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xml" ContentType="application/vnd.openxmlformats-officedocument.presentationml.tags+xml"/>
  <Override PartName="/ppt/notesSlides/notesSlide17.xml" ContentType="application/vnd.openxmlformats-officedocument.presentationml.notesSlide+xml"/>
  <Override PartName="/ppt/media/image64.jpg" ContentType="image/jpg"/>
  <Override PartName="/ppt/media/image65.jpg" ContentType="image/jpg"/>
  <Override PartName="/ppt/media/image66.jpg" ContentType="image/jpg"/>
  <Override PartName="/ppt/media/image67.jpg" ContentType="image/jpg"/>
  <Override PartName="/ppt/media/image68.jpg" ContentType="image/jpg"/>
  <Override PartName="/ppt/media/image75.jpg" ContentType="image/jpg"/>
  <Override PartName="/ppt/media/image76.jpg" ContentType="image/jpg"/>
  <Override PartName="/ppt/media/image77.jpg" ContentType="image/jpg"/>
  <Override PartName="/ppt/media/image78.jpg" ContentType="image/jpg"/>
  <Override PartName="/ppt/media/image80.jpg" ContentType="image/jpg"/>
  <Override PartName="/ppt/media/image116.jpg" ContentType="image/jpg"/>
  <Override PartName="/ppt/media/image117.jpg" ContentType="image/jpg"/>
  <Override PartName="/ppt/media/image637.jpg" ContentType="image/jpg"/>
  <Override PartName="/ppt/media/image638.jpg" ContentType="image/jpg"/>
  <Override PartName="/ppt/media/image639.jpg" ContentType="image/jpg"/>
  <Override PartName="/ppt/media/image644.jpg" ContentType="image/jpg"/>
  <Override PartName="/ppt/media/image645.jpg" ContentType="image/jpg"/>
  <Override PartName="/ppt/media/image646.jpg" ContentType="image/jpg"/>
  <Override PartName="/ppt/media/image647.jpg" ContentType="image/jpg"/>
  <Override PartName="/ppt/media/image648.jpg" ContentType="image/jpg"/>
  <Override PartName="/ppt/media/image649.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701" r:id="rId2"/>
    <p:sldMasterId id="2147483713" r:id="rId3"/>
  </p:sldMasterIdLst>
  <p:notesMasterIdLst>
    <p:notesMasterId r:id="rId124"/>
  </p:notesMasterIdLst>
  <p:sldIdLst>
    <p:sldId id="257" r:id="rId4"/>
    <p:sldId id="300" r:id="rId5"/>
    <p:sldId id="302" r:id="rId6"/>
    <p:sldId id="258" r:id="rId7"/>
    <p:sldId id="269" r:id="rId8"/>
    <p:sldId id="303" r:id="rId9"/>
    <p:sldId id="304" r:id="rId10"/>
    <p:sldId id="305" r:id="rId11"/>
    <p:sldId id="306" r:id="rId12"/>
    <p:sldId id="307" r:id="rId13"/>
    <p:sldId id="308" r:id="rId14"/>
    <p:sldId id="309" r:id="rId15"/>
    <p:sldId id="310" r:id="rId16"/>
    <p:sldId id="311" r:id="rId17"/>
    <p:sldId id="260" r:id="rId18"/>
    <p:sldId id="261" r:id="rId19"/>
    <p:sldId id="270" r:id="rId20"/>
    <p:sldId id="263" r:id="rId21"/>
    <p:sldId id="319" r:id="rId22"/>
    <p:sldId id="320" r:id="rId23"/>
    <p:sldId id="312" r:id="rId24"/>
    <p:sldId id="262" r:id="rId25"/>
    <p:sldId id="277" r:id="rId26"/>
    <p:sldId id="313" r:id="rId27"/>
    <p:sldId id="314" r:id="rId28"/>
    <p:sldId id="315" r:id="rId29"/>
    <p:sldId id="321" r:id="rId30"/>
    <p:sldId id="322" r:id="rId31"/>
    <p:sldId id="323" r:id="rId32"/>
    <p:sldId id="325" r:id="rId33"/>
    <p:sldId id="324" r:id="rId34"/>
    <p:sldId id="326" r:id="rId35"/>
    <p:sldId id="289" r:id="rId36"/>
    <p:sldId id="287" r:id="rId37"/>
    <p:sldId id="288" r:id="rId38"/>
    <p:sldId id="298" r:id="rId39"/>
    <p:sldId id="268" r:id="rId40"/>
    <p:sldId id="296" r:id="rId41"/>
    <p:sldId id="297" r:id="rId42"/>
    <p:sldId id="327" r:id="rId43"/>
    <p:sldId id="292" r:id="rId44"/>
    <p:sldId id="293" r:id="rId45"/>
    <p:sldId id="317" r:id="rId46"/>
    <p:sldId id="318" r:id="rId47"/>
    <p:sldId id="328" r:id="rId48"/>
    <p:sldId id="285" r:id="rId49"/>
    <p:sldId id="286" r:id="rId50"/>
    <p:sldId id="316" r:id="rId51"/>
    <p:sldId id="259" r:id="rId52"/>
    <p:sldId id="329" r:id="rId53"/>
    <p:sldId id="330" r:id="rId54"/>
    <p:sldId id="331" r:id="rId55"/>
    <p:sldId id="332" r:id="rId56"/>
    <p:sldId id="333" r:id="rId57"/>
    <p:sldId id="334" r:id="rId58"/>
    <p:sldId id="335" r:id="rId59"/>
    <p:sldId id="336" r:id="rId60"/>
    <p:sldId id="337" r:id="rId61"/>
    <p:sldId id="338" r:id="rId62"/>
    <p:sldId id="339" r:id="rId63"/>
    <p:sldId id="340" r:id="rId64"/>
    <p:sldId id="341" r:id="rId65"/>
    <p:sldId id="342" r:id="rId66"/>
    <p:sldId id="343" r:id="rId67"/>
    <p:sldId id="344" r:id="rId68"/>
    <p:sldId id="345" r:id="rId69"/>
    <p:sldId id="346" r:id="rId70"/>
    <p:sldId id="347" r:id="rId71"/>
    <p:sldId id="348" r:id="rId72"/>
    <p:sldId id="349" r:id="rId73"/>
    <p:sldId id="350" r:id="rId74"/>
    <p:sldId id="351" r:id="rId75"/>
    <p:sldId id="352" r:id="rId76"/>
    <p:sldId id="353" r:id="rId77"/>
    <p:sldId id="354" r:id="rId78"/>
    <p:sldId id="355" r:id="rId79"/>
    <p:sldId id="356" r:id="rId80"/>
    <p:sldId id="357" r:id="rId81"/>
    <p:sldId id="358" r:id="rId82"/>
    <p:sldId id="359" r:id="rId83"/>
    <p:sldId id="360" r:id="rId84"/>
    <p:sldId id="361" r:id="rId85"/>
    <p:sldId id="362" r:id="rId86"/>
    <p:sldId id="363" r:id="rId87"/>
    <p:sldId id="364" r:id="rId88"/>
    <p:sldId id="365" r:id="rId89"/>
    <p:sldId id="366" r:id="rId90"/>
    <p:sldId id="367" r:id="rId91"/>
    <p:sldId id="368" r:id="rId92"/>
    <p:sldId id="369" r:id="rId93"/>
    <p:sldId id="370" r:id="rId94"/>
    <p:sldId id="371" r:id="rId95"/>
    <p:sldId id="372" r:id="rId96"/>
    <p:sldId id="373" r:id="rId97"/>
    <p:sldId id="374" r:id="rId98"/>
    <p:sldId id="375" r:id="rId99"/>
    <p:sldId id="376" r:id="rId100"/>
    <p:sldId id="377" r:id="rId101"/>
    <p:sldId id="378" r:id="rId102"/>
    <p:sldId id="379" r:id="rId103"/>
    <p:sldId id="380" r:id="rId104"/>
    <p:sldId id="381" r:id="rId105"/>
    <p:sldId id="382" r:id="rId106"/>
    <p:sldId id="383" r:id="rId107"/>
    <p:sldId id="384" r:id="rId108"/>
    <p:sldId id="385" r:id="rId109"/>
    <p:sldId id="386" r:id="rId110"/>
    <p:sldId id="387" r:id="rId111"/>
    <p:sldId id="388" r:id="rId112"/>
    <p:sldId id="389" r:id="rId113"/>
    <p:sldId id="390" r:id="rId114"/>
    <p:sldId id="391" r:id="rId115"/>
    <p:sldId id="392" r:id="rId116"/>
    <p:sldId id="393" r:id="rId117"/>
    <p:sldId id="394" r:id="rId118"/>
    <p:sldId id="395" r:id="rId119"/>
    <p:sldId id="396" r:id="rId120"/>
    <p:sldId id="397" r:id="rId121"/>
    <p:sldId id="398" r:id="rId122"/>
    <p:sldId id="399" r:id="rId1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C1F"/>
    <a:srgbClr val="D24132"/>
    <a:srgbClr val="F58D76"/>
    <a:srgbClr val="377790"/>
    <a:srgbClr val="189A80"/>
    <a:srgbClr val="F09C2A"/>
    <a:srgbClr val="0075BB"/>
    <a:srgbClr val="2C91CE"/>
    <a:srgbClr val="09777D"/>
    <a:srgbClr val="F8B5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2162" autoAdjust="0"/>
  </p:normalViewPr>
  <p:slideViewPr>
    <p:cSldViewPr snapToGrid="0">
      <p:cViewPr varScale="1">
        <p:scale>
          <a:sx n="99" d="100"/>
          <a:sy n="99" d="100"/>
        </p:scale>
        <p:origin x="96" y="384"/>
      </p:cViewPr>
      <p:guideLst>
        <p:guide orient="horz" pos="36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tableStyles" Target="tableStyles.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notesMaster" Target="notesMasters/notesMaster1.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5190CF-074D-4B8E-A892-C813A72AB0B8}" type="doc">
      <dgm:prSet loTypeId="urn:microsoft.com/office/officeart/2005/8/layout/pyramid1" loCatId="pyramid" qsTypeId="urn:microsoft.com/office/officeart/2005/8/quickstyle/simple2" qsCatId="simple" csTypeId="urn:microsoft.com/office/officeart/2005/8/colors/accent6_5" csCatId="accent6" phldr="1"/>
      <dgm:spPr/>
    </dgm:pt>
    <dgm:pt modelId="{707B438B-4DE5-41BC-A59F-123FCE330BD6}">
      <dgm:prSet phldrT="[文本]" custT="1"/>
      <dgm:spPr>
        <a:solidFill>
          <a:srgbClr val="D24132"/>
        </a:solidFill>
      </dgm:spPr>
      <dgm:t>
        <a:bodyPr/>
        <a:lstStyle/>
        <a:p>
          <a:r>
            <a:rPr lang="en-US" altLang="zh-CN" sz="4000" b="1" dirty="0" smtClean="0">
              <a:solidFill>
                <a:schemeClr val="bg1"/>
              </a:solidFill>
            </a:rPr>
            <a:t>1</a:t>
          </a:r>
          <a:endParaRPr lang="zh-CN" altLang="en-US" sz="4000" b="1" dirty="0">
            <a:solidFill>
              <a:schemeClr val="bg1"/>
            </a:solidFill>
          </a:endParaRPr>
        </a:p>
      </dgm:t>
    </dgm:pt>
    <dgm:pt modelId="{9FB490C1-6249-42F0-A75C-ACF811B7D483}" type="parTrans" cxnId="{B525940C-9694-4C00-9CC6-129FC63CDC2D}">
      <dgm:prSet/>
      <dgm:spPr/>
      <dgm:t>
        <a:bodyPr/>
        <a:lstStyle/>
        <a:p>
          <a:endParaRPr lang="zh-CN" altLang="en-US" sz="4000" b="1">
            <a:solidFill>
              <a:schemeClr val="bg1"/>
            </a:solidFill>
          </a:endParaRPr>
        </a:p>
      </dgm:t>
    </dgm:pt>
    <dgm:pt modelId="{43EB3A35-2502-496F-AC65-228887F5E178}" type="sibTrans" cxnId="{B525940C-9694-4C00-9CC6-129FC63CDC2D}">
      <dgm:prSet/>
      <dgm:spPr/>
      <dgm:t>
        <a:bodyPr/>
        <a:lstStyle/>
        <a:p>
          <a:endParaRPr lang="zh-CN" altLang="en-US" sz="4000" b="1">
            <a:solidFill>
              <a:schemeClr val="bg1"/>
            </a:solidFill>
          </a:endParaRPr>
        </a:p>
      </dgm:t>
    </dgm:pt>
    <dgm:pt modelId="{9148EE85-304F-4B5F-B9B5-3860E7FD34BA}">
      <dgm:prSet phldrT="[文本]" custT="1"/>
      <dgm:spPr>
        <a:solidFill>
          <a:srgbClr val="F09C2A"/>
        </a:solidFill>
      </dgm:spPr>
      <dgm:t>
        <a:bodyPr/>
        <a:lstStyle/>
        <a:p>
          <a:r>
            <a:rPr lang="en-US" altLang="zh-CN" sz="4000" b="1" dirty="0" smtClean="0">
              <a:solidFill>
                <a:schemeClr val="bg1"/>
              </a:solidFill>
            </a:rPr>
            <a:t>29</a:t>
          </a:r>
          <a:endParaRPr lang="zh-CN" altLang="en-US" sz="4000" b="1" dirty="0">
            <a:solidFill>
              <a:schemeClr val="bg1"/>
            </a:solidFill>
          </a:endParaRPr>
        </a:p>
      </dgm:t>
    </dgm:pt>
    <dgm:pt modelId="{35BB1104-09C7-411C-ABAC-77DEE22DC651}" type="parTrans" cxnId="{90704C07-8AAD-4FA2-A53E-D55D32B5934D}">
      <dgm:prSet/>
      <dgm:spPr/>
      <dgm:t>
        <a:bodyPr/>
        <a:lstStyle/>
        <a:p>
          <a:endParaRPr lang="zh-CN" altLang="en-US" sz="4000" b="1">
            <a:solidFill>
              <a:schemeClr val="bg1"/>
            </a:solidFill>
          </a:endParaRPr>
        </a:p>
      </dgm:t>
    </dgm:pt>
    <dgm:pt modelId="{E4917D68-A75C-432F-BA0A-4A44FCE87AE1}" type="sibTrans" cxnId="{90704C07-8AAD-4FA2-A53E-D55D32B5934D}">
      <dgm:prSet/>
      <dgm:spPr/>
      <dgm:t>
        <a:bodyPr/>
        <a:lstStyle/>
        <a:p>
          <a:endParaRPr lang="zh-CN" altLang="en-US" sz="4000" b="1">
            <a:solidFill>
              <a:schemeClr val="bg1"/>
            </a:solidFill>
          </a:endParaRPr>
        </a:p>
      </dgm:t>
    </dgm:pt>
    <dgm:pt modelId="{E46DCEA9-E484-4CBC-8F31-396403AF3305}">
      <dgm:prSet phldrT="[文本]" custT="1"/>
      <dgm:spPr>
        <a:solidFill>
          <a:srgbClr val="189A80"/>
        </a:solidFill>
      </dgm:spPr>
      <dgm:t>
        <a:bodyPr/>
        <a:lstStyle/>
        <a:p>
          <a:r>
            <a:rPr lang="en-US" altLang="zh-CN" sz="4000" b="1" dirty="0" smtClean="0">
              <a:solidFill>
                <a:schemeClr val="bg1"/>
              </a:solidFill>
            </a:rPr>
            <a:t>300</a:t>
          </a:r>
          <a:endParaRPr lang="zh-CN" altLang="en-US" sz="4000" b="1" dirty="0">
            <a:solidFill>
              <a:schemeClr val="bg1"/>
            </a:solidFill>
          </a:endParaRPr>
        </a:p>
      </dgm:t>
    </dgm:pt>
    <dgm:pt modelId="{2C64FF31-3729-4CE7-8242-C6265C004D02}" type="parTrans" cxnId="{9E77B74E-1031-4148-AF0A-16D8DEF53142}">
      <dgm:prSet/>
      <dgm:spPr/>
      <dgm:t>
        <a:bodyPr/>
        <a:lstStyle/>
        <a:p>
          <a:endParaRPr lang="zh-CN" altLang="en-US" sz="4000" b="1">
            <a:solidFill>
              <a:schemeClr val="bg1"/>
            </a:solidFill>
          </a:endParaRPr>
        </a:p>
      </dgm:t>
    </dgm:pt>
    <dgm:pt modelId="{19B807B0-895A-4312-A3F6-33D95BA411A3}" type="sibTrans" cxnId="{9E77B74E-1031-4148-AF0A-16D8DEF53142}">
      <dgm:prSet/>
      <dgm:spPr/>
      <dgm:t>
        <a:bodyPr/>
        <a:lstStyle/>
        <a:p>
          <a:endParaRPr lang="zh-CN" altLang="en-US" sz="4000" b="1">
            <a:solidFill>
              <a:schemeClr val="bg1"/>
            </a:solidFill>
          </a:endParaRPr>
        </a:p>
      </dgm:t>
    </dgm:pt>
    <dgm:pt modelId="{F45E9505-9717-474C-9EE0-4090B51CC19A}" type="pres">
      <dgm:prSet presAssocID="{965190CF-074D-4B8E-A892-C813A72AB0B8}" presName="Name0" presStyleCnt="0">
        <dgm:presLayoutVars>
          <dgm:dir/>
          <dgm:animLvl val="lvl"/>
          <dgm:resizeHandles val="exact"/>
        </dgm:presLayoutVars>
      </dgm:prSet>
      <dgm:spPr/>
    </dgm:pt>
    <dgm:pt modelId="{571A4158-AA5F-4220-9517-5B9401578317}" type="pres">
      <dgm:prSet presAssocID="{707B438B-4DE5-41BC-A59F-123FCE330BD6}" presName="Name8" presStyleCnt="0"/>
      <dgm:spPr/>
    </dgm:pt>
    <dgm:pt modelId="{28F1C75E-072C-475B-9BD9-00D8F0E33C28}" type="pres">
      <dgm:prSet presAssocID="{707B438B-4DE5-41BC-A59F-123FCE330BD6}" presName="level" presStyleLbl="node1" presStyleIdx="0" presStyleCnt="3">
        <dgm:presLayoutVars>
          <dgm:chMax val="1"/>
          <dgm:bulletEnabled val="1"/>
        </dgm:presLayoutVars>
      </dgm:prSet>
      <dgm:spPr/>
      <dgm:t>
        <a:bodyPr/>
        <a:lstStyle/>
        <a:p>
          <a:endParaRPr lang="zh-CN" altLang="en-US"/>
        </a:p>
      </dgm:t>
    </dgm:pt>
    <dgm:pt modelId="{28400DA6-AE85-4101-8AD7-DBD856FCDD29}" type="pres">
      <dgm:prSet presAssocID="{707B438B-4DE5-41BC-A59F-123FCE330BD6}" presName="levelTx" presStyleLbl="revTx" presStyleIdx="0" presStyleCnt="0">
        <dgm:presLayoutVars>
          <dgm:chMax val="1"/>
          <dgm:bulletEnabled val="1"/>
        </dgm:presLayoutVars>
      </dgm:prSet>
      <dgm:spPr/>
      <dgm:t>
        <a:bodyPr/>
        <a:lstStyle/>
        <a:p>
          <a:endParaRPr lang="zh-CN" altLang="en-US"/>
        </a:p>
      </dgm:t>
    </dgm:pt>
    <dgm:pt modelId="{EB122678-2400-48FC-9F8A-0F8C39B9956C}" type="pres">
      <dgm:prSet presAssocID="{9148EE85-304F-4B5F-B9B5-3860E7FD34BA}" presName="Name8" presStyleCnt="0"/>
      <dgm:spPr/>
    </dgm:pt>
    <dgm:pt modelId="{D3B3DEE1-C6D0-4128-A9BB-51A1FD3A649C}" type="pres">
      <dgm:prSet presAssocID="{9148EE85-304F-4B5F-B9B5-3860E7FD34BA}" presName="level" presStyleLbl="node1" presStyleIdx="1" presStyleCnt="3">
        <dgm:presLayoutVars>
          <dgm:chMax val="1"/>
          <dgm:bulletEnabled val="1"/>
        </dgm:presLayoutVars>
      </dgm:prSet>
      <dgm:spPr/>
      <dgm:t>
        <a:bodyPr/>
        <a:lstStyle/>
        <a:p>
          <a:endParaRPr lang="zh-CN" altLang="en-US"/>
        </a:p>
      </dgm:t>
    </dgm:pt>
    <dgm:pt modelId="{D75BC00B-EFF9-46EC-B518-BDE911ECB0E4}" type="pres">
      <dgm:prSet presAssocID="{9148EE85-304F-4B5F-B9B5-3860E7FD34BA}" presName="levelTx" presStyleLbl="revTx" presStyleIdx="0" presStyleCnt="0">
        <dgm:presLayoutVars>
          <dgm:chMax val="1"/>
          <dgm:bulletEnabled val="1"/>
        </dgm:presLayoutVars>
      </dgm:prSet>
      <dgm:spPr/>
      <dgm:t>
        <a:bodyPr/>
        <a:lstStyle/>
        <a:p>
          <a:endParaRPr lang="zh-CN" altLang="en-US"/>
        </a:p>
      </dgm:t>
    </dgm:pt>
    <dgm:pt modelId="{523ABD7B-16D5-4830-B219-210A9CF189A7}" type="pres">
      <dgm:prSet presAssocID="{E46DCEA9-E484-4CBC-8F31-396403AF3305}" presName="Name8" presStyleCnt="0"/>
      <dgm:spPr/>
    </dgm:pt>
    <dgm:pt modelId="{95E1C3F9-2348-498A-9636-8993D7A892E2}" type="pres">
      <dgm:prSet presAssocID="{E46DCEA9-E484-4CBC-8F31-396403AF3305}" presName="level" presStyleLbl="node1" presStyleIdx="2" presStyleCnt="3">
        <dgm:presLayoutVars>
          <dgm:chMax val="1"/>
          <dgm:bulletEnabled val="1"/>
        </dgm:presLayoutVars>
      </dgm:prSet>
      <dgm:spPr/>
      <dgm:t>
        <a:bodyPr/>
        <a:lstStyle/>
        <a:p>
          <a:endParaRPr lang="zh-CN" altLang="en-US"/>
        </a:p>
      </dgm:t>
    </dgm:pt>
    <dgm:pt modelId="{36A16985-6075-45DF-AB8C-DF35DB89163E}" type="pres">
      <dgm:prSet presAssocID="{E46DCEA9-E484-4CBC-8F31-396403AF3305}" presName="levelTx" presStyleLbl="revTx" presStyleIdx="0" presStyleCnt="0">
        <dgm:presLayoutVars>
          <dgm:chMax val="1"/>
          <dgm:bulletEnabled val="1"/>
        </dgm:presLayoutVars>
      </dgm:prSet>
      <dgm:spPr/>
      <dgm:t>
        <a:bodyPr/>
        <a:lstStyle/>
        <a:p>
          <a:endParaRPr lang="zh-CN" altLang="en-US"/>
        </a:p>
      </dgm:t>
    </dgm:pt>
  </dgm:ptLst>
  <dgm:cxnLst>
    <dgm:cxn modelId="{90704C07-8AAD-4FA2-A53E-D55D32B5934D}" srcId="{965190CF-074D-4B8E-A892-C813A72AB0B8}" destId="{9148EE85-304F-4B5F-B9B5-3860E7FD34BA}" srcOrd="1" destOrd="0" parTransId="{35BB1104-09C7-411C-ABAC-77DEE22DC651}" sibTransId="{E4917D68-A75C-432F-BA0A-4A44FCE87AE1}"/>
    <dgm:cxn modelId="{2687569D-4AB5-436F-8B08-4D8B093013A0}" type="presOf" srcId="{707B438B-4DE5-41BC-A59F-123FCE330BD6}" destId="{28F1C75E-072C-475B-9BD9-00D8F0E33C28}" srcOrd="0" destOrd="0" presId="urn:microsoft.com/office/officeart/2005/8/layout/pyramid1"/>
    <dgm:cxn modelId="{0E2F911E-7335-4E38-B7F4-0234160AE7DD}" type="presOf" srcId="{9148EE85-304F-4B5F-B9B5-3860E7FD34BA}" destId="{D75BC00B-EFF9-46EC-B518-BDE911ECB0E4}" srcOrd="1" destOrd="0" presId="urn:microsoft.com/office/officeart/2005/8/layout/pyramid1"/>
    <dgm:cxn modelId="{85AFE53E-7C3C-466A-92EA-FB7D5FFA22EA}" type="presOf" srcId="{707B438B-4DE5-41BC-A59F-123FCE330BD6}" destId="{28400DA6-AE85-4101-8AD7-DBD856FCDD29}" srcOrd="1" destOrd="0" presId="urn:microsoft.com/office/officeart/2005/8/layout/pyramid1"/>
    <dgm:cxn modelId="{C5C2DDD5-3D98-4843-842F-57FFB30059A5}" type="presOf" srcId="{9148EE85-304F-4B5F-B9B5-3860E7FD34BA}" destId="{D3B3DEE1-C6D0-4128-A9BB-51A1FD3A649C}" srcOrd="0" destOrd="0" presId="urn:microsoft.com/office/officeart/2005/8/layout/pyramid1"/>
    <dgm:cxn modelId="{612DDFB6-F8E8-4AB8-BCAF-773522C153AE}" type="presOf" srcId="{E46DCEA9-E484-4CBC-8F31-396403AF3305}" destId="{36A16985-6075-45DF-AB8C-DF35DB89163E}" srcOrd="1" destOrd="0" presId="urn:microsoft.com/office/officeart/2005/8/layout/pyramid1"/>
    <dgm:cxn modelId="{9575EA25-81C6-4E2C-B531-9FA9BCBE5ED7}" type="presOf" srcId="{E46DCEA9-E484-4CBC-8F31-396403AF3305}" destId="{95E1C3F9-2348-498A-9636-8993D7A892E2}" srcOrd="0" destOrd="0" presId="urn:microsoft.com/office/officeart/2005/8/layout/pyramid1"/>
    <dgm:cxn modelId="{F7190D39-2775-4C03-BC5A-2BCAFD717064}" type="presOf" srcId="{965190CF-074D-4B8E-A892-C813A72AB0B8}" destId="{F45E9505-9717-474C-9EE0-4090B51CC19A}" srcOrd="0" destOrd="0" presId="urn:microsoft.com/office/officeart/2005/8/layout/pyramid1"/>
    <dgm:cxn modelId="{B525940C-9694-4C00-9CC6-129FC63CDC2D}" srcId="{965190CF-074D-4B8E-A892-C813A72AB0B8}" destId="{707B438B-4DE5-41BC-A59F-123FCE330BD6}" srcOrd="0" destOrd="0" parTransId="{9FB490C1-6249-42F0-A75C-ACF811B7D483}" sibTransId="{43EB3A35-2502-496F-AC65-228887F5E178}"/>
    <dgm:cxn modelId="{9E77B74E-1031-4148-AF0A-16D8DEF53142}" srcId="{965190CF-074D-4B8E-A892-C813A72AB0B8}" destId="{E46DCEA9-E484-4CBC-8F31-396403AF3305}" srcOrd="2" destOrd="0" parTransId="{2C64FF31-3729-4CE7-8242-C6265C004D02}" sibTransId="{19B807B0-895A-4312-A3F6-33D95BA411A3}"/>
    <dgm:cxn modelId="{84F8E501-75AC-4389-A4F9-B583BC6F2E05}" type="presParOf" srcId="{F45E9505-9717-474C-9EE0-4090B51CC19A}" destId="{571A4158-AA5F-4220-9517-5B9401578317}" srcOrd="0" destOrd="0" presId="urn:microsoft.com/office/officeart/2005/8/layout/pyramid1"/>
    <dgm:cxn modelId="{2C2A5F98-77B3-48A6-85CE-6EA5FEF56201}" type="presParOf" srcId="{571A4158-AA5F-4220-9517-5B9401578317}" destId="{28F1C75E-072C-475B-9BD9-00D8F0E33C28}" srcOrd="0" destOrd="0" presId="urn:microsoft.com/office/officeart/2005/8/layout/pyramid1"/>
    <dgm:cxn modelId="{14994EEF-B7DA-4553-82BE-562D59715B37}" type="presParOf" srcId="{571A4158-AA5F-4220-9517-5B9401578317}" destId="{28400DA6-AE85-4101-8AD7-DBD856FCDD29}" srcOrd="1" destOrd="0" presId="urn:microsoft.com/office/officeart/2005/8/layout/pyramid1"/>
    <dgm:cxn modelId="{EAA54BCB-9CC3-4F9C-980D-E767A44D0129}" type="presParOf" srcId="{F45E9505-9717-474C-9EE0-4090B51CC19A}" destId="{EB122678-2400-48FC-9F8A-0F8C39B9956C}" srcOrd="1" destOrd="0" presId="urn:microsoft.com/office/officeart/2005/8/layout/pyramid1"/>
    <dgm:cxn modelId="{DBAE6A37-9F47-4FA8-AC2C-74A1CF8BCB2A}" type="presParOf" srcId="{EB122678-2400-48FC-9F8A-0F8C39B9956C}" destId="{D3B3DEE1-C6D0-4128-A9BB-51A1FD3A649C}" srcOrd="0" destOrd="0" presId="urn:microsoft.com/office/officeart/2005/8/layout/pyramid1"/>
    <dgm:cxn modelId="{E286FF4A-5D61-4F6D-A269-F949D611D67C}" type="presParOf" srcId="{EB122678-2400-48FC-9F8A-0F8C39B9956C}" destId="{D75BC00B-EFF9-46EC-B518-BDE911ECB0E4}" srcOrd="1" destOrd="0" presId="urn:microsoft.com/office/officeart/2005/8/layout/pyramid1"/>
    <dgm:cxn modelId="{036E3420-331D-40DA-BA79-B1DA525A3C42}" type="presParOf" srcId="{F45E9505-9717-474C-9EE0-4090B51CC19A}" destId="{523ABD7B-16D5-4830-B219-210A9CF189A7}" srcOrd="2" destOrd="0" presId="urn:microsoft.com/office/officeart/2005/8/layout/pyramid1"/>
    <dgm:cxn modelId="{504860AF-AC4B-4FF5-8E6F-EC0560363595}" type="presParOf" srcId="{523ABD7B-16D5-4830-B219-210A9CF189A7}" destId="{95E1C3F9-2348-498A-9636-8993D7A892E2}" srcOrd="0" destOrd="0" presId="urn:microsoft.com/office/officeart/2005/8/layout/pyramid1"/>
    <dgm:cxn modelId="{B6879503-8D5B-4F8F-B26A-18BBAD472F07}" type="presParOf" srcId="{523ABD7B-16D5-4830-B219-210A9CF189A7}" destId="{36A16985-6075-45DF-AB8C-DF35DB89163E}" srcOrd="1" destOrd="0" presId="urn:microsoft.com/office/officeart/2005/8/layout/pyramid1"/>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4F13DB13-C920-4B99-9569-57ECC68CEF16}" type="doc">
      <dgm:prSet loTypeId="urn:microsoft.com/office/officeart/2005/8/layout/cycle4" loCatId="relationship" qsTypeId="urn:microsoft.com/office/officeart/2005/8/quickstyle/3d1" qsCatId="3D" csTypeId="urn:microsoft.com/office/officeart/2005/8/colors/colorful1" csCatId="colorful" phldr="1"/>
      <dgm:spPr/>
      <dgm:t>
        <a:bodyPr/>
        <a:lstStyle/>
        <a:p>
          <a:endParaRPr lang="zh-CN" altLang="en-US"/>
        </a:p>
      </dgm:t>
    </dgm:pt>
    <dgm:pt modelId="{55F1DF38-673A-4CE7-9477-E23DDBA7197E}">
      <dgm:prSet phldrT="[文本]"/>
      <dgm:spPr>
        <a:solidFill>
          <a:srgbClr val="D24132"/>
        </a:solidFill>
        <a:scene3d>
          <a:camera prst="orthographicFront"/>
          <a:lightRig rig="flat" dir="t"/>
        </a:scene3d>
        <a:sp3d prstMaterial="matte">
          <a:bevelT w="120900" h="88900"/>
          <a:bevelB w="88900" h="31750" prst="angle"/>
        </a:sp3d>
      </dgm:spPr>
      <dgm:t>
        <a:bodyPr/>
        <a:lstStyle/>
        <a:p>
          <a:r>
            <a:rPr lang="en-US" altLang="zh-CN" b="1" dirty="0" smtClean="0">
              <a:solidFill>
                <a:schemeClr val="bg1"/>
              </a:solidFill>
              <a:latin typeface="微软雅黑" panose="020B0503020204020204" pitchFamily="34" charset="-122"/>
              <a:ea typeface="微软雅黑" panose="020B0503020204020204" pitchFamily="34" charset="-122"/>
            </a:rPr>
            <a:t>P</a:t>
          </a:r>
          <a:endParaRPr lang="zh-CN" altLang="en-US" b="1" dirty="0">
            <a:solidFill>
              <a:schemeClr val="bg1"/>
            </a:solidFill>
            <a:latin typeface="微软雅黑" panose="020B0503020204020204" pitchFamily="34" charset="-122"/>
            <a:ea typeface="微软雅黑" panose="020B0503020204020204" pitchFamily="34" charset="-122"/>
          </a:endParaRPr>
        </a:p>
      </dgm:t>
    </dgm:pt>
    <dgm:pt modelId="{48015897-80BE-4698-9727-9988F1E27F69}" type="parTrans" cxnId="{3B0CB91A-49E9-4FFE-9459-522EBBA12461}">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3B933331-484F-42BB-8ABC-B5712A293320}" type="sibTrans" cxnId="{3B0CB91A-49E9-4FFE-9459-522EBBA12461}">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93F2DEDD-319B-4539-9846-6D5730C32A89}">
      <dgm:prSet phldrT="[文本]"/>
      <dgm:spPr>
        <a:ln>
          <a:solidFill>
            <a:srgbClr val="D24132"/>
          </a:solidFill>
        </a:ln>
        <a:scene3d>
          <a:camera prst="orthographicFront"/>
          <a:lightRig rig="flat" dir="t"/>
        </a:scene3d>
        <a:sp3d prstMaterial="matte"/>
      </dgm:spPr>
      <dgm:t>
        <a:bodyPr/>
        <a:lstStyle/>
        <a:p>
          <a:r>
            <a:rPr lang="zh-CN" altLang="en-US" b="1" dirty="0" smtClean="0">
              <a:solidFill>
                <a:schemeClr val="tx2">
                  <a:lumMod val="75000"/>
                </a:schemeClr>
              </a:solidFill>
              <a:latin typeface="微软雅黑" panose="020B0503020204020204" pitchFamily="34" charset="-122"/>
              <a:ea typeface="微软雅黑" panose="020B0503020204020204" pitchFamily="34" charset="-122"/>
            </a:rPr>
            <a:t>策划</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dgm:t>
    </dgm:pt>
    <dgm:pt modelId="{BC7357D4-FFC6-4DB6-809A-646B3552550E}" type="parTrans" cxnId="{ED5819CE-27F3-4466-97AE-B22CA085198C}">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8C7C8DB6-7E6C-4C9B-B1ED-EAFC3251AAE6}" type="sibTrans" cxnId="{ED5819CE-27F3-4466-97AE-B22CA085198C}">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4A167980-9819-47E5-BB5A-3E4A2610B3B3}">
      <dgm:prSet phldrT="[文本]"/>
      <dgm:spPr>
        <a:solidFill>
          <a:srgbClr val="189A80"/>
        </a:solidFill>
        <a:scene3d>
          <a:camera prst="orthographicFront"/>
          <a:lightRig rig="flat" dir="t"/>
        </a:scene3d>
        <a:sp3d prstMaterial="matte">
          <a:bevelT w="120900" h="88900"/>
          <a:bevelB w="88900" h="31750" prst="angle"/>
        </a:sp3d>
      </dgm:spPr>
      <dgm:t>
        <a:bodyPr/>
        <a:lstStyle/>
        <a:p>
          <a:r>
            <a:rPr lang="en-US" altLang="zh-CN" b="1" dirty="0" smtClean="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dgm:t>
    </dgm:pt>
    <dgm:pt modelId="{1306CD58-6FE2-4BCA-A322-0CA4B692F3E8}" type="parTrans" cxnId="{26566F3B-017B-404F-BAA8-F66FA5F8568B}">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EAABEB11-3533-4520-A270-A2BC8D913DF0}" type="sibTrans" cxnId="{26566F3B-017B-404F-BAA8-F66FA5F8568B}">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A41FF44D-4A21-4D30-92D4-F7E7AF9CF439}">
      <dgm:prSet phldrT="[文本]"/>
      <dgm:spPr>
        <a:ln>
          <a:solidFill>
            <a:srgbClr val="189A80"/>
          </a:solidFill>
        </a:ln>
        <a:scene3d>
          <a:camera prst="orthographicFront"/>
          <a:lightRig rig="flat" dir="t"/>
        </a:scene3d>
        <a:sp3d prstMaterial="matte"/>
      </dgm:spPr>
      <dgm:t>
        <a:bodyPr/>
        <a:lstStyle/>
        <a:p>
          <a:r>
            <a:rPr lang="zh-CN" altLang="en-US" b="1" dirty="0" smtClean="0">
              <a:solidFill>
                <a:schemeClr val="tx2">
                  <a:lumMod val="75000"/>
                </a:schemeClr>
              </a:solidFill>
              <a:latin typeface="微软雅黑" panose="020B0503020204020204" pitchFamily="34" charset="-122"/>
              <a:ea typeface="微软雅黑" panose="020B0503020204020204" pitchFamily="34" charset="-122"/>
            </a:rPr>
            <a:t>执行</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dgm:t>
    </dgm:pt>
    <dgm:pt modelId="{6CEC8F04-FFEC-4F71-9F5D-34DC279252E4}" type="parTrans" cxnId="{8FF6D608-24AE-4A08-A223-7C64B5C69A6E}">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49893E7A-7CA7-40A3-8D66-5AE323A4F9BA}" type="sibTrans" cxnId="{8FF6D608-24AE-4A08-A223-7C64B5C69A6E}">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6BFF6773-CB3D-44B7-85E5-1D2579B0B829}">
      <dgm:prSet phldrT="[文本]"/>
      <dgm:spPr>
        <a:solidFill>
          <a:srgbClr val="377790"/>
        </a:solidFill>
        <a:scene3d>
          <a:camera prst="orthographicFront"/>
          <a:lightRig rig="flat" dir="t"/>
        </a:scene3d>
        <a:sp3d prstMaterial="matte">
          <a:bevelT w="120900" h="88900"/>
          <a:bevelB w="88900" h="31750" prst="angle"/>
        </a:sp3d>
      </dgm:spPr>
      <dgm:t>
        <a:bodyPr/>
        <a:lstStyle/>
        <a:p>
          <a:r>
            <a:rPr lang="en-US" altLang="zh-CN" b="1" dirty="0" smtClean="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dgm:t>
    </dgm:pt>
    <dgm:pt modelId="{9DB69C96-925D-4B05-B20B-B4E396172D8F}" type="parTrans" cxnId="{B90E333F-300C-463A-A0C1-8EDE2CBDA0B6}">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34E3460D-CE4F-4690-99F3-4E367411C1EE}" type="sibTrans" cxnId="{B90E333F-300C-463A-A0C1-8EDE2CBDA0B6}">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3410D8A8-48F4-4B44-A626-C88B3879F007}">
      <dgm:prSet phldrT="[文本]"/>
      <dgm:spPr>
        <a:ln>
          <a:solidFill>
            <a:srgbClr val="377790"/>
          </a:solidFill>
        </a:ln>
        <a:scene3d>
          <a:camera prst="orthographicFront"/>
          <a:lightRig rig="flat" dir="t"/>
        </a:scene3d>
        <a:sp3d prstMaterial="matte"/>
      </dgm:spPr>
      <dgm:t>
        <a:bodyPr/>
        <a:lstStyle/>
        <a:p>
          <a:r>
            <a:rPr lang="zh-CN" altLang="en-US" b="1" dirty="0" smtClean="0">
              <a:solidFill>
                <a:schemeClr val="tx2">
                  <a:lumMod val="75000"/>
                </a:schemeClr>
              </a:solidFill>
              <a:latin typeface="微软雅黑" panose="020B0503020204020204" pitchFamily="34" charset="-122"/>
              <a:ea typeface="微软雅黑" panose="020B0503020204020204" pitchFamily="34" charset="-122"/>
            </a:rPr>
            <a:t>检查</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dgm:t>
    </dgm:pt>
    <dgm:pt modelId="{DD197214-E4E5-49F7-810A-92B762E12FCA}" type="parTrans" cxnId="{AC760AE6-B970-4101-9B82-B7D4BFD09FDE}">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0A676D5B-F50B-41E6-B8A0-8A6D095C76CF}" type="sibTrans" cxnId="{AC760AE6-B970-4101-9B82-B7D4BFD09FDE}">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18B82772-3A93-48E2-B4FA-1EA5C49944CF}">
      <dgm:prSet phldrT="[文本]"/>
      <dgm:spPr>
        <a:solidFill>
          <a:srgbClr val="F09C2A"/>
        </a:solidFill>
        <a:scene3d>
          <a:camera prst="orthographicFront"/>
          <a:lightRig rig="flat" dir="t"/>
        </a:scene3d>
        <a:sp3d prstMaterial="matte">
          <a:bevelT w="120900" h="88900"/>
          <a:bevelB w="88900" h="31750" prst="angle"/>
        </a:sp3d>
      </dgm:spPr>
      <dgm:t>
        <a:bodyPr/>
        <a:lstStyle/>
        <a:p>
          <a:r>
            <a:rPr lang="en-US" altLang="zh-CN" b="1" dirty="0" smtClean="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dgm:t>
    </dgm:pt>
    <dgm:pt modelId="{1208E4E3-7CF6-4CFF-B850-8710E0EDE78F}" type="parTrans" cxnId="{66DE88F3-73A7-402A-BC0A-6BB2388964A9}">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6524C3E2-A6C1-4D77-B160-0A04D3A90B0A}" type="sibTrans" cxnId="{66DE88F3-73A7-402A-BC0A-6BB2388964A9}">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87107CC5-BA23-4B37-89AB-B6AB7D9E3C7A}">
      <dgm:prSet phldrT="[文本]"/>
      <dgm:spPr>
        <a:ln>
          <a:solidFill>
            <a:srgbClr val="C6780E"/>
          </a:solidFill>
        </a:ln>
        <a:scene3d>
          <a:camera prst="orthographicFront"/>
          <a:lightRig rig="flat" dir="t"/>
        </a:scene3d>
        <a:sp3d prstMaterial="matte"/>
      </dgm:spPr>
      <dgm:t>
        <a:bodyPr/>
        <a:lstStyle/>
        <a:p>
          <a:r>
            <a:rPr lang="zh-CN" altLang="en-US" b="1" dirty="0" smtClean="0">
              <a:solidFill>
                <a:schemeClr val="tx2">
                  <a:lumMod val="75000"/>
                </a:schemeClr>
              </a:solidFill>
              <a:latin typeface="微软雅黑" panose="020B0503020204020204" pitchFamily="34" charset="-122"/>
              <a:ea typeface="微软雅黑" panose="020B0503020204020204" pitchFamily="34" charset="-122"/>
            </a:rPr>
            <a:t>纠正</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dgm:t>
    </dgm:pt>
    <dgm:pt modelId="{D6A59B6D-B628-45B5-A022-E03D1F2BB178}" type="parTrans" cxnId="{E670B718-980D-4FB0-BB7A-7597A4B6C4BB}">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2B1B1559-386A-4884-AA98-F3DF3E661337}" type="sibTrans" cxnId="{E670B718-980D-4FB0-BB7A-7597A4B6C4BB}">
      <dgm:prSet/>
      <dgm:spPr/>
      <dgm:t>
        <a:bodyPr/>
        <a:lstStyle/>
        <a:p>
          <a:endParaRPr lang="zh-CN" altLang="en-US" b="1">
            <a:solidFill>
              <a:schemeClr val="tx2">
                <a:lumMod val="75000"/>
              </a:schemeClr>
            </a:solidFill>
            <a:latin typeface="微软雅黑" panose="020B0503020204020204" pitchFamily="34" charset="-122"/>
            <a:ea typeface="微软雅黑" panose="020B0503020204020204" pitchFamily="34" charset="-122"/>
          </a:endParaRPr>
        </a:p>
      </dgm:t>
    </dgm:pt>
    <dgm:pt modelId="{E6ABF8A9-D29E-43D1-941C-481140FCD8C2}" type="pres">
      <dgm:prSet presAssocID="{4F13DB13-C920-4B99-9569-57ECC68CEF16}" presName="cycleMatrixDiagram" presStyleCnt="0">
        <dgm:presLayoutVars>
          <dgm:chMax val="1"/>
          <dgm:dir/>
          <dgm:animLvl val="lvl"/>
          <dgm:resizeHandles val="exact"/>
        </dgm:presLayoutVars>
      </dgm:prSet>
      <dgm:spPr/>
      <dgm:t>
        <a:bodyPr/>
        <a:lstStyle/>
        <a:p>
          <a:endParaRPr lang="zh-CN" altLang="en-US"/>
        </a:p>
      </dgm:t>
    </dgm:pt>
    <dgm:pt modelId="{4E7DFC92-D3F2-453F-9412-B3E476296925}" type="pres">
      <dgm:prSet presAssocID="{4F13DB13-C920-4B99-9569-57ECC68CEF16}" presName="children" presStyleCnt="0"/>
      <dgm:spPr>
        <a:scene3d>
          <a:camera prst="orthographicFront"/>
          <a:lightRig rig="threePt" dir="t"/>
        </a:scene3d>
        <a:sp3d prstMaterial="matte"/>
      </dgm:spPr>
      <dgm:t>
        <a:bodyPr/>
        <a:lstStyle/>
        <a:p>
          <a:endParaRPr lang="zh-CN" altLang="en-US"/>
        </a:p>
      </dgm:t>
    </dgm:pt>
    <dgm:pt modelId="{E535A10F-D314-45AA-A37F-3C29603F64DA}" type="pres">
      <dgm:prSet presAssocID="{4F13DB13-C920-4B99-9569-57ECC68CEF16}" presName="child1group" presStyleCnt="0"/>
      <dgm:spPr>
        <a:scene3d>
          <a:camera prst="orthographicFront"/>
          <a:lightRig rig="threePt" dir="t"/>
        </a:scene3d>
        <a:sp3d prstMaterial="matte"/>
      </dgm:spPr>
      <dgm:t>
        <a:bodyPr/>
        <a:lstStyle/>
        <a:p>
          <a:endParaRPr lang="zh-CN" altLang="en-US"/>
        </a:p>
      </dgm:t>
    </dgm:pt>
    <dgm:pt modelId="{F7722FB9-F4E6-4A48-AACC-5AB592C9B47F}" type="pres">
      <dgm:prSet presAssocID="{4F13DB13-C920-4B99-9569-57ECC68CEF16}" presName="child1" presStyleLbl="bgAcc1" presStyleIdx="0" presStyleCnt="4"/>
      <dgm:spPr/>
      <dgm:t>
        <a:bodyPr/>
        <a:lstStyle/>
        <a:p>
          <a:endParaRPr lang="zh-CN" altLang="en-US"/>
        </a:p>
      </dgm:t>
    </dgm:pt>
    <dgm:pt modelId="{C78B7AFE-EA40-4EE8-BC0A-CD04776ACFA4}" type="pres">
      <dgm:prSet presAssocID="{4F13DB13-C920-4B99-9569-57ECC68CEF16}" presName="child1Text" presStyleLbl="bgAcc1" presStyleIdx="0" presStyleCnt="4">
        <dgm:presLayoutVars>
          <dgm:bulletEnabled val="1"/>
        </dgm:presLayoutVars>
      </dgm:prSet>
      <dgm:spPr/>
      <dgm:t>
        <a:bodyPr/>
        <a:lstStyle/>
        <a:p>
          <a:endParaRPr lang="zh-CN" altLang="en-US"/>
        </a:p>
      </dgm:t>
    </dgm:pt>
    <dgm:pt modelId="{8D9C04B7-48B6-4D5B-9D84-5AF84F12C685}" type="pres">
      <dgm:prSet presAssocID="{4F13DB13-C920-4B99-9569-57ECC68CEF16}" presName="child2group" presStyleCnt="0"/>
      <dgm:spPr>
        <a:scene3d>
          <a:camera prst="orthographicFront"/>
          <a:lightRig rig="threePt" dir="t"/>
        </a:scene3d>
        <a:sp3d prstMaterial="matte"/>
      </dgm:spPr>
      <dgm:t>
        <a:bodyPr/>
        <a:lstStyle/>
        <a:p>
          <a:endParaRPr lang="zh-CN" altLang="en-US"/>
        </a:p>
      </dgm:t>
    </dgm:pt>
    <dgm:pt modelId="{AA0B088B-16A6-4E4F-872A-D77674080E12}" type="pres">
      <dgm:prSet presAssocID="{4F13DB13-C920-4B99-9569-57ECC68CEF16}" presName="child2" presStyleLbl="bgAcc1" presStyleIdx="1" presStyleCnt="4"/>
      <dgm:spPr/>
      <dgm:t>
        <a:bodyPr/>
        <a:lstStyle/>
        <a:p>
          <a:endParaRPr lang="zh-CN" altLang="en-US"/>
        </a:p>
      </dgm:t>
    </dgm:pt>
    <dgm:pt modelId="{A451F518-2EC2-4F56-AFAC-55BF5E3FEB56}" type="pres">
      <dgm:prSet presAssocID="{4F13DB13-C920-4B99-9569-57ECC68CEF16}" presName="child2Text" presStyleLbl="bgAcc1" presStyleIdx="1" presStyleCnt="4">
        <dgm:presLayoutVars>
          <dgm:bulletEnabled val="1"/>
        </dgm:presLayoutVars>
      </dgm:prSet>
      <dgm:spPr/>
      <dgm:t>
        <a:bodyPr/>
        <a:lstStyle/>
        <a:p>
          <a:endParaRPr lang="zh-CN" altLang="en-US"/>
        </a:p>
      </dgm:t>
    </dgm:pt>
    <dgm:pt modelId="{8B686104-2195-4861-A5F8-8AD0E8302D98}" type="pres">
      <dgm:prSet presAssocID="{4F13DB13-C920-4B99-9569-57ECC68CEF16}" presName="child3group" presStyleCnt="0"/>
      <dgm:spPr>
        <a:scene3d>
          <a:camera prst="orthographicFront"/>
          <a:lightRig rig="threePt" dir="t"/>
        </a:scene3d>
        <a:sp3d prstMaterial="matte"/>
      </dgm:spPr>
      <dgm:t>
        <a:bodyPr/>
        <a:lstStyle/>
        <a:p>
          <a:endParaRPr lang="zh-CN" altLang="en-US"/>
        </a:p>
      </dgm:t>
    </dgm:pt>
    <dgm:pt modelId="{18389C46-4771-48A0-89C3-D87D36BE0E12}" type="pres">
      <dgm:prSet presAssocID="{4F13DB13-C920-4B99-9569-57ECC68CEF16}" presName="child3" presStyleLbl="bgAcc1" presStyleIdx="2" presStyleCnt="4"/>
      <dgm:spPr/>
      <dgm:t>
        <a:bodyPr/>
        <a:lstStyle/>
        <a:p>
          <a:endParaRPr lang="zh-CN" altLang="en-US"/>
        </a:p>
      </dgm:t>
    </dgm:pt>
    <dgm:pt modelId="{32953D31-3197-4B69-84A7-788C00463293}" type="pres">
      <dgm:prSet presAssocID="{4F13DB13-C920-4B99-9569-57ECC68CEF16}" presName="child3Text" presStyleLbl="bgAcc1" presStyleIdx="2" presStyleCnt="4">
        <dgm:presLayoutVars>
          <dgm:bulletEnabled val="1"/>
        </dgm:presLayoutVars>
      </dgm:prSet>
      <dgm:spPr/>
      <dgm:t>
        <a:bodyPr/>
        <a:lstStyle/>
        <a:p>
          <a:endParaRPr lang="zh-CN" altLang="en-US"/>
        </a:p>
      </dgm:t>
    </dgm:pt>
    <dgm:pt modelId="{EA72658F-165B-419C-842D-823B5E0B1C90}" type="pres">
      <dgm:prSet presAssocID="{4F13DB13-C920-4B99-9569-57ECC68CEF16}" presName="child4group" presStyleCnt="0"/>
      <dgm:spPr>
        <a:scene3d>
          <a:camera prst="orthographicFront"/>
          <a:lightRig rig="threePt" dir="t"/>
        </a:scene3d>
        <a:sp3d prstMaterial="matte"/>
      </dgm:spPr>
      <dgm:t>
        <a:bodyPr/>
        <a:lstStyle/>
        <a:p>
          <a:endParaRPr lang="zh-CN" altLang="en-US"/>
        </a:p>
      </dgm:t>
    </dgm:pt>
    <dgm:pt modelId="{F5846AA9-AB14-4D52-99E3-3407F7C020E7}" type="pres">
      <dgm:prSet presAssocID="{4F13DB13-C920-4B99-9569-57ECC68CEF16}" presName="child4" presStyleLbl="bgAcc1" presStyleIdx="3" presStyleCnt="4"/>
      <dgm:spPr/>
      <dgm:t>
        <a:bodyPr/>
        <a:lstStyle/>
        <a:p>
          <a:endParaRPr lang="zh-CN" altLang="en-US"/>
        </a:p>
      </dgm:t>
    </dgm:pt>
    <dgm:pt modelId="{0B295B58-62E4-48CE-BE32-72A154EB88A6}" type="pres">
      <dgm:prSet presAssocID="{4F13DB13-C920-4B99-9569-57ECC68CEF16}" presName="child4Text" presStyleLbl="bgAcc1" presStyleIdx="3" presStyleCnt="4">
        <dgm:presLayoutVars>
          <dgm:bulletEnabled val="1"/>
        </dgm:presLayoutVars>
      </dgm:prSet>
      <dgm:spPr/>
      <dgm:t>
        <a:bodyPr/>
        <a:lstStyle/>
        <a:p>
          <a:endParaRPr lang="zh-CN" altLang="en-US"/>
        </a:p>
      </dgm:t>
    </dgm:pt>
    <dgm:pt modelId="{E68688A0-3543-48A5-8B86-48639548DD54}" type="pres">
      <dgm:prSet presAssocID="{4F13DB13-C920-4B99-9569-57ECC68CEF16}" presName="childPlaceholder" presStyleCnt="0"/>
      <dgm:spPr>
        <a:scene3d>
          <a:camera prst="orthographicFront"/>
          <a:lightRig rig="threePt" dir="t"/>
        </a:scene3d>
        <a:sp3d prstMaterial="matte"/>
      </dgm:spPr>
      <dgm:t>
        <a:bodyPr/>
        <a:lstStyle/>
        <a:p>
          <a:endParaRPr lang="zh-CN" altLang="en-US"/>
        </a:p>
      </dgm:t>
    </dgm:pt>
    <dgm:pt modelId="{260CAEA7-A77F-4872-B557-06F64E3D59EB}" type="pres">
      <dgm:prSet presAssocID="{4F13DB13-C920-4B99-9569-57ECC68CEF16}" presName="circle" presStyleCnt="0"/>
      <dgm:spPr>
        <a:scene3d>
          <a:camera prst="orthographicFront"/>
          <a:lightRig rig="threePt" dir="t"/>
        </a:scene3d>
        <a:sp3d prstMaterial="matte"/>
      </dgm:spPr>
      <dgm:t>
        <a:bodyPr/>
        <a:lstStyle/>
        <a:p>
          <a:endParaRPr lang="zh-CN" altLang="en-US"/>
        </a:p>
      </dgm:t>
    </dgm:pt>
    <dgm:pt modelId="{62D74D2C-C005-432A-A615-3B56BA481B7F}" type="pres">
      <dgm:prSet presAssocID="{4F13DB13-C920-4B99-9569-57ECC68CEF16}" presName="quadrant1" presStyleLbl="node1" presStyleIdx="0" presStyleCnt="4">
        <dgm:presLayoutVars>
          <dgm:chMax val="1"/>
          <dgm:bulletEnabled val="1"/>
        </dgm:presLayoutVars>
      </dgm:prSet>
      <dgm:spPr/>
      <dgm:t>
        <a:bodyPr/>
        <a:lstStyle/>
        <a:p>
          <a:endParaRPr lang="zh-CN" altLang="en-US"/>
        </a:p>
      </dgm:t>
    </dgm:pt>
    <dgm:pt modelId="{E62E7995-BA19-4DAC-9514-795A0CA46696}" type="pres">
      <dgm:prSet presAssocID="{4F13DB13-C920-4B99-9569-57ECC68CEF16}" presName="quadrant2" presStyleLbl="node1" presStyleIdx="1" presStyleCnt="4">
        <dgm:presLayoutVars>
          <dgm:chMax val="1"/>
          <dgm:bulletEnabled val="1"/>
        </dgm:presLayoutVars>
      </dgm:prSet>
      <dgm:spPr/>
      <dgm:t>
        <a:bodyPr/>
        <a:lstStyle/>
        <a:p>
          <a:endParaRPr lang="zh-CN" altLang="en-US"/>
        </a:p>
      </dgm:t>
    </dgm:pt>
    <dgm:pt modelId="{FD8A713F-4227-4899-8D4B-589A4E352FFB}" type="pres">
      <dgm:prSet presAssocID="{4F13DB13-C920-4B99-9569-57ECC68CEF16}" presName="quadrant3" presStyleLbl="node1" presStyleIdx="2" presStyleCnt="4">
        <dgm:presLayoutVars>
          <dgm:chMax val="1"/>
          <dgm:bulletEnabled val="1"/>
        </dgm:presLayoutVars>
      </dgm:prSet>
      <dgm:spPr/>
      <dgm:t>
        <a:bodyPr/>
        <a:lstStyle/>
        <a:p>
          <a:endParaRPr lang="zh-CN" altLang="en-US"/>
        </a:p>
      </dgm:t>
    </dgm:pt>
    <dgm:pt modelId="{20563CE6-4D22-4446-9478-1BB4EE48F70B}" type="pres">
      <dgm:prSet presAssocID="{4F13DB13-C920-4B99-9569-57ECC68CEF16}" presName="quadrant4" presStyleLbl="node1" presStyleIdx="3" presStyleCnt="4">
        <dgm:presLayoutVars>
          <dgm:chMax val="1"/>
          <dgm:bulletEnabled val="1"/>
        </dgm:presLayoutVars>
      </dgm:prSet>
      <dgm:spPr/>
      <dgm:t>
        <a:bodyPr/>
        <a:lstStyle/>
        <a:p>
          <a:endParaRPr lang="zh-CN" altLang="en-US"/>
        </a:p>
      </dgm:t>
    </dgm:pt>
    <dgm:pt modelId="{5096D0E5-6C8E-4DE8-B22E-8E6E96FFED4C}" type="pres">
      <dgm:prSet presAssocID="{4F13DB13-C920-4B99-9569-57ECC68CEF16}" presName="quadrantPlaceholder" presStyleCnt="0"/>
      <dgm:spPr>
        <a:scene3d>
          <a:camera prst="orthographicFront"/>
          <a:lightRig rig="threePt" dir="t"/>
        </a:scene3d>
        <a:sp3d prstMaterial="matte"/>
      </dgm:spPr>
      <dgm:t>
        <a:bodyPr/>
        <a:lstStyle/>
        <a:p>
          <a:endParaRPr lang="zh-CN" altLang="en-US"/>
        </a:p>
      </dgm:t>
    </dgm:pt>
    <dgm:pt modelId="{F5150ACE-0B1C-4BA1-86CC-74A1D8FA8C31}" type="pres">
      <dgm:prSet presAssocID="{4F13DB13-C920-4B99-9569-57ECC68CEF16}" presName="center1" presStyleLbl="fgShp" presStyleIdx="0" presStyleCnt="2"/>
      <dgm:spPr>
        <a:solidFill>
          <a:schemeClr val="bg1"/>
        </a:solidFill>
        <a:scene3d>
          <a:camera prst="orthographicFront"/>
          <a:lightRig rig="flat" dir="t"/>
        </a:scene3d>
        <a:sp3d z="190500" prstMaterial="matte">
          <a:bevelT w="120900" h="88900"/>
          <a:bevelB w="88900" h="31750" prst="angle"/>
        </a:sp3d>
      </dgm:spPr>
      <dgm:t>
        <a:bodyPr/>
        <a:lstStyle/>
        <a:p>
          <a:endParaRPr lang="zh-CN" altLang="en-US"/>
        </a:p>
      </dgm:t>
    </dgm:pt>
    <dgm:pt modelId="{AF68EF32-1862-47B6-ABE2-A8BD75751B55}" type="pres">
      <dgm:prSet presAssocID="{4F13DB13-C920-4B99-9569-57ECC68CEF16}" presName="center2" presStyleLbl="fgShp" presStyleIdx="1" presStyleCnt="2"/>
      <dgm:spPr>
        <a:solidFill>
          <a:schemeClr val="bg1"/>
        </a:solidFill>
        <a:scene3d>
          <a:camera prst="orthographicFront"/>
          <a:lightRig rig="flat" dir="t"/>
        </a:scene3d>
        <a:sp3d z="190500" prstMaterial="matte">
          <a:bevelT w="120900" h="88900"/>
          <a:bevelB w="88900" h="31750" prst="angle"/>
        </a:sp3d>
      </dgm:spPr>
      <dgm:t>
        <a:bodyPr/>
        <a:lstStyle/>
        <a:p>
          <a:endParaRPr lang="zh-CN" altLang="en-US"/>
        </a:p>
      </dgm:t>
    </dgm:pt>
  </dgm:ptLst>
  <dgm:cxnLst>
    <dgm:cxn modelId="{EE25C9E9-F6C9-4778-B375-95844D77B783}" type="presOf" srcId="{3410D8A8-48F4-4B44-A626-C88B3879F007}" destId="{32953D31-3197-4B69-84A7-788C00463293}" srcOrd="1" destOrd="0" presId="urn:microsoft.com/office/officeart/2005/8/layout/cycle4"/>
    <dgm:cxn modelId="{F62C60DB-1CDD-4AF7-A5BC-300250907CAD}" type="presOf" srcId="{6BFF6773-CB3D-44B7-85E5-1D2579B0B829}" destId="{FD8A713F-4227-4899-8D4B-589A4E352FFB}" srcOrd="0" destOrd="0" presId="urn:microsoft.com/office/officeart/2005/8/layout/cycle4"/>
    <dgm:cxn modelId="{3B0CB91A-49E9-4FFE-9459-522EBBA12461}" srcId="{4F13DB13-C920-4B99-9569-57ECC68CEF16}" destId="{55F1DF38-673A-4CE7-9477-E23DDBA7197E}" srcOrd="0" destOrd="0" parTransId="{48015897-80BE-4698-9727-9988F1E27F69}" sibTransId="{3B933331-484F-42BB-8ABC-B5712A293320}"/>
    <dgm:cxn modelId="{1A0576EA-31F4-4915-98BF-23F9DAE5190E}" type="presOf" srcId="{3410D8A8-48F4-4B44-A626-C88B3879F007}" destId="{18389C46-4771-48A0-89C3-D87D36BE0E12}" srcOrd="0" destOrd="0" presId="urn:microsoft.com/office/officeart/2005/8/layout/cycle4"/>
    <dgm:cxn modelId="{BEC974E9-6109-499A-AA5A-3149D1EBE4EB}" type="presOf" srcId="{87107CC5-BA23-4B37-89AB-B6AB7D9E3C7A}" destId="{F5846AA9-AB14-4D52-99E3-3407F7C020E7}" srcOrd="0" destOrd="0" presId="urn:microsoft.com/office/officeart/2005/8/layout/cycle4"/>
    <dgm:cxn modelId="{202D1716-D5F0-4E03-BA3D-D162C0609147}" type="presOf" srcId="{A41FF44D-4A21-4D30-92D4-F7E7AF9CF439}" destId="{A451F518-2EC2-4F56-AFAC-55BF5E3FEB56}" srcOrd="1" destOrd="0" presId="urn:microsoft.com/office/officeart/2005/8/layout/cycle4"/>
    <dgm:cxn modelId="{ED5819CE-27F3-4466-97AE-B22CA085198C}" srcId="{55F1DF38-673A-4CE7-9477-E23DDBA7197E}" destId="{93F2DEDD-319B-4539-9846-6D5730C32A89}" srcOrd="0" destOrd="0" parTransId="{BC7357D4-FFC6-4DB6-809A-646B3552550E}" sibTransId="{8C7C8DB6-7E6C-4C9B-B1ED-EAFC3251AAE6}"/>
    <dgm:cxn modelId="{6C42B57E-E425-4FBB-A1F2-9A38105BCF8B}" type="presOf" srcId="{4F13DB13-C920-4B99-9569-57ECC68CEF16}" destId="{E6ABF8A9-D29E-43D1-941C-481140FCD8C2}" srcOrd="0" destOrd="0" presId="urn:microsoft.com/office/officeart/2005/8/layout/cycle4"/>
    <dgm:cxn modelId="{66DE88F3-73A7-402A-BC0A-6BB2388964A9}" srcId="{4F13DB13-C920-4B99-9569-57ECC68CEF16}" destId="{18B82772-3A93-48E2-B4FA-1EA5C49944CF}" srcOrd="3" destOrd="0" parTransId="{1208E4E3-7CF6-4CFF-B850-8710E0EDE78F}" sibTransId="{6524C3E2-A6C1-4D77-B160-0A04D3A90B0A}"/>
    <dgm:cxn modelId="{B90E333F-300C-463A-A0C1-8EDE2CBDA0B6}" srcId="{4F13DB13-C920-4B99-9569-57ECC68CEF16}" destId="{6BFF6773-CB3D-44B7-85E5-1D2579B0B829}" srcOrd="2" destOrd="0" parTransId="{9DB69C96-925D-4B05-B20B-B4E396172D8F}" sibTransId="{34E3460D-CE4F-4690-99F3-4E367411C1EE}"/>
    <dgm:cxn modelId="{04AF75D6-DC50-451A-AEAC-7CE624D9BFEE}" type="presOf" srcId="{18B82772-3A93-48E2-B4FA-1EA5C49944CF}" destId="{20563CE6-4D22-4446-9478-1BB4EE48F70B}" srcOrd="0" destOrd="0" presId="urn:microsoft.com/office/officeart/2005/8/layout/cycle4"/>
    <dgm:cxn modelId="{DA8BCB78-6341-474B-B47E-8D84400F6CC2}" type="presOf" srcId="{55F1DF38-673A-4CE7-9477-E23DDBA7197E}" destId="{62D74D2C-C005-432A-A615-3B56BA481B7F}" srcOrd="0" destOrd="0" presId="urn:microsoft.com/office/officeart/2005/8/layout/cycle4"/>
    <dgm:cxn modelId="{EBC7C233-C329-4082-9B32-166A801F34BB}" type="presOf" srcId="{93F2DEDD-319B-4539-9846-6D5730C32A89}" destId="{F7722FB9-F4E6-4A48-AACC-5AB592C9B47F}" srcOrd="0" destOrd="0" presId="urn:microsoft.com/office/officeart/2005/8/layout/cycle4"/>
    <dgm:cxn modelId="{E44273D0-C2CA-4BF9-A0D7-C4E12D25E65E}" type="presOf" srcId="{87107CC5-BA23-4B37-89AB-B6AB7D9E3C7A}" destId="{0B295B58-62E4-48CE-BE32-72A154EB88A6}" srcOrd="1" destOrd="0" presId="urn:microsoft.com/office/officeart/2005/8/layout/cycle4"/>
    <dgm:cxn modelId="{31EA1BF0-ABE4-4849-8122-ADB81E7DB7AE}" type="presOf" srcId="{93F2DEDD-319B-4539-9846-6D5730C32A89}" destId="{C78B7AFE-EA40-4EE8-BC0A-CD04776ACFA4}" srcOrd="1" destOrd="0" presId="urn:microsoft.com/office/officeart/2005/8/layout/cycle4"/>
    <dgm:cxn modelId="{26566F3B-017B-404F-BAA8-F66FA5F8568B}" srcId="{4F13DB13-C920-4B99-9569-57ECC68CEF16}" destId="{4A167980-9819-47E5-BB5A-3E4A2610B3B3}" srcOrd="1" destOrd="0" parTransId="{1306CD58-6FE2-4BCA-A322-0CA4B692F3E8}" sibTransId="{EAABEB11-3533-4520-A270-A2BC8D913DF0}"/>
    <dgm:cxn modelId="{E670B718-980D-4FB0-BB7A-7597A4B6C4BB}" srcId="{18B82772-3A93-48E2-B4FA-1EA5C49944CF}" destId="{87107CC5-BA23-4B37-89AB-B6AB7D9E3C7A}" srcOrd="0" destOrd="0" parTransId="{D6A59B6D-B628-45B5-A022-E03D1F2BB178}" sibTransId="{2B1B1559-386A-4884-AA98-F3DF3E661337}"/>
    <dgm:cxn modelId="{AC760AE6-B970-4101-9B82-B7D4BFD09FDE}" srcId="{6BFF6773-CB3D-44B7-85E5-1D2579B0B829}" destId="{3410D8A8-48F4-4B44-A626-C88B3879F007}" srcOrd="0" destOrd="0" parTransId="{DD197214-E4E5-49F7-810A-92B762E12FCA}" sibTransId="{0A676D5B-F50B-41E6-B8A0-8A6D095C76CF}"/>
    <dgm:cxn modelId="{5FC29581-4A31-48D8-8B8C-B5283554BF48}" type="presOf" srcId="{A41FF44D-4A21-4D30-92D4-F7E7AF9CF439}" destId="{AA0B088B-16A6-4E4F-872A-D77674080E12}" srcOrd="0" destOrd="0" presId="urn:microsoft.com/office/officeart/2005/8/layout/cycle4"/>
    <dgm:cxn modelId="{8DAC49E6-1EF3-416B-A3AC-8BCC56B0BD66}" type="presOf" srcId="{4A167980-9819-47E5-BB5A-3E4A2610B3B3}" destId="{E62E7995-BA19-4DAC-9514-795A0CA46696}" srcOrd="0" destOrd="0" presId="urn:microsoft.com/office/officeart/2005/8/layout/cycle4"/>
    <dgm:cxn modelId="{8FF6D608-24AE-4A08-A223-7C64B5C69A6E}" srcId="{4A167980-9819-47E5-BB5A-3E4A2610B3B3}" destId="{A41FF44D-4A21-4D30-92D4-F7E7AF9CF439}" srcOrd="0" destOrd="0" parTransId="{6CEC8F04-FFEC-4F71-9F5D-34DC279252E4}" sibTransId="{49893E7A-7CA7-40A3-8D66-5AE323A4F9BA}"/>
    <dgm:cxn modelId="{A906F282-3496-4A15-A759-E42CA07492FC}" type="presParOf" srcId="{E6ABF8A9-D29E-43D1-941C-481140FCD8C2}" destId="{4E7DFC92-D3F2-453F-9412-B3E476296925}" srcOrd="0" destOrd="0" presId="urn:microsoft.com/office/officeart/2005/8/layout/cycle4"/>
    <dgm:cxn modelId="{C7CFEC29-07EE-406D-A07F-B74AC3EFAE0B}" type="presParOf" srcId="{4E7DFC92-D3F2-453F-9412-B3E476296925}" destId="{E535A10F-D314-45AA-A37F-3C29603F64DA}" srcOrd="0" destOrd="0" presId="urn:microsoft.com/office/officeart/2005/8/layout/cycle4"/>
    <dgm:cxn modelId="{B66FD1E5-7902-496C-89C8-5EDB139A3B5A}" type="presParOf" srcId="{E535A10F-D314-45AA-A37F-3C29603F64DA}" destId="{F7722FB9-F4E6-4A48-AACC-5AB592C9B47F}" srcOrd="0" destOrd="0" presId="urn:microsoft.com/office/officeart/2005/8/layout/cycle4"/>
    <dgm:cxn modelId="{C34D8A93-00B4-48B4-9110-525C677E49F9}" type="presParOf" srcId="{E535A10F-D314-45AA-A37F-3C29603F64DA}" destId="{C78B7AFE-EA40-4EE8-BC0A-CD04776ACFA4}" srcOrd="1" destOrd="0" presId="urn:microsoft.com/office/officeart/2005/8/layout/cycle4"/>
    <dgm:cxn modelId="{5D596B5C-66BB-4631-896B-C8BA4B3058D6}" type="presParOf" srcId="{4E7DFC92-D3F2-453F-9412-B3E476296925}" destId="{8D9C04B7-48B6-4D5B-9D84-5AF84F12C685}" srcOrd="1" destOrd="0" presId="urn:microsoft.com/office/officeart/2005/8/layout/cycle4"/>
    <dgm:cxn modelId="{FDBB1AF7-F8CA-4C6B-8154-11C346E1A496}" type="presParOf" srcId="{8D9C04B7-48B6-4D5B-9D84-5AF84F12C685}" destId="{AA0B088B-16A6-4E4F-872A-D77674080E12}" srcOrd="0" destOrd="0" presId="urn:microsoft.com/office/officeart/2005/8/layout/cycle4"/>
    <dgm:cxn modelId="{95F9D9B3-EF9E-4650-B40B-BC640B385B02}" type="presParOf" srcId="{8D9C04B7-48B6-4D5B-9D84-5AF84F12C685}" destId="{A451F518-2EC2-4F56-AFAC-55BF5E3FEB56}" srcOrd="1" destOrd="0" presId="urn:microsoft.com/office/officeart/2005/8/layout/cycle4"/>
    <dgm:cxn modelId="{A44884BE-CD50-4422-97C4-C762F0CE953E}" type="presParOf" srcId="{4E7DFC92-D3F2-453F-9412-B3E476296925}" destId="{8B686104-2195-4861-A5F8-8AD0E8302D98}" srcOrd="2" destOrd="0" presId="urn:microsoft.com/office/officeart/2005/8/layout/cycle4"/>
    <dgm:cxn modelId="{EE6D6106-9F12-4EA6-B8B9-A1F2E4DD0646}" type="presParOf" srcId="{8B686104-2195-4861-A5F8-8AD0E8302D98}" destId="{18389C46-4771-48A0-89C3-D87D36BE0E12}" srcOrd="0" destOrd="0" presId="urn:microsoft.com/office/officeart/2005/8/layout/cycle4"/>
    <dgm:cxn modelId="{88698EBE-A64D-4913-8F0A-A86F8050742C}" type="presParOf" srcId="{8B686104-2195-4861-A5F8-8AD0E8302D98}" destId="{32953D31-3197-4B69-84A7-788C00463293}" srcOrd="1" destOrd="0" presId="urn:microsoft.com/office/officeart/2005/8/layout/cycle4"/>
    <dgm:cxn modelId="{8A6D7B13-B952-4B3E-9EC4-FD23C3FEFB0D}" type="presParOf" srcId="{4E7DFC92-D3F2-453F-9412-B3E476296925}" destId="{EA72658F-165B-419C-842D-823B5E0B1C90}" srcOrd="3" destOrd="0" presId="urn:microsoft.com/office/officeart/2005/8/layout/cycle4"/>
    <dgm:cxn modelId="{7F7A6CEE-DC86-4739-A7B5-272EEB793EB3}" type="presParOf" srcId="{EA72658F-165B-419C-842D-823B5E0B1C90}" destId="{F5846AA9-AB14-4D52-99E3-3407F7C020E7}" srcOrd="0" destOrd="0" presId="urn:microsoft.com/office/officeart/2005/8/layout/cycle4"/>
    <dgm:cxn modelId="{8E5AC232-FD3E-4EDB-AF0B-CDB52D6C97EC}" type="presParOf" srcId="{EA72658F-165B-419C-842D-823B5E0B1C90}" destId="{0B295B58-62E4-48CE-BE32-72A154EB88A6}" srcOrd="1" destOrd="0" presId="urn:microsoft.com/office/officeart/2005/8/layout/cycle4"/>
    <dgm:cxn modelId="{319A4BF5-B0CD-418D-84E9-DA54860733E6}" type="presParOf" srcId="{4E7DFC92-D3F2-453F-9412-B3E476296925}" destId="{E68688A0-3543-48A5-8B86-48639548DD54}" srcOrd="4" destOrd="0" presId="urn:microsoft.com/office/officeart/2005/8/layout/cycle4"/>
    <dgm:cxn modelId="{BD888FDD-ABD2-444D-8FBA-D7938D083D3C}" type="presParOf" srcId="{E6ABF8A9-D29E-43D1-941C-481140FCD8C2}" destId="{260CAEA7-A77F-4872-B557-06F64E3D59EB}" srcOrd="1" destOrd="0" presId="urn:microsoft.com/office/officeart/2005/8/layout/cycle4"/>
    <dgm:cxn modelId="{A312B76F-E336-4745-A376-1760367D5CF9}" type="presParOf" srcId="{260CAEA7-A77F-4872-B557-06F64E3D59EB}" destId="{62D74D2C-C005-432A-A615-3B56BA481B7F}" srcOrd="0" destOrd="0" presId="urn:microsoft.com/office/officeart/2005/8/layout/cycle4"/>
    <dgm:cxn modelId="{FACCDE41-53EE-48B1-BF55-75D657CED336}" type="presParOf" srcId="{260CAEA7-A77F-4872-B557-06F64E3D59EB}" destId="{E62E7995-BA19-4DAC-9514-795A0CA46696}" srcOrd="1" destOrd="0" presId="urn:microsoft.com/office/officeart/2005/8/layout/cycle4"/>
    <dgm:cxn modelId="{58D6CEEB-E91F-4E85-A399-8040867F746A}" type="presParOf" srcId="{260CAEA7-A77F-4872-B557-06F64E3D59EB}" destId="{FD8A713F-4227-4899-8D4B-589A4E352FFB}" srcOrd="2" destOrd="0" presId="urn:microsoft.com/office/officeart/2005/8/layout/cycle4"/>
    <dgm:cxn modelId="{51AA5C51-6903-45A8-8748-0555E2619F32}" type="presParOf" srcId="{260CAEA7-A77F-4872-B557-06F64E3D59EB}" destId="{20563CE6-4D22-4446-9478-1BB4EE48F70B}" srcOrd="3" destOrd="0" presId="urn:microsoft.com/office/officeart/2005/8/layout/cycle4"/>
    <dgm:cxn modelId="{60D602F8-79FB-48F9-8C7D-DCCE9859AD41}" type="presParOf" srcId="{260CAEA7-A77F-4872-B557-06F64E3D59EB}" destId="{5096D0E5-6C8E-4DE8-B22E-8E6E96FFED4C}" srcOrd="4" destOrd="0" presId="urn:microsoft.com/office/officeart/2005/8/layout/cycle4"/>
    <dgm:cxn modelId="{DD2CCE1C-558D-4F57-BEF5-4E8C558FBD1B}" type="presParOf" srcId="{E6ABF8A9-D29E-43D1-941C-481140FCD8C2}" destId="{F5150ACE-0B1C-4BA1-86CC-74A1D8FA8C31}" srcOrd="2" destOrd="0" presId="urn:microsoft.com/office/officeart/2005/8/layout/cycle4"/>
    <dgm:cxn modelId="{7A08401D-1B21-42CB-AE0A-F099DB05C43D}" type="presParOf" srcId="{E6ABF8A9-D29E-43D1-941C-481140FCD8C2}" destId="{AF68EF32-1862-47B6-ABE2-A8BD75751B55}"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F86D9B-811B-4198-9427-AF6BD207A26B}" type="doc">
      <dgm:prSet loTypeId="urn:microsoft.com/office/officeart/2005/8/layout/hProcess9" loCatId="process" qsTypeId="urn:microsoft.com/office/officeart/2005/8/quickstyle/3d1" qsCatId="3D" csTypeId="urn:microsoft.com/office/officeart/2005/8/colors/colorful1" csCatId="colorful" phldr="1"/>
      <dgm:spPr>
        <a:scene3d>
          <a:camera prst="orthographicFront"/>
          <a:lightRig rig="contrasting" dir="t"/>
        </a:scene3d>
      </dgm:spPr>
    </dgm:pt>
    <dgm:pt modelId="{7C10112A-DDAE-4162-979C-C64EEDD2A698}">
      <dgm:prSet phldrT="[文本]"/>
      <dgm:spPr>
        <a:xfrm>
          <a:off x="1515" y="936104"/>
          <a:ext cx="969728" cy="1248138"/>
        </a:xfrm>
        <a:solidFill>
          <a:srgbClr val="D24132"/>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消除</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809324DF-3D33-476F-BC58-4DADE853504D}" type="parTrans" cxnId="{A68B869E-1114-4C03-AB8A-097A5ED627C1}">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32CDAFFE-33F5-454E-92C7-55EB556662F5}" type="sibTrans" cxnId="{A68B869E-1114-4C03-AB8A-097A5ED627C1}">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C1157A6D-FEE5-485D-A2FF-92406C104556}">
      <dgm:prSet phldrT="[文本]"/>
      <dgm:spPr>
        <a:xfrm>
          <a:off x="2264216" y="936104"/>
          <a:ext cx="969728" cy="1248138"/>
        </a:xfrm>
        <a:solidFill>
          <a:srgbClr val="189A80"/>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削减</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5D9703ED-B114-4C72-8794-D0A22BE12533}" type="parTrans" cxnId="{16AB680B-90F0-4116-983A-DC479FA2AC28}">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DF9D14CA-8B63-421A-B241-231AEF6FB918}" type="sibTrans" cxnId="{16AB680B-90F0-4116-983A-DC479FA2AC28}">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EDB84FC0-CBE9-4B49-8862-0BA6D691F03F}">
      <dgm:prSet phldrT="[文本]"/>
      <dgm:spPr>
        <a:xfrm>
          <a:off x="4526916" y="936104"/>
          <a:ext cx="969728" cy="1248138"/>
        </a:xfrm>
        <a:solidFill>
          <a:srgbClr val="F58D76"/>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程序</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E9E770FB-533D-4A7E-B2FB-BCD2E5022D60}" type="parTrans" cxnId="{002F78A1-D383-48A5-A073-9F8D4EDC689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B9B2C513-898C-4AC6-8B4B-B4A6985D4D9D}" type="sibTrans" cxnId="{002F78A1-D383-48A5-A073-9F8D4EDC689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F5F97B7-0B61-4312-8D88-50277D307D7D}">
      <dgm:prSet phldrT="[文本]"/>
      <dgm:spPr>
        <a:xfrm>
          <a:off x="1132866" y="936104"/>
          <a:ext cx="969728" cy="1248138"/>
        </a:xfrm>
        <a:solidFill>
          <a:srgbClr val="C6780E"/>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替代</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891E30E8-2FA4-4C26-BD0B-28D7B141B74A}" type="parTrans" cxnId="{C7641BFF-B82F-47B4-9734-638EF5DC39BE}">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17E2BD55-6185-4112-B952-4D10584123DB}" type="sibTrans" cxnId="{C7641BFF-B82F-47B4-9734-638EF5DC39BE}">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AF320F2D-A153-4F82-9FD7-024E6674C544}">
      <dgm:prSet phldrT="[文本]"/>
      <dgm:spPr>
        <a:xfrm>
          <a:off x="6789617" y="936104"/>
          <a:ext cx="969728" cy="1248138"/>
        </a:xfrm>
        <a:solidFill>
          <a:srgbClr val="B43500"/>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警告</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5E9D975C-1E63-456A-9CBD-9022DA0F59D5}" type="parTrans" cxnId="{D3B6D3C5-AE1F-4805-96D0-924541734B06}">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F8882D5-37F1-4939-8112-A39B29AF0299}" type="sibTrans" cxnId="{D3B6D3C5-AE1F-4805-96D0-924541734B06}">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1EC6434B-08CC-49DA-AF6C-8FA1DD659F4D}">
      <dgm:prSet phldrT="[文本]"/>
      <dgm:spPr>
        <a:xfrm>
          <a:off x="3395566" y="936104"/>
          <a:ext cx="969728" cy="1248138"/>
        </a:xfrm>
        <a:solidFill>
          <a:srgbClr val="377790"/>
        </a:solidFill>
        <a:ln>
          <a:noFill/>
        </a:ln>
        <a:effectLst/>
        <a:scene3d>
          <a:camera prst="orthographicFront"/>
          <a:lightRig rig="contrasting" dir="t"/>
        </a:scene3d>
        <a:sp3d prstMaterial="matte">
          <a:bevelT w="120900" h="88900"/>
          <a:bevelB w="88900" h="31750" prst="angle"/>
        </a:sp3d>
      </dgm:spPr>
      <dgm:t>
        <a:bodyPr/>
        <a:lstStyle/>
        <a:p>
          <a:r>
            <a:rPr lang="zh-CN" altLang="en-US" b="1" smtClean="0">
              <a:solidFill>
                <a:sysClr val="window" lastClr="FFFFFF"/>
              </a:solidFill>
              <a:latin typeface="微软雅黑" panose="020B0503020204020204" pitchFamily="34" charset="-122"/>
              <a:ea typeface="微软雅黑" panose="020B0503020204020204" pitchFamily="34" charset="-122"/>
              <a:cs typeface="+mn-cs"/>
            </a:rPr>
            <a:t>隔离</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FBD52AF5-BBA6-478F-AE55-AD8D9132873B}" type="parTrans" cxnId="{EF386195-D16C-421E-B1EA-B83B0031B10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48AF12E0-1676-42DA-B853-4FAD391D8115}" type="sibTrans" cxnId="{EF386195-D16C-421E-B1EA-B83B0031B10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618251AC-5E29-4CF0-8711-A745DA3B7AC3}">
      <dgm:prSet phldrT="[文本]"/>
      <dgm:spPr>
        <a:xfrm>
          <a:off x="5658267" y="936104"/>
          <a:ext cx="969728" cy="1248138"/>
        </a:xfrm>
        <a:solidFill>
          <a:srgbClr val="F09C2A"/>
        </a:solidFill>
        <a:ln>
          <a:noFill/>
        </a:ln>
        <a:effectLst/>
        <a:scene3d>
          <a:camera prst="orthographicFront"/>
          <a:lightRig rig="contrasting" dir="t"/>
        </a:scene3d>
        <a:sp3d prstMaterial="matte">
          <a:bevelT w="120900" h="88900"/>
          <a:bevelB w="88900" h="31750" prst="angle"/>
        </a:sp3d>
      </dgm:spPr>
      <dgm:t>
        <a:bodyPr/>
        <a:lstStyle/>
        <a:p>
          <a:r>
            <a:rPr lang="en-US" altLang="zh-CN" b="1" smtClean="0">
              <a:solidFill>
                <a:sysClr val="window" lastClr="FFFFFF"/>
              </a:solidFill>
              <a:latin typeface="微软雅黑" panose="020B0503020204020204" pitchFamily="34" charset="-122"/>
              <a:ea typeface="微软雅黑" panose="020B0503020204020204" pitchFamily="34" charset="-122"/>
              <a:cs typeface="+mn-cs"/>
            </a:rPr>
            <a:t>PPE</a:t>
          </a:r>
          <a:endParaRPr lang="zh-CN" altLang="en-US" b="1" dirty="0">
            <a:solidFill>
              <a:sysClr val="window" lastClr="FFFFFF"/>
            </a:solidFill>
            <a:latin typeface="微软雅黑" panose="020B0503020204020204" pitchFamily="34" charset="-122"/>
            <a:ea typeface="微软雅黑" panose="020B0503020204020204" pitchFamily="34" charset="-122"/>
            <a:cs typeface="+mn-cs"/>
          </a:endParaRPr>
        </a:p>
      </dgm:t>
    </dgm:pt>
    <dgm:pt modelId="{8A256BAF-0C33-4EFC-BEDA-488D1E7C5F50}" type="parTrans" cxnId="{7F746897-1EE1-49BD-B4D7-D073311D98ED}">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9C74143-4CCC-4FA8-B7C5-432DC2E49010}" type="sibTrans" cxnId="{7F746897-1EE1-49BD-B4D7-D073311D98ED}">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AC07959-F133-4FB7-B5BA-18296DA00491}" type="pres">
      <dgm:prSet presAssocID="{6AF86D9B-811B-4198-9427-AF6BD207A26B}" presName="CompostProcess" presStyleCnt="0">
        <dgm:presLayoutVars>
          <dgm:dir/>
          <dgm:resizeHandles val="exact"/>
        </dgm:presLayoutVars>
      </dgm:prSet>
      <dgm:spPr/>
    </dgm:pt>
    <dgm:pt modelId="{A542EFC8-902E-4730-B7CA-56A2B322E2CF}" type="pres">
      <dgm:prSet presAssocID="{6AF86D9B-811B-4198-9427-AF6BD207A26B}" presName="arrow" presStyleLbl="bgShp" presStyleIdx="0" presStyleCnt="1"/>
      <dgm:spPr>
        <a:xfrm>
          <a:off x="582064" y="0"/>
          <a:ext cx="6596732" cy="3120347"/>
        </a:xfrm>
        <a:prstGeom prst="rightArrow">
          <a:avLst/>
        </a:prstGeom>
        <a:solidFill>
          <a:schemeClr val="bg2">
            <a:lumMod val="25000"/>
            <a:alpha val="75000"/>
          </a:schemeClr>
        </a:solidFill>
        <a:ln>
          <a:noFill/>
        </a:ln>
        <a:effectLst/>
        <a:scene3d>
          <a:camera prst="orthographicFront"/>
          <a:lightRig rig="contrasting" dir="t"/>
        </a:scene3d>
        <a:sp3d z="-190500" extrusionH="12700" prstMaterial="matte">
          <a:bevelT w="50800" h="50800"/>
        </a:sp3d>
      </dgm:spPr>
    </dgm:pt>
    <dgm:pt modelId="{96AF087F-1855-4D5B-8509-8A3770C5BB09}" type="pres">
      <dgm:prSet presAssocID="{6AF86D9B-811B-4198-9427-AF6BD207A26B}" presName="linearProcess" presStyleCnt="0"/>
      <dgm:spPr>
        <a:scene3d>
          <a:camera prst="orthographicFront"/>
          <a:lightRig rig="contrasting" dir="t"/>
        </a:scene3d>
        <a:sp3d prstMaterial="matte"/>
      </dgm:spPr>
    </dgm:pt>
    <dgm:pt modelId="{8C55C14C-914E-4019-9592-4F51117FC9D8}" type="pres">
      <dgm:prSet presAssocID="{7C10112A-DDAE-4162-979C-C64EEDD2A698}" presName="textNode" presStyleLbl="node1" presStyleIdx="0" presStyleCnt="7">
        <dgm:presLayoutVars>
          <dgm:bulletEnabled val="1"/>
        </dgm:presLayoutVars>
      </dgm:prSet>
      <dgm:spPr>
        <a:prstGeom prst="roundRect">
          <a:avLst/>
        </a:prstGeom>
      </dgm:spPr>
      <dgm:t>
        <a:bodyPr/>
        <a:lstStyle/>
        <a:p>
          <a:endParaRPr lang="zh-CN" altLang="en-US"/>
        </a:p>
      </dgm:t>
    </dgm:pt>
    <dgm:pt modelId="{F7C5C064-4ACE-449F-A7D3-312D6ACF1183}" type="pres">
      <dgm:prSet presAssocID="{32CDAFFE-33F5-454E-92C7-55EB556662F5}" presName="sibTrans" presStyleCnt="0"/>
      <dgm:spPr>
        <a:scene3d>
          <a:camera prst="orthographicFront"/>
          <a:lightRig rig="contrasting" dir="t"/>
        </a:scene3d>
        <a:sp3d prstMaterial="matte"/>
      </dgm:spPr>
    </dgm:pt>
    <dgm:pt modelId="{28FF8EBC-3B6D-4D9D-95DF-5364EA186882}" type="pres">
      <dgm:prSet presAssocID="{FF5F97B7-0B61-4312-8D88-50277D307D7D}" presName="textNode" presStyleLbl="node1" presStyleIdx="1" presStyleCnt="7">
        <dgm:presLayoutVars>
          <dgm:bulletEnabled val="1"/>
        </dgm:presLayoutVars>
      </dgm:prSet>
      <dgm:spPr>
        <a:prstGeom prst="roundRect">
          <a:avLst/>
        </a:prstGeom>
      </dgm:spPr>
      <dgm:t>
        <a:bodyPr/>
        <a:lstStyle/>
        <a:p>
          <a:endParaRPr lang="zh-CN" altLang="en-US"/>
        </a:p>
      </dgm:t>
    </dgm:pt>
    <dgm:pt modelId="{710AD890-6F67-4D25-A9C2-BD97271FEB56}" type="pres">
      <dgm:prSet presAssocID="{17E2BD55-6185-4112-B952-4D10584123DB}" presName="sibTrans" presStyleCnt="0"/>
      <dgm:spPr>
        <a:scene3d>
          <a:camera prst="orthographicFront"/>
          <a:lightRig rig="contrasting" dir="t"/>
        </a:scene3d>
        <a:sp3d prstMaterial="matte"/>
      </dgm:spPr>
    </dgm:pt>
    <dgm:pt modelId="{1C3C4292-8FD7-4BB6-A53F-AAB6BFE3363A}" type="pres">
      <dgm:prSet presAssocID="{C1157A6D-FEE5-485D-A2FF-92406C104556}" presName="textNode" presStyleLbl="node1" presStyleIdx="2" presStyleCnt="7">
        <dgm:presLayoutVars>
          <dgm:bulletEnabled val="1"/>
        </dgm:presLayoutVars>
      </dgm:prSet>
      <dgm:spPr>
        <a:prstGeom prst="roundRect">
          <a:avLst/>
        </a:prstGeom>
      </dgm:spPr>
      <dgm:t>
        <a:bodyPr/>
        <a:lstStyle/>
        <a:p>
          <a:endParaRPr lang="zh-CN" altLang="en-US"/>
        </a:p>
      </dgm:t>
    </dgm:pt>
    <dgm:pt modelId="{E3E3368A-3DC4-4B5B-8E99-5450F5052FA7}" type="pres">
      <dgm:prSet presAssocID="{DF9D14CA-8B63-421A-B241-231AEF6FB918}" presName="sibTrans" presStyleCnt="0"/>
      <dgm:spPr>
        <a:scene3d>
          <a:camera prst="orthographicFront"/>
          <a:lightRig rig="contrasting" dir="t"/>
        </a:scene3d>
        <a:sp3d prstMaterial="matte"/>
      </dgm:spPr>
    </dgm:pt>
    <dgm:pt modelId="{FC40FC17-2BB5-43D1-87E4-3461718E846B}" type="pres">
      <dgm:prSet presAssocID="{1EC6434B-08CC-49DA-AF6C-8FA1DD659F4D}" presName="textNode" presStyleLbl="node1" presStyleIdx="3" presStyleCnt="7">
        <dgm:presLayoutVars>
          <dgm:bulletEnabled val="1"/>
        </dgm:presLayoutVars>
      </dgm:prSet>
      <dgm:spPr>
        <a:prstGeom prst="roundRect">
          <a:avLst/>
        </a:prstGeom>
      </dgm:spPr>
      <dgm:t>
        <a:bodyPr/>
        <a:lstStyle/>
        <a:p>
          <a:endParaRPr lang="zh-CN" altLang="en-US"/>
        </a:p>
      </dgm:t>
    </dgm:pt>
    <dgm:pt modelId="{E6DEDAEE-320B-48FF-AE84-4370E680016F}" type="pres">
      <dgm:prSet presAssocID="{48AF12E0-1676-42DA-B853-4FAD391D8115}" presName="sibTrans" presStyleCnt="0"/>
      <dgm:spPr>
        <a:scene3d>
          <a:camera prst="orthographicFront"/>
          <a:lightRig rig="contrasting" dir="t"/>
        </a:scene3d>
        <a:sp3d prstMaterial="matte"/>
      </dgm:spPr>
    </dgm:pt>
    <dgm:pt modelId="{D83F22DD-AF6B-47D7-8C70-DB5DF267801D}" type="pres">
      <dgm:prSet presAssocID="{EDB84FC0-CBE9-4B49-8862-0BA6D691F03F}" presName="textNode" presStyleLbl="node1" presStyleIdx="4" presStyleCnt="7">
        <dgm:presLayoutVars>
          <dgm:bulletEnabled val="1"/>
        </dgm:presLayoutVars>
      </dgm:prSet>
      <dgm:spPr>
        <a:prstGeom prst="roundRect">
          <a:avLst/>
        </a:prstGeom>
      </dgm:spPr>
      <dgm:t>
        <a:bodyPr/>
        <a:lstStyle/>
        <a:p>
          <a:endParaRPr lang="zh-CN" altLang="en-US"/>
        </a:p>
      </dgm:t>
    </dgm:pt>
    <dgm:pt modelId="{2B4D76F3-4236-4E55-A1C5-C07E8535DF4B}" type="pres">
      <dgm:prSet presAssocID="{B9B2C513-898C-4AC6-8B4B-B4A6985D4D9D}" presName="sibTrans" presStyleCnt="0"/>
      <dgm:spPr>
        <a:scene3d>
          <a:camera prst="orthographicFront"/>
          <a:lightRig rig="contrasting" dir="t"/>
        </a:scene3d>
        <a:sp3d prstMaterial="matte"/>
      </dgm:spPr>
    </dgm:pt>
    <dgm:pt modelId="{684AB4C5-A7EA-47C1-BFA6-8B4A2CB987F0}" type="pres">
      <dgm:prSet presAssocID="{618251AC-5E29-4CF0-8711-A745DA3B7AC3}" presName="textNode" presStyleLbl="node1" presStyleIdx="5" presStyleCnt="7">
        <dgm:presLayoutVars>
          <dgm:bulletEnabled val="1"/>
        </dgm:presLayoutVars>
      </dgm:prSet>
      <dgm:spPr>
        <a:prstGeom prst="roundRect">
          <a:avLst/>
        </a:prstGeom>
      </dgm:spPr>
      <dgm:t>
        <a:bodyPr/>
        <a:lstStyle/>
        <a:p>
          <a:endParaRPr lang="zh-CN" altLang="en-US"/>
        </a:p>
      </dgm:t>
    </dgm:pt>
    <dgm:pt modelId="{91767A45-D179-4874-A5E1-F69A852E72B9}" type="pres">
      <dgm:prSet presAssocID="{F9C74143-4CCC-4FA8-B7C5-432DC2E49010}" presName="sibTrans" presStyleCnt="0"/>
      <dgm:spPr>
        <a:scene3d>
          <a:camera prst="orthographicFront"/>
          <a:lightRig rig="contrasting" dir="t"/>
        </a:scene3d>
        <a:sp3d prstMaterial="matte"/>
      </dgm:spPr>
    </dgm:pt>
    <dgm:pt modelId="{896DE5CF-469A-4BB4-B82C-1421AFBD0BA3}" type="pres">
      <dgm:prSet presAssocID="{AF320F2D-A153-4F82-9FD7-024E6674C544}" presName="textNode" presStyleLbl="node1" presStyleIdx="6" presStyleCnt="7">
        <dgm:presLayoutVars>
          <dgm:bulletEnabled val="1"/>
        </dgm:presLayoutVars>
      </dgm:prSet>
      <dgm:spPr>
        <a:prstGeom prst="roundRect">
          <a:avLst/>
        </a:prstGeom>
      </dgm:spPr>
      <dgm:t>
        <a:bodyPr/>
        <a:lstStyle/>
        <a:p>
          <a:endParaRPr lang="zh-CN" altLang="en-US"/>
        </a:p>
      </dgm:t>
    </dgm:pt>
  </dgm:ptLst>
  <dgm:cxnLst>
    <dgm:cxn modelId="{CB683D01-54B0-4FB5-B04F-3225438289B4}" type="presOf" srcId="{C1157A6D-FEE5-485D-A2FF-92406C104556}" destId="{1C3C4292-8FD7-4BB6-A53F-AAB6BFE3363A}" srcOrd="0" destOrd="0" presId="urn:microsoft.com/office/officeart/2005/8/layout/hProcess9"/>
    <dgm:cxn modelId="{99F1F71D-A337-420E-8655-515F110502E0}" type="presOf" srcId="{FF5F97B7-0B61-4312-8D88-50277D307D7D}" destId="{28FF8EBC-3B6D-4D9D-95DF-5364EA186882}" srcOrd="0" destOrd="0" presId="urn:microsoft.com/office/officeart/2005/8/layout/hProcess9"/>
    <dgm:cxn modelId="{16AB680B-90F0-4116-983A-DC479FA2AC28}" srcId="{6AF86D9B-811B-4198-9427-AF6BD207A26B}" destId="{C1157A6D-FEE5-485D-A2FF-92406C104556}" srcOrd="2" destOrd="0" parTransId="{5D9703ED-B114-4C72-8794-D0A22BE12533}" sibTransId="{DF9D14CA-8B63-421A-B241-231AEF6FB918}"/>
    <dgm:cxn modelId="{5CF7520A-E1A4-4B86-A1E7-3B2F40EBDAC4}" type="presOf" srcId="{618251AC-5E29-4CF0-8711-A745DA3B7AC3}" destId="{684AB4C5-A7EA-47C1-BFA6-8B4A2CB987F0}" srcOrd="0" destOrd="0" presId="urn:microsoft.com/office/officeart/2005/8/layout/hProcess9"/>
    <dgm:cxn modelId="{9235F908-98BB-460E-97EF-C9878BC4606A}" type="presOf" srcId="{EDB84FC0-CBE9-4B49-8862-0BA6D691F03F}" destId="{D83F22DD-AF6B-47D7-8C70-DB5DF267801D}" srcOrd="0" destOrd="0" presId="urn:microsoft.com/office/officeart/2005/8/layout/hProcess9"/>
    <dgm:cxn modelId="{17CDD56C-38D5-4DF9-B2F5-78B224A55055}" type="presOf" srcId="{1EC6434B-08CC-49DA-AF6C-8FA1DD659F4D}" destId="{FC40FC17-2BB5-43D1-87E4-3461718E846B}" srcOrd="0" destOrd="0" presId="urn:microsoft.com/office/officeart/2005/8/layout/hProcess9"/>
    <dgm:cxn modelId="{D3B6D3C5-AE1F-4805-96D0-924541734B06}" srcId="{6AF86D9B-811B-4198-9427-AF6BD207A26B}" destId="{AF320F2D-A153-4F82-9FD7-024E6674C544}" srcOrd="6" destOrd="0" parTransId="{5E9D975C-1E63-456A-9CBD-9022DA0F59D5}" sibTransId="{0F8882D5-37F1-4939-8112-A39B29AF0299}"/>
    <dgm:cxn modelId="{A68B869E-1114-4C03-AB8A-097A5ED627C1}" srcId="{6AF86D9B-811B-4198-9427-AF6BD207A26B}" destId="{7C10112A-DDAE-4162-979C-C64EEDD2A698}" srcOrd="0" destOrd="0" parTransId="{809324DF-3D33-476F-BC58-4DADE853504D}" sibTransId="{32CDAFFE-33F5-454E-92C7-55EB556662F5}"/>
    <dgm:cxn modelId="{002F78A1-D383-48A5-A073-9F8D4EDC6897}" srcId="{6AF86D9B-811B-4198-9427-AF6BD207A26B}" destId="{EDB84FC0-CBE9-4B49-8862-0BA6D691F03F}" srcOrd="4" destOrd="0" parTransId="{E9E770FB-533D-4A7E-B2FB-BCD2E5022D60}" sibTransId="{B9B2C513-898C-4AC6-8B4B-B4A6985D4D9D}"/>
    <dgm:cxn modelId="{EF386195-D16C-421E-B1EA-B83B0031B107}" srcId="{6AF86D9B-811B-4198-9427-AF6BD207A26B}" destId="{1EC6434B-08CC-49DA-AF6C-8FA1DD659F4D}" srcOrd="3" destOrd="0" parTransId="{FBD52AF5-BBA6-478F-AE55-AD8D9132873B}" sibTransId="{48AF12E0-1676-42DA-B853-4FAD391D8115}"/>
    <dgm:cxn modelId="{8A5155A3-3C7E-4308-8260-69EBC51AC85C}" type="presOf" srcId="{AF320F2D-A153-4F82-9FD7-024E6674C544}" destId="{896DE5CF-469A-4BB4-B82C-1421AFBD0BA3}" srcOrd="0" destOrd="0" presId="urn:microsoft.com/office/officeart/2005/8/layout/hProcess9"/>
    <dgm:cxn modelId="{53728957-28F4-4559-B970-78B9B1317355}" type="presOf" srcId="{7C10112A-DDAE-4162-979C-C64EEDD2A698}" destId="{8C55C14C-914E-4019-9592-4F51117FC9D8}" srcOrd="0" destOrd="0" presId="urn:microsoft.com/office/officeart/2005/8/layout/hProcess9"/>
    <dgm:cxn modelId="{7F746897-1EE1-49BD-B4D7-D073311D98ED}" srcId="{6AF86D9B-811B-4198-9427-AF6BD207A26B}" destId="{618251AC-5E29-4CF0-8711-A745DA3B7AC3}" srcOrd="5" destOrd="0" parTransId="{8A256BAF-0C33-4EFC-BEDA-488D1E7C5F50}" sibTransId="{F9C74143-4CCC-4FA8-B7C5-432DC2E49010}"/>
    <dgm:cxn modelId="{3BD4C2DF-2D12-4154-8BC2-747C761C0234}" type="presOf" srcId="{6AF86D9B-811B-4198-9427-AF6BD207A26B}" destId="{FAC07959-F133-4FB7-B5BA-18296DA00491}" srcOrd="0" destOrd="0" presId="urn:microsoft.com/office/officeart/2005/8/layout/hProcess9"/>
    <dgm:cxn modelId="{C7641BFF-B82F-47B4-9734-638EF5DC39BE}" srcId="{6AF86D9B-811B-4198-9427-AF6BD207A26B}" destId="{FF5F97B7-0B61-4312-8D88-50277D307D7D}" srcOrd="1" destOrd="0" parTransId="{891E30E8-2FA4-4C26-BD0B-28D7B141B74A}" sibTransId="{17E2BD55-6185-4112-B952-4D10584123DB}"/>
    <dgm:cxn modelId="{C9C22FF7-C0FF-4F67-BC27-3AE92781CF64}" type="presParOf" srcId="{FAC07959-F133-4FB7-B5BA-18296DA00491}" destId="{A542EFC8-902E-4730-B7CA-56A2B322E2CF}" srcOrd="0" destOrd="0" presId="urn:microsoft.com/office/officeart/2005/8/layout/hProcess9"/>
    <dgm:cxn modelId="{524A054F-C2DC-47A4-A7EE-D239A4BABE43}" type="presParOf" srcId="{FAC07959-F133-4FB7-B5BA-18296DA00491}" destId="{96AF087F-1855-4D5B-8509-8A3770C5BB09}" srcOrd="1" destOrd="0" presId="urn:microsoft.com/office/officeart/2005/8/layout/hProcess9"/>
    <dgm:cxn modelId="{F483677D-5589-4D4B-862A-77FF2EADE354}" type="presParOf" srcId="{96AF087F-1855-4D5B-8509-8A3770C5BB09}" destId="{8C55C14C-914E-4019-9592-4F51117FC9D8}" srcOrd="0" destOrd="0" presId="urn:microsoft.com/office/officeart/2005/8/layout/hProcess9"/>
    <dgm:cxn modelId="{465A7842-6215-4304-84BA-A8B4BD55A16F}" type="presParOf" srcId="{96AF087F-1855-4D5B-8509-8A3770C5BB09}" destId="{F7C5C064-4ACE-449F-A7D3-312D6ACF1183}" srcOrd="1" destOrd="0" presId="urn:microsoft.com/office/officeart/2005/8/layout/hProcess9"/>
    <dgm:cxn modelId="{CD7C162B-079F-437F-A77C-570DBCFE83D5}" type="presParOf" srcId="{96AF087F-1855-4D5B-8509-8A3770C5BB09}" destId="{28FF8EBC-3B6D-4D9D-95DF-5364EA186882}" srcOrd="2" destOrd="0" presId="urn:microsoft.com/office/officeart/2005/8/layout/hProcess9"/>
    <dgm:cxn modelId="{89F57BC5-66C9-447C-92A9-18CBC4DDA67B}" type="presParOf" srcId="{96AF087F-1855-4D5B-8509-8A3770C5BB09}" destId="{710AD890-6F67-4D25-A9C2-BD97271FEB56}" srcOrd="3" destOrd="0" presId="urn:microsoft.com/office/officeart/2005/8/layout/hProcess9"/>
    <dgm:cxn modelId="{325A474F-7F59-4CF4-8D45-8390D49237C3}" type="presParOf" srcId="{96AF087F-1855-4D5B-8509-8A3770C5BB09}" destId="{1C3C4292-8FD7-4BB6-A53F-AAB6BFE3363A}" srcOrd="4" destOrd="0" presId="urn:microsoft.com/office/officeart/2005/8/layout/hProcess9"/>
    <dgm:cxn modelId="{2FC6D902-D520-42D5-BE34-E8762A7A5AF0}" type="presParOf" srcId="{96AF087F-1855-4D5B-8509-8A3770C5BB09}" destId="{E3E3368A-3DC4-4B5B-8E99-5450F5052FA7}" srcOrd="5" destOrd="0" presId="urn:microsoft.com/office/officeart/2005/8/layout/hProcess9"/>
    <dgm:cxn modelId="{E0FD304C-B07C-4A5E-9AEE-3CC5D5BAF3E9}" type="presParOf" srcId="{96AF087F-1855-4D5B-8509-8A3770C5BB09}" destId="{FC40FC17-2BB5-43D1-87E4-3461718E846B}" srcOrd="6" destOrd="0" presId="urn:microsoft.com/office/officeart/2005/8/layout/hProcess9"/>
    <dgm:cxn modelId="{041A4C14-C696-4467-843B-CAECC890F373}" type="presParOf" srcId="{96AF087F-1855-4D5B-8509-8A3770C5BB09}" destId="{E6DEDAEE-320B-48FF-AE84-4370E680016F}" srcOrd="7" destOrd="0" presId="urn:microsoft.com/office/officeart/2005/8/layout/hProcess9"/>
    <dgm:cxn modelId="{C8C085DF-720D-45B4-96CC-F02CDDD6100E}" type="presParOf" srcId="{96AF087F-1855-4D5B-8509-8A3770C5BB09}" destId="{D83F22DD-AF6B-47D7-8C70-DB5DF267801D}" srcOrd="8" destOrd="0" presId="urn:microsoft.com/office/officeart/2005/8/layout/hProcess9"/>
    <dgm:cxn modelId="{91FB6E2F-B502-4986-A0E5-B810846F33A3}" type="presParOf" srcId="{96AF087F-1855-4D5B-8509-8A3770C5BB09}" destId="{2B4D76F3-4236-4E55-A1C5-C07E8535DF4B}" srcOrd="9" destOrd="0" presId="urn:microsoft.com/office/officeart/2005/8/layout/hProcess9"/>
    <dgm:cxn modelId="{D4216677-0E57-4FA3-9D6A-09DF40D79FCC}" type="presParOf" srcId="{96AF087F-1855-4D5B-8509-8A3770C5BB09}" destId="{684AB4C5-A7EA-47C1-BFA6-8B4A2CB987F0}" srcOrd="10" destOrd="0" presId="urn:microsoft.com/office/officeart/2005/8/layout/hProcess9"/>
    <dgm:cxn modelId="{31F4FE29-26D8-4B1B-BD48-C638CCE3B40B}" type="presParOf" srcId="{96AF087F-1855-4D5B-8509-8A3770C5BB09}" destId="{91767A45-D179-4874-A5E1-F69A852E72B9}" srcOrd="11" destOrd="0" presId="urn:microsoft.com/office/officeart/2005/8/layout/hProcess9"/>
    <dgm:cxn modelId="{37EB7712-DD8A-4F74-8D03-08566E7061D5}" type="presParOf" srcId="{96AF087F-1855-4D5B-8509-8A3770C5BB09}" destId="{896DE5CF-469A-4BB4-B82C-1421AFBD0BA3}"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5506A8-3E2E-4F3E-9184-CF6D75E42FC3}" type="doc">
      <dgm:prSet loTypeId="urn:microsoft.com/office/officeart/2005/8/layout/process2" loCatId="process" qsTypeId="urn:microsoft.com/office/officeart/2005/8/quickstyle/simple1" qsCatId="simple" csTypeId="urn:microsoft.com/office/officeart/2005/8/colors/colorful3" csCatId="colorful" phldr="1"/>
      <dgm:spPr/>
    </dgm:pt>
    <dgm:pt modelId="{08E4B79C-9FB9-4AB1-81BC-701CB983F722}">
      <dgm:prSet phldrT="[文本]" custT="1"/>
      <dgm:spPr>
        <a:xfrm>
          <a:off x="1224136" y="2479"/>
          <a:ext cx="1607838" cy="579862"/>
        </a:xfrm>
        <a:solidFill>
          <a:srgbClr val="686868"/>
        </a:solidFill>
        <a:ln w="12700" cap="flat" cmpd="sng" algn="ctr">
          <a:solidFill>
            <a:sysClr val="window" lastClr="FFFFFF">
              <a:hueOff val="0"/>
              <a:satOff val="0"/>
              <a:lumOff val="0"/>
              <a:alphaOff val="0"/>
            </a:sysClr>
          </a:solidFill>
          <a:prstDash val="solid"/>
          <a:miter lim="800000"/>
        </a:ln>
        <a:effectLst/>
      </dgm:spPr>
      <dgm:t>
        <a:bodyPr/>
        <a:lstStyle/>
        <a:p>
          <a:r>
            <a:rPr lang="zh-CN" altLang="en-US" sz="2800" b="1" dirty="0" smtClean="0">
              <a:solidFill>
                <a:sysClr val="window" lastClr="FFFFFF"/>
              </a:solidFill>
              <a:latin typeface="微软雅黑" panose="020B0503020204020204" pitchFamily="34" charset="-122"/>
              <a:ea typeface="微软雅黑" panose="020B0503020204020204" pitchFamily="34" charset="-122"/>
              <a:cs typeface="+mn-cs"/>
            </a:rPr>
            <a:t>为什么</a:t>
          </a:r>
          <a:endParaRPr lang="zh-CN" altLang="en-US" sz="28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54290B8B-A919-4283-A801-F5E1FEC2C589}" type="parTrans" cxnId="{98207DCD-A132-4DA8-88ED-6BDBD8AA19DC}">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7CEF0DF2-9D4B-4EB6-BE26-F67B003C7578}" type="sibTrans" cxnId="{98207DCD-A132-4DA8-88ED-6BDBD8AA19DC}">
      <dgm:prSet custT="1"/>
      <dgm:spPr>
        <a:xfrm rot="5400000">
          <a:off x="1919331" y="596839"/>
          <a:ext cx="217448" cy="260938"/>
        </a:xfrm>
        <a:solidFill>
          <a:srgbClr val="A5A5A5">
            <a:hueOff val="0"/>
            <a:satOff val="0"/>
            <a:lumOff val="0"/>
            <a:alphaOff val="0"/>
          </a:srgbClr>
        </a:solidFill>
        <a:ln>
          <a:noFill/>
        </a:ln>
        <a:effectLst/>
      </dgm:spPr>
      <dgm:t>
        <a:bodyPr/>
        <a:lstStyle/>
        <a:p>
          <a:endParaRPr lang="zh-CN" altLang="en-US" sz="2800" b="1">
            <a:solidFill>
              <a:sysClr val="window" lastClr="FFFFFF"/>
            </a:solidFill>
            <a:latin typeface="微软雅黑" panose="020B0503020204020204" pitchFamily="34" charset="-122"/>
            <a:ea typeface="微软雅黑" panose="020B0503020204020204" pitchFamily="34" charset="-122"/>
            <a:cs typeface="+mn-cs"/>
          </a:endParaRPr>
        </a:p>
      </dgm:t>
    </dgm:pt>
    <dgm:pt modelId="{B2C93F4B-F936-4882-86AE-C240D68C0250}">
      <dgm:prSet phldrT="[文本]" custT="1"/>
      <dgm:spPr>
        <a:xfrm>
          <a:off x="1224136" y="872274"/>
          <a:ext cx="1607838" cy="579862"/>
        </a:xfrm>
        <a:solidFill>
          <a:srgbClr val="377790"/>
        </a:solidFill>
        <a:ln w="12700" cap="flat" cmpd="sng" algn="ctr">
          <a:solidFill>
            <a:sysClr val="window" lastClr="FFFFFF">
              <a:hueOff val="0"/>
              <a:satOff val="0"/>
              <a:lumOff val="0"/>
              <a:alphaOff val="0"/>
            </a:sysClr>
          </a:solidFill>
          <a:prstDash val="solid"/>
          <a:miter lim="800000"/>
        </a:ln>
        <a:effectLst/>
      </dgm:spPr>
      <dgm:t>
        <a:bodyPr/>
        <a:lstStyle/>
        <a:p>
          <a:r>
            <a:rPr lang="zh-CN" altLang="en-US" sz="2800" b="1" dirty="0" smtClean="0">
              <a:solidFill>
                <a:sysClr val="window" lastClr="FFFFFF"/>
              </a:solidFill>
              <a:latin typeface="微软雅黑" panose="020B0503020204020204" pitchFamily="34" charset="-122"/>
              <a:ea typeface="微软雅黑" panose="020B0503020204020204" pitchFamily="34" charset="-122"/>
              <a:cs typeface="+mn-cs"/>
            </a:rPr>
            <a:t>为什么</a:t>
          </a:r>
          <a:endParaRPr lang="zh-CN" altLang="en-US" sz="28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7A9ED6F9-EABA-4363-BD41-7CDB2350DEBC}" type="parTrans" cxnId="{B1E01271-D688-4566-96DF-436CDBEE2FA8}">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8E5946A8-1B83-4735-8402-2D83B03E0746}" type="sibTrans" cxnId="{B1E01271-D688-4566-96DF-436CDBEE2FA8}">
      <dgm:prSet custT="1"/>
      <dgm:spPr>
        <a:xfrm rot="5400000">
          <a:off x="1919331" y="1466633"/>
          <a:ext cx="217448" cy="260938"/>
        </a:xfrm>
        <a:solidFill>
          <a:srgbClr val="A5A5A5">
            <a:hueOff val="903533"/>
            <a:satOff val="33333"/>
            <a:lumOff val="-4902"/>
            <a:alphaOff val="0"/>
          </a:srgbClr>
        </a:solidFill>
        <a:ln>
          <a:noFill/>
        </a:ln>
        <a:effectLst/>
      </dgm:spPr>
      <dgm:t>
        <a:bodyPr/>
        <a:lstStyle/>
        <a:p>
          <a:endParaRPr lang="zh-CN" altLang="en-US" sz="2800" b="1">
            <a:solidFill>
              <a:sysClr val="window" lastClr="FFFFFF"/>
            </a:solidFill>
            <a:latin typeface="微软雅黑" panose="020B0503020204020204" pitchFamily="34" charset="-122"/>
            <a:ea typeface="微软雅黑" panose="020B0503020204020204" pitchFamily="34" charset="-122"/>
            <a:cs typeface="+mn-cs"/>
          </a:endParaRPr>
        </a:p>
      </dgm:t>
    </dgm:pt>
    <dgm:pt modelId="{3E531517-D5B1-4366-B148-980105237A10}">
      <dgm:prSet phldrT="[文本]" custT="1"/>
      <dgm:spPr>
        <a:xfrm>
          <a:off x="1224136" y="1742068"/>
          <a:ext cx="1607838" cy="579862"/>
        </a:xfrm>
        <a:solidFill>
          <a:srgbClr val="189A80"/>
        </a:solidFill>
        <a:ln w="12700" cap="flat" cmpd="sng" algn="ctr">
          <a:solidFill>
            <a:sysClr val="window" lastClr="FFFFFF">
              <a:hueOff val="0"/>
              <a:satOff val="0"/>
              <a:lumOff val="0"/>
              <a:alphaOff val="0"/>
            </a:sysClr>
          </a:solidFill>
          <a:prstDash val="solid"/>
          <a:miter lim="800000"/>
        </a:ln>
        <a:effectLst/>
      </dgm:spPr>
      <dgm:t>
        <a:bodyPr/>
        <a:lstStyle/>
        <a:p>
          <a:r>
            <a:rPr lang="zh-CN" altLang="en-US" sz="2800" b="1" dirty="0" smtClean="0">
              <a:solidFill>
                <a:sysClr val="window" lastClr="FFFFFF"/>
              </a:solidFill>
              <a:latin typeface="微软雅黑" panose="020B0503020204020204" pitchFamily="34" charset="-122"/>
              <a:ea typeface="微软雅黑" panose="020B0503020204020204" pitchFamily="34" charset="-122"/>
              <a:cs typeface="+mn-cs"/>
            </a:rPr>
            <a:t>为什么</a:t>
          </a:r>
          <a:endParaRPr lang="zh-CN" altLang="en-US" sz="28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9C30FADD-0D96-4011-BBDA-F1FF92C5A070}" type="parTrans" cxnId="{1463F4E0-D1D8-4AE5-B984-48D58CA2562A}">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143A65BF-7616-4F00-AB31-3A41F8807848}" type="sibTrans" cxnId="{1463F4E0-D1D8-4AE5-B984-48D58CA2562A}">
      <dgm:prSet custT="1"/>
      <dgm:spPr>
        <a:xfrm rot="5400000">
          <a:off x="1919331" y="2336428"/>
          <a:ext cx="217448" cy="260938"/>
        </a:xfrm>
        <a:solidFill>
          <a:srgbClr val="A5A5A5">
            <a:hueOff val="1807066"/>
            <a:satOff val="66667"/>
            <a:lumOff val="-9804"/>
            <a:alphaOff val="0"/>
          </a:srgbClr>
        </a:solidFill>
        <a:ln>
          <a:noFill/>
        </a:ln>
        <a:effectLst/>
      </dgm:spPr>
      <dgm:t>
        <a:bodyPr/>
        <a:lstStyle/>
        <a:p>
          <a:endParaRPr lang="zh-CN" altLang="en-US" sz="2800" b="1">
            <a:solidFill>
              <a:sysClr val="window" lastClr="FFFFFF"/>
            </a:solidFill>
            <a:latin typeface="微软雅黑" panose="020B0503020204020204" pitchFamily="34" charset="-122"/>
            <a:ea typeface="微软雅黑" panose="020B0503020204020204" pitchFamily="34" charset="-122"/>
            <a:cs typeface="+mn-cs"/>
          </a:endParaRPr>
        </a:p>
      </dgm:t>
    </dgm:pt>
    <dgm:pt modelId="{7AC68CE2-A498-4FE5-B5CD-42E4F4505813}">
      <dgm:prSet phldrT="[文本]" custT="1"/>
      <dgm:spPr>
        <a:xfrm>
          <a:off x="1224136" y="2611862"/>
          <a:ext cx="1607838" cy="579862"/>
        </a:xfrm>
        <a:solidFill>
          <a:srgbClr val="C6780E"/>
        </a:solidFill>
        <a:ln w="12700" cap="flat" cmpd="sng" algn="ctr">
          <a:solidFill>
            <a:sysClr val="window" lastClr="FFFFFF">
              <a:hueOff val="0"/>
              <a:satOff val="0"/>
              <a:lumOff val="0"/>
              <a:alphaOff val="0"/>
            </a:sysClr>
          </a:solidFill>
          <a:prstDash val="solid"/>
          <a:miter lim="800000"/>
        </a:ln>
        <a:effectLst/>
      </dgm:spPr>
      <dgm:t>
        <a:bodyPr/>
        <a:lstStyle/>
        <a:p>
          <a:r>
            <a:rPr lang="zh-CN" altLang="en-US" sz="2800" b="1" dirty="0" smtClean="0">
              <a:solidFill>
                <a:sysClr val="window" lastClr="FFFFFF"/>
              </a:solidFill>
              <a:latin typeface="微软雅黑" panose="020B0503020204020204" pitchFamily="34" charset="-122"/>
              <a:ea typeface="微软雅黑" panose="020B0503020204020204" pitchFamily="34" charset="-122"/>
              <a:cs typeface="+mn-cs"/>
            </a:rPr>
            <a:t>为什么</a:t>
          </a:r>
          <a:endParaRPr lang="zh-CN" altLang="en-US" sz="28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6B8E4B4E-67C3-4C88-B4EE-283127BFAF57}" type="parTrans" cxnId="{AB5DBC0C-D911-47C3-9E06-604DD2F5CCCD}">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03D9252A-D339-4FCE-8042-C01C2F3423DF}" type="sibTrans" cxnId="{AB5DBC0C-D911-47C3-9E06-604DD2F5CCCD}">
      <dgm:prSet custT="1"/>
      <dgm:spPr>
        <a:xfrm rot="5400000">
          <a:off x="1919331" y="3206222"/>
          <a:ext cx="217448" cy="260938"/>
        </a:xfrm>
        <a:solidFill>
          <a:srgbClr val="A5A5A5">
            <a:hueOff val="2710599"/>
            <a:satOff val="100000"/>
            <a:lumOff val="-14706"/>
            <a:alphaOff val="0"/>
          </a:srgbClr>
        </a:solidFill>
        <a:ln>
          <a:noFill/>
        </a:ln>
        <a:effectLst/>
      </dgm:spPr>
      <dgm:t>
        <a:bodyPr/>
        <a:lstStyle/>
        <a:p>
          <a:endParaRPr lang="zh-CN" altLang="en-US" sz="2800" b="1">
            <a:solidFill>
              <a:sysClr val="window" lastClr="FFFFFF"/>
            </a:solidFill>
            <a:latin typeface="微软雅黑" panose="020B0503020204020204" pitchFamily="34" charset="-122"/>
            <a:ea typeface="微软雅黑" panose="020B0503020204020204" pitchFamily="34" charset="-122"/>
            <a:cs typeface="+mn-cs"/>
          </a:endParaRPr>
        </a:p>
      </dgm:t>
    </dgm:pt>
    <dgm:pt modelId="{1FBBB174-4CCF-42D6-9494-4122BD5A25A4}">
      <dgm:prSet phldrT="[文本]" custT="1"/>
      <dgm:spPr>
        <a:xfrm>
          <a:off x="1224136" y="3481657"/>
          <a:ext cx="1607838" cy="579862"/>
        </a:xfr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zh-CN" altLang="en-US" sz="2800" b="1" dirty="0" smtClean="0">
              <a:solidFill>
                <a:sysClr val="window" lastClr="FFFFFF"/>
              </a:solidFill>
              <a:latin typeface="微软雅黑" panose="020B0503020204020204" pitchFamily="34" charset="-122"/>
              <a:ea typeface="微软雅黑" panose="020B0503020204020204" pitchFamily="34" charset="-122"/>
              <a:cs typeface="+mn-cs"/>
            </a:rPr>
            <a:t>为什么</a:t>
          </a:r>
          <a:endParaRPr lang="zh-CN" altLang="en-US" sz="28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B5DADF91-B11B-4262-8D5E-0E66D0EBF99B}" type="parTrans" cxnId="{D2C0C765-6C27-4E2A-920D-A5464BBB26E4}">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0607B307-CA93-4DF8-BCAB-19A7CCE6F95C}" type="sibTrans" cxnId="{D2C0C765-6C27-4E2A-920D-A5464BBB26E4}">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F2402F1B-5827-48D8-A2F2-56D4E75CF054}" type="pres">
      <dgm:prSet presAssocID="{5B5506A8-3E2E-4F3E-9184-CF6D75E42FC3}" presName="linearFlow" presStyleCnt="0">
        <dgm:presLayoutVars>
          <dgm:resizeHandles val="exact"/>
        </dgm:presLayoutVars>
      </dgm:prSet>
      <dgm:spPr/>
    </dgm:pt>
    <dgm:pt modelId="{84610713-4723-4A78-9E3C-6FAA815CBF4E}" type="pres">
      <dgm:prSet presAssocID="{08E4B79C-9FB9-4AB1-81BC-701CB983F722}" presName="node" presStyleLbl="node1" presStyleIdx="0" presStyleCnt="5" custScaleX="121547">
        <dgm:presLayoutVars>
          <dgm:bulletEnabled val="1"/>
        </dgm:presLayoutVars>
      </dgm:prSet>
      <dgm:spPr>
        <a:prstGeom prst="roundRect">
          <a:avLst>
            <a:gd name="adj" fmla="val 10000"/>
          </a:avLst>
        </a:prstGeom>
      </dgm:spPr>
      <dgm:t>
        <a:bodyPr/>
        <a:lstStyle/>
        <a:p>
          <a:endParaRPr lang="zh-CN" altLang="en-US"/>
        </a:p>
      </dgm:t>
    </dgm:pt>
    <dgm:pt modelId="{9FB5BE12-B0FD-4B74-A015-60928195C9E3}" type="pres">
      <dgm:prSet presAssocID="{7CEF0DF2-9D4B-4EB6-BE26-F67B003C7578}" presName="sibTrans" presStyleLbl="sibTrans2D1" presStyleIdx="0" presStyleCnt="4"/>
      <dgm:spPr>
        <a:prstGeom prst="rightArrow">
          <a:avLst>
            <a:gd name="adj1" fmla="val 60000"/>
            <a:gd name="adj2" fmla="val 50000"/>
          </a:avLst>
        </a:prstGeom>
      </dgm:spPr>
      <dgm:t>
        <a:bodyPr/>
        <a:lstStyle/>
        <a:p>
          <a:endParaRPr lang="zh-CN" altLang="en-US"/>
        </a:p>
      </dgm:t>
    </dgm:pt>
    <dgm:pt modelId="{0BFBE8FD-B042-4D7A-A884-2F18773D81F6}" type="pres">
      <dgm:prSet presAssocID="{7CEF0DF2-9D4B-4EB6-BE26-F67B003C7578}" presName="connectorText" presStyleLbl="sibTrans2D1" presStyleIdx="0" presStyleCnt="4"/>
      <dgm:spPr/>
      <dgm:t>
        <a:bodyPr/>
        <a:lstStyle/>
        <a:p>
          <a:endParaRPr lang="zh-CN" altLang="en-US"/>
        </a:p>
      </dgm:t>
    </dgm:pt>
    <dgm:pt modelId="{2C64D004-B597-402F-A566-C2CBEBCC0BEA}" type="pres">
      <dgm:prSet presAssocID="{B2C93F4B-F936-4882-86AE-C240D68C0250}" presName="node" presStyleLbl="node1" presStyleIdx="1" presStyleCnt="5" custScaleX="121547">
        <dgm:presLayoutVars>
          <dgm:bulletEnabled val="1"/>
        </dgm:presLayoutVars>
      </dgm:prSet>
      <dgm:spPr>
        <a:prstGeom prst="roundRect">
          <a:avLst>
            <a:gd name="adj" fmla="val 10000"/>
          </a:avLst>
        </a:prstGeom>
      </dgm:spPr>
      <dgm:t>
        <a:bodyPr/>
        <a:lstStyle/>
        <a:p>
          <a:endParaRPr lang="zh-CN" altLang="en-US"/>
        </a:p>
      </dgm:t>
    </dgm:pt>
    <dgm:pt modelId="{983A83A8-8AFC-4243-8893-0F3334522401}" type="pres">
      <dgm:prSet presAssocID="{8E5946A8-1B83-4735-8402-2D83B03E0746}" presName="sibTrans" presStyleLbl="sibTrans2D1" presStyleIdx="1" presStyleCnt="4"/>
      <dgm:spPr>
        <a:prstGeom prst="rightArrow">
          <a:avLst>
            <a:gd name="adj1" fmla="val 60000"/>
            <a:gd name="adj2" fmla="val 50000"/>
          </a:avLst>
        </a:prstGeom>
      </dgm:spPr>
      <dgm:t>
        <a:bodyPr/>
        <a:lstStyle/>
        <a:p>
          <a:endParaRPr lang="zh-CN" altLang="en-US"/>
        </a:p>
      </dgm:t>
    </dgm:pt>
    <dgm:pt modelId="{15CAEC92-5D76-43A9-8658-986076988177}" type="pres">
      <dgm:prSet presAssocID="{8E5946A8-1B83-4735-8402-2D83B03E0746}" presName="connectorText" presStyleLbl="sibTrans2D1" presStyleIdx="1" presStyleCnt="4"/>
      <dgm:spPr/>
      <dgm:t>
        <a:bodyPr/>
        <a:lstStyle/>
        <a:p>
          <a:endParaRPr lang="zh-CN" altLang="en-US"/>
        </a:p>
      </dgm:t>
    </dgm:pt>
    <dgm:pt modelId="{D531DBB9-3F73-4B47-8412-D537B57D5CA7}" type="pres">
      <dgm:prSet presAssocID="{3E531517-D5B1-4366-B148-980105237A10}" presName="node" presStyleLbl="node1" presStyleIdx="2" presStyleCnt="5" custScaleX="121547">
        <dgm:presLayoutVars>
          <dgm:bulletEnabled val="1"/>
        </dgm:presLayoutVars>
      </dgm:prSet>
      <dgm:spPr>
        <a:prstGeom prst="roundRect">
          <a:avLst>
            <a:gd name="adj" fmla="val 10000"/>
          </a:avLst>
        </a:prstGeom>
      </dgm:spPr>
      <dgm:t>
        <a:bodyPr/>
        <a:lstStyle/>
        <a:p>
          <a:endParaRPr lang="zh-CN" altLang="en-US"/>
        </a:p>
      </dgm:t>
    </dgm:pt>
    <dgm:pt modelId="{F4DA6291-8AFE-43F0-BF67-E94F03940F79}" type="pres">
      <dgm:prSet presAssocID="{143A65BF-7616-4F00-AB31-3A41F8807848}" presName="sibTrans" presStyleLbl="sibTrans2D1" presStyleIdx="2" presStyleCnt="4"/>
      <dgm:spPr>
        <a:prstGeom prst="rightArrow">
          <a:avLst>
            <a:gd name="adj1" fmla="val 60000"/>
            <a:gd name="adj2" fmla="val 50000"/>
          </a:avLst>
        </a:prstGeom>
      </dgm:spPr>
      <dgm:t>
        <a:bodyPr/>
        <a:lstStyle/>
        <a:p>
          <a:endParaRPr lang="zh-CN" altLang="en-US"/>
        </a:p>
      </dgm:t>
    </dgm:pt>
    <dgm:pt modelId="{AEADE40F-F86B-4D69-A182-389FA3A50B18}" type="pres">
      <dgm:prSet presAssocID="{143A65BF-7616-4F00-AB31-3A41F8807848}" presName="connectorText" presStyleLbl="sibTrans2D1" presStyleIdx="2" presStyleCnt="4"/>
      <dgm:spPr/>
      <dgm:t>
        <a:bodyPr/>
        <a:lstStyle/>
        <a:p>
          <a:endParaRPr lang="zh-CN" altLang="en-US"/>
        </a:p>
      </dgm:t>
    </dgm:pt>
    <dgm:pt modelId="{B5D650FD-8913-49CB-A5CA-CE2A9C6ADD94}" type="pres">
      <dgm:prSet presAssocID="{7AC68CE2-A498-4FE5-B5CD-42E4F4505813}" presName="node" presStyleLbl="node1" presStyleIdx="3" presStyleCnt="5" custScaleX="121547">
        <dgm:presLayoutVars>
          <dgm:bulletEnabled val="1"/>
        </dgm:presLayoutVars>
      </dgm:prSet>
      <dgm:spPr>
        <a:prstGeom prst="roundRect">
          <a:avLst>
            <a:gd name="adj" fmla="val 10000"/>
          </a:avLst>
        </a:prstGeom>
      </dgm:spPr>
      <dgm:t>
        <a:bodyPr/>
        <a:lstStyle/>
        <a:p>
          <a:endParaRPr lang="zh-CN" altLang="en-US"/>
        </a:p>
      </dgm:t>
    </dgm:pt>
    <dgm:pt modelId="{71C9CF1C-A814-41E7-96FC-9DD312B7CE5D}" type="pres">
      <dgm:prSet presAssocID="{03D9252A-D339-4FCE-8042-C01C2F3423DF}" presName="sibTrans" presStyleLbl="sibTrans2D1" presStyleIdx="3" presStyleCnt="4"/>
      <dgm:spPr>
        <a:prstGeom prst="rightArrow">
          <a:avLst>
            <a:gd name="adj1" fmla="val 60000"/>
            <a:gd name="adj2" fmla="val 50000"/>
          </a:avLst>
        </a:prstGeom>
      </dgm:spPr>
      <dgm:t>
        <a:bodyPr/>
        <a:lstStyle/>
        <a:p>
          <a:endParaRPr lang="zh-CN" altLang="en-US"/>
        </a:p>
      </dgm:t>
    </dgm:pt>
    <dgm:pt modelId="{0F5122EE-026C-4199-92EE-841A60D5D219}" type="pres">
      <dgm:prSet presAssocID="{03D9252A-D339-4FCE-8042-C01C2F3423DF}" presName="connectorText" presStyleLbl="sibTrans2D1" presStyleIdx="3" presStyleCnt="4"/>
      <dgm:spPr/>
      <dgm:t>
        <a:bodyPr/>
        <a:lstStyle/>
        <a:p>
          <a:endParaRPr lang="zh-CN" altLang="en-US"/>
        </a:p>
      </dgm:t>
    </dgm:pt>
    <dgm:pt modelId="{B05B25C4-20A3-409B-BC20-145EBD77111F}" type="pres">
      <dgm:prSet presAssocID="{1FBBB174-4CCF-42D6-9494-4122BD5A25A4}" presName="node" presStyleLbl="node1" presStyleIdx="4" presStyleCnt="5" custScaleX="121547">
        <dgm:presLayoutVars>
          <dgm:bulletEnabled val="1"/>
        </dgm:presLayoutVars>
      </dgm:prSet>
      <dgm:spPr>
        <a:prstGeom prst="roundRect">
          <a:avLst>
            <a:gd name="adj" fmla="val 10000"/>
          </a:avLst>
        </a:prstGeom>
      </dgm:spPr>
      <dgm:t>
        <a:bodyPr/>
        <a:lstStyle/>
        <a:p>
          <a:endParaRPr lang="zh-CN" altLang="en-US"/>
        </a:p>
      </dgm:t>
    </dgm:pt>
  </dgm:ptLst>
  <dgm:cxnLst>
    <dgm:cxn modelId="{41C6F8B6-9BE4-422C-821C-F81D86472361}" type="presOf" srcId="{7CEF0DF2-9D4B-4EB6-BE26-F67B003C7578}" destId="{0BFBE8FD-B042-4D7A-A884-2F18773D81F6}" srcOrd="1" destOrd="0" presId="urn:microsoft.com/office/officeart/2005/8/layout/process2"/>
    <dgm:cxn modelId="{51FCDE56-16EC-41B0-89A0-EACDD1112C28}" type="presOf" srcId="{1FBBB174-4CCF-42D6-9494-4122BD5A25A4}" destId="{B05B25C4-20A3-409B-BC20-145EBD77111F}" srcOrd="0" destOrd="0" presId="urn:microsoft.com/office/officeart/2005/8/layout/process2"/>
    <dgm:cxn modelId="{5D27895B-C0F5-431E-8EEC-28CBFCE695CB}" type="presOf" srcId="{03D9252A-D339-4FCE-8042-C01C2F3423DF}" destId="{71C9CF1C-A814-41E7-96FC-9DD312B7CE5D}" srcOrd="0" destOrd="0" presId="urn:microsoft.com/office/officeart/2005/8/layout/process2"/>
    <dgm:cxn modelId="{1B192E86-C342-4CB7-BEF7-5AFAA74E8FC3}" type="presOf" srcId="{143A65BF-7616-4F00-AB31-3A41F8807848}" destId="{AEADE40F-F86B-4D69-A182-389FA3A50B18}" srcOrd="1" destOrd="0" presId="urn:microsoft.com/office/officeart/2005/8/layout/process2"/>
    <dgm:cxn modelId="{ABAE1B08-6EFB-420A-9CDC-C31815C8DBB3}" type="presOf" srcId="{8E5946A8-1B83-4735-8402-2D83B03E0746}" destId="{15CAEC92-5D76-43A9-8658-986076988177}" srcOrd="1" destOrd="0" presId="urn:microsoft.com/office/officeart/2005/8/layout/process2"/>
    <dgm:cxn modelId="{C7328B06-DDB6-4C36-852B-F82E7D3CFAB1}" type="presOf" srcId="{08E4B79C-9FB9-4AB1-81BC-701CB983F722}" destId="{84610713-4723-4A78-9E3C-6FAA815CBF4E}" srcOrd="0" destOrd="0" presId="urn:microsoft.com/office/officeart/2005/8/layout/process2"/>
    <dgm:cxn modelId="{1463F4E0-D1D8-4AE5-B984-48D58CA2562A}" srcId="{5B5506A8-3E2E-4F3E-9184-CF6D75E42FC3}" destId="{3E531517-D5B1-4366-B148-980105237A10}" srcOrd="2" destOrd="0" parTransId="{9C30FADD-0D96-4011-BBDA-F1FF92C5A070}" sibTransId="{143A65BF-7616-4F00-AB31-3A41F8807848}"/>
    <dgm:cxn modelId="{AB5DBC0C-D911-47C3-9E06-604DD2F5CCCD}" srcId="{5B5506A8-3E2E-4F3E-9184-CF6D75E42FC3}" destId="{7AC68CE2-A498-4FE5-B5CD-42E4F4505813}" srcOrd="3" destOrd="0" parTransId="{6B8E4B4E-67C3-4C88-B4EE-283127BFAF57}" sibTransId="{03D9252A-D339-4FCE-8042-C01C2F3423DF}"/>
    <dgm:cxn modelId="{1EBD12B8-853B-4089-A318-44BCD7612984}" type="presOf" srcId="{7AC68CE2-A498-4FE5-B5CD-42E4F4505813}" destId="{B5D650FD-8913-49CB-A5CA-CE2A9C6ADD94}" srcOrd="0" destOrd="0" presId="urn:microsoft.com/office/officeart/2005/8/layout/process2"/>
    <dgm:cxn modelId="{527E0662-971A-42CE-BED6-1097EEE748F8}" type="presOf" srcId="{3E531517-D5B1-4366-B148-980105237A10}" destId="{D531DBB9-3F73-4B47-8412-D537B57D5CA7}" srcOrd="0" destOrd="0" presId="urn:microsoft.com/office/officeart/2005/8/layout/process2"/>
    <dgm:cxn modelId="{DE28BCF9-6B21-426E-AD27-DA684F1896E0}" type="presOf" srcId="{7CEF0DF2-9D4B-4EB6-BE26-F67B003C7578}" destId="{9FB5BE12-B0FD-4B74-A015-60928195C9E3}" srcOrd="0" destOrd="0" presId="urn:microsoft.com/office/officeart/2005/8/layout/process2"/>
    <dgm:cxn modelId="{60E7F1DC-B962-40D5-BA93-55193976F375}" type="presOf" srcId="{143A65BF-7616-4F00-AB31-3A41F8807848}" destId="{F4DA6291-8AFE-43F0-BF67-E94F03940F79}" srcOrd="0" destOrd="0" presId="urn:microsoft.com/office/officeart/2005/8/layout/process2"/>
    <dgm:cxn modelId="{98207DCD-A132-4DA8-88ED-6BDBD8AA19DC}" srcId="{5B5506A8-3E2E-4F3E-9184-CF6D75E42FC3}" destId="{08E4B79C-9FB9-4AB1-81BC-701CB983F722}" srcOrd="0" destOrd="0" parTransId="{54290B8B-A919-4283-A801-F5E1FEC2C589}" sibTransId="{7CEF0DF2-9D4B-4EB6-BE26-F67B003C7578}"/>
    <dgm:cxn modelId="{E08F64CB-1C68-4B38-B2A3-AB9C4A7345E3}" type="presOf" srcId="{B2C93F4B-F936-4882-86AE-C240D68C0250}" destId="{2C64D004-B597-402F-A566-C2CBEBCC0BEA}" srcOrd="0" destOrd="0" presId="urn:microsoft.com/office/officeart/2005/8/layout/process2"/>
    <dgm:cxn modelId="{B1E01271-D688-4566-96DF-436CDBEE2FA8}" srcId="{5B5506A8-3E2E-4F3E-9184-CF6D75E42FC3}" destId="{B2C93F4B-F936-4882-86AE-C240D68C0250}" srcOrd="1" destOrd="0" parTransId="{7A9ED6F9-EABA-4363-BD41-7CDB2350DEBC}" sibTransId="{8E5946A8-1B83-4735-8402-2D83B03E0746}"/>
    <dgm:cxn modelId="{D2C0C765-6C27-4E2A-920D-A5464BBB26E4}" srcId="{5B5506A8-3E2E-4F3E-9184-CF6D75E42FC3}" destId="{1FBBB174-4CCF-42D6-9494-4122BD5A25A4}" srcOrd="4" destOrd="0" parTransId="{B5DADF91-B11B-4262-8D5E-0E66D0EBF99B}" sibTransId="{0607B307-CA93-4DF8-BCAB-19A7CCE6F95C}"/>
    <dgm:cxn modelId="{6CFBF2FD-01D5-4DA6-849F-1781843D3ECB}" type="presOf" srcId="{5B5506A8-3E2E-4F3E-9184-CF6D75E42FC3}" destId="{F2402F1B-5827-48D8-A2F2-56D4E75CF054}" srcOrd="0" destOrd="0" presId="urn:microsoft.com/office/officeart/2005/8/layout/process2"/>
    <dgm:cxn modelId="{063DEBE3-15C8-40BC-B5F6-038CCDABA75F}" type="presOf" srcId="{8E5946A8-1B83-4735-8402-2D83B03E0746}" destId="{983A83A8-8AFC-4243-8893-0F3334522401}" srcOrd="0" destOrd="0" presId="urn:microsoft.com/office/officeart/2005/8/layout/process2"/>
    <dgm:cxn modelId="{D3C5F60E-ED68-4B21-BB22-141FC187D47E}" type="presOf" srcId="{03D9252A-D339-4FCE-8042-C01C2F3423DF}" destId="{0F5122EE-026C-4199-92EE-841A60D5D219}" srcOrd="1" destOrd="0" presId="urn:microsoft.com/office/officeart/2005/8/layout/process2"/>
    <dgm:cxn modelId="{FDBCBA0F-6590-41A4-A341-37DAC199EEAC}" type="presParOf" srcId="{F2402F1B-5827-48D8-A2F2-56D4E75CF054}" destId="{84610713-4723-4A78-9E3C-6FAA815CBF4E}" srcOrd="0" destOrd="0" presId="urn:microsoft.com/office/officeart/2005/8/layout/process2"/>
    <dgm:cxn modelId="{17CBE38B-F04C-4932-9FC3-D52C7C174C45}" type="presParOf" srcId="{F2402F1B-5827-48D8-A2F2-56D4E75CF054}" destId="{9FB5BE12-B0FD-4B74-A015-60928195C9E3}" srcOrd="1" destOrd="0" presId="urn:microsoft.com/office/officeart/2005/8/layout/process2"/>
    <dgm:cxn modelId="{BADBA628-58D5-41C8-917C-4B651572EBA7}" type="presParOf" srcId="{9FB5BE12-B0FD-4B74-A015-60928195C9E3}" destId="{0BFBE8FD-B042-4D7A-A884-2F18773D81F6}" srcOrd="0" destOrd="0" presId="urn:microsoft.com/office/officeart/2005/8/layout/process2"/>
    <dgm:cxn modelId="{38707F00-1363-48CB-B807-32F5D7AA959A}" type="presParOf" srcId="{F2402F1B-5827-48D8-A2F2-56D4E75CF054}" destId="{2C64D004-B597-402F-A566-C2CBEBCC0BEA}" srcOrd="2" destOrd="0" presId="urn:microsoft.com/office/officeart/2005/8/layout/process2"/>
    <dgm:cxn modelId="{EDFAD5A8-17F2-4C23-BC29-9FFD5F0F1292}" type="presParOf" srcId="{F2402F1B-5827-48D8-A2F2-56D4E75CF054}" destId="{983A83A8-8AFC-4243-8893-0F3334522401}" srcOrd="3" destOrd="0" presId="urn:microsoft.com/office/officeart/2005/8/layout/process2"/>
    <dgm:cxn modelId="{7343DB46-CDE7-4938-8CA7-0FB7DE8BCA55}" type="presParOf" srcId="{983A83A8-8AFC-4243-8893-0F3334522401}" destId="{15CAEC92-5D76-43A9-8658-986076988177}" srcOrd="0" destOrd="0" presId="urn:microsoft.com/office/officeart/2005/8/layout/process2"/>
    <dgm:cxn modelId="{4E00917C-62CD-40FF-B167-2225096C3676}" type="presParOf" srcId="{F2402F1B-5827-48D8-A2F2-56D4E75CF054}" destId="{D531DBB9-3F73-4B47-8412-D537B57D5CA7}" srcOrd="4" destOrd="0" presId="urn:microsoft.com/office/officeart/2005/8/layout/process2"/>
    <dgm:cxn modelId="{FBBBBA72-CA33-43DC-8320-68B4B25B7899}" type="presParOf" srcId="{F2402F1B-5827-48D8-A2F2-56D4E75CF054}" destId="{F4DA6291-8AFE-43F0-BF67-E94F03940F79}" srcOrd="5" destOrd="0" presId="urn:microsoft.com/office/officeart/2005/8/layout/process2"/>
    <dgm:cxn modelId="{542BF42F-89AD-40DA-BD20-77865FE29D19}" type="presParOf" srcId="{F4DA6291-8AFE-43F0-BF67-E94F03940F79}" destId="{AEADE40F-F86B-4D69-A182-389FA3A50B18}" srcOrd="0" destOrd="0" presId="urn:microsoft.com/office/officeart/2005/8/layout/process2"/>
    <dgm:cxn modelId="{6F7F1F84-8E63-4862-B2B3-84F5FD12B538}" type="presParOf" srcId="{F2402F1B-5827-48D8-A2F2-56D4E75CF054}" destId="{B5D650FD-8913-49CB-A5CA-CE2A9C6ADD94}" srcOrd="6" destOrd="0" presId="urn:microsoft.com/office/officeart/2005/8/layout/process2"/>
    <dgm:cxn modelId="{11C55DF5-7106-466D-A2AB-8C9F0A7A83D8}" type="presParOf" srcId="{F2402F1B-5827-48D8-A2F2-56D4E75CF054}" destId="{71C9CF1C-A814-41E7-96FC-9DD312B7CE5D}" srcOrd="7" destOrd="0" presId="urn:microsoft.com/office/officeart/2005/8/layout/process2"/>
    <dgm:cxn modelId="{35D5239D-D4A7-4A4E-85A5-F871A0778937}" type="presParOf" srcId="{71C9CF1C-A814-41E7-96FC-9DD312B7CE5D}" destId="{0F5122EE-026C-4199-92EE-841A60D5D219}" srcOrd="0" destOrd="0" presId="urn:microsoft.com/office/officeart/2005/8/layout/process2"/>
    <dgm:cxn modelId="{2A9099A3-6971-4BD7-9C9E-88B050D2E3F7}" type="presParOf" srcId="{F2402F1B-5827-48D8-A2F2-56D4E75CF054}" destId="{B05B25C4-20A3-409B-BC20-145EBD77111F}"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4FAD8F-B3BE-491E-986A-7FF9589E6508}" type="datetimeFigureOut">
              <a:rPr lang="zh-CN" altLang="en-US" smtClean="0"/>
              <a:t>2019/9/26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E11D5C-3032-4B5C-81F1-A29293279B43}" type="slidenum">
              <a:rPr lang="zh-CN" altLang="en-US" smtClean="0"/>
              <a:t>‹#›</a:t>
            </a:fld>
            <a:endParaRPr lang="zh-CN" altLang="en-US"/>
          </a:p>
        </p:txBody>
      </p:sp>
    </p:spTree>
    <p:extLst>
      <p:ext uri="{BB962C8B-B14F-4D97-AF65-F5344CB8AC3E}">
        <p14:creationId xmlns:p14="http://schemas.microsoft.com/office/powerpoint/2010/main" val="1728120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t>1</a:t>
            </a:fld>
            <a:endParaRPr lang="zh-CN" altLang="en-US"/>
          </a:p>
        </p:txBody>
      </p:sp>
    </p:spTree>
    <p:extLst>
      <p:ext uri="{BB962C8B-B14F-4D97-AF65-F5344CB8AC3E}">
        <p14:creationId xmlns:p14="http://schemas.microsoft.com/office/powerpoint/2010/main" val="3653869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951558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FFFFFF"/>
                </a:solidFill>
                <a:latin typeface="宋体" panose="02010600030101010101" pitchFamily="2" charset="-122"/>
              </a:rPr>
              <a:t>（</a:t>
            </a:r>
            <a:r>
              <a:rPr lang="en-US" altLang="zh-CN" sz="1200" b="1" dirty="0" smtClean="0">
                <a:solidFill>
                  <a:srgbClr val="FFFFFF"/>
                </a:solidFill>
                <a:latin typeface="宋体" panose="02010600030101010101" pitchFamily="2" charset="-122"/>
              </a:rPr>
              <a:t>1</a:t>
            </a:r>
            <a:r>
              <a:rPr lang="zh-CN" altLang="en-US" sz="1200" b="1" dirty="0" smtClean="0">
                <a:solidFill>
                  <a:srgbClr val="FFFFFF"/>
                </a:solidFill>
                <a:latin typeface="宋体" panose="02010600030101010101" pitchFamily="2" charset="-122"/>
              </a:rPr>
              <a:t>）</a:t>
            </a:r>
            <a:r>
              <a:rPr lang="zh-CN" altLang="en-US" sz="1200" b="1" dirty="0" smtClean="0">
                <a:solidFill>
                  <a:srgbClr val="FFFF00"/>
                </a:solidFill>
                <a:latin typeface="宋体" panose="02010600030101010101" pitchFamily="2" charset="-122"/>
              </a:rPr>
              <a:t>连锁型</a:t>
            </a:r>
            <a:r>
              <a:rPr lang="zh-CN" altLang="en-US" sz="1200" b="1" dirty="0" smtClean="0">
                <a:solidFill>
                  <a:srgbClr val="FFFFFF"/>
                </a:solidFill>
                <a:latin typeface="宋体" panose="02010600030101010101" pitchFamily="2" charset="-122"/>
              </a:rPr>
              <a:t>：任何一种可预防的事故的发生都是一连串事件在</a:t>
            </a:r>
            <a:r>
              <a:rPr lang="zh-CN" altLang="en-US" sz="1200" b="1" dirty="0" smtClean="0">
                <a:solidFill>
                  <a:srgbClr val="FF0000"/>
                </a:solidFill>
                <a:latin typeface="宋体" panose="02010600030101010101" pitchFamily="2" charset="-122"/>
              </a:rPr>
              <a:t>一定顺序</a:t>
            </a:r>
            <a:r>
              <a:rPr lang="zh-CN" altLang="en-US" sz="1200" b="1" dirty="0" smtClean="0">
                <a:solidFill>
                  <a:srgbClr val="FFFFFF"/>
                </a:solidFill>
                <a:latin typeface="宋体" panose="02010600030101010101" pitchFamily="2" charset="-122"/>
              </a:rPr>
              <a:t>下所产生的结果。</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rgbClr val="FFFFFF"/>
                </a:solidFill>
                <a:latin typeface="宋体" panose="02010600030101010101" pitchFamily="2" charset="-122"/>
              </a:rPr>
              <a:t> </a:t>
            </a:r>
            <a:r>
              <a:rPr lang="zh-CN" altLang="en-US" sz="1200" b="1" dirty="0" smtClean="0">
                <a:solidFill>
                  <a:srgbClr val="FFFFFF"/>
                </a:solidFill>
                <a:latin typeface="宋体" panose="02010600030101010101" pitchFamily="2" charset="-122"/>
              </a:rPr>
              <a:t>（</a:t>
            </a:r>
            <a:r>
              <a:rPr lang="en-US" altLang="zh-CN" sz="1200" b="1" dirty="0" smtClean="0">
                <a:solidFill>
                  <a:srgbClr val="FFFFFF"/>
                </a:solidFill>
                <a:latin typeface="宋体" panose="02010600030101010101" pitchFamily="2" charset="-122"/>
              </a:rPr>
              <a:t>2</a:t>
            </a:r>
            <a:r>
              <a:rPr lang="zh-CN" altLang="en-US" sz="1200" b="1" dirty="0" smtClean="0">
                <a:solidFill>
                  <a:srgbClr val="FFFFFF"/>
                </a:solidFill>
                <a:latin typeface="宋体" panose="02010600030101010101" pitchFamily="2" charset="-122"/>
              </a:rPr>
              <a:t>）</a:t>
            </a:r>
            <a:r>
              <a:rPr lang="zh-CN" altLang="en-US" sz="1200" b="1" dirty="0" smtClean="0">
                <a:solidFill>
                  <a:srgbClr val="FFFF00"/>
                </a:solidFill>
                <a:latin typeface="宋体" panose="02010600030101010101" pitchFamily="2" charset="-122"/>
              </a:rPr>
              <a:t>多因致果型</a:t>
            </a:r>
            <a:r>
              <a:rPr lang="zh-CN" altLang="en-US" sz="1200" b="1" dirty="0" smtClean="0">
                <a:solidFill>
                  <a:srgbClr val="FFFFFF"/>
                </a:solidFill>
                <a:latin typeface="宋体" panose="02010600030101010101" pitchFamily="2" charset="-122"/>
              </a:rPr>
              <a:t>：多种</a:t>
            </a:r>
            <a:r>
              <a:rPr lang="zh-CN" altLang="en-US" sz="1200" b="1" dirty="0" smtClean="0">
                <a:solidFill>
                  <a:srgbClr val="FF0000"/>
                </a:solidFill>
                <a:latin typeface="宋体" panose="02010600030101010101" pitchFamily="2" charset="-122"/>
              </a:rPr>
              <a:t>各自独立</a:t>
            </a:r>
            <a:r>
              <a:rPr lang="zh-CN" altLang="en-US" sz="1200" b="1" dirty="0" smtClean="0">
                <a:latin typeface="宋体" panose="02010600030101010101" pitchFamily="2" charset="-122"/>
              </a:rPr>
              <a:t>的</a:t>
            </a:r>
            <a:r>
              <a:rPr lang="zh-CN" altLang="en-US" sz="1200" b="1" dirty="0" smtClean="0">
                <a:solidFill>
                  <a:srgbClr val="FFFFFF"/>
                </a:solidFill>
                <a:latin typeface="宋体" panose="02010600030101010101" pitchFamily="2" charset="-122"/>
              </a:rPr>
              <a:t>原因在</a:t>
            </a:r>
            <a:r>
              <a:rPr lang="zh-CN" altLang="en-US" sz="1200" b="1" dirty="0" smtClean="0">
                <a:solidFill>
                  <a:srgbClr val="FF0000"/>
                </a:solidFill>
                <a:latin typeface="宋体" panose="02010600030101010101" pitchFamily="2" charset="-122"/>
              </a:rPr>
              <a:t>同一时间</a:t>
            </a:r>
            <a:r>
              <a:rPr lang="zh-CN" altLang="en-US" sz="1200" b="1" dirty="0" smtClean="0">
                <a:solidFill>
                  <a:srgbClr val="FFFFFF"/>
                </a:solidFill>
                <a:latin typeface="宋体" panose="02010600030101010101" pitchFamily="2" charset="-122"/>
              </a:rPr>
              <a:t>共同导致事故的发生。</a:t>
            </a:r>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1200" b="1" dirty="0" smtClean="0">
                <a:solidFill>
                  <a:srgbClr val="FFFFFF"/>
                </a:solidFill>
                <a:latin typeface="宋体" panose="02010600030101010101" pitchFamily="2" charset="-122"/>
              </a:rPr>
              <a:t>（</a:t>
            </a:r>
            <a:r>
              <a:rPr kumimoji="1" lang="en-US" altLang="zh-CN" sz="1200" b="1" dirty="0" smtClean="0">
                <a:solidFill>
                  <a:srgbClr val="FFFFFF"/>
                </a:solidFill>
                <a:latin typeface="宋体" panose="02010600030101010101" pitchFamily="2" charset="-122"/>
              </a:rPr>
              <a:t>3</a:t>
            </a:r>
            <a:r>
              <a:rPr kumimoji="1" lang="zh-CN" altLang="en-US" sz="1200" b="1" dirty="0" smtClean="0">
                <a:solidFill>
                  <a:srgbClr val="FFFFFF"/>
                </a:solidFill>
                <a:latin typeface="宋体" panose="02010600030101010101" pitchFamily="2" charset="-122"/>
              </a:rPr>
              <a:t>）</a:t>
            </a:r>
            <a:r>
              <a:rPr lang="zh-CN" altLang="en-US" sz="1200" b="1" dirty="0" smtClean="0">
                <a:solidFill>
                  <a:srgbClr val="FFFF00"/>
                </a:solidFill>
                <a:latin typeface="宋体" panose="02010600030101010101" pitchFamily="2" charset="-122"/>
              </a:rPr>
              <a:t>复合型</a:t>
            </a:r>
            <a:r>
              <a:rPr lang="zh-CN" altLang="en-US" sz="1200" b="1" dirty="0" smtClean="0">
                <a:solidFill>
                  <a:srgbClr val="FFFFFF"/>
                </a:solidFill>
                <a:latin typeface="宋体" panose="02010600030101010101" pitchFamily="2" charset="-122"/>
              </a:rPr>
              <a:t>：某些因素连锁，某些因素集中，互相</a:t>
            </a:r>
            <a:r>
              <a:rPr lang="zh-CN" altLang="en-US" sz="1200" b="1" dirty="0" smtClean="0">
                <a:solidFill>
                  <a:srgbClr val="FF0000"/>
                </a:solidFill>
                <a:latin typeface="宋体" panose="02010600030101010101" pitchFamily="2" charset="-122"/>
              </a:rPr>
              <a:t>交叉</a:t>
            </a:r>
            <a:r>
              <a:rPr lang="zh-CN" altLang="en-US" sz="1200" b="1" dirty="0" smtClean="0">
                <a:solidFill>
                  <a:srgbClr val="FFFFFF"/>
                </a:solidFill>
                <a:latin typeface="宋体" panose="02010600030101010101" pitchFamily="2" charset="-122"/>
              </a:rPr>
              <a:t>，</a:t>
            </a:r>
            <a:r>
              <a:rPr lang="zh-CN" altLang="en-US" sz="1200" b="1" dirty="0" smtClean="0">
                <a:solidFill>
                  <a:srgbClr val="FF0000"/>
                </a:solidFill>
                <a:latin typeface="宋体" panose="02010600030101010101" pitchFamily="2" charset="-122"/>
              </a:rPr>
              <a:t>复合</a:t>
            </a:r>
            <a:r>
              <a:rPr lang="zh-CN" altLang="en-US" sz="1200" b="1" dirty="0" smtClean="0">
                <a:solidFill>
                  <a:srgbClr val="FFFFFF"/>
                </a:solidFill>
                <a:latin typeface="宋体" panose="02010600030101010101" pitchFamily="2" charset="-122"/>
              </a:rPr>
              <a:t>造成事故。</a:t>
            </a:r>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33</a:t>
            </a:fld>
            <a:endParaRPr lang="zh-CN" altLang="en-US"/>
          </a:p>
        </p:txBody>
      </p:sp>
    </p:spTree>
    <p:extLst>
      <p:ext uri="{BB962C8B-B14F-4D97-AF65-F5344CB8AC3E}">
        <p14:creationId xmlns:p14="http://schemas.microsoft.com/office/powerpoint/2010/main" val="3225012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我们在措施制定过程中，根据事故的根本原因结果，提出一系列的措施，包括：安全管理缺陷、物的不安全状态、人的不安全行为</a:t>
            </a:r>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37</a:t>
            </a:fld>
            <a:endParaRPr lang="zh-CN" altLang="en-US"/>
          </a:p>
        </p:txBody>
      </p:sp>
    </p:spTree>
    <p:extLst>
      <p:ext uri="{BB962C8B-B14F-4D97-AF65-F5344CB8AC3E}">
        <p14:creationId xmlns:p14="http://schemas.microsoft.com/office/powerpoint/2010/main" val="1810608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38</a:t>
            </a:fld>
            <a:endParaRPr lang="zh-CN" altLang="en-US"/>
          </a:p>
        </p:txBody>
      </p:sp>
    </p:spTree>
    <p:extLst>
      <p:ext uri="{BB962C8B-B14F-4D97-AF65-F5344CB8AC3E}">
        <p14:creationId xmlns:p14="http://schemas.microsoft.com/office/powerpoint/2010/main" val="2486161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（一）消除 通过合理设计和科学的管理，尽可能从根本上消除危险、有害因素。如采用无害工艺技术、生产中以无害物质代替有害物质、实现自动化作业、遥控技术等。</a:t>
            </a:r>
            <a:endParaRPr lang="en-US" altLang="zh-CN"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（二）</a:t>
            </a:r>
            <a:r>
              <a:rPr lang="zh-CN" altLang="en-US" sz="1200" kern="0" dirty="0" smtClean="0">
                <a:latin typeface="微软雅黑" panose="020B0503020204020204" pitchFamily="34" charset="-122"/>
                <a:ea typeface="微软雅黑" panose="020B0503020204020204" pitchFamily="34" charset="-122"/>
              </a:rPr>
              <a:t>替代：用其它低危险源的材料、设备等替代高危险源的材料、设备</a:t>
            </a:r>
            <a:r>
              <a:rPr lang="zh-CN" altLang="en-US" dirty="0" smtClean="0"/>
              <a:t>。 </a:t>
            </a:r>
            <a:endParaRPr lang="en-US" altLang="zh-CN" dirty="0" smtClean="0"/>
          </a:p>
          <a:p>
            <a:r>
              <a:rPr lang="zh-CN" altLang="en-US" dirty="0" smtClean="0"/>
              <a:t>（三）减弱 在无法消除危险、有害因素和难以预防的情况下，可采取减少危险、危害的措施，如局部通风排毒装置、生产中以低毒性物质代替高毒性物质、降温措施、避雷装置、消除静电装置、减震装置、消声装置等。 </a:t>
            </a:r>
            <a:endParaRPr lang="en-US" altLang="zh-CN" dirty="0" smtClean="0"/>
          </a:p>
          <a:p>
            <a:r>
              <a:rPr lang="zh-CN" altLang="en-US" dirty="0" smtClean="0"/>
              <a:t>（四）隔离 在无法消除、保护、减弱的情况下，应将人员与危险、有害因素隔开和将不能共存的物质分开，如遥控作业、安全罩、防护屏、隔离操作室、安全距离等。 </a:t>
            </a:r>
            <a:endParaRPr lang="en-US" altLang="zh-CN"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（五）</a:t>
            </a:r>
            <a:r>
              <a:rPr lang="zh-CN" altLang="en-US" sz="1200" kern="0" dirty="0" smtClean="0">
                <a:solidFill>
                  <a:schemeClr val="tx1"/>
                </a:solidFill>
                <a:latin typeface="微软雅黑" panose="020B0503020204020204" pitchFamily="34" charset="-122"/>
                <a:ea typeface="微软雅黑" panose="020B0503020204020204" pitchFamily="34" charset="-122"/>
              </a:rPr>
              <a:t>程序：用规定降低风险。（或</a:t>
            </a:r>
            <a:r>
              <a:rPr lang="zh-CN" altLang="en-US" dirty="0" smtClean="0"/>
              <a:t>连锁 当操作者失误或设备运行一旦达到危险状态时，应通过连锁装置终止危险、危害发生，如起重机械的超载限制器和行程开关、电梯的层（轿）门与电梯运行的控制连锁。）</a:t>
            </a:r>
            <a:endParaRPr lang="en-US" altLang="zh-CN"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 （六）</a:t>
            </a:r>
            <a:r>
              <a:rPr lang="zh-CN" altLang="en-US" sz="1200" kern="0" dirty="0" smtClean="0">
                <a:solidFill>
                  <a:schemeClr val="tx1"/>
                </a:solidFill>
                <a:latin typeface="微软雅黑" panose="020B0503020204020204" pitchFamily="34" charset="-122"/>
                <a:ea typeface="微软雅黑" panose="020B0503020204020204" pitchFamily="34" charset="-122"/>
              </a:rPr>
              <a:t>个人防护装备：</a:t>
            </a:r>
            <a:r>
              <a:rPr lang="en-US" altLang="zh-CN" sz="1200" kern="0" dirty="0" smtClean="0">
                <a:solidFill>
                  <a:schemeClr val="tx1"/>
                </a:solidFill>
                <a:latin typeface="微软雅黑" panose="020B0503020204020204" pitchFamily="34" charset="-122"/>
                <a:ea typeface="微软雅黑" panose="020B0503020204020204" pitchFamily="34" charset="-122"/>
              </a:rPr>
              <a:t>PPE</a:t>
            </a:r>
            <a:r>
              <a:rPr lang="zh-CN" altLang="en-US" sz="1200" kern="0" dirty="0" smtClean="0">
                <a:solidFill>
                  <a:schemeClr val="tx1"/>
                </a:solidFill>
                <a:latin typeface="微软雅黑" panose="020B0503020204020204" pitchFamily="34" charset="-122"/>
                <a:ea typeface="微软雅黑" panose="020B0503020204020204" pitchFamily="34" charset="-122"/>
              </a:rPr>
              <a:t>。</a:t>
            </a:r>
            <a:endParaRPr lang="en-US" altLang="zh-CN" sz="1200" kern="0" dirty="0" smtClean="0">
              <a:solidFill>
                <a:schemeClr val="tx1"/>
              </a:solidFill>
              <a:latin typeface="微软雅黑" panose="020B0503020204020204" pitchFamily="34" charset="-122"/>
              <a:ea typeface="微软雅黑" panose="020B0503020204020204" pitchFamily="34" charset="-122"/>
            </a:endParaRPr>
          </a:p>
          <a:p>
            <a:r>
              <a:rPr lang="zh-CN" altLang="en-US" dirty="0" smtClean="0"/>
              <a:t> （七）警告 警告就是在易发生故障和危险性较大的地方，配置醒目的安全标志，必要时设置声、光或声光组合报警装置。</a:t>
            </a:r>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236389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defRPr/>
            </a:pPr>
            <a:r>
              <a:rPr lang="zh-CN" altLang="zh-CN" sz="1400" b="1" dirty="0" smtClean="0">
                <a:latin typeface="宋体" pitchFamily="2" charset="-122"/>
                <a:cs typeface="Times New Roman" pitchFamily="18" charset="0"/>
              </a:rPr>
              <a:t>案例一：</a:t>
            </a:r>
            <a:endParaRPr lang="zh-CN" altLang="zh-CN" sz="1400" b="1" dirty="0" smtClean="0"/>
          </a:p>
          <a:p>
            <a:pPr>
              <a:defRPr/>
            </a:pPr>
            <a:r>
              <a:rPr lang="zh-CN" altLang="zh-CN" dirty="0" smtClean="0">
                <a:latin typeface="宋体" pitchFamily="2" charset="-122"/>
                <a:cs typeface="Times New Roman" pitchFamily="18" charset="0"/>
              </a:rPr>
              <a:t>焊接车间</a:t>
            </a:r>
            <a:r>
              <a:rPr lang="en-US" altLang="zh-CN" dirty="0" smtClean="0">
                <a:latin typeface="宋体" pitchFamily="2" charset="-122"/>
                <a:cs typeface="Times New Roman" pitchFamily="18" charset="0"/>
              </a:rPr>
              <a:t>QPS</a:t>
            </a:r>
            <a:r>
              <a:rPr lang="zh-CN" altLang="en-US" dirty="0" smtClean="0">
                <a:latin typeface="宋体" pitchFamily="2" charset="-122"/>
                <a:cs typeface="Times New Roman" pitchFamily="18" charset="0"/>
              </a:rPr>
              <a:t>精益小组，在改善</a:t>
            </a:r>
            <a:r>
              <a:rPr lang="en-US" altLang="zh-CN" dirty="0" smtClean="0">
                <a:latin typeface="宋体" pitchFamily="2" charset="-122"/>
                <a:cs typeface="Times New Roman" pitchFamily="18" charset="0"/>
              </a:rPr>
              <a:t>SC6371</a:t>
            </a:r>
            <a:r>
              <a:rPr lang="zh-CN" altLang="en-US" dirty="0" smtClean="0">
                <a:latin typeface="宋体" pitchFamily="2" charset="-122"/>
                <a:cs typeface="Times New Roman" pitchFamily="18" charset="0"/>
              </a:rPr>
              <a:t>侧围碰压时的一个鱼骨图分析：</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dirty="0" smtClean="0">
                <a:latin typeface="宋体" pitchFamily="2" charset="-122"/>
                <a:cs typeface="Times New Roman" pitchFamily="18" charset="0"/>
              </a:rPr>
              <a:t>通过讨论最终找到了两个主要原因，并进行了改善，使</a:t>
            </a:r>
            <a:r>
              <a:rPr lang="en-US" altLang="zh-CN" dirty="0" smtClean="0">
                <a:latin typeface="宋体" pitchFamily="2" charset="-122"/>
                <a:cs typeface="Times New Roman" pitchFamily="18" charset="0"/>
              </a:rPr>
              <a:t>SC6371</a:t>
            </a:r>
            <a:r>
              <a:rPr lang="zh-CN" altLang="en-US" dirty="0" smtClean="0">
                <a:latin typeface="宋体" pitchFamily="2" charset="-122"/>
                <a:cs typeface="Times New Roman" pitchFamily="18" charset="0"/>
              </a:rPr>
              <a:t>的碰压伤得到了较大的改善。</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47</a:t>
            </a:fld>
            <a:endParaRPr lang="zh-CN" altLang="en-US"/>
          </a:p>
        </p:txBody>
      </p:sp>
    </p:spTree>
    <p:extLst>
      <p:ext uri="{BB962C8B-B14F-4D97-AF65-F5344CB8AC3E}">
        <p14:creationId xmlns:p14="http://schemas.microsoft.com/office/powerpoint/2010/main" val="3216815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5C5C5C"/>
                </a:solidFill>
                <a:latin typeface="微软雅黑" panose="020B0503020204020204" pitchFamily="34" charset="-122"/>
                <a:ea typeface="微软雅黑" panose="020B0503020204020204" pitchFamily="34" charset="-122"/>
              </a:rPr>
              <a:t>因果关系可以通过右侧模型，正常情况下前因后果，由原因导致结果。在事故调查与分析时必须倒推，通过提问“为什么”（</a:t>
            </a:r>
            <a:r>
              <a:rPr lang="en-US" altLang="zh-CN" sz="1200" b="1" dirty="0" smtClean="0">
                <a:solidFill>
                  <a:srgbClr val="5C5C5C"/>
                </a:solidFill>
                <a:latin typeface="微软雅黑" panose="020B0503020204020204" pitchFamily="34" charset="-122"/>
                <a:ea typeface="微软雅黑" panose="020B0503020204020204" pitchFamily="34" charset="-122"/>
              </a:rPr>
              <a:t>Why</a:t>
            </a:r>
            <a:r>
              <a:rPr lang="zh-CN" altLang="en-US" sz="1200" b="1" dirty="0" smtClean="0">
                <a:solidFill>
                  <a:srgbClr val="5C5C5C"/>
                </a:solidFill>
                <a:latin typeface="微软雅黑" panose="020B0503020204020204" pitchFamily="34" charset="-122"/>
                <a:ea typeface="微软雅黑" panose="020B0503020204020204" pitchFamily="34" charset="-122"/>
              </a:rPr>
              <a:t>），找到导致结果的原因。</a:t>
            </a:r>
            <a:endParaRPr lang="zh-CN" altLang="en-US" sz="1200" b="1" dirty="0" smtClean="0">
              <a:latin typeface="微软雅黑" panose="020B0503020204020204" pitchFamily="34" charset="-122"/>
              <a:ea typeface="微软雅黑" panose="020B0503020204020204" pitchFamily="34" charset="-122"/>
            </a:endParaRPr>
          </a:p>
          <a:p>
            <a:r>
              <a:rPr lang="zh-CN" altLang="en-US" dirty="0" smtClean="0"/>
              <a:t>事故举例：员工割伤手指</a:t>
            </a:r>
            <a:endParaRPr lang="en-US" altLang="zh-CN" dirty="0" smtClean="0"/>
          </a:p>
          <a:p>
            <a:r>
              <a:rPr lang="zh-CN" altLang="en-US" dirty="0" smtClean="0"/>
              <a:t>机器防护罩不在机器上</a:t>
            </a:r>
            <a:r>
              <a:rPr lang="en-US" altLang="zh-CN" dirty="0" smtClean="0"/>
              <a:t>-</a:t>
            </a:r>
            <a:r>
              <a:rPr lang="zh-CN" altLang="en-US" dirty="0" smtClean="0"/>
              <a:t>机械工维修后未及时将防护罩归位</a:t>
            </a:r>
            <a:r>
              <a:rPr lang="en-US" altLang="zh-CN" dirty="0" smtClean="0"/>
              <a:t>-</a:t>
            </a:r>
            <a:r>
              <a:rPr lang="zh-CN" altLang="en-US" dirty="0" smtClean="0"/>
              <a:t>新来的机械工没有修理操作规程</a:t>
            </a:r>
            <a:r>
              <a:rPr lang="en-US" altLang="zh-CN" dirty="0" smtClean="0"/>
              <a:t>-</a:t>
            </a:r>
            <a:r>
              <a:rPr lang="zh-CN" altLang="en-US" dirty="0" smtClean="0"/>
              <a:t>他没有收到操作规程</a:t>
            </a:r>
            <a:r>
              <a:rPr lang="en-US" altLang="zh-CN" dirty="0" smtClean="0"/>
              <a:t>-</a:t>
            </a:r>
            <a:r>
              <a:rPr lang="zh-CN" altLang="en-US" dirty="0" smtClean="0"/>
              <a:t>责任人忘记对其尽心操作规程方面的培训。</a:t>
            </a:r>
            <a:endParaRPr lang="en-US" altLang="zh-CN" dirty="0" smtClean="0"/>
          </a:p>
          <a:p>
            <a:r>
              <a:rPr lang="zh-CN" altLang="en-US" dirty="0" smtClean="0"/>
              <a:t>结果与原因之间不是唯一对应关系。层层推进，知道展现所有的时间事件链及其关联为止。</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681090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t>49</a:t>
            </a:fld>
            <a:endParaRPr lang="zh-CN" altLang="en-US"/>
          </a:p>
        </p:txBody>
      </p:sp>
    </p:spTree>
    <p:extLst>
      <p:ext uri="{BB962C8B-B14F-4D97-AF65-F5344CB8AC3E}">
        <p14:creationId xmlns:p14="http://schemas.microsoft.com/office/powerpoint/2010/main" val="3794125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海因利希法则：“比率中的</a:t>
            </a:r>
            <a:r>
              <a:rPr lang="en-US" altLang="zh-CN" sz="1200" b="0" i="0" kern="1200" dirty="0" smtClean="0">
                <a:solidFill>
                  <a:schemeClr val="tx1"/>
                </a:solidFill>
                <a:effectLst/>
                <a:latin typeface="+mn-lt"/>
                <a:ea typeface="+mn-ea"/>
                <a:cs typeface="+mn-cs"/>
              </a:rPr>
              <a:t>1-29-300-</a:t>
            </a:r>
            <a:r>
              <a:rPr lang="zh-CN" altLang="en-US" sz="1200" b="0" i="0" kern="1200" dirty="0" smtClean="0">
                <a:solidFill>
                  <a:schemeClr val="tx1"/>
                </a:solidFill>
                <a:effectLst/>
                <a:latin typeface="+mn-lt"/>
                <a:ea typeface="+mn-ea"/>
                <a:cs typeface="+mn-cs"/>
              </a:rPr>
              <a:t>的关系”十分清楚地表明相关的事故等级之间的关系，同时也揭示了要控制事故的损失必须从更大更广泛的基础层面即险情、事件报告中去寻找和开始工作。</a:t>
            </a:r>
          </a:p>
          <a:p>
            <a:r>
              <a:rPr lang="zh-CN" altLang="en-US" sz="1200" b="0" i="0" kern="1200" dirty="0" smtClean="0">
                <a:solidFill>
                  <a:schemeClr val="tx1"/>
                </a:solidFill>
                <a:effectLst/>
                <a:latin typeface="+mn-lt"/>
                <a:ea typeface="+mn-ea"/>
                <a:cs typeface="+mn-cs"/>
              </a:rPr>
              <a:t>许多研究显示，如果对所有的险情和财产损坏类事件进行报告、调查和管理，或许可以避免重大伤亡事故。大多数公司对险情不重视，对轻微伤害和财产损坏类事故稍微重视，对重大伤害的比较重视。提出对重大事故进行全面地调查，并且在调查中处理发现的问题，以便同样的事故不会再次发生。但是，对小的事故并没有引起足够的注意。公司必须鼓励报告险情和财产损坏类事故如设备事故等，为了防止更严重的事故发生，必须对险情等小事故进行全面彻底的调查，才能从根本上减少事故的发生。佳保事故事件管理系统就是基于这一管理原理而开发的。</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4A2B3AD1-FCB7-43D8-924A-C182C0F1EA44}" type="slidenum">
              <a:rPr lang="zh-CN" altLang="en-US" smtClean="0"/>
              <a:t>4</a:t>
            </a:fld>
            <a:endParaRPr lang="zh-CN" altLang="en-US"/>
          </a:p>
        </p:txBody>
      </p:sp>
    </p:spTree>
    <p:extLst>
      <p:ext uri="{BB962C8B-B14F-4D97-AF65-F5344CB8AC3E}">
        <p14:creationId xmlns:p14="http://schemas.microsoft.com/office/powerpoint/2010/main" val="241718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2B3AD1-FCB7-43D8-924A-C182C0F1EA44}" type="slidenum">
              <a:rPr lang="zh-CN" altLang="en-US" smtClean="0"/>
              <a:t>5</a:t>
            </a:fld>
            <a:endParaRPr lang="zh-CN" altLang="en-US"/>
          </a:p>
        </p:txBody>
      </p:sp>
    </p:spTree>
    <p:extLst>
      <p:ext uri="{BB962C8B-B14F-4D97-AF65-F5344CB8AC3E}">
        <p14:creationId xmlns:p14="http://schemas.microsoft.com/office/powerpoint/2010/main" val="2830534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冰山理论</a:t>
            </a:r>
            <a:r>
              <a:rPr lang="en-US" altLang="zh-CN" dirty="0" smtClean="0"/>
              <a:t>8-11</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92308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死亡，重伤，轻伤，急救箱事件，隐患</a:t>
            </a:r>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940200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lvl="0" indent="-228600">
              <a:lnSpc>
                <a:spcPct val="80000"/>
              </a:lnSpc>
            </a:pPr>
            <a:r>
              <a:rPr lang="zh-CN" altLang="en-US" sz="1200" dirty="0" smtClean="0">
                <a:ea typeface="+mn-ea"/>
              </a:rPr>
              <a:t>海因里希（</a:t>
            </a:r>
            <a:r>
              <a:rPr lang="en-US" altLang="zh-CN" sz="1200" dirty="0" smtClean="0">
                <a:ea typeface="+mn-ea"/>
              </a:rPr>
              <a:t>Heinrich</a:t>
            </a:r>
            <a:r>
              <a:rPr lang="zh-CN" altLang="en-US" sz="1200" dirty="0" smtClean="0">
                <a:ea typeface="+mn-ea"/>
              </a:rPr>
              <a:t>）的骨牌理论不仅明确了事故是如何发生的，而且有助于调查人员制定调查内容和预防措施，避免事故发生。</a:t>
            </a:r>
          </a:p>
          <a:p>
            <a:pPr marL="228600" lvl="0" indent="-228600">
              <a:lnSpc>
                <a:spcPct val="80000"/>
              </a:lnSpc>
            </a:pPr>
            <a:r>
              <a:rPr lang="zh-CN" altLang="en-US" sz="1200" dirty="0" smtClean="0">
                <a:ea typeface="+mn-ea"/>
              </a:rPr>
              <a:t>海因里希把工业伤害事故的发生、发展过程描述为具有一定因果关系的事件的连锁发生过程，即：</a:t>
            </a:r>
          </a:p>
          <a:p>
            <a:pPr marL="228600" lvl="0" indent="-228600">
              <a:lnSpc>
                <a:spcPct val="80000"/>
              </a:lnSpc>
            </a:pPr>
            <a:r>
              <a:rPr lang="zh-CN" altLang="en-US" sz="1200" dirty="0" smtClean="0">
                <a:ea typeface="+mn-ea"/>
              </a:rPr>
              <a:t>人员伤亡的发生是事故的结果。</a:t>
            </a:r>
          </a:p>
          <a:p>
            <a:pPr marL="228600" lvl="0" indent="-228600">
              <a:lnSpc>
                <a:spcPct val="80000"/>
              </a:lnSpc>
            </a:pPr>
            <a:r>
              <a:rPr lang="zh-CN" altLang="en-US" sz="1200" dirty="0" smtClean="0">
                <a:ea typeface="+mn-ea"/>
              </a:rPr>
              <a:t>事故的发生是由于：人的不安全行为；物的不安全状态。</a:t>
            </a:r>
          </a:p>
          <a:p>
            <a:pPr marL="228600" lvl="0" indent="-228600">
              <a:lnSpc>
                <a:spcPct val="80000"/>
              </a:lnSpc>
            </a:pPr>
            <a:r>
              <a:rPr lang="zh-CN" altLang="en-US" sz="1200" dirty="0" smtClean="0">
                <a:ea typeface="+mn-ea"/>
              </a:rPr>
              <a:t>人的不安全行为或物的不安全状态是由于人的缺点造成的。</a:t>
            </a:r>
          </a:p>
          <a:p>
            <a:pPr marL="228600" lvl="0" indent="-228600">
              <a:lnSpc>
                <a:spcPct val="80000"/>
              </a:lnSpc>
            </a:pPr>
            <a:r>
              <a:rPr lang="zh-CN" altLang="en-US" sz="1200" dirty="0" smtClean="0">
                <a:ea typeface="+mn-ea"/>
              </a:rPr>
              <a:t>人的缺点是由于不良环境诱发的，或者是由先天的遗传因素造成的。</a:t>
            </a:r>
          </a:p>
          <a:p>
            <a:pPr marL="228600" lvl="0" indent="-228600">
              <a:lnSpc>
                <a:spcPct val="80000"/>
              </a:lnSpc>
            </a:pPr>
            <a:r>
              <a:rPr lang="zh-CN" altLang="en-US" sz="1200" dirty="0" smtClean="0">
                <a:ea typeface="+mn-ea"/>
              </a:rPr>
              <a:t>在海因里希最初提出的事故因果连锁过程包括如下</a:t>
            </a:r>
            <a:r>
              <a:rPr lang="en-US" altLang="zh-CN" sz="1200" dirty="0" smtClean="0">
                <a:ea typeface="+mn-ea"/>
              </a:rPr>
              <a:t>5</a:t>
            </a:r>
            <a:r>
              <a:rPr lang="zh-CN" altLang="en-US" sz="1200" dirty="0" smtClean="0">
                <a:ea typeface="+mn-ea"/>
              </a:rPr>
              <a:t>个因素：</a:t>
            </a:r>
          </a:p>
          <a:p>
            <a:pPr marL="228600" lvl="0" indent="-228600">
              <a:lnSpc>
                <a:spcPct val="80000"/>
              </a:lnSpc>
            </a:pPr>
            <a:r>
              <a:rPr lang="zh-CN" altLang="en-US" sz="1200" dirty="0" smtClean="0">
                <a:ea typeface="+mn-ea"/>
              </a:rPr>
              <a:t>遗传及社会环境：遗传因素及环境是造成人的性格上缺点的原因，遗传因素可能造成鲁莽、固执等不良性格；社会环境可能妨碍教育、助长性格上的缺点发展。</a:t>
            </a:r>
          </a:p>
          <a:p>
            <a:pPr marL="228600" lvl="0" indent="-228600">
              <a:lnSpc>
                <a:spcPct val="80000"/>
              </a:lnSpc>
            </a:pPr>
            <a:r>
              <a:rPr lang="zh-CN" altLang="en-US" sz="1200" dirty="0" smtClean="0">
                <a:ea typeface="+mn-ea"/>
              </a:rPr>
              <a:t>人的缺点：人的缺点是使产生不安全行为或造成机械、物质不安全状态的原因，例如鲁莽、固执、过激、神经质、轻率等性格上的先天缺点，以及缺乏安全生产知识和技能等后天缺点。</a:t>
            </a:r>
          </a:p>
          <a:p>
            <a:pPr marL="228600" lvl="0" indent="-228600">
              <a:lnSpc>
                <a:spcPct val="80000"/>
              </a:lnSpc>
            </a:pPr>
            <a:r>
              <a:rPr lang="zh-CN" altLang="en-US" sz="1200" dirty="0" smtClean="0">
                <a:ea typeface="+mn-ea"/>
              </a:rPr>
              <a:t>人的不安全行为或物的不安全状态：所谓人的不安全行为或物的不安全状态是指那些曾经引起过事故，或可能引起事故的人的行为，或机械、物质的状态，它们是造成事故的直接原因。例如，在起重机的吊荷下停留、不发信号就启动机器、工作时间打闹或拆除安全防护装置等都属于人的不安全行为；没有防护传动齿轮、裸露带电体或照明不良等属于物的不安全状态。</a:t>
            </a:r>
          </a:p>
          <a:p>
            <a:pPr marL="228600" lvl="0" indent="-228600">
              <a:lnSpc>
                <a:spcPct val="80000"/>
              </a:lnSpc>
            </a:pPr>
            <a:r>
              <a:rPr lang="zh-CN" altLang="en-US" sz="1200" dirty="0" smtClean="0">
                <a:ea typeface="+mn-ea"/>
              </a:rPr>
              <a:t>事故：事故是由于物体、物质、人或放射线的作用或反作用，使人员受到伤害或可能受到伤害的、出乎意料之外的、失去控制的事件。坠落、物体打击等使人员受到伤害的事件是典型的事故。</a:t>
            </a:r>
          </a:p>
          <a:p>
            <a:pPr marL="228600" lvl="0" indent="-228600">
              <a:lnSpc>
                <a:spcPct val="80000"/>
              </a:lnSpc>
            </a:pPr>
            <a:r>
              <a:rPr lang="zh-CN" altLang="en-US" sz="1200" dirty="0" smtClean="0">
                <a:ea typeface="+mn-ea"/>
              </a:rPr>
              <a:t>伤害：直接由于事故而产生的人身伤害。人们用多米诺骨牌来形象地描述这种事故因果连锁关系，得到图中那样的多米诺骨牌系列。在多米诺骨牌系列中，一颗骨牌被碰倒了，则将发生连锁反应，其余的几颗骨牌相继被碰倒。如果移去连锁中的一颗骨牌，则连锁被破坏，事故过程被中止。海因里希认为，企业安全工作的中心就是防止人的不安全行为，消除机械的或物质的不安全状态，中断事故连锁的进程而避免事故的发生。</a:t>
            </a:r>
            <a:endParaRPr lang="en-US" altLang="zh-CN" sz="1200" dirty="0" smtClean="0">
              <a:ea typeface="+mn-ea"/>
            </a:endParaRPr>
          </a:p>
          <a:p>
            <a:endParaRPr lang="zh-CN" altLang="en-US" dirty="0"/>
          </a:p>
        </p:txBody>
      </p:sp>
      <p:sp>
        <p:nvSpPr>
          <p:cNvPr id="4" name="灯片编号占位符 3"/>
          <p:cNvSpPr>
            <a:spLocks noGrp="1"/>
          </p:cNvSpPr>
          <p:nvPr>
            <p:ph type="sldNum" sz="quarter" idx="10"/>
          </p:nvPr>
        </p:nvSpPr>
        <p:spPr/>
        <p:txBody>
          <a:bodyPr/>
          <a:lstStyle/>
          <a:p>
            <a:fld id="{4A2B3AD1-FCB7-43D8-924A-C182C0F1EA44}" type="slidenum">
              <a:rPr lang="zh-CN" altLang="en-US" smtClean="0"/>
              <a:t>15</a:t>
            </a:fld>
            <a:endParaRPr lang="zh-CN" altLang="en-US"/>
          </a:p>
        </p:txBody>
      </p:sp>
    </p:spTree>
    <p:extLst>
      <p:ext uri="{BB962C8B-B14F-4D97-AF65-F5344CB8AC3E}">
        <p14:creationId xmlns:p14="http://schemas.microsoft.com/office/powerpoint/2010/main" val="889082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16</a:t>
            </a:fld>
            <a:endParaRPr lang="zh-CN" altLang="en-US"/>
          </a:p>
        </p:txBody>
      </p:sp>
    </p:spTree>
    <p:extLst>
      <p:ext uri="{BB962C8B-B14F-4D97-AF65-F5344CB8AC3E}">
        <p14:creationId xmlns:p14="http://schemas.microsoft.com/office/powerpoint/2010/main" val="3361562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marR="0" lvl="0" indent="-228600" algn="l" defTabSz="914400" rtl="0" eaLnBrk="1" fontAlgn="auto" latinLnBrk="0" hangingPunct="1">
              <a:lnSpc>
                <a:spcPct val="80000"/>
              </a:lnSpc>
              <a:spcBef>
                <a:spcPts val="0"/>
              </a:spcBef>
              <a:spcAft>
                <a:spcPts val="0"/>
              </a:spcAft>
              <a:buClrTx/>
              <a:buSzTx/>
              <a:buFontTx/>
              <a:buNone/>
              <a:tabLst/>
              <a:defRPr/>
            </a:pPr>
            <a:r>
              <a:rPr lang="en-US" altLang="zh-CN" sz="1200" b="1" dirty="0" err="1" smtClean="0">
                <a:solidFill>
                  <a:schemeClr val="tx2"/>
                </a:solidFill>
              </a:rPr>
              <a:t>Brid</a:t>
            </a:r>
            <a:r>
              <a:rPr lang="en-US" altLang="zh-CN" sz="1200" b="1" dirty="0" smtClean="0">
                <a:solidFill>
                  <a:schemeClr val="tx2"/>
                </a:solidFill>
              </a:rPr>
              <a:t> </a:t>
            </a:r>
            <a:r>
              <a:rPr lang="zh-CN" altLang="en-US" sz="1200" b="1" dirty="0" smtClean="0">
                <a:solidFill>
                  <a:schemeClr val="tx2"/>
                </a:solidFill>
              </a:rPr>
              <a:t>和 </a:t>
            </a:r>
            <a:r>
              <a:rPr lang="en-US" altLang="zh-CN" sz="1200" b="1" dirty="0" smtClean="0">
                <a:solidFill>
                  <a:schemeClr val="tx2"/>
                </a:solidFill>
              </a:rPr>
              <a:t>Loftus </a:t>
            </a:r>
            <a:r>
              <a:rPr lang="zh-CN" altLang="en-US" sz="1200" b="1" dirty="0" smtClean="0">
                <a:solidFill>
                  <a:schemeClr val="tx2"/>
                </a:solidFill>
              </a:rPr>
              <a:t>则从管理理论和损失控制的角度进一步对海因里希的骨牌模型进行了修订。“博德骨牌模型”也称“损失起因模型”。</a:t>
            </a:r>
            <a:endParaRPr lang="en-US" altLang="zh-CN" sz="1200" b="1" dirty="0" smtClean="0">
              <a:solidFill>
                <a:schemeClr val="tx2"/>
              </a:solidFill>
            </a:endParaRPr>
          </a:p>
          <a:p>
            <a:pPr marL="265430" marR="0" lvl="0" indent="-265430" algn="l" defTabSz="914400" rtl="0" eaLnBrk="0" fontAlgn="base" latinLnBrk="0" hangingPunct="0">
              <a:lnSpc>
                <a:spcPct val="100000"/>
              </a:lnSpc>
              <a:spcBef>
                <a:spcPct val="40000"/>
              </a:spcBef>
              <a:spcAft>
                <a:spcPct val="200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“损失起因模型”的每一个骨牌显示了事故环节的一个步骤：</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pPr marL="647700" marR="0" lvl="0" indent="-265430" algn="l" defTabSz="914400" rtl="0" eaLnBrk="0" fontAlgn="base" latinLnBrk="0" hangingPunct="0">
              <a:lnSpc>
                <a:spcPct val="100000"/>
              </a:lnSpc>
              <a:spcBef>
                <a:spcPts val="600"/>
              </a:spcBef>
              <a:spcAft>
                <a:spcPts val="6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rgbClr val="C00000"/>
                </a:solidFill>
                <a:effectLst/>
                <a:uLnTx/>
                <a:uFillTx/>
                <a:latin typeface="+mn-lt"/>
                <a:ea typeface="+mn-ea"/>
                <a:cs typeface="+mn-cs"/>
              </a:rPr>
              <a:t>缺乏控制：</a:t>
            </a: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系统缺陷，包括未建立和遵守相关法规及标准</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pPr marL="647700" marR="0" lvl="0" indent="-265430" algn="l" defTabSz="914400" rtl="0" eaLnBrk="0" fontAlgn="base" latinLnBrk="0" hangingPunct="0">
              <a:lnSpc>
                <a:spcPct val="100000"/>
              </a:lnSpc>
              <a:spcBef>
                <a:spcPts val="600"/>
              </a:spcBef>
              <a:spcAft>
                <a:spcPts val="6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rgbClr val="C00000"/>
                </a:solidFill>
                <a:effectLst/>
                <a:uLnTx/>
                <a:uFillTx/>
                <a:latin typeface="+mn-lt"/>
                <a:ea typeface="+mn-ea"/>
                <a:cs typeface="+mn-cs"/>
              </a:rPr>
              <a:t>基本原因：</a:t>
            </a: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是引发事故发生的个人因素和工作因素</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pPr marL="647700" marR="0" lvl="0" indent="-265430" algn="l" defTabSz="914400" rtl="0" eaLnBrk="0" fontAlgn="base" latinLnBrk="0" hangingPunct="0">
              <a:lnSpc>
                <a:spcPct val="100000"/>
              </a:lnSpc>
              <a:spcBef>
                <a:spcPts val="600"/>
              </a:spcBef>
              <a:spcAft>
                <a:spcPts val="6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rgbClr val="C00000"/>
                </a:solidFill>
                <a:effectLst/>
                <a:uLnTx/>
                <a:uFillTx/>
                <a:latin typeface="+mn-lt"/>
                <a:ea typeface="+mn-ea"/>
                <a:cs typeface="+mn-cs"/>
              </a:rPr>
              <a:t>直接原因：</a:t>
            </a: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是事故发生时存在的不安全行为和物的不安全状态</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pPr marL="647700" marR="0" lvl="0" indent="-265430" algn="l" defTabSz="914400" rtl="0" eaLnBrk="0" fontAlgn="base" latinLnBrk="0" hangingPunct="0">
              <a:lnSpc>
                <a:spcPct val="100000"/>
              </a:lnSpc>
              <a:spcBef>
                <a:spcPts val="600"/>
              </a:spcBef>
              <a:spcAft>
                <a:spcPts val="6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rgbClr val="C00000"/>
                </a:solidFill>
                <a:effectLst/>
                <a:uLnTx/>
                <a:uFillTx/>
                <a:latin typeface="+mn-lt"/>
                <a:ea typeface="+mn-ea"/>
                <a:cs typeface="+mn-cs"/>
              </a:rPr>
              <a:t>事故：</a:t>
            </a: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即危险源释放，实际发生的事情，发生了什么</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pPr marL="647700" marR="0" lvl="0" indent="-265430" algn="l" defTabSz="914400" rtl="0" eaLnBrk="0" fontAlgn="base" latinLnBrk="0" hangingPunct="0">
              <a:lnSpc>
                <a:spcPct val="100000"/>
              </a:lnSpc>
              <a:spcBef>
                <a:spcPts val="600"/>
              </a:spcBef>
              <a:spcAft>
                <a:spcPts val="600"/>
              </a:spcAft>
              <a:buClr>
                <a:srgbClr val="0434B1"/>
              </a:buClr>
              <a:buSzPct val="80000"/>
              <a:buFont typeface="Wingdings" panose="05000000000000000000" pitchFamily="2" charset="2"/>
              <a:buChar char="n"/>
              <a:defRPr/>
            </a:pPr>
            <a:r>
              <a:rPr kumimoji="0" lang="zh-CN" altLang="en-US" sz="1200" b="0" i="0" u="none" strike="noStrike" kern="0" cap="none" spc="0" normalizeH="0" baseline="0" noProof="0" dirty="0" smtClean="0">
                <a:ln>
                  <a:noFill/>
                </a:ln>
                <a:solidFill>
                  <a:srgbClr val="C00000"/>
                </a:solidFill>
                <a:effectLst/>
                <a:uLnTx/>
                <a:uFillTx/>
                <a:latin typeface="+mn-lt"/>
                <a:ea typeface="+mn-ea"/>
                <a:cs typeface="+mn-cs"/>
              </a:rPr>
              <a:t>损失：</a:t>
            </a:r>
            <a:r>
              <a:rPr kumimoji="0" lang="zh-CN" altLang="en-US" sz="1200" b="0" i="0" u="none" strike="noStrike" kern="0" cap="none" spc="0" normalizeH="0" baseline="0" noProof="0" dirty="0" smtClean="0">
                <a:ln>
                  <a:noFill/>
                </a:ln>
                <a:solidFill>
                  <a:schemeClr val="tx2"/>
                </a:solidFill>
                <a:effectLst/>
                <a:uLnTx/>
                <a:uFillTx/>
                <a:latin typeface="+mn-lt"/>
                <a:ea typeface="+mn-ea"/>
                <a:cs typeface="+mn-cs"/>
              </a:rPr>
              <a:t>即事故导致的人身伤害或财产损失、环境破坏、声誉影响</a:t>
            </a:r>
            <a:endParaRPr kumimoji="0" lang="en-US" altLang="zh-CN" sz="1200" b="0" i="0" u="none" strike="noStrike" kern="0" cap="none" spc="0" normalizeH="0" baseline="0" noProof="0" dirty="0" smtClean="0">
              <a:ln>
                <a:noFill/>
              </a:ln>
              <a:solidFill>
                <a:schemeClr val="tx2"/>
              </a:solidFill>
              <a:effectLst/>
              <a:uLnTx/>
              <a:uFillTx/>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17</a:t>
            </a:fld>
            <a:endParaRPr lang="zh-CN" altLang="en-US"/>
          </a:p>
        </p:txBody>
      </p:sp>
    </p:spTree>
    <p:extLst>
      <p:ext uri="{BB962C8B-B14F-4D97-AF65-F5344CB8AC3E}">
        <p14:creationId xmlns:p14="http://schemas.microsoft.com/office/powerpoint/2010/main" val="562534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ea typeface="+mn-ea"/>
              </a:rPr>
              <a:t>事故调查的目的和作用正是要通过已发生的事故损失，发现找出直接原因，分析根本原因，纠正系统缺陷，从而消除事故的根源。</a:t>
            </a:r>
            <a:endParaRPr lang="en-US" altLang="zh-CN" dirty="0" smtClean="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ea typeface="+mn-ea"/>
              </a:rPr>
              <a:t>事故的发生通常不止一个原因，很少是由于一次行为或某一个状态因素所导致。多重事故原因理论扩展了骨牌理论和不安全行为和状态的概念：显示了每个事故通常是由许多行为、许多状况及许多类型的原因所致：复杂的、简单的、常见的、不明显的以及系统的。这个理论最重要的部分是调查人员必须使用分析程序和分析技术进行事故调查，以找出所有的事故原因。</a:t>
            </a:r>
            <a:endParaRPr lang="en-US" altLang="zh-CN" dirty="0" smtClean="0">
              <a:ea typeface="+mn-ea"/>
            </a:endParaRPr>
          </a:p>
          <a:p>
            <a:pPr lvl="0" indent="266700" eaLnBrk="0" hangingPunct="0">
              <a:lnSpc>
                <a:spcPct val="110000"/>
              </a:lnSpc>
              <a:buClr>
                <a:srgbClr val="000000"/>
              </a:buClr>
            </a:pPr>
            <a:r>
              <a:rPr lang="zh-CN" altLang="en-US" sz="1200" dirty="0" smtClean="0">
                <a:solidFill>
                  <a:schemeClr val="tx1"/>
                </a:solidFill>
                <a:latin typeface="楷体_GB2312" pitchFamily="49" charset="-122"/>
                <a:ea typeface="楷体_GB2312" pitchFamily="49" charset="-122"/>
              </a:rPr>
              <a:t>美国能源部在“管理疏忽和风险树根原分析</a:t>
            </a:r>
          </a:p>
          <a:p>
            <a:pPr lvl="0" indent="266700" eaLnBrk="0" hangingPunct="0">
              <a:lnSpc>
                <a:spcPct val="110000"/>
              </a:lnSpc>
              <a:buClr>
                <a:srgbClr val="000000"/>
              </a:buClr>
            </a:pPr>
            <a:r>
              <a:rPr lang="zh-CN" altLang="en-US" sz="1200" dirty="0" smtClean="0">
                <a:solidFill>
                  <a:schemeClr val="tx1"/>
                </a:solidFill>
                <a:latin typeface="楷体_GB2312" pitchFamily="49" charset="-122"/>
                <a:ea typeface="楷体_GB2312" pitchFamily="49" charset="-122"/>
              </a:rPr>
              <a:t>（</a:t>
            </a:r>
            <a:r>
              <a:rPr lang="en-US" altLang="zh-CN" sz="1200" dirty="0" smtClean="0">
                <a:solidFill>
                  <a:schemeClr val="tx1"/>
                </a:solidFill>
                <a:latin typeface="楷体_GB2312" pitchFamily="49" charset="-122"/>
                <a:ea typeface="楷体_GB2312" pitchFamily="49" charset="-122"/>
              </a:rPr>
              <a:t>Management Oversight and Risk Tree (MORT) Root Cause Analysis</a:t>
            </a:r>
            <a:r>
              <a:rPr lang="zh-CN" altLang="en-US" sz="1200" dirty="0" smtClean="0">
                <a:solidFill>
                  <a:schemeClr val="tx1"/>
                </a:solidFill>
                <a:latin typeface="楷体_GB2312" pitchFamily="49" charset="-122"/>
                <a:ea typeface="楷体_GB2312" pitchFamily="49" charset="-122"/>
              </a:rPr>
              <a:t>）” 中提到：</a:t>
            </a:r>
          </a:p>
          <a:p>
            <a:pPr lvl="0" indent="266700" eaLnBrk="0" hangingPunct="0">
              <a:lnSpc>
                <a:spcPct val="110000"/>
              </a:lnSpc>
              <a:buClr>
                <a:srgbClr val="000000"/>
              </a:buClr>
            </a:pPr>
            <a:r>
              <a:rPr lang="zh-CN" altLang="en-US" sz="1200" dirty="0" smtClean="0">
                <a:solidFill>
                  <a:schemeClr val="tx1"/>
                </a:solidFill>
                <a:latin typeface="楷体_GB2312" pitchFamily="49" charset="-122"/>
                <a:ea typeface="楷体_GB2312" pitchFamily="49" charset="-122"/>
              </a:rPr>
              <a:t>“在分析事故或事件发生的原因时，</a:t>
            </a:r>
            <a:r>
              <a:rPr lang="zh-CN" altLang="en-US" sz="1200" b="1" dirty="0" smtClean="0">
                <a:solidFill>
                  <a:schemeClr val="hlink"/>
                </a:solidFill>
                <a:latin typeface="华文楷体" panose="02010600040101010101" pitchFamily="2" charset="-122"/>
                <a:ea typeface="华文楷体" panose="02010600040101010101" pitchFamily="2" charset="-122"/>
              </a:rPr>
              <a:t>应该考虑的事故的多重起因。</a:t>
            </a:r>
            <a:r>
              <a:rPr lang="zh-CN" altLang="en-US" sz="1200" dirty="0" smtClean="0">
                <a:solidFill>
                  <a:schemeClr val="tx1"/>
                </a:solidFill>
                <a:latin typeface="楷体_GB2312" pitchFamily="49" charset="-122"/>
                <a:ea typeface="楷体_GB2312" pitchFamily="49" charset="-122"/>
              </a:rPr>
              <a:t>很少事故是由于一个单独的原因造成或导致的。大多数情况是，事故的发生涉及到从管理层到工作流程的最低层次内一连串的原因。而且，通常具体的整改行动只是整改了公司基层末端的状态。只有改正系统缺陷才更有可能控制所有涉及到从管理层到公司底层的一系列起因</a:t>
            </a:r>
            <a:endParaRPr lang="en-US" altLang="zh-CN" dirty="0" smtClean="0">
              <a:ea typeface="+mn-ea"/>
            </a:endParaRPr>
          </a:p>
          <a:p>
            <a:pPr marL="265430" marR="0" lvl="0" indent="-265430" algn="l" defTabSz="914400" rtl="0" eaLnBrk="0" fontAlgn="base" latinLnBrk="0" hangingPunct="0">
              <a:lnSpc>
                <a:spcPct val="100000"/>
              </a:lnSpc>
              <a:spcBef>
                <a:spcPct val="40000"/>
              </a:spcBef>
              <a:spcAft>
                <a:spcPct val="20000"/>
              </a:spcAft>
              <a:buClr>
                <a:srgbClr val="0434B1"/>
              </a:buClr>
              <a:buSzPct val="80000"/>
              <a:buFont typeface="Wingdings" panose="05000000000000000000" pitchFamily="2" charset="2"/>
              <a:buChar char="n"/>
              <a:defRPr/>
            </a:pPr>
            <a:r>
              <a:rPr kumimoji="0" lang="zh-CN" altLang="en-US" sz="1400" b="0" i="0" u="none" strike="noStrike" kern="0" cap="none" spc="0" normalizeH="0" baseline="0" noProof="0" dirty="0" smtClean="0">
                <a:ln>
                  <a:noFill/>
                </a:ln>
                <a:solidFill>
                  <a:schemeClr val="tx2"/>
                </a:solidFill>
                <a:effectLst/>
                <a:uLnTx/>
                <a:uFillTx/>
                <a:latin typeface="+mn-lt"/>
                <a:ea typeface="+mn-ea"/>
                <a:cs typeface="+mn-cs"/>
              </a:rPr>
              <a:t>美国著名安全专家</a:t>
            </a:r>
            <a:r>
              <a:rPr kumimoji="0" lang="en-US" altLang="zh-CN" sz="1400" b="0" i="0" u="none" strike="noStrike" kern="0" cap="none" spc="0" normalizeH="0" baseline="0" noProof="0" dirty="0" smtClean="0">
                <a:ln>
                  <a:noFill/>
                </a:ln>
                <a:solidFill>
                  <a:schemeClr val="tx2"/>
                </a:solidFill>
                <a:effectLst/>
                <a:uLnTx/>
                <a:uFillTx/>
                <a:latin typeface="+mn-lt"/>
                <a:ea typeface="+mn-ea"/>
                <a:cs typeface="+mn-cs"/>
              </a:rPr>
              <a:t>Dan Peterson</a:t>
            </a:r>
            <a:r>
              <a:rPr kumimoji="0" lang="zh-CN" altLang="en-US" sz="1400" b="0" i="0" u="none" strike="noStrike" kern="0" cap="none" spc="0" normalizeH="0" baseline="0" noProof="0" dirty="0" smtClean="0">
                <a:ln>
                  <a:noFill/>
                </a:ln>
                <a:solidFill>
                  <a:schemeClr val="tx2"/>
                </a:solidFill>
                <a:effectLst/>
                <a:uLnTx/>
                <a:uFillTx/>
                <a:latin typeface="+mn-lt"/>
                <a:ea typeface="+mn-ea"/>
                <a:cs typeface="+mn-cs"/>
              </a:rPr>
              <a:t> 对这个原理进行了讨论：</a:t>
            </a:r>
            <a:endParaRPr kumimoji="0" lang="en-US" altLang="zh-CN" sz="1400" b="0" i="0" u="none" strike="noStrike" kern="0" cap="none" spc="0" normalizeH="0" baseline="0" noProof="0" dirty="0" smtClean="0">
              <a:ln>
                <a:noFill/>
              </a:ln>
              <a:solidFill>
                <a:schemeClr val="tx2"/>
              </a:solidFill>
              <a:effectLst/>
              <a:uLnTx/>
              <a:uFillTx/>
              <a:latin typeface="+mn-lt"/>
              <a:ea typeface="+mn-ea"/>
              <a:cs typeface="+mn-cs"/>
            </a:endParaRPr>
          </a:p>
          <a:p>
            <a:pPr marL="265430" marR="0" lvl="0" indent="266700" algn="l" defTabSz="914400" rtl="0" eaLnBrk="0" fontAlgn="base" latinLnBrk="0" hangingPunct="0">
              <a:lnSpc>
                <a:spcPct val="110000"/>
              </a:lnSpc>
              <a:spcBef>
                <a:spcPct val="40000"/>
              </a:spcBef>
              <a:spcAft>
                <a:spcPct val="20000"/>
              </a:spcAft>
              <a:buClr>
                <a:srgbClr val="0434B1"/>
              </a:buClr>
              <a:buSzPct val="80000"/>
              <a:buFont typeface="Wingdings" panose="05000000000000000000" pitchFamily="2" charset="2"/>
              <a:buNone/>
              <a:defRPr/>
            </a:pPr>
            <a:r>
              <a:rPr kumimoji="0" lang="zh-CN" altLang="en-US" sz="1200" b="0" i="0" u="none" strike="noStrike" kern="0" cap="none" spc="0" normalizeH="0" baseline="0" noProof="0" dirty="0" smtClean="0">
                <a:ln>
                  <a:noFill/>
                </a:ln>
                <a:solidFill>
                  <a:schemeClr val="tx1"/>
                </a:solidFill>
                <a:effectLst/>
                <a:uLnTx/>
                <a:uFillTx/>
                <a:latin typeface="+mn-ea"/>
                <a:ea typeface="+mn-ea"/>
                <a:cs typeface="+mn-cs"/>
              </a:rPr>
              <a:t>   </a:t>
            </a:r>
            <a:r>
              <a:rPr kumimoji="0" lang="zh-CN" altLang="en-US" sz="1200" b="0" i="0" u="none" strike="noStrike" kern="0" cap="none" spc="0" normalizeH="0" baseline="0" noProof="0" dirty="0" smtClean="0">
                <a:ln>
                  <a:noFill/>
                </a:ln>
                <a:solidFill>
                  <a:schemeClr val="tx2"/>
                </a:solidFill>
                <a:effectLst/>
                <a:uLnTx/>
                <a:uFillTx/>
                <a:latin typeface="+mn-ea"/>
                <a:ea typeface="+mn-ea"/>
                <a:cs typeface="+mn-cs"/>
              </a:rPr>
              <a:t>“今天，我们了解到在每个事故发生的背后隐藏着许多因素、主要原因和次要原因。</a:t>
            </a:r>
            <a:r>
              <a:rPr kumimoji="0" lang="zh-CN" altLang="en-US" sz="1200" b="0" i="0" u="none" strike="noStrike" kern="0" cap="none" spc="0" normalizeH="0" baseline="0" noProof="0" dirty="0" smtClean="0">
                <a:ln>
                  <a:noFill/>
                </a:ln>
                <a:solidFill>
                  <a:srgbClr val="C00000"/>
                </a:solidFill>
                <a:effectLst/>
                <a:uLnTx/>
                <a:uFillTx/>
                <a:latin typeface="+mn-ea"/>
                <a:ea typeface="+mn-ea"/>
                <a:cs typeface="+mn-cs"/>
              </a:rPr>
              <a:t>事故的多重起因理论</a:t>
            </a:r>
            <a:r>
              <a:rPr kumimoji="0" lang="zh-CN" altLang="en-US" sz="1200" b="0" i="0" u="none" strike="noStrike" kern="0" cap="none" spc="0" normalizeH="0" baseline="0" noProof="0" dirty="0" smtClean="0">
                <a:ln>
                  <a:noFill/>
                </a:ln>
                <a:solidFill>
                  <a:schemeClr val="tx2"/>
                </a:solidFill>
                <a:effectLst/>
                <a:uLnTx/>
                <a:uFillTx/>
                <a:latin typeface="+mn-ea"/>
                <a:ea typeface="+mn-ea"/>
                <a:cs typeface="+mn-cs"/>
              </a:rPr>
              <a:t>认为这些因素以多种方式结合在一起，引发事故的发生。因此，事故调查人员应该尽可能找出所有的原因，不应仅限于一个行为和</a:t>
            </a:r>
            <a:r>
              <a:rPr kumimoji="0" lang="en-US" altLang="zh-CN" sz="1200" b="0" i="0" u="none" strike="noStrike" kern="0" cap="none" spc="0" normalizeH="0" baseline="0" noProof="0" dirty="0" smtClean="0">
                <a:ln>
                  <a:noFill/>
                </a:ln>
                <a:solidFill>
                  <a:schemeClr val="tx2"/>
                </a:solidFill>
                <a:effectLst/>
                <a:uLnTx/>
                <a:uFillTx/>
                <a:latin typeface="+mn-ea"/>
                <a:ea typeface="+mn-ea"/>
                <a:cs typeface="+mn-cs"/>
              </a:rPr>
              <a:t>/</a:t>
            </a:r>
            <a:r>
              <a:rPr kumimoji="0" lang="zh-CN" altLang="en-US" sz="1200" b="0" i="0" u="none" strike="noStrike" kern="0" cap="none" spc="0" normalizeH="0" baseline="0" noProof="0" dirty="0" smtClean="0">
                <a:ln>
                  <a:noFill/>
                </a:ln>
                <a:solidFill>
                  <a:schemeClr val="tx2"/>
                </a:solidFill>
                <a:effectLst/>
                <a:uLnTx/>
                <a:uFillTx/>
                <a:latin typeface="+mn-ea"/>
                <a:ea typeface="+mn-ea"/>
                <a:cs typeface="+mn-cs"/>
              </a:rPr>
              <a:t>或状态。”（</a:t>
            </a:r>
            <a:r>
              <a:rPr kumimoji="0" lang="en-US" altLang="zh-CN" sz="1200" b="0" i="0" u="none" strike="noStrike" kern="0" cap="none" spc="0" normalizeH="0" baseline="0" noProof="0" dirty="0" smtClean="0">
                <a:ln>
                  <a:noFill/>
                </a:ln>
                <a:solidFill>
                  <a:schemeClr val="tx2"/>
                </a:solidFill>
                <a:effectLst/>
                <a:uLnTx/>
                <a:uFillTx/>
                <a:latin typeface="+mn-ea"/>
                <a:ea typeface="+mn-ea"/>
                <a:cs typeface="+mn-cs"/>
              </a:rPr>
              <a:t>Peterson 1978,16</a:t>
            </a:r>
            <a:r>
              <a:rPr kumimoji="0" lang="zh-CN" altLang="en-US" sz="1200" b="0" i="0" u="none" strike="noStrike" kern="0" cap="none" spc="0" normalizeH="0" baseline="0" noProof="0" dirty="0" smtClean="0">
                <a:ln>
                  <a:noFill/>
                </a:ln>
                <a:solidFill>
                  <a:schemeClr val="tx2"/>
                </a:solidFill>
                <a:effectLst/>
                <a:uLnTx/>
                <a:uFillTx/>
                <a:latin typeface="+mn-ea"/>
                <a:ea typeface="+mn-ea"/>
                <a:cs typeface="+mn-cs"/>
              </a:rPr>
              <a:t>）</a:t>
            </a:r>
            <a:endParaRPr lang="en-US" altLang="x-none" dirty="0" smtClean="0">
              <a:ea typeface="宋体" panose="02010600030101010101" pitchFamily="2" charset="-122"/>
            </a:endParaRP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1E11D5C-3032-4B5C-81F1-A29293279B43}" type="slidenum">
              <a:rPr lang="zh-CN" altLang="en-US" smtClean="0"/>
              <a:t>18</a:t>
            </a:fld>
            <a:endParaRPr lang="zh-CN" altLang="en-US"/>
          </a:p>
        </p:txBody>
      </p:sp>
    </p:spTree>
    <p:extLst>
      <p:ext uri="{BB962C8B-B14F-4D97-AF65-F5344CB8AC3E}">
        <p14:creationId xmlns:p14="http://schemas.microsoft.com/office/powerpoint/2010/main" val="4013945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075567" y="2149475"/>
            <a:ext cx="7830433" cy="1881188"/>
          </a:xfrm>
        </p:spPr>
        <p:txBody>
          <a:bodyPr anchor="b"/>
          <a:lstStyle>
            <a:lvl1pPr algn="ctr">
              <a:defRPr sz="6000" b="1">
                <a:solidFill>
                  <a:schemeClr val="tx1"/>
                </a:solidFill>
              </a:defRPr>
            </a:lvl1pPr>
          </a:lstStyle>
          <a:p>
            <a:r>
              <a:rPr lang="en-US" altLang="zh-CN" smtClean="0"/>
              <a:t>LOREM IPSUM DOLOR</a:t>
            </a:r>
            <a:endParaRPr lang="zh-CN" altLang="en-US"/>
          </a:p>
        </p:txBody>
      </p:sp>
      <p:sp>
        <p:nvSpPr>
          <p:cNvPr id="3" name="副标题 2"/>
          <p:cNvSpPr>
            <a:spLocks noGrp="1"/>
          </p:cNvSpPr>
          <p:nvPr>
            <p:ph type="subTitle" idx="1" hasCustomPrompt="1"/>
          </p:nvPr>
        </p:nvSpPr>
        <p:spPr>
          <a:xfrm>
            <a:off x="2075567" y="4144963"/>
            <a:ext cx="7830434" cy="1003300"/>
          </a:xfrm>
          <a:prstGeom prst="rect">
            <a:avLst/>
          </a:prstGeom>
        </p:spPr>
        <p:txBody>
          <a:bodyPr>
            <a:normAutofit/>
          </a:bodyPr>
          <a:lstStyle>
            <a:lvl1pPr marL="0" indent="0" algn="ct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dirty="0" smtClean="0"/>
              <a:t>LOREM IPSUM DOLOR</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0969DF5-CE6F-460D-85D3-AC9F3B21A050}" type="datetimeFigureOut">
              <a:rPr lang="zh-CN" altLang="en-US" smtClean="0"/>
              <a:t>2019/9/26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14467940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0969DF5-CE6F-460D-85D3-AC9F3B21A050}"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11230202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969DF5-CE6F-460D-85D3-AC9F3B21A050}"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267693179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2478971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969DF5-CE6F-460D-85D3-AC9F3B21A050}"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250626023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2435870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969DF5-CE6F-460D-85D3-AC9F3B21A050}" type="datetimeFigureOut">
              <a:rPr lang="zh-CN" altLang="en-US" smtClean="0"/>
              <a:t>2019/9/26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211586183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B523CBCA-0311-42CC-927B-2478BB14ACBB}" type="datetimeFigureOut">
              <a:rPr lang="zh-CN" altLang="en-US" smtClean="0"/>
              <a:pPr>
                <a:defRPr/>
              </a:pPr>
              <a:t>2019/9/26</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A8151423-A8E8-4FF4-BE7D-E52838590AC0}" type="slidenum">
              <a:rPr lang="zh-CN" altLang="en-US" smtClean="0"/>
              <a:pPr>
                <a:defRPr/>
              </a:pPr>
              <a:t>‹#›</a:t>
            </a:fld>
            <a:endParaRPr lang="zh-CN" altLang="en-US"/>
          </a:p>
        </p:txBody>
      </p:sp>
    </p:spTree>
    <p:extLst>
      <p:ext uri="{BB962C8B-B14F-4D97-AF65-F5344CB8AC3E}">
        <p14:creationId xmlns:p14="http://schemas.microsoft.com/office/powerpoint/2010/main" val="11904732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976263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2828096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1943690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990600" y="1431178"/>
            <a:ext cx="10363200" cy="216551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1006188" y="4052400"/>
            <a:ext cx="10363200" cy="216551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0969DF5-CE6F-460D-85D3-AC9F3B21A050}" type="datetimeFigureOut">
              <a:rPr lang="zh-CN" altLang="en-US" smtClean="0"/>
              <a:t>2019/9/26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7F28AF-5BE0-4465-9148-1AC3FCF059DB}" type="slidenum">
              <a:rPr lang="zh-CN" altLang="en-US" smtClean="0"/>
              <a:t>‹#›</a:t>
            </a:fld>
            <a:endParaRPr lang="zh-CN" altLang="en-US"/>
          </a:p>
        </p:txBody>
      </p:sp>
      <p:sp>
        <p:nvSpPr>
          <p:cNvPr id="8" name="标题 7"/>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5784810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pPr/>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3959074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wrap="square">
            <a:normAutofit/>
          </a:bodyPr>
          <a:lstStyle/>
          <a:p>
            <a:fld id="{C0969DF5-CE6F-460D-85D3-AC9F3B21A050}" type="datetimeFigureOut">
              <a:rPr lang="zh-CN" altLang="en-US" smtClean="0"/>
              <a:t>2019/9/26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wrap="square">
            <a:normAutofit/>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wrap="square">
            <a:normAutofit/>
          </a:bodyPr>
          <a:lstStyle/>
          <a:p>
            <a:fld id="{4F7F28AF-5BE0-4465-9148-1AC3FCF059DB}" type="slidenum">
              <a:rPr lang="zh-CN" altLang="en-US" smtClean="0"/>
              <a:t>‹#›</a:t>
            </a:fld>
            <a:endParaRPr lang="zh-CN" altLang="en-US"/>
          </a:p>
        </p:txBody>
      </p:sp>
      <p:sp>
        <p:nvSpPr>
          <p:cNvPr id="6" name="矩形 5"/>
          <p:cNvSpPr/>
          <p:nvPr/>
        </p:nvSpPr>
        <p:spPr>
          <a:xfrm>
            <a:off x="0" y="3238500"/>
            <a:ext cx="12192000" cy="381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32500" lnSpcReduction="20000"/>
          </a:bodyPr>
          <a:lstStyle/>
          <a:p>
            <a:pPr algn="ctr"/>
            <a:endParaRPr lang="zh-CN" altLang="en-US" sz="6600" b="1">
              <a:solidFill>
                <a:srgbClr val="FFFFFF"/>
              </a:solidFill>
            </a:endParaRPr>
          </a:p>
        </p:txBody>
      </p:sp>
      <p:sp>
        <p:nvSpPr>
          <p:cNvPr id="2" name="标题 1"/>
          <p:cNvSpPr>
            <a:spLocks noGrp="1"/>
          </p:cNvSpPr>
          <p:nvPr>
            <p:ph type="title" hasCustomPrompt="1"/>
          </p:nvPr>
        </p:nvSpPr>
        <p:spPr>
          <a:xfrm>
            <a:off x="3657600" y="2400300"/>
            <a:ext cx="4876800" cy="2057400"/>
          </a:xfrm>
          <a:solidFill>
            <a:schemeClr val="accent1"/>
          </a:solidFill>
        </p:spPr>
        <p:txBody>
          <a:bodyPr wrap="square">
            <a:normAutofit/>
          </a:bodyPr>
          <a:lstStyle>
            <a:lvl1pPr algn="ctr">
              <a:defRPr sz="6600"/>
            </a:lvl1pPr>
          </a:lstStyle>
          <a:p>
            <a:r>
              <a:rPr lang="zh-CN" altLang="en-US" dirty="0" smtClean="0"/>
              <a:t>编辑标题</a:t>
            </a:r>
            <a:endParaRPr lang="zh-CN" altLang="en-US" dirty="0"/>
          </a:p>
        </p:txBody>
      </p:sp>
    </p:spTree>
    <p:extLst>
      <p:ext uri="{BB962C8B-B14F-4D97-AF65-F5344CB8AC3E}">
        <p14:creationId xmlns:p14="http://schemas.microsoft.com/office/powerpoint/2010/main" val="42192738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73664" y="1"/>
            <a:ext cx="6819900" cy="9525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983673" y="1745673"/>
            <a:ext cx="10224655" cy="402336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0969DF5-CE6F-460D-85D3-AC9F3B21A050}" type="datetimeFigureOut">
              <a:rPr lang="zh-CN" altLang="en-US" smtClean="0"/>
              <a:t>2019/9/26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7F28AF-5BE0-4465-9148-1AC3FCF059DB}" type="slidenum">
              <a:rPr lang="zh-CN" altLang="en-US" smtClean="0"/>
              <a:t>‹#›</a:t>
            </a:fld>
            <a:endParaRPr lang="zh-CN" altLang="en-US"/>
          </a:p>
        </p:txBody>
      </p:sp>
    </p:spTree>
    <p:extLst>
      <p:ext uri="{BB962C8B-B14F-4D97-AF65-F5344CB8AC3E}">
        <p14:creationId xmlns:p14="http://schemas.microsoft.com/office/powerpoint/2010/main" val="31354697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fld id="{B523CBCA-0311-42CC-927B-2478BB14ACBB}" type="datetimeFigureOut">
              <a:rPr lang="zh-CN" altLang="en-US"/>
              <a:pPr>
                <a:defRPr/>
              </a:pPr>
              <a:t>2019/9/26</a:t>
            </a:fld>
            <a:endParaRPr lang="zh-CN" altLang="en-US"/>
          </a:p>
        </p:txBody>
      </p:sp>
      <p:sp>
        <p:nvSpPr>
          <p:cNvPr id="3" name="页脚占位符 4"/>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A8151423-A8E8-4FF4-BE7D-E52838590AC0}" type="slidenum">
              <a:rPr lang="zh-CN" altLang="en-US"/>
              <a:pPr>
                <a:defRPr/>
              </a:pPr>
              <a:t>‹#›</a:t>
            </a:fld>
            <a:endParaRPr lang="zh-CN" altLang="en-US"/>
          </a:p>
        </p:txBody>
      </p:sp>
    </p:spTree>
    <p:extLst>
      <p:ext uri="{BB962C8B-B14F-4D97-AF65-F5344CB8AC3E}">
        <p14:creationId xmlns:p14="http://schemas.microsoft.com/office/powerpoint/2010/main" val="137435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9/26/2019</a:t>
            </a:fld>
            <a:endParaRPr lang="en-US"/>
          </a:p>
        </p:txBody>
      </p:sp>
      <p:sp>
        <p:nvSpPr>
          <p:cNvPr id="4" name="Holder 4"/>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14625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C00000"/>
                </a:solidFill>
                <a:latin typeface="宋体"/>
                <a:cs typeface="宋体"/>
              </a:defRPr>
            </a:lvl1pPr>
          </a:lstStyle>
          <a:p>
            <a:endParaRPr/>
          </a:p>
        </p:txBody>
      </p:sp>
      <p:sp>
        <p:nvSpPr>
          <p:cNvPr id="3" name="Holder 3"/>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9/26/2019</a:t>
            </a:fld>
            <a:endParaRPr lang="en-US"/>
          </a:p>
        </p:txBody>
      </p:sp>
      <p:sp>
        <p:nvSpPr>
          <p:cNvPr id="5" name="Holder 5"/>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99361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C00000"/>
                </a:solidFill>
                <a:latin typeface="宋体"/>
                <a:cs typeface="宋体"/>
              </a:defRPr>
            </a:lvl1pPr>
          </a:lstStyle>
          <a:p>
            <a:endParaRPr/>
          </a:p>
        </p:txBody>
      </p:sp>
      <p:sp>
        <p:nvSpPr>
          <p:cNvPr id="3" name="Holder 3"/>
          <p:cNvSpPr>
            <a:spLocks noGrp="1"/>
          </p:cNvSpPr>
          <p:nvPr>
            <p:ph sz="half" idx="2"/>
          </p:nvPr>
        </p:nvSpPr>
        <p:spPr>
          <a:xfrm>
            <a:off x="609600" y="1577340"/>
            <a:ext cx="5303520" cy="4431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431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9/26/2019</a:t>
            </a:fld>
            <a:endParaRPr lang="en-US"/>
          </a:p>
        </p:txBody>
      </p:sp>
      <p:sp>
        <p:nvSpPr>
          <p:cNvPr id="7" name="Holder 7"/>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07687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94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0"/>
            </p:custDataLst>
          </p:nvPr>
        </p:nvSpPr>
        <p:spPr>
          <a:xfrm>
            <a:off x="982133" y="1"/>
            <a:ext cx="6819900" cy="952500"/>
          </a:xfrm>
          <a:prstGeom prst="rect">
            <a:avLst/>
          </a:prstGeom>
          <a:noFill/>
        </p:spPr>
        <p:txBody>
          <a:bodyPr vert="horz" lIns="91440" tIns="45720" rIns="91440" bIns="45720" rtlCol="0" anchor="ctr">
            <a:normAutofit/>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048066617"/>
      </p:ext>
    </p:extLst>
  </p:cSld>
  <p:clrMap bg1="lt1" tx1="dk1" bg2="lt2" tx2="dk2" accent1="accent1" accent2="accent2" accent3="accent3" accent4="accent4" accent5="accent5" accent6="accent6" hlink="hlink" folHlink="folHlink"/>
  <p:sldLayoutIdLst>
    <p:sldLayoutId id="2147483665" r:id="rId1"/>
    <p:sldLayoutId id="2147483668" r:id="rId2"/>
    <p:sldLayoutId id="2147483670" r:id="rId3"/>
    <p:sldLayoutId id="2147483698" r:id="rId4"/>
    <p:sldLayoutId id="2147483699" r:id="rId5"/>
    <p:sldLayoutId id="2147483725" r:id="rId6"/>
    <p:sldLayoutId id="2147483726" r:id="rId7"/>
    <p:sldLayoutId id="2147483727" r:id="rId8"/>
  </p:sldLayoutIdLst>
  <p:transition spd="slow">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2800" b="1" kern="1200">
          <a:solidFill>
            <a:srgbClr val="D24132"/>
          </a:solidFill>
          <a:latin typeface="微软雅黑" panose="020B0503020204020204" pitchFamily="34" charset="-122"/>
          <a:ea typeface="微软雅黑" panose="020B0503020204020204" pitchFamily="34" charset="-122"/>
          <a:cs typeface="+mj-cs"/>
        </a:defRPr>
      </a:lvl1pPr>
    </p:titleStyle>
    <p:bodyStyle>
      <a:lvl1pPr marL="228600" indent="-228600" algn="just" defTabSz="914400" rtl="0" eaLnBrk="1" latinLnBrk="0" hangingPunct="1">
        <a:lnSpc>
          <a:spcPct val="12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9" name="矩形 16"/>
          <p:cNvSpPr>
            <a:spLocks noChangeArrowheads="1"/>
          </p:cNvSpPr>
          <p:nvPr userDrawn="1"/>
        </p:nvSpPr>
        <p:spPr bwMode="auto">
          <a:xfrm>
            <a:off x="1236133" y="300915"/>
            <a:ext cx="10955867" cy="538162"/>
          </a:xfrm>
          <a:prstGeom prst="rect">
            <a:avLst/>
          </a:prstGeom>
          <a:solidFill>
            <a:srgbClr val="FCAC1F"/>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0564E"/>
              </a:solidFill>
            </a:endParaRPr>
          </a:p>
        </p:txBody>
      </p:sp>
      <p:sp>
        <p:nvSpPr>
          <p:cNvPr id="8" name="矩形 16"/>
          <p:cNvSpPr>
            <a:spLocks noChangeArrowheads="1"/>
          </p:cNvSpPr>
          <p:nvPr userDrawn="1"/>
        </p:nvSpPr>
        <p:spPr bwMode="auto">
          <a:xfrm>
            <a:off x="0" y="300915"/>
            <a:ext cx="503238" cy="538162"/>
          </a:xfrm>
          <a:prstGeom prst="rect">
            <a:avLst/>
          </a:prstGeom>
          <a:solidFill>
            <a:srgbClr val="2C91C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0564E"/>
              </a:solidFill>
            </a:endParaRPr>
          </a:p>
        </p:txBody>
      </p:sp>
      <p:sp>
        <p:nvSpPr>
          <p:cNvPr id="9" name="矩形 7"/>
          <p:cNvSpPr>
            <a:spLocks noChangeArrowheads="1"/>
          </p:cNvSpPr>
          <p:nvPr userDrawn="1"/>
        </p:nvSpPr>
        <p:spPr bwMode="auto">
          <a:xfrm>
            <a:off x="563563" y="300915"/>
            <a:ext cx="152400" cy="538162"/>
          </a:xfrm>
          <a:prstGeom prst="rect">
            <a:avLst/>
          </a:prstGeom>
          <a:solidFill>
            <a:srgbClr val="FCAC1F"/>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0564E"/>
              </a:solidFill>
            </a:endParaRPr>
          </a:p>
        </p:txBody>
      </p:sp>
    </p:spTree>
    <p:extLst>
      <p:ext uri="{BB962C8B-B14F-4D97-AF65-F5344CB8AC3E}">
        <p14:creationId xmlns:p14="http://schemas.microsoft.com/office/powerpoint/2010/main" val="2880740157"/>
      </p:ext>
    </p:extLst>
  </p:cSld>
  <p:clrMap bg1="lt1" tx1="dk1" bg2="lt2" tx2="dk2" accent1="accent1" accent2="accent2" accent3="accent3" accent4="accent4" accent5="accent5" accent6="accent6" hlink="hlink" folHlink="folHlink"/>
  <p:sldLayoutIdLst>
    <p:sldLayoutId id="214748371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pPr/>
              <a:t>2019/9/26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pPr/>
              <a:t>‹#›</a:t>
            </a:fld>
            <a:endParaRPr lang="zh-CN" altLang="en-US"/>
          </a:p>
        </p:txBody>
      </p:sp>
    </p:spTree>
    <p:extLst>
      <p:ext uri="{BB962C8B-B14F-4D97-AF65-F5344CB8AC3E}">
        <p14:creationId xmlns:p14="http://schemas.microsoft.com/office/powerpoint/2010/main" val="268814176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ransition spd="slow">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8" Type="http://schemas.openxmlformats.org/officeDocument/2006/relationships/image" Target="../media/image555.png"/><Relationship Id="rId13" Type="http://schemas.openxmlformats.org/officeDocument/2006/relationships/image" Target="../media/image560.png"/><Relationship Id="rId18" Type="http://schemas.openxmlformats.org/officeDocument/2006/relationships/image" Target="../media/image565.png"/><Relationship Id="rId26" Type="http://schemas.openxmlformats.org/officeDocument/2006/relationships/image" Target="../media/image573.png"/><Relationship Id="rId3" Type="http://schemas.openxmlformats.org/officeDocument/2006/relationships/image" Target="../media/image550.png"/><Relationship Id="rId21" Type="http://schemas.openxmlformats.org/officeDocument/2006/relationships/image" Target="../media/image568.png"/><Relationship Id="rId7" Type="http://schemas.openxmlformats.org/officeDocument/2006/relationships/image" Target="../media/image554.png"/><Relationship Id="rId12" Type="http://schemas.openxmlformats.org/officeDocument/2006/relationships/image" Target="../media/image559.png"/><Relationship Id="rId17" Type="http://schemas.openxmlformats.org/officeDocument/2006/relationships/image" Target="../media/image564.png"/><Relationship Id="rId25" Type="http://schemas.openxmlformats.org/officeDocument/2006/relationships/image" Target="../media/image572.png"/><Relationship Id="rId2" Type="http://schemas.openxmlformats.org/officeDocument/2006/relationships/image" Target="../media/image549.png"/><Relationship Id="rId16" Type="http://schemas.openxmlformats.org/officeDocument/2006/relationships/image" Target="../media/image563.png"/><Relationship Id="rId20" Type="http://schemas.openxmlformats.org/officeDocument/2006/relationships/image" Target="../media/image567.png"/><Relationship Id="rId29" Type="http://schemas.openxmlformats.org/officeDocument/2006/relationships/image" Target="../media/image576.png"/><Relationship Id="rId1" Type="http://schemas.openxmlformats.org/officeDocument/2006/relationships/slideLayout" Target="../slideLayouts/slideLayout9.xml"/><Relationship Id="rId6" Type="http://schemas.openxmlformats.org/officeDocument/2006/relationships/image" Target="../media/image553.png"/><Relationship Id="rId11" Type="http://schemas.openxmlformats.org/officeDocument/2006/relationships/image" Target="../media/image558.png"/><Relationship Id="rId24" Type="http://schemas.openxmlformats.org/officeDocument/2006/relationships/image" Target="../media/image571.png"/><Relationship Id="rId5" Type="http://schemas.openxmlformats.org/officeDocument/2006/relationships/image" Target="../media/image552.png"/><Relationship Id="rId15" Type="http://schemas.openxmlformats.org/officeDocument/2006/relationships/image" Target="../media/image562.png"/><Relationship Id="rId23" Type="http://schemas.openxmlformats.org/officeDocument/2006/relationships/image" Target="../media/image570.png"/><Relationship Id="rId28" Type="http://schemas.openxmlformats.org/officeDocument/2006/relationships/image" Target="../media/image575.png"/><Relationship Id="rId10" Type="http://schemas.openxmlformats.org/officeDocument/2006/relationships/image" Target="../media/image557.png"/><Relationship Id="rId19" Type="http://schemas.openxmlformats.org/officeDocument/2006/relationships/image" Target="../media/image566.png"/><Relationship Id="rId4" Type="http://schemas.openxmlformats.org/officeDocument/2006/relationships/image" Target="../media/image551.png"/><Relationship Id="rId9" Type="http://schemas.openxmlformats.org/officeDocument/2006/relationships/image" Target="../media/image556.png"/><Relationship Id="rId14" Type="http://schemas.openxmlformats.org/officeDocument/2006/relationships/image" Target="../media/image561.png"/><Relationship Id="rId22" Type="http://schemas.openxmlformats.org/officeDocument/2006/relationships/image" Target="../media/image569.png"/><Relationship Id="rId27" Type="http://schemas.openxmlformats.org/officeDocument/2006/relationships/image" Target="../media/image574.png"/></Relationships>
</file>

<file path=ppt/slides/_rels/slide106.xml.rels><?xml version="1.0" encoding="UTF-8" standalone="yes"?>
<Relationships xmlns="http://schemas.openxmlformats.org/package/2006/relationships"><Relationship Id="rId8" Type="http://schemas.openxmlformats.org/officeDocument/2006/relationships/image" Target="../media/image582.png"/><Relationship Id="rId13" Type="http://schemas.openxmlformats.org/officeDocument/2006/relationships/image" Target="../media/image587.png"/><Relationship Id="rId3" Type="http://schemas.openxmlformats.org/officeDocument/2006/relationships/image" Target="../media/image110.png"/><Relationship Id="rId7" Type="http://schemas.openxmlformats.org/officeDocument/2006/relationships/image" Target="../media/image581.png"/><Relationship Id="rId12" Type="http://schemas.openxmlformats.org/officeDocument/2006/relationships/image" Target="../media/image586.png"/><Relationship Id="rId2" Type="http://schemas.openxmlformats.org/officeDocument/2006/relationships/image" Target="../media/image577.png"/><Relationship Id="rId1" Type="http://schemas.openxmlformats.org/officeDocument/2006/relationships/slideLayout" Target="../slideLayouts/slideLayout9.xml"/><Relationship Id="rId6" Type="http://schemas.openxmlformats.org/officeDocument/2006/relationships/image" Target="../media/image580.png"/><Relationship Id="rId11" Type="http://schemas.openxmlformats.org/officeDocument/2006/relationships/image" Target="../media/image585.png"/><Relationship Id="rId5" Type="http://schemas.openxmlformats.org/officeDocument/2006/relationships/image" Target="../media/image579.png"/><Relationship Id="rId15" Type="http://schemas.openxmlformats.org/officeDocument/2006/relationships/image" Target="../media/image589.png"/><Relationship Id="rId10" Type="http://schemas.openxmlformats.org/officeDocument/2006/relationships/image" Target="../media/image584.png"/><Relationship Id="rId4" Type="http://schemas.openxmlformats.org/officeDocument/2006/relationships/image" Target="../media/image578.png"/><Relationship Id="rId9" Type="http://schemas.openxmlformats.org/officeDocument/2006/relationships/image" Target="../media/image583.png"/><Relationship Id="rId14" Type="http://schemas.openxmlformats.org/officeDocument/2006/relationships/image" Target="../media/image588.png"/></Relationships>
</file>

<file path=ppt/slides/_rels/slide107.xml.rels><?xml version="1.0" encoding="UTF-8" standalone="yes"?>
<Relationships xmlns="http://schemas.openxmlformats.org/package/2006/relationships"><Relationship Id="rId8" Type="http://schemas.openxmlformats.org/officeDocument/2006/relationships/image" Target="../media/image596.png"/><Relationship Id="rId3" Type="http://schemas.openxmlformats.org/officeDocument/2006/relationships/image" Target="../media/image591.png"/><Relationship Id="rId7" Type="http://schemas.openxmlformats.org/officeDocument/2006/relationships/image" Target="../media/image595.png"/><Relationship Id="rId2" Type="http://schemas.openxmlformats.org/officeDocument/2006/relationships/image" Target="../media/image590.png"/><Relationship Id="rId1" Type="http://schemas.openxmlformats.org/officeDocument/2006/relationships/slideLayout" Target="../slideLayouts/slideLayout9.xml"/><Relationship Id="rId6" Type="http://schemas.openxmlformats.org/officeDocument/2006/relationships/image" Target="../media/image594.png"/><Relationship Id="rId11" Type="http://schemas.openxmlformats.org/officeDocument/2006/relationships/image" Target="../media/image599.png"/><Relationship Id="rId5" Type="http://schemas.openxmlformats.org/officeDocument/2006/relationships/image" Target="../media/image593.png"/><Relationship Id="rId10" Type="http://schemas.openxmlformats.org/officeDocument/2006/relationships/image" Target="../media/image598.png"/><Relationship Id="rId4" Type="http://schemas.openxmlformats.org/officeDocument/2006/relationships/image" Target="../media/image592.png"/><Relationship Id="rId9" Type="http://schemas.openxmlformats.org/officeDocument/2006/relationships/image" Target="../media/image597.png"/></Relationships>
</file>

<file path=ppt/slides/_rels/slide108.xml.rels><?xml version="1.0" encoding="UTF-8" standalone="yes"?>
<Relationships xmlns="http://schemas.openxmlformats.org/package/2006/relationships"><Relationship Id="rId13" Type="http://schemas.openxmlformats.org/officeDocument/2006/relationships/image" Target="../media/image611.png"/><Relationship Id="rId18" Type="http://schemas.openxmlformats.org/officeDocument/2006/relationships/image" Target="../media/image616.png"/><Relationship Id="rId26" Type="http://schemas.openxmlformats.org/officeDocument/2006/relationships/image" Target="../media/image624.png"/><Relationship Id="rId21" Type="http://schemas.openxmlformats.org/officeDocument/2006/relationships/image" Target="../media/image619.png"/><Relationship Id="rId34" Type="http://schemas.openxmlformats.org/officeDocument/2006/relationships/image" Target="../media/image632.png"/><Relationship Id="rId7" Type="http://schemas.openxmlformats.org/officeDocument/2006/relationships/image" Target="../media/image605.png"/><Relationship Id="rId12" Type="http://schemas.openxmlformats.org/officeDocument/2006/relationships/image" Target="../media/image610.png"/><Relationship Id="rId17" Type="http://schemas.openxmlformats.org/officeDocument/2006/relationships/image" Target="../media/image615.png"/><Relationship Id="rId25" Type="http://schemas.openxmlformats.org/officeDocument/2006/relationships/image" Target="../media/image623.png"/><Relationship Id="rId33" Type="http://schemas.openxmlformats.org/officeDocument/2006/relationships/image" Target="../media/image631.png"/><Relationship Id="rId38" Type="http://schemas.openxmlformats.org/officeDocument/2006/relationships/image" Target="../media/image636.png"/><Relationship Id="rId2" Type="http://schemas.openxmlformats.org/officeDocument/2006/relationships/image" Target="../media/image600.png"/><Relationship Id="rId16" Type="http://schemas.openxmlformats.org/officeDocument/2006/relationships/image" Target="../media/image614.png"/><Relationship Id="rId20" Type="http://schemas.openxmlformats.org/officeDocument/2006/relationships/image" Target="../media/image618.png"/><Relationship Id="rId29" Type="http://schemas.openxmlformats.org/officeDocument/2006/relationships/image" Target="../media/image627.png"/><Relationship Id="rId1" Type="http://schemas.openxmlformats.org/officeDocument/2006/relationships/slideLayout" Target="../slideLayouts/slideLayout9.xml"/><Relationship Id="rId6" Type="http://schemas.openxmlformats.org/officeDocument/2006/relationships/image" Target="../media/image604.png"/><Relationship Id="rId11" Type="http://schemas.openxmlformats.org/officeDocument/2006/relationships/image" Target="../media/image609.png"/><Relationship Id="rId24" Type="http://schemas.openxmlformats.org/officeDocument/2006/relationships/image" Target="../media/image622.png"/><Relationship Id="rId32" Type="http://schemas.openxmlformats.org/officeDocument/2006/relationships/image" Target="../media/image630.png"/><Relationship Id="rId37" Type="http://schemas.openxmlformats.org/officeDocument/2006/relationships/image" Target="../media/image635.png"/><Relationship Id="rId5" Type="http://schemas.openxmlformats.org/officeDocument/2006/relationships/image" Target="../media/image603.png"/><Relationship Id="rId15" Type="http://schemas.openxmlformats.org/officeDocument/2006/relationships/image" Target="../media/image613.png"/><Relationship Id="rId23" Type="http://schemas.openxmlformats.org/officeDocument/2006/relationships/image" Target="../media/image621.png"/><Relationship Id="rId28" Type="http://schemas.openxmlformats.org/officeDocument/2006/relationships/image" Target="../media/image626.png"/><Relationship Id="rId36" Type="http://schemas.openxmlformats.org/officeDocument/2006/relationships/image" Target="../media/image634.png"/><Relationship Id="rId10" Type="http://schemas.openxmlformats.org/officeDocument/2006/relationships/image" Target="../media/image608.png"/><Relationship Id="rId19" Type="http://schemas.openxmlformats.org/officeDocument/2006/relationships/image" Target="../media/image617.png"/><Relationship Id="rId31" Type="http://schemas.openxmlformats.org/officeDocument/2006/relationships/image" Target="../media/image629.png"/><Relationship Id="rId4" Type="http://schemas.openxmlformats.org/officeDocument/2006/relationships/image" Target="../media/image602.png"/><Relationship Id="rId9" Type="http://schemas.openxmlformats.org/officeDocument/2006/relationships/image" Target="../media/image607.png"/><Relationship Id="rId14" Type="http://schemas.openxmlformats.org/officeDocument/2006/relationships/image" Target="../media/image612.png"/><Relationship Id="rId22" Type="http://schemas.openxmlformats.org/officeDocument/2006/relationships/image" Target="../media/image620.png"/><Relationship Id="rId27" Type="http://schemas.openxmlformats.org/officeDocument/2006/relationships/image" Target="../media/image625.png"/><Relationship Id="rId30" Type="http://schemas.openxmlformats.org/officeDocument/2006/relationships/image" Target="../media/image628.png"/><Relationship Id="rId35" Type="http://schemas.openxmlformats.org/officeDocument/2006/relationships/image" Target="../media/image633.png"/><Relationship Id="rId8" Type="http://schemas.openxmlformats.org/officeDocument/2006/relationships/image" Target="../media/image606.png"/><Relationship Id="rId3" Type="http://schemas.openxmlformats.org/officeDocument/2006/relationships/image" Target="../media/image601.png"/></Relationships>
</file>

<file path=ppt/slides/_rels/slide109.xml.rels><?xml version="1.0" encoding="UTF-8" standalone="yes"?>
<Relationships xmlns="http://schemas.openxmlformats.org/package/2006/relationships"><Relationship Id="rId2" Type="http://schemas.openxmlformats.org/officeDocument/2006/relationships/image" Target="../media/image637.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image" Target="../media/image638.jp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639.jp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641.png"/><Relationship Id="rId2" Type="http://schemas.openxmlformats.org/officeDocument/2006/relationships/image" Target="../media/image640.png"/><Relationship Id="rId1" Type="http://schemas.openxmlformats.org/officeDocument/2006/relationships/slideLayout" Target="../slideLayouts/slideLayout9.xml"/><Relationship Id="rId5" Type="http://schemas.openxmlformats.org/officeDocument/2006/relationships/image" Target="../media/image643.png"/><Relationship Id="rId4" Type="http://schemas.openxmlformats.org/officeDocument/2006/relationships/image" Target="../media/image642.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image" Target="../media/image644.jpg"/><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2" Type="http://schemas.openxmlformats.org/officeDocument/2006/relationships/image" Target="../media/image645.jpg"/><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2" Type="http://schemas.openxmlformats.org/officeDocument/2006/relationships/image" Target="../media/image646.jpg"/><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2" Type="http://schemas.openxmlformats.org/officeDocument/2006/relationships/image" Target="../media/image647.jpg"/><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image" Target="../media/image648.jpg"/><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image" Target="../media/image649.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1.w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8.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9.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png"/><Relationship Id="rId39" Type="http://schemas.openxmlformats.org/officeDocument/2006/relationships/image" Target="../media/image53.png"/><Relationship Id="rId21" Type="http://schemas.openxmlformats.org/officeDocument/2006/relationships/image" Target="../media/image35.png"/><Relationship Id="rId34" Type="http://schemas.openxmlformats.org/officeDocument/2006/relationships/image" Target="../media/image48.png"/><Relationship Id="rId42" Type="http://schemas.openxmlformats.org/officeDocument/2006/relationships/image" Target="../media/image56.png"/><Relationship Id="rId47" Type="http://schemas.openxmlformats.org/officeDocument/2006/relationships/image" Target="../media/image61.png"/><Relationship Id="rId7" Type="http://schemas.openxmlformats.org/officeDocument/2006/relationships/image" Target="../media/image21.png"/><Relationship Id="rId2" Type="http://schemas.openxmlformats.org/officeDocument/2006/relationships/image" Target="../media/image16.png"/><Relationship Id="rId16" Type="http://schemas.openxmlformats.org/officeDocument/2006/relationships/image" Target="../media/image30.png"/><Relationship Id="rId29" Type="http://schemas.openxmlformats.org/officeDocument/2006/relationships/image" Target="../media/image43.png"/><Relationship Id="rId11" Type="http://schemas.openxmlformats.org/officeDocument/2006/relationships/image" Target="../media/image25.png"/><Relationship Id="rId24" Type="http://schemas.openxmlformats.org/officeDocument/2006/relationships/image" Target="../media/image38.png"/><Relationship Id="rId32" Type="http://schemas.openxmlformats.org/officeDocument/2006/relationships/image" Target="../media/image46.png"/><Relationship Id="rId37" Type="http://schemas.openxmlformats.org/officeDocument/2006/relationships/image" Target="../media/image51.png"/><Relationship Id="rId40" Type="http://schemas.openxmlformats.org/officeDocument/2006/relationships/image" Target="../media/image54.png"/><Relationship Id="rId45" Type="http://schemas.openxmlformats.org/officeDocument/2006/relationships/image" Target="../media/image59.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28" Type="http://schemas.openxmlformats.org/officeDocument/2006/relationships/image" Target="../media/image42.png"/><Relationship Id="rId36" Type="http://schemas.openxmlformats.org/officeDocument/2006/relationships/image" Target="../media/image50.png"/><Relationship Id="rId49" Type="http://schemas.openxmlformats.org/officeDocument/2006/relationships/image" Target="../media/image63.png"/><Relationship Id="rId10" Type="http://schemas.openxmlformats.org/officeDocument/2006/relationships/image" Target="../media/image24.png"/><Relationship Id="rId19" Type="http://schemas.openxmlformats.org/officeDocument/2006/relationships/image" Target="../media/image33.png"/><Relationship Id="rId31" Type="http://schemas.openxmlformats.org/officeDocument/2006/relationships/image" Target="../media/image45.png"/><Relationship Id="rId44" Type="http://schemas.openxmlformats.org/officeDocument/2006/relationships/image" Target="../media/image58.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png"/><Relationship Id="rId35" Type="http://schemas.openxmlformats.org/officeDocument/2006/relationships/image" Target="../media/image49.png"/><Relationship Id="rId43" Type="http://schemas.openxmlformats.org/officeDocument/2006/relationships/image" Target="../media/image57.png"/><Relationship Id="rId48" Type="http://schemas.openxmlformats.org/officeDocument/2006/relationships/image" Target="../media/image62.png"/><Relationship Id="rId8" Type="http://schemas.openxmlformats.org/officeDocument/2006/relationships/image" Target="../media/image22.png"/><Relationship Id="rId3" Type="http://schemas.openxmlformats.org/officeDocument/2006/relationships/image" Target="../media/image17.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png"/><Relationship Id="rId33" Type="http://schemas.openxmlformats.org/officeDocument/2006/relationships/image" Target="../media/image47.png"/><Relationship Id="rId38" Type="http://schemas.openxmlformats.org/officeDocument/2006/relationships/image" Target="../media/image52.png"/><Relationship Id="rId46" Type="http://schemas.openxmlformats.org/officeDocument/2006/relationships/image" Target="../media/image60.png"/><Relationship Id="rId20" Type="http://schemas.openxmlformats.org/officeDocument/2006/relationships/image" Target="../media/image34.png"/><Relationship Id="rId41" Type="http://schemas.openxmlformats.org/officeDocument/2006/relationships/image" Target="../media/image55.png"/><Relationship Id="rId1" Type="http://schemas.openxmlformats.org/officeDocument/2006/relationships/slideLayout" Target="../slideLayouts/slideLayout9.xml"/><Relationship Id="rId6" Type="http://schemas.openxmlformats.org/officeDocument/2006/relationships/image" Target="../media/image20.png"/></Relationships>
</file>

<file path=ppt/slides/_rels/slide52.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9.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67.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18" Type="http://schemas.openxmlformats.org/officeDocument/2006/relationships/image" Target="../media/image97.png"/><Relationship Id="rId3" Type="http://schemas.openxmlformats.org/officeDocument/2006/relationships/image" Target="../media/image82.png"/><Relationship Id="rId21" Type="http://schemas.openxmlformats.org/officeDocument/2006/relationships/image" Target="../media/image100.png"/><Relationship Id="rId7" Type="http://schemas.openxmlformats.org/officeDocument/2006/relationships/image" Target="../media/image86.png"/><Relationship Id="rId12" Type="http://schemas.openxmlformats.org/officeDocument/2006/relationships/image" Target="../media/image91.png"/><Relationship Id="rId17" Type="http://schemas.openxmlformats.org/officeDocument/2006/relationships/image" Target="../media/image96.png"/><Relationship Id="rId2" Type="http://schemas.openxmlformats.org/officeDocument/2006/relationships/image" Target="../media/image81.png"/><Relationship Id="rId16" Type="http://schemas.openxmlformats.org/officeDocument/2006/relationships/image" Target="../media/image95.png"/><Relationship Id="rId20" Type="http://schemas.openxmlformats.org/officeDocument/2006/relationships/image" Target="../media/image99.png"/><Relationship Id="rId1" Type="http://schemas.openxmlformats.org/officeDocument/2006/relationships/slideLayout" Target="../slideLayouts/slideLayout9.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94.png"/><Relationship Id="rId23" Type="http://schemas.openxmlformats.org/officeDocument/2006/relationships/image" Target="../media/image102.png"/><Relationship Id="rId10" Type="http://schemas.openxmlformats.org/officeDocument/2006/relationships/image" Target="../media/image89.png"/><Relationship Id="rId19" Type="http://schemas.openxmlformats.org/officeDocument/2006/relationships/image" Target="../media/image98.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 Id="rId22" Type="http://schemas.openxmlformats.org/officeDocument/2006/relationships/image" Target="../media/image101.png"/></Relationships>
</file>

<file path=ppt/slides/_rels/slide74.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4.png"/><Relationship Id="rId3"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113.png"/><Relationship Id="rId2" Type="http://schemas.openxmlformats.org/officeDocument/2006/relationships/image" Target="../media/image103.png"/><Relationship Id="rId1" Type="http://schemas.openxmlformats.org/officeDocument/2006/relationships/slideLayout" Target="../slideLayouts/slideLayout9.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06.png"/><Relationship Id="rId10" Type="http://schemas.openxmlformats.org/officeDocument/2006/relationships/image" Target="../media/image111.png"/><Relationship Id="rId4" Type="http://schemas.openxmlformats.org/officeDocument/2006/relationships/image" Target="../media/image105.png"/><Relationship Id="rId9" Type="http://schemas.openxmlformats.org/officeDocument/2006/relationships/image" Target="../media/image110.png"/><Relationship Id="rId14" Type="http://schemas.openxmlformats.org/officeDocument/2006/relationships/image" Target="../media/image11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image" Target="../media/image118.png"/><Relationship Id="rId1" Type="http://schemas.openxmlformats.org/officeDocument/2006/relationships/slideLayout" Target="../slideLayouts/slideLayout9.xml"/><Relationship Id="rId6" Type="http://schemas.openxmlformats.org/officeDocument/2006/relationships/image" Target="../media/image122.png"/><Relationship Id="rId5" Type="http://schemas.openxmlformats.org/officeDocument/2006/relationships/image" Target="../media/image121.png"/><Relationship Id="rId10" Type="http://schemas.openxmlformats.org/officeDocument/2006/relationships/image" Target="../media/image126.png"/><Relationship Id="rId4" Type="http://schemas.openxmlformats.org/officeDocument/2006/relationships/image" Target="../media/image120.png"/><Relationship Id="rId9" Type="http://schemas.openxmlformats.org/officeDocument/2006/relationships/image" Target="../media/image125.png"/></Relationships>
</file>

<file path=ppt/slides/_rels/slide81.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image" Target="../media/image127.png"/><Relationship Id="rId1" Type="http://schemas.openxmlformats.org/officeDocument/2006/relationships/slideLayout" Target="../slideLayouts/slideLayout9.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82.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06.png"/><Relationship Id="rId26" Type="http://schemas.openxmlformats.org/officeDocument/2006/relationships/image" Target="../media/image110.png"/><Relationship Id="rId39" Type="http://schemas.openxmlformats.org/officeDocument/2006/relationships/image" Target="../media/image167.png"/><Relationship Id="rId21" Type="http://schemas.openxmlformats.org/officeDocument/2006/relationships/image" Target="../media/image151.png"/><Relationship Id="rId34" Type="http://schemas.openxmlformats.org/officeDocument/2006/relationships/image" Target="../media/image162.png"/><Relationship Id="rId42" Type="http://schemas.openxmlformats.org/officeDocument/2006/relationships/image" Target="../media/image170.png"/><Relationship Id="rId47" Type="http://schemas.openxmlformats.org/officeDocument/2006/relationships/image" Target="../media/image175.png"/><Relationship Id="rId50" Type="http://schemas.openxmlformats.org/officeDocument/2006/relationships/image" Target="../media/image178.png"/><Relationship Id="rId7" Type="http://schemas.openxmlformats.org/officeDocument/2006/relationships/image" Target="../media/image139.png"/><Relationship Id="rId2" Type="http://schemas.openxmlformats.org/officeDocument/2006/relationships/image" Target="../media/image134.png"/><Relationship Id="rId16" Type="http://schemas.openxmlformats.org/officeDocument/2006/relationships/image" Target="../media/image148.png"/><Relationship Id="rId29" Type="http://schemas.openxmlformats.org/officeDocument/2006/relationships/image" Target="../media/image157.png"/><Relationship Id="rId11" Type="http://schemas.openxmlformats.org/officeDocument/2006/relationships/image" Target="../media/image143.png"/><Relationship Id="rId24" Type="http://schemas.openxmlformats.org/officeDocument/2006/relationships/image" Target="../media/image154.png"/><Relationship Id="rId32" Type="http://schemas.openxmlformats.org/officeDocument/2006/relationships/image" Target="../media/image160.png"/><Relationship Id="rId37" Type="http://schemas.openxmlformats.org/officeDocument/2006/relationships/image" Target="../media/image165.png"/><Relationship Id="rId40" Type="http://schemas.openxmlformats.org/officeDocument/2006/relationships/image" Target="../media/image168.png"/><Relationship Id="rId45" Type="http://schemas.openxmlformats.org/officeDocument/2006/relationships/image" Target="../media/image173.png"/><Relationship Id="rId5" Type="http://schemas.openxmlformats.org/officeDocument/2006/relationships/image" Target="../media/image137.png"/><Relationship Id="rId15" Type="http://schemas.openxmlformats.org/officeDocument/2006/relationships/image" Target="../media/image147.png"/><Relationship Id="rId23" Type="http://schemas.openxmlformats.org/officeDocument/2006/relationships/image" Target="../media/image153.png"/><Relationship Id="rId28" Type="http://schemas.openxmlformats.org/officeDocument/2006/relationships/image" Target="../media/image156.png"/><Relationship Id="rId36" Type="http://schemas.openxmlformats.org/officeDocument/2006/relationships/image" Target="../media/image164.png"/><Relationship Id="rId49" Type="http://schemas.openxmlformats.org/officeDocument/2006/relationships/image" Target="../media/image177.png"/><Relationship Id="rId10" Type="http://schemas.openxmlformats.org/officeDocument/2006/relationships/image" Target="../media/image142.png"/><Relationship Id="rId19" Type="http://schemas.openxmlformats.org/officeDocument/2006/relationships/image" Target="../media/image149.png"/><Relationship Id="rId31" Type="http://schemas.openxmlformats.org/officeDocument/2006/relationships/image" Target="../media/image159.png"/><Relationship Id="rId44" Type="http://schemas.openxmlformats.org/officeDocument/2006/relationships/image" Target="../media/image172.png"/><Relationship Id="rId4" Type="http://schemas.openxmlformats.org/officeDocument/2006/relationships/image" Target="../media/image136.png"/><Relationship Id="rId9" Type="http://schemas.openxmlformats.org/officeDocument/2006/relationships/image" Target="../media/image141.png"/><Relationship Id="rId14" Type="http://schemas.openxmlformats.org/officeDocument/2006/relationships/image" Target="../media/image146.png"/><Relationship Id="rId22" Type="http://schemas.openxmlformats.org/officeDocument/2006/relationships/image" Target="../media/image152.png"/><Relationship Id="rId27" Type="http://schemas.openxmlformats.org/officeDocument/2006/relationships/image" Target="../media/image129.png"/><Relationship Id="rId30" Type="http://schemas.openxmlformats.org/officeDocument/2006/relationships/image" Target="../media/image158.png"/><Relationship Id="rId35" Type="http://schemas.openxmlformats.org/officeDocument/2006/relationships/image" Target="../media/image163.png"/><Relationship Id="rId43" Type="http://schemas.openxmlformats.org/officeDocument/2006/relationships/image" Target="../media/image171.png"/><Relationship Id="rId48" Type="http://schemas.openxmlformats.org/officeDocument/2006/relationships/image" Target="../media/image176.png"/><Relationship Id="rId8" Type="http://schemas.openxmlformats.org/officeDocument/2006/relationships/image" Target="../media/image140.png"/><Relationship Id="rId51" Type="http://schemas.openxmlformats.org/officeDocument/2006/relationships/image" Target="../media/image179.png"/><Relationship Id="rId3" Type="http://schemas.openxmlformats.org/officeDocument/2006/relationships/image" Target="../media/image135.png"/><Relationship Id="rId12" Type="http://schemas.openxmlformats.org/officeDocument/2006/relationships/image" Target="../media/image144.png"/><Relationship Id="rId17" Type="http://schemas.openxmlformats.org/officeDocument/2006/relationships/image" Target="../media/image130.png"/><Relationship Id="rId25" Type="http://schemas.openxmlformats.org/officeDocument/2006/relationships/image" Target="../media/image155.png"/><Relationship Id="rId33" Type="http://schemas.openxmlformats.org/officeDocument/2006/relationships/image" Target="../media/image161.png"/><Relationship Id="rId38" Type="http://schemas.openxmlformats.org/officeDocument/2006/relationships/image" Target="../media/image166.png"/><Relationship Id="rId46" Type="http://schemas.openxmlformats.org/officeDocument/2006/relationships/image" Target="../media/image174.png"/><Relationship Id="rId20" Type="http://schemas.openxmlformats.org/officeDocument/2006/relationships/image" Target="../media/image150.png"/><Relationship Id="rId41" Type="http://schemas.openxmlformats.org/officeDocument/2006/relationships/image" Target="../media/image169.png"/><Relationship Id="rId1" Type="http://schemas.openxmlformats.org/officeDocument/2006/relationships/slideLayout" Target="../slideLayouts/slideLayout9.xml"/><Relationship Id="rId6" Type="http://schemas.openxmlformats.org/officeDocument/2006/relationships/image" Target="../media/image138.png"/></Relationships>
</file>

<file path=ppt/slides/_rels/slide83.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191.png"/><Relationship Id="rId3" Type="http://schemas.openxmlformats.org/officeDocument/2006/relationships/image" Target="../media/image181.png"/><Relationship Id="rId7" Type="http://schemas.openxmlformats.org/officeDocument/2006/relationships/image" Target="../media/image185.png"/><Relationship Id="rId12" Type="http://schemas.openxmlformats.org/officeDocument/2006/relationships/image" Target="../media/image190.png"/><Relationship Id="rId2" Type="http://schemas.openxmlformats.org/officeDocument/2006/relationships/image" Target="../media/image180.png"/><Relationship Id="rId1" Type="http://schemas.openxmlformats.org/officeDocument/2006/relationships/slideLayout" Target="../slideLayouts/slideLayout9.xml"/><Relationship Id="rId6" Type="http://schemas.openxmlformats.org/officeDocument/2006/relationships/image" Target="../media/image184.png"/><Relationship Id="rId11" Type="http://schemas.openxmlformats.org/officeDocument/2006/relationships/image" Target="../media/image189.png"/><Relationship Id="rId5" Type="http://schemas.openxmlformats.org/officeDocument/2006/relationships/image" Target="../media/image183.png"/><Relationship Id="rId10" Type="http://schemas.openxmlformats.org/officeDocument/2006/relationships/image" Target="../media/image188.png"/><Relationship Id="rId4" Type="http://schemas.openxmlformats.org/officeDocument/2006/relationships/image" Target="../media/image182.png"/><Relationship Id="rId9" Type="http://schemas.openxmlformats.org/officeDocument/2006/relationships/image" Target="../media/image187.png"/><Relationship Id="rId14" Type="http://schemas.openxmlformats.org/officeDocument/2006/relationships/image" Target="../media/image192.png"/></Relationships>
</file>

<file path=ppt/slides/_rels/slide84.xml.rels><?xml version="1.0" encoding="UTF-8" standalone="yes"?>
<Relationships xmlns="http://schemas.openxmlformats.org/package/2006/relationships"><Relationship Id="rId8" Type="http://schemas.openxmlformats.org/officeDocument/2006/relationships/image" Target="../media/image199.png"/><Relationship Id="rId13" Type="http://schemas.openxmlformats.org/officeDocument/2006/relationships/image" Target="../media/image204.png"/><Relationship Id="rId3" Type="http://schemas.openxmlformats.org/officeDocument/2006/relationships/image" Target="../media/image194.png"/><Relationship Id="rId7" Type="http://schemas.openxmlformats.org/officeDocument/2006/relationships/image" Target="../media/image198.png"/><Relationship Id="rId12" Type="http://schemas.openxmlformats.org/officeDocument/2006/relationships/image" Target="../media/image203.png"/><Relationship Id="rId2" Type="http://schemas.openxmlformats.org/officeDocument/2006/relationships/image" Target="../media/image193.png"/><Relationship Id="rId1" Type="http://schemas.openxmlformats.org/officeDocument/2006/relationships/slideLayout" Target="../slideLayouts/slideLayout9.xml"/><Relationship Id="rId6" Type="http://schemas.openxmlformats.org/officeDocument/2006/relationships/image" Target="../media/image197.png"/><Relationship Id="rId11" Type="http://schemas.openxmlformats.org/officeDocument/2006/relationships/image" Target="../media/image202.png"/><Relationship Id="rId5" Type="http://schemas.openxmlformats.org/officeDocument/2006/relationships/image" Target="../media/image196.png"/><Relationship Id="rId15" Type="http://schemas.openxmlformats.org/officeDocument/2006/relationships/image" Target="../media/image206.png"/><Relationship Id="rId10" Type="http://schemas.openxmlformats.org/officeDocument/2006/relationships/image" Target="../media/image201.png"/><Relationship Id="rId4" Type="http://schemas.openxmlformats.org/officeDocument/2006/relationships/image" Target="../media/image195.png"/><Relationship Id="rId9" Type="http://schemas.openxmlformats.org/officeDocument/2006/relationships/image" Target="../media/image200.png"/><Relationship Id="rId14" Type="http://schemas.openxmlformats.org/officeDocument/2006/relationships/image" Target="../media/image205.png"/></Relationships>
</file>

<file path=ppt/slides/_rels/slide85.xml.rels><?xml version="1.0" encoding="UTF-8" standalone="yes"?>
<Relationships xmlns="http://schemas.openxmlformats.org/package/2006/relationships"><Relationship Id="rId8" Type="http://schemas.openxmlformats.org/officeDocument/2006/relationships/image" Target="../media/image213.png"/><Relationship Id="rId13" Type="http://schemas.openxmlformats.org/officeDocument/2006/relationships/image" Target="../media/image218.png"/><Relationship Id="rId18" Type="http://schemas.openxmlformats.org/officeDocument/2006/relationships/image" Target="../media/image223.png"/><Relationship Id="rId3" Type="http://schemas.openxmlformats.org/officeDocument/2006/relationships/image" Target="../media/image208.png"/><Relationship Id="rId7" Type="http://schemas.openxmlformats.org/officeDocument/2006/relationships/image" Target="../media/image212.png"/><Relationship Id="rId12" Type="http://schemas.openxmlformats.org/officeDocument/2006/relationships/image" Target="../media/image217.png"/><Relationship Id="rId17" Type="http://schemas.openxmlformats.org/officeDocument/2006/relationships/image" Target="../media/image222.png"/><Relationship Id="rId2" Type="http://schemas.openxmlformats.org/officeDocument/2006/relationships/image" Target="../media/image207.png"/><Relationship Id="rId16" Type="http://schemas.openxmlformats.org/officeDocument/2006/relationships/image" Target="../media/image221.png"/><Relationship Id="rId20" Type="http://schemas.openxmlformats.org/officeDocument/2006/relationships/image" Target="../media/image225.png"/><Relationship Id="rId1" Type="http://schemas.openxmlformats.org/officeDocument/2006/relationships/slideLayout" Target="../slideLayouts/slideLayout9.xml"/><Relationship Id="rId6" Type="http://schemas.openxmlformats.org/officeDocument/2006/relationships/image" Target="../media/image211.png"/><Relationship Id="rId11" Type="http://schemas.openxmlformats.org/officeDocument/2006/relationships/image" Target="../media/image216.png"/><Relationship Id="rId5" Type="http://schemas.openxmlformats.org/officeDocument/2006/relationships/image" Target="../media/image210.png"/><Relationship Id="rId15" Type="http://schemas.openxmlformats.org/officeDocument/2006/relationships/image" Target="../media/image220.png"/><Relationship Id="rId10" Type="http://schemas.openxmlformats.org/officeDocument/2006/relationships/image" Target="../media/image215.png"/><Relationship Id="rId19" Type="http://schemas.openxmlformats.org/officeDocument/2006/relationships/image" Target="../media/image224.png"/><Relationship Id="rId4" Type="http://schemas.openxmlformats.org/officeDocument/2006/relationships/image" Target="../media/image209.png"/><Relationship Id="rId9" Type="http://schemas.openxmlformats.org/officeDocument/2006/relationships/image" Target="../media/image214.png"/><Relationship Id="rId14" Type="http://schemas.openxmlformats.org/officeDocument/2006/relationships/image" Target="../media/image21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26.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229.png"/><Relationship Id="rId7" Type="http://schemas.openxmlformats.org/officeDocument/2006/relationships/image" Target="../media/image233.png"/><Relationship Id="rId2" Type="http://schemas.openxmlformats.org/officeDocument/2006/relationships/image" Target="../media/image228.png"/><Relationship Id="rId1" Type="http://schemas.openxmlformats.org/officeDocument/2006/relationships/slideLayout" Target="../slideLayouts/slideLayout9.xml"/><Relationship Id="rId6" Type="http://schemas.openxmlformats.org/officeDocument/2006/relationships/image" Target="../media/image232.png"/><Relationship Id="rId5" Type="http://schemas.openxmlformats.org/officeDocument/2006/relationships/image" Target="../media/image231.png"/><Relationship Id="rId4" Type="http://schemas.openxmlformats.org/officeDocument/2006/relationships/image" Target="../media/image230.png"/><Relationship Id="rId9" Type="http://schemas.openxmlformats.org/officeDocument/2006/relationships/image" Target="../media/image235.png"/></Relationships>
</file>

<file path=ppt/slides/_rels/slide94.xml.rels><?xml version="1.0" encoding="UTF-8" standalone="yes"?>
<Relationships xmlns="http://schemas.openxmlformats.org/package/2006/relationships"><Relationship Id="rId8" Type="http://schemas.openxmlformats.org/officeDocument/2006/relationships/image" Target="../media/image242.png"/><Relationship Id="rId13" Type="http://schemas.openxmlformats.org/officeDocument/2006/relationships/image" Target="../media/image247.png"/><Relationship Id="rId3" Type="http://schemas.openxmlformats.org/officeDocument/2006/relationships/image" Target="../media/image237.png"/><Relationship Id="rId7" Type="http://schemas.openxmlformats.org/officeDocument/2006/relationships/image" Target="../media/image241.png"/><Relationship Id="rId12" Type="http://schemas.openxmlformats.org/officeDocument/2006/relationships/image" Target="../media/image246.png"/><Relationship Id="rId17" Type="http://schemas.openxmlformats.org/officeDocument/2006/relationships/image" Target="../media/image251.png"/><Relationship Id="rId2" Type="http://schemas.openxmlformats.org/officeDocument/2006/relationships/image" Target="../media/image236.png"/><Relationship Id="rId16" Type="http://schemas.openxmlformats.org/officeDocument/2006/relationships/image" Target="../media/image250.png"/><Relationship Id="rId1" Type="http://schemas.openxmlformats.org/officeDocument/2006/relationships/slideLayout" Target="../slideLayouts/slideLayout9.xml"/><Relationship Id="rId6" Type="http://schemas.openxmlformats.org/officeDocument/2006/relationships/image" Target="../media/image240.png"/><Relationship Id="rId11" Type="http://schemas.openxmlformats.org/officeDocument/2006/relationships/image" Target="../media/image245.png"/><Relationship Id="rId5" Type="http://schemas.openxmlformats.org/officeDocument/2006/relationships/image" Target="../media/image239.png"/><Relationship Id="rId15" Type="http://schemas.openxmlformats.org/officeDocument/2006/relationships/image" Target="../media/image249.png"/><Relationship Id="rId10" Type="http://schemas.openxmlformats.org/officeDocument/2006/relationships/image" Target="../media/image244.png"/><Relationship Id="rId4" Type="http://schemas.openxmlformats.org/officeDocument/2006/relationships/image" Target="../media/image238.png"/><Relationship Id="rId9" Type="http://schemas.openxmlformats.org/officeDocument/2006/relationships/image" Target="../media/image243.png"/><Relationship Id="rId14" Type="http://schemas.openxmlformats.org/officeDocument/2006/relationships/image" Target="../media/image248.png"/></Relationships>
</file>

<file path=ppt/slides/_rels/slide95.xml.rels><?xml version="1.0" encoding="UTF-8" standalone="yes"?>
<Relationships xmlns="http://schemas.openxmlformats.org/package/2006/relationships"><Relationship Id="rId13" Type="http://schemas.openxmlformats.org/officeDocument/2006/relationships/image" Target="../media/image263.png"/><Relationship Id="rId18" Type="http://schemas.openxmlformats.org/officeDocument/2006/relationships/image" Target="../media/image268.png"/><Relationship Id="rId26" Type="http://schemas.openxmlformats.org/officeDocument/2006/relationships/image" Target="../media/image276.png"/><Relationship Id="rId39" Type="http://schemas.openxmlformats.org/officeDocument/2006/relationships/image" Target="../media/image289.png"/><Relationship Id="rId21" Type="http://schemas.openxmlformats.org/officeDocument/2006/relationships/image" Target="../media/image271.png"/><Relationship Id="rId34" Type="http://schemas.openxmlformats.org/officeDocument/2006/relationships/image" Target="../media/image284.png"/><Relationship Id="rId42" Type="http://schemas.openxmlformats.org/officeDocument/2006/relationships/image" Target="../media/image292.png"/><Relationship Id="rId7" Type="http://schemas.openxmlformats.org/officeDocument/2006/relationships/image" Target="../media/image257.png"/><Relationship Id="rId2" Type="http://schemas.openxmlformats.org/officeDocument/2006/relationships/image" Target="../media/image252.png"/><Relationship Id="rId16" Type="http://schemas.openxmlformats.org/officeDocument/2006/relationships/image" Target="../media/image266.png"/><Relationship Id="rId20" Type="http://schemas.openxmlformats.org/officeDocument/2006/relationships/image" Target="../media/image270.png"/><Relationship Id="rId29" Type="http://schemas.openxmlformats.org/officeDocument/2006/relationships/image" Target="../media/image279.png"/><Relationship Id="rId41" Type="http://schemas.openxmlformats.org/officeDocument/2006/relationships/image" Target="../media/image291.png"/><Relationship Id="rId1" Type="http://schemas.openxmlformats.org/officeDocument/2006/relationships/slideLayout" Target="../slideLayouts/slideLayout9.xml"/><Relationship Id="rId6" Type="http://schemas.openxmlformats.org/officeDocument/2006/relationships/image" Target="../media/image256.png"/><Relationship Id="rId11" Type="http://schemas.openxmlformats.org/officeDocument/2006/relationships/image" Target="../media/image261.png"/><Relationship Id="rId24" Type="http://schemas.openxmlformats.org/officeDocument/2006/relationships/image" Target="../media/image274.png"/><Relationship Id="rId32" Type="http://schemas.openxmlformats.org/officeDocument/2006/relationships/image" Target="../media/image282.png"/><Relationship Id="rId37" Type="http://schemas.openxmlformats.org/officeDocument/2006/relationships/image" Target="../media/image287.png"/><Relationship Id="rId40" Type="http://schemas.openxmlformats.org/officeDocument/2006/relationships/image" Target="../media/image290.png"/><Relationship Id="rId5" Type="http://schemas.openxmlformats.org/officeDocument/2006/relationships/image" Target="../media/image255.png"/><Relationship Id="rId15" Type="http://schemas.openxmlformats.org/officeDocument/2006/relationships/image" Target="../media/image265.png"/><Relationship Id="rId23" Type="http://schemas.openxmlformats.org/officeDocument/2006/relationships/image" Target="../media/image273.png"/><Relationship Id="rId28" Type="http://schemas.openxmlformats.org/officeDocument/2006/relationships/image" Target="../media/image278.png"/><Relationship Id="rId36" Type="http://schemas.openxmlformats.org/officeDocument/2006/relationships/image" Target="../media/image286.png"/><Relationship Id="rId10" Type="http://schemas.openxmlformats.org/officeDocument/2006/relationships/image" Target="../media/image260.png"/><Relationship Id="rId19" Type="http://schemas.openxmlformats.org/officeDocument/2006/relationships/image" Target="../media/image269.png"/><Relationship Id="rId31" Type="http://schemas.openxmlformats.org/officeDocument/2006/relationships/image" Target="../media/image281.png"/><Relationship Id="rId44" Type="http://schemas.openxmlformats.org/officeDocument/2006/relationships/image" Target="../media/image294.png"/><Relationship Id="rId4" Type="http://schemas.openxmlformats.org/officeDocument/2006/relationships/image" Target="../media/image254.png"/><Relationship Id="rId9" Type="http://schemas.openxmlformats.org/officeDocument/2006/relationships/image" Target="../media/image259.png"/><Relationship Id="rId14" Type="http://schemas.openxmlformats.org/officeDocument/2006/relationships/image" Target="../media/image264.png"/><Relationship Id="rId22" Type="http://schemas.openxmlformats.org/officeDocument/2006/relationships/image" Target="../media/image272.png"/><Relationship Id="rId27" Type="http://schemas.openxmlformats.org/officeDocument/2006/relationships/image" Target="../media/image277.png"/><Relationship Id="rId30" Type="http://schemas.openxmlformats.org/officeDocument/2006/relationships/image" Target="../media/image280.png"/><Relationship Id="rId35" Type="http://schemas.openxmlformats.org/officeDocument/2006/relationships/image" Target="../media/image285.png"/><Relationship Id="rId43" Type="http://schemas.openxmlformats.org/officeDocument/2006/relationships/image" Target="../media/image293.png"/><Relationship Id="rId8" Type="http://schemas.openxmlformats.org/officeDocument/2006/relationships/image" Target="../media/image258.png"/><Relationship Id="rId3" Type="http://schemas.openxmlformats.org/officeDocument/2006/relationships/image" Target="../media/image253.png"/><Relationship Id="rId12" Type="http://schemas.openxmlformats.org/officeDocument/2006/relationships/image" Target="../media/image262.png"/><Relationship Id="rId17" Type="http://schemas.openxmlformats.org/officeDocument/2006/relationships/image" Target="../media/image267.png"/><Relationship Id="rId25" Type="http://schemas.openxmlformats.org/officeDocument/2006/relationships/image" Target="../media/image275.png"/><Relationship Id="rId33" Type="http://schemas.openxmlformats.org/officeDocument/2006/relationships/image" Target="../media/image283.png"/><Relationship Id="rId38" Type="http://schemas.openxmlformats.org/officeDocument/2006/relationships/image" Target="../media/image288.png"/></Relationships>
</file>

<file path=ppt/slides/_rels/slide96.xml.rels><?xml version="1.0" encoding="UTF-8" standalone="yes"?>
<Relationships xmlns="http://schemas.openxmlformats.org/package/2006/relationships"><Relationship Id="rId13" Type="http://schemas.openxmlformats.org/officeDocument/2006/relationships/image" Target="../media/image306.png"/><Relationship Id="rId18" Type="http://schemas.openxmlformats.org/officeDocument/2006/relationships/image" Target="../media/image311.png"/><Relationship Id="rId26" Type="http://schemas.openxmlformats.org/officeDocument/2006/relationships/image" Target="../media/image319.png"/><Relationship Id="rId39" Type="http://schemas.openxmlformats.org/officeDocument/2006/relationships/image" Target="../media/image332.png"/><Relationship Id="rId21" Type="http://schemas.openxmlformats.org/officeDocument/2006/relationships/image" Target="../media/image314.png"/><Relationship Id="rId34" Type="http://schemas.openxmlformats.org/officeDocument/2006/relationships/image" Target="../media/image327.png"/><Relationship Id="rId42" Type="http://schemas.openxmlformats.org/officeDocument/2006/relationships/image" Target="../media/image335.png"/><Relationship Id="rId47" Type="http://schemas.openxmlformats.org/officeDocument/2006/relationships/image" Target="../media/image340.png"/><Relationship Id="rId50" Type="http://schemas.openxmlformats.org/officeDocument/2006/relationships/image" Target="../media/image343.png"/><Relationship Id="rId55" Type="http://schemas.openxmlformats.org/officeDocument/2006/relationships/image" Target="../media/image348.png"/><Relationship Id="rId7" Type="http://schemas.openxmlformats.org/officeDocument/2006/relationships/image" Target="../media/image300.png"/><Relationship Id="rId2" Type="http://schemas.openxmlformats.org/officeDocument/2006/relationships/image" Target="../media/image295.png"/><Relationship Id="rId16" Type="http://schemas.openxmlformats.org/officeDocument/2006/relationships/image" Target="../media/image309.png"/><Relationship Id="rId29" Type="http://schemas.openxmlformats.org/officeDocument/2006/relationships/image" Target="../media/image322.png"/><Relationship Id="rId11" Type="http://schemas.openxmlformats.org/officeDocument/2006/relationships/image" Target="../media/image304.png"/><Relationship Id="rId24" Type="http://schemas.openxmlformats.org/officeDocument/2006/relationships/image" Target="../media/image317.png"/><Relationship Id="rId32" Type="http://schemas.openxmlformats.org/officeDocument/2006/relationships/image" Target="../media/image325.png"/><Relationship Id="rId37" Type="http://schemas.openxmlformats.org/officeDocument/2006/relationships/image" Target="../media/image330.png"/><Relationship Id="rId40" Type="http://schemas.openxmlformats.org/officeDocument/2006/relationships/image" Target="../media/image333.png"/><Relationship Id="rId45" Type="http://schemas.openxmlformats.org/officeDocument/2006/relationships/image" Target="../media/image338.png"/><Relationship Id="rId53" Type="http://schemas.openxmlformats.org/officeDocument/2006/relationships/image" Target="../media/image346.png"/><Relationship Id="rId5" Type="http://schemas.openxmlformats.org/officeDocument/2006/relationships/image" Target="../media/image298.png"/><Relationship Id="rId19" Type="http://schemas.openxmlformats.org/officeDocument/2006/relationships/image" Target="../media/image312.png"/><Relationship Id="rId4" Type="http://schemas.openxmlformats.org/officeDocument/2006/relationships/image" Target="../media/image297.png"/><Relationship Id="rId9" Type="http://schemas.openxmlformats.org/officeDocument/2006/relationships/image" Target="../media/image302.png"/><Relationship Id="rId14" Type="http://schemas.openxmlformats.org/officeDocument/2006/relationships/image" Target="../media/image307.png"/><Relationship Id="rId22" Type="http://schemas.openxmlformats.org/officeDocument/2006/relationships/image" Target="../media/image315.png"/><Relationship Id="rId27" Type="http://schemas.openxmlformats.org/officeDocument/2006/relationships/image" Target="../media/image320.png"/><Relationship Id="rId30" Type="http://schemas.openxmlformats.org/officeDocument/2006/relationships/image" Target="../media/image323.png"/><Relationship Id="rId35" Type="http://schemas.openxmlformats.org/officeDocument/2006/relationships/image" Target="../media/image328.png"/><Relationship Id="rId43" Type="http://schemas.openxmlformats.org/officeDocument/2006/relationships/image" Target="../media/image336.png"/><Relationship Id="rId48" Type="http://schemas.openxmlformats.org/officeDocument/2006/relationships/image" Target="../media/image341.png"/><Relationship Id="rId56" Type="http://schemas.openxmlformats.org/officeDocument/2006/relationships/image" Target="../media/image349.png"/><Relationship Id="rId8" Type="http://schemas.openxmlformats.org/officeDocument/2006/relationships/image" Target="../media/image301.png"/><Relationship Id="rId51" Type="http://schemas.openxmlformats.org/officeDocument/2006/relationships/image" Target="../media/image344.png"/><Relationship Id="rId3" Type="http://schemas.openxmlformats.org/officeDocument/2006/relationships/image" Target="../media/image296.png"/><Relationship Id="rId12" Type="http://schemas.openxmlformats.org/officeDocument/2006/relationships/image" Target="../media/image305.png"/><Relationship Id="rId17" Type="http://schemas.openxmlformats.org/officeDocument/2006/relationships/image" Target="../media/image310.png"/><Relationship Id="rId25" Type="http://schemas.openxmlformats.org/officeDocument/2006/relationships/image" Target="../media/image318.png"/><Relationship Id="rId33" Type="http://schemas.openxmlformats.org/officeDocument/2006/relationships/image" Target="../media/image326.png"/><Relationship Id="rId38" Type="http://schemas.openxmlformats.org/officeDocument/2006/relationships/image" Target="../media/image331.png"/><Relationship Id="rId46" Type="http://schemas.openxmlformats.org/officeDocument/2006/relationships/image" Target="../media/image339.png"/><Relationship Id="rId20" Type="http://schemas.openxmlformats.org/officeDocument/2006/relationships/image" Target="../media/image313.png"/><Relationship Id="rId41" Type="http://schemas.openxmlformats.org/officeDocument/2006/relationships/image" Target="../media/image334.png"/><Relationship Id="rId54" Type="http://schemas.openxmlformats.org/officeDocument/2006/relationships/image" Target="../media/image347.png"/><Relationship Id="rId1" Type="http://schemas.openxmlformats.org/officeDocument/2006/relationships/slideLayout" Target="../slideLayouts/slideLayout9.xml"/><Relationship Id="rId6" Type="http://schemas.openxmlformats.org/officeDocument/2006/relationships/image" Target="../media/image299.png"/><Relationship Id="rId15" Type="http://schemas.openxmlformats.org/officeDocument/2006/relationships/image" Target="../media/image308.png"/><Relationship Id="rId23" Type="http://schemas.openxmlformats.org/officeDocument/2006/relationships/image" Target="../media/image316.png"/><Relationship Id="rId28" Type="http://schemas.openxmlformats.org/officeDocument/2006/relationships/image" Target="../media/image321.png"/><Relationship Id="rId36" Type="http://schemas.openxmlformats.org/officeDocument/2006/relationships/image" Target="../media/image329.png"/><Relationship Id="rId49" Type="http://schemas.openxmlformats.org/officeDocument/2006/relationships/image" Target="../media/image342.png"/><Relationship Id="rId57" Type="http://schemas.openxmlformats.org/officeDocument/2006/relationships/image" Target="../media/image350.png"/><Relationship Id="rId10" Type="http://schemas.openxmlformats.org/officeDocument/2006/relationships/image" Target="../media/image303.png"/><Relationship Id="rId31" Type="http://schemas.openxmlformats.org/officeDocument/2006/relationships/image" Target="../media/image324.png"/><Relationship Id="rId44" Type="http://schemas.openxmlformats.org/officeDocument/2006/relationships/image" Target="../media/image337.png"/><Relationship Id="rId52" Type="http://schemas.openxmlformats.org/officeDocument/2006/relationships/image" Target="../media/image345.png"/></Relationships>
</file>

<file path=ppt/slides/_rels/slide97.xml.rels><?xml version="1.0" encoding="UTF-8" standalone="yes"?>
<Relationships xmlns="http://schemas.openxmlformats.org/package/2006/relationships"><Relationship Id="rId26" Type="http://schemas.openxmlformats.org/officeDocument/2006/relationships/image" Target="../media/image375.png"/><Relationship Id="rId21" Type="http://schemas.openxmlformats.org/officeDocument/2006/relationships/image" Target="../media/image370.png"/><Relationship Id="rId42" Type="http://schemas.openxmlformats.org/officeDocument/2006/relationships/image" Target="../media/image391.png"/><Relationship Id="rId47" Type="http://schemas.openxmlformats.org/officeDocument/2006/relationships/image" Target="../media/image396.png"/><Relationship Id="rId63" Type="http://schemas.openxmlformats.org/officeDocument/2006/relationships/image" Target="../media/image412.png"/><Relationship Id="rId68" Type="http://schemas.openxmlformats.org/officeDocument/2006/relationships/image" Target="../media/image417.png"/><Relationship Id="rId84" Type="http://schemas.openxmlformats.org/officeDocument/2006/relationships/image" Target="../media/image433.png"/><Relationship Id="rId89" Type="http://schemas.openxmlformats.org/officeDocument/2006/relationships/image" Target="../media/image438.png"/><Relationship Id="rId16" Type="http://schemas.openxmlformats.org/officeDocument/2006/relationships/image" Target="../media/image365.png"/><Relationship Id="rId11" Type="http://schemas.openxmlformats.org/officeDocument/2006/relationships/image" Target="../media/image360.png"/><Relationship Id="rId32" Type="http://schemas.openxmlformats.org/officeDocument/2006/relationships/image" Target="../media/image381.png"/><Relationship Id="rId37" Type="http://schemas.openxmlformats.org/officeDocument/2006/relationships/image" Target="../media/image386.png"/><Relationship Id="rId53" Type="http://schemas.openxmlformats.org/officeDocument/2006/relationships/image" Target="../media/image402.png"/><Relationship Id="rId58" Type="http://schemas.openxmlformats.org/officeDocument/2006/relationships/image" Target="../media/image407.png"/><Relationship Id="rId74" Type="http://schemas.openxmlformats.org/officeDocument/2006/relationships/image" Target="../media/image423.png"/><Relationship Id="rId79" Type="http://schemas.openxmlformats.org/officeDocument/2006/relationships/image" Target="../media/image428.png"/><Relationship Id="rId5" Type="http://schemas.openxmlformats.org/officeDocument/2006/relationships/image" Target="../media/image354.png"/><Relationship Id="rId90" Type="http://schemas.openxmlformats.org/officeDocument/2006/relationships/image" Target="../media/image439.png"/><Relationship Id="rId95" Type="http://schemas.openxmlformats.org/officeDocument/2006/relationships/image" Target="../media/image444.png"/><Relationship Id="rId22" Type="http://schemas.openxmlformats.org/officeDocument/2006/relationships/image" Target="../media/image371.png"/><Relationship Id="rId27" Type="http://schemas.openxmlformats.org/officeDocument/2006/relationships/image" Target="../media/image376.png"/><Relationship Id="rId43" Type="http://schemas.openxmlformats.org/officeDocument/2006/relationships/image" Target="../media/image392.png"/><Relationship Id="rId48" Type="http://schemas.openxmlformats.org/officeDocument/2006/relationships/image" Target="../media/image397.png"/><Relationship Id="rId64" Type="http://schemas.openxmlformats.org/officeDocument/2006/relationships/image" Target="../media/image413.png"/><Relationship Id="rId69" Type="http://schemas.openxmlformats.org/officeDocument/2006/relationships/image" Target="../media/image418.png"/><Relationship Id="rId80" Type="http://schemas.openxmlformats.org/officeDocument/2006/relationships/image" Target="../media/image429.png"/><Relationship Id="rId85" Type="http://schemas.openxmlformats.org/officeDocument/2006/relationships/image" Target="../media/image434.png"/><Relationship Id="rId3" Type="http://schemas.openxmlformats.org/officeDocument/2006/relationships/image" Target="../media/image352.png"/><Relationship Id="rId12" Type="http://schemas.openxmlformats.org/officeDocument/2006/relationships/image" Target="../media/image361.png"/><Relationship Id="rId17" Type="http://schemas.openxmlformats.org/officeDocument/2006/relationships/image" Target="../media/image366.png"/><Relationship Id="rId25" Type="http://schemas.openxmlformats.org/officeDocument/2006/relationships/image" Target="../media/image374.png"/><Relationship Id="rId33" Type="http://schemas.openxmlformats.org/officeDocument/2006/relationships/image" Target="../media/image382.png"/><Relationship Id="rId38" Type="http://schemas.openxmlformats.org/officeDocument/2006/relationships/image" Target="../media/image387.png"/><Relationship Id="rId46" Type="http://schemas.openxmlformats.org/officeDocument/2006/relationships/image" Target="../media/image395.png"/><Relationship Id="rId59" Type="http://schemas.openxmlformats.org/officeDocument/2006/relationships/image" Target="../media/image408.png"/><Relationship Id="rId67" Type="http://schemas.openxmlformats.org/officeDocument/2006/relationships/image" Target="../media/image416.png"/><Relationship Id="rId20" Type="http://schemas.openxmlformats.org/officeDocument/2006/relationships/image" Target="../media/image369.png"/><Relationship Id="rId41" Type="http://schemas.openxmlformats.org/officeDocument/2006/relationships/image" Target="../media/image390.png"/><Relationship Id="rId54" Type="http://schemas.openxmlformats.org/officeDocument/2006/relationships/image" Target="../media/image403.png"/><Relationship Id="rId62" Type="http://schemas.openxmlformats.org/officeDocument/2006/relationships/image" Target="../media/image411.png"/><Relationship Id="rId70" Type="http://schemas.openxmlformats.org/officeDocument/2006/relationships/image" Target="../media/image419.png"/><Relationship Id="rId75" Type="http://schemas.openxmlformats.org/officeDocument/2006/relationships/image" Target="../media/image424.png"/><Relationship Id="rId83" Type="http://schemas.openxmlformats.org/officeDocument/2006/relationships/image" Target="../media/image432.png"/><Relationship Id="rId88" Type="http://schemas.openxmlformats.org/officeDocument/2006/relationships/image" Target="../media/image437.png"/><Relationship Id="rId91" Type="http://schemas.openxmlformats.org/officeDocument/2006/relationships/image" Target="../media/image440.png"/><Relationship Id="rId96" Type="http://schemas.openxmlformats.org/officeDocument/2006/relationships/image" Target="../media/image445.png"/><Relationship Id="rId1" Type="http://schemas.openxmlformats.org/officeDocument/2006/relationships/slideLayout" Target="../slideLayouts/slideLayout9.xml"/><Relationship Id="rId6" Type="http://schemas.openxmlformats.org/officeDocument/2006/relationships/image" Target="../media/image355.png"/><Relationship Id="rId15" Type="http://schemas.openxmlformats.org/officeDocument/2006/relationships/image" Target="../media/image364.png"/><Relationship Id="rId23" Type="http://schemas.openxmlformats.org/officeDocument/2006/relationships/image" Target="../media/image372.png"/><Relationship Id="rId28" Type="http://schemas.openxmlformats.org/officeDocument/2006/relationships/image" Target="../media/image377.png"/><Relationship Id="rId36" Type="http://schemas.openxmlformats.org/officeDocument/2006/relationships/image" Target="../media/image385.png"/><Relationship Id="rId49" Type="http://schemas.openxmlformats.org/officeDocument/2006/relationships/image" Target="../media/image398.png"/><Relationship Id="rId57" Type="http://schemas.openxmlformats.org/officeDocument/2006/relationships/image" Target="../media/image406.png"/><Relationship Id="rId10" Type="http://schemas.openxmlformats.org/officeDocument/2006/relationships/image" Target="../media/image359.png"/><Relationship Id="rId31" Type="http://schemas.openxmlformats.org/officeDocument/2006/relationships/image" Target="../media/image380.png"/><Relationship Id="rId44" Type="http://schemas.openxmlformats.org/officeDocument/2006/relationships/image" Target="../media/image393.png"/><Relationship Id="rId52" Type="http://schemas.openxmlformats.org/officeDocument/2006/relationships/image" Target="../media/image401.png"/><Relationship Id="rId60" Type="http://schemas.openxmlformats.org/officeDocument/2006/relationships/image" Target="../media/image409.png"/><Relationship Id="rId65" Type="http://schemas.openxmlformats.org/officeDocument/2006/relationships/image" Target="../media/image414.png"/><Relationship Id="rId73" Type="http://schemas.openxmlformats.org/officeDocument/2006/relationships/image" Target="../media/image422.png"/><Relationship Id="rId78" Type="http://schemas.openxmlformats.org/officeDocument/2006/relationships/image" Target="../media/image427.png"/><Relationship Id="rId81" Type="http://schemas.openxmlformats.org/officeDocument/2006/relationships/image" Target="../media/image430.png"/><Relationship Id="rId86" Type="http://schemas.openxmlformats.org/officeDocument/2006/relationships/image" Target="../media/image435.png"/><Relationship Id="rId94" Type="http://schemas.openxmlformats.org/officeDocument/2006/relationships/image" Target="../media/image443.png"/><Relationship Id="rId4" Type="http://schemas.openxmlformats.org/officeDocument/2006/relationships/image" Target="../media/image353.png"/><Relationship Id="rId9" Type="http://schemas.openxmlformats.org/officeDocument/2006/relationships/image" Target="../media/image358.png"/><Relationship Id="rId13" Type="http://schemas.openxmlformats.org/officeDocument/2006/relationships/image" Target="../media/image362.png"/><Relationship Id="rId18" Type="http://schemas.openxmlformats.org/officeDocument/2006/relationships/image" Target="../media/image367.png"/><Relationship Id="rId39" Type="http://schemas.openxmlformats.org/officeDocument/2006/relationships/image" Target="../media/image388.png"/><Relationship Id="rId34" Type="http://schemas.openxmlformats.org/officeDocument/2006/relationships/image" Target="../media/image383.png"/><Relationship Id="rId50" Type="http://schemas.openxmlformats.org/officeDocument/2006/relationships/image" Target="../media/image399.png"/><Relationship Id="rId55" Type="http://schemas.openxmlformats.org/officeDocument/2006/relationships/image" Target="../media/image404.png"/><Relationship Id="rId76" Type="http://schemas.openxmlformats.org/officeDocument/2006/relationships/image" Target="../media/image425.png"/><Relationship Id="rId97" Type="http://schemas.openxmlformats.org/officeDocument/2006/relationships/image" Target="../media/image446.png"/><Relationship Id="rId7" Type="http://schemas.openxmlformats.org/officeDocument/2006/relationships/image" Target="../media/image356.png"/><Relationship Id="rId71" Type="http://schemas.openxmlformats.org/officeDocument/2006/relationships/image" Target="../media/image420.png"/><Relationship Id="rId92" Type="http://schemas.openxmlformats.org/officeDocument/2006/relationships/image" Target="../media/image441.png"/><Relationship Id="rId2" Type="http://schemas.openxmlformats.org/officeDocument/2006/relationships/image" Target="../media/image351.png"/><Relationship Id="rId29" Type="http://schemas.openxmlformats.org/officeDocument/2006/relationships/image" Target="../media/image378.png"/><Relationship Id="rId24" Type="http://schemas.openxmlformats.org/officeDocument/2006/relationships/image" Target="../media/image373.png"/><Relationship Id="rId40" Type="http://schemas.openxmlformats.org/officeDocument/2006/relationships/image" Target="../media/image389.png"/><Relationship Id="rId45" Type="http://schemas.openxmlformats.org/officeDocument/2006/relationships/image" Target="../media/image394.png"/><Relationship Id="rId66" Type="http://schemas.openxmlformats.org/officeDocument/2006/relationships/image" Target="../media/image415.png"/><Relationship Id="rId87" Type="http://schemas.openxmlformats.org/officeDocument/2006/relationships/image" Target="../media/image436.png"/><Relationship Id="rId61" Type="http://schemas.openxmlformats.org/officeDocument/2006/relationships/image" Target="../media/image410.png"/><Relationship Id="rId82" Type="http://schemas.openxmlformats.org/officeDocument/2006/relationships/image" Target="../media/image431.png"/><Relationship Id="rId19" Type="http://schemas.openxmlformats.org/officeDocument/2006/relationships/image" Target="../media/image368.png"/><Relationship Id="rId14" Type="http://schemas.openxmlformats.org/officeDocument/2006/relationships/image" Target="../media/image363.png"/><Relationship Id="rId30" Type="http://schemas.openxmlformats.org/officeDocument/2006/relationships/image" Target="../media/image379.png"/><Relationship Id="rId35" Type="http://schemas.openxmlformats.org/officeDocument/2006/relationships/image" Target="../media/image384.png"/><Relationship Id="rId56" Type="http://schemas.openxmlformats.org/officeDocument/2006/relationships/image" Target="../media/image405.png"/><Relationship Id="rId77" Type="http://schemas.openxmlformats.org/officeDocument/2006/relationships/image" Target="../media/image426.png"/><Relationship Id="rId8" Type="http://schemas.openxmlformats.org/officeDocument/2006/relationships/image" Target="../media/image357.png"/><Relationship Id="rId51" Type="http://schemas.openxmlformats.org/officeDocument/2006/relationships/image" Target="../media/image400.png"/><Relationship Id="rId72" Type="http://schemas.openxmlformats.org/officeDocument/2006/relationships/image" Target="../media/image421.png"/><Relationship Id="rId93" Type="http://schemas.openxmlformats.org/officeDocument/2006/relationships/image" Target="../media/image442.png"/></Relationships>
</file>

<file path=ppt/slides/_rels/slide98.xml.rels><?xml version="1.0" encoding="UTF-8" standalone="yes"?>
<Relationships xmlns="http://schemas.openxmlformats.org/package/2006/relationships"><Relationship Id="rId8" Type="http://schemas.openxmlformats.org/officeDocument/2006/relationships/image" Target="../media/image453.png"/><Relationship Id="rId13" Type="http://schemas.openxmlformats.org/officeDocument/2006/relationships/image" Target="../media/image458.png"/><Relationship Id="rId3" Type="http://schemas.openxmlformats.org/officeDocument/2006/relationships/image" Target="../media/image448.png"/><Relationship Id="rId7" Type="http://schemas.openxmlformats.org/officeDocument/2006/relationships/image" Target="../media/image452.png"/><Relationship Id="rId12" Type="http://schemas.openxmlformats.org/officeDocument/2006/relationships/image" Target="../media/image457.png"/><Relationship Id="rId2" Type="http://schemas.openxmlformats.org/officeDocument/2006/relationships/image" Target="../media/image447.png"/><Relationship Id="rId1" Type="http://schemas.openxmlformats.org/officeDocument/2006/relationships/slideLayout" Target="../slideLayouts/slideLayout9.xml"/><Relationship Id="rId6" Type="http://schemas.openxmlformats.org/officeDocument/2006/relationships/image" Target="../media/image451.png"/><Relationship Id="rId11" Type="http://schemas.openxmlformats.org/officeDocument/2006/relationships/image" Target="../media/image456.png"/><Relationship Id="rId5" Type="http://schemas.openxmlformats.org/officeDocument/2006/relationships/image" Target="../media/image450.png"/><Relationship Id="rId10" Type="http://schemas.openxmlformats.org/officeDocument/2006/relationships/image" Target="../media/image455.png"/><Relationship Id="rId4" Type="http://schemas.openxmlformats.org/officeDocument/2006/relationships/image" Target="../media/image449.png"/><Relationship Id="rId9" Type="http://schemas.openxmlformats.org/officeDocument/2006/relationships/image" Target="../media/image454.png"/><Relationship Id="rId14" Type="http://schemas.openxmlformats.org/officeDocument/2006/relationships/image" Target="../media/image459.png"/></Relationships>
</file>

<file path=ppt/slides/_rels/slide99.xml.rels><?xml version="1.0" encoding="UTF-8" standalone="yes"?>
<Relationships xmlns="http://schemas.openxmlformats.org/package/2006/relationships"><Relationship Id="rId26" Type="http://schemas.openxmlformats.org/officeDocument/2006/relationships/image" Target="../media/image484.png"/><Relationship Id="rId21" Type="http://schemas.openxmlformats.org/officeDocument/2006/relationships/image" Target="../media/image479.png"/><Relationship Id="rId42" Type="http://schemas.openxmlformats.org/officeDocument/2006/relationships/image" Target="../media/image500.png"/><Relationship Id="rId47" Type="http://schemas.openxmlformats.org/officeDocument/2006/relationships/image" Target="../media/image505.png"/><Relationship Id="rId63" Type="http://schemas.openxmlformats.org/officeDocument/2006/relationships/image" Target="../media/image521.png"/><Relationship Id="rId68" Type="http://schemas.openxmlformats.org/officeDocument/2006/relationships/image" Target="../media/image526.png"/><Relationship Id="rId84" Type="http://schemas.openxmlformats.org/officeDocument/2006/relationships/image" Target="../media/image542.png"/><Relationship Id="rId89" Type="http://schemas.openxmlformats.org/officeDocument/2006/relationships/image" Target="../media/image547.png"/><Relationship Id="rId16" Type="http://schemas.openxmlformats.org/officeDocument/2006/relationships/image" Target="../media/image474.png"/><Relationship Id="rId11" Type="http://schemas.openxmlformats.org/officeDocument/2006/relationships/image" Target="../media/image469.png"/><Relationship Id="rId32" Type="http://schemas.openxmlformats.org/officeDocument/2006/relationships/image" Target="../media/image490.png"/><Relationship Id="rId37" Type="http://schemas.openxmlformats.org/officeDocument/2006/relationships/image" Target="../media/image495.png"/><Relationship Id="rId53" Type="http://schemas.openxmlformats.org/officeDocument/2006/relationships/image" Target="../media/image511.png"/><Relationship Id="rId58" Type="http://schemas.openxmlformats.org/officeDocument/2006/relationships/image" Target="../media/image516.png"/><Relationship Id="rId74" Type="http://schemas.openxmlformats.org/officeDocument/2006/relationships/image" Target="../media/image532.png"/><Relationship Id="rId79" Type="http://schemas.openxmlformats.org/officeDocument/2006/relationships/image" Target="../media/image537.png"/><Relationship Id="rId5" Type="http://schemas.openxmlformats.org/officeDocument/2006/relationships/image" Target="../media/image463.png"/><Relationship Id="rId90" Type="http://schemas.openxmlformats.org/officeDocument/2006/relationships/image" Target="../media/image548.png"/><Relationship Id="rId14" Type="http://schemas.openxmlformats.org/officeDocument/2006/relationships/image" Target="../media/image472.png"/><Relationship Id="rId22" Type="http://schemas.openxmlformats.org/officeDocument/2006/relationships/image" Target="../media/image480.png"/><Relationship Id="rId27" Type="http://schemas.openxmlformats.org/officeDocument/2006/relationships/image" Target="../media/image485.png"/><Relationship Id="rId30" Type="http://schemas.openxmlformats.org/officeDocument/2006/relationships/image" Target="../media/image488.png"/><Relationship Id="rId35" Type="http://schemas.openxmlformats.org/officeDocument/2006/relationships/image" Target="../media/image493.png"/><Relationship Id="rId43" Type="http://schemas.openxmlformats.org/officeDocument/2006/relationships/image" Target="../media/image501.png"/><Relationship Id="rId48" Type="http://schemas.openxmlformats.org/officeDocument/2006/relationships/image" Target="../media/image506.png"/><Relationship Id="rId56" Type="http://schemas.openxmlformats.org/officeDocument/2006/relationships/image" Target="../media/image514.png"/><Relationship Id="rId64" Type="http://schemas.openxmlformats.org/officeDocument/2006/relationships/image" Target="../media/image522.png"/><Relationship Id="rId69" Type="http://schemas.openxmlformats.org/officeDocument/2006/relationships/image" Target="../media/image527.png"/><Relationship Id="rId77" Type="http://schemas.openxmlformats.org/officeDocument/2006/relationships/image" Target="../media/image535.png"/><Relationship Id="rId8" Type="http://schemas.openxmlformats.org/officeDocument/2006/relationships/image" Target="../media/image466.png"/><Relationship Id="rId51" Type="http://schemas.openxmlformats.org/officeDocument/2006/relationships/image" Target="../media/image509.png"/><Relationship Id="rId72" Type="http://schemas.openxmlformats.org/officeDocument/2006/relationships/image" Target="../media/image530.png"/><Relationship Id="rId80" Type="http://schemas.openxmlformats.org/officeDocument/2006/relationships/image" Target="../media/image538.png"/><Relationship Id="rId85" Type="http://schemas.openxmlformats.org/officeDocument/2006/relationships/image" Target="../media/image543.png"/><Relationship Id="rId3" Type="http://schemas.openxmlformats.org/officeDocument/2006/relationships/image" Target="../media/image461.png"/><Relationship Id="rId12" Type="http://schemas.openxmlformats.org/officeDocument/2006/relationships/image" Target="../media/image470.png"/><Relationship Id="rId17" Type="http://schemas.openxmlformats.org/officeDocument/2006/relationships/image" Target="../media/image475.png"/><Relationship Id="rId25" Type="http://schemas.openxmlformats.org/officeDocument/2006/relationships/image" Target="../media/image483.png"/><Relationship Id="rId33" Type="http://schemas.openxmlformats.org/officeDocument/2006/relationships/image" Target="../media/image491.png"/><Relationship Id="rId38" Type="http://schemas.openxmlformats.org/officeDocument/2006/relationships/image" Target="../media/image496.png"/><Relationship Id="rId46" Type="http://schemas.openxmlformats.org/officeDocument/2006/relationships/image" Target="../media/image504.png"/><Relationship Id="rId59" Type="http://schemas.openxmlformats.org/officeDocument/2006/relationships/image" Target="../media/image517.png"/><Relationship Id="rId67" Type="http://schemas.openxmlformats.org/officeDocument/2006/relationships/image" Target="../media/image525.png"/><Relationship Id="rId20" Type="http://schemas.openxmlformats.org/officeDocument/2006/relationships/image" Target="../media/image478.png"/><Relationship Id="rId41" Type="http://schemas.openxmlformats.org/officeDocument/2006/relationships/image" Target="../media/image499.png"/><Relationship Id="rId54" Type="http://schemas.openxmlformats.org/officeDocument/2006/relationships/image" Target="../media/image512.png"/><Relationship Id="rId62" Type="http://schemas.openxmlformats.org/officeDocument/2006/relationships/image" Target="../media/image520.png"/><Relationship Id="rId70" Type="http://schemas.openxmlformats.org/officeDocument/2006/relationships/image" Target="../media/image528.png"/><Relationship Id="rId75" Type="http://schemas.openxmlformats.org/officeDocument/2006/relationships/image" Target="../media/image533.png"/><Relationship Id="rId83" Type="http://schemas.openxmlformats.org/officeDocument/2006/relationships/image" Target="../media/image541.png"/><Relationship Id="rId88" Type="http://schemas.openxmlformats.org/officeDocument/2006/relationships/image" Target="../media/image546.png"/><Relationship Id="rId1" Type="http://schemas.openxmlformats.org/officeDocument/2006/relationships/slideLayout" Target="../slideLayouts/slideLayout9.xml"/><Relationship Id="rId6" Type="http://schemas.openxmlformats.org/officeDocument/2006/relationships/image" Target="../media/image464.png"/><Relationship Id="rId15" Type="http://schemas.openxmlformats.org/officeDocument/2006/relationships/image" Target="../media/image473.png"/><Relationship Id="rId23" Type="http://schemas.openxmlformats.org/officeDocument/2006/relationships/image" Target="../media/image481.png"/><Relationship Id="rId28" Type="http://schemas.openxmlformats.org/officeDocument/2006/relationships/image" Target="../media/image486.png"/><Relationship Id="rId36" Type="http://schemas.openxmlformats.org/officeDocument/2006/relationships/image" Target="../media/image494.png"/><Relationship Id="rId49" Type="http://schemas.openxmlformats.org/officeDocument/2006/relationships/image" Target="../media/image507.png"/><Relationship Id="rId57" Type="http://schemas.openxmlformats.org/officeDocument/2006/relationships/image" Target="../media/image515.png"/><Relationship Id="rId10" Type="http://schemas.openxmlformats.org/officeDocument/2006/relationships/image" Target="../media/image468.png"/><Relationship Id="rId31" Type="http://schemas.openxmlformats.org/officeDocument/2006/relationships/image" Target="../media/image489.png"/><Relationship Id="rId44" Type="http://schemas.openxmlformats.org/officeDocument/2006/relationships/image" Target="../media/image502.png"/><Relationship Id="rId52" Type="http://schemas.openxmlformats.org/officeDocument/2006/relationships/image" Target="../media/image510.png"/><Relationship Id="rId60" Type="http://schemas.openxmlformats.org/officeDocument/2006/relationships/image" Target="../media/image518.png"/><Relationship Id="rId65" Type="http://schemas.openxmlformats.org/officeDocument/2006/relationships/image" Target="../media/image523.png"/><Relationship Id="rId73" Type="http://schemas.openxmlformats.org/officeDocument/2006/relationships/image" Target="../media/image531.png"/><Relationship Id="rId78" Type="http://schemas.openxmlformats.org/officeDocument/2006/relationships/image" Target="../media/image536.png"/><Relationship Id="rId81" Type="http://schemas.openxmlformats.org/officeDocument/2006/relationships/image" Target="../media/image539.png"/><Relationship Id="rId86" Type="http://schemas.openxmlformats.org/officeDocument/2006/relationships/image" Target="../media/image544.png"/><Relationship Id="rId4" Type="http://schemas.openxmlformats.org/officeDocument/2006/relationships/image" Target="../media/image462.png"/><Relationship Id="rId9" Type="http://schemas.openxmlformats.org/officeDocument/2006/relationships/image" Target="../media/image467.png"/><Relationship Id="rId13" Type="http://schemas.openxmlformats.org/officeDocument/2006/relationships/image" Target="../media/image471.png"/><Relationship Id="rId18" Type="http://schemas.openxmlformats.org/officeDocument/2006/relationships/image" Target="../media/image476.png"/><Relationship Id="rId39" Type="http://schemas.openxmlformats.org/officeDocument/2006/relationships/image" Target="../media/image497.png"/><Relationship Id="rId34" Type="http://schemas.openxmlformats.org/officeDocument/2006/relationships/image" Target="../media/image492.png"/><Relationship Id="rId50" Type="http://schemas.openxmlformats.org/officeDocument/2006/relationships/image" Target="../media/image508.png"/><Relationship Id="rId55" Type="http://schemas.openxmlformats.org/officeDocument/2006/relationships/image" Target="../media/image513.png"/><Relationship Id="rId76" Type="http://schemas.openxmlformats.org/officeDocument/2006/relationships/image" Target="../media/image534.png"/><Relationship Id="rId7" Type="http://schemas.openxmlformats.org/officeDocument/2006/relationships/image" Target="../media/image465.png"/><Relationship Id="rId71" Type="http://schemas.openxmlformats.org/officeDocument/2006/relationships/image" Target="../media/image529.png"/><Relationship Id="rId2" Type="http://schemas.openxmlformats.org/officeDocument/2006/relationships/image" Target="../media/image460.png"/><Relationship Id="rId29" Type="http://schemas.openxmlformats.org/officeDocument/2006/relationships/image" Target="../media/image487.png"/><Relationship Id="rId24" Type="http://schemas.openxmlformats.org/officeDocument/2006/relationships/image" Target="../media/image482.png"/><Relationship Id="rId40" Type="http://schemas.openxmlformats.org/officeDocument/2006/relationships/image" Target="../media/image498.png"/><Relationship Id="rId45" Type="http://schemas.openxmlformats.org/officeDocument/2006/relationships/image" Target="../media/image503.png"/><Relationship Id="rId66" Type="http://schemas.openxmlformats.org/officeDocument/2006/relationships/image" Target="../media/image524.png"/><Relationship Id="rId87" Type="http://schemas.openxmlformats.org/officeDocument/2006/relationships/image" Target="../media/image545.png"/><Relationship Id="rId61" Type="http://schemas.openxmlformats.org/officeDocument/2006/relationships/image" Target="../media/image519.png"/><Relationship Id="rId82" Type="http://schemas.openxmlformats.org/officeDocument/2006/relationships/image" Target="../media/image540.png"/><Relationship Id="rId19" Type="http://schemas.openxmlformats.org/officeDocument/2006/relationships/image" Target="../media/image47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20" name="标题 19"/>
          <p:cNvSpPr>
            <a:spLocks noGrp="1"/>
          </p:cNvSpPr>
          <p:nvPr>
            <p:ph type="ctrTitle"/>
            <p:custDataLst>
              <p:tags r:id="rId2"/>
            </p:custDataLst>
          </p:nvPr>
        </p:nvSpPr>
        <p:spPr>
          <a:xfrm>
            <a:off x="1082351" y="2631233"/>
            <a:ext cx="9554547" cy="998214"/>
          </a:xfrm>
        </p:spPr>
        <p:txBody>
          <a:bodyPr/>
          <a:lstStyle/>
          <a:p>
            <a:r>
              <a:rPr lang="en-US" altLang="zh-CN" dirty="0" smtClean="0">
                <a:solidFill>
                  <a:schemeClr val="tx2">
                    <a:lumMod val="75000"/>
                  </a:schemeClr>
                </a:solidFill>
              </a:rPr>
              <a:t>90</a:t>
            </a:r>
            <a:r>
              <a:rPr lang="zh-CN" altLang="en-US" dirty="0" smtClean="0">
                <a:solidFill>
                  <a:schemeClr val="tx2">
                    <a:lumMod val="75000"/>
                  </a:schemeClr>
                </a:solidFill>
              </a:rPr>
              <a:t>个最新</a:t>
            </a:r>
            <a:r>
              <a:rPr lang="zh-CN" altLang="en-US" dirty="0" smtClean="0">
                <a:solidFill>
                  <a:schemeClr val="tx2">
                    <a:lumMod val="75000"/>
                  </a:schemeClr>
                </a:solidFill>
                <a:latin typeface="微软雅黑" panose="020B0503020204020204" pitchFamily="34" charset="-122"/>
                <a:ea typeface="微软雅黑" panose="020B0503020204020204" pitchFamily="34" charset="-122"/>
              </a:rPr>
              <a:t>安全管理理论模型</a:t>
            </a:r>
            <a:r>
              <a:rPr lang="en-US" altLang="zh-CN" dirty="0" smtClean="0">
                <a:solidFill>
                  <a:schemeClr val="tx2">
                    <a:lumMod val="75000"/>
                  </a:schemeClr>
                </a:solidFill>
                <a:latin typeface="微软雅黑" panose="020B0503020204020204" pitchFamily="34" charset="-122"/>
                <a:ea typeface="微软雅黑" panose="020B0503020204020204" pitchFamily="34" charset="-122"/>
              </a:rPr>
              <a:t> </a:t>
            </a:r>
            <a:endParaRPr lang="zh-CN" altLang="en-US"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2148396" y="4030663"/>
            <a:ext cx="7757604" cy="0"/>
          </a:xfrm>
          <a:prstGeom prst="line">
            <a:avLst/>
          </a:prstGeom>
          <a:ln w="38100">
            <a:solidFill>
              <a:srgbClr val="FCAC1F"/>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1"/>
          </p:nvPr>
        </p:nvSpPr>
        <p:spPr/>
        <p:txBody>
          <a:bodyPr/>
          <a:lstStyle/>
          <a:p>
            <a:r>
              <a:rPr lang="zh-CN" altLang="en-US" dirty="0" smtClean="0"/>
              <a:t>学无止境</a:t>
            </a:r>
            <a:endParaRPr lang="zh-CN" altLang="en-US" dirty="0"/>
          </a:p>
        </p:txBody>
      </p:sp>
    </p:spTree>
    <p:custDataLst>
      <p:tags r:id="rId1"/>
    </p:custDataLst>
    <p:extLst>
      <p:ext uri="{BB962C8B-B14F-4D97-AF65-F5344CB8AC3E}">
        <p14:creationId xmlns:p14="http://schemas.microsoft.com/office/powerpoint/2010/main" val="328339406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Freeform 3"/>
          <p:cNvSpPr>
            <a:spLocks/>
          </p:cNvSpPr>
          <p:nvPr/>
        </p:nvSpPr>
        <p:spPr bwMode="auto">
          <a:xfrm>
            <a:off x="1943037" y="1409954"/>
            <a:ext cx="8612187" cy="3143250"/>
          </a:xfrm>
          <a:custGeom>
            <a:avLst/>
            <a:gdLst>
              <a:gd name="T0" fmla="*/ 1 w 5425"/>
              <a:gd name="T1" fmla="*/ 1887 h 1887"/>
              <a:gd name="T2" fmla="*/ 0 w 5425"/>
              <a:gd name="T3" fmla="*/ 0 h 1887"/>
              <a:gd name="T4" fmla="*/ 1222 w 5425"/>
              <a:gd name="T5" fmla="*/ 773 h 1887"/>
              <a:gd name="T6" fmla="*/ 2585 w 5425"/>
              <a:gd name="T7" fmla="*/ 1307 h 1887"/>
              <a:gd name="T8" fmla="*/ 3990 w 5425"/>
              <a:gd name="T9" fmla="*/ 1644 h 1887"/>
              <a:gd name="T10" fmla="*/ 5425 w 5425"/>
              <a:gd name="T11" fmla="*/ 1887 h 1887"/>
              <a:gd name="T12" fmla="*/ 5425 w 5425"/>
              <a:gd name="T13" fmla="*/ 1887 h 1887"/>
              <a:gd name="T14" fmla="*/ 4073 w 5425"/>
              <a:gd name="T15" fmla="*/ 1887 h 1887"/>
              <a:gd name="T16" fmla="*/ 2713 w 5425"/>
              <a:gd name="T17" fmla="*/ 1887 h 1887"/>
              <a:gd name="T18" fmla="*/ 1361 w 5425"/>
              <a:gd name="T19" fmla="*/ 1887 h 1887"/>
              <a:gd name="T20" fmla="*/ 1 w 5425"/>
              <a:gd name="T21" fmla="*/ 1887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25" h="1887">
                <a:moveTo>
                  <a:pt x="1" y="1887"/>
                </a:moveTo>
                <a:lnTo>
                  <a:pt x="0" y="0"/>
                </a:lnTo>
                <a:lnTo>
                  <a:pt x="1222" y="773"/>
                </a:lnTo>
                <a:lnTo>
                  <a:pt x="2585" y="1307"/>
                </a:lnTo>
                <a:lnTo>
                  <a:pt x="3990" y="1644"/>
                </a:lnTo>
                <a:lnTo>
                  <a:pt x="5425" y="1887"/>
                </a:lnTo>
                <a:lnTo>
                  <a:pt x="5425" y="1887"/>
                </a:lnTo>
                <a:lnTo>
                  <a:pt x="4073" y="1887"/>
                </a:lnTo>
                <a:lnTo>
                  <a:pt x="2713" y="1887"/>
                </a:lnTo>
                <a:lnTo>
                  <a:pt x="1361" y="1887"/>
                </a:lnTo>
                <a:lnTo>
                  <a:pt x="1" y="1887"/>
                </a:lnTo>
                <a:close/>
              </a:path>
            </a:pathLst>
          </a:custGeom>
          <a:solidFill>
            <a:srgbClr val="377790"/>
          </a:solidFill>
          <a:ln>
            <a:noFill/>
          </a:ln>
          <a:effectLst/>
          <a:scene3d>
            <a:camera prst="legacyObliqueTopRight"/>
            <a:lightRig rig="legacyFlat3" dir="b"/>
          </a:scene3d>
          <a:sp3d extrusionH="430200" prstMaterial="legacyMatte">
            <a:bevelT w="13500" h="13500" prst="angle"/>
            <a:bevelB w="13500" h="13500" prst="angle"/>
            <a:extrusionClr>
              <a:srgbClr val="B8B39A"/>
            </a:extrusionClr>
            <a:contourClr>
              <a:srgbClr val="D1CDBF"/>
            </a:contourClr>
          </a:sp3d>
        </p:spPr>
        <p:txBody>
          <a:bodyPr>
            <a:flatTx/>
          </a:bodyPr>
          <a:lstStyle/>
          <a:p>
            <a:pPr algn="ctr" eaLnBrk="0" fontAlgn="base" hangingPunct="0">
              <a:spcBef>
                <a:spcPct val="0"/>
              </a:spcBef>
              <a:spcAft>
                <a:spcPct val="0"/>
              </a:spcAft>
            </a:pPr>
            <a:endParaRPr lang="zh-CN" altLang="en-US" sz="2400" smtClean="0">
              <a:solidFill>
                <a:srgbClr val="003366"/>
              </a:solidFill>
              <a:latin typeface="微软雅黑" panose="020B0503020204020204" pitchFamily="34" charset="-122"/>
              <a:ea typeface="微软雅黑" panose="020B0503020204020204" pitchFamily="34" charset="-122"/>
            </a:endParaRPr>
          </a:p>
        </p:txBody>
      </p:sp>
      <p:sp>
        <p:nvSpPr>
          <p:cNvPr id="30" name="Text Box 4"/>
          <p:cNvSpPr txBox="1">
            <a:spLocks noChangeArrowheads="1"/>
          </p:cNvSpPr>
          <p:nvPr/>
        </p:nvSpPr>
        <p:spPr bwMode="auto">
          <a:xfrm>
            <a:off x="3955987" y="4615117"/>
            <a:ext cx="2143126" cy="1642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4" tIns="45002" rIns="90004" bIns="45002">
            <a:spAutoFit/>
          </a:bodyPr>
          <a:lstStyle>
            <a:lvl1pPr marL="57150" indent="-57150"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管理层承诺</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受雇的条件</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害怕/纪律</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规则/程序</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监督控制,  强调, 和目标</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重视所有人</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培训</a:t>
            </a:r>
          </a:p>
        </p:txBody>
      </p:sp>
      <p:sp>
        <p:nvSpPr>
          <p:cNvPr id="31" name="Text Box 5"/>
          <p:cNvSpPr txBox="1">
            <a:spLocks noChangeArrowheads="1"/>
          </p:cNvSpPr>
          <p:nvPr/>
        </p:nvSpPr>
        <p:spPr bwMode="auto">
          <a:xfrm>
            <a:off x="6091174" y="4615117"/>
            <a:ext cx="2328863" cy="1254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lvl1pPr marL="112713" indent="-112713"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个人知识, 承诺, 和标准</a:t>
            </a:r>
            <a:r>
              <a:rPr lang="en-US" altLang="zh-CN" sz="1400" b="1" dirty="0">
                <a:solidFill>
                  <a:srgbClr val="377790"/>
                </a:solidFill>
                <a:latin typeface="微软雅黑" panose="020B0503020204020204" pitchFamily="34" charset="-122"/>
                <a:ea typeface="微软雅黑" panose="020B0503020204020204" pitchFamily="34" charset="-122"/>
              </a:rPr>
              <a:t>  </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内在化</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个人价值</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关注自我</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实践, 习惯</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个人得到承认</a:t>
            </a:r>
          </a:p>
        </p:txBody>
      </p:sp>
      <p:sp>
        <p:nvSpPr>
          <p:cNvPr id="32" name="Text Box 6"/>
          <p:cNvSpPr txBox="1">
            <a:spLocks noChangeArrowheads="1"/>
          </p:cNvSpPr>
          <p:nvPr/>
        </p:nvSpPr>
        <p:spPr bwMode="auto">
          <a:xfrm>
            <a:off x="8286687" y="4615117"/>
            <a:ext cx="2573337" cy="1060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lvl1pPr marL="112713" indent="-112713"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帮助别人遵守</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留心他人</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团队贡献</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关注他人</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a:solidFill>
                  <a:srgbClr val="377790"/>
                </a:solidFill>
                <a:latin typeface="微软雅黑" panose="020B0503020204020204" pitchFamily="34" charset="-122"/>
                <a:ea typeface="微软雅黑" panose="020B0503020204020204" pitchFamily="34" charset="-122"/>
              </a:rPr>
              <a:t>集体荣誉</a:t>
            </a:r>
          </a:p>
        </p:txBody>
      </p:sp>
      <p:sp>
        <p:nvSpPr>
          <p:cNvPr id="33" name="Line 7"/>
          <p:cNvSpPr>
            <a:spLocks noChangeShapeType="1"/>
          </p:cNvSpPr>
          <p:nvPr/>
        </p:nvSpPr>
        <p:spPr bwMode="auto">
          <a:xfrm>
            <a:off x="8269224" y="4142042"/>
            <a:ext cx="0" cy="2030158"/>
          </a:xfrm>
          <a:prstGeom prst="line">
            <a:avLst/>
          </a:prstGeom>
          <a:noFill/>
          <a:ln w="57150">
            <a:solidFill>
              <a:srgbClr val="990033"/>
            </a:solidFill>
            <a:round/>
            <a:headEnd type="none" w="sm" len="sm"/>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34" name="Line 8"/>
          <p:cNvSpPr>
            <a:spLocks noChangeShapeType="1"/>
          </p:cNvSpPr>
          <p:nvPr/>
        </p:nvSpPr>
        <p:spPr bwMode="auto">
          <a:xfrm flipV="1">
            <a:off x="8269224" y="3988054"/>
            <a:ext cx="133350" cy="165100"/>
          </a:xfrm>
          <a:prstGeom prst="line">
            <a:avLst/>
          </a:prstGeom>
          <a:noFill/>
          <a:ln w="5715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35" name="Text Box 9"/>
          <p:cNvSpPr txBox="1">
            <a:spLocks noChangeArrowheads="1"/>
          </p:cNvSpPr>
          <p:nvPr/>
        </p:nvSpPr>
        <p:spPr bwMode="auto">
          <a:xfrm>
            <a:off x="3827399" y="4261866"/>
            <a:ext cx="988077"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4" tIns="45002" rIns="90004" bIns="45002">
            <a:spAutoFit/>
          </a:bodyPr>
          <a:lstStyle>
            <a:lvl1pPr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eaLnBrk="0" fontAlgn="base" hangingPunct="0">
              <a:lnSpc>
                <a:spcPct val="90000"/>
              </a:lnSpc>
              <a:spcBef>
                <a:spcPct val="0"/>
              </a:spcBef>
              <a:spcAft>
                <a:spcPct val="0"/>
              </a:spcAft>
            </a:pPr>
            <a:r>
              <a:rPr lang="en-US" altLang="zh-CN" sz="1800" b="1" smtClean="0">
                <a:solidFill>
                  <a:prstClr val="white"/>
                </a:solidFill>
                <a:latin typeface="微软雅黑" panose="020B0503020204020204" pitchFamily="34" charset="-122"/>
                <a:ea typeface="微软雅黑" panose="020B0503020204020204" pitchFamily="34" charset="-122"/>
              </a:rPr>
              <a:t>     </a:t>
            </a:r>
            <a:r>
              <a:rPr lang="zh-CN" altLang="en-US" sz="1800" b="1" smtClean="0">
                <a:solidFill>
                  <a:prstClr val="white"/>
                </a:solidFill>
                <a:latin typeface="微软雅黑" panose="020B0503020204020204" pitchFamily="34" charset="-122"/>
                <a:ea typeface="微软雅黑" panose="020B0503020204020204" pitchFamily="34" charset="-122"/>
              </a:rPr>
              <a:t>依赖</a:t>
            </a:r>
          </a:p>
        </p:txBody>
      </p:sp>
      <p:sp>
        <p:nvSpPr>
          <p:cNvPr id="36" name="Text Box 10"/>
          <p:cNvSpPr txBox="1">
            <a:spLocks noChangeArrowheads="1"/>
          </p:cNvSpPr>
          <p:nvPr/>
        </p:nvSpPr>
        <p:spPr bwMode="auto">
          <a:xfrm>
            <a:off x="5754624" y="4242816"/>
            <a:ext cx="1125935"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4" tIns="45002" rIns="90004" bIns="45002">
            <a:spAutoFit/>
          </a:bodyPr>
          <a:lstStyle>
            <a:lvl1pPr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eaLnBrk="0" fontAlgn="base" hangingPunct="0">
              <a:lnSpc>
                <a:spcPct val="90000"/>
              </a:lnSpc>
              <a:spcBef>
                <a:spcPct val="0"/>
              </a:spcBef>
              <a:spcAft>
                <a:spcPct val="0"/>
              </a:spcAft>
            </a:pPr>
            <a:r>
              <a:rPr lang="en-US" altLang="zh-CN" sz="1800" b="1" smtClean="0">
                <a:solidFill>
                  <a:prstClr val="white"/>
                </a:solidFill>
                <a:latin typeface="微软雅黑" panose="020B0503020204020204" pitchFamily="34" charset="-122"/>
                <a:ea typeface="微软雅黑" panose="020B0503020204020204" pitchFamily="34" charset="-122"/>
              </a:rPr>
              <a:t>       </a:t>
            </a:r>
            <a:r>
              <a:rPr lang="zh-CN" altLang="en-US" sz="1800" b="1" smtClean="0">
                <a:solidFill>
                  <a:prstClr val="white"/>
                </a:solidFill>
                <a:latin typeface="微软雅黑" panose="020B0503020204020204" pitchFamily="34" charset="-122"/>
                <a:ea typeface="微软雅黑" panose="020B0503020204020204" pitchFamily="34" charset="-122"/>
              </a:rPr>
              <a:t>独立</a:t>
            </a:r>
          </a:p>
        </p:txBody>
      </p:sp>
      <p:sp>
        <p:nvSpPr>
          <p:cNvPr id="37" name="Line 11"/>
          <p:cNvSpPr>
            <a:spLocks noChangeShapeType="1"/>
          </p:cNvSpPr>
          <p:nvPr/>
        </p:nvSpPr>
        <p:spPr bwMode="auto">
          <a:xfrm flipV="1">
            <a:off x="6059424" y="3422904"/>
            <a:ext cx="133350" cy="163513"/>
          </a:xfrm>
          <a:prstGeom prst="line">
            <a:avLst/>
          </a:prstGeom>
          <a:noFill/>
          <a:ln w="5715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38" name="Line 12"/>
          <p:cNvSpPr>
            <a:spLocks noChangeShapeType="1"/>
          </p:cNvSpPr>
          <p:nvPr/>
        </p:nvSpPr>
        <p:spPr bwMode="auto">
          <a:xfrm flipV="1">
            <a:off x="3916299" y="2533904"/>
            <a:ext cx="147638" cy="158750"/>
          </a:xfrm>
          <a:prstGeom prst="line">
            <a:avLst/>
          </a:prstGeom>
          <a:noFill/>
          <a:ln w="5715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39" name="Line 13"/>
          <p:cNvSpPr>
            <a:spLocks noChangeShapeType="1"/>
          </p:cNvSpPr>
          <p:nvPr/>
        </p:nvSpPr>
        <p:spPr bwMode="auto">
          <a:xfrm>
            <a:off x="6068949" y="3575304"/>
            <a:ext cx="0" cy="2590546"/>
          </a:xfrm>
          <a:prstGeom prst="line">
            <a:avLst/>
          </a:prstGeom>
          <a:noFill/>
          <a:ln w="57150">
            <a:solidFill>
              <a:srgbClr val="990033"/>
            </a:solidFill>
            <a:round/>
            <a:headEnd type="none" w="sm" len="sm"/>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40" name="Line 14"/>
          <p:cNvSpPr>
            <a:spLocks noChangeShapeType="1"/>
          </p:cNvSpPr>
          <p:nvPr/>
        </p:nvSpPr>
        <p:spPr bwMode="auto">
          <a:xfrm>
            <a:off x="3921062" y="2678367"/>
            <a:ext cx="0" cy="3493833"/>
          </a:xfrm>
          <a:prstGeom prst="line">
            <a:avLst/>
          </a:prstGeom>
          <a:noFill/>
          <a:ln w="57150">
            <a:solidFill>
              <a:srgbClr val="990033"/>
            </a:solidFill>
            <a:round/>
            <a:headEnd type="none" w="sm" len="sm"/>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defRPr/>
            </a:pPr>
            <a:endParaRPr lang="zh-CN" altLang="en-US" sz="2400" kern="0" smtClean="0">
              <a:solidFill>
                <a:srgbClr val="003366"/>
              </a:solidFill>
              <a:latin typeface="微软雅黑" panose="020B0503020204020204" pitchFamily="34" charset="-122"/>
              <a:ea typeface="微软雅黑" panose="020B0503020204020204" pitchFamily="34" charset="-122"/>
            </a:endParaRPr>
          </a:p>
        </p:txBody>
      </p:sp>
      <p:sp>
        <p:nvSpPr>
          <p:cNvPr id="41" name="Text Box 15"/>
          <p:cNvSpPr txBox="1">
            <a:spLocks noChangeArrowheads="1"/>
          </p:cNvSpPr>
          <p:nvPr/>
        </p:nvSpPr>
        <p:spPr bwMode="auto">
          <a:xfrm>
            <a:off x="2147824" y="4249166"/>
            <a:ext cx="643431"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4" tIns="45002" rIns="90004" bIns="45002">
            <a:spAutoFit/>
          </a:bodyPr>
          <a:lstStyle>
            <a:lvl1pPr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eaLnBrk="0" fontAlgn="base" hangingPunct="0">
              <a:lnSpc>
                <a:spcPct val="90000"/>
              </a:lnSpc>
              <a:spcBef>
                <a:spcPct val="0"/>
              </a:spcBef>
              <a:spcAft>
                <a:spcPct val="0"/>
              </a:spcAft>
            </a:pPr>
            <a:r>
              <a:rPr lang="zh-CN" altLang="en-US" sz="1800" b="1" dirty="0" smtClean="0">
                <a:solidFill>
                  <a:prstClr val="white"/>
                </a:solidFill>
                <a:latin typeface="微软雅黑" panose="020B0503020204020204" pitchFamily="34" charset="-122"/>
                <a:ea typeface="微软雅黑" panose="020B0503020204020204" pitchFamily="34" charset="-122"/>
              </a:rPr>
              <a:t>本能</a:t>
            </a:r>
          </a:p>
        </p:txBody>
      </p:sp>
      <p:sp>
        <p:nvSpPr>
          <p:cNvPr id="42" name="Line 16"/>
          <p:cNvSpPr>
            <a:spLocks noChangeShapeType="1"/>
          </p:cNvSpPr>
          <p:nvPr/>
        </p:nvSpPr>
        <p:spPr bwMode="auto">
          <a:xfrm>
            <a:off x="6094349" y="3594354"/>
            <a:ext cx="2139950" cy="544513"/>
          </a:xfrm>
          <a:prstGeom prst="line">
            <a:avLst/>
          </a:prstGeom>
          <a:noFill/>
          <a:ln w="57150">
            <a:solidFill>
              <a:srgbClr val="F3F3F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fontAlgn="base" hangingPunct="0">
              <a:spcBef>
                <a:spcPct val="0"/>
              </a:spcBef>
              <a:spcAft>
                <a:spcPct val="0"/>
              </a:spcAft>
            </a:pPr>
            <a:endParaRPr lang="zh-CN" altLang="en-US" sz="2400" smtClean="0">
              <a:solidFill>
                <a:srgbClr val="003366"/>
              </a:solidFill>
              <a:latin typeface="微软雅黑" panose="020B0503020204020204" pitchFamily="34" charset="-122"/>
              <a:ea typeface="微软雅黑" panose="020B0503020204020204" pitchFamily="34" charset="-122"/>
            </a:endParaRPr>
          </a:p>
        </p:txBody>
      </p:sp>
      <p:sp>
        <p:nvSpPr>
          <p:cNvPr id="43" name="Line 17"/>
          <p:cNvSpPr>
            <a:spLocks noChangeShapeType="1"/>
          </p:cNvSpPr>
          <p:nvPr/>
        </p:nvSpPr>
        <p:spPr bwMode="auto">
          <a:xfrm>
            <a:off x="8299387" y="4159504"/>
            <a:ext cx="2255837" cy="374650"/>
          </a:xfrm>
          <a:prstGeom prst="line">
            <a:avLst/>
          </a:prstGeom>
          <a:noFill/>
          <a:ln w="57150">
            <a:solidFill>
              <a:srgbClr val="F3F3F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fontAlgn="base" hangingPunct="0">
              <a:spcBef>
                <a:spcPct val="0"/>
              </a:spcBef>
              <a:spcAft>
                <a:spcPct val="0"/>
              </a:spcAft>
            </a:pPr>
            <a:endParaRPr lang="zh-CN" altLang="en-US" sz="2400" smtClean="0">
              <a:solidFill>
                <a:srgbClr val="003366"/>
              </a:solidFill>
              <a:latin typeface="微软雅黑" panose="020B0503020204020204" pitchFamily="34" charset="-122"/>
              <a:ea typeface="微软雅黑" panose="020B0503020204020204" pitchFamily="34" charset="-122"/>
            </a:endParaRPr>
          </a:p>
        </p:txBody>
      </p:sp>
      <p:sp>
        <p:nvSpPr>
          <p:cNvPr id="44" name="Line 18"/>
          <p:cNvSpPr>
            <a:spLocks noChangeShapeType="1"/>
          </p:cNvSpPr>
          <p:nvPr/>
        </p:nvSpPr>
        <p:spPr bwMode="auto">
          <a:xfrm>
            <a:off x="3951224" y="2721229"/>
            <a:ext cx="2082800" cy="857250"/>
          </a:xfrm>
          <a:prstGeom prst="line">
            <a:avLst/>
          </a:prstGeom>
          <a:noFill/>
          <a:ln w="57150">
            <a:solidFill>
              <a:srgbClr val="F3F3F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fontAlgn="base" hangingPunct="0">
              <a:spcBef>
                <a:spcPct val="0"/>
              </a:spcBef>
              <a:spcAft>
                <a:spcPct val="0"/>
              </a:spcAft>
            </a:pPr>
            <a:endParaRPr lang="zh-CN" altLang="en-US" sz="2400" smtClean="0">
              <a:solidFill>
                <a:srgbClr val="003366"/>
              </a:solidFill>
              <a:latin typeface="微软雅黑" panose="020B0503020204020204" pitchFamily="34" charset="-122"/>
              <a:ea typeface="微软雅黑" panose="020B0503020204020204" pitchFamily="34" charset="-122"/>
            </a:endParaRPr>
          </a:p>
        </p:txBody>
      </p:sp>
      <p:sp>
        <p:nvSpPr>
          <p:cNvPr id="45" name="Line 19"/>
          <p:cNvSpPr>
            <a:spLocks noChangeShapeType="1"/>
          </p:cNvSpPr>
          <p:nvPr/>
        </p:nvSpPr>
        <p:spPr bwMode="auto">
          <a:xfrm>
            <a:off x="1939862" y="1417892"/>
            <a:ext cx="1962150" cy="1287462"/>
          </a:xfrm>
          <a:prstGeom prst="line">
            <a:avLst/>
          </a:prstGeom>
          <a:noFill/>
          <a:ln w="57150">
            <a:solidFill>
              <a:srgbClr val="F3F3F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fontAlgn="base" hangingPunct="0">
              <a:spcBef>
                <a:spcPct val="0"/>
              </a:spcBef>
              <a:spcAft>
                <a:spcPct val="0"/>
              </a:spcAft>
            </a:pPr>
            <a:endParaRPr lang="zh-CN" altLang="en-US" sz="2400" smtClean="0">
              <a:solidFill>
                <a:srgbClr val="003366"/>
              </a:solidFill>
              <a:latin typeface="微软雅黑" panose="020B0503020204020204" pitchFamily="34" charset="-122"/>
              <a:ea typeface="微软雅黑" panose="020B0503020204020204" pitchFamily="34" charset="-122"/>
            </a:endParaRPr>
          </a:p>
        </p:txBody>
      </p:sp>
      <p:sp>
        <p:nvSpPr>
          <p:cNvPr id="46" name="Text Box 20"/>
          <p:cNvSpPr txBox="1">
            <a:spLocks noChangeArrowheads="1"/>
          </p:cNvSpPr>
          <p:nvPr/>
        </p:nvSpPr>
        <p:spPr bwMode="auto">
          <a:xfrm>
            <a:off x="1944624" y="4642104"/>
            <a:ext cx="1981200" cy="1254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lvl1pPr marL="112713" indent="-112713"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smtClean="0">
                <a:solidFill>
                  <a:srgbClr val="377790"/>
                </a:solidFill>
                <a:latin typeface="微软雅黑" panose="020B0503020204020204" pitchFamily="34" charset="-122"/>
                <a:ea typeface="微软雅黑" panose="020B0503020204020204" pitchFamily="34" charset="-122"/>
              </a:rPr>
              <a:t>依靠人的本能</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smtClean="0">
                <a:solidFill>
                  <a:srgbClr val="377790"/>
                </a:solidFill>
                <a:latin typeface="微软雅黑" panose="020B0503020204020204" pitchFamily="34" charset="-122"/>
                <a:ea typeface="微软雅黑" panose="020B0503020204020204" pitchFamily="34" charset="-122"/>
              </a:rPr>
              <a:t>以服从为目标</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smtClean="0">
                <a:solidFill>
                  <a:srgbClr val="377790"/>
                </a:solidFill>
                <a:latin typeface="微软雅黑" panose="020B0503020204020204" pitchFamily="34" charset="-122"/>
                <a:ea typeface="微软雅黑" panose="020B0503020204020204" pitchFamily="34" charset="-122"/>
              </a:rPr>
              <a:t>将职责委派给安全经理</a:t>
            </a:r>
          </a:p>
          <a:p>
            <a:pPr marL="180000" indent="-180000" eaLnBrk="0" fontAlgn="base" hangingPunct="0">
              <a:lnSpc>
                <a:spcPct val="90000"/>
              </a:lnSpc>
              <a:spcBef>
                <a:spcPct val="0"/>
              </a:spcBef>
              <a:spcAft>
                <a:spcPct val="0"/>
              </a:spcAft>
              <a:buClr>
                <a:srgbClr val="D24132"/>
              </a:buClr>
              <a:buFont typeface="Wingdings" panose="05000000000000000000" pitchFamily="2" charset="2"/>
              <a:buChar char="l"/>
            </a:pPr>
            <a:r>
              <a:rPr lang="zh-CN" altLang="en-US" sz="1400" b="1" dirty="0" smtClean="0">
                <a:solidFill>
                  <a:srgbClr val="377790"/>
                </a:solidFill>
                <a:latin typeface="微软雅黑" panose="020B0503020204020204" pitchFamily="34" charset="-122"/>
                <a:ea typeface="微软雅黑" panose="020B0503020204020204" pitchFamily="34" charset="-122"/>
              </a:rPr>
              <a:t>缺少管理层参与</a:t>
            </a:r>
          </a:p>
          <a:p>
            <a:pPr marL="285750" indent="-285750" eaLnBrk="0" fontAlgn="base" hangingPunct="0">
              <a:lnSpc>
                <a:spcPct val="90000"/>
              </a:lnSpc>
              <a:spcBef>
                <a:spcPct val="0"/>
              </a:spcBef>
              <a:spcAft>
                <a:spcPct val="0"/>
              </a:spcAft>
              <a:buClr>
                <a:srgbClr val="D24132"/>
              </a:buClr>
              <a:buFont typeface="Wingdings" panose="05000000000000000000" pitchFamily="2" charset="2"/>
              <a:buChar char="l"/>
            </a:pPr>
            <a:endParaRPr lang="en-US" altLang="zh-CN" sz="1400" b="1" dirty="0" smtClean="0">
              <a:solidFill>
                <a:srgbClr val="377790"/>
              </a:solidFill>
              <a:latin typeface="微软雅黑" panose="020B0503020204020204" pitchFamily="34" charset="-122"/>
              <a:ea typeface="微软雅黑" panose="020B0503020204020204" pitchFamily="34" charset="-122"/>
            </a:endParaRPr>
          </a:p>
        </p:txBody>
      </p:sp>
      <p:sp>
        <p:nvSpPr>
          <p:cNvPr id="47" name="Text Box 21"/>
          <p:cNvSpPr txBox="1">
            <a:spLocks noChangeArrowheads="1"/>
          </p:cNvSpPr>
          <p:nvPr/>
        </p:nvSpPr>
        <p:spPr bwMode="auto">
          <a:xfrm rot="1944339">
            <a:off x="2325624" y="1712938"/>
            <a:ext cx="2057400"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lvl1pPr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eaLnBrk="0" fontAlgn="base" hangingPunct="0">
              <a:lnSpc>
                <a:spcPct val="90000"/>
              </a:lnSpc>
              <a:spcBef>
                <a:spcPct val="0"/>
              </a:spcBef>
              <a:spcAft>
                <a:spcPct val="0"/>
              </a:spcAft>
            </a:pPr>
            <a:r>
              <a:rPr lang="zh-CN" altLang="en-US" sz="1800" b="1" dirty="0" smtClean="0">
                <a:solidFill>
                  <a:srgbClr val="D24132"/>
                </a:solidFill>
                <a:latin typeface="微软雅黑" panose="020B0503020204020204" pitchFamily="34" charset="-122"/>
                <a:ea typeface="微软雅黑" panose="020B0503020204020204" pitchFamily="34" charset="-122"/>
              </a:rPr>
              <a:t>自然本能    </a:t>
            </a:r>
          </a:p>
        </p:txBody>
      </p:sp>
      <p:sp>
        <p:nvSpPr>
          <p:cNvPr id="48" name="Text Box 22"/>
          <p:cNvSpPr txBox="1">
            <a:spLocks noChangeArrowheads="1"/>
          </p:cNvSpPr>
          <p:nvPr/>
        </p:nvSpPr>
        <p:spPr bwMode="auto">
          <a:xfrm rot="1310685">
            <a:off x="4511514" y="2611463"/>
            <a:ext cx="1105096"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defPPr>
              <a:defRPr lang="zh-CN"/>
            </a:defPPr>
            <a:lvl1pPr defTabSz="900113" eaLnBrk="0" fontAlgn="base" hangingPunct="0">
              <a:lnSpc>
                <a:spcPct val="90000"/>
              </a:lnSpc>
              <a:spcBef>
                <a:spcPct val="0"/>
              </a:spcBef>
              <a:spcAft>
                <a:spcPct val="0"/>
              </a:spcAft>
              <a:defRPr b="1">
                <a:solidFill>
                  <a:srgbClr val="D24132"/>
                </a:solidFill>
                <a:latin typeface="微软雅黑" panose="020B0503020204020204" pitchFamily="34" charset="-122"/>
                <a:ea typeface="微软雅黑" panose="020B0503020204020204" pitchFamily="34" charset="-122"/>
              </a:defRPr>
            </a:lvl1pPr>
            <a:lvl2pPr marL="449263" defTabSz="900113">
              <a:defRPr sz="2400">
                <a:latin typeface="Arial" panose="020B0604020202020204" pitchFamily="34" charset="0"/>
              </a:defRPr>
            </a:lvl2pPr>
            <a:lvl3pPr marL="900113" defTabSz="900113">
              <a:defRPr sz="2400">
                <a:latin typeface="Arial" panose="020B0604020202020204" pitchFamily="34" charset="0"/>
              </a:defRPr>
            </a:lvl3pPr>
            <a:lvl4pPr marL="1349375" defTabSz="900113">
              <a:defRPr sz="2400">
                <a:latin typeface="Arial" panose="020B0604020202020204" pitchFamily="34" charset="0"/>
              </a:defRPr>
            </a:lvl4pPr>
            <a:lvl5pPr marL="1800225" defTabSz="900113">
              <a:defRPr sz="2400">
                <a:latin typeface="Arial" panose="020B0604020202020204" pitchFamily="34" charset="0"/>
              </a:defRPr>
            </a:lvl5pPr>
            <a:lvl6pPr marL="2257425" defTabSz="900113" eaLnBrk="0" fontAlgn="base" hangingPunct="0">
              <a:spcBef>
                <a:spcPct val="0"/>
              </a:spcBef>
              <a:spcAft>
                <a:spcPct val="0"/>
              </a:spcAft>
              <a:defRPr sz="2400">
                <a:latin typeface="Arial" panose="020B0604020202020204" pitchFamily="34" charset="0"/>
              </a:defRPr>
            </a:lvl6pPr>
            <a:lvl7pPr marL="2714625" defTabSz="900113" eaLnBrk="0" fontAlgn="base" hangingPunct="0">
              <a:spcBef>
                <a:spcPct val="0"/>
              </a:spcBef>
              <a:spcAft>
                <a:spcPct val="0"/>
              </a:spcAft>
              <a:defRPr sz="2400">
                <a:latin typeface="Arial" panose="020B0604020202020204" pitchFamily="34" charset="0"/>
              </a:defRPr>
            </a:lvl7pPr>
            <a:lvl8pPr marL="3171825" defTabSz="900113" eaLnBrk="0" fontAlgn="base" hangingPunct="0">
              <a:spcBef>
                <a:spcPct val="0"/>
              </a:spcBef>
              <a:spcAft>
                <a:spcPct val="0"/>
              </a:spcAft>
              <a:defRPr sz="2400">
                <a:latin typeface="Arial" panose="020B0604020202020204" pitchFamily="34" charset="0"/>
              </a:defRPr>
            </a:lvl8pPr>
            <a:lvl9pPr marL="3629025" defTabSz="900113" eaLnBrk="0" fontAlgn="base" hangingPunct="0">
              <a:spcBef>
                <a:spcPct val="0"/>
              </a:spcBef>
              <a:spcAft>
                <a:spcPct val="0"/>
              </a:spcAft>
              <a:defRPr sz="2400">
                <a:latin typeface="Arial" panose="020B0604020202020204" pitchFamily="34" charset="0"/>
              </a:defRPr>
            </a:lvl9pPr>
          </a:lstStyle>
          <a:p>
            <a:r>
              <a:rPr lang="zh-CN" altLang="en-US" dirty="0"/>
              <a:t>严格监督</a:t>
            </a:r>
          </a:p>
        </p:txBody>
      </p:sp>
      <p:sp>
        <p:nvSpPr>
          <p:cNvPr id="49" name="Text Box 23"/>
          <p:cNvSpPr txBox="1">
            <a:spLocks noChangeArrowheads="1"/>
          </p:cNvSpPr>
          <p:nvPr/>
        </p:nvSpPr>
        <p:spPr bwMode="auto">
          <a:xfrm rot="768799">
            <a:off x="6991189" y="3422676"/>
            <a:ext cx="1105096"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defPPr>
              <a:defRPr lang="zh-CN"/>
            </a:defPPr>
            <a:lvl1pPr defTabSz="900113" eaLnBrk="0" fontAlgn="base" hangingPunct="0">
              <a:lnSpc>
                <a:spcPct val="90000"/>
              </a:lnSpc>
              <a:spcBef>
                <a:spcPct val="0"/>
              </a:spcBef>
              <a:spcAft>
                <a:spcPct val="0"/>
              </a:spcAft>
              <a:defRPr b="1">
                <a:solidFill>
                  <a:srgbClr val="D24132"/>
                </a:solidFill>
                <a:latin typeface="微软雅黑" panose="020B0503020204020204" pitchFamily="34" charset="-122"/>
                <a:ea typeface="微软雅黑" panose="020B0503020204020204" pitchFamily="34" charset="-122"/>
              </a:defRPr>
            </a:lvl1pPr>
            <a:lvl2pPr marL="449263" defTabSz="900113">
              <a:defRPr sz="2400">
                <a:latin typeface="Arial" panose="020B0604020202020204" pitchFamily="34" charset="0"/>
              </a:defRPr>
            </a:lvl2pPr>
            <a:lvl3pPr marL="900113" defTabSz="900113">
              <a:defRPr sz="2400">
                <a:latin typeface="Arial" panose="020B0604020202020204" pitchFamily="34" charset="0"/>
              </a:defRPr>
            </a:lvl3pPr>
            <a:lvl4pPr marL="1349375" defTabSz="900113">
              <a:defRPr sz="2400">
                <a:latin typeface="Arial" panose="020B0604020202020204" pitchFamily="34" charset="0"/>
              </a:defRPr>
            </a:lvl4pPr>
            <a:lvl5pPr marL="1800225" defTabSz="900113">
              <a:defRPr sz="2400">
                <a:latin typeface="Arial" panose="020B0604020202020204" pitchFamily="34" charset="0"/>
              </a:defRPr>
            </a:lvl5pPr>
            <a:lvl6pPr marL="2257425" defTabSz="900113" eaLnBrk="0" fontAlgn="base" hangingPunct="0">
              <a:spcBef>
                <a:spcPct val="0"/>
              </a:spcBef>
              <a:spcAft>
                <a:spcPct val="0"/>
              </a:spcAft>
              <a:defRPr sz="2400">
                <a:latin typeface="Arial" panose="020B0604020202020204" pitchFamily="34" charset="0"/>
              </a:defRPr>
            </a:lvl6pPr>
            <a:lvl7pPr marL="2714625" defTabSz="900113" eaLnBrk="0" fontAlgn="base" hangingPunct="0">
              <a:spcBef>
                <a:spcPct val="0"/>
              </a:spcBef>
              <a:spcAft>
                <a:spcPct val="0"/>
              </a:spcAft>
              <a:defRPr sz="2400">
                <a:latin typeface="Arial" panose="020B0604020202020204" pitchFamily="34" charset="0"/>
              </a:defRPr>
            </a:lvl7pPr>
            <a:lvl8pPr marL="3171825" defTabSz="900113" eaLnBrk="0" fontAlgn="base" hangingPunct="0">
              <a:spcBef>
                <a:spcPct val="0"/>
              </a:spcBef>
              <a:spcAft>
                <a:spcPct val="0"/>
              </a:spcAft>
              <a:defRPr sz="2400">
                <a:latin typeface="Arial" panose="020B0604020202020204" pitchFamily="34" charset="0"/>
              </a:defRPr>
            </a:lvl8pPr>
            <a:lvl9pPr marL="3629025" defTabSz="900113" eaLnBrk="0" fontAlgn="base" hangingPunct="0">
              <a:spcBef>
                <a:spcPct val="0"/>
              </a:spcBef>
              <a:spcAft>
                <a:spcPct val="0"/>
              </a:spcAft>
              <a:defRPr sz="2400">
                <a:latin typeface="Arial" panose="020B0604020202020204" pitchFamily="34" charset="0"/>
              </a:defRPr>
            </a:lvl9pPr>
          </a:lstStyle>
          <a:p>
            <a:r>
              <a:rPr lang="zh-CN" altLang="en-US" dirty="0"/>
              <a:t>自主管理</a:t>
            </a:r>
          </a:p>
        </p:txBody>
      </p:sp>
      <p:sp>
        <p:nvSpPr>
          <p:cNvPr id="50" name="Text Box 24"/>
          <p:cNvSpPr txBox="1">
            <a:spLocks noChangeArrowheads="1"/>
          </p:cNvSpPr>
          <p:nvPr/>
        </p:nvSpPr>
        <p:spPr bwMode="auto">
          <a:xfrm rot="595561">
            <a:off x="7977124" y="3868763"/>
            <a:ext cx="3025775"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defPPr>
              <a:defRPr lang="zh-CN"/>
            </a:defPPr>
            <a:lvl1pPr defTabSz="900113" eaLnBrk="0" fontAlgn="base" hangingPunct="0">
              <a:lnSpc>
                <a:spcPct val="90000"/>
              </a:lnSpc>
              <a:spcBef>
                <a:spcPct val="0"/>
              </a:spcBef>
              <a:spcAft>
                <a:spcPct val="0"/>
              </a:spcAft>
              <a:defRPr b="1">
                <a:solidFill>
                  <a:srgbClr val="D24132"/>
                </a:solidFill>
                <a:latin typeface="微软雅黑" panose="020B0503020204020204" pitchFamily="34" charset="-122"/>
                <a:ea typeface="微软雅黑" panose="020B0503020204020204" pitchFamily="34" charset="-122"/>
              </a:defRPr>
            </a:lvl1pPr>
            <a:lvl2pPr marL="449263" defTabSz="900113">
              <a:defRPr sz="2400">
                <a:latin typeface="Arial" panose="020B0604020202020204" pitchFamily="34" charset="0"/>
              </a:defRPr>
            </a:lvl2pPr>
            <a:lvl3pPr marL="900113" defTabSz="900113">
              <a:defRPr sz="2400">
                <a:latin typeface="Arial" panose="020B0604020202020204" pitchFamily="34" charset="0"/>
              </a:defRPr>
            </a:lvl3pPr>
            <a:lvl4pPr marL="1349375" defTabSz="900113">
              <a:defRPr sz="2400">
                <a:latin typeface="Arial" panose="020B0604020202020204" pitchFamily="34" charset="0"/>
              </a:defRPr>
            </a:lvl4pPr>
            <a:lvl5pPr marL="1800225" defTabSz="900113">
              <a:defRPr sz="2400">
                <a:latin typeface="Arial" panose="020B0604020202020204" pitchFamily="34" charset="0"/>
              </a:defRPr>
            </a:lvl5pPr>
            <a:lvl6pPr marL="2257425" defTabSz="900113" eaLnBrk="0" fontAlgn="base" hangingPunct="0">
              <a:spcBef>
                <a:spcPct val="0"/>
              </a:spcBef>
              <a:spcAft>
                <a:spcPct val="0"/>
              </a:spcAft>
              <a:defRPr sz="2400">
                <a:latin typeface="Arial" panose="020B0604020202020204" pitchFamily="34" charset="0"/>
              </a:defRPr>
            </a:lvl6pPr>
            <a:lvl7pPr marL="2714625" defTabSz="900113" eaLnBrk="0" fontAlgn="base" hangingPunct="0">
              <a:spcBef>
                <a:spcPct val="0"/>
              </a:spcBef>
              <a:spcAft>
                <a:spcPct val="0"/>
              </a:spcAft>
              <a:defRPr sz="2400">
                <a:latin typeface="Arial" panose="020B0604020202020204" pitchFamily="34" charset="0"/>
              </a:defRPr>
            </a:lvl7pPr>
            <a:lvl8pPr marL="3171825" defTabSz="900113" eaLnBrk="0" fontAlgn="base" hangingPunct="0">
              <a:spcBef>
                <a:spcPct val="0"/>
              </a:spcBef>
              <a:spcAft>
                <a:spcPct val="0"/>
              </a:spcAft>
              <a:defRPr sz="2400">
                <a:latin typeface="Arial" panose="020B0604020202020204" pitchFamily="34" charset="0"/>
              </a:defRPr>
            </a:lvl8pPr>
            <a:lvl9pPr marL="3629025" defTabSz="900113" eaLnBrk="0" fontAlgn="base" hangingPunct="0">
              <a:spcBef>
                <a:spcPct val="0"/>
              </a:spcBef>
              <a:spcAft>
                <a:spcPct val="0"/>
              </a:spcAft>
              <a:defRPr sz="2400">
                <a:latin typeface="Arial" panose="020B0604020202020204" pitchFamily="34" charset="0"/>
              </a:defRPr>
            </a:lvl9pPr>
          </a:lstStyle>
          <a:p>
            <a:pPr algn="ctr"/>
            <a:r>
              <a:rPr lang="zh-CN" altLang="en-US" dirty="0"/>
              <a:t>团队管理 </a:t>
            </a:r>
          </a:p>
        </p:txBody>
      </p:sp>
      <p:sp>
        <p:nvSpPr>
          <p:cNvPr id="51" name="Text Box 25"/>
          <p:cNvSpPr txBox="1">
            <a:spLocks noChangeArrowheads="1"/>
          </p:cNvSpPr>
          <p:nvPr/>
        </p:nvSpPr>
        <p:spPr bwMode="auto">
          <a:xfrm rot="16200985">
            <a:off x="880206" y="2916263"/>
            <a:ext cx="1828800"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4" tIns="45002" rIns="90004" bIns="45002">
            <a:spAutoFit/>
          </a:bodyPr>
          <a:lstStyle>
            <a:defPPr>
              <a:defRPr lang="zh-CN"/>
            </a:defPPr>
            <a:lvl1pPr defTabSz="900113" eaLnBrk="0" fontAlgn="base" hangingPunct="0">
              <a:lnSpc>
                <a:spcPct val="90000"/>
              </a:lnSpc>
              <a:spcBef>
                <a:spcPct val="0"/>
              </a:spcBef>
              <a:spcAft>
                <a:spcPct val="0"/>
              </a:spcAft>
              <a:defRPr b="1">
                <a:solidFill>
                  <a:srgbClr val="D24132"/>
                </a:solidFill>
                <a:latin typeface="微软雅黑" panose="020B0503020204020204" pitchFamily="34" charset="-122"/>
                <a:ea typeface="微软雅黑" panose="020B0503020204020204" pitchFamily="34" charset="-122"/>
              </a:defRPr>
            </a:lvl1pPr>
            <a:lvl2pPr marL="449263" defTabSz="900113">
              <a:defRPr sz="2400">
                <a:latin typeface="Arial" panose="020B0604020202020204" pitchFamily="34" charset="0"/>
              </a:defRPr>
            </a:lvl2pPr>
            <a:lvl3pPr marL="900113" defTabSz="900113">
              <a:defRPr sz="2400">
                <a:latin typeface="Arial" panose="020B0604020202020204" pitchFamily="34" charset="0"/>
              </a:defRPr>
            </a:lvl3pPr>
            <a:lvl4pPr marL="1349375" defTabSz="900113">
              <a:defRPr sz="2400">
                <a:latin typeface="Arial" panose="020B0604020202020204" pitchFamily="34" charset="0"/>
              </a:defRPr>
            </a:lvl4pPr>
            <a:lvl5pPr marL="1800225" defTabSz="900113">
              <a:defRPr sz="2400">
                <a:latin typeface="Arial" panose="020B0604020202020204" pitchFamily="34" charset="0"/>
              </a:defRPr>
            </a:lvl5pPr>
            <a:lvl6pPr marL="2257425" defTabSz="900113" eaLnBrk="0" fontAlgn="base" hangingPunct="0">
              <a:spcBef>
                <a:spcPct val="0"/>
              </a:spcBef>
              <a:spcAft>
                <a:spcPct val="0"/>
              </a:spcAft>
              <a:defRPr sz="2400">
                <a:latin typeface="Arial" panose="020B0604020202020204" pitchFamily="34" charset="0"/>
              </a:defRPr>
            </a:lvl6pPr>
            <a:lvl7pPr marL="2714625" defTabSz="900113" eaLnBrk="0" fontAlgn="base" hangingPunct="0">
              <a:spcBef>
                <a:spcPct val="0"/>
              </a:spcBef>
              <a:spcAft>
                <a:spcPct val="0"/>
              </a:spcAft>
              <a:defRPr sz="2400">
                <a:latin typeface="Arial" panose="020B0604020202020204" pitchFamily="34" charset="0"/>
              </a:defRPr>
            </a:lvl7pPr>
            <a:lvl8pPr marL="3171825" defTabSz="900113" eaLnBrk="0" fontAlgn="base" hangingPunct="0">
              <a:spcBef>
                <a:spcPct val="0"/>
              </a:spcBef>
              <a:spcAft>
                <a:spcPct val="0"/>
              </a:spcAft>
              <a:defRPr sz="2400">
                <a:latin typeface="Arial" panose="020B0604020202020204" pitchFamily="34" charset="0"/>
              </a:defRPr>
            </a:lvl8pPr>
            <a:lvl9pPr marL="3629025" defTabSz="900113" eaLnBrk="0" fontAlgn="base" hangingPunct="0">
              <a:spcBef>
                <a:spcPct val="0"/>
              </a:spcBef>
              <a:spcAft>
                <a:spcPct val="0"/>
              </a:spcAft>
              <a:defRPr sz="2400">
                <a:latin typeface="Arial" panose="020B0604020202020204" pitchFamily="34" charset="0"/>
              </a:defRPr>
            </a:lvl9pPr>
          </a:lstStyle>
          <a:p>
            <a:pPr algn="ctr"/>
            <a:r>
              <a:rPr lang="zh-CN" altLang="en-US" dirty="0"/>
              <a:t>伤害率</a:t>
            </a:r>
          </a:p>
        </p:txBody>
      </p:sp>
      <p:sp>
        <p:nvSpPr>
          <p:cNvPr id="52" name="Text Box 26"/>
          <p:cNvSpPr txBox="1">
            <a:spLocks noChangeArrowheads="1"/>
          </p:cNvSpPr>
          <p:nvPr/>
        </p:nvSpPr>
        <p:spPr bwMode="auto">
          <a:xfrm>
            <a:off x="7856474" y="4261866"/>
            <a:ext cx="1125935" cy="34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4" tIns="45002" rIns="90004" bIns="45002">
            <a:spAutoFit/>
          </a:bodyPr>
          <a:lstStyle>
            <a:lvl1pPr algn="l" defTabSz="900113">
              <a:defRPr sz="2400">
                <a:solidFill>
                  <a:schemeClr val="tx1"/>
                </a:solidFill>
                <a:latin typeface="Arial" panose="020B0604020202020204" pitchFamily="34" charset="0"/>
              </a:defRPr>
            </a:lvl1pPr>
            <a:lvl2pPr marL="449263" algn="l" defTabSz="900113">
              <a:defRPr sz="2400">
                <a:solidFill>
                  <a:schemeClr val="tx1"/>
                </a:solidFill>
                <a:latin typeface="Arial" panose="020B0604020202020204" pitchFamily="34" charset="0"/>
              </a:defRPr>
            </a:lvl2pPr>
            <a:lvl3pPr marL="900113" algn="l" defTabSz="900113">
              <a:defRPr sz="2400">
                <a:solidFill>
                  <a:schemeClr val="tx1"/>
                </a:solidFill>
                <a:latin typeface="Arial" panose="020B0604020202020204" pitchFamily="34" charset="0"/>
              </a:defRPr>
            </a:lvl3pPr>
            <a:lvl4pPr marL="1349375" algn="l" defTabSz="900113">
              <a:defRPr sz="2400">
                <a:solidFill>
                  <a:schemeClr val="tx1"/>
                </a:solidFill>
                <a:latin typeface="Arial" panose="020B0604020202020204" pitchFamily="34" charset="0"/>
              </a:defRPr>
            </a:lvl4pPr>
            <a:lvl5pPr marL="1800225" algn="l" defTabSz="900113">
              <a:defRPr sz="2400">
                <a:solidFill>
                  <a:schemeClr val="tx1"/>
                </a:solidFill>
                <a:latin typeface="Arial" panose="020B0604020202020204" pitchFamily="34" charset="0"/>
              </a:defRPr>
            </a:lvl5pPr>
            <a:lvl6pPr marL="2257425" defTabSz="900113" eaLnBrk="0" fontAlgn="base" hangingPunct="0">
              <a:spcBef>
                <a:spcPct val="0"/>
              </a:spcBef>
              <a:spcAft>
                <a:spcPct val="0"/>
              </a:spcAft>
              <a:defRPr sz="2400">
                <a:solidFill>
                  <a:schemeClr val="tx1"/>
                </a:solidFill>
                <a:latin typeface="Arial" panose="020B0604020202020204" pitchFamily="34" charset="0"/>
              </a:defRPr>
            </a:lvl6pPr>
            <a:lvl7pPr marL="2714625" defTabSz="900113" eaLnBrk="0" fontAlgn="base" hangingPunct="0">
              <a:spcBef>
                <a:spcPct val="0"/>
              </a:spcBef>
              <a:spcAft>
                <a:spcPct val="0"/>
              </a:spcAft>
              <a:defRPr sz="2400">
                <a:solidFill>
                  <a:schemeClr val="tx1"/>
                </a:solidFill>
                <a:latin typeface="Arial" panose="020B0604020202020204" pitchFamily="34" charset="0"/>
              </a:defRPr>
            </a:lvl7pPr>
            <a:lvl8pPr marL="3171825" defTabSz="900113" eaLnBrk="0" fontAlgn="base" hangingPunct="0">
              <a:spcBef>
                <a:spcPct val="0"/>
              </a:spcBef>
              <a:spcAft>
                <a:spcPct val="0"/>
              </a:spcAft>
              <a:defRPr sz="2400">
                <a:solidFill>
                  <a:schemeClr val="tx1"/>
                </a:solidFill>
                <a:latin typeface="Arial" panose="020B0604020202020204" pitchFamily="34" charset="0"/>
              </a:defRPr>
            </a:lvl8pPr>
            <a:lvl9pPr marL="3629025" defTabSz="900113" eaLnBrk="0" fontAlgn="base" hangingPunct="0">
              <a:spcBef>
                <a:spcPct val="0"/>
              </a:spcBef>
              <a:spcAft>
                <a:spcPct val="0"/>
              </a:spcAft>
              <a:defRPr sz="2400">
                <a:solidFill>
                  <a:schemeClr val="tx1"/>
                </a:solidFill>
                <a:latin typeface="Arial" panose="020B0604020202020204" pitchFamily="34" charset="0"/>
              </a:defRPr>
            </a:lvl9pPr>
          </a:lstStyle>
          <a:p>
            <a:pPr eaLnBrk="0" fontAlgn="base" hangingPunct="0">
              <a:lnSpc>
                <a:spcPct val="90000"/>
              </a:lnSpc>
              <a:spcBef>
                <a:spcPct val="0"/>
              </a:spcBef>
              <a:spcAft>
                <a:spcPct val="0"/>
              </a:spcAft>
            </a:pPr>
            <a:r>
              <a:rPr lang="en-US" altLang="zh-CN" sz="1800" b="1" smtClean="0">
                <a:solidFill>
                  <a:prstClr val="white"/>
                </a:solidFill>
                <a:latin typeface="微软雅黑" panose="020B0503020204020204" pitchFamily="34" charset="-122"/>
                <a:ea typeface="微软雅黑" panose="020B0503020204020204" pitchFamily="34" charset="-122"/>
              </a:rPr>
              <a:t>       </a:t>
            </a:r>
            <a:r>
              <a:rPr lang="zh-CN" altLang="en-US" sz="1800" b="1" smtClean="0">
                <a:solidFill>
                  <a:prstClr val="white"/>
                </a:solidFill>
                <a:latin typeface="微软雅黑" panose="020B0503020204020204" pitchFamily="34" charset="-122"/>
                <a:ea typeface="微软雅黑" panose="020B0503020204020204" pitchFamily="34" charset="-122"/>
              </a:rPr>
              <a:t>互助</a:t>
            </a:r>
          </a:p>
        </p:txBody>
      </p:sp>
      <p:sp>
        <p:nvSpPr>
          <p:cNvPr id="53" name="文本框 52"/>
          <p:cNvSpPr txBox="1"/>
          <p:nvPr/>
        </p:nvSpPr>
        <p:spPr>
          <a:xfrm>
            <a:off x="7255605" y="1361872"/>
            <a:ext cx="4608266" cy="584775"/>
          </a:xfrm>
          <a:prstGeom prst="rect">
            <a:avLst/>
          </a:prstGeom>
          <a:noFill/>
          <a:ln>
            <a:noFill/>
          </a:ln>
        </p:spPr>
        <p:txBody>
          <a:bodyPr wrap="square" rtlCol="0" anchor="ctr">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布莱德利</a:t>
            </a:r>
            <a:endParaRPr lang="en-US" altLang="zh-CN" sz="1600" dirty="0" smtClean="0">
              <a:solidFill>
                <a:srgbClr val="215968"/>
              </a:solidFill>
              <a:latin typeface="微软雅黑" panose="020B0503020204020204" pitchFamily="34" charset="-122"/>
              <a:ea typeface="微软雅黑" panose="020B0503020204020204" pitchFamily="34" charset="-122"/>
            </a:endParaRPr>
          </a:p>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杜邦安全文化曲线</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54"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布莱德利曲线</a:t>
            </a:r>
          </a:p>
        </p:txBody>
      </p:sp>
    </p:spTree>
    <p:extLst>
      <p:ext uri="{BB962C8B-B14F-4D97-AF65-F5344CB8AC3E}">
        <p14:creationId xmlns:p14="http://schemas.microsoft.com/office/powerpoint/2010/main" val="1921662653"/>
      </p:ext>
    </p:extLst>
  </p:cSld>
  <p:clrMapOvr>
    <a:masterClrMapping/>
  </p:clrMapOvr>
  <p:transition spd="slow">
    <p:push dir="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29384" y="924309"/>
            <a:ext cx="8375650" cy="4769485"/>
          </a:xfrm>
          <a:custGeom>
            <a:avLst/>
            <a:gdLst/>
            <a:ahLst/>
            <a:cxnLst/>
            <a:rect l="l" t="t" r="r" b="b"/>
            <a:pathLst>
              <a:path w="8375650" h="4769485">
                <a:moveTo>
                  <a:pt x="0" y="4769381"/>
                </a:moveTo>
                <a:lnTo>
                  <a:pt x="8375325" y="4769381"/>
                </a:lnTo>
                <a:lnTo>
                  <a:pt x="8375325" y="0"/>
                </a:lnTo>
                <a:lnTo>
                  <a:pt x="0" y="0"/>
                </a:lnTo>
                <a:lnTo>
                  <a:pt x="0" y="4769381"/>
                </a:lnTo>
              </a:path>
            </a:pathLst>
          </a:custGeom>
          <a:ln w="25264">
            <a:solidFill>
              <a:srgbClr val="000000"/>
            </a:solidFill>
          </a:ln>
        </p:spPr>
        <p:txBody>
          <a:bodyPr wrap="square" lIns="0" tIns="0" rIns="0" bIns="0" rtlCol="0"/>
          <a:lstStyle/>
          <a:p>
            <a:endParaRPr/>
          </a:p>
        </p:txBody>
      </p:sp>
      <p:sp>
        <p:nvSpPr>
          <p:cNvPr id="3" name="object 3"/>
          <p:cNvSpPr/>
          <p:nvPr/>
        </p:nvSpPr>
        <p:spPr>
          <a:xfrm>
            <a:off x="4452976" y="4901378"/>
            <a:ext cx="701040" cy="665480"/>
          </a:xfrm>
          <a:custGeom>
            <a:avLst/>
            <a:gdLst/>
            <a:ahLst/>
            <a:cxnLst/>
            <a:rect l="l" t="t" r="r" b="b"/>
            <a:pathLst>
              <a:path w="701039" h="665479">
                <a:moveTo>
                  <a:pt x="0" y="665490"/>
                </a:moveTo>
                <a:lnTo>
                  <a:pt x="700500" y="665490"/>
                </a:lnTo>
                <a:lnTo>
                  <a:pt x="700500" y="0"/>
                </a:lnTo>
                <a:lnTo>
                  <a:pt x="0" y="0"/>
                </a:lnTo>
                <a:lnTo>
                  <a:pt x="0" y="665490"/>
                </a:lnTo>
              </a:path>
            </a:pathLst>
          </a:custGeom>
          <a:ln w="4490">
            <a:solidFill>
              <a:srgbClr val="000000"/>
            </a:solidFill>
          </a:ln>
        </p:spPr>
        <p:txBody>
          <a:bodyPr wrap="square" lIns="0" tIns="0" rIns="0" bIns="0" rtlCol="0"/>
          <a:lstStyle/>
          <a:p>
            <a:endParaRPr/>
          </a:p>
        </p:txBody>
      </p:sp>
      <p:sp>
        <p:nvSpPr>
          <p:cNvPr id="4" name="object 4"/>
          <p:cNvSpPr txBox="1"/>
          <p:nvPr/>
        </p:nvSpPr>
        <p:spPr>
          <a:xfrm>
            <a:off x="4626380" y="4917339"/>
            <a:ext cx="353695" cy="619760"/>
          </a:xfrm>
          <a:prstGeom prst="rect">
            <a:avLst/>
          </a:prstGeom>
        </p:spPr>
        <p:txBody>
          <a:bodyPr vert="horz" wrap="square" lIns="0" tIns="0" rIns="0" bIns="0" rtlCol="0">
            <a:spAutoFit/>
          </a:bodyPr>
          <a:lstStyle/>
          <a:p>
            <a:pPr marL="12700" marR="5080" algn="just">
              <a:lnSpc>
                <a:spcPct val="103800"/>
              </a:lnSpc>
            </a:pPr>
            <a:r>
              <a:rPr sz="950" spc="270" dirty="0">
                <a:latin typeface="宋体"/>
                <a:cs typeface="宋体"/>
              </a:rPr>
              <a:t>个体  安全  预测</a:t>
            </a:r>
            <a:endParaRPr sz="950">
              <a:latin typeface="宋体"/>
              <a:cs typeface="宋体"/>
            </a:endParaRPr>
          </a:p>
          <a:p>
            <a:pPr algn="ctr">
              <a:spcBef>
                <a:spcPts val="325"/>
              </a:spcBef>
            </a:pPr>
            <a:r>
              <a:rPr sz="700" i="1" spc="125" dirty="0">
                <a:latin typeface="Times New Roman"/>
                <a:cs typeface="Times New Roman"/>
              </a:rPr>
              <a:t>F</a:t>
            </a:r>
            <a:r>
              <a:rPr sz="675" spc="187" baseline="-12345" dirty="0">
                <a:latin typeface="Times New Roman"/>
                <a:cs typeface="Times New Roman"/>
              </a:rPr>
              <a:t>1</a:t>
            </a:r>
            <a:endParaRPr sz="675" baseline="-12345">
              <a:latin typeface="Times New Roman"/>
              <a:cs typeface="Times New Roman"/>
            </a:endParaRPr>
          </a:p>
        </p:txBody>
      </p:sp>
      <p:sp>
        <p:nvSpPr>
          <p:cNvPr id="5" name="object 5"/>
          <p:cNvSpPr/>
          <p:nvPr/>
        </p:nvSpPr>
        <p:spPr>
          <a:xfrm>
            <a:off x="5444224" y="4901378"/>
            <a:ext cx="756285" cy="665480"/>
          </a:xfrm>
          <a:custGeom>
            <a:avLst/>
            <a:gdLst/>
            <a:ahLst/>
            <a:cxnLst/>
            <a:rect l="l" t="t" r="r" b="b"/>
            <a:pathLst>
              <a:path w="756285" h="665479">
                <a:moveTo>
                  <a:pt x="0" y="665490"/>
                </a:moveTo>
                <a:lnTo>
                  <a:pt x="756105" y="665490"/>
                </a:lnTo>
                <a:lnTo>
                  <a:pt x="756105" y="0"/>
                </a:lnTo>
                <a:lnTo>
                  <a:pt x="0" y="0"/>
                </a:lnTo>
                <a:lnTo>
                  <a:pt x="0" y="665490"/>
                </a:lnTo>
              </a:path>
            </a:pathLst>
          </a:custGeom>
          <a:ln w="4443">
            <a:solidFill>
              <a:srgbClr val="000000"/>
            </a:solidFill>
          </a:ln>
        </p:spPr>
        <p:txBody>
          <a:bodyPr wrap="square" lIns="0" tIns="0" rIns="0" bIns="0" rtlCol="0"/>
          <a:lstStyle/>
          <a:p>
            <a:endParaRPr/>
          </a:p>
        </p:txBody>
      </p:sp>
      <p:sp>
        <p:nvSpPr>
          <p:cNvPr id="6" name="object 6"/>
          <p:cNvSpPr/>
          <p:nvPr/>
        </p:nvSpPr>
        <p:spPr>
          <a:xfrm>
            <a:off x="6488818" y="4901378"/>
            <a:ext cx="729615" cy="665480"/>
          </a:xfrm>
          <a:custGeom>
            <a:avLst/>
            <a:gdLst/>
            <a:ahLst/>
            <a:cxnLst/>
            <a:rect l="l" t="t" r="r" b="b"/>
            <a:pathLst>
              <a:path w="729614" h="665479">
                <a:moveTo>
                  <a:pt x="0" y="665490"/>
                </a:moveTo>
                <a:lnTo>
                  <a:pt x="729431" y="665490"/>
                </a:lnTo>
                <a:lnTo>
                  <a:pt x="729431" y="0"/>
                </a:lnTo>
                <a:lnTo>
                  <a:pt x="0" y="0"/>
                </a:lnTo>
                <a:lnTo>
                  <a:pt x="0" y="665490"/>
                </a:lnTo>
              </a:path>
            </a:pathLst>
          </a:custGeom>
          <a:ln w="4465">
            <a:solidFill>
              <a:srgbClr val="000000"/>
            </a:solidFill>
          </a:ln>
        </p:spPr>
        <p:txBody>
          <a:bodyPr wrap="square" lIns="0" tIns="0" rIns="0" bIns="0" rtlCol="0"/>
          <a:lstStyle/>
          <a:p>
            <a:endParaRPr/>
          </a:p>
        </p:txBody>
      </p:sp>
      <p:sp>
        <p:nvSpPr>
          <p:cNvPr id="7" name="object 7"/>
          <p:cNvSpPr/>
          <p:nvPr/>
        </p:nvSpPr>
        <p:spPr>
          <a:xfrm>
            <a:off x="5360508" y="5202195"/>
            <a:ext cx="83820" cy="64135"/>
          </a:xfrm>
          <a:custGeom>
            <a:avLst/>
            <a:gdLst/>
            <a:ahLst/>
            <a:cxnLst/>
            <a:rect l="l" t="t" r="r" b="b"/>
            <a:pathLst>
              <a:path w="83820" h="64135">
                <a:moveTo>
                  <a:pt x="0" y="0"/>
                </a:moveTo>
                <a:lnTo>
                  <a:pt x="7386" y="15629"/>
                </a:lnTo>
                <a:lnTo>
                  <a:pt x="9848" y="31928"/>
                </a:lnTo>
                <a:lnTo>
                  <a:pt x="7386" y="48227"/>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8" name="object 8"/>
          <p:cNvSpPr/>
          <p:nvPr/>
        </p:nvSpPr>
        <p:spPr>
          <a:xfrm>
            <a:off x="6405102" y="5202195"/>
            <a:ext cx="83820" cy="64135"/>
          </a:xfrm>
          <a:custGeom>
            <a:avLst/>
            <a:gdLst/>
            <a:ahLst/>
            <a:cxnLst/>
            <a:rect l="l" t="t" r="r" b="b"/>
            <a:pathLst>
              <a:path w="83820" h="64135">
                <a:moveTo>
                  <a:pt x="0" y="0"/>
                </a:moveTo>
                <a:lnTo>
                  <a:pt x="7386" y="15629"/>
                </a:lnTo>
                <a:lnTo>
                  <a:pt x="9848" y="31928"/>
                </a:lnTo>
                <a:lnTo>
                  <a:pt x="7386" y="48227"/>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9" name="object 9"/>
          <p:cNvSpPr/>
          <p:nvPr/>
        </p:nvSpPr>
        <p:spPr>
          <a:xfrm>
            <a:off x="7506533" y="4901378"/>
            <a:ext cx="1195070" cy="349250"/>
          </a:xfrm>
          <a:custGeom>
            <a:avLst/>
            <a:gdLst/>
            <a:ahLst/>
            <a:cxnLst/>
            <a:rect l="l" t="t" r="r" b="b"/>
            <a:pathLst>
              <a:path w="1195070" h="349250">
                <a:moveTo>
                  <a:pt x="0" y="348646"/>
                </a:moveTo>
                <a:lnTo>
                  <a:pt x="1194789" y="348646"/>
                </a:lnTo>
                <a:lnTo>
                  <a:pt x="1194789" y="0"/>
                </a:lnTo>
                <a:lnTo>
                  <a:pt x="0" y="0"/>
                </a:lnTo>
                <a:lnTo>
                  <a:pt x="0" y="348646"/>
                </a:lnTo>
              </a:path>
            </a:pathLst>
          </a:custGeom>
          <a:ln w="4008">
            <a:solidFill>
              <a:srgbClr val="000000"/>
            </a:solidFill>
          </a:ln>
        </p:spPr>
        <p:txBody>
          <a:bodyPr wrap="square" lIns="0" tIns="0" rIns="0" bIns="0" rtlCol="0"/>
          <a:lstStyle/>
          <a:p>
            <a:endParaRPr/>
          </a:p>
        </p:txBody>
      </p:sp>
      <p:sp>
        <p:nvSpPr>
          <p:cNvPr id="10" name="object 10"/>
          <p:cNvSpPr txBox="1"/>
          <p:nvPr/>
        </p:nvSpPr>
        <p:spPr>
          <a:xfrm>
            <a:off x="7749698" y="4904987"/>
            <a:ext cx="708660" cy="323215"/>
          </a:xfrm>
          <a:prstGeom prst="rect">
            <a:avLst/>
          </a:prstGeom>
        </p:spPr>
        <p:txBody>
          <a:bodyPr vert="horz" wrap="square" lIns="0" tIns="0" rIns="0" bIns="0" rtlCol="0">
            <a:spAutoFit/>
          </a:bodyPr>
          <a:lstStyle/>
          <a:p>
            <a:pPr marL="12700" marR="5080" indent="13335">
              <a:lnSpc>
                <a:spcPct val="106700"/>
              </a:lnSpc>
            </a:pPr>
            <a:r>
              <a:rPr sz="950" spc="285" dirty="0">
                <a:latin typeface="宋体"/>
                <a:cs typeface="宋体"/>
              </a:rPr>
              <a:t>事故发生  </a:t>
            </a:r>
            <a:r>
              <a:rPr sz="950" spc="340" dirty="0">
                <a:latin typeface="宋体"/>
                <a:cs typeface="宋体"/>
              </a:rPr>
              <a:t>或扩大</a:t>
            </a:r>
            <a:r>
              <a:rPr sz="950" spc="-80" dirty="0">
                <a:latin typeface="宋体"/>
                <a:cs typeface="宋体"/>
              </a:rPr>
              <a:t> </a:t>
            </a:r>
            <a:r>
              <a:rPr sz="700" i="1" spc="140" dirty="0">
                <a:latin typeface="Times New Roman"/>
                <a:cs typeface="Times New Roman"/>
              </a:rPr>
              <a:t>G</a:t>
            </a:r>
            <a:r>
              <a:rPr sz="675" spc="209" baseline="-12345" dirty="0">
                <a:latin typeface="Times New Roman"/>
                <a:cs typeface="Times New Roman"/>
              </a:rPr>
              <a:t>1</a:t>
            </a:r>
            <a:endParaRPr sz="675" baseline="-12345">
              <a:latin typeface="Times New Roman"/>
              <a:cs typeface="Times New Roman"/>
            </a:endParaRPr>
          </a:p>
        </p:txBody>
      </p:sp>
      <p:sp>
        <p:nvSpPr>
          <p:cNvPr id="11" name="object 11"/>
          <p:cNvSpPr/>
          <p:nvPr/>
        </p:nvSpPr>
        <p:spPr>
          <a:xfrm>
            <a:off x="4789889" y="4655889"/>
            <a:ext cx="2862580" cy="245745"/>
          </a:xfrm>
          <a:custGeom>
            <a:avLst/>
            <a:gdLst/>
            <a:ahLst/>
            <a:cxnLst/>
            <a:rect l="l" t="t" r="r" b="b"/>
            <a:pathLst>
              <a:path w="2862579" h="245745">
                <a:moveTo>
                  <a:pt x="2862119" y="36968"/>
                </a:moveTo>
                <a:lnTo>
                  <a:pt x="2098627" y="36968"/>
                </a:lnTo>
                <a:lnTo>
                  <a:pt x="2094841" y="22581"/>
                </a:lnTo>
                <a:lnTo>
                  <a:pt x="2084495" y="10830"/>
                </a:lnTo>
                <a:lnTo>
                  <a:pt x="2069109" y="2906"/>
                </a:lnTo>
                <a:lnTo>
                  <a:pt x="2050204" y="0"/>
                </a:lnTo>
                <a:lnTo>
                  <a:pt x="2031384" y="2906"/>
                </a:lnTo>
                <a:lnTo>
                  <a:pt x="2015989" y="10830"/>
                </a:lnTo>
                <a:lnTo>
                  <a:pt x="2005595" y="22581"/>
                </a:lnTo>
                <a:lnTo>
                  <a:pt x="2001780" y="36968"/>
                </a:lnTo>
                <a:lnTo>
                  <a:pt x="1109843" y="36968"/>
                </a:lnTo>
                <a:lnTo>
                  <a:pt x="1106056" y="22581"/>
                </a:lnTo>
                <a:lnTo>
                  <a:pt x="1095711" y="10830"/>
                </a:lnTo>
                <a:lnTo>
                  <a:pt x="1080325" y="2906"/>
                </a:lnTo>
                <a:lnTo>
                  <a:pt x="1061419" y="0"/>
                </a:lnTo>
                <a:lnTo>
                  <a:pt x="1042600" y="2906"/>
                </a:lnTo>
                <a:lnTo>
                  <a:pt x="1027205" y="10830"/>
                </a:lnTo>
                <a:lnTo>
                  <a:pt x="1016811" y="22581"/>
                </a:lnTo>
                <a:lnTo>
                  <a:pt x="1012996" y="36968"/>
                </a:lnTo>
                <a:lnTo>
                  <a:pt x="0" y="36968"/>
                </a:lnTo>
                <a:lnTo>
                  <a:pt x="0" y="245489"/>
                </a:lnTo>
              </a:path>
            </a:pathLst>
          </a:custGeom>
          <a:ln w="3764">
            <a:solidFill>
              <a:srgbClr val="000000"/>
            </a:solidFill>
          </a:ln>
        </p:spPr>
        <p:txBody>
          <a:bodyPr wrap="square" lIns="0" tIns="0" rIns="0" bIns="0" rtlCol="0"/>
          <a:lstStyle/>
          <a:p>
            <a:endParaRPr/>
          </a:p>
        </p:txBody>
      </p:sp>
      <p:sp>
        <p:nvSpPr>
          <p:cNvPr id="12" name="object 12"/>
          <p:cNvSpPr/>
          <p:nvPr/>
        </p:nvSpPr>
        <p:spPr>
          <a:xfrm>
            <a:off x="7652009" y="4692856"/>
            <a:ext cx="0" cy="160020"/>
          </a:xfrm>
          <a:custGeom>
            <a:avLst/>
            <a:gdLst/>
            <a:ahLst/>
            <a:cxnLst/>
            <a:rect l="l" t="t" r="r" b="b"/>
            <a:pathLst>
              <a:path h="160020">
                <a:moveTo>
                  <a:pt x="0" y="0"/>
                </a:moveTo>
                <a:lnTo>
                  <a:pt x="0" y="159955"/>
                </a:lnTo>
                <a:lnTo>
                  <a:pt x="0" y="159955"/>
                </a:lnTo>
              </a:path>
            </a:pathLst>
          </a:custGeom>
          <a:ln w="5129">
            <a:solidFill>
              <a:srgbClr val="000000"/>
            </a:solidFill>
          </a:ln>
        </p:spPr>
        <p:txBody>
          <a:bodyPr wrap="square" lIns="0" tIns="0" rIns="0" bIns="0" rtlCol="0"/>
          <a:lstStyle/>
          <a:p>
            <a:endParaRPr/>
          </a:p>
        </p:txBody>
      </p:sp>
      <p:sp>
        <p:nvSpPr>
          <p:cNvPr id="13" name="object 13"/>
          <p:cNvSpPr/>
          <p:nvPr/>
        </p:nvSpPr>
        <p:spPr>
          <a:xfrm>
            <a:off x="7609947" y="4837209"/>
            <a:ext cx="84455" cy="64769"/>
          </a:xfrm>
          <a:custGeom>
            <a:avLst/>
            <a:gdLst/>
            <a:ahLst/>
            <a:cxnLst/>
            <a:rect l="l" t="t" r="r" b="b"/>
            <a:pathLst>
              <a:path w="84454" h="64770">
                <a:moveTo>
                  <a:pt x="0" y="0"/>
                </a:moveTo>
                <a:lnTo>
                  <a:pt x="42062" y="64170"/>
                </a:lnTo>
                <a:lnTo>
                  <a:pt x="79162" y="7571"/>
                </a:lnTo>
                <a:lnTo>
                  <a:pt x="42062" y="7571"/>
                </a:lnTo>
                <a:lnTo>
                  <a:pt x="20588" y="5678"/>
                </a:lnTo>
                <a:lnTo>
                  <a:pt x="0" y="0"/>
                </a:lnTo>
                <a:close/>
              </a:path>
              <a:path w="84454" h="64770">
                <a:moveTo>
                  <a:pt x="84125" y="0"/>
                </a:moveTo>
                <a:lnTo>
                  <a:pt x="63536" y="5678"/>
                </a:lnTo>
                <a:lnTo>
                  <a:pt x="42062" y="7571"/>
                </a:lnTo>
                <a:lnTo>
                  <a:pt x="79162" y="7571"/>
                </a:lnTo>
                <a:lnTo>
                  <a:pt x="84125" y="0"/>
                </a:lnTo>
                <a:close/>
              </a:path>
            </a:pathLst>
          </a:custGeom>
          <a:solidFill>
            <a:srgbClr val="000000"/>
          </a:solidFill>
        </p:spPr>
        <p:txBody>
          <a:bodyPr wrap="square" lIns="0" tIns="0" rIns="0" bIns="0" rtlCol="0"/>
          <a:lstStyle/>
          <a:p>
            <a:endParaRPr/>
          </a:p>
        </p:txBody>
      </p:sp>
      <p:sp>
        <p:nvSpPr>
          <p:cNvPr id="14" name="object 14"/>
          <p:cNvSpPr/>
          <p:nvPr/>
        </p:nvSpPr>
        <p:spPr>
          <a:xfrm>
            <a:off x="5851310" y="4539427"/>
            <a:ext cx="2239645" cy="361950"/>
          </a:xfrm>
          <a:custGeom>
            <a:avLst/>
            <a:gdLst/>
            <a:ahLst/>
            <a:cxnLst/>
            <a:rect l="l" t="t" r="r" b="b"/>
            <a:pathLst>
              <a:path w="2239645" h="361950">
                <a:moveTo>
                  <a:pt x="2239384" y="36968"/>
                </a:moveTo>
                <a:lnTo>
                  <a:pt x="1037207" y="36968"/>
                </a:lnTo>
                <a:lnTo>
                  <a:pt x="1033421" y="22581"/>
                </a:lnTo>
                <a:lnTo>
                  <a:pt x="1023075" y="10830"/>
                </a:lnTo>
                <a:lnTo>
                  <a:pt x="1007690" y="2906"/>
                </a:lnTo>
                <a:lnTo>
                  <a:pt x="988784" y="0"/>
                </a:lnTo>
                <a:lnTo>
                  <a:pt x="969965" y="2906"/>
                </a:lnTo>
                <a:lnTo>
                  <a:pt x="954569" y="10830"/>
                </a:lnTo>
                <a:lnTo>
                  <a:pt x="944175" y="22581"/>
                </a:lnTo>
                <a:lnTo>
                  <a:pt x="940360" y="36968"/>
                </a:lnTo>
                <a:lnTo>
                  <a:pt x="0" y="36968"/>
                </a:lnTo>
                <a:lnTo>
                  <a:pt x="0" y="361950"/>
                </a:lnTo>
              </a:path>
            </a:pathLst>
          </a:custGeom>
          <a:ln w="3785">
            <a:solidFill>
              <a:srgbClr val="000000"/>
            </a:solidFill>
          </a:ln>
        </p:spPr>
        <p:txBody>
          <a:bodyPr wrap="square" lIns="0" tIns="0" rIns="0" bIns="0" rtlCol="0"/>
          <a:lstStyle/>
          <a:p>
            <a:endParaRPr/>
          </a:p>
        </p:txBody>
      </p:sp>
      <p:sp>
        <p:nvSpPr>
          <p:cNvPr id="15" name="object 15"/>
          <p:cNvSpPr/>
          <p:nvPr/>
        </p:nvSpPr>
        <p:spPr>
          <a:xfrm>
            <a:off x="6840095" y="4457729"/>
            <a:ext cx="1687195" cy="443865"/>
          </a:xfrm>
          <a:custGeom>
            <a:avLst/>
            <a:gdLst/>
            <a:ahLst/>
            <a:cxnLst/>
            <a:rect l="l" t="t" r="r" b="b"/>
            <a:pathLst>
              <a:path w="1687195" h="443864">
                <a:moveTo>
                  <a:pt x="1686822" y="0"/>
                </a:moveTo>
                <a:lnTo>
                  <a:pt x="0" y="0"/>
                </a:lnTo>
                <a:lnTo>
                  <a:pt x="0" y="443649"/>
                </a:lnTo>
              </a:path>
            </a:pathLst>
          </a:custGeom>
          <a:ln w="3831">
            <a:solidFill>
              <a:srgbClr val="000000"/>
            </a:solidFill>
          </a:ln>
        </p:spPr>
        <p:txBody>
          <a:bodyPr wrap="square" lIns="0" tIns="0" rIns="0" bIns="0" rtlCol="0"/>
          <a:lstStyle/>
          <a:p>
            <a:endParaRPr/>
          </a:p>
        </p:txBody>
      </p:sp>
      <p:sp>
        <p:nvSpPr>
          <p:cNvPr id="16" name="object 16"/>
          <p:cNvSpPr/>
          <p:nvPr/>
        </p:nvSpPr>
        <p:spPr>
          <a:xfrm>
            <a:off x="8090693" y="4576396"/>
            <a:ext cx="0" cy="276860"/>
          </a:xfrm>
          <a:custGeom>
            <a:avLst/>
            <a:gdLst/>
            <a:ahLst/>
            <a:cxnLst/>
            <a:rect l="l" t="t" r="r" b="b"/>
            <a:pathLst>
              <a:path h="276860">
                <a:moveTo>
                  <a:pt x="0" y="0"/>
                </a:moveTo>
                <a:lnTo>
                  <a:pt x="0" y="276416"/>
                </a:lnTo>
                <a:lnTo>
                  <a:pt x="0" y="276416"/>
                </a:lnTo>
              </a:path>
            </a:pathLst>
          </a:custGeom>
          <a:ln w="5129">
            <a:solidFill>
              <a:srgbClr val="000000"/>
            </a:solidFill>
          </a:ln>
        </p:spPr>
        <p:txBody>
          <a:bodyPr wrap="square" lIns="0" tIns="0" rIns="0" bIns="0" rtlCol="0"/>
          <a:lstStyle/>
          <a:p>
            <a:endParaRPr/>
          </a:p>
        </p:txBody>
      </p:sp>
      <p:sp>
        <p:nvSpPr>
          <p:cNvPr id="17" name="object 17"/>
          <p:cNvSpPr/>
          <p:nvPr/>
        </p:nvSpPr>
        <p:spPr>
          <a:xfrm>
            <a:off x="8048632" y="4837209"/>
            <a:ext cx="84455" cy="64769"/>
          </a:xfrm>
          <a:custGeom>
            <a:avLst/>
            <a:gdLst/>
            <a:ahLst/>
            <a:cxnLst/>
            <a:rect l="l" t="t" r="r" b="b"/>
            <a:pathLst>
              <a:path w="84454" h="64770">
                <a:moveTo>
                  <a:pt x="0" y="0"/>
                </a:moveTo>
                <a:lnTo>
                  <a:pt x="42062" y="64170"/>
                </a:lnTo>
                <a:lnTo>
                  <a:pt x="79162" y="7571"/>
                </a:lnTo>
                <a:lnTo>
                  <a:pt x="42062" y="7571"/>
                </a:lnTo>
                <a:lnTo>
                  <a:pt x="20588" y="5678"/>
                </a:lnTo>
                <a:lnTo>
                  <a:pt x="0" y="0"/>
                </a:lnTo>
                <a:close/>
              </a:path>
              <a:path w="84454" h="64770">
                <a:moveTo>
                  <a:pt x="84125" y="0"/>
                </a:moveTo>
                <a:lnTo>
                  <a:pt x="63536" y="5678"/>
                </a:lnTo>
                <a:lnTo>
                  <a:pt x="42062" y="7571"/>
                </a:lnTo>
                <a:lnTo>
                  <a:pt x="79162" y="7571"/>
                </a:lnTo>
                <a:lnTo>
                  <a:pt x="84125" y="0"/>
                </a:lnTo>
                <a:close/>
              </a:path>
            </a:pathLst>
          </a:custGeom>
          <a:solidFill>
            <a:srgbClr val="000000"/>
          </a:solidFill>
        </p:spPr>
        <p:txBody>
          <a:bodyPr wrap="square" lIns="0" tIns="0" rIns="0" bIns="0" rtlCol="0"/>
          <a:lstStyle/>
          <a:p>
            <a:endParaRPr/>
          </a:p>
        </p:txBody>
      </p:sp>
      <p:sp>
        <p:nvSpPr>
          <p:cNvPr id="18" name="object 18"/>
          <p:cNvSpPr/>
          <p:nvPr/>
        </p:nvSpPr>
        <p:spPr>
          <a:xfrm>
            <a:off x="8526915" y="4457729"/>
            <a:ext cx="0" cy="395605"/>
          </a:xfrm>
          <a:custGeom>
            <a:avLst/>
            <a:gdLst/>
            <a:ahLst/>
            <a:cxnLst/>
            <a:rect l="l" t="t" r="r" b="b"/>
            <a:pathLst>
              <a:path h="395604">
                <a:moveTo>
                  <a:pt x="0" y="0"/>
                </a:moveTo>
                <a:lnTo>
                  <a:pt x="0" y="395083"/>
                </a:lnTo>
                <a:lnTo>
                  <a:pt x="0" y="395083"/>
                </a:lnTo>
              </a:path>
            </a:pathLst>
          </a:custGeom>
          <a:ln w="5129">
            <a:solidFill>
              <a:srgbClr val="000000"/>
            </a:solidFill>
          </a:ln>
        </p:spPr>
        <p:txBody>
          <a:bodyPr wrap="square" lIns="0" tIns="0" rIns="0" bIns="0" rtlCol="0"/>
          <a:lstStyle/>
          <a:p>
            <a:endParaRPr/>
          </a:p>
        </p:txBody>
      </p:sp>
      <p:sp>
        <p:nvSpPr>
          <p:cNvPr id="19" name="object 19"/>
          <p:cNvSpPr/>
          <p:nvPr/>
        </p:nvSpPr>
        <p:spPr>
          <a:xfrm>
            <a:off x="8484854" y="4837209"/>
            <a:ext cx="84455" cy="64769"/>
          </a:xfrm>
          <a:custGeom>
            <a:avLst/>
            <a:gdLst/>
            <a:ahLst/>
            <a:cxnLst/>
            <a:rect l="l" t="t" r="r" b="b"/>
            <a:pathLst>
              <a:path w="84454" h="64770">
                <a:moveTo>
                  <a:pt x="0" y="0"/>
                </a:moveTo>
                <a:lnTo>
                  <a:pt x="42062" y="64170"/>
                </a:lnTo>
                <a:lnTo>
                  <a:pt x="79162" y="7571"/>
                </a:lnTo>
                <a:lnTo>
                  <a:pt x="42062" y="7571"/>
                </a:lnTo>
                <a:lnTo>
                  <a:pt x="20588" y="5678"/>
                </a:lnTo>
                <a:lnTo>
                  <a:pt x="0" y="0"/>
                </a:lnTo>
                <a:close/>
              </a:path>
              <a:path w="84454" h="64770">
                <a:moveTo>
                  <a:pt x="84125" y="0"/>
                </a:moveTo>
                <a:lnTo>
                  <a:pt x="63536" y="5678"/>
                </a:lnTo>
                <a:lnTo>
                  <a:pt x="42062" y="7571"/>
                </a:lnTo>
                <a:lnTo>
                  <a:pt x="79162" y="7571"/>
                </a:lnTo>
                <a:lnTo>
                  <a:pt x="84125" y="0"/>
                </a:lnTo>
                <a:close/>
              </a:path>
            </a:pathLst>
          </a:custGeom>
          <a:solidFill>
            <a:srgbClr val="000000"/>
          </a:solidFill>
        </p:spPr>
        <p:txBody>
          <a:bodyPr wrap="square" lIns="0" tIns="0" rIns="0" bIns="0" rtlCol="0"/>
          <a:lstStyle/>
          <a:p>
            <a:endParaRPr/>
          </a:p>
        </p:txBody>
      </p:sp>
      <p:sp>
        <p:nvSpPr>
          <p:cNvPr id="20" name="object 20"/>
          <p:cNvSpPr/>
          <p:nvPr/>
        </p:nvSpPr>
        <p:spPr>
          <a:xfrm>
            <a:off x="6405102" y="5202195"/>
            <a:ext cx="83820" cy="64135"/>
          </a:xfrm>
          <a:custGeom>
            <a:avLst/>
            <a:gdLst/>
            <a:ahLst/>
            <a:cxnLst/>
            <a:rect l="l" t="t" r="r" b="b"/>
            <a:pathLst>
              <a:path w="83820" h="64135">
                <a:moveTo>
                  <a:pt x="0" y="0"/>
                </a:moveTo>
                <a:lnTo>
                  <a:pt x="7386" y="15629"/>
                </a:lnTo>
                <a:lnTo>
                  <a:pt x="9848" y="31928"/>
                </a:lnTo>
                <a:lnTo>
                  <a:pt x="7386" y="48227"/>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21" name="object 21"/>
          <p:cNvSpPr txBox="1"/>
          <p:nvPr/>
        </p:nvSpPr>
        <p:spPr>
          <a:xfrm>
            <a:off x="3164153" y="5133844"/>
            <a:ext cx="518159" cy="107722"/>
          </a:xfrm>
          <a:prstGeom prst="rect">
            <a:avLst/>
          </a:prstGeom>
        </p:spPr>
        <p:txBody>
          <a:bodyPr vert="horz" wrap="square" lIns="0" tIns="0" rIns="0" bIns="0" rtlCol="0">
            <a:spAutoFit/>
          </a:bodyPr>
          <a:lstStyle/>
          <a:p>
            <a:pPr marL="12700"/>
            <a:r>
              <a:rPr sz="700" spc="265" dirty="0">
                <a:latin typeface="宋体"/>
                <a:cs typeface="宋体"/>
              </a:rPr>
              <a:t>安全信息</a:t>
            </a:r>
            <a:endParaRPr sz="700">
              <a:latin typeface="宋体"/>
              <a:cs typeface="宋体"/>
            </a:endParaRPr>
          </a:p>
        </p:txBody>
      </p:sp>
      <p:sp>
        <p:nvSpPr>
          <p:cNvPr id="22" name="object 22"/>
          <p:cNvSpPr txBox="1"/>
          <p:nvPr/>
        </p:nvSpPr>
        <p:spPr>
          <a:xfrm>
            <a:off x="5185712" y="4576817"/>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11</a:t>
            </a:r>
            <a:endParaRPr sz="450">
              <a:latin typeface="Times New Roman"/>
              <a:cs typeface="Times New Roman"/>
            </a:endParaRPr>
          </a:p>
        </p:txBody>
      </p:sp>
      <p:sp>
        <p:nvSpPr>
          <p:cNvPr id="23" name="object 23"/>
          <p:cNvSpPr txBox="1"/>
          <p:nvPr/>
        </p:nvSpPr>
        <p:spPr>
          <a:xfrm>
            <a:off x="6280987" y="4465897"/>
            <a:ext cx="187960" cy="107722"/>
          </a:xfrm>
          <a:prstGeom prst="rect">
            <a:avLst/>
          </a:prstGeom>
        </p:spPr>
        <p:txBody>
          <a:bodyPr vert="horz" wrap="square" lIns="0" tIns="0" rIns="0" bIns="0" rtlCol="0">
            <a:spAutoFit/>
          </a:bodyPr>
          <a:lstStyle/>
          <a:p>
            <a:pPr marL="12700"/>
            <a:r>
              <a:rPr sz="1050" i="1" spc="262" baseline="7936" dirty="0">
                <a:latin typeface="Times New Roman"/>
                <a:cs typeface="Times New Roman"/>
              </a:rPr>
              <a:t>N</a:t>
            </a:r>
            <a:r>
              <a:rPr sz="450" spc="90" dirty="0">
                <a:latin typeface="Times New Roman"/>
                <a:cs typeface="Times New Roman"/>
              </a:rPr>
              <a:t>12</a:t>
            </a:r>
            <a:endParaRPr sz="450">
              <a:latin typeface="Times New Roman"/>
              <a:cs typeface="Times New Roman"/>
            </a:endParaRPr>
          </a:p>
        </p:txBody>
      </p:sp>
      <p:sp>
        <p:nvSpPr>
          <p:cNvPr id="24" name="object 24"/>
          <p:cNvSpPr txBox="1"/>
          <p:nvPr/>
        </p:nvSpPr>
        <p:spPr>
          <a:xfrm>
            <a:off x="7415247" y="4359750"/>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13</a:t>
            </a:r>
            <a:endParaRPr sz="450">
              <a:latin typeface="Times New Roman"/>
              <a:cs typeface="Times New Roman"/>
            </a:endParaRPr>
          </a:p>
        </p:txBody>
      </p:sp>
      <p:sp>
        <p:nvSpPr>
          <p:cNvPr id="25" name="object 25"/>
          <p:cNvSpPr txBox="1"/>
          <p:nvPr/>
        </p:nvSpPr>
        <p:spPr>
          <a:xfrm>
            <a:off x="8494207" y="4391500"/>
            <a:ext cx="283210" cy="69250"/>
          </a:xfrm>
          <a:prstGeom prst="rect">
            <a:avLst/>
          </a:prstGeom>
        </p:spPr>
        <p:txBody>
          <a:bodyPr vert="horz" wrap="square" lIns="0" tIns="0" rIns="0" bIns="0" rtlCol="0">
            <a:spAutoFit/>
          </a:bodyPr>
          <a:lstStyle/>
          <a:p>
            <a:pPr marL="12700"/>
            <a:r>
              <a:rPr sz="450" u="sng" spc="-2145" dirty="0">
                <a:latin typeface="Times New Roman"/>
                <a:cs typeface="Times New Roman"/>
              </a:rPr>
              <a:t> </a:t>
            </a:r>
            <a:endParaRPr sz="450">
              <a:latin typeface="Times New Roman"/>
              <a:cs typeface="Times New Roman"/>
            </a:endParaRPr>
          </a:p>
        </p:txBody>
      </p:sp>
      <p:sp>
        <p:nvSpPr>
          <p:cNvPr id="26" name="object 26"/>
          <p:cNvSpPr txBox="1"/>
          <p:nvPr/>
        </p:nvSpPr>
        <p:spPr>
          <a:xfrm>
            <a:off x="5153704" y="5131387"/>
            <a:ext cx="240029" cy="107722"/>
          </a:xfrm>
          <a:prstGeom prst="rect">
            <a:avLst/>
          </a:prstGeom>
        </p:spPr>
        <p:txBody>
          <a:bodyPr vert="horz" wrap="square" lIns="0" tIns="0" rIns="0" bIns="0" rtlCol="0">
            <a:spAutoFit/>
          </a:bodyPr>
          <a:lstStyle/>
          <a:p>
            <a:pPr marL="12700">
              <a:tabLst>
                <a:tab pos="226695" algn="l"/>
              </a:tabLst>
            </a:pPr>
            <a:r>
              <a:rPr sz="1050" i="1" u="sng" spc="157" baseline="7936" dirty="0">
                <a:latin typeface="Times New Roman"/>
                <a:cs typeface="Times New Roman"/>
              </a:rPr>
              <a:t>Y</a:t>
            </a:r>
            <a:r>
              <a:rPr sz="450" u="sng" spc="105" dirty="0">
                <a:latin typeface="Times New Roman"/>
                <a:cs typeface="Times New Roman"/>
              </a:rPr>
              <a:t>11	</a:t>
            </a:r>
            <a:endParaRPr sz="450">
              <a:latin typeface="Times New Roman"/>
              <a:cs typeface="Times New Roman"/>
            </a:endParaRPr>
          </a:p>
        </p:txBody>
      </p:sp>
      <p:sp>
        <p:nvSpPr>
          <p:cNvPr id="27" name="object 27"/>
          <p:cNvSpPr txBox="1"/>
          <p:nvPr/>
        </p:nvSpPr>
        <p:spPr>
          <a:xfrm>
            <a:off x="5645531" y="4922842"/>
            <a:ext cx="793115" cy="584775"/>
          </a:xfrm>
          <a:prstGeom prst="rect">
            <a:avLst/>
          </a:prstGeom>
        </p:spPr>
        <p:txBody>
          <a:bodyPr vert="horz" wrap="square" lIns="0" tIns="0" rIns="0" bIns="0" rtlCol="0">
            <a:spAutoFit/>
          </a:bodyPr>
          <a:lstStyle/>
          <a:p>
            <a:pPr marL="12700"/>
            <a:r>
              <a:rPr sz="950" spc="340" dirty="0">
                <a:latin typeface="宋体"/>
                <a:cs typeface="宋体"/>
              </a:rPr>
              <a:t>个体</a:t>
            </a:r>
            <a:endParaRPr sz="950">
              <a:latin typeface="宋体"/>
              <a:cs typeface="宋体"/>
            </a:endParaRPr>
          </a:p>
          <a:p>
            <a:pPr marL="12700">
              <a:spcBef>
                <a:spcPts val="40"/>
              </a:spcBef>
              <a:tabLst>
                <a:tab pos="779780" algn="l"/>
              </a:tabLst>
            </a:pPr>
            <a:r>
              <a:rPr sz="950" spc="340" dirty="0">
                <a:latin typeface="宋体"/>
                <a:cs typeface="宋体"/>
              </a:rPr>
              <a:t>安</a:t>
            </a:r>
            <a:r>
              <a:rPr sz="950" spc="-325" dirty="0">
                <a:latin typeface="宋体"/>
                <a:cs typeface="宋体"/>
              </a:rPr>
              <a:t>全</a:t>
            </a:r>
            <a:r>
              <a:rPr sz="1050" i="1" u="sng" spc="-3307" baseline="-7936" dirty="0">
                <a:latin typeface="Times New Roman"/>
                <a:cs typeface="Times New Roman"/>
              </a:rPr>
              <a:t> </a:t>
            </a:r>
            <a:r>
              <a:rPr sz="1050" i="1" u="sng" spc="217" baseline="-7936" dirty="0">
                <a:latin typeface="Times New Roman"/>
                <a:cs typeface="Times New Roman"/>
              </a:rPr>
              <a:t>Y</a:t>
            </a:r>
            <a:r>
              <a:rPr sz="675" u="sng" spc="135" baseline="-24691" dirty="0">
                <a:latin typeface="Times New Roman"/>
                <a:cs typeface="Times New Roman"/>
              </a:rPr>
              <a:t>12</a:t>
            </a:r>
            <a:r>
              <a:rPr sz="675" u="sng" baseline="-24691" dirty="0">
                <a:latin typeface="Times New Roman"/>
                <a:cs typeface="Times New Roman"/>
              </a:rPr>
              <a:t>	</a:t>
            </a:r>
            <a:endParaRPr sz="675" baseline="-24691">
              <a:latin typeface="Times New Roman"/>
              <a:cs typeface="Times New Roman"/>
            </a:endParaRPr>
          </a:p>
          <a:p>
            <a:pPr marL="12700">
              <a:spcBef>
                <a:spcPts val="40"/>
              </a:spcBef>
            </a:pPr>
            <a:r>
              <a:rPr sz="950" spc="340" dirty="0">
                <a:latin typeface="宋体"/>
                <a:cs typeface="宋体"/>
              </a:rPr>
              <a:t>决策</a:t>
            </a:r>
            <a:endParaRPr sz="950">
              <a:latin typeface="宋体"/>
              <a:cs typeface="宋体"/>
            </a:endParaRPr>
          </a:p>
          <a:p>
            <a:pPr marR="431165" algn="ctr">
              <a:spcBef>
                <a:spcPts val="325"/>
              </a:spcBef>
            </a:pPr>
            <a:r>
              <a:rPr sz="700" i="1" spc="140" dirty="0">
                <a:latin typeface="Times New Roman"/>
                <a:cs typeface="Times New Roman"/>
              </a:rPr>
              <a:t>D</a:t>
            </a:r>
            <a:r>
              <a:rPr sz="675" spc="209" baseline="-12345" dirty="0">
                <a:latin typeface="Times New Roman"/>
                <a:cs typeface="Times New Roman"/>
              </a:rPr>
              <a:t>1</a:t>
            </a:r>
            <a:endParaRPr sz="675" baseline="-12345">
              <a:latin typeface="Times New Roman"/>
              <a:cs typeface="Times New Roman"/>
            </a:endParaRPr>
          </a:p>
        </p:txBody>
      </p:sp>
      <p:sp>
        <p:nvSpPr>
          <p:cNvPr id="28" name="object 28"/>
          <p:cNvSpPr/>
          <p:nvPr/>
        </p:nvSpPr>
        <p:spPr>
          <a:xfrm>
            <a:off x="4452977" y="4235951"/>
            <a:ext cx="4248785" cy="570865"/>
          </a:xfrm>
          <a:custGeom>
            <a:avLst/>
            <a:gdLst/>
            <a:ahLst/>
            <a:cxnLst/>
            <a:rect l="l" t="t" r="r" b="b"/>
            <a:pathLst>
              <a:path w="4248784" h="570864">
                <a:moveTo>
                  <a:pt x="0" y="570424"/>
                </a:moveTo>
                <a:lnTo>
                  <a:pt x="4248346" y="570424"/>
                </a:lnTo>
                <a:lnTo>
                  <a:pt x="4248346" y="0"/>
                </a:lnTo>
                <a:lnTo>
                  <a:pt x="0" y="0"/>
                </a:lnTo>
                <a:lnTo>
                  <a:pt x="0" y="570424"/>
                </a:lnTo>
              </a:path>
            </a:pathLst>
          </a:custGeom>
          <a:ln w="3934">
            <a:solidFill>
              <a:srgbClr val="000000"/>
            </a:solidFill>
            <a:prstDash val="dash"/>
          </a:ln>
        </p:spPr>
        <p:txBody>
          <a:bodyPr wrap="square" lIns="0" tIns="0" rIns="0" bIns="0" rtlCol="0"/>
          <a:lstStyle/>
          <a:p>
            <a:endParaRPr/>
          </a:p>
        </p:txBody>
      </p:sp>
      <p:sp>
        <p:nvSpPr>
          <p:cNvPr id="29" name="object 29"/>
          <p:cNvSpPr/>
          <p:nvPr/>
        </p:nvSpPr>
        <p:spPr>
          <a:xfrm>
            <a:off x="4452976" y="3481719"/>
            <a:ext cx="701040" cy="643255"/>
          </a:xfrm>
          <a:custGeom>
            <a:avLst/>
            <a:gdLst/>
            <a:ahLst/>
            <a:cxnLst/>
            <a:rect l="l" t="t" r="r" b="b"/>
            <a:pathLst>
              <a:path w="701039" h="643254">
                <a:moveTo>
                  <a:pt x="0" y="643265"/>
                </a:moveTo>
                <a:lnTo>
                  <a:pt x="700500" y="643265"/>
                </a:lnTo>
                <a:lnTo>
                  <a:pt x="700500" y="0"/>
                </a:lnTo>
                <a:lnTo>
                  <a:pt x="0" y="0"/>
                </a:lnTo>
                <a:lnTo>
                  <a:pt x="0" y="643265"/>
                </a:lnTo>
              </a:path>
            </a:pathLst>
          </a:custGeom>
          <a:ln w="4469">
            <a:solidFill>
              <a:srgbClr val="000000"/>
            </a:solidFill>
          </a:ln>
        </p:spPr>
        <p:txBody>
          <a:bodyPr wrap="square" lIns="0" tIns="0" rIns="0" bIns="0" rtlCol="0"/>
          <a:lstStyle/>
          <a:p>
            <a:endParaRPr/>
          </a:p>
        </p:txBody>
      </p:sp>
      <p:sp>
        <p:nvSpPr>
          <p:cNvPr id="30" name="object 30"/>
          <p:cNvSpPr txBox="1"/>
          <p:nvPr/>
        </p:nvSpPr>
        <p:spPr>
          <a:xfrm>
            <a:off x="4544306" y="3492069"/>
            <a:ext cx="518159" cy="151130"/>
          </a:xfrm>
          <a:prstGeom prst="rect">
            <a:avLst/>
          </a:prstGeom>
        </p:spPr>
        <p:txBody>
          <a:bodyPr vert="horz" wrap="square" lIns="0" tIns="0" rIns="0" bIns="0" rtlCol="0">
            <a:spAutoFit/>
          </a:bodyPr>
          <a:lstStyle/>
          <a:p>
            <a:pPr marL="12700"/>
            <a:r>
              <a:rPr sz="950" spc="340" dirty="0">
                <a:latin typeface="宋体"/>
                <a:cs typeface="宋体"/>
              </a:rPr>
              <a:t>自组织</a:t>
            </a:r>
            <a:endParaRPr sz="950">
              <a:latin typeface="宋体"/>
              <a:cs typeface="宋体"/>
            </a:endParaRPr>
          </a:p>
        </p:txBody>
      </p:sp>
      <p:sp>
        <p:nvSpPr>
          <p:cNvPr id="31" name="object 31"/>
          <p:cNvSpPr txBox="1"/>
          <p:nvPr/>
        </p:nvSpPr>
        <p:spPr>
          <a:xfrm>
            <a:off x="4626380" y="3792572"/>
            <a:ext cx="353695" cy="292388"/>
          </a:xfrm>
          <a:prstGeom prst="rect">
            <a:avLst/>
          </a:prstGeom>
        </p:spPr>
        <p:txBody>
          <a:bodyPr vert="horz" wrap="square" lIns="0" tIns="0" rIns="0" bIns="0" rtlCol="0">
            <a:spAutoFit/>
          </a:bodyPr>
          <a:lstStyle/>
          <a:p>
            <a:pPr algn="ctr">
              <a:lnSpc>
                <a:spcPct val="100000"/>
              </a:lnSpc>
            </a:pPr>
            <a:r>
              <a:rPr sz="950" spc="340" dirty="0">
                <a:latin typeface="宋体"/>
                <a:cs typeface="宋体"/>
              </a:rPr>
              <a:t>预测</a:t>
            </a:r>
            <a:endParaRPr sz="950">
              <a:latin typeface="宋体"/>
              <a:cs typeface="宋体"/>
            </a:endParaRPr>
          </a:p>
          <a:p>
            <a:pPr algn="ctr">
              <a:spcBef>
                <a:spcPts val="325"/>
              </a:spcBef>
            </a:pPr>
            <a:r>
              <a:rPr sz="700" i="1" spc="125" dirty="0">
                <a:latin typeface="Times New Roman"/>
                <a:cs typeface="Times New Roman"/>
              </a:rPr>
              <a:t>F</a:t>
            </a:r>
            <a:r>
              <a:rPr sz="675" spc="187" baseline="-12345" dirty="0">
                <a:latin typeface="Times New Roman"/>
                <a:cs typeface="Times New Roman"/>
              </a:rPr>
              <a:t>2</a:t>
            </a:r>
            <a:endParaRPr sz="675" baseline="-12345">
              <a:latin typeface="Times New Roman"/>
              <a:cs typeface="Times New Roman"/>
            </a:endParaRPr>
          </a:p>
        </p:txBody>
      </p:sp>
      <p:sp>
        <p:nvSpPr>
          <p:cNvPr id="32" name="object 32"/>
          <p:cNvSpPr/>
          <p:nvPr/>
        </p:nvSpPr>
        <p:spPr>
          <a:xfrm>
            <a:off x="5444224" y="3481719"/>
            <a:ext cx="756285" cy="643255"/>
          </a:xfrm>
          <a:custGeom>
            <a:avLst/>
            <a:gdLst/>
            <a:ahLst/>
            <a:cxnLst/>
            <a:rect l="l" t="t" r="r" b="b"/>
            <a:pathLst>
              <a:path w="756285" h="643254">
                <a:moveTo>
                  <a:pt x="0" y="643265"/>
                </a:moveTo>
                <a:lnTo>
                  <a:pt x="756105" y="643265"/>
                </a:lnTo>
                <a:lnTo>
                  <a:pt x="756105" y="0"/>
                </a:lnTo>
                <a:lnTo>
                  <a:pt x="0" y="0"/>
                </a:lnTo>
                <a:lnTo>
                  <a:pt x="0" y="643265"/>
                </a:lnTo>
              </a:path>
            </a:pathLst>
          </a:custGeom>
          <a:ln w="4423">
            <a:solidFill>
              <a:srgbClr val="000000"/>
            </a:solidFill>
          </a:ln>
        </p:spPr>
        <p:txBody>
          <a:bodyPr wrap="square" lIns="0" tIns="0" rIns="0" bIns="0" rtlCol="0"/>
          <a:lstStyle/>
          <a:p>
            <a:endParaRPr/>
          </a:p>
        </p:txBody>
      </p:sp>
      <p:sp>
        <p:nvSpPr>
          <p:cNvPr id="33" name="object 33"/>
          <p:cNvSpPr/>
          <p:nvPr/>
        </p:nvSpPr>
        <p:spPr>
          <a:xfrm>
            <a:off x="6488818" y="3481719"/>
            <a:ext cx="729615" cy="643255"/>
          </a:xfrm>
          <a:custGeom>
            <a:avLst/>
            <a:gdLst/>
            <a:ahLst/>
            <a:cxnLst/>
            <a:rect l="l" t="t" r="r" b="b"/>
            <a:pathLst>
              <a:path w="729614" h="643254">
                <a:moveTo>
                  <a:pt x="0" y="643265"/>
                </a:moveTo>
                <a:lnTo>
                  <a:pt x="729431" y="643265"/>
                </a:lnTo>
                <a:lnTo>
                  <a:pt x="729431" y="0"/>
                </a:lnTo>
                <a:lnTo>
                  <a:pt x="0" y="0"/>
                </a:lnTo>
                <a:lnTo>
                  <a:pt x="0" y="643265"/>
                </a:lnTo>
              </a:path>
            </a:pathLst>
          </a:custGeom>
          <a:ln w="4445">
            <a:solidFill>
              <a:srgbClr val="000000"/>
            </a:solidFill>
          </a:ln>
        </p:spPr>
        <p:txBody>
          <a:bodyPr wrap="square" lIns="0" tIns="0" rIns="0" bIns="0" rtlCol="0"/>
          <a:lstStyle/>
          <a:p>
            <a:endParaRPr/>
          </a:p>
        </p:txBody>
      </p:sp>
      <p:sp>
        <p:nvSpPr>
          <p:cNvPr id="34" name="object 34"/>
          <p:cNvSpPr txBox="1"/>
          <p:nvPr/>
        </p:nvSpPr>
        <p:spPr>
          <a:xfrm>
            <a:off x="6594510" y="3486567"/>
            <a:ext cx="518159" cy="619760"/>
          </a:xfrm>
          <a:prstGeom prst="rect">
            <a:avLst/>
          </a:prstGeom>
        </p:spPr>
        <p:txBody>
          <a:bodyPr vert="horz" wrap="square" lIns="0" tIns="0" rIns="0" bIns="0" rtlCol="0">
            <a:spAutoFit/>
          </a:bodyPr>
          <a:lstStyle/>
          <a:p>
            <a:pPr marL="12065" marR="5080" algn="ctr">
              <a:lnSpc>
                <a:spcPct val="103800"/>
              </a:lnSpc>
            </a:pPr>
            <a:r>
              <a:rPr sz="950" spc="270" dirty="0">
                <a:latin typeface="宋体"/>
                <a:cs typeface="宋体"/>
              </a:rPr>
              <a:t>自组织  </a:t>
            </a:r>
            <a:r>
              <a:rPr sz="950" spc="340" dirty="0">
                <a:latin typeface="宋体"/>
                <a:cs typeface="宋体"/>
              </a:rPr>
              <a:t>安全  执行</a:t>
            </a:r>
            <a:endParaRPr sz="950">
              <a:latin typeface="宋体"/>
              <a:cs typeface="宋体"/>
            </a:endParaRPr>
          </a:p>
          <a:p>
            <a:pPr algn="ctr">
              <a:spcBef>
                <a:spcPts val="325"/>
              </a:spcBef>
            </a:pPr>
            <a:r>
              <a:rPr sz="700" i="1" spc="125" dirty="0">
                <a:latin typeface="Times New Roman"/>
                <a:cs typeface="Times New Roman"/>
              </a:rPr>
              <a:t>A</a:t>
            </a:r>
            <a:r>
              <a:rPr sz="675" spc="187" baseline="-12345" dirty="0">
                <a:latin typeface="Times New Roman"/>
                <a:cs typeface="Times New Roman"/>
              </a:rPr>
              <a:t>2</a:t>
            </a:r>
            <a:endParaRPr sz="675" baseline="-12345">
              <a:latin typeface="Times New Roman"/>
              <a:cs typeface="Times New Roman"/>
            </a:endParaRPr>
          </a:p>
        </p:txBody>
      </p:sp>
      <p:sp>
        <p:nvSpPr>
          <p:cNvPr id="35" name="object 35"/>
          <p:cNvSpPr/>
          <p:nvPr/>
        </p:nvSpPr>
        <p:spPr>
          <a:xfrm>
            <a:off x="5360508" y="3771423"/>
            <a:ext cx="83820" cy="64135"/>
          </a:xfrm>
          <a:custGeom>
            <a:avLst/>
            <a:gdLst/>
            <a:ahLst/>
            <a:cxnLst/>
            <a:rect l="l" t="t" r="r" b="b"/>
            <a:pathLst>
              <a:path w="83820" h="64135">
                <a:moveTo>
                  <a:pt x="0" y="0"/>
                </a:moveTo>
                <a:lnTo>
                  <a:pt x="7386" y="15590"/>
                </a:lnTo>
                <a:lnTo>
                  <a:pt x="9839" y="31928"/>
                </a:lnTo>
                <a:lnTo>
                  <a:pt x="7386" y="48178"/>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36" name="object 36"/>
          <p:cNvSpPr/>
          <p:nvPr/>
        </p:nvSpPr>
        <p:spPr>
          <a:xfrm>
            <a:off x="6405102" y="3771423"/>
            <a:ext cx="83820" cy="64135"/>
          </a:xfrm>
          <a:custGeom>
            <a:avLst/>
            <a:gdLst/>
            <a:ahLst/>
            <a:cxnLst/>
            <a:rect l="l" t="t" r="r" b="b"/>
            <a:pathLst>
              <a:path w="83820" h="64135">
                <a:moveTo>
                  <a:pt x="0" y="0"/>
                </a:moveTo>
                <a:lnTo>
                  <a:pt x="7386" y="15590"/>
                </a:lnTo>
                <a:lnTo>
                  <a:pt x="9839" y="31928"/>
                </a:lnTo>
                <a:lnTo>
                  <a:pt x="7386" y="48178"/>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37" name="object 37"/>
          <p:cNvSpPr/>
          <p:nvPr/>
        </p:nvSpPr>
        <p:spPr>
          <a:xfrm>
            <a:off x="7506533" y="3459493"/>
            <a:ext cx="1195070" cy="332740"/>
          </a:xfrm>
          <a:custGeom>
            <a:avLst/>
            <a:gdLst/>
            <a:ahLst/>
            <a:cxnLst/>
            <a:rect l="l" t="t" r="r" b="b"/>
            <a:pathLst>
              <a:path w="1195070" h="332739">
                <a:moveTo>
                  <a:pt x="0" y="332745"/>
                </a:moveTo>
                <a:lnTo>
                  <a:pt x="1194789" y="332745"/>
                </a:lnTo>
                <a:lnTo>
                  <a:pt x="1194789" y="0"/>
                </a:lnTo>
                <a:lnTo>
                  <a:pt x="0" y="0"/>
                </a:lnTo>
                <a:lnTo>
                  <a:pt x="0" y="332745"/>
                </a:lnTo>
              </a:path>
            </a:pathLst>
          </a:custGeom>
          <a:ln w="4000">
            <a:solidFill>
              <a:srgbClr val="000000"/>
            </a:solidFill>
          </a:ln>
        </p:spPr>
        <p:txBody>
          <a:bodyPr wrap="square" lIns="0" tIns="0" rIns="0" bIns="0" rtlCol="0"/>
          <a:lstStyle/>
          <a:p>
            <a:endParaRPr/>
          </a:p>
        </p:txBody>
      </p:sp>
      <p:sp>
        <p:nvSpPr>
          <p:cNvPr id="38" name="object 38"/>
          <p:cNvSpPr txBox="1"/>
          <p:nvPr/>
        </p:nvSpPr>
        <p:spPr>
          <a:xfrm>
            <a:off x="7657365" y="3455136"/>
            <a:ext cx="893444" cy="323215"/>
          </a:xfrm>
          <a:prstGeom prst="rect">
            <a:avLst/>
          </a:prstGeom>
        </p:spPr>
        <p:txBody>
          <a:bodyPr vert="horz" wrap="square" lIns="0" tIns="0" rIns="0" bIns="0" rtlCol="0">
            <a:spAutoFit/>
          </a:bodyPr>
          <a:lstStyle/>
          <a:p>
            <a:pPr marL="12700" marR="5080" indent="105410">
              <a:lnSpc>
                <a:spcPct val="106700"/>
              </a:lnSpc>
            </a:pPr>
            <a:r>
              <a:rPr sz="950" spc="340" dirty="0">
                <a:latin typeface="宋体"/>
                <a:cs typeface="宋体"/>
              </a:rPr>
              <a:t>安全自控  存在缺陷</a:t>
            </a:r>
            <a:r>
              <a:rPr sz="950" spc="85" dirty="0">
                <a:latin typeface="宋体"/>
                <a:cs typeface="宋体"/>
              </a:rPr>
              <a:t> </a:t>
            </a:r>
            <a:r>
              <a:rPr sz="700" i="1" spc="140" dirty="0">
                <a:latin typeface="Times New Roman"/>
                <a:cs typeface="Times New Roman"/>
              </a:rPr>
              <a:t>G</a:t>
            </a:r>
            <a:r>
              <a:rPr sz="675" spc="209" baseline="-12345" dirty="0">
                <a:latin typeface="Times New Roman"/>
                <a:cs typeface="Times New Roman"/>
              </a:rPr>
              <a:t>2</a:t>
            </a:r>
            <a:endParaRPr sz="675" baseline="-12345">
              <a:latin typeface="Times New Roman"/>
              <a:cs typeface="Times New Roman"/>
            </a:endParaRPr>
          </a:p>
        </p:txBody>
      </p:sp>
      <p:sp>
        <p:nvSpPr>
          <p:cNvPr id="39" name="object 39"/>
          <p:cNvSpPr/>
          <p:nvPr/>
        </p:nvSpPr>
        <p:spPr>
          <a:xfrm>
            <a:off x="7506533" y="3903205"/>
            <a:ext cx="1195070" cy="222250"/>
          </a:xfrm>
          <a:custGeom>
            <a:avLst/>
            <a:gdLst/>
            <a:ahLst/>
            <a:cxnLst/>
            <a:rect l="l" t="t" r="r" b="b"/>
            <a:pathLst>
              <a:path w="1195070" h="222250">
                <a:moveTo>
                  <a:pt x="0" y="221777"/>
                </a:moveTo>
                <a:lnTo>
                  <a:pt x="1194789" y="221777"/>
                </a:lnTo>
                <a:lnTo>
                  <a:pt x="1194789" y="0"/>
                </a:lnTo>
                <a:lnTo>
                  <a:pt x="0" y="0"/>
                </a:lnTo>
                <a:lnTo>
                  <a:pt x="0" y="221777"/>
                </a:lnTo>
              </a:path>
            </a:pathLst>
          </a:custGeom>
          <a:ln w="3953">
            <a:solidFill>
              <a:srgbClr val="000000"/>
            </a:solidFill>
          </a:ln>
        </p:spPr>
        <p:txBody>
          <a:bodyPr wrap="square" lIns="0" tIns="0" rIns="0" bIns="0" rtlCol="0"/>
          <a:lstStyle/>
          <a:p>
            <a:endParaRPr/>
          </a:p>
        </p:txBody>
      </p:sp>
      <p:sp>
        <p:nvSpPr>
          <p:cNvPr id="40" name="object 40"/>
          <p:cNvSpPr txBox="1"/>
          <p:nvPr/>
        </p:nvSpPr>
        <p:spPr>
          <a:xfrm>
            <a:off x="7860909" y="3932338"/>
            <a:ext cx="486409" cy="146194"/>
          </a:xfrm>
          <a:prstGeom prst="rect">
            <a:avLst/>
          </a:prstGeom>
        </p:spPr>
        <p:txBody>
          <a:bodyPr vert="horz" wrap="square" lIns="0" tIns="0" rIns="0" bIns="0" rtlCol="0">
            <a:spAutoFit/>
          </a:bodyPr>
          <a:lstStyle/>
          <a:p>
            <a:pPr marL="12700"/>
            <a:r>
              <a:rPr sz="950" spc="340" dirty="0">
                <a:latin typeface="宋体"/>
                <a:cs typeface="宋体"/>
              </a:rPr>
              <a:t>安全</a:t>
            </a:r>
            <a:r>
              <a:rPr sz="950" spc="-330" dirty="0">
                <a:latin typeface="宋体"/>
                <a:cs typeface="宋体"/>
              </a:rPr>
              <a:t> </a:t>
            </a:r>
            <a:r>
              <a:rPr sz="700" i="1" spc="110" dirty="0">
                <a:latin typeface="Times New Roman"/>
                <a:cs typeface="Times New Roman"/>
              </a:rPr>
              <a:t>S</a:t>
            </a:r>
            <a:r>
              <a:rPr sz="675" spc="165" baseline="-12345" dirty="0">
                <a:latin typeface="Times New Roman"/>
                <a:cs typeface="Times New Roman"/>
              </a:rPr>
              <a:t>2</a:t>
            </a:r>
            <a:endParaRPr sz="675" baseline="-12345">
              <a:latin typeface="Times New Roman"/>
              <a:cs typeface="Times New Roman"/>
            </a:endParaRPr>
          </a:p>
        </p:txBody>
      </p:sp>
      <p:sp>
        <p:nvSpPr>
          <p:cNvPr id="41" name="object 41"/>
          <p:cNvSpPr/>
          <p:nvPr/>
        </p:nvSpPr>
        <p:spPr>
          <a:xfrm>
            <a:off x="7218249" y="4007756"/>
            <a:ext cx="225425" cy="5080"/>
          </a:xfrm>
          <a:custGeom>
            <a:avLst/>
            <a:gdLst/>
            <a:ahLst/>
            <a:cxnLst/>
            <a:rect l="l" t="t" r="r" b="b"/>
            <a:pathLst>
              <a:path w="225425" h="5079">
                <a:moveTo>
                  <a:pt x="0" y="0"/>
                </a:moveTo>
                <a:lnTo>
                  <a:pt x="224882" y="5008"/>
                </a:lnTo>
                <a:lnTo>
                  <a:pt x="224882" y="5008"/>
                </a:lnTo>
              </a:path>
            </a:pathLst>
          </a:custGeom>
          <a:ln w="3756">
            <a:solidFill>
              <a:srgbClr val="000000"/>
            </a:solidFill>
          </a:ln>
        </p:spPr>
        <p:txBody>
          <a:bodyPr wrap="square" lIns="0" tIns="0" rIns="0" bIns="0" rtlCol="0"/>
          <a:lstStyle/>
          <a:p>
            <a:endParaRPr/>
          </a:p>
        </p:txBody>
      </p:sp>
      <p:sp>
        <p:nvSpPr>
          <p:cNvPr id="42" name="object 42"/>
          <p:cNvSpPr/>
          <p:nvPr/>
        </p:nvSpPr>
        <p:spPr>
          <a:xfrm>
            <a:off x="7421792" y="3980367"/>
            <a:ext cx="85090" cy="64135"/>
          </a:xfrm>
          <a:custGeom>
            <a:avLst/>
            <a:gdLst/>
            <a:ahLst/>
            <a:cxnLst/>
            <a:rect l="l" t="t" r="r" b="b"/>
            <a:pathLst>
              <a:path w="85089" h="64135">
                <a:moveTo>
                  <a:pt x="2257" y="0"/>
                </a:moveTo>
                <a:lnTo>
                  <a:pt x="9117" y="15766"/>
                </a:lnTo>
                <a:lnTo>
                  <a:pt x="10977" y="32104"/>
                </a:lnTo>
                <a:lnTo>
                  <a:pt x="7912" y="48354"/>
                </a:lnTo>
                <a:lnTo>
                  <a:pt x="0" y="63856"/>
                </a:lnTo>
                <a:lnTo>
                  <a:pt x="84741" y="33650"/>
                </a:lnTo>
                <a:lnTo>
                  <a:pt x="2257" y="0"/>
                </a:lnTo>
                <a:close/>
              </a:path>
            </a:pathLst>
          </a:custGeom>
          <a:solidFill>
            <a:srgbClr val="000000"/>
          </a:solidFill>
        </p:spPr>
        <p:txBody>
          <a:bodyPr wrap="square" lIns="0" tIns="0" rIns="0" bIns="0" rtlCol="0"/>
          <a:lstStyle/>
          <a:p>
            <a:endParaRPr/>
          </a:p>
        </p:txBody>
      </p:sp>
      <p:sp>
        <p:nvSpPr>
          <p:cNvPr id="43" name="object 43"/>
          <p:cNvSpPr txBox="1"/>
          <p:nvPr/>
        </p:nvSpPr>
        <p:spPr>
          <a:xfrm>
            <a:off x="4626380" y="3642321"/>
            <a:ext cx="767715" cy="146194"/>
          </a:xfrm>
          <a:prstGeom prst="rect">
            <a:avLst/>
          </a:prstGeom>
        </p:spPr>
        <p:txBody>
          <a:bodyPr vert="horz" wrap="square" lIns="0" tIns="0" rIns="0" bIns="0" rtlCol="0">
            <a:spAutoFit/>
          </a:bodyPr>
          <a:lstStyle/>
          <a:p>
            <a:pPr marL="12700">
              <a:tabLst>
                <a:tab pos="754380" algn="l"/>
              </a:tabLst>
            </a:pPr>
            <a:r>
              <a:rPr sz="950" spc="340" dirty="0">
                <a:latin typeface="宋体"/>
                <a:cs typeface="宋体"/>
              </a:rPr>
              <a:t>安</a:t>
            </a:r>
            <a:r>
              <a:rPr sz="950" spc="-415" dirty="0">
                <a:latin typeface="宋体"/>
                <a:cs typeface="宋体"/>
              </a:rPr>
              <a:t>全</a:t>
            </a:r>
            <a:r>
              <a:rPr sz="1050" i="1" u="sng" spc="-2932" baseline="-11904" dirty="0">
                <a:latin typeface="Times New Roman"/>
                <a:cs typeface="Times New Roman"/>
              </a:rPr>
              <a:t> </a:t>
            </a:r>
            <a:r>
              <a:rPr sz="1050" i="1" u="sng" spc="217" baseline="-11904" dirty="0">
                <a:latin typeface="Times New Roman"/>
                <a:cs typeface="Times New Roman"/>
              </a:rPr>
              <a:t>Y</a:t>
            </a:r>
            <a:r>
              <a:rPr sz="1050" i="1" u="sng" baseline="-11904" dirty="0">
                <a:latin typeface="Times New Roman"/>
                <a:cs typeface="Times New Roman"/>
              </a:rPr>
              <a:t>	</a:t>
            </a:r>
            <a:endParaRPr sz="1050" baseline="-11904">
              <a:latin typeface="Times New Roman"/>
              <a:cs typeface="Times New Roman"/>
            </a:endParaRPr>
          </a:p>
        </p:txBody>
      </p:sp>
      <p:sp>
        <p:nvSpPr>
          <p:cNvPr id="44" name="object 44"/>
          <p:cNvSpPr txBox="1"/>
          <p:nvPr/>
        </p:nvSpPr>
        <p:spPr>
          <a:xfrm>
            <a:off x="5265734" y="3737123"/>
            <a:ext cx="105410" cy="69250"/>
          </a:xfrm>
          <a:prstGeom prst="rect">
            <a:avLst/>
          </a:prstGeom>
        </p:spPr>
        <p:txBody>
          <a:bodyPr vert="horz" wrap="square" lIns="0" tIns="0" rIns="0" bIns="0" rtlCol="0">
            <a:spAutoFit/>
          </a:bodyPr>
          <a:lstStyle/>
          <a:p>
            <a:pPr marL="12700"/>
            <a:r>
              <a:rPr sz="450" spc="90" dirty="0">
                <a:latin typeface="Times New Roman"/>
                <a:cs typeface="Times New Roman"/>
              </a:rPr>
              <a:t>21</a:t>
            </a:r>
            <a:endParaRPr sz="450">
              <a:latin typeface="Times New Roman"/>
              <a:cs typeface="Times New Roman"/>
            </a:endParaRPr>
          </a:p>
        </p:txBody>
      </p:sp>
      <p:sp>
        <p:nvSpPr>
          <p:cNvPr id="45" name="object 45"/>
          <p:cNvSpPr txBox="1"/>
          <p:nvPr/>
        </p:nvSpPr>
        <p:spPr>
          <a:xfrm>
            <a:off x="5563457" y="3492070"/>
            <a:ext cx="875030" cy="614045"/>
          </a:xfrm>
          <a:prstGeom prst="rect">
            <a:avLst/>
          </a:prstGeom>
        </p:spPr>
        <p:txBody>
          <a:bodyPr vert="horz" wrap="square" lIns="0" tIns="0" rIns="0" bIns="0" rtlCol="0">
            <a:spAutoFit/>
          </a:bodyPr>
          <a:lstStyle/>
          <a:p>
            <a:pPr marR="348615" algn="ctr"/>
            <a:r>
              <a:rPr sz="950" spc="340" dirty="0">
                <a:latin typeface="宋体"/>
                <a:cs typeface="宋体"/>
              </a:rPr>
              <a:t>自组织</a:t>
            </a:r>
            <a:endParaRPr sz="950">
              <a:latin typeface="宋体"/>
              <a:cs typeface="宋体"/>
            </a:endParaRPr>
          </a:p>
          <a:p>
            <a:pPr marL="94615">
              <a:spcBef>
                <a:spcPts val="60"/>
              </a:spcBef>
              <a:tabLst>
                <a:tab pos="861694" algn="l"/>
              </a:tabLst>
            </a:pPr>
            <a:r>
              <a:rPr sz="950" spc="340" dirty="0">
                <a:latin typeface="宋体"/>
                <a:cs typeface="宋体"/>
              </a:rPr>
              <a:t>安</a:t>
            </a:r>
            <a:r>
              <a:rPr sz="950" spc="-325" dirty="0">
                <a:latin typeface="宋体"/>
                <a:cs typeface="宋体"/>
              </a:rPr>
              <a:t>全</a:t>
            </a:r>
            <a:r>
              <a:rPr sz="700" i="1" u="sng" spc="-2205" dirty="0">
                <a:latin typeface="Times New Roman"/>
                <a:cs typeface="Times New Roman"/>
              </a:rPr>
              <a:t> </a:t>
            </a:r>
            <a:r>
              <a:rPr sz="700" i="1" u="sng" spc="145" dirty="0">
                <a:latin typeface="Times New Roman"/>
                <a:cs typeface="Times New Roman"/>
              </a:rPr>
              <a:t>Y</a:t>
            </a:r>
            <a:r>
              <a:rPr sz="675" u="sng" spc="135" baseline="-12345" dirty="0">
                <a:latin typeface="Times New Roman"/>
                <a:cs typeface="Times New Roman"/>
              </a:rPr>
              <a:t>22</a:t>
            </a:r>
            <a:r>
              <a:rPr sz="675" u="sng" baseline="-12345" dirty="0">
                <a:latin typeface="Times New Roman"/>
                <a:cs typeface="Times New Roman"/>
              </a:rPr>
              <a:t>	</a:t>
            </a:r>
            <a:endParaRPr sz="675" baseline="-12345">
              <a:latin typeface="Times New Roman"/>
              <a:cs typeface="Times New Roman"/>
            </a:endParaRPr>
          </a:p>
          <a:p>
            <a:pPr marR="348615" algn="ctr">
              <a:spcBef>
                <a:spcPts val="25"/>
              </a:spcBef>
            </a:pPr>
            <a:r>
              <a:rPr sz="950" spc="340" dirty="0">
                <a:latin typeface="宋体"/>
                <a:cs typeface="宋体"/>
              </a:rPr>
              <a:t>决策</a:t>
            </a:r>
            <a:endParaRPr sz="950">
              <a:latin typeface="宋体"/>
              <a:cs typeface="宋体"/>
            </a:endParaRPr>
          </a:p>
          <a:p>
            <a:pPr marR="349250" algn="ctr">
              <a:spcBef>
                <a:spcPts val="325"/>
              </a:spcBef>
            </a:pPr>
            <a:r>
              <a:rPr sz="700" i="1" spc="140" dirty="0">
                <a:latin typeface="Times New Roman"/>
                <a:cs typeface="Times New Roman"/>
              </a:rPr>
              <a:t>D</a:t>
            </a:r>
            <a:r>
              <a:rPr sz="675" spc="209" baseline="-12345" dirty="0">
                <a:latin typeface="Times New Roman"/>
                <a:cs typeface="Times New Roman"/>
              </a:rPr>
              <a:t>2</a:t>
            </a:r>
            <a:endParaRPr sz="675" baseline="-12345">
              <a:latin typeface="Times New Roman"/>
              <a:cs typeface="Times New Roman"/>
            </a:endParaRPr>
          </a:p>
        </p:txBody>
      </p:sp>
      <p:sp>
        <p:nvSpPr>
          <p:cNvPr id="46" name="object 46"/>
          <p:cNvSpPr/>
          <p:nvPr/>
        </p:nvSpPr>
        <p:spPr>
          <a:xfrm>
            <a:off x="4804457" y="3214082"/>
            <a:ext cx="2908300" cy="267970"/>
          </a:xfrm>
          <a:custGeom>
            <a:avLst/>
            <a:gdLst/>
            <a:ahLst/>
            <a:cxnLst/>
            <a:rect l="l" t="t" r="r" b="b"/>
            <a:pathLst>
              <a:path w="2908300" h="267970">
                <a:moveTo>
                  <a:pt x="2908080" y="36936"/>
                </a:moveTo>
                <a:lnTo>
                  <a:pt x="2084059" y="36936"/>
                </a:lnTo>
                <a:lnTo>
                  <a:pt x="2080273" y="22515"/>
                </a:lnTo>
                <a:lnTo>
                  <a:pt x="2069927" y="10779"/>
                </a:lnTo>
                <a:lnTo>
                  <a:pt x="2054541" y="2888"/>
                </a:lnTo>
                <a:lnTo>
                  <a:pt x="2035636" y="0"/>
                </a:lnTo>
                <a:lnTo>
                  <a:pt x="2016816" y="2888"/>
                </a:lnTo>
                <a:lnTo>
                  <a:pt x="2001421" y="10779"/>
                </a:lnTo>
                <a:lnTo>
                  <a:pt x="1991027" y="22515"/>
                </a:lnTo>
                <a:lnTo>
                  <a:pt x="1987212" y="36936"/>
                </a:lnTo>
                <a:lnTo>
                  <a:pt x="1095275" y="36936"/>
                </a:lnTo>
                <a:lnTo>
                  <a:pt x="1091488" y="22515"/>
                </a:lnTo>
                <a:lnTo>
                  <a:pt x="1081143" y="10779"/>
                </a:lnTo>
                <a:lnTo>
                  <a:pt x="1065757" y="2888"/>
                </a:lnTo>
                <a:lnTo>
                  <a:pt x="1046851" y="0"/>
                </a:lnTo>
                <a:lnTo>
                  <a:pt x="1028032" y="2888"/>
                </a:lnTo>
                <a:lnTo>
                  <a:pt x="1012637" y="10779"/>
                </a:lnTo>
                <a:lnTo>
                  <a:pt x="1002243" y="22515"/>
                </a:lnTo>
                <a:lnTo>
                  <a:pt x="998428" y="36936"/>
                </a:lnTo>
                <a:lnTo>
                  <a:pt x="0" y="36936"/>
                </a:lnTo>
                <a:lnTo>
                  <a:pt x="0" y="267635"/>
                </a:lnTo>
              </a:path>
            </a:pathLst>
          </a:custGeom>
          <a:ln w="3765">
            <a:solidFill>
              <a:srgbClr val="000000"/>
            </a:solidFill>
          </a:ln>
        </p:spPr>
        <p:txBody>
          <a:bodyPr wrap="square" lIns="0" tIns="0" rIns="0" bIns="0" rtlCol="0"/>
          <a:lstStyle/>
          <a:p>
            <a:endParaRPr/>
          </a:p>
        </p:txBody>
      </p:sp>
      <p:sp>
        <p:nvSpPr>
          <p:cNvPr id="47" name="object 47"/>
          <p:cNvSpPr/>
          <p:nvPr/>
        </p:nvSpPr>
        <p:spPr>
          <a:xfrm>
            <a:off x="7712538" y="3251019"/>
            <a:ext cx="0" cy="160020"/>
          </a:xfrm>
          <a:custGeom>
            <a:avLst/>
            <a:gdLst/>
            <a:ahLst/>
            <a:cxnLst/>
            <a:rect l="l" t="t" r="r" b="b"/>
            <a:pathLst>
              <a:path h="160020">
                <a:moveTo>
                  <a:pt x="0" y="0"/>
                </a:moveTo>
                <a:lnTo>
                  <a:pt x="0" y="159955"/>
                </a:lnTo>
                <a:lnTo>
                  <a:pt x="0" y="159955"/>
                </a:lnTo>
              </a:path>
            </a:pathLst>
          </a:custGeom>
          <a:ln w="5129">
            <a:solidFill>
              <a:srgbClr val="000000"/>
            </a:solidFill>
          </a:ln>
        </p:spPr>
        <p:txBody>
          <a:bodyPr wrap="square" lIns="0" tIns="0" rIns="0" bIns="0" rtlCol="0"/>
          <a:lstStyle/>
          <a:p>
            <a:endParaRPr/>
          </a:p>
        </p:txBody>
      </p:sp>
      <p:sp>
        <p:nvSpPr>
          <p:cNvPr id="48" name="object 48"/>
          <p:cNvSpPr/>
          <p:nvPr/>
        </p:nvSpPr>
        <p:spPr>
          <a:xfrm>
            <a:off x="7670476" y="3395324"/>
            <a:ext cx="84455" cy="64769"/>
          </a:xfrm>
          <a:custGeom>
            <a:avLst/>
            <a:gdLst/>
            <a:ahLst/>
            <a:cxnLst/>
            <a:rect l="l" t="t" r="r" b="b"/>
            <a:pathLst>
              <a:path w="84454" h="64770">
                <a:moveTo>
                  <a:pt x="0" y="0"/>
                </a:moveTo>
                <a:lnTo>
                  <a:pt x="42062" y="64170"/>
                </a:lnTo>
                <a:lnTo>
                  <a:pt x="79124" y="7629"/>
                </a:lnTo>
                <a:lnTo>
                  <a:pt x="42062" y="7629"/>
                </a:lnTo>
                <a:lnTo>
                  <a:pt x="20588" y="5722"/>
                </a:lnTo>
                <a:lnTo>
                  <a:pt x="0" y="0"/>
                </a:lnTo>
                <a:close/>
              </a:path>
              <a:path w="84454" h="64770">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49" name="object 49"/>
          <p:cNvSpPr/>
          <p:nvPr/>
        </p:nvSpPr>
        <p:spPr>
          <a:xfrm>
            <a:off x="5851310" y="3097480"/>
            <a:ext cx="2268855" cy="384810"/>
          </a:xfrm>
          <a:custGeom>
            <a:avLst/>
            <a:gdLst/>
            <a:ahLst/>
            <a:cxnLst/>
            <a:rect l="l" t="t" r="r" b="b"/>
            <a:pathLst>
              <a:path w="2268854" h="384810">
                <a:moveTo>
                  <a:pt x="2268315" y="37093"/>
                </a:moveTo>
                <a:lnTo>
                  <a:pt x="1037207" y="37093"/>
                </a:lnTo>
                <a:lnTo>
                  <a:pt x="1033421" y="22647"/>
                </a:lnTo>
                <a:lnTo>
                  <a:pt x="1023075" y="10858"/>
                </a:lnTo>
                <a:lnTo>
                  <a:pt x="1007690" y="2912"/>
                </a:lnTo>
                <a:lnTo>
                  <a:pt x="988784" y="0"/>
                </a:lnTo>
                <a:lnTo>
                  <a:pt x="969965" y="2912"/>
                </a:lnTo>
                <a:lnTo>
                  <a:pt x="954569" y="10858"/>
                </a:lnTo>
                <a:lnTo>
                  <a:pt x="944175" y="22647"/>
                </a:lnTo>
                <a:lnTo>
                  <a:pt x="940360" y="37093"/>
                </a:lnTo>
                <a:lnTo>
                  <a:pt x="0" y="37093"/>
                </a:lnTo>
                <a:lnTo>
                  <a:pt x="0" y="384237"/>
                </a:lnTo>
              </a:path>
            </a:pathLst>
          </a:custGeom>
          <a:ln w="3788">
            <a:solidFill>
              <a:srgbClr val="000000"/>
            </a:solidFill>
          </a:ln>
        </p:spPr>
        <p:txBody>
          <a:bodyPr wrap="square" lIns="0" tIns="0" rIns="0" bIns="0" rtlCol="0"/>
          <a:lstStyle/>
          <a:p>
            <a:endParaRPr/>
          </a:p>
        </p:txBody>
      </p:sp>
      <p:sp>
        <p:nvSpPr>
          <p:cNvPr id="50" name="object 50"/>
          <p:cNvSpPr/>
          <p:nvPr/>
        </p:nvSpPr>
        <p:spPr>
          <a:xfrm>
            <a:off x="6840095" y="3027364"/>
            <a:ext cx="1687195" cy="454659"/>
          </a:xfrm>
          <a:custGeom>
            <a:avLst/>
            <a:gdLst/>
            <a:ahLst/>
            <a:cxnLst/>
            <a:rect l="l" t="t" r="r" b="b"/>
            <a:pathLst>
              <a:path w="1687195" h="454660">
                <a:moveTo>
                  <a:pt x="1686822" y="0"/>
                </a:moveTo>
                <a:lnTo>
                  <a:pt x="0" y="0"/>
                </a:lnTo>
                <a:lnTo>
                  <a:pt x="0" y="454355"/>
                </a:lnTo>
              </a:path>
            </a:pathLst>
          </a:custGeom>
          <a:ln w="3834">
            <a:solidFill>
              <a:srgbClr val="000000"/>
            </a:solidFill>
          </a:ln>
        </p:spPr>
        <p:txBody>
          <a:bodyPr wrap="square" lIns="0" tIns="0" rIns="0" bIns="0" rtlCol="0"/>
          <a:lstStyle/>
          <a:p>
            <a:endParaRPr/>
          </a:p>
        </p:txBody>
      </p:sp>
      <p:sp>
        <p:nvSpPr>
          <p:cNvPr id="51" name="object 51"/>
          <p:cNvSpPr/>
          <p:nvPr/>
        </p:nvSpPr>
        <p:spPr>
          <a:xfrm>
            <a:off x="8119624" y="3134574"/>
            <a:ext cx="0" cy="276860"/>
          </a:xfrm>
          <a:custGeom>
            <a:avLst/>
            <a:gdLst/>
            <a:ahLst/>
            <a:cxnLst/>
            <a:rect l="l" t="t" r="r" b="b"/>
            <a:pathLst>
              <a:path h="276860">
                <a:moveTo>
                  <a:pt x="0" y="0"/>
                </a:moveTo>
                <a:lnTo>
                  <a:pt x="0" y="276400"/>
                </a:lnTo>
                <a:lnTo>
                  <a:pt x="0" y="276400"/>
                </a:lnTo>
              </a:path>
            </a:pathLst>
          </a:custGeom>
          <a:ln w="5129">
            <a:solidFill>
              <a:srgbClr val="000000"/>
            </a:solidFill>
          </a:ln>
        </p:spPr>
        <p:txBody>
          <a:bodyPr wrap="square" lIns="0" tIns="0" rIns="0" bIns="0" rtlCol="0"/>
          <a:lstStyle/>
          <a:p>
            <a:endParaRPr/>
          </a:p>
        </p:txBody>
      </p:sp>
      <p:sp>
        <p:nvSpPr>
          <p:cNvPr id="52" name="object 52"/>
          <p:cNvSpPr/>
          <p:nvPr/>
        </p:nvSpPr>
        <p:spPr>
          <a:xfrm>
            <a:off x="8077562" y="3395324"/>
            <a:ext cx="84455" cy="64769"/>
          </a:xfrm>
          <a:custGeom>
            <a:avLst/>
            <a:gdLst/>
            <a:ahLst/>
            <a:cxnLst/>
            <a:rect l="l" t="t" r="r" b="b"/>
            <a:pathLst>
              <a:path w="84454" h="64770">
                <a:moveTo>
                  <a:pt x="0" y="0"/>
                </a:moveTo>
                <a:lnTo>
                  <a:pt x="42062" y="64170"/>
                </a:lnTo>
                <a:lnTo>
                  <a:pt x="79124" y="7629"/>
                </a:lnTo>
                <a:lnTo>
                  <a:pt x="42062" y="7629"/>
                </a:lnTo>
                <a:lnTo>
                  <a:pt x="20588" y="5722"/>
                </a:lnTo>
                <a:lnTo>
                  <a:pt x="0" y="0"/>
                </a:lnTo>
                <a:close/>
              </a:path>
              <a:path w="84454" h="64770">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53" name="object 53"/>
          <p:cNvSpPr/>
          <p:nvPr/>
        </p:nvSpPr>
        <p:spPr>
          <a:xfrm>
            <a:off x="8526915" y="3027364"/>
            <a:ext cx="0" cy="384175"/>
          </a:xfrm>
          <a:custGeom>
            <a:avLst/>
            <a:gdLst/>
            <a:ahLst/>
            <a:cxnLst/>
            <a:rect l="l" t="t" r="r" b="b"/>
            <a:pathLst>
              <a:path h="384175">
                <a:moveTo>
                  <a:pt x="0" y="0"/>
                </a:moveTo>
                <a:lnTo>
                  <a:pt x="0" y="383611"/>
                </a:lnTo>
                <a:lnTo>
                  <a:pt x="0" y="383611"/>
                </a:lnTo>
              </a:path>
            </a:pathLst>
          </a:custGeom>
          <a:ln w="5129">
            <a:solidFill>
              <a:srgbClr val="000000"/>
            </a:solidFill>
          </a:ln>
        </p:spPr>
        <p:txBody>
          <a:bodyPr wrap="square" lIns="0" tIns="0" rIns="0" bIns="0" rtlCol="0"/>
          <a:lstStyle/>
          <a:p>
            <a:endParaRPr/>
          </a:p>
        </p:txBody>
      </p:sp>
      <p:sp>
        <p:nvSpPr>
          <p:cNvPr id="54" name="object 54"/>
          <p:cNvSpPr/>
          <p:nvPr/>
        </p:nvSpPr>
        <p:spPr>
          <a:xfrm>
            <a:off x="8484854" y="3395324"/>
            <a:ext cx="84455" cy="64769"/>
          </a:xfrm>
          <a:custGeom>
            <a:avLst/>
            <a:gdLst/>
            <a:ahLst/>
            <a:cxnLst/>
            <a:rect l="l" t="t" r="r" b="b"/>
            <a:pathLst>
              <a:path w="84454" h="64770">
                <a:moveTo>
                  <a:pt x="0" y="0"/>
                </a:moveTo>
                <a:lnTo>
                  <a:pt x="42062" y="64170"/>
                </a:lnTo>
                <a:lnTo>
                  <a:pt x="79124" y="7629"/>
                </a:lnTo>
                <a:lnTo>
                  <a:pt x="42062" y="7629"/>
                </a:lnTo>
                <a:lnTo>
                  <a:pt x="20588" y="5722"/>
                </a:lnTo>
                <a:lnTo>
                  <a:pt x="0" y="0"/>
                </a:lnTo>
                <a:close/>
              </a:path>
              <a:path w="84454" h="64770">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55" name="object 55"/>
          <p:cNvSpPr txBox="1"/>
          <p:nvPr/>
        </p:nvSpPr>
        <p:spPr>
          <a:xfrm>
            <a:off x="5243779" y="3150850"/>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21</a:t>
            </a:r>
            <a:endParaRPr sz="450">
              <a:latin typeface="Times New Roman"/>
              <a:cs typeface="Times New Roman"/>
            </a:endParaRPr>
          </a:p>
        </p:txBody>
      </p:sp>
      <p:sp>
        <p:nvSpPr>
          <p:cNvPr id="56" name="object 56"/>
          <p:cNvSpPr/>
          <p:nvPr/>
        </p:nvSpPr>
        <p:spPr>
          <a:xfrm>
            <a:off x="4452977" y="2794004"/>
            <a:ext cx="4248785" cy="570865"/>
          </a:xfrm>
          <a:custGeom>
            <a:avLst/>
            <a:gdLst/>
            <a:ahLst/>
            <a:cxnLst/>
            <a:rect l="l" t="t" r="r" b="b"/>
            <a:pathLst>
              <a:path w="4248784" h="570864">
                <a:moveTo>
                  <a:pt x="0" y="570487"/>
                </a:moveTo>
                <a:lnTo>
                  <a:pt x="4248346" y="570487"/>
                </a:lnTo>
                <a:lnTo>
                  <a:pt x="4248346" y="0"/>
                </a:lnTo>
                <a:lnTo>
                  <a:pt x="0" y="0"/>
                </a:lnTo>
                <a:lnTo>
                  <a:pt x="0" y="570487"/>
                </a:lnTo>
              </a:path>
            </a:pathLst>
          </a:custGeom>
          <a:ln w="3934">
            <a:solidFill>
              <a:srgbClr val="000000"/>
            </a:solidFill>
            <a:prstDash val="dash"/>
          </a:ln>
        </p:spPr>
        <p:txBody>
          <a:bodyPr wrap="square" lIns="0" tIns="0" rIns="0" bIns="0" rtlCol="0"/>
          <a:lstStyle/>
          <a:p>
            <a:endParaRPr/>
          </a:p>
        </p:txBody>
      </p:sp>
      <p:sp>
        <p:nvSpPr>
          <p:cNvPr id="57" name="object 57"/>
          <p:cNvSpPr/>
          <p:nvPr/>
        </p:nvSpPr>
        <p:spPr>
          <a:xfrm>
            <a:off x="8701323" y="4448026"/>
            <a:ext cx="83820" cy="64135"/>
          </a:xfrm>
          <a:custGeom>
            <a:avLst/>
            <a:gdLst/>
            <a:ahLst/>
            <a:cxnLst/>
            <a:rect l="l" t="t" r="r" b="b"/>
            <a:pathLst>
              <a:path w="83820" h="64135">
                <a:moveTo>
                  <a:pt x="83715" y="0"/>
                </a:moveTo>
                <a:lnTo>
                  <a:pt x="0" y="31881"/>
                </a:lnTo>
                <a:lnTo>
                  <a:pt x="83715" y="63810"/>
                </a:lnTo>
                <a:lnTo>
                  <a:pt x="76328" y="48181"/>
                </a:lnTo>
                <a:lnTo>
                  <a:pt x="73867" y="31881"/>
                </a:lnTo>
                <a:lnTo>
                  <a:pt x="76328" y="15602"/>
                </a:lnTo>
                <a:lnTo>
                  <a:pt x="83715" y="0"/>
                </a:lnTo>
                <a:close/>
              </a:path>
            </a:pathLst>
          </a:custGeom>
          <a:solidFill>
            <a:srgbClr val="000000"/>
          </a:solidFill>
        </p:spPr>
        <p:txBody>
          <a:bodyPr wrap="square" lIns="0" tIns="0" rIns="0" bIns="0" rtlCol="0"/>
          <a:lstStyle/>
          <a:p>
            <a:endParaRPr/>
          </a:p>
        </p:txBody>
      </p:sp>
      <p:sp>
        <p:nvSpPr>
          <p:cNvPr id="58" name="object 58"/>
          <p:cNvSpPr/>
          <p:nvPr/>
        </p:nvSpPr>
        <p:spPr>
          <a:xfrm>
            <a:off x="8734153" y="3703497"/>
            <a:ext cx="122555" cy="776605"/>
          </a:xfrm>
          <a:custGeom>
            <a:avLst/>
            <a:gdLst/>
            <a:ahLst/>
            <a:cxnLst/>
            <a:rect l="l" t="t" r="r" b="b"/>
            <a:pathLst>
              <a:path w="122554" h="776604">
                <a:moveTo>
                  <a:pt x="0" y="0"/>
                </a:moveTo>
                <a:lnTo>
                  <a:pt x="122084" y="0"/>
                </a:lnTo>
                <a:lnTo>
                  <a:pt x="122084" y="776410"/>
                </a:lnTo>
              </a:path>
            </a:pathLst>
          </a:custGeom>
          <a:ln w="4895">
            <a:solidFill>
              <a:srgbClr val="000000"/>
            </a:solidFill>
          </a:ln>
        </p:spPr>
        <p:txBody>
          <a:bodyPr wrap="square" lIns="0" tIns="0" rIns="0" bIns="0" rtlCol="0"/>
          <a:lstStyle/>
          <a:p>
            <a:endParaRPr/>
          </a:p>
        </p:txBody>
      </p:sp>
      <p:sp>
        <p:nvSpPr>
          <p:cNvPr id="59" name="object 59"/>
          <p:cNvSpPr/>
          <p:nvPr/>
        </p:nvSpPr>
        <p:spPr>
          <a:xfrm>
            <a:off x="4452976" y="2017546"/>
            <a:ext cx="701040" cy="665480"/>
          </a:xfrm>
          <a:custGeom>
            <a:avLst/>
            <a:gdLst/>
            <a:ahLst/>
            <a:cxnLst/>
            <a:rect l="l" t="t" r="r" b="b"/>
            <a:pathLst>
              <a:path w="701039" h="665480">
                <a:moveTo>
                  <a:pt x="0" y="665490"/>
                </a:moveTo>
                <a:lnTo>
                  <a:pt x="700500" y="665490"/>
                </a:lnTo>
                <a:lnTo>
                  <a:pt x="700500" y="0"/>
                </a:lnTo>
                <a:lnTo>
                  <a:pt x="0" y="0"/>
                </a:lnTo>
                <a:lnTo>
                  <a:pt x="0" y="665490"/>
                </a:lnTo>
              </a:path>
            </a:pathLst>
          </a:custGeom>
          <a:ln w="4490">
            <a:solidFill>
              <a:srgbClr val="000000"/>
            </a:solidFill>
          </a:ln>
        </p:spPr>
        <p:txBody>
          <a:bodyPr wrap="square" lIns="0" tIns="0" rIns="0" bIns="0" rtlCol="0"/>
          <a:lstStyle/>
          <a:p>
            <a:endParaRPr/>
          </a:p>
        </p:txBody>
      </p:sp>
      <p:sp>
        <p:nvSpPr>
          <p:cNvPr id="60" name="object 60"/>
          <p:cNvSpPr/>
          <p:nvPr/>
        </p:nvSpPr>
        <p:spPr>
          <a:xfrm>
            <a:off x="5444224" y="2017546"/>
            <a:ext cx="756285" cy="665480"/>
          </a:xfrm>
          <a:custGeom>
            <a:avLst/>
            <a:gdLst/>
            <a:ahLst/>
            <a:cxnLst/>
            <a:rect l="l" t="t" r="r" b="b"/>
            <a:pathLst>
              <a:path w="756285" h="665480">
                <a:moveTo>
                  <a:pt x="0" y="665490"/>
                </a:moveTo>
                <a:lnTo>
                  <a:pt x="756105" y="665490"/>
                </a:lnTo>
                <a:lnTo>
                  <a:pt x="756105" y="0"/>
                </a:lnTo>
                <a:lnTo>
                  <a:pt x="0" y="0"/>
                </a:lnTo>
                <a:lnTo>
                  <a:pt x="0" y="665490"/>
                </a:lnTo>
              </a:path>
            </a:pathLst>
          </a:custGeom>
          <a:ln w="4443">
            <a:solidFill>
              <a:srgbClr val="000000"/>
            </a:solidFill>
          </a:ln>
        </p:spPr>
        <p:txBody>
          <a:bodyPr wrap="square" lIns="0" tIns="0" rIns="0" bIns="0" rtlCol="0"/>
          <a:lstStyle/>
          <a:p>
            <a:endParaRPr/>
          </a:p>
        </p:txBody>
      </p:sp>
      <p:sp>
        <p:nvSpPr>
          <p:cNvPr id="61" name="object 61"/>
          <p:cNvSpPr/>
          <p:nvPr/>
        </p:nvSpPr>
        <p:spPr>
          <a:xfrm>
            <a:off x="6488818" y="2017546"/>
            <a:ext cx="729615" cy="665480"/>
          </a:xfrm>
          <a:custGeom>
            <a:avLst/>
            <a:gdLst/>
            <a:ahLst/>
            <a:cxnLst/>
            <a:rect l="l" t="t" r="r" b="b"/>
            <a:pathLst>
              <a:path w="729614" h="665480">
                <a:moveTo>
                  <a:pt x="0" y="665490"/>
                </a:moveTo>
                <a:lnTo>
                  <a:pt x="729431" y="665490"/>
                </a:lnTo>
                <a:lnTo>
                  <a:pt x="729431" y="0"/>
                </a:lnTo>
                <a:lnTo>
                  <a:pt x="0" y="0"/>
                </a:lnTo>
                <a:lnTo>
                  <a:pt x="0" y="665490"/>
                </a:lnTo>
              </a:path>
            </a:pathLst>
          </a:custGeom>
          <a:ln w="4465">
            <a:solidFill>
              <a:srgbClr val="000000"/>
            </a:solidFill>
          </a:ln>
        </p:spPr>
        <p:txBody>
          <a:bodyPr wrap="square" lIns="0" tIns="0" rIns="0" bIns="0" rtlCol="0"/>
          <a:lstStyle/>
          <a:p>
            <a:endParaRPr/>
          </a:p>
        </p:txBody>
      </p:sp>
      <p:sp>
        <p:nvSpPr>
          <p:cNvPr id="62" name="object 62"/>
          <p:cNvSpPr/>
          <p:nvPr/>
        </p:nvSpPr>
        <p:spPr>
          <a:xfrm>
            <a:off x="5360508" y="2318363"/>
            <a:ext cx="83820" cy="64135"/>
          </a:xfrm>
          <a:custGeom>
            <a:avLst/>
            <a:gdLst/>
            <a:ahLst/>
            <a:cxnLst/>
            <a:rect l="l" t="t" r="r" b="b"/>
            <a:pathLst>
              <a:path w="83820" h="64135">
                <a:moveTo>
                  <a:pt x="0" y="0"/>
                </a:moveTo>
                <a:lnTo>
                  <a:pt x="7386" y="15678"/>
                </a:lnTo>
                <a:lnTo>
                  <a:pt x="9848" y="31987"/>
                </a:lnTo>
                <a:lnTo>
                  <a:pt x="7386" y="48266"/>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63" name="object 63"/>
          <p:cNvSpPr/>
          <p:nvPr/>
        </p:nvSpPr>
        <p:spPr>
          <a:xfrm>
            <a:off x="6405102" y="2318363"/>
            <a:ext cx="83820" cy="64135"/>
          </a:xfrm>
          <a:custGeom>
            <a:avLst/>
            <a:gdLst/>
            <a:ahLst/>
            <a:cxnLst/>
            <a:rect l="l" t="t" r="r" b="b"/>
            <a:pathLst>
              <a:path w="83820" h="64135">
                <a:moveTo>
                  <a:pt x="0" y="0"/>
                </a:moveTo>
                <a:lnTo>
                  <a:pt x="7386" y="15678"/>
                </a:lnTo>
                <a:lnTo>
                  <a:pt x="9848" y="31987"/>
                </a:lnTo>
                <a:lnTo>
                  <a:pt x="7386" y="48266"/>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64" name="object 64"/>
          <p:cNvSpPr/>
          <p:nvPr/>
        </p:nvSpPr>
        <p:spPr>
          <a:xfrm>
            <a:off x="7506533" y="2017546"/>
            <a:ext cx="1195070" cy="332740"/>
          </a:xfrm>
          <a:custGeom>
            <a:avLst/>
            <a:gdLst/>
            <a:ahLst/>
            <a:cxnLst/>
            <a:rect l="l" t="t" r="r" b="b"/>
            <a:pathLst>
              <a:path w="1195070" h="332739">
                <a:moveTo>
                  <a:pt x="0" y="332745"/>
                </a:moveTo>
                <a:lnTo>
                  <a:pt x="1194789" y="332745"/>
                </a:lnTo>
                <a:lnTo>
                  <a:pt x="1194789" y="0"/>
                </a:lnTo>
                <a:lnTo>
                  <a:pt x="0" y="0"/>
                </a:lnTo>
                <a:lnTo>
                  <a:pt x="0" y="332745"/>
                </a:lnTo>
              </a:path>
            </a:pathLst>
          </a:custGeom>
          <a:ln w="4000">
            <a:solidFill>
              <a:srgbClr val="000000"/>
            </a:solidFill>
          </a:ln>
        </p:spPr>
        <p:txBody>
          <a:bodyPr wrap="square" lIns="0" tIns="0" rIns="0" bIns="0" rtlCol="0"/>
          <a:lstStyle/>
          <a:p>
            <a:endParaRPr/>
          </a:p>
        </p:txBody>
      </p:sp>
      <p:sp>
        <p:nvSpPr>
          <p:cNvPr id="65" name="object 65"/>
          <p:cNvSpPr txBox="1"/>
          <p:nvPr/>
        </p:nvSpPr>
        <p:spPr>
          <a:xfrm>
            <a:off x="7657365" y="2013189"/>
            <a:ext cx="893444" cy="323215"/>
          </a:xfrm>
          <a:prstGeom prst="rect">
            <a:avLst/>
          </a:prstGeom>
        </p:spPr>
        <p:txBody>
          <a:bodyPr vert="horz" wrap="square" lIns="0" tIns="0" rIns="0" bIns="0" rtlCol="0">
            <a:spAutoFit/>
          </a:bodyPr>
          <a:lstStyle/>
          <a:p>
            <a:pPr marL="12700" marR="5080" indent="105410">
              <a:lnSpc>
                <a:spcPct val="106700"/>
              </a:lnSpc>
            </a:pPr>
            <a:r>
              <a:rPr sz="950" spc="340" dirty="0">
                <a:latin typeface="宋体"/>
                <a:cs typeface="宋体"/>
              </a:rPr>
              <a:t>安全他控  存在漏洞</a:t>
            </a:r>
            <a:r>
              <a:rPr sz="950" spc="85" dirty="0">
                <a:latin typeface="宋体"/>
                <a:cs typeface="宋体"/>
              </a:rPr>
              <a:t> </a:t>
            </a:r>
            <a:r>
              <a:rPr sz="700" i="1" spc="140" dirty="0">
                <a:latin typeface="Times New Roman"/>
                <a:cs typeface="Times New Roman"/>
              </a:rPr>
              <a:t>G</a:t>
            </a:r>
            <a:r>
              <a:rPr sz="675" spc="209" baseline="-12345" dirty="0">
                <a:latin typeface="Times New Roman"/>
                <a:cs typeface="Times New Roman"/>
              </a:rPr>
              <a:t>3</a:t>
            </a:r>
            <a:endParaRPr sz="675" baseline="-12345">
              <a:latin typeface="Times New Roman"/>
              <a:cs typeface="Times New Roman"/>
            </a:endParaRPr>
          </a:p>
        </p:txBody>
      </p:sp>
      <p:sp>
        <p:nvSpPr>
          <p:cNvPr id="66" name="object 66"/>
          <p:cNvSpPr/>
          <p:nvPr/>
        </p:nvSpPr>
        <p:spPr>
          <a:xfrm>
            <a:off x="7506533" y="2461258"/>
            <a:ext cx="1195070" cy="222250"/>
          </a:xfrm>
          <a:custGeom>
            <a:avLst/>
            <a:gdLst/>
            <a:ahLst/>
            <a:cxnLst/>
            <a:rect l="l" t="t" r="r" b="b"/>
            <a:pathLst>
              <a:path w="1195070" h="222250">
                <a:moveTo>
                  <a:pt x="0" y="221777"/>
                </a:moveTo>
                <a:lnTo>
                  <a:pt x="1194789" y="221777"/>
                </a:lnTo>
                <a:lnTo>
                  <a:pt x="1194789" y="0"/>
                </a:lnTo>
                <a:lnTo>
                  <a:pt x="0" y="0"/>
                </a:lnTo>
                <a:lnTo>
                  <a:pt x="0" y="221777"/>
                </a:lnTo>
              </a:path>
            </a:pathLst>
          </a:custGeom>
          <a:ln w="3953">
            <a:solidFill>
              <a:srgbClr val="000000"/>
            </a:solidFill>
          </a:ln>
        </p:spPr>
        <p:txBody>
          <a:bodyPr wrap="square" lIns="0" tIns="0" rIns="0" bIns="0" rtlCol="0"/>
          <a:lstStyle/>
          <a:p>
            <a:endParaRPr/>
          </a:p>
        </p:txBody>
      </p:sp>
      <p:sp>
        <p:nvSpPr>
          <p:cNvPr id="67" name="object 67"/>
          <p:cNvSpPr txBox="1"/>
          <p:nvPr/>
        </p:nvSpPr>
        <p:spPr>
          <a:xfrm>
            <a:off x="7835261" y="2490547"/>
            <a:ext cx="537845" cy="146194"/>
          </a:xfrm>
          <a:prstGeom prst="rect">
            <a:avLst/>
          </a:prstGeom>
        </p:spPr>
        <p:txBody>
          <a:bodyPr vert="horz" wrap="square" lIns="0" tIns="0" rIns="0" bIns="0" rtlCol="0">
            <a:spAutoFit/>
          </a:bodyPr>
          <a:lstStyle/>
          <a:p>
            <a:pPr marL="12700"/>
            <a:r>
              <a:rPr sz="950" spc="340" dirty="0">
                <a:latin typeface="宋体"/>
                <a:cs typeface="宋体"/>
              </a:rPr>
              <a:t>安全</a:t>
            </a:r>
            <a:r>
              <a:rPr sz="950" spc="80" dirty="0">
                <a:latin typeface="宋体"/>
                <a:cs typeface="宋体"/>
              </a:rPr>
              <a:t> </a:t>
            </a:r>
            <a:r>
              <a:rPr sz="700" i="1" spc="110" dirty="0">
                <a:latin typeface="Times New Roman"/>
                <a:cs typeface="Times New Roman"/>
              </a:rPr>
              <a:t>S</a:t>
            </a:r>
            <a:r>
              <a:rPr sz="675" spc="165" baseline="-12345" dirty="0">
                <a:latin typeface="Times New Roman"/>
                <a:cs typeface="Times New Roman"/>
              </a:rPr>
              <a:t>3</a:t>
            </a:r>
            <a:endParaRPr sz="675" baseline="-12345">
              <a:latin typeface="Times New Roman"/>
              <a:cs typeface="Times New Roman"/>
            </a:endParaRPr>
          </a:p>
        </p:txBody>
      </p:sp>
      <p:sp>
        <p:nvSpPr>
          <p:cNvPr id="68" name="object 68"/>
          <p:cNvSpPr txBox="1"/>
          <p:nvPr/>
        </p:nvSpPr>
        <p:spPr>
          <a:xfrm>
            <a:off x="4544305" y="2039009"/>
            <a:ext cx="849630" cy="587340"/>
          </a:xfrm>
          <a:prstGeom prst="rect">
            <a:avLst/>
          </a:prstGeom>
        </p:spPr>
        <p:txBody>
          <a:bodyPr vert="horz" wrap="square" lIns="0" tIns="0" rIns="0" bIns="0" rtlCol="0">
            <a:spAutoFit/>
          </a:bodyPr>
          <a:lstStyle/>
          <a:p>
            <a:pPr marR="323215" algn="ctr"/>
            <a:r>
              <a:rPr sz="950" spc="340" dirty="0">
                <a:latin typeface="宋体"/>
                <a:cs typeface="宋体"/>
              </a:rPr>
              <a:t>他组织</a:t>
            </a:r>
            <a:endParaRPr sz="950">
              <a:latin typeface="宋体"/>
              <a:cs typeface="宋体"/>
            </a:endParaRPr>
          </a:p>
          <a:p>
            <a:pPr marL="94615">
              <a:lnSpc>
                <a:spcPts val="1135"/>
              </a:lnSpc>
              <a:spcBef>
                <a:spcPts val="95"/>
              </a:spcBef>
              <a:tabLst>
                <a:tab pos="836294" algn="l"/>
              </a:tabLst>
            </a:pPr>
            <a:r>
              <a:rPr sz="1425" spc="509" baseline="2923" dirty="0">
                <a:latin typeface="宋体"/>
                <a:cs typeface="宋体"/>
              </a:rPr>
              <a:t>安</a:t>
            </a:r>
            <a:r>
              <a:rPr sz="1425" spc="-794" baseline="2923" dirty="0">
                <a:latin typeface="宋体"/>
                <a:cs typeface="宋体"/>
              </a:rPr>
              <a:t>全</a:t>
            </a:r>
            <a:r>
              <a:rPr sz="700" i="1" u="sng" spc="-2185" dirty="0">
                <a:latin typeface="Times New Roman"/>
                <a:cs typeface="Times New Roman"/>
              </a:rPr>
              <a:t> </a:t>
            </a:r>
            <a:r>
              <a:rPr sz="700" i="1" u="sng" spc="140" dirty="0">
                <a:latin typeface="Times New Roman"/>
                <a:cs typeface="Times New Roman"/>
              </a:rPr>
              <a:t>Y</a:t>
            </a:r>
            <a:r>
              <a:rPr sz="675" u="sng" spc="135" baseline="-12345" dirty="0">
                <a:latin typeface="Times New Roman"/>
                <a:cs typeface="Times New Roman"/>
              </a:rPr>
              <a:t>31</a:t>
            </a:r>
            <a:r>
              <a:rPr sz="675" u="sng" baseline="-12345" dirty="0">
                <a:latin typeface="Times New Roman"/>
                <a:cs typeface="Times New Roman"/>
              </a:rPr>
              <a:t>	</a:t>
            </a:r>
            <a:endParaRPr sz="675" baseline="-12345">
              <a:latin typeface="Times New Roman"/>
              <a:cs typeface="Times New Roman"/>
            </a:endParaRPr>
          </a:p>
          <a:p>
            <a:pPr marR="323215" algn="ctr">
              <a:lnSpc>
                <a:spcPts val="1135"/>
              </a:lnSpc>
            </a:pPr>
            <a:r>
              <a:rPr sz="950" spc="340" dirty="0">
                <a:latin typeface="宋体"/>
                <a:cs typeface="宋体"/>
              </a:rPr>
              <a:t>预测</a:t>
            </a:r>
            <a:endParaRPr sz="950">
              <a:latin typeface="宋体"/>
              <a:cs typeface="宋体"/>
            </a:endParaRPr>
          </a:p>
          <a:p>
            <a:pPr marR="323215" algn="ctr">
              <a:spcBef>
                <a:spcPts val="325"/>
              </a:spcBef>
            </a:pPr>
            <a:r>
              <a:rPr sz="700" i="1" spc="125" dirty="0">
                <a:latin typeface="Times New Roman"/>
                <a:cs typeface="Times New Roman"/>
              </a:rPr>
              <a:t>F</a:t>
            </a:r>
            <a:r>
              <a:rPr sz="675" spc="187" baseline="-12345" dirty="0">
                <a:latin typeface="Times New Roman"/>
                <a:cs typeface="Times New Roman"/>
              </a:rPr>
              <a:t>3</a:t>
            </a:r>
            <a:endParaRPr sz="675" baseline="-12345">
              <a:latin typeface="Times New Roman"/>
              <a:cs typeface="Times New Roman"/>
            </a:endParaRPr>
          </a:p>
        </p:txBody>
      </p:sp>
      <p:sp>
        <p:nvSpPr>
          <p:cNvPr id="69" name="object 69"/>
          <p:cNvSpPr/>
          <p:nvPr/>
        </p:nvSpPr>
        <p:spPr>
          <a:xfrm>
            <a:off x="4809382" y="1772136"/>
            <a:ext cx="2903220" cy="245745"/>
          </a:xfrm>
          <a:custGeom>
            <a:avLst/>
            <a:gdLst/>
            <a:ahLst/>
            <a:cxnLst/>
            <a:rect l="l" t="t" r="r" b="b"/>
            <a:pathLst>
              <a:path w="2903220" h="245744">
                <a:moveTo>
                  <a:pt x="2903156" y="36936"/>
                </a:moveTo>
                <a:lnTo>
                  <a:pt x="2067029" y="36936"/>
                </a:lnTo>
                <a:lnTo>
                  <a:pt x="2063242" y="22581"/>
                </a:lnTo>
                <a:lnTo>
                  <a:pt x="2052897" y="10838"/>
                </a:lnTo>
                <a:lnTo>
                  <a:pt x="2037511" y="2910"/>
                </a:lnTo>
                <a:lnTo>
                  <a:pt x="2018605" y="0"/>
                </a:lnTo>
                <a:lnTo>
                  <a:pt x="1999786" y="2910"/>
                </a:lnTo>
                <a:lnTo>
                  <a:pt x="1984391" y="10838"/>
                </a:lnTo>
                <a:lnTo>
                  <a:pt x="1973997" y="22581"/>
                </a:lnTo>
                <a:lnTo>
                  <a:pt x="1970182" y="36936"/>
                </a:lnTo>
                <a:lnTo>
                  <a:pt x="1090350" y="36936"/>
                </a:lnTo>
                <a:lnTo>
                  <a:pt x="1086564" y="22581"/>
                </a:lnTo>
                <a:lnTo>
                  <a:pt x="1076218" y="10838"/>
                </a:lnTo>
                <a:lnTo>
                  <a:pt x="1060833" y="2910"/>
                </a:lnTo>
                <a:lnTo>
                  <a:pt x="1041927" y="0"/>
                </a:lnTo>
                <a:lnTo>
                  <a:pt x="1023107" y="2910"/>
                </a:lnTo>
                <a:lnTo>
                  <a:pt x="1007712" y="10838"/>
                </a:lnTo>
                <a:lnTo>
                  <a:pt x="997318" y="22581"/>
                </a:lnTo>
                <a:lnTo>
                  <a:pt x="993503" y="36936"/>
                </a:lnTo>
                <a:lnTo>
                  <a:pt x="0" y="36936"/>
                </a:lnTo>
                <a:lnTo>
                  <a:pt x="0" y="245411"/>
                </a:lnTo>
              </a:path>
            </a:pathLst>
          </a:custGeom>
          <a:ln w="3764">
            <a:solidFill>
              <a:srgbClr val="000000"/>
            </a:solidFill>
          </a:ln>
        </p:spPr>
        <p:txBody>
          <a:bodyPr wrap="square" lIns="0" tIns="0" rIns="0" bIns="0" rtlCol="0"/>
          <a:lstStyle/>
          <a:p>
            <a:endParaRPr/>
          </a:p>
        </p:txBody>
      </p:sp>
      <p:sp>
        <p:nvSpPr>
          <p:cNvPr id="70" name="object 70"/>
          <p:cNvSpPr/>
          <p:nvPr/>
        </p:nvSpPr>
        <p:spPr>
          <a:xfrm>
            <a:off x="7712538" y="1809072"/>
            <a:ext cx="0" cy="160020"/>
          </a:xfrm>
          <a:custGeom>
            <a:avLst/>
            <a:gdLst/>
            <a:ahLst/>
            <a:cxnLst/>
            <a:rect l="l" t="t" r="r" b="b"/>
            <a:pathLst>
              <a:path h="160019">
                <a:moveTo>
                  <a:pt x="0" y="0"/>
                </a:moveTo>
                <a:lnTo>
                  <a:pt x="0" y="159955"/>
                </a:lnTo>
                <a:lnTo>
                  <a:pt x="0" y="159955"/>
                </a:lnTo>
              </a:path>
            </a:pathLst>
          </a:custGeom>
          <a:ln w="5129">
            <a:solidFill>
              <a:srgbClr val="000000"/>
            </a:solidFill>
          </a:ln>
        </p:spPr>
        <p:txBody>
          <a:bodyPr wrap="square" lIns="0" tIns="0" rIns="0" bIns="0" rtlCol="0"/>
          <a:lstStyle/>
          <a:p>
            <a:endParaRPr/>
          </a:p>
        </p:txBody>
      </p:sp>
      <p:sp>
        <p:nvSpPr>
          <p:cNvPr id="71" name="object 71"/>
          <p:cNvSpPr/>
          <p:nvPr/>
        </p:nvSpPr>
        <p:spPr>
          <a:xfrm>
            <a:off x="7670476" y="1953377"/>
            <a:ext cx="84455" cy="64769"/>
          </a:xfrm>
          <a:custGeom>
            <a:avLst/>
            <a:gdLst/>
            <a:ahLst/>
            <a:cxnLst/>
            <a:rect l="l" t="t" r="r" b="b"/>
            <a:pathLst>
              <a:path w="84454" h="64769">
                <a:moveTo>
                  <a:pt x="0" y="0"/>
                </a:moveTo>
                <a:lnTo>
                  <a:pt x="42062" y="64170"/>
                </a:lnTo>
                <a:lnTo>
                  <a:pt x="79124" y="7629"/>
                </a:lnTo>
                <a:lnTo>
                  <a:pt x="42062" y="7629"/>
                </a:lnTo>
                <a:lnTo>
                  <a:pt x="20588" y="5722"/>
                </a:lnTo>
                <a:lnTo>
                  <a:pt x="0" y="0"/>
                </a:lnTo>
                <a:close/>
              </a:path>
              <a:path w="84454" h="64769">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72" name="object 72"/>
          <p:cNvSpPr/>
          <p:nvPr/>
        </p:nvSpPr>
        <p:spPr>
          <a:xfrm>
            <a:off x="5851310" y="1655690"/>
            <a:ext cx="2268855" cy="361950"/>
          </a:xfrm>
          <a:custGeom>
            <a:avLst/>
            <a:gdLst/>
            <a:ahLst/>
            <a:cxnLst/>
            <a:rect l="l" t="t" r="r" b="b"/>
            <a:pathLst>
              <a:path w="2268854" h="361950">
                <a:moveTo>
                  <a:pt x="2268315" y="36936"/>
                </a:moveTo>
                <a:lnTo>
                  <a:pt x="1025102" y="36936"/>
                </a:lnTo>
                <a:lnTo>
                  <a:pt x="1021315" y="22581"/>
                </a:lnTo>
                <a:lnTo>
                  <a:pt x="1010969" y="10838"/>
                </a:lnTo>
                <a:lnTo>
                  <a:pt x="995584" y="2910"/>
                </a:lnTo>
                <a:lnTo>
                  <a:pt x="976678" y="0"/>
                </a:lnTo>
                <a:lnTo>
                  <a:pt x="957859" y="2910"/>
                </a:lnTo>
                <a:lnTo>
                  <a:pt x="942463" y="10838"/>
                </a:lnTo>
                <a:lnTo>
                  <a:pt x="932070" y="22581"/>
                </a:lnTo>
                <a:lnTo>
                  <a:pt x="928254" y="36936"/>
                </a:lnTo>
                <a:lnTo>
                  <a:pt x="0" y="36936"/>
                </a:lnTo>
                <a:lnTo>
                  <a:pt x="0" y="361856"/>
                </a:lnTo>
              </a:path>
            </a:pathLst>
          </a:custGeom>
          <a:ln w="3784">
            <a:solidFill>
              <a:srgbClr val="000000"/>
            </a:solidFill>
          </a:ln>
        </p:spPr>
        <p:txBody>
          <a:bodyPr wrap="square" lIns="0" tIns="0" rIns="0" bIns="0" rtlCol="0"/>
          <a:lstStyle/>
          <a:p>
            <a:endParaRPr/>
          </a:p>
        </p:txBody>
      </p:sp>
      <p:sp>
        <p:nvSpPr>
          <p:cNvPr id="73" name="object 73"/>
          <p:cNvSpPr/>
          <p:nvPr/>
        </p:nvSpPr>
        <p:spPr>
          <a:xfrm>
            <a:off x="6827988" y="1567731"/>
            <a:ext cx="1699260" cy="450215"/>
          </a:xfrm>
          <a:custGeom>
            <a:avLst/>
            <a:gdLst/>
            <a:ahLst/>
            <a:cxnLst/>
            <a:rect l="l" t="t" r="r" b="b"/>
            <a:pathLst>
              <a:path w="1699259" h="450214">
                <a:moveTo>
                  <a:pt x="1698928" y="0"/>
                </a:moveTo>
                <a:lnTo>
                  <a:pt x="0" y="0"/>
                </a:lnTo>
                <a:lnTo>
                  <a:pt x="0" y="449816"/>
                </a:lnTo>
              </a:path>
            </a:pathLst>
          </a:custGeom>
          <a:ln w="3832">
            <a:solidFill>
              <a:srgbClr val="000000"/>
            </a:solidFill>
          </a:ln>
        </p:spPr>
        <p:txBody>
          <a:bodyPr wrap="square" lIns="0" tIns="0" rIns="0" bIns="0" rtlCol="0"/>
          <a:lstStyle/>
          <a:p>
            <a:endParaRPr/>
          </a:p>
        </p:txBody>
      </p:sp>
      <p:sp>
        <p:nvSpPr>
          <p:cNvPr id="74" name="object 74"/>
          <p:cNvSpPr/>
          <p:nvPr/>
        </p:nvSpPr>
        <p:spPr>
          <a:xfrm>
            <a:off x="8119624" y="1692627"/>
            <a:ext cx="0" cy="276860"/>
          </a:xfrm>
          <a:custGeom>
            <a:avLst/>
            <a:gdLst/>
            <a:ahLst/>
            <a:cxnLst/>
            <a:rect l="l" t="t" r="r" b="b"/>
            <a:pathLst>
              <a:path h="276860">
                <a:moveTo>
                  <a:pt x="0" y="0"/>
                </a:moveTo>
                <a:lnTo>
                  <a:pt x="0" y="276400"/>
                </a:lnTo>
                <a:lnTo>
                  <a:pt x="0" y="276400"/>
                </a:lnTo>
              </a:path>
            </a:pathLst>
          </a:custGeom>
          <a:ln w="5129">
            <a:solidFill>
              <a:srgbClr val="000000"/>
            </a:solidFill>
          </a:ln>
        </p:spPr>
        <p:txBody>
          <a:bodyPr wrap="square" lIns="0" tIns="0" rIns="0" bIns="0" rtlCol="0"/>
          <a:lstStyle/>
          <a:p>
            <a:endParaRPr/>
          </a:p>
        </p:txBody>
      </p:sp>
      <p:sp>
        <p:nvSpPr>
          <p:cNvPr id="75" name="object 75"/>
          <p:cNvSpPr/>
          <p:nvPr/>
        </p:nvSpPr>
        <p:spPr>
          <a:xfrm>
            <a:off x="8077562" y="1953377"/>
            <a:ext cx="84455" cy="64769"/>
          </a:xfrm>
          <a:custGeom>
            <a:avLst/>
            <a:gdLst/>
            <a:ahLst/>
            <a:cxnLst/>
            <a:rect l="l" t="t" r="r" b="b"/>
            <a:pathLst>
              <a:path w="84454" h="64769">
                <a:moveTo>
                  <a:pt x="0" y="0"/>
                </a:moveTo>
                <a:lnTo>
                  <a:pt x="42062" y="64170"/>
                </a:lnTo>
                <a:lnTo>
                  <a:pt x="79124" y="7629"/>
                </a:lnTo>
                <a:lnTo>
                  <a:pt x="42062" y="7629"/>
                </a:lnTo>
                <a:lnTo>
                  <a:pt x="20588" y="5722"/>
                </a:lnTo>
                <a:lnTo>
                  <a:pt x="0" y="0"/>
                </a:lnTo>
                <a:close/>
              </a:path>
              <a:path w="84454" h="64769">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76" name="object 76"/>
          <p:cNvSpPr/>
          <p:nvPr/>
        </p:nvSpPr>
        <p:spPr>
          <a:xfrm>
            <a:off x="8526915" y="1567730"/>
            <a:ext cx="0" cy="401320"/>
          </a:xfrm>
          <a:custGeom>
            <a:avLst/>
            <a:gdLst/>
            <a:ahLst/>
            <a:cxnLst/>
            <a:rect l="l" t="t" r="r" b="b"/>
            <a:pathLst>
              <a:path h="401319">
                <a:moveTo>
                  <a:pt x="0" y="0"/>
                </a:moveTo>
                <a:lnTo>
                  <a:pt x="0" y="401297"/>
                </a:lnTo>
                <a:lnTo>
                  <a:pt x="0" y="401297"/>
                </a:lnTo>
              </a:path>
            </a:pathLst>
          </a:custGeom>
          <a:ln w="5129">
            <a:solidFill>
              <a:srgbClr val="000000"/>
            </a:solidFill>
          </a:ln>
        </p:spPr>
        <p:txBody>
          <a:bodyPr wrap="square" lIns="0" tIns="0" rIns="0" bIns="0" rtlCol="0"/>
          <a:lstStyle/>
          <a:p>
            <a:endParaRPr/>
          </a:p>
        </p:txBody>
      </p:sp>
      <p:sp>
        <p:nvSpPr>
          <p:cNvPr id="77" name="object 77"/>
          <p:cNvSpPr/>
          <p:nvPr/>
        </p:nvSpPr>
        <p:spPr>
          <a:xfrm>
            <a:off x="8484854" y="1953377"/>
            <a:ext cx="84455" cy="64769"/>
          </a:xfrm>
          <a:custGeom>
            <a:avLst/>
            <a:gdLst/>
            <a:ahLst/>
            <a:cxnLst/>
            <a:rect l="l" t="t" r="r" b="b"/>
            <a:pathLst>
              <a:path w="84454" h="64769">
                <a:moveTo>
                  <a:pt x="0" y="0"/>
                </a:moveTo>
                <a:lnTo>
                  <a:pt x="42062" y="64170"/>
                </a:lnTo>
                <a:lnTo>
                  <a:pt x="79124" y="7629"/>
                </a:lnTo>
                <a:lnTo>
                  <a:pt x="42062" y="7629"/>
                </a:lnTo>
                <a:lnTo>
                  <a:pt x="20588" y="5722"/>
                </a:lnTo>
                <a:lnTo>
                  <a:pt x="0" y="0"/>
                </a:lnTo>
                <a:close/>
              </a:path>
              <a:path w="84454" h="64769">
                <a:moveTo>
                  <a:pt x="84125" y="0"/>
                </a:moveTo>
                <a:lnTo>
                  <a:pt x="63536" y="5722"/>
                </a:lnTo>
                <a:lnTo>
                  <a:pt x="42062" y="7629"/>
                </a:lnTo>
                <a:lnTo>
                  <a:pt x="79124" y="7629"/>
                </a:lnTo>
                <a:lnTo>
                  <a:pt x="84125" y="0"/>
                </a:lnTo>
                <a:close/>
              </a:path>
            </a:pathLst>
          </a:custGeom>
          <a:solidFill>
            <a:srgbClr val="000000"/>
          </a:solidFill>
        </p:spPr>
        <p:txBody>
          <a:bodyPr wrap="square" lIns="0" tIns="0" rIns="0" bIns="0" rtlCol="0"/>
          <a:lstStyle/>
          <a:p>
            <a:endParaRPr/>
          </a:p>
        </p:txBody>
      </p:sp>
      <p:sp>
        <p:nvSpPr>
          <p:cNvPr id="78" name="object 78"/>
          <p:cNvSpPr txBox="1"/>
          <p:nvPr/>
        </p:nvSpPr>
        <p:spPr>
          <a:xfrm>
            <a:off x="5200280" y="1697790"/>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31</a:t>
            </a:r>
            <a:endParaRPr sz="450">
              <a:latin typeface="Times New Roman"/>
              <a:cs typeface="Times New Roman"/>
            </a:endParaRPr>
          </a:p>
        </p:txBody>
      </p:sp>
      <p:sp>
        <p:nvSpPr>
          <p:cNvPr id="79" name="object 79"/>
          <p:cNvSpPr/>
          <p:nvPr/>
        </p:nvSpPr>
        <p:spPr>
          <a:xfrm>
            <a:off x="2332538" y="5250024"/>
            <a:ext cx="2057400" cy="0"/>
          </a:xfrm>
          <a:custGeom>
            <a:avLst/>
            <a:gdLst/>
            <a:ahLst/>
            <a:cxnLst/>
            <a:rect l="l" t="t" r="r" b="b"/>
            <a:pathLst>
              <a:path w="2057400">
                <a:moveTo>
                  <a:pt x="0" y="0"/>
                </a:moveTo>
                <a:lnTo>
                  <a:pt x="2057036" y="0"/>
                </a:lnTo>
                <a:lnTo>
                  <a:pt x="2057036" y="0"/>
                </a:lnTo>
              </a:path>
            </a:pathLst>
          </a:custGeom>
          <a:ln w="3755">
            <a:solidFill>
              <a:srgbClr val="000000"/>
            </a:solidFill>
          </a:ln>
        </p:spPr>
        <p:txBody>
          <a:bodyPr wrap="square" lIns="0" tIns="0" rIns="0" bIns="0" rtlCol="0"/>
          <a:lstStyle/>
          <a:p>
            <a:endParaRPr/>
          </a:p>
        </p:txBody>
      </p:sp>
      <p:sp>
        <p:nvSpPr>
          <p:cNvPr id="80" name="object 80"/>
          <p:cNvSpPr/>
          <p:nvPr/>
        </p:nvSpPr>
        <p:spPr>
          <a:xfrm>
            <a:off x="4369261" y="5218097"/>
            <a:ext cx="83820" cy="64135"/>
          </a:xfrm>
          <a:custGeom>
            <a:avLst/>
            <a:gdLst/>
            <a:ahLst/>
            <a:cxnLst/>
            <a:rect l="l" t="t" r="r" b="b"/>
            <a:pathLst>
              <a:path w="83819" h="64135">
                <a:moveTo>
                  <a:pt x="0" y="0"/>
                </a:moveTo>
                <a:lnTo>
                  <a:pt x="7502" y="15629"/>
                </a:lnTo>
                <a:lnTo>
                  <a:pt x="10002" y="31928"/>
                </a:lnTo>
                <a:lnTo>
                  <a:pt x="7502" y="48227"/>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81" name="object 81"/>
          <p:cNvSpPr/>
          <p:nvPr/>
        </p:nvSpPr>
        <p:spPr>
          <a:xfrm>
            <a:off x="2332538" y="3808202"/>
            <a:ext cx="2057400" cy="0"/>
          </a:xfrm>
          <a:custGeom>
            <a:avLst/>
            <a:gdLst/>
            <a:ahLst/>
            <a:cxnLst/>
            <a:rect l="l" t="t" r="r" b="b"/>
            <a:pathLst>
              <a:path w="2057400">
                <a:moveTo>
                  <a:pt x="0" y="0"/>
                </a:moveTo>
                <a:lnTo>
                  <a:pt x="2057036" y="0"/>
                </a:lnTo>
                <a:lnTo>
                  <a:pt x="2057036" y="0"/>
                </a:lnTo>
              </a:path>
            </a:pathLst>
          </a:custGeom>
          <a:ln w="3755">
            <a:solidFill>
              <a:srgbClr val="000000"/>
            </a:solidFill>
          </a:ln>
        </p:spPr>
        <p:txBody>
          <a:bodyPr wrap="square" lIns="0" tIns="0" rIns="0" bIns="0" rtlCol="0"/>
          <a:lstStyle/>
          <a:p>
            <a:endParaRPr/>
          </a:p>
        </p:txBody>
      </p:sp>
      <p:sp>
        <p:nvSpPr>
          <p:cNvPr id="82" name="object 82"/>
          <p:cNvSpPr/>
          <p:nvPr/>
        </p:nvSpPr>
        <p:spPr>
          <a:xfrm>
            <a:off x="4369261" y="3776275"/>
            <a:ext cx="83820" cy="64135"/>
          </a:xfrm>
          <a:custGeom>
            <a:avLst/>
            <a:gdLst/>
            <a:ahLst/>
            <a:cxnLst/>
            <a:rect l="l" t="t" r="r" b="b"/>
            <a:pathLst>
              <a:path w="83819" h="64135">
                <a:moveTo>
                  <a:pt x="0" y="0"/>
                </a:moveTo>
                <a:lnTo>
                  <a:pt x="7502" y="15590"/>
                </a:lnTo>
                <a:lnTo>
                  <a:pt x="9993" y="31928"/>
                </a:lnTo>
                <a:lnTo>
                  <a:pt x="7502" y="48178"/>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83" name="object 83"/>
          <p:cNvSpPr/>
          <p:nvPr/>
        </p:nvSpPr>
        <p:spPr>
          <a:xfrm>
            <a:off x="2332538" y="2366255"/>
            <a:ext cx="2057400" cy="0"/>
          </a:xfrm>
          <a:custGeom>
            <a:avLst/>
            <a:gdLst/>
            <a:ahLst/>
            <a:cxnLst/>
            <a:rect l="l" t="t" r="r" b="b"/>
            <a:pathLst>
              <a:path w="2057400">
                <a:moveTo>
                  <a:pt x="0" y="0"/>
                </a:moveTo>
                <a:lnTo>
                  <a:pt x="2057036" y="0"/>
                </a:lnTo>
                <a:lnTo>
                  <a:pt x="2057036" y="0"/>
                </a:lnTo>
              </a:path>
            </a:pathLst>
          </a:custGeom>
          <a:ln w="3755">
            <a:solidFill>
              <a:srgbClr val="000000"/>
            </a:solidFill>
          </a:ln>
        </p:spPr>
        <p:txBody>
          <a:bodyPr wrap="square" lIns="0" tIns="0" rIns="0" bIns="0" rtlCol="0"/>
          <a:lstStyle/>
          <a:p>
            <a:endParaRPr/>
          </a:p>
        </p:txBody>
      </p:sp>
      <p:sp>
        <p:nvSpPr>
          <p:cNvPr id="84" name="object 84"/>
          <p:cNvSpPr/>
          <p:nvPr/>
        </p:nvSpPr>
        <p:spPr>
          <a:xfrm>
            <a:off x="4369261" y="2334328"/>
            <a:ext cx="83820" cy="64135"/>
          </a:xfrm>
          <a:custGeom>
            <a:avLst/>
            <a:gdLst/>
            <a:ahLst/>
            <a:cxnLst/>
            <a:rect l="l" t="t" r="r" b="b"/>
            <a:pathLst>
              <a:path w="83819" h="64135">
                <a:moveTo>
                  <a:pt x="0" y="0"/>
                </a:moveTo>
                <a:lnTo>
                  <a:pt x="7502" y="15612"/>
                </a:lnTo>
                <a:lnTo>
                  <a:pt x="10002" y="31928"/>
                </a:lnTo>
                <a:lnTo>
                  <a:pt x="7502" y="48244"/>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85" name="object 85"/>
          <p:cNvSpPr/>
          <p:nvPr/>
        </p:nvSpPr>
        <p:spPr>
          <a:xfrm>
            <a:off x="2332538" y="2366255"/>
            <a:ext cx="0" cy="2884170"/>
          </a:xfrm>
          <a:custGeom>
            <a:avLst/>
            <a:gdLst/>
            <a:ahLst/>
            <a:cxnLst/>
            <a:rect l="l" t="t" r="r" b="b"/>
            <a:pathLst>
              <a:path h="2884170">
                <a:moveTo>
                  <a:pt x="0" y="0"/>
                </a:moveTo>
                <a:lnTo>
                  <a:pt x="0" y="2883769"/>
                </a:lnTo>
                <a:lnTo>
                  <a:pt x="0" y="2883769"/>
                </a:lnTo>
              </a:path>
            </a:pathLst>
          </a:custGeom>
          <a:ln w="4924">
            <a:solidFill>
              <a:srgbClr val="000000"/>
            </a:solidFill>
          </a:ln>
        </p:spPr>
        <p:txBody>
          <a:bodyPr wrap="square" lIns="0" tIns="0" rIns="0" bIns="0" rtlCol="0"/>
          <a:lstStyle/>
          <a:p>
            <a:endParaRPr/>
          </a:p>
        </p:txBody>
      </p:sp>
      <p:sp>
        <p:nvSpPr>
          <p:cNvPr id="86" name="object 86"/>
          <p:cNvSpPr/>
          <p:nvPr/>
        </p:nvSpPr>
        <p:spPr>
          <a:xfrm>
            <a:off x="8734152" y="3592529"/>
            <a:ext cx="226060" cy="999490"/>
          </a:xfrm>
          <a:custGeom>
            <a:avLst/>
            <a:gdLst/>
            <a:ahLst/>
            <a:cxnLst/>
            <a:rect l="l" t="t" r="r" b="b"/>
            <a:pathLst>
              <a:path w="226059" h="999489">
                <a:moveTo>
                  <a:pt x="0" y="998923"/>
                </a:moveTo>
                <a:lnTo>
                  <a:pt x="225497" y="998923"/>
                </a:lnTo>
                <a:lnTo>
                  <a:pt x="225497" y="0"/>
                </a:lnTo>
              </a:path>
            </a:pathLst>
          </a:custGeom>
          <a:ln w="4867">
            <a:solidFill>
              <a:srgbClr val="000000"/>
            </a:solidFill>
            <a:prstDash val="dash"/>
          </a:ln>
        </p:spPr>
        <p:txBody>
          <a:bodyPr wrap="square" lIns="0" tIns="0" rIns="0" bIns="0" rtlCol="0"/>
          <a:lstStyle/>
          <a:p>
            <a:endParaRPr/>
          </a:p>
        </p:txBody>
      </p:sp>
      <p:sp>
        <p:nvSpPr>
          <p:cNvPr id="87" name="object 87"/>
          <p:cNvSpPr/>
          <p:nvPr/>
        </p:nvSpPr>
        <p:spPr>
          <a:xfrm>
            <a:off x="8783808" y="3592530"/>
            <a:ext cx="175895" cy="443865"/>
          </a:xfrm>
          <a:custGeom>
            <a:avLst/>
            <a:gdLst/>
            <a:ahLst/>
            <a:cxnLst/>
            <a:rect l="l" t="t" r="r" b="b"/>
            <a:pathLst>
              <a:path w="175895" h="443864">
                <a:moveTo>
                  <a:pt x="175843" y="443712"/>
                </a:moveTo>
                <a:lnTo>
                  <a:pt x="175843" y="0"/>
                </a:lnTo>
                <a:lnTo>
                  <a:pt x="0" y="0"/>
                </a:lnTo>
              </a:path>
            </a:pathLst>
          </a:custGeom>
          <a:ln w="4765">
            <a:solidFill>
              <a:srgbClr val="000000"/>
            </a:solidFill>
            <a:prstDash val="dash"/>
          </a:ln>
        </p:spPr>
        <p:txBody>
          <a:bodyPr wrap="square" lIns="0" tIns="0" rIns="0" bIns="0" rtlCol="0"/>
          <a:lstStyle/>
          <a:p>
            <a:endParaRPr/>
          </a:p>
        </p:txBody>
      </p:sp>
      <p:sp>
        <p:nvSpPr>
          <p:cNvPr id="88" name="object 88"/>
          <p:cNvSpPr/>
          <p:nvPr/>
        </p:nvSpPr>
        <p:spPr>
          <a:xfrm>
            <a:off x="8720404" y="3560601"/>
            <a:ext cx="83820" cy="64135"/>
          </a:xfrm>
          <a:custGeom>
            <a:avLst/>
            <a:gdLst/>
            <a:ahLst/>
            <a:cxnLst/>
            <a:rect l="l" t="t" r="r" b="b"/>
            <a:pathLst>
              <a:path w="83820" h="64135">
                <a:moveTo>
                  <a:pt x="83715" y="0"/>
                </a:moveTo>
                <a:lnTo>
                  <a:pt x="0" y="31928"/>
                </a:lnTo>
                <a:lnTo>
                  <a:pt x="83715" y="63856"/>
                </a:lnTo>
                <a:lnTo>
                  <a:pt x="76328" y="48266"/>
                </a:lnTo>
                <a:lnTo>
                  <a:pt x="73875" y="31928"/>
                </a:lnTo>
                <a:lnTo>
                  <a:pt x="76328" y="15678"/>
                </a:lnTo>
                <a:lnTo>
                  <a:pt x="83715" y="0"/>
                </a:lnTo>
                <a:close/>
              </a:path>
            </a:pathLst>
          </a:custGeom>
          <a:solidFill>
            <a:srgbClr val="000000"/>
          </a:solidFill>
        </p:spPr>
        <p:txBody>
          <a:bodyPr wrap="square" lIns="0" tIns="0" rIns="0" bIns="0" rtlCol="0"/>
          <a:lstStyle/>
          <a:p>
            <a:endParaRPr/>
          </a:p>
        </p:txBody>
      </p:sp>
      <p:sp>
        <p:nvSpPr>
          <p:cNvPr id="89" name="object 89"/>
          <p:cNvSpPr/>
          <p:nvPr/>
        </p:nvSpPr>
        <p:spPr>
          <a:xfrm>
            <a:off x="9533963" y="4251758"/>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90" name="object 90"/>
          <p:cNvSpPr/>
          <p:nvPr/>
        </p:nvSpPr>
        <p:spPr>
          <a:xfrm>
            <a:off x="9533963" y="5582770"/>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91" name="object 91"/>
          <p:cNvSpPr/>
          <p:nvPr/>
        </p:nvSpPr>
        <p:spPr>
          <a:xfrm>
            <a:off x="9592029" y="4300120"/>
            <a:ext cx="0" cy="204470"/>
          </a:xfrm>
          <a:custGeom>
            <a:avLst/>
            <a:gdLst/>
            <a:ahLst/>
            <a:cxnLst/>
            <a:rect l="l" t="t" r="r" b="b"/>
            <a:pathLst>
              <a:path h="204470">
                <a:moveTo>
                  <a:pt x="0" y="0"/>
                </a:moveTo>
                <a:lnTo>
                  <a:pt x="0" y="203982"/>
                </a:lnTo>
              </a:path>
            </a:pathLst>
          </a:custGeom>
          <a:ln w="4924">
            <a:solidFill>
              <a:srgbClr val="000000"/>
            </a:solidFill>
          </a:ln>
        </p:spPr>
        <p:txBody>
          <a:bodyPr wrap="square" lIns="0" tIns="0" rIns="0" bIns="0" rtlCol="0"/>
          <a:lstStyle/>
          <a:p>
            <a:endParaRPr/>
          </a:p>
        </p:txBody>
      </p:sp>
      <p:sp>
        <p:nvSpPr>
          <p:cNvPr id="92" name="object 92"/>
          <p:cNvSpPr/>
          <p:nvPr/>
        </p:nvSpPr>
        <p:spPr>
          <a:xfrm>
            <a:off x="9592029" y="5330472"/>
            <a:ext cx="0" cy="204470"/>
          </a:xfrm>
          <a:custGeom>
            <a:avLst/>
            <a:gdLst/>
            <a:ahLst/>
            <a:cxnLst/>
            <a:rect l="l" t="t" r="r" b="b"/>
            <a:pathLst>
              <a:path h="204470">
                <a:moveTo>
                  <a:pt x="0" y="0"/>
                </a:moveTo>
                <a:lnTo>
                  <a:pt x="0" y="203966"/>
                </a:lnTo>
              </a:path>
            </a:pathLst>
          </a:custGeom>
          <a:ln w="4924">
            <a:solidFill>
              <a:srgbClr val="000000"/>
            </a:solidFill>
          </a:ln>
        </p:spPr>
        <p:txBody>
          <a:bodyPr wrap="square" lIns="0" tIns="0" rIns="0" bIns="0" rtlCol="0"/>
          <a:lstStyle/>
          <a:p>
            <a:endParaRPr/>
          </a:p>
        </p:txBody>
      </p:sp>
      <p:sp>
        <p:nvSpPr>
          <p:cNvPr id="93" name="object 93"/>
          <p:cNvSpPr/>
          <p:nvPr/>
        </p:nvSpPr>
        <p:spPr>
          <a:xfrm>
            <a:off x="9550171" y="5518913"/>
            <a:ext cx="83820" cy="64135"/>
          </a:xfrm>
          <a:custGeom>
            <a:avLst/>
            <a:gdLst/>
            <a:ahLst/>
            <a:cxnLst/>
            <a:rect l="l" t="t" r="r" b="b"/>
            <a:pathLst>
              <a:path w="83820" h="64135">
                <a:moveTo>
                  <a:pt x="0" y="0"/>
                </a:moveTo>
                <a:lnTo>
                  <a:pt x="41857" y="63856"/>
                </a:lnTo>
                <a:lnTo>
                  <a:pt x="78775" y="7536"/>
                </a:lnTo>
                <a:lnTo>
                  <a:pt x="41934" y="7536"/>
                </a:lnTo>
                <a:lnTo>
                  <a:pt x="20553" y="5652"/>
                </a:lnTo>
                <a:lnTo>
                  <a:pt x="0" y="0"/>
                </a:lnTo>
                <a:close/>
              </a:path>
              <a:path w="83820" h="64135">
                <a:moveTo>
                  <a:pt x="83715" y="0"/>
                </a:moveTo>
                <a:lnTo>
                  <a:pt x="63276" y="5652"/>
                </a:lnTo>
                <a:lnTo>
                  <a:pt x="41934" y="7536"/>
                </a:lnTo>
                <a:lnTo>
                  <a:pt x="78775" y="7536"/>
                </a:lnTo>
                <a:lnTo>
                  <a:pt x="83715" y="0"/>
                </a:lnTo>
                <a:close/>
              </a:path>
            </a:pathLst>
          </a:custGeom>
          <a:solidFill>
            <a:srgbClr val="000000"/>
          </a:solidFill>
        </p:spPr>
        <p:txBody>
          <a:bodyPr wrap="square" lIns="0" tIns="0" rIns="0" bIns="0" rtlCol="0"/>
          <a:lstStyle/>
          <a:p>
            <a:endParaRPr/>
          </a:p>
        </p:txBody>
      </p:sp>
      <p:sp>
        <p:nvSpPr>
          <p:cNvPr id="94" name="object 94"/>
          <p:cNvSpPr/>
          <p:nvPr/>
        </p:nvSpPr>
        <p:spPr>
          <a:xfrm>
            <a:off x="9550171" y="4251759"/>
            <a:ext cx="83820" cy="64135"/>
          </a:xfrm>
          <a:custGeom>
            <a:avLst/>
            <a:gdLst/>
            <a:ahLst/>
            <a:cxnLst/>
            <a:rect l="l" t="t" r="r" b="b"/>
            <a:pathLst>
              <a:path w="83820" h="64135">
                <a:moveTo>
                  <a:pt x="41857" y="0"/>
                </a:moveTo>
                <a:lnTo>
                  <a:pt x="0" y="63856"/>
                </a:lnTo>
                <a:lnTo>
                  <a:pt x="20553" y="58222"/>
                </a:lnTo>
                <a:lnTo>
                  <a:pt x="41934" y="56344"/>
                </a:lnTo>
                <a:lnTo>
                  <a:pt x="78790" y="56344"/>
                </a:lnTo>
                <a:lnTo>
                  <a:pt x="41857" y="0"/>
                </a:lnTo>
                <a:close/>
              </a:path>
              <a:path w="83820" h="64135">
                <a:moveTo>
                  <a:pt x="78790" y="56344"/>
                </a:moveTo>
                <a:lnTo>
                  <a:pt x="41934" y="56344"/>
                </a:lnTo>
                <a:lnTo>
                  <a:pt x="63276" y="58222"/>
                </a:lnTo>
                <a:lnTo>
                  <a:pt x="83715" y="63856"/>
                </a:lnTo>
                <a:lnTo>
                  <a:pt x="78790" y="56344"/>
                </a:lnTo>
                <a:close/>
              </a:path>
            </a:pathLst>
          </a:custGeom>
          <a:solidFill>
            <a:srgbClr val="000000"/>
          </a:solidFill>
        </p:spPr>
        <p:txBody>
          <a:bodyPr wrap="square" lIns="0" tIns="0" rIns="0" bIns="0" rtlCol="0"/>
          <a:lstStyle/>
          <a:p>
            <a:endParaRPr/>
          </a:p>
        </p:txBody>
      </p:sp>
      <p:sp>
        <p:nvSpPr>
          <p:cNvPr id="95" name="object 95"/>
          <p:cNvSpPr txBox="1"/>
          <p:nvPr/>
        </p:nvSpPr>
        <p:spPr>
          <a:xfrm>
            <a:off x="9517774" y="4496142"/>
            <a:ext cx="148590" cy="832485"/>
          </a:xfrm>
          <a:prstGeom prst="rect">
            <a:avLst/>
          </a:prstGeom>
        </p:spPr>
        <p:txBody>
          <a:bodyPr vert="horz" wrap="square" lIns="0" tIns="0" rIns="0" bIns="0" rtlCol="0">
            <a:spAutoFit/>
          </a:bodyPr>
          <a:lstStyle/>
          <a:p>
            <a:pPr marL="33020" algn="just"/>
            <a:r>
              <a:rPr sz="950" spc="240" dirty="0">
                <a:latin typeface="仿宋"/>
                <a:cs typeface="仿宋"/>
              </a:rPr>
              <a:t>1</a:t>
            </a:r>
            <a:endParaRPr sz="950">
              <a:latin typeface="仿宋"/>
              <a:cs typeface="仿宋"/>
            </a:endParaRPr>
          </a:p>
          <a:p>
            <a:pPr marL="12700" marR="5080" algn="just">
              <a:lnSpc>
                <a:spcPct val="105600"/>
              </a:lnSpc>
              <a:spcBef>
                <a:spcPts val="25"/>
              </a:spcBef>
            </a:pPr>
            <a:r>
              <a:rPr sz="700" spc="185" dirty="0">
                <a:latin typeface="宋体"/>
                <a:cs typeface="宋体"/>
              </a:rPr>
              <a:t>个  体  层  面  因  素</a:t>
            </a:r>
            <a:endParaRPr sz="700">
              <a:latin typeface="宋体"/>
              <a:cs typeface="宋体"/>
            </a:endParaRPr>
          </a:p>
        </p:txBody>
      </p:sp>
      <p:sp>
        <p:nvSpPr>
          <p:cNvPr id="96" name="object 96"/>
          <p:cNvSpPr/>
          <p:nvPr/>
        </p:nvSpPr>
        <p:spPr>
          <a:xfrm>
            <a:off x="9526371" y="1035275"/>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97" name="object 97"/>
          <p:cNvSpPr/>
          <p:nvPr/>
        </p:nvSpPr>
        <p:spPr>
          <a:xfrm>
            <a:off x="9526371" y="2721225"/>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98" name="object 98"/>
          <p:cNvSpPr/>
          <p:nvPr/>
        </p:nvSpPr>
        <p:spPr>
          <a:xfrm>
            <a:off x="9584437" y="1083637"/>
            <a:ext cx="0" cy="419100"/>
          </a:xfrm>
          <a:custGeom>
            <a:avLst/>
            <a:gdLst/>
            <a:ahLst/>
            <a:cxnLst/>
            <a:rect l="l" t="t" r="r" b="b"/>
            <a:pathLst>
              <a:path h="419100">
                <a:moveTo>
                  <a:pt x="0" y="0"/>
                </a:moveTo>
                <a:lnTo>
                  <a:pt x="0" y="418998"/>
                </a:lnTo>
              </a:path>
            </a:pathLst>
          </a:custGeom>
          <a:ln w="4924">
            <a:solidFill>
              <a:srgbClr val="000000"/>
            </a:solidFill>
          </a:ln>
        </p:spPr>
        <p:txBody>
          <a:bodyPr wrap="square" lIns="0" tIns="0" rIns="0" bIns="0" rtlCol="0"/>
          <a:lstStyle/>
          <a:p>
            <a:endParaRPr/>
          </a:p>
        </p:txBody>
      </p:sp>
      <p:sp>
        <p:nvSpPr>
          <p:cNvPr id="99" name="object 99"/>
          <p:cNvSpPr/>
          <p:nvPr/>
        </p:nvSpPr>
        <p:spPr>
          <a:xfrm>
            <a:off x="9584437" y="2253879"/>
            <a:ext cx="0" cy="419100"/>
          </a:xfrm>
          <a:custGeom>
            <a:avLst/>
            <a:gdLst/>
            <a:ahLst/>
            <a:cxnLst/>
            <a:rect l="l" t="t" r="r" b="b"/>
            <a:pathLst>
              <a:path h="419100">
                <a:moveTo>
                  <a:pt x="0" y="0"/>
                </a:moveTo>
                <a:lnTo>
                  <a:pt x="0" y="418983"/>
                </a:lnTo>
              </a:path>
            </a:pathLst>
          </a:custGeom>
          <a:ln w="4924">
            <a:solidFill>
              <a:srgbClr val="000000"/>
            </a:solidFill>
          </a:ln>
        </p:spPr>
        <p:txBody>
          <a:bodyPr wrap="square" lIns="0" tIns="0" rIns="0" bIns="0" rtlCol="0"/>
          <a:lstStyle/>
          <a:p>
            <a:endParaRPr/>
          </a:p>
        </p:txBody>
      </p:sp>
      <p:sp>
        <p:nvSpPr>
          <p:cNvPr id="100" name="object 100"/>
          <p:cNvSpPr/>
          <p:nvPr/>
        </p:nvSpPr>
        <p:spPr>
          <a:xfrm>
            <a:off x="9542579" y="2657369"/>
            <a:ext cx="83820" cy="64135"/>
          </a:xfrm>
          <a:custGeom>
            <a:avLst/>
            <a:gdLst/>
            <a:ahLst/>
            <a:cxnLst/>
            <a:rect l="l" t="t" r="r" b="b"/>
            <a:pathLst>
              <a:path w="83820" h="64135">
                <a:moveTo>
                  <a:pt x="0" y="0"/>
                </a:moveTo>
                <a:lnTo>
                  <a:pt x="41857" y="63856"/>
                </a:lnTo>
                <a:lnTo>
                  <a:pt x="78790" y="7512"/>
                </a:lnTo>
                <a:lnTo>
                  <a:pt x="41934" y="7512"/>
                </a:lnTo>
                <a:lnTo>
                  <a:pt x="20553" y="5634"/>
                </a:lnTo>
                <a:lnTo>
                  <a:pt x="0" y="0"/>
                </a:lnTo>
                <a:close/>
              </a:path>
              <a:path w="83820" h="64135">
                <a:moveTo>
                  <a:pt x="83715" y="0"/>
                </a:moveTo>
                <a:lnTo>
                  <a:pt x="63276" y="5634"/>
                </a:lnTo>
                <a:lnTo>
                  <a:pt x="41934" y="7512"/>
                </a:lnTo>
                <a:lnTo>
                  <a:pt x="78790" y="7512"/>
                </a:lnTo>
                <a:lnTo>
                  <a:pt x="83715" y="0"/>
                </a:lnTo>
                <a:close/>
              </a:path>
            </a:pathLst>
          </a:custGeom>
          <a:solidFill>
            <a:srgbClr val="000000"/>
          </a:solidFill>
        </p:spPr>
        <p:txBody>
          <a:bodyPr wrap="square" lIns="0" tIns="0" rIns="0" bIns="0" rtlCol="0"/>
          <a:lstStyle/>
          <a:p>
            <a:endParaRPr/>
          </a:p>
        </p:txBody>
      </p:sp>
      <p:sp>
        <p:nvSpPr>
          <p:cNvPr id="101" name="object 101"/>
          <p:cNvSpPr/>
          <p:nvPr/>
        </p:nvSpPr>
        <p:spPr>
          <a:xfrm>
            <a:off x="9542579" y="1035276"/>
            <a:ext cx="83820" cy="64135"/>
          </a:xfrm>
          <a:custGeom>
            <a:avLst/>
            <a:gdLst/>
            <a:ahLst/>
            <a:cxnLst/>
            <a:rect l="l" t="t" r="r" b="b"/>
            <a:pathLst>
              <a:path w="83820" h="64134">
                <a:moveTo>
                  <a:pt x="41857" y="0"/>
                </a:moveTo>
                <a:lnTo>
                  <a:pt x="0" y="63856"/>
                </a:lnTo>
                <a:lnTo>
                  <a:pt x="20553" y="58222"/>
                </a:lnTo>
                <a:lnTo>
                  <a:pt x="41934" y="56344"/>
                </a:lnTo>
                <a:lnTo>
                  <a:pt x="78790" y="56344"/>
                </a:lnTo>
                <a:lnTo>
                  <a:pt x="41857" y="0"/>
                </a:lnTo>
                <a:close/>
              </a:path>
              <a:path w="83820" h="64134">
                <a:moveTo>
                  <a:pt x="78790" y="56344"/>
                </a:moveTo>
                <a:lnTo>
                  <a:pt x="41934" y="56344"/>
                </a:lnTo>
                <a:lnTo>
                  <a:pt x="63276" y="58222"/>
                </a:lnTo>
                <a:lnTo>
                  <a:pt x="83715" y="63856"/>
                </a:lnTo>
                <a:lnTo>
                  <a:pt x="78790" y="56344"/>
                </a:lnTo>
                <a:close/>
              </a:path>
            </a:pathLst>
          </a:custGeom>
          <a:solidFill>
            <a:srgbClr val="000000"/>
          </a:solidFill>
        </p:spPr>
        <p:txBody>
          <a:bodyPr wrap="square" lIns="0" tIns="0" rIns="0" bIns="0" rtlCol="0"/>
          <a:lstStyle/>
          <a:p>
            <a:endParaRPr/>
          </a:p>
        </p:txBody>
      </p:sp>
      <p:sp>
        <p:nvSpPr>
          <p:cNvPr id="102" name="object 102"/>
          <p:cNvSpPr/>
          <p:nvPr/>
        </p:nvSpPr>
        <p:spPr>
          <a:xfrm>
            <a:off x="8720404" y="3005452"/>
            <a:ext cx="83820" cy="64135"/>
          </a:xfrm>
          <a:custGeom>
            <a:avLst/>
            <a:gdLst/>
            <a:ahLst/>
            <a:cxnLst/>
            <a:rect l="l" t="t" r="r" b="b"/>
            <a:pathLst>
              <a:path w="83820" h="64135">
                <a:moveTo>
                  <a:pt x="83715" y="0"/>
                </a:moveTo>
                <a:lnTo>
                  <a:pt x="0" y="31928"/>
                </a:lnTo>
                <a:lnTo>
                  <a:pt x="83715" y="63856"/>
                </a:lnTo>
                <a:lnTo>
                  <a:pt x="76328" y="48244"/>
                </a:lnTo>
                <a:lnTo>
                  <a:pt x="73866" y="31928"/>
                </a:lnTo>
                <a:lnTo>
                  <a:pt x="76328" y="15612"/>
                </a:lnTo>
                <a:lnTo>
                  <a:pt x="83715" y="0"/>
                </a:lnTo>
                <a:close/>
              </a:path>
            </a:pathLst>
          </a:custGeom>
          <a:solidFill>
            <a:srgbClr val="000000"/>
          </a:solidFill>
        </p:spPr>
        <p:txBody>
          <a:bodyPr wrap="square" lIns="0" tIns="0" rIns="0" bIns="0" rtlCol="0"/>
          <a:lstStyle/>
          <a:p>
            <a:endParaRPr/>
          </a:p>
        </p:txBody>
      </p:sp>
      <p:sp>
        <p:nvSpPr>
          <p:cNvPr id="103" name="object 103"/>
          <p:cNvSpPr/>
          <p:nvPr/>
        </p:nvSpPr>
        <p:spPr>
          <a:xfrm>
            <a:off x="8720404" y="2261548"/>
            <a:ext cx="137160" cy="775970"/>
          </a:xfrm>
          <a:custGeom>
            <a:avLst/>
            <a:gdLst/>
            <a:ahLst/>
            <a:cxnLst/>
            <a:rect l="l" t="t" r="r" b="b"/>
            <a:pathLst>
              <a:path w="137159" h="775969">
                <a:moveTo>
                  <a:pt x="0" y="0"/>
                </a:moveTo>
                <a:lnTo>
                  <a:pt x="137063" y="0"/>
                </a:lnTo>
                <a:lnTo>
                  <a:pt x="137063" y="775831"/>
                </a:lnTo>
              </a:path>
            </a:pathLst>
          </a:custGeom>
          <a:ln w="4888">
            <a:solidFill>
              <a:srgbClr val="000000"/>
            </a:solidFill>
          </a:ln>
        </p:spPr>
        <p:txBody>
          <a:bodyPr wrap="square" lIns="0" tIns="0" rIns="0" bIns="0" rtlCol="0"/>
          <a:lstStyle/>
          <a:p>
            <a:endParaRPr/>
          </a:p>
        </p:txBody>
      </p:sp>
      <p:sp>
        <p:nvSpPr>
          <p:cNvPr id="104" name="object 104"/>
          <p:cNvSpPr/>
          <p:nvPr/>
        </p:nvSpPr>
        <p:spPr>
          <a:xfrm>
            <a:off x="8749542" y="2150113"/>
            <a:ext cx="200025" cy="998855"/>
          </a:xfrm>
          <a:custGeom>
            <a:avLst/>
            <a:gdLst/>
            <a:ahLst/>
            <a:cxnLst/>
            <a:rect l="l" t="t" r="r" b="b"/>
            <a:pathLst>
              <a:path w="200025" h="998855">
                <a:moveTo>
                  <a:pt x="0" y="998861"/>
                </a:moveTo>
                <a:lnTo>
                  <a:pt x="199439" y="998861"/>
                </a:lnTo>
                <a:lnTo>
                  <a:pt x="199439" y="0"/>
                </a:lnTo>
              </a:path>
            </a:pathLst>
          </a:custGeom>
          <a:ln w="4879">
            <a:solidFill>
              <a:srgbClr val="000000"/>
            </a:solidFill>
            <a:prstDash val="dash"/>
          </a:ln>
        </p:spPr>
        <p:txBody>
          <a:bodyPr wrap="square" lIns="0" tIns="0" rIns="0" bIns="0" rtlCol="0"/>
          <a:lstStyle/>
          <a:p>
            <a:endParaRPr/>
          </a:p>
        </p:txBody>
      </p:sp>
      <p:sp>
        <p:nvSpPr>
          <p:cNvPr id="105" name="object 105"/>
          <p:cNvSpPr/>
          <p:nvPr/>
        </p:nvSpPr>
        <p:spPr>
          <a:xfrm>
            <a:off x="8783808" y="2150738"/>
            <a:ext cx="165735" cy="102870"/>
          </a:xfrm>
          <a:custGeom>
            <a:avLst/>
            <a:gdLst/>
            <a:ahLst/>
            <a:cxnLst/>
            <a:rect l="l" t="t" r="r" b="b"/>
            <a:pathLst>
              <a:path w="165734" h="102869">
                <a:moveTo>
                  <a:pt x="165173" y="102515"/>
                </a:moveTo>
                <a:lnTo>
                  <a:pt x="165173" y="0"/>
                </a:lnTo>
                <a:lnTo>
                  <a:pt x="0" y="0"/>
                </a:lnTo>
              </a:path>
            </a:pathLst>
          </a:custGeom>
          <a:ln w="4080">
            <a:solidFill>
              <a:srgbClr val="000000"/>
            </a:solidFill>
            <a:prstDash val="dash"/>
          </a:ln>
        </p:spPr>
        <p:txBody>
          <a:bodyPr wrap="square" lIns="0" tIns="0" rIns="0" bIns="0" rtlCol="0"/>
          <a:lstStyle/>
          <a:p>
            <a:endParaRPr/>
          </a:p>
        </p:txBody>
      </p:sp>
      <p:sp>
        <p:nvSpPr>
          <p:cNvPr id="106" name="object 106"/>
          <p:cNvSpPr/>
          <p:nvPr/>
        </p:nvSpPr>
        <p:spPr>
          <a:xfrm>
            <a:off x="8720404" y="2118810"/>
            <a:ext cx="83820" cy="64135"/>
          </a:xfrm>
          <a:custGeom>
            <a:avLst/>
            <a:gdLst/>
            <a:ahLst/>
            <a:cxnLst/>
            <a:rect l="l" t="t" r="r" b="b"/>
            <a:pathLst>
              <a:path w="83820" h="64135">
                <a:moveTo>
                  <a:pt x="83715" y="0"/>
                </a:moveTo>
                <a:lnTo>
                  <a:pt x="0" y="31928"/>
                </a:lnTo>
                <a:lnTo>
                  <a:pt x="83715" y="63856"/>
                </a:lnTo>
                <a:lnTo>
                  <a:pt x="76328" y="48178"/>
                </a:lnTo>
                <a:lnTo>
                  <a:pt x="73866" y="31869"/>
                </a:lnTo>
                <a:lnTo>
                  <a:pt x="76328" y="15590"/>
                </a:lnTo>
                <a:lnTo>
                  <a:pt x="83715" y="0"/>
                </a:lnTo>
                <a:close/>
              </a:path>
            </a:pathLst>
          </a:custGeom>
          <a:solidFill>
            <a:srgbClr val="000000"/>
          </a:solidFill>
        </p:spPr>
        <p:txBody>
          <a:bodyPr wrap="square" lIns="0" tIns="0" rIns="0" bIns="0" rtlCol="0"/>
          <a:lstStyle/>
          <a:p>
            <a:endParaRPr/>
          </a:p>
        </p:txBody>
      </p:sp>
      <p:sp>
        <p:nvSpPr>
          <p:cNvPr id="107" name="object 107"/>
          <p:cNvSpPr/>
          <p:nvPr/>
        </p:nvSpPr>
        <p:spPr>
          <a:xfrm>
            <a:off x="9533963" y="4140948"/>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08" name="object 108"/>
          <p:cNvSpPr/>
          <p:nvPr/>
        </p:nvSpPr>
        <p:spPr>
          <a:xfrm>
            <a:off x="9592029" y="2858331"/>
            <a:ext cx="0" cy="147955"/>
          </a:xfrm>
          <a:custGeom>
            <a:avLst/>
            <a:gdLst/>
            <a:ahLst/>
            <a:cxnLst/>
            <a:rect l="l" t="t" r="r" b="b"/>
            <a:pathLst>
              <a:path h="147955">
                <a:moveTo>
                  <a:pt x="0" y="0"/>
                </a:moveTo>
                <a:lnTo>
                  <a:pt x="0" y="147606"/>
                </a:lnTo>
              </a:path>
            </a:pathLst>
          </a:custGeom>
          <a:ln w="4924">
            <a:solidFill>
              <a:srgbClr val="000000"/>
            </a:solidFill>
          </a:ln>
        </p:spPr>
        <p:txBody>
          <a:bodyPr wrap="square" lIns="0" tIns="0" rIns="0" bIns="0" rtlCol="0"/>
          <a:lstStyle/>
          <a:p>
            <a:endParaRPr/>
          </a:p>
        </p:txBody>
      </p:sp>
      <p:sp>
        <p:nvSpPr>
          <p:cNvPr id="109" name="object 109"/>
          <p:cNvSpPr/>
          <p:nvPr/>
        </p:nvSpPr>
        <p:spPr>
          <a:xfrm>
            <a:off x="9592029" y="3944995"/>
            <a:ext cx="0" cy="147955"/>
          </a:xfrm>
          <a:custGeom>
            <a:avLst/>
            <a:gdLst/>
            <a:ahLst/>
            <a:cxnLst/>
            <a:rect l="l" t="t" r="r" b="b"/>
            <a:pathLst>
              <a:path h="147954">
                <a:moveTo>
                  <a:pt x="0" y="0"/>
                </a:moveTo>
                <a:lnTo>
                  <a:pt x="0" y="147591"/>
                </a:lnTo>
              </a:path>
            </a:pathLst>
          </a:custGeom>
          <a:ln w="4924">
            <a:solidFill>
              <a:srgbClr val="000000"/>
            </a:solidFill>
          </a:ln>
        </p:spPr>
        <p:txBody>
          <a:bodyPr wrap="square" lIns="0" tIns="0" rIns="0" bIns="0" rtlCol="0"/>
          <a:lstStyle/>
          <a:p>
            <a:endParaRPr/>
          </a:p>
        </p:txBody>
      </p:sp>
      <p:sp>
        <p:nvSpPr>
          <p:cNvPr id="110" name="object 110"/>
          <p:cNvSpPr/>
          <p:nvPr/>
        </p:nvSpPr>
        <p:spPr>
          <a:xfrm>
            <a:off x="9550171" y="4077092"/>
            <a:ext cx="83820" cy="64135"/>
          </a:xfrm>
          <a:custGeom>
            <a:avLst/>
            <a:gdLst/>
            <a:ahLst/>
            <a:cxnLst/>
            <a:rect l="l" t="t" r="r" b="b"/>
            <a:pathLst>
              <a:path w="83820" h="64135">
                <a:moveTo>
                  <a:pt x="0" y="0"/>
                </a:moveTo>
                <a:lnTo>
                  <a:pt x="41857" y="63856"/>
                </a:lnTo>
                <a:lnTo>
                  <a:pt x="78790" y="7512"/>
                </a:lnTo>
                <a:lnTo>
                  <a:pt x="41934" y="7512"/>
                </a:lnTo>
                <a:lnTo>
                  <a:pt x="20553" y="5634"/>
                </a:lnTo>
                <a:lnTo>
                  <a:pt x="0" y="0"/>
                </a:lnTo>
                <a:close/>
              </a:path>
              <a:path w="83820" h="64135">
                <a:moveTo>
                  <a:pt x="83715" y="0"/>
                </a:moveTo>
                <a:lnTo>
                  <a:pt x="63276" y="5634"/>
                </a:lnTo>
                <a:lnTo>
                  <a:pt x="41934" y="7512"/>
                </a:lnTo>
                <a:lnTo>
                  <a:pt x="78790" y="7512"/>
                </a:lnTo>
                <a:lnTo>
                  <a:pt x="83715" y="0"/>
                </a:lnTo>
                <a:close/>
              </a:path>
            </a:pathLst>
          </a:custGeom>
          <a:solidFill>
            <a:srgbClr val="000000"/>
          </a:solidFill>
        </p:spPr>
        <p:txBody>
          <a:bodyPr wrap="square" lIns="0" tIns="0" rIns="0" bIns="0" rtlCol="0"/>
          <a:lstStyle/>
          <a:p>
            <a:endParaRPr/>
          </a:p>
        </p:txBody>
      </p:sp>
      <p:sp>
        <p:nvSpPr>
          <p:cNvPr id="111" name="object 111"/>
          <p:cNvSpPr/>
          <p:nvPr/>
        </p:nvSpPr>
        <p:spPr>
          <a:xfrm>
            <a:off x="9550171" y="2809968"/>
            <a:ext cx="83820" cy="64135"/>
          </a:xfrm>
          <a:custGeom>
            <a:avLst/>
            <a:gdLst/>
            <a:ahLst/>
            <a:cxnLst/>
            <a:rect l="l" t="t" r="r" b="b"/>
            <a:pathLst>
              <a:path w="83820" h="64135">
                <a:moveTo>
                  <a:pt x="41857" y="0"/>
                </a:moveTo>
                <a:lnTo>
                  <a:pt x="0" y="63856"/>
                </a:lnTo>
                <a:lnTo>
                  <a:pt x="20553" y="58134"/>
                </a:lnTo>
                <a:lnTo>
                  <a:pt x="41934" y="56227"/>
                </a:lnTo>
                <a:lnTo>
                  <a:pt x="78713" y="56227"/>
                </a:lnTo>
                <a:lnTo>
                  <a:pt x="41857" y="0"/>
                </a:lnTo>
                <a:close/>
              </a:path>
              <a:path w="83820" h="64135">
                <a:moveTo>
                  <a:pt x="78713" y="56227"/>
                </a:moveTo>
                <a:lnTo>
                  <a:pt x="41934" y="56227"/>
                </a:lnTo>
                <a:lnTo>
                  <a:pt x="63276" y="58134"/>
                </a:lnTo>
                <a:lnTo>
                  <a:pt x="83715" y="63856"/>
                </a:lnTo>
                <a:lnTo>
                  <a:pt x="78713" y="56227"/>
                </a:lnTo>
                <a:close/>
              </a:path>
            </a:pathLst>
          </a:custGeom>
          <a:solidFill>
            <a:srgbClr val="000000"/>
          </a:solidFill>
        </p:spPr>
        <p:txBody>
          <a:bodyPr wrap="square" lIns="0" tIns="0" rIns="0" bIns="0" rtlCol="0"/>
          <a:lstStyle/>
          <a:p>
            <a:endParaRPr/>
          </a:p>
        </p:txBody>
      </p:sp>
      <p:sp>
        <p:nvSpPr>
          <p:cNvPr id="112" name="object 112"/>
          <p:cNvSpPr txBox="1"/>
          <p:nvPr/>
        </p:nvSpPr>
        <p:spPr>
          <a:xfrm>
            <a:off x="9517774" y="2997960"/>
            <a:ext cx="148590" cy="944880"/>
          </a:xfrm>
          <a:prstGeom prst="rect">
            <a:avLst/>
          </a:prstGeom>
        </p:spPr>
        <p:txBody>
          <a:bodyPr vert="horz" wrap="square" lIns="0" tIns="0" rIns="0" bIns="0" rtlCol="0">
            <a:spAutoFit/>
          </a:bodyPr>
          <a:lstStyle/>
          <a:p>
            <a:pPr marL="33020" algn="just"/>
            <a:r>
              <a:rPr sz="950" spc="170" dirty="0">
                <a:latin typeface="Times New Roman"/>
                <a:cs typeface="Times New Roman"/>
              </a:rPr>
              <a:t>2</a:t>
            </a:r>
            <a:endParaRPr sz="950">
              <a:latin typeface="Times New Roman"/>
              <a:cs typeface="Times New Roman"/>
            </a:endParaRPr>
          </a:p>
          <a:p>
            <a:pPr marL="12700" marR="5080" algn="just">
              <a:lnSpc>
                <a:spcPct val="105600"/>
              </a:lnSpc>
              <a:spcBef>
                <a:spcPts val="25"/>
              </a:spcBef>
            </a:pPr>
            <a:r>
              <a:rPr sz="700" spc="180" dirty="0">
                <a:latin typeface="宋体"/>
                <a:cs typeface="宋体"/>
              </a:rPr>
              <a:t>自  组  织  层  面  因  素</a:t>
            </a:r>
            <a:endParaRPr sz="700">
              <a:latin typeface="宋体"/>
              <a:cs typeface="宋体"/>
            </a:endParaRPr>
          </a:p>
        </p:txBody>
      </p:sp>
      <p:sp>
        <p:nvSpPr>
          <p:cNvPr id="113" name="object 113"/>
          <p:cNvSpPr/>
          <p:nvPr/>
        </p:nvSpPr>
        <p:spPr>
          <a:xfrm>
            <a:off x="9970185" y="4251758"/>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14" name="object 114"/>
          <p:cNvSpPr/>
          <p:nvPr/>
        </p:nvSpPr>
        <p:spPr>
          <a:xfrm>
            <a:off x="9970185" y="5582770"/>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15" name="object 115"/>
          <p:cNvSpPr/>
          <p:nvPr/>
        </p:nvSpPr>
        <p:spPr>
          <a:xfrm>
            <a:off x="10028251" y="4300121"/>
            <a:ext cx="0" cy="391795"/>
          </a:xfrm>
          <a:custGeom>
            <a:avLst/>
            <a:gdLst/>
            <a:ahLst/>
            <a:cxnLst/>
            <a:rect l="l" t="t" r="r" b="b"/>
            <a:pathLst>
              <a:path h="391795">
                <a:moveTo>
                  <a:pt x="0" y="0"/>
                </a:moveTo>
                <a:lnTo>
                  <a:pt x="0" y="391797"/>
                </a:lnTo>
              </a:path>
            </a:pathLst>
          </a:custGeom>
          <a:ln w="4924">
            <a:solidFill>
              <a:srgbClr val="000000"/>
            </a:solidFill>
          </a:ln>
        </p:spPr>
        <p:txBody>
          <a:bodyPr wrap="square" lIns="0" tIns="0" rIns="0" bIns="0" rtlCol="0"/>
          <a:lstStyle/>
          <a:p>
            <a:endParaRPr/>
          </a:p>
        </p:txBody>
      </p:sp>
      <p:sp>
        <p:nvSpPr>
          <p:cNvPr id="116" name="object 116"/>
          <p:cNvSpPr/>
          <p:nvPr/>
        </p:nvSpPr>
        <p:spPr>
          <a:xfrm>
            <a:off x="10028251" y="5142674"/>
            <a:ext cx="0" cy="391795"/>
          </a:xfrm>
          <a:custGeom>
            <a:avLst/>
            <a:gdLst/>
            <a:ahLst/>
            <a:cxnLst/>
            <a:rect l="l" t="t" r="r" b="b"/>
            <a:pathLst>
              <a:path h="391795">
                <a:moveTo>
                  <a:pt x="0" y="0"/>
                </a:moveTo>
                <a:lnTo>
                  <a:pt x="0" y="391765"/>
                </a:lnTo>
              </a:path>
            </a:pathLst>
          </a:custGeom>
          <a:ln w="4924">
            <a:solidFill>
              <a:srgbClr val="000000"/>
            </a:solidFill>
          </a:ln>
        </p:spPr>
        <p:txBody>
          <a:bodyPr wrap="square" lIns="0" tIns="0" rIns="0" bIns="0" rtlCol="0"/>
          <a:lstStyle/>
          <a:p>
            <a:endParaRPr/>
          </a:p>
        </p:txBody>
      </p:sp>
      <p:sp>
        <p:nvSpPr>
          <p:cNvPr id="117" name="object 117"/>
          <p:cNvSpPr/>
          <p:nvPr/>
        </p:nvSpPr>
        <p:spPr>
          <a:xfrm>
            <a:off x="9986394" y="5518913"/>
            <a:ext cx="83820" cy="64135"/>
          </a:xfrm>
          <a:custGeom>
            <a:avLst/>
            <a:gdLst/>
            <a:ahLst/>
            <a:cxnLst/>
            <a:rect l="l" t="t" r="r" b="b"/>
            <a:pathLst>
              <a:path w="83820" h="64135">
                <a:moveTo>
                  <a:pt x="0" y="0"/>
                </a:moveTo>
                <a:lnTo>
                  <a:pt x="41857" y="63856"/>
                </a:lnTo>
                <a:lnTo>
                  <a:pt x="78775" y="7536"/>
                </a:lnTo>
                <a:lnTo>
                  <a:pt x="41934" y="7536"/>
                </a:lnTo>
                <a:lnTo>
                  <a:pt x="20553" y="5652"/>
                </a:lnTo>
                <a:lnTo>
                  <a:pt x="0" y="0"/>
                </a:lnTo>
                <a:close/>
              </a:path>
              <a:path w="83820" h="64135">
                <a:moveTo>
                  <a:pt x="83715" y="0"/>
                </a:moveTo>
                <a:lnTo>
                  <a:pt x="63276" y="5652"/>
                </a:lnTo>
                <a:lnTo>
                  <a:pt x="41934" y="7536"/>
                </a:lnTo>
                <a:lnTo>
                  <a:pt x="78775" y="7536"/>
                </a:lnTo>
                <a:lnTo>
                  <a:pt x="83715" y="0"/>
                </a:lnTo>
                <a:close/>
              </a:path>
            </a:pathLst>
          </a:custGeom>
          <a:solidFill>
            <a:srgbClr val="000000"/>
          </a:solidFill>
        </p:spPr>
        <p:txBody>
          <a:bodyPr wrap="square" lIns="0" tIns="0" rIns="0" bIns="0" rtlCol="0"/>
          <a:lstStyle/>
          <a:p>
            <a:endParaRPr/>
          </a:p>
        </p:txBody>
      </p:sp>
      <p:sp>
        <p:nvSpPr>
          <p:cNvPr id="118" name="object 118"/>
          <p:cNvSpPr/>
          <p:nvPr/>
        </p:nvSpPr>
        <p:spPr>
          <a:xfrm>
            <a:off x="9986394" y="4251759"/>
            <a:ext cx="83820" cy="64135"/>
          </a:xfrm>
          <a:custGeom>
            <a:avLst/>
            <a:gdLst/>
            <a:ahLst/>
            <a:cxnLst/>
            <a:rect l="l" t="t" r="r" b="b"/>
            <a:pathLst>
              <a:path w="83820" h="64135">
                <a:moveTo>
                  <a:pt x="41857" y="0"/>
                </a:moveTo>
                <a:lnTo>
                  <a:pt x="0" y="63856"/>
                </a:lnTo>
                <a:lnTo>
                  <a:pt x="20553" y="58222"/>
                </a:lnTo>
                <a:lnTo>
                  <a:pt x="41934" y="56344"/>
                </a:lnTo>
                <a:lnTo>
                  <a:pt x="78790" y="56344"/>
                </a:lnTo>
                <a:lnTo>
                  <a:pt x="41857" y="0"/>
                </a:lnTo>
                <a:close/>
              </a:path>
              <a:path w="83820" h="64135">
                <a:moveTo>
                  <a:pt x="78790" y="56344"/>
                </a:moveTo>
                <a:lnTo>
                  <a:pt x="41934" y="56344"/>
                </a:lnTo>
                <a:lnTo>
                  <a:pt x="63276" y="58222"/>
                </a:lnTo>
                <a:lnTo>
                  <a:pt x="83715" y="63856"/>
                </a:lnTo>
                <a:lnTo>
                  <a:pt x="78790" y="56344"/>
                </a:lnTo>
                <a:close/>
              </a:path>
            </a:pathLst>
          </a:custGeom>
          <a:solidFill>
            <a:srgbClr val="000000"/>
          </a:solidFill>
        </p:spPr>
        <p:txBody>
          <a:bodyPr wrap="square" lIns="0" tIns="0" rIns="0" bIns="0" rtlCol="0"/>
          <a:lstStyle/>
          <a:p>
            <a:endParaRPr/>
          </a:p>
        </p:txBody>
      </p:sp>
      <p:sp>
        <p:nvSpPr>
          <p:cNvPr id="119" name="object 119"/>
          <p:cNvSpPr txBox="1"/>
          <p:nvPr/>
        </p:nvSpPr>
        <p:spPr>
          <a:xfrm>
            <a:off x="9953996" y="4681561"/>
            <a:ext cx="148590" cy="459105"/>
          </a:xfrm>
          <a:prstGeom prst="rect">
            <a:avLst/>
          </a:prstGeom>
        </p:spPr>
        <p:txBody>
          <a:bodyPr vert="horz" wrap="square" lIns="0" tIns="0" rIns="0" bIns="0" rtlCol="0">
            <a:spAutoFit/>
          </a:bodyPr>
          <a:lstStyle/>
          <a:p>
            <a:pPr marL="12700" marR="5080" algn="just">
              <a:lnSpc>
                <a:spcPct val="105600"/>
              </a:lnSpc>
            </a:pPr>
            <a:r>
              <a:rPr sz="700" spc="185" dirty="0">
                <a:latin typeface="宋体"/>
                <a:cs typeface="宋体"/>
              </a:rPr>
              <a:t>直  接  原  因</a:t>
            </a:r>
            <a:endParaRPr sz="700">
              <a:latin typeface="宋体"/>
              <a:cs typeface="宋体"/>
            </a:endParaRPr>
          </a:p>
        </p:txBody>
      </p:sp>
      <p:sp>
        <p:nvSpPr>
          <p:cNvPr id="120" name="object 120"/>
          <p:cNvSpPr/>
          <p:nvPr/>
        </p:nvSpPr>
        <p:spPr>
          <a:xfrm>
            <a:off x="9962593" y="1035275"/>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21" name="object 121"/>
          <p:cNvSpPr/>
          <p:nvPr/>
        </p:nvSpPr>
        <p:spPr>
          <a:xfrm>
            <a:off x="10020659" y="1083637"/>
            <a:ext cx="0" cy="1290320"/>
          </a:xfrm>
          <a:custGeom>
            <a:avLst/>
            <a:gdLst/>
            <a:ahLst/>
            <a:cxnLst/>
            <a:rect l="l" t="t" r="r" b="b"/>
            <a:pathLst>
              <a:path h="1290320">
                <a:moveTo>
                  <a:pt x="0" y="0"/>
                </a:moveTo>
                <a:lnTo>
                  <a:pt x="0" y="1290130"/>
                </a:lnTo>
              </a:path>
            </a:pathLst>
          </a:custGeom>
          <a:ln w="4924">
            <a:solidFill>
              <a:srgbClr val="000000"/>
            </a:solidFill>
          </a:ln>
        </p:spPr>
        <p:txBody>
          <a:bodyPr wrap="square" lIns="0" tIns="0" rIns="0" bIns="0" rtlCol="0"/>
          <a:lstStyle/>
          <a:p>
            <a:endParaRPr/>
          </a:p>
        </p:txBody>
      </p:sp>
      <p:sp>
        <p:nvSpPr>
          <p:cNvPr id="122" name="object 122"/>
          <p:cNvSpPr/>
          <p:nvPr/>
        </p:nvSpPr>
        <p:spPr>
          <a:xfrm>
            <a:off x="10020659" y="2824523"/>
            <a:ext cx="0" cy="1290320"/>
          </a:xfrm>
          <a:custGeom>
            <a:avLst/>
            <a:gdLst/>
            <a:ahLst/>
            <a:cxnLst/>
            <a:rect l="l" t="t" r="r" b="b"/>
            <a:pathLst>
              <a:path h="1290320">
                <a:moveTo>
                  <a:pt x="0" y="0"/>
                </a:moveTo>
                <a:lnTo>
                  <a:pt x="0" y="1290286"/>
                </a:lnTo>
              </a:path>
            </a:pathLst>
          </a:custGeom>
          <a:ln w="4924">
            <a:solidFill>
              <a:srgbClr val="000000"/>
            </a:solidFill>
          </a:ln>
        </p:spPr>
        <p:txBody>
          <a:bodyPr wrap="square" lIns="0" tIns="0" rIns="0" bIns="0" rtlCol="0"/>
          <a:lstStyle/>
          <a:p>
            <a:endParaRPr/>
          </a:p>
        </p:txBody>
      </p:sp>
      <p:sp>
        <p:nvSpPr>
          <p:cNvPr id="123" name="object 123"/>
          <p:cNvSpPr/>
          <p:nvPr/>
        </p:nvSpPr>
        <p:spPr>
          <a:xfrm>
            <a:off x="9978802" y="4099160"/>
            <a:ext cx="83820" cy="64135"/>
          </a:xfrm>
          <a:custGeom>
            <a:avLst/>
            <a:gdLst/>
            <a:ahLst/>
            <a:cxnLst/>
            <a:rect l="l" t="t" r="r" b="b"/>
            <a:pathLst>
              <a:path w="83820" h="64135">
                <a:moveTo>
                  <a:pt x="0" y="0"/>
                </a:moveTo>
                <a:lnTo>
                  <a:pt x="41857" y="63856"/>
                </a:lnTo>
                <a:lnTo>
                  <a:pt x="78713" y="7629"/>
                </a:lnTo>
                <a:lnTo>
                  <a:pt x="41934" y="7629"/>
                </a:lnTo>
                <a:lnTo>
                  <a:pt x="20553" y="5722"/>
                </a:lnTo>
                <a:lnTo>
                  <a:pt x="0" y="0"/>
                </a:lnTo>
                <a:close/>
              </a:path>
              <a:path w="83820" h="64135">
                <a:moveTo>
                  <a:pt x="83715" y="0"/>
                </a:moveTo>
                <a:lnTo>
                  <a:pt x="63276" y="5722"/>
                </a:lnTo>
                <a:lnTo>
                  <a:pt x="41934" y="7629"/>
                </a:lnTo>
                <a:lnTo>
                  <a:pt x="78713" y="7629"/>
                </a:lnTo>
                <a:lnTo>
                  <a:pt x="83715" y="0"/>
                </a:lnTo>
                <a:close/>
              </a:path>
            </a:pathLst>
          </a:custGeom>
          <a:solidFill>
            <a:srgbClr val="000000"/>
          </a:solidFill>
        </p:spPr>
        <p:txBody>
          <a:bodyPr wrap="square" lIns="0" tIns="0" rIns="0" bIns="0" rtlCol="0"/>
          <a:lstStyle/>
          <a:p>
            <a:endParaRPr/>
          </a:p>
        </p:txBody>
      </p:sp>
      <p:sp>
        <p:nvSpPr>
          <p:cNvPr id="124" name="object 124"/>
          <p:cNvSpPr/>
          <p:nvPr/>
        </p:nvSpPr>
        <p:spPr>
          <a:xfrm>
            <a:off x="9978802" y="1035276"/>
            <a:ext cx="83820" cy="64135"/>
          </a:xfrm>
          <a:custGeom>
            <a:avLst/>
            <a:gdLst/>
            <a:ahLst/>
            <a:cxnLst/>
            <a:rect l="l" t="t" r="r" b="b"/>
            <a:pathLst>
              <a:path w="83820" h="64134">
                <a:moveTo>
                  <a:pt x="41857" y="0"/>
                </a:moveTo>
                <a:lnTo>
                  <a:pt x="0" y="63856"/>
                </a:lnTo>
                <a:lnTo>
                  <a:pt x="20553" y="58222"/>
                </a:lnTo>
                <a:lnTo>
                  <a:pt x="41934" y="56344"/>
                </a:lnTo>
                <a:lnTo>
                  <a:pt x="78790" y="56344"/>
                </a:lnTo>
                <a:lnTo>
                  <a:pt x="41857" y="0"/>
                </a:lnTo>
                <a:close/>
              </a:path>
              <a:path w="83820" h="64134">
                <a:moveTo>
                  <a:pt x="78790" y="56344"/>
                </a:moveTo>
                <a:lnTo>
                  <a:pt x="41934" y="56344"/>
                </a:lnTo>
                <a:lnTo>
                  <a:pt x="63276" y="58222"/>
                </a:lnTo>
                <a:lnTo>
                  <a:pt x="83715" y="63856"/>
                </a:lnTo>
                <a:lnTo>
                  <a:pt x="78790" y="56344"/>
                </a:lnTo>
                <a:close/>
              </a:path>
            </a:pathLst>
          </a:custGeom>
          <a:solidFill>
            <a:srgbClr val="000000"/>
          </a:solidFill>
        </p:spPr>
        <p:txBody>
          <a:bodyPr wrap="square" lIns="0" tIns="0" rIns="0" bIns="0" rtlCol="0"/>
          <a:lstStyle/>
          <a:p>
            <a:endParaRPr/>
          </a:p>
        </p:txBody>
      </p:sp>
      <p:sp>
        <p:nvSpPr>
          <p:cNvPr id="125" name="object 125"/>
          <p:cNvSpPr txBox="1"/>
          <p:nvPr/>
        </p:nvSpPr>
        <p:spPr>
          <a:xfrm>
            <a:off x="9946404" y="2363411"/>
            <a:ext cx="148590" cy="459105"/>
          </a:xfrm>
          <a:prstGeom prst="rect">
            <a:avLst/>
          </a:prstGeom>
        </p:spPr>
        <p:txBody>
          <a:bodyPr vert="horz" wrap="square" lIns="0" tIns="0" rIns="0" bIns="0" rtlCol="0">
            <a:spAutoFit/>
          </a:bodyPr>
          <a:lstStyle/>
          <a:p>
            <a:pPr marL="12700" marR="5080" algn="just">
              <a:lnSpc>
                <a:spcPct val="105600"/>
              </a:lnSpc>
            </a:pPr>
            <a:r>
              <a:rPr sz="700" spc="185" dirty="0">
                <a:latin typeface="宋体"/>
                <a:cs typeface="宋体"/>
              </a:rPr>
              <a:t>间  接  原  因</a:t>
            </a:r>
            <a:endParaRPr sz="700">
              <a:latin typeface="宋体"/>
              <a:cs typeface="宋体"/>
            </a:endParaRPr>
          </a:p>
        </p:txBody>
      </p:sp>
      <p:sp>
        <p:nvSpPr>
          <p:cNvPr id="126" name="object 126"/>
          <p:cNvSpPr txBox="1"/>
          <p:nvPr/>
        </p:nvSpPr>
        <p:spPr>
          <a:xfrm>
            <a:off x="9299047" y="2796351"/>
            <a:ext cx="473075" cy="107722"/>
          </a:xfrm>
          <a:prstGeom prst="rect">
            <a:avLst/>
          </a:prstGeom>
        </p:spPr>
        <p:txBody>
          <a:bodyPr vert="horz" wrap="square" lIns="0" tIns="0" rIns="0" bIns="0" rtlCol="0">
            <a:spAutoFit/>
          </a:bodyPr>
          <a:lstStyle/>
          <a:p>
            <a:pPr marL="12700"/>
            <a:r>
              <a:rPr sz="700" u="sng" spc="-1905" dirty="0">
                <a:latin typeface="Times New Roman"/>
                <a:cs typeface="Times New Roman"/>
              </a:rPr>
              <a:t> </a:t>
            </a:r>
            <a:r>
              <a:rPr sz="700" u="sng" spc="-1930" dirty="0">
                <a:latin typeface="Times New Roman"/>
                <a:cs typeface="Times New Roman"/>
              </a:rPr>
              <a:t> </a:t>
            </a:r>
            <a:endParaRPr sz="700">
              <a:latin typeface="Times New Roman"/>
              <a:cs typeface="Times New Roman"/>
            </a:endParaRPr>
          </a:p>
        </p:txBody>
      </p:sp>
      <p:sp>
        <p:nvSpPr>
          <p:cNvPr id="127" name="object 127"/>
          <p:cNvSpPr/>
          <p:nvPr/>
        </p:nvSpPr>
        <p:spPr>
          <a:xfrm>
            <a:off x="9766642" y="5582770"/>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28" name="object 128"/>
          <p:cNvSpPr/>
          <p:nvPr/>
        </p:nvSpPr>
        <p:spPr>
          <a:xfrm>
            <a:off x="9821015" y="2855869"/>
            <a:ext cx="0" cy="1002665"/>
          </a:xfrm>
          <a:custGeom>
            <a:avLst/>
            <a:gdLst/>
            <a:ahLst/>
            <a:cxnLst/>
            <a:rect l="l" t="t" r="r" b="b"/>
            <a:pathLst>
              <a:path h="1002664">
                <a:moveTo>
                  <a:pt x="0" y="0"/>
                </a:moveTo>
                <a:lnTo>
                  <a:pt x="0" y="1002418"/>
                </a:lnTo>
              </a:path>
            </a:pathLst>
          </a:custGeom>
          <a:ln w="7386">
            <a:solidFill>
              <a:srgbClr val="000000"/>
            </a:solidFill>
          </a:ln>
        </p:spPr>
        <p:txBody>
          <a:bodyPr wrap="square" lIns="0" tIns="0" rIns="0" bIns="0" rtlCol="0"/>
          <a:lstStyle/>
          <a:p>
            <a:endParaRPr/>
          </a:p>
        </p:txBody>
      </p:sp>
      <p:sp>
        <p:nvSpPr>
          <p:cNvPr id="129" name="object 129"/>
          <p:cNvSpPr/>
          <p:nvPr/>
        </p:nvSpPr>
        <p:spPr>
          <a:xfrm>
            <a:off x="9821015" y="4534420"/>
            <a:ext cx="0" cy="1002665"/>
          </a:xfrm>
          <a:custGeom>
            <a:avLst/>
            <a:gdLst/>
            <a:ahLst/>
            <a:cxnLst/>
            <a:rect l="l" t="t" r="r" b="b"/>
            <a:pathLst>
              <a:path h="1002664">
                <a:moveTo>
                  <a:pt x="0" y="0"/>
                </a:moveTo>
                <a:lnTo>
                  <a:pt x="0" y="1002481"/>
                </a:lnTo>
              </a:path>
            </a:pathLst>
          </a:custGeom>
          <a:ln w="7386">
            <a:solidFill>
              <a:srgbClr val="000000"/>
            </a:solidFill>
          </a:ln>
        </p:spPr>
        <p:txBody>
          <a:bodyPr wrap="square" lIns="0" tIns="0" rIns="0" bIns="0" rtlCol="0"/>
          <a:lstStyle/>
          <a:p>
            <a:endParaRPr/>
          </a:p>
        </p:txBody>
      </p:sp>
      <p:sp>
        <p:nvSpPr>
          <p:cNvPr id="130" name="object 130"/>
          <p:cNvSpPr/>
          <p:nvPr/>
        </p:nvSpPr>
        <p:spPr>
          <a:xfrm>
            <a:off x="9782645" y="5518851"/>
            <a:ext cx="83820" cy="64135"/>
          </a:xfrm>
          <a:custGeom>
            <a:avLst/>
            <a:gdLst/>
            <a:ahLst/>
            <a:cxnLst/>
            <a:rect l="l" t="t" r="r" b="b"/>
            <a:pathLst>
              <a:path w="83820" h="64135">
                <a:moveTo>
                  <a:pt x="0" y="125"/>
                </a:moveTo>
                <a:lnTo>
                  <a:pt x="42062" y="63919"/>
                </a:lnTo>
                <a:lnTo>
                  <a:pt x="78759" y="7604"/>
                </a:lnTo>
                <a:lnTo>
                  <a:pt x="41934" y="7604"/>
                </a:lnTo>
                <a:lnTo>
                  <a:pt x="20553" y="5751"/>
                </a:lnTo>
                <a:lnTo>
                  <a:pt x="0" y="125"/>
                </a:lnTo>
                <a:close/>
              </a:path>
              <a:path w="83820" h="64135">
                <a:moveTo>
                  <a:pt x="83715" y="0"/>
                </a:moveTo>
                <a:lnTo>
                  <a:pt x="63276" y="5687"/>
                </a:lnTo>
                <a:lnTo>
                  <a:pt x="41934" y="7604"/>
                </a:lnTo>
                <a:lnTo>
                  <a:pt x="78759" y="7604"/>
                </a:lnTo>
                <a:lnTo>
                  <a:pt x="83715" y="0"/>
                </a:lnTo>
                <a:close/>
              </a:path>
            </a:pathLst>
          </a:custGeom>
          <a:solidFill>
            <a:srgbClr val="000000"/>
          </a:solidFill>
        </p:spPr>
        <p:txBody>
          <a:bodyPr wrap="square" lIns="0" tIns="0" rIns="0" bIns="0" rtlCol="0"/>
          <a:lstStyle/>
          <a:p>
            <a:endParaRPr/>
          </a:p>
        </p:txBody>
      </p:sp>
      <p:sp>
        <p:nvSpPr>
          <p:cNvPr id="131" name="object 131"/>
          <p:cNvSpPr/>
          <p:nvPr/>
        </p:nvSpPr>
        <p:spPr>
          <a:xfrm>
            <a:off x="9775464" y="2809968"/>
            <a:ext cx="83820" cy="64135"/>
          </a:xfrm>
          <a:custGeom>
            <a:avLst/>
            <a:gdLst/>
            <a:ahLst/>
            <a:cxnLst/>
            <a:rect l="l" t="t" r="r" b="b"/>
            <a:pathLst>
              <a:path w="83820" h="64135">
                <a:moveTo>
                  <a:pt x="41652" y="0"/>
                </a:moveTo>
                <a:lnTo>
                  <a:pt x="0" y="63856"/>
                </a:lnTo>
                <a:lnTo>
                  <a:pt x="20467" y="58198"/>
                </a:lnTo>
                <a:lnTo>
                  <a:pt x="41857" y="56266"/>
                </a:lnTo>
                <a:lnTo>
                  <a:pt x="78806" y="56266"/>
                </a:lnTo>
                <a:lnTo>
                  <a:pt x="41652" y="0"/>
                </a:lnTo>
                <a:close/>
              </a:path>
              <a:path w="83820" h="64135">
                <a:moveTo>
                  <a:pt x="78806" y="56266"/>
                </a:moveTo>
                <a:lnTo>
                  <a:pt x="41857" y="56266"/>
                </a:lnTo>
                <a:lnTo>
                  <a:pt x="63248" y="58090"/>
                </a:lnTo>
                <a:lnTo>
                  <a:pt x="83715" y="63700"/>
                </a:lnTo>
                <a:lnTo>
                  <a:pt x="78806" y="56266"/>
                </a:lnTo>
                <a:close/>
              </a:path>
            </a:pathLst>
          </a:custGeom>
          <a:solidFill>
            <a:srgbClr val="000000"/>
          </a:solidFill>
        </p:spPr>
        <p:txBody>
          <a:bodyPr wrap="square" lIns="0" tIns="0" rIns="0" bIns="0" rtlCol="0"/>
          <a:lstStyle/>
          <a:p>
            <a:endParaRPr/>
          </a:p>
        </p:txBody>
      </p:sp>
      <p:sp>
        <p:nvSpPr>
          <p:cNvPr id="132" name="object 132"/>
          <p:cNvSpPr txBox="1"/>
          <p:nvPr/>
        </p:nvSpPr>
        <p:spPr>
          <a:xfrm>
            <a:off x="9746760" y="3847929"/>
            <a:ext cx="148590" cy="684530"/>
          </a:xfrm>
          <a:prstGeom prst="rect">
            <a:avLst/>
          </a:prstGeom>
        </p:spPr>
        <p:txBody>
          <a:bodyPr vert="horz" wrap="square" lIns="0" tIns="0" rIns="0" bIns="0" rtlCol="0">
            <a:spAutoFit/>
          </a:bodyPr>
          <a:lstStyle/>
          <a:p>
            <a:pPr marL="12700" marR="5080" algn="just">
              <a:lnSpc>
                <a:spcPct val="105600"/>
              </a:lnSpc>
            </a:pPr>
            <a:r>
              <a:rPr sz="700" spc="185" dirty="0">
                <a:latin typeface="宋体"/>
                <a:cs typeface="宋体"/>
              </a:rPr>
              <a:t>组  织  内  部  因  素</a:t>
            </a:r>
            <a:endParaRPr sz="700">
              <a:latin typeface="宋体"/>
              <a:cs typeface="宋体"/>
            </a:endParaRPr>
          </a:p>
        </p:txBody>
      </p:sp>
      <p:sp>
        <p:nvSpPr>
          <p:cNvPr id="133" name="object 133"/>
          <p:cNvSpPr/>
          <p:nvPr/>
        </p:nvSpPr>
        <p:spPr>
          <a:xfrm>
            <a:off x="9759050" y="1035275"/>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34" name="object 134"/>
          <p:cNvSpPr/>
          <p:nvPr/>
        </p:nvSpPr>
        <p:spPr>
          <a:xfrm>
            <a:off x="9759050" y="2721225"/>
            <a:ext cx="116839" cy="0"/>
          </a:xfrm>
          <a:custGeom>
            <a:avLst/>
            <a:gdLst/>
            <a:ahLst/>
            <a:cxnLst/>
            <a:rect l="l" t="t" r="r" b="b"/>
            <a:pathLst>
              <a:path w="116840">
                <a:moveTo>
                  <a:pt x="116339" y="0"/>
                </a:moveTo>
                <a:lnTo>
                  <a:pt x="0" y="0"/>
                </a:lnTo>
                <a:lnTo>
                  <a:pt x="0" y="0"/>
                </a:lnTo>
              </a:path>
            </a:pathLst>
          </a:custGeom>
          <a:ln w="3755">
            <a:solidFill>
              <a:srgbClr val="000000"/>
            </a:solidFill>
          </a:ln>
        </p:spPr>
        <p:txBody>
          <a:bodyPr wrap="square" lIns="0" tIns="0" rIns="0" bIns="0" rtlCol="0"/>
          <a:lstStyle/>
          <a:p>
            <a:endParaRPr/>
          </a:p>
        </p:txBody>
      </p:sp>
      <p:sp>
        <p:nvSpPr>
          <p:cNvPr id="135" name="object 135"/>
          <p:cNvSpPr/>
          <p:nvPr/>
        </p:nvSpPr>
        <p:spPr>
          <a:xfrm>
            <a:off x="9817117" y="1083638"/>
            <a:ext cx="0" cy="456565"/>
          </a:xfrm>
          <a:custGeom>
            <a:avLst/>
            <a:gdLst/>
            <a:ahLst/>
            <a:cxnLst/>
            <a:rect l="l" t="t" r="r" b="b"/>
            <a:pathLst>
              <a:path h="456565">
                <a:moveTo>
                  <a:pt x="0" y="0"/>
                </a:moveTo>
                <a:lnTo>
                  <a:pt x="0" y="456546"/>
                </a:lnTo>
              </a:path>
            </a:pathLst>
          </a:custGeom>
          <a:ln w="4924">
            <a:solidFill>
              <a:srgbClr val="000000"/>
            </a:solidFill>
          </a:ln>
        </p:spPr>
        <p:txBody>
          <a:bodyPr wrap="square" lIns="0" tIns="0" rIns="0" bIns="0" rtlCol="0"/>
          <a:lstStyle/>
          <a:p>
            <a:endParaRPr/>
          </a:p>
        </p:txBody>
      </p:sp>
      <p:sp>
        <p:nvSpPr>
          <p:cNvPr id="136" name="object 136"/>
          <p:cNvSpPr/>
          <p:nvPr/>
        </p:nvSpPr>
        <p:spPr>
          <a:xfrm>
            <a:off x="9817117" y="2216318"/>
            <a:ext cx="0" cy="456565"/>
          </a:xfrm>
          <a:custGeom>
            <a:avLst/>
            <a:gdLst/>
            <a:ahLst/>
            <a:cxnLst/>
            <a:rect l="l" t="t" r="r" b="b"/>
            <a:pathLst>
              <a:path h="456564">
                <a:moveTo>
                  <a:pt x="0" y="0"/>
                </a:moveTo>
                <a:lnTo>
                  <a:pt x="0" y="456546"/>
                </a:lnTo>
              </a:path>
            </a:pathLst>
          </a:custGeom>
          <a:ln w="4924">
            <a:solidFill>
              <a:srgbClr val="000000"/>
            </a:solidFill>
          </a:ln>
        </p:spPr>
        <p:txBody>
          <a:bodyPr wrap="square" lIns="0" tIns="0" rIns="0" bIns="0" rtlCol="0"/>
          <a:lstStyle/>
          <a:p>
            <a:endParaRPr/>
          </a:p>
        </p:txBody>
      </p:sp>
      <p:sp>
        <p:nvSpPr>
          <p:cNvPr id="137" name="object 137"/>
          <p:cNvSpPr/>
          <p:nvPr/>
        </p:nvSpPr>
        <p:spPr>
          <a:xfrm>
            <a:off x="9775259" y="2657369"/>
            <a:ext cx="83820" cy="64135"/>
          </a:xfrm>
          <a:custGeom>
            <a:avLst/>
            <a:gdLst/>
            <a:ahLst/>
            <a:cxnLst/>
            <a:rect l="l" t="t" r="r" b="b"/>
            <a:pathLst>
              <a:path w="83820" h="64135">
                <a:moveTo>
                  <a:pt x="0" y="0"/>
                </a:moveTo>
                <a:lnTo>
                  <a:pt x="41857" y="63856"/>
                </a:lnTo>
                <a:lnTo>
                  <a:pt x="78790" y="7512"/>
                </a:lnTo>
                <a:lnTo>
                  <a:pt x="41934" y="7512"/>
                </a:lnTo>
                <a:lnTo>
                  <a:pt x="20553" y="5634"/>
                </a:lnTo>
                <a:lnTo>
                  <a:pt x="0" y="0"/>
                </a:lnTo>
                <a:close/>
              </a:path>
              <a:path w="83820" h="64135">
                <a:moveTo>
                  <a:pt x="83715" y="0"/>
                </a:moveTo>
                <a:lnTo>
                  <a:pt x="63276" y="5634"/>
                </a:lnTo>
                <a:lnTo>
                  <a:pt x="41934" y="7512"/>
                </a:lnTo>
                <a:lnTo>
                  <a:pt x="78790" y="7512"/>
                </a:lnTo>
                <a:lnTo>
                  <a:pt x="83715" y="0"/>
                </a:lnTo>
                <a:close/>
              </a:path>
            </a:pathLst>
          </a:custGeom>
          <a:solidFill>
            <a:srgbClr val="000000"/>
          </a:solidFill>
        </p:spPr>
        <p:txBody>
          <a:bodyPr wrap="square" lIns="0" tIns="0" rIns="0" bIns="0" rtlCol="0"/>
          <a:lstStyle/>
          <a:p>
            <a:endParaRPr/>
          </a:p>
        </p:txBody>
      </p:sp>
      <p:sp>
        <p:nvSpPr>
          <p:cNvPr id="138" name="object 138"/>
          <p:cNvSpPr/>
          <p:nvPr/>
        </p:nvSpPr>
        <p:spPr>
          <a:xfrm>
            <a:off x="9775259" y="1035276"/>
            <a:ext cx="83820" cy="64135"/>
          </a:xfrm>
          <a:custGeom>
            <a:avLst/>
            <a:gdLst/>
            <a:ahLst/>
            <a:cxnLst/>
            <a:rect l="l" t="t" r="r" b="b"/>
            <a:pathLst>
              <a:path w="83820" h="64134">
                <a:moveTo>
                  <a:pt x="41857" y="0"/>
                </a:moveTo>
                <a:lnTo>
                  <a:pt x="0" y="63856"/>
                </a:lnTo>
                <a:lnTo>
                  <a:pt x="20553" y="58222"/>
                </a:lnTo>
                <a:lnTo>
                  <a:pt x="41934" y="56344"/>
                </a:lnTo>
                <a:lnTo>
                  <a:pt x="78790" y="56344"/>
                </a:lnTo>
                <a:lnTo>
                  <a:pt x="41857" y="0"/>
                </a:lnTo>
                <a:close/>
              </a:path>
              <a:path w="83820" h="64134">
                <a:moveTo>
                  <a:pt x="78790" y="56344"/>
                </a:moveTo>
                <a:lnTo>
                  <a:pt x="41934" y="56344"/>
                </a:lnTo>
                <a:lnTo>
                  <a:pt x="63276" y="58222"/>
                </a:lnTo>
                <a:lnTo>
                  <a:pt x="83715" y="63856"/>
                </a:lnTo>
                <a:lnTo>
                  <a:pt x="78790" y="56344"/>
                </a:lnTo>
                <a:close/>
              </a:path>
            </a:pathLst>
          </a:custGeom>
          <a:solidFill>
            <a:srgbClr val="000000"/>
          </a:solidFill>
        </p:spPr>
        <p:txBody>
          <a:bodyPr wrap="square" lIns="0" tIns="0" rIns="0" bIns="0" rtlCol="0"/>
          <a:lstStyle/>
          <a:p>
            <a:endParaRPr/>
          </a:p>
        </p:txBody>
      </p:sp>
      <p:sp>
        <p:nvSpPr>
          <p:cNvPr id="139" name="object 139"/>
          <p:cNvSpPr txBox="1"/>
          <p:nvPr/>
        </p:nvSpPr>
        <p:spPr>
          <a:xfrm>
            <a:off x="9510183" y="1504050"/>
            <a:ext cx="381635" cy="674544"/>
          </a:xfrm>
          <a:prstGeom prst="rect">
            <a:avLst/>
          </a:prstGeom>
        </p:spPr>
        <p:txBody>
          <a:bodyPr vert="horz" wrap="square" lIns="0" tIns="0" rIns="0" bIns="0" rtlCol="0">
            <a:spAutoFit/>
          </a:bodyPr>
          <a:lstStyle/>
          <a:p>
            <a:pPr marL="33020">
              <a:lnSpc>
                <a:spcPts val="1140"/>
              </a:lnSpc>
              <a:tabLst>
                <a:tab pos="245110" algn="l"/>
              </a:tabLst>
            </a:pPr>
            <a:r>
              <a:rPr sz="1425" spc="254" baseline="2923" dirty="0">
                <a:latin typeface="Times New Roman"/>
                <a:cs typeface="Times New Roman"/>
              </a:rPr>
              <a:t>3	</a:t>
            </a:r>
            <a:r>
              <a:rPr sz="700" spc="265" dirty="0">
                <a:latin typeface="宋体"/>
                <a:cs typeface="宋体"/>
              </a:rPr>
              <a:t>组</a:t>
            </a:r>
            <a:endParaRPr sz="700">
              <a:latin typeface="宋体"/>
              <a:cs typeface="宋体"/>
            </a:endParaRPr>
          </a:p>
          <a:p>
            <a:pPr marL="12700">
              <a:lnSpc>
                <a:spcPts val="840"/>
              </a:lnSpc>
            </a:pPr>
            <a:r>
              <a:rPr sz="700" spc="265" dirty="0">
                <a:latin typeface="宋体"/>
                <a:cs typeface="宋体"/>
              </a:rPr>
              <a:t>他</a:t>
            </a:r>
            <a:r>
              <a:rPr sz="700" spc="415" dirty="0">
                <a:latin typeface="宋体"/>
                <a:cs typeface="宋体"/>
              </a:rPr>
              <a:t> </a:t>
            </a:r>
            <a:r>
              <a:rPr sz="700" spc="265" dirty="0">
                <a:latin typeface="宋体"/>
                <a:cs typeface="宋体"/>
              </a:rPr>
              <a:t>织</a:t>
            </a:r>
            <a:endParaRPr sz="700">
              <a:latin typeface="宋体"/>
              <a:cs typeface="宋体"/>
            </a:endParaRPr>
          </a:p>
          <a:p>
            <a:pPr marL="12700">
              <a:spcBef>
                <a:spcPts val="45"/>
              </a:spcBef>
            </a:pPr>
            <a:r>
              <a:rPr sz="700" spc="265" dirty="0">
                <a:latin typeface="宋体"/>
                <a:cs typeface="宋体"/>
              </a:rPr>
              <a:t>组</a:t>
            </a:r>
            <a:r>
              <a:rPr sz="700" spc="415" dirty="0">
                <a:latin typeface="宋体"/>
                <a:cs typeface="宋体"/>
              </a:rPr>
              <a:t> </a:t>
            </a:r>
            <a:r>
              <a:rPr sz="700" spc="265" dirty="0">
                <a:latin typeface="宋体"/>
                <a:cs typeface="宋体"/>
              </a:rPr>
              <a:t>外</a:t>
            </a:r>
            <a:endParaRPr sz="700">
              <a:latin typeface="宋体"/>
              <a:cs typeface="宋体"/>
            </a:endParaRPr>
          </a:p>
          <a:p>
            <a:pPr marL="12700">
              <a:spcBef>
                <a:spcPts val="45"/>
              </a:spcBef>
            </a:pPr>
            <a:r>
              <a:rPr sz="700" spc="265" dirty="0">
                <a:latin typeface="宋体"/>
                <a:cs typeface="宋体"/>
              </a:rPr>
              <a:t>织</a:t>
            </a:r>
            <a:r>
              <a:rPr sz="700" spc="415" dirty="0">
                <a:latin typeface="宋体"/>
                <a:cs typeface="宋体"/>
              </a:rPr>
              <a:t> </a:t>
            </a:r>
            <a:r>
              <a:rPr sz="700" spc="265" dirty="0">
                <a:latin typeface="宋体"/>
                <a:cs typeface="宋体"/>
              </a:rPr>
              <a:t>部</a:t>
            </a:r>
            <a:endParaRPr sz="700">
              <a:latin typeface="宋体"/>
              <a:cs typeface="宋体"/>
            </a:endParaRPr>
          </a:p>
          <a:p>
            <a:pPr marL="12700">
              <a:spcBef>
                <a:spcPts val="45"/>
              </a:spcBef>
            </a:pPr>
            <a:r>
              <a:rPr sz="700" spc="265" dirty="0">
                <a:latin typeface="宋体"/>
                <a:cs typeface="宋体"/>
              </a:rPr>
              <a:t>因</a:t>
            </a:r>
            <a:r>
              <a:rPr sz="700" spc="415" dirty="0">
                <a:latin typeface="宋体"/>
                <a:cs typeface="宋体"/>
              </a:rPr>
              <a:t> </a:t>
            </a:r>
            <a:r>
              <a:rPr sz="700" spc="265" dirty="0">
                <a:latin typeface="宋体"/>
                <a:cs typeface="宋体"/>
              </a:rPr>
              <a:t>因</a:t>
            </a:r>
            <a:endParaRPr sz="700">
              <a:latin typeface="宋体"/>
              <a:cs typeface="宋体"/>
            </a:endParaRPr>
          </a:p>
          <a:p>
            <a:pPr marL="12700">
              <a:spcBef>
                <a:spcPts val="45"/>
              </a:spcBef>
            </a:pPr>
            <a:r>
              <a:rPr sz="1050" spc="397" baseline="-15873" dirty="0">
                <a:latin typeface="宋体"/>
                <a:cs typeface="宋体"/>
              </a:rPr>
              <a:t>素</a:t>
            </a:r>
            <a:r>
              <a:rPr sz="1050" spc="622" baseline="-15873" dirty="0">
                <a:latin typeface="宋体"/>
                <a:cs typeface="宋体"/>
              </a:rPr>
              <a:t> </a:t>
            </a:r>
            <a:r>
              <a:rPr sz="700" spc="265" dirty="0">
                <a:latin typeface="宋体"/>
                <a:cs typeface="宋体"/>
              </a:rPr>
              <a:t>素</a:t>
            </a:r>
            <a:endParaRPr sz="700">
              <a:latin typeface="宋体"/>
              <a:cs typeface="宋体"/>
            </a:endParaRPr>
          </a:p>
        </p:txBody>
      </p:sp>
      <p:sp>
        <p:nvSpPr>
          <p:cNvPr id="140" name="object 140"/>
          <p:cNvSpPr txBox="1"/>
          <p:nvPr/>
        </p:nvSpPr>
        <p:spPr>
          <a:xfrm>
            <a:off x="6271343" y="1584632"/>
            <a:ext cx="107950" cy="107722"/>
          </a:xfrm>
          <a:prstGeom prst="rect">
            <a:avLst/>
          </a:prstGeom>
        </p:spPr>
        <p:txBody>
          <a:bodyPr vert="horz" wrap="square" lIns="0" tIns="0" rIns="0" bIns="0" rtlCol="0">
            <a:spAutoFit/>
          </a:bodyPr>
          <a:lstStyle/>
          <a:p>
            <a:pPr marL="12700"/>
            <a:r>
              <a:rPr sz="700" i="1" spc="175" dirty="0">
                <a:latin typeface="Times New Roman"/>
                <a:cs typeface="Times New Roman"/>
              </a:rPr>
              <a:t>N</a:t>
            </a:r>
            <a:endParaRPr sz="700">
              <a:latin typeface="Times New Roman"/>
              <a:cs typeface="Times New Roman"/>
            </a:endParaRPr>
          </a:p>
        </p:txBody>
      </p:sp>
      <p:sp>
        <p:nvSpPr>
          <p:cNvPr id="141" name="object 141"/>
          <p:cNvSpPr txBox="1"/>
          <p:nvPr/>
        </p:nvSpPr>
        <p:spPr>
          <a:xfrm>
            <a:off x="6353417" y="1629842"/>
            <a:ext cx="105410" cy="69250"/>
          </a:xfrm>
          <a:prstGeom prst="rect">
            <a:avLst/>
          </a:prstGeom>
        </p:spPr>
        <p:txBody>
          <a:bodyPr vert="horz" wrap="square" lIns="0" tIns="0" rIns="0" bIns="0" rtlCol="0">
            <a:spAutoFit/>
          </a:bodyPr>
          <a:lstStyle/>
          <a:p>
            <a:pPr marL="12700"/>
            <a:r>
              <a:rPr sz="450" spc="90" dirty="0">
                <a:latin typeface="Times New Roman"/>
                <a:cs typeface="Times New Roman"/>
              </a:rPr>
              <a:t>32</a:t>
            </a:r>
            <a:endParaRPr sz="450">
              <a:latin typeface="Times New Roman"/>
              <a:cs typeface="Times New Roman"/>
            </a:endParaRPr>
          </a:p>
        </p:txBody>
      </p:sp>
      <p:sp>
        <p:nvSpPr>
          <p:cNvPr id="142" name="object 142"/>
          <p:cNvSpPr txBox="1"/>
          <p:nvPr/>
        </p:nvSpPr>
        <p:spPr>
          <a:xfrm>
            <a:off x="7618790" y="1464900"/>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33</a:t>
            </a:r>
            <a:endParaRPr sz="450">
              <a:latin typeface="Times New Roman"/>
              <a:cs typeface="Times New Roman"/>
            </a:endParaRPr>
          </a:p>
        </p:txBody>
      </p:sp>
      <p:sp>
        <p:nvSpPr>
          <p:cNvPr id="143" name="object 143"/>
          <p:cNvSpPr txBox="1"/>
          <p:nvPr/>
        </p:nvSpPr>
        <p:spPr>
          <a:xfrm>
            <a:off x="6271343" y="3017658"/>
            <a:ext cx="187960" cy="107722"/>
          </a:xfrm>
          <a:prstGeom prst="rect">
            <a:avLst/>
          </a:prstGeom>
        </p:spPr>
        <p:txBody>
          <a:bodyPr vert="horz" wrap="square" lIns="0" tIns="0" rIns="0" bIns="0" rtlCol="0">
            <a:spAutoFit/>
          </a:bodyPr>
          <a:lstStyle/>
          <a:p>
            <a:pPr marL="12700"/>
            <a:r>
              <a:rPr sz="1050" i="1" spc="254" baseline="7936" dirty="0">
                <a:latin typeface="Times New Roman"/>
                <a:cs typeface="Times New Roman"/>
              </a:rPr>
              <a:t>N</a:t>
            </a:r>
            <a:r>
              <a:rPr sz="450" spc="90" dirty="0">
                <a:latin typeface="Times New Roman"/>
                <a:cs typeface="Times New Roman"/>
              </a:rPr>
              <a:t>22</a:t>
            </a:r>
            <a:endParaRPr sz="450">
              <a:latin typeface="Times New Roman"/>
              <a:cs typeface="Times New Roman"/>
            </a:endParaRPr>
          </a:p>
        </p:txBody>
      </p:sp>
      <p:sp>
        <p:nvSpPr>
          <p:cNvPr id="144" name="object 144"/>
          <p:cNvSpPr txBox="1"/>
          <p:nvPr/>
        </p:nvSpPr>
        <p:spPr>
          <a:xfrm>
            <a:off x="7550874" y="2906847"/>
            <a:ext cx="187960" cy="107722"/>
          </a:xfrm>
          <a:prstGeom prst="rect">
            <a:avLst/>
          </a:prstGeom>
        </p:spPr>
        <p:txBody>
          <a:bodyPr vert="horz" wrap="square" lIns="0" tIns="0" rIns="0" bIns="0" rtlCol="0">
            <a:spAutoFit/>
          </a:bodyPr>
          <a:lstStyle/>
          <a:p>
            <a:pPr marL="12700"/>
            <a:r>
              <a:rPr sz="1050" i="1" spc="262" baseline="7936" dirty="0">
                <a:latin typeface="Times New Roman"/>
                <a:cs typeface="Times New Roman"/>
              </a:rPr>
              <a:t>N</a:t>
            </a:r>
            <a:r>
              <a:rPr sz="450" spc="90" dirty="0">
                <a:latin typeface="Times New Roman"/>
                <a:cs typeface="Times New Roman"/>
              </a:rPr>
              <a:t>23</a:t>
            </a:r>
            <a:endParaRPr sz="450">
              <a:latin typeface="Times New Roman"/>
              <a:cs typeface="Times New Roman"/>
            </a:endParaRPr>
          </a:p>
        </p:txBody>
      </p:sp>
      <p:sp>
        <p:nvSpPr>
          <p:cNvPr id="145" name="object 145"/>
          <p:cNvSpPr txBox="1"/>
          <p:nvPr/>
        </p:nvSpPr>
        <p:spPr>
          <a:xfrm>
            <a:off x="8495439" y="2938597"/>
            <a:ext cx="301625" cy="69250"/>
          </a:xfrm>
          <a:prstGeom prst="rect">
            <a:avLst/>
          </a:prstGeom>
        </p:spPr>
        <p:txBody>
          <a:bodyPr vert="horz" wrap="square" lIns="0" tIns="0" rIns="0" bIns="0" rtlCol="0">
            <a:spAutoFit/>
          </a:bodyPr>
          <a:lstStyle/>
          <a:p>
            <a:pPr marL="12700"/>
            <a:r>
              <a:rPr sz="450" u="sng" spc="-2285" dirty="0">
                <a:latin typeface="Times New Roman"/>
                <a:cs typeface="Times New Roman"/>
              </a:rPr>
              <a:t> </a:t>
            </a:r>
            <a:endParaRPr sz="450">
              <a:latin typeface="Times New Roman"/>
              <a:cs typeface="Times New Roman"/>
            </a:endParaRPr>
          </a:p>
        </p:txBody>
      </p:sp>
      <p:sp>
        <p:nvSpPr>
          <p:cNvPr id="146" name="object 146"/>
          <p:cNvSpPr txBox="1"/>
          <p:nvPr/>
        </p:nvSpPr>
        <p:spPr>
          <a:xfrm>
            <a:off x="5563457" y="2039010"/>
            <a:ext cx="875030" cy="584775"/>
          </a:xfrm>
          <a:prstGeom prst="rect">
            <a:avLst/>
          </a:prstGeom>
        </p:spPr>
        <p:txBody>
          <a:bodyPr vert="horz" wrap="square" lIns="0" tIns="0" rIns="0" bIns="0" rtlCol="0">
            <a:spAutoFit/>
          </a:bodyPr>
          <a:lstStyle/>
          <a:p>
            <a:pPr marR="348615" algn="ctr"/>
            <a:r>
              <a:rPr sz="950" spc="340" dirty="0">
                <a:latin typeface="宋体"/>
                <a:cs typeface="宋体"/>
              </a:rPr>
              <a:t>他组织</a:t>
            </a:r>
            <a:endParaRPr sz="950">
              <a:latin typeface="宋体"/>
              <a:cs typeface="宋体"/>
            </a:endParaRPr>
          </a:p>
          <a:p>
            <a:pPr marL="94615">
              <a:spcBef>
                <a:spcPts val="40"/>
              </a:spcBef>
              <a:tabLst>
                <a:tab pos="861694" algn="l"/>
              </a:tabLst>
            </a:pPr>
            <a:r>
              <a:rPr sz="950" spc="340" dirty="0">
                <a:latin typeface="宋体"/>
                <a:cs typeface="宋体"/>
              </a:rPr>
              <a:t>安</a:t>
            </a:r>
            <a:r>
              <a:rPr sz="950" spc="-315" dirty="0">
                <a:latin typeface="宋体"/>
                <a:cs typeface="宋体"/>
              </a:rPr>
              <a:t>全</a:t>
            </a:r>
            <a:r>
              <a:rPr sz="1050" i="1" u="sng" spc="-3277" baseline="-15873" dirty="0">
                <a:latin typeface="Times New Roman"/>
                <a:cs typeface="Times New Roman"/>
              </a:rPr>
              <a:t> </a:t>
            </a:r>
            <a:r>
              <a:rPr sz="1050" i="1" u="sng" spc="217" baseline="-15873" dirty="0">
                <a:latin typeface="Times New Roman"/>
                <a:cs typeface="Times New Roman"/>
              </a:rPr>
              <a:t>Y</a:t>
            </a:r>
            <a:r>
              <a:rPr sz="675" u="sng" spc="135" baseline="-37037" dirty="0">
                <a:latin typeface="Times New Roman"/>
                <a:cs typeface="Times New Roman"/>
              </a:rPr>
              <a:t>32</a:t>
            </a:r>
            <a:r>
              <a:rPr sz="675" u="sng" baseline="-37037" dirty="0">
                <a:latin typeface="Times New Roman"/>
                <a:cs typeface="Times New Roman"/>
              </a:rPr>
              <a:t>	</a:t>
            </a:r>
            <a:endParaRPr sz="675" baseline="-37037">
              <a:latin typeface="Times New Roman"/>
              <a:cs typeface="Times New Roman"/>
            </a:endParaRPr>
          </a:p>
          <a:p>
            <a:pPr marR="348615" algn="ctr">
              <a:spcBef>
                <a:spcPts val="40"/>
              </a:spcBef>
            </a:pPr>
            <a:r>
              <a:rPr sz="950" spc="340" dirty="0">
                <a:latin typeface="宋体"/>
                <a:cs typeface="宋体"/>
              </a:rPr>
              <a:t>决策</a:t>
            </a:r>
            <a:endParaRPr sz="950">
              <a:latin typeface="宋体"/>
              <a:cs typeface="宋体"/>
            </a:endParaRPr>
          </a:p>
          <a:p>
            <a:pPr marR="349250" algn="ctr">
              <a:spcBef>
                <a:spcPts val="325"/>
              </a:spcBef>
            </a:pPr>
            <a:r>
              <a:rPr sz="700" i="1" spc="140" dirty="0">
                <a:latin typeface="Times New Roman"/>
                <a:cs typeface="Times New Roman"/>
              </a:rPr>
              <a:t>D</a:t>
            </a:r>
            <a:r>
              <a:rPr sz="675" spc="209" baseline="-12345" dirty="0">
                <a:latin typeface="Times New Roman"/>
                <a:cs typeface="Times New Roman"/>
              </a:rPr>
              <a:t>3</a:t>
            </a:r>
            <a:endParaRPr sz="675" baseline="-12345">
              <a:latin typeface="Times New Roman"/>
              <a:cs typeface="Times New Roman"/>
            </a:endParaRPr>
          </a:p>
        </p:txBody>
      </p:sp>
      <p:sp>
        <p:nvSpPr>
          <p:cNvPr id="147" name="object 147"/>
          <p:cNvSpPr txBox="1"/>
          <p:nvPr/>
        </p:nvSpPr>
        <p:spPr>
          <a:xfrm>
            <a:off x="6594509" y="2033508"/>
            <a:ext cx="861694" cy="558679"/>
          </a:xfrm>
          <a:prstGeom prst="rect">
            <a:avLst/>
          </a:prstGeom>
        </p:spPr>
        <p:txBody>
          <a:bodyPr vert="horz" wrap="square" lIns="0" tIns="0" rIns="0" bIns="0" rtlCol="0">
            <a:spAutoFit/>
          </a:bodyPr>
          <a:lstStyle/>
          <a:p>
            <a:pPr marL="94615" marR="347980" indent="-82550">
              <a:lnSpc>
                <a:spcPct val="103800"/>
              </a:lnSpc>
            </a:pPr>
            <a:r>
              <a:rPr sz="950" spc="270" dirty="0">
                <a:latin typeface="宋体"/>
                <a:cs typeface="宋体"/>
              </a:rPr>
              <a:t>他组织  </a:t>
            </a:r>
            <a:r>
              <a:rPr sz="950" spc="340" dirty="0">
                <a:latin typeface="宋体"/>
                <a:cs typeface="宋体"/>
              </a:rPr>
              <a:t>安全  执行</a:t>
            </a:r>
            <a:endParaRPr sz="950">
              <a:latin typeface="宋体"/>
              <a:cs typeface="宋体"/>
            </a:endParaRPr>
          </a:p>
          <a:p>
            <a:pPr marL="200660">
              <a:lnSpc>
                <a:spcPts val="830"/>
              </a:lnSpc>
              <a:tabLst>
                <a:tab pos="848360" algn="l"/>
              </a:tabLst>
            </a:pPr>
            <a:r>
              <a:rPr sz="1050" i="1" spc="240" baseline="-27777" dirty="0">
                <a:latin typeface="Times New Roman"/>
                <a:cs typeface="Times New Roman"/>
              </a:rPr>
              <a:t>A</a:t>
            </a:r>
            <a:r>
              <a:rPr sz="675" spc="135" baseline="-55555" dirty="0">
                <a:latin typeface="Times New Roman"/>
                <a:cs typeface="Times New Roman"/>
              </a:rPr>
              <a:t>3</a:t>
            </a:r>
            <a:r>
              <a:rPr sz="675" spc="-44" baseline="-55555" dirty="0">
                <a:latin typeface="Times New Roman"/>
                <a:cs typeface="Times New Roman"/>
              </a:rPr>
              <a:t> </a:t>
            </a:r>
            <a:r>
              <a:rPr sz="700" i="1" u="sng" spc="-2185" dirty="0">
                <a:latin typeface="Times New Roman"/>
                <a:cs typeface="Times New Roman"/>
              </a:rPr>
              <a:t> </a:t>
            </a:r>
            <a:r>
              <a:rPr sz="700" i="1" u="sng" spc="140" dirty="0">
                <a:latin typeface="Times New Roman"/>
                <a:cs typeface="Times New Roman"/>
              </a:rPr>
              <a:t>Y</a:t>
            </a:r>
            <a:r>
              <a:rPr sz="675" u="sng" spc="135" baseline="-12345" dirty="0">
                <a:latin typeface="Times New Roman"/>
                <a:cs typeface="Times New Roman"/>
              </a:rPr>
              <a:t>33</a:t>
            </a:r>
            <a:r>
              <a:rPr sz="675" u="sng" baseline="-12345" dirty="0">
                <a:latin typeface="Times New Roman"/>
                <a:cs typeface="Times New Roman"/>
              </a:rPr>
              <a:t>	</a:t>
            </a:r>
            <a:endParaRPr sz="675" baseline="-12345">
              <a:latin typeface="Times New Roman"/>
              <a:cs typeface="Times New Roman"/>
            </a:endParaRPr>
          </a:p>
        </p:txBody>
      </p:sp>
      <p:sp>
        <p:nvSpPr>
          <p:cNvPr id="148" name="object 148"/>
          <p:cNvSpPr txBox="1"/>
          <p:nvPr/>
        </p:nvSpPr>
        <p:spPr>
          <a:xfrm>
            <a:off x="7248843" y="3891622"/>
            <a:ext cx="93980" cy="107722"/>
          </a:xfrm>
          <a:prstGeom prst="rect">
            <a:avLst/>
          </a:prstGeom>
        </p:spPr>
        <p:txBody>
          <a:bodyPr vert="horz" wrap="square" lIns="0" tIns="0" rIns="0" bIns="0" rtlCol="0">
            <a:spAutoFit/>
          </a:bodyPr>
          <a:lstStyle/>
          <a:p>
            <a:pPr marL="12700"/>
            <a:r>
              <a:rPr sz="700" i="1" spc="145" dirty="0">
                <a:latin typeface="Times New Roman"/>
                <a:cs typeface="Times New Roman"/>
              </a:rPr>
              <a:t>Y</a:t>
            </a:r>
            <a:endParaRPr sz="700">
              <a:latin typeface="Times New Roman"/>
              <a:cs typeface="Times New Roman"/>
            </a:endParaRPr>
          </a:p>
        </p:txBody>
      </p:sp>
      <p:sp>
        <p:nvSpPr>
          <p:cNvPr id="149" name="object 149"/>
          <p:cNvSpPr txBox="1"/>
          <p:nvPr/>
        </p:nvSpPr>
        <p:spPr>
          <a:xfrm>
            <a:off x="7317169" y="3936832"/>
            <a:ext cx="105410" cy="69250"/>
          </a:xfrm>
          <a:prstGeom prst="rect">
            <a:avLst/>
          </a:prstGeom>
        </p:spPr>
        <p:txBody>
          <a:bodyPr vert="horz" wrap="square" lIns="0" tIns="0" rIns="0" bIns="0" rtlCol="0">
            <a:spAutoFit/>
          </a:bodyPr>
          <a:lstStyle/>
          <a:p>
            <a:pPr marL="12700"/>
            <a:r>
              <a:rPr sz="450" spc="90" dirty="0">
                <a:latin typeface="Times New Roman"/>
                <a:cs typeface="Times New Roman"/>
              </a:rPr>
              <a:t>23</a:t>
            </a:r>
            <a:endParaRPr sz="450">
              <a:latin typeface="Times New Roman"/>
              <a:cs typeface="Times New Roman"/>
            </a:endParaRPr>
          </a:p>
        </p:txBody>
      </p:sp>
      <p:sp>
        <p:nvSpPr>
          <p:cNvPr id="150" name="object 150"/>
          <p:cNvSpPr/>
          <p:nvPr/>
        </p:nvSpPr>
        <p:spPr>
          <a:xfrm>
            <a:off x="7422818" y="2556106"/>
            <a:ext cx="83820" cy="64135"/>
          </a:xfrm>
          <a:custGeom>
            <a:avLst/>
            <a:gdLst/>
            <a:ahLst/>
            <a:cxnLst/>
            <a:rect l="l" t="t" r="r" b="b"/>
            <a:pathLst>
              <a:path w="83820" h="64135">
                <a:moveTo>
                  <a:pt x="0" y="0"/>
                </a:moveTo>
                <a:lnTo>
                  <a:pt x="7386" y="15678"/>
                </a:lnTo>
                <a:lnTo>
                  <a:pt x="9848" y="31987"/>
                </a:lnTo>
                <a:lnTo>
                  <a:pt x="7386" y="48266"/>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151" name="object 151"/>
          <p:cNvSpPr/>
          <p:nvPr/>
        </p:nvSpPr>
        <p:spPr>
          <a:xfrm>
            <a:off x="7451954" y="5439922"/>
            <a:ext cx="83820" cy="64135"/>
          </a:xfrm>
          <a:custGeom>
            <a:avLst/>
            <a:gdLst/>
            <a:ahLst/>
            <a:cxnLst/>
            <a:rect l="l" t="t" r="r" b="b"/>
            <a:pathLst>
              <a:path w="83820" h="64135">
                <a:moveTo>
                  <a:pt x="0" y="0"/>
                </a:moveTo>
                <a:lnTo>
                  <a:pt x="7386" y="15636"/>
                </a:lnTo>
                <a:lnTo>
                  <a:pt x="9848" y="31934"/>
                </a:lnTo>
                <a:lnTo>
                  <a:pt x="7386" y="48229"/>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152" name="object 152"/>
          <p:cNvSpPr txBox="1"/>
          <p:nvPr/>
        </p:nvSpPr>
        <p:spPr>
          <a:xfrm>
            <a:off x="6676583" y="4917340"/>
            <a:ext cx="808990" cy="545855"/>
          </a:xfrm>
          <a:prstGeom prst="rect">
            <a:avLst/>
          </a:prstGeom>
        </p:spPr>
        <p:txBody>
          <a:bodyPr vert="horz" wrap="square" lIns="0" tIns="0" rIns="0" bIns="0" rtlCol="0">
            <a:spAutoFit/>
          </a:bodyPr>
          <a:lstStyle/>
          <a:p>
            <a:pPr marL="12700" marR="459740" algn="just">
              <a:lnSpc>
                <a:spcPct val="103800"/>
              </a:lnSpc>
            </a:pPr>
            <a:r>
              <a:rPr sz="950" spc="270" dirty="0">
                <a:latin typeface="宋体"/>
                <a:cs typeface="宋体"/>
              </a:rPr>
              <a:t>个体  安全  执行</a:t>
            </a:r>
            <a:endParaRPr sz="950">
              <a:latin typeface="宋体"/>
              <a:cs typeface="宋体"/>
            </a:endParaRPr>
          </a:p>
          <a:p>
            <a:pPr marL="118745">
              <a:lnSpc>
                <a:spcPts val="740"/>
              </a:lnSpc>
              <a:tabLst>
                <a:tab pos="795020" algn="l"/>
              </a:tabLst>
            </a:pPr>
            <a:r>
              <a:rPr sz="1050" i="1" spc="240" baseline="-31746" dirty="0">
                <a:latin typeface="Times New Roman"/>
                <a:cs typeface="Times New Roman"/>
              </a:rPr>
              <a:t>A</a:t>
            </a:r>
            <a:r>
              <a:rPr sz="675" spc="135" baseline="-67901" dirty="0">
                <a:latin typeface="Times New Roman"/>
                <a:cs typeface="Times New Roman"/>
              </a:rPr>
              <a:t>1</a:t>
            </a:r>
            <a:r>
              <a:rPr sz="675" spc="-60" baseline="-67901" dirty="0">
                <a:latin typeface="Times New Roman"/>
                <a:cs typeface="Times New Roman"/>
              </a:rPr>
              <a:t> </a:t>
            </a:r>
            <a:r>
              <a:rPr sz="700" i="1" u="sng" spc="-2205" dirty="0">
                <a:latin typeface="Times New Roman"/>
                <a:cs typeface="Times New Roman"/>
              </a:rPr>
              <a:t> </a:t>
            </a:r>
            <a:r>
              <a:rPr sz="700" i="1" u="sng" spc="145" dirty="0">
                <a:latin typeface="Times New Roman"/>
                <a:cs typeface="Times New Roman"/>
              </a:rPr>
              <a:t>Y</a:t>
            </a:r>
            <a:r>
              <a:rPr sz="675" u="sng" spc="135" baseline="-12345" dirty="0">
                <a:latin typeface="Times New Roman"/>
                <a:cs typeface="Times New Roman"/>
              </a:rPr>
              <a:t>13</a:t>
            </a:r>
            <a:r>
              <a:rPr sz="675" u="sng" baseline="-12345" dirty="0">
                <a:latin typeface="Times New Roman"/>
                <a:cs typeface="Times New Roman"/>
              </a:rPr>
              <a:t>	</a:t>
            </a:r>
            <a:endParaRPr sz="675" baseline="-12345">
              <a:latin typeface="Times New Roman"/>
              <a:cs typeface="Times New Roman"/>
            </a:endParaRPr>
          </a:p>
        </p:txBody>
      </p:sp>
      <p:sp>
        <p:nvSpPr>
          <p:cNvPr id="153" name="object 153"/>
          <p:cNvSpPr txBox="1"/>
          <p:nvPr/>
        </p:nvSpPr>
        <p:spPr>
          <a:xfrm>
            <a:off x="4433095" y="4265554"/>
            <a:ext cx="393700" cy="479425"/>
          </a:xfrm>
          <a:prstGeom prst="rect">
            <a:avLst/>
          </a:prstGeom>
        </p:spPr>
        <p:txBody>
          <a:bodyPr vert="horz" wrap="square" lIns="0" tIns="0" rIns="0" bIns="0" rtlCol="0">
            <a:spAutoFit/>
          </a:bodyPr>
          <a:lstStyle/>
          <a:p>
            <a:pPr marL="73660" marR="65405" algn="just">
              <a:lnSpc>
                <a:spcPct val="105700"/>
              </a:lnSpc>
            </a:pPr>
            <a:r>
              <a:rPr sz="700" spc="215" dirty="0">
                <a:latin typeface="宋体"/>
                <a:cs typeface="宋体"/>
              </a:rPr>
              <a:t>行为  失误  模式</a:t>
            </a:r>
            <a:endParaRPr sz="700">
              <a:latin typeface="宋体"/>
              <a:cs typeface="宋体"/>
            </a:endParaRPr>
          </a:p>
          <a:p>
            <a:pPr marL="12700" algn="just">
              <a:spcBef>
                <a:spcPts val="110"/>
              </a:spcBef>
            </a:pPr>
            <a:r>
              <a:rPr sz="700" spc="265" dirty="0">
                <a:latin typeface="宋体"/>
                <a:cs typeface="宋体"/>
              </a:rPr>
              <a:t>（</a:t>
            </a:r>
            <a:r>
              <a:rPr sz="700" i="1" spc="170" dirty="0">
                <a:latin typeface="Times New Roman"/>
                <a:cs typeface="Times New Roman"/>
              </a:rPr>
              <a:t>N</a:t>
            </a:r>
            <a:r>
              <a:rPr sz="675" spc="135" baseline="-12345" dirty="0">
                <a:latin typeface="Times New Roman"/>
                <a:cs typeface="Times New Roman"/>
              </a:rPr>
              <a:t>1</a:t>
            </a:r>
            <a:r>
              <a:rPr sz="700" spc="265" dirty="0">
                <a:latin typeface="宋体"/>
                <a:cs typeface="宋体"/>
              </a:rPr>
              <a:t>）</a:t>
            </a:r>
            <a:endParaRPr sz="700">
              <a:latin typeface="宋体"/>
              <a:cs typeface="宋体"/>
            </a:endParaRPr>
          </a:p>
        </p:txBody>
      </p:sp>
      <p:sp>
        <p:nvSpPr>
          <p:cNvPr id="154" name="object 154"/>
          <p:cNvSpPr txBox="1"/>
          <p:nvPr/>
        </p:nvSpPr>
        <p:spPr>
          <a:xfrm>
            <a:off x="4433095" y="2823870"/>
            <a:ext cx="393700" cy="479425"/>
          </a:xfrm>
          <a:prstGeom prst="rect">
            <a:avLst/>
          </a:prstGeom>
        </p:spPr>
        <p:txBody>
          <a:bodyPr vert="horz" wrap="square" lIns="0" tIns="0" rIns="0" bIns="0" rtlCol="0">
            <a:spAutoFit/>
          </a:bodyPr>
          <a:lstStyle/>
          <a:p>
            <a:pPr marL="73660" marR="65405" algn="just">
              <a:lnSpc>
                <a:spcPct val="105600"/>
              </a:lnSpc>
            </a:pPr>
            <a:r>
              <a:rPr sz="700" spc="215" dirty="0">
                <a:latin typeface="宋体"/>
                <a:cs typeface="宋体"/>
              </a:rPr>
              <a:t>行为  失误  模式</a:t>
            </a:r>
            <a:endParaRPr sz="700">
              <a:latin typeface="宋体"/>
              <a:cs typeface="宋体"/>
            </a:endParaRPr>
          </a:p>
          <a:p>
            <a:pPr marL="12700" algn="just">
              <a:spcBef>
                <a:spcPts val="110"/>
              </a:spcBef>
            </a:pPr>
            <a:r>
              <a:rPr sz="700" spc="265" dirty="0">
                <a:latin typeface="宋体"/>
                <a:cs typeface="宋体"/>
              </a:rPr>
              <a:t>（</a:t>
            </a:r>
            <a:r>
              <a:rPr sz="700" i="1" spc="170" dirty="0">
                <a:latin typeface="Times New Roman"/>
                <a:cs typeface="Times New Roman"/>
              </a:rPr>
              <a:t>N</a:t>
            </a:r>
            <a:r>
              <a:rPr sz="675" spc="135" baseline="-12345" dirty="0">
                <a:latin typeface="Times New Roman"/>
                <a:cs typeface="Times New Roman"/>
              </a:rPr>
              <a:t>2</a:t>
            </a:r>
            <a:r>
              <a:rPr sz="700" spc="265" dirty="0">
                <a:latin typeface="宋体"/>
                <a:cs typeface="宋体"/>
              </a:rPr>
              <a:t>）</a:t>
            </a:r>
            <a:endParaRPr sz="700">
              <a:latin typeface="宋体"/>
              <a:cs typeface="宋体"/>
            </a:endParaRPr>
          </a:p>
        </p:txBody>
      </p:sp>
      <p:sp>
        <p:nvSpPr>
          <p:cNvPr id="155" name="object 155"/>
          <p:cNvSpPr/>
          <p:nvPr/>
        </p:nvSpPr>
        <p:spPr>
          <a:xfrm>
            <a:off x="4455440" y="1368020"/>
            <a:ext cx="4248785" cy="554990"/>
          </a:xfrm>
          <a:custGeom>
            <a:avLst/>
            <a:gdLst/>
            <a:ahLst/>
            <a:cxnLst/>
            <a:rect l="l" t="t" r="r" b="b"/>
            <a:pathLst>
              <a:path w="4248784" h="554989">
                <a:moveTo>
                  <a:pt x="0" y="554522"/>
                </a:moveTo>
                <a:lnTo>
                  <a:pt x="4248346" y="554522"/>
                </a:lnTo>
                <a:lnTo>
                  <a:pt x="4248346" y="0"/>
                </a:lnTo>
                <a:lnTo>
                  <a:pt x="0" y="0"/>
                </a:lnTo>
                <a:lnTo>
                  <a:pt x="0" y="554522"/>
                </a:lnTo>
              </a:path>
            </a:pathLst>
          </a:custGeom>
          <a:ln w="3933">
            <a:solidFill>
              <a:srgbClr val="000000"/>
            </a:solidFill>
            <a:prstDash val="dash"/>
          </a:ln>
        </p:spPr>
        <p:txBody>
          <a:bodyPr wrap="square" lIns="0" tIns="0" rIns="0" bIns="0" rtlCol="0"/>
          <a:lstStyle/>
          <a:p>
            <a:endParaRPr/>
          </a:p>
        </p:txBody>
      </p:sp>
      <p:sp>
        <p:nvSpPr>
          <p:cNvPr id="156" name="object 156"/>
          <p:cNvSpPr txBox="1"/>
          <p:nvPr/>
        </p:nvSpPr>
        <p:spPr>
          <a:xfrm>
            <a:off x="4433095" y="1415260"/>
            <a:ext cx="393700" cy="479425"/>
          </a:xfrm>
          <a:prstGeom prst="rect">
            <a:avLst/>
          </a:prstGeom>
        </p:spPr>
        <p:txBody>
          <a:bodyPr vert="horz" wrap="square" lIns="0" tIns="0" rIns="0" bIns="0" rtlCol="0">
            <a:spAutoFit/>
          </a:bodyPr>
          <a:lstStyle/>
          <a:p>
            <a:pPr marL="73660" marR="65405" algn="just">
              <a:lnSpc>
                <a:spcPct val="105600"/>
              </a:lnSpc>
            </a:pPr>
            <a:r>
              <a:rPr sz="700" spc="215" dirty="0">
                <a:latin typeface="宋体"/>
                <a:cs typeface="宋体"/>
              </a:rPr>
              <a:t>行为  失误  模式</a:t>
            </a:r>
            <a:endParaRPr sz="700">
              <a:latin typeface="宋体"/>
              <a:cs typeface="宋体"/>
            </a:endParaRPr>
          </a:p>
          <a:p>
            <a:pPr marL="12700" algn="just">
              <a:spcBef>
                <a:spcPts val="110"/>
              </a:spcBef>
            </a:pPr>
            <a:r>
              <a:rPr sz="700" spc="265" dirty="0">
                <a:latin typeface="宋体"/>
                <a:cs typeface="宋体"/>
              </a:rPr>
              <a:t>（</a:t>
            </a:r>
            <a:r>
              <a:rPr sz="700" i="1" spc="170" dirty="0">
                <a:latin typeface="Times New Roman"/>
                <a:cs typeface="Times New Roman"/>
              </a:rPr>
              <a:t>N</a:t>
            </a:r>
            <a:r>
              <a:rPr sz="675" spc="135" baseline="-12345" dirty="0">
                <a:latin typeface="Times New Roman"/>
                <a:cs typeface="Times New Roman"/>
              </a:rPr>
              <a:t>3</a:t>
            </a:r>
            <a:r>
              <a:rPr sz="700" spc="265" dirty="0">
                <a:latin typeface="宋体"/>
                <a:cs typeface="宋体"/>
              </a:rPr>
              <a:t>）</a:t>
            </a:r>
            <a:endParaRPr sz="700">
              <a:latin typeface="宋体"/>
              <a:cs typeface="宋体"/>
            </a:endParaRPr>
          </a:p>
        </p:txBody>
      </p:sp>
      <p:sp>
        <p:nvSpPr>
          <p:cNvPr id="157" name="object 157"/>
          <p:cNvSpPr/>
          <p:nvPr/>
        </p:nvSpPr>
        <p:spPr>
          <a:xfrm>
            <a:off x="5240680" y="813497"/>
            <a:ext cx="2326640" cy="222250"/>
          </a:xfrm>
          <a:custGeom>
            <a:avLst/>
            <a:gdLst/>
            <a:ahLst/>
            <a:cxnLst/>
            <a:rect l="l" t="t" r="r" b="b"/>
            <a:pathLst>
              <a:path w="2326640" h="222250">
                <a:moveTo>
                  <a:pt x="2181111" y="0"/>
                </a:moveTo>
                <a:lnTo>
                  <a:pt x="145475" y="0"/>
                </a:lnTo>
                <a:lnTo>
                  <a:pt x="88812" y="8708"/>
                </a:lnTo>
                <a:lnTo>
                  <a:pt x="42575" y="32456"/>
                </a:lnTo>
                <a:lnTo>
                  <a:pt x="11419" y="67679"/>
                </a:lnTo>
                <a:lnTo>
                  <a:pt x="0" y="110810"/>
                </a:lnTo>
                <a:lnTo>
                  <a:pt x="11419" y="154032"/>
                </a:lnTo>
                <a:lnTo>
                  <a:pt x="42575" y="189301"/>
                </a:lnTo>
                <a:lnTo>
                  <a:pt x="88812" y="213066"/>
                </a:lnTo>
                <a:lnTo>
                  <a:pt x="145475" y="221777"/>
                </a:lnTo>
                <a:lnTo>
                  <a:pt x="2181111" y="221777"/>
                </a:lnTo>
                <a:lnTo>
                  <a:pt x="2237656" y="213066"/>
                </a:lnTo>
                <a:lnTo>
                  <a:pt x="2283832" y="189301"/>
                </a:lnTo>
                <a:lnTo>
                  <a:pt x="2314965" y="154032"/>
                </a:lnTo>
                <a:lnTo>
                  <a:pt x="2326382" y="110810"/>
                </a:lnTo>
                <a:lnTo>
                  <a:pt x="2314965" y="67679"/>
                </a:lnTo>
                <a:lnTo>
                  <a:pt x="2283832" y="32456"/>
                </a:lnTo>
                <a:lnTo>
                  <a:pt x="2237656" y="8708"/>
                </a:lnTo>
                <a:lnTo>
                  <a:pt x="2181111" y="0"/>
                </a:lnTo>
                <a:close/>
              </a:path>
            </a:pathLst>
          </a:custGeom>
          <a:solidFill>
            <a:srgbClr val="FFFFFF"/>
          </a:solidFill>
        </p:spPr>
        <p:txBody>
          <a:bodyPr wrap="square" lIns="0" tIns="0" rIns="0" bIns="0" rtlCol="0"/>
          <a:lstStyle/>
          <a:p>
            <a:endParaRPr/>
          </a:p>
        </p:txBody>
      </p:sp>
      <p:sp>
        <p:nvSpPr>
          <p:cNvPr id="158" name="object 158"/>
          <p:cNvSpPr/>
          <p:nvPr/>
        </p:nvSpPr>
        <p:spPr>
          <a:xfrm>
            <a:off x="5240680" y="813497"/>
            <a:ext cx="2326640" cy="222250"/>
          </a:xfrm>
          <a:custGeom>
            <a:avLst/>
            <a:gdLst/>
            <a:ahLst/>
            <a:cxnLst/>
            <a:rect l="l" t="t" r="r" b="b"/>
            <a:pathLst>
              <a:path w="2326640" h="222250">
                <a:moveTo>
                  <a:pt x="2181111" y="221777"/>
                </a:moveTo>
                <a:lnTo>
                  <a:pt x="2237656" y="213066"/>
                </a:lnTo>
                <a:lnTo>
                  <a:pt x="2283832" y="189301"/>
                </a:lnTo>
                <a:lnTo>
                  <a:pt x="2314965" y="154032"/>
                </a:lnTo>
                <a:lnTo>
                  <a:pt x="2326382" y="110810"/>
                </a:lnTo>
                <a:lnTo>
                  <a:pt x="2314965" y="67679"/>
                </a:lnTo>
                <a:lnTo>
                  <a:pt x="2283832" y="32456"/>
                </a:lnTo>
                <a:lnTo>
                  <a:pt x="2237656" y="8708"/>
                </a:lnTo>
                <a:lnTo>
                  <a:pt x="2181111" y="0"/>
                </a:lnTo>
                <a:lnTo>
                  <a:pt x="145475" y="0"/>
                </a:lnTo>
                <a:lnTo>
                  <a:pt x="88812" y="8708"/>
                </a:lnTo>
                <a:lnTo>
                  <a:pt x="42575" y="32456"/>
                </a:lnTo>
                <a:lnTo>
                  <a:pt x="11419" y="67679"/>
                </a:lnTo>
                <a:lnTo>
                  <a:pt x="0" y="110810"/>
                </a:lnTo>
                <a:lnTo>
                  <a:pt x="11419" y="154032"/>
                </a:lnTo>
                <a:lnTo>
                  <a:pt x="42575" y="189301"/>
                </a:lnTo>
                <a:lnTo>
                  <a:pt x="88812" y="213066"/>
                </a:lnTo>
                <a:lnTo>
                  <a:pt x="145475" y="221777"/>
                </a:lnTo>
                <a:lnTo>
                  <a:pt x="2181111" y="221777"/>
                </a:lnTo>
                <a:close/>
              </a:path>
            </a:pathLst>
          </a:custGeom>
          <a:ln w="3766">
            <a:solidFill>
              <a:srgbClr val="000000"/>
            </a:solidFill>
          </a:ln>
        </p:spPr>
        <p:txBody>
          <a:bodyPr wrap="square" lIns="0" tIns="0" rIns="0" bIns="0" rtlCol="0"/>
          <a:lstStyle/>
          <a:p>
            <a:endParaRPr/>
          </a:p>
        </p:txBody>
      </p:sp>
      <p:sp>
        <p:nvSpPr>
          <p:cNvPr id="159" name="object 159"/>
          <p:cNvSpPr/>
          <p:nvPr/>
        </p:nvSpPr>
        <p:spPr>
          <a:xfrm>
            <a:off x="2477931" y="4806375"/>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60" name="object 160"/>
          <p:cNvSpPr txBox="1"/>
          <p:nvPr/>
        </p:nvSpPr>
        <p:spPr>
          <a:xfrm>
            <a:off x="2477931" y="4806376"/>
            <a:ext cx="1744980" cy="297517"/>
          </a:xfrm>
          <a:prstGeom prst="rect">
            <a:avLst/>
          </a:prstGeom>
          <a:solidFill>
            <a:srgbClr val="D7D7D7"/>
          </a:solidFill>
        </p:spPr>
        <p:txBody>
          <a:bodyPr vert="horz" wrap="square" lIns="0" tIns="5080" rIns="0" bIns="0" rtlCol="0">
            <a:spAutoFit/>
          </a:bodyPr>
          <a:lstStyle/>
          <a:p>
            <a:pPr algn="ctr">
              <a:spcBef>
                <a:spcPts val="40"/>
              </a:spcBef>
            </a:pPr>
            <a:r>
              <a:rPr sz="950" spc="340" dirty="0">
                <a:latin typeface="宋体"/>
                <a:cs typeface="宋体"/>
              </a:rPr>
              <a:t>个体必要安全信息</a:t>
            </a:r>
            <a:endParaRPr sz="950">
              <a:latin typeface="宋体"/>
              <a:cs typeface="宋体"/>
            </a:endParaRPr>
          </a:p>
          <a:p>
            <a:pPr algn="ctr">
              <a:spcBef>
                <a:spcPts val="325"/>
              </a:spcBef>
            </a:pPr>
            <a:r>
              <a:rPr sz="700" i="1" spc="85" dirty="0">
                <a:latin typeface="Times New Roman"/>
                <a:cs typeface="Times New Roman"/>
              </a:rPr>
              <a:t>I</a:t>
            </a:r>
            <a:r>
              <a:rPr sz="675" spc="127" baseline="-12345" dirty="0">
                <a:latin typeface="Times New Roman"/>
                <a:cs typeface="Times New Roman"/>
              </a:rPr>
              <a:t>1</a:t>
            </a:r>
            <a:endParaRPr sz="675" baseline="-12345">
              <a:latin typeface="Times New Roman"/>
              <a:cs typeface="Times New Roman"/>
            </a:endParaRPr>
          </a:p>
        </p:txBody>
      </p:sp>
      <p:sp>
        <p:nvSpPr>
          <p:cNvPr id="161" name="object 161"/>
          <p:cNvSpPr/>
          <p:nvPr/>
        </p:nvSpPr>
        <p:spPr>
          <a:xfrm>
            <a:off x="2477931" y="3919013"/>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solidFill>
            <a:srgbClr val="D7D7D7"/>
          </a:solidFill>
        </p:spPr>
        <p:txBody>
          <a:bodyPr wrap="square" lIns="0" tIns="0" rIns="0" bIns="0" rtlCol="0"/>
          <a:lstStyle/>
          <a:p>
            <a:endParaRPr/>
          </a:p>
        </p:txBody>
      </p:sp>
      <p:sp>
        <p:nvSpPr>
          <p:cNvPr id="162" name="object 162"/>
          <p:cNvSpPr/>
          <p:nvPr/>
        </p:nvSpPr>
        <p:spPr>
          <a:xfrm>
            <a:off x="2477931" y="3919013"/>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63" name="object 163"/>
          <p:cNvSpPr txBox="1"/>
          <p:nvPr/>
        </p:nvSpPr>
        <p:spPr>
          <a:xfrm>
            <a:off x="2845234" y="3924355"/>
            <a:ext cx="1010285" cy="292388"/>
          </a:xfrm>
          <a:prstGeom prst="rect">
            <a:avLst/>
          </a:prstGeom>
        </p:spPr>
        <p:txBody>
          <a:bodyPr vert="horz" wrap="square" lIns="0" tIns="0" rIns="0" bIns="0" rtlCol="0">
            <a:spAutoFit/>
          </a:bodyPr>
          <a:lstStyle/>
          <a:p>
            <a:pPr algn="ctr">
              <a:lnSpc>
                <a:spcPct val="100000"/>
              </a:lnSpc>
            </a:pPr>
            <a:r>
              <a:rPr sz="950" spc="340" dirty="0">
                <a:latin typeface="宋体"/>
                <a:cs typeface="宋体"/>
              </a:rPr>
              <a:t>个体安全欺骗</a:t>
            </a:r>
            <a:endParaRPr sz="950">
              <a:latin typeface="宋体"/>
              <a:cs typeface="宋体"/>
            </a:endParaRPr>
          </a:p>
          <a:p>
            <a:pPr algn="ctr">
              <a:spcBef>
                <a:spcPts val="325"/>
              </a:spcBef>
            </a:pPr>
            <a:r>
              <a:rPr sz="700" i="1" spc="130" dirty="0">
                <a:latin typeface="Times New Roman"/>
                <a:cs typeface="Times New Roman"/>
              </a:rPr>
              <a:t>C</a:t>
            </a:r>
            <a:r>
              <a:rPr sz="675" spc="195" baseline="-12345" dirty="0">
                <a:latin typeface="Times New Roman"/>
                <a:cs typeface="Times New Roman"/>
              </a:rPr>
              <a:t>1</a:t>
            </a:r>
            <a:endParaRPr sz="675" baseline="-12345">
              <a:latin typeface="Times New Roman"/>
              <a:cs typeface="Times New Roman"/>
            </a:endParaRPr>
          </a:p>
        </p:txBody>
      </p:sp>
      <p:sp>
        <p:nvSpPr>
          <p:cNvPr id="164" name="object 164"/>
          <p:cNvSpPr/>
          <p:nvPr/>
        </p:nvSpPr>
        <p:spPr>
          <a:xfrm>
            <a:off x="3641184" y="4251758"/>
            <a:ext cx="0" cy="173990"/>
          </a:xfrm>
          <a:custGeom>
            <a:avLst/>
            <a:gdLst/>
            <a:ahLst/>
            <a:cxnLst/>
            <a:rect l="l" t="t" r="r" b="b"/>
            <a:pathLst>
              <a:path h="173989">
                <a:moveTo>
                  <a:pt x="0" y="0"/>
                </a:moveTo>
                <a:lnTo>
                  <a:pt x="0" y="173572"/>
                </a:lnTo>
                <a:lnTo>
                  <a:pt x="0" y="173572"/>
                </a:lnTo>
              </a:path>
            </a:pathLst>
          </a:custGeom>
          <a:ln w="4924">
            <a:solidFill>
              <a:srgbClr val="000000"/>
            </a:solidFill>
          </a:ln>
        </p:spPr>
        <p:txBody>
          <a:bodyPr wrap="square" lIns="0" tIns="0" rIns="0" bIns="0" rtlCol="0"/>
          <a:lstStyle/>
          <a:p>
            <a:endParaRPr/>
          </a:p>
        </p:txBody>
      </p:sp>
      <p:sp>
        <p:nvSpPr>
          <p:cNvPr id="165" name="object 165"/>
          <p:cNvSpPr/>
          <p:nvPr/>
        </p:nvSpPr>
        <p:spPr>
          <a:xfrm>
            <a:off x="3599327" y="4409836"/>
            <a:ext cx="83820" cy="64135"/>
          </a:xfrm>
          <a:custGeom>
            <a:avLst/>
            <a:gdLst/>
            <a:ahLst/>
            <a:cxnLst/>
            <a:rect l="l" t="t" r="r" b="b"/>
            <a:pathLst>
              <a:path w="83819" h="64135">
                <a:moveTo>
                  <a:pt x="0" y="0"/>
                </a:moveTo>
                <a:lnTo>
                  <a:pt x="41857" y="63794"/>
                </a:lnTo>
                <a:lnTo>
                  <a:pt x="78786" y="7512"/>
                </a:lnTo>
                <a:lnTo>
                  <a:pt x="41857" y="7512"/>
                </a:lnTo>
                <a:lnTo>
                  <a:pt x="20490" y="5634"/>
                </a:lnTo>
                <a:lnTo>
                  <a:pt x="0" y="0"/>
                </a:lnTo>
                <a:close/>
              </a:path>
              <a:path w="83819" h="64135">
                <a:moveTo>
                  <a:pt x="83715" y="0"/>
                </a:moveTo>
                <a:lnTo>
                  <a:pt x="63225" y="5634"/>
                </a:lnTo>
                <a:lnTo>
                  <a:pt x="41857" y="7512"/>
                </a:lnTo>
                <a:lnTo>
                  <a:pt x="78786" y="7512"/>
                </a:lnTo>
                <a:lnTo>
                  <a:pt x="83715" y="0"/>
                </a:lnTo>
                <a:close/>
              </a:path>
            </a:pathLst>
          </a:custGeom>
          <a:solidFill>
            <a:srgbClr val="000000"/>
          </a:solidFill>
        </p:spPr>
        <p:txBody>
          <a:bodyPr wrap="square" lIns="0" tIns="0" rIns="0" bIns="0" rtlCol="0"/>
          <a:lstStyle/>
          <a:p>
            <a:endParaRPr/>
          </a:p>
        </p:txBody>
      </p:sp>
      <p:sp>
        <p:nvSpPr>
          <p:cNvPr id="166" name="object 166"/>
          <p:cNvSpPr txBox="1"/>
          <p:nvPr/>
        </p:nvSpPr>
        <p:spPr>
          <a:xfrm>
            <a:off x="3455432" y="4634727"/>
            <a:ext cx="168275" cy="107722"/>
          </a:xfrm>
          <a:prstGeom prst="rect">
            <a:avLst/>
          </a:prstGeom>
        </p:spPr>
        <p:txBody>
          <a:bodyPr vert="horz" wrap="square" lIns="0" tIns="0" rIns="0" bIns="0" rtlCol="0">
            <a:spAutoFit/>
          </a:bodyPr>
          <a:lstStyle/>
          <a:p>
            <a:pPr marL="12700"/>
            <a:r>
              <a:rPr sz="700" i="1" spc="215" dirty="0">
                <a:latin typeface="Times New Roman"/>
                <a:cs typeface="Times New Roman"/>
              </a:rPr>
              <a:t>M</a:t>
            </a:r>
            <a:r>
              <a:rPr sz="675" i="1" spc="135" baseline="-12345" dirty="0">
                <a:latin typeface="Times New Roman"/>
                <a:cs typeface="Times New Roman"/>
              </a:rPr>
              <a:t>1</a:t>
            </a:r>
            <a:endParaRPr sz="675" baseline="-12345">
              <a:latin typeface="Times New Roman"/>
              <a:cs typeface="Times New Roman"/>
            </a:endParaRPr>
          </a:p>
        </p:txBody>
      </p:sp>
      <p:sp>
        <p:nvSpPr>
          <p:cNvPr id="167" name="object 167"/>
          <p:cNvSpPr/>
          <p:nvPr/>
        </p:nvSpPr>
        <p:spPr>
          <a:xfrm>
            <a:off x="3641185" y="4604193"/>
            <a:ext cx="748665" cy="202565"/>
          </a:xfrm>
          <a:custGeom>
            <a:avLst/>
            <a:gdLst/>
            <a:ahLst/>
            <a:cxnLst/>
            <a:rect l="l" t="t" r="r" b="b"/>
            <a:pathLst>
              <a:path w="748664" h="202564">
                <a:moveTo>
                  <a:pt x="748390" y="0"/>
                </a:moveTo>
                <a:lnTo>
                  <a:pt x="0" y="0"/>
                </a:lnTo>
                <a:lnTo>
                  <a:pt x="0" y="202182"/>
                </a:lnTo>
              </a:path>
            </a:pathLst>
          </a:custGeom>
          <a:ln w="3835">
            <a:solidFill>
              <a:srgbClr val="000000"/>
            </a:solidFill>
          </a:ln>
        </p:spPr>
        <p:txBody>
          <a:bodyPr wrap="square" lIns="0" tIns="0" rIns="0" bIns="0" rtlCol="0"/>
          <a:lstStyle/>
          <a:p>
            <a:endParaRPr/>
          </a:p>
        </p:txBody>
      </p:sp>
      <p:sp>
        <p:nvSpPr>
          <p:cNvPr id="168" name="object 168"/>
          <p:cNvSpPr/>
          <p:nvPr/>
        </p:nvSpPr>
        <p:spPr>
          <a:xfrm>
            <a:off x="4369261" y="4572265"/>
            <a:ext cx="83820" cy="64135"/>
          </a:xfrm>
          <a:custGeom>
            <a:avLst/>
            <a:gdLst/>
            <a:ahLst/>
            <a:cxnLst/>
            <a:rect l="l" t="t" r="r" b="b"/>
            <a:pathLst>
              <a:path w="83819" h="64135">
                <a:moveTo>
                  <a:pt x="0" y="0"/>
                </a:moveTo>
                <a:lnTo>
                  <a:pt x="7502" y="15629"/>
                </a:lnTo>
                <a:lnTo>
                  <a:pt x="10002" y="31928"/>
                </a:lnTo>
                <a:lnTo>
                  <a:pt x="7502" y="48227"/>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169" name="object 169"/>
          <p:cNvSpPr/>
          <p:nvPr/>
        </p:nvSpPr>
        <p:spPr>
          <a:xfrm>
            <a:off x="3059569" y="4473630"/>
            <a:ext cx="1330325" cy="332740"/>
          </a:xfrm>
          <a:custGeom>
            <a:avLst/>
            <a:gdLst/>
            <a:ahLst/>
            <a:cxnLst/>
            <a:rect l="l" t="t" r="r" b="b"/>
            <a:pathLst>
              <a:path w="1330325" h="332739">
                <a:moveTo>
                  <a:pt x="1330006" y="0"/>
                </a:moveTo>
                <a:lnTo>
                  <a:pt x="0" y="0"/>
                </a:lnTo>
                <a:lnTo>
                  <a:pt x="0" y="332745"/>
                </a:lnTo>
              </a:path>
            </a:pathLst>
          </a:custGeom>
          <a:ln w="3824">
            <a:solidFill>
              <a:srgbClr val="000000"/>
            </a:solidFill>
          </a:ln>
        </p:spPr>
        <p:txBody>
          <a:bodyPr wrap="square" lIns="0" tIns="0" rIns="0" bIns="0" rtlCol="0"/>
          <a:lstStyle/>
          <a:p>
            <a:endParaRPr/>
          </a:p>
        </p:txBody>
      </p:sp>
      <p:sp>
        <p:nvSpPr>
          <p:cNvPr id="170" name="object 170"/>
          <p:cNvSpPr/>
          <p:nvPr/>
        </p:nvSpPr>
        <p:spPr>
          <a:xfrm>
            <a:off x="4369261" y="4441765"/>
            <a:ext cx="83820" cy="64135"/>
          </a:xfrm>
          <a:custGeom>
            <a:avLst/>
            <a:gdLst/>
            <a:ahLst/>
            <a:cxnLst/>
            <a:rect l="l" t="t" r="r" b="b"/>
            <a:pathLst>
              <a:path w="83819" h="64135">
                <a:moveTo>
                  <a:pt x="0" y="0"/>
                </a:moveTo>
                <a:lnTo>
                  <a:pt x="7502" y="15593"/>
                </a:lnTo>
                <a:lnTo>
                  <a:pt x="10002" y="31873"/>
                </a:lnTo>
                <a:lnTo>
                  <a:pt x="7502" y="48165"/>
                </a:lnTo>
                <a:lnTo>
                  <a:pt x="0" y="63794"/>
                </a:lnTo>
                <a:lnTo>
                  <a:pt x="83715" y="31865"/>
                </a:lnTo>
                <a:lnTo>
                  <a:pt x="0" y="0"/>
                </a:lnTo>
                <a:close/>
              </a:path>
            </a:pathLst>
          </a:custGeom>
          <a:solidFill>
            <a:srgbClr val="000000"/>
          </a:solidFill>
        </p:spPr>
        <p:txBody>
          <a:bodyPr wrap="square" lIns="0" tIns="0" rIns="0" bIns="0" rtlCol="0"/>
          <a:lstStyle/>
          <a:p>
            <a:endParaRPr/>
          </a:p>
        </p:txBody>
      </p:sp>
      <p:sp>
        <p:nvSpPr>
          <p:cNvPr id="171" name="object 171"/>
          <p:cNvSpPr txBox="1"/>
          <p:nvPr/>
        </p:nvSpPr>
        <p:spPr>
          <a:xfrm>
            <a:off x="3001227" y="4654278"/>
            <a:ext cx="55880" cy="53861"/>
          </a:xfrm>
          <a:prstGeom prst="rect">
            <a:avLst/>
          </a:prstGeom>
        </p:spPr>
        <p:txBody>
          <a:bodyPr vert="horz" wrap="square" lIns="0" tIns="0" rIns="0" bIns="0" rtlCol="0">
            <a:spAutoFit/>
          </a:bodyPr>
          <a:lstStyle/>
          <a:p>
            <a:pPr marL="12700"/>
            <a:r>
              <a:rPr sz="350" spc="60" dirty="0">
                <a:latin typeface="Times New Roman"/>
                <a:cs typeface="Times New Roman"/>
              </a:rPr>
              <a:t>1</a:t>
            </a:r>
            <a:endParaRPr sz="350">
              <a:latin typeface="Times New Roman"/>
              <a:cs typeface="Times New Roman"/>
            </a:endParaRPr>
          </a:p>
        </p:txBody>
      </p:sp>
      <p:sp>
        <p:nvSpPr>
          <p:cNvPr id="172" name="object 172"/>
          <p:cNvSpPr txBox="1"/>
          <p:nvPr/>
        </p:nvSpPr>
        <p:spPr>
          <a:xfrm>
            <a:off x="2818246" y="4586989"/>
            <a:ext cx="206375" cy="107722"/>
          </a:xfrm>
          <a:prstGeom prst="rect">
            <a:avLst/>
          </a:prstGeom>
        </p:spPr>
        <p:txBody>
          <a:bodyPr vert="horz" wrap="square" lIns="0" tIns="0" rIns="0" bIns="0" rtlCol="0">
            <a:spAutoFit/>
          </a:bodyPr>
          <a:lstStyle/>
          <a:p>
            <a:pPr marL="12700"/>
            <a:r>
              <a:rPr sz="700" spc="-70" dirty="0">
                <a:latin typeface="宋体"/>
                <a:cs typeface="宋体"/>
              </a:rPr>
              <a:t>┐</a:t>
            </a:r>
            <a:r>
              <a:rPr sz="700" i="1" spc="200" dirty="0">
                <a:latin typeface="Times New Roman"/>
                <a:cs typeface="Times New Roman"/>
              </a:rPr>
              <a:t>M</a:t>
            </a:r>
            <a:endParaRPr sz="700">
              <a:latin typeface="Times New Roman"/>
              <a:cs typeface="Times New Roman"/>
            </a:endParaRPr>
          </a:p>
        </p:txBody>
      </p:sp>
      <p:sp>
        <p:nvSpPr>
          <p:cNvPr id="173" name="object 173"/>
          <p:cNvSpPr txBox="1"/>
          <p:nvPr/>
        </p:nvSpPr>
        <p:spPr>
          <a:xfrm>
            <a:off x="3164153" y="3691913"/>
            <a:ext cx="518159" cy="107722"/>
          </a:xfrm>
          <a:prstGeom prst="rect">
            <a:avLst/>
          </a:prstGeom>
        </p:spPr>
        <p:txBody>
          <a:bodyPr vert="horz" wrap="square" lIns="0" tIns="0" rIns="0" bIns="0" rtlCol="0">
            <a:spAutoFit/>
          </a:bodyPr>
          <a:lstStyle/>
          <a:p>
            <a:pPr marL="12700"/>
            <a:r>
              <a:rPr sz="700" spc="265" dirty="0">
                <a:latin typeface="宋体"/>
                <a:cs typeface="宋体"/>
              </a:rPr>
              <a:t>安全信息</a:t>
            </a:r>
            <a:endParaRPr sz="700">
              <a:latin typeface="宋体"/>
              <a:cs typeface="宋体"/>
            </a:endParaRPr>
          </a:p>
        </p:txBody>
      </p:sp>
      <p:sp>
        <p:nvSpPr>
          <p:cNvPr id="174" name="object 174"/>
          <p:cNvSpPr/>
          <p:nvPr/>
        </p:nvSpPr>
        <p:spPr>
          <a:xfrm>
            <a:off x="2477931" y="3364490"/>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75" name="object 175"/>
          <p:cNvSpPr txBox="1"/>
          <p:nvPr/>
        </p:nvSpPr>
        <p:spPr>
          <a:xfrm>
            <a:off x="2477931" y="3364491"/>
            <a:ext cx="1744980" cy="297517"/>
          </a:xfrm>
          <a:prstGeom prst="rect">
            <a:avLst/>
          </a:prstGeom>
          <a:solidFill>
            <a:srgbClr val="D7D7D7"/>
          </a:solidFill>
        </p:spPr>
        <p:txBody>
          <a:bodyPr vert="horz" wrap="square" lIns="0" tIns="5080" rIns="0" bIns="0" rtlCol="0">
            <a:spAutoFit/>
          </a:bodyPr>
          <a:lstStyle/>
          <a:p>
            <a:pPr algn="ctr">
              <a:spcBef>
                <a:spcPts val="40"/>
              </a:spcBef>
            </a:pPr>
            <a:r>
              <a:rPr sz="950" spc="340" dirty="0">
                <a:latin typeface="宋体"/>
                <a:cs typeface="宋体"/>
              </a:rPr>
              <a:t>自组织必要安全信息</a:t>
            </a:r>
            <a:endParaRPr sz="950">
              <a:latin typeface="宋体"/>
              <a:cs typeface="宋体"/>
            </a:endParaRPr>
          </a:p>
          <a:p>
            <a:pPr algn="ctr">
              <a:spcBef>
                <a:spcPts val="325"/>
              </a:spcBef>
            </a:pPr>
            <a:r>
              <a:rPr sz="700" i="1" spc="85" dirty="0">
                <a:latin typeface="Times New Roman"/>
                <a:cs typeface="Times New Roman"/>
              </a:rPr>
              <a:t>I</a:t>
            </a:r>
            <a:r>
              <a:rPr sz="675" spc="127" baseline="-12345" dirty="0">
                <a:latin typeface="Times New Roman"/>
                <a:cs typeface="Times New Roman"/>
              </a:rPr>
              <a:t>2</a:t>
            </a:r>
            <a:endParaRPr sz="675" baseline="-12345">
              <a:latin typeface="Times New Roman"/>
              <a:cs typeface="Times New Roman"/>
            </a:endParaRPr>
          </a:p>
        </p:txBody>
      </p:sp>
      <p:sp>
        <p:nvSpPr>
          <p:cNvPr id="176" name="object 176"/>
          <p:cNvSpPr/>
          <p:nvPr/>
        </p:nvSpPr>
        <p:spPr>
          <a:xfrm>
            <a:off x="2477931" y="2477222"/>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solidFill>
            <a:srgbClr val="D7D7D7"/>
          </a:solidFill>
        </p:spPr>
        <p:txBody>
          <a:bodyPr wrap="square" lIns="0" tIns="0" rIns="0" bIns="0" rtlCol="0"/>
          <a:lstStyle/>
          <a:p>
            <a:endParaRPr/>
          </a:p>
        </p:txBody>
      </p:sp>
      <p:sp>
        <p:nvSpPr>
          <p:cNvPr id="177" name="object 177"/>
          <p:cNvSpPr/>
          <p:nvPr/>
        </p:nvSpPr>
        <p:spPr>
          <a:xfrm>
            <a:off x="2477931" y="2477222"/>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78" name="object 178"/>
          <p:cNvSpPr txBox="1"/>
          <p:nvPr/>
        </p:nvSpPr>
        <p:spPr>
          <a:xfrm>
            <a:off x="2763159" y="2482565"/>
            <a:ext cx="1174750" cy="292388"/>
          </a:xfrm>
          <a:prstGeom prst="rect">
            <a:avLst/>
          </a:prstGeom>
        </p:spPr>
        <p:txBody>
          <a:bodyPr vert="horz" wrap="square" lIns="0" tIns="0" rIns="0" bIns="0" rtlCol="0">
            <a:spAutoFit/>
          </a:bodyPr>
          <a:lstStyle/>
          <a:p>
            <a:pPr algn="ctr">
              <a:lnSpc>
                <a:spcPct val="100000"/>
              </a:lnSpc>
            </a:pPr>
            <a:r>
              <a:rPr sz="950" spc="340" dirty="0">
                <a:latin typeface="宋体"/>
                <a:cs typeface="宋体"/>
              </a:rPr>
              <a:t>自组织安全欺骗</a:t>
            </a:r>
            <a:endParaRPr sz="950">
              <a:latin typeface="宋体"/>
              <a:cs typeface="宋体"/>
            </a:endParaRPr>
          </a:p>
          <a:p>
            <a:pPr algn="ctr">
              <a:spcBef>
                <a:spcPts val="325"/>
              </a:spcBef>
            </a:pPr>
            <a:r>
              <a:rPr sz="700" i="1" spc="130" dirty="0">
                <a:latin typeface="Times New Roman"/>
                <a:cs typeface="Times New Roman"/>
              </a:rPr>
              <a:t>C</a:t>
            </a:r>
            <a:r>
              <a:rPr sz="675" spc="195" baseline="-12345" dirty="0">
                <a:latin typeface="Times New Roman"/>
                <a:cs typeface="Times New Roman"/>
              </a:rPr>
              <a:t>2</a:t>
            </a:r>
            <a:endParaRPr sz="675" baseline="-12345">
              <a:latin typeface="Times New Roman"/>
              <a:cs typeface="Times New Roman"/>
            </a:endParaRPr>
          </a:p>
        </p:txBody>
      </p:sp>
      <p:sp>
        <p:nvSpPr>
          <p:cNvPr id="179" name="object 179"/>
          <p:cNvSpPr/>
          <p:nvPr/>
        </p:nvSpPr>
        <p:spPr>
          <a:xfrm>
            <a:off x="3641184" y="2809967"/>
            <a:ext cx="0" cy="173990"/>
          </a:xfrm>
          <a:custGeom>
            <a:avLst/>
            <a:gdLst/>
            <a:ahLst/>
            <a:cxnLst/>
            <a:rect l="l" t="t" r="r" b="b"/>
            <a:pathLst>
              <a:path h="173989">
                <a:moveTo>
                  <a:pt x="0" y="0"/>
                </a:moveTo>
                <a:lnTo>
                  <a:pt x="0" y="173415"/>
                </a:lnTo>
                <a:lnTo>
                  <a:pt x="0" y="173415"/>
                </a:lnTo>
              </a:path>
            </a:pathLst>
          </a:custGeom>
          <a:ln w="4924">
            <a:solidFill>
              <a:srgbClr val="000000"/>
            </a:solidFill>
          </a:ln>
        </p:spPr>
        <p:txBody>
          <a:bodyPr wrap="square" lIns="0" tIns="0" rIns="0" bIns="0" rtlCol="0"/>
          <a:lstStyle/>
          <a:p>
            <a:endParaRPr/>
          </a:p>
        </p:txBody>
      </p:sp>
      <p:sp>
        <p:nvSpPr>
          <p:cNvPr id="180" name="object 180"/>
          <p:cNvSpPr/>
          <p:nvPr/>
        </p:nvSpPr>
        <p:spPr>
          <a:xfrm>
            <a:off x="3599327" y="2967889"/>
            <a:ext cx="83820" cy="64135"/>
          </a:xfrm>
          <a:custGeom>
            <a:avLst/>
            <a:gdLst/>
            <a:ahLst/>
            <a:cxnLst/>
            <a:rect l="l" t="t" r="r" b="b"/>
            <a:pathLst>
              <a:path w="83819" h="64135">
                <a:moveTo>
                  <a:pt x="0" y="0"/>
                </a:moveTo>
                <a:lnTo>
                  <a:pt x="41857" y="63856"/>
                </a:lnTo>
                <a:lnTo>
                  <a:pt x="78790" y="7512"/>
                </a:lnTo>
                <a:lnTo>
                  <a:pt x="41857" y="7512"/>
                </a:lnTo>
                <a:lnTo>
                  <a:pt x="20490" y="5634"/>
                </a:lnTo>
                <a:lnTo>
                  <a:pt x="0" y="0"/>
                </a:lnTo>
                <a:close/>
              </a:path>
              <a:path w="83819" h="64135">
                <a:moveTo>
                  <a:pt x="83715" y="0"/>
                </a:moveTo>
                <a:lnTo>
                  <a:pt x="63225" y="5634"/>
                </a:lnTo>
                <a:lnTo>
                  <a:pt x="41857" y="7512"/>
                </a:lnTo>
                <a:lnTo>
                  <a:pt x="78790" y="7512"/>
                </a:lnTo>
                <a:lnTo>
                  <a:pt x="83715" y="0"/>
                </a:lnTo>
                <a:close/>
              </a:path>
            </a:pathLst>
          </a:custGeom>
          <a:solidFill>
            <a:srgbClr val="000000"/>
          </a:solidFill>
        </p:spPr>
        <p:txBody>
          <a:bodyPr wrap="square" lIns="0" tIns="0" rIns="0" bIns="0" rtlCol="0"/>
          <a:lstStyle/>
          <a:p>
            <a:endParaRPr/>
          </a:p>
        </p:txBody>
      </p:sp>
      <p:sp>
        <p:nvSpPr>
          <p:cNvPr id="181" name="object 181"/>
          <p:cNvSpPr txBox="1"/>
          <p:nvPr/>
        </p:nvSpPr>
        <p:spPr>
          <a:xfrm>
            <a:off x="3455431" y="3192795"/>
            <a:ext cx="128270" cy="107722"/>
          </a:xfrm>
          <a:prstGeom prst="rect">
            <a:avLst/>
          </a:prstGeom>
        </p:spPr>
        <p:txBody>
          <a:bodyPr vert="horz" wrap="square" lIns="0" tIns="0" rIns="0" bIns="0" rtlCol="0">
            <a:spAutoFit/>
          </a:bodyPr>
          <a:lstStyle/>
          <a:p>
            <a:pPr marL="12700"/>
            <a:r>
              <a:rPr sz="700" i="1" spc="220" dirty="0">
                <a:latin typeface="Times New Roman"/>
                <a:cs typeface="Times New Roman"/>
              </a:rPr>
              <a:t>M</a:t>
            </a:r>
            <a:endParaRPr sz="700">
              <a:latin typeface="Times New Roman"/>
              <a:cs typeface="Times New Roman"/>
            </a:endParaRPr>
          </a:p>
        </p:txBody>
      </p:sp>
      <p:sp>
        <p:nvSpPr>
          <p:cNvPr id="182" name="object 182"/>
          <p:cNvSpPr txBox="1"/>
          <p:nvPr/>
        </p:nvSpPr>
        <p:spPr>
          <a:xfrm>
            <a:off x="3557963" y="3238005"/>
            <a:ext cx="65405" cy="69250"/>
          </a:xfrm>
          <a:prstGeom prst="rect">
            <a:avLst/>
          </a:prstGeom>
        </p:spPr>
        <p:txBody>
          <a:bodyPr vert="horz" wrap="square" lIns="0" tIns="0" rIns="0" bIns="0" rtlCol="0">
            <a:spAutoFit/>
          </a:bodyPr>
          <a:lstStyle/>
          <a:p>
            <a:pPr marL="12700"/>
            <a:r>
              <a:rPr sz="450" i="1" spc="90" dirty="0">
                <a:latin typeface="Times New Roman"/>
                <a:cs typeface="Times New Roman"/>
              </a:rPr>
              <a:t>2</a:t>
            </a:r>
            <a:endParaRPr sz="450">
              <a:latin typeface="Times New Roman"/>
              <a:cs typeface="Times New Roman"/>
            </a:endParaRPr>
          </a:p>
        </p:txBody>
      </p:sp>
      <p:sp>
        <p:nvSpPr>
          <p:cNvPr id="183" name="object 183"/>
          <p:cNvSpPr/>
          <p:nvPr/>
        </p:nvSpPr>
        <p:spPr>
          <a:xfrm>
            <a:off x="3641185" y="3162277"/>
            <a:ext cx="748665" cy="202565"/>
          </a:xfrm>
          <a:custGeom>
            <a:avLst/>
            <a:gdLst/>
            <a:ahLst/>
            <a:cxnLst/>
            <a:rect l="l" t="t" r="r" b="b"/>
            <a:pathLst>
              <a:path w="748664" h="202564">
                <a:moveTo>
                  <a:pt x="748390" y="0"/>
                </a:moveTo>
                <a:lnTo>
                  <a:pt x="0" y="0"/>
                </a:lnTo>
                <a:lnTo>
                  <a:pt x="0" y="202213"/>
                </a:lnTo>
              </a:path>
            </a:pathLst>
          </a:custGeom>
          <a:ln w="3835">
            <a:solidFill>
              <a:srgbClr val="000000"/>
            </a:solidFill>
          </a:ln>
        </p:spPr>
        <p:txBody>
          <a:bodyPr wrap="square" lIns="0" tIns="0" rIns="0" bIns="0" rtlCol="0"/>
          <a:lstStyle/>
          <a:p>
            <a:endParaRPr/>
          </a:p>
        </p:txBody>
      </p:sp>
      <p:sp>
        <p:nvSpPr>
          <p:cNvPr id="184" name="object 184"/>
          <p:cNvSpPr/>
          <p:nvPr/>
        </p:nvSpPr>
        <p:spPr>
          <a:xfrm>
            <a:off x="4369261" y="3130349"/>
            <a:ext cx="83820" cy="64135"/>
          </a:xfrm>
          <a:custGeom>
            <a:avLst/>
            <a:gdLst/>
            <a:ahLst/>
            <a:cxnLst/>
            <a:rect l="l" t="t" r="r" b="b"/>
            <a:pathLst>
              <a:path w="83819" h="64135">
                <a:moveTo>
                  <a:pt x="0" y="0"/>
                </a:moveTo>
                <a:lnTo>
                  <a:pt x="7502" y="15678"/>
                </a:lnTo>
                <a:lnTo>
                  <a:pt x="10002" y="31987"/>
                </a:lnTo>
                <a:lnTo>
                  <a:pt x="7502" y="48266"/>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185" name="object 185"/>
          <p:cNvSpPr/>
          <p:nvPr/>
        </p:nvSpPr>
        <p:spPr>
          <a:xfrm>
            <a:off x="3059569" y="3031745"/>
            <a:ext cx="1330325" cy="332740"/>
          </a:xfrm>
          <a:custGeom>
            <a:avLst/>
            <a:gdLst/>
            <a:ahLst/>
            <a:cxnLst/>
            <a:rect l="l" t="t" r="r" b="b"/>
            <a:pathLst>
              <a:path w="1330325" h="332739">
                <a:moveTo>
                  <a:pt x="1330006" y="0"/>
                </a:moveTo>
                <a:lnTo>
                  <a:pt x="0" y="0"/>
                </a:lnTo>
                <a:lnTo>
                  <a:pt x="0" y="332745"/>
                </a:lnTo>
              </a:path>
            </a:pathLst>
          </a:custGeom>
          <a:ln w="3824">
            <a:solidFill>
              <a:srgbClr val="000000"/>
            </a:solidFill>
          </a:ln>
        </p:spPr>
        <p:txBody>
          <a:bodyPr wrap="square" lIns="0" tIns="0" rIns="0" bIns="0" rtlCol="0"/>
          <a:lstStyle/>
          <a:p>
            <a:endParaRPr/>
          </a:p>
        </p:txBody>
      </p:sp>
      <p:sp>
        <p:nvSpPr>
          <p:cNvPr id="186" name="object 186"/>
          <p:cNvSpPr/>
          <p:nvPr/>
        </p:nvSpPr>
        <p:spPr>
          <a:xfrm>
            <a:off x="4369261" y="2999818"/>
            <a:ext cx="83820" cy="64135"/>
          </a:xfrm>
          <a:custGeom>
            <a:avLst/>
            <a:gdLst/>
            <a:ahLst/>
            <a:cxnLst/>
            <a:rect l="l" t="t" r="r" b="b"/>
            <a:pathLst>
              <a:path w="83819" h="64135">
                <a:moveTo>
                  <a:pt x="0" y="0"/>
                </a:moveTo>
                <a:lnTo>
                  <a:pt x="7502" y="15612"/>
                </a:lnTo>
                <a:lnTo>
                  <a:pt x="10002" y="31928"/>
                </a:lnTo>
                <a:lnTo>
                  <a:pt x="7502" y="48244"/>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187" name="object 187"/>
          <p:cNvSpPr txBox="1"/>
          <p:nvPr/>
        </p:nvSpPr>
        <p:spPr>
          <a:xfrm>
            <a:off x="2992283" y="3197780"/>
            <a:ext cx="52069" cy="46166"/>
          </a:xfrm>
          <a:prstGeom prst="rect">
            <a:avLst/>
          </a:prstGeom>
        </p:spPr>
        <p:txBody>
          <a:bodyPr vert="horz" wrap="square" lIns="0" tIns="0" rIns="0" bIns="0" rtlCol="0">
            <a:spAutoFit/>
          </a:bodyPr>
          <a:lstStyle/>
          <a:p>
            <a:pPr marL="12700"/>
            <a:r>
              <a:rPr sz="300" spc="55" dirty="0">
                <a:latin typeface="Times New Roman"/>
                <a:cs typeface="Times New Roman"/>
              </a:rPr>
              <a:t>2</a:t>
            </a:r>
            <a:endParaRPr sz="300">
              <a:latin typeface="Times New Roman"/>
              <a:cs typeface="Times New Roman"/>
            </a:endParaRPr>
          </a:p>
        </p:txBody>
      </p:sp>
      <p:sp>
        <p:nvSpPr>
          <p:cNvPr id="188" name="object 188"/>
          <p:cNvSpPr txBox="1"/>
          <p:nvPr/>
        </p:nvSpPr>
        <p:spPr>
          <a:xfrm>
            <a:off x="2797266" y="3139561"/>
            <a:ext cx="193675" cy="92333"/>
          </a:xfrm>
          <a:prstGeom prst="rect">
            <a:avLst/>
          </a:prstGeom>
        </p:spPr>
        <p:txBody>
          <a:bodyPr vert="horz" wrap="square" lIns="0" tIns="0" rIns="0" bIns="0" rtlCol="0">
            <a:spAutoFit/>
          </a:bodyPr>
          <a:lstStyle/>
          <a:p>
            <a:pPr marL="12700"/>
            <a:r>
              <a:rPr sz="600" spc="25" dirty="0">
                <a:latin typeface="宋体"/>
                <a:cs typeface="宋体"/>
              </a:rPr>
              <a:t>┐</a:t>
            </a:r>
            <a:r>
              <a:rPr sz="600" i="1" spc="190" dirty="0">
                <a:latin typeface="Times New Roman"/>
                <a:cs typeface="Times New Roman"/>
              </a:rPr>
              <a:t>M</a:t>
            </a:r>
            <a:endParaRPr sz="600">
              <a:latin typeface="Times New Roman"/>
              <a:cs typeface="Times New Roman"/>
            </a:endParaRPr>
          </a:p>
        </p:txBody>
      </p:sp>
      <p:sp>
        <p:nvSpPr>
          <p:cNvPr id="189" name="object 189"/>
          <p:cNvSpPr txBox="1"/>
          <p:nvPr/>
        </p:nvSpPr>
        <p:spPr>
          <a:xfrm>
            <a:off x="3164153" y="2250122"/>
            <a:ext cx="518159" cy="107722"/>
          </a:xfrm>
          <a:prstGeom prst="rect">
            <a:avLst/>
          </a:prstGeom>
        </p:spPr>
        <p:txBody>
          <a:bodyPr vert="horz" wrap="square" lIns="0" tIns="0" rIns="0" bIns="0" rtlCol="0">
            <a:spAutoFit/>
          </a:bodyPr>
          <a:lstStyle/>
          <a:p>
            <a:pPr marL="12700"/>
            <a:r>
              <a:rPr sz="700" spc="265" dirty="0">
                <a:latin typeface="宋体"/>
                <a:cs typeface="宋体"/>
              </a:rPr>
              <a:t>安全信息</a:t>
            </a:r>
            <a:endParaRPr sz="700">
              <a:latin typeface="宋体"/>
              <a:cs typeface="宋体"/>
            </a:endParaRPr>
          </a:p>
        </p:txBody>
      </p:sp>
      <p:sp>
        <p:nvSpPr>
          <p:cNvPr id="190" name="object 190"/>
          <p:cNvSpPr/>
          <p:nvPr/>
        </p:nvSpPr>
        <p:spPr>
          <a:xfrm>
            <a:off x="2477931" y="1922543"/>
            <a:ext cx="1744980" cy="332740"/>
          </a:xfrm>
          <a:custGeom>
            <a:avLst/>
            <a:gdLst/>
            <a:ahLst/>
            <a:cxnLst/>
            <a:rect l="l" t="t" r="r" b="b"/>
            <a:pathLst>
              <a:path w="1744980" h="332739">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91" name="object 191"/>
          <p:cNvSpPr txBox="1"/>
          <p:nvPr/>
        </p:nvSpPr>
        <p:spPr>
          <a:xfrm>
            <a:off x="2477931" y="1922544"/>
            <a:ext cx="1744980" cy="297517"/>
          </a:xfrm>
          <a:prstGeom prst="rect">
            <a:avLst/>
          </a:prstGeom>
          <a:solidFill>
            <a:srgbClr val="D7D7D7"/>
          </a:solidFill>
        </p:spPr>
        <p:txBody>
          <a:bodyPr vert="horz" wrap="square" lIns="0" tIns="5080" rIns="0" bIns="0" rtlCol="0">
            <a:spAutoFit/>
          </a:bodyPr>
          <a:lstStyle/>
          <a:p>
            <a:pPr algn="ctr">
              <a:spcBef>
                <a:spcPts val="40"/>
              </a:spcBef>
            </a:pPr>
            <a:r>
              <a:rPr sz="950" spc="340" dirty="0">
                <a:latin typeface="宋体"/>
                <a:cs typeface="宋体"/>
              </a:rPr>
              <a:t>他组织必要安全信息</a:t>
            </a:r>
            <a:endParaRPr sz="950">
              <a:latin typeface="宋体"/>
              <a:cs typeface="宋体"/>
            </a:endParaRPr>
          </a:p>
          <a:p>
            <a:pPr algn="ctr">
              <a:spcBef>
                <a:spcPts val="325"/>
              </a:spcBef>
            </a:pPr>
            <a:r>
              <a:rPr sz="700" i="1" spc="85" dirty="0">
                <a:latin typeface="Times New Roman"/>
                <a:cs typeface="Times New Roman"/>
              </a:rPr>
              <a:t>I</a:t>
            </a:r>
            <a:r>
              <a:rPr sz="675" spc="127" baseline="-12345" dirty="0">
                <a:latin typeface="Times New Roman"/>
                <a:cs typeface="Times New Roman"/>
              </a:rPr>
              <a:t>3</a:t>
            </a:r>
            <a:endParaRPr sz="675" baseline="-12345">
              <a:latin typeface="Times New Roman"/>
              <a:cs typeface="Times New Roman"/>
            </a:endParaRPr>
          </a:p>
        </p:txBody>
      </p:sp>
      <p:sp>
        <p:nvSpPr>
          <p:cNvPr id="192" name="object 192"/>
          <p:cNvSpPr/>
          <p:nvPr/>
        </p:nvSpPr>
        <p:spPr>
          <a:xfrm>
            <a:off x="2477931" y="1035275"/>
            <a:ext cx="1744980" cy="332740"/>
          </a:xfrm>
          <a:custGeom>
            <a:avLst/>
            <a:gdLst/>
            <a:ahLst/>
            <a:cxnLst/>
            <a:rect l="l" t="t" r="r" b="b"/>
            <a:pathLst>
              <a:path w="1744980" h="332740">
                <a:moveTo>
                  <a:pt x="0" y="332745"/>
                </a:moveTo>
                <a:lnTo>
                  <a:pt x="1744868" y="332745"/>
                </a:lnTo>
                <a:lnTo>
                  <a:pt x="1744868" y="0"/>
                </a:lnTo>
                <a:lnTo>
                  <a:pt x="0" y="0"/>
                </a:lnTo>
                <a:lnTo>
                  <a:pt x="0" y="332745"/>
                </a:lnTo>
                <a:close/>
              </a:path>
            </a:pathLst>
          </a:custGeom>
          <a:solidFill>
            <a:srgbClr val="D7D7D7"/>
          </a:solidFill>
        </p:spPr>
        <p:txBody>
          <a:bodyPr wrap="square" lIns="0" tIns="0" rIns="0" bIns="0" rtlCol="0"/>
          <a:lstStyle/>
          <a:p>
            <a:endParaRPr/>
          </a:p>
        </p:txBody>
      </p:sp>
      <p:sp>
        <p:nvSpPr>
          <p:cNvPr id="193" name="object 193"/>
          <p:cNvSpPr/>
          <p:nvPr/>
        </p:nvSpPr>
        <p:spPr>
          <a:xfrm>
            <a:off x="2477931" y="1035275"/>
            <a:ext cx="1744980" cy="332740"/>
          </a:xfrm>
          <a:custGeom>
            <a:avLst/>
            <a:gdLst/>
            <a:ahLst/>
            <a:cxnLst/>
            <a:rect l="l" t="t" r="r" b="b"/>
            <a:pathLst>
              <a:path w="1744980" h="332740">
                <a:moveTo>
                  <a:pt x="0" y="332745"/>
                </a:moveTo>
                <a:lnTo>
                  <a:pt x="1744868" y="332745"/>
                </a:lnTo>
                <a:lnTo>
                  <a:pt x="1744868" y="0"/>
                </a:lnTo>
                <a:lnTo>
                  <a:pt x="0" y="0"/>
                </a:lnTo>
                <a:lnTo>
                  <a:pt x="0" y="332745"/>
                </a:lnTo>
                <a:close/>
              </a:path>
            </a:pathLst>
          </a:custGeom>
          <a:ln w="3955">
            <a:solidFill>
              <a:srgbClr val="000000"/>
            </a:solidFill>
          </a:ln>
        </p:spPr>
        <p:txBody>
          <a:bodyPr wrap="square" lIns="0" tIns="0" rIns="0" bIns="0" rtlCol="0"/>
          <a:lstStyle/>
          <a:p>
            <a:endParaRPr/>
          </a:p>
        </p:txBody>
      </p:sp>
      <p:sp>
        <p:nvSpPr>
          <p:cNvPr id="194" name="object 194"/>
          <p:cNvSpPr txBox="1"/>
          <p:nvPr/>
        </p:nvSpPr>
        <p:spPr>
          <a:xfrm>
            <a:off x="2763160" y="841221"/>
            <a:ext cx="4145915" cy="489878"/>
          </a:xfrm>
          <a:prstGeom prst="rect">
            <a:avLst/>
          </a:prstGeom>
        </p:spPr>
        <p:txBody>
          <a:bodyPr vert="horz" wrap="square" lIns="0" tIns="0" rIns="0" bIns="0" rtlCol="0">
            <a:spAutoFit/>
          </a:bodyPr>
          <a:lstStyle/>
          <a:p>
            <a:pPr marL="3147695"/>
            <a:r>
              <a:rPr sz="950" spc="340" dirty="0">
                <a:latin typeface="宋体"/>
                <a:cs typeface="宋体"/>
              </a:rPr>
              <a:t>内外环境影响</a:t>
            </a:r>
            <a:endParaRPr sz="950">
              <a:latin typeface="宋体"/>
              <a:cs typeface="宋体"/>
            </a:endParaRPr>
          </a:p>
          <a:p>
            <a:pPr marR="2963545" algn="ctr">
              <a:spcBef>
                <a:spcPts val="430"/>
              </a:spcBef>
            </a:pPr>
            <a:r>
              <a:rPr sz="950" spc="340" dirty="0">
                <a:latin typeface="宋体"/>
                <a:cs typeface="宋体"/>
              </a:rPr>
              <a:t>他组织安全欺骗</a:t>
            </a:r>
            <a:endParaRPr sz="950">
              <a:latin typeface="宋体"/>
              <a:cs typeface="宋体"/>
            </a:endParaRPr>
          </a:p>
          <a:p>
            <a:pPr marR="2963545" algn="ctr">
              <a:spcBef>
                <a:spcPts val="325"/>
              </a:spcBef>
            </a:pPr>
            <a:r>
              <a:rPr sz="700" i="1" spc="130" dirty="0">
                <a:latin typeface="Times New Roman"/>
                <a:cs typeface="Times New Roman"/>
              </a:rPr>
              <a:t>C</a:t>
            </a:r>
            <a:r>
              <a:rPr sz="675" spc="195" baseline="-12345" dirty="0">
                <a:latin typeface="Times New Roman"/>
                <a:cs typeface="Times New Roman"/>
              </a:rPr>
              <a:t>1</a:t>
            </a:r>
            <a:endParaRPr sz="675" baseline="-12345">
              <a:latin typeface="Times New Roman"/>
              <a:cs typeface="Times New Roman"/>
            </a:endParaRPr>
          </a:p>
        </p:txBody>
      </p:sp>
      <p:sp>
        <p:nvSpPr>
          <p:cNvPr id="195" name="object 195"/>
          <p:cNvSpPr/>
          <p:nvPr/>
        </p:nvSpPr>
        <p:spPr>
          <a:xfrm>
            <a:off x="3641184" y="1368020"/>
            <a:ext cx="0" cy="173990"/>
          </a:xfrm>
          <a:custGeom>
            <a:avLst/>
            <a:gdLst/>
            <a:ahLst/>
            <a:cxnLst/>
            <a:rect l="l" t="t" r="r" b="b"/>
            <a:pathLst>
              <a:path h="173990">
                <a:moveTo>
                  <a:pt x="0" y="0"/>
                </a:moveTo>
                <a:lnTo>
                  <a:pt x="0" y="173572"/>
                </a:lnTo>
                <a:lnTo>
                  <a:pt x="0" y="173572"/>
                </a:lnTo>
              </a:path>
            </a:pathLst>
          </a:custGeom>
          <a:ln w="4924">
            <a:solidFill>
              <a:srgbClr val="000000"/>
            </a:solidFill>
          </a:ln>
        </p:spPr>
        <p:txBody>
          <a:bodyPr wrap="square" lIns="0" tIns="0" rIns="0" bIns="0" rtlCol="0"/>
          <a:lstStyle/>
          <a:p>
            <a:endParaRPr/>
          </a:p>
        </p:txBody>
      </p:sp>
      <p:sp>
        <p:nvSpPr>
          <p:cNvPr id="196" name="object 196"/>
          <p:cNvSpPr/>
          <p:nvPr/>
        </p:nvSpPr>
        <p:spPr>
          <a:xfrm>
            <a:off x="3599327" y="1525942"/>
            <a:ext cx="83820" cy="64135"/>
          </a:xfrm>
          <a:custGeom>
            <a:avLst/>
            <a:gdLst/>
            <a:ahLst/>
            <a:cxnLst/>
            <a:rect l="l" t="t" r="r" b="b"/>
            <a:pathLst>
              <a:path w="83819" h="64134">
                <a:moveTo>
                  <a:pt x="0" y="0"/>
                </a:moveTo>
                <a:lnTo>
                  <a:pt x="41857" y="63856"/>
                </a:lnTo>
                <a:lnTo>
                  <a:pt x="78713" y="7629"/>
                </a:lnTo>
                <a:lnTo>
                  <a:pt x="41857" y="7629"/>
                </a:lnTo>
                <a:lnTo>
                  <a:pt x="20490" y="5722"/>
                </a:lnTo>
                <a:lnTo>
                  <a:pt x="0" y="0"/>
                </a:lnTo>
                <a:close/>
              </a:path>
              <a:path w="83819" h="64134">
                <a:moveTo>
                  <a:pt x="83715" y="0"/>
                </a:moveTo>
                <a:lnTo>
                  <a:pt x="63225" y="5722"/>
                </a:lnTo>
                <a:lnTo>
                  <a:pt x="41857" y="7629"/>
                </a:lnTo>
                <a:lnTo>
                  <a:pt x="78713" y="7629"/>
                </a:lnTo>
                <a:lnTo>
                  <a:pt x="83715" y="0"/>
                </a:lnTo>
                <a:close/>
              </a:path>
            </a:pathLst>
          </a:custGeom>
          <a:solidFill>
            <a:srgbClr val="000000"/>
          </a:solidFill>
        </p:spPr>
        <p:txBody>
          <a:bodyPr wrap="square" lIns="0" tIns="0" rIns="0" bIns="0" rtlCol="0"/>
          <a:lstStyle/>
          <a:p>
            <a:endParaRPr/>
          </a:p>
        </p:txBody>
      </p:sp>
      <p:sp>
        <p:nvSpPr>
          <p:cNvPr id="197" name="object 197"/>
          <p:cNvSpPr txBox="1"/>
          <p:nvPr/>
        </p:nvSpPr>
        <p:spPr>
          <a:xfrm>
            <a:off x="3455432" y="1751004"/>
            <a:ext cx="168275" cy="107722"/>
          </a:xfrm>
          <a:prstGeom prst="rect">
            <a:avLst/>
          </a:prstGeom>
        </p:spPr>
        <p:txBody>
          <a:bodyPr vert="horz" wrap="square" lIns="0" tIns="0" rIns="0" bIns="0" rtlCol="0">
            <a:spAutoFit/>
          </a:bodyPr>
          <a:lstStyle/>
          <a:p>
            <a:pPr marL="12700"/>
            <a:r>
              <a:rPr sz="700" i="1" spc="215" dirty="0">
                <a:latin typeface="Times New Roman"/>
                <a:cs typeface="Times New Roman"/>
              </a:rPr>
              <a:t>M</a:t>
            </a:r>
            <a:r>
              <a:rPr sz="675" i="1" spc="135" baseline="-12345" dirty="0">
                <a:latin typeface="Times New Roman"/>
                <a:cs typeface="Times New Roman"/>
              </a:rPr>
              <a:t>3</a:t>
            </a:r>
            <a:endParaRPr sz="675" baseline="-12345">
              <a:latin typeface="Times New Roman"/>
              <a:cs typeface="Times New Roman"/>
            </a:endParaRPr>
          </a:p>
        </p:txBody>
      </p:sp>
      <p:sp>
        <p:nvSpPr>
          <p:cNvPr id="198" name="object 198"/>
          <p:cNvSpPr/>
          <p:nvPr/>
        </p:nvSpPr>
        <p:spPr>
          <a:xfrm>
            <a:off x="3641185" y="1720487"/>
            <a:ext cx="748665" cy="202565"/>
          </a:xfrm>
          <a:custGeom>
            <a:avLst/>
            <a:gdLst/>
            <a:ahLst/>
            <a:cxnLst/>
            <a:rect l="l" t="t" r="r" b="b"/>
            <a:pathLst>
              <a:path w="748664" h="202564">
                <a:moveTo>
                  <a:pt x="748390" y="0"/>
                </a:moveTo>
                <a:lnTo>
                  <a:pt x="0" y="0"/>
                </a:lnTo>
                <a:lnTo>
                  <a:pt x="0" y="202057"/>
                </a:lnTo>
              </a:path>
            </a:pathLst>
          </a:custGeom>
          <a:ln w="3835">
            <a:solidFill>
              <a:srgbClr val="000000"/>
            </a:solidFill>
          </a:ln>
        </p:spPr>
        <p:txBody>
          <a:bodyPr wrap="square" lIns="0" tIns="0" rIns="0" bIns="0" rtlCol="0"/>
          <a:lstStyle/>
          <a:p>
            <a:endParaRPr/>
          </a:p>
        </p:txBody>
      </p:sp>
      <p:sp>
        <p:nvSpPr>
          <p:cNvPr id="199" name="object 199"/>
          <p:cNvSpPr/>
          <p:nvPr/>
        </p:nvSpPr>
        <p:spPr>
          <a:xfrm>
            <a:off x="4369261" y="1688558"/>
            <a:ext cx="83820" cy="64135"/>
          </a:xfrm>
          <a:custGeom>
            <a:avLst/>
            <a:gdLst/>
            <a:ahLst/>
            <a:cxnLst/>
            <a:rect l="l" t="t" r="r" b="b"/>
            <a:pathLst>
              <a:path w="83819" h="64135">
                <a:moveTo>
                  <a:pt x="0" y="0"/>
                </a:moveTo>
                <a:lnTo>
                  <a:pt x="7502" y="15590"/>
                </a:lnTo>
                <a:lnTo>
                  <a:pt x="9993" y="31928"/>
                </a:lnTo>
                <a:lnTo>
                  <a:pt x="7502" y="48178"/>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200" name="object 200"/>
          <p:cNvSpPr/>
          <p:nvPr/>
        </p:nvSpPr>
        <p:spPr>
          <a:xfrm>
            <a:off x="3059569" y="1589798"/>
            <a:ext cx="1330325" cy="332740"/>
          </a:xfrm>
          <a:custGeom>
            <a:avLst/>
            <a:gdLst/>
            <a:ahLst/>
            <a:cxnLst/>
            <a:rect l="l" t="t" r="r" b="b"/>
            <a:pathLst>
              <a:path w="1330325" h="332739">
                <a:moveTo>
                  <a:pt x="1330006" y="0"/>
                </a:moveTo>
                <a:lnTo>
                  <a:pt x="0" y="0"/>
                </a:lnTo>
                <a:lnTo>
                  <a:pt x="0" y="332745"/>
                </a:lnTo>
              </a:path>
            </a:pathLst>
          </a:custGeom>
          <a:ln w="3824">
            <a:solidFill>
              <a:srgbClr val="000000"/>
            </a:solidFill>
          </a:ln>
        </p:spPr>
        <p:txBody>
          <a:bodyPr wrap="square" lIns="0" tIns="0" rIns="0" bIns="0" rtlCol="0"/>
          <a:lstStyle/>
          <a:p>
            <a:endParaRPr/>
          </a:p>
        </p:txBody>
      </p:sp>
      <p:sp>
        <p:nvSpPr>
          <p:cNvPr id="201" name="object 201"/>
          <p:cNvSpPr/>
          <p:nvPr/>
        </p:nvSpPr>
        <p:spPr>
          <a:xfrm>
            <a:off x="4369261" y="1557871"/>
            <a:ext cx="83820" cy="64135"/>
          </a:xfrm>
          <a:custGeom>
            <a:avLst/>
            <a:gdLst/>
            <a:ahLst/>
            <a:cxnLst/>
            <a:rect l="l" t="t" r="r" b="b"/>
            <a:pathLst>
              <a:path w="83819" h="64134">
                <a:moveTo>
                  <a:pt x="0" y="0"/>
                </a:moveTo>
                <a:lnTo>
                  <a:pt x="7502" y="15678"/>
                </a:lnTo>
                <a:lnTo>
                  <a:pt x="10002" y="31987"/>
                </a:lnTo>
                <a:lnTo>
                  <a:pt x="7502" y="48266"/>
                </a:lnTo>
                <a:lnTo>
                  <a:pt x="0" y="63856"/>
                </a:lnTo>
                <a:lnTo>
                  <a:pt x="83715" y="31928"/>
                </a:lnTo>
                <a:lnTo>
                  <a:pt x="0" y="0"/>
                </a:lnTo>
                <a:close/>
              </a:path>
            </a:pathLst>
          </a:custGeom>
          <a:solidFill>
            <a:srgbClr val="000000"/>
          </a:solidFill>
        </p:spPr>
        <p:txBody>
          <a:bodyPr wrap="square" lIns="0" tIns="0" rIns="0" bIns="0" rtlCol="0"/>
          <a:lstStyle/>
          <a:p>
            <a:endParaRPr/>
          </a:p>
        </p:txBody>
      </p:sp>
      <p:sp>
        <p:nvSpPr>
          <p:cNvPr id="202" name="object 202"/>
          <p:cNvSpPr txBox="1"/>
          <p:nvPr/>
        </p:nvSpPr>
        <p:spPr>
          <a:xfrm>
            <a:off x="2987082" y="1769323"/>
            <a:ext cx="53975" cy="46166"/>
          </a:xfrm>
          <a:prstGeom prst="rect">
            <a:avLst/>
          </a:prstGeom>
        </p:spPr>
        <p:txBody>
          <a:bodyPr vert="horz" wrap="square" lIns="0" tIns="0" rIns="0" bIns="0" rtlCol="0">
            <a:spAutoFit/>
          </a:bodyPr>
          <a:lstStyle/>
          <a:p>
            <a:pPr marL="12700"/>
            <a:r>
              <a:rPr sz="300" spc="70" dirty="0">
                <a:latin typeface="Times New Roman"/>
                <a:cs typeface="Times New Roman"/>
              </a:rPr>
              <a:t>3</a:t>
            </a:r>
            <a:endParaRPr sz="300">
              <a:latin typeface="Times New Roman"/>
              <a:cs typeface="Times New Roman"/>
            </a:endParaRPr>
          </a:p>
        </p:txBody>
      </p:sp>
      <p:sp>
        <p:nvSpPr>
          <p:cNvPr id="203" name="object 203"/>
          <p:cNvSpPr txBox="1"/>
          <p:nvPr/>
        </p:nvSpPr>
        <p:spPr>
          <a:xfrm>
            <a:off x="2782137" y="1703533"/>
            <a:ext cx="203835" cy="100027"/>
          </a:xfrm>
          <a:prstGeom prst="rect">
            <a:avLst/>
          </a:prstGeom>
        </p:spPr>
        <p:txBody>
          <a:bodyPr vert="horz" wrap="square" lIns="0" tIns="0" rIns="0" bIns="0" rtlCol="0">
            <a:spAutoFit/>
          </a:bodyPr>
          <a:lstStyle/>
          <a:p>
            <a:pPr marL="12700"/>
            <a:r>
              <a:rPr sz="650" spc="10" dirty="0">
                <a:latin typeface="宋体"/>
                <a:cs typeface="宋体"/>
              </a:rPr>
              <a:t>┐</a:t>
            </a:r>
            <a:r>
              <a:rPr sz="650" i="1" spc="190" dirty="0">
                <a:latin typeface="Times New Roman"/>
                <a:cs typeface="Times New Roman"/>
              </a:rPr>
              <a:t>M</a:t>
            </a:r>
            <a:endParaRPr sz="650">
              <a:latin typeface="Times New Roman"/>
              <a:cs typeface="Times New Roman"/>
            </a:endParaRPr>
          </a:p>
        </p:txBody>
      </p:sp>
      <p:sp>
        <p:nvSpPr>
          <p:cNvPr id="204" name="object 204"/>
          <p:cNvSpPr txBox="1"/>
          <p:nvPr/>
        </p:nvSpPr>
        <p:spPr>
          <a:xfrm>
            <a:off x="2494839" y="5776800"/>
            <a:ext cx="7029450" cy="146194"/>
          </a:xfrm>
          <a:prstGeom prst="rect">
            <a:avLst/>
          </a:prstGeom>
        </p:spPr>
        <p:txBody>
          <a:bodyPr vert="horz" wrap="square" lIns="0" tIns="0" rIns="0" bIns="0" rtlCol="0">
            <a:spAutoFit/>
          </a:bodyPr>
          <a:lstStyle/>
          <a:p>
            <a:pPr marL="12700"/>
            <a:r>
              <a:rPr sz="950" spc="300" dirty="0">
                <a:latin typeface="宋体"/>
                <a:cs typeface="宋体"/>
              </a:rPr>
              <a:t>图例：</a:t>
            </a:r>
            <a:r>
              <a:rPr sz="950" i="1" spc="300" dirty="0">
                <a:latin typeface="Times New Roman"/>
                <a:cs typeface="Times New Roman"/>
              </a:rPr>
              <a:t>Y</a:t>
            </a:r>
            <a:r>
              <a:rPr sz="950" spc="300" dirty="0">
                <a:latin typeface="宋体"/>
                <a:cs typeface="宋体"/>
              </a:rPr>
              <a:t>（</a:t>
            </a:r>
            <a:r>
              <a:rPr sz="950" i="1" spc="300" dirty="0">
                <a:latin typeface="Times New Roman"/>
                <a:cs typeface="Times New Roman"/>
              </a:rPr>
              <a:t>Yes</a:t>
            </a:r>
            <a:r>
              <a:rPr sz="950" spc="300" dirty="0">
                <a:latin typeface="宋体"/>
                <a:cs typeface="宋体"/>
              </a:rPr>
              <a:t>）</a:t>
            </a:r>
            <a:r>
              <a:rPr sz="950" i="1" spc="300" dirty="0">
                <a:latin typeface="Times New Roman"/>
                <a:cs typeface="Times New Roman"/>
              </a:rPr>
              <a:t>=</a:t>
            </a:r>
            <a:r>
              <a:rPr sz="950" spc="300" dirty="0">
                <a:latin typeface="宋体"/>
                <a:cs typeface="宋体"/>
              </a:rPr>
              <a:t>行为正确；</a:t>
            </a:r>
            <a:r>
              <a:rPr sz="950" i="1" spc="300" dirty="0">
                <a:latin typeface="Times New Roman"/>
                <a:cs typeface="Times New Roman"/>
              </a:rPr>
              <a:t>N</a:t>
            </a:r>
            <a:r>
              <a:rPr sz="950" spc="300" dirty="0">
                <a:latin typeface="宋体"/>
                <a:cs typeface="宋体"/>
              </a:rPr>
              <a:t>（</a:t>
            </a:r>
            <a:r>
              <a:rPr sz="950" i="1" spc="300" dirty="0">
                <a:latin typeface="Times New Roman"/>
                <a:cs typeface="Times New Roman"/>
              </a:rPr>
              <a:t>No</a:t>
            </a:r>
            <a:r>
              <a:rPr sz="950" spc="300" dirty="0">
                <a:latin typeface="宋体"/>
                <a:cs typeface="宋体"/>
              </a:rPr>
              <a:t>）</a:t>
            </a:r>
            <a:r>
              <a:rPr sz="950" spc="300" dirty="0">
                <a:latin typeface="Times New Roman"/>
                <a:cs typeface="Times New Roman"/>
              </a:rPr>
              <a:t>=</a:t>
            </a:r>
            <a:r>
              <a:rPr sz="950" spc="300" dirty="0">
                <a:latin typeface="宋体"/>
                <a:cs typeface="宋体"/>
              </a:rPr>
              <a:t>行为失误；</a:t>
            </a:r>
            <a:r>
              <a:rPr sz="950" i="1" spc="300" dirty="0">
                <a:latin typeface="Times New Roman"/>
                <a:cs typeface="Times New Roman"/>
              </a:rPr>
              <a:t>M</a:t>
            </a:r>
            <a:r>
              <a:rPr sz="950" spc="300" dirty="0">
                <a:latin typeface="Times New Roman"/>
                <a:cs typeface="Times New Roman"/>
              </a:rPr>
              <a:t>=</a:t>
            </a:r>
            <a:r>
              <a:rPr sz="950" spc="300" dirty="0">
                <a:latin typeface="宋体"/>
                <a:cs typeface="宋体"/>
              </a:rPr>
              <a:t>必要安全信息缺失；</a:t>
            </a:r>
            <a:r>
              <a:rPr sz="1425" spc="450" baseline="8771" dirty="0">
                <a:latin typeface="宋体"/>
                <a:cs typeface="宋体"/>
              </a:rPr>
              <a:t>┐</a:t>
            </a:r>
            <a:r>
              <a:rPr sz="1425" i="1" spc="450" baseline="8771" dirty="0">
                <a:latin typeface="Times New Roman"/>
                <a:cs typeface="Times New Roman"/>
              </a:rPr>
              <a:t>M</a:t>
            </a:r>
            <a:r>
              <a:rPr sz="1425" spc="450" baseline="8771" dirty="0">
                <a:latin typeface="Times New Roman"/>
                <a:cs typeface="Times New Roman"/>
              </a:rPr>
              <a:t>=</a:t>
            </a:r>
            <a:r>
              <a:rPr sz="1425" spc="450" baseline="8771" dirty="0">
                <a:latin typeface="宋体"/>
                <a:cs typeface="宋体"/>
              </a:rPr>
              <a:t>必要安全信息充分</a:t>
            </a:r>
            <a:endParaRPr sz="1425" baseline="8771">
              <a:latin typeface="宋体"/>
              <a:cs typeface="宋体"/>
            </a:endParaRPr>
          </a:p>
        </p:txBody>
      </p:sp>
      <p:sp>
        <p:nvSpPr>
          <p:cNvPr id="205" name="object 205"/>
          <p:cNvSpPr txBox="1"/>
          <p:nvPr/>
        </p:nvSpPr>
        <p:spPr>
          <a:xfrm>
            <a:off x="1932199" y="2769514"/>
            <a:ext cx="231140" cy="774065"/>
          </a:xfrm>
          <a:prstGeom prst="rect">
            <a:avLst/>
          </a:prstGeom>
        </p:spPr>
        <p:txBody>
          <a:bodyPr vert="horz" wrap="square" lIns="0" tIns="0" rIns="0" bIns="0" rtlCol="0">
            <a:spAutoFit/>
          </a:bodyPr>
          <a:lstStyle/>
          <a:p>
            <a:pPr marL="12700" marR="5080" algn="just">
              <a:lnSpc>
                <a:spcPts val="1210"/>
              </a:lnSpc>
            </a:pPr>
            <a:r>
              <a:rPr sz="1200" spc="290" dirty="0">
                <a:latin typeface="宋体"/>
                <a:cs typeface="宋体"/>
              </a:rPr>
              <a:t>事  故  系  统</a:t>
            </a:r>
            <a:endParaRPr sz="1200">
              <a:latin typeface="宋体"/>
              <a:cs typeface="宋体"/>
            </a:endParaRPr>
          </a:p>
          <a:p>
            <a:pPr marL="12700" algn="just">
              <a:lnSpc>
                <a:spcPts val="1210"/>
              </a:lnSpc>
            </a:pPr>
            <a:r>
              <a:rPr sz="1200" spc="415" dirty="0">
                <a:latin typeface="宋体"/>
                <a:cs typeface="宋体"/>
              </a:rPr>
              <a:t>（</a:t>
            </a:r>
            <a:endParaRPr sz="1200">
              <a:latin typeface="宋体"/>
              <a:cs typeface="宋体"/>
            </a:endParaRPr>
          </a:p>
        </p:txBody>
      </p:sp>
      <p:sp>
        <p:nvSpPr>
          <p:cNvPr id="206" name="object 206"/>
          <p:cNvSpPr txBox="1"/>
          <p:nvPr/>
        </p:nvSpPr>
        <p:spPr>
          <a:xfrm>
            <a:off x="1753359" y="3515503"/>
            <a:ext cx="436017" cy="295275"/>
          </a:xfrm>
          <a:prstGeom prst="rect">
            <a:avLst/>
          </a:prstGeom>
        </p:spPr>
        <p:txBody>
          <a:bodyPr vert="vert" wrap="square" lIns="0" tIns="0" rIns="0" bIns="0" rtlCol="0">
            <a:spAutoFit/>
          </a:bodyPr>
          <a:lstStyle/>
          <a:p>
            <a:pPr marL="12700">
              <a:lnSpc>
                <a:spcPts val="1720"/>
              </a:lnSpc>
            </a:pPr>
            <a:r>
              <a:rPr sz="1600" b="1" i="1" dirty="0">
                <a:latin typeface="Times New Roman"/>
                <a:cs typeface="Times New Roman"/>
              </a:rPr>
              <a:t>AS</a:t>
            </a:r>
            <a:r>
              <a:rPr sz="2400" baseline="-10416" dirty="0">
                <a:latin typeface="宋体"/>
                <a:cs typeface="宋体"/>
              </a:rPr>
              <a:t>)</a:t>
            </a:r>
            <a:endParaRPr sz="2400" baseline="-10416">
              <a:latin typeface="宋体"/>
              <a:cs typeface="宋体"/>
            </a:endParaRPr>
          </a:p>
        </p:txBody>
      </p:sp>
      <p:sp>
        <p:nvSpPr>
          <p:cNvPr id="207" name="object 207"/>
          <p:cNvSpPr/>
          <p:nvPr/>
        </p:nvSpPr>
        <p:spPr>
          <a:xfrm>
            <a:off x="9021206" y="4251759"/>
            <a:ext cx="436245" cy="945515"/>
          </a:xfrm>
          <a:custGeom>
            <a:avLst/>
            <a:gdLst/>
            <a:ahLst/>
            <a:cxnLst/>
            <a:rect l="l" t="t" r="r" b="b"/>
            <a:pathLst>
              <a:path w="436245" h="945514">
                <a:moveTo>
                  <a:pt x="0" y="945318"/>
                </a:moveTo>
                <a:lnTo>
                  <a:pt x="436222" y="945318"/>
                </a:lnTo>
                <a:lnTo>
                  <a:pt x="436222" y="0"/>
                </a:lnTo>
                <a:lnTo>
                  <a:pt x="0" y="0"/>
                </a:lnTo>
                <a:lnTo>
                  <a:pt x="0" y="945318"/>
                </a:lnTo>
              </a:path>
            </a:pathLst>
          </a:custGeom>
          <a:ln w="4915">
            <a:solidFill>
              <a:srgbClr val="000000"/>
            </a:solidFill>
          </a:ln>
        </p:spPr>
        <p:txBody>
          <a:bodyPr wrap="square" lIns="0" tIns="0" rIns="0" bIns="0" rtlCol="0"/>
          <a:lstStyle/>
          <a:p>
            <a:endParaRPr/>
          </a:p>
        </p:txBody>
      </p:sp>
      <p:sp>
        <p:nvSpPr>
          <p:cNvPr id="208" name="object 208"/>
          <p:cNvSpPr txBox="1"/>
          <p:nvPr/>
        </p:nvSpPr>
        <p:spPr>
          <a:xfrm>
            <a:off x="8680210" y="4563426"/>
            <a:ext cx="97790" cy="146194"/>
          </a:xfrm>
          <a:prstGeom prst="rect">
            <a:avLst/>
          </a:prstGeom>
        </p:spPr>
        <p:txBody>
          <a:bodyPr vert="horz" wrap="square" lIns="0" tIns="0" rIns="0" bIns="0" rtlCol="0">
            <a:spAutoFit/>
          </a:bodyPr>
          <a:lstStyle/>
          <a:p>
            <a:pPr marL="12700"/>
            <a:r>
              <a:rPr sz="950" u="sng" spc="-805" dirty="0">
                <a:latin typeface="Times New Roman"/>
                <a:cs typeface="Times New Roman"/>
              </a:rPr>
              <a:t> </a:t>
            </a:r>
            <a:endParaRPr sz="950">
              <a:latin typeface="Times New Roman"/>
              <a:cs typeface="Times New Roman"/>
            </a:endParaRPr>
          </a:p>
        </p:txBody>
      </p:sp>
      <p:sp>
        <p:nvSpPr>
          <p:cNvPr id="209" name="object 209"/>
          <p:cNvSpPr txBox="1"/>
          <p:nvPr/>
        </p:nvSpPr>
        <p:spPr>
          <a:xfrm>
            <a:off x="9144544" y="4257390"/>
            <a:ext cx="189865" cy="913130"/>
          </a:xfrm>
          <a:prstGeom prst="rect">
            <a:avLst/>
          </a:prstGeom>
        </p:spPr>
        <p:txBody>
          <a:bodyPr vert="horz" wrap="square" lIns="0" tIns="0" rIns="0" bIns="0" rtlCol="0">
            <a:spAutoFit/>
          </a:bodyPr>
          <a:lstStyle/>
          <a:p>
            <a:pPr marL="12700" marR="5080" algn="just">
              <a:lnSpc>
                <a:spcPct val="103800"/>
              </a:lnSpc>
            </a:pPr>
            <a:r>
              <a:rPr sz="950" spc="235" dirty="0">
                <a:latin typeface="宋体"/>
                <a:cs typeface="宋体"/>
              </a:rPr>
              <a:t>不  安  全  物  态</a:t>
            </a:r>
            <a:endParaRPr sz="950">
              <a:latin typeface="宋体"/>
              <a:cs typeface="宋体"/>
            </a:endParaRPr>
          </a:p>
          <a:p>
            <a:pPr marL="43180" algn="just">
              <a:spcBef>
                <a:spcPts val="325"/>
              </a:spcBef>
            </a:pPr>
            <a:r>
              <a:rPr sz="700" i="1" spc="220" dirty="0">
                <a:latin typeface="Times New Roman"/>
                <a:cs typeface="Times New Roman"/>
              </a:rPr>
              <a:t>W</a:t>
            </a:r>
            <a:endParaRPr sz="700">
              <a:latin typeface="Times New Roman"/>
              <a:cs typeface="Times New Roman"/>
            </a:endParaRPr>
          </a:p>
        </p:txBody>
      </p:sp>
      <p:sp>
        <p:nvSpPr>
          <p:cNvPr id="210" name="object 210"/>
          <p:cNvSpPr/>
          <p:nvPr/>
        </p:nvSpPr>
        <p:spPr>
          <a:xfrm>
            <a:off x="7506533" y="5345043"/>
            <a:ext cx="1195070" cy="222250"/>
          </a:xfrm>
          <a:custGeom>
            <a:avLst/>
            <a:gdLst/>
            <a:ahLst/>
            <a:cxnLst/>
            <a:rect l="l" t="t" r="r" b="b"/>
            <a:pathLst>
              <a:path w="1195070" h="222250">
                <a:moveTo>
                  <a:pt x="0" y="221824"/>
                </a:moveTo>
                <a:lnTo>
                  <a:pt x="1194789" y="221824"/>
                </a:lnTo>
                <a:lnTo>
                  <a:pt x="1194789" y="0"/>
                </a:lnTo>
                <a:lnTo>
                  <a:pt x="0" y="0"/>
                </a:lnTo>
                <a:lnTo>
                  <a:pt x="0" y="221824"/>
                </a:lnTo>
              </a:path>
            </a:pathLst>
          </a:custGeom>
          <a:ln w="3953">
            <a:solidFill>
              <a:srgbClr val="000000"/>
            </a:solidFill>
          </a:ln>
        </p:spPr>
        <p:txBody>
          <a:bodyPr wrap="square" lIns="0" tIns="0" rIns="0" bIns="0" rtlCol="0"/>
          <a:lstStyle/>
          <a:p>
            <a:endParaRPr/>
          </a:p>
        </p:txBody>
      </p:sp>
      <p:sp>
        <p:nvSpPr>
          <p:cNvPr id="211" name="object 211"/>
          <p:cNvSpPr txBox="1"/>
          <p:nvPr/>
        </p:nvSpPr>
        <p:spPr>
          <a:xfrm>
            <a:off x="7835261" y="5374269"/>
            <a:ext cx="537845" cy="146194"/>
          </a:xfrm>
          <a:prstGeom prst="rect">
            <a:avLst/>
          </a:prstGeom>
        </p:spPr>
        <p:txBody>
          <a:bodyPr vert="horz" wrap="square" lIns="0" tIns="0" rIns="0" bIns="0" rtlCol="0">
            <a:spAutoFit/>
          </a:bodyPr>
          <a:lstStyle/>
          <a:p>
            <a:pPr marL="12700"/>
            <a:r>
              <a:rPr sz="950" spc="340" dirty="0">
                <a:latin typeface="宋体"/>
                <a:cs typeface="宋体"/>
              </a:rPr>
              <a:t>安全</a:t>
            </a:r>
            <a:r>
              <a:rPr sz="950" spc="80" dirty="0">
                <a:latin typeface="宋体"/>
                <a:cs typeface="宋体"/>
              </a:rPr>
              <a:t> </a:t>
            </a:r>
            <a:r>
              <a:rPr sz="700" i="1" spc="110" dirty="0">
                <a:latin typeface="Times New Roman"/>
                <a:cs typeface="Times New Roman"/>
              </a:rPr>
              <a:t>S</a:t>
            </a:r>
            <a:r>
              <a:rPr sz="675" spc="165" baseline="-12345" dirty="0">
                <a:latin typeface="Times New Roman"/>
                <a:cs typeface="Times New Roman"/>
              </a:rPr>
              <a:t>1</a:t>
            </a:r>
            <a:endParaRPr sz="675" baseline="-12345">
              <a:latin typeface="Times New Roman"/>
              <a:cs typeface="Times New Roman"/>
            </a:endParaRPr>
          </a:p>
        </p:txBody>
      </p:sp>
      <p:sp>
        <p:nvSpPr>
          <p:cNvPr id="212" name="object 212"/>
          <p:cNvSpPr/>
          <p:nvPr/>
        </p:nvSpPr>
        <p:spPr>
          <a:xfrm>
            <a:off x="8701323" y="4663527"/>
            <a:ext cx="83820" cy="64135"/>
          </a:xfrm>
          <a:custGeom>
            <a:avLst/>
            <a:gdLst/>
            <a:ahLst/>
            <a:cxnLst/>
            <a:rect l="l" t="t" r="r" b="b"/>
            <a:pathLst>
              <a:path w="83820" h="64135">
                <a:moveTo>
                  <a:pt x="83715" y="0"/>
                </a:moveTo>
                <a:lnTo>
                  <a:pt x="0" y="31928"/>
                </a:lnTo>
                <a:lnTo>
                  <a:pt x="83715" y="63856"/>
                </a:lnTo>
                <a:lnTo>
                  <a:pt x="76328" y="48227"/>
                </a:lnTo>
                <a:lnTo>
                  <a:pt x="73866" y="31928"/>
                </a:lnTo>
                <a:lnTo>
                  <a:pt x="76328" y="15629"/>
                </a:lnTo>
                <a:lnTo>
                  <a:pt x="83715" y="0"/>
                </a:lnTo>
                <a:close/>
              </a:path>
            </a:pathLst>
          </a:custGeom>
          <a:solidFill>
            <a:srgbClr val="000000"/>
          </a:solidFill>
        </p:spPr>
        <p:txBody>
          <a:bodyPr wrap="square" lIns="0" tIns="0" rIns="0" bIns="0" rtlCol="0"/>
          <a:lstStyle/>
          <a:p>
            <a:endParaRPr/>
          </a:p>
        </p:txBody>
      </p:sp>
      <p:sp>
        <p:nvSpPr>
          <p:cNvPr id="213" name="object 213"/>
          <p:cNvSpPr txBox="1">
            <a:spLocks noGrp="1"/>
          </p:cNvSpPr>
          <p:nvPr>
            <p:ph type="title" idx="4294967295"/>
          </p:nvPr>
        </p:nvSpPr>
        <p:spPr>
          <a:xfrm>
            <a:off x="1516370" y="309985"/>
            <a:ext cx="9775259" cy="409983"/>
          </a:xfrm>
          <a:prstGeom prst="rect">
            <a:avLst/>
          </a:prstGeom>
        </p:spPr>
        <p:txBody>
          <a:bodyPr vert="horz" wrap="square" lIns="0" tIns="40258" rIns="0" bIns="0" rtlCol="0" anchor="ctr">
            <a:spAutoFit/>
          </a:bodyPr>
          <a:lstStyle/>
          <a:p>
            <a:pPr marL="675640">
              <a:lnSpc>
                <a:spcPct val="100000"/>
              </a:lnSpc>
            </a:pPr>
            <a:r>
              <a:rPr sz="2400" spc="-5" dirty="0">
                <a:latin typeface="Calibri"/>
                <a:cs typeface="Calibri"/>
              </a:rPr>
              <a:t>FDA</a:t>
            </a:r>
            <a:r>
              <a:rPr sz="2400" spc="-5" dirty="0"/>
              <a:t>（</a:t>
            </a:r>
            <a:r>
              <a:rPr sz="2400" b="0" spc="-5" dirty="0">
                <a:latin typeface="宋体"/>
                <a:cs typeface="宋体"/>
              </a:rPr>
              <a:t>安全预测</a:t>
            </a:r>
            <a:r>
              <a:rPr sz="2400" b="0" spc="-5" dirty="0">
                <a:latin typeface="Calibri"/>
                <a:cs typeface="Calibri"/>
              </a:rPr>
              <a:t>→</a:t>
            </a:r>
            <a:r>
              <a:rPr sz="2400" b="0" spc="-5" dirty="0">
                <a:latin typeface="宋体"/>
                <a:cs typeface="宋体"/>
              </a:rPr>
              <a:t>安全决策</a:t>
            </a:r>
            <a:r>
              <a:rPr sz="2400" b="0" spc="-5" dirty="0">
                <a:latin typeface="Calibri"/>
                <a:cs typeface="Calibri"/>
              </a:rPr>
              <a:t>→</a:t>
            </a:r>
            <a:r>
              <a:rPr sz="2400" b="0" spc="-5" dirty="0">
                <a:latin typeface="宋体"/>
                <a:cs typeface="宋体"/>
              </a:rPr>
              <a:t>安全执行）</a:t>
            </a:r>
            <a:r>
              <a:rPr sz="2400" spc="-5" dirty="0"/>
              <a:t>事故致因模型</a:t>
            </a:r>
          </a:p>
        </p:txBody>
      </p:sp>
      <p:sp>
        <p:nvSpPr>
          <p:cNvPr id="214" name="object 21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15" name="object 215"/>
          <p:cNvSpPr txBox="1"/>
          <p:nvPr/>
        </p:nvSpPr>
        <p:spPr>
          <a:xfrm>
            <a:off x="1998371" y="6267784"/>
            <a:ext cx="791400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安全信息视域下</a:t>
            </a:r>
            <a:r>
              <a:rPr sz="1400" spc="-5" dirty="0">
                <a:solidFill>
                  <a:srgbClr val="006FC0"/>
                </a:solidFill>
                <a:latin typeface="Calibri"/>
                <a:cs typeface="Calibri"/>
              </a:rPr>
              <a:t>FDA</a:t>
            </a:r>
            <a:r>
              <a:rPr sz="1400" spc="-5" dirty="0">
                <a:solidFill>
                  <a:srgbClr val="006FC0"/>
                </a:solidFill>
                <a:latin typeface="宋体"/>
                <a:cs typeface="宋体"/>
              </a:rPr>
              <a:t>事故致因模型的构造与演绎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,2018,37(04):120-127+146.</a:t>
            </a:r>
            <a:endParaRPr sz="1400">
              <a:latin typeface="Calibri"/>
              <a:cs typeface="Calibri"/>
            </a:endParaRPr>
          </a:p>
        </p:txBody>
      </p:sp>
    </p:spTree>
    <p:extLst>
      <p:ext uri="{BB962C8B-B14F-4D97-AF65-F5344CB8AC3E}">
        <p14:creationId xmlns:p14="http://schemas.microsoft.com/office/powerpoint/2010/main" val="274971477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46187" y="2780876"/>
            <a:ext cx="664845" cy="1278255"/>
          </a:xfrm>
          <a:custGeom>
            <a:avLst/>
            <a:gdLst/>
            <a:ahLst/>
            <a:cxnLst/>
            <a:rect l="l" t="t" r="r" b="b"/>
            <a:pathLst>
              <a:path w="664844" h="1278254">
                <a:moveTo>
                  <a:pt x="0" y="1277925"/>
                </a:moveTo>
                <a:lnTo>
                  <a:pt x="664413" y="1277925"/>
                </a:lnTo>
                <a:lnTo>
                  <a:pt x="664413" y="0"/>
                </a:lnTo>
                <a:lnTo>
                  <a:pt x="0" y="0"/>
                </a:lnTo>
                <a:lnTo>
                  <a:pt x="0" y="1277925"/>
                </a:lnTo>
                <a:close/>
              </a:path>
            </a:pathLst>
          </a:custGeom>
          <a:ln w="13390">
            <a:solidFill>
              <a:srgbClr val="000000"/>
            </a:solidFill>
          </a:ln>
        </p:spPr>
        <p:txBody>
          <a:bodyPr wrap="square" lIns="0" tIns="0" rIns="0" bIns="0" rtlCol="0"/>
          <a:lstStyle/>
          <a:p>
            <a:endParaRPr/>
          </a:p>
        </p:txBody>
      </p:sp>
      <p:sp>
        <p:nvSpPr>
          <p:cNvPr id="3" name="object 3"/>
          <p:cNvSpPr/>
          <p:nvPr/>
        </p:nvSpPr>
        <p:spPr>
          <a:xfrm>
            <a:off x="2682135" y="3419910"/>
            <a:ext cx="388620" cy="0"/>
          </a:xfrm>
          <a:custGeom>
            <a:avLst/>
            <a:gdLst/>
            <a:ahLst/>
            <a:cxnLst/>
            <a:rect l="l" t="t" r="r" b="b"/>
            <a:pathLst>
              <a:path w="388619">
                <a:moveTo>
                  <a:pt x="0" y="0"/>
                </a:moveTo>
                <a:lnTo>
                  <a:pt x="388469" y="0"/>
                </a:lnTo>
              </a:path>
            </a:pathLst>
          </a:custGeom>
          <a:ln w="12983">
            <a:solidFill>
              <a:srgbClr val="000000"/>
            </a:solidFill>
          </a:ln>
        </p:spPr>
        <p:txBody>
          <a:bodyPr wrap="square" lIns="0" tIns="0" rIns="0" bIns="0" rtlCol="0"/>
          <a:lstStyle/>
          <a:p>
            <a:endParaRPr/>
          </a:p>
        </p:txBody>
      </p:sp>
      <p:sp>
        <p:nvSpPr>
          <p:cNvPr id="4" name="object 4"/>
          <p:cNvSpPr/>
          <p:nvPr/>
        </p:nvSpPr>
        <p:spPr>
          <a:xfrm>
            <a:off x="2610600" y="3374467"/>
            <a:ext cx="94615" cy="91440"/>
          </a:xfrm>
          <a:custGeom>
            <a:avLst/>
            <a:gdLst/>
            <a:ahLst/>
            <a:cxnLst/>
            <a:rect l="l" t="t" r="r" b="b"/>
            <a:pathLst>
              <a:path w="94615" h="91439">
                <a:moveTo>
                  <a:pt x="94506" y="0"/>
                </a:moveTo>
                <a:lnTo>
                  <a:pt x="0" y="45443"/>
                </a:lnTo>
                <a:lnTo>
                  <a:pt x="94506" y="90886"/>
                </a:lnTo>
                <a:lnTo>
                  <a:pt x="86142" y="68595"/>
                </a:lnTo>
                <a:lnTo>
                  <a:pt x="83354" y="45375"/>
                </a:lnTo>
                <a:lnTo>
                  <a:pt x="86142" y="22189"/>
                </a:lnTo>
                <a:lnTo>
                  <a:pt x="94506" y="0"/>
                </a:lnTo>
                <a:close/>
              </a:path>
            </a:pathLst>
          </a:custGeom>
          <a:solidFill>
            <a:srgbClr val="000000"/>
          </a:solidFill>
        </p:spPr>
        <p:txBody>
          <a:bodyPr wrap="square" lIns="0" tIns="0" rIns="0" bIns="0" rtlCol="0"/>
          <a:lstStyle/>
          <a:p>
            <a:endParaRPr/>
          </a:p>
        </p:txBody>
      </p:sp>
      <p:sp>
        <p:nvSpPr>
          <p:cNvPr id="5" name="object 5"/>
          <p:cNvSpPr/>
          <p:nvPr/>
        </p:nvSpPr>
        <p:spPr>
          <a:xfrm>
            <a:off x="3047635" y="3374467"/>
            <a:ext cx="94615" cy="91440"/>
          </a:xfrm>
          <a:custGeom>
            <a:avLst/>
            <a:gdLst/>
            <a:ahLst/>
            <a:cxnLst/>
            <a:rect l="l" t="t" r="r" b="b"/>
            <a:pathLst>
              <a:path w="94615" h="91439">
                <a:moveTo>
                  <a:pt x="0" y="0"/>
                </a:moveTo>
                <a:lnTo>
                  <a:pt x="8364" y="22189"/>
                </a:lnTo>
                <a:lnTo>
                  <a:pt x="11144" y="45443"/>
                </a:lnTo>
                <a:lnTo>
                  <a:pt x="8364"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6" name="object 6"/>
          <p:cNvSpPr/>
          <p:nvPr/>
        </p:nvSpPr>
        <p:spPr>
          <a:xfrm>
            <a:off x="3142141" y="2780876"/>
            <a:ext cx="532130" cy="1278255"/>
          </a:xfrm>
          <a:custGeom>
            <a:avLst/>
            <a:gdLst/>
            <a:ahLst/>
            <a:cxnLst/>
            <a:rect l="l" t="t" r="r" b="b"/>
            <a:pathLst>
              <a:path w="532130"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7" name="object 7"/>
          <p:cNvSpPr txBox="1"/>
          <p:nvPr/>
        </p:nvSpPr>
        <p:spPr>
          <a:xfrm>
            <a:off x="3310821" y="3104664"/>
            <a:ext cx="194310" cy="666849"/>
          </a:xfrm>
          <a:prstGeom prst="rect">
            <a:avLst/>
          </a:prstGeom>
        </p:spPr>
        <p:txBody>
          <a:bodyPr vert="horz" wrap="square" lIns="0" tIns="0" rIns="0" bIns="0" rtlCol="0">
            <a:spAutoFit/>
          </a:bodyPr>
          <a:lstStyle/>
          <a:p>
            <a:pPr marL="12700" marR="5080" algn="just">
              <a:lnSpc>
                <a:spcPts val="1280"/>
              </a:lnSpc>
            </a:pPr>
            <a:r>
              <a:rPr sz="1250" spc="55" dirty="0">
                <a:latin typeface="宋体"/>
                <a:cs typeface="宋体"/>
              </a:rPr>
              <a:t>安  全  信  源</a:t>
            </a:r>
            <a:endParaRPr sz="1250">
              <a:latin typeface="宋体"/>
              <a:cs typeface="宋体"/>
            </a:endParaRPr>
          </a:p>
        </p:txBody>
      </p:sp>
      <p:sp>
        <p:nvSpPr>
          <p:cNvPr id="8" name="object 8"/>
          <p:cNvSpPr/>
          <p:nvPr/>
        </p:nvSpPr>
        <p:spPr>
          <a:xfrm>
            <a:off x="3673590" y="3419910"/>
            <a:ext cx="460375" cy="0"/>
          </a:xfrm>
          <a:custGeom>
            <a:avLst/>
            <a:gdLst/>
            <a:ahLst/>
            <a:cxnLst/>
            <a:rect l="l" t="t" r="r" b="b"/>
            <a:pathLst>
              <a:path w="460375">
                <a:moveTo>
                  <a:pt x="0" y="0"/>
                </a:moveTo>
                <a:lnTo>
                  <a:pt x="460155" y="0"/>
                </a:lnTo>
              </a:path>
            </a:pathLst>
          </a:custGeom>
          <a:ln w="12983">
            <a:solidFill>
              <a:srgbClr val="000000"/>
            </a:solidFill>
          </a:ln>
        </p:spPr>
        <p:txBody>
          <a:bodyPr wrap="square" lIns="0" tIns="0" rIns="0" bIns="0" rtlCol="0"/>
          <a:lstStyle/>
          <a:p>
            <a:endParaRPr/>
          </a:p>
        </p:txBody>
      </p:sp>
      <p:sp>
        <p:nvSpPr>
          <p:cNvPr id="9" name="object 9"/>
          <p:cNvSpPr/>
          <p:nvPr/>
        </p:nvSpPr>
        <p:spPr>
          <a:xfrm>
            <a:off x="4110681" y="3374467"/>
            <a:ext cx="94615" cy="91440"/>
          </a:xfrm>
          <a:custGeom>
            <a:avLst/>
            <a:gdLst/>
            <a:ahLst/>
            <a:cxnLst/>
            <a:rect l="l" t="t" r="r" b="b"/>
            <a:pathLst>
              <a:path w="94614" h="91439">
                <a:moveTo>
                  <a:pt x="0" y="0"/>
                </a:moveTo>
                <a:lnTo>
                  <a:pt x="8332" y="22189"/>
                </a:lnTo>
                <a:lnTo>
                  <a:pt x="11102" y="45443"/>
                </a:lnTo>
                <a:lnTo>
                  <a:pt x="8332"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10" name="object 10"/>
          <p:cNvSpPr/>
          <p:nvPr/>
        </p:nvSpPr>
        <p:spPr>
          <a:xfrm>
            <a:off x="4736786" y="3411254"/>
            <a:ext cx="460375" cy="0"/>
          </a:xfrm>
          <a:custGeom>
            <a:avLst/>
            <a:gdLst/>
            <a:ahLst/>
            <a:cxnLst/>
            <a:rect l="l" t="t" r="r" b="b"/>
            <a:pathLst>
              <a:path w="460375">
                <a:moveTo>
                  <a:pt x="0" y="0"/>
                </a:moveTo>
                <a:lnTo>
                  <a:pt x="459968" y="0"/>
                </a:lnTo>
              </a:path>
            </a:pathLst>
          </a:custGeom>
          <a:ln w="12983">
            <a:solidFill>
              <a:srgbClr val="000000"/>
            </a:solidFill>
          </a:ln>
        </p:spPr>
        <p:txBody>
          <a:bodyPr wrap="square" lIns="0" tIns="0" rIns="0" bIns="0" rtlCol="0"/>
          <a:lstStyle/>
          <a:p>
            <a:endParaRPr/>
          </a:p>
        </p:txBody>
      </p:sp>
      <p:sp>
        <p:nvSpPr>
          <p:cNvPr id="11" name="object 11"/>
          <p:cNvSpPr/>
          <p:nvPr/>
        </p:nvSpPr>
        <p:spPr>
          <a:xfrm>
            <a:off x="5173690" y="3365811"/>
            <a:ext cx="94615" cy="91440"/>
          </a:xfrm>
          <a:custGeom>
            <a:avLst/>
            <a:gdLst/>
            <a:ahLst/>
            <a:cxnLst/>
            <a:rect l="l" t="t" r="r" b="b"/>
            <a:pathLst>
              <a:path w="94614" h="91439">
                <a:moveTo>
                  <a:pt x="0" y="0"/>
                </a:moveTo>
                <a:lnTo>
                  <a:pt x="8438" y="22290"/>
                </a:lnTo>
                <a:lnTo>
                  <a:pt x="11250" y="45510"/>
                </a:lnTo>
                <a:lnTo>
                  <a:pt x="8438" y="68697"/>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6862803" y="3419910"/>
            <a:ext cx="460375" cy="0"/>
          </a:xfrm>
          <a:custGeom>
            <a:avLst/>
            <a:gdLst/>
            <a:ahLst/>
            <a:cxnLst/>
            <a:rect l="l" t="t" r="r" b="b"/>
            <a:pathLst>
              <a:path w="460375">
                <a:moveTo>
                  <a:pt x="0" y="0"/>
                </a:moveTo>
                <a:lnTo>
                  <a:pt x="459968" y="0"/>
                </a:lnTo>
              </a:path>
            </a:pathLst>
          </a:custGeom>
          <a:ln w="12983">
            <a:solidFill>
              <a:srgbClr val="000000"/>
            </a:solidFill>
          </a:ln>
        </p:spPr>
        <p:txBody>
          <a:bodyPr wrap="square" lIns="0" tIns="0" rIns="0" bIns="0" rtlCol="0"/>
          <a:lstStyle/>
          <a:p>
            <a:endParaRPr/>
          </a:p>
        </p:txBody>
      </p:sp>
      <p:sp>
        <p:nvSpPr>
          <p:cNvPr id="13" name="object 13"/>
          <p:cNvSpPr/>
          <p:nvPr/>
        </p:nvSpPr>
        <p:spPr>
          <a:xfrm>
            <a:off x="7299894" y="3374467"/>
            <a:ext cx="94615" cy="91440"/>
          </a:xfrm>
          <a:custGeom>
            <a:avLst/>
            <a:gdLst/>
            <a:ahLst/>
            <a:cxnLst/>
            <a:rect l="l" t="t" r="r" b="b"/>
            <a:pathLst>
              <a:path w="94614" h="91439">
                <a:moveTo>
                  <a:pt x="0" y="0"/>
                </a:moveTo>
                <a:lnTo>
                  <a:pt x="8332" y="22189"/>
                </a:lnTo>
                <a:lnTo>
                  <a:pt x="11102" y="45443"/>
                </a:lnTo>
                <a:lnTo>
                  <a:pt x="8332"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14" name="object 14"/>
          <p:cNvSpPr/>
          <p:nvPr/>
        </p:nvSpPr>
        <p:spPr>
          <a:xfrm>
            <a:off x="8989008" y="3419910"/>
            <a:ext cx="460375" cy="0"/>
          </a:xfrm>
          <a:custGeom>
            <a:avLst/>
            <a:gdLst/>
            <a:ahLst/>
            <a:cxnLst/>
            <a:rect l="l" t="t" r="r" b="b"/>
            <a:pathLst>
              <a:path w="460375">
                <a:moveTo>
                  <a:pt x="0" y="0"/>
                </a:moveTo>
                <a:lnTo>
                  <a:pt x="459968" y="0"/>
                </a:lnTo>
              </a:path>
            </a:pathLst>
          </a:custGeom>
          <a:ln w="12983">
            <a:solidFill>
              <a:srgbClr val="000000"/>
            </a:solidFill>
          </a:ln>
        </p:spPr>
        <p:txBody>
          <a:bodyPr wrap="square" lIns="0" tIns="0" rIns="0" bIns="0" rtlCol="0"/>
          <a:lstStyle/>
          <a:p>
            <a:endParaRPr/>
          </a:p>
        </p:txBody>
      </p:sp>
      <p:sp>
        <p:nvSpPr>
          <p:cNvPr id="15" name="object 15"/>
          <p:cNvSpPr/>
          <p:nvPr/>
        </p:nvSpPr>
        <p:spPr>
          <a:xfrm>
            <a:off x="9426100" y="3374467"/>
            <a:ext cx="94615" cy="91440"/>
          </a:xfrm>
          <a:custGeom>
            <a:avLst/>
            <a:gdLst/>
            <a:ahLst/>
            <a:cxnLst/>
            <a:rect l="l" t="t" r="r" b="b"/>
            <a:pathLst>
              <a:path w="94615" h="91439">
                <a:moveTo>
                  <a:pt x="0" y="0"/>
                </a:moveTo>
                <a:lnTo>
                  <a:pt x="8332" y="22189"/>
                </a:lnTo>
                <a:lnTo>
                  <a:pt x="11102" y="45443"/>
                </a:lnTo>
                <a:lnTo>
                  <a:pt x="8332"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16" name="object 16"/>
          <p:cNvSpPr/>
          <p:nvPr/>
        </p:nvSpPr>
        <p:spPr>
          <a:xfrm>
            <a:off x="5268195" y="2780876"/>
            <a:ext cx="532130" cy="1278255"/>
          </a:xfrm>
          <a:custGeom>
            <a:avLst/>
            <a:gdLst/>
            <a:ahLst/>
            <a:cxnLst/>
            <a:rect l="l" t="t" r="r" b="b"/>
            <a:pathLst>
              <a:path w="532129"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17" name="object 17"/>
          <p:cNvSpPr txBox="1"/>
          <p:nvPr/>
        </p:nvSpPr>
        <p:spPr>
          <a:xfrm>
            <a:off x="5330501" y="2856319"/>
            <a:ext cx="433705" cy="584200"/>
          </a:xfrm>
          <a:prstGeom prst="rect">
            <a:avLst/>
          </a:prstGeom>
        </p:spPr>
        <p:txBody>
          <a:bodyPr vert="horz" wrap="square" lIns="0" tIns="0" rIns="0" bIns="0" rtlCol="0">
            <a:spAutoFit/>
          </a:bodyPr>
          <a:lstStyle/>
          <a:p>
            <a:pPr marL="12700"/>
            <a:r>
              <a:rPr sz="1250" spc="75" dirty="0">
                <a:latin typeface="宋体"/>
                <a:cs typeface="宋体"/>
              </a:rPr>
              <a:t>安</a:t>
            </a:r>
            <a:r>
              <a:rPr sz="1250" spc="-165" dirty="0">
                <a:latin typeface="宋体"/>
                <a:cs typeface="宋体"/>
              </a:rPr>
              <a:t> </a:t>
            </a:r>
            <a:r>
              <a:rPr sz="1875" spc="112" baseline="-13333" dirty="0">
                <a:latin typeface="宋体"/>
                <a:cs typeface="宋体"/>
              </a:rPr>
              <a:t>（</a:t>
            </a:r>
            <a:endParaRPr sz="1875" baseline="-13333">
              <a:latin typeface="宋体"/>
              <a:cs typeface="宋体"/>
            </a:endParaRPr>
          </a:p>
          <a:p>
            <a:pPr marL="12700" marR="5080">
              <a:lnSpc>
                <a:spcPts val="1280"/>
              </a:lnSpc>
              <a:spcBef>
                <a:spcPts val="320"/>
              </a:spcBef>
            </a:pPr>
            <a:r>
              <a:rPr sz="1875" spc="112" baseline="2222" dirty="0">
                <a:latin typeface="宋体"/>
                <a:cs typeface="宋体"/>
              </a:rPr>
              <a:t>全</a:t>
            </a:r>
            <a:r>
              <a:rPr sz="1875" spc="-247" baseline="2222" dirty="0">
                <a:latin typeface="宋体"/>
                <a:cs typeface="宋体"/>
              </a:rPr>
              <a:t> </a:t>
            </a:r>
            <a:r>
              <a:rPr sz="1250" spc="75" dirty="0">
                <a:latin typeface="宋体"/>
                <a:cs typeface="宋体"/>
              </a:rPr>
              <a:t>安 </a:t>
            </a:r>
            <a:r>
              <a:rPr sz="1250" spc="35" dirty="0">
                <a:latin typeface="宋体"/>
                <a:cs typeface="宋体"/>
              </a:rPr>
              <a:t> </a:t>
            </a:r>
            <a:r>
              <a:rPr sz="1875" spc="112" baseline="-8888" dirty="0">
                <a:latin typeface="宋体"/>
                <a:cs typeface="宋体"/>
              </a:rPr>
              <a:t>信</a:t>
            </a:r>
            <a:r>
              <a:rPr sz="1875" spc="-247" baseline="-8888" dirty="0">
                <a:latin typeface="宋体"/>
                <a:cs typeface="宋体"/>
              </a:rPr>
              <a:t> </a:t>
            </a:r>
            <a:r>
              <a:rPr sz="1250" spc="75" dirty="0">
                <a:latin typeface="宋体"/>
                <a:cs typeface="宋体"/>
              </a:rPr>
              <a:t>全</a:t>
            </a:r>
            <a:endParaRPr sz="1250">
              <a:latin typeface="宋体"/>
              <a:cs typeface="宋体"/>
            </a:endParaRPr>
          </a:p>
        </p:txBody>
      </p:sp>
      <p:sp>
        <p:nvSpPr>
          <p:cNvPr id="18" name="object 18"/>
          <p:cNvSpPr txBox="1"/>
          <p:nvPr/>
        </p:nvSpPr>
        <p:spPr>
          <a:xfrm>
            <a:off x="5330501" y="3383243"/>
            <a:ext cx="433705" cy="192360"/>
          </a:xfrm>
          <a:prstGeom prst="rect">
            <a:avLst/>
          </a:prstGeom>
        </p:spPr>
        <p:txBody>
          <a:bodyPr vert="horz" wrap="square" lIns="0" tIns="0" rIns="0" bIns="0" rtlCol="0">
            <a:spAutoFit/>
          </a:bodyPr>
          <a:lstStyle/>
          <a:p>
            <a:pPr marL="12700"/>
            <a:r>
              <a:rPr sz="1875" spc="112" baseline="-20000" dirty="0">
                <a:latin typeface="宋体"/>
                <a:cs typeface="宋体"/>
              </a:rPr>
              <a:t>宿</a:t>
            </a:r>
            <a:r>
              <a:rPr sz="1875" spc="-247" baseline="-20000" dirty="0">
                <a:latin typeface="宋体"/>
                <a:cs typeface="宋体"/>
              </a:rPr>
              <a:t> </a:t>
            </a:r>
            <a:r>
              <a:rPr sz="1250" spc="75" dirty="0">
                <a:latin typeface="宋体"/>
                <a:cs typeface="宋体"/>
              </a:rPr>
              <a:t>预</a:t>
            </a:r>
            <a:endParaRPr sz="1250">
              <a:latin typeface="宋体"/>
              <a:cs typeface="宋体"/>
            </a:endParaRPr>
          </a:p>
        </p:txBody>
      </p:sp>
      <p:sp>
        <p:nvSpPr>
          <p:cNvPr id="19" name="object 19"/>
          <p:cNvSpPr txBox="1"/>
          <p:nvPr/>
        </p:nvSpPr>
        <p:spPr>
          <a:xfrm>
            <a:off x="5330501" y="3545540"/>
            <a:ext cx="433705" cy="192360"/>
          </a:xfrm>
          <a:prstGeom prst="rect">
            <a:avLst/>
          </a:prstGeom>
        </p:spPr>
        <p:txBody>
          <a:bodyPr vert="horz" wrap="square" lIns="0" tIns="0" rIns="0" bIns="0" rtlCol="0">
            <a:spAutoFit/>
          </a:bodyPr>
          <a:lstStyle/>
          <a:p>
            <a:pPr marL="12700"/>
            <a:r>
              <a:rPr sz="1875" spc="112" baseline="-31111" dirty="0">
                <a:latin typeface="宋体"/>
                <a:cs typeface="宋体"/>
              </a:rPr>
              <a:t>Ⅰ</a:t>
            </a:r>
            <a:r>
              <a:rPr sz="1875" spc="-247" baseline="-31111" dirty="0">
                <a:latin typeface="宋体"/>
                <a:cs typeface="宋体"/>
              </a:rPr>
              <a:t> </a:t>
            </a:r>
            <a:r>
              <a:rPr sz="1250" spc="75" dirty="0">
                <a:latin typeface="宋体"/>
                <a:cs typeface="宋体"/>
              </a:rPr>
              <a:t>测</a:t>
            </a:r>
            <a:endParaRPr sz="1250">
              <a:latin typeface="宋体"/>
              <a:cs typeface="宋体"/>
            </a:endParaRPr>
          </a:p>
        </p:txBody>
      </p:sp>
      <p:sp>
        <p:nvSpPr>
          <p:cNvPr id="20" name="object 20"/>
          <p:cNvSpPr/>
          <p:nvPr/>
        </p:nvSpPr>
        <p:spPr>
          <a:xfrm>
            <a:off x="7394400" y="2780876"/>
            <a:ext cx="532130" cy="1278255"/>
          </a:xfrm>
          <a:custGeom>
            <a:avLst/>
            <a:gdLst/>
            <a:ahLst/>
            <a:cxnLst/>
            <a:rect l="l" t="t" r="r" b="b"/>
            <a:pathLst>
              <a:path w="532129"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21" name="object 21"/>
          <p:cNvSpPr txBox="1"/>
          <p:nvPr/>
        </p:nvSpPr>
        <p:spPr>
          <a:xfrm>
            <a:off x="7509772" y="2856319"/>
            <a:ext cx="380365" cy="584200"/>
          </a:xfrm>
          <a:prstGeom prst="rect">
            <a:avLst/>
          </a:prstGeom>
        </p:spPr>
        <p:txBody>
          <a:bodyPr vert="horz" wrap="square" lIns="0" tIns="0" rIns="0" bIns="0" rtlCol="0">
            <a:spAutoFit/>
          </a:bodyPr>
          <a:lstStyle/>
          <a:p>
            <a:pPr marL="12700"/>
            <a:r>
              <a:rPr sz="1250" spc="210" dirty="0">
                <a:latin typeface="宋体"/>
                <a:cs typeface="宋体"/>
              </a:rPr>
              <a:t>安</a:t>
            </a:r>
            <a:r>
              <a:rPr sz="1875" spc="112" baseline="-13333" dirty="0">
                <a:latin typeface="宋体"/>
                <a:cs typeface="宋体"/>
              </a:rPr>
              <a:t>（</a:t>
            </a:r>
            <a:endParaRPr sz="1875" baseline="-13333">
              <a:latin typeface="宋体"/>
              <a:cs typeface="宋体"/>
            </a:endParaRPr>
          </a:p>
          <a:p>
            <a:pPr marL="12700" marR="5080">
              <a:lnSpc>
                <a:spcPts val="1280"/>
              </a:lnSpc>
              <a:spcBef>
                <a:spcPts val="320"/>
              </a:spcBef>
            </a:pPr>
            <a:r>
              <a:rPr sz="1875" spc="315" baseline="2222" dirty="0">
                <a:latin typeface="宋体"/>
                <a:cs typeface="宋体"/>
              </a:rPr>
              <a:t>全</a:t>
            </a:r>
            <a:r>
              <a:rPr sz="1250" spc="55" dirty="0">
                <a:latin typeface="宋体"/>
                <a:cs typeface="宋体"/>
              </a:rPr>
              <a:t>安 </a:t>
            </a:r>
            <a:r>
              <a:rPr sz="1250" spc="35" dirty="0">
                <a:latin typeface="宋体"/>
                <a:cs typeface="宋体"/>
              </a:rPr>
              <a:t> </a:t>
            </a:r>
            <a:r>
              <a:rPr sz="1875" spc="315" baseline="-8888" dirty="0">
                <a:latin typeface="宋体"/>
                <a:cs typeface="宋体"/>
              </a:rPr>
              <a:t>信</a:t>
            </a:r>
            <a:r>
              <a:rPr sz="1250" spc="75" dirty="0">
                <a:latin typeface="宋体"/>
                <a:cs typeface="宋体"/>
              </a:rPr>
              <a:t>全</a:t>
            </a:r>
            <a:endParaRPr sz="1250">
              <a:latin typeface="宋体"/>
              <a:cs typeface="宋体"/>
            </a:endParaRPr>
          </a:p>
        </p:txBody>
      </p:sp>
      <p:sp>
        <p:nvSpPr>
          <p:cNvPr id="22" name="object 22"/>
          <p:cNvSpPr txBox="1"/>
          <p:nvPr/>
        </p:nvSpPr>
        <p:spPr>
          <a:xfrm>
            <a:off x="7509772" y="3383243"/>
            <a:ext cx="380365" cy="192360"/>
          </a:xfrm>
          <a:prstGeom prst="rect">
            <a:avLst/>
          </a:prstGeom>
        </p:spPr>
        <p:txBody>
          <a:bodyPr vert="horz" wrap="square" lIns="0" tIns="0" rIns="0" bIns="0" rtlCol="0">
            <a:spAutoFit/>
          </a:bodyPr>
          <a:lstStyle/>
          <a:p>
            <a:pPr marL="12700"/>
            <a:r>
              <a:rPr sz="1875" spc="315" baseline="-20000" dirty="0">
                <a:latin typeface="宋体"/>
                <a:cs typeface="宋体"/>
              </a:rPr>
              <a:t>宿</a:t>
            </a:r>
            <a:r>
              <a:rPr sz="1250" spc="75" dirty="0">
                <a:latin typeface="宋体"/>
                <a:cs typeface="宋体"/>
              </a:rPr>
              <a:t>决</a:t>
            </a:r>
            <a:endParaRPr sz="1250">
              <a:latin typeface="宋体"/>
              <a:cs typeface="宋体"/>
            </a:endParaRPr>
          </a:p>
        </p:txBody>
      </p:sp>
      <p:sp>
        <p:nvSpPr>
          <p:cNvPr id="23" name="object 23"/>
          <p:cNvSpPr txBox="1"/>
          <p:nvPr/>
        </p:nvSpPr>
        <p:spPr>
          <a:xfrm>
            <a:off x="7509772" y="3545540"/>
            <a:ext cx="380365" cy="192360"/>
          </a:xfrm>
          <a:prstGeom prst="rect">
            <a:avLst/>
          </a:prstGeom>
        </p:spPr>
        <p:txBody>
          <a:bodyPr vert="horz" wrap="square" lIns="0" tIns="0" rIns="0" bIns="0" rtlCol="0">
            <a:spAutoFit/>
          </a:bodyPr>
          <a:lstStyle/>
          <a:p>
            <a:pPr marL="12700"/>
            <a:r>
              <a:rPr sz="1875" spc="315" baseline="-31111" dirty="0">
                <a:latin typeface="宋体"/>
                <a:cs typeface="宋体"/>
              </a:rPr>
              <a:t>Ⅱ</a:t>
            </a:r>
            <a:r>
              <a:rPr sz="1250" spc="75" dirty="0">
                <a:latin typeface="宋体"/>
                <a:cs typeface="宋体"/>
              </a:rPr>
              <a:t>策</a:t>
            </a:r>
            <a:endParaRPr sz="1250">
              <a:latin typeface="宋体"/>
              <a:cs typeface="宋体"/>
            </a:endParaRPr>
          </a:p>
        </p:txBody>
      </p:sp>
      <p:sp>
        <p:nvSpPr>
          <p:cNvPr id="24" name="object 24"/>
          <p:cNvSpPr/>
          <p:nvPr/>
        </p:nvSpPr>
        <p:spPr>
          <a:xfrm>
            <a:off x="9520604" y="2780876"/>
            <a:ext cx="532130" cy="1278255"/>
          </a:xfrm>
          <a:custGeom>
            <a:avLst/>
            <a:gdLst/>
            <a:ahLst/>
            <a:cxnLst/>
            <a:rect l="l" t="t" r="r" b="b"/>
            <a:pathLst>
              <a:path w="532129"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25" name="object 25"/>
          <p:cNvSpPr txBox="1"/>
          <p:nvPr/>
        </p:nvSpPr>
        <p:spPr>
          <a:xfrm>
            <a:off x="9635977" y="2856319"/>
            <a:ext cx="380365" cy="584200"/>
          </a:xfrm>
          <a:prstGeom prst="rect">
            <a:avLst/>
          </a:prstGeom>
        </p:spPr>
        <p:txBody>
          <a:bodyPr vert="horz" wrap="square" lIns="0" tIns="0" rIns="0" bIns="0" rtlCol="0">
            <a:spAutoFit/>
          </a:bodyPr>
          <a:lstStyle/>
          <a:p>
            <a:pPr marL="12700"/>
            <a:r>
              <a:rPr sz="1250" spc="210" dirty="0">
                <a:latin typeface="宋体"/>
                <a:cs typeface="宋体"/>
              </a:rPr>
              <a:t>安</a:t>
            </a:r>
            <a:r>
              <a:rPr sz="1875" spc="112" baseline="-13333" dirty="0">
                <a:latin typeface="宋体"/>
                <a:cs typeface="宋体"/>
              </a:rPr>
              <a:t>（</a:t>
            </a:r>
            <a:endParaRPr sz="1875" baseline="-13333">
              <a:latin typeface="宋体"/>
              <a:cs typeface="宋体"/>
            </a:endParaRPr>
          </a:p>
          <a:p>
            <a:pPr marL="12700" marR="5080">
              <a:lnSpc>
                <a:spcPts val="1280"/>
              </a:lnSpc>
              <a:spcBef>
                <a:spcPts val="320"/>
              </a:spcBef>
            </a:pPr>
            <a:r>
              <a:rPr sz="1875" spc="315" baseline="2222" dirty="0">
                <a:latin typeface="宋体"/>
                <a:cs typeface="宋体"/>
              </a:rPr>
              <a:t>全</a:t>
            </a:r>
            <a:r>
              <a:rPr sz="1250" spc="55" dirty="0">
                <a:latin typeface="宋体"/>
                <a:cs typeface="宋体"/>
              </a:rPr>
              <a:t>安 </a:t>
            </a:r>
            <a:r>
              <a:rPr sz="1250" spc="35" dirty="0">
                <a:latin typeface="宋体"/>
                <a:cs typeface="宋体"/>
              </a:rPr>
              <a:t> </a:t>
            </a:r>
            <a:r>
              <a:rPr sz="1875" spc="315" baseline="-8888" dirty="0">
                <a:latin typeface="宋体"/>
                <a:cs typeface="宋体"/>
              </a:rPr>
              <a:t>信</a:t>
            </a:r>
            <a:r>
              <a:rPr sz="1250" spc="75" dirty="0">
                <a:latin typeface="宋体"/>
                <a:cs typeface="宋体"/>
              </a:rPr>
              <a:t>全</a:t>
            </a:r>
            <a:endParaRPr sz="1250">
              <a:latin typeface="宋体"/>
              <a:cs typeface="宋体"/>
            </a:endParaRPr>
          </a:p>
        </p:txBody>
      </p:sp>
      <p:sp>
        <p:nvSpPr>
          <p:cNvPr id="26" name="object 26"/>
          <p:cNvSpPr txBox="1"/>
          <p:nvPr/>
        </p:nvSpPr>
        <p:spPr>
          <a:xfrm>
            <a:off x="9635977" y="3383243"/>
            <a:ext cx="380365" cy="192360"/>
          </a:xfrm>
          <a:prstGeom prst="rect">
            <a:avLst/>
          </a:prstGeom>
        </p:spPr>
        <p:txBody>
          <a:bodyPr vert="horz" wrap="square" lIns="0" tIns="0" rIns="0" bIns="0" rtlCol="0">
            <a:spAutoFit/>
          </a:bodyPr>
          <a:lstStyle/>
          <a:p>
            <a:pPr marL="12700"/>
            <a:r>
              <a:rPr sz="1875" spc="315" baseline="-20000" dirty="0">
                <a:latin typeface="宋体"/>
                <a:cs typeface="宋体"/>
              </a:rPr>
              <a:t>宿</a:t>
            </a:r>
            <a:r>
              <a:rPr sz="1250" spc="75" dirty="0">
                <a:latin typeface="宋体"/>
                <a:cs typeface="宋体"/>
              </a:rPr>
              <a:t>执</a:t>
            </a:r>
            <a:endParaRPr sz="1250">
              <a:latin typeface="宋体"/>
              <a:cs typeface="宋体"/>
            </a:endParaRPr>
          </a:p>
        </p:txBody>
      </p:sp>
      <p:sp>
        <p:nvSpPr>
          <p:cNvPr id="27" name="object 27"/>
          <p:cNvSpPr txBox="1"/>
          <p:nvPr/>
        </p:nvSpPr>
        <p:spPr>
          <a:xfrm>
            <a:off x="9635977" y="3545540"/>
            <a:ext cx="380365" cy="192360"/>
          </a:xfrm>
          <a:prstGeom prst="rect">
            <a:avLst/>
          </a:prstGeom>
        </p:spPr>
        <p:txBody>
          <a:bodyPr vert="horz" wrap="square" lIns="0" tIns="0" rIns="0" bIns="0" rtlCol="0">
            <a:spAutoFit/>
          </a:bodyPr>
          <a:lstStyle/>
          <a:p>
            <a:pPr marL="12700"/>
            <a:r>
              <a:rPr sz="1875" spc="315" baseline="-31111" dirty="0">
                <a:latin typeface="宋体"/>
                <a:cs typeface="宋体"/>
              </a:rPr>
              <a:t>Ⅲ</a:t>
            </a:r>
            <a:r>
              <a:rPr sz="1250" spc="75" dirty="0">
                <a:latin typeface="宋体"/>
                <a:cs typeface="宋体"/>
              </a:rPr>
              <a:t>行</a:t>
            </a:r>
            <a:endParaRPr sz="1250">
              <a:latin typeface="宋体"/>
              <a:cs typeface="宋体"/>
            </a:endParaRPr>
          </a:p>
        </p:txBody>
      </p:sp>
      <p:sp>
        <p:nvSpPr>
          <p:cNvPr id="28" name="object 28"/>
          <p:cNvSpPr/>
          <p:nvPr/>
        </p:nvSpPr>
        <p:spPr>
          <a:xfrm>
            <a:off x="2610599" y="4135478"/>
            <a:ext cx="532130" cy="102235"/>
          </a:xfrm>
          <a:custGeom>
            <a:avLst/>
            <a:gdLst/>
            <a:ahLst/>
            <a:cxnLst/>
            <a:rect l="l" t="t" r="r" b="b"/>
            <a:pathLst>
              <a:path w="532130" h="102235">
                <a:moveTo>
                  <a:pt x="531541" y="0"/>
                </a:moveTo>
                <a:lnTo>
                  <a:pt x="527364" y="19891"/>
                </a:lnTo>
                <a:lnTo>
                  <a:pt x="515973" y="36135"/>
                </a:lnTo>
                <a:lnTo>
                  <a:pt x="499076" y="47088"/>
                </a:lnTo>
                <a:lnTo>
                  <a:pt x="478381" y="51105"/>
                </a:lnTo>
                <a:lnTo>
                  <a:pt x="318921" y="51105"/>
                </a:lnTo>
                <a:lnTo>
                  <a:pt x="298237" y="55124"/>
                </a:lnTo>
                <a:lnTo>
                  <a:pt x="281346" y="66084"/>
                </a:lnTo>
                <a:lnTo>
                  <a:pt x="269956" y="82334"/>
                </a:lnTo>
                <a:lnTo>
                  <a:pt x="265780" y="102228"/>
                </a:lnTo>
                <a:lnTo>
                  <a:pt x="261600" y="82334"/>
                </a:lnTo>
                <a:lnTo>
                  <a:pt x="250205" y="66084"/>
                </a:lnTo>
                <a:lnTo>
                  <a:pt x="233306" y="55124"/>
                </a:lnTo>
                <a:lnTo>
                  <a:pt x="212620" y="51105"/>
                </a:lnTo>
                <a:lnTo>
                  <a:pt x="53159" y="51105"/>
                </a:lnTo>
                <a:lnTo>
                  <a:pt x="32465" y="47088"/>
                </a:lnTo>
                <a:lnTo>
                  <a:pt x="15568" y="36135"/>
                </a:lnTo>
                <a:lnTo>
                  <a:pt x="4176" y="19891"/>
                </a:lnTo>
                <a:lnTo>
                  <a:pt x="0" y="0"/>
                </a:lnTo>
              </a:path>
            </a:pathLst>
          </a:custGeom>
          <a:ln w="13002">
            <a:solidFill>
              <a:srgbClr val="000000"/>
            </a:solidFill>
          </a:ln>
        </p:spPr>
        <p:txBody>
          <a:bodyPr wrap="square" lIns="0" tIns="0" rIns="0" bIns="0" rtlCol="0"/>
          <a:lstStyle/>
          <a:p>
            <a:endParaRPr/>
          </a:p>
        </p:txBody>
      </p:sp>
      <p:sp>
        <p:nvSpPr>
          <p:cNvPr id="29" name="object 29"/>
          <p:cNvSpPr txBox="1"/>
          <p:nvPr/>
        </p:nvSpPr>
        <p:spPr>
          <a:xfrm>
            <a:off x="3776772" y="3039708"/>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安全  信号</a:t>
            </a:r>
            <a:endParaRPr sz="1100">
              <a:latin typeface="宋体"/>
              <a:cs typeface="宋体"/>
            </a:endParaRPr>
          </a:p>
        </p:txBody>
      </p:sp>
      <p:sp>
        <p:nvSpPr>
          <p:cNvPr id="30" name="object 30"/>
          <p:cNvSpPr txBox="1"/>
          <p:nvPr/>
        </p:nvSpPr>
        <p:spPr>
          <a:xfrm>
            <a:off x="4839781" y="2850903"/>
            <a:ext cx="325755" cy="524510"/>
          </a:xfrm>
          <a:prstGeom prst="rect">
            <a:avLst/>
          </a:prstGeom>
        </p:spPr>
        <p:txBody>
          <a:bodyPr vert="horz" wrap="square" lIns="0" tIns="0" rIns="0" bIns="0" rtlCol="0">
            <a:spAutoFit/>
          </a:bodyPr>
          <a:lstStyle/>
          <a:p>
            <a:pPr marL="12700" marR="5080" algn="just">
              <a:lnSpc>
                <a:spcPct val="103299"/>
              </a:lnSpc>
            </a:pPr>
            <a:r>
              <a:rPr sz="1100" spc="65" dirty="0">
                <a:latin typeface="宋体"/>
                <a:cs typeface="宋体"/>
              </a:rPr>
              <a:t>安全  预测  信号</a:t>
            </a:r>
            <a:endParaRPr sz="1100">
              <a:latin typeface="宋体"/>
              <a:cs typeface="宋体"/>
            </a:endParaRPr>
          </a:p>
        </p:txBody>
      </p:sp>
      <p:sp>
        <p:nvSpPr>
          <p:cNvPr id="31" name="object 31"/>
          <p:cNvSpPr txBox="1"/>
          <p:nvPr/>
        </p:nvSpPr>
        <p:spPr>
          <a:xfrm>
            <a:off x="6965985" y="2850903"/>
            <a:ext cx="325755" cy="524510"/>
          </a:xfrm>
          <a:prstGeom prst="rect">
            <a:avLst/>
          </a:prstGeom>
        </p:spPr>
        <p:txBody>
          <a:bodyPr vert="horz" wrap="square" lIns="0" tIns="0" rIns="0" bIns="0" rtlCol="0">
            <a:spAutoFit/>
          </a:bodyPr>
          <a:lstStyle/>
          <a:p>
            <a:pPr marL="12700" marR="5080" algn="just">
              <a:lnSpc>
                <a:spcPct val="103299"/>
              </a:lnSpc>
            </a:pPr>
            <a:r>
              <a:rPr sz="1100" spc="65" dirty="0">
                <a:latin typeface="宋体"/>
                <a:cs typeface="宋体"/>
              </a:rPr>
              <a:t>安全  决策  信号</a:t>
            </a:r>
            <a:endParaRPr sz="1100">
              <a:latin typeface="宋体"/>
              <a:cs typeface="宋体"/>
            </a:endParaRPr>
          </a:p>
        </p:txBody>
      </p:sp>
      <p:sp>
        <p:nvSpPr>
          <p:cNvPr id="32" name="object 32"/>
          <p:cNvSpPr txBox="1"/>
          <p:nvPr/>
        </p:nvSpPr>
        <p:spPr>
          <a:xfrm>
            <a:off x="9092003" y="2850903"/>
            <a:ext cx="325755" cy="524510"/>
          </a:xfrm>
          <a:prstGeom prst="rect">
            <a:avLst/>
          </a:prstGeom>
        </p:spPr>
        <p:txBody>
          <a:bodyPr vert="horz" wrap="square" lIns="0" tIns="0" rIns="0" bIns="0" rtlCol="0">
            <a:spAutoFit/>
          </a:bodyPr>
          <a:lstStyle/>
          <a:p>
            <a:pPr marL="12700" marR="5080" algn="just">
              <a:lnSpc>
                <a:spcPct val="103299"/>
              </a:lnSpc>
            </a:pPr>
            <a:r>
              <a:rPr sz="1100" spc="65" dirty="0">
                <a:latin typeface="宋体"/>
                <a:cs typeface="宋体"/>
              </a:rPr>
              <a:t>安全  执行  信号</a:t>
            </a:r>
            <a:endParaRPr sz="1100">
              <a:latin typeface="宋体"/>
              <a:cs typeface="宋体"/>
            </a:endParaRPr>
          </a:p>
        </p:txBody>
      </p:sp>
      <p:sp>
        <p:nvSpPr>
          <p:cNvPr id="33" name="object 33"/>
          <p:cNvSpPr/>
          <p:nvPr/>
        </p:nvSpPr>
        <p:spPr>
          <a:xfrm>
            <a:off x="4205187" y="2780876"/>
            <a:ext cx="532130" cy="1278255"/>
          </a:xfrm>
          <a:custGeom>
            <a:avLst/>
            <a:gdLst/>
            <a:ahLst/>
            <a:cxnLst/>
            <a:rect l="l" t="t" r="r" b="b"/>
            <a:pathLst>
              <a:path w="532130"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34" name="object 34"/>
          <p:cNvSpPr txBox="1"/>
          <p:nvPr/>
        </p:nvSpPr>
        <p:spPr>
          <a:xfrm>
            <a:off x="4373811" y="3108451"/>
            <a:ext cx="194310" cy="666849"/>
          </a:xfrm>
          <a:prstGeom prst="rect">
            <a:avLst/>
          </a:prstGeom>
        </p:spPr>
        <p:txBody>
          <a:bodyPr vert="horz" wrap="square" lIns="0" tIns="0" rIns="0" bIns="0" rtlCol="0">
            <a:spAutoFit/>
          </a:bodyPr>
          <a:lstStyle/>
          <a:p>
            <a:pPr marL="12700" marR="5080" algn="just">
              <a:lnSpc>
                <a:spcPts val="1280"/>
              </a:lnSpc>
            </a:pPr>
            <a:r>
              <a:rPr sz="1250" spc="55" dirty="0">
                <a:latin typeface="宋体"/>
                <a:cs typeface="宋体"/>
              </a:rPr>
              <a:t>安  全  信  道</a:t>
            </a:r>
            <a:endParaRPr sz="1250">
              <a:latin typeface="宋体"/>
              <a:cs typeface="宋体"/>
            </a:endParaRPr>
          </a:p>
        </p:txBody>
      </p:sp>
      <p:sp>
        <p:nvSpPr>
          <p:cNvPr id="35" name="object 35"/>
          <p:cNvSpPr/>
          <p:nvPr/>
        </p:nvSpPr>
        <p:spPr>
          <a:xfrm>
            <a:off x="5799794" y="3419910"/>
            <a:ext cx="460375" cy="0"/>
          </a:xfrm>
          <a:custGeom>
            <a:avLst/>
            <a:gdLst/>
            <a:ahLst/>
            <a:cxnLst/>
            <a:rect l="l" t="t" r="r" b="b"/>
            <a:pathLst>
              <a:path w="460375">
                <a:moveTo>
                  <a:pt x="0" y="0"/>
                </a:moveTo>
                <a:lnTo>
                  <a:pt x="459968" y="0"/>
                </a:lnTo>
              </a:path>
            </a:pathLst>
          </a:custGeom>
          <a:ln w="12983">
            <a:solidFill>
              <a:srgbClr val="000000"/>
            </a:solidFill>
          </a:ln>
        </p:spPr>
        <p:txBody>
          <a:bodyPr wrap="square" lIns="0" tIns="0" rIns="0" bIns="0" rtlCol="0"/>
          <a:lstStyle/>
          <a:p>
            <a:endParaRPr/>
          </a:p>
        </p:txBody>
      </p:sp>
      <p:sp>
        <p:nvSpPr>
          <p:cNvPr id="36" name="object 36"/>
          <p:cNvSpPr/>
          <p:nvPr/>
        </p:nvSpPr>
        <p:spPr>
          <a:xfrm>
            <a:off x="6236886" y="3374467"/>
            <a:ext cx="94615" cy="91440"/>
          </a:xfrm>
          <a:custGeom>
            <a:avLst/>
            <a:gdLst/>
            <a:ahLst/>
            <a:cxnLst/>
            <a:rect l="l" t="t" r="r" b="b"/>
            <a:pathLst>
              <a:path w="94614" h="91439">
                <a:moveTo>
                  <a:pt x="0" y="0"/>
                </a:moveTo>
                <a:lnTo>
                  <a:pt x="8332" y="22189"/>
                </a:lnTo>
                <a:lnTo>
                  <a:pt x="11102" y="45443"/>
                </a:lnTo>
                <a:lnTo>
                  <a:pt x="8332"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37" name="object 37"/>
          <p:cNvSpPr/>
          <p:nvPr/>
        </p:nvSpPr>
        <p:spPr>
          <a:xfrm>
            <a:off x="6331391" y="2780876"/>
            <a:ext cx="532130" cy="1278255"/>
          </a:xfrm>
          <a:custGeom>
            <a:avLst/>
            <a:gdLst/>
            <a:ahLst/>
            <a:cxnLst/>
            <a:rect l="l" t="t" r="r" b="b"/>
            <a:pathLst>
              <a:path w="532129"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38" name="object 38"/>
          <p:cNvSpPr txBox="1"/>
          <p:nvPr/>
        </p:nvSpPr>
        <p:spPr>
          <a:xfrm>
            <a:off x="6500016" y="3108451"/>
            <a:ext cx="194310" cy="666849"/>
          </a:xfrm>
          <a:prstGeom prst="rect">
            <a:avLst/>
          </a:prstGeom>
        </p:spPr>
        <p:txBody>
          <a:bodyPr vert="horz" wrap="square" lIns="0" tIns="0" rIns="0" bIns="0" rtlCol="0">
            <a:spAutoFit/>
          </a:bodyPr>
          <a:lstStyle/>
          <a:p>
            <a:pPr marL="12700" marR="5080" algn="just">
              <a:lnSpc>
                <a:spcPts val="1280"/>
              </a:lnSpc>
            </a:pPr>
            <a:r>
              <a:rPr sz="1250" spc="55" dirty="0">
                <a:latin typeface="宋体"/>
                <a:cs typeface="宋体"/>
              </a:rPr>
              <a:t>安  全  信  道</a:t>
            </a:r>
            <a:endParaRPr sz="1250">
              <a:latin typeface="宋体"/>
              <a:cs typeface="宋体"/>
            </a:endParaRPr>
          </a:p>
        </p:txBody>
      </p:sp>
      <p:sp>
        <p:nvSpPr>
          <p:cNvPr id="39" name="object 39"/>
          <p:cNvSpPr txBox="1"/>
          <p:nvPr/>
        </p:nvSpPr>
        <p:spPr>
          <a:xfrm>
            <a:off x="5902789" y="3039708"/>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安全  信号</a:t>
            </a:r>
            <a:endParaRPr sz="1100">
              <a:latin typeface="宋体"/>
              <a:cs typeface="宋体"/>
            </a:endParaRPr>
          </a:p>
        </p:txBody>
      </p:sp>
      <p:sp>
        <p:nvSpPr>
          <p:cNvPr id="40" name="object 40"/>
          <p:cNvSpPr/>
          <p:nvPr/>
        </p:nvSpPr>
        <p:spPr>
          <a:xfrm>
            <a:off x="8457409" y="2780876"/>
            <a:ext cx="532130" cy="1278255"/>
          </a:xfrm>
          <a:custGeom>
            <a:avLst/>
            <a:gdLst/>
            <a:ahLst/>
            <a:cxnLst/>
            <a:rect l="l" t="t" r="r" b="b"/>
            <a:pathLst>
              <a:path w="532129" h="1278254">
                <a:moveTo>
                  <a:pt x="0" y="1277925"/>
                </a:moveTo>
                <a:lnTo>
                  <a:pt x="531523" y="1277925"/>
                </a:lnTo>
                <a:lnTo>
                  <a:pt x="531523" y="0"/>
                </a:lnTo>
                <a:lnTo>
                  <a:pt x="0" y="0"/>
                </a:lnTo>
                <a:lnTo>
                  <a:pt x="0" y="1277925"/>
                </a:lnTo>
                <a:close/>
              </a:path>
            </a:pathLst>
          </a:custGeom>
          <a:ln w="13424">
            <a:solidFill>
              <a:srgbClr val="000000"/>
            </a:solidFill>
          </a:ln>
        </p:spPr>
        <p:txBody>
          <a:bodyPr wrap="square" lIns="0" tIns="0" rIns="0" bIns="0" rtlCol="0"/>
          <a:lstStyle/>
          <a:p>
            <a:endParaRPr/>
          </a:p>
        </p:txBody>
      </p:sp>
      <p:sp>
        <p:nvSpPr>
          <p:cNvPr id="41" name="object 41"/>
          <p:cNvSpPr txBox="1"/>
          <p:nvPr/>
        </p:nvSpPr>
        <p:spPr>
          <a:xfrm>
            <a:off x="8626220" y="3108451"/>
            <a:ext cx="194310" cy="666849"/>
          </a:xfrm>
          <a:prstGeom prst="rect">
            <a:avLst/>
          </a:prstGeom>
        </p:spPr>
        <p:txBody>
          <a:bodyPr vert="horz" wrap="square" lIns="0" tIns="0" rIns="0" bIns="0" rtlCol="0">
            <a:spAutoFit/>
          </a:bodyPr>
          <a:lstStyle/>
          <a:p>
            <a:pPr marL="12700" marR="5080" algn="just">
              <a:lnSpc>
                <a:spcPts val="1280"/>
              </a:lnSpc>
            </a:pPr>
            <a:r>
              <a:rPr sz="1250" spc="55" dirty="0">
                <a:latin typeface="宋体"/>
                <a:cs typeface="宋体"/>
              </a:rPr>
              <a:t>安  全  信  道</a:t>
            </a:r>
            <a:endParaRPr sz="1250">
              <a:latin typeface="宋体"/>
              <a:cs typeface="宋体"/>
            </a:endParaRPr>
          </a:p>
        </p:txBody>
      </p:sp>
      <p:sp>
        <p:nvSpPr>
          <p:cNvPr id="42" name="object 42"/>
          <p:cNvSpPr txBox="1"/>
          <p:nvPr/>
        </p:nvSpPr>
        <p:spPr>
          <a:xfrm>
            <a:off x="8028994" y="3039708"/>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安全  信号</a:t>
            </a:r>
            <a:endParaRPr sz="1100">
              <a:latin typeface="宋体"/>
              <a:cs typeface="宋体"/>
            </a:endParaRPr>
          </a:p>
        </p:txBody>
      </p:sp>
      <p:sp>
        <p:nvSpPr>
          <p:cNvPr id="43" name="object 43"/>
          <p:cNvSpPr/>
          <p:nvPr/>
        </p:nvSpPr>
        <p:spPr>
          <a:xfrm>
            <a:off x="7925999" y="3419910"/>
            <a:ext cx="442595" cy="0"/>
          </a:xfrm>
          <a:custGeom>
            <a:avLst/>
            <a:gdLst/>
            <a:ahLst/>
            <a:cxnLst/>
            <a:rect l="l" t="t" r="r" b="b"/>
            <a:pathLst>
              <a:path w="442595">
                <a:moveTo>
                  <a:pt x="0" y="0"/>
                </a:moveTo>
                <a:lnTo>
                  <a:pt x="442154" y="0"/>
                </a:lnTo>
              </a:path>
            </a:pathLst>
          </a:custGeom>
          <a:ln w="12983">
            <a:solidFill>
              <a:srgbClr val="000000"/>
            </a:solidFill>
          </a:ln>
        </p:spPr>
        <p:txBody>
          <a:bodyPr wrap="square" lIns="0" tIns="0" rIns="0" bIns="0" rtlCol="0"/>
          <a:lstStyle/>
          <a:p>
            <a:endParaRPr/>
          </a:p>
        </p:txBody>
      </p:sp>
      <p:sp>
        <p:nvSpPr>
          <p:cNvPr id="44" name="object 44"/>
          <p:cNvSpPr/>
          <p:nvPr/>
        </p:nvSpPr>
        <p:spPr>
          <a:xfrm>
            <a:off x="8345277" y="3374467"/>
            <a:ext cx="94615" cy="91440"/>
          </a:xfrm>
          <a:custGeom>
            <a:avLst/>
            <a:gdLst/>
            <a:ahLst/>
            <a:cxnLst/>
            <a:rect l="l" t="t" r="r" b="b"/>
            <a:pathLst>
              <a:path w="94615" h="91439">
                <a:moveTo>
                  <a:pt x="0" y="0"/>
                </a:moveTo>
                <a:lnTo>
                  <a:pt x="8332" y="22189"/>
                </a:lnTo>
                <a:lnTo>
                  <a:pt x="11102" y="45443"/>
                </a:lnTo>
                <a:lnTo>
                  <a:pt x="8332" y="68595"/>
                </a:lnTo>
                <a:lnTo>
                  <a:pt x="0" y="90886"/>
                </a:lnTo>
                <a:lnTo>
                  <a:pt x="94506" y="45443"/>
                </a:lnTo>
                <a:lnTo>
                  <a:pt x="0" y="0"/>
                </a:lnTo>
                <a:close/>
              </a:path>
            </a:pathLst>
          </a:custGeom>
          <a:solidFill>
            <a:srgbClr val="000000"/>
          </a:solidFill>
        </p:spPr>
        <p:txBody>
          <a:bodyPr wrap="square" lIns="0" tIns="0" rIns="0" bIns="0" rtlCol="0"/>
          <a:lstStyle/>
          <a:p>
            <a:endParaRPr/>
          </a:p>
        </p:txBody>
      </p:sp>
      <p:sp>
        <p:nvSpPr>
          <p:cNvPr id="45" name="object 45"/>
          <p:cNvSpPr/>
          <p:nvPr/>
        </p:nvSpPr>
        <p:spPr>
          <a:xfrm>
            <a:off x="2211948" y="3036457"/>
            <a:ext cx="266065" cy="767080"/>
          </a:xfrm>
          <a:custGeom>
            <a:avLst/>
            <a:gdLst/>
            <a:ahLst/>
            <a:cxnLst/>
            <a:rect l="l" t="t" r="r" b="b"/>
            <a:pathLst>
              <a:path w="266065" h="767079">
                <a:moveTo>
                  <a:pt x="0" y="766762"/>
                </a:moveTo>
                <a:lnTo>
                  <a:pt x="265761" y="766762"/>
                </a:lnTo>
                <a:lnTo>
                  <a:pt x="265761" y="0"/>
                </a:lnTo>
                <a:lnTo>
                  <a:pt x="0" y="0"/>
                </a:lnTo>
                <a:lnTo>
                  <a:pt x="0" y="766762"/>
                </a:lnTo>
                <a:close/>
              </a:path>
            </a:pathLst>
          </a:custGeom>
          <a:ln w="13445">
            <a:solidFill>
              <a:srgbClr val="000000"/>
            </a:solidFill>
          </a:ln>
        </p:spPr>
        <p:txBody>
          <a:bodyPr wrap="square" lIns="0" tIns="0" rIns="0" bIns="0" rtlCol="0"/>
          <a:lstStyle/>
          <a:p>
            <a:endParaRPr/>
          </a:p>
        </p:txBody>
      </p:sp>
      <p:sp>
        <p:nvSpPr>
          <p:cNvPr id="46" name="object 46"/>
          <p:cNvSpPr txBox="1"/>
          <p:nvPr/>
        </p:nvSpPr>
        <p:spPr>
          <a:xfrm>
            <a:off x="1981996" y="3075962"/>
            <a:ext cx="460375" cy="692497"/>
          </a:xfrm>
          <a:prstGeom prst="rect">
            <a:avLst/>
          </a:prstGeom>
        </p:spPr>
        <p:txBody>
          <a:bodyPr vert="horz" wrap="square" lIns="0" tIns="0" rIns="0" bIns="0" rtlCol="0">
            <a:spAutoFit/>
          </a:bodyPr>
          <a:lstStyle/>
          <a:p>
            <a:pPr marL="12700">
              <a:lnSpc>
                <a:spcPts val="1390"/>
              </a:lnSpc>
            </a:pPr>
            <a:r>
              <a:rPr sz="1250" spc="75" dirty="0">
                <a:latin typeface="宋体"/>
                <a:cs typeface="宋体"/>
              </a:rPr>
              <a:t>安</a:t>
            </a:r>
            <a:r>
              <a:rPr sz="1250" spc="40" dirty="0">
                <a:latin typeface="宋体"/>
                <a:cs typeface="宋体"/>
              </a:rPr>
              <a:t> </a:t>
            </a:r>
            <a:r>
              <a:rPr sz="1250" spc="75" dirty="0">
                <a:latin typeface="宋体"/>
                <a:cs typeface="宋体"/>
              </a:rPr>
              <a:t>安</a:t>
            </a:r>
            <a:endParaRPr sz="1250">
              <a:latin typeface="宋体"/>
              <a:cs typeface="宋体"/>
            </a:endParaRPr>
          </a:p>
          <a:p>
            <a:pPr marL="12700">
              <a:lnSpc>
                <a:spcPts val="1280"/>
              </a:lnSpc>
            </a:pPr>
            <a:r>
              <a:rPr sz="1250" spc="75" dirty="0">
                <a:latin typeface="宋体"/>
                <a:cs typeface="宋体"/>
              </a:rPr>
              <a:t>全</a:t>
            </a:r>
            <a:r>
              <a:rPr sz="1250" spc="40" dirty="0">
                <a:latin typeface="宋体"/>
                <a:cs typeface="宋体"/>
              </a:rPr>
              <a:t> </a:t>
            </a:r>
            <a:r>
              <a:rPr sz="1250" spc="75" dirty="0">
                <a:latin typeface="宋体"/>
                <a:cs typeface="宋体"/>
              </a:rPr>
              <a:t>全</a:t>
            </a:r>
            <a:endParaRPr sz="1250">
              <a:latin typeface="宋体"/>
              <a:cs typeface="宋体"/>
            </a:endParaRPr>
          </a:p>
          <a:p>
            <a:pPr marL="12700">
              <a:lnSpc>
                <a:spcPts val="1280"/>
              </a:lnSpc>
            </a:pPr>
            <a:r>
              <a:rPr sz="1250" spc="75" dirty="0">
                <a:latin typeface="宋体"/>
                <a:cs typeface="宋体"/>
              </a:rPr>
              <a:t>消</a:t>
            </a:r>
            <a:r>
              <a:rPr sz="1250" spc="40" dirty="0">
                <a:latin typeface="宋体"/>
                <a:cs typeface="宋体"/>
              </a:rPr>
              <a:t> </a:t>
            </a:r>
            <a:r>
              <a:rPr sz="1250" spc="75" dirty="0">
                <a:latin typeface="宋体"/>
                <a:cs typeface="宋体"/>
              </a:rPr>
              <a:t>信</a:t>
            </a:r>
            <a:endParaRPr sz="1250">
              <a:latin typeface="宋体"/>
              <a:cs typeface="宋体"/>
            </a:endParaRPr>
          </a:p>
          <a:p>
            <a:pPr marL="12700">
              <a:lnSpc>
                <a:spcPts val="1390"/>
              </a:lnSpc>
            </a:pPr>
            <a:r>
              <a:rPr sz="1250" spc="75" dirty="0">
                <a:latin typeface="宋体"/>
                <a:cs typeface="宋体"/>
              </a:rPr>
              <a:t>息</a:t>
            </a:r>
            <a:r>
              <a:rPr sz="1250" spc="40" dirty="0">
                <a:latin typeface="宋体"/>
                <a:cs typeface="宋体"/>
              </a:rPr>
              <a:t> </a:t>
            </a:r>
            <a:r>
              <a:rPr sz="1250" spc="75" dirty="0">
                <a:latin typeface="宋体"/>
                <a:cs typeface="宋体"/>
              </a:rPr>
              <a:t>息</a:t>
            </a:r>
            <a:endParaRPr sz="1250">
              <a:latin typeface="宋体"/>
              <a:cs typeface="宋体"/>
            </a:endParaRPr>
          </a:p>
        </p:txBody>
      </p:sp>
      <p:sp>
        <p:nvSpPr>
          <p:cNvPr id="47" name="object 47"/>
          <p:cNvSpPr txBox="1"/>
          <p:nvPr/>
        </p:nvSpPr>
        <p:spPr>
          <a:xfrm>
            <a:off x="2713670" y="3039708"/>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安全  信息</a:t>
            </a:r>
            <a:endParaRPr sz="1100">
              <a:latin typeface="宋体"/>
              <a:cs typeface="宋体"/>
            </a:endParaRPr>
          </a:p>
        </p:txBody>
      </p:sp>
      <p:sp>
        <p:nvSpPr>
          <p:cNvPr id="48" name="object 48"/>
          <p:cNvSpPr/>
          <p:nvPr/>
        </p:nvSpPr>
        <p:spPr>
          <a:xfrm>
            <a:off x="5534088" y="4127596"/>
            <a:ext cx="0" cy="501650"/>
          </a:xfrm>
          <a:custGeom>
            <a:avLst/>
            <a:gdLst/>
            <a:ahLst/>
            <a:cxnLst/>
            <a:rect l="l" t="t" r="r" b="b"/>
            <a:pathLst>
              <a:path h="501650">
                <a:moveTo>
                  <a:pt x="0" y="0"/>
                </a:moveTo>
                <a:lnTo>
                  <a:pt x="0" y="501371"/>
                </a:lnTo>
              </a:path>
            </a:pathLst>
          </a:custGeom>
          <a:ln w="13500">
            <a:solidFill>
              <a:srgbClr val="000000"/>
            </a:solidFill>
          </a:ln>
        </p:spPr>
        <p:txBody>
          <a:bodyPr wrap="square" lIns="0" tIns="0" rIns="0" bIns="0" rtlCol="0"/>
          <a:lstStyle/>
          <a:p>
            <a:endParaRPr/>
          </a:p>
        </p:txBody>
      </p:sp>
      <p:sp>
        <p:nvSpPr>
          <p:cNvPr id="49" name="object 49"/>
          <p:cNvSpPr/>
          <p:nvPr/>
        </p:nvSpPr>
        <p:spPr>
          <a:xfrm>
            <a:off x="5486836" y="4058801"/>
            <a:ext cx="94615" cy="91440"/>
          </a:xfrm>
          <a:custGeom>
            <a:avLst/>
            <a:gdLst/>
            <a:ahLst/>
            <a:cxnLst/>
            <a:rect l="l" t="t" r="r" b="b"/>
            <a:pathLst>
              <a:path w="94614" h="91439">
                <a:moveTo>
                  <a:pt x="47253" y="0"/>
                </a:moveTo>
                <a:lnTo>
                  <a:pt x="0" y="90886"/>
                </a:lnTo>
                <a:lnTo>
                  <a:pt x="23072" y="82842"/>
                </a:lnTo>
                <a:lnTo>
                  <a:pt x="47182" y="80161"/>
                </a:lnTo>
                <a:lnTo>
                  <a:pt x="88930" y="80161"/>
                </a:lnTo>
                <a:lnTo>
                  <a:pt x="47253" y="0"/>
                </a:lnTo>
                <a:close/>
              </a:path>
              <a:path w="94614" h="91439">
                <a:moveTo>
                  <a:pt x="88930" y="80161"/>
                </a:moveTo>
                <a:lnTo>
                  <a:pt x="47182" y="80161"/>
                </a:lnTo>
                <a:lnTo>
                  <a:pt x="71328" y="82842"/>
                </a:lnTo>
                <a:lnTo>
                  <a:pt x="94506" y="90886"/>
                </a:lnTo>
                <a:lnTo>
                  <a:pt x="88930" y="80161"/>
                </a:lnTo>
                <a:close/>
              </a:path>
            </a:pathLst>
          </a:custGeom>
          <a:solidFill>
            <a:srgbClr val="000000"/>
          </a:solidFill>
        </p:spPr>
        <p:txBody>
          <a:bodyPr wrap="square" lIns="0" tIns="0" rIns="0" bIns="0" rtlCol="0"/>
          <a:lstStyle/>
          <a:p>
            <a:endParaRPr/>
          </a:p>
        </p:txBody>
      </p:sp>
      <p:sp>
        <p:nvSpPr>
          <p:cNvPr id="50" name="object 50"/>
          <p:cNvSpPr/>
          <p:nvPr/>
        </p:nvSpPr>
        <p:spPr>
          <a:xfrm>
            <a:off x="5486836" y="4606877"/>
            <a:ext cx="94615" cy="91440"/>
          </a:xfrm>
          <a:custGeom>
            <a:avLst/>
            <a:gdLst/>
            <a:ahLst/>
            <a:cxnLst/>
            <a:rect l="l" t="t" r="r" b="b"/>
            <a:pathLst>
              <a:path w="94614" h="91439">
                <a:moveTo>
                  <a:pt x="0" y="0"/>
                </a:moveTo>
                <a:lnTo>
                  <a:pt x="47253" y="90886"/>
                </a:lnTo>
                <a:lnTo>
                  <a:pt x="88930" y="10725"/>
                </a:lnTo>
                <a:lnTo>
                  <a:pt x="47182" y="10725"/>
                </a:lnTo>
                <a:lnTo>
                  <a:pt x="23072" y="8043"/>
                </a:lnTo>
                <a:lnTo>
                  <a:pt x="0" y="0"/>
                </a:lnTo>
                <a:close/>
              </a:path>
              <a:path w="94614" h="91439">
                <a:moveTo>
                  <a:pt x="94506" y="0"/>
                </a:moveTo>
                <a:lnTo>
                  <a:pt x="71328" y="8043"/>
                </a:lnTo>
                <a:lnTo>
                  <a:pt x="47182" y="10725"/>
                </a:lnTo>
                <a:lnTo>
                  <a:pt x="88930" y="10725"/>
                </a:lnTo>
                <a:lnTo>
                  <a:pt x="94506" y="0"/>
                </a:lnTo>
                <a:close/>
              </a:path>
            </a:pathLst>
          </a:custGeom>
          <a:solidFill>
            <a:srgbClr val="000000"/>
          </a:solidFill>
        </p:spPr>
        <p:txBody>
          <a:bodyPr wrap="square" lIns="0" tIns="0" rIns="0" bIns="0" rtlCol="0"/>
          <a:lstStyle/>
          <a:p>
            <a:endParaRPr/>
          </a:p>
        </p:txBody>
      </p:sp>
      <p:sp>
        <p:nvSpPr>
          <p:cNvPr id="51" name="object 51"/>
          <p:cNvSpPr/>
          <p:nvPr/>
        </p:nvSpPr>
        <p:spPr>
          <a:xfrm>
            <a:off x="7660105" y="4127596"/>
            <a:ext cx="0" cy="501650"/>
          </a:xfrm>
          <a:custGeom>
            <a:avLst/>
            <a:gdLst/>
            <a:ahLst/>
            <a:cxnLst/>
            <a:rect l="l" t="t" r="r" b="b"/>
            <a:pathLst>
              <a:path h="501650">
                <a:moveTo>
                  <a:pt x="0" y="0"/>
                </a:moveTo>
                <a:lnTo>
                  <a:pt x="0" y="501371"/>
                </a:lnTo>
              </a:path>
            </a:pathLst>
          </a:custGeom>
          <a:ln w="13500">
            <a:solidFill>
              <a:srgbClr val="000000"/>
            </a:solidFill>
          </a:ln>
        </p:spPr>
        <p:txBody>
          <a:bodyPr wrap="square" lIns="0" tIns="0" rIns="0" bIns="0" rtlCol="0"/>
          <a:lstStyle/>
          <a:p>
            <a:endParaRPr/>
          </a:p>
        </p:txBody>
      </p:sp>
      <p:sp>
        <p:nvSpPr>
          <p:cNvPr id="52" name="object 52"/>
          <p:cNvSpPr/>
          <p:nvPr/>
        </p:nvSpPr>
        <p:spPr>
          <a:xfrm>
            <a:off x="7612853" y="4058801"/>
            <a:ext cx="94615" cy="91440"/>
          </a:xfrm>
          <a:custGeom>
            <a:avLst/>
            <a:gdLst/>
            <a:ahLst/>
            <a:cxnLst/>
            <a:rect l="l" t="t" r="r" b="b"/>
            <a:pathLst>
              <a:path w="94614" h="91439">
                <a:moveTo>
                  <a:pt x="47253" y="0"/>
                </a:moveTo>
                <a:lnTo>
                  <a:pt x="0" y="90886"/>
                </a:lnTo>
                <a:lnTo>
                  <a:pt x="23178" y="82842"/>
                </a:lnTo>
                <a:lnTo>
                  <a:pt x="47323" y="80161"/>
                </a:lnTo>
                <a:lnTo>
                  <a:pt x="88930" y="80161"/>
                </a:lnTo>
                <a:lnTo>
                  <a:pt x="47253" y="0"/>
                </a:lnTo>
                <a:close/>
              </a:path>
              <a:path w="94614" h="91439">
                <a:moveTo>
                  <a:pt x="88930" y="80161"/>
                </a:moveTo>
                <a:lnTo>
                  <a:pt x="47323" y="80161"/>
                </a:lnTo>
                <a:lnTo>
                  <a:pt x="71433" y="82842"/>
                </a:lnTo>
                <a:lnTo>
                  <a:pt x="94506" y="90886"/>
                </a:lnTo>
                <a:lnTo>
                  <a:pt x="88930" y="80161"/>
                </a:lnTo>
                <a:close/>
              </a:path>
            </a:pathLst>
          </a:custGeom>
          <a:solidFill>
            <a:srgbClr val="000000"/>
          </a:solidFill>
        </p:spPr>
        <p:txBody>
          <a:bodyPr wrap="square" lIns="0" tIns="0" rIns="0" bIns="0" rtlCol="0"/>
          <a:lstStyle/>
          <a:p>
            <a:endParaRPr/>
          </a:p>
        </p:txBody>
      </p:sp>
      <p:sp>
        <p:nvSpPr>
          <p:cNvPr id="53" name="object 53"/>
          <p:cNvSpPr/>
          <p:nvPr/>
        </p:nvSpPr>
        <p:spPr>
          <a:xfrm>
            <a:off x="7612853" y="4606877"/>
            <a:ext cx="94615" cy="91440"/>
          </a:xfrm>
          <a:custGeom>
            <a:avLst/>
            <a:gdLst/>
            <a:ahLst/>
            <a:cxnLst/>
            <a:rect l="l" t="t" r="r" b="b"/>
            <a:pathLst>
              <a:path w="94614" h="91439">
                <a:moveTo>
                  <a:pt x="0" y="0"/>
                </a:moveTo>
                <a:lnTo>
                  <a:pt x="47253" y="90886"/>
                </a:lnTo>
                <a:lnTo>
                  <a:pt x="88930" y="10725"/>
                </a:lnTo>
                <a:lnTo>
                  <a:pt x="47323" y="10725"/>
                </a:lnTo>
                <a:lnTo>
                  <a:pt x="23178" y="8043"/>
                </a:lnTo>
                <a:lnTo>
                  <a:pt x="0" y="0"/>
                </a:lnTo>
                <a:close/>
              </a:path>
              <a:path w="94614" h="91439">
                <a:moveTo>
                  <a:pt x="94506" y="0"/>
                </a:moveTo>
                <a:lnTo>
                  <a:pt x="71433" y="8043"/>
                </a:lnTo>
                <a:lnTo>
                  <a:pt x="47323" y="10725"/>
                </a:lnTo>
                <a:lnTo>
                  <a:pt x="88930" y="10725"/>
                </a:lnTo>
                <a:lnTo>
                  <a:pt x="94506" y="0"/>
                </a:lnTo>
                <a:close/>
              </a:path>
            </a:pathLst>
          </a:custGeom>
          <a:solidFill>
            <a:srgbClr val="000000"/>
          </a:solidFill>
        </p:spPr>
        <p:txBody>
          <a:bodyPr wrap="square" lIns="0" tIns="0" rIns="0" bIns="0" rtlCol="0"/>
          <a:lstStyle/>
          <a:p>
            <a:endParaRPr/>
          </a:p>
        </p:txBody>
      </p:sp>
      <p:sp>
        <p:nvSpPr>
          <p:cNvPr id="54" name="object 54"/>
          <p:cNvSpPr/>
          <p:nvPr/>
        </p:nvSpPr>
        <p:spPr>
          <a:xfrm>
            <a:off x="9786310" y="4127596"/>
            <a:ext cx="0" cy="501650"/>
          </a:xfrm>
          <a:custGeom>
            <a:avLst/>
            <a:gdLst/>
            <a:ahLst/>
            <a:cxnLst/>
            <a:rect l="l" t="t" r="r" b="b"/>
            <a:pathLst>
              <a:path h="501650">
                <a:moveTo>
                  <a:pt x="0" y="0"/>
                </a:moveTo>
                <a:lnTo>
                  <a:pt x="0" y="501371"/>
                </a:lnTo>
              </a:path>
            </a:pathLst>
          </a:custGeom>
          <a:ln w="13500">
            <a:solidFill>
              <a:srgbClr val="000000"/>
            </a:solidFill>
          </a:ln>
        </p:spPr>
        <p:txBody>
          <a:bodyPr wrap="square" lIns="0" tIns="0" rIns="0" bIns="0" rtlCol="0"/>
          <a:lstStyle/>
          <a:p>
            <a:endParaRPr/>
          </a:p>
        </p:txBody>
      </p:sp>
      <p:sp>
        <p:nvSpPr>
          <p:cNvPr id="55" name="object 55"/>
          <p:cNvSpPr/>
          <p:nvPr/>
        </p:nvSpPr>
        <p:spPr>
          <a:xfrm>
            <a:off x="9739058" y="4058801"/>
            <a:ext cx="94615" cy="91440"/>
          </a:xfrm>
          <a:custGeom>
            <a:avLst/>
            <a:gdLst/>
            <a:ahLst/>
            <a:cxnLst/>
            <a:rect l="l" t="t" r="r" b="b"/>
            <a:pathLst>
              <a:path w="94615" h="91439">
                <a:moveTo>
                  <a:pt x="47253" y="0"/>
                </a:moveTo>
                <a:lnTo>
                  <a:pt x="0" y="90886"/>
                </a:lnTo>
                <a:lnTo>
                  <a:pt x="23072" y="82842"/>
                </a:lnTo>
                <a:lnTo>
                  <a:pt x="47182" y="80161"/>
                </a:lnTo>
                <a:lnTo>
                  <a:pt x="88930" y="80161"/>
                </a:lnTo>
                <a:lnTo>
                  <a:pt x="47253" y="0"/>
                </a:lnTo>
                <a:close/>
              </a:path>
              <a:path w="94615" h="91439">
                <a:moveTo>
                  <a:pt x="88930" y="80161"/>
                </a:moveTo>
                <a:lnTo>
                  <a:pt x="47182" y="80161"/>
                </a:lnTo>
                <a:lnTo>
                  <a:pt x="71328" y="82842"/>
                </a:lnTo>
                <a:lnTo>
                  <a:pt x="94506" y="90886"/>
                </a:lnTo>
                <a:lnTo>
                  <a:pt x="88930" y="80161"/>
                </a:lnTo>
                <a:close/>
              </a:path>
            </a:pathLst>
          </a:custGeom>
          <a:solidFill>
            <a:srgbClr val="000000"/>
          </a:solidFill>
        </p:spPr>
        <p:txBody>
          <a:bodyPr wrap="square" lIns="0" tIns="0" rIns="0" bIns="0" rtlCol="0"/>
          <a:lstStyle/>
          <a:p>
            <a:endParaRPr/>
          </a:p>
        </p:txBody>
      </p:sp>
      <p:sp>
        <p:nvSpPr>
          <p:cNvPr id="56" name="object 56"/>
          <p:cNvSpPr/>
          <p:nvPr/>
        </p:nvSpPr>
        <p:spPr>
          <a:xfrm>
            <a:off x="9739058" y="4606877"/>
            <a:ext cx="94615" cy="91440"/>
          </a:xfrm>
          <a:custGeom>
            <a:avLst/>
            <a:gdLst/>
            <a:ahLst/>
            <a:cxnLst/>
            <a:rect l="l" t="t" r="r" b="b"/>
            <a:pathLst>
              <a:path w="94615" h="91439">
                <a:moveTo>
                  <a:pt x="0" y="0"/>
                </a:moveTo>
                <a:lnTo>
                  <a:pt x="47253" y="90886"/>
                </a:lnTo>
                <a:lnTo>
                  <a:pt x="88930" y="10725"/>
                </a:lnTo>
                <a:lnTo>
                  <a:pt x="47182" y="10725"/>
                </a:lnTo>
                <a:lnTo>
                  <a:pt x="23072" y="8043"/>
                </a:lnTo>
                <a:lnTo>
                  <a:pt x="0" y="0"/>
                </a:lnTo>
                <a:close/>
              </a:path>
              <a:path w="94615" h="91439">
                <a:moveTo>
                  <a:pt x="94506" y="0"/>
                </a:moveTo>
                <a:lnTo>
                  <a:pt x="71328" y="8043"/>
                </a:lnTo>
                <a:lnTo>
                  <a:pt x="47182" y="10725"/>
                </a:lnTo>
                <a:lnTo>
                  <a:pt x="88930" y="10725"/>
                </a:lnTo>
                <a:lnTo>
                  <a:pt x="94506" y="0"/>
                </a:lnTo>
                <a:close/>
              </a:path>
            </a:pathLst>
          </a:custGeom>
          <a:solidFill>
            <a:srgbClr val="000000"/>
          </a:solidFill>
        </p:spPr>
        <p:txBody>
          <a:bodyPr wrap="square" lIns="0" tIns="0" rIns="0" bIns="0" rtlCol="0"/>
          <a:lstStyle/>
          <a:p>
            <a:endParaRPr/>
          </a:p>
        </p:txBody>
      </p:sp>
      <p:sp>
        <p:nvSpPr>
          <p:cNvPr id="57" name="object 57"/>
          <p:cNvSpPr/>
          <p:nvPr/>
        </p:nvSpPr>
        <p:spPr>
          <a:xfrm>
            <a:off x="5002491" y="4697771"/>
            <a:ext cx="1063625" cy="511175"/>
          </a:xfrm>
          <a:custGeom>
            <a:avLst/>
            <a:gdLst/>
            <a:ahLst/>
            <a:cxnLst/>
            <a:rect l="l" t="t" r="r" b="b"/>
            <a:pathLst>
              <a:path w="1063625" h="511175">
                <a:moveTo>
                  <a:pt x="0" y="511162"/>
                </a:moveTo>
                <a:lnTo>
                  <a:pt x="1063064" y="511162"/>
                </a:lnTo>
                <a:lnTo>
                  <a:pt x="1063064" y="0"/>
                </a:lnTo>
                <a:lnTo>
                  <a:pt x="0" y="0"/>
                </a:lnTo>
                <a:lnTo>
                  <a:pt x="0" y="511162"/>
                </a:lnTo>
                <a:close/>
              </a:path>
            </a:pathLst>
          </a:custGeom>
          <a:ln w="13080">
            <a:solidFill>
              <a:srgbClr val="000000"/>
            </a:solidFill>
          </a:ln>
        </p:spPr>
        <p:txBody>
          <a:bodyPr wrap="square" lIns="0" tIns="0" rIns="0" bIns="0" rtlCol="0"/>
          <a:lstStyle/>
          <a:p>
            <a:endParaRPr/>
          </a:p>
        </p:txBody>
      </p:sp>
      <p:sp>
        <p:nvSpPr>
          <p:cNvPr id="58" name="object 58"/>
          <p:cNvSpPr/>
          <p:nvPr/>
        </p:nvSpPr>
        <p:spPr>
          <a:xfrm>
            <a:off x="7128696" y="4697771"/>
            <a:ext cx="1063625" cy="511175"/>
          </a:xfrm>
          <a:custGeom>
            <a:avLst/>
            <a:gdLst/>
            <a:ahLst/>
            <a:cxnLst/>
            <a:rect l="l" t="t" r="r" b="b"/>
            <a:pathLst>
              <a:path w="1063625" h="511175">
                <a:moveTo>
                  <a:pt x="0" y="511162"/>
                </a:moveTo>
                <a:lnTo>
                  <a:pt x="1063064" y="511162"/>
                </a:lnTo>
                <a:lnTo>
                  <a:pt x="1063064" y="0"/>
                </a:lnTo>
                <a:lnTo>
                  <a:pt x="0" y="0"/>
                </a:lnTo>
                <a:lnTo>
                  <a:pt x="0" y="511162"/>
                </a:lnTo>
                <a:close/>
              </a:path>
            </a:pathLst>
          </a:custGeom>
          <a:ln w="13080">
            <a:solidFill>
              <a:srgbClr val="000000"/>
            </a:solidFill>
          </a:ln>
        </p:spPr>
        <p:txBody>
          <a:bodyPr wrap="square" lIns="0" tIns="0" rIns="0" bIns="0" rtlCol="0"/>
          <a:lstStyle/>
          <a:p>
            <a:endParaRPr/>
          </a:p>
        </p:txBody>
      </p:sp>
      <p:sp>
        <p:nvSpPr>
          <p:cNvPr id="59" name="object 59"/>
          <p:cNvSpPr/>
          <p:nvPr/>
        </p:nvSpPr>
        <p:spPr>
          <a:xfrm>
            <a:off x="9254713" y="4697771"/>
            <a:ext cx="1063625" cy="511175"/>
          </a:xfrm>
          <a:custGeom>
            <a:avLst/>
            <a:gdLst/>
            <a:ahLst/>
            <a:cxnLst/>
            <a:rect l="l" t="t" r="r" b="b"/>
            <a:pathLst>
              <a:path w="1063625" h="511175">
                <a:moveTo>
                  <a:pt x="0" y="511162"/>
                </a:moveTo>
                <a:lnTo>
                  <a:pt x="1063064" y="511162"/>
                </a:lnTo>
                <a:lnTo>
                  <a:pt x="1063064" y="0"/>
                </a:lnTo>
                <a:lnTo>
                  <a:pt x="0" y="0"/>
                </a:lnTo>
                <a:lnTo>
                  <a:pt x="0" y="511162"/>
                </a:lnTo>
                <a:close/>
              </a:path>
            </a:pathLst>
          </a:custGeom>
          <a:ln w="13080">
            <a:solidFill>
              <a:srgbClr val="000000"/>
            </a:solidFill>
          </a:ln>
        </p:spPr>
        <p:txBody>
          <a:bodyPr wrap="square" lIns="0" tIns="0" rIns="0" bIns="0" rtlCol="0"/>
          <a:lstStyle/>
          <a:p>
            <a:endParaRPr/>
          </a:p>
        </p:txBody>
      </p:sp>
      <p:sp>
        <p:nvSpPr>
          <p:cNvPr id="60" name="object 60"/>
          <p:cNvSpPr txBox="1"/>
          <p:nvPr/>
        </p:nvSpPr>
        <p:spPr>
          <a:xfrm>
            <a:off x="5105486" y="4189762"/>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解释  过程</a:t>
            </a:r>
            <a:endParaRPr sz="1100">
              <a:latin typeface="宋体"/>
              <a:cs typeface="宋体"/>
            </a:endParaRPr>
          </a:p>
        </p:txBody>
      </p:sp>
      <p:sp>
        <p:nvSpPr>
          <p:cNvPr id="61" name="object 61"/>
          <p:cNvSpPr txBox="1"/>
          <p:nvPr/>
        </p:nvSpPr>
        <p:spPr>
          <a:xfrm>
            <a:off x="5569767" y="3707838"/>
            <a:ext cx="393065" cy="920115"/>
          </a:xfrm>
          <a:prstGeom prst="rect">
            <a:avLst/>
          </a:prstGeom>
        </p:spPr>
        <p:txBody>
          <a:bodyPr vert="horz" wrap="square" lIns="0" tIns="0" rIns="0" bIns="0" rtlCol="0">
            <a:spAutoFit/>
          </a:bodyPr>
          <a:lstStyle/>
          <a:p>
            <a:pPr marL="12700">
              <a:lnSpc>
                <a:spcPts val="1390"/>
              </a:lnSpc>
            </a:pPr>
            <a:r>
              <a:rPr sz="1250" spc="75" dirty="0">
                <a:latin typeface="宋体"/>
                <a:cs typeface="宋体"/>
              </a:rPr>
              <a:t>者</a:t>
            </a:r>
            <a:endParaRPr sz="1250">
              <a:latin typeface="宋体"/>
              <a:cs typeface="宋体"/>
            </a:endParaRPr>
          </a:p>
          <a:p>
            <a:pPr marL="12700">
              <a:lnSpc>
                <a:spcPts val="1390"/>
              </a:lnSpc>
            </a:pPr>
            <a:r>
              <a:rPr sz="1250" spc="75" dirty="0">
                <a:latin typeface="宋体"/>
                <a:cs typeface="宋体"/>
              </a:rPr>
              <a:t>）</a:t>
            </a:r>
            <a:endParaRPr sz="1250">
              <a:latin typeface="宋体"/>
              <a:cs typeface="宋体"/>
            </a:endParaRPr>
          </a:p>
          <a:p>
            <a:pPr marL="80010" marR="5080" algn="just">
              <a:lnSpc>
                <a:spcPct val="103299"/>
              </a:lnSpc>
              <a:spcBef>
                <a:spcPts val="335"/>
              </a:spcBef>
            </a:pPr>
            <a:r>
              <a:rPr sz="1100" spc="65" dirty="0">
                <a:latin typeface="宋体"/>
                <a:cs typeface="宋体"/>
              </a:rPr>
              <a:t>安全  预测  信息</a:t>
            </a:r>
            <a:endParaRPr sz="1100">
              <a:latin typeface="宋体"/>
              <a:cs typeface="宋体"/>
            </a:endParaRPr>
          </a:p>
        </p:txBody>
      </p:sp>
      <p:sp>
        <p:nvSpPr>
          <p:cNvPr id="62" name="object 62"/>
          <p:cNvSpPr txBox="1"/>
          <p:nvPr/>
        </p:nvSpPr>
        <p:spPr>
          <a:xfrm>
            <a:off x="7231691" y="4189762"/>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解释  过程</a:t>
            </a:r>
            <a:endParaRPr sz="1100">
              <a:latin typeface="宋体"/>
              <a:cs typeface="宋体"/>
            </a:endParaRPr>
          </a:p>
        </p:txBody>
      </p:sp>
      <p:sp>
        <p:nvSpPr>
          <p:cNvPr id="63" name="object 63"/>
          <p:cNvSpPr txBox="1"/>
          <p:nvPr/>
        </p:nvSpPr>
        <p:spPr>
          <a:xfrm>
            <a:off x="7695972" y="3707838"/>
            <a:ext cx="393065" cy="920115"/>
          </a:xfrm>
          <a:prstGeom prst="rect">
            <a:avLst/>
          </a:prstGeom>
        </p:spPr>
        <p:txBody>
          <a:bodyPr vert="horz" wrap="square" lIns="0" tIns="0" rIns="0" bIns="0" rtlCol="0">
            <a:spAutoFit/>
          </a:bodyPr>
          <a:lstStyle/>
          <a:p>
            <a:pPr marL="12700">
              <a:lnSpc>
                <a:spcPts val="1390"/>
              </a:lnSpc>
            </a:pPr>
            <a:r>
              <a:rPr sz="1250" spc="75" dirty="0">
                <a:latin typeface="宋体"/>
                <a:cs typeface="宋体"/>
              </a:rPr>
              <a:t>者</a:t>
            </a:r>
            <a:endParaRPr sz="1250">
              <a:latin typeface="宋体"/>
              <a:cs typeface="宋体"/>
            </a:endParaRPr>
          </a:p>
          <a:p>
            <a:pPr marL="12700">
              <a:lnSpc>
                <a:spcPts val="1390"/>
              </a:lnSpc>
            </a:pPr>
            <a:r>
              <a:rPr sz="1250" spc="75" dirty="0">
                <a:latin typeface="宋体"/>
                <a:cs typeface="宋体"/>
              </a:rPr>
              <a:t>）</a:t>
            </a:r>
            <a:endParaRPr sz="1250">
              <a:latin typeface="宋体"/>
              <a:cs typeface="宋体"/>
            </a:endParaRPr>
          </a:p>
          <a:p>
            <a:pPr marL="80010" marR="5080" algn="just">
              <a:lnSpc>
                <a:spcPct val="103299"/>
              </a:lnSpc>
              <a:spcBef>
                <a:spcPts val="335"/>
              </a:spcBef>
            </a:pPr>
            <a:r>
              <a:rPr sz="1100" spc="65" dirty="0">
                <a:latin typeface="宋体"/>
                <a:cs typeface="宋体"/>
              </a:rPr>
              <a:t>安全  决策  信息</a:t>
            </a:r>
            <a:endParaRPr sz="1100">
              <a:latin typeface="宋体"/>
              <a:cs typeface="宋体"/>
            </a:endParaRPr>
          </a:p>
        </p:txBody>
      </p:sp>
      <p:sp>
        <p:nvSpPr>
          <p:cNvPr id="64" name="object 64"/>
          <p:cNvSpPr txBox="1"/>
          <p:nvPr/>
        </p:nvSpPr>
        <p:spPr>
          <a:xfrm>
            <a:off x="9357895" y="4189762"/>
            <a:ext cx="325755" cy="351790"/>
          </a:xfrm>
          <a:prstGeom prst="rect">
            <a:avLst/>
          </a:prstGeom>
        </p:spPr>
        <p:txBody>
          <a:bodyPr vert="horz" wrap="square" lIns="0" tIns="0" rIns="0" bIns="0" rtlCol="0">
            <a:spAutoFit/>
          </a:bodyPr>
          <a:lstStyle/>
          <a:p>
            <a:pPr marL="12700" marR="5080">
              <a:lnSpc>
                <a:spcPct val="103299"/>
              </a:lnSpc>
            </a:pPr>
            <a:r>
              <a:rPr sz="1100" spc="65" dirty="0">
                <a:latin typeface="宋体"/>
                <a:cs typeface="宋体"/>
              </a:rPr>
              <a:t>解释  过程</a:t>
            </a:r>
            <a:endParaRPr sz="1100">
              <a:latin typeface="宋体"/>
              <a:cs typeface="宋体"/>
            </a:endParaRPr>
          </a:p>
        </p:txBody>
      </p:sp>
      <p:sp>
        <p:nvSpPr>
          <p:cNvPr id="65" name="object 65"/>
          <p:cNvSpPr txBox="1"/>
          <p:nvPr/>
        </p:nvSpPr>
        <p:spPr>
          <a:xfrm>
            <a:off x="9822176" y="3707838"/>
            <a:ext cx="393065" cy="920115"/>
          </a:xfrm>
          <a:prstGeom prst="rect">
            <a:avLst/>
          </a:prstGeom>
        </p:spPr>
        <p:txBody>
          <a:bodyPr vert="horz" wrap="square" lIns="0" tIns="0" rIns="0" bIns="0" rtlCol="0">
            <a:spAutoFit/>
          </a:bodyPr>
          <a:lstStyle/>
          <a:p>
            <a:pPr marL="12700">
              <a:lnSpc>
                <a:spcPts val="1390"/>
              </a:lnSpc>
            </a:pPr>
            <a:r>
              <a:rPr sz="1250" spc="75" dirty="0">
                <a:latin typeface="宋体"/>
                <a:cs typeface="宋体"/>
              </a:rPr>
              <a:t>者</a:t>
            </a:r>
            <a:endParaRPr sz="1250">
              <a:latin typeface="宋体"/>
              <a:cs typeface="宋体"/>
            </a:endParaRPr>
          </a:p>
          <a:p>
            <a:pPr marL="12700">
              <a:lnSpc>
                <a:spcPts val="1390"/>
              </a:lnSpc>
            </a:pPr>
            <a:r>
              <a:rPr sz="1250" spc="75" dirty="0">
                <a:latin typeface="宋体"/>
                <a:cs typeface="宋体"/>
              </a:rPr>
              <a:t>）</a:t>
            </a:r>
            <a:endParaRPr sz="1250">
              <a:latin typeface="宋体"/>
              <a:cs typeface="宋体"/>
            </a:endParaRPr>
          </a:p>
          <a:p>
            <a:pPr marL="79375" marR="5080" algn="just">
              <a:lnSpc>
                <a:spcPct val="103299"/>
              </a:lnSpc>
              <a:spcBef>
                <a:spcPts val="335"/>
              </a:spcBef>
            </a:pPr>
            <a:r>
              <a:rPr sz="1100" spc="65" dirty="0">
                <a:latin typeface="宋体"/>
                <a:cs typeface="宋体"/>
              </a:rPr>
              <a:t>安全  执行  信息</a:t>
            </a:r>
            <a:endParaRPr sz="1100">
              <a:latin typeface="宋体"/>
              <a:cs typeface="宋体"/>
            </a:endParaRPr>
          </a:p>
        </p:txBody>
      </p:sp>
      <p:sp>
        <p:nvSpPr>
          <p:cNvPr id="66" name="object 66"/>
          <p:cNvSpPr txBox="1"/>
          <p:nvPr/>
        </p:nvSpPr>
        <p:spPr>
          <a:xfrm>
            <a:off x="5155176" y="4764833"/>
            <a:ext cx="775970" cy="351790"/>
          </a:xfrm>
          <a:prstGeom prst="rect">
            <a:avLst/>
          </a:prstGeom>
        </p:spPr>
        <p:txBody>
          <a:bodyPr vert="horz" wrap="square" lIns="0" tIns="0" rIns="0" bIns="0" rtlCol="0">
            <a:spAutoFit/>
          </a:bodyPr>
          <a:lstStyle/>
          <a:p>
            <a:pPr marL="12700" marR="5080">
              <a:lnSpc>
                <a:spcPct val="103299"/>
              </a:lnSpc>
            </a:pPr>
            <a:r>
              <a:rPr sz="1100" spc="70" dirty="0">
                <a:latin typeface="宋体"/>
                <a:cs typeface="宋体"/>
              </a:rPr>
              <a:t>安全信宿Ⅰ  的知识结构</a:t>
            </a:r>
            <a:endParaRPr sz="1100">
              <a:latin typeface="宋体"/>
              <a:cs typeface="宋体"/>
            </a:endParaRPr>
          </a:p>
        </p:txBody>
      </p:sp>
      <p:sp>
        <p:nvSpPr>
          <p:cNvPr id="67" name="object 67"/>
          <p:cNvSpPr txBox="1"/>
          <p:nvPr/>
        </p:nvSpPr>
        <p:spPr>
          <a:xfrm>
            <a:off x="7263567" y="4764833"/>
            <a:ext cx="775970" cy="351790"/>
          </a:xfrm>
          <a:prstGeom prst="rect">
            <a:avLst/>
          </a:prstGeom>
        </p:spPr>
        <p:txBody>
          <a:bodyPr vert="horz" wrap="square" lIns="0" tIns="0" rIns="0" bIns="0" rtlCol="0">
            <a:spAutoFit/>
          </a:bodyPr>
          <a:lstStyle/>
          <a:p>
            <a:pPr marL="12700" marR="5715">
              <a:lnSpc>
                <a:spcPct val="103299"/>
              </a:lnSpc>
            </a:pPr>
            <a:r>
              <a:rPr sz="1100" spc="70" dirty="0">
                <a:latin typeface="宋体"/>
                <a:cs typeface="宋体"/>
              </a:rPr>
              <a:t>安全信宿Ⅱ  的知识结构</a:t>
            </a:r>
            <a:endParaRPr sz="1100">
              <a:latin typeface="宋体"/>
              <a:cs typeface="宋体"/>
            </a:endParaRPr>
          </a:p>
        </p:txBody>
      </p:sp>
      <p:sp>
        <p:nvSpPr>
          <p:cNvPr id="68" name="object 68"/>
          <p:cNvSpPr txBox="1"/>
          <p:nvPr/>
        </p:nvSpPr>
        <p:spPr>
          <a:xfrm>
            <a:off x="9389771" y="4764833"/>
            <a:ext cx="775970" cy="351790"/>
          </a:xfrm>
          <a:prstGeom prst="rect">
            <a:avLst/>
          </a:prstGeom>
        </p:spPr>
        <p:txBody>
          <a:bodyPr vert="horz" wrap="square" lIns="0" tIns="0" rIns="0" bIns="0" rtlCol="0">
            <a:spAutoFit/>
          </a:bodyPr>
          <a:lstStyle/>
          <a:p>
            <a:pPr marL="12700" marR="5080">
              <a:lnSpc>
                <a:spcPct val="103299"/>
              </a:lnSpc>
            </a:pPr>
            <a:r>
              <a:rPr sz="1100" spc="70" dirty="0">
                <a:latin typeface="宋体"/>
                <a:cs typeface="宋体"/>
              </a:rPr>
              <a:t>安全信宿Ⅲ  的知识结构</a:t>
            </a:r>
            <a:endParaRPr sz="1100">
              <a:latin typeface="宋体"/>
              <a:cs typeface="宋体"/>
            </a:endParaRPr>
          </a:p>
        </p:txBody>
      </p:sp>
      <p:sp>
        <p:nvSpPr>
          <p:cNvPr id="69" name="object 69"/>
          <p:cNvSpPr/>
          <p:nvPr/>
        </p:nvSpPr>
        <p:spPr>
          <a:xfrm>
            <a:off x="3673589" y="2397441"/>
            <a:ext cx="179070" cy="323215"/>
          </a:xfrm>
          <a:custGeom>
            <a:avLst/>
            <a:gdLst/>
            <a:ahLst/>
            <a:cxnLst/>
            <a:rect l="l" t="t" r="r" b="b"/>
            <a:pathLst>
              <a:path w="179069" h="323214">
                <a:moveTo>
                  <a:pt x="0" y="0"/>
                </a:moveTo>
                <a:lnTo>
                  <a:pt x="179074" y="322790"/>
                </a:lnTo>
              </a:path>
            </a:pathLst>
          </a:custGeom>
          <a:ln w="13379">
            <a:solidFill>
              <a:srgbClr val="000000"/>
            </a:solidFill>
          </a:ln>
        </p:spPr>
        <p:txBody>
          <a:bodyPr wrap="square" lIns="0" tIns="0" rIns="0" bIns="0" rtlCol="0"/>
          <a:lstStyle/>
          <a:p>
            <a:endParaRPr/>
          </a:p>
        </p:txBody>
      </p:sp>
      <p:sp>
        <p:nvSpPr>
          <p:cNvPr id="70" name="object 70"/>
          <p:cNvSpPr/>
          <p:nvPr/>
        </p:nvSpPr>
        <p:spPr>
          <a:xfrm>
            <a:off x="3800160" y="2679295"/>
            <a:ext cx="86360" cy="101600"/>
          </a:xfrm>
          <a:custGeom>
            <a:avLst/>
            <a:gdLst/>
            <a:ahLst/>
            <a:cxnLst/>
            <a:rect l="l" t="t" r="r" b="b"/>
            <a:pathLst>
              <a:path w="86360" h="101600">
                <a:moveTo>
                  <a:pt x="83255" y="0"/>
                </a:moveTo>
                <a:lnTo>
                  <a:pt x="66845" y="17582"/>
                </a:lnTo>
                <a:lnTo>
                  <a:pt x="46901" y="30836"/>
                </a:lnTo>
                <a:lnTo>
                  <a:pt x="24320" y="39356"/>
                </a:lnTo>
                <a:lnTo>
                  <a:pt x="0" y="42738"/>
                </a:lnTo>
                <a:lnTo>
                  <a:pt x="86068" y="101525"/>
                </a:lnTo>
                <a:lnTo>
                  <a:pt x="83255" y="0"/>
                </a:lnTo>
                <a:close/>
              </a:path>
            </a:pathLst>
          </a:custGeom>
          <a:solidFill>
            <a:srgbClr val="000000"/>
          </a:solidFill>
        </p:spPr>
        <p:txBody>
          <a:bodyPr wrap="square" lIns="0" tIns="0" rIns="0" bIns="0" rtlCol="0"/>
          <a:lstStyle/>
          <a:p>
            <a:endParaRPr/>
          </a:p>
        </p:txBody>
      </p:sp>
      <p:sp>
        <p:nvSpPr>
          <p:cNvPr id="71" name="object 71"/>
          <p:cNvSpPr/>
          <p:nvPr/>
        </p:nvSpPr>
        <p:spPr>
          <a:xfrm>
            <a:off x="4049364" y="2397440"/>
            <a:ext cx="156210" cy="321310"/>
          </a:xfrm>
          <a:custGeom>
            <a:avLst/>
            <a:gdLst/>
            <a:ahLst/>
            <a:cxnLst/>
            <a:rect l="l" t="t" r="r" b="b"/>
            <a:pathLst>
              <a:path w="156210" h="321310">
                <a:moveTo>
                  <a:pt x="155822" y="0"/>
                </a:moveTo>
                <a:lnTo>
                  <a:pt x="0" y="321167"/>
                </a:lnTo>
              </a:path>
            </a:pathLst>
          </a:custGeom>
          <a:ln w="13402">
            <a:solidFill>
              <a:srgbClr val="000000"/>
            </a:solidFill>
          </a:ln>
        </p:spPr>
        <p:txBody>
          <a:bodyPr wrap="square" lIns="0" tIns="0" rIns="0" bIns="0" rtlCol="0"/>
          <a:lstStyle/>
          <a:p>
            <a:endParaRPr/>
          </a:p>
        </p:txBody>
      </p:sp>
      <p:sp>
        <p:nvSpPr>
          <p:cNvPr id="72" name="object 72"/>
          <p:cNvSpPr/>
          <p:nvPr/>
        </p:nvSpPr>
        <p:spPr>
          <a:xfrm>
            <a:off x="4016363" y="2679295"/>
            <a:ext cx="85725" cy="101600"/>
          </a:xfrm>
          <a:custGeom>
            <a:avLst/>
            <a:gdLst/>
            <a:ahLst/>
            <a:cxnLst/>
            <a:rect l="l" t="t" r="r" b="b"/>
            <a:pathLst>
              <a:path w="85725" h="101600">
                <a:moveTo>
                  <a:pt x="0" y="0"/>
                </a:moveTo>
                <a:lnTo>
                  <a:pt x="2812" y="101525"/>
                </a:lnTo>
                <a:lnTo>
                  <a:pt x="85505" y="38410"/>
                </a:lnTo>
                <a:lnTo>
                  <a:pt x="61044" y="36313"/>
                </a:lnTo>
                <a:lnTo>
                  <a:pt x="38041" y="28942"/>
                </a:lnTo>
                <a:lnTo>
                  <a:pt x="17394" y="16703"/>
                </a:lnTo>
                <a:lnTo>
                  <a:pt x="0" y="0"/>
                </a:lnTo>
                <a:close/>
              </a:path>
            </a:pathLst>
          </a:custGeom>
          <a:solidFill>
            <a:srgbClr val="000000"/>
          </a:solidFill>
        </p:spPr>
        <p:txBody>
          <a:bodyPr wrap="square" lIns="0" tIns="0" rIns="0" bIns="0" rtlCol="0"/>
          <a:lstStyle/>
          <a:p>
            <a:endParaRPr/>
          </a:p>
        </p:txBody>
      </p:sp>
      <p:sp>
        <p:nvSpPr>
          <p:cNvPr id="73" name="object 73"/>
          <p:cNvSpPr/>
          <p:nvPr/>
        </p:nvSpPr>
        <p:spPr>
          <a:xfrm>
            <a:off x="4736785" y="2397440"/>
            <a:ext cx="156210" cy="321310"/>
          </a:xfrm>
          <a:custGeom>
            <a:avLst/>
            <a:gdLst/>
            <a:ahLst/>
            <a:cxnLst/>
            <a:rect l="l" t="t" r="r" b="b"/>
            <a:pathLst>
              <a:path w="156210" h="321310">
                <a:moveTo>
                  <a:pt x="0" y="0"/>
                </a:moveTo>
                <a:lnTo>
                  <a:pt x="155822" y="321167"/>
                </a:lnTo>
              </a:path>
            </a:pathLst>
          </a:custGeom>
          <a:ln w="13402">
            <a:solidFill>
              <a:srgbClr val="000000"/>
            </a:solidFill>
          </a:ln>
        </p:spPr>
        <p:txBody>
          <a:bodyPr wrap="square" lIns="0" tIns="0" rIns="0" bIns="0" rtlCol="0"/>
          <a:lstStyle/>
          <a:p>
            <a:endParaRPr/>
          </a:p>
        </p:txBody>
      </p:sp>
      <p:sp>
        <p:nvSpPr>
          <p:cNvPr id="74" name="object 74"/>
          <p:cNvSpPr/>
          <p:nvPr/>
        </p:nvSpPr>
        <p:spPr>
          <a:xfrm>
            <a:off x="4839917" y="2679295"/>
            <a:ext cx="85725" cy="101600"/>
          </a:xfrm>
          <a:custGeom>
            <a:avLst/>
            <a:gdLst/>
            <a:ahLst/>
            <a:cxnLst/>
            <a:rect l="l" t="t" r="r" b="b"/>
            <a:pathLst>
              <a:path w="85725" h="101600">
                <a:moveTo>
                  <a:pt x="85693" y="0"/>
                </a:moveTo>
                <a:lnTo>
                  <a:pt x="68295" y="16703"/>
                </a:lnTo>
                <a:lnTo>
                  <a:pt x="47628" y="28942"/>
                </a:lnTo>
                <a:lnTo>
                  <a:pt x="24570" y="36313"/>
                </a:lnTo>
                <a:lnTo>
                  <a:pt x="0" y="38410"/>
                </a:lnTo>
                <a:lnTo>
                  <a:pt x="82880" y="101525"/>
                </a:lnTo>
                <a:lnTo>
                  <a:pt x="85693" y="0"/>
                </a:lnTo>
                <a:close/>
              </a:path>
            </a:pathLst>
          </a:custGeom>
          <a:solidFill>
            <a:srgbClr val="000000"/>
          </a:solidFill>
        </p:spPr>
        <p:txBody>
          <a:bodyPr wrap="square" lIns="0" tIns="0" rIns="0" bIns="0" rtlCol="0"/>
          <a:lstStyle/>
          <a:p>
            <a:endParaRPr/>
          </a:p>
        </p:txBody>
      </p:sp>
      <p:sp>
        <p:nvSpPr>
          <p:cNvPr id="75" name="object 75"/>
          <p:cNvSpPr/>
          <p:nvPr/>
        </p:nvSpPr>
        <p:spPr>
          <a:xfrm>
            <a:off x="5112560" y="2397440"/>
            <a:ext cx="156210" cy="321310"/>
          </a:xfrm>
          <a:custGeom>
            <a:avLst/>
            <a:gdLst/>
            <a:ahLst/>
            <a:cxnLst/>
            <a:rect l="l" t="t" r="r" b="b"/>
            <a:pathLst>
              <a:path w="156210" h="321310">
                <a:moveTo>
                  <a:pt x="155635" y="0"/>
                </a:moveTo>
                <a:lnTo>
                  <a:pt x="0" y="321167"/>
                </a:lnTo>
              </a:path>
            </a:pathLst>
          </a:custGeom>
          <a:ln w="13402">
            <a:solidFill>
              <a:srgbClr val="000000"/>
            </a:solidFill>
          </a:ln>
        </p:spPr>
        <p:txBody>
          <a:bodyPr wrap="square" lIns="0" tIns="0" rIns="0" bIns="0" rtlCol="0"/>
          <a:lstStyle/>
          <a:p>
            <a:endParaRPr/>
          </a:p>
        </p:txBody>
      </p:sp>
      <p:sp>
        <p:nvSpPr>
          <p:cNvPr id="76" name="object 76"/>
          <p:cNvSpPr/>
          <p:nvPr/>
        </p:nvSpPr>
        <p:spPr>
          <a:xfrm>
            <a:off x="5079371" y="2679295"/>
            <a:ext cx="85725" cy="101600"/>
          </a:xfrm>
          <a:custGeom>
            <a:avLst/>
            <a:gdLst/>
            <a:ahLst/>
            <a:cxnLst/>
            <a:rect l="l" t="t" r="r" b="b"/>
            <a:pathLst>
              <a:path w="85725" h="101600">
                <a:moveTo>
                  <a:pt x="0" y="0"/>
                </a:moveTo>
                <a:lnTo>
                  <a:pt x="2812" y="101525"/>
                </a:lnTo>
                <a:lnTo>
                  <a:pt x="85693" y="38410"/>
                </a:lnTo>
                <a:lnTo>
                  <a:pt x="61123" y="36313"/>
                </a:lnTo>
                <a:lnTo>
                  <a:pt x="38065" y="28942"/>
                </a:lnTo>
                <a:lnTo>
                  <a:pt x="17397" y="16703"/>
                </a:lnTo>
                <a:lnTo>
                  <a:pt x="0" y="0"/>
                </a:lnTo>
                <a:close/>
              </a:path>
            </a:pathLst>
          </a:custGeom>
          <a:solidFill>
            <a:srgbClr val="000000"/>
          </a:solidFill>
        </p:spPr>
        <p:txBody>
          <a:bodyPr wrap="square" lIns="0" tIns="0" rIns="0" bIns="0" rtlCol="0"/>
          <a:lstStyle/>
          <a:p>
            <a:endParaRPr/>
          </a:p>
        </p:txBody>
      </p:sp>
      <p:sp>
        <p:nvSpPr>
          <p:cNvPr id="77" name="object 77"/>
          <p:cNvSpPr/>
          <p:nvPr/>
        </p:nvSpPr>
        <p:spPr>
          <a:xfrm>
            <a:off x="5799793" y="2397441"/>
            <a:ext cx="179070" cy="323215"/>
          </a:xfrm>
          <a:custGeom>
            <a:avLst/>
            <a:gdLst/>
            <a:ahLst/>
            <a:cxnLst/>
            <a:rect l="l" t="t" r="r" b="b"/>
            <a:pathLst>
              <a:path w="179070" h="323214">
                <a:moveTo>
                  <a:pt x="0" y="0"/>
                </a:moveTo>
                <a:lnTo>
                  <a:pt x="178886" y="322790"/>
                </a:lnTo>
              </a:path>
            </a:pathLst>
          </a:custGeom>
          <a:ln w="13379">
            <a:solidFill>
              <a:srgbClr val="000000"/>
            </a:solidFill>
          </a:ln>
        </p:spPr>
        <p:txBody>
          <a:bodyPr wrap="square" lIns="0" tIns="0" rIns="0" bIns="0" rtlCol="0"/>
          <a:lstStyle/>
          <a:p>
            <a:endParaRPr/>
          </a:p>
        </p:txBody>
      </p:sp>
      <p:sp>
        <p:nvSpPr>
          <p:cNvPr id="78" name="object 78"/>
          <p:cNvSpPr/>
          <p:nvPr/>
        </p:nvSpPr>
        <p:spPr>
          <a:xfrm>
            <a:off x="5926177" y="2679295"/>
            <a:ext cx="86360" cy="101600"/>
          </a:xfrm>
          <a:custGeom>
            <a:avLst/>
            <a:gdLst/>
            <a:ahLst/>
            <a:cxnLst/>
            <a:rect l="l" t="t" r="r" b="b"/>
            <a:pathLst>
              <a:path w="86360" h="101600">
                <a:moveTo>
                  <a:pt x="83443" y="0"/>
                </a:moveTo>
                <a:lnTo>
                  <a:pt x="66950" y="17582"/>
                </a:lnTo>
                <a:lnTo>
                  <a:pt x="46995" y="30836"/>
                </a:lnTo>
                <a:lnTo>
                  <a:pt x="24402" y="39356"/>
                </a:lnTo>
                <a:lnTo>
                  <a:pt x="0" y="42738"/>
                </a:lnTo>
                <a:lnTo>
                  <a:pt x="86255" y="101525"/>
                </a:lnTo>
                <a:lnTo>
                  <a:pt x="83443" y="0"/>
                </a:lnTo>
                <a:close/>
              </a:path>
            </a:pathLst>
          </a:custGeom>
          <a:solidFill>
            <a:srgbClr val="000000"/>
          </a:solidFill>
        </p:spPr>
        <p:txBody>
          <a:bodyPr wrap="square" lIns="0" tIns="0" rIns="0" bIns="0" rtlCol="0"/>
          <a:lstStyle/>
          <a:p>
            <a:endParaRPr/>
          </a:p>
        </p:txBody>
      </p:sp>
      <p:sp>
        <p:nvSpPr>
          <p:cNvPr id="79" name="object 79"/>
          <p:cNvSpPr/>
          <p:nvPr/>
        </p:nvSpPr>
        <p:spPr>
          <a:xfrm>
            <a:off x="6152317" y="2397441"/>
            <a:ext cx="179070" cy="323215"/>
          </a:xfrm>
          <a:custGeom>
            <a:avLst/>
            <a:gdLst/>
            <a:ahLst/>
            <a:cxnLst/>
            <a:rect l="l" t="t" r="r" b="b"/>
            <a:pathLst>
              <a:path w="179070" h="323214">
                <a:moveTo>
                  <a:pt x="179074" y="0"/>
                </a:moveTo>
                <a:lnTo>
                  <a:pt x="0" y="322790"/>
                </a:lnTo>
              </a:path>
            </a:pathLst>
          </a:custGeom>
          <a:ln w="13379">
            <a:solidFill>
              <a:srgbClr val="000000"/>
            </a:solidFill>
          </a:ln>
        </p:spPr>
        <p:txBody>
          <a:bodyPr wrap="square" lIns="0" tIns="0" rIns="0" bIns="0" rtlCol="0"/>
          <a:lstStyle/>
          <a:p>
            <a:endParaRPr/>
          </a:p>
        </p:txBody>
      </p:sp>
      <p:sp>
        <p:nvSpPr>
          <p:cNvPr id="80" name="object 80"/>
          <p:cNvSpPr/>
          <p:nvPr/>
        </p:nvSpPr>
        <p:spPr>
          <a:xfrm>
            <a:off x="6118752" y="2679295"/>
            <a:ext cx="86360" cy="101600"/>
          </a:xfrm>
          <a:custGeom>
            <a:avLst/>
            <a:gdLst/>
            <a:ahLst/>
            <a:cxnLst/>
            <a:rect l="l" t="t" r="r" b="b"/>
            <a:pathLst>
              <a:path w="86360" h="101600">
                <a:moveTo>
                  <a:pt x="2812" y="0"/>
                </a:moveTo>
                <a:lnTo>
                  <a:pt x="0" y="101525"/>
                </a:lnTo>
                <a:lnTo>
                  <a:pt x="86068" y="42738"/>
                </a:lnTo>
                <a:lnTo>
                  <a:pt x="61747" y="39356"/>
                </a:lnTo>
                <a:lnTo>
                  <a:pt x="39166" y="30836"/>
                </a:lnTo>
                <a:lnTo>
                  <a:pt x="19222" y="17582"/>
                </a:lnTo>
                <a:lnTo>
                  <a:pt x="2812" y="0"/>
                </a:lnTo>
                <a:close/>
              </a:path>
            </a:pathLst>
          </a:custGeom>
          <a:solidFill>
            <a:srgbClr val="000000"/>
          </a:solidFill>
        </p:spPr>
        <p:txBody>
          <a:bodyPr wrap="square" lIns="0" tIns="0" rIns="0" bIns="0" rtlCol="0"/>
          <a:lstStyle/>
          <a:p>
            <a:endParaRPr/>
          </a:p>
        </p:txBody>
      </p:sp>
      <p:sp>
        <p:nvSpPr>
          <p:cNvPr id="81" name="object 81"/>
          <p:cNvSpPr/>
          <p:nvPr/>
        </p:nvSpPr>
        <p:spPr>
          <a:xfrm>
            <a:off x="6862802" y="2397440"/>
            <a:ext cx="156210" cy="321310"/>
          </a:xfrm>
          <a:custGeom>
            <a:avLst/>
            <a:gdLst/>
            <a:ahLst/>
            <a:cxnLst/>
            <a:rect l="l" t="t" r="r" b="b"/>
            <a:pathLst>
              <a:path w="156210" h="321310">
                <a:moveTo>
                  <a:pt x="0" y="0"/>
                </a:moveTo>
                <a:lnTo>
                  <a:pt x="155822" y="321167"/>
                </a:lnTo>
              </a:path>
            </a:pathLst>
          </a:custGeom>
          <a:ln w="13402">
            <a:solidFill>
              <a:srgbClr val="000000"/>
            </a:solidFill>
          </a:ln>
        </p:spPr>
        <p:txBody>
          <a:bodyPr wrap="square" lIns="0" tIns="0" rIns="0" bIns="0" rtlCol="0"/>
          <a:lstStyle/>
          <a:p>
            <a:endParaRPr/>
          </a:p>
        </p:txBody>
      </p:sp>
      <p:sp>
        <p:nvSpPr>
          <p:cNvPr id="82" name="object 82"/>
          <p:cNvSpPr/>
          <p:nvPr/>
        </p:nvSpPr>
        <p:spPr>
          <a:xfrm>
            <a:off x="6966122" y="2679295"/>
            <a:ext cx="85725" cy="101600"/>
          </a:xfrm>
          <a:custGeom>
            <a:avLst/>
            <a:gdLst/>
            <a:ahLst/>
            <a:cxnLst/>
            <a:rect l="l" t="t" r="r" b="b"/>
            <a:pathLst>
              <a:path w="85725" h="101600">
                <a:moveTo>
                  <a:pt x="85693" y="0"/>
                </a:moveTo>
                <a:lnTo>
                  <a:pt x="68190" y="16703"/>
                </a:lnTo>
                <a:lnTo>
                  <a:pt x="47487" y="28942"/>
                </a:lnTo>
                <a:lnTo>
                  <a:pt x="24464" y="36313"/>
                </a:lnTo>
                <a:lnTo>
                  <a:pt x="0" y="38410"/>
                </a:lnTo>
                <a:lnTo>
                  <a:pt x="82693" y="101525"/>
                </a:lnTo>
                <a:lnTo>
                  <a:pt x="85693" y="0"/>
                </a:lnTo>
                <a:close/>
              </a:path>
            </a:pathLst>
          </a:custGeom>
          <a:solidFill>
            <a:srgbClr val="000000"/>
          </a:solidFill>
        </p:spPr>
        <p:txBody>
          <a:bodyPr wrap="square" lIns="0" tIns="0" rIns="0" bIns="0" rtlCol="0"/>
          <a:lstStyle/>
          <a:p>
            <a:endParaRPr/>
          </a:p>
        </p:txBody>
      </p:sp>
      <p:sp>
        <p:nvSpPr>
          <p:cNvPr id="83" name="object 83"/>
          <p:cNvSpPr/>
          <p:nvPr/>
        </p:nvSpPr>
        <p:spPr>
          <a:xfrm>
            <a:off x="7238577" y="2397440"/>
            <a:ext cx="156210" cy="321310"/>
          </a:xfrm>
          <a:custGeom>
            <a:avLst/>
            <a:gdLst/>
            <a:ahLst/>
            <a:cxnLst/>
            <a:rect l="l" t="t" r="r" b="b"/>
            <a:pathLst>
              <a:path w="156210" h="321310">
                <a:moveTo>
                  <a:pt x="155822" y="0"/>
                </a:moveTo>
                <a:lnTo>
                  <a:pt x="0" y="321167"/>
                </a:lnTo>
              </a:path>
            </a:pathLst>
          </a:custGeom>
          <a:ln w="13402">
            <a:solidFill>
              <a:srgbClr val="000000"/>
            </a:solidFill>
          </a:ln>
        </p:spPr>
        <p:txBody>
          <a:bodyPr wrap="square" lIns="0" tIns="0" rIns="0" bIns="0" rtlCol="0"/>
          <a:lstStyle/>
          <a:p>
            <a:endParaRPr/>
          </a:p>
        </p:txBody>
      </p:sp>
      <p:sp>
        <p:nvSpPr>
          <p:cNvPr id="84" name="object 84"/>
          <p:cNvSpPr/>
          <p:nvPr/>
        </p:nvSpPr>
        <p:spPr>
          <a:xfrm>
            <a:off x="7205576" y="2679295"/>
            <a:ext cx="85725" cy="101600"/>
          </a:xfrm>
          <a:custGeom>
            <a:avLst/>
            <a:gdLst/>
            <a:ahLst/>
            <a:cxnLst/>
            <a:rect l="l" t="t" r="r" b="b"/>
            <a:pathLst>
              <a:path w="85725" h="101600">
                <a:moveTo>
                  <a:pt x="0" y="0"/>
                </a:moveTo>
                <a:lnTo>
                  <a:pt x="2812" y="101525"/>
                </a:lnTo>
                <a:lnTo>
                  <a:pt x="85505" y="38410"/>
                </a:lnTo>
                <a:lnTo>
                  <a:pt x="61044" y="36313"/>
                </a:lnTo>
                <a:lnTo>
                  <a:pt x="38041" y="28942"/>
                </a:lnTo>
                <a:lnTo>
                  <a:pt x="17394" y="16703"/>
                </a:lnTo>
                <a:lnTo>
                  <a:pt x="0" y="0"/>
                </a:lnTo>
                <a:close/>
              </a:path>
            </a:pathLst>
          </a:custGeom>
          <a:solidFill>
            <a:srgbClr val="000000"/>
          </a:solidFill>
        </p:spPr>
        <p:txBody>
          <a:bodyPr wrap="square" lIns="0" tIns="0" rIns="0" bIns="0" rtlCol="0"/>
          <a:lstStyle/>
          <a:p>
            <a:endParaRPr/>
          </a:p>
        </p:txBody>
      </p:sp>
      <p:sp>
        <p:nvSpPr>
          <p:cNvPr id="85" name="object 85"/>
          <p:cNvSpPr/>
          <p:nvPr/>
        </p:nvSpPr>
        <p:spPr>
          <a:xfrm>
            <a:off x="7925998" y="2397440"/>
            <a:ext cx="156210" cy="321310"/>
          </a:xfrm>
          <a:custGeom>
            <a:avLst/>
            <a:gdLst/>
            <a:ahLst/>
            <a:cxnLst/>
            <a:rect l="l" t="t" r="r" b="b"/>
            <a:pathLst>
              <a:path w="156209" h="321310">
                <a:moveTo>
                  <a:pt x="0" y="0"/>
                </a:moveTo>
                <a:lnTo>
                  <a:pt x="155635" y="321167"/>
                </a:lnTo>
              </a:path>
            </a:pathLst>
          </a:custGeom>
          <a:ln w="13402">
            <a:solidFill>
              <a:srgbClr val="000000"/>
            </a:solidFill>
          </a:ln>
        </p:spPr>
        <p:txBody>
          <a:bodyPr wrap="square" lIns="0" tIns="0" rIns="0" bIns="0" rtlCol="0"/>
          <a:lstStyle/>
          <a:p>
            <a:endParaRPr/>
          </a:p>
        </p:txBody>
      </p:sp>
      <p:sp>
        <p:nvSpPr>
          <p:cNvPr id="86" name="object 86"/>
          <p:cNvSpPr/>
          <p:nvPr/>
        </p:nvSpPr>
        <p:spPr>
          <a:xfrm>
            <a:off x="8029131" y="2679295"/>
            <a:ext cx="85725" cy="101600"/>
          </a:xfrm>
          <a:custGeom>
            <a:avLst/>
            <a:gdLst/>
            <a:ahLst/>
            <a:cxnLst/>
            <a:rect l="l" t="t" r="r" b="b"/>
            <a:pathLst>
              <a:path w="85725" h="101600">
                <a:moveTo>
                  <a:pt x="85693" y="0"/>
                </a:moveTo>
                <a:lnTo>
                  <a:pt x="68295" y="16703"/>
                </a:lnTo>
                <a:lnTo>
                  <a:pt x="47628" y="28942"/>
                </a:lnTo>
                <a:lnTo>
                  <a:pt x="24570" y="36313"/>
                </a:lnTo>
                <a:lnTo>
                  <a:pt x="0" y="38410"/>
                </a:lnTo>
                <a:lnTo>
                  <a:pt x="82880" y="101525"/>
                </a:lnTo>
                <a:lnTo>
                  <a:pt x="85693" y="0"/>
                </a:lnTo>
                <a:close/>
              </a:path>
            </a:pathLst>
          </a:custGeom>
          <a:solidFill>
            <a:srgbClr val="000000"/>
          </a:solidFill>
        </p:spPr>
        <p:txBody>
          <a:bodyPr wrap="square" lIns="0" tIns="0" rIns="0" bIns="0" rtlCol="0"/>
          <a:lstStyle/>
          <a:p>
            <a:endParaRPr/>
          </a:p>
        </p:txBody>
      </p:sp>
      <p:sp>
        <p:nvSpPr>
          <p:cNvPr id="87" name="object 87"/>
          <p:cNvSpPr/>
          <p:nvPr/>
        </p:nvSpPr>
        <p:spPr>
          <a:xfrm>
            <a:off x="8278521" y="2397441"/>
            <a:ext cx="179070" cy="323215"/>
          </a:xfrm>
          <a:custGeom>
            <a:avLst/>
            <a:gdLst/>
            <a:ahLst/>
            <a:cxnLst/>
            <a:rect l="l" t="t" r="r" b="b"/>
            <a:pathLst>
              <a:path w="179070" h="323214">
                <a:moveTo>
                  <a:pt x="178886" y="0"/>
                </a:moveTo>
                <a:lnTo>
                  <a:pt x="0" y="322790"/>
                </a:lnTo>
              </a:path>
            </a:pathLst>
          </a:custGeom>
          <a:ln w="13379">
            <a:solidFill>
              <a:srgbClr val="000000"/>
            </a:solidFill>
          </a:ln>
        </p:spPr>
        <p:txBody>
          <a:bodyPr wrap="square" lIns="0" tIns="0" rIns="0" bIns="0" rtlCol="0"/>
          <a:lstStyle/>
          <a:p>
            <a:endParaRPr/>
          </a:p>
        </p:txBody>
      </p:sp>
      <p:sp>
        <p:nvSpPr>
          <p:cNvPr id="88" name="object 88"/>
          <p:cNvSpPr/>
          <p:nvPr/>
        </p:nvSpPr>
        <p:spPr>
          <a:xfrm>
            <a:off x="8244769" y="2679295"/>
            <a:ext cx="86360" cy="101600"/>
          </a:xfrm>
          <a:custGeom>
            <a:avLst/>
            <a:gdLst/>
            <a:ahLst/>
            <a:cxnLst/>
            <a:rect l="l" t="t" r="r" b="b"/>
            <a:pathLst>
              <a:path w="86359" h="101600">
                <a:moveTo>
                  <a:pt x="2812" y="0"/>
                </a:moveTo>
                <a:lnTo>
                  <a:pt x="0" y="101525"/>
                </a:lnTo>
                <a:lnTo>
                  <a:pt x="86255" y="42738"/>
                </a:lnTo>
                <a:lnTo>
                  <a:pt x="61931" y="39356"/>
                </a:lnTo>
                <a:lnTo>
                  <a:pt x="39330" y="30836"/>
                </a:lnTo>
                <a:lnTo>
                  <a:pt x="19331" y="17582"/>
                </a:lnTo>
                <a:lnTo>
                  <a:pt x="2812" y="0"/>
                </a:lnTo>
                <a:close/>
              </a:path>
            </a:pathLst>
          </a:custGeom>
          <a:solidFill>
            <a:srgbClr val="000000"/>
          </a:solidFill>
        </p:spPr>
        <p:txBody>
          <a:bodyPr wrap="square" lIns="0" tIns="0" rIns="0" bIns="0" rtlCol="0"/>
          <a:lstStyle/>
          <a:p>
            <a:endParaRPr/>
          </a:p>
        </p:txBody>
      </p:sp>
      <p:sp>
        <p:nvSpPr>
          <p:cNvPr id="89" name="object 89"/>
          <p:cNvSpPr/>
          <p:nvPr/>
        </p:nvSpPr>
        <p:spPr>
          <a:xfrm>
            <a:off x="8989007" y="2397440"/>
            <a:ext cx="156210" cy="321310"/>
          </a:xfrm>
          <a:custGeom>
            <a:avLst/>
            <a:gdLst/>
            <a:ahLst/>
            <a:cxnLst/>
            <a:rect l="l" t="t" r="r" b="b"/>
            <a:pathLst>
              <a:path w="156209" h="321310">
                <a:moveTo>
                  <a:pt x="0" y="0"/>
                </a:moveTo>
                <a:lnTo>
                  <a:pt x="155822" y="321167"/>
                </a:lnTo>
              </a:path>
            </a:pathLst>
          </a:custGeom>
          <a:ln w="13402">
            <a:solidFill>
              <a:srgbClr val="000000"/>
            </a:solidFill>
          </a:ln>
        </p:spPr>
        <p:txBody>
          <a:bodyPr wrap="square" lIns="0" tIns="0" rIns="0" bIns="0" rtlCol="0"/>
          <a:lstStyle/>
          <a:p>
            <a:endParaRPr/>
          </a:p>
        </p:txBody>
      </p:sp>
      <p:sp>
        <p:nvSpPr>
          <p:cNvPr id="90" name="object 90"/>
          <p:cNvSpPr/>
          <p:nvPr/>
        </p:nvSpPr>
        <p:spPr>
          <a:xfrm>
            <a:off x="9092327" y="2679295"/>
            <a:ext cx="85725" cy="101600"/>
          </a:xfrm>
          <a:custGeom>
            <a:avLst/>
            <a:gdLst/>
            <a:ahLst/>
            <a:cxnLst/>
            <a:rect l="l" t="t" r="r" b="b"/>
            <a:pathLst>
              <a:path w="85725" h="101600">
                <a:moveTo>
                  <a:pt x="85505" y="0"/>
                </a:moveTo>
                <a:lnTo>
                  <a:pt x="68110" y="16703"/>
                </a:lnTo>
                <a:lnTo>
                  <a:pt x="47464" y="28942"/>
                </a:lnTo>
                <a:lnTo>
                  <a:pt x="24461" y="36313"/>
                </a:lnTo>
                <a:lnTo>
                  <a:pt x="0" y="38410"/>
                </a:lnTo>
                <a:lnTo>
                  <a:pt x="82693" y="101525"/>
                </a:lnTo>
                <a:lnTo>
                  <a:pt x="85505" y="0"/>
                </a:lnTo>
                <a:close/>
              </a:path>
            </a:pathLst>
          </a:custGeom>
          <a:solidFill>
            <a:srgbClr val="000000"/>
          </a:solidFill>
        </p:spPr>
        <p:txBody>
          <a:bodyPr wrap="square" lIns="0" tIns="0" rIns="0" bIns="0" rtlCol="0"/>
          <a:lstStyle/>
          <a:p>
            <a:endParaRPr/>
          </a:p>
        </p:txBody>
      </p:sp>
      <p:sp>
        <p:nvSpPr>
          <p:cNvPr id="91" name="object 91"/>
          <p:cNvSpPr/>
          <p:nvPr/>
        </p:nvSpPr>
        <p:spPr>
          <a:xfrm>
            <a:off x="9341530" y="2397441"/>
            <a:ext cx="179070" cy="323215"/>
          </a:xfrm>
          <a:custGeom>
            <a:avLst/>
            <a:gdLst/>
            <a:ahLst/>
            <a:cxnLst/>
            <a:rect l="l" t="t" r="r" b="b"/>
            <a:pathLst>
              <a:path w="179070" h="323214">
                <a:moveTo>
                  <a:pt x="179074" y="0"/>
                </a:moveTo>
                <a:lnTo>
                  <a:pt x="0" y="322790"/>
                </a:lnTo>
              </a:path>
            </a:pathLst>
          </a:custGeom>
          <a:ln w="13379">
            <a:solidFill>
              <a:srgbClr val="000000"/>
            </a:solidFill>
          </a:ln>
        </p:spPr>
        <p:txBody>
          <a:bodyPr wrap="square" lIns="0" tIns="0" rIns="0" bIns="0" rtlCol="0"/>
          <a:lstStyle/>
          <a:p>
            <a:endParaRPr/>
          </a:p>
        </p:txBody>
      </p:sp>
      <p:sp>
        <p:nvSpPr>
          <p:cNvPr id="92" name="object 92"/>
          <p:cNvSpPr/>
          <p:nvPr/>
        </p:nvSpPr>
        <p:spPr>
          <a:xfrm>
            <a:off x="9307965" y="2679295"/>
            <a:ext cx="86360" cy="101600"/>
          </a:xfrm>
          <a:custGeom>
            <a:avLst/>
            <a:gdLst/>
            <a:ahLst/>
            <a:cxnLst/>
            <a:rect l="l" t="t" r="r" b="b"/>
            <a:pathLst>
              <a:path w="86359" h="101600">
                <a:moveTo>
                  <a:pt x="2625" y="0"/>
                </a:moveTo>
                <a:lnTo>
                  <a:pt x="0" y="101525"/>
                </a:lnTo>
                <a:lnTo>
                  <a:pt x="86068" y="42738"/>
                </a:lnTo>
                <a:lnTo>
                  <a:pt x="61744" y="39356"/>
                </a:lnTo>
                <a:lnTo>
                  <a:pt x="39143" y="30836"/>
                </a:lnTo>
                <a:lnTo>
                  <a:pt x="19143" y="17582"/>
                </a:lnTo>
                <a:lnTo>
                  <a:pt x="2625" y="0"/>
                </a:lnTo>
                <a:close/>
              </a:path>
            </a:pathLst>
          </a:custGeom>
          <a:solidFill>
            <a:srgbClr val="000000"/>
          </a:solidFill>
        </p:spPr>
        <p:txBody>
          <a:bodyPr wrap="square" lIns="0" tIns="0" rIns="0" bIns="0" rtlCol="0"/>
          <a:lstStyle/>
          <a:p>
            <a:endParaRPr/>
          </a:p>
        </p:txBody>
      </p:sp>
      <p:sp>
        <p:nvSpPr>
          <p:cNvPr id="93" name="object 93"/>
          <p:cNvSpPr/>
          <p:nvPr/>
        </p:nvSpPr>
        <p:spPr>
          <a:xfrm>
            <a:off x="3540831"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94" name="object 94"/>
          <p:cNvSpPr txBox="1"/>
          <p:nvPr/>
        </p:nvSpPr>
        <p:spPr>
          <a:xfrm>
            <a:off x="3603136" y="1524758"/>
            <a:ext cx="175895" cy="697865"/>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信  息</a:t>
            </a:r>
            <a:endParaRPr sz="1100">
              <a:latin typeface="宋体"/>
              <a:cs typeface="宋体"/>
            </a:endParaRPr>
          </a:p>
        </p:txBody>
      </p:sp>
      <p:sp>
        <p:nvSpPr>
          <p:cNvPr id="95" name="object 95"/>
          <p:cNvSpPr/>
          <p:nvPr/>
        </p:nvSpPr>
        <p:spPr>
          <a:xfrm>
            <a:off x="4072241"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96" name="object 96"/>
          <p:cNvSpPr txBox="1"/>
          <p:nvPr/>
        </p:nvSpPr>
        <p:spPr>
          <a:xfrm>
            <a:off x="4134546"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97" name="object 97"/>
          <p:cNvSpPr/>
          <p:nvPr/>
        </p:nvSpPr>
        <p:spPr>
          <a:xfrm>
            <a:off x="4603839"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98" name="object 98"/>
          <p:cNvSpPr txBox="1"/>
          <p:nvPr/>
        </p:nvSpPr>
        <p:spPr>
          <a:xfrm>
            <a:off x="4666144" y="1351641"/>
            <a:ext cx="175895" cy="1043940"/>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预  测  信  息</a:t>
            </a:r>
            <a:endParaRPr sz="1100">
              <a:latin typeface="宋体"/>
              <a:cs typeface="宋体"/>
            </a:endParaRPr>
          </a:p>
        </p:txBody>
      </p:sp>
      <p:sp>
        <p:nvSpPr>
          <p:cNvPr id="99" name="object 99"/>
          <p:cNvSpPr/>
          <p:nvPr/>
        </p:nvSpPr>
        <p:spPr>
          <a:xfrm>
            <a:off x="5135437"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00" name="object 100"/>
          <p:cNvSpPr txBox="1"/>
          <p:nvPr/>
        </p:nvSpPr>
        <p:spPr>
          <a:xfrm>
            <a:off x="5197742"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101" name="object 101"/>
          <p:cNvSpPr/>
          <p:nvPr/>
        </p:nvSpPr>
        <p:spPr>
          <a:xfrm>
            <a:off x="5666848"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02" name="object 102"/>
          <p:cNvSpPr txBox="1"/>
          <p:nvPr/>
        </p:nvSpPr>
        <p:spPr>
          <a:xfrm>
            <a:off x="5729153" y="1524758"/>
            <a:ext cx="175895" cy="697865"/>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信  息</a:t>
            </a:r>
            <a:endParaRPr sz="1100">
              <a:latin typeface="宋体"/>
              <a:cs typeface="宋体"/>
            </a:endParaRPr>
          </a:p>
        </p:txBody>
      </p:sp>
      <p:sp>
        <p:nvSpPr>
          <p:cNvPr id="103" name="object 103"/>
          <p:cNvSpPr/>
          <p:nvPr/>
        </p:nvSpPr>
        <p:spPr>
          <a:xfrm>
            <a:off x="6198446"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04" name="object 104"/>
          <p:cNvSpPr txBox="1"/>
          <p:nvPr/>
        </p:nvSpPr>
        <p:spPr>
          <a:xfrm>
            <a:off x="6260751"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105" name="object 105"/>
          <p:cNvSpPr/>
          <p:nvPr/>
        </p:nvSpPr>
        <p:spPr>
          <a:xfrm>
            <a:off x="6730044"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06" name="object 106"/>
          <p:cNvSpPr txBox="1"/>
          <p:nvPr/>
        </p:nvSpPr>
        <p:spPr>
          <a:xfrm>
            <a:off x="6792349" y="1351641"/>
            <a:ext cx="175895" cy="1043940"/>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决  策  信  息</a:t>
            </a:r>
            <a:endParaRPr sz="1100">
              <a:latin typeface="宋体"/>
              <a:cs typeface="宋体"/>
            </a:endParaRPr>
          </a:p>
        </p:txBody>
      </p:sp>
      <p:sp>
        <p:nvSpPr>
          <p:cNvPr id="107" name="object 107"/>
          <p:cNvSpPr/>
          <p:nvPr/>
        </p:nvSpPr>
        <p:spPr>
          <a:xfrm>
            <a:off x="7261455" y="1375096"/>
            <a:ext cx="266065" cy="1022350"/>
          </a:xfrm>
          <a:custGeom>
            <a:avLst/>
            <a:gdLst/>
            <a:ahLst/>
            <a:cxnLst/>
            <a:rect l="l" t="t" r="r" b="b"/>
            <a:pathLst>
              <a:path w="266064"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08" name="object 108"/>
          <p:cNvSpPr txBox="1"/>
          <p:nvPr/>
        </p:nvSpPr>
        <p:spPr>
          <a:xfrm>
            <a:off x="7323759"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109" name="object 109"/>
          <p:cNvSpPr/>
          <p:nvPr/>
        </p:nvSpPr>
        <p:spPr>
          <a:xfrm>
            <a:off x="7793053" y="1375096"/>
            <a:ext cx="266065" cy="1022350"/>
          </a:xfrm>
          <a:custGeom>
            <a:avLst/>
            <a:gdLst/>
            <a:ahLst/>
            <a:cxnLst/>
            <a:rect l="l" t="t" r="r" b="b"/>
            <a:pathLst>
              <a:path w="266065"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10" name="object 110"/>
          <p:cNvSpPr txBox="1"/>
          <p:nvPr/>
        </p:nvSpPr>
        <p:spPr>
          <a:xfrm>
            <a:off x="7855357" y="1524758"/>
            <a:ext cx="175895" cy="697865"/>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信  息</a:t>
            </a:r>
            <a:endParaRPr sz="1100">
              <a:latin typeface="宋体"/>
              <a:cs typeface="宋体"/>
            </a:endParaRPr>
          </a:p>
        </p:txBody>
      </p:sp>
      <p:sp>
        <p:nvSpPr>
          <p:cNvPr id="111" name="object 111"/>
          <p:cNvSpPr/>
          <p:nvPr/>
        </p:nvSpPr>
        <p:spPr>
          <a:xfrm>
            <a:off x="8324651" y="1375096"/>
            <a:ext cx="266065" cy="1022350"/>
          </a:xfrm>
          <a:custGeom>
            <a:avLst/>
            <a:gdLst/>
            <a:ahLst/>
            <a:cxnLst/>
            <a:rect l="l" t="t" r="r" b="b"/>
            <a:pathLst>
              <a:path w="266065"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12" name="object 112"/>
          <p:cNvSpPr txBox="1"/>
          <p:nvPr/>
        </p:nvSpPr>
        <p:spPr>
          <a:xfrm>
            <a:off x="8386955"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113" name="object 113"/>
          <p:cNvSpPr/>
          <p:nvPr/>
        </p:nvSpPr>
        <p:spPr>
          <a:xfrm>
            <a:off x="8856061" y="1375096"/>
            <a:ext cx="266065" cy="1022350"/>
          </a:xfrm>
          <a:custGeom>
            <a:avLst/>
            <a:gdLst/>
            <a:ahLst/>
            <a:cxnLst/>
            <a:rect l="l" t="t" r="r" b="b"/>
            <a:pathLst>
              <a:path w="266065"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14" name="object 114"/>
          <p:cNvSpPr txBox="1"/>
          <p:nvPr/>
        </p:nvSpPr>
        <p:spPr>
          <a:xfrm>
            <a:off x="8918366" y="1351641"/>
            <a:ext cx="175895" cy="1043940"/>
          </a:xfrm>
          <a:prstGeom prst="rect">
            <a:avLst/>
          </a:prstGeom>
        </p:spPr>
        <p:txBody>
          <a:bodyPr vert="horz" wrap="square" lIns="0" tIns="0" rIns="0" bIns="0" rtlCol="0">
            <a:spAutoFit/>
          </a:bodyPr>
          <a:lstStyle/>
          <a:p>
            <a:pPr marL="12700" marR="5080" algn="just">
              <a:lnSpc>
                <a:spcPct val="103299"/>
              </a:lnSpc>
            </a:pPr>
            <a:r>
              <a:rPr sz="1100" spc="55" dirty="0">
                <a:latin typeface="宋体"/>
                <a:cs typeface="宋体"/>
              </a:rPr>
              <a:t>安  全  执  行  信  息</a:t>
            </a:r>
            <a:endParaRPr sz="1100">
              <a:latin typeface="宋体"/>
              <a:cs typeface="宋体"/>
            </a:endParaRPr>
          </a:p>
        </p:txBody>
      </p:sp>
      <p:sp>
        <p:nvSpPr>
          <p:cNvPr id="115" name="object 115"/>
          <p:cNvSpPr/>
          <p:nvPr/>
        </p:nvSpPr>
        <p:spPr>
          <a:xfrm>
            <a:off x="9387659" y="1375096"/>
            <a:ext cx="266065" cy="1022350"/>
          </a:xfrm>
          <a:custGeom>
            <a:avLst/>
            <a:gdLst/>
            <a:ahLst/>
            <a:cxnLst/>
            <a:rect l="l" t="t" r="r" b="b"/>
            <a:pathLst>
              <a:path w="266065" h="1022350">
                <a:moveTo>
                  <a:pt x="0" y="1022343"/>
                </a:moveTo>
                <a:lnTo>
                  <a:pt x="265761" y="1022343"/>
                </a:lnTo>
                <a:lnTo>
                  <a:pt x="265761" y="0"/>
                </a:lnTo>
                <a:lnTo>
                  <a:pt x="0" y="0"/>
                </a:lnTo>
                <a:lnTo>
                  <a:pt x="0" y="1022343"/>
                </a:lnTo>
                <a:close/>
              </a:path>
            </a:pathLst>
          </a:custGeom>
          <a:ln w="13468">
            <a:solidFill>
              <a:srgbClr val="000000"/>
            </a:solidFill>
          </a:ln>
        </p:spPr>
        <p:txBody>
          <a:bodyPr wrap="square" lIns="0" tIns="0" rIns="0" bIns="0" rtlCol="0"/>
          <a:lstStyle/>
          <a:p>
            <a:endParaRPr/>
          </a:p>
        </p:txBody>
      </p:sp>
      <p:sp>
        <p:nvSpPr>
          <p:cNvPr id="116" name="object 116"/>
          <p:cNvSpPr txBox="1"/>
          <p:nvPr/>
        </p:nvSpPr>
        <p:spPr>
          <a:xfrm>
            <a:off x="9449964" y="1697874"/>
            <a:ext cx="175895" cy="351790"/>
          </a:xfrm>
          <a:prstGeom prst="rect">
            <a:avLst/>
          </a:prstGeom>
        </p:spPr>
        <p:txBody>
          <a:bodyPr vert="horz" wrap="square" lIns="0" tIns="0" rIns="0" bIns="0" rtlCol="0">
            <a:spAutoFit/>
          </a:bodyPr>
          <a:lstStyle/>
          <a:p>
            <a:pPr marL="12700" marR="5080">
              <a:lnSpc>
                <a:spcPct val="103299"/>
              </a:lnSpc>
            </a:pPr>
            <a:r>
              <a:rPr sz="1100" spc="60" dirty="0">
                <a:latin typeface="宋体"/>
                <a:cs typeface="宋体"/>
              </a:rPr>
              <a:t>载  体</a:t>
            </a:r>
            <a:endParaRPr sz="1100">
              <a:latin typeface="宋体"/>
              <a:cs typeface="宋体"/>
            </a:endParaRPr>
          </a:p>
        </p:txBody>
      </p:sp>
      <p:sp>
        <p:nvSpPr>
          <p:cNvPr id="117" name="object 117"/>
          <p:cNvSpPr txBox="1"/>
          <p:nvPr/>
        </p:nvSpPr>
        <p:spPr>
          <a:xfrm>
            <a:off x="1777351" y="4140430"/>
            <a:ext cx="1412240" cy="192360"/>
          </a:xfrm>
          <a:prstGeom prst="rect">
            <a:avLst/>
          </a:prstGeom>
        </p:spPr>
        <p:txBody>
          <a:bodyPr vert="horz" wrap="square" lIns="0" tIns="0" rIns="0" bIns="0" rtlCol="0">
            <a:spAutoFit/>
          </a:bodyPr>
          <a:lstStyle/>
          <a:p>
            <a:pPr marL="12700"/>
            <a:r>
              <a:rPr sz="1250" spc="75" dirty="0">
                <a:latin typeface="宋体"/>
                <a:cs typeface="宋体"/>
              </a:rPr>
              <a:t>（真信源</a:t>
            </a:r>
            <a:r>
              <a:rPr sz="1250" spc="-380" dirty="0">
                <a:latin typeface="宋体"/>
                <a:cs typeface="宋体"/>
              </a:rPr>
              <a:t>）</a:t>
            </a:r>
            <a:r>
              <a:rPr sz="1650" spc="120" baseline="-22727" dirty="0">
                <a:latin typeface="宋体"/>
                <a:cs typeface="宋体"/>
              </a:rPr>
              <a:t>筛选过程</a:t>
            </a:r>
            <a:endParaRPr sz="1650" baseline="-22727">
              <a:latin typeface="宋体"/>
              <a:cs typeface="宋体"/>
            </a:endParaRPr>
          </a:p>
        </p:txBody>
      </p:sp>
      <p:sp>
        <p:nvSpPr>
          <p:cNvPr id="118" name="object 118"/>
          <p:cNvSpPr/>
          <p:nvPr/>
        </p:nvSpPr>
        <p:spPr>
          <a:xfrm>
            <a:off x="4470892" y="4127596"/>
            <a:ext cx="0" cy="570230"/>
          </a:xfrm>
          <a:custGeom>
            <a:avLst/>
            <a:gdLst/>
            <a:ahLst/>
            <a:cxnLst/>
            <a:rect l="l" t="t" r="r" b="b"/>
            <a:pathLst>
              <a:path h="570229">
                <a:moveTo>
                  <a:pt x="0" y="570166"/>
                </a:moveTo>
                <a:lnTo>
                  <a:pt x="0" y="0"/>
                </a:lnTo>
              </a:path>
            </a:pathLst>
          </a:custGeom>
          <a:ln w="13500">
            <a:solidFill>
              <a:srgbClr val="000000"/>
            </a:solidFill>
          </a:ln>
        </p:spPr>
        <p:txBody>
          <a:bodyPr wrap="square" lIns="0" tIns="0" rIns="0" bIns="0" rtlCol="0"/>
          <a:lstStyle/>
          <a:p>
            <a:endParaRPr/>
          </a:p>
        </p:txBody>
      </p:sp>
      <p:sp>
        <p:nvSpPr>
          <p:cNvPr id="119" name="object 119"/>
          <p:cNvSpPr/>
          <p:nvPr/>
        </p:nvSpPr>
        <p:spPr>
          <a:xfrm>
            <a:off x="4423640" y="4058801"/>
            <a:ext cx="94615" cy="91440"/>
          </a:xfrm>
          <a:custGeom>
            <a:avLst/>
            <a:gdLst/>
            <a:ahLst/>
            <a:cxnLst/>
            <a:rect l="l" t="t" r="r" b="b"/>
            <a:pathLst>
              <a:path w="94614" h="91439">
                <a:moveTo>
                  <a:pt x="47253" y="0"/>
                </a:moveTo>
                <a:lnTo>
                  <a:pt x="0" y="90886"/>
                </a:lnTo>
                <a:lnTo>
                  <a:pt x="23178" y="82842"/>
                </a:lnTo>
                <a:lnTo>
                  <a:pt x="47323" y="80161"/>
                </a:lnTo>
                <a:lnTo>
                  <a:pt x="88930" y="80161"/>
                </a:lnTo>
                <a:lnTo>
                  <a:pt x="47253" y="0"/>
                </a:lnTo>
                <a:close/>
              </a:path>
              <a:path w="94614" h="91439">
                <a:moveTo>
                  <a:pt x="88930" y="80161"/>
                </a:moveTo>
                <a:lnTo>
                  <a:pt x="47323" y="80161"/>
                </a:lnTo>
                <a:lnTo>
                  <a:pt x="71433" y="82842"/>
                </a:lnTo>
                <a:lnTo>
                  <a:pt x="94506" y="90886"/>
                </a:lnTo>
                <a:lnTo>
                  <a:pt x="88930" y="80161"/>
                </a:lnTo>
                <a:close/>
              </a:path>
            </a:pathLst>
          </a:custGeom>
          <a:solidFill>
            <a:srgbClr val="000000"/>
          </a:solidFill>
        </p:spPr>
        <p:txBody>
          <a:bodyPr wrap="square" lIns="0" tIns="0" rIns="0" bIns="0" rtlCol="0"/>
          <a:lstStyle/>
          <a:p>
            <a:endParaRPr/>
          </a:p>
        </p:txBody>
      </p:sp>
      <p:sp>
        <p:nvSpPr>
          <p:cNvPr id="120" name="object 120"/>
          <p:cNvSpPr/>
          <p:nvPr/>
        </p:nvSpPr>
        <p:spPr>
          <a:xfrm>
            <a:off x="6597096" y="4127596"/>
            <a:ext cx="0" cy="570230"/>
          </a:xfrm>
          <a:custGeom>
            <a:avLst/>
            <a:gdLst/>
            <a:ahLst/>
            <a:cxnLst/>
            <a:rect l="l" t="t" r="r" b="b"/>
            <a:pathLst>
              <a:path h="570229">
                <a:moveTo>
                  <a:pt x="0" y="570166"/>
                </a:moveTo>
                <a:lnTo>
                  <a:pt x="0" y="0"/>
                </a:lnTo>
              </a:path>
            </a:pathLst>
          </a:custGeom>
          <a:ln w="13500">
            <a:solidFill>
              <a:srgbClr val="000000"/>
            </a:solidFill>
          </a:ln>
        </p:spPr>
        <p:txBody>
          <a:bodyPr wrap="square" lIns="0" tIns="0" rIns="0" bIns="0" rtlCol="0"/>
          <a:lstStyle/>
          <a:p>
            <a:endParaRPr/>
          </a:p>
        </p:txBody>
      </p:sp>
      <p:sp>
        <p:nvSpPr>
          <p:cNvPr id="121" name="object 121"/>
          <p:cNvSpPr/>
          <p:nvPr/>
        </p:nvSpPr>
        <p:spPr>
          <a:xfrm>
            <a:off x="6549845" y="4058801"/>
            <a:ext cx="94615" cy="91440"/>
          </a:xfrm>
          <a:custGeom>
            <a:avLst/>
            <a:gdLst/>
            <a:ahLst/>
            <a:cxnLst/>
            <a:rect l="l" t="t" r="r" b="b"/>
            <a:pathLst>
              <a:path w="94614" h="91439">
                <a:moveTo>
                  <a:pt x="47253" y="0"/>
                </a:moveTo>
                <a:lnTo>
                  <a:pt x="0" y="90886"/>
                </a:lnTo>
                <a:lnTo>
                  <a:pt x="23151" y="82842"/>
                </a:lnTo>
                <a:lnTo>
                  <a:pt x="47253" y="80161"/>
                </a:lnTo>
                <a:lnTo>
                  <a:pt x="88930" y="80161"/>
                </a:lnTo>
                <a:lnTo>
                  <a:pt x="47253" y="0"/>
                </a:lnTo>
                <a:close/>
              </a:path>
              <a:path w="94614" h="91439">
                <a:moveTo>
                  <a:pt x="88930" y="80161"/>
                </a:moveTo>
                <a:lnTo>
                  <a:pt x="47253" y="80161"/>
                </a:lnTo>
                <a:lnTo>
                  <a:pt x="71354" y="82842"/>
                </a:lnTo>
                <a:lnTo>
                  <a:pt x="94506" y="90886"/>
                </a:lnTo>
                <a:lnTo>
                  <a:pt x="88930" y="80161"/>
                </a:lnTo>
                <a:close/>
              </a:path>
            </a:pathLst>
          </a:custGeom>
          <a:solidFill>
            <a:srgbClr val="000000"/>
          </a:solidFill>
        </p:spPr>
        <p:txBody>
          <a:bodyPr wrap="square" lIns="0" tIns="0" rIns="0" bIns="0" rtlCol="0"/>
          <a:lstStyle/>
          <a:p>
            <a:endParaRPr/>
          </a:p>
        </p:txBody>
      </p:sp>
      <p:sp>
        <p:nvSpPr>
          <p:cNvPr id="122" name="object 122"/>
          <p:cNvSpPr/>
          <p:nvPr/>
        </p:nvSpPr>
        <p:spPr>
          <a:xfrm>
            <a:off x="8723301" y="4127596"/>
            <a:ext cx="0" cy="570230"/>
          </a:xfrm>
          <a:custGeom>
            <a:avLst/>
            <a:gdLst/>
            <a:ahLst/>
            <a:cxnLst/>
            <a:rect l="l" t="t" r="r" b="b"/>
            <a:pathLst>
              <a:path h="570229">
                <a:moveTo>
                  <a:pt x="0" y="570166"/>
                </a:moveTo>
                <a:lnTo>
                  <a:pt x="0" y="0"/>
                </a:lnTo>
              </a:path>
            </a:pathLst>
          </a:custGeom>
          <a:ln w="13500">
            <a:solidFill>
              <a:srgbClr val="000000"/>
            </a:solidFill>
          </a:ln>
        </p:spPr>
        <p:txBody>
          <a:bodyPr wrap="square" lIns="0" tIns="0" rIns="0" bIns="0" rtlCol="0"/>
          <a:lstStyle/>
          <a:p>
            <a:endParaRPr/>
          </a:p>
        </p:txBody>
      </p:sp>
      <p:sp>
        <p:nvSpPr>
          <p:cNvPr id="123" name="object 123"/>
          <p:cNvSpPr/>
          <p:nvPr/>
        </p:nvSpPr>
        <p:spPr>
          <a:xfrm>
            <a:off x="8676049" y="4058801"/>
            <a:ext cx="94615" cy="91440"/>
          </a:xfrm>
          <a:custGeom>
            <a:avLst/>
            <a:gdLst/>
            <a:ahLst/>
            <a:cxnLst/>
            <a:rect l="l" t="t" r="r" b="b"/>
            <a:pathLst>
              <a:path w="94615" h="91439">
                <a:moveTo>
                  <a:pt x="47253" y="0"/>
                </a:moveTo>
                <a:lnTo>
                  <a:pt x="0" y="90886"/>
                </a:lnTo>
                <a:lnTo>
                  <a:pt x="23072" y="82842"/>
                </a:lnTo>
                <a:lnTo>
                  <a:pt x="47182" y="80161"/>
                </a:lnTo>
                <a:lnTo>
                  <a:pt x="88930" y="80161"/>
                </a:lnTo>
                <a:lnTo>
                  <a:pt x="47253" y="0"/>
                </a:lnTo>
                <a:close/>
              </a:path>
              <a:path w="94615" h="91439">
                <a:moveTo>
                  <a:pt x="88930" y="80161"/>
                </a:moveTo>
                <a:lnTo>
                  <a:pt x="47182" y="80161"/>
                </a:lnTo>
                <a:lnTo>
                  <a:pt x="71328" y="82842"/>
                </a:lnTo>
                <a:lnTo>
                  <a:pt x="94506" y="90886"/>
                </a:lnTo>
                <a:lnTo>
                  <a:pt x="88930" y="80161"/>
                </a:lnTo>
                <a:close/>
              </a:path>
            </a:pathLst>
          </a:custGeom>
          <a:solidFill>
            <a:srgbClr val="000000"/>
          </a:solidFill>
        </p:spPr>
        <p:txBody>
          <a:bodyPr wrap="square" lIns="0" tIns="0" rIns="0" bIns="0" rtlCol="0"/>
          <a:lstStyle/>
          <a:p>
            <a:endParaRPr/>
          </a:p>
        </p:txBody>
      </p:sp>
      <p:sp>
        <p:nvSpPr>
          <p:cNvPr id="124" name="object 124"/>
          <p:cNvSpPr/>
          <p:nvPr/>
        </p:nvSpPr>
        <p:spPr>
          <a:xfrm>
            <a:off x="4205187" y="4697771"/>
            <a:ext cx="532130" cy="511175"/>
          </a:xfrm>
          <a:custGeom>
            <a:avLst/>
            <a:gdLst/>
            <a:ahLst/>
            <a:cxnLst/>
            <a:rect l="l" t="t" r="r" b="b"/>
            <a:pathLst>
              <a:path w="532130" h="511175">
                <a:moveTo>
                  <a:pt x="0" y="511162"/>
                </a:moveTo>
                <a:lnTo>
                  <a:pt x="531523" y="511162"/>
                </a:lnTo>
                <a:lnTo>
                  <a:pt x="531523" y="0"/>
                </a:lnTo>
                <a:lnTo>
                  <a:pt x="0" y="0"/>
                </a:lnTo>
                <a:lnTo>
                  <a:pt x="0" y="511162"/>
                </a:lnTo>
                <a:close/>
              </a:path>
            </a:pathLst>
          </a:custGeom>
          <a:ln w="13232">
            <a:solidFill>
              <a:srgbClr val="000000"/>
            </a:solidFill>
          </a:ln>
        </p:spPr>
        <p:txBody>
          <a:bodyPr wrap="square" lIns="0" tIns="0" rIns="0" bIns="0" rtlCol="0"/>
          <a:lstStyle/>
          <a:p>
            <a:endParaRPr/>
          </a:p>
        </p:txBody>
      </p:sp>
      <p:sp>
        <p:nvSpPr>
          <p:cNvPr id="125" name="object 125"/>
          <p:cNvSpPr txBox="1"/>
          <p:nvPr/>
        </p:nvSpPr>
        <p:spPr>
          <a:xfrm>
            <a:off x="4289431" y="4843284"/>
            <a:ext cx="363220" cy="194310"/>
          </a:xfrm>
          <a:prstGeom prst="rect">
            <a:avLst/>
          </a:prstGeom>
        </p:spPr>
        <p:txBody>
          <a:bodyPr vert="horz" wrap="square" lIns="0" tIns="0" rIns="0" bIns="0" rtlCol="0">
            <a:spAutoFit/>
          </a:bodyPr>
          <a:lstStyle/>
          <a:p>
            <a:pPr marL="12700"/>
            <a:r>
              <a:rPr sz="1250" spc="75" dirty="0">
                <a:latin typeface="宋体"/>
                <a:cs typeface="宋体"/>
              </a:rPr>
              <a:t>噪声</a:t>
            </a:r>
            <a:endParaRPr sz="1250">
              <a:latin typeface="宋体"/>
              <a:cs typeface="宋体"/>
            </a:endParaRPr>
          </a:p>
        </p:txBody>
      </p:sp>
      <p:sp>
        <p:nvSpPr>
          <p:cNvPr id="126" name="object 126"/>
          <p:cNvSpPr/>
          <p:nvPr/>
        </p:nvSpPr>
        <p:spPr>
          <a:xfrm>
            <a:off x="6331391" y="4697771"/>
            <a:ext cx="532130" cy="511175"/>
          </a:xfrm>
          <a:custGeom>
            <a:avLst/>
            <a:gdLst/>
            <a:ahLst/>
            <a:cxnLst/>
            <a:rect l="l" t="t" r="r" b="b"/>
            <a:pathLst>
              <a:path w="532129" h="511175">
                <a:moveTo>
                  <a:pt x="0" y="511162"/>
                </a:moveTo>
                <a:lnTo>
                  <a:pt x="531523" y="511162"/>
                </a:lnTo>
                <a:lnTo>
                  <a:pt x="531523" y="0"/>
                </a:lnTo>
                <a:lnTo>
                  <a:pt x="0" y="0"/>
                </a:lnTo>
                <a:lnTo>
                  <a:pt x="0" y="511162"/>
                </a:lnTo>
                <a:close/>
              </a:path>
            </a:pathLst>
          </a:custGeom>
          <a:ln w="13232">
            <a:solidFill>
              <a:srgbClr val="000000"/>
            </a:solidFill>
          </a:ln>
        </p:spPr>
        <p:txBody>
          <a:bodyPr wrap="square" lIns="0" tIns="0" rIns="0" bIns="0" rtlCol="0"/>
          <a:lstStyle/>
          <a:p>
            <a:endParaRPr/>
          </a:p>
        </p:txBody>
      </p:sp>
      <p:sp>
        <p:nvSpPr>
          <p:cNvPr id="127" name="object 127"/>
          <p:cNvSpPr txBox="1"/>
          <p:nvPr/>
        </p:nvSpPr>
        <p:spPr>
          <a:xfrm>
            <a:off x="6415635" y="4843284"/>
            <a:ext cx="363220" cy="194310"/>
          </a:xfrm>
          <a:prstGeom prst="rect">
            <a:avLst/>
          </a:prstGeom>
        </p:spPr>
        <p:txBody>
          <a:bodyPr vert="horz" wrap="square" lIns="0" tIns="0" rIns="0" bIns="0" rtlCol="0">
            <a:spAutoFit/>
          </a:bodyPr>
          <a:lstStyle/>
          <a:p>
            <a:pPr marL="12700"/>
            <a:r>
              <a:rPr sz="1250" spc="75" dirty="0">
                <a:latin typeface="宋体"/>
                <a:cs typeface="宋体"/>
              </a:rPr>
              <a:t>噪声</a:t>
            </a:r>
            <a:endParaRPr sz="1250">
              <a:latin typeface="宋体"/>
              <a:cs typeface="宋体"/>
            </a:endParaRPr>
          </a:p>
        </p:txBody>
      </p:sp>
      <p:sp>
        <p:nvSpPr>
          <p:cNvPr id="128" name="object 128"/>
          <p:cNvSpPr/>
          <p:nvPr/>
        </p:nvSpPr>
        <p:spPr>
          <a:xfrm>
            <a:off x="8457409" y="4697771"/>
            <a:ext cx="532130" cy="511175"/>
          </a:xfrm>
          <a:custGeom>
            <a:avLst/>
            <a:gdLst/>
            <a:ahLst/>
            <a:cxnLst/>
            <a:rect l="l" t="t" r="r" b="b"/>
            <a:pathLst>
              <a:path w="532129" h="511175">
                <a:moveTo>
                  <a:pt x="0" y="511162"/>
                </a:moveTo>
                <a:lnTo>
                  <a:pt x="531523" y="511162"/>
                </a:lnTo>
                <a:lnTo>
                  <a:pt x="531523" y="0"/>
                </a:lnTo>
                <a:lnTo>
                  <a:pt x="0" y="0"/>
                </a:lnTo>
                <a:lnTo>
                  <a:pt x="0" y="511162"/>
                </a:lnTo>
                <a:close/>
              </a:path>
            </a:pathLst>
          </a:custGeom>
          <a:ln w="13232">
            <a:solidFill>
              <a:srgbClr val="000000"/>
            </a:solidFill>
          </a:ln>
        </p:spPr>
        <p:txBody>
          <a:bodyPr wrap="square" lIns="0" tIns="0" rIns="0" bIns="0" rtlCol="0"/>
          <a:lstStyle/>
          <a:p>
            <a:endParaRPr/>
          </a:p>
        </p:txBody>
      </p:sp>
      <p:sp>
        <p:nvSpPr>
          <p:cNvPr id="129" name="object 129"/>
          <p:cNvSpPr txBox="1"/>
          <p:nvPr/>
        </p:nvSpPr>
        <p:spPr>
          <a:xfrm>
            <a:off x="8541840" y="4843284"/>
            <a:ext cx="363220" cy="194310"/>
          </a:xfrm>
          <a:prstGeom prst="rect">
            <a:avLst/>
          </a:prstGeom>
        </p:spPr>
        <p:txBody>
          <a:bodyPr vert="horz" wrap="square" lIns="0" tIns="0" rIns="0" bIns="0" rtlCol="0">
            <a:spAutoFit/>
          </a:bodyPr>
          <a:lstStyle/>
          <a:p>
            <a:pPr marL="12700"/>
            <a:r>
              <a:rPr sz="1250" spc="75" dirty="0">
                <a:latin typeface="宋体"/>
                <a:cs typeface="宋体"/>
              </a:rPr>
              <a:t>噪声</a:t>
            </a:r>
            <a:endParaRPr sz="1250">
              <a:latin typeface="宋体"/>
              <a:cs typeface="宋体"/>
            </a:endParaRPr>
          </a:p>
        </p:txBody>
      </p:sp>
      <p:sp>
        <p:nvSpPr>
          <p:cNvPr id="130" name="object 130"/>
          <p:cNvSpPr txBox="1">
            <a:spLocks noGrp="1"/>
          </p:cNvSpPr>
          <p:nvPr>
            <p:ph type="title" idx="4294967295"/>
          </p:nvPr>
        </p:nvSpPr>
        <p:spPr>
          <a:xfrm>
            <a:off x="2036161" y="253455"/>
            <a:ext cx="6819900" cy="501650"/>
          </a:xfrm>
          <a:prstGeom prst="rect">
            <a:avLst/>
          </a:prstGeom>
        </p:spPr>
        <p:txBody>
          <a:bodyPr vert="horz" wrap="square" lIns="0" tIns="142113" rIns="0" bIns="0" rtlCol="0" anchor="ctr">
            <a:spAutoFit/>
          </a:bodyPr>
          <a:lstStyle/>
          <a:p>
            <a:pPr marL="2574925">
              <a:lnSpc>
                <a:spcPts val="2835"/>
              </a:lnSpc>
            </a:pPr>
            <a:r>
              <a:rPr sz="2800" dirty="0"/>
              <a:t>安全信息流动的一般模型</a:t>
            </a:r>
          </a:p>
        </p:txBody>
      </p:sp>
      <p:sp>
        <p:nvSpPr>
          <p:cNvPr id="131" name="object 13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32" name="object 132"/>
          <p:cNvSpPr txBox="1"/>
          <p:nvPr/>
        </p:nvSpPr>
        <p:spPr>
          <a:xfrm>
            <a:off x="1998371" y="6267784"/>
            <a:ext cx="791400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安全信息视域下</a:t>
            </a:r>
            <a:r>
              <a:rPr sz="1400" spc="-5" dirty="0">
                <a:solidFill>
                  <a:srgbClr val="006FC0"/>
                </a:solidFill>
                <a:latin typeface="Calibri"/>
                <a:cs typeface="Calibri"/>
              </a:rPr>
              <a:t>FDA</a:t>
            </a:r>
            <a:r>
              <a:rPr sz="1400" spc="-5" dirty="0">
                <a:solidFill>
                  <a:srgbClr val="006FC0"/>
                </a:solidFill>
                <a:latin typeface="宋体"/>
                <a:cs typeface="宋体"/>
              </a:rPr>
              <a:t>事故致因模型的构造与演绎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,2018,37(04):120-127+146.</a:t>
            </a:r>
            <a:endParaRPr sz="1400">
              <a:latin typeface="Calibri"/>
              <a:cs typeface="Calibri"/>
            </a:endParaRPr>
          </a:p>
        </p:txBody>
      </p:sp>
    </p:spTree>
    <p:extLst>
      <p:ext uri="{BB962C8B-B14F-4D97-AF65-F5344CB8AC3E}">
        <p14:creationId xmlns:p14="http://schemas.microsoft.com/office/powerpoint/2010/main" val="6615537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49052" y="2575776"/>
            <a:ext cx="854710" cy="1549400"/>
          </a:xfrm>
          <a:custGeom>
            <a:avLst/>
            <a:gdLst/>
            <a:ahLst/>
            <a:cxnLst/>
            <a:rect l="l" t="t" r="r" b="b"/>
            <a:pathLst>
              <a:path w="854710" h="1549400">
                <a:moveTo>
                  <a:pt x="0" y="1549069"/>
                </a:moveTo>
                <a:lnTo>
                  <a:pt x="854342" y="1549069"/>
                </a:lnTo>
                <a:lnTo>
                  <a:pt x="854342" y="0"/>
                </a:lnTo>
                <a:lnTo>
                  <a:pt x="0" y="0"/>
                </a:lnTo>
                <a:lnTo>
                  <a:pt x="0" y="1549069"/>
                </a:lnTo>
                <a:close/>
              </a:path>
            </a:pathLst>
          </a:custGeom>
          <a:solidFill>
            <a:srgbClr val="95AECF"/>
          </a:solidFill>
        </p:spPr>
        <p:txBody>
          <a:bodyPr wrap="square" lIns="0" tIns="0" rIns="0" bIns="0" rtlCol="0"/>
          <a:lstStyle/>
          <a:p>
            <a:endParaRPr/>
          </a:p>
        </p:txBody>
      </p:sp>
      <p:sp>
        <p:nvSpPr>
          <p:cNvPr id="3" name="object 3"/>
          <p:cNvSpPr/>
          <p:nvPr/>
        </p:nvSpPr>
        <p:spPr>
          <a:xfrm>
            <a:off x="3049052" y="2575776"/>
            <a:ext cx="854710" cy="1549400"/>
          </a:xfrm>
          <a:custGeom>
            <a:avLst/>
            <a:gdLst/>
            <a:ahLst/>
            <a:cxnLst/>
            <a:rect l="l" t="t" r="r" b="b"/>
            <a:pathLst>
              <a:path w="854710" h="1549400">
                <a:moveTo>
                  <a:pt x="0" y="1549069"/>
                </a:moveTo>
                <a:lnTo>
                  <a:pt x="854342" y="1549069"/>
                </a:lnTo>
                <a:lnTo>
                  <a:pt x="854342" y="0"/>
                </a:lnTo>
                <a:lnTo>
                  <a:pt x="0" y="0"/>
                </a:lnTo>
                <a:lnTo>
                  <a:pt x="0" y="1549069"/>
                </a:lnTo>
                <a:close/>
              </a:path>
            </a:pathLst>
          </a:custGeom>
          <a:ln w="16982">
            <a:solidFill>
              <a:srgbClr val="000000"/>
            </a:solidFill>
          </a:ln>
        </p:spPr>
        <p:txBody>
          <a:bodyPr wrap="square" lIns="0" tIns="0" rIns="0" bIns="0" rtlCol="0"/>
          <a:lstStyle/>
          <a:p>
            <a:endParaRPr/>
          </a:p>
        </p:txBody>
      </p:sp>
      <p:sp>
        <p:nvSpPr>
          <p:cNvPr id="4" name="object 4"/>
          <p:cNvSpPr/>
          <p:nvPr/>
        </p:nvSpPr>
        <p:spPr>
          <a:xfrm>
            <a:off x="3995381" y="3350311"/>
            <a:ext cx="499745" cy="0"/>
          </a:xfrm>
          <a:custGeom>
            <a:avLst/>
            <a:gdLst/>
            <a:ahLst/>
            <a:cxnLst/>
            <a:rect l="l" t="t" r="r" b="b"/>
            <a:pathLst>
              <a:path w="499744">
                <a:moveTo>
                  <a:pt x="0" y="0"/>
                </a:moveTo>
                <a:lnTo>
                  <a:pt x="499517" y="0"/>
                </a:lnTo>
              </a:path>
            </a:pathLst>
          </a:custGeom>
          <a:ln w="15738">
            <a:solidFill>
              <a:srgbClr val="000000"/>
            </a:solidFill>
          </a:ln>
        </p:spPr>
        <p:txBody>
          <a:bodyPr wrap="square" lIns="0" tIns="0" rIns="0" bIns="0" rtlCol="0"/>
          <a:lstStyle/>
          <a:p>
            <a:endParaRPr/>
          </a:p>
        </p:txBody>
      </p:sp>
      <p:sp>
        <p:nvSpPr>
          <p:cNvPr id="5" name="object 5"/>
          <p:cNvSpPr/>
          <p:nvPr/>
        </p:nvSpPr>
        <p:spPr>
          <a:xfrm>
            <a:off x="3903395" y="3295226"/>
            <a:ext cx="121920" cy="110489"/>
          </a:xfrm>
          <a:custGeom>
            <a:avLst/>
            <a:gdLst/>
            <a:ahLst/>
            <a:cxnLst/>
            <a:rect l="l" t="t" r="r" b="b"/>
            <a:pathLst>
              <a:path w="121919" h="110489">
                <a:moveTo>
                  <a:pt x="121521" y="0"/>
                </a:moveTo>
                <a:lnTo>
                  <a:pt x="0" y="55085"/>
                </a:lnTo>
                <a:lnTo>
                  <a:pt x="121521" y="110170"/>
                </a:lnTo>
                <a:lnTo>
                  <a:pt x="110766" y="83196"/>
                </a:lnTo>
                <a:lnTo>
                  <a:pt x="107181" y="55076"/>
                </a:lnTo>
                <a:lnTo>
                  <a:pt x="110766" y="26961"/>
                </a:lnTo>
                <a:lnTo>
                  <a:pt x="121521" y="0"/>
                </a:lnTo>
                <a:close/>
              </a:path>
            </a:pathLst>
          </a:custGeom>
          <a:solidFill>
            <a:srgbClr val="000000"/>
          </a:solidFill>
        </p:spPr>
        <p:txBody>
          <a:bodyPr wrap="square" lIns="0" tIns="0" rIns="0" bIns="0" rtlCol="0"/>
          <a:lstStyle/>
          <a:p>
            <a:endParaRPr/>
          </a:p>
        </p:txBody>
      </p:sp>
      <p:sp>
        <p:nvSpPr>
          <p:cNvPr id="6" name="object 6"/>
          <p:cNvSpPr/>
          <p:nvPr/>
        </p:nvSpPr>
        <p:spPr>
          <a:xfrm>
            <a:off x="4465361" y="3295226"/>
            <a:ext cx="121920" cy="110489"/>
          </a:xfrm>
          <a:custGeom>
            <a:avLst/>
            <a:gdLst/>
            <a:ahLst/>
            <a:cxnLst/>
            <a:rect l="l" t="t" r="r" b="b"/>
            <a:pathLst>
              <a:path w="121919" h="110489">
                <a:moveTo>
                  <a:pt x="0" y="0"/>
                </a:moveTo>
                <a:lnTo>
                  <a:pt x="10755" y="26961"/>
                </a:lnTo>
                <a:lnTo>
                  <a:pt x="14339" y="55085"/>
                </a:lnTo>
                <a:lnTo>
                  <a:pt x="10755" y="83196"/>
                </a:lnTo>
                <a:lnTo>
                  <a:pt x="0" y="110170"/>
                </a:lnTo>
                <a:lnTo>
                  <a:pt x="121521" y="55085"/>
                </a:lnTo>
                <a:lnTo>
                  <a:pt x="0" y="0"/>
                </a:lnTo>
                <a:close/>
              </a:path>
            </a:pathLst>
          </a:custGeom>
          <a:solidFill>
            <a:srgbClr val="000000"/>
          </a:solidFill>
        </p:spPr>
        <p:txBody>
          <a:bodyPr wrap="square" lIns="0" tIns="0" rIns="0" bIns="0" rtlCol="0"/>
          <a:lstStyle/>
          <a:p>
            <a:endParaRPr/>
          </a:p>
        </p:txBody>
      </p:sp>
      <p:sp>
        <p:nvSpPr>
          <p:cNvPr id="7" name="object 7"/>
          <p:cNvSpPr/>
          <p:nvPr/>
        </p:nvSpPr>
        <p:spPr>
          <a:xfrm>
            <a:off x="4586884" y="2575776"/>
            <a:ext cx="683895" cy="1549400"/>
          </a:xfrm>
          <a:custGeom>
            <a:avLst/>
            <a:gdLst/>
            <a:ahLst/>
            <a:cxnLst/>
            <a:rect l="l" t="t" r="r" b="b"/>
            <a:pathLst>
              <a:path w="683895" h="1549400">
                <a:moveTo>
                  <a:pt x="0" y="1549069"/>
                </a:moveTo>
                <a:lnTo>
                  <a:pt x="683464" y="1549069"/>
                </a:lnTo>
                <a:lnTo>
                  <a:pt x="683464" y="0"/>
                </a:lnTo>
                <a:lnTo>
                  <a:pt x="0" y="0"/>
                </a:lnTo>
                <a:lnTo>
                  <a:pt x="0" y="1549069"/>
                </a:lnTo>
                <a:close/>
              </a:path>
            </a:pathLst>
          </a:custGeom>
          <a:solidFill>
            <a:srgbClr val="95AECF"/>
          </a:solidFill>
        </p:spPr>
        <p:txBody>
          <a:bodyPr wrap="square" lIns="0" tIns="0" rIns="0" bIns="0" rtlCol="0"/>
          <a:lstStyle/>
          <a:p>
            <a:endParaRPr/>
          </a:p>
        </p:txBody>
      </p:sp>
      <p:sp>
        <p:nvSpPr>
          <p:cNvPr id="8" name="object 8"/>
          <p:cNvSpPr/>
          <p:nvPr/>
        </p:nvSpPr>
        <p:spPr>
          <a:xfrm>
            <a:off x="4586884" y="2575776"/>
            <a:ext cx="683895" cy="1549400"/>
          </a:xfrm>
          <a:custGeom>
            <a:avLst/>
            <a:gdLst/>
            <a:ahLst/>
            <a:cxnLst/>
            <a:rect l="l" t="t" r="r" b="b"/>
            <a:pathLst>
              <a:path w="683895" h="1549400">
                <a:moveTo>
                  <a:pt x="0" y="1549069"/>
                </a:moveTo>
                <a:lnTo>
                  <a:pt x="683464" y="1549069"/>
                </a:lnTo>
                <a:lnTo>
                  <a:pt x="683464" y="0"/>
                </a:lnTo>
                <a:lnTo>
                  <a:pt x="0" y="0"/>
                </a:lnTo>
                <a:lnTo>
                  <a:pt x="0" y="1549069"/>
                </a:lnTo>
                <a:close/>
              </a:path>
            </a:pathLst>
          </a:custGeom>
          <a:ln w="17096">
            <a:solidFill>
              <a:srgbClr val="000000"/>
            </a:solidFill>
          </a:ln>
        </p:spPr>
        <p:txBody>
          <a:bodyPr wrap="square" lIns="0" tIns="0" rIns="0" bIns="0" rtlCol="0"/>
          <a:lstStyle/>
          <a:p>
            <a:endParaRPr/>
          </a:p>
        </p:txBody>
      </p:sp>
      <p:sp>
        <p:nvSpPr>
          <p:cNvPr id="9" name="object 9"/>
          <p:cNvSpPr txBox="1"/>
          <p:nvPr/>
        </p:nvSpPr>
        <p:spPr>
          <a:xfrm>
            <a:off x="4807414" y="2968425"/>
            <a:ext cx="242570" cy="820738"/>
          </a:xfrm>
          <a:prstGeom prst="rect">
            <a:avLst/>
          </a:prstGeom>
        </p:spPr>
        <p:txBody>
          <a:bodyPr vert="horz" wrap="square" lIns="0" tIns="0" rIns="0" bIns="0" rtlCol="0">
            <a:spAutoFit/>
          </a:bodyPr>
          <a:lstStyle/>
          <a:p>
            <a:pPr marL="12700" marR="5080" algn="just">
              <a:lnSpc>
                <a:spcPts val="1550"/>
              </a:lnSpc>
            </a:pPr>
            <a:r>
              <a:rPr sz="1550" spc="110" dirty="0">
                <a:latin typeface="宋体"/>
                <a:cs typeface="宋体"/>
              </a:rPr>
              <a:t>安  全  信  源</a:t>
            </a:r>
            <a:endParaRPr sz="1550">
              <a:latin typeface="宋体"/>
              <a:cs typeface="宋体"/>
            </a:endParaRPr>
          </a:p>
        </p:txBody>
      </p:sp>
      <p:sp>
        <p:nvSpPr>
          <p:cNvPr id="10" name="object 10"/>
          <p:cNvSpPr/>
          <p:nvPr/>
        </p:nvSpPr>
        <p:spPr>
          <a:xfrm>
            <a:off x="5270251" y="3350311"/>
            <a:ext cx="591820" cy="0"/>
          </a:xfrm>
          <a:custGeom>
            <a:avLst/>
            <a:gdLst/>
            <a:ahLst/>
            <a:cxnLst/>
            <a:rect l="l" t="t" r="r" b="b"/>
            <a:pathLst>
              <a:path w="591820">
                <a:moveTo>
                  <a:pt x="0" y="0"/>
                </a:moveTo>
                <a:lnTo>
                  <a:pt x="591696" y="0"/>
                </a:lnTo>
              </a:path>
            </a:pathLst>
          </a:custGeom>
          <a:ln w="15738">
            <a:solidFill>
              <a:srgbClr val="000000"/>
            </a:solidFill>
          </a:ln>
        </p:spPr>
        <p:txBody>
          <a:bodyPr wrap="square" lIns="0" tIns="0" rIns="0" bIns="0" rtlCol="0"/>
          <a:lstStyle/>
          <a:p>
            <a:endParaRPr/>
          </a:p>
        </p:txBody>
      </p:sp>
      <p:sp>
        <p:nvSpPr>
          <p:cNvPr id="11" name="object 11"/>
          <p:cNvSpPr/>
          <p:nvPr/>
        </p:nvSpPr>
        <p:spPr>
          <a:xfrm>
            <a:off x="5832291" y="3295226"/>
            <a:ext cx="121920" cy="110489"/>
          </a:xfrm>
          <a:custGeom>
            <a:avLst/>
            <a:gdLst/>
            <a:ahLst/>
            <a:cxnLst/>
            <a:rect l="l" t="t" r="r" b="b"/>
            <a:pathLst>
              <a:path w="121920" h="110489">
                <a:moveTo>
                  <a:pt x="0" y="0"/>
                </a:moveTo>
                <a:lnTo>
                  <a:pt x="10714" y="26961"/>
                </a:lnTo>
                <a:lnTo>
                  <a:pt x="14285" y="55085"/>
                </a:lnTo>
                <a:lnTo>
                  <a:pt x="10714" y="83196"/>
                </a:lnTo>
                <a:lnTo>
                  <a:pt x="0" y="110170"/>
                </a:lnTo>
                <a:lnTo>
                  <a:pt x="121521" y="55085"/>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6637374" y="3339971"/>
            <a:ext cx="591820" cy="0"/>
          </a:xfrm>
          <a:custGeom>
            <a:avLst/>
            <a:gdLst/>
            <a:ahLst/>
            <a:cxnLst/>
            <a:rect l="l" t="t" r="r" b="b"/>
            <a:pathLst>
              <a:path w="591820">
                <a:moveTo>
                  <a:pt x="0" y="0"/>
                </a:moveTo>
                <a:lnTo>
                  <a:pt x="591455" y="0"/>
                </a:lnTo>
              </a:path>
            </a:pathLst>
          </a:custGeom>
          <a:ln w="15738">
            <a:solidFill>
              <a:srgbClr val="000000"/>
            </a:solidFill>
          </a:ln>
        </p:spPr>
        <p:txBody>
          <a:bodyPr wrap="square" lIns="0" tIns="0" rIns="0" bIns="0" rtlCol="0"/>
          <a:lstStyle/>
          <a:p>
            <a:endParaRPr/>
          </a:p>
        </p:txBody>
      </p:sp>
      <p:sp>
        <p:nvSpPr>
          <p:cNvPr id="13" name="object 13"/>
          <p:cNvSpPr/>
          <p:nvPr/>
        </p:nvSpPr>
        <p:spPr>
          <a:xfrm>
            <a:off x="7199172" y="3284887"/>
            <a:ext cx="121920" cy="110489"/>
          </a:xfrm>
          <a:custGeom>
            <a:avLst/>
            <a:gdLst/>
            <a:ahLst/>
            <a:cxnLst/>
            <a:rect l="l" t="t" r="r" b="b"/>
            <a:pathLst>
              <a:path w="121920" h="110489">
                <a:moveTo>
                  <a:pt x="0" y="0"/>
                </a:moveTo>
                <a:lnTo>
                  <a:pt x="10850" y="26973"/>
                </a:lnTo>
                <a:lnTo>
                  <a:pt x="14466" y="55093"/>
                </a:lnTo>
                <a:lnTo>
                  <a:pt x="10850" y="83208"/>
                </a:lnTo>
                <a:lnTo>
                  <a:pt x="0" y="110170"/>
                </a:lnTo>
                <a:lnTo>
                  <a:pt x="121521" y="55085"/>
                </a:lnTo>
                <a:lnTo>
                  <a:pt x="0" y="0"/>
                </a:lnTo>
                <a:close/>
              </a:path>
            </a:pathLst>
          </a:custGeom>
          <a:solidFill>
            <a:srgbClr val="000000"/>
          </a:solidFill>
        </p:spPr>
        <p:txBody>
          <a:bodyPr wrap="square" lIns="0" tIns="0" rIns="0" bIns="0" rtlCol="0"/>
          <a:lstStyle/>
          <a:p>
            <a:endParaRPr/>
          </a:p>
        </p:txBody>
      </p:sp>
      <p:sp>
        <p:nvSpPr>
          <p:cNvPr id="14" name="object 14"/>
          <p:cNvSpPr/>
          <p:nvPr/>
        </p:nvSpPr>
        <p:spPr>
          <a:xfrm>
            <a:off x="7320695" y="2575776"/>
            <a:ext cx="683895" cy="1549400"/>
          </a:xfrm>
          <a:custGeom>
            <a:avLst/>
            <a:gdLst/>
            <a:ahLst/>
            <a:cxnLst/>
            <a:rect l="l" t="t" r="r" b="b"/>
            <a:pathLst>
              <a:path w="683895" h="1549400">
                <a:moveTo>
                  <a:pt x="0" y="1549069"/>
                </a:moveTo>
                <a:lnTo>
                  <a:pt x="683464" y="1549069"/>
                </a:lnTo>
                <a:lnTo>
                  <a:pt x="683464" y="0"/>
                </a:lnTo>
                <a:lnTo>
                  <a:pt x="0" y="0"/>
                </a:lnTo>
                <a:lnTo>
                  <a:pt x="0" y="1549069"/>
                </a:lnTo>
                <a:close/>
              </a:path>
            </a:pathLst>
          </a:custGeom>
          <a:ln w="17096">
            <a:solidFill>
              <a:srgbClr val="000000"/>
            </a:solidFill>
          </a:ln>
        </p:spPr>
        <p:txBody>
          <a:bodyPr wrap="square" lIns="0" tIns="0" rIns="0" bIns="0" rtlCol="0"/>
          <a:lstStyle/>
          <a:p>
            <a:endParaRPr/>
          </a:p>
        </p:txBody>
      </p:sp>
      <p:sp>
        <p:nvSpPr>
          <p:cNvPr id="15" name="object 15"/>
          <p:cNvSpPr/>
          <p:nvPr/>
        </p:nvSpPr>
        <p:spPr>
          <a:xfrm>
            <a:off x="3903396" y="4217791"/>
            <a:ext cx="683895" cy="124460"/>
          </a:xfrm>
          <a:custGeom>
            <a:avLst/>
            <a:gdLst/>
            <a:ahLst/>
            <a:cxnLst/>
            <a:rect l="l" t="t" r="r" b="b"/>
            <a:pathLst>
              <a:path w="683894" h="124460">
                <a:moveTo>
                  <a:pt x="683488" y="0"/>
                </a:moveTo>
                <a:lnTo>
                  <a:pt x="678117" y="24111"/>
                </a:lnTo>
                <a:lnTo>
                  <a:pt x="663470" y="43802"/>
                </a:lnTo>
                <a:lnTo>
                  <a:pt x="641742" y="57080"/>
                </a:lnTo>
                <a:lnTo>
                  <a:pt x="615132" y="61948"/>
                </a:lnTo>
                <a:lnTo>
                  <a:pt x="410088" y="61948"/>
                </a:lnTo>
                <a:lnTo>
                  <a:pt x="383492" y="66817"/>
                </a:lnTo>
                <a:lnTo>
                  <a:pt x="361771" y="80097"/>
                </a:lnTo>
                <a:lnTo>
                  <a:pt x="347126" y="99795"/>
                </a:lnTo>
                <a:lnTo>
                  <a:pt x="341756" y="123919"/>
                </a:lnTo>
                <a:lnTo>
                  <a:pt x="336382" y="99804"/>
                </a:lnTo>
                <a:lnTo>
                  <a:pt x="321728" y="80105"/>
                </a:lnTo>
                <a:lnTo>
                  <a:pt x="300000" y="66820"/>
                </a:lnTo>
                <a:lnTo>
                  <a:pt x="273400" y="61948"/>
                </a:lnTo>
                <a:lnTo>
                  <a:pt x="68356" y="61948"/>
                </a:lnTo>
                <a:lnTo>
                  <a:pt x="41746" y="57080"/>
                </a:lnTo>
                <a:lnTo>
                  <a:pt x="20018" y="43802"/>
                </a:lnTo>
                <a:lnTo>
                  <a:pt x="5370" y="24111"/>
                </a:lnTo>
                <a:lnTo>
                  <a:pt x="0" y="0"/>
                </a:lnTo>
              </a:path>
            </a:pathLst>
          </a:custGeom>
          <a:ln w="15790">
            <a:solidFill>
              <a:srgbClr val="000000"/>
            </a:solidFill>
          </a:ln>
        </p:spPr>
        <p:txBody>
          <a:bodyPr wrap="square" lIns="0" tIns="0" rIns="0" bIns="0" rtlCol="0"/>
          <a:lstStyle/>
          <a:p>
            <a:endParaRPr/>
          </a:p>
        </p:txBody>
      </p:sp>
      <p:sp>
        <p:nvSpPr>
          <p:cNvPr id="16" name="object 16"/>
          <p:cNvSpPr txBox="1"/>
          <p:nvPr/>
        </p:nvSpPr>
        <p:spPr>
          <a:xfrm>
            <a:off x="5406561" y="2890009"/>
            <a:ext cx="411480" cy="422909"/>
          </a:xfrm>
          <a:prstGeom prst="rect">
            <a:avLst/>
          </a:prstGeom>
        </p:spPr>
        <p:txBody>
          <a:bodyPr vert="horz" wrap="square" lIns="0" tIns="0" rIns="0" bIns="0" rtlCol="0">
            <a:spAutoFit/>
          </a:bodyPr>
          <a:lstStyle/>
          <a:p>
            <a:pPr marL="12700" marR="5080">
              <a:lnSpc>
                <a:spcPct val="102000"/>
              </a:lnSpc>
            </a:pPr>
            <a:r>
              <a:rPr sz="1350" spc="140" dirty="0">
                <a:latin typeface="宋体"/>
                <a:cs typeface="宋体"/>
              </a:rPr>
              <a:t>安全  信号</a:t>
            </a:r>
            <a:endParaRPr sz="1350">
              <a:latin typeface="宋体"/>
              <a:cs typeface="宋体"/>
            </a:endParaRPr>
          </a:p>
        </p:txBody>
      </p:sp>
      <p:sp>
        <p:nvSpPr>
          <p:cNvPr id="17" name="object 17"/>
          <p:cNvSpPr txBox="1"/>
          <p:nvPr/>
        </p:nvSpPr>
        <p:spPr>
          <a:xfrm>
            <a:off x="6773441" y="2890009"/>
            <a:ext cx="411480" cy="422909"/>
          </a:xfrm>
          <a:prstGeom prst="rect">
            <a:avLst/>
          </a:prstGeom>
        </p:spPr>
        <p:txBody>
          <a:bodyPr vert="horz" wrap="square" lIns="0" tIns="0" rIns="0" bIns="0" rtlCol="0">
            <a:spAutoFit/>
          </a:bodyPr>
          <a:lstStyle/>
          <a:p>
            <a:pPr marL="12700" marR="5080">
              <a:lnSpc>
                <a:spcPct val="102000"/>
              </a:lnSpc>
            </a:pPr>
            <a:r>
              <a:rPr sz="1350" spc="140" dirty="0">
                <a:latin typeface="宋体"/>
                <a:cs typeface="宋体"/>
              </a:rPr>
              <a:t>安全  信号</a:t>
            </a:r>
            <a:endParaRPr sz="1350">
              <a:latin typeface="宋体"/>
              <a:cs typeface="宋体"/>
            </a:endParaRPr>
          </a:p>
        </p:txBody>
      </p:sp>
      <p:sp>
        <p:nvSpPr>
          <p:cNvPr id="18" name="object 18"/>
          <p:cNvSpPr/>
          <p:nvPr/>
        </p:nvSpPr>
        <p:spPr>
          <a:xfrm>
            <a:off x="5953813" y="2575776"/>
            <a:ext cx="683895" cy="1549400"/>
          </a:xfrm>
          <a:custGeom>
            <a:avLst/>
            <a:gdLst/>
            <a:ahLst/>
            <a:cxnLst/>
            <a:rect l="l" t="t" r="r" b="b"/>
            <a:pathLst>
              <a:path w="683895" h="1549400">
                <a:moveTo>
                  <a:pt x="0" y="1549069"/>
                </a:moveTo>
                <a:lnTo>
                  <a:pt x="683464" y="1549069"/>
                </a:lnTo>
                <a:lnTo>
                  <a:pt x="683464" y="0"/>
                </a:lnTo>
                <a:lnTo>
                  <a:pt x="0" y="0"/>
                </a:lnTo>
                <a:lnTo>
                  <a:pt x="0" y="1549069"/>
                </a:lnTo>
                <a:close/>
              </a:path>
            </a:pathLst>
          </a:custGeom>
          <a:ln w="17096">
            <a:solidFill>
              <a:srgbClr val="000000"/>
            </a:solidFill>
          </a:ln>
        </p:spPr>
        <p:txBody>
          <a:bodyPr wrap="square" lIns="0" tIns="0" rIns="0" bIns="0" rtlCol="0"/>
          <a:lstStyle/>
          <a:p>
            <a:endParaRPr/>
          </a:p>
        </p:txBody>
      </p:sp>
      <p:sp>
        <p:nvSpPr>
          <p:cNvPr id="19" name="object 19"/>
          <p:cNvSpPr txBox="1"/>
          <p:nvPr/>
        </p:nvSpPr>
        <p:spPr>
          <a:xfrm>
            <a:off x="6174271" y="2968425"/>
            <a:ext cx="242570" cy="820738"/>
          </a:xfrm>
          <a:prstGeom prst="rect">
            <a:avLst/>
          </a:prstGeom>
        </p:spPr>
        <p:txBody>
          <a:bodyPr vert="horz" wrap="square" lIns="0" tIns="0" rIns="0" bIns="0" rtlCol="0">
            <a:spAutoFit/>
          </a:bodyPr>
          <a:lstStyle/>
          <a:p>
            <a:pPr marL="12700" marR="5080" algn="just">
              <a:lnSpc>
                <a:spcPts val="1550"/>
              </a:lnSpc>
            </a:pPr>
            <a:r>
              <a:rPr sz="1550" spc="110" dirty="0">
                <a:latin typeface="宋体"/>
                <a:cs typeface="宋体"/>
              </a:rPr>
              <a:t>安  全  信  道</a:t>
            </a:r>
            <a:endParaRPr sz="1550">
              <a:latin typeface="宋体"/>
              <a:cs typeface="宋体"/>
            </a:endParaRPr>
          </a:p>
        </p:txBody>
      </p:sp>
      <p:sp>
        <p:nvSpPr>
          <p:cNvPr id="20" name="object 20"/>
          <p:cNvSpPr/>
          <p:nvPr/>
        </p:nvSpPr>
        <p:spPr>
          <a:xfrm>
            <a:off x="3390785" y="2885585"/>
            <a:ext cx="342265" cy="929640"/>
          </a:xfrm>
          <a:custGeom>
            <a:avLst/>
            <a:gdLst/>
            <a:ahLst/>
            <a:cxnLst/>
            <a:rect l="l" t="t" r="r" b="b"/>
            <a:pathLst>
              <a:path w="342264" h="929639">
                <a:moveTo>
                  <a:pt x="0" y="929450"/>
                </a:moveTo>
                <a:lnTo>
                  <a:pt x="341732" y="929450"/>
                </a:lnTo>
                <a:lnTo>
                  <a:pt x="341732" y="0"/>
                </a:lnTo>
                <a:lnTo>
                  <a:pt x="0" y="0"/>
                </a:lnTo>
                <a:lnTo>
                  <a:pt x="0" y="929450"/>
                </a:lnTo>
                <a:close/>
              </a:path>
            </a:pathLst>
          </a:custGeom>
          <a:ln w="17167">
            <a:solidFill>
              <a:srgbClr val="000000"/>
            </a:solidFill>
          </a:ln>
        </p:spPr>
        <p:txBody>
          <a:bodyPr wrap="square" lIns="0" tIns="0" rIns="0" bIns="0" rtlCol="0"/>
          <a:lstStyle/>
          <a:p>
            <a:endParaRPr/>
          </a:p>
        </p:txBody>
      </p:sp>
      <p:sp>
        <p:nvSpPr>
          <p:cNvPr id="21" name="object 21"/>
          <p:cNvSpPr txBox="1"/>
          <p:nvPr/>
        </p:nvSpPr>
        <p:spPr>
          <a:xfrm>
            <a:off x="3049052" y="2575776"/>
            <a:ext cx="854710" cy="1218282"/>
          </a:xfrm>
          <a:prstGeom prst="rect">
            <a:avLst/>
          </a:prstGeom>
        </p:spPr>
        <p:txBody>
          <a:bodyPr vert="horz" wrap="square" lIns="0" tIns="0" rIns="0" bIns="0" rtlCol="0">
            <a:spAutoFit/>
          </a:bodyPr>
          <a:lstStyle/>
          <a:p>
            <a:pPr>
              <a:lnSpc>
                <a:spcPct val="100000"/>
              </a:lnSpc>
            </a:pPr>
            <a:endParaRPr sz="1500">
              <a:latin typeface="Times New Roman"/>
              <a:cs typeface="Times New Roman"/>
            </a:endParaRPr>
          </a:p>
          <a:p>
            <a:pPr marL="62230">
              <a:lnSpc>
                <a:spcPts val="1705"/>
              </a:lnSpc>
              <a:spcBef>
                <a:spcPts val="1055"/>
              </a:spcBef>
            </a:pPr>
            <a:r>
              <a:rPr sz="1550" spc="155" dirty="0">
                <a:latin typeface="宋体"/>
                <a:cs typeface="宋体"/>
              </a:rPr>
              <a:t>安</a:t>
            </a:r>
            <a:r>
              <a:rPr sz="1550" spc="110" dirty="0">
                <a:latin typeface="宋体"/>
                <a:cs typeface="宋体"/>
              </a:rPr>
              <a:t> </a:t>
            </a:r>
            <a:r>
              <a:rPr sz="1550" spc="155" dirty="0">
                <a:latin typeface="宋体"/>
                <a:cs typeface="宋体"/>
              </a:rPr>
              <a:t>安</a:t>
            </a:r>
            <a:endParaRPr sz="1550">
              <a:latin typeface="宋体"/>
              <a:cs typeface="宋体"/>
            </a:endParaRPr>
          </a:p>
          <a:p>
            <a:pPr marL="62230">
              <a:lnSpc>
                <a:spcPts val="1550"/>
              </a:lnSpc>
            </a:pPr>
            <a:r>
              <a:rPr sz="1550" spc="155" dirty="0">
                <a:latin typeface="宋体"/>
                <a:cs typeface="宋体"/>
              </a:rPr>
              <a:t>全</a:t>
            </a:r>
            <a:r>
              <a:rPr sz="1550" spc="110" dirty="0">
                <a:latin typeface="宋体"/>
                <a:cs typeface="宋体"/>
              </a:rPr>
              <a:t> </a:t>
            </a:r>
            <a:r>
              <a:rPr sz="1550" spc="155" dirty="0">
                <a:latin typeface="宋体"/>
                <a:cs typeface="宋体"/>
              </a:rPr>
              <a:t>全</a:t>
            </a:r>
            <a:endParaRPr sz="1550">
              <a:latin typeface="宋体"/>
              <a:cs typeface="宋体"/>
            </a:endParaRPr>
          </a:p>
          <a:p>
            <a:pPr marL="62230">
              <a:lnSpc>
                <a:spcPts val="1550"/>
              </a:lnSpc>
            </a:pPr>
            <a:r>
              <a:rPr sz="1550" spc="155" dirty="0">
                <a:latin typeface="宋体"/>
                <a:cs typeface="宋体"/>
              </a:rPr>
              <a:t>消</a:t>
            </a:r>
            <a:r>
              <a:rPr sz="1550" spc="110" dirty="0">
                <a:latin typeface="宋体"/>
                <a:cs typeface="宋体"/>
              </a:rPr>
              <a:t> </a:t>
            </a:r>
            <a:r>
              <a:rPr sz="1550" spc="155" dirty="0">
                <a:latin typeface="宋体"/>
                <a:cs typeface="宋体"/>
              </a:rPr>
              <a:t>信</a:t>
            </a:r>
            <a:endParaRPr sz="1550">
              <a:latin typeface="宋体"/>
              <a:cs typeface="宋体"/>
            </a:endParaRPr>
          </a:p>
          <a:p>
            <a:pPr marL="62230">
              <a:lnSpc>
                <a:spcPts val="1705"/>
              </a:lnSpc>
            </a:pPr>
            <a:r>
              <a:rPr sz="1550" spc="155" dirty="0">
                <a:latin typeface="宋体"/>
                <a:cs typeface="宋体"/>
              </a:rPr>
              <a:t>息</a:t>
            </a:r>
            <a:r>
              <a:rPr sz="1550" spc="110" dirty="0">
                <a:latin typeface="宋体"/>
                <a:cs typeface="宋体"/>
              </a:rPr>
              <a:t> </a:t>
            </a:r>
            <a:r>
              <a:rPr sz="1550" spc="155" dirty="0">
                <a:latin typeface="宋体"/>
                <a:cs typeface="宋体"/>
              </a:rPr>
              <a:t>息</a:t>
            </a:r>
            <a:endParaRPr sz="1550">
              <a:latin typeface="宋体"/>
              <a:cs typeface="宋体"/>
            </a:endParaRPr>
          </a:p>
        </p:txBody>
      </p:sp>
      <p:sp>
        <p:nvSpPr>
          <p:cNvPr id="22" name="object 22"/>
          <p:cNvSpPr txBox="1"/>
          <p:nvPr/>
        </p:nvSpPr>
        <p:spPr>
          <a:xfrm>
            <a:off x="4039559" y="2890009"/>
            <a:ext cx="411480" cy="422909"/>
          </a:xfrm>
          <a:prstGeom prst="rect">
            <a:avLst/>
          </a:prstGeom>
        </p:spPr>
        <p:txBody>
          <a:bodyPr vert="horz" wrap="square" lIns="0" tIns="0" rIns="0" bIns="0" rtlCol="0">
            <a:spAutoFit/>
          </a:bodyPr>
          <a:lstStyle/>
          <a:p>
            <a:pPr marL="12700" marR="5080">
              <a:lnSpc>
                <a:spcPct val="102000"/>
              </a:lnSpc>
            </a:pPr>
            <a:r>
              <a:rPr sz="1350" spc="140" dirty="0">
                <a:latin typeface="宋体"/>
                <a:cs typeface="宋体"/>
              </a:rPr>
              <a:t>安全  信息</a:t>
            </a:r>
            <a:endParaRPr sz="1350">
              <a:latin typeface="宋体"/>
              <a:cs typeface="宋体"/>
            </a:endParaRPr>
          </a:p>
        </p:txBody>
      </p:sp>
      <p:sp>
        <p:nvSpPr>
          <p:cNvPr id="23" name="object 23"/>
          <p:cNvSpPr txBox="1"/>
          <p:nvPr/>
        </p:nvSpPr>
        <p:spPr>
          <a:xfrm>
            <a:off x="7947431" y="4393115"/>
            <a:ext cx="797560" cy="208915"/>
          </a:xfrm>
          <a:prstGeom prst="rect">
            <a:avLst/>
          </a:prstGeom>
        </p:spPr>
        <p:txBody>
          <a:bodyPr vert="horz" wrap="square" lIns="0" tIns="0" rIns="0" bIns="0" rtlCol="0">
            <a:spAutoFit/>
          </a:bodyPr>
          <a:lstStyle/>
          <a:p>
            <a:pPr marL="12700"/>
            <a:r>
              <a:rPr sz="1350" spc="165" dirty="0">
                <a:latin typeface="宋体"/>
                <a:cs typeface="宋体"/>
              </a:rPr>
              <a:t>解释过程</a:t>
            </a:r>
            <a:endParaRPr sz="1350">
              <a:latin typeface="宋体"/>
              <a:cs typeface="宋体"/>
            </a:endParaRPr>
          </a:p>
        </p:txBody>
      </p:sp>
      <p:sp>
        <p:nvSpPr>
          <p:cNvPr id="24" name="object 24"/>
          <p:cNvSpPr txBox="1"/>
          <p:nvPr/>
        </p:nvSpPr>
        <p:spPr>
          <a:xfrm>
            <a:off x="8140323" y="2890009"/>
            <a:ext cx="411480" cy="422909"/>
          </a:xfrm>
          <a:prstGeom prst="rect">
            <a:avLst/>
          </a:prstGeom>
        </p:spPr>
        <p:txBody>
          <a:bodyPr vert="horz" wrap="square" lIns="0" tIns="0" rIns="0" bIns="0" rtlCol="0">
            <a:spAutoFit/>
          </a:bodyPr>
          <a:lstStyle/>
          <a:p>
            <a:pPr marL="12700" marR="5080">
              <a:lnSpc>
                <a:spcPct val="102000"/>
              </a:lnSpc>
            </a:pPr>
            <a:r>
              <a:rPr sz="1350" spc="140" dirty="0">
                <a:latin typeface="宋体"/>
                <a:cs typeface="宋体"/>
              </a:rPr>
              <a:t>安全  信息</a:t>
            </a:r>
            <a:endParaRPr sz="1350">
              <a:latin typeface="宋体"/>
              <a:cs typeface="宋体"/>
            </a:endParaRPr>
          </a:p>
        </p:txBody>
      </p:sp>
      <p:sp>
        <p:nvSpPr>
          <p:cNvPr id="25" name="object 25"/>
          <p:cNvSpPr txBox="1"/>
          <p:nvPr/>
        </p:nvSpPr>
        <p:spPr>
          <a:xfrm>
            <a:off x="2835585" y="4219379"/>
            <a:ext cx="1808480" cy="238527"/>
          </a:xfrm>
          <a:prstGeom prst="rect">
            <a:avLst/>
          </a:prstGeom>
        </p:spPr>
        <p:txBody>
          <a:bodyPr vert="horz" wrap="square" lIns="0" tIns="0" rIns="0" bIns="0" rtlCol="0">
            <a:spAutoFit/>
          </a:bodyPr>
          <a:lstStyle/>
          <a:p>
            <a:pPr marL="12700"/>
            <a:r>
              <a:rPr sz="1550" spc="155" dirty="0">
                <a:latin typeface="宋体"/>
                <a:cs typeface="宋体"/>
              </a:rPr>
              <a:t>（真信源</a:t>
            </a:r>
            <a:r>
              <a:rPr sz="1550" spc="-430" dirty="0">
                <a:latin typeface="宋体"/>
                <a:cs typeface="宋体"/>
              </a:rPr>
              <a:t>）</a:t>
            </a:r>
            <a:r>
              <a:rPr sz="2025" spc="247" baseline="-22633" dirty="0">
                <a:latin typeface="宋体"/>
                <a:cs typeface="宋体"/>
              </a:rPr>
              <a:t>筛选过程</a:t>
            </a:r>
            <a:endParaRPr sz="2025" baseline="-22633">
              <a:latin typeface="宋体"/>
              <a:cs typeface="宋体"/>
            </a:endParaRPr>
          </a:p>
        </p:txBody>
      </p:sp>
      <p:sp>
        <p:nvSpPr>
          <p:cNvPr id="26" name="object 26"/>
          <p:cNvSpPr/>
          <p:nvPr/>
        </p:nvSpPr>
        <p:spPr>
          <a:xfrm>
            <a:off x="8096361" y="3350311"/>
            <a:ext cx="499745" cy="0"/>
          </a:xfrm>
          <a:custGeom>
            <a:avLst/>
            <a:gdLst/>
            <a:ahLst/>
            <a:cxnLst/>
            <a:rect l="l" t="t" r="r" b="b"/>
            <a:pathLst>
              <a:path w="499745">
                <a:moveTo>
                  <a:pt x="0" y="0"/>
                </a:moveTo>
                <a:lnTo>
                  <a:pt x="499349" y="0"/>
                </a:lnTo>
              </a:path>
            </a:pathLst>
          </a:custGeom>
          <a:ln w="15738">
            <a:solidFill>
              <a:srgbClr val="000000"/>
            </a:solidFill>
          </a:ln>
        </p:spPr>
        <p:txBody>
          <a:bodyPr wrap="square" lIns="0" tIns="0" rIns="0" bIns="0" rtlCol="0"/>
          <a:lstStyle/>
          <a:p>
            <a:endParaRPr/>
          </a:p>
        </p:txBody>
      </p:sp>
      <p:sp>
        <p:nvSpPr>
          <p:cNvPr id="27" name="object 27"/>
          <p:cNvSpPr/>
          <p:nvPr/>
        </p:nvSpPr>
        <p:spPr>
          <a:xfrm>
            <a:off x="8004255" y="3295226"/>
            <a:ext cx="121920" cy="110489"/>
          </a:xfrm>
          <a:custGeom>
            <a:avLst/>
            <a:gdLst/>
            <a:ahLst/>
            <a:cxnLst/>
            <a:rect l="l" t="t" r="r" b="b"/>
            <a:pathLst>
              <a:path w="121920" h="110489">
                <a:moveTo>
                  <a:pt x="121521" y="0"/>
                </a:moveTo>
                <a:lnTo>
                  <a:pt x="0" y="55085"/>
                </a:lnTo>
                <a:lnTo>
                  <a:pt x="121521" y="110170"/>
                </a:lnTo>
                <a:lnTo>
                  <a:pt x="110807" y="83196"/>
                </a:lnTo>
                <a:lnTo>
                  <a:pt x="107235" y="55076"/>
                </a:lnTo>
                <a:lnTo>
                  <a:pt x="110807" y="26961"/>
                </a:lnTo>
                <a:lnTo>
                  <a:pt x="121521" y="0"/>
                </a:lnTo>
                <a:close/>
              </a:path>
            </a:pathLst>
          </a:custGeom>
          <a:solidFill>
            <a:srgbClr val="000000"/>
          </a:solidFill>
        </p:spPr>
        <p:txBody>
          <a:bodyPr wrap="square" lIns="0" tIns="0" rIns="0" bIns="0" rtlCol="0"/>
          <a:lstStyle/>
          <a:p>
            <a:endParaRPr/>
          </a:p>
        </p:txBody>
      </p:sp>
      <p:sp>
        <p:nvSpPr>
          <p:cNvPr id="28" name="object 28"/>
          <p:cNvSpPr/>
          <p:nvPr/>
        </p:nvSpPr>
        <p:spPr>
          <a:xfrm>
            <a:off x="8566294" y="3295226"/>
            <a:ext cx="121920" cy="110489"/>
          </a:xfrm>
          <a:custGeom>
            <a:avLst/>
            <a:gdLst/>
            <a:ahLst/>
            <a:cxnLst/>
            <a:rect l="l" t="t" r="r" b="b"/>
            <a:pathLst>
              <a:path w="121920" h="110489">
                <a:moveTo>
                  <a:pt x="0" y="0"/>
                </a:moveTo>
                <a:lnTo>
                  <a:pt x="10714" y="26961"/>
                </a:lnTo>
                <a:lnTo>
                  <a:pt x="14285" y="55085"/>
                </a:lnTo>
                <a:lnTo>
                  <a:pt x="10714" y="83196"/>
                </a:lnTo>
                <a:lnTo>
                  <a:pt x="0" y="110170"/>
                </a:lnTo>
                <a:lnTo>
                  <a:pt x="121521" y="55085"/>
                </a:lnTo>
                <a:lnTo>
                  <a:pt x="0" y="0"/>
                </a:lnTo>
                <a:close/>
              </a:path>
            </a:pathLst>
          </a:custGeom>
          <a:solidFill>
            <a:srgbClr val="000000"/>
          </a:solidFill>
        </p:spPr>
        <p:txBody>
          <a:bodyPr wrap="square" lIns="0" tIns="0" rIns="0" bIns="0" rtlCol="0"/>
          <a:lstStyle/>
          <a:p>
            <a:endParaRPr/>
          </a:p>
        </p:txBody>
      </p:sp>
      <p:sp>
        <p:nvSpPr>
          <p:cNvPr id="29" name="object 29"/>
          <p:cNvSpPr/>
          <p:nvPr/>
        </p:nvSpPr>
        <p:spPr>
          <a:xfrm>
            <a:off x="8004256" y="4217791"/>
            <a:ext cx="683895" cy="124460"/>
          </a:xfrm>
          <a:custGeom>
            <a:avLst/>
            <a:gdLst/>
            <a:ahLst/>
            <a:cxnLst/>
            <a:rect l="l" t="t" r="r" b="b"/>
            <a:pathLst>
              <a:path w="683895" h="124460">
                <a:moveTo>
                  <a:pt x="683561" y="0"/>
                </a:moveTo>
                <a:lnTo>
                  <a:pt x="678184" y="24111"/>
                </a:lnTo>
                <a:lnTo>
                  <a:pt x="663518" y="43802"/>
                </a:lnTo>
                <a:lnTo>
                  <a:pt x="641753" y="57080"/>
                </a:lnTo>
                <a:lnTo>
                  <a:pt x="615084" y="61948"/>
                </a:lnTo>
                <a:lnTo>
                  <a:pt x="410136" y="61948"/>
                </a:lnTo>
                <a:lnTo>
                  <a:pt x="383467" y="66817"/>
                </a:lnTo>
                <a:lnTo>
                  <a:pt x="361702" y="80097"/>
                </a:lnTo>
                <a:lnTo>
                  <a:pt x="347036" y="99795"/>
                </a:lnTo>
                <a:lnTo>
                  <a:pt x="341659" y="123919"/>
                </a:lnTo>
                <a:lnTo>
                  <a:pt x="336287" y="99804"/>
                </a:lnTo>
                <a:lnTo>
                  <a:pt x="321647" y="80105"/>
                </a:lnTo>
                <a:lnTo>
                  <a:pt x="299954" y="66820"/>
                </a:lnTo>
                <a:lnTo>
                  <a:pt x="273424" y="61948"/>
                </a:lnTo>
                <a:lnTo>
                  <a:pt x="68235" y="61948"/>
                </a:lnTo>
                <a:lnTo>
                  <a:pt x="41705" y="57080"/>
                </a:lnTo>
                <a:lnTo>
                  <a:pt x="20012" y="43802"/>
                </a:lnTo>
                <a:lnTo>
                  <a:pt x="5372" y="24111"/>
                </a:lnTo>
                <a:lnTo>
                  <a:pt x="0" y="0"/>
                </a:lnTo>
              </a:path>
            </a:pathLst>
          </a:custGeom>
          <a:ln w="15790">
            <a:solidFill>
              <a:srgbClr val="000000"/>
            </a:solidFill>
          </a:ln>
        </p:spPr>
        <p:txBody>
          <a:bodyPr wrap="square" lIns="0" tIns="0" rIns="0" bIns="0" rtlCol="0"/>
          <a:lstStyle/>
          <a:p>
            <a:endParaRPr/>
          </a:p>
        </p:txBody>
      </p:sp>
      <p:sp>
        <p:nvSpPr>
          <p:cNvPr id="30" name="object 30"/>
          <p:cNvSpPr/>
          <p:nvPr/>
        </p:nvSpPr>
        <p:spPr>
          <a:xfrm>
            <a:off x="8687817" y="2575776"/>
            <a:ext cx="683895" cy="1549400"/>
          </a:xfrm>
          <a:custGeom>
            <a:avLst/>
            <a:gdLst/>
            <a:ahLst/>
            <a:cxnLst/>
            <a:rect l="l" t="t" r="r" b="b"/>
            <a:pathLst>
              <a:path w="683895" h="1549400">
                <a:moveTo>
                  <a:pt x="0" y="1549069"/>
                </a:moveTo>
                <a:lnTo>
                  <a:pt x="683464" y="1549069"/>
                </a:lnTo>
                <a:lnTo>
                  <a:pt x="683464" y="0"/>
                </a:lnTo>
                <a:lnTo>
                  <a:pt x="0" y="0"/>
                </a:lnTo>
                <a:lnTo>
                  <a:pt x="0" y="1549069"/>
                </a:lnTo>
                <a:close/>
              </a:path>
            </a:pathLst>
          </a:custGeom>
          <a:ln w="17096">
            <a:solidFill>
              <a:srgbClr val="000000"/>
            </a:solidFill>
          </a:ln>
        </p:spPr>
        <p:txBody>
          <a:bodyPr wrap="square" lIns="0" tIns="0" rIns="0" bIns="0" rtlCol="0"/>
          <a:lstStyle/>
          <a:p>
            <a:endParaRPr/>
          </a:p>
        </p:txBody>
      </p:sp>
      <p:sp>
        <p:nvSpPr>
          <p:cNvPr id="31" name="object 31"/>
          <p:cNvSpPr txBox="1"/>
          <p:nvPr/>
        </p:nvSpPr>
        <p:spPr>
          <a:xfrm>
            <a:off x="8942272" y="2858450"/>
            <a:ext cx="242570" cy="945515"/>
          </a:xfrm>
          <a:prstGeom prst="rect">
            <a:avLst/>
          </a:prstGeom>
        </p:spPr>
        <p:txBody>
          <a:bodyPr vert="horz" wrap="square" lIns="0" tIns="0" rIns="0" bIns="0" rtlCol="0">
            <a:spAutoFit/>
          </a:bodyPr>
          <a:lstStyle/>
          <a:p>
            <a:pPr marL="12700" marR="5080" algn="just"/>
            <a:r>
              <a:rPr sz="1550" spc="110" dirty="0">
                <a:latin typeface="宋体"/>
                <a:cs typeface="宋体"/>
              </a:rPr>
              <a:t>知  识  结  构</a:t>
            </a:r>
            <a:endParaRPr sz="1550">
              <a:latin typeface="宋体"/>
              <a:cs typeface="宋体"/>
            </a:endParaRPr>
          </a:p>
        </p:txBody>
      </p:sp>
      <p:sp>
        <p:nvSpPr>
          <p:cNvPr id="32" name="object 32"/>
          <p:cNvSpPr txBox="1"/>
          <p:nvPr/>
        </p:nvSpPr>
        <p:spPr>
          <a:xfrm>
            <a:off x="7541393" y="2968425"/>
            <a:ext cx="242570" cy="820738"/>
          </a:xfrm>
          <a:prstGeom prst="rect">
            <a:avLst/>
          </a:prstGeom>
        </p:spPr>
        <p:txBody>
          <a:bodyPr vert="horz" wrap="square" lIns="0" tIns="0" rIns="0" bIns="0" rtlCol="0">
            <a:spAutoFit/>
          </a:bodyPr>
          <a:lstStyle/>
          <a:p>
            <a:pPr marL="12700" marR="5080" algn="just">
              <a:lnSpc>
                <a:spcPts val="1550"/>
              </a:lnSpc>
            </a:pPr>
            <a:r>
              <a:rPr sz="1550" spc="110" dirty="0">
                <a:latin typeface="宋体"/>
                <a:cs typeface="宋体"/>
              </a:rPr>
              <a:t>安  全  信  宿</a:t>
            </a:r>
            <a:endParaRPr sz="1550">
              <a:latin typeface="宋体"/>
              <a:cs typeface="宋体"/>
            </a:endParaRPr>
          </a:p>
        </p:txBody>
      </p:sp>
      <p:sp>
        <p:nvSpPr>
          <p:cNvPr id="33" name="object 33"/>
          <p:cNvSpPr/>
          <p:nvPr/>
        </p:nvSpPr>
        <p:spPr>
          <a:xfrm>
            <a:off x="4928616" y="1956222"/>
            <a:ext cx="0" cy="619760"/>
          </a:xfrm>
          <a:custGeom>
            <a:avLst/>
            <a:gdLst/>
            <a:ahLst/>
            <a:cxnLst/>
            <a:rect l="l" t="t" r="r" b="b"/>
            <a:pathLst>
              <a:path h="619760">
                <a:moveTo>
                  <a:pt x="0" y="619487"/>
                </a:moveTo>
                <a:lnTo>
                  <a:pt x="0" y="0"/>
                </a:lnTo>
              </a:path>
            </a:pathLst>
          </a:custGeom>
          <a:ln w="17360">
            <a:solidFill>
              <a:srgbClr val="000000"/>
            </a:solidFill>
            <a:prstDash val="lgDash"/>
          </a:ln>
        </p:spPr>
        <p:txBody>
          <a:bodyPr wrap="square" lIns="0" tIns="0" rIns="0" bIns="0" rtlCol="0"/>
          <a:lstStyle/>
          <a:p>
            <a:endParaRPr/>
          </a:p>
        </p:txBody>
      </p:sp>
      <p:sp>
        <p:nvSpPr>
          <p:cNvPr id="34" name="object 34"/>
          <p:cNvSpPr/>
          <p:nvPr/>
        </p:nvSpPr>
        <p:spPr>
          <a:xfrm>
            <a:off x="3561662" y="1336603"/>
            <a:ext cx="2734310" cy="619760"/>
          </a:xfrm>
          <a:custGeom>
            <a:avLst/>
            <a:gdLst/>
            <a:ahLst/>
            <a:cxnLst/>
            <a:rect l="l" t="t" r="r" b="b"/>
            <a:pathLst>
              <a:path w="2734310" h="619760">
                <a:moveTo>
                  <a:pt x="0" y="619619"/>
                </a:moveTo>
                <a:lnTo>
                  <a:pt x="2734003" y="619619"/>
                </a:lnTo>
                <a:lnTo>
                  <a:pt x="2734003" y="0"/>
                </a:lnTo>
                <a:lnTo>
                  <a:pt x="0" y="0"/>
                </a:lnTo>
                <a:lnTo>
                  <a:pt x="0" y="619619"/>
                </a:lnTo>
                <a:close/>
              </a:path>
            </a:pathLst>
          </a:custGeom>
          <a:ln w="15817">
            <a:solidFill>
              <a:srgbClr val="000000"/>
            </a:solidFill>
            <a:prstDash val="lgDash"/>
          </a:ln>
        </p:spPr>
        <p:txBody>
          <a:bodyPr wrap="square" lIns="0" tIns="0" rIns="0" bIns="0" rtlCol="0"/>
          <a:lstStyle/>
          <a:p>
            <a:endParaRPr/>
          </a:p>
        </p:txBody>
      </p:sp>
      <p:sp>
        <p:nvSpPr>
          <p:cNvPr id="35" name="object 35"/>
          <p:cNvSpPr txBox="1"/>
          <p:nvPr/>
        </p:nvSpPr>
        <p:spPr>
          <a:xfrm>
            <a:off x="3700311" y="1396167"/>
            <a:ext cx="2456815" cy="458470"/>
          </a:xfrm>
          <a:prstGeom prst="rect">
            <a:avLst/>
          </a:prstGeom>
        </p:spPr>
        <p:txBody>
          <a:bodyPr vert="horz" wrap="square" lIns="0" tIns="0" rIns="0" bIns="0" rtlCol="0">
            <a:spAutoFit/>
          </a:bodyPr>
          <a:lstStyle/>
          <a:p>
            <a:pPr marL="745490" marR="5080" indent="-733425">
              <a:lnSpc>
                <a:spcPct val="110600"/>
              </a:lnSpc>
            </a:pPr>
            <a:r>
              <a:rPr sz="1350" spc="100" dirty="0">
                <a:latin typeface="Arial"/>
                <a:cs typeface="Arial"/>
              </a:rPr>
              <a:t>●</a:t>
            </a:r>
            <a:r>
              <a:rPr sz="1350" spc="155" dirty="0">
                <a:latin typeface="宋体"/>
                <a:cs typeface="宋体"/>
              </a:rPr>
              <a:t>筛选不力，无法或未完整筛  </a:t>
            </a:r>
            <a:r>
              <a:rPr sz="1350" spc="165" dirty="0">
                <a:latin typeface="宋体"/>
                <a:cs typeface="宋体"/>
              </a:rPr>
              <a:t>选有效信息</a:t>
            </a:r>
            <a:endParaRPr sz="1350">
              <a:latin typeface="宋体"/>
              <a:cs typeface="宋体"/>
            </a:endParaRPr>
          </a:p>
        </p:txBody>
      </p:sp>
      <p:sp>
        <p:nvSpPr>
          <p:cNvPr id="36" name="object 36"/>
          <p:cNvSpPr/>
          <p:nvPr/>
        </p:nvSpPr>
        <p:spPr>
          <a:xfrm>
            <a:off x="6295473" y="4208239"/>
            <a:ext cx="0" cy="381635"/>
          </a:xfrm>
          <a:custGeom>
            <a:avLst/>
            <a:gdLst/>
            <a:ahLst/>
            <a:cxnLst/>
            <a:rect l="l" t="t" r="r" b="b"/>
            <a:pathLst>
              <a:path h="381635">
                <a:moveTo>
                  <a:pt x="0" y="381332"/>
                </a:moveTo>
                <a:lnTo>
                  <a:pt x="0" y="0"/>
                </a:lnTo>
              </a:path>
            </a:pathLst>
          </a:custGeom>
          <a:ln w="17360">
            <a:solidFill>
              <a:srgbClr val="000000"/>
            </a:solidFill>
          </a:ln>
        </p:spPr>
        <p:txBody>
          <a:bodyPr wrap="square" lIns="0" tIns="0" rIns="0" bIns="0" rtlCol="0"/>
          <a:lstStyle/>
          <a:p>
            <a:endParaRPr/>
          </a:p>
        </p:txBody>
      </p:sp>
      <p:sp>
        <p:nvSpPr>
          <p:cNvPr id="37" name="object 37"/>
          <p:cNvSpPr/>
          <p:nvPr/>
        </p:nvSpPr>
        <p:spPr>
          <a:xfrm>
            <a:off x="6234712" y="4124846"/>
            <a:ext cx="121920" cy="110489"/>
          </a:xfrm>
          <a:custGeom>
            <a:avLst/>
            <a:gdLst/>
            <a:ahLst/>
            <a:cxnLst/>
            <a:rect l="l" t="t" r="r" b="b"/>
            <a:pathLst>
              <a:path w="121920" h="110489">
                <a:moveTo>
                  <a:pt x="60760" y="0"/>
                </a:moveTo>
                <a:lnTo>
                  <a:pt x="0" y="110170"/>
                </a:lnTo>
                <a:lnTo>
                  <a:pt x="29804" y="100407"/>
                </a:lnTo>
                <a:lnTo>
                  <a:pt x="60851" y="97152"/>
                </a:lnTo>
                <a:lnTo>
                  <a:pt x="114342" y="97152"/>
                </a:lnTo>
                <a:lnTo>
                  <a:pt x="60760" y="0"/>
                </a:lnTo>
                <a:close/>
              </a:path>
              <a:path w="121920" h="110489">
                <a:moveTo>
                  <a:pt x="114342" y="97152"/>
                </a:moveTo>
                <a:lnTo>
                  <a:pt x="60851" y="97152"/>
                </a:lnTo>
                <a:lnTo>
                  <a:pt x="91853" y="100407"/>
                </a:lnTo>
                <a:lnTo>
                  <a:pt x="121521" y="110170"/>
                </a:lnTo>
                <a:lnTo>
                  <a:pt x="114342" y="97152"/>
                </a:lnTo>
                <a:close/>
              </a:path>
            </a:pathLst>
          </a:custGeom>
          <a:solidFill>
            <a:srgbClr val="000000"/>
          </a:solidFill>
        </p:spPr>
        <p:txBody>
          <a:bodyPr wrap="square" lIns="0" tIns="0" rIns="0" bIns="0" rtlCol="0"/>
          <a:lstStyle/>
          <a:p>
            <a:endParaRPr/>
          </a:p>
        </p:txBody>
      </p:sp>
      <p:sp>
        <p:nvSpPr>
          <p:cNvPr id="38" name="object 38"/>
          <p:cNvSpPr/>
          <p:nvPr/>
        </p:nvSpPr>
        <p:spPr>
          <a:xfrm>
            <a:off x="5953813" y="4589573"/>
            <a:ext cx="683895" cy="619760"/>
          </a:xfrm>
          <a:custGeom>
            <a:avLst/>
            <a:gdLst/>
            <a:ahLst/>
            <a:cxnLst/>
            <a:rect l="l" t="t" r="r" b="b"/>
            <a:pathLst>
              <a:path w="683895" h="619760">
                <a:moveTo>
                  <a:pt x="0" y="619619"/>
                </a:moveTo>
                <a:lnTo>
                  <a:pt x="683464" y="619619"/>
                </a:lnTo>
                <a:lnTo>
                  <a:pt x="683464" y="0"/>
                </a:lnTo>
                <a:lnTo>
                  <a:pt x="0" y="0"/>
                </a:lnTo>
                <a:lnTo>
                  <a:pt x="0" y="619619"/>
                </a:lnTo>
                <a:close/>
              </a:path>
            </a:pathLst>
          </a:custGeom>
          <a:ln w="16470">
            <a:solidFill>
              <a:srgbClr val="000000"/>
            </a:solidFill>
          </a:ln>
        </p:spPr>
        <p:txBody>
          <a:bodyPr wrap="square" lIns="0" tIns="0" rIns="0" bIns="0" rtlCol="0"/>
          <a:lstStyle/>
          <a:p>
            <a:endParaRPr/>
          </a:p>
        </p:txBody>
      </p:sp>
      <p:sp>
        <p:nvSpPr>
          <p:cNvPr id="39" name="object 39"/>
          <p:cNvSpPr txBox="1"/>
          <p:nvPr/>
        </p:nvSpPr>
        <p:spPr>
          <a:xfrm>
            <a:off x="6065769" y="4761550"/>
            <a:ext cx="459740" cy="237490"/>
          </a:xfrm>
          <a:prstGeom prst="rect">
            <a:avLst/>
          </a:prstGeom>
        </p:spPr>
        <p:txBody>
          <a:bodyPr vert="horz" wrap="square" lIns="0" tIns="0" rIns="0" bIns="0" rtlCol="0">
            <a:spAutoFit/>
          </a:bodyPr>
          <a:lstStyle/>
          <a:p>
            <a:pPr marL="12700"/>
            <a:r>
              <a:rPr sz="1550" spc="155" dirty="0">
                <a:latin typeface="宋体"/>
                <a:cs typeface="宋体"/>
              </a:rPr>
              <a:t>噪声</a:t>
            </a:r>
            <a:endParaRPr sz="1550">
              <a:latin typeface="宋体"/>
              <a:cs typeface="宋体"/>
            </a:endParaRPr>
          </a:p>
        </p:txBody>
      </p:sp>
      <p:sp>
        <p:nvSpPr>
          <p:cNvPr id="40" name="object 40"/>
          <p:cNvSpPr txBox="1"/>
          <p:nvPr/>
        </p:nvSpPr>
        <p:spPr>
          <a:xfrm>
            <a:off x="2106544" y="5466943"/>
            <a:ext cx="3550285" cy="201295"/>
          </a:xfrm>
          <a:prstGeom prst="rect">
            <a:avLst/>
          </a:prstGeom>
        </p:spPr>
        <p:txBody>
          <a:bodyPr vert="horz" wrap="square" lIns="0" tIns="0" rIns="0" bIns="0" rtlCol="0">
            <a:spAutoFit/>
          </a:bodyPr>
          <a:lstStyle/>
          <a:p>
            <a:pPr marL="12700"/>
            <a:r>
              <a:rPr sz="1300" spc="10" dirty="0">
                <a:latin typeface="宋体"/>
                <a:cs typeface="宋体"/>
              </a:rPr>
              <a:t> </a:t>
            </a:r>
            <a:r>
              <a:rPr sz="1300" strike="sngStrike" spc="10" dirty="0">
                <a:latin typeface="宋体"/>
                <a:cs typeface="宋体"/>
              </a:rPr>
              <a:t>   </a:t>
            </a:r>
            <a:r>
              <a:rPr sz="1300" spc="10" dirty="0">
                <a:latin typeface="宋体"/>
                <a:cs typeface="宋体"/>
              </a:rPr>
              <a:t> </a:t>
            </a:r>
            <a:r>
              <a:rPr sz="1300" spc="20" dirty="0">
                <a:latin typeface="宋体"/>
                <a:cs typeface="宋体"/>
              </a:rPr>
              <a:t>作用与影响   </a:t>
            </a:r>
            <a:r>
              <a:rPr sz="1300" spc="600" dirty="0">
                <a:latin typeface="宋体"/>
                <a:cs typeface="宋体"/>
              </a:rPr>
              <a:t> </a:t>
            </a:r>
            <a:r>
              <a:rPr sz="1300" spc="15" dirty="0">
                <a:latin typeface="宋体"/>
                <a:cs typeface="宋体"/>
              </a:rPr>
              <a:t>故障要素与原因连接线</a:t>
            </a:r>
            <a:r>
              <a:rPr sz="1300" spc="5" dirty="0">
                <a:latin typeface="宋体"/>
                <a:cs typeface="宋体"/>
              </a:rPr>
              <a:t> </a:t>
            </a:r>
            <a:r>
              <a:rPr sz="1300" dirty="0">
                <a:latin typeface="宋体"/>
                <a:cs typeface="宋体"/>
              </a:rPr>
              <a:t> </a:t>
            </a:r>
            <a:endParaRPr sz="1300">
              <a:latin typeface="宋体"/>
              <a:cs typeface="宋体"/>
            </a:endParaRPr>
          </a:p>
        </p:txBody>
      </p:sp>
      <p:sp>
        <p:nvSpPr>
          <p:cNvPr id="41" name="object 41"/>
          <p:cNvSpPr txBox="1"/>
          <p:nvPr/>
        </p:nvSpPr>
        <p:spPr>
          <a:xfrm>
            <a:off x="5622559" y="5425678"/>
            <a:ext cx="210820" cy="417429"/>
          </a:xfrm>
          <a:prstGeom prst="rect">
            <a:avLst/>
          </a:prstGeom>
        </p:spPr>
        <p:txBody>
          <a:bodyPr vert="horz" wrap="square" lIns="0" tIns="1912" rIns="0" bIns="0" rtlCol="0">
            <a:spAutoFit/>
          </a:bodyPr>
          <a:lstStyle/>
          <a:p>
            <a:pPr>
              <a:spcBef>
                <a:spcPts val="15"/>
              </a:spcBef>
            </a:pPr>
            <a:endParaRPr sz="1400">
              <a:latin typeface="Times New Roman"/>
              <a:cs typeface="Times New Roman"/>
            </a:endParaRPr>
          </a:p>
          <a:p>
            <a:pPr marL="21590"/>
            <a:r>
              <a:rPr sz="1300" spc="10" dirty="0">
                <a:latin typeface="宋体"/>
                <a:cs typeface="宋体"/>
              </a:rPr>
              <a:t> </a:t>
            </a:r>
            <a:r>
              <a:rPr sz="1300" spc="5" dirty="0">
                <a:latin typeface="宋体"/>
                <a:cs typeface="宋体"/>
              </a:rPr>
              <a:t> </a:t>
            </a:r>
            <a:endParaRPr sz="1300">
              <a:latin typeface="宋体"/>
              <a:cs typeface="宋体"/>
            </a:endParaRPr>
          </a:p>
        </p:txBody>
      </p:sp>
      <p:sp>
        <p:nvSpPr>
          <p:cNvPr id="42" name="object 42"/>
          <p:cNvSpPr txBox="1"/>
          <p:nvPr/>
        </p:nvSpPr>
        <p:spPr>
          <a:xfrm>
            <a:off x="5800291" y="5466943"/>
            <a:ext cx="948690" cy="201295"/>
          </a:xfrm>
          <a:prstGeom prst="rect">
            <a:avLst/>
          </a:prstGeom>
        </p:spPr>
        <p:txBody>
          <a:bodyPr vert="horz" wrap="square" lIns="0" tIns="0" rIns="0" bIns="0" rtlCol="0">
            <a:spAutoFit/>
          </a:bodyPr>
          <a:lstStyle/>
          <a:p>
            <a:pPr marL="12700"/>
            <a:r>
              <a:rPr sz="1300" spc="5" dirty="0">
                <a:latin typeface="宋体"/>
                <a:cs typeface="宋体"/>
              </a:rPr>
              <a:t> </a:t>
            </a:r>
            <a:r>
              <a:rPr sz="1300" spc="20" dirty="0">
                <a:latin typeface="宋体"/>
                <a:cs typeface="宋体"/>
              </a:rPr>
              <a:t>故障原因</a:t>
            </a:r>
            <a:r>
              <a:rPr sz="1300" spc="5" dirty="0">
                <a:latin typeface="宋体"/>
                <a:cs typeface="宋体"/>
              </a:rPr>
              <a:t> </a:t>
            </a:r>
            <a:r>
              <a:rPr sz="1300" dirty="0">
                <a:latin typeface="宋体"/>
                <a:cs typeface="宋体"/>
              </a:rPr>
              <a:t> </a:t>
            </a:r>
            <a:endParaRPr sz="1300">
              <a:latin typeface="宋体"/>
              <a:cs typeface="宋体"/>
            </a:endParaRPr>
          </a:p>
        </p:txBody>
      </p:sp>
      <p:sp>
        <p:nvSpPr>
          <p:cNvPr id="43" name="object 43"/>
          <p:cNvSpPr txBox="1"/>
          <p:nvPr/>
        </p:nvSpPr>
        <p:spPr>
          <a:xfrm>
            <a:off x="6727228" y="5425678"/>
            <a:ext cx="210820" cy="417429"/>
          </a:xfrm>
          <a:prstGeom prst="rect">
            <a:avLst/>
          </a:prstGeom>
        </p:spPr>
        <p:txBody>
          <a:bodyPr vert="horz" wrap="square" lIns="0" tIns="1912" rIns="0" bIns="0" rtlCol="0">
            <a:spAutoFit/>
          </a:bodyPr>
          <a:lstStyle/>
          <a:p>
            <a:pPr>
              <a:spcBef>
                <a:spcPts val="15"/>
              </a:spcBef>
            </a:pPr>
            <a:endParaRPr sz="1400">
              <a:latin typeface="Times New Roman"/>
              <a:cs typeface="Times New Roman"/>
            </a:endParaRPr>
          </a:p>
          <a:p>
            <a:pPr marL="8890"/>
            <a:r>
              <a:rPr sz="1300" spc="10" dirty="0">
                <a:latin typeface="宋体"/>
                <a:cs typeface="宋体"/>
              </a:rPr>
              <a:t> </a:t>
            </a:r>
            <a:r>
              <a:rPr sz="1300" spc="5" dirty="0">
                <a:latin typeface="宋体"/>
                <a:cs typeface="宋体"/>
              </a:rPr>
              <a:t> </a:t>
            </a:r>
            <a:endParaRPr sz="1300">
              <a:latin typeface="宋体"/>
              <a:cs typeface="宋体"/>
            </a:endParaRPr>
          </a:p>
        </p:txBody>
      </p:sp>
      <p:sp>
        <p:nvSpPr>
          <p:cNvPr id="44" name="object 44"/>
          <p:cNvSpPr txBox="1"/>
          <p:nvPr/>
        </p:nvSpPr>
        <p:spPr>
          <a:xfrm>
            <a:off x="6891968" y="5466943"/>
            <a:ext cx="1619250" cy="201295"/>
          </a:xfrm>
          <a:prstGeom prst="rect">
            <a:avLst/>
          </a:prstGeom>
        </p:spPr>
        <p:txBody>
          <a:bodyPr vert="horz" wrap="square" lIns="0" tIns="0" rIns="0" bIns="0" rtlCol="0">
            <a:spAutoFit/>
          </a:bodyPr>
          <a:lstStyle/>
          <a:p>
            <a:pPr marL="12700"/>
            <a:r>
              <a:rPr sz="1300" spc="5" dirty="0">
                <a:latin typeface="宋体"/>
                <a:cs typeface="宋体"/>
              </a:rPr>
              <a:t> </a:t>
            </a:r>
            <a:r>
              <a:rPr sz="1300" spc="15" dirty="0">
                <a:latin typeface="宋体"/>
                <a:cs typeface="宋体"/>
              </a:rPr>
              <a:t>安全信息流动主体</a:t>
            </a:r>
            <a:r>
              <a:rPr sz="1300" spc="5" dirty="0">
                <a:latin typeface="宋体"/>
                <a:cs typeface="宋体"/>
              </a:rPr>
              <a:t> </a:t>
            </a:r>
            <a:r>
              <a:rPr sz="1300" dirty="0">
                <a:latin typeface="宋体"/>
                <a:cs typeface="宋体"/>
              </a:rPr>
              <a:t> </a:t>
            </a:r>
            <a:endParaRPr sz="1300">
              <a:latin typeface="宋体"/>
              <a:cs typeface="宋体"/>
            </a:endParaRPr>
          </a:p>
        </p:txBody>
      </p:sp>
      <p:sp>
        <p:nvSpPr>
          <p:cNvPr id="45" name="object 45"/>
          <p:cNvSpPr txBox="1"/>
          <p:nvPr/>
        </p:nvSpPr>
        <p:spPr>
          <a:xfrm>
            <a:off x="8498565" y="5425678"/>
            <a:ext cx="252095" cy="417429"/>
          </a:xfrm>
          <a:prstGeom prst="rect">
            <a:avLst/>
          </a:prstGeom>
        </p:spPr>
        <p:txBody>
          <a:bodyPr vert="horz" wrap="square" lIns="0" tIns="1912" rIns="0" bIns="0" rtlCol="0">
            <a:spAutoFit/>
          </a:bodyPr>
          <a:lstStyle/>
          <a:p>
            <a:pPr>
              <a:spcBef>
                <a:spcPts val="15"/>
              </a:spcBef>
            </a:pPr>
            <a:endParaRPr sz="1400">
              <a:latin typeface="Times New Roman"/>
              <a:cs typeface="Times New Roman"/>
            </a:endParaRPr>
          </a:p>
          <a:p>
            <a:pPr>
              <a:lnSpc>
                <a:spcPct val="100000"/>
              </a:lnSpc>
            </a:pPr>
            <a:r>
              <a:rPr sz="1300" spc="10" dirty="0">
                <a:latin typeface="宋体"/>
                <a:cs typeface="宋体"/>
              </a:rPr>
              <a:t>  </a:t>
            </a:r>
            <a:r>
              <a:rPr sz="1300" spc="5" dirty="0">
                <a:latin typeface="宋体"/>
                <a:cs typeface="宋体"/>
              </a:rPr>
              <a:t> </a:t>
            </a:r>
            <a:endParaRPr sz="1300">
              <a:latin typeface="宋体"/>
              <a:cs typeface="宋体"/>
            </a:endParaRPr>
          </a:p>
        </p:txBody>
      </p:sp>
      <p:sp>
        <p:nvSpPr>
          <p:cNvPr id="46" name="object 46"/>
          <p:cNvSpPr txBox="1"/>
          <p:nvPr/>
        </p:nvSpPr>
        <p:spPr>
          <a:xfrm>
            <a:off x="8738456" y="5466943"/>
            <a:ext cx="1534160" cy="201295"/>
          </a:xfrm>
          <a:prstGeom prst="rect">
            <a:avLst/>
          </a:prstGeom>
        </p:spPr>
        <p:txBody>
          <a:bodyPr vert="horz" wrap="square" lIns="0" tIns="0" rIns="0" bIns="0" rtlCol="0">
            <a:spAutoFit/>
          </a:bodyPr>
          <a:lstStyle/>
          <a:p>
            <a:pPr marL="12700"/>
            <a:r>
              <a:rPr sz="1300" spc="15" dirty="0">
                <a:latin typeface="宋体"/>
                <a:cs typeface="宋体"/>
              </a:rPr>
              <a:t>安全信息不对称主体</a:t>
            </a:r>
            <a:endParaRPr sz="1300">
              <a:latin typeface="宋体"/>
              <a:cs typeface="宋体"/>
            </a:endParaRPr>
          </a:p>
        </p:txBody>
      </p:sp>
      <p:sp>
        <p:nvSpPr>
          <p:cNvPr id="47" name="object 47"/>
          <p:cNvSpPr/>
          <p:nvPr/>
        </p:nvSpPr>
        <p:spPr>
          <a:xfrm>
            <a:off x="2424957" y="5535905"/>
            <a:ext cx="93980" cy="93345"/>
          </a:xfrm>
          <a:custGeom>
            <a:avLst/>
            <a:gdLst/>
            <a:ahLst/>
            <a:cxnLst/>
            <a:rect l="l" t="t" r="r" b="b"/>
            <a:pathLst>
              <a:path w="93980" h="93345">
                <a:moveTo>
                  <a:pt x="0" y="0"/>
                </a:moveTo>
                <a:lnTo>
                  <a:pt x="8278" y="22716"/>
                </a:lnTo>
                <a:lnTo>
                  <a:pt x="11037" y="46411"/>
                </a:lnTo>
                <a:lnTo>
                  <a:pt x="8278" y="70096"/>
                </a:lnTo>
                <a:lnTo>
                  <a:pt x="0" y="92822"/>
                </a:lnTo>
                <a:lnTo>
                  <a:pt x="93540" y="46411"/>
                </a:lnTo>
                <a:lnTo>
                  <a:pt x="0" y="0"/>
                </a:lnTo>
                <a:close/>
              </a:path>
            </a:pathLst>
          </a:custGeom>
          <a:solidFill>
            <a:srgbClr val="000000"/>
          </a:solidFill>
        </p:spPr>
        <p:txBody>
          <a:bodyPr wrap="square" lIns="0" tIns="0" rIns="0" bIns="0" rtlCol="0"/>
          <a:lstStyle/>
          <a:p>
            <a:endParaRPr/>
          </a:p>
        </p:txBody>
      </p:sp>
      <p:sp>
        <p:nvSpPr>
          <p:cNvPr id="48" name="object 48"/>
          <p:cNvSpPr/>
          <p:nvPr/>
        </p:nvSpPr>
        <p:spPr>
          <a:xfrm>
            <a:off x="5622559"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solidFill>
            <a:srgbClr val="FFFFFF"/>
          </a:solidFill>
        </p:spPr>
        <p:txBody>
          <a:bodyPr wrap="square" lIns="0" tIns="0" rIns="0" bIns="0" rtlCol="0"/>
          <a:lstStyle/>
          <a:p>
            <a:endParaRPr/>
          </a:p>
        </p:txBody>
      </p:sp>
      <p:sp>
        <p:nvSpPr>
          <p:cNvPr id="49" name="object 49"/>
          <p:cNvSpPr/>
          <p:nvPr/>
        </p:nvSpPr>
        <p:spPr>
          <a:xfrm>
            <a:off x="5622559"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ln w="13311">
            <a:solidFill>
              <a:srgbClr val="000000"/>
            </a:solidFill>
            <a:prstDash val="lgDash"/>
          </a:ln>
        </p:spPr>
        <p:txBody>
          <a:bodyPr wrap="square" lIns="0" tIns="0" rIns="0" bIns="0" rtlCol="0"/>
          <a:lstStyle/>
          <a:p>
            <a:endParaRPr/>
          </a:p>
        </p:txBody>
      </p:sp>
      <p:sp>
        <p:nvSpPr>
          <p:cNvPr id="50" name="object 50"/>
          <p:cNvSpPr/>
          <p:nvPr/>
        </p:nvSpPr>
        <p:spPr>
          <a:xfrm>
            <a:off x="6727228"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solidFill>
            <a:srgbClr val="FFFFFF"/>
          </a:solidFill>
        </p:spPr>
        <p:txBody>
          <a:bodyPr wrap="square" lIns="0" tIns="0" rIns="0" bIns="0" rtlCol="0"/>
          <a:lstStyle/>
          <a:p>
            <a:endParaRPr/>
          </a:p>
        </p:txBody>
      </p:sp>
      <p:sp>
        <p:nvSpPr>
          <p:cNvPr id="51" name="object 51"/>
          <p:cNvSpPr/>
          <p:nvPr/>
        </p:nvSpPr>
        <p:spPr>
          <a:xfrm>
            <a:off x="6727228"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ln w="13311">
            <a:solidFill>
              <a:srgbClr val="000000"/>
            </a:solidFill>
          </a:ln>
        </p:spPr>
        <p:txBody>
          <a:bodyPr wrap="square" lIns="0" tIns="0" rIns="0" bIns="0" rtlCol="0"/>
          <a:lstStyle/>
          <a:p>
            <a:endParaRPr/>
          </a:p>
        </p:txBody>
      </p:sp>
      <p:sp>
        <p:nvSpPr>
          <p:cNvPr id="52" name="object 52"/>
          <p:cNvSpPr/>
          <p:nvPr/>
        </p:nvSpPr>
        <p:spPr>
          <a:xfrm>
            <a:off x="8516006"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solidFill>
            <a:srgbClr val="719FDC"/>
          </a:solidFill>
        </p:spPr>
        <p:txBody>
          <a:bodyPr wrap="square" lIns="0" tIns="0" rIns="0" bIns="0" rtlCol="0"/>
          <a:lstStyle/>
          <a:p>
            <a:endParaRPr/>
          </a:p>
        </p:txBody>
      </p:sp>
      <p:sp>
        <p:nvSpPr>
          <p:cNvPr id="53" name="object 53"/>
          <p:cNvSpPr/>
          <p:nvPr/>
        </p:nvSpPr>
        <p:spPr>
          <a:xfrm>
            <a:off x="8516006" y="5425678"/>
            <a:ext cx="210820" cy="208915"/>
          </a:xfrm>
          <a:custGeom>
            <a:avLst/>
            <a:gdLst/>
            <a:ahLst/>
            <a:cxnLst/>
            <a:rect l="l" t="t" r="r" b="b"/>
            <a:pathLst>
              <a:path w="210820" h="208914">
                <a:moveTo>
                  <a:pt x="0" y="208832"/>
                </a:moveTo>
                <a:lnTo>
                  <a:pt x="210447" y="208832"/>
                </a:lnTo>
                <a:lnTo>
                  <a:pt x="210447" y="0"/>
                </a:lnTo>
                <a:lnTo>
                  <a:pt x="0" y="0"/>
                </a:lnTo>
                <a:lnTo>
                  <a:pt x="0" y="208832"/>
                </a:lnTo>
                <a:close/>
              </a:path>
            </a:pathLst>
          </a:custGeom>
          <a:ln w="13311">
            <a:solidFill>
              <a:srgbClr val="000000"/>
            </a:solidFill>
          </a:ln>
        </p:spPr>
        <p:txBody>
          <a:bodyPr wrap="square" lIns="0" tIns="0" rIns="0" bIns="0" rtlCol="0"/>
          <a:lstStyle/>
          <a:p>
            <a:endParaRPr/>
          </a:p>
        </p:txBody>
      </p:sp>
      <p:sp>
        <p:nvSpPr>
          <p:cNvPr id="54" name="object 54"/>
          <p:cNvSpPr txBox="1">
            <a:spLocks noGrp="1"/>
          </p:cNvSpPr>
          <p:nvPr>
            <p:ph type="title" idx="4294967295"/>
          </p:nvPr>
        </p:nvSpPr>
        <p:spPr>
          <a:xfrm>
            <a:off x="3493010" y="399147"/>
            <a:ext cx="4854575" cy="369888"/>
          </a:xfrm>
          <a:prstGeom prst="rect">
            <a:avLst/>
          </a:prstGeom>
        </p:spPr>
        <p:txBody>
          <a:bodyPr vert="horz" wrap="square" lIns="0" tIns="0" rIns="0" bIns="0" rtlCol="0" anchor="ctr">
            <a:spAutoFit/>
          </a:bodyPr>
          <a:lstStyle/>
          <a:p>
            <a:pPr marL="12700">
              <a:lnSpc>
                <a:spcPct val="100000"/>
              </a:lnSpc>
            </a:pPr>
            <a:r>
              <a:rPr sz="2400" spc="-5" dirty="0">
                <a:latin typeface="Calibri"/>
                <a:cs typeface="Calibri"/>
              </a:rPr>
              <a:t>“</a:t>
            </a:r>
            <a:r>
              <a:rPr sz="2400" dirty="0"/>
              <a:t>真信源</a:t>
            </a:r>
            <a:r>
              <a:rPr sz="2400" b="0" spc="-5" dirty="0">
                <a:latin typeface="Calibri"/>
                <a:cs typeface="Calibri"/>
              </a:rPr>
              <a:t>—</a:t>
            </a:r>
            <a:r>
              <a:rPr sz="2400" dirty="0"/>
              <a:t>安全信源</a:t>
            </a:r>
            <a:r>
              <a:rPr sz="2400" spc="-5" dirty="0">
                <a:latin typeface="Calibri"/>
                <a:cs typeface="Calibri"/>
              </a:rPr>
              <a:t>”</a:t>
            </a:r>
            <a:r>
              <a:rPr sz="2400" dirty="0"/>
              <a:t>信息不对称模</a:t>
            </a:r>
            <a:r>
              <a:rPr sz="2400" spc="-10" dirty="0"/>
              <a:t>型</a:t>
            </a:r>
          </a:p>
        </p:txBody>
      </p:sp>
      <p:sp>
        <p:nvSpPr>
          <p:cNvPr id="55" name="object 5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6" name="object 56"/>
          <p:cNvSpPr txBox="1"/>
          <p:nvPr/>
        </p:nvSpPr>
        <p:spPr>
          <a:xfrm>
            <a:off x="1998371" y="6267784"/>
            <a:ext cx="791400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安全信息视域下</a:t>
            </a:r>
            <a:r>
              <a:rPr sz="1400" spc="-5" dirty="0">
                <a:solidFill>
                  <a:srgbClr val="006FC0"/>
                </a:solidFill>
                <a:latin typeface="Calibri"/>
                <a:cs typeface="Calibri"/>
              </a:rPr>
              <a:t>FDA</a:t>
            </a:r>
            <a:r>
              <a:rPr sz="1400" spc="-5" dirty="0">
                <a:solidFill>
                  <a:srgbClr val="006FC0"/>
                </a:solidFill>
                <a:latin typeface="宋体"/>
                <a:cs typeface="宋体"/>
              </a:rPr>
              <a:t>事故致因模型的构造与演绎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,2018,37(04):120-127+146.</a:t>
            </a:r>
            <a:endParaRPr sz="1400">
              <a:latin typeface="Calibri"/>
              <a:cs typeface="Calibri"/>
            </a:endParaRPr>
          </a:p>
        </p:txBody>
      </p:sp>
    </p:spTree>
    <p:extLst>
      <p:ext uri="{BB962C8B-B14F-4D97-AF65-F5344CB8AC3E}">
        <p14:creationId xmlns:p14="http://schemas.microsoft.com/office/powerpoint/2010/main" val="282978995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166556" y="3003433"/>
            <a:ext cx="777875" cy="1510030"/>
          </a:xfrm>
          <a:custGeom>
            <a:avLst/>
            <a:gdLst/>
            <a:ahLst/>
            <a:cxnLst/>
            <a:rect l="l" t="t" r="r" b="b"/>
            <a:pathLst>
              <a:path w="777875" h="1510029">
                <a:moveTo>
                  <a:pt x="0" y="1510016"/>
                </a:moveTo>
                <a:lnTo>
                  <a:pt x="777526" y="1510016"/>
                </a:lnTo>
                <a:lnTo>
                  <a:pt x="777526" y="0"/>
                </a:lnTo>
                <a:lnTo>
                  <a:pt x="0" y="0"/>
                </a:lnTo>
                <a:lnTo>
                  <a:pt x="0" y="1510016"/>
                </a:lnTo>
                <a:close/>
              </a:path>
            </a:pathLst>
          </a:custGeom>
          <a:ln w="15703">
            <a:solidFill>
              <a:srgbClr val="000000"/>
            </a:solidFill>
          </a:ln>
        </p:spPr>
        <p:txBody>
          <a:bodyPr wrap="square" lIns="0" tIns="0" rIns="0" bIns="0" rtlCol="0"/>
          <a:lstStyle/>
          <a:p>
            <a:endParaRPr/>
          </a:p>
        </p:txBody>
      </p:sp>
      <p:sp>
        <p:nvSpPr>
          <p:cNvPr id="3" name="object 3"/>
          <p:cNvSpPr/>
          <p:nvPr/>
        </p:nvSpPr>
        <p:spPr>
          <a:xfrm>
            <a:off x="4027798" y="3758441"/>
            <a:ext cx="455295" cy="0"/>
          </a:xfrm>
          <a:custGeom>
            <a:avLst/>
            <a:gdLst/>
            <a:ahLst/>
            <a:cxnLst/>
            <a:rect l="l" t="t" r="r" b="b"/>
            <a:pathLst>
              <a:path w="455294">
                <a:moveTo>
                  <a:pt x="0" y="0"/>
                </a:moveTo>
                <a:lnTo>
                  <a:pt x="454692" y="0"/>
                </a:lnTo>
              </a:path>
            </a:pathLst>
          </a:custGeom>
          <a:ln w="15341">
            <a:solidFill>
              <a:srgbClr val="000000"/>
            </a:solidFill>
          </a:ln>
        </p:spPr>
        <p:txBody>
          <a:bodyPr wrap="square" lIns="0" tIns="0" rIns="0" bIns="0" rtlCol="0"/>
          <a:lstStyle/>
          <a:p>
            <a:endParaRPr/>
          </a:p>
        </p:txBody>
      </p:sp>
      <p:sp>
        <p:nvSpPr>
          <p:cNvPr id="4" name="object 4"/>
          <p:cNvSpPr/>
          <p:nvPr/>
        </p:nvSpPr>
        <p:spPr>
          <a:xfrm>
            <a:off x="3944083" y="3704745"/>
            <a:ext cx="111125" cy="107950"/>
          </a:xfrm>
          <a:custGeom>
            <a:avLst/>
            <a:gdLst/>
            <a:ahLst/>
            <a:cxnLst/>
            <a:rect l="l" t="t" r="r" b="b"/>
            <a:pathLst>
              <a:path w="111125" h="107950">
                <a:moveTo>
                  <a:pt x="110595" y="0"/>
                </a:moveTo>
                <a:lnTo>
                  <a:pt x="0" y="53696"/>
                </a:lnTo>
                <a:lnTo>
                  <a:pt x="110595" y="107392"/>
                </a:lnTo>
                <a:lnTo>
                  <a:pt x="100807" y="81098"/>
                </a:lnTo>
                <a:lnTo>
                  <a:pt x="97544" y="53688"/>
                </a:lnTo>
                <a:lnTo>
                  <a:pt x="100807" y="26281"/>
                </a:lnTo>
                <a:lnTo>
                  <a:pt x="110595" y="0"/>
                </a:lnTo>
                <a:close/>
              </a:path>
            </a:pathLst>
          </a:custGeom>
          <a:solidFill>
            <a:srgbClr val="000000"/>
          </a:solidFill>
        </p:spPr>
        <p:txBody>
          <a:bodyPr wrap="square" lIns="0" tIns="0" rIns="0" bIns="0" rtlCol="0"/>
          <a:lstStyle/>
          <a:p>
            <a:endParaRPr/>
          </a:p>
        </p:txBody>
      </p:sp>
      <p:sp>
        <p:nvSpPr>
          <p:cNvPr id="5" name="object 5"/>
          <p:cNvSpPr/>
          <p:nvPr/>
        </p:nvSpPr>
        <p:spPr>
          <a:xfrm>
            <a:off x="4455500" y="3704745"/>
            <a:ext cx="111125" cy="107950"/>
          </a:xfrm>
          <a:custGeom>
            <a:avLst/>
            <a:gdLst/>
            <a:ahLst/>
            <a:cxnLst/>
            <a:rect l="l" t="t" r="r" b="b"/>
            <a:pathLst>
              <a:path w="111125" h="107950">
                <a:moveTo>
                  <a:pt x="0" y="0"/>
                </a:moveTo>
                <a:lnTo>
                  <a:pt x="9751" y="26281"/>
                </a:lnTo>
                <a:lnTo>
                  <a:pt x="13000" y="53696"/>
                </a:lnTo>
                <a:lnTo>
                  <a:pt x="9751" y="81098"/>
                </a:lnTo>
                <a:lnTo>
                  <a:pt x="0" y="107392"/>
                </a:lnTo>
                <a:lnTo>
                  <a:pt x="110595" y="53696"/>
                </a:lnTo>
                <a:lnTo>
                  <a:pt x="0" y="0"/>
                </a:lnTo>
                <a:close/>
              </a:path>
            </a:pathLst>
          </a:custGeom>
          <a:solidFill>
            <a:srgbClr val="000000"/>
          </a:solidFill>
        </p:spPr>
        <p:txBody>
          <a:bodyPr wrap="square" lIns="0" tIns="0" rIns="0" bIns="0" rtlCol="0"/>
          <a:lstStyle/>
          <a:p>
            <a:endParaRPr/>
          </a:p>
        </p:txBody>
      </p:sp>
      <p:sp>
        <p:nvSpPr>
          <p:cNvPr id="6" name="object 6"/>
          <p:cNvSpPr/>
          <p:nvPr/>
        </p:nvSpPr>
        <p:spPr>
          <a:xfrm>
            <a:off x="4566094"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solidFill>
            <a:srgbClr val="95AECF"/>
          </a:solidFill>
        </p:spPr>
        <p:txBody>
          <a:bodyPr wrap="square" lIns="0" tIns="0" rIns="0" bIns="0" rtlCol="0"/>
          <a:lstStyle/>
          <a:p>
            <a:endParaRPr/>
          </a:p>
        </p:txBody>
      </p:sp>
      <p:sp>
        <p:nvSpPr>
          <p:cNvPr id="7" name="object 7"/>
          <p:cNvSpPr/>
          <p:nvPr/>
        </p:nvSpPr>
        <p:spPr>
          <a:xfrm>
            <a:off x="4566094"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ln w="15732">
            <a:solidFill>
              <a:srgbClr val="000000"/>
            </a:solidFill>
          </a:ln>
        </p:spPr>
        <p:txBody>
          <a:bodyPr wrap="square" lIns="0" tIns="0" rIns="0" bIns="0" rtlCol="0"/>
          <a:lstStyle/>
          <a:p>
            <a:endParaRPr/>
          </a:p>
        </p:txBody>
      </p:sp>
      <p:sp>
        <p:nvSpPr>
          <p:cNvPr id="8" name="object 8"/>
          <p:cNvSpPr txBox="1"/>
          <p:nvPr/>
        </p:nvSpPr>
        <p:spPr>
          <a:xfrm>
            <a:off x="4769539" y="3392137"/>
            <a:ext cx="223520" cy="768985"/>
          </a:xfrm>
          <a:prstGeom prst="rect">
            <a:avLst/>
          </a:prstGeom>
        </p:spPr>
        <p:txBody>
          <a:bodyPr vert="horz" wrap="square" lIns="0" tIns="0" rIns="0" bIns="0" rtlCol="0">
            <a:spAutoFit/>
          </a:bodyPr>
          <a:lstStyle/>
          <a:p>
            <a:pPr marL="12700" marR="5080" algn="just">
              <a:lnSpc>
                <a:spcPts val="1510"/>
              </a:lnSpc>
            </a:pPr>
            <a:r>
              <a:rPr sz="1500" spc="40" dirty="0">
                <a:latin typeface="宋体"/>
                <a:cs typeface="宋体"/>
              </a:rPr>
              <a:t>安  全  信  源</a:t>
            </a:r>
            <a:endParaRPr sz="1500">
              <a:latin typeface="宋体"/>
              <a:cs typeface="宋体"/>
            </a:endParaRPr>
          </a:p>
        </p:txBody>
      </p:sp>
      <p:sp>
        <p:nvSpPr>
          <p:cNvPr id="9" name="object 9"/>
          <p:cNvSpPr/>
          <p:nvPr/>
        </p:nvSpPr>
        <p:spPr>
          <a:xfrm>
            <a:off x="5188195" y="3758441"/>
            <a:ext cx="538480" cy="0"/>
          </a:xfrm>
          <a:custGeom>
            <a:avLst/>
            <a:gdLst/>
            <a:ahLst/>
            <a:cxnLst/>
            <a:rect l="l" t="t" r="r" b="b"/>
            <a:pathLst>
              <a:path w="538479">
                <a:moveTo>
                  <a:pt x="0" y="0"/>
                </a:moveTo>
                <a:lnTo>
                  <a:pt x="538275" y="0"/>
                </a:lnTo>
              </a:path>
            </a:pathLst>
          </a:custGeom>
          <a:ln w="15341">
            <a:solidFill>
              <a:srgbClr val="000000"/>
            </a:solidFill>
          </a:ln>
        </p:spPr>
        <p:txBody>
          <a:bodyPr wrap="square" lIns="0" tIns="0" rIns="0" bIns="0" rtlCol="0"/>
          <a:lstStyle/>
          <a:p>
            <a:endParaRPr/>
          </a:p>
        </p:txBody>
      </p:sp>
      <p:sp>
        <p:nvSpPr>
          <p:cNvPr id="10" name="object 10"/>
          <p:cNvSpPr/>
          <p:nvPr/>
        </p:nvSpPr>
        <p:spPr>
          <a:xfrm>
            <a:off x="5699481" y="3704745"/>
            <a:ext cx="111125" cy="107950"/>
          </a:xfrm>
          <a:custGeom>
            <a:avLst/>
            <a:gdLst/>
            <a:ahLst/>
            <a:cxnLst/>
            <a:rect l="l" t="t" r="r" b="b"/>
            <a:pathLst>
              <a:path w="111125" h="107950">
                <a:moveTo>
                  <a:pt x="0" y="0"/>
                </a:moveTo>
                <a:lnTo>
                  <a:pt x="9874" y="26281"/>
                </a:lnTo>
                <a:lnTo>
                  <a:pt x="13165" y="53696"/>
                </a:lnTo>
                <a:lnTo>
                  <a:pt x="9874" y="81098"/>
                </a:lnTo>
                <a:lnTo>
                  <a:pt x="0" y="107392"/>
                </a:lnTo>
                <a:lnTo>
                  <a:pt x="110595" y="53696"/>
                </a:lnTo>
                <a:lnTo>
                  <a:pt x="0" y="0"/>
                </a:lnTo>
                <a:close/>
              </a:path>
            </a:pathLst>
          </a:custGeom>
          <a:solidFill>
            <a:srgbClr val="000000"/>
          </a:solidFill>
        </p:spPr>
        <p:txBody>
          <a:bodyPr wrap="square" lIns="0" tIns="0" rIns="0" bIns="0" rtlCol="0"/>
          <a:lstStyle/>
          <a:p>
            <a:endParaRPr/>
          </a:p>
        </p:txBody>
      </p:sp>
      <p:sp>
        <p:nvSpPr>
          <p:cNvPr id="11" name="object 11"/>
          <p:cNvSpPr/>
          <p:nvPr/>
        </p:nvSpPr>
        <p:spPr>
          <a:xfrm>
            <a:off x="6432176" y="3748362"/>
            <a:ext cx="538480" cy="0"/>
          </a:xfrm>
          <a:custGeom>
            <a:avLst/>
            <a:gdLst/>
            <a:ahLst/>
            <a:cxnLst/>
            <a:rect l="l" t="t" r="r" b="b"/>
            <a:pathLst>
              <a:path w="538479">
                <a:moveTo>
                  <a:pt x="0" y="0"/>
                </a:moveTo>
                <a:lnTo>
                  <a:pt x="538275" y="0"/>
                </a:lnTo>
              </a:path>
            </a:pathLst>
          </a:custGeom>
          <a:ln w="15341">
            <a:solidFill>
              <a:srgbClr val="000000"/>
            </a:solidFill>
          </a:ln>
        </p:spPr>
        <p:txBody>
          <a:bodyPr wrap="square" lIns="0" tIns="0" rIns="0" bIns="0" rtlCol="0"/>
          <a:lstStyle/>
          <a:p>
            <a:endParaRPr/>
          </a:p>
        </p:txBody>
      </p:sp>
      <p:sp>
        <p:nvSpPr>
          <p:cNvPr id="12" name="object 12"/>
          <p:cNvSpPr/>
          <p:nvPr/>
        </p:nvSpPr>
        <p:spPr>
          <a:xfrm>
            <a:off x="6943681" y="3694666"/>
            <a:ext cx="111125" cy="107950"/>
          </a:xfrm>
          <a:custGeom>
            <a:avLst/>
            <a:gdLst/>
            <a:ahLst/>
            <a:cxnLst/>
            <a:rect l="l" t="t" r="r" b="b"/>
            <a:pathLst>
              <a:path w="111125" h="107950">
                <a:moveTo>
                  <a:pt x="0" y="0"/>
                </a:moveTo>
                <a:lnTo>
                  <a:pt x="9751" y="26284"/>
                </a:lnTo>
                <a:lnTo>
                  <a:pt x="13001" y="53696"/>
                </a:lnTo>
                <a:lnTo>
                  <a:pt x="9751" y="81107"/>
                </a:lnTo>
                <a:lnTo>
                  <a:pt x="0" y="107392"/>
                </a:lnTo>
                <a:lnTo>
                  <a:pt x="110595" y="53696"/>
                </a:lnTo>
                <a:lnTo>
                  <a:pt x="0" y="0"/>
                </a:lnTo>
                <a:close/>
              </a:path>
            </a:pathLst>
          </a:custGeom>
          <a:solidFill>
            <a:srgbClr val="000000"/>
          </a:solidFill>
        </p:spPr>
        <p:txBody>
          <a:bodyPr wrap="square" lIns="0" tIns="0" rIns="0" bIns="0" rtlCol="0"/>
          <a:lstStyle/>
          <a:p>
            <a:endParaRPr/>
          </a:p>
        </p:txBody>
      </p:sp>
      <p:sp>
        <p:nvSpPr>
          <p:cNvPr id="13" name="object 13"/>
          <p:cNvSpPr/>
          <p:nvPr/>
        </p:nvSpPr>
        <p:spPr>
          <a:xfrm>
            <a:off x="7054276"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solidFill>
            <a:srgbClr val="95AECF"/>
          </a:solidFill>
        </p:spPr>
        <p:txBody>
          <a:bodyPr wrap="square" lIns="0" tIns="0" rIns="0" bIns="0" rtlCol="0"/>
          <a:lstStyle/>
          <a:p>
            <a:endParaRPr/>
          </a:p>
        </p:txBody>
      </p:sp>
      <p:sp>
        <p:nvSpPr>
          <p:cNvPr id="14" name="object 14"/>
          <p:cNvSpPr/>
          <p:nvPr/>
        </p:nvSpPr>
        <p:spPr>
          <a:xfrm>
            <a:off x="7054276"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ln w="15732">
            <a:solidFill>
              <a:srgbClr val="000000"/>
            </a:solidFill>
          </a:ln>
        </p:spPr>
        <p:txBody>
          <a:bodyPr wrap="square" lIns="0" tIns="0" rIns="0" bIns="0" rtlCol="0"/>
          <a:lstStyle/>
          <a:p>
            <a:endParaRPr/>
          </a:p>
        </p:txBody>
      </p:sp>
      <p:sp>
        <p:nvSpPr>
          <p:cNvPr id="15" name="object 15"/>
          <p:cNvSpPr/>
          <p:nvPr/>
        </p:nvSpPr>
        <p:spPr>
          <a:xfrm>
            <a:off x="3944082" y="4604052"/>
            <a:ext cx="622300" cy="121285"/>
          </a:xfrm>
          <a:custGeom>
            <a:avLst/>
            <a:gdLst/>
            <a:ahLst/>
            <a:cxnLst/>
            <a:rect l="l" t="t" r="r" b="b"/>
            <a:pathLst>
              <a:path w="622300" h="121285">
                <a:moveTo>
                  <a:pt x="622012" y="0"/>
                </a:moveTo>
                <a:lnTo>
                  <a:pt x="617123" y="23503"/>
                </a:lnTo>
                <a:lnTo>
                  <a:pt x="603799" y="42698"/>
                </a:lnTo>
                <a:lnTo>
                  <a:pt x="584056" y="55640"/>
                </a:lnTo>
                <a:lnTo>
                  <a:pt x="559912" y="60387"/>
                </a:lnTo>
                <a:lnTo>
                  <a:pt x="373172" y="60387"/>
                </a:lnTo>
                <a:lnTo>
                  <a:pt x="349027" y="65133"/>
                </a:lnTo>
                <a:lnTo>
                  <a:pt x="329285" y="78078"/>
                </a:lnTo>
                <a:lnTo>
                  <a:pt x="315961" y="97279"/>
                </a:lnTo>
                <a:lnTo>
                  <a:pt x="311072" y="120795"/>
                </a:lnTo>
                <a:lnTo>
                  <a:pt x="306177" y="97279"/>
                </a:lnTo>
                <a:lnTo>
                  <a:pt x="292831" y="78078"/>
                </a:lnTo>
                <a:lnTo>
                  <a:pt x="273042" y="65133"/>
                </a:lnTo>
                <a:lnTo>
                  <a:pt x="248818" y="60387"/>
                </a:lnTo>
                <a:lnTo>
                  <a:pt x="62210" y="60387"/>
                </a:lnTo>
                <a:lnTo>
                  <a:pt x="38001" y="55640"/>
                </a:lnTo>
                <a:lnTo>
                  <a:pt x="18226" y="42698"/>
                </a:lnTo>
                <a:lnTo>
                  <a:pt x="4891" y="23503"/>
                </a:lnTo>
                <a:lnTo>
                  <a:pt x="0" y="0"/>
                </a:lnTo>
              </a:path>
            </a:pathLst>
          </a:custGeom>
          <a:ln w="15358">
            <a:solidFill>
              <a:srgbClr val="000000"/>
            </a:solidFill>
          </a:ln>
        </p:spPr>
        <p:txBody>
          <a:bodyPr wrap="square" lIns="0" tIns="0" rIns="0" bIns="0" rtlCol="0"/>
          <a:lstStyle/>
          <a:p>
            <a:endParaRPr/>
          </a:p>
        </p:txBody>
      </p:sp>
      <p:sp>
        <p:nvSpPr>
          <p:cNvPr id="16" name="object 16"/>
          <p:cNvSpPr txBox="1"/>
          <p:nvPr/>
        </p:nvSpPr>
        <p:spPr>
          <a:xfrm>
            <a:off x="5315276" y="3314866"/>
            <a:ext cx="377825" cy="413384"/>
          </a:xfrm>
          <a:prstGeom prst="rect">
            <a:avLst/>
          </a:prstGeom>
        </p:spPr>
        <p:txBody>
          <a:bodyPr vert="horz" wrap="square" lIns="0" tIns="0" rIns="0" bIns="0" rtlCol="0">
            <a:spAutoFit/>
          </a:bodyPr>
          <a:lstStyle/>
          <a:p>
            <a:pPr marL="12700">
              <a:lnSpc>
                <a:spcPts val="1620"/>
              </a:lnSpc>
            </a:pPr>
            <a:r>
              <a:rPr sz="1350" spc="35" dirty="0">
                <a:latin typeface="宋体"/>
                <a:cs typeface="宋体"/>
              </a:rPr>
              <a:t>安全</a:t>
            </a:r>
            <a:endParaRPr sz="1350">
              <a:latin typeface="宋体"/>
              <a:cs typeface="宋体"/>
            </a:endParaRPr>
          </a:p>
          <a:p>
            <a:pPr marL="12700">
              <a:lnSpc>
                <a:spcPts val="1620"/>
              </a:lnSpc>
            </a:pPr>
            <a:r>
              <a:rPr sz="1350" spc="30" dirty="0">
                <a:latin typeface="宋体"/>
                <a:cs typeface="宋体"/>
              </a:rPr>
              <a:t>信号</a:t>
            </a:r>
            <a:endParaRPr sz="1350">
              <a:latin typeface="宋体"/>
              <a:cs typeface="宋体"/>
            </a:endParaRPr>
          </a:p>
        </p:txBody>
      </p:sp>
      <p:sp>
        <p:nvSpPr>
          <p:cNvPr id="17" name="object 17"/>
          <p:cNvSpPr txBox="1"/>
          <p:nvPr/>
        </p:nvSpPr>
        <p:spPr>
          <a:xfrm>
            <a:off x="6561232" y="3314866"/>
            <a:ext cx="376555" cy="413384"/>
          </a:xfrm>
          <a:prstGeom prst="rect">
            <a:avLst/>
          </a:prstGeom>
        </p:spPr>
        <p:txBody>
          <a:bodyPr vert="horz" wrap="square" lIns="0" tIns="0" rIns="0" bIns="0" rtlCol="0">
            <a:spAutoFit/>
          </a:bodyPr>
          <a:lstStyle/>
          <a:p>
            <a:pPr marL="12700">
              <a:lnSpc>
                <a:spcPts val="1620"/>
              </a:lnSpc>
            </a:pPr>
            <a:r>
              <a:rPr sz="1350" spc="30" dirty="0">
                <a:latin typeface="宋体"/>
                <a:cs typeface="宋体"/>
              </a:rPr>
              <a:t>安全</a:t>
            </a:r>
            <a:endParaRPr sz="1350">
              <a:latin typeface="宋体"/>
              <a:cs typeface="宋体"/>
            </a:endParaRPr>
          </a:p>
          <a:p>
            <a:pPr marL="12700">
              <a:lnSpc>
                <a:spcPts val="1620"/>
              </a:lnSpc>
            </a:pPr>
            <a:r>
              <a:rPr sz="1350" spc="30" dirty="0">
                <a:latin typeface="宋体"/>
                <a:cs typeface="宋体"/>
              </a:rPr>
              <a:t>信号</a:t>
            </a:r>
            <a:endParaRPr sz="1350">
              <a:latin typeface="宋体"/>
              <a:cs typeface="宋体"/>
            </a:endParaRPr>
          </a:p>
        </p:txBody>
      </p:sp>
      <p:sp>
        <p:nvSpPr>
          <p:cNvPr id="18" name="object 18"/>
          <p:cNvSpPr/>
          <p:nvPr/>
        </p:nvSpPr>
        <p:spPr>
          <a:xfrm>
            <a:off x="5810075"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ln w="15732">
            <a:solidFill>
              <a:srgbClr val="000000"/>
            </a:solidFill>
          </a:ln>
        </p:spPr>
        <p:txBody>
          <a:bodyPr wrap="square" lIns="0" tIns="0" rIns="0" bIns="0" rtlCol="0"/>
          <a:lstStyle/>
          <a:p>
            <a:endParaRPr/>
          </a:p>
        </p:txBody>
      </p:sp>
      <p:sp>
        <p:nvSpPr>
          <p:cNvPr id="19" name="object 19"/>
          <p:cNvSpPr txBox="1"/>
          <p:nvPr/>
        </p:nvSpPr>
        <p:spPr>
          <a:xfrm>
            <a:off x="6014837" y="3391711"/>
            <a:ext cx="222885" cy="768985"/>
          </a:xfrm>
          <a:prstGeom prst="rect">
            <a:avLst/>
          </a:prstGeom>
        </p:spPr>
        <p:txBody>
          <a:bodyPr vert="horz" wrap="square" lIns="0" tIns="0" rIns="0" bIns="0" rtlCol="0">
            <a:spAutoFit/>
          </a:bodyPr>
          <a:lstStyle/>
          <a:p>
            <a:pPr marL="12700" marR="5080" algn="just">
              <a:lnSpc>
                <a:spcPts val="1510"/>
              </a:lnSpc>
            </a:pPr>
            <a:r>
              <a:rPr sz="1500" spc="35" dirty="0">
                <a:latin typeface="宋体"/>
                <a:cs typeface="宋体"/>
              </a:rPr>
              <a:t>安  全  信  道</a:t>
            </a:r>
            <a:endParaRPr sz="1500">
              <a:latin typeface="宋体"/>
              <a:cs typeface="宋体"/>
            </a:endParaRPr>
          </a:p>
        </p:txBody>
      </p:sp>
      <p:sp>
        <p:nvSpPr>
          <p:cNvPr id="20" name="object 20"/>
          <p:cNvSpPr/>
          <p:nvPr/>
        </p:nvSpPr>
        <p:spPr>
          <a:xfrm>
            <a:off x="3477584" y="3305411"/>
            <a:ext cx="311150" cy="906144"/>
          </a:xfrm>
          <a:custGeom>
            <a:avLst/>
            <a:gdLst/>
            <a:ahLst/>
            <a:cxnLst/>
            <a:rect l="l" t="t" r="r" b="b"/>
            <a:pathLst>
              <a:path w="311150" h="906145">
                <a:moveTo>
                  <a:pt x="0" y="906018"/>
                </a:moveTo>
                <a:lnTo>
                  <a:pt x="311006" y="906018"/>
                </a:lnTo>
                <a:lnTo>
                  <a:pt x="311006" y="0"/>
                </a:lnTo>
                <a:lnTo>
                  <a:pt x="0" y="0"/>
                </a:lnTo>
                <a:lnTo>
                  <a:pt x="0" y="906018"/>
                </a:lnTo>
                <a:close/>
              </a:path>
            </a:pathLst>
          </a:custGeom>
          <a:ln w="15751">
            <a:solidFill>
              <a:srgbClr val="000000"/>
            </a:solidFill>
          </a:ln>
        </p:spPr>
        <p:txBody>
          <a:bodyPr wrap="square" lIns="0" tIns="0" rIns="0" bIns="0" rtlCol="0"/>
          <a:lstStyle/>
          <a:p>
            <a:endParaRPr/>
          </a:p>
        </p:txBody>
      </p:sp>
      <p:sp>
        <p:nvSpPr>
          <p:cNvPr id="21" name="object 21"/>
          <p:cNvSpPr txBox="1"/>
          <p:nvPr/>
        </p:nvSpPr>
        <p:spPr>
          <a:xfrm>
            <a:off x="3212117" y="3355052"/>
            <a:ext cx="535305" cy="820738"/>
          </a:xfrm>
          <a:prstGeom prst="rect">
            <a:avLst/>
          </a:prstGeom>
        </p:spPr>
        <p:txBody>
          <a:bodyPr vert="horz" wrap="square" lIns="0" tIns="0" rIns="0" bIns="0" rtlCol="0">
            <a:spAutoFit/>
          </a:bodyPr>
          <a:lstStyle/>
          <a:p>
            <a:pPr marL="12700">
              <a:lnSpc>
                <a:spcPts val="1655"/>
              </a:lnSpc>
            </a:pPr>
            <a:r>
              <a:rPr sz="1500" spc="55" dirty="0">
                <a:latin typeface="宋体"/>
                <a:cs typeface="宋体"/>
              </a:rPr>
              <a:t>安</a:t>
            </a:r>
            <a:r>
              <a:rPr sz="1500" spc="45" dirty="0">
                <a:latin typeface="宋体"/>
                <a:cs typeface="宋体"/>
              </a:rPr>
              <a:t> </a:t>
            </a:r>
            <a:r>
              <a:rPr sz="1500" spc="55" dirty="0">
                <a:latin typeface="宋体"/>
                <a:cs typeface="宋体"/>
              </a:rPr>
              <a:t>安</a:t>
            </a:r>
            <a:endParaRPr sz="1500">
              <a:latin typeface="宋体"/>
              <a:cs typeface="宋体"/>
            </a:endParaRPr>
          </a:p>
          <a:p>
            <a:pPr marL="12700">
              <a:lnSpc>
                <a:spcPts val="1510"/>
              </a:lnSpc>
            </a:pPr>
            <a:r>
              <a:rPr sz="1500" spc="55" dirty="0">
                <a:latin typeface="宋体"/>
                <a:cs typeface="宋体"/>
              </a:rPr>
              <a:t>全</a:t>
            </a:r>
            <a:r>
              <a:rPr sz="1500" spc="45" dirty="0">
                <a:latin typeface="宋体"/>
                <a:cs typeface="宋体"/>
              </a:rPr>
              <a:t> </a:t>
            </a:r>
            <a:r>
              <a:rPr sz="1500" spc="55" dirty="0">
                <a:latin typeface="宋体"/>
                <a:cs typeface="宋体"/>
              </a:rPr>
              <a:t>全</a:t>
            </a:r>
            <a:endParaRPr sz="1500">
              <a:latin typeface="宋体"/>
              <a:cs typeface="宋体"/>
            </a:endParaRPr>
          </a:p>
          <a:p>
            <a:pPr marL="12700">
              <a:lnSpc>
                <a:spcPts val="1510"/>
              </a:lnSpc>
            </a:pPr>
            <a:r>
              <a:rPr sz="1500" spc="55" dirty="0">
                <a:latin typeface="宋体"/>
                <a:cs typeface="宋体"/>
              </a:rPr>
              <a:t>消</a:t>
            </a:r>
            <a:r>
              <a:rPr sz="1500" spc="45" dirty="0">
                <a:latin typeface="宋体"/>
                <a:cs typeface="宋体"/>
              </a:rPr>
              <a:t> </a:t>
            </a:r>
            <a:r>
              <a:rPr sz="1500" spc="55" dirty="0">
                <a:latin typeface="宋体"/>
                <a:cs typeface="宋体"/>
              </a:rPr>
              <a:t>信</a:t>
            </a:r>
            <a:endParaRPr sz="1500">
              <a:latin typeface="宋体"/>
              <a:cs typeface="宋体"/>
            </a:endParaRPr>
          </a:p>
          <a:p>
            <a:pPr marL="12700">
              <a:lnSpc>
                <a:spcPts val="1655"/>
              </a:lnSpc>
            </a:pPr>
            <a:r>
              <a:rPr sz="1500" spc="55" dirty="0">
                <a:latin typeface="宋体"/>
                <a:cs typeface="宋体"/>
              </a:rPr>
              <a:t>息</a:t>
            </a:r>
            <a:r>
              <a:rPr sz="1500" spc="45" dirty="0">
                <a:latin typeface="宋体"/>
                <a:cs typeface="宋体"/>
              </a:rPr>
              <a:t> </a:t>
            </a:r>
            <a:r>
              <a:rPr sz="1500" spc="55" dirty="0">
                <a:latin typeface="宋体"/>
                <a:cs typeface="宋体"/>
              </a:rPr>
              <a:t>息</a:t>
            </a:r>
            <a:endParaRPr sz="1500">
              <a:latin typeface="宋体"/>
              <a:cs typeface="宋体"/>
            </a:endParaRPr>
          </a:p>
        </p:txBody>
      </p:sp>
      <p:sp>
        <p:nvSpPr>
          <p:cNvPr id="22" name="object 22"/>
          <p:cNvSpPr txBox="1"/>
          <p:nvPr/>
        </p:nvSpPr>
        <p:spPr>
          <a:xfrm>
            <a:off x="4069430" y="3314866"/>
            <a:ext cx="377825" cy="413384"/>
          </a:xfrm>
          <a:prstGeom prst="rect">
            <a:avLst/>
          </a:prstGeom>
        </p:spPr>
        <p:txBody>
          <a:bodyPr vert="horz" wrap="square" lIns="0" tIns="0" rIns="0" bIns="0" rtlCol="0">
            <a:spAutoFit/>
          </a:bodyPr>
          <a:lstStyle/>
          <a:p>
            <a:pPr marL="12700">
              <a:lnSpc>
                <a:spcPts val="1620"/>
              </a:lnSpc>
            </a:pPr>
            <a:r>
              <a:rPr sz="1350" spc="35" dirty="0">
                <a:latin typeface="宋体"/>
                <a:cs typeface="宋体"/>
              </a:rPr>
              <a:t>安全</a:t>
            </a:r>
            <a:endParaRPr sz="1350">
              <a:latin typeface="宋体"/>
              <a:cs typeface="宋体"/>
            </a:endParaRPr>
          </a:p>
          <a:p>
            <a:pPr marL="12700">
              <a:lnSpc>
                <a:spcPts val="1620"/>
              </a:lnSpc>
            </a:pPr>
            <a:r>
              <a:rPr sz="1350" spc="30" dirty="0">
                <a:latin typeface="宋体"/>
                <a:cs typeface="宋体"/>
              </a:rPr>
              <a:t>信息</a:t>
            </a:r>
            <a:endParaRPr sz="1350">
              <a:latin typeface="宋体"/>
              <a:cs typeface="宋体"/>
            </a:endParaRPr>
          </a:p>
        </p:txBody>
      </p:sp>
      <p:sp>
        <p:nvSpPr>
          <p:cNvPr id="23" name="object 23"/>
          <p:cNvSpPr txBox="1"/>
          <p:nvPr/>
        </p:nvSpPr>
        <p:spPr>
          <a:xfrm>
            <a:off x="7630980" y="4779327"/>
            <a:ext cx="730250" cy="208279"/>
          </a:xfrm>
          <a:prstGeom prst="rect">
            <a:avLst/>
          </a:prstGeom>
        </p:spPr>
        <p:txBody>
          <a:bodyPr vert="horz" wrap="square" lIns="0" tIns="0" rIns="0" bIns="0" rtlCol="0">
            <a:spAutoFit/>
          </a:bodyPr>
          <a:lstStyle/>
          <a:p>
            <a:pPr marL="12700"/>
            <a:r>
              <a:rPr sz="1350" spc="35" dirty="0">
                <a:latin typeface="宋体"/>
                <a:cs typeface="宋体"/>
              </a:rPr>
              <a:t>解释过程</a:t>
            </a:r>
            <a:endParaRPr sz="1350">
              <a:latin typeface="宋体"/>
              <a:cs typeface="宋体"/>
            </a:endParaRPr>
          </a:p>
        </p:txBody>
      </p:sp>
      <p:sp>
        <p:nvSpPr>
          <p:cNvPr id="24" name="object 24"/>
          <p:cNvSpPr txBox="1"/>
          <p:nvPr/>
        </p:nvSpPr>
        <p:spPr>
          <a:xfrm>
            <a:off x="7806969" y="3314866"/>
            <a:ext cx="376555" cy="413384"/>
          </a:xfrm>
          <a:prstGeom prst="rect">
            <a:avLst/>
          </a:prstGeom>
        </p:spPr>
        <p:txBody>
          <a:bodyPr vert="horz" wrap="square" lIns="0" tIns="0" rIns="0" bIns="0" rtlCol="0">
            <a:spAutoFit/>
          </a:bodyPr>
          <a:lstStyle/>
          <a:p>
            <a:pPr marL="12700">
              <a:lnSpc>
                <a:spcPts val="1620"/>
              </a:lnSpc>
            </a:pPr>
            <a:r>
              <a:rPr sz="1350" spc="30" dirty="0">
                <a:latin typeface="宋体"/>
                <a:cs typeface="宋体"/>
              </a:rPr>
              <a:t>安全</a:t>
            </a:r>
            <a:endParaRPr sz="1350">
              <a:latin typeface="宋体"/>
              <a:cs typeface="宋体"/>
            </a:endParaRPr>
          </a:p>
          <a:p>
            <a:pPr marL="12700">
              <a:lnSpc>
                <a:spcPts val="1620"/>
              </a:lnSpc>
            </a:pPr>
            <a:r>
              <a:rPr sz="1350" spc="30" dirty="0">
                <a:latin typeface="宋体"/>
                <a:cs typeface="宋体"/>
              </a:rPr>
              <a:t>信息</a:t>
            </a:r>
            <a:endParaRPr sz="1350">
              <a:latin typeface="宋体"/>
              <a:cs typeface="宋体"/>
            </a:endParaRPr>
          </a:p>
        </p:txBody>
      </p:sp>
      <p:sp>
        <p:nvSpPr>
          <p:cNvPr id="25" name="object 25"/>
          <p:cNvSpPr txBox="1"/>
          <p:nvPr/>
        </p:nvSpPr>
        <p:spPr>
          <a:xfrm>
            <a:off x="2972250" y="4615381"/>
            <a:ext cx="1649730" cy="230832"/>
          </a:xfrm>
          <a:prstGeom prst="rect">
            <a:avLst/>
          </a:prstGeom>
        </p:spPr>
        <p:txBody>
          <a:bodyPr vert="horz" wrap="square" lIns="0" tIns="0" rIns="0" bIns="0" rtlCol="0">
            <a:spAutoFit/>
          </a:bodyPr>
          <a:lstStyle/>
          <a:p>
            <a:pPr marL="12700"/>
            <a:r>
              <a:rPr sz="1500" spc="55" dirty="0">
                <a:latin typeface="宋体"/>
                <a:cs typeface="宋体"/>
              </a:rPr>
              <a:t>（</a:t>
            </a:r>
            <a:r>
              <a:rPr sz="1500" spc="50" dirty="0">
                <a:latin typeface="宋体"/>
                <a:cs typeface="宋体"/>
              </a:rPr>
              <a:t>真信</a:t>
            </a:r>
            <a:r>
              <a:rPr sz="1500" spc="55" dirty="0">
                <a:latin typeface="宋体"/>
                <a:cs typeface="宋体"/>
              </a:rPr>
              <a:t>源</a:t>
            </a:r>
            <a:r>
              <a:rPr sz="1500" spc="-480" dirty="0">
                <a:latin typeface="宋体"/>
                <a:cs typeface="宋体"/>
              </a:rPr>
              <a:t>）</a:t>
            </a:r>
            <a:r>
              <a:rPr sz="2025" spc="44" baseline="-22633" dirty="0">
                <a:latin typeface="宋体"/>
                <a:cs typeface="宋体"/>
              </a:rPr>
              <a:t>筛选过程</a:t>
            </a:r>
            <a:endParaRPr sz="2025" baseline="-22633">
              <a:latin typeface="宋体"/>
              <a:cs typeface="宋体"/>
            </a:endParaRPr>
          </a:p>
        </p:txBody>
      </p:sp>
      <p:sp>
        <p:nvSpPr>
          <p:cNvPr id="26" name="object 26"/>
          <p:cNvSpPr/>
          <p:nvPr/>
        </p:nvSpPr>
        <p:spPr>
          <a:xfrm>
            <a:off x="7759982" y="3758441"/>
            <a:ext cx="454659" cy="0"/>
          </a:xfrm>
          <a:custGeom>
            <a:avLst/>
            <a:gdLst/>
            <a:ahLst/>
            <a:cxnLst/>
            <a:rect l="l" t="t" r="r" b="b"/>
            <a:pathLst>
              <a:path w="454659">
                <a:moveTo>
                  <a:pt x="0" y="0"/>
                </a:moveTo>
                <a:lnTo>
                  <a:pt x="454451" y="0"/>
                </a:lnTo>
              </a:path>
            </a:pathLst>
          </a:custGeom>
          <a:ln w="15341">
            <a:solidFill>
              <a:srgbClr val="000000"/>
            </a:solidFill>
          </a:ln>
        </p:spPr>
        <p:txBody>
          <a:bodyPr wrap="square" lIns="0" tIns="0" rIns="0" bIns="0" rtlCol="0"/>
          <a:lstStyle/>
          <a:p>
            <a:endParaRPr/>
          </a:p>
        </p:txBody>
      </p:sp>
      <p:sp>
        <p:nvSpPr>
          <p:cNvPr id="27" name="object 27"/>
          <p:cNvSpPr/>
          <p:nvPr/>
        </p:nvSpPr>
        <p:spPr>
          <a:xfrm>
            <a:off x="7676158" y="3704745"/>
            <a:ext cx="111125" cy="107950"/>
          </a:xfrm>
          <a:custGeom>
            <a:avLst/>
            <a:gdLst/>
            <a:ahLst/>
            <a:cxnLst/>
            <a:rect l="l" t="t" r="r" b="b"/>
            <a:pathLst>
              <a:path w="111125" h="107950">
                <a:moveTo>
                  <a:pt x="110595" y="0"/>
                </a:moveTo>
                <a:lnTo>
                  <a:pt x="0" y="53696"/>
                </a:lnTo>
                <a:lnTo>
                  <a:pt x="110595" y="107392"/>
                </a:lnTo>
                <a:lnTo>
                  <a:pt x="100844" y="81098"/>
                </a:lnTo>
                <a:lnTo>
                  <a:pt x="97594" y="53688"/>
                </a:lnTo>
                <a:lnTo>
                  <a:pt x="100844" y="26281"/>
                </a:lnTo>
                <a:lnTo>
                  <a:pt x="110595" y="0"/>
                </a:lnTo>
                <a:close/>
              </a:path>
            </a:pathLst>
          </a:custGeom>
          <a:solidFill>
            <a:srgbClr val="000000"/>
          </a:solidFill>
        </p:spPr>
        <p:txBody>
          <a:bodyPr wrap="square" lIns="0" tIns="0" rIns="0" bIns="0" rtlCol="0"/>
          <a:lstStyle/>
          <a:p>
            <a:endParaRPr/>
          </a:p>
        </p:txBody>
      </p:sp>
      <p:sp>
        <p:nvSpPr>
          <p:cNvPr id="28" name="object 28"/>
          <p:cNvSpPr/>
          <p:nvPr/>
        </p:nvSpPr>
        <p:spPr>
          <a:xfrm>
            <a:off x="8187663" y="3704745"/>
            <a:ext cx="111125" cy="107950"/>
          </a:xfrm>
          <a:custGeom>
            <a:avLst/>
            <a:gdLst/>
            <a:ahLst/>
            <a:cxnLst/>
            <a:rect l="l" t="t" r="r" b="b"/>
            <a:pathLst>
              <a:path w="111125" h="107950">
                <a:moveTo>
                  <a:pt x="0" y="0"/>
                </a:moveTo>
                <a:lnTo>
                  <a:pt x="9751" y="26281"/>
                </a:lnTo>
                <a:lnTo>
                  <a:pt x="13000" y="53696"/>
                </a:lnTo>
                <a:lnTo>
                  <a:pt x="9751" y="81098"/>
                </a:lnTo>
                <a:lnTo>
                  <a:pt x="0" y="107392"/>
                </a:lnTo>
                <a:lnTo>
                  <a:pt x="110595" y="53696"/>
                </a:lnTo>
                <a:lnTo>
                  <a:pt x="0" y="0"/>
                </a:lnTo>
                <a:close/>
              </a:path>
            </a:pathLst>
          </a:custGeom>
          <a:solidFill>
            <a:srgbClr val="000000"/>
          </a:solidFill>
        </p:spPr>
        <p:txBody>
          <a:bodyPr wrap="square" lIns="0" tIns="0" rIns="0" bIns="0" rtlCol="0"/>
          <a:lstStyle/>
          <a:p>
            <a:endParaRPr/>
          </a:p>
        </p:txBody>
      </p:sp>
      <p:sp>
        <p:nvSpPr>
          <p:cNvPr id="29" name="object 29"/>
          <p:cNvSpPr/>
          <p:nvPr/>
        </p:nvSpPr>
        <p:spPr>
          <a:xfrm>
            <a:off x="7676157" y="4604052"/>
            <a:ext cx="622300" cy="121285"/>
          </a:xfrm>
          <a:custGeom>
            <a:avLst/>
            <a:gdLst/>
            <a:ahLst/>
            <a:cxnLst/>
            <a:rect l="l" t="t" r="r" b="b"/>
            <a:pathLst>
              <a:path w="622300" h="121285">
                <a:moveTo>
                  <a:pt x="622100" y="0"/>
                </a:moveTo>
                <a:lnTo>
                  <a:pt x="617210" y="23503"/>
                </a:lnTo>
                <a:lnTo>
                  <a:pt x="603887" y="42698"/>
                </a:lnTo>
                <a:lnTo>
                  <a:pt x="584144" y="55640"/>
                </a:lnTo>
                <a:lnTo>
                  <a:pt x="559999" y="60387"/>
                </a:lnTo>
                <a:lnTo>
                  <a:pt x="559780" y="60387"/>
                </a:lnTo>
                <a:lnTo>
                  <a:pt x="373260" y="60387"/>
                </a:lnTo>
                <a:lnTo>
                  <a:pt x="349115" y="65133"/>
                </a:lnTo>
                <a:lnTo>
                  <a:pt x="329373" y="78078"/>
                </a:lnTo>
                <a:lnTo>
                  <a:pt x="316049" y="97279"/>
                </a:lnTo>
                <a:lnTo>
                  <a:pt x="311159" y="120795"/>
                </a:lnTo>
                <a:lnTo>
                  <a:pt x="306267" y="97279"/>
                </a:lnTo>
                <a:lnTo>
                  <a:pt x="292919" y="78078"/>
                </a:lnTo>
                <a:lnTo>
                  <a:pt x="273111" y="65133"/>
                </a:lnTo>
                <a:lnTo>
                  <a:pt x="248840" y="60387"/>
                </a:lnTo>
                <a:lnTo>
                  <a:pt x="62319" y="60387"/>
                </a:lnTo>
                <a:lnTo>
                  <a:pt x="38048" y="55640"/>
                </a:lnTo>
                <a:lnTo>
                  <a:pt x="18240" y="42698"/>
                </a:lnTo>
                <a:lnTo>
                  <a:pt x="4892" y="23503"/>
                </a:lnTo>
                <a:lnTo>
                  <a:pt x="0" y="0"/>
                </a:lnTo>
              </a:path>
            </a:pathLst>
          </a:custGeom>
          <a:ln w="15358">
            <a:solidFill>
              <a:srgbClr val="000000"/>
            </a:solidFill>
          </a:ln>
        </p:spPr>
        <p:txBody>
          <a:bodyPr wrap="square" lIns="0" tIns="0" rIns="0" bIns="0" rtlCol="0"/>
          <a:lstStyle/>
          <a:p>
            <a:endParaRPr/>
          </a:p>
        </p:txBody>
      </p:sp>
      <p:sp>
        <p:nvSpPr>
          <p:cNvPr id="30" name="object 30"/>
          <p:cNvSpPr/>
          <p:nvPr/>
        </p:nvSpPr>
        <p:spPr>
          <a:xfrm>
            <a:off x="8298257" y="3003433"/>
            <a:ext cx="622300" cy="1510030"/>
          </a:xfrm>
          <a:custGeom>
            <a:avLst/>
            <a:gdLst/>
            <a:ahLst/>
            <a:cxnLst/>
            <a:rect l="l" t="t" r="r" b="b"/>
            <a:pathLst>
              <a:path w="622300" h="1510029">
                <a:moveTo>
                  <a:pt x="0" y="1510016"/>
                </a:moveTo>
                <a:lnTo>
                  <a:pt x="622012" y="1510016"/>
                </a:lnTo>
                <a:lnTo>
                  <a:pt x="622012" y="0"/>
                </a:lnTo>
                <a:lnTo>
                  <a:pt x="0" y="0"/>
                </a:lnTo>
                <a:lnTo>
                  <a:pt x="0" y="1510016"/>
                </a:lnTo>
                <a:close/>
              </a:path>
            </a:pathLst>
          </a:custGeom>
          <a:ln w="15732">
            <a:solidFill>
              <a:srgbClr val="000000"/>
            </a:solidFill>
          </a:ln>
        </p:spPr>
        <p:txBody>
          <a:bodyPr wrap="square" lIns="0" tIns="0" rIns="0" bIns="0" rtlCol="0"/>
          <a:lstStyle/>
          <a:p>
            <a:endParaRPr/>
          </a:p>
        </p:txBody>
      </p:sp>
      <p:sp>
        <p:nvSpPr>
          <p:cNvPr id="31" name="object 31"/>
          <p:cNvSpPr txBox="1"/>
          <p:nvPr/>
        </p:nvSpPr>
        <p:spPr>
          <a:xfrm>
            <a:off x="8537688" y="3283744"/>
            <a:ext cx="223520" cy="924560"/>
          </a:xfrm>
          <a:prstGeom prst="rect">
            <a:avLst/>
          </a:prstGeom>
        </p:spPr>
        <p:txBody>
          <a:bodyPr vert="horz" wrap="square" lIns="0" tIns="0" rIns="0" bIns="0" rtlCol="0">
            <a:spAutoFit/>
          </a:bodyPr>
          <a:lstStyle/>
          <a:p>
            <a:pPr marL="12700" marR="5080" algn="just">
              <a:lnSpc>
                <a:spcPct val="100899"/>
              </a:lnSpc>
            </a:pPr>
            <a:r>
              <a:rPr sz="1500" spc="40" dirty="0">
                <a:latin typeface="宋体"/>
                <a:cs typeface="宋体"/>
              </a:rPr>
              <a:t>知  识  结  构</a:t>
            </a:r>
            <a:endParaRPr sz="1500">
              <a:latin typeface="宋体"/>
              <a:cs typeface="宋体"/>
            </a:endParaRPr>
          </a:p>
        </p:txBody>
      </p:sp>
      <p:sp>
        <p:nvSpPr>
          <p:cNvPr id="32" name="object 32"/>
          <p:cNvSpPr txBox="1"/>
          <p:nvPr/>
        </p:nvSpPr>
        <p:spPr>
          <a:xfrm>
            <a:off x="7260793" y="3391711"/>
            <a:ext cx="222885" cy="768985"/>
          </a:xfrm>
          <a:prstGeom prst="rect">
            <a:avLst/>
          </a:prstGeom>
        </p:spPr>
        <p:txBody>
          <a:bodyPr vert="horz" wrap="square" lIns="0" tIns="0" rIns="0" bIns="0" rtlCol="0">
            <a:spAutoFit/>
          </a:bodyPr>
          <a:lstStyle/>
          <a:p>
            <a:pPr marL="12700" marR="5080" algn="just">
              <a:lnSpc>
                <a:spcPts val="1510"/>
              </a:lnSpc>
            </a:pPr>
            <a:r>
              <a:rPr sz="1500" spc="35" dirty="0">
                <a:latin typeface="宋体"/>
                <a:cs typeface="宋体"/>
              </a:rPr>
              <a:t>安  全  信  宿</a:t>
            </a:r>
            <a:endParaRPr sz="1500">
              <a:latin typeface="宋体"/>
              <a:cs typeface="宋体"/>
            </a:endParaRPr>
          </a:p>
        </p:txBody>
      </p:sp>
      <p:sp>
        <p:nvSpPr>
          <p:cNvPr id="33" name="object 33"/>
          <p:cNvSpPr/>
          <p:nvPr/>
        </p:nvSpPr>
        <p:spPr>
          <a:xfrm>
            <a:off x="5499135" y="2701327"/>
            <a:ext cx="0" cy="302260"/>
          </a:xfrm>
          <a:custGeom>
            <a:avLst/>
            <a:gdLst/>
            <a:ahLst/>
            <a:cxnLst/>
            <a:rect l="l" t="t" r="r" b="b"/>
            <a:pathLst>
              <a:path h="302260">
                <a:moveTo>
                  <a:pt x="0" y="302148"/>
                </a:moveTo>
                <a:lnTo>
                  <a:pt x="0" y="0"/>
                </a:lnTo>
              </a:path>
            </a:pathLst>
          </a:custGeom>
          <a:ln w="15799">
            <a:solidFill>
              <a:srgbClr val="000000"/>
            </a:solidFill>
            <a:prstDash val="lgDash"/>
          </a:ln>
        </p:spPr>
        <p:txBody>
          <a:bodyPr wrap="square" lIns="0" tIns="0" rIns="0" bIns="0" rtlCol="0"/>
          <a:lstStyle/>
          <a:p>
            <a:endParaRPr/>
          </a:p>
        </p:txBody>
      </p:sp>
      <p:sp>
        <p:nvSpPr>
          <p:cNvPr id="34" name="object 34"/>
          <p:cNvSpPr/>
          <p:nvPr/>
        </p:nvSpPr>
        <p:spPr>
          <a:xfrm>
            <a:off x="6743116" y="2701327"/>
            <a:ext cx="0" cy="302260"/>
          </a:xfrm>
          <a:custGeom>
            <a:avLst/>
            <a:gdLst/>
            <a:ahLst/>
            <a:cxnLst/>
            <a:rect l="l" t="t" r="r" b="b"/>
            <a:pathLst>
              <a:path h="302260">
                <a:moveTo>
                  <a:pt x="0" y="302148"/>
                </a:moveTo>
                <a:lnTo>
                  <a:pt x="0" y="0"/>
                </a:lnTo>
              </a:path>
            </a:pathLst>
          </a:custGeom>
          <a:ln w="15799">
            <a:solidFill>
              <a:srgbClr val="000000"/>
            </a:solidFill>
            <a:prstDash val="lgDash"/>
          </a:ln>
        </p:spPr>
        <p:txBody>
          <a:bodyPr wrap="square" lIns="0" tIns="0" rIns="0" bIns="0" rtlCol="0"/>
          <a:lstStyle/>
          <a:p>
            <a:endParaRPr/>
          </a:p>
        </p:txBody>
      </p:sp>
      <p:sp>
        <p:nvSpPr>
          <p:cNvPr id="35" name="object 35"/>
          <p:cNvSpPr/>
          <p:nvPr/>
        </p:nvSpPr>
        <p:spPr>
          <a:xfrm>
            <a:off x="5499135" y="2701327"/>
            <a:ext cx="3576954" cy="0"/>
          </a:xfrm>
          <a:custGeom>
            <a:avLst/>
            <a:gdLst/>
            <a:ahLst/>
            <a:cxnLst/>
            <a:rect l="l" t="t" r="r" b="b"/>
            <a:pathLst>
              <a:path w="3576954">
                <a:moveTo>
                  <a:pt x="0" y="0"/>
                </a:moveTo>
                <a:lnTo>
                  <a:pt x="3576582" y="0"/>
                </a:lnTo>
              </a:path>
            </a:pathLst>
          </a:custGeom>
          <a:ln w="15341">
            <a:solidFill>
              <a:srgbClr val="000000"/>
            </a:solidFill>
            <a:prstDash val="lgDash"/>
          </a:ln>
        </p:spPr>
        <p:txBody>
          <a:bodyPr wrap="square" lIns="0" tIns="0" rIns="0" bIns="0" rtlCol="0"/>
          <a:lstStyle/>
          <a:p>
            <a:endParaRPr/>
          </a:p>
        </p:txBody>
      </p:sp>
      <p:sp>
        <p:nvSpPr>
          <p:cNvPr id="36" name="object 36"/>
          <p:cNvSpPr/>
          <p:nvPr/>
        </p:nvSpPr>
        <p:spPr>
          <a:xfrm>
            <a:off x="4877035" y="2399392"/>
            <a:ext cx="0" cy="604520"/>
          </a:xfrm>
          <a:custGeom>
            <a:avLst/>
            <a:gdLst/>
            <a:ahLst/>
            <a:cxnLst/>
            <a:rect l="l" t="t" r="r" b="b"/>
            <a:pathLst>
              <a:path h="604519">
                <a:moveTo>
                  <a:pt x="0" y="604083"/>
                </a:moveTo>
                <a:lnTo>
                  <a:pt x="0" y="0"/>
                </a:lnTo>
              </a:path>
            </a:pathLst>
          </a:custGeom>
          <a:ln w="15799">
            <a:solidFill>
              <a:srgbClr val="000000"/>
            </a:solidFill>
            <a:prstDash val="lgDash"/>
          </a:ln>
        </p:spPr>
        <p:txBody>
          <a:bodyPr wrap="square" lIns="0" tIns="0" rIns="0" bIns="0" rtlCol="0"/>
          <a:lstStyle/>
          <a:p>
            <a:endParaRPr/>
          </a:p>
        </p:txBody>
      </p:sp>
      <p:sp>
        <p:nvSpPr>
          <p:cNvPr id="37" name="object 37"/>
          <p:cNvSpPr/>
          <p:nvPr/>
        </p:nvSpPr>
        <p:spPr>
          <a:xfrm>
            <a:off x="6121236" y="2399392"/>
            <a:ext cx="0" cy="604520"/>
          </a:xfrm>
          <a:custGeom>
            <a:avLst/>
            <a:gdLst/>
            <a:ahLst/>
            <a:cxnLst/>
            <a:rect l="l" t="t" r="r" b="b"/>
            <a:pathLst>
              <a:path h="604519">
                <a:moveTo>
                  <a:pt x="0" y="604083"/>
                </a:moveTo>
                <a:lnTo>
                  <a:pt x="0" y="0"/>
                </a:lnTo>
              </a:path>
            </a:pathLst>
          </a:custGeom>
          <a:ln w="15799">
            <a:solidFill>
              <a:srgbClr val="000000"/>
            </a:solidFill>
            <a:prstDash val="lgDash"/>
          </a:ln>
        </p:spPr>
        <p:txBody>
          <a:bodyPr wrap="square" lIns="0" tIns="0" rIns="0" bIns="0" rtlCol="0"/>
          <a:lstStyle/>
          <a:p>
            <a:endParaRPr/>
          </a:p>
        </p:txBody>
      </p:sp>
      <p:sp>
        <p:nvSpPr>
          <p:cNvPr id="38" name="object 38"/>
          <p:cNvSpPr/>
          <p:nvPr/>
        </p:nvSpPr>
        <p:spPr>
          <a:xfrm>
            <a:off x="7365217" y="2399392"/>
            <a:ext cx="0" cy="604520"/>
          </a:xfrm>
          <a:custGeom>
            <a:avLst/>
            <a:gdLst/>
            <a:ahLst/>
            <a:cxnLst/>
            <a:rect l="l" t="t" r="r" b="b"/>
            <a:pathLst>
              <a:path h="604519">
                <a:moveTo>
                  <a:pt x="0" y="604083"/>
                </a:moveTo>
                <a:lnTo>
                  <a:pt x="0" y="0"/>
                </a:lnTo>
              </a:path>
            </a:pathLst>
          </a:custGeom>
          <a:ln w="15799">
            <a:solidFill>
              <a:srgbClr val="000000"/>
            </a:solidFill>
            <a:prstDash val="lgDash"/>
          </a:ln>
        </p:spPr>
        <p:txBody>
          <a:bodyPr wrap="square" lIns="0" tIns="0" rIns="0" bIns="0" rtlCol="0"/>
          <a:lstStyle/>
          <a:p>
            <a:endParaRPr/>
          </a:p>
        </p:txBody>
      </p:sp>
      <p:sp>
        <p:nvSpPr>
          <p:cNvPr id="39" name="object 39"/>
          <p:cNvSpPr/>
          <p:nvPr/>
        </p:nvSpPr>
        <p:spPr>
          <a:xfrm>
            <a:off x="6432176" y="5263791"/>
            <a:ext cx="2512060" cy="0"/>
          </a:xfrm>
          <a:custGeom>
            <a:avLst/>
            <a:gdLst/>
            <a:ahLst/>
            <a:cxnLst/>
            <a:rect l="l" t="t" r="r" b="b"/>
            <a:pathLst>
              <a:path w="2512059">
                <a:moveTo>
                  <a:pt x="0" y="0"/>
                </a:moveTo>
                <a:lnTo>
                  <a:pt x="2511441" y="0"/>
                </a:lnTo>
              </a:path>
            </a:pathLst>
          </a:custGeom>
          <a:ln w="15341">
            <a:solidFill>
              <a:srgbClr val="000000"/>
            </a:solidFill>
            <a:prstDash val="lgDash"/>
          </a:ln>
        </p:spPr>
        <p:txBody>
          <a:bodyPr wrap="square" lIns="0" tIns="0" rIns="0" bIns="0" rtlCol="0"/>
          <a:lstStyle/>
          <a:p>
            <a:endParaRPr/>
          </a:p>
        </p:txBody>
      </p:sp>
      <p:sp>
        <p:nvSpPr>
          <p:cNvPr id="40" name="object 40"/>
          <p:cNvSpPr/>
          <p:nvPr/>
        </p:nvSpPr>
        <p:spPr>
          <a:xfrm>
            <a:off x="3322071" y="2399392"/>
            <a:ext cx="1555115" cy="0"/>
          </a:xfrm>
          <a:custGeom>
            <a:avLst/>
            <a:gdLst/>
            <a:ahLst/>
            <a:cxnLst/>
            <a:rect l="l" t="t" r="r" b="b"/>
            <a:pathLst>
              <a:path w="1555114">
                <a:moveTo>
                  <a:pt x="1554965" y="0"/>
                </a:moveTo>
                <a:lnTo>
                  <a:pt x="0" y="0"/>
                </a:lnTo>
              </a:path>
            </a:pathLst>
          </a:custGeom>
          <a:ln w="15341">
            <a:solidFill>
              <a:srgbClr val="000000"/>
            </a:solidFill>
            <a:prstDash val="lgDash"/>
          </a:ln>
        </p:spPr>
        <p:txBody>
          <a:bodyPr wrap="square" lIns="0" tIns="0" rIns="0" bIns="0" rtlCol="0"/>
          <a:lstStyle/>
          <a:p>
            <a:endParaRPr/>
          </a:p>
        </p:txBody>
      </p:sp>
      <p:sp>
        <p:nvSpPr>
          <p:cNvPr id="41" name="object 41"/>
          <p:cNvSpPr/>
          <p:nvPr/>
        </p:nvSpPr>
        <p:spPr>
          <a:xfrm>
            <a:off x="6121236" y="1795309"/>
            <a:ext cx="0" cy="604520"/>
          </a:xfrm>
          <a:custGeom>
            <a:avLst/>
            <a:gdLst/>
            <a:ahLst/>
            <a:cxnLst/>
            <a:rect l="l" t="t" r="r" b="b"/>
            <a:pathLst>
              <a:path h="604519">
                <a:moveTo>
                  <a:pt x="0" y="604083"/>
                </a:moveTo>
                <a:lnTo>
                  <a:pt x="0" y="0"/>
                </a:lnTo>
              </a:path>
            </a:pathLst>
          </a:custGeom>
          <a:ln w="15799">
            <a:solidFill>
              <a:srgbClr val="000000"/>
            </a:solidFill>
            <a:prstDash val="lgDash"/>
          </a:ln>
        </p:spPr>
        <p:txBody>
          <a:bodyPr wrap="square" lIns="0" tIns="0" rIns="0" bIns="0" rtlCol="0"/>
          <a:lstStyle/>
          <a:p>
            <a:endParaRPr/>
          </a:p>
        </p:txBody>
      </p:sp>
      <p:sp>
        <p:nvSpPr>
          <p:cNvPr id="42" name="object 42"/>
          <p:cNvSpPr/>
          <p:nvPr/>
        </p:nvSpPr>
        <p:spPr>
          <a:xfrm>
            <a:off x="7365217" y="2399392"/>
            <a:ext cx="1555750" cy="0"/>
          </a:xfrm>
          <a:custGeom>
            <a:avLst/>
            <a:gdLst/>
            <a:ahLst/>
            <a:cxnLst/>
            <a:rect l="l" t="t" r="r" b="b"/>
            <a:pathLst>
              <a:path w="1555750">
                <a:moveTo>
                  <a:pt x="0" y="0"/>
                </a:moveTo>
                <a:lnTo>
                  <a:pt x="1555140" y="0"/>
                </a:lnTo>
              </a:path>
            </a:pathLst>
          </a:custGeom>
          <a:ln w="15341">
            <a:solidFill>
              <a:srgbClr val="000000"/>
            </a:solidFill>
            <a:prstDash val="lgDash"/>
          </a:ln>
        </p:spPr>
        <p:txBody>
          <a:bodyPr wrap="square" lIns="0" tIns="0" rIns="0" bIns="0" rtlCol="0"/>
          <a:lstStyle/>
          <a:p>
            <a:endParaRPr/>
          </a:p>
        </p:txBody>
      </p:sp>
      <p:sp>
        <p:nvSpPr>
          <p:cNvPr id="43" name="object 43"/>
          <p:cNvSpPr/>
          <p:nvPr/>
        </p:nvSpPr>
        <p:spPr>
          <a:xfrm>
            <a:off x="4877036" y="1191311"/>
            <a:ext cx="2488565" cy="604520"/>
          </a:xfrm>
          <a:custGeom>
            <a:avLst/>
            <a:gdLst/>
            <a:ahLst/>
            <a:cxnLst/>
            <a:rect l="l" t="t" r="r" b="b"/>
            <a:pathLst>
              <a:path w="2488565" h="604519">
                <a:moveTo>
                  <a:pt x="0" y="603997"/>
                </a:moveTo>
                <a:lnTo>
                  <a:pt x="2488181" y="603997"/>
                </a:lnTo>
                <a:lnTo>
                  <a:pt x="2488181" y="0"/>
                </a:lnTo>
                <a:lnTo>
                  <a:pt x="0" y="0"/>
                </a:lnTo>
                <a:lnTo>
                  <a:pt x="0" y="603997"/>
                </a:lnTo>
                <a:close/>
              </a:path>
            </a:pathLst>
          </a:custGeom>
          <a:ln w="15367">
            <a:solidFill>
              <a:srgbClr val="000000"/>
            </a:solidFill>
            <a:prstDash val="lgDash"/>
          </a:ln>
        </p:spPr>
        <p:txBody>
          <a:bodyPr wrap="square" lIns="0" tIns="0" rIns="0" bIns="0" rtlCol="0"/>
          <a:lstStyle/>
          <a:p>
            <a:endParaRPr/>
          </a:p>
        </p:txBody>
      </p:sp>
      <p:sp>
        <p:nvSpPr>
          <p:cNvPr id="44" name="object 44"/>
          <p:cNvSpPr txBox="1"/>
          <p:nvPr/>
        </p:nvSpPr>
        <p:spPr>
          <a:xfrm>
            <a:off x="4956060" y="1267162"/>
            <a:ext cx="2064385" cy="439420"/>
          </a:xfrm>
          <a:prstGeom prst="rect">
            <a:avLst/>
          </a:prstGeom>
        </p:spPr>
        <p:txBody>
          <a:bodyPr vert="horz" wrap="square" lIns="0" tIns="0" rIns="0" bIns="0" rtlCol="0">
            <a:spAutoFit/>
          </a:bodyPr>
          <a:lstStyle/>
          <a:p>
            <a:pPr marL="12700"/>
            <a:r>
              <a:rPr sz="1350" spc="459" dirty="0">
                <a:latin typeface="Arial"/>
                <a:cs typeface="Arial"/>
              </a:rPr>
              <a:t> </a:t>
            </a:r>
            <a:r>
              <a:rPr sz="1350" spc="30" dirty="0">
                <a:latin typeface="宋体"/>
                <a:cs typeface="宋体"/>
              </a:rPr>
              <a:t>信道不畅</a:t>
            </a:r>
            <a:endParaRPr sz="1350">
              <a:latin typeface="宋体"/>
              <a:cs typeface="宋体"/>
            </a:endParaRPr>
          </a:p>
          <a:p>
            <a:pPr marL="12700">
              <a:spcBef>
                <a:spcPts val="130"/>
              </a:spcBef>
            </a:pPr>
            <a:r>
              <a:rPr sz="1350" spc="459" dirty="0">
                <a:latin typeface="Arial"/>
                <a:cs typeface="Arial"/>
              </a:rPr>
              <a:t> </a:t>
            </a:r>
            <a:r>
              <a:rPr sz="1350" spc="30" dirty="0">
                <a:latin typeface="宋体"/>
                <a:cs typeface="宋体"/>
              </a:rPr>
              <a:t>信道杂乱交</a:t>
            </a:r>
            <a:r>
              <a:rPr sz="1350" spc="40" dirty="0">
                <a:latin typeface="宋体"/>
                <a:cs typeface="宋体"/>
              </a:rPr>
              <a:t>叉</a:t>
            </a:r>
            <a:r>
              <a:rPr sz="1350" spc="30" dirty="0">
                <a:latin typeface="宋体"/>
                <a:cs typeface="宋体"/>
              </a:rPr>
              <a:t>，冲突碰撞</a:t>
            </a:r>
            <a:endParaRPr sz="1350">
              <a:latin typeface="宋体"/>
              <a:cs typeface="宋体"/>
            </a:endParaRPr>
          </a:p>
        </p:txBody>
      </p:sp>
      <p:sp>
        <p:nvSpPr>
          <p:cNvPr id="45" name="object 45"/>
          <p:cNvSpPr/>
          <p:nvPr/>
        </p:nvSpPr>
        <p:spPr>
          <a:xfrm>
            <a:off x="8920357" y="1795309"/>
            <a:ext cx="0" cy="604520"/>
          </a:xfrm>
          <a:custGeom>
            <a:avLst/>
            <a:gdLst/>
            <a:ahLst/>
            <a:cxnLst/>
            <a:rect l="l" t="t" r="r" b="b"/>
            <a:pathLst>
              <a:path h="604519">
                <a:moveTo>
                  <a:pt x="0" y="0"/>
                </a:moveTo>
                <a:lnTo>
                  <a:pt x="0" y="604083"/>
                </a:lnTo>
              </a:path>
            </a:pathLst>
          </a:custGeom>
          <a:ln w="15799">
            <a:solidFill>
              <a:srgbClr val="000000"/>
            </a:solidFill>
            <a:prstDash val="lgDash"/>
          </a:ln>
        </p:spPr>
        <p:txBody>
          <a:bodyPr wrap="square" lIns="0" tIns="0" rIns="0" bIns="0" rtlCol="0"/>
          <a:lstStyle/>
          <a:p>
            <a:endParaRPr/>
          </a:p>
        </p:txBody>
      </p:sp>
      <p:sp>
        <p:nvSpPr>
          <p:cNvPr id="46" name="object 46"/>
          <p:cNvSpPr/>
          <p:nvPr/>
        </p:nvSpPr>
        <p:spPr>
          <a:xfrm>
            <a:off x="3322070" y="1795309"/>
            <a:ext cx="0" cy="604520"/>
          </a:xfrm>
          <a:custGeom>
            <a:avLst/>
            <a:gdLst/>
            <a:ahLst/>
            <a:cxnLst/>
            <a:rect l="l" t="t" r="r" b="b"/>
            <a:pathLst>
              <a:path h="604519">
                <a:moveTo>
                  <a:pt x="0" y="0"/>
                </a:moveTo>
                <a:lnTo>
                  <a:pt x="0" y="604083"/>
                </a:lnTo>
              </a:path>
            </a:pathLst>
          </a:custGeom>
          <a:ln w="15799">
            <a:solidFill>
              <a:srgbClr val="000000"/>
            </a:solidFill>
            <a:prstDash val="lgDash"/>
          </a:ln>
        </p:spPr>
        <p:txBody>
          <a:bodyPr wrap="square" lIns="0" tIns="0" rIns="0" bIns="0" rtlCol="0"/>
          <a:lstStyle/>
          <a:p>
            <a:endParaRPr/>
          </a:p>
        </p:txBody>
      </p:sp>
      <p:sp>
        <p:nvSpPr>
          <p:cNvPr id="47" name="object 47"/>
          <p:cNvSpPr/>
          <p:nvPr/>
        </p:nvSpPr>
        <p:spPr>
          <a:xfrm>
            <a:off x="7676158" y="1191311"/>
            <a:ext cx="2488565" cy="604520"/>
          </a:xfrm>
          <a:custGeom>
            <a:avLst/>
            <a:gdLst/>
            <a:ahLst/>
            <a:cxnLst/>
            <a:rect l="l" t="t" r="r" b="b"/>
            <a:pathLst>
              <a:path w="2488565" h="604519">
                <a:moveTo>
                  <a:pt x="0" y="603997"/>
                </a:moveTo>
                <a:lnTo>
                  <a:pt x="2488181" y="603997"/>
                </a:lnTo>
                <a:lnTo>
                  <a:pt x="2488181" y="0"/>
                </a:lnTo>
                <a:lnTo>
                  <a:pt x="0" y="0"/>
                </a:lnTo>
                <a:lnTo>
                  <a:pt x="0" y="603997"/>
                </a:lnTo>
                <a:close/>
              </a:path>
            </a:pathLst>
          </a:custGeom>
          <a:ln w="15367">
            <a:solidFill>
              <a:srgbClr val="000000"/>
            </a:solidFill>
            <a:prstDash val="lgDash"/>
          </a:ln>
        </p:spPr>
        <p:txBody>
          <a:bodyPr wrap="square" lIns="0" tIns="0" rIns="0" bIns="0" rtlCol="0"/>
          <a:lstStyle/>
          <a:p>
            <a:endParaRPr/>
          </a:p>
        </p:txBody>
      </p:sp>
      <p:sp>
        <p:nvSpPr>
          <p:cNvPr id="48" name="object 48"/>
          <p:cNvSpPr/>
          <p:nvPr/>
        </p:nvSpPr>
        <p:spPr>
          <a:xfrm>
            <a:off x="2078024" y="1191311"/>
            <a:ext cx="2488565" cy="604520"/>
          </a:xfrm>
          <a:custGeom>
            <a:avLst/>
            <a:gdLst/>
            <a:ahLst/>
            <a:cxnLst/>
            <a:rect l="l" t="t" r="r" b="b"/>
            <a:pathLst>
              <a:path w="2488565" h="604519">
                <a:moveTo>
                  <a:pt x="0" y="603997"/>
                </a:moveTo>
                <a:lnTo>
                  <a:pt x="2488181" y="603997"/>
                </a:lnTo>
                <a:lnTo>
                  <a:pt x="2488181" y="0"/>
                </a:lnTo>
                <a:lnTo>
                  <a:pt x="0" y="0"/>
                </a:lnTo>
                <a:lnTo>
                  <a:pt x="0" y="603997"/>
                </a:lnTo>
                <a:close/>
              </a:path>
            </a:pathLst>
          </a:custGeom>
          <a:ln w="15367">
            <a:solidFill>
              <a:srgbClr val="000000"/>
            </a:solidFill>
            <a:prstDash val="lgDash"/>
          </a:ln>
        </p:spPr>
        <p:txBody>
          <a:bodyPr wrap="square" lIns="0" tIns="0" rIns="0" bIns="0" rtlCol="0"/>
          <a:lstStyle/>
          <a:p>
            <a:endParaRPr/>
          </a:p>
        </p:txBody>
      </p:sp>
      <p:sp>
        <p:nvSpPr>
          <p:cNvPr id="49" name="object 49"/>
          <p:cNvSpPr/>
          <p:nvPr/>
        </p:nvSpPr>
        <p:spPr>
          <a:xfrm>
            <a:off x="9075719" y="2248468"/>
            <a:ext cx="1089025" cy="755015"/>
          </a:xfrm>
          <a:custGeom>
            <a:avLst/>
            <a:gdLst/>
            <a:ahLst/>
            <a:cxnLst/>
            <a:rect l="l" t="t" r="r" b="b"/>
            <a:pathLst>
              <a:path w="1089025" h="755014">
                <a:moveTo>
                  <a:pt x="0" y="755008"/>
                </a:moveTo>
                <a:lnTo>
                  <a:pt x="1088532" y="755008"/>
                </a:lnTo>
                <a:lnTo>
                  <a:pt x="1088532" y="0"/>
                </a:lnTo>
                <a:lnTo>
                  <a:pt x="0" y="0"/>
                </a:lnTo>
                <a:lnTo>
                  <a:pt x="0" y="755008"/>
                </a:lnTo>
                <a:close/>
              </a:path>
            </a:pathLst>
          </a:custGeom>
          <a:ln w="15490">
            <a:solidFill>
              <a:srgbClr val="000000"/>
            </a:solidFill>
            <a:prstDash val="lgDash"/>
          </a:ln>
        </p:spPr>
        <p:txBody>
          <a:bodyPr wrap="square" lIns="0" tIns="0" rIns="0" bIns="0" rtlCol="0"/>
          <a:lstStyle/>
          <a:p>
            <a:endParaRPr/>
          </a:p>
        </p:txBody>
      </p:sp>
      <p:sp>
        <p:nvSpPr>
          <p:cNvPr id="50" name="object 50"/>
          <p:cNvSpPr txBox="1"/>
          <p:nvPr/>
        </p:nvSpPr>
        <p:spPr>
          <a:xfrm>
            <a:off x="2153207" y="1378605"/>
            <a:ext cx="2239010" cy="207749"/>
          </a:xfrm>
          <a:prstGeom prst="rect">
            <a:avLst/>
          </a:prstGeom>
        </p:spPr>
        <p:txBody>
          <a:bodyPr vert="horz" wrap="square" lIns="0" tIns="0" rIns="0" bIns="0" rtlCol="0">
            <a:spAutoFit/>
          </a:bodyPr>
          <a:lstStyle/>
          <a:p>
            <a:pPr marL="12700"/>
            <a:r>
              <a:rPr sz="1350" spc="455" dirty="0">
                <a:latin typeface="Arial"/>
                <a:cs typeface="Arial"/>
              </a:rPr>
              <a:t> </a:t>
            </a:r>
            <a:r>
              <a:rPr sz="1350" spc="30" dirty="0">
                <a:latin typeface="宋体"/>
                <a:cs typeface="宋体"/>
              </a:rPr>
              <a:t>无法或未完整筛选有效信息</a:t>
            </a:r>
            <a:endParaRPr sz="1350">
              <a:latin typeface="宋体"/>
              <a:cs typeface="宋体"/>
            </a:endParaRPr>
          </a:p>
        </p:txBody>
      </p:sp>
      <p:sp>
        <p:nvSpPr>
          <p:cNvPr id="51" name="object 51"/>
          <p:cNvSpPr txBox="1"/>
          <p:nvPr/>
        </p:nvSpPr>
        <p:spPr>
          <a:xfrm>
            <a:off x="7759350" y="1267162"/>
            <a:ext cx="1892300" cy="439420"/>
          </a:xfrm>
          <a:prstGeom prst="rect">
            <a:avLst/>
          </a:prstGeom>
        </p:spPr>
        <p:txBody>
          <a:bodyPr vert="horz" wrap="square" lIns="0" tIns="0" rIns="0" bIns="0" rtlCol="0">
            <a:spAutoFit/>
          </a:bodyPr>
          <a:lstStyle/>
          <a:p>
            <a:pPr marL="12700"/>
            <a:r>
              <a:rPr sz="1350" spc="455" dirty="0">
                <a:latin typeface="Arial"/>
                <a:cs typeface="Arial"/>
              </a:rPr>
              <a:t> </a:t>
            </a:r>
            <a:r>
              <a:rPr sz="1350" spc="35" dirty="0">
                <a:latin typeface="宋体"/>
                <a:cs typeface="宋体"/>
              </a:rPr>
              <a:t>无法接收安全信息</a:t>
            </a:r>
            <a:endParaRPr sz="1350">
              <a:latin typeface="宋体"/>
              <a:cs typeface="宋体"/>
            </a:endParaRPr>
          </a:p>
          <a:p>
            <a:pPr marL="12700">
              <a:spcBef>
                <a:spcPts val="130"/>
              </a:spcBef>
            </a:pPr>
            <a:r>
              <a:rPr sz="1350" spc="455" dirty="0">
                <a:latin typeface="Arial"/>
                <a:cs typeface="Arial"/>
              </a:rPr>
              <a:t> </a:t>
            </a:r>
            <a:r>
              <a:rPr sz="1350" spc="35" dirty="0">
                <a:latin typeface="宋体"/>
                <a:cs typeface="宋体"/>
              </a:rPr>
              <a:t>无法正确理解安全信息</a:t>
            </a:r>
            <a:endParaRPr sz="1350">
              <a:latin typeface="宋体"/>
              <a:cs typeface="宋体"/>
            </a:endParaRPr>
          </a:p>
        </p:txBody>
      </p:sp>
      <p:sp>
        <p:nvSpPr>
          <p:cNvPr id="52" name="object 52"/>
          <p:cNvSpPr txBox="1"/>
          <p:nvPr/>
        </p:nvSpPr>
        <p:spPr>
          <a:xfrm>
            <a:off x="9078598" y="2276790"/>
            <a:ext cx="1009015" cy="624205"/>
          </a:xfrm>
          <a:prstGeom prst="rect">
            <a:avLst/>
          </a:prstGeom>
        </p:spPr>
        <p:txBody>
          <a:bodyPr vert="horz" wrap="square" lIns="0" tIns="0" rIns="0" bIns="0" rtlCol="0">
            <a:spAutoFit/>
          </a:bodyPr>
          <a:lstStyle/>
          <a:p>
            <a:pPr marL="12700" marR="5080" algn="ctr">
              <a:lnSpc>
                <a:spcPct val="100699"/>
              </a:lnSpc>
            </a:pPr>
            <a:r>
              <a:rPr sz="1350" spc="455" dirty="0">
                <a:latin typeface="Arial"/>
                <a:cs typeface="Arial"/>
              </a:rPr>
              <a:t> </a:t>
            </a:r>
            <a:r>
              <a:rPr sz="1350" spc="25" dirty="0">
                <a:latin typeface="宋体"/>
                <a:cs typeface="宋体"/>
              </a:rPr>
              <a:t>载体不够明  </a:t>
            </a:r>
            <a:r>
              <a:rPr sz="1350" spc="30" dirty="0">
                <a:latin typeface="宋体"/>
                <a:cs typeface="宋体"/>
              </a:rPr>
              <a:t>显、不易被  识别</a:t>
            </a:r>
            <a:endParaRPr sz="1350">
              <a:latin typeface="宋体"/>
              <a:cs typeface="宋体"/>
            </a:endParaRPr>
          </a:p>
        </p:txBody>
      </p:sp>
      <p:sp>
        <p:nvSpPr>
          <p:cNvPr id="53" name="object 53"/>
          <p:cNvSpPr/>
          <p:nvPr/>
        </p:nvSpPr>
        <p:spPr>
          <a:xfrm>
            <a:off x="8943619" y="4966458"/>
            <a:ext cx="1089025" cy="604520"/>
          </a:xfrm>
          <a:custGeom>
            <a:avLst/>
            <a:gdLst/>
            <a:ahLst/>
            <a:cxnLst/>
            <a:rect l="l" t="t" r="r" b="b"/>
            <a:pathLst>
              <a:path w="1089025" h="604520">
                <a:moveTo>
                  <a:pt x="0" y="603997"/>
                </a:moveTo>
                <a:lnTo>
                  <a:pt x="1088532" y="603997"/>
                </a:lnTo>
                <a:lnTo>
                  <a:pt x="1088532" y="0"/>
                </a:lnTo>
                <a:lnTo>
                  <a:pt x="0" y="0"/>
                </a:lnTo>
                <a:lnTo>
                  <a:pt x="0" y="603997"/>
                </a:lnTo>
                <a:close/>
              </a:path>
            </a:pathLst>
          </a:custGeom>
          <a:ln w="15449">
            <a:solidFill>
              <a:srgbClr val="000000"/>
            </a:solidFill>
            <a:prstDash val="lgDash"/>
          </a:ln>
        </p:spPr>
        <p:txBody>
          <a:bodyPr wrap="square" lIns="0" tIns="0" rIns="0" bIns="0" rtlCol="0"/>
          <a:lstStyle/>
          <a:p>
            <a:endParaRPr/>
          </a:p>
        </p:txBody>
      </p:sp>
      <p:sp>
        <p:nvSpPr>
          <p:cNvPr id="54" name="object 54"/>
          <p:cNvSpPr txBox="1"/>
          <p:nvPr/>
        </p:nvSpPr>
        <p:spPr>
          <a:xfrm>
            <a:off x="8961858" y="5152217"/>
            <a:ext cx="1012190" cy="207749"/>
          </a:xfrm>
          <a:prstGeom prst="rect">
            <a:avLst/>
          </a:prstGeom>
        </p:spPr>
        <p:txBody>
          <a:bodyPr vert="horz" wrap="square" lIns="0" tIns="0" rIns="0" bIns="0" rtlCol="0">
            <a:spAutoFit/>
          </a:bodyPr>
          <a:lstStyle/>
          <a:p>
            <a:pPr marL="12700"/>
            <a:r>
              <a:rPr sz="1350" spc="455" dirty="0">
                <a:latin typeface="Arial"/>
                <a:cs typeface="Arial"/>
              </a:rPr>
              <a:t> </a:t>
            </a:r>
            <a:r>
              <a:rPr sz="1350" spc="35" dirty="0">
                <a:latin typeface="宋体"/>
                <a:cs typeface="宋体"/>
              </a:rPr>
              <a:t>扰动和阻碍</a:t>
            </a:r>
            <a:endParaRPr sz="1350">
              <a:latin typeface="宋体"/>
              <a:cs typeface="宋体"/>
            </a:endParaRPr>
          </a:p>
        </p:txBody>
      </p:sp>
      <p:sp>
        <p:nvSpPr>
          <p:cNvPr id="55" name="object 55"/>
          <p:cNvSpPr/>
          <p:nvPr/>
        </p:nvSpPr>
        <p:spPr>
          <a:xfrm>
            <a:off x="6121236" y="4594739"/>
            <a:ext cx="0" cy="372110"/>
          </a:xfrm>
          <a:custGeom>
            <a:avLst/>
            <a:gdLst/>
            <a:ahLst/>
            <a:cxnLst/>
            <a:rect l="l" t="t" r="r" b="b"/>
            <a:pathLst>
              <a:path h="372110">
                <a:moveTo>
                  <a:pt x="0" y="371718"/>
                </a:moveTo>
                <a:lnTo>
                  <a:pt x="0" y="0"/>
                </a:lnTo>
              </a:path>
            </a:pathLst>
          </a:custGeom>
          <a:ln w="15799">
            <a:solidFill>
              <a:srgbClr val="000000"/>
            </a:solidFill>
          </a:ln>
        </p:spPr>
        <p:txBody>
          <a:bodyPr wrap="square" lIns="0" tIns="0" rIns="0" bIns="0" rtlCol="0"/>
          <a:lstStyle/>
          <a:p>
            <a:endParaRPr/>
          </a:p>
        </p:txBody>
      </p:sp>
      <p:sp>
        <p:nvSpPr>
          <p:cNvPr id="56" name="object 56"/>
          <p:cNvSpPr/>
          <p:nvPr/>
        </p:nvSpPr>
        <p:spPr>
          <a:xfrm>
            <a:off x="6065939" y="4513449"/>
            <a:ext cx="111125" cy="107950"/>
          </a:xfrm>
          <a:custGeom>
            <a:avLst/>
            <a:gdLst/>
            <a:ahLst/>
            <a:cxnLst/>
            <a:rect l="l" t="t" r="r" b="b"/>
            <a:pathLst>
              <a:path w="111125" h="107950">
                <a:moveTo>
                  <a:pt x="55297" y="0"/>
                </a:moveTo>
                <a:lnTo>
                  <a:pt x="0" y="107392"/>
                </a:lnTo>
                <a:lnTo>
                  <a:pt x="27000" y="97875"/>
                </a:lnTo>
                <a:lnTo>
                  <a:pt x="55215" y="94703"/>
                </a:lnTo>
                <a:lnTo>
                  <a:pt x="104061" y="94703"/>
                </a:lnTo>
                <a:lnTo>
                  <a:pt x="55297" y="0"/>
                </a:lnTo>
                <a:close/>
              </a:path>
              <a:path w="111125" h="107950">
                <a:moveTo>
                  <a:pt x="104061" y="94703"/>
                </a:moveTo>
                <a:lnTo>
                  <a:pt x="55215" y="94703"/>
                </a:lnTo>
                <a:lnTo>
                  <a:pt x="83471" y="97875"/>
                </a:lnTo>
                <a:lnTo>
                  <a:pt x="110595" y="107392"/>
                </a:lnTo>
                <a:lnTo>
                  <a:pt x="104061" y="94703"/>
                </a:lnTo>
                <a:close/>
              </a:path>
            </a:pathLst>
          </a:custGeom>
          <a:solidFill>
            <a:srgbClr val="000000"/>
          </a:solidFill>
        </p:spPr>
        <p:txBody>
          <a:bodyPr wrap="square" lIns="0" tIns="0" rIns="0" bIns="0" rtlCol="0"/>
          <a:lstStyle/>
          <a:p>
            <a:endParaRPr/>
          </a:p>
        </p:txBody>
      </p:sp>
      <p:sp>
        <p:nvSpPr>
          <p:cNvPr id="57" name="object 57"/>
          <p:cNvSpPr/>
          <p:nvPr/>
        </p:nvSpPr>
        <p:spPr>
          <a:xfrm>
            <a:off x="5810075" y="4966458"/>
            <a:ext cx="622300" cy="604520"/>
          </a:xfrm>
          <a:custGeom>
            <a:avLst/>
            <a:gdLst/>
            <a:ahLst/>
            <a:cxnLst/>
            <a:rect l="l" t="t" r="r" b="b"/>
            <a:pathLst>
              <a:path w="622300" h="604520">
                <a:moveTo>
                  <a:pt x="0" y="603997"/>
                </a:moveTo>
                <a:lnTo>
                  <a:pt x="622012" y="603997"/>
                </a:lnTo>
                <a:lnTo>
                  <a:pt x="622012" y="0"/>
                </a:lnTo>
                <a:lnTo>
                  <a:pt x="0" y="0"/>
                </a:lnTo>
                <a:lnTo>
                  <a:pt x="0" y="603997"/>
                </a:lnTo>
                <a:close/>
              </a:path>
            </a:pathLst>
          </a:custGeom>
          <a:ln w="15563">
            <a:solidFill>
              <a:srgbClr val="000000"/>
            </a:solidFill>
          </a:ln>
        </p:spPr>
        <p:txBody>
          <a:bodyPr wrap="square" lIns="0" tIns="0" rIns="0" bIns="0" rtlCol="0"/>
          <a:lstStyle/>
          <a:p>
            <a:endParaRPr/>
          </a:p>
        </p:txBody>
      </p:sp>
      <p:sp>
        <p:nvSpPr>
          <p:cNvPr id="58" name="object 58"/>
          <p:cNvSpPr txBox="1"/>
          <p:nvPr/>
        </p:nvSpPr>
        <p:spPr>
          <a:xfrm>
            <a:off x="5916091" y="5145418"/>
            <a:ext cx="3079115" cy="230832"/>
          </a:xfrm>
          <a:prstGeom prst="rect">
            <a:avLst/>
          </a:prstGeom>
        </p:spPr>
        <p:txBody>
          <a:bodyPr vert="horz" wrap="square" lIns="0" tIns="0" rIns="0" bIns="0" rtlCol="0">
            <a:spAutoFit/>
          </a:bodyPr>
          <a:lstStyle/>
          <a:p>
            <a:pPr marL="12700">
              <a:tabLst>
                <a:tab pos="3065780" algn="l"/>
              </a:tabLst>
            </a:pPr>
            <a:r>
              <a:rPr sz="1500" spc="55" dirty="0">
                <a:latin typeface="宋体"/>
                <a:cs typeface="宋体"/>
              </a:rPr>
              <a:t>噪声</a:t>
            </a:r>
            <a:r>
              <a:rPr sz="1500" spc="95" dirty="0">
                <a:latin typeface="宋体"/>
                <a:cs typeface="宋体"/>
              </a:rPr>
              <a:t> </a:t>
            </a:r>
            <a:r>
              <a:rPr sz="1500" spc="-380" dirty="0">
                <a:latin typeface="Times New Roman"/>
                <a:cs typeface="Times New Roman"/>
              </a:rPr>
              <a:t> </a:t>
            </a:r>
            <a:r>
              <a:rPr sz="2025" spc="7" baseline="4115" dirty="0">
                <a:latin typeface="Times New Roman"/>
                <a:cs typeface="Times New Roman"/>
              </a:rPr>
              <a:t> </a:t>
            </a:r>
            <a:r>
              <a:rPr sz="2025" baseline="4115" dirty="0">
                <a:latin typeface="Times New Roman"/>
                <a:cs typeface="Times New Roman"/>
              </a:rPr>
              <a:t>	</a:t>
            </a:r>
            <a:endParaRPr sz="2025" baseline="4115">
              <a:latin typeface="Times New Roman"/>
              <a:cs typeface="Times New Roman"/>
            </a:endParaRPr>
          </a:p>
        </p:txBody>
      </p:sp>
      <p:sp>
        <p:nvSpPr>
          <p:cNvPr id="59" name="object 59"/>
          <p:cNvSpPr txBox="1">
            <a:spLocks noGrp="1"/>
          </p:cNvSpPr>
          <p:nvPr>
            <p:ph type="title" idx="4294967295"/>
          </p:nvPr>
        </p:nvSpPr>
        <p:spPr>
          <a:xfrm>
            <a:off x="1495194" y="135878"/>
            <a:ext cx="8920357" cy="717760"/>
          </a:xfrm>
          <a:prstGeom prst="rect">
            <a:avLst/>
          </a:prstGeom>
        </p:spPr>
        <p:txBody>
          <a:bodyPr vert="horz" wrap="square" lIns="0" tIns="40258" rIns="0" bIns="0" rtlCol="0" anchor="ctr">
            <a:spAutoFit/>
          </a:bodyPr>
          <a:lstStyle/>
          <a:p>
            <a:pPr marL="1691005">
              <a:lnSpc>
                <a:spcPct val="100000"/>
              </a:lnSpc>
            </a:pPr>
            <a:r>
              <a:rPr spc="-5" dirty="0">
                <a:latin typeface="Calibri"/>
                <a:cs typeface="Calibri"/>
              </a:rPr>
              <a:t>“</a:t>
            </a:r>
            <a:r>
              <a:rPr sz="2800" dirty="0"/>
              <a:t>安全信源</a:t>
            </a:r>
            <a:r>
              <a:rPr sz="2800" b="0" spc="-5" dirty="0">
                <a:latin typeface="Calibri"/>
                <a:cs typeface="Calibri"/>
              </a:rPr>
              <a:t>—</a:t>
            </a:r>
            <a:r>
              <a:rPr sz="2800" dirty="0"/>
              <a:t>安全信宿</a:t>
            </a:r>
            <a:r>
              <a:rPr sz="2800" spc="-5" dirty="0">
                <a:latin typeface="Calibri"/>
                <a:cs typeface="Calibri"/>
              </a:rPr>
              <a:t>”</a:t>
            </a:r>
            <a:r>
              <a:rPr sz="2800" dirty="0"/>
              <a:t>信息不对称模</a:t>
            </a:r>
            <a:r>
              <a:rPr sz="2800" spc="-10" dirty="0"/>
              <a:t>型</a:t>
            </a:r>
          </a:p>
        </p:txBody>
      </p:sp>
      <p:sp>
        <p:nvSpPr>
          <p:cNvPr id="60" name="object 60"/>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61" name="object 61"/>
          <p:cNvSpPr txBox="1"/>
          <p:nvPr/>
        </p:nvSpPr>
        <p:spPr>
          <a:xfrm>
            <a:off x="1998371" y="6267784"/>
            <a:ext cx="791400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安全信息视域下</a:t>
            </a:r>
            <a:r>
              <a:rPr sz="1400" spc="-5" dirty="0">
                <a:solidFill>
                  <a:srgbClr val="006FC0"/>
                </a:solidFill>
                <a:latin typeface="Calibri"/>
                <a:cs typeface="Calibri"/>
              </a:rPr>
              <a:t>FDA</a:t>
            </a:r>
            <a:r>
              <a:rPr sz="1400" spc="-5" dirty="0">
                <a:solidFill>
                  <a:srgbClr val="006FC0"/>
                </a:solidFill>
                <a:latin typeface="宋体"/>
                <a:cs typeface="宋体"/>
              </a:rPr>
              <a:t>事故致因模型的构造与演绎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,2018,37(04):120-127+146.</a:t>
            </a:r>
            <a:endParaRPr sz="1400">
              <a:latin typeface="Calibri"/>
              <a:cs typeface="Calibri"/>
            </a:endParaRPr>
          </a:p>
        </p:txBody>
      </p:sp>
    </p:spTree>
    <p:extLst>
      <p:ext uri="{BB962C8B-B14F-4D97-AF65-F5344CB8AC3E}">
        <p14:creationId xmlns:p14="http://schemas.microsoft.com/office/powerpoint/2010/main" val="4768223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80090" y="2347706"/>
            <a:ext cx="593090" cy="1149350"/>
          </a:xfrm>
          <a:custGeom>
            <a:avLst/>
            <a:gdLst/>
            <a:ahLst/>
            <a:cxnLst/>
            <a:rect l="l" t="t" r="r" b="b"/>
            <a:pathLst>
              <a:path w="593090" h="1149350">
                <a:moveTo>
                  <a:pt x="0" y="1148823"/>
                </a:moveTo>
                <a:lnTo>
                  <a:pt x="593040" y="1148823"/>
                </a:lnTo>
                <a:lnTo>
                  <a:pt x="593040" y="0"/>
                </a:lnTo>
                <a:lnTo>
                  <a:pt x="0" y="0"/>
                </a:lnTo>
                <a:lnTo>
                  <a:pt x="0" y="1148823"/>
                </a:lnTo>
                <a:close/>
              </a:path>
            </a:pathLst>
          </a:custGeom>
          <a:ln w="11970">
            <a:solidFill>
              <a:srgbClr val="000000"/>
            </a:solidFill>
          </a:ln>
        </p:spPr>
        <p:txBody>
          <a:bodyPr wrap="square" lIns="0" tIns="0" rIns="0" bIns="0" rtlCol="0"/>
          <a:lstStyle/>
          <a:p>
            <a:endParaRPr/>
          </a:p>
        </p:txBody>
      </p:sp>
      <p:sp>
        <p:nvSpPr>
          <p:cNvPr id="3" name="object 3"/>
          <p:cNvSpPr/>
          <p:nvPr/>
        </p:nvSpPr>
        <p:spPr>
          <a:xfrm>
            <a:off x="2736983" y="2922005"/>
            <a:ext cx="347345" cy="0"/>
          </a:xfrm>
          <a:custGeom>
            <a:avLst/>
            <a:gdLst/>
            <a:ahLst/>
            <a:cxnLst/>
            <a:rect l="l" t="t" r="r" b="b"/>
            <a:pathLst>
              <a:path w="347344">
                <a:moveTo>
                  <a:pt x="0" y="0"/>
                </a:moveTo>
                <a:lnTo>
                  <a:pt x="346739" y="0"/>
                </a:lnTo>
              </a:path>
            </a:pathLst>
          </a:custGeom>
          <a:ln w="11672">
            <a:solidFill>
              <a:srgbClr val="000000"/>
            </a:solidFill>
          </a:ln>
        </p:spPr>
        <p:txBody>
          <a:bodyPr wrap="square" lIns="0" tIns="0" rIns="0" bIns="0" rtlCol="0"/>
          <a:lstStyle/>
          <a:p>
            <a:endParaRPr/>
          </a:p>
        </p:txBody>
      </p:sp>
      <p:sp>
        <p:nvSpPr>
          <p:cNvPr id="4" name="object 4"/>
          <p:cNvSpPr/>
          <p:nvPr/>
        </p:nvSpPr>
        <p:spPr>
          <a:xfrm>
            <a:off x="2673132" y="2881153"/>
            <a:ext cx="84455" cy="81915"/>
          </a:xfrm>
          <a:custGeom>
            <a:avLst/>
            <a:gdLst/>
            <a:ahLst/>
            <a:cxnLst/>
            <a:rect l="l" t="t" r="r" b="b"/>
            <a:pathLst>
              <a:path w="84455" h="81914">
                <a:moveTo>
                  <a:pt x="84354" y="0"/>
                </a:moveTo>
                <a:lnTo>
                  <a:pt x="0" y="40852"/>
                </a:lnTo>
                <a:lnTo>
                  <a:pt x="84354" y="81704"/>
                </a:lnTo>
                <a:lnTo>
                  <a:pt x="76888" y="61757"/>
                </a:lnTo>
                <a:lnTo>
                  <a:pt x="74407" y="40852"/>
                </a:lnTo>
                <a:lnTo>
                  <a:pt x="76888" y="20038"/>
                </a:lnTo>
                <a:lnTo>
                  <a:pt x="84354" y="0"/>
                </a:lnTo>
                <a:close/>
              </a:path>
            </a:pathLst>
          </a:custGeom>
          <a:solidFill>
            <a:srgbClr val="000000"/>
          </a:solidFill>
        </p:spPr>
        <p:txBody>
          <a:bodyPr wrap="square" lIns="0" tIns="0" rIns="0" bIns="0" rtlCol="0"/>
          <a:lstStyle/>
          <a:p>
            <a:endParaRPr/>
          </a:p>
        </p:txBody>
      </p:sp>
      <p:sp>
        <p:nvSpPr>
          <p:cNvPr id="5" name="object 5"/>
          <p:cNvSpPr/>
          <p:nvPr/>
        </p:nvSpPr>
        <p:spPr>
          <a:xfrm>
            <a:off x="3063220" y="2881153"/>
            <a:ext cx="84455" cy="81915"/>
          </a:xfrm>
          <a:custGeom>
            <a:avLst/>
            <a:gdLst/>
            <a:ahLst/>
            <a:cxnLst/>
            <a:rect l="l" t="t" r="r" b="b"/>
            <a:pathLst>
              <a:path w="84455" h="81914">
                <a:moveTo>
                  <a:pt x="0" y="0"/>
                </a:moveTo>
                <a:lnTo>
                  <a:pt x="7465" y="20038"/>
                </a:lnTo>
                <a:lnTo>
                  <a:pt x="9954" y="40913"/>
                </a:lnTo>
                <a:lnTo>
                  <a:pt x="7465" y="61757"/>
                </a:lnTo>
                <a:lnTo>
                  <a:pt x="0" y="81704"/>
                </a:lnTo>
                <a:lnTo>
                  <a:pt x="84354" y="40852"/>
                </a:lnTo>
                <a:lnTo>
                  <a:pt x="0" y="0"/>
                </a:lnTo>
                <a:close/>
              </a:path>
            </a:pathLst>
          </a:custGeom>
          <a:solidFill>
            <a:srgbClr val="000000"/>
          </a:solidFill>
        </p:spPr>
        <p:txBody>
          <a:bodyPr wrap="square" lIns="0" tIns="0" rIns="0" bIns="0" rtlCol="0"/>
          <a:lstStyle/>
          <a:p>
            <a:endParaRPr/>
          </a:p>
        </p:txBody>
      </p:sp>
      <p:sp>
        <p:nvSpPr>
          <p:cNvPr id="6" name="object 6"/>
          <p:cNvSpPr/>
          <p:nvPr/>
        </p:nvSpPr>
        <p:spPr>
          <a:xfrm>
            <a:off x="3147573" y="2347706"/>
            <a:ext cx="474980" cy="1149350"/>
          </a:xfrm>
          <a:custGeom>
            <a:avLst/>
            <a:gdLst/>
            <a:ahLst/>
            <a:cxnLst/>
            <a:rect l="l" t="t" r="r" b="b"/>
            <a:pathLst>
              <a:path w="474980"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7" name="object 7"/>
          <p:cNvSpPr txBox="1"/>
          <p:nvPr/>
        </p:nvSpPr>
        <p:spPr>
          <a:xfrm>
            <a:off x="3296769" y="2638676"/>
            <a:ext cx="176530" cy="615553"/>
          </a:xfrm>
          <a:prstGeom prst="rect">
            <a:avLst/>
          </a:prstGeom>
        </p:spPr>
        <p:txBody>
          <a:bodyPr vert="horz" wrap="square" lIns="0" tIns="0" rIns="0" bIns="0" rtlCol="0">
            <a:spAutoFit/>
          </a:bodyPr>
          <a:lstStyle/>
          <a:p>
            <a:pPr marL="12700" marR="5080" algn="just">
              <a:lnSpc>
                <a:spcPts val="1150"/>
              </a:lnSpc>
            </a:pPr>
            <a:r>
              <a:rPr sz="1150" spc="25" dirty="0">
                <a:latin typeface="宋体"/>
                <a:cs typeface="宋体"/>
              </a:rPr>
              <a:t>安  全  信  源</a:t>
            </a:r>
            <a:endParaRPr sz="1150">
              <a:latin typeface="宋体"/>
              <a:cs typeface="宋体"/>
            </a:endParaRPr>
          </a:p>
        </p:txBody>
      </p:sp>
      <p:sp>
        <p:nvSpPr>
          <p:cNvPr id="8" name="object 8"/>
          <p:cNvSpPr/>
          <p:nvPr/>
        </p:nvSpPr>
        <p:spPr>
          <a:xfrm>
            <a:off x="3621933" y="2922005"/>
            <a:ext cx="410845" cy="0"/>
          </a:xfrm>
          <a:custGeom>
            <a:avLst/>
            <a:gdLst/>
            <a:ahLst/>
            <a:cxnLst/>
            <a:rect l="l" t="t" r="r" b="b"/>
            <a:pathLst>
              <a:path w="410844">
                <a:moveTo>
                  <a:pt x="0" y="0"/>
                </a:moveTo>
                <a:lnTo>
                  <a:pt x="410724" y="0"/>
                </a:lnTo>
              </a:path>
            </a:pathLst>
          </a:custGeom>
          <a:ln w="11672">
            <a:solidFill>
              <a:srgbClr val="000000"/>
            </a:solidFill>
          </a:ln>
        </p:spPr>
        <p:txBody>
          <a:bodyPr wrap="square" lIns="0" tIns="0" rIns="0" bIns="0" rtlCol="0"/>
          <a:lstStyle/>
          <a:p>
            <a:endParaRPr/>
          </a:p>
        </p:txBody>
      </p:sp>
      <p:sp>
        <p:nvSpPr>
          <p:cNvPr id="9" name="object 9"/>
          <p:cNvSpPr/>
          <p:nvPr/>
        </p:nvSpPr>
        <p:spPr>
          <a:xfrm>
            <a:off x="4012071" y="2881153"/>
            <a:ext cx="84455" cy="81915"/>
          </a:xfrm>
          <a:custGeom>
            <a:avLst/>
            <a:gdLst/>
            <a:ahLst/>
            <a:cxnLst/>
            <a:rect l="l" t="t" r="r" b="b"/>
            <a:pathLst>
              <a:path w="84455" h="81914">
                <a:moveTo>
                  <a:pt x="0" y="0"/>
                </a:moveTo>
                <a:lnTo>
                  <a:pt x="7437" y="20038"/>
                </a:lnTo>
                <a:lnTo>
                  <a:pt x="9916" y="40913"/>
                </a:lnTo>
                <a:lnTo>
                  <a:pt x="7437" y="61757"/>
                </a:lnTo>
                <a:lnTo>
                  <a:pt x="0" y="81704"/>
                </a:lnTo>
                <a:lnTo>
                  <a:pt x="84354" y="40852"/>
                </a:lnTo>
                <a:lnTo>
                  <a:pt x="0" y="0"/>
                </a:lnTo>
                <a:close/>
              </a:path>
            </a:pathLst>
          </a:custGeom>
          <a:solidFill>
            <a:srgbClr val="000000"/>
          </a:solidFill>
        </p:spPr>
        <p:txBody>
          <a:bodyPr wrap="square" lIns="0" tIns="0" rIns="0" bIns="0" rtlCol="0"/>
          <a:lstStyle/>
          <a:p>
            <a:endParaRPr/>
          </a:p>
        </p:txBody>
      </p:sp>
      <p:sp>
        <p:nvSpPr>
          <p:cNvPr id="10" name="object 10"/>
          <p:cNvSpPr/>
          <p:nvPr/>
        </p:nvSpPr>
        <p:spPr>
          <a:xfrm>
            <a:off x="4570918" y="2914385"/>
            <a:ext cx="410845" cy="0"/>
          </a:xfrm>
          <a:custGeom>
            <a:avLst/>
            <a:gdLst/>
            <a:ahLst/>
            <a:cxnLst/>
            <a:rect l="l" t="t" r="r" b="b"/>
            <a:pathLst>
              <a:path w="410845">
                <a:moveTo>
                  <a:pt x="0" y="0"/>
                </a:moveTo>
                <a:lnTo>
                  <a:pt x="410557" y="0"/>
                </a:lnTo>
              </a:path>
            </a:pathLst>
          </a:custGeom>
          <a:ln w="11672">
            <a:solidFill>
              <a:srgbClr val="000000"/>
            </a:solidFill>
          </a:ln>
        </p:spPr>
        <p:txBody>
          <a:bodyPr wrap="square" lIns="0" tIns="0" rIns="0" bIns="0" rtlCol="0"/>
          <a:lstStyle/>
          <a:p>
            <a:endParaRPr/>
          </a:p>
        </p:txBody>
      </p:sp>
      <p:sp>
        <p:nvSpPr>
          <p:cNvPr id="11" name="object 11"/>
          <p:cNvSpPr/>
          <p:nvPr/>
        </p:nvSpPr>
        <p:spPr>
          <a:xfrm>
            <a:off x="4960889" y="2873534"/>
            <a:ext cx="84455" cy="81915"/>
          </a:xfrm>
          <a:custGeom>
            <a:avLst/>
            <a:gdLst/>
            <a:ahLst/>
            <a:cxnLst/>
            <a:rect l="l" t="t" r="r" b="b"/>
            <a:pathLst>
              <a:path w="84454" h="81914">
                <a:moveTo>
                  <a:pt x="0" y="0"/>
                </a:moveTo>
                <a:lnTo>
                  <a:pt x="7531" y="20015"/>
                </a:lnTo>
                <a:lnTo>
                  <a:pt x="10042" y="40852"/>
                </a:lnTo>
                <a:lnTo>
                  <a:pt x="7531" y="61688"/>
                </a:lnTo>
                <a:lnTo>
                  <a:pt x="0" y="81704"/>
                </a:lnTo>
                <a:lnTo>
                  <a:pt x="84354" y="40852"/>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6824382" y="2922005"/>
            <a:ext cx="410845" cy="0"/>
          </a:xfrm>
          <a:custGeom>
            <a:avLst/>
            <a:gdLst/>
            <a:ahLst/>
            <a:cxnLst/>
            <a:rect l="l" t="t" r="r" b="b"/>
            <a:pathLst>
              <a:path w="410845">
                <a:moveTo>
                  <a:pt x="0" y="0"/>
                </a:moveTo>
                <a:lnTo>
                  <a:pt x="410557" y="0"/>
                </a:lnTo>
              </a:path>
            </a:pathLst>
          </a:custGeom>
          <a:ln w="11672">
            <a:solidFill>
              <a:srgbClr val="000000"/>
            </a:solidFill>
          </a:ln>
        </p:spPr>
        <p:txBody>
          <a:bodyPr wrap="square" lIns="0" tIns="0" rIns="0" bIns="0" rtlCol="0"/>
          <a:lstStyle/>
          <a:p>
            <a:endParaRPr/>
          </a:p>
        </p:txBody>
      </p:sp>
      <p:sp>
        <p:nvSpPr>
          <p:cNvPr id="13" name="object 13"/>
          <p:cNvSpPr/>
          <p:nvPr/>
        </p:nvSpPr>
        <p:spPr>
          <a:xfrm>
            <a:off x="7214520" y="2881153"/>
            <a:ext cx="84455" cy="81915"/>
          </a:xfrm>
          <a:custGeom>
            <a:avLst/>
            <a:gdLst/>
            <a:ahLst/>
            <a:cxnLst/>
            <a:rect l="l" t="t" r="r" b="b"/>
            <a:pathLst>
              <a:path w="84454" h="81914">
                <a:moveTo>
                  <a:pt x="0" y="0"/>
                </a:moveTo>
                <a:lnTo>
                  <a:pt x="7437" y="20038"/>
                </a:lnTo>
                <a:lnTo>
                  <a:pt x="9916" y="40913"/>
                </a:lnTo>
                <a:lnTo>
                  <a:pt x="7437" y="61757"/>
                </a:lnTo>
                <a:lnTo>
                  <a:pt x="0" y="81704"/>
                </a:lnTo>
                <a:lnTo>
                  <a:pt x="84354" y="40852"/>
                </a:lnTo>
                <a:lnTo>
                  <a:pt x="0" y="0"/>
                </a:lnTo>
                <a:close/>
              </a:path>
            </a:pathLst>
          </a:custGeom>
          <a:solidFill>
            <a:srgbClr val="000000"/>
          </a:solidFill>
        </p:spPr>
        <p:txBody>
          <a:bodyPr wrap="square" lIns="0" tIns="0" rIns="0" bIns="0" rtlCol="0"/>
          <a:lstStyle/>
          <a:p>
            <a:endParaRPr/>
          </a:p>
        </p:txBody>
      </p:sp>
      <p:sp>
        <p:nvSpPr>
          <p:cNvPr id="14" name="object 14"/>
          <p:cNvSpPr/>
          <p:nvPr/>
        </p:nvSpPr>
        <p:spPr>
          <a:xfrm>
            <a:off x="9078013" y="2922005"/>
            <a:ext cx="410845" cy="0"/>
          </a:xfrm>
          <a:custGeom>
            <a:avLst/>
            <a:gdLst/>
            <a:ahLst/>
            <a:cxnLst/>
            <a:rect l="l" t="t" r="r" b="b"/>
            <a:pathLst>
              <a:path w="410845">
                <a:moveTo>
                  <a:pt x="0" y="0"/>
                </a:moveTo>
                <a:lnTo>
                  <a:pt x="410557" y="0"/>
                </a:lnTo>
              </a:path>
            </a:pathLst>
          </a:custGeom>
          <a:ln w="11672">
            <a:solidFill>
              <a:srgbClr val="000000"/>
            </a:solidFill>
          </a:ln>
        </p:spPr>
        <p:txBody>
          <a:bodyPr wrap="square" lIns="0" tIns="0" rIns="0" bIns="0" rtlCol="0"/>
          <a:lstStyle/>
          <a:p>
            <a:endParaRPr/>
          </a:p>
        </p:txBody>
      </p:sp>
      <p:sp>
        <p:nvSpPr>
          <p:cNvPr id="15" name="object 15"/>
          <p:cNvSpPr/>
          <p:nvPr/>
        </p:nvSpPr>
        <p:spPr>
          <a:xfrm>
            <a:off x="9467984" y="2881153"/>
            <a:ext cx="84455" cy="81915"/>
          </a:xfrm>
          <a:custGeom>
            <a:avLst/>
            <a:gdLst/>
            <a:ahLst/>
            <a:cxnLst/>
            <a:rect l="l" t="t" r="r" b="b"/>
            <a:pathLst>
              <a:path w="84454" h="81914">
                <a:moveTo>
                  <a:pt x="0" y="0"/>
                </a:moveTo>
                <a:lnTo>
                  <a:pt x="7531" y="20038"/>
                </a:lnTo>
                <a:lnTo>
                  <a:pt x="10042" y="40913"/>
                </a:lnTo>
                <a:lnTo>
                  <a:pt x="7531" y="61757"/>
                </a:lnTo>
                <a:lnTo>
                  <a:pt x="0" y="81704"/>
                </a:lnTo>
                <a:lnTo>
                  <a:pt x="84354" y="40852"/>
                </a:lnTo>
                <a:lnTo>
                  <a:pt x="0" y="0"/>
                </a:lnTo>
                <a:close/>
              </a:path>
            </a:pathLst>
          </a:custGeom>
          <a:solidFill>
            <a:srgbClr val="000000"/>
          </a:solidFill>
        </p:spPr>
        <p:txBody>
          <a:bodyPr wrap="square" lIns="0" tIns="0" rIns="0" bIns="0" rtlCol="0"/>
          <a:lstStyle/>
          <a:p>
            <a:endParaRPr/>
          </a:p>
        </p:txBody>
      </p:sp>
      <p:sp>
        <p:nvSpPr>
          <p:cNvPr id="16" name="object 16"/>
          <p:cNvSpPr/>
          <p:nvPr/>
        </p:nvSpPr>
        <p:spPr>
          <a:xfrm>
            <a:off x="5045242"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17" name="object 17"/>
          <p:cNvSpPr/>
          <p:nvPr/>
        </p:nvSpPr>
        <p:spPr>
          <a:xfrm>
            <a:off x="7298873"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18" name="object 18"/>
          <p:cNvSpPr txBox="1"/>
          <p:nvPr/>
        </p:nvSpPr>
        <p:spPr>
          <a:xfrm>
            <a:off x="7298873" y="2347706"/>
            <a:ext cx="474980" cy="1007968"/>
          </a:xfrm>
          <a:prstGeom prst="rect">
            <a:avLst/>
          </a:prstGeom>
          <a:solidFill>
            <a:srgbClr val="95AECF"/>
          </a:solidFill>
        </p:spPr>
        <p:txBody>
          <a:bodyPr vert="horz" wrap="square" lIns="0" tIns="121920" rIns="0" bIns="0" rtlCol="0">
            <a:spAutoFit/>
          </a:bodyPr>
          <a:lstStyle/>
          <a:p>
            <a:pPr marL="185420" marR="130175" algn="just">
              <a:spcBef>
                <a:spcPts val="960"/>
              </a:spcBef>
            </a:pPr>
            <a:r>
              <a:rPr sz="1150" spc="20" dirty="0">
                <a:latin typeface="宋体"/>
                <a:cs typeface="宋体"/>
              </a:rPr>
              <a:t>安  全  信  宿  </a:t>
            </a:r>
            <a:r>
              <a:rPr sz="1150" spc="15" dirty="0">
                <a:latin typeface="宋体"/>
                <a:cs typeface="宋体"/>
              </a:rPr>
              <a:t>k</a:t>
            </a:r>
            <a:endParaRPr sz="1150">
              <a:latin typeface="宋体"/>
              <a:cs typeface="宋体"/>
            </a:endParaRPr>
          </a:p>
        </p:txBody>
      </p:sp>
      <p:sp>
        <p:nvSpPr>
          <p:cNvPr id="19" name="object 19"/>
          <p:cNvSpPr/>
          <p:nvPr/>
        </p:nvSpPr>
        <p:spPr>
          <a:xfrm>
            <a:off x="9552337"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solidFill>
            <a:srgbClr val="95AECF"/>
          </a:solidFill>
        </p:spPr>
        <p:txBody>
          <a:bodyPr wrap="square" lIns="0" tIns="0" rIns="0" bIns="0" rtlCol="0"/>
          <a:lstStyle/>
          <a:p>
            <a:endParaRPr/>
          </a:p>
        </p:txBody>
      </p:sp>
      <p:sp>
        <p:nvSpPr>
          <p:cNvPr id="20" name="object 20"/>
          <p:cNvSpPr/>
          <p:nvPr/>
        </p:nvSpPr>
        <p:spPr>
          <a:xfrm>
            <a:off x="9552337"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21" name="object 21"/>
          <p:cNvSpPr txBox="1"/>
          <p:nvPr/>
        </p:nvSpPr>
        <p:spPr>
          <a:xfrm>
            <a:off x="9725249" y="2469563"/>
            <a:ext cx="176530" cy="880110"/>
          </a:xfrm>
          <a:prstGeom prst="rect">
            <a:avLst/>
          </a:prstGeom>
        </p:spPr>
        <p:txBody>
          <a:bodyPr vert="horz" wrap="square" lIns="0" tIns="0" rIns="0" bIns="0" rtlCol="0">
            <a:spAutoFit/>
          </a:bodyPr>
          <a:lstStyle/>
          <a:p>
            <a:pPr marL="12700" marR="5080" algn="just"/>
            <a:r>
              <a:rPr sz="1150" spc="20" dirty="0">
                <a:latin typeface="宋体"/>
                <a:cs typeface="宋体"/>
              </a:rPr>
              <a:t>安  全  信  宿  </a:t>
            </a:r>
            <a:r>
              <a:rPr sz="1150" spc="15" dirty="0">
                <a:latin typeface="宋体"/>
                <a:cs typeface="宋体"/>
              </a:rPr>
              <a:t>n</a:t>
            </a:r>
            <a:endParaRPr sz="1150">
              <a:latin typeface="宋体"/>
              <a:cs typeface="宋体"/>
            </a:endParaRPr>
          </a:p>
        </p:txBody>
      </p:sp>
      <p:sp>
        <p:nvSpPr>
          <p:cNvPr id="22" name="object 22"/>
          <p:cNvSpPr/>
          <p:nvPr/>
        </p:nvSpPr>
        <p:spPr>
          <a:xfrm>
            <a:off x="2673131" y="3565429"/>
            <a:ext cx="474980" cy="92075"/>
          </a:xfrm>
          <a:custGeom>
            <a:avLst/>
            <a:gdLst/>
            <a:ahLst/>
            <a:cxnLst/>
            <a:rect l="l" t="t" r="r" b="b"/>
            <a:pathLst>
              <a:path w="474980" h="92075">
                <a:moveTo>
                  <a:pt x="474442" y="0"/>
                </a:moveTo>
                <a:lnTo>
                  <a:pt x="470714" y="17837"/>
                </a:lnTo>
                <a:lnTo>
                  <a:pt x="460546" y="32422"/>
                </a:lnTo>
                <a:lnTo>
                  <a:pt x="445464" y="42265"/>
                </a:lnTo>
                <a:lnTo>
                  <a:pt x="426993" y="45877"/>
                </a:lnTo>
                <a:lnTo>
                  <a:pt x="284662" y="45877"/>
                </a:lnTo>
                <a:lnTo>
                  <a:pt x="266200" y="49492"/>
                </a:lnTo>
                <a:lnTo>
                  <a:pt x="251123" y="59353"/>
                </a:lnTo>
                <a:lnTo>
                  <a:pt x="240957" y="73986"/>
                </a:lnTo>
                <a:lnTo>
                  <a:pt x="237229" y="91917"/>
                </a:lnTo>
                <a:lnTo>
                  <a:pt x="233499" y="73986"/>
                </a:lnTo>
                <a:lnTo>
                  <a:pt x="223327" y="59353"/>
                </a:lnTo>
                <a:lnTo>
                  <a:pt x="208244" y="49492"/>
                </a:lnTo>
                <a:lnTo>
                  <a:pt x="189780" y="45877"/>
                </a:lnTo>
                <a:lnTo>
                  <a:pt x="47449" y="45877"/>
                </a:lnTo>
                <a:lnTo>
                  <a:pt x="28977" y="42265"/>
                </a:lnTo>
                <a:lnTo>
                  <a:pt x="13895" y="32422"/>
                </a:lnTo>
                <a:lnTo>
                  <a:pt x="3728" y="17837"/>
                </a:lnTo>
                <a:lnTo>
                  <a:pt x="0" y="0"/>
                </a:lnTo>
              </a:path>
            </a:pathLst>
          </a:custGeom>
          <a:ln w="11685">
            <a:solidFill>
              <a:srgbClr val="000000"/>
            </a:solidFill>
          </a:ln>
        </p:spPr>
        <p:txBody>
          <a:bodyPr wrap="square" lIns="0" tIns="0" rIns="0" bIns="0" rtlCol="0"/>
          <a:lstStyle/>
          <a:p>
            <a:endParaRPr/>
          </a:p>
        </p:txBody>
      </p:sp>
      <p:sp>
        <p:nvSpPr>
          <p:cNvPr id="23" name="object 23"/>
          <p:cNvSpPr txBox="1"/>
          <p:nvPr/>
        </p:nvSpPr>
        <p:spPr>
          <a:xfrm>
            <a:off x="3712666" y="2580573"/>
            <a:ext cx="293370" cy="316865"/>
          </a:xfrm>
          <a:prstGeom prst="rect">
            <a:avLst/>
          </a:prstGeom>
        </p:spPr>
        <p:txBody>
          <a:bodyPr vert="horz" wrap="square" lIns="0" tIns="0" rIns="0" bIns="0" rtlCol="0">
            <a:spAutoFit/>
          </a:bodyPr>
          <a:lstStyle/>
          <a:p>
            <a:pPr marL="12700" marR="5080">
              <a:lnSpc>
                <a:spcPct val="102099"/>
              </a:lnSpc>
            </a:pPr>
            <a:r>
              <a:rPr sz="1000" spc="45" dirty="0">
                <a:latin typeface="宋体"/>
                <a:cs typeface="宋体"/>
              </a:rPr>
              <a:t>安全  信号</a:t>
            </a:r>
            <a:endParaRPr sz="1000">
              <a:latin typeface="宋体"/>
              <a:cs typeface="宋体"/>
            </a:endParaRPr>
          </a:p>
        </p:txBody>
      </p:sp>
      <p:sp>
        <p:nvSpPr>
          <p:cNvPr id="24" name="object 24"/>
          <p:cNvSpPr txBox="1"/>
          <p:nvPr/>
        </p:nvSpPr>
        <p:spPr>
          <a:xfrm>
            <a:off x="4661484" y="2557715"/>
            <a:ext cx="293370" cy="316865"/>
          </a:xfrm>
          <a:prstGeom prst="rect">
            <a:avLst/>
          </a:prstGeom>
        </p:spPr>
        <p:txBody>
          <a:bodyPr vert="horz" wrap="square" lIns="0" tIns="0" rIns="0" bIns="0" rtlCol="0">
            <a:spAutoFit/>
          </a:bodyPr>
          <a:lstStyle/>
          <a:p>
            <a:pPr marL="12700" marR="5080">
              <a:lnSpc>
                <a:spcPct val="102099"/>
              </a:lnSpc>
            </a:pPr>
            <a:r>
              <a:rPr sz="1000" spc="45" dirty="0">
                <a:latin typeface="宋体"/>
                <a:cs typeface="宋体"/>
              </a:rPr>
              <a:t>安全  信号</a:t>
            </a:r>
            <a:endParaRPr sz="1000">
              <a:latin typeface="宋体"/>
              <a:cs typeface="宋体"/>
            </a:endParaRPr>
          </a:p>
        </p:txBody>
      </p:sp>
      <p:sp>
        <p:nvSpPr>
          <p:cNvPr id="25" name="object 25"/>
          <p:cNvSpPr txBox="1"/>
          <p:nvPr/>
        </p:nvSpPr>
        <p:spPr>
          <a:xfrm>
            <a:off x="6915115" y="2557715"/>
            <a:ext cx="293370" cy="316865"/>
          </a:xfrm>
          <a:prstGeom prst="rect">
            <a:avLst/>
          </a:prstGeom>
        </p:spPr>
        <p:txBody>
          <a:bodyPr vert="horz" wrap="square" lIns="0" tIns="0" rIns="0" bIns="0" rtlCol="0">
            <a:spAutoFit/>
          </a:bodyPr>
          <a:lstStyle/>
          <a:p>
            <a:pPr marL="12700" marR="5080">
              <a:lnSpc>
                <a:spcPct val="102099"/>
              </a:lnSpc>
            </a:pPr>
            <a:r>
              <a:rPr sz="1000" spc="45" dirty="0">
                <a:latin typeface="宋体"/>
                <a:cs typeface="宋体"/>
              </a:rPr>
              <a:t>安全  信号</a:t>
            </a:r>
            <a:endParaRPr sz="1000">
              <a:latin typeface="宋体"/>
              <a:cs typeface="宋体"/>
            </a:endParaRPr>
          </a:p>
        </p:txBody>
      </p:sp>
      <p:sp>
        <p:nvSpPr>
          <p:cNvPr id="26" name="object 26"/>
          <p:cNvSpPr txBox="1"/>
          <p:nvPr/>
        </p:nvSpPr>
        <p:spPr>
          <a:xfrm>
            <a:off x="9168579" y="2557715"/>
            <a:ext cx="293370" cy="316865"/>
          </a:xfrm>
          <a:prstGeom prst="rect">
            <a:avLst/>
          </a:prstGeom>
        </p:spPr>
        <p:txBody>
          <a:bodyPr vert="horz" wrap="square" lIns="0" tIns="0" rIns="0" bIns="0" rtlCol="0">
            <a:spAutoFit/>
          </a:bodyPr>
          <a:lstStyle/>
          <a:p>
            <a:pPr marL="12700" marR="5080">
              <a:lnSpc>
                <a:spcPct val="102099"/>
              </a:lnSpc>
            </a:pPr>
            <a:r>
              <a:rPr sz="1000" spc="45" dirty="0">
                <a:latin typeface="宋体"/>
                <a:cs typeface="宋体"/>
              </a:rPr>
              <a:t>安全  信号</a:t>
            </a:r>
            <a:endParaRPr sz="1000">
              <a:latin typeface="宋体"/>
              <a:cs typeface="宋体"/>
            </a:endParaRPr>
          </a:p>
        </p:txBody>
      </p:sp>
      <p:sp>
        <p:nvSpPr>
          <p:cNvPr id="27" name="object 27"/>
          <p:cNvSpPr/>
          <p:nvPr/>
        </p:nvSpPr>
        <p:spPr>
          <a:xfrm>
            <a:off x="4096424" y="2347706"/>
            <a:ext cx="474980" cy="1149350"/>
          </a:xfrm>
          <a:custGeom>
            <a:avLst/>
            <a:gdLst/>
            <a:ahLst/>
            <a:cxnLst/>
            <a:rect l="l" t="t" r="r" b="b"/>
            <a:pathLst>
              <a:path w="474980"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28" name="object 28"/>
          <p:cNvSpPr txBox="1"/>
          <p:nvPr/>
        </p:nvSpPr>
        <p:spPr>
          <a:xfrm>
            <a:off x="4245571" y="2638676"/>
            <a:ext cx="176530" cy="615553"/>
          </a:xfrm>
          <a:prstGeom prst="rect">
            <a:avLst/>
          </a:prstGeom>
        </p:spPr>
        <p:txBody>
          <a:bodyPr vert="horz" wrap="square" lIns="0" tIns="0" rIns="0" bIns="0" rtlCol="0">
            <a:spAutoFit/>
          </a:bodyPr>
          <a:lstStyle/>
          <a:p>
            <a:pPr marL="12700" marR="5080" algn="just">
              <a:lnSpc>
                <a:spcPts val="1150"/>
              </a:lnSpc>
            </a:pPr>
            <a:r>
              <a:rPr sz="1150" spc="25" dirty="0">
                <a:latin typeface="宋体"/>
                <a:cs typeface="宋体"/>
              </a:rPr>
              <a:t>安  全  信  道</a:t>
            </a:r>
            <a:endParaRPr sz="1150">
              <a:latin typeface="宋体"/>
              <a:cs typeface="宋体"/>
            </a:endParaRPr>
          </a:p>
        </p:txBody>
      </p:sp>
      <p:sp>
        <p:nvSpPr>
          <p:cNvPr id="29" name="object 29"/>
          <p:cNvSpPr/>
          <p:nvPr/>
        </p:nvSpPr>
        <p:spPr>
          <a:xfrm>
            <a:off x="6350055"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30" name="object 30"/>
          <p:cNvSpPr txBox="1"/>
          <p:nvPr/>
        </p:nvSpPr>
        <p:spPr>
          <a:xfrm>
            <a:off x="6499202" y="2638676"/>
            <a:ext cx="176530" cy="615553"/>
          </a:xfrm>
          <a:prstGeom prst="rect">
            <a:avLst/>
          </a:prstGeom>
        </p:spPr>
        <p:txBody>
          <a:bodyPr vert="horz" wrap="square" lIns="0" tIns="0" rIns="0" bIns="0" rtlCol="0">
            <a:spAutoFit/>
          </a:bodyPr>
          <a:lstStyle/>
          <a:p>
            <a:pPr marL="12700" marR="5080" algn="just">
              <a:lnSpc>
                <a:spcPts val="1150"/>
              </a:lnSpc>
            </a:pPr>
            <a:r>
              <a:rPr sz="1150" spc="25" dirty="0">
                <a:latin typeface="宋体"/>
                <a:cs typeface="宋体"/>
              </a:rPr>
              <a:t>安  全  信  道</a:t>
            </a:r>
            <a:endParaRPr sz="1150">
              <a:latin typeface="宋体"/>
              <a:cs typeface="宋体"/>
            </a:endParaRPr>
          </a:p>
        </p:txBody>
      </p:sp>
      <p:sp>
        <p:nvSpPr>
          <p:cNvPr id="31" name="object 31"/>
          <p:cNvSpPr/>
          <p:nvPr/>
        </p:nvSpPr>
        <p:spPr>
          <a:xfrm>
            <a:off x="8603519" y="2347706"/>
            <a:ext cx="474980" cy="1149350"/>
          </a:xfrm>
          <a:custGeom>
            <a:avLst/>
            <a:gdLst/>
            <a:ahLst/>
            <a:cxnLst/>
            <a:rect l="l" t="t" r="r" b="b"/>
            <a:pathLst>
              <a:path w="474979" h="1149350">
                <a:moveTo>
                  <a:pt x="0" y="1148823"/>
                </a:moveTo>
                <a:lnTo>
                  <a:pt x="474425" y="1148823"/>
                </a:lnTo>
                <a:lnTo>
                  <a:pt x="474425" y="0"/>
                </a:lnTo>
                <a:lnTo>
                  <a:pt x="0" y="0"/>
                </a:lnTo>
                <a:lnTo>
                  <a:pt x="0" y="1148823"/>
                </a:lnTo>
                <a:close/>
              </a:path>
            </a:pathLst>
          </a:custGeom>
          <a:ln w="11995">
            <a:solidFill>
              <a:srgbClr val="000000"/>
            </a:solidFill>
          </a:ln>
        </p:spPr>
        <p:txBody>
          <a:bodyPr wrap="square" lIns="0" tIns="0" rIns="0" bIns="0" rtlCol="0"/>
          <a:lstStyle/>
          <a:p>
            <a:endParaRPr/>
          </a:p>
        </p:txBody>
      </p:sp>
      <p:sp>
        <p:nvSpPr>
          <p:cNvPr id="32" name="object 32"/>
          <p:cNvSpPr txBox="1"/>
          <p:nvPr/>
        </p:nvSpPr>
        <p:spPr>
          <a:xfrm>
            <a:off x="8752833" y="2638676"/>
            <a:ext cx="176530" cy="615553"/>
          </a:xfrm>
          <a:prstGeom prst="rect">
            <a:avLst/>
          </a:prstGeom>
        </p:spPr>
        <p:txBody>
          <a:bodyPr vert="horz" wrap="square" lIns="0" tIns="0" rIns="0" bIns="0" rtlCol="0">
            <a:spAutoFit/>
          </a:bodyPr>
          <a:lstStyle/>
          <a:p>
            <a:pPr marL="12700" marR="5080" algn="just">
              <a:lnSpc>
                <a:spcPts val="1150"/>
              </a:lnSpc>
            </a:pPr>
            <a:r>
              <a:rPr sz="1150" spc="25" dirty="0">
                <a:latin typeface="宋体"/>
                <a:cs typeface="宋体"/>
              </a:rPr>
              <a:t>安  全  信  道</a:t>
            </a:r>
            <a:endParaRPr sz="1150">
              <a:latin typeface="宋体"/>
              <a:cs typeface="宋体"/>
            </a:endParaRPr>
          </a:p>
        </p:txBody>
      </p:sp>
      <p:sp>
        <p:nvSpPr>
          <p:cNvPr id="33" name="object 33"/>
          <p:cNvSpPr/>
          <p:nvPr/>
        </p:nvSpPr>
        <p:spPr>
          <a:xfrm>
            <a:off x="2317303" y="2577354"/>
            <a:ext cx="237490" cy="689610"/>
          </a:xfrm>
          <a:custGeom>
            <a:avLst/>
            <a:gdLst/>
            <a:ahLst/>
            <a:cxnLst/>
            <a:rect l="l" t="t" r="r" b="b"/>
            <a:pathLst>
              <a:path w="237490" h="689610">
                <a:moveTo>
                  <a:pt x="0" y="689300"/>
                </a:moveTo>
                <a:lnTo>
                  <a:pt x="237212" y="689300"/>
                </a:lnTo>
                <a:lnTo>
                  <a:pt x="237212" y="0"/>
                </a:lnTo>
                <a:lnTo>
                  <a:pt x="0" y="0"/>
                </a:lnTo>
                <a:lnTo>
                  <a:pt x="0" y="689300"/>
                </a:lnTo>
                <a:close/>
              </a:path>
            </a:pathLst>
          </a:custGeom>
          <a:ln w="12010">
            <a:solidFill>
              <a:srgbClr val="000000"/>
            </a:solidFill>
          </a:ln>
        </p:spPr>
        <p:txBody>
          <a:bodyPr wrap="square" lIns="0" tIns="0" rIns="0" bIns="0" rtlCol="0"/>
          <a:lstStyle/>
          <a:p>
            <a:endParaRPr/>
          </a:p>
        </p:txBody>
      </p:sp>
      <p:sp>
        <p:nvSpPr>
          <p:cNvPr id="34" name="object 34"/>
          <p:cNvSpPr txBox="1"/>
          <p:nvPr/>
        </p:nvSpPr>
        <p:spPr>
          <a:xfrm>
            <a:off x="2110688" y="2609466"/>
            <a:ext cx="413384" cy="641201"/>
          </a:xfrm>
          <a:prstGeom prst="rect">
            <a:avLst/>
          </a:prstGeom>
        </p:spPr>
        <p:txBody>
          <a:bodyPr vert="horz" wrap="square" lIns="0" tIns="0" rIns="0" bIns="0" rtlCol="0">
            <a:spAutoFit/>
          </a:bodyPr>
          <a:lstStyle/>
          <a:p>
            <a:pPr marL="12700">
              <a:lnSpc>
                <a:spcPts val="1265"/>
              </a:lnSpc>
            </a:pPr>
            <a:r>
              <a:rPr sz="1150" spc="35" dirty="0">
                <a:latin typeface="宋体"/>
                <a:cs typeface="宋体"/>
              </a:rPr>
              <a:t>安</a:t>
            </a:r>
            <a:r>
              <a:rPr sz="1150" spc="5" dirty="0">
                <a:latin typeface="宋体"/>
                <a:cs typeface="宋体"/>
              </a:rPr>
              <a:t> </a:t>
            </a:r>
            <a:r>
              <a:rPr sz="1150" spc="35" dirty="0">
                <a:latin typeface="宋体"/>
                <a:cs typeface="宋体"/>
              </a:rPr>
              <a:t>安</a:t>
            </a:r>
            <a:endParaRPr sz="1150">
              <a:latin typeface="宋体"/>
              <a:cs typeface="宋体"/>
            </a:endParaRPr>
          </a:p>
          <a:p>
            <a:pPr marL="12700">
              <a:lnSpc>
                <a:spcPts val="1150"/>
              </a:lnSpc>
            </a:pPr>
            <a:r>
              <a:rPr sz="1150" spc="35" dirty="0">
                <a:latin typeface="宋体"/>
                <a:cs typeface="宋体"/>
              </a:rPr>
              <a:t>全</a:t>
            </a:r>
            <a:r>
              <a:rPr sz="1150" spc="5" dirty="0">
                <a:latin typeface="宋体"/>
                <a:cs typeface="宋体"/>
              </a:rPr>
              <a:t> </a:t>
            </a:r>
            <a:r>
              <a:rPr sz="1150" spc="35" dirty="0">
                <a:latin typeface="宋体"/>
                <a:cs typeface="宋体"/>
              </a:rPr>
              <a:t>全</a:t>
            </a:r>
            <a:endParaRPr sz="1150">
              <a:latin typeface="宋体"/>
              <a:cs typeface="宋体"/>
            </a:endParaRPr>
          </a:p>
          <a:p>
            <a:pPr marL="12700">
              <a:lnSpc>
                <a:spcPts val="1150"/>
              </a:lnSpc>
            </a:pPr>
            <a:r>
              <a:rPr sz="1150" spc="35" dirty="0">
                <a:latin typeface="宋体"/>
                <a:cs typeface="宋体"/>
              </a:rPr>
              <a:t>消</a:t>
            </a:r>
            <a:r>
              <a:rPr sz="1150" spc="5" dirty="0">
                <a:latin typeface="宋体"/>
                <a:cs typeface="宋体"/>
              </a:rPr>
              <a:t> </a:t>
            </a:r>
            <a:r>
              <a:rPr sz="1150" spc="35" dirty="0">
                <a:latin typeface="宋体"/>
                <a:cs typeface="宋体"/>
              </a:rPr>
              <a:t>信</a:t>
            </a:r>
            <a:endParaRPr sz="1150">
              <a:latin typeface="宋体"/>
              <a:cs typeface="宋体"/>
            </a:endParaRPr>
          </a:p>
          <a:p>
            <a:pPr marL="12700">
              <a:lnSpc>
                <a:spcPts val="1265"/>
              </a:lnSpc>
            </a:pPr>
            <a:r>
              <a:rPr sz="1150" spc="35" dirty="0">
                <a:latin typeface="宋体"/>
                <a:cs typeface="宋体"/>
              </a:rPr>
              <a:t>息</a:t>
            </a:r>
            <a:r>
              <a:rPr sz="1150" spc="5" dirty="0">
                <a:latin typeface="宋体"/>
                <a:cs typeface="宋体"/>
              </a:rPr>
              <a:t> </a:t>
            </a:r>
            <a:r>
              <a:rPr sz="1150" spc="35" dirty="0">
                <a:latin typeface="宋体"/>
                <a:cs typeface="宋体"/>
              </a:rPr>
              <a:t>息</a:t>
            </a:r>
            <a:endParaRPr sz="1150">
              <a:latin typeface="宋体"/>
              <a:cs typeface="宋体"/>
            </a:endParaRPr>
          </a:p>
        </p:txBody>
      </p:sp>
      <p:sp>
        <p:nvSpPr>
          <p:cNvPr id="35" name="object 35"/>
          <p:cNvSpPr txBox="1"/>
          <p:nvPr/>
        </p:nvSpPr>
        <p:spPr>
          <a:xfrm>
            <a:off x="2763764" y="2580573"/>
            <a:ext cx="293370" cy="316865"/>
          </a:xfrm>
          <a:prstGeom prst="rect">
            <a:avLst/>
          </a:prstGeom>
        </p:spPr>
        <p:txBody>
          <a:bodyPr vert="horz" wrap="square" lIns="0" tIns="0" rIns="0" bIns="0" rtlCol="0">
            <a:spAutoFit/>
          </a:bodyPr>
          <a:lstStyle/>
          <a:p>
            <a:pPr marL="12700" marR="5080">
              <a:lnSpc>
                <a:spcPct val="102099"/>
              </a:lnSpc>
            </a:pPr>
            <a:r>
              <a:rPr sz="1000" spc="45" dirty="0">
                <a:latin typeface="宋体"/>
                <a:cs typeface="宋体"/>
              </a:rPr>
              <a:t>安全  信息</a:t>
            </a:r>
            <a:endParaRPr sz="1000">
              <a:latin typeface="宋体"/>
              <a:cs typeface="宋体"/>
            </a:endParaRPr>
          </a:p>
        </p:txBody>
      </p:sp>
      <p:sp>
        <p:nvSpPr>
          <p:cNvPr id="36" name="object 36"/>
          <p:cNvSpPr/>
          <p:nvPr/>
        </p:nvSpPr>
        <p:spPr>
          <a:xfrm>
            <a:off x="5282572" y="3558295"/>
            <a:ext cx="0" cy="450850"/>
          </a:xfrm>
          <a:custGeom>
            <a:avLst/>
            <a:gdLst/>
            <a:ahLst/>
            <a:cxnLst/>
            <a:rect l="l" t="t" r="r" b="b"/>
            <a:pathLst>
              <a:path h="450850">
                <a:moveTo>
                  <a:pt x="0" y="0"/>
                </a:moveTo>
                <a:lnTo>
                  <a:pt x="0" y="450752"/>
                </a:lnTo>
              </a:path>
            </a:pathLst>
          </a:custGeom>
          <a:ln w="12050">
            <a:solidFill>
              <a:srgbClr val="000000"/>
            </a:solidFill>
          </a:ln>
        </p:spPr>
        <p:txBody>
          <a:bodyPr wrap="square" lIns="0" tIns="0" rIns="0" bIns="0" rtlCol="0"/>
          <a:lstStyle/>
          <a:p>
            <a:endParaRPr/>
          </a:p>
        </p:txBody>
      </p:sp>
      <p:sp>
        <p:nvSpPr>
          <p:cNvPr id="37" name="object 37"/>
          <p:cNvSpPr/>
          <p:nvPr/>
        </p:nvSpPr>
        <p:spPr>
          <a:xfrm>
            <a:off x="5240396" y="3496531"/>
            <a:ext cx="84455" cy="81915"/>
          </a:xfrm>
          <a:custGeom>
            <a:avLst/>
            <a:gdLst/>
            <a:ahLst/>
            <a:cxnLst/>
            <a:rect l="l" t="t" r="r" b="b"/>
            <a:pathLst>
              <a:path w="84454" h="81914">
                <a:moveTo>
                  <a:pt x="42177" y="0"/>
                </a:moveTo>
                <a:lnTo>
                  <a:pt x="0" y="81704"/>
                </a:lnTo>
                <a:lnTo>
                  <a:pt x="20594" y="74409"/>
                </a:lnTo>
                <a:lnTo>
                  <a:pt x="42114" y="71977"/>
                </a:lnTo>
                <a:lnTo>
                  <a:pt x="79333" y="71977"/>
                </a:lnTo>
                <a:lnTo>
                  <a:pt x="42177" y="0"/>
                </a:lnTo>
                <a:close/>
              </a:path>
              <a:path w="84454" h="81914">
                <a:moveTo>
                  <a:pt x="79333" y="71977"/>
                </a:moveTo>
                <a:lnTo>
                  <a:pt x="42114" y="71977"/>
                </a:lnTo>
                <a:lnTo>
                  <a:pt x="63665" y="74409"/>
                </a:lnTo>
                <a:lnTo>
                  <a:pt x="84354" y="81704"/>
                </a:lnTo>
                <a:lnTo>
                  <a:pt x="79333" y="71977"/>
                </a:lnTo>
                <a:close/>
              </a:path>
            </a:pathLst>
          </a:custGeom>
          <a:solidFill>
            <a:srgbClr val="000000"/>
          </a:solidFill>
        </p:spPr>
        <p:txBody>
          <a:bodyPr wrap="square" lIns="0" tIns="0" rIns="0" bIns="0" rtlCol="0"/>
          <a:lstStyle/>
          <a:p>
            <a:endParaRPr/>
          </a:p>
        </p:txBody>
      </p:sp>
      <p:sp>
        <p:nvSpPr>
          <p:cNvPr id="38" name="object 38"/>
          <p:cNvSpPr/>
          <p:nvPr/>
        </p:nvSpPr>
        <p:spPr>
          <a:xfrm>
            <a:off x="5240396" y="3989190"/>
            <a:ext cx="84455" cy="81915"/>
          </a:xfrm>
          <a:custGeom>
            <a:avLst/>
            <a:gdLst/>
            <a:ahLst/>
            <a:cxnLst/>
            <a:rect l="l" t="t" r="r" b="b"/>
            <a:pathLst>
              <a:path w="84454" h="81914">
                <a:moveTo>
                  <a:pt x="0" y="0"/>
                </a:moveTo>
                <a:lnTo>
                  <a:pt x="42177" y="81704"/>
                </a:lnTo>
                <a:lnTo>
                  <a:pt x="79377" y="9641"/>
                </a:lnTo>
                <a:lnTo>
                  <a:pt x="42114" y="9641"/>
                </a:lnTo>
                <a:lnTo>
                  <a:pt x="20594" y="7231"/>
                </a:lnTo>
                <a:lnTo>
                  <a:pt x="0" y="0"/>
                </a:lnTo>
                <a:close/>
              </a:path>
              <a:path w="84454" h="81914">
                <a:moveTo>
                  <a:pt x="84354" y="0"/>
                </a:moveTo>
                <a:lnTo>
                  <a:pt x="63665" y="7231"/>
                </a:lnTo>
                <a:lnTo>
                  <a:pt x="42114" y="9641"/>
                </a:lnTo>
                <a:lnTo>
                  <a:pt x="79377" y="9641"/>
                </a:lnTo>
                <a:lnTo>
                  <a:pt x="84354" y="0"/>
                </a:lnTo>
                <a:close/>
              </a:path>
            </a:pathLst>
          </a:custGeom>
          <a:solidFill>
            <a:srgbClr val="000000"/>
          </a:solidFill>
        </p:spPr>
        <p:txBody>
          <a:bodyPr wrap="square" lIns="0" tIns="0" rIns="0" bIns="0" rtlCol="0"/>
          <a:lstStyle/>
          <a:p>
            <a:endParaRPr/>
          </a:p>
        </p:txBody>
      </p:sp>
      <p:sp>
        <p:nvSpPr>
          <p:cNvPr id="39" name="object 39"/>
          <p:cNvSpPr/>
          <p:nvPr/>
        </p:nvSpPr>
        <p:spPr>
          <a:xfrm>
            <a:off x="7536036" y="3558295"/>
            <a:ext cx="0" cy="450850"/>
          </a:xfrm>
          <a:custGeom>
            <a:avLst/>
            <a:gdLst/>
            <a:ahLst/>
            <a:cxnLst/>
            <a:rect l="l" t="t" r="r" b="b"/>
            <a:pathLst>
              <a:path h="450850">
                <a:moveTo>
                  <a:pt x="0" y="0"/>
                </a:moveTo>
                <a:lnTo>
                  <a:pt x="0" y="450752"/>
                </a:lnTo>
              </a:path>
            </a:pathLst>
          </a:custGeom>
          <a:ln w="12050">
            <a:solidFill>
              <a:srgbClr val="000000"/>
            </a:solidFill>
          </a:ln>
        </p:spPr>
        <p:txBody>
          <a:bodyPr wrap="square" lIns="0" tIns="0" rIns="0" bIns="0" rtlCol="0"/>
          <a:lstStyle/>
          <a:p>
            <a:endParaRPr/>
          </a:p>
        </p:txBody>
      </p:sp>
      <p:sp>
        <p:nvSpPr>
          <p:cNvPr id="40" name="object 40"/>
          <p:cNvSpPr/>
          <p:nvPr/>
        </p:nvSpPr>
        <p:spPr>
          <a:xfrm>
            <a:off x="7493860" y="3496531"/>
            <a:ext cx="84455" cy="81915"/>
          </a:xfrm>
          <a:custGeom>
            <a:avLst/>
            <a:gdLst/>
            <a:ahLst/>
            <a:cxnLst/>
            <a:rect l="l" t="t" r="r" b="b"/>
            <a:pathLst>
              <a:path w="84454" h="81914">
                <a:moveTo>
                  <a:pt x="42177" y="0"/>
                </a:moveTo>
                <a:lnTo>
                  <a:pt x="0" y="81704"/>
                </a:lnTo>
                <a:lnTo>
                  <a:pt x="20688" y="74409"/>
                </a:lnTo>
                <a:lnTo>
                  <a:pt x="42239" y="71977"/>
                </a:lnTo>
                <a:lnTo>
                  <a:pt x="79333" y="71977"/>
                </a:lnTo>
                <a:lnTo>
                  <a:pt x="42177" y="0"/>
                </a:lnTo>
                <a:close/>
              </a:path>
              <a:path w="84454" h="81914">
                <a:moveTo>
                  <a:pt x="79333" y="71977"/>
                </a:moveTo>
                <a:lnTo>
                  <a:pt x="42239" y="71977"/>
                </a:lnTo>
                <a:lnTo>
                  <a:pt x="63759" y="74409"/>
                </a:lnTo>
                <a:lnTo>
                  <a:pt x="84354" y="81704"/>
                </a:lnTo>
                <a:lnTo>
                  <a:pt x="79333" y="71977"/>
                </a:lnTo>
                <a:close/>
              </a:path>
            </a:pathLst>
          </a:custGeom>
          <a:solidFill>
            <a:srgbClr val="000000"/>
          </a:solidFill>
        </p:spPr>
        <p:txBody>
          <a:bodyPr wrap="square" lIns="0" tIns="0" rIns="0" bIns="0" rtlCol="0"/>
          <a:lstStyle/>
          <a:p>
            <a:endParaRPr/>
          </a:p>
        </p:txBody>
      </p:sp>
      <p:sp>
        <p:nvSpPr>
          <p:cNvPr id="41" name="object 41"/>
          <p:cNvSpPr/>
          <p:nvPr/>
        </p:nvSpPr>
        <p:spPr>
          <a:xfrm>
            <a:off x="7493860" y="3989190"/>
            <a:ext cx="84455" cy="81915"/>
          </a:xfrm>
          <a:custGeom>
            <a:avLst/>
            <a:gdLst/>
            <a:ahLst/>
            <a:cxnLst/>
            <a:rect l="l" t="t" r="r" b="b"/>
            <a:pathLst>
              <a:path w="84454" h="81914">
                <a:moveTo>
                  <a:pt x="0" y="0"/>
                </a:moveTo>
                <a:lnTo>
                  <a:pt x="42177" y="81704"/>
                </a:lnTo>
                <a:lnTo>
                  <a:pt x="79377" y="9641"/>
                </a:lnTo>
                <a:lnTo>
                  <a:pt x="42239" y="9641"/>
                </a:lnTo>
                <a:lnTo>
                  <a:pt x="20688" y="7231"/>
                </a:lnTo>
                <a:lnTo>
                  <a:pt x="0" y="0"/>
                </a:lnTo>
                <a:close/>
              </a:path>
              <a:path w="84454" h="81914">
                <a:moveTo>
                  <a:pt x="84354" y="0"/>
                </a:moveTo>
                <a:lnTo>
                  <a:pt x="63759" y="7231"/>
                </a:lnTo>
                <a:lnTo>
                  <a:pt x="42239" y="9641"/>
                </a:lnTo>
                <a:lnTo>
                  <a:pt x="79377" y="9641"/>
                </a:lnTo>
                <a:lnTo>
                  <a:pt x="84354" y="0"/>
                </a:lnTo>
                <a:close/>
              </a:path>
            </a:pathLst>
          </a:custGeom>
          <a:solidFill>
            <a:srgbClr val="000000"/>
          </a:solidFill>
        </p:spPr>
        <p:txBody>
          <a:bodyPr wrap="square" lIns="0" tIns="0" rIns="0" bIns="0" rtlCol="0"/>
          <a:lstStyle/>
          <a:p>
            <a:endParaRPr/>
          </a:p>
        </p:txBody>
      </p:sp>
      <p:sp>
        <p:nvSpPr>
          <p:cNvPr id="42" name="object 42"/>
          <p:cNvSpPr/>
          <p:nvPr/>
        </p:nvSpPr>
        <p:spPr>
          <a:xfrm>
            <a:off x="9789667" y="3558295"/>
            <a:ext cx="0" cy="450850"/>
          </a:xfrm>
          <a:custGeom>
            <a:avLst/>
            <a:gdLst/>
            <a:ahLst/>
            <a:cxnLst/>
            <a:rect l="l" t="t" r="r" b="b"/>
            <a:pathLst>
              <a:path h="450850">
                <a:moveTo>
                  <a:pt x="0" y="0"/>
                </a:moveTo>
                <a:lnTo>
                  <a:pt x="0" y="450752"/>
                </a:lnTo>
              </a:path>
            </a:pathLst>
          </a:custGeom>
          <a:ln w="12050">
            <a:solidFill>
              <a:srgbClr val="000000"/>
            </a:solidFill>
          </a:ln>
        </p:spPr>
        <p:txBody>
          <a:bodyPr wrap="square" lIns="0" tIns="0" rIns="0" bIns="0" rtlCol="0"/>
          <a:lstStyle/>
          <a:p>
            <a:endParaRPr/>
          </a:p>
        </p:txBody>
      </p:sp>
      <p:sp>
        <p:nvSpPr>
          <p:cNvPr id="43" name="object 43"/>
          <p:cNvSpPr/>
          <p:nvPr/>
        </p:nvSpPr>
        <p:spPr>
          <a:xfrm>
            <a:off x="9747491" y="3496531"/>
            <a:ext cx="84455" cy="81915"/>
          </a:xfrm>
          <a:custGeom>
            <a:avLst/>
            <a:gdLst/>
            <a:ahLst/>
            <a:cxnLst/>
            <a:rect l="l" t="t" r="r" b="b"/>
            <a:pathLst>
              <a:path w="84454" h="81914">
                <a:moveTo>
                  <a:pt x="42177" y="0"/>
                </a:moveTo>
                <a:lnTo>
                  <a:pt x="0" y="81704"/>
                </a:lnTo>
                <a:lnTo>
                  <a:pt x="20594" y="74409"/>
                </a:lnTo>
                <a:lnTo>
                  <a:pt x="42114" y="71977"/>
                </a:lnTo>
                <a:lnTo>
                  <a:pt x="79333" y="71977"/>
                </a:lnTo>
                <a:lnTo>
                  <a:pt x="42177" y="0"/>
                </a:lnTo>
                <a:close/>
              </a:path>
              <a:path w="84454" h="81914">
                <a:moveTo>
                  <a:pt x="79333" y="71977"/>
                </a:moveTo>
                <a:lnTo>
                  <a:pt x="42114" y="71977"/>
                </a:lnTo>
                <a:lnTo>
                  <a:pt x="63665" y="74409"/>
                </a:lnTo>
                <a:lnTo>
                  <a:pt x="84354" y="81704"/>
                </a:lnTo>
                <a:lnTo>
                  <a:pt x="79333" y="71977"/>
                </a:lnTo>
                <a:close/>
              </a:path>
            </a:pathLst>
          </a:custGeom>
          <a:solidFill>
            <a:srgbClr val="000000"/>
          </a:solidFill>
        </p:spPr>
        <p:txBody>
          <a:bodyPr wrap="square" lIns="0" tIns="0" rIns="0" bIns="0" rtlCol="0"/>
          <a:lstStyle/>
          <a:p>
            <a:endParaRPr/>
          </a:p>
        </p:txBody>
      </p:sp>
      <p:sp>
        <p:nvSpPr>
          <p:cNvPr id="44" name="object 44"/>
          <p:cNvSpPr/>
          <p:nvPr/>
        </p:nvSpPr>
        <p:spPr>
          <a:xfrm>
            <a:off x="9747491" y="3989190"/>
            <a:ext cx="84455" cy="81915"/>
          </a:xfrm>
          <a:custGeom>
            <a:avLst/>
            <a:gdLst/>
            <a:ahLst/>
            <a:cxnLst/>
            <a:rect l="l" t="t" r="r" b="b"/>
            <a:pathLst>
              <a:path w="84454" h="81914">
                <a:moveTo>
                  <a:pt x="0" y="0"/>
                </a:moveTo>
                <a:lnTo>
                  <a:pt x="42177" y="81704"/>
                </a:lnTo>
                <a:lnTo>
                  <a:pt x="79377" y="9641"/>
                </a:lnTo>
                <a:lnTo>
                  <a:pt x="42114" y="9641"/>
                </a:lnTo>
                <a:lnTo>
                  <a:pt x="20594" y="7231"/>
                </a:lnTo>
                <a:lnTo>
                  <a:pt x="0" y="0"/>
                </a:lnTo>
                <a:close/>
              </a:path>
              <a:path w="84454" h="81914">
                <a:moveTo>
                  <a:pt x="84354" y="0"/>
                </a:moveTo>
                <a:lnTo>
                  <a:pt x="63665" y="7231"/>
                </a:lnTo>
                <a:lnTo>
                  <a:pt x="42114" y="9641"/>
                </a:lnTo>
                <a:lnTo>
                  <a:pt x="79377" y="9641"/>
                </a:lnTo>
                <a:lnTo>
                  <a:pt x="84354" y="0"/>
                </a:lnTo>
                <a:close/>
              </a:path>
            </a:pathLst>
          </a:custGeom>
          <a:solidFill>
            <a:srgbClr val="000000"/>
          </a:solidFill>
        </p:spPr>
        <p:txBody>
          <a:bodyPr wrap="square" lIns="0" tIns="0" rIns="0" bIns="0" rtlCol="0"/>
          <a:lstStyle/>
          <a:p>
            <a:endParaRPr/>
          </a:p>
        </p:txBody>
      </p:sp>
      <p:sp>
        <p:nvSpPr>
          <p:cNvPr id="45" name="object 45"/>
          <p:cNvSpPr/>
          <p:nvPr/>
        </p:nvSpPr>
        <p:spPr>
          <a:xfrm>
            <a:off x="4808081" y="4070893"/>
            <a:ext cx="949325" cy="459740"/>
          </a:xfrm>
          <a:custGeom>
            <a:avLst/>
            <a:gdLst/>
            <a:ahLst/>
            <a:cxnLst/>
            <a:rect l="l" t="t" r="r" b="b"/>
            <a:pathLst>
              <a:path w="949325" h="459739">
                <a:moveTo>
                  <a:pt x="0" y="459523"/>
                </a:moveTo>
                <a:lnTo>
                  <a:pt x="948868" y="459523"/>
                </a:lnTo>
                <a:lnTo>
                  <a:pt x="948868" y="0"/>
                </a:lnTo>
                <a:lnTo>
                  <a:pt x="0" y="0"/>
                </a:lnTo>
                <a:lnTo>
                  <a:pt x="0" y="459523"/>
                </a:lnTo>
                <a:close/>
              </a:path>
            </a:pathLst>
          </a:custGeom>
          <a:ln w="11743">
            <a:solidFill>
              <a:srgbClr val="000000"/>
            </a:solidFill>
          </a:ln>
        </p:spPr>
        <p:txBody>
          <a:bodyPr wrap="square" lIns="0" tIns="0" rIns="0" bIns="0" rtlCol="0"/>
          <a:lstStyle/>
          <a:p>
            <a:endParaRPr/>
          </a:p>
        </p:txBody>
      </p:sp>
      <p:sp>
        <p:nvSpPr>
          <p:cNvPr id="46" name="object 46"/>
          <p:cNvSpPr/>
          <p:nvPr/>
        </p:nvSpPr>
        <p:spPr>
          <a:xfrm>
            <a:off x="7061712" y="4070893"/>
            <a:ext cx="949325" cy="459740"/>
          </a:xfrm>
          <a:custGeom>
            <a:avLst/>
            <a:gdLst/>
            <a:ahLst/>
            <a:cxnLst/>
            <a:rect l="l" t="t" r="r" b="b"/>
            <a:pathLst>
              <a:path w="949325" h="459739">
                <a:moveTo>
                  <a:pt x="0" y="459523"/>
                </a:moveTo>
                <a:lnTo>
                  <a:pt x="948868" y="459523"/>
                </a:lnTo>
                <a:lnTo>
                  <a:pt x="948868" y="0"/>
                </a:lnTo>
                <a:lnTo>
                  <a:pt x="0" y="0"/>
                </a:lnTo>
                <a:lnTo>
                  <a:pt x="0" y="459523"/>
                </a:lnTo>
                <a:close/>
              </a:path>
            </a:pathLst>
          </a:custGeom>
          <a:ln w="11743">
            <a:solidFill>
              <a:srgbClr val="000000"/>
            </a:solidFill>
          </a:ln>
        </p:spPr>
        <p:txBody>
          <a:bodyPr wrap="square" lIns="0" tIns="0" rIns="0" bIns="0" rtlCol="0"/>
          <a:lstStyle/>
          <a:p>
            <a:endParaRPr/>
          </a:p>
        </p:txBody>
      </p:sp>
      <p:sp>
        <p:nvSpPr>
          <p:cNvPr id="47" name="object 47"/>
          <p:cNvSpPr/>
          <p:nvPr/>
        </p:nvSpPr>
        <p:spPr>
          <a:xfrm>
            <a:off x="9315175" y="4070893"/>
            <a:ext cx="949325" cy="459740"/>
          </a:xfrm>
          <a:custGeom>
            <a:avLst/>
            <a:gdLst/>
            <a:ahLst/>
            <a:cxnLst/>
            <a:rect l="l" t="t" r="r" b="b"/>
            <a:pathLst>
              <a:path w="949325" h="459739">
                <a:moveTo>
                  <a:pt x="0" y="459523"/>
                </a:moveTo>
                <a:lnTo>
                  <a:pt x="948868" y="459523"/>
                </a:lnTo>
                <a:lnTo>
                  <a:pt x="948868" y="0"/>
                </a:lnTo>
                <a:lnTo>
                  <a:pt x="0" y="0"/>
                </a:lnTo>
                <a:lnTo>
                  <a:pt x="0" y="459523"/>
                </a:lnTo>
                <a:close/>
              </a:path>
            </a:pathLst>
          </a:custGeom>
          <a:ln w="11743">
            <a:solidFill>
              <a:srgbClr val="000000"/>
            </a:solidFill>
          </a:ln>
        </p:spPr>
        <p:txBody>
          <a:bodyPr wrap="square" lIns="0" tIns="0" rIns="0" bIns="0" rtlCol="0"/>
          <a:lstStyle/>
          <a:p>
            <a:endParaRPr/>
          </a:p>
        </p:txBody>
      </p:sp>
      <p:sp>
        <p:nvSpPr>
          <p:cNvPr id="48" name="object 48"/>
          <p:cNvSpPr txBox="1"/>
          <p:nvPr/>
        </p:nvSpPr>
        <p:spPr>
          <a:xfrm>
            <a:off x="4898648" y="3617724"/>
            <a:ext cx="767715" cy="313690"/>
          </a:xfrm>
          <a:prstGeom prst="rect">
            <a:avLst/>
          </a:prstGeom>
        </p:spPr>
        <p:txBody>
          <a:bodyPr vert="horz" wrap="square" lIns="0" tIns="0" rIns="0" bIns="0" rtlCol="0">
            <a:spAutoFit/>
          </a:bodyPr>
          <a:lstStyle/>
          <a:p>
            <a:pPr marL="12700">
              <a:tabLst>
                <a:tab pos="487045" algn="l"/>
              </a:tabLst>
            </a:pPr>
            <a:r>
              <a:rPr sz="1000" spc="50" dirty="0">
                <a:latin typeface="宋体"/>
                <a:cs typeface="宋体"/>
              </a:rPr>
              <a:t>解释	安全</a:t>
            </a:r>
            <a:endParaRPr sz="1000">
              <a:latin typeface="宋体"/>
              <a:cs typeface="宋体"/>
            </a:endParaRPr>
          </a:p>
          <a:p>
            <a:pPr marL="12700">
              <a:spcBef>
                <a:spcPts val="25"/>
              </a:spcBef>
              <a:tabLst>
                <a:tab pos="487045" algn="l"/>
              </a:tabLst>
            </a:pPr>
            <a:r>
              <a:rPr sz="1000" spc="50" dirty="0">
                <a:latin typeface="宋体"/>
                <a:cs typeface="宋体"/>
              </a:rPr>
              <a:t>过程	信息</a:t>
            </a:r>
            <a:endParaRPr sz="1000">
              <a:latin typeface="宋体"/>
              <a:cs typeface="宋体"/>
            </a:endParaRPr>
          </a:p>
        </p:txBody>
      </p:sp>
      <p:sp>
        <p:nvSpPr>
          <p:cNvPr id="49" name="object 49"/>
          <p:cNvSpPr txBox="1"/>
          <p:nvPr/>
        </p:nvSpPr>
        <p:spPr>
          <a:xfrm>
            <a:off x="7152279" y="3617724"/>
            <a:ext cx="767715" cy="313690"/>
          </a:xfrm>
          <a:prstGeom prst="rect">
            <a:avLst/>
          </a:prstGeom>
        </p:spPr>
        <p:txBody>
          <a:bodyPr vert="horz" wrap="square" lIns="0" tIns="0" rIns="0" bIns="0" rtlCol="0">
            <a:spAutoFit/>
          </a:bodyPr>
          <a:lstStyle/>
          <a:p>
            <a:pPr marL="12700">
              <a:tabLst>
                <a:tab pos="487045" algn="l"/>
              </a:tabLst>
            </a:pPr>
            <a:r>
              <a:rPr sz="1000" spc="50" dirty="0">
                <a:latin typeface="宋体"/>
                <a:cs typeface="宋体"/>
              </a:rPr>
              <a:t>解释	安全</a:t>
            </a:r>
            <a:endParaRPr sz="1000">
              <a:latin typeface="宋体"/>
              <a:cs typeface="宋体"/>
            </a:endParaRPr>
          </a:p>
          <a:p>
            <a:pPr marL="12700">
              <a:spcBef>
                <a:spcPts val="25"/>
              </a:spcBef>
              <a:tabLst>
                <a:tab pos="487045" algn="l"/>
              </a:tabLst>
            </a:pPr>
            <a:r>
              <a:rPr sz="1000" spc="50" dirty="0">
                <a:latin typeface="宋体"/>
                <a:cs typeface="宋体"/>
              </a:rPr>
              <a:t>过程	信息</a:t>
            </a:r>
            <a:endParaRPr sz="1000">
              <a:latin typeface="宋体"/>
              <a:cs typeface="宋体"/>
            </a:endParaRPr>
          </a:p>
        </p:txBody>
      </p:sp>
      <p:sp>
        <p:nvSpPr>
          <p:cNvPr id="50" name="object 50"/>
          <p:cNvSpPr txBox="1"/>
          <p:nvPr/>
        </p:nvSpPr>
        <p:spPr>
          <a:xfrm>
            <a:off x="9405742" y="3617724"/>
            <a:ext cx="767715" cy="313690"/>
          </a:xfrm>
          <a:prstGeom prst="rect">
            <a:avLst/>
          </a:prstGeom>
        </p:spPr>
        <p:txBody>
          <a:bodyPr vert="horz" wrap="square" lIns="0" tIns="0" rIns="0" bIns="0" rtlCol="0">
            <a:spAutoFit/>
          </a:bodyPr>
          <a:lstStyle/>
          <a:p>
            <a:pPr marL="12700">
              <a:tabLst>
                <a:tab pos="487045" algn="l"/>
              </a:tabLst>
            </a:pPr>
            <a:r>
              <a:rPr sz="1000" spc="50" dirty="0">
                <a:latin typeface="宋体"/>
                <a:cs typeface="宋体"/>
              </a:rPr>
              <a:t>解释	安全</a:t>
            </a:r>
            <a:endParaRPr sz="1000">
              <a:latin typeface="宋体"/>
              <a:cs typeface="宋体"/>
            </a:endParaRPr>
          </a:p>
          <a:p>
            <a:pPr marL="12700">
              <a:spcBef>
                <a:spcPts val="25"/>
              </a:spcBef>
              <a:tabLst>
                <a:tab pos="487045" algn="l"/>
              </a:tabLst>
            </a:pPr>
            <a:r>
              <a:rPr sz="1000" spc="50" dirty="0">
                <a:latin typeface="宋体"/>
                <a:cs typeface="宋体"/>
              </a:rPr>
              <a:t>过程	信息</a:t>
            </a:r>
            <a:endParaRPr sz="1000">
              <a:latin typeface="宋体"/>
              <a:cs typeface="宋体"/>
            </a:endParaRPr>
          </a:p>
        </p:txBody>
      </p:sp>
      <p:sp>
        <p:nvSpPr>
          <p:cNvPr id="51" name="object 51"/>
          <p:cNvSpPr txBox="1"/>
          <p:nvPr/>
        </p:nvSpPr>
        <p:spPr>
          <a:xfrm>
            <a:off x="4935134" y="4131548"/>
            <a:ext cx="695325" cy="316865"/>
          </a:xfrm>
          <a:prstGeom prst="rect">
            <a:avLst/>
          </a:prstGeom>
        </p:spPr>
        <p:txBody>
          <a:bodyPr vert="horz" wrap="square" lIns="0" tIns="0" rIns="0" bIns="0" rtlCol="0">
            <a:spAutoFit/>
          </a:bodyPr>
          <a:lstStyle/>
          <a:p>
            <a:pPr marL="12700" marR="5080" indent="33020">
              <a:lnSpc>
                <a:spcPct val="102099"/>
              </a:lnSpc>
            </a:pPr>
            <a:r>
              <a:rPr sz="1000" spc="45" dirty="0">
                <a:latin typeface="宋体"/>
                <a:cs typeface="宋体"/>
              </a:rPr>
              <a:t>安全信宿1  </a:t>
            </a:r>
            <a:r>
              <a:rPr sz="1000" spc="50" dirty="0">
                <a:latin typeface="宋体"/>
                <a:cs typeface="宋体"/>
              </a:rPr>
              <a:t>的知识结构</a:t>
            </a:r>
            <a:endParaRPr sz="1000">
              <a:latin typeface="宋体"/>
              <a:cs typeface="宋体"/>
            </a:endParaRPr>
          </a:p>
        </p:txBody>
      </p:sp>
      <p:sp>
        <p:nvSpPr>
          <p:cNvPr id="52" name="object 52"/>
          <p:cNvSpPr txBox="1"/>
          <p:nvPr/>
        </p:nvSpPr>
        <p:spPr>
          <a:xfrm>
            <a:off x="7188598" y="4131548"/>
            <a:ext cx="695325" cy="316865"/>
          </a:xfrm>
          <a:prstGeom prst="rect">
            <a:avLst/>
          </a:prstGeom>
        </p:spPr>
        <p:txBody>
          <a:bodyPr vert="horz" wrap="square" lIns="0" tIns="0" rIns="0" bIns="0" rtlCol="0">
            <a:spAutoFit/>
          </a:bodyPr>
          <a:lstStyle/>
          <a:p>
            <a:pPr marL="12700" marR="5080" indent="33020">
              <a:lnSpc>
                <a:spcPct val="102099"/>
              </a:lnSpc>
            </a:pPr>
            <a:r>
              <a:rPr sz="1000" spc="45" dirty="0">
                <a:latin typeface="宋体"/>
                <a:cs typeface="宋体"/>
              </a:rPr>
              <a:t>安全信宿k  </a:t>
            </a:r>
            <a:r>
              <a:rPr sz="1000" spc="50" dirty="0">
                <a:latin typeface="宋体"/>
                <a:cs typeface="宋体"/>
              </a:rPr>
              <a:t>的知识结构</a:t>
            </a:r>
            <a:endParaRPr sz="1000">
              <a:latin typeface="宋体"/>
              <a:cs typeface="宋体"/>
            </a:endParaRPr>
          </a:p>
        </p:txBody>
      </p:sp>
      <p:sp>
        <p:nvSpPr>
          <p:cNvPr id="53" name="object 53"/>
          <p:cNvSpPr txBox="1"/>
          <p:nvPr/>
        </p:nvSpPr>
        <p:spPr>
          <a:xfrm>
            <a:off x="9442229" y="4131548"/>
            <a:ext cx="695325" cy="316865"/>
          </a:xfrm>
          <a:prstGeom prst="rect">
            <a:avLst/>
          </a:prstGeom>
        </p:spPr>
        <p:txBody>
          <a:bodyPr vert="horz" wrap="square" lIns="0" tIns="0" rIns="0" bIns="0" rtlCol="0">
            <a:spAutoFit/>
          </a:bodyPr>
          <a:lstStyle/>
          <a:p>
            <a:pPr marL="12700" marR="5080" indent="33020">
              <a:lnSpc>
                <a:spcPct val="102099"/>
              </a:lnSpc>
            </a:pPr>
            <a:r>
              <a:rPr sz="1000" spc="45" dirty="0">
                <a:latin typeface="宋体"/>
                <a:cs typeface="宋体"/>
              </a:rPr>
              <a:t>安全信宿n  </a:t>
            </a:r>
            <a:r>
              <a:rPr sz="1000" spc="50" dirty="0">
                <a:latin typeface="宋体"/>
                <a:cs typeface="宋体"/>
              </a:rPr>
              <a:t>的知识结构</a:t>
            </a:r>
            <a:endParaRPr sz="1000">
              <a:latin typeface="宋体"/>
              <a:cs typeface="宋体"/>
            </a:endParaRPr>
          </a:p>
        </p:txBody>
      </p:sp>
      <p:sp>
        <p:nvSpPr>
          <p:cNvPr id="54" name="object 54"/>
          <p:cNvSpPr txBox="1"/>
          <p:nvPr/>
        </p:nvSpPr>
        <p:spPr>
          <a:xfrm>
            <a:off x="1928029" y="3566576"/>
            <a:ext cx="1263015" cy="176972"/>
          </a:xfrm>
          <a:prstGeom prst="rect">
            <a:avLst/>
          </a:prstGeom>
        </p:spPr>
        <p:txBody>
          <a:bodyPr vert="horz" wrap="square" lIns="0" tIns="0" rIns="0" bIns="0" rtlCol="0">
            <a:spAutoFit/>
          </a:bodyPr>
          <a:lstStyle/>
          <a:p>
            <a:pPr marL="12700"/>
            <a:r>
              <a:rPr sz="1150" spc="35" dirty="0">
                <a:latin typeface="宋体"/>
                <a:cs typeface="宋体"/>
              </a:rPr>
              <a:t>（真信源</a:t>
            </a:r>
            <a:r>
              <a:rPr sz="1150" spc="-370" dirty="0">
                <a:latin typeface="宋体"/>
                <a:cs typeface="宋体"/>
              </a:rPr>
              <a:t>）</a:t>
            </a:r>
            <a:r>
              <a:rPr sz="1500" spc="75" baseline="-22222" dirty="0">
                <a:latin typeface="宋体"/>
                <a:cs typeface="宋体"/>
              </a:rPr>
              <a:t>筛选过程</a:t>
            </a:r>
            <a:endParaRPr sz="1500" baseline="-22222">
              <a:latin typeface="宋体"/>
              <a:cs typeface="宋体"/>
            </a:endParaRPr>
          </a:p>
        </p:txBody>
      </p:sp>
      <p:sp>
        <p:nvSpPr>
          <p:cNvPr id="55" name="object 55"/>
          <p:cNvSpPr/>
          <p:nvPr/>
        </p:nvSpPr>
        <p:spPr>
          <a:xfrm>
            <a:off x="5519735" y="2922005"/>
            <a:ext cx="237490" cy="0"/>
          </a:xfrm>
          <a:custGeom>
            <a:avLst/>
            <a:gdLst/>
            <a:ahLst/>
            <a:cxnLst/>
            <a:rect l="l" t="t" r="r" b="b"/>
            <a:pathLst>
              <a:path w="237489">
                <a:moveTo>
                  <a:pt x="0" y="0"/>
                </a:moveTo>
                <a:lnTo>
                  <a:pt x="237162" y="0"/>
                </a:lnTo>
              </a:path>
            </a:pathLst>
          </a:custGeom>
          <a:ln w="11672">
            <a:solidFill>
              <a:srgbClr val="000000"/>
            </a:solidFill>
          </a:ln>
        </p:spPr>
        <p:txBody>
          <a:bodyPr wrap="square" lIns="0" tIns="0" rIns="0" bIns="0" rtlCol="0"/>
          <a:lstStyle/>
          <a:p>
            <a:endParaRPr/>
          </a:p>
        </p:txBody>
      </p:sp>
      <p:sp>
        <p:nvSpPr>
          <p:cNvPr id="56" name="object 56"/>
          <p:cNvSpPr/>
          <p:nvPr/>
        </p:nvSpPr>
        <p:spPr>
          <a:xfrm>
            <a:off x="6112726" y="2922005"/>
            <a:ext cx="237490" cy="0"/>
          </a:xfrm>
          <a:custGeom>
            <a:avLst/>
            <a:gdLst/>
            <a:ahLst/>
            <a:cxnLst/>
            <a:rect l="l" t="t" r="r" b="b"/>
            <a:pathLst>
              <a:path w="237489">
                <a:moveTo>
                  <a:pt x="0" y="0"/>
                </a:moveTo>
                <a:lnTo>
                  <a:pt x="237330" y="0"/>
                </a:lnTo>
              </a:path>
            </a:pathLst>
          </a:custGeom>
          <a:ln w="11672">
            <a:solidFill>
              <a:srgbClr val="000000"/>
            </a:solidFill>
          </a:ln>
        </p:spPr>
        <p:txBody>
          <a:bodyPr wrap="square" lIns="0" tIns="0" rIns="0" bIns="0" rtlCol="0"/>
          <a:lstStyle/>
          <a:p>
            <a:endParaRPr/>
          </a:p>
        </p:txBody>
      </p:sp>
      <p:sp>
        <p:nvSpPr>
          <p:cNvPr id="57" name="object 57"/>
          <p:cNvSpPr txBox="1"/>
          <p:nvPr/>
        </p:nvSpPr>
        <p:spPr>
          <a:xfrm>
            <a:off x="5855164" y="2833912"/>
            <a:ext cx="159385" cy="158115"/>
          </a:xfrm>
          <a:prstGeom prst="rect">
            <a:avLst/>
          </a:prstGeom>
        </p:spPr>
        <p:txBody>
          <a:bodyPr vert="horz" wrap="square" lIns="0" tIns="0" rIns="0" bIns="0" rtlCol="0">
            <a:spAutoFit/>
          </a:bodyPr>
          <a:lstStyle/>
          <a:p>
            <a:pPr marL="12700"/>
            <a:r>
              <a:rPr sz="1000" spc="50" dirty="0">
                <a:latin typeface="宋体"/>
                <a:cs typeface="宋体"/>
              </a:rPr>
              <a:t>…</a:t>
            </a:r>
            <a:endParaRPr sz="1000">
              <a:latin typeface="宋体"/>
              <a:cs typeface="宋体"/>
            </a:endParaRPr>
          </a:p>
        </p:txBody>
      </p:sp>
      <p:sp>
        <p:nvSpPr>
          <p:cNvPr id="58" name="object 58"/>
          <p:cNvSpPr/>
          <p:nvPr/>
        </p:nvSpPr>
        <p:spPr>
          <a:xfrm>
            <a:off x="7773366" y="2922005"/>
            <a:ext cx="237490" cy="0"/>
          </a:xfrm>
          <a:custGeom>
            <a:avLst/>
            <a:gdLst/>
            <a:ahLst/>
            <a:cxnLst/>
            <a:rect l="l" t="t" r="r" b="b"/>
            <a:pathLst>
              <a:path w="237489">
                <a:moveTo>
                  <a:pt x="0" y="0"/>
                </a:moveTo>
                <a:lnTo>
                  <a:pt x="237162" y="0"/>
                </a:lnTo>
              </a:path>
            </a:pathLst>
          </a:custGeom>
          <a:ln w="11672">
            <a:solidFill>
              <a:srgbClr val="000000"/>
            </a:solidFill>
          </a:ln>
        </p:spPr>
        <p:txBody>
          <a:bodyPr wrap="square" lIns="0" tIns="0" rIns="0" bIns="0" rtlCol="0"/>
          <a:lstStyle/>
          <a:p>
            <a:endParaRPr/>
          </a:p>
        </p:txBody>
      </p:sp>
      <p:sp>
        <p:nvSpPr>
          <p:cNvPr id="59" name="object 59"/>
          <p:cNvSpPr/>
          <p:nvPr/>
        </p:nvSpPr>
        <p:spPr>
          <a:xfrm>
            <a:off x="8366356" y="2922005"/>
            <a:ext cx="237490" cy="0"/>
          </a:xfrm>
          <a:custGeom>
            <a:avLst/>
            <a:gdLst/>
            <a:ahLst/>
            <a:cxnLst/>
            <a:rect l="l" t="t" r="r" b="b"/>
            <a:pathLst>
              <a:path w="237490">
                <a:moveTo>
                  <a:pt x="0" y="0"/>
                </a:moveTo>
                <a:lnTo>
                  <a:pt x="237162" y="0"/>
                </a:lnTo>
              </a:path>
            </a:pathLst>
          </a:custGeom>
          <a:ln w="11672">
            <a:solidFill>
              <a:srgbClr val="000000"/>
            </a:solidFill>
          </a:ln>
        </p:spPr>
        <p:txBody>
          <a:bodyPr wrap="square" lIns="0" tIns="0" rIns="0" bIns="0" rtlCol="0"/>
          <a:lstStyle/>
          <a:p>
            <a:endParaRPr/>
          </a:p>
        </p:txBody>
      </p:sp>
      <p:sp>
        <p:nvSpPr>
          <p:cNvPr id="60" name="object 60"/>
          <p:cNvSpPr txBox="1"/>
          <p:nvPr/>
        </p:nvSpPr>
        <p:spPr>
          <a:xfrm>
            <a:off x="8108795" y="2833912"/>
            <a:ext cx="159385" cy="158115"/>
          </a:xfrm>
          <a:prstGeom prst="rect">
            <a:avLst/>
          </a:prstGeom>
        </p:spPr>
        <p:txBody>
          <a:bodyPr vert="horz" wrap="square" lIns="0" tIns="0" rIns="0" bIns="0" rtlCol="0">
            <a:spAutoFit/>
          </a:bodyPr>
          <a:lstStyle/>
          <a:p>
            <a:pPr marL="12700"/>
            <a:r>
              <a:rPr sz="1000" spc="50" dirty="0">
                <a:latin typeface="宋体"/>
                <a:cs typeface="宋体"/>
              </a:rPr>
              <a:t>…</a:t>
            </a:r>
            <a:endParaRPr sz="1000">
              <a:latin typeface="宋体"/>
              <a:cs typeface="宋体"/>
            </a:endParaRPr>
          </a:p>
        </p:txBody>
      </p:sp>
      <p:sp>
        <p:nvSpPr>
          <p:cNvPr id="61" name="object 61"/>
          <p:cNvSpPr/>
          <p:nvPr/>
        </p:nvSpPr>
        <p:spPr>
          <a:xfrm>
            <a:off x="4808080" y="2117928"/>
            <a:ext cx="0" cy="229870"/>
          </a:xfrm>
          <a:custGeom>
            <a:avLst/>
            <a:gdLst/>
            <a:ahLst/>
            <a:cxnLst/>
            <a:rect l="l" t="t" r="r" b="b"/>
            <a:pathLst>
              <a:path h="229869">
                <a:moveTo>
                  <a:pt x="0" y="229712"/>
                </a:moveTo>
                <a:lnTo>
                  <a:pt x="0" y="0"/>
                </a:lnTo>
              </a:path>
            </a:pathLst>
          </a:custGeom>
          <a:ln w="12050">
            <a:solidFill>
              <a:srgbClr val="000000"/>
            </a:solidFill>
            <a:prstDash val="lgDash"/>
          </a:ln>
        </p:spPr>
        <p:txBody>
          <a:bodyPr wrap="square" lIns="0" tIns="0" rIns="0" bIns="0" rtlCol="0"/>
          <a:lstStyle/>
          <a:p>
            <a:endParaRPr/>
          </a:p>
        </p:txBody>
      </p:sp>
      <p:sp>
        <p:nvSpPr>
          <p:cNvPr id="62" name="object 62"/>
          <p:cNvSpPr/>
          <p:nvPr/>
        </p:nvSpPr>
        <p:spPr>
          <a:xfrm>
            <a:off x="7061711" y="2117928"/>
            <a:ext cx="0" cy="229870"/>
          </a:xfrm>
          <a:custGeom>
            <a:avLst/>
            <a:gdLst/>
            <a:ahLst/>
            <a:cxnLst/>
            <a:rect l="l" t="t" r="r" b="b"/>
            <a:pathLst>
              <a:path h="229869">
                <a:moveTo>
                  <a:pt x="0" y="229712"/>
                </a:moveTo>
                <a:lnTo>
                  <a:pt x="0" y="0"/>
                </a:lnTo>
              </a:path>
            </a:pathLst>
          </a:custGeom>
          <a:ln w="12050">
            <a:solidFill>
              <a:srgbClr val="000000"/>
            </a:solidFill>
            <a:prstDash val="lgDash"/>
          </a:ln>
        </p:spPr>
        <p:txBody>
          <a:bodyPr wrap="square" lIns="0" tIns="0" rIns="0" bIns="0" rtlCol="0"/>
          <a:lstStyle/>
          <a:p>
            <a:endParaRPr/>
          </a:p>
        </p:txBody>
      </p:sp>
      <p:sp>
        <p:nvSpPr>
          <p:cNvPr id="63" name="object 63"/>
          <p:cNvSpPr/>
          <p:nvPr/>
        </p:nvSpPr>
        <p:spPr>
          <a:xfrm>
            <a:off x="9315174" y="2117928"/>
            <a:ext cx="0" cy="229870"/>
          </a:xfrm>
          <a:custGeom>
            <a:avLst/>
            <a:gdLst/>
            <a:ahLst/>
            <a:cxnLst/>
            <a:rect l="l" t="t" r="r" b="b"/>
            <a:pathLst>
              <a:path h="229869">
                <a:moveTo>
                  <a:pt x="0" y="229712"/>
                </a:moveTo>
                <a:lnTo>
                  <a:pt x="0" y="0"/>
                </a:lnTo>
              </a:path>
            </a:pathLst>
          </a:custGeom>
          <a:ln w="12050">
            <a:solidFill>
              <a:srgbClr val="000000"/>
            </a:solidFill>
            <a:prstDash val="lgDash"/>
          </a:ln>
        </p:spPr>
        <p:txBody>
          <a:bodyPr wrap="square" lIns="0" tIns="0" rIns="0" bIns="0" rtlCol="0"/>
          <a:lstStyle/>
          <a:p>
            <a:endParaRPr/>
          </a:p>
        </p:txBody>
      </p:sp>
      <p:sp>
        <p:nvSpPr>
          <p:cNvPr id="64" name="object 64"/>
          <p:cNvSpPr/>
          <p:nvPr/>
        </p:nvSpPr>
        <p:spPr>
          <a:xfrm>
            <a:off x="4808080" y="2117928"/>
            <a:ext cx="4507230" cy="0"/>
          </a:xfrm>
          <a:custGeom>
            <a:avLst/>
            <a:gdLst/>
            <a:ahLst/>
            <a:cxnLst/>
            <a:rect l="l" t="t" r="r" b="b"/>
            <a:pathLst>
              <a:path w="4507230">
                <a:moveTo>
                  <a:pt x="0" y="0"/>
                </a:moveTo>
                <a:lnTo>
                  <a:pt x="4507094" y="0"/>
                </a:lnTo>
              </a:path>
            </a:pathLst>
          </a:custGeom>
          <a:ln w="11672">
            <a:solidFill>
              <a:srgbClr val="000000"/>
            </a:solidFill>
            <a:prstDash val="lgDash"/>
          </a:ln>
        </p:spPr>
        <p:txBody>
          <a:bodyPr wrap="square" lIns="0" tIns="0" rIns="0" bIns="0" rtlCol="0"/>
          <a:lstStyle/>
          <a:p>
            <a:endParaRPr/>
          </a:p>
        </p:txBody>
      </p:sp>
      <p:sp>
        <p:nvSpPr>
          <p:cNvPr id="65" name="object 65"/>
          <p:cNvSpPr/>
          <p:nvPr/>
        </p:nvSpPr>
        <p:spPr>
          <a:xfrm>
            <a:off x="4333587" y="2002992"/>
            <a:ext cx="0" cy="344805"/>
          </a:xfrm>
          <a:custGeom>
            <a:avLst/>
            <a:gdLst/>
            <a:ahLst/>
            <a:cxnLst/>
            <a:rect l="l" t="t" r="r" b="b"/>
            <a:pathLst>
              <a:path h="344805">
                <a:moveTo>
                  <a:pt x="0" y="344650"/>
                </a:moveTo>
                <a:lnTo>
                  <a:pt x="0" y="0"/>
                </a:lnTo>
              </a:path>
            </a:pathLst>
          </a:custGeom>
          <a:ln w="12050">
            <a:solidFill>
              <a:srgbClr val="000000"/>
            </a:solidFill>
            <a:prstDash val="lgDash"/>
          </a:ln>
        </p:spPr>
        <p:txBody>
          <a:bodyPr wrap="square" lIns="0" tIns="0" rIns="0" bIns="0" rtlCol="0"/>
          <a:lstStyle/>
          <a:p>
            <a:endParaRPr/>
          </a:p>
        </p:txBody>
      </p:sp>
      <p:sp>
        <p:nvSpPr>
          <p:cNvPr id="66" name="object 66"/>
          <p:cNvSpPr/>
          <p:nvPr/>
        </p:nvSpPr>
        <p:spPr>
          <a:xfrm>
            <a:off x="6587218" y="2002992"/>
            <a:ext cx="0" cy="344805"/>
          </a:xfrm>
          <a:custGeom>
            <a:avLst/>
            <a:gdLst/>
            <a:ahLst/>
            <a:cxnLst/>
            <a:rect l="l" t="t" r="r" b="b"/>
            <a:pathLst>
              <a:path h="344805">
                <a:moveTo>
                  <a:pt x="0" y="344650"/>
                </a:moveTo>
                <a:lnTo>
                  <a:pt x="0" y="0"/>
                </a:lnTo>
              </a:path>
            </a:pathLst>
          </a:custGeom>
          <a:ln w="12050">
            <a:solidFill>
              <a:srgbClr val="000000"/>
            </a:solidFill>
            <a:prstDash val="lgDash"/>
          </a:ln>
        </p:spPr>
        <p:txBody>
          <a:bodyPr wrap="square" lIns="0" tIns="0" rIns="0" bIns="0" rtlCol="0"/>
          <a:lstStyle/>
          <a:p>
            <a:endParaRPr/>
          </a:p>
        </p:txBody>
      </p:sp>
      <p:sp>
        <p:nvSpPr>
          <p:cNvPr id="67" name="object 67"/>
          <p:cNvSpPr/>
          <p:nvPr/>
        </p:nvSpPr>
        <p:spPr>
          <a:xfrm>
            <a:off x="8840849" y="2002992"/>
            <a:ext cx="0" cy="344805"/>
          </a:xfrm>
          <a:custGeom>
            <a:avLst/>
            <a:gdLst/>
            <a:ahLst/>
            <a:cxnLst/>
            <a:rect l="l" t="t" r="r" b="b"/>
            <a:pathLst>
              <a:path h="344805">
                <a:moveTo>
                  <a:pt x="0" y="344650"/>
                </a:moveTo>
                <a:lnTo>
                  <a:pt x="0" y="0"/>
                </a:lnTo>
              </a:path>
            </a:pathLst>
          </a:custGeom>
          <a:ln w="12050">
            <a:solidFill>
              <a:srgbClr val="000000"/>
            </a:solidFill>
            <a:prstDash val="lgDash"/>
          </a:ln>
        </p:spPr>
        <p:txBody>
          <a:bodyPr wrap="square" lIns="0" tIns="0" rIns="0" bIns="0" rtlCol="0"/>
          <a:lstStyle/>
          <a:p>
            <a:endParaRPr/>
          </a:p>
        </p:txBody>
      </p:sp>
      <p:sp>
        <p:nvSpPr>
          <p:cNvPr id="68" name="object 68"/>
          <p:cNvSpPr/>
          <p:nvPr/>
        </p:nvSpPr>
        <p:spPr>
          <a:xfrm>
            <a:off x="4333588" y="2002991"/>
            <a:ext cx="4507865" cy="0"/>
          </a:xfrm>
          <a:custGeom>
            <a:avLst/>
            <a:gdLst/>
            <a:ahLst/>
            <a:cxnLst/>
            <a:rect l="l" t="t" r="r" b="b"/>
            <a:pathLst>
              <a:path w="4507865">
                <a:moveTo>
                  <a:pt x="4507262" y="0"/>
                </a:moveTo>
                <a:lnTo>
                  <a:pt x="0" y="0"/>
                </a:lnTo>
              </a:path>
            </a:pathLst>
          </a:custGeom>
          <a:ln w="11672">
            <a:solidFill>
              <a:srgbClr val="000000"/>
            </a:solidFill>
            <a:prstDash val="lgDash"/>
          </a:ln>
        </p:spPr>
        <p:txBody>
          <a:bodyPr wrap="square" lIns="0" tIns="0" rIns="0" bIns="0" rtlCol="0"/>
          <a:lstStyle/>
          <a:p>
            <a:endParaRPr/>
          </a:p>
        </p:txBody>
      </p:sp>
      <p:sp>
        <p:nvSpPr>
          <p:cNvPr id="69" name="object 69"/>
          <p:cNvSpPr/>
          <p:nvPr/>
        </p:nvSpPr>
        <p:spPr>
          <a:xfrm>
            <a:off x="5282572" y="1888053"/>
            <a:ext cx="0" cy="459740"/>
          </a:xfrm>
          <a:custGeom>
            <a:avLst/>
            <a:gdLst/>
            <a:ahLst/>
            <a:cxnLst/>
            <a:rect l="l" t="t" r="r" b="b"/>
            <a:pathLst>
              <a:path h="459739">
                <a:moveTo>
                  <a:pt x="0" y="459587"/>
                </a:moveTo>
                <a:lnTo>
                  <a:pt x="0" y="0"/>
                </a:lnTo>
              </a:path>
            </a:pathLst>
          </a:custGeom>
          <a:ln w="12050">
            <a:solidFill>
              <a:srgbClr val="000000"/>
            </a:solidFill>
            <a:prstDash val="lgDash"/>
          </a:ln>
        </p:spPr>
        <p:txBody>
          <a:bodyPr wrap="square" lIns="0" tIns="0" rIns="0" bIns="0" rtlCol="0"/>
          <a:lstStyle/>
          <a:p>
            <a:endParaRPr/>
          </a:p>
        </p:txBody>
      </p:sp>
      <p:sp>
        <p:nvSpPr>
          <p:cNvPr id="70" name="object 70"/>
          <p:cNvSpPr/>
          <p:nvPr/>
        </p:nvSpPr>
        <p:spPr>
          <a:xfrm>
            <a:off x="7536036" y="1888053"/>
            <a:ext cx="0" cy="459740"/>
          </a:xfrm>
          <a:custGeom>
            <a:avLst/>
            <a:gdLst/>
            <a:ahLst/>
            <a:cxnLst/>
            <a:rect l="l" t="t" r="r" b="b"/>
            <a:pathLst>
              <a:path h="459739">
                <a:moveTo>
                  <a:pt x="0" y="459587"/>
                </a:moveTo>
                <a:lnTo>
                  <a:pt x="0" y="0"/>
                </a:lnTo>
              </a:path>
            </a:pathLst>
          </a:custGeom>
          <a:ln w="12050">
            <a:solidFill>
              <a:srgbClr val="000000"/>
            </a:solidFill>
            <a:prstDash val="lgDash"/>
          </a:ln>
        </p:spPr>
        <p:txBody>
          <a:bodyPr wrap="square" lIns="0" tIns="0" rIns="0" bIns="0" rtlCol="0"/>
          <a:lstStyle/>
          <a:p>
            <a:endParaRPr/>
          </a:p>
        </p:txBody>
      </p:sp>
      <p:sp>
        <p:nvSpPr>
          <p:cNvPr id="71" name="object 71"/>
          <p:cNvSpPr/>
          <p:nvPr/>
        </p:nvSpPr>
        <p:spPr>
          <a:xfrm>
            <a:off x="9789667" y="1888053"/>
            <a:ext cx="0" cy="459740"/>
          </a:xfrm>
          <a:custGeom>
            <a:avLst/>
            <a:gdLst/>
            <a:ahLst/>
            <a:cxnLst/>
            <a:rect l="l" t="t" r="r" b="b"/>
            <a:pathLst>
              <a:path h="459739">
                <a:moveTo>
                  <a:pt x="0" y="459587"/>
                </a:moveTo>
                <a:lnTo>
                  <a:pt x="0" y="0"/>
                </a:lnTo>
              </a:path>
            </a:pathLst>
          </a:custGeom>
          <a:ln w="12050">
            <a:solidFill>
              <a:srgbClr val="000000"/>
            </a:solidFill>
            <a:prstDash val="lgDash"/>
          </a:ln>
        </p:spPr>
        <p:txBody>
          <a:bodyPr wrap="square" lIns="0" tIns="0" rIns="0" bIns="0" rtlCol="0"/>
          <a:lstStyle/>
          <a:p>
            <a:endParaRPr/>
          </a:p>
        </p:txBody>
      </p:sp>
      <p:sp>
        <p:nvSpPr>
          <p:cNvPr id="72" name="object 72"/>
          <p:cNvSpPr/>
          <p:nvPr/>
        </p:nvSpPr>
        <p:spPr>
          <a:xfrm>
            <a:off x="5282572" y="1888053"/>
            <a:ext cx="4507230" cy="0"/>
          </a:xfrm>
          <a:custGeom>
            <a:avLst/>
            <a:gdLst/>
            <a:ahLst/>
            <a:cxnLst/>
            <a:rect l="l" t="t" r="r" b="b"/>
            <a:pathLst>
              <a:path w="4507230">
                <a:moveTo>
                  <a:pt x="0" y="0"/>
                </a:moveTo>
                <a:lnTo>
                  <a:pt x="4507094" y="0"/>
                </a:lnTo>
              </a:path>
            </a:pathLst>
          </a:custGeom>
          <a:ln w="11672">
            <a:solidFill>
              <a:srgbClr val="000000"/>
            </a:solidFill>
            <a:prstDash val="lgDash"/>
          </a:ln>
        </p:spPr>
        <p:txBody>
          <a:bodyPr wrap="square" lIns="0" tIns="0" rIns="0" bIns="0" rtlCol="0"/>
          <a:lstStyle/>
          <a:p>
            <a:endParaRPr/>
          </a:p>
        </p:txBody>
      </p:sp>
      <p:sp>
        <p:nvSpPr>
          <p:cNvPr id="73" name="object 73"/>
          <p:cNvSpPr/>
          <p:nvPr/>
        </p:nvSpPr>
        <p:spPr>
          <a:xfrm>
            <a:off x="7536036" y="1658341"/>
            <a:ext cx="0" cy="229870"/>
          </a:xfrm>
          <a:custGeom>
            <a:avLst/>
            <a:gdLst/>
            <a:ahLst/>
            <a:cxnLst/>
            <a:rect l="l" t="t" r="r" b="b"/>
            <a:pathLst>
              <a:path h="229869">
                <a:moveTo>
                  <a:pt x="0" y="229712"/>
                </a:moveTo>
                <a:lnTo>
                  <a:pt x="0" y="0"/>
                </a:lnTo>
              </a:path>
            </a:pathLst>
          </a:custGeom>
          <a:ln w="12050">
            <a:solidFill>
              <a:srgbClr val="000000"/>
            </a:solidFill>
            <a:prstDash val="lgDash"/>
          </a:ln>
        </p:spPr>
        <p:txBody>
          <a:bodyPr wrap="square" lIns="0" tIns="0" rIns="0" bIns="0" rtlCol="0"/>
          <a:lstStyle/>
          <a:p>
            <a:endParaRPr/>
          </a:p>
        </p:txBody>
      </p:sp>
      <p:sp>
        <p:nvSpPr>
          <p:cNvPr id="74" name="object 74"/>
          <p:cNvSpPr/>
          <p:nvPr/>
        </p:nvSpPr>
        <p:spPr>
          <a:xfrm>
            <a:off x="4333587" y="1658342"/>
            <a:ext cx="0" cy="344805"/>
          </a:xfrm>
          <a:custGeom>
            <a:avLst/>
            <a:gdLst/>
            <a:ahLst/>
            <a:cxnLst/>
            <a:rect l="l" t="t" r="r" b="b"/>
            <a:pathLst>
              <a:path h="344805">
                <a:moveTo>
                  <a:pt x="0" y="344650"/>
                </a:moveTo>
                <a:lnTo>
                  <a:pt x="0" y="0"/>
                </a:lnTo>
              </a:path>
            </a:pathLst>
          </a:custGeom>
          <a:ln w="12050">
            <a:solidFill>
              <a:srgbClr val="000000"/>
            </a:solidFill>
            <a:prstDash val="lgDash"/>
          </a:ln>
        </p:spPr>
        <p:txBody>
          <a:bodyPr wrap="square" lIns="0" tIns="0" rIns="0" bIns="0" rtlCol="0"/>
          <a:lstStyle/>
          <a:p>
            <a:endParaRPr/>
          </a:p>
        </p:txBody>
      </p:sp>
      <p:sp>
        <p:nvSpPr>
          <p:cNvPr id="75" name="object 75"/>
          <p:cNvSpPr/>
          <p:nvPr/>
        </p:nvSpPr>
        <p:spPr>
          <a:xfrm>
            <a:off x="6587218" y="1198817"/>
            <a:ext cx="1898014" cy="459740"/>
          </a:xfrm>
          <a:custGeom>
            <a:avLst/>
            <a:gdLst/>
            <a:ahLst/>
            <a:cxnLst/>
            <a:rect l="l" t="t" r="r" b="b"/>
            <a:pathLst>
              <a:path w="1898015" h="459739">
                <a:moveTo>
                  <a:pt x="0" y="459523"/>
                </a:moveTo>
                <a:lnTo>
                  <a:pt x="1897803" y="459523"/>
                </a:lnTo>
                <a:lnTo>
                  <a:pt x="1897803" y="0"/>
                </a:lnTo>
                <a:lnTo>
                  <a:pt x="0" y="0"/>
                </a:lnTo>
                <a:lnTo>
                  <a:pt x="0" y="459523"/>
                </a:lnTo>
                <a:close/>
              </a:path>
            </a:pathLst>
          </a:custGeom>
          <a:ln w="11693">
            <a:solidFill>
              <a:srgbClr val="000000"/>
            </a:solidFill>
            <a:prstDash val="lgDash"/>
          </a:ln>
        </p:spPr>
        <p:txBody>
          <a:bodyPr wrap="square" lIns="0" tIns="0" rIns="0" bIns="0" rtlCol="0"/>
          <a:lstStyle/>
          <a:p>
            <a:endParaRPr/>
          </a:p>
        </p:txBody>
      </p:sp>
      <p:sp>
        <p:nvSpPr>
          <p:cNvPr id="76" name="object 76"/>
          <p:cNvSpPr txBox="1"/>
          <p:nvPr/>
        </p:nvSpPr>
        <p:spPr>
          <a:xfrm>
            <a:off x="6641466" y="1259479"/>
            <a:ext cx="1445260" cy="474489"/>
          </a:xfrm>
          <a:prstGeom prst="rect">
            <a:avLst/>
          </a:prstGeom>
        </p:spPr>
        <p:txBody>
          <a:bodyPr vert="horz" wrap="square" lIns="0" tIns="0" rIns="0" bIns="0" rtlCol="0">
            <a:spAutoFit/>
          </a:bodyPr>
          <a:lstStyle/>
          <a:p>
            <a:pPr marL="12700"/>
            <a:r>
              <a:rPr sz="1000" spc="50" dirty="0">
                <a:latin typeface="Arial"/>
                <a:cs typeface="Arial"/>
              </a:rPr>
              <a:t>●</a:t>
            </a:r>
            <a:r>
              <a:rPr sz="1000" spc="50" dirty="0">
                <a:latin typeface="宋体"/>
                <a:cs typeface="宋体"/>
              </a:rPr>
              <a:t>无法接收安全信息</a:t>
            </a:r>
            <a:endParaRPr sz="1000">
              <a:latin typeface="宋体"/>
              <a:cs typeface="宋体"/>
            </a:endParaRPr>
          </a:p>
          <a:p>
            <a:pPr marL="12700">
              <a:spcBef>
                <a:spcPts val="125"/>
              </a:spcBef>
            </a:pPr>
            <a:r>
              <a:rPr sz="1000" spc="25" dirty="0">
                <a:latin typeface="Arial"/>
                <a:cs typeface="Arial"/>
              </a:rPr>
              <a:t>●</a:t>
            </a:r>
            <a:r>
              <a:rPr sz="1000" spc="50" dirty="0">
                <a:latin typeface="宋体"/>
                <a:cs typeface="宋体"/>
              </a:rPr>
              <a:t>无法正确理解安全信息</a:t>
            </a:r>
            <a:endParaRPr sz="1000">
              <a:latin typeface="宋体"/>
              <a:cs typeface="宋体"/>
            </a:endParaRPr>
          </a:p>
        </p:txBody>
      </p:sp>
      <p:sp>
        <p:nvSpPr>
          <p:cNvPr id="77" name="object 77"/>
          <p:cNvSpPr/>
          <p:nvPr/>
        </p:nvSpPr>
        <p:spPr>
          <a:xfrm>
            <a:off x="3384786" y="1198817"/>
            <a:ext cx="1898014" cy="459740"/>
          </a:xfrm>
          <a:custGeom>
            <a:avLst/>
            <a:gdLst/>
            <a:ahLst/>
            <a:cxnLst/>
            <a:rect l="l" t="t" r="r" b="b"/>
            <a:pathLst>
              <a:path w="1898014" h="459739">
                <a:moveTo>
                  <a:pt x="0" y="459523"/>
                </a:moveTo>
                <a:lnTo>
                  <a:pt x="1897803" y="459523"/>
                </a:lnTo>
                <a:lnTo>
                  <a:pt x="1897803" y="0"/>
                </a:lnTo>
                <a:lnTo>
                  <a:pt x="0" y="0"/>
                </a:lnTo>
                <a:lnTo>
                  <a:pt x="0" y="459523"/>
                </a:lnTo>
                <a:close/>
              </a:path>
            </a:pathLst>
          </a:custGeom>
          <a:ln w="11693">
            <a:solidFill>
              <a:srgbClr val="000000"/>
            </a:solidFill>
            <a:prstDash val="lgDash"/>
          </a:ln>
        </p:spPr>
        <p:txBody>
          <a:bodyPr wrap="square" lIns="0" tIns="0" rIns="0" bIns="0" rtlCol="0"/>
          <a:lstStyle/>
          <a:p>
            <a:endParaRPr/>
          </a:p>
        </p:txBody>
      </p:sp>
      <p:sp>
        <p:nvSpPr>
          <p:cNvPr id="78" name="object 78"/>
          <p:cNvSpPr/>
          <p:nvPr/>
        </p:nvSpPr>
        <p:spPr>
          <a:xfrm>
            <a:off x="2198706" y="1198817"/>
            <a:ext cx="949325" cy="459740"/>
          </a:xfrm>
          <a:custGeom>
            <a:avLst/>
            <a:gdLst/>
            <a:ahLst/>
            <a:cxnLst/>
            <a:rect l="l" t="t" r="r" b="b"/>
            <a:pathLst>
              <a:path w="949325" h="459739">
                <a:moveTo>
                  <a:pt x="0" y="459523"/>
                </a:moveTo>
                <a:lnTo>
                  <a:pt x="948868" y="459523"/>
                </a:lnTo>
                <a:lnTo>
                  <a:pt x="948868" y="0"/>
                </a:lnTo>
                <a:lnTo>
                  <a:pt x="0" y="0"/>
                </a:lnTo>
                <a:lnTo>
                  <a:pt x="0" y="459523"/>
                </a:lnTo>
                <a:close/>
              </a:path>
            </a:pathLst>
          </a:custGeom>
          <a:ln w="11743">
            <a:solidFill>
              <a:srgbClr val="000000"/>
            </a:solidFill>
            <a:prstDash val="lgDash"/>
          </a:ln>
        </p:spPr>
        <p:txBody>
          <a:bodyPr wrap="square" lIns="0" tIns="0" rIns="0" bIns="0" rtlCol="0"/>
          <a:lstStyle/>
          <a:p>
            <a:endParaRPr/>
          </a:p>
        </p:txBody>
      </p:sp>
      <p:sp>
        <p:nvSpPr>
          <p:cNvPr id="79" name="object 79"/>
          <p:cNvSpPr/>
          <p:nvPr/>
        </p:nvSpPr>
        <p:spPr>
          <a:xfrm>
            <a:off x="4325888" y="4553389"/>
            <a:ext cx="0" cy="92075"/>
          </a:xfrm>
          <a:custGeom>
            <a:avLst/>
            <a:gdLst/>
            <a:ahLst/>
            <a:cxnLst/>
            <a:rect l="l" t="t" r="r" b="b"/>
            <a:pathLst>
              <a:path h="92075">
                <a:moveTo>
                  <a:pt x="0" y="0"/>
                </a:moveTo>
                <a:lnTo>
                  <a:pt x="0" y="91917"/>
                </a:lnTo>
              </a:path>
            </a:pathLst>
          </a:custGeom>
          <a:ln w="12050">
            <a:solidFill>
              <a:srgbClr val="000000"/>
            </a:solidFill>
            <a:prstDash val="lgDash"/>
          </a:ln>
        </p:spPr>
        <p:txBody>
          <a:bodyPr wrap="square" lIns="0" tIns="0" rIns="0" bIns="0" rtlCol="0"/>
          <a:lstStyle/>
          <a:p>
            <a:endParaRPr/>
          </a:p>
        </p:txBody>
      </p:sp>
      <p:sp>
        <p:nvSpPr>
          <p:cNvPr id="80" name="object 80"/>
          <p:cNvSpPr/>
          <p:nvPr/>
        </p:nvSpPr>
        <p:spPr>
          <a:xfrm>
            <a:off x="8848549" y="4530417"/>
            <a:ext cx="0" cy="114935"/>
          </a:xfrm>
          <a:custGeom>
            <a:avLst/>
            <a:gdLst/>
            <a:ahLst/>
            <a:cxnLst/>
            <a:rect l="l" t="t" r="r" b="b"/>
            <a:pathLst>
              <a:path h="114935">
                <a:moveTo>
                  <a:pt x="0" y="0"/>
                </a:moveTo>
                <a:lnTo>
                  <a:pt x="0" y="114888"/>
                </a:lnTo>
              </a:path>
            </a:pathLst>
          </a:custGeom>
          <a:ln w="12050">
            <a:solidFill>
              <a:srgbClr val="000000"/>
            </a:solidFill>
            <a:prstDash val="lgDash"/>
          </a:ln>
        </p:spPr>
        <p:txBody>
          <a:bodyPr wrap="square" lIns="0" tIns="0" rIns="0" bIns="0" rtlCol="0"/>
          <a:lstStyle/>
          <a:p>
            <a:endParaRPr/>
          </a:p>
        </p:txBody>
      </p:sp>
      <p:sp>
        <p:nvSpPr>
          <p:cNvPr id="81" name="object 81"/>
          <p:cNvSpPr/>
          <p:nvPr/>
        </p:nvSpPr>
        <p:spPr>
          <a:xfrm>
            <a:off x="4333588" y="4645305"/>
            <a:ext cx="4515485" cy="0"/>
          </a:xfrm>
          <a:custGeom>
            <a:avLst/>
            <a:gdLst/>
            <a:ahLst/>
            <a:cxnLst/>
            <a:rect l="l" t="t" r="r" b="b"/>
            <a:pathLst>
              <a:path w="4515484">
                <a:moveTo>
                  <a:pt x="4514961" y="0"/>
                </a:moveTo>
                <a:lnTo>
                  <a:pt x="0" y="0"/>
                </a:lnTo>
              </a:path>
            </a:pathLst>
          </a:custGeom>
          <a:ln w="11672">
            <a:solidFill>
              <a:srgbClr val="000000"/>
            </a:solidFill>
            <a:prstDash val="lgDash"/>
          </a:ln>
        </p:spPr>
        <p:txBody>
          <a:bodyPr wrap="square" lIns="0" tIns="0" rIns="0" bIns="0" rtlCol="0"/>
          <a:lstStyle/>
          <a:p>
            <a:endParaRPr/>
          </a:p>
        </p:txBody>
      </p:sp>
      <p:sp>
        <p:nvSpPr>
          <p:cNvPr id="82" name="object 82"/>
          <p:cNvSpPr/>
          <p:nvPr/>
        </p:nvSpPr>
        <p:spPr>
          <a:xfrm>
            <a:off x="6587218" y="4530417"/>
            <a:ext cx="0" cy="314325"/>
          </a:xfrm>
          <a:custGeom>
            <a:avLst/>
            <a:gdLst/>
            <a:ahLst/>
            <a:cxnLst/>
            <a:rect l="l" t="t" r="r" b="b"/>
            <a:pathLst>
              <a:path h="314325">
                <a:moveTo>
                  <a:pt x="0" y="0"/>
                </a:moveTo>
                <a:lnTo>
                  <a:pt x="0" y="314011"/>
                </a:lnTo>
              </a:path>
            </a:pathLst>
          </a:custGeom>
          <a:ln w="12050">
            <a:solidFill>
              <a:srgbClr val="000000"/>
            </a:solidFill>
            <a:prstDash val="lgDash"/>
          </a:ln>
        </p:spPr>
        <p:txBody>
          <a:bodyPr wrap="square" lIns="0" tIns="0" rIns="0" bIns="0" rtlCol="0"/>
          <a:lstStyle/>
          <a:p>
            <a:endParaRPr/>
          </a:p>
        </p:txBody>
      </p:sp>
      <p:sp>
        <p:nvSpPr>
          <p:cNvPr id="83" name="object 83"/>
          <p:cNvSpPr/>
          <p:nvPr/>
        </p:nvSpPr>
        <p:spPr>
          <a:xfrm>
            <a:off x="6112727" y="4875073"/>
            <a:ext cx="949325" cy="459740"/>
          </a:xfrm>
          <a:custGeom>
            <a:avLst/>
            <a:gdLst/>
            <a:ahLst/>
            <a:cxnLst/>
            <a:rect l="l" t="t" r="r" b="b"/>
            <a:pathLst>
              <a:path w="949325" h="459739">
                <a:moveTo>
                  <a:pt x="0" y="459523"/>
                </a:moveTo>
                <a:lnTo>
                  <a:pt x="948868" y="459523"/>
                </a:lnTo>
                <a:lnTo>
                  <a:pt x="948868" y="0"/>
                </a:lnTo>
                <a:lnTo>
                  <a:pt x="0" y="0"/>
                </a:lnTo>
                <a:lnTo>
                  <a:pt x="0" y="459523"/>
                </a:lnTo>
                <a:close/>
              </a:path>
            </a:pathLst>
          </a:custGeom>
          <a:ln w="11743">
            <a:solidFill>
              <a:srgbClr val="000000"/>
            </a:solidFill>
            <a:prstDash val="lgDash"/>
          </a:ln>
        </p:spPr>
        <p:txBody>
          <a:bodyPr wrap="square" lIns="0" tIns="0" rIns="0" bIns="0" rtlCol="0"/>
          <a:lstStyle/>
          <a:p>
            <a:endParaRPr/>
          </a:p>
        </p:txBody>
      </p:sp>
      <p:sp>
        <p:nvSpPr>
          <p:cNvPr id="84" name="object 84"/>
          <p:cNvSpPr txBox="1"/>
          <p:nvPr/>
        </p:nvSpPr>
        <p:spPr>
          <a:xfrm>
            <a:off x="3439035" y="1259479"/>
            <a:ext cx="1579245" cy="474489"/>
          </a:xfrm>
          <a:prstGeom prst="rect">
            <a:avLst/>
          </a:prstGeom>
        </p:spPr>
        <p:txBody>
          <a:bodyPr vert="horz" wrap="square" lIns="0" tIns="0" rIns="0" bIns="0" rtlCol="0">
            <a:spAutoFit/>
          </a:bodyPr>
          <a:lstStyle/>
          <a:p>
            <a:pPr marL="12700"/>
            <a:r>
              <a:rPr sz="1000" spc="45" dirty="0">
                <a:latin typeface="Arial"/>
                <a:cs typeface="Arial"/>
              </a:rPr>
              <a:t>●</a:t>
            </a:r>
            <a:r>
              <a:rPr sz="1000" spc="45" dirty="0">
                <a:latin typeface="宋体"/>
                <a:cs typeface="宋体"/>
              </a:rPr>
              <a:t>信道不畅</a:t>
            </a:r>
            <a:endParaRPr sz="1000">
              <a:latin typeface="宋体"/>
              <a:cs typeface="宋体"/>
            </a:endParaRPr>
          </a:p>
          <a:p>
            <a:pPr marL="12700">
              <a:spcBef>
                <a:spcPts val="125"/>
              </a:spcBef>
            </a:pPr>
            <a:r>
              <a:rPr sz="1000" spc="25" dirty="0">
                <a:latin typeface="Arial"/>
                <a:cs typeface="Arial"/>
              </a:rPr>
              <a:t>●</a:t>
            </a:r>
            <a:r>
              <a:rPr sz="1000" spc="50" dirty="0">
                <a:latin typeface="宋体"/>
                <a:cs typeface="宋体"/>
              </a:rPr>
              <a:t>信道杂乱交叉、冲突碰撞</a:t>
            </a:r>
            <a:endParaRPr sz="1000">
              <a:latin typeface="宋体"/>
              <a:cs typeface="宋体"/>
            </a:endParaRPr>
          </a:p>
        </p:txBody>
      </p:sp>
      <p:sp>
        <p:nvSpPr>
          <p:cNvPr id="85" name="object 85"/>
          <p:cNvSpPr txBox="1"/>
          <p:nvPr/>
        </p:nvSpPr>
        <p:spPr>
          <a:xfrm>
            <a:off x="2205503" y="1213523"/>
            <a:ext cx="962660" cy="323215"/>
          </a:xfrm>
          <a:prstGeom prst="rect">
            <a:avLst/>
          </a:prstGeom>
        </p:spPr>
        <p:txBody>
          <a:bodyPr vert="horz" wrap="square" lIns="0" tIns="0" rIns="0" bIns="0" rtlCol="0">
            <a:spAutoFit/>
          </a:bodyPr>
          <a:lstStyle/>
          <a:p>
            <a:pPr marL="12700" marR="5080">
              <a:lnSpc>
                <a:spcPct val="104200"/>
              </a:lnSpc>
            </a:pPr>
            <a:r>
              <a:rPr sz="1000" spc="50" dirty="0">
                <a:latin typeface="Arial"/>
                <a:cs typeface="Arial"/>
              </a:rPr>
              <a:t>●</a:t>
            </a:r>
            <a:r>
              <a:rPr sz="1000" spc="50" dirty="0">
                <a:latin typeface="宋体"/>
                <a:cs typeface="宋体"/>
              </a:rPr>
              <a:t>载体不够明  显、不易被识别</a:t>
            </a:r>
            <a:endParaRPr sz="1000">
              <a:latin typeface="宋体"/>
              <a:cs typeface="宋体"/>
            </a:endParaRPr>
          </a:p>
        </p:txBody>
      </p:sp>
      <p:sp>
        <p:nvSpPr>
          <p:cNvPr id="86" name="object 86"/>
          <p:cNvSpPr txBox="1"/>
          <p:nvPr/>
        </p:nvSpPr>
        <p:spPr>
          <a:xfrm>
            <a:off x="6166973" y="5019995"/>
            <a:ext cx="775970" cy="307777"/>
          </a:xfrm>
          <a:prstGeom prst="rect">
            <a:avLst/>
          </a:prstGeom>
        </p:spPr>
        <p:txBody>
          <a:bodyPr vert="horz" wrap="square" lIns="0" tIns="0" rIns="0" bIns="0" rtlCol="0">
            <a:spAutoFit/>
          </a:bodyPr>
          <a:lstStyle/>
          <a:p>
            <a:pPr marL="12700"/>
            <a:r>
              <a:rPr sz="1000" spc="30" dirty="0">
                <a:latin typeface="Arial"/>
                <a:cs typeface="Arial"/>
              </a:rPr>
              <a:t>●</a:t>
            </a:r>
            <a:r>
              <a:rPr sz="1000" spc="50" dirty="0">
                <a:latin typeface="宋体"/>
                <a:cs typeface="宋体"/>
              </a:rPr>
              <a:t>扰动和阻碍</a:t>
            </a:r>
            <a:endParaRPr sz="1000">
              <a:latin typeface="宋体"/>
              <a:cs typeface="宋体"/>
            </a:endParaRPr>
          </a:p>
        </p:txBody>
      </p:sp>
      <p:sp>
        <p:nvSpPr>
          <p:cNvPr id="87" name="object 87"/>
          <p:cNvSpPr/>
          <p:nvPr/>
        </p:nvSpPr>
        <p:spPr>
          <a:xfrm>
            <a:off x="2673132" y="2117928"/>
            <a:ext cx="2135505" cy="0"/>
          </a:xfrm>
          <a:custGeom>
            <a:avLst/>
            <a:gdLst/>
            <a:ahLst/>
            <a:cxnLst/>
            <a:rect l="l" t="t" r="r" b="b"/>
            <a:pathLst>
              <a:path w="2135504">
                <a:moveTo>
                  <a:pt x="2134949" y="0"/>
                </a:moveTo>
                <a:lnTo>
                  <a:pt x="0" y="0"/>
                </a:lnTo>
              </a:path>
            </a:pathLst>
          </a:custGeom>
          <a:ln w="11672">
            <a:solidFill>
              <a:srgbClr val="000000"/>
            </a:solidFill>
            <a:prstDash val="lgDash"/>
          </a:ln>
        </p:spPr>
        <p:txBody>
          <a:bodyPr wrap="square" lIns="0" tIns="0" rIns="0" bIns="0" rtlCol="0"/>
          <a:lstStyle/>
          <a:p>
            <a:endParaRPr/>
          </a:p>
        </p:txBody>
      </p:sp>
      <p:sp>
        <p:nvSpPr>
          <p:cNvPr id="88" name="object 88"/>
          <p:cNvSpPr/>
          <p:nvPr/>
        </p:nvSpPr>
        <p:spPr>
          <a:xfrm>
            <a:off x="2673131" y="1658341"/>
            <a:ext cx="0" cy="459740"/>
          </a:xfrm>
          <a:custGeom>
            <a:avLst/>
            <a:gdLst/>
            <a:ahLst/>
            <a:cxnLst/>
            <a:rect l="l" t="t" r="r" b="b"/>
            <a:pathLst>
              <a:path h="459739">
                <a:moveTo>
                  <a:pt x="0" y="0"/>
                </a:moveTo>
                <a:lnTo>
                  <a:pt x="0" y="459587"/>
                </a:lnTo>
              </a:path>
            </a:pathLst>
          </a:custGeom>
          <a:ln w="12050">
            <a:solidFill>
              <a:srgbClr val="000000"/>
            </a:solidFill>
            <a:prstDash val="lgDash"/>
          </a:ln>
        </p:spPr>
        <p:txBody>
          <a:bodyPr wrap="square" lIns="0" tIns="0" rIns="0" bIns="0" rtlCol="0"/>
          <a:lstStyle/>
          <a:p>
            <a:endParaRPr/>
          </a:p>
        </p:txBody>
      </p:sp>
      <p:sp>
        <p:nvSpPr>
          <p:cNvPr id="89" name="object 89"/>
          <p:cNvSpPr txBox="1"/>
          <p:nvPr/>
        </p:nvSpPr>
        <p:spPr>
          <a:xfrm>
            <a:off x="5045242" y="2347706"/>
            <a:ext cx="474980" cy="1007968"/>
          </a:xfrm>
          <a:prstGeom prst="rect">
            <a:avLst/>
          </a:prstGeom>
          <a:solidFill>
            <a:srgbClr val="95AECF"/>
          </a:solidFill>
        </p:spPr>
        <p:txBody>
          <a:bodyPr vert="horz" wrap="square" lIns="0" tIns="121920" rIns="0" bIns="0" rtlCol="0">
            <a:spAutoFit/>
          </a:bodyPr>
          <a:lstStyle/>
          <a:p>
            <a:pPr marL="161925" marR="153670" algn="just">
              <a:spcBef>
                <a:spcPts val="960"/>
              </a:spcBef>
            </a:pPr>
            <a:r>
              <a:rPr sz="1150" spc="20" dirty="0">
                <a:latin typeface="宋体"/>
                <a:cs typeface="宋体"/>
              </a:rPr>
              <a:t>安  全  信  宿  </a:t>
            </a:r>
            <a:r>
              <a:rPr sz="1150" spc="15" dirty="0">
                <a:latin typeface="宋体"/>
                <a:cs typeface="宋体"/>
              </a:rPr>
              <a:t>1</a:t>
            </a:r>
            <a:endParaRPr sz="1150">
              <a:latin typeface="宋体"/>
              <a:cs typeface="宋体"/>
            </a:endParaRPr>
          </a:p>
        </p:txBody>
      </p:sp>
      <p:sp>
        <p:nvSpPr>
          <p:cNvPr id="90" name="object 90"/>
          <p:cNvSpPr/>
          <p:nvPr/>
        </p:nvSpPr>
        <p:spPr>
          <a:xfrm>
            <a:off x="8840849" y="3558295"/>
            <a:ext cx="0" cy="513080"/>
          </a:xfrm>
          <a:custGeom>
            <a:avLst/>
            <a:gdLst/>
            <a:ahLst/>
            <a:cxnLst/>
            <a:rect l="l" t="t" r="r" b="b"/>
            <a:pathLst>
              <a:path h="513079">
                <a:moveTo>
                  <a:pt x="0" y="512598"/>
                </a:moveTo>
                <a:lnTo>
                  <a:pt x="0" y="0"/>
                </a:lnTo>
              </a:path>
            </a:pathLst>
          </a:custGeom>
          <a:ln w="12050">
            <a:solidFill>
              <a:srgbClr val="000000"/>
            </a:solidFill>
          </a:ln>
        </p:spPr>
        <p:txBody>
          <a:bodyPr wrap="square" lIns="0" tIns="0" rIns="0" bIns="0" rtlCol="0"/>
          <a:lstStyle/>
          <a:p>
            <a:endParaRPr/>
          </a:p>
        </p:txBody>
      </p:sp>
      <p:sp>
        <p:nvSpPr>
          <p:cNvPr id="91" name="object 91"/>
          <p:cNvSpPr/>
          <p:nvPr/>
        </p:nvSpPr>
        <p:spPr>
          <a:xfrm>
            <a:off x="8798673" y="3496531"/>
            <a:ext cx="84455" cy="81915"/>
          </a:xfrm>
          <a:custGeom>
            <a:avLst/>
            <a:gdLst/>
            <a:ahLst/>
            <a:cxnLst/>
            <a:rect l="l" t="t" r="r" b="b"/>
            <a:pathLst>
              <a:path w="84454" h="81914">
                <a:moveTo>
                  <a:pt x="42177" y="0"/>
                </a:moveTo>
                <a:lnTo>
                  <a:pt x="0" y="81704"/>
                </a:lnTo>
                <a:lnTo>
                  <a:pt x="20594" y="74409"/>
                </a:lnTo>
                <a:lnTo>
                  <a:pt x="42114" y="71977"/>
                </a:lnTo>
                <a:lnTo>
                  <a:pt x="79333" y="71977"/>
                </a:lnTo>
                <a:lnTo>
                  <a:pt x="42177" y="0"/>
                </a:lnTo>
                <a:close/>
              </a:path>
              <a:path w="84454" h="81914">
                <a:moveTo>
                  <a:pt x="79333" y="71977"/>
                </a:moveTo>
                <a:lnTo>
                  <a:pt x="42114" y="71977"/>
                </a:lnTo>
                <a:lnTo>
                  <a:pt x="63665" y="74409"/>
                </a:lnTo>
                <a:lnTo>
                  <a:pt x="84354" y="81704"/>
                </a:lnTo>
                <a:lnTo>
                  <a:pt x="79333" y="71977"/>
                </a:lnTo>
                <a:close/>
              </a:path>
            </a:pathLst>
          </a:custGeom>
          <a:solidFill>
            <a:srgbClr val="000000"/>
          </a:solidFill>
        </p:spPr>
        <p:txBody>
          <a:bodyPr wrap="square" lIns="0" tIns="0" rIns="0" bIns="0" rtlCol="0"/>
          <a:lstStyle/>
          <a:p>
            <a:endParaRPr/>
          </a:p>
        </p:txBody>
      </p:sp>
      <p:sp>
        <p:nvSpPr>
          <p:cNvPr id="92" name="object 92"/>
          <p:cNvSpPr/>
          <p:nvPr/>
        </p:nvSpPr>
        <p:spPr>
          <a:xfrm>
            <a:off x="6587218" y="3558295"/>
            <a:ext cx="0" cy="513080"/>
          </a:xfrm>
          <a:custGeom>
            <a:avLst/>
            <a:gdLst/>
            <a:ahLst/>
            <a:cxnLst/>
            <a:rect l="l" t="t" r="r" b="b"/>
            <a:pathLst>
              <a:path h="513079">
                <a:moveTo>
                  <a:pt x="0" y="512598"/>
                </a:moveTo>
                <a:lnTo>
                  <a:pt x="0" y="0"/>
                </a:lnTo>
              </a:path>
            </a:pathLst>
          </a:custGeom>
          <a:ln w="12050">
            <a:solidFill>
              <a:srgbClr val="000000"/>
            </a:solidFill>
          </a:ln>
        </p:spPr>
        <p:txBody>
          <a:bodyPr wrap="square" lIns="0" tIns="0" rIns="0" bIns="0" rtlCol="0"/>
          <a:lstStyle/>
          <a:p>
            <a:endParaRPr/>
          </a:p>
        </p:txBody>
      </p:sp>
      <p:sp>
        <p:nvSpPr>
          <p:cNvPr id="93" name="object 93"/>
          <p:cNvSpPr/>
          <p:nvPr/>
        </p:nvSpPr>
        <p:spPr>
          <a:xfrm>
            <a:off x="6545042" y="3496531"/>
            <a:ext cx="84455" cy="81915"/>
          </a:xfrm>
          <a:custGeom>
            <a:avLst/>
            <a:gdLst/>
            <a:ahLst/>
            <a:cxnLst/>
            <a:rect l="l" t="t" r="r" b="b"/>
            <a:pathLst>
              <a:path w="84454" h="81914">
                <a:moveTo>
                  <a:pt x="42177" y="0"/>
                </a:moveTo>
                <a:lnTo>
                  <a:pt x="0" y="81704"/>
                </a:lnTo>
                <a:lnTo>
                  <a:pt x="20664" y="74409"/>
                </a:lnTo>
                <a:lnTo>
                  <a:pt x="42177" y="71977"/>
                </a:lnTo>
                <a:lnTo>
                  <a:pt x="79333" y="71977"/>
                </a:lnTo>
                <a:lnTo>
                  <a:pt x="42177" y="0"/>
                </a:lnTo>
                <a:close/>
              </a:path>
              <a:path w="84454" h="81914">
                <a:moveTo>
                  <a:pt x="79333" y="71977"/>
                </a:moveTo>
                <a:lnTo>
                  <a:pt x="42177" y="71977"/>
                </a:lnTo>
                <a:lnTo>
                  <a:pt x="63689" y="74409"/>
                </a:lnTo>
                <a:lnTo>
                  <a:pt x="84354" y="81704"/>
                </a:lnTo>
                <a:lnTo>
                  <a:pt x="79333" y="71977"/>
                </a:lnTo>
                <a:close/>
              </a:path>
            </a:pathLst>
          </a:custGeom>
          <a:solidFill>
            <a:srgbClr val="000000"/>
          </a:solidFill>
        </p:spPr>
        <p:txBody>
          <a:bodyPr wrap="square" lIns="0" tIns="0" rIns="0" bIns="0" rtlCol="0"/>
          <a:lstStyle/>
          <a:p>
            <a:endParaRPr/>
          </a:p>
        </p:txBody>
      </p:sp>
      <p:sp>
        <p:nvSpPr>
          <p:cNvPr id="94" name="object 94"/>
          <p:cNvSpPr/>
          <p:nvPr/>
        </p:nvSpPr>
        <p:spPr>
          <a:xfrm>
            <a:off x="4333587" y="3558295"/>
            <a:ext cx="0" cy="513080"/>
          </a:xfrm>
          <a:custGeom>
            <a:avLst/>
            <a:gdLst/>
            <a:ahLst/>
            <a:cxnLst/>
            <a:rect l="l" t="t" r="r" b="b"/>
            <a:pathLst>
              <a:path h="513079">
                <a:moveTo>
                  <a:pt x="0" y="512598"/>
                </a:moveTo>
                <a:lnTo>
                  <a:pt x="0" y="0"/>
                </a:lnTo>
              </a:path>
            </a:pathLst>
          </a:custGeom>
          <a:ln w="12050">
            <a:solidFill>
              <a:srgbClr val="000000"/>
            </a:solidFill>
          </a:ln>
        </p:spPr>
        <p:txBody>
          <a:bodyPr wrap="square" lIns="0" tIns="0" rIns="0" bIns="0" rtlCol="0"/>
          <a:lstStyle/>
          <a:p>
            <a:endParaRPr/>
          </a:p>
        </p:txBody>
      </p:sp>
      <p:sp>
        <p:nvSpPr>
          <p:cNvPr id="95" name="object 95"/>
          <p:cNvSpPr/>
          <p:nvPr/>
        </p:nvSpPr>
        <p:spPr>
          <a:xfrm>
            <a:off x="4291411" y="3496531"/>
            <a:ext cx="84455" cy="81915"/>
          </a:xfrm>
          <a:custGeom>
            <a:avLst/>
            <a:gdLst/>
            <a:ahLst/>
            <a:cxnLst/>
            <a:rect l="l" t="t" r="r" b="b"/>
            <a:pathLst>
              <a:path w="84455" h="81914">
                <a:moveTo>
                  <a:pt x="42177" y="0"/>
                </a:moveTo>
                <a:lnTo>
                  <a:pt x="0" y="81704"/>
                </a:lnTo>
                <a:lnTo>
                  <a:pt x="20688" y="74409"/>
                </a:lnTo>
                <a:lnTo>
                  <a:pt x="42239" y="71977"/>
                </a:lnTo>
                <a:lnTo>
                  <a:pt x="79333" y="71977"/>
                </a:lnTo>
                <a:lnTo>
                  <a:pt x="42177" y="0"/>
                </a:lnTo>
                <a:close/>
              </a:path>
              <a:path w="84455" h="81914">
                <a:moveTo>
                  <a:pt x="79333" y="71977"/>
                </a:moveTo>
                <a:lnTo>
                  <a:pt x="42239" y="71977"/>
                </a:lnTo>
                <a:lnTo>
                  <a:pt x="63759" y="74409"/>
                </a:lnTo>
                <a:lnTo>
                  <a:pt x="84354" y="81704"/>
                </a:lnTo>
                <a:lnTo>
                  <a:pt x="79333" y="71977"/>
                </a:lnTo>
                <a:close/>
              </a:path>
            </a:pathLst>
          </a:custGeom>
          <a:solidFill>
            <a:srgbClr val="000000"/>
          </a:solidFill>
        </p:spPr>
        <p:txBody>
          <a:bodyPr wrap="square" lIns="0" tIns="0" rIns="0" bIns="0" rtlCol="0"/>
          <a:lstStyle/>
          <a:p>
            <a:endParaRPr/>
          </a:p>
        </p:txBody>
      </p:sp>
      <p:sp>
        <p:nvSpPr>
          <p:cNvPr id="96" name="object 96"/>
          <p:cNvSpPr/>
          <p:nvPr/>
        </p:nvSpPr>
        <p:spPr>
          <a:xfrm>
            <a:off x="4096424" y="4070893"/>
            <a:ext cx="474980" cy="459740"/>
          </a:xfrm>
          <a:custGeom>
            <a:avLst/>
            <a:gdLst/>
            <a:ahLst/>
            <a:cxnLst/>
            <a:rect l="l" t="t" r="r" b="b"/>
            <a:pathLst>
              <a:path w="474980" h="459739">
                <a:moveTo>
                  <a:pt x="0" y="459523"/>
                </a:moveTo>
                <a:lnTo>
                  <a:pt x="474425" y="459523"/>
                </a:lnTo>
                <a:lnTo>
                  <a:pt x="474425" y="0"/>
                </a:lnTo>
                <a:lnTo>
                  <a:pt x="0" y="0"/>
                </a:lnTo>
                <a:lnTo>
                  <a:pt x="0" y="459523"/>
                </a:lnTo>
                <a:close/>
              </a:path>
            </a:pathLst>
          </a:custGeom>
          <a:ln w="11855">
            <a:solidFill>
              <a:srgbClr val="000000"/>
            </a:solidFill>
          </a:ln>
        </p:spPr>
        <p:txBody>
          <a:bodyPr wrap="square" lIns="0" tIns="0" rIns="0" bIns="0" rtlCol="0"/>
          <a:lstStyle/>
          <a:p>
            <a:endParaRPr/>
          </a:p>
        </p:txBody>
      </p:sp>
      <p:sp>
        <p:nvSpPr>
          <p:cNvPr id="97" name="object 97"/>
          <p:cNvSpPr txBox="1"/>
          <p:nvPr/>
        </p:nvSpPr>
        <p:spPr>
          <a:xfrm>
            <a:off x="4170255" y="4198376"/>
            <a:ext cx="327025" cy="179705"/>
          </a:xfrm>
          <a:prstGeom prst="rect">
            <a:avLst/>
          </a:prstGeom>
        </p:spPr>
        <p:txBody>
          <a:bodyPr vert="horz" wrap="square" lIns="0" tIns="0" rIns="0" bIns="0" rtlCol="0">
            <a:spAutoFit/>
          </a:bodyPr>
          <a:lstStyle/>
          <a:p>
            <a:pPr marL="12700"/>
            <a:r>
              <a:rPr sz="1150" spc="35" dirty="0">
                <a:latin typeface="宋体"/>
                <a:cs typeface="宋体"/>
              </a:rPr>
              <a:t>噪声</a:t>
            </a:r>
            <a:endParaRPr sz="1150">
              <a:latin typeface="宋体"/>
              <a:cs typeface="宋体"/>
            </a:endParaRPr>
          </a:p>
        </p:txBody>
      </p:sp>
      <p:sp>
        <p:nvSpPr>
          <p:cNvPr id="98" name="object 98"/>
          <p:cNvSpPr/>
          <p:nvPr/>
        </p:nvSpPr>
        <p:spPr>
          <a:xfrm>
            <a:off x="6350055" y="4070893"/>
            <a:ext cx="474980" cy="459740"/>
          </a:xfrm>
          <a:custGeom>
            <a:avLst/>
            <a:gdLst/>
            <a:ahLst/>
            <a:cxnLst/>
            <a:rect l="l" t="t" r="r" b="b"/>
            <a:pathLst>
              <a:path w="474979" h="459739">
                <a:moveTo>
                  <a:pt x="0" y="459523"/>
                </a:moveTo>
                <a:lnTo>
                  <a:pt x="474425" y="459523"/>
                </a:lnTo>
                <a:lnTo>
                  <a:pt x="474425" y="0"/>
                </a:lnTo>
                <a:lnTo>
                  <a:pt x="0" y="0"/>
                </a:lnTo>
                <a:lnTo>
                  <a:pt x="0" y="459523"/>
                </a:lnTo>
                <a:close/>
              </a:path>
            </a:pathLst>
          </a:custGeom>
          <a:ln w="11855">
            <a:solidFill>
              <a:srgbClr val="000000"/>
            </a:solidFill>
          </a:ln>
        </p:spPr>
        <p:txBody>
          <a:bodyPr wrap="square" lIns="0" tIns="0" rIns="0" bIns="0" rtlCol="0"/>
          <a:lstStyle/>
          <a:p>
            <a:endParaRPr/>
          </a:p>
        </p:txBody>
      </p:sp>
      <p:sp>
        <p:nvSpPr>
          <p:cNvPr id="99" name="object 99"/>
          <p:cNvSpPr txBox="1"/>
          <p:nvPr/>
        </p:nvSpPr>
        <p:spPr>
          <a:xfrm>
            <a:off x="6423886" y="4198376"/>
            <a:ext cx="327025" cy="179705"/>
          </a:xfrm>
          <a:prstGeom prst="rect">
            <a:avLst/>
          </a:prstGeom>
        </p:spPr>
        <p:txBody>
          <a:bodyPr vert="horz" wrap="square" lIns="0" tIns="0" rIns="0" bIns="0" rtlCol="0">
            <a:spAutoFit/>
          </a:bodyPr>
          <a:lstStyle/>
          <a:p>
            <a:pPr marL="12700"/>
            <a:r>
              <a:rPr sz="1150" spc="35" dirty="0">
                <a:latin typeface="宋体"/>
                <a:cs typeface="宋体"/>
              </a:rPr>
              <a:t>噪声</a:t>
            </a:r>
            <a:endParaRPr sz="1150">
              <a:latin typeface="宋体"/>
              <a:cs typeface="宋体"/>
            </a:endParaRPr>
          </a:p>
        </p:txBody>
      </p:sp>
      <p:sp>
        <p:nvSpPr>
          <p:cNvPr id="100" name="object 100"/>
          <p:cNvSpPr/>
          <p:nvPr/>
        </p:nvSpPr>
        <p:spPr>
          <a:xfrm>
            <a:off x="8603519" y="4070893"/>
            <a:ext cx="474980" cy="459740"/>
          </a:xfrm>
          <a:custGeom>
            <a:avLst/>
            <a:gdLst/>
            <a:ahLst/>
            <a:cxnLst/>
            <a:rect l="l" t="t" r="r" b="b"/>
            <a:pathLst>
              <a:path w="474979" h="459739">
                <a:moveTo>
                  <a:pt x="0" y="459523"/>
                </a:moveTo>
                <a:lnTo>
                  <a:pt x="474425" y="459523"/>
                </a:lnTo>
                <a:lnTo>
                  <a:pt x="474425" y="0"/>
                </a:lnTo>
                <a:lnTo>
                  <a:pt x="0" y="0"/>
                </a:lnTo>
                <a:lnTo>
                  <a:pt x="0" y="459523"/>
                </a:lnTo>
                <a:close/>
              </a:path>
            </a:pathLst>
          </a:custGeom>
          <a:ln w="11855">
            <a:solidFill>
              <a:srgbClr val="000000"/>
            </a:solidFill>
          </a:ln>
        </p:spPr>
        <p:txBody>
          <a:bodyPr wrap="square" lIns="0" tIns="0" rIns="0" bIns="0" rtlCol="0"/>
          <a:lstStyle/>
          <a:p>
            <a:endParaRPr/>
          </a:p>
        </p:txBody>
      </p:sp>
      <p:sp>
        <p:nvSpPr>
          <p:cNvPr id="101" name="object 101"/>
          <p:cNvSpPr txBox="1"/>
          <p:nvPr/>
        </p:nvSpPr>
        <p:spPr>
          <a:xfrm>
            <a:off x="8677517" y="4198376"/>
            <a:ext cx="327025" cy="179705"/>
          </a:xfrm>
          <a:prstGeom prst="rect">
            <a:avLst/>
          </a:prstGeom>
        </p:spPr>
        <p:txBody>
          <a:bodyPr vert="horz" wrap="square" lIns="0" tIns="0" rIns="0" bIns="0" rtlCol="0">
            <a:spAutoFit/>
          </a:bodyPr>
          <a:lstStyle/>
          <a:p>
            <a:pPr marL="12700"/>
            <a:r>
              <a:rPr sz="1150" spc="35" dirty="0">
                <a:latin typeface="宋体"/>
                <a:cs typeface="宋体"/>
              </a:rPr>
              <a:t>噪声</a:t>
            </a:r>
            <a:endParaRPr sz="1150">
              <a:latin typeface="宋体"/>
              <a:cs typeface="宋体"/>
            </a:endParaRPr>
          </a:p>
        </p:txBody>
      </p:sp>
      <p:sp>
        <p:nvSpPr>
          <p:cNvPr id="102" name="object 102"/>
          <p:cNvSpPr txBox="1">
            <a:spLocks noGrp="1"/>
          </p:cNvSpPr>
          <p:nvPr>
            <p:ph type="title" idx="4294967295"/>
          </p:nvPr>
        </p:nvSpPr>
        <p:spPr>
          <a:xfrm>
            <a:off x="1465337" y="137062"/>
            <a:ext cx="8108795" cy="747896"/>
          </a:xfrm>
          <a:prstGeom prst="rect">
            <a:avLst/>
          </a:prstGeom>
        </p:spPr>
        <p:txBody>
          <a:bodyPr vert="horz" wrap="square" lIns="0" tIns="70103" rIns="0" bIns="0" rtlCol="0" anchor="ctr">
            <a:spAutoFit/>
          </a:bodyPr>
          <a:lstStyle/>
          <a:p>
            <a:pPr marL="1798320">
              <a:lnSpc>
                <a:spcPct val="100000"/>
              </a:lnSpc>
            </a:pPr>
            <a:r>
              <a:rPr spc="-5" dirty="0">
                <a:latin typeface="Calibri"/>
                <a:cs typeface="Calibri"/>
              </a:rPr>
              <a:t>“</a:t>
            </a:r>
            <a:r>
              <a:rPr sz="2400" spc="-5" dirty="0"/>
              <a:t>安全信宿</a:t>
            </a:r>
            <a:r>
              <a:rPr sz="2400" spc="-5" dirty="0">
                <a:latin typeface="Calibri"/>
                <a:cs typeface="Calibri"/>
              </a:rPr>
              <a:t>—</a:t>
            </a:r>
            <a:r>
              <a:rPr sz="2400" spc="-5" dirty="0"/>
              <a:t>安全信宿</a:t>
            </a:r>
            <a:r>
              <a:rPr sz="2400" spc="-5" dirty="0">
                <a:latin typeface="Calibri"/>
                <a:cs typeface="Calibri"/>
              </a:rPr>
              <a:t>”</a:t>
            </a:r>
            <a:r>
              <a:rPr sz="2400" spc="-5" dirty="0"/>
              <a:t>信息不对称模型</a:t>
            </a:r>
          </a:p>
        </p:txBody>
      </p:sp>
      <p:sp>
        <p:nvSpPr>
          <p:cNvPr id="103" name="object 103"/>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04" name="object 104"/>
          <p:cNvSpPr txBox="1"/>
          <p:nvPr/>
        </p:nvSpPr>
        <p:spPr>
          <a:xfrm>
            <a:off x="1998371" y="6267784"/>
            <a:ext cx="791400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安全信息视域下</a:t>
            </a:r>
            <a:r>
              <a:rPr sz="1400" spc="-5" dirty="0">
                <a:solidFill>
                  <a:srgbClr val="006FC0"/>
                </a:solidFill>
                <a:latin typeface="Calibri"/>
                <a:cs typeface="Calibri"/>
              </a:rPr>
              <a:t>FDA</a:t>
            </a:r>
            <a:r>
              <a:rPr sz="1400" spc="-5" dirty="0">
                <a:solidFill>
                  <a:srgbClr val="006FC0"/>
                </a:solidFill>
                <a:latin typeface="宋体"/>
                <a:cs typeface="宋体"/>
              </a:rPr>
              <a:t>事故致因模型的构造与演绎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,2018,37(04):120-127+146.</a:t>
            </a:r>
            <a:endParaRPr sz="1400">
              <a:latin typeface="Calibri"/>
              <a:cs typeface="Calibri"/>
            </a:endParaRPr>
          </a:p>
        </p:txBody>
      </p:sp>
    </p:spTree>
    <p:extLst>
      <p:ext uri="{BB962C8B-B14F-4D97-AF65-F5344CB8AC3E}">
        <p14:creationId xmlns:p14="http://schemas.microsoft.com/office/powerpoint/2010/main" val="296410960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767715" y="2207267"/>
            <a:ext cx="2587708" cy="201954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767715" y="2207268"/>
            <a:ext cx="2588260" cy="2019935"/>
          </a:xfrm>
          <a:custGeom>
            <a:avLst/>
            <a:gdLst/>
            <a:ahLst/>
            <a:cxnLst/>
            <a:rect l="l" t="t" r="r" b="b"/>
            <a:pathLst>
              <a:path w="2588260" h="2019935">
                <a:moveTo>
                  <a:pt x="0" y="1009755"/>
                </a:moveTo>
                <a:lnTo>
                  <a:pt x="979" y="970111"/>
                </a:lnTo>
                <a:lnTo>
                  <a:pt x="3892" y="930853"/>
                </a:lnTo>
                <a:lnTo>
                  <a:pt x="8704" y="892010"/>
                </a:lnTo>
                <a:lnTo>
                  <a:pt x="15379" y="853610"/>
                </a:lnTo>
                <a:lnTo>
                  <a:pt x="23880" y="815681"/>
                </a:lnTo>
                <a:lnTo>
                  <a:pt x="34172" y="778251"/>
                </a:lnTo>
                <a:lnTo>
                  <a:pt x="46218" y="741348"/>
                </a:lnTo>
                <a:lnTo>
                  <a:pt x="59983" y="705000"/>
                </a:lnTo>
                <a:lnTo>
                  <a:pt x="75431" y="669236"/>
                </a:lnTo>
                <a:lnTo>
                  <a:pt x="92525" y="634083"/>
                </a:lnTo>
                <a:lnTo>
                  <a:pt x="111230" y="599569"/>
                </a:lnTo>
                <a:lnTo>
                  <a:pt x="131510" y="565723"/>
                </a:lnTo>
                <a:lnTo>
                  <a:pt x="153329" y="532572"/>
                </a:lnTo>
                <a:lnTo>
                  <a:pt x="176651" y="500145"/>
                </a:lnTo>
                <a:lnTo>
                  <a:pt x="201440" y="468470"/>
                </a:lnTo>
                <a:lnTo>
                  <a:pt x="227659" y="437575"/>
                </a:lnTo>
                <a:lnTo>
                  <a:pt x="255274" y="407487"/>
                </a:lnTo>
                <a:lnTo>
                  <a:pt x="284248" y="378236"/>
                </a:lnTo>
                <a:lnTo>
                  <a:pt x="314545" y="349848"/>
                </a:lnTo>
                <a:lnTo>
                  <a:pt x="346129" y="322353"/>
                </a:lnTo>
                <a:lnTo>
                  <a:pt x="378964" y="295778"/>
                </a:lnTo>
                <a:lnTo>
                  <a:pt x="413015" y="270151"/>
                </a:lnTo>
                <a:lnTo>
                  <a:pt x="448245" y="245501"/>
                </a:lnTo>
                <a:lnTo>
                  <a:pt x="484618" y="221855"/>
                </a:lnTo>
                <a:lnTo>
                  <a:pt x="522099" y="199242"/>
                </a:lnTo>
                <a:lnTo>
                  <a:pt x="560651" y="177689"/>
                </a:lnTo>
                <a:lnTo>
                  <a:pt x="600238" y="157225"/>
                </a:lnTo>
                <a:lnTo>
                  <a:pt x="640825" y="137877"/>
                </a:lnTo>
                <a:lnTo>
                  <a:pt x="682376" y="119675"/>
                </a:lnTo>
                <a:lnTo>
                  <a:pt x="724854" y="102645"/>
                </a:lnTo>
                <a:lnTo>
                  <a:pt x="768224" y="86817"/>
                </a:lnTo>
                <a:lnTo>
                  <a:pt x="812449" y="72217"/>
                </a:lnTo>
                <a:lnTo>
                  <a:pt x="857494" y="58875"/>
                </a:lnTo>
                <a:lnTo>
                  <a:pt x="903323" y="46818"/>
                </a:lnTo>
                <a:lnTo>
                  <a:pt x="949900" y="36074"/>
                </a:lnTo>
                <a:lnTo>
                  <a:pt x="997188" y="26672"/>
                </a:lnTo>
                <a:lnTo>
                  <a:pt x="1045152" y="18639"/>
                </a:lnTo>
                <a:lnTo>
                  <a:pt x="1093757" y="12004"/>
                </a:lnTo>
                <a:lnTo>
                  <a:pt x="1142965" y="6794"/>
                </a:lnTo>
                <a:lnTo>
                  <a:pt x="1192741" y="3038"/>
                </a:lnTo>
                <a:lnTo>
                  <a:pt x="1243050" y="764"/>
                </a:lnTo>
                <a:lnTo>
                  <a:pt x="1293854" y="0"/>
                </a:lnTo>
                <a:lnTo>
                  <a:pt x="1344658" y="764"/>
                </a:lnTo>
                <a:lnTo>
                  <a:pt x="1394967" y="3038"/>
                </a:lnTo>
                <a:lnTo>
                  <a:pt x="1444743" y="6794"/>
                </a:lnTo>
                <a:lnTo>
                  <a:pt x="1493951" y="12004"/>
                </a:lnTo>
                <a:lnTo>
                  <a:pt x="1542555" y="18639"/>
                </a:lnTo>
                <a:lnTo>
                  <a:pt x="1590520" y="26672"/>
                </a:lnTo>
                <a:lnTo>
                  <a:pt x="1637808" y="36074"/>
                </a:lnTo>
                <a:lnTo>
                  <a:pt x="1684385" y="46818"/>
                </a:lnTo>
                <a:lnTo>
                  <a:pt x="1730214" y="58875"/>
                </a:lnTo>
                <a:lnTo>
                  <a:pt x="1775259" y="72217"/>
                </a:lnTo>
                <a:lnTo>
                  <a:pt x="1819484" y="86817"/>
                </a:lnTo>
                <a:lnTo>
                  <a:pt x="1862854" y="102645"/>
                </a:lnTo>
                <a:lnTo>
                  <a:pt x="1905332" y="119675"/>
                </a:lnTo>
                <a:lnTo>
                  <a:pt x="1946883" y="137877"/>
                </a:lnTo>
                <a:lnTo>
                  <a:pt x="1987470" y="157225"/>
                </a:lnTo>
                <a:lnTo>
                  <a:pt x="2027057" y="177689"/>
                </a:lnTo>
                <a:lnTo>
                  <a:pt x="2065609" y="199242"/>
                </a:lnTo>
                <a:lnTo>
                  <a:pt x="2103090" y="221855"/>
                </a:lnTo>
                <a:lnTo>
                  <a:pt x="2139463" y="245501"/>
                </a:lnTo>
                <a:lnTo>
                  <a:pt x="2174693" y="270151"/>
                </a:lnTo>
                <a:lnTo>
                  <a:pt x="2208744" y="295778"/>
                </a:lnTo>
                <a:lnTo>
                  <a:pt x="2241579" y="322353"/>
                </a:lnTo>
                <a:lnTo>
                  <a:pt x="2273163" y="349848"/>
                </a:lnTo>
                <a:lnTo>
                  <a:pt x="2303460" y="378236"/>
                </a:lnTo>
                <a:lnTo>
                  <a:pt x="2332434" y="407487"/>
                </a:lnTo>
                <a:lnTo>
                  <a:pt x="2360049" y="437575"/>
                </a:lnTo>
                <a:lnTo>
                  <a:pt x="2386268" y="468470"/>
                </a:lnTo>
                <a:lnTo>
                  <a:pt x="2411057" y="500145"/>
                </a:lnTo>
                <a:lnTo>
                  <a:pt x="2434379" y="532572"/>
                </a:lnTo>
                <a:lnTo>
                  <a:pt x="2456198" y="565723"/>
                </a:lnTo>
                <a:lnTo>
                  <a:pt x="2476478" y="599569"/>
                </a:lnTo>
                <a:lnTo>
                  <a:pt x="2495183" y="634083"/>
                </a:lnTo>
                <a:lnTo>
                  <a:pt x="2512277" y="669236"/>
                </a:lnTo>
                <a:lnTo>
                  <a:pt x="2527725" y="705000"/>
                </a:lnTo>
                <a:lnTo>
                  <a:pt x="2541490" y="741348"/>
                </a:lnTo>
                <a:lnTo>
                  <a:pt x="2553536" y="778251"/>
                </a:lnTo>
                <a:lnTo>
                  <a:pt x="2563828" y="815681"/>
                </a:lnTo>
                <a:lnTo>
                  <a:pt x="2572329" y="853610"/>
                </a:lnTo>
                <a:lnTo>
                  <a:pt x="2579004" y="892010"/>
                </a:lnTo>
                <a:lnTo>
                  <a:pt x="2583816" y="930853"/>
                </a:lnTo>
                <a:lnTo>
                  <a:pt x="2586729" y="970111"/>
                </a:lnTo>
                <a:lnTo>
                  <a:pt x="2587708" y="1009755"/>
                </a:lnTo>
                <a:lnTo>
                  <a:pt x="2586729" y="1049408"/>
                </a:lnTo>
                <a:lnTo>
                  <a:pt x="2583816" y="1088673"/>
                </a:lnTo>
                <a:lnTo>
                  <a:pt x="2579004" y="1127522"/>
                </a:lnTo>
                <a:lnTo>
                  <a:pt x="2572329" y="1165929"/>
                </a:lnTo>
                <a:lnTo>
                  <a:pt x="2563828" y="1203863"/>
                </a:lnTo>
                <a:lnTo>
                  <a:pt x="2553536" y="1241298"/>
                </a:lnTo>
                <a:lnTo>
                  <a:pt x="2541490" y="1278206"/>
                </a:lnTo>
                <a:lnTo>
                  <a:pt x="2527725" y="1314558"/>
                </a:lnTo>
                <a:lnTo>
                  <a:pt x="2512277" y="1350326"/>
                </a:lnTo>
                <a:lnTo>
                  <a:pt x="2495183" y="1385482"/>
                </a:lnTo>
                <a:lnTo>
                  <a:pt x="2476478" y="1419998"/>
                </a:lnTo>
                <a:lnTo>
                  <a:pt x="2456198" y="1453846"/>
                </a:lnTo>
                <a:lnTo>
                  <a:pt x="2434379" y="1486998"/>
                </a:lnTo>
                <a:lnTo>
                  <a:pt x="2411057" y="1519427"/>
                </a:lnTo>
                <a:lnTo>
                  <a:pt x="2386268" y="1551103"/>
                </a:lnTo>
                <a:lnTo>
                  <a:pt x="2360049" y="1581999"/>
                </a:lnTo>
                <a:lnTo>
                  <a:pt x="2332434" y="1612087"/>
                </a:lnTo>
                <a:lnTo>
                  <a:pt x="2303460" y="1641338"/>
                </a:lnTo>
                <a:lnTo>
                  <a:pt x="2273163" y="1669725"/>
                </a:lnTo>
                <a:lnTo>
                  <a:pt x="2241579" y="1697220"/>
                </a:lnTo>
                <a:lnTo>
                  <a:pt x="2208744" y="1723794"/>
                </a:lnTo>
                <a:lnTo>
                  <a:pt x="2174693" y="1749420"/>
                </a:lnTo>
                <a:lnTo>
                  <a:pt x="2139463" y="1774069"/>
                </a:lnTo>
                <a:lnTo>
                  <a:pt x="2103090" y="1797714"/>
                </a:lnTo>
                <a:lnTo>
                  <a:pt x="2065609" y="1820326"/>
                </a:lnTo>
                <a:lnTo>
                  <a:pt x="2027057" y="1841877"/>
                </a:lnTo>
                <a:lnTo>
                  <a:pt x="1987470" y="1862340"/>
                </a:lnTo>
                <a:lnTo>
                  <a:pt x="1946883" y="1881685"/>
                </a:lnTo>
                <a:lnTo>
                  <a:pt x="1905332" y="1899886"/>
                </a:lnTo>
                <a:lnTo>
                  <a:pt x="1862854" y="1916914"/>
                </a:lnTo>
                <a:lnTo>
                  <a:pt x="1819484" y="1932741"/>
                </a:lnTo>
                <a:lnTo>
                  <a:pt x="1775259" y="1947339"/>
                </a:lnTo>
                <a:lnTo>
                  <a:pt x="1730214" y="1960679"/>
                </a:lnTo>
                <a:lnTo>
                  <a:pt x="1684385" y="1972735"/>
                </a:lnTo>
                <a:lnTo>
                  <a:pt x="1637808" y="1983477"/>
                </a:lnTo>
                <a:lnTo>
                  <a:pt x="1590520" y="1992878"/>
                </a:lnTo>
                <a:lnTo>
                  <a:pt x="1542555" y="2000910"/>
                </a:lnTo>
                <a:lnTo>
                  <a:pt x="1493951" y="2007544"/>
                </a:lnTo>
                <a:lnTo>
                  <a:pt x="1444743" y="2012753"/>
                </a:lnTo>
                <a:lnTo>
                  <a:pt x="1394967" y="2016508"/>
                </a:lnTo>
                <a:lnTo>
                  <a:pt x="1344658" y="2018782"/>
                </a:lnTo>
                <a:lnTo>
                  <a:pt x="1293854" y="2019546"/>
                </a:lnTo>
                <a:lnTo>
                  <a:pt x="1243050" y="2018782"/>
                </a:lnTo>
                <a:lnTo>
                  <a:pt x="1192741" y="2016508"/>
                </a:lnTo>
                <a:lnTo>
                  <a:pt x="1142965" y="2012753"/>
                </a:lnTo>
                <a:lnTo>
                  <a:pt x="1093757" y="2007544"/>
                </a:lnTo>
                <a:lnTo>
                  <a:pt x="1045152" y="2000910"/>
                </a:lnTo>
                <a:lnTo>
                  <a:pt x="997188" y="1992878"/>
                </a:lnTo>
                <a:lnTo>
                  <a:pt x="949900" y="1983477"/>
                </a:lnTo>
                <a:lnTo>
                  <a:pt x="903323" y="1972735"/>
                </a:lnTo>
                <a:lnTo>
                  <a:pt x="857494" y="1960679"/>
                </a:lnTo>
                <a:lnTo>
                  <a:pt x="812449" y="1947339"/>
                </a:lnTo>
                <a:lnTo>
                  <a:pt x="768224" y="1932741"/>
                </a:lnTo>
                <a:lnTo>
                  <a:pt x="724854" y="1916914"/>
                </a:lnTo>
                <a:lnTo>
                  <a:pt x="682376" y="1899886"/>
                </a:lnTo>
                <a:lnTo>
                  <a:pt x="640825" y="1881685"/>
                </a:lnTo>
                <a:lnTo>
                  <a:pt x="600238" y="1862340"/>
                </a:lnTo>
                <a:lnTo>
                  <a:pt x="560651" y="1841877"/>
                </a:lnTo>
                <a:lnTo>
                  <a:pt x="522099" y="1820326"/>
                </a:lnTo>
                <a:lnTo>
                  <a:pt x="484618" y="1797714"/>
                </a:lnTo>
                <a:lnTo>
                  <a:pt x="448245" y="1774069"/>
                </a:lnTo>
                <a:lnTo>
                  <a:pt x="413015" y="1749420"/>
                </a:lnTo>
                <a:lnTo>
                  <a:pt x="378964" y="1723794"/>
                </a:lnTo>
                <a:lnTo>
                  <a:pt x="346129" y="1697220"/>
                </a:lnTo>
                <a:lnTo>
                  <a:pt x="314545" y="1669725"/>
                </a:lnTo>
                <a:lnTo>
                  <a:pt x="284248" y="1641338"/>
                </a:lnTo>
                <a:lnTo>
                  <a:pt x="255274" y="1612087"/>
                </a:lnTo>
                <a:lnTo>
                  <a:pt x="227659" y="1581999"/>
                </a:lnTo>
                <a:lnTo>
                  <a:pt x="201440" y="1551103"/>
                </a:lnTo>
                <a:lnTo>
                  <a:pt x="176651" y="1519427"/>
                </a:lnTo>
                <a:lnTo>
                  <a:pt x="153329" y="1486998"/>
                </a:lnTo>
                <a:lnTo>
                  <a:pt x="131510" y="1453846"/>
                </a:lnTo>
                <a:lnTo>
                  <a:pt x="111230" y="1419998"/>
                </a:lnTo>
                <a:lnTo>
                  <a:pt x="92525" y="1385482"/>
                </a:lnTo>
                <a:lnTo>
                  <a:pt x="75431" y="1350326"/>
                </a:lnTo>
                <a:lnTo>
                  <a:pt x="59983" y="1314558"/>
                </a:lnTo>
                <a:lnTo>
                  <a:pt x="46218" y="1278206"/>
                </a:lnTo>
                <a:lnTo>
                  <a:pt x="34172" y="1241298"/>
                </a:lnTo>
                <a:lnTo>
                  <a:pt x="23880" y="1203863"/>
                </a:lnTo>
                <a:lnTo>
                  <a:pt x="15379" y="1165929"/>
                </a:lnTo>
                <a:lnTo>
                  <a:pt x="8704" y="1127522"/>
                </a:lnTo>
                <a:lnTo>
                  <a:pt x="3892" y="1088673"/>
                </a:lnTo>
                <a:lnTo>
                  <a:pt x="979" y="1049408"/>
                </a:lnTo>
                <a:lnTo>
                  <a:pt x="0" y="1009755"/>
                </a:lnTo>
                <a:close/>
              </a:path>
            </a:pathLst>
          </a:custGeom>
          <a:ln w="26701">
            <a:solidFill>
              <a:srgbClr val="404040"/>
            </a:solidFill>
            <a:prstDash val="lgDash"/>
          </a:ln>
        </p:spPr>
        <p:txBody>
          <a:bodyPr wrap="square" lIns="0" tIns="0" rIns="0" bIns="0" rtlCol="0"/>
          <a:lstStyle/>
          <a:p>
            <a:endParaRPr/>
          </a:p>
        </p:txBody>
      </p:sp>
      <p:sp>
        <p:nvSpPr>
          <p:cNvPr id="4" name="object 4"/>
          <p:cNvSpPr/>
          <p:nvPr/>
        </p:nvSpPr>
        <p:spPr>
          <a:xfrm>
            <a:off x="5692135" y="1988788"/>
            <a:ext cx="672465" cy="505459"/>
          </a:xfrm>
          <a:custGeom>
            <a:avLst/>
            <a:gdLst/>
            <a:ahLst/>
            <a:cxnLst/>
            <a:rect l="l" t="t" r="r" b="b"/>
            <a:pathLst>
              <a:path w="672464" h="505460">
                <a:moveTo>
                  <a:pt x="336119" y="0"/>
                </a:moveTo>
                <a:lnTo>
                  <a:pt x="286443" y="2737"/>
                </a:lnTo>
                <a:lnTo>
                  <a:pt x="239032" y="10689"/>
                </a:lnTo>
                <a:lnTo>
                  <a:pt x="194406" y="23465"/>
                </a:lnTo>
                <a:lnTo>
                  <a:pt x="153084" y="40674"/>
                </a:lnTo>
                <a:lnTo>
                  <a:pt x="115587" y="61925"/>
                </a:lnTo>
                <a:lnTo>
                  <a:pt x="82433" y="86828"/>
                </a:lnTo>
                <a:lnTo>
                  <a:pt x="54142" y="114991"/>
                </a:lnTo>
                <a:lnTo>
                  <a:pt x="31234" y="146025"/>
                </a:lnTo>
                <a:lnTo>
                  <a:pt x="3643" y="215139"/>
                </a:lnTo>
                <a:lnTo>
                  <a:pt x="0" y="252438"/>
                </a:lnTo>
                <a:lnTo>
                  <a:pt x="3643" y="289738"/>
                </a:lnTo>
                <a:lnTo>
                  <a:pt x="31234" y="358852"/>
                </a:lnTo>
                <a:lnTo>
                  <a:pt x="54142" y="389886"/>
                </a:lnTo>
                <a:lnTo>
                  <a:pt x="82433" y="418049"/>
                </a:lnTo>
                <a:lnTo>
                  <a:pt x="115587" y="442952"/>
                </a:lnTo>
                <a:lnTo>
                  <a:pt x="153084" y="464203"/>
                </a:lnTo>
                <a:lnTo>
                  <a:pt x="194406" y="481412"/>
                </a:lnTo>
                <a:lnTo>
                  <a:pt x="239032" y="494188"/>
                </a:lnTo>
                <a:lnTo>
                  <a:pt x="286443" y="502140"/>
                </a:lnTo>
                <a:lnTo>
                  <a:pt x="336119" y="504877"/>
                </a:lnTo>
                <a:lnTo>
                  <a:pt x="385767" y="502140"/>
                </a:lnTo>
                <a:lnTo>
                  <a:pt x="433154" y="494188"/>
                </a:lnTo>
                <a:lnTo>
                  <a:pt x="477760" y="481412"/>
                </a:lnTo>
                <a:lnTo>
                  <a:pt x="519067" y="464203"/>
                </a:lnTo>
                <a:lnTo>
                  <a:pt x="556553" y="442952"/>
                </a:lnTo>
                <a:lnTo>
                  <a:pt x="589698" y="418049"/>
                </a:lnTo>
                <a:lnTo>
                  <a:pt x="617984" y="389886"/>
                </a:lnTo>
                <a:lnTo>
                  <a:pt x="640889" y="358852"/>
                </a:lnTo>
                <a:lnTo>
                  <a:pt x="668477" y="289738"/>
                </a:lnTo>
                <a:lnTo>
                  <a:pt x="672121" y="252438"/>
                </a:lnTo>
                <a:lnTo>
                  <a:pt x="668477" y="215139"/>
                </a:lnTo>
                <a:lnTo>
                  <a:pt x="640889" y="146025"/>
                </a:lnTo>
                <a:lnTo>
                  <a:pt x="617984" y="114991"/>
                </a:lnTo>
                <a:lnTo>
                  <a:pt x="589698" y="86828"/>
                </a:lnTo>
                <a:lnTo>
                  <a:pt x="556553" y="61925"/>
                </a:lnTo>
                <a:lnTo>
                  <a:pt x="519067" y="40674"/>
                </a:lnTo>
                <a:lnTo>
                  <a:pt x="477760" y="23465"/>
                </a:lnTo>
                <a:lnTo>
                  <a:pt x="433154" y="10689"/>
                </a:lnTo>
                <a:lnTo>
                  <a:pt x="385767" y="2737"/>
                </a:lnTo>
                <a:lnTo>
                  <a:pt x="336119" y="0"/>
                </a:lnTo>
                <a:close/>
              </a:path>
            </a:pathLst>
          </a:custGeom>
          <a:solidFill>
            <a:srgbClr val="FFFFFF"/>
          </a:solidFill>
        </p:spPr>
        <p:txBody>
          <a:bodyPr wrap="square" lIns="0" tIns="0" rIns="0" bIns="0" rtlCol="0"/>
          <a:lstStyle/>
          <a:p>
            <a:endParaRPr/>
          </a:p>
        </p:txBody>
      </p:sp>
      <p:sp>
        <p:nvSpPr>
          <p:cNvPr id="5" name="object 5"/>
          <p:cNvSpPr/>
          <p:nvPr/>
        </p:nvSpPr>
        <p:spPr>
          <a:xfrm>
            <a:off x="5692134" y="1988788"/>
            <a:ext cx="336550" cy="252729"/>
          </a:xfrm>
          <a:custGeom>
            <a:avLst/>
            <a:gdLst/>
            <a:ahLst/>
            <a:cxnLst/>
            <a:rect l="l" t="t" r="r" b="b"/>
            <a:pathLst>
              <a:path w="336550" h="252730">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path>
            </a:pathLst>
          </a:custGeom>
          <a:ln w="3175">
            <a:solidFill>
              <a:srgbClr val="FFFFFF"/>
            </a:solidFill>
          </a:ln>
        </p:spPr>
        <p:txBody>
          <a:bodyPr wrap="square" lIns="0" tIns="0" rIns="0" bIns="0" rtlCol="0"/>
          <a:lstStyle/>
          <a:p>
            <a:endParaRPr/>
          </a:p>
        </p:txBody>
      </p:sp>
      <p:sp>
        <p:nvSpPr>
          <p:cNvPr id="6" name="object 6"/>
          <p:cNvSpPr/>
          <p:nvPr/>
        </p:nvSpPr>
        <p:spPr>
          <a:xfrm>
            <a:off x="5692134" y="2241226"/>
            <a:ext cx="31750" cy="106680"/>
          </a:xfrm>
          <a:custGeom>
            <a:avLst/>
            <a:gdLst/>
            <a:ahLst/>
            <a:cxnLst/>
            <a:rect l="l" t="t" r="r" b="b"/>
            <a:pathLst>
              <a:path w="31750" h="106680">
                <a:moveTo>
                  <a:pt x="31234" y="106413"/>
                </a:moveTo>
                <a:lnTo>
                  <a:pt x="14228" y="72900"/>
                </a:lnTo>
                <a:lnTo>
                  <a:pt x="3643" y="37299"/>
                </a:lnTo>
                <a:lnTo>
                  <a:pt x="0" y="0"/>
                </a:lnTo>
              </a:path>
            </a:pathLst>
          </a:custGeom>
          <a:ln w="3175">
            <a:solidFill>
              <a:srgbClr val="FFFFFF"/>
            </a:solidFill>
          </a:ln>
        </p:spPr>
        <p:txBody>
          <a:bodyPr wrap="square" lIns="0" tIns="0" rIns="0" bIns="0" rtlCol="0"/>
          <a:lstStyle/>
          <a:p>
            <a:endParaRPr/>
          </a:p>
        </p:txBody>
      </p:sp>
      <p:sp>
        <p:nvSpPr>
          <p:cNvPr id="7" name="object 7"/>
          <p:cNvSpPr/>
          <p:nvPr/>
        </p:nvSpPr>
        <p:spPr>
          <a:xfrm>
            <a:off x="6028256" y="1988787"/>
            <a:ext cx="304800" cy="146050"/>
          </a:xfrm>
          <a:custGeom>
            <a:avLst/>
            <a:gdLst/>
            <a:ahLst/>
            <a:cxnLst/>
            <a:rect l="l" t="t" r="r" b="b"/>
            <a:pathLst>
              <a:path w="304800" h="146050">
                <a:moveTo>
                  <a:pt x="0" y="0"/>
                </a:moveTo>
                <a:lnTo>
                  <a:pt x="49644" y="2737"/>
                </a:lnTo>
                <a:lnTo>
                  <a:pt x="97031" y="10689"/>
                </a:lnTo>
                <a:lnTo>
                  <a:pt x="141638" y="23465"/>
                </a:lnTo>
                <a:lnTo>
                  <a:pt x="182944" y="40674"/>
                </a:lnTo>
                <a:lnTo>
                  <a:pt x="220431" y="61925"/>
                </a:lnTo>
                <a:lnTo>
                  <a:pt x="253576" y="86827"/>
                </a:lnTo>
                <a:lnTo>
                  <a:pt x="281862" y="114991"/>
                </a:lnTo>
                <a:lnTo>
                  <a:pt x="304767" y="146024"/>
                </a:lnTo>
              </a:path>
            </a:pathLst>
          </a:custGeom>
          <a:ln w="3175">
            <a:solidFill>
              <a:srgbClr val="FFFFFF"/>
            </a:solidFill>
          </a:ln>
        </p:spPr>
        <p:txBody>
          <a:bodyPr wrap="square" lIns="0" tIns="0" rIns="0" bIns="0" rtlCol="0"/>
          <a:lstStyle/>
          <a:p>
            <a:endParaRPr/>
          </a:p>
        </p:txBody>
      </p:sp>
      <p:sp>
        <p:nvSpPr>
          <p:cNvPr id="8" name="object 8"/>
          <p:cNvSpPr/>
          <p:nvPr/>
        </p:nvSpPr>
        <p:spPr>
          <a:xfrm>
            <a:off x="5675063" y="1971690"/>
            <a:ext cx="672121" cy="504877"/>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5675062" y="1971690"/>
            <a:ext cx="672465" cy="505459"/>
          </a:xfrm>
          <a:custGeom>
            <a:avLst/>
            <a:gdLst/>
            <a:ahLst/>
            <a:cxnLst/>
            <a:rect l="l" t="t" r="r" b="b"/>
            <a:pathLst>
              <a:path w="672464" h="505460">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lnTo>
                  <a:pt x="385767" y="2737"/>
                </a:lnTo>
                <a:lnTo>
                  <a:pt x="433154" y="10689"/>
                </a:lnTo>
                <a:lnTo>
                  <a:pt x="477760" y="23465"/>
                </a:lnTo>
                <a:lnTo>
                  <a:pt x="519067" y="40674"/>
                </a:lnTo>
                <a:lnTo>
                  <a:pt x="556553" y="61925"/>
                </a:lnTo>
                <a:lnTo>
                  <a:pt x="589698" y="86828"/>
                </a:lnTo>
                <a:lnTo>
                  <a:pt x="617984" y="114991"/>
                </a:lnTo>
                <a:lnTo>
                  <a:pt x="640889" y="146025"/>
                </a:lnTo>
                <a:lnTo>
                  <a:pt x="668477" y="215139"/>
                </a:lnTo>
                <a:lnTo>
                  <a:pt x="672121" y="252438"/>
                </a:lnTo>
                <a:lnTo>
                  <a:pt x="668477" y="289738"/>
                </a:lnTo>
                <a:lnTo>
                  <a:pt x="657893" y="325339"/>
                </a:lnTo>
                <a:lnTo>
                  <a:pt x="617984" y="389886"/>
                </a:lnTo>
                <a:lnTo>
                  <a:pt x="589698" y="418049"/>
                </a:lnTo>
                <a:lnTo>
                  <a:pt x="556553" y="442952"/>
                </a:lnTo>
                <a:lnTo>
                  <a:pt x="519067" y="464203"/>
                </a:lnTo>
                <a:lnTo>
                  <a:pt x="477760" y="481412"/>
                </a:lnTo>
                <a:lnTo>
                  <a:pt x="433154" y="494188"/>
                </a:lnTo>
                <a:lnTo>
                  <a:pt x="385767" y="502140"/>
                </a:lnTo>
                <a:lnTo>
                  <a:pt x="336119" y="504877"/>
                </a:lnTo>
                <a:lnTo>
                  <a:pt x="286443" y="502140"/>
                </a:lnTo>
                <a:lnTo>
                  <a:pt x="239032" y="494188"/>
                </a:lnTo>
                <a:lnTo>
                  <a:pt x="194406" y="481412"/>
                </a:lnTo>
                <a:lnTo>
                  <a:pt x="153084" y="464203"/>
                </a:lnTo>
                <a:lnTo>
                  <a:pt x="115587" y="442952"/>
                </a:lnTo>
                <a:lnTo>
                  <a:pt x="82433" y="418049"/>
                </a:lnTo>
                <a:lnTo>
                  <a:pt x="54142" y="389886"/>
                </a:lnTo>
                <a:lnTo>
                  <a:pt x="31234" y="358852"/>
                </a:lnTo>
                <a:lnTo>
                  <a:pt x="3643" y="289738"/>
                </a:lnTo>
                <a:lnTo>
                  <a:pt x="0" y="252438"/>
                </a:lnTo>
                <a:close/>
              </a:path>
            </a:pathLst>
          </a:custGeom>
          <a:ln w="3175">
            <a:solidFill>
              <a:srgbClr val="404040"/>
            </a:solidFill>
          </a:ln>
        </p:spPr>
        <p:txBody>
          <a:bodyPr wrap="square" lIns="0" tIns="0" rIns="0" bIns="0" rtlCol="0"/>
          <a:lstStyle/>
          <a:p>
            <a:endParaRPr/>
          </a:p>
        </p:txBody>
      </p:sp>
      <p:sp>
        <p:nvSpPr>
          <p:cNvPr id="10" name="object 10"/>
          <p:cNvSpPr txBox="1"/>
          <p:nvPr/>
        </p:nvSpPr>
        <p:spPr>
          <a:xfrm>
            <a:off x="5785073" y="2131923"/>
            <a:ext cx="452755" cy="172720"/>
          </a:xfrm>
          <a:prstGeom prst="rect">
            <a:avLst/>
          </a:prstGeom>
        </p:spPr>
        <p:txBody>
          <a:bodyPr vert="horz" wrap="square" lIns="0" tIns="0" rIns="0" bIns="0" rtlCol="0">
            <a:spAutoFit/>
          </a:bodyPr>
          <a:lstStyle/>
          <a:p>
            <a:pPr marL="12700"/>
            <a:r>
              <a:rPr sz="1100" spc="20" dirty="0">
                <a:latin typeface="宋体"/>
                <a:cs typeface="宋体"/>
              </a:rPr>
              <a:t>物质流</a:t>
            </a:r>
            <a:endParaRPr sz="1100">
              <a:latin typeface="宋体"/>
              <a:cs typeface="宋体"/>
            </a:endParaRPr>
          </a:p>
        </p:txBody>
      </p:sp>
      <p:sp>
        <p:nvSpPr>
          <p:cNvPr id="11" name="object 11"/>
          <p:cNvSpPr/>
          <p:nvPr/>
        </p:nvSpPr>
        <p:spPr>
          <a:xfrm>
            <a:off x="4683894" y="3570746"/>
            <a:ext cx="672465" cy="505459"/>
          </a:xfrm>
          <a:custGeom>
            <a:avLst/>
            <a:gdLst/>
            <a:ahLst/>
            <a:cxnLst/>
            <a:rect l="l" t="t" r="r" b="b"/>
            <a:pathLst>
              <a:path w="672464" h="505460">
                <a:moveTo>
                  <a:pt x="336119" y="0"/>
                </a:moveTo>
                <a:lnTo>
                  <a:pt x="286443" y="2737"/>
                </a:lnTo>
                <a:lnTo>
                  <a:pt x="239032" y="10689"/>
                </a:lnTo>
                <a:lnTo>
                  <a:pt x="194406" y="23465"/>
                </a:lnTo>
                <a:lnTo>
                  <a:pt x="153084" y="40674"/>
                </a:lnTo>
                <a:lnTo>
                  <a:pt x="115587" y="61925"/>
                </a:lnTo>
                <a:lnTo>
                  <a:pt x="82433" y="86828"/>
                </a:lnTo>
                <a:lnTo>
                  <a:pt x="54142" y="114991"/>
                </a:lnTo>
                <a:lnTo>
                  <a:pt x="31234" y="146025"/>
                </a:lnTo>
                <a:lnTo>
                  <a:pt x="3643" y="215139"/>
                </a:lnTo>
                <a:lnTo>
                  <a:pt x="0" y="252438"/>
                </a:lnTo>
                <a:lnTo>
                  <a:pt x="3643" y="289738"/>
                </a:lnTo>
                <a:lnTo>
                  <a:pt x="31234" y="358852"/>
                </a:lnTo>
                <a:lnTo>
                  <a:pt x="54142" y="389886"/>
                </a:lnTo>
                <a:lnTo>
                  <a:pt x="82433" y="418049"/>
                </a:lnTo>
                <a:lnTo>
                  <a:pt x="115587" y="442952"/>
                </a:lnTo>
                <a:lnTo>
                  <a:pt x="153084" y="464203"/>
                </a:lnTo>
                <a:lnTo>
                  <a:pt x="194406" y="481412"/>
                </a:lnTo>
                <a:lnTo>
                  <a:pt x="239032" y="494188"/>
                </a:lnTo>
                <a:lnTo>
                  <a:pt x="286443" y="502140"/>
                </a:lnTo>
                <a:lnTo>
                  <a:pt x="336119" y="504877"/>
                </a:lnTo>
                <a:lnTo>
                  <a:pt x="385769" y="502140"/>
                </a:lnTo>
                <a:lnTo>
                  <a:pt x="433164" y="494188"/>
                </a:lnTo>
                <a:lnTo>
                  <a:pt x="477782" y="481412"/>
                </a:lnTo>
                <a:lnTo>
                  <a:pt x="519102" y="464203"/>
                </a:lnTo>
                <a:lnTo>
                  <a:pt x="556604" y="442952"/>
                </a:lnTo>
                <a:lnTo>
                  <a:pt x="589766" y="418049"/>
                </a:lnTo>
                <a:lnTo>
                  <a:pt x="618067" y="389886"/>
                </a:lnTo>
                <a:lnTo>
                  <a:pt x="640986" y="358852"/>
                </a:lnTo>
                <a:lnTo>
                  <a:pt x="668593" y="289738"/>
                </a:lnTo>
                <a:lnTo>
                  <a:pt x="672239" y="252438"/>
                </a:lnTo>
                <a:lnTo>
                  <a:pt x="668593" y="215139"/>
                </a:lnTo>
                <a:lnTo>
                  <a:pt x="640986" y="146025"/>
                </a:lnTo>
                <a:lnTo>
                  <a:pt x="618067" y="114991"/>
                </a:lnTo>
                <a:lnTo>
                  <a:pt x="589766" y="86828"/>
                </a:lnTo>
                <a:lnTo>
                  <a:pt x="556604" y="61925"/>
                </a:lnTo>
                <a:lnTo>
                  <a:pt x="519102" y="40674"/>
                </a:lnTo>
                <a:lnTo>
                  <a:pt x="477782" y="23465"/>
                </a:lnTo>
                <a:lnTo>
                  <a:pt x="433164" y="10689"/>
                </a:lnTo>
                <a:lnTo>
                  <a:pt x="385769" y="2737"/>
                </a:lnTo>
                <a:lnTo>
                  <a:pt x="336119" y="0"/>
                </a:lnTo>
                <a:close/>
              </a:path>
            </a:pathLst>
          </a:custGeom>
          <a:solidFill>
            <a:srgbClr val="FFFFFF"/>
          </a:solidFill>
        </p:spPr>
        <p:txBody>
          <a:bodyPr wrap="square" lIns="0" tIns="0" rIns="0" bIns="0" rtlCol="0"/>
          <a:lstStyle/>
          <a:p>
            <a:endParaRPr/>
          </a:p>
        </p:txBody>
      </p:sp>
      <p:sp>
        <p:nvSpPr>
          <p:cNvPr id="12" name="object 12"/>
          <p:cNvSpPr/>
          <p:nvPr/>
        </p:nvSpPr>
        <p:spPr>
          <a:xfrm>
            <a:off x="4683893" y="3570746"/>
            <a:ext cx="336550" cy="252729"/>
          </a:xfrm>
          <a:custGeom>
            <a:avLst/>
            <a:gdLst/>
            <a:ahLst/>
            <a:cxnLst/>
            <a:rect l="l" t="t" r="r" b="b"/>
            <a:pathLst>
              <a:path w="336550" h="252729">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path>
            </a:pathLst>
          </a:custGeom>
          <a:ln w="3175">
            <a:solidFill>
              <a:srgbClr val="FFFFFF"/>
            </a:solidFill>
          </a:ln>
        </p:spPr>
        <p:txBody>
          <a:bodyPr wrap="square" lIns="0" tIns="0" rIns="0" bIns="0" rtlCol="0"/>
          <a:lstStyle/>
          <a:p>
            <a:endParaRPr/>
          </a:p>
        </p:txBody>
      </p:sp>
      <p:sp>
        <p:nvSpPr>
          <p:cNvPr id="13" name="object 13"/>
          <p:cNvSpPr/>
          <p:nvPr/>
        </p:nvSpPr>
        <p:spPr>
          <a:xfrm>
            <a:off x="4683894" y="3823185"/>
            <a:ext cx="116205" cy="191135"/>
          </a:xfrm>
          <a:custGeom>
            <a:avLst/>
            <a:gdLst/>
            <a:ahLst/>
            <a:cxnLst/>
            <a:rect l="l" t="t" r="r" b="b"/>
            <a:pathLst>
              <a:path w="116204" h="191135">
                <a:moveTo>
                  <a:pt x="115587" y="190513"/>
                </a:moveTo>
                <a:lnTo>
                  <a:pt x="82433" y="165610"/>
                </a:lnTo>
                <a:lnTo>
                  <a:pt x="54142" y="137447"/>
                </a:lnTo>
                <a:lnTo>
                  <a:pt x="31234" y="106413"/>
                </a:lnTo>
                <a:lnTo>
                  <a:pt x="3643" y="37299"/>
                </a:lnTo>
                <a:lnTo>
                  <a:pt x="0" y="0"/>
                </a:lnTo>
              </a:path>
            </a:pathLst>
          </a:custGeom>
          <a:ln w="3175">
            <a:solidFill>
              <a:srgbClr val="FFFFFF"/>
            </a:solidFill>
          </a:ln>
        </p:spPr>
        <p:txBody>
          <a:bodyPr wrap="square" lIns="0" tIns="0" rIns="0" bIns="0" rtlCol="0"/>
          <a:lstStyle/>
          <a:p>
            <a:endParaRPr/>
          </a:p>
        </p:txBody>
      </p:sp>
      <p:sp>
        <p:nvSpPr>
          <p:cNvPr id="14" name="object 14"/>
          <p:cNvSpPr/>
          <p:nvPr/>
        </p:nvSpPr>
        <p:spPr>
          <a:xfrm>
            <a:off x="5020014" y="3570746"/>
            <a:ext cx="254000" cy="86995"/>
          </a:xfrm>
          <a:custGeom>
            <a:avLst/>
            <a:gdLst/>
            <a:ahLst/>
            <a:cxnLst/>
            <a:rect l="l" t="t" r="r" b="b"/>
            <a:pathLst>
              <a:path w="254000" h="86995">
                <a:moveTo>
                  <a:pt x="0" y="0"/>
                </a:moveTo>
                <a:lnTo>
                  <a:pt x="49648" y="2737"/>
                </a:lnTo>
                <a:lnTo>
                  <a:pt x="97043" y="10689"/>
                </a:lnTo>
                <a:lnTo>
                  <a:pt x="141661" y="23465"/>
                </a:lnTo>
                <a:lnTo>
                  <a:pt x="182981" y="40674"/>
                </a:lnTo>
                <a:lnTo>
                  <a:pt x="220483" y="61925"/>
                </a:lnTo>
                <a:lnTo>
                  <a:pt x="253645" y="86827"/>
                </a:lnTo>
              </a:path>
            </a:pathLst>
          </a:custGeom>
          <a:ln w="3175">
            <a:solidFill>
              <a:srgbClr val="FFFFFF"/>
            </a:solidFill>
          </a:ln>
        </p:spPr>
        <p:txBody>
          <a:bodyPr wrap="square" lIns="0" tIns="0" rIns="0" bIns="0" rtlCol="0"/>
          <a:lstStyle/>
          <a:p>
            <a:endParaRPr/>
          </a:p>
        </p:txBody>
      </p:sp>
      <p:sp>
        <p:nvSpPr>
          <p:cNvPr id="15" name="object 15"/>
          <p:cNvSpPr/>
          <p:nvPr/>
        </p:nvSpPr>
        <p:spPr>
          <a:xfrm>
            <a:off x="4666821" y="3553648"/>
            <a:ext cx="672239" cy="504877"/>
          </a:xfrm>
          <a:prstGeom prst="rect">
            <a:avLst/>
          </a:prstGeom>
          <a:blipFill>
            <a:blip r:embed="rId4" cstate="print"/>
            <a:stretch>
              <a:fillRect/>
            </a:stretch>
          </a:blipFill>
        </p:spPr>
        <p:txBody>
          <a:bodyPr wrap="square" lIns="0" tIns="0" rIns="0" bIns="0" rtlCol="0"/>
          <a:lstStyle/>
          <a:p>
            <a:endParaRPr/>
          </a:p>
        </p:txBody>
      </p:sp>
      <p:sp>
        <p:nvSpPr>
          <p:cNvPr id="16" name="object 16"/>
          <p:cNvSpPr/>
          <p:nvPr/>
        </p:nvSpPr>
        <p:spPr>
          <a:xfrm>
            <a:off x="4666821" y="3553648"/>
            <a:ext cx="672465" cy="505459"/>
          </a:xfrm>
          <a:custGeom>
            <a:avLst/>
            <a:gdLst/>
            <a:ahLst/>
            <a:cxnLst/>
            <a:rect l="l" t="t" r="r" b="b"/>
            <a:pathLst>
              <a:path w="672464" h="505460">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lnTo>
                  <a:pt x="385769" y="2737"/>
                </a:lnTo>
                <a:lnTo>
                  <a:pt x="433164" y="10689"/>
                </a:lnTo>
                <a:lnTo>
                  <a:pt x="477782" y="23465"/>
                </a:lnTo>
                <a:lnTo>
                  <a:pt x="519102" y="40674"/>
                </a:lnTo>
                <a:lnTo>
                  <a:pt x="556604" y="61925"/>
                </a:lnTo>
                <a:lnTo>
                  <a:pt x="589766" y="86828"/>
                </a:lnTo>
                <a:lnTo>
                  <a:pt x="618067" y="114991"/>
                </a:lnTo>
                <a:lnTo>
                  <a:pt x="640986" y="146025"/>
                </a:lnTo>
                <a:lnTo>
                  <a:pt x="668593" y="215139"/>
                </a:lnTo>
                <a:lnTo>
                  <a:pt x="672239" y="252438"/>
                </a:lnTo>
                <a:lnTo>
                  <a:pt x="668593" y="289738"/>
                </a:lnTo>
                <a:lnTo>
                  <a:pt x="658001" y="325339"/>
                </a:lnTo>
                <a:lnTo>
                  <a:pt x="618067" y="389886"/>
                </a:lnTo>
                <a:lnTo>
                  <a:pt x="589766" y="418049"/>
                </a:lnTo>
                <a:lnTo>
                  <a:pt x="556604" y="442952"/>
                </a:lnTo>
                <a:lnTo>
                  <a:pt x="519102" y="464203"/>
                </a:lnTo>
                <a:lnTo>
                  <a:pt x="477782" y="481412"/>
                </a:lnTo>
                <a:lnTo>
                  <a:pt x="433164" y="494188"/>
                </a:lnTo>
                <a:lnTo>
                  <a:pt x="385769" y="502140"/>
                </a:lnTo>
                <a:lnTo>
                  <a:pt x="336119" y="504877"/>
                </a:lnTo>
                <a:lnTo>
                  <a:pt x="286443" y="502140"/>
                </a:lnTo>
                <a:lnTo>
                  <a:pt x="239032" y="494188"/>
                </a:lnTo>
                <a:lnTo>
                  <a:pt x="194406" y="481412"/>
                </a:lnTo>
                <a:lnTo>
                  <a:pt x="153084" y="464203"/>
                </a:lnTo>
                <a:lnTo>
                  <a:pt x="115587" y="442952"/>
                </a:lnTo>
                <a:lnTo>
                  <a:pt x="82433" y="418049"/>
                </a:lnTo>
                <a:lnTo>
                  <a:pt x="54142" y="389886"/>
                </a:lnTo>
                <a:lnTo>
                  <a:pt x="31234" y="358852"/>
                </a:lnTo>
                <a:lnTo>
                  <a:pt x="3643" y="289738"/>
                </a:lnTo>
                <a:lnTo>
                  <a:pt x="0" y="252438"/>
                </a:lnTo>
                <a:close/>
              </a:path>
            </a:pathLst>
          </a:custGeom>
          <a:ln w="3175">
            <a:solidFill>
              <a:srgbClr val="404040"/>
            </a:solidFill>
          </a:ln>
        </p:spPr>
        <p:txBody>
          <a:bodyPr wrap="square" lIns="0" tIns="0" rIns="0" bIns="0" rtlCol="0"/>
          <a:lstStyle/>
          <a:p>
            <a:endParaRPr/>
          </a:p>
        </p:txBody>
      </p:sp>
      <p:sp>
        <p:nvSpPr>
          <p:cNvPr id="17" name="object 17"/>
          <p:cNvSpPr txBox="1"/>
          <p:nvPr/>
        </p:nvSpPr>
        <p:spPr>
          <a:xfrm>
            <a:off x="4776831" y="3713763"/>
            <a:ext cx="452755" cy="172720"/>
          </a:xfrm>
          <a:prstGeom prst="rect">
            <a:avLst/>
          </a:prstGeom>
        </p:spPr>
        <p:txBody>
          <a:bodyPr vert="horz" wrap="square" lIns="0" tIns="0" rIns="0" bIns="0" rtlCol="0">
            <a:spAutoFit/>
          </a:bodyPr>
          <a:lstStyle/>
          <a:p>
            <a:pPr marL="12700"/>
            <a:r>
              <a:rPr sz="1100" spc="20" dirty="0">
                <a:latin typeface="宋体"/>
                <a:cs typeface="宋体"/>
              </a:rPr>
              <a:t>能量流</a:t>
            </a:r>
            <a:endParaRPr sz="1100">
              <a:latin typeface="宋体"/>
              <a:cs typeface="宋体"/>
            </a:endParaRPr>
          </a:p>
        </p:txBody>
      </p:sp>
      <p:sp>
        <p:nvSpPr>
          <p:cNvPr id="18" name="object 18"/>
          <p:cNvSpPr/>
          <p:nvPr/>
        </p:nvSpPr>
        <p:spPr>
          <a:xfrm>
            <a:off x="6700376" y="3570746"/>
            <a:ext cx="672465" cy="505459"/>
          </a:xfrm>
          <a:custGeom>
            <a:avLst/>
            <a:gdLst/>
            <a:ahLst/>
            <a:cxnLst/>
            <a:rect l="l" t="t" r="r" b="b"/>
            <a:pathLst>
              <a:path w="672464" h="505460">
                <a:moveTo>
                  <a:pt x="336119" y="0"/>
                </a:moveTo>
                <a:lnTo>
                  <a:pt x="286443" y="2737"/>
                </a:lnTo>
                <a:lnTo>
                  <a:pt x="239032" y="10689"/>
                </a:lnTo>
                <a:lnTo>
                  <a:pt x="194406" y="23465"/>
                </a:lnTo>
                <a:lnTo>
                  <a:pt x="153084" y="40674"/>
                </a:lnTo>
                <a:lnTo>
                  <a:pt x="115587" y="61925"/>
                </a:lnTo>
                <a:lnTo>
                  <a:pt x="82433" y="86828"/>
                </a:lnTo>
                <a:lnTo>
                  <a:pt x="54142" y="114991"/>
                </a:lnTo>
                <a:lnTo>
                  <a:pt x="31234" y="146025"/>
                </a:lnTo>
                <a:lnTo>
                  <a:pt x="3643" y="215139"/>
                </a:lnTo>
                <a:lnTo>
                  <a:pt x="0" y="252438"/>
                </a:lnTo>
                <a:lnTo>
                  <a:pt x="3643" y="289738"/>
                </a:lnTo>
                <a:lnTo>
                  <a:pt x="31234" y="358852"/>
                </a:lnTo>
                <a:lnTo>
                  <a:pt x="54142" y="389886"/>
                </a:lnTo>
                <a:lnTo>
                  <a:pt x="82433" y="418049"/>
                </a:lnTo>
                <a:lnTo>
                  <a:pt x="115587" y="442952"/>
                </a:lnTo>
                <a:lnTo>
                  <a:pt x="153084" y="464203"/>
                </a:lnTo>
                <a:lnTo>
                  <a:pt x="194406" y="481412"/>
                </a:lnTo>
                <a:lnTo>
                  <a:pt x="239032" y="494188"/>
                </a:lnTo>
                <a:lnTo>
                  <a:pt x="286443" y="502140"/>
                </a:lnTo>
                <a:lnTo>
                  <a:pt x="336119" y="504877"/>
                </a:lnTo>
                <a:lnTo>
                  <a:pt x="385767" y="502140"/>
                </a:lnTo>
                <a:lnTo>
                  <a:pt x="433154" y="494188"/>
                </a:lnTo>
                <a:lnTo>
                  <a:pt x="477760" y="481412"/>
                </a:lnTo>
                <a:lnTo>
                  <a:pt x="519067" y="464203"/>
                </a:lnTo>
                <a:lnTo>
                  <a:pt x="556553" y="442952"/>
                </a:lnTo>
                <a:lnTo>
                  <a:pt x="589698" y="418049"/>
                </a:lnTo>
                <a:lnTo>
                  <a:pt x="617984" y="389886"/>
                </a:lnTo>
                <a:lnTo>
                  <a:pt x="640889" y="358852"/>
                </a:lnTo>
                <a:lnTo>
                  <a:pt x="668477" y="289738"/>
                </a:lnTo>
                <a:lnTo>
                  <a:pt x="672121" y="252438"/>
                </a:lnTo>
                <a:lnTo>
                  <a:pt x="668477" y="215139"/>
                </a:lnTo>
                <a:lnTo>
                  <a:pt x="640889" y="146025"/>
                </a:lnTo>
                <a:lnTo>
                  <a:pt x="617984" y="114991"/>
                </a:lnTo>
                <a:lnTo>
                  <a:pt x="589698" y="86828"/>
                </a:lnTo>
                <a:lnTo>
                  <a:pt x="556553" y="61925"/>
                </a:lnTo>
                <a:lnTo>
                  <a:pt x="519067" y="40674"/>
                </a:lnTo>
                <a:lnTo>
                  <a:pt x="477760" y="23465"/>
                </a:lnTo>
                <a:lnTo>
                  <a:pt x="433154" y="10689"/>
                </a:lnTo>
                <a:lnTo>
                  <a:pt x="385767" y="2737"/>
                </a:lnTo>
                <a:lnTo>
                  <a:pt x="336119" y="0"/>
                </a:lnTo>
                <a:close/>
              </a:path>
            </a:pathLst>
          </a:custGeom>
          <a:solidFill>
            <a:srgbClr val="FFFFFF"/>
          </a:solidFill>
        </p:spPr>
        <p:txBody>
          <a:bodyPr wrap="square" lIns="0" tIns="0" rIns="0" bIns="0" rtlCol="0"/>
          <a:lstStyle/>
          <a:p>
            <a:endParaRPr/>
          </a:p>
        </p:txBody>
      </p:sp>
      <p:sp>
        <p:nvSpPr>
          <p:cNvPr id="19" name="object 19"/>
          <p:cNvSpPr/>
          <p:nvPr/>
        </p:nvSpPr>
        <p:spPr>
          <a:xfrm>
            <a:off x="6700375" y="3570746"/>
            <a:ext cx="336550" cy="252729"/>
          </a:xfrm>
          <a:custGeom>
            <a:avLst/>
            <a:gdLst/>
            <a:ahLst/>
            <a:cxnLst/>
            <a:rect l="l" t="t" r="r" b="b"/>
            <a:pathLst>
              <a:path w="336550" h="252729">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path>
            </a:pathLst>
          </a:custGeom>
          <a:ln w="3175">
            <a:solidFill>
              <a:srgbClr val="FFFFFF"/>
            </a:solidFill>
          </a:ln>
        </p:spPr>
        <p:txBody>
          <a:bodyPr wrap="square" lIns="0" tIns="0" rIns="0" bIns="0" rtlCol="0"/>
          <a:lstStyle/>
          <a:p>
            <a:endParaRPr/>
          </a:p>
        </p:txBody>
      </p:sp>
      <p:sp>
        <p:nvSpPr>
          <p:cNvPr id="20" name="object 20"/>
          <p:cNvSpPr/>
          <p:nvPr/>
        </p:nvSpPr>
        <p:spPr>
          <a:xfrm>
            <a:off x="6866148" y="4040233"/>
            <a:ext cx="29209" cy="12065"/>
          </a:xfrm>
          <a:custGeom>
            <a:avLst/>
            <a:gdLst/>
            <a:ahLst/>
            <a:cxnLst/>
            <a:rect l="l" t="t" r="r" b="b"/>
            <a:pathLst>
              <a:path w="29210" h="12064">
                <a:moveTo>
                  <a:pt x="28635" y="11925"/>
                </a:moveTo>
                <a:lnTo>
                  <a:pt x="28635" y="11925"/>
                </a:lnTo>
                <a:lnTo>
                  <a:pt x="0" y="0"/>
                </a:lnTo>
              </a:path>
            </a:pathLst>
          </a:custGeom>
          <a:ln w="3175">
            <a:solidFill>
              <a:srgbClr val="FFFFFF"/>
            </a:solidFill>
          </a:ln>
        </p:spPr>
        <p:txBody>
          <a:bodyPr wrap="square" lIns="0" tIns="0" rIns="0" bIns="0" rtlCol="0"/>
          <a:lstStyle/>
          <a:p>
            <a:endParaRPr/>
          </a:p>
        </p:txBody>
      </p:sp>
      <p:sp>
        <p:nvSpPr>
          <p:cNvPr id="21" name="object 21"/>
          <p:cNvSpPr/>
          <p:nvPr/>
        </p:nvSpPr>
        <p:spPr>
          <a:xfrm>
            <a:off x="6700375" y="3823184"/>
            <a:ext cx="153670" cy="212090"/>
          </a:xfrm>
          <a:custGeom>
            <a:avLst/>
            <a:gdLst/>
            <a:ahLst/>
            <a:cxnLst/>
            <a:rect l="l" t="t" r="r" b="b"/>
            <a:pathLst>
              <a:path w="153670" h="212089">
                <a:moveTo>
                  <a:pt x="153084" y="211764"/>
                </a:moveTo>
                <a:lnTo>
                  <a:pt x="115587" y="190513"/>
                </a:lnTo>
                <a:lnTo>
                  <a:pt x="82433" y="165610"/>
                </a:lnTo>
                <a:lnTo>
                  <a:pt x="54142" y="137447"/>
                </a:lnTo>
                <a:lnTo>
                  <a:pt x="31234" y="106413"/>
                </a:lnTo>
                <a:lnTo>
                  <a:pt x="3643" y="37299"/>
                </a:lnTo>
                <a:lnTo>
                  <a:pt x="0" y="0"/>
                </a:lnTo>
              </a:path>
            </a:pathLst>
          </a:custGeom>
          <a:ln w="3175">
            <a:solidFill>
              <a:srgbClr val="FFFFFF"/>
            </a:solidFill>
          </a:ln>
        </p:spPr>
        <p:txBody>
          <a:bodyPr wrap="square" lIns="0" tIns="0" rIns="0" bIns="0" rtlCol="0"/>
          <a:lstStyle/>
          <a:p>
            <a:endParaRPr/>
          </a:p>
        </p:txBody>
      </p:sp>
      <p:sp>
        <p:nvSpPr>
          <p:cNvPr id="22" name="object 22"/>
          <p:cNvSpPr/>
          <p:nvPr/>
        </p:nvSpPr>
        <p:spPr>
          <a:xfrm>
            <a:off x="7036497" y="3570745"/>
            <a:ext cx="220979" cy="62230"/>
          </a:xfrm>
          <a:custGeom>
            <a:avLst/>
            <a:gdLst/>
            <a:ahLst/>
            <a:cxnLst/>
            <a:rect l="l" t="t" r="r" b="b"/>
            <a:pathLst>
              <a:path w="220979" h="62229">
                <a:moveTo>
                  <a:pt x="0" y="0"/>
                </a:moveTo>
                <a:lnTo>
                  <a:pt x="49646" y="2737"/>
                </a:lnTo>
                <a:lnTo>
                  <a:pt x="97033" y="10689"/>
                </a:lnTo>
                <a:lnTo>
                  <a:pt x="141639" y="23465"/>
                </a:lnTo>
                <a:lnTo>
                  <a:pt x="182946" y="40674"/>
                </a:lnTo>
                <a:lnTo>
                  <a:pt x="220432" y="61925"/>
                </a:lnTo>
              </a:path>
            </a:pathLst>
          </a:custGeom>
          <a:ln w="3175">
            <a:solidFill>
              <a:srgbClr val="FFFFFF"/>
            </a:solidFill>
          </a:ln>
        </p:spPr>
        <p:txBody>
          <a:bodyPr wrap="square" lIns="0" tIns="0" rIns="0" bIns="0" rtlCol="0"/>
          <a:lstStyle/>
          <a:p>
            <a:endParaRPr/>
          </a:p>
        </p:txBody>
      </p:sp>
      <p:sp>
        <p:nvSpPr>
          <p:cNvPr id="23" name="object 23"/>
          <p:cNvSpPr/>
          <p:nvPr/>
        </p:nvSpPr>
        <p:spPr>
          <a:xfrm>
            <a:off x="6683304" y="3553648"/>
            <a:ext cx="672121" cy="504877"/>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6683304" y="3553648"/>
            <a:ext cx="672465" cy="505459"/>
          </a:xfrm>
          <a:custGeom>
            <a:avLst/>
            <a:gdLst/>
            <a:ahLst/>
            <a:cxnLst/>
            <a:rect l="l" t="t" r="r" b="b"/>
            <a:pathLst>
              <a:path w="672464" h="505460">
                <a:moveTo>
                  <a:pt x="0" y="252438"/>
                </a:moveTo>
                <a:lnTo>
                  <a:pt x="14228" y="179538"/>
                </a:lnTo>
                <a:lnTo>
                  <a:pt x="54142" y="114991"/>
                </a:lnTo>
                <a:lnTo>
                  <a:pt x="82433" y="86828"/>
                </a:lnTo>
                <a:lnTo>
                  <a:pt x="115587" y="61925"/>
                </a:lnTo>
                <a:lnTo>
                  <a:pt x="153084" y="40674"/>
                </a:lnTo>
                <a:lnTo>
                  <a:pt x="194406" y="23465"/>
                </a:lnTo>
                <a:lnTo>
                  <a:pt x="239032" y="10689"/>
                </a:lnTo>
                <a:lnTo>
                  <a:pt x="286443" y="2737"/>
                </a:lnTo>
                <a:lnTo>
                  <a:pt x="336119" y="0"/>
                </a:lnTo>
                <a:lnTo>
                  <a:pt x="385767" y="2737"/>
                </a:lnTo>
                <a:lnTo>
                  <a:pt x="433154" y="10689"/>
                </a:lnTo>
                <a:lnTo>
                  <a:pt x="477760" y="23465"/>
                </a:lnTo>
                <a:lnTo>
                  <a:pt x="519067" y="40674"/>
                </a:lnTo>
                <a:lnTo>
                  <a:pt x="556553" y="61925"/>
                </a:lnTo>
                <a:lnTo>
                  <a:pt x="589698" y="86828"/>
                </a:lnTo>
                <a:lnTo>
                  <a:pt x="617984" y="114991"/>
                </a:lnTo>
                <a:lnTo>
                  <a:pt x="640889" y="146025"/>
                </a:lnTo>
                <a:lnTo>
                  <a:pt x="668477" y="215139"/>
                </a:lnTo>
                <a:lnTo>
                  <a:pt x="672121" y="252438"/>
                </a:lnTo>
                <a:lnTo>
                  <a:pt x="668477" y="289738"/>
                </a:lnTo>
                <a:lnTo>
                  <a:pt x="657893" y="325339"/>
                </a:lnTo>
                <a:lnTo>
                  <a:pt x="617984" y="389886"/>
                </a:lnTo>
                <a:lnTo>
                  <a:pt x="589698" y="418049"/>
                </a:lnTo>
                <a:lnTo>
                  <a:pt x="556553" y="442952"/>
                </a:lnTo>
                <a:lnTo>
                  <a:pt x="519067" y="464203"/>
                </a:lnTo>
                <a:lnTo>
                  <a:pt x="477760" y="481412"/>
                </a:lnTo>
                <a:lnTo>
                  <a:pt x="433154" y="494188"/>
                </a:lnTo>
                <a:lnTo>
                  <a:pt x="385767" y="502140"/>
                </a:lnTo>
                <a:lnTo>
                  <a:pt x="336119" y="504877"/>
                </a:lnTo>
                <a:lnTo>
                  <a:pt x="286443" y="502140"/>
                </a:lnTo>
                <a:lnTo>
                  <a:pt x="239032" y="494188"/>
                </a:lnTo>
                <a:lnTo>
                  <a:pt x="194406" y="481412"/>
                </a:lnTo>
                <a:lnTo>
                  <a:pt x="153084" y="464203"/>
                </a:lnTo>
                <a:lnTo>
                  <a:pt x="115587" y="442952"/>
                </a:lnTo>
                <a:lnTo>
                  <a:pt x="82433" y="418049"/>
                </a:lnTo>
                <a:lnTo>
                  <a:pt x="54142" y="389886"/>
                </a:lnTo>
                <a:lnTo>
                  <a:pt x="31234" y="358852"/>
                </a:lnTo>
                <a:lnTo>
                  <a:pt x="3643" y="289738"/>
                </a:lnTo>
                <a:lnTo>
                  <a:pt x="0" y="252438"/>
                </a:lnTo>
                <a:close/>
              </a:path>
            </a:pathLst>
          </a:custGeom>
          <a:ln w="3175">
            <a:solidFill>
              <a:srgbClr val="404040"/>
            </a:solidFill>
          </a:ln>
        </p:spPr>
        <p:txBody>
          <a:bodyPr wrap="square" lIns="0" tIns="0" rIns="0" bIns="0" rtlCol="0"/>
          <a:lstStyle/>
          <a:p>
            <a:endParaRPr/>
          </a:p>
        </p:txBody>
      </p:sp>
      <p:sp>
        <p:nvSpPr>
          <p:cNvPr id="25" name="object 25"/>
          <p:cNvSpPr txBox="1"/>
          <p:nvPr/>
        </p:nvSpPr>
        <p:spPr>
          <a:xfrm>
            <a:off x="6793315" y="3713763"/>
            <a:ext cx="452755" cy="172720"/>
          </a:xfrm>
          <a:prstGeom prst="rect">
            <a:avLst/>
          </a:prstGeom>
        </p:spPr>
        <p:txBody>
          <a:bodyPr vert="horz" wrap="square" lIns="0" tIns="0" rIns="0" bIns="0" rtlCol="0">
            <a:spAutoFit/>
          </a:bodyPr>
          <a:lstStyle/>
          <a:p>
            <a:pPr marL="12700"/>
            <a:r>
              <a:rPr sz="1100" spc="20" dirty="0">
                <a:latin typeface="宋体"/>
                <a:cs typeface="宋体"/>
              </a:rPr>
              <a:t>信息流</a:t>
            </a:r>
            <a:endParaRPr sz="1100">
              <a:latin typeface="宋体"/>
              <a:cs typeface="宋体"/>
            </a:endParaRPr>
          </a:p>
        </p:txBody>
      </p:sp>
      <p:sp>
        <p:nvSpPr>
          <p:cNvPr id="26" name="object 26"/>
          <p:cNvSpPr/>
          <p:nvPr/>
        </p:nvSpPr>
        <p:spPr>
          <a:xfrm>
            <a:off x="6626631" y="3661938"/>
            <a:ext cx="83820" cy="89535"/>
          </a:xfrm>
          <a:custGeom>
            <a:avLst/>
            <a:gdLst/>
            <a:ahLst/>
            <a:cxnLst/>
            <a:rect l="l" t="t" r="r" b="b"/>
            <a:pathLst>
              <a:path w="83820" h="89535">
                <a:moveTo>
                  <a:pt x="3556" y="0"/>
                </a:moveTo>
                <a:lnTo>
                  <a:pt x="0" y="3562"/>
                </a:lnTo>
                <a:lnTo>
                  <a:pt x="7421" y="23987"/>
                </a:lnTo>
                <a:lnTo>
                  <a:pt x="9929" y="45313"/>
                </a:lnTo>
                <a:lnTo>
                  <a:pt x="7502" y="66662"/>
                </a:lnTo>
                <a:lnTo>
                  <a:pt x="118" y="87154"/>
                </a:lnTo>
                <a:lnTo>
                  <a:pt x="3556" y="89054"/>
                </a:lnTo>
                <a:lnTo>
                  <a:pt x="83585" y="44527"/>
                </a:lnTo>
                <a:lnTo>
                  <a:pt x="3556" y="0"/>
                </a:lnTo>
                <a:close/>
              </a:path>
            </a:pathLst>
          </a:custGeom>
          <a:solidFill>
            <a:srgbClr val="404040"/>
          </a:solidFill>
        </p:spPr>
        <p:txBody>
          <a:bodyPr wrap="square" lIns="0" tIns="0" rIns="0" bIns="0" rtlCol="0"/>
          <a:lstStyle/>
          <a:p>
            <a:endParaRPr/>
          </a:p>
        </p:txBody>
      </p:sp>
      <p:sp>
        <p:nvSpPr>
          <p:cNvPr id="27" name="object 27"/>
          <p:cNvSpPr/>
          <p:nvPr/>
        </p:nvSpPr>
        <p:spPr>
          <a:xfrm>
            <a:off x="5171890" y="2432990"/>
            <a:ext cx="649605" cy="1086485"/>
          </a:xfrm>
          <a:custGeom>
            <a:avLst/>
            <a:gdLst/>
            <a:ahLst/>
            <a:cxnLst/>
            <a:rect l="l" t="t" r="r" b="b"/>
            <a:pathLst>
              <a:path w="649604" h="1086485">
                <a:moveTo>
                  <a:pt x="0" y="1086460"/>
                </a:moveTo>
                <a:lnTo>
                  <a:pt x="649120" y="0"/>
                </a:lnTo>
              </a:path>
            </a:pathLst>
          </a:custGeom>
          <a:ln w="11860">
            <a:solidFill>
              <a:srgbClr val="404040"/>
            </a:solidFill>
          </a:ln>
        </p:spPr>
        <p:txBody>
          <a:bodyPr wrap="square" lIns="0" tIns="0" rIns="0" bIns="0" rtlCol="0"/>
          <a:lstStyle/>
          <a:p>
            <a:endParaRPr/>
          </a:p>
        </p:txBody>
      </p:sp>
      <p:sp>
        <p:nvSpPr>
          <p:cNvPr id="28" name="object 28"/>
          <p:cNvSpPr/>
          <p:nvPr/>
        </p:nvSpPr>
        <p:spPr>
          <a:xfrm>
            <a:off x="5136321" y="3482405"/>
            <a:ext cx="82550" cy="90805"/>
          </a:xfrm>
          <a:custGeom>
            <a:avLst/>
            <a:gdLst/>
            <a:ahLst/>
            <a:cxnLst/>
            <a:rect l="l" t="t" r="r" b="b"/>
            <a:pathLst>
              <a:path w="82550" h="90804">
                <a:moveTo>
                  <a:pt x="10314" y="0"/>
                </a:moveTo>
                <a:lnTo>
                  <a:pt x="8892" y="1424"/>
                </a:lnTo>
                <a:lnTo>
                  <a:pt x="0" y="90479"/>
                </a:lnTo>
                <a:lnTo>
                  <a:pt x="80028" y="45951"/>
                </a:lnTo>
                <a:lnTo>
                  <a:pt x="82044" y="42627"/>
                </a:lnTo>
                <a:lnTo>
                  <a:pt x="60716" y="38538"/>
                </a:lnTo>
                <a:lnTo>
                  <a:pt x="41155" y="29773"/>
                </a:lnTo>
                <a:lnTo>
                  <a:pt x="24106" y="16779"/>
                </a:lnTo>
                <a:lnTo>
                  <a:pt x="10314" y="0"/>
                </a:lnTo>
                <a:close/>
              </a:path>
            </a:pathLst>
          </a:custGeom>
          <a:solidFill>
            <a:srgbClr val="404040"/>
          </a:solidFill>
        </p:spPr>
        <p:txBody>
          <a:bodyPr wrap="square" lIns="0" tIns="0" rIns="0" bIns="0" rtlCol="0"/>
          <a:lstStyle/>
          <a:p>
            <a:endParaRPr/>
          </a:p>
        </p:txBody>
      </p:sp>
      <p:sp>
        <p:nvSpPr>
          <p:cNvPr id="29" name="object 29"/>
          <p:cNvSpPr/>
          <p:nvPr/>
        </p:nvSpPr>
        <p:spPr>
          <a:xfrm>
            <a:off x="6310074" y="2343935"/>
            <a:ext cx="676275" cy="1158240"/>
          </a:xfrm>
          <a:custGeom>
            <a:avLst/>
            <a:gdLst/>
            <a:ahLst/>
            <a:cxnLst/>
            <a:rect l="l" t="t" r="r" b="b"/>
            <a:pathLst>
              <a:path w="676275" h="1158239">
                <a:moveTo>
                  <a:pt x="675796" y="1157704"/>
                </a:moveTo>
                <a:lnTo>
                  <a:pt x="0" y="0"/>
                </a:lnTo>
              </a:path>
            </a:pathLst>
          </a:custGeom>
          <a:ln w="11860">
            <a:solidFill>
              <a:srgbClr val="404040"/>
            </a:solidFill>
          </a:ln>
        </p:spPr>
        <p:txBody>
          <a:bodyPr wrap="square" lIns="0" tIns="0" rIns="0" bIns="0" rtlCol="0"/>
          <a:lstStyle/>
          <a:p>
            <a:endParaRPr/>
          </a:p>
        </p:txBody>
      </p:sp>
      <p:sp>
        <p:nvSpPr>
          <p:cNvPr id="30" name="object 30"/>
          <p:cNvSpPr/>
          <p:nvPr/>
        </p:nvSpPr>
        <p:spPr>
          <a:xfrm>
            <a:off x="6941055" y="3457113"/>
            <a:ext cx="80645" cy="98425"/>
          </a:xfrm>
          <a:custGeom>
            <a:avLst/>
            <a:gdLst/>
            <a:ahLst/>
            <a:cxnLst/>
            <a:rect l="l" t="t" r="r" b="b"/>
            <a:pathLst>
              <a:path w="80645" h="98425">
                <a:moveTo>
                  <a:pt x="71811" y="3512"/>
                </a:moveTo>
                <a:lnTo>
                  <a:pt x="58104" y="20083"/>
                </a:lnTo>
                <a:lnTo>
                  <a:pt x="41007" y="33024"/>
                </a:lnTo>
                <a:lnTo>
                  <a:pt x="21398" y="41712"/>
                </a:lnTo>
                <a:lnTo>
                  <a:pt x="1667" y="45402"/>
                </a:lnTo>
                <a:lnTo>
                  <a:pt x="80384" y="97959"/>
                </a:lnTo>
                <a:lnTo>
                  <a:pt x="71811" y="3512"/>
                </a:lnTo>
                <a:close/>
              </a:path>
              <a:path w="80645" h="98425">
                <a:moveTo>
                  <a:pt x="355" y="44527"/>
                </a:moveTo>
                <a:lnTo>
                  <a:pt x="0" y="45714"/>
                </a:lnTo>
                <a:lnTo>
                  <a:pt x="1667" y="45402"/>
                </a:lnTo>
                <a:lnTo>
                  <a:pt x="355" y="44527"/>
                </a:lnTo>
                <a:close/>
              </a:path>
              <a:path w="80645" h="98425">
                <a:moveTo>
                  <a:pt x="71492" y="0"/>
                </a:moveTo>
                <a:lnTo>
                  <a:pt x="71811" y="3512"/>
                </a:lnTo>
                <a:lnTo>
                  <a:pt x="71966" y="3324"/>
                </a:lnTo>
                <a:lnTo>
                  <a:pt x="71492" y="0"/>
                </a:lnTo>
                <a:close/>
              </a:path>
            </a:pathLst>
          </a:custGeom>
          <a:solidFill>
            <a:srgbClr val="404040"/>
          </a:solidFill>
        </p:spPr>
        <p:txBody>
          <a:bodyPr wrap="square" lIns="0" tIns="0" rIns="0" bIns="0" rtlCol="0"/>
          <a:lstStyle/>
          <a:p>
            <a:endParaRPr/>
          </a:p>
        </p:txBody>
      </p:sp>
      <p:sp>
        <p:nvSpPr>
          <p:cNvPr id="31" name="object 31"/>
          <p:cNvSpPr/>
          <p:nvPr/>
        </p:nvSpPr>
        <p:spPr>
          <a:xfrm>
            <a:off x="2486487" y="1720557"/>
            <a:ext cx="826961" cy="1006311"/>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2486487" y="1720557"/>
            <a:ext cx="827405" cy="1006475"/>
          </a:xfrm>
          <a:custGeom>
            <a:avLst/>
            <a:gdLst/>
            <a:ahLst/>
            <a:cxnLst/>
            <a:rect l="l" t="t" r="r" b="b"/>
            <a:pathLst>
              <a:path w="827405" h="1006475">
                <a:moveTo>
                  <a:pt x="0" y="1006312"/>
                </a:moveTo>
                <a:lnTo>
                  <a:pt x="826961" y="1006312"/>
                </a:lnTo>
                <a:lnTo>
                  <a:pt x="826961" y="0"/>
                </a:lnTo>
                <a:lnTo>
                  <a:pt x="0" y="0"/>
                </a:lnTo>
                <a:lnTo>
                  <a:pt x="0" y="1006312"/>
                </a:lnTo>
                <a:close/>
              </a:path>
            </a:pathLst>
          </a:custGeom>
          <a:ln w="3175">
            <a:solidFill>
              <a:srgbClr val="404040"/>
            </a:solidFill>
          </a:ln>
        </p:spPr>
        <p:txBody>
          <a:bodyPr wrap="square" lIns="0" tIns="0" rIns="0" bIns="0" rtlCol="0"/>
          <a:lstStyle/>
          <a:p>
            <a:endParaRPr/>
          </a:p>
        </p:txBody>
      </p:sp>
      <p:sp>
        <p:nvSpPr>
          <p:cNvPr id="33" name="object 33"/>
          <p:cNvSpPr txBox="1"/>
          <p:nvPr/>
        </p:nvSpPr>
        <p:spPr>
          <a:xfrm>
            <a:off x="2534052" y="1866068"/>
            <a:ext cx="737235" cy="704215"/>
          </a:xfrm>
          <a:prstGeom prst="rect">
            <a:avLst/>
          </a:prstGeom>
        </p:spPr>
        <p:txBody>
          <a:bodyPr vert="horz" wrap="square" lIns="0" tIns="0" rIns="0" bIns="0" rtlCol="0">
            <a:spAutoFit/>
          </a:bodyPr>
          <a:lstStyle/>
          <a:p>
            <a:pPr algn="ctr">
              <a:lnSpc>
                <a:spcPct val="100000"/>
              </a:lnSpc>
            </a:pPr>
            <a:r>
              <a:rPr sz="1100" spc="20" dirty="0">
                <a:latin typeface="宋体"/>
                <a:cs typeface="宋体"/>
              </a:rPr>
              <a:t>载体演绎</a:t>
            </a:r>
            <a:endParaRPr sz="1100">
              <a:latin typeface="宋体"/>
              <a:cs typeface="宋体"/>
            </a:endParaRPr>
          </a:p>
          <a:p>
            <a:pPr marL="12700" marR="5080" algn="ctr">
              <a:lnSpc>
                <a:spcPct val="102000"/>
              </a:lnSpc>
              <a:spcBef>
                <a:spcPts val="35"/>
              </a:spcBef>
            </a:pPr>
            <a:r>
              <a:rPr sz="1100" spc="20" dirty="0">
                <a:latin typeface="宋体"/>
                <a:cs typeface="宋体"/>
              </a:rPr>
              <a:t>（承灾</a:t>
            </a:r>
            <a:r>
              <a:rPr sz="1100" spc="15" dirty="0">
                <a:latin typeface="宋体"/>
                <a:cs typeface="宋体"/>
              </a:rPr>
              <a:t>物、  避灾物、</a:t>
            </a:r>
            <a:r>
              <a:rPr sz="1100" spc="20" dirty="0">
                <a:latin typeface="宋体"/>
                <a:cs typeface="宋体"/>
              </a:rPr>
              <a:t>减</a:t>
            </a:r>
            <a:endParaRPr sz="1100">
              <a:latin typeface="宋体"/>
              <a:cs typeface="宋体"/>
            </a:endParaRPr>
          </a:p>
          <a:p>
            <a:pPr algn="ctr">
              <a:spcBef>
                <a:spcPts val="135"/>
              </a:spcBef>
            </a:pPr>
            <a:r>
              <a:rPr sz="1100" spc="20" dirty="0">
                <a:latin typeface="宋体"/>
                <a:cs typeface="宋体"/>
              </a:rPr>
              <a:t>灾物）</a:t>
            </a:r>
            <a:endParaRPr sz="1100">
              <a:latin typeface="宋体"/>
              <a:cs typeface="宋体"/>
            </a:endParaRPr>
          </a:p>
        </p:txBody>
      </p:sp>
      <p:sp>
        <p:nvSpPr>
          <p:cNvPr id="34" name="object 34"/>
          <p:cNvSpPr/>
          <p:nvPr/>
        </p:nvSpPr>
        <p:spPr>
          <a:xfrm>
            <a:off x="3313449" y="1720557"/>
            <a:ext cx="506847" cy="338405"/>
          </a:xfrm>
          <a:prstGeom prst="rect">
            <a:avLst/>
          </a:prstGeom>
          <a:blipFill>
            <a:blip r:embed="rId7" cstate="print"/>
            <a:stretch>
              <a:fillRect/>
            </a:stretch>
          </a:blipFill>
        </p:spPr>
        <p:txBody>
          <a:bodyPr wrap="square" lIns="0" tIns="0" rIns="0" bIns="0" rtlCol="0"/>
          <a:lstStyle/>
          <a:p>
            <a:endParaRPr/>
          </a:p>
        </p:txBody>
      </p:sp>
      <p:sp>
        <p:nvSpPr>
          <p:cNvPr id="35" name="object 35"/>
          <p:cNvSpPr/>
          <p:nvPr/>
        </p:nvSpPr>
        <p:spPr>
          <a:xfrm>
            <a:off x="3313449" y="1720557"/>
            <a:ext cx="507365" cy="338455"/>
          </a:xfrm>
          <a:custGeom>
            <a:avLst/>
            <a:gdLst/>
            <a:ahLst/>
            <a:cxnLst/>
            <a:rect l="l" t="t" r="r" b="b"/>
            <a:pathLst>
              <a:path w="507364" h="338455">
                <a:moveTo>
                  <a:pt x="0" y="338405"/>
                </a:moveTo>
                <a:lnTo>
                  <a:pt x="506847" y="338405"/>
                </a:lnTo>
                <a:lnTo>
                  <a:pt x="506847" y="0"/>
                </a:lnTo>
                <a:lnTo>
                  <a:pt x="0" y="0"/>
                </a:lnTo>
                <a:lnTo>
                  <a:pt x="0" y="338405"/>
                </a:lnTo>
                <a:close/>
              </a:path>
            </a:pathLst>
          </a:custGeom>
          <a:ln w="3175">
            <a:solidFill>
              <a:srgbClr val="404040"/>
            </a:solidFill>
          </a:ln>
        </p:spPr>
        <p:txBody>
          <a:bodyPr wrap="square" lIns="0" tIns="0" rIns="0" bIns="0" rtlCol="0"/>
          <a:lstStyle/>
          <a:p>
            <a:endParaRPr/>
          </a:p>
        </p:txBody>
      </p:sp>
      <p:sp>
        <p:nvSpPr>
          <p:cNvPr id="36" name="object 36"/>
          <p:cNvSpPr txBox="1"/>
          <p:nvPr/>
        </p:nvSpPr>
        <p:spPr>
          <a:xfrm>
            <a:off x="3411248" y="1795298"/>
            <a:ext cx="310515" cy="172720"/>
          </a:xfrm>
          <a:prstGeom prst="rect">
            <a:avLst/>
          </a:prstGeom>
        </p:spPr>
        <p:txBody>
          <a:bodyPr vert="horz" wrap="square" lIns="0" tIns="0" rIns="0" bIns="0" rtlCol="0">
            <a:spAutoFit/>
          </a:bodyPr>
          <a:lstStyle/>
          <a:p>
            <a:pPr marL="12700"/>
            <a:r>
              <a:rPr sz="1100" spc="20" dirty="0">
                <a:latin typeface="宋体"/>
                <a:cs typeface="宋体"/>
              </a:rPr>
              <a:t>固态</a:t>
            </a:r>
            <a:endParaRPr sz="1100">
              <a:latin typeface="宋体"/>
              <a:cs typeface="宋体"/>
            </a:endParaRPr>
          </a:p>
        </p:txBody>
      </p:sp>
      <p:sp>
        <p:nvSpPr>
          <p:cNvPr id="37" name="object 37"/>
          <p:cNvSpPr/>
          <p:nvPr/>
        </p:nvSpPr>
        <p:spPr>
          <a:xfrm>
            <a:off x="3313449" y="2058962"/>
            <a:ext cx="506847" cy="329500"/>
          </a:xfrm>
          <a:prstGeom prst="rect">
            <a:avLst/>
          </a:prstGeom>
          <a:blipFill>
            <a:blip r:embed="rId8" cstate="print"/>
            <a:stretch>
              <a:fillRect/>
            </a:stretch>
          </a:blipFill>
        </p:spPr>
        <p:txBody>
          <a:bodyPr wrap="square" lIns="0" tIns="0" rIns="0" bIns="0" rtlCol="0"/>
          <a:lstStyle/>
          <a:p>
            <a:endParaRPr/>
          </a:p>
        </p:txBody>
      </p:sp>
      <p:sp>
        <p:nvSpPr>
          <p:cNvPr id="38" name="object 38"/>
          <p:cNvSpPr/>
          <p:nvPr/>
        </p:nvSpPr>
        <p:spPr>
          <a:xfrm>
            <a:off x="3313449" y="2058963"/>
            <a:ext cx="507365" cy="329565"/>
          </a:xfrm>
          <a:custGeom>
            <a:avLst/>
            <a:gdLst/>
            <a:ahLst/>
            <a:cxnLst/>
            <a:rect l="l" t="t" r="r" b="b"/>
            <a:pathLst>
              <a:path w="507364"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39" name="object 39"/>
          <p:cNvSpPr/>
          <p:nvPr/>
        </p:nvSpPr>
        <p:spPr>
          <a:xfrm>
            <a:off x="3313449" y="2388463"/>
            <a:ext cx="506847" cy="338405"/>
          </a:xfrm>
          <a:prstGeom prst="rect">
            <a:avLst/>
          </a:prstGeom>
          <a:blipFill>
            <a:blip r:embed="rId7" cstate="print"/>
            <a:stretch>
              <a:fillRect/>
            </a:stretch>
          </a:blipFill>
        </p:spPr>
        <p:txBody>
          <a:bodyPr wrap="square" lIns="0" tIns="0" rIns="0" bIns="0" rtlCol="0"/>
          <a:lstStyle/>
          <a:p>
            <a:endParaRPr/>
          </a:p>
        </p:txBody>
      </p:sp>
      <p:sp>
        <p:nvSpPr>
          <p:cNvPr id="40" name="object 40"/>
          <p:cNvSpPr/>
          <p:nvPr/>
        </p:nvSpPr>
        <p:spPr>
          <a:xfrm>
            <a:off x="3313449" y="2388463"/>
            <a:ext cx="507365" cy="338455"/>
          </a:xfrm>
          <a:custGeom>
            <a:avLst/>
            <a:gdLst/>
            <a:ahLst/>
            <a:cxnLst/>
            <a:rect l="l" t="t" r="r" b="b"/>
            <a:pathLst>
              <a:path w="507364" h="338455">
                <a:moveTo>
                  <a:pt x="0" y="338405"/>
                </a:moveTo>
                <a:lnTo>
                  <a:pt x="506847" y="338405"/>
                </a:lnTo>
                <a:lnTo>
                  <a:pt x="506847" y="0"/>
                </a:lnTo>
                <a:lnTo>
                  <a:pt x="0" y="0"/>
                </a:lnTo>
                <a:lnTo>
                  <a:pt x="0" y="338405"/>
                </a:lnTo>
                <a:close/>
              </a:path>
            </a:pathLst>
          </a:custGeom>
          <a:ln w="3175">
            <a:solidFill>
              <a:srgbClr val="404040"/>
            </a:solidFill>
          </a:ln>
        </p:spPr>
        <p:txBody>
          <a:bodyPr wrap="square" lIns="0" tIns="0" rIns="0" bIns="0" rtlCol="0"/>
          <a:lstStyle/>
          <a:p>
            <a:endParaRPr/>
          </a:p>
        </p:txBody>
      </p:sp>
      <p:sp>
        <p:nvSpPr>
          <p:cNvPr id="41" name="object 41"/>
          <p:cNvSpPr txBox="1"/>
          <p:nvPr/>
        </p:nvSpPr>
        <p:spPr>
          <a:xfrm>
            <a:off x="3411248" y="2468429"/>
            <a:ext cx="310515" cy="172720"/>
          </a:xfrm>
          <a:prstGeom prst="rect">
            <a:avLst/>
          </a:prstGeom>
        </p:spPr>
        <p:txBody>
          <a:bodyPr vert="horz" wrap="square" lIns="0" tIns="0" rIns="0" bIns="0" rtlCol="0">
            <a:spAutoFit/>
          </a:bodyPr>
          <a:lstStyle/>
          <a:p>
            <a:pPr marL="12700"/>
            <a:r>
              <a:rPr sz="1100" spc="20" dirty="0">
                <a:latin typeface="宋体"/>
                <a:cs typeface="宋体"/>
              </a:rPr>
              <a:t>气态</a:t>
            </a:r>
            <a:endParaRPr sz="1100">
              <a:latin typeface="宋体"/>
              <a:cs typeface="宋体"/>
            </a:endParaRPr>
          </a:p>
        </p:txBody>
      </p:sp>
      <p:sp>
        <p:nvSpPr>
          <p:cNvPr id="42" name="object 42"/>
          <p:cNvSpPr/>
          <p:nvPr/>
        </p:nvSpPr>
        <p:spPr>
          <a:xfrm>
            <a:off x="4327144" y="1720557"/>
            <a:ext cx="506847" cy="338405"/>
          </a:xfrm>
          <a:prstGeom prst="rect">
            <a:avLst/>
          </a:prstGeom>
          <a:blipFill>
            <a:blip r:embed="rId7" cstate="print"/>
            <a:stretch>
              <a:fillRect/>
            </a:stretch>
          </a:blipFill>
        </p:spPr>
        <p:txBody>
          <a:bodyPr wrap="square" lIns="0" tIns="0" rIns="0" bIns="0" rtlCol="0"/>
          <a:lstStyle/>
          <a:p>
            <a:endParaRPr/>
          </a:p>
        </p:txBody>
      </p:sp>
      <p:sp>
        <p:nvSpPr>
          <p:cNvPr id="43" name="object 43"/>
          <p:cNvSpPr/>
          <p:nvPr/>
        </p:nvSpPr>
        <p:spPr>
          <a:xfrm>
            <a:off x="4327144" y="1720557"/>
            <a:ext cx="507365" cy="338455"/>
          </a:xfrm>
          <a:custGeom>
            <a:avLst/>
            <a:gdLst/>
            <a:ahLst/>
            <a:cxnLst/>
            <a:rect l="l" t="t" r="r" b="b"/>
            <a:pathLst>
              <a:path w="507364" h="338455">
                <a:moveTo>
                  <a:pt x="0" y="338405"/>
                </a:moveTo>
                <a:lnTo>
                  <a:pt x="506847" y="338405"/>
                </a:lnTo>
                <a:lnTo>
                  <a:pt x="506847" y="0"/>
                </a:lnTo>
                <a:lnTo>
                  <a:pt x="0" y="0"/>
                </a:lnTo>
                <a:lnTo>
                  <a:pt x="0" y="338405"/>
                </a:lnTo>
                <a:close/>
              </a:path>
            </a:pathLst>
          </a:custGeom>
          <a:ln w="3175">
            <a:solidFill>
              <a:srgbClr val="404040"/>
            </a:solidFill>
          </a:ln>
        </p:spPr>
        <p:txBody>
          <a:bodyPr wrap="square" lIns="0" tIns="0" rIns="0" bIns="0" rtlCol="0"/>
          <a:lstStyle/>
          <a:p>
            <a:endParaRPr/>
          </a:p>
        </p:txBody>
      </p:sp>
      <p:sp>
        <p:nvSpPr>
          <p:cNvPr id="44" name="object 44"/>
          <p:cNvSpPr txBox="1"/>
          <p:nvPr/>
        </p:nvSpPr>
        <p:spPr>
          <a:xfrm>
            <a:off x="4427907" y="1795298"/>
            <a:ext cx="310515" cy="172720"/>
          </a:xfrm>
          <a:prstGeom prst="rect">
            <a:avLst/>
          </a:prstGeom>
        </p:spPr>
        <p:txBody>
          <a:bodyPr vert="horz" wrap="square" lIns="0" tIns="0" rIns="0" bIns="0" rtlCol="0">
            <a:spAutoFit/>
          </a:bodyPr>
          <a:lstStyle/>
          <a:p>
            <a:pPr marL="12700"/>
            <a:r>
              <a:rPr sz="1100" spc="20" dirty="0">
                <a:latin typeface="宋体"/>
                <a:cs typeface="宋体"/>
              </a:rPr>
              <a:t>演绎</a:t>
            </a:r>
            <a:endParaRPr sz="1100">
              <a:latin typeface="宋体"/>
              <a:cs typeface="宋体"/>
            </a:endParaRPr>
          </a:p>
        </p:txBody>
      </p:sp>
      <p:sp>
        <p:nvSpPr>
          <p:cNvPr id="45" name="object 45"/>
          <p:cNvSpPr/>
          <p:nvPr/>
        </p:nvSpPr>
        <p:spPr>
          <a:xfrm>
            <a:off x="4344928" y="2076774"/>
            <a:ext cx="507365" cy="329565"/>
          </a:xfrm>
          <a:custGeom>
            <a:avLst/>
            <a:gdLst/>
            <a:ahLst/>
            <a:cxnLst/>
            <a:rect l="l" t="t" r="r" b="b"/>
            <a:pathLst>
              <a:path w="507364" h="329564">
                <a:moveTo>
                  <a:pt x="0" y="329500"/>
                </a:moveTo>
                <a:lnTo>
                  <a:pt x="506847" y="329500"/>
                </a:lnTo>
                <a:lnTo>
                  <a:pt x="506847" y="0"/>
                </a:lnTo>
                <a:lnTo>
                  <a:pt x="0" y="0"/>
                </a:lnTo>
                <a:lnTo>
                  <a:pt x="0" y="329500"/>
                </a:lnTo>
                <a:close/>
              </a:path>
            </a:pathLst>
          </a:custGeom>
          <a:solidFill>
            <a:srgbClr val="FFFFFF"/>
          </a:solidFill>
        </p:spPr>
        <p:txBody>
          <a:bodyPr wrap="square" lIns="0" tIns="0" rIns="0" bIns="0" rtlCol="0"/>
          <a:lstStyle/>
          <a:p>
            <a:endParaRPr/>
          </a:p>
        </p:txBody>
      </p:sp>
      <p:sp>
        <p:nvSpPr>
          <p:cNvPr id="46" name="object 46"/>
          <p:cNvSpPr/>
          <p:nvPr/>
        </p:nvSpPr>
        <p:spPr>
          <a:xfrm>
            <a:off x="4344928" y="2076774"/>
            <a:ext cx="507365" cy="329565"/>
          </a:xfrm>
          <a:custGeom>
            <a:avLst/>
            <a:gdLst/>
            <a:ahLst/>
            <a:cxnLst/>
            <a:rect l="l" t="t" r="r" b="b"/>
            <a:pathLst>
              <a:path w="507364" h="329564">
                <a:moveTo>
                  <a:pt x="506847" y="0"/>
                </a:moveTo>
                <a:lnTo>
                  <a:pt x="0" y="0"/>
                </a:lnTo>
                <a:lnTo>
                  <a:pt x="0" y="329500"/>
                </a:lnTo>
              </a:path>
            </a:pathLst>
          </a:custGeom>
          <a:ln w="3175">
            <a:solidFill>
              <a:srgbClr val="FFFFFF"/>
            </a:solidFill>
          </a:ln>
        </p:spPr>
        <p:txBody>
          <a:bodyPr wrap="square" lIns="0" tIns="0" rIns="0" bIns="0" rtlCol="0"/>
          <a:lstStyle/>
          <a:p>
            <a:endParaRPr/>
          </a:p>
        </p:txBody>
      </p:sp>
      <p:sp>
        <p:nvSpPr>
          <p:cNvPr id="47" name="object 47"/>
          <p:cNvSpPr/>
          <p:nvPr/>
        </p:nvSpPr>
        <p:spPr>
          <a:xfrm>
            <a:off x="4327144" y="2058962"/>
            <a:ext cx="506847" cy="329500"/>
          </a:xfrm>
          <a:prstGeom prst="rect">
            <a:avLst/>
          </a:prstGeom>
          <a:blipFill>
            <a:blip r:embed="rId8" cstate="print"/>
            <a:stretch>
              <a:fillRect/>
            </a:stretch>
          </a:blipFill>
        </p:spPr>
        <p:txBody>
          <a:bodyPr wrap="square" lIns="0" tIns="0" rIns="0" bIns="0" rtlCol="0"/>
          <a:lstStyle/>
          <a:p>
            <a:endParaRPr/>
          </a:p>
        </p:txBody>
      </p:sp>
      <p:sp>
        <p:nvSpPr>
          <p:cNvPr id="48" name="object 48"/>
          <p:cNvSpPr/>
          <p:nvPr/>
        </p:nvSpPr>
        <p:spPr>
          <a:xfrm>
            <a:off x="4327144" y="2058963"/>
            <a:ext cx="507365" cy="329565"/>
          </a:xfrm>
          <a:custGeom>
            <a:avLst/>
            <a:gdLst/>
            <a:ahLst/>
            <a:cxnLst/>
            <a:rect l="l" t="t" r="r" b="b"/>
            <a:pathLst>
              <a:path w="507364"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49" name="object 49"/>
          <p:cNvSpPr/>
          <p:nvPr/>
        </p:nvSpPr>
        <p:spPr>
          <a:xfrm>
            <a:off x="4344928" y="2406274"/>
            <a:ext cx="507365" cy="338455"/>
          </a:xfrm>
          <a:custGeom>
            <a:avLst/>
            <a:gdLst/>
            <a:ahLst/>
            <a:cxnLst/>
            <a:rect l="l" t="t" r="r" b="b"/>
            <a:pathLst>
              <a:path w="507364" h="338455">
                <a:moveTo>
                  <a:pt x="0" y="338405"/>
                </a:moveTo>
                <a:lnTo>
                  <a:pt x="506847" y="338405"/>
                </a:lnTo>
                <a:lnTo>
                  <a:pt x="506847" y="0"/>
                </a:lnTo>
                <a:lnTo>
                  <a:pt x="0" y="0"/>
                </a:lnTo>
                <a:lnTo>
                  <a:pt x="0" y="338405"/>
                </a:lnTo>
                <a:close/>
              </a:path>
            </a:pathLst>
          </a:custGeom>
          <a:solidFill>
            <a:srgbClr val="FFFFFF"/>
          </a:solidFill>
        </p:spPr>
        <p:txBody>
          <a:bodyPr wrap="square" lIns="0" tIns="0" rIns="0" bIns="0" rtlCol="0"/>
          <a:lstStyle/>
          <a:p>
            <a:endParaRPr/>
          </a:p>
        </p:txBody>
      </p:sp>
      <p:sp>
        <p:nvSpPr>
          <p:cNvPr id="50" name="object 50"/>
          <p:cNvSpPr/>
          <p:nvPr/>
        </p:nvSpPr>
        <p:spPr>
          <a:xfrm>
            <a:off x="4344928" y="2406274"/>
            <a:ext cx="507365" cy="338455"/>
          </a:xfrm>
          <a:custGeom>
            <a:avLst/>
            <a:gdLst/>
            <a:ahLst/>
            <a:cxnLst/>
            <a:rect l="l" t="t" r="r" b="b"/>
            <a:pathLst>
              <a:path w="507364" h="338455">
                <a:moveTo>
                  <a:pt x="506847" y="0"/>
                </a:moveTo>
                <a:lnTo>
                  <a:pt x="0" y="0"/>
                </a:lnTo>
                <a:lnTo>
                  <a:pt x="0" y="338405"/>
                </a:lnTo>
              </a:path>
            </a:pathLst>
          </a:custGeom>
          <a:ln w="3175">
            <a:solidFill>
              <a:srgbClr val="FFFFFF"/>
            </a:solidFill>
          </a:ln>
        </p:spPr>
        <p:txBody>
          <a:bodyPr wrap="square" lIns="0" tIns="0" rIns="0" bIns="0" rtlCol="0"/>
          <a:lstStyle/>
          <a:p>
            <a:endParaRPr/>
          </a:p>
        </p:txBody>
      </p:sp>
      <p:sp>
        <p:nvSpPr>
          <p:cNvPr id="51" name="object 51"/>
          <p:cNvSpPr/>
          <p:nvPr/>
        </p:nvSpPr>
        <p:spPr>
          <a:xfrm>
            <a:off x="4327144" y="2388463"/>
            <a:ext cx="506847" cy="338405"/>
          </a:xfrm>
          <a:prstGeom prst="rect">
            <a:avLst/>
          </a:prstGeom>
          <a:blipFill>
            <a:blip r:embed="rId7" cstate="print"/>
            <a:stretch>
              <a:fillRect/>
            </a:stretch>
          </a:blipFill>
        </p:spPr>
        <p:txBody>
          <a:bodyPr wrap="square" lIns="0" tIns="0" rIns="0" bIns="0" rtlCol="0"/>
          <a:lstStyle/>
          <a:p>
            <a:endParaRPr/>
          </a:p>
        </p:txBody>
      </p:sp>
      <p:sp>
        <p:nvSpPr>
          <p:cNvPr id="52" name="object 52"/>
          <p:cNvSpPr/>
          <p:nvPr/>
        </p:nvSpPr>
        <p:spPr>
          <a:xfrm>
            <a:off x="4327144" y="2388463"/>
            <a:ext cx="507365" cy="338455"/>
          </a:xfrm>
          <a:custGeom>
            <a:avLst/>
            <a:gdLst/>
            <a:ahLst/>
            <a:cxnLst/>
            <a:rect l="l" t="t" r="r" b="b"/>
            <a:pathLst>
              <a:path w="507364" h="338455">
                <a:moveTo>
                  <a:pt x="0" y="338405"/>
                </a:moveTo>
                <a:lnTo>
                  <a:pt x="506847" y="338405"/>
                </a:lnTo>
                <a:lnTo>
                  <a:pt x="506847" y="0"/>
                </a:lnTo>
                <a:lnTo>
                  <a:pt x="0" y="0"/>
                </a:lnTo>
                <a:lnTo>
                  <a:pt x="0" y="338405"/>
                </a:lnTo>
                <a:close/>
              </a:path>
            </a:pathLst>
          </a:custGeom>
          <a:ln w="3175">
            <a:solidFill>
              <a:srgbClr val="404040"/>
            </a:solidFill>
          </a:ln>
        </p:spPr>
        <p:txBody>
          <a:bodyPr wrap="square" lIns="0" tIns="0" rIns="0" bIns="0" rtlCol="0"/>
          <a:lstStyle/>
          <a:p>
            <a:endParaRPr/>
          </a:p>
        </p:txBody>
      </p:sp>
      <p:sp>
        <p:nvSpPr>
          <p:cNvPr id="53" name="object 53"/>
          <p:cNvSpPr txBox="1"/>
          <p:nvPr/>
        </p:nvSpPr>
        <p:spPr>
          <a:xfrm>
            <a:off x="4427907" y="2468429"/>
            <a:ext cx="310515" cy="172720"/>
          </a:xfrm>
          <a:prstGeom prst="rect">
            <a:avLst/>
          </a:prstGeom>
        </p:spPr>
        <p:txBody>
          <a:bodyPr vert="horz" wrap="square" lIns="0" tIns="0" rIns="0" bIns="0" rtlCol="0">
            <a:spAutoFit/>
          </a:bodyPr>
          <a:lstStyle/>
          <a:p>
            <a:pPr marL="12700"/>
            <a:r>
              <a:rPr sz="1100" spc="20" dirty="0">
                <a:latin typeface="宋体"/>
                <a:cs typeface="宋体"/>
              </a:rPr>
              <a:t>耦合</a:t>
            </a:r>
            <a:endParaRPr sz="1100">
              <a:latin typeface="宋体"/>
              <a:cs typeface="宋体"/>
            </a:endParaRPr>
          </a:p>
        </p:txBody>
      </p:sp>
      <p:sp>
        <p:nvSpPr>
          <p:cNvPr id="54" name="object 54"/>
          <p:cNvSpPr/>
          <p:nvPr/>
        </p:nvSpPr>
        <p:spPr>
          <a:xfrm>
            <a:off x="4220438" y="2228165"/>
            <a:ext cx="44450" cy="0"/>
          </a:xfrm>
          <a:custGeom>
            <a:avLst/>
            <a:gdLst/>
            <a:ahLst/>
            <a:cxnLst/>
            <a:rect l="l" t="t" r="r" b="b"/>
            <a:pathLst>
              <a:path w="44450">
                <a:moveTo>
                  <a:pt x="0" y="0"/>
                </a:moveTo>
                <a:lnTo>
                  <a:pt x="44460" y="0"/>
                </a:lnTo>
              </a:path>
            </a:pathLst>
          </a:custGeom>
          <a:ln w="11873">
            <a:solidFill>
              <a:srgbClr val="404040"/>
            </a:solidFill>
          </a:ln>
        </p:spPr>
        <p:txBody>
          <a:bodyPr wrap="square" lIns="0" tIns="0" rIns="0" bIns="0" rtlCol="0"/>
          <a:lstStyle/>
          <a:p>
            <a:endParaRPr/>
          </a:p>
        </p:txBody>
      </p:sp>
      <p:sp>
        <p:nvSpPr>
          <p:cNvPr id="55" name="object 55"/>
          <p:cNvSpPr/>
          <p:nvPr/>
        </p:nvSpPr>
        <p:spPr>
          <a:xfrm>
            <a:off x="3820297" y="2228165"/>
            <a:ext cx="116205" cy="0"/>
          </a:xfrm>
          <a:custGeom>
            <a:avLst/>
            <a:gdLst/>
            <a:ahLst/>
            <a:cxnLst/>
            <a:rect l="l" t="t" r="r" b="b"/>
            <a:pathLst>
              <a:path w="116205">
                <a:moveTo>
                  <a:pt x="0" y="0"/>
                </a:moveTo>
                <a:lnTo>
                  <a:pt x="115596" y="0"/>
                </a:lnTo>
              </a:path>
            </a:pathLst>
          </a:custGeom>
          <a:ln w="11873">
            <a:solidFill>
              <a:srgbClr val="404040"/>
            </a:solidFill>
          </a:ln>
        </p:spPr>
        <p:txBody>
          <a:bodyPr wrap="square" lIns="0" tIns="0" rIns="0" bIns="0" rtlCol="0"/>
          <a:lstStyle/>
          <a:p>
            <a:endParaRPr/>
          </a:p>
        </p:txBody>
      </p:sp>
      <p:sp>
        <p:nvSpPr>
          <p:cNvPr id="56" name="object 56"/>
          <p:cNvSpPr/>
          <p:nvPr/>
        </p:nvSpPr>
        <p:spPr>
          <a:xfrm>
            <a:off x="4247116" y="2182331"/>
            <a:ext cx="80645" cy="83820"/>
          </a:xfrm>
          <a:custGeom>
            <a:avLst/>
            <a:gdLst/>
            <a:ahLst/>
            <a:cxnLst/>
            <a:rect l="l" t="t" r="r" b="b"/>
            <a:pathLst>
              <a:path w="80644" h="83819">
                <a:moveTo>
                  <a:pt x="1195" y="80922"/>
                </a:moveTo>
                <a:lnTo>
                  <a:pt x="0" y="81454"/>
                </a:lnTo>
                <a:lnTo>
                  <a:pt x="237" y="83592"/>
                </a:lnTo>
                <a:lnTo>
                  <a:pt x="1195" y="80922"/>
                </a:lnTo>
                <a:close/>
              </a:path>
              <a:path w="80644" h="83819">
                <a:moveTo>
                  <a:pt x="879" y="1795"/>
                </a:moveTo>
                <a:lnTo>
                  <a:pt x="7573" y="20491"/>
                </a:lnTo>
                <a:lnTo>
                  <a:pt x="10018" y="41840"/>
                </a:lnTo>
                <a:lnTo>
                  <a:pt x="7573" y="63167"/>
                </a:lnTo>
                <a:lnTo>
                  <a:pt x="1195" y="80922"/>
                </a:lnTo>
                <a:lnTo>
                  <a:pt x="80028" y="45833"/>
                </a:lnTo>
                <a:lnTo>
                  <a:pt x="879" y="1795"/>
                </a:lnTo>
                <a:close/>
              </a:path>
              <a:path w="80644" h="83819">
                <a:moveTo>
                  <a:pt x="237" y="0"/>
                </a:moveTo>
                <a:lnTo>
                  <a:pt x="0" y="1306"/>
                </a:lnTo>
                <a:lnTo>
                  <a:pt x="879" y="1795"/>
                </a:lnTo>
                <a:lnTo>
                  <a:pt x="237" y="0"/>
                </a:lnTo>
                <a:close/>
              </a:path>
            </a:pathLst>
          </a:custGeom>
          <a:solidFill>
            <a:srgbClr val="404040"/>
          </a:solidFill>
        </p:spPr>
        <p:txBody>
          <a:bodyPr wrap="square" lIns="0" tIns="0" rIns="0" bIns="0" rtlCol="0"/>
          <a:lstStyle/>
          <a:p>
            <a:endParaRPr/>
          </a:p>
        </p:txBody>
      </p:sp>
      <p:sp>
        <p:nvSpPr>
          <p:cNvPr id="57" name="object 57"/>
          <p:cNvSpPr txBox="1"/>
          <p:nvPr/>
        </p:nvSpPr>
        <p:spPr>
          <a:xfrm>
            <a:off x="3411247" y="2131923"/>
            <a:ext cx="1327150" cy="172720"/>
          </a:xfrm>
          <a:prstGeom prst="rect">
            <a:avLst/>
          </a:prstGeom>
        </p:spPr>
        <p:txBody>
          <a:bodyPr vert="horz" wrap="square" lIns="0" tIns="0" rIns="0" bIns="0" rtlCol="0">
            <a:spAutoFit/>
          </a:bodyPr>
          <a:lstStyle/>
          <a:p>
            <a:pPr marL="12700">
              <a:tabLst>
                <a:tab pos="520700" algn="l"/>
                <a:tab pos="1028700" algn="l"/>
              </a:tabLst>
            </a:pPr>
            <a:r>
              <a:rPr sz="1100" spc="20" dirty="0">
                <a:latin typeface="宋体"/>
                <a:cs typeface="宋体"/>
              </a:rPr>
              <a:t>液态	表征	聚集</a:t>
            </a:r>
            <a:endParaRPr sz="1100">
              <a:latin typeface="宋体"/>
              <a:cs typeface="宋体"/>
            </a:endParaRPr>
          </a:p>
        </p:txBody>
      </p:sp>
      <p:sp>
        <p:nvSpPr>
          <p:cNvPr id="58" name="object 58"/>
          <p:cNvSpPr/>
          <p:nvPr/>
        </p:nvSpPr>
        <p:spPr>
          <a:xfrm>
            <a:off x="5394192" y="2228165"/>
            <a:ext cx="213995" cy="0"/>
          </a:xfrm>
          <a:custGeom>
            <a:avLst/>
            <a:gdLst/>
            <a:ahLst/>
            <a:cxnLst/>
            <a:rect l="l" t="t" r="r" b="b"/>
            <a:pathLst>
              <a:path w="213995">
                <a:moveTo>
                  <a:pt x="0" y="0"/>
                </a:moveTo>
                <a:lnTo>
                  <a:pt x="213409" y="0"/>
                </a:lnTo>
              </a:path>
            </a:pathLst>
          </a:custGeom>
          <a:ln w="11873">
            <a:solidFill>
              <a:srgbClr val="404040"/>
            </a:solidFill>
          </a:ln>
        </p:spPr>
        <p:txBody>
          <a:bodyPr wrap="square" lIns="0" tIns="0" rIns="0" bIns="0" rtlCol="0"/>
          <a:lstStyle/>
          <a:p>
            <a:endParaRPr/>
          </a:p>
        </p:txBody>
      </p:sp>
      <p:sp>
        <p:nvSpPr>
          <p:cNvPr id="59" name="object 59"/>
          <p:cNvSpPr/>
          <p:nvPr/>
        </p:nvSpPr>
        <p:spPr>
          <a:xfrm>
            <a:off x="4833992" y="2228165"/>
            <a:ext cx="276225" cy="0"/>
          </a:xfrm>
          <a:custGeom>
            <a:avLst/>
            <a:gdLst/>
            <a:ahLst/>
            <a:cxnLst/>
            <a:rect l="l" t="t" r="r" b="b"/>
            <a:pathLst>
              <a:path w="276225">
                <a:moveTo>
                  <a:pt x="0" y="0"/>
                </a:moveTo>
                <a:lnTo>
                  <a:pt x="275653" y="0"/>
                </a:lnTo>
              </a:path>
            </a:pathLst>
          </a:custGeom>
          <a:ln w="11873">
            <a:solidFill>
              <a:srgbClr val="404040"/>
            </a:solidFill>
          </a:ln>
        </p:spPr>
        <p:txBody>
          <a:bodyPr wrap="square" lIns="0" tIns="0" rIns="0" bIns="0" rtlCol="0"/>
          <a:lstStyle/>
          <a:p>
            <a:endParaRPr/>
          </a:p>
        </p:txBody>
      </p:sp>
      <p:sp>
        <p:nvSpPr>
          <p:cNvPr id="60" name="object 60"/>
          <p:cNvSpPr/>
          <p:nvPr/>
        </p:nvSpPr>
        <p:spPr>
          <a:xfrm>
            <a:off x="5589817" y="2182331"/>
            <a:ext cx="89535" cy="83820"/>
          </a:xfrm>
          <a:custGeom>
            <a:avLst/>
            <a:gdLst/>
            <a:ahLst/>
            <a:cxnLst/>
            <a:rect l="l" t="t" r="r" b="b"/>
            <a:pathLst>
              <a:path w="89535" h="83819">
                <a:moveTo>
                  <a:pt x="2986" y="80258"/>
                </a:moveTo>
                <a:lnTo>
                  <a:pt x="0" y="81454"/>
                </a:lnTo>
                <a:lnTo>
                  <a:pt x="1778" y="83592"/>
                </a:lnTo>
                <a:lnTo>
                  <a:pt x="2986" y="80258"/>
                </a:lnTo>
                <a:close/>
              </a:path>
              <a:path w="89535" h="83819">
                <a:moveTo>
                  <a:pt x="2747" y="2681"/>
                </a:moveTo>
                <a:lnTo>
                  <a:pt x="9181" y="20491"/>
                </a:lnTo>
                <a:lnTo>
                  <a:pt x="11648" y="41840"/>
                </a:lnTo>
                <a:lnTo>
                  <a:pt x="9181" y="63167"/>
                </a:lnTo>
                <a:lnTo>
                  <a:pt x="2986" y="80258"/>
                </a:lnTo>
                <a:lnTo>
                  <a:pt x="88920" y="45833"/>
                </a:lnTo>
                <a:lnTo>
                  <a:pt x="2747" y="2681"/>
                </a:lnTo>
                <a:close/>
              </a:path>
              <a:path w="89535" h="83819">
                <a:moveTo>
                  <a:pt x="1778" y="0"/>
                </a:moveTo>
                <a:lnTo>
                  <a:pt x="0" y="1306"/>
                </a:lnTo>
                <a:lnTo>
                  <a:pt x="2747" y="2681"/>
                </a:lnTo>
                <a:lnTo>
                  <a:pt x="1778" y="0"/>
                </a:lnTo>
                <a:close/>
              </a:path>
            </a:pathLst>
          </a:custGeom>
          <a:solidFill>
            <a:srgbClr val="404040"/>
          </a:solidFill>
        </p:spPr>
        <p:txBody>
          <a:bodyPr wrap="square" lIns="0" tIns="0" rIns="0" bIns="0" rtlCol="0"/>
          <a:lstStyle/>
          <a:p>
            <a:endParaRPr/>
          </a:p>
        </p:txBody>
      </p:sp>
      <p:sp>
        <p:nvSpPr>
          <p:cNvPr id="61" name="object 61"/>
          <p:cNvSpPr/>
          <p:nvPr/>
        </p:nvSpPr>
        <p:spPr>
          <a:xfrm>
            <a:off x="5109646" y="2130206"/>
            <a:ext cx="285115" cy="187325"/>
          </a:xfrm>
          <a:custGeom>
            <a:avLst/>
            <a:gdLst/>
            <a:ahLst/>
            <a:cxnLst/>
            <a:rect l="l" t="t" r="r" b="b"/>
            <a:pathLst>
              <a:path w="285114" h="187325">
                <a:moveTo>
                  <a:pt x="0" y="187013"/>
                </a:moveTo>
                <a:lnTo>
                  <a:pt x="284546" y="187013"/>
                </a:lnTo>
                <a:lnTo>
                  <a:pt x="284546" y="0"/>
                </a:lnTo>
                <a:lnTo>
                  <a:pt x="0" y="0"/>
                </a:lnTo>
                <a:lnTo>
                  <a:pt x="0" y="187013"/>
                </a:lnTo>
                <a:close/>
              </a:path>
            </a:pathLst>
          </a:custGeom>
          <a:solidFill>
            <a:srgbClr val="FFFFFF"/>
          </a:solidFill>
        </p:spPr>
        <p:txBody>
          <a:bodyPr wrap="square" lIns="0" tIns="0" rIns="0" bIns="0" rtlCol="0"/>
          <a:lstStyle/>
          <a:p>
            <a:endParaRPr/>
          </a:p>
        </p:txBody>
      </p:sp>
      <p:sp>
        <p:nvSpPr>
          <p:cNvPr id="62" name="object 62"/>
          <p:cNvSpPr txBox="1"/>
          <p:nvPr/>
        </p:nvSpPr>
        <p:spPr>
          <a:xfrm>
            <a:off x="5100028" y="2131923"/>
            <a:ext cx="310515" cy="172720"/>
          </a:xfrm>
          <a:prstGeom prst="rect">
            <a:avLst/>
          </a:prstGeom>
        </p:spPr>
        <p:txBody>
          <a:bodyPr vert="horz" wrap="square" lIns="0" tIns="0" rIns="0" bIns="0" rtlCol="0">
            <a:spAutoFit/>
          </a:bodyPr>
          <a:lstStyle/>
          <a:p>
            <a:pPr marL="12700"/>
            <a:r>
              <a:rPr sz="1100" spc="20" dirty="0">
                <a:latin typeface="宋体"/>
                <a:cs typeface="宋体"/>
              </a:rPr>
              <a:t>形成</a:t>
            </a:r>
            <a:endParaRPr sz="1100">
              <a:latin typeface="宋体"/>
              <a:cs typeface="宋体"/>
            </a:endParaRPr>
          </a:p>
        </p:txBody>
      </p:sp>
      <p:sp>
        <p:nvSpPr>
          <p:cNvPr id="63" name="object 63"/>
          <p:cNvSpPr/>
          <p:nvPr/>
        </p:nvSpPr>
        <p:spPr>
          <a:xfrm>
            <a:off x="3829189" y="2985125"/>
            <a:ext cx="497955" cy="329500"/>
          </a:xfrm>
          <a:prstGeom prst="rect">
            <a:avLst/>
          </a:prstGeom>
          <a:blipFill>
            <a:blip r:embed="rId9" cstate="print"/>
            <a:stretch>
              <a:fillRect/>
            </a:stretch>
          </a:blipFill>
        </p:spPr>
        <p:txBody>
          <a:bodyPr wrap="square" lIns="0" tIns="0" rIns="0" bIns="0" rtlCol="0"/>
          <a:lstStyle/>
          <a:p>
            <a:endParaRPr/>
          </a:p>
        </p:txBody>
      </p:sp>
      <p:sp>
        <p:nvSpPr>
          <p:cNvPr id="64" name="object 64"/>
          <p:cNvSpPr/>
          <p:nvPr/>
        </p:nvSpPr>
        <p:spPr>
          <a:xfrm>
            <a:off x="3829189" y="2985126"/>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65" name="object 65"/>
          <p:cNvSpPr txBox="1"/>
          <p:nvPr/>
        </p:nvSpPr>
        <p:spPr>
          <a:xfrm>
            <a:off x="3923786" y="3054168"/>
            <a:ext cx="310515" cy="172720"/>
          </a:xfrm>
          <a:prstGeom prst="rect">
            <a:avLst/>
          </a:prstGeom>
        </p:spPr>
        <p:txBody>
          <a:bodyPr vert="horz" wrap="square" lIns="0" tIns="0" rIns="0" bIns="0" rtlCol="0">
            <a:spAutoFit/>
          </a:bodyPr>
          <a:lstStyle/>
          <a:p>
            <a:pPr marL="12700"/>
            <a:r>
              <a:rPr sz="1100" spc="20" dirty="0">
                <a:latin typeface="宋体"/>
                <a:cs typeface="宋体"/>
              </a:rPr>
              <a:t>聚集</a:t>
            </a:r>
            <a:endParaRPr sz="1100">
              <a:latin typeface="宋体"/>
              <a:cs typeface="宋体"/>
            </a:endParaRPr>
          </a:p>
        </p:txBody>
      </p:sp>
      <p:sp>
        <p:nvSpPr>
          <p:cNvPr id="66" name="object 66"/>
          <p:cNvSpPr/>
          <p:nvPr/>
        </p:nvSpPr>
        <p:spPr>
          <a:xfrm>
            <a:off x="3829189" y="3314625"/>
            <a:ext cx="497955" cy="329500"/>
          </a:xfrm>
          <a:prstGeom prst="rect">
            <a:avLst/>
          </a:prstGeom>
          <a:blipFill>
            <a:blip r:embed="rId10" cstate="print"/>
            <a:stretch>
              <a:fillRect/>
            </a:stretch>
          </a:blipFill>
        </p:spPr>
        <p:txBody>
          <a:bodyPr wrap="square" lIns="0" tIns="0" rIns="0" bIns="0" rtlCol="0"/>
          <a:lstStyle/>
          <a:p>
            <a:endParaRPr/>
          </a:p>
        </p:txBody>
      </p:sp>
      <p:sp>
        <p:nvSpPr>
          <p:cNvPr id="67" name="object 67"/>
          <p:cNvSpPr/>
          <p:nvPr/>
        </p:nvSpPr>
        <p:spPr>
          <a:xfrm>
            <a:off x="3829189" y="3314626"/>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68" name="object 68"/>
          <p:cNvSpPr txBox="1"/>
          <p:nvPr/>
        </p:nvSpPr>
        <p:spPr>
          <a:xfrm>
            <a:off x="3923786" y="3384025"/>
            <a:ext cx="310515" cy="172720"/>
          </a:xfrm>
          <a:prstGeom prst="rect">
            <a:avLst/>
          </a:prstGeom>
        </p:spPr>
        <p:txBody>
          <a:bodyPr vert="horz" wrap="square" lIns="0" tIns="0" rIns="0" bIns="0" rtlCol="0">
            <a:spAutoFit/>
          </a:bodyPr>
          <a:lstStyle/>
          <a:p>
            <a:pPr marL="12700"/>
            <a:r>
              <a:rPr sz="1100" spc="20" dirty="0">
                <a:latin typeface="宋体"/>
                <a:cs typeface="宋体"/>
              </a:rPr>
              <a:t>耦合</a:t>
            </a:r>
            <a:endParaRPr sz="1100">
              <a:latin typeface="宋体"/>
              <a:cs typeface="宋体"/>
            </a:endParaRPr>
          </a:p>
        </p:txBody>
      </p:sp>
      <p:sp>
        <p:nvSpPr>
          <p:cNvPr id="69" name="object 69"/>
          <p:cNvSpPr/>
          <p:nvPr/>
        </p:nvSpPr>
        <p:spPr>
          <a:xfrm>
            <a:off x="3829189" y="3644102"/>
            <a:ext cx="497955" cy="329500"/>
          </a:xfrm>
          <a:prstGeom prst="rect">
            <a:avLst/>
          </a:prstGeom>
          <a:blipFill>
            <a:blip r:embed="rId9" cstate="print"/>
            <a:stretch>
              <a:fillRect/>
            </a:stretch>
          </a:blipFill>
        </p:spPr>
        <p:txBody>
          <a:bodyPr wrap="square" lIns="0" tIns="0" rIns="0" bIns="0" rtlCol="0"/>
          <a:lstStyle/>
          <a:p>
            <a:endParaRPr/>
          </a:p>
        </p:txBody>
      </p:sp>
      <p:sp>
        <p:nvSpPr>
          <p:cNvPr id="70" name="object 70"/>
          <p:cNvSpPr/>
          <p:nvPr/>
        </p:nvSpPr>
        <p:spPr>
          <a:xfrm>
            <a:off x="3829189" y="3644103"/>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71" name="object 71"/>
          <p:cNvSpPr txBox="1"/>
          <p:nvPr/>
        </p:nvSpPr>
        <p:spPr>
          <a:xfrm>
            <a:off x="3923786" y="3713881"/>
            <a:ext cx="310515" cy="172720"/>
          </a:xfrm>
          <a:prstGeom prst="rect">
            <a:avLst/>
          </a:prstGeom>
        </p:spPr>
        <p:txBody>
          <a:bodyPr vert="horz" wrap="square" lIns="0" tIns="0" rIns="0" bIns="0" rtlCol="0">
            <a:spAutoFit/>
          </a:bodyPr>
          <a:lstStyle/>
          <a:p>
            <a:pPr marL="12700"/>
            <a:r>
              <a:rPr sz="1100" spc="20" dirty="0">
                <a:latin typeface="宋体"/>
                <a:cs typeface="宋体"/>
              </a:rPr>
              <a:t>传输</a:t>
            </a:r>
            <a:endParaRPr sz="1100">
              <a:latin typeface="宋体"/>
              <a:cs typeface="宋体"/>
            </a:endParaRPr>
          </a:p>
        </p:txBody>
      </p:sp>
      <p:sp>
        <p:nvSpPr>
          <p:cNvPr id="72" name="object 72"/>
          <p:cNvSpPr/>
          <p:nvPr/>
        </p:nvSpPr>
        <p:spPr>
          <a:xfrm>
            <a:off x="3846973" y="3964722"/>
            <a:ext cx="498475" cy="329565"/>
          </a:xfrm>
          <a:custGeom>
            <a:avLst/>
            <a:gdLst/>
            <a:ahLst/>
            <a:cxnLst/>
            <a:rect l="l" t="t" r="r" b="b"/>
            <a:pathLst>
              <a:path w="498475" h="329564">
                <a:moveTo>
                  <a:pt x="497955" y="0"/>
                </a:moveTo>
                <a:lnTo>
                  <a:pt x="0" y="0"/>
                </a:lnTo>
                <a:lnTo>
                  <a:pt x="0" y="329476"/>
                </a:lnTo>
              </a:path>
            </a:pathLst>
          </a:custGeom>
          <a:ln w="3175">
            <a:solidFill>
              <a:srgbClr val="FFFFFF"/>
            </a:solidFill>
          </a:ln>
        </p:spPr>
        <p:txBody>
          <a:bodyPr wrap="square" lIns="0" tIns="0" rIns="0" bIns="0" rtlCol="0"/>
          <a:lstStyle/>
          <a:p>
            <a:endParaRPr/>
          </a:p>
        </p:txBody>
      </p:sp>
      <p:sp>
        <p:nvSpPr>
          <p:cNvPr id="73" name="object 73"/>
          <p:cNvSpPr/>
          <p:nvPr/>
        </p:nvSpPr>
        <p:spPr>
          <a:xfrm>
            <a:off x="3829189" y="3946886"/>
            <a:ext cx="497955" cy="329500"/>
          </a:xfrm>
          <a:prstGeom prst="rect">
            <a:avLst/>
          </a:prstGeom>
          <a:blipFill>
            <a:blip r:embed="rId9" cstate="print"/>
            <a:stretch>
              <a:fillRect/>
            </a:stretch>
          </a:blipFill>
        </p:spPr>
        <p:txBody>
          <a:bodyPr wrap="square" lIns="0" tIns="0" rIns="0" bIns="0" rtlCol="0"/>
          <a:lstStyle/>
          <a:p>
            <a:endParaRPr/>
          </a:p>
        </p:txBody>
      </p:sp>
      <p:sp>
        <p:nvSpPr>
          <p:cNvPr id="74" name="object 74"/>
          <p:cNvSpPr/>
          <p:nvPr/>
        </p:nvSpPr>
        <p:spPr>
          <a:xfrm>
            <a:off x="3829189" y="3946887"/>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75" name="object 75"/>
          <p:cNvSpPr txBox="1"/>
          <p:nvPr/>
        </p:nvSpPr>
        <p:spPr>
          <a:xfrm>
            <a:off x="3923786" y="4019171"/>
            <a:ext cx="310515" cy="172720"/>
          </a:xfrm>
          <a:prstGeom prst="rect">
            <a:avLst/>
          </a:prstGeom>
        </p:spPr>
        <p:txBody>
          <a:bodyPr vert="horz" wrap="square" lIns="0" tIns="0" rIns="0" bIns="0" rtlCol="0">
            <a:spAutoFit/>
          </a:bodyPr>
          <a:lstStyle/>
          <a:p>
            <a:pPr marL="12700"/>
            <a:r>
              <a:rPr sz="1100" spc="20" dirty="0">
                <a:latin typeface="宋体"/>
                <a:cs typeface="宋体"/>
              </a:rPr>
              <a:t>转换</a:t>
            </a:r>
            <a:endParaRPr sz="1100">
              <a:latin typeface="宋体"/>
              <a:cs typeface="宋体"/>
            </a:endParaRPr>
          </a:p>
        </p:txBody>
      </p:sp>
      <p:sp>
        <p:nvSpPr>
          <p:cNvPr id="76" name="object 76"/>
          <p:cNvSpPr/>
          <p:nvPr/>
        </p:nvSpPr>
        <p:spPr>
          <a:xfrm>
            <a:off x="3829189" y="4276387"/>
            <a:ext cx="497955" cy="329500"/>
          </a:xfrm>
          <a:prstGeom prst="rect">
            <a:avLst/>
          </a:prstGeom>
          <a:blipFill>
            <a:blip r:embed="rId10" cstate="print"/>
            <a:stretch>
              <a:fillRect/>
            </a:stretch>
          </a:blipFill>
        </p:spPr>
        <p:txBody>
          <a:bodyPr wrap="square" lIns="0" tIns="0" rIns="0" bIns="0" rtlCol="0"/>
          <a:lstStyle/>
          <a:p>
            <a:endParaRPr/>
          </a:p>
        </p:txBody>
      </p:sp>
      <p:sp>
        <p:nvSpPr>
          <p:cNvPr id="77" name="object 77"/>
          <p:cNvSpPr/>
          <p:nvPr/>
        </p:nvSpPr>
        <p:spPr>
          <a:xfrm>
            <a:off x="3829189" y="4276388"/>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78" name="object 78"/>
          <p:cNvSpPr txBox="1"/>
          <p:nvPr/>
        </p:nvSpPr>
        <p:spPr>
          <a:xfrm>
            <a:off x="3923786" y="4349051"/>
            <a:ext cx="310515" cy="172720"/>
          </a:xfrm>
          <a:prstGeom prst="rect">
            <a:avLst/>
          </a:prstGeom>
        </p:spPr>
        <p:txBody>
          <a:bodyPr vert="horz" wrap="square" lIns="0" tIns="0" rIns="0" bIns="0" rtlCol="0">
            <a:spAutoFit/>
          </a:bodyPr>
          <a:lstStyle/>
          <a:p>
            <a:pPr marL="12700"/>
            <a:r>
              <a:rPr sz="1100" spc="20" dirty="0">
                <a:latin typeface="宋体"/>
                <a:cs typeface="宋体"/>
              </a:rPr>
              <a:t>耗散</a:t>
            </a:r>
            <a:endParaRPr sz="1100">
              <a:latin typeface="宋体"/>
              <a:cs typeface="宋体"/>
            </a:endParaRPr>
          </a:p>
        </p:txBody>
      </p:sp>
      <p:sp>
        <p:nvSpPr>
          <p:cNvPr id="79" name="object 79"/>
          <p:cNvSpPr/>
          <p:nvPr/>
        </p:nvSpPr>
        <p:spPr>
          <a:xfrm>
            <a:off x="2815492" y="3973603"/>
            <a:ext cx="586876" cy="329500"/>
          </a:xfrm>
          <a:prstGeom prst="rect">
            <a:avLst/>
          </a:prstGeom>
          <a:blipFill>
            <a:blip r:embed="rId11" cstate="print"/>
            <a:stretch>
              <a:fillRect/>
            </a:stretch>
          </a:blipFill>
        </p:spPr>
        <p:txBody>
          <a:bodyPr wrap="square" lIns="0" tIns="0" rIns="0" bIns="0" rtlCol="0"/>
          <a:lstStyle/>
          <a:p>
            <a:endParaRPr/>
          </a:p>
        </p:txBody>
      </p:sp>
      <p:sp>
        <p:nvSpPr>
          <p:cNvPr id="80" name="object 80"/>
          <p:cNvSpPr/>
          <p:nvPr/>
        </p:nvSpPr>
        <p:spPr>
          <a:xfrm>
            <a:off x="2815493" y="3973604"/>
            <a:ext cx="587375" cy="329565"/>
          </a:xfrm>
          <a:custGeom>
            <a:avLst/>
            <a:gdLst/>
            <a:ahLst/>
            <a:cxnLst/>
            <a:rect l="l" t="t" r="r" b="b"/>
            <a:pathLst>
              <a:path w="587375" h="329564">
                <a:moveTo>
                  <a:pt x="0" y="329500"/>
                </a:moveTo>
                <a:lnTo>
                  <a:pt x="586876" y="329500"/>
                </a:lnTo>
                <a:lnTo>
                  <a:pt x="586876" y="0"/>
                </a:lnTo>
                <a:lnTo>
                  <a:pt x="0" y="0"/>
                </a:lnTo>
                <a:lnTo>
                  <a:pt x="0" y="329500"/>
                </a:lnTo>
                <a:close/>
              </a:path>
            </a:pathLst>
          </a:custGeom>
          <a:ln w="3175">
            <a:solidFill>
              <a:srgbClr val="404040"/>
            </a:solidFill>
          </a:ln>
        </p:spPr>
        <p:txBody>
          <a:bodyPr wrap="square" lIns="0" tIns="0" rIns="0" bIns="0" rtlCol="0"/>
          <a:lstStyle/>
          <a:p>
            <a:endParaRPr/>
          </a:p>
        </p:txBody>
      </p:sp>
      <p:sp>
        <p:nvSpPr>
          <p:cNvPr id="81" name="object 81"/>
          <p:cNvSpPr/>
          <p:nvPr/>
        </p:nvSpPr>
        <p:spPr>
          <a:xfrm>
            <a:off x="2815492" y="2985125"/>
            <a:ext cx="586876" cy="329500"/>
          </a:xfrm>
          <a:prstGeom prst="rect">
            <a:avLst/>
          </a:prstGeom>
          <a:blipFill>
            <a:blip r:embed="rId12" cstate="print"/>
            <a:stretch>
              <a:fillRect/>
            </a:stretch>
          </a:blipFill>
        </p:spPr>
        <p:txBody>
          <a:bodyPr wrap="square" lIns="0" tIns="0" rIns="0" bIns="0" rtlCol="0"/>
          <a:lstStyle/>
          <a:p>
            <a:endParaRPr/>
          </a:p>
        </p:txBody>
      </p:sp>
      <p:sp>
        <p:nvSpPr>
          <p:cNvPr id="82" name="object 82"/>
          <p:cNvSpPr/>
          <p:nvPr/>
        </p:nvSpPr>
        <p:spPr>
          <a:xfrm>
            <a:off x="2815493" y="2985126"/>
            <a:ext cx="587375" cy="329565"/>
          </a:xfrm>
          <a:custGeom>
            <a:avLst/>
            <a:gdLst/>
            <a:ahLst/>
            <a:cxnLst/>
            <a:rect l="l" t="t" r="r" b="b"/>
            <a:pathLst>
              <a:path w="587375" h="329564">
                <a:moveTo>
                  <a:pt x="0" y="329500"/>
                </a:moveTo>
                <a:lnTo>
                  <a:pt x="586876" y="329500"/>
                </a:lnTo>
                <a:lnTo>
                  <a:pt x="586876" y="0"/>
                </a:lnTo>
                <a:lnTo>
                  <a:pt x="0" y="0"/>
                </a:lnTo>
                <a:lnTo>
                  <a:pt x="0" y="329500"/>
                </a:lnTo>
                <a:close/>
              </a:path>
            </a:pathLst>
          </a:custGeom>
          <a:ln w="3175">
            <a:solidFill>
              <a:srgbClr val="404040"/>
            </a:solidFill>
          </a:ln>
        </p:spPr>
        <p:txBody>
          <a:bodyPr wrap="square" lIns="0" tIns="0" rIns="0" bIns="0" rtlCol="0"/>
          <a:lstStyle/>
          <a:p>
            <a:endParaRPr/>
          </a:p>
        </p:txBody>
      </p:sp>
      <p:sp>
        <p:nvSpPr>
          <p:cNvPr id="83" name="object 83"/>
          <p:cNvSpPr txBox="1"/>
          <p:nvPr/>
        </p:nvSpPr>
        <p:spPr>
          <a:xfrm>
            <a:off x="2882111" y="3054168"/>
            <a:ext cx="452755" cy="172720"/>
          </a:xfrm>
          <a:prstGeom prst="rect">
            <a:avLst/>
          </a:prstGeom>
        </p:spPr>
        <p:txBody>
          <a:bodyPr vert="horz" wrap="square" lIns="0" tIns="0" rIns="0" bIns="0" rtlCol="0">
            <a:spAutoFit/>
          </a:bodyPr>
          <a:lstStyle/>
          <a:p>
            <a:pPr marL="12700"/>
            <a:r>
              <a:rPr sz="1100" spc="20" dirty="0">
                <a:latin typeface="宋体"/>
                <a:cs typeface="宋体"/>
              </a:rPr>
              <a:t>机械能</a:t>
            </a:r>
            <a:endParaRPr sz="1100">
              <a:latin typeface="宋体"/>
              <a:cs typeface="宋体"/>
            </a:endParaRPr>
          </a:p>
        </p:txBody>
      </p:sp>
      <p:sp>
        <p:nvSpPr>
          <p:cNvPr id="84" name="object 84"/>
          <p:cNvSpPr/>
          <p:nvPr/>
        </p:nvSpPr>
        <p:spPr>
          <a:xfrm>
            <a:off x="2815492" y="3314625"/>
            <a:ext cx="586876" cy="329500"/>
          </a:xfrm>
          <a:prstGeom prst="rect">
            <a:avLst/>
          </a:prstGeom>
          <a:blipFill>
            <a:blip r:embed="rId11" cstate="print"/>
            <a:stretch>
              <a:fillRect/>
            </a:stretch>
          </a:blipFill>
        </p:spPr>
        <p:txBody>
          <a:bodyPr wrap="square" lIns="0" tIns="0" rIns="0" bIns="0" rtlCol="0"/>
          <a:lstStyle/>
          <a:p>
            <a:endParaRPr/>
          </a:p>
        </p:txBody>
      </p:sp>
      <p:sp>
        <p:nvSpPr>
          <p:cNvPr id="85" name="object 85"/>
          <p:cNvSpPr/>
          <p:nvPr/>
        </p:nvSpPr>
        <p:spPr>
          <a:xfrm>
            <a:off x="2815493" y="3314626"/>
            <a:ext cx="587375" cy="329565"/>
          </a:xfrm>
          <a:custGeom>
            <a:avLst/>
            <a:gdLst/>
            <a:ahLst/>
            <a:cxnLst/>
            <a:rect l="l" t="t" r="r" b="b"/>
            <a:pathLst>
              <a:path w="587375" h="329564">
                <a:moveTo>
                  <a:pt x="0" y="329500"/>
                </a:moveTo>
                <a:lnTo>
                  <a:pt x="586876" y="329500"/>
                </a:lnTo>
                <a:lnTo>
                  <a:pt x="586876" y="0"/>
                </a:lnTo>
                <a:lnTo>
                  <a:pt x="0" y="0"/>
                </a:lnTo>
                <a:lnTo>
                  <a:pt x="0" y="329500"/>
                </a:lnTo>
                <a:close/>
              </a:path>
            </a:pathLst>
          </a:custGeom>
          <a:ln w="3175">
            <a:solidFill>
              <a:srgbClr val="404040"/>
            </a:solidFill>
          </a:ln>
        </p:spPr>
        <p:txBody>
          <a:bodyPr wrap="square" lIns="0" tIns="0" rIns="0" bIns="0" rtlCol="0"/>
          <a:lstStyle/>
          <a:p>
            <a:endParaRPr/>
          </a:p>
        </p:txBody>
      </p:sp>
      <p:sp>
        <p:nvSpPr>
          <p:cNvPr id="86" name="object 86"/>
          <p:cNvSpPr txBox="1"/>
          <p:nvPr/>
        </p:nvSpPr>
        <p:spPr>
          <a:xfrm>
            <a:off x="2953247" y="3384025"/>
            <a:ext cx="310515" cy="172720"/>
          </a:xfrm>
          <a:prstGeom prst="rect">
            <a:avLst/>
          </a:prstGeom>
        </p:spPr>
        <p:txBody>
          <a:bodyPr vert="horz" wrap="square" lIns="0" tIns="0" rIns="0" bIns="0" rtlCol="0">
            <a:spAutoFit/>
          </a:bodyPr>
          <a:lstStyle/>
          <a:p>
            <a:pPr marL="12700"/>
            <a:r>
              <a:rPr sz="1100" spc="20" dirty="0">
                <a:latin typeface="宋体"/>
                <a:cs typeface="宋体"/>
              </a:rPr>
              <a:t>热能</a:t>
            </a:r>
            <a:endParaRPr sz="1100">
              <a:latin typeface="宋体"/>
              <a:cs typeface="宋体"/>
            </a:endParaRPr>
          </a:p>
        </p:txBody>
      </p:sp>
      <p:sp>
        <p:nvSpPr>
          <p:cNvPr id="87" name="object 87"/>
          <p:cNvSpPr/>
          <p:nvPr/>
        </p:nvSpPr>
        <p:spPr>
          <a:xfrm>
            <a:off x="2833278" y="3661914"/>
            <a:ext cx="578485" cy="329565"/>
          </a:xfrm>
          <a:custGeom>
            <a:avLst/>
            <a:gdLst/>
            <a:ahLst/>
            <a:cxnLst/>
            <a:rect l="l" t="t" r="r" b="b"/>
            <a:pathLst>
              <a:path w="578485" h="329564">
                <a:moveTo>
                  <a:pt x="0" y="329500"/>
                </a:moveTo>
                <a:lnTo>
                  <a:pt x="577984" y="329500"/>
                </a:lnTo>
                <a:lnTo>
                  <a:pt x="577984" y="0"/>
                </a:lnTo>
                <a:lnTo>
                  <a:pt x="0" y="0"/>
                </a:lnTo>
                <a:lnTo>
                  <a:pt x="0" y="329500"/>
                </a:lnTo>
                <a:close/>
              </a:path>
            </a:pathLst>
          </a:custGeom>
          <a:solidFill>
            <a:srgbClr val="FFFFFF"/>
          </a:solidFill>
        </p:spPr>
        <p:txBody>
          <a:bodyPr wrap="square" lIns="0" tIns="0" rIns="0" bIns="0" rtlCol="0"/>
          <a:lstStyle/>
          <a:p>
            <a:endParaRPr/>
          </a:p>
        </p:txBody>
      </p:sp>
      <p:sp>
        <p:nvSpPr>
          <p:cNvPr id="88" name="object 88"/>
          <p:cNvSpPr/>
          <p:nvPr/>
        </p:nvSpPr>
        <p:spPr>
          <a:xfrm>
            <a:off x="2833278" y="3661938"/>
            <a:ext cx="578485" cy="329565"/>
          </a:xfrm>
          <a:custGeom>
            <a:avLst/>
            <a:gdLst/>
            <a:ahLst/>
            <a:cxnLst/>
            <a:rect l="l" t="t" r="r" b="b"/>
            <a:pathLst>
              <a:path w="578485" h="329564">
                <a:moveTo>
                  <a:pt x="577984" y="0"/>
                </a:moveTo>
                <a:lnTo>
                  <a:pt x="0" y="0"/>
                </a:lnTo>
                <a:lnTo>
                  <a:pt x="0" y="329476"/>
                </a:lnTo>
              </a:path>
            </a:pathLst>
          </a:custGeom>
          <a:ln w="3175">
            <a:solidFill>
              <a:srgbClr val="FFFFFF"/>
            </a:solidFill>
          </a:ln>
        </p:spPr>
        <p:txBody>
          <a:bodyPr wrap="square" lIns="0" tIns="0" rIns="0" bIns="0" rtlCol="0"/>
          <a:lstStyle/>
          <a:p>
            <a:endParaRPr/>
          </a:p>
        </p:txBody>
      </p:sp>
      <p:sp>
        <p:nvSpPr>
          <p:cNvPr id="89" name="object 89"/>
          <p:cNvSpPr/>
          <p:nvPr/>
        </p:nvSpPr>
        <p:spPr>
          <a:xfrm>
            <a:off x="2815492" y="3644102"/>
            <a:ext cx="586876" cy="329500"/>
          </a:xfrm>
          <a:prstGeom prst="rect">
            <a:avLst/>
          </a:prstGeom>
          <a:blipFill>
            <a:blip r:embed="rId12" cstate="print"/>
            <a:stretch>
              <a:fillRect/>
            </a:stretch>
          </a:blipFill>
        </p:spPr>
        <p:txBody>
          <a:bodyPr wrap="square" lIns="0" tIns="0" rIns="0" bIns="0" rtlCol="0"/>
          <a:lstStyle/>
          <a:p>
            <a:endParaRPr/>
          </a:p>
        </p:txBody>
      </p:sp>
      <p:sp>
        <p:nvSpPr>
          <p:cNvPr id="90" name="object 90"/>
          <p:cNvSpPr/>
          <p:nvPr/>
        </p:nvSpPr>
        <p:spPr>
          <a:xfrm>
            <a:off x="2815493" y="3644103"/>
            <a:ext cx="587375" cy="329565"/>
          </a:xfrm>
          <a:custGeom>
            <a:avLst/>
            <a:gdLst/>
            <a:ahLst/>
            <a:cxnLst/>
            <a:rect l="l" t="t" r="r" b="b"/>
            <a:pathLst>
              <a:path w="587375" h="329564">
                <a:moveTo>
                  <a:pt x="0" y="329500"/>
                </a:moveTo>
                <a:lnTo>
                  <a:pt x="586876" y="329500"/>
                </a:lnTo>
                <a:lnTo>
                  <a:pt x="586876" y="0"/>
                </a:lnTo>
                <a:lnTo>
                  <a:pt x="0" y="0"/>
                </a:lnTo>
                <a:lnTo>
                  <a:pt x="0" y="329500"/>
                </a:lnTo>
                <a:close/>
              </a:path>
            </a:pathLst>
          </a:custGeom>
          <a:ln w="3175">
            <a:solidFill>
              <a:srgbClr val="404040"/>
            </a:solidFill>
          </a:ln>
        </p:spPr>
        <p:txBody>
          <a:bodyPr wrap="square" lIns="0" tIns="0" rIns="0" bIns="0" rtlCol="0"/>
          <a:lstStyle/>
          <a:p>
            <a:endParaRPr/>
          </a:p>
        </p:txBody>
      </p:sp>
      <p:sp>
        <p:nvSpPr>
          <p:cNvPr id="91" name="object 91"/>
          <p:cNvSpPr txBox="1"/>
          <p:nvPr/>
        </p:nvSpPr>
        <p:spPr>
          <a:xfrm>
            <a:off x="2882111" y="3713881"/>
            <a:ext cx="452755" cy="172720"/>
          </a:xfrm>
          <a:prstGeom prst="rect">
            <a:avLst/>
          </a:prstGeom>
        </p:spPr>
        <p:txBody>
          <a:bodyPr vert="horz" wrap="square" lIns="0" tIns="0" rIns="0" bIns="0" rtlCol="0">
            <a:spAutoFit/>
          </a:bodyPr>
          <a:lstStyle/>
          <a:p>
            <a:pPr marL="12700"/>
            <a:r>
              <a:rPr sz="1100" spc="20" dirty="0">
                <a:latin typeface="宋体"/>
                <a:cs typeface="宋体"/>
              </a:rPr>
              <a:t>化学能</a:t>
            </a:r>
            <a:endParaRPr sz="1100">
              <a:latin typeface="宋体"/>
              <a:cs typeface="宋体"/>
            </a:endParaRPr>
          </a:p>
        </p:txBody>
      </p:sp>
      <p:sp>
        <p:nvSpPr>
          <p:cNvPr id="92" name="object 92"/>
          <p:cNvSpPr/>
          <p:nvPr/>
        </p:nvSpPr>
        <p:spPr>
          <a:xfrm>
            <a:off x="2815492" y="4303103"/>
            <a:ext cx="586876" cy="329500"/>
          </a:xfrm>
          <a:prstGeom prst="rect">
            <a:avLst/>
          </a:prstGeom>
          <a:blipFill>
            <a:blip r:embed="rId12" cstate="print"/>
            <a:stretch>
              <a:fillRect/>
            </a:stretch>
          </a:blipFill>
        </p:spPr>
        <p:txBody>
          <a:bodyPr wrap="square" lIns="0" tIns="0" rIns="0" bIns="0" rtlCol="0"/>
          <a:lstStyle/>
          <a:p>
            <a:endParaRPr/>
          </a:p>
        </p:txBody>
      </p:sp>
      <p:sp>
        <p:nvSpPr>
          <p:cNvPr id="93" name="object 93"/>
          <p:cNvSpPr/>
          <p:nvPr/>
        </p:nvSpPr>
        <p:spPr>
          <a:xfrm>
            <a:off x="2815493" y="4303104"/>
            <a:ext cx="587375" cy="329565"/>
          </a:xfrm>
          <a:custGeom>
            <a:avLst/>
            <a:gdLst/>
            <a:ahLst/>
            <a:cxnLst/>
            <a:rect l="l" t="t" r="r" b="b"/>
            <a:pathLst>
              <a:path w="587375" h="329564">
                <a:moveTo>
                  <a:pt x="0" y="329500"/>
                </a:moveTo>
                <a:lnTo>
                  <a:pt x="586876" y="329500"/>
                </a:lnTo>
                <a:lnTo>
                  <a:pt x="586876" y="0"/>
                </a:lnTo>
                <a:lnTo>
                  <a:pt x="0" y="0"/>
                </a:lnTo>
                <a:lnTo>
                  <a:pt x="0" y="329500"/>
                </a:lnTo>
                <a:close/>
              </a:path>
            </a:pathLst>
          </a:custGeom>
          <a:ln w="3175">
            <a:solidFill>
              <a:srgbClr val="404040"/>
            </a:solidFill>
          </a:ln>
        </p:spPr>
        <p:txBody>
          <a:bodyPr wrap="square" lIns="0" tIns="0" rIns="0" bIns="0" rtlCol="0"/>
          <a:lstStyle/>
          <a:p>
            <a:endParaRPr/>
          </a:p>
        </p:txBody>
      </p:sp>
      <p:sp>
        <p:nvSpPr>
          <p:cNvPr id="94" name="object 94"/>
          <p:cNvSpPr txBox="1"/>
          <p:nvPr/>
        </p:nvSpPr>
        <p:spPr>
          <a:xfrm>
            <a:off x="2882111" y="4043774"/>
            <a:ext cx="452755" cy="588010"/>
          </a:xfrm>
          <a:prstGeom prst="rect">
            <a:avLst/>
          </a:prstGeom>
        </p:spPr>
        <p:txBody>
          <a:bodyPr vert="horz" wrap="square" lIns="0" tIns="0" rIns="0" bIns="0" rtlCol="0">
            <a:spAutoFit/>
          </a:bodyPr>
          <a:lstStyle/>
          <a:p>
            <a:pPr marL="83820"/>
            <a:r>
              <a:rPr sz="1100" spc="20" dirty="0">
                <a:latin typeface="宋体"/>
                <a:cs typeface="宋体"/>
              </a:rPr>
              <a:t>电能</a:t>
            </a:r>
            <a:endParaRPr sz="1100">
              <a:latin typeface="宋体"/>
              <a:cs typeface="宋体"/>
            </a:endParaRPr>
          </a:p>
          <a:p>
            <a:pPr marL="12700" marR="5080" indent="71120">
              <a:lnSpc>
                <a:spcPct val="110400"/>
              </a:lnSpc>
              <a:spcBef>
                <a:spcPts val="355"/>
              </a:spcBef>
            </a:pPr>
            <a:r>
              <a:rPr sz="1100" spc="20" dirty="0">
                <a:latin typeface="宋体"/>
                <a:cs typeface="宋体"/>
              </a:rPr>
              <a:t>辐射  能，等</a:t>
            </a:r>
            <a:endParaRPr sz="1100">
              <a:latin typeface="宋体"/>
              <a:cs typeface="宋体"/>
            </a:endParaRPr>
          </a:p>
        </p:txBody>
      </p:sp>
      <p:sp>
        <p:nvSpPr>
          <p:cNvPr id="95" name="object 95"/>
          <p:cNvSpPr/>
          <p:nvPr/>
        </p:nvSpPr>
        <p:spPr>
          <a:xfrm>
            <a:off x="2495379" y="3002913"/>
            <a:ext cx="338455" cy="1647825"/>
          </a:xfrm>
          <a:custGeom>
            <a:avLst/>
            <a:gdLst/>
            <a:ahLst/>
            <a:cxnLst/>
            <a:rect l="l" t="t" r="r" b="b"/>
            <a:pathLst>
              <a:path w="338455" h="1647825">
                <a:moveTo>
                  <a:pt x="0" y="1647502"/>
                </a:moveTo>
                <a:lnTo>
                  <a:pt x="337898" y="1647502"/>
                </a:lnTo>
                <a:lnTo>
                  <a:pt x="337898" y="0"/>
                </a:lnTo>
                <a:lnTo>
                  <a:pt x="0" y="0"/>
                </a:lnTo>
                <a:lnTo>
                  <a:pt x="0" y="1647502"/>
                </a:lnTo>
                <a:close/>
              </a:path>
            </a:pathLst>
          </a:custGeom>
          <a:solidFill>
            <a:srgbClr val="FFFFFF"/>
          </a:solidFill>
        </p:spPr>
        <p:txBody>
          <a:bodyPr wrap="square" lIns="0" tIns="0" rIns="0" bIns="0" rtlCol="0"/>
          <a:lstStyle/>
          <a:p>
            <a:endParaRPr/>
          </a:p>
        </p:txBody>
      </p:sp>
      <p:sp>
        <p:nvSpPr>
          <p:cNvPr id="96" name="object 96"/>
          <p:cNvSpPr/>
          <p:nvPr/>
        </p:nvSpPr>
        <p:spPr>
          <a:xfrm>
            <a:off x="2495379" y="3002937"/>
            <a:ext cx="338455" cy="1647825"/>
          </a:xfrm>
          <a:custGeom>
            <a:avLst/>
            <a:gdLst/>
            <a:ahLst/>
            <a:cxnLst/>
            <a:rect l="l" t="t" r="r" b="b"/>
            <a:pathLst>
              <a:path w="338455" h="1647825">
                <a:moveTo>
                  <a:pt x="337898" y="0"/>
                </a:moveTo>
                <a:lnTo>
                  <a:pt x="0" y="0"/>
                </a:lnTo>
                <a:lnTo>
                  <a:pt x="0" y="1647478"/>
                </a:lnTo>
              </a:path>
            </a:pathLst>
          </a:custGeom>
          <a:ln w="3175">
            <a:solidFill>
              <a:srgbClr val="FFFFFF"/>
            </a:solidFill>
          </a:ln>
        </p:spPr>
        <p:txBody>
          <a:bodyPr wrap="square" lIns="0" tIns="0" rIns="0" bIns="0" rtlCol="0"/>
          <a:lstStyle/>
          <a:p>
            <a:endParaRPr/>
          </a:p>
        </p:txBody>
      </p:sp>
      <p:sp>
        <p:nvSpPr>
          <p:cNvPr id="97" name="object 97"/>
          <p:cNvSpPr/>
          <p:nvPr/>
        </p:nvSpPr>
        <p:spPr>
          <a:xfrm>
            <a:off x="2486486" y="2985102"/>
            <a:ext cx="329006" cy="1647501"/>
          </a:xfrm>
          <a:prstGeom prst="rect">
            <a:avLst/>
          </a:prstGeom>
          <a:blipFill>
            <a:blip r:embed="rId13" cstate="print"/>
            <a:stretch>
              <a:fillRect/>
            </a:stretch>
          </a:blipFill>
        </p:spPr>
        <p:txBody>
          <a:bodyPr wrap="square" lIns="0" tIns="0" rIns="0" bIns="0" rtlCol="0"/>
          <a:lstStyle/>
          <a:p>
            <a:endParaRPr/>
          </a:p>
        </p:txBody>
      </p:sp>
      <p:sp>
        <p:nvSpPr>
          <p:cNvPr id="98" name="object 98"/>
          <p:cNvSpPr/>
          <p:nvPr/>
        </p:nvSpPr>
        <p:spPr>
          <a:xfrm>
            <a:off x="2486487" y="2985102"/>
            <a:ext cx="329565" cy="1647825"/>
          </a:xfrm>
          <a:custGeom>
            <a:avLst/>
            <a:gdLst/>
            <a:ahLst/>
            <a:cxnLst/>
            <a:rect l="l" t="t" r="r" b="b"/>
            <a:pathLst>
              <a:path w="329565" h="1647825">
                <a:moveTo>
                  <a:pt x="0" y="1647502"/>
                </a:moveTo>
                <a:lnTo>
                  <a:pt x="329006" y="1647502"/>
                </a:lnTo>
                <a:lnTo>
                  <a:pt x="329006" y="0"/>
                </a:lnTo>
                <a:lnTo>
                  <a:pt x="0" y="0"/>
                </a:lnTo>
                <a:lnTo>
                  <a:pt x="0" y="1647502"/>
                </a:lnTo>
                <a:close/>
              </a:path>
            </a:pathLst>
          </a:custGeom>
          <a:ln w="3175">
            <a:solidFill>
              <a:srgbClr val="404040"/>
            </a:solidFill>
          </a:ln>
        </p:spPr>
        <p:txBody>
          <a:bodyPr wrap="square" lIns="0" tIns="0" rIns="0" bIns="0" rtlCol="0"/>
          <a:lstStyle/>
          <a:p>
            <a:endParaRPr/>
          </a:p>
        </p:txBody>
      </p:sp>
      <p:sp>
        <p:nvSpPr>
          <p:cNvPr id="99" name="object 99"/>
          <p:cNvSpPr txBox="1"/>
          <p:nvPr/>
        </p:nvSpPr>
        <p:spPr>
          <a:xfrm>
            <a:off x="2566549" y="3529859"/>
            <a:ext cx="168275" cy="574040"/>
          </a:xfrm>
          <a:prstGeom prst="rect">
            <a:avLst/>
          </a:prstGeom>
        </p:spPr>
        <p:txBody>
          <a:bodyPr vert="horz" wrap="square" lIns="0" tIns="0" rIns="0" bIns="0" rtlCol="0">
            <a:spAutoFit/>
          </a:bodyPr>
          <a:lstStyle/>
          <a:p>
            <a:pPr marL="12700" marR="5080" algn="just">
              <a:lnSpc>
                <a:spcPts val="1120"/>
              </a:lnSpc>
            </a:pPr>
            <a:r>
              <a:rPr sz="1100" spc="10" dirty="0">
                <a:latin typeface="宋体"/>
                <a:cs typeface="宋体"/>
              </a:rPr>
              <a:t>能  量  转  换</a:t>
            </a:r>
            <a:endParaRPr sz="1100">
              <a:latin typeface="宋体"/>
              <a:cs typeface="宋体"/>
            </a:endParaRPr>
          </a:p>
        </p:txBody>
      </p:sp>
      <p:sp>
        <p:nvSpPr>
          <p:cNvPr id="100" name="object 100"/>
          <p:cNvSpPr/>
          <p:nvPr/>
        </p:nvSpPr>
        <p:spPr>
          <a:xfrm>
            <a:off x="8017351" y="1702746"/>
            <a:ext cx="506847" cy="1006311"/>
          </a:xfrm>
          <a:prstGeom prst="rect">
            <a:avLst/>
          </a:prstGeom>
          <a:blipFill>
            <a:blip r:embed="rId14" cstate="print"/>
            <a:stretch>
              <a:fillRect/>
            </a:stretch>
          </a:blipFill>
        </p:spPr>
        <p:txBody>
          <a:bodyPr wrap="square" lIns="0" tIns="0" rIns="0" bIns="0" rtlCol="0"/>
          <a:lstStyle/>
          <a:p>
            <a:endParaRPr/>
          </a:p>
        </p:txBody>
      </p:sp>
      <p:sp>
        <p:nvSpPr>
          <p:cNvPr id="101" name="object 101"/>
          <p:cNvSpPr/>
          <p:nvPr/>
        </p:nvSpPr>
        <p:spPr>
          <a:xfrm>
            <a:off x="8017350" y="1702746"/>
            <a:ext cx="507365" cy="1006475"/>
          </a:xfrm>
          <a:custGeom>
            <a:avLst/>
            <a:gdLst/>
            <a:ahLst/>
            <a:cxnLst/>
            <a:rect l="l" t="t" r="r" b="b"/>
            <a:pathLst>
              <a:path w="507365" h="1006475">
                <a:moveTo>
                  <a:pt x="0" y="1006312"/>
                </a:moveTo>
                <a:lnTo>
                  <a:pt x="506847" y="1006312"/>
                </a:lnTo>
                <a:lnTo>
                  <a:pt x="506847" y="0"/>
                </a:lnTo>
                <a:lnTo>
                  <a:pt x="0" y="0"/>
                </a:lnTo>
                <a:lnTo>
                  <a:pt x="0" y="1006312"/>
                </a:lnTo>
                <a:close/>
              </a:path>
            </a:pathLst>
          </a:custGeom>
          <a:ln w="3175">
            <a:solidFill>
              <a:srgbClr val="404040"/>
            </a:solidFill>
          </a:ln>
        </p:spPr>
        <p:txBody>
          <a:bodyPr wrap="square" lIns="0" tIns="0" rIns="0" bIns="0" rtlCol="0"/>
          <a:lstStyle/>
          <a:p>
            <a:endParaRPr/>
          </a:p>
        </p:txBody>
      </p:sp>
      <p:sp>
        <p:nvSpPr>
          <p:cNvPr id="102" name="object 102"/>
          <p:cNvSpPr txBox="1"/>
          <p:nvPr/>
        </p:nvSpPr>
        <p:spPr>
          <a:xfrm>
            <a:off x="8116453" y="2015560"/>
            <a:ext cx="518795" cy="357505"/>
          </a:xfrm>
          <a:prstGeom prst="rect">
            <a:avLst/>
          </a:prstGeom>
        </p:spPr>
        <p:txBody>
          <a:bodyPr vert="horz" wrap="square" lIns="0" tIns="0" rIns="0" bIns="0" rtlCol="0">
            <a:spAutoFit/>
          </a:bodyPr>
          <a:lstStyle/>
          <a:p>
            <a:pPr marL="12700">
              <a:tabLst>
                <a:tab pos="505459" algn="l"/>
              </a:tabLst>
            </a:pPr>
            <a:r>
              <a:rPr sz="1100" spc="20" dirty="0">
                <a:latin typeface="宋体"/>
                <a:cs typeface="宋体"/>
              </a:rPr>
              <a:t>事故 </a:t>
            </a:r>
            <a:r>
              <a:rPr sz="1100" spc="-229" dirty="0">
                <a:latin typeface="宋体"/>
                <a:cs typeface="宋体"/>
              </a:rPr>
              <a:t> </a:t>
            </a:r>
            <a:r>
              <a:rPr sz="1100" u="sng" spc="5" dirty="0">
                <a:latin typeface="Times New Roman"/>
                <a:cs typeface="Times New Roman"/>
              </a:rPr>
              <a:t> </a:t>
            </a:r>
            <a:r>
              <a:rPr sz="1100" u="sng" dirty="0">
                <a:latin typeface="Times New Roman"/>
                <a:cs typeface="Times New Roman"/>
              </a:rPr>
              <a:t>	</a:t>
            </a:r>
            <a:endParaRPr sz="1100">
              <a:latin typeface="Times New Roman"/>
              <a:cs typeface="Times New Roman"/>
            </a:endParaRPr>
          </a:p>
          <a:p>
            <a:pPr marL="12700">
              <a:spcBef>
                <a:spcPts val="135"/>
              </a:spcBef>
            </a:pPr>
            <a:r>
              <a:rPr sz="1100" spc="20" dirty="0">
                <a:latin typeface="宋体"/>
                <a:cs typeface="宋体"/>
              </a:rPr>
              <a:t>效应</a:t>
            </a:r>
            <a:endParaRPr sz="1100">
              <a:latin typeface="宋体"/>
              <a:cs typeface="宋体"/>
            </a:endParaRPr>
          </a:p>
        </p:txBody>
      </p:sp>
      <p:sp>
        <p:nvSpPr>
          <p:cNvPr id="103" name="object 103"/>
          <p:cNvSpPr/>
          <p:nvPr/>
        </p:nvSpPr>
        <p:spPr>
          <a:xfrm>
            <a:off x="4567229" y="3804423"/>
            <a:ext cx="35560" cy="0"/>
          </a:xfrm>
          <a:custGeom>
            <a:avLst/>
            <a:gdLst/>
            <a:ahLst/>
            <a:cxnLst/>
            <a:rect l="l" t="t" r="r" b="b"/>
            <a:pathLst>
              <a:path w="35560">
                <a:moveTo>
                  <a:pt x="0" y="0"/>
                </a:moveTo>
                <a:lnTo>
                  <a:pt x="35568" y="0"/>
                </a:lnTo>
              </a:path>
            </a:pathLst>
          </a:custGeom>
          <a:ln w="11873">
            <a:solidFill>
              <a:srgbClr val="404040"/>
            </a:solidFill>
          </a:ln>
        </p:spPr>
        <p:txBody>
          <a:bodyPr wrap="square" lIns="0" tIns="0" rIns="0" bIns="0" rtlCol="0"/>
          <a:lstStyle/>
          <a:p>
            <a:endParaRPr/>
          </a:p>
        </p:txBody>
      </p:sp>
      <p:sp>
        <p:nvSpPr>
          <p:cNvPr id="104" name="object 104"/>
          <p:cNvSpPr/>
          <p:nvPr/>
        </p:nvSpPr>
        <p:spPr>
          <a:xfrm>
            <a:off x="4327144" y="3804423"/>
            <a:ext cx="98425" cy="0"/>
          </a:xfrm>
          <a:custGeom>
            <a:avLst/>
            <a:gdLst/>
            <a:ahLst/>
            <a:cxnLst/>
            <a:rect l="l" t="t" r="r" b="b"/>
            <a:pathLst>
              <a:path w="98425">
                <a:moveTo>
                  <a:pt x="0" y="0"/>
                </a:moveTo>
                <a:lnTo>
                  <a:pt x="97812" y="0"/>
                </a:lnTo>
              </a:path>
            </a:pathLst>
          </a:custGeom>
          <a:ln w="11873">
            <a:solidFill>
              <a:srgbClr val="404040"/>
            </a:solidFill>
          </a:ln>
        </p:spPr>
        <p:txBody>
          <a:bodyPr wrap="square" lIns="0" tIns="0" rIns="0" bIns="0" rtlCol="0"/>
          <a:lstStyle/>
          <a:p>
            <a:endParaRPr/>
          </a:p>
        </p:txBody>
      </p:sp>
      <p:sp>
        <p:nvSpPr>
          <p:cNvPr id="105" name="object 105"/>
          <p:cNvSpPr/>
          <p:nvPr/>
        </p:nvSpPr>
        <p:spPr>
          <a:xfrm>
            <a:off x="4583354" y="3759897"/>
            <a:ext cx="81915" cy="89535"/>
          </a:xfrm>
          <a:custGeom>
            <a:avLst/>
            <a:gdLst/>
            <a:ahLst/>
            <a:cxnLst/>
            <a:rect l="l" t="t" r="r" b="b"/>
            <a:pathLst>
              <a:path w="81914" h="89535">
                <a:moveTo>
                  <a:pt x="1659" y="0"/>
                </a:moveTo>
                <a:lnTo>
                  <a:pt x="0" y="4393"/>
                </a:lnTo>
                <a:lnTo>
                  <a:pt x="7402" y="24885"/>
                </a:lnTo>
                <a:lnTo>
                  <a:pt x="9870" y="46233"/>
                </a:lnTo>
                <a:lnTo>
                  <a:pt x="7402" y="67560"/>
                </a:lnTo>
                <a:lnTo>
                  <a:pt x="0" y="87985"/>
                </a:lnTo>
                <a:lnTo>
                  <a:pt x="1659" y="89054"/>
                </a:lnTo>
                <a:lnTo>
                  <a:pt x="81688" y="44527"/>
                </a:lnTo>
                <a:lnTo>
                  <a:pt x="1659" y="0"/>
                </a:lnTo>
                <a:close/>
              </a:path>
            </a:pathLst>
          </a:custGeom>
          <a:solidFill>
            <a:srgbClr val="404040"/>
          </a:solidFill>
        </p:spPr>
        <p:txBody>
          <a:bodyPr wrap="square" lIns="0" tIns="0" rIns="0" bIns="0" rtlCol="0"/>
          <a:lstStyle/>
          <a:p>
            <a:endParaRPr/>
          </a:p>
        </p:txBody>
      </p:sp>
      <p:sp>
        <p:nvSpPr>
          <p:cNvPr id="106" name="object 106"/>
          <p:cNvSpPr txBox="1"/>
          <p:nvPr/>
        </p:nvSpPr>
        <p:spPr>
          <a:xfrm>
            <a:off x="4414984" y="3596880"/>
            <a:ext cx="168275" cy="384810"/>
          </a:xfrm>
          <a:prstGeom prst="rect">
            <a:avLst/>
          </a:prstGeom>
        </p:spPr>
        <p:txBody>
          <a:bodyPr vert="horz" wrap="square" lIns="0" tIns="0" rIns="0" bIns="0" rtlCol="0">
            <a:spAutoFit/>
          </a:bodyPr>
          <a:lstStyle/>
          <a:p>
            <a:pPr marL="12700" marR="5080">
              <a:lnSpc>
                <a:spcPct val="113199"/>
              </a:lnSpc>
            </a:pPr>
            <a:r>
              <a:rPr sz="1100" spc="15" dirty="0">
                <a:latin typeface="宋体"/>
                <a:cs typeface="宋体"/>
              </a:rPr>
              <a:t>形  成</a:t>
            </a:r>
            <a:endParaRPr sz="1100">
              <a:latin typeface="宋体"/>
              <a:cs typeface="宋体"/>
            </a:endParaRPr>
          </a:p>
        </p:txBody>
      </p:sp>
      <p:sp>
        <p:nvSpPr>
          <p:cNvPr id="107" name="object 107"/>
          <p:cNvSpPr/>
          <p:nvPr/>
        </p:nvSpPr>
        <p:spPr>
          <a:xfrm>
            <a:off x="3402370" y="3804423"/>
            <a:ext cx="142875" cy="0"/>
          </a:xfrm>
          <a:custGeom>
            <a:avLst/>
            <a:gdLst/>
            <a:ahLst/>
            <a:cxnLst/>
            <a:rect l="l" t="t" r="r" b="b"/>
            <a:pathLst>
              <a:path w="142875">
                <a:moveTo>
                  <a:pt x="0" y="0"/>
                </a:moveTo>
                <a:lnTo>
                  <a:pt x="142273" y="0"/>
                </a:lnTo>
              </a:path>
            </a:pathLst>
          </a:custGeom>
          <a:ln w="11873">
            <a:solidFill>
              <a:srgbClr val="404040"/>
            </a:solidFill>
          </a:ln>
        </p:spPr>
        <p:txBody>
          <a:bodyPr wrap="square" lIns="0" tIns="0" rIns="0" bIns="0" rtlCol="0"/>
          <a:lstStyle/>
          <a:p>
            <a:endParaRPr/>
          </a:p>
        </p:txBody>
      </p:sp>
      <p:sp>
        <p:nvSpPr>
          <p:cNvPr id="108" name="object 108"/>
          <p:cNvSpPr/>
          <p:nvPr/>
        </p:nvSpPr>
        <p:spPr>
          <a:xfrm>
            <a:off x="3740268" y="3764408"/>
            <a:ext cx="89535" cy="85090"/>
          </a:xfrm>
          <a:custGeom>
            <a:avLst/>
            <a:gdLst/>
            <a:ahLst/>
            <a:cxnLst/>
            <a:rect l="l" t="t" r="r" b="b"/>
            <a:pathLst>
              <a:path w="89535" h="85089">
                <a:moveTo>
                  <a:pt x="3197" y="82941"/>
                </a:moveTo>
                <a:lnTo>
                  <a:pt x="0" y="84542"/>
                </a:lnTo>
                <a:lnTo>
                  <a:pt x="2964" y="83592"/>
                </a:lnTo>
                <a:lnTo>
                  <a:pt x="3197" y="82941"/>
                </a:lnTo>
                <a:close/>
              </a:path>
              <a:path w="89535" h="85089">
                <a:moveTo>
                  <a:pt x="5305" y="6518"/>
                </a:moveTo>
                <a:lnTo>
                  <a:pt x="10299" y="20424"/>
                </a:lnTo>
                <a:lnTo>
                  <a:pt x="12745" y="41751"/>
                </a:lnTo>
                <a:lnTo>
                  <a:pt x="10299" y="63100"/>
                </a:lnTo>
                <a:lnTo>
                  <a:pt x="3197" y="82941"/>
                </a:lnTo>
                <a:lnTo>
                  <a:pt x="88920" y="40015"/>
                </a:lnTo>
                <a:lnTo>
                  <a:pt x="5305" y="6518"/>
                </a:lnTo>
                <a:close/>
              </a:path>
              <a:path w="89535" h="85089">
                <a:moveTo>
                  <a:pt x="2964" y="0"/>
                </a:moveTo>
                <a:lnTo>
                  <a:pt x="0" y="4393"/>
                </a:lnTo>
                <a:lnTo>
                  <a:pt x="5305" y="6518"/>
                </a:lnTo>
                <a:lnTo>
                  <a:pt x="2964" y="0"/>
                </a:lnTo>
                <a:close/>
              </a:path>
            </a:pathLst>
          </a:custGeom>
          <a:solidFill>
            <a:srgbClr val="404040"/>
          </a:solidFill>
        </p:spPr>
        <p:txBody>
          <a:bodyPr wrap="square" lIns="0" tIns="0" rIns="0" bIns="0" rtlCol="0"/>
          <a:lstStyle/>
          <a:p>
            <a:endParaRPr/>
          </a:p>
        </p:txBody>
      </p:sp>
      <p:sp>
        <p:nvSpPr>
          <p:cNvPr id="109" name="object 109"/>
          <p:cNvSpPr txBox="1"/>
          <p:nvPr/>
        </p:nvSpPr>
        <p:spPr>
          <a:xfrm>
            <a:off x="3528503" y="3596880"/>
            <a:ext cx="171450" cy="384810"/>
          </a:xfrm>
          <a:prstGeom prst="rect">
            <a:avLst/>
          </a:prstGeom>
        </p:spPr>
        <p:txBody>
          <a:bodyPr vert="horz" wrap="square" lIns="0" tIns="0" rIns="0" bIns="0" rtlCol="0">
            <a:spAutoFit/>
          </a:bodyPr>
          <a:lstStyle/>
          <a:p>
            <a:pPr marL="12700" marR="5080">
              <a:lnSpc>
                <a:spcPct val="113199"/>
              </a:lnSpc>
            </a:pPr>
            <a:r>
              <a:rPr sz="1100" spc="-715" dirty="0">
                <a:latin typeface="宋体"/>
                <a:cs typeface="宋体"/>
              </a:rPr>
              <a:t>表 </a:t>
            </a:r>
            <a:r>
              <a:rPr sz="1100" spc="-540" dirty="0">
                <a:latin typeface="宋体"/>
                <a:cs typeface="宋体"/>
              </a:rPr>
              <a:t> </a:t>
            </a:r>
            <a:r>
              <a:rPr sz="1100" spc="20" dirty="0">
                <a:latin typeface="宋体"/>
                <a:cs typeface="宋体"/>
              </a:rPr>
              <a:t>征</a:t>
            </a:r>
            <a:endParaRPr sz="1100">
              <a:latin typeface="宋体"/>
              <a:cs typeface="宋体"/>
            </a:endParaRPr>
          </a:p>
        </p:txBody>
      </p:sp>
      <p:sp>
        <p:nvSpPr>
          <p:cNvPr id="110" name="object 110"/>
          <p:cNvSpPr/>
          <p:nvPr/>
        </p:nvSpPr>
        <p:spPr>
          <a:xfrm>
            <a:off x="7812833" y="2985125"/>
            <a:ext cx="497955" cy="329500"/>
          </a:xfrm>
          <a:prstGeom prst="rect">
            <a:avLst/>
          </a:prstGeom>
          <a:blipFill>
            <a:blip r:embed="rId9" cstate="print"/>
            <a:stretch>
              <a:fillRect/>
            </a:stretch>
          </a:blipFill>
        </p:spPr>
        <p:txBody>
          <a:bodyPr wrap="square" lIns="0" tIns="0" rIns="0" bIns="0" rtlCol="0"/>
          <a:lstStyle/>
          <a:p>
            <a:endParaRPr/>
          </a:p>
        </p:txBody>
      </p:sp>
      <p:sp>
        <p:nvSpPr>
          <p:cNvPr id="111" name="object 111"/>
          <p:cNvSpPr/>
          <p:nvPr/>
        </p:nvSpPr>
        <p:spPr>
          <a:xfrm>
            <a:off x="7812833" y="2985126"/>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112" name="object 112"/>
          <p:cNvSpPr txBox="1"/>
          <p:nvPr/>
        </p:nvSpPr>
        <p:spPr>
          <a:xfrm>
            <a:off x="7977381" y="3054168"/>
            <a:ext cx="168275" cy="172720"/>
          </a:xfrm>
          <a:prstGeom prst="rect">
            <a:avLst/>
          </a:prstGeom>
        </p:spPr>
        <p:txBody>
          <a:bodyPr vert="horz" wrap="square" lIns="0" tIns="0" rIns="0" bIns="0" rtlCol="0">
            <a:spAutoFit/>
          </a:bodyPr>
          <a:lstStyle/>
          <a:p>
            <a:pPr marL="12700"/>
            <a:r>
              <a:rPr sz="1100" spc="20" dirty="0">
                <a:latin typeface="宋体"/>
                <a:cs typeface="宋体"/>
              </a:rPr>
              <a:t>光</a:t>
            </a:r>
            <a:endParaRPr sz="1100">
              <a:latin typeface="宋体"/>
              <a:cs typeface="宋体"/>
            </a:endParaRPr>
          </a:p>
        </p:txBody>
      </p:sp>
      <p:sp>
        <p:nvSpPr>
          <p:cNvPr id="113" name="object 113"/>
          <p:cNvSpPr/>
          <p:nvPr/>
        </p:nvSpPr>
        <p:spPr>
          <a:xfrm>
            <a:off x="7812833" y="3314625"/>
            <a:ext cx="497955" cy="329500"/>
          </a:xfrm>
          <a:prstGeom prst="rect">
            <a:avLst/>
          </a:prstGeom>
          <a:blipFill>
            <a:blip r:embed="rId10" cstate="print"/>
            <a:stretch>
              <a:fillRect/>
            </a:stretch>
          </a:blipFill>
        </p:spPr>
        <p:txBody>
          <a:bodyPr wrap="square" lIns="0" tIns="0" rIns="0" bIns="0" rtlCol="0"/>
          <a:lstStyle/>
          <a:p>
            <a:endParaRPr/>
          </a:p>
        </p:txBody>
      </p:sp>
      <p:sp>
        <p:nvSpPr>
          <p:cNvPr id="114" name="object 114"/>
          <p:cNvSpPr/>
          <p:nvPr/>
        </p:nvSpPr>
        <p:spPr>
          <a:xfrm>
            <a:off x="7812833" y="3314626"/>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115" name="object 115"/>
          <p:cNvSpPr txBox="1"/>
          <p:nvPr/>
        </p:nvSpPr>
        <p:spPr>
          <a:xfrm>
            <a:off x="7977381" y="3384025"/>
            <a:ext cx="168275" cy="172720"/>
          </a:xfrm>
          <a:prstGeom prst="rect">
            <a:avLst/>
          </a:prstGeom>
        </p:spPr>
        <p:txBody>
          <a:bodyPr vert="horz" wrap="square" lIns="0" tIns="0" rIns="0" bIns="0" rtlCol="0">
            <a:spAutoFit/>
          </a:bodyPr>
          <a:lstStyle/>
          <a:p>
            <a:pPr marL="12700"/>
            <a:r>
              <a:rPr sz="1100" spc="20" dirty="0">
                <a:latin typeface="宋体"/>
                <a:cs typeface="宋体"/>
              </a:rPr>
              <a:t>声</a:t>
            </a:r>
            <a:endParaRPr sz="1100">
              <a:latin typeface="宋体"/>
              <a:cs typeface="宋体"/>
            </a:endParaRPr>
          </a:p>
        </p:txBody>
      </p:sp>
      <p:sp>
        <p:nvSpPr>
          <p:cNvPr id="116" name="object 116"/>
          <p:cNvSpPr/>
          <p:nvPr/>
        </p:nvSpPr>
        <p:spPr>
          <a:xfrm>
            <a:off x="7812833" y="3644102"/>
            <a:ext cx="497955" cy="329500"/>
          </a:xfrm>
          <a:prstGeom prst="rect">
            <a:avLst/>
          </a:prstGeom>
          <a:blipFill>
            <a:blip r:embed="rId9" cstate="print"/>
            <a:stretch>
              <a:fillRect/>
            </a:stretch>
          </a:blipFill>
        </p:spPr>
        <p:txBody>
          <a:bodyPr wrap="square" lIns="0" tIns="0" rIns="0" bIns="0" rtlCol="0"/>
          <a:lstStyle/>
          <a:p>
            <a:endParaRPr/>
          </a:p>
        </p:txBody>
      </p:sp>
      <p:sp>
        <p:nvSpPr>
          <p:cNvPr id="117" name="object 117"/>
          <p:cNvSpPr/>
          <p:nvPr/>
        </p:nvSpPr>
        <p:spPr>
          <a:xfrm>
            <a:off x="7812833" y="3644103"/>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118" name="object 118"/>
          <p:cNvSpPr txBox="1"/>
          <p:nvPr/>
        </p:nvSpPr>
        <p:spPr>
          <a:xfrm>
            <a:off x="7977381" y="3713881"/>
            <a:ext cx="168275" cy="172720"/>
          </a:xfrm>
          <a:prstGeom prst="rect">
            <a:avLst/>
          </a:prstGeom>
        </p:spPr>
        <p:txBody>
          <a:bodyPr vert="horz" wrap="square" lIns="0" tIns="0" rIns="0" bIns="0" rtlCol="0">
            <a:spAutoFit/>
          </a:bodyPr>
          <a:lstStyle/>
          <a:p>
            <a:pPr marL="12700"/>
            <a:r>
              <a:rPr sz="1100" spc="20" dirty="0">
                <a:latin typeface="宋体"/>
                <a:cs typeface="宋体"/>
              </a:rPr>
              <a:t>速</a:t>
            </a:r>
            <a:endParaRPr sz="1100">
              <a:latin typeface="宋体"/>
              <a:cs typeface="宋体"/>
            </a:endParaRPr>
          </a:p>
        </p:txBody>
      </p:sp>
      <p:sp>
        <p:nvSpPr>
          <p:cNvPr id="119" name="object 119"/>
          <p:cNvSpPr/>
          <p:nvPr/>
        </p:nvSpPr>
        <p:spPr>
          <a:xfrm>
            <a:off x="7830617" y="3964722"/>
            <a:ext cx="498475" cy="329565"/>
          </a:xfrm>
          <a:custGeom>
            <a:avLst/>
            <a:gdLst/>
            <a:ahLst/>
            <a:cxnLst/>
            <a:rect l="l" t="t" r="r" b="b"/>
            <a:pathLst>
              <a:path w="498475" h="329564">
                <a:moveTo>
                  <a:pt x="497955" y="0"/>
                </a:moveTo>
                <a:lnTo>
                  <a:pt x="0" y="0"/>
                </a:lnTo>
                <a:lnTo>
                  <a:pt x="0" y="329476"/>
                </a:lnTo>
              </a:path>
            </a:pathLst>
          </a:custGeom>
          <a:ln w="3175">
            <a:solidFill>
              <a:srgbClr val="FFFFFF"/>
            </a:solidFill>
          </a:ln>
        </p:spPr>
        <p:txBody>
          <a:bodyPr wrap="square" lIns="0" tIns="0" rIns="0" bIns="0" rtlCol="0"/>
          <a:lstStyle/>
          <a:p>
            <a:endParaRPr/>
          </a:p>
        </p:txBody>
      </p:sp>
      <p:sp>
        <p:nvSpPr>
          <p:cNvPr id="120" name="object 120"/>
          <p:cNvSpPr/>
          <p:nvPr/>
        </p:nvSpPr>
        <p:spPr>
          <a:xfrm>
            <a:off x="7812833" y="3946886"/>
            <a:ext cx="497955" cy="329500"/>
          </a:xfrm>
          <a:prstGeom prst="rect">
            <a:avLst/>
          </a:prstGeom>
          <a:blipFill>
            <a:blip r:embed="rId9" cstate="print"/>
            <a:stretch>
              <a:fillRect/>
            </a:stretch>
          </a:blipFill>
        </p:spPr>
        <p:txBody>
          <a:bodyPr wrap="square" lIns="0" tIns="0" rIns="0" bIns="0" rtlCol="0"/>
          <a:lstStyle/>
          <a:p>
            <a:endParaRPr/>
          </a:p>
        </p:txBody>
      </p:sp>
      <p:sp>
        <p:nvSpPr>
          <p:cNvPr id="121" name="object 121"/>
          <p:cNvSpPr/>
          <p:nvPr/>
        </p:nvSpPr>
        <p:spPr>
          <a:xfrm>
            <a:off x="7812833" y="3946887"/>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122" name="object 122"/>
          <p:cNvSpPr/>
          <p:nvPr/>
        </p:nvSpPr>
        <p:spPr>
          <a:xfrm>
            <a:off x="7812833" y="4276387"/>
            <a:ext cx="497955" cy="329500"/>
          </a:xfrm>
          <a:prstGeom prst="rect">
            <a:avLst/>
          </a:prstGeom>
          <a:blipFill>
            <a:blip r:embed="rId10" cstate="print"/>
            <a:stretch>
              <a:fillRect/>
            </a:stretch>
          </a:blipFill>
        </p:spPr>
        <p:txBody>
          <a:bodyPr wrap="square" lIns="0" tIns="0" rIns="0" bIns="0" rtlCol="0"/>
          <a:lstStyle/>
          <a:p>
            <a:endParaRPr/>
          </a:p>
        </p:txBody>
      </p:sp>
      <p:sp>
        <p:nvSpPr>
          <p:cNvPr id="123" name="object 123"/>
          <p:cNvSpPr/>
          <p:nvPr/>
        </p:nvSpPr>
        <p:spPr>
          <a:xfrm>
            <a:off x="7812833" y="4276388"/>
            <a:ext cx="498475" cy="329565"/>
          </a:xfrm>
          <a:custGeom>
            <a:avLst/>
            <a:gdLst/>
            <a:ahLst/>
            <a:cxnLst/>
            <a:rect l="l" t="t" r="r" b="b"/>
            <a:pathLst>
              <a:path w="498475" h="329564">
                <a:moveTo>
                  <a:pt x="0" y="329500"/>
                </a:moveTo>
                <a:lnTo>
                  <a:pt x="497955" y="329500"/>
                </a:lnTo>
                <a:lnTo>
                  <a:pt x="497955" y="0"/>
                </a:lnTo>
                <a:lnTo>
                  <a:pt x="0" y="0"/>
                </a:lnTo>
                <a:lnTo>
                  <a:pt x="0" y="329500"/>
                </a:lnTo>
                <a:close/>
              </a:path>
            </a:pathLst>
          </a:custGeom>
          <a:ln w="3175">
            <a:solidFill>
              <a:srgbClr val="404040"/>
            </a:solidFill>
          </a:ln>
        </p:spPr>
        <p:txBody>
          <a:bodyPr wrap="square" lIns="0" tIns="0" rIns="0" bIns="0" rtlCol="0"/>
          <a:lstStyle/>
          <a:p>
            <a:endParaRPr/>
          </a:p>
        </p:txBody>
      </p:sp>
      <p:sp>
        <p:nvSpPr>
          <p:cNvPr id="124" name="object 124"/>
          <p:cNvSpPr txBox="1"/>
          <p:nvPr/>
        </p:nvSpPr>
        <p:spPr>
          <a:xfrm>
            <a:off x="7906245" y="4019171"/>
            <a:ext cx="310515" cy="588010"/>
          </a:xfrm>
          <a:prstGeom prst="rect">
            <a:avLst/>
          </a:prstGeom>
        </p:spPr>
        <p:txBody>
          <a:bodyPr vert="horz" wrap="square" lIns="0" tIns="0" rIns="0" bIns="0" rtlCol="0">
            <a:spAutoFit/>
          </a:bodyPr>
          <a:lstStyle/>
          <a:p>
            <a:pPr algn="ctr">
              <a:lnSpc>
                <a:spcPct val="100000"/>
              </a:lnSpc>
            </a:pPr>
            <a:r>
              <a:rPr sz="1100" spc="20" dirty="0">
                <a:latin typeface="宋体"/>
                <a:cs typeface="宋体"/>
              </a:rPr>
              <a:t>波</a:t>
            </a:r>
            <a:endParaRPr sz="1100">
              <a:latin typeface="宋体"/>
              <a:cs typeface="宋体"/>
            </a:endParaRPr>
          </a:p>
          <a:p>
            <a:pPr marL="12065" marR="5080" algn="ctr">
              <a:lnSpc>
                <a:spcPct val="110400"/>
              </a:lnSpc>
              <a:spcBef>
                <a:spcPts val="355"/>
              </a:spcBef>
            </a:pPr>
            <a:r>
              <a:rPr sz="1100" spc="15" dirty="0">
                <a:latin typeface="宋体"/>
                <a:cs typeface="宋体"/>
              </a:rPr>
              <a:t>温，  </a:t>
            </a:r>
            <a:r>
              <a:rPr sz="1100" spc="20" dirty="0">
                <a:latin typeface="宋体"/>
                <a:cs typeface="宋体"/>
              </a:rPr>
              <a:t>等</a:t>
            </a:r>
            <a:endParaRPr sz="1100">
              <a:latin typeface="宋体"/>
              <a:cs typeface="宋体"/>
            </a:endParaRPr>
          </a:p>
        </p:txBody>
      </p:sp>
      <p:sp>
        <p:nvSpPr>
          <p:cNvPr id="125" name="object 125"/>
          <p:cNvSpPr/>
          <p:nvPr/>
        </p:nvSpPr>
        <p:spPr>
          <a:xfrm>
            <a:off x="7652776" y="3804423"/>
            <a:ext cx="89535" cy="0"/>
          </a:xfrm>
          <a:custGeom>
            <a:avLst/>
            <a:gdLst/>
            <a:ahLst/>
            <a:cxnLst/>
            <a:rect l="l" t="t" r="r" b="b"/>
            <a:pathLst>
              <a:path w="89535">
                <a:moveTo>
                  <a:pt x="0" y="0"/>
                </a:moveTo>
                <a:lnTo>
                  <a:pt x="88920" y="0"/>
                </a:lnTo>
              </a:path>
            </a:pathLst>
          </a:custGeom>
          <a:ln w="11873">
            <a:solidFill>
              <a:srgbClr val="404040"/>
            </a:solidFill>
          </a:ln>
        </p:spPr>
        <p:txBody>
          <a:bodyPr wrap="square" lIns="0" tIns="0" rIns="0" bIns="0" rtlCol="0"/>
          <a:lstStyle/>
          <a:p>
            <a:endParaRPr/>
          </a:p>
        </p:txBody>
      </p:sp>
      <p:sp>
        <p:nvSpPr>
          <p:cNvPr id="126" name="object 126"/>
          <p:cNvSpPr/>
          <p:nvPr/>
        </p:nvSpPr>
        <p:spPr>
          <a:xfrm>
            <a:off x="7359338" y="3804423"/>
            <a:ext cx="151765" cy="0"/>
          </a:xfrm>
          <a:custGeom>
            <a:avLst/>
            <a:gdLst/>
            <a:ahLst/>
            <a:cxnLst/>
            <a:rect l="l" t="t" r="r" b="b"/>
            <a:pathLst>
              <a:path w="151764">
                <a:moveTo>
                  <a:pt x="0" y="0"/>
                </a:moveTo>
                <a:lnTo>
                  <a:pt x="151165" y="0"/>
                </a:lnTo>
              </a:path>
            </a:pathLst>
          </a:custGeom>
          <a:ln w="11873">
            <a:solidFill>
              <a:srgbClr val="404040"/>
            </a:solidFill>
          </a:ln>
        </p:spPr>
        <p:txBody>
          <a:bodyPr wrap="square" lIns="0" tIns="0" rIns="0" bIns="0" rtlCol="0"/>
          <a:lstStyle/>
          <a:p>
            <a:endParaRPr/>
          </a:p>
        </p:txBody>
      </p:sp>
      <p:sp>
        <p:nvSpPr>
          <p:cNvPr id="127" name="object 127"/>
          <p:cNvSpPr/>
          <p:nvPr/>
        </p:nvSpPr>
        <p:spPr>
          <a:xfrm>
            <a:off x="7723912" y="3764289"/>
            <a:ext cx="89535" cy="85090"/>
          </a:xfrm>
          <a:custGeom>
            <a:avLst/>
            <a:gdLst/>
            <a:ahLst/>
            <a:cxnLst/>
            <a:rect l="l" t="t" r="r" b="b"/>
            <a:pathLst>
              <a:path w="89535" h="85089">
                <a:moveTo>
                  <a:pt x="3985" y="6108"/>
                </a:moveTo>
                <a:lnTo>
                  <a:pt x="9181" y="20491"/>
                </a:lnTo>
                <a:lnTo>
                  <a:pt x="11648" y="41840"/>
                </a:lnTo>
                <a:lnTo>
                  <a:pt x="9181" y="63167"/>
                </a:lnTo>
                <a:lnTo>
                  <a:pt x="1778" y="83592"/>
                </a:lnTo>
                <a:lnTo>
                  <a:pt x="0" y="84660"/>
                </a:lnTo>
                <a:lnTo>
                  <a:pt x="88920" y="40133"/>
                </a:lnTo>
                <a:lnTo>
                  <a:pt x="3985" y="6108"/>
                </a:lnTo>
                <a:close/>
              </a:path>
              <a:path w="89535" h="85089">
                <a:moveTo>
                  <a:pt x="1778" y="0"/>
                </a:moveTo>
                <a:lnTo>
                  <a:pt x="0" y="4512"/>
                </a:lnTo>
                <a:lnTo>
                  <a:pt x="3985" y="6108"/>
                </a:lnTo>
                <a:lnTo>
                  <a:pt x="1778" y="0"/>
                </a:lnTo>
                <a:close/>
              </a:path>
            </a:pathLst>
          </a:custGeom>
          <a:solidFill>
            <a:srgbClr val="404040"/>
          </a:solidFill>
        </p:spPr>
        <p:txBody>
          <a:bodyPr wrap="square" lIns="0" tIns="0" rIns="0" bIns="0" rtlCol="0"/>
          <a:lstStyle/>
          <a:p>
            <a:endParaRPr/>
          </a:p>
        </p:txBody>
      </p:sp>
      <p:sp>
        <p:nvSpPr>
          <p:cNvPr id="128" name="object 128"/>
          <p:cNvSpPr txBox="1"/>
          <p:nvPr/>
        </p:nvSpPr>
        <p:spPr>
          <a:xfrm>
            <a:off x="7498514" y="3596880"/>
            <a:ext cx="168275" cy="384810"/>
          </a:xfrm>
          <a:prstGeom prst="rect">
            <a:avLst/>
          </a:prstGeom>
        </p:spPr>
        <p:txBody>
          <a:bodyPr vert="horz" wrap="square" lIns="0" tIns="0" rIns="0" bIns="0" rtlCol="0">
            <a:spAutoFit/>
          </a:bodyPr>
          <a:lstStyle/>
          <a:p>
            <a:pPr marL="12700" marR="5080">
              <a:lnSpc>
                <a:spcPct val="113199"/>
              </a:lnSpc>
            </a:pPr>
            <a:r>
              <a:rPr sz="1100" spc="15" dirty="0">
                <a:latin typeface="宋体"/>
                <a:cs typeface="宋体"/>
              </a:rPr>
              <a:t>表  征</a:t>
            </a:r>
            <a:endParaRPr sz="1100">
              <a:latin typeface="宋体"/>
              <a:cs typeface="宋体"/>
            </a:endParaRPr>
          </a:p>
        </p:txBody>
      </p:sp>
      <p:sp>
        <p:nvSpPr>
          <p:cNvPr id="129" name="object 129"/>
          <p:cNvSpPr/>
          <p:nvPr/>
        </p:nvSpPr>
        <p:spPr>
          <a:xfrm>
            <a:off x="8515306" y="2976220"/>
            <a:ext cx="506847" cy="329500"/>
          </a:xfrm>
          <a:prstGeom prst="rect">
            <a:avLst/>
          </a:prstGeom>
          <a:blipFill>
            <a:blip r:embed="rId15" cstate="print"/>
            <a:stretch>
              <a:fillRect/>
            </a:stretch>
          </a:blipFill>
        </p:spPr>
        <p:txBody>
          <a:bodyPr wrap="square" lIns="0" tIns="0" rIns="0" bIns="0" rtlCol="0"/>
          <a:lstStyle/>
          <a:p>
            <a:endParaRPr/>
          </a:p>
        </p:txBody>
      </p:sp>
      <p:sp>
        <p:nvSpPr>
          <p:cNvPr id="130" name="object 130"/>
          <p:cNvSpPr/>
          <p:nvPr/>
        </p:nvSpPr>
        <p:spPr>
          <a:xfrm>
            <a:off x="8515306" y="2976221"/>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31" name="object 131"/>
          <p:cNvSpPr txBox="1"/>
          <p:nvPr/>
        </p:nvSpPr>
        <p:spPr>
          <a:xfrm>
            <a:off x="8612038" y="3051793"/>
            <a:ext cx="310515" cy="172720"/>
          </a:xfrm>
          <a:prstGeom prst="rect">
            <a:avLst/>
          </a:prstGeom>
        </p:spPr>
        <p:txBody>
          <a:bodyPr vert="horz" wrap="square" lIns="0" tIns="0" rIns="0" bIns="0" rtlCol="0">
            <a:spAutoFit/>
          </a:bodyPr>
          <a:lstStyle/>
          <a:p>
            <a:pPr marL="12700"/>
            <a:r>
              <a:rPr sz="1100" spc="20" dirty="0">
                <a:latin typeface="宋体"/>
                <a:cs typeface="宋体"/>
              </a:rPr>
              <a:t>辐射</a:t>
            </a:r>
            <a:endParaRPr sz="1100">
              <a:latin typeface="宋体"/>
              <a:cs typeface="宋体"/>
            </a:endParaRPr>
          </a:p>
        </p:txBody>
      </p:sp>
      <p:sp>
        <p:nvSpPr>
          <p:cNvPr id="132" name="object 132"/>
          <p:cNvSpPr/>
          <p:nvPr/>
        </p:nvSpPr>
        <p:spPr>
          <a:xfrm>
            <a:off x="8515306" y="3305720"/>
            <a:ext cx="506847" cy="329500"/>
          </a:xfrm>
          <a:prstGeom prst="rect">
            <a:avLst/>
          </a:prstGeom>
          <a:blipFill>
            <a:blip r:embed="rId16" cstate="print"/>
            <a:stretch>
              <a:fillRect/>
            </a:stretch>
          </a:blipFill>
        </p:spPr>
        <p:txBody>
          <a:bodyPr wrap="square" lIns="0" tIns="0" rIns="0" bIns="0" rtlCol="0"/>
          <a:lstStyle/>
          <a:p>
            <a:endParaRPr/>
          </a:p>
        </p:txBody>
      </p:sp>
      <p:sp>
        <p:nvSpPr>
          <p:cNvPr id="133" name="object 133"/>
          <p:cNvSpPr/>
          <p:nvPr/>
        </p:nvSpPr>
        <p:spPr>
          <a:xfrm>
            <a:off x="8515306" y="3305721"/>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34" name="object 134"/>
          <p:cNvSpPr txBox="1"/>
          <p:nvPr/>
        </p:nvSpPr>
        <p:spPr>
          <a:xfrm>
            <a:off x="8612038" y="3381650"/>
            <a:ext cx="310515" cy="172720"/>
          </a:xfrm>
          <a:prstGeom prst="rect">
            <a:avLst/>
          </a:prstGeom>
        </p:spPr>
        <p:txBody>
          <a:bodyPr vert="horz" wrap="square" lIns="0" tIns="0" rIns="0" bIns="0" rtlCol="0">
            <a:spAutoFit/>
          </a:bodyPr>
          <a:lstStyle/>
          <a:p>
            <a:pPr marL="12700"/>
            <a:r>
              <a:rPr sz="1100" spc="20" dirty="0">
                <a:latin typeface="宋体"/>
                <a:cs typeface="宋体"/>
              </a:rPr>
              <a:t>转化</a:t>
            </a:r>
            <a:endParaRPr sz="1100">
              <a:latin typeface="宋体"/>
              <a:cs typeface="宋体"/>
            </a:endParaRPr>
          </a:p>
        </p:txBody>
      </p:sp>
      <p:sp>
        <p:nvSpPr>
          <p:cNvPr id="135" name="object 135"/>
          <p:cNvSpPr/>
          <p:nvPr/>
        </p:nvSpPr>
        <p:spPr>
          <a:xfrm>
            <a:off x="8515306" y="3635221"/>
            <a:ext cx="506847" cy="329500"/>
          </a:xfrm>
          <a:prstGeom prst="rect">
            <a:avLst/>
          </a:prstGeom>
          <a:blipFill>
            <a:blip r:embed="rId15" cstate="print"/>
            <a:stretch>
              <a:fillRect/>
            </a:stretch>
          </a:blipFill>
        </p:spPr>
        <p:txBody>
          <a:bodyPr wrap="square" lIns="0" tIns="0" rIns="0" bIns="0" rtlCol="0"/>
          <a:lstStyle/>
          <a:p>
            <a:endParaRPr/>
          </a:p>
        </p:txBody>
      </p:sp>
      <p:sp>
        <p:nvSpPr>
          <p:cNvPr id="136" name="object 136"/>
          <p:cNvSpPr/>
          <p:nvPr/>
        </p:nvSpPr>
        <p:spPr>
          <a:xfrm>
            <a:off x="8515306" y="3635222"/>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37" name="object 137"/>
          <p:cNvSpPr txBox="1"/>
          <p:nvPr/>
        </p:nvSpPr>
        <p:spPr>
          <a:xfrm>
            <a:off x="8612038" y="3711625"/>
            <a:ext cx="310515" cy="172720"/>
          </a:xfrm>
          <a:prstGeom prst="rect">
            <a:avLst/>
          </a:prstGeom>
        </p:spPr>
        <p:txBody>
          <a:bodyPr vert="horz" wrap="square" lIns="0" tIns="0" rIns="0" bIns="0" rtlCol="0">
            <a:spAutoFit/>
          </a:bodyPr>
          <a:lstStyle/>
          <a:p>
            <a:pPr marL="12700"/>
            <a:r>
              <a:rPr sz="1100" spc="20" dirty="0">
                <a:latin typeface="宋体"/>
                <a:cs typeface="宋体"/>
              </a:rPr>
              <a:t>传播</a:t>
            </a:r>
            <a:endParaRPr sz="1100">
              <a:latin typeface="宋体"/>
              <a:cs typeface="宋体"/>
            </a:endParaRPr>
          </a:p>
        </p:txBody>
      </p:sp>
      <p:sp>
        <p:nvSpPr>
          <p:cNvPr id="138" name="object 138"/>
          <p:cNvSpPr/>
          <p:nvPr/>
        </p:nvSpPr>
        <p:spPr>
          <a:xfrm>
            <a:off x="8515306" y="3946886"/>
            <a:ext cx="506847" cy="329500"/>
          </a:xfrm>
          <a:prstGeom prst="rect">
            <a:avLst/>
          </a:prstGeom>
          <a:blipFill>
            <a:blip r:embed="rId16" cstate="print"/>
            <a:stretch>
              <a:fillRect/>
            </a:stretch>
          </a:blipFill>
        </p:spPr>
        <p:txBody>
          <a:bodyPr wrap="square" lIns="0" tIns="0" rIns="0" bIns="0" rtlCol="0"/>
          <a:lstStyle/>
          <a:p>
            <a:endParaRPr/>
          </a:p>
        </p:txBody>
      </p:sp>
      <p:sp>
        <p:nvSpPr>
          <p:cNvPr id="139" name="object 139"/>
          <p:cNvSpPr/>
          <p:nvPr/>
        </p:nvSpPr>
        <p:spPr>
          <a:xfrm>
            <a:off x="8515306" y="3946887"/>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40" name="object 140"/>
          <p:cNvSpPr txBox="1"/>
          <p:nvPr/>
        </p:nvSpPr>
        <p:spPr>
          <a:xfrm>
            <a:off x="8612038" y="4016867"/>
            <a:ext cx="310515" cy="172720"/>
          </a:xfrm>
          <a:prstGeom prst="rect">
            <a:avLst/>
          </a:prstGeom>
        </p:spPr>
        <p:txBody>
          <a:bodyPr vert="horz" wrap="square" lIns="0" tIns="0" rIns="0" bIns="0" rtlCol="0">
            <a:spAutoFit/>
          </a:bodyPr>
          <a:lstStyle/>
          <a:p>
            <a:pPr marL="12700"/>
            <a:r>
              <a:rPr sz="1100" spc="20" dirty="0">
                <a:latin typeface="宋体"/>
                <a:cs typeface="宋体"/>
              </a:rPr>
              <a:t>干涉</a:t>
            </a:r>
            <a:endParaRPr sz="1100">
              <a:latin typeface="宋体"/>
              <a:cs typeface="宋体"/>
            </a:endParaRPr>
          </a:p>
        </p:txBody>
      </p:sp>
      <p:sp>
        <p:nvSpPr>
          <p:cNvPr id="141" name="object 141"/>
          <p:cNvSpPr/>
          <p:nvPr/>
        </p:nvSpPr>
        <p:spPr>
          <a:xfrm>
            <a:off x="8515306" y="4276387"/>
            <a:ext cx="506847" cy="329500"/>
          </a:xfrm>
          <a:prstGeom prst="rect">
            <a:avLst/>
          </a:prstGeom>
          <a:blipFill>
            <a:blip r:embed="rId15" cstate="print"/>
            <a:stretch>
              <a:fillRect/>
            </a:stretch>
          </a:blipFill>
        </p:spPr>
        <p:txBody>
          <a:bodyPr wrap="square" lIns="0" tIns="0" rIns="0" bIns="0" rtlCol="0"/>
          <a:lstStyle/>
          <a:p>
            <a:endParaRPr/>
          </a:p>
        </p:txBody>
      </p:sp>
      <p:sp>
        <p:nvSpPr>
          <p:cNvPr id="142" name="object 142"/>
          <p:cNvSpPr/>
          <p:nvPr/>
        </p:nvSpPr>
        <p:spPr>
          <a:xfrm>
            <a:off x="8515306" y="4276388"/>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43" name="object 143"/>
          <p:cNvSpPr txBox="1"/>
          <p:nvPr/>
        </p:nvSpPr>
        <p:spPr>
          <a:xfrm>
            <a:off x="8612038" y="4346748"/>
            <a:ext cx="310515" cy="172720"/>
          </a:xfrm>
          <a:prstGeom prst="rect">
            <a:avLst/>
          </a:prstGeom>
        </p:spPr>
        <p:txBody>
          <a:bodyPr vert="horz" wrap="square" lIns="0" tIns="0" rIns="0" bIns="0" rtlCol="0">
            <a:spAutoFit/>
          </a:bodyPr>
          <a:lstStyle/>
          <a:p>
            <a:pPr marL="12700"/>
            <a:r>
              <a:rPr sz="1100" spc="20" dirty="0">
                <a:latin typeface="宋体"/>
                <a:cs typeface="宋体"/>
              </a:rPr>
              <a:t>耗散</a:t>
            </a:r>
            <a:endParaRPr sz="1100">
              <a:latin typeface="宋体"/>
              <a:cs typeface="宋体"/>
            </a:endParaRPr>
          </a:p>
        </p:txBody>
      </p:sp>
      <p:sp>
        <p:nvSpPr>
          <p:cNvPr id="144" name="object 144"/>
          <p:cNvSpPr/>
          <p:nvPr/>
        </p:nvSpPr>
        <p:spPr>
          <a:xfrm>
            <a:off x="7341554" y="1720557"/>
            <a:ext cx="711835" cy="329565"/>
          </a:xfrm>
          <a:custGeom>
            <a:avLst/>
            <a:gdLst/>
            <a:ahLst/>
            <a:cxnLst/>
            <a:rect l="l" t="t" r="r" b="b"/>
            <a:pathLst>
              <a:path w="711834" h="329564">
                <a:moveTo>
                  <a:pt x="0" y="329500"/>
                </a:moveTo>
                <a:lnTo>
                  <a:pt x="711365" y="329500"/>
                </a:lnTo>
                <a:lnTo>
                  <a:pt x="711365" y="0"/>
                </a:lnTo>
                <a:lnTo>
                  <a:pt x="0" y="0"/>
                </a:lnTo>
                <a:lnTo>
                  <a:pt x="0" y="329500"/>
                </a:lnTo>
                <a:close/>
              </a:path>
            </a:pathLst>
          </a:custGeom>
          <a:solidFill>
            <a:srgbClr val="FFFFFF"/>
          </a:solidFill>
        </p:spPr>
        <p:txBody>
          <a:bodyPr wrap="square" lIns="0" tIns="0" rIns="0" bIns="0" rtlCol="0"/>
          <a:lstStyle/>
          <a:p>
            <a:endParaRPr/>
          </a:p>
        </p:txBody>
      </p:sp>
      <p:sp>
        <p:nvSpPr>
          <p:cNvPr id="145" name="object 145"/>
          <p:cNvSpPr/>
          <p:nvPr/>
        </p:nvSpPr>
        <p:spPr>
          <a:xfrm>
            <a:off x="7341554" y="1720557"/>
            <a:ext cx="711835" cy="329565"/>
          </a:xfrm>
          <a:custGeom>
            <a:avLst/>
            <a:gdLst/>
            <a:ahLst/>
            <a:cxnLst/>
            <a:rect l="l" t="t" r="r" b="b"/>
            <a:pathLst>
              <a:path w="711834" h="329564">
                <a:moveTo>
                  <a:pt x="711365" y="0"/>
                </a:moveTo>
                <a:lnTo>
                  <a:pt x="0" y="0"/>
                </a:lnTo>
                <a:lnTo>
                  <a:pt x="0" y="329500"/>
                </a:lnTo>
              </a:path>
            </a:pathLst>
          </a:custGeom>
          <a:ln w="3175">
            <a:solidFill>
              <a:srgbClr val="FFFFFF"/>
            </a:solidFill>
          </a:ln>
        </p:spPr>
        <p:txBody>
          <a:bodyPr wrap="square" lIns="0" tIns="0" rIns="0" bIns="0" rtlCol="0"/>
          <a:lstStyle/>
          <a:p>
            <a:endParaRPr/>
          </a:p>
        </p:txBody>
      </p:sp>
      <p:sp>
        <p:nvSpPr>
          <p:cNvPr id="146" name="object 146"/>
          <p:cNvSpPr/>
          <p:nvPr/>
        </p:nvSpPr>
        <p:spPr>
          <a:xfrm>
            <a:off x="7323770" y="1702745"/>
            <a:ext cx="711365" cy="329500"/>
          </a:xfrm>
          <a:prstGeom prst="rect">
            <a:avLst/>
          </a:prstGeom>
          <a:blipFill>
            <a:blip r:embed="rId17" cstate="print"/>
            <a:stretch>
              <a:fillRect/>
            </a:stretch>
          </a:blipFill>
        </p:spPr>
        <p:txBody>
          <a:bodyPr wrap="square" lIns="0" tIns="0" rIns="0" bIns="0" rtlCol="0"/>
          <a:lstStyle/>
          <a:p>
            <a:endParaRPr/>
          </a:p>
        </p:txBody>
      </p:sp>
      <p:sp>
        <p:nvSpPr>
          <p:cNvPr id="147" name="object 147"/>
          <p:cNvSpPr/>
          <p:nvPr/>
        </p:nvSpPr>
        <p:spPr>
          <a:xfrm>
            <a:off x="7323769" y="1702746"/>
            <a:ext cx="711835" cy="329565"/>
          </a:xfrm>
          <a:custGeom>
            <a:avLst/>
            <a:gdLst/>
            <a:ahLst/>
            <a:cxnLst/>
            <a:rect l="l" t="t" r="r" b="b"/>
            <a:pathLst>
              <a:path w="711834" h="329564">
                <a:moveTo>
                  <a:pt x="0" y="329500"/>
                </a:moveTo>
                <a:lnTo>
                  <a:pt x="711365" y="329500"/>
                </a:lnTo>
                <a:lnTo>
                  <a:pt x="711365" y="0"/>
                </a:lnTo>
                <a:lnTo>
                  <a:pt x="0" y="0"/>
                </a:lnTo>
                <a:lnTo>
                  <a:pt x="0" y="329500"/>
                </a:lnTo>
                <a:close/>
              </a:path>
            </a:pathLst>
          </a:custGeom>
          <a:ln w="3175">
            <a:solidFill>
              <a:srgbClr val="404040"/>
            </a:solidFill>
          </a:ln>
        </p:spPr>
        <p:txBody>
          <a:bodyPr wrap="square" lIns="0" tIns="0" rIns="0" bIns="0" rtlCol="0"/>
          <a:lstStyle/>
          <a:p>
            <a:endParaRPr/>
          </a:p>
        </p:txBody>
      </p:sp>
      <p:sp>
        <p:nvSpPr>
          <p:cNvPr id="148" name="object 148"/>
          <p:cNvSpPr txBox="1"/>
          <p:nvPr/>
        </p:nvSpPr>
        <p:spPr>
          <a:xfrm>
            <a:off x="7381732" y="1775113"/>
            <a:ext cx="594995" cy="172720"/>
          </a:xfrm>
          <a:prstGeom prst="rect">
            <a:avLst/>
          </a:prstGeom>
        </p:spPr>
        <p:txBody>
          <a:bodyPr vert="horz" wrap="square" lIns="0" tIns="0" rIns="0" bIns="0" rtlCol="0">
            <a:spAutoFit/>
          </a:bodyPr>
          <a:lstStyle/>
          <a:p>
            <a:pPr marL="12700"/>
            <a:r>
              <a:rPr sz="1100" spc="20" dirty="0">
                <a:latin typeface="宋体"/>
                <a:cs typeface="宋体"/>
              </a:rPr>
              <a:t>体态损伤</a:t>
            </a:r>
            <a:endParaRPr sz="1100">
              <a:latin typeface="宋体"/>
              <a:cs typeface="宋体"/>
            </a:endParaRPr>
          </a:p>
        </p:txBody>
      </p:sp>
      <p:sp>
        <p:nvSpPr>
          <p:cNvPr id="149" name="object 149"/>
          <p:cNvSpPr/>
          <p:nvPr/>
        </p:nvSpPr>
        <p:spPr>
          <a:xfrm>
            <a:off x="7341554" y="2050057"/>
            <a:ext cx="711835" cy="329565"/>
          </a:xfrm>
          <a:custGeom>
            <a:avLst/>
            <a:gdLst/>
            <a:ahLst/>
            <a:cxnLst/>
            <a:rect l="l" t="t" r="r" b="b"/>
            <a:pathLst>
              <a:path w="711834" h="329564">
                <a:moveTo>
                  <a:pt x="0" y="329500"/>
                </a:moveTo>
                <a:lnTo>
                  <a:pt x="711365" y="329500"/>
                </a:lnTo>
                <a:lnTo>
                  <a:pt x="711365" y="0"/>
                </a:lnTo>
                <a:lnTo>
                  <a:pt x="0" y="0"/>
                </a:lnTo>
                <a:lnTo>
                  <a:pt x="0" y="329500"/>
                </a:lnTo>
                <a:close/>
              </a:path>
            </a:pathLst>
          </a:custGeom>
          <a:solidFill>
            <a:srgbClr val="FFFFFF"/>
          </a:solidFill>
        </p:spPr>
        <p:txBody>
          <a:bodyPr wrap="square" lIns="0" tIns="0" rIns="0" bIns="0" rtlCol="0"/>
          <a:lstStyle/>
          <a:p>
            <a:endParaRPr/>
          </a:p>
        </p:txBody>
      </p:sp>
      <p:sp>
        <p:nvSpPr>
          <p:cNvPr id="150" name="object 150"/>
          <p:cNvSpPr/>
          <p:nvPr/>
        </p:nvSpPr>
        <p:spPr>
          <a:xfrm>
            <a:off x="7341554" y="2050057"/>
            <a:ext cx="711835" cy="329565"/>
          </a:xfrm>
          <a:custGeom>
            <a:avLst/>
            <a:gdLst/>
            <a:ahLst/>
            <a:cxnLst/>
            <a:rect l="l" t="t" r="r" b="b"/>
            <a:pathLst>
              <a:path w="711834" h="329564">
                <a:moveTo>
                  <a:pt x="711365" y="0"/>
                </a:moveTo>
                <a:lnTo>
                  <a:pt x="0" y="0"/>
                </a:lnTo>
                <a:lnTo>
                  <a:pt x="0" y="329500"/>
                </a:lnTo>
              </a:path>
            </a:pathLst>
          </a:custGeom>
          <a:ln w="3175">
            <a:solidFill>
              <a:srgbClr val="FFFFFF"/>
            </a:solidFill>
          </a:ln>
        </p:spPr>
        <p:txBody>
          <a:bodyPr wrap="square" lIns="0" tIns="0" rIns="0" bIns="0" rtlCol="0"/>
          <a:lstStyle/>
          <a:p>
            <a:endParaRPr/>
          </a:p>
        </p:txBody>
      </p:sp>
      <p:sp>
        <p:nvSpPr>
          <p:cNvPr id="151" name="object 151"/>
          <p:cNvSpPr/>
          <p:nvPr/>
        </p:nvSpPr>
        <p:spPr>
          <a:xfrm>
            <a:off x="7323770" y="2032246"/>
            <a:ext cx="711365" cy="329500"/>
          </a:xfrm>
          <a:prstGeom prst="rect">
            <a:avLst/>
          </a:prstGeom>
          <a:blipFill>
            <a:blip r:embed="rId18" cstate="print"/>
            <a:stretch>
              <a:fillRect/>
            </a:stretch>
          </a:blipFill>
        </p:spPr>
        <p:txBody>
          <a:bodyPr wrap="square" lIns="0" tIns="0" rIns="0" bIns="0" rtlCol="0"/>
          <a:lstStyle/>
          <a:p>
            <a:endParaRPr/>
          </a:p>
        </p:txBody>
      </p:sp>
      <p:sp>
        <p:nvSpPr>
          <p:cNvPr id="152" name="object 152"/>
          <p:cNvSpPr/>
          <p:nvPr/>
        </p:nvSpPr>
        <p:spPr>
          <a:xfrm>
            <a:off x="7323769" y="2032247"/>
            <a:ext cx="711835" cy="329565"/>
          </a:xfrm>
          <a:custGeom>
            <a:avLst/>
            <a:gdLst/>
            <a:ahLst/>
            <a:cxnLst/>
            <a:rect l="l" t="t" r="r" b="b"/>
            <a:pathLst>
              <a:path w="711834" h="329564">
                <a:moveTo>
                  <a:pt x="0" y="329500"/>
                </a:moveTo>
                <a:lnTo>
                  <a:pt x="711365" y="329500"/>
                </a:lnTo>
                <a:lnTo>
                  <a:pt x="711365" y="0"/>
                </a:lnTo>
                <a:lnTo>
                  <a:pt x="0" y="0"/>
                </a:lnTo>
                <a:lnTo>
                  <a:pt x="0" y="329500"/>
                </a:lnTo>
                <a:close/>
              </a:path>
            </a:pathLst>
          </a:custGeom>
          <a:ln w="3175">
            <a:solidFill>
              <a:srgbClr val="404040"/>
            </a:solidFill>
          </a:ln>
        </p:spPr>
        <p:txBody>
          <a:bodyPr wrap="square" lIns="0" tIns="0" rIns="0" bIns="0" rtlCol="0"/>
          <a:lstStyle/>
          <a:p>
            <a:endParaRPr/>
          </a:p>
        </p:txBody>
      </p:sp>
      <p:sp>
        <p:nvSpPr>
          <p:cNvPr id="153" name="object 153"/>
          <p:cNvSpPr txBox="1"/>
          <p:nvPr/>
        </p:nvSpPr>
        <p:spPr>
          <a:xfrm>
            <a:off x="7381732" y="2104969"/>
            <a:ext cx="594995" cy="172720"/>
          </a:xfrm>
          <a:prstGeom prst="rect">
            <a:avLst/>
          </a:prstGeom>
        </p:spPr>
        <p:txBody>
          <a:bodyPr vert="horz" wrap="square" lIns="0" tIns="0" rIns="0" bIns="0" rtlCol="0">
            <a:spAutoFit/>
          </a:bodyPr>
          <a:lstStyle/>
          <a:p>
            <a:pPr marL="12700"/>
            <a:r>
              <a:rPr sz="1100" spc="20" dirty="0">
                <a:latin typeface="宋体"/>
                <a:cs typeface="宋体"/>
              </a:rPr>
              <a:t>作用力度</a:t>
            </a:r>
            <a:endParaRPr sz="1100">
              <a:latin typeface="宋体"/>
              <a:cs typeface="宋体"/>
            </a:endParaRPr>
          </a:p>
        </p:txBody>
      </p:sp>
      <p:sp>
        <p:nvSpPr>
          <p:cNvPr id="154" name="object 154"/>
          <p:cNvSpPr/>
          <p:nvPr/>
        </p:nvSpPr>
        <p:spPr>
          <a:xfrm>
            <a:off x="7341554" y="2379558"/>
            <a:ext cx="711835" cy="347345"/>
          </a:xfrm>
          <a:custGeom>
            <a:avLst/>
            <a:gdLst/>
            <a:ahLst/>
            <a:cxnLst/>
            <a:rect l="l" t="t" r="r" b="b"/>
            <a:pathLst>
              <a:path w="711834" h="347344">
                <a:moveTo>
                  <a:pt x="0" y="347311"/>
                </a:moveTo>
                <a:lnTo>
                  <a:pt x="711365" y="347311"/>
                </a:lnTo>
                <a:lnTo>
                  <a:pt x="711365" y="0"/>
                </a:lnTo>
                <a:lnTo>
                  <a:pt x="0" y="0"/>
                </a:lnTo>
                <a:lnTo>
                  <a:pt x="0" y="347311"/>
                </a:lnTo>
                <a:close/>
              </a:path>
            </a:pathLst>
          </a:custGeom>
          <a:solidFill>
            <a:srgbClr val="FFFFFF"/>
          </a:solidFill>
        </p:spPr>
        <p:txBody>
          <a:bodyPr wrap="square" lIns="0" tIns="0" rIns="0" bIns="0" rtlCol="0"/>
          <a:lstStyle/>
          <a:p>
            <a:endParaRPr/>
          </a:p>
        </p:txBody>
      </p:sp>
      <p:sp>
        <p:nvSpPr>
          <p:cNvPr id="155" name="object 155"/>
          <p:cNvSpPr/>
          <p:nvPr/>
        </p:nvSpPr>
        <p:spPr>
          <a:xfrm>
            <a:off x="7341554" y="2379558"/>
            <a:ext cx="711835" cy="347345"/>
          </a:xfrm>
          <a:custGeom>
            <a:avLst/>
            <a:gdLst/>
            <a:ahLst/>
            <a:cxnLst/>
            <a:rect l="l" t="t" r="r" b="b"/>
            <a:pathLst>
              <a:path w="711834" h="347344">
                <a:moveTo>
                  <a:pt x="711365" y="0"/>
                </a:moveTo>
                <a:lnTo>
                  <a:pt x="0" y="0"/>
                </a:lnTo>
                <a:lnTo>
                  <a:pt x="0" y="347311"/>
                </a:lnTo>
              </a:path>
            </a:pathLst>
          </a:custGeom>
          <a:ln w="3175">
            <a:solidFill>
              <a:srgbClr val="FFFFFF"/>
            </a:solidFill>
          </a:ln>
        </p:spPr>
        <p:txBody>
          <a:bodyPr wrap="square" lIns="0" tIns="0" rIns="0" bIns="0" rtlCol="0"/>
          <a:lstStyle/>
          <a:p>
            <a:endParaRPr/>
          </a:p>
        </p:txBody>
      </p:sp>
      <p:sp>
        <p:nvSpPr>
          <p:cNvPr id="156" name="object 156"/>
          <p:cNvSpPr/>
          <p:nvPr/>
        </p:nvSpPr>
        <p:spPr>
          <a:xfrm>
            <a:off x="7323770" y="2361747"/>
            <a:ext cx="711365" cy="347311"/>
          </a:xfrm>
          <a:prstGeom prst="rect">
            <a:avLst/>
          </a:prstGeom>
          <a:blipFill>
            <a:blip r:embed="rId19" cstate="print"/>
            <a:stretch>
              <a:fillRect/>
            </a:stretch>
          </a:blipFill>
        </p:spPr>
        <p:txBody>
          <a:bodyPr wrap="square" lIns="0" tIns="0" rIns="0" bIns="0" rtlCol="0"/>
          <a:lstStyle/>
          <a:p>
            <a:endParaRPr/>
          </a:p>
        </p:txBody>
      </p:sp>
      <p:sp>
        <p:nvSpPr>
          <p:cNvPr id="157" name="object 157"/>
          <p:cNvSpPr/>
          <p:nvPr/>
        </p:nvSpPr>
        <p:spPr>
          <a:xfrm>
            <a:off x="7323769" y="2361747"/>
            <a:ext cx="711835" cy="347345"/>
          </a:xfrm>
          <a:custGeom>
            <a:avLst/>
            <a:gdLst/>
            <a:ahLst/>
            <a:cxnLst/>
            <a:rect l="l" t="t" r="r" b="b"/>
            <a:pathLst>
              <a:path w="711834" h="347344">
                <a:moveTo>
                  <a:pt x="0" y="347311"/>
                </a:moveTo>
                <a:lnTo>
                  <a:pt x="711365" y="347311"/>
                </a:lnTo>
                <a:lnTo>
                  <a:pt x="711365" y="0"/>
                </a:lnTo>
                <a:lnTo>
                  <a:pt x="0" y="0"/>
                </a:lnTo>
                <a:lnTo>
                  <a:pt x="0" y="347311"/>
                </a:lnTo>
                <a:close/>
              </a:path>
            </a:pathLst>
          </a:custGeom>
          <a:ln w="3175">
            <a:solidFill>
              <a:srgbClr val="404040"/>
            </a:solidFill>
          </a:ln>
        </p:spPr>
        <p:txBody>
          <a:bodyPr wrap="square" lIns="0" tIns="0" rIns="0" bIns="0" rtlCol="0"/>
          <a:lstStyle/>
          <a:p>
            <a:endParaRPr/>
          </a:p>
        </p:txBody>
      </p:sp>
      <p:sp>
        <p:nvSpPr>
          <p:cNvPr id="158" name="object 158"/>
          <p:cNvSpPr txBox="1"/>
          <p:nvPr/>
        </p:nvSpPr>
        <p:spPr>
          <a:xfrm>
            <a:off x="7381732" y="2444919"/>
            <a:ext cx="594995" cy="172720"/>
          </a:xfrm>
          <a:prstGeom prst="rect">
            <a:avLst/>
          </a:prstGeom>
        </p:spPr>
        <p:txBody>
          <a:bodyPr vert="horz" wrap="square" lIns="0" tIns="0" rIns="0" bIns="0" rtlCol="0">
            <a:spAutoFit/>
          </a:bodyPr>
          <a:lstStyle/>
          <a:p>
            <a:pPr marL="12700"/>
            <a:r>
              <a:rPr sz="1100" spc="20" dirty="0">
                <a:latin typeface="宋体"/>
                <a:cs typeface="宋体"/>
              </a:rPr>
              <a:t>破坏强度</a:t>
            </a:r>
            <a:endParaRPr sz="1100">
              <a:latin typeface="宋体"/>
              <a:cs typeface="宋体"/>
            </a:endParaRPr>
          </a:p>
        </p:txBody>
      </p:sp>
      <p:sp>
        <p:nvSpPr>
          <p:cNvPr id="159" name="object 159"/>
          <p:cNvSpPr/>
          <p:nvPr/>
        </p:nvSpPr>
        <p:spPr>
          <a:xfrm>
            <a:off x="9653490" y="2985125"/>
            <a:ext cx="506847" cy="329500"/>
          </a:xfrm>
          <a:prstGeom prst="rect">
            <a:avLst/>
          </a:prstGeom>
          <a:blipFill>
            <a:blip r:embed="rId16" cstate="print"/>
            <a:stretch>
              <a:fillRect/>
            </a:stretch>
          </a:blipFill>
        </p:spPr>
        <p:txBody>
          <a:bodyPr wrap="square" lIns="0" tIns="0" rIns="0" bIns="0" rtlCol="0"/>
          <a:lstStyle/>
          <a:p>
            <a:endParaRPr/>
          </a:p>
        </p:txBody>
      </p:sp>
      <p:sp>
        <p:nvSpPr>
          <p:cNvPr id="160" name="object 160"/>
          <p:cNvSpPr/>
          <p:nvPr/>
        </p:nvSpPr>
        <p:spPr>
          <a:xfrm>
            <a:off x="9653490" y="2985126"/>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61" name="object 161"/>
          <p:cNvSpPr txBox="1"/>
          <p:nvPr/>
        </p:nvSpPr>
        <p:spPr>
          <a:xfrm>
            <a:off x="9754727" y="3057493"/>
            <a:ext cx="310515" cy="172720"/>
          </a:xfrm>
          <a:prstGeom prst="rect">
            <a:avLst/>
          </a:prstGeom>
        </p:spPr>
        <p:txBody>
          <a:bodyPr vert="horz" wrap="square" lIns="0" tIns="0" rIns="0" bIns="0" rtlCol="0">
            <a:spAutoFit/>
          </a:bodyPr>
          <a:lstStyle/>
          <a:p>
            <a:pPr marL="12700"/>
            <a:r>
              <a:rPr sz="1100" spc="20" dirty="0">
                <a:latin typeface="宋体"/>
                <a:cs typeface="宋体"/>
              </a:rPr>
              <a:t>标识</a:t>
            </a:r>
            <a:endParaRPr sz="1100">
              <a:latin typeface="宋体"/>
              <a:cs typeface="宋体"/>
            </a:endParaRPr>
          </a:p>
        </p:txBody>
      </p:sp>
      <p:sp>
        <p:nvSpPr>
          <p:cNvPr id="162" name="object 162"/>
          <p:cNvSpPr/>
          <p:nvPr/>
        </p:nvSpPr>
        <p:spPr>
          <a:xfrm>
            <a:off x="9653490" y="3314625"/>
            <a:ext cx="506847" cy="329500"/>
          </a:xfrm>
          <a:prstGeom prst="rect">
            <a:avLst/>
          </a:prstGeom>
          <a:blipFill>
            <a:blip r:embed="rId15" cstate="print"/>
            <a:stretch>
              <a:fillRect/>
            </a:stretch>
          </a:blipFill>
        </p:spPr>
        <p:txBody>
          <a:bodyPr wrap="square" lIns="0" tIns="0" rIns="0" bIns="0" rtlCol="0"/>
          <a:lstStyle/>
          <a:p>
            <a:endParaRPr/>
          </a:p>
        </p:txBody>
      </p:sp>
      <p:sp>
        <p:nvSpPr>
          <p:cNvPr id="163" name="object 163"/>
          <p:cNvSpPr/>
          <p:nvPr/>
        </p:nvSpPr>
        <p:spPr>
          <a:xfrm>
            <a:off x="9653490" y="3314626"/>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64" name="object 164"/>
          <p:cNvSpPr txBox="1"/>
          <p:nvPr/>
        </p:nvSpPr>
        <p:spPr>
          <a:xfrm>
            <a:off x="9754727" y="3390674"/>
            <a:ext cx="310515" cy="172720"/>
          </a:xfrm>
          <a:prstGeom prst="rect">
            <a:avLst/>
          </a:prstGeom>
        </p:spPr>
        <p:txBody>
          <a:bodyPr vert="horz" wrap="square" lIns="0" tIns="0" rIns="0" bIns="0" rtlCol="0">
            <a:spAutoFit/>
          </a:bodyPr>
          <a:lstStyle/>
          <a:p>
            <a:pPr marL="12700"/>
            <a:r>
              <a:rPr sz="1100" spc="20" dirty="0">
                <a:latin typeface="宋体"/>
                <a:cs typeface="宋体"/>
              </a:rPr>
              <a:t>导向</a:t>
            </a:r>
            <a:endParaRPr sz="1100">
              <a:latin typeface="宋体"/>
              <a:cs typeface="宋体"/>
            </a:endParaRPr>
          </a:p>
        </p:txBody>
      </p:sp>
      <p:sp>
        <p:nvSpPr>
          <p:cNvPr id="165" name="object 165"/>
          <p:cNvSpPr/>
          <p:nvPr/>
        </p:nvSpPr>
        <p:spPr>
          <a:xfrm>
            <a:off x="9653490" y="3635222"/>
            <a:ext cx="506847" cy="311689"/>
          </a:xfrm>
          <a:prstGeom prst="rect">
            <a:avLst/>
          </a:prstGeom>
          <a:blipFill>
            <a:blip r:embed="rId20" cstate="print"/>
            <a:stretch>
              <a:fillRect/>
            </a:stretch>
          </a:blipFill>
        </p:spPr>
        <p:txBody>
          <a:bodyPr wrap="square" lIns="0" tIns="0" rIns="0" bIns="0" rtlCol="0"/>
          <a:lstStyle/>
          <a:p>
            <a:endParaRPr/>
          </a:p>
        </p:txBody>
      </p:sp>
      <p:sp>
        <p:nvSpPr>
          <p:cNvPr id="166" name="object 166"/>
          <p:cNvSpPr/>
          <p:nvPr/>
        </p:nvSpPr>
        <p:spPr>
          <a:xfrm>
            <a:off x="9653490" y="3635222"/>
            <a:ext cx="507365" cy="311785"/>
          </a:xfrm>
          <a:custGeom>
            <a:avLst/>
            <a:gdLst/>
            <a:ahLst/>
            <a:cxnLst/>
            <a:rect l="l" t="t" r="r" b="b"/>
            <a:pathLst>
              <a:path w="507365" h="311785">
                <a:moveTo>
                  <a:pt x="0" y="311689"/>
                </a:moveTo>
                <a:lnTo>
                  <a:pt x="506847" y="311689"/>
                </a:lnTo>
                <a:lnTo>
                  <a:pt x="506847" y="0"/>
                </a:lnTo>
                <a:lnTo>
                  <a:pt x="0" y="0"/>
                </a:lnTo>
                <a:lnTo>
                  <a:pt x="0" y="311689"/>
                </a:lnTo>
                <a:close/>
              </a:path>
            </a:pathLst>
          </a:custGeom>
          <a:ln w="3175">
            <a:solidFill>
              <a:srgbClr val="404040"/>
            </a:solidFill>
          </a:ln>
        </p:spPr>
        <p:txBody>
          <a:bodyPr wrap="square" lIns="0" tIns="0" rIns="0" bIns="0" rtlCol="0"/>
          <a:lstStyle/>
          <a:p>
            <a:endParaRPr/>
          </a:p>
        </p:txBody>
      </p:sp>
      <p:sp>
        <p:nvSpPr>
          <p:cNvPr id="167" name="object 167"/>
          <p:cNvSpPr txBox="1"/>
          <p:nvPr/>
        </p:nvSpPr>
        <p:spPr>
          <a:xfrm>
            <a:off x="9754727" y="3697020"/>
            <a:ext cx="310515" cy="172720"/>
          </a:xfrm>
          <a:prstGeom prst="rect">
            <a:avLst/>
          </a:prstGeom>
        </p:spPr>
        <p:txBody>
          <a:bodyPr vert="horz" wrap="square" lIns="0" tIns="0" rIns="0" bIns="0" rtlCol="0">
            <a:spAutoFit/>
          </a:bodyPr>
          <a:lstStyle/>
          <a:p>
            <a:pPr marL="12700"/>
            <a:r>
              <a:rPr sz="1100" spc="20" dirty="0">
                <a:latin typeface="宋体"/>
                <a:cs typeface="宋体"/>
              </a:rPr>
              <a:t>观测</a:t>
            </a:r>
            <a:endParaRPr sz="1100">
              <a:latin typeface="宋体"/>
              <a:cs typeface="宋体"/>
            </a:endParaRPr>
          </a:p>
        </p:txBody>
      </p:sp>
      <p:sp>
        <p:nvSpPr>
          <p:cNvPr id="168" name="object 168"/>
          <p:cNvSpPr/>
          <p:nvPr/>
        </p:nvSpPr>
        <p:spPr>
          <a:xfrm>
            <a:off x="9653490" y="3937981"/>
            <a:ext cx="506847" cy="329500"/>
          </a:xfrm>
          <a:prstGeom prst="rect">
            <a:avLst/>
          </a:prstGeom>
          <a:blipFill>
            <a:blip r:embed="rId15" cstate="print"/>
            <a:stretch>
              <a:fillRect/>
            </a:stretch>
          </a:blipFill>
        </p:spPr>
        <p:txBody>
          <a:bodyPr wrap="square" lIns="0" tIns="0" rIns="0" bIns="0" rtlCol="0"/>
          <a:lstStyle/>
          <a:p>
            <a:endParaRPr/>
          </a:p>
        </p:txBody>
      </p:sp>
      <p:sp>
        <p:nvSpPr>
          <p:cNvPr id="169" name="object 169"/>
          <p:cNvSpPr/>
          <p:nvPr/>
        </p:nvSpPr>
        <p:spPr>
          <a:xfrm>
            <a:off x="9653490" y="3937982"/>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70" name="object 170"/>
          <p:cNvSpPr txBox="1"/>
          <p:nvPr/>
        </p:nvSpPr>
        <p:spPr>
          <a:xfrm>
            <a:off x="9754727" y="4009945"/>
            <a:ext cx="310515" cy="172720"/>
          </a:xfrm>
          <a:prstGeom prst="rect">
            <a:avLst/>
          </a:prstGeom>
        </p:spPr>
        <p:txBody>
          <a:bodyPr vert="horz" wrap="square" lIns="0" tIns="0" rIns="0" bIns="0" rtlCol="0">
            <a:spAutoFit/>
          </a:bodyPr>
          <a:lstStyle/>
          <a:p>
            <a:pPr marL="12700"/>
            <a:r>
              <a:rPr sz="1100" spc="20" dirty="0">
                <a:latin typeface="宋体"/>
                <a:cs typeface="宋体"/>
              </a:rPr>
              <a:t>警戒</a:t>
            </a:r>
            <a:endParaRPr sz="1100">
              <a:latin typeface="宋体"/>
              <a:cs typeface="宋体"/>
            </a:endParaRPr>
          </a:p>
        </p:txBody>
      </p:sp>
      <p:sp>
        <p:nvSpPr>
          <p:cNvPr id="171" name="object 171"/>
          <p:cNvSpPr/>
          <p:nvPr/>
        </p:nvSpPr>
        <p:spPr>
          <a:xfrm>
            <a:off x="9653490" y="4267481"/>
            <a:ext cx="506847" cy="329500"/>
          </a:xfrm>
          <a:prstGeom prst="rect">
            <a:avLst/>
          </a:prstGeom>
          <a:blipFill>
            <a:blip r:embed="rId16" cstate="print"/>
            <a:stretch>
              <a:fillRect/>
            </a:stretch>
          </a:blipFill>
        </p:spPr>
        <p:txBody>
          <a:bodyPr wrap="square" lIns="0" tIns="0" rIns="0" bIns="0" rtlCol="0"/>
          <a:lstStyle/>
          <a:p>
            <a:endParaRPr/>
          </a:p>
        </p:txBody>
      </p:sp>
      <p:sp>
        <p:nvSpPr>
          <p:cNvPr id="172" name="object 172"/>
          <p:cNvSpPr/>
          <p:nvPr/>
        </p:nvSpPr>
        <p:spPr>
          <a:xfrm>
            <a:off x="9653490" y="4267482"/>
            <a:ext cx="507365" cy="329565"/>
          </a:xfrm>
          <a:custGeom>
            <a:avLst/>
            <a:gdLst/>
            <a:ahLst/>
            <a:cxnLst/>
            <a:rect l="l" t="t" r="r" b="b"/>
            <a:pathLst>
              <a:path w="507365" h="329564">
                <a:moveTo>
                  <a:pt x="0" y="329500"/>
                </a:moveTo>
                <a:lnTo>
                  <a:pt x="506847" y="329500"/>
                </a:lnTo>
                <a:lnTo>
                  <a:pt x="506847" y="0"/>
                </a:lnTo>
                <a:lnTo>
                  <a:pt x="0" y="0"/>
                </a:lnTo>
                <a:lnTo>
                  <a:pt x="0" y="329500"/>
                </a:lnTo>
                <a:close/>
              </a:path>
            </a:pathLst>
          </a:custGeom>
          <a:ln w="3175">
            <a:solidFill>
              <a:srgbClr val="404040"/>
            </a:solidFill>
          </a:ln>
        </p:spPr>
        <p:txBody>
          <a:bodyPr wrap="square" lIns="0" tIns="0" rIns="0" bIns="0" rtlCol="0"/>
          <a:lstStyle/>
          <a:p>
            <a:endParaRPr/>
          </a:p>
        </p:txBody>
      </p:sp>
      <p:sp>
        <p:nvSpPr>
          <p:cNvPr id="173" name="object 173"/>
          <p:cNvSpPr txBox="1"/>
          <p:nvPr/>
        </p:nvSpPr>
        <p:spPr>
          <a:xfrm>
            <a:off x="9754727" y="4339837"/>
            <a:ext cx="310515" cy="172720"/>
          </a:xfrm>
          <a:prstGeom prst="rect">
            <a:avLst/>
          </a:prstGeom>
        </p:spPr>
        <p:txBody>
          <a:bodyPr vert="horz" wrap="square" lIns="0" tIns="0" rIns="0" bIns="0" rtlCol="0">
            <a:spAutoFit/>
          </a:bodyPr>
          <a:lstStyle/>
          <a:p>
            <a:pPr marL="12700"/>
            <a:r>
              <a:rPr sz="1100" spc="20" dirty="0">
                <a:latin typeface="宋体"/>
                <a:cs typeface="宋体"/>
              </a:rPr>
              <a:t>调控</a:t>
            </a:r>
            <a:endParaRPr sz="1100">
              <a:latin typeface="宋体"/>
              <a:cs typeface="宋体"/>
            </a:endParaRPr>
          </a:p>
        </p:txBody>
      </p:sp>
      <p:sp>
        <p:nvSpPr>
          <p:cNvPr id="174" name="object 174"/>
          <p:cNvSpPr/>
          <p:nvPr/>
        </p:nvSpPr>
        <p:spPr>
          <a:xfrm>
            <a:off x="8310789" y="3804423"/>
            <a:ext cx="142875" cy="0"/>
          </a:xfrm>
          <a:custGeom>
            <a:avLst/>
            <a:gdLst/>
            <a:ahLst/>
            <a:cxnLst/>
            <a:rect l="l" t="t" r="r" b="b"/>
            <a:pathLst>
              <a:path w="142875">
                <a:moveTo>
                  <a:pt x="0" y="0"/>
                </a:moveTo>
                <a:lnTo>
                  <a:pt x="142273" y="0"/>
                </a:lnTo>
              </a:path>
            </a:pathLst>
          </a:custGeom>
          <a:ln w="11873">
            <a:solidFill>
              <a:srgbClr val="404040"/>
            </a:solidFill>
          </a:ln>
        </p:spPr>
        <p:txBody>
          <a:bodyPr wrap="square" lIns="0" tIns="0" rIns="0" bIns="0" rtlCol="0"/>
          <a:lstStyle/>
          <a:p>
            <a:endParaRPr/>
          </a:p>
        </p:txBody>
      </p:sp>
      <p:sp>
        <p:nvSpPr>
          <p:cNvPr id="175" name="object 175"/>
          <p:cNvSpPr/>
          <p:nvPr/>
        </p:nvSpPr>
        <p:spPr>
          <a:xfrm>
            <a:off x="8431009" y="3759897"/>
            <a:ext cx="84455" cy="89535"/>
          </a:xfrm>
          <a:custGeom>
            <a:avLst/>
            <a:gdLst/>
            <a:ahLst/>
            <a:cxnLst/>
            <a:rect l="l" t="t" r="r" b="b"/>
            <a:pathLst>
              <a:path w="84454" h="89535">
                <a:moveTo>
                  <a:pt x="4268" y="0"/>
                </a:moveTo>
                <a:lnTo>
                  <a:pt x="0" y="3087"/>
                </a:lnTo>
                <a:lnTo>
                  <a:pt x="7600" y="23495"/>
                </a:lnTo>
                <a:lnTo>
                  <a:pt x="10299" y="44794"/>
                </a:lnTo>
                <a:lnTo>
                  <a:pt x="8086" y="66137"/>
                </a:lnTo>
                <a:lnTo>
                  <a:pt x="948" y="86679"/>
                </a:lnTo>
                <a:lnTo>
                  <a:pt x="4268" y="89054"/>
                </a:lnTo>
                <a:lnTo>
                  <a:pt x="84296" y="44527"/>
                </a:lnTo>
                <a:lnTo>
                  <a:pt x="4268" y="0"/>
                </a:lnTo>
                <a:close/>
              </a:path>
            </a:pathLst>
          </a:custGeom>
          <a:solidFill>
            <a:srgbClr val="404040"/>
          </a:solidFill>
        </p:spPr>
        <p:txBody>
          <a:bodyPr wrap="square" lIns="0" tIns="0" rIns="0" bIns="0" rtlCol="0"/>
          <a:lstStyle/>
          <a:p>
            <a:endParaRPr/>
          </a:p>
        </p:txBody>
      </p:sp>
      <p:sp>
        <p:nvSpPr>
          <p:cNvPr id="176" name="object 176"/>
          <p:cNvSpPr/>
          <p:nvPr/>
        </p:nvSpPr>
        <p:spPr>
          <a:xfrm>
            <a:off x="5002940" y="4124995"/>
            <a:ext cx="4908550" cy="641350"/>
          </a:xfrm>
          <a:custGeom>
            <a:avLst/>
            <a:gdLst/>
            <a:ahLst/>
            <a:cxnLst/>
            <a:rect l="l" t="t" r="r" b="b"/>
            <a:pathLst>
              <a:path w="4908550" h="641350">
                <a:moveTo>
                  <a:pt x="4908418" y="471987"/>
                </a:moveTo>
                <a:lnTo>
                  <a:pt x="4908418" y="641189"/>
                </a:lnTo>
                <a:lnTo>
                  <a:pt x="4197053" y="641189"/>
                </a:lnTo>
                <a:lnTo>
                  <a:pt x="4195393" y="640346"/>
                </a:lnTo>
                <a:lnTo>
                  <a:pt x="4193189" y="629432"/>
                </a:lnTo>
                <a:lnTo>
                  <a:pt x="4187183" y="620517"/>
                </a:lnTo>
                <a:lnTo>
                  <a:pt x="4178287" y="614505"/>
                </a:lnTo>
                <a:lnTo>
                  <a:pt x="4167413" y="612300"/>
                </a:lnTo>
                <a:lnTo>
                  <a:pt x="4156470" y="614505"/>
                </a:lnTo>
                <a:lnTo>
                  <a:pt x="4147539" y="620517"/>
                </a:lnTo>
                <a:lnTo>
                  <a:pt x="4141521" y="629432"/>
                </a:lnTo>
                <a:lnTo>
                  <a:pt x="4139314" y="640346"/>
                </a:lnTo>
                <a:lnTo>
                  <a:pt x="4143701" y="641189"/>
                </a:lnTo>
                <a:lnTo>
                  <a:pt x="0" y="641189"/>
                </a:lnTo>
                <a:lnTo>
                  <a:pt x="0" y="0"/>
                </a:lnTo>
              </a:path>
            </a:pathLst>
          </a:custGeom>
          <a:ln w="11873">
            <a:solidFill>
              <a:srgbClr val="404040"/>
            </a:solidFill>
            <a:prstDash val="lgDash"/>
          </a:ln>
        </p:spPr>
        <p:txBody>
          <a:bodyPr wrap="square" lIns="0" tIns="0" rIns="0" bIns="0" rtlCol="0"/>
          <a:lstStyle/>
          <a:p>
            <a:endParaRPr/>
          </a:p>
        </p:txBody>
      </p:sp>
      <p:sp>
        <p:nvSpPr>
          <p:cNvPr id="177" name="object 177"/>
          <p:cNvSpPr/>
          <p:nvPr/>
        </p:nvSpPr>
        <p:spPr>
          <a:xfrm>
            <a:off x="4958481" y="4062658"/>
            <a:ext cx="89535" cy="80645"/>
          </a:xfrm>
          <a:custGeom>
            <a:avLst/>
            <a:gdLst/>
            <a:ahLst/>
            <a:cxnLst/>
            <a:rect l="l" t="t" r="r" b="b"/>
            <a:pathLst>
              <a:path w="89535" h="80645">
                <a:moveTo>
                  <a:pt x="44460" y="0"/>
                </a:moveTo>
                <a:lnTo>
                  <a:pt x="0" y="80148"/>
                </a:lnTo>
                <a:lnTo>
                  <a:pt x="2726" y="79460"/>
                </a:lnTo>
                <a:lnTo>
                  <a:pt x="23121" y="72059"/>
                </a:lnTo>
                <a:lnTo>
                  <a:pt x="44415" y="69592"/>
                </a:lnTo>
                <a:lnTo>
                  <a:pt x="83065" y="69592"/>
                </a:lnTo>
                <a:lnTo>
                  <a:pt x="44460" y="0"/>
                </a:lnTo>
                <a:close/>
              </a:path>
              <a:path w="89535" h="80645">
                <a:moveTo>
                  <a:pt x="83065" y="69592"/>
                </a:moveTo>
                <a:lnTo>
                  <a:pt x="44415" y="69592"/>
                </a:lnTo>
                <a:lnTo>
                  <a:pt x="65732" y="72059"/>
                </a:lnTo>
                <a:lnTo>
                  <a:pt x="86193" y="79460"/>
                </a:lnTo>
                <a:lnTo>
                  <a:pt x="88920" y="80148"/>
                </a:lnTo>
                <a:lnTo>
                  <a:pt x="83065" y="69592"/>
                </a:lnTo>
                <a:close/>
              </a:path>
            </a:pathLst>
          </a:custGeom>
          <a:solidFill>
            <a:srgbClr val="404040"/>
          </a:solidFill>
        </p:spPr>
        <p:txBody>
          <a:bodyPr wrap="square" lIns="0" tIns="0" rIns="0" bIns="0" rtlCol="0"/>
          <a:lstStyle/>
          <a:p>
            <a:endParaRPr/>
          </a:p>
        </p:txBody>
      </p:sp>
      <p:sp>
        <p:nvSpPr>
          <p:cNvPr id="178" name="object 178"/>
          <p:cNvSpPr/>
          <p:nvPr/>
        </p:nvSpPr>
        <p:spPr>
          <a:xfrm>
            <a:off x="6976979" y="4668226"/>
            <a:ext cx="427355" cy="196215"/>
          </a:xfrm>
          <a:custGeom>
            <a:avLst/>
            <a:gdLst/>
            <a:ahLst/>
            <a:cxnLst/>
            <a:rect l="l" t="t" r="r" b="b"/>
            <a:pathLst>
              <a:path w="427354" h="196214">
                <a:moveTo>
                  <a:pt x="0" y="195919"/>
                </a:moveTo>
                <a:lnTo>
                  <a:pt x="426819" y="195919"/>
                </a:lnTo>
                <a:lnTo>
                  <a:pt x="426819" y="0"/>
                </a:lnTo>
                <a:lnTo>
                  <a:pt x="0" y="0"/>
                </a:lnTo>
                <a:lnTo>
                  <a:pt x="0" y="195919"/>
                </a:lnTo>
                <a:close/>
              </a:path>
            </a:pathLst>
          </a:custGeom>
          <a:solidFill>
            <a:srgbClr val="FFFFFF"/>
          </a:solidFill>
        </p:spPr>
        <p:txBody>
          <a:bodyPr wrap="square" lIns="0" tIns="0" rIns="0" bIns="0" rtlCol="0"/>
          <a:lstStyle/>
          <a:p>
            <a:endParaRPr/>
          </a:p>
        </p:txBody>
      </p:sp>
      <p:sp>
        <p:nvSpPr>
          <p:cNvPr id="179" name="object 179"/>
          <p:cNvSpPr/>
          <p:nvPr/>
        </p:nvSpPr>
        <p:spPr>
          <a:xfrm>
            <a:off x="6203369" y="1539718"/>
            <a:ext cx="4028440" cy="2247265"/>
          </a:xfrm>
          <a:custGeom>
            <a:avLst/>
            <a:gdLst/>
            <a:ahLst/>
            <a:cxnLst/>
            <a:rect l="l" t="t" r="r" b="b"/>
            <a:pathLst>
              <a:path w="4028440" h="2247265">
                <a:moveTo>
                  <a:pt x="3956968" y="2246895"/>
                </a:moveTo>
                <a:lnTo>
                  <a:pt x="4028104" y="2246895"/>
                </a:lnTo>
                <a:lnTo>
                  <a:pt x="4028104" y="29447"/>
                </a:lnTo>
                <a:lnTo>
                  <a:pt x="3467904" y="29447"/>
                </a:lnTo>
                <a:lnTo>
                  <a:pt x="3465414" y="28141"/>
                </a:lnTo>
                <a:lnTo>
                  <a:pt x="3463210" y="17181"/>
                </a:lnTo>
                <a:lnTo>
                  <a:pt x="3457204" y="8237"/>
                </a:lnTo>
                <a:lnTo>
                  <a:pt x="3448308" y="2209"/>
                </a:lnTo>
                <a:lnTo>
                  <a:pt x="3437434" y="0"/>
                </a:lnTo>
                <a:lnTo>
                  <a:pt x="3426560" y="2209"/>
                </a:lnTo>
                <a:lnTo>
                  <a:pt x="3417664" y="8237"/>
                </a:lnTo>
                <a:lnTo>
                  <a:pt x="3411658" y="17181"/>
                </a:lnTo>
                <a:lnTo>
                  <a:pt x="3409454" y="28141"/>
                </a:lnTo>
                <a:lnTo>
                  <a:pt x="3405660" y="29447"/>
                </a:lnTo>
                <a:lnTo>
                  <a:pt x="0" y="29447"/>
                </a:lnTo>
                <a:lnTo>
                  <a:pt x="0" y="412380"/>
                </a:lnTo>
              </a:path>
            </a:pathLst>
          </a:custGeom>
          <a:ln w="11869">
            <a:solidFill>
              <a:srgbClr val="404040"/>
            </a:solidFill>
            <a:prstDash val="lgDash"/>
          </a:ln>
        </p:spPr>
        <p:txBody>
          <a:bodyPr wrap="square" lIns="0" tIns="0" rIns="0" bIns="0" rtlCol="0"/>
          <a:lstStyle/>
          <a:p>
            <a:endParaRPr/>
          </a:p>
        </p:txBody>
      </p:sp>
      <p:sp>
        <p:nvSpPr>
          <p:cNvPr id="180" name="object 180"/>
          <p:cNvSpPr/>
          <p:nvPr/>
        </p:nvSpPr>
        <p:spPr>
          <a:xfrm>
            <a:off x="6157722" y="1931437"/>
            <a:ext cx="83820" cy="83185"/>
          </a:xfrm>
          <a:custGeom>
            <a:avLst/>
            <a:gdLst/>
            <a:ahLst/>
            <a:cxnLst/>
            <a:rect l="l" t="t" r="r" b="b"/>
            <a:pathLst>
              <a:path w="83820" h="83185">
                <a:moveTo>
                  <a:pt x="0" y="0"/>
                </a:moveTo>
                <a:lnTo>
                  <a:pt x="1185" y="2849"/>
                </a:lnTo>
                <a:lnTo>
                  <a:pt x="45645" y="82998"/>
                </a:lnTo>
                <a:lnTo>
                  <a:pt x="78092" y="9885"/>
                </a:lnTo>
                <a:lnTo>
                  <a:pt x="41688" y="9885"/>
                </a:lnTo>
                <a:lnTo>
                  <a:pt x="20394" y="7413"/>
                </a:lnTo>
                <a:lnTo>
                  <a:pt x="0" y="0"/>
                </a:lnTo>
                <a:close/>
              </a:path>
              <a:path w="83820" h="83185">
                <a:moveTo>
                  <a:pt x="83466" y="0"/>
                </a:moveTo>
                <a:lnTo>
                  <a:pt x="63005" y="7413"/>
                </a:lnTo>
                <a:lnTo>
                  <a:pt x="41688" y="9885"/>
                </a:lnTo>
                <a:lnTo>
                  <a:pt x="78092" y="9885"/>
                </a:lnTo>
                <a:lnTo>
                  <a:pt x="81214" y="2849"/>
                </a:lnTo>
                <a:lnTo>
                  <a:pt x="83466" y="0"/>
                </a:lnTo>
                <a:close/>
              </a:path>
            </a:pathLst>
          </a:custGeom>
          <a:solidFill>
            <a:srgbClr val="404040"/>
          </a:solidFill>
        </p:spPr>
        <p:txBody>
          <a:bodyPr wrap="square" lIns="0" tIns="0" rIns="0" bIns="0" rtlCol="0"/>
          <a:lstStyle/>
          <a:p>
            <a:endParaRPr/>
          </a:p>
        </p:txBody>
      </p:sp>
      <p:sp>
        <p:nvSpPr>
          <p:cNvPr id="181" name="object 181"/>
          <p:cNvSpPr/>
          <p:nvPr/>
        </p:nvSpPr>
        <p:spPr>
          <a:xfrm>
            <a:off x="8924341" y="1471205"/>
            <a:ext cx="427355" cy="196215"/>
          </a:xfrm>
          <a:custGeom>
            <a:avLst/>
            <a:gdLst/>
            <a:ahLst/>
            <a:cxnLst/>
            <a:rect l="l" t="t" r="r" b="b"/>
            <a:pathLst>
              <a:path w="427354" h="196214">
                <a:moveTo>
                  <a:pt x="0" y="195919"/>
                </a:moveTo>
                <a:lnTo>
                  <a:pt x="426819" y="195919"/>
                </a:lnTo>
                <a:lnTo>
                  <a:pt x="426819" y="0"/>
                </a:lnTo>
                <a:lnTo>
                  <a:pt x="0" y="0"/>
                </a:lnTo>
                <a:lnTo>
                  <a:pt x="0" y="195919"/>
                </a:lnTo>
                <a:close/>
              </a:path>
            </a:pathLst>
          </a:custGeom>
          <a:solidFill>
            <a:srgbClr val="FFFFFF"/>
          </a:solidFill>
        </p:spPr>
        <p:txBody>
          <a:bodyPr wrap="square" lIns="0" tIns="0" rIns="0" bIns="0" rtlCol="0"/>
          <a:lstStyle/>
          <a:p>
            <a:endParaRPr/>
          </a:p>
        </p:txBody>
      </p:sp>
      <p:sp>
        <p:nvSpPr>
          <p:cNvPr id="182" name="object 182"/>
          <p:cNvSpPr txBox="1"/>
          <p:nvPr/>
        </p:nvSpPr>
        <p:spPr>
          <a:xfrm>
            <a:off x="8907492" y="1475535"/>
            <a:ext cx="452755" cy="172720"/>
          </a:xfrm>
          <a:prstGeom prst="rect">
            <a:avLst/>
          </a:prstGeom>
        </p:spPr>
        <p:txBody>
          <a:bodyPr vert="horz" wrap="square" lIns="0" tIns="0" rIns="0" bIns="0" rtlCol="0">
            <a:spAutoFit/>
          </a:bodyPr>
          <a:lstStyle/>
          <a:p>
            <a:pPr marL="12700"/>
            <a:r>
              <a:rPr sz="1100" spc="20" dirty="0">
                <a:latin typeface="宋体"/>
                <a:cs typeface="宋体"/>
              </a:rPr>
              <a:t>正作用</a:t>
            </a:r>
            <a:endParaRPr sz="1100">
              <a:latin typeface="宋体"/>
              <a:cs typeface="宋体"/>
            </a:endParaRPr>
          </a:p>
        </p:txBody>
      </p:sp>
      <p:sp>
        <p:nvSpPr>
          <p:cNvPr id="183" name="object 183"/>
          <p:cNvSpPr/>
          <p:nvPr/>
        </p:nvSpPr>
        <p:spPr>
          <a:xfrm>
            <a:off x="6976979" y="2228165"/>
            <a:ext cx="285115" cy="0"/>
          </a:xfrm>
          <a:custGeom>
            <a:avLst/>
            <a:gdLst/>
            <a:ahLst/>
            <a:cxnLst/>
            <a:rect l="l" t="t" r="r" b="b"/>
            <a:pathLst>
              <a:path w="285114">
                <a:moveTo>
                  <a:pt x="0" y="0"/>
                </a:moveTo>
                <a:lnTo>
                  <a:pt x="284546" y="0"/>
                </a:lnTo>
              </a:path>
            </a:pathLst>
          </a:custGeom>
          <a:ln w="11873">
            <a:solidFill>
              <a:srgbClr val="404040"/>
            </a:solidFill>
          </a:ln>
        </p:spPr>
        <p:txBody>
          <a:bodyPr wrap="square" lIns="0" tIns="0" rIns="0" bIns="0" rtlCol="0"/>
          <a:lstStyle/>
          <a:p>
            <a:endParaRPr/>
          </a:p>
        </p:txBody>
      </p:sp>
      <p:sp>
        <p:nvSpPr>
          <p:cNvPr id="184" name="object 184"/>
          <p:cNvSpPr/>
          <p:nvPr/>
        </p:nvSpPr>
        <p:spPr>
          <a:xfrm>
            <a:off x="6345643" y="2228165"/>
            <a:ext cx="347345" cy="0"/>
          </a:xfrm>
          <a:custGeom>
            <a:avLst/>
            <a:gdLst/>
            <a:ahLst/>
            <a:cxnLst/>
            <a:rect l="l" t="t" r="r" b="b"/>
            <a:pathLst>
              <a:path w="347345">
                <a:moveTo>
                  <a:pt x="0" y="0"/>
                </a:moveTo>
                <a:lnTo>
                  <a:pt x="346790" y="0"/>
                </a:lnTo>
              </a:path>
            </a:pathLst>
          </a:custGeom>
          <a:ln w="11873">
            <a:solidFill>
              <a:srgbClr val="404040"/>
            </a:solidFill>
          </a:ln>
        </p:spPr>
        <p:txBody>
          <a:bodyPr wrap="square" lIns="0" tIns="0" rIns="0" bIns="0" rtlCol="0"/>
          <a:lstStyle/>
          <a:p>
            <a:endParaRPr/>
          </a:p>
        </p:txBody>
      </p:sp>
      <p:sp>
        <p:nvSpPr>
          <p:cNvPr id="185" name="object 185"/>
          <p:cNvSpPr/>
          <p:nvPr/>
        </p:nvSpPr>
        <p:spPr>
          <a:xfrm>
            <a:off x="7234849" y="2182331"/>
            <a:ext cx="89535" cy="83820"/>
          </a:xfrm>
          <a:custGeom>
            <a:avLst/>
            <a:gdLst/>
            <a:ahLst/>
            <a:cxnLst/>
            <a:rect l="l" t="t" r="r" b="b"/>
            <a:pathLst>
              <a:path w="89535" h="83819">
                <a:moveTo>
                  <a:pt x="5067" y="79424"/>
                </a:moveTo>
                <a:lnTo>
                  <a:pt x="0" y="81454"/>
                </a:lnTo>
                <a:lnTo>
                  <a:pt x="3556" y="83592"/>
                </a:lnTo>
                <a:lnTo>
                  <a:pt x="5067" y="79424"/>
                </a:lnTo>
                <a:close/>
              </a:path>
              <a:path w="89535" h="83819">
                <a:moveTo>
                  <a:pt x="4918" y="3769"/>
                </a:moveTo>
                <a:lnTo>
                  <a:pt x="10959" y="20491"/>
                </a:lnTo>
                <a:lnTo>
                  <a:pt x="13427" y="41840"/>
                </a:lnTo>
                <a:lnTo>
                  <a:pt x="10959" y="63167"/>
                </a:lnTo>
                <a:lnTo>
                  <a:pt x="5067" y="79424"/>
                </a:lnTo>
                <a:lnTo>
                  <a:pt x="88920" y="45833"/>
                </a:lnTo>
                <a:lnTo>
                  <a:pt x="4918" y="3769"/>
                </a:lnTo>
                <a:close/>
              </a:path>
              <a:path w="89535" h="83819">
                <a:moveTo>
                  <a:pt x="3556" y="0"/>
                </a:moveTo>
                <a:lnTo>
                  <a:pt x="0" y="1306"/>
                </a:lnTo>
                <a:lnTo>
                  <a:pt x="4918" y="3769"/>
                </a:lnTo>
                <a:lnTo>
                  <a:pt x="3556" y="0"/>
                </a:lnTo>
                <a:close/>
              </a:path>
            </a:pathLst>
          </a:custGeom>
          <a:solidFill>
            <a:srgbClr val="404040"/>
          </a:solidFill>
        </p:spPr>
        <p:txBody>
          <a:bodyPr wrap="square" lIns="0" tIns="0" rIns="0" bIns="0" rtlCol="0"/>
          <a:lstStyle/>
          <a:p>
            <a:endParaRPr/>
          </a:p>
        </p:txBody>
      </p:sp>
      <p:sp>
        <p:nvSpPr>
          <p:cNvPr id="186" name="object 186"/>
          <p:cNvSpPr/>
          <p:nvPr/>
        </p:nvSpPr>
        <p:spPr>
          <a:xfrm>
            <a:off x="6692433" y="2130206"/>
            <a:ext cx="285115" cy="187325"/>
          </a:xfrm>
          <a:custGeom>
            <a:avLst/>
            <a:gdLst/>
            <a:ahLst/>
            <a:cxnLst/>
            <a:rect l="l" t="t" r="r" b="b"/>
            <a:pathLst>
              <a:path w="285114" h="187325">
                <a:moveTo>
                  <a:pt x="0" y="187013"/>
                </a:moveTo>
                <a:lnTo>
                  <a:pt x="284546" y="187013"/>
                </a:lnTo>
                <a:lnTo>
                  <a:pt x="284546" y="0"/>
                </a:lnTo>
                <a:lnTo>
                  <a:pt x="0" y="0"/>
                </a:lnTo>
                <a:lnTo>
                  <a:pt x="0" y="187013"/>
                </a:lnTo>
                <a:close/>
              </a:path>
            </a:pathLst>
          </a:custGeom>
          <a:solidFill>
            <a:srgbClr val="FFFFFF"/>
          </a:solidFill>
        </p:spPr>
        <p:txBody>
          <a:bodyPr wrap="square" lIns="0" tIns="0" rIns="0" bIns="0" rtlCol="0"/>
          <a:lstStyle/>
          <a:p>
            <a:endParaRPr/>
          </a:p>
        </p:txBody>
      </p:sp>
      <p:sp>
        <p:nvSpPr>
          <p:cNvPr id="187" name="object 187"/>
          <p:cNvSpPr txBox="1"/>
          <p:nvPr/>
        </p:nvSpPr>
        <p:spPr>
          <a:xfrm>
            <a:off x="6679614" y="2131923"/>
            <a:ext cx="310515" cy="172720"/>
          </a:xfrm>
          <a:prstGeom prst="rect">
            <a:avLst/>
          </a:prstGeom>
        </p:spPr>
        <p:txBody>
          <a:bodyPr vert="horz" wrap="square" lIns="0" tIns="0" rIns="0" bIns="0" rtlCol="0">
            <a:spAutoFit/>
          </a:bodyPr>
          <a:lstStyle/>
          <a:p>
            <a:pPr marL="12700"/>
            <a:r>
              <a:rPr sz="1100" spc="20" dirty="0">
                <a:latin typeface="宋体"/>
                <a:cs typeface="宋体"/>
              </a:rPr>
              <a:t>表征</a:t>
            </a:r>
            <a:endParaRPr sz="1100">
              <a:latin typeface="宋体"/>
              <a:cs typeface="宋体"/>
            </a:endParaRPr>
          </a:p>
        </p:txBody>
      </p:sp>
      <p:sp>
        <p:nvSpPr>
          <p:cNvPr id="188" name="object 188"/>
          <p:cNvSpPr/>
          <p:nvPr/>
        </p:nvSpPr>
        <p:spPr>
          <a:xfrm>
            <a:off x="8586442" y="2575476"/>
            <a:ext cx="454025" cy="401320"/>
          </a:xfrm>
          <a:custGeom>
            <a:avLst/>
            <a:gdLst/>
            <a:ahLst/>
            <a:cxnLst/>
            <a:rect l="l" t="t" r="r" b="b"/>
            <a:pathLst>
              <a:path w="454025" h="401319">
                <a:moveTo>
                  <a:pt x="453495" y="400743"/>
                </a:moveTo>
                <a:lnTo>
                  <a:pt x="453495" y="0"/>
                </a:lnTo>
                <a:lnTo>
                  <a:pt x="0" y="0"/>
                </a:lnTo>
              </a:path>
            </a:pathLst>
          </a:custGeom>
          <a:ln w="11866">
            <a:solidFill>
              <a:srgbClr val="404040"/>
            </a:solidFill>
          </a:ln>
        </p:spPr>
        <p:txBody>
          <a:bodyPr wrap="square" lIns="0" tIns="0" rIns="0" bIns="0" rtlCol="0"/>
          <a:lstStyle/>
          <a:p>
            <a:endParaRPr/>
          </a:p>
        </p:txBody>
      </p:sp>
      <p:sp>
        <p:nvSpPr>
          <p:cNvPr id="189" name="object 189"/>
          <p:cNvSpPr/>
          <p:nvPr/>
        </p:nvSpPr>
        <p:spPr>
          <a:xfrm>
            <a:off x="8524198" y="2535818"/>
            <a:ext cx="83185" cy="84455"/>
          </a:xfrm>
          <a:custGeom>
            <a:avLst/>
            <a:gdLst/>
            <a:ahLst/>
            <a:cxnLst/>
            <a:rect l="l" t="t" r="r" b="b"/>
            <a:pathLst>
              <a:path w="83184" h="84455">
                <a:moveTo>
                  <a:pt x="82755" y="0"/>
                </a:moveTo>
                <a:lnTo>
                  <a:pt x="80028" y="4037"/>
                </a:lnTo>
                <a:lnTo>
                  <a:pt x="0" y="39658"/>
                </a:lnTo>
                <a:lnTo>
                  <a:pt x="80028" y="84185"/>
                </a:lnTo>
                <a:lnTo>
                  <a:pt x="82755" y="83592"/>
                </a:lnTo>
                <a:lnTo>
                  <a:pt x="75352" y="63100"/>
                </a:lnTo>
                <a:lnTo>
                  <a:pt x="72885" y="41751"/>
                </a:lnTo>
                <a:lnTo>
                  <a:pt x="75352" y="20424"/>
                </a:lnTo>
                <a:lnTo>
                  <a:pt x="82755" y="0"/>
                </a:lnTo>
                <a:close/>
              </a:path>
            </a:pathLst>
          </a:custGeom>
          <a:solidFill>
            <a:srgbClr val="404040"/>
          </a:solidFill>
        </p:spPr>
        <p:txBody>
          <a:bodyPr wrap="square" lIns="0" tIns="0" rIns="0" bIns="0" rtlCol="0"/>
          <a:lstStyle/>
          <a:p>
            <a:endParaRPr/>
          </a:p>
        </p:txBody>
      </p:sp>
      <p:sp>
        <p:nvSpPr>
          <p:cNvPr id="190" name="object 190"/>
          <p:cNvSpPr/>
          <p:nvPr/>
        </p:nvSpPr>
        <p:spPr>
          <a:xfrm>
            <a:off x="8764283" y="2486423"/>
            <a:ext cx="427355" cy="187325"/>
          </a:xfrm>
          <a:custGeom>
            <a:avLst/>
            <a:gdLst/>
            <a:ahLst/>
            <a:cxnLst/>
            <a:rect l="l" t="t" r="r" b="b"/>
            <a:pathLst>
              <a:path w="427354" h="187325">
                <a:moveTo>
                  <a:pt x="0" y="187013"/>
                </a:moveTo>
                <a:lnTo>
                  <a:pt x="426819" y="187013"/>
                </a:lnTo>
                <a:lnTo>
                  <a:pt x="426819" y="0"/>
                </a:lnTo>
                <a:lnTo>
                  <a:pt x="0" y="0"/>
                </a:lnTo>
                <a:lnTo>
                  <a:pt x="0" y="187013"/>
                </a:lnTo>
                <a:close/>
              </a:path>
            </a:pathLst>
          </a:custGeom>
          <a:solidFill>
            <a:srgbClr val="FFFFFF"/>
          </a:solidFill>
        </p:spPr>
        <p:txBody>
          <a:bodyPr wrap="square" lIns="0" tIns="0" rIns="0" bIns="0" rtlCol="0"/>
          <a:lstStyle/>
          <a:p>
            <a:endParaRPr/>
          </a:p>
        </p:txBody>
      </p:sp>
      <p:sp>
        <p:nvSpPr>
          <p:cNvPr id="191" name="object 191"/>
          <p:cNvSpPr txBox="1"/>
          <p:nvPr/>
        </p:nvSpPr>
        <p:spPr>
          <a:xfrm>
            <a:off x="8754074" y="2485290"/>
            <a:ext cx="452755" cy="172720"/>
          </a:xfrm>
          <a:prstGeom prst="rect">
            <a:avLst/>
          </a:prstGeom>
        </p:spPr>
        <p:txBody>
          <a:bodyPr vert="horz" wrap="square" lIns="0" tIns="0" rIns="0" bIns="0" rtlCol="0">
            <a:spAutoFit/>
          </a:bodyPr>
          <a:lstStyle/>
          <a:p>
            <a:pPr marL="12700"/>
            <a:r>
              <a:rPr sz="1100" spc="20" dirty="0">
                <a:latin typeface="宋体"/>
                <a:cs typeface="宋体"/>
              </a:rPr>
              <a:t>负作用</a:t>
            </a:r>
            <a:endParaRPr sz="1100">
              <a:latin typeface="宋体"/>
              <a:cs typeface="宋体"/>
            </a:endParaRPr>
          </a:p>
        </p:txBody>
      </p:sp>
      <p:sp>
        <p:nvSpPr>
          <p:cNvPr id="192" name="object 192"/>
          <p:cNvSpPr/>
          <p:nvPr/>
        </p:nvSpPr>
        <p:spPr>
          <a:xfrm>
            <a:off x="9084397" y="2210354"/>
            <a:ext cx="205104" cy="0"/>
          </a:xfrm>
          <a:custGeom>
            <a:avLst/>
            <a:gdLst/>
            <a:ahLst/>
            <a:cxnLst/>
            <a:rect l="l" t="t" r="r" b="b"/>
            <a:pathLst>
              <a:path w="205104">
                <a:moveTo>
                  <a:pt x="0" y="0"/>
                </a:moveTo>
                <a:lnTo>
                  <a:pt x="204517" y="0"/>
                </a:lnTo>
              </a:path>
            </a:pathLst>
          </a:custGeom>
          <a:ln w="11873">
            <a:solidFill>
              <a:srgbClr val="404040"/>
            </a:solidFill>
          </a:ln>
        </p:spPr>
        <p:txBody>
          <a:bodyPr wrap="square" lIns="0" tIns="0" rIns="0" bIns="0" rtlCol="0"/>
          <a:lstStyle/>
          <a:p>
            <a:endParaRPr/>
          </a:p>
        </p:txBody>
      </p:sp>
      <p:sp>
        <p:nvSpPr>
          <p:cNvPr id="193" name="object 193"/>
          <p:cNvSpPr/>
          <p:nvPr/>
        </p:nvSpPr>
        <p:spPr>
          <a:xfrm>
            <a:off x="9271131" y="2165471"/>
            <a:ext cx="80645" cy="83820"/>
          </a:xfrm>
          <a:custGeom>
            <a:avLst/>
            <a:gdLst/>
            <a:ahLst/>
            <a:cxnLst/>
            <a:rect l="l" t="t" r="r" b="b"/>
            <a:pathLst>
              <a:path w="80645" h="83819">
                <a:moveTo>
                  <a:pt x="2025" y="79603"/>
                </a:moveTo>
                <a:lnTo>
                  <a:pt x="0" y="80504"/>
                </a:lnTo>
                <a:lnTo>
                  <a:pt x="592" y="83592"/>
                </a:lnTo>
                <a:lnTo>
                  <a:pt x="2025" y="79603"/>
                </a:lnTo>
                <a:close/>
              </a:path>
              <a:path w="80645" h="83819">
                <a:moveTo>
                  <a:pt x="899" y="856"/>
                </a:moveTo>
                <a:lnTo>
                  <a:pt x="7928" y="20491"/>
                </a:lnTo>
                <a:lnTo>
                  <a:pt x="10374" y="41840"/>
                </a:lnTo>
                <a:lnTo>
                  <a:pt x="7928" y="63167"/>
                </a:lnTo>
                <a:lnTo>
                  <a:pt x="2025" y="79603"/>
                </a:lnTo>
                <a:lnTo>
                  <a:pt x="80028" y="44883"/>
                </a:lnTo>
                <a:lnTo>
                  <a:pt x="899" y="856"/>
                </a:lnTo>
                <a:close/>
              </a:path>
              <a:path w="80645" h="83819">
                <a:moveTo>
                  <a:pt x="592" y="0"/>
                </a:moveTo>
                <a:lnTo>
                  <a:pt x="0" y="356"/>
                </a:lnTo>
                <a:lnTo>
                  <a:pt x="899" y="856"/>
                </a:lnTo>
                <a:lnTo>
                  <a:pt x="592" y="0"/>
                </a:lnTo>
                <a:close/>
              </a:path>
            </a:pathLst>
          </a:custGeom>
          <a:solidFill>
            <a:srgbClr val="404040"/>
          </a:solidFill>
        </p:spPr>
        <p:txBody>
          <a:bodyPr wrap="square" lIns="0" tIns="0" rIns="0" bIns="0" rtlCol="0"/>
          <a:lstStyle/>
          <a:p>
            <a:endParaRPr/>
          </a:p>
        </p:txBody>
      </p:sp>
      <p:sp>
        <p:nvSpPr>
          <p:cNvPr id="194" name="object 194"/>
          <p:cNvSpPr txBox="1"/>
          <p:nvPr/>
        </p:nvSpPr>
        <p:spPr>
          <a:xfrm>
            <a:off x="8784307" y="2115062"/>
            <a:ext cx="310515" cy="172720"/>
          </a:xfrm>
          <a:prstGeom prst="rect">
            <a:avLst/>
          </a:prstGeom>
        </p:spPr>
        <p:txBody>
          <a:bodyPr vert="horz" wrap="square" lIns="0" tIns="0" rIns="0" bIns="0" rtlCol="0">
            <a:spAutoFit/>
          </a:bodyPr>
          <a:lstStyle/>
          <a:p>
            <a:pPr marL="12700"/>
            <a:r>
              <a:rPr sz="1100" spc="20" dirty="0">
                <a:latin typeface="宋体"/>
                <a:cs typeface="宋体"/>
              </a:rPr>
              <a:t>输出</a:t>
            </a:r>
            <a:endParaRPr sz="1100">
              <a:latin typeface="宋体"/>
              <a:cs typeface="宋体"/>
            </a:endParaRPr>
          </a:p>
        </p:txBody>
      </p:sp>
      <p:sp>
        <p:nvSpPr>
          <p:cNvPr id="195" name="object 195"/>
          <p:cNvSpPr/>
          <p:nvPr/>
        </p:nvSpPr>
        <p:spPr>
          <a:xfrm>
            <a:off x="9351159" y="1818517"/>
            <a:ext cx="577984" cy="774771"/>
          </a:xfrm>
          <a:prstGeom prst="rect">
            <a:avLst/>
          </a:prstGeom>
          <a:blipFill>
            <a:blip r:embed="rId21" cstate="print"/>
            <a:stretch>
              <a:fillRect/>
            </a:stretch>
          </a:blipFill>
        </p:spPr>
        <p:txBody>
          <a:bodyPr wrap="square" lIns="0" tIns="0" rIns="0" bIns="0" rtlCol="0"/>
          <a:lstStyle/>
          <a:p>
            <a:endParaRPr/>
          </a:p>
        </p:txBody>
      </p:sp>
      <p:sp>
        <p:nvSpPr>
          <p:cNvPr id="196" name="object 196"/>
          <p:cNvSpPr/>
          <p:nvPr/>
        </p:nvSpPr>
        <p:spPr>
          <a:xfrm>
            <a:off x="9351160" y="1818517"/>
            <a:ext cx="578485" cy="775335"/>
          </a:xfrm>
          <a:custGeom>
            <a:avLst/>
            <a:gdLst/>
            <a:ahLst/>
            <a:cxnLst/>
            <a:rect l="l" t="t" r="r" b="b"/>
            <a:pathLst>
              <a:path w="578484" h="775335">
                <a:moveTo>
                  <a:pt x="151165" y="774771"/>
                </a:moveTo>
                <a:lnTo>
                  <a:pt x="435711" y="774771"/>
                </a:lnTo>
                <a:lnTo>
                  <a:pt x="577984" y="391838"/>
                </a:lnTo>
                <a:lnTo>
                  <a:pt x="435711" y="0"/>
                </a:lnTo>
                <a:lnTo>
                  <a:pt x="151165" y="0"/>
                </a:lnTo>
                <a:lnTo>
                  <a:pt x="0" y="391838"/>
                </a:lnTo>
                <a:lnTo>
                  <a:pt x="151165" y="774771"/>
                </a:lnTo>
                <a:close/>
              </a:path>
            </a:pathLst>
          </a:custGeom>
          <a:ln w="3175">
            <a:solidFill>
              <a:srgbClr val="404040"/>
            </a:solidFill>
          </a:ln>
        </p:spPr>
        <p:txBody>
          <a:bodyPr wrap="square" lIns="0" tIns="0" rIns="0" bIns="0" rtlCol="0"/>
          <a:lstStyle/>
          <a:p>
            <a:endParaRPr/>
          </a:p>
        </p:txBody>
      </p:sp>
      <p:sp>
        <p:nvSpPr>
          <p:cNvPr id="197" name="object 197"/>
          <p:cNvSpPr txBox="1"/>
          <p:nvPr/>
        </p:nvSpPr>
        <p:spPr>
          <a:xfrm>
            <a:off x="9556730" y="1836529"/>
            <a:ext cx="168275" cy="708025"/>
          </a:xfrm>
          <a:prstGeom prst="rect">
            <a:avLst/>
          </a:prstGeom>
        </p:spPr>
        <p:txBody>
          <a:bodyPr vert="horz" wrap="square" lIns="0" tIns="0" rIns="0" bIns="0" rtlCol="0">
            <a:spAutoFit/>
          </a:bodyPr>
          <a:lstStyle/>
          <a:p>
            <a:pPr marL="12700" marR="5080" algn="just">
              <a:lnSpc>
                <a:spcPct val="104800"/>
              </a:lnSpc>
            </a:pPr>
            <a:r>
              <a:rPr sz="1100" spc="10" dirty="0">
                <a:latin typeface="宋体"/>
                <a:cs typeface="宋体"/>
              </a:rPr>
              <a:t>事  故  灾  难</a:t>
            </a:r>
            <a:endParaRPr sz="1100">
              <a:latin typeface="宋体"/>
              <a:cs typeface="宋体"/>
            </a:endParaRPr>
          </a:p>
        </p:txBody>
      </p:sp>
      <p:sp>
        <p:nvSpPr>
          <p:cNvPr id="198" name="object 198"/>
          <p:cNvSpPr/>
          <p:nvPr/>
        </p:nvSpPr>
        <p:spPr>
          <a:xfrm>
            <a:off x="3055579" y="1159515"/>
            <a:ext cx="6589395" cy="659130"/>
          </a:xfrm>
          <a:custGeom>
            <a:avLst/>
            <a:gdLst/>
            <a:ahLst/>
            <a:cxnLst/>
            <a:rect l="l" t="t" r="r" b="b"/>
            <a:pathLst>
              <a:path w="6589395" h="659130">
                <a:moveTo>
                  <a:pt x="6589018" y="659000"/>
                </a:moveTo>
                <a:lnTo>
                  <a:pt x="6589018" y="0"/>
                </a:lnTo>
                <a:lnTo>
                  <a:pt x="0" y="0"/>
                </a:lnTo>
                <a:lnTo>
                  <a:pt x="0" y="489797"/>
                </a:lnTo>
              </a:path>
            </a:pathLst>
          </a:custGeom>
          <a:ln w="26715">
            <a:solidFill>
              <a:srgbClr val="404040"/>
            </a:solidFill>
            <a:prstDash val="lgDash"/>
          </a:ln>
        </p:spPr>
        <p:txBody>
          <a:bodyPr wrap="square" lIns="0" tIns="0" rIns="0" bIns="0" rtlCol="0"/>
          <a:lstStyle/>
          <a:p>
            <a:endParaRPr/>
          </a:p>
        </p:txBody>
      </p:sp>
      <p:sp>
        <p:nvSpPr>
          <p:cNvPr id="199" name="object 199"/>
          <p:cNvSpPr/>
          <p:nvPr/>
        </p:nvSpPr>
        <p:spPr>
          <a:xfrm>
            <a:off x="2993335" y="1622597"/>
            <a:ext cx="116205" cy="116205"/>
          </a:xfrm>
          <a:custGeom>
            <a:avLst/>
            <a:gdLst/>
            <a:ahLst/>
            <a:cxnLst/>
            <a:rect l="l" t="t" r="r" b="b"/>
            <a:pathLst>
              <a:path w="116205" h="116205">
                <a:moveTo>
                  <a:pt x="0" y="0"/>
                </a:moveTo>
                <a:lnTo>
                  <a:pt x="62244" y="115770"/>
                </a:lnTo>
                <a:lnTo>
                  <a:pt x="109386" y="13476"/>
                </a:lnTo>
                <a:lnTo>
                  <a:pt x="58097" y="13476"/>
                </a:lnTo>
                <a:lnTo>
                  <a:pt x="29227" y="10137"/>
                </a:lnTo>
                <a:lnTo>
                  <a:pt x="1565" y="118"/>
                </a:lnTo>
                <a:lnTo>
                  <a:pt x="0" y="0"/>
                </a:lnTo>
                <a:close/>
              </a:path>
              <a:path w="116205" h="116205">
                <a:moveTo>
                  <a:pt x="115596" y="0"/>
                </a:moveTo>
                <a:lnTo>
                  <a:pt x="114648" y="118"/>
                </a:lnTo>
                <a:lnTo>
                  <a:pt x="86972" y="10137"/>
                </a:lnTo>
                <a:lnTo>
                  <a:pt x="58097" y="13476"/>
                </a:lnTo>
                <a:lnTo>
                  <a:pt x="109386" y="13476"/>
                </a:lnTo>
                <a:lnTo>
                  <a:pt x="115596" y="0"/>
                </a:lnTo>
                <a:close/>
              </a:path>
            </a:pathLst>
          </a:custGeom>
          <a:solidFill>
            <a:srgbClr val="404040"/>
          </a:solidFill>
        </p:spPr>
        <p:txBody>
          <a:bodyPr wrap="square" lIns="0" tIns="0" rIns="0" bIns="0" rtlCol="0"/>
          <a:lstStyle/>
          <a:p>
            <a:endParaRPr/>
          </a:p>
        </p:txBody>
      </p:sp>
      <p:sp>
        <p:nvSpPr>
          <p:cNvPr id="200" name="object 200"/>
          <p:cNvSpPr/>
          <p:nvPr/>
        </p:nvSpPr>
        <p:spPr>
          <a:xfrm>
            <a:off x="5669846" y="1070462"/>
            <a:ext cx="569595" cy="187325"/>
          </a:xfrm>
          <a:custGeom>
            <a:avLst/>
            <a:gdLst/>
            <a:ahLst/>
            <a:cxnLst/>
            <a:rect l="l" t="t" r="r" b="b"/>
            <a:pathLst>
              <a:path w="569595" h="187325">
                <a:moveTo>
                  <a:pt x="0" y="187013"/>
                </a:moveTo>
                <a:lnTo>
                  <a:pt x="569092" y="187013"/>
                </a:lnTo>
                <a:lnTo>
                  <a:pt x="569092" y="0"/>
                </a:lnTo>
                <a:lnTo>
                  <a:pt x="0" y="0"/>
                </a:lnTo>
                <a:lnTo>
                  <a:pt x="0" y="187013"/>
                </a:lnTo>
                <a:close/>
              </a:path>
            </a:pathLst>
          </a:custGeom>
          <a:solidFill>
            <a:srgbClr val="FFFFFF"/>
          </a:solidFill>
        </p:spPr>
        <p:txBody>
          <a:bodyPr wrap="square" lIns="0" tIns="0" rIns="0" bIns="0" rtlCol="0"/>
          <a:lstStyle/>
          <a:p>
            <a:endParaRPr/>
          </a:p>
        </p:txBody>
      </p:sp>
      <p:sp>
        <p:nvSpPr>
          <p:cNvPr id="201" name="object 201"/>
          <p:cNvSpPr txBox="1"/>
          <p:nvPr/>
        </p:nvSpPr>
        <p:spPr>
          <a:xfrm>
            <a:off x="5653707" y="1071585"/>
            <a:ext cx="596265" cy="172720"/>
          </a:xfrm>
          <a:prstGeom prst="rect">
            <a:avLst/>
          </a:prstGeom>
        </p:spPr>
        <p:txBody>
          <a:bodyPr vert="horz" wrap="square" lIns="0" tIns="0" rIns="0" bIns="0" rtlCol="0">
            <a:spAutoFit/>
          </a:bodyPr>
          <a:lstStyle/>
          <a:p>
            <a:pPr marL="12700"/>
            <a:r>
              <a:rPr sz="1100" spc="20" dirty="0">
                <a:latin typeface="宋体"/>
                <a:cs typeface="宋体"/>
              </a:rPr>
              <a:t>次生事故</a:t>
            </a:r>
            <a:endParaRPr sz="1100">
              <a:latin typeface="宋体"/>
              <a:cs typeface="宋体"/>
            </a:endParaRPr>
          </a:p>
        </p:txBody>
      </p:sp>
      <p:sp>
        <p:nvSpPr>
          <p:cNvPr id="202" name="object 202"/>
          <p:cNvSpPr/>
          <p:nvPr/>
        </p:nvSpPr>
        <p:spPr>
          <a:xfrm>
            <a:off x="2237508" y="2406273"/>
            <a:ext cx="249554" cy="1184910"/>
          </a:xfrm>
          <a:custGeom>
            <a:avLst/>
            <a:gdLst/>
            <a:ahLst/>
            <a:cxnLst/>
            <a:rect l="l" t="t" r="r" b="b"/>
            <a:pathLst>
              <a:path w="249555" h="1184910">
                <a:moveTo>
                  <a:pt x="248977" y="0"/>
                </a:moveTo>
                <a:lnTo>
                  <a:pt x="0" y="0"/>
                </a:lnTo>
                <a:lnTo>
                  <a:pt x="0" y="1184420"/>
                </a:lnTo>
                <a:lnTo>
                  <a:pt x="177841" y="1184420"/>
                </a:lnTo>
              </a:path>
            </a:pathLst>
          </a:custGeom>
          <a:ln w="11856">
            <a:solidFill>
              <a:srgbClr val="404040"/>
            </a:solidFill>
          </a:ln>
        </p:spPr>
        <p:txBody>
          <a:bodyPr wrap="square" lIns="0" tIns="0" rIns="0" bIns="0" rtlCol="0"/>
          <a:lstStyle/>
          <a:p>
            <a:endParaRPr/>
          </a:p>
        </p:txBody>
      </p:sp>
      <p:sp>
        <p:nvSpPr>
          <p:cNvPr id="203" name="object 203"/>
          <p:cNvSpPr/>
          <p:nvPr/>
        </p:nvSpPr>
        <p:spPr>
          <a:xfrm>
            <a:off x="2397566" y="3545454"/>
            <a:ext cx="89535" cy="83820"/>
          </a:xfrm>
          <a:custGeom>
            <a:avLst/>
            <a:gdLst/>
            <a:ahLst/>
            <a:cxnLst/>
            <a:rect l="l" t="t" r="r" b="b"/>
            <a:pathLst>
              <a:path w="89534" h="83820">
                <a:moveTo>
                  <a:pt x="2694" y="79781"/>
                </a:moveTo>
                <a:lnTo>
                  <a:pt x="0" y="80861"/>
                </a:lnTo>
                <a:lnTo>
                  <a:pt x="1316" y="83592"/>
                </a:lnTo>
                <a:lnTo>
                  <a:pt x="2694" y="79781"/>
                </a:lnTo>
                <a:close/>
              </a:path>
              <a:path w="89534" h="83820">
                <a:moveTo>
                  <a:pt x="1919" y="1673"/>
                </a:moveTo>
                <a:lnTo>
                  <a:pt x="8705" y="20491"/>
                </a:lnTo>
                <a:lnTo>
                  <a:pt x="11168" y="41840"/>
                </a:lnTo>
                <a:lnTo>
                  <a:pt x="8705" y="63167"/>
                </a:lnTo>
                <a:lnTo>
                  <a:pt x="2694" y="79781"/>
                </a:lnTo>
                <a:lnTo>
                  <a:pt x="88920" y="45239"/>
                </a:lnTo>
                <a:lnTo>
                  <a:pt x="1919" y="1673"/>
                </a:lnTo>
                <a:close/>
              </a:path>
              <a:path w="89534" h="83820">
                <a:moveTo>
                  <a:pt x="1316" y="0"/>
                </a:moveTo>
                <a:lnTo>
                  <a:pt x="0" y="712"/>
                </a:lnTo>
                <a:lnTo>
                  <a:pt x="1919" y="1673"/>
                </a:lnTo>
                <a:lnTo>
                  <a:pt x="1316" y="0"/>
                </a:lnTo>
                <a:close/>
              </a:path>
            </a:pathLst>
          </a:custGeom>
          <a:solidFill>
            <a:srgbClr val="404040"/>
          </a:solidFill>
        </p:spPr>
        <p:txBody>
          <a:bodyPr wrap="square" lIns="0" tIns="0" rIns="0" bIns="0" rtlCol="0"/>
          <a:lstStyle/>
          <a:p>
            <a:endParaRPr/>
          </a:p>
        </p:txBody>
      </p:sp>
      <p:sp>
        <p:nvSpPr>
          <p:cNvPr id="204" name="object 204"/>
          <p:cNvSpPr/>
          <p:nvPr/>
        </p:nvSpPr>
        <p:spPr>
          <a:xfrm>
            <a:off x="2095236" y="2807018"/>
            <a:ext cx="285115" cy="374015"/>
          </a:xfrm>
          <a:custGeom>
            <a:avLst/>
            <a:gdLst/>
            <a:ahLst/>
            <a:cxnLst/>
            <a:rect l="l" t="t" r="r" b="b"/>
            <a:pathLst>
              <a:path w="285115" h="374014">
                <a:moveTo>
                  <a:pt x="0" y="374027"/>
                </a:moveTo>
                <a:lnTo>
                  <a:pt x="284546" y="374027"/>
                </a:lnTo>
                <a:lnTo>
                  <a:pt x="284546" y="0"/>
                </a:lnTo>
                <a:lnTo>
                  <a:pt x="0" y="0"/>
                </a:lnTo>
                <a:lnTo>
                  <a:pt x="0" y="374027"/>
                </a:lnTo>
                <a:close/>
              </a:path>
            </a:pathLst>
          </a:custGeom>
          <a:solidFill>
            <a:srgbClr val="FFFFFF"/>
          </a:solidFill>
        </p:spPr>
        <p:txBody>
          <a:bodyPr wrap="square" lIns="0" tIns="0" rIns="0" bIns="0" rtlCol="0"/>
          <a:lstStyle/>
          <a:p>
            <a:endParaRPr/>
          </a:p>
        </p:txBody>
      </p:sp>
      <p:sp>
        <p:nvSpPr>
          <p:cNvPr id="205" name="object 205"/>
          <p:cNvSpPr txBox="1"/>
          <p:nvPr/>
        </p:nvSpPr>
        <p:spPr>
          <a:xfrm>
            <a:off x="2083710" y="2806954"/>
            <a:ext cx="310515" cy="172720"/>
          </a:xfrm>
          <a:prstGeom prst="rect">
            <a:avLst/>
          </a:prstGeom>
        </p:spPr>
        <p:txBody>
          <a:bodyPr vert="horz" wrap="square" lIns="0" tIns="0" rIns="0" bIns="0" rtlCol="0">
            <a:spAutoFit/>
          </a:bodyPr>
          <a:lstStyle/>
          <a:p>
            <a:pPr marL="12700"/>
            <a:r>
              <a:rPr sz="1100" spc="20" dirty="0">
                <a:latin typeface="宋体"/>
                <a:cs typeface="宋体"/>
              </a:rPr>
              <a:t>外因</a:t>
            </a:r>
            <a:endParaRPr sz="1100">
              <a:latin typeface="宋体"/>
              <a:cs typeface="宋体"/>
            </a:endParaRPr>
          </a:p>
        </p:txBody>
      </p:sp>
      <p:sp>
        <p:nvSpPr>
          <p:cNvPr id="206" name="object 206"/>
          <p:cNvSpPr txBox="1"/>
          <p:nvPr/>
        </p:nvSpPr>
        <p:spPr>
          <a:xfrm>
            <a:off x="2083710" y="2996698"/>
            <a:ext cx="310515" cy="172720"/>
          </a:xfrm>
          <a:prstGeom prst="rect">
            <a:avLst/>
          </a:prstGeom>
        </p:spPr>
        <p:txBody>
          <a:bodyPr vert="horz" wrap="square" lIns="0" tIns="0" rIns="0" bIns="0" rtlCol="0">
            <a:spAutoFit/>
          </a:bodyPr>
          <a:lstStyle/>
          <a:p>
            <a:pPr marL="12700"/>
            <a:r>
              <a:rPr sz="1100" spc="20" dirty="0">
                <a:latin typeface="宋体"/>
                <a:cs typeface="宋体"/>
              </a:rPr>
              <a:t>激发</a:t>
            </a:r>
            <a:endParaRPr sz="1100">
              <a:latin typeface="宋体"/>
              <a:cs typeface="宋体"/>
            </a:endParaRPr>
          </a:p>
        </p:txBody>
      </p:sp>
      <p:sp>
        <p:nvSpPr>
          <p:cNvPr id="207" name="object 207"/>
          <p:cNvSpPr/>
          <p:nvPr/>
        </p:nvSpPr>
        <p:spPr>
          <a:xfrm>
            <a:off x="9022154" y="3002913"/>
            <a:ext cx="329565" cy="1612265"/>
          </a:xfrm>
          <a:custGeom>
            <a:avLst/>
            <a:gdLst/>
            <a:ahLst/>
            <a:cxnLst/>
            <a:rect l="l" t="t" r="r" b="b"/>
            <a:pathLst>
              <a:path w="329565" h="1612264">
                <a:moveTo>
                  <a:pt x="0" y="1611880"/>
                </a:moveTo>
                <a:lnTo>
                  <a:pt x="329006" y="1611880"/>
                </a:lnTo>
                <a:lnTo>
                  <a:pt x="329006" y="0"/>
                </a:lnTo>
                <a:lnTo>
                  <a:pt x="0" y="0"/>
                </a:lnTo>
                <a:lnTo>
                  <a:pt x="0" y="1611880"/>
                </a:lnTo>
                <a:close/>
              </a:path>
            </a:pathLst>
          </a:custGeom>
          <a:solidFill>
            <a:srgbClr val="FFFFFF"/>
          </a:solidFill>
        </p:spPr>
        <p:txBody>
          <a:bodyPr wrap="square" lIns="0" tIns="0" rIns="0" bIns="0" rtlCol="0"/>
          <a:lstStyle/>
          <a:p>
            <a:endParaRPr/>
          </a:p>
        </p:txBody>
      </p:sp>
      <p:sp>
        <p:nvSpPr>
          <p:cNvPr id="208" name="object 208"/>
          <p:cNvSpPr/>
          <p:nvPr/>
        </p:nvSpPr>
        <p:spPr>
          <a:xfrm>
            <a:off x="9022154" y="3002937"/>
            <a:ext cx="329565" cy="1612265"/>
          </a:xfrm>
          <a:custGeom>
            <a:avLst/>
            <a:gdLst/>
            <a:ahLst/>
            <a:cxnLst/>
            <a:rect l="l" t="t" r="r" b="b"/>
            <a:pathLst>
              <a:path w="329565" h="1612264">
                <a:moveTo>
                  <a:pt x="329006" y="0"/>
                </a:moveTo>
                <a:lnTo>
                  <a:pt x="0" y="0"/>
                </a:lnTo>
                <a:lnTo>
                  <a:pt x="0" y="1611856"/>
                </a:lnTo>
              </a:path>
            </a:pathLst>
          </a:custGeom>
          <a:ln w="3175">
            <a:solidFill>
              <a:srgbClr val="FFFFFF"/>
            </a:solidFill>
          </a:ln>
        </p:spPr>
        <p:txBody>
          <a:bodyPr wrap="square" lIns="0" tIns="0" rIns="0" bIns="0" rtlCol="0"/>
          <a:lstStyle/>
          <a:p>
            <a:endParaRPr/>
          </a:p>
        </p:txBody>
      </p:sp>
      <p:sp>
        <p:nvSpPr>
          <p:cNvPr id="209" name="object 209"/>
          <p:cNvSpPr/>
          <p:nvPr/>
        </p:nvSpPr>
        <p:spPr>
          <a:xfrm>
            <a:off x="9004368" y="2985101"/>
            <a:ext cx="337898" cy="1611880"/>
          </a:xfrm>
          <a:prstGeom prst="rect">
            <a:avLst/>
          </a:prstGeom>
          <a:blipFill>
            <a:blip r:embed="rId22" cstate="print"/>
            <a:stretch>
              <a:fillRect/>
            </a:stretch>
          </a:blipFill>
        </p:spPr>
        <p:txBody>
          <a:bodyPr wrap="square" lIns="0" tIns="0" rIns="0" bIns="0" rtlCol="0"/>
          <a:lstStyle/>
          <a:p>
            <a:endParaRPr/>
          </a:p>
        </p:txBody>
      </p:sp>
      <p:sp>
        <p:nvSpPr>
          <p:cNvPr id="210" name="object 210"/>
          <p:cNvSpPr/>
          <p:nvPr/>
        </p:nvSpPr>
        <p:spPr>
          <a:xfrm>
            <a:off x="9004369" y="2985102"/>
            <a:ext cx="338455" cy="1612265"/>
          </a:xfrm>
          <a:custGeom>
            <a:avLst/>
            <a:gdLst/>
            <a:ahLst/>
            <a:cxnLst/>
            <a:rect l="l" t="t" r="r" b="b"/>
            <a:pathLst>
              <a:path w="338454" h="1612264">
                <a:moveTo>
                  <a:pt x="0" y="1611880"/>
                </a:moveTo>
                <a:lnTo>
                  <a:pt x="337898" y="1611880"/>
                </a:lnTo>
                <a:lnTo>
                  <a:pt x="337898" y="0"/>
                </a:lnTo>
                <a:lnTo>
                  <a:pt x="0" y="0"/>
                </a:lnTo>
                <a:lnTo>
                  <a:pt x="0" y="1611880"/>
                </a:lnTo>
                <a:close/>
              </a:path>
            </a:pathLst>
          </a:custGeom>
          <a:ln w="3175">
            <a:solidFill>
              <a:srgbClr val="404040"/>
            </a:solidFill>
          </a:ln>
        </p:spPr>
        <p:txBody>
          <a:bodyPr wrap="square" lIns="0" tIns="0" rIns="0" bIns="0" rtlCol="0"/>
          <a:lstStyle/>
          <a:p>
            <a:endParaRPr/>
          </a:p>
        </p:txBody>
      </p:sp>
      <p:sp>
        <p:nvSpPr>
          <p:cNvPr id="211" name="object 211"/>
          <p:cNvSpPr txBox="1"/>
          <p:nvPr/>
        </p:nvSpPr>
        <p:spPr>
          <a:xfrm>
            <a:off x="9086518" y="3512879"/>
            <a:ext cx="168275" cy="574040"/>
          </a:xfrm>
          <a:prstGeom prst="rect">
            <a:avLst/>
          </a:prstGeom>
        </p:spPr>
        <p:txBody>
          <a:bodyPr vert="horz" wrap="square" lIns="0" tIns="0" rIns="0" bIns="0" rtlCol="0">
            <a:spAutoFit/>
          </a:bodyPr>
          <a:lstStyle/>
          <a:p>
            <a:pPr marL="12700" marR="5080" algn="just">
              <a:lnSpc>
                <a:spcPts val="1120"/>
              </a:lnSpc>
            </a:pPr>
            <a:r>
              <a:rPr sz="1100" spc="10" dirty="0">
                <a:latin typeface="宋体"/>
                <a:cs typeface="宋体"/>
              </a:rPr>
              <a:t>信  息  表  征</a:t>
            </a:r>
            <a:endParaRPr sz="1100">
              <a:latin typeface="宋体"/>
              <a:cs typeface="宋体"/>
            </a:endParaRPr>
          </a:p>
        </p:txBody>
      </p:sp>
      <p:sp>
        <p:nvSpPr>
          <p:cNvPr id="212" name="object 212"/>
          <p:cNvSpPr/>
          <p:nvPr/>
        </p:nvSpPr>
        <p:spPr>
          <a:xfrm>
            <a:off x="2228617" y="4089373"/>
            <a:ext cx="6944995" cy="899794"/>
          </a:xfrm>
          <a:custGeom>
            <a:avLst/>
            <a:gdLst/>
            <a:ahLst/>
            <a:cxnLst/>
            <a:rect l="l" t="t" r="r" b="b"/>
            <a:pathLst>
              <a:path w="6944995" h="899795">
                <a:moveTo>
                  <a:pt x="257869" y="0"/>
                </a:moveTo>
                <a:lnTo>
                  <a:pt x="0" y="0"/>
                </a:lnTo>
                <a:lnTo>
                  <a:pt x="0" y="899447"/>
                </a:lnTo>
                <a:lnTo>
                  <a:pt x="6944701" y="899447"/>
                </a:lnTo>
                <a:lnTo>
                  <a:pt x="6944701" y="569946"/>
                </a:lnTo>
              </a:path>
            </a:pathLst>
          </a:custGeom>
          <a:ln w="11873">
            <a:solidFill>
              <a:srgbClr val="404040"/>
            </a:solidFill>
          </a:ln>
        </p:spPr>
        <p:txBody>
          <a:bodyPr wrap="square" lIns="0" tIns="0" rIns="0" bIns="0" rtlCol="0"/>
          <a:lstStyle/>
          <a:p>
            <a:endParaRPr/>
          </a:p>
        </p:txBody>
      </p:sp>
      <p:sp>
        <p:nvSpPr>
          <p:cNvPr id="213" name="object 213"/>
          <p:cNvSpPr/>
          <p:nvPr/>
        </p:nvSpPr>
        <p:spPr>
          <a:xfrm>
            <a:off x="9128620" y="4596982"/>
            <a:ext cx="83820" cy="83820"/>
          </a:xfrm>
          <a:custGeom>
            <a:avLst/>
            <a:gdLst/>
            <a:ahLst/>
            <a:cxnLst/>
            <a:rect l="l" t="t" r="r" b="b"/>
            <a:pathLst>
              <a:path w="83820" h="83820">
                <a:moveTo>
                  <a:pt x="44697" y="0"/>
                </a:moveTo>
                <a:lnTo>
                  <a:pt x="237" y="80148"/>
                </a:lnTo>
                <a:lnTo>
                  <a:pt x="0" y="83663"/>
                </a:lnTo>
                <a:lnTo>
                  <a:pt x="20394" y="76263"/>
                </a:lnTo>
                <a:lnTo>
                  <a:pt x="41688" y="73796"/>
                </a:lnTo>
                <a:lnTo>
                  <a:pt x="77446" y="73796"/>
                </a:lnTo>
                <a:lnTo>
                  <a:pt x="44697" y="0"/>
                </a:lnTo>
                <a:close/>
              </a:path>
              <a:path w="83820" h="83820">
                <a:moveTo>
                  <a:pt x="77446" y="73796"/>
                </a:moveTo>
                <a:lnTo>
                  <a:pt x="41688" y="73796"/>
                </a:lnTo>
                <a:lnTo>
                  <a:pt x="63005" y="76263"/>
                </a:lnTo>
                <a:lnTo>
                  <a:pt x="83466" y="83663"/>
                </a:lnTo>
                <a:lnTo>
                  <a:pt x="80265" y="80148"/>
                </a:lnTo>
                <a:lnTo>
                  <a:pt x="77446" y="73796"/>
                </a:lnTo>
                <a:close/>
              </a:path>
            </a:pathLst>
          </a:custGeom>
          <a:solidFill>
            <a:srgbClr val="404040"/>
          </a:solidFill>
        </p:spPr>
        <p:txBody>
          <a:bodyPr wrap="square" lIns="0" tIns="0" rIns="0" bIns="0" rtlCol="0"/>
          <a:lstStyle/>
          <a:p>
            <a:endParaRPr/>
          </a:p>
        </p:txBody>
      </p:sp>
      <p:sp>
        <p:nvSpPr>
          <p:cNvPr id="214" name="object 214"/>
          <p:cNvSpPr/>
          <p:nvPr/>
        </p:nvSpPr>
        <p:spPr>
          <a:xfrm>
            <a:off x="4611690" y="4899768"/>
            <a:ext cx="1423035" cy="187325"/>
          </a:xfrm>
          <a:custGeom>
            <a:avLst/>
            <a:gdLst/>
            <a:ahLst/>
            <a:cxnLst/>
            <a:rect l="l" t="t" r="r" b="b"/>
            <a:pathLst>
              <a:path w="1423035" h="187325">
                <a:moveTo>
                  <a:pt x="0" y="187013"/>
                </a:moveTo>
                <a:lnTo>
                  <a:pt x="1422730" y="187013"/>
                </a:lnTo>
                <a:lnTo>
                  <a:pt x="1422730" y="0"/>
                </a:lnTo>
                <a:lnTo>
                  <a:pt x="0" y="0"/>
                </a:lnTo>
                <a:lnTo>
                  <a:pt x="0" y="187013"/>
                </a:lnTo>
                <a:close/>
              </a:path>
            </a:pathLst>
          </a:custGeom>
          <a:solidFill>
            <a:srgbClr val="FFFFFF"/>
          </a:solidFill>
        </p:spPr>
        <p:txBody>
          <a:bodyPr wrap="square" lIns="0" tIns="0" rIns="0" bIns="0" rtlCol="0"/>
          <a:lstStyle/>
          <a:p>
            <a:endParaRPr/>
          </a:p>
        </p:txBody>
      </p:sp>
      <p:sp>
        <p:nvSpPr>
          <p:cNvPr id="215" name="object 215"/>
          <p:cNvSpPr txBox="1"/>
          <p:nvPr/>
        </p:nvSpPr>
        <p:spPr>
          <a:xfrm>
            <a:off x="4598159" y="4673066"/>
            <a:ext cx="2815590" cy="400050"/>
          </a:xfrm>
          <a:prstGeom prst="rect">
            <a:avLst/>
          </a:prstGeom>
        </p:spPr>
        <p:txBody>
          <a:bodyPr vert="horz" wrap="square" lIns="0" tIns="0" rIns="0" bIns="0" rtlCol="0">
            <a:spAutoFit/>
          </a:bodyPr>
          <a:lstStyle/>
          <a:p>
            <a:pPr marL="2375535"/>
            <a:r>
              <a:rPr sz="1100" spc="20" dirty="0">
                <a:latin typeface="宋体"/>
                <a:cs typeface="宋体"/>
              </a:rPr>
              <a:t>正作用</a:t>
            </a:r>
            <a:endParaRPr sz="1100">
              <a:latin typeface="宋体"/>
              <a:cs typeface="宋体"/>
            </a:endParaRPr>
          </a:p>
          <a:p>
            <a:pPr marL="12700">
              <a:spcBef>
                <a:spcPts val="465"/>
              </a:spcBef>
            </a:pPr>
            <a:r>
              <a:rPr sz="1100" spc="20" dirty="0">
                <a:latin typeface="宋体"/>
                <a:cs typeface="宋体"/>
              </a:rPr>
              <a:t>外因激发（人、环境）</a:t>
            </a:r>
            <a:endParaRPr sz="1100">
              <a:latin typeface="宋体"/>
              <a:cs typeface="宋体"/>
            </a:endParaRPr>
          </a:p>
        </p:txBody>
      </p:sp>
      <p:sp>
        <p:nvSpPr>
          <p:cNvPr id="216" name="object 216"/>
          <p:cNvSpPr/>
          <p:nvPr/>
        </p:nvSpPr>
        <p:spPr>
          <a:xfrm>
            <a:off x="9573460" y="3786613"/>
            <a:ext cx="17780" cy="0"/>
          </a:xfrm>
          <a:custGeom>
            <a:avLst/>
            <a:gdLst/>
            <a:ahLst/>
            <a:cxnLst/>
            <a:rect l="l" t="t" r="r" b="b"/>
            <a:pathLst>
              <a:path w="17779">
                <a:moveTo>
                  <a:pt x="0" y="0"/>
                </a:moveTo>
                <a:lnTo>
                  <a:pt x="17784" y="0"/>
                </a:lnTo>
              </a:path>
            </a:pathLst>
          </a:custGeom>
          <a:ln w="11873">
            <a:solidFill>
              <a:srgbClr val="404040"/>
            </a:solidFill>
          </a:ln>
        </p:spPr>
        <p:txBody>
          <a:bodyPr wrap="square" lIns="0" tIns="0" rIns="0" bIns="0" rtlCol="0"/>
          <a:lstStyle/>
          <a:p>
            <a:endParaRPr/>
          </a:p>
        </p:txBody>
      </p:sp>
      <p:sp>
        <p:nvSpPr>
          <p:cNvPr id="217" name="object 217"/>
          <p:cNvSpPr/>
          <p:nvPr/>
        </p:nvSpPr>
        <p:spPr>
          <a:xfrm>
            <a:off x="9342267" y="3786613"/>
            <a:ext cx="89535" cy="0"/>
          </a:xfrm>
          <a:custGeom>
            <a:avLst/>
            <a:gdLst/>
            <a:ahLst/>
            <a:cxnLst/>
            <a:rect l="l" t="t" r="r" b="b"/>
            <a:pathLst>
              <a:path w="89534">
                <a:moveTo>
                  <a:pt x="0" y="0"/>
                </a:moveTo>
                <a:lnTo>
                  <a:pt x="88920" y="0"/>
                </a:lnTo>
              </a:path>
            </a:pathLst>
          </a:custGeom>
          <a:ln w="11873">
            <a:solidFill>
              <a:srgbClr val="404040"/>
            </a:solidFill>
          </a:ln>
        </p:spPr>
        <p:txBody>
          <a:bodyPr wrap="square" lIns="0" tIns="0" rIns="0" bIns="0" rtlCol="0"/>
          <a:lstStyle/>
          <a:p>
            <a:endParaRPr/>
          </a:p>
        </p:txBody>
      </p:sp>
      <p:sp>
        <p:nvSpPr>
          <p:cNvPr id="218" name="object 218"/>
          <p:cNvSpPr/>
          <p:nvPr/>
        </p:nvSpPr>
        <p:spPr>
          <a:xfrm>
            <a:off x="9573461" y="3747429"/>
            <a:ext cx="80645" cy="83820"/>
          </a:xfrm>
          <a:custGeom>
            <a:avLst/>
            <a:gdLst/>
            <a:ahLst/>
            <a:cxnLst/>
            <a:rect l="l" t="t" r="r" b="b"/>
            <a:pathLst>
              <a:path w="80645" h="83820">
                <a:moveTo>
                  <a:pt x="837" y="83245"/>
                </a:moveTo>
                <a:lnTo>
                  <a:pt x="0" y="83710"/>
                </a:lnTo>
                <a:lnTo>
                  <a:pt x="711" y="83592"/>
                </a:lnTo>
                <a:lnTo>
                  <a:pt x="837" y="83245"/>
                </a:lnTo>
                <a:close/>
              </a:path>
              <a:path w="80645" h="83820">
                <a:moveTo>
                  <a:pt x="2381" y="4622"/>
                </a:moveTo>
                <a:lnTo>
                  <a:pt x="8114" y="20491"/>
                </a:lnTo>
                <a:lnTo>
                  <a:pt x="10581" y="41840"/>
                </a:lnTo>
                <a:lnTo>
                  <a:pt x="8114" y="63167"/>
                </a:lnTo>
                <a:lnTo>
                  <a:pt x="837" y="83245"/>
                </a:lnTo>
                <a:lnTo>
                  <a:pt x="80028" y="39183"/>
                </a:lnTo>
                <a:lnTo>
                  <a:pt x="2381" y="4622"/>
                </a:lnTo>
                <a:close/>
              </a:path>
              <a:path w="80645" h="83820">
                <a:moveTo>
                  <a:pt x="711" y="0"/>
                </a:moveTo>
                <a:lnTo>
                  <a:pt x="0" y="3562"/>
                </a:lnTo>
                <a:lnTo>
                  <a:pt x="2381" y="4622"/>
                </a:lnTo>
                <a:lnTo>
                  <a:pt x="711" y="0"/>
                </a:lnTo>
                <a:close/>
              </a:path>
            </a:pathLst>
          </a:custGeom>
          <a:solidFill>
            <a:srgbClr val="404040"/>
          </a:solidFill>
        </p:spPr>
        <p:txBody>
          <a:bodyPr wrap="square" lIns="0" tIns="0" rIns="0" bIns="0" rtlCol="0"/>
          <a:lstStyle/>
          <a:p>
            <a:endParaRPr/>
          </a:p>
        </p:txBody>
      </p:sp>
      <p:sp>
        <p:nvSpPr>
          <p:cNvPr id="219" name="object 219"/>
          <p:cNvSpPr/>
          <p:nvPr/>
        </p:nvSpPr>
        <p:spPr>
          <a:xfrm>
            <a:off x="9431188" y="3599575"/>
            <a:ext cx="142875" cy="383540"/>
          </a:xfrm>
          <a:custGeom>
            <a:avLst/>
            <a:gdLst/>
            <a:ahLst/>
            <a:cxnLst/>
            <a:rect l="l" t="t" r="r" b="b"/>
            <a:pathLst>
              <a:path w="142875" h="383539">
                <a:moveTo>
                  <a:pt x="0" y="382932"/>
                </a:moveTo>
                <a:lnTo>
                  <a:pt x="142273" y="382932"/>
                </a:lnTo>
                <a:lnTo>
                  <a:pt x="142273" y="0"/>
                </a:lnTo>
                <a:lnTo>
                  <a:pt x="0" y="0"/>
                </a:lnTo>
                <a:lnTo>
                  <a:pt x="0" y="382932"/>
                </a:lnTo>
                <a:close/>
              </a:path>
            </a:pathLst>
          </a:custGeom>
          <a:solidFill>
            <a:srgbClr val="FFFFFF"/>
          </a:solidFill>
        </p:spPr>
        <p:txBody>
          <a:bodyPr wrap="square" lIns="0" tIns="0" rIns="0" bIns="0" rtlCol="0"/>
          <a:lstStyle/>
          <a:p>
            <a:endParaRPr/>
          </a:p>
        </p:txBody>
      </p:sp>
      <p:sp>
        <p:nvSpPr>
          <p:cNvPr id="220" name="object 220"/>
          <p:cNvSpPr txBox="1"/>
          <p:nvPr/>
        </p:nvSpPr>
        <p:spPr>
          <a:xfrm>
            <a:off x="9414102" y="3602148"/>
            <a:ext cx="168275" cy="172720"/>
          </a:xfrm>
          <a:prstGeom prst="rect">
            <a:avLst/>
          </a:prstGeom>
        </p:spPr>
        <p:txBody>
          <a:bodyPr vert="horz" wrap="square" lIns="0" tIns="0" rIns="0" bIns="0" rtlCol="0">
            <a:spAutoFit/>
          </a:bodyPr>
          <a:lstStyle/>
          <a:p>
            <a:pPr marL="12700"/>
            <a:r>
              <a:rPr sz="1100" spc="20" dirty="0">
                <a:latin typeface="宋体"/>
                <a:cs typeface="宋体"/>
              </a:rPr>
              <a:t>利</a:t>
            </a:r>
            <a:endParaRPr sz="1100">
              <a:latin typeface="宋体"/>
              <a:cs typeface="宋体"/>
            </a:endParaRPr>
          </a:p>
        </p:txBody>
      </p:sp>
      <p:sp>
        <p:nvSpPr>
          <p:cNvPr id="221" name="object 221"/>
          <p:cNvSpPr txBox="1"/>
          <p:nvPr/>
        </p:nvSpPr>
        <p:spPr>
          <a:xfrm>
            <a:off x="9414102" y="3791774"/>
            <a:ext cx="168275" cy="172720"/>
          </a:xfrm>
          <a:prstGeom prst="rect">
            <a:avLst/>
          </a:prstGeom>
        </p:spPr>
        <p:txBody>
          <a:bodyPr vert="horz" wrap="square" lIns="0" tIns="0" rIns="0" bIns="0" rtlCol="0">
            <a:spAutoFit/>
          </a:bodyPr>
          <a:lstStyle/>
          <a:p>
            <a:pPr marL="12700"/>
            <a:r>
              <a:rPr sz="1100" spc="20" dirty="0">
                <a:latin typeface="宋体"/>
                <a:cs typeface="宋体"/>
              </a:rPr>
              <a:t>用</a:t>
            </a:r>
            <a:endParaRPr sz="1100">
              <a:latin typeface="宋体"/>
              <a:cs typeface="宋体"/>
            </a:endParaRPr>
          </a:p>
        </p:txBody>
      </p:sp>
      <p:sp>
        <p:nvSpPr>
          <p:cNvPr id="222" name="object 222"/>
          <p:cNvSpPr/>
          <p:nvPr/>
        </p:nvSpPr>
        <p:spPr>
          <a:xfrm>
            <a:off x="1828474" y="1061555"/>
            <a:ext cx="835853" cy="507608"/>
          </a:xfrm>
          <a:prstGeom prst="rect">
            <a:avLst/>
          </a:prstGeom>
          <a:blipFill>
            <a:blip r:embed="rId23" cstate="print"/>
            <a:stretch>
              <a:fillRect/>
            </a:stretch>
          </a:blipFill>
        </p:spPr>
        <p:txBody>
          <a:bodyPr wrap="square" lIns="0" tIns="0" rIns="0" bIns="0" rtlCol="0"/>
          <a:lstStyle/>
          <a:p>
            <a:endParaRPr/>
          </a:p>
        </p:txBody>
      </p:sp>
      <p:sp>
        <p:nvSpPr>
          <p:cNvPr id="223" name="object 223"/>
          <p:cNvSpPr/>
          <p:nvPr/>
        </p:nvSpPr>
        <p:spPr>
          <a:xfrm>
            <a:off x="1828473" y="1061555"/>
            <a:ext cx="836294" cy="508000"/>
          </a:xfrm>
          <a:custGeom>
            <a:avLst/>
            <a:gdLst/>
            <a:ahLst/>
            <a:cxnLst/>
            <a:rect l="l" t="t" r="r" b="b"/>
            <a:pathLst>
              <a:path w="836294" h="508000">
                <a:moveTo>
                  <a:pt x="0" y="507608"/>
                </a:moveTo>
                <a:lnTo>
                  <a:pt x="835853" y="507608"/>
                </a:lnTo>
                <a:lnTo>
                  <a:pt x="835853" y="0"/>
                </a:lnTo>
                <a:lnTo>
                  <a:pt x="0" y="0"/>
                </a:lnTo>
                <a:lnTo>
                  <a:pt x="0" y="507608"/>
                </a:lnTo>
                <a:close/>
              </a:path>
            </a:pathLst>
          </a:custGeom>
          <a:ln w="3175">
            <a:solidFill>
              <a:srgbClr val="404040"/>
            </a:solidFill>
          </a:ln>
        </p:spPr>
        <p:txBody>
          <a:bodyPr wrap="square" lIns="0" tIns="0" rIns="0" bIns="0" rtlCol="0"/>
          <a:lstStyle/>
          <a:p>
            <a:endParaRPr/>
          </a:p>
        </p:txBody>
      </p:sp>
      <p:sp>
        <p:nvSpPr>
          <p:cNvPr id="224" name="object 224"/>
          <p:cNvSpPr txBox="1"/>
          <p:nvPr/>
        </p:nvSpPr>
        <p:spPr>
          <a:xfrm>
            <a:off x="1949843" y="1042731"/>
            <a:ext cx="594995" cy="172720"/>
          </a:xfrm>
          <a:prstGeom prst="rect">
            <a:avLst/>
          </a:prstGeom>
        </p:spPr>
        <p:txBody>
          <a:bodyPr vert="horz" wrap="square" lIns="0" tIns="0" rIns="0" bIns="0" rtlCol="0">
            <a:spAutoFit/>
          </a:bodyPr>
          <a:lstStyle/>
          <a:p>
            <a:pPr marL="12700"/>
            <a:r>
              <a:rPr sz="1100" spc="20" dirty="0">
                <a:latin typeface="宋体"/>
                <a:cs typeface="宋体"/>
              </a:rPr>
              <a:t>事故起因</a:t>
            </a:r>
            <a:endParaRPr sz="1100">
              <a:latin typeface="宋体"/>
              <a:cs typeface="宋体"/>
            </a:endParaRPr>
          </a:p>
        </p:txBody>
      </p:sp>
      <p:sp>
        <p:nvSpPr>
          <p:cNvPr id="225" name="object 225"/>
          <p:cNvSpPr txBox="1"/>
          <p:nvPr/>
        </p:nvSpPr>
        <p:spPr>
          <a:xfrm>
            <a:off x="1878703" y="1201031"/>
            <a:ext cx="737235" cy="375285"/>
          </a:xfrm>
          <a:prstGeom prst="rect">
            <a:avLst/>
          </a:prstGeom>
        </p:spPr>
        <p:txBody>
          <a:bodyPr vert="horz" wrap="square" lIns="0" tIns="0" rIns="0" bIns="0" rtlCol="0">
            <a:spAutoFit/>
          </a:bodyPr>
          <a:lstStyle/>
          <a:p>
            <a:pPr marL="83820" marR="5080" indent="-71755">
              <a:lnSpc>
                <a:spcPct val="110400"/>
              </a:lnSpc>
            </a:pPr>
            <a:r>
              <a:rPr sz="1100" spc="15" dirty="0">
                <a:latin typeface="宋体"/>
                <a:cs typeface="宋体"/>
              </a:rPr>
              <a:t>（人、物、  </a:t>
            </a:r>
            <a:r>
              <a:rPr sz="1100" spc="20" dirty="0">
                <a:latin typeface="宋体"/>
                <a:cs typeface="宋体"/>
              </a:rPr>
              <a:t>环、管）</a:t>
            </a:r>
            <a:endParaRPr sz="1100">
              <a:latin typeface="宋体"/>
              <a:cs typeface="宋体"/>
            </a:endParaRPr>
          </a:p>
        </p:txBody>
      </p:sp>
      <p:sp>
        <p:nvSpPr>
          <p:cNvPr id="226" name="object 226"/>
          <p:cNvSpPr/>
          <p:nvPr/>
        </p:nvSpPr>
        <p:spPr>
          <a:xfrm>
            <a:off x="2246401" y="1569164"/>
            <a:ext cx="178435" cy="659130"/>
          </a:xfrm>
          <a:custGeom>
            <a:avLst/>
            <a:gdLst/>
            <a:ahLst/>
            <a:cxnLst/>
            <a:rect l="l" t="t" r="r" b="b"/>
            <a:pathLst>
              <a:path w="178434" h="659130">
                <a:moveTo>
                  <a:pt x="0" y="0"/>
                </a:moveTo>
                <a:lnTo>
                  <a:pt x="0" y="659000"/>
                </a:lnTo>
                <a:lnTo>
                  <a:pt x="177841" y="659000"/>
                </a:lnTo>
              </a:path>
            </a:pathLst>
          </a:custGeom>
          <a:ln w="11857">
            <a:solidFill>
              <a:srgbClr val="404040"/>
            </a:solidFill>
          </a:ln>
        </p:spPr>
        <p:txBody>
          <a:bodyPr wrap="square" lIns="0" tIns="0" rIns="0" bIns="0" rtlCol="0"/>
          <a:lstStyle/>
          <a:p>
            <a:endParaRPr/>
          </a:p>
        </p:txBody>
      </p:sp>
      <p:sp>
        <p:nvSpPr>
          <p:cNvPr id="227" name="object 227"/>
          <p:cNvSpPr/>
          <p:nvPr/>
        </p:nvSpPr>
        <p:spPr>
          <a:xfrm>
            <a:off x="2406459" y="2182331"/>
            <a:ext cx="80645" cy="83820"/>
          </a:xfrm>
          <a:custGeom>
            <a:avLst/>
            <a:gdLst/>
            <a:ahLst/>
            <a:cxnLst/>
            <a:rect l="l" t="t" r="r" b="b"/>
            <a:pathLst>
              <a:path w="80644" h="83819">
                <a:moveTo>
                  <a:pt x="1896" y="80610"/>
                </a:moveTo>
                <a:lnTo>
                  <a:pt x="0" y="81454"/>
                </a:lnTo>
                <a:lnTo>
                  <a:pt x="818" y="83592"/>
                </a:lnTo>
                <a:lnTo>
                  <a:pt x="1896" y="80610"/>
                </a:lnTo>
                <a:close/>
              </a:path>
              <a:path w="80644" h="83819">
                <a:moveTo>
                  <a:pt x="1612" y="2203"/>
                </a:moveTo>
                <a:lnTo>
                  <a:pt x="8207" y="20491"/>
                </a:lnTo>
                <a:lnTo>
                  <a:pt x="10670" y="41840"/>
                </a:lnTo>
                <a:lnTo>
                  <a:pt x="8207" y="63167"/>
                </a:lnTo>
                <a:lnTo>
                  <a:pt x="1896" y="80610"/>
                </a:lnTo>
                <a:lnTo>
                  <a:pt x="80028" y="45833"/>
                </a:lnTo>
                <a:lnTo>
                  <a:pt x="1612" y="2203"/>
                </a:lnTo>
                <a:close/>
              </a:path>
              <a:path w="80644" h="83819">
                <a:moveTo>
                  <a:pt x="818" y="0"/>
                </a:moveTo>
                <a:lnTo>
                  <a:pt x="0" y="1306"/>
                </a:lnTo>
                <a:lnTo>
                  <a:pt x="1612" y="2203"/>
                </a:lnTo>
                <a:lnTo>
                  <a:pt x="818" y="0"/>
                </a:lnTo>
                <a:close/>
              </a:path>
            </a:pathLst>
          </a:custGeom>
          <a:solidFill>
            <a:srgbClr val="404040"/>
          </a:solidFill>
        </p:spPr>
        <p:txBody>
          <a:bodyPr wrap="square" lIns="0" tIns="0" rIns="0" bIns="0" rtlCol="0"/>
          <a:lstStyle/>
          <a:p>
            <a:endParaRPr/>
          </a:p>
        </p:txBody>
      </p:sp>
      <p:sp>
        <p:nvSpPr>
          <p:cNvPr id="228" name="object 228"/>
          <p:cNvSpPr/>
          <p:nvPr/>
        </p:nvSpPr>
        <p:spPr>
          <a:xfrm>
            <a:off x="2104128" y="1925382"/>
            <a:ext cx="285115" cy="187325"/>
          </a:xfrm>
          <a:custGeom>
            <a:avLst/>
            <a:gdLst/>
            <a:ahLst/>
            <a:cxnLst/>
            <a:rect l="l" t="t" r="r" b="b"/>
            <a:pathLst>
              <a:path w="285115" h="187325">
                <a:moveTo>
                  <a:pt x="0" y="187013"/>
                </a:moveTo>
                <a:lnTo>
                  <a:pt x="284546" y="187013"/>
                </a:lnTo>
                <a:lnTo>
                  <a:pt x="284546" y="0"/>
                </a:lnTo>
                <a:lnTo>
                  <a:pt x="0" y="0"/>
                </a:lnTo>
                <a:lnTo>
                  <a:pt x="0" y="187013"/>
                </a:lnTo>
                <a:close/>
              </a:path>
            </a:pathLst>
          </a:custGeom>
          <a:solidFill>
            <a:srgbClr val="FFFFFF"/>
          </a:solidFill>
        </p:spPr>
        <p:txBody>
          <a:bodyPr wrap="square" lIns="0" tIns="0" rIns="0" bIns="0" rtlCol="0"/>
          <a:lstStyle/>
          <a:p>
            <a:endParaRPr/>
          </a:p>
        </p:txBody>
      </p:sp>
      <p:sp>
        <p:nvSpPr>
          <p:cNvPr id="229" name="object 229"/>
          <p:cNvSpPr txBox="1"/>
          <p:nvPr/>
        </p:nvSpPr>
        <p:spPr>
          <a:xfrm>
            <a:off x="2092116" y="1925674"/>
            <a:ext cx="310515" cy="172720"/>
          </a:xfrm>
          <a:prstGeom prst="rect">
            <a:avLst/>
          </a:prstGeom>
        </p:spPr>
        <p:txBody>
          <a:bodyPr vert="horz" wrap="square" lIns="0" tIns="0" rIns="0" bIns="0" rtlCol="0">
            <a:spAutoFit/>
          </a:bodyPr>
          <a:lstStyle/>
          <a:p>
            <a:pPr marL="12700"/>
            <a:r>
              <a:rPr sz="1100" spc="20" dirty="0">
                <a:latin typeface="宋体"/>
                <a:cs typeface="宋体"/>
              </a:rPr>
              <a:t>输入</a:t>
            </a:r>
            <a:endParaRPr sz="1100">
              <a:latin typeface="宋体"/>
              <a:cs typeface="宋体"/>
            </a:endParaRPr>
          </a:p>
        </p:txBody>
      </p:sp>
      <p:sp>
        <p:nvSpPr>
          <p:cNvPr id="230" name="object 230"/>
          <p:cNvSpPr/>
          <p:nvPr/>
        </p:nvSpPr>
        <p:spPr>
          <a:xfrm>
            <a:off x="6247830" y="2477517"/>
            <a:ext cx="614045" cy="1104265"/>
          </a:xfrm>
          <a:custGeom>
            <a:avLst/>
            <a:gdLst/>
            <a:ahLst/>
            <a:cxnLst/>
            <a:rect l="l" t="t" r="r" b="b"/>
            <a:pathLst>
              <a:path w="614045" h="1104264">
                <a:moveTo>
                  <a:pt x="613552" y="1104271"/>
                </a:moveTo>
                <a:lnTo>
                  <a:pt x="0" y="0"/>
                </a:lnTo>
              </a:path>
            </a:pathLst>
          </a:custGeom>
          <a:ln w="11860">
            <a:solidFill>
              <a:srgbClr val="404040"/>
            </a:solidFill>
          </a:ln>
        </p:spPr>
        <p:txBody>
          <a:bodyPr wrap="square" lIns="0" tIns="0" rIns="0" bIns="0" rtlCol="0"/>
          <a:lstStyle/>
          <a:p>
            <a:endParaRPr/>
          </a:p>
        </p:txBody>
      </p:sp>
      <p:sp>
        <p:nvSpPr>
          <p:cNvPr id="231" name="object 231"/>
          <p:cNvSpPr/>
          <p:nvPr/>
        </p:nvSpPr>
        <p:spPr>
          <a:xfrm>
            <a:off x="6212262" y="2424085"/>
            <a:ext cx="80645" cy="98425"/>
          </a:xfrm>
          <a:custGeom>
            <a:avLst/>
            <a:gdLst/>
            <a:ahLst/>
            <a:cxnLst/>
            <a:rect l="l" t="t" r="r" b="b"/>
            <a:pathLst>
              <a:path w="80645" h="98425">
                <a:moveTo>
                  <a:pt x="8284" y="91266"/>
                </a:moveTo>
                <a:lnTo>
                  <a:pt x="4742" y="95347"/>
                </a:lnTo>
                <a:lnTo>
                  <a:pt x="8892" y="97959"/>
                </a:lnTo>
                <a:lnTo>
                  <a:pt x="8284" y="91266"/>
                </a:lnTo>
                <a:close/>
              </a:path>
              <a:path w="80645" h="98425">
                <a:moveTo>
                  <a:pt x="0" y="0"/>
                </a:moveTo>
                <a:lnTo>
                  <a:pt x="8284" y="91266"/>
                </a:lnTo>
                <a:lnTo>
                  <a:pt x="19019" y="78898"/>
                </a:lnTo>
                <a:lnTo>
                  <a:pt x="36442" y="66345"/>
                </a:lnTo>
                <a:lnTo>
                  <a:pt x="56244" y="58111"/>
                </a:lnTo>
                <a:lnTo>
                  <a:pt x="77657" y="54619"/>
                </a:lnTo>
                <a:lnTo>
                  <a:pt x="80028" y="53432"/>
                </a:lnTo>
                <a:lnTo>
                  <a:pt x="0" y="0"/>
                </a:lnTo>
                <a:close/>
              </a:path>
            </a:pathLst>
          </a:custGeom>
          <a:solidFill>
            <a:srgbClr val="404040"/>
          </a:solidFill>
        </p:spPr>
        <p:txBody>
          <a:bodyPr wrap="square" lIns="0" tIns="0" rIns="0" bIns="0" rtlCol="0"/>
          <a:lstStyle/>
          <a:p>
            <a:endParaRPr/>
          </a:p>
        </p:txBody>
      </p:sp>
      <p:sp>
        <p:nvSpPr>
          <p:cNvPr id="232" name="object 232"/>
          <p:cNvSpPr/>
          <p:nvPr/>
        </p:nvSpPr>
        <p:spPr>
          <a:xfrm>
            <a:off x="5002941" y="2415178"/>
            <a:ext cx="694055" cy="1140460"/>
          </a:xfrm>
          <a:custGeom>
            <a:avLst/>
            <a:gdLst/>
            <a:ahLst/>
            <a:cxnLst/>
            <a:rect l="l" t="t" r="r" b="b"/>
            <a:pathLst>
              <a:path w="694054" h="1140460">
                <a:moveTo>
                  <a:pt x="0" y="1139893"/>
                </a:moveTo>
                <a:lnTo>
                  <a:pt x="693580" y="0"/>
                </a:lnTo>
              </a:path>
            </a:pathLst>
          </a:custGeom>
          <a:ln w="11860">
            <a:solidFill>
              <a:srgbClr val="404040"/>
            </a:solidFill>
          </a:ln>
        </p:spPr>
        <p:txBody>
          <a:bodyPr wrap="square" lIns="0" tIns="0" rIns="0" bIns="0" rtlCol="0"/>
          <a:lstStyle/>
          <a:p>
            <a:endParaRPr/>
          </a:p>
        </p:txBody>
      </p:sp>
      <p:sp>
        <p:nvSpPr>
          <p:cNvPr id="233" name="object 233"/>
          <p:cNvSpPr/>
          <p:nvPr/>
        </p:nvSpPr>
        <p:spPr>
          <a:xfrm>
            <a:off x="5649571" y="2361746"/>
            <a:ext cx="82550" cy="92710"/>
          </a:xfrm>
          <a:custGeom>
            <a:avLst/>
            <a:gdLst/>
            <a:ahLst/>
            <a:cxnLst/>
            <a:rect l="l" t="t" r="r" b="b"/>
            <a:pathLst>
              <a:path w="82550" h="92710">
                <a:moveTo>
                  <a:pt x="82518" y="0"/>
                </a:moveTo>
                <a:lnTo>
                  <a:pt x="2489" y="44527"/>
                </a:lnTo>
                <a:lnTo>
                  <a:pt x="0" y="48682"/>
                </a:lnTo>
                <a:lnTo>
                  <a:pt x="21287" y="53037"/>
                </a:lnTo>
                <a:lnTo>
                  <a:pt x="40740" y="62055"/>
                </a:lnTo>
                <a:lnTo>
                  <a:pt x="57637" y="75282"/>
                </a:lnTo>
                <a:lnTo>
                  <a:pt x="71255" y="92260"/>
                </a:lnTo>
                <a:lnTo>
                  <a:pt x="73626" y="89054"/>
                </a:lnTo>
                <a:lnTo>
                  <a:pt x="82518" y="0"/>
                </a:lnTo>
                <a:close/>
              </a:path>
            </a:pathLst>
          </a:custGeom>
          <a:solidFill>
            <a:srgbClr val="404040"/>
          </a:solidFill>
        </p:spPr>
        <p:txBody>
          <a:bodyPr wrap="square" lIns="0" tIns="0" rIns="0" bIns="0" rtlCol="0"/>
          <a:lstStyle/>
          <a:p>
            <a:endParaRPr/>
          </a:p>
        </p:txBody>
      </p:sp>
      <p:sp>
        <p:nvSpPr>
          <p:cNvPr id="234" name="object 234"/>
          <p:cNvSpPr/>
          <p:nvPr/>
        </p:nvSpPr>
        <p:spPr>
          <a:xfrm>
            <a:off x="5358623" y="3857856"/>
            <a:ext cx="1334135" cy="0"/>
          </a:xfrm>
          <a:custGeom>
            <a:avLst/>
            <a:gdLst/>
            <a:ahLst/>
            <a:cxnLst/>
            <a:rect l="l" t="t" r="r" b="b"/>
            <a:pathLst>
              <a:path w="1334135">
                <a:moveTo>
                  <a:pt x="0" y="0"/>
                </a:moveTo>
                <a:lnTo>
                  <a:pt x="1333809" y="0"/>
                </a:lnTo>
              </a:path>
            </a:pathLst>
          </a:custGeom>
          <a:ln w="11873">
            <a:solidFill>
              <a:srgbClr val="404040"/>
            </a:solidFill>
          </a:ln>
        </p:spPr>
        <p:txBody>
          <a:bodyPr wrap="square" lIns="0" tIns="0" rIns="0" bIns="0" rtlCol="0"/>
          <a:lstStyle/>
          <a:p>
            <a:endParaRPr/>
          </a:p>
        </p:txBody>
      </p:sp>
      <p:sp>
        <p:nvSpPr>
          <p:cNvPr id="235" name="object 235"/>
          <p:cNvSpPr/>
          <p:nvPr/>
        </p:nvSpPr>
        <p:spPr>
          <a:xfrm>
            <a:off x="5296379" y="3813330"/>
            <a:ext cx="80645" cy="89535"/>
          </a:xfrm>
          <a:custGeom>
            <a:avLst/>
            <a:gdLst/>
            <a:ahLst/>
            <a:cxnLst/>
            <a:rect l="l" t="t" r="r" b="b"/>
            <a:pathLst>
              <a:path w="80645" h="89535">
                <a:moveTo>
                  <a:pt x="80028" y="0"/>
                </a:moveTo>
                <a:lnTo>
                  <a:pt x="0" y="44527"/>
                </a:lnTo>
                <a:lnTo>
                  <a:pt x="80028" y="89054"/>
                </a:lnTo>
                <a:lnTo>
                  <a:pt x="79554" y="85017"/>
                </a:lnTo>
                <a:lnTo>
                  <a:pt x="72151" y="64525"/>
                </a:lnTo>
                <a:lnTo>
                  <a:pt x="69684" y="43176"/>
                </a:lnTo>
                <a:lnTo>
                  <a:pt x="72151" y="21849"/>
                </a:lnTo>
                <a:lnTo>
                  <a:pt x="79554" y="1424"/>
                </a:lnTo>
                <a:lnTo>
                  <a:pt x="80028" y="0"/>
                </a:lnTo>
                <a:close/>
              </a:path>
            </a:pathLst>
          </a:custGeom>
          <a:solidFill>
            <a:srgbClr val="404040"/>
          </a:solidFill>
        </p:spPr>
        <p:txBody>
          <a:bodyPr wrap="square" lIns="0" tIns="0" rIns="0" bIns="0" rtlCol="0"/>
          <a:lstStyle/>
          <a:p>
            <a:endParaRPr/>
          </a:p>
        </p:txBody>
      </p:sp>
      <p:sp>
        <p:nvSpPr>
          <p:cNvPr id="236" name="object 236"/>
          <p:cNvSpPr/>
          <p:nvPr/>
        </p:nvSpPr>
        <p:spPr>
          <a:xfrm>
            <a:off x="5198567" y="2798112"/>
            <a:ext cx="89535" cy="98425"/>
          </a:xfrm>
          <a:custGeom>
            <a:avLst/>
            <a:gdLst/>
            <a:ahLst/>
            <a:cxnLst/>
            <a:rect l="l" t="t" r="r" b="b"/>
            <a:pathLst>
              <a:path w="89535" h="98425">
                <a:moveTo>
                  <a:pt x="35568" y="0"/>
                </a:moveTo>
                <a:lnTo>
                  <a:pt x="0" y="71243"/>
                </a:lnTo>
                <a:lnTo>
                  <a:pt x="44460" y="97959"/>
                </a:lnTo>
                <a:lnTo>
                  <a:pt x="88920" y="26716"/>
                </a:lnTo>
                <a:lnTo>
                  <a:pt x="35568" y="0"/>
                </a:lnTo>
                <a:close/>
              </a:path>
            </a:pathLst>
          </a:custGeom>
          <a:solidFill>
            <a:srgbClr val="FFFFFF"/>
          </a:solidFill>
        </p:spPr>
        <p:txBody>
          <a:bodyPr wrap="square" lIns="0" tIns="0" rIns="0" bIns="0" rtlCol="0"/>
          <a:lstStyle/>
          <a:p>
            <a:endParaRPr/>
          </a:p>
        </p:txBody>
      </p:sp>
      <p:sp>
        <p:nvSpPr>
          <p:cNvPr id="237" name="object 237"/>
          <p:cNvSpPr/>
          <p:nvPr/>
        </p:nvSpPr>
        <p:spPr>
          <a:xfrm>
            <a:off x="5180781" y="2780302"/>
            <a:ext cx="88920" cy="97959"/>
          </a:xfrm>
          <a:prstGeom prst="rect">
            <a:avLst/>
          </a:prstGeom>
          <a:blipFill>
            <a:blip r:embed="rId24" cstate="print"/>
            <a:stretch>
              <a:fillRect/>
            </a:stretch>
          </a:blipFill>
        </p:spPr>
        <p:txBody>
          <a:bodyPr wrap="square" lIns="0" tIns="0" rIns="0" bIns="0" rtlCol="0"/>
          <a:lstStyle/>
          <a:p>
            <a:endParaRPr/>
          </a:p>
        </p:txBody>
      </p:sp>
      <p:sp>
        <p:nvSpPr>
          <p:cNvPr id="238" name="object 238"/>
          <p:cNvSpPr txBox="1"/>
          <p:nvPr/>
        </p:nvSpPr>
        <p:spPr>
          <a:xfrm rot="1800000">
            <a:off x="5252812" y="2714957"/>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动</a:t>
            </a:r>
            <a:endParaRPr sz="1100">
              <a:latin typeface="宋体"/>
              <a:cs typeface="宋体"/>
            </a:endParaRPr>
          </a:p>
        </p:txBody>
      </p:sp>
      <p:sp>
        <p:nvSpPr>
          <p:cNvPr id="239" name="object 239"/>
          <p:cNvSpPr txBox="1"/>
          <p:nvPr/>
        </p:nvSpPr>
        <p:spPr>
          <a:xfrm rot="1800000">
            <a:off x="5160453" y="2875136"/>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力</a:t>
            </a:r>
            <a:endParaRPr sz="1100">
              <a:latin typeface="宋体"/>
              <a:cs typeface="宋体"/>
            </a:endParaRPr>
          </a:p>
        </p:txBody>
      </p:sp>
      <p:sp>
        <p:nvSpPr>
          <p:cNvPr id="240" name="object 240"/>
          <p:cNvSpPr/>
          <p:nvPr/>
        </p:nvSpPr>
        <p:spPr>
          <a:xfrm>
            <a:off x="5474220" y="3002937"/>
            <a:ext cx="98425" cy="98425"/>
          </a:xfrm>
          <a:custGeom>
            <a:avLst/>
            <a:gdLst/>
            <a:ahLst/>
            <a:cxnLst/>
            <a:rect l="l" t="t" r="r" b="b"/>
            <a:pathLst>
              <a:path w="98425" h="98425">
                <a:moveTo>
                  <a:pt x="44460" y="0"/>
                </a:moveTo>
                <a:lnTo>
                  <a:pt x="0" y="71243"/>
                </a:lnTo>
                <a:lnTo>
                  <a:pt x="53352" y="97959"/>
                </a:lnTo>
                <a:lnTo>
                  <a:pt x="97812" y="26716"/>
                </a:lnTo>
                <a:lnTo>
                  <a:pt x="44460" y="0"/>
                </a:lnTo>
                <a:close/>
              </a:path>
            </a:pathLst>
          </a:custGeom>
          <a:solidFill>
            <a:srgbClr val="FFFFFF"/>
          </a:solidFill>
        </p:spPr>
        <p:txBody>
          <a:bodyPr wrap="square" lIns="0" tIns="0" rIns="0" bIns="0" rtlCol="0"/>
          <a:lstStyle/>
          <a:p>
            <a:endParaRPr/>
          </a:p>
        </p:txBody>
      </p:sp>
      <p:sp>
        <p:nvSpPr>
          <p:cNvPr id="241" name="object 241"/>
          <p:cNvSpPr/>
          <p:nvPr/>
        </p:nvSpPr>
        <p:spPr>
          <a:xfrm>
            <a:off x="5456435" y="2985126"/>
            <a:ext cx="97812" cy="97959"/>
          </a:xfrm>
          <a:prstGeom prst="rect">
            <a:avLst/>
          </a:prstGeom>
          <a:blipFill>
            <a:blip r:embed="rId25" cstate="print"/>
            <a:stretch>
              <a:fillRect/>
            </a:stretch>
          </a:blipFill>
        </p:spPr>
        <p:txBody>
          <a:bodyPr wrap="square" lIns="0" tIns="0" rIns="0" bIns="0" rtlCol="0"/>
          <a:lstStyle/>
          <a:p>
            <a:endParaRPr/>
          </a:p>
        </p:txBody>
      </p:sp>
      <p:sp>
        <p:nvSpPr>
          <p:cNvPr id="242" name="object 242"/>
          <p:cNvSpPr txBox="1"/>
          <p:nvPr/>
        </p:nvSpPr>
        <p:spPr>
          <a:xfrm rot="1800000">
            <a:off x="5534750" y="2916932"/>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载</a:t>
            </a:r>
            <a:endParaRPr sz="1100">
              <a:latin typeface="宋体"/>
              <a:cs typeface="宋体"/>
            </a:endParaRPr>
          </a:p>
        </p:txBody>
      </p:sp>
      <p:sp>
        <p:nvSpPr>
          <p:cNvPr id="243" name="object 243"/>
          <p:cNvSpPr txBox="1"/>
          <p:nvPr/>
        </p:nvSpPr>
        <p:spPr>
          <a:xfrm rot="1800000">
            <a:off x="5442391" y="3077111"/>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体</a:t>
            </a:r>
            <a:endParaRPr sz="1100">
              <a:latin typeface="宋体"/>
              <a:cs typeface="宋体"/>
            </a:endParaRPr>
          </a:p>
        </p:txBody>
      </p:sp>
      <p:sp>
        <p:nvSpPr>
          <p:cNvPr id="244" name="object 244"/>
          <p:cNvSpPr/>
          <p:nvPr/>
        </p:nvSpPr>
        <p:spPr>
          <a:xfrm>
            <a:off x="6194477" y="2637815"/>
            <a:ext cx="507365" cy="784225"/>
          </a:xfrm>
          <a:custGeom>
            <a:avLst/>
            <a:gdLst/>
            <a:ahLst/>
            <a:cxnLst/>
            <a:rect l="l" t="t" r="r" b="b"/>
            <a:pathLst>
              <a:path w="507364" h="784225">
                <a:moveTo>
                  <a:pt x="71136" y="0"/>
                </a:moveTo>
                <a:lnTo>
                  <a:pt x="0" y="44527"/>
                </a:lnTo>
                <a:lnTo>
                  <a:pt x="426819" y="783676"/>
                </a:lnTo>
                <a:lnTo>
                  <a:pt x="506847" y="748054"/>
                </a:lnTo>
                <a:lnTo>
                  <a:pt x="71136" y="0"/>
                </a:lnTo>
                <a:close/>
              </a:path>
            </a:pathLst>
          </a:custGeom>
          <a:solidFill>
            <a:srgbClr val="FFFFFF"/>
          </a:solidFill>
        </p:spPr>
        <p:txBody>
          <a:bodyPr wrap="square" lIns="0" tIns="0" rIns="0" bIns="0" rtlCol="0"/>
          <a:lstStyle/>
          <a:p>
            <a:endParaRPr/>
          </a:p>
        </p:txBody>
      </p:sp>
      <p:sp>
        <p:nvSpPr>
          <p:cNvPr id="245" name="object 245"/>
          <p:cNvSpPr/>
          <p:nvPr/>
        </p:nvSpPr>
        <p:spPr>
          <a:xfrm>
            <a:off x="6176693" y="2620003"/>
            <a:ext cx="506847" cy="792582"/>
          </a:xfrm>
          <a:prstGeom prst="rect">
            <a:avLst/>
          </a:prstGeom>
          <a:blipFill>
            <a:blip r:embed="rId26" cstate="print"/>
            <a:stretch>
              <a:fillRect/>
            </a:stretch>
          </a:blipFill>
        </p:spPr>
        <p:txBody>
          <a:bodyPr wrap="square" lIns="0" tIns="0" rIns="0" bIns="0" rtlCol="0"/>
          <a:lstStyle/>
          <a:p>
            <a:endParaRPr/>
          </a:p>
        </p:txBody>
      </p:sp>
      <p:sp>
        <p:nvSpPr>
          <p:cNvPr id="246" name="object 246"/>
          <p:cNvSpPr txBox="1"/>
          <p:nvPr/>
        </p:nvSpPr>
        <p:spPr>
          <a:xfrm rot="3600000">
            <a:off x="6139814" y="2942385"/>
            <a:ext cx="587856" cy="142240"/>
          </a:xfrm>
          <a:prstGeom prst="rect">
            <a:avLst/>
          </a:prstGeom>
        </p:spPr>
        <p:txBody>
          <a:bodyPr vert="horz" wrap="square" lIns="0" tIns="0" rIns="0" bIns="0" rtlCol="0">
            <a:spAutoFit/>
          </a:bodyPr>
          <a:lstStyle/>
          <a:p>
            <a:pPr>
              <a:lnSpc>
                <a:spcPts val="1120"/>
              </a:lnSpc>
            </a:pPr>
            <a:r>
              <a:rPr sz="1100" spc="15" dirty="0">
                <a:latin typeface="宋体"/>
                <a:cs typeface="宋体"/>
              </a:rPr>
              <a:t>形态显</a:t>
            </a:r>
            <a:r>
              <a:rPr sz="1100" spc="20" dirty="0">
                <a:latin typeface="宋体"/>
                <a:cs typeface="宋体"/>
              </a:rPr>
              <a:t>现</a:t>
            </a:r>
            <a:endParaRPr sz="1100">
              <a:latin typeface="宋体"/>
              <a:cs typeface="宋体"/>
            </a:endParaRPr>
          </a:p>
        </p:txBody>
      </p:sp>
      <p:sp>
        <p:nvSpPr>
          <p:cNvPr id="247" name="object 247"/>
          <p:cNvSpPr/>
          <p:nvPr/>
        </p:nvSpPr>
        <p:spPr>
          <a:xfrm>
            <a:off x="5607601" y="3920171"/>
            <a:ext cx="854075" cy="89535"/>
          </a:xfrm>
          <a:custGeom>
            <a:avLst/>
            <a:gdLst/>
            <a:ahLst/>
            <a:cxnLst/>
            <a:rect l="l" t="t" r="r" b="b"/>
            <a:pathLst>
              <a:path w="854075" h="89535">
                <a:moveTo>
                  <a:pt x="0" y="89054"/>
                </a:moveTo>
                <a:lnTo>
                  <a:pt x="853638" y="89054"/>
                </a:lnTo>
                <a:lnTo>
                  <a:pt x="853638" y="0"/>
                </a:lnTo>
                <a:lnTo>
                  <a:pt x="0" y="0"/>
                </a:lnTo>
                <a:lnTo>
                  <a:pt x="0" y="89054"/>
                </a:lnTo>
                <a:close/>
              </a:path>
            </a:pathLst>
          </a:custGeom>
          <a:solidFill>
            <a:srgbClr val="FFFFFF"/>
          </a:solidFill>
        </p:spPr>
        <p:txBody>
          <a:bodyPr wrap="square" lIns="0" tIns="0" rIns="0" bIns="0" rtlCol="0"/>
          <a:lstStyle/>
          <a:p>
            <a:endParaRPr/>
          </a:p>
        </p:txBody>
      </p:sp>
      <p:sp>
        <p:nvSpPr>
          <p:cNvPr id="248" name="object 248"/>
          <p:cNvSpPr/>
          <p:nvPr/>
        </p:nvSpPr>
        <p:spPr>
          <a:xfrm>
            <a:off x="5589816" y="3911265"/>
            <a:ext cx="862530" cy="80148"/>
          </a:xfrm>
          <a:prstGeom prst="rect">
            <a:avLst/>
          </a:prstGeom>
          <a:blipFill>
            <a:blip r:embed="rId27" cstate="print"/>
            <a:stretch>
              <a:fillRect/>
            </a:stretch>
          </a:blipFill>
        </p:spPr>
        <p:txBody>
          <a:bodyPr wrap="square" lIns="0" tIns="0" rIns="0" bIns="0" rtlCol="0"/>
          <a:lstStyle/>
          <a:p>
            <a:endParaRPr/>
          </a:p>
        </p:txBody>
      </p:sp>
      <p:sp>
        <p:nvSpPr>
          <p:cNvPr id="249" name="object 249"/>
          <p:cNvSpPr txBox="1"/>
          <p:nvPr/>
        </p:nvSpPr>
        <p:spPr>
          <a:xfrm>
            <a:off x="5721406" y="3856926"/>
            <a:ext cx="594995" cy="172720"/>
          </a:xfrm>
          <a:prstGeom prst="rect">
            <a:avLst/>
          </a:prstGeom>
        </p:spPr>
        <p:txBody>
          <a:bodyPr vert="horz" wrap="square" lIns="0" tIns="0" rIns="0" bIns="0" rtlCol="0">
            <a:spAutoFit/>
          </a:bodyPr>
          <a:lstStyle/>
          <a:p>
            <a:pPr marL="12700"/>
            <a:r>
              <a:rPr sz="1100" spc="20" dirty="0">
                <a:latin typeface="宋体"/>
                <a:cs typeface="宋体"/>
              </a:rPr>
              <a:t>形态显现</a:t>
            </a:r>
            <a:endParaRPr sz="1100">
              <a:latin typeface="宋体"/>
              <a:cs typeface="宋体"/>
            </a:endParaRPr>
          </a:p>
        </p:txBody>
      </p:sp>
      <p:sp>
        <p:nvSpPr>
          <p:cNvPr id="250" name="object 250"/>
          <p:cNvSpPr/>
          <p:nvPr/>
        </p:nvSpPr>
        <p:spPr>
          <a:xfrm>
            <a:off x="6621296" y="2824829"/>
            <a:ext cx="116205" cy="142875"/>
          </a:xfrm>
          <a:custGeom>
            <a:avLst/>
            <a:gdLst/>
            <a:ahLst/>
            <a:cxnLst/>
            <a:rect l="l" t="t" r="r" b="b"/>
            <a:pathLst>
              <a:path w="116204" h="142875">
                <a:moveTo>
                  <a:pt x="53352" y="0"/>
                </a:moveTo>
                <a:lnTo>
                  <a:pt x="0" y="35621"/>
                </a:lnTo>
                <a:lnTo>
                  <a:pt x="62244" y="142486"/>
                </a:lnTo>
                <a:lnTo>
                  <a:pt x="115596" y="115770"/>
                </a:lnTo>
                <a:lnTo>
                  <a:pt x="53352" y="0"/>
                </a:lnTo>
                <a:close/>
              </a:path>
            </a:pathLst>
          </a:custGeom>
          <a:solidFill>
            <a:srgbClr val="FFFFFF"/>
          </a:solidFill>
        </p:spPr>
        <p:txBody>
          <a:bodyPr wrap="square" lIns="0" tIns="0" rIns="0" bIns="0" rtlCol="0"/>
          <a:lstStyle/>
          <a:p>
            <a:endParaRPr/>
          </a:p>
        </p:txBody>
      </p:sp>
      <p:sp>
        <p:nvSpPr>
          <p:cNvPr id="251" name="object 251"/>
          <p:cNvSpPr/>
          <p:nvPr/>
        </p:nvSpPr>
        <p:spPr>
          <a:xfrm>
            <a:off x="6603512" y="2807017"/>
            <a:ext cx="115596" cy="142486"/>
          </a:xfrm>
          <a:prstGeom prst="rect">
            <a:avLst/>
          </a:prstGeom>
          <a:blipFill>
            <a:blip r:embed="rId28" cstate="print"/>
            <a:stretch>
              <a:fillRect/>
            </a:stretch>
          </a:blipFill>
        </p:spPr>
        <p:txBody>
          <a:bodyPr wrap="square" lIns="0" tIns="0" rIns="0" bIns="0" rtlCol="0"/>
          <a:lstStyle/>
          <a:p>
            <a:endParaRPr/>
          </a:p>
        </p:txBody>
      </p:sp>
      <p:sp>
        <p:nvSpPr>
          <p:cNvPr id="252" name="object 252"/>
          <p:cNvSpPr txBox="1"/>
          <p:nvPr/>
        </p:nvSpPr>
        <p:spPr>
          <a:xfrm rot="19800000">
            <a:off x="6584341" y="2675653"/>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载</a:t>
            </a:r>
            <a:endParaRPr sz="1100">
              <a:latin typeface="宋体"/>
              <a:cs typeface="宋体"/>
            </a:endParaRPr>
          </a:p>
        </p:txBody>
      </p:sp>
      <p:sp>
        <p:nvSpPr>
          <p:cNvPr id="253" name="object 253"/>
          <p:cNvSpPr txBox="1"/>
          <p:nvPr/>
        </p:nvSpPr>
        <p:spPr>
          <a:xfrm rot="19800000">
            <a:off x="6676700" y="2835951"/>
            <a:ext cx="202055" cy="142240"/>
          </a:xfrm>
          <a:prstGeom prst="rect">
            <a:avLst/>
          </a:prstGeom>
        </p:spPr>
        <p:txBody>
          <a:bodyPr vert="horz" wrap="square" lIns="0" tIns="0" rIns="0" bIns="0" rtlCol="0">
            <a:spAutoFit/>
          </a:bodyPr>
          <a:lstStyle/>
          <a:p>
            <a:pPr>
              <a:lnSpc>
                <a:spcPts val="1120"/>
              </a:lnSpc>
            </a:pPr>
            <a:r>
              <a:rPr sz="1100" spc="20" dirty="0">
                <a:latin typeface="宋体"/>
                <a:cs typeface="宋体"/>
              </a:rPr>
              <a:t>体</a:t>
            </a:r>
            <a:endParaRPr sz="1100">
              <a:latin typeface="宋体"/>
              <a:cs typeface="宋体"/>
            </a:endParaRPr>
          </a:p>
        </p:txBody>
      </p:sp>
      <p:sp>
        <p:nvSpPr>
          <p:cNvPr id="254" name="object 254"/>
          <p:cNvSpPr/>
          <p:nvPr/>
        </p:nvSpPr>
        <p:spPr>
          <a:xfrm>
            <a:off x="5821011" y="3599600"/>
            <a:ext cx="480695" cy="80645"/>
          </a:xfrm>
          <a:custGeom>
            <a:avLst/>
            <a:gdLst/>
            <a:ahLst/>
            <a:cxnLst/>
            <a:rect l="l" t="t" r="r" b="b"/>
            <a:pathLst>
              <a:path w="480695" h="80645">
                <a:moveTo>
                  <a:pt x="0" y="80148"/>
                </a:moveTo>
                <a:lnTo>
                  <a:pt x="480171" y="80148"/>
                </a:lnTo>
                <a:lnTo>
                  <a:pt x="480171" y="0"/>
                </a:lnTo>
                <a:lnTo>
                  <a:pt x="0" y="0"/>
                </a:lnTo>
                <a:lnTo>
                  <a:pt x="0" y="80148"/>
                </a:lnTo>
                <a:close/>
              </a:path>
            </a:pathLst>
          </a:custGeom>
          <a:solidFill>
            <a:srgbClr val="FFFFFF"/>
          </a:solidFill>
        </p:spPr>
        <p:txBody>
          <a:bodyPr wrap="square" lIns="0" tIns="0" rIns="0" bIns="0" rtlCol="0"/>
          <a:lstStyle/>
          <a:p>
            <a:endParaRPr/>
          </a:p>
        </p:txBody>
      </p:sp>
      <p:sp>
        <p:nvSpPr>
          <p:cNvPr id="255" name="object 255"/>
          <p:cNvSpPr/>
          <p:nvPr/>
        </p:nvSpPr>
        <p:spPr>
          <a:xfrm>
            <a:off x="5803227" y="3581788"/>
            <a:ext cx="480171" cy="80148"/>
          </a:xfrm>
          <a:prstGeom prst="rect">
            <a:avLst/>
          </a:prstGeom>
          <a:blipFill>
            <a:blip r:embed="rId29" cstate="print"/>
            <a:stretch>
              <a:fillRect/>
            </a:stretch>
          </a:blipFill>
        </p:spPr>
        <p:txBody>
          <a:bodyPr wrap="square" lIns="0" tIns="0" rIns="0" bIns="0" rtlCol="0"/>
          <a:lstStyle/>
          <a:p>
            <a:endParaRPr/>
          </a:p>
        </p:txBody>
      </p:sp>
      <p:sp>
        <p:nvSpPr>
          <p:cNvPr id="256" name="object 256"/>
          <p:cNvSpPr txBox="1"/>
          <p:nvPr/>
        </p:nvSpPr>
        <p:spPr>
          <a:xfrm>
            <a:off x="5301463" y="3528649"/>
            <a:ext cx="1359535" cy="169277"/>
          </a:xfrm>
          <a:prstGeom prst="rect">
            <a:avLst/>
          </a:prstGeom>
        </p:spPr>
        <p:txBody>
          <a:bodyPr vert="horz" wrap="square" lIns="0" tIns="0" rIns="0" bIns="0" rtlCol="0">
            <a:spAutoFit/>
          </a:bodyPr>
          <a:lstStyle/>
          <a:p>
            <a:pPr marL="12700">
              <a:tabLst>
                <a:tab pos="422909" algn="l"/>
                <a:tab pos="600710" algn="l"/>
                <a:tab pos="1346200" algn="l"/>
              </a:tabLst>
            </a:pPr>
            <a:r>
              <a:rPr sz="1100" u="sng" spc="5" dirty="0">
                <a:latin typeface="Times New Roman"/>
                <a:cs typeface="Times New Roman"/>
              </a:rPr>
              <a:t> 	</a:t>
            </a:r>
            <a:r>
              <a:rPr sz="1100" spc="5" dirty="0">
                <a:latin typeface="Times New Roman"/>
                <a:cs typeface="Times New Roman"/>
              </a:rPr>
              <a:t>	</a:t>
            </a:r>
            <a:r>
              <a:rPr sz="1100" u="sng" spc="20" dirty="0">
                <a:latin typeface="宋体"/>
                <a:cs typeface="宋体"/>
              </a:rPr>
              <a:t>载体	</a:t>
            </a:r>
            <a:endParaRPr sz="1100">
              <a:latin typeface="宋体"/>
              <a:cs typeface="宋体"/>
            </a:endParaRPr>
          </a:p>
        </p:txBody>
      </p:sp>
      <p:sp>
        <p:nvSpPr>
          <p:cNvPr id="257" name="object 257"/>
          <p:cNvSpPr/>
          <p:nvPr/>
        </p:nvSpPr>
        <p:spPr>
          <a:xfrm>
            <a:off x="6007743" y="1230758"/>
            <a:ext cx="0" cy="676910"/>
          </a:xfrm>
          <a:custGeom>
            <a:avLst/>
            <a:gdLst/>
            <a:ahLst/>
            <a:cxnLst/>
            <a:rect l="l" t="t" r="r" b="b"/>
            <a:pathLst>
              <a:path h="676910">
                <a:moveTo>
                  <a:pt x="0" y="676811"/>
                </a:moveTo>
                <a:lnTo>
                  <a:pt x="0" y="0"/>
                </a:lnTo>
              </a:path>
            </a:pathLst>
          </a:custGeom>
          <a:ln w="11856">
            <a:solidFill>
              <a:srgbClr val="404040"/>
            </a:solidFill>
          </a:ln>
        </p:spPr>
        <p:txBody>
          <a:bodyPr wrap="square" lIns="0" tIns="0" rIns="0" bIns="0" rtlCol="0"/>
          <a:lstStyle/>
          <a:p>
            <a:endParaRPr/>
          </a:p>
        </p:txBody>
      </p:sp>
      <p:sp>
        <p:nvSpPr>
          <p:cNvPr id="258" name="object 258"/>
          <p:cNvSpPr/>
          <p:nvPr/>
        </p:nvSpPr>
        <p:spPr>
          <a:xfrm>
            <a:off x="5969448" y="1888097"/>
            <a:ext cx="83820" cy="81915"/>
          </a:xfrm>
          <a:custGeom>
            <a:avLst/>
            <a:gdLst/>
            <a:ahLst/>
            <a:cxnLst/>
            <a:rect l="l" t="t" r="r" b="b"/>
            <a:pathLst>
              <a:path w="83820" h="81914">
                <a:moveTo>
                  <a:pt x="0" y="0"/>
                </a:moveTo>
                <a:lnTo>
                  <a:pt x="2726" y="1662"/>
                </a:lnTo>
                <a:lnTo>
                  <a:pt x="38295" y="81811"/>
                </a:lnTo>
                <a:lnTo>
                  <a:pt x="78194" y="9885"/>
                </a:lnTo>
                <a:lnTo>
                  <a:pt x="41688" y="9885"/>
                </a:lnTo>
                <a:lnTo>
                  <a:pt x="20394" y="7413"/>
                </a:lnTo>
                <a:lnTo>
                  <a:pt x="0" y="0"/>
                </a:lnTo>
                <a:close/>
              </a:path>
              <a:path w="83820" h="81914">
                <a:moveTo>
                  <a:pt x="83466" y="0"/>
                </a:moveTo>
                <a:lnTo>
                  <a:pt x="63005" y="7413"/>
                </a:lnTo>
                <a:lnTo>
                  <a:pt x="41688" y="9885"/>
                </a:lnTo>
                <a:lnTo>
                  <a:pt x="78194" y="9885"/>
                </a:lnTo>
                <a:lnTo>
                  <a:pt x="82755" y="1662"/>
                </a:lnTo>
                <a:lnTo>
                  <a:pt x="83466" y="0"/>
                </a:lnTo>
                <a:close/>
              </a:path>
            </a:pathLst>
          </a:custGeom>
          <a:solidFill>
            <a:srgbClr val="404040"/>
          </a:solidFill>
        </p:spPr>
        <p:txBody>
          <a:bodyPr wrap="square" lIns="0" tIns="0" rIns="0" bIns="0" rtlCol="0"/>
          <a:lstStyle/>
          <a:p>
            <a:endParaRPr/>
          </a:p>
        </p:txBody>
      </p:sp>
      <p:sp>
        <p:nvSpPr>
          <p:cNvPr id="259" name="object 259"/>
          <p:cNvSpPr txBox="1">
            <a:spLocks noGrp="1"/>
          </p:cNvSpPr>
          <p:nvPr>
            <p:ph type="title" idx="4294967295"/>
          </p:nvPr>
        </p:nvSpPr>
        <p:spPr>
          <a:xfrm>
            <a:off x="1851530" y="343029"/>
            <a:ext cx="6819900" cy="358775"/>
          </a:xfrm>
          <a:prstGeom prst="rect">
            <a:avLst/>
          </a:prstGeom>
        </p:spPr>
        <p:txBody>
          <a:bodyPr vert="horz" wrap="square" lIns="0" tIns="0" rIns="0" bIns="0" rtlCol="0" anchor="ctr">
            <a:spAutoFit/>
          </a:bodyPr>
          <a:lstStyle/>
          <a:p>
            <a:pPr marL="2764155">
              <a:lnSpc>
                <a:spcPts val="2835"/>
              </a:lnSpc>
            </a:pPr>
            <a:r>
              <a:rPr sz="2400" dirty="0"/>
              <a:t>重大事故链式演化模型</a:t>
            </a:r>
          </a:p>
        </p:txBody>
      </p:sp>
      <p:sp>
        <p:nvSpPr>
          <p:cNvPr id="260" name="object 260"/>
          <p:cNvSpPr txBox="1"/>
          <p:nvPr/>
        </p:nvSpPr>
        <p:spPr>
          <a:xfrm>
            <a:off x="1926438" y="5698642"/>
            <a:ext cx="8320405" cy="510540"/>
          </a:xfrm>
          <a:prstGeom prst="rect">
            <a:avLst/>
          </a:prstGeom>
        </p:spPr>
        <p:txBody>
          <a:bodyPr vert="horz" wrap="square" lIns="0" tIns="0" rIns="0" bIns="0" rtlCol="0">
            <a:spAutoFit/>
          </a:bodyPr>
          <a:lstStyle/>
          <a:p>
            <a:pPr marL="12700" marR="5080"/>
            <a:r>
              <a:rPr sz="1600" spc="-5" dirty="0">
                <a:solidFill>
                  <a:srgbClr val="006FC0"/>
                </a:solidFill>
                <a:latin typeface="宋体"/>
                <a:cs typeface="宋体"/>
              </a:rPr>
              <a:t>来源：黄浪</a:t>
            </a:r>
            <a:r>
              <a:rPr sz="1600" spc="-5" dirty="0">
                <a:solidFill>
                  <a:srgbClr val="006FC0"/>
                </a:solidFill>
                <a:latin typeface="Calibri"/>
                <a:cs typeface="Calibri"/>
              </a:rPr>
              <a:t>, </a:t>
            </a:r>
            <a:r>
              <a:rPr sz="1600" spc="-5" dirty="0">
                <a:solidFill>
                  <a:srgbClr val="006FC0"/>
                </a:solidFill>
                <a:latin typeface="宋体"/>
                <a:cs typeface="宋体"/>
              </a:rPr>
              <a:t>吴超</a:t>
            </a:r>
            <a:r>
              <a:rPr sz="1600" spc="-5" dirty="0">
                <a:solidFill>
                  <a:srgbClr val="006FC0"/>
                </a:solidFill>
                <a:latin typeface="Calibri"/>
                <a:cs typeface="Calibri"/>
              </a:rPr>
              <a:t>, </a:t>
            </a:r>
            <a:r>
              <a:rPr sz="1600" spc="-5" dirty="0">
                <a:solidFill>
                  <a:srgbClr val="006FC0"/>
                </a:solidFill>
                <a:latin typeface="宋体"/>
                <a:cs typeface="宋体"/>
              </a:rPr>
              <a:t>王秉</a:t>
            </a:r>
            <a:r>
              <a:rPr sz="1600" spc="-5" dirty="0">
                <a:solidFill>
                  <a:srgbClr val="006FC0"/>
                </a:solidFill>
                <a:latin typeface="Calibri"/>
                <a:cs typeface="Calibri"/>
              </a:rPr>
              <a:t>. </a:t>
            </a:r>
            <a:r>
              <a:rPr sz="1600" spc="-5" dirty="0">
                <a:solidFill>
                  <a:srgbClr val="006FC0"/>
                </a:solidFill>
                <a:latin typeface="宋体"/>
                <a:cs typeface="宋体"/>
              </a:rPr>
              <a:t>基于熵理论的重大事故复杂链式演化机理及其建模</a:t>
            </a:r>
            <a:r>
              <a:rPr sz="1600" spc="-5" dirty="0">
                <a:solidFill>
                  <a:srgbClr val="006FC0"/>
                </a:solidFill>
                <a:latin typeface="Calibri"/>
                <a:cs typeface="Calibri"/>
              </a:rPr>
              <a:t>[J]. </a:t>
            </a:r>
            <a:r>
              <a:rPr sz="1600" spc="-5" dirty="0">
                <a:solidFill>
                  <a:srgbClr val="006FC0"/>
                </a:solidFill>
                <a:latin typeface="宋体"/>
                <a:cs typeface="宋体"/>
              </a:rPr>
              <a:t>中国安全生产科  学技术</a:t>
            </a:r>
            <a:r>
              <a:rPr sz="1600" spc="-5" dirty="0">
                <a:solidFill>
                  <a:srgbClr val="006FC0"/>
                </a:solidFill>
                <a:latin typeface="Calibri"/>
                <a:cs typeface="Calibri"/>
              </a:rPr>
              <a:t>, </a:t>
            </a:r>
            <a:r>
              <a:rPr sz="1600" spc="-10" dirty="0">
                <a:solidFill>
                  <a:srgbClr val="006FC0"/>
                </a:solidFill>
                <a:latin typeface="Calibri"/>
                <a:cs typeface="Calibri"/>
              </a:rPr>
              <a:t>2016,</a:t>
            </a:r>
            <a:r>
              <a:rPr sz="1600" spc="15" dirty="0">
                <a:solidFill>
                  <a:srgbClr val="006FC0"/>
                </a:solidFill>
                <a:latin typeface="Calibri"/>
                <a:cs typeface="Calibri"/>
              </a:rPr>
              <a:t> </a:t>
            </a:r>
            <a:r>
              <a:rPr sz="1600" spc="-10" dirty="0">
                <a:solidFill>
                  <a:srgbClr val="006FC0"/>
                </a:solidFill>
                <a:latin typeface="Calibri"/>
                <a:cs typeface="Calibri"/>
              </a:rPr>
              <a:t>12(5):10-15.</a:t>
            </a:r>
            <a:endParaRPr sz="1600">
              <a:latin typeface="Calibri"/>
              <a:cs typeface="Calibri"/>
            </a:endParaRPr>
          </a:p>
        </p:txBody>
      </p:sp>
      <p:sp>
        <p:nvSpPr>
          <p:cNvPr id="261" name="object 26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4504220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178985" y="716617"/>
            <a:ext cx="1676984" cy="4572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178986" y="716618"/>
            <a:ext cx="1677035" cy="457200"/>
          </a:xfrm>
          <a:custGeom>
            <a:avLst/>
            <a:gdLst/>
            <a:ahLst/>
            <a:cxnLst/>
            <a:rect l="l" t="t" r="r" b="b"/>
            <a:pathLst>
              <a:path w="1677035" h="457200">
                <a:moveTo>
                  <a:pt x="0" y="457200"/>
                </a:moveTo>
                <a:lnTo>
                  <a:pt x="1676984" y="457200"/>
                </a:lnTo>
                <a:lnTo>
                  <a:pt x="1676984" y="0"/>
                </a:lnTo>
                <a:lnTo>
                  <a:pt x="0" y="0"/>
                </a:lnTo>
                <a:lnTo>
                  <a:pt x="0" y="457200"/>
                </a:lnTo>
                <a:close/>
              </a:path>
            </a:pathLst>
          </a:custGeom>
          <a:ln w="4011">
            <a:solidFill>
              <a:srgbClr val="404040"/>
            </a:solidFill>
          </a:ln>
        </p:spPr>
        <p:txBody>
          <a:bodyPr wrap="square" lIns="0" tIns="0" rIns="0" bIns="0" rtlCol="0"/>
          <a:lstStyle/>
          <a:p>
            <a:endParaRPr/>
          </a:p>
        </p:txBody>
      </p:sp>
      <p:sp>
        <p:nvSpPr>
          <p:cNvPr id="4" name="object 4"/>
          <p:cNvSpPr txBox="1"/>
          <p:nvPr/>
        </p:nvSpPr>
        <p:spPr>
          <a:xfrm>
            <a:off x="3231900" y="815518"/>
            <a:ext cx="1569720" cy="230504"/>
          </a:xfrm>
          <a:prstGeom prst="rect">
            <a:avLst/>
          </a:prstGeom>
        </p:spPr>
        <p:txBody>
          <a:bodyPr vert="horz" wrap="square" lIns="0" tIns="0" rIns="0" bIns="0" rtlCol="0">
            <a:spAutoFit/>
          </a:bodyPr>
          <a:lstStyle/>
          <a:p>
            <a:pPr marL="12700"/>
            <a:r>
              <a:rPr sz="1500" spc="20" dirty="0">
                <a:latin typeface="宋体"/>
                <a:cs typeface="宋体"/>
              </a:rPr>
              <a:t>事故发生发展规律</a:t>
            </a:r>
            <a:endParaRPr sz="1500">
              <a:latin typeface="宋体"/>
              <a:cs typeface="宋体"/>
            </a:endParaRPr>
          </a:p>
        </p:txBody>
      </p:sp>
      <p:sp>
        <p:nvSpPr>
          <p:cNvPr id="5" name="object 5"/>
          <p:cNvSpPr/>
          <p:nvPr/>
        </p:nvSpPr>
        <p:spPr>
          <a:xfrm>
            <a:off x="5085198" y="716617"/>
            <a:ext cx="1821759" cy="457200"/>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085197" y="716618"/>
            <a:ext cx="1821814" cy="457200"/>
          </a:xfrm>
          <a:custGeom>
            <a:avLst/>
            <a:gdLst/>
            <a:ahLst/>
            <a:cxnLst/>
            <a:rect l="l" t="t" r="r" b="b"/>
            <a:pathLst>
              <a:path w="1821814" h="457200">
                <a:moveTo>
                  <a:pt x="0" y="457200"/>
                </a:moveTo>
                <a:lnTo>
                  <a:pt x="1821759" y="457200"/>
                </a:lnTo>
                <a:lnTo>
                  <a:pt x="1821759" y="0"/>
                </a:lnTo>
                <a:lnTo>
                  <a:pt x="0" y="0"/>
                </a:lnTo>
                <a:lnTo>
                  <a:pt x="0" y="457200"/>
                </a:lnTo>
                <a:close/>
              </a:path>
            </a:pathLst>
          </a:custGeom>
          <a:ln w="4011">
            <a:solidFill>
              <a:srgbClr val="404040"/>
            </a:solidFill>
          </a:ln>
        </p:spPr>
        <p:txBody>
          <a:bodyPr wrap="square" lIns="0" tIns="0" rIns="0" bIns="0" rtlCol="0"/>
          <a:lstStyle/>
          <a:p>
            <a:endParaRPr/>
          </a:p>
        </p:txBody>
      </p:sp>
      <p:sp>
        <p:nvSpPr>
          <p:cNvPr id="7" name="object 7"/>
          <p:cNvSpPr txBox="1"/>
          <p:nvPr/>
        </p:nvSpPr>
        <p:spPr>
          <a:xfrm>
            <a:off x="5118986" y="815518"/>
            <a:ext cx="1762760" cy="230504"/>
          </a:xfrm>
          <a:prstGeom prst="rect">
            <a:avLst/>
          </a:prstGeom>
        </p:spPr>
        <p:txBody>
          <a:bodyPr vert="horz" wrap="square" lIns="0" tIns="0" rIns="0" bIns="0" rtlCol="0">
            <a:spAutoFit/>
          </a:bodyPr>
          <a:lstStyle/>
          <a:p>
            <a:pPr marL="12700"/>
            <a:r>
              <a:rPr sz="1500" spc="20" dirty="0">
                <a:latin typeface="宋体"/>
                <a:cs typeface="宋体"/>
              </a:rPr>
              <a:t>事故链阶段划分特征</a:t>
            </a:r>
            <a:endParaRPr sz="1500">
              <a:latin typeface="宋体"/>
              <a:cs typeface="宋体"/>
            </a:endParaRPr>
          </a:p>
        </p:txBody>
      </p:sp>
      <p:sp>
        <p:nvSpPr>
          <p:cNvPr id="8" name="object 8"/>
          <p:cNvSpPr/>
          <p:nvPr/>
        </p:nvSpPr>
        <p:spPr>
          <a:xfrm>
            <a:off x="4855969" y="945218"/>
            <a:ext cx="144780" cy="0"/>
          </a:xfrm>
          <a:custGeom>
            <a:avLst/>
            <a:gdLst/>
            <a:ahLst/>
            <a:cxnLst/>
            <a:rect l="l" t="t" r="r" b="b"/>
            <a:pathLst>
              <a:path w="144779">
                <a:moveTo>
                  <a:pt x="0" y="0"/>
                </a:moveTo>
                <a:lnTo>
                  <a:pt x="144775" y="0"/>
                </a:lnTo>
              </a:path>
            </a:pathLst>
          </a:custGeom>
          <a:ln w="16042">
            <a:solidFill>
              <a:srgbClr val="404040"/>
            </a:solidFill>
          </a:ln>
        </p:spPr>
        <p:txBody>
          <a:bodyPr wrap="square" lIns="0" tIns="0" rIns="0" bIns="0" rtlCol="0"/>
          <a:lstStyle/>
          <a:p>
            <a:endParaRPr/>
          </a:p>
        </p:txBody>
      </p:sp>
      <p:sp>
        <p:nvSpPr>
          <p:cNvPr id="9" name="object 9"/>
          <p:cNvSpPr/>
          <p:nvPr/>
        </p:nvSpPr>
        <p:spPr>
          <a:xfrm>
            <a:off x="4975008" y="885060"/>
            <a:ext cx="110489" cy="113664"/>
          </a:xfrm>
          <a:custGeom>
            <a:avLst/>
            <a:gdLst/>
            <a:ahLst/>
            <a:cxnLst/>
            <a:rect l="l" t="t" r="r" b="b"/>
            <a:pathLst>
              <a:path w="110489" h="113665">
                <a:moveTo>
                  <a:pt x="1912" y="108149"/>
                </a:moveTo>
                <a:lnTo>
                  <a:pt x="1608" y="108284"/>
                </a:lnTo>
                <a:lnTo>
                  <a:pt x="0" y="113417"/>
                </a:lnTo>
                <a:lnTo>
                  <a:pt x="1912" y="108149"/>
                </a:lnTo>
                <a:close/>
              </a:path>
              <a:path w="110489" h="113665">
                <a:moveTo>
                  <a:pt x="1608" y="0"/>
                </a:moveTo>
                <a:lnTo>
                  <a:pt x="0" y="481"/>
                </a:lnTo>
                <a:lnTo>
                  <a:pt x="10043" y="28143"/>
                </a:lnTo>
                <a:lnTo>
                  <a:pt x="13391" y="56949"/>
                </a:lnTo>
                <a:lnTo>
                  <a:pt x="10043" y="85755"/>
                </a:lnTo>
                <a:lnTo>
                  <a:pt x="1912" y="108149"/>
                </a:lnTo>
                <a:lnTo>
                  <a:pt x="110190" y="60157"/>
                </a:lnTo>
                <a:lnTo>
                  <a:pt x="1608" y="0"/>
                </a:lnTo>
                <a:close/>
              </a:path>
            </a:pathLst>
          </a:custGeom>
          <a:solidFill>
            <a:srgbClr val="404040"/>
          </a:solidFill>
        </p:spPr>
        <p:txBody>
          <a:bodyPr wrap="square" lIns="0" tIns="0" rIns="0" bIns="0" rtlCol="0"/>
          <a:lstStyle/>
          <a:p>
            <a:endParaRPr/>
          </a:p>
        </p:txBody>
      </p:sp>
      <p:sp>
        <p:nvSpPr>
          <p:cNvPr id="10" name="object 10"/>
          <p:cNvSpPr/>
          <p:nvPr/>
        </p:nvSpPr>
        <p:spPr>
          <a:xfrm>
            <a:off x="7003475" y="716617"/>
            <a:ext cx="1773501" cy="457200"/>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7003475" y="716618"/>
            <a:ext cx="1773555" cy="457200"/>
          </a:xfrm>
          <a:custGeom>
            <a:avLst/>
            <a:gdLst/>
            <a:ahLst/>
            <a:cxnLst/>
            <a:rect l="l" t="t" r="r" b="b"/>
            <a:pathLst>
              <a:path w="1773554" h="457200">
                <a:moveTo>
                  <a:pt x="0" y="457200"/>
                </a:moveTo>
                <a:lnTo>
                  <a:pt x="1773501" y="457200"/>
                </a:lnTo>
                <a:lnTo>
                  <a:pt x="1773501" y="0"/>
                </a:lnTo>
                <a:lnTo>
                  <a:pt x="0" y="0"/>
                </a:lnTo>
                <a:lnTo>
                  <a:pt x="0" y="457200"/>
                </a:lnTo>
                <a:close/>
              </a:path>
            </a:pathLst>
          </a:custGeom>
          <a:ln w="4011">
            <a:solidFill>
              <a:srgbClr val="404040"/>
            </a:solidFill>
          </a:ln>
        </p:spPr>
        <p:txBody>
          <a:bodyPr wrap="square" lIns="0" tIns="0" rIns="0" bIns="0" rtlCol="0"/>
          <a:lstStyle/>
          <a:p>
            <a:endParaRPr/>
          </a:p>
        </p:txBody>
      </p:sp>
      <p:sp>
        <p:nvSpPr>
          <p:cNvPr id="12" name="object 12"/>
          <p:cNvSpPr txBox="1"/>
          <p:nvPr/>
        </p:nvSpPr>
        <p:spPr>
          <a:xfrm>
            <a:off x="7107720" y="815518"/>
            <a:ext cx="1569720" cy="230504"/>
          </a:xfrm>
          <a:prstGeom prst="rect">
            <a:avLst/>
          </a:prstGeom>
        </p:spPr>
        <p:txBody>
          <a:bodyPr vert="horz" wrap="square" lIns="0" tIns="0" rIns="0" bIns="0" rtlCol="0">
            <a:spAutoFit/>
          </a:bodyPr>
          <a:lstStyle/>
          <a:p>
            <a:pPr marL="12700"/>
            <a:r>
              <a:rPr sz="1500" spc="20" dirty="0">
                <a:latin typeface="宋体"/>
                <a:cs typeface="宋体"/>
              </a:rPr>
              <a:t>载体信息监测数据</a:t>
            </a:r>
            <a:endParaRPr sz="1500">
              <a:latin typeface="宋体"/>
              <a:cs typeface="宋体"/>
            </a:endParaRPr>
          </a:p>
        </p:txBody>
      </p:sp>
      <p:sp>
        <p:nvSpPr>
          <p:cNvPr id="13" name="object 13"/>
          <p:cNvSpPr/>
          <p:nvPr/>
        </p:nvSpPr>
        <p:spPr>
          <a:xfrm>
            <a:off x="5157585" y="1534766"/>
            <a:ext cx="2280216" cy="457200"/>
          </a:xfrm>
          <a:prstGeom prst="rect">
            <a:avLst/>
          </a:prstGeom>
          <a:blipFill>
            <a:blip r:embed="rId5" cstate="print"/>
            <a:stretch>
              <a:fillRect/>
            </a:stretch>
          </a:blipFill>
        </p:spPr>
        <p:txBody>
          <a:bodyPr wrap="square" lIns="0" tIns="0" rIns="0" bIns="0" rtlCol="0"/>
          <a:lstStyle/>
          <a:p>
            <a:endParaRPr/>
          </a:p>
        </p:txBody>
      </p:sp>
      <p:sp>
        <p:nvSpPr>
          <p:cNvPr id="14" name="object 14"/>
          <p:cNvSpPr/>
          <p:nvPr/>
        </p:nvSpPr>
        <p:spPr>
          <a:xfrm>
            <a:off x="5157586" y="1534766"/>
            <a:ext cx="2280285" cy="457200"/>
          </a:xfrm>
          <a:custGeom>
            <a:avLst/>
            <a:gdLst/>
            <a:ahLst/>
            <a:cxnLst/>
            <a:rect l="l" t="t" r="r" b="b"/>
            <a:pathLst>
              <a:path w="2280285" h="457200">
                <a:moveTo>
                  <a:pt x="0" y="457200"/>
                </a:moveTo>
                <a:lnTo>
                  <a:pt x="2280216" y="457200"/>
                </a:lnTo>
                <a:lnTo>
                  <a:pt x="2280216" y="0"/>
                </a:lnTo>
                <a:lnTo>
                  <a:pt x="0" y="0"/>
                </a:lnTo>
                <a:lnTo>
                  <a:pt x="0" y="457200"/>
                </a:lnTo>
                <a:close/>
              </a:path>
            </a:pathLst>
          </a:custGeom>
          <a:ln w="4010">
            <a:solidFill>
              <a:srgbClr val="404040"/>
            </a:solidFill>
          </a:ln>
        </p:spPr>
        <p:txBody>
          <a:bodyPr wrap="square" lIns="0" tIns="0" rIns="0" bIns="0" rtlCol="0"/>
          <a:lstStyle/>
          <a:p>
            <a:endParaRPr/>
          </a:p>
        </p:txBody>
      </p:sp>
      <p:sp>
        <p:nvSpPr>
          <p:cNvPr id="15" name="object 15"/>
          <p:cNvSpPr txBox="1"/>
          <p:nvPr/>
        </p:nvSpPr>
        <p:spPr>
          <a:xfrm>
            <a:off x="5318776" y="1634147"/>
            <a:ext cx="1955800" cy="230504"/>
          </a:xfrm>
          <a:prstGeom prst="rect">
            <a:avLst/>
          </a:prstGeom>
        </p:spPr>
        <p:txBody>
          <a:bodyPr vert="horz" wrap="square" lIns="0" tIns="0" rIns="0" bIns="0" rtlCol="0">
            <a:spAutoFit/>
          </a:bodyPr>
          <a:lstStyle/>
          <a:p>
            <a:pPr marL="12700"/>
            <a:r>
              <a:rPr sz="1500" spc="20" dirty="0">
                <a:latin typeface="宋体"/>
                <a:cs typeface="宋体"/>
              </a:rPr>
              <a:t>确定事故链式演化阶段</a:t>
            </a:r>
            <a:endParaRPr sz="1500">
              <a:latin typeface="宋体"/>
              <a:cs typeface="宋体"/>
            </a:endParaRPr>
          </a:p>
        </p:txBody>
      </p:sp>
      <p:sp>
        <p:nvSpPr>
          <p:cNvPr id="16" name="object 16"/>
          <p:cNvSpPr/>
          <p:nvPr/>
        </p:nvSpPr>
        <p:spPr>
          <a:xfrm>
            <a:off x="6291661" y="1173818"/>
            <a:ext cx="1604645" cy="276860"/>
          </a:xfrm>
          <a:custGeom>
            <a:avLst/>
            <a:gdLst/>
            <a:ahLst/>
            <a:cxnLst/>
            <a:rect l="l" t="t" r="r" b="b"/>
            <a:pathLst>
              <a:path w="1604645" h="276859">
                <a:moveTo>
                  <a:pt x="1604596" y="0"/>
                </a:moveTo>
                <a:lnTo>
                  <a:pt x="1604596" y="168442"/>
                </a:lnTo>
                <a:lnTo>
                  <a:pt x="0" y="168442"/>
                </a:lnTo>
                <a:lnTo>
                  <a:pt x="0" y="276726"/>
                </a:lnTo>
              </a:path>
            </a:pathLst>
          </a:custGeom>
          <a:ln w="16043">
            <a:solidFill>
              <a:srgbClr val="404040"/>
            </a:solidFill>
          </a:ln>
        </p:spPr>
        <p:txBody>
          <a:bodyPr wrap="square" lIns="0" tIns="0" rIns="0" bIns="0" rtlCol="0"/>
          <a:lstStyle/>
          <a:p>
            <a:endParaRPr/>
          </a:p>
        </p:txBody>
      </p:sp>
      <p:sp>
        <p:nvSpPr>
          <p:cNvPr id="17" name="object 17"/>
          <p:cNvSpPr/>
          <p:nvPr/>
        </p:nvSpPr>
        <p:spPr>
          <a:xfrm>
            <a:off x="6240024" y="1414450"/>
            <a:ext cx="113664" cy="120650"/>
          </a:xfrm>
          <a:custGeom>
            <a:avLst/>
            <a:gdLst/>
            <a:ahLst/>
            <a:cxnLst/>
            <a:rect l="l" t="t" r="r" b="b"/>
            <a:pathLst>
              <a:path w="113664" h="120650">
                <a:moveTo>
                  <a:pt x="6658" y="8177"/>
                </a:moveTo>
                <a:lnTo>
                  <a:pt x="51636" y="120315"/>
                </a:lnTo>
                <a:lnTo>
                  <a:pt x="102368" y="19130"/>
                </a:lnTo>
                <a:lnTo>
                  <a:pt x="56683" y="19130"/>
                </a:lnTo>
                <a:lnTo>
                  <a:pt x="27761" y="15791"/>
                </a:lnTo>
                <a:lnTo>
                  <a:pt x="6658" y="8177"/>
                </a:lnTo>
                <a:close/>
              </a:path>
              <a:path w="113664" h="120650">
                <a:moveTo>
                  <a:pt x="108136" y="7624"/>
                </a:moveTo>
                <a:lnTo>
                  <a:pt x="85575" y="15791"/>
                </a:lnTo>
                <a:lnTo>
                  <a:pt x="56683" y="19130"/>
                </a:lnTo>
                <a:lnTo>
                  <a:pt x="102368" y="19130"/>
                </a:lnTo>
                <a:lnTo>
                  <a:pt x="108136" y="7624"/>
                </a:lnTo>
                <a:close/>
              </a:path>
              <a:path w="113664" h="120650">
                <a:moveTo>
                  <a:pt x="3378" y="0"/>
                </a:moveTo>
                <a:lnTo>
                  <a:pt x="0" y="5775"/>
                </a:lnTo>
                <a:lnTo>
                  <a:pt x="6658" y="8177"/>
                </a:lnTo>
                <a:lnTo>
                  <a:pt x="3378" y="0"/>
                </a:lnTo>
                <a:close/>
              </a:path>
              <a:path w="113664" h="120650">
                <a:moveTo>
                  <a:pt x="111959" y="0"/>
                </a:moveTo>
                <a:lnTo>
                  <a:pt x="108136" y="7624"/>
                </a:lnTo>
                <a:lnTo>
                  <a:pt x="113246" y="5775"/>
                </a:lnTo>
                <a:lnTo>
                  <a:pt x="111959" y="0"/>
                </a:lnTo>
                <a:close/>
              </a:path>
            </a:pathLst>
          </a:custGeom>
          <a:solidFill>
            <a:srgbClr val="404040"/>
          </a:solidFill>
        </p:spPr>
        <p:txBody>
          <a:bodyPr wrap="square" lIns="0" tIns="0" rIns="0" bIns="0" rtlCol="0"/>
          <a:lstStyle/>
          <a:p>
            <a:endParaRPr/>
          </a:p>
        </p:txBody>
      </p:sp>
      <p:sp>
        <p:nvSpPr>
          <p:cNvPr id="18" name="object 18"/>
          <p:cNvSpPr/>
          <p:nvPr/>
        </p:nvSpPr>
        <p:spPr>
          <a:xfrm>
            <a:off x="2780852" y="2352914"/>
            <a:ext cx="1375368" cy="457200"/>
          </a:xfrm>
          <a:prstGeom prst="rect">
            <a:avLst/>
          </a:prstGeom>
          <a:blipFill>
            <a:blip r:embed="rId6" cstate="print"/>
            <a:stretch>
              <a:fillRect/>
            </a:stretch>
          </a:blipFill>
        </p:spPr>
        <p:txBody>
          <a:bodyPr wrap="square" lIns="0" tIns="0" rIns="0" bIns="0" rtlCol="0"/>
          <a:lstStyle/>
          <a:p>
            <a:endParaRPr/>
          </a:p>
        </p:txBody>
      </p:sp>
      <p:sp>
        <p:nvSpPr>
          <p:cNvPr id="19" name="object 19"/>
          <p:cNvSpPr/>
          <p:nvPr/>
        </p:nvSpPr>
        <p:spPr>
          <a:xfrm>
            <a:off x="2780852" y="2352914"/>
            <a:ext cx="1375410" cy="457200"/>
          </a:xfrm>
          <a:custGeom>
            <a:avLst/>
            <a:gdLst/>
            <a:ahLst/>
            <a:cxnLst/>
            <a:rect l="l" t="t" r="r" b="b"/>
            <a:pathLst>
              <a:path w="1375410" h="457200">
                <a:moveTo>
                  <a:pt x="0" y="457200"/>
                </a:moveTo>
                <a:lnTo>
                  <a:pt x="1375368" y="457200"/>
                </a:lnTo>
                <a:lnTo>
                  <a:pt x="1375368" y="0"/>
                </a:lnTo>
                <a:lnTo>
                  <a:pt x="0" y="0"/>
                </a:lnTo>
                <a:lnTo>
                  <a:pt x="0" y="457200"/>
                </a:lnTo>
                <a:close/>
              </a:path>
            </a:pathLst>
          </a:custGeom>
          <a:ln w="4011">
            <a:solidFill>
              <a:srgbClr val="404040"/>
            </a:solidFill>
          </a:ln>
        </p:spPr>
        <p:txBody>
          <a:bodyPr wrap="square" lIns="0" tIns="0" rIns="0" bIns="0" rtlCol="0"/>
          <a:lstStyle/>
          <a:p>
            <a:endParaRPr/>
          </a:p>
        </p:txBody>
      </p:sp>
      <p:sp>
        <p:nvSpPr>
          <p:cNvPr id="20" name="object 20"/>
          <p:cNvSpPr txBox="1"/>
          <p:nvPr/>
        </p:nvSpPr>
        <p:spPr>
          <a:xfrm>
            <a:off x="3167314" y="2452616"/>
            <a:ext cx="604520" cy="230504"/>
          </a:xfrm>
          <a:prstGeom prst="rect">
            <a:avLst/>
          </a:prstGeom>
        </p:spPr>
        <p:txBody>
          <a:bodyPr vert="horz" wrap="square" lIns="0" tIns="0" rIns="0" bIns="0" rtlCol="0">
            <a:spAutoFit/>
          </a:bodyPr>
          <a:lstStyle/>
          <a:p>
            <a:pPr marL="12700"/>
            <a:r>
              <a:rPr sz="1500" spc="20" dirty="0">
                <a:latin typeface="宋体"/>
                <a:cs typeface="宋体"/>
              </a:rPr>
              <a:t>潜伏期</a:t>
            </a:r>
            <a:endParaRPr sz="1500">
              <a:latin typeface="宋体"/>
              <a:cs typeface="宋体"/>
            </a:endParaRPr>
          </a:p>
        </p:txBody>
      </p:sp>
      <p:sp>
        <p:nvSpPr>
          <p:cNvPr id="21" name="object 21"/>
          <p:cNvSpPr/>
          <p:nvPr/>
        </p:nvSpPr>
        <p:spPr>
          <a:xfrm>
            <a:off x="6002109" y="1173818"/>
            <a:ext cx="289560" cy="276860"/>
          </a:xfrm>
          <a:custGeom>
            <a:avLst/>
            <a:gdLst/>
            <a:ahLst/>
            <a:cxnLst/>
            <a:rect l="l" t="t" r="r" b="b"/>
            <a:pathLst>
              <a:path w="289560" h="276859">
                <a:moveTo>
                  <a:pt x="0" y="0"/>
                </a:moveTo>
                <a:lnTo>
                  <a:pt x="0" y="168442"/>
                </a:lnTo>
                <a:lnTo>
                  <a:pt x="289551" y="168442"/>
                </a:lnTo>
                <a:lnTo>
                  <a:pt x="289551" y="276726"/>
                </a:lnTo>
              </a:path>
            </a:pathLst>
          </a:custGeom>
          <a:ln w="16063">
            <a:solidFill>
              <a:srgbClr val="404040"/>
            </a:solidFill>
          </a:ln>
        </p:spPr>
        <p:txBody>
          <a:bodyPr wrap="square" lIns="0" tIns="0" rIns="0" bIns="0" rtlCol="0"/>
          <a:lstStyle/>
          <a:p>
            <a:endParaRPr/>
          </a:p>
        </p:txBody>
      </p:sp>
      <p:sp>
        <p:nvSpPr>
          <p:cNvPr id="22" name="object 22"/>
          <p:cNvSpPr/>
          <p:nvPr/>
        </p:nvSpPr>
        <p:spPr>
          <a:xfrm>
            <a:off x="6240024" y="1414450"/>
            <a:ext cx="113664" cy="120650"/>
          </a:xfrm>
          <a:custGeom>
            <a:avLst/>
            <a:gdLst/>
            <a:ahLst/>
            <a:cxnLst/>
            <a:rect l="l" t="t" r="r" b="b"/>
            <a:pathLst>
              <a:path w="113664" h="120650">
                <a:moveTo>
                  <a:pt x="6658" y="8177"/>
                </a:moveTo>
                <a:lnTo>
                  <a:pt x="51636" y="120315"/>
                </a:lnTo>
                <a:lnTo>
                  <a:pt x="102368" y="19130"/>
                </a:lnTo>
                <a:lnTo>
                  <a:pt x="56683" y="19130"/>
                </a:lnTo>
                <a:lnTo>
                  <a:pt x="27761" y="15791"/>
                </a:lnTo>
                <a:lnTo>
                  <a:pt x="6658" y="8177"/>
                </a:lnTo>
                <a:close/>
              </a:path>
              <a:path w="113664" h="120650">
                <a:moveTo>
                  <a:pt x="108136" y="7624"/>
                </a:moveTo>
                <a:lnTo>
                  <a:pt x="85575" y="15791"/>
                </a:lnTo>
                <a:lnTo>
                  <a:pt x="56683" y="19130"/>
                </a:lnTo>
                <a:lnTo>
                  <a:pt x="102368" y="19130"/>
                </a:lnTo>
                <a:lnTo>
                  <a:pt x="108136" y="7624"/>
                </a:lnTo>
                <a:close/>
              </a:path>
              <a:path w="113664" h="120650">
                <a:moveTo>
                  <a:pt x="3378" y="0"/>
                </a:moveTo>
                <a:lnTo>
                  <a:pt x="0" y="5775"/>
                </a:lnTo>
                <a:lnTo>
                  <a:pt x="6658" y="8177"/>
                </a:lnTo>
                <a:lnTo>
                  <a:pt x="3378" y="0"/>
                </a:lnTo>
                <a:close/>
              </a:path>
              <a:path w="113664" h="120650">
                <a:moveTo>
                  <a:pt x="111959" y="0"/>
                </a:moveTo>
                <a:lnTo>
                  <a:pt x="108136" y="7624"/>
                </a:lnTo>
                <a:lnTo>
                  <a:pt x="113246" y="5775"/>
                </a:lnTo>
                <a:lnTo>
                  <a:pt x="111959" y="0"/>
                </a:lnTo>
                <a:close/>
              </a:path>
            </a:pathLst>
          </a:custGeom>
          <a:solidFill>
            <a:srgbClr val="404040"/>
          </a:solidFill>
        </p:spPr>
        <p:txBody>
          <a:bodyPr wrap="square" lIns="0" tIns="0" rIns="0" bIns="0" rtlCol="0"/>
          <a:lstStyle/>
          <a:p>
            <a:endParaRPr/>
          </a:p>
        </p:txBody>
      </p:sp>
      <p:sp>
        <p:nvSpPr>
          <p:cNvPr id="23" name="object 23"/>
          <p:cNvSpPr/>
          <p:nvPr/>
        </p:nvSpPr>
        <p:spPr>
          <a:xfrm>
            <a:off x="3468536" y="1991966"/>
            <a:ext cx="2823210" cy="276860"/>
          </a:xfrm>
          <a:custGeom>
            <a:avLst/>
            <a:gdLst/>
            <a:ahLst/>
            <a:cxnLst/>
            <a:rect l="l" t="t" r="r" b="b"/>
            <a:pathLst>
              <a:path w="2823210" h="276860">
                <a:moveTo>
                  <a:pt x="2823124" y="0"/>
                </a:moveTo>
                <a:lnTo>
                  <a:pt x="2823124" y="168442"/>
                </a:lnTo>
                <a:lnTo>
                  <a:pt x="0" y="168442"/>
                </a:lnTo>
                <a:lnTo>
                  <a:pt x="0" y="276726"/>
                </a:lnTo>
              </a:path>
            </a:pathLst>
          </a:custGeom>
          <a:ln w="16042">
            <a:solidFill>
              <a:srgbClr val="404040"/>
            </a:solidFill>
          </a:ln>
        </p:spPr>
        <p:txBody>
          <a:bodyPr wrap="square" lIns="0" tIns="0" rIns="0" bIns="0" rtlCol="0"/>
          <a:lstStyle/>
          <a:p>
            <a:endParaRPr/>
          </a:p>
        </p:txBody>
      </p:sp>
      <p:sp>
        <p:nvSpPr>
          <p:cNvPr id="24" name="object 24"/>
          <p:cNvSpPr/>
          <p:nvPr/>
        </p:nvSpPr>
        <p:spPr>
          <a:xfrm>
            <a:off x="3408213" y="2238694"/>
            <a:ext cx="120650" cy="114300"/>
          </a:xfrm>
          <a:custGeom>
            <a:avLst/>
            <a:gdLst/>
            <a:ahLst/>
            <a:cxnLst/>
            <a:rect l="l" t="t" r="r" b="b"/>
            <a:pathLst>
              <a:path w="120650" h="114300">
                <a:moveTo>
                  <a:pt x="4729" y="0"/>
                </a:moveTo>
                <a:lnTo>
                  <a:pt x="0" y="5935"/>
                </a:lnTo>
                <a:lnTo>
                  <a:pt x="60323" y="114219"/>
                </a:lnTo>
                <a:lnTo>
                  <a:pt x="116513" y="13355"/>
                </a:lnTo>
                <a:lnTo>
                  <a:pt x="61352" y="13355"/>
                </a:lnTo>
                <a:lnTo>
                  <a:pt x="32449" y="10016"/>
                </a:lnTo>
                <a:lnTo>
                  <a:pt x="4729" y="0"/>
                </a:lnTo>
                <a:close/>
              </a:path>
              <a:path w="120650" h="114300">
                <a:moveTo>
                  <a:pt x="117976" y="0"/>
                </a:moveTo>
                <a:lnTo>
                  <a:pt x="90255" y="10016"/>
                </a:lnTo>
                <a:lnTo>
                  <a:pt x="61352" y="13355"/>
                </a:lnTo>
                <a:lnTo>
                  <a:pt x="116513" y="13355"/>
                </a:lnTo>
                <a:lnTo>
                  <a:pt x="120646" y="5935"/>
                </a:lnTo>
                <a:lnTo>
                  <a:pt x="117976" y="0"/>
                </a:lnTo>
                <a:close/>
              </a:path>
            </a:pathLst>
          </a:custGeom>
          <a:solidFill>
            <a:srgbClr val="404040"/>
          </a:solidFill>
        </p:spPr>
        <p:txBody>
          <a:bodyPr wrap="square" lIns="0" tIns="0" rIns="0" bIns="0" rtlCol="0"/>
          <a:lstStyle/>
          <a:p>
            <a:endParaRPr/>
          </a:p>
        </p:txBody>
      </p:sp>
      <p:sp>
        <p:nvSpPr>
          <p:cNvPr id="25" name="object 25"/>
          <p:cNvSpPr/>
          <p:nvPr/>
        </p:nvSpPr>
        <p:spPr>
          <a:xfrm>
            <a:off x="5640171" y="2352914"/>
            <a:ext cx="1315045" cy="457200"/>
          </a:xfrm>
          <a:prstGeom prst="rect">
            <a:avLst/>
          </a:prstGeom>
          <a:blipFill>
            <a:blip r:embed="rId7" cstate="print"/>
            <a:stretch>
              <a:fillRect/>
            </a:stretch>
          </a:blipFill>
        </p:spPr>
        <p:txBody>
          <a:bodyPr wrap="square" lIns="0" tIns="0" rIns="0" bIns="0" rtlCol="0"/>
          <a:lstStyle/>
          <a:p>
            <a:endParaRPr/>
          </a:p>
        </p:txBody>
      </p:sp>
      <p:sp>
        <p:nvSpPr>
          <p:cNvPr id="26" name="object 26"/>
          <p:cNvSpPr/>
          <p:nvPr/>
        </p:nvSpPr>
        <p:spPr>
          <a:xfrm>
            <a:off x="5640171" y="2352914"/>
            <a:ext cx="1315085" cy="457200"/>
          </a:xfrm>
          <a:custGeom>
            <a:avLst/>
            <a:gdLst/>
            <a:ahLst/>
            <a:cxnLst/>
            <a:rect l="l" t="t" r="r" b="b"/>
            <a:pathLst>
              <a:path w="1315085" h="457200">
                <a:moveTo>
                  <a:pt x="0" y="457200"/>
                </a:moveTo>
                <a:lnTo>
                  <a:pt x="1315045" y="457200"/>
                </a:lnTo>
                <a:lnTo>
                  <a:pt x="1315045" y="0"/>
                </a:lnTo>
                <a:lnTo>
                  <a:pt x="0" y="0"/>
                </a:lnTo>
                <a:lnTo>
                  <a:pt x="0" y="457200"/>
                </a:lnTo>
                <a:close/>
              </a:path>
            </a:pathLst>
          </a:custGeom>
          <a:ln w="4011">
            <a:solidFill>
              <a:srgbClr val="404040"/>
            </a:solidFill>
          </a:ln>
        </p:spPr>
        <p:txBody>
          <a:bodyPr wrap="square" lIns="0" tIns="0" rIns="0" bIns="0" rtlCol="0"/>
          <a:lstStyle/>
          <a:p>
            <a:endParaRPr/>
          </a:p>
        </p:txBody>
      </p:sp>
      <p:sp>
        <p:nvSpPr>
          <p:cNvPr id="27" name="object 27"/>
          <p:cNvSpPr txBox="1"/>
          <p:nvPr/>
        </p:nvSpPr>
        <p:spPr>
          <a:xfrm>
            <a:off x="5994396" y="2452616"/>
            <a:ext cx="604520" cy="230504"/>
          </a:xfrm>
          <a:prstGeom prst="rect">
            <a:avLst/>
          </a:prstGeom>
        </p:spPr>
        <p:txBody>
          <a:bodyPr vert="horz" wrap="square" lIns="0" tIns="0" rIns="0" bIns="0" rtlCol="0">
            <a:spAutoFit/>
          </a:bodyPr>
          <a:lstStyle/>
          <a:p>
            <a:pPr marL="12700"/>
            <a:r>
              <a:rPr sz="1500" spc="20" dirty="0">
                <a:latin typeface="宋体"/>
                <a:cs typeface="宋体"/>
              </a:rPr>
              <a:t>爆发期</a:t>
            </a:r>
            <a:endParaRPr sz="1500">
              <a:latin typeface="宋体"/>
              <a:cs typeface="宋体"/>
            </a:endParaRPr>
          </a:p>
        </p:txBody>
      </p:sp>
      <p:sp>
        <p:nvSpPr>
          <p:cNvPr id="28" name="object 28"/>
          <p:cNvSpPr/>
          <p:nvPr/>
        </p:nvSpPr>
        <p:spPr>
          <a:xfrm>
            <a:off x="6291660" y="1991966"/>
            <a:ext cx="0" cy="276860"/>
          </a:xfrm>
          <a:custGeom>
            <a:avLst/>
            <a:gdLst/>
            <a:ahLst/>
            <a:cxnLst/>
            <a:rect l="l" t="t" r="r" b="b"/>
            <a:pathLst>
              <a:path h="276860">
                <a:moveTo>
                  <a:pt x="0" y="0"/>
                </a:moveTo>
                <a:lnTo>
                  <a:pt x="0" y="276726"/>
                </a:lnTo>
              </a:path>
            </a:pathLst>
          </a:custGeom>
          <a:ln w="16086">
            <a:solidFill>
              <a:srgbClr val="404040"/>
            </a:solidFill>
          </a:ln>
        </p:spPr>
        <p:txBody>
          <a:bodyPr wrap="square" lIns="0" tIns="0" rIns="0" bIns="0" rtlCol="0"/>
          <a:lstStyle/>
          <a:p>
            <a:endParaRPr/>
          </a:p>
        </p:txBody>
      </p:sp>
      <p:sp>
        <p:nvSpPr>
          <p:cNvPr id="29" name="object 29"/>
          <p:cNvSpPr/>
          <p:nvPr/>
        </p:nvSpPr>
        <p:spPr>
          <a:xfrm>
            <a:off x="6240024" y="2238694"/>
            <a:ext cx="113664" cy="114300"/>
          </a:xfrm>
          <a:custGeom>
            <a:avLst/>
            <a:gdLst/>
            <a:ahLst/>
            <a:cxnLst/>
            <a:rect l="l" t="t" r="r" b="b"/>
            <a:pathLst>
              <a:path w="113664" h="114300">
                <a:moveTo>
                  <a:pt x="0" y="0"/>
                </a:moveTo>
                <a:lnTo>
                  <a:pt x="3378" y="5935"/>
                </a:lnTo>
                <a:lnTo>
                  <a:pt x="51636" y="114219"/>
                </a:lnTo>
                <a:lnTo>
                  <a:pt x="107826" y="13355"/>
                </a:lnTo>
                <a:lnTo>
                  <a:pt x="56683" y="13355"/>
                </a:lnTo>
                <a:lnTo>
                  <a:pt x="27761" y="10016"/>
                </a:lnTo>
                <a:lnTo>
                  <a:pt x="0" y="0"/>
                </a:lnTo>
                <a:close/>
              </a:path>
              <a:path w="113664" h="114300">
                <a:moveTo>
                  <a:pt x="113246" y="0"/>
                </a:moveTo>
                <a:lnTo>
                  <a:pt x="85575" y="10016"/>
                </a:lnTo>
                <a:lnTo>
                  <a:pt x="56683" y="13355"/>
                </a:lnTo>
                <a:lnTo>
                  <a:pt x="107826" y="13355"/>
                </a:lnTo>
                <a:lnTo>
                  <a:pt x="111959" y="5935"/>
                </a:lnTo>
                <a:lnTo>
                  <a:pt x="113246" y="0"/>
                </a:lnTo>
                <a:close/>
              </a:path>
            </a:pathLst>
          </a:custGeom>
          <a:solidFill>
            <a:srgbClr val="404040"/>
          </a:solidFill>
        </p:spPr>
        <p:txBody>
          <a:bodyPr wrap="square" lIns="0" tIns="0" rIns="0" bIns="0" rtlCol="0"/>
          <a:lstStyle/>
          <a:p>
            <a:endParaRPr/>
          </a:p>
        </p:txBody>
      </p:sp>
      <p:sp>
        <p:nvSpPr>
          <p:cNvPr id="30" name="object 30"/>
          <p:cNvSpPr/>
          <p:nvPr/>
        </p:nvSpPr>
        <p:spPr>
          <a:xfrm>
            <a:off x="2744658" y="3122935"/>
            <a:ext cx="1459820" cy="457200"/>
          </a:xfrm>
          <a:prstGeom prst="rect">
            <a:avLst/>
          </a:prstGeom>
          <a:blipFill>
            <a:blip r:embed="rId8" cstate="print"/>
            <a:stretch>
              <a:fillRect/>
            </a:stretch>
          </a:blipFill>
        </p:spPr>
        <p:txBody>
          <a:bodyPr wrap="square" lIns="0" tIns="0" rIns="0" bIns="0" rtlCol="0"/>
          <a:lstStyle/>
          <a:p>
            <a:endParaRPr/>
          </a:p>
        </p:txBody>
      </p:sp>
      <p:sp>
        <p:nvSpPr>
          <p:cNvPr id="31" name="object 31"/>
          <p:cNvSpPr/>
          <p:nvPr/>
        </p:nvSpPr>
        <p:spPr>
          <a:xfrm>
            <a:off x="2744659" y="3122935"/>
            <a:ext cx="1459865" cy="457200"/>
          </a:xfrm>
          <a:custGeom>
            <a:avLst/>
            <a:gdLst/>
            <a:ahLst/>
            <a:cxnLst/>
            <a:rect l="l" t="t" r="r" b="b"/>
            <a:pathLst>
              <a:path w="1459864" h="457200">
                <a:moveTo>
                  <a:pt x="0" y="457200"/>
                </a:moveTo>
                <a:lnTo>
                  <a:pt x="1459820" y="457200"/>
                </a:lnTo>
                <a:lnTo>
                  <a:pt x="1459820" y="0"/>
                </a:lnTo>
                <a:lnTo>
                  <a:pt x="0" y="0"/>
                </a:lnTo>
                <a:lnTo>
                  <a:pt x="0" y="457200"/>
                </a:lnTo>
                <a:close/>
              </a:path>
            </a:pathLst>
          </a:custGeom>
          <a:ln w="4011">
            <a:solidFill>
              <a:srgbClr val="404040"/>
            </a:solidFill>
          </a:ln>
        </p:spPr>
        <p:txBody>
          <a:bodyPr wrap="square" lIns="0" tIns="0" rIns="0" bIns="0" rtlCol="0"/>
          <a:lstStyle/>
          <a:p>
            <a:endParaRPr/>
          </a:p>
        </p:txBody>
      </p:sp>
      <p:sp>
        <p:nvSpPr>
          <p:cNvPr id="32" name="object 32"/>
          <p:cNvSpPr txBox="1"/>
          <p:nvPr/>
        </p:nvSpPr>
        <p:spPr>
          <a:xfrm>
            <a:off x="2877763" y="3091253"/>
            <a:ext cx="1183640" cy="230504"/>
          </a:xfrm>
          <a:prstGeom prst="rect">
            <a:avLst/>
          </a:prstGeom>
        </p:spPr>
        <p:txBody>
          <a:bodyPr vert="horz" wrap="square" lIns="0" tIns="0" rIns="0" bIns="0" rtlCol="0">
            <a:spAutoFit/>
          </a:bodyPr>
          <a:lstStyle/>
          <a:p>
            <a:pPr marL="12700"/>
            <a:r>
              <a:rPr sz="1500" spc="20" dirty="0">
                <a:latin typeface="宋体"/>
                <a:cs typeface="宋体"/>
              </a:rPr>
              <a:t>危险辨</a:t>
            </a:r>
            <a:r>
              <a:rPr sz="1500" spc="15" dirty="0">
                <a:latin typeface="宋体"/>
                <a:cs typeface="宋体"/>
              </a:rPr>
              <a:t>识</a:t>
            </a:r>
            <a:r>
              <a:rPr sz="1500" spc="20" dirty="0">
                <a:latin typeface="宋体"/>
                <a:cs typeface="宋体"/>
              </a:rPr>
              <a:t>、分</a:t>
            </a:r>
            <a:endParaRPr sz="1500">
              <a:latin typeface="宋体"/>
              <a:cs typeface="宋体"/>
            </a:endParaRPr>
          </a:p>
        </p:txBody>
      </p:sp>
      <p:sp>
        <p:nvSpPr>
          <p:cNvPr id="33" name="object 33"/>
          <p:cNvSpPr txBox="1"/>
          <p:nvPr/>
        </p:nvSpPr>
        <p:spPr>
          <a:xfrm>
            <a:off x="2781243" y="3341189"/>
            <a:ext cx="1376680" cy="230504"/>
          </a:xfrm>
          <a:prstGeom prst="rect">
            <a:avLst/>
          </a:prstGeom>
        </p:spPr>
        <p:txBody>
          <a:bodyPr vert="horz" wrap="square" lIns="0" tIns="0" rIns="0" bIns="0" rtlCol="0">
            <a:spAutoFit/>
          </a:bodyPr>
          <a:lstStyle/>
          <a:p>
            <a:pPr marL="12700"/>
            <a:r>
              <a:rPr sz="1500" spc="20" dirty="0">
                <a:latin typeface="宋体"/>
                <a:cs typeface="宋体"/>
              </a:rPr>
              <a:t>析、评估、控制</a:t>
            </a:r>
            <a:endParaRPr sz="1500">
              <a:latin typeface="宋体"/>
              <a:cs typeface="宋体"/>
            </a:endParaRPr>
          </a:p>
        </p:txBody>
      </p:sp>
      <p:sp>
        <p:nvSpPr>
          <p:cNvPr id="34" name="object 34"/>
          <p:cNvSpPr/>
          <p:nvPr/>
        </p:nvSpPr>
        <p:spPr>
          <a:xfrm>
            <a:off x="4626741" y="3255283"/>
            <a:ext cx="1375368" cy="457200"/>
          </a:xfrm>
          <a:prstGeom prst="rect">
            <a:avLst/>
          </a:prstGeom>
          <a:blipFill>
            <a:blip r:embed="rId6" cstate="print"/>
            <a:stretch>
              <a:fillRect/>
            </a:stretch>
          </a:blipFill>
        </p:spPr>
        <p:txBody>
          <a:bodyPr wrap="square" lIns="0" tIns="0" rIns="0" bIns="0" rtlCol="0"/>
          <a:lstStyle/>
          <a:p>
            <a:endParaRPr/>
          </a:p>
        </p:txBody>
      </p:sp>
      <p:sp>
        <p:nvSpPr>
          <p:cNvPr id="35" name="object 35"/>
          <p:cNvSpPr/>
          <p:nvPr/>
        </p:nvSpPr>
        <p:spPr>
          <a:xfrm>
            <a:off x="4626741" y="3255283"/>
            <a:ext cx="1375410" cy="457200"/>
          </a:xfrm>
          <a:custGeom>
            <a:avLst/>
            <a:gdLst/>
            <a:ahLst/>
            <a:cxnLst/>
            <a:rect l="l" t="t" r="r" b="b"/>
            <a:pathLst>
              <a:path w="1375410" h="457200">
                <a:moveTo>
                  <a:pt x="0" y="457200"/>
                </a:moveTo>
                <a:lnTo>
                  <a:pt x="1375368" y="457200"/>
                </a:lnTo>
                <a:lnTo>
                  <a:pt x="1375368" y="0"/>
                </a:lnTo>
                <a:lnTo>
                  <a:pt x="0" y="0"/>
                </a:lnTo>
                <a:lnTo>
                  <a:pt x="0" y="457200"/>
                </a:lnTo>
                <a:close/>
              </a:path>
            </a:pathLst>
          </a:custGeom>
          <a:ln w="4011">
            <a:solidFill>
              <a:srgbClr val="404040"/>
            </a:solidFill>
          </a:ln>
        </p:spPr>
        <p:txBody>
          <a:bodyPr wrap="square" lIns="0" tIns="0" rIns="0" bIns="0" rtlCol="0"/>
          <a:lstStyle/>
          <a:p>
            <a:endParaRPr/>
          </a:p>
        </p:txBody>
      </p:sp>
      <p:sp>
        <p:nvSpPr>
          <p:cNvPr id="36" name="object 36"/>
          <p:cNvSpPr txBox="1"/>
          <p:nvPr/>
        </p:nvSpPr>
        <p:spPr>
          <a:xfrm>
            <a:off x="4724553" y="3227611"/>
            <a:ext cx="1290320" cy="230832"/>
          </a:xfrm>
          <a:prstGeom prst="rect">
            <a:avLst/>
          </a:prstGeom>
        </p:spPr>
        <p:txBody>
          <a:bodyPr vert="horz" wrap="square" lIns="0" tIns="0" rIns="0" bIns="0" rtlCol="0">
            <a:spAutoFit/>
          </a:bodyPr>
          <a:lstStyle/>
          <a:p>
            <a:pPr marL="12700"/>
            <a:r>
              <a:rPr sz="1500" spc="20" dirty="0">
                <a:latin typeface="宋体"/>
                <a:cs typeface="宋体"/>
              </a:rPr>
              <a:t>在可控情况下</a:t>
            </a:r>
            <a:r>
              <a:rPr sz="1500" spc="-105" dirty="0">
                <a:latin typeface="宋体"/>
                <a:cs typeface="宋体"/>
              </a:rPr>
              <a:t> </a:t>
            </a:r>
            <a:r>
              <a:rPr sz="1500" u="heavy" spc="-565" dirty="0">
                <a:latin typeface="Times New Roman"/>
                <a:cs typeface="Times New Roman"/>
              </a:rPr>
              <a:t> </a:t>
            </a:r>
            <a:endParaRPr sz="1500">
              <a:latin typeface="Times New Roman"/>
              <a:cs typeface="Times New Roman"/>
            </a:endParaRPr>
          </a:p>
        </p:txBody>
      </p:sp>
      <p:sp>
        <p:nvSpPr>
          <p:cNvPr id="37" name="object 37"/>
          <p:cNvSpPr txBox="1"/>
          <p:nvPr/>
        </p:nvSpPr>
        <p:spPr>
          <a:xfrm>
            <a:off x="4724553" y="3477547"/>
            <a:ext cx="1183640" cy="230504"/>
          </a:xfrm>
          <a:prstGeom prst="rect">
            <a:avLst/>
          </a:prstGeom>
        </p:spPr>
        <p:txBody>
          <a:bodyPr vert="horz" wrap="square" lIns="0" tIns="0" rIns="0" bIns="0" rtlCol="0">
            <a:spAutoFit/>
          </a:bodyPr>
          <a:lstStyle/>
          <a:p>
            <a:pPr marL="12700"/>
            <a:r>
              <a:rPr sz="1500" spc="20" dirty="0">
                <a:latin typeface="宋体"/>
                <a:cs typeface="宋体"/>
              </a:rPr>
              <a:t>诱导事故发生</a:t>
            </a:r>
            <a:endParaRPr sz="1500">
              <a:latin typeface="宋体"/>
              <a:cs typeface="宋体"/>
            </a:endParaRPr>
          </a:p>
        </p:txBody>
      </p:sp>
      <p:sp>
        <p:nvSpPr>
          <p:cNvPr id="38" name="object 38"/>
          <p:cNvSpPr/>
          <p:nvPr/>
        </p:nvSpPr>
        <p:spPr>
          <a:xfrm>
            <a:off x="5398878" y="2810115"/>
            <a:ext cx="892810" cy="409575"/>
          </a:xfrm>
          <a:custGeom>
            <a:avLst/>
            <a:gdLst/>
            <a:ahLst/>
            <a:cxnLst/>
            <a:rect l="l" t="t" r="r" b="b"/>
            <a:pathLst>
              <a:path w="892810" h="409575">
                <a:moveTo>
                  <a:pt x="892783" y="0"/>
                </a:moveTo>
                <a:lnTo>
                  <a:pt x="0" y="409074"/>
                </a:lnTo>
              </a:path>
            </a:pathLst>
          </a:custGeom>
          <a:ln w="16049">
            <a:solidFill>
              <a:srgbClr val="404040"/>
            </a:solidFill>
          </a:ln>
        </p:spPr>
        <p:txBody>
          <a:bodyPr wrap="square" lIns="0" tIns="0" rIns="0" bIns="0" rtlCol="0"/>
          <a:lstStyle/>
          <a:p>
            <a:endParaRPr/>
          </a:p>
        </p:txBody>
      </p:sp>
      <p:sp>
        <p:nvSpPr>
          <p:cNvPr id="39" name="object 39"/>
          <p:cNvSpPr/>
          <p:nvPr/>
        </p:nvSpPr>
        <p:spPr>
          <a:xfrm>
            <a:off x="5314426" y="3159031"/>
            <a:ext cx="132715" cy="108585"/>
          </a:xfrm>
          <a:custGeom>
            <a:avLst/>
            <a:gdLst/>
            <a:ahLst/>
            <a:cxnLst/>
            <a:rect l="l" t="t" r="r" b="b"/>
            <a:pathLst>
              <a:path w="132714" h="108585">
                <a:moveTo>
                  <a:pt x="80821" y="4138"/>
                </a:moveTo>
                <a:lnTo>
                  <a:pt x="0" y="96252"/>
                </a:lnTo>
                <a:lnTo>
                  <a:pt x="132710" y="108284"/>
                </a:lnTo>
                <a:lnTo>
                  <a:pt x="128367" y="105717"/>
                </a:lnTo>
                <a:lnTo>
                  <a:pt x="107671" y="84875"/>
                </a:lnTo>
                <a:lnTo>
                  <a:pt x="92495" y="60137"/>
                </a:lnTo>
                <a:lnTo>
                  <a:pt x="83351" y="32603"/>
                </a:lnTo>
                <a:lnTo>
                  <a:pt x="80821" y="4138"/>
                </a:lnTo>
                <a:close/>
              </a:path>
              <a:path w="132714" h="108585">
                <a:moveTo>
                  <a:pt x="84452" y="0"/>
                </a:moveTo>
                <a:lnTo>
                  <a:pt x="80752" y="3368"/>
                </a:lnTo>
                <a:lnTo>
                  <a:pt x="80821" y="4138"/>
                </a:lnTo>
                <a:lnTo>
                  <a:pt x="84452" y="0"/>
                </a:lnTo>
                <a:close/>
              </a:path>
            </a:pathLst>
          </a:custGeom>
          <a:solidFill>
            <a:srgbClr val="404040"/>
          </a:solidFill>
        </p:spPr>
        <p:txBody>
          <a:bodyPr wrap="square" lIns="0" tIns="0" rIns="0" bIns="0" rtlCol="0"/>
          <a:lstStyle/>
          <a:p>
            <a:endParaRPr/>
          </a:p>
        </p:txBody>
      </p:sp>
      <p:sp>
        <p:nvSpPr>
          <p:cNvPr id="40" name="object 40"/>
          <p:cNvSpPr txBox="1"/>
          <p:nvPr/>
        </p:nvSpPr>
        <p:spPr>
          <a:xfrm>
            <a:off x="5407733" y="2949575"/>
            <a:ext cx="797560" cy="158115"/>
          </a:xfrm>
          <a:prstGeom prst="rect">
            <a:avLst/>
          </a:prstGeom>
        </p:spPr>
        <p:txBody>
          <a:bodyPr vert="horz" wrap="square" lIns="0" tIns="0" rIns="0" bIns="0" rtlCol="0">
            <a:spAutoFit/>
          </a:bodyPr>
          <a:lstStyle/>
          <a:p>
            <a:pPr marL="12700"/>
            <a:r>
              <a:rPr sz="1000" spc="10" dirty="0">
                <a:latin typeface="宋体"/>
                <a:cs typeface="宋体"/>
              </a:rPr>
              <a:t>事故即将发生</a:t>
            </a:r>
            <a:endParaRPr sz="1000">
              <a:latin typeface="宋体"/>
              <a:cs typeface="宋体"/>
            </a:endParaRPr>
          </a:p>
        </p:txBody>
      </p:sp>
      <p:sp>
        <p:nvSpPr>
          <p:cNvPr id="41" name="object 41"/>
          <p:cNvSpPr/>
          <p:nvPr/>
        </p:nvSpPr>
        <p:spPr>
          <a:xfrm>
            <a:off x="6593278" y="3255283"/>
            <a:ext cx="1134075" cy="457200"/>
          </a:xfrm>
          <a:prstGeom prst="rect">
            <a:avLst/>
          </a:prstGeom>
          <a:blipFill>
            <a:blip r:embed="rId9" cstate="print"/>
            <a:stretch>
              <a:fillRect/>
            </a:stretch>
          </a:blipFill>
        </p:spPr>
        <p:txBody>
          <a:bodyPr wrap="square" lIns="0" tIns="0" rIns="0" bIns="0" rtlCol="0"/>
          <a:lstStyle/>
          <a:p>
            <a:endParaRPr/>
          </a:p>
        </p:txBody>
      </p:sp>
      <p:sp>
        <p:nvSpPr>
          <p:cNvPr id="42" name="object 42"/>
          <p:cNvSpPr/>
          <p:nvPr/>
        </p:nvSpPr>
        <p:spPr>
          <a:xfrm>
            <a:off x="6593277" y="3255283"/>
            <a:ext cx="1134110" cy="457200"/>
          </a:xfrm>
          <a:custGeom>
            <a:avLst/>
            <a:gdLst/>
            <a:ahLst/>
            <a:cxnLst/>
            <a:rect l="l" t="t" r="r" b="b"/>
            <a:pathLst>
              <a:path w="1134110" h="457200">
                <a:moveTo>
                  <a:pt x="0" y="457200"/>
                </a:moveTo>
                <a:lnTo>
                  <a:pt x="1134075" y="457200"/>
                </a:lnTo>
                <a:lnTo>
                  <a:pt x="1134075" y="0"/>
                </a:lnTo>
                <a:lnTo>
                  <a:pt x="0" y="0"/>
                </a:lnTo>
                <a:lnTo>
                  <a:pt x="0" y="457200"/>
                </a:lnTo>
                <a:close/>
              </a:path>
            </a:pathLst>
          </a:custGeom>
          <a:ln w="4012">
            <a:solidFill>
              <a:srgbClr val="404040"/>
            </a:solidFill>
          </a:ln>
        </p:spPr>
        <p:txBody>
          <a:bodyPr wrap="square" lIns="0" tIns="0" rIns="0" bIns="0" rtlCol="0"/>
          <a:lstStyle/>
          <a:p>
            <a:endParaRPr/>
          </a:p>
        </p:txBody>
      </p:sp>
      <p:sp>
        <p:nvSpPr>
          <p:cNvPr id="43" name="object 43"/>
          <p:cNvSpPr txBox="1"/>
          <p:nvPr/>
        </p:nvSpPr>
        <p:spPr>
          <a:xfrm>
            <a:off x="6667763" y="3227611"/>
            <a:ext cx="990600" cy="230504"/>
          </a:xfrm>
          <a:prstGeom prst="rect">
            <a:avLst/>
          </a:prstGeom>
        </p:spPr>
        <p:txBody>
          <a:bodyPr vert="horz" wrap="square" lIns="0" tIns="0" rIns="0" bIns="0" rtlCol="0">
            <a:spAutoFit/>
          </a:bodyPr>
          <a:lstStyle/>
          <a:p>
            <a:pPr marL="12700"/>
            <a:r>
              <a:rPr sz="1500" spc="20" dirty="0">
                <a:latin typeface="宋体"/>
                <a:cs typeface="宋体"/>
              </a:rPr>
              <a:t>应急救</a:t>
            </a:r>
            <a:r>
              <a:rPr sz="1500" spc="15" dirty="0">
                <a:latin typeface="宋体"/>
                <a:cs typeface="宋体"/>
              </a:rPr>
              <a:t>援</a:t>
            </a:r>
            <a:r>
              <a:rPr sz="1500" spc="20" dirty="0">
                <a:latin typeface="宋体"/>
                <a:cs typeface="宋体"/>
              </a:rPr>
              <a:t>、</a:t>
            </a:r>
            <a:endParaRPr sz="1500">
              <a:latin typeface="宋体"/>
              <a:cs typeface="宋体"/>
            </a:endParaRPr>
          </a:p>
        </p:txBody>
      </p:sp>
      <p:sp>
        <p:nvSpPr>
          <p:cNvPr id="44" name="object 44"/>
          <p:cNvSpPr txBox="1"/>
          <p:nvPr/>
        </p:nvSpPr>
        <p:spPr>
          <a:xfrm>
            <a:off x="6764280" y="3477547"/>
            <a:ext cx="797560" cy="230504"/>
          </a:xfrm>
          <a:prstGeom prst="rect">
            <a:avLst/>
          </a:prstGeom>
        </p:spPr>
        <p:txBody>
          <a:bodyPr vert="horz" wrap="square" lIns="0" tIns="0" rIns="0" bIns="0" rtlCol="0">
            <a:spAutoFit/>
          </a:bodyPr>
          <a:lstStyle/>
          <a:p>
            <a:pPr marL="12700"/>
            <a:r>
              <a:rPr sz="1500" spc="20" dirty="0">
                <a:latin typeface="宋体"/>
                <a:cs typeface="宋体"/>
              </a:rPr>
              <a:t>抢险措施</a:t>
            </a:r>
            <a:endParaRPr sz="1500">
              <a:latin typeface="宋体"/>
              <a:cs typeface="宋体"/>
            </a:endParaRPr>
          </a:p>
        </p:txBody>
      </p:sp>
      <p:sp>
        <p:nvSpPr>
          <p:cNvPr id="45" name="object 45"/>
          <p:cNvSpPr/>
          <p:nvPr/>
        </p:nvSpPr>
        <p:spPr>
          <a:xfrm>
            <a:off x="6291660" y="2810115"/>
            <a:ext cx="796290" cy="409575"/>
          </a:xfrm>
          <a:custGeom>
            <a:avLst/>
            <a:gdLst/>
            <a:ahLst/>
            <a:cxnLst/>
            <a:rect l="l" t="t" r="r" b="b"/>
            <a:pathLst>
              <a:path w="796289" h="409575">
                <a:moveTo>
                  <a:pt x="0" y="0"/>
                </a:moveTo>
                <a:lnTo>
                  <a:pt x="796265" y="409074"/>
                </a:lnTo>
              </a:path>
            </a:pathLst>
          </a:custGeom>
          <a:ln w="16051">
            <a:solidFill>
              <a:srgbClr val="404040"/>
            </a:solidFill>
          </a:ln>
        </p:spPr>
        <p:txBody>
          <a:bodyPr wrap="square" lIns="0" tIns="0" rIns="0" bIns="0" rtlCol="0"/>
          <a:lstStyle/>
          <a:p>
            <a:endParaRPr/>
          </a:p>
        </p:txBody>
      </p:sp>
      <p:sp>
        <p:nvSpPr>
          <p:cNvPr id="46" name="object 46"/>
          <p:cNvSpPr/>
          <p:nvPr/>
        </p:nvSpPr>
        <p:spPr>
          <a:xfrm>
            <a:off x="7036451" y="3158549"/>
            <a:ext cx="124460" cy="100330"/>
          </a:xfrm>
          <a:custGeom>
            <a:avLst/>
            <a:gdLst/>
            <a:ahLst/>
            <a:cxnLst/>
            <a:rect l="l" t="t" r="r" b="b"/>
            <a:pathLst>
              <a:path w="124460" h="100329">
                <a:moveTo>
                  <a:pt x="3533" y="96733"/>
                </a:moveTo>
                <a:lnTo>
                  <a:pt x="3217" y="96733"/>
                </a:lnTo>
                <a:lnTo>
                  <a:pt x="0" y="99942"/>
                </a:lnTo>
                <a:lnTo>
                  <a:pt x="3533" y="96733"/>
                </a:lnTo>
                <a:close/>
              </a:path>
              <a:path w="124460" h="100329">
                <a:moveTo>
                  <a:pt x="52506" y="1851"/>
                </a:moveTo>
                <a:lnTo>
                  <a:pt x="48726" y="29151"/>
                </a:lnTo>
                <a:lnTo>
                  <a:pt x="38204" y="56227"/>
                </a:lnTo>
                <a:lnTo>
                  <a:pt x="21771" y="80175"/>
                </a:lnTo>
                <a:lnTo>
                  <a:pt x="3533" y="96733"/>
                </a:lnTo>
                <a:lnTo>
                  <a:pt x="123863" y="96733"/>
                </a:lnTo>
                <a:lnTo>
                  <a:pt x="52506" y="1851"/>
                </a:lnTo>
                <a:close/>
              </a:path>
              <a:path w="124460" h="100329">
                <a:moveTo>
                  <a:pt x="52762" y="0"/>
                </a:moveTo>
                <a:lnTo>
                  <a:pt x="51475" y="481"/>
                </a:lnTo>
                <a:lnTo>
                  <a:pt x="52506" y="1851"/>
                </a:lnTo>
                <a:lnTo>
                  <a:pt x="52762" y="0"/>
                </a:lnTo>
                <a:close/>
              </a:path>
            </a:pathLst>
          </a:custGeom>
          <a:solidFill>
            <a:srgbClr val="404040"/>
          </a:solidFill>
        </p:spPr>
        <p:txBody>
          <a:bodyPr wrap="square" lIns="0" tIns="0" rIns="0" bIns="0" rtlCol="0"/>
          <a:lstStyle/>
          <a:p>
            <a:endParaRPr/>
          </a:p>
        </p:txBody>
      </p:sp>
      <p:sp>
        <p:nvSpPr>
          <p:cNvPr id="47" name="object 47"/>
          <p:cNvSpPr/>
          <p:nvPr/>
        </p:nvSpPr>
        <p:spPr>
          <a:xfrm>
            <a:off x="6339919" y="2942463"/>
            <a:ext cx="772160" cy="180975"/>
          </a:xfrm>
          <a:custGeom>
            <a:avLst/>
            <a:gdLst/>
            <a:ahLst/>
            <a:cxnLst/>
            <a:rect l="l" t="t" r="r" b="b"/>
            <a:pathLst>
              <a:path w="772160" h="180975">
                <a:moveTo>
                  <a:pt x="0" y="180473"/>
                </a:moveTo>
                <a:lnTo>
                  <a:pt x="772136" y="180473"/>
                </a:lnTo>
                <a:lnTo>
                  <a:pt x="772136" y="0"/>
                </a:lnTo>
                <a:lnTo>
                  <a:pt x="0" y="0"/>
                </a:lnTo>
                <a:lnTo>
                  <a:pt x="0" y="180473"/>
                </a:lnTo>
                <a:close/>
              </a:path>
            </a:pathLst>
          </a:custGeom>
          <a:solidFill>
            <a:srgbClr val="FFFFFF"/>
          </a:solidFill>
        </p:spPr>
        <p:txBody>
          <a:bodyPr wrap="square" lIns="0" tIns="0" rIns="0" bIns="0" rtlCol="0"/>
          <a:lstStyle/>
          <a:p>
            <a:endParaRPr/>
          </a:p>
        </p:txBody>
      </p:sp>
      <p:sp>
        <p:nvSpPr>
          <p:cNvPr id="48" name="object 48"/>
          <p:cNvSpPr txBox="1"/>
          <p:nvPr/>
        </p:nvSpPr>
        <p:spPr>
          <a:xfrm>
            <a:off x="6331080" y="2949575"/>
            <a:ext cx="797560" cy="158115"/>
          </a:xfrm>
          <a:prstGeom prst="rect">
            <a:avLst/>
          </a:prstGeom>
        </p:spPr>
        <p:txBody>
          <a:bodyPr vert="horz" wrap="square" lIns="0" tIns="0" rIns="0" bIns="0" rtlCol="0">
            <a:spAutoFit/>
          </a:bodyPr>
          <a:lstStyle/>
          <a:p>
            <a:pPr marL="12700"/>
            <a:r>
              <a:rPr sz="1000" spc="10" dirty="0">
                <a:latin typeface="宋体"/>
                <a:cs typeface="宋体"/>
              </a:rPr>
              <a:t>事故已经爆发</a:t>
            </a:r>
            <a:endParaRPr sz="1000">
              <a:latin typeface="宋体"/>
              <a:cs typeface="宋体"/>
            </a:endParaRPr>
          </a:p>
        </p:txBody>
      </p:sp>
      <p:sp>
        <p:nvSpPr>
          <p:cNvPr id="49" name="object 49"/>
          <p:cNvSpPr/>
          <p:nvPr/>
        </p:nvSpPr>
        <p:spPr>
          <a:xfrm>
            <a:off x="4626741" y="4169716"/>
            <a:ext cx="1375368" cy="457200"/>
          </a:xfrm>
          <a:prstGeom prst="rect">
            <a:avLst/>
          </a:prstGeom>
          <a:blipFill>
            <a:blip r:embed="rId6" cstate="print"/>
            <a:stretch>
              <a:fillRect/>
            </a:stretch>
          </a:blipFill>
        </p:spPr>
        <p:txBody>
          <a:bodyPr wrap="square" lIns="0" tIns="0" rIns="0" bIns="0" rtlCol="0"/>
          <a:lstStyle/>
          <a:p>
            <a:endParaRPr/>
          </a:p>
        </p:txBody>
      </p:sp>
      <p:sp>
        <p:nvSpPr>
          <p:cNvPr id="50" name="object 50"/>
          <p:cNvSpPr/>
          <p:nvPr/>
        </p:nvSpPr>
        <p:spPr>
          <a:xfrm>
            <a:off x="4626741" y="4169716"/>
            <a:ext cx="1375410" cy="457200"/>
          </a:xfrm>
          <a:custGeom>
            <a:avLst/>
            <a:gdLst/>
            <a:ahLst/>
            <a:cxnLst/>
            <a:rect l="l" t="t" r="r" b="b"/>
            <a:pathLst>
              <a:path w="1375410" h="457200">
                <a:moveTo>
                  <a:pt x="0" y="457200"/>
                </a:moveTo>
                <a:lnTo>
                  <a:pt x="1375368" y="457200"/>
                </a:lnTo>
                <a:lnTo>
                  <a:pt x="1375368" y="0"/>
                </a:lnTo>
                <a:lnTo>
                  <a:pt x="0" y="0"/>
                </a:lnTo>
                <a:lnTo>
                  <a:pt x="0" y="457200"/>
                </a:lnTo>
                <a:close/>
              </a:path>
            </a:pathLst>
          </a:custGeom>
          <a:ln w="4011">
            <a:solidFill>
              <a:srgbClr val="404040"/>
            </a:solidFill>
          </a:ln>
        </p:spPr>
        <p:txBody>
          <a:bodyPr wrap="square" lIns="0" tIns="0" rIns="0" bIns="0" rtlCol="0"/>
          <a:lstStyle/>
          <a:p>
            <a:endParaRPr/>
          </a:p>
        </p:txBody>
      </p:sp>
      <p:sp>
        <p:nvSpPr>
          <p:cNvPr id="51" name="object 51"/>
          <p:cNvSpPr txBox="1"/>
          <p:nvPr/>
        </p:nvSpPr>
        <p:spPr>
          <a:xfrm>
            <a:off x="4917587" y="4387087"/>
            <a:ext cx="797560" cy="230504"/>
          </a:xfrm>
          <a:prstGeom prst="rect">
            <a:avLst/>
          </a:prstGeom>
        </p:spPr>
        <p:txBody>
          <a:bodyPr vert="horz" wrap="square" lIns="0" tIns="0" rIns="0" bIns="0" rtlCol="0">
            <a:spAutoFit/>
          </a:bodyPr>
          <a:lstStyle/>
          <a:p>
            <a:pPr marL="12700"/>
            <a:r>
              <a:rPr sz="1500" spc="20" dirty="0">
                <a:latin typeface="宋体"/>
                <a:cs typeface="宋体"/>
              </a:rPr>
              <a:t>失或减小</a:t>
            </a:r>
            <a:endParaRPr sz="1500">
              <a:latin typeface="宋体"/>
              <a:cs typeface="宋体"/>
            </a:endParaRPr>
          </a:p>
        </p:txBody>
      </p:sp>
      <p:sp>
        <p:nvSpPr>
          <p:cNvPr id="52" name="object 52"/>
          <p:cNvSpPr/>
          <p:nvPr/>
        </p:nvSpPr>
        <p:spPr>
          <a:xfrm>
            <a:off x="5314425" y="3712483"/>
            <a:ext cx="0" cy="120650"/>
          </a:xfrm>
          <a:custGeom>
            <a:avLst/>
            <a:gdLst/>
            <a:ahLst/>
            <a:cxnLst/>
            <a:rect l="l" t="t" r="r" b="b"/>
            <a:pathLst>
              <a:path h="120650">
                <a:moveTo>
                  <a:pt x="0" y="0"/>
                </a:moveTo>
                <a:lnTo>
                  <a:pt x="0" y="120315"/>
                </a:lnTo>
              </a:path>
            </a:pathLst>
          </a:custGeom>
          <a:ln w="16086">
            <a:solidFill>
              <a:srgbClr val="404040"/>
            </a:solidFill>
          </a:ln>
        </p:spPr>
        <p:txBody>
          <a:bodyPr wrap="square" lIns="0" tIns="0" rIns="0" bIns="0" rtlCol="0"/>
          <a:lstStyle/>
          <a:p>
            <a:endParaRPr/>
          </a:p>
        </p:txBody>
      </p:sp>
      <p:sp>
        <p:nvSpPr>
          <p:cNvPr id="53" name="object 53"/>
          <p:cNvSpPr/>
          <p:nvPr/>
        </p:nvSpPr>
        <p:spPr>
          <a:xfrm>
            <a:off x="5314425" y="4061399"/>
            <a:ext cx="0" cy="24130"/>
          </a:xfrm>
          <a:custGeom>
            <a:avLst/>
            <a:gdLst/>
            <a:ahLst/>
            <a:cxnLst/>
            <a:rect l="l" t="t" r="r" b="b"/>
            <a:pathLst>
              <a:path h="24129">
                <a:moveTo>
                  <a:pt x="0" y="0"/>
                </a:moveTo>
                <a:lnTo>
                  <a:pt x="0" y="24063"/>
                </a:lnTo>
              </a:path>
            </a:pathLst>
          </a:custGeom>
          <a:ln w="16086">
            <a:solidFill>
              <a:srgbClr val="404040"/>
            </a:solidFill>
          </a:ln>
        </p:spPr>
        <p:txBody>
          <a:bodyPr wrap="square" lIns="0" tIns="0" rIns="0" bIns="0" rtlCol="0"/>
          <a:lstStyle/>
          <a:p>
            <a:endParaRPr/>
          </a:p>
        </p:txBody>
      </p:sp>
      <p:sp>
        <p:nvSpPr>
          <p:cNvPr id="54" name="object 54"/>
          <p:cNvSpPr/>
          <p:nvPr/>
        </p:nvSpPr>
        <p:spPr>
          <a:xfrm>
            <a:off x="5254102" y="4057711"/>
            <a:ext cx="120650" cy="112395"/>
          </a:xfrm>
          <a:custGeom>
            <a:avLst/>
            <a:gdLst/>
            <a:ahLst/>
            <a:cxnLst/>
            <a:rect l="l" t="t" r="r" b="b"/>
            <a:pathLst>
              <a:path w="120650" h="112395">
                <a:moveTo>
                  <a:pt x="5630" y="0"/>
                </a:moveTo>
                <a:lnTo>
                  <a:pt x="0" y="3689"/>
                </a:lnTo>
                <a:lnTo>
                  <a:pt x="60323" y="111973"/>
                </a:lnTo>
                <a:lnTo>
                  <a:pt x="115261" y="13355"/>
                </a:lnTo>
                <a:lnTo>
                  <a:pt x="62193" y="13355"/>
                </a:lnTo>
                <a:lnTo>
                  <a:pt x="33300" y="10016"/>
                </a:lnTo>
                <a:lnTo>
                  <a:pt x="5630" y="0"/>
                </a:lnTo>
                <a:close/>
              </a:path>
              <a:path w="120650" h="112395">
                <a:moveTo>
                  <a:pt x="118876" y="0"/>
                </a:moveTo>
                <a:lnTo>
                  <a:pt x="91115" y="10016"/>
                </a:lnTo>
                <a:lnTo>
                  <a:pt x="62193" y="13355"/>
                </a:lnTo>
                <a:lnTo>
                  <a:pt x="115261" y="13355"/>
                </a:lnTo>
                <a:lnTo>
                  <a:pt x="120646" y="3689"/>
                </a:lnTo>
                <a:lnTo>
                  <a:pt x="118876" y="0"/>
                </a:lnTo>
                <a:close/>
              </a:path>
            </a:pathLst>
          </a:custGeom>
          <a:solidFill>
            <a:srgbClr val="404040"/>
          </a:solidFill>
        </p:spPr>
        <p:txBody>
          <a:bodyPr wrap="square" lIns="0" tIns="0" rIns="0" bIns="0" rtlCol="0"/>
          <a:lstStyle/>
          <a:p>
            <a:endParaRPr/>
          </a:p>
        </p:txBody>
      </p:sp>
      <p:sp>
        <p:nvSpPr>
          <p:cNvPr id="55" name="object 55"/>
          <p:cNvSpPr txBox="1"/>
          <p:nvPr/>
        </p:nvSpPr>
        <p:spPr>
          <a:xfrm>
            <a:off x="4724553" y="3810582"/>
            <a:ext cx="1183640" cy="564257"/>
          </a:xfrm>
          <a:prstGeom prst="rect">
            <a:avLst/>
          </a:prstGeom>
        </p:spPr>
        <p:txBody>
          <a:bodyPr vert="horz" wrap="square" lIns="0" tIns="0" rIns="0" bIns="0" rtlCol="0">
            <a:spAutoFit/>
          </a:bodyPr>
          <a:lstStyle/>
          <a:p>
            <a:pPr algn="ctr">
              <a:lnSpc>
                <a:spcPct val="100000"/>
              </a:lnSpc>
            </a:pPr>
            <a:r>
              <a:rPr sz="1500" spc="5" dirty="0">
                <a:latin typeface="Calibri"/>
                <a:cs typeface="Calibri"/>
              </a:rPr>
              <a:t>Y</a:t>
            </a:r>
            <a:endParaRPr sz="1500">
              <a:latin typeface="Calibri"/>
              <a:cs typeface="Calibri"/>
            </a:endParaRPr>
          </a:p>
          <a:p>
            <a:pPr algn="ctr">
              <a:spcBef>
                <a:spcPts val="770"/>
              </a:spcBef>
            </a:pPr>
            <a:r>
              <a:rPr sz="1500" spc="20" dirty="0">
                <a:latin typeface="宋体"/>
                <a:cs typeface="宋体"/>
              </a:rPr>
              <a:t>事故破坏力丧</a:t>
            </a:r>
            <a:endParaRPr sz="1500">
              <a:latin typeface="宋体"/>
              <a:cs typeface="宋体"/>
            </a:endParaRPr>
          </a:p>
        </p:txBody>
      </p:sp>
      <p:sp>
        <p:nvSpPr>
          <p:cNvPr id="56" name="object 56"/>
          <p:cNvSpPr/>
          <p:nvPr/>
        </p:nvSpPr>
        <p:spPr>
          <a:xfrm>
            <a:off x="6479869" y="3432067"/>
            <a:ext cx="113664" cy="113030"/>
          </a:xfrm>
          <a:custGeom>
            <a:avLst/>
            <a:gdLst/>
            <a:ahLst/>
            <a:cxnLst/>
            <a:rect l="l" t="t" r="r" b="b"/>
            <a:pathLst>
              <a:path w="113664" h="113029">
                <a:moveTo>
                  <a:pt x="0" y="0"/>
                </a:moveTo>
                <a:lnTo>
                  <a:pt x="10043" y="27662"/>
                </a:lnTo>
                <a:lnTo>
                  <a:pt x="13391" y="56468"/>
                </a:lnTo>
                <a:lnTo>
                  <a:pt x="10043" y="85273"/>
                </a:lnTo>
                <a:lnTo>
                  <a:pt x="0" y="112936"/>
                </a:lnTo>
                <a:lnTo>
                  <a:pt x="4825" y="111973"/>
                </a:lnTo>
                <a:lnTo>
                  <a:pt x="113407" y="51816"/>
                </a:lnTo>
                <a:lnTo>
                  <a:pt x="4825" y="3689"/>
                </a:lnTo>
                <a:lnTo>
                  <a:pt x="0" y="0"/>
                </a:lnTo>
                <a:close/>
              </a:path>
            </a:pathLst>
          </a:custGeom>
          <a:solidFill>
            <a:srgbClr val="404040"/>
          </a:solidFill>
        </p:spPr>
        <p:txBody>
          <a:bodyPr wrap="square" lIns="0" tIns="0" rIns="0" bIns="0" rtlCol="0"/>
          <a:lstStyle/>
          <a:p>
            <a:endParaRPr/>
          </a:p>
        </p:txBody>
      </p:sp>
      <p:sp>
        <p:nvSpPr>
          <p:cNvPr id="57" name="object 57"/>
          <p:cNvSpPr txBox="1"/>
          <p:nvPr/>
        </p:nvSpPr>
        <p:spPr>
          <a:xfrm>
            <a:off x="6203516" y="3253125"/>
            <a:ext cx="186690" cy="431165"/>
          </a:xfrm>
          <a:prstGeom prst="rect">
            <a:avLst/>
          </a:prstGeom>
        </p:spPr>
        <p:txBody>
          <a:bodyPr vert="horz" wrap="square" lIns="0" tIns="0" rIns="0" bIns="0" rtlCol="0">
            <a:spAutoFit/>
          </a:bodyPr>
          <a:lstStyle/>
          <a:p>
            <a:pPr marL="12700" marR="5080">
              <a:lnSpc>
                <a:spcPct val="112200"/>
              </a:lnSpc>
            </a:pPr>
            <a:r>
              <a:rPr sz="1250" spc="-905" dirty="0">
                <a:latin typeface="宋体"/>
                <a:cs typeface="宋体"/>
              </a:rPr>
              <a:t>无 </a:t>
            </a:r>
            <a:r>
              <a:rPr sz="1250" spc="-615" dirty="0">
                <a:latin typeface="宋体"/>
                <a:cs typeface="宋体"/>
              </a:rPr>
              <a:t> </a:t>
            </a:r>
            <a:r>
              <a:rPr sz="1250" spc="15" dirty="0">
                <a:latin typeface="宋体"/>
                <a:cs typeface="宋体"/>
              </a:rPr>
              <a:t>效</a:t>
            </a:r>
            <a:endParaRPr sz="1250">
              <a:latin typeface="宋体"/>
              <a:cs typeface="宋体"/>
            </a:endParaRPr>
          </a:p>
        </p:txBody>
      </p:sp>
      <p:sp>
        <p:nvSpPr>
          <p:cNvPr id="58" name="object 58"/>
          <p:cNvSpPr/>
          <p:nvPr/>
        </p:nvSpPr>
        <p:spPr>
          <a:xfrm>
            <a:off x="4626741" y="4855516"/>
            <a:ext cx="1375368" cy="457200"/>
          </a:xfrm>
          <a:prstGeom prst="rect">
            <a:avLst/>
          </a:prstGeom>
          <a:blipFill>
            <a:blip r:embed="rId6" cstate="print"/>
            <a:stretch>
              <a:fillRect/>
            </a:stretch>
          </a:blipFill>
        </p:spPr>
        <p:txBody>
          <a:bodyPr wrap="square" lIns="0" tIns="0" rIns="0" bIns="0" rtlCol="0"/>
          <a:lstStyle/>
          <a:p>
            <a:endParaRPr/>
          </a:p>
        </p:txBody>
      </p:sp>
      <p:sp>
        <p:nvSpPr>
          <p:cNvPr id="59" name="object 59"/>
          <p:cNvSpPr/>
          <p:nvPr/>
        </p:nvSpPr>
        <p:spPr>
          <a:xfrm>
            <a:off x="4626741" y="4855517"/>
            <a:ext cx="1375410" cy="457200"/>
          </a:xfrm>
          <a:custGeom>
            <a:avLst/>
            <a:gdLst/>
            <a:ahLst/>
            <a:cxnLst/>
            <a:rect l="l" t="t" r="r" b="b"/>
            <a:pathLst>
              <a:path w="1375410" h="457200">
                <a:moveTo>
                  <a:pt x="0" y="457200"/>
                </a:moveTo>
                <a:lnTo>
                  <a:pt x="1375368" y="457200"/>
                </a:lnTo>
                <a:lnTo>
                  <a:pt x="1375368" y="0"/>
                </a:lnTo>
                <a:lnTo>
                  <a:pt x="0" y="0"/>
                </a:lnTo>
                <a:lnTo>
                  <a:pt x="0" y="457200"/>
                </a:lnTo>
                <a:close/>
              </a:path>
            </a:pathLst>
          </a:custGeom>
          <a:ln w="4011">
            <a:solidFill>
              <a:srgbClr val="404040"/>
            </a:solidFill>
          </a:ln>
        </p:spPr>
        <p:txBody>
          <a:bodyPr wrap="square" lIns="0" tIns="0" rIns="0" bIns="0" rtlCol="0"/>
          <a:lstStyle/>
          <a:p>
            <a:endParaRPr/>
          </a:p>
        </p:txBody>
      </p:sp>
      <p:sp>
        <p:nvSpPr>
          <p:cNvPr id="60" name="object 60"/>
          <p:cNvSpPr txBox="1"/>
          <p:nvPr/>
        </p:nvSpPr>
        <p:spPr>
          <a:xfrm>
            <a:off x="4724553" y="4953694"/>
            <a:ext cx="1183640" cy="230504"/>
          </a:xfrm>
          <a:prstGeom prst="rect">
            <a:avLst/>
          </a:prstGeom>
        </p:spPr>
        <p:txBody>
          <a:bodyPr vert="horz" wrap="square" lIns="0" tIns="0" rIns="0" bIns="0" rtlCol="0">
            <a:spAutoFit/>
          </a:bodyPr>
          <a:lstStyle/>
          <a:p>
            <a:pPr marL="12700"/>
            <a:r>
              <a:rPr sz="1500" spc="20" dirty="0">
                <a:latin typeface="宋体"/>
                <a:cs typeface="宋体"/>
              </a:rPr>
              <a:t>事故链未扩大</a:t>
            </a:r>
            <a:endParaRPr sz="1500">
              <a:latin typeface="宋体"/>
              <a:cs typeface="宋体"/>
            </a:endParaRPr>
          </a:p>
        </p:txBody>
      </p:sp>
      <p:sp>
        <p:nvSpPr>
          <p:cNvPr id="61" name="object 61"/>
          <p:cNvSpPr/>
          <p:nvPr/>
        </p:nvSpPr>
        <p:spPr>
          <a:xfrm>
            <a:off x="5314425" y="4626916"/>
            <a:ext cx="0" cy="144780"/>
          </a:xfrm>
          <a:custGeom>
            <a:avLst/>
            <a:gdLst/>
            <a:ahLst/>
            <a:cxnLst/>
            <a:rect l="l" t="t" r="r" b="b"/>
            <a:pathLst>
              <a:path h="144779">
                <a:moveTo>
                  <a:pt x="0" y="0"/>
                </a:moveTo>
                <a:lnTo>
                  <a:pt x="0" y="144379"/>
                </a:lnTo>
              </a:path>
            </a:pathLst>
          </a:custGeom>
          <a:ln w="16086">
            <a:solidFill>
              <a:srgbClr val="404040"/>
            </a:solidFill>
          </a:ln>
        </p:spPr>
        <p:txBody>
          <a:bodyPr wrap="square" lIns="0" tIns="0" rIns="0" bIns="0" rtlCol="0"/>
          <a:lstStyle/>
          <a:p>
            <a:endParaRPr/>
          </a:p>
        </p:txBody>
      </p:sp>
      <p:sp>
        <p:nvSpPr>
          <p:cNvPr id="62" name="object 62"/>
          <p:cNvSpPr/>
          <p:nvPr/>
        </p:nvSpPr>
        <p:spPr>
          <a:xfrm>
            <a:off x="5254102" y="4735201"/>
            <a:ext cx="120650" cy="120650"/>
          </a:xfrm>
          <a:custGeom>
            <a:avLst/>
            <a:gdLst/>
            <a:ahLst/>
            <a:cxnLst/>
            <a:rect l="l" t="t" r="r" b="b"/>
            <a:pathLst>
              <a:path w="120650" h="120650">
                <a:moveTo>
                  <a:pt x="0" y="0"/>
                </a:moveTo>
                <a:lnTo>
                  <a:pt x="60323" y="120315"/>
                </a:lnTo>
                <a:lnTo>
                  <a:pt x="111646" y="17951"/>
                </a:lnTo>
                <a:lnTo>
                  <a:pt x="62193" y="17951"/>
                </a:lnTo>
                <a:lnTo>
                  <a:pt x="33300" y="14618"/>
                </a:lnTo>
                <a:lnTo>
                  <a:pt x="5630" y="4620"/>
                </a:lnTo>
                <a:lnTo>
                  <a:pt x="0" y="0"/>
                </a:lnTo>
                <a:close/>
              </a:path>
              <a:path w="120650" h="120650">
                <a:moveTo>
                  <a:pt x="118209" y="4860"/>
                </a:moveTo>
                <a:lnTo>
                  <a:pt x="91115" y="14618"/>
                </a:lnTo>
                <a:lnTo>
                  <a:pt x="62193" y="17951"/>
                </a:lnTo>
                <a:lnTo>
                  <a:pt x="111646" y="17951"/>
                </a:lnTo>
                <a:lnTo>
                  <a:pt x="118209" y="4860"/>
                </a:lnTo>
                <a:close/>
              </a:path>
              <a:path w="120650" h="120650">
                <a:moveTo>
                  <a:pt x="120646" y="0"/>
                </a:moveTo>
                <a:lnTo>
                  <a:pt x="118209" y="4860"/>
                </a:lnTo>
                <a:lnTo>
                  <a:pt x="118876" y="4620"/>
                </a:lnTo>
                <a:lnTo>
                  <a:pt x="120646" y="0"/>
                </a:lnTo>
                <a:close/>
              </a:path>
            </a:pathLst>
          </a:custGeom>
          <a:solidFill>
            <a:srgbClr val="404040"/>
          </a:solidFill>
        </p:spPr>
        <p:txBody>
          <a:bodyPr wrap="square" lIns="0" tIns="0" rIns="0" bIns="0" rtlCol="0"/>
          <a:lstStyle/>
          <a:p>
            <a:endParaRPr/>
          </a:p>
        </p:txBody>
      </p:sp>
      <p:sp>
        <p:nvSpPr>
          <p:cNvPr id="63" name="object 63"/>
          <p:cNvSpPr/>
          <p:nvPr/>
        </p:nvSpPr>
        <p:spPr>
          <a:xfrm>
            <a:off x="6593278" y="4169716"/>
            <a:ext cx="1134075" cy="457200"/>
          </a:xfrm>
          <a:prstGeom prst="rect">
            <a:avLst/>
          </a:prstGeom>
          <a:blipFill>
            <a:blip r:embed="rId9" cstate="print"/>
            <a:stretch>
              <a:fillRect/>
            </a:stretch>
          </a:blipFill>
        </p:spPr>
        <p:txBody>
          <a:bodyPr wrap="square" lIns="0" tIns="0" rIns="0" bIns="0" rtlCol="0"/>
          <a:lstStyle/>
          <a:p>
            <a:endParaRPr/>
          </a:p>
        </p:txBody>
      </p:sp>
      <p:sp>
        <p:nvSpPr>
          <p:cNvPr id="64" name="object 64"/>
          <p:cNvSpPr/>
          <p:nvPr/>
        </p:nvSpPr>
        <p:spPr>
          <a:xfrm>
            <a:off x="6593277" y="4169716"/>
            <a:ext cx="1134110" cy="457200"/>
          </a:xfrm>
          <a:custGeom>
            <a:avLst/>
            <a:gdLst/>
            <a:ahLst/>
            <a:cxnLst/>
            <a:rect l="l" t="t" r="r" b="b"/>
            <a:pathLst>
              <a:path w="1134110" h="457200">
                <a:moveTo>
                  <a:pt x="0" y="457200"/>
                </a:moveTo>
                <a:lnTo>
                  <a:pt x="1134075" y="457200"/>
                </a:lnTo>
                <a:lnTo>
                  <a:pt x="1134075" y="0"/>
                </a:lnTo>
                <a:lnTo>
                  <a:pt x="0" y="0"/>
                </a:lnTo>
                <a:lnTo>
                  <a:pt x="0" y="457200"/>
                </a:lnTo>
                <a:close/>
              </a:path>
            </a:pathLst>
          </a:custGeom>
          <a:ln w="4012">
            <a:solidFill>
              <a:srgbClr val="404040"/>
            </a:solidFill>
          </a:ln>
        </p:spPr>
        <p:txBody>
          <a:bodyPr wrap="square" lIns="0" tIns="0" rIns="0" bIns="0" rtlCol="0"/>
          <a:lstStyle/>
          <a:p>
            <a:endParaRPr/>
          </a:p>
        </p:txBody>
      </p:sp>
      <p:sp>
        <p:nvSpPr>
          <p:cNvPr id="65" name="object 65"/>
          <p:cNvSpPr txBox="1"/>
          <p:nvPr/>
        </p:nvSpPr>
        <p:spPr>
          <a:xfrm>
            <a:off x="6667763" y="4137199"/>
            <a:ext cx="990600" cy="230504"/>
          </a:xfrm>
          <a:prstGeom prst="rect">
            <a:avLst/>
          </a:prstGeom>
        </p:spPr>
        <p:txBody>
          <a:bodyPr vert="horz" wrap="square" lIns="0" tIns="0" rIns="0" bIns="0" rtlCol="0">
            <a:spAutoFit/>
          </a:bodyPr>
          <a:lstStyle/>
          <a:p>
            <a:pPr marL="12700"/>
            <a:r>
              <a:rPr sz="1500" spc="20" dirty="0">
                <a:latin typeface="宋体"/>
                <a:cs typeface="宋体"/>
              </a:rPr>
              <a:t>防止次生事</a:t>
            </a:r>
            <a:endParaRPr sz="1500">
              <a:latin typeface="宋体"/>
              <a:cs typeface="宋体"/>
            </a:endParaRPr>
          </a:p>
        </p:txBody>
      </p:sp>
      <p:sp>
        <p:nvSpPr>
          <p:cNvPr id="66" name="object 66"/>
          <p:cNvSpPr txBox="1"/>
          <p:nvPr/>
        </p:nvSpPr>
        <p:spPr>
          <a:xfrm>
            <a:off x="6860797" y="4387087"/>
            <a:ext cx="604520" cy="230504"/>
          </a:xfrm>
          <a:prstGeom prst="rect">
            <a:avLst/>
          </a:prstGeom>
        </p:spPr>
        <p:txBody>
          <a:bodyPr vert="horz" wrap="square" lIns="0" tIns="0" rIns="0" bIns="0" rtlCol="0">
            <a:spAutoFit/>
          </a:bodyPr>
          <a:lstStyle/>
          <a:p>
            <a:pPr marL="12700"/>
            <a:r>
              <a:rPr sz="1500" spc="20" dirty="0">
                <a:latin typeface="宋体"/>
                <a:cs typeface="宋体"/>
              </a:rPr>
              <a:t>故发生</a:t>
            </a:r>
            <a:endParaRPr sz="1500">
              <a:latin typeface="宋体"/>
              <a:cs typeface="宋体"/>
            </a:endParaRPr>
          </a:p>
        </p:txBody>
      </p:sp>
      <p:sp>
        <p:nvSpPr>
          <p:cNvPr id="67" name="object 67"/>
          <p:cNvSpPr/>
          <p:nvPr/>
        </p:nvSpPr>
        <p:spPr>
          <a:xfrm>
            <a:off x="7160314" y="3712483"/>
            <a:ext cx="0" cy="144780"/>
          </a:xfrm>
          <a:custGeom>
            <a:avLst/>
            <a:gdLst/>
            <a:ahLst/>
            <a:cxnLst/>
            <a:rect l="l" t="t" r="r" b="b"/>
            <a:pathLst>
              <a:path h="144779">
                <a:moveTo>
                  <a:pt x="0" y="0"/>
                </a:moveTo>
                <a:lnTo>
                  <a:pt x="0" y="144379"/>
                </a:lnTo>
              </a:path>
            </a:pathLst>
          </a:custGeom>
          <a:ln w="16086">
            <a:solidFill>
              <a:srgbClr val="404040"/>
            </a:solidFill>
          </a:ln>
        </p:spPr>
        <p:txBody>
          <a:bodyPr wrap="square" lIns="0" tIns="0" rIns="0" bIns="0" rtlCol="0"/>
          <a:lstStyle/>
          <a:p>
            <a:endParaRPr/>
          </a:p>
        </p:txBody>
      </p:sp>
      <p:sp>
        <p:nvSpPr>
          <p:cNvPr id="68" name="object 68"/>
          <p:cNvSpPr/>
          <p:nvPr/>
        </p:nvSpPr>
        <p:spPr>
          <a:xfrm>
            <a:off x="7160314" y="4025306"/>
            <a:ext cx="0" cy="60325"/>
          </a:xfrm>
          <a:custGeom>
            <a:avLst/>
            <a:gdLst/>
            <a:ahLst/>
            <a:cxnLst/>
            <a:rect l="l" t="t" r="r" b="b"/>
            <a:pathLst>
              <a:path h="60325">
                <a:moveTo>
                  <a:pt x="0" y="0"/>
                </a:moveTo>
                <a:lnTo>
                  <a:pt x="0" y="60157"/>
                </a:lnTo>
              </a:path>
            </a:pathLst>
          </a:custGeom>
          <a:ln w="16086">
            <a:solidFill>
              <a:srgbClr val="404040"/>
            </a:solidFill>
          </a:ln>
        </p:spPr>
        <p:txBody>
          <a:bodyPr wrap="square" lIns="0" tIns="0" rIns="0" bIns="0" rtlCol="0"/>
          <a:lstStyle/>
          <a:p>
            <a:endParaRPr/>
          </a:p>
        </p:txBody>
      </p:sp>
      <p:sp>
        <p:nvSpPr>
          <p:cNvPr id="69" name="object 69"/>
          <p:cNvSpPr/>
          <p:nvPr/>
        </p:nvSpPr>
        <p:spPr>
          <a:xfrm>
            <a:off x="7106426" y="4057711"/>
            <a:ext cx="114300" cy="112395"/>
          </a:xfrm>
          <a:custGeom>
            <a:avLst/>
            <a:gdLst/>
            <a:ahLst/>
            <a:cxnLst/>
            <a:rect l="l" t="t" r="r" b="b"/>
            <a:pathLst>
              <a:path w="114300" h="112395">
                <a:moveTo>
                  <a:pt x="0" y="0"/>
                </a:moveTo>
                <a:lnTo>
                  <a:pt x="5630" y="3689"/>
                </a:lnTo>
                <a:lnTo>
                  <a:pt x="53888" y="111973"/>
                </a:lnTo>
                <a:lnTo>
                  <a:pt x="108827" y="13355"/>
                </a:lnTo>
                <a:lnTo>
                  <a:pt x="56623" y="13355"/>
                </a:lnTo>
                <a:lnTo>
                  <a:pt x="27738" y="10016"/>
                </a:lnTo>
                <a:lnTo>
                  <a:pt x="0" y="0"/>
                </a:lnTo>
                <a:close/>
              </a:path>
              <a:path w="114300" h="112395">
                <a:moveTo>
                  <a:pt x="113246" y="0"/>
                </a:moveTo>
                <a:lnTo>
                  <a:pt x="85508" y="10016"/>
                </a:lnTo>
                <a:lnTo>
                  <a:pt x="56623" y="13355"/>
                </a:lnTo>
                <a:lnTo>
                  <a:pt x="108827" y="13355"/>
                </a:lnTo>
                <a:lnTo>
                  <a:pt x="114211" y="3689"/>
                </a:lnTo>
                <a:lnTo>
                  <a:pt x="113246" y="0"/>
                </a:lnTo>
                <a:close/>
              </a:path>
            </a:pathLst>
          </a:custGeom>
          <a:solidFill>
            <a:srgbClr val="404040"/>
          </a:solidFill>
        </p:spPr>
        <p:txBody>
          <a:bodyPr wrap="square" lIns="0" tIns="0" rIns="0" bIns="0" rtlCol="0"/>
          <a:lstStyle/>
          <a:p>
            <a:endParaRPr/>
          </a:p>
        </p:txBody>
      </p:sp>
      <p:sp>
        <p:nvSpPr>
          <p:cNvPr id="70" name="object 70"/>
          <p:cNvSpPr txBox="1"/>
          <p:nvPr/>
        </p:nvSpPr>
        <p:spPr>
          <a:xfrm>
            <a:off x="6892971" y="3859003"/>
            <a:ext cx="540385" cy="158115"/>
          </a:xfrm>
          <a:prstGeom prst="rect">
            <a:avLst/>
          </a:prstGeom>
        </p:spPr>
        <p:txBody>
          <a:bodyPr vert="horz" wrap="square" lIns="0" tIns="0" rIns="0" bIns="0" rtlCol="0">
            <a:spAutoFit/>
          </a:bodyPr>
          <a:lstStyle/>
          <a:p>
            <a:pPr marL="12700"/>
            <a:r>
              <a:rPr sz="1000" spc="10" dirty="0">
                <a:latin typeface="宋体"/>
                <a:cs typeface="宋体"/>
              </a:rPr>
              <a:t>断链减灾</a:t>
            </a:r>
            <a:endParaRPr sz="1000">
              <a:latin typeface="宋体"/>
              <a:cs typeface="宋体"/>
            </a:endParaRPr>
          </a:p>
        </p:txBody>
      </p:sp>
      <p:sp>
        <p:nvSpPr>
          <p:cNvPr id="71" name="object 71"/>
          <p:cNvSpPr/>
          <p:nvPr/>
        </p:nvSpPr>
        <p:spPr>
          <a:xfrm>
            <a:off x="8125485" y="3255283"/>
            <a:ext cx="1459820" cy="457200"/>
          </a:xfrm>
          <a:prstGeom prst="rect">
            <a:avLst/>
          </a:prstGeom>
          <a:blipFill>
            <a:blip r:embed="rId10" cstate="print"/>
            <a:stretch>
              <a:fillRect/>
            </a:stretch>
          </a:blipFill>
        </p:spPr>
        <p:txBody>
          <a:bodyPr wrap="square" lIns="0" tIns="0" rIns="0" bIns="0" rtlCol="0"/>
          <a:lstStyle/>
          <a:p>
            <a:endParaRPr/>
          </a:p>
        </p:txBody>
      </p:sp>
      <p:sp>
        <p:nvSpPr>
          <p:cNvPr id="72" name="object 72"/>
          <p:cNvSpPr/>
          <p:nvPr/>
        </p:nvSpPr>
        <p:spPr>
          <a:xfrm>
            <a:off x="8125486" y="3255283"/>
            <a:ext cx="1459865" cy="457200"/>
          </a:xfrm>
          <a:custGeom>
            <a:avLst/>
            <a:gdLst/>
            <a:ahLst/>
            <a:cxnLst/>
            <a:rect l="l" t="t" r="r" b="b"/>
            <a:pathLst>
              <a:path w="1459865" h="457200">
                <a:moveTo>
                  <a:pt x="0" y="457200"/>
                </a:moveTo>
                <a:lnTo>
                  <a:pt x="1459820" y="457200"/>
                </a:lnTo>
                <a:lnTo>
                  <a:pt x="1459820" y="0"/>
                </a:lnTo>
                <a:lnTo>
                  <a:pt x="0" y="0"/>
                </a:lnTo>
                <a:lnTo>
                  <a:pt x="0" y="457200"/>
                </a:lnTo>
                <a:close/>
              </a:path>
            </a:pathLst>
          </a:custGeom>
          <a:ln w="4011">
            <a:solidFill>
              <a:srgbClr val="404040"/>
            </a:solidFill>
          </a:ln>
        </p:spPr>
        <p:txBody>
          <a:bodyPr wrap="square" lIns="0" tIns="0" rIns="0" bIns="0" rtlCol="0"/>
          <a:lstStyle/>
          <a:p>
            <a:endParaRPr/>
          </a:p>
        </p:txBody>
      </p:sp>
      <p:sp>
        <p:nvSpPr>
          <p:cNvPr id="73" name="object 73"/>
          <p:cNvSpPr txBox="1"/>
          <p:nvPr/>
        </p:nvSpPr>
        <p:spPr>
          <a:xfrm>
            <a:off x="8258365" y="3206367"/>
            <a:ext cx="1183640" cy="514350"/>
          </a:xfrm>
          <a:prstGeom prst="rect">
            <a:avLst/>
          </a:prstGeom>
        </p:spPr>
        <p:txBody>
          <a:bodyPr vert="horz" wrap="square" lIns="0" tIns="0" rIns="0" bIns="0" rtlCol="0">
            <a:spAutoFit/>
          </a:bodyPr>
          <a:lstStyle/>
          <a:p>
            <a:pPr marL="12700" marR="5080" indent="96520">
              <a:lnSpc>
                <a:spcPct val="112100"/>
              </a:lnSpc>
            </a:pPr>
            <a:r>
              <a:rPr sz="1500" spc="20" dirty="0">
                <a:latin typeface="宋体"/>
                <a:cs typeface="宋体"/>
              </a:rPr>
              <a:t>形成事故链  事故规模扩大</a:t>
            </a:r>
            <a:endParaRPr sz="1500">
              <a:latin typeface="宋体"/>
              <a:cs typeface="宋体"/>
            </a:endParaRPr>
          </a:p>
        </p:txBody>
      </p:sp>
      <p:sp>
        <p:nvSpPr>
          <p:cNvPr id="74" name="object 74"/>
          <p:cNvSpPr/>
          <p:nvPr/>
        </p:nvSpPr>
        <p:spPr>
          <a:xfrm>
            <a:off x="8849363" y="3712483"/>
            <a:ext cx="0" cy="373380"/>
          </a:xfrm>
          <a:custGeom>
            <a:avLst/>
            <a:gdLst/>
            <a:ahLst/>
            <a:cxnLst/>
            <a:rect l="l" t="t" r="r" b="b"/>
            <a:pathLst>
              <a:path h="373379">
                <a:moveTo>
                  <a:pt x="0" y="0"/>
                </a:moveTo>
                <a:lnTo>
                  <a:pt x="0" y="372979"/>
                </a:lnTo>
              </a:path>
            </a:pathLst>
          </a:custGeom>
          <a:ln w="16086">
            <a:solidFill>
              <a:srgbClr val="404040"/>
            </a:solidFill>
          </a:ln>
        </p:spPr>
        <p:txBody>
          <a:bodyPr wrap="square" lIns="0" tIns="0" rIns="0" bIns="0" rtlCol="0"/>
          <a:lstStyle/>
          <a:p>
            <a:endParaRPr/>
          </a:p>
        </p:txBody>
      </p:sp>
      <p:sp>
        <p:nvSpPr>
          <p:cNvPr id="75" name="object 75"/>
          <p:cNvSpPr/>
          <p:nvPr/>
        </p:nvSpPr>
        <p:spPr>
          <a:xfrm>
            <a:off x="8789040" y="4057711"/>
            <a:ext cx="120650" cy="112395"/>
          </a:xfrm>
          <a:custGeom>
            <a:avLst/>
            <a:gdLst/>
            <a:ahLst/>
            <a:cxnLst/>
            <a:rect l="l" t="t" r="r" b="b"/>
            <a:pathLst>
              <a:path w="120650" h="112395">
                <a:moveTo>
                  <a:pt x="4504" y="0"/>
                </a:moveTo>
                <a:lnTo>
                  <a:pt x="0" y="3689"/>
                </a:lnTo>
                <a:lnTo>
                  <a:pt x="60323" y="111973"/>
                </a:lnTo>
                <a:lnTo>
                  <a:pt x="115261" y="13355"/>
                </a:lnTo>
                <a:lnTo>
                  <a:pt x="61187" y="13355"/>
                </a:lnTo>
                <a:lnTo>
                  <a:pt x="32265" y="10016"/>
                </a:lnTo>
                <a:lnTo>
                  <a:pt x="4504" y="0"/>
                </a:lnTo>
                <a:close/>
              </a:path>
              <a:path w="120650" h="112395">
                <a:moveTo>
                  <a:pt x="117750" y="0"/>
                </a:moveTo>
                <a:lnTo>
                  <a:pt x="90080" y="10016"/>
                </a:lnTo>
                <a:lnTo>
                  <a:pt x="61187" y="13355"/>
                </a:lnTo>
                <a:lnTo>
                  <a:pt x="115261" y="13355"/>
                </a:lnTo>
                <a:lnTo>
                  <a:pt x="120646" y="3689"/>
                </a:lnTo>
                <a:lnTo>
                  <a:pt x="117750" y="0"/>
                </a:lnTo>
                <a:close/>
              </a:path>
            </a:pathLst>
          </a:custGeom>
          <a:solidFill>
            <a:srgbClr val="404040"/>
          </a:solidFill>
        </p:spPr>
        <p:txBody>
          <a:bodyPr wrap="square" lIns="0" tIns="0" rIns="0" bIns="0" rtlCol="0"/>
          <a:lstStyle/>
          <a:p>
            <a:endParaRPr/>
          </a:p>
        </p:txBody>
      </p:sp>
      <p:sp>
        <p:nvSpPr>
          <p:cNvPr id="76" name="object 76"/>
          <p:cNvSpPr/>
          <p:nvPr/>
        </p:nvSpPr>
        <p:spPr>
          <a:xfrm>
            <a:off x="6086563" y="4626916"/>
            <a:ext cx="1073785" cy="457200"/>
          </a:xfrm>
          <a:custGeom>
            <a:avLst/>
            <a:gdLst/>
            <a:ahLst/>
            <a:cxnLst/>
            <a:rect l="l" t="t" r="r" b="b"/>
            <a:pathLst>
              <a:path w="1073785" h="457200">
                <a:moveTo>
                  <a:pt x="1073752" y="0"/>
                </a:moveTo>
                <a:lnTo>
                  <a:pt x="1073752" y="457200"/>
                </a:lnTo>
                <a:lnTo>
                  <a:pt x="0" y="457200"/>
                </a:lnTo>
              </a:path>
            </a:pathLst>
          </a:custGeom>
          <a:ln w="16048">
            <a:solidFill>
              <a:srgbClr val="404040"/>
            </a:solidFill>
          </a:ln>
        </p:spPr>
        <p:txBody>
          <a:bodyPr wrap="square" lIns="0" tIns="0" rIns="0" bIns="0" rtlCol="0"/>
          <a:lstStyle/>
          <a:p>
            <a:endParaRPr/>
          </a:p>
        </p:txBody>
      </p:sp>
      <p:sp>
        <p:nvSpPr>
          <p:cNvPr id="77" name="object 77"/>
          <p:cNvSpPr/>
          <p:nvPr/>
        </p:nvSpPr>
        <p:spPr>
          <a:xfrm>
            <a:off x="6002109" y="5023654"/>
            <a:ext cx="111760" cy="113030"/>
          </a:xfrm>
          <a:custGeom>
            <a:avLst/>
            <a:gdLst/>
            <a:ahLst/>
            <a:cxnLst/>
            <a:rect l="l" t="t" r="r" b="b"/>
            <a:pathLst>
              <a:path w="111760" h="113029">
                <a:moveTo>
                  <a:pt x="111477" y="0"/>
                </a:moveTo>
                <a:lnTo>
                  <a:pt x="108581" y="304"/>
                </a:lnTo>
                <a:lnTo>
                  <a:pt x="0" y="60462"/>
                </a:lnTo>
                <a:lnTo>
                  <a:pt x="108581" y="108589"/>
                </a:lnTo>
                <a:lnTo>
                  <a:pt x="111477" y="112936"/>
                </a:lnTo>
                <a:lnTo>
                  <a:pt x="101433" y="85291"/>
                </a:lnTo>
                <a:lnTo>
                  <a:pt x="98085" y="56468"/>
                </a:lnTo>
                <a:lnTo>
                  <a:pt x="101433" y="27644"/>
                </a:lnTo>
                <a:lnTo>
                  <a:pt x="111477" y="0"/>
                </a:lnTo>
                <a:close/>
              </a:path>
            </a:pathLst>
          </a:custGeom>
          <a:solidFill>
            <a:srgbClr val="404040"/>
          </a:solidFill>
        </p:spPr>
        <p:txBody>
          <a:bodyPr wrap="square" lIns="0" tIns="0" rIns="0" bIns="0" rtlCol="0"/>
          <a:lstStyle/>
          <a:p>
            <a:endParaRPr/>
          </a:p>
        </p:txBody>
      </p:sp>
      <p:sp>
        <p:nvSpPr>
          <p:cNvPr id="78" name="object 78"/>
          <p:cNvSpPr/>
          <p:nvPr/>
        </p:nvSpPr>
        <p:spPr>
          <a:xfrm>
            <a:off x="6653600" y="4975833"/>
            <a:ext cx="313690" cy="217170"/>
          </a:xfrm>
          <a:custGeom>
            <a:avLst/>
            <a:gdLst/>
            <a:ahLst/>
            <a:cxnLst/>
            <a:rect l="l" t="t" r="r" b="b"/>
            <a:pathLst>
              <a:path w="313689" h="217170">
                <a:moveTo>
                  <a:pt x="0" y="216568"/>
                </a:moveTo>
                <a:lnTo>
                  <a:pt x="313680" y="216568"/>
                </a:lnTo>
                <a:lnTo>
                  <a:pt x="313680" y="0"/>
                </a:lnTo>
                <a:lnTo>
                  <a:pt x="0" y="0"/>
                </a:lnTo>
                <a:lnTo>
                  <a:pt x="0" y="216568"/>
                </a:lnTo>
                <a:close/>
              </a:path>
            </a:pathLst>
          </a:custGeom>
          <a:solidFill>
            <a:srgbClr val="FFFFFF"/>
          </a:solidFill>
        </p:spPr>
        <p:txBody>
          <a:bodyPr wrap="square" lIns="0" tIns="0" rIns="0" bIns="0" rtlCol="0"/>
          <a:lstStyle/>
          <a:p>
            <a:endParaRPr/>
          </a:p>
        </p:txBody>
      </p:sp>
      <p:sp>
        <p:nvSpPr>
          <p:cNvPr id="79" name="object 79"/>
          <p:cNvSpPr txBox="1"/>
          <p:nvPr/>
        </p:nvSpPr>
        <p:spPr>
          <a:xfrm>
            <a:off x="6636075" y="4974776"/>
            <a:ext cx="347345" cy="194310"/>
          </a:xfrm>
          <a:prstGeom prst="rect">
            <a:avLst/>
          </a:prstGeom>
        </p:spPr>
        <p:txBody>
          <a:bodyPr vert="horz" wrap="square" lIns="0" tIns="0" rIns="0" bIns="0" rtlCol="0">
            <a:spAutoFit/>
          </a:bodyPr>
          <a:lstStyle/>
          <a:p>
            <a:pPr marL="12700"/>
            <a:r>
              <a:rPr sz="1250" spc="15" dirty="0">
                <a:latin typeface="宋体"/>
                <a:cs typeface="宋体"/>
              </a:rPr>
              <a:t>有效</a:t>
            </a:r>
            <a:endParaRPr sz="1250">
              <a:latin typeface="宋体"/>
              <a:cs typeface="宋体"/>
            </a:endParaRPr>
          </a:p>
        </p:txBody>
      </p:sp>
      <p:sp>
        <p:nvSpPr>
          <p:cNvPr id="80" name="object 80"/>
          <p:cNvSpPr/>
          <p:nvPr/>
        </p:nvSpPr>
        <p:spPr>
          <a:xfrm>
            <a:off x="4626741" y="5553353"/>
            <a:ext cx="1375368" cy="481263"/>
          </a:xfrm>
          <a:prstGeom prst="rect">
            <a:avLst/>
          </a:prstGeom>
          <a:blipFill>
            <a:blip r:embed="rId11" cstate="print"/>
            <a:stretch>
              <a:fillRect/>
            </a:stretch>
          </a:blipFill>
        </p:spPr>
        <p:txBody>
          <a:bodyPr wrap="square" lIns="0" tIns="0" rIns="0" bIns="0" rtlCol="0"/>
          <a:lstStyle/>
          <a:p>
            <a:endParaRPr/>
          </a:p>
        </p:txBody>
      </p:sp>
      <p:sp>
        <p:nvSpPr>
          <p:cNvPr id="81" name="object 81"/>
          <p:cNvSpPr/>
          <p:nvPr/>
        </p:nvSpPr>
        <p:spPr>
          <a:xfrm>
            <a:off x="4626741" y="5553352"/>
            <a:ext cx="1375410" cy="481330"/>
          </a:xfrm>
          <a:custGeom>
            <a:avLst/>
            <a:gdLst/>
            <a:ahLst/>
            <a:cxnLst/>
            <a:rect l="l" t="t" r="r" b="b"/>
            <a:pathLst>
              <a:path w="1375410" h="481329">
                <a:moveTo>
                  <a:pt x="0" y="481263"/>
                </a:moveTo>
                <a:lnTo>
                  <a:pt x="1375368" y="481263"/>
                </a:lnTo>
                <a:lnTo>
                  <a:pt x="1375368" y="0"/>
                </a:lnTo>
                <a:lnTo>
                  <a:pt x="0" y="0"/>
                </a:lnTo>
                <a:lnTo>
                  <a:pt x="0" y="481263"/>
                </a:lnTo>
                <a:close/>
              </a:path>
            </a:pathLst>
          </a:custGeom>
          <a:ln w="4011">
            <a:solidFill>
              <a:srgbClr val="404040"/>
            </a:solidFill>
          </a:ln>
        </p:spPr>
        <p:txBody>
          <a:bodyPr wrap="square" lIns="0" tIns="0" rIns="0" bIns="0" rtlCol="0"/>
          <a:lstStyle/>
          <a:p>
            <a:endParaRPr/>
          </a:p>
        </p:txBody>
      </p:sp>
      <p:sp>
        <p:nvSpPr>
          <p:cNvPr id="82" name="object 82"/>
          <p:cNvSpPr txBox="1"/>
          <p:nvPr/>
        </p:nvSpPr>
        <p:spPr>
          <a:xfrm>
            <a:off x="4724553" y="5514186"/>
            <a:ext cx="1183640" cy="501650"/>
          </a:xfrm>
          <a:prstGeom prst="rect">
            <a:avLst/>
          </a:prstGeom>
        </p:spPr>
        <p:txBody>
          <a:bodyPr vert="horz" wrap="square" lIns="0" tIns="0" rIns="0" bIns="0" rtlCol="0">
            <a:spAutoFit/>
          </a:bodyPr>
          <a:lstStyle/>
          <a:p>
            <a:pPr marL="301625" marR="5080" indent="-289560">
              <a:lnSpc>
                <a:spcPct val="109300"/>
              </a:lnSpc>
            </a:pPr>
            <a:r>
              <a:rPr sz="1500" spc="15" dirty="0">
                <a:latin typeface="宋体"/>
                <a:cs typeface="宋体"/>
              </a:rPr>
              <a:t>阻止或控制事  </a:t>
            </a:r>
            <a:r>
              <a:rPr sz="1500" spc="20" dirty="0">
                <a:latin typeface="宋体"/>
                <a:cs typeface="宋体"/>
              </a:rPr>
              <a:t>故发生</a:t>
            </a:r>
            <a:endParaRPr sz="1500">
              <a:latin typeface="宋体"/>
              <a:cs typeface="宋体"/>
            </a:endParaRPr>
          </a:p>
        </p:txBody>
      </p:sp>
      <p:sp>
        <p:nvSpPr>
          <p:cNvPr id="83" name="object 83"/>
          <p:cNvSpPr/>
          <p:nvPr/>
        </p:nvSpPr>
        <p:spPr>
          <a:xfrm>
            <a:off x="5314425" y="5312718"/>
            <a:ext cx="0" cy="156845"/>
          </a:xfrm>
          <a:custGeom>
            <a:avLst/>
            <a:gdLst/>
            <a:ahLst/>
            <a:cxnLst/>
            <a:rect l="l" t="t" r="r" b="b"/>
            <a:pathLst>
              <a:path h="156845">
                <a:moveTo>
                  <a:pt x="0" y="0"/>
                </a:moveTo>
                <a:lnTo>
                  <a:pt x="0" y="156410"/>
                </a:lnTo>
              </a:path>
            </a:pathLst>
          </a:custGeom>
          <a:ln w="16086">
            <a:solidFill>
              <a:srgbClr val="404040"/>
            </a:solidFill>
          </a:ln>
        </p:spPr>
        <p:txBody>
          <a:bodyPr wrap="square" lIns="0" tIns="0" rIns="0" bIns="0" rtlCol="0"/>
          <a:lstStyle/>
          <a:p>
            <a:endParaRPr/>
          </a:p>
        </p:txBody>
      </p:sp>
      <p:sp>
        <p:nvSpPr>
          <p:cNvPr id="84" name="object 84"/>
          <p:cNvSpPr/>
          <p:nvPr/>
        </p:nvSpPr>
        <p:spPr>
          <a:xfrm>
            <a:off x="5254102" y="5444663"/>
            <a:ext cx="120650" cy="109220"/>
          </a:xfrm>
          <a:custGeom>
            <a:avLst/>
            <a:gdLst/>
            <a:ahLst/>
            <a:cxnLst/>
            <a:rect l="l" t="t" r="r" b="b"/>
            <a:pathLst>
              <a:path w="120650" h="109220">
                <a:moveTo>
                  <a:pt x="5630" y="0"/>
                </a:moveTo>
                <a:lnTo>
                  <a:pt x="0" y="401"/>
                </a:lnTo>
                <a:lnTo>
                  <a:pt x="60323" y="108685"/>
                </a:lnTo>
                <a:lnTo>
                  <a:pt x="113443" y="13331"/>
                </a:lnTo>
                <a:lnTo>
                  <a:pt x="62193" y="13331"/>
                </a:lnTo>
                <a:lnTo>
                  <a:pt x="33300" y="9998"/>
                </a:lnTo>
                <a:lnTo>
                  <a:pt x="5630" y="0"/>
                </a:lnTo>
                <a:close/>
              </a:path>
              <a:path w="120650" h="109220">
                <a:moveTo>
                  <a:pt x="118876" y="0"/>
                </a:moveTo>
                <a:lnTo>
                  <a:pt x="91115" y="9998"/>
                </a:lnTo>
                <a:lnTo>
                  <a:pt x="62193" y="13331"/>
                </a:lnTo>
                <a:lnTo>
                  <a:pt x="113443" y="13331"/>
                </a:lnTo>
                <a:lnTo>
                  <a:pt x="120646" y="401"/>
                </a:lnTo>
                <a:lnTo>
                  <a:pt x="118876" y="0"/>
                </a:lnTo>
                <a:close/>
              </a:path>
            </a:pathLst>
          </a:custGeom>
          <a:solidFill>
            <a:srgbClr val="404040"/>
          </a:solidFill>
        </p:spPr>
        <p:txBody>
          <a:bodyPr wrap="square" lIns="0" tIns="0" rIns="0" bIns="0" rtlCol="0"/>
          <a:lstStyle/>
          <a:p>
            <a:endParaRPr/>
          </a:p>
        </p:txBody>
      </p:sp>
      <p:sp>
        <p:nvSpPr>
          <p:cNvPr id="85" name="object 85"/>
          <p:cNvSpPr/>
          <p:nvPr/>
        </p:nvSpPr>
        <p:spPr>
          <a:xfrm>
            <a:off x="3468536" y="2810114"/>
            <a:ext cx="0" cy="228600"/>
          </a:xfrm>
          <a:custGeom>
            <a:avLst/>
            <a:gdLst/>
            <a:ahLst/>
            <a:cxnLst/>
            <a:rect l="l" t="t" r="r" b="b"/>
            <a:pathLst>
              <a:path h="228600">
                <a:moveTo>
                  <a:pt x="0" y="0"/>
                </a:moveTo>
                <a:lnTo>
                  <a:pt x="0" y="228600"/>
                </a:lnTo>
              </a:path>
            </a:pathLst>
          </a:custGeom>
          <a:ln w="16086">
            <a:solidFill>
              <a:srgbClr val="404040"/>
            </a:solidFill>
          </a:ln>
        </p:spPr>
        <p:txBody>
          <a:bodyPr wrap="square" lIns="0" tIns="0" rIns="0" bIns="0" rtlCol="0"/>
          <a:lstStyle/>
          <a:p>
            <a:endParaRPr/>
          </a:p>
        </p:txBody>
      </p:sp>
      <p:sp>
        <p:nvSpPr>
          <p:cNvPr id="86" name="object 86"/>
          <p:cNvSpPr/>
          <p:nvPr/>
        </p:nvSpPr>
        <p:spPr>
          <a:xfrm>
            <a:off x="3408213" y="3011764"/>
            <a:ext cx="120650" cy="111760"/>
          </a:xfrm>
          <a:custGeom>
            <a:avLst/>
            <a:gdLst/>
            <a:ahLst/>
            <a:cxnLst/>
            <a:rect l="l" t="t" r="r" b="b"/>
            <a:pathLst>
              <a:path w="120650" h="111760">
                <a:moveTo>
                  <a:pt x="4729" y="0"/>
                </a:moveTo>
                <a:lnTo>
                  <a:pt x="0" y="2887"/>
                </a:lnTo>
                <a:lnTo>
                  <a:pt x="60323" y="111171"/>
                </a:lnTo>
                <a:lnTo>
                  <a:pt x="114815" y="13355"/>
                </a:lnTo>
                <a:lnTo>
                  <a:pt x="61352" y="13355"/>
                </a:lnTo>
                <a:lnTo>
                  <a:pt x="32449" y="10016"/>
                </a:lnTo>
                <a:lnTo>
                  <a:pt x="4729" y="0"/>
                </a:lnTo>
                <a:close/>
              </a:path>
              <a:path w="120650" h="111760">
                <a:moveTo>
                  <a:pt x="117976" y="0"/>
                </a:moveTo>
                <a:lnTo>
                  <a:pt x="90255" y="10016"/>
                </a:lnTo>
                <a:lnTo>
                  <a:pt x="61352" y="13355"/>
                </a:lnTo>
                <a:lnTo>
                  <a:pt x="114815" y="13355"/>
                </a:lnTo>
                <a:lnTo>
                  <a:pt x="120646" y="2887"/>
                </a:lnTo>
                <a:lnTo>
                  <a:pt x="117976" y="0"/>
                </a:lnTo>
                <a:close/>
              </a:path>
            </a:pathLst>
          </a:custGeom>
          <a:solidFill>
            <a:srgbClr val="404040"/>
          </a:solidFill>
        </p:spPr>
        <p:txBody>
          <a:bodyPr wrap="square" lIns="0" tIns="0" rIns="0" bIns="0" rtlCol="0"/>
          <a:lstStyle/>
          <a:p>
            <a:endParaRPr/>
          </a:p>
        </p:txBody>
      </p:sp>
      <p:sp>
        <p:nvSpPr>
          <p:cNvPr id="87" name="object 87"/>
          <p:cNvSpPr/>
          <p:nvPr/>
        </p:nvSpPr>
        <p:spPr>
          <a:xfrm>
            <a:off x="8282327" y="5168338"/>
            <a:ext cx="1134075" cy="457200"/>
          </a:xfrm>
          <a:prstGeom prst="rect">
            <a:avLst/>
          </a:prstGeom>
          <a:blipFill>
            <a:blip r:embed="rId9" cstate="print"/>
            <a:stretch>
              <a:fillRect/>
            </a:stretch>
          </a:blipFill>
        </p:spPr>
        <p:txBody>
          <a:bodyPr wrap="square" lIns="0" tIns="0" rIns="0" bIns="0" rtlCol="0"/>
          <a:lstStyle/>
          <a:p>
            <a:endParaRPr/>
          </a:p>
        </p:txBody>
      </p:sp>
      <p:sp>
        <p:nvSpPr>
          <p:cNvPr id="88" name="object 88"/>
          <p:cNvSpPr/>
          <p:nvPr/>
        </p:nvSpPr>
        <p:spPr>
          <a:xfrm>
            <a:off x="8282326" y="5168338"/>
            <a:ext cx="1134110" cy="457200"/>
          </a:xfrm>
          <a:custGeom>
            <a:avLst/>
            <a:gdLst/>
            <a:ahLst/>
            <a:cxnLst/>
            <a:rect l="l" t="t" r="r" b="b"/>
            <a:pathLst>
              <a:path w="1134109" h="457200">
                <a:moveTo>
                  <a:pt x="0" y="457200"/>
                </a:moveTo>
                <a:lnTo>
                  <a:pt x="1134075" y="457200"/>
                </a:lnTo>
                <a:lnTo>
                  <a:pt x="1134075" y="0"/>
                </a:lnTo>
                <a:lnTo>
                  <a:pt x="0" y="0"/>
                </a:lnTo>
                <a:lnTo>
                  <a:pt x="0" y="457200"/>
                </a:lnTo>
                <a:close/>
              </a:path>
            </a:pathLst>
          </a:custGeom>
          <a:ln w="4012">
            <a:solidFill>
              <a:srgbClr val="404040"/>
            </a:solidFill>
          </a:ln>
        </p:spPr>
        <p:txBody>
          <a:bodyPr wrap="square" lIns="0" tIns="0" rIns="0" bIns="0" rtlCol="0"/>
          <a:lstStyle/>
          <a:p>
            <a:endParaRPr/>
          </a:p>
        </p:txBody>
      </p:sp>
      <p:sp>
        <p:nvSpPr>
          <p:cNvPr id="89" name="object 89"/>
          <p:cNvSpPr txBox="1"/>
          <p:nvPr/>
        </p:nvSpPr>
        <p:spPr>
          <a:xfrm>
            <a:off x="8547916" y="5272018"/>
            <a:ext cx="604520" cy="230504"/>
          </a:xfrm>
          <a:prstGeom prst="rect">
            <a:avLst/>
          </a:prstGeom>
        </p:spPr>
        <p:txBody>
          <a:bodyPr vert="horz" wrap="square" lIns="0" tIns="0" rIns="0" bIns="0" rtlCol="0">
            <a:spAutoFit/>
          </a:bodyPr>
          <a:lstStyle/>
          <a:p>
            <a:pPr marL="12700"/>
            <a:r>
              <a:rPr sz="1500" spc="20" dirty="0">
                <a:latin typeface="宋体"/>
                <a:cs typeface="宋体"/>
              </a:rPr>
              <a:t>终结期</a:t>
            </a:r>
            <a:endParaRPr sz="1500">
              <a:latin typeface="宋体"/>
              <a:cs typeface="宋体"/>
            </a:endParaRPr>
          </a:p>
        </p:txBody>
      </p:sp>
      <p:sp>
        <p:nvSpPr>
          <p:cNvPr id="90" name="object 90"/>
          <p:cNvSpPr/>
          <p:nvPr/>
        </p:nvSpPr>
        <p:spPr>
          <a:xfrm>
            <a:off x="2696399" y="4446442"/>
            <a:ext cx="1411562" cy="264694"/>
          </a:xfrm>
          <a:prstGeom prst="rect">
            <a:avLst/>
          </a:prstGeom>
          <a:blipFill>
            <a:blip r:embed="rId12" cstate="print"/>
            <a:stretch>
              <a:fillRect/>
            </a:stretch>
          </a:blipFill>
        </p:spPr>
        <p:txBody>
          <a:bodyPr wrap="square" lIns="0" tIns="0" rIns="0" bIns="0" rtlCol="0"/>
          <a:lstStyle/>
          <a:p>
            <a:endParaRPr/>
          </a:p>
        </p:txBody>
      </p:sp>
      <p:sp>
        <p:nvSpPr>
          <p:cNvPr id="91" name="object 91"/>
          <p:cNvSpPr/>
          <p:nvPr/>
        </p:nvSpPr>
        <p:spPr>
          <a:xfrm>
            <a:off x="2696400" y="4446443"/>
            <a:ext cx="1411605" cy="264795"/>
          </a:xfrm>
          <a:custGeom>
            <a:avLst/>
            <a:gdLst/>
            <a:ahLst/>
            <a:cxnLst/>
            <a:rect l="l" t="t" r="r" b="b"/>
            <a:pathLst>
              <a:path w="1411605" h="264795">
                <a:moveTo>
                  <a:pt x="0" y="264694"/>
                </a:moveTo>
                <a:lnTo>
                  <a:pt x="1411562" y="264694"/>
                </a:lnTo>
                <a:lnTo>
                  <a:pt x="1411562" y="0"/>
                </a:lnTo>
                <a:lnTo>
                  <a:pt x="0" y="0"/>
                </a:lnTo>
                <a:lnTo>
                  <a:pt x="0" y="264694"/>
                </a:lnTo>
                <a:close/>
              </a:path>
            </a:pathLst>
          </a:custGeom>
          <a:ln w="4010">
            <a:solidFill>
              <a:srgbClr val="404040"/>
            </a:solidFill>
          </a:ln>
        </p:spPr>
        <p:txBody>
          <a:bodyPr wrap="square" lIns="0" tIns="0" rIns="0" bIns="0" rtlCol="0"/>
          <a:lstStyle/>
          <a:p>
            <a:endParaRPr/>
          </a:p>
        </p:txBody>
      </p:sp>
      <p:sp>
        <p:nvSpPr>
          <p:cNvPr id="92" name="object 92"/>
          <p:cNvSpPr/>
          <p:nvPr/>
        </p:nvSpPr>
        <p:spPr>
          <a:xfrm>
            <a:off x="2696399" y="4711138"/>
            <a:ext cx="1411562" cy="276726"/>
          </a:xfrm>
          <a:prstGeom prst="rect">
            <a:avLst/>
          </a:prstGeom>
          <a:blipFill>
            <a:blip r:embed="rId13" cstate="print"/>
            <a:stretch>
              <a:fillRect/>
            </a:stretch>
          </a:blipFill>
        </p:spPr>
        <p:txBody>
          <a:bodyPr wrap="square" lIns="0" tIns="0" rIns="0" bIns="0" rtlCol="0"/>
          <a:lstStyle/>
          <a:p>
            <a:endParaRPr/>
          </a:p>
        </p:txBody>
      </p:sp>
      <p:sp>
        <p:nvSpPr>
          <p:cNvPr id="93" name="object 93"/>
          <p:cNvSpPr/>
          <p:nvPr/>
        </p:nvSpPr>
        <p:spPr>
          <a:xfrm>
            <a:off x="2696400" y="4711138"/>
            <a:ext cx="1411605" cy="276860"/>
          </a:xfrm>
          <a:custGeom>
            <a:avLst/>
            <a:gdLst/>
            <a:ahLst/>
            <a:cxnLst/>
            <a:rect l="l" t="t" r="r" b="b"/>
            <a:pathLst>
              <a:path w="1411605" h="276860">
                <a:moveTo>
                  <a:pt x="0" y="276726"/>
                </a:moveTo>
                <a:lnTo>
                  <a:pt x="1411562" y="276726"/>
                </a:lnTo>
                <a:lnTo>
                  <a:pt x="1411562" y="0"/>
                </a:lnTo>
                <a:lnTo>
                  <a:pt x="0" y="0"/>
                </a:lnTo>
                <a:lnTo>
                  <a:pt x="0" y="276726"/>
                </a:lnTo>
                <a:close/>
              </a:path>
            </a:pathLst>
          </a:custGeom>
          <a:ln w="4010">
            <a:solidFill>
              <a:srgbClr val="404040"/>
            </a:solidFill>
          </a:ln>
        </p:spPr>
        <p:txBody>
          <a:bodyPr wrap="square" lIns="0" tIns="0" rIns="0" bIns="0" rtlCol="0"/>
          <a:lstStyle/>
          <a:p>
            <a:endParaRPr/>
          </a:p>
        </p:txBody>
      </p:sp>
      <p:sp>
        <p:nvSpPr>
          <p:cNvPr id="94" name="object 94"/>
          <p:cNvSpPr/>
          <p:nvPr/>
        </p:nvSpPr>
        <p:spPr>
          <a:xfrm>
            <a:off x="2696399" y="4963801"/>
            <a:ext cx="1411562" cy="228600"/>
          </a:xfrm>
          <a:prstGeom prst="rect">
            <a:avLst/>
          </a:prstGeom>
          <a:blipFill>
            <a:blip r:embed="rId14" cstate="print"/>
            <a:stretch>
              <a:fillRect/>
            </a:stretch>
          </a:blipFill>
        </p:spPr>
        <p:txBody>
          <a:bodyPr wrap="square" lIns="0" tIns="0" rIns="0" bIns="0" rtlCol="0"/>
          <a:lstStyle/>
          <a:p>
            <a:endParaRPr/>
          </a:p>
        </p:txBody>
      </p:sp>
      <p:sp>
        <p:nvSpPr>
          <p:cNvPr id="95" name="object 95"/>
          <p:cNvSpPr/>
          <p:nvPr/>
        </p:nvSpPr>
        <p:spPr>
          <a:xfrm>
            <a:off x="2696400" y="4963801"/>
            <a:ext cx="1411605" cy="228600"/>
          </a:xfrm>
          <a:custGeom>
            <a:avLst/>
            <a:gdLst/>
            <a:ahLst/>
            <a:cxnLst/>
            <a:rect l="l" t="t" r="r" b="b"/>
            <a:pathLst>
              <a:path w="1411605" h="228600">
                <a:moveTo>
                  <a:pt x="0" y="228600"/>
                </a:moveTo>
                <a:lnTo>
                  <a:pt x="1411562" y="228600"/>
                </a:lnTo>
                <a:lnTo>
                  <a:pt x="1411562" y="0"/>
                </a:lnTo>
                <a:lnTo>
                  <a:pt x="0" y="0"/>
                </a:lnTo>
                <a:lnTo>
                  <a:pt x="0" y="228600"/>
                </a:lnTo>
                <a:close/>
              </a:path>
            </a:pathLst>
          </a:custGeom>
          <a:ln w="4010">
            <a:solidFill>
              <a:srgbClr val="404040"/>
            </a:solidFill>
          </a:ln>
        </p:spPr>
        <p:txBody>
          <a:bodyPr wrap="square" lIns="0" tIns="0" rIns="0" bIns="0" rtlCol="0"/>
          <a:lstStyle/>
          <a:p>
            <a:endParaRPr/>
          </a:p>
        </p:txBody>
      </p:sp>
      <p:sp>
        <p:nvSpPr>
          <p:cNvPr id="96" name="object 96"/>
          <p:cNvSpPr/>
          <p:nvPr/>
        </p:nvSpPr>
        <p:spPr>
          <a:xfrm>
            <a:off x="2696399" y="5168338"/>
            <a:ext cx="1411562" cy="276726"/>
          </a:xfrm>
          <a:prstGeom prst="rect">
            <a:avLst/>
          </a:prstGeom>
          <a:blipFill>
            <a:blip r:embed="rId13" cstate="print"/>
            <a:stretch>
              <a:fillRect/>
            </a:stretch>
          </a:blipFill>
        </p:spPr>
        <p:txBody>
          <a:bodyPr wrap="square" lIns="0" tIns="0" rIns="0" bIns="0" rtlCol="0"/>
          <a:lstStyle/>
          <a:p>
            <a:endParaRPr/>
          </a:p>
        </p:txBody>
      </p:sp>
      <p:sp>
        <p:nvSpPr>
          <p:cNvPr id="97" name="object 97"/>
          <p:cNvSpPr/>
          <p:nvPr/>
        </p:nvSpPr>
        <p:spPr>
          <a:xfrm>
            <a:off x="2696400" y="5168338"/>
            <a:ext cx="1411605" cy="276860"/>
          </a:xfrm>
          <a:custGeom>
            <a:avLst/>
            <a:gdLst/>
            <a:ahLst/>
            <a:cxnLst/>
            <a:rect l="l" t="t" r="r" b="b"/>
            <a:pathLst>
              <a:path w="1411605" h="276860">
                <a:moveTo>
                  <a:pt x="0" y="276726"/>
                </a:moveTo>
                <a:lnTo>
                  <a:pt x="1411562" y="276726"/>
                </a:lnTo>
                <a:lnTo>
                  <a:pt x="1411562" y="0"/>
                </a:lnTo>
                <a:lnTo>
                  <a:pt x="0" y="0"/>
                </a:lnTo>
                <a:lnTo>
                  <a:pt x="0" y="276726"/>
                </a:lnTo>
                <a:close/>
              </a:path>
            </a:pathLst>
          </a:custGeom>
          <a:ln w="4010">
            <a:solidFill>
              <a:srgbClr val="404040"/>
            </a:solidFill>
          </a:ln>
        </p:spPr>
        <p:txBody>
          <a:bodyPr wrap="square" lIns="0" tIns="0" rIns="0" bIns="0" rtlCol="0"/>
          <a:lstStyle/>
          <a:p>
            <a:endParaRPr/>
          </a:p>
        </p:txBody>
      </p:sp>
      <p:sp>
        <p:nvSpPr>
          <p:cNvPr id="98" name="object 98"/>
          <p:cNvSpPr/>
          <p:nvPr/>
        </p:nvSpPr>
        <p:spPr>
          <a:xfrm>
            <a:off x="2696399" y="5445064"/>
            <a:ext cx="1411562" cy="228600"/>
          </a:xfrm>
          <a:prstGeom prst="rect">
            <a:avLst/>
          </a:prstGeom>
          <a:blipFill>
            <a:blip r:embed="rId14" cstate="print"/>
            <a:stretch>
              <a:fillRect/>
            </a:stretch>
          </a:blipFill>
        </p:spPr>
        <p:txBody>
          <a:bodyPr wrap="square" lIns="0" tIns="0" rIns="0" bIns="0" rtlCol="0"/>
          <a:lstStyle/>
          <a:p>
            <a:endParaRPr/>
          </a:p>
        </p:txBody>
      </p:sp>
      <p:sp>
        <p:nvSpPr>
          <p:cNvPr id="99" name="object 99"/>
          <p:cNvSpPr/>
          <p:nvPr/>
        </p:nvSpPr>
        <p:spPr>
          <a:xfrm>
            <a:off x="2696400" y="5445064"/>
            <a:ext cx="1411605" cy="228600"/>
          </a:xfrm>
          <a:custGeom>
            <a:avLst/>
            <a:gdLst/>
            <a:ahLst/>
            <a:cxnLst/>
            <a:rect l="l" t="t" r="r" b="b"/>
            <a:pathLst>
              <a:path w="1411605" h="228600">
                <a:moveTo>
                  <a:pt x="0" y="228600"/>
                </a:moveTo>
                <a:lnTo>
                  <a:pt x="1411562" y="228600"/>
                </a:lnTo>
                <a:lnTo>
                  <a:pt x="1411562" y="0"/>
                </a:lnTo>
                <a:lnTo>
                  <a:pt x="0" y="0"/>
                </a:lnTo>
                <a:lnTo>
                  <a:pt x="0" y="228600"/>
                </a:lnTo>
                <a:close/>
              </a:path>
            </a:pathLst>
          </a:custGeom>
          <a:ln w="4010">
            <a:solidFill>
              <a:srgbClr val="404040"/>
            </a:solidFill>
          </a:ln>
        </p:spPr>
        <p:txBody>
          <a:bodyPr wrap="square" lIns="0" tIns="0" rIns="0" bIns="0" rtlCol="0"/>
          <a:lstStyle/>
          <a:p>
            <a:endParaRPr/>
          </a:p>
        </p:txBody>
      </p:sp>
      <p:sp>
        <p:nvSpPr>
          <p:cNvPr id="100" name="object 100"/>
          <p:cNvSpPr txBox="1"/>
          <p:nvPr/>
        </p:nvSpPr>
        <p:spPr>
          <a:xfrm>
            <a:off x="2905882" y="4409137"/>
            <a:ext cx="990600" cy="1267526"/>
          </a:xfrm>
          <a:prstGeom prst="rect">
            <a:avLst/>
          </a:prstGeom>
        </p:spPr>
        <p:txBody>
          <a:bodyPr vert="horz" wrap="square" lIns="0" tIns="0" rIns="0" bIns="0" rtlCol="0">
            <a:spAutoFit/>
          </a:bodyPr>
          <a:lstStyle/>
          <a:p>
            <a:pPr marL="12700" marR="5080" algn="ctr">
              <a:lnSpc>
                <a:spcPct val="119400"/>
              </a:lnSpc>
            </a:pPr>
            <a:r>
              <a:rPr sz="1500" spc="20" dirty="0">
                <a:latin typeface="宋体"/>
                <a:cs typeface="宋体"/>
              </a:rPr>
              <a:t>人流管理  物质流管理</a:t>
            </a:r>
            <a:endParaRPr sz="1500">
              <a:latin typeface="宋体"/>
              <a:cs typeface="宋体"/>
            </a:endParaRPr>
          </a:p>
          <a:p>
            <a:pPr marL="12700" marR="5080" algn="ctr">
              <a:lnSpc>
                <a:spcPts val="1789"/>
              </a:lnSpc>
              <a:spcBef>
                <a:spcPts val="55"/>
              </a:spcBef>
            </a:pPr>
            <a:r>
              <a:rPr sz="1500" spc="15" dirty="0">
                <a:latin typeface="宋体"/>
                <a:cs typeface="宋体"/>
              </a:rPr>
              <a:t>能量流管理  信息流管理</a:t>
            </a:r>
            <a:endParaRPr sz="1500">
              <a:latin typeface="宋体"/>
              <a:cs typeface="宋体"/>
            </a:endParaRPr>
          </a:p>
          <a:p>
            <a:pPr algn="ctr">
              <a:spcBef>
                <a:spcPts val="110"/>
              </a:spcBef>
            </a:pPr>
            <a:r>
              <a:rPr sz="1500" spc="20" dirty="0">
                <a:latin typeface="宋体"/>
                <a:cs typeface="宋体"/>
              </a:rPr>
              <a:t>环境的管理</a:t>
            </a:r>
            <a:endParaRPr sz="1500">
              <a:latin typeface="宋体"/>
              <a:cs typeface="宋体"/>
            </a:endParaRPr>
          </a:p>
        </p:txBody>
      </p:sp>
      <p:sp>
        <p:nvSpPr>
          <p:cNvPr id="101" name="object 101"/>
          <p:cNvSpPr/>
          <p:nvPr/>
        </p:nvSpPr>
        <p:spPr>
          <a:xfrm>
            <a:off x="3468536" y="3580136"/>
            <a:ext cx="0" cy="782320"/>
          </a:xfrm>
          <a:custGeom>
            <a:avLst/>
            <a:gdLst/>
            <a:ahLst/>
            <a:cxnLst/>
            <a:rect l="l" t="t" r="r" b="b"/>
            <a:pathLst>
              <a:path h="782320">
                <a:moveTo>
                  <a:pt x="0" y="0"/>
                </a:moveTo>
                <a:lnTo>
                  <a:pt x="0" y="782053"/>
                </a:lnTo>
              </a:path>
            </a:pathLst>
          </a:custGeom>
          <a:ln w="16086">
            <a:solidFill>
              <a:srgbClr val="404040"/>
            </a:solidFill>
          </a:ln>
        </p:spPr>
        <p:txBody>
          <a:bodyPr wrap="square" lIns="0" tIns="0" rIns="0" bIns="0" rtlCol="0"/>
          <a:lstStyle/>
          <a:p>
            <a:endParaRPr/>
          </a:p>
        </p:txBody>
      </p:sp>
      <p:sp>
        <p:nvSpPr>
          <p:cNvPr id="102" name="object 102"/>
          <p:cNvSpPr/>
          <p:nvPr/>
        </p:nvSpPr>
        <p:spPr>
          <a:xfrm>
            <a:off x="3408213" y="4326094"/>
            <a:ext cx="120650" cy="120650"/>
          </a:xfrm>
          <a:custGeom>
            <a:avLst/>
            <a:gdLst/>
            <a:ahLst/>
            <a:cxnLst/>
            <a:rect l="l" t="t" r="r" b="b"/>
            <a:pathLst>
              <a:path w="120650" h="120650">
                <a:moveTo>
                  <a:pt x="0" y="0"/>
                </a:moveTo>
                <a:lnTo>
                  <a:pt x="60323" y="120315"/>
                </a:lnTo>
                <a:lnTo>
                  <a:pt x="111698" y="17846"/>
                </a:lnTo>
                <a:lnTo>
                  <a:pt x="61352" y="17846"/>
                </a:lnTo>
                <a:lnTo>
                  <a:pt x="32449" y="14508"/>
                </a:lnTo>
                <a:lnTo>
                  <a:pt x="4729" y="4491"/>
                </a:lnTo>
                <a:lnTo>
                  <a:pt x="0" y="0"/>
                </a:lnTo>
                <a:close/>
              </a:path>
              <a:path w="120650" h="120650">
                <a:moveTo>
                  <a:pt x="120646" y="0"/>
                </a:moveTo>
                <a:lnTo>
                  <a:pt x="117976" y="4491"/>
                </a:lnTo>
                <a:lnTo>
                  <a:pt x="90255" y="14508"/>
                </a:lnTo>
                <a:lnTo>
                  <a:pt x="61352" y="17846"/>
                </a:lnTo>
                <a:lnTo>
                  <a:pt x="111698" y="17846"/>
                </a:lnTo>
                <a:lnTo>
                  <a:pt x="120646" y="0"/>
                </a:lnTo>
                <a:close/>
              </a:path>
            </a:pathLst>
          </a:custGeom>
          <a:solidFill>
            <a:srgbClr val="404040"/>
          </a:solidFill>
        </p:spPr>
        <p:txBody>
          <a:bodyPr wrap="square" lIns="0" tIns="0" rIns="0" bIns="0" rtlCol="0"/>
          <a:lstStyle/>
          <a:p>
            <a:endParaRPr/>
          </a:p>
        </p:txBody>
      </p:sp>
      <p:sp>
        <p:nvSpPr>
          <p:cNvPr id="103" name="object 103"/>
          <p:cNvSpPr/>
          <p:nvPr/>
        </p:nvSpPr>
        <p:spPr>
          <a:xfrm>
            <a:off x="4445771" y="5084117"/>
            <a:ext cx="96520" cy="0"/>
          </a:xfrm>
          <a:custGeom>
            <a:avLst/>
            <a:gdLst/>
            <a:ahLst/>
            <a:cxnLst/>
            <a:rect l="l" t="t" r="r" b="b"/>
            <a:pathLst>
              <a:path w="96519">
                <a:moveTo>
                  <a:pt x="0" y="0"/>
                </a:moveTo>
                <a:lnTo>
                  <a:pt x="96517" y="0"/>
                </a:lnTo>
              </a:path>
            </a:pathLst>
          </a:custGeom>
          <a:ln w="16042">
            <a:solidFill>
              <a:srgbClr val="404040"/>
            </a:solidFill>
          </a:ln>
        </p:spPr>
        <p:txBody>
          <a:bodyPr wrap="square" lIns="0" tIns="0" rIns="0" bIns="0" rtlCol="0"/>
          <a:lstStyle/>
          <a:p>
            <a:endParaRPr/>
          </a:p>
        </p:txBody>
      </p:sp>
      <p:sp>
        <p:nvSpPr>
          <p:cNvPr id="104" name="object 104"/>
          <p:cNvSpPr/>
          <p:nvPr/>
        </p:nvSpPr>
        <p:spPr>
          <a:xfrm>
            <a:off x="4107963" y="5084117"/>
            <a:ext cx="180975" cy="0"/>
          </a:xfrm>
          <a:custGeom>
            <a:avLst/>
            <a:gdLst/>
            <a:ahLst/>
            <a:cxnLst/>
            <a:rect l="l" t="t" r="r" b="b"/>
            <a:pathLst>
              <a:path w="180975">
                <a:moveTo>
                  <a:pt x="0" y="0"/>
                </a:moveTo>
                <a:lnTo>
                  <a:pt x="180969" y="0"/>
                </a:lnTo>
              </a:path>
            </a:pathLst>
          </a:custGeom>
          <a:ln w="16042">
            <a:solidFill>
              <a:srgbClr val="404040"/>
            </a:solidFill>
          </a:ln>
        </p:spPr>
        <p:txBody>
          <a:bodyPr wrap="square" lIns="0" tIns="0" rIns="0" bIns="0" rtlCol="0"/>
          <a:lstStyle/>
          <a:p>
            <a:endParaRPr/>
          </a:p>
        </p:txBody>
      </p:sp>
      <p:sp>
        <p:nvSpPr>
          <p:cNvPr id="105" name="object 105"/>
          <p:cNvSpPr/>
          <p:nvPr/>
        </p:nvSpPr>
        <p:spPr>
          <a:xfrm>
            <a:off x="4518160" y="5023654"/>
            <a:ext cx="108585" cy="113030"/>
          </a:xfrm>
          <a:custGeom>
            <a:avLst/>
            <a:gdLst/>
            <a:ahLst/>
            <a:cxnLst/>
            <a:rect l="l" t="t" r="r" b="b"/>
            <a:pathLst>
              <a:path w="108585" h="113029">
                <a:moveTo>
                  <a:pt x="3033" y="107244"/>
                </a:moveTo>
                <a:lnTo>
                  <a:pt x="0" y="108589"/>
                </a:lnTo>
                <a:lnTo>
                  <a:pt x="965" y="112936"/>
                </a:lnTo>
                <a:lnTo>
                  <a:pt x="3033" y="107244"/>
                </a:lnTo>
                <a:close/>
              </a:path>
              <a:path w="108585" h="113029">
                <a:moveTo>
                  <a:pt x="1347" y="1051"/>
                </a:moveTo>
                <a:lnTo>
                  <a:pt x="11008" y="27644"/>
                </a:lnTo>
                <a:lnTo>
                  <a:pt x="14356" y="56468"/>
                </a:lnTo>
                <a:lnTo>
                  <a:pt x="11008" y="85291"/>
                </a:lnTo>
                <a:lnTo>
                  <a:pt x="3033" y="107244"/>
                </a:lnTo>
                <a:lnTo>
                  <a:pt x="108581" y="60462"/>
                </a:lnTo>
                <a:lnTo>
                  <a:pt x="1347" y="1051"/>
                </a:lnTo>
                <a:close/>
              </a:path>
              <a:path w="108585" h="113029">
                <a:moveTo>
                  <a:pt x="965" y="0"/>
                </a:moveTo>
                <a:lnTo>
                  <a:pt x="0" y="304"/>
                </a:lnTo>
                <a:lnTo>
                  <a:pt x="1347" y="1051"/>
                </a:lnTo>
                <a:lnTo>
                  <a:pt x="965" y="0"/>
                </a:lnTo>
                <a:close/>
              </a:path>
            </a:pathLst>
          </a:custGeom>
          <a:solidFill>
            <a:srgbClr val="404040"/>
          </a:solidFill>
        </p:spPr>
        <p:txBody>
          <a:bodyPr wrap="square" lIns="0" tIns="0" rIns="0" bIns="0" rtlCol="0"/>
          <a:lstStyle/>
          <a:p>
            <a:endParaRPr/>
          </a:p>
        </p:txBody>
      </p:sp>
      <p:sp>
        <p:nvSpPr>
          <p:cNvPr id="106" name="object 106"/>
          <p:cNvSpPr txBox="1"/>
          <p:nvPr/>
        </p:nvSpPr>
        <p:spPr>
          <a:xfrm>
            <a:off x="4277035" y="4844935"/>
            <a:ext cx="186690" cy="431165"/>
          </a:xfrm>
          <a:prstGeom prst="rect">
            <a:avLst/>
          </a:prstGeom>
        </p:spPr>
        <p:txBody>
          <a:bodyPr vert="horz" wrap="square" lIns="0" tIns="0" rIns="0" bIns="0" rtlCol="0">
            <a:spAutoFit/>
          </a:bodyPr>
          <a:lstStyle/>
          <a:p>
            <a:pPr marL="12700" marR="5080">
              <a:lnSpc>
                <a:spcPct val="112100"/>
              </a:lnSpc>
            </a:pPr>
            <a:r>
              <a:rPr sz="1250" spc="10" dirty="0">
                <a:latin typeface="宋体"/>
                <a:cs typeface="宋体"/>
              </a:rPr>
              <a:t>有  效</a:t>
            </a:r>
            <a:endParaRPr sz="1250">
              <a:latin typeface="宋体"/>
              <a:cs typeface="宋体"/>
            </a:endParaRPr>
          </a:p>
        </p:txBody>
      </p:sp>
      <p:sp>
        <p:nvSpPr>
          <p:cNvPr id="107" name="object 107"/>
          <p:cNvSpPr/>
          <p:nvPr/>
        </p:nvSpPr>
        <p:spPr>
          <a:xfrm>
            <a:off x="4204479" y="2581515"/>
            <a:ext cx="1351280" cy="770255"/>
          </a:xfrm>
          <a:custGeom>
            <a:avLst/>
            <a:gdLst/>
            <a:ahLst/>
            <a:cxnLst/>
            <a:rect l="l" t="t" r="r" b="b"/>
            <a:pathLst>
              <a:path w="1351279" h="770254">
                <a:moveTo>
                  <a:pt x="0" y="770021"/>
                </a:moveTo>
                <a:lnTo>
                  <a:pt x="168904" y="770021"/>
                </a:lnTo>
                <a:lnTo>
                  <a:pt x="168904" y="0"/>
                </a:lnTo>
                <a:lnTo>
                  <a:pt x="1351239" y="0"/>
                </a:lnTo>
              </a:path>
            </a:pathLst>
          </a:custGeom>
          <a:ln w="16052">
            <a:solidFill>
              <a:srgbClr val="404040"/>
            </a:solidFill>
          </a:ln>
        </p:spPr>
        <p:txBody>
          <a:bodyPr wrap="square" lIns="0" tIns="0" rIns="0" bIns="0" rtlCol="0"/>
          <a:lstStyle/>
          <a:p>
            <a:endParaRPr/>
          </a:p>
        </p:txBody>
      </p:sp>
      <p:sp>
        <p:nvSpPr>
          <p:cNvPr id="108" name="object 108"/>
          <p:cNvSpPr/>
          <p:nvPr/>
        </p:nvSpPr>
        <p:spPr>
          <a:xfrm>
            <a:off x="5519524" y="2521356"/>
            <a:ext cx="120650" cy="114300"/>
          </a:xfrm>
          <a:custGeom>
            <a:avLst/>
            <a:gdLst/>
            <a:ahLst/>
            <a:cxnLst/>
            <a:rect l="l" t="t" r="r" b="b"/>
            <a:pathLst>
              <a:path w="120650" h="114300">
                <a:moveTo>
                  <a:pt x="5715" y="106004"/>
                </a:moveTo>
                <a:lnTo>
                  <a:pt x="0" y="108284"/>
                </a:lnTo>
                <a:lnTo>
                  <a:pt x="2734" y="114219"/>
                </a:lnTo>
                <a:lnTo>
                  <a:pt x="5715" y="106004"/>
                </a:lnTo>
                <a:close/>
              </a:path>
              <a:path w="120650" h="114300">
                <a:moveTo>
                  <a:pt x="2770" y="1381"/>
                </a:moveTo>
                <a:lnTo>
                  <a:pt x="12778" y="28878"/>
                </a:lnTo>
                <a:lnTo>
                  <a:pt x="16126" y="57691"/>
                </a:lnTo>
                <a:lnTo>
                  <a:pt x="12778" y="86534"/>
                </a:lnTo>
                <a:lnTo>
                  <a:pt x="5715" y="106004"/>
                </a:lnTo>
                <a:lnTo>
                  <a:pt x="120646" y="60157"/>
                </a:lnTo>
                <a:lnTo>
                  <a:pt x="2770" y="1381"/>
                </a:lnTo>
                <a:close/>
              </a:path>
              <a:path w="120650" h="114300">
                <a:moveTo>
                  <a:pt x="0" y="0"/>
                </a:moveTo>
                <a:lnTo>
                  <a:pt x="2770" y="1381"/>
                </a:lnTo>
                <a:lnTo>
                  <a:pt x="0" y="0"/>
                </a:lnTo>
                <a:close/>
              </a:path>
            </a:pathLst>
          </a:custGeom>
          <a:solidFill>
            <a:srgbClr val="404040"/>
          </a:solidFill>
        </p:spPr>
        <p:txBody>
          <a:bodyPr wrap="square" lIns="0" tIns="0" rIns="0" bIns="0" rtlCol="0"/>
          <a:lstStyle/>
          <a:p>
            <a:endParaRPr/>
          </a:p>
        </p:txBody>
      </p:sp>
      <p:sp>
        <p:nvSpPr>
          <p:cNvPr id="109" name="object 109"/>
          <p:cNvSpPr/>
          <p:nvPr/>
        </p:nvSpPr>
        <p:spPr>
          <a:xfrm>
            <a:off x="4264803" y="2497293"/>
            <a:ext cx="325755" cy="217170"/>
          </a:xfrm>
          <a:custGeom>
            <a:avLst/>
            <a:gdLst/>
            <a:ahLst/>
            <a:cxnLst/>
            <a:rect l="l" t="t" r="r" b="b"/>
            <a:pathLst>
              <a:path w="325755" h="217169">
                <a:moveTo>
                  <a:pt x="0" y="216568"/>
                </a:moveTo>
                <a:lnTo>
                  <a:pt x="325745" y="216568"/>
                </a:lnTo>
                <a:lnTo>
                  <a:pt x="325745" y="0"/>
                </a:lnTo>
                <a:lnTo>
                  <a:pt x="0" y="0"/>
                </a:lnTo>
                <a:lnTo>
                  <a:pt x="0" y="216568"/>
                </a:lnTo>
                <a:close/>
              </a:path>
            </a:pathLst>
          </a:custGeom>
          <a:solidFill>
            <a:srgbClr val="FFFFFF"/>
          </a:solidFill>
        </p:spPr>
        <p:txBody>
          <a:bodyPr wrap="square" lIns="0" tIns="0" rIns="0" bIns="0" rtlCol="0"/>
          <a:lstStyle/>
          <a:p>
            <a:endParaRPr/>
          </a:p>
        </p:txBody>
      </p:sp>
      <p:sp>
        <p:nvSpPr>
          <p:cNvPr id="110" name="object 110"/>
          <p:cNvSpPr txBox="1"/>
          <p:nvPr/>
        </p:nvSpPr>
        <p:spPr>
          <a:xfrm>
            <a:off x="4252103" y="2496558"/>
            <a:ext cx="347345" cy="194310"/>
          </a:xfrm>
          <a:prstGeom prst="rect">
            <a:avLst/>
          </a:prstGeom>
        </p:spPr>
        <p:txBody>
          <a:bodyPr vert="horz" wrap="square" lIns="0" tIns="0" rIns="0" bIns="0" rtlCol="0">
            <a:spAutoFit/>
          </a:bodyPr>
          <a:lstStyle/>
          <a:p>
            <a:pPr marL="12700"/>
            <a:r>
              <a:rPr sz="1250" spc="15" dirty="0">
                <a:latin typeface="宋体"/>
                <a:cs typeface="宋体"/>
              </a:rPr>
              <a:t>无效</a:t>
            </a:r>
            <a:endParaRPr sz="1250">
              <a:latin typeface="宋体"/>
              <a:cs typeface="宋体"/>
            </a:endParaRPr>
          </a:p>
        </p:txBody>
      </p:sp>
      <p:sp>
        <p:nvSpPr>
          <p:cNvPr id="111" name="object 111"/>
          <p:cNvSpPr/>
          <p:nvPr/>
        </p:nvSpPr>
        <p:spPr>
          <a:xfrm>
            <a:off x="7727352" y="2581514"/>
            <a:ext cx="470534" cy="1817370"/>
          </a:xfrm>
          <a:custGeom>
            <a:avLst/>
            <a:gdLst/>
            <a:ahLst/>
            <a:cxnLst/>
            <a:rect l="l" t="t" r="r" b="b"/>
            <a:pathLst>
              <a:path w="470534" h="1817370">
                <a:moveTo>
                  <a:pt x="0" y="1816770"/>
                </a:moveTo>
                <a:lnTo>
                  <a:pt x="180969" y="1816770"/>
                </a:lnTo>
                <a:lnTo>
                  <a:pt x="180969" y="0"/>
                </a:lnTo>
                <a:lnTo>
                  <a:pt x="470520" y="0"/>
                </a:lnTo>
              </a:path>
            </a:pathLst>
          </a:custGeom>
          <a:ln w="16083">
            <a:solidFill>
              <a:srgbClr val="404040"/>
            </a:solidFill>
          </a:ln>
        </p:spPr>
        <p:txBody>
          <a:bodyPr wrap="square" lIns="0" tIns="0" rIns="0" bIns="0" rtlCol="0"/>
          <a:lstStyle/>
          <a:p>
            <a:endParaRPr/>
          </a:p>
        </p:txBody>
      </p:sp>
      <p:sp>
        <p:nvSpPr>
          <p:cNvPr id="112" name="object 112"/>
          <p:cNvSpPr/>
          <p:nvPr/>
        </p:nvSpPr>
        <p:spPr>
          <a:xfrm>
            <a:off x="8161679" y="2521356"/>
            <a:ext cx="120650" cy="114300"/>
          </a:xfrm>
          <a:custGeom>
            <a:avLst/>
            <a:gdLst/>
            <a:ahLst/>
            <a:cxnLst/>
            <a:rect l="l" t="t" r="r" b="b"/>
            <a:pathLst>
              <a:path w="120650" h="114300">
                <a:moveTo>
                  <a:pt x="8724" y="104804"/>
                </a:moveTo>
                <a:lnTo>
                  <a:pt x="0" y="108284"/>
                </a:lnTo>
                <a:lnTo>
                  <a:pt x="5308" y="114219"/>
                </a:lnTo>
                <a:lnTo>
                  <a:pt x="8724" y="104804"/>
                </a:lnTo>
                <a:close/>
              </a:path>
              <a:path w="120650" h="114300">
                <a:moveTo>
                  <a:pt x="5914" y="2949"/>
                </a:moveTo>
                <a:lnTo>
                  <a:pt x="15352" y="28878"/>
                </a:lnTo>
                <a:lnTo>
                  <a:pt x="18700" y="57691"/>
                </a:lnTo>
                <a:lnTo>
                  <a:pt x="15352" y="86534"/>
                </a:lnTo>
                <a:lnTo>
                  <a:pt x="8724" y="104804"/>
                </a:lnTo>
                <a:lnTo>
                  <a:pt x="120646" y="60157"/>
                </a:lnTo>
                <a:lnTo>
                  <a:pt x="5914" y="2949"/>
                </a:lnTo>
                <a:close/>
              </a:path>
              <a:path w="120650" h="114300">
                <a:moveTo>
                  <a:pt x="0" y="0"/>
                </a:moveTo>
                <a:lnTo>
                  <a:pt x="5914" y="2949"/>
                </a:lnTo>
                <a:lnTo>
                  <a:pt x="5308" y="1283"/>
                </a:lnTo>
                <a:lnTo>
                  <a:pt x="0" y="0"/>
                </a:lnTo>
                <a:close/>
              </a:path>
            </a:pathLst>
          </a:custGeom>
          <a:solidFill>
            <a:srgbClr val="404040"/>
          </a:solidFill>
        </p:spPr>
        <p:txBody>
          <a:bodyPr wrap="square" lIns="0" tIns="0" rIns="0" bIns="0" rtlCol="0"/>
          <a:lstStyle/>
          <a:p>
            <a:endParaRPr/>
          </a:p>
        </p:txBody>
      </p:sp>
      <p:sp>
        <p:nvSpPr>
          <p:cNvPr id="113" name="object 113"/>
          <p:cNvSpPr txBox="1"/>
          <p:nvPr/>
        </p:nvSpPr>
        <p:spPr>
          <a:xfrm>
            <a:off x="7810847" y="3150777"/>
            <a:ext cx="186690" cy="431165"/>
          </a:xfrm>
          <a:prstGeom prst="rect">
            <a:avLst/>
          </a:prstGeom>
        </p:spPr>
        <p:txBody>
          <a:bodyPr vert="horz" wrap="square" lIns="0" tIns="0" rIns="0" bIns="0" rtlCol="0">
            <a:spAutoFit/>
          </a:bodyPr>
          <a:lstStyle/>
          <a:p>
            <a:pPr marL="12700" marR="5080">
              <a:lnSpc>
                <a:spcPct val="112200"/>
              </a:lnSpc>
            </a:pPr>
            <a:r>
              <a:rPr sz="1250" spc="10" dirty="0">
                <a:latin typeface="宋体"/>
                <a:cs typeface="宋体"/>
              </a:rPr>
              <a:t>无  效</a:t>
            </a:r>
            <a:endParaRPr sz="1250">
              <a:latin typeface="宋体"/>
              <a:cs typeface="宋体"/>
            </a:endParaRPr>
          </a:p>
        </p:txBody>
      </p:sp>
      <p:sp>
        <p:nvSpPr>
          <p:cNvPr id="114" name="object 114"/>
          <p:cNvSpPr/>
          <p:nvPr/>
        </p:nvSpPr>
        <p:spPr>
          <a:xfrm>
            <a:off x="8125485" y="4193779"/>
            <a:ext cx="1496060" cy="457200"/>
          </a:xfrm>
          <a:custGeom>
            <a:avLst/>
            <a:gdLst/>
            <a:ahLst/>
            <a:cxnLst/>
            <a:rect l="l" t="t" r="r" b="b"/>
            <a:pathLst>
              <a:path w="1496059" h="457200">
                <a:moveTo>
                  <a:pt x="0" y="457200"/>
                </a:moveTo>
                <a:lnTo>
                  <a:pt x="1496014" y="457200"/>
                </a:lnTo>
                <a:lnTo>
                  <a:pt x="1496014" y="0"/>
                </a:lnTo>
                <a:lnTo>
                  <a:pt x="0" y="0"/>
                </a:lnTo>
                <a:lnTo>
                  <a:pt x="0" y="457200"/>
                </a:lnTo>
                <a:close/>
              </a:path>
            </a:pathLst>
          </a:custGeom>
          <a:solidFill>
            <a:srgbClr val="FFFFFF"/>
          </a:solidFill>
        </p:spPr>
        <p:txBody>
          <a:bodyPr wrap="square" lIns="0" tIns="0" rIns="0" bIns="0" rtlCol="0"/>
          <a:lstStyle/>
          <a:p>
            <a:endParaRPr/>
          </a:p>
        </p:txBody>
      </p:sp>
      <p:sp>
        <p:nvSpPr>
          <p:cNvPr id="115" name="object 115"/>
          <p:cNvSpPr/>
          <p:nvPr/>
        </p:nvSpPr>
        <p:spPr>
          <a:xfrm>
            <a:off x="8125485" y="4193747"/>
            <a:ext cx="0" cy="457834"/>
          </a:xfrm>
          <a:custGeom>
            <a:avLst/>
            <a:gdLst/>
            <a:ahLst/>
            <a:cxnLst/>
            <a:rect l="l" t="t" r="r" b="b"/>
            <a:pathLst>
              <a:path h="457835">
                <a:moveTo>
                  <a:pt x="0" y="0"/>
                </a:moveTo>
                <a:lnTo>
                  <a:pt x="0" y="0"/>
                </a:lnTo>
                <a:lnTo>
                  <a:pt x="0" y="457232"/>
                </a:lnTo>
              </a:path>
            </a:pathLst>
          </a:custGeom>
          <a:ln w="4021">
            <a:solidFill>
              <a:srgbClr val="FFFFFF"/>
            </a:solidFill>
          </a:ln>
        </p:spPr>
        <p:txBody>
          <a:bodyPr wrap="square" lIns="0" tIns="0" rIns="0" bIns="0" rtlCol="0"/>
          <a:lstStyle/>
          <a:p>
            <a:endParaRPr/>
          </a:p>
        </p:txBody>
      </p:sp>
      <p:sp>
        <p:nvSpPr>
          <p:cNvPr id="116" name="object 116"/>
          <p:cNvSpPr/>
          <p:nvPr/>
        </p:nvSpPr>
        <p:spPr>
          <a:xfrm>
            <a:off x="8101356" y="4169716"/>
            <a:ext cx="1496014" cy="457200"/>
          </a:xfrm>
          <a:prstGeom prst="rect">
            <a:avLst/>
          </a:prstGeom>
          <a:blipFill>
            <a:blip r:embed="rId15" cstate="print"/>
            <a:stretch>
              <a:fillRect/>
            </a:stretch>
          </a:blipFill>
        </p:spPr>
        <p:txBody>
          <a:bodyPr wrap="square" lIns="0" tIns="0" rIns="0" bIns="0" rtlCol="0"/>
          <a:lstStyle/>
          <a:p>
            <a:endParaRPr/>
          </a:p>
        </p:txBody>
      </p:sp>
      <p:sp>
        <p:nvSpPr>
          <p:cNvPr id="117" name="object 117"/>
          <p:cNvSpPr/>
          <p:nvPr/>
        </p:nvSpPr>
        <p:spPr>
          <a:xfrm>
            <a:off x="8101356" y="4169716"/>
            <a:ext cx="1496060" cy="457200"/>
          </a:xfrm>
          <a:custGeom>
            <a:avLst/>
            <a:gdLst/>
            <a:ahLst/>
            <a:cxnLst/>
            <a:rect l="l" t="t" r="r" b="b"/>
            <a:pathLst>
              <a:path w="1496059" h="457200">
                <a:moveTo>
                  <a:pt x="0" y="457200"/>
                </a:moveTo>
                <a:lnTo>
                  <a:pt x="1496014" y="457200"/>
                </a:lnTo>
                <a:lnTo>
                  <a:pt x="1496014" y="0"/>
                </a:lnTo>
                <a:lnTo>
                  <a:pt x="0" y="0"/>
                </a:lnTo>
                <a:lnTo>
                  <a:pt x="0" y="457200"/>
                </a:lnTo>
                <a:close/>
              </a:path>
            </a:pathLst>
          </a:custGeom>
          <a:ln w="4011">
            <a:solidFill>
              <a:srgbClr val="404040"/>
            </a:solidFill>
          </a:ln>
        </p:spPr>
        <p:txBody>
          <a:bodyPr wrap="square" lIns="0" tIns="0" rIns="0" bIns="0" rtlCol="0"/>
          <a:lstStyle/>
          <a:p>
            <a:endParaRPr/>
          </a:p>
        </p:txBody>
      </p:sp>
      <p:sp>
        <p:nvSpPr>
          <p:cNvPr id="118" name="object 118"/>
          <p:cNvSpPr txBox="1"/>
          <p:nvPr/>
        </p:nvSpPr>
        <p:spPr>
          <a:xfrm>
            <a:off x="8149462" y="4153080"/>
            <a:ext cx="1376680" cy="230504"/>
          </a:xfrm>
          <a:prstGeom prst="rect">
            <a:avLst/>
          </a:prstGeom>
        </p:spPr>
        <p:txBody>
          <a:bodyPr vert="horz" wrap="square" lIns="0" tIns="0" rIns="0" bIns="0" rtlCol="0">
            <a:spAutoFit/>
          </a:bodyPr>
          <a:lstStyle/>
          <a:p>
            <a:pPr marL="12700"/>
            <a:r>
              <a:rPr sz="1500" spc="20" dirty="0">
                <a:latin typeface="宋体"/>
                <a:cs typeface="宋体"/>
              </a:rPr>
              <a:t>断链减</a:t>
            </a:r>
            <a:r>
              <a:rPr sz="1500" spc="15" dirty="0">
                <a:latin typeface="宋体"/>
                <a:cs typeface="宋体"/>
              </a:rPr>
              <a:t>灾</a:t>
            </a:r>
            <a:r>
              <a:rPr sz="1500" spc="20" dirty="0">
                <a:latin typeface="宋体"/>
                <a:cs typeface="宋体"/>
              </a:rPr>
              <a:t>，阻止</a:t>
            </a:r>
            <a:endParaRPr sz="1500">
              <a:latin typeface="宋体"/>
              <a:cs typeface="宋体"/>
            </a:endParaRPr>
          </a:p>
        </p:txBody>
      </p:sp>
      <p:sp>
        <p:nvSpPr>
          <p:cNvPr id="119" name="object 119"/>
          <p:cNvSpPr txBox="1"/>
          <p:nvPr/>
        </p:nvSpPr>
        <p:spPr>
          <a:xfrm>
            <a:off x="8149462" y="4394915"/>
            <a:ext cx="1376680" cy="230504"/>
          </a:xfrm>
          <a:prstGeom prst="rect">
            <a:avLst/>
          </a:prstGeom>
        </p:spPr>
        <p:txBody>
          <a:bodyPr vert="horz" wrap="square" lIns="0" tIns="0" rIns="0" bIns="0" rtlCol="0">
            <a:spAutoFit/>
          </a:bodyPr>
          <a:lstStyle/>
          <a:p>
            <a:pPr marL="12700"/>
            <a:r>
              <a:rPr sz="1500" spc="20" dirty="0">
                <a:latin typeface="宋体"/>
                <a:cs typeface="宋体"/>
              </a:rPr>
              <a:t>事故链继续扩大</a:t>
            </a:r>
            <a:endParaRPr sz="1500">
              <a:latin typeface="宋体"/>
              <a:cs typeface="宋体"/>
            </a:endParaRPr>
          </a:p>
        </p:txBody>
      </p:sp>
      <p:sp>
        <p:nvSpPr>
          <p:cNvPr id="120" name="object 120"/>
          <p:cNvSpPr/>
          <p:nvPr/>
        </p:nvSpPr>
        <p:spPr>
          <a:xfrm>
            <a:off x="8282327" y="2352914"/>
            <a:ext cx="1134075" cy="457200"/>
          </a:xfrm>
          <a:prstGeom prst="rect">
            <a:avLst/>
          </a:prstGeom>
          <a:blipFill>
            <a:blip r:embed="rId9" cstate="print"/>
            <a:stretch>
              <a:fillRect/>
            </a:stretch>
          </a:blipFill>
        </p:spPr>
        <p:txBody>
          <a:bodyPr wrap="square" lIns="0" tIns="0" rIns="0" bIns="0" rtlCol="0"/>
          <a:lstStyle/>
          <a:p>
            <a:endParaRPr/>
          </a:p>
        </p:txBody>
      </p:sp>
      <p:sp>
        <p:nvSpPr>
          <p:cNvPr id="121" name="object 121"/>
          <p:cNvSpPr/>
          <p:nvPr/>
        </p:nvSpPr>
        <p:spPr>
          <a:xfrm>
            <a:off x="8282326" y="2352914"/>
            <a:ext cx="1134110" cy="457200"/>
          </a:xfrm>
          <a:custGeom>
            <a:avLst/>
            <a:gdLst/>
            <a:ahLst/>
            <a:cxnLst/>
            <a:rect l="l" t="t" r="r" b="b"/>
            <a:pathLst>
              <a:path w="1134109" h="457200">
                <a:moveTo>
                  <a:pt x="0" y="457200"/>
                </a:moveTo>
                <a:lnTo>
                  <a:pt x="1134075" y="457200"/>
                </a:lnTo>
                <a:lnTo>
                  <a:pt x="1134075" y="0"/>
                </a:lnTo>
                <a:lnTo>
                  <a:pt x="0" y="0"/>
                </a:lnTo>
                <a:lnTo>
                  <a:pt x="0" y="457200"/>
                </a:lnTo>
                <a:close/>
              </a:path>
            </a:pathLst>
          </a:custGeom>
          <a:ln w="4012">
            <a:solidFill>
              <a:srgbClr val="404040"/>
            </a:solidFill>
          </a:ln>
        </p:spPr>
        <p:txBody>
          <a:bodyPr wrap="square" lIns="0" tIns="0" rIns="0" bIns="0" rtlCol="0"/>
          <a:lstStyle/>
          <a:p>
            <a:endParaRPr/>
          </a:p>
        </p:txBody>
      </p:sp>
      <p:sp>
        <p:nvSpPr>
          <p:cNvPr id="122" name="object 122"/>
          <p:cNvSpPr txBox="1"/>
          <p:nvPr/>
        </p:nvSpPr>
        <p:spPr>
          <a:xfrm>
            <a:off x="8547916" y="2452616"/>
            <a:ext cx="604520" cy="230504"/>
          </a:xfrm>
          <a:prstGeom prst="rect">
            <a:avLst/>
          </a:prstGeom>
        </p:spPr>
        <p:txBody>
          <a:bodyPr vert="horz" wrap="square" lIns="0" tIns="0" rIns="0" bIns="0" rtlCol="0">
            <a:spAutoFit/>
          </a:bodyPr>
          <a:lstStyle/>
          <a:p>
            <a:pPr marL="12700"/>
            <a:r>
              <a:rPr sz="1500" spc="20" dirty="0">
                <a:latin typeface="宋体"/>
                <a:cs typeface="宋体"/>
              </a:rPr>
              <a:t>蔓延期</a:t>
            </a:r>
            <a:endParaRPr sz="1500">
              <a:latin typeface="宋体"/>
              <a:cs typeface="宋体"/>
            </a:endParaRPr>
          </a:p>
        </p:txBody>
      </p:sp>
      <p:sp>
        <p:nvSpPr>
          <p:cNvPr id="123" name="object 123"/>
          <p:cNvSpPr/>
          <p:nvPr/>
        </p:nvSpPr>
        <p:spPr>
          <a:xfrm>
            <a:off x="8849363" y="2810115"/>
            <a:ext cx="0" cy="361315"/>
          </a:xfrm>
          <a:custGeom>
            <a:avLst/>
            <a:gdLst/>
            <a:ahLst/>
            <a:cxnLst/>
            <a:rect l="l" t="t" r="r" b="b"/>
            <a:pathLst>
              <a:path h="361314">
                <a:moveTo>
                  <a:pt x="0" y="360947"/>
                </a:moveTo>
                <a:lnTo>
                  <a:pt x="0" y="0"/>
                </a:lnTo>
              </a:path>
            </a:pathLst>
          </a:custGeom>
          <a:ln w="16086">
            <a:solidFill>
              <a:srgbClr val="404040"/>
            </a:solidFill>
          </a:ln>
        </p:spPr>
        <p:txBody>
          <a:bodyPr wrap="square" lIns="0" tIns="0" rIns="0" bIns="0" rtlCol="0"/>
          <a:lstStyle/>
          <a:p>
            <a:endParaRPr/>
          </a:p>
        </p:txBody>
      </p:sp>
      <p:sp>
        <p:nvSpPr>
          <p:cNvPr id="124" name="object 124"/>
          <p:cNvSpPr/>
          <p:nvPr/>
        </p:nvSpPr>
        <p:spPr>
          <a:xfrm>
            <a:off x="8789040" y="3147000"/>
            <a:ext cx="120650" cy="108585"/>
          </a:xfrm>
          <a:custGeom>
            <a:avLst/>
            <a:gdLst/>
            <a:ahLst/>
            <a:cxnLst/>
            <a:rect l="l" t="t" r="r" b="b"/>
            <a:pathLst>
              <a:path w="120650" h="108585">
                <a:moveTo>
                  <a:pt x="0" y="0"/>
                </a:moveTo>
                <a:lnTo>
                  <a:pt x="60323" y="108284"/>
                </a:lnTo>
                <a:lnTo>
                  <a:pt x="112491" y="14638"/>
                </a:lnTo>
                <a:lnTo>
                  <a:pt x="61187" y="14638"/>
                </a:lnTo>
                <a:lnTo>
                  <a:pt x="32265" y="11299"/>
                </a:lnTo>
                <a:lnTo>
                  <a:pt x="4504" y="1283"/>
                </a:lnTo>
                <a:lnTo>
                  <a:pt x="0" y="0"/>
                </a:lnTo>
                <a:close/>
              </a:path>
              <a:path w="120650" h="108585">
                <a:moveTo>
                  <a:pt x="120646" y="0"/>
                </a:moveTo>
                <a:lnTo>
                  <a:pt x="117750" y="1283"/>
                </a:lnTo>
                <a:lnTo>
                  <a:pt x="90080" y="11299"/>
                </a:lnTo>
                <a:lnTo>
                  <a:pt x="61187" y="14638"/>
                </a:lnTo>
                <a:lnTo>
                  <a:pt x="112491" y="14638"/>
                </a:lnTo>
                <a:lnTo>
                  <a:pt x="120646" y="0"/>
                </a:lnTo>
                <a:close/>
              </a:path>
            </a:pathLst>
          </a:custGeom>
          <a:solidFill>
            <a:srgbClr val="404040"/>
          </a:solidFill>
        </p:spPr>
        <p:txBody>
          <a:bodyPr wrap="square" lIns="0" tIns="0" rIns="0" bIns="0" rtlCol="0"/>
          <a:lstStyle/>
          <a:p>
            <a:endParaRPr/>
          </a:p>
        </p:txBody>
      </p:sp>
      <p:sp>
        <p:nvSpPr>
          <p:cNvPr id="125" name="object 125"/>
          <p:cNvSpPr/>
          <p:nvPr/>
        </p:nvSpPr>
        <p:spPr>
          <a:xfrm>
            <a:off x="6291660" y="1991966"/>
            <a:ext cx="2557780" cy="276860"/>
          </a:xfrm>
          <a:custGeom>
            <a:avLst/>
            <a:gdLst/>
            <a:ahLst/>
            <a:cxnLst/>
            <a:rect l="l" t="t" r="r" b="b"/>
            <a:pathLst>
              <a:path w="2557779" h="276860">
                <a:moveTo>
                  <a:pt x="0" y="0"/>
                </a:moveTo>
                <a:lnTo>
                  <a:pt x="0" y="168442"/>
                </a:lnTo>
                <a:lnTo>
                  <a:pt x="2557702" y="168442"/>
                </a:lnTo>
                <a:lnTo>
                  <a:pt x="2557702" y="276726"/>
                </a:lnTo>
              </a:path>
            </a:pathLst>
          </a:custGeom>
          <a:ln w="16042">
            <a:solidFill>
              <a:srgbClr val="404040"/>
            </a:solidFill>
          </a:ln>
        </p:spPr>
        <p:txBody>
          <a:bodyPr wrap="square" lIns="0" tIns="0" rIns="0" bIns="0" rtlCol="0"/>
          <a:lstStyle/>
          <a:p>
            <a:endParaRPr/>
          </a:p>
        </p:txBody>
      </p:sp>
      <p:sp>
        <p:nvSpPr>
          <p:cNvPr id="126" name="object 126"/>
          <p:cNvSpPr/>
          <p:nvPr/>
        </p:nvSpPr>
        <p:spPr>
          <a:xfrm>
            <a:off x="8789040" y="2238694"/>
            <a:ext cx="120650" cy="114300"/>
          </a:xfrm>
          <a:custGeom>
            <a:avLst/>
            <a:gdLst/>
            <a:ahLst/>
            <a:cxnLst/>
            <a:rect l="l" t="t" r="r" b="b"/>
            <a:pathLst>
              <a:path w="120650" h="114300">
                <a:moveTo>
                  <a:pt x="4504" y="0"/>
                </a:moveTo>
                <a:lnTo>
                  <a:pt x="0" y="5935"/>
                </a:lnTo>
                <a:lnTo>
                  <a:pt x="60323" y="114219"/>
                </a:lnTo>
                <a:lnTo>
                  <a:pt x="116513" y="13355"/>
                </a:lnTo>
                <a:lnTo>
                  <a:pt x="61187" y="13355"/>
                </a:lnTo>
                <a:lnTo>
                  <a:pt x="32265" y="10016"/>
                </a:lnTo>
                <a:lnTo>
                  <a:pt x="4504" y="0"/>
                </a:lnTo>
                <a:close/>
              </a:path>
              <a:path w="120650" h="114300">
                <a:moveTo>
                  <a:pt x="117750" y="0"/>
                </a:moveTo>
                <a:lnTo>
                  <a:pt x="90080" y="10016"/>
                </a:lnTo>
                <a:lnTo>
                  <a:pt x="61187" y="13355"/>
                </a:lnTo>
                <a:lnTo>
                  <a:pt x="116513" y="13355"/>
                </a:lnTo>
                <a:lnTo>
                  <a:pt x="120646" y="5935"/>
                </a:lnTo>
                <a:lnTo>
                  <a:pt x="117750" y="0"/>
                </a:lnTo>
                <a:close/>
              </a:path>
            </a:pathLst>
          </a:custGeom>
          <a:solidFill>
            <a:srgbClr val="404040"/>
          </a:solidFill>
        </p:spPr>
        <p:txBody>
          <a:bodyPr wrap="square" lIns="0" tIns="0" rIns="0" bIns="0" rtlCol="0"/>
          <a:lstStyle/>
          <a:p>
            <a:endParaRPr/>
          </a:p>
        </p:txBody>
      </p:sp>
      <p:sp>
        <p:nvSpPr>
          <p:cNvPr id="127" name="object 127"/>
          <p:cNvSpPr/>
          <p:nvPr/>
        </p:nvSpPr>
        <p:spPr>
          <a:xfrm>
            <a:off x="8849363" y="4626916"/>
            <a:ext cx="0" cy="168910"/>
          </a:xfrm>
          <a:custGeom>
            <a:avLst/>
            <a:gdLst/>
            <a:ahLst/>
            <a:cxnLst/>
            <a:rect l="l" t="t" r="r" b="b"/>
            <a:pathLst>
              <a:path h="168910">
                <a:moveTo>
                  <a:pt x="0" y="0"/>
                </a:moveTo>
                <a:lnTo>
                  <a:pt x="0" y="168442"/>
                </a:lnTo>
              </a:path>
            </a:pathLst>
          </a:custGeom>
          <a:ln w="16086">
            <a:solidFill>
              <a:srgbClr val="404040"/>
            </a:solidFill>
          </a:ln>
        </p:spPr>
        <p:txBody>
          <a:bodyPr wrap="square" lIns="0" tIns="0" rIns="0" bIns="0" rtlCol="0"/>
          <a:lstStyle/>
          <a:p>
            <a:endParaRPr/>
          </a:p>
        </p:txBody>
      </p:sp>
      <p:sp>
        <p:nvSpPr>
          <p:cNvPr id="128" name="object 128"/>
          <p:cNvSpPr/>
          <p:nvPr/>
        </p:nvSpPr>
        <p:spPr>
          <a:xfrm>
            <a:off x="8849363" y="4999896"/>
            <a:ext cx="0" cy="84455"/>
          </a:xfrm>
          <a:custGeom>
            <a:avLst/>
            <a:gdLst/>
            <a:ahLst/>
            <a:cxnLst/>
            <a:rect l="l" t="t" r="r" b="b"/>
            <a:pathLst>
              <a:path h="84454">
                <a:moveTo>
                  <a:pt x="0" y="0"/>
                </a:moveTo>
                <a:lnTo>
                  <a:pt x="0" y="84221"/>
                </a:lnTo>
              </a:path>
            </a:pathLst>
          </a:custGeom>
          <a:ln w="16086">
            <a:solidFill>
              <a:srgbClr val="404040"/>
            </a:solidFill>
          </a:ln>
        </p:spPr>
        <p:txBody>
          <a:bodyPr wrap="square" lIns="0" tIns="0" rIns="0" bIns="0" rtlCol="0"/>
          <a:lstStyle/>
          <a:p>
            <a:endParaRPr/>
          </a:p>
        </p:txBody>
      </p:sp>
      <p:sp>
        <p:nvSpPr>
          <p:cNvPr id="129" name="object 129"/>
          <p:cNvSpPr/>
          <p:nvPr/>
        </p:nvSpPr>
        <p:spPr>
          <a:xfrm>
            <a:off x="8789040" y="5058129"/>
            <a:ext cx="120650" cy="110489"/>
          </a:xfrm>
          <a:custGeom>
            <a:avLst/>
            <a:gdLst/>
            <a:ahLst/>
            <a:cxnLst/>
            <a:rect l="l" t="t" r="r" b="b"/>
            <a:pathLst>
              <a:path w="120650" h="110489">
                <a:moveTo>
                  <a:pt x="4504" y="0"/>
                </a:moveTo>
                <a:lnTo>
                  <a:pt x="0" y="1925"/>
                </a:lnTo>
                <a:lnTo>
                  <a:pt x="60323" y="110209"/>
                </a:lnTo>
                <a:lnTo>
                  <a:pt x="114285" y="13343"/>
                </a:lnTo>
                <a:lnTo>
                  <a:pt x="61187" y="13343"/>
                </a:lnTo>
                <a:lnTo>
                  <a:pt x="32265" y="10007"/>
                </a:lnTo>
                <a:lnTo>
                  <a:pt x="4504" y="0"/>
                </a:lnTo>
                <a:close/>
              </a:path>
              <a:path w="120650" h="110489">
                <a:moveTo>
                  <a:pt x="117750" y="0"/>
                </a:moveTo>
                <a:lnTo>
                  <a:pt x="90080" y="10007"/>
                </a:lnTo>
                <a:lnTo>
                  <a:pt x="61187" y="13343"/>
                </a:lnTo>
                <a:lnTo>
                  <a:pt x="114285" y="13343"/>
                </a:lnTo>
                <a:lnTo>
                  <a:pt x="120646" y="1925"/>
                </a:lnTo>
                <a:lnTo>
                  <a:pt x="117750" y="0"/>
                </a:lnTo>
                <a:close/>
              </a:path>
            </a:pathLst>
          </a:custGeom>
          <a:solidFill>
            <a:srgbClr val="404040"/>
          </a:solidFill>
        </p:spPr>
        <p:txBody>
          <a:bodyPr wrap="square" lIns="0" tIns="0" rIns="0" bIns="0" rtlCol="0"/>
          <a:lstStyle/>
          <a:p>
            <a:endParaRPr/>
          </a:p>
        </p:txBody>
      </p:sp>
      <p:sp>
        <p:nvSpPr>
          <p:cNvPr id="130" name="object 130"/>
          <p:cNvSpPr txBox="1"/>
          <p:nvPr/>
        </p:nvSpPr>
        <p:spPr>
          <a:xfrm>
            <a:off x="8676607" y="4792875"/>
            <a:ext cx="347345" cy="194310"/>
          </a:xfrm>
          <a:prstGeom prst="rect">
            <a:avLst/>
          </a:prstGeom>
        </p:spPr>
        <p:txBody>
          <a:bodyPr vert="horz" wrap="square" lIns="0" tIns="0" rIns="0" bIns="0" rtlCol="0">
            <a:spAutoFit/>
          </a:bodyPr>
          <a:lstStyle/>
          <a:p>
            <a:pPr marL="12700"/>
            <a:r>
              <a:rPr sz="1250" spc="15" dirty="0">
                <a:latin typeface="宋体"/>
                <a:cs typeface="宋体"/>
              </a:rPr>
              <a:t>进入</a:t>
            </a:r>
            <a:endParaRPr sz="1250">
              <a:latin typeface="宋体"/>
              <a:cs typeface="宋体"/>
            </a:endParaRPr>
          </a:p>
        </p:txBody>
      </p:sp>
      <p:sp>
        <p:nvSpPr>
          <p:cNvPr id="131" name="object 131"/>
          <p:cNvSpPr txBox="1">
            <a:spLocks noGrp="1"/>
          </p:cNvSpPr>
          <p:nvPr>
            <p:ph type="title" idx="4294967295"/>
          </p:nvPr>
        </p:nvSpPr>
        <p:spPr>
          <a:xfrm>
            <a:off x="4010654" y="305874"/>
            <a:ext cx="4008437" cy="359073"/>
          </a:xfrm>
          <a:prstGeom prst="rect">
            <a:avLst/>
          </a:prstGeom>
        </p:spPr>
        <p:txBody>
          <a:bodyPr vert="horz" wrap="square" lIns="0" tIns="0" rIns="0" bIns="0" rtlCol="0" anchor="ctr">
            <a:spAutoFit/>
          </a:bodyPr>
          <a:lstStyle/>
          <a:p>
            <a:pPr marL="12700">
              <a:lnSpc>
                <a:spcPts val="2835"/>
              </a:lnSpc>
            </a:pPr>
            <a:r>
              <a:rPr sz="2400" dirty="0"/>
              <a:t>事故预防与控制策略框架模型</a:t>
            </a:r>
          </a:p>
        </p:txBody>
      </p:sp>
      <p:sp>
        <p:nvSpPr>
          <p:cNvPr id="132" name="object 132"/>
          <p:cNvSpPr txBox="1"/>
          <p:nvPr/>
        </p:nvSpPr>
        <p:spPr>
          <a:xfrm>
            <a:off x="1926437" y="6337605"/>
            <a:ext cx="8307070" cy="436245"/>
          </a:xfrm>
          <a:prstGeom prst="rect">
            <a:avLst/>
          </a:prstGeom>
        </p:spPr>
        <p:txBody>
          <a:bodyPr vert="horz" wrap="square" lIns="0" tIns="0" rIns="0" bIns="0" rtlCol="0">
            <a:spAutoFit/>
          </a:bodyPr>
          <a:lstStyle/>
          <a:p>
            <a:pPr marL="12700" marR="5080">
              <a:lnSpc>
                <a:spcPts val="1660"/>
              </a:lnSpc>
            </a:pPr>
            <a:r>
              <a:rPr sz="1400" dirty="0">
                <a:solidFill>
                  <a:srgbClr val="006FC0"/>
                </a:solidFill>
                <a:latin typeface="宋体"/>
                <a:cs typeface="宋体"/>
              </a:rPr>
              <a:t>来源：黄浪</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王秉</a:t>
            </a:r>
            <a:r>
              <a:rPr sz="1400" dirty="0">
                <a:solidFill>
                  <a:srgbClr val="006FC0"/>
                </a:solidFill>
                <a:latin typeface="Calibri"/>
                <a:cs typeface="Calibri"/>
              </a:rPr>
              <a:t>. </a:t>
            </a:r>
            <a:r>
              <a:rPr sz="1400" dirty="0">
                <a:solidFill>
                  <a:srgbClr val="006FC0"/>
                </a:solidFill>
                <a:latin typeface="宋体"/>
                <a:cs typeface="宋体"/>
              </a:rPr>
              <a:t>基于熵理论的重大事故复杂链式演化机理及其建模</a:t>
            </a:r>
            <a:r>
              <a:rPr sz="1400" dirty="0">
                <a:solidFill>
                  <a:srgbClr val="006FC0"/>
                </a:solidFill>
                <a:latin typeface="Calibri"/>
                <a:cs typeface="Calibri"/>
              </a:rPr>
              <a:t>[J]. </a:t>
            </a:r>
            <a:r>
              <a:rPr sz="1400" dirty="0">
                <a:solidFill>
                  <a:srgbClr val="006FC0"/>
                </a:solidFill>
                <a:latin typeface="宋体"/>
                <a:cs typeface="宋体"/>
              </a:rPr>
              <a:t>中国安全生产科学技术</a:t>
            </a:r>
            <a:r>
              <a:rPr sz="1400" dirty="0">
                <a:solidFill>
                  <a:srgbClr val="006FC0"/>
                </a:solidFill>
                <a:latin typeface="Calibri"/>
                <a:cs typeface="Calibri"/>
              </a:rPr>
              <a:t>,</a:t>
            </a:r>
            <a:r>
              <a:rPr sz="1400" spc="-130" dirty="0">
                <a:solidFill>
                  <a:srgbClr val="006FC0"/>
                </a:solidFill>
                <a:latin typeface="Calibri"/>
                <a:cs typeface="Calibri"/>
              </a:rPr>
              <a:t> </a:t>
            </a:r>
            <a:r>
              <a:rPr sz="1400" spc="-5" dirty="0">
                <a:solidFill>
                  <a:srgbClr val="006FC0"/>
                </a:solidFill>
                <a:latin typeface="Calibri"/>
                <a:cs typeface="Calibri"/>
              </a:rPr>
              <a:t>2016,  12(5):10-15.</a:t>
            </a:r>
            <a:endParaRPr sz="1400">
              <a:latin typeface="Calibri"/>
              <a:cs typeface="Calibri"/>
            </a:endParaRPr>
          </a:p>
        </p:txBody>
      </p:sp>
      <p:sp>
        <p:nvSpPr>
          <p:cNvPr id="133" name="object 133"/>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28156214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361818" y="3226705"/>
            <a:ext cx="1138555" cy="1146810"/>
          </a:xfrm>
          <a:custGeom>
            <a:avLst/>
            <a:gdLst/>
            <a:ahLst/>
            <a:cxnLst/>
            <a:rect l="l" t="t" r="r" b="b"/>
            <a:pathLst>
              <a:path w="1138554" h="1146810">
                <a:moveTo>
                  <a:pt x="569177" y="0"/>
                </a:moveTo>
                <a:lnTo>
                  <a:pt x="522501" y="1900"/>
                </a:lnTo>
                <a:lnTo>
                  <a:pt x="476863" y="7503"/>
                </a:lnTo>
                <a:lnTo>
                  <a:pt x="432411" y="16662"/>
                </a:lnTo>
                <a:lnTo>
                  <a:pt x="389289" y="29228"/>
                </a:lnTo>
                <a:lnTo>
                  <a:pt x="347645" y="45054"/>
                </a:lnTo>
                <a:lnTo>
                  <a:pt x="307626" y="63993"/>
                </a:lnTo>
                <a:lnTo>
                  <a:pt x="269377" y="85897"/>
                </a:lnTo>
                <a:lnTo>
                  <a:pt x="233046" y="110619"/>
                </a:lnTo>
                <a:lnTo>
                  <a:pt x="198779" y="138011"/>
                </a:lnTo>
                <a:lnTo>
                  <a:pt x="166723" y="167925"/>
                </a:lnTo>
                <a:lnTo>
                  <a:pt x="137025" y="200214"/>
                </a:lnTo>
                <a:lnTo>
                  <a:pt x="109830" y="234730"/>
                </a:lnTo>
                <a:lnTo>
                  <a:pt x="85285" y="271327"/>
                </a:lnTo>
                <a:lnTo>
                  <a:pt x="63538" y="309856"/>
                </a:lnTo>
                <a:lnTo>
                  <a:pt x="44734" y="350169"/>
                </a:lnTo>
                <a:lnTo>
                  <a:pt x="29021" y="392120"/>
                </a:lnTo>
                <a:lnTo>
                  <a:pt x="16544" y="435561"/>
                </a:lnTo>
                <a:lnTo>
                  <a:pt x="7450" y="480344"/>
                </a:lnTo>
                <a:lnTo>
                  <a:pt x="1887" y="526322"/>
                </a:lnTo>
                <a:lnTo>
                  <a:pt x="0" y="573347"/>
                </a:lnTo>
                <a:lnTo>
                  <a:pt x="1887" y="620368"/>
                </a:lnTo>
                <a:lnTo>
                  <a:pt x="7450" y="666343"/>
                </a:lnTo>
                <a:lnTo>
                  <a:pt x="16544" y="711124"/>
                </a:lnTo>
                <a:lnTo>
                  <a:pt x="29021" y="754563"/>
                </a:lnTo>
                <a:lnTo>
                  <a:pt x="44734" y="796513"/>
                </a:lnTo>
                <a:lnTo>
                  <a:pt x="63538" y="836826"/>
                </a:lnTo>
                <a:lnTo>
                  <a:pt x="85285" y="875354"/>
                </a:lnTo>
                <a:lnTo>
                  <a:pt x="109830" y="911951"/>
                </a:lnTo>
                <a:lnTo>
                  <a:pt x="137025" y="946468"/>
                </a:lnTo>
                <a:lnTo>
                  <a:pt x="166723" y="978758"/>
                </a:lnTo>
                <a:lnTo>
                  <a:pt x="198779" y="1008674"/>
                </a:lnTo>
                <a:lnTo>
                  <a:pt x="233046" y="1036066"/>
                </a:lnTo>
                <a:lnTo>
                  <a:pt x="269377" y="1060789"/>
                </a:lnTo>
                <a:lnTo>
                  <a:pt x="307626" y="1082695"/>
                </a:lnTo>
                <a:lnTo>
                  <a:pt x="347645" y="1101635"/>
                </a:lnTo>
                <a:lnTo>
                  <a:pt x="389289" y="1117463"/>
                </a:lnTo>
                <a:lnTo>
                  <a:pt x="432411" y="1130030"/>
                </a:lnTo>
                <a:lnTo>
                  <a:pt x="476863" y="1139189"/>
                </a:lnTo>
                <a:lnTo>
                  <a:pt x="522501" y="1144793"/>
                </a:lnTo>
                <a:lnTo>
                  <a:pt x="569177" y="1146694"/>
                </a:lnTo>
                <a:lnTo>
                  <a:pt x="615889" y="1144793"/>
                </a:lnTo>
                <a:lnTo>
                  <a:pt x="661555" y="1139189"/>
                </a:lnTo>
                <a:lnTo>
                  <a:pt x="706030" y="1130030"/>
                </a:lnTo>
                <a:lnTo>
                  <a:pt x="749167" y="1117463"/>
                </a:lnTo>
                <a:lnTo>
                  <a:pt x="790821" y="1101635"/>
                </a:lnTo>
                <a:lnTo>
                  <a:pt x="830846" y="1082695"/>
                </a:lnTo>
                <a:lnTo>
                  <a:pt x="869095" y="1060789"/>
                </a:lnTo>
                <a:lnTo>
                  <a:pt x="905423" y="1036066"/>
                </a:lnTo>
                <a:lnTo>
                  <a:pt x="939683" y="1008674"/>
                </a:lnTo>
                <a:lnTo>
                  <a:pt x="971730" y="978758"/>
                </a:lnTo>
                <a:lnTo>
                  <a:pt x="1001418" y="946468"/>
                </a:lnTo>
                <a:lnTo>
                  <a:pt x="1028601" y="911951"/>
                </a:lnTo>
                <a:lnTo>
                  <a:pt x="1053132" y="875354"/>
                </a:lnTo>
                <a:lnTo>
                  <a:pt x="1074866" y="836826"/>
                </a:lnTo>
                <a:lnTo>
                  <a:pt x="1093657" y="796513"/>
                </a:lnTo>
                <a:lnTo>
                  <a:pt x="1109359" y="754563"/>
                </a:lnTo>
                <a:lnTo>
                  <a:pt x="1121825" y="711124"/>
                </a:lnTo>
                <a:lnTo>
                  <a:pt x="1130910" y="666343"/>
                </a:lnTo>
                <a:lnTo>
                  <a:pt x="1136469" y="620368"/>
                </a:lnTo>
                <a:lnTo>
                  <a:pt x="1138354" y="573347"/>
                </a:lnTo>
                <a:lnTo>
                  <a:pt x="1136469" y="526322"/>
                </a:lnTo>
                <a:lnTo>
                  <a:pt x="1130910" y="480344"/>
                </a:lnTo>
                <a:lnTo>
                  <a:pt x="1121825" y="435561"/>
                </a:lnTo>
                <a:lnTo>
                  <a:pt x="1109359" y="392120"/>
                </a:lnTo>
                <a:lnTo>
                  <a:pt x="1093657" y="350169"/>
                </a:lnTo>
                <a:lnTo>
                  <a:pt x="1074866" y="309856"/>
                </a:lnTo>
                <a:lnTo>
                  <a:pt x="1053132" y="271327"/>
                </a:lnTo>
                <a:lnTo>
                  <a:pt x="1028601" y="234730"/>
                </a:lnTo>
                <a:lnTo>
                  <a:pt x="1001418" y="200214"/>
                </a:lnTo>
                <a:lnTo>
                  <a:pt x="971730" y="167925"/>
                </a:lnTo>
                <a:lnTo>
                  <a:pt x="939683" y="138011"/>
                </a:lnTo>
                <a:lnTo>
                  <a:pt x="905423" y="110619"/>
                </a:lnTo>
                <a:lnTo>
                  <a:pt x="869095" y="85897"/>
                </a:lnTo>
                <a:lnTo>
                  <a:pt x="830846" y="63993"/>
                </a:lnTo>
                <a:lnTo>
                  <a:pt x="790821" y="45054"/>
                </a:lnTo>
                <a:lnTo>
                  <a:pt x="749167" y="29228"/>
                </a:lnTo>
                <a:lnTo>
                  <a:pt x="706030" y="16662"/>
                </a:lnTo>
                <a:lnTo>
                  <a:pt x="661555" y="7503"/>
                </a:lnTo>
                <a:lnTo>
                  <a:pt x="615889" y="1900"/>
                </a:lnTo>
                <a:lnTo>
                  <a:pt x="569177" y="0"/>
                </a:lnTo>
                <a:close/>
              </a:path>
            </a:pathLst>
          </a:custGeom>
          <a:solidFill>
            <a:srgbClr val="CDCDCD"/>
          </a:solidFill>
        </p:spPr>
        <p:txBody>
          <a:bodyPr wrap="square" lIns="0" tIns="0" rIns="0" bIns="0" rtlCol="0"/>
          <a:lstStyle/>
          <a:p>
            <a:endParaRPr/>
          </a:p>
        </p:txBody>
      </p:sp>
      <p:sp>
        <p:nvSpPr>
          <p:cNvPr id="3" name="object 3"/>
          <p:cNvSpPr/>
          <p:nvPr/>
        </p:nvSpPr>
        <p:spPr>
          <a:xfrm>
            <a:off x="5361818" y="3394632"/>
            <a:ext cx="167005" cy="405765"/>
          </a:xfrm>
          <a:custGeom>
            <a:avLst/>
            <a:gdLst/>
            <a:ahLst/>
            <a:cxnLst/>
            <a:rect l="l" t="t" r="r" b="b"/>
            <a:pathLst>
              <a:path w="167004" h="405764">
                <a:moveTo>
                  <a:pt x="0" y="405421"/>
                </a:moveTo>
                <a:lnTo>
                  <a:pt x="1887" y="358396"/>
                </a:lnTo>
                <a:lnTo>
                  <a:pt x="7450" y="312419"/>
                </a:lnTo>
                <a:lnTo>
                  <a:pt x="16544" y="267636"/>
                </a:lnTo>
                <a:lnTo>
                  <a:pt x="29021" y="224195"/>
                </a:lnTo>
                <a:lnTo>
                  <a:pt x="44734" y="182244"/>
                </a:lnTo>
                <a:lnTo>
                  <a:pt x="63538" y="141930"/>
                </a:lnTo>
                <a:lnTo>
                  <a:pt x="85285" y="103402"/>
                </a:lnTo>
                <a:lnTo>
                  <a:pt x="109830" y="66805"/>
                </a:lnTo>
                <a:lnTo>
                  <a:pt x="137025" y="32289"/>
                </a:lnTo>
                <a:lnTo>
                  <a:pt x="166723" y="0"/>
                </a:lnTo>
              </a:path>
            </a:pathLst>
          </a:custGeom>
          <a:ln w="6700">
            <a:solidFill>
              <a:srgbClr val="CDCDCD"/>
            </a:solidFill>
          </a:ln>
        </p:spPr>
        <p:txBody>
          <a:bodyPr wrap="square" lIns="0" tIns="0" rIns="0" bIns="0" rtlCol="0"/>
          <a:lstStyle/>
          <a:p>
            <a:endParaRPr/>
          </a:p>
        </p:txBody>
      </p:sp>
      <p:sp>
        <p:nvSpPr>
          <p:cNvPr id="4" name="object 4"/>
          <p:cNvSpPr/>
          <p:nvPr/>
        </p:nvSpPr>
        <p:spPr>
          <a:xfrm>
            <a:off x="5361818" y="3800053"/>
            <a:ext cx="569595" cy="573405"/>
          </a:xfrm>
          <a:custGeom>
            <a:avLst/>
            <a:gdLst/>
            <a:ahLst/>
            <a:cxnLst/>
            <a:rect l="l" t="t" r="r" b="b"/>
            <a:pathLst>
              <a:path w="569595" h="573404">
                <a:moveTo>
                  <a:pt x="569178" y="573347"/>
                </a:moveTo>
                <a:lnTo>
                  <a:pt x="522501" y="571446"/>
                </a:lnTo>
                <a:lnTo>
                  <a:pt x="476863" y="565842"/>
                </a:lnTo>
                <a:lnTo>
                  <a:pt x="432411" y="556683"/>
                </a:lnTo>
                <a:lnTo>
                  <a:pt x="389289" y="544115"/>
                </a:lnTo>
                <a:lnTo>
                  <a:pt x="347645" y="528288"/>
                </a:lnTo>
                <a:lnTo>
                  <a:pt x="307626" y="509348"/>
                </a:lnTo>
                <a:lnTo>
                  <a:pt x="269377" y="487442"/>
                </a:lnTo>
                <a:lnTo>
                  <a:pt x="233046" y="462719"/>
                </a:lnTo>
                <a:lnTo>
                  <a:pt x="198779" y="435327"/>
                </a:lnTo>
                <a:lnTo>
                  <a:pt x="166723" y="405411"/>
                </a:lnTo>
                <a:lnTo>
                  <a:pt x="137025" y="373121"/>
                </a:lnTo>
                <a:lnTo>
                  <a:pt x="109830" y="338604"/>
                </a:lnTo>
                <a:lnTo>
                  <a:pt x="85285" y="302007"/>
                </a:lnTo>
                <a:lnTo>
                  <a:pt x="63538" y="263479"/>
                </a:lnTo>
                <a:lnTo>
                  <a:pt x="44734" y="223166"/>
                </a:lnTo>
                <a:lnTo>
                  <a:pt x="29021" y="181216"/>
                </a:lnTo>
                <a:lnTo>
                  <a:pt x="16544" y="137776"/>
                </a:lnTo>
                <a:lnTo>
                  <a:pt x="7450" y="92996"/>
                </a:lnTo>
                <a:lnTo>
                  <a:pt x="1887" y="47021"/>
                </a:lnTo>
                <a:lnTo>
                  <a:pt x="0" y="0"/>
                </a:lnTo>
              </a:path>
            </a:pathLst>
          </a:custGeom>
          <a:ln w="6717">
            <a:solidFill>
              <a:srgbClr val="CDCDCD"/>
            </a:solidFill>
          </a:ln>
        </p:spPr>
        <p:txBody>
          <a:bodyPr wrap="square" lIns="0" tIns="0" rIns="0" bIns="0" rtlCol="0"/>
          <a:lstStyle/>
          <a:p>
            <a:endParaRPr/>
          </a:p>
        </p:txBody>
      </p:sp>
      <p:sp>
        <p:nvSpPr>
          <p:cNvPr id="5" name="object 5"/>
          <p:cNvSpPr/>
          <p:nvPr/>
        </p:nvSpPr>
        <p:spPr>
          <a:xfrm>
            <a:off x="5930995" y="4328342"/>
            <a:ext cx="222250" cy="45085"/>
          </a:xfrm>
          <a:custGeom>
            <a:avLst/>
            <a:gdLst/>
            <a:ahLst/>
            <a:cxnLst/>
            <a:rect l="l" t="t" r="r" b="b"/>
            <a:pathLst>
              <a:path w="222250" h="45085">
                <a:moveTo>
                  <a:pt x="221643" y="0"/>
                </a:moveTo>
                <a:lnTo>
                  <a:pt x="179989" y="15827"/>
                </a:lnTo>
                <a:lnTo>
                  <a:pt x="136852" y="28394"/>
                </a:lnTo>
                <a:lnTo>
                  <a:pt x="92377" y="37554"/>
                </a:lnTo>
                <a:lnTo>
                  <a:pt x="46711" y="43157"/>
                </a:lnTo>
                <a:lnTo>
                  <a:pt x="0" y="45058"/>
                </a:lnTo>
              </a:path>
            </a:pathLst>
          </a:custGeom>
          <a:ln w="6740">
            <a:solidFill>
              <a:srgbClr val="CDCDCD"/>
            </a:solidFill>
          </a:ln>
        </p:spPr>
        <p:txBody>
          <a:bodyPr wrap="square" lIns="0" tIns="0" rIns="0" bIns="0" rtlCol="0"/>
          <a:lstStyle/>
          <a:p>
            <a:endParaRPr/>
          </a:p>
        </p:txBody>
      </p:sp>
      <p:sp>
        <p:nvSpPr>
          <p:cNvPr id="6" name="object 6"/>
          <p:cNvSpPr/>
          <p:nvPr/>
        </p:nvSpPr>
        <p:spPr>
          <a:xfrm>
            <a:off x="5323265" y="3187845"/>
            <a:ext cx="1138354" cy="1146721"/>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5323266" y="3187844"/>
            <a:ext cx="1138555" cy="1146810"/>
          </a:xfrm>
          <a:custGeom>
            <a:avLst/>
            <a:gdLst/>
            <a:ahLst/>
            <a:cxnLst/>
            <a:rect l="l" t="t" r="r" b="b"/>
            <a:pathLst>
              <a:path w="1138554" h="1146810">
                <a:moveTo>
                  <a:pt x="0" y="573374"/>
                </a:moveTo>
                <a:lnTo>
                  <a:pt x="1887" y="526348"/>
                </a:lnTo>
                <a:lnTo>
                  <a:pt x="7450" y="480370"/>
                </a:lnTo>
                <a:lnTo>
                  <a:pt x="16544" y="435586"/>
                </a:lnTo>
                <a:lnTo>
                  <a:pt x="29021" y="392144"/>
                </a:lnTo>
                <a:lnTo>
                  <a:pt x="44734" y="350192"/>
                </a:lnTo>
                <a:lnTo>
                  <a:pt x="63538" y="309877"/>
                </a:lnTo>
                <a:lnTo>
                  <a:pt x="85285" y="271346"/>
                </a:lnTo>
                <a:lnTo>
                  <a:pt x="109830" y="234748"/>
                </a:lnTo>
                <a:lnTo>
                  <a:pt x="137025" y="200229"/>
                </a:lnTo>
                <a:lnTo>
                  <a:pt x="166723" y="167938"/>
                </a:lnTo>
                <a:lnTo>
                  <a:pt x="198779" y="138022"/>
                </a:lnTo>
                <a:lnTo>
                  <a:pt x="233046" y="110628"/>
                </a:lnTo>
                <a:lnTo>
                  <a:pt x="269377" y="85905"/>
                </a:lnTo>
                <a:lnTo>
                  <a:pt x="307626" y="63999"/>
                </a:lnTo>
                <a:lnTo>
                  <a:pt x="347645" y="45059"/>
                </a:lnTo>
                <a:lnTo>
                  <a:pt x="389289" y="29231"/>
                </a:lnTo>
                <a:lnTo>
                  <a:pt x="432411" y="16663"/>
                </a:lnTo>
                <a:lnTo>
                  <a:pt x="476863" y="7504"/>
                </a:lnTo>
                <a:lnTo>
                  <a:pt x="522501" y="1900"/>
                </a:lnTo>
                <a:lnTo>
                  <a:pt x="569177" y="0"/>
                </a:lnTo>
                <a:lnTo>
                  <a:pt x="615889" y="1900"/>
                </a:lnTo>
                <a:lnTo>
                  <a:pt x="661555" y="7504"/>
                </a:lnTo>
                <a:lnTo>
                  <a:pt x="706030" y="16663"/>
                </a:lnTo>
                <a:lnTo>
                  <a:pt x="749167" y="29231"/>
                </a:lnTo>
                <a:lnTo>
                  <a:pt x="790821" y="45059"/>
                </a:lnTo>
                <a:lnTo>
                  <a:pt x="830846" y="63999"/>
                </a:lnTo>
                <a:lnTo>
                  <a:pt x="869095" y="85905"/>
                </a:lnTo>
                <a:lnTo>
                  <a:pt x="905423" y="110628"/>
                </a:lnTo>
                <a:lnTo>
                  <a:pt x="939683" y="138022"/>
                </a:lnTo>
                <a:lnTo>
                  <a:pt x="971730" y="167938"/>
                </a:lnTo>
                <a:lnTo>
                  <a:pt x="1001418" y="200229"/>
                </a:lnTo>
                <a:lnTo>
                  <a:pt x="1028601" y="234748"/>
                </a:lnTo>
                <a:lnTo>
                  <a:pt x="1053132" y="271346"/>
                </a:lnTo>
                <a:lnTo>
                  <a:pt x="1074866" y="309877"/>
                </a:lnTo>
                <a:lnTo>
                  <a:pt x="1093657" y="350192"/>
                </a:lnTo>
                <a:lnTo>
                  <a:pt x="1109359" y="392144"/>
                </a:lnTo>
                <a:lnTo>
                  <a:pt x="1121825" y="435586"/>
                </a:lnTo>
                <a:lnTo>
                  <a:pt x="1130910" y="480370"/>
                </a:lnTo>
                <a:lnTo>
                  <a:pt x="1136469" y="526348"/>
                </a:lnTo>
                <a:lnTo>
                  <a:pt x="1138354" y="573374"/>
                </a:lnTo>
                <a:lnTo>
                  <a:pt x="1136469" y="620395"/>
                </a:lnTo>
                <a:lnTo>
                  <a:pt x="1130910" y="666370"/>
                </a:lnTo>
                <a:lnTo>
                  <a:pt x="1121825" y="711150"/>
                </a:lnTo>
                <a:lnTo>
                  <a:pt x="1109359" y="754590"/>
                </a:lnTo>
                <a:lnTo>
                  <a:pt x="1093657" y="796540"/>
                </a:lnTo>
                <a:lnTo>
                  <a:pt x="1074866" y="836853"/>
                </a:lnTo>
                <a:lnTo>
                  <a:pt x="1053132" y="875381"/>
                </a:lnTo>
                <a:lnTo>
                  <a:pt x="1028601" y="911978"/>
                </a:lnTo>
                <a:lnTo>
                  <a:pt x="1001418" y="946495"/>
                </a:lnTo>
                <a:lnTo>
                  <a:pt x="971730" y="978785"/>
                </a:lnTo>
                <a:lnTo>
                  <a:pt x="939683" y="1008701"/>
                </a:lnTo>
                <a:lnTo>
                  <a:pt x="905423" y="1036093"/>
                </a:lnTo>
                <a:lnTo>
                  <a:pt x="869095" y="1060816"/>
                </a:lnTo>
                <a:lnTo>
                  <a:pt x="830846" y="1082722"/>
                </a:lnTo>
                <a:lnTo>
                  <a:pt x="790821" y="1101662"/>
                </a:lnTo>
                <a:lnTo>
                  <a:pt x="749167" y="1117490"/>
                </a:lnTo>
                <a:lnTo>
                  <a:pt x="706030" y="1130057"/>
                </a:lnTo>
                <a:lnTo>
                  <a:pt x="661555" y="1139216"/>
                </a:lnTo>
                <a:lnTo>
                  <a:pt x="615889" y="1144820"/>
                </a:lnTo>
                <a:lnTo>
                  <a:pt x="569177" y="1146721"/>
                </a:lnTo>
                <a:lnTo>
                  <a:pt x="522501" y="1144820"/>
                </a:lnTo>
                <a:lnTo>
                  <a:pt x="476863" y="1139216"/>
                </a:lnTo>
                <a:lnTo>
                  <a:pt x="432411" y="1130057"/>
                </a:lnTo>
                <a:lnTo>
                  <a:pt x="389289" y="1117490"/>
                </a:lnTo>
                <a:lnTo>
                  <a:pt x="347645" y="1101662"/>
                </a:lnTo>
                <a:lnTo>
                  <a:pt x="307626" y="1082722"/>
                </a:lnTo>
                <a:lnTo>
                  <a:pt x="269377" y="1060816"/>
                </a:lnTo>
                <a:lnTo>
                  <a:pt x="233046" y="1036093"/>
                </a:lnTo>
                <a:lnTo>
                  <a:pt x="198779" y="1008701"/>
                </a:lnTo>
                <a:lnTo>
                  <a:pt x="166723" y="978785"/>
                </a:lnTo>
                <a:lnTo>
                  <a:pt x="137025" y="946495"/>
                </a:lnTo>
                <a:lnTo>
                  <a:pt x="109830" y="911978"/>
                </a:lnTo>
                <a:lnTo>
                  <a:pt x="85285" y="875381"/>
                </a:lnTo>
                <a:lnTo>
                  <a:pt x="63538" y="836853"/>
                </a:lnTo>
                <a:lnTo>
                  <a:pt x="44734" y="796540"/>
                </a:lnTo>
                <a:lnTo>
                  <a:pt x="29021" y="754590"/>
                </a:lnTo>
                <a:lnTo>
                  <a:pt x="16544" y="711150"/>
                </a:lnTo>
                <a:lnTo>
                  <a:pt x="7450" y="666370"/>
                </a:lnTo>
                <a:lnTo>
                  <a:pt x="1887" y="620395"/>
                </a:lnTo>
                <a:lnTo>
                  <a:pt x="0" y="573374"/>
                </a:lnTo>
                <a:close/>
              </a:path>
            </a:pathLst>
          </a:custGeom>
          <a:ln w="6717">
            <a:solidFill>
              <a:srgbClr val="000000"/>
            </a:solidFill>
          </a:ln>
        </p:spPr>
        <p:txBody>
          <a:bodyPr wrap="square" lIns="0" tIns="0" rIns="0" bIns="0" rtlCol="0"/>
          <a:lstStyle/>
          <a:p>
            <a:endParaRPr/>
          </a:p>
        </p:txBody>
      </p:sp>
      <p:sp>
        <p:nvSpPr>
          <p:cNvPr id="8" name="object 8"/>
          <p:cNvSpPr txBox="1"/>
          <p:nvPr/>
        </p:nvSpPr>
        <p:spPr>
          <a:xfrm>
            <a:off x="5665566" y="3158335"/>
            <a:ext cx="454025" cy="580800"/>
          </a:xfrm>
          <a:prstGeom prst="rect">
            <a:avLst/>
          </a:prstGeom>
        </p:spPr>
        <p:txBody>
          <a:bodyPr vert="horz" wrap="square" lIns="0" tIns="0" rIns="0" bIns="0" rtlCol="0">
            <a:spAutoFit/>
          </a:bodyPr>
          <a:lstStyle/>
          <a:p>
            <a:pPr marL="12700" marR="5080">
              <a:lnSpc>
                <a:spcPct val="110800"/>
              </a:lnSpc>
            </a:pPr>
            <a:r>
              <a:rPr sz="1700" spc="-15" dirty="0">
                <a:latin typeface="宋体"/>
                <a:cs typeface="宋体"/>
              </a:rPr>
              <a:t>此时  此地</a:t>
            </a:r>
            <a:endParaRPr sz="1700">
              <a:latin typeface="宋体"/>
              <a:cs typeface="宋体"/>
            </a:endParaRPr>
          </a:p>
        </p:txBody>
      </p:sp>
      <p:sp>
        <p:nvSpPr>
          <p:cNvPr id="9" name="object 9"/>
          <p:cNvSpPr txBox="1"/>
          <p:nvPr/>
        </p:nvSpPr>
        <p:spPr>
          <a:xfrm>
            <a:off x="5665566" y="3732761"/>
            <a:ext cx="454025" cy="580800"/>
          </a:xfrm>
          <a:prstGeom prst="rect">
            <a:avLst/>
          </a:prstGeom>
        </p:spPr>
        <p:txBody>
          <a:bodyPr vert="horz" wrap="square" lIns="0" tIns="0" rIns="0" bIns="0" rtlCol="0">
            <a:spAutoFit/>
          </a:bodyPr>
          <a:lstStyle/>
          <a:p>
            <a:pPr marL="12700" marR="5080">
              <a:lnSpc>
                <a:spcPct val="110800"/>
              </a:lnSpc>
            </a:pPr>
            <a:r>
              <a:rPr sz="1700" spc="-15" dirty="0">
                <a:latin typeface="宋体"/>
                <a:cs typeface="宋体"/>
              </a:rPr>
              <a:t>确定  本人</a:t>
            </a:r>
            <a:endParaRPr sz="1700">
              <a:latin typeface="宋体"/>
              <a:cs typeface="宋体"/>
            </a:endParaRPr>
          </a:p>
        </p:txBody>
      </p:sp>
      <p:sp>
        <p:nvSpPr>
          <p:cNvPr id="10" name="object 10"/>
          <p:cNvSpPr/>
          <p:nvPr/>
        </p:nvSpPr>
        <p:spPr>
          <a:xfrm>
            <a:off x="7940517" y="1951616"/>
            <a:ext cx="220979" cy="1800225"/>
          </a:xfrm>
          <a:custGeom>
            <a:avLst/>
            <a:gdLst/>
            <a:ahLst/>
            <a:cxnLst/>
            <a:rect l="l" t="t" r="r" b="b"/>
            <a:pathLst>
              <a:path w="220979" h="1800225">
                <a:moveTo>
                  <a:pt x="0" y="0"/>
                </a:moveTo>
                <a:lnTo>
                  <a:pt x="220870" y="1800110"/>
                </a:lnTo>
              </a:path>
            </a:pathLst>
          </a:custGeom>
          <a:ln w="26775">
            <a:solidFill>
              <a:srgbClr val="000000"/>
            </a:solidFill>
            <a:prstDash val="lgDash"/>
          </a:ln>
        </p:spPr>
        <p:txBody>
          <a:bodyPr wrap="square" lIns="0" tIns="0" rIns="0" bIns="0" rtlCol="0"/>
          <a:lstStyle/>
          <a:p>
            <a:endParaRPr/>
          </a:p>
        </p:txBody>
      </p:sp>
      <p:sp>
        <p:nvSpPr>
          <p:cNvPr id="11" name="object 11"/>
          <p:cNvSpPr/>
          <p:nvPr/>
        </p:nvSpPr>
        <p:spPr>
          <a:xfrm>
            <a:off x="5892442" y="1810032"/>
            <a:ext cx="2048510" cy="141605"/>
          </a:xfrm>
          <a:custGeom>
            <a:avLst/>
            <a:gdLst/>
            <a:ahLst/>
            <a:cxnLst/>
            <a:rect l="l" t="t" r="r" b="b"/>
            <a:pathLst>
              <a:path w="2048510" h="141605">
                <a:moveTo>
                  <a:pt x="2048074" y="141583"/>
                </a:moveTo>
                <a:lnTo>
                  <a:pt x="0" y="0"/>
                </a:lnTo>
              </a:path>
            </a:pathLst>
          </a:custGeom>
          <a:ln w="26967">
            <a:solidFill>
              <a:srgbClr val="000000"/>
            </a:solidFill>
            <a:prstDash val="lgDash"/>
          </a:ln>
        </p:spPr>
        <p:txBody>
          <a:bodyPr wrap="square" lIns="0" tIns="0" rIns="0" bIns="0" rtlCol="0"/>
          <a:lstStyle/>
          <a:p>
            <a:endParaRPr/>
          </a:p>
        </p:txBody>
      </p:sp>
      <p:sp>
        <p:nvSpPr>
          <p:cNvPr id="12" name="object 12"/>
          <p:cNvSpPr/>
          <p:nvPr/>
        </p:nvSpPr>
        <p:spPr>
          <a:xfrm>
            <a:off x="5269988" y="1951615"/>
            <a:ext cx="2670810" cy="2811780"/>
          </a:xfrm>
          <a:custGeom>
            <a:avLst/>
            <a:gdLst/>
            <a:ahLst/>
            <a:cxnLst/>
            <a:rect l="l" t="t" r="r" b="b"/>
            <a:pathLst>
              <a:path w="2670810" h="2811779">
                <a:moveTo>
                  <a:pt x="2670528" y="0"/>
                </a:moveTo>
                <a:lnTo>
                  <a:pt x="0" y="2811423"/>
                </a:lnTo>
              </a:path>
            </a:pathLst>
          </a:custGeom>
          <a:ln w="26865">
            <a:solidFill>
              <a:srgbClr val="000000"/>
            </a:solidFill>
            <a:prstDash val="lgDash"/>
          </a:ln>
        </p:spPr>
        <p:txBody>
          <a:bodyPr wrap="square" lIns="0" tIns="0" rIns="0" bIns="0" rtlCol="0"/>
          <a:lstStyle/>
          <a:p>
            <a:endParaRPr/>
          </a:p>
        </p:txBody>
      </p:sp>
      <p:sp>
        <p:nvSpPr>
          <p:cNvPr id="13" name="object 13"/>
          <p:cNvSpPr/>
          <p:nvPr/>
        </p:nvSpPr>
        <p:spPr>
          <a:xfrm>
            <a:off x="8442496" y="3630367"/>
            <a:ext cx="1385462" cy="222488"/>
          </a:xfrm>
          <a:prstGeom prst="rect">
            <a:avLst/>
          </a:prstGeom>
          <a:blipFill>
            <a:blip r:embed="rId3" cstate="print"/>
            <a:stretch>
              <a:fillRect/>
            </a:stretch>
          </a:blipFill>
        </p:spPr>
        <p:txBody>
          <a:bodyPr wrap="square" lIns="0" tIns="0" rIns="0" bIns="0" rtlCol="0"/>
          <a:lstStyle/>
          <a:p>
            <a:endParaRPr/>
          </a:p>
        </p:txBody>
      </p:sp>
      <p:sp>
        <p:nvSpPr>
          <p:cNvPr id="14" name="object 14"/>
          <p:cNvSpPr txBox="1"/>
          <p:nvPr/>
        </p:nvSpPr>
        <p:spPr>
          <a:xfrm>
            <a:off x="8579185" y="3565148"/>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概率维度</a:t>
            </a:r>
            <a:endParaRPr sz="2100">
              <a:latin typeface="宋体"/>
              <a:cs typeface="宋体"/>
            </a:endParaRPr>
          </a:p>
        </p:txBody>
      </p:sp>
      <p:sp>
        <p:nvSpPr>
          <p:cNvPr id="15" name="object 15"/>
          <p:cNvSpPr/>
          <p:nvPr/>
        </p:nvSpPr>
        <p:spPr>
          <a:xfrm>
            <a:off x="3342389" y="5531643"/>
            <a:ext cx="1385462" cy="242715"/>
          </a:xfrm>
          <a:prstGeom prst="rect">
            <a:avLst/>
          </a:prstGeom>
          <a:blipFill>
            <a:blip r:embed="rId4" cstate="print"/>
            <a:stretch>
              <a:fillRect/>
            </a:stretch>
          </a:blipFill>
        </p:spPr>
        <p:txBody>
          <a:bodyPr wrap="square" lIns="0" tIns="0" rIns="0" bIns="0" rtlCol="0"/>
          <a:lstStyle/>
          <a:p>
            <a:endParaRPr/>
          </a:p>
        </p:txBody>
      </p:sp>
      <p:sp>
        <p:nvSpPr>
          <p:cNvPr id="16" name="object 16"/>
          <p:cNvSpPr txBox="1"/>
          <p:nvPr/>
        </p:nvSpPr>
        <p:spPr>
          <a:xfrm>
            <a:off x="3494607" y="5476303"/>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空间维度</a:t>
            </a:r>
            <a:endParaRPr sz="2100">
              <a:latin typeface="宋体"/>
              <a:cs typeface="宋体"/>
            </a:endParaRPr>
          </a:p>
        </p:txBody>
      </p:sp>
      <p:sp>
        <p:nvSpPr>
          <p:cNvPr id="17" name="object 17"/>
          <p:cNvSpPr/>
          <p:nvPr/>
        </p:nvSpPr>
        <p:spPr>
          <a:xfrm>
            <a:off x="4908564" y="1183017"/>
            <a:ext cx="1967757" cy="222488"/>
          </a:xfrm>
          <a:prstGeom prst="rect">
            <a:avLst/>
          </a:prstGeom>
          <a:blipFill>
            <a:blip r:embed="rId5" cstate="print"/>
            <a:stretch>
              <a:fillRect/>
            </a:stretch>
          </a:blipFill>
        </p:spPr>
        <p:txBody>
          <a:bodyPr wrap="square" lIns="0" tIns="0" rIns="0" bIns="0" rtlCol="0"/>
          <a:lstStyle/>
          <a:p>
            <a:endParaRPr/>
          </a:p>
        </p:txBody>
      </p:sp>
      <p:sp>
        <p:nvSpPr>
          <p:cNvPr id="18" name="object 18"/>
          <p:cNvSpPr txBox="1"/>
          <p:nvPr/>
        </p:nvSpPr>
        <p:spPr>
          <a:xfrm>
            <a:off x="5344299" y="1118849"/>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时间维度</a:t>
            </a:r>
            <a:endParaRPr sz="2100">
              <a:latin typeface="宋体"/>
              <a:cs typeface="宋体"/>
            </a:endParaRPr>
          </a:p>
        </p:txBody>
      </p:sp>
      <p:sp>
        <p:nvSpPr>
          <p:cNvPr id="19" name="object 19"/>
          <p:cNvSpPr/>
          <p:nvPr/>
        </p:nvSpPr>
        <p:spPr>
          <a:xfrm>
            <a:off x="2679777" y="2255009"/>
            <a:ext cx="1666570" cy="222488"/>
          </a:xfrm>
          <a:prstGeom prst="rect">
            <a:avLst/>
          </a:prstGeom>
          <a:blipFill>
            <a:blip r:embed="rId6" cstate="print"/>
            <a:stretch>
              <a:fillRect/>
            </a:stretch>
          </a:blipFill>
        </p:spPr>
        <p:txBody>
          <a:bodyPr wrap="square" lIns="0" tIns="0" rIns="0" bIns="0" rtlCol="0"/>
          <a:lstStyle/>
          <a:p>
            <a:endParaRPr/>
          </a:p>
        </p:txBody>
      </p:sp>
      <p:sp>
        <p:nvSpPr>
          <p:cNvPr id="20" name="object 20"/>
          <p:cNvSpPr txBox="1"/>
          <p:nvPr/>
        </p:nvSpPr>
        <p:spPr>
          <a:xfrm>
            <a:off x="2834104" y="2189223"/>
            <a:ext cx="136461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社会性维度</a:t>
            </a:r>
            <a:endParaRPr sz="2100">
              <a:latin typeface="宋体"/>
              <a:cs typeface="宋体"/>
            </a:endParaRPr>
          </a:p>
        </p:txBody>
      </p:sp>
      <p:sp>
        <p:nvSpPr>
          <p:cNvPr id="21" name="object 21"/>
          <p:cNvSpPr/>
          <p:nvPr/>
        </p:nvSpPr>
        <p:spPr>
          <a:xfrm>
            <a:off x="6775925" y="4115798"/>
            <a:ext cx="1305560" cy="0"/>
          </a:xfrm>
          <a:custGeom>
            <a:avLst/>
            <a:gdLst/>
            <a:ahLst/>
            <a:cxnLst/>
            <a:rect l="l" t="t" r="r" b="b"/>
            <a:pathLst>
              <a:path w="1305559">
                <a:moveTo>
                  <a:pt x="0" y="0"/>
                </a:moveTo>
                <a:lnTo>
                  <a:pt x="1305145" y="0"/>
                </a:lnTo>
                <a:lnTo>
                  <a:pt x="0" y="0"/>
                </a:lnTo>
              </a:path>
            </a:pathLst>
          </a:custGeom>
          <a:ln w="6742">
            <a:solidFill>
              <a:srgbClr val="FFFFFF"/>
            </a:solidFill>
          </a:ln>
        </p:spPr>
        <p:txBody>
          <a:bodyPr wrap="square" lIns="0" tIns="0" rIns="0" bIns="0" rtlCol="0"/>
          <a:lstStyle/>
          <a:p>
            <a:endParaRPr/>
          </a:p>
        </p:txBody>
      </p:sp>
      <p:sp>
        <p:nvSpPr>
          <p:cNvPr id="22" name="object 22"/>
          <p:cNvSpPr/>
          <p:nvPr/>
        </p:nvSpPr>
        <p:spPr>
          <a:xfrm>
            <a:off x="6755846" y="4095572"/>
            <a:ext cx="1285240" cy="0"/>
          </a:xfrm>
          <a:custGeom>
            <a:avLst/>
            <a:gdLst/>
            <a:ahLst/>
            <a:cxnLst/>
            <a:rect l="l" t="t" r="r" b="b"/>
            <a:pathLst>
              <a:path w="1285240">
                <a:moveTo>
                  <a:pt x="0" y="0"/>
                </a:moveTo>
                <a:lnTo>
                  <a:pt x="1285066" y="0"/>
                </a:lnTo>
                <a:lnTo>
                  <a:pt x="0" y="0"/>
                </a:lnTo>
                <a:close/>
              </a:path>
            </a:pathLst>
          </a:custGeom>
          <a:ln w="6742">
            <a:solidFill>
              <a:srgbClr val="FFFFFF"/>
            </a:solidFill>
          </a:ln>
        </p:spPr>
        <p:txBody>
          <a:bodyPr wrap="square" lIns="0" tIns="0" rIns="0" bIns="0" rtlCol="0"/>
          <a:lstStyle/>
          <a:p>
            <a:endParaRPr/>
          </a:p>
        </p:txBody>
      </p:sp>
      <p:sp>
        <p:nvSpPr>
          <p:cNvPr id="23" name="object 23"/>
          <p:cNvSpPr txBox="1"/>
          <p:nvPr/>
        </p:nvSpPr>
        <p:spPr>
          <a:xfrm>
            <a:off x="6840598" y="3909156"/>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不确定性</a:t>
            </a:r>
            <a:endParaRPr sz="2100">
              <a:latin typeface="宋体"/>
              <a:cs typeface="宋体"/>
            </a:endParaRPr>
          </a:p>
        </p:txBody>
      </p:sp>
      <p:sp>
        <p:nvSpPr>
          <p:cNvPr id="24" name="object 24"/>
          <p:cNvSpPr/>
          <p:nvPr/>
        </p:nvSpPr>
        <p:spPr>
          <a:xfrm>
            <a:off x="6073155" y="1688675"/>
            <a:ext cx="301625" cy="1355725"/>
          </a:xfrm>
          <a:custGeom>
            <a:avLst/>
            <a:gdLst/>
            <a:ahLst/>
            <a:cxnLst/>
            <a:rect l="l" t="t" r="r" b="b"/>
            <a:pathLst>
              <a:path w="301625" h="1355725">
                <a:moveTo>
                  <a:pt x="0" y="1355159"/>
                </a:moveTo>
                <a:lnTo>
                  <a:pt x="301187" y="1355159"/>
                </a:lnTo>
                <a:lnTo>
                  <a:pt x="301187" y="0"/>
                </a:lnTo>
                <a:lnTo>
                  <a:pt x="0" y="0"/>
                </a:lnTo>
                <a:lnTo>
                  <a:pt x="0" y="1355159"/>
                </a:lnTo>
                <a:close/>
              </a:path>
            </a:pathLst>
          </a:custGeom>
          <a:solidFill>
            <a:srgbClr val="FFFFFF"/>
          </a:solidFill>
        </p:spPr>
        <p:txBody>
          <a:bodyPr wrap="square" lIns="0" tIns="0" rIns="0" bIns="0" rtlCol="0"/>
          <a:lstStyle/>
          <a:p>
            <a:endParaRPr/>
          </a:p>
        </p:txBody>
      </p:sp>
      <p:sp>
        <p:nvSpPr>
          <p:cNvPr id="25" name="object 25"/>
          <p:cNvSpPr/>
          <p:nvPr/>
        </p:nvSpPr>
        <p:spPr>
          <a:xfrm>
            <a:off x="6073155" y="3043833"/>
            <a:ext cx="301625" cy="0"/>
          </a:xfrm>
          <a:custGeom>
            <a:avLst/>
            <a:gdLst/>
            <a:ahLst/>
            <a:cxnLst/>
            <a:rect l="l" t="t" r="r" b="b"/>
            <a:pathLst>
              <a:path w="301625">
                <a:moveTo>
                  <a:pt x="0" y="0"/>
                </a:moveTo>
                <a:lnTo>
                  <a:pt x="301187" y="0"/>
                </a:lnTo>
                <a:lnTo>
                  <a:pt x="301187" y="0"/>
                </a:lnTo>
              </a:path>
            </a:pathLst>
          </a:custGeom>
          <a:ln w="6742">
            <a:solidFill>
              <a:srgbClr val="FFFFFF"/>
            </a:solidFill>
          </a:ln>
        </p:spPr>
        <p:txBody>
          <a:bodyPr wrap="square" lIns="0" tIns="0" rIns="0" bIns="0" rtlCol="0"/>
          <a:lstStyle/>
          <a:p>
            <a:endParaRPr/>
          </a:p>
        </p:txBody>
      </p:sp>
      <p:sp>
        <p:nvSpPr>
          <p:cNvPr id="26" name="object 26"/>
          <p:cNvSpPr/>
          <p:nvPr/>
        </p:nvSpPr>
        <p:spPr>
          <a:xfrm>
            <a:off x="6073154" y="1688675"/>
            <a:ext cx="0" cy="1355725"/>
          </a:xfrm>
          <a:custGeom>
            <a:avLst/>
            <a:gdLst/>
            <a:ahLst/>
            <a:cxnLst/>
            <a:rect l="l" t="t" r="r" b="b"/>
            <a:pathLst>
              <a:path h="1355725">
                <a:moveTo>
                  <a:pt x="0" y="0"/>
                </a:moveTo>
                <a:lnTo>
                  <a:pt x="0" y="0"/>
                </a:lnTo>
                <a:lnTo>
                  <a:pt x="0" y="1355159"/>
                </a:lnTo>
              </a:path>
            </a:pathLst>
          </a:custGeom>
          <a:ln w="6693">
            <a:solidFill>
              <a:srgbClr val="FFFFFF"/>
            </a:solidFill>
          </a:ln>
        </p:spPr>
        <p:txBody>
          <a:bodyPr wrap="square" lIns="0" tIns="0" rIns="0" bIns="0" rtlCol="0"/>
          <a:lstStyle/>
          <a:p>
            <a:endParaRPr/>
          </a:p>
        </p:txBody>
      </p:sp>
      <p:sp>
        <p:nvSpPr>
          <p:cNvPr id="27" name="object 27"/>
          <p:cNvSpPr/>
          <p:nvPr/>
        </p:nvSpPr>
        <p:spPr>
          <a:xfrm>
            <a:off x="6032997" y="1648222"/>
            <a:ext cx="301187" cy="1355159"/>
          </a:xfrm>
          <a:prstGeom prst="rect">
            <a:avLst/>
          </a:prstGeom>
          <a:blipFill>
            <a:blip r:embed="rId7" cstate="print"/>
            <a:stretch>
              <a:fillRect/>
            </a:stretch>
          </a:blipFill>
        </p:spPr>
        <p:txBody>
          <a:bodyPr wrap="square" lIns="0" tIns="0" rIns="0" bIns="0" rtlCol="0"/>
          <a:lstStyle/>
          <a:p>
            <a:endParaRPr/>
          </a:p>
        </p:txBody>
      </p:sp>
      <p:sp>
        <p:nvSpPr>
          <p:cNvPr id="28" name="object 28"/>
          <p:cNvSpPr/>
          <p:nvPr/>
        </p:nvSpPr>
        <p:spPr>
          <a:xfrm>
            <a:off x="6032997" y="1648222"/>
            <a:ext cx="301625" cy="1355725"/>
          </a:xfrm>
          <a:custGeom>
            <a:avLst/>
            <a:gdLst/>
            <a:ahLst/>
            <a:cxnLst/>
            <a:rect l="l" t="t" r="r" b="b"/>
            <a:pathLst>
              <a:path w="301625" h="1355725">
                <a:moveTo>
                  <a:pt x="0" y="1355159"/>
                </a:moveTo>
                <a:lnTo>
                  <a:pt x="301187" y="1355159"/>
                </a:lnTo>
                <a:lnTo>
                  <a:pt x="301187" y="0"/>
                </a:lnTo>
                <a:lnTo>
                  <a:pt x="0" y="0"/>
                </a:lnTo>
                <a:lnTo>
                  <a:pt x="0" y="1355159"/>
                </a:lnTo>
                <a:close/>
              </a:path>
            </a:pathLst>
          </a:custGeom>
          <a:ln w="6695">
            <a:solidFill>
              <a:srgbClr val="FFFFFF"/>
            </a:solidFill>
          </a:ln>
        </p:spPr>
        <p:txBody>
          <a:bodyPr wrap="square" lIns="0" tIns="0" rIns="0" bIns="0" rtlCol="0"/>
          <a:lstStyle/>
          <a:p>
            <a:endParaRPr/>
          </a:p>
        </p:txBody>
      </p:sp>
      <p:sp>
        <p:nvSpPr>
          <p:cNvPr id="29" name="object 29"/>
          <p:cNvSpPr txBox="1"/>
          <p:nvPr/>
        </p:nvSpPr>
        <p:spPr>
          <a:xfrm>
            <a:off x="6030470" y="1712692"/>
            <a:ext cx="293370"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时</a:t>
            </a:r>
            <a:endParaRPr sz="2100">
              <a:latin typeface="宋体"/>
              <a:cs typeface="宋体"/>
            </a:endParaRPr>
          </a:p>
        </p:txBody>
      </p:sp>
      <p:sp>
        <p:nvSpPr>
          <p:cNvPr id="30" name="object 30"/>
          <p:cNvSpPr txBox="1"/>
          <p:nvPr/>
        </p:nvSpPr>
        <p:spPr>
          <a:xfrm>
            <a:off x="6030470" y="1982378"/>
            <a:ext cx="293370"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间</a:t>
            </a:r>
            <a:endParaRPr sz="2100">
              <a:latin typeface="宋体"/>
              <a:cs typeface="宋体"/>
            </a:endParaRPr>
          </a:p>
        </p:txBody>
      </p:sp>
      <p:sp>
        <p:nvSpPr>
          <p:cNvPr id="31" name="object 31"/>
          <p:cNvSpPr txBox="1"/>
          <p:nvPr/>
        </p:nvSpPr>
        <p:spPr>
          <a:xfrm>
            <a:off x="6030470" y="2252064"/>
            <a:ext cx="293370"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距</a:t>
            </a:r>
            <a:endParaRPr sz="2100">
              <a:latin typeface="宋体"/>
              <a:cs typeface="宋体"/>
            </a:endParaRPr>
          </a:p>
        </p:txBody>
      </p:sp>
      <p:sp>
        <p:nvSpPr>
          <p:cNvPr id="32" name="object 32"/>
          <p:cNvSpPr txBox="1"/>
          <p:nvPr/>
        </p:nvSpPr>
        <p:spPr>
          <a:xfrm>
            <a:off x="6030470" y="2521749"/>
            <a:ext cx="293370"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离</a:t>
            </a:r>
            <a:endParaRPr sz="2100">
              <a:latin typeface="宋体"/>
              <a:cs typeface="宋体"/>
            </a:endParaRPr>
          </a:p>
        </p:txBody>
      </p:sp>
      <p:sp>
        <p:nvSpPr>
          <p:cNvPr id="33" name="object 33"/>
          <p:cNvSpPr/>
          <p:nvPr/>
        </p:nvSpPr>
        <p:spPr>
          <a:xfrm>
            <a:off x="3001043" y="3367426"/>
            <a:ext cx="1947678" cy="222488"/>
          </a:xfrm>
          <a:prstGeom prst="rect">
            <a:avLst/>
          </a:prstGeom>
          <a:blipFill>
            <a:blip r:embed="rId8" cstate="print"/>
            <a:stretch>
              <a:fillRect/>
            </a:stretch>
          </a:blipFill>
        </p:spPr>
        <p:txBody>
          <a:bodyPr wrap="square" lIns="0" tIns="0" rIns="0" bIns="0" rtlCol="0"/>
          <a:lstStyle/>
          <a:p>
            <a:endParaRPr/>
          </a:p>
        </p:txBody>
      </p:sp>
      <p:sp>
        <p:nvSpPr>
          <p:cNvPr id="34" name="object 34"/>
          <p:cNvSpPr txBox="1"/>
          <p:nvPr/>
        </p:nvSpPr>
        <p:spPr>
          <a:xfrm>
            <a:off x="3428212" y="3118094"/>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社会关系</a:t>
            </a:r>
            <a:endParaRPr sz="2100">
              <a:latin typeface="宋体"/>
              <a:cs typeface="宋体"/>
            </a:endParaRPr>
          </a:p>
        </p:txBody>
      </p:sp>
      <p:sp>
        <p:nvSpPr>
          <p:cNvPr id="35" name="object 35"/>
          <p:cNvSpPr txBox="1"/>
          <p:nvPr/>
        </p:nvSpPr>
        <p:spPr>
          <a:xfrm>
            <a:off x="3160489" y="3477097"/>
            <a:ext cx="1631950"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（社会距离）</a:t>
            </a:r>
            <a:endParaRPr sz="2100">
              <a:latin typeface="宋体"/>
              <a:cs typeface="宋体"/>
            </a:endParaRPr>
          </a:p>
        </p:txBody>
      </p:sp>
      <p:sp>
        <p:nvSpPr>
          <p:cNvPr id="36" name="object 36"/>
          <p:cNvSpPr/>
          <p:nvPr/>
        </p:nvSpPr>
        <p:spPr>
          <a:xfrm>
            <a:off x="5269988" y="4884397"/>
            <a:ext cx="1425620" cy="242715"/>
          </a:xfrm>
          <a:prstGeom prst="rect">
            <a:avLst/>
          </a:prstGeom>
          <a:blipFill>
            <a:blip r:embed="rId9" cstate="print"/>
            <a:stretch>
              <a:fillRect/>
            </a:stretch>
          </a:blipFill>
        </p:spPr>
        <p:txBody>
          <a:bodyPr wrap="square" lIns="0" tIns="0" rIns="0" bIns="0" rtlCol="0"/>
          <a:lstStyle/>
          <a:p>
            <a:endParaRPr/>
          </a:p>
        </p:txBody>
      </p:sp>
      <p:sp>
        <p:nvSpPr>
          <p:cNvPr id="37" name="object 37"/>
          <p:cNvSpPr txBox="1"/>
          <p:nvPr/>
        </p:nvSpPr>
        <p:spPr>
          <a:xfrm>
            <a:off x="5432379" y="4826512"/>
            <a:ext cx="1096645" cy="317500"/>
          </a:xfrm>
          <a:prstGeom prst="rect">
            <a:avLst/>
          </a:prstGeom>
        </p:spPr>
        <p:txBody>
          <a:bodyPr vert="horz" wrap="square" lIns="0" tIns="0" rIns="0" bIns="0" rtlCol="0">
            <a:spAutoFit/>
          </a:bodyPr>
          <a:lstStyle/>
          <a:p>
            <a:pPr marL="12700">
              <a:lnSpc>
                <a:spcPts val="2500"/>
              </a:lnSpc>
            </a:pPr>
            <a:r>
              <a:rPr sz="2100" spc="5" dirty="0">
                <a:latin typeface="宋体"/>
                <a:cs typeface="宋体"/>
              </a:rPr>
              <a:t>空间距离</a:t>
            </a:r>
            <a:endParaRPr sz="2100">
              <a:latin typeface="宋体"/>
              <a:cs typeface="宋体"/>
            </a:endParaRPr>
          </a:p>
        </p:txBody>
      </p:sp>
      <p:sp>
        <p:nvSpPr>
          <p:cNvPr id="38" name="object 38"/>
          <p:cNvSpPr/>
          <p:nvPr/>
        </p:nvSpPr>
        <p:spPr>
          <a:xfrm>
            <a:off x="4707773" y="1951615"/>
            <a:ext cx="3232785" cy="1173480"/>
          </a:xfrm>
          <a:custGeom>
            <a:avLst/>
            <a:gdLst/>
            <a:ahLst/>
            <a:cxnLst/>
            <a:rect l="l" t="t" r="r" b="b"/>
            <a:pathLst>
              <a:path w="3232785" h="1173480">
                <a:moveTo>
                  <a:pt x="3232744" y="0"/>
                </a:moveTo>
                <a:lnTo>
                  <a:pt x="1244907" y="728145"/>
                </a:lnTo>
                <a:lnTo>
                  <a:pt x="1244104" y="722482"/>
                </a:lnTo>
                <a:lnTo>
                  <a:pt x="1231095" y="700991"/>
                </a:lnTo>
                <a:lnTo>
                  <a:pt x="1211509" y="686681"/>
                </a:lnTo>
                <a:lnTo>
                  <a:pt x="1188008" y="680765"/>
                </a:lnTo>
                <a:lnTo>
                  <a:pt x="1163252" y="684456"/>
                </a:lnTo>
                <a:lnTo>
                  <a:pt x="1141763" y="697679"/>
                </a:lnTo>
                <a:lnTo>
                  <a:pt x="1127478" y="717425"/>
                </a:lnTo>
                <a:lnTo>
                  <a:pt x="1121575" y="741115"/>
                </a:lnTo>
                <a:lnTo>
                  <a:pt x="1125236" y="766170"/>
                </a:lnTo>
                <a:lnTo>
                  <a:pt x="1124432" y="768597"/>
                </a:lnTo>
                <a:lnTo>
                  <a:pt x="0" y="1173123"/>
                </a:lnTo>
              </a:path>
            </a:pathLst>
          </a:custGeom>
          <a:ln w="26945">
            <a:solidFill>
              <a:srgbClr val="000000"/>
            </a:solidFill>
            <a:prstDash val="lgDash"/>
          </a:ln>
        </p:spPr>
        <p:txBody>
          <a:bodyPr wrap="square" lIns="0" tIns="0" rIns="0" bIns="0" rtlCol="0"/>
          <a:lstStyle/>
          <a:p>
            <a:endParaRPr/>
          </a:p>
        </p:txBody>
      </p:sp>
      <p:sp>
        <p:nvSpPr>
          <p:cNvPr id="39" name="object 39"/>
          <p:cNvSpPr/>
          <p:nvPr/>
        </p:nvSpPr>
        <p:spPr>
          <a:xfrm>
            <a:off x="8101149" y="1061660"/>
            <a:ext cx="1305560" cy="1537335"/>
          </a:xfrm>
          <a:custGeom>
            <a:avLst/>
            <a:gdLst/>
            <a:ahLst/>
            <a:cxnLst/>
            <a:rect l="l" t="t" r="r" b="b"/>
            <a:pathLst>
              <a:path w="1305559" h="1537335">
                <a:moveTo>
                  <a:pt x="0" y="1537195"/>
                </a:moveTo>
                <a:lnTo>
                  <a:pt x="1305145" y="1537195"/>
                </a:lnTo>
                <a:lnTo>
                  <a:pt x="1305145" y="0"/>
                </a:lnTo>
                <a:lnTo>
                  <a:pt x="0" y="0"/>
                </a:lnTo>
                <a:lnTo>
                  <a:pt x="0" y="1537195"/>
                </a:lnTo>
                <a:close/>
              </a:path>
            </a:pathLst>
          </a:custGeom>
          <a:solidFill>
            <a:srgbClr val="FFFFFF"/>
          </a:solidFill>
        </p:spPr>
        <p:txBody>
          <a:bodyPr wrap="square" lIns="0" tIns="0" rIns="0" bIns="0" rtlCol="0"/>
          <a:lstStyle/>
          <a:p>
            <a:endParaRPr/>
          </a:p>
        </p:txBody>
      </p:sp>
      <p:sp>
        <p:nvSpPr>
          <p:cNvPr id="40" name="object 40"/>
          <p:cNvSpPr/>
          <p:nvPr/>
        </p:nvSpPr>
        <p:spPr>
          <a:xfrm>
            <a:off x="8101149" y="2598855"/>
            <a:ext cx="1305560" cy="0"/>
          </a:xfrm>
          <a:custGeom>
            <a:avLst/>
            <a:gdLst/>
            <a:ahLst/>
            <a:cxnLst/>
            <a:rect l="l" t="t" r="r" b="b"/>
            <a:pathLst>
              <a:path w="1305559">
                <a:moveTo>
                  <a:pt x="0" y="0"/>
                </a:moveTo>
                <a:lnTo>
                  <a:pt x="1305145" y="0"/>
                </a:lnTo>
                <a:lnTo>
                  <a:pt x="1305145" y="0"/>
                </a:lnTo>
              </a:path>
            </a:pathLst>
          </a:custGeom>
          <a:ln w="6742">
            <a:solidFill>
              <a:srgbClr val="FFFFFF"/>
            </a:solidFill>
          </a:ln>
        </p:spPr>
        <p:txBody>
          <a:bodyPr wrap="square" lIns="0" tIns="0" rIns="0" bIns="0" rtlCol="0"/>
          <a:lstStyle/>
          <a:p>
            <a:endParaRPr/>
          </a:p>
        </p:txBody>
      </p:sp>
      <p:sp>
        <p:nvSpPr>
          <p:cNvPr id="41" name="object 41"/>
          <p:cNvSpPr/>
          <p:nvPr/>
        </p:nvSpPr>
        <p:spPr>
          <a:xfrm>
            <a:off x="8101149" y="1061660"/>
            <a:ext cx="0" cy="1537335"/>
          </a:xfrm>
          <a:custGeom>
            <a:avLst/>
            <a:gdLst/>
            <a:ahLst/>
            <a:cxnLst/>
            <a:rect l="l" t="t" r="r" b="b"/>
            <a:pathLst>
              <a:path h="1537335">
                <a:moveTo>
                  <a:pt x="0" y="0"/>
                </a:moveTo>
                <a:lnTo>
                  <a:pt x="0" y="0"/>
                </a:lnTo>
                <a:lnTo>
                  <a:pt x="0" y="1537195"/>
                </a:lnTo>
              </a:path>
            </a:pathLst>
          </a:custGeom>
          <a:ln w="6693">
            <a:solidFill>
              <a:srgbClr val="FFFFFF"/>
            </a:solidFill>
          </a:ln>
        </p:spPr>
        <p:txBody>
          <a:bodyPr wrap="square" lIns="0" tIns="0" rIns="0" bIns="0" rtlCol="0"/>
          <a:lstStyle/>
          <a:p>
            <a:endParaRPr/>
          </a:p>
        </p:txBody>
      </p:sp>
      <p:sp>
        <p:nvSpPr>
          <p:cNvPr id="42" name="object 42"/>
          <p:cNvSpPr/>
          <p:nvPr/>
        </p:nvSpPr>
        <p:spPr>
          <a:xfrm>
            <a:off x="8060992" y="1021208"/>
            <a:ext cx="1305145" cy="1537195"/>
          </a:xfrm>
          <a:prstGeom prst="rect">
            <a:avLst/>
          </a:prstGeom>
          <a:blipFill>
            <a:blip r:embed="rId10" cstate="print"/>
            <a:stretch>
              <a:fillRect/>
            </a:stretch>
          </a:blipFill>
        </p:spPr>
        <p:txBody>
          <a:bodyPr wrap="square" lIns="0" tIns="0" rIns="0" bIns="0" rtlCol="0"/>
          <a:lstStyle/>
          <a:p>
            <a:endParaRPr/>
          </a:p>
        </p:txBody>
      </p:sp>
      <p:sp>
        <p:nvSpPr>
          <p:cNvPr id="43" name="object 43"/>
          <p:cNvSpPr/>
          <p:nvPr/>
        </p:nvSpPr>
        <p:spPr>
          <a:xfrm>
            <a:off x="8060991" y="1021208"/>
            <a:ext cx="1305560" cy="1537335"/>
          </a:xfrm>
          <a:custGeom>
            <a:avLst/>
            <a:gdLst/>
            <a:ahLst/>
            <a:cxnLst/>
            <a:rect l="l" t="t" r="r" b="b"/>
            <a:pathLst>
              <a:path w="1305559" h="1537335">
                <a:moveTo>
                  <a:pt x="0" y="1537195"/>
                </a:moveTo>
                <a:lnTo>
                  <a:pt x="1305145" y="1537195"/>
                </a:lnTo>
                <a:lnTo>
                  <a:pt x="1305145" y="0"/>
                </a:lnTo>
                <a:lnTo>
                  <a:pt x="0" y="0"/>
                </a:lnTo>
                <a:lnTo>
                  <a:pt x="0" y="1537195"/>
                </a:lnTo>
                <a:close/>
              </a:path>
            </a:pathLst>
          </a:custGeom>
          <a:ln w="6713">
            <a:solidFill>
              <a:srgbClr val="FFFFFF"/>
            </a:solidFill>
          </a:ln>
        </p:spPr>
        <p:txBody>
          <a:bodyPr wrap="square" lIns="0" tIns="0" rIns="0" bIns="0" rtlCol="0"/>
          <a:lstStyle/>
          <a:p>
            <a:endParaRPr/>
          </a:p>
        </p:txBody>
      </p:sp>
      <p:sp>
        <p:nvSpPr>
          <p:cNvPr id="44" name="object 44"/>
          <p:cNvSpPr txBox="1"/>
          <p:nvPr/>
        </p:nvSpPr>
        <p:spPr>
          <a:xfrm>
            <a:off x="8167697" y="1032879"/>
            <a:ext cx="1096645" cy="1433830"/>
          </a:xfrm>
          <a:prstGeom prst="rect">
            <a:avLst/>
          </a:prstGeom>
        </p:spPr>
        <p:txBody>
          <a:bodyPr vert="horz" wrap="square" lIns="0" tIns="0" rIns="0" bIns="0" rtlCol="0">
            <a:spAutoFit/>
          </a:bodyPr>
          <a:lstStyle/>
          <a:p>
            <a:pPr marL="12700" marR="5080" algn="just">
              <a:lnSpc>
                <a:spcPct val="112200"/>
              </a:lnSpc>
            </a:pPr>
            <a:r>
              <a:rPr sz="2100" spc="5" dirty="0">
                <a:latin typeface="宋体"/>
                <a:cs typeface="宋体"/>
              </a:rPr>
              <a:t>一定时间  一定空间  一定概率  一定人群</a:t>
            </a:r>
            <a:endParaRPr sz="2100">
              <a:latin typeface="宋体"/>
              <a:cs typeface="宋体"/>
            </a:endParaRPr>
          </a:p>
        </p:txBody>
      </p:sp>
      <p:sp>
        <p:nvSpPr>
          <p:cNvPr id="45" name="object 45"/>
          <p:cNvSpPr/>
          <p:nvPr/>
        </p:nvSpPr>
        <p:spPr>
          <a:xfrm>
            <a:off x="7980139" y="1927075"/>
            <a:ext cx="114300" cy="114935"/>
          </a:xfrm>
          <a:custGeom>
            <a:avLst/>
            <a:gdLst/>
            <a:ahLst/>
            <a:cxnLst/>
            <a:rect l="l" t="t" r="r" b="b"/>
            <a:pathLst>
              <a:path w="114300" h="114935">
                <a:moveTo>
                  <a:pt x="57024" y="0"/>
                </a:moveTo>
                <a:lnTo>
                  <a:pt x="34787" y="4500"/>
                </a:lnTo>
                <a:lnTo>
                  <a:pt x="16665" y="16787"/>
                </a:lnTo>
                <a:lnTo>
                  <a:pt x="4467" y="35041"/>
                </a:lnTo>
                <a:lnTo>
                  <a:pt x="0" y="57442"/>
                </a:lnTo>
                <a:lnTo>
                  <a:pt x="4467" y="79687"/>
                </a:lnTo>
                <a:lnTo>
                  <a:pt x="16665" y="97861"/>
                </a:lnTo>
                <a:lnTo>
                  <a:pt x="34787" y="110119"/>
                </a:lnTo>
                <a:lnTo>
                  <a:pt x="57024" y="114615"/>
                </a:lnTo>
                <a:lnTo>
                  <a:pt x="79107" y="110119"/>
                </a:lnTo>
                <a:lnTo>
                  <a:pt x="97149" y="97861"/>
                </a:lnTo>
                <a:lnTo>
                  <a:pt x="109318" y="79687"/>
                </a:lnTo>
                <a:lnTo>
                  <a:pt x="113781" y="57442"/>
                </a:lnTo>
                <a:lnTo>
                  <a:pt x="109318" y="35041"/>
                </a:lnTo>
                <a:lnTo>
                  <a:pt x="97149" y="16787"/>
                </a:lnTo>
                <a:lnTo>
                  <a:pt x="79107" y="4500"/>
                </a:lnTo>
                <a:lnTo>
                  <a:pt x="57024" y="0"/>
                </a:lnTo>
                <a:close/>
              </a:path>
            </a:pathLst>
          </a:custGeom>
          <a:solidFill>
            <a:srgbClr val="FFFFFF"/>
          </a:solidFill>
        </p:spPr>
        <p:txBody>
          <a:bodyPr wrap="square" lIns="0" tIns="0" rIns="0" bIns="0" rtlCol="0"/>
          <a:lstStyle/>
          <a:p>
            <a:endParaRPr/>
          </a:p>
        </p:txBody>
      </p:sp>
      <p:sp>
        <p:nvSpPr>
          <p:cNvPr id="46" name="object 46"/>
          <p:cNvSpPr/>
          <p:nvPr/>
        </p:nvSpPr>
        <p:spPr>
          <a:xfrm>
            <a:off x="7980140" y="1943862"/>
            <a:ext cx="17145" cy="41275"/>
          </a:xfrm>
          <a:custGeom>
            <a:avLst/>
            <a:gdLst/>
            <a:ahLst/>
            <a:cxnLst/>
            <a:rect l="l" t="t" r="r" b="b"/>
            <a:pathLst>
              <a:path w="17145" h="41275">
                <a:moveTo>
                  <a:pt x="0" y="40654"/>
                </a:moveTo>
                <a:lnTo>
                  <a:pt x="4467" y="18254"/>
                </a:lnTo>
                <a:lnTo>
                  <a:pt x="16665" y="0"/>
                </a:lnTo>
              </a:path>
            </a:pathLst>
          </a:custGeom>
          <a:ln w="6700">
            <a:solidFill>
              <a:srgbClr val="FFFFFF"/>
            </a:solidFill>
          </a:ln>
        </p:spPr>
        <p:txBody>
          <a:bodyPr wrap="square" lIns="0" tIns="0" rIns="0" bIns="0" rtlCol="0"/>
          <a:lstStyle/>
          <a:p>
            <a:endParaRPr/>
          </a:p>
        </p:txBody>
      </p:sp>
      <p:sp>
        <p:nvSpPr>
          <p:cNvPr id="47" name="object 47"/>
          <p:cNvSpPr/>
          <p:nvPr/>
        </p:nvSpPr>
        <p:spPr>
          <a:xfrm>
            <a:off x="7980139" y="1984517"/>
            <a:ext cx="57150" cy="57785"/>
          </a:xfrm>
          <a:custGeom>
            <a:avLst/>
            <a:gdLst/>
            <a:ahLst/>
            <a:cxnLst/>
            <a:rect l="l" t="t" r="r" b="b"/>
            <a:pathLst>
              <a:path w="57150" h="57785">
                <a:moveTo>
                  <a:pt x="57025" y="57172"/>
                </a:moveTo>
                <a:lnTo>
                  <a:pt x="34787" y="52676"/>
                </a:lnTo>
                <a:lnTo>
                  <a:pt x="16665" y="40418"/>
                </a:lnTo>
                <a:lnTo>
                  <a:pt x="4467" y="22244"/>
                </a:lnTo>
                <a:lnTo>
                  <a:pt x="0" y="0"/>
                </a:lnTo>
              </a:path>
            </a:pathLst>
          </a:custGeom>
          <a:ln w="6717">
            <a:solidFill>
              <a:srgbClr val="FFFFFF"/>
            </a:solidFill>
          </a:ln>
        </p:spPr>
        <p:txBody>
          <a:bodyPr wrap="square" lIns="0" tIns="0" rIns="0" bIns="0" rtlCol="0"/>
          <a:lstStyle/>
          <a:p>
            <a:endParaRPr/>
          </a:p>
        </p:txBody>
      </p:sp>
      <p:sp>
        <p:nvSpPr>
          <p:cNvPr id="48" name="object 48"/>
          <p:cNvSpPr/>
          <p:nvPr/>
        </p:nvSpPr>
        <p:spPr>
          <a:xfrm>
            <a:off x="8037166" y="2037193"/>
            <a:ext cx="22225" cy="5080"/>
          </a:xfrm>
          <a:custGeom>
            <a:avLst/>
            <a:gdLst/>
            <a:ahLst/>
            <a:cxnLst/>
            <a:rect l="l" t="t" r="r" b="b"/>
            <a:pathLst>
              <a:path w="22225" h="5080">
                <a:moveTo>
                  <a:pt x="22082" y="0"/>
                </a:moveTo>
                <a:lnTo>
                  <a:pt x="22082" y="0"/>
                </a:lnTo>
                <a:lnTo>
                  <a:pt x="0" y="4496"/>
                </a:lnTo>
              </a:path>
            </a:pathLst>
          </a:custGeom>
          <a:ln w="6740">
            <a:solidFill>
              <a:srgbClr val="FFFFFF"/>
            </a:solidFill>
          </a:ln>
        </p:spPr>
        <p:txBody>
          <a:bodyPr wrap="square" lIns="0" tIns="0" rIns="0" bIns="0" rtlCol="0"/>
          <a:lstStyle/>
          <a:p>
            <a:endParaRPr/>
          </a:p>
        </p:txBody>
      </p:sp>
      <p:sp>
        <p:nvSpPr>
          <p:cNvPr id="49" name="object 49"/>
          <p:cNvSpPr/>
          <p:nvPr/>
        </p:nvSpPr>
        <p:spPr>
          <a:xfrm>
            <a:off x="7941588" y="1888240"/>
            <a:ext cx="113781" cy="114615"/>
          </a:xfrm>
          <a:prstGeom prst="rect">
            <a:avLst/>
          </a:prstGeom>
          <a:blipFill>
            <a:blip r:embed="rId11" cstate="print"/>
            <a:stretch>
              <a:fillRect/>
            </a:stretch>
          </a:blipFill>
        </p:spPr>
        <p:txBody>
          <a:bodyPr wrap="square" lIns="0" tIns="0" rIns="0" bIns="0" rtlCol="0"/>
          <a:lstStyle/>
          <a:p>
            <a:endParaRPr/>
          </a:p>
        </p:txBody>
      </p:sp>
      <p:sp>
        <p:nvSpPr>
          <p:cNvPr id="50" name="object 50"/>
          <p:cNvSpPr/>
          <p:nvPr/>
        </p:nvSpPr>
        <p:spPr>
          <a:xfrm>
            <a:off x="7941587" y="1888240"/>
            <a:ext cx="114300" cy="114935"/>
          </a:xfrm>
          <a:custGeom>
            <a:avLst/>
            <a:gdLst/>
            <a:ahLst/>
            <a:cxnLst/>
            <a:rect l="l" t="t" r="r" b="b"/>
            <a:pathLst>
              <a:path w="114300" h="114935">
                <a:moveTo>
                  <a:pt x="0" y="57442"/>
                </a:moveTo>
                <a:lnTo>
                  <a:pt x="4467" y="35041"/>
                </a:lnTo>
                <a:lnTo>
                  <a:pt x="16665" y="16787"/>
                </a:lnTo>
                <a:lnTo>
                  <a:pt x="34787" y="4500"/>
                </a:lnTo>
                <a:lnTo>
                  <a:pt x="57024" y="0"/>
                </a:lnTo>
                <a:lnTo>
                  <a:pt x="79107" y="4500"/>
                </a:lnTo>
                <a:lnTo>
                  <a:pt x="97149" y="16787"/>
                </a:lnTo>
                <a:lnTo>
                  <a:pt x="109318" y="35041"/>
                </a:lnTo>
                <a:lnTo>
                  <a:pt x="113781" y="57442"/>
                </a:lnTo>
                <a:lnTo>
                  <a:pt x="109318" y="79687"/>
                </a:lnTo>
                <a:lnTo>
                  <a:pt x="97149" y="97861"/>
                </a:lnTo>
                <a:lnTo>
                  <a:pt x="79107" y="110119"/>
                </a:lnTo>
                <a:lnTo>
                  <a:pt x="57024" y="114615"/>
                </a:lnTo>
                <a:lnTo>
                  <a:pt x="34787" y="110119"/>
                </a:lnTo>
                <a:lnTo>
                  <a:pt x="16665" y="97861"/>
                </a:lnTo>
                <a:lnTo>
                  <a:pt x="4467" y="79687"/>
                </a:lnTo>
                <a:lnTo>
                  <a:pt x="0" y="57442"/>
                </a:lnTo>
                <a:close/>
              </a:path>
            </a:pathLst>
          </a:custGeom>
          <a:ln w="6717">
            <a:solidFill>
              <a:srgbClr val="404040"/>
            </a:solidFill>
          </a:ln>
        </p:spPr>
        <p:txBody>
          <a:bodyPr wrap="square" lIns="0" tIns="0" rIns="0" bIns="0" rtlCol="0"/>
          <a:lstStyle/>
          <a:p>
            <a:endParaRPr/>
          </a:p>
        </p:txBody>
      </p:sp>
      <p:sp>
        <p:nvSpPr>
          <p:cNvPr id="51" name="object 51"/>
          <p:cNvSpPr/>
          <p:nvPr/>
        </p:nvSpPr>
        <p:spPr>
          <a:xfrm>
            <a:off x="3623497" y="2538177"/>
            <a:ext cx="2269490" cy="1214120"/>
          </a:xfrm>
          <a:custGeom>
            <a:avLst/>
            <a:gdLst/>
            <a:ahLst/>
            <a:cxnLst/>
            <a:rect l="l" t="t" r="r" b="b"/>
            <a:pathLst>
              <a:path w="2269490" h="1214120">
                <a:moveTo>
                  <a:pt x="2268944" y="1213548"/>
                </a:moveTo>
                <a:lnTo>
                  <a:pt x="0" y="0"/>
                </a:lnTo>
              </a:path>
            </a:pathLst>
          </a:custGeom>
          <a:ln w="13462">
            <a:solidFill>
              <a:srgbClr val="000000"/>
            </a:solidFill>
          </a:ln>
        </p:spPr>
        <p:txBody>
          <a:bodyPr wrap="square" lIns="0" tIns="0" rIns="0" bIns="0" rtlCol="0"/>
          <a:lstStyle/>
          <a:p>
            <a:endParaRPr/>
          </a:p>
        </p:txBody>
      </p:sp>
      <p:sp>
        <p:nvSpPr>
          <p:cNvPr id="52" name="object 52"/>
          <p:cNvSpPr/>
          <p:nvPr/>
        </p:nvSpPr>
        <p:spPr>
          <a:xfrm>
            <a:off x="3523102" y="2477499"/>
            <a:ext cx="180975" cy="161925"/>
          </a:xfrm>
          <a:custGeom>
            <a:avLst/>
            <a:gdLst/>
            <a:ahLst/>
            <a:cxnLst/>
            <a:rect l="l" t="t" r="r" b="b"/>
            <a:pathLst>
              <a:path w="180975" h="161925">
                <a:moveTo>
                  <a:pt x="180712" y="0"/>
                </a:moveTo>
                <a:lnTo>
                  <a:pt x="0" y="0"/>
                </a:lnTo>
                <a:lnTo>
                  <a:pt x="100395" y="161810"/>
                </a:lnTo>
                <a:lnTo>
                  <a:pt x="97450" y="151831"/>
                </a:lnTo>
                <a:lnTo>
                  <a:pt x="103503" y="109921"/>
                </a:lnTo>
                <a:lnTo>
                  <a:pt x="118761" y="70994"/>
                </a:lnTo>
                <a:lnTo>
                  <a:pt x="142433" y="36617"/>
                </a:lnTo>
                <a:lnTo>
                  <a:pt x="173724" y="8360"/>
                </a:lnTo>
                <a:lnTo>
                  <a:pt x="180712" y="0"/>
                </a:lnTo>
                <a:close/>
              </a:path>
            </a:pathLst>
          </a:custGeom>
          <a:solidFill>
            <a:srgbClr val="000000"/>
          </a:solidFill>
        </p:spPr>
        <p:txBody>
          <a:bodyPr wrap="square" lIns="0" tIns="0" rIns="0" bIns="0" rtlCol="0"/>
          <a:lstStyle/>
          <a:p>
            <a:endParaRPr/>
          </a:p>
        </p:txBody>
      </p:sp>
      <p:sp>
        <p:nvSpPr>
          <p:cNvPr id="53" name="object 53"/>
          <p:cNvSpPr/>
          <p:nvPr/>
        </p:nvSpPr>
        <p:spPr>
          <a:xfrm>
            <a:off x="5892443" y="3694985"/>
            <a:ext cx="2430145" cy="64769"/>
          </a:xfrm>
          <a:custGeom>
            <a:avLst/>
            <a:gdLst/>
            <a:ahLst/>
            <a:cxnLst/>
            <a:rect l="l" t="t" r="r" b="b"/>
            <a:pathLst>
              <a:path w="2430145" h="64770">
                <a:moveTo>
                  <a:pt x="0" y="56741"/>
                </a:moveTo>
                <a:lnTo>
                  <a:pt x="281108" y="56741"/>
                </a:lnTo>
                <a:lnTo>
                  <a:pt x="273344" y="64184"/>
                </a:lnTo>
                <a:lnTo>
                  <a:pt x="278129" y="39346"/>
                </a:lnTo>
                <a:lnTo>
                  <a:pt x="291549" y="18995"/>
                </a:lnTo>
                <a:lnTo>
                  <a:pt x="311595" y="5193"/>
                </a:lnTo>
                <a:lnTo>
                  <a:pt x="336258" y="0"/>
                </a:lnTo>
                <a:lnTo>
                  <a:pt x="360860" y="4818"/>
                </a:lnTo>
                <a:lnTo>
                  <a:pt x="381068" y="18318"/>
                </a:lnTo>
                <a:lnTo>
                  <a:pt x="394802" y="38462"/>
                </a:lnTo>
                <a:lnTo>
                  <a:pt x="399976" y="63213"/>
                </a:lnTo>
                <a:lnTo>
                  <a:pt x="401583" y="56741"/>
                </a:lnTo>
                <a:lnTo>
                  <a:pt x="2429578" y="56741"/>
                </a:lnTo>
              </a:path>
            </a:pathLst>
          </a:custGeom>
          <a:ln w="13484">
            <a:solidFill>
              <a:srgbClr val="000000"/>
            </a:solidFill>
          </a:ln>
        </p:spPr>
        <p:txBody>
          <a:bodyPr wrap="square" lIns="0" tIns="0" rIns="0" bIns="0" rtlCol="0"/>
          <a:lstStyle/>
          <a:p>
            <a:endParaRPr/>
          </a:p>
        </p:txBody>
      </p:sp>
      <p:sp>
        <p:nvSpPr>
          <p:cNvPr id="54" name="object 54"/>
          <p:cNvSpPr/>
          <p:nvPr/>
        </p:nvSpPr>
        <p:spPr>
          <a:xfrm>
            <a:off x="8272491" y="3661868"/>
            <a:ext cx="170180" cy="170815"/>
          </a:xfrm>
          <a:custGeom>
            <a:avLst/>
            <a:gdLst/>
            <a:ahLst/>
            <a:cxnLst/>
            <a:rect l="l" t="t" r="r" b="b"/>
            <a:pathLst>
              <a:path w="170179" h="170814">
                <a:moveTo>
                  <a:pt x="0" y="0"/>
                </a:moveTo>
                <a:lnTo>
                  <a:pt x="14666" y="39763"/>
                </a:lnTo>
                <a:lnTo>
                  <a:pt x="19744" y="81302"/>
                </a:lnTo>
                <a:lnTo>
                  <a:pt x="15285" y="122912"/>
                </a:lnTo>
                <a:lnTo>
                  <a:pt x="1338" y="162888"/>
                </a:lnTo>
                <a:lnTo>
                  <a:pt x="9370" y="170763"/>
                </a:lnTo>
                <a:lnTo>
                  <a:pt x="170003" y="89858"/>
                </a:lnTo>
                <a:lnTo>
                  <a:pt x="9370" y="8953"/>
                </a:lnTo>
                <a:lnTo>
                  <a:pt x="0" y="0"/>
                </a:lnTo>
                <a:close/>
              </a:path>
            </a:pathLst>
          </a:custGeom>
          <a:solidFill>
            <a:srgbClr val="000000"/>
          </a:solidFill>
        </p:spPr>
        <p:txBody>
          <a:bodyPr wrap="square" lIns="0" tIns="0" rIns="0" bIns="0" rtlCol="0"/>
          <a:lstStyle/>
          <a:p>
            <a:endParaRPr/>
          </a:p>
        </p:txBody>
      </p:sp>
      <p:sp>
        <p:nvSpPr>
          <p:cNvPr id="55" name="object 55"/>
          <p:cNvSpPr/>
          <p:nvPr/>
        </p:nvSpPr>
        <p:spPr>
          <a:xfrm>
            <a:off x="4808168" y="3751726"/>
            <a:ext cx="1084580" cy="1800225"/>
          </a:xfrm>
          <a:custGeom>
            <a:avLst/>
            <a:gdLst/>
            <a:ahLst/>
            <a:cxnLst/>
            <a:rect l="l" t="t" r="r" b="b"/>
            <a:pathLst>
              <a:path w="1084579" h="1800225">
                <a:moveTo>
                  <a:pt x="0" y="1800137"/>
                </a:moveTo>
                <a:lnTo>
                  <a:pt x="1084274" y="0"/>
                </a:lnTo>
              </a:path>
            </a:pathLst>
          </a:custGeom>
          <a:ln w="13412">
            <a:solidFill>
              <a:srgbClr val="000000"/>
            </a:solidFill>
          </a:ln>
        </p:spPr>
        <p:txBody>
          <a:bodyPr wrap="square" lIns="0" tIns="0" rIns="0" bIns="0" rtlCol="0"/>
          <a:lstStyle/>
          <a:p>
            <a:endParaRPr/>
          </a:p>
        </p:txBody>
      </p:sp>
      <p:sp>
        <p:nvSpPr>
          <p:cNvPr id="56" name="object 56"/>
          <p:cNvSpPr/>
          <p:nvPr/>
        </p:nvSpPr>
        <p:spPr>
          <a:xfrm>
            <a:off x="4727851" y="5470958"/>
            <a:ext cx="161290" cy="182245"/>
          </a:xfrm>
          <a:custGeom>
            <a:avLst/>
            <a:gdLst/>
            <a:ahLst/>
            <a:cxnLst/>
            <a:rect l="l" t="t" r="r" b="b"/>
            <a:pathLst>
              <a:path w="161289" h="182245">
                <a:moveTo>
                  <a:pt x="20079" y="0"/>
                </a:moveTo>
                <a:lnTo>
                  <a:pt x="0" y="182041"/>
                </a:lnTo>
                <a:lnTo>
                  <a:pt x="154280" y="84904"/>
                </a:lnTo>
                <a:lnTo>
                  <a:pt x="119842" y="77686"/>
                </a:lnTo>
                <a:lnTo>
                  <a:pt x="82197" y="59970"/>
                </a:lnTo>
                <a:lnTo>
                  <a:pt x="49562" y="34073"/>
                </a:lnTo>
                <a:lnTo>
                  <a:pt x="23372" y="889"/>
                </a:lnTo>
                <a:lnTo>
                  <a:pt x="20079" y="0"/>
                </a:lnTo>
                <a:close/>
              </a:path>
              <a:path w="161289" h="182245">
                <a:moveTo>
                  <a:pt x="160633" y="80905"/>
                </a:moveTo>
                <a:lnTo>
                  <a:pt x="154280" y="84904"/>
                </a:lnTo>
                <a:lnTo>
                  <a:pt x="161061" y="86325"/>
                </a:lnTo>
                <a:lnTo>
                  <a:pt x="160633" y="80905"/>
                </a:lnTo>
                <a:close/>
              </a:path>
            </a:pathLst>
          </a:custGeom>
          <a:solidFill>
            <a:srgbClr val="000000"/>
          </a:solidFill>
        </p:spPr>
        <p:txBody>
          <a:bodyPr wrap="square" lIns="0" tIns="0" rIns="0" bIns="0" rtlCol="0"/>
          <a:lstStyle/>
          <a:p>
            <a:endParaRPr/>
          </a:p>
        </p:txBody>
      </p:sp>
      <p:sp>
        <p:nvSpPr>
          <p:cNvPr id="57" name="object 57"/>
          <p:cNvSpPr/>
          <p:nvPr/>
        </p:nvSpPr>
        <p:spPr>
          <a:xfrm>
            <a:off x="5892442" y="1526863"/>
            <a:ext cx="0" cy="2225040"/>
          </a:xfrm>
          <a:custGeom>
            <a:avLst/>
            <a:gdLst/>
            <a:ahLst/>
            <a:cxnLst/>
            <a:rect l="l" t="t" r="r" b="b"/>
            <a:pathLst>
              <a:path h="2225040">
                <a:moveTo>
                  <a:pt x="0" y="2224861"/>
                </a:moveTo>
                <a:lnTo>
                  <a:pt x="0" y="0"/>
                </a:lnTo>
              </a:path>
            </a:pathLst>
          </a:custGeom>
          <a:ln w="13386">
            <a:solidFill>
              <a:srgbClr val="000000"/>
            </a:solidFill>
          </a:ln>
        </p:spPr>
        <p:txBody>
          <a:bodyPr wrap="square" lIns="0" tIns="0" rIns="0" bIns="0" rtlCol="0"/>
          <a:lstStyle/>
          <a:p>
            <a:endParaRPr/>
          </a:p>
        </p:txBody>
      </p:sp>
      <p:sp>
        <p:nvSpPr>
          <p:cNvPr id="58" name="object 58"/>
          <p:cNvSpPr/>
          <p:nvPr/>
        </p:nvSpPr>
        <p:spPr>
          <a:xfrm>
            <a:off x="5811591" y="1405507"/>
            <a:ext cx="161925" cy="168275"/>
          </a:xfrm>
          <a:custGeom>
            <a:avLst/>
            <a:gdLst/>
            <a:ahLst/>
            <a:cxnLst/>
            <a:rect l="l" t="t" r="r" b="b"/>
            <a:pathLst>
              <a:path w="161925" h="168275">
                <a:moveTo>
                  <a:pt x="80852" y="0"/>
                </a:moveTo>
                <a:lnTo>
                  <a:pt x="535" y="161810"/>
                </a:lnTo>
                <a:lnTo>
                  <a:pt x="0" y="168012"/>
                </a:lnTo>
                <a:lnTo>
                  <a:pt x="39685" y="153449"/>
                </a:lnTo>
                <a:lnTo>
                  <a:pt x="80952" y="148595"/>
                </a:lnTo>
                <a:lnTo>
                  <a:pt x="154609" y="148595"/>
                </a:lnTo>
                <a:lnTo>
                  <a:pt x="80852" y="0"/>
                </a:lnTo>
                <a:close/>
              </a:path>
              <a:path w="161925" h="168275">
                <a:moveTo>
                  <a:pt x="154609" y="148595"/>
                </a:moveTo>
                <a:lnTo>
                  <a:pt x="80952" y="148595"/>
                </a:lnTo>
                <a:lnTo>
                  <a:pt x="122169" y="153449"/>
                </a:lnTo>
                <a:lnTo>
                  <a:pt x="161704" y="168012"/>
                </a:lnTo>
                <a:lnTo>
                  <a:pt x="161168" y="161810"/>
                </a:lnTo>
                <a:lnTo>
                  <a:pt x="154609" y="148595"/>
                </a:lnTo>
                <a:close/>
              </a:path>
            </a:pathLst>
          </a:custGeom>
          <a:solidFill>
            <a:srgbClr val="000000"/>
          </a:solidFill>
        </p:spPr>
        <p:txBody>
          <a:bodyPr wrap="square" lIns="0" tIns="0" rIns="0" bIns="0" rtlCol="0"/>
          <a:lstStyle/>
          <a:p>
            <a:endParaRPr/>
          </a:p>
        </p:txBody>
      </p:sp>
      <p:sp>
        <p:nvSpPr>
          <p:cNvPr id="59" name="object 59"/>
          <p:cNvSpPr txBox="1">
            <a:spLocks noGrp="1"/>
          </p:cNvSpPr>
          <p:nvPr>
            <p:ph type="title" idx="4294967295"/>
          </p:nvPr>
        </p:nvSpPr>
        <p:spPr>
          <a:xfrm>
            <a:off x="1759285" y="350836"/>
            <a:ext cx="6819900" cy="358775"/>
          </a:xfrm>
          <a:prstGeom prst="rect">
            <a:avLst/>
          </a:prstGeom>
        </p:spPr>
        <p:txBody>
          <a:bodyPr vert="horz" wrap="square" lIns="0" tIns="0" rIns="0" bIns="0" rtlCol="0" anchor="ctr">
            <a:spAutoFit/>
          </a:bodyPr>
          <a:lstStyle/>
          <a:p>
            <a:pPr marL="2565400">
              <a:lnSpc>
                <a:spcPts val="2840"/>
              </a:lnSpc>
            </a:pPr>
            <a:r>
              <a:rPr sz="2400" spc="-5" dirty="0"/>
              <a:t>风险感知偏差心理距离模型</a:t>
            </a:r>
          </a:p>
        </p:txBody>
      </p:sp>
      <p:sp>
        <p:nvSpPr>
          <p:cNvPr id="60" name="object 60"/>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61" name="object 61"/>
          <p:cNvSpPr txBox="1"/>
          <p:nvPr/>
        </p:nvSpPr>
        <p:spPr>
          <a:xfrm>
            <a:off x="1854201" y="6291026"/>
            <a:ext cx="8011159"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来源：黄浪</a:t>
            </a:r>
            <a:r>
              <a:rPr sz="1600" spc="-5" dirty="0">
                <a:solidFill>
                  <a:srgbClr val="006FC0"/>
                </a:solidFill>
                <a:latin typeface="Calibri"/>
                <a:cs typeface="Calibri"/>
              </a:rPr>
              <a:t>, </a:t>
            </a:r>
            <a:r>
              <a:rPr sz="1600" spc="-5" dirty="0">
                <a:solidFill>
                  <a:srgbClr val="006FC0"/>
                </a:solidFill>
                <a:latin typeface="宋体"/>
                <a:cs typeface="宋体"/>
              </a:rPr>
              <a:t>吴超</a:t>
            </a:r>
            <a:r>
              <a:rPr sz="1600" spc="-5" dirty="0">
                <a:solidFill>
                  <a:srgbClr val="006FC0"/>
                </a:solidFill>
                <a:latin typeface="Calibri"/>
                <a:cs typeface="Calibri"/>
              </a:rPr>
              <a:t>. </a:t>
            </a:r>
            <a:r>
              <a:rPr sz="1600" spc="-5" dirty="0">
                <a:solidFill>
                  <a:srgbClr val="006FC0"/>
                </a:solidFill>
                <a:latin typeface="宋体"/>
                <a:cs typeface="宋体"/>
              </a:rPr>
              <a:t>风险感知偏差机理概念模型构建研究</a:t>
            </a:r>
            <a:r>
              <a:rPr sz="1600" spc="-5" dirty="0">
                <a:solidFill>
                  <a:srgbClr val="006FC0"/>
                </a:solidFill>
                <a:latin typeface="Calibri"/>
                <a:cs typeface="Calibri"/>
              </a:rPr>
              <a:t>[J]. </a:t>
            </a:r>
            <a:r>
              <a:rPr sz="1600" spc="-5" dirty="0">
                <a:solidFill>
                  <a:srgbClr val="006FC0"/>
                </a:solidFill>
                <a:latin typeface="宋体"/>
                <a:cs typeface="宋体"/>
              </a:rPr>
              <a:t>自然灾害学报</a:t>
            </a:r>
            <a:r>
              <a:rPr sz="1600" spc="-5" dirty="0">
                <a:solidFill>
                  <a:srgbClr val="006FC0"/>
                </a:solidFill>
                <a:latin typeface="Calibri"/>
                <a:cs typeface="Calibri"/>
              </a:rPr>
              <a:t>, </a:t>
            </a:r>
            <a:r>
              <a:rPr sz="1600" spc="-10" dirty="0">
                <a:solidFill>
                  <a:srgbClr val="006FC0"/>
                </a:solidFill>
                <a:latin typeface="Calibri"/>
                <a:cs typeface="Calibri"/>
              </a:rPr>
              <a:t>2017,</a:t>
            </a:r>
            <a:r>
              <a:rPr sz="1600" spc="175" dirty="0">
                <a:solidFill>
                  <a:srgbClr val="006FC0"/>
                </a:solidFill>
                <a:latin typeface="Calibri"/>
                <a:cs typeface="Calibri"/>
              </a:rPr>
              <a:t> </a:t>
            </a:r>
            <a:r>
              <a:rPr sz="1600" spc="-10" dirty="0">
                <a:solidFill>
                  <a:srgbClr val="006FC0"/>
                </a:solidFill>
                <a:latin typeface="Calibri"/>
                <a:cs typeface="Calibri"/>
              </a:rPr>
              <a:t>26(1):60-66.</a:t>
            </a:r>
            <a:endParaRPr sz="1600">
              <a:latin typeface="Calibri"/>
              <a:cs typeface="Calibri"/>
            </a:endParaRPr>
          </a:p>
        </p:txBody>
      </p:sp>
    </p:spTree>
    <p:extLst>
      <p:ext uri="{BB962C8B-B14F-4D97-AF65-F5344CB8AC3E}">
        <p14:creationId xmlns:p14="http://schemas.microsoft.com/office/powerpoint/2010/main" val="153513325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43467" y="2089544"/>
            <a:ext cx="3564834" cy="319271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043466" y="2089544"/>
            <a:ext cx="3564890" cy="3192780"/>
          </a:xfrm>
          <a:custGeom>
            <a:avLst/>
            <a:gdLst/>
            <a:ahLst/>
            <a:cxnLst/>
            <a:rect l="l" t="t" r="r" b="b"/>
            <a:pathLst>
              <a:path w="3564890" h="3192779">
                <a:moveTo>
                  <a:pt x="0" y="3192714"/>
                </a:moveTo>
                <a:lnTo>
                  <a:pt x="3564834" y="3192714"/>
                </a:lnTo>
                <a:lnTo>
                  <a:pt x="3564834" y="0"/>
                </a:lnTo>
                <a:lnTo>
                  <a:pt x="0" y="0"/>
                </a:lnTo>
                <a:lnTo>
                  <a:pt x="0" y="3192714"/>
                </a:lnTo>
                <a:close/>
              </a:path>
            </a:pathLst>
          </a:custGeom>
          <a:ln w="23820">
            <a:solidFill>
              <a:srgbClr val="000000"/>
            </a:solidFill>
            <a:prstDash val="lgDash"/>
          </a:ln>
        </p:spPr>
        <p:txBody>
          <a:bodyPr wrap="square" lIns="0" tIns="0" rIns="0" bIns="0" rtlCol="0"/>
          <a:lstStyle/>
          <a:p>
            <a:endParaRPr/>
          </a:p>
        </p:txBody>
      </p:sp>
      <p:sp>
        <p:nvSpPr>
          <p:cNvPr id="4" name="object 4"/>
          <p:cNvSpPr/>
          <p:nvPr/>
        </p:nvSpPr>
        <p:spPr>
          <a:xfrm>
            <a:off x="3225347" y="3779853"/>
            <a:ext cx="461009" cy="1326515"/>
          </a:xfrm>
          <a:custGeom>
            <a:avLst/>
            <a:gdLst/>
            <a:ahLst/>
            <a:cxnLst/>
            <a:rect l="l" t="t" r="r" b="b"/>
            <a:pathLst>
              <a:path w="461010" h="1326514">
                <a:moveTo>
                  <a:pt x="460760" y="1326338"/>
                </a:moveTo>
                <a:lnTo>
                  <a:pt x="0" y="0"/>
                </a:lnTo>
              </a:path>
            </a:pathLst>
          </a:custGeom>
          <a:ln w="24167">
            <a:solidFill>
              <a:srgbClr val="000000"/>
            </a:solidFill>
            <a:prstDash val="lgDash"/>
          </a:ln>
        </p:spPr>
        <p:txBody>
          <a:bodyPr wrap="square" lIns="0" tIns="0" rIns="0" bIns="0" rtlCol="0"/>
          <a:lstStyle/>
          <a:p>
            <a:endParaRPr/>
          </a:p>
        </p:txBody>
      </p:sp>
      <p:sp>
        <p:nvSpPr>
          <p:cNvPr id="5" name="object 5"/>
          <p:cNvSpPr/>
          <p:nvPr/>
        </p:nvSpPr>
        <p:spPr>
          <a:xfrm>
            <a:off x="3237472" y="2359564"/>
            <a:ext cx="448945" cy="1443990"/>
          </a:xfrm>
          <a:custGeom>
            <a:avLst/>
            <a:gdLst/>
            <a:ahLst/>
            <a:cxnLst/>
            <a:rect l="l" t="t" r="r" b="b"/>
            <a:pathLst>
              <a:path w="448944" h="1443989">
                <a:moveTo>
                  <a:pt x="0" y="1443764"/>
                </a:moveTo>
                <a:lnTo>
                  <a:pt x="448635" y="0"/>
                </a:lnTo>
              </a:path>
            </a:pathLst>
          </a:custGeom>
          <a:ln w="24182">
            <a:solidFill>
              <a:srgbClr val="000000"/>
            </a:solidFill>
            <a:prstDash val="lgDash"/>
          </a:ln>
        </p:spPr>
        <p:txBody>
          <a:bodyPr wrap="square" lIns="0" tIns="0" rIns="0" bIns="0" rtlCol="0"/>
          <a:lstStyle/>
          <a:p>
            <a:endParaRPr/>
          </a:p>
        </p:txBody>
      </p:sp>
      <p:sp>
        <p:nvSpPr>
          <p:cNvPr id="6" name="object 6"/>
          <p:cNvSpPr/>
          <p:nvPr/>
        </p:nvSpPr>
        <p:spPr>
          <a:xfrm>
            <a:off x="5977787" y="2359565"/>
            <a:ext cx="448945" cy="1420495"/>
          </a:xfrm>
          <a:custGeom>
            <a:avLst/>
            <a:gdLst/>
            <a:ahLst/>
            <a:cxnLst/>
            <a:rect l="l" t="t" r="r" b="b"/>
            <a:pathLst>
              <a:path w="448945" h="1420495">
                <a:moveTo>
                  <a:pt x="448635" y="1420288"/>
                </a:moveTo>
                <a:lnTo>
                  <a:pt x="0" y="0"/>
                </a:lnTo>
              </a:path>
            </a:pathLst>
          </a:custGeom>
          <a:ln w="24180">
            <a:solidFill>
              <a:srgbClr val="000000"/>
            </a:solidFill>
            <a:prstDash val="lgDash"/>
          </a:ln>
        </p:spPr>
        <p:txBody>
          <a:bodyPr wrap="square" lIns="0" tIns="0" rIns="0" bIns="0" rtlCol="0"/>
          <a:lstStyle/>
          <a:p>
            <a:endParaRPr/>
          </a:p>
        </p:txBody>
      </p:sp>
      <p:sp>
        <p:nvSpPr>
          <p:cNvPr id="7" name="object 7"/>
          <p:cNvSpPr/>
          <p:nvPr/>
        </p:nvSpPr>
        <p:spPr>
          <a:xfrm>
            <a:off x="3261722" y="904062"/>
            <a:ext cx="703266" cy="985985"/>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3261722" y="904062"/>
            <a:ext cx="703580" cy="986155"/>
          </a:xfrm>
          <a:custGeom>
            <a:avLst/>
            <a:gdLst/>
            <a:ahLst/>
            <a:cxnLst/>
            <a:rect l="l" t="t" r="r" b="b"/>
            <a:pathLst>
              <a:path w="703580" h="986155">
                <a:moveTo>
                  <a:pt x="72751" y="985985"/>
                </a:moveTo>
                <a:lnTo>
                  <a:pt x="315257" y="927295"/>
                </a:lnTo>
                <a:lnTo>
                  <a:pt x="206129" y="868606"/>
                </a:lnTo>
                <a:lnTo>
                  <a:pt x="703266" y="58689"/>
                </a:lnTo>
                <a:lnTo>
                  <a:pt x="594139" y="0"/>
                </a:lnTo>
                <a:lnTo>
                  <a:pt x="109127" y="809916"/>
                </a:lnTo>
                <a:lnTo>
                  <a:pt x="0" y="751226"/>
                </a:lnTo>
                <a:lnTo>
                  <a:pt x="72751" y="985985"/>
                </a:lnTo>
                <a:close/>
              </a:path>
            </a:pathLst>
          </a:custGeom>
          <a:ln w="3998">
            <a:solidFill>
              <a:srgbClr val="000000"/>
            </a:solidFill>
          </a:ln>
        </p:spPr>
        <p:txBody>
          <a:bodyPr wrap="square" lIns="0" tIns="0" rIns="0" bIns="0" rtlCol="0"/>
          <a:lstStyle/>
          <a:p>
            <a:endParaRPr/>
          </a:p>
        </p:txBody>
      </p:sp>
      <p:sp>
        <p:nvSpPr>
          <p:cNvPr id="9" name="object 9"/>
          <p:cNvSpPr/>
          <p:nvPr/>
        </p:nvSpPr>
        <p:spPr>
          <a:xfrm>
            <a:off x="5601903" y="904062"/>
            <a:ext cx="679016" cy="985985"/>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5601903" y="904062"/>
            <a:ext cx="679450" cy="986155"/>
          </a:xfrm>
          <a:custGeom>
            <a:avLst/>
            <a:gdLst/>
            <a:ahLst/>
            <a:cxnLst/>
            <a:rect l="l" t="t" r="r" b="b"/>
            <a:pathLst>
              <a:path w="679450" h="986155">
                <a:moveTo>
                  <a:pt x="618389" y="985985"/>
                </a:moveTo>
                <a:lnTo>
                  <a:pt x="679016" y="762964"/>
                </a:lnTo>
                <a:lnTo>
                  <a:pt x="582013" y="821654"/>
                </a:lnTo>
                <a:lnTo>
                  <a:pt x="97002" y="0"/>
                </a:lnTo>
                <a:lnTo>
                  <a:pt x="0" y="58689"/>
                </a:lnTo>
                <a:lnTo>
                  <a:pt x="485011" y="868606"/>
                </a:lnTo>
                <a:lnTo>
                  <a:pt x="388009" y="927295"/>
                </a:lnTo>
                <a:lnTo>
                  <a:pt x="618389" y="985985"/>
                </a:lnTo>
                <a:close/>
              </a:path>
            </a:pathLst>
          </a:custGeom>
          <a:ln w="4000">
            <a:solidFill>
              <a:srgbClr val="000000"/>
            </a:solidFill>
          </a:ln>
        </p:spPr>
        <p:txBody>
          <a:bodyPr wrap="square" lIns="0" tIns="0" rIns="0" bIns="0" rtlCol="0"/>
          <a:lstStyle/>
          <a:p>
            <a:endParaRPr/>
          </a:p>
        </p:txBody>
      </p:sp>
      <p:sp>
        <p:nvSpPr>
          <p:cNvPr id="11" name="object 11"/>
          <p:cNvSpPr/>
          <p:nvPr/>
        </p:nvSpPr>
        <p:spPr>
          <a:xfrm>
            <a:off x="4559128" y="1162297"/>
            <a:ext cx="436510" cy="727751"/>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4559128" y="1162297"/>
            <a:ext cx="436880" cy="728345"/>
          </a:xfrm>
          <a:custGeom>
            <a:avLst/>
            <a:gdLst/>
            <a:ahLst/>
            <a:cxnLst/>
            <a:rect l="l" t="t" r="r" b="b"/>
            <a:pathLst>
              <a:path w="436879" h="728344">
                <a:moveTo>
                  <a:pt x="218255" y="727751"/>
                </a:moveTo>
                <a:lnTo>
                  <a:pt x="436510" y="516468"/>
                </a:lnTo>
                <a:lnTo>
                  <a:pt x="291006" y="516468"/>
                </a:lnTo>
                <a:lnTo>
                  <a:pt x="291006" y="0"/>
                </a:lnTo>
                <a:lnTo>
                  <a:pt x="145503" y="0"/>
                </a:lnTo>
                <a:lnTo>
                  <a:pt x="145503" y="516468"/>
                </a:lnTo>
                <a:lnTo>
                  <a:pt x="0" y="516468"/>
                </a:lnTo>
                <a:lnTo>
                  <a:pt x="218255" y="727751"/>
                </a:lnTo>
                <a:close/>
              </a:path>
            </a:pathLst>
          </a:custGeom>
          <a:ln w="4007">
            <a:solidFill>
              <a:srgbClr val="000000"/>
            </a:solidFill>
          </a:ln>
        </p:spPr>
        <p:txBody>
          <a:bodyPr wrap="square" lIns="0" tIns="0" rIns="0" bIns="0" rtlCol="0"/>
          <a:lstStyle/>
          <a:p>
            <a:endParaRPr/>
          </a:p>
        </p:txBody>
      </p:sp>
      <p:sp>
        <p:nvSpPr>
          <p:cNvPr id="13" name="object 13"/>
          <p:cNvSpPr/>
          <p:nvPr/>
        </p:nvSpPr>
        <p:spPr>
          <a:xfrm>
            <a:off x="3928613" y="739731"/>
            <a:ext cx="1746250" cy="446405"/>
          </a:xfrm>
          <a:custGeom>
            <a:avLst/>
            <a:gdLst/>
            <a:ahLst/>
            <a:cxnLst/>
            <a:rect l="l" t="t" r="r" b="b"/>
            <a:pathLst>
              <a:path w="1746250" h="446405">
                <a:moveTo>
                  <a:pt x="0" y="446041"/>
                </a:moveTo>
                <a:lnTo>
                  <a:pt x="1746041" y="446041"/>
                </a:lnTo>
                <a:lnTo>
                  <a:pt x="1746041" y="0"/>
                </a:lnTo>
                <a:lnTo>
                  <a:pt x="0" y="0"/>
                </a:lnTo>
                <a:lnTo>
                  <a:pt x="0" y="446041"/>
                </a:lnTo>
                <a:close/>
              </a:path>
            </a:pathLst>
          </a:custGeom>
          <a:solidFill>
            <a:srgbClr val="FFFFFF"/>
          </a:solidFill>
        </p:spPr>
        <p:txBody>
          <a:bodyPr wrap="square" lIns="0" tIns="0" rIns="0" bIns="0" rtlCol="0"/>
          <a:lstStyle/>
          <a:p>
            <a:endParaRPr/>
          </a:p>
        </p:txBody>
      </p:sp>
      <p:sp>
        <p:nvSpPr>
          <p:cNvPr id="14" name="object 14"/>
          <p:cNvSpPr/>
          <p:nvPr/>
        </p:nvSpPr>
        <p:spPr>
          <a:xfrm>
            <a:off x="3928613" y="1185771"/>
            <a:ext cx="1746250" cy="0"/>
          </a:xfrm>
          <a:custGeom>
            <a:avLst/>
            <a:gdLst/>
            <a:ahLst/>
            <a:cxnLst/>
            <a:rect l="l" t="t" r="r" b="b"/>
            <a:pathLst>
              <a:path w="1746250">
                <a:moveTo>
                  <a:pt x="0" y="0"/>
                </a:moveTo>
                <a:lnTo>
                  <a:pt x="1746041" y="0"/>
                </a:lnTo>
                <a:lnTo>
                  <a:pt x="1746041" y="0"/>
                </a:lnTo>
              </a:path>
            </a:pathLst>
          </a:custGeom>
          <a:ln w="3912">
            <a:solidFill>
              <a:srgbClr val="FFFFFF"/>
            </a:solidFill>
          </a:ln>
        </p:spPr>
        <p:txBody>
          <a:bodyPr wrap="square" lIns="0" tIns="0" rIns="0" bIns="0" rtlCol="0"/>
          <a:lstStyle/>
          <a:p>
            <a:endParaRPr/>
          </a:p>
        </p:txBody>
      </p:sp>
      <p:sp>
        <p:nvSpPr>
          <p:cNvPr id="15" name="object 15"/>
          <p:cNvSpPr/>
          <p:nvPr/>
        </p:nvSpPr>
        <p:spPr>
          <a:xfrm>
            <a:off x="3928613" y="739731"/>
            <a:ext cx="0" cy="446405"/>
          </a:xfrm>
          <a:custGeom>
            <a:avLst/>
            <a:gdLst/>
            <a:ahLst/>
            <a:cxnLst/>
            <a:rect l="l" t="t" r="r" b="b"/>
            <a:pathLst>
              <a:path h="446405">
                <a:moveTo>
                  <a:pt x="0" y="0"/>
                </a:moveTo>
                <a:lnTo>
                  <a:pt x="0" y="0"/>
                </a:lnTo>
                <a:lnTo>
                  <a:pt x="0" y="446041"/>
                </a:lnTo>
              </a:path>
            </a:pathLst>
          </a:custGeom>
          <a:ln w="4041">
            <a:solidFill>
              <a:srgbClr val="FFFFFF"/>
            </a:solidFill>
          </a:ln>
        </p:spPr>
        <p:txBody>
          <a:bodyPr wrap="square" lIns="0" tIns="0" rIns="0" bIns="0" rtlCol="0"/>
          <a:lstStyle/>
          <a:p>
            <a:endParaRPr/>
          </a:p>
        </p:txBody>
      </p:sp>
      <p:sp>
        <p:nvSpPr>
          <p:cNvPr id="16" name="object 16"/>
          <p:cNvSpPr/>
          <p:nvPr/>
        </p:nvSpPr>
        <p:spPr>
          <a:xfrm>
            <a:off x="3904363" y="716256"/>
            <a:ext cx="1746041" cy="446041"/>
          </a:xfrm>
          <a:prstGeom prst="rect">
            <a:avLst/>
          </a:prstGeom>
          <a:blipFill>
            <a:blip r:embed="rId6" cstate="print"/>
            <a:stretch>
              <a:fillRect/>
            </a:stretch>
          </a:blipFill>
        </p:spPr>
        <p:txBody>
          <a:bodyPr wrap="square" lIns="0" tIns="0" rIns="0" bIns="0" rtlCol="0"/>
          <a:lstStyle/>
          <a:p>
            <a:endParaRPr/>
          </a:p>
        </p:txBody>
      </p:sp>
      <p:sp>
        <p:nvSpPr>
          <p:cNvPr id="17" name="object 17"/>
          <p:cNvSpPr/>
          <p:nvPr/>
        </p:nvSpPr>
        <p:spPr>
          <a:xfrm>
            <a:off x="3904362" y="716256"/>
            <a:ext cx="1746250" cy="446405"/>
          </a:xfrm>
          <a:custGeom>
            <a:avLst/>
            <a:gdLst/>
            <a:ahLst/>
            <a:cxnLst/>
            <a:rect l="l" t="t" r="r" b="b"/>
            <a:pathLst>
              <a:path w="1746250" h="446405">
                <a:moveTo>
                  <a:pt x="0" y="446041"/>
                </a:moveTo>
                <a:lnTo>
                  <a:pt x="1746041" y="446041"/>
                </a:lnTo>
                <a:lnTo>
                  <a:pt x="1746041" y="0"/>
                </a:lnTo>
                <a:lnTo>
                  <a:pt x="0" y="0"/>
                </a:lnTo>
                <a:lnTo>
                  <a:pt x="0" y="446041"/>
                </a:lnTo>
                <a:close/>
              </a:path>
            </a:pathLst>
          </a:custGeom>
          <a:ln w="3920">
            <a:solidFill>
              <a:srgbClr val="000000"/>
            </a:solidFill>
          </a:ln>
        </p:spPr>
        <p:txBody>
          <a:bodyPr wrap="square" lIns="0" tIns="0" rIns="0" bIns="0" rtlCol="0"/>
          <a:lstStyle/>
          <a:p>
            <a:endParaRPr/>
          </a:p>
        </p:txBody>
      </p:sp>
      <p:sp>
        <p:nvSpPr>
          <p:cNvPr id="18" name="object 18"/>
          <p:cNvSpPr txBox="1"/>
          <p:nvPr/>
        </p:nvSpPr>
        <p:spPr>
          <a:xfrm>
            <a:off x="4442636" y="835706"/>
            <a:ext cx="672465" cy="187325"/>
          </a:xfrm>
          <a:prstGeom prst="rect">
            <a:avLst/>
          </a:prstGeom>
        </p:spPr>
        <p:txBody>
          <a:bodyPr vert="horz" wrap="square" lIns="0" tIns="0" rIns="0" bIns="0" rtlCol="0">
            <a:spAutoFit/>
          </a:bodyPr>
          <a:lstStyle/>
          <a:p>
            <a:pPr marL="12700"/>
            <a:r>
              <a:rPr sz="1200" spc="70" dirty="0">
                <a:latin typeface="宋体"/>
                <a:cs typeface="宋体"/>
              </a:rPr>
              <a:t>客观风险</a:t>
            </a:r>
            <a:endParaRPr sz="1200">
              <a:latin typeface="宋体"/>
              <a:cs typeface="宋体"/>
            </a:endParaRPr>
          </a:p>
        </p:txBody>
      </p:sp>
      <p:sp>
        <p:nvSpPr>
          <p:cNvPr id="19" name="object 19"/>
          <p:cNvSpPr/>
          <p:nvPr/>
        </p:nvSpPr>
        <p:spPr>
          <a:xfrm>
            <a:off x="2982840" y="1397054"/>
            <a:ext cx="1151890" cy="223520"/>
          </a:xfrm>
          <a:custGeom>
            <a:avLst/>
            <a:gdLst/>
            <a:ahLst/>
            <a:cxnLst/>
            <a:rect l="l" t="t" r="r" b="b"/>
            <a:pathLst>
              <a:path w="1151889" h="223519">
                <a:moveTo>
                  <a:pt x="0" y="223020"/>
                </a:moveTo>
                <a:lnTo>
                  <a:pt x="1151902" y="223020"/>
                </a:lnTo>
                <a:lnTo>
                  <a:pt x="1151902" y="0"/>
                </a:lnTo>
                <a:lnTo>
                  <a:pt x="0" y="0"/>
                </a:lnTo>
                <a:lnTo>
                  <a:pt x="0" y="223020"/>
                </a:lnTo>
                <a:close/>
              </a:path>
            </a:pathLst>
          </a:custGeom>
          <a:solidFill>
            <a:srgbClr val="FFFFFF"/>
          </a:solidFill>
        </p:spPr>
        <p:txBody>
          <a:bodyPr wrap="square" lIns="0" tIns="0" rIns="0" bIns="0" rtlCol="0"/>
          <a:lstStyle/>
          <a:p>
            <a:endParaRPr/>
          </a:p>
        </p:txBody>
      </p:sp>
      <p:sp>
        <p:nvSpPr>
          <p:cNvPr id="20" name="object 20"/>
          <p:cNvSpPr/>
          <p:nvPr/>
        </p:nvSpPr>
        <p:spPr>
          <a:xfrm>
            <a:off x="2958590" y="1385316"/>
            <a:ext cx="1151902" cy="211282"/>
          </a:xfrm>
          <a:prstGeom prst="rect">
            <a:avLst/>
          </a:prstGeom>
          <a:blipFill>
            <a:blip r:embed="rId7" cstate="print"/>
            <a:stretch>
              <a:fillRect/>
            </a:stretch>
          </a:blipFill>
        </p:spPr>
        <p:txBody>
          <a:bodyPr wrap="square" lIns="0" tIns="0" rIns="0" bIns="0" rtlCol="0"/>
          <a:lstStyle/>
          <a:p>
            <a:endParaRPr/>
          </a:p>
        </p:txBody>
      </p:sp>
      <p:sp>
        <p:nvSpPr>
          <p:cNvPr id="21" name="object 21"/>
          <p:cNvSpPr txBox="1"/>
          <p:nvPr/>
        </p:nvSpPr>
        <p:spPr>
          <a:xfrm>
            <a:off x="3035859" y="1390362"/>
            <a:ext cx="995680" cy="187325"/>
          </a:xfrm>
          <a:prstGeom prst="rect">
            <a:avLst/>
          </a:prstGeom>
        </p:spPr>
        <p:txBody>
          <a:bodyPr vert="horz" wrap="square" lIns="0" tIns="0" rIns="0" bIns="0" rtlCol="0">
            <a:spAutoFit/>
          </a:bodyPr>
          <a:lstStyle/>
          <a:p>
            <a:pPr marL="12700"/>
            <a:r>
              <a:rPr sz="1200" spc="70" dirty="0">
                <a:latin typeface="宋体"/>
                <a:cs typeface="宋体"/>
              </a:rPr>
              <a:t>以知识为基础</a:t>
            </a:r>
            <a:endParaRPr sz="1200">
              <a:latin typeface="宋体"/>
              <a:cs typeface="宋体"/>
            </a:endParaRPr>
          </a:p>
        </p:txBody>
      </p:sp>
      <p:sp>
        <p:nvSpPr>
          <p:cNvPr id="22" name="object 22"/>
          <p:cNvSpPr/>
          <p:nvPr/>
        </p:nvSpPr>
        <p:spPr>
          <a:xfrm>
            <a:off x="2303825" y="1244461"/>
            <a:ext cx="4813935" cy="0"/>
          </a:xfrm>
          <a:custGeom>
            <a:avLst/>
            <a:gdLst/>
            <a:ahLst/>
            <a:cxnLst/>
            <a:rect l="l" t="t" r="r" b="b"/>
            <a:pathLst>
              <a:path w="4813935">
                <a:moveTo>
                  <a:pt x="0" y="0"/>
                </a:moveTo>
                <a:lnTo>
                  <a:pt x="4813739" y="0"/>
                </a:lnTo>
              </a:path>
            </a:pathLst>
          </a:custGeom>
          <a:ln w="7825">
            <a:solidFill>
              <a:srgbClr val="000000"/>
            </a:solidFill>
            <a:prstDash val="dash"/>
          </a:ln>
        </p:spPr>
        <p:txBody>
          <a:bodyPr wrap="square" lIns="0" tIns="0" rIns="0" bIns="0" rtlCol="0"/>
          <a:lstStyle/>
          <a:p>
            <a:endParaRPr/>
          </a:p>
        </p:txBody>
      </p:sp>
      <p:sp>
        <p:nvSpPr>
          <p:cNvPr id="23" name="object 23"/>
          <p:cNvSpPr/>
          <p:nvPr/>
        </p:nvSpPr>
        <p:spPr>
          <a:xfrm>
            <a:off x="4231746" y="1397054"/>
            <a:ext cx="1139825" cy="223520"/>
          </a:xfrm>
          <a:custGeom>
            <a:avLst/>
            <a:gdLst/>
            <a:ahLst/>
            <a:cxnLst/>
            <a:rect l="l" t="t" r="r" b="b"/>
            <a:pathLst>
              <a:path w="1139825" h="223519">
                <a:moveTo>
                  <a:pt x="0" y="223020"/>
                </a:moveTo>
                <a:lnTo>
                  <a:pt x="1139777" y="223020"/>
                </a:lnTo>
                <a:lnTo>
                  <a:pt x="1139777" y="0"/>
                </a:lnTo>
                <a:lnTo>
                  <a:pt x="0" y="0"/>
                </a:lnTo>
                <a:lnTo>
                  <a:pt x="0" y="223020"/>
                </a:lnTo>
                <a:close/>
              </a:path>
            </a:pathLst>
          </a:custGeom>
          <a:solidFill>
            <a:srgbClr val="FFFFFF"/>
          </a:solidFill>
        </p:spPr>
        <p:txBody>
          <a:bodyPr wrap="square" lIns="0" tIns="0" rIns="0" bIns="0" rtlCol="0"/>
          <a:lstStyle/>
          <a:p>
            <a:endParaRPr/>
          </a:p>
        </p:txBody>
      </p:sp>
      <p:sp>
        <p:nvSpPr>
          <p:cNvPr id="24" name="object 24"/>
          <p:cNvSpPr/>
          <p:nvPr/>
        </p:nvSpPr>
        <p:spPr>
          <a:xfrm>
            <a:off x="4207495" y="1385316"/>
            <a:ext cx="1139777" cy="211282"/>
          </a:xfrm>
          <a:prstGeom prst="rect">
            <a:avLst/>
          </a:prstGeom>
          <a:blipFill>
            <a:blip r:embed="rId8" cstate="print"/>
            <a:stretch>
              <a:fillRect/>
            </a:stretch>
          </a:blipFill>
        </p:spPr>
        <p:txBody>
          <a:bodyPr wrap="square" lIns="0" tIns="0" rIns="0" bIns="0" rtlCol="0"/>
          <a:lstStyle/>
          <a:p>
            <a:endParaRPr/>
          </a:p>
        </p:txBody>
      </p:sp>
      <p:sp>
        <p:nvSpPr>
          <p:cNvPr id="25" name="object 25"/>
          <p:cNvSpPr txBox="1"/>
          <p:nvPr/>
        </p:nvSpPr>
        <p:spPr>
          <a:xfrm>
            <a:off x="4280965" y="1390362"/>
            <a:ext cx="995680" cy="187325"/>
          </a:xfrm>
          <a:prstGeom prst="rect">
            <a:avLst/>
          </a:prstGeom>
        </p:spPr>
        <p:txBody>
          <a:bodyPr vert="horz" wrap="square" lIns="0" tIns="0" rIns="0" bIns="0" rtlCol="0">
            <a:spAutoFit/>
          </a:bodyPr>
          <a:lstStyle/>
          <a:p>
            <a:pPr marL="12700"/>
            <a:r>
              <a:rPr sz="1200" spc="70" dirty="0">
                <a:latin typeface="宋体"/>
                <a:cs typeface="宋体"/>
              </a:rPr>
              <a:t>以技能为基础</a:t>
            </a:r>
            <a:endParaRPr sz="1200">
              <a:latin typeface="宋体"/>
              <a:cs typeface="宋体"/>
            </a:endParaRPr>
          </a:p>
        </p:txBody>
      </p:sp>
      <p:sp>
        <p:nvSpPr>
          <p:cNvPr id="26" name="object 26"/>
          <p:cNvSpPr/>
          <p:nvPr/>
        </p:nvSpPr>
        <p:spPr>
          <a:xfrm>
            <a:off x="5432149" y="1397054"/>
            <a:ext cx="1151890" cy="223520"/>
          </a:xfrm>
          <a:custGeom>
            <a:avLst/>
            <a:gdLst/>
            <a:ahLst/>
            <a:cxnLst/>
            <a:rect l="l" t="t" r="r" b="b"/>
            <a:pathLst>
              <a:path w="1151889" h="223519">
                <a:moveTo>
                  <a:pt x="0" y="223020"/>
                </a:moveTo>
                <a:lnTo>
                  <a:pt x="1151902" y="223020"/>
                </a:lnTo>
                <a:lnTo>
                  <a:pt x="1151902" y="0"/>
                </a:lnTo>
                <a:lnTo>
                  <a:pt x="0" y="0"/>
                </a:lnTo>
                <a:lnTo>
                  <a:pt x="0" y="223020"/>
                </a:lnTo>
                <a:close/>
              </a:path>
            </a:pathLst>
          </a:custGeom>
          <a:solidFill>
            <a:srgbClr val="FFFFFF"/>
          </a:solidFill>
        </p:spPr>
        <p:txBody>
          <a:bodyPr wrap="square" lIns="0" tIns="0" rIns="0" bIns="0" rtlCol="0"/>
          <a:lstStyle/>
          <a:p>
            <a:endParaRPr/>
          </a:p>
        </p:txBody>
      </p:sp>
      <p:sp>
        <p:nvSpPr>
          <p:cNvPr id="27" name="object 27"/>
          <p:cNvSpPr/>
          <p:nvPr/>
        </p:nvSpPr>
        <p:spPr>
          <a:xfrm>
            <a:off x="5407898" y="1385316"/>
            <a:ext cx="1151902" cy="211282"/>
          </a:xfrm>
          <a:prstGeom prst="rect">
            <a:avLst/>
          </a:prstGeom>
          <a:blipFill>
            <a:blip r:embed="rId7" cstate="print"/>
            <a:stretch>
              <a:fillRect/>
            </a:stretch>
          </a:blipFill>
        </p:spPr>
        <p:txBody>
          <a:bodyPr wrap="square" lIns="0" tIns="0" rIns="0" bIns="0" rtlCol="0"/>
          <a:lstStyle/>
          <a:p>
            <a:endParaRPr/>
          </a:p>
        </p:txBody>
      </p:sp>
      <p:sp>
        <p:nvSpPr>
          <p:cNvPr id="28" name="object 28"/>
          <p:cNvSpPr txBox="1"/>
          <p:nvPr/>
        </p:nvSpPr>
        <p:spPr>
          <a:xfrm>
            <a:off x="5487673" y="1390362"/>
            <a:ext cx="995680" cy="187325"/>
          </a:xfrm>
          <a:prstGeom prst="rect">
            <a:avLst/>
          </a:prstGeom>
        </p:spPr>
        <p:txBody>
          <a:bodyPr vert="horz" wrap="square" lIns="0" tIns="0" rIns="0" bIns="0" rtlCol="0">
            <a:spAutoFit/>
          </a:bodyPr>
          <a:lstStyle/>
          <a:p>
            <a:pPr marL="12700"/>
            <a:r>
              <a:rPr sz="1200" spc="70" dirty="0">
                <a:latin typeface="宋体"/>
                <a:cs typeface="宋体"/>
              </a:rPr>
              <a:t>以规则为基础</a:t>
            </a:r>
            <a:endParaRPr sz="1200">
              <a:latin typeface="宋体"/>
              <a:cs typeface="宋体"/>
            </a:endParaRPr>
          </a:p>
        </p:txBody>
      </p:sp>
      <p:sp>
        <p:nvSpPr>
          <p:cNvPr id="29" name="object 29"/>
          <p:cNvSpPr/>
          <p:nvPr/>
        </p:nvSpPr>
        <p:spPr>
          <a:xfrm>
            <a:off x="3703956" y="2533599"/>
            <a:ext cx="2291715" cy="354965"/>
          </a:xfrm>
          <a:custGeom>
            <a:avLst/>
            <a:gdLst/>
            <a:ahLst/>
            <a:cxnLst/>
            <a:rect l="l" t="t" r="r" b="b"/>
            <a:pathLst>
              <a:path w="2291715" h="354964">
                <a:moveTo>
                  <a:pt x="1145694" y="0"/>
                </a:moveTo>
                <a:lnTo>
                  <a:pt x="1070361" y="376"/>
                </a:lnTo>
                <a:lnTo>
                  <a:pt x="996330" y="1492"/>
                </a:lnTo>
                <a:lnTo>
                  <a:pt x="923751" y="3322"/>
                </a:lnTo>
                <a:lnTo>
                  <a:pt x="852776" y="5845"/>
                </a:lnTo>
                <a:lnTo>
                  <a:pt x="783555" y="9036"/>
                </a:lnTo>
                <a:lnTo>
                  <a:pt x="716239" y="12871"/>
                </a:lnTo>
                <a:lnTo>
                  <a:pt x="650980" y="17329"/>
                </a:lnTo>
                <a:lnTo>
                  <a:pt x="587928" y="22386"/>
                </a:lnTo>
                <a:lnTo>
                  <a:pt x="527234" y="28017"/>
                </a:lnTo>
                <a:lnTo>
                  <a:pt x="469049" y="34200"/>
                </a:lnTo>
                <a:lnTo>
                  <a:pt x="413524" y="40912"/>
                </a:lnTo>
                <a:lnTo>
                  <a:pt x="360810" y="48129"/>
                </a:lnTo>
                <a:lnTo>
                  <a:pt x="311058" y="55829"/>
                </a:lnTo>
                <a:lnTo>
                  <a:pt x="264419" y="63986"/>
                </a:lnTo>
                <a:lnTo>
                  <a:pt x="221044" y="72579"/>
                </a:lnTo>
                <a:lnTo>
                  <a:pt x="181083" y="81584"/>
                </a:lnTo>
                <a:lnTo>
                  <a:pt x="112009" y="100737"/>
                </a:lnTo>
                <a:lnTo>
                  <a:pt x="58405" y="121258"/>
                </a:lnTo>
                <a:lnTo>
                  <a:pt x="21478" y="142960"/>
                </a:lnTo>
                <a:lnTo>
                  <a:pt x="0" y="177320"/>
                </a:lnTo>
                <a:lnTo>
                  <a:pt x="2436" y="189002"/>
                </a:lnTo>
                <a:lnTo>
                  <a:pt x="37781" y="222732"/>
                </a:lnTo>
                <a:lnTo>
                  <a:pt x="83198" y="243891"/>
                </a:lnTo>
                <a:lnTo>
                  <a:pt x="144688" y="263770"/>
                </a:lnTo>
                <a:lnTo>
                  <a:pt x="221044" y="282184"/>
                </a:lnTo>
                <a:lnTo>
                  <a:pt x="264419" y="290783"/>
                </a:lnTo>
                <a:lnTo>
                  <a:pt x="311058" y="298947"/>
                </a:lnTo>
                <a:lnTo>
                  <a:pt x="360810" y="306650"/>
                </a:lnTo>
                <a:lnTo>
                  <a:pt x="413524" y="313872"/>
                </a:lnTo>
                <a:lnTo>
                  <a:pt x="469049" y="320587"/>
                </a:lnTo>
                <a:lnTo>
                  <a:pt x="527234" y="326773"/>
                </a:lnTo>
                <a:lnTo>
                  <a:pt x="587928" y="332407"/>
                </a:lnTo>
                <a:lnTo>
                  <a:pt x="650980" y="337465"/>
                </a:lnTo>
                <a:lnTo>
                  <a:pt x="716239" y="341924"/>
                </a:lnTo>
                <a:lnTo>
                  <a:pt x="783555" y="345760"/>
                </a:lnTo>
                <a:lnTo>
                  <a:pt x="852776" y="348952"/>
                </a:lnTo>
                <a:lnTo>
                  <a:pt x="923751" y="351475"/>
                </a:lnTo>
                <a:lnTo>
                  <a:pt x="996330" y="353305"/>
                </a:lnTo>
                <a:lnTo>
                  <a:pt x="1070361" y="354421"/>
                </a:lnTo>
                <a:lnTo>
                  <a:pt x="1145694" y="354798"/>
                </a:lnTo>
                <a:lnTo>
                  <a:pt x="1221027" y="354421"/>
                </a:lnTo>
                <a:lnTo>
                  <a:pt x="1295059" y="353305"/>
                </a:lnTo>
                <a:lnTo>
                  <a:pt x="1367639" y="351475"/>
                </a:lnTo>
                <a:lnTo>
                  <a:pt x="1438616" y="348952"/>
                </a:lnTo>
                <a:lnTo>
                  <a:pt x="1507840" y="345760"/>
                </a:lnTo>
                <a:lnTo>
                  <a:pt x="1575158" y="341924"/>
                </a:lnTo>
                <a:lnTo>
                  <a:pt x="1640420" y="337465"/>
                </a:lnTo>
                <a:lnTo>
                  <a:pt x="1703475" y="332407"/>
                </a:lnTo>
                <a:lnTo>
                  <a:pt x="1764173" y="326773"/>
                </a:lnTo>
                <a:lnTo>
                  <a:pt x="1822361" y="320587"/>
                </a:lnTo>
                <a:lnTo>
                  <a:pt x="1877890" y="313872"/>
                </a:lnTo>
                <a:lnTo>
                  <a:pt x="1930608" y="306650"/>
                </a:lnTo>
                <a:lnTo>
                  <a:pt x="1980363" y="298947"/>
                </a:lnTo>
                <a:lnTo>
                  <a:pt x="2027006" y="290783"/>
                </a:lnTo>
                <a:lnTo>
                  <a:pt x="2070386" y="282184"/>
                </a:lnTo>
                <a:lnTo>
                  <a:pt x="2110350" y="273172"/>
                </a:lnTo>
                <a:lnTo>
                  <a:pt x="2179431" y="254002"/>
                </a:lnTo>
                <a:lnTo>
                  <a:pt x="2233041" y="233460"/>
                </a:lnTo>
                <a:lnTo>
                  <a:pt x="2269971" y="211731"/>
                </a:lnTo>
                <a:lnTo>
                  <a:pt x="2291453" y="177320"/>
                </a:lnTo>
                <a:lnTo>
                  <a:pt x="2289016" y="165657"/>
                </a:lnTo>
                <a:lnTo>
                  <a:pt x="2253666" y="131973"/>
                </a:lnTo>
                <a:lnTo>
                  <a:pt x="2208245" y="110838"/>
                </a:lnTo>
                <a:lnTo>
                  <a:pt x="2146749" y="90978"/>
                </a:lnTo>
                <a:lnTo>
                  <a:pt x="2070386" y="72579"/>
                </a:lnTo>
                <a:lnTo>
                  <a:pt x="2027006" y="63986"/>
                </a:lnTo>
                <a:lnTo>
                  <a:pt x="1980363" y="55829"/>
                </a:lnTo>
                <a:lnTo>
                  <a:pt x="1930608" y="48129"/>
                </a:lnTo>
                <a:lnTo>
                  <a:pt x="1877890" y="40912"/>
                </a:lnTo>
                <a:lnTo>
                  <a:pt x="1822361" y="34200"/>
                </a:lnTo>
                <a:lnTo>
                  <a:pt x="1764173" y="28017"/>
                </a:lnTo>
                <a:lnTo>
                  <a:pt x="1703475" y="22386"/>
                </a:lnTo>
                <a:lnTo>
                  <a:pt x="1640420" y="17329"/>
                </a:lnTo>
                <a:lnTo>
                  <a:pt x="1575158" y="12871"/>
                </a:lnTo>
                <a:lnTo>
                  <a:pt x="1507840" y="9036"/>
                </a:lnTo>
                <a:lnTo>
                  <a:pt x="1438616" y="5845"/>
                </a:lnTo>
                <a:lnTo>
                  <a:pt x="1367639" y="3322"/>
                </a:lnTo>
                <a:lnTo>
                  <a:pt x="1295059" y="1492"/>
                </a:lnTo>
                <a:lnTo>
                  <a:pt x="1221027" y="376"/>
                </a:lnTo>
                <a:lnTo>
                  <a:pt x="1145694" y="0"/>
                </a:lnTo>
                <a:close/>
              </a:path>
            </a:pathLst>
          </a:custGeom>
          <a:solidFill>
            <a:srgbClr val="FFFFFF"/>
          </a:solidFill>
        </p:spPr>
        <p:txBody>
          <a:bodyPr wrap="square" lIns="0" tIns="0" rIns="0" bIns="0" rtlCol="0"/>
          <a:lstStyle/>
          <a:p>
            <a:endParaRPr/>
          </a:p>
        </p:txBody>
      </p:sp>
      <p:sp>
        <p:nvSpPr>
          <p:cNvPr id="30" name="object 30"/>
          <p:cNvSpPr/>
          <p:nvPr/>
        </p:nvSpPr>
        <p:spPr>
          <a:xfrm>
            <a:off x="3703955" y="2624576"/>
            <a:ext cx="144780" cy="86360"/>
          </a:xfrm>
          <a:custGeom>
            <a:avLst/>
            <a:gdLst/>
            <a:ahLst/>
            <a:cxnLst/>
            <a:rect l="l" t="t" r="r" b="b"/>
            <a:pathLst>
              <a:path w="144780" h="86360">
                <a:moveTo>
                  <a:pt x="0" y="86342"/>
                </a:moveTo>
                <a:lnTo>
                  <a:pt x="21478" y="51981"/>
                </a:lnTo>
                <a:lnTo>
                  <a:pt x="58405" y="30279"/>
                </a:lnTo>
                <a:lnTo>
                  <a:pt x="112009" y="9758"/>
                </a:lnTo>
                <a:lnTo>
                  <a:pt x="144688" y="0"/>
                </a:lnTo>
              </a:path>
            </a:pathLst>
          </a:custGeom>
          <a:ln w="3946">
            <a:solidFill>
              <a:srgbClr val="FFFFFF"/>
            </a:solidFill>
          </a:ln>
        </p:spPr>
        <p:txBody>
          <a:bodyPr wrap="square" lIns="0" tIns="0" rIns="0" bIns="0" rtlCol="0"/>
          <a:lstStyle/>
          <a:p>
            <a:endParaRPr/>
          </a:p>
        </p:txBody>
      </p:sp>
      <p:sp>
        <p:nvSpPr>
          <p:cNvPr id="31" name="object 31"/>
          <p:cNvSpPr/>
          <p:nvPr/>
        </p:nvSpPr>
        <p:spPr>
          <a:xfrm>
            <a:off x="4774323" y="2533786"/>
            <a:ext cx="148590" cy="0"/>
          </a:xfrm>
          <a:custGeom>
            <a:avLst/>
            <a:gdLst/>
            <a:ahLst/>
            <a:cxnLst/>
            <a:rect l="l" t="t" r="r" b="b"/>
            <a:pathLst>
              <a:path w="148589">
                <a:moveTo>
                  <a:pt x="0" y="0"/>
                </a:moveTo>
                <a:lnTo>
                  <a:pt x="148573" y="0"/>
                </a:lnTo>
              </a:path>
            </a:pathLst>
          </a:custGeom>
          <a:ln w="3175">
            <a:solidFill>
              <a:srgbClr val="FFFFFF"/>
            </a:solidFill>
          </a:ln>
        </p:spPr>
        <p:txBody>
          <a:bodyPr wrap="square" lIns="0" tIns="0" rIns="0" bIns="0" rtlCol="0"/>
          <a:lstStyle/>
          <a:p>
            <a:endParaRPr/>
          </a:p>
        </p:txBody>
      </p:sp>
      <p:sp>
        <p:nvSpPr>
          <p:cNvPr id="32" name="object 32"/>
          <p:cNvSpPr/>
          <p:nvPr/>
        </p:nvSpPr>
        <p:spPr>
          <a:xfrm>
            <a:off x="3703956" y="2710919"/>
            <a:ext cx="1146175" cy="177800"/>
          </a:xfrm>
          <a:custGeom>
            <a:avLst/>
            <a:gdLst/>
            <a:ahLst/>
            <a:cxnLst/>
            <a:rect l="l" t="t" r="r" b="b"/>
            <a:pathLst>
              <a:path w="1146175" h="177800">
                <a:moveTo>
                  <a:pt x="1145699" y="177477"/>
                </a:moveTo>
                <a:lnTo>
                  <a:pt x="1070361" y="177100"/>
                </a:lnTo>
                <a:lnTo>
                  <a:pt x="996330" y="175984"/>
                </a:lnTo>
                <a:lnTo>
                  <a:pt x="923751" y="174154"/>
                </a:lnTo>
                <a:lnTo>
                  <a:pt x="852776" y="171631"/>
                </a:lnTo>
                <a:lnTo>
                  <a:pt x="783555" y="168440"/>
                </a:lnTo>
                <a:lnTo>
                  <a:pt x="716239" y="164603"/>
                </a:lnTo>
                <a:lnTo>
                  <a:pt x="650980" y="160144"/>
                </a:lnTo>
                <a:lnTo>
                  <a:pt x="587928" y="155086"/>
                </a:lnTo>
                <a:lnTo>
                  <a:pt x="527234" y="149452"/>
                </a:lnTo>
                <a:lnTo>
                  <a:pt x="469049" y="143266"/>
                </a:lnTo>
                <a:lnTo>
                  <a:pt x="413524" y="136551"/>
                </a:lnTo>
                <a:lnTo>
                  <a:pt x="360810" y="129330"/>
                </a:lnTo>
                <a:lnTo>
                  <a:pt x="311058" y="121626"/>
                </a:lnTo>
                <a:lnTo>
                  <a:pt x="264419" y="113463"/>
                </a:lnTo>
                <a:lnTo>
                  <a:pt x="221044" y="104863"/>
                </a:lnTo>
                <a:lnTo>
                  <a:pt x="181083" y="95851"/>
                </a:lnTo>
                <a:lnTo>
                  <a:pt x="112009" y="76681"/>
                </a:lnTo>
                <a:lnTo>
                  <a:pt x="58405" y="56139"/>
                </a:lnTo>
                <a:lnTo>
                  <a:pt x="21478" y="34410"/>
                </a:lnTo>
                <a:lnTo>
                  <a:pt x="2436" y="11681"/>
                </a:lnTo>
                <a:lnTo>
                  <a:pt x="0" y="0"/>
                </a:lnTo>
              </a:path>
            </a:pathLst>
          </a:custGeom>
          <a:ln w="3915">
            <a:solidFill>
              <a:srgbClr val="FFFFFF"/>
            </a:solidFill>
          </a:ln>
        </p:spPr>
        <p:txBody>
          <a:bodyPr wrap="square" lIns="0" tIns="0" rIns="0" bIns="0" rtlCol="0"/>
          <a:lstStyle/>
          <a:p>
            <a:endParaRPr/>
          </a:p>
        </p:txBody>
      </p:sp>
      <p:sp>
        <p:nvSpPr>
          <p:cNvPr id="33" name="object 33"/>
          <p:cNvSpPr/>
          <p:nvPr/>
        </p:nvSpPr>
        <p:spPr>
          <a:xfrm>
            <a:off x="4849656" y="2832545"/>
            <a:ext cx="835025" cy="55880"/>
          </a:xfrm>
          <a:custGeom>
            <a:avLst/>
            <a:gdLst/>
            <a:ahLst/>
            <a:cxnLst/>
            <a:rect l="l" t="t" r="r" b="b"/>
            <a:pathLst>
              <a:path w="835025" h="55880">
                <a:moveTo>
                  <a:pt x="834664" y="0"/>
                </a:moveTo>
                <a:lnTo>
                  <a:pt x="784908" y="7703"/>
                </a:lnTo>
                <a:lnTo>
                  <a:pt x="732190" y="14924"/>
                </a:lnTo>
                <a:lnTo>
                  <a:pt x="676662" y="21640"/>
                </a:lnTo>
                <a:lnTo>
                  <a:pt x="618473" y="27826"/>
                </a:lnTo>
                <a:lnTo>
                  <a:pt x="557776" y="33459"/>
                </a:lnTo>
                <a:lnTo>
                  <a:pt x="494720" y="38517"/>
                </a:lnTo>
                <a:lnTo>
                  <a:pt x="429458" y="42976"/>
                </a:lnTo>
                <a:lnTo>
                  <a:pt x="362140" y="46813"/>
                </a:lnTo>
                <a:lnTo>
                  <a:pt x="292917" y="50005"/>
                </a:lnTo>
                <a:lnTo>
                  <a:pt x="221940" y="52527"/>
                </a:lnTo>
                <a:lnTo>
                  <a:pt x="149360" y="54358"/>
                </a:lnTo>
                <a:lnTo>
                  <a:pt x="75327" y="55474"/>
                </a:lnTo>
                <a:lnTo>
                  <a:pt x="0" y="55851"/>
                </a:lnTo>
              </a:path>
            </a:pathLst>
          </a:custGeom>
          <a:ln w="3913">
            <a:solidFill>
              <a:srgbClr val="FFFFFF"/>
            </a:solidFill>
          </a:ln>
        </p:spPr>
        <p:txBody>
          <a:bodyPr wrap="square" lIns="0" tIns="0" rIns="0" bIns="0" rtlCol="0"/>
          <a:lstStyle/>
          <a:p>
            <a:endParaRPr/>
          </a:p>
        </p:txBody>
      </p:sp>
      <p:sp>
        <p:nvSpPr>
          <p:cNvPr id="34" name="object 34"/>
          <p:cNvSpPr/>
          <p:nvPr/>
        </p:nvSpPr>
        <p:spPr>
          <a:xfrm>
            <a:off x="3680676" y="2511061"/>
            <a:ext cx="2291453" cy="354798"/>
          </a:xfrm>
          <a:prstGeom prst="rect">
            <a:avLst/>
          </a:prstGeom>
          <a:blipFill>
            <a:blip r:embed="rId9" cstate="print"/>
            <a:stretch>
              <a:fillRect/>
            </a:stretch>
          </a:blipFill>
        </p:spPr>
        <p:txBody>
          <a:bodyPr wrap="square" lIns="0" tIns="0" rIns="0" bIns="0" rtlCol="0"/>
          <a:lstStyle/>
          <a:p>
            <a:endParaRPr/>
          </a:p>
        </p:txBody>
      </p:sp>
      <p:sp>
        <p:nvSpPr>
          <p:cNvPr id="35" name="object 35"/>
          <p:cNvSpPr/>
          <p:nvPr/>
        </p:nvSpPr>
        <p:spPr>
          <a:xfrm>
            <a:off x="3680676" y="2511062"/>
            <a:ext cx="2291715" cy="354965"/>
          </a:xfrm>
          <a:custGeom>
            <a:avLst/>
            <a:gdLst/>
            <a:ahLst/>
            <a:cxnLst/>
            <a:rect l="l" t="t" r="r" b="b"/>
            <a:pathLst>
              <a:path w="2291715" h="354964">
                <a:moveTo>
                  <a:pt x="0" y="177320"/>
                </a:moveTo>
                <a:lnTo>
                  <a:pt x="21478" y="142960"/>
                </a:lnTo>
                <a:lnTo>
                  <a:pt x="58405" y="121258"/>
                </a:lnTo>
                <a:lnTo>
                  <a:pt x="112009" y="100737"/>
                </a:lnTo>
                <a:lnTo>
                  <a:pt x="181083" y="81584"/>
                </a:lnTo>
                <a:lnTo>
                  <a:pt x="221044" y="72579"/>
                </a:lnTo>
                <a:lnTo>
                  <a:pt x="264419" y="63986"/>
                </a:lnTo>
                <a:lnTo>
                  <a:pt x="311058" y="55829"/>
                </a:lnTo>
                <a:lnTo>
                  <a:pt x="360810" y="48129"/>
                </a:lnTo>
                <a:lnTo>
                  <a:pt x="413524" y="40912"/>
                </a:lnTo>
                <a:lnTo>
                  <a:pt x="469049" y="34200"/>
                </a:lnTo>
                <a:lnTo>
                  <a:pt x="527234" y="28017"/>
                </a:lnTo>
                <a:lnTo>
                  <a:pt x="587928" y="22386"/>
                </a:lnTo>
                <a:lnTo>
                  <a:pt x="650980" y="17329"/>
                </a:lnTo>
                <a:lnTo>
                  <a:pt x="716239" y="12871"/>
                </a:lnTo>
                <a:lnTo>
                  <a:pt x="783555" y="9036"/>
                </a:lnTo>
                <a:lnTo>
                  <a:pt x="852776" y="5845"/>
                </a:lnTo>
                <a:lnTo>
                  <a:pt x="923751" y="3322"/>
                </a:lnTo>
                <a:lnTo>
                  <a:pt x="996330" y="1492"/>
                </a:lnTo>
                <a:lnTo>
                  <a:pt x="1070361" y="376"/>
                </a:lnTo>
                <a:lnTo>
                  <a:pt x="1145694" y="0"/>
                </a:lnTo>
                <a:lnTo>
                  <a:pt x="1221027" y="376"/>
                </a:lnTo>
                <a:lnTo>
                  <a:pt x="1295059" y="1492"/>
                </a:lnTo>
                <a:lnTo>
                  <a:pt x="1367639" y="3322"/>
                </a:lnTo>
                <a:lnTo>
                  <a:pt x="1438616" y="5845"/>
                </a:lnTo>
                <a:lnTo>
                  <a:pt x="1507840" y="9036"/>
                </a:lnTo>
                <a:lnTo>
                  <a:pt x="1575158" y="12871"/>
                </a:lnTo>
                <a:lnTo>
                  <a:pt x="1640420" y="17329"/>
                </a:lnTo>
                <a:lnTo>
                  <a:pt x="1703475" y="22386"/>
                </a:lnTo>
                <a:lnTo>
                  <a:pt x="1764173" y="28017"/>
                </a:lnTo>
                <a:lnTo>
                  <a:pt x="1822361" y="34200"/>
                </a:lnTo>
                <a:lnTo>
                  <a:pt x="1877890" y="40912"/>
                </a:lnTo>
                <a:lnTo>
                  <a:pt x="1930608" y="48129"/>
                </a:lnTo>
                <a:lnTo>
                  <a:pt x="1980363" y="55829"/>
                </a:lnTo>
                <a:lnTo>
                  <a:pt x="2027006" y="63986"/>
                </a:lnTo>
                <a:lnTo>
                  <a:pt x="2070386" y="72579"/>
                </a:lnTo>
                <a:lnTo>
                  <a:pt x="2110350" y="81584"/>
                </a:lnTo>
                <a:lnTo>
                  <a:pt x="2179431" y="100737"/>
                </a:lnTo>
                <a:lnTo>
                  <a:pt x="2233041" y="121258"/>
                </a:lnTo>
                <a:lnTo>
                  <a:pt x="2269971" y="142960"/>
                </a:lnTo>
                <a:lnTo>
                  <a:pt x="2291453" y="177320"/>
                </a:lnTo>
                <a:lnTo>
                  <a:pt x="2289016" y="189002"/>
                </a:lnTo>
                <a:lnTo>
                  <a:pt x="2281805" y="200480"/>
                </a:lnTo>
                <a:lnTo>
                  <a:pt x="2233041" y="233460"/>
                </a:lnTo>
                <a:lnTo>
                  <a:pt x="2179431" y="254002"/>
                </a:lnTo>
                <a:lnTo>
                  <a:pt x="2110350" y="273172"/>
                </a:lnTo>
                <a:lnTo>
                  <a:pt x="2070386" y="282184"/>
                </a:lnTo>
                <a:lnTo>
                  <a:pt x="2027006" y="290783"/>
                </a:lnTo>
                <a:lnTo>
                  <a:pt x="1980363" y="298947"/>
                </a:lnTo>
                <a:lnTo>
                  <a:pt x="1930608" y="306650"/>
                </a:lnTo>
                <a:lnTo>
                  <a:pt x="1877890" y="313872"/>
                </a:lnTo>
                <a:lnTo>
                  <a:pt x="1822361" y="320587"/>
                </a:lnTo>
                <a:lnTo>
                  <a:pt x="1764173" y="326773"/>
                </a:lnTo>
                <a:lnTo>
                  <a:pt x="1703475" y="332407"/>
                </a:lnTo>
                <a:lnTo>
                  <a:pt x="1640420" y="337465"/>
                </a:lnTo>
                <a:lnTo>
                  <a:pt x="1575158" y="341924"/>
                </a:lnTo>
                <a:lnTo>
                  <a:pt x="1507840" y="345760"/>
                </a:lnTo>
                <a:lnTo>
                  <a:pt x="1438616" y="348952"/>
                </a:lnTo>
                <a:lnTo>
                  <a:pt x="1367639" y="351475"/>
                </a:lnTo>
                <a:lnTo>
                  <a:pt x="1295059" y="353305"/>
                </a:lnTo>
                <a:lnTo>
                  <a:pt x="1221027" y="354421"/>
                </a:lnTo>
                <a:lnTo>
                  <a:pt x="1145694" y="354798"/>
                </a:lnTo>
                <a:lnTo>
                  <a:pt x="1070361" y="354421"/>
                </a:lnTo>
                <a:lnTo>
                  <a:pt x="996330" y="353305"/>
                </a:lnTo>
                <a:lnTo>
                  <a:pt x="923751" y="351475"/>
                </a:lnTo>
                <a:lnTo>
                  <a:pt x="852776" y="348952"/>
                </a:lnTo>
                <a:lnTo>
                  <a:pt x="783555" y="345760"/>
                </a:lnTo>
                <a:lnTo>
                  <a:pt x="716239" y="341924"/>
                </a:lnTo>
                <a:lnTo>
                  <a:pt x="650980" y="337465"/>
                </a:lnTo>
                <a:lnTo>
                  <a:pt x="587928" y="332407"/>
                </a:lnTo>
                <a:lnTo>
                  <a:pt x="527234" y="326773"/>
                </a:lnTo>
                <a:lnTo>
                  <a:pt x="469049" y="320587"/>
                </a:lnTo>
                <a:lnTo>
                  <a:pt x="413524" y="313872"/>
                </a:lnTo>
                <a:lnTo>
                  <a:pt x="360810" y="306650"/>
                </a:lnTo>
                <a:lnTo>
                  <a:pt x="311058" y="298947"/>
                </a:lnTo>
                <a:lnTo>
                  <a:pt x="264419" y="290783"/>
                </a:lnTo>
                <a:lnTo>
                  <a:pt x="221044" y="282184"/>
                </a:lnTo>
                <a:lnTo>
                  <a:pt x="181083" y="273172"/>
                </a:lnTo>
                <a:lnTo>
                  <a:pt x="112009" y="254002"/>
                </a:lnTo>
                <a:lnTo>
                  <a:pt x="58405" y="233460"/>
                </a:lnTo>
                <a:lnTo>
                  <a:pt x="21478" y="211731"/>
                </a:lnTo>
                <a:lnTo>
                  <a:pt x="2436" y="189002"/>
                </a:lnTo>
                <a:lnTo>
                  <a:pt x="0" y="177320"/>
                </a:lnTo>
                <a:close/>
              </a:path>
            </a:pathLst>
          </a:custGeom>
          <a:ln w="3915">
            <a:solidFill>
              <a:srgbClr val="000000"/>
            </a:solidFill>
          </a:ln>
        </p:spPr>
        <p:txBody>
          <a:bodyPr wrap="square" lIns="0" tIns="0" rIns="0" bIns="0" rtlCol="0"/>
          <a:lstStyle/>
          <a:p>
            <a:endParaRPr/>
          </a:p>
        </p:txBody>
      </p:sp>
      <p:sp>
        <p:nvSpPr>
          <p:cNvPr id="36" name="object 36"/>
          <p:cNvSpPr txBox="1"/>
          <p:nvPr/>
        </p:nvSpPr>
        <p:spPr>
          <a:xfrm>
            <a:off x="4435523" y="2588100"/>
            <a:ext cx="781685" cy="187325"/>
          </a:xfrm>
          <a:prstGeom prst="rect">
            <a:avLst/>
          </a:prstGeom>
        </p:spPr>
        <p:txBody>
          <a:bodyPr vert="horz" wrap="square" lIns="0" tIns="0" rIns="0" bIns="0" rtlCol="0">
            <a:spAutoFit/>
          </a:bodyPr>
          <a:lstStyle/>
          <a:p>
            <a:pPr marL="12700"/>
            <a:r>
              <a:rPr sz="1200" spc="70" dirty="0">
                <a:latin typeface="宋体"/>
                <a:cs typeface="宋体"/>
              </a:rPr>
              <a:t>风</a:t>
            </a:r>
            <a:r>
              <a:rPr sz="1200" spc="-345" dirty="0">
                <a:latin typeface="宋体"/>
                <a:cs typeface="宋体"/>
              </a:rPr>
              <a:t> </a:t>
            </a:r>
            <a:r>
              <a:rPr sz="1200" spc="70" dirty="0">
                <a:latin typeface="宋体"/>
                <a:cs typeface="宋体"/>
              </a:rPr>
              <a:t>险</a:t>
            </a:r>
            <a:r>
              <a:rPr sz="1200" spc="-345" dirty="0">
                <a:latin typeface="宋体"/>
                <a:cs typeface="宋体"/>
              </a:rPr>
              <a:t> </a:t>
            </a:r>
            <a:r>
              <a:rPr sz="1200" spc="70" dirty="0">
                <a:latin typeface="宋体"/>
                <a:cs typeface="宋体"/>
              </a:rPr>
              <a:t>知</a:t>
            </a:r>
            <a:r>
              <a:rPr sz="1200" spc="-345" dirty="0">
                <a:latin typeface="宋体"/>
                <a:cs typeface="宋体"/>
              </a:rPr>
              <a:t> </a:t>
            </a:r>
            <a:r>
              <a:rPr sz="1200" spc="70" dirty="0">
                <a:latin typeface="宋体"/>
                <a:cs typeface="宋体"/>
              </a:rPr>
              <a:t>觉</a:t>
            </a:r>
            <a:endParaRPr sz="1200">
              <a:latin typeface="宋体"/>
              <a:cs typeface="宋体"/>
            </a:endParaRPr>
          </a:p>
        </p:txBody>
      </p:sp>
      <p:sp>
        <p:nvSpPr>
          <p:cNvPr id="37" name="object 37"/>
          <p:cNvSpPr/>
          <p:nvPr/>
        </p:nvSpPr>
        <p:spPr>
          <a:xfrm>
            <a:off x="3703956" y="3021583"/>
            <a:ext cx="2291715" cy="354965"/>
          </a:xfrm>
          <a:custGeom>
            <a:avLst/>
            <a:gdLst/>
            <a:ahLst/>
            <a:cxnLst/>
            <a:rect l="l" t="t" r="r" b="b"/>
            <a:pathLst>
              <a:path w="2291715" h="354964">
                <a:moveTo>
                  <a:pt x="1145694" y="0"/>
                </a:moveTo>
                <a:lnTo>
                  <a:pt x="1070361" y="376"/>
                </a:lnTo>
                <a:lnTo>
                  <a:pt x="996330" y="1492"/>
                </a:lnTo>
                <a:lnTo>
                  <a:pt x="923751" y="3323"/>
                </a:lnTo>
                <a:lnTo>
                  <a:pt x="852776" y="5845"/>
                </a:lnTo>
                <a:lnTo>
                  <a:pt x="783555" y="9037"/>
                </a:lnTo>
                <a:lnTo>
                  <a:pt x="716239" y="12874"/>
                </a:lnTo>
                <a:lnTo>
                  <a:pt x="650980" y="17333"/>
                </a:lnTo>
                <a:lnTo>
                  <a:pt x="587928" y="22391"/>
                </a:lnTo>
                <a:lnTo>
                  <a:pt x="527234" y="28024"/>
                </a:lnTo>
                <a:lnTo>
                  <a:pt x="469049" y="34210"/>
                </a:lnTo>
                <a:lnTo>
                  <a:pt x="413524" y="40926"/>
                </a:lnTo>
                <a:lnTo>
                  <a:pt x="360810" y="48147"/>
                </a:lnTo>
                <a:lnTo>
                  <a:pt x="311058" y="55851"/>
                </a:lnTo>
                <a:lnTo>
                  <a:pt x="264419" y="64014"/>
                </a:lnTo>
                <a:lnTo>
                  <a:pt x="221044" y="72613"/>
                </a:lnTo>
                <a:lnTo>
                  <a:pt x="181083" y="81625"/>
                </a:lnTo>
                <a:lnTo>
                  <a:pt x="112009" y="100795"/>
                </a:lnTo>
                <a:lnTo>
                  <a:pt x="58405" y="121338"/>
                </a:lnTo>
                <a:lnTo>
                  <a:pt x="21478" y="143066"/>
                </a:lnTo>
                <a:lnTo>
                  <a:pt x="0" y="177477"/>
                </a:lnTo>
                <a:lnTo>
                  <a:pt x="2436" y="189140"/>
                </a:lnTo>
                <a:lnTo>
                  <a:pt x="37781" y="222825"/>
                </a:lnTo>
                <a:lnTo>
                  <a:pt x="83198" y="243959"/>
                </a:lnTo>
                <a:lnTo>
                  <a:pt x="144688" y="263819"/>
                </a:lnTo>
                <a:lnTo>
                  <a:pt x="221044" y="282218"/>
                </a:lnTo>
                <a:lnTo>
                  <a:pt x="264419" y="290811"/>
                </a:lnTo>
                <a:lnTo>
                  <a:pt x="311058" y="298969"/>
                </a:lnTo>
                <a:lnTo>
                  <a:pt x="360810" y="306668"/>
                </a:lnTo>
                <a:lnTo>
                  <a:pt x="413524" y="313885"/>
                </a:lnTo>
                <a:lnTo>
                  <a:pt x="469049" y="320597"/>
                </a:lnTo>
                <a:lnTo>
                  <a:pt x="527234" y="326780"/>
                </a:lnTo>
                <a:lnTo>
                  <a:pt x="587928" y="332412"/>
                </a:lnTo>
                <a:lnTo>
                  <a:pt x="650980" y="337468"/>
                </a:lnTo>
                <a:lnTo>
                  <a:pt x="716239" y="341926"/>
                </a:lnTo>
                <a:lnTo>
                  <a:pt x="783555" y="345762"/>
                </a:lnTo>
                <a:lnTo>
                  <a:pt x="852776" y="348953"/>
                </a:lnTo>
                <a:lnTo>
                  <a:pt x="923751" y="351475"/>
                </a:lnTo>
                <a:lnTo>
                  <a:pt x="996330" y="353305"/>
                </a:lnTo>
                <a:lnTo>
                  <a:pt x="1070361" y="354421"/>
                </a:lnTo>
                <a:lnTo>
                  <a:pt x="1145694" y="354798"/>
                </a:lnTo>
                <a:lnTo>
                  <a:pt x="1221027" y="354421"/>
                </a:lnTo>
                <a:lnTo>
                  <a:pt x="1295059" y="353305"/>
                </a:lnTo>
                <a:lnTo>
                  <a:pt x="1367639" y="351475"/>
                </a:lnTo>
                <a:lnTo>
                  <a:pt x="1438616" y="348953"/>
                </a:lnTo>
                <a:lnTo>
                  <a:pt x="1507840" y="345762"/>
                </a:lnTo>
                <a:lnTo>
                  <a:pt x="1575158" y="341926"/>
                </a:lnTo>
                <a:lnTo>
                  <a:pt x="1640420" y="337468"/>
                </a:lnTo>
                <a:lnTo>
                  <a:pt x="1703475" y="332412"/>
                </a:lnTo>
                <a:lnTo>
                  <a:pt x="1764173" y="326780"/>
                </a:lnTo>
                <a:lnTo>
                  <a:pt x="1822361" y="320597"/>
                </a:lnTo>
                <a:lnTo>
                  <a:pt x="1877890" y="313885"/>
                </a:lnTo>
                <a:lnTo>
                  <a:pt x="1930608" y="306668"/>
                </a:lnTo>
                <a:lnTo>
                  <a:pt x="1980363" y="298969"/>
                </a:lnTo>
                <a:lnTo>
                  <a:pt x="2027006" y="290811"/>
                </a:lnTo>
                <a:lnTo>
                  <a:pt x="2070386" y="282218"/>
                </a:lnTo>
                <a:lnTo>
                  <a:pt x="2110350" y="273213"/>
                </a:lnTo>
                <a:lnTo>
                  <a:pt x="2179431" y="254060"/>
                </a:lnTo>
                <a:lnTo>
                  <a:pt x="2233041" y="233540"/>
                </a:lnTo>
                <a:lnTo>
                  <a:pt x="2269971" y="211837"/>
                </a:lnTo>
                <a:lnTo>
                  <a:pt x="2291453" y="177477"/>
                </a:lnTo>
                <a:lnTo>
                  <a:pt x="2289016" y="165795"/>
                </a:lnTo>
                <a:lnTo>
                  <a:pt x="2253666" y="132065"/>
                </a:lnTo>
                <a:lnTo>
                  <a:pt x="2208245" y="110907"/>
                </a:lnTo>
                <a:lnTo>
                  <a:pt x="2146749" y="91027"/>
                </a:lnTo>
                <a:lnTo>
                  <a:pt x="2070386" y="72613"/>
                </a:lnTo>
                <a:lnTo>
                  <a:pt x="2027006" y="64014"/>
                </a:lnTo>
                <a:lnTo>
                  <a:pt x="1980363" y="55851"/>
                </a:lnTo>
                <a:lnTo>
                  <a:pt x="1930608" y="48147"/>
                </a:lnTo>
                <a:lnTo>
                  <a:pt x="1877890" y="40926"/>
                </a:lnTo>
                <a:lnTo>
                  <a:pt x="1822361" y="34210"/>
                </a:lnTo>
                <a:lnTo>
                  <a:pt x="1764173" y="28024"/>
                </a:lnTo>
                <a:lnTo>
                  <a:pt x="1703475" y="22391"/>
                </a:lnTo>
                <a:lnTo>
                  <a:pt x="1640420" y="17333"/>
                </a:lnTo>
                <a:lnTo>
                  <a:pt x="1575158" y="12874"/>
                </a:lnTo>
                <a:lnTo>
                  <a:pt x="1507840" y="9037"/>
                </a:lnTo>
                <a:lnTo>
                  <a:pt x="1438616" y="5845"/>
                </a:lnTo>
                <a:lnTo>
                  <a:pt x="1367639" y="3323"/>
                </a:lnTo>
                <a:lnTo>
                  <a:pt x="1295059" y="1492"/>
                </a:lnTo>
                <a:lnTo>
                  <a:pt x="1221027" y="376"/>
                </a:lnTo>
                <a:lnTo>
                  <a:pt x="1145694" y="0"/>
                </a:lnTo>
                <a:close/>
              </a:path>
            </a:pathLst>
          </a:custGeom>
          <a:solidFill>
            <a:srgbClr val="FFFFFF"/>
          </a:solidFill>
        </p:spPr>
        <p:txBody>
          <a:bodyPr wrap="square" lIns="0" tIns="0" rIns="0" bIns="0" rtlCol="0"/>
          <a:lstStyle/>
          <a:p>
            <a:endParaRPr/>
          </a:p>
        </p:txBody>
      </p:sp>
      <p:sp>
        <p:nvSpPr>
          <p:cNvPr id="38" name="object 38"/>
          <p:cNvSpPr/>
          <p:nvPr/>
        </p:nvSpPr>
        <p:spPr>
          <a:xfrm>
            <a:off x="3703955" y="3103209"/>
            <a:ext cx="181610" cy="95885"/>
          </a:xfrm>
          <a:custGeom>
            <a:avLst/>
            <a:gdLst/>
            <a:ahLst/>
            <a:cxnLst/>
            <a:rect l="l" t="t" r="r" b="b"/>
            <a:pathLst>
              <a:path w="181610" h="95885">
                <a:moveTo>
                  <a:pt x="0" y="95851"/>
                </a:moveTo>
                <a:lnTo>
                  <a:pt x="21478" y="61441"/>
                </a:lnTo>
                <a:lnTo>
                  <a:pt x="58405" y="39712"/>
                </a:lnTo>
                <a:lnTo>
                  <a:pt x="112009" y="19170"/>
                </a:lnTo>
                <a:lnTo>
                  <a:pt x="181083" y="0"/>
                </a:lnTo>
              </a:path>
            </a:pathLst>
          </a:custGeom>
          <a:ln w="3940">
            <a:solidFill>
              <a:srgbClr val="FFFFFF"/>
            </a:solidFill>
          </a:ln>
        </p:spPr>
        <p:txBody>
          <a:bodyPr wrap="square" lIns="0" tIns="0" rIns="0" bIns="0" rtlCol="0"/>
          <a:lstStyle/>
          <a:p>
            <a:endParaRPr/>
          </a:p>
        </p:txBody>
      </p:sp>
      <p:sp>
        <p:nvSpPr>
          <p:cNvPr id="39" name="object 39"/>
          <p:cNvSpPr/>
          <p:nvPr/>
        </p:nvSpPr>
        <p:spPr>
          <a:xfrm>
            <a:off x="4774322" y="3021771"/>
            <a:ext cx="148590" cy="0"/>
          </a:xfrm>
          <a:custGeom>
            <a:avLst/>
            <a:gdLst/>
            <a:ahLst/>
            <a:cxnLst/>
            <a:rect l="l" t="t" r="r" b="b"/>
            <a:pathLst>
              <a:path w="148589">
                <a:moveTo>
                  <a:pt x="0" y="0"/>
                </a:moveTo>
                <a:lnTo>
                  <a:pt x="148575" y="0"/>
                </a:lnTo>
              </a:path>
            </a:pathLst>
          </a:custGeom>
          <a:ln w="3175">
            <a:solidFill>
              <a:srgbClr val="FFFFFF"/>
            </a:solidFill>
          </a:ln>
        </p:spPr>
        <p:txBody>
          <a:bodyPr wrap="square" lIns="0" tIns="0" rIns="0" bIns="0" rtlCol="0"/>
          <a:lstStyle/>
          <a:p>
            <a:endParaRPr/>
          </a:p>
        </p:txBody>
      </p:sp>
      <p:sp>
        <p:nvSpPr>
          <p:cNvPr id="40" name="object 40"/>
          <p:cNvSpPr/>
          <p:nvPr/>
        </p:nvSpPr>
        <p:spPr>
          <a:xfrm>
            <a:off x="3703956" y="3199060"/>
            <a:ext cx="1146175" cy="177800"/>
          </a:xfrm>
          <a:custGeom>
            <a:avLst/>
            <a:gdLst/>
            <a:ahLst/>
            <a:cxnLst/>
            <a:rect l="l" t="t" r="r" b="b"/>
            <a:pathLst>
              <a:path w="1146175" h="177800">
                <a:moveTo>
                  <a:pt x="1145698" y="177320"/>
                </a:moveTo>
                <a:lnTo>
                  <a:pt x="1070361" y="176943"/>
                </a:lnTo>
                <a:lnTo>
                  <a:pt x="996330" y="175828"/>
                </a:lnTo>
                <a:lnTo>
                  <a:pt x="923751" y="173997"/>
                </a:lnTo>
                <a:lnTo>
                  <a:pt x="852776" y="171475"/>
                </a:lnTo>
                <a:lnTo>
                  <a:pt x="783555" y="168284"/>
                </a:lnTo>
                <a:lnTo>
                  <a:pt x="716239" y="164448"/>
                </a:lnTo>
                <a:lnTo>
                  <a:pt x="650980" y="159991"/>
                </a:lnTo>
                <a:lnTo>
                  <a:pt x="587928" y="154934"/>
                </a:lnTo>
                <a:lnTo>
                  <a:pt x="527234" y="149303"/>
                </a:lnTo>
                <a:lnTo>
                  <a:pt x="469049" y="143120"/>
                </a:lnTo>
                <a:lnTo>
                  <a:pt x="413524" y="136408"/>
                </a:lnTo>
                <a:lnTo>
                  <a:pt x="360810" y="129190"/>
                </a:lnTo>
                <a:lnTo>
                  <a:pt x="311058" y="121491"/>
                </a:lnTo>
                <a:lnTo>
                  <a:pt x="264419" y="113334"/>
                </a:lnTo>
                <a:lnTo>
                  <a:pt x="221044" y="104741"/>
                </a:lnTo>
                <a:lnTo>
                  <a:pt x="181083" y="95736"/>
                </a:lnTo>
                <a:lnTo>
                  <a:pt x="112009" y="76583"/>
                </a:lnTo>
                <a:lnTo>
                  <a:pt x="58405" y="56062"/>
                </a:lnTo>
                <a:lnTo>
                  <a:pt x="21478" y="34360"/>
                </a:lnTo>
                <a:lnTo>
                  <a:pt x="2436" y="11663"/>
                </a:lnTo>
                <a:lnTo>
                  <a:pt x="0" y="0"/>
                </a:lnTo>
              </a:path>
            </a:pathLst>
          </a:custGeom>
          <a:ln w="3915">
            <a:solidFill>
              <a:srgbClr val="FFFFFF"/>
            </a:solidFill>
          </a:ln>
        </p:spPr>
        <p:txBody>
          <a:bodyPr wrap="square" lIns="0" tIns="0" rIns="0" bIns="0" rtlCol="0"/>
          <a:lstStyle/>
          <a:p>
            <a:endParaRPr/>
          </a:p>
        </p:txBody>
      </p:sp>
      <p:sp>
        <p:nvSpPr>
          <p:cNvPr id="41" name="object 41"/>
          <p:cNvSpPr/>
          <p:nvPr/>
        </p:nvSpPr>
        <p:spPr>
          <a:xfrm>
            <a:off x="4849655" y="3328251"/>
            <a:ext cx="785495" cy="48260"/>
          </a:xfrm>
          <a:custGeom>
            <a:avLst/>
            <a:gdLst/>
            <a:ahLst/>
            <a:cxnLst/>
            <a:rect l="l" t="t" r="r" b="b"/>
            <a:pathLst>
              <a:path w="785495" h="48260">
                <a:moveTo>
                  <a:pt x="784909" y="0"/>
                </a:moveTo>
                <a:lnTo>
                  <a:pt x="732191" y="7217"/>
                </a:lnTo>
                <a:lnTo>
                  <a:pt x="676663" y="13929"/>
                </a:lnTo>
                <a:lnTo>
                  <a:pt x="618474" y="20112"/>
                </a:lnTo>
                <a:lnTo>
                  <a:pt x="557777" y="25743"/>
                </a:lnTo>
                <a:lnTo>
                  <a:pt x="494721" y="30800"/>
                </a:lnTo>
                <a:lnTo>
                  <a:pt x="429459" y="35258"/>
                </a:lnTo>
                <a:lnTo>
                  <a:pt x="362141" y="39093"/>
                </a:lnTo>
                <a:lnTo>
                  <a:pt x="292918" y="42284"/>
                </a:lnTo>
                <a:lnTo>
                  <a:pt x="221941" y="44807"/>
                </a:lnTo>
                <a:lnTo>
                  <a:pt x="149360" y="46637"/>
                </a:lnTo>
                <a:lnTo>
                  <a:pt x="75328" y="47752"/>
                </a:lnTo>
                <a:lnTo>
                  <a:pt x="0" y="48129"/>
                </a:lnTo>
              </a:path>
            </a:pathLst>
          </a:custGeom>
          <a:ln w="3913">
            <a:solidFill>
              <a:srgbClr val="FFFFFF"/>
            </a:solidFill>
          </a:ln>
        </p:spPr>
        <p:txBody>
          <a:bodyPr wrap="square" lIns="0" tIns="0" rIns="0" bIns="0" rtlCol="0"/>
          <a:lstStyle/>
          <a:p>
            <a:endParaRPr/>
          </a:p>
        </p:txBody>
      </p:sp>
      <p:sp>
        <p:nvSpPr>
          <p:cNvPr id="42" name="object 42"/>
          <p:cNvSpPr/>
          <p:nvPr/>
        </p:nvSpPr>
        <p:spPr>
          <a:xfrm>
            <a:off x="3680676" y="2999046"/>
            <a:ext cx="2291453" cy="354798"/>
          </a:xfrm>
          <a:prstGeom prst="rect">
            <a:avLst/>
          </a:prstGeom>
          <a:blipFill>
            <a:blip r:embed="rId10" cstate="print"/>
            <a:stretch>
              <a:fillRect/>
            </a:stretch>
          </a:blipFill>
        </p:spPr>
        <p:txBody>
          <a:bodyPr wrap="square" lIns="0" tIns="0" rIns="0" bIns="0" rtlCol="0"/>
          <a:lstStyle/>
          <a:p>
            <a:endParaRPr/>
          </a:p>
        </p:txBody>
      </p:sp>
      <p:sp>
        <p:nvSpPr>
          <p:cNvPr id="43" name="object 43"/>
          <p:cNvSpPr/>
          <p:nvPr/>
        </p:nvSpPr>
        <p:spPr>
          <a:xfrm>
            <a:off x="3680676" y="2999047"/>
            <a:ext cx="2291715" cy="354965"/>
          </a:xfrm>
          <a:custGeom>
            <a:avLst/>
            <a:gdLst/>
            <a:ahLst/>
            <a:cxnLst/>
            <a:rect l="l" t="t" r="r" b="b"/>
            <a:pathLst>
              <a:path w="2291715" h="354964">
                <a:moveTo>
                  <a:pt x="0" y="177477"/>
                </a:moveTo>
                <a:lnTo>
                  <a:pt x="21478" y="143066"/>
                </a:lnTo>
                <a:lnTo>
                  <a:pt x="58405" y="121338"/>
                </a:lnTo>
                <a:lnTo>
                  <a:pt x="112009" y="100795"/>
                </a:lnTo>
                <a:lnTo>
                  <a:pt x="181083" y="81625"/>
                </a:lnTo>
                <a:lnTo>
                  <a:pt x="221044" y="72613"/>
                </a:lnTo>
                <a:lnTo>
                  <a:pt x="264419" y="64014"/>
                </a:lnTo>
                <a:lnTo>
                  <a:pt x="311058" y="55851"/>
                </a:lnTo>
                <a:lnTo>
                  <a:pt x="360810" y="48147"/>
                </a:lnTo>
                <a:lnTo>
                  <a:pt x="413524" y="40926"/>
                </a:lnTo>
                <a:lnTo>
                  <a:pt x="469049" y="34210"/>
                </a:lnTo>
                <a:lnTo>
                  <a:pt x="527234" y="28024"/>
                </a:lnTo>
                <a:lnTo>
                  <a:pt x="587928" y="22391"/>
                </a:lnTo>
                <a:lnTo>
                  <a:pt x="650980" y="17333"/>
                </a:lnTo>
                <a:lnTo>
                  <a:pt x="716239" y="12874"/>
                </a:lnTo>
                <a:lnTo>
                  <a:pt x="783555" y="9037"/>
                </a:lnTo>
                <a:lnTo>
                  <a:pt x="852776" y="5845"/>
                </a:lnTo>
                <a:lnTo>
                  <a:pt x="923751" y="3323"/>
                </a:lnTo>
                <a:lnTo>
                  <a:pt x="996330" y="1492"/>
                </a:lnTo>
                <a:lnTo>
                  <a:pt x="1070361" y="376"/>
                </a:lnTo>
                <a:lnTo>
                  <a:pt x="1145694" y="0"/>
                </a:lnTo>
                <a:lnTo>
                  <a:pt x="1221027" y="376"/>
                </a:lnTo>
                <a:lnTo>
                  <a:pt x="1295059" y="1492"/>
                </a:lnTo>
                <a:lnTo>
                  <a:pt x="1367639" y="3323"/>
                </a:lnTo>
                <a:lnTo>
                  <a:pt x="1438616" y="5845"/>
                </a:lnTo>
                <a:lnTo>
                  <a:pt x="1507840" y="9037"/>
                </a:lnTo>
                <a:lnTo>
                  <a:pt x="1575158" y="12874"/>
                </a:lnTo>
                <a:lnTo>
                  <a:pt x="1640420" y="17333"/>
                </a:lnTo>
                <a:lnTo>
                  <a:pt x="1703475" y="22391"/>
                </a:lnTo>
                <a:lnTo>
                  <a:pt x="1764173" y="28024"/>
                </a:lnTo>
                <a:lnTo>
                  <a:pt x="1822361" y="34210"/>
                </a:lnTo>
                <a:lnTo>
                  <a:pt x="1877890" y="40926"/>
                </a:lnTo>
                <a:lnTo>
                  <a:pt x="1930608" y="48147"/>
                </a:lnTo>
                <a:lnTo>
                  <a:pt x="1980363" y="55851"/>
                </a:lnTo>
                <a:lnTo>
                  <a:pt x="2027006" y="64014"/>
                </a:lnTo>
                <a:lnTo>
                  <a:pt x="2070386" y="72613"/>
                </a:lnTo>
                <a:lnTo>
                  <a:pt x="2110350" y="81625"/>
                </a:lnTo>
                <a:lnTo>
                  <a:pt x="2179431" y="100795"/>
                </a:lnTo>
                <a:lnTo>
                  <a:pt x="2233041" y="121338"/>
                </a:lnTo>
                <a:lnTo>
                  <a:pt x="2269971" y="143066"/>
                </a:lnTo>
                <a:lnTo>
                  <a:pt x="2291453" y="177477"/>
                </a:lnTo>
                <a:lnTo>
                  <a:pt x="2289016" y="189140"/>
                </a:lnTo>
                <a:lnTo>
                  <a:pt x="2281805" y="200602"/>
                </a:lnTo>
                <a:lnTo>
                  <a:pt x="2233041" y="233540"/>
                </a:lnTo>
                <a:lnTo>
                  <a:pt x="2179431" y="254060"/>
                </a:lnTo>
                <a:lnTo>
                  <a:pt x="2110350" y="273213"/>
                </a:lnTo>
                <a:lnTo>
                  <a:pt x="2070386" y="282218"/>
                </a:lnTo>
                <a:lnTo>
                  <a:pt x="2027006" y="290811"/>
                </a:lnTo>
                <a:lnTo>
                  <a:pt x="1980363" y="298969"/>
                </a:lnTo>
                <a:lnTo>
                  <a:pt x="1930608" y="306668"/>
                </a:lnTo>
                <a:lnTo>
                  <a:pt x="1877890" y="313885"/>
                </a:lnTo>
                <a:lnTo>
                  <a:pt x="1822361" y="320597"/>
                </a:lnTo>
                <a:lnTo>
                  <a:pt x="1764173" y="326780"/>
                </a:lnTo>
                <a:lnTo>
                  <a:pt x="1703475" y="332412"/>
                </a:lnTo>
                <a:lnTo>
                  <a:pt x="1640420" y="337468"/>
                </a:lnTo>
                <a:lnTo>
                  <a:pt x="1575158" y="341926"/>
                </a:lnTo>
                <a:lnTo>
                  <a:pt x="1507840" y="345762"/>
                </a:lnTo>
                <a:lnTo>
                  <a:pt x="1438616" y="348953"/>
                </a:lnTo>
                <a:lnTo>
                  <a:pt x="1367639" y="351475"/>
                </a:lnTo>
                <a:lnTo>
                  <a:pt x="1295059" y="353305"/>
                </a:lnTo>
                <a:lnTo>
                  <a:pt x="1221027" y="354421"/>
                </a:lnTo>
                <a:lnTo>
                  <a:pt x="1145694" y="354798"/>
                </a:lnTo>
                <a:lnTo>
                  <a:pt x="1070361" y="354421"/>
                </a:lnTo>
                <a:lnTo>
                  <a:pt x="996330" y="353305"/>
                </a:lnTo>
                <a:lnTo>
                  <a:pt x="923751" y="351475"/>
                </a:lnTo>
                <a:lnTo>
                  <a:pt x="852776" y="348953"/>
                </a:lnTo>
                <a:lnTo>
                  <a:pt x="783555" y="345762"/>
                </a:lnTo>
                <a:lnTo>
                  <a:pt x="716239" y="341926"/>
                </a:lnTo>
                <a:lnTo>
                  <a:pt x="650980" y="337468"/>
                </a:lnTo>
                <a:lnTo>
                  <a:pt x="587928" y="332412"/>
                </a:lnTo>
                <a:lnTo>
                  <a:pt x="527234" y="326780"/>
                </a:lnTo>
                <a:lnTo>
                  <a:pt x="469049" y="320597"/>
                </a:lnTo>
                <a:lnTo>
                  <a:pt x="413524" y="313885"/>
                </a:lnTo>
                <a:lnTo>
                  <a:pt x="360810" y="306668"/>
                </a:lnTo>
                <a:lnTo>
                  <a:pt x="311058" y="298969"/>
                </a:lnTo>
                <a:lnTo>
                  <a:pt x="264419" y="290811"/>
                </a:lnTo>
                <a:lnTo>
                  <a:pt x="221044" y="282218"/>
                </a:lnTo>
                <a:lnTo>
                  <a:pt x="181083" y="273213"/>
                </a:lnTo>
                <a:lnTo>
                  <a:pt x="112009" y="254060"/>
                </a:lnTo>
                <a:lnTo>
                  <a:pt x="58405" y="233540"/>
                </a:lnTo>
                <a:lnTo>
                  <a:pt x="21478" y="211837"/>
                </a:lnTo>
                <a:lnTo>
                  <a:pt x="2436" y="189140"/>
                </a:lnTo>
                <a:lnTo>
                  <a:pt x="0" y="177477"/>
                </a:lnTo>
                <a:close/>
              </a:path>
            </a:pathLst>
          </a:custGeom>
          <a:ln w="3915">
            <a:solidFill>
              <a:srgbClr val="000000"/>
            </a:solidFill>
          </a:ln>
        </p:spPr>
        <p:txBody>
          <a:bodyPr wrap="square" lIns="0" tIns="0" rIns="0" bIns="0" rtlCol="0"/>
          <a:lstStyle/>
          <a:p>
            <a:endParaRPr/>
          </a:p>
        </p:txBody>
      </p:sp>
      <p:sp>
        <p:nvSpPr>
          <p:cNvPr id="44" name="object 44"/>
          <p:cNvSpPr txBox="1"/>
          <p:nvPr/>
        </p:nvSpPr>
        <p:spPr>
          <a:xfrm>
            <a:off x="4435523" y="3076084"/>
            <a:ext cx="781685" cy="187325"/>
          </a:xfrm>
          <a:prstGeom prst="rect">
            <a:avLst/>
          </a:prstGeom>
        </p:spPr>
        <p:txBody>
          <a:bodyPr vert="horz" wrap="square" lIns="0" tIns="0" rIns="0" bIns="0" rtlCol="0">
            <a:spAutoFit/>
          </a:bodyPr>
          <a:lstStyle/>
          <a:p>
            <a:pPr marL="12700"/>
            <a:r>
              <a:rPr sz="1200" spc="70" dirty="0">
                <a:latin typeface="宋体"/>
                <a:cs typeface="宋体"/>
              </a:rPr>
              <a:t>风</a:t>
            </a:r>
            <a:r>
              <a:rPr sz="1200" spc="-345" dirty="0">
                <a:latin typeface="宋体"/>
                <a:cs typeface="宋体"/>
              </a:rPr>
              <a:t> </a:t>
            </a:r>
            <a:r>
              <a:rPr sz="1200" spc="70" dirty="0">
                <a:latin typeface="宋体"/>
                <a:cs typeface="宋体"/>
              </a:rPr>
              <a:t>险</a:t>
            </a:r>
            <a:r>
              <a:rPr sz="1200" spc="-345" dirty="0">
                <a:latin typeface="宋体"/>
                <a:cs typeface="宋体"/>
              </a:rPr>
              <a:t> </a:t>
            </a:r>
            <a:r>
              <a:rPr sz="1200" spc="70" dirty="0">
                <a:latin typeface="宋体"/>
                <a:cs typeface="宋体"/>
              </a:rPr>
              <a:t>认</a:t>
            </a:r>
            <a:r>
              <a:rPr sz="1200" spc="-345" dirty="0">
                <a:latin typeface="宋体"/>
                <a:cs typeface="宋体"/>
              </a:rPr>
              <a:t> </a:t>
            </a:r>
            <a:r>
              <a:rPr sz="1200" spc="70" dirty="0">
                <a:latin typeface="宋体"/>
                <a:cs typeface="宋体"/>
              </a:rPr>
              <a:t>知</a:t>
            </a:r>
            <a:endParaRPr sz="1200">
              <a:latin typeface="宋体"/>
              <a:cs typeface="宋体"/>
            </a:endParaRPr>
          </a:p>
        </p:txBody>
      </p:sp>
      <p:sp>
        <p:nvSpPr>
          <p:cNvPr id="45" name="object 45"/>
          <p:cNvSpPr/>
          <p:nvPr/>
        </p:nvSpPr>
        <p:spPr>
          <a:xfrm>
            <a:off x="3703956" y="3509568"/>
            <a:ext cx="2291715" cy="354965"/>
          </a:xfrm>
          <a:custGeom>
            <a:avLst/>
            <a:gdLst/>
            <a:ahLst/>
            <a:cxnLst/>
            <a:rect l="l" t="t" r="r" b="b"/>
            <a:pathLst>
              <a:path w="2291715" h="354964">
                <a:moveTo>
                  <a:pt x="1145694" y="0"/>
                </a:moveTo>
                <a:lnTo>
                  <a:pt x="1070361" y="376"/>
                </a:lnTo>
                <a:lnTo>
                  <a:pt x="996330" y="1492"/>
                </a:lnTo>
                <a:lnTo>
                  <a:pt x="923751" y="3323"/>
                </a:lnTo>
                <a:lnTo>
                  <a:pt x="852776" y="5845"/>
                </a:lnTo>
                <a:lnTo>
                  <a:pt x="783555" y="9037"/>
                </a:lnTo>
                <a:lnTo>
                  <a:pt x="716239" y="12874"/>
                </a:lnTo>
                <a:lnTo>
                  <a:pt x="650980" y="17333"/>
                </a:lnTo>
                <a:lnTo>
                  <a:pt x="587928" y="22391"/>
                </a:lnTo>
                <a:lnTo>
                  <a:pt x="527234" y="28024"/>
                </a:lnTo>
                <a:lnTo>
                  <a:pt x="469049" y="34210"/>
                </a:lnTo>
                <a:lnTo>
                  <a:pt x="413524" y="40926"/>
                </a:lnTo>
                <a:lnTo>
                  <a:pt x="360810" y="48147"/>
                </a:lnTo>
                <a:lnTo>
                  <a:pt x="311058" y="55851"/>
                </a:lnTo>
                <a:lnTo>
                  <a:pt x="264419" y="64014"/>
                </a:lnTo>
                <a:lnTo>
                  <a:pt x="221044" y="72613"/>
                </a:lnTo>
                <a:lnTo>
                  <a:pt x="181083" y="81625"/>
                </a:lnTo>
                <a:lnTo>
                  <a:pt x="112009" y="100795"/>
                </a:lnTo>
                <a:lnTo>
                  <a:pt x="58405" y="121338"/>
                </a:lnTo>
                <a:lnTo>
                  <a:pt x="21478" y="143066"/>
                </a:lnTo>
                <a:lnTo>
                  <a:pt x="0" y="177477"/>
                </a:lnTo>
                <a:lnTo>
                  <a:pt x="2436" y="189140"/>
                </a:lnTo>
                <a:lnTo>
                  <a:pt x="37781" y="222825"/>
                </a:lnTo>
                <a:lnTo>
                  <a:pt x="83198" y="243959"/>
                </a:lnTo>
                <a:lnTo>
                  <a:pt x="144688" y="263819"/>
                </a:lnTo>
                <a:lnTo>
                  <a:pt x="221044" y="282218"/>
                </a:lnTo>
                <a:lnTo>
                  <a:pt x="264419" y="290811"/>
                </a:lnTo>
                <a:lnTo>
                  <a:pt x="311058" y="298969"/>
                </a:lnTo>
                <a:lnTo>
                  <a:pt x="360810" y="306668"/>
                </a:lnTo>
                <a:lnTo>
                  <a:pt x="413524" y="313885"/>
                </a:lnTo>
                <a:lnTo>
                  <a:pt x="469049" y="320597"/>
                </a:lnTo>
                <a:lnTo>
                  <a:pt x="527234" y="326780"/>
                </a:lnTo>
                <a:lnTo>
                  <a:pt x="587928" y="332412"/>
                </a:lnTo>
                <a:lnTo>
                  <a:pt x="650980" y="337468"/>
                </a:lnTo>
                <a:lnTo>
                  <a:pt x="716239" y="341926"/>
                </a:lnTo>
                <a:lnTo>
                  <a:pt x="783555" y="345762"/>
                </a:lnTo>
                <a:lnTo>
                  <a:pt x="852776" y="348953"/>
                </a:lnTo>
                <a:lnTo>
                  <a:pt x="923751" y="351475"/>
                </a:lnTo>
                <a:lnTo>
                  <a:pt x="996330" y="353305"/>
                </a:lnTo>
                <a:lnTo>
                  <a:pt x="1070361" y="354421"/>
                </a:lnTo>
                <a:lnTo>
                  <a:pt x="1145694" y="354798"/>
                </a:lnTo>
                <a:lnTo>
                  <a:pt x="1221027" y="354421"/>
                </a:lnTo>
                <a:lnTo>
                  <a:pt x="1295059" y="353305"/>
                </a:lnTo>
                <a:lnTo>
                  <a:pt x="1367639" y="351475"/>
                </a:lnTo>
                <a:lnTo>
                  <a:pt x="1438616" y="348953"/>
                </a:lnTo>
                <a:lnTo>
                  <a:pt x="1507840" y="345762"/>
                </a:lnTo>
                <a:lnTo>
                  <a:pt x="1575158" y="341926"/>
                </a:lnTo>
                <a:lnTo>
                  <a:pt x="1640420" y="337468"/>
                </a:lnTo>
                <a:lnTo>
                  <a:pt x="1703475" y="332412"/>
                </a:lnTo>
                <a:lnTo>
                  <a:pt x="1764173" y="326780"/>
                </a:lnTo>
                <a:lnTo>
                  <a:pt x="1822361" y="320597"/>
                </a:lnTo>
                <a:lnTo>
                  <a:pt x="1877890" y="313885"/>
                </a:lnTo>
                <a:lnTo>
                  <a:pt x="1930608" y="306668"/>
                </a:lnTo>
                <a:lnTo>
                  <a:pt x="1980363" y="298969"/>
                </a:lnTo>
                <a:lnTo>
                  <a:pt x="2027006" y="290811"/>
                </a:lnTo>
                <a:lnTo>
                  <a:pt x="2070386" y="282218"/>
                </a:lnTo>
                <a:lnTo>
                  <a:pt x="2110350" y="273213"/>
                </a:lnTo>
                <a:lnTo>
                  <a:pt x="2179431" y="254060"/>
                </a:lnTo>
                <a:lnTo>
                  <a:pt x="2233041" y="233540"/>
                </a:lnTo>
                <a:lnTo>
                  <a:pt x="2269971" y="211837"/>
                </a:lnTo>
                <a:lnTo>
                  <a:pt x="2291453" y="177477"/>
                </a:lnTo>
                <a:lnTo>
                  <a:pt x="2289016" y="165795"/>
                </a:lnTo>
                <a:lnTo>
                  <a:pt x="2253666" y="132065"/>
                </a:lnTo>
                <a:lnTo>
                  <a:pt x="2208245" y="110907"/>
                </a:lnTo>
                <a:lnTo>
                  <a:pt x="2146749" y="91027"/>
                </a:lnTo>
                <a:lnTo>
                  <a:pt x="2070386" y="72613"/>
                </a:lnTo>
                <a:lnTo>
                  <a:pt x="2027006" y="64014"/>
                </a:lnTo>
                <a:lnTo>
                  <a:pt x="1980363" y="55851"/>
                </a:lnTo>
                <a:lnTo>
                  <a:pt x="1930608" y="48147"/>
                </a:lnTo>
                <a:lnTo>
                  <a:pt x="1877890" y="40926"/>
                </a:lnTo>
                <a:lnTo>
                  <a:pt x="1822361" y="34210"/>
                </a:lnTo>
                <a:lnTo>
                  <a:pt x="1764173" y="28024"/>
                </a:lnTo>
                <a:lnTo>
                  <a:pt x="1703475" y="22391"/>
                </a:lnTo>
                <a:lnTo>
                  <a:pt x="1640420" y="17333"/>
                </a:lnTo>
                <a:lnTo>
                  <a:pt x="1575158" y="12874"/>
                </a:lnTo>
                <a:lnTo>
                  <a:pt x="1507840" y="9037"/>
                </a:lnTo>
                <a:lnTo>
                  <a:pt x="1438616" y="5845"/>
                </a:lnTo>
                <a:lnTo>
                  <a:pt x="1367639" y="3323"/>
                </a:lnTo>
                <a:lnTo>
                  <a:pt x="1295059" y="1492"/>
                </a:lnTo>
                <a:lnTo>
                  <a:pt x="1221027" y="376"/>
                </a:lnTo>
                <a:lnTo>
                  <a:pt x="1145694" y="0"/>
                </a:lnTo>
                <a:close/>
              </a:path>
            </a:pathLst>
          </a:custGeom>
          <a:solidFill>
            <a:srgbClr val="FFFFFF"/>
          </a:solidFill>
        </p:spPr>
        <p:txBody>
          <a:bodyPr wrap="square" lIns="0" tIns="0" rIns="0" bIns="0" rtlCol="0"/>
          <a:lstStyle/>
          <a:p>
            <a:endParaRPr/>
          </a:p>
        </p:txBody>
      </p:sp>
      <p:sp>
        <p:nvSpPr>
          <p:cNvPr id="46" name="object 46"/>
          <p:cNvSpPr/>
          <p:nvPr/>
        </p:nvSpPr>
        <p:spPr>
          <a:xfrm>
            <a:off x="3703956" y="3573581"/>
            <a:ext cx="264795" cy="113664"/>
          </a:xfrm>
          <a:custGeom>
            <a:avLst/>
            <a:gdLst/>
            <a:ahLst/>
            <a:cxnLst/>
            <a:rect l="l" t="t" r="r" b="b"/>
            <a:pathLst>
              <a:path w="264794" h="113664">
                <a:moveTo>
                  <a:pt x="0" y="113463"/>
                </a:moveTo>
                <a:lnTo>
                  <a:pt x="21478" y="79052"/>
                </a:lnTo>
                <a:lnTo>
                  <a:pt x="58405" y="57323"/>
                </a:lnTo>
                <a:lnTo>
                  <a:pt x="112009" y="36781"/>
                </a:lnTo>
                <a:lnTo>
                  <a:pt x="181083" y="17611"/>
                </a:lnTo>
                <a:lnTo>
                  <a:pt x="221044" y="8599"/>
                </a:lnTo>
                <a:lnTo>
                  <a:pt x="264419" y="0"/>
                </a:lnTo>
              </a:path>
            </a:pathLst>
          </a:custGeom>
          <a:ln w="3932">
            <a:solidFill>
              <a:srgbClr val="FFFFFF"/>
            </a:solidFill>
          </a:ln>
        </p:spPr>
        <p:txBody>
          <a:bodyPr wrap="square" lIns="0" tIns="0" rIns="0" bIns="0" rtlCol="0"/>
          <a:lstStyle/>
          <a:p>
            <a:endParaRPr/>
          </a:p>
        </p:txBody>
      </p:sp>
      <p:sp>
        <p:nvSpPr>
          <p:cNvPr id="47" name="object 47"/>
          <p:cNvSpPr/>
          <p:nvPr/>
        </p:nvSpPr>
        <p:spPr>
          <a:xfrm>
            <a:off x="4774321" y="3509755"/>
            <a:ext cx="148590" cy="0"/>
          </a:xfrm>
          <a:custGeom>
            <a:avLst/>
            <a:gdLst/>
            <a:ahLst/>
            <a:cxnLst/>
            <a:rect l="l" t="t" r="r" b="b"/>
            <a:pathLst>
              <a:path w="148589">
                <a:moveTo>
                  <a:pt x="0" y="0"/>
                </a:moveTo>
                <a:lnTo>
                  <a:pt x="148577" y="0"/>
                </a:lnTo>
              </a:path>
            </a:pathLst>
          </a:custGeom>
          <a:ln w="3175">
            <a:solidFill>
              <a:srgbClr val="FFFFFF"/>
            </a:solidFill>
          </a:ln>
        </p:spPr>
        <p:txBody>
          <a:bodyPr wrap="square" lIns="0" tIns="0" rIns="0" bIns="0" rtlCol="0"/>
          <a:lstStyle/>
          <a:p>
            <a:endParaRPr/>
          </a:p>
        </p:txBody>
      </p:sp>
      <p:sp>
        <p:nvSpPr>
          <p:cNvPr id="48" name="object 48"/>
          <p:cNvSpPr/>
          <p:nvPr/>
        </p:nvSpPr>
        <p:spPr>
          <a:xfrm>
            <a:off x="3703956" y="3687044"/>
            <a:ext cx="1146175" cy="177800"/>
          </a:xfrm>
          <a:custGeom>
            <a:avLst/>
            <a:gdLst/>
            <a:ahLst/>
            <a:cxnLst/>
            <a:rect l="l" t="t" r="r" b="b"/>
            <a:pathLst>
              <a:path w="1146175" h="177800">
                <a:moveTo>
                  <a:pt x="1145697" y="177320"/>
                </a:moveTo>
                <a:lnTo>
                  <a:pt x="1070361" y="176943"/>
                </a:lnTo>
                <a:lnTo>
                  <a:pt x="996330" y="175828"/>
                </a:lnTo>
                <a:lnTo>
                  <a:pt x="923751" y="173997"/>
                </a:lnTo>
                <a:lnTo>
                  <a:pt x="852776" y="171475"/>
                </a:lnTo>
                <a:lnTo>
                  <a:pt x="783555" y="168284"/>
                </a:lnTo>
                <a:lnTo>
                  <a:pt x="716239" y="164448"/>
                </a:lnTo>
                <a:lnTo>
                  <a:pt x="650980" y="159991"/>
                </a:lnTo>
                <a:lnTo>
                  <a:pt x="587928" y="154934"/>
                </a:lnTo>
                <a:lnTo>
                  <a:pt x="527234" y="149303"/>
                </a:lnTo>
                <a:lnTo>
                  <a:pt x="469049" y="143120"/>
                </a:lnTo>
                <a:lnTo>
                  <a:pt x="413524" y="136408"/>
                </a:lnTo>
                <a:lnTo>
                  <a:pt x="360810" y="129190"/>
                </a:lnTo>
                <a:lnTo>
                  <a:pt x="311058" y="121491"/>
                </a:lnTo>
                <a:lnTo>
                  <a:pt x="264419" y="113334"/>
                </a:lnTo>
                <a:lnTo>
                  <a:pt x="221044" y="104741"/>
                </a:lnTo>
                <a:lnTo>
                  <a:pt x="181083" y="95736"/>
                </a:lnTo>
                <a:lnTo>
                  <a:pt x="112009" y="76583"/>
                </a:lnTo>
                <a:lnTo>
                  <a:pt x="58405" y="56062"/>
                </a:lnTo>
                <a:lnTo>
                  <a:pt x="21478" y="34360"/>
                </a:lnTo>
                <a:lnTo>
                  <a:pt x="2436" y="11663"/>
                </a:lnTo>
                <a:lnTo>
                  <a:pt x="0" y="0"/>
                </a:lnTo>
              </a:path>
            </a:pathLst>
          </a:custGeom>
          <a:ln w="3915">
            <a:solidFill>
              <a:srgbClr val="FFFFFF"/>
            </a:solidFill>
          </a:ln>
        </p:spPr>
        <p:txBody>
          <a:bodyPr wrap="square" lIns="0" tIns="0" rIns="0" bIns="0" rtlCol="0"/>
          <a:lstStyle/>
          <a:p>
            <a:endParaRPr/>
          </a:p>
        </p:txBody>
      </p:sp>
      <p:sp>
        <p:nvSpPr>
          <p:cNvPr id="49" name="object 49"/>
          <p:cNvSpPr/>
          <p:nvPr/>
        </p:nvSpPr>
        <p:spPr>
          <a:xfrm>
            <a:off x="4849653" y="3830164"/>
            <a:ext cx="676910" cy="34290"/>
          </a:xfrm>
          <a:custGeom>
            <a:avLst/>
            <a:gdLst/>
            <a:ahLst/>
            <a:cxnLst/>
            <a:rect l="l" t="t" r="r" b="b"/>
            <a:pathLst>
              <a:path w="676910" h="34289">
                <a:moveTo>
                  <a:pt x="676664" y="0"/>
                </a:moveTo>
                <a:lnTo>
                  <a:pt x="618475" y="6183"/>
                </a:lnTo>
                <a:lnTo>
                  <a:pt x="557778" y="11814"/>
                </a:lnTo>
                <a:lnTo>
                  <a:pt x="494722" y="16871"/>
                </a:lnTo>
                <a:lnTo>
                  <a:pt x="429460" y="21328"/>
                </a:lnTo>
                <a:lnTo>
                  <a:pt x="362142" y="25164"/>
                </a:lnTo>
                <a:lnTo>
                  <a:pt x="292919" y="28355"/>
                </a:lnTo>
                <a:lnTo>
                  <a:pt x="221942" y="30877"/>
                </a:lnTo>
                <a:lnTo>
                  <a:pt x="149361" y="32708"/>
                </a:lnTo>
                <a:lnTo>
                  <a:pt x="75329" y="33823"/>
                </a:lnTo>
                <a:lnTo>
                  <a:pt x="0" y="34200"/>
                </a:lnTo>
              </a:path>
            </a:pathLst>
          </a:custGeom>
          <a:ln w="3912">
            <a:solidFill>
              <a:srgbClr val="FFFFFF"/>
            </a:solidFill>
          </a:ln>
        </p:spPr>
        <p:txBody>
          <a:bodyPr wrap="square" lIns="0" tIns="0" rIns="0" bIns="0" rtlCol="0"/>
          <a:lstStyle/>
          <a:p>
            <a:endParaRPr/>
          </a:p>
        </p:txBody>
      </p:sp>
      <p:sp>
        <p:nvSpPr>
          <p:cNvPr id="50" name="object 50"/>
          <p:cNvSpPr/>
          <p:nvPr/>
        </p:nvSpPr>
        <p:spPr>
          <a:xfrm>
            <a:off x="3680676" y="3487030"/>
            <a:ext cx="2291453" cy="354798"/>
          </a:xfrm>
          <a:prstGeom prst="rect">
            <a:avLst/>
          </a:prstGeom>
          <a:blipFill>
            <a:blip r:embed="rId11" cstate="print"/>
            <a:stretch>
              <a:fillRect/>
            </a:stretch>
          </a:blipFill>
        </p:spPr>
        <p:txBody>
          <a:bodyPr wrap="square" lIns="0" tIns="0" rIns="0" bIns="0" rtlCol="0"/>
          <a:lstStyle/>
          <a:p>
            <a:endParaRPr/>
          </a:p>
        </p:txBody>
      </p:sp>
      <p:sp>
        <p:nvSpPr>
          <p:cNvPr id="51" name="object 51"/>
          <p:cNvSpPr/>
          <p:nvPr/>
        </p:nvSpPr>
        <p:spPr>
          <a:xfrm>
            <a:off x="3680676" y="3487031"/>
            <a:ext cx="2291715" cy="354965"/>
          </a:xfrm>
          <a:custGeom>
            <a:avLst/>
            <a:gdLst/>
            <a:ahLst/>
            <a:cxnLst/>
            <a:rect l="l" t="t" r="r" b="b"/>
            <a:pathLst>
              <a:path w="2291715" h="354964">
                <a:moveTo>
                  <a:pt x="0" y="177477"/>
                </a:moveTo>
                <a:lnTo>
                  <a:pt x="21478" y="143066"/>
                </a:lnTo>
                <a:lnTo>
                  <a:pt x="58405" y="121338"/>
                </a:lnTo>
                <a:lnTo>
                  <a:pt x="112009" y="100795"/>
                </a:lnTo>
                <a:lnTo>
                  <a:pt x="181083" y="81625"/>
                </a:lnTo>
                <a:lnTo>
                  <a:pt x="221044" y="72613"/>
                </a:lnTo>
                <a:lnTo>
                  <a:pt x="264419" y="64014"/>
                </a:lnTo>
                <a:lnTo>
                  <a:pt x="311058" y="55851"/>
                </a:lnTo>
                <a:lnTo>
                  <a:pt x="360810" y="48147"/>
                </a:lnTo>
                <a:lnTo>
                  <a:pt x="413524" y="40926"/>
                </a:lnTo>
                <a:lnTo>
                  <a:pt x="469049" y="34210"/>
                </a:lnTo>
                <a:lnTo>
                  <a:pt x="527234" y="28024"/>
                </a:lnTo>
                <a:lnTo>
                  <a:pt x="587928" y="22391"/>
                </a:lnTo>
                <a:lnTo>
                  <a:pt x="650980" y="17333"/>
                </a:lnTo>
                <a:lnTo>
                  <a:pt x="716239" y="12874"/>
                </a:lnTo>
                <a:lnTo>
                  <a:pt x="783555" y="9037"/>
                </a:lnTo>
                <a:lnTo>
                  <a:pt x="852776" y="5845"/>
                </a:lnTo>
                <a:lnTo>
                  <a:pt x="923751" y="3323"/>
                </a:lnTo>
                <a:lnTo>
                  <a:pt x="996330" y="1492"/>
                </a:lnTo>
                <a:lnTo>
                  <a:pt x="1070361" y="376"/>
                </a:lnTo>
                <a:lnTo>
                  <a:pt x="1145694" y="0"/>
                </a:lnTo>
                <a:lnTo>
                  <a:pt x="1221027" y="376"/>
                </a:lnTo>
                <a:lnTo>
                  <a:pt x="1295059" y="1492"/>
                </a:lnTo>
                <a:lnTo>
                  <a:pt x="1367639" y="3323"/>
                </a:lnTo>
                <a:lnTo>
                  <a:pt x="1438616" y="5845"/>
                </a:lnTo>
                <a:lnTo>
                  <a:pt x="1507840" y="9037"/>
                </a:lnTo>
                <a:lnTo>
                  <a:pt x="1575158" y="12874"/>
                </a:lnTo>
                <a:lnTo>
                  <a:pt x="1640420" y="17333"/>
                </a:lnTo>
                <a:lnTo>
                  <a:pt x="1703475" y="22391"/>
                </a:lnTo>
                <a:lnTo>
                  <a:pt x="1764173" y="28024"/>
                </a:lnTo>
                <a:lnTo>
                  <a:pt x="1822361" y="34210"/>
                </a:lnTo>
                <a:lnTo>
                  <a:pt x="1877890" y="40926"/>
                </a:lnTo>
                <a:lnTo>
                  <a:pt x="1930608" y="48147"/>
                </a:lnTo>
                <a:lnTo>
                  <a:pt x="1980363" y="55851"/>
                </a:lnTo>
                <a:lnTo>
                  <a:pt x="2027006" y="64014"/>
                </a:lnTo>
                <a:lnTo>
                  <a:pt x="2070386" y="72613"/>
                </a:lnTo>
                <a:lnTo>
                  <a:pt x="2110350" y="81625"/>
                </a:lnTo>
                <a:lnTo>
                  <a:pt x="2179431" y="100795"/>
                </a:lnTo>
                <a:lnTo>
                  <a:pt x="2233041" y="121338"/>
                </a:lnTo>
                <a:lnTo>
                  <a:pt x="2269971" y="143066"/>
                </a:lnTo>
                <a:lnTo>
                  <a:pt x="2291453" y="177477"/>
                </a:lnTo>
                <a:lnTo>
                  <a:pt x="2289016" y="189140"/>
                </a:lnTo>
                <a:lnTo>
                  <a:pt x="2281805" y="200602"/>
                </a:lnTo>
                <a:lnTo>
                  <a:pt x="2233041" y="233540"/>
                </a:lnTo>
                <a:lnTo>
                  <a:pt x="2179431" y="254060"/>
                </a:lnTo>
                <a:lnTo>
                  <a:pt x="2110350" y="273213"/>
                </a:lnTo>
                <a:lnTo>
                  <a:pt x="2070386" y="282218"/>
                </a:lnTo>
                <a:lnTo>
                  <a:pt x="2027006" y="290811"/>
                </a:lnTo>
                <a:lnTo>
                  <a:pt x="1980363" y="298969"/>
                </a:lnTo>
                <a:lnTo>
                  <a:pt x="1930608" y="306668"/>
                </a:lnTo>
                <a:lnTo>
                  <a:pt x="1877890" y="313885"/>
                </a:lnTo>
                <a:lnTo>
                  <a:pt x="1822361" y="320597"/>
                </a:lnTo>
                <a:lnTo>
                  <a:pt x="1764173" y="326780"/>
                </a:lnTo>
                <a:lnTo>
                  <a:pt x="1703475" y="332412"/>
                </a:lnTo>
                <a:lnTo>
                  <a:pt x="1640420" y="337468"/>
                </a:lnTo>
                <a:lnTo>
                  <a:pt x="1575158" y="341926"/>
                </a:lnTo>
                <a:lnTo>
                  <a:pt x="1507840" y="345762"/>
                </a:lnTo>
                <a:lnTo>
                  <a:pt x="1438616" y="348953"/>
                </a:lnTo>
                <a:lnTo>
                  <a:pt x="1367639" y="351475"/>
                </a:lnTo>
                <a:lnTo>
                  <a:pt x="1295059" y="353305"/>
                </a:lnTo>
                <a:lnTo>
                  <a:pt x="1221027" y="354421"/>
                </a:lnTo>
                <a:lnTo>
                  <a:pt x="1145694" y="354798"/>
                </a:lnTo>
                <a:lnTo>
                  <a:pt x="1070361" y="354421"/>
                </a:lnTo>
                <a:lnTo>
                  <a:pt x="996330" y="353305"/>
                </a:lnTo>
                <a:lnTo>
                  <a:pt x="923751" y="351475"/>
                </a:lnTo>
                <a:lnTo>
                  <a:pt x="852776" y="348953"/>
                </a:lnTo>
                <a:lnTo>
                  <a:pt x="783555" y="345762"/>
                </a:lnTo>
                <a:lnTo>
                  <a:pt x="716239" y="341926"/>
                </a:lnTo>
                <a:lnTo>
                  <a:pt x="650980" y="337468"/>
                </a:lnTo>
                <a:lnTo>
                  <a:pt x="587928" y="332412"/>
                </a:lnTo>
                <a:lnTo>
                  <a:pt x="527234" y="326780"/>
                </a:lnTo>
                <a:lnTo>
                  <a:pt x="469049" y="320597"/>
                </a:lnTo>
                <a:lnTo>
                  <a:pt x="413524" y="313885"/>
                </a:lnTo>
                <a:lnTo>
                  <a:pt x="360810" y="306668"/>
                </a:lnTo>
                <a:lnTo>
                  <a:pt x="311058" y="298969"/>
                </a:lnTo>
                <a:lnTo>
                  <a:pt x="264419" y="290811"/>
                </a:lnTo>
                <a:lnTo>
                  <a:pt x="221044" y="282218"/>
                </a:lnTo>
                <a:lnTo>
                  <a:pt x="181083" y="273213"/>
                </a:lnTo>
                <a:lnTo>
                  <a:pt x="112009" y="254060"/>
                </a:lnTo>
                <a:lnTo>
                  <a:pt x="58405" y="233540"/>
                </a:lnTo>
                <a:lnTo>
                  <a:pt x="21478" y="211837"/>
                </a:lnTo>
                <a:lnTo>
                  <a:pt x="2436" y="189140"/>
                </a:lnTo>
                <a:lnTo>
                  <a:pt x="0" y="177477"/>
                </a:lnTo>
                <a:close/>
              </a:path>
            </a:pathLst>
          </a:custGeom>
          <a:ln w="3915">
            <a:solidFill>
              <a:srgbClr val="000000"/>
            </a:solidFill>
          </a:ln>
        </p:spPr>
        <p:txBody>
          <a:bodyPr wrap="square" lIns="0" tIns="0" rIns="0" bIns="0" rtlCol="0"/>
          <a:lstStyle/>
          <a:p>
            <a:endParaRPr/>
          </a:p>
        </p:txBody>
      </p:sp>
      <p:sp>
        <p:nvSpPr>
          <p:cNvPr id="52" name="object 52"/>
          <p:cNvSpPr txBox="1"/>
          <p:nvPr/>
        </p:nvSpPr>
        <p:spPr>
          <a:xfrm>
            <a:off x="4435523" y="3564068"/>
            <a:ext cx="781685" cy="187325"/>
          </a:xfrm>
          <a:prstGeom prst="rect">
            <a:avLst/>
          </a:prstGeom>
        </p:spPr>
        <p:txBody>
          <a:bodyPr vert="horz" wrap="square" lIns="0" tIns="0" rIns="0" bIns="0" rtlCol="0">
            <a:spAutoFit/>
          </a:bodyPr>
          <a:lstStyle/>
          <a:p>
            <a:pPr marL="12700"/>
            <a:r>
              <a:rPr sz="1200" spc="70" dirty="0">
                <a:latin typeface="宋体"/>
                <a:cs typeface="宋体"/>
              </a:rPr>
              <a:t>风</a:t>
            </a:r>
            <a:r>
              <a:rPr sz="1200" spc="-345" dirty="0">
                <a:latin typeface="宋体"/>
                <a:cs typeface="宋体"/>
              </a:rPr>
              <a:t> </a:t>
            </a:r>
            <a:r>
              <a:rPr sz="1200" spc="70" dirty="0">
                <a:latin typeface="宋体"/>
                <a:cs typeface="宋体"/>
              </a:rPr>
              <a:t>险</a:t>
            </a:r>
            <a:r>
              <a:rPr sz="1200" spc="-345" dirty="0">
                <a:latin typeface="宋体"/>
                <a:cs typeface="宋体"/>
              </a:rPr>
              <a:t> </a:t>
            </a:r>
            <a:r>
              <a:rPr sz="1200" spc="70" dirty="0">
                <a:latin typeface="宋体"/>
                <a:cs typeface="宋体"/>
              </a:rPr>
              <a:t>沟</a:t>
            </a:r>
            <a:r>
              <a:rPr sz="1200" spc="-345" dirty="0">
                <a:latin typeface="宋体"/>
                <a:cs typeface="宋体"/>
              </a:rPr>
              <a:t> </a:t>
            </a:r>
            <a:r>
              <a:rPr sz="1200" spc="70" dirty="0">
                <a:latin typeface="宋体"/>
                <a:cs typeface="宋体"/>
              </a:rPr>
              <a:t>通</a:t>
            </a:r>
            <a:endParaRPr sz="1200">
              <a:latin typeface="宋体"/>
              <a:cs typeface="宋体"/>
            </a:endParaRPr>
          </a:p>
        </p:txBody>
      </p:sp>
      <p:sp>
        <p:nvSpPr>
          <p:cNvPr id="53" name="object 53"/>
          <p:cNvSpPr/>
          <p:nvPr/>
        </p:nvSpPr>
        <p:spPr>
          <a:xfrm>
            <a:off x="3703956" y="3997552"/>
            <a:ext cx="2291715" cy="354965"/>
          </a:xfrm>
          <a:custGeom>
            <a:avLst/>
            <a:gdLst/>
            <a:ahLst/>
            <a:cxnLst/>
            <a:rect l="l" t="t" r="r" b="b"/>
            <a:pathLst>
              <a:path w="2291715" h="354964">
                <a:moveTo>
                  <a:pt x="1145694" y="0"/>
                </a:moveTo>
                <a:lnTo>
                  <a:pt x="1070361" y="377"/>
                </a:lnTo>
                <a:lnTo>
                  <a:pt x="996330" y="1495"/>
                </a:lnTo>
                <a:lnTo>
                  <a:pt x="923751" y="3329"/>
                </a:lnTo>
                <a:lnTo>
                  <a:pt x="852776" y="5855"/>
                </a:lnTo>
                <a:lnTo>
                  <a:pt x="783555" y="9052"/>
                </a:lnTo>
                <a:lnTo>
                  <a:pt x="716239" y="12894"/>
                </a:lnTo>
                <a:lnTo>
                  <a:pt x="650980" y="17359"/>
                </a:lnTo>
                <a:lnTo>
                  <a:pt x="587928" y="22423"/>
                </a:lnTo>
                <a:lnTo>
                  <a:pt x="527234" y="28063"/>
                </a:lnTo>
                <a:lnTo>
                  <a:pt x="469049" y="34255"/>
                </a:lnTo>
                <a:lnTo>
                  <a:pt x="413524" y="40977"/>
                </a:lnTo>
                <a:lnTo>
                  <a:pt x="360810" y="48203"/>
                </a:lnTo>
                <a:lnTo>
                  <a:pt x="311058" y="55912"/>
                </a:lnTo>
                <a:lnTo>
                  <a:pt x="264419" y="64079"/>
                </a:lnTo>
                <a:lnTo>
                  <a:pt x="221044" y="72681"/>
                </a:lnTo>
                <a:lnTo>
                  <a:pt x="181083" y="81695"/>
                </a:lnTo>
                <a:lnTo>
                  <a:pt x="112009" y="100863"/>
                </a:lnTo>
                <a:lnTo>
                  <a:pt x="58405" y="121398"/>
                </a:lnTo>
                <a:lnTo>
                  <a:pt x="21478" y="143110"/>
                </a:lnTo>
                <a:lnTo>
                  <a:pt x="0" y="177477"/>
                </a:lnTo>
                <a:lnTo>
                  <a:pt x="2436" y="189141"/>
                </a:lnTo>
                <a:lnTo>
                  <a:pt x="37781" y="222835"/>
                </a:lnTo>
                <a:lnTo>
                  <a:pt x="83198" y="243982"/>
                </a:lnTo>
                <a:lnTo>
                  <a:pt x="144688" y="263857"/>
                </a:lnTo>
                <a:lnTo>
                  <a:pt x="221044" y="282273"/>
                </a:lnTo>
                <a:lnTo>
                  <a:pt x="264419" y="290875"/>
                </a:lnTo>
                <a:lnTo>
                  <a:pt x="311058" y="299042"/>
                </a:lnTo>
                <a:lnTo>
                  <a:pt x="360810" y="306751"/>
                </a:lnTo>
                <a:lnTo>
                  <a:pt x="413524" y="313977"/>
                </a:lnTo>
                <a:lnTo>
                  <a:pt x="469049" y="320698"/>
                </a:lnTo>
                <a:lnTo>
                  <a:pt x="527234" y="326891"/>
                </a:lnTo>
                <a:lnTo>
                  <a:pt x="587928" y="332530"/>
                </a:lnTo>
                <a:lnTo>
                  <a:pt x="650980" y="337595"/>
                </a:lnTo>
                <a:lnTo>
                  <a:pt x="716239" y="342060"/>
                </a:lnTo>
                <a:lnTo>
                  <a:pt x="783555" y="345902"/>
                </a:lnTo>
                <a:lnTo>
                  <a:pt x="852776" y="349098"/>
                </a:lnTo>
                <a:lnTo>
                  <a:pt x="923751" y="351625"/>
                </a:lnTo>
                <a:lnTo>
                  <a:pt x="996330" y="353459"/>
                </a:lnTo>
                <a:lnTo>
                  <a:pt x="1070361" y="354577"/>
                </a:lnTo>
                <a:lnTo>
                  <a:pt x="1145694" y="354954"/>
                </a:lnTo>
                <a:lnTo>
                  <a:pt x="1221027" y="354577"/>
                </a:lnTo>
                <a:lnTo>
                  <a:pt x="1295059" y="353459"/>
                </a:lnTo>
                <a:lnTo>
                  <a:pt x="1367639" y="351625"/>
                </a:lnTo>
                <a:lnTo>
                  <a:pt x="1438616" y="349098"/>
                </a:lnTo>
                <a:lnTo>
                  <a:pt x="1507840" y="345902"/>
                </a:lnTo>
                <a:lnTo>
                  <a:pt x="1575158" y="342060"/>
                </a:lnTo>
                <a:lnTo>
                  <a:pt x="1640420" y="337595"/>
                </a:lnTo>
                <a:lnTo>
                  <a:pt x="1703475" y="332530"/>
                </a:lnTo>
                <a:lnTo>
                  <a:pt x="1764173" y="326891"/>
                </a:lnTo>
                <a:lnTo>
                  <a:pt x="1822361" y="320698"/>
                </a:lnTo>
                <a:lnTo>
                  <a:pt x="1877890" y="313977"/>
                </a:lnTo>
                <a:lnTo>
                  <a:pt x="1930608" y="306751"/>
                </a:lnTo>
                <a:lnTo>
                  <a:pt x="1980363" y="299042"/>
                </a:lnTo>
                <a:lnTo>
                  <a:pt x="2027006" y="290875"/>
                </a:lnTo>
                <a:lnTo>
                  <a:pt x="2070386" y="282273"/>
                </a:lnTo>
                <a:lnTo>
                  <a:pt x="2110350" y="273259"/>
                </a:lnTo>
                <a:lnTo>
                  <a:pt x="2179431" y="254090"/>
                </a:lnTo>
                <a:lnTo>
                  <a:pt x="2233041" y="233556"/>
                </a:lnTo>
                <a:lnTo>
                  <a:pt x="2269971" y="211844"/>
                </a:lnTo>
                <a:lnTo>
                  <a:pt x="2291453" y="177477"/>
                </a:lnTo>
                <a:lnTo>
                  <a:pt x="2289016" y="165813"/>
                </a:lnTo>
                <a:lnTo>
                  <a:pt x="2253666" y="132118"/>
                </a:lnTo>
                <a:lnTo>
                  <a:pt x="2208245" y="110972"/>
                </a:lnTo>
                <a:lnTo>
                  <a:pt x="2146749" y="91097"/>
                </a:lnTo>
                <a:lnTo>
                  <a:pt x="2070386" y="72681"/>
                </a:lnTo>
                <a:lnTo>
                  <a:pt x="2027006" y="64079"/>
                </a:lnTo>
                <a:lnTo>
                  <a:pt x="1980363" y="55912"/>
                </a:lnTo>
                <a:lnTo>
                  <a:pt x="1930608" y="48203"/>
                </a:lnTo>
                <a:lnTo>
                  <a:pt x="1877890" y="40977"/>
                </a:lnTo>
                <a:lnTo>
                  <a:pt x="1822361" y="34255"/>
                </a:lnTo>
                <a:lnTo>
                  <a:pt x="1764173" y="28063"/>
                </a:lnTo>
                <a:lnTo>
                  <a:pt x="1703475" y="22423"/>
                </a:lnTo>
                <a:lnTo>
                  <a:pt x="1640420" y="17359"/>
                </a:lnTo>
                <a:lnTo>
                  <a:pt x="1575158" y="12894"/>
                </a:lnTo>
                <a:lnTo>
                  <a:pt x="1507840" y="9052"/>
                </a:lnTo>
                <a:lnTo>
                  <a:pt x="1438616" y="5855"/>
                </a:lnTo>
                <a:lnTo>
                  <a:pt x="1367639" y="3329"/>
                </a:lnTo>
                <a:lnTo>
                  <a:pt x="1295059" y="1495"/>
                </a:lnTo>
                <a:lnTo>
                  <a:pt x="1221027" y="377"/>
                </a:lnTo>
                <a:lnTo>
                  <a:pt x="1145694" y="0"/>
                </a:lnTo>
                <a:close/>
              </a:path>
            </a:pathLst>
          </a:custGeom>
          <a:solidFill>
            <a:srgbClr val="FFFFFF"/>
          </a:solidFill>
        </p:spPr>
        <p:txBody>
          <a:bodyPr wrap="square" lIns="0" tIns="0" rIns="0" bIns="0" rtlCol="0"/>
          <a:lstStyle/>
          <a:p>
            <a:endParaRPr/>
          </a:p>
        </p:txBody>
      </p:sp>
      <p:sp>
        <p:nvSpPr>
          <p:cNvPr id="54" name="object 54"/>
          <p:cNvSpPr/>
          <p:nvPr/>
        </p:nvSpPr>
        <p:spPr>
          <a:xfrm>
            <a:off x="3703956" y="4045756"/>
            <a:ext cx="361315" cy="129539"/>
          </a:xfrm>
          <a:custGeom>
            <a:avLst/>
            <a:gdLst/>
            <a:ahLst/>
            <a:cxnLst/>
            <a:rect l="l" t="t" r="r" b="b"/>
            <a:pathLst>
              <a:path w="361314" h="129539">
                <a:moveTo>
                  <a:pt x="0" y="129273"/>
                </a:moveTo>
                <a:lnTo>
                  <a:pt x="21478" y="94907"/>
                </a:lnTo>
                <a:lnTo>
                  <a:pt x="58405" y="73194"/>
                </a:lnTo>
                <a:lnTo>
                  <a:pt x="112009" y="52660"/>
                </a:lnTo>
                <a:lnTo>
                  <a:pt x="181083" y="33491"/>
                </a:lnTo>
                <a:lnTo>
                  <a:pt x="221044" y="24477"/>
                </a:lnTo>
                <a:lnTo>
                  <a:pt x="264419" y="15875"/>
                </a:lnTo>
                <a:lnTo>
                  <a:pt x="311058" y="7708"/>
                </a:lnTo>
                <a:lnTo>
                  <a:pt x="360810" y="0"/>
                </a:lnTo>
              </a:path>
            </a:pathLst>
          </a:custGeom>
          <a:ln w="3927">
            <a:solidFill>
              <a:srgbClr val="FFFFFF"/>
            </a:solidFill>
          </a:ln>
        </p:spPr>
        <p:txBody>
          <a:bodyPr wrap="square" lIns="0" tIns="0" rIns="0" bIns="0" rtlCol="0"/>
          <a:lstStyle/>
          <a:p>
            <a:endParaRPr/>
          </a:p>
        </p:txBody>
      </p:sp>
      <p:sp>
        <p:nvSpPr>
          <p:cNvPr id="55" name="object 55"/>
          <p:cNvSpPr/>
          <p:nvPr/>
        </p:nvSpPr>
        <p:spPr>
          <a:xfrm>
            <a:off x="4774320" y="3997740"/>
            <a:ext cx="148590" cy="0"/>
          </a:xfrm>
          <a:custGeom>
            <a:avLst/>
            <a:gdLst/>
            <a:ahLst/>
            <a:cxnLst/>
            <a:rect l="l" t="t" r="r" b="b"/>
            <a:pathLst>
              <a:path w="148589">
                <a:moveTo>
                  <a:pt x="0" y="0"/>
                </a:moveTo>
                <a:lnTo>
                  <a:pt x="148579" y="0"/>
                </a:lnTo>
              </a:path>
            </a:pathLst>
          </a:custGeom>
          <a:ln w="3175">
            <a:solidFill>
              <a:srgbClr val="FFFFFF"/>
            </a:solidFill>
          </a:ln>
        </p:spPr>
        <p:txBody>
          <a:bodyPr wrap="square" lIns="0" tIns="0" rIns="0" bIns="0" rtlCol="0"/>
          <a:lstStyle/>
          <a:p>
            <a:endParaRPr/>
          </a:p>
        </p:txBody>
      </p:sp>
      <p:sp>
        <p:nvSpPr>
          <p:cNvPr id="56" name="object 56"/>
          <p:cNvSpPr/>
          <p:nvPr/>
        </p:nvSpPr>
        <p:spPr>
          <a:xfrm>
            <a:off x="3703956" y="4175029"/>
            <a:ext cx="1146175" cy="177800"/>
          </a:xfrm>
          <a:custGeom>
            <a:avLst/>
            <a:gdLst/>
            <a:ahLst/>
            <a:cxnLst/>
            <a:rect l="l" t="t" r="r" b="b"/>
            <a:pathLst>
              <a:path w="1146175" h="177800">
                <a:moveTo>
                  <a:pt x="1145696" y="177477"/>
                </a:moveTo>
                <a:lnTo>
                  <a:pt x="1070361" y="177099"/>
                </a:lnTo>
                <a:lnTo>
                  <a:pt x="996330" y="175982"/>
                </a:lnTo>
                <a:lnTo>
                  <a:pt x="923751" y="174148"/>
                </a:lnTo>
                <a:lnTo>
                  <a:pt x="852776" y="171621"/>
                </a:lnTo>
                <a:lnTo>
                  <a:pt x="783555" y="168425"/>
                </a:lnTo>
                <a:lnTo>
                  <a:pt x="716239" y="164582"/>
                </a:lnTo>
                <a:lnTo>
                  <a:pt x="650980" y="160117"/>
                </a:lnTo>
                <a:lnTo>
                  <a:pt x="587928" y="155053"/>
                </a:lnTo>
                <a:lnTo>
                  <a:pt x="527234" y="149413"/>
                </a:lnTo>
                <a:lnTo>
                  <a:pt x="469049" y="143221"/>
                </a:lnTo>
                <a:lnTo>
                  <a:pt x="413524" y="136500"/>
                </a:lnTo>
                <a:lnTo>
                  <a:pt x="360810" y="129273"/>
                </a:lnTo>
                <a:lnTo>
                  <a:pt x="311058" y="121565"/>
                </a:lnTo>
                <a:lnTo>
                  <a:pt x="264419" y="113398"/>
                </a:lnTo>
                <a:lnTo>
                  <a:pt x="221044" y="104796"/>
                </a:lnTo>
                <a:lnTo>
                  <a:pt x="181083" y="95782"/>
                </a:lnTo>
                <a:lnTo>
                  <a:pt x="112009" y="76613"/>
                </a:lnTo>
                <a:lnTo>
                  <a:pt x="58405" y="56079"/>
                </a:lnTo>
                <a:lnTo>
                  <a:pt x="21478" y="34366"/>
                </a:lnTo>
                <a:lnTo>
                  <a:pt x="2436" y="11664"/>
                </a:lnTo>
                <a:lnTo>
                  <a:pt x="0" y="0"/>
                </a:lnTo>
              </a:path>
            </a:pathLst>
          </a:custGeom>
          <a:ln w="3915">
            <a:solidFill>
              <a:srgbClr val="FFFFFF"/>
            </a:solidFill>
          </a:ln>
        </p:spPr>
        <p:txBody>
          <a:bodyPr wrap="square" lIns="0" tIns="0" rIns="0" bIns="0" rtlCol="0"/>
          <a:lstStyle/>
          <a:p>
            <a:endParaRPr/>
          </a:p>
        </p:txBody>
      </p:sp>
      <p:sp>
        <p:nvSpPr>
          <p:cNvPr id="57" name="object 57"/>
          <p:cNvSpPr/>
          <p:nvPr/>
        </p:nvSpPr>
        <p:spPr>
          <a:xfrm>
            <a:off x="4849653" y="4330082"/>
            <a:ext cx="558165" cy="22860"/>
          </a:xfrm>
          <a:custGeom>
            <a:avLst/>
            <a:gdLst/>
            <a:ahLst/>
            <a:cxnLst/>
            <a:rect l="l" t="t" r="r" b="b"/>
            <a:pathLst>
              <a:path w="558164" h="22860">
                <a:moveTo>
                  <a:pt x="557779" y="0"/>
                </a:moveTo>
                <a:lnTo>
                  <a:pt x="494723" y="5064"/>
                </a:lnTo>
                <a:lnTo>
                  <a:pt x="429461" y="9529"/>
                </a:lnTo>
                <a:lnTo>
                  <a:pt x="362143" y="13371"/>
                </a:lnTo>
                <a:lnTo>
                  <a:pt x="292920" y="16567"/>
                </a:lnTo>
                <a:lnTo>
                  <a:pt x="221942" y="19094"/>
                </a:lnTo>
                <a:lnTo>
                  <a:pt x="149362" y="20928"/>
                </a:lnTo>
                <a:lnTo>
                  <a:pt x="75330" y="22046"/>
                </a:lnTo>
                <a:lnTo>
                  <a:pt x="0" y="22423"/>
                </a:lnTo>
              </a:path>
            </a:pathLst>
          </a:custGeom>
          <a:ln w="3912">
            <a:solidFill>
              <a:srgbClr val="FFFFFF"/>
            </a:solidFill>
          </a:ln>
        </p:spPr>
        <p:txBody>
          <a:bodyPr wrap="square" lIns="0" tIns="0" rIns="0" bIns="0" rtlCol="0"/>
          <a:lstStyle/>
          <a:p>
            <a:endParaRPr/>
          </a:p>
        </p:txBody>
      </p:sp>
      <p:sp>
        <p:nvSpPr>
          <p:cNvPr id="58" name="object 58"/>
          <p:cNvSpPr/>
          <p:nvPr/>
        </p:nvSpPr>
        <p:spPr>
          <a:xfrm>
            <a:off x="3680676" y="3975015"/>
            <a:ext cx="2291453" cy="354954"/>
          </a:xfrm>
          <a:prstGeom prst="rect">
            <a:avLst/>
          </a:prstGeom>
          <a:blipFill>
            <a:blip r:embed="rId12" cstate="print"/>
            <a:stretch>
              <a:fillRect/>
            </a:stretch>
          </a:blipFill>
        </p:spPr>
        <p:txBody>
          <a:bodyPr wrap="square" lIns="0" tIns="0" rIns="0" bIns="0" rtlCol="0"/>
          <a:lstStyle/>
          <a:p>
            <a:endParaRPr/>
          </a:p>
        </p:txBody>
      </p:sp>
      <p:sp>
        <p:nvSpPr>
          <p:cNvPr id="59" name="object 59"/>
          <p:cNvSpPr/>
          <p:nvPr/>
        </p:nvSpPr>
        <p:spPr>
          <a:xfrm>
            <a:off x="3680676" y="3975016"/>
            <a:ext cx="2291715" cy="354965"/>
          </a:xfrm>
          <a:custGeom>
            <a:avLst/>
            <a:gdLst/>
            <a:ahLst/>
            <a:cxnLst/>
            <a:rect l="l" t="t" r="r" b="b"/>
            <a:pathLst>
              <a:path w="2291715" h="354964">
                <a:moveTo>
                  <a:pt x="0" y="177477"/>
                </a:moveTo>
                <a:lnTo>
                  <a:pt x="21478" y="143110"/>
                </a:lnTo>
                <a:lnTo>
                  <a:pt x="58405" y="121398"/>
                </a:lnTo>
                <a:lnTo>
                  <a:pt x="112009" y="100863"/>
                </a:lnTo>
                <a:lnTo>
                  <a:pt x="181083" y="81695"/>
                </a:lnTo>
                <a:lnTo>
                  <a:pt x="221044" y="72681"/>
                </a:lnTo>
                <a:lnTo>
                  <a:pt x="264419" y="64079"/>
                </a:lnTo>
                <a:lnTo>
                  <a:pt x="311058" y="55912"/>
                </a:lnTo>
                <a:lnTo>
                  <a:pt x="360810" y="48203"/>
                </a:lnTo>
                <a:lnTo>
                  <a:pt x="413524" y="40977"/>
                </a:lnTo>
                <a:lnTo>
                  <a:pt x="469049" y="34255"/>
                </a:lnTo>
                <a:lnTo>
                  <a:pt x="527234" y="28063"/>
                </a:lnTo>
                <a:lnTo>
                  <a:pt x="587928" y="22423"/>
                </a:lnTo>
                <a:lnTo>
                  <a:pt x="650980" y="17359"/>
                </a:lnTo>
                <a:lnTo>
                  <a:pt x="716239" y="12894"/>
                </a:lnTo>
                <a:lnTo>
                  <a:pt x="783555" y="9052"/>
                </a:lnTo>
                <a:lnTo>
                  <a:pt x="852776" y="5855"/>
                </a:lnTo>
                <a:lnTo>
                  <a:pt x="923751" y="3329"/>
                </a:lnTo>
                <a:lnTo>
                  <a:pt x="996330" y="1495"/>
                </a:lnTo>
                <a:lnTo>
                  <a:pt x="1070361" y="377"/>
                </a:lnTo>
                <a:lnTo>
                  <a:pt x="1145694" y="0"/>
                </a:lnTo>
                <a:lnTo>
                  <a:pt x="1221027" y="377"/>
                </a:lnTo>
                <a:lnTo>
                  <a:pt x="1295059" y="1495"/>
                </a:lnTo>
                <a:lnTo>
                  <a:pt x="1367639" y="3329"/>
                </a:lnTo>
                <a:lnTo>
                  <a:pt x="1438616" y="5855"/>
                </a:lnTo>
                <a:lnTo>
                  <a:pt x="1507840" y="9052"/>
                </a:lnTo>
                <a:lnTo>
                  <a:pt x="1575158" y="12894"/>
                </a:lnTo>
                <a:lnTo>
                  <a:pt x="1640420" y="17359"/>
                </a:lnTo>
                <a:lnTo>
                  <a:pt x="1703475" y="22423"/>
                </a:lnTo>
                <a:lnTo>
                  <a:pt x="1764173" y="28063"/>
                </a:lnTo>
                <a:lnTo>
                  <a:pt x="1822361" y="34255"/>
                </a:lnTo>
                <a:lnTo>
                  <a:pt x="1877890" y="40977"/>
                </a:lnTo>
                <a:lnTo>
                  <a:pt x="1930608" y="48203"/>
                </a:lnTo>
                <a:lnTo>
                  <a:pt x="1980363" y="55912"/>
                </a:lnTo>
                <a:lnTo>
                  <a:pt x="2027006" y="64079"/>
                </a:lnTo>
                <a:lnTo>
                  <a:pt x="2070386" y="72681"/>
                </a:lnTo>
                <a:lnTo>
                  <a:pt x="2110350" y="81695"/>
                </a:lnTo>
                <a:lnTo>
                  <a:pt x="2179431" y="100863"/>
                </a:lnTo>
                <a:lnTo>
                  <a:pt x="2233041" y="121398"/>
                </a:lnTo>
                <a:lnTo>
                  <a:pt x="2269971" y="143110"/>
                </a:lnTo>
                <a:lnTo>
                  <a:pt x="2291453" y="177477"/>
                </a:lnTo>
                <a:lnTo>
                  <a:pt x="2289016" y="189141"/>
                </a:lnTo>
                <a:lnTo>
                  <a:pt x="2281805" y="200604"/>
                </a:lnTo>
                <a:lnTo>
                  <a:pt x="2233041" y="233556"/>
                </a:lnTo>
                <a:lnTo>
                  <a:pt x="2179431" y="254090"/>
                </a:lnTo>
                <a:lnTo>
                  <a:pt x="2110350" y="273259"/>
                </a:lnTo>
                <a:lnTo>
                  <a:pt x="2070386" y="282273"/>
                </a:lnTo>
                <a:lnTo>
                  <a:pt x="2027006" y="290875"/>
                </a:lnTo>
                <a:lnTo>
                  <a:pt x="1980363" y="299042"/>
                </a:lnTo>
                <a:lnTo>
                  <a:pt x="1930608" y="306751"/>
                </a:lnTo>
                <a:lnTo>
                  <a:pt x="1877890" y="313977"/>
                </a:lnTo>
                <a:lnTo>
                  <a:pt x="1822361" y="320698"/>
                </a:lnTo>
                <a:lnTo>
                  <a:pt x="1764173" y="326891"/>
                </a:lnTo>
                <a:lnTo>
                  <a:pt x="1703475" y="332530"/>
                </a:lnTo>
                <a:lnTo>
                  <a:pt x="1640420" y="337595"/>
                </a:lnTo>
                <a:lnTo>
                  <a:pt x="1575158" y="342060"/>
                </a:lnTo>
                <a:lnTo>
                  <a:pt x="1507840" y="345902"/>
                </a:lnTo>
                <a:lnTo>
                  <a:pt x="1438616" y="349098"/>
                </a:lnTo>
                <a:lnTo>
                  <a:pt x="1367639" y="351625"/>
                </a:lnTo>
                <a:lnTo>
                  <a:pt x="1295059" y="353459"/>
                </a:lnTo>
                <a:lnTo>
                  <a:pt x="1221027" y="354577"/>
                </a:lnTo>
                <a:lnTo>
                  <a:pt x="1145694" y="354954"/>
                </a:lnTo>
                <a:lnTo>
                  <a:pt x="1070361" y="354577"/>
                </a:lnTo>
                <a:lnTo>
                  <a:pt x="996330" y="353459"/>
                </a:lnTo>
                <a:lnTo>
                  <a:pt x="923751" y="351625"/>
                </a:lnTo>
                <a:lnTo>
                  <a:pt x="852776" y="349098"/>
                </a:lnTo>
                <a:lnTo>
                  <a:pt x="783555" y="345902"/>
                </a:lnTo>
                <a:lnTo>
                  <a:pt x="716239" y="342060"/>
                </a:lnTo>
                <a:lnTo>
                  <a:pt x="650980" y="337595"/>
                </a:lnTo>
                <a:lnTo>
                  <a:pt x="587928" y="332530"/>
                </a:lnTo>
                <a:lnTo>
                  <a:pt x="527234" y="326891"/>
                </a:lnTo>
                <a:lnTo>
                  <a:pt x="469049" y="320698"/>
                </a:lnTo>
                <a:lnTo>
                  <a:pt x="413524" y="313977"/>
                </a:lnTo>
                <a:lnTo>
                  <a:pt x="360810" y="306751"/>
                </a:lnTo>
                <a:lnTo>
                  <a:pt x="311058" y="299042"/>
                </a:lnTo>
                <a:lnTo>
                  <a:pt x="264419" y="290875"/>
                </a:lnTo>
                <a:lnTo>
                  <a:pt x="221044" y="282273"/>
                </a:lnTo>
                <a:lnTo>
                  <a:pt x="181083" y="273259"/>
                </a:lnTo>
                <a:lnTo>
                  <a:pt x="112009" y="254090"/>
                </a:lnTo>
                <a:lnTo>
                  <a:pt x="58405" y="233556"/>
                </a:lnTo>
                <a:lnTo>
                  <a:pt x="21478" y="211844"/>
                </a:lnTo>
                <a:lnTo>
                  <a:pt x="2436" y="189141"/>
                </a:lnTo>
                <a:lnTo>
                  <a:pt x="0" y="177477"/>
                </a:lnTo>
                <a:close/>
              </a:path>
            </a:pathLst>
          </a:custGeom>
          <a:ln w="3915">
            <a:solidFill>
              <a:srgbClr val="000000"/>
            </a:solidFill>
          </a:ln>
        </p:spPr>
        <p:txBody>
          <a:bodyPr wrap="square" lIns="0" tIns="0" rIns="0" bIns="0" rtlCol="0"/>
          <a:lstStyle/>
          <a:p>
            <a:endParaRPr/>
          </a:p>
        </p:txBody>
      </p:sp>
      <p:sp>
        <p:nvSpPr>
          <p:cNvPr id="60" name="object 60"/>
          <p:cNvSpPr txBox="1"/>
          <p:nvPr/>
        </p:nvSpPr>
        <p:spPr>
          <a:xfrm>
            <a:off x="4174748" y="4052209"/>
            <a:ext cx="1303655" cy="187325"/>
          </a:xfrm>
          <a:prstGeom prst="rect">
            <a:avLst/>
          </a:prstGeom>
        </p:spPr>
        <p:txBody>
          <a:bodyPr vert="horz" wrap="square" lIns="0" tIns="0" rIns="0" bIns="0" rtlCol="0">
            <a:spAutoFit/>
          </a:bodyPr>
          <a:lstStyle/>
          <a:p>
            <a:pPr marL="12700"/>
            <a:r>
              <a:rPr sz="1200" spc="70" dirty="0">
                <a:latin typeface="宋体"/>
                <a:cs typeface="宋体"/>
              </a:rPr>
              <a:t>风</a:t>
            </a:r>
            <a:r>
              <a:rPr sz="1200" spc="-335" dirty="0">
                <a:latin typeface="宋体"/>
                <a:cs typeface="宋体"/>
              </a:rPr>
              <a:t> </a:t>
            </a:r>
            <a:r>
              <a:rPr sz="1200" spc="70" dirty="0">
                <a:latin typeface="宋体"/>
                <a:cs typeface="宋体"/>
              </a:rPr>
              <a:t>险</a:t>
            </a:r>
            <a:r>
              <a:rPr sz="1200" spc="-335" dirty="0">
                <a:latin typeface="宋体"/>
                <a:cs typeface="宋体"/>
              </a:rPr>
              <a:t> </a:t>
            </a:r>
            <a:r>
              <a:rPr sz="1200" spc="70" dirty="0">
                <a:latin typeface="宋体"/>
                <a:cs typeface="宋体"/>
              </a:rPr>
              <a:t>评价与</a:t>
            </a:r>
            <a:r>
              <a:rPr sz="1200" spc="-335" dirty="0">
                <a:latin typeface="宋体"/>
                <a:cs typeface="宋体"/>
              </a:rPr>
              <a:t> </a:t>
            </a:r>
            <a:r>
              <a:rPr sz="1200" spc="70" dirty="0">
                <a:latin typeface="宋体"/>
                <a:cs typeface="宋体"/>
              </a:rPr>
              <a:t>决</a:t>
            </a:r>
            <a:r>
              <a:rPr sz="1200" spc="-335" dirty="0">
                <a:latin typeface="宋体"/>
                <a:cs typeface="宋体"/>
              </a:rPr>
              <a:t> </a:t>
            </a:r>
            <a:r>
              <a:rPr sz="1200" spc="70" dirty="0">
                <a:latin typeface="宋体"/>
                <a:cs typeface="宋体"/>
              </a:rPr>
              <a:t>策</a:t>
            </a:r>
            <a:endParaRPr sz="1200">
              <a:latin typeface="宋体"/>
              <a:cs typeface="宋体"/>
            </a:endParaRPr>
          </a:p>
        </p:txBody>
      </p:sp>
      <p:sp>
        <p:nvSpPr>
          <p:cNvPr id="61" name="object 61"/>
          <p:cNvSpPr/>
          <p:nvPr/>
        </p:nvSpPr>
        <p:spPr>
          <a:xfrm>
            <a:off x="3703956" y="4485537"/>
            <a:ext cx="2291715" cy="354965"/>
          </a:xfrm>
          <a:custGeom>
            <a:avLst/>
            <a:gdLst/>
            <a:ahLst/>
            <a:cxnLst/>
            <a:rect l="l" t="t" r="r" b="b"/>
            <a:pathLst>
              <a:path w="2291715" h="354964">
                <a:moveTo>
                  <a:pt x="1145694" y="0"/>
                </a:moveTo>
                <a:lnTo>
                  <a:pt x="1070361" y="377"/>
                </a:lnTo>
                <a:lnTo>
                  <a:pt x="996330" y="1495"/>
                </a:lnTo>
                <a:lnTo>
                  <a:pt x="923751" y="3329"/>
                </a:lnTo>
                <a:lnTo>
                  <a:pt x="852776" y="5855"/>
                </a:lnTo>
                <a:lnTo>
                  <a:pt x="783555" y="9052"/>
                </a:lnTo>
                <a:lnTo>
                  <a:pt x="716239" y="12894"/>
                </a:lnTo>
                <a:lnTo>
                  <a:pt x="650980" y="17358"/>
                </a:lnTo>
                <a:lnTo>
                  <a:pt x="587928" y="22422"/>
                </a:lnTo>
                <a:lnTo>
                  <a:pt x="527234" y="28062"/>
                </a:lnTo>
                <a:lnTo>
                  <a:pt x="469049" y="34253"/>
                </a:lnTo>
                <a:lnTo>
                  <a:pt x="413524" y="40974"/>
                </a:lnTo>
                <a:lnTo>
                  <a:pt x="360810" y="48200"/>
                </a:lnTo>
                <a:lnTo>
                  <a:pt x="311058" y="55907"/>
                </a:lnTo>
                <a:lnTo>
                  <a:pt x="264419" y="64073"/>
                </a:lnTo>
                <a:lnTo>
                  <a:pt x="221044" y="72674"/>
                </a:lnTo>
                <a:lnTo>
                  <a:pt x="181083" y="81686"/>
                </a:lnTo>
                <a:lnTo>
                  <a:pt x="112009" y="100852"/>
                </a:lnTo>
                <a:lnTo>
                  <a:pt x="58405" y="121382"/>
                </a:lnTo>
                <a:lnTo>
                  <a:pt x="21478" y="143089"/>
                </a:lnTo>
                <a:lnTo>
                  <a:pt x="0" y="177446"/>
                </a:lnTo>
                <a:lnTo>
                  <a:pt x="2436" y="189113"/>
                </a:lnTo>
                <a:lnTo>
                  <a:pt x="37781" y="222814"/>
                </a:lnTo>
                <a:lnTo>
                  <a:pt x="83198" y="243962"/>
                </a:lnTo>
                <a:lnTo>
                  <a:pt x="144688" y="263836"/>
                </a:lnTo>
                <a:lnTo>
                  <a:pt x="221044" y="282250"/>
                </a:lnTo>
                <a:lnTo>
                  <a:pt x="264419" y="290850"/>
                </a:lnTo>
                <a:lnTo>
                  <a:pt x="311058" y="299016"/>
                </a:lnTo>
                <a:lnTo>
                  <a:pt x="360810" y="306722"/>
                </a:lnTo>
                <a:lnTo>
                  <a:pt x="413524" y="313947"/>
                </a:lnTo>
                <a:lnTo>
                  <a:pt x="469049" y="320666"/>
                </a:lnTo>
                <a:lnTo>
                  <a:pt x="527234" y="326856"/>
                </a:lnTo>
                <a:lnTo>
                  <a:pt x="587928" y="332494"/>
                </a:lnTo>
                <a:lnTo>
                  <a:pt x="650980" y="337556"/>
                </a:lnTo>
                <a:lnTo>
                  <a:pt x="716239" y="342019"/>
                </a:lnTo>
                <a:lnTo>
                  <a:pt x="783555" y="345860"/>
                </a:lnTo>
                <a:lnTo>
                  <a:pt x="852776" y="349054"/>
                </a:lnTo>
                <a:lnTo>
                  <a:pt x="923751" y="351580"/>
                </a:lnTo>
                <a:lnTo>
                  <a:pt x="996330" y="353413"/>
                </a:lnTo>
                <a:lnTo>
                  <a:pt x="1070361" y="354530"/>
                </a:lnTo>
                <a:lnTo>
                  <a:pt x="1145694" y="354907"/>
                </a:lnTo>
                <a:lnTo>
                  <a:pt x="1221027" y="354530"/>
                </a:lnTo>
                <a:lnTo>
                  <a:pt x="1295059" y="353413"/>
                </a:lnTo>
                <a:lnTo>
                  <a:pt x="1367639" y="351580"/>
                </a:lnTo>
                <a:lnTo>
                  <a:pt x="1438616" y="349054"/>
                </a:lnTo>
                <a:lnTo>
                  <a:pt x="1507840" y="345860"/>
                </a:lnTo>
                <a:lnTo>
                  <a:pt x="1575158" y="342019"/>
                </a:lnTo>
                <a:lnTo>
                  <a:pt x="1640420" y="337556"/>
                </a:lnTo>
                <a:lnTo>
                  <a:pt x="1703475" y="332494"/>
                </a:lnTo>
                <a:lnTo>
                  <a:pt x="1764173" y="326856"/>
                </a:lnTo>
                <a:lnTo>
                  <a:pt x="1822361" y="320666"/>
                </a:lnTo>
                <a:lnTo>
                  <a:pt x="1877890" y="313947"/>
                </a:lnTo>
                <a:lnTo>
                  <a:pt x="1930608" y="306722"/>
                </a:lnTo>
                <a:lnTo>
                  <a:pt x="1980363" y="299016"/>
                </a:lnTo>
                <a:lnTo>
                  <a:pt x="2027006" y="290850"/>
                </a:lnTo>
                <a:lnTo>
                  <a:pt x="2070386" y="282250"/>
                </a:lnTo>
                <a:lnTo>
                  <a:pt x="2110350" y="273237"/>
                </a:lnTo>
                <a:lnTo>
                  <a:pt x="2179431" y="254070"/>
                </a:lnTo>
                <a:lnTo>
                  <a:pt x="2233041" y="233535"/>
                </a:lnTo>
                <a:lnTo>
                  <a:pt x="2269971" y="211821"/>
                </a:lnTo>
                <a:lnTo>
                  <a:pt x="2291453" y="177446"/>
                </a:lnTo>
                <a:lnTo>
                  <a:pt x="2289016" y="165785"/>
                </a:lnTo>
                <a:lnTo>
                  <a:pt x="2253666" y="132100"/>
                </a:lnTo>
                <a:lnTo>
                  <a:pt x="2208245" y="110958"/>
                </a:lnTo>
                <a:lnTo>
                  <a:pt x="2146749" y="91087"/>
                </a:lnTo>
                <a:lnTo>
                  <a:pt x="2070386" y="72674"/>
                </a:lnTo>
                <a:lnTo>
                  <a:pt x="2027006" y="64073"/>
                </a:lnTo>
                <a:lnTo>
                  <a:pt x="1980363" y="55907"/>
                </a:lnTo>
                <a:lnTo>
                  <a:pt x="1930608" y="48200"/>
                </a:lnTo>
                <a:lnTo>
                  <a:pt x="1877890" y="40974"/>
                </a:lnTo>
                <a:lnTo>
                  <a:pt x="1822361" y="34253"/>
                </a:lnTo>
                <a:lnTo>
                  <a:pt x="1764173" y="28062"/>
                </a:lnTo>
                <a:lnTo>
                  <a:pt x="1703475" y="22422"/>
                </a:lnTo>
                <a:lnTo>
                  <a:pt x="1640420" y="17358"/>
                </a:lnTo>
                <a:lnTo>
                  <a:pt x="1575158" y="12894"/>
                </a:lnTo>
                <a:lnTo>
                  <a:pt x="1507840" y="9052"/>
                </a:lnTo>
                <a:lnTo>
                  <a:pt x="1438616" y="5855"/>
                </a:lnTo>
                <a:lnTo>
                  <a:pt x="1367639" y="3329"/>
                </a:lnTo>
                <a:lnTo>
                  <a:pt x="1295059" y="1495"/>
                </a:lnTo>
                <a:lnTo>
                  <a:pt x="1221027" y="377"/>
                </a:lnTo>
                <a:lnTo>
                  <a:pt x="1145694" y="0"/>
                </a:lnTo>
                <a:close/>
              </a:path>
            </a:pathLst>
          </a:custGeom>
          <a:solidFill>
            <a:srgbClr val="FFFFFF"/>
          </a:solidFill>
        </p:spPr>
        <p:txBody>
          <a:bodyPr wrap="square" lIns="0" tIns="0" rIns="0" bIns="0" rtlCol="0"/>
          <a:lstStyle/>
          <a:p>
            <a:endParaRPr/>
          </a:p>
        </p:txBody>
      </p:sp>
      <p:sp>
        <p:nvSpPr>
          <p:cNvPr id="62" name="object 62"/>
          <p:cNvSpPr/>
          <p:nvPr/>
        </p:nvSpPr>
        <p:spPr>
          <a:xfrm>
            <a:off x="3703956" y="4513598"/>
            <a:ext cx="527685" cy="149860"/>
          </a:xfrm>
          <a:custGeom>
            <a:avLst/>
            <a:gdLst/>
            <a:ahLst/>
            <a:cxnLst/>
            <a:rect l="l" t="t" r="r" b="b"/>
            <a:pathLst>
              <a:path w="527685" h="149860">
                <a:moveTo>
                  <a:pt x="0" y="149383"/>
                </a:moveTo>
                <a:lnTo>
                  <a:pt x="21478" y="115026"/>
                </a:lnTo>
                <a:lnTo>
                  <a:pt x="58405" y="93319"/>
                </a:lnTo>
                <a:lnTo>
                  <a:pt x="112009" y="72789"/>
                </a:lnTo>
                <a:lnTo>
                  <a:pt x="181083" y="53624"/>
                </a:lnTo>
                <a:lnTo>
                  <a:pt x="221044" y="44612"/>
                </a:lnTo>
                <a:lnTo>
                  <a:pt x="264419" y="36011"/>
                </a:lnTo>
                <a:lnTo>
                  <a:pt x="311058" y="27845"/>
                </a:lnTo>
                <a:lnTo>
                  <a:pt x="360810" y="20137"/>
                </a:lnTo>
                <a:lnTo>
                  <a:pt x="413524" y="12912"/>
                </a:lnTo>
                <a:lnTo>
                  <a:pt x="469049" y="6191"/>
                </a:lnTo>
                <a:lnTo>
                  <a:pt x="527234" y="0"/>
                </a:lnTo>
              </a:path>
            </a:pathLst>
          </a:custGeom>
          <a:ln w="3922">
            <a:solidFill>
              <a:srgbClr val="FFFFFF"/>
            </a:solidFill>
          </a:ln>
        </p:spPr>
        <p:txBody>
          <a:bodyPr wrap="square" lIns="0" tIns="0" rIns="0" bIns="0" rtlCol="0"/>
          <a:lstStyle/>
          <a:p>
            <a:endParaRPr/>
          </a:p>
        </p:txBody>
      </p:sp>
      <p:sp>
        <p:nvSpPr>
          <p:cNvPr id="63" name="object 63"/>
          <p:cNvSpPr/>
          <p:nvPr/>
        </p:nvSpPr>
        <p:spPr>
          <a:xfrm>
            <a:off x="4774319" y="4485725"/>
            <a:ext cx="148590" cy="0"/>
          </a:xfrm>
          <a:custGeom>
            <a:avLst/>
            <a:gdLst/>
            <a:ahLst/>
            <a:cxnLst/>
            <a:rect l="l" t="t" r="r" b="b"/>
            <a:pathLst>
              <a:path w="148589">
                <a:moveTo>
                  <a:pt x="0" y="0"/>
                </a:moveTo>
                <a:lnTo>
                  <a:pt x="148580" y="0"/>
                </a:lnTo>
              </a:path>
            </a:pathLst>
          </a:custGeom>
          <a:ln w="3175">
            <a:solidFill>
              <a:srgbClr val="FFFFFF"/>
            </a:solidFill>
          </a:ln>
        </p:spPr>
        <p:txBody>
          <a:bodyPr wrap="square" lIns="0" tIns="0" rIns="0" bIns="0" rtlCol="0"/>
          <a:lstStyle/>
          <a:p>
            <a:endParaRPr/>
          </a:p>
        </p:txBody>
      </p:sp>
      <p:sp>
        <p:nvSpPr>
          <p:cNvPr id="64" name="object 64"/>
          <p:cNvSpPr/>
          <p:nvPr/>
        </p:nvSpPr>
        <p:spPr>
          <a:xfrm>
            <a:off x="3703956" y="4662982"/>
            <a:ext cx="1146175" cy="177800"/>
          </a:xfrm>
          <a:custGeom>
            <a:avLst/>
            <a:gdLst/>
            <a:ahLst/>
            <a:cxnLst/>
            <a:rect l="l" t="t" r="r" b="b"/>
            <a:pathLst>
              <a:path w="1146175" h="177800">
                <a:moveTo>
                  <a:pt x="1145695" y="177461"/>
                </a:moveTo>
                <a:lnTo>
                  <a:pt x="1070361" y="177084"/>
                </a:lnTo>
                <a:lnTo>
                  <a:pt x="996330" y="175967"/>
                </a:lnTo>
                <a:lnTo>
                  <a:pt x="923751" y="174134"/>
                </a:lnTo>
                <a:lnTo>
                  <a:pt x="852776" y="171608"/>
                </a:lnTo>
                <a:lnTo>
                  <a:pt x="783555" y="168414"/>
                </a:lnTo>
                <a:lnTo>
                  <a:pt x="716239" y="164573"/>
                </a:lnTo>
                <a:lnTo>
                  <a:pt x="650980" y="160110"/>
                </a:lnTo>
                <a:lnTo>
                  <a:pt x="587928" y="155048"/>
                </a:lnTo>
                <a:lnTo>
                  <a:pt x="527234" y="149410"/>
                </a:lnTo>
                <a:lnTo>
                  <a:pt x="469049" y="143220"/>
                </a:lnTo>
                <a:lnTo>
                  <a:pt x="413524" y="136501"/>
                </a:lnTo>
                <a:lnTo>
                  <a:pt x="360810" y="129276"/>
                </a:lnTo>
                <a:lnTo>
                  <a:pt x="311058" y="121570"/>
                </a:lnTo>
                <a:lnTo>
                  <a:pt x="264419" y="113404"/>
                </a:lnTo>
                <a:lnTo>
                  <a:pt x="221044" y="104804"/>
                </a:lnTo>
                <a:lnTo>
                  <a:pt x="181083" y="95791"/>
                </a:lnTo>
                <a:lnTo>
                  <a:pt x="112009" y="76624"/>
                </a:lnTo>
                <a:lnTo>
                  <a:pt x="58405" y="56089"/>
                </a:lnTo>
                <a:lnTo>
                  <a:pt x="21478" y="34374"/>
                </a:lnTo>
                <a:lnTo>
                  <a:pt x="2436" y="11667"/>
                </a:lnTo>
                <a:lnTo>
                  <a:pt x="0" y="0"/>
                </a:lnTo>
              </a:path>
            </a:pathLst>
          </a:custGeom>
          <a:ln w="3915">
            <a:solidFill>
              <a:srgbClr val="FFFFFF"/>
            </a:solidFill>
          </a:ln>
        </p:spPr>
        <p:txBody>
          <a:bodyPr wrap="square" lIns="0" tIns="0" rIns="0" bIns="0" rtlCol="0"/>
          <a:lstStyle/>
          <a:p>
            <a:endParaRPr/>
          </a:p>
        </p:txBody>
      </p:sp>
      <p:sp>
        <p:nvSpPr>
          <p:cNvPr id="65" name="object 65"/>
          <p:cNvSpPr/>
          <p:nvPr/>
        </p:nvSpPr>
        <p:spPr>
          <a:xfrm>
            <a:off x="4849652" y="4827556"/>
            <a:ext cx="429895" cy="13335"/>
          </a:xfrm>
          <a:custGeom>
            <a:avLst/>
            <a:gdLst/>
            <a:ahLst/>
            <a:cxnLst/>
            <a:rect l="l" t="t" r="r" b="b"/>
            <a:pathLst>
              <a:path w="429895" h="13335">
                <a:moveTo>
                  <a:pt x="429462" y="0"/>
                </a:moveTo>
                <a:lnTo>
                  <a:pt x="362144" y="3840"/>
                </a:lnTo>
                <a:lnTo>
                  <a:pt x="292920" y="7035"/>
                </a:lnTo>
                <a:lnTo>
                  <a:pt x="221943" y="9560"/>
                </a:lnTo>
                <a:lnTo>
                  <a:pt x="149363" y="11393"/>
                </a:lnTo>
                <a:lnTo>
                  <a:pt x="75331" y="12510"/>
                </a:lnTo>
                <a:lnTo>
                  <a:pt x="0" y="12888"/>
                </a:lnTo>
              </a:path>
            </a:pathLst>
          </a:custGeom>
          <a:ln w="3912">
            <a:solidFill>
              <a:srgbClr val="FFFFFF"/>
            </a:solidFill>
          </a:ln>
        </p:spPr>
        <p:txBody>
          <a:bodyPr wrap="square" lIns="0" tIns="0" rIns="0" bIns="0" rtlCol="0"/>
          <a:lstStyle/>
          <a:p>
            <a:endParaRPr/>
          </a:p>
        </p:txBody>
      </p:sp>
      <p:sp>
        <p:nvSpPr>
          <p:cNvPr id="66" name="object 66"/>
          <p:cNvSpPr/>
          <p:nvPr/>
        </p:nvSpPr>
        <p:spPr>
          <a:xfrm>
            <a:off x="3680676" y="4463000"/>
            <a:ext cx="2291453" cy="354907"/>
          </a:xfrm>
          <a:prstGeom prst="rect">
            <a:avLst/>
          </a:prstGeom>
          <a:blipFill>
            <a:blip r:embed="rId12" cstate="print"/>
            <a:stretch>
              <a:fillRect/>
            </a:stretch>
          </a:blipFill>
        </p:spPr>
        <p:txBody>
          <a:bodyPr wrap="square" lIns="0" tIns="0" rIns="0" bIns="0" rtlCol="0"/>
          <a:lstStyle/>
          <a:p>
            <a:endParaRPr/>
          </a:p>
        </p:txBody>
      </p:sp>
      <p:sp>
        <p:nvSpPr>
          <p:cNvPr id="67" name="object 67"/>
          <p:cNvSpPr/>
          <p:nvPr/>
        </p:nvSpPr>
        <p:spPr>
          <a:xfrm>
            <a:off x="3680676" y="4463000"/>
            <a:ext cx="2291715" cy="354965"/>
          </a:xfrm>
          <a:custGeom>
            <a:avLst/>
            <a:gdLst/>
            <a:ahLst/>
            <a:cxnLst/>
            <a:rect l="l" t="t" r="r" b="b"/>
            <a:pathLst>
              <a:path w="2291715" h="354964">
                <a:moveTo>
                  <a:pt x="0" y="177446"/>
                </a:moveTo>
                <a:lnTo>
                  <a:pt x="21478" y="143089"/>
                </a:lnTo>
                <a:lnTo>
                  <a:pt x="58405" y="121382"/>
                </a:lnTo>
                <a:lnTo>
                  <a:pt x="112009" y="100852"/>
                </a:lnTo>
                <a:lnTo>
                  <a:pt x="181083" y="81686"/>
                </a:lnTo>
                <a:lnTo>
                  <a:pt x="221044" y="72674"/>
                </a:lnTo>
                <a:lnTo>
                  <a:pt x="264419" y="64073"/>
                </a:lnTo>
                <a:lnTo>
                  <a:pt x="311058" y="55907"/>
                </a:lnTo>
                <a:lnTo>
                  <a:pt x="360810" y="48200"/>
                </a:lnTo>
                <a:lnTo>
                  <a:pt x="413524" y="40974"/>
                </a:lnTo>
                <a:lnTo>
                  <a:pt x="469049" y="34253"/>
                </a:lnTo>
                <a:lnTo>
                  <a:pt x="527234" y="28062"/>
                </a:lnTo>
                <a:lnTo>
                  <a:pt x="587928" y="22422"/>
                </a:lnTo>
                <a:lnTo>
                  <a:pt x="650980" y="17358"/>
                </a:lnTo>
                <a:lnTo>
                  <a:pt x="716239" y="12894"/>
                </a:lnTo>
                <a:lnTo>
                  <a:pt x="783555" y="9052"/>
                </a:lnTo>
                <a:lnTo>
                  <a:pt x="852776" y="5855"/>
                </a:lnTo>
                <a:lnTo>
                  <a:pt x="923751" y="3329"/>
                </a:lnTo>
                <a:lnTo>
                  <a:pt x="996330" y="1495"/>
                </a:lnTo>
                <a:lnTo>
                  <a:pt x="1070361" y="377"/>
                </a:lnTo>
                <a:lnTo>
                  <a:pt x="1145694" y="0"/>
                </a:lnTo>
                <a:lnTo>
                  <a:pt x="1221027" y="377"/>
                </a:lnTo>
                <a:lnTo>
                  <a:pt x="1295059" y="1495"/>
                </a:lnTo>
                <a:lnTo>
                  <a:pt x="1367639" y="3329"/>
                </a:lnTo>
                <a:lnTo>
                  <a:pt x="1438616" y="5855"/>
                </a:lnTo>
                <a:lnTo>
                  <a:pt x="1507840" y="9052"/>
                </a:lnTo>
                <a:lnTo>
                  <a:pt x="1575158" y="12894"/>
                </a:lnTo>
                <a:lnTo>
                  <a:pt x="1640420" y="17358"/>
                </a:lnTo>
                <a:lnTo>
                  <a:pt x="1703475" y="22422"/>
                </a:lnTo>
                <a:lnTo>
                  <a:pt x="1764173" y="28062"/>
                </a:lnTo>
                <a:lnTo>
                  <a:pt x="1822361" y="34253"/>
                </a:lnTo>
                <a:lnTo>
                  <a:pt x="1877890" y="40974"/>
                </a:lnTo>
                <a:lnTo>
                  <a:pt x="1930608" y="48200"/>
                </a:lnTo>
                <a:lnTo>
                  <a:pt x="1980363" y="55907"/>
                </a:lnTo>
                <a:lnTo>
                  <a:pt x="2027006" y="64073"/>
                </a:lnTo>
                <a:lnTo>
                  <a:pt x="2070386" y="72674"/>
                </a:lnTo>
                <a:lnTo>
                  <a:pt x="2110350" y="81686"/>
                </a:lnTo>
                <a:lnTo>
                  <a:pt x="2179431" y="100852"/>
                </a:lnTo>
                <a:lnTo>
                  <a:pt x="2233041" y="121382"/>
                </a:lnTo>
                <a:lnTo>
                  <a:pt x="2269971" y="143089"/>
                </a:lnTo>
                <a:lnTo>
                  <a:pt x="2291453" y="177446"/>
                </a:lnTo>
                <a:lnTo>
                  <a:pt x="2289016" y="189113"/>
                </a:lnTo>
                <a:lnTo>
                  <a:pt x="2281805" y="200579"/>
                </a:lnTo>
                <a:lnTo>
                  <a:pt x="2233041" y="233535"/>
                </a:lnTo>
                <a:lnTo>
                  <a:pt x="2179431" y="254070"/>
                </a:lnTo>
                <a:lnTo>
                  <a:pt x="2110350" y="273237"/>
                </a:lnTo>
                <a:lnTo>
                  <a:pt x="2070386" y="282250"/>
                </a:lnTo>
                <a:lnTo>
                  <a:pt x="2027006" y="290850"/>
                </a:lnTo>
                <a:lnTo>
                  <a:pt x="1980363" y="299016"/>
                </a:lnTo>
                <a:lnTo>
                  <a:pt x="1930608" y="306722"/>
                </a:lnTo>
                <a:lnTo>
                  <a:pt x="1877890" y="313947"/>
                </a:lnTo>
                <a:lnTo>
                  <a:pt x="1822361" y="320666"/>
                </a:lnTo>
                <a:lnTo>
                  <a:pt x="1764173" y="326856"/>
                </a:lnTo>
                <a:lnTo>
                  <a:pt x="1703475" y="332494"/>
                </a:lnTo>
                <a:lnTo>
                  <a:pt x="1640420" y="337556"/>
                </a:lnTo>
                <a:lnTo>
                  <a:pt x="1575158" y="342019"/>
                </a:lnTo>
                <a:lnTo>
                  <a:pt x="1507840" y="345860"/>
                </a:lnTo>
                <a:lnTo>
                  <a:pt x="1438616" y="349054"/>
                </a:lnTo>
                <a:lnTo>
                  <a:pt x="1367639" y="351580"/>
                </a:lnTo>
                <a:lnTo>
                  <a:pt x="1295059" y="353413"/>
                </a:lnTo>
                <a:lnTo>
                  <a:pt x="1221027" y="354530"/>
                </a:lnTo>
                <a:lnTo>
                  <a:pt x="1145694" y="354907"/>
                </a:lnTo>
                <a:lnTo>
                  <a:pt x="1070361" y="354530"/>
                </a:lnTo>
                <a:lnTo>
                  <a:pt x="996330" y="353413"/>
                </a:lnTo>
                <a:lnTo>
                  <a:pt x="923751" y="351581"/>
                </a:lnTo>
                <a:lnTo>
                  <a:pt x="852776" y="349055"/>
                </a:lnTo>
                <a:lnTo>
                  <a:pt x="783555" y="345861"/>
                </a:lnTo>
                <a:lnTo>
                  <a:pt x="716239" y="342021"/>
                </a:lnTo>
                <a:lnTo>
                  <a:pt x="650980" y="337559"/>
                </a:lnTo>
                <a:lnTo>
                  <a:pt x="587928" y="332497"/>
                </a:lnTo>
                <a:lnTo>
                  <a:pt x="527234" y="326860"/>
                </a:lnTo>
                <a:lnTo>
                  <a:pt x="469049" y="320670"/>
                </a:lnTo>
                <a:lnTo>
                  <a:pt x="413524" y="313952"/>
                </a:lnTo>
                <a:lnTo>
                  <a:pt x="360810" y="306728"/>
                </a:lnTo>
                <a:lnTo>
                  <a:pt x="311058" y="299022"/>
                </a:lnTo>
                <a:lnTo>
                  <a:pt x="264419" y="290857"/>
                </a:lnTo>
                <a:lnTo>
                  <a:pt x="221044" y="282257"/>
                </a:lnTo>
                <a:lnTo>
                  <a:pt x="181083" y="273244"/>
                </a:lnTo>
                <a:lnTo>
                  <a:pt x="112009" y="254076"/>
                </a:lnTo>
                <a:lnTo>
                  <a:pt x="58405" y="233541"/>
                </a:lnTo>
                <a:lnTo>
                  <a:pt x="21478" y="211825"/>
                </a:lnTo>
                <a:lnTo>
                  <a:pt x="2436" y="189115"/>
                </a:lnTo>
                <a:lnTo>
                  <a:pt x="0" y="177446"/>
                </a:lnTo>
                <a:close/>
              </a:path>
            </a:pathLst>
          </a:custGeom>
          <a:ln w="3915">
            <a:solidFill>
              <a:srgbClr val="000000"/>
            </a:solidFill>
          </a:ln>
        </p:spPr>
        <p:txBody>
          <a:bodyPr wrap="square" lIns="0" tIns="0" rIns="0" bIns="0" rtlCol="0"/>
          <a:lstStyle/>
          <a:p>
            <a:endParaRPr/>
          </a:p>
        </p:txBody>
      </p:sp>
      <p:sp>
        <p:nvSpPr>
          <p:cNvPr id="68" name="object 68"/>
          <p:cNvSpPr txBox="1"/>
          <p:nvPr/>
        </p:nvSpPr>
        <p:spPr>
          <a:xfrm>
            <a:off x="4039105" y="4540147"/>
            <a:ext cx="1574800" cy="187325"/>
          </a:xfrm>
          <a:prstGeom prst="rect">
            <a:avLst/>
          </a:prstGeom>
        </p:spPr>
        <p:txBody>
          <a:bodyPr vert="horz" wrap="square" lIns="0" tIns="0" rIns="0" bIns="0" rtlCol="0">
            <a:spAutoFit/>
          </a:bodyPr>
          <a:lstStyle/>
          <a:p>
            <a:pPr marL="12700"/>
            <a:r>
              <a:rPr sz="1200" spc="70" dirty="0">
                <a:latin typeface="宋体"/>
                <a:cs typeface="宋体"/>
              </a:rPr>
              <a:t>采</a:t>
            </a:r>
            <a:r>
              <a:rPr sz="1200" spc="-330" dirty="0">
                <a:latin typeface="宋体"/>
                <a:cs typeface="宋体"/>
              </a:rPr>
              <a:t> </a:t>
            </a:r>
            <a:r>
              <a:rPr sz="1200" spc="70" dirty="0">
                <a:latin typeface="宋体"/>
                <a:cs typeface="宋体"/>
              </a:rPr>
              <a:t>取</a:t>
            </a:r>
            <a:r>
              <a:rPr sz="1200" spc="-330" dirty="0">
                <a:latin typeface="宋体"/>
                <a:cs typeface="宋体"/>
              </a:rPr>
              <a:t> </a:t>
            </a:r>
            <a:r>
              <a:rPr sz="1200" spc="70" dirty="0">
                <a:latin typeface="宋体"/>
                <a:cs typeface="宋体"/>
              </a:rPr>
              <a:t>风</a:t>
            </a:r>
            <a:r>
              <a:rPr sz="1200" spc="-330" dirty="0">
                <a:latin typeface="宋体"/>
                <a:cs typeface="宋体"/>
              </a:rPr>
              <a:t> </a:t>
            </a:r>
            <a:r>
              <a:rPr sz="1200" spc="70" dirty="0">
                <a:latin typeface="宋体"/>
                <a:cs typeface="宋体"/>
              </a:rPr>
              <a:t>险</a:t>
            </a:r>
            <a:r>
              <a:rPr sz="1200" spc="-330" dirty="0">
                <a:latin typeface="宋体"/>
                <a:cs typeface="宋体"/>
              </a:rPr>
              <a:t> </a:t>
            </a:r>
            <a:r>
              <a:rPr sz="1200" spc="70" dirty="0">
                <a:latin typeface="宋体"/>
                <a:cs typeface="宋体"/>
              </a:rPr>
              <a:t>应</a:t>
            </a:r>
            <a:r>
              <a:rPr sz="1200" spc="-330" dirty="0">
                <a:latin typeface="宋体"/>
                <a:cs typeface="宋体"/>
              </a:rPr>
              <a:t> </a:t>
            </a:r>
            <a:r>
              <a:rPr sz="1200" spc="70" dirty="0">
                <a:latin typeface="宋体"/>
                <a:cs typeface="宋体"/>
              </a:rPr>
              <a:t>对</a:t>
            </a:r>
            <a:r>
              <a:rPr sz="1200" spc="-330" dirty="0">
                <a:latin typeface="宋体"/>
                <a:cs typeface="宋体"/>
              </a:rPr>
              <a:t> </a:t>
            </a:r>
            <a:r>
              <a:rPr sz="1200" spc="70" dirty="0">
                <a:latin typeface="宋体"/>
                <a:cs typeface="宋体"/>
              </a:rPr>
              <a:t>行</a:t>
            </a:r>
            <a:r>
              <a:rPr sz="1200" spc="-330" dirty="0">
                <a:latin typeface="宋体"/>
                <a:cs typeface="宋体"/>
              </a:rPr>
              <a:t> </a:t>
            </a:r>
            <a:r>
              <a:rPr sz="1200" spc="70" dirty="0">
                <a:latin typeface="宋体"/>
                <a:cs typeface="宋体"/>
              </a:rPr>
              <a:t>为</a:t>
            </a:r>
            <a:endParaRPr sz="1200">
              <a:latin typeface="宋体"/>
              <a:cs typeface="宋体"/>
            </a:endParaRPr>
          </a:p>
        </p:txBody>
      </p:sp>
      <p:sp>
        <p:nvSpPr>
          <p:cNvPr id="69" name="object 69"/>
          <p:cNvSpPr/>
          <p:nvPr/>
        </p:nvSpPr>
        <p:spPr>
          <a:xfrm>
            <a:off x="4534878" y="2887771"/>
            <a:ext cx="630555" cy="129539"/>
          </a:xfrm>
          <a:custGeom>
            <a:avLst/>
            <a:gdLst/>
            <a:ahLst/>
            <a:cxnLst/>
            <a:rect l="l" t="t" r="r" b="b"/>
            <a:pathLst>
              <a:path w="630554" h="129539">
                <a:moveTo>
                  <a:pt x="630515" y="70427"/>
                </a:moveTo>
                <a:lnTo>
                  <a:pt x="0" y="70427"/>
                </a:lnTo>
                <a:lnTo>
                  <a:pt x="315257" y="129117"/>
                </a:lnTo>
                <a:lnTo>
                  <a:pt x="630515" y="70427"/>
                </a:lnTo>
                <a:close/>
              </a:path>
              <a:path w="630554" h="129539">
                <a:moveTo>
                  <a:pt x="424385" y="0"/>
                </a:moveTo>
                <a:lnTo>
                  <a:pt x="206129" y="0"/>
                </a:lnTo>
                <a:lnTo>
                  <a:pt x="206129" y="70427"/>
                </a:lnTo>
                <a:lnTo>
                  <a:pt x="424385" y="70427"/>
                </a:lnTo>
                <a:lnTo>
                  <a:pt x="424385" y="0"/>
                </a:lnTo>
                <a:close/>
              </a:path>
            </a:pathLst>
          </a:custGeom>
          <a:solidFill>
            <a:srgbClr val="FFFFFF"/>
          </a:solidFill>
        </p:spPr>
        <p:txBody>
          <a:bodyPr wrap="square" lIns="0" tIns="0" rIns="0" bIns="0" rtlCol="0"/>
          <a:lstStyle/>
          <a:p>
            <a:endParaRPr/>
          </a:p>
        </p:txBody>
      </p:sp>
      <p:sp>
        <p:nvSpPr>
          <p:cNvPr id="70" name="object 70"/>
          <p:cNvSpPr/>
          <p:nvPr/>
        </p:nvSpPr>
        <p:spPr>
          <a:xfrm>
            <a:off x="4850134" y="3016887"/>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71" name="object 71"/>
          <p:cNvSpPr/>
          <p:nvPr/>
        </p:nvSpPr>
        <p:spPr>
          <a:xfrm>
            <a:off x="4741007" y="2887771"/>
            <a:ext cx="0" cy="70485"/>
          </a:xfrm>
          <a:custGeom>
            <a:avLst/>
            <a:gdLst/>
            <a:ahLst/>
            <a:cxnLst/>
            <a:rect l="l" t="t" r="r" b="b"/>
            <a:pathLst>
              <a:path h="70485">
                <a:moveTo>
                  <a:pt x="0" y="0"/>
                </a:moveTo>
                <a:lnTo>
                  <a:pt x="0" y="0"/>
                </a:lnTo>
                <a:lnTo>
                  <a:pt x="0" y="70427"/>
                </a:lnTo>
              </a:path>
            </a:pathLst>
          </a:custGeom>
          <a:ln w="4041">
            <a:solidFill>
              <a:srgbClr val="FFFFFF"/>
            </a:solidFill>
          </a:ln>
        </p:spPr>
        <p:txBody>
          <a:bodyPr wrap="square" lIns="0" tIns="0" rIns="0" bIns="0" rtlCol="0"/>
          <a:lstStyle/>
          <a:p>
            <a:endParaRPr/>
          </a:p>
        </p:txBody>
      </p:sp>
      <p:sp>
        <p:nvSpPr>
          <p:cNvPr id="72" name="object 72"/>
          <p:cNvSpPr/>
          <p:nvPr/>
        </p:nvSpPr>
        <p:spPr>
          <a:xfrm>
            <a:off x="4534878" y="2958199"/>
            <a:ext cx="315595" cy="59055"/>
          </a:xfrm>
          <a:custGeom>
            <a:avLst/>
            <a:gdLst/>
            <a:ahLst/>
            <a:cxnLst/>
            <a:rect l="l" t="t" r="r" b="b"/>
            <a:pathLst>
              <a:path w="315595" h="59055">
                <a:moveTo>
                  <a:pt x="0" y="0"/>
                </a:moveTo>
                <a:lnTo>
                  <a:pt x="0" y="0"/>
                </a:lnTo>
                <a:lnTo>
                  <a:pt x="315257" y="58689"/>
                </a:lnTo>
              </a:path>
            </a:pathLst>
          </a:custGeom>
          <a:ln w="3916">
            <a:solidFill>
              <a:srgbClr val="FFFFFF"/>
            </a:solidFill>
          </a:ln>
        </p:spPr>
        <p:txBody>
          <a:bodyPr wrap="square" lIns="0" tIns="0" rIns="0" bIns="0" rtlCol="0"/>
          <a:lstStyle/>
          <a:p>
            <a:endParaRPr/>
          </a:p>
        </p:txBody>
      </p:sp>
      <p:sp>
        <p:nvSpPr>
          <p:cNvPr id="73" name="object 73"/>
          <p:cNvSpPr/>
          <p:nvPr/>
        </p:nvSpPr>
        <p:spPr>
          <a:xfrm>
            <a:off x="4850134" y="2970134"/>
            <a:ext cx="251460" cy="46990"/>
          </a:xfrm>
          <a:custGeom>
            <a:avLst/>
            <a:gdLst/>
            <a:ahLst/>
            <a:cxnLst/>
            <a:rect l="l" t="t" r="r" b="b"/>
            <a:pathLst>
              <a:path w="251460" h="46989">
                <a:moveTo>
                  <a:pt x="0" y="46753"/>
                </a:moveTo>
                <a:lnTo>
                  <a:pt x="251138" y="0"/>
                </a:lnTo>
              </a:path>
            </a:pathLst>
          </a:custGeom>
          <a:ln w="3916">
            <a:solidFill>
              <a:srgbClr val="FFFFFF"/>
            </a:solidFill>
          </a:ln>
        </p:spPr>
        <p:txBody>
          <a:bodyPr wrap="square" lIns="0" tIns="0" rIns="0" bIns="0" rtlCol="0"/>
          <a:lstStyle/>
          <a:p>
            <a:endParaRPr/>
          </a:p>
        </p:txBody>
      </p:sp>
      <p:sp>
        <p:nvSpPr>
          <p:cNvPr id="74" name="object 74"/>
          <p:cNvSpPr/>
          <p:nvPr/>
        </p:nvSpPr>
        <p:spPr>
          <a:xfrm>
            <a:off x="4510628" y="2864295"/>
            <a:ext cx="630515" cy="129117"/>
          </a:xfrm>
          <a:prstGeom prst="rect">
            <a:avLst/>
          </a:prstGeom>
          <a:blipFill>
            <a:blip r:embed="rId13" cstate="print"/>
            <a:stretch>
              <a:fillRect/>
            </a:stretch>
          </a:blipFill>
        </p:spPr>
        <p:txBody>
          <a:bodyPr wrap="square" lIns="0" tIns="0" rIns="0" bIns="0" rtlCol="0"/>
          <a:lstStyle/>
          <a:p>
            <a:endParaRPr/>
          </a:p>
        </p:txBody>
      </p:sp>
      <p:sp>
        <p:nvSpPr>
          <p:cNvPr id="75" name="object 75"/>
          <p:cNvSpPr/>
          <p:nvPr/>
        </p:nvSpPr>
        <p:spPr>
          <a:xfrm>
            <a:off x="4510628" y="2864295"/>
            <a:ext cx="630555" cy="129539"/>
          </a:xfrm>
          <a:custGeom>
            <a:avLst/>
            <a:gdLst/>
            <a:ahLst/>
            <a:cxnLst/>
            <a:rect l="l" t="t" r="r" b="b"/>
            <a:pathLst>
              <a:path w="630554" h="129539">
                <a:moveTo>
                  <a:pt x="315257" y="129117"/>
                </a:moveTo>
                <a:lnTo>
                  <a:pt x="630515" y="70427"/>
                </a:lnTo>
                <a:lnTo>
                  <a:pt x="424385" y="70427"/>
                </a:lnTo>
                <a:lnTo>
                  <a:pt x="424385" y="0"/>
                </a:lnTo>
                <a:lnTo>
                  <a:pt x="206129" y="0"/>
                </a:lnTo>
                <a:lnTo>
                  <a:pt x="206129" y="70427"/>
                </a:lnTo>
                <a:lnTo>
                  <a:pt x="0" y="70427"/>
                </a:lnTo>
                <a:lnTo>
                  <a:pt x="315257" y="129117"/>
                </a:lnTo>
                <a:close/>
              </a:path>
            </a:pathLst>
          </a:custGeom>
          <a:ln w="3917">
            <a:solidFill>
              <a:srgbClr val="000000"/>
            </a:solidFill>
          </a:ln>
        </p:spPr>
        <p:txBody>
          <a:bodyPr wrap="square" lIns="0" tIns="0" rIns="0" bIns="0" rtlCol="0"/>
          <a:lstStyle/>
          <a:p>
            <a:endParaRPr/>
          </a:p>
        </p:txBody>
      </p:sp>
      <p:sp>
        <p:nvSpPr>
          <p:cNvPr id="76" name="object 76"/>
          <p:cNvSpPr/>
          <p:nvPr/>
        </p:nvSpPr>
        <p:spPr>
          <a:xfrm>
            <a:off x="4534878" y="3380764"/>
            <a:ext cx="630555" cy="129539"/>
          </a:xfrm>
          <a:custGeom>
            <a:avLst/>
            <a:gdLst/>
            <a:ahLst/>
            <a:cxnLst/>
            <a:rect l="l" t="t" r="r" b="b"/>
            <a:pathLst>
              <a:path w="630554" h="129539">
                <a:moveTo>
                  <a:pt x="630515" y="70427"/>
                </a:moveTo>
                <a:lnTo>
                  <a:pt x="0" y="70427"/>
                </a:lnTo>
                <a:lnTo>
                  <a:pt x="315257" y="129117"/>
                </a:lnTo>
                <a:lnTo>
                  <a:pt x="630515" y="70427"/>
                </a:lnTo>
                <a:close/>
              </a:path>
              <a:path w="630554" h="129539">
                <a:moveTo>
                  <a:pt x="424385" y="0"/>
                </a:moveTo>
                <a:lnTo>
                  <a:pt x="206129" y="0"/>
                </a:lnTo>
                <a:lnTo>
                  <a:pt x="206129" y="70427"/>
                </a:lnTo>
                <a:lnTo>
                  <a:pt x="424385" y="70427"/>
                </a:lnTo>
                <a:lnTo>
                  <a:pt x="424385" y="0"/>
                </a:lnTo>
                <a:close/>
              </a:path>
            </a:pathLst>
          </a:custGeom>
          <a:solidFill>
            <a:srgbClr val="FFFFFF"/>
          </a:solidFill>
        </p:spPr>
        <p:txBody>
          <a:bodyPr wrap="square" lIns="0" tIns="0" rIns="0" bIns="0" rtlCol="0"/>
          <a:lstStyle/>
          <a:p>
            <a:endParaRPr/>
          </a:p>
        </p:txBody>
      </p:sp>
      <p:sp>
        <p:nvSpPr>
          <p:cNvPr id="77" name="object 77"/>
          <p:cNvSpPr/>
          <p:nvPr/>
        </p:nvSpPr>
        <p:spPr>
          <a:xfrm>
            <a:off x="4850134" y="3509880"/>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78" name="object 78"/>
          <p:cNvSpPr/>
          <p:nvPr/>
        </p:nvSpPr>
        <p:spPr>
          <a:xfrm>
            <a:off x="4741007" y="3380764"/>
            <a:ext cx="0" cy="70485"/>
          </a:xfrm>
          <a:custGeom>
            <a:avLst/>
            <a:gdLst/>
            <a:ahLst/>
            <a:cxnLst/>
            <a:rect l="l" t="t" r="r" b="b"/>
            <a:pathLst>
              <a:path h="70485">
                <a:moveTo>
                  <a:pt x="0" y="0"/>
                </a:moveTo>
                <a:lnTo>
                  <a:pt x="0" y="0"/>
                </a:lnTo>
                <a:lnTo>
                  <a:pt x="0" y="70427"/>
                </a:lnTo>
              </a:path>
            </a:pathLst>
          </a:custGeom>
          <a:ln w="4041">
            <a:solidFill>
              <a:srgbClr val="FFFFFF"/>
            </a:solidFill>
          </a:ln>
        </p:spPr>
        <p:txBody>
          <a:bodyPr wrap="square" lIns="0" tIns="0" rIns="0" bIns="0" rtlCol="0"/>
          <a:lstStyle/>
          <a:p>
            <a:endParaRPr/>
          </a:p>
        </p:txBody>
      </p:sp>
      <p:sp>
        <p:nvSpPr>
          <p:cNvPr id="79" name="object 79"/>
          <p:cNvSpPr/>
          <p:nvPr/>
        </p:nvSpPr>
        <p:spPr>
          <a:xfrm>
            <a:off x="4534878" y="3451191"/>
            <a:ext cx="315595" cy="59055"/>
          </a:xfrm>
          <a:custGeom>
            <a:avLst/>
            <a:gdLst/>
            <a:ahLst/>
            <a:cxnLst/>
            <a:rect l="l" t="t" r="r" b="b"/>
            <a:pathLst>
              <a:path w="315595" h="59054">
                <a:moveTo>
                  <a:pt x="0" y="0"/>
                </a:moveTo>
                <a:lnTo>
                  <a:pt x="0" y="0"/>
                </a:lnTo>
                <a:lnTo>
                  <a:pt x="315257" y="58689"/>
                </a:lnTo>
              </a:path>
            </a:pathLst>
          </a:custGeom>
          <a:ln w="3916">
            <a:solidFill>
              <a:srgbClr val="FFFFFF"/>
            </a:solidFill>
          </a:ln>
        </p:spPr>
        <p:txBody>
          <a:bodyPr wrap="square" lIns="0" tIns="0" rIns="0" bIns="0" rtlCol="0"/>
          <a:lstStyle/>
          <a:p>
            <a:endParaRPr/>
          </a:p>
        </p:txBody>
      </p:sp>
      <p:sp>
        <p:nvSpPr>
          <p:cNvPr id="80" name="object 80"/>
          <p:cNvSpPr/>
          <p:nvPr/>
        </p:nvSpPr>
        <p:spPr>
          <a:xfrm>
            <a:off x="4510628" y="3357288"/>
            <a:ext cx="630515" cy="129117"/>
          </a:xfrm>
          <a:prstGeom prst="rect">
            <a:avLst/>
          </a:prstGeom>
          <a:blipFill>
            <a:blip r:embed="rId13" cstate="print"/>
            <a:stretch>
              <a:fillRect/>
            </a:stretch>
          </a:blipFill>
        </p:spPr>
        <p:txBody>
          <a:bodyPr wrap="square" lIns="0" tIns="0" rIns="0" bIns="0" rtlCol="0"/>
          <a:lstStyle/>
          <a:p>
            <a:endParaRPr/>
          </a:p>
        </p:txBody>
      </p:sp>
      <p:sp>
        <p:nvSpPr>
          <p:cNvPr id="81" name="object 81"/>
          <p:cNvSpPr/>
          <p:nvPr/>
        </p:nvSpPr>
        <p:spPr>
          <a:xfrm>
            <a:off x="4510628" y="3357288"/>
            <a:ext cx="630555" cy="129539"/>
          </a:xfrm>
          <a:custGeom>
            <a:avLst/>
            <a:gdLst/>
            <a:ahLst/>
            <a:cxnLst/>
            <a:rect l="l" t="t" r="r" b="b"/>
            <a:pathLst>
              <a:path w="630554" h="129539">
                <a:moveTo>
                  <a:pt x="315257" y="129117"/>
                </a:moveTo>
                <a:lnTo>
                  <a:pt x="630515" y="70427"/>
                </a:lnTo>
                <a:lnTo>
                  <a:pt x="424385" y="70427"/>
                </a:lnTo>
                <a:lnTo>
                  <a:pt x="424385" y="0"/>
                </a:lnTo>
                <a:lnTo>
                  <a:pt x="206129" y="0"/>
                </a:lnTo>
                <a:lnTo>
                  <a:pt x="206129" y="70427"/>
                </a:lnTo>
                <a:lnTo>
                  <a:pt x="0" y="70427"/>
                </a:lnTo>
                <a:lnTo>
                  <a:pt x="315257" y="129117"/>
                </a:lnTo>
                <a:close/>
              </a:path>
            </a:pathLst>
          </a:custGeom>
          <a:ln w="3917">
            <a:solidFill>
              <a:srgbClr val="000000"/>
            </a:solidFill>
          </a:ln>
        </p:spPr>
        <p:txBody>
          <a:bodyPr wrap="square" lIns="0" tIns="0" rIns="0" bIns="0" rtlCol="0"/>
          <a:lstStyle/>
          <a:p>
            <a:endParaRPr/>
          </a:p>
        </p:txBody>
      </p:sp>
      <p:sp>
        <p:nvSpPr>
          <p:cNvPr id="82" name="object 82"/>
          <p:cNvSpPr/>
          <p:nvPr/>
        </p:nvSpPr>
        <p:spPr>
          <a:xfrm>
            <a:off x="4534878" y="3862018"/>
            <a:ext cx="630555" cy="140970"/>
          </a:xfrm>
          <a:custGeom>
            <a:avLst/>
            <a:gdLst/>
            <a:ahLst/>
            <a:cxnLst/>
            <a:rect l="l" t="t" r="r" b="b"/>
            <a:pathLst>
              <a:path w="630554" h="140970">
                <a:moveTo>
                  <a:pt x="630515" y="70427"/>
                </a:moveTo>
                <a:lnTo>
                  <a:pt x="0" y="70427"/>
                </a:lnTo>
                <a:lnTo>
                  <a:pt x="315257" y="140855"/>
                </a:lnTo>
                <a:lnTo>
                  <a:pt x="630515" y="70427"/>
                </a:lnTo>
                <a:close/>
              </a:path>
              <a:path w="630554" h="140970">
                <a:moveTo>
                  <a:pt x="424385" y="0"/>
                </a:moveTo>
                <a:lnTo>
                  <a:pt x="206129" y="0"/>
                </a:lnTo>
                <a:lnTo>
                  <a:pt x="206129" y="70427"/>
                </a:lnTo>
                <a:lnTo>
                  <a:pt x="424385" y="70427"/>
                </a:lnTo>
                <a:lnTo>
                  <a:pt x="424385" y="0"/>
                </a:lnTo>
                <a:close/>
              </a:path>
            </a:pathLst>
          </a:custGeom>
          <a:solidFill>
            <a:srgbClr val="FFFFFF"/>
          </a:solidFill>
        </p:spPr>
        <p:txBody>
          <a:bodyPr wrap="square" lIns="0" tIns="0" rIns="0" bIns="0" rtlCol="0"/>
          <a:lstStyle/>
          <a:p>
            <a:endParaRPr/>
          </a:p>
        </p:txBody>
      </p:sp>
      <p:sp>
        <p:nvSpPr>
          <p:cNvPr id="83" name="object 83"/>
          <p:cNvSpPr/>
          <p:nvPr/>
        </p:nvSpPr>
        <p:spPr>
          <a:xfrm>
            <a:off x="4850134" y="4002873"/>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84" name="object 84"/>
          <p:cNvSpPr/>
          <p:nvPr/>
        </p:nvSpPr>
        <p:spPr>
          <a:xfrm>
            <a:off x="4741007" y="3862019"/>
            <a:ext cx="0" cy="70485"/>
          </a:xfrm>
          <a:custGeom>
            <a:avLst/>
            <a:gdLst/>
            <a:ahLst/>
            <a:cxnLst/>
            <a:rect l="l" t="t" r="r" b="b"/>
            <a:pathLst>
              <a:path h="70485">
                <a:moveTo>
                  <a:pt x="0" y="0"/>
                </a:moveTo>
                <a:lnTo>
                  <a:pt x="0" y="0"/>
                </a:lnTo>
                <a:lnTo>
                  <a:pt x="0" y="70427"/>
                </a:lnTo>
              </a:path>
            </a:pathLst>
          </a:custGeom>
          <a:ln w="4041">
            <a:solidFill>
              <a:srgbClr val="FFFFFF"/>
            </a:solidFill>
          </a:ln>
        </p:spPr>
        <p:txBody>
          <a:bodyPr wrap="square" lIns="0" tIns="0" rIns="0" bIns="0" rtlCol="0"/>
          <a:lstStyle/>
          <a:p>
            <a:endParaRPr/>
          </a:p>
        </p:txBody>
      </p:sp>
      <p:sp>
        <p:nvSpPr>
          <p:cNvPr id="85" name="object 85"/>
          <p:cNvSpPr/>
          <p:nvPr/>
        </p:nvSpPr>
        <p:spPr>
          <a:xfrm>
            <a:off x="4534878" y="3932446"/>
            <a:ext cx="315595" cy="70485"/>
          </a:xfrm>
          <a:custGeom>
            <a:avLst/>
            <a:gdLst/>
            <a:ahLst/>
            <a:cxnLst/>
            <a:rect l="l" t="t" r="r" b="b"/>
            <a:pathLst>
              <a:path w="315595" h="70485">
                <a:moveTo>
                  <a:pt x="0" y="0"/>
                </a:moveTo>
                <a:lnTo>
                  <a:pt x="0" y="0"/>
                </a:lnTo>
                <a:lnTo>
                  <a:pt x="315257" y="70427"/>
                </a:lnTo>
              </a:path>
            </a:pathLst>
          </a:custGeom>
          <a:ln w="3918">
            <a:solidFill>
              <a:srgbClr val="FFFFFF"/>
            </a:solidFill>
          </a:ln>
        </p:spPr>
        <p:txBody>
          <a:bodyPr wrap="square" lIns="0" tIns="0" rIns="0" bIns="0" rtlCol="0"/>
          <a:lstStyle/>
          <a:p>
            <a:endParaRPr/>
          </a:p>
        </p:txBody>
      </p:sp>
      <p:sp>
        <p:nvSpPr>
          <p:cNvPr id="86" name="object 86"/>
          <p:cNvSpPr/>
          <p:nvPr/>
        </p:nvSpPr>
        <p:spPr>
          <a:xfrm>
            <a:off x="4510628" y="3838543"/>
            <a:ext cx="630515" cy="140855"/>
          </a:xfrm>
          <a:prstGeom prst="rect">
            <a:avLst/>
          </a:prstGeom>
          <a:blipFill>
            <a:blip r:embed="rId14" cstate="print"/>
            <a:stretch>
              <a:fillRect/>
            </a:stretch>
          </a:blipFill>
        </p:spPr>
        <p:txBody>
          <a:bodyPr wrap="square" lIns="0" tIns="0" rIns="0" bIns="0" rtlCol="0"/>
          <a:lstStyle/>
          <a:p>
            <a:endParaRPr/>
          </a:p>
        </p:txBody>
      </p:sp>
      <p:sp>
        <p:nvSpPr>
          <p:cNvPr id="87" name="object 87"/>
          <p:cNvSpPr/>
          <p:nvPr/>
        </p:nvSpPr>
        <p:spPr>
          <a:xfrm>
            <a:off x="4510628" y="3838542"/>
            <a:ext cx="630555" cy="140970"/>
          </a:xfrm>
          <a:custGeom>
            <a:avLst/>
            <a:gdLst/>
            <a:ahLst/>
            <a:cxnLst/>
            <a:rect l="l" t="t" r="r" b="b"/>
            <a:pathLst>
              <a:path w="630554" h="140970">
                <a:moveTo>
                  <a:pt x="315257" y="140855"/>
                </a:moveTo>
                <a:lnTo>
                  <a:pt x="630515" y="82165"/>
                </a:lnTo>
                <a:lnTo>
                  <a:pt x="424385" y="82165"/>
                </a:lnTo>
                <a:lnTo>
                  <a:pt x="424385" y="0"/>
                </a:lnTo>
                <a:lnTo>
                  <a:pt x="206129" y="0"/>
                </a:lnTo>
                <a:lnTo>
                  <a:pt x="206129" y="82165"/>
                </a:lnTo>
                <a:lnTo>
                  <a:pt x="0" y="82165"/>
                </a:lnTo>
                <a:lnTo>
                  <a:pt x="315257" y="140855"/>
                </a:lnTo>
                <a:close/>
              </a:path>
            </a:pathLst>
          </a:custGeom>
          <a:ln w="3918">
            <a:solidFill>
              <a:srgbClr val="000000"/>
            </a:solidFill>
          </a:ln>
        </p:spPr>
        <p:txBody>
          <a:bodyPr wrap="square" lIns="0" tIns="0" rIns="0" bIns="0" rtlCol="0"/>
          <a:lstStyle/>
          <a:p>
            <a:endParaRPr/>
          </a:p>
        </p:txBody>
      </p:sp>
      <p:sp>
        <p:nvSpPr>
          <p:cNvPr id="88" name="object 88"/>
          <p:cNvSpPr/>
          <p:nvPr/>
        </p:nvSpPr>
        <p:spPr>
          <a:xfrm>
            <a:off x="4534878" y="4355011"/>
            <a:ext cx="630555" cy="129539"/>
          </a:xfrm>
          <a:custGeom>
            <a:avLst/>
            <a:gdLst/>
            <a:ahLst/>
            <a:cxnLst/>
            <a:rect l="l" t="t" r="r" b="b"/>
            <a:pathLst>
              <a:path w="630554" h="129539">
                <a:moveTo>
                  <a:pt x="630515" y="70427"/>
                </a:moveTo>
                <a:lnTo>
                  <a:pt x="0" y="70427"/>
                </a:lnTo>
                <a:lnTo>
                  <a:pt x="315257" y="129117"/>
                </a:lnTo>
                <a:lnTo>
                  <a:pt x="630515" y="70427"/>
                </a:lnTo>
                <a:close/>
              </a:path>
              <a:path w="630554" h="129539">
                <a:moveTo>
                  <a:pt x="424385" y="0"/>
                </a:moveTo>
                <a:lnTo>
                  <a:pt x="206129" y="0"/>
                </a:lnTo>
                <a:lnTo>
                  <a:pt x="206129" y="70427"/>
                </a:lnTo>
                <a:lnTo>
                  <a:pt x="424385" y="70427"/>
                </a:lnTo>
                <a:lnTo>
                  <a:pt x="424385" y="0"/>
                </a:lnTo>
                <a:close/>
              </a:path>
            </a:pathLst>
          </a:custGeom>
          <a:solidFill>
            <a:srgbClr val="FFFFFF"/>
          </a:solidFill>
        </p:spPr>
        <p:txBody>
          <a:bodyPr wrap="square" lIns="0" tIns="0" rIns="0" bIns="0" rtlCol="0"/>
          <a:lstStyle/>
          <a:p>
            <a:endParaRPr/>
          </a:p>
        </p:txBody>
      </p:sp>
      <p:sp>
        <p:nvSpPr>
          <p:cNvPr id="89" name="object 89"/>
          <p:cNvSpPr/>
          <p:nvPr/>
        </p:nvSpPr>
        <p:spPr>
          <a:xfrm>
            <a:off x="4850134" y="4484127"/>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90" name="object 90"/>
          <p:cNvSpPr/>
          <p:nvPr/>
        </p:nvSpPr>
        <p:spPr>
          <a:xfrm>
            <a:off x="4741007" y="4355011"/>
            <a:ext cx="0" cy="70485"/>
          </a:xfrm>
          <a:custGeom>
            <a:avLst/>
            <a:gdLst/>
            <a:ahLst/>
            <a:cxnLst/>
            <a:rect l="l" t="t" r="r" b="b"/>
            <a:pathLst>
              <a:path h="70485">
                <a:moveTo>
                  <a:pt x="0" y="0"/>
                </a:moveTo>
                <a:lnTo>
                  <a:pt x="0" y="0"/>
                </a:lnTo>
                <a:lnTo>
                  <a:pt x="0" y="70427"/>
                </a:lnTo>
              </a:path>
            </a:pathLst>
          </a:custGeom>
          <a:ln w="4041">
            <a:solidFill>
              <a:srgbClr val="FFFFFF"/>
            </a:solidFill>
          </a:ln>
        </p:spPr>
        <p:txBody>
          <a:bodyPr wrap="square" lIns="0" tIns="0" rIns="0" bIns="0" rtlCol="0"/>
          <a:lstStyle/>
          <a:p>
            <a:endParaRPr/>
          </a:p>
        </p:txBody>
      </p:sp>
      <p:sp>
        <p:nvSpPr>
          <p:cNvPr id="91" name="object 91"/>
          <p:cNvSpPr/>
          <p:nvPr/>
        </p:nvSpPr>
        <p:spPr>
          <a:xfrm>
            <a:off x="4534878" y="4425439"/>
            <a:ext cx="315595" cy="59055"/>
          </a:xfrm>
          <a:custGeom>
            <a:avLst/>
            <a:gdLst/>
            <a:ahLst/>
            <a:cxnLst/>
            <a:rect l="l" t="t" r="r" b="b"/>
            <a:pathLst>
              <a:path w="315595" h="59054">
                <a:moveTo>
                  <a:pt x="0" y="0"/>
                </a:moveTo>
                <a:lnTo>
                  <a:pt x="0" y="0"/>
                </a:lnTo>
                <a:lnTo>
                  <a:pt x="315257" y="58689"/>
                </a:lnTo>
              </a:path>
            </a:pathLst>
          </a:custGeom>
          <a:ln w="3916">
            <a:solidFill>
              <a:srgbClr val="FFFFFF"/>
            </a:solidFill>
          </a:ln>
        </p:spPr>
        <p:txBody>
          <a:bodyPr wrap="square" lIns="0" tIns="0" rIns="0" bIns="0" rtlCol="0"/>
          <a:lstStyle/>
          <a:p>
            <a:endParaRPr/>
          </a:p>
        </p:txBody>
      </p:sp>
      <p:sp>
        <p:nvSpPr>
          <p:cNvPr id="92" name="object 92"/>
          <p:cNvSpPr/>
          <p:nvPr/>
        </p:nvSpPr>
        <p:spPr>
          <a:xfrm>
            <a:off x="4510628" y="4331535"/>
            <a:ext cx="630515" cy="129117"/>
          </a:xfrm>
          <a:prstGeom prst="rect">
            <a:avLst/>
          </a:prstGeom>
          <a:blipFill>
            <a:blip r:embed="rId15" cstate="print"/>
            <a:stretch>
              <a:fillRect/>
            </a:stretch>
          </a:blipFill>
        </p:spPr>
        <p:txBody>
          <a:bodyPr wrap="square" lIns="0" tIns="0" rIns="0" bIns="0" rtlCol="0"/>
          <a:lstStyle/>
          <a:p>
            <a:endParaRPr/>
          </a:p>
        </p:txBody>
      </p:sp>
      <p:sp>
        <p:nvSpPr>
          <p:cNvPr id="93" name="object 93"/>
          <p:cNvSpPr/>
          <p:nvPr/>
        </p:nvSpPr>
        <p:spPr>
          <a:xfrm>
            <a:off x="4510628" y="4331535"/>
            <a:ext cx="630555" cy="129539"/>
          </a:xfrm>
          <a:custGeom>
            <a:avLst/>
            <a:gdLst/>
            <a:ahLst/>
            <a:cxnLst/>
            <a:rect l="l" t="t" r="r" b="b"/>
            <a:pathLst>
              <a:path w="630554" h="129539">
                <a:moveTo>
                  <a:pt x="315257" y="129117"/>
                </a:moveTo>
                <a:lnTo>
                  <a:pt x="630515" y="70427"/>
                </a:lnTo>
                <a:lnTo>
                  <a:pt x="424385" y="70427"/>
                </a:lnTo>
                <a:lnTo>
                  <a:pt x="424385" y="0"/>
                </a:lnTo>
                <a:lnTo>
                  <a:pt x="206129" y="0"/>
                </a:lnTo>
                <a:lnTo>
                  <a:pt x="206129" y="70427"/>
                </a:lnTo>
                <a:lnTo>
                  <a:pt x="0" y="70427"/>
                </a:lnTo>
                <a:lnTo>
                  <a:pt x="315257" y="129117"/>
                </a:lnTo>
                <a:close/>
              </a:path>
            </a:pathLst>
          </a:custGeom>
          <a:ln w="3917">
            <a:solidFill>
              <a:srgbClr val="000000"/>
            </a:solidFill>
          </a:ln>
        </p:spPr>
        <p:txBody>
          <a:bodyPr wrap="square" lIns="0" tIns="0" rIns="0" bIns="0" rtlCol="0"/>
          <a:lstStyle/>
          <a:p>
            <a:endParaRPr/>
          </a:p>
        </p:txBody>
      </p:sp>
      <p:sp>
        <p:nvSpPr>
          <p:cNvPr id="94" name="object 94"/>
          <p:cNvSpPr/>
          <p:nvPr/>
        </p:nvSpPr>
        <p:spPr>
          <a:xfrm>
            <a:off x="6002038" y="2711701"/>
            <a:ext cx="448945" cy="904240"/>
          </a:xfrm>
          <a:custGeom>
            <a:avLst/>
            <a:gdLst/>
            <a:ahLst/>
            <a:cxnLst/>
            <a:rect l="l" t="t" r="r" b="b"/>
            <a:pathLst>
              <a:path w="448945" h="904239">
                <a:moveTo>
                  <a:pt x="218255" y="0"/>
                </a:moveTo>
                <a:lnTo>
                  <a:pt x="0" y="58689"/>
                </a:lnTo>
                <a:lnTo>
                  <a:pt x="230380" y="903819"/>
                </a:lnTo>
                <a:lnTo>
                  <a:pt x="448635" y="856868"/>
                </a:lnTo>
                <a:lnTo>
                  <a:pt x="218255" y="0"/>
                </a:lnTo>
                <a:close/>
              </a:path>
            </a:pathLst>
          </a:custGeom>
          <a:solidFill>
            <a:srgbClr val="FFFFFF"/>
          </a:solidFill>
        </p:spPr>
        <p:txBody>
          <a:bodyPr wrap="square" lIns="0" tIns="0" rIns="0" bIns="0" rtlCol="0"/>
          <a:lstStyle/>
          <a:p>
            <a:endParaRPr/>
          </a:p>
        </p:txBody>
      </p:sp>
      <p:sp>
        <p:nvSpPr>
          <p:cNvPr id="95" name="object 95"/>
          <p:cNvSpPr/>
          <p:nvPr/>
        </p:nvSpPr>
        <p:spPr>
          <a:xfrm>
            <a:off x="6232418" y="3615521"/>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96" name="object 96"/>
          <p:cNvSpPr/>
          <p:nvPr/>
        </p:nvSpPr>
        <p:spPr>
          <a:xfrm>
            <a:off x="6002037" y="2711701"/>
            <a:ext cx="230504" cy="904240"/>
          </a:xfrm>
          <a:custGeom>
            <a:avLst/>
            <a:gdLst/>
            <a:ahLst/>
            <a:cxnLst/>
            <a:rect l="l" t="t" r="r" b="b"/>
            <a:pathLst>
              <a:path w="230504" h="904239">
                <a:moveTo>
                  <a:pt x="218255" y="0"/>
                </a:moveTo>
                <a:lnTo>
                  <a:pt x="0" y="58689"/>
                </a:lnTo>
                <a:lnTo>
                  <a:pt x="230380" y="903819"/>
                </a:lnTo>
              </a:path>
            </a:pathLst>
          </a:custGeom>
          <a:ln w="4033">
            <a:solidFill>
              <a:srgbClr val="FFFFFF"/>
            </a:solidFill>
          </a:ln>
        </p:spPr>
        <p:txBody>
          <a:bodyPr wrap="square" lIns="0" tIns="0" rIns="0" bIns="0" rtlCol="0"/>
          <a:lstStyle/>
          <a:p>
            <a:endParaRPr/>
          </a:p>
        </p:txBody>
      </p:sp>
      <p:sp>
        <p:nvSpPr>
          <p:cNvPr id="97" name="object 97"/>
          <p:cNvSpPr/>
          <p:nvPr/>
        </p:nvSpPr>
        <p:spPr>
          <a:xfrm>
            <a:off x="5977788" y="2688226"/>
            <a:ext cx="448635" cy="915557"/>
          </a:xfrm>
          <a:prstGeom prst="rect">
            <a:avLst/>
          </a:prstGeom>
          <a:blipFill>
            <a:blip r:embed="rId16" cstate="print"/>
            <a:stretch>
              <a:fillRect/>
            </a:stretch>
          </a:blipFill>
        </p:spPr>
        <p:txBody>
          <a:bodyPr wrap="square" lIns="0" tIns="0" rIns="0" bIns="0" rtlCol="0"/>
          <a:lstStyle/>
          <a:p>
            <a:endParaRPr/>
          </a:p>
        </p:txBody>
      </p:sp>
      <p:sp>
        <p:nvSpPr>
          <p:cNvPr id="98" name="object 98"/>
          <p:cNvSpPr/>
          <p:nvPr/>
        </p:nvSpPr>
        <p:spPr>
          <a:xfrm>
            <a:off x="5977787" y="2688226"/>
            <a:ext cx="448945" cy="915669"/>
          </a:xfrm>
          <a:custGeom>
            <a:avLst/>
            <a:gdLst/>
            <a:ahLst/>
            <a:cxnLst/>
            <a:rect l="l" t="t" r="r" b="b"/>
            <a:pathLst>
              <a:path w="448945" h="915670">
                <a:moveTo>
                  <a:pt x="230380" y="915557"/>
                </a:moveTo>
                <a:lnTo>
                  <a:pt x="448635" y="856868"/>
                </a:lnTo>
                <a:lnTo>
                  <a:pt x="218255" y="0"/>
                </a:lnTo>
                <a:lnTo>
                  <a:pt x="0" y="58689"/>
                </a:lnTo>
                <a:lnTo>
                  <a:pt x="230380" y="915557"/>
                </a:lnTo>
                <a:close/>
              </a:path>
            </a:pathLst>
          </a:custGeom>
          <a:ln w="4016">
            <a:solidFill>
              <a:srgbClr val="000000"/>
            </a:solidFill>
          </a:ln>
        </p:spPr>
        <p:txBody>
          <a:bodyPr wrap="square" lIns="0" tIns="0" rIns="0" bIns="0" rtlCol="0"/>
          <a:lstStyle/>
          <a:p>
            <a:endParaRPr/>
          </a:p>
        </p:txBody>
      </p:sp>
      <p:sp>
        <p:nvSpPr>
          <p:cNvPr id="99" name="object 99"/>
          <p:cNvSpPr txBox="1"/>
          <p:nvPr/>
        </p:nvSpPr>
        <p:spPr>
          <a:xfrm rot="20760000">
            <a:off x="6027458" y="2840794"/>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空</a:t>
            </a:r>
            <a:endParaRPr sz="1200">
              <a:latin typeface="宋体"/>
              <a:cs typeface="宋体"/>
            </a:endParaRPr>
          </a:p>
        </p:txBody>
      </p:sp>
      <p:sp>
        <p:nvSpPr>
          <p:cNvPr id="100" name="object 100"/>
          <p:cNvSpPr txBox="1"/>
          <p:nvPr/>
        </p:nvSpPr>
        <p:spPr>
          <a:xfrm rot="20760000">
            <a:off x="6069302" y="2991969"/>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间</a:t>
            </a:r>
            <a:endParaRPr sz="1200">
              <a:latin typeface="宋体"/>
              <a:cs typeface="宋体"/>
            </a:endParaRPr>
          </a:p>
        </p:txBody>
      </p:sp>
      <p:sp>
        <p:nvSpPr>
          <p:cNvPr id="101" name="object 101"/>
          <p:cNvSpPr txBox="1"/>
          <p:nvPr/>
        </p:nvSpPr>
        <p:spPr>
          <a:xfrm rot="20760000">
            <a:off x="6111146" y="3143144"/>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距</a:t>
            </a:r>
            <a:endParaRPr sz="1200">
              <a:latin typeface="宋体"/>
              <a:cs typeface="宋体"/>
            </a:endParaRPr>
          </a:p>
        </p:txBody>
      </p:sp>
      <p:sp>
        <p:nvSpPr>
          <p:cNvPr id="102" name="object 102"/>
          <p:cNvSpPr txBox="1"/>
          <p:nvPr/>
        </p:nvSpPr>
        <p:spPr>
          <a:xfrm rot="20760000">
            <a:off x="6152990" y="3294318"/>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离</a:t>
            </a:r>
            <a:endParaRPr sz="1200">
              <a:latin typeface="宋体"/>
              <a:cs typeface="宋体"/>
            </a:endParaRPr>
          </a:p>
        </p:txBody>
      </p:sp>
      <p:sp>
        <p:nvSpPr>
          <p:cNvPr id="103" name="object 103"/>
          <p:cNvSpPr/>
          <p:nvPr/>
        </p:nvSpPr>
        <p:spPr>
          <a:xfrm>
            <a:off x="3213221" y="4002873"/>
            <a:ext cx="485140" cy="1033144"/>
          </a:xfrm>
          <a:custGeom>
            <a:avLst/>
            <a:gdLst/>
            <a:ahLst/>
            <a:cxnLst/>
            <a:rect l="l" t="t" r="r" b="b"/>
            <a:pathLst>
              <a:path w="485139" h="1033145">
                <a:moveTo>
                  <a:pt x="218255" y="0"/>
                </a:moveTo>
                <a:lnTo>
                  <a:pt x="0" y="46951"/>
                </a:lnTo>
                <a:lnTo>
                  <a:pt x="266756" y="1032890"/>
                </a:lnTo>
                <a:lnTo>
                  <a:pt x="485011" y="974200"/>
                </a:lnTo>
                <a:lnTo>
                  <a:pt x="218255" y="0"/>
                </a:lnTo>
                <a:close/>
              </a:path>
            </a:pathLst>
          </a:custGeom>
          <a:solidFill>
            <a:srgbClr val="FFFFFF"/>
          </a:solidFill>
        </p:spPr>
        <p:txBody>
          <a:bodyPr wrap="square" lIns="0" tIns="0" rIns="0" bIns="0" rtlCol="0"/>
          <a:lstStyle/>
          <a:p>
            <a:endParaRPr/>
          </a:p>
        </p:txBody>
      </p:sp>
      <p:sp>
        <p:nvSpPr>
          <p:cNvPr id="104" name="object 104"/>
          <p:cNvSpPr/>
          <p:nvPr/>
        </p:nvSpPr>
        <p:spPr>
          <a:xfrm>
            <a:off x="3213222" y="4049825"/>
            <a:ext cx="267335" cy="986155"/>
          </a:xfrm>
          <a:custGeom>
            <a:avLst/>
            <a:gdLst/>
            <a:ahLst/>
            <a:cxnLst/>
            <a:rect l="l" t="t" r="r" b="b"/>
            <a:pathLst>
              <a:path w="267335" h="986154">
                <a:moveTo>
                  <a:pt x="0" y="0"/>
                </a:moveTo>
                <a:lnTo>
                  <a:pt x="266756" y="985938"/>
                </a:lnTo>
                <a:lnTo>
                  <a:pt x="266756" y="985938"/>
                </a:lnTo>
              </a:path>
            </a:pathLst>
          </a:custGeom>
          <a:ln w="4032">
            <a:solidFill>
              <a:srgbClr val="FFFFFF"/>
            </a:solidFill>
          </a:ln>
        </p:spPr>
        <p:txBody>
          <a:bodyPr wrap="square" lIns="0" tIns="0" rIns="0" bIns="0" rtlCol="0"/>
          <a:lstStyle/>
          <a:p>
            <a:endParaRPr/>
          </a:p>
        </p:txBody>
      </p:sp>
      <p:sp>
        <p:nvSpPr>
          <p:cNvPr id="105" name="object 105"/>
          <p:cNvSpPr/>
          <p:nvPr/>
        </p:nvSpPr>
        <p:spPr>
          <a:xfrm>
            <a:off x="3213221" y="4002873"/>
            <a:ext cx="218440" cy="46990"/>
          </a:xfrm>
          <a:custGeom>
            <a:avLst/>
            <a:gdLst/>
            <a:ahLst/>
            <a:cxnLst/>
            <a:rect l="l" t="t" r="r" b="b"/>
            <a:pathLst>
              <a:path w="218439" h="46989">
                <a:moveTo>
                  <a:pt x="218255" y="0"/>
                </a:moveTo>
                <a:lnTo>
                  <a:pt x="218255" y="0"/>
                </a:lnTo>
                <a:lnTo>
                  <a:pt x="0" y="46951"/>
                </a:lnTo>
              </a:path>
            </a:pathLst>
          </a:custGeom>
          <a:ln w="3918">
            <a:solidFill>
              <a:srgbClr val="FFFFFF"/>
            </a:solidFill>
          </a:ln>
        </p:spPr>
        <p:txBody>
          <a:bodyPr wrap="square" lIns="0" tIns="0" rIns="0" bIns="0" rtlCol="0"/>
          <a:lstStyle/>
          <a:p>
            <a:endParaRPr/>
          </a:p>
        </p:txBody>
      </p:sp>
      <p:sp>
        <p:nvSpPr>
          <p:cNvPr id="106" name="object 106"/>
          <p:cNvSpPr/>
          <p:nvPr/>
        </p:nvSpPr>
        <p:spPr>
          <a:xfrm>
            <a:off x="3188970" y="3979397"/>
            <a:ext cx="497136" cy="1032890"/>
          </a:xfrm>
          <a:prstGeom prst="rect">
            <a:avLst/>
          </a:prstGeom>
          <a:blipFill>
            <a:blip r:embed="rId17" cstate="print"/>
            <a:stretch>
              <a:fillRect/>
            </a:stretch>
          </a:blipFill>
        </p:spPr>
        <p:txBody>
          <a:bodyPr wrap="square" lIns="0" tIns="0" rIns="0" bIns="0" rtlCol="0"/>
          <a:lstStyle/>
          <a:p>
            <a:endParaRPr/>
          </a:p>
        </p:txBody>
      </p:sp>
      <p:sp>
        <p:nvSpPr>
          <p:cNvPr id="107" name="object 107"/>
          <p:cNvSpPr/>
          <p:nvPr/>
        </p:nvSpPr>
        <p:spPr>
          <a:xfrm>
            <a:off x="3188971" y="3979397"/>
            <a:ext cx="497205" cy="1033144"/>
          </a:xfrm>
          <a:custGeom>
            <a:avLst/>
            <a:gdLst/>
            <a:ahLst/>
            <a:cxnLst/>
            <a:rect l="l" t="t" r="r" b="b"/>
            <a:pathLst>
              <a:path w="497205" h="1033145">
                <a:moveTo>
                  <a:pt x="0" y="46951"/>
                </a:moveTo>
                <a:lnTo>
                  <a:pt x="266756" y="1032890"/>
                </a:lnTo>
                <a:lnTo>
                  <a:pt x="497136" y="985938"/>
                </a:lnTo>
                <a:lnTo>
                  <a:pt x="218255" y="0"/>
                </a:lnTo>
                <a:lnTo>
                  <a:pt x="0" y="46951"/>
                </a:lnTo>
                <a:close/>
              </a:path>
            </a:pathLst>
          </a:custGeom>
          <a:ln w="4017">
            <a:solidFill>
              <a:srgbClr val="000000"/>
            </a:solidFill>
          </a:ln>
        </p:spPr>
        <p:txBody>
          <a:bodyPr wrap="square" lIns="0" tIns="0" rIns="0" bIns="0" rtlCol="0"/>
          <a:lstStyle/>
          <a:p>
            <a:endParaRPr/>
          </a:p>
        </p:txBody>
      </p:sp>
      <p:sp>
        <p:nvSpPr>
          <p:cNvPr id="108" name="object 108"/>
          <p:cNvSpPr txBox="1"/>
          <p:nvPr/>
        </p:nvSpPr>
        <p:spPr>
          <a:xfrm rot="4440000">
            <a:off x="3036500" y="4410825"/>
            <a:ext cx="802633" cy="166712"/>
          </a:xfrm>
          <a:prstGeom prst="rect">
            <a:avLst/>
          </a:prstGeom>
        </p:spPr>
        <p:txBody>
          <a:bodyPr vert="horz" wrap="square" lIns="0" tIns="0" rIns="0" bIns="0" rtlCol="0">
            <a:spAutoFit/>
          </a:bodyPr>
          <a:lstStyle/>
          <a:p>
            <a:pPr>
              <a:lnSpc>
                <a:spcPts val="1270"/>
              </a:lnSpc>
            </a:pPr>
            <a:r>
              <a:rPr sz="1875" spc="-44" baseline="2222" dirty="0">
                <a:latin typeface="宋体"/>
                <a:cs typeface="宋体"/>
              </a:rPr>
              <a:t>社会</a:t>
            </a:r>
            <a:r>
              <a:rPr sz="1250" spc="-30" dirty="0">
                <a:latin typeface="宋体"/>
                <a:cs typeface="宋体"/>
              </a:rPr>
              <a:t>性距</a:t>
            </a:r>
            <a:r>
              <a:rPr sz="1250" spc="-15" dirty="0">
                <a:latin typeface="宋体"/>
                <a:cs typeface="宋体"/>
              </a:rPr>
              <a:t>离</a:t>
            </a:r>
            <a:endParaRPr sz="1250">
              <a:latin typeface="宋体"/>
              <a:cs typeface="宋体"/>
            </a:endParaRPr>
          </a:p>
        </p:txBody>
      </p:sp>
      <p:sp>
        <p:nvSpPr>
          <p:cNvPr id="109" name="object 109"/>
          <p:cNvSpPr/>
          <p:nvPr/>
        </p:nvSpPr>
        <p:spPr>
          <a:xfrm>
            <a:off x="3201096" y="2688225"/>
            <a:ext cx="461009" cy="904240"/>
          </a:xfrm>
          <a:custGeom>
            <a:avLst/>
            <a:gdLst/>
            <a:ahLst/>
            <a:cxnLst/>
            <a:rect l="l" t="t" r="r" b="b"/>
            <a:pathLst>
              <a:path w="461010" h="904239">
                <a:moveTo>
                  <a:pt x="230380" y="0"/>
                </a:moveTo>
                <a:lnTo>
                  <a:pt x="0" y="845130"/>
                </a:lnTo>
                <a:lnTo>
                  <a:pt x="218255" y="903819"/>
                </a:lnTo>
                <a:lnTo>
                  <a:pt x="460760" y="58689"/>
                </a:lnTo>
                <a:lnTo>
                  <a:pt x="230380" y="0"/>
                </a:lnTo>
                <a:close/>
              </a:path>
            </a:pathLst>
          </a:custGeom>
          <a:solidFill>
            <a:srgbClr val="FFFFFF"/>
          </a:solidFill>
        </p:spPr>
        <p:txBody>
          <a:bodyPr wrap="square" lIns="0" tIns="0" rIns="0" bIns="0" rtlCol="0"/>
          <a:lstStyle/>
          <a:p>
            <a:endParaRPr/>
          </a:p>
        </p:txBody>
      </p:sp>
      <p:sp>
        <p:nvSpPr>
          <p:cNvPr id="110" name="object 110"/>
          <p:cNvSpPr/>
          <p:nvPr/>
        </p:nvSpPr>
        <p:spPr>
          <a:xfrm>
            <a:off x="3201095" y="3533357"/>
            <a:ext cx="218440" cy="59055"/>
          </a:xfrm>
          <a:custGeom>
            <a:avLst/>
            <a:gdLst/>
            <a:ahLst/>
            <a:cxnLst/>
            <a:rect l="l" t="t" r="r" b="b"/>
            <a:pathLst>
              <a:path w="218439" h="59054">
                <a:moveTo>
                  <a:pt x="0" y="0"/>
                </a:moveTo>
                <a:lnTo>
                  <a:pt x="218255" y="58689"/>
                </a:lnTo>
                <a:lnTo>
                  <a:pt x="218255" y="58689"/>
                </a:lnTo>
              </a:path>
            </a:pathLst>
          </a:custGeom>
          <a:ln w="3921">
            <a:solidFill>
              <a:srgbClr val="FFFFFF"/>
            </a:solidFill>
          </a:ln>
        </p:spPr>
        <p:txBody>
          <a:bodyPr wrap="square" lIns="0" tIns="0" rIns="0" bIns="0" rtlCol="0"/>
          <a:lstStyle/>
          <a:p>
            <a:endParaRPr/>
          </a:p>
        </p:txBody>
      </p:sp>
      <p:sp>
        <p:nvSpPr>
          <p:cNvPr id="111" name="object 111"/>
          <p:cNvSpPr/>
          <p:nvPr/>
        </p:nvSpPr>
        <p:spPr>
          <a:xfrm>
            <a:off x="3201095" y="2688226"/>
            <a:ext cx="230504" cy="845185"/>
          </a:xfrm>
          <a:custGeom>
            <a:avLst/>
            <a:gdLst/>
            <a:ahLst/>
            <a:cxnLst/>
            <a:rect l="l" t="t" r="r" b="b"/>
            <a:pathLst>
              <a:path w="230505" h="845185">
                <a:moveTo>
                  <a:pt x="230380" y="0"/>
                </a:moveTo>
                <a:lnTo>
                  <a:pt x="230380" y="0"/>
                </a:lnTo>
                <a:lnTo>
                  <a:pt x="0" y="845130"/>
                </a:lnTo>
              </a:path>
            </a:pathLst>
          </a:custGeom>
          <a:ln w="4032">
            <a:solidFill>
              <a:srgbClr val="FFFFFF"/>
            </a:solidFill>
          </a:ln>
        </p:spPr>
        <p:txBody>
          <a:bodyPr wrap="square" lIns="0" tIns="0" rIns="0" bIns="0" rtlCol="0"/>
          <a:lstStyle/>
          <a:p>
            <a:endParaRPr/>
          </a:p>
        </p:txBody>
      </p:sp>
      <p:sp>
        <p:nvSpPr>
          <p:cNvPr id="112" name="object 112"/>
          <p:cNvSpPr/>
          <p:nvPr/>
        </p:nvSpPr>
        <p:spPr>
          <a:xfrm>
            <a:off x="3176845" y="2664750"/>
            <a:ext cx="460760" cy="903819"/>
          </a:xfrm>
          <a:prstGeom prst="rect">
            <a:avLst/>
          </a:prstGeom>
          <a:blipFill>
            <a:blip r:embed="rId18" cstate="print"/>
            <a:stretch>
              <a:fillRect/>
            </a:stretch>
          </a:blipFill>
        </p:spPr>
        <p:txBody>
          <a:bodyPr wrap="square" lIns="0" tIns="0" rIns="0" bIns="0" rtlCol="0"/>
          <a:lstStyle/>
          <a:p>
            <a:endParaRPr/>
          </a:p>
        </p:txBody>
      </p:sp>
      <p:sp>
        <p:nvSpPr>
          <p:cNvPr id="113" name="object 113"/>
          <p:cNvSpPr/>
          <p:nvPr/>
        </p:nvSpPr>
        <p:spPr>
          <a:xfrm>
            <a:off x="3176846" y="2664749"/>
            <a:ext cx="461009" cy="904240"/>
          </a:xfrm>
          <a:custGeom>
            <a:avLst/>
            <a:gdLst/>
            <a:ahLst/>
            <a:cxnLst/>
            <a:rect l="l" t="t" r="r" b="b"/>
            <a:pathLst>
              <a:path w="461010" h="904239">
                <a:moveTo>
                  <a:pt x="0" y="845130"/>
                </a:moveTo>
                <a:lnTo>
                  <a:pt x="218255" y="903819"/>
                </a:lnTo>
                <a:lnTo>
                  <a:pt x="460760" y="58689"/>
                </a:lnTo>
                <a:lnTo>
                  <a:pt x="242505" y="0"/>
                </a:lnTo>
                <a:lnTo>
                  <a:pt x="0" y="845130"/>
                </a:lnTo>
                <a:close/>
              </a:path>
            </a:pathLst>
          </a:custGeom>
          <a:ln w="4015">
            <a:solidFill>
              <a:srgbClr val="000000"/>
            </a:solidFill>
          </a:ln>
        </p:spPr>
        <p:txBody>
          <a:bodyPr wrap="square" lIns="0" tIns="0" rIns="0" bIns="0" rtlCol="0"/>
          <a:lstStyle/>
          <a:p>
            <a:endParaRPr/>
          </a:p>
        </p:txBody>
      </p:sp>
      <p:sp>
        <p:nvSpPr>
          <p:cNvPr id="114" name="object 114"/>
          <p:cNvSpPr txBox="1"/>
          <p:nvPr/>
        </p:nvSpPr>
        <p:spPr>
          <a:xfrm rot="840000">
            <a:off x="3355739" y="2813065"/>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概</a:t>
            </a:r>
            <a:endParaRPr sz="1200">
              <a:latin typeface="宋体"/>
              <a:cs typeface="宋体"/>
            </a:endParaRPr>
          </a:p>
        </p:txBody>
      </p:sp>
      <p:sp>
        <p:nvSpPr>
          <p:cNvPr id="115" name="object 115"/>
          <p:cNvSpPr txBox="1"/>
          <p:nvPr/>
        </p:nvSpPr>
        <p:spPr>
          <a:xfrm rot="840000">
            <a:off x="3313895" y="2964240"/>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率</a:t>
            </a:r>
            <a:endParaRPr sz="1200">
              <a:latin typeface="宋体"/>
              <a:cs typeface="宋体"/>
            </a:endParaRPr>
          </a:p>
        </p:txBody>
      </p:sp>
      <p:sp>
        <p:nvSpPr>
          <p:cNvPr id="116" name="object 116"/>
          <p:cNvSpPr txBox="1"/>
          <p:nvPr/>
        </p:nvSpPr>
        <p:spPr>
          <a:xfrm rot="840000">
            <a:off x="3272051" y="3115415"/>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距</a:t>
            </a:r>
            <a:endParaRPr sz="1200">
              <a:latin typeface="宋体"/>
              <a:cs typeface="宋体"/>
            </a:endParaRPr>
          </a:p>
        </p:txBody>
      </p:sp>
      <p:sp>
        <p:nvSpPr>
          <p:cNvPr id="117" name="object 117"/>
          <p:cNvSpPr txBox="1"/>
          <p:nvPr/>
        </p:nvSpPr>
        <p:spPr>
          <a:xfrm rot="840000">
            <a:off x="3230207" y="3266589"/>
            <a:ext cx="226787" cy="156845"/>
          </a:xfrm>
          <a:prstGeom prst="rect">
            <a:avLst/>
          </a:prstGeom>
        </p:spPr>
        <p:txBody>
          <a:bodyPr vert="horz" wrap="square" lIns="0" tIns="0" rIns="0" bIns="0" rtlCol="0">
            <a:spAutoFit/>
          </a:bodyPr>
          <a:lstStyle/>
          <a:p>
            <a:pPr>
              <a:lnSpc>
                <a:spcPts val="1235"/>
              </a:lnSpc>
            </a:pPr>
            <a:r>
              <a:rPr sz="1200" spc="70" dirty="0">
                <a:latin typeface="宋体"/>
                <a:cs typeface="宋体"/>
              </a:rPr>
              <a:t>离</a:t>
            </a:r>
            <a:endParaRPr sz="1200">
              <a:latin typeface="宋体"/>
              <a:cs typeface="宋体"/>
            </a:endParaRPr>
          </a:p>
        </p:txBody>
      </p:sp>
      <p:sp>
        <p:nvSpPr>
          <p:cNvPr id="118" name="object 118"/>
          <p:cNvSpPr/>
          <p:nvPr/>
        </p:nvSpPr>
        <p:spPr>
          <a:xfrm>
            <a:off x="2352325" y="1397054"/>
            <a:ext cx="460760" cy="293448"/>
          </a:xfrm>
          <a:prstGeom prst="rect">
            <a:avLst/>
          </a:prstGeom>
          <a:blipFill>
            <a:blip r:embed="rId19" cstate="print"/>
            <a:stretch>
              <a:fillRect/>
            </a:stretch>
          </a:blipFill>
        </p:spPr>
        <p:txBody>
          <a:bodyPr wrap="square" lIns="0" tIns="0" rIns="0" bIns="0" rtlCol="0"/>
          <a:lstStyle/>
          <a:p>
            <a:endParaRPr/>
          </a:p>
        </p:txBody>
      </p:sp>
      <p:sp>
        <p:nvSpPr>
          <p:cNvPr id="119" name="object 119"/>
          <p:cNvSpPr txBox="1"/>
          <p:nvPr/>
        </p:nvSpPr>
        <p:spPr>
          <a:xfrm>
            <a:off x="2406440" y="1341532"/>
            <a:ext cx="349250" cy="187325"/>
          </a:xfrm>
          <a:prstGeom prst="rect">
            <a:avLst/>
          </a:prstGeom>
        </p:spPr>
        <p:txBody>
          <a:bodyPr vert="horz" wrap="square" lIns="0" tIns="0" rIns="0" bIns="0" rtlCol="0">
            <a:spAutoFit/>
          </a:bodyPr>
          <a:lstStyle/>
          <a:p>
            <a:pPr marL="12700"/>
            <a:r>
              <a:rPr sz="1200" spc="70" dirty="0">
                <a:latin typeface="宋体"/>
                <a:cs typeface="宋体"/>
              </a:rPr>
              <a:t>感知</a:t>
            </a:r>
            <a:endParaRPr sz="1200">
              <a:latin typeface="宋体"/>
              <a:cs typeface="宋体"/>
            </a:endParaRPr>
          </a:p>
        </p:txBody>
      </p:sp>
      <p:sp>
        <p:nvSpPr>
          <p:cNvPr id="120" name="object 120"/>
          <p:cNvSpPr txBox="1"/>
          <p:nvPr/>
        </p:nvSpPr>
        <p:spPr>
          <a:xfrm>
            <a:off x="2406440" y="1549998"/>
            <a:ext cx="349250" cy="187325"/>
          </a:xfrm>
          <a:prstGeom prst="rect">
            <a:avLst/>
          </a:prstGeom>
        </p:spPr>
        <p:txBody>
          <a:bodyPr vert="horz" wrap="square" lIns="0" tIns="0" rIns="0" bIns="0" rtlCol="0">
            <a:spAutoFit/>
          </a:bodyPr>
          <a:lstStyle/>
          <a:p>
            <a:pPr marL="12700"/>
            <a:r>
              <a:rPr sz="1200" spc="70" dirty="0">
                <a:latin typeface="宋体"/>
                <a:cs typeface="宋体"/>
              </a:rPr>
              <a:t>路径</a:t>
            </a:r>
            <a:endParaRPr sz="1200">
              <a:latin typeface="宋体"/>
              <a:cs typeface="宋体"/>
            </a:endParaRPr>
          </a:p>
        </p:txBody>
      </p:sp>
      <p:sp>
        <p:nvSpPr>
          <p:cNvPr id="121" name="object 121"/>
          <p:cNvSpPr/>
          <p:nvPr/>
        </p:nvSpPr>
        <p:spPr>
          <a:xfrm>
            <a:off x="2449327" y="3110790"/>
            <a:ext cx="230380" cy="845130"/>
          </a:xfrm>
          <a:prstGeom prst="rect">
            <a:avLst/>
          </a:prstGeom>
          <a:blipFill>
            <a:blip r:embed="rId20" cstate="print"/>
            <a:stretch>
              <a:fillRect/>
            </a:stretch>
          </a:blipFill>
        </p:spPr>
        <p:txBody>
          <a:bodyPr wrap="square" lIns="0" tIns="0" rIns="0" bIns="0" rtlCol="0"/>
          <a:lstStyle/>
          <a:p>
            <a:endParaRPr/>
          </a:p>
        </p:txBody>
      </p:sp>
      <p:sp>
        <p:nvSpPr>
          <p:cNvPr id="122" name="object 122"/>
          <p:cNvSpPr txBox="1"/>
          <p:nvPr/>
        </p:nvSpPr>
        <p:spPr>
          <a:xfrm>
            <a:off x="2495299" y="3109313"/>
            <a:ext cx="187325" cy="803910"/>
          </a:xfrm>
          <a:prstGeom prst="rect">
            <a:avLst/>
          </a:prstGeom>
        </p:spPr>
        <p:txBody>
          <a:bodyPr vert="horz" wrap="square" lIns="0" tIns="0" rIns="0" bIns="0" rtlCol="0">
            <a:spAutoFit/>
          </a:bodyPr>
          <a:lstStyle/>
          <a:p>
            <a:pPr marL="12700" marR="5080" algn="just">
              <a:lnSpc>
                <a:spcPct val="109300"/>
              </a:lnSpc>
            </a:pPr>
            <a:r>
              <a:rPr sz="1200" spc="50" dirty="0">
                <a:latin typeface="宋体"/>
                <a:cs typeface="宋体"/>
              </a:rPr>
              <a:t>感  知  过  程</a:t>
            </a:r>
            <a:endParaRPr sz="1200">
              <a:latin typeface="宋体"/>
              <a:cs typeface="宋体"/>
            </a:endParaRPr>
          </a:p>
        </p:txBody>
      </p:sp>
      <p:sp>
        <p:nvSpPr>
          <p:cNvPr id="123" name="object 123"/>
          <p:cNvSpPr/>
          <p:nvPr/>
        </p:nvSpPr>
        <p:spPr>
          <a:xfrm>
            <a:off x="3928613" y="5634401"/>
            <a:ext cx="1794542" cy="446041"/>
          </a:xfrm>
          <a:prstGeom prst="rect">
            <a:avLst/>
          </a:prstGeom>
          <a:blipFill>
            <a:blip r:embed="rId21" cstate="print"/>
            <a:stretch>
              <a:fillRect/>
            </a:stretch>
          </a:blipFill>
        </p:spPr>
        <p:txBody>
          <a:bodyPr wrap="square" lIns="0" tIns="0" rIns="0" bIns="0" rtlCol="0"/>
          <a:lstStyle/>
          <a:p>
            <a:endParaRPr/>
          </a:p>
        </p:txBody>
      </p:sp>
      <p:sp>
        <p:nvSpPr>
          <p:cNvPr id="124" name="object 124"/>
          <p:cNvSpPr/>
          <p:nvPr/>
        </p:nvSpPr>
        <p:spPr>
          <a:xfrm>
            <a:off x="3928614" y="5634401"/>
            <a:ext cx="1795145" cy="446405"/>
          </a:xfrm>
          <a:custGeom>
            <a:avLst/>
            <a:gdLst/>
            <a:ahLst/>
            <a:cxnLst/>
            <a:rect l="l" t="t" r="r" b="b"/>
            <a:pathLst>
              <a:path w="1795145" h="446404">
                <a:moveTo>
                  <a:pt x="0" y="446041"/>
                </a:moveTo>
                <a:lnTo>
                  <a:pt x="1794542" y="446041"/>
                </a:lnTo>
                <a:lnTo>
                  <a:pt x="1794542" y="0"/>
                </a:lnTo>
                <a:lnTo>
                  <a:pt x="0" y="0"/>
                </a:lnTo>
                <a:lnTo>
                  <a:pt x="0" y="446041"/>
                </a:lnTo>
                <a:close/>
              </a:path>
            </a:pathLst>
          </a:custGeom>
          <a:ln w="3920">
            <a:solidFill>
              <a:srgbClr val="000000"/>
            </a:solidFill>
          </a:ln>
        </p:spPr>
        <p:txBody>
          <a:bodyPr wrap="square" lIns="0" tIns="0" rIns="0" bIns="0" rtlCol="0"/>
          <a:lstStyle/>
          <a:p>
            <a:endParaRPr/>
          </a:p>
        </p:txBody>
      </p:sp>
      <p:sp>
        <p:nvSpPr>
          <p:cNvPr id="125" name="object 125"/>
          <p:cNvSpPr txBox="1"/>
          <p:nvPr/>
        </p:nvSpPr>
        <p:spPr>
          <a:xfrm>
            <a:off x="4328658" y="5760140"/>
            <a:ext cx="995680" cy="187325"/>
          </a:xfrm>
          <a:prstGeom prst="rect">
            <a:avLst/>
          </a:prstGeom>
        </p:spPr>
        <p:txBody>
          <a:bodyPr vert="horz" wrap="square" lIns="0" tIns="0" rIns="0" bIns="0" rtlCol="0">
            <a:spAutoFit/>
          </a:bodyPr>
          <a:lstStyle/>
          <a:p>
            <a:pPr marL="12700"/>
            <a:r>
              <a:rPr sz="1200" spc="70" dirty="0">
                <a:latin typeface="宋体"/>
                <a:cs typeface="宋体"/>
              </a:rPr>
              <a:t>主观感知风险</a:t>
            </a:r>
            <a:endParaRPr sz="1200">
              <a:latin typeface="宋体"/>
              <a:cs typeface="宋体"/>
            </a:endParaRPr>
          </a:p>
        </p:txBody>
      </p:sp>
      <p:sp>
        <p:nvSpPr>
          <p:cNvPr id="126" name="object 126"/>
          <p:cNvSpPr/>
          <p:nvPr/>
        </p:nvSpPr>
        <p:spPr>
          <a:xfrm>
            <a:off x="7117564" y="2418253"/>
            <a:ext cx="460760" cy="1737212"/>
          </a:xfrm>
          <a:prstGeom prst="rect">
            <a:avLst/>
          </a:prstGeom>
          <a:blipFill>
            <a:blip r:embed="rId22" cstate="print"/>
            <a:stretch>
              <a:fillRect/>
            </a:stretch>
          </a:blipFill>
        </p:spPr>
        <p:txBody>
          <a:bodyPr wrap="square" lIns="0" tIns="0" rIns="0" bIns="0" rtlCol="0"/>
          <a:lstStyle/>
          <a:p>
            <a:endParaRPr/>
          </a:p>
        </p:txBody>
      </p:sp>
      <p:sp>
        <p:nvSpPr>
          <p:cNvPr id="127" name="object 127"/>
          <p:cNvSpPr/>
          <p:nvPr/>
        </p:nvSpPr>
        <p:spPr>
          <a:xfrm>
            <a:off x="7117565" y="2418253"/>
            <a:ext cx="461009" cy="1737360"/>
          </a:xfrm>
          <a:custGeom>
            <a:avLst/>
            <a:gdLst/>
            <a:ahLst/>
            <a:cxnLst/>
            <a:rect l="l" t="t" r="r" b="b"/>
            <a:pathLst>
              <a:path w="461010" h="1737360">
                <a:moveTo>
                  <a:pt x="0" y="1737212"/>
                </a:moveTo>
                <a:lnTo>
                  <a:pt x="460760" y="1737212"/>
                </a:lnTo>
                <a:lnTo>
                  <a:pt x="460760" y="0"/>
                </a:lnTo>
                <a:lnTo>
                  <a:pt x="0" y="0"/>
                </a:lnTo>
                <a:lnTo>
                  <a:pt x="0" y="1737212"/>
                </a:lnTo>
                <a:close/>
              </a:path>
            </a:pathLst>
          </a:custGeom>
          <a:ln w="24199">
            <a:solidFill>
              <a:srgbClr val="000000"/>
            </a:solidFill>
          </a:ln>
        </p:spPr>
        <p:txBody>
          <a:bodyPr wrap="square" lIns="0" tIns="0" rIns="0" bIns="0" rtlCol="0"/>
          <a:lstStyle/>
          <a:p>
            <a:endParaRPr/>
          </a:p>
        </p:txBody>
      </p:sp>
      <p:sp>
        <p:nvSpPr>
          <p:cNvPr id="128" name="object 128"/>
          <p:cNvSpPr txBox="1"/>
          <p:nvPr/>
        </p:nvSpPr>
        <p:spPr>
          <a:xfrm>
            <a:off x="7253440" y="2514271"/>
            <a:ext cx="187325" cy="1568450"/>
          </a:xfrm>
          <a:prstGeom prst="rect">
            <a:avLst/>
          </a:prstGeom>
        </p:spPr>
        <p:txBody>
          <a:bodyPr vert="horz" wrap="square" lIns="0" tIns="0" rIns="0" bIns="0" rtlCol="0">
            <a:spAutoFit/>
          </a:bodyPr>
          <a:lstStyle/>
          <a:p>
            <a:pPr marL="12700" marR="5080" algn="just">
              <a:lnSpc>
                <a:spcPts val="1230"/>
              </a:lnSpc>
            </a:pPr>
            <a:r>
              <a:rPr sz="1200" spc="50" dirty="0">
                <a:latin typeface="宋体"/>
                <a:cs typeface="宋体"/>
              </a:rPr>
              <a:t>风  险  感  知  偏  差</a:t>
            </a:r>
            <a:endParaRPr sz="1200">
              <a:latin typeface="宋体"/>
              <a:cs typeface="宋体"/>
            </a:endParaRPr>
          </a:p>
          <a:p>
            <a:pPr marL="12700" marR="5080" algn="just">
              <a:lnSpc>
                <a:spcPts val="1230"/>
              </a:lnSpc>
            </a:pPr>
            <a:r>
              <a:rPr sz="1200" spc="50" dirty="0">
                <a:latin typeface="宋体"/>
                <a:cs typeface="宋体"/>
              </a:rPr>
              <a:t>（  个  体</a:t>
            </a:r>
            <a:endParaRPr sz="1200">
              <a:latin typeface="宋体"/>
              <a:cs typeface="宋体"/>
            </a:endParaRPr>
          </a:p>
          <a:p>
            <a:pPr marL="12700" algn="just">
              <a:lnSpc>
                <a:spcPts val="1225"/>
              </a:lnSpc>
            </a:pPr>
            <a:r>
              <a:rPr sz="1200" spc="70" dirty="0">
                <a:latin typeface="宋体"/>
                <a:cs typeface="宋体"/>
              </a:rPr>
              <a:t>）</a:t>
            </a:r>
            <a:endParaRPr sz="1200">
              <a:latin typeface="宋体"/>
              <a:cs typeface="宋体"/>
            </a:endParaRPr>
          </a:p>
        </p:txBody>
      </p:sp>
      <p:sp>
        <p:nvSpPr>
          <p:cNvPr id="129" name="object 129"/>
          <p:cNvSpPr/>
          <p:nvPr/>
        </p:nvSpPr>
        <p:spPr>
          <a:xfrm>
            <a:off x="7578325" y="2981674"/>
            <a:ext cx="230380" cy="622109"/>
          </a:xfrm>
          <a:prstGeom prst="rect">
            <a:avLst/>
          </a:prstGeom>
          <a:blipFill>
            <a:blip r:embed="rId23" cstate="print"/>
            <a:stretch>
              <a:fillRect/>
            </a:stretch>
          </a:blipFill>
        </p:spPr>
        <p:txBody>
          <a:bodyPr wrap="square" lIns="0" tIns="0" rIns="0" bIns="0" rtlCol="0"/>
          <a:lstStyle/>
          <a:p>
            <a:endParaRPr/>
          </a:p>
        </p:txBody>
      </p:sp>
      <p:sp>
        <p:nvSpPr>
          <p:cNvPr id="130" name="object 130"/>
          <p:cNvSpPr/>
          <p:nvPr/>
        </p:nvSpPr>
        <p:spPr>
          <a:xfrm>
            <a:off x="7578325" y="2981673"/>
            <a:ext cx="230504" cy="622300"/>
          </a:xfrm>
          <a:custGeom>
            <a:avLst/>
            <a:gdLst/>
            <a:ahLst/>
            <a:cxnLst/>
            <a:rect l="l" t="t" r="r" b="b"/>
            <a:pathLst>
              <a:path w="230504" h="622300">
                <a:moveTo>
                  <a:pt x="230380" y="305185"/>
                </a:moveTo>
                <a:lnTo>
                  <a:pt x="121252" y="0"/>
                </a:lnTo>
                <a:lnTo>
                  <a:pt x="121252" y="199544"/>
                </a:lnTo>
                <a:lnTo>
                  <a:pt x="0" y="199544"/>
                </a:lnTo>
                <a:lnTo>
                  <a:pt x="0" y="410827"/>
                </a:lnTo>
                <a:lnTo>
                  <a:pt x="121252" y="410827"/>
                </a:lnTo>
                <a:lnTo>
                  <a:pt x="121252" y="622109"/>
                </a:lnTo>
                <a:lnTo>
                  <a:pt x="230380" y="305185"/>
                </a:lnTo>
                <a:close/>
              </a:path>
            </a:pathLst>
          </a:custGeom>
          <a:ln w="4026">
            <a:solidFill>
              <a:srgbClr val="000000"/>
            </a:solidFill>
          </a:ln>
        </p:spPr>
        <p:txBody>
          <a:bodyPr wrap="square" lIns="0" tIns="0" rIns="0" bIns="0" rtlCol="0"/>
          <a:lstStyle/>
          <a:p>
            <a:endParaRPr/>
          </a:p>
        </p:txBody>
      </p:sp>
      <p:sp>
        <p:nvSpPr>
          <p:cNvPr id="131" name="object 131"/>
          <p:cNvSpPr/>
          <p:nvPr/>
        </p:nvSpPr>
        <p:spPr>
          <a:xfrm>
            <a:off x="2352326" y="5411376"/>
            <a:ext cx="4813935" cy="0"/>
          </a:xfrm>
          <a:custGeom>
            <a:avLst/>
            <a:gdLst/>
            <a:ahLst/>
            <a:cxnLst/>
            <a:rect l="l" t="t" r="r" b="b"/>
            <a:pathLst>
              <a:path w="4813935">
                <a:moveTo>
                  <a:pt x="0" y="0"/>
                </a:moveTo>
                <a:lnTo>
                  <a:pt x="4813739" y="0"/>
                </a:lnTo>
              </a:path>
            </a:pathLst>
          </a:custGeom>
          <a:ln w="7825">
            <a:solidFill>
              <a:srgbClr val="000000"/>
            </a:solidFill>
            <a:prstDash val="dash"/>
          </a:ln>
        </p:spPr>
        <p:txBody>
          <a:bodyPr wrap="square" lIns="0" tIns="0" rIns="0" bIns="0" rtlCol="0"/>
          <a:lstStyle/>
          <a:p>
            <a:endParaRPr/>
          </a:p>
        </p:txBody>
      </p:sp>
      <p:sp>
        <p:nvSpPr>
          <p:cNvPr id="132" name="object 132"/>
          <p:cNvSpPr/>
          <p:nvPr/>
        </p:nvSpPr>
        <p:spPr>
          <a:xfrm>
            <a:off x="2303825" y="1960474"/>
            <a:ext cx="4813935" cy="0"/>
          </a:xfrm>
          <a:custGeom>
            <a:avLst/>
            <a:gdLst/>
            <a:ahLst/>
            <a:cxnLst/>
            <a:rect l="l" t="t" r="r" b="b"/>
            <a:pathLst>
              <a:path w="4813935">
                <a:moveTo>
                  <a:pt x="0" y="0"/>
                </a:moveTo>
                <a:lnTo>
                  <a:pt x="4813739" y="0"/>
                </a:lnTo>
              </a:path>
            </a:pathLst>
          </a:custGeom>
          <a:ln w="7825">
            <a:solidFill>
              <a:srgbClr val="000000"/>
            </a:solidFill>
            <a:prstDash val="dash"/>
          </a:ln>
        </p:spPr>
        <p:txBody>
          <a:bodyPr wrap="square" lIns="0" tIns="0" rIns="0" bIns="0" rtlCol="0"/>
          <a:lstStyle/>
          <a:p>
            <a:endParaRPr/>
          </a:p>
        </p:txBody>
      </p:sp>
      <p:sp>
        <p:nvSpPr>
          <p:cNvPr id="133" name="object 133"/>
          <p:cNvSpPr/>
          <p:nvPr/>
        </p:nvSpPr>
        <p:spPr>
          <a:xfrm>
            <a:off x="5226018" y="2359564"/>
            <a:ext cx="751840" cy="0"/>
          </a:xfrm>
          <a:custGeom>
            <a:avLst/>
            <a:gdLst/>
            <a:ahLst/>
            <a:cxnLst/>
            <a:rect l="l" t="t" r="r" b="b"/>
            <a:pathLst>
              <a:path w="751839">
                <a:moveTo>
                  <a:pt x="0" y="0"/>
                </a:moveTo>
                <a:lnTo>
                  <a:pt x="751767" y="0"/>
                </a:lnTo>
              </a:path>
            </a:pathLst>
          </a:custGeom>
          <a:ln w="23475">
            <a:solidFill>
              <a:srgbClr val="000000"/>
            </a:solidFill>
            <a:prstDash val="lgDash"/>
          </a:ln>
        </p:spPr>
        <p:txBody>
          <a:bodyPr wrap="square" lIns="0" tIns="0" rIns="0" bIns="0" rtlCol="0"/>
          <a:lstStyle/>
          <a:p>
            <a:endParaRPr/>
          </a:p>
        </p:txBody>
      </p:sp>
      <p:sp>
        <p:nvSpPr>
          <p:cNvPr id="134" name="object 134"/>
          <p:cNvSpPr/>
          <p:nvPr/>
        </p:nvSpPr>
        <p:spPr>
          <a:xfrm>
            <a:off x="3686107" y="2359564"/>
            <a:ext cx="618490" cy="0"/>
          </a:xfrm>
          <a:custGeom>
            <a:avLst/>
            <a:gdLst/>
            <a:ahLst/>
            <a:cxnLst/>
            <a:rect l="l" t="t" r="r" b="b"/>
            <a:pathLst>
              <a:path w="618489">
                <a:moveTo>
                  <a:pt x="0" y="0"/>
                </a:moveTo>
                <a:lnTo>
                  <a:pt x="618389" y="0"/>
                </a:lnTo>
              </a:path>
            </a:pathLst>
          </a:custGeom>
          <a:ln w="23475">
            <a:solidFill>
              <a:srgbClr val="000000"/>
            </a:solidFill>
            <a:prstDash val="lgDash"/>
          </a:ln>
        </p:spPr>
        <p:txBody>
          <a:bodyPr wrap="square" lIns="0" tIns="0" rIns="0" bIns="0" rtlCol="0"/>
          <a:lstStyle/>
          <a:p>
            <a:endParaRPr/>
          </a:p>
        </p:txBody>
      </p:sp>
      <p:sp>
        <p:nvSpPr>
          <p:cNvPr id="135" name="object 135"/>
          <p:cNvSpPr/>
          <p:nvPr/>
        </p:nvSpPr>
        <p:spPr>
          <a:xfrm>
            <a:off x="5310896" y="5106190"/>
            <a:ext cx="667385" cy="0"/>
          </a:xfrm>
          <a:custGeom>
            <a:avLst/>
            <a:gdLst/>
            <a:ahLst/>
            <a:cxnLst/>
            <a:rect l="l" t="t" r="r" b="b"/>
            <a:pathLst>
              <a:path w="667385">
                <a:moveTo>
                  <a:pt x="0" y="0"/>
                </a:moveTo>
                <a:lnTo>
                  <a:pt x="666890" y="0"/>
                </a:lnTo>
              </a:path>
            </a:pathLst>
          </a:custGeom>
          <a:ln w="23475">
            <a:solidFill>
              <a:srgbClr val="000000"/>
            </a:solidFill>
            <a:prstDash val="lgDash"/>
          </a:ln>
        </p:spPr>
        <p:txBody>
          <a:bodyPr wrap="square" lIns="0" tIns="0" rIns="0" bIns="0" rtlCol="0"/>
          <a:lstStyle/>
          <a:p>
            <a:endParaRPr/>
          </a:p>
        </p:txBody>
      </p:sp>
      <p:sp>
        <p:nvSpPr>
          <p:cNvPr id="136" name="object 136"/>
          <p:cNvSpPr/>
          <p:nvPr/>
        </p:nvSpPr>
        <p:spPr>
          <a:xfrm>
            <a:off x="3686108" y="5106190"/>
            <a:ext cx="630555" cy="0"/>
          </a:xfrm>
          <a:custGeom>
            <a:avLst/>
            <a:gdLst/>
            <a:ahLst/>
            <a:cxnLst/>
            <a:rect l="l" t="t" r="r" b="b"/>
            <a:pathLst>
              <a:path w="630555">
                <a:moveTo>
                  <a:pt x="0" y="0"/>
                </a:moveTo>
                <a:lnTo>
                  <a:pt x="630515" y="0"/>
                </a:lnTo>
              </a:path>
            </a:pathLst>
          </a:custGeom>
          <a:ln w="23475">
            <a:solidFill>
              <a:srgbClr val="000000"/>
            </a:solidFill>
            <a:prstDash val="lgDash"/>
          </a:ln>
        </p:spPr>
        <p:txBody>
          <a:bodyPr wrap="square" lIns="0" tIns="0" rIns="0" bIns="0" rtlCol="0"/>
          <a:lstStyle/>
          <a:p>
            <a:endParaRPr/>
          </a:p>
        </p:txBody>
      </p:sp>
      <p:sp>
        <p:nvSpPr>
          <p:cNvPr id="137" name="object 137"/>
          <p:cNvSpPr/>
          <p:nvPr/>
        </p:nvSpPr>
        <p:spPr>
          <a:xfrm>
            <a:off x="5977787" y="3756376"/>
            <a:ext cx="448945" cy="1350010"/>
          </a:xfrm>
          <a:custGeom>
            <a:avLst/>
            <a:gdLst/>
            <a:ahLst/>
            <a:cxnLst/>
            <a:rect l="l" t="t" r="r" b="b"/>
            <a:pathLst>
              <a:path w="448945" h="1350010">
                <a:moveTo>
                  <a:pt x="448635" y="0"/>
                </a:moveTo>
                <a:lnTo>
                  <a:pt x="0" y="1349814"/>
                </a:lnTo>
              </a:path>
            </a:pathLst>
          </a:custGeom>
          <a:ln w="24173">
            <a:solidFill>
              <a:srgbClr val="000000"/>
            </a:solidFill>
            <a:prstDash val="lgDash"/>
          </a:ln>
        </p:spPr>
        <p:txBody>
          <a:bodyPr wrap="square" lIns="0" tIns="0" rIns="0" bIns="0" rtlCol="0"/>
          <a:lstStyle/>
          <a:p>
            <a:endParaRPr/>
          </a:p>
        </p:txBody>
      </p:sp>
      <p:sp>
        <p:nvSpPr>
          <p:cNvPr id="138" name="object 138"/>
          <p:cNvSpPr/>
          <p:nvPr/>
        </p:nvSpPr>
        <p:spPr>
          <a:xfrm>
            <a:off x="4304497" y="2218708"/>
            <a:ext cx="922019" cy="223520"/>
          </a:xfrm>
          <a:custGeom>
            <a:avLst/>
            <a:gdLst/>
            <a:ahLst/>
            <a:cxnLst/>
            <a:rect l="l" t="t" r="r" b="b"/>
            <a:pathLst>
              <a:path w="922020" h="223519">
                <a:moveTo>
                  <a:pt x="0" y="223020"/>
                </a:moveTo>
                <a:lnTo>
                  <a:pt x="921521" y="223020"/>
                </a:lnTo>
                <a:lnTo>
                  <a:pt x="921521" y="0"/>
                </a:lnTo>
                <a:lnTo>
                  <a:pt x="0" y="0"/>
                </a:lnTo>
                <a:lnTo>
                  <a:pt x="0" y="223020"/>
                </a:lnTo>
                <a:close/>
              </a:path>
            </a:pathLst>
          </a:custGeom>
          <a:solidFill>
            <a:srgbClr val="FFFFFF"/>
          </a:solidFill>
        </p:spPr>
        <p:txBody>
          <a:bodyPr wrap="square" lIns="0" tIns="0" rIns="0" bIns="0" rtlCol="0"/>
          <a:lstStyle/>
          <a:p>
            <a:endParaRPr/>
          </a:p>
        </p:txBody>
      </p:sp>
      <p:sp>
        <p:nvSpPr>
          <p:cNvPr id="139" name="object 139"/>
          <p:cNvSpPr/>
          <p:nvPr/>
        </p:nvSpPr>
        <p:spPr>
          <a:xfrm>
            <a:off x="4304497" y="2441729"/>
            <a:ext cx="922019" cy="0"/>
          </a:xfrm>
          <a:custGeom>
            <a:avLst/>
            <a:gdLst/>
            <a:ahLst/>
            <a:cxnLst/>
            <a:rect l="l" t="t" r="r" b="b"/>
            <a:pathLst>
              <a:path w="922020">
                <a:moveTo>
                  <a:pt x="0" y="0"/>
                </a:moveTo>
                <a:lnTo>
                  <a:pt x="921521" y="0"/>
                </a:lnTo>
                <a:lnTo>
                  <a:pt x="921521" y="0"/>
                </a:lnTo>
              </a:path>
            </a:pathLst>
          </a:custGeom>
          <a:ln w="3912">
            <a:solidFill>
              <a:srgbClr val="FFFFFF"/>
            </a:solidFill>
          </a:ln>
        </p:spPr>
        <p:txBody>
          <a:bodyPr wrap="square" lIns="0" tIns="0" rIns="0" bIns="0" rtlCol="0"/>
          <a:lstStyle/>
          <a:p>
            <a:endParaRPr/>
          </a:p>
        </p:txBody>
      </p:sp>
      <p:sp>
        <p:nvSpPr>
          <p:cNvPr id="140" name="object 140"/>
          <p:cNvSpPr/>
          <p:nvPr/>
        </p:nvSpPr>
        <p:spPr>
          <a:xfrm>
            <a:off x="4304496" y="2218708"/>
            <a:ext cx="0" cy="223520"/>
          </a:xfrm>
          <a:custGeom>
            <a:avLst/>
            <a:gdLst/>
            <a:ahLst/>
            <a:cxnLst/>
            <a:rect l="l" t="t" r="r" b="b"/>
            <a:pathLst>
              <a:path h="223519">
                <a:moveTo>
                  <a:pt x="0" y="0"/>
                </a:moveTo>
                <a:lnTo>
                  <a:pt x="0" y="0"/>
                </a:lnTo>
                <a:lnTo>
                  <a:pt x="0" y="223020"/>
                </a:lnTo>
              </a:path>
            </a:pathLst>
          </a:custGeom>
          <a:ln w="4041">
            <a:solidFill>
              <a:srgbClr val="FFFFFF"/>
            </a:solidFill>
          </a:ln>
        </p:spPr>
        <p:txBody>
          <a:bodyPr wrap="square" lIns="0" tIns="0" rIns="0" bIns="0" rtlCol="0"/>
          <a:lstStyle/>
          <a:p>
            <a:endParaRPr/>
          </a:p>
        </p:txBody>
      </p:sp>
      <p:sp>
        <p:nvSpPr>
          <p:cNvPr id="141" name="object 141"/>
          <p:cNvSpPr/>
          <p:nvPr/>
        </p:nvSpPr>
        <p:spPr>
          <a:xfrm>
            <a:off x="4280247" y="2195233"/>
            <a:ext cx="921521" cy="223020"/>
          </a:xfrm>
          <a:prstGeom prst="rect">
            <a:avLst/>
          </a:prstGeom>
          <a:blipFill>
            <a:blip r:embed="rId24" cstate="print"/>
            <a:stretch>
              <a:fillRect/>
            </a:stretch>
          </a:blipFill>
        </p:spPr>
        <p:txBody>
          <a:bodyPr wrap="square" lIns="0" tIns="0" rIns="0" bIns="0" rtlCol="0"/>
          <a:lstStyle/>
          <a:p>
            <a:endParaRPr/>
          </a:p>
        </p:txBody>
      </p:sp>
      <p:sp>
        <p:nvSpPr>
          <p:cNvPr id="142" name="object 142"/>
          <p:cNvSpPr/>
          <p:nvPr/>
        </p:nvSpPr>
        <p:spPr>
          <a:xfrm>
            <a:off x="4280247" y="2195233"/>
            <a:ext cx="922019" cy="223520"/>
          </a:xfrm>
          <a:custGeom>
            <a:avLst/>
            <a:gdLst/>
            <a:ahLst/>
            <a:cxnLst/>
            <a:rect l="l" t="t" r="r" b="b"/>
            <a:pathLst>
              <a:path w="922020" h="223519">
                <a:moveTo>
                  <a:pt x="0" y="223020"/>
                </a:moveTo>
                <a:lnTo>
                  <a:pt x="921521" y="223020"/>
                </a:lnTo>
                <a:lnTo>
                  <a:pt x="921521" y="0"/>
                </a:lnTo>
                <a:lnTo>
                  <a:pt x="0" y="0"/>
                </a:lnTo>
                <a:lnTo>
                  <a:pt x="0" y="223020"/>
                </a:lnTo>
                <a:close/>
              </a:path>
            </a:pathLst>
          </a:custGeom>
          <a:ln w="3919">
            <a:solidFill>
              <a:srgbClr val="000000"/>
            </a:solidFill>
          </a:ln>
        </p:spPr>
        <p:txBody>
          <a:bodyPr wrap="square" lIns="0" tIns="0" rIns="0" bIns="0" rtlCol="0"/>
          <a:lstStyle/>
          <a:p>
            <a:endParaRPr/>
          </a:p>
        </p:txBody>
      </p:sp>
      <p:sp>
        <p:nvSpPr>
          <p:cNvPr id="143" name="object 143"/>
          <p:cNvSpPr txBox="1"/>
          <p:nvPr/>
        </p:nvSpPr>
        <p:spPr>
          <a:xfrm>
            <a:off x="4408200" y="2211077"/>
            <a:ext cx="672465" cy="187325"/>
          </a:xfrm>
          <a:prstGeom prst="rect">
            <a:avLst/>
          </a:prstGeom>
        </p:spPr>
        <p:txBody>
          <a:bodyPr vert="horz" wrap="square" lIns="0" tIns="0" rIns="0" bIns="0" rtlCol="0">
            <a:spAutoFit/>
          </a:bodyPr>
          <a:lstStyle/>
          <a:p>
            <a:pPr marL="12700"/>
            <a:r>
              <a:rPr sz="1200" spc="70" dirty="0">
                <a:latin typeface="宋体"/>
                <a:cs typeface="宋体"/>
              </a:rPr>
              <a:t>时间距离</a:t>
            </a:r>
            <a:endParaRPr sz="1200">
              <a:latin typeface="宋体"/>
              <a:cs typeface="宋体"/>
            </a:endParaRPr>
          </a:p>
        </p:txBody>
      </p:sp>
      <p:sp>
        <p:nvSpPr>
          <p:cNvPr id="144" name="object 144"/>
          <p:cNvSpPr/>
          <p:nvPr/>
        </p:nvSpPr>
        <p:spPr>
          <a:xfrm>
            <a:off x="4316622" y="5000549"/>
            <a:ext cx="994410" cy="211454"/>
          </a:xfrm>
          <a:custGeom>
            <a:avLst/>
            <a:gdLst/>
            <a:ahLst/>
            <a:cxnLst/>
            <a:rect l="l" t="t" r="r" b="b"/>
            <a:pathLst>
              <a:path w="994410" h="211454">
                <a:moveTo>
                  <a:pt x="0" y="211282"/>
                </a:moveTo>
                <a:lnTo>
                  <a:pt x="994273" y="211282"/>
                </a:lnTo>
                <a:lnTo>
                  <a:pt x="994273" y="0"/>
                </a:lnTo>
                <a:lnTo>
                  <a:pt x="0" y="0"/>
                </a:lnTo>
                <a:lnTo>
                  <a:pt x="0" y="211282"/>
                </a:lnTo>
                <a:close/>
              </a:path>
            </a:pathLst>
          </a:custGeom>
          <a:solidFill>
            <a:srgbClr val="FFFFFF"/>
          </a:solidFill>
        </p:spPr>
        <p:txBody>
          <a:bodyPr wrap="square" lIns="0" tIns="0" rIns="0" bIns="0" rtlCol="0"/>
          <a:lstStyle/>
          <a:p>
            <a:endParaRPr/>
          </a:p>
        </p:txBody>
      </p:sp>
      <p:sp>
        <p:nvSpPr>
          <p:cNvPr id="145" name="object 145"/>
          <p:cNvSpPr/>
          <p:nvPr/>
        </p:nvSpPr>
        <p:spPr>
          <a:xfrm>
            <a:off x="4316622" y="5211831"/>
            <a:ext cx="994410" cy="0"/>
          </a:xfrm>
          <a:custGeom>
            <a:avLst/>
            <a:gdLst/>
            <a:ahLst/>
            <a:cxnLst/>
            <a:rect l="l" t="t" r="r" b="b"/>
            <a:pathLst>
              <a:path w="994410">
                <a:moveTo>
                  <a:pt x="0" y="0"/>
                </a:moveTo>
                <a:lnTo>
                  <a:pt x="994273" y="0"/>
                </a:lnTo>
                <a:lnTo>
                  <a:pt x="994273" y="0"/>
                </a:lnTo>
              </a:path>
            </a:pathLst>
          </a:custGeom>
          <a:ln w="3912">
            <a:solidFill>
              <a:srgbClr val="FFFFFF"/>
            </a:solidFill>
          </a:ln>
        </p:spPr>
        <p:txBody>
          <a:bodyPr wrap="square" lIns="0" tIns="0" rIns="0" bIns="0" rtlCol="0"/>
          <a:lstStyle/>
          <a:p>
            <a:endParaRPr/>
          </a:p>
        </p:txBody>
      </p:sp>
      <p:sp>
        <p:nvSpPr>
          <p:cNvPr id="146" name="object 146"/>
          <p:cNvSpPr/>
          <p:nvPr/>
        </p:nvSpPr>
        <p:spPr>
          <a:xfrm>
            <a:off x="4316622" y="5000549"/>
            <a:ext cx="0" cy="211454"/>
          </a:xfrm>
          <a:custGeom>
            <a:avLst/>
            <a:gdLst/>
            <a:ahLst/>
            <a:cxnLst/>
            <a:rect l="l" t="t" r="r" b="b"/>
            <a:pathLst>
              <a:path h="211454">
                <a:moveTo>
                  <a:pt x="0" y="0"/>
                </a:moveTo>
                <a:lnTo>
                  <a:pt x="0" y="0"/>
                </a:lnTo>
                <a:lnTo>
                  <a:pt x="0" y="211282"/>
                </a:lnTo>
              </a:path>
            </a:pathLst>
          </a:custGeom>
          <a:ln w="4041">
            <a:solidFill>
              <a:srgbClr val="FFFFFF"/>
            </a:solidFill>
          </a:ln>
        </p:spPr>
        <p:txBody>
          <a:bodyPr wrap="square" lIns="0" tIns="0" rIns="0" bIns="0" rtlCol="0"/>
          <a:lstStyle/>
          <a:p>
            <a:endParaRPr/>
          </a:p>
        </p:txBody>
      </p:sp>
      <p:sp>
        <p:nvSpPr>
          <p:cNvPr id="147" name="object 147"/>
          <p:cNvSpPr/>
          <p:nvPr/>
        </p:nvSpPr>
        <p:spPr>
          <a:xfrm>
            <a:off x="4304497" y="4977073"/>
            <a:ext cx="982148" cy="223020"/>
          </a:xfrm>
          <a:prstGeom prst="rect">
            <a:avLst/>
          </a:prstGeom>
          <a:blipFill>
            <a:blip r:embed="rId25" cstate="print"/>
            <a:stretch>
              <a:fillRect/>
            </a:stretch>
          </a:blipFill>
        </p:spPr>
        <p:txBody>
          <a:bodyPr wrap="square" lIns="0" tIns="0" rIns="0" bIns="0" rtlCol="0"/>
          <a:lstStyle/>
          <a:p>
            <a:endParaRPr/>
          </a:p>
        </p:txBody>
      </p:sp>
      <p:sp>
        <p:nvSpPr>
          <p:cNvPr id="148" name="object 148"/>
          <p:cNvSpPr/>
          <p:nvPr/>
        </p:nvSpPr>
        <p:spPr>
          <a:xfrm>
            <a:off x="4304496" y="4977073"/>
            <a:ext cx="982344" cy="223520"/>
          </a:xfrm>
          <a:custGeom>
            <a:avLst/>
            <a:gdLst/>
            <a:ahLst/>
            <a:cxnLst/>
            <a:rect l="l" t="t" r="r" b="b"/>
            <a:pathLst>
              <a:path w="982345" h="223520">
                <a:moveTo>
                  <a:pt x="0" y="223020"/>
                </a:moveTo>
                <a:lnTo>
                  <a:pt x="982148" y="223020"/>
                </a:lnTo>
                <a:lnTo>
                  <a:pt x="982148" y="0"/>
                </a:lnTo>
                <a:lnTo>
                  <a:pt x="0" y="0"/>
                </a:lnTo>
                <a:lnTo>
                  <a:pt x="0" y="223020"/>
                </a:lnTo>
                <a:close/>
              </a:path>
            </a:pathLst>
          </a:custGeom>
          <a:ln w="3918">
            <a:solidFill>
              <a:srgbClr val="000000"/>
            </a:solidFill>
          </a:ln>
        </p:spPr>
        <p:txBody>
          <a:bodyPr wrap="square" lIns="0" tIns="0" rIns="0" bIns="0" rtlCol="0"/>
          <a:lstStyle/>
          <a:p>
            <a:endParaRPr/>
          </a:p>
        </p:txBody>
      </p:sp>
      <p:sp>
        <p:nvSpPr>
          <p:cNvPr id="149" name="object 149"/>
          <p:cNvSpPr txBox="1"/>
          <p:nvPr/>
        </p:nvSpPr>
        <p:spPr>
          <a:xfrm>
            <a:off x="4375058" y="4983778"/>
            <a:ext cx="833755" cy="187325"/>
          </a:xfrm>
          <a:prstGeom prst="rect">
            <a:avLst/>
          </a:prstGeom>
        </p:spPr>
        <p:txBody>
          <a:bodyPr vert="horz" wrap="square" lIns="0" tIns="0" rIns="0" bIns="0" rtlCol="0">
            <a:spAutoFit/>
          </a:bodyPr>
          <a:lstStyle/>
          <a:p>
            <a:pPr marL="12700"/>
            <a:r>
              <a:rPr sz="1200" spc="70" dirty="0">
                <a:latin typeface="宋体"/>
                <a:cs typeface="宋体"/>
              </a:rPr>
              <a:t>简捷化直觉</a:t>
            </a:r>
            <a:endParaRPr sz="1200">
              <a:latin typeface="宋体"/>
              <a:cs typeface="宋体"/>
            </a:endParaRPr>
          </a:p>
        </p:txBody>
      </p:sp>
      <p:sp>
        <p:nvSpPr>
          <p:cNvPr id="150" name="object 150"/>
          <p:cNvSpPr/>
          <p:nvPr/>
        </p:nvSpPr>
        <p:spPr>
          <a:xfrm>
            <a:off x="5989913" y="4026348"/>
            <a:ext cx="497205" cy="810260"/>
          </a:xfrm>
          <a:custGeom>
            <a:avLst/>
            <a:gdLst/>
            <a:ahLst/>
            <a:cxnLst/>
            <a:rect l="l" t="t" r="r" b="b"/>
            <a:pathLst>
              <a:path w="497204" h="810260">
                <a:moveTo>
                  <a:pt x="278881" y="0"/>
                </a:moveTo>
                <a:lnTo>
                  <a:pt x="0" y="739442"/>
                </a:lnTo>
                <a:lnTo>
                  <a:pt x="218255" y="809869"/>
                </a:lnTo>
                <a:lnTo>
                  <a:pt x="497136" y="70427"/>
                </a:lnTo>
                <a:lnTo>
                  <a:pt x="278881" y="0"/>
                </a:lnTo>
                <a:close/>
              </a:path>
            </a:pathLst>
          </a:custGeom>
          <a:solidFill>
            <a:srgbClr val="FFFFFF"/>
          </a:solidFill>
        </p:spPr>
        <p:txBody>
          <a:bodyPr wrap="square" lIns="0" tIns="0" rIns="0" bIns="0" rtlCol="0"/>
          <a:lstStyle/>
          <a:p>
            <a:endParaRPr/>
          </a:p>
        </p:txBody>
      </p:sp>
      <p:sp>
        <p:nvSpPr>
          <p:cNvPr id="151" name="object 151"/>
          <p:cNvSpPr/>
          <p:nvPr/>
        </p:nvSpPr>
        <p:spPr>
          <a:xfrm>
            <a:off x="6208167" y="4836218"/>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152" name="object 152"/>
          <p:cNvSpPr/>
          <p:nvPr/>
        </p:nvSpPr>
        <p:spPr>
          <a:xfrm>
            <a:off x="5989912" y="4026348"/>
            <a:ext cx="279400" cy="810260"/>
          </a:xfrm>
          <a:custGeom>
            <a:avLst/>
            <a:gdLst/>
            <a:ahLst/>
            <a:cxnLst/>
            <a:rect l="l" t="t" r="r" b="b"/>
            <a:pathLst>
              <a:path w="279400" h="810260">
                <a:moveTo>
                  <a:pt x="278881" y="0"/>
                </a:moveTo>
                <a:lnTo>
                  <a:pt x="0" y="739442"/>
                </a:lnTo>
                <a:lnTo>
                  <a:pt x="218255" y="809869"/>
                </a:lnTo>
              </a:path>
            </a:pathLst>
          </a:custGeom>
          <a:ln w="4028">
            <a:solidFill>
              <a:srgbClr val="FFFFFF"/>
            </a:solidFill>
          </a:ln>
        </p:spPr>
        <p:txBody>
          <a:bodyPr wrap="square" lIns="0" tIns="0" rIns="0" bIns="0" rtlCol="0"/>
          <a:lstStyle/>
          <a:p>
            <a:endParaRPr/>
          </a:p>
        </p:txBody>
      </p:sp>
      <p:sp>
        <p:nvSpPr>
          <p:cNvPr id="153" name="object 153"/>
          <p:cNvSpPr/>
          <p:nvPr/>
        </p:nvSpPr>
        <p:spPr>
          <a:xfrm>
            <a:off x="5965661" y="4002874"/>
            <a:ext cx="497136" cy="809869"/>
          </a:xfrm>
          <a:prstGeom prst="rect">
            <a:avLst/>
          </a:prstGeom>
          <a:blipFill>
            <a:blip r:embed="rId26" cstate="print"/>
            <a:stretch>
              <a:fillRect/>
            </a:stretch>
          </a:blipFill>
        </p:spPr>
        <p:txBody>
          <a:bodyPr wrap="square" lIns="0" tIns="0" rIns="0" bIns="0" rtlCol="0"/>
          <a:lstStyle/>
          <a:p>
            <a:endParaRPr/>
          </a:p>
        </p:txBody>
      </p:sp>
      <p:sp>
        <p:nvSpPr>
          <p:cNvPr id="154" name="object 154"/>
          <p:cNvSpPr/>
          <p:nvPr/>
        </p:nvSpPr>
        <p:spPr>
          <a:xfrm>
            <a:off x="5965662" y="4002873"/>
            <a:ext cx="497205" cy="810260"/>
          </a:xfrm>
          <a:custGeom>
            <a:avLst/>
            <a:gdLst/>
            <a:ahLst/>
            <a:cxnLst/>
            <a:rect l="l" t="t" r="r" b="b"/>
            <a:pathLst>
              <a:path w="497204" h="810260">
                <a:moveTo>
                  <a:pt x="218255" y="809869"/>
                </a:moveTo>
                <a:lnTo>
                  <a:pt x="497136" y="70427"/>
                </a:lnTo>
                <a:lnTo>
                  <a:pt x="278881" y="0"/>
                </a:lnTo>
                <a:lnTo>
                  <a:pt x="0" y="739442"/>
                </a:lnTo>
                <a:lnTo>
                  <a:pt x="218255" y="809869"/>
                </a:lnTo>
                <a:close/>
              </a:path>
            </a:pathLst>
          </a:custGeom>
          <a:ln w="4006">
            <a:solidFill>
              <a:srgbClr val="000000"/>
            </a:solidFill>
          </a:ln>
        </p:spPr>
        <p:txBody>
          <a:bodyPr wrap="square" lIns="0" tIns="0" rIns="0" bIns="0" rtlCol="0"/>
          <a:lstStyle/>
          <a:p>
            <a:endParaRPr/>
          </a:p>
        </p:txBody>
      </p:sp>
      <p:sp>
        <p:nvSpPr>
          <p:cNvPr id="155" name="object 155"/>
          <p:cNvSpPr txBox="1"/>
          <p:nvPr/>
        </p:nvSpPr>
        <p:spPr>
          <a:xfrm rot="17460000">
            <a:off x="5885722" y="4320536"/>
            <a:ext cx="650241" cy="166712"/>
          </a:xfrm>
          <a:prstGeom prst="rect">
            <a:avLst/>
          </a:prstGeom>
        </p:spPr>
        <p:txBody>
          <a:bodyPr vert="horz" wrap="square" lIns="0" tIns="0" rIns="0" bIns="0" rtlCol="0">
            <a:spAutoFit/>
          </a:bodyPr>
          <a:lstStyle/>
          <a:p>
            <a:pPr>
              <a:lnSpc>
                <a:spcPts val="1270"/>
              </a:lnSpc>
            </a:pPr>
            <a:r>
              <a:rPr sz="1250" spc="-25" dirty="0">
                <a:latin typeface="宋体"/>
                <a:cs typeface="宋体"/>
              </a:rPr>
              <a:t>心理情</a:t>
            </a:r>
            <a:r>
              <a:rPr sz="1875" spc="-22" baseline="2222" dirty="0">
                <a:latin typeface="宋体"/>
                <a:cs typeface="宋体"/>
              </a:rPr>
              <a:t>景</a:t>
            </a:r>
            <a:endParaRPr sz="1875" baseline="2222">
              <a:latin typeface="宋体"/>
              <a:cs typeface="宋体"/>
            </a:endParaRPr>
          </a:p>
        </p:txBody>
      </p:sp>
      <p:sp>
        <p:nvSpPr>
          <p:cNvPr id="156" name="object 156"/>
          <p:cNvSpPr/>
          <p:nvPr/>
        </p:nvSpPr>
        <p:spPr>
          <a:xfrm>
            <a:off x="3152594" y="2324350"/>
            <a:ext cx="279400" cy="234950"/>
          </a:xfrm>
          <a:custGeom>
            <a:avLst/>
            <a:gdLst/>
            <a:ahLst/>
            <a:cxnLst/>
            <a:rect l="l" t="t" r="r" b="b"/>
            <a:pathLst>
              <a:path w="279400" h="234950">
                <a:moveTo>
                  <a:pt x="0" y="234758"/>
                </a:moveTo>
                <a:lnTo>
                  <a:pt x="278881" y="234758"/>
                </a:lnTo>
                <a:lnTo>
                  <a:pt x="278881" y="0"/>
                </a:lnTo>
                <a:lnTo>
                  <a:pt x="0" y="0"/>
                </a:lnTo>
                <a:lnTo>
                  <a:pt x="0" y="234758"/>
                </a:lnTo>
                <a:close/>
              </a:path>
            </a:pathLst>
          </a:custGeom>
          <a:solidFill>
            <a:srgbClr val="FFFFFF"/>
          </a:solidFill>
        </p:spPr>
        <p:txBody>
          <a:bodyPr wrap="square" lIns="0" tIns="0" rIns="0" bIns="0" rtlCol="0"/>
          <a:lstStyle/>
          <a:p>
            <a:endParaRPr/>
          </a:p>
        </p:txBody>
      </p:sp>
      <p:sp>
        <p:nvSpPr>
          <p:cNvPr id="157" name="object 157"/>
          <p:cNvSpPr/>
          <p:nvPr/>
        </p:nvSpPr>
        <p:spPr>
          <a:xfrm>
            <a:off x="3152594" y="2559108"/>
            <a:ext cx="279400" cy="0"/>
          </a:xfrm>
          <a:custGeom>
            <a:avLst/>
            <a:gdLst/>
            <a:ahLst/>
            <a:cxnLst/>
            <a:rect l="l" t="t" r="r" b="b"/>
            <a:pathLst>
              <a:path w="279400">
                <a:moveTo>
                  <a:pt x="0" y="0"/>
                </a:moveTo>
                <a:lnTo>
                  <a:pt x="278881" y="0"/>
                </a:lnTo>
                <a:lnTo>
                  <a:pt x="278881" y="0"/>
                </a:lnTo>
              </a:path>
            </a:pathLst>
          </a:custGeom>
          <a:ln w="3912">
            <a:solidFill>
              <a:srgbClr val="FFFFFF"/>
            </a:solidFill>
          </a:ln>
        </p:spPr>
        <p:txBody>
          <a:bodyPr wrap="square" lIns="0" tIns="0" rIns="0" bIns="0" rtlCol="0"/>
          <a:lstStyle/>
          <a:p>
            <a:endParaRPr/>
          </a:p>
        </p:txBody>
      </p:sp>
      <p:sp>
        <p:nvSpPr>
          <p:cNvPr id="158" name="object 158"/>
          <p:cNvSpPr/>
          <p:nvPr/>
        </p:nvSpPr>
        <p:spPr>
          <a:xfrm>
            <a:off x="3152594" y="2324350"/>
            <a:ext cx="0" cy="234950"/>
          </a:xfrm>
          <a:custGeom>
            <a:avLst/>
            <a:gdLst/>
            <a:ahLst/>
            <a:cxnLst/>
            <a:rect l="l" t="t" r="r" b="b"/>
            <a:pathLst>
              <a:path h="234950">
                <a:moveTo>
                  <a:pt x="0" y="0"/>
                </a:moveTo>
                <a:lnTo>
                  <a:pt x="0" y="0"/>
                </a:lnTo>
                <a:lnTo>
                  <a:pt x="0" y="234758"/>
                </a:lnTo>
              </a:path>
            </a:pathLst>
          </a:custGeom>
          <a:ln w="4041">
            <a:solidFill>
              <a:srgbClr val="FFFFFF"/>
            </a:solidFill>
          </a:ln>
        </p:spPr>
        <p:txBody>
          <a:bodyPr wrap="square" lIns="0" tIns="0" rIns="0" bIns="0" rtlCol="0"/>
          <a:lstStyle/>
          <a:p>
            <a:endParaRPr/>
          </a:p>
        </p:txBody>
      </p:sp>
      <p:sp>
        <p:nvSpPr>
          <p:cNvPr id="159" name="object 159"/>
          <p:cNvSpPr/>
          <p:nvPr/>
        </p:nvSpPr>
        <p:spPr>
          <a:xfrm>
            <a:off x="3128345" y="2300874"/>
            <a:ext cx="278881" cy="234758"/>
          </a:xfrm>
          <a:prstGeom prst="rect">
            <a:avLst/>
          </a:prstGeom>
          <a:blipFill>
            <a:blip r:embed="rId27" cstate="print"/>
            <a:stretch>
              <a:fillRect/>
            </a:stretch>
          </a:blipFill>
        </p:spPr>
        <p:txBody>
          <a:bodyPr wrap="square" lIns="0" tIns="0" rIns="0" bIns="0" rtlCol="0"/>
          <a:lstStyle/>
          <a:p>
            <a:endParaRPr/>
          </a:p>
        </p:txBody>
      </p:sp>
      <p:sp>
        <p:nvSpPr>
          <p:cNvPr id="160" name="object 160"/>
          <p:cNvSpPr/>
          <p:nvPr/>
        </p:nvSpPr>
        <p:spPr>
          <a:xfrm>
            <a:off x="3128344" y="2300874"/>
            <a:ext cx="279400" cy="234950"/>
          </a:xfrm>
          <a:custGeom>
            <a:avLst/>
            <a:gdLst/>
            <a:ahLst/>
            <a:cxnLst/>
            <a:rect l="l" t="t" r="r" b="b"/>
            <a:pathLst>
              <a:path w="279400" h="234950">
                <a:moveTo>
                  <a:pt x="0" y="234758"/>
                </a:moveTo>
                <a:lnTo>
                  <a:pt x="278881" y="234758"/>
                </a:lnTo>
                <a:lnTo>
                  <a:pt x="278881" y="0"/>
                </a:lnTo>
                <a:lnTo>
                  <a:pt x="0" y="0"/>
                </a:lnTo>
                <a:lnTo>
                  <a:pt x="0" y="234758"/>
                </a:lnTo>
                <a:close/>
              </a:path>
            </a:pathLst>
          </a:custGeom>
          <a:ln w="3966">
            <a:solidFill>
              <a:srgbClr val="FFFFFF"/>
            </a:solidFill>
          </a:ln>
        </p:spPr>
        <p:txBody>
          <a:bodyPr wrap="square" lIns="0" tIns="0" rIns="0" bIns="0" rtlCol="0"/>
          <a:lstStyle/>
          <a:p>
            <a:endParaRPr/>
          </a:p>
        </p:txBody>
      </p:sp>
      <p:sp>
        <p:nvSpPr>
          <p:cNvPr id="161" name="object 161"/>
          <p:cNvSpPr txBox="1"/>
          <p:nvPr/>
        </p:nvSpPr>
        <p:spPr>
          <a:xfrm>
            <a:off x="3182722" y="2205286"/>
            <a:ext cx="187325" cy="187325"/>
          </a:xfrm>
          <a:prstGeom prst="rect">
            <a:avLst/>
          </a:prstGeom>
        </p:spPr>
        <p:txBody>
          <a:bodyPr vert="horz" wrap="square" lIns="0" tIns="0" rIns="0" bIns="0" rtlCol="0">
            <a:spAutoFit/>
          </a:bodyPr>
          <a:lstStyle/>
          <a:p>
            <a:pPr marL="12700"/>
            <a:r>
              <a:rPr sz="1200" spc="70" dirty="0">
                <a:latin typeface="宋体"/>
                <a:cs typeface="宋体"/>
              </a:rPr>
              <a:t>组</a:t>
            </a:r>
            <a:endParaRPr sz="1200">
              <a:latin typeface="宋体"/>
              <a:cs typeface="宋体"/>
            </a:endParaRPr>
          </a:p>
        </p:txBody>
      </p:sp>
      <p:sp>
        <p:nvSpPr>
          <p:cNvPr id="162" name="object 162"/>
          <p:cNvSpPr txBox="1"/>
          <p:nvPr/>
        </p:nvSpPr>
        <p:spPr>
          <a:xfrm>
            <a:off x="3182722" y="2408431"/>
            <a:ext cx="187325" cy="187325"/>
          </a:xfrm>
          <a:prstGeom prst="rect">
            <a:avLst/>
          </a:prstGeom>
        </p:spPr>
        <p:txBody>
          <a:bodyPr vert="horz" wrap="square" lIns="0" tIns="0" rIns="0" bIns="0" rtlCol="0">
            <a:spAutoFit/>
          </a:bodyPr>
          <a:lstStyle/>
          <a:p>
            <a:pPr marL="12700"/>
            <a:r>
              <a:rPr sz="1200" spc="70" dirty="0">
                <a:latin typeface="宋体"/>
                <a:cs typeface="宋体"/>
              </a:rPr>
              <a:t>织</a:t>
            </a:r>
            <a:endParaRPr sz="1200">
              <a:latin typeface="宋体"/>
              <a:cs typeface="宋体"/>
            </a:endParaRPr>
          </a:p>
        </p:txBody>
      </p:sp>
      <p:sp>
        <p:nvSpPr>
          <p:cNvPr id="163" name="object 163"/>
          <p:cNvSpPr/>
          <p:nvPr/>
        </p:nvSpPr>
        <p:spPr>
          <a:xfrm>
            <a:off x="5723156" y="4237632"/>
            <a:ext cx="1624965" cy="1619885"/>
          </a:xfrm>
          <a:custGeom>
            <a:avLst/>
            <a:gdLst/>
            <a:ahLst/>
            <a:cxnLst/>
            <a:rect l="l" t="t" r="r" b="b"/>
            <a:pathLst>
              <a:path w="1624964" h="1619885">
                <a:moveTo>
                  <a:pt x="0" y="1619786"/>
                </a:moveTo>
                <a:lnTo>
                  <a:pt x="1624788" y="1619786"/>
                </a:lnTo>
                <a:lnTo>
                  <a:pt x="1624788" y="0"/>
                </a:lnTo>
              </a:path>
            </a:pathLst>
          </a:custGeom>
          <a:ln w="15908">
            <a:solidFill>
              <a:srgbClr val="000000"/>
            </a:solidFill>
          </a:ln>
        </p:spPr>
        <p:txBody>
          <a:bodyPr wrap="square" lIns="0" tIns="0" rIns="0" bIns="0" rtlCol="0"/>
          <a:lstStyle/>
          <a:p>
            <a:endParaRPr/>
          </a:p>
        </p:txBody>
      </p:sp>
      <p:sp>
        <p:nvSpPr>
          <p:cNvPr id="164" name="object 164"/>
          <p:cNvSpPr/>
          <p:nvPr/>
        </p:nvSpPr>
        <p:spPr>
          <a:xfrm>
            <a:off x="7287318" y="4155466"/>
            <a:ext cx="121285" cy="107314"/>
          </a:xfrm>
          <a:custGeom>
            <a:avLst/>
            <a:gdLst/>
            <a:ahLst/>
            <a:cxnLst/>
            <a:rect l="l" t="t" r="r" b="b"/>
            <a:pathLst>
              <a:path w="121285" h="107314">
                <a:moveTo>
                  <a:pt x="60626" y="0"/>
                </a:moveTo>
                <a:lnTo>
                  <a:pt x="0" y="105641"/>
                </a:lnTo>
                <a:lnTo>
                  <a:pt x="2748" y="107206"/>
                </a:lnTo>
                <a:lnTo>
                  <a:pt x="30558" y="97434"/>
                </a:lnTo>
                <a:lnTo>
                  <a:pt x="59595" y="94177"/>
                </a:lnTo>
                <a:lnTo>
                  <a:pt x="114673" y="94177"/>
                </a:lnTo>
                <a:lnTo>
                  <a:pt x="60626" y="0"/>
                </a:lnTo>
                <a:close/>
              </a:path>
              <a:path w="121285" h="107314">
                <a:moveTo>
                  <a:pt x="114673" y="94177"/>
                </a:moveTo>
                <a:lnTo>
                  <a:pt x="59595" y="94177"/>
                </a:lnTo>
                <a:lnTo>
                  <a:pt x="88663" y="97434"/>
                </a:lnTo>
                <a:lnTo>
                  <a:pt x="116564" y="107206"/>
                </a:lnTo>
                <a:lnTo>
                  <a:pt x="121252" y="105641"/>
                </a:lnTo>
                <a:lnTo>
                  <a:pt x="114673" y="94177"/>
                </a:lnTo>
                <a:close/>
              </a:path>
            </a:pathLst>
          </a:custGeom>
          <a:solidFill>
            <a:srgbClr val="000000"/>
          </a:solidFill>
        </p:spPr>
        <p:txBody>
          <a:bodyPr wrap="square" lIns="0" tIns="0" rIns="0" bIns="0" rtlCol="0"/>
          <a:lstStyle/>
          <a:p>
            <a:endParaRPr/>
          </a:p>
        </p:txBody>
      </p:sp>
      <p:sp>
        <p:nvSpPr>
          <p:cNvPr id="165" name="object 165"/>
          <p:cNvSpPr/>
          <p:nvPr/>
        </p:nvSpPr>
        <p:spPr>
          <a:xfrm>
            <a:off x="5650404" y="939275"/>
            <a:ext cx="1697989" cy="1397000"/>
          </a:xfrm>
          <a:custGeom>
            <a:avLst/>
            <a:gdLst/>
            <a:ahLst/>
            <a:cxnLst/>
            <a:rect l="l" t="t" r="r" b="b"/>
            <a:pathLst>
              <a:path w="1697989" h="1397000">
                <a:moveTo>
                  <a:pt x="0" y="0"/>
                </a:moveTo>
                <a:lnTo>
                  <a:pt x="1697540" y="0"/>
                </a:lnTo>
                <a:lnTo>
                  <a:pt x="1697540" y="1396812"/>
                </a:lnTo>
              </a:path>
            </a:pathLst>
          </a:custGeom>
          <a:ln w="15859">
            <a:solidFill>
              <a:srgbClr val="000000"/>
            </a:solidFill>
          </a:ln>
        </p:spPr>
        <p:txBody>
          <a:bodyPr wrap="square" lIns="0" tIns="0" rIns="0" bIns="0" rtlCol="0"/>
          <a:lstStyle/>
          <a:p>
            <a:endParaRPr/>
          </a:p>
        </p:txBody>
      </p:sp>
      <p:sp>
        <p:nvSpPr>
          <p:cNvPr id="166" name="object 166"/>
          <p:cNvSpPr/>
          <p:nvPr/>
        </p:nvSpPr>
        <p:spPr>
          <a:xfrm>
            <a:off x="7287318" y="2312142"/>
            <a:ext cx="121285" cy="106680"/>
          </a:xfrm>
          <a:custGeom>
            <a:avLst/>
            <a:gdLst/>
            <a:ahLst/>
            <a:cxnLst/>
            <a:rect l="l" t="t" r="r" b="b"/>
            <a:pathLst>
              <a:path w="121285" h="106680">
                <a:moveTo>
                  <a:pt x="2748" y="0"/>
                </a:moveTo>
                <a:lnTo>
                  <a:pt x="0" y="469"/>
                </a:lnTo>
                <a:lnTo>
                  <a:pt x="60626" y="106110"/>
                </a:lnTo>
                <a:lnTo>
                  <a:pt x="114112" y="12911"/>
                </a:lnTo>
                <a:lnTo>
                  <a:pt x="59595" y="12911"/>
                </a:lnTo>
                <a:lnTo>
                  <a:pt x="30558" y="9683"/>
                </a:lnTo>
                <a:lnTo>
                  <a:pt x="2748" y="0"/>
                </a:lnTo>
                <a:close/>
              </a:path>
              <a:path w="121285" h="106680">
                <a:moveTo>
                  <a:pt x="116564" y="0"/>
                </a:moveTo>
                <a:lnTo>
                  <a:pt x="88663" y="9683"/>
                </a:lnTo>
                <a:lnTo>
                  <a:pt x="59595" y="12911"/>
                </a:lnTo>
                <a:lnTo>
                  <a:pt x="114112" y="12911"/>
                </a:lnTo>
                <a:lnTo>
                  <a:pt x="121252" y="469"/>
                </a:lnTo>
                <a:lnTo>
                  <a:pt x="116564" y="0"/>
                </a:lnTo>
                <a:close/>
              </a:path>
            </a:pathLst>
          </a:custGeom>
          <a:solidFill>
            <a:srgbClr val="000000"/>
          </a:solidFill>
        </p:spPr>
        <p:txBody>
          <a:bodyPr wrap="square" lIns="0" tIns="0" rIns="0" bIns="0" rtlCol="0"/>
          <a:lstStyle/>
          <a:p>
            <a:endParaRPr/>
          </a:p>
        </p:txBody>
      </p:sp>
      <p:sp>
        <p:nvSpPr>
          <p:cNvPr id="167" name="object 167"/>
          <p:cNvSpPr/>
          <p:nvPr/>
        </p:nvSpPr>
        <p:spPr>
          <a:xfrm>
            <a:off x="4534878" y="5305736"/>
            <a:ext cx="630555" cy="352425"/>
          </a:xfrm>
          <a:custGeom>
            <a:avLst/>
            <a:gdLst/>
            <a:ahLst/>
            <a:cxnLst/>
            <a:rect l="l" t="t" r="r" b="b"/>
            <a:pathLst>
              <a:path w="630554" h="352425">
                <a:moveTo>
                  <a:pt x="630515" y="199544"/>
                </a:moveTo>
                <a:lnTo>
                  <a:pt x="0" y="199544"/>
                </a:lnTo>
                <a:lnTo>
                  <a:pt x="315257" y="352137"/>
                </a:lnTo>
                <a:lnTo>
                  <a:pt x="630515" y="199544"/>
                </a:lnTo>
                <a:close/>
              </a:path>
              <a:path w="630554" h="352425">
                <a:moveTo>
                  <a:pt x="424385" y="0"/>
                </a:moveTo>
                <a:lnTo>
                  <a:pt x="206129" y="0"/>
                </a:lnTo>
                <a:lnTo>
                  <a:pt x="206129" y="199544"/>
                </a:lnTo>
                <a:lnTo>
                  <a:pt x="424385" y="199544"/>
                </a:lnTo>
                <a:lnTo>
                  <a:pt x="424385" y="0"/>
                </a:lnTo>
                <a:close/>
              </a:path>
            </a:pathLst>
          </a:custGeom>
          <a:solidFill>
            <a:srgbClr val="FFFFFF"/>
          </a:solidFill>
        </p:spPr>
        <p:txBody>
          <a:bodyPr wrap="square" lIns="0" tIns="0" rIns="0" bIns="0" rtlCol="0"/>
          <a:lstStyle/>
          <a:p>
            <a:endParaRPr/>
          </a:p>
        </p:txBody>
      </p:sp>
      <p:sp>
        <p:nvSpPr>
          <p:cNvPr id="168" name="object 168"/>
          <p:cNvSpPr/>
          <p:nvPr/>
        </p:nvSpPr>
        <p:spPr>
          <a:xfrm>
            <a:off x="4850134" y="5657872"/>
            <a:ext cx="0" cy="0"/>
          </a:xfrm>
          <a:custGeom>
            <a:avLst/>
            <a:gdLst/>
            <a:ahLst/>
            <a:cxnLst/>
            <a:rect l="l" t="t" r="r" b="b"/>
            <a:pathLst>
              <a:path>
                <a:moveTo>
                  <a:pt x="0" y="0"/>
                </a:moveTo>
                <a:lnTo>
                  <a:pt x="0" y="0"/>
                </a:lnTo>
              </a:path>
            </a:pathLst>
          </a:custGeom>
          <a:ln w="3912">
            <a:solidFill>
              <a:srgbClr val="FFFFFF"/>
            </a:solidFill>
          </a:ln>
        </p:spPr>
        <p:txBody>
          <a:bodyPr wrap="square" lIns="0" tIns="0" rIns="0" bIns="0" rtlCol="0"/>
          <a:lstStyle/>
          <a:p>
            <a:endParaRPr/>
          </a:p>
        </p:txBody>
      </p:sp>
      <p:sp>
        <p:nvSpPr>
          <p:cNvPr id="169" name="object 169"/>
          <p:cNvSpPr/>
          <p:nvPr/>
        </p:nvSpPr>
        <p:spPr>
          <a:xfrm>
            <a:off x="4741007" y="5305736"/>
            <a:ext cx="0" cy="200025"/>
          </a:xfrm>
          <a:custGeom>
            <a:avLst/>
            <a:gdLst/>
            <a:ahLst/>
            <a:cxnLst/>
            <a:rect l="l" t="t" r="r" b="b"/>
            <a:pathLst>
              <a:path h="200025">
                <a:moveTo>
                  <a:pt x="0" y="0"/>
                </a:moveTo>
                <a:lnTo>
                  <a:pt x="0" y="0"/>
                </a:lnTo>
                <a:lnTo>
                  <a:pt x="0" y="199544"/>
                </a:lnTo>
              </a:path>
            </a:pathLst>
          </a:custGeom>
          <a:ln w="4041">
            <a:solidFill>
              <a:srgbClr val="FFFFFF"/>
            </a:solidFill>
          </a:ln>
        </p:spPr>
        <p:txBody>
          <a:bodyPr wrap="square" lIns="0" tIns="0" rIns="0" bIns="0" rtlCol="0"/>
          <a:lstStyle/>
          <a:p>
            <a:endParaRPr/>
          </a:p>
        </p:txBody>
      </p:sp>
      <p:sp>
        <p:nvSpPr>
          <p:cNvPr id="170" name="object 170"/>
          <p:cNvSpPr/>
          <p:nvPr/>
        </p:nvSpPr>
        <p:spPr>
          <a:xfrm>
            <a:off x="4534878" y="5505280"/>
            <a:ext cx="315595" cy="153035"/>
          </a:xfrm>
          <a:custGeom>
            <a:avLst/>
            <a:gdLst/>
            <a:ahLst/>
            <a:cxnLst/>
            <a:rect l="l" t="t" r="r" b="b"/>
            <a:pathLst>
              <a:path w="315595" h="153035">
                <a:moveTo>
                  <a:pt x="0" y="0"/>
                </a:moveTo>
                <a:lnTo>
                  <a:pt x="0" y="0"/>
                </a:lnTo>
                <a:lnTo>
                  <a:pt x="315257" y="152592"/>
                </a:lnTo>
              </a:path>
            </a:pathLst>
          </a:custGeom>
          <a:ln w="3937">
            <a:solidFill>
              <a:srgbClr val="FFFFFF"/>
            </a:solidFill>
          </a:ln>
        </p:spPr>
        <p:txBody>
          <a:bodyPr wrap="square" lIns="0" tIns="0" rIns="0" bIns="0" rtlCol="0"/>
          <a:lstStyle/>
          <a:p>
            <a:endParaRPr/>
          </a:p>
        </p:txBody>
      </p:sp>
      <p:sp>
        <p:nvSpPr>
          <p:cNvPr id="171" name="object 171"/>
          <p:cNvSpPr/>
          <p:nvPr/>
        </p:nvSpPr>
        <p:spPr>
          <a:xfrm>
            <a:off x="4510628" y="5282260"/>
            <a:ext cx="630515" cy="352137"/>
          </a:xfrm>
          <a:prstGeom prst="rect">
            <a:avLst/>
          </a:prstGeom>
          <a:blipFill>
            <a:blip r:embed="rId28" cstate="print"/>
            <a:stretch>
              <a:fillRect/>
            </a:stretch>
          </a:blipFill>
        </p:spPr>
        <p:txBody>
          <a:bodyPr wrap="square" lIns="0" tIns="0" rIns="0" bIns="0" rtlCol="0"/>
          <a:lstStyle/>
          <a:p>
            <a:endParaRPr/>
          </a:p>
        </p:txBody>
      </p:sp>
      <p:sp>
        <p:nvSpPr>
          <p:cNvPr id="172" name="object 172"/>
          <p:cNvSpPr/>
          <p:nvPr/>
        </p:nvSpPr>
        <p:spPr>
          <a:xfrm>
            <a:off x="4510628" y="5282260"/>
            <a:ext cx="630555" cy="352425"/>
          </a:xfrm>
          <a:custGeom>
            <a:avLst/>
            <a:gdLst/>
            <a:ahLst/>
            <a:cxnLst/>
            <a:rect l="l" t="t" r="r" b="b"/>
            <a:pathLst>
              <a:path w="630554" h="352425">
                <a:moveTo>
                  <a:pt x="315257" y="352137"/>
                </a:moveTo>
                <a:lnTo>
                  <a:pt x="630515" y="199544"/>
                </a:lnTo>
                <a:lnTo>
                  <a:pt x="424385" y="199544"/>
                </a:lnTo>
                <a:lnTo>
                  <a:pt x="424385" y="0"/>
                </a:lnTo>
                <a:lnTo>
                  <a:pt x="206129" y="0"/>
                </a:lnTo>
                <a:lnTo>
                  <a:pt x="206129" y="199544"/>
                </a:lnTo>
                <a:lnTo>
                  <a:pt x="0" y="199544"/>
                </a:lnTo>
                <a:lnTo>
                  <a:pt x="315257" y="352137"/>
                </a:lnTo>
                <a:close/>
              </a:path>
            </a:pathLst>
          </a:custGeom>
          <a:ln w="3943">
            <a:solidFill>
              <a:srgbClr val="404040"/>
            </a:solidFill>
          </a:ln>
        </p:spPr>
        <p:txBody>
          <a:bodyPr wrap="square" lIns="0" tIns="0" rIns="0" bIns="0" rtlCol="0"/>
          <a:lstStyle/>
          <a:p>
            <a:endParaRPr/>
          </a:p>
        </p:txBody>
      </p:sp>
      <p:sp>
        <p:nvSpPr>
          <p:cNvPr id="173" name="object 173"/>
          <p:cNvSpPr/>
          <p:nvPr/>
        </p:nvSpPr>
        <p:spPr>
          <a:xfrm>
            <a:off x="7805148" y="1734638"/>
            <a:ext cx="2291356" cy="3105447"/>
          </a:xfrm>
          <a:prstGeom prst="rect">
            <a:avLst/>
          </a:prstGeom>
          <a:blipFill>
            <a:blip r:embed="rId29" cstate="print"/>
            <a:stretch>
              <a:fillRect/>
            </a:stretch>
          </a:blipFill>
        </p:spPr>
        <p:txBody>
          <a:bodyPr wrap="square" lIns="0" tIns="0" rIns="0" bIns="0" rtlCol="0"/>
          <a:lstStyle/>
          <a:p>
            <a:endParaRPr/>
          </a:p>
        </p:txBody>
      </p:sp>
      <p:sp>
        <p:nvSpPr>
          <p:cNvPr id="174" name="object 174"/>
          <p:cNvSpPr/>
          <p:nvPr/>
        </p:nvSpPr>
        <p:spPr>
          <a:xfrm>
            <a:off x="7805149" y="1734638"/>
            <a:ext cx="2291715" cy="3105785"/>
          </a:xfrm>
          <a:custGeom>
            <a:avLst/>
            <a:gdLst/>
            <a:ahLst/>
            <a:cxnLst/>
            <a:rect l="l" t="t" r="r" b="b"/>
            <a:pathLst>
              <a:path w="2291715" h="3105785">
                <a:moveTo>
                  <a:pt x="0" y="1552692"/>
                </a:moveTo>
                <a:lnTo>
                  <a:pt x="723" y="1497004"/>
                </a:lnTo>
                <a:lnTo>
                  <a:pt x="2876" y="1441809"/>
                </a:lnTo>
                <a:lnTo>
                  <a:pt x="6436" y="1387140"/>
                </a:lnTo>
                <a:lnTo>
                  <a:pt x="11378" y="1333030"/>
                </a:lnTo>
                <a:lnTo>
                  <a:pt x="17677" y="1279511"/>
                </a:lnTo>
                <a:lnTo>
                  <a:pt x="25309" y="1226617"/>
                </a:lnTo>
                <a:lnTo>
                  <a:pt x="34251" y="1174380"/>
                </a:lnTo>
                <a:lnTo>
                  <a:pt x="44478" y="1122833"/>
                </a:lnTo>
                <a:lnTo>
                  <a:pt x="55965" y="1072009"/>
                </a:lnTo>
                <a:lnTo>
                  <a:pt x="68689" y="1021941"/>
                </a:lnTo>
                <a:lnTo>
                  <a:pt x="82625" y="972662"/>
                </a:lnTo>
                <a:lnTo>
                  <a:pt x="97749" y="924204"/>
                </a:lnTo>
                <a:lnTo>
                  <a:pt x="114037" y="876601"/>
                </a:lnTo>
                <a:lnTo>
                  <a:pt x="131464" y="829885"/>
                </a:lnTo>
                <a:lnTo>
                  <a:pt x="150006" y="784089"/>
                </a:lnTo>
                <a:lnTo>
                  <a:pt x="169640" y="739245"/>
                </a:lnTo>
                <a:lnTo>
                  <a:pt x="190340" y="695388"/>
                </a:lnTo>
                <a:lnTo>
                  <a:pt x="212083" y="652549"/>
                </a:lnTo>
                <a:lnTo>
                  <a:pt x="234844" y="610762"/>
                </a:lnTo>
                <a:lnTo>
                  <a:pt x="258599" y="570059"/>
                </a:lnTo>
                <a:lnTo>
                  <a:pt x="283324" y="530474"/>
                </a:lnTo>
                <a:lnTo>
                  <a:pt x="308995" y="492038"/>
                </a:lnTo>
                <a:lnTo>
                  <a:pt x="335587" y="454785"/>
                </a:lnTo>
                <a:lnTo>
                  <a:pt x="363076" y="418748"/>
                </a:lnTo>
                <a:lnTo>
                  <a:pt x="391438" y="383960"/>
                </a:lnTo>
                <a:lnTo>
                  <a:pt x="420649" y="350453"/>
                </a:lnTo>
                <a:lnTo>
                  <a:pt x="450684" y="318260"/>
                </a:lnTo>
                <a:lnTo>
                  <a:pt x="481520" y="287414"/>
                </a:lnTo>
                <a:lnTo>
                  <a:pt x="513131" y="257949"/>
                </a:lnTo>
                <a:lnTo>
                  <a:pt x="545494" y="229896"/>
                </a:lnTo>
                <a:lnTo>
                  <a:pt x="578584" y="203289"/>
                </a:lnTo>
                <a:lnTo>
                  <a:pt x="612378" y="178160"/>
                </a:lnTo>
                <a:lnTo>
                  <a:pt x="646851" y="154543"/>
                </a:lnTo>
                <a:lnTo>
                  <a:pt x="681979" y="132470"/>
                </a:lnTo>
                <a:lnTo>
                  <a:pt x="717737" y="111974"/>
                </a:lnTo>
                <a:lnTo>
                  <a:pt x="754101" y="93088"/>
                </a:lnTo>
                <a:lnTo>
                  <a:pt x="791047" y="75844"/>
                </a:lnTo>
                <a:lnTo>
                  <a:pt x="828552" y="60277"/>
                </a:lnTo>
                <a:lnTo>
                  <a:pt x="866589" y="46418"/>
                </a:lnTo>
                <a:lnTo>
                  <a:pt x="905136" y="34300"/>
                </a:lnTo>
                <a:lnTo>
                  <a:pt x="944169" y="23956"/>
                </a:lnTo>
                <a:lnTo>
                  <a:pt x="983662" y="15419"/>
                </a:lnTo>
                <a:lnTo>
                  <a:pt x="1023592" y="8722"/>
                </a:lnTo>
                <a:lnTo>
                  <a:pt x="1063934" y="3898"/>
                </a:lnTo>
                <a:lnTo>
                  <a:pt x="1104664" y="980"/>
                </a:lnTo>
                <a:lnTo>
                  <a:pt x="1145758" y="0"/>
                </a:lnTo>
                <a:lnTo>
                  <a:pt x="1186852" y="980"/>
                </a:lnTo>
                <a:lnTo>
                  <a:pt x="1227582" y="3898"/>
                </a:lnTo>
                <a:lnTo>
                  <a:pt x="1267923" y="8722"/>
                </a:lnTo>
                <a:lnTo>
                  <a:pt x="1307852" y="15419"/>
                </a:lnTo>
                <a:lnTo>
                  <a:pt x="1347343" y="23956"/>
                </a:lnTo>
                <a:lnTo>
                  <a:pt x="1386373" y="34300"/>
                </a:lnTo>
                <a:lnTo>
                  <a:pt x="1424917" y="46418"/>
                </a:lnTo>
                <a:lnTo>
                  <a:pt x="1462952" y="60277"/>
                </a:lnTo>
                <a:lnTo>
                  <a:pt x="1500453" y="75844"/>
                </a:lnTo>
                <a:lnTo>
                  <a:pt x="1537396" y="93088"/>
                </a:lnTo>
                <a:lnTo>
                  <a:pt x="1573757" y="111974"/>
                </a:lnTo>
                <a:lnTo>
                  <a:pt x="1609511" y="132470"/>
                </a:lnTo>
                <a:lnTo>
                  <a:pt x="1644634" y="154543"/>
                </a:lnTo>
                <a:lnTo>
                  <a:pt x="1679103" y="178160"/>
                </a:lnTo>
                <a:lnTo>
                  <a:pt x="1712892" y="203289"/>
                </a:lnTo>
                <a:lnTo>
                  <a:pt x="1745978" y="229896"/>
                </a:lnTo>
                <a:lnTo>
                  <a:pt x="1778336" y="257949"/>
                </a:lnTo>
                <a:lnTo>
                  <a:pt x="1809942" y="287414"/>
                </a:lnTo>
                <a:lnTo>
                  <a:pt x="1840773" y="318260"/>
                </a:lnTo>
                <a:lnTo>
                  <a:pt x="1870803" y="350453"/>
                </a:lnTo>
                <a:lnTo>
                  <a:pt x="1900008" y="383960"/>
                </a:lnTo>
                <a:lnTo>
                  <a:pt x="1928365" y="418748"/>
                </a:lnTo>
                <a:lnTo>
                  <a:pt x="1955849" y="454785"/>
                </a:lnTo>
                <a:lnTo>
                  <a:pt x="1982436" y="492038"/>
                </a:lnTo>
                <a:lnTo>
                  <a:pt x="2008101" y="530474"/>
                </a:lnTo>
                <a:lnTo>
                  <a:pt x="2032821" y="570059"/>
                </a:lnTo>
                <a:lnTo>
                  <a:pt x="2056571" y="610762"/>
                </a:lnTo>
                <a:lnTo>
                  <a:pt x="2079327" y="652549"/>
                </a:lnTo>
                <a:lnTo>
                  <a:pt x="2101065" y="695388"/>
                </a:lnTo>
                <a:lnTo>
                  <a:pt x="2121761" y="739245"/>
                </a:lnTo>
                <a:lnTo>
                  <a:pt x="2141389" y="784089"/>
                </a:lnTo>
                <a:lnTo>
                  <a:pt x="2159927" y="829885"/>
                </a:lnTo>
                <a:lnTo>
                  <a:pt x="2177350" y="876601"/>
                </a:lnTo>
                <a:lnTo>
                  <a:pt x="2193634" y="924204"/>
                </a:lnTo>
                <a:lnTo>
                  <a:pt x="2208754" y="972662"/>
                </a:lnTo>
                <a:lnTo>
                  <a:pt x="2222686" y="1021941"/>
                </a:lnTo>
                <a:lnTo>
                  <a:pt x="2235406" y="1072009"/>
                </a:lnTo>
                <a:lnTo>
                  <a:pt x="2246890" y="1122833"/>
                </a:lnTo>
                <a:lnTo>
                  <a:pt x="2257114" y="1174380"/>
                </a:lnTo>
                <a:lnTo>
                  <a:pt x="2266053" y="1226617"/>
                </a:lnTo>
                <a:lnTo>
                  <a:pt x="2273684" y="1279511"/>
                </a:lnTo>
                <a:lnTo>
                  <a:pt x="2279981" y="1333030"/>
                </a:lnTo>
                <a:lnTo>
                  <a:pt x="2284921" y="1387140"/>
                </a:lnTo>
                <a:lnTo>
                  <a:pt x="2288480" y="1441809"/>
                </a:lnTo>
                <a:lnTo>
                  <a:pt x="2290633" y="1497004"/>
                </a:lnTo>
                <a:lnTo>
                  <a:pt x="2291356" y="1552692"/>
                </a:lnTo>
                <a:lnTo>
                  <a:pt x="2290633" y="1608390"/>
                </a:lnTo>
                <a:lnTo>
                  <a:pt x="2288480" y="1663594"/>
                </a:lnTo>
                <a:lnTo>
                  <a:pt x="2284921" y="1718271"/>
                </a:lnTo>
                <a:lnTo>
                  <a:pt x="2279981" y="1772389"/>
                </a:lnTo>
                <a:lnTo>
                  <a:pt x="2273684" y="1825915"/>
                </a:lnTo>
                <a:lnTo>
                  <a:pt x="2266053" y="1878816"/>
                </a:lnTo>
                <a:lnTo>
                  <a:pt x="2257114" y="1931059"/>
                </a:lnTo>
                <a:lnTo>
                  <a:pt x="2246890" y="1982611"/>
                </a:lnTo>
                <a:lnTo>
                  <a:pt x="2235406" y="2033440"/>
                </a:lnTo>
                <a:lnTo>
                  <a:pt x="2222686" y="2083512"/>
                </a:lnTo>
                <a:lnTo>
                  <a:pt x="2208754" y="2132796"/>
                </a:lnTo>
                <a:lnTo>
                  <a:pt x="2193634" y="2181257"/>
                </a:lnTo>
                <a:lnTo>
                  <a:pt x="2177350" y="2228863"/>
                </a:lnTo>
                <a:lnTo>
                  <a:pt x="2159927" y="2275582"/>
                </a:lnTo>
                <a:lnTo>
                  <a:pt x="2141389" y="2321380"/>
                </a:lnTo>
                <a:lnTo>
                  <a:pt x="2121761" y="2366225"/>
                </a:lnTo>
                <a:lnTo>
                  <a:pt x="2101065" y="2410084"/>
                </a:lnTo>
                <a:lnTo>
                  <a:pt x="2079327" y="2452923"/>
                </a:lnTo>
                <a:lnTo>
                  <a:pt x="2056571" y="2494711"/>
                </a:lnTo>
                <a:lnTo>
                  <a:pt x="2032821" y="2535415"/>
                </a:lnTo>
                <a:lnTo>
                  <a:pt x="2008101" y="2575000"/>
                </a:lnTo>
                <a:lnTo>
                  <a:pt x="1982436" y="2613436"/>
                </a:lnTo>
                <a:lnTo>
                  <a:pt x="1955849" y="2650688"/>
                </a:lnTo>
                <a:lnTo>
                  <a:pt x="1928365" y="2686725"/>
                </a:lnTo>
                <a:lnTo>
                  <a:pt x="1900008" y="2721512"/>
                </a:lnTo>
                <a:lnTo>
                  <a:pt x="1870803" y="2755018"/>
                </a:lnTo>
                <a:lnTo>
                  <a:pt x="1840773" y="2787210"/>
                </a:lnTo>
                <a:lnTo>
                  <a:pt x="1809942" y="2818054"/>
                </a:lnTo>
                <a:lnTo>
                  <a:pt x="1778336" y="2847519"/>
                </a:lnTo>
                <a:lnTo>
                  <a:pt x="1745978" y="2875570"/>
                </a:lnTo>
                <a:lnTo>
                  <a:pt x="1712892" y="2902175"/>
                </a:lnTo>
                <a:lnTo>
                  <a:pt x="1679103" y="2927302"/>
                </a:lnTo>
                <a:lnTo>
                  <a:pt x="1644634" y="2950918"/>
                </a:lnTo>
                <a:lnTo>
                  <a:pt x="1609511" y="2972989"/>
                </a:lnTo>
                <a:lnTo>
                  <a:pt x="1573757" y="2993484"/>
                </a:lnTo>
                <a:lnTo>
                  <a:pt x="1537396" y="3012368"/>
                </a:lnTo>
                <a:lnTo>
                  <a:pt x="1500453" y="3029610"/>
                </a:lnTo>
                <a:lnTo>
                  <a:pt x="1462952" y="3045176"/>
                </a:lnTo>
                <a:lnTo>
                  <a:pt x="1424917" y="3059034"/>
                </a:lnTo>
                <a:lnTo>
                  <a:pt x="1386373" y="3071150"/>
                </a:lnTo>
                <a:lnTo>
                  <a:pt x="1347343" y="3081493"/>
                </a:lnTo>
                <a:lnTo>
                  <a:pt x="1307852" y="3090029"/>
                </a:lnTo>
                <a:lnTo>
                  <a:pt x="1267923" y="3096725"/>
                </a:lnTo>
                <a:lnTo>
                  <a:pt x="1227582" y="3101548"/>
                </a:lnTo>
                <a:lnTo>
                  <a:pt x="1186852" y="3104467"/>
                </a:lnTo>
                <a:lnTo>
                  <a:pt x="1145758" y="3105447"/>
                </a:lnTo>
                <a:lnTo>
                  <a:pt x="1104664" y="3104467"/>
                </a:lnTo>
                <a:lnTo>
                  <a:pt x="1063934" y="3101548"/>
                </a:lnTo>
                <a:lnTo>
                  <a:pt x="1023592" y="3096725"/>
                </a:lnTo>
                <a:lnTo>
                  <a:pt x="983662" y="3090029"/>
                </a:lnTo>
                <a:lnTo>
                  <a:pt x="944169" y="3081493"/>
                </a:lnTo>
                <a:lnTo>
                  <a:pt x="905136" y="3071150"/>
                </a:lnTo>
                <a:lnTo>
                  <a:pt x="866589" y="3059034"/>
                </a:lnTo>
                <a:lnTo>
                  <a:pt x="828552" y="3045176"/>
                </a:lnTo>
                <a:lnTo>
                  <a:pt x="791047" y="3029610"/>
                </a:lnTo>
                <a:lnTo>
                  <a:pt x="754101" y="3012368"/>
                </a:lnTo>
                <a:lnTo>
                  <a:pt x="717737" y="2993484"/>
                </a:lnTo>
                <a:lnTo>
                  <a:pt x="681979" y="2972989"/>
                </a:lnTo>
                <a:lnTo>
                  <a:pt x="646851" y="2950918"/>
                </a:lnTo>
                <a:lnTo>
                  <a:pt x="612378" y="2927302"/>
                </a:lnTo>
                <a:lnTo>
                  <a:pt x="578584" y="2902175"/>
                </a:lnTo>
                <a:lnTo>
                  <a:pt x="545494" y="2875570"/>
                </a:lnTo>
                <a:lnTo>
                  <a:pt x="513131" y="2847519"/>
                </a:lnTo>
                <a:lnTo>
                  <a:pt x="481520" y="2818054"/>
                </a:lnTo>
                <a:lnTo>
                  <a:pt x="450684" y="2787210"/>
                </a:lnTo>
                <a:lnTo>
                  <a:pt x="420649" y="2755018"/>
                </a:lnTo>
                <a:lnTo>
                  <a:pt x="391438" y="2721512"/>
                </a:lnTo>
                <a:lnTo>
                  <a:pt x="363076" y="2686725"/>
                </a:lnTo>
                <a:lnTo>
                  <a:pt x="335587" y="2650688"/>
                </a:lnTo>
                <a:lnTo>
                  <a:pt x="308995" y="2613436"/>
                </a:lnTo>
                <a:lnTo>
                  <a:pt x="283324" y="2575000"/>
                </a:lnTo>
                <a:lnTo>
                  <a:pt x="258599" y="2535415"/>
                </a:lnTo>
                <a:lnTo>
                  <a:pt x="234844" y="2494711"/>
                </a:lnTo>
                <a:lnTo>
                  <a:pt x="212083" y="2452923"/>
                </a:lnTo>
                <a:lnTo>
                  <a:pt x="190340" y="2410084"/>
                </a:lnTo>
                <a:lnTo>
                  <a:pt x="169640" y="2366225"/>
                </a:lnTo>
                <a:lnTo>
                  <a:pt x="150006" y="2321380"/>
                </a:lnTo>
                <a:lnTo>
                  <a:pt x="131464" y="2275582"/>
                </a:lnTo>
                <a:lnTo>
                  <a:pt x="114037" y="2228863"/>
                </a:lnTo>
                <a:lnTo>
                  <a:pt x="97749" y="2181257"/>
                </a:lnTo>
                <a:lnTo>
                  <a:pt x="82625" y="2132796"/>
                </a:lnTo>
                <a:lnTo>
                  <a:pt x="68689" y="2083512"/>
                </a:lnTo>
                <a:lnTo>
                  <a:pt x="55965" y="2033440"/>
                </a:lnTo>
                <a:lnTo>
                  <a:pt x="44478" y="1982611"/>
                </a:lnTo>
                <a:lnTo>
                  <a:pt x="34251" y="1931059"/>
                </a:lnTo>
                <a:lnTo>
                  <a:pt x="25309" y="1878816"/>
                </a:lnTo>
                <a:lnTo>
                  <a:pt x="17677" y="1825915"/>
                </a:lnTo>
                <a:lnTo>
                  <a:pt x="11378" y="1772389"/>
                </a:lnTo>
                <a:lnTo>
                  <a:pt x="6436" y="1718271"/>
                </a:lnTo>
                <a:lnTo>
                  <a:pt x="2876" y="1663594"/>
                </a:lnTo>
                <a:lnTo>
                  <a:pt x="723" y="1608390"/>
                </a:lnTo>
                <a:lnTo>
                  <a:pt x="0" y="1552692"/>
                </a:lnTo>
                <a:close/>
              </a:path>
            </a:pathLst>
          </a:custGeom>
          <a:ln w="3996">
            <a:solidFill>
              <a:srgbClr val="000000"/>
            </a:solidFill>
          </a:ln>
        </p:spPr>
        <p:txBody>
          <a:bodyPr wrap="square" lIns="0" tIns="0" rIns="0" bIns="0" rtlCol="0"/>
          <a:lstStyle/>
          <a:p>
            <a:endParaRPr/>
          </a:p>
        </p:txBody>
      </p:sp>
      <p:sp>
        <p:nvSpPr>
          <p:cNvPr id="175" name="object 175"/>
          <p:cNvSpPr/>
          <p:nvPr/>
        </p:nvSpPr>
        <p:spPr>
          <a:xfrm>
            <a:off x="7828430" y="1978942"/>
            <a:ext cx="1833245" cy="2661920"/>
          </a:xfrm>
          <a:custGeom>
            <a:avLst/>
            <a:gdLst/>
            <a:ahLst/>
            <a:cxnLst/>
            <a:rect l="l" t="t" r="r" b="b"/>
            <a:pathLst>
              <a:path w="1833245" h="2661920">
                <a:moveTo>
                  <a:pt x="916671" y="0"/>
                </a:moveTo>
                <a:lnTo>
                  <a:pt x="877916" y="1167"/>
                </a:lnTo>
                <a:lnTo>
                  <a:pt x="839571" y="4640"/>
                </a:lnTo>
                <a:lnTo>
                  <a:pt x="801669" y="10371"/>
                </a:lnTo>
                <a:lnTo>
                  <a:pt x="764240" y="18314"/>
                </a:lnTo>
                <a:lnTo>
                  <a:pt x="727318" y="28424"/>
                </a:lnTo>
                <a:lnTo>
                  <a:pt x="690934" y="40653"/>
                </a:lnTo>
                <a:lnTo>
                  <a:pt x="655119" y="54956"/>
                </a:lnTo>
                <a:lnTo>
                  <a:pt x="619905" y="71286"/>
                </a:lnTo>
                <a:lnTo>
                  <a:pt x="585325" y="89598"/>
                </a:lnTo>
                <a:lnTo>
                  <a:pt x="551409" y="109844"/>
                </a:lnTo>
                <a:lnTo>
                  <a:pt x="518191" y="131980"/>
                </a:lnTo>
                <a:lnTo>
                  <a:pt x="485700" y="155957"/>
                </a:lnTo>
                <a:lnTo>
                  <a:pt x="453970" y="181732"/>
                </a:lnTo>
                <a:lnTo>
                  <a:pt x="423032" y="209256"/>
                </a:lnTo>
                <a:lnTo>
                  <a:pt x="392918" y="238484"/>
                </a:lnTo>
                <a:lnTo>
                  <a:pt x="363660" y="269369"/>
                </a:lnTo>
                <a:lnTo>
                  <a:pt x="335289" y="301866"/>
                </a:lnTo>
                <a:lnTo>
                  <a:pt x="307838" y="335928"/>
                </a:lnTo>
                <a:lnTo>
                  <a:pt x="281337" y="371509"/>
                </a:lnTo>
                <a:lnTo>
                  <a:pt x="255819" y="408563"/>
                </a:lnTo>
                <a:lnTo>
                  <a:pt x="231316" y="447043"/>
                </a:lnTo>
                <a:lnTo>
                  <a:pt x="207860" y="486904"/>
                </a:lnTo>
                <a:lnTo>
                  <a:pt x="185481" y="528099"/>
                </a:lnTo>
                <a:lnTo>
                  <a:pt x="164212" y="570581"/>
                </a:lnTo>
                <a:lnTo>
                  <a:pt x="144086" y="614305"/>
                </a:lnTo>
                <a:lnTo>
                  <a:pt x="125132" y="659224"/>
                </a:lnTo>
                <a:lnTo>
                  <a:pt x="107385" y="705293"/>
                </a:lnTo>
                <a:lnTo>
                  <a:pt x="90874" y="752464"/>
                </a:lnTo>
                <a:lnTo>
                  <a:pt x="75632" y="800693"/>
                </a:lnTo>
                <a:lnTo>
                  <a:pt x="61691" y="849931"/>
                </a:lnTo>
                <a:lnTo>
                  <a:pt x="49083" y="900134"/>
                </a:lnTo>
                <a:lnTo>
                  <a:pt x="37838" y="951255"/>
                </a:lnTo>
                <a:lnTo>
                  <a:pt x="27990" y="1003248"/>
                </a:lnTo>
                <a:lnTo>
                  <a:pt x="19570" y="1056066"/>
                </a:lnTo>
                <a:lnTo>
                  <a:pt x="12609" y="1109664"/>
                </a:lnTo>
                <a:lnTo>
                  <a:pt x="7140" y="1163994"/>
                </a:lnTo>
                <a:lnTo>
                  <a:pt x="3194" y="1219012"/>
                </a:lnTo>
                <a:lnTo>
                  <a:pt x="804" y="1274670"/>
                </a:lnTo>
                <a:lnTo>
                  <a:pt x="0" y="1330923"/>
                </a:lnTo>
                <a:lnTo>
                  <a:pt x="804" y="1387188"/>
                </a:lnTo>
                <a:lnTo>
                  <a:pt x="3194" y="1442856"/>
                </a:lnTo>
                <a:lnTo>
                  <a:pt x="7140" y="1497883"/>
                </a:lnTo>
                <a:lnTo>
                  <a:pt x="12609" y="1552222"/>
                </a:lnTo>
                <a:lnTo>
                  <a:pt x="19570" y="1605827"/>
                </a:lnTo>
                <a:lnTo>
                  <a:pt x="27990" y="1658652"/>
                </a:lnTo>
                <a:lnTo>
                  <a:pt x="37838" y="1710650"/>
                </a:lnTo>
                <a:lnTo>
                  <a:pt x="49083" y="1761775"/>
                </a:lnTo>
                <a:lnTo>
                  <a:pt x="61691" y="1811982"/>
                </a:lnTo>
                <a:lnTo>
                  <a:pt x="75632" y="1861223"/>
                </a:lnTo>
                <a:lnTo>
                  <a:pt x="90874" y="1909453"/>
                </a:lnTo>
                <a:lnTo>
                  <a:pt x="107385" y="1956626"/>
                </a:lnTo>
                <a:lnTo>
                  <a:pt x="125132" y="2002696"/>
                </a:lnTo>
                <a:lnTo>
                  <a:pt x="144086" y="2047615"/>
                </a:lnTo>
                <a:lnTo>
                  <a:pt x="164212" y="2091339"/>
                </a:lnTo>
                <a:lnTo>
                  <a:pt x="185481" y="2133821"/>
                </a:lnTo>
                <a:lnTo>
                  <a:pt x="207860" y="2175014"/>
                </a:lnTo>
                <a:lnTo>
                  <a:pt x="231316" y="2214873"/>
                </a:lnTo>
                <a:lnTo>
                  <a:pt x="255819" y="2253351"/>
                </a:lnTo>
                <a:lnTo>
                  <a:pt x="281337" y="2290403"/>
                </a:lnTo>
                <a:lnTo>
                  <a:pt x="307838" y="2325981"/>
                </a:lnTo>
                <a:lnTo>
                  <a:pt x="335289" y="2360040"/>
                </a:lnTo>
                <a:lnTo>
                  <a:pt x="363660" y="2392534"/>
                </a:lnTo>
                <a:lnTo>
                  <a:pt x="392918" y="2423416"/>
                </a:lnTo>
                <a:lnTo>
                  <a:pt x="423032" y="2452641"/>
                </a:lnTo>
                <a:lnTo>
                  <a:pt x="453970" y="2480161"/>
                </a:lnTo>
                <a:lnTo>
                  <a:pt x="485700" y="2505932"/>
                </a:lnTo>
                <a:lnTo>
                  <a:pt x="518191" y="2529906"/>
                </a:lnTo>
                <a:lnTo>
                  <a:pt x="551409" y="2552038"/>
                </a:lnTo>
                <a:lnTo>
                  <a:pt x="585325" y="2572281"/>
                </a:lnTo>
                <a:lnTo>
                  <a:pt x="619905" y="2590590"/>
                </a:lnTo>
                <a:lnTo>
                  <a:pt x="655119" y="2606917"/>
                </a:lnTo>
                <a:lnTo>
                  <a:pt x="690934" y="2621218"/>
                </a:lnTo>
                <a:lnTo>
                  <a:pt x="727318" y="2633444"/>
                </a:lnTo>
                <a:lnTo>
                  <a:pt x="764240" y="2643552"/>
                </a:lnTo>
                <a:lnTo>
                  <a:pt x="801669" y="2651494"/>
                </a:lnTo>
                <a:lnTo>
                  <a:pt x="839571" y="2657223"/>
                </a:lnTo>
                <a:lnTo>
                  <a:pt x="877916" y="2660695"/>
                </a:lnTo>
                <a:lnTo>
                  <a:pt x="916671" y="2661863"/>
                </a:lnTo>
                <a:lnTo>
                  <a:pt x="955415" y="2660695"/>
                </a:lnTo>
                <a:lnTo>
                  <a:pt x="993748" y="2657223"/>
                </a:lnTo>
                <a:lnTo>
                  <a:pt x="1031640" y="2651494"/>
                </a:lnTo>
                <a:lnTo>
                  <a:pt x="1069057" y="2643552"/>
                </a:lnTo>
                <a:lnTo>
                  <a:pt x="1105970" y="2633444"/>
                </a:lnTo>
                <a:lnTo>
                  <a:pt x="1142345" y="2621218"/>
                </a:lnTo>
                <a:lnTo>
                  <a:pt x="1178152" y="2606917"/>
                </a:lnTo>
                <a:lnTo>
                  <a:pt x="1213357" y="2590590"/>
                </a:lnTo>
                <a:lnTo>
                  <a:pt x="1247930" y="2572281"/>
                </a:lnTo>
                <a:lnTo>
                  <a:pt x="1281838" y="2552038"/>
                </a:lnTo>
                <a:lnTo>
                  <a:pt x="1315050" y="2529906"/>
                </a:lnTo>
                <a:lnTo>
                  <a:pt x="1347534" y="2505932"/>
                </a:lnTo>
                <a:lnTo>
                  <a:pt x="1379259" y="2480161"/>
                </a:lnTo>
                <a:lnTo>
                  <a:pt x="1410191" y="2452641"/>
                </a:lnTo>
                <a:lnTo>
                  <a:pt x="1440300" y="2423416"/>
                </a:lnTo>
                <a:lnTo>
                  <a:pt x="1469554" y="2392534"/>
                </a:lnTo>
                <a:lnTo>
                  <a:pt x="1497921" y="2360040"/>
                </a:lnTo>
                <a:lnTo>
                  <a:pt x="1525369" y="2325981"/>
                </a:lnTo>
                <a:lnTo>
                  <a:pt x="1551866" y="2290403"/>
                </a:lnTo>
                <a:lnTo>
                  <a:pt x="1577380" y="2253351"/>
                </a:lnTo>
                <a:lnTo>
                  <a:pt x="1601881" y="2214873"/>
                </a:lnTo>
                <a:lnTo>
                  <a:pt x="1625335" y="2175014"/>
                </a:lnTo>
                <a:lnTo>
                  <a:pt x="1647711" y="2133821"/>
                </a:lnTo>
                <a:lnTo>
                  <a:pt x="1668978" y="2091339"/>
                </a:lnTo>
                <a:lnTo>
                  <a:pt x="1689103" y="2047615"/>
                </a:lnTo>
                <a:lnTo>
                  <a:pt x="1708054" y="2002696"/>
                </a:lnTo>
                <a:lnTo>
                  <a:pt x="1725801" y="1956626"/>
                </a:lnTo>
                <a:lnTo>
                  <a:pt x="1742311" y="1909453"/>
                </a:lnTo>
                <a:lnTo>
                  <a:pt x="1757552" y="1861223"/>
                </a:lnTo>
                <a:lnTo>
                  <a:pt x="1771492" y="1811982"/>
                </a:lnTo>
                <a:lnTo>
                  <a:pt x="1784100" y="1761775"/>
                </a:lnTo>
                <a:lnTo>
                  <a:pt x="1795344" y="1710650"/>
                </a:lnTo>
                <a:lnTo>
                  <a:pt x="1805191" y="1658652"/>
                </a:lnTo>
                <a:lnTo>
                  <a:pt x="1813611" y="1605827"/>
                </a:lnTo>
                <a:lnTo>
                  <a:pt x="1820572" y="1552222"/>
                </a:lnTo>
                <a:lnTo>
                  <a:pt x="1826041" y="1497883"/>
                </a:lnTo>
                <a:lnTo>
                  <a:pt x="1829987" y="1442856"/>
                </a:lnTo>
                <a:lnTo>
                  <a:pt x="1832377" y="1387188"/>
                </a:lnTo>
                <a:lnTo>
                  <a:pt x="1833181" y="1330923"/>
                </a:lnTo>
                <a:lnTo>
                  <a:pt x="1832377" y="1274670"/>
                </a:lnTo>
                <a:lnTo>
                  <a:pt x="1829987" y="1219012"/>
                </a:lnTo>
                <a:lnTo>
                  <a:pt x="1826041" y="1163994"/>
                </a:lnTo>
                <a:lnTo>
                  <a:pt x="1820572" y="1109664"/>
                </a:lnTo>
                <a:lnTo>
                  <a:pt x="1813611" y="1056066"/>
                </a:lnTo>
                <a:lnTo>
                  <a:pt x="1805191" y="1003248"/>
                </a:lnTo>
                <a:lnTo>
                  <a:pt x="1795344" y="951255"/>
                </a:lnTo>
                <a:lnTo>
                  <a:pt x="1784100" y="900134"/>
                </a:lnTo>
                <a:lnTo>
                  <a:pt x="1771492" y="849931"/>
                </a:lnTo>
                <a:lnTo>
                  <a:pt x="1757552" y="800693"/>
                </a:lnTo>
                <a:lnTo>
                  <a:pt x="1742311" y="752464"/>
                </a:lnTo>
                <a:lnTo>
                  <a:pt x="1725801" y="705293"/>
                </a:lnTo>
                <a:lnTo>
                  <a:pt x="1708054" y="659224"/>
                </a:lnTo>
                <a:lnTo>
                  <a:pt x="1689103" y="614305"/>
                </a:lnTo>
                <a:lnTo>
                  <a:pt x="1668978" y="570581"/>
                </a:lnTo>
                <a:lnTo>
                  <a:pt x="1647711" y="528099"/>
                </a:lnTo>
                <a:lnTo>
                  <a:pt x="1625335" y="486904"/>
                </a:lnTo>
                <a:lnTo>
                  <a:pt x="1601881" y="447043"/>
                </a:lnTo>
                <a:lnTo>
                  <a:pt x="1577380" y="408563"/>
                </a:lnTo>
                <a:lnTo>
                  <a:pt x="1551866" y="371509"/>
                </a:lnTo>
                <a:lnTo>
                  <a:pt x="1525369" y="335928"/>
                </a:lnTo>
                <a:lnTo>
                  <a:pt x="1497921" y="301866"/>
                </a:lnTo>
                <a:lnTo>
                  <a:pt x="1469554" y="269369"/>
                </a:lnTo>
                <a:lnTo>
                  <a:pt x="1440300" y="238484"/>
                </a:lnTo>
                <a:lnTo>
                  <a:pt x="1410191" y="209256"/>
                </a:lnTo>
                <a:lnTo>
                  <a:pt x="1379259" y="181732"/>
                </a:lnTo>
                <a:lnTo>
                  <a:pt x="1347534" y="155957"/>
                </a:lnTo>
                <a:lnTo>
                  <a:pt x="1315050" y="131980"/>
                </a:lnTo>
                <a:lnTo>
                  <a:pt x="1281838" y="109844"/>
                </a:lnTo>
                <a:lnTo>
                  <a:pt x="1247930" y="89598"/>
                </a:lnTo>
                <a:lnTo>
                  <a:pt x="1213357" y="71286"/>
                </a:lnTo>
                <a:lnTo>
                  <a:pt x="1178152" y="54956"/>
                </a:lnTo>
                <a:lnTo>
                  <a:pt x="1142345" y="40653"/>
                </a:lnTo>
                <a:lnTo>
                  <a:pt x="1105970" y="28424"/>
                </a:lnTo>
                <a:lnTo>
                  <a:pt x="1069057" y="18314"/>
                </a:lnTo>
                <a:lnTo>
                  <a:pt x="1031640" y="10371"/>
                </a:lnTo>
                <a:lnTo>
                  <a:pt x="993748" y="4640"/>
                </a:lnTo>
                <a:lnTo>
                  <a:pt x="955415" y="1167"/>
                </a:lnTo>
                <a:lnTo>
                  <a:pt x="916671" y="0"/>
                </a:lnTo>
                <a:close/>
              </a:path>
            </a:pathLst>
          </a:custGeom>
          <a:solidFill>
            <a:srgbClr val="FFFFFF"/>
          </a:solidFill>
        </p:spPr>
        <p:txBody>
          <a:bodyPr wrap="square" lIns="0" tIns="0" rIns="0" bIns="0" rtlCol="0"/>
          <a:lstStyle/>
          <a:p>
            <a:endParaRPr/>
          </a:p>
        </p:txBody>
      </p:sp>
      <p:sp>
        <p:nvSpPr>
          <p:cNvPr id="176" name="object 176"/>
          <p:cNvSpPr/>
          <p:nvPr/>
        </p:nvSpPr>
        <p:spPr>
          <a:xfrm>
            <a:off x="7828430" y="1983583"/>
            <a:ext cx="840105" cy="1326515"/>
          </a:xfrm>
          <a:custGeom>
            <a:avLst/>
            <a:gdLst/>
            <a:ahLst/>
            <a:cxnLst/>
            <a:rect l="l" t="t" r="r" b="b"/>
            <a:pathLst>
              <a:path w="840104" h="1326514">
                <a:moveTo>
                  <a:pt x="0" y="1326283"/>
                </a:moveTo>
                <a:lnTo>
                  <a:pt x="804" y="1270030"/>
                </a:lnTo>
                <a:lnTo>
                  <a:pt x="3194" y="1214372"/>
                </a:lnTo>
                <a:lnTo>
                  <a:pt x="7140" y="1159354"/>
                </a:lnTo>
                <a:lnTo>
                  <a:pt x="12609" y="1105023"/>
                </a:lnTo>
                <a:lnTo>
                  <a:pt x="19570" y="1051426"/>
                </a:lnTo>
                <a:lnTo>
                  <a:pt x="27990" y="998607"/>
                </a:lnTo>
                <a:lnTo>
                  <a:pt x="37838" y="946615"/>
                </a:lnTo>
                <a:lnTo>
                  <a:pt x="49083" y="895494"/>
                </a:lnTo>
                <a:lnTo>
                  <a:pt x="61691" y="845291"/>
                </a:lnTo>
                <a:lnTo>
                  <a:pt x="75632" y="796052"/>
                </a:lnTo>
                <a:lnTo>
                  <a:pt x="90874" y="747824"/>
                </a:lnTo>
                <a:lnTo>
                  <a:pt x="107385" y="700653"/>
                </a:lnTo>
                <a:lnTo>
                  <a:pt x="125132" y="654584"/>
                </a:lnTo>
                <a:lnTo>
                  <a:pt x="144086" y="609665"/>
                </a:lnTo>
                <a:lnTo>
                  <a:pt x="164212" y="565941"/>
                </a:lnTo>
                <a:lnTo>
                  <a:pt x="185481" y="523458"/>
                </a:lnTo>
                <a:lnTo>
                  <a:pt x="207860" y="482264"/>
                </a:lnTo>
                <a:lnTo>
                  <a:pt x="231316" y="442403"/>
                </a:lnTo>
                <a:lnTo>
                  <a:pt x="255819" y="403923"/>
                </a:lnTo>
                <a:lnTo>
                  <a:pt x="281337" y="366869"/>
                </a:lnTo>
                <a:lnTo>
                  <a:pt x="307838" y="331288"/>
                </a:lnTo>
                <a:lnTo>
                  <a:pt x="335289" y="297226"/>
                </a:lnTo>
                <a:lnTo>
                  <a:pt x="363660" y="264729"/>
                </a:lnTo>
                <a:lnTo>
                  <a:pt x="392918" y="233843"/>
                </a:lnTo>
                <a:lnTo>
                  <a:pt x="423032" y="204615"/>
                </a:lnTo>
                <a:lnTo>
                  <a:pt x="453970" y="177091"/>
                </a:lnTo>
                <a:lnTo>
                  <a:pt x="485700" y="151317"/>
                </a:lnTo>
                <a:lnTo>
                  <a:pt x="518191" y="127339"/>
                </a:lnTo>
                <a:lnTo>
                  <a:pt x="551409" y="105204"/>
                </a:lnTo>
                <a:lnTo>
                  <a:pt x="585325" y="84958"/>
                </a:lnTo>
                <a:lnTo>
                  <a:pt x="619905" y="66646"/>
                </a:lnTo>
                <a:lnTo>
                  <a:pt x="655119" y="50316"/>
                </a:lnTo>
                <a:lnTo>
                  <a:pt x="690934" y="36013"/>
                </a:lnTo>
                <a:lnTo>
                  <a:pt x="727318" y="23783"/>
                </a:lnTo>
                <a:lnTo>
                  <a:pt x="764240" y="13674"/>
                </a:lnTo>
                <a:lnTo>
                  <a:pt x="801669" y="5731"/>
                </a:lnTo>
                <a:lnTo>
                  <a:pt x="839571" y="0"/>
                </a:lnTo>
              </a:path>
            </a:pathLst>
          </a:custGeom>
          <a:ln w="4004">
            <a:solidFill>
              <a:srgbClr val="FFFFFF"/>
            </a:solidFill>
          </a:ln>
        </p:spPr>
        <p:txBody>
          <a:bodyPr wrap="square" lIns="0" tIns="0" rIns="0" bIns="0" rtlCol="0"/>
          <a:lstStyle/>
          <a:p>
            <a:endParaRPr/>
          </a:p>
        </p:txBody>
      </p:sp>
      <p:sp>
        <p:nvSpPr>
          <p:cNvPr id="177" name="object 177"/>
          <p:cNvSpPr/>
          <p:nvPr/>
        </p:nvSpPr>
        <p:spPr>
          <a:xfrm>
            <a:off x="7828429" y="3309866"/>
            <a:ext cx="916940" cy="1330960"/>
          </a:xfrm>
          <a:custGeom>
            <a:avLst/>
            <a:gdLst/>
            <a:ahLst/>
            <a:cxnLst/>
            <a:rect l="l" t="t" r="r" b="b"/>
            <a:pathLst>
              <a:path w="916940" h="1330960">
                <a:moveTo>
                  <a:pt x="916672" y="1330939"/>
                </a:moveTo>
                <a:lnTo>
                  <a:pt x="877916" y="1329771"/>
                </a:lnTo>
                <a:lnTo>
                  <a:pt x="839571" y="1326300"/>
                </a:lnTo>
                <a:lnTo>
                  <a:pt x="801669" y="1320570"/>
                </a:lnTo>
                <a:lnTo>
                  <a:pt x="764240" y="1312628"/>
                </a:lnTo>
                <a:lnTo>
                  <a:pt x="727318" y="1302521"/>
                </a:lnTo>
                <a:lnTo>
                  <a:pt x="690934" y="1290294"/>
                </a:lnTo>
                <a:lnTo>
                  <a:pt x="655119" y="1275993"/>
                </a:lnTo>
                <a:lnTo>
                  <a:pt x="619905" y="1259666"/>
                </a:lnTo>
                <a:lnTo>
                  <a:pt x="585325" y="1241358"/>
                </a:lnTo>
                <a:lnTo>
                  <a:pt x="551409" y="1221114"/>
                </a:lnTo>
                <a:lnTo>
                  <a:pt x="518191" y="1198983"/>
                </a:lnTo>
                <a:lnTo>
                  <a:pt x="485700" y="1175008"/>
                </a:lnTo>
                <a:lnTo>
                  <a:pt x="453970" y="1149238"/>
                </a:lnTo>
                <a:lnTo>
                  <a:pt x="423032" y="1121717"/>
                </a:lnTo>
                <a:lnTo>
                  <a:pt x="392918" y="1092492"/>
                </a:lnTo>
                <a:lnTo>
                  <a:pt x="363660" y="1061610"/>
                </a:lnTo>
                <a:lnTo>
                  <a:pt x="335289" y="1029116"/>
                </a:lnTo>
                <a:lnTo>
                  <a:pt x="307838" y="995057"/>
                </a:lnTo>
                <a:lnTo>
                  <a:pt x="281337" y="959479"/>
                </a:lnTo>
                <a:lnTo>
                  <a:pt x="255819" y="922427"/>
                </a:lnTo>
                <a:lnTo>
                  <a:pt x="231316" y="883949"/>
                </a:lnTo>
                <a:lnTo>
                  <a:pt x="207860" y="844090"/>
                </a:lnTo>
                <a:lnTo>
                  <a:pt x="185481" y="802897"/>
                </a:lnTo>
                <a:lnTo>
                  <a:pt x="164212" y="760415"/>
                </a:lnTo>
                <a:lnTo>
                  <a:pt x="144086" y="716692"/>
                </a:lnTo>
                <a:lnTo>
                  <a:pt x="125132" y="671772"/>
                </a:lnTo>
                <a:lnTo>
                  <a:pt x="107385" y="625703"/>
                </a:lnTo>
                <a:lnTo>
                  <a:pt x="90874" y="578530"/>
                </a:lnTo>
                <a:lnTo>
                  <a:pt x="75632" y="530299"/>
                </a:lnTo>
                <a:lnTo>
                  <a:pt x="61691" y="481058"/>
                </a:lnTo>
                <a:lnTo>
                  <a:pt x="49083" y="430851"/>
                </a:lnTo>
                <a:lnTo>
                  <a:pt x="37838" y="379726"/>
                </a:lnTo>
                <a:lnTo>
                  <a:pt x="27990" y="327728"/>
                </a:lnTo>
                <a:lnTo>
                  <a:pt x="19570" y="274903"/>
                </a:lnTo>
                <a:lnTo>
                  <a:pt x="12609" y="221298"/>
                </a:lnTo>
                <a:lnTo>
                  <a:pt x="7140" y="166959"/>
                </a:lnTo>
                <a:lnTo>
                  <a:pt x="3194" y="111932"/>
                </a:lnTo>
                <a:lnTo>
                  <a:pt x="804" y="56264"/>
                </a:lnTo>
                <a:lnTo>
                  <a:pt x="0" y="0"/>
                </a:lnTo>
              </a:path>
            </a:pathLst>
          </a:custGeom>
          <a:ln w="4000">
            <a:solidFill>
              <a:srgbClr val="FFFFFF"/>
            </a:solidFill>
          </a:ln>
        </p:spPr>
        <p:txBody>
          <a:bodyPr wrap="square" lIns="0" tIns="0" rIns="0" bIns="0" rtlCol="0"/>
          <a:lstStyle/>
          <a:p>
            <a:endParaRPr/>
          </a:p>
        </p:txBody>
      </p:sp>
      <p:sp>
        <p:nvSpPr>
          <p:cNvPr id="178" name="object 178"/>
          <p:cNvSpPr/>
          <p:nvPr/>
        </p:nvSpPr>
        <p:spPr>
          <a:xfrm>
            <a:off x="8745102" y="4639638"/>
            <a:ext cx="38735" cy="1270"/>
          </a:xfrm>
          <a:custGeom>
            <a:avLst/>
            <a:gdLst/>
            <a:ahLst/>
            <a:cxnLst/>
            <a:rect l="l" t="t" r="r" b="b"/>
            <a:pathLst>
              <a:path w="38734" h="1270">
                <a:moveTo>
                  <a:pt x="38743" y="0"/>
                </a:moveTo>
                <a:lnTo>
                  <a:pt x="38742" y="0"/>
                </a:lnTo>
                <a:lnTo>
                  <a:pt x="0" y="1167"/>
                </a:lnTo>
              </a:path>
            </a:pathLst>
          </a:custGeom>
          <a:ln w="3912">
            <a:solidFill>
              <a:srgbClr val="FFFFFF"/>
            </a:solidFill>
          </a:ln>
        </p:spPr>
        <p:txBody>
          <a:bodyPr wrap="square" lIns="0" tIns="0" rIns="0" bIns="0" rtlCol="0"/>
          <a:lstStyle/>
          <a:p>
            <a:endParaRPr/>
          </a:p>
        </p:txBody>
      </p:sp>
      <p:sp>
        <p:nvSpPr>
          <p:cNvPr id="179" name="object 179"/>
          <p:cNvSpPr/>
          <p:nvPr/>
        </p:nvSpPr>
        <p:spPr>
          <a:xfrm>
            <a:off x="7805148" y="1956406"/>
            <a:ext cx="1833182" cy="2661863"/>
          </a:xfrm>
          <a:prstGeom prst="rect">
            <a:avLst/>
          </a:prstGeom>
          <a:blipFill>
            <a:blip r:embed="rId30" cstate="print"/>
            <a:stretch>
              <a:fillRect/>
            </a:stretch>
          </a:blipFill>
        </p:spPr>
        <p:txBody>
          <a:bodyPr wrap="square" lIns="0" tIns="0" rIns="0" bIns="0" rtlCol="0"/>
          <a:lstStyle/>
          <a:p>
            <a:endParaRPr/>
          </a:p>
        </p:txBody>
      </p:sp>
      <p:sp>
        <p:nvSpPr>
          <p:cNvPr id="180" name="object 180"/>
          <p:cNvSpPr/>
          <p:nvPr/>
        </p:nvSpPr>
        <p:spPr>
          <a:xfrm>
            <a:off x="7805149" y="1956405"/>
            <a:ext cx="1833245" cy="2661920"/>
          </a:xfrm>
          <a:custGeom>
            <a:avLst/>
            <a:gdLst/>
            <a:ahLst/>
            <a:cxnLst/>
            <a:rect l="l" t="t" r="r" b="b"/>
            <a:pathLst>
              <a:path w="1833245" h="2661920">
                <a:moveTo>
                  <a:pt x="0" y="1330923"/>
                </a:moveTo>
                <a:lnTo>
                  <a:pt x="804" y="1274670"/>
                </a:lnTo>
                <a:lnTo>
                  <a:pt x="3194" y="1219012"/>
                </a:lnTo>
                <a:lnTo>
                  <a:pt x="7140" y="1163994"/>
                </a:lnTo>
                <a:lnTo>
                  <a:pt x="12609" y="1109664"/>
                </a:lnTo>
                <a:lnTo>
                  <a:pt x="19570" y="1056066"/>
                </a:lnTo>
                <a:lnTo>
                  <a:pt x="27990" y="1003248"/>
                </a:lnTo>
                <a:lnTo>
                  <a:pt x="37838" y="951255"/>
                </a:lnTo>
                <a:lnTo>
                  <a:pt x="49083" y="900134"/>
                </a:lnTo>
                <a:lnTo>
                  <a:pt x="61691" y="849931"/>
                </a:lnTo>
                <a:lnTo>
                  <a:pt x="75632" y="800693"/>
                </a:lnTo>
                <a:lnTo>
                  <a:pt x="90874" y="752464"/>
                </a:lnTo>
                <a:lnTo>
                  <a:pt x="107385" y="705293"/>
                </a:lnTo>
                <a:lnTo>
                  <a:pt x="125132" y="659224"/>
                </a:lnTo>
                <a:lnTo>
                  <a:pt x="144086" y="614305"/>
                </a:lnTo>
                <a:lnTo>
                  <a:pt x="164212" y="570581"/>
                </a:lnTo>
                <a:lnTo>
                  <a:pt x="185481" y="528099"/>
                </a:lnTo>
                <a:lnTo>
                  <a:pt x="207860" y="486904"/>
                </a:lnTo>
                <a:lnTo>
                  <a:pt x="231316" y="447043"/>
                </a:lnTo>
                <a:lnTo>
                  <a:pt x="255819" y="408563"/>
                </a:lnTo>
                <a:lnTo>
                  <a:pt x="281337" y="371509"/>
                </a:lnTo>
                <a:lnTo>
                  <a:pt x="307838" y="335928"/>
                </a:lnTo>
                <a:lnTo>
                  <a:pt x="335289" y="301866"/>
                </a:lnTo>
                <a:lnTo>
                  <a:pt x="363660" y="269369"/>
                </a:lnTo>
                <a:lnTo>
                  <a:pt x="392918" y="238484"/>
                </a:lnTo>
                <a:lnTo>
                  <a:pt x="423032" y="209256"/>
                </a:lnTo>
                <a:lnTo>
                  <a:pt x="453970" y="181732"/>
                </a:lnTo>
                <a:lnTo>
                  <a:pt x="485700" y="155957"/>
                </a:lnTo>
                <a:lnTo>
                  <a:pt x="518191" y="131980"/>
                </a:lnTo>
                <a:lnTo>
                  <a:pt x="551409" y="109844"/>
                </a:lnTo>
                <a:lnTo>
                  <a:pt x="585325" y="89598"/>
                </a:lnTo>
                <a:lnTo>
                  <a:pt x="619905" y="71286"/>
                </a:lnTo>
                <a:lnTo>
                  <a:pt x="655119" y="54956"/>
                </a:lnTo>
                <a:lnTo>
                  <a:pt x="690934" y="40653"/>
                </a:lnTo>
                <a:lnTo>
                  <a:pt x="727318" y="28424"/>
                </a:lnTo>
                <a:lnTo>
                  <a:pt x="764240" y="18314"/>
                </a:lnTo>
                <a:lnTo>
                  <a:pt x="801669" y="10371"/>
                </a:lnTo>
                <a:lnTo>
                  <a:pt x="839571" y="4640"/>
                </a:lnTo>
                <a:lnTo>
                  <a:pt x="877916" y="1167"/>
                </a:lnTo>
                <a:lnTo>
                  <a:pt x="916671" y="0"/>
                </a:lnTo>
                <a:lnTo>
                  <a:pt x="955415" y="1167"/>
                </a:lnTo>
                <a:lnTo>
                  <a:pt x="993748" y="4640"/>
                </a:lnTo>
                <a:lnTo>
                  <a:pt x="1031640" y="10371"/>
                </a:lnTo>
                <a:lnTo>
                  <a:pt x="1069057" y="18314"/>
                </a:lnTo>
                <a:lnTo>
                  <a:pt x="1105970" y="28424"/>
                </a:lnTo>
                <a:lnTo>
                  <a:pt x="1142345" y="40653"/>
                </a:lnTo>
                <a:lnTo>
                  <a:pt x="1178152" y="54956"/>
                </a:lnTo>
                <a:lnTo>
                  <a:pt x="1213357" y="71286"/>
                </a:lnTo>
                <a:lnTo>
                  <a:pt x="1247930" y="89598"/>
                </a:lnTo>
                <a:lnTo>
                  <a:pt x="1281838" y="109844"/>
                </a:lnTo>
                <a:lnTo>
                  <a:pt x="1315050" y="131980"/>
                </a:lnTo>
                <a:lnTo>
                  <a:pt x="1347534" y="155957"/>
                </a:lnTo>
                <a:lnTo>
                  <a:pt x="1379259" y="181732"/>
                </a:lnTo>
                <a:lnTo>
                  <a:pt x="1410191" y="209256"/>
                </a:lnTo>
                <a:lnTo>
                  <a:pt x="1440300" y="238484"/>
                </a:lnTo>
                <a:lnTo>
                  <a:pt x="1469554" y="269369"/>
                </a:lnTo>
                <a:lnTo>
                  <a:pt x="1497921" y="301866"/>
                </a:lnTo>
                <a:lnTo>
                  <a:pt x="1525369" y="335928"/>
                </a:lnTo>
                <a:lnTo>
                  <a:pt x="1551866" y="371509"/>
                </a:lnTo>
                <a:lnTo>
                  <a:pt x="1577380" y="408563"/>
                </a:lnTo>
                <a:lnTo>
                  <a:pt x="1601881" y="447043"/>
                </a:lnTo>
                <a:lnTo>
                  <a:pt x="1625335" y="486904"/>
                </a:lnTo>
                <a:lnTo>
                  <a:pt x="1647711" y="528099"/>
                </a:lnTo>
                <a:lnTo>
                  <a:pt x="1668978" y="570581"/>
                </a:lnTo>
                <a:lnTo>
                  <a:pt x="1689103" y="614305"/>
                </a:lnTo>
                <a:lnTo>
                  <a:pt x="1708054" y="659224"/>
                </a:lnTo>
                <a:lnTo>
                  <a:pt x="1725801" y="705293"/>
                </a:lnTo>
                <a:lnTo>
                  <a:pt x="1742311" y="752464"/>
                </a:lnTo>
                <a:lnTo>
                  <a:pt x="1757552" y="800693"/>
                </a:lnTo>
                <a:lnTo>
                  <a:pt x="1771492" y="849931"/>
                </a:lnTo>
                <a:lnTo>
                  <a:pt x="1784100" y="900134"/>
                </a:lnTo>
                <a:lnTo>
                  <a:pt x="1795344" y="951255"/>
                </a:lnTo>
                <a:lnTo>
                  <a:pt x="1805191" y="1003248"/>
                </a:lnTo>
                <a:lnTo>
                  <a:pt x="1813611" y="1056066"/>
                </a:lnTo>
                <a:lnTo>
                  <a:pt x="1820572" y="1109664"/>
                </a:lnTo>
                <a:lnTo>
                  <a:pt x="1826041" y="1163994"/>
                </a:lnTo>
                <a:lnTo>
                  <a:pt x="1829987" y="1219012"/>
                </a:lnTo>
                <a:lnTo>
                  <a:pt x="1832377" y="1274670"/>
                </a:lnTo>
                <a:lnTo>
                  <a:pt x="1833181" y="1330923"/>
                </a:lnTo>
                <a:lnTo>
                  <a:pt x="1832377" y="1387188"/>
                </a:lnTo>
                <a:lnTo>
                  <a:pt x="1829987" y="1442856"/>
                </a:lnTo>
                <a:lnTo>
                  <a:pt x="1826041" y="1497883"/>
                </a:lnTo>
                <a:lnTo>
                  <a:pt x="1820572" y="1552222"/>
                </a:lnTo>
                <a:lnTo>
                  <a:pt x="1813611" y="1605827"/>
                </a:lnTo>
                <a:lnTo>
                  <a:pt x="1805191" y="1658652"/>
                </a:lnTo>
                <a:lnTo>
                  <a:pt x="1795344" y="1710650"/>
                </a:lnTo>
                <a:lnTo>
                  <a:pt x="1784100" y="1761775"/>
                </a:lnTo>
                <a:lnTo>
                  <a:pt x="1771492" y="1811982"/>
                </a:lnTo>
                <a:lnTo>
                  <a:pt x="1757552" y="1861223"/>
                </a:lnTo>
                <a:lnTo>
                  <a:pt x="1742311" y="1909453"/>
                </a:lnTo>
                <a:lnTo>
                  <a:pt x="1725801" y="1956626"/>
                </a:lnTo>
                <a:lnTo>
                  <a:pt x="1708054" y="2002696"/>
                </a:lnTo>
                <a:lnTo>
                  <a:pt x="1689103" y="2047615"/>
                </a:lnTo>
                <a:lnTo>
                  <a:pt x="1668978" y="2091339"/>
                </a:lnTo>
                <a:lnTo>
                  <a:pt x="1647711" y="2133821"/>
                </a:lnTo>
                <a:lnTo>
                  <a:pt x="1625335" y="2175014"/>
                </a:lnTo>
                <a:lnTo>
                  <a:pt x="1601881" y="2214873"/>
                </a:lnTo>
                <a:lnTo>
                  <a:pt x="1577380" y="2253351"/>
                </a:lnTo>
                <a:lnTo>
                  <a:pt x="1551866" y="2290403"/>
                </a:lnTo>
                <a:lnTo>
                  <a:pt x="1525369" y="2325981"/>
                </a:lnTo>
                <a:lnTo>
                  <a:pt x="1497921" y="2360040"/>
                </a:lnTo>
                <a:lnTo>
                  <a:pt x="1469554" y="2392534"/>
                </a:lnTo>
                <a:lnTo>
                  <a:pt x="1440300" y="2423416"/>
                </a:lnTo>
                <a:lnTo>
                  <a:pt x="1410191" y="2452641"/>
                </a:lnTo>
                <a:lnTo>
                  <a:pt x="1379259" y="2480161"/>
                </a:lnTo>
                <a:lnTo>
                  <a:pt x="1347534" y="2505932"/>
                </a:lnTo>
                <a:lnTo>
                  <a:pt x="1315050" y="2529906"/>
                </a:lnTo>
                <a:lnTo>
                  <a:pt x="1281838" y="2552038"/>
                </a:lnTo>
                <a:lnTo>
                  <a:pt x="1247930" y="2572281"/>
                </a:lnTo>
                <a:lnTo>
                  <a:pt x="1213357" y="2590590"/>
                </a:lnTo>
                <a:lnTo>
                  <a:pt x="1178152" y="2606917"/>
                </a:lnTo>
                <a:lnTo>
                  <a:pt x="1142345" y="2621218"/>
                </a:lnTo>
                <a:lnTo>
                  <a:pt x="1105970" y="2633444"/>
                </a:lnTo>
                <a:lnTo>
                  <a:pt x="1069057" y="2643552"/>
                </a:lnTo>
                <a:lnTo>
                  <a:pt x="1031640" y="2651494"/>
                </a:lnTo>
                <a:lnTo>
                  <a:pt x="993748" y="2657223"/>
                </a:lnTo>
                <a:lnTo>
                  <a:pt x="955415" y="2660695"/>
                </a:lnTo>
                <a:lnTo>
                  <a:pt x="916671" y="2661863"/>
                </a:lnTo>
                <a:lnTo>
                  <a:pt x="877916" y="2660695"/>
                </a:lnTo>
                <a:lnTo>
                  <a:pt x="839571" y="2657223"/>
                </a:lnTo>
                <a:lnTo>
                  <a:pt x="801669" y="2651494"/>
                </a:lnTo>
                <a:lnTo>
                  <a:pt x="764240" y="2643552"/>
                </a:lnTo>
                <a:lnTo>
                  <a:pt x="727318" y="2633444"/>
                </a:lnTo>
                <a:lnTo>
                  <a:pt x="690934" y="2621218"/>
                </a:lnTo>
                <a:lnTo>
                  <a:pt x="655119" y="2606917"/>
                </a:lnTo>
                <a:lnTo>
                  <a:pt x="619905" y="2590590"/>
                </a:lnTo>
                <a:lnTo>
                  <a:pt x="585325" y="2572281"/>
                </a:lnTo>
                <a:lnTo>
                  <a:pt x="551409" y="2552038"/>
                </a:lnTo>
                <a:lnTo>
                  <a:pt x="518191" y="2529906"/>
                </a:lnTo>
                <a:lnTo>
                  <a:pt x="485700" y="2505932"/>
                </a:lnTo>
                <a:lnTo>
                  <a:pt x="453970" y="2480161"/>
                </a:lnTo>
                <a:lnTo>
                  <a:pt x="423032" y="2452641"/>
                </a:lnTo>
                <a:lnTo>
                  <a:pt x="392918" y="2423416"/>
                </a:lnTo>
                <a:lnTo>
                  <a:pt x="363660" y="2392534"/>
                </a:lnTo>
                <a:lnTo>
                  <a:pt x="335289" y="2360040"/>
                </a:lnTo>
                <a:lnTo>
                  <a:pt x="307838" y="2325981"/>
                </a:lnTo>
                <a:lnTo>
                  <a:pt x="281337" y="2290403"/>
                </a:lnTo>
                <a:lnTo>
                  <a:pt x="255819" y="2253351"/>
                </a:lnTo>
                <a:lnTo>
                  <a:pt x="231316" y="2214873"/>
                </a:lnTo>
                <a:lnTo>
                  <a:pt x="207860" y="2175014"/>
                </a:lnTo>
                <a:lnTo>
                  <a:pt x="185481" y="2133821"/>
                </a:lnTo>
                <a:lnTo>
                  <a:pt x="164212" y="2091339"/>
                </a:lnTo>
                <a:lnTo>
                  <a:pt x="144086" y="2047615"/>
                </a:lnTo>
                <a:lnTo>
                  <a:pt x="125132" y="2002696"/>
                </a:lnTo>
                <a:lnTo>
                  <a:pt x="107385" y="1956626"/>
                </a:lnTo>
                <a:lnTo>
                  <a:pt x="90874" y="1909453"/>
                </a:lnTo>
                <a:lnTo>
                  <a:pt x="75632" y="1861223"/>
                </a:lnTo>
                <a:lnTo>
                  <a:pt x="61691" y="1811982"/>
                </a:lnTo>
                <a:lnTo>
                  <a:pt x="49083" y="1761775"/>
                </a:lnTo>
                <a:lnTo>
                  <a:pt x="37838" y="1710650"/>
                </a:lnTo>
                <a:lnTo>
                  <a:pt x="27990" y="1658652"/>
                </a:lnTo>
                <a:lnTo>
                  <a:pt x="19570" y="1605827"/>
                </a:lnTo>
                <a:lnTo>
                  <a:pt x="12609" y="1552222"/>
                </a:lnTo>
                <a:lnTo>
                  <a:pt x="7140" y="1497883"/>
                </a:lnTo>
                <a:lnTo>
                  <a:pt x="3194" y="1442856"/>
                </a:lnTo>
                <a:lnTo>
                  <a:pt x="804" y="1387188"/>
                </a:lnTo>
                <a:lnTo>
                  <a:pt x="0" y="1330923"/>
                </a:lnTo>
                <a:close/>
              </a:path>
            </a:pathLst>
          </a:custGeom>
          <a:ln w="4000">
            <a:solidFill>
              <a:srgbClr val="000000"/>
            </a:solidFill>
          </a:ln>
        </p:spPr>
        <p:txBody>
          <a:bodyPr wrap="square" lIns="0" tIns="0" rIns="0" bIns="0" rtlCol="0"/>
          <a:lstStyle/>
          <a:p>
            <a:endParaRPr/>
          </a:p>
        </p:txBody>
      </p:sp>
      <p:sp>
        <p:nvSpPr>
          <p:cNvPr id="181" name="object 181"/>
          <p:cNvSpPr/>
          <p:nvPr/>
        </p:nvSpPr>
        <p:spPr>
          <a:xfrm>
            <a:off x="7828429" y="2200867"/>
            <a:ext cx="1375410" cy="2218690"/>
          </a:xfrm>
          <a:custGeom>
            <a:avLst/>
            <a:gdLst/>
            <a:ahLst/>
            <a:cxnLst/>
            <a:rect l="l" t="t" r="r" b="b"/>
            <a:pathLst>
              <a:path w="1375409" h="2218690">
                <a:moveTo>
                  <a:pt x="687423" y="0"/>
                </a:moveTo>
                <a:lnTo>
                  <a:pt x="614911" y="6096"/>
                </a:lnTo>
                <a:lnTo>
                  <a:pt x="544572" y="23978"/>
                </a:lnTo>
                <a:lnTo>
                  <a:pt x="476787" y="53033"/>
                </a:lnTo>
                <a:lnTo>
                  <a:pt x="411935" y="92647"/>
                </a:lnTo>
                <a:lnTo>
                  <a:pt x="380728" y="116223"/>
                </a:lnTo>
                <a:lnTo>
                  <a:pt x="350397" y="142208"/>
                </a:lnTo>
                <a:lnTo>
                  <a:pt x="320990" y="170528"/>
                </a:lnTo>
                <a:lnTo>
                  <a:pt x="292553" y="201104"/>
                </a:lnTo>
                <a:lnTo>
                  <a:pt x="265136" y="233860"/>
                </a:lnTo>
                <a:lnTo>
                  <a:pt x="238784" y="268720"/>
                </a:lnTo>
                <a:lnTo>
                  <a:pt x="213547" y="305608"/>
                </a:lnTo>
                <a:lnTo>
                  <a:pt x="189470" y="344446"/>
                </a:lnTo>
                <a:lnTo>
                  <a:pt x="166602" y="385158"/>
                </a:lnTo>
                <a:lnTo>
                  <a:pt x="144991" y="427667"/>
                </a:lnTo>
                <a:lnTo>
                  <a:pt x="124683" y="471897"/>
                </a:lnTo>
                <a:lnTo>
                  <a:pt x="105727" y="517771"/>
                </a:lnTo>
                <a:lnTo>
                  <a:pt x="88170" y="565213"/>
                </a:lnTo>
                <a:lnTo>
                  <a:pt x="72060" y="614146"/>
                </a:lnTo>
                <a:lnTo>
                  <a:pt x="57443" y="664493"/>
                </a:lnTo>
                <a:lnTo>
                  <a:pt x="44368" y="716178"/>
                </a:lnTo>
                <a:lnTo>
                  <a:pt x="32882" y="769125"/>
                </a:lnTo>
                <a:lnTo>
                  <a:pt x="23033" y="823256"/>
                </a:lnTo>
                <a:lnTo>
                  <a:pt x="14867" y="878494"/>
                </a:lnTo>
                <a:lnTo>
                  <a:pt x="8434" y="934765"/>
                </a:lnTo>
                <a:lnTo>
                  <a:pt x="3780" y="991990"/>
                </a:lnTo>
                <a:lnTo>
                  <a:pt x="953" y="1050093"/>
                </a:lnTo>
                <a:lnTo>
                  <a:pt x="0" y="1108998"/>
                </a:lnTo>
                <a:lnTo>
                  <a:pt x="953" y="1167904"/>
                </a:lnTo>
                <a:lnTo>
                  <a:pt x="3780" y="1226009"/>
                </a:lnTo>
                <a:lnTo>
                  <a:pt x="8434" y="1283236"/>
                </a:lnTo>
                <a:lnTo>
                  <a:pt x="14867" y="1339509"/>
                </a:lnTo>
                <a:lnTo>
                  <a:pt x="23033" y="1394752"/>
                </a:lnTo>
                <a:lnTo>
                  <a:pt x="32882" y="1448887"/>
                </a:lnTo>
                <a:lnTo>
                  <a:pt x="44368" y="1501838"/>
                </a:lnTo>
                <a:lnTo>
                  <a:pt x="57443" y="1553529"/>
                </a:lnTo>
                <a:lnTo>
                  <a:pt x="72060" y="1603882"/>
                </a:lnTo>
                <a:lnTo>
                  <a:pt x="88170" y="1652822"/>
                </a:lnTo>
                <a:lnTo>
                  <a:pt x="105727" y="1700270"/>
                </a:lnTo>
                <a:lnTo>
                  <a:pt x="124683" y="1746152"/>
                </a:lnTo>
                <a:lnTo>
                  <a:pt x="144991" y="1790389"/>
                </a:lnTo>
                <a:lnTo>
                  <a:pt x="166602" y="1832906"/>
                </a:lnTo>
                <a:lnTo>
                  <a:pt x="189470" y="1873625"/>
                </a:lnTo>
                <a:lnTo>
                  <a:pt x="213547" y="1912471"/>
                </a:lnTo>
                <a:lnTo>
                  <a:pt x="238784" y="1949366"/>
                </a:lnTo>
                <a:lnTo>
                  <a:pt x="265136" y="1984233"/>
                </a:lnTo>
                <a:lnTo>
                  <a:pt x="292553" y="2016997"/>
                </a:lnTo>
                <a:lnTo>
                  <a:pt x="320990" y="2047580"/>
                </a:lnTo>
                <a:lnTo>
                  <a:pt x="350397" y="2075906"/>
                </a:lnTo>
                <a:lnTo>
                  <a:pt x="380728" y="2101898"/>
                </a:lnTo>
                <a:lnTo>
                  <a:pt x="411935" y="2125480"/>
                </a:lnTo>
                <a:lnTo>
                  <a:pt x="443970" y="2146574"/>
                </a:lnTo>
                <a:lnTo>
                  <a:pt x="510336" y="2180995"/>
                </a:lnTo>
                <a:lnTo>
                  <a:pt x="579446" y="2204546"/>
                </a:lnTo>
                <a:lnTo>
                  <a:pt x="650919" y="2216616"/>
                </a:lnTo>
                <a:lnTo>
                  <a:pt x="687423" y="2218154"/>
                </a:lnTo>
                <a:lnTo>
                  <a:pt x="723941" y="2216616"/>
                </a:lnTo>
                <a:lnTo>
                  <a:pt x="795437" y="2204546"/>
                </a:lnTo>
                <a:lnTo>
                  <a:pt x="864564" y="2180995"/>
                </a:lnTo>
                <a:lnTo>
                  <a:pt x="930940" y="2146574"/>
                </a:lnTo>
                <a:lnTo>
                  <a:pt x="962979" y="2125480"/>
                </a:lnTo>
                <a:lnTo>
                  <a:pt x="994188" y="2101898"/>
                </a:lnTo>
                <a:lnTo>
                  <a:pt x="1024520" y="2075906"/>
                </a:lnTo>
                <a:lnTo>
                  <a:pt x="1053927" y="2047580"/>
                </a:lnTo>
                <a:lnTo>
                  <a:pt x="1082362" y="2016997"/>
                </a:lnTo>
                <a:lnTo>
                  <a:pt x="1109778" y="1984233"/>
                </a:lnTo>
                <a:lnTo>
                  <a:pt x="1136127" y="1949366"/>
                </a:lnTo>
                <a:lnTo>
                  <a:pt x="1161361" y="1912471"/>
                </a:lnTo>
                <a:lnTo>
                  <a:pt x="1185434" y="1873625"/>
                </a:lnTo>
                <a:lnTo>
                  <a:pt x="1208297" y="1832906"/>
                </a:lnTo>
                <a:lnTo>
                  <a:pt x="1229904" y="1790389"/>
                </a:lnTo>
                <a:lnTo>
                  <a:pt x="1250206" y="1746152"/>
                </a:lnTo>
                <a:lnTo>
                  <a:pt x="1269157" y="1700270"/>
                </a:lnTo>
                <a:lnTo>
                  <a:pt x="1286709" y="1652822"/>
                </a:lnTo>
                <a:lnTo>
                  <a:pt x="1302815" y="1603882"/>
                </a:lnTo>
                <a:lnTo>
                  <a:pt x="1317426" y="1553529"/>
                </a:lnTo>
                <a:lnTo>
                  <a:pt x="1330496" y="1501838"/>
                </a:lnTo>
                <a:lnTo>
                  <a:pt x="1341978" y="1448887"/>
                </a:lnTo>
                <a:lnTo>
                  <a:pt x="1351823" y="1394752"/>
                </a:lnTo>
                <a:lnTo>
                  <a:pt x="1359985" y="1339509"/>
                </a:lnTo>
                <a:lnTo>
                  <a:pt x="1366415" y="1283236"/>
                </a:lnTo>
                <a:lnTo>
                  <a:pt x="1371067" y="1226009"/>
                </a:lnTo>
                <a:lnTo>
                  <a:pt x="1373893" y="1167904"/>
                </a:lnTo>
                <a:lnTo>
                  <a:pt x="1374846" y="1108998"/>
                </a:lnTo>
                <a:lnTo>
                  <a:pt x="1373893" y="1050093"/>
                </a:lnTo>
                <a:lnTo>
                  <a:pt x="1371067" y="991990"/>
                </a:lnTo>
                <a:lnTo>
                  <a:pt x="1366415" y="934765"/>
                </a:lnTo>
                <a:lnTo>
                  <a:pt x="1359985" y="878494"/>
                </a:lnTo>
                <a:lnTo>
                  <a:pt x="1351823" y="823256"/>
                </a:lnTo>
                <a:lnTo>
                  <a:pt x="1341978" y="769125"/>
                </a:lnTo>
                <a:lnTo>
                  <a:pt x="1330496" y="716178"/>
                </a:lnTo>
                <a:lnTo>
                  <a:pt x="1317426" y="664493"/>
                </a:lnTo>
                <a:lnTo>
                  <a:pt x="1302815" y="614146"/>
                </a:lnTo>
                <a:lnTo>
                  <a:pt x="1286709" y="565213"/>
                </a:lnTo>
                <a:lnTo>
                  <a:pt x="1269157" y="517771"/>
                </a:lnTo>
                <a:lnTo>
                  <a:pt x="1250206" y="471897"/>
                </a:lnTo>
                <a:lnTo>
                  <a:pt x="1229904" y="427667"/>
                </a:lnTo>
                <a:lnTo>
                  <a:pt x="1208297" y="385158"/>
                </a:lnTo>
                <a:lnTo>
                  <a:pt x="1185434" y="344446"/>
                </a:lnTo>
                <a:lnTo>
                  <a:pt x="1161361" y="305608"/>
                </a:lnTo>
                <a:lnTo>
                  <a:pt x="1136127" y="268720"/>
                </a:lnTo>
                <a:lnTo>
                  <a:pt x="1109778" y="233860"/>
                </a:lnTo>
                <a:lnTo>
                  <a:pt x="1082362" y="201104"/>
                </a:lnTo>
                <a:lnTo>
                  <a:pt x="1053927" y="170528"/>
                </a:lnTo>
                <a:lnTo>
                  <a:pt x="1024520" y="142208"/>
                </a:lnTo>
                <a:lnTo>
                  <a:pt x="994188" y="116223"/>
                </a:lnTo>
                <a:lnTo>
                  <a:pt x="962979" y="92647"/>
                </a:lnTo>
                <a:lnTo>
                  <a:pt x="930940" y="71558"/>
                </a:lnTo>
                <a:lnTo>
                  <a:pt x="864564" y="37147"/>
                </a:lnTo>
                <a:lnTo>
                  <a:pt x="795437" y="13603"/>
                </a:lnTo>
                <a:lnTo>
                  <a:pt x="723941" y="1536"/>
                </a:lnTo>
                <a:lnTo>
                  <a:pt x="687423" y="0"/>
                </a:lnTo>
                <a:close/>
              </a:path>
            </a:pathLst>
          </a:custGeom>
          <a:solidFill>
            <a:srgbClr val="FFFFFF"/>
          </a:solidFill>
        </p:spPr>
        <p:txBody>
          <a:bodyPr wrap="square" lIns="0" tIns="0" rIns="0" bIns="0" rtlCol="0"/>
          <a:lstStyle/>
          <a:p>
            <a:endParaRPr/>
          </a:p>
        </p:txBody>
      </p:sp>
      <p:sp>
        <p:nvSpPr>
          <p:cNvPr id="182" name="object 182"/>
          <p:cNvSpPr/>
          <p:nvPr/>
        </p:nvSpPr>
        <p:spPr>
          <a:xfrm>
            <a:off x="7828430" y="2206965"/>
            <a:ext cx="615315" cy="1102995"/>
          </a:xfrm>
          <a:custGeom>
            <a:avLst/>
            <a:gdLst/>
            <a:ahLst/>
            <a:cxnLst/>
            <a:rect l="l" t="t" r="r" b="b"/>
            <a:pathLst>
              <a:path w="615315" h="1102995">
                <a:moveTo>
                  <a:pt x="0" y="1102901"/>
                </a:moveTo>
                <a:lnTo>
                  <a:pt x="953" y="1043996"/>
                </a:lnTo>
                <a:lnTo>
                  <a:pt x="3780" y="985893"/>
                </a:lnTo>
                <a:lnTo>
                  <a:pt x="8434" y="928668"/>
                </a:lnTo>
                <a:lnTo>
                  <a:pt x="14867" y="872398"/>
                </a:lnTo>
                <a:lnTo>
                  <a:pt x="23033" y="817159"/>
                </a:lnTo>
                <a:lnTo>
                  <a:pt x="32882" y="763028"/>
                </a:lnTo>
                <a:lnTo>
                  <a:pt x="44368" y="710082"/>
                </a:lnTo>
                <a:lnTo>
                  <a:pt x="57443" y="658397"/>
                </a:lnTo>
                <a:lnTo>
                  <a:pt x="72060" y="608049"/>
                </a:lnTo>
                <a:lnTo>
                  <a:pt x="88170" y="559116"/>
                </a:lnTo>
                <a:lnTo>
                  <a:pt x="105727" y="511675"/>
                </a:lnTo>
                <a:lnTo>
                  <a:pt x="124683" y="465800"/>
                </a:lnTo>
                <a:lnTo>
                  <a:pt x="144991" y="421570"/>
                </a:lnTo>
                <a:lnTo>
                  <a:pt x="166602" y="379061"/>
                </a:lnTo>
                <a:lnTo>
                  <a:pt x="189470" y="338349"/>
                </a:lnTo>
                <a:lnTo>
                  <a:pt x="213547" y="299511"/>
                </a:lnTo>
                <a:lnTo>
                  <a:pt x="238784" y="262624"/>
                </a:lnTo>
                <a:lnTo>
                  <a:pt x="265136" y="227763"/>
                </a:lnTo>
                <a:lnTo>
                  <a:pt x="292553" y="195007"/>
                </a:lnTo>
                <a:lnTo>
                  <a:pt x="320990" y="164431"/>
                </a:lnTo>
                <a:lnTo>
                  <a:pt x="350397" y="136112"/>
                </a:lnTo>
                <a:lnTo>
                  <a:pt x="380728" y="110126"/>
                </a:lnTo>
                <a:lnTo>
                  <a:pt x="411935" y="86550"/>
                </a:lnTo>
                <a:lnTo>
                  <a:pt x="443970" y="65462"/>
                </a:lnTo>
                <a:lnTo>
                  <a:pt x="510336" y="31051"/>
                </a:lnTo>
                <a:lnTo>
                  <a:pt x="579446" y="7506"/>
                </a:lnTo>
                <a:lnTo>
                  <a:pt x="614911" y="0"/>
                </a:lnTo>
              </a:path>
            </a:pathLst>
          </a:custGeom>
          <a:ln w="4011">
            <a:solidFill>
              <a:srgbClr val="FFFFFF"/>
            </a:solidFill>
          </a:ln>
        </p:spPr>
        <p:txBody>
          <a:bodyPr wrap="square" lIns="0" tIns="0" rIns="0" bIns="0" rtlCol="0"/>
          <a:lstStyle/>
          <a:p>
            <a:endParaRPr/>
          </a:p>
        </p:txBody>
      </p:sp>
      <p:sp>
        <p:nvSpPr>
          <p:cNvPr id="183" name="object 183"/>
          <p:cNvSpPr/>
          <p:nvPr/>
        </p:nvSpPr>
        <p:spPr>
          <a:xfrm>
            <a:off x="7828430" y="3309867"/>
            <a:ext cx="687705" cy="1109345"/>
          </a:xfrm>
          <a:custGeom>
            <a:avLst/>
            <a:gdLst/>
            <a:ahLst/>
            <a:cxnLst/>
            <a:rect l="l" t="t" r="r" b="b"/>
            <a:pathLst>
              <a:path w="687704" h="1109345">
                <a:moveTo>
                  <a:pt x="687423" y="1109155"/>
                </a:moveTo>
                <a:lnTo>
                  <a:pt x="614911" y="1103056"/>
                </a:lnTo>
                <a:lnTo>
                  <a:pt x="544572" y="1085169"/>
                </a:lnTo>
                <a:lnTo>
                  <a:pt x="476787" y="1056106"/>
                </a:lnTo>
                <a:lnTo>
                  <a:pt x="411935" y="1016481"/>
                </a:lnTo>
                <a:lnTo>
                  <a:pt x="380728" y="992900"/>
                </a:lnTo>
                <a:lnTo>
                  <a:pt x="350397" y="966908"/>
                </a:lnTo>
                <a:lnTo>
                  <a:pt x="320990" y="938582"/>
                </a:lnTo>
                <a:lnTo>
                  <a:pt x="292553" y="907998"/>
                </a:lnTo>
                <a:lnTo>
                  <a:pt x="265136" y="875235"/>
                </a:lnTo>
                <a:lnTo>
                  <a:pt x="238784" y="840367"/>
                </a:lnTo>
                <a:lnTo>
                  <a:pt x="213547" y="803472"/>
                </a:lnTo>
                <a:lnTo>
                  <a:pt x="189470" y="764626"/>
                </a:lnTo>
                <a:lnTo>
                  <a:pt x="166602" y="723907"/>
                </a:lnTo>
                <a:lnTo>
                  <a:pt x="144991" y="681390"/>
                </a:lnTo>
                <a:lnTo>
                  <a:pt x="124683" y="637153"/>
                </a:lnTo>
                <a:lnTo>
                  <a:pt x="105727" y="591272"/>
                </a:lnTo>
                <a:lnTo>
                  <a:pt x="88170" y="543823"/>
                </a:lnTo>
                <a:lnTo>
                  <a:pt x="72060" y="494884"/>
                </a:lnTo>
                <a:lnTo>
                  <a:pt x="57443" y="444530"/>
                </a:lnTo>
                <a:lnTo>
                  <a:pt x="44368" y="392840"/>
                </a:lnTo>
                <a:lnTo>
                  <a:pt x="32882" y="339888"/>
                </a:lnTo>
                <a:lnTo>
                  <a:pt x="23033" y="285753"/>
                </a:lnTo>
                <a:lnTo>
                  <a:pt x="14867" y="230510"/>
                </a:lnTo>
                <a:lnTo>
                  <a:pt x="8434" y="174237"/>
                </a:lnTo>
                <a:lnTo>
                  <a:pt x="3780" y="117010"/>
                </a:lnTo>
                <a:lnTo>
                  <a:pt x="953" y="58905"/>
                </a:lnTo>
                <a:lnTo>
                  <a:pt x="0" y="0"/>
                </a:lnTo>
              </a:path>
            </a:pathLst>
          </a:custGeom>
          <a:ln w="4005">
            <a:solidFill>
              <a:srgbClr val="FFFFFF"/>
            </a:solidFill>
          </a:ln>
        </p:spPr>
        <p:txBody>
          <a:bodyPr wrap="square" lIns="0" tIns="0" rIns="0" bIns="0" rtlCol="0"/>
          <a:lstStyle/>
          <a:p>
            <a:endParaRPr/>
          </a:p>
        </p:txBody>
      </p:sp>
      <p:sp>
        <p:nvSpPr>
          <p:cNvPr id="184" name="object 184"/>
          <p:cNvSpPr/>
          <p:nvPr/>
        </p:nvSpPr>
        <p:spPr>
          <a:xfrm>
            <a:off x="8515852" y="4417484"/>
            <a:ext cx="36830" cy="1905"/>
          </a:xfrm>
          <a:custGeom>
            <a:avLst/>
            <a:gdLst/>
            <a:ahLst/>
            <a:cxnLst/>
            <a:rect l="l" t="t" r="r" b="b"/>
            <a:pathLst>
              <a:path w="36829" h="1904">
                <a:moveTo>
                  <a:pt x="36518" y="0"/>
                </a:moveTo>
                <a:lnTo>
                  <a:pt x="36518" y="0"/>
                </a:lnTo>
                <a:lnTo>
                  <a:pt x="0" y="1537"/>
                </a:lnTo>
              </a:path>
            </a:pathLst>
          </a:custGeom>
          <a:ln w="3912">
            <a:solidFill>
              <a:srgbClr val="FFFFFF"/>
            </a:solidFill>
          </a:ln>
        </p:spPr>
        <p:txBody>
          <a:bodyPr wrap="square" lIns="0" tIns="0" rIns="0" bIns="0" rtlCol="0"/>
          <a:lstStyle/>
          <a:p>
            <a:endParaRPr/>
          </a:p>
        </p:txBody>
      </p:sp>
      <p:sp>
        <p:nvSpPr>
          <p:cNvPr id="185" name="object 185"/>
          <p:cNvSpPr/>
          <p:nvPr/>
        </p:nvSpPr>
        <p:spPr>
          <a:xfrm>
            <a:off x="7805148" y="2178330"/>
            <a:ext cx="1374846" cy="2218154"/>
          </a:xfrm>
          <a:prstGeom prst="rect">
            <a:avLst/>
          </a:prstGeom>
          <a:blipFill>
            <a:blip r:embed="rId31" cstate="print"/>
            <a:stretch>
              <a:fillRect/>
            </a:stretch>
          </a:blipFill>
        </p:spPr>
        <p:txBody>
          <a:bodyPr wrap="square" lIns="0" tIns="0" rIns="0" bIns="0" rtlCol="0"/>
          <a:lstStyle/>
          <a:p>
            <a:endParaRPr/>
          </a:p>
        </p:txBody>
      </p:sp>
      <p:sp>
        <p:nvSpPr>
          <p:cNvPr id="186" name="object 186"/>
          <p:cNvSpPr/>
          <p:nvPr/>
        </p:nvSpPr>
        <p:spPr>
          <a:xfrm>
            <a:off x="7805148" y="2178330"/>
            <a:ext cx="1375410" cy="2218690"/>
          </a:xfrm>
          <a:custGeom>
            <a:avLst/>
            <a:gdLst/>
            <a:ahLst/>
            <a:cxnLst/>
            <a:rect l="l" t="t" r="r" b="b"/>
            <a:pathLst>
              <a:path w="1375409" h="2218690">
                <a:moveTo>
                  <a:pt x="0" y="1108998"/>
                </a:moveTo>
                <a:lnTo>
                  <a:pt x="953" y="1050093"/>
                </a:lnTo>
                <a:lnTo>
                  <a:pt x="3780" y="991990"/>
                </a:lnTo>
                <a:lnTo>
                  <a:pt x="8434" y="934765"/>
                </a:lnTo>
                <a:lnTo>
                  <a:pt x="14867" y="878494"/>
                </a:lnTo>
                <a:lnTo>
                  <a:pt x="23033" y="823256"/>
                </a:lnTo>
                <a:lnTo>
                  <a:pt x="32882" y="769125"/>
                </a:lnTo>
                <a:lnTo>
                  <a:pt x="44368" y="716178"/>
                </a:lnTo>
                <a:lnTo>
                  <a:pt x="57443" y="664493"/>
                </a:lnTo>
                <a:lnTo>
                  <a:pt x="72060" y="614146"/>
                </a:lnTo>
                <a:lnTo>
                  <a:pt x="88170" y="565213"/>
                </a:lnTo>
                <a:lnTo>
                  <a:pt x="105727" y="517771"/>
                </a:lnTo>
                <a:lnTo>
                  <a:pt x="124683" y="471897"/>
                </a:lnTo>
                <a:lnTo>
                  <a:pt x="144991" y="427667"/>
                </a:lnTo>
                <a:lnTo>
                  <a:pt x="166602" y="385158"/>
                </a:lnTo>
                <a:lnTo>
                  <a:pt x="189470" y="344446"/>
                </a:lnTo>
                <a:lnTo>
                  <a:pt x="213547" y="305608"/>
                </a:lnTo>
                <a:lnTo>
                  <a:pt x="238784" y="268720"/>
                </a:lnTo>
                <a:lnTo>
                  <a:pt x="265136" y="233860"/>
                </a:lnTo>
                <a:lnTo>
                  <a:pt x="292553" y="201104"/>
                </a:lnTo>
                <a:lnTo>
                  <a:pt x="320990" y="170528"/>
                </a:lnTo>
                <a:lnTo>
                  <a:pt x="350397" y="142208"/>
                </a:lnTo>
                <a:lnTo>
                  <a:pt x="380728" y="116223"/>
                </a:lnTo>
                <a:lnTo>
                  <a:pt x="411935" y="92647"/>
                </a:lnTo>
                <a:lnTo>
                  <a:pt x="443970" y="71558"/>
                </a:lnTo>
                <a:lnTo>
                  <a:pt x="510336" y="37147"/>
                </a:lnTo>
                <a:lnTo>
                  <a:pt x="579446" y="13603"/>
                </a:lnTo>
                <a:lnTo>
                  <a:pt x="650919" y="1536"/>
                </a:lnTo>
                <a:lnTo>
                  <a:pt x="687423" y="0"/>
                </a:lnTo>
                <a:lnTo>
                  <a:pt x="723941" y="1536"/>
                </a:lnTo>
                <a:lnTo>
                  <a:pt x="795437" y="13603"/>
                </a:lnTo>
                <a:lnTo>
                  <a:pt x="864564" y="37147"/>
                </a:lnTo>
                <a:lnTo>
                  <a:pt x="930940" y="71558"/>
                </a:lnTo>
                <a:lnTo>
                  <a:pt x="962979" y="92647"/>
                </a:lnTo>
                <a:lnTo>
                  <a:pt x="994188" y="116223"/>
                </a:lnTo>
                <a:lnTo>
                  <a:pt x="1024520" y="142208"/>
                </a:lnTo>
                <a:lnTo>
                  <a:pt x="1053927" y="170528"/>
                </a:lnTo>
                <a:lnTo>
                  <a:pt x="1082362" y="201104"/>
                </a:lnTo>
                <a:lnTo>
                  <a:pt x="1109778" y="233860"/>
                </a:lnTo>
                <a:lnTo>
                  <a:pt x="1136127" y="268720"/>
                </a:lnTo>
                <a:lnTo>
                  <a:pt x="1161361" y="305608"/>
                </a:lnTo>
                <a:lnTo>
                  <a:pt x="1185434" y="344446"/>
                </a:lnTo>
                <a:lnTo>
                  <a:pt x="1208297" y="385158"/>
                </a:lnTo>
                <a:lnTo>
                  <a:pt x="1229904" y="427667"/>
                </a:lnTo>
                <a:lnTo>
                  <a:pt x="1250206" y="471897"/>
                </a:lnTo>
                <a:lnTo>
                  <a:pt x="1269157" y="517771"/>
                </a:lnTo>
                <a:lnTo>
                  <a:pt x="1286709" y="565213"/>
                </a:lnTo>
                <a:lnTo>
                  <a:pt x="1302815" y="614146"/>
                </a:lnTo>
                <a:lnTo>
                  <a:pt x="1317426" y="664493"/>
                </a:lnTo>
                <a:lnTo>
                  <a:pt x="1330496" y="716178"/>
                </a:lnTo>
                <a:lnTo>
                  <a:pt x="1341978" y="769125"/>
                </a:lnTo>
                <a:lnTo>
                  <a:pt x="1351823" y="823256"/>
                </a:lnTo>
                <a:lnTo>
                  <a:pt x="1359985" y="878494"/>
                </a:lnTo>
                <a:lnTo>
                  <a:pt x="1366415" y="934765"/>
                </a:lnTo>
                <a:lnTo>
                  <a:pt x="1371067" y="991990"/>
                </a:lnTo>
                <a:lnTo>
                  <a:pt x="1373893" y="1050093"/>
                </a:lnTo>
                <a:lnTo>
                  <a:pt x="1374846" y="1108998"/>
                </a:lnTo>
                <a:lnTo>
                  <a:pt x="1373893" y="1167904"/>
                </a:lnTo>
                <a:lnTo>
                  <a:pt x="1371067" y="1226009"/>
                </a:lnTo>
                <a:lnTo>
                  <a:pt x="1366415" y="1283236"/>
                </a:lnTo>
                <a:lnTo>
                  <a:pt x="1359985" y="1339509"/>
                </a:lnTo>
                <a:lnTo>
                  <a:pt x="1351823" y="1394752"/>
                </a:lnTo>
                <a:lnTo>
                  <a:pt x="1341978" y="1448887"/>
                </a:lnTo>
                <a:lnTo>
                  <a:pt x="1330496" y="1501838"/>
                </a:lnTo>
                <a:lnTo>
                  <a:pt x="1317426" y="1553529"/>
                </a:lnTo>
                <a:lnTo>
                  <a:pt x="1302815" y="1603882"/>
                </a:lnTo>
                <a:lnTo>
                  <a:pt x="1286709" y="1652822"/>
                </a:lnTo>
                <a:lnTo>
                  <a:pt x="1269157" y="1700270"/>
                </a:lnTo>
                <a:lnTo>
                  <a:pt x="1250206" y="1746152"/>
                </a:lnTo>
                <a:lnTo>
                  <a:pt x="1229904" y="1790389"/>
                </a:lnTo>
                <a:lnTo>
                  <a:pt x="1208297" y="1832906"/>
                </a:lnTo>
                <a:lnTo>
                  <a:pt x="1185434" y="1873625"/>
                </a:lnTo>
                <a:lnTo>
                  <a:pt x="1161361" y="1912471"/>
                </a:lnTo>
                <a:lnTo>
                  <a:pt x="1136127" y="1949366"/>
                </a:lnTo>
                <a:lnTo>
                  <a:pt x="1109778" y="1984233"/>
                </a:lnTo>
                <a:lnTo>
                  <a:pt x="1082362" y="2016997"/>
                </a:lnTo>
                <a:lnTo>
                  <a:pt x="1053927" y="2047580"/>
                </a:lnTo>
                <a:lnTo>
                  <a:pt x="1024520" y="2075906"/>
                </a:lnTo>
                <a:lnTo>
                  <a:pt x="994188" y="2101898"/>
                </a:lnTo>
                <a:lnTo>
                  <a:pt x="962979" y="2125480"/>
                </a:lnTo>
                <a:lnTo>
                  <a:pt x="930940" y="2146574"/>
                </a:lnTo>
                <a:lnTo>
                  <a:pt x="864564" y="2180995"/>
                </a:lnTo>
                <a:lnTo>
                  <a:pt x="795437" y="2204546"/>
                </a:lnTo>
                <a:lnTo>
                  <a:pt x="723941" y="2216616"/>
                </a:lnTo>
                <a:lnTo>
                  <a:pt x="687423" y="2218154"/>
                </a:lnTo>
                <a:lnTo>
                  <a:pt x="650919" y="2216616"/>
                </a:lnTo>
                <a:lnTo>
                  <a:pt x="579446" y="2204546"/>
                </a:lnTo>
                <a:lnTo>
                  <a:pt x="510336" y="2180995"/>
                </a:lnTo>
                <a:lnTo>
                  <a:pt x="443970" y="2146574"/>
                </a:lnTo>
                <a:lnTo>
                  <a:pt x="411935" y="2125480"/>
                </a:lnTo>
                <a:lnTo>
                  <a:pt x="380728" y="2101898"/>
                </a:lnTo>
                <a:lnTo>
                  <a:pt x="350397" y="2075906"/>
                </a:lnTo>
                <a:lnTo>
                  <a:pt x="320990" y="2047580"/>
                </a:lnTo>
                <a:lnTo>
                  <a:pt x="292553" y="2016997"/>
                </a:lnTo>
                <a:lnTo>
                  <a:pt x="265136" y="1984233"/>
                </a:lnTo>
                <a:lnTo>
                  <a:pt x="238784" y="1949366"/>
                </a:lnTo>
                <a:lnTo>
                  <a:pt x="213547" y="1912471"/>
                </a:lnTo>
                <a:lnTo>
                  <a:pt x="189470" y="1873625"/>
                </a:lnTo>
                <a:lnTo>
                  <a:pt x="166602" y="1832906"/>
                </a:lnTo>
                <a:lnTo>
                  <a:pt x="144991" y="1790389"/>
                </a:lnTo>
                <a:lnTo>
                  <a:pt x="124683" y="1746152"/>
                </a:lnTo>
                <a:lnTo>
                  <a:pt x="105727" y="1700270"/>
                </a:lnTo>
                <a:lnTo>
                  <a:pt x="88170" y="1652822"/>
                </a:lnTo>
                <a:lnTo>
                  <a:pt x="72060" y="1603882"/>
                </a:lnTo>
                <a:lnTo>
                  <a:pt x="57443" y="1553529"/>
                </a:lnTo>
                <a:lnTo>
                  <a:pt x="44368" y="1501838"/>
                </a:lnTo>
                <a:lnTo>
                  <a:pt x="32882" y="1448887"/>
                </a:lnTo>
                <a:lnTo>
                  <a:pt x="23033" y="1394752"/>
                </a:lnTo>
                <a:lnTo>
                  <a:pt x="14867" y="1339509"/>
                </a:lnTo>
                <a:lnTo>
                  <a:pt x="8434" y="1283236"/>
                </a:lnTo>
                <a:lnTo>
                  <a:pt x="3780" y="1226009"/>
                </a:lnTo>
                <a:lnTo>
                  <a:pt x="953" y="1167904"/>
                </a:lnTo>
                <a:lnTo>
                  <a:pt x="0" y="1108998"/>
                </a:lnTo>
                <a:close/>
              </a:path>
            </a:pathLst>
          </a:custGeom>
          <a:ln w="4005">
            <a:solidFill>
              <a:srgbClr val="000000"/>
            </a:solidFill>
          </a:ln>
        </p:spPr>
        <p:txBody>
          <a:bodyPr wrap="square" lIns="0" tIns="0" rIns="0" bIns="0" rtlCol="0"/>
          <a:lstStyle/>
          <a:p>
            <a:endParaRPr/>
          </a:p>
        </p:txBody>
      </p:sp>
      <p:sp>
        <p:nvSpPr>
          <p:cNvPr id="187" name="object 187"/>
          <p:cNvSpPr/>
          <p:nvPr/>
        </p:nvSpPr>
        <p:spPr>
          <a:xfrm>
            <a:off x="7828429" y="2433748"/>
            <a:ext cx="916940" cy="1774825"/>
          </a:xfrm>
          <a:custGeom>
            <a:avLst/>
            <a:gdLst/>
            <a:ahLst/>
            <a:cxnLst/>
            <a:rect l="l" t="t" r="r" b="b"/>
            <a:pathLst>
              <a:path w="916940" h="1774825">
                <a:moveTo>
                  <a:pt x="458335" y="0"/>
                </a:moveTo>
                <a:lnTo>
                  <a:pt x="393482" y="8810"/>
                </a:lnTo>
                <a:lnTo>
                  <a:pt x="331427" y="34440"/>
                </a:lnTo>
                <a:lnTo>
                  <a:pt x="272790" y="75690"/>
                </a:lnTo>
                <a:lnTo>
                  <a:pt x="244948" y="101796"/>
                </a:lnTo>
                <a:lnTo>
                  <a:pt x="218192" y="131357"/>
                </a:lnTo>
                <a:lnTo>
                  <a:pt x="192601" y="164223"/>
                </a:lnTo>
                <a:lnTo>
                  <a:pt x="168252" y="200242"/>
                </a:lnTo>
                <a:lnTo>
                  <a:pt x="145222" y="239266"/>
                </a:lnTo>
                <a:lnTo>
                  <a:pt x="123590" y="281144"/>
                </a:lnTo>
                <a:lnTo>
                  <a:pt x="103432" y="325725"/>
                </a:lnTo>
                <a:lnTo>
                  <a:pt x="84826" y="372861"/>
                </a:lnTo>
                <a:lnTo>
                  <a:pt x="67849" y="422400"/>
                </a:lnTo>
                <a:lnTo>
                  <a:pt x="52580" y="474192"/>
                </a:lnTo>
                <a:lnTo>
                  <a:pt x="39095" y="528088"/>
                </a:lnTo>
                <a:lnTo>
                  <a:pt x="27472" y="583938"/>
                </a:lnTo>
                <a:lnTo>
                  <a:pt x="17789" y="641590"/>
                </a:lnTo>
                <a:lnTo>
                  <a:pt x="10122" y="700896"/>
                </a:lnTo>
                <a:lnTo>
                  <a:pt x="4550" y="761704"/>
                </a:lnTo>
                <a:lnTo>
                  <a:pt x="1150" y="823866"/>
                </a:lnTo>
                <a:lnTo>
                  <a:pt x="0" y="887230"/>
                </a:lnTo>
                <a:lnTo>
                  <a:pt x="1150" y="950594"/>
                </a:lnTo>
                <a:lnTo>
                  <a:pt x="4550" y="1012755"/>
                </a:lnTo>
                <a:lnTo>
                  <a:pt x="10122" y="1073564"/>
                </a:lnTo>
                <a:lnTo>
                  <a:pt x="17789" y="1132870"/>
                </a:lnTo>
                <a:lnTo>
                  <a:pt x="27472" y="1190522"/>
                </a:lnTo>
                <a:lnTo>
                  <a:pt x="39095" y="1246371"/>
                </a:lnTo>
                <a:lnTo>
                  <a:pt x="52580" y="1300267"/>
                </a:lnTo>
                <a:lnTo>
                  <a:pt x="67849" y="1352060"/>
                </a:lnTo>
                <a:lnTo>
                  <a:pt x="84826" y="1401599"/>
                </a:lnTo>
                <a:lnTo>
                  <a:pt x="103432" y="1448734"/>
                </a:lnTo>
                <a:lnTo>
                  <a:pt x="123590" y="1493316"/>
                </a:lnTo>
                <a:lnTo>
                  <a:pt x="145222" y="1535194"/>
                </a:lnTo>
                <a:lnTo>
                  <a:pt x="168252" y="1574217"/>
                </a:lnTo>
                <a:lnTo>
                  <a:pt x="192601" y="1610237"/>
                </a:lnTo>
                <a:lnTo>
                  <a:pt x="218192" y="1643102"/>
                </a:lnTo>
                <a:lnTo>
                  <a:pt x="244948" y="1672663"/>
                </a:lnTo>
                <a:lnTo>
                  <a:pt x="272790" y="1698770"/>
                </a:lnTo>
                <a:lnTo>
                  <a:pt x="331427" y="1740020"/>
                </a:lnTo>
                <a:lnTo>
                  <a:pt x="393482" y="1765650"/>
                </a:lnTo>
                <a:lnTo>
                  <a:pt x="458335" y="1774460"/>
                </a:lnTo>
                <a:lnTo>
                  <a:pt x="491054" y="1772233"/>
                </a:lnTo>
                <a:lnTo>
                  <a:pt x="554557" y="1754862"/>
                </a:lnTo>
                <a:lnTo>
                  <a:pt x="614964" y="1721272"/>
                </a:lnTo>
                <a:lnTo>
                  <a:pt x="671652" y="1672663"/>
                </a:lnTo>
                <a:lnTo>
                  <a:pt x="698407" y="1643102"/>
                </a:lnTo>
                <a:lnTo>
                  <a:pt x="724000" y="1610237"/>
                </a:lnTo>
                <a:lnTo>
                  <a:pt x="748352" y="1574217"/>
                </a:lnTo>
                <a:lnTo>
                  <a:pt x="771386" y="1535194"/>
                </a:lnTo>
                <a:lnTo>
                  <a:pt x="793023" y="1493316"/>
                </a:lnTo>
                <a:lnTo>
                  <a:pt x="813187" y="1448734"/>
                </a:lnTo>
                <a:lnTo>
                  <a:pt x="831800" y="1401599"/>
                </a:lnTo>
                <a:lnTo>
                  <a:pt x="848783" y="1352060"/>
                </a:lnTo>
                <a:lnTo>
                  <a:pt x="864060" y="1300267"/>
                </a:lnTo>
                <a:lnTo>
                  <a:pt x="877551" y="1246371"/>
                </a:lnTo>
                <a:lnTo>
                  <a:pt x="889181" y="1190522"/>
                </a:lnTo>
                <a:lnTo>
                  <a:pt x="898870" y="1132870"/>
                </a:lnTo>
                <a:lnTo>
                  <a:pt x="906542" y="1073564"/>
                </a:lnTo>
                <a:lnTo>
                  <a:pt x="912117" y="1012755"/>
                </a:lnTo>
                <a:lnTo>
                  <a:pt x="915520" y="950594"/>
                </a:lnTo>
                <a:lnTo>
                  <a:pt x="916671" y="887230"/>
                </a:lnTo>
                <a:lnTo>
                  <a:pt x="915520" y="823866"/>
                </a:lnTo>
                <a:lnTo>
                  <a:pt x="912117" y="761704"/>
                </a:lnTo>
                <a:lnTo>
                  <a:pt x="906542" y="700896"/>
                </a:lnTo>
                <a:lnTo>
                  <a:pt x="898870" y="641590"/>
                </a:lnTo>
                <a:lnTo>
                  <a:pt x="889181" y="583938"/>
                </a:lnTo>
                <a:lnTo>
                  <a:pt x="877551" y="528088"/>
                </a:lnTo>
                <a:lnTo>
                  <a:pt x="864060" y="474192"/>
                </a:lnTo>
                <a:lnTo>
                  <a:pt x="848783" y="422400"/>
                </a:lnTo>
                <a:lnTo>
                  <a:pt x="831800" y="372861"/>
                </a:lnTo>
                <a:lnTo>
                  <a:pt x="813187" y="325725"/>
                </a:lnTo>
                <a:lnTo>
                  <a:pt x="793023" y="281144"/>
                </a:lnTo>
                <a:lnTo>
                  <a:pt x="771386" y="239266"/>
                </a:lnTo>
                <a:lnTo>
                  <a:pt x="748352" y="200242"/>
                </a:lnTo>
                <a:lnTo>
                  <a:pt x="724000" y="164223"/>
                </a:lnTo>
                <a:lnTo>
                  <a:pt x="698407" y="131357"/>
                </a:lnTo>
                <a:lnTo>
                  <a:pt x="671652" y="101796"/>
                </a:lnTo>
                <a:lnTo>
                  <a:pt x="643811" y="75690"/>
                </a:lnTo>
                <a:lnTo>
                  <a:pt x="585186" y="34440"/>
                </a:lnTo>
                <a:lnTo>
                  <a:pt x="523154" y="8810"/>
                </a:lnTo>
                <a:lnTo>
                  <a:pt x="458335" y="0"/>
                </a:lnTo>
                <a:close/>
              </a:path>
            </a:pathLst>
          </a:custGeom>
          <a:solidFill>
            <a:srgbClr val="FFFFFF"/>
          </a:solidFill>
        </p:spPr>
        <p:txBody>
          <a:bodyPr wrap="square" lIns="0" tIns="0" rIns="0" bIns="0" rtlCol="0"/>
          <a:lstStyle/>
          <a:p>
            <a:endParaRPr/>
          </a:p>
        </p:txBody>
      </p:sp>
      <p:sp>
        <p:nvSpPr>
          <p:cNvPr id="188" name="object 188"/>
          <p:cNvSpPr/>
          <p:nvPr/>
        </p:nvSpPr>
        <p:spPr>
          <a:xfrm>
            <a:off x="7828429" y="2435975"/>
            <a:ext cx="426084" cy="885190"/>
          </a:xfrm>
          <a:custGeom>
            <a:avLst/>
            <a:gdLst/>
            <a:ahLst/>
            <a:cxnLst/>
            <a:rect l="l" t="t" r="r" b="b"/>
            <a:pathLst>
              <a:path w="426084" h="885189">
                <a:moveTo>
                  <a:pt x="0" y="885002"/>
                </a:moveTo>
                <a:lnTo>
                  <a:pt x="1150" y="821638"/>
                </a:lnTo>
                <a:lnTo>
                  <a:pt x="4550" y="759477"/>
                </a:lnTo>
                <a:lnTo>
                  <a:pt x="10122" y="698668"/>
                </a:lnTo>
                <a:lnTo>
                  <a:pt x="17789" y="639362"/>
                </a:lnTo>
                <a:lnTo>
                  <a:pt x="27472" y="581710"/>
                </a:lnTo>
                <a:lnTo>
                  <a:pt x="39095" y="525861"/>
                </a:lnTo>
                <a:lnTo>
                  <a:pt x="52580" y="471965"/>
                </a:lnTo>
                <a:lnTo>
                  <a:pt x="67849" y="420172"/>
                </a:lnTo>
                <a:lnTo>
                  <a:pt x="84826" y="370633"/>
                </a:lnTo>
                <a:lnTo>
                  <a:pt x="103432" y="323498"/>
                </a:lnTo>
                <a:lnTo>
                  <a:pt x="123590" y="278916"/>
                </a:lnTo>
                <a:lnTo>
                  <a:pt x="145222" y="237038"/>
                </a:lnTo>
                <a:lnTo>
                  <a:pt x="168252" y="198015"/>
                </a:lnTo>
                <a:lnTo>
                  <a:pt x="192601" y="161995"/>
                </a:lnTo>
                <a:lnTo>
                  <a:pt x="218192" y="129130"/>
                </a:lnTo>
                <a:lnTo>
                  <a:pt x="244948" y="99569"/>
                </a:lnTo>
                <a:lnTo>
                  <a:pt x="272790" y="73462"/>
                </a:lnTo>
                <a:lnTo>
                  <a:pt x="331427" y="32213"/>
                </a:lnTo>
                <a:lnTo>
                  <a:pt x="393482" y="6582"/>
                </a:lnTo>
                <a:lnTo>
                  <a:pt x="425598" y="0"/>
                </a:lnTo>
              </a:path>
            </a:pathLst>
          </a:custGeom>
          <a:ln w="4017">
            <a:solidFill>
              <a:srgbClr val="FFFFFF"/>
            </a:solidFill>
          </a:ln>
        </p:spPr>
        <p:txBody>
          <a:bodyPr wrap="square" lIns="0" tIns="0" rIns="0" bIns="0" rtlCol="0"/>
          <a:lstStyle/>
          <a:p>
            <a:endParaRPr/>
          </a:p>
        </p:txBody>
      </p:sp>
      <p:sp>
        <p:nvSpPr>
          <p:cNvPr id="189" name="object 189"/>
          <p:cNvSpPr/>
          <p:nvPr/>
        </p:nvSpPr>
        <p:spPr>
          <a:xfrm>
            <a:off x="7828429" y="3320977"/>
            <a:ext cx="458470" cy="887730"/>
          </a:xfrm>
          <a:custGeom>
            <a:avLst/>
            <a:gdLst/>
            <a:ahLst/>
            <a:cxnLst/>
            <a:rect l="l" t="t" r="r" b="b"/>
            <a:pathLst>
              <a:path w="458470" h="887729">
                <a:moveTo>
                  <a:pt x="458336" y="887230"/>
                </a:moveTo>
                <a:lnTo>
                  <a:pt x="393482" y="878420"/>
                </a:lnTo>
                <a:lnTo>
                  <a:pt x="331427" y="852789"/>
                </a:lnTo>
                <a:lnTo>
                  <a:pt x="272790" y="811540"/>
                </a:lnTo>
                <a:lnTo>
                  <a:pt x="244948" y="785433"/>
                </a:lnTo>
                <a:lnTo>
                  <a:pt x="218192" y="755872"/>
                </a:lnTo>
                <a:lnTo>
                  <a:pt x="192601" y="723007"/>
                </a:lnTo>
                <a:lnTo>
                  <a:pt x="168252" y="686987"/>
                </a:lnTo>
                <a:lnTo>
                  <a:pt x="145222" y="647963"/>
                </a:lnTo>
                <a:lnTo>
                  <a:pt x="123590" y="606086"/>
                </a:lnTo>
                <a:lnTo>
                  <a:pt x="103432" y="561504"/>
                </a:lnTo>
                <a:lnTo>
                  <a:pt x="84826" y="514369"/>
                </a:lnTo>
                <a:lnTo>
                  <a:pt x="67849" y="464830"/>
                </a:lnTo>
                <a:lnTo>
                  <a:pt x="52580" y="413037"/>
                </a:lnTo>
                <a:lnTo>
                  <a:pt x="39095" y="359141"/>
                </a:lnTo>
                <a:lnTo>
                  <a:pt x="27472" y="303292"/>
                </a:lnTo>
                <a:lnTo>
                  <a:pt x="17789" y="245639"/>
                </a:lnTo>
                <a:lnTo>
                  <a:pt x="10122" y="186334"/>
                </a:lnTo>
                <a:lnTo>
                  <a:pt x="4550" y="125525"/>
                </a:lnTo>
                <a:lnTo>
                  <a:pt x="1150" y="63364"/>
                </a:lnTo>
                <a:lnTo>
                  <a:pt x="0" y="0"/>
                </a:lnTo>
              </a:path>
            </a:pathLst>
          </a:custGeom>
          <a:ln w="4014">
            <a:solidFill>
              <a:srgbClr val="FFFFFF"/>
            </a:solidFill>
          </a:ln>
        </p:spPr>
        <p:txBody>
          <a:bodyPr wrap="square" lIns="0" tIns="0" rIns="0" bIns="0" rtlCol="0"/>
          <a:lstStyle/>
          <a:p>
            <a:endParaRPr/>
          </a:p>
        </p:txBody>
      </p:sp>
      <p:sp>
        <p:nvSpPr>
          <p:cNvPr id="190" name="object 190"/>
          <p:cNvSpPr/>
          <p:nvPr/>
        </p:nvSpPr>
        <p:spPr>
          <a:xfrm>
            <a:off x="7805149" y="2411210"/>
            <a:ext cx="916671" cy="1774460"/>
          </a:xfrm>
          <a:prstGeom prst="rect">
            <a:avLst/>
          </a:prstGeom>
          <a:blipFill>
            <a:blip r:embed="rId32" cstate="print"/>
            <a:stretch>
              <a:fillRect/>
            </a:stretch>
          </a:blipFill>
        </p:spPr>
        <p:txBody>
          <a:bodyPr wrap="square" lIns="0" tIns="0" rIns="0" bIns="0" rtlCol="0"/>
          <a:lstStyle/>
          <a:p>
            <a:endParaRPr/>
          </a:p>
        </p:txBody>
      </p:sp>
      <p:sp>
        <p:nvSpPr>
          <p:cNvPr id="191" name="object 191"/>
          <p:cNvSpPr/>
          <p:nvPr/>
        </p:nvSpPr>
        <p:spPr>
          <a:xfrm>
            <a:off x="7805148" y="2411211"/>
            <a:ext cx="916940" cy="1774825"/>
          </a:xfrm>
          <a:custGeom>
            <a:avLst/>
            <a:gdLst/>
            <a:ahLst/>
            <a:cxnLst/>
            <a:rect l="l" t="t" r="r" b="b"/>
            <a:pathLst>
              <a:path w="916940" h="1774825">
                <a:moveTo>
                  <a:pt x="0" y="887230"/>
                </a:moveTo>
                <a:lnTo>
                  <a:pt x="1150" y="823866"/>
                </a:lnTo>
                <a:lnTo>
                  <a:pt x="4550" y="761704"/>
                </a:lnTo>
                <a:lnTo>
                  <a:pt x="10122" y="700896"/>
                </a:lnTo>
                <a:lnTo>
                  <a:pt x="17789" y="641590"/>
                </a:lnTo>
                <a:lnTo>
                  <a:pt x="27472" y="583938"/>
                </a:lnTo>
                <a:lnTo>
                  <a:pt x="39095" y="528088"/>
                </a:lnTo>
                <a:lnTo>
                  <a:pt x="52580" y="474192"/>
                </a:lnTo>
                <a:lnTo>
                  <a:pt x="67849" y="422400"/>
                </a:lnTo>
                <a:lnTo>
                  <a:pt x="84826" y="372861"/>
                </a:lnTo>
                <a:lnTo>
                  <a:pt x="103432" y="325725"/>
                </a:lnTo>
                <a:lnTo>
                  <a:pt x="123590" y="281144"/>
                </a:lnTo>
                <a:lnTo>
                  <a:pt x="145222" y="239266"/>
                </a:lnTo>
                <a:lnTo>
                  <a:pt x="168252" y="200242"/>
                </a:lnTo>
                <a:lnTo>
                  <a:pt x="192601" y="164223"/>
                </a:lnTo>
                <a:lnTo>
                  <a:pt x="218192" y="131357"/>
                </a:lnTo>
                <a:lnTo>
                  <a:pt x="244948" y="101796"/>
                </a:lnTo>
                <a:lnTo>
                  <a:pt x="272790" y="75690"/>
                </a:lnTo>
                <a:lnTo>
                  <a:pt x="331427" y="34440"/>
                </a:lnTo>
                <a:lnTo>
                  <a:pt x="393482" y="8810"/>
                </a:lnTo>
                <a:lnTo>
                  <a:pt x="458335" y="0"/>
                </a:lnTo>
                <a:lnTo>
                  <a:pt x="491054" y="2227"/>
                </a:lnTo>
                <a:lnTo>
                  <a:pt x="554557" y="19598"/>
                </a:lnTo>
                <a:lnTo>
                  <a:pt x="614964" y="53188"/>
                </a:lnTo>
                <a:lnTo>
                  <a:pt x="671652" y="101796"/>
                </a:lnTo>
                <a:lnTo>
                  <a:pt x="698407" y="131357"/>
                </a:lnTo>
                <a:lnTo>
                  <a:pt x="724000" y="164223"/>
                </a:lnTo>
                <a:lnTo>
                  <a:pt x="748352" y="200242"/>
                </a:lnTo>
                <a:lnTo>
                  <a:pt x="771386" y="239266"/>
                </a:lnTo>
                <a:lnTo>
                  <a:pt x="793023" y="281144"/>
                </a:lnTo>
                <a:lnTo>
                  <a:pt x="813187" y="325725"/>
                </a:lnTo>
                <a:lnTo>
                  <a:pt x="831800" y="372861"/>
                </a:lnTo>
                <a:lnTo>
                  <a:pt x="848783" y="422400"/>
                </a:lnTo>
                <a:lnTo>
                  <a:pt x="864060" y="474192"/>
                </a:lnTo>
                <a:lnTo>
                  <a:pt x="877551" y="528088"/>
                </a:lnTo>
                <a:lnTo>
                  <a:pt x="889181" y="583938"/>
                </a:lnTo>
                <a:lnTo>
                  <a:pt x="898870" y="641590"/>
                </a:lnTo>
                <a:lnTo>
                  <a:pt x="906542" y="700896"/>
                </a:lnTo>
                <a:lnTo>
                  <a:pt x="912117" y="761704"/>
                </a:lnTo>
                <a:lnTo>
                  <a:pt x="915520" y="823866"/>
                </a:lnTo>
                <a:lnTo>
                  <a:pt x="916671" y="887230"/>
                </a:lnTo>
                <a:lnTo>
                  <a:pt x="915520" y="950594"/>
                </a:lnTo>
                <a:lnTo>
                  <a:pt x="912117" y="1012755"/>
                </a:lnTo>
                <a:lnTo>
                  <a:pt x="906542" y="1073564"/>
                </a:lnTo>
                <a:lnTo>
                  <a:pt x="898870" y="1132870"/>
                </a:lnTo>
                <a:lnTo>
                  <a:pt x="889181" y="1190522"/>
                </a:lnTo>
                <a:lnTo>
                  <a:pt x="877551" y="1246371"/>
                </a:lnTo>
                <a:lnTo>
                  <a:pt x="864060" y="1300267"/>
                </a:lnTo>
                <a:lnTo>
                  <a:pt x="848783" y="1352060"/>
                </a:lnTo>
                <a:lnTo>
                  <a:pt x="831800" y="1401599"/>
                </a:lnTo>
                <a:lnTo>
                  <a:pt x="813187" y="1448734"/>
                </a:lnTo>
                <a:lnTo>
                  <a:pt x="793023" y="1493316"/>
                </a:lnTo>
                <a:lnTo>
                  <a:pt x="771386" y="1535194"/>
                </a:lnTo>
                <a:lnTo>
                  <a:pt x="748352" y="1574217"/>
                </a:lnTo>
                <a:lnTo>
                  <a:pt x="724000" y="1610237"/>
                </a:lnTo>
                <a:lnTo>
                  <a:pt x="698407" y="1643102"/>
                </a:lnTo>
                <a:lnTo>
                  <a:pt x="671652" y="1672663"/>
                </a:lnTo>
                <a:lnTo>
                  <a:pt x="643811" y="1698770"/>
                </a:lnTo>
                <a:lnTo>
                  <a:pt x="585186" y="1740020"/>
                </a:lnTo>
                <a:lnTo>
                  <a:pt x="523154" y="1765650"/>
                </a:lnTo>
                <a:lnTo>
                  <a:pt x="458335" y="1774460"/>
                </a:lnTo>
                <a:lnTo>
                  <a:pt x="425598" y="1772233"/>
                </a:lnTo>
                <a:lnTo>
                  <a:pt x="362066" y="1754862"/>
                </a:lnTo>
                <a:lnTo>
                  <a:pt x="301643" y="1721272"/>
                </a:lnTo>
                <a:lnTo>
                  <a:pt x="244948" y="1672663"/>
                </a:lnTo>
                <a:lnTo>
                  <a:pt x="218192" y="1643102"/>
                </a:lnTo>
                <a:lnTo>
                  <a:pt x="192601" y="1610237"/>
                </a:lnTo>
                <a:lnTo>
                  <a:pt x="168252" y="1574217"/>
                </a:lnTo>
                <a:lnTo>
                  <a:pt x="145222" y="1535194"/>
                </a:lnTo>
                <a:lnTo>
                  <a:pt x="123590" y="1493316"/>
                </a:lnTo>
                <a:lnTo>
                  <a:pt x="103432" y="1448734"/>
                </a:lnTo>
                <a:lnTo>
                  <a:pt x="84826" y="1401599"/>
                </a:lnTo>
                <a:lnTo>
                  <a:pt x="67849" y="1352060"/>
                </a:lnTo>
                <a:lnTo>
                  <a:pt x="52580" y="1300267"/>
                </a:lnTo>
                <a:lnTo>
                  <a:pt x="39095" y="1246371"/>
                </a:lnTo>
                <a:lnTo>
                  <a:pt x="27472" y="1190522"/>
                </a:lnTo>
                <a:lnTo>
                  <a:pt x="17789" y="1132870"/>
                </a:lnTo>
                <a:lnTo>
                  <a:pt x="10122" y="1073564"/>
                </a:lnTo>
                <a:lnTo>
                  <a:pt x="4550" y="1012755"/>
                </a:lnTo>
                <a:lnTo>
                  <a:pt x="1150" y="950594"/>
                </a:lnTo>
                <a:lnTo>
                  <a:pt x="0" y="887230"/>
                </a:lnTo>
                <a:close/>
              </a:path>
            </a:pathLst>
          </a:custGeom>
          <a:ln w="4014">
            <a:solidFill>
              <a:srgbClr val="000000"/>
            </a:solidFill>
          </a:ln>
        </p:spPr>
        <p:txBody>
          <a:bodyPr wrap="square" lIns="0" tIns="0" rIns="0" bIns="0" rtlCol="0"/>
          <a:lstStyle/>
          <a:p>
            <a:endParaRPr/>
          </a:p>
        </p:txBody>
      </p:sp>
      <p:sp>
        <p:nvSpPr>
          <p:cNvPr id="192" name="object 192"/>
          <p:cNvSpPr/>
          <p:nvPr/>
        </p:nvSpPr>
        <p:spPr>
          <a:xfrm>
            <a:off x="8354344" y="2887770"/>
            <a:ext cx="133985" cy="868680"/>
          </a:xfrm>
          <a:custGeom>
            <a:avLst/>
            <a:gdLst/>
            <a:ahLst/>
            <a:cxnLst/>
            <a:rect l="l" t="t" r="r" b="b"/>
            <a:pathLst>
              <a:path w="133984" h="868679">
                <a:moveTo>
                  <a:pt x="0" y="868606"/>
                </a:moveTo>
                <a:lnTo>
                  <a:pt x="133378" y="868606"/>
                </a:lnTo>
                <a:lnTo>
                  <a:pt x="133378" y="0"/>
                </a:lnTo>
                <a:lnTo>
                  <a:pt x="0" y="0"/>
                </a:lnTo>
                <a:lnTo>
                  <a:pt x="0" y="868606"/>
                </a:lnTo>
                <a:close/>
              </a:path>
            </a:pathLst>
          </a:custGeom>
          <a:solidFill>
            <a:srgbClr val="FFFFFF"/>
          </a:solidFill>
        </p:spPr>
        <p:txBody>
          <a:bodyPr wrap="square" lIns="0" tIns="0" rIns="0" bIns="0" rtlCol="0"/>
          <a:lstStyle/>
          <a:p>
            <a:endParaRPr/>
          </a:p>
        </p:txBody>
      </p:sp>
      <p:sp>
        <p:nvSpPr>
          <p:cNvPr id="193" name="object 193"/>
          <p:cNvSpPr/>
          <p:nvPr/>
        </p:nvSpPr>
        <p:spPr>
          <a:xfrm>
            <a:off x="8354344" y="3756376"/>
            <a:ext cx="133985" cy="0"/>
          </a:xfrm>
          <a:custGeom>
            <a:avLst/>
            <a:gdLst/>
            <a:ahLst/>
            <a:cxnLst/>
            <a:rect l="l" t="t" r="r" b="b"/>
            <a:pathLst>
              <a:path w="133984">
                <a:moveTo>
                  <a:pt x="0" y="0"/>
                </a:moveTo>
                <a:lnTo>
                  <a:pt x="133378" y="0"/>
                </a:lnTo>
                <a:lnTo>
                  <a:pt x="133378" y="0"/>
                </a:lnTo>
              </a:path>
            </a:pathLst>
          </a:custGeom>
          <a:ln w="3912">
            <a:solidFill>
              <a:srgbClr val="FFFFFF"/>
            </a:solidFill>
          </a:ln>
        </p:spPr>
        <p:txBody>
          <a:bodyPr wrap="square" lIns="0" tIns="0" rIns="0" bIns="0" rtlCol="0"/>
          <a:lstStyle/>
          <a:p>
            <a:endParaRPr/>
          </a:p>
        </p:txBody>
      </p:sp>
      <p:sp>
        <p:nvSpPr>
          <p:cNvPr id="194" name="object 194"/>
          <p:cNvSpPr/>
          <p:nvPr/>
        </p:nvSpPr>
        <p:spPr>
          <a:xfrm>
            <a:off x="8354343" y="2887770"/>
            <a:ext cx="0" cy="868680"/>
          </a:xfrm>
          <a:custGeom>
            <a:avLst/>
            <a:gdLst/>
            <a:ahLst/>
            <a:cxnLst/>
            <a:rect l="l" t="t" r="r" b="b"/>
            <a:pathLst>
              <a:path h="868679">
                <a:moveTo>
                  <a:pt x="0" y="0"/>
                </a:moveTo>
                <a:lnTo>
                  <a:pt x="0" y="0"/>
                </a:lnTo>
                <a:lnTo>
                  <a:pt x="0" y="868606"/>
                </a:lnTo>
              </a:path>
            </a:pathLst>
          </a:custGeom>
          <a:ln w="4041">
            <a:solidFill>
              <a:srgbClr val="FFFFFF"/>
            </a:solidFill>
          </a:ln>
        </p:spPr>
        <p:txBody>
          <a:bodyPr wrap="square" lIns="0" tIns="0" rIns="0" bIns="0" rtlCol="0"/>
          <a:lstStyle/>
          <a:p>
            <a:endParaRPr/>
          </a:p>
        </p:txBody>
      </p:sp>
      <p:sp>
        <p:nvSpPr>
          <p:cNvPr id="195" name="object 195"/>
          <p:cNvSpPr/>
          <p:nvPr/>
        </p:nvSpPr>
        <p:spPr>
          <a:xfrm>
            <a:off x="8330094" y="2864294"/>
            <a:ext cx="145503" cy="868606"/>
          </a:xfrm>
          <a:prstGeom prst="rect">
            <a:avLst/>
          </a:prstGeom>
          <a:blipFill>
            <a:blip r:embed="rId33" cstate="print"/>
            <a:stretch>
              <a:fillRect/>
            </a:stretch>
          </a:blipFill>
        </p:spPr>
        <p:txBody>
          <a:bodyPr wrap="square" lIns="0" tIns="0" rIns="0" bIns="0" rtlCol="0"/>
          <a:lstStyle/>
          <a:p>
            <a:endParaRPr/>
          </a:p>
        </p:txBody>
      </p:sp>
      <p:sp>
        <p:nvSpPr>
          <p:cNvPr id="196" name="object 196"/>
          <p:cNvSpPr/>
          <p:nvPr/>
        </p:nvSpPr>
        <p:spPr>
          <a:xfrm>
            <a:off x="8330093" y="2864294"/>
            <a:ext cx="146050" cy="868680"/>
          </a:xfrm>
          <a:custGeom>
            <a:avLst/>
            <a:gdLst/>
            <a:ahLst/>
            <a:cxnLst/>
            <a:rect l="l" t="t" r="r" b="b"/>
            <a:pathLst>
              <a:path w="146050" h="868679">
                <a:moveTo>
                  <a:pt x="0" y="868606"/>
                </a:moveTo>
                <a:lnTo>
                  <a:pt x="145503" y="868606"/>
                </a:lnTo>
                <a:lnTo>
                  <a:pt x="145503" y="0"/>
                </a:lnTo>
                <a:lnTo>
                  <a:pt x="0" y="0"/>
                </a:lnTo>
                <a:lnTo>
                  <a:pt x="0" y="868606"/>
                </a:lnTo>
                <a:close/>
              </a:path>
            </a:pathLst>
          </a:custGeom>
          <a:ln w="4038">
            <a:solidFill>
              <a:srgbClr val="FFFFFF"/>
            </a:solidFill>
          </a:ln>
        </p:spPr>
        <p:txBody>
          <a:bodyPr wrap="square" lIns="0" tIns="0" rIns="0" bIns="0" rtlCol="0"/>
          <a:lstStyle/>
          <a:p>
            <a:endParaRPr/>
          </a:p>
        </p:txBody>
      </p:sp>
      <p:sp>
        <p:nvSpPr>
          <p:cNvPr id="197" name="object 197"/>
          <p:cNvSpPr txBox="1"/>
          <p:nvPr/>
        </p:nvSpPr>
        <p:spPr>
          <a:xfrm>
            <a:off x="8384163" y="2781384"/>
            <a:ext cx="187325" cy="187325"/>
          </a:xfrm>
          <a:prstGeom prst="rect">
            <a:avLst/>
          </a:prstGeom>
        </p:spPr>
        <p:txBody>
          <a:bodyPr vert="horz" wrap="square" lIns="0" tIns="0" rIns="0" bIns="0" rtlCol="0">
            <a:spAutoFit/>
          </a:bodyPr>
          <a:lstStyle/>
          <a:p>
            <a:pPr marL="12700"/>
            <a:r>
              <a:rPr sz="1200" spc="70" dirty="0">
                <a:latin typeface="宋体"/>
                <a:cs typeface="宋体"/>
              </a:rPr>
              <a:t>直</a:t>
            </a:r>
            <a:endParaRPr sz="1200">
              <a:latin typeface="宋体"/>
              <a:cs typeface="宋体"/>
            </a:endParaRPr>
          </a:p>
        </p:txBody>
      </p:sp>
      <p:sp>
        <p:nvSpPr>
          <p:cNvPr id="198" name="object 198"/>
          <p:cNvSpPr txBox="1"/>
          <p:nvPr/>
        </p:nvSpPr>
        <p:spPr>
          <a:xfrm>
            <a:off x="8384163" y="2989849"/>
            <a:ext cx="187325" cy="187325"/>
          </a:xfrm>
          <a:prstGeom prst="rect">
            <a:avLst/>
          </a:prstGeom>
        </p:spPr>
        <p:txBody>
          <a:bodyPr vert="horz" wrap="square" lIns="0" tIns="0" rIns="0" bIns="0" rtlCol="0">
            <a:spAutoFit/>
          </a:bodyPr>
          <a:lstStyle/>
          <a:p>
            <a:pPr marL="12700"/>
            <a:r>
              <a:rPr sz="1200" spc="70" dirty="0">
                <a:latin typeface="宋体"/>
                <a:cs typeface="宋体"/>
              </a:rPr>
              <a:t>接</a:t>
            </a:r>
            <a:endParaRPr sz="1200">
              <a:latin typeface="宋体"/>
              <a:cs typeface="宋体"/>
            </a:endParaRPr>
          </a:p>
        </p:txBody>
      </p:sp>
      <p:sp>
        <p:nvSpPr>
          <p:cNvPr id="199" name="object 199"/>
          <p:cNvSpPr txBox="1"/>
          <p:nvPr/>
        </p:nvSpPr>
        <p:spPr>
          <a:xfrm>
            <a:off x="8384163" y="3198158"/>
            <a:ext cx="187325" cy="187325"/>
          </a:xfrm>
          <a:prstGeom prst="rect">
            <a:avLst/>
          </a:prstGeom>
        </p:spPr>
        <p:txBody>
          <a:bodyPr vert="horz" wrap="square" lIns="0" tIns="0" rIns="0" bIns="0" rtlCol="0">
            <a:spAutoFit/>
          </a:bodyPr>
          <a:lstStyle/>
          <a:p>
            <a:pPr marL="12700"/>
            <a:r>
              <a:rPr sz="1200" spc="70" dirty="0">
                <a:latin typeface="宋体"/>
                <a:cs typeface="宋体"/>
              </a:rPr>
              <a:t>受</a:t>
            </a:r>
            <a:endParaRPr sz="1200">
              <a:latin typeface="宋体"/>
              <a:cs typeface="宋体"/>
            </a:endParaRPr>
          </a:p>
        </p:txBody>
      </p:sp>
      <p:sp>
        <p:nvSpPr>
          <p:cNvPr id="200" name="object 200"/>
          <p:cNvSpPr txBox="1"/>
          <p:nvPr/>
        </p:nvSpPr>
        <p:spPr>
          <a:xfrm>
            <a:off x="8384163" y="3406467"/>
            <a:ext cx="187325" cy="187325"/>
          </a:xfrm>
          <a:prstGeom prst="rect">
            <a:avLst/>
          </a:prstGeom>
        </p:spPr>
        <p:txBody>
          <a:bodyPr vert="horz" wrap="square" lIns="0" tIns="0" rIns="0" bIns="0" rtlCol="0">
            <a:spAutoFit/>
          </a:bodyPr>
          <a:lstStyle/>
          <a:p>
            <a:pPr marL="12700"/>
            <a:r>
              <a:rPr sz="1200" spc="70" dirty="0">
                <a:latin typeface="宋体"/>
                <a:cs typeface="宋体"/>
              </a:rPr>
              <a:t>害</a:t>
            </a:r>
            <a:endParaRPr sz="1200">
              <a:latin typeface="宋体"/>
              <a:cs typeface="宋体"/>
            </a:endParaRPr>
          </a:p>
        </p:txBody>
      </p:sp>
      <p:sp>
        <p:nvSpPr>
          <p:cNvPr id="201" name="object 201"/>
          <p:cNvSpPr txBox="1"/>
          <p:nvPr/>
        </p:nvSpPr>
        <p:spPr>
          <a:xfrm>
            <a:off x="8384163" y="3614776"/>
            <a:ext cx="187325" cy="187325"/>
          </a:xfrm>
          <a:prstGeom prst="rect">
            <a:avLst/>
          </a:prstGeom>
        </p:spPr>
        <p:txBody>
          <a:bodyPr vert="horz" wrap="square" lIns="0" tIns="0" rIns="0" bIns="0" rtlCol="0">
            <a:spAutoFit/>
          </a:bodyPr>
          <a:lstStyle/>
          <a:p>
            <a:pPr marL="12700"/>
            <a:r>
              <a:rPr sz="1200" spc="70" dirty="0">
                <a:latin typeface="宋体"/>
                <a:cs typeface="宋体"/>
              </a:rPr>
              <a:t>人</a:t>
            </a:r>
            <a:endParaRPr sz="1200">
              <a:latin typeface="宋体"/>
              <a:cs typeface="宋体"/>
            </a:endParaRPr>
          </a:p>
        </p:txBody>
      </p:sp>
      <p:sp>
        <p:nvSpPr>
          <p:cNvPr id="202" name="object 202"/>
          <p:cNvSpPr/>
          <p:nvPr/>
        </p:nvSpPr>
        <p:spPr>
          <a:xfrm>
            <a:off x="8815104" y="2817343"/>
            <a:ext cx="230504" cy="986155"/>
          </a:xfrm>
          <a:custGeom>
            <a:avLst/>
            <a:gdLst/>
            <a:ahLst/>
            <a:cxnLst/>
            <a:rect l="l" t="t" r="r" b="b"/>
            <a:pathLst>
              <a:path w="230504" h="986154">
                <a:moveTo>
                  <a:pt x="0" y="985985"/>
                </a:moveTo>
                <a:lnTo>
                  <a:pt x="230380" y="985985"/>
                </a:lnTo>
                <a:lnTo>
                  <a:pt x="230380" y="0"/>
                </a:lnTo>
                <a:lnTo>
                  <a:pt x="0" y="0"/>
                </a:lnTo>
                <a:lnTo>
                  <a:pt x="0" y="985985"/>
                </a:lnTo>
                <a:close/>
              </a:path>
            </a:pathLst>
          </a:custGeom>
          <a:solidFill>
            <a:srgbClr val="FFFFFF"/>
          </a:solidFill>
        </p:spPr>
        <p:txBody>
          <a:bodyPr wrap="square" lIns="0" tIns="0" rIns="0" bIns="0" rtlCol="0"/>
          <a:lstStyle/>
          <a:p>
            <a:endParaRPr/>
          </a:p>
        </p:txBody>
      </p:sp>
      <p:sp>
        <p:nvSpPr>
          <p:cNvPr id="203" name="object 203"/>
          <p:cNvSpPr/>
          <p:nvPr/>
        </p:nvSpPr>
        <p:spPr>
          <a:xfrm>
            <a:off x="8815104" y="3803328"/>
            <a:ext cx="230504" cy="0"/>
          </a:xfrm>
          <a:custGeom>
            <a:avLst/>
            <a:gdLst/>
            <a:ahLst/>
            <a:cxnLst/>
            <a:rect l="l" t="t" r="r" b="b"/>
            <a:pathLst>
              <a:path w="230504">
                <a:moveTo>
                  <a:pt x="0" y="0"/>
                </a:moveTo>
                <a:lnTo>
                  <a:pt x="230380" y="0"/>
                </a:lnTo>
                <a:lnTo>
                  <a:pt x="230380" y="0"/>
                </a:lnTo>
              </a:path>
            </a:pathLst>
          </a:custGeom>
          <a:ln w="3912">
            <a:solidFill>
              <a:srgbClr val="FFFFFF"/>
            </a:solidFill>
          </a:ln>
        </p:spPr>
        <p:txBody>
          <a:bodyPr wrap="square" lIns="0" tIns="0" rIns="0" bIns="0" rtlCol="0"/>
          <a:lstStyle/>
          <a:p>
            <a:endParaRPr/>
          </a:p>
        </p:txBody>
      </p:sp>
      <p:sp>
        <p:nvSpPr>
          <p:cNvPr id="204" name="object 204"/>
          <p:cNvSpPr/>
          <p:nvPr/>
        </p:nvSpPr>
        <p:spPr>
          <a:xfrm>
            <a:off x="8815104" y="2817343"/>
            <a:ext cx="0" cy="986155"/>
          </a:xfrm>
          <a:custGeom>
            <a:avLst/>
            <a:gdLst/>
            <a:ahLst/>
            <a:cxnLst/>
            <a:rect l="l" t="t" r="r" b="b"/>
            <a:pathLst>
              <a:path h="986154">
                <a:moveTo>
                  <a:pt x="0" y="0"/>
                </a:moveTo>
                <a:lnTo>
                  <a:pt x="0" y="0"/>
                </a:lnTo>
                <a:lnTo>
                  <a:pt x="0" y="985985"/>
                </a:lnTo>
              </a:path>
            </a:pathLst>
          </a:custGeom>
          <a:ln w="4041">
            <a:solidFill>
              <a:srgbClr val="FFFFFF"/>
            </a:solidFill>
          </a:ln>
        </p:spPr>
        <p:txBody>
          <a:bodyPr wrap="square" lIns="0" tIns="0" rIns="0" bIns="0" rtlCol="0"/>
          <a:lstStyle/>
          <a:p>
            <a:endParaRPr/>
          </a:p>
        </p:txBody>
      </p:sp>
      <p:sp>
        <p:nvSpPr>
          <p:cNvPr id="205" name="object 205"/>
          <p:cNvSpPr/>
          <p:nvPr/>
        </p:nvSpPr>
        <p:spPr>
          <a:xfrm>
            <a:off x="8790854" y="2793868"/>
            <a:ext cx="230380" cy="985985"/>
          </a:xfrm>
          <a:prstGeom prst="rect">
            <a:avLst/>
          </a:prstGeom>
          <a:blipFill>
            <a:blip r:embed="rId34" cstate="print"/>
            <a:stretch>
              <a:fillRect/>
            </a:stretch>
          </a:blipFill>
        </p:spPr>
        <p:txBody>
          <a:bodyPr wrap="square" lIns="0" tIns="0" rIns="0" bIns="0" rtlCol="0"/>
          <a:lstStyle/>
          <a:p>
            <a:endParaRPr/>
          </a:p>
        </p:txBody>
      </p:sp>
      <p:sp>
        <p:nvSpPr>
          <p:cNvPr id="206" name="object 206"/>
          <p:cNvSpPr/>
          <p:nvPr/>
        </p:nvSpPr>
        <p:spPr>
          <a:xfrm>
            <a:off x="8790854" y="2793868"/>
            <a:ext cx="230504" cy="986155"/>
          </a:xfrm>
          <a:custGeom>
            <a:avLst/>
            <a:gdLst/>
            <a:ahLst/>
            <a:cxnLst/>
            <a:rect l="l" t="t" r="r" b="b"/>
            <a:pathLst>
              <a:path w="230504" h="986154">
                <a:moveTo>
                  <a:pt x="0" y="985985"/>
                </a:moveTo>
                <a:lnTo>
                  <a:pt x="230380" y="985985"/>
                </a:lnTo>
                <a:lnTo>
                  <a:pt x="230380" y="0"/>
                </a:lnTo>
                <a:lnTo>
                  <a:pt x="0" y="0"/>
                </a:lnTo>
                <a:lnTo>
                  <a:pt x="0" y="985985"/>
                </a:lnTo>
                <a:close/>
              </a:path>
            </a:pathLst>
          </a:custGeom>
          <a:ln w="4035">
            <a:solidFill>
              <a:srgbClr val="FFFFFF"/>
            </a:solidFill>
          </a:ln>
        </p:spPr>
        <p:txBody>
          <a:bodyPr wrap="square" lIns="0" tIns="0" rIns="0" bIns="0" rtlCol="0"/>
          <a:lstStyle/>
          <a:p>
            <a:endParaRPr/>
          </a:p>
        </p:txBody>
      </p:sp>
      <p:sp>
        <p:nvSpPr>
          <p:cNvPr id="207" name="object 207"/>
          <p:cNvSpPr txBox="1"/>
          <p:nvPr/>
        </p:nvSpPr>
        <p:spPr>
          <a:xfrm>
            <a:off x="8842500" y="2770272"/>
            <a:ext cx="187325" cy="187325"/>
          </a:xfrm>
          <a:prstGeom prst="rect">
            <a:avLst/>
          </a:prstGeom>
        </p:spPr>
        <p:txBody>
          <a:bodyPr vert="horz" wrap="square" lIns="0" tIns="0" rIns="0" bIns="0" rtlCol="0">
            <a:spAutoFit/>
          </a:bodyPr>
          <a:lstStyle/>
          <a:p>
            <a:pPr marL="12700"/>
            <a:r>
              <a:rPr sz="1200" spc="70" dirty="0">
                <a:latin typeface="宋体"/>
                <a:cs typeface="宋体"/>
              </a:rPr>
              <a:t>间</a:t>
            </a:r>
            <a:endParaRPr sz="1200">
              <a:latin typeface="宋体"/>
              <a:cs typeface="宋体"/>
            </a:endParaRPr>
          </a:p>
        </p:txBody>
      </p:sp>
      <p:sp>
        <p:nvSpPr>
          <p:cNvPr id="208" name="object 208"/>
          <p:cNvSpPr txBox="1"/>
          <p:nvPr/>
        </p:nvSpPr>
        <p:spPr>
          <a:xfrm>
            <a:off x="8842500" y="2953317"/>
            <a:ext cx="187325" cy="837565"/>
          </a:xfrm>
          <a:prstGeom prst="rect">
            <a:avLst/>
          </a:prstGeom>
        </p:spPr>
        <p:txBody>
          <a:bodyPr vert="horz" wrap="square" lIns="0" tIns="0" rIns="0" bIns="0" rtlCol="0">
            <a:spAutoFit/>
          </a:bodyPr>
          <a:lstStyle/>
          <a:p>
            <a:pPr marL="12700" marR="5080" algn="just">
              <a:lnSpc>
                <a:spcPct val="113900"/>
              </a:lnSpc>
            </a:pPr>
            <a:r>
              <a:rPr sz="1200" spc="50" dirty="0">
                <a:latin typeface="宋体"/>
                <a:cs typeface="宋体"/>
              </a:rPr>
              <a:t>接  受  害  人</a:t>
            </a:r>
            <a:endParaRPr sz="1200">
              <a:latin typeface="宋体"/>
              <a:cs typeface="宋体"/>
            </a:endParaRPr>
          </a:p>
        </p:txBody>
      </p:sp>
      <p:sp>
        <p:nvSpPr>
          <p:cNvPr id="209" name="object 209"/>
          <p:cNvSpPr/>
          <p:nvPr/>
        </p:nvSpPr>
        <p:spPr>
          <a:xfrm>
            <a:off x="9275865" y="2688225"/>
            <a:ext cx="230504" cy="1244600"/>
          </a:xfrm>
          <a:custGeom>
            <a:avLst/>
            <a:gdLst/>
            <a:ahLst/>
            <a:cxnLst/>
            <a:rect l="l" t="t" r="r" b="b"/>
            <a:pathLst>
              <a:path w="230504" h="1244600">
                <a:moveTo>
                  <a:pt x="0" y="1244219"/>
                </a:moveTo>
                <a:lnTo>
                  <a:pt x="230380" y="1244219"/>
                </a:lnTo>
                <a:lnTo>
                  <a:pt x="230380" y="0"/>
                </a:lnTo>
                <a:lnTo>
                  <a:pt x="0" y="0"/>
                </a:lnTo>
                <a:lnTo>
                  <a:pt x="0" y="1244219"/>
                </a:lnTo>
                <a:close/>
              </a:path>
            </a:pathLst>
          </a:custGeom>
          <a:solidFill>
            <a:srgbClr val="FFFFFF"/>
          </a:solidFill>
        </p:spPr>
        <p:txBody>
          <a:bodyPr wrap="square" lIns="0" tIns="0" rIns="0" bIns="0" rtlCol="0"/>
          <a:lstStyle/>
          <a:p>
            <a:endParaRPr/>
          </a:p>
        </p:txBody>
      </p:sp>
      <p:sp>
        <p:nvSpPr>
          <p:cNvPr id="210" name="object 210"/>
          <p:cNvSpPr/>
          <p:nvPr/>
        </p:nvSpPr>
        <p:spPr>
          <a:xfrm>
            <a:off x="9275865" y="3932445"/>
            <a:ext cx="230504" cy="0"/>
          </a:xfrm>
          <a:custGeom>
            <a:avLst/>
            <a:gdLst/>
            <a:ahLst/>
            <a:cxnLst/>
            <a:rect l="l" t="t" r="r" b="b"/>
            <a:pathLst>
              <a:path w="230504">
                <a:moveTo>
                  <a:pt x="0" y="0"/>
                </a:moveTo>
                <a:lnTo>
                  <a:pt x="230380" y="0"/>
                </a:lnTo>
                <a:lnTo>
                  <a:pt x="230380" y="0"/>
                </a:lnTo>
              </a:path>
            </a:pathLst>
          </a:custGeom>
          <a:ln w="3912">
            <a:solidFill>
              <a:srgbClr val="FFFFFF"/>
            </a:solidFill>
          </a:ln>
        </p:spPr>
        <p:txBody>
          <a:bodyPr wrap="square" lIns="0" tIns="0" rIns="0" bIns="0" rtlCol="0"/>
          <a:lstStyle/>
          <a:p>
            <a:endParaRPr/>
          </a:p>
        </p:txBody>
      </p:sp>
      <p:sp>
        <p:nvSpPr>
          <p:cNvPr id="211" name="object 211"/>
          <p:cNvSpPr/>
          <p:nvPr/>
        </p:nvSpPr>
        <p:spPr>
          <a:xfrm>
            <a:off x="9275865" y="2688225"/>
            <a:ext cx="0" cy="1244600"/>
          </a:xfrm>
          <a:custGeom>
            <a:avLst/>
            <a:gdLst/>
            <a:ahLst/>
            <a:cxnLst/>
            <a:rect l="l" t="t" r="r" b="b"/>
            <a:pathLst>
              <a:path h="1244600">
                <a:moveTo>
                  <a:pt x="0" y="0"/>
                </a:moveTo>
                <a:lnTo>
                  <a:pt x="0" y="0"/>
                </a:lnTo>
                <a:lnTo>
                  <a:pt x="0" y="1244219"/>
                </a:lnTo>
              </a:path>
            </a:pathLst>
          </a:custGeom>
          <a:ln w="4041">
            <a:solidFill>
              <a:srgbClr val="FFFFFF"/>
            </a:solidFill>
          </a:ln>
        </p:spPr>
        <p:txBody>
          <a:bodyPr wrap="square" lIns="0" tIns="0" rIns="0" bIns="0" rtlCol="0"/>
          <a:lstStyle/>
          <a:p>
            <a:endParaRPr/>
          </a:p>
        </p:txBody>
      </p:sp>
      <p:sp>
        <p:nvSpPr>
          <p:cNvPr id="212" name="object 212"/>
          <p:cNvSpPr/>
          <p:nvPr/>
        </p:nvSpPr>
        <p:spPr>
          <a:xfrm>
            <a:off x="9251615" y="2664750"/>
            <a:ext cx="230380" cy="1244219"/>
          </a:xfrm>
          <a:prstGeom prst="rect">
            <a:avLst/>
          </a:prstGeom>
          <a:blipFill>
            <a:blip r:embed="rId35" cstate="print"/>
            <a:stretch>
              <a:fillRect/>
            </a:stretch>
          </a:blipFill>
        </p:spPr>
        <p:txBody>
          <a:bodyPr wrap="square" lIns="0" tIns="0" rIns="0" bIns="0" rtlCol="0"/>
          <a:lstStyle/>
          <a:p>
            <a:endParaRPr/>
          </a:p>
        </p:txBody>
      </p:sp>
      <p:sp>
        <p:nvSpPr>
          <p:cNvPr id="213" name="object 213"/>
          <p:cNvSpPr/>
          <p:nvPr/>
        </p:nvSpPr>
        <p:spPr>
          <a:xfrm>
            <a:off x="9251615" y="2664749"/>
            <a:ext cx="230504" cy="1244600"/>
          </a:xfrm>
          <a:custGeom>
            <a:avLst/>
            <a:gdLst/>
            <a:ahLst/>
            <a:cxnLst/>
            <a:rect l="l" t="t" r="r" b="b"/>
            <a:pathLst>
              <a:path w="230504" h="1244600">
                <a:moveTo>
                  <a:pt x="0" y="1244219"/>
                </a:moveTo>
                <a:lnTo>
                  <a:pt x="230380" y="1244219"/>
                </a:lnTo>
                <a:lnTo>
                  <a:pt x="230380" y="0"/>
                </a:lnTo>
                <a:lnTo>
                  <a:pt x="0" y="0"/>
                </a:lnTo>
                <a:lnTo>
                  <a:pt x="0" y="1244219"/>
                </a:lnTo>
                <a:close/>
              </a:path>
            </a:pathLst>
          </a:custGeom>
          <a:ln w="4037">
            <a:solidFill>
              <a:srgbClr val="FFFFFF"/>
            </a:solidFill>
          </a:ln>
        </p:spPr>
        <p:txBody>
          <a:bodyPr wrap="square" lIns="0" tIns="0" rIns="0" bIns="0" rtlCol="0"/>
          <a:lstStyle/>
          <a:p>
            <a:endParaRPr/>
          </a:p>
        </p:txBody>
      </p:sp>
      <p:sp>
        <p:nvSpPr>
          <p:cNvPr id="214" name="object 214"/>
          <p:cNvSpPr txBox="1"/>
          <p:nvPr/>
        </p:nvSpPr>
        <p:spPr>
          <a:xfrm>
            <a:off x="9300674" y="2666196"/>
            <a:ext cx="187325" cy="187325"/>
          </a:xfrm>
          <a:prstGeom prst="rect">
            <a:avLst/>
          </a:prstGeom>
        </p:spPr>
        <p:txBody>
          <a:bodyPr vert="horz" wrap="square" lIns="0" tIns="0" rIns="0" bIns="0" rtlCol="0">
            <a:spAutoFit/>
          </a:bodyPr>
          <a:lstStyle/>
          <a:p>
            <a:pPr marL="12700"/>
            <a:r>
              <a:rPr sz="1200" spc="70" dirty="0">
                <a:latin typeface="宋体"/>
                <a:cs typeface="宋体"/>
              </a:rPr>
              <a:t>波</a:t>
            </a:r>
            <a:endParaRPr sz="1200">
              <a:latin typeface="宋体"/>
              <a:cs typeface="宋体"/>
            </a:endParaRPr>
          </a:p>
        </p:txBody>
      </p:sp>
      <p:sp>
        <p:nvSpPr>
          <p:cNvPr id="215" name="object 215"/>
          <p:cNvSpPr txBox="1"/>
          <p:nvPr/>
        </p:nvSpPr>
        <p:spPr>
          <a:xfrm>
            <a:off x="9300674" y="2849083"/>
            <a:ext cx="187325" cy="1046480"/>
          </a:xfrm>
          <a:prstGeom prst="rect">
            <a:avLst/>
          </a:prstGeom>
        </p:spPr>
        <p:txBody>
          <a:bodyPr vert="horz" wrap="square" lIns="0" tIns="0" rIns="0" bIns="0" rtlCol="0">
            <a:spAutoFit/>
          </a:bodyPr>
          <a:lstStyle/>
          <a:p>
            <a:pPr marL="12700" marR="5080" algn="just">
              <a:lnSpc>
                <a:spcPct val="113900"/>
              </a:lnSpc>
            </a:pPr>
            <a:r>
              <a:rPr sz="1200" spc="50" dirty="0">
                <a:latin typeface="宋体"/>
                <a:cs typeface="宋体"/>
              </a:rPr>
              <a:t>及  相  关  单  位</a:t>
            </a:r>
            <a:endParaRPr sz="1200">
              <a:latin typeface="宋体"/>
              <a:cs typeface="宋体"/>
            </a:endParaRPr>
          </a:p>
        </p:txBody>
      </p:sp>
      <p:sp>
        <p:nvSpPr>
          <p:cNvPr id="216" name="object 216"/>
          <p:cNvSpPr/>
          <p:nvPr/>
        </p:nvSpPr>
        <p:spPr>
          <a:xfrm>
            <a:off x="9712376" y="2817343"/>
            <a:ext cx="267335" cy="1021715"/>
          </a:xfrm>
          <a:custGeom>
            <a:avLst/>
            <a:gdLst/>
            <a:ahLst/>
            <a:cxnLst/>
            <a:rect l="l" t="t" r="r" b="b"/>
            <a:pathLst>
              <a:path w="267334" h="1021714">
                <a:moveTo>
                  <a:pt x="0" y="1021199"/>
                </a:moveTo>
                <a:lnTo>
                  <a:pt x="266756" y="1021199"/>
                </a:lnTo>
                <a:lnTo>
                  <a:pt x="266756" y="0"/>
                </a:lnTo>
                <a:lnTo>
                  <a:pt x="0" y="0"/>
                </a:lnTo>
                <a:lnTo>
                  <a:pt x="0" y="1021199"/>
                </a:lnTo>
                <a:close/>
              </a:path>
            </a:pathLst>
          </a:custGeom>
          <a:solidFill>
            <a:srgbClr val="FFFFFF"/>
          </a:solidFill>
        </p:spPr>
        <p:txBody>
          <a:bodyPr wrap="square" lIns="0" tIns="0" rIns="0" bIns="0" rtlCol="0"/>
          <a:lstStyle/>
          <a:p>
            <a:endParaRPr/>
          </a:p>
        </p:txBody>
      </p:sp>
      <p:sp>
        <p:nvSpPr>
          <p:cNvPr id="217" name="object 217"/>
          <p:cNvSpPr/>
          <p:nvPr/>
        </p:nvSpPr>
        <p:spPr>
          <a:xfrm>
            <a:off x="9712376" y="3838542"/>
            <a:ext cx="267335" cy="0"/>
          </a:xfrm>
          <a:custGeom>
            <a:avLst/>
            <a:gdLst/>
            <a:ahLst/>
            <a:cxnLst/>
            <a:rect l="l" t="t" r="r" b="b"/>
            <a:pathLst>
              <a:path w="267334">
                <a:moveTo>
                  <a:pt x="0" y="0"/>
                </a:moveTo>
                <a:lnTo>
                  <a:pt x="266756" y="0"/>
                </a:lnTo>
                <a:lnTo>
                  <a:pt x="266756" y="0"/>
                </a:lnTo>
              </a:path>
            </a:pathLst>
          </a:custGeom>
          <a:ln w="3912">
            <a:solidFill>
              <a:srgbClr val="FFFFFF"/>
            </a:solidFill>
          </a:ln>
        </p:spPr>
        <p:txBody>
          <a:bodyPr wrap="square" lIns="0" tIns="0" rIns="0" bIns="0" rtlCol="0"/>
          <a:lstStyle/>
          <a:p>
            <a:endParaRPr/>
          </a:p>
        </p:txBody>
      </p:sp>
      <p:sp>
        <p:nvSpPr>
          <p:cNvPr id="218" name="object 218"/>
          <p:cNvSpPr/>
          <p:nvPr/>
        </p:nvSpPr>
        <p:spPr>
          <a:xfrm>
            <a:off x="9712375" y="2817343"/>
            <a:ext cx="0" cy="1021715"/>
          </a:xfrm>
          <a:custGeom>
            <a:avLst/>
            <a:gdLst/>
            <a:ahLst/>
            <a:cxnLst/>
            <a:rect l="l" t="t" r="r" b="b"/>
            <a:pathLst>
              <a:path h="1021714">
                <a:moveTo>
                  <a:pt x="0" y="0"/>
                </a:moveTo>
                <a:lnTo>
                  <a:pt x="0" y="0"/>
                </a:lnTo>
                <a:lnTo>
                  <a:pt x="0" y="1021199"/>
                </a:lnTo>
              </a:path>
            </a:pathLst>
          </a:custGeom>
          <a:ln w="4041">
            <a:solidFill>
              <a:srgbClr val="FFFFFF"/>
            </a:solidFill>
          </a:ln>
        </p:spPr>
        <p:txBody>
          <a:bodyPr wrap="square" lIns="0" tIns="0" rIns="0" bIns="0" rtlCol="0"/>
          <a:lstStyle/>
          <a:p>
            <a:endParaRPr/>
          </a:p>
        </p:txBody>
      </p:sp>
      <p:sp>
        <p:nvSpPr>
          <p:cNvPr id="219" name="object 219"/>
          <p:cNvSpPr/>
          <p:nvPr/>
        </p:nvSpPr>
        <p:spPr>
          <a:xfrm>
            <a:off x="9688125" y="2793868"/>
            <a:ext cx="266756" cy="1021199"/>
          </a:xfrm>
          <a:prstGeom prst="rect">
            <a:avLst/>
          </a:prstGeom>
          <a:blipFill>
            <a:blip r:embed="rId36" cstate="print"/>
            <a:stretch>
              <a:fillRect/>
            </a:stretch>
          </a:blipFill>
        </p:spPr>
        <p:txBody>
          <a:bodyPr wrap="square" lIns="0" tIns="0" rIns="0" bIns="0" rtlCol="0"/>
          <a:lstStyle/>
          <a:p>
            <a:endParaRPr/>
          </a:p>
        </p:txBody>
      </p:sp>
      <p:sp>
        <p:nvSpPr>
          <p:cNvPr id="220" name="object 220"/>
          <p:cNvSpPr/>
          <p:nvPr/>
        </p:nvSpPr>
        <p:spPr>
          <a:xfrm>
            <a:off x="9688125" y="2793868"/>
            <a:ext cx="267335" cy="1021715"/>
          </a:xfrm>
          <a:custGeom>
            <a:avLst/>
            <a:gdLst/>
            <a:ahLst/>
            <a:cxnLst/>
            <a:rect l="l" t="t" r="r" b="b"/>
            <a:pathLst>
              <a:path w="267334" h="1021714">
                <a:moveTo>
                  <a:pt x="0" y="1021199"/>
                </a:moveTo>
                <a:lnTo>
                  <a:pt x="266756" y="1021199"/>
                </a:lnTo>
                <a:lnTo>
                  <a:pt x="266756" y="0"/>
                </a:lnTo>
                <a:lnTo>
                  <a:pt x="0" y="0"/>
                </a:lnTo>
                <a:lnTo>
                  <a:pt x="0" y="1021199"/>
                </a:lnTo>
                <a:close/>
              </a:path>
            </a:pathLst>
          </a:custGeom>
          <a:ln w="4033">
            <a:solidFill>
              <a:srgbClr val="FFFFFF"/>
            </a:solidFill>
          </a:ln>
        </p:spPr>
        <p:txBody>
          <a:bodyPr wrap="square" lIns="0" tIns="0" rIns="0" bIns="0" rtlCol="0"/>
          <a:lstStyle/>
          <a:p>
            <a:endParaRPr/>
          </a:p>
        </p:txBody>
      </p:sp>
      <p:sp>
        <p:nvSpPr>
          <p:cNvPr id="221" name="object 221"/>
          <p:cNvSpPr txBox="1"/>
          <p:nvPr/>
        </p:nvSpPr>
        <p:spPr>
          <a:xfrm>
            <a:off x="9736053" y="2685133"/>
            <a:ext cx="187325" cy="187325"/>
          </a:xfrm>
          <a:prstGeom prst="rect">
            <a:avLst/>
          </a:prstGeom>
        </p:spPr>
        <p:txBody>
          <a:bodyPr vert="horz" wrap="square" lIns="0" tIns="0" rIns="0" bIns="0" rtlCol="0">
            <a:spAutoFit/>
          </a:bodyPr>
          <a:lstStyle/>
          <a:p>
            <a:pPr marL="12700"/>
            <a:r>
              <a:rPr sz="1200" spc="70" dirty="0">
                <a:latin typeface="宋体"/>
                <a:cs typeface="宋体"/>
              </a:rPr>
              <a:t>波</a:t>
            </a:r>
            <a:endParaRPr sz="1200">
              <a:latin typeface="宋体"/>
              <a:cs typeface="宋体"/>
            </a:endParaRPr>
          </a:p>
        </p:txBody>
      </p:sp>
      <p:sp>
        <p:nvSpPr>
          <p:cNvPr id="222" name="object 222"/>
          <p:cNvSpPr txBox="1"/>
          <p:nvPr/>
        </p:nvSpPr>
        <p:spPr>
          <a:xfrm>
            <a:off x="9736053" y="2868177"/>
            <a:ext cx="187325" cy="1046480"/>
          </a:xfrm>
          <a:prstGeom prst="rect">
            <a:avLst/>
          </a:prstGeom>
        </p:spPr>
        <p:txBody>
          <a:bodyPr vert="horz" wrap="square" lIns="0" tIns="0" rIns="0" bIns="0" rtlCol="0">
            <a:spAutoFit/>
          </a:bodyPr>
          <a:lstStyle/>
          <a:p>
            <a:pPr marL="12700" marR="5080" algn="just">
              <a:lnSpc>
                <a:spcPct val="113900"/>
              </a:lnSpc>
            </a:pPr>
            <a:r>
              <a:rPr sz="1200" spc="50" dirty="0">
                <a:latin typeface="宋体"/>
                <a:cs typeface="宋体"/>
              </a:rPr>
              <a:t>及  整  个  社  会</a:t>
            </a:r>
            <a:endParaRPr sz="1200">
              <a:latin typeface="宋体"/>
              <a:cs typeface="宋体"/>
            </a:endParaRPr>
          </a:p>
        </p:txBody>
      </p:sp>
      <p:sp>
        <p:nvSpPr>
          <p:cNvPr id="223" name="object 223"/>
          <p:cNvSpPr/>
          <p:nvPr/>
        </p:nvSpPr>
        <p:spPr>
          <a:xfrm>
            <a:off x="8245216" y="4977073"/>
            <a:ext cx="1600538" cy="223020"/>
          </a:xfrm>
          <a:prstGeom prst="rect">
            <a:avLst/>
          </a:prstGeom>
          <a:blipFill>
            <a:blip r:embed="rId37" cstate="print"/>
            <a:stretch>
              <a:fillRect/>
            </a:stretch>
          </a:blipFill>
        </p:spPr>
        <p:txBody>
          <a:bodyPr wrap="square" lIns="0" tIns="0" rIns="0" bIns="0" rtlCol="0"/>
          <a:lstStyle/>
          <a:p>
            <a:endParaRPr/>
          </a:p>
        </p:txBody>
      </p:sp>
      <p:sp>
        <p:nvSpPr>
          <p:cNvPr id="224" name="object 224"/>
          <p:cNvSpPr txBox="1"/>
          <p:nvPr/>
        </p:nvSpPr>
        <p:spPr>
          <a:xfrm>
            <a:off x="8383193" y="4981430"/>
            <a:ext cx="1318895" cy="187325"/>
          </a:xfrm>
          <a:prstGeom prst="rect">
            <a:avLst/>
          </a:prstGeom>
        </p:spPr>
        <p:txBody>
          <a:bodyPr vert="horz" wrap="square" lIns="0" tIns="0" rIns="0" bIns="0" rtlCol="0">
            <a:spAutoFit/>
          </a:bodyPr>
          <a:lstStyle/>
          <a:p>
            <a:pPr marL="12700"/>
            <a:r>
              <a:rPr sz="1200" spc="70" dirty="0">
                <a:latin typeface="宋体"/>
                <a:cs typeface="宋体"/>
              </a:rPr>
              <a:t>风险感知偏差放大</a:t>
            </a:r>
            <a:endParaRPr sz="1200">
              <a:latin typeface="宋体"/>
              <a:cs typeface="宋体"/>
            </a:endParaRPr>
          </a:p>
        </p:txBody>
      </p:sp>
      <p:sp>
        <p:nvSpPr>
          <p:cNvPr id="225" name="object 225"/>
          <p:cNvSpPr/>
          <p:nvPr/>
        </p:nvSpPr>
        <p:spPr>
          <a:xfrm>
            <a:off x="7828429" y="2866329"/>
            <a:ext cx="458470" cy="887730"/>
          </a:xfrm>
          <a:custGeom>
            <a:avLst/>
            <a:gdLst/>
            <a:ahLst/>
            <a:cxnLst/>
            <a:rect l="l" t="t" r="r" b="b"/>
            <a:pathLst>
              <a:path w="458470" h="887729">
                <a:moveTo>
                  <a:pt x="229248" y="0"/>
                </a:moveTo>
                <a:lnTo>
                  <a:pt x="168313" y="15845"/>
                </a:lnTo>
                <a:lnTo>
                  <a:pt x="113552" y="60561"/>
                </a:lnTo>
                <a:lnTo>
                  <a:pt x="89171" y="92424"/>
                </a:lnTo>
                <a:lnTo>
                  <a:pt x="67153" y="129919"/>
                </a:lnTo>
                <a:lnTo>
                  <a:pt x="47773" y="172516"/>
                </a:lnTo>
                <a:lnTo>
                  <a:pt x="31304" y="219687"/>
                </a:lnTo>
                <a:lnTo>
                  <a:pt x="18018" y="270903"/>
                </a:lnTo>
                <a:lnTo>
                  <a:pt x="8190" y="325636"/>
                </a:lnTo>
                <a:lnTo>
                  <a:pt x="2093" y="383357"/>
                </a:lnTo>
                <a:lnTo>
                  <a:pt x="0" y="443536"/>
                </a:lnTo>
                <a:lnTo>
                  <a:pt x="2093" y="503752"/>
                </a:lnTo>
                <a:lnTo>
                  <a:pt x="8190" y="561503"/>
                </a:lnTo>
                <a:lnTo>
                  <a:pt x="18018" y="616260"/>
                </a:lnTo>
                <a:lnTo>
                  <a:pt x="31304" y="667496"/>
                </a:lnTo>
                <a:lnTo>
                  <a:pt x="47773" y="714682"/>
                </a:lnTo>
                <a:lnTo>
                  <a:pt x="67153" y="757291"/>
                </a:lnTo>
                <a:lnTo>
                  <a:pt x="89171" y="794794"/>
                </a:lnTo>
                <a:lnTo>
                  <a:pt x="113552" y="826662"/>
                </a:lnTo>
                <a:lnTo>
                  <a:pt x="168313" y="871384"/>
                </a:lnTo>
                <a:lnTo>
                  <a:pt x="229248" y="887230"/>
                </a:lnTo>
                <a:lnTo>
                  <a:pt x="260314" y="883180"/>
                </a:lnTo>
                <a:lnTo>
                  <a:pt x="318379" y="852368"/>
                </a:lnTo>
                <a:lnTo>
                  <a:pt x="369196" y="794794"/>
                </a:lnTo>
                <a:lnTo>
                  <a:pt x="391202" y="757291"/>
                </a:lnTo>
                <a:lnTo>
                  <a:pt x="410573" y="714682"/>
                </a:lnTo>
                <a:lnTo>
                  <a:pt x="427037" y="667496"/>
                </a:lnTo>
                <a:lnTo>
                  <a:pt x="440319" y="616260"/>
                </a:lnTo>
                <a:lnTo>
                  <a:pt x="450146" y="561503"/>
                </a:lnTo>
                <a:lnTo>
                  <a:pt x="456242" y="503752"/>
                </a:lnTo>
                <a:lnTo>
                  <a:pt x="458335" y="443536"/>
                </a:lnTo>
                <a:lnTo>
                  <a:pt x="456242" y="383357"/>
                </a:lnTo>
                <a:lnTo>
                  <a:pt x="450146" y="325636"/>
                </a:lnTo>
                <a:lnTo>
                  <a:pt x="440319" y="270903"/>
                </a:lnTo>
                <a:lnTo>
                  <a:pt x="427037" y="219687"/>
                </a:lnTo>
                <a:lnTo>
                  <a:pt x="410573" y="172516"/>
                </a:lnTo>
                <a:lnTo>
                  <a:pt x="391202" y="129919"/>
                </a:lnTo>
                <a:lnTo>
                  <a:pt x="369196" y="92424"/>
                </a:lnTo>
                <a:lnTo>
                  <a:pt x="344831" y="60561"/>
                </a:lnTo>
                <a:lnTo>
                  <a:pt x="290116" y="15845"/>
                </a:lnTo>
                <a:lnTo>
                  <a:pt x="229248" y="0"/>
                </a:lnTo>
                <a:close/>
              </a:path>
            </a:pathLst>
          </a:custGeom>
          <a:solidFill>
            <a:srgbClr val="FFFFFF"/>
          </a:solidFill>
        </p:spPr>
        <p:txBody>
          <a:bodyPr wrap="square" lIns="0" tIns="0" rIns="0" bIns="0" rtlCol="0"/>
          <a:lstStyle/>
          <a:p>
            <a:endParaRPr/>
          </a:p>
        </p:txBody>
      </p:sp>
      <p:sp>
        <p:nvSpPr>
          <p:cNvPr id="226" name="object 226"/>
          <p:cNvSpPr/>
          <p:nvPr/>
        </p:nvSpPr>
        <p:spPr>
          <a:xfrm>
            <a:off x="7828429" y="2866330"/>
            <a:ext cx="229870" cy="443865"/>
          </a:xfrm>
          <a:custGeom>
            <a:avLst/>
            <a:gdLst/>
            <a:ahLst/>
            <a:cxnLst/>
            <a:rect l="l" t="t" r="r" b="b"/>
            <a:pathLst>
              <a:path w="229870" h="443864">
                <a:moveTo>
                  <a:pt x="0" y="443536"/>
                </a:moveTo>
                <a:lnTo>
                  <a:pt x="2093" y="383357"/>
                </a:lnTo>
                <a:lnTo>
                  <a:pt x="8190" y="325636"/>
                </a:lnTo>
                <a:lnTo>
                  <a:pt x="18018" y="270903"/>
                </a:lnTo>
                <a:lnTo>
                  <a:pt x="31304" y="219687"/>
                </a:lnTo>
                <a:lnTo>
                  <a:pt x="47773" y="172516"/>
                </a:lnTo>
                <a:lnTo>
                  <a:pt x="67153" y="129919"/>
                </a:lnTo>
                <a:lnTo>
                  <a:pt x="89171" y="92424"/>
                </a:lnTo>
                <a:lnTo>
                  <a:pt x="113552" y="60561"/>
                </a:lnTo>
                <a:lnTo>
                  <a:pt x="168313" y="15845"/>
                </a:lnTo>
                <a:lnTo>
                  <a:pt x="229248" y="0"/>
                </a:lnTo>
              </a:path>
            </a:pathLst>
          </a:custGeom>
          <a:ln w="4014">
            <a:solidFill>
              <a:srgbClr val="FFFFFF"/>
            </a:solidFill>
          </a:ln>
        </p:spPr>
        <p:txBody>
          <a:bodyPr wrap="square" lIns="0" tIns="0" rIns="0" bIns="0" rtlCol="0"/>
          <a:lstStyle/>
          <a:p>
            <a:endParaRPr/>
          </a:p>
        </p:txBody>
      </p:sp>
      <p:sp>
        <p:nvSpPr>
          <p:cNvPr id="227" name="object 227"/>
          <p:cNvSpPr/>
          <p:nvPr/>
        </p:nvSpPr>
        <p:spPr>
          <a:xfrm>
            <a:off x="7828429" y="3309867"/>
            <a:ext cx="229870" cy="443865"/>
          </a:xfrm>
          <a:custGeom>
            <a:avLst/>
            <a:gdLst/>
            <a:ahLst/>
            <a:cxnLst/>
            <a:rect l="l" t="t" r="r" b="b"/>
            <a:pathLst>
              <a:path w="229870" h="443864">
                <a:moveTo>
                  <a:pt x="229248" y="443693"/>
                </a:moveTo>
                <a:lnTo>
                  <a:pt x="168313" y="427847"/>
                </a:lnTo>
                <a:lnTo>
                  <a:pt x="113552" y="383125"/>
                </a:lnTo>
                <a:lnTo>
                  <a:pt x="89171" y="351257"/>
                </a:lnTo>
                <a:lnTo>
                  <a:pt x="67153" y="313754"/>
                </a:lnTo>
                <a:lnTo>
                  <a:pt x="47773" y="271145"/>
                </a:lnTo>
                <a:lnTo>
                  <a:pt x="31304" y="223959"/>
                </a:lnTo>
                <a:lnTo>
                  <a:pt x="18018" y="172723"/>
                </a:lnTo>
                <a:lnTo>
                  <a:pt x="8190" y="117966"/>
                </a:lnTo>
                <a:lnTo>
                  <a:pt x="2093" y="60215"/>
                </a:lnTo>
                <a:lnTo>
                  <a:pt x="0" y="0"/>
                </a:lnTo>
              </a:path>
            </a:pathLst>
          </a:custGeom>
          <a:ln w="4014">
            <a:solidFill>
              <a:srgbClr val="FFFFFF"/>
            </a:solidFill>
          </a:ln>
        </p:spPr>
        <p:txBody>
          <a:bodyPr wrap="square" lIns="0" tIns="0" rIns="0" bIns="0" rtlCol="0"/>
          <a:lstStyle/>
          <a:p>
            <a:endParaRPr/>
          </a:p>
        </p:txBody>
      </p:sp>
      <p:sp>
        <p:nvSpPr>
          <p:cNvPr id="228" name="object 228"/>
          <p:cNvSpPr/>
          <p:nvPr/>
        </p:nvSpPr>
        <p:spPr>
          <a:xfrm>
            <a:off x="7805149" y="2843792"/>
            <a:ext cx="458335" cy="887230"/>
          </a:xfrm>
          <a:prstGeom prst="rect">
            <a:avLst/>
          </a:prstGeom>
          <a:blipFill>
            <a:blip r:embed="rId38" cstate="print"/>
            <a:stretch>
              <a:fillRect/>
            </a:stretch>
          </a:blipFill>
        </p:spPr>
        <p:txBody>
          <a:bodyPr wrap="square" lIns="0" tIns="0" rIns="0" bIns="0" rtlCol="0"/>
          <a:lstStyle/>
          <a:p>
            <a:endParaRPr/>
          </a:p>
        </p:txBody>
      </p:sp>
      <p:sp>
        <p:nvSpPr>
          <p:cNvPr id="229" name="object 229"/>
          <p:cNvSpPr/>
          <p:nvPr/>
        </p:nvSpPr>
        <p:spPr>
          <a:xfrm>
            <a:off x="7805148" y="2843792"/>
            <a:ext cx="458470" cy="887730"/>
          </a:xfrm>
          <a:custGeom>
            <a:avLst/>
            <a:gdLst/>
            <a:ahLst/>
            <a:cxnLst/>
            <a:rect l="l" t="t" r="r" b="b"/>
            <a:pathLst>
              <a:path w="458470" h="887729">
                <a:moveTo>
                  <a:pt x="0" y="443536"/>
                </a:moveTo>
                <a:lnTo>
                  <a:pt x="2093" y="383357"/>
                </a:lnTo>
                <a:lnTo>
                  <a:pt x="8190" y="325636"/>
                </a:lnTo>
                <a:lnTo>
                  <a:pt x="18018" y="270903"/>
                </a:lnTo>
                <a:lnTo>
                  <a:pt x="31304" y="219687"/>
                </a:lnTo>
                <a:lnTo>
                  <a:pt x="47773" y="172516"/>
                </a:lnTo>
                <a:lnTo>
                  <a:pt x="67153" y="129919"/>
                </a:lnTo>
                <a:lnTo>
                  <a:pt x="89171" y="92424"/>
                </a:lnTo>
                <a:lnTo>
                  <a:pt x="113552" y="60561"/>
                </a:lnTo>
                <a:lnTo>
                  <a:pt x="168313" y="15845"/>
                </a:lnTo>
                <a:lnTo>
                  <a:pt x="229248" y="0"/>
                </a:lnTo>
                <a:lnTo>
                  <a:pt x="260314" y="4049"/>
                </a:lnTo>
                <a:lnTo>
                  <a:pt x="318379" y="34859"/>
                </a:lnTo>
                <a:lnTo>
                  <a:pt x="369196" y="92424"/>
                </a:lnTo>
                <a:lnTo>
                  <a:pt x="391202" y="129919"/>
                </a:lnTo>
                <a:lnTo>
                  <a:pt x="410573" y="172516"/>
                </a:lnTo>
                <a:lnTo>
                  <a:pt x="427037" y="219687"/>
                </a:lnTo>
                <a:lnTo>
                  <a:pt x="440319" y="270903"/>
                </a:lnTo>
                <a:lnTo>
                  <a:pt x="450146" y="325636"/>
                </a:lnTo>
                <a:lnTo>
                  <a:pt x="456242" y="383357"/>
                </a:lnTo>
                <a:lnTo>
                  <a:pt x="458335" y="443536"/>
                </a:lnTo>
                <a:lnTo>
                  <a:pt x="456242" y="503752"/>
                </a:lnTo>
                <a:lnTo>
                  <a:pt x="450146" y="561503"/>
                </a:lnTo>
                <a:lnTo>
                  <a:pt x="440319" y="616260"/>
                </a:lnTo>
                <a:lnTo>
                  <a:pt x="427037" y="667496"/>
                </a:lnTo>
                <a:lnTo>
                  <a:pt x="410573" y="714682"/>
                </a:lnTo>
                <a:lnTo>
                  <a:pt x="391202" y="757291"/>
                </a:lnTo>
                <a:lnTo>
                  <a:pt x="369196" y="794794"/>
                </a:lnTo>
                <a:lnTo>
                  <a:pt x="344831" y="826662"/>
                </a:lnTo>
                <a:lnTo>
                  <a:pt x="290116" y="871384"/>
                </a:lnTo>
                <a:lnTo>
                  <a:pt x="229248" y="887230"/>
                </a:lnTo>
                <a:lnTo>
                  <a:pt x="198145" y="883180"/>
                </a:lnTo>
                <a:lnTo>
                  <a:pt x="140024" y="852368"/>
                </a:lnTo>
                <a:lnTo>
                  <a:pt x="89171" y="794794"/>
                </a:lnTo>
                <a:lnTo>
                  <a:pt x="67153" y="757291"/>
                </a:lnTo>
                <a:lnTo>
                  <a:pt x="47773" y="714682"/>
                </a:lnTo>
                <a:lnTo>
                  <a:pt x="31304" y="667496"/>
                </a:lnTo>
                <a:lnTo>
                  <a:pt x="18018" y="616260"/>
                </a:lnTo>
                <a:lnTo>
                  <a:pt x="8190" y="561503"/>
                </a:lnTo>
                <a:lnTo>
                  <a:pt x="2093" y="503752"/>
                </a:lnTo>
                <a:lnTo>
                  <a:pt x="0" y="443536"/>
                </a:lnTo>
                <a:close/>
              </a:path>
            </a:pathLst>
          </a:custGeom>
          <a:ln w="4014">
            <a:solidFill>
              <a:srgbClr val="000000"/>
            </a:solidFill>
          </a:ln>
        </p:spPr>
        <p:txBody>
          <a:bodyPr wrap="square" lIns="0" tIns="0" rIns="0" bIns="0" rtlCol="0"/>
          <a:lstStyle/>
          <a:p>
            <a:endParaRPr/>
          </a:p>
        </p:txBody>
      </p:sp>
      <p:sp>
        <p:nvSpPr>
          <p:cNvPr id="230" name="object 230"/>
          <p:cNvSpPr txBox="1"/>
          <p:nvPr/>
        </p:nvSpPr>
        <p:spPr>
          <a:xfrm>
            <a:off x="7940863" y="2983789"/>
            <a:ext cx="187325" cy="629285"/>
          </a:xfrm>
          <a:prstGeom prst="rect">
            <a:avLst/>
          </a:prstGeom>
        </p:spPr>
        <p:txBody>
          <a:bodyPr vert="horz" wrap="square" lIns="0" tIns="0" rIns="0" bIns="0" rtlCol="0">
            <a:spAutoFit/>
          </a:bodyPr>
          <a:lstStyle/>
          <a:p>
            <a:pPr marL="12700" marR="5080" algn="just">
              <a:lnSpc>
                <a:spcPts val="1230"/>
              </a:lnSpc>
            </a:pPr>
            <a:r>
              <a:rPr sz="1200" spc="50" dirty="0">
                <a:latin typeface="宋体"/>
                <a:cs typeface="宋体"/>
              </a:rPr>
              <a:t>风  险  事  件</a:t>
            </a:r>
            <a:endParaRPr sz="1200">
              <a:latin typeface="宋体"/>
              <a:cs typeface="宋体"/>
            </a:endParaRPr>
          </a:p>
        </p:txBody>
      </p:sp>
      <p:sp>
        <p:nvSpPr>
          <p:cNvPr id="231" name="object 231"/>
          <p:cNvSpPr txBox="1">
            <a:spLocks noGrp="1"/>
          </p:cNvSpPr>
          <p:nvPr>
            <p:ph type="title" idx="4294967295"/>
          </p:nvPr>
        </p:nvSpPr>
        <p:spPr>
          <a:xfrm>
            <a:off x="4106055" y="300632"/>
            <a:ext cx="3705225" cy="360363"/>
          </a:xfrm>
          <a:prstGeom prst="rect">
            <a:avLst/>
          </a:prstGeom>
        </p:spPr>
        <p:txBody>
          <a:bodyPr vert="horz" wrap="square" lIns="0" tIns="0" rIns="0" bIns="0" rtlCol="0" anchor="ctr">
            <a:spAutoFit/>
          </a:bodyPr>
          <a:lstStyle/>
          <a:p>
            <a:pPr marL="12700">
              <a:lnSpc>
                <a:spcPts val="2840"/>
              </a:lnSpc>
            </a:pPr>
            <a:r>
              <a:rPr sz="2400" dirty="0"/>
              <a:t>风险感知偏差机理概念模型</a:t>
            </a:r>
          </a:p>
        </p:txBody>
      </p:sp>
      <p:sp>
        <p:nvSpPr>
          <p:cNvPr id="232" name="object 23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33" name="object 233"/>
          <p:cNvSpPr txBox="1"/>
          <p:nvPr/>
        </p:nvSpPr>
        <p:spPr>
          <a:xfrm>
            <a:off x="1854201" y="6291026"/>
            <a:ext cx="8011159"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来源：黄浪</a:t>
            </a:r>
            <a:r>
              <a:rPr sz="1600" spc="-5" dirty="0">
                <a:solidFill>
                  <a:srgbClr val="006FC0"/>
                </a:solidFill>
                <a:latin typeface="Calibri"/>
                <a:cs typeface="Calibri"/>
              </a:rPr>
              <a:t>, </a:t>
            </a:r>
            <a:r>
              <a:rPr sz="1600" spc="-5" dirty="0">
                <a:solidFill>
                  <a:srgbClr val="006FC0"/>
                </a:solidFill>
                <a:latin typeface="宋体"/>
                <a:cs typeface="宋体"/>
              </a:rPr>
              <a:t>吴超</a:t>
            </a:r>
            <a:r>
              <a:rPr sz="1600" spc="-5" dirty="0">
                <a:solidFill>
                  <a:srgbClr val="006FC0"/>
                </a:solidFill>
                <a:latin typeface="Calibri"/>
                <a:cs typeface="Calibri"/>
              </a:rPr>
              <a:t>. </a:t>
            </a:r>
            <a:r>
              <a:rPr sz="1600" spc="-5" dirty="0">
                <a:solidFill>
                  <a:srgbClr val="006FC0"/>
                </a:solidFill>
                <a:latin typeface="宋体"/>
                <a:cs typeface="宋体"/>
              </a:rPr>
              <a:t>风险感知偏差机理概念模型构建研究</a:t>
            </a:r>
            <a:r>
              <a:rPr sz="1600" spc="-5" dirty="0">
                <a:solidFill>
                  <a:srgbClr val="006FC0"/>
                </a:solidFill>
                <a:latin typeface="Calibri"/>
                <a:cs typeface="Calibri"/>
              </a:rPr>
              <a:t>[J]. </a:t>
            </a:r>
            <a:r>
              <a:rPr sz="1600" spc="-5" dirty="0">
                <a:solidFill>
                  <a:srgbClr val="006FC0"/>
                </a:solidFill>
                <a:latin typeface="宋体"/>
                <a:cs typeface="宋体"/>
              </a:rPr>
              <a:t>自然灾害学报</a:t>
            </a:r>
            <a:r>
              <a:rPr sz="1600" spc="-5" dirty="0">
                <a:solidFill>
                  <a:srgbClr val="006FC0"/>
                </a:solidFill>
                <a:latin typeface="Calibri"/>
                <a:cs typeface="Calibri"/>
              </a:rPr>
              <a:t>, </a:t>
            </a:r>
            <a:r>
              <a:rPr sz="1600" spc="-10" dirty="0">
                <a:solidFill>
                  <a:srgbClr val="006FC0"/>
                </a:solidFill>
                <a:latin typeface="Calibri"/>
                <a:cs typeface="Calibri"/>
              </a:rPr>
              <a:t>2017,</a:t>
            </a:r>
            <a:r>
              <a:rPr sz="1600" spc="175" dirty="0">
                <a:solidFill>
                  <a:srgbClr val="006FC0"/>
                </a:solidFill>
                <a:latin typeface="Calibri"/>
                <a:cs typeface="Calibri"/>
              </a:rPr>
              <a:t> </a:t>
            </a:r>
            <a:r>
              <a:rPr sz="1600" spc="-10" dirty="0">
                <a:solidFill>
                  <a:srgbClr val="006FC0"/>
                </a:solidFill>
                <a:latin typeface="Calibri"/>
                <a:cs typeface="Calibri"/>
              </a:rPr>
              <a:t>26(1):60-66.</a:t>
            </a:r>
            <a:endParaRPr sz="1600">
              <a:latin typeface="Calibri"/>
              <a:cs typeface="Calibri"/>
            </a:endParaRPr>
          </a:p>
        </p:txBody>
      </p:sp>
    </p:spTree>
    <p:extLst>
      <p:ext uri="{BB962C8B-B14F-4D97-AF65-F5344CB8AC3E}">
        <p14:creationId xmlns:p14="http://schemas.microsoft.com/office/powerpoint/2010/main" val="186466053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03514" y="1124712"/>
            <a:ext cx="8735060" cy="410451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idx="4294967295"/>
          </p:nvPr>
        </p:nvSpPr>
        <p:spPr>
          <a:xfrm>
            <a:off x="1963013" y="157478"/>
            <a:ext cx="6819900" cy="546100"/>
          </a:xfrm>
          <a:prstGeom prst="rect">
            <a:avLst/>
          </a:prstGeom>
        </p:spPr>
        <p:txBody>
          <a:bodyPr vert="horz" wrap="square" lIns="0" tIns="184403" rIns="0" bIns="0" rtlCol="0" anchor="ctr">
            <a:spAutoFit/>
          </a:bodyPr>
          <a:lstStyle/>
          <a:p>
            <a:pPr marL="2512060">
              <a:lnSpc>
                <a:spcPts val="2840"/>
              </a:lnSpc>
            </a:pPr>
            <a:r>
              <a:rPr sz="2400" dirty="0"/>
              <a:t>人的安全信息认知模型</a:t>
            </a: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63013" y="6071493"/>
            <a:ext cx="8020684"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来源：黄浪</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王秉</a:t>
            </a:r>
            <a:r>
              <a:rPr sz="1400" spc="-5" dirty="0">
                <a:solidFill>
                  <a:srgbClr val="006FC0"/>
                </a:solidFill>
                <a:latin typeface="Calibri"/>
                <a:cs typeface="Calibri"/>
              </a:rPr>
              <a:t>.</a:t>
            </a:r>
            <a:r>
              <a:rPr sz="1400" spc="-5" dirty="0">
                <a:solidFill>
                  <a:srgbClr val="006FC0"/>
                </a:solidFill>
                <a:latin typeface="宋体"/>
                <a:cs typeface="宋体"/>
              </a:rPr>
              <a:t>基于信息认知的个人行为安全机理及其影响因素</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,2018,37(08):121-127.</a:t>
            </a:r>
            <a:endParaRPr sz="1400">
              <a:latin typeface="Calibri"/>
              <a:cs typeface="Calibri"/>
            </a:endParaRPr>
          </a:p>
        </p:txBody>
      </p:sp>
    </p:spTree>
    <p:extLst>
      <p:ext uri="{BB962C8B-B14F-4D97-AF65-F5344CB8AC3E}">
        <p14:creationId xmlns:p14="http://schemas.microsoft.com/office/powerpoint/2010/main" val="1353221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a:grpSpLocks/>
          </p:cNvGrpSpPr>
          <p:nvPr/>
        </p:nvGrpSpPr>
        <p:grpSpPr bwMode="auto">
          <a:xfrm>
            <a:off x="1940243" y="1470025"/>
            <a:ext cx="8345487" cy="4670425"/>
            <a:chOff x="-15" y="0"/>
            <a:chExt cx="13142" cy="7355"/>
          </a:xfrm>
        </p:grpSpPr>
        <p:sp>
          <p:nvSpPr>
            <p:cNvPr id="5" name="Rectangle 4"/>
            <p:cNvSpPr>
              <a:spLocks noChangeArrowheads="1"/>
            </p:cNvSpPr>
            <p:nvPr/>
          </p:nvSpPr>
          <p:spPr bwMode="auto">
            <a:xfrm>
              <a:off x="689" y="1595"/>
              <a:ext cx="11520" cy="5760"/>
            </a:xfrm>
            <a:prstGeom prst="rect">
              <a:avLst/>
            </a:prstGeom>
            <a:gradFill flip="none" rotWithShape="0">
              <a:gsLst>
                <a:gs pos="0">
                  <a:srgbClr val="F09C2A">
                    <a:lumMod val="81000"/>
                  </a:srgbClr>
                </a:gs>
                <a:gs pos="39999">
                  <a:srgbClr val="FCAC1F"/>
                </a:gs>
                <a:gs pos="70000">
                  <a:schemeClr val="accent4">
                    <a:lumMod val="60000"/>
                    <a:lumOff val="40000"/>
                  </a:schemeClr>
                </a:gs>
                <a:gs pos="100000">
                  <a:schemeClr val="accent4">
                    <a:lumMod val="20000"/>
                    <a:lumOff val="80000"/>
                  </a:schemeClr>
                </a:gs>
              </a:gsLst>
              <a:path path="rect">
                <a:fillToRect l="100000" b="100000"/>
              </a:path>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 name="未知"/>
            <p:cNvSpPr>
              <a:spLocks/>
            </p:cNvSpPr>
            <p:nvPr/>
          </p:nvSpPr>
          <p:spPr bwMode="auto">
            <a:xfrm>
              <a:off x="954" y="807"/>
              <a:ext cx="10680" cy="5520"/>
            </a:xfrm>
            <a:custGeom>
              <a:avLst/>
              <a:gdLst>
                <a:gd name="T0" fmla="*/ 0 w 4272"/>
                <a:gd name="T1" fmla="*/ 0 h 2176"/>
                <a:gd name="T2" fmla="*/ 240 w 4272"/>
                <a:gd name="T3" fmla="*/ 1056 h 2176"/>
                <a:gd name="T4" fmla="*/ 1392 w 4272"/>
                <a:gd name="T5" fmla="*/ 1776 h 2176"/>
                <a:gd name="T6" fmla="*/ 2976 w 4272"/>
                <a:gd name="T7" fmla="*/ 2112 h 2176"/>
                <a:gd name="T8" fmla="*/ 4272 w 4272"/>
                <a:gd name="T9" fmla="*/ 2160 h 2176"/>
                <a:gd name="T10" fmla="*/ 0 60000 65536"/>
                <a:gd name="T11" fmla="*/ 0 60000 65536"/>
                <a:gd name="T12" fmla="*/ 0 60000 65536"/>
                <a:gd name="T13" fmla="*/ 0 60000 65536"/>
                <a:gd name="T14" fmla="*/ 0 60000 65536"/>
                <a:gd name="T15" fmla="*/ 0 w 4272"/>
                <a:gd name="T16" fmla="*/ 0 h 2176"/>
                <a:gd name="T17" fmla="*/ 4272 w 4272"/>
                <a:gd name="T18" fmla="*/ 2176 h 2176"/>
              </a:gdLst>
              <a:ahLst/>
              <a:cxnLst>
                <a:cxn ang="T10">
                  <a:pos x="T0" y="T1"/>
                </a:cxn>
                <a:cxn ang="T11">
                  <a:pos x="T2" y="T3"/>
                </a:cxn>
                <a:cxn ang="T12">
                  <a:pos x="T4" y="T5"/>
                </a:cxn>
                <a:cxn ang="T13">
                  <a:pos x="T6" y="T7"/>
                </a:cxn>
                <a:cxn ang="T14">
                  <a:pos x="T8" y="T9"/>
                </a:cxn>
              </a:cxnLst>
              <a:rect l="T15" t="T16" r="T17" b="T18"/>
              <a:pathLst>
                <a:path w="4272" h="2176">
                  <a:moveTo>
                    <a:pt x="0" y="0"/>
                  </a:moveTo>
                  <a:cubicBezTo>
                    <a:pt x="4" y="380"/>
                    <a:pt x="8" y="760"/>
                    <a:pt x="240" y="1056"/>
                  </a:cubicBezTo>
                  <a:cubicBezTo>
                    <a:pt x="472" y="1352"/>
                    <a:pt x="936" y="1600"/>
                    <a:pt x="1392" y="1776"/>
                  </a:cubicBezTo>
                  <a:cubicBezTo>
                    <a:pt x="1848" y="1952"/>
                    <a:pt x="2496" y="2048"/>
                    <a:pt x="2976" y="2112"/>
                  </a:cubicBezTo>
                  <a:cubicBezTo>
                    <a:pt x="3456" y="2176"/>
                    <a:pt x="3864" y="2168"/>
                    <a:pt x="4272" y="2160"/>
                  </a:cubicBezTo>
                </a:path>
              </a:pathLst>
            </a:custGeom>
            <a:noFill/>
            <a:ln w="44450">
              <a:solidFill>
                <a:srgbClr val="FF0000"/>
              </a:solidFill>
              <a:round/>
              <a:headEnd/>
              <a:tailEnd type="triangle" w="med" len="lg"/>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Rectangle 6"/>
            <p:cNvSpPr>
              <a:spLocks noChangeArrowheads="1"/>
            </p:cNvSpPr>
            <p:nvPr/>
          </p:nvSpPr>
          <p:spPr bwMode="auto">
            <a:xfrm>
              <a:off x="-15" y="0"/>
              <a:ext cx="1504"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algn="r" fontAlgn="base">
                <a:lnSpc>
                  <a:spcPct val="90000"/>
                </a:lnSpc>
              </a:pPr>
              <a:r>
                <a:rPr lang="zh-CN" altLang="en-US" sz="2000" dirty="0">
                  <a:solidFill>
                    <a:srgbClr val="D24132"/>
                  </a:solidFill>
                  <a:latin typeface="微软雅黑" panose="020B0503020204020204" pitchFamily="34" charset="-122"/>
                  <a:ea typeface="微软雅黑" panose="020B0503020204020204" pitchFamily="34" charset="-122"/>
                </a:rPr>
                <a:t>伤害率</a:t>
              </a:r>
              <a:endParaRPr lang="en-GB" altLang="en-US" sz="2000" dirty="0">
                <a:solidFill>
                  <a:srgbClr val="D24132"/>
                </a:solidFill>
                <a:latin typeface="微软雅黑" panose="020B0503020204020204" pitchFamily="34" charset="-122"/>
                <a:ea typeface="微软雅黑" panose="020B0503020204020204" pitchFamily="34" charset="-122"/>
              </a:endParaRPr>
            </a:p>
          </p:txBody>
        </p:sp>
        <p:sp>
          <p:nvSpPr>
            <p:cNvPr id="8" name="AutoShape 7"/>
            <p:cNvSpPr>
              <a:spLocks noChangeArrowheads="1"/>
            </p:cNvSpPr>
            <p:nvPr/>
          </p:nvSpPr>
          <p:spPr bwMode="auto">
            <a:xfrm>
              <a:off x="929" y="875"/>
              <a:ext cx="11880" cy="5520"/>
            </a:xfrm>
            <a:prstGeom prst="rightArrow">
              <a:avLst>
                <a:gd name="adj1" fmla="val 50000"/>
                <a:gd name="adj2" fmla="val 53804"/>
              </a:avLst>
            </a:prstGeom>
            <a:gradFill rotWithShape="0">
              <a:gsLst>
                <a:gs pos="0">
                  <a:srgbClr val="F58D76"/>
                </a:gs>
                <a:gs pos="100000">
                  <a:srgbClr val="D24132"/>
                </a:gs>
              </a:gsLst>
              <a:lin ang="0" scaled="1"/>
            </a:gradFill>
            <a:ln w="9525">
              <a:solidFill>
                <a:schemeClr val="bg1"/>
              </a:solidFill>
              <a:miter lim="800000"/>
              <a:headEnd/>
              <a:tailEnd/>
            </a:ln>
          </p:spPr>
          <p:txBody>
            <a:bodyPr wrap="none"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a:solidFill>
                  <a:prstClr val="black"/>
                </a:solidFill>
                <a:latin typeface="微软雅黑" panose="020B0503020204020204" pitchFamily="34" charset="-122"/>
                <a:ea typeface="微软雅黑" panose="020B0503020204020204" pitchFamily="34" charset="-122"/>
              </a:endParaRPr>
            </a:p>
          </p:txBody>
        </p:sp>
        <p:sp>
          <p:nvSpPr>
            <p:cNvPr id="9" name="Line 8"/>
            <p:cNvSpPr>
              <a:spLocks noChangeShapeType="1"/>
            </p:cNvSpPr>
            <p:nvPr/>
          </p:nvSpPr>
          <p:spPr bwMode="auto">
            <a:xfrm flipV="1">
              <a:off x="697" y="680"/>
              <a:ext cx="0" cy="5910"/>
            </a:xfrm>
            <a:prstGeom prst="line">
              <a:avLst/>
            </a:prstGeom>
            <a:noFill/>
            <a:ln w="50800">
              <a:solidFill>
                <a:srgbClr val="37779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a:off x="697" y="6560"/>
              <a:ext cx="11635" cy="0"/>
            </a:xfrm>
            <a:prstGeom prst="line">
              <a:avLst/>
            </a:prstGeom>
            <a:noFill/>
            <a:ln w="50800">
              <a:solidFill>
                <a:srgbClr val="189A8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flipH="1">
              <a:off x="3449" y="1595"/>
              <a:ext cx="0" cy="50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2" name="Line 11"/>
            <p:cNvSpPr>
              <a:spLocks noChangeShapeType="1"/>
            </p:cNvSpPr>
            <p:nvPr/>
          </p:nvSpPr>
          <p:spPr bwMode="auto">
            <a:xfrm flipH="1">
              <a:off x="8837" y="1595"/>
              <a:ext cx="12" cy="49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Rectangle 12"/>
            <p:cNvSpPr>
              <a:spLocks noChangeArrowheads="1"/>
            </p:cNvSpPr>
            <p:nvPr/>
          </p:nvSpPr>
          <p:spPr bwMode="auto">
            <a:xfrm>
              <a:off x="3569" y="6635"/>
              <a:ext cx="2230" cy="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5002" rIns="90004" bIns="45002">
              <a:spAutoFit/>
            </a:bodyPr>
            <a:lstStyle/>
            <a:p>
              <a:pPr defTabSz="900113" eaLnBrk="0" fontAlgn="base" hangingPunct="0">
                <a:lnSpc>
                  <a:spcPct val="90000"/>
                </a:lnSpc>
              </a:pPr>
              <a:r>
                <a:rPr lang="zh-CN" altLang="en-US" sz="2400" b="1" dirty="0">
                  <a:solidFill>
                    <a:srgbClr val="44546A">
                      <a:lumMod val="75000"/>
                    </a:srgbClr>
                  </a:solidFill>
                  <a:latin typeface="微软雅黑" panose="020B0503020204020204" pitchFamily="34" charset="-122"/>
                  <a:ea typeface="微软雅黑" panose="020B0503020204020204" pitchFamily="34" charset="-122"/>
                </a:rPr>
                <a:t>法治监督</a:t>
              </a:r>
              <a:endParaRPr lang="en-GB" altLang="en-US" sz="24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14" name="Rectangle 13"/>
            <p:cNvSpPr>
              <a:spLocks noChangeArrowheads="1"/>
            </p:cNvSpPr>
            <p:nvPr/>
          </p:nvSpPr>
          <p:spPr bwMode="auto">
            <a:xfrm>
              <a:off x="6329" y="6635"/>
              <a:ext cx="2225" cy="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5002" rIns="90004" bIns="45002">
              <a:spAutoFit/>
            </a:bodyPr>
            <a:lstStyle/>
            <a:p>
              <a:pPr defTabSz="900113" eaLnBrk="0" fontAlgn="base" hangingPunct="0">
                <a:lnSpc>
                  <a:spcPct val="90000"/>
                </a:lnSpc>
              </a:pPr>
              <a:r>
                <a:rPr lang="zh-CN" altLang="en-US" sz="2400" b="1" dirty="0">
                  <a:solidFill>
                    <a:srgbClr val="44546A">
                      <a:lumMod val="75000"/>
                    </a:srgbClr>
                  </a:solidFill>
                  <a:latin typeface="微软雅黑" panose="020B0503020204020204" pitchFamily="34" charset="-122"/>
                  <a:ea typeface="微软雅黑" panose="020B0503020204020204" pitchFamily="34" charset="-122"/>
                </a:rPr>
                <a:t>自我管理</a:t>
              </a:r>
              <a:endParaRPr lang="en-GB" altLang="en-US" sz="24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15" name="Rectangle 14"/>
            <p:cNvSpPr>
              <a:spLocks noChangeArrowheads="1"/>
            </p:cNvSpPr>
            <p:nvPr/>
          </p:nvSpPr>
          <p:spPr bwMode="auto">
            <a:xfrm>
              <a:off x="8969" y="6633"/>
              <a:ext cx="2225" cy="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5002" rIns="90004" bIns="45002">
              <a:spAutoFit/>
            </a:bodyPr>
            <a:lstStyle/>
            <a:p>
              <a:pPr defTabSz="900113" eaLnBrk="0" fontAlgn="base" hangingPunct="0">
                <a:lnSpc>
                  <a:spcPct val="90000"/>
                </a:lnSpc>
              </a:pPr>
              <a:r>
                <a:rPr lang="zh-CN" altLang="en-US" sz="2400" b="1" dirty="0">
                  <a:solidFill>
                    <a:srgbClr val="44546A">
                      <a:lumMod val="75000"/>
                    </a:srgbClr>
                  </a:solidFill>
                  <a:latin typeface="微软雅黑" panose="020B0503020204020204" pitchFamily="34" charset="-122"/>
                  <a:ea typeface="微软雅黑" panose="020B0503020204020204" pitchFamily="34" charset="-122"/>
                </a:rPr>
                <a:t>团队文化</a:t>
              </a:r>
              <a:endParaRPr lang="en-GB" altLang="en-US" sz="24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16" name="Rectangle 15"/>
            <p:cNvSpPr>
              <a:spLocks noChangeArrowheads="1"/>
            </p:cNvSpPr>
            <p:nvPr/>
          </p:nvSpPr>
          <p:spPr bwMode="auto">
            <a:xfrm>
              <a:off x="3569" y="2315"/>
              <a:ext cx="2413" cy="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  管理承诺</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  雇佣条件</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  纪律约束</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  规则程序</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  监督控制 </a:t>
              </a:r>
            </a:p>
          </p:txBody>
        </p:sp>
        <p:sp>
          <p:nvSpPr>
            <p:cNvPr id="17" name="Rectangle 16"/>
            <p:cNvSpPr>
              <a:spLocks noChangeArrowheads="1"/>
            </p:cNvSpPr>
            <p:nvPr/>
          </p:nvSpPr>
          <p:spPr bwMode="auto">
            <a:xfrm>
              <a:off x="6209" y="2225"/>
              <a:ext cx="2563" cy="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fontAlgn="base" hangingPunct="0">
                <a:lnSpc>
                  <a:spcPct val="120000"/>
                </a:lnSpc>
                <a:spcBef>
                  <a:spcPct val="20000"/>
                </a:spcBef>
                <a:buClr>
                  <a:srgbClr val="B8B39A"/>
                </a:buClr>
              </a:pPr>
              <a:r>
                <a:rPr lang="zh-CN" altLang="en-US" sz="1400" b="1" dirty="0">
                  <a:solidFill>
                    <a:prstClr val="white"/>
                  </a:solidFill>
                  <a:latin typeface="微软雅黑" panose="020B0503020204020204" pitchFamily="34" charset="-122"/>
                  <a:ea typeface="微软雅黑" panose="020B0503020204020204" pitchFamily="34" charset="-122"/>
                </a:rPr>
                <a:t>个人承诺 </a:t>
              </a:r>
            </a:p>
            <a:p>
              <a:pPr eaLnBrk="0" fontAlgn="base" hangingPunct="0">
                <a:lnSpc>
                  <a:spcPct val="120000"/>
                </a:lnSpc>
                <a:spcBef>
                  <a:spcPct val="20000"/>
                </a:spcBef>
                <a:buClr>
                  <a:srgbClr val="B8B39A"/>
                </a:buClr>
              </a:pPr>
              <a:r>
                <a:rPr lang="zh-CN" altLang="en-US" sz="1400" b="1" dirty="0">
                  <a:solidFill>
                    <a:prstClr val="white"/>
                  </a:solidFill>
                  <a:latin typeface="微软雅黑" panose="020B0503020204020204" pitchFamily="34" charset="-122"/>
                  <a:ea typeface="微软雅黑" panose="020B0503020204020204" pitchFamily="34" charset="-122"/>
                </a:rPr>
                <a:t>个人价值</a:t>
              </a:r>
            </a:p>
            <a:p>
              <a:pPr eaLnBrk="0" fontAlgn="base" hangingPunct="0">
                <a:lnSpc>
                  <a:spcPct val="120000"/>
                </a:lnSpc>
                <a:spcBef>
                  <a:spcPct val="20000"/>
                </a:spcBef>
                <a:buClr>
                  <a:srgbClr val="B8B39A"/>
                </a:buClr>
              </a:pPr>
              <a:r>
                <a:rPr lang="zh-CN" altLang="en-US" sz="1400" b="1" dirty="0">
                  <a:solidFill>
                    <a:prstClr val="white"/>
                  </a:solidFill>
                  <a:latin typeface="微软雅黑" panose="020B0503020204020204" pitchFamily="34" charset="-122"/>
                  <a:ea typeface="微软雅黑" panose="020B0503020204020204" pitchFamily="34" charset="-122"/>
                </a:rPr>
                <a:t>自主管理</a:t>
              </a:r>
            </a:p>
            <a:p>
              <a:pPr eaLnBrk="0" fontAlgn="base" hangingPunct="0">
                <a:lnSpc>
                  <a:spcPct val="120000"/>
                </a:lnSpc>
                <a:spcBef>
                  <a:spcPct val="20000"/>
                </a:spcBef>
                <a:buClr>
                  <a:srgbClr val="B8B39A"/>
                </a:buClr>
              </a:pPr>
              <a:r>
                <a:rPr lang="zh-CN" altLang="en-US" sz="1400" b="1" dirty="0">
                  <a:solidFill>
                    <a:prstClr val="white"/>
                  </a:solidFill>
                  <a:latin typeface="微软雅黑" panose="020B0503020204020204" pitchFamily="34" charset="-122"/>
                  <a:ea typeface="微软雅黑" panose="020B0503020204020204" pitchFamily="34" charset="-122"/>
                </a:rPr>
                <a:t>自我保护能力      和习惯</a:t>
              </a:r>
            </a:p>
            <a:p>
              <a:pPr eaLnBrk="0" fontAlgn="base" hangingPunct="0">
                <a:lnSpc>
                  <a:spcPct val="120000"/>
                </a:lnSpc>
                <a:spcBef>
                  <a:spcPct val="20000"/>
                </a:spcBef>
                <a:buClr>
                  <a:srgbClr val="B8B39A"/>
                </a:buClr>
              </a:pPr>
              <a:r>
                <a:rPr lang="zh-CN" altLang="en-US" sz="1400" b="1" dirty="0">
                  <a:solidFill>
                    <a:prstClr val="white"/>
                  </a:solidFill>
                  <a:latin typeface="微软雅黑" panose="020B0503020204020204" pitchFamily="34" charset="-122"/>
                  <a:ea typeface="微软雅黑" panose="020B0503020204020204" pitchFamily="34" charset="-122"/>
                </a:rPr>
                <a:t>自我约束</a:t>
              </a:r>
              <a:endParaRPr lang="en-GB" altLang="en-US" sz="1400" b="1" dirty="0">
                <a:solidFill>
                  <a:prstClr val="white"/>
                </a:solidFill>
                <a:latin typeface="微软雅黑" panose="020B0503020204020204" pitchFamily="34" charset="-122"/>
                <a:ea typeface="微软雅黑" panose="020B0503020204020204" pitchFamily="34" charset="-122"/>
              </a:endParaRPr>
            </a:p>
          </p:txBody>
        </p:sp>
        <p:sp>
          <p:nvSpPr>
            <p:cNvPr id="18" name="Rectangle 17"/>
            <p:cNvSpPr>
              <a:spLocks noChangeArrowheads="1"/>
            </p:cNvSpPr>
            <p:nvPr/>
          </p:nvSpPr>
          <p:spPr bwMode="auto">
            <a:xfrm>
              <a:off x="9089" y="2195"/>
              <a:ext cx="2610" cy="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帮助别人遵守</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留心他人</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团队贡献</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关注他人</a:t>
              </a:r>
            </a:p>
            <a:p>
              <a:pPr eaLnBrk="0" fontAlgn="base" hangingPunct="0">
                <a:lnSpc>
                  <a:spcPct val="120000"/>
                </a:lnSpc>
                <a:spcBef>
                  <a:spcPct val="20000"/>
                </a:spcBef>
                <a:buClr>
                  <a:srgbClr val="B8B39A"/>
                </a:buClr>
              </a:pPr>
              <a:r>
                <a:rPr lang="zh-CN" altLang="en-US" sz="1600" b="1" dirty="0">
                  <a:solidFill>
                    <a:prstClr val="white"/>
                  </a:solidFill>
                  <a:latin typeface="微软雅黑" panose="020B0503020204020204" pitchFamily="34" charset="-122"/>
                  <a:ea typeface="微软雅黑" panose="020B0503020204020204" pitchFamily="34" charset="-122"/>
                </a:rPr>
                <a:t>集体荣誉</a:t>
              </a:r>
            </a:p>
          </p:txBody>
        </p:sp>
        <p:sp>
          <p:nvSpPr>
            <p:cNvPr id="19" name="Rectangle 18"/>
            <p:cNvSpPr>
              <a:spLocks noChangeArrowheads="1"/>
            </p:cNvSpPr>
            <p:nvPr/>
          </p:nvSpPr>
          <p:spPr bwMode="auto">
            <a:xfrm>
              <a:off x="12117" y="5882"/>
              <a:ext cx="1010"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r>
                <a:rPr lang="zh-CN" altLang="en-US" sz="1800" dirty="0">
                  <a:solidFill>
                    <a:srgbClr val="D24132"/>
                  </a:solidFill>
                  <a:latin typeface="微软雅黑" panose="020B0503020204020204" pitchFamily="34" charset="-122"/>
                  <a:ea typeface="微软雅黑" panose="020B0503020204020204" pitchFamily="34" charset="-122"/>
                </a:rPr>
                <a:t>时间</a:t>
              </a:r>
              <a:endParaRPr lang="en-GB" altLang="en-US" sz="1800" dirty="0">
                <a:solidFill>
                  <a:srgbClr val="D24132"/>
                </a:solidFill>
                <a:latin typeface="微软雅黑" panose="020B0503020204020204" pitchFamily="34" charset="-122"/>
                <a:ea typeface="微软雅黑" panose="020B0503020204020204" pitchFamily="34" charset="-122"/>
              </a:endParaRPr>
            </a:p>
          </p:txBody>
        </p:sp>
        <p:sp>
          <p:nvSpPr>
            <p:cNvPr id="20" name="Line 19"/>
            <p:cNvSpPr>
              <a:spLocks noChangeShapeType="1"/>
            </p:cNvSpPr>
            <p:nvPr/>
          </p:nvSpPr>
          <p:spPr bwMode="auto">
            <a:xfrm>
              <a:off x="6089" y="1595"/>
              <a:ext cx="28" cy="49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1" name="Text Box 20"/>
            <p:cNvSpPr txBox="1">
              <a:spLocks noChangeArrowheads="1"/>
            </p:cNvSpPr>
            <p:nvPr/>
          </p:nvSpPr>
          <p:spPr bwMode="auto">
            <a:xfrm>
              <a:off x="809" y="6635"/>
              <a:ext cx="2225" cy="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5002" rIns="90004" bIns="45002">
              <a:spAutoFit/>
            </a:bodyP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90000"/>
                </a:lnSpc>
              </a:pPr>
              <a:r>
                <a:rPr lang="zh-CN" altLang="en-US" sz="2400" dirty="0">
                  <a:solidFill>
                    <a:srgbClr val="44546A">
                      <a:lumMod val="75000"/>
                    </a:srgbClr>
                  </a:solidFill>
                  <a:latin typeface="微软雅黑" panose="020B0503020204020204" pitchFamily="34" charset="-122"/>
                  <a:ea typeface="微软雅黑" panose="020B0503020204020204" pitchFamily="34" charset="-122"/>
                </a:rPr>
                <a:t>自然本能</a:t>
              </a:r>
            </a:p>
          </p:txBody>
        </p:sp>
        <p:sp>
          <p:nvSpPr>
            <p:cNvPr id="22" name="Text Box 21"/>
            <p:cNvSpPr txBox="1">
              <a:spLocks noChangeArrowheads="1"/>
            </p:cNvSpPr>
            <p:nvPr/>
          </p:nvSpPr>
          <p:spPr bwMode="auto">
            <a:xfrm>
              <a:off x="929" y="2315"/>
              <a:ext cx="2608" cy="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120000"/>
                </a:lnSpc>
                <a:spcBef>
                  <a:spcPct val="20000"/>
                </a:spcBef>
                <a:buClr>
                  <a:srgbClr val="B8B39A"/>
                </a:buClr>
              </a:pPr>
              <a:r>
                <a:rPr lang="zh-CN" altLang="en-US" sz="1600" dirty="0">
                  <a:solidFill>
                    <a:prstClr val="white"/>
                  </a:solidFill>
                  <a:latin typeface="微软雅黑" panose="020B0503020204020204" pitchFamily="34" charset="-122"/>
                  <a:ea typeface="微软雅黑" panose="020B0503020204020204" pitchFamily="34" charset="-122"/>
                </a:rPr>
                <a:t>依赖人的本能</a:t>
              </a:r>
            </a:p>
            <a:p>
              <a:pPr fontAlgn="base">
                <a:lnSpc>
                  <a:spcPct val="120000"/>
                </a:lnSpc>
                <a:spcBef>
                  <a:spcPct val="20000"/>
                </a:spcBef>
                <a:buClr>
                  <a:srgbClr val="B8B39A"/>
                </a:buClr>
              </a:pPr>
              <a:r>
                <a:rPr lang="zh-CN" altLang="en-US" sz="1600" dirty="0">
                  <a:solidFill>
                    <a:prstClr val="white"/>
                  </a:solidFill>
                  <a:latin typeface="微软雅黑" panose="020B0503020204020204" pitchFamily="34" charset="-122"/>
                  <a:ea typeface="微软雅黑" panose="020B0503020204020204" pitchFamily="34" charset="-122"/>
                </a:rPr>
                <a:t>以顺从为目标</a:t>
              </a:r>
            </a:p>
            <a:p>
              <a:pPr fontAlgn="base">
                <a:lnSpc>
                  <a:spcPct val="120000"/>
                </a:lnSpc>
                <a:spcBef>
                  <a:spcPct val="20000"/>
                </a:spcBef>
                <a:buClr>
                  <a:srgbClr val="B8B39A"/>
                </a:buClr>
              </a:pPr>
              <a:r>
                <a:rPr lang="zh-CN" altLang="en-US" sz="1600" dirty="0">
                  <a:solidFill>
                    <a:prstClr val="white"/>
                  </a:solidFill>
                  <a:latin typeface="微软雅黑" panose="020B0503020204020204" pitchFamily="34" charset="-122"/>
                  <a:ea typeface="微软雅黑" panose="020B0503020204020204" pitchFamily="34" charset="-122"/>
                </a:rPr>
                <a:t>主要仰仗安全</a:t>
              </a:r>
            </a:p>
            <a:p>
              <a:pPr fontAlgn="base">
                <a:lnSpc>
                  <a:spcPct val="120000"/>
                </a:lnSpc>
                <a:spcBef>
                  <a:spcPct val="20000"/>
                </a:spcBef>
                <a:buClr>
                  <a:srgbClr val="B8B39A"/>
                </a:buClr>
              </a:pPr>
              <a:r>
                <a:rPr lang="zh-CN" altLang="en-US" sz="1600" dirty="0">
                  <a:solidFill>
                    <a:prstClr val="white"/>
                  </a:solidFill>
                  <a:latin typeface="微软雅黑" panose="020B0503020204020204" pitchFamily="34" charset="-122"/>
                  <a:ea typeface="微软雅黑" panose="020B0503020204020204" pitchFamily="34" charset="-122"/>
                </a:rPr>
                <a:t>管理人员</a:t>
              </a:r>
            </a:p>
            <a:p>
              <a:pPr fontAlgn="base">
                <a:lnSpc>
                  <a:spcPct val="120000"/>
                </a:lnSpc>
                <a:spcBef>
                  <a:spcPct val="20000"/>
                </a:spcBef>
                <a:buClr>
                  <a:srgbClr val="B8B39A"/>
                </a:buClr>
              </a:pPr>
              <a:r>
                <a:rPr lang="zh-CN" altLang="en-US" sz="1600" dirty="0">
                  <a:solidFill>
                    <a:prstClr val="white"/>
                  </a:solidFill>
                  <a:latin typeface="微软雅黑" panose="020B0503020204020204" pitchFamily="34" charset="-122"/>
                  <a:ea typeface="微软雅黑" panose="020B0503020204020204" pitchFamily="34" charset="-122"/>
                </a:rPr>
                <a:t>管理层参与欠缺</a:t>
              </a:r>
            </a:p>
            <a:p>
              <a:pPr fontAlgn="base">
                <a:lnSpc>
                  <a:spcPct val="120000"/>
                </a:lnSpc>
                <a:spcBef>
                  <a:spcPct val="20000"/>
                </a:spcBef>
                <a:buClr>
                  <a:srgbClr val="B8B39A"/>
                </a:buClr>
              </a:pP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sp>
        <p:nvSpPr>
          <p:cNvPr id="24"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布莱德利曲线</a:t>
            </a:r>
          </a:p>
        </p:txBody>
      </p:sp>
      <p:sp>
        <p:nvSpPr>
          <p:cNvPr id="23" name="文本框 22"/>
          <p:cNvSpPr txBox="1"/>
          <p:nvPr/>
        </p:nvSpPr>
        <p:spPr>
          <a:xfrm>
            <a:off x="7255605" y="1361872"/>
            <a:ext cx="4608266" cy="584775"/>
          </a:xfrm>
          <a:prstGeom prst="rect">
            <a:avLst/>
          </a:prstGeom>
          <a:noFill/>
          <a:ln>
            <a:noFill/>
          </a:ln>
        </p:spPr>
        <p:txBody>
          <a:bodyPr wrap="square" rtlCol="0" anchor="ctr">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布莱德利</a:t>
            </a:r>
            <a:endParaRPr lang="en-US" altLang="zh-CN" sz="1600" dirty="0" smtClean="0">
              <a:solidFill>
                <a:srgbClr val="215968"/>
              </a:solidFill>
              <a:latin typeface="微软雅黑" panose="020B0503020204020204" pitchFamily="34" charset="-122"/>
              <a:ea typeface="微软雅黑" panose="020B0503020204020204" pitchFamily="34" charset="-122"/>
            </a:endParaRPr>
          </a:p>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杜邦安全文化曲线</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546566"/>
      </p:ext>
    </p:extLst>
  </p:cSld>
  <p:clrMapOvr>
    <a:masterClrMapping/>
  </p:clrMapOvr>
  <p:transition spd="slow">
    <p:push dir="u"/>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11627" y="404609"/>
            <a:ext cx="6833616" cy="6118098"/>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idx="4294967295"/>
          </p:nvPr>
        </p:nvSpPr>
        <p:spPr>
          <a:xfrm>
            <a:off x="0" y="107950"/>
            <a:ext cx="4373563" cy="307975"/>
          </a:xfrm>
          <a:prstGeom prst="rect">
            <a:avLst/>
          </a:prstGeom>
        </p:spPr>
        <p:txBody>
          <a:bodyPr vert="horz" wrap="square" lIns="0" tIns="0" rIns="0" bIns="0" rtlCol="0" anchor="ctr">
            <a:spAutoFit/>
          </a:bodyPr>
          <a:lstStyle/>
          <a:p>
            <a:pPr marL="12700">
              <a:lnSpc>
                <a:spcPts val="2380"/>
              </a:lnSpc>
            </a:pPr>
            <a:r>
              <a:rPr sz="2000" dirty="0"/>
              <a:t>基于信息认知的个人行为安全机理模型</a:t>
            </a:r>
            <a:endParaRPr sz="2000"/>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63013" y="6555820"/>
            <a:ext cx="8020684"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来源：黄浪</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王秉</a:t>
            </a:r>
            <a:r>
              <a:rPr sz="1400" spc="-5" dirty="0">
                <a:solidFill>
                  <a:srgbClr val="006FC0"/>
                </a:solidFill>
                <a:latin typeface="Calibri"/>
                <a:cs typeface="Calibri"/>
              </a:rPr>
              <a:t>.</a:t>
            </a:r>
            <a:r>
              <a:rPr sz="1400" spc="-5" dirty="0">
                <a:solidFill>
                  <a:srgbClr val="006FC0"/>
                </a:solidFill>
                <a:latin typeface="宋体"/>
                <a:cs typeface="宋体"/>
              </a:rPr>
              <a:t>基于信息认知的个人行为安全机理及其影响因素</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,2018,37(08):121-127.</a:t>
            </a:r>
            <a:endParaRPr sz="1400">
              <a:latin typeface="Calibri"/>
              <a:cs typeface="Calibri"/>
            </a:endParaRPr>
          </a:p>
        </p:txBody>
      </p:sp>
    </p:spTree>
    <p:extLst>
      <p:ext uri="{BB962C8B-B14F-4D97-AF65-F5344CB8AC3E}">
        <p14:creationId xmlns:p14="http://schemas.microsoft.com/office/powerpoint/2010/main" val="8671938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43050" y="971550"/>
            <a:ext cx="9105900" cy="491490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idx="4294967295"/>
          </p:nvPr>
        </p:nvSpPr>
        <p:spPr>
          <a:xfrm>
            <a:off x="1963013" y="296926"/>
            <a:ext cx="6819900" cy="400050"/>
          </a:xfrm>
          <a:prstGeom prst="rect">
            <a:avLst/>
          </a:prstGeom>
        </p:spPr>
        <p:txBody>
          <a:bodyPr vert="horz" wrap="square" lIns="0" tIns="40258" rIns="0" bIns="0" rtlCol="0" anchor="ctr">
            <a:spAutoFit/>
          </a:bodyPr>
          <a:lstStyle/>
          <a:p>
            <a:pPr marL="1629410">
              <a:lnSpc>
                <a:spcPts val="2840"/>
              </a:lnSpc>
            </a:pPr>
            <a:r>
              <a:rPr sz="2400" dirty="0"/>
              <a:t>个人行为安全影响因素及其机制模型</a:t>
            </a: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63013" y="6555820"/>
            <a:ext cx="8020684"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来源：黄浪</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王秉</a:t>
            </a:r>
            <a:r>
              <a:rPr sz="1400" spc="-5" dirty="0">
                <a:solidFill>
                  <a:srgbClr val="006FC0"/>
                </a:solidFill>
                <a:latin typeface="Calibri"/>
                <a:cs typeface="Calibri"/>
              </a:rPr>
              <a:t>.</a:t>
            </a:r>
            <a:r>
              <a:rPr sz="1400" spc="-5" dirty="0">
                <a:solidFill>
                  <a:srgbClr val="006FC0"/>
                </a:solidFill>
                <a:latin typeface="宋体"/>
                <a:cs typeface="宋体"/>
              </a:rPr>
              <a:t>基于信息认知的个人行为安全机理及其影响因素</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,2018,37(08):121-127.</a:t>
            </a:r>
            <a:endParaRPr sz="1400">
              <a:latin typeface="Calibri"/>
              <a:cs typeface="Calibri"/>
            </a:endParaRPr>
          </a:p>
        </p:txBody>
      </p:sp>
    </p:spTree>
    <p:extLst>
      <p:ext uri="{BB962C8B-B14F-4D97-AF65-F5344CB8AC3E}">
        <p14:creationId xmlns:p14="http://schemas.microsoft.com/office/powerpoint/2010/main" val="2315526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2745" y="1331334"/>
            <a:ext cx="3667897" cy="3511035"/>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970031" y="2958768"/>
            <a:ext cx="789940" cy="216535"/>
          </a:xfrm>
          <a:prstGeom prst="rect">
            <a:avLst/>
          </a:prstGeom>
        </p:spPr>
        <p:txBody>
          <a:bodyPr vert="horz" wrap="square" lIns="0" tIns="0" rIns="0" bIns="0" rtlCol="0">
            <a:spAutoFit/>
          </a:bodyPr>
          <a:lstStyle/>
          <a:p>
            <a:pPr marL="12700"/>
            <a:r>
              <a:rPr sz="1400" spc="105" dirty="0">
                <a:latin typeface="宋体"/>
                <a:cs typeface="宋体"/>
              </a:rPr>
              <a:t>工伤事</a:t>
            </a:r>
            <a:r>
              <a:rPr sz="1400" spc="100" dirty="0">
                <a:latin typeface="宋体"/>
                <a:cs typeface="宋体"/>
              </a:rPr>
              <a:t>件</a:t>
            </a:r>
            <a:endParaRPr sz="1400">
              <a:latin typeface="宋体"/>
              <a:cs typeface="宋体"/>
            </a:endParaRPr>
          </a:p>
        </p:txBody>
      </p:sp>
      <p:sp>
        <p:nvSpPr>
          <p:cNvPr id="4" name="object 4"/>
          <p:cNvSpPr txBox="1"/>
          <p:nvPr/>
        </p:nvSpPr>
        <p:spPr>
          <a:xfrm>
            <a:off x="5613129" y="3048353"/>
            <a:ext cx="817880" cy="343535"/>
          </a:xfrm>
          <a:prstGeom prst="rect">
            <a:avLst/>
          </a:prstGeom>
        </p:spPr>
        <p:txBody>
          <a:bodyPr vert="horz" wrap="square" lIns="0" tIns="0" rIns="0" bIns="0" rtlCol="0">
            <a:spAutoFit/>
          </a:bodyPr>
          <a:lstStyle/>
          <a:p>
            <a:pPr marL="12700">
              <a:tabLst>
                <a:tab pos="638175" algn="l"/>
                <a:tab pos="804545" algn="l"/>
              </a:tabLst>
            </a:pPr>
            <a:r>
              <a:rPr sz="1050" spc="75" dirty="0">
                <a:solidFill>
                  <a:srgbClr val="E5E5E5"/>
                </a:solidFill>
                <a:latin typeface="宋体"/>
                <a:cs typeface="宋体"/>
              </a:rPr>
              <a:t>工伤员	</a:t>
            </a:r>
            <a:r>
              <a:rPr sz="1050" u="heavy" spc="90" dirty="0">
                <a:solidFill>
                  <a:srgbClr val="E5E5E5"/>
                </a:solidFill>
                <a:latin typeface="Times New Roman"/>
                <a:cs typeface="Times New Roman"/>
              </a:rPr>
              <a:t> </a:t>
            </a:r>
            <a:r>
              <a:rPr sz="1050" u="heavy" spc="75" dirty="0">
                <a:solidFill>
                  <a:srgbClr val="E5E5E5"/>
                </a:solidFill>
                <a:latin typeface="Times New Roman"/>
                <a:cs typeface="Times New Roman"/>
              </a:rPr>
              <a:t>	</a:t>
            </a:r>
            <a:endParaRPr sz="1050">
              <a:latin typeface="Times New Roman"/>
              <a:cs typeface="Times New Roman"/>
            </a:endParaRPr>
          </a:p>
          <a:p>
            <a:pPr marL="156210">
              <a:spcBef>
                <a:spcPts val="135"/>
              </a:spcBef>
            </a:pPr>
            <a:r>
              <a:rPr sz="1050" spc="75" dirty="0">
                <a:solidFill>
                  <a:srgbClr val="E5E5E5"/>
                </a:solidFill>
                <a:latin typeface="宋体"/>
                <a:cs typeface="宋体"/>
              </a:rPr>
              <a:t>工</a:t>
            </a:r>
            <a:endParaRPr sz="1050">
              <a:latin typeface="宋体"/>
              <a:cs typeface="宋体"/>
            </a:endParaRPr>
          </a:p>
        </p:txBody>
      </p:sp>
      <p:sp>
        <p:nvSpPr>
          <p:cNvPr id="5" name="object 5"/>
          <p:cNvSpPr txBox="1"/>
          <p:nvPr/>
        </p:nvSpPr>
        <p:spPr>
          <a:xfrm>
            <a:off x="4983135" y="3956437"/>
            <a:ext cx="455295" cy="518159"/>
          </a:xfrm>
          <a:prstGeom prst="rect">
            <a:avLst/>
          </a:prstGeom>
        </p:spPr>
        <p:txBody>
          <a:bodyPr vert="horz" wrap="square" lIns="0" tIns="0" rIns="0" bIns="0" rtlCol="0">
            <a:spAutoFit/>
          </a:bodyPr>
          <a:lstStyle/>
          <a:p>
            <a:pPr marL="12700" marR="5080" algn="just">
              <a:lnSpc>
                <a:spcPct val="106800"/>
              </a:lnSpc>
            </a:pPr>
            <a:r>
              <a:rPr sz="1050" spc="65" dirty="0">
                <a:solidFill>
                  <a:srgbClr val="E5E5E5"/>
                </a:solidFill>
                <a:latin typeface="宋体"/>
                <a:cs typeface="宋体"/>
              </a:rPr>
              <a:t>调查者 </a:t>
            </a:r>
            <a:r>
              <a:rPr sz="1050" spc="35" dirty="0">
                <a:solidFill>
                  <a:srgbClr val="E5E5E5"/>
                </a:solidFill>
                <a:latin typeface="宋体"/>
                <a:cs typeface="宋体"/>
              </a:rPr>
              <a:t> </a:t>
            </a:r>
            <a:r>
              <a:rPr sz="1050" spc="65" dirty="0">
                <a:solidFill>
                  <a:srgbClr val="E5E5E5"/>
                </a:solidFill>
                <a:latin typeface="宋体"/>
                <a:cs typeface="宋体"/>
              </a:rPr>
              <a:t>知情者 </a:t>
            </a:r>
            <a:r>
              <a:rPr sz="1050" spc="35" dirty="0">
                <a:solidFill>
                  <a:srgbClr val="E5E5E5"/>
                </a:solidFill>
                <a:latin typeface="宋体"/>
                <a:cs typeface="宋体"/>
              </a:rPr>
              <a:t> </a:t>
            </a:r>
            <a:r>
              <a:rPr sz="1050" spc="75" dirty="0">
                <a:solidFill>
                  <a:srgbClr val="E5E5E5"/>
                </a:solidFill>
                <a:latin typeface="宋体"/>
                <a:cs typeface="宋体"/>
              </a:rPr>
              <a:t>救援者</a:t>
            </a:r>
            <a:endParaRPr sz="1050">
              <a:latin typeface="宋体"/>
              <a:cs typeface="宋体"/>
            </a:endParaRPr>
          </a:p>
        </p:txBody>
      </p:sp>
      <p:sp>
        <p:nvSpPr>
          <p:cNvPr id="6" name="object 6"/>
          <p:cNvSpPr txBox="1"/>
          <p:nvPr/>
        </p:nvSpPr>
        <p:spPr>
          <a:xfrm>
            <a:off x="3662020" y="4136431"/>
            <a:ext cx="455295" cy="518159"/>
          </a:xfrm>
          <a:prstGeom prst="rect">
            <a:avLst/>
          </a:prstGeom>
        </p:spPr>
        <p:txBody>
          <a:bodyPr vert="horz" wrap="square" lIns="0" tIns="0" rIns="0" bIns="0" rtlCol="0">
            <a:spAutoFit/>
          </a:bodyPr>
          <a:lstStyle/>
          <a:p>
            <a:pPr marL="12700" marR="5080" algn="just">
              <a:lnSpc>
                <a:spcPct val="106800"/>
              </a:lnSpc>
            </a:pPr>
            <a:r>
              <a:rPr sz="1050" spc="65" dirty="0">
                <a:solidFill>
                  <a:srgbClr val="E5E5E5"/>
                </a:solidFill>
                <a:latin typeface="宋体"/>
                <a:cs typeface="宋体"/>
              </a:rPr>
              <a:t>劳动能 </a:t>
            </a:r>
            <a:r>
              <a:rPr sz="1050" spc="35" dirty="0">
                <a:solidFill>
                  <a:srgbClr val="E5E5E5"/>
                </a:solidFill>
                <a:latin typeface="宋体"/>
                <a:cs typeface="宋体"/>
              </a:rPr>
              <a:t> </a:t>
            </a:r>
            <a:r>
              <a:rPr sz="1050" spc="65" dirty="0">
                <a:solidFill>
                  <a:srgbClr val="E5E5E5"/>
                </a:solidFill>
                <a:latin typeface="宋体"/>
                <a:cs typeface="宋体"/>
              </a:rPr>
              <a:t>力鉴定 </a:t>
            </a:r>
            <a:r>
              <a:rPr sz="1050" spc="35" dirty="0">
                <a:solidFill>
                  <a:srgbClr val="E5E5E5"/>
                </a:solidFill>
                <a:latin typeface="宋体"/>
                <a:cs typeface="宋体"/>
              </a:rPr>
              <a:t> </a:t>
            </a:r>
            <a:r>
              <a:rPr sz="1050" spc="75" dirty="0">
                <a:solidFill>
                  <a:srgbClr val="E5E5E5"/>
                </a:solidFill>
                <a:latin typeface="宋体"/>
                <a:cs typeface="宋体"/>
              </a:rPr>
              <a:t>委员会</a:t>
            </a:r>
            <a:endParaRPr sz="1050">
              <a:latin typeface="宋体"/>
              <a:cs typeface="宋体"/>
            </a:endParaRPr>
          </a:p>
        </p:txBody>
      </p:sp>
      <p:sp>
        <p:nvSpPr>
          <p:cNvPr id="7" name="object 7"/>
          <p:cNvSpPr txBox="1"/>
          <p:nvPr/>
        </p:nvSpPr>
        <p:spPr>
          <a:xfrm>
            <a:off x="2824833" y="2200990"/>
            <a:ext cx="455295" cy="360680"/>
          </a:xfrm>
          <a:prstGeom prst="rect">
            <a:avLst/>
          </a:prstGeom>
        </p:spPr>
        <p:txBody>
          <a:bodyPr vert="horz" wrap="square" lIns="0" tIns="0" rIns="0" bIns="0" rtlCol="0">
            <a:spAutoFit/>
          </a:bodyPr>
          <a:lstStyle/>
          <a:p>
            <a:pPr marL="155575" marR="5080" indent="-143510">
              <a:lnSpc>
                <a:spcPct val="111000"/>
              </a:lnSpc>
            </a:pPr>
            <a:r>
              <a:rPr sz="1050" spc="65" dirty="0">
                <a:solidFill>
                  <a:srgbClr val="E5E5E5"/>
                </a:solidFill>
                <a:latin typeface="宋体"/>
                <a:cs typeface="宋体"/>
              </a:rPr>
              <a:t>用人单 </a:t>
            </a:r>
            <a:r>
              <a:rPr sz="1050" spc="35" dirty="0">
                <a:solidFill>
                  <a:srgbClr val="E5E5E5"/>
                </a:solidFill>
                <a:latin typeface="宋体"/>
                <a:cs typeface="宋体"/>
              </a:rPr>
              <a:t> </a:t>
            </a:r>
            <a:r>
              <a:rPr sz="1050" spc="75" dirty="0">
                <a:solidFill>
                  <a:srgbClr val="E5E5E5"/>
                </a:solidFill>
                <a:latin typeface="宋体"/>
                <a:cs typeface="宋体"/>
              </a:rPr>
              <a:t>位</a:t>
            </a:r>
            <a:endParaRPr sz="1050">
              <a:latin typeface="宋体"/>
              <a:cs typeface="宋体"/>
            </a:endParaRPr>
          </a:p>
        </p:txBody>
      </p:sp>
      <p:sp>
        <p:nvSpPr>
          <p:cNvPr id="8" name="object 8"/>
          <p:cNvSpPr txBox="1"/>
          <p:nvPr/>
        </p:nvSpPr>
        <p:spPr>
          <a:xfrm>
            <a:off x="3856988" y="1487801"/>
            <a:ext cx="455295" cy="360680"/>
          </a:xfrm>
          <a:prstGeom prst="rect">
            <a:avLst/>
          </a:prstGeom>
        </p:spPr>
        <p:txBody>
          <a:bodyPr vert="horz" wrap="square" lIns="0" tIns="0" rIns="0" bIns="0" rtlCol="0">
            <a:spAutoFit/>
          </a:bodyPr>
          <a:lstStyle/>
          <a:p>
            <a:pPr marL="12700" marR="5080">
              <a:lnSpc>
                <a:spcPct val="110900"/>
              </a:lnSpc>
            </a:pPr>
            <a:r>
              <a:rPr sz="1050" spc="65" dirty="0">
                <a:solidFill>
                  <a:srgbClr val="E5E5E5"/>
                </a:solidFill>
                <a:latin typeface="宋体"/>
                <a:cs typeface="宋体"/>
              </a:rPr>
              <a:t>幸存者 </a:t>
            </a:r>
            <a:r>
              <a:rPr sz="1050" spc="35" dirty="0">
                <a:solidFill>
                  <a:srgbClr val="E5E5E5"/>
                </a:solidFill>
                <a:latin typeface="宋体"/>
                <a:cs typeface="宋体"/>
              </a:rPr>
              <a:t> </a:t>
            </a:r>
            <a:r>
              <a:rPr sz="1050" spc="75" dirty="0">
                <a:solidFill>
                  <a:srgbClr val="E5E5E5"/>
                </a:solidFill>
                <a:latin typeface="宋体"/>
                <a:cs typeface="宋体"/>
              </a:rPr>
              <a:t>目击者</a:t>
            </a:r>
            <a:endParaRPr sz="1050">
              <a:latin typeface="宋体"/>
              <a:cs typeface="宋体"/>
            </a:endParaRPr>
          </a:p>
        </p:txBody>
      </p:sp>
      <p:sp>
        <p:nvSpPr>
          <p:cNvPr id="9" name="object 9"/>
          <p:cNvSpPr txBox="1"/>
          <p:nvPr/>
        </p:nvSpPr>
        <p:spPr>
          <a:xfrm>
            <a:off x="5185565" y="1877901"/>
            <a:ext cx="455295" cy="360680"/>
          </a:xfrm>
          <a:prstGeom prst="rect">
            <a:avLst/>
          </a:prstGeom>
        </p:spPr>
        <p:txBody>
          <a:bodyPr vert="horz" wrap="square" lIns="0" tIns="0" rIns="0" bIns="0" rtlCol="0">
            <a:spAutoFit/>
          </a:bodyPr>
          <a:lstStyle/>
          <a:p>
            <a:pPr marL="156210" marR="5080" indent="-144145">
              <a:lnSpc>
                <a:spcPct val="111000"/>
              </a:lnSpc>
            </a:pPr>
            <a:r>
              <a:rPr sz="1050" spc="65" dirty="0">
                <a:solidFill>
                  <a:srgbClr val="E5E5E5"/>
                </a:solidFill>
                <a:latin typeface="宋体"/>
                <a:cs typeface="宋体"/>
              </a:rPr>
              <a:t>员工家 </a:t>
            </a:r>
            <a:r>
              <a:rPr sz="1050" spc="35" dirty="0">
                <a:solidFill>
                  <a:srgbClr val="E5E5E5"/>
                </a:solidFill>
                <a:latin typeface="宋体"/>
                <a:cs typeface="宋体"/>
              </a:rPr>
              <a:t> </a:t>
            </a:r>
            <a:r>
              <a:rPr sz="1050" spc="75" dirty="0">
                <a:solidFill>
                  <a:srgbClr val="E5E5E5"/>
                </a:solidFill>
                <a:latin typeface="宋体"/>
                <a:cs typeface="宋体"/>
              </a:rPr>
              <a:t>属</a:t>
            </a:r>
            <a:endParaRPr sz="1050">
              <a:latin typeface="宋体"/>
              <a:cs typeface="宋体"/>
            </a:endParaRPr>
          </a:p>
        </p:txBody>
      </p:sp>
      <p:sp>
        <p:nvSpPr>
          <p:cNvPr id="10" name="object 10"/>
          <p:cNvSpPr txBox="1"/>
          <p:nvPr/>
        </p:nvSpPr>
        <p:spPr>
          <a:xfrm>
            <a:off x="2777821" y="3353578"/>
            <a:ext cx="455295" cy="518159"/>
          </a:xfrm>
          <a:prstGeom prst="rect">
            <a:avLst/>
          </a:prstGeom>
        </p:spPr>
        <p:txBody>
          <a:bodyPr vert="horz" wrap="square" lIns="0" tIns="0" rIns="0" bIns="0" rtlCol="0">
            <a:spAutoFit/>
          </a:bodyPr>
          <a:lstStyle/>
          <a:p>
            <a:pPr marL="12700" marR="5080" algn="just">
              <a:lnSpc>
                <a:spcPct val="106700"/>
              </a:lnSpc>
            </a:pPr>
            <a:r>
              <a:rPr sz="1050" spc="65" dirty="0">
                <a:solidFill>
                  <a:srgbClr val="E5E5E5"/>
                </a:solidFill>
                <a:latin typeface="宋体"/>
                <a:cs typeface="宋体"/>
              </a:rPr>
              <a:t>社会保 </a:t>
            </a:r>
            <a:r>
              <a:rPr sz="1050" spc="35" dirty="0">
                <a:solidFill>
                  <a:srgbClr val="E5E5E5"/>
                </a:solidFill>
                <a:latin typeface="宋体"/>
                <a:cs typeface="宋体"/>
              </a:rPr>
              <a:t> </a:t>
            </a:r>
            <a:r>
              <a:rPr sz="1050" spc="65" dirty="0">
                <a:solidFill>
                  <a:srgbClr val="E5E5E5"/>
                </a:solidFill>
                <a:latin typeface="宋体"/>
                <a:cs typeface="宋体"/>
              </a:rPr>
              <a:t>险经办 </a:t>
            </a:r>
            <a:r>
              <a:rPr sz="1050" spc="35" dirty="0">
                <a:solidFill>
                  <a:srgbClr val="E5E5E5"/>
                </a:solidFill>
                <a:latin typeface="宋体"/>
                <a:cs typeface="宋体"/>
              </a:rPr>
              <a:t> </a:t>
            </a:r>
            <a:r>
              <a:rPr sz="1050" spc="75" dirty="0">
                <a:solidFill>
                  <a:srgbClr val="E5E5E5"/>
                </a:solidFill>
                <a:latin typeface="宋体"/>
                <a:cs typeface="宋体"/>
              </a:rPr>
              <a:t>机构</a:t>
            </a:r>
            <a:endParaRPr sz="1050">
              <a:latin typeface="宋体"/>
              <a:cs typeface="宋体"/>
            </a:endParaRPr>
          </a:p>
        </p:txBody>
      </p:sp>
      <p:sp>
        <p:nvSpPr>
          <p:cNvPr id="11" name="object 11"/>
          <p:cNvSpPr/>
          <p:nvPr/>
        </p:nvSpPr>
        <p:spPr>
          <a:xfrm>
            <a:off x="6608607" y="1929161"/>
            <a:ext cx="2846070" cy="2758440"/>
          </a:xfrm>
          <a:custGeom>
            <a:avLst/>
            <a:gdLst/>
            <a:ahLst/>
            <a:cxnLst/>
            <a:rect l="l" t="t" r="r" b="b"/>
            <a:pathLst>
              <a:path w="2846070" h="2758440">
                <a:moveTo>
                  <a:pt x="0" y="2758310"/>
                </a:moveTo>
                <a:lnTo>
                  <a:pt x="2845929" y="2758310"/>
                </a:lnTo>
                <a:lnTo>
                  <a:pt x="2845929" y="0"/>
                </a:lnTo>
                <a:lnTo>
                  <a:pt x="0" y="0"/>
                </a:lnTo>
                <a:lnTo>
                  <a:pt x="0" y="2758310"/>
                </a:lnTo>
              </a:path>
            </a:pathLst>
          </a:custGeom>
          <a:ln w="11644">
            <a:solidFill>
              <a:srgbClr val="404040"/>
            </a:solidFill>
            <a:prstDash val="lgDash"/>
          </a:ln>
        </p:spPr>
        <p:txBody>
          <a:bodyPr wrap="square" lIns="0" tIns="0" rIns="0" bIns="0" rtlCol="0"/>
          <a:lstStyle/>
          <a:p>
            <a:endParaRPr/>
          </a:p>
        </p:txBody>
      </p:sp>
      <p:sp>
        <p:nvSpPr>
          <p:cNvPr id="12" name="object 12"/>
          <p:cNvSpPr txBox="1"/>
          <p:nvPr/>
        </p:nvSpPr>
        <p:spPr>
          <a:xfrm>
            <a:off x="8437943" y="3322052"/>
            <a:ext cx="885825" cy="165735"/>
          </a:xfrm>
          <a:prstGeom prst="rect">
            <a:avLst/>
          </a:prstGeom>
        </p:spPr>
        <p:txBody>
          <a:bodyPr vert="horz" wrap="square" lIns="0" tIns="0" rIns="0" bIns="0" rtlCol="0">
            <a:spAutoFit/>
          </a:bodyPr>
          <a:lstStyle/>
          <a:p>
            <a:pPr marL="12700"/>
            <a:r>
              <a:rPr sz="1050" spc="75" dirty="0">
                <a:latin typeface="宋体"/>
                <a:cs typeface="宋体"/>
              </a:rPr>
              <a:t>工伤严重程度</a:t>
            </a:r>
            <a:endParaRPr sz="1050">
              <a:latin typeface="宋体"/>
              <a:cs typeface="宋体"/>
            </a:endParaRPr>
          </a:p>
        </p:txBody>
      </p:sp>
      <p:sp>
        <p:nvSpPr>
          <p:cNvPr id="13" name="object 13"/>
          <p:cNvSpPr txBox="1"/>
          <p:nvPr/>
        </p:nvSpPr>
        <p:spPr>
          <a:xfrm>
            <a:off x="6826282" y="2764016"/>
            <a:ext cx="598805" cy="165735"/>
          </a:xfrm>
          <a:prstGeom prst="rect">
            <a:avLst/>
          </a:prstGeom>
        </p:spPr>
        <p:txBody>
          <a:bodyPr vert="horz" wrap="square" lIns="0" tIns="0" rIns="0" bIns="0" rtlCol="0">
            <a:spAutoFit/>
          </a:bodyPr>
          <a:lstStyle/>
          <a:p>
            <a:pPr marL="12700"/>
            <a:r>
              <a:rPr sz="1050" spc="75" dirty="0">
                <a:latin typeface="宋体"/>
                <a:cs typeface="宋体"/>
              </a:rPr>
              <a:t>身体创伤</a:t>
            </a:r>
            <a:endParaRPr sz="1050">
              <a:latin typeface="宋体"/>
              <a:cs typeface="宋体"/>
            </a:endParaRPr>
          </a:p>
        </p:txBody>
      </p:sp>
      <p:sp>
        <p:nvSpPr>
          <p:cNvPr id="14" name="object 14"/>
          <p:cNvSpPr txBox="1"/>
          <p:nvPr/>
        </p:nvSpPr>
        <p:spPr>
          <a:xfrm>
            <a:off x="6826282" y="3582377"/>
            <a:ext cx="598805" cy="165735"/>
          </a:xfrm>
          <a:prstGeom prst="rect">
            <a:avLst/>
          </a:prstGeom>
        </p:spPr>
        <p:txBody>
          <a:bodyPr vert="horz" wrap="square" lIns="0" tIns="0" rIns="0" bIns="0" rtlCol="0">
            <a:spAutoFit/>
          </a:bodyPr>
          <a:lstStyle/>
          <a:p>
            <a:pPr marL="12700"/>
            <a:r>
              <a:rPr sz="1050" spc="75" dirty="0">
                <a:latin typeface="宋体"/>
                <a:cs typeface="宋体"/>
              </a:rPr>
              <a:t>心理创伤</a:t>
            </a:r>
            <a:endParaRPr sz="1050">
              <a:latin typeface="宋体"/>
              <a:cs typeface="宋体"/>
            </a:endParaRPr>
          </a:p>
        </p:txBody>
      </p:sp>
      <p:sp>
        <p:nvSpPr>
          <p:cNvPr id="15" name="object 15"/>
          <p:cNvSpPr/>
          <p:nvPr/>
        </p:nvSpPr>
        <p:spPr>
          <a:xfrm>
            <a:off x="6918207" y="2704210"/>
            <a:ext cx="548005" cy="0"/>
          </a:xfrm>
          <a:custGeom>
            <a:avLst/>
            <a:gdLst/>
            <a:ahLst/>
            <a:cxnLst/>
            <a:rect l="l" t="t" r="r" b="b"/>
            <a:pathLst>
              <a:path w="548004">
                <a:moveTo>
                  <a:pt x="0" y="0"/>
                </a:moveTo>
                <a:lnTo>
                  <a:pt x="547752" y="0"/>
                </a:lnTo>
              </a:path>
            </a:pathLst>
          </a:custGeom>
          <a:ln w="15197">
            <a:solidFill>
              <a:srgbClr val="404040"/>
            </a:solidFill>
          </a:ln>
        </p:spPr>
        <p:txBody>
          <a:bodyPr wrap="square" lIns="0" tIns="0" rIns="0" bIns="0" rtlCol="0"/>
          <a:lstStyle/>
          <a:p>
            <a:endParaRPr/>
          </a:p>
        </p:txBody>
      </p:sp>
      <p:sp>
        <p:nvSpPr>
          <p:cNvPr id="16" name="object 16"/>
          <p:cNvSpPr/>
          <p:nvPr/>
        </p:nvSpPr>
        <p:spPr>
          <a:xfrm>
            <a:off x="7465960" y="2556039"/>
            <a:ext cx="226695" cy="148590"/>
          </a:xfrm>
          <a:custGeom>
            <a:avLst/>
            <a:gdLst/>
            <a:ahLst/>
            <a:cxnLst/>
            <a:rect l="l" t="t" r="r" b="b"/>
            <a:pathLst>
              <a:path w="226695" h="148589">
                <a:moveTo>
                  <a:pt x="0" y="148171"/>
                </a:moveTo>
                <a:lnTo>
                  <a:pt x="35722" y="0"/>
                </a:lnTo>
                <a:lnTo>
                  <a:pt x="226245" y="0"/>
                </a:lnTo>
              </a:path>
            </a:pathLst>
          </a:custGeom>
          <a:ln w="15401">
            <a:solidFill>
              <a:srgbClr val="404040"/>
            </a:solidFill>
          </a:ln>
        </p:spPr>
        <p:txBody>
          <a:bodyPr wrap="square" lIns="0" tIns="0" rIns="0" bIns="0" rtlCol="0"/>
          <a:lstStyle/>
          <a:p>
            <a:endParaRPr/>
          </a:p>
        </p:txBody>
      </p:sp>
      <p:sp>
        <p:nvSpPr>
          <p:cNvPr id="17" name="object 17"/>
          <p:cNvSpPr/>
          <p:nvPr/>
        </p:nvSpPr>
        <p:spPr>
          <a:xfrm>
            <a:off x="7465960" y="2704210"/>
            <a:ext cx="226695" cy="194310"/>
          </a:xfrm>
          <a:custGeom>
            <a:avLst/>
            <a:gdLst/>
            <a:ahLst/>
            <a:cxnLst/>
            <a:rect l="l" t="t" r="r" b="b"/>
            <a:pathLst>
              <a:path w="226695" h="194310">
                <a:moveTo>
                  <a:pt x="0" y="0"/>
                </a:moveTo>
                <a:lnTo>
                  <a:pt x="47630" y="193762"/>
                </a:lnTo>
                <a:lnTo>
                  <a:pt x="226245" y="193762"/>
                </a:lnTo>
              </a:path>
            </a:pathLst>
          </a:custGeom>
          <a:ln w="15484">
            <a:solidFill>
              <a:srgbClr val="404040"/>
            </a:solidFill>
          </a:ln>
        </p:spPr>
        <p:txBody>
          <a:bodyPr wrap="square" lIns="0" tIns="0" rIns="0" bIns="0" rtlCol="0"/>
          <a:lstStyle/>
          <a:p>
            <a:endParaRPr/>
          </a:p>
        </p:txBody>
      </p:sp>
      <p:sp>
        <p:nvSpPr>
          <p:cNvPr id="18" name="object 18"/>
          <p:cNvSpPr/>
          <p:nvPr/>
        </p:nvSpPr>
        <p:spPr>
          <a:xfrm>
            <a:off x="7465960" y="2704210"/>
            <a:ext cx="226695" cy="22860"/>
          </a:xfrm>
          <a:custGeom>
            <a:avLst/>
            <a:gdLst/>
            <a:ahLst/>
            <a:cxnLst/>
            <a:rect l="l" t="t" r="r" b="b"/>
            <a:pathLst>
              <a:path w="226695" h="22860">
                <a:moveTo>
                  <a:pt x="0" y="0"/>
                </a:moveTo>
                <a:lnTo>
                  <a:pt x="0" y="22795"/>
                </a:lnTo>
                <a:lnTo>
                  <a:pt x="226245" y="22795"/>
                </a:lnTo>
              </a:path>
            </a:pathLst>
          </a:custGeom>
          <a:ln w="15203">
            <a:solidFill>
              <a:srgbClr val="404040"/>
            </a:solidFill>
          </a:ln>
        </p:spPr>
        <p:txBody>
          <a:bodyPr wrap="square" lIns="0" tIns="0" rIns="0" bIns="0" rtlCol="0"/>
          <a:lstStyle/>
          <a:p>
            <a:endParaRPr/>
          </a:p>
        </p:txBody>
      </p:sp>
      <p:sp>
        <p:nvSpPr>
          <p:cNvPr id="19" name="object 19"/>
          <p:cNvSpPr/>
          <p:nvPr/>
        </p:nvSpPr>
        <p:spPr>
          <a:xfrm>
            <a:off x="7465960" y="2704211"/>
            <a:ext cx="226695" cy="365125"/>
          </a:xfrm>
          <a:custGeom>
            <a:avLst/>
            <a:gdLst/>
            <a:ahLst/>
            <a:cxnLst/>
            <a:rect l="l" t="t" r="r" b="b"/>
            <a:pathLst>
              <a:path w="226695" h="365125">
                <a:moveTo>
                  <a:pt x="0" y="0"/>
                </a:moveTo>
                <a:lnTo>
                  <a:pt x="95261" y="364729"/>
                </a:lnTo>
                <a:lnTo>
                  <a:pt x="226245" y="364729"/>
                </a:lnTo>
              </a:path>
            </a:pathLst>
          </a:custGeom>
          <a:ln w="15687">
            <a:solidFill>
              <a:srgbClr val="404040"/>
            </a:solidFill>
          </a:ln>
        </p:spPr>
        <p:txBody>
          <a:bodyPr wrap="square" lIns="0" tIns="0" rIns="0" bIns="0" rtlCol="0"/>
          <a:lstStyle/>
          <a:p>
            <a:endParaRPr/>
          </a:p>
        </p:txBody>
      </p:sp>
      <p:sp>
        <p:nvSpPr>
          <p:cNvPr id="20" name="object 20"/>
          <p:cNvSpPr/>
          <p:nvPr/>
        </p:nvSpPr>
        <p:spPr>
          <a:xfrm>
            <a:off x="7239714" y="2696612"/>
            <a:ext cx="226695" cy="15240"/>
          </a:xfrm>
          <a:custGeom>
            <a:avLst/>
            <a:gdLst/>
            <a:ahLst/>
            <a:cxnLst/>
            <a:rect l="l" t="t" r="r" b="b"/>
            <a:pathLst>
              <a:path w="226695" h="15239">
                <a:moveTo>
                  <a:pt x="0" y="15197"/>
                </a:moveTo>
                <a:lnTo>
                  <a:pt x="226245" y="15197"/>
                </a:lnTo>
                <a:lnTo>
                  <a:pt x="226245" y="0"/>
                </a:lnTo>
                <a:lnTo>
                  <a:pt x="0" y="0"/>
                </a:lnTo>
                <a:lnTo>
                  <a:pt x="0" y="15197"/>
                </a:lnTo>
                <a:close/>
              </a:path>
            </a:pathLst>
          </a:custGeom>
          <a:solidFill>
            <a:srgbClr val="404040"/>
          </a:solidFill>
        </p:spPr>
        <p:txBody>
          <a:bodyPr wrap="square" lIns="0" tIns="0" rIns="0" bIns="0" rtlCol="0"/>
          <a:lstStyle/>
          <a:p>
            <a:endParaRPr/>
          </a:p>
        </p:txBody>
      </p:sp>
      <p:sp>
        <p:nvSpPr>
          <p:cNvPr id="21" name="object 21"/>
          <p:cNvSpPr/>
          <p:nvPr/>
        </p:nvSpPr>
        <p:spPr>
          <a:xfrm>
            <a:off x="7239714" y="2696612"/>
            <a:ext cx="226695" cy="15240"/>
          </a:xfrm>
          <a:custGeom>
            <a:avLst/>
            <a:gdLst/>
            <a:ahLst/>
            <a:cxnLst/>
            <a:rect l="l" t="t" r="r" b="b"/>
            <a:pathLst>
              <a:path w="226695" h="15239">
                <a:moveTo>
                  <a:pt x="0" y="15197"/>
                </a:moveTo>
                <a:lnTo>
                  <a:pt x="226245" y="15197"/>
                </a:lnTo>
                <a:lnTo>
                  <a:pt x="226245" y="0"/>
                </a:lnTo>
                <a:lnTo>
                  <a:pt x="0" y="0"/>
                </a:lnTo>
                <a:lnTo>
                  <a:pt x="0" y="15197"/>
                </a:lnTo>
                <a:close/>
              </a:path>
            </a:pathLst>
          </a:custGeom>
          <a:solidFill>
            <a:srgbClr val="404040"/>
          </a:solidFill>
        </p:spPr>
        <p:txBody>
          <a:bodyPr wrap="square" lIns="0" tIns="0" rIns="0" bIns="0" rtlCol="0"/>
          <a:lstStyle/>
          <a:p>
            <a:endParaRPr/>
          </a:p>
        </p:txBody>
      </p:sp>
      <p:sp>
        <p:nvSpPr>
          <p:cNvPr id="22" name="object 22"/>
          <p:cNvSpPr txBox="1"/>
          <p:nvPr/>
        </p:nvSpPr>
        <p:spPr>
          <a:xfrm>
            <a:off x="8581470" y="2507945"/>
            <a:ext cx="598805" cy="165735"/>
          </a:xfrm>
          <a:prstGeom prst="rect">
            <a:avLst/>
          </a:prstGeom>
        </p:spPr>
        <p:txBody>
          <a:bodyPr vert="horz" wrap="square" lIns="0" tIns="0" rIns="0" bIns="0" rtlCol="0">
            <a:spAutoFit/>
          </a:bodyPr>
          <a:lstStyle/>
          <a:p>
            <a:pPr marL="12700"/>
            <a:r>
              <a:rPr sz="1050" spc="75" dirty="0">
                <a:latin typeface="宋体"/>
                <a:cs typeface="宋体"/>
              </a:rPr>
              <a:t>劳动能力</a:t>
            </a:r>
            <a:endParaRPr sz="1050">
              <a:latin typeface="宋体"/>
              <a:cs typeface="宋体"/>
            </a:endParaRPr>
          </a:p>
        </p:txBody>
      </p:sp>
      <p:sp>
        <p:nvSpPr>
          <p:cNvPr id="23" name="object 23"/>
          <p:cNvSpPr txBox="1"/>
          <p:nvPr/>
        </p:nvSpPr>
        <p:spPr>
          <a:xfrm>
            <a:off x="8437943" y="2917202"/>
            <a:ext cx="885825" cy="165735"/>
          </a:xfrm>
          <a:prstGeom prst="rect">
            <a:avLst/>
          </a:prstGeom>
        </p:spPr>
        <p:txBody>
          <a:bodyPr vert="horz" wrap="square" lIns="0" tIns="0" rIns="0" bIns="0" rtlCol="0">
            <a:spAutoFit/>
          </a:bodyPr>
          <a:lstStyle/>
          <a:p>
            <a:pPr marL="12700"/>
            <a:r>
              <a:rPr sz="1050" spc="75" dirty="0">
                <a:latin typeface="宋体"/>
                <a:cs typeface="宋体"/>
              </a:rPr>
              <a:t>生活自理能力</a:t>
            </a:r>
            <a:endParaRPr sz="1050">
              <a:latin typeface="宋体"/>
              <a:cs typeface="宋体"/>
            </a:endParaRPr>
          </a:p>
        </p:txBody>
      </p:sp>
      <p:sp>
        <p:nvSpPr>
          <p:cNvPr id="24" name="object 24"/>
          <p:cNvSpPr/>
          <p:nvPr/>
        </p:nvSpPr>
        <p:spPr>
          <a:xfrm>
            <a:off x="6787223" y="3775603"/>
            <a:ext cx="678815" cy="0"/>
          </a:xfrm>
          <a:custGeom>
            <a:avLst/>
            <a:gdLst/>
            <a:ahLst/>
            <a:cxnLst/>
            <a:rect l="l" t="t" r="r" b="b"/>
            <a:pathLst>
              <a:path w="678814">
                <a:moveTo>
                  <a:pt x="0" y="0"/>
                </a:moveTo>
                <a:lnTo>
                  <a:pt x="678736" y="0"/>
                </a:lnTo>
              </a:path>
            </a:pathLst>
          </a:custGeom>
          <a:ln w="15197">
            <a:solidFill>
              <a:srgbClr val="404040"/>
            </a:solidFill>
          </a:ln>
        </p:spPr>
        <p:txBody>
          <a:bodyPr wrap="square" lIns="0" tIns="0" rIns="0" bIns="0" rtlCol="0"/>
          <a:lstStyle/>
          <a:p>
            <a:endParaRPr/>
          </a:p>
        </p:txBody>
      </p:sp>
      <p:sp>
        <p:nvSpPr>
          <p:cNvPr id="25" name="object 25"/>
          <p:cNvSpPr/>
          <p:nvPr/>
        </p:nvSpPr>
        <p:spPr>
          <a:xfrm>
            <a:off x="7465959" y="3502057"/>
            <a:ext cx="107314" cy="273685"/>
          </a:xfrm>
          <a:custGeom>
            <a:avLst/>
            <a:gdLst/>
            <a:ahLst/>
            <a:cxnLst/>
            <a:rect l="l" t="t" r="r" b="b"/>
            <a:pathLst>
              <a:path w="107314" h="273685">
                <a:moveTo>
                  <a:pt x="0" y="273546"/>
                </a:moveTo>
                <a:lnTo>
                  <a:pt x="71445" y="0"/>
                </a:lnTo>
                <a:lnTo>
                  <a:pt x="107168" y="0"/>
                </a:lnTo>
              </a:path>
            </a:pathLst>
          </a:custGeom>
          <a:ln w="15786">
            <a:solidFill>
              <a:srgbClr val="404040"/>
            </a:solidFill>
          </a:ln>
        </p:spPr>
        <p:txBody>
          <a:bodyPr wrap="square" lIns="0" tIns="0" rIns="0" bIns="0" rtlCol="0"/>
          <a:lstStyle/>
          <a:p>
            <a:endParaRPr/>
          </a:p>
        </p:txBody>
      </p:sp>
      <p:sp>
        <p:nvSpPr>
          <p:cNvPr id="26" name="object 26"/>
          <p:cNvSpPr/>
          <p:nvPr/>
        </p:nvSpPr>
        <p:spPr>
          <a:xfrm>
            <a:off x="7323066" y="3775603"/>
            <a:ext cx="143510" cy="0"/>
          </a:xfrm>
          <a:custGeom>
            <a:avLst/>
            <a:gdLst/>
            <a:ahLst/>
            <a:cxnLst/>
            <a:rect l="l" t="t" r="r" b="b"/>
            <a:pathLst>
              <a:path w="143510">
                <a:moveTo>
                  <a:pt x="142891" y="0"/>
                </a:moveTo>
                <a:lnTo>
                  <a:pt x="142891" y="0"/>
                </a:lnTo>
                <a:lnTo>
                  <a:pt x="0" y="0"/>
                </a:lnTo>
              </a:path>
            </a:pathLst>
          </a:custGeom>
          <a:ln w="15197">
            <a:solidFill>
              <a:srgbClr val="404040"/>
            </a:solidFill>
          </a:ln>
        </p:spPr>
        <p:txBody>
          <a:bodyPr wrap="square" lIns="0" tIns="0" rIns="0" bIns="0" rtlCol="0"/>
          <a:lstStyle/>
          <a:p>
            <a:endParaRPr/>
          </a:p>
        </p:txBody>
      </p:sp>
      <p:sp>
        <p:nvSpPr>
          <p:cNvPr id="27" name="object 27"/>
          <p:cNvSpPr/>
          <p:nvPr/>
        </p:nvSpPr>
        <p:spPr>
          <a:xfrm>
            <a:off x="7418329" y="3775603"/>
            <a:ext cx="47625" cy="0"/>
          </a:xfrm>
          <a:custGeom>
            <a:avLst/>
            <a:gdLst/>
            <a:ahLst/>
            <a:cxnLst/>
            <a:rect l="l" t="t" r="r" b="b"/>
            <a:pathLst>
              <a:path w="47625">
                <a:moveTo>
                  <a:pt x="47630" y="0"/>
                </a:moveTo>
                <a:lnTo>
                  <a:pt x="47630" y="0"/>
                </a:lnTo>
                <a:lnTo>
                  <a:pt x="0" y="0"/>
                </a:lnTo>
              </a:path>
            </a:pathLst>
          </a:custGeom>
          <a:ln w="15197">
            <a:solidFill>
              <a:srgbClr val="404040"/>
            </a:solidFill>
          </a:ln>
        </p:spPr>
        <p:txBody>
          <a:bodyPr wrap="square" lIns="0" tIns="0" rIns="0" bIns="0" rtlCol="0"/>
          <a:lstStyle/>
          <a:p>
            <a:endParaRPr/>
          </a:p>
        </p:txBody>
      </p:sp>
      <p:sp>
        <p:nvSpPr>
          <p:cNvPr id="28" name="object 28"/>
          <p:cNvSpPr/>
          <p:nvPr/>
        </p:nvSpPr>
        <p:spPr>
          <a:xfrm>
            <a:off x="7323066" y="3775603"/>
            <a:ext cx="143510" cy="0"/>
          </a:xfrm>
          <a:custGeom>
            <a:avLst/>
            <a:gdLst/>
            <a:ahLst/>
            <a:cxnLst/>
            <a:rect l="l" t="t" r="r" b="b"/>
            <a:pathLst>
              <a:path w="143510">
                <a:moveTo>
                  <a:pt x="142891" y="0"/>
                </a:moveTo>
                <a:lnTo>
                  <a:pt x="142891" y="0"/>
                </a:lnTo>
                <a:lnTo>
                  <a:pt x="0" y="0"/>
                </a:lnTo>
              </a:path>
            </a:pathLst>
          </a:custGeom>
          <a:ln w="15197">
            <a:solidFill>
              <a:srgbClr val="404040"/>
            </a:solidFill>
          </a:ln>
        </p:spPr>
        <p:txBody>
          <a:bodyPr wrap="square" lIns="0" tIns="0" rIns="0" bIns="0" rtlCol="0"/>
          <a:lstStyle/>
          <a:p>
            <a:endParaRPr/>
          </a:p>
        </p:txBody>
      </p:sp>
      <p:sp>
        <p:nvSpPr>
          <p:cNvPr id="29" name="object 29"/>
          <p:cNvSpPr/>
          <p:nvPr/>
        </p:nvSpPr>
        <p:spPr>
          <a:xfrm>
            <a:off x="7418329" y="3775603"/>
            <a:ext cx="47625" cy="0"/>
          </a:xfrm>
          <a:custGeom>
            <a:avLst/>
            <a:gdLst/>
            <a:ahLst/>
            <a:cxnLst/>
            <a:rect l="l" t="t" r="r" b="b"/>
            <a:pathLst>
              <a:path w="47625">
                <a:moveTo>
                  <a:pt x="47630" y="0"/>
                </a:moveTo>
                <a:lnTo>
                  <a:pt x="47630" y="0"/>
                </a:lnTo>
                <a:lnTo>
                  <a:pt x="0" y="0"/>
                </a:lnTo>
              </a:path>
            </a:pathLst>
          </a:custGeom>
          <a:ln w="15197">
            <a:solidFill>
              <a:srgbClr val="404040"/>
            </a:solidFill>
          </a:ln>
        </p:spPr>
        <p:txBody>
          <a:bodyPr wrap="square" lIns="0" tIns="0" rIns="0" bIns="0" rtlCol="0"/>
          <a:lstStyle/>
          <a:p>
            <a:endParaRPr/>
          </a:p>
        </p:txBody>
      </p:sp>
      <p:sp>
        <p:nvSpPr>
          <p:cNvPr id="30" name="object 30"/>
          <p:cNvSpPr/>
          <p:nvPr/>
        </p:nvSpPr>
        <p:spPr>
          <a:xfrm>
            <a:off x="7465959" y="3775604"/>
            <a:ext cx="107314" cy="239395"/>
          </a:xfrm>
          <a:custGeom>
            <a:avLst/>
            <a:gdLst/>
            <a:ahLst/>
            <a:cxnLst/>
            <a:rect l="l" t="t" r="r" b="b"/>
            <a:pathLst>
              <a:path w="107314" h="239395">
                <a:moveTo>
                  <a:pt x="0" y="0"/>
                </a:moveTo>
                <a:lnTo>
                  <a:pt x="59538" y="239353"/>
                </a:lnTo>
                <a:lnTo>
                  <a:pt x="107168" y="239353"/>
                </a:lnTo>
              </a:path>
            </a:pathLst>
          </a:custGeom>
          <a:ln w="15763">
            <a:solidFill>
              <a:srgbClr val="404040"/>
            </a:solidFill>
          </a:ln>
        </p:spPr>
        <p:txBody>
          <a:bodyPr wrap="square" lIns="0" tIns="0" rIns="0" bIns="0" rtlCol="0"/>
          <a:lstStyle/>
          <a:p>
            <a:endParaRPr/>
          </a:p>
        </p:txBody>
      </p:sp>
      <p:sp>
        <p:nvSpPr>
          <p:cNvPr id="31" name="object 31"/>
          <p:cNvSpPr txBox="1"/>
          <p:nvPr/>
        </p:nvSpPr>
        <p:spPr>
          <a:xfrm>
            <a:off x="6646238" y="2074677"/>
            <a:ext cx="598805" cy="165735"/>
          </a:xfrm>
          <a:prstGeom prst="rect">
            <a:avLst/>
          </a:prstGeom>
        </p:spPr>
        <p:txBody>
          <a:bodyPr vert="horz" wrap="square" lIns="0" tIns="0" rIns="0" bIns="0" rtlCol="0">
            <a:spAutoFit/>
          </a:bodyPr>
          <a:lstStyle/>
          <a:p>
            <a:pPr marL="12700"/>
            <a:r>
              <a:rPr sz="1050" spc="75" dirty="0">
                <a:latin typeface="宋体"/>
                <a:cs typeface="宋体"/>
              </a:rPr>
              <a:t>创伤类型</a:t>
            </a:r>
            <a:endParaRPr sz="1050">
              <a:latin typeface="宋体"/>
              <a:cs typeface="宋体"/>
            </a:endParaRPr>
          </a:p>
        </p:txBody>
      </p:sp>
      <p:sp>
        <p:nvSpPr>
          <p:cNvPr id="32" name="object 32"/>
          <p:cNvSpPr/>
          <p:nvPr/>
        </p:nvSpPr>
        <p:spPr>
          <a:xfrm>
            <a:off x="7013468" y="3000553"/>
            <a:ext cx="0" cy="524510"/>
          </a:xfrm>
          <a:custGeom>
            <a:avLst/>
            <a:gdLst/>
            <a:ahLst/>
            <a:cxnLst/>
            <a:rect l="l" t="t" r="r" b="b"/>
            <a:pathLst>
              <a:path h="524510">
                <a:moveTo>
                  <a:pt x="0" y="0"/>
                </a:moveTo>
                <a:lnTo>
                  <a:pt x="0" y="524298"/>
                </a:lnTo>
              </a:path>
            </a:pathLst>
          </a:custGeom>
          <a:ln w="3969">
            <a:solidFill>
              <a:srgbClr val="CDCDCD"/>
            </a:solidFill>
          </a:ln>
        </p:spPr>
        <p:txBody>
          <a:bodyPr wrap="square" lIns="0" tIns="0" rIns="0" bIns="0" rtlCol="0"/>
          <a:lstStyle/>
          <a:p>
            <a:endParaRPr/>
          </a:p>
        </p:txBody>
      </p:sp>
      <p:sp>
        <p:nvSpPr>
          <p:cNvPr id="33" name="object 33"/>
          <p:cNvSpPr/>
          <p:nvPr/>
        </p:nvSpPr>
        <p:spPr>
          <a:xfrm>
            <a:off x="6974253" y="3500233"/>
            <a:ext cx="88265" cy="81915"/>
          </a:xfrm>
          <a:custGeom>
            <a:avLst/>
            <a:gdLst/>
            <a:ahLst/>
            <a:cxnLst/>
            <a:rect l="l" t="t" r="r" b="b"/>
            <a:pathLst>
              <a:path w="88264" h="81914">
                <a:moveTo>
                  <a:pt x="0" y="0"/>
                </a:moveTo>
                <a:lnTo>
                  <a:pt x="3492" y="1823"/>
                </a:lnTo>
                <a:lnTo>
                  <a:pt x="39215" y="81608"/>
                </a:lnTo>
                <a:lnTo>
                  <a:pt x="82015" y="9916"/>
                </a:lnTo>
                <a:lnTo>
                  <a:pt x="43919" y="9916"/>
                </a:lnTo>
                <a:lnTo>
                  <a:pt x="21490" y="7437"/>
                </a:lnTo>
                <a:lnTo>
                  <a:pt x="0" y="0"/>
                </a:lnTo>
                <a:close/>
              </a:path>
              <a:path w="88264" h="81914">
                <a:moveTo>
                  <a:pt x="87957" y="0"/>
                </a:moveTo>
                <a:lnTo>
                  <a:pt x="66377" y="7437"/>
                </a:lnTo>
                <a:lnTo>
                  <a:pt x="43919" y="9916"/>
                </a:lnTo>
                <a:lnTo>
                  <a:pt x="82015" y="9916"/>
                </a:lnTo>
                <a:lnTo>
                  <a:pt x="86846" y="1823"/>
                </a:lnTo>
                <a:lnTo>
                  <a:pt x="87957" y="0"/>
                </a:lnTo>
                <a:close/>
              </a:path>
            </a:pathLst>
          </a:custGeom>
          <a:solidFill>
            <a:srgbClr val="CDCDCD"/>
          </a:solidFill>
        </p:spPr>
        <p:txBody>
          <a:bodyPr wrap="square" lIns="0" tIns="0" rIns="0" bIns="0" rtlCol="0"/>
          <a:lstStyle/>
          <a:p>
            <a:endParaRPr/>
          </a:p>
        </p:txBody>
      </p:sp>
      <p:sp>
        <p:nvSpPr>
          <p:cNvPr id="34" name="object 34"/>
          <p:cNvSpPr/>
          <p:nvPr/>
        </p:nvSpPr>
        <p:spPr>
          <a:xfrm>
            <a:off x="6989652" y="2989155"/>
            <a:ext cx="0" cy="513080"/>
          </a:xfrm>
          <a:custGeom>
            <a:avLst/>
            <a:gdLst/>
            <a:ahLst/>
            <a:cxnLst/>
            <a:rect l="l" t="t" r="r" b="b"/>
            <a:pathLst>
              <a:path h="513079">
                <a:moveTo>
                  <a:pt x="0" y="0"/>
                </a:moveTo>
                <a:lnTo>
                  <a:pt x="0" y="512900"/>
                </a:lnTo>
              </a:path>
            </a:pathLst>
          </a:custGeom>
          <a:ln w="3969">
            <a:solidFill>
              <a:srgbClr val="404040"/>
            </a:solidFill>
          </a:ln>
        </p:spPr>
        <p:txBody>
          <a:bodyPr wrap="square" lIns="0" tIns="0" rIns="0" bIns="0" rtlCol="0"/>
          <a:lstStyle/>
          <a:p>
            <a:endParaRPr/>
          </a:p>
        </p:txBody>
      </p:sp>
      <p:sp>
        <p:nvSpPr>
          <p:cNvPr id="35" name="object 35"/>
          <p:cNvSpPr/>
          <p:nvPr/>
        </p:nvSpPr>
        <p:spPr>
          <a:xfrm>
            <a:off x="6951390" y="3478348"/>
            <a:ext cx="88265" cy="81280"/>
          </a:xfrm>
          <a:custGeom>
            <a:avLst/>
            <a:gdLst/>
            <a:ahLst/>
            <a:cxnLst/>
            <a:rect l="l" t="t" r="r" b="b"/>
            <a:pathLst>
              <a:path w="88264" h="81279">
                <a:moveTo>
                  <a:pt x="0" y="0"/>
                </a:moveTo>
                <a:lnTo>
                  <a:pt x="2540" y="911"/>
                </a:lnTo>
                <a:lnTo>
                  <a:pt x="38263" y="80696"/>
                </a:lnTo>
                <a:lnTo>
                  <a:pt x="80518" y="9916"/>
                </a:lnTo>
                <a:lnTo>
                  <a:pt x="43919" y="9916"/>
                </a:lnTo>
                <a:lnTo>
                  <a:pt x="21490" y="7437"/>
                </a:lnTo>
                <a:lnTo>
                  <a:pt x="0" y="0"/>
                </a:lnTo>
                <a:close/>
              </a:path>
              <a:path w="88264" h="81279">
                <a:moveTo>
                  <a:pt x="87957" y="0"/>
                </a:moveTo>
                <a:lnTo>
                  <a:pt x="66377" y="7437"/>
                </a:lnTo>
                <a:lnTo>
                  <a:pt x="43919" y="9916"/>
                </a:lnTo>
                <a:lnTo>
                  <a:pt x="80518" y="9916"/>
                </a:lnTo>
                <a:lnTo>
                  <a:pt x="85893" y="911"/>
                </a:lnTo>
                <a:lnTo>
                  <a:pt x="87957" y="0"/>
                </a:lnTo>
                <a:close/>
              </a:path>
            </a:pathLst>
          </a:custGeom>
          <a:solidFill>
            <a:srgbClr val="404040"/>
          </a:solidFill>
        </p:spPr>
        <p:txBody>
          <a:bodyPr wrap="square" lIns="0" tIns="0" rIns="0" bIns="0" rtlCol="0"/>
          <a:lstStyle/>
          <a:p>
            <a:endParaRPr/>
          </a:p>
        </p:txBody>
      </p:sp>
      <p:sp>
        <p:nvSpPr>
          <p:cNvPr id="36" name="object 36"/>
          <p:cNvSpPr/>
          <p:nvPr/>
        </p:nvSpPr>
        <p:spPr>
          <a:xfrm>
            <a:off x="7180175" y="3068940"/>
            <a:ext cx="0" cy="513080"/>
          </a:xfrm>
          <a:custGeom>
            <a:avLst/>
            <a:gdLst/>
            <a:ahLst/>
            <a:cxnLst/>
            <a:rect l="l" t="t" r="r" b="b"/>
            <a:pathLst>
              <a:path h="513079">
                <a:moveTo>
                  <a:pt x="0" y="0"/>
                </a:moveTo>
                <a:lnTo>
                  <a:pt x="0" y="512900"/>
                </a:lnTo>
              </a:path>
            </a:pathLst>
          </a:custGeom>
          <a:ln w="3969">
            <a:solidFill>
              <a:srgbClr val="CDCDCD"/>
            </a:solidFill>
          </a:ln>
        </p:spPr>
        <p:txBody>
          <a:bodyPr wrap="square" lIns="0" tIns="0" rIns="0" bIns="0" rtlCol="0"/>
          <a:lstStyle/>
          <a:p>
            <a:endParaRPr/>
          </a:p>
        </p:txBody>
      </p:sp>
      <p:sp>
        <p:nvSpPr>
          <p:cNvPr id="37" name="object 37"/>
          <p:cNvSpPr/>
          <p:nvPr/>
        </p:nvSpPr>
        <p:spPr>
          <a:xfrm>
            <a:off x="7132544" y="3000553"/>
            <a:ext cx="95250" cy="91440"/>
          </a:xfrm>
          <a:custGeom>
            <a:avLst/>
            <a:gdLst/>
            <a:ahLst/>
            <a:cxnLst/>
            <a:rect l="l" t="t" r="r" b="b"/>
            <a:pathLst>
              <a:path w="95250" h="91439">
                <a:moveTo>
                  <a:pt x="47630" y="0"/>
                </a:moveTo>
                <a:lnTo>
                  <a:pt x="0" y="91182"/>
                </a:lnTo>
                <a:lnTo>
                  <a:pt x="3651" y="89054"/>
                </a:lnTo>
                <a:lnTo>
                  <a:pt x="25231" y="81617"/>
                </a:lnTo>
                <a:lnTo>
                  <a:pt x="47690" y="79138"/>
                </a:lnTo>
                <a:lnTo>
                  <a:pt x="88970" y="79138"/>
                </a:lnTo>
                <a:lnTo>
                  <a:pt x="47630" y="0"/>
                </a:lnTo>
                <a:close/>
              </a:path>
              <a:path w="95250" h="91439">
                <a:moveTo>
                  <a:pt x="88970" y="79138"/>
                </a:moveTo>
                <a:lnTo>
                  <a:pt x="47690" y="79138"/>
                </a:lnTo>
                <a:lnTo>
                  <a:pt x="70118" y="81617"/>
                </a:lnTo>
                <a:lnTo>
                  <a:pt x="91609" y="89054"/>
                </a:lnTo>
                <a:lnTo>
                  <a:pt x="95261" y="91182"/>
                </a:lnTo>
                <a:lnTo>
                  <a:pt x="88970" y="79138"/>
                </a:lnTo>
                <a:close/>
              </a:path>
            </a:pathLst>
          </a:custGeom>
          <a:solidFill>
            <a:srgbClr val="CDCDCD"/>
          </a:solidFill>
        </p:spPr>
        <p:txBody>
          <a:bodyPr wrap="square" lIns="0" tIns="0" rIns="0" bIns="0" rtlCol="0"/>
          <a:lstStyle/>
          <a:p>
            <a:endParaRPr/>
          </a:p>
        </p:txBody>
      </p:sp>
      <p:sp>
        <p:nvSpPr>
          <p:cNvPr id="38" name="object 38"/>
          <p:cNvSpPr/>
          <p:nvPr/>
        </p:nvSpPr>
        <p:spPr>
          <a:xfrm>
            <a:off x="7156360" y="3046144"/>
            <a:ext cx="0" cy="513080"/>
          </a:xfrm>
          <a:custGeom>
            <a:avLst/>
            <a:gdLst/>
            <a:ahLst/>
            <a:cxnLst/>
            <a:rect l="l" t="t" r="r" b="b"/>
            <a:pathLst>
              <a:path h="513079">
                <a:moveTo>
                  <a:pt x="0" y="0"/>
                </a:moveTo>
                <a:lnTo>
                  <a:pt x="0" y="512900"/>
                </a:lnTo>
              </a:path>
            </a:pathLst>
          </a:custGeom>
          <a:ln w="3969">
            <a:solidFill>
              <a:srgbClr val="404040"/>
            </a:solidFill>
          </a:ln>
        </p:spPr>
        <p:txBody>
          <a:bodyPr wrap="square" lIns="0" tIns="0" rIns="0" bIns="0" rtlCol="0"/>
          <a:lstStyle/>
          <a:p>
            <a:endParaRPr/>
          </a:p>
        </p:txBody>
      </p:sp>
      <p:sp>
        <p:nvSpPr>
          <p:cNvPr id="39" name="object 39"/>
          <p:cNvSpPr/>
          <p:nvPr/>
        </p:nvSpPr>
        <p:spPr>
          <a:xfrm>
            <a:off x="7108729" y="2989155"/>
            <a:ext cx="95250" cy="80010"/>
          </a:xfrm>
          <a:custGeom>
            <a:avLst/>
            <a:gdLst/>
            <a:ahLst/>
            <a:cxnLst/>
            <a:rect l="l" t="t" r="r" b="b"/>
            <a:pathLst>
              <a:path w="95250" h="80010">
                <a:moveTo>
                  <a:pt x="47630" y="0"/>
                </a:moveTo>
                <a:lnTo>
                  <a:pt x="0" y="79784"/>
                </a:lnTo>
                <a:lnTo>
                  <a:pt x="4604" y="78568"/>
                </a:lnTo>
                <a:lnTo>
                  <a:pt x="26184" y="71131"/>
                </a:lnTo>
                <a:lnTo>
                  <a:pt x="48642" y="68652"/>
                </a:lnTo>
                <a:lnTo>
                  <a:pt x="88615" y="68652"/>
                </a:lnTo>
                <a:lnTo>
                  <a:pt x="47630" y="0"/>
                </a:lnTo>
                <a:close/>
              </a:path>
              <a:path w="95250" h="80010">
                <a:moveTo>
                  <a:pt x="88615" y="68652"/>
                </a:moveTo>
                <a:lnTo>
                  <a:pt x="48642" y="68652"/>
                </a:lnTo>
                <a:lnTo>
                  <a:pt x="71071" y="71131"/>
                </a:lnTo>
                <a:lnTo>
                  <a:pt x="92562" y="78568"/>
                </a:lnTo>
                <a:lnTo>
                  <a:pt x="95261" y="79784"/>
                </a:lnTo>
                <a:lnTo>
                  <a:pt x="88615" y="68652"/>
                </a:lnTo>
                <a:close/>
              </a:path>
            </a:pathLst>
          </a:custGeom>
          <a:solidFill>
            <a:srgbClr val="404040"/>
          </a:solidFill>
        </p:spPr>
        <p:txBody>
          <a:bodyPr wrap="square" lIns="0" tIns="0" rIns="0" bIns="0" rtlCol="0"/>
          <a:lstStyle/>
          <a:p>
            <a:endParaRPr/>
          </a:p>
        </p:txBody>
      </p:sp>
      <p:sp>
        <p:nvSpPr>
          <p:cNvPr id="40" name="object 40"/>
          <p:cNvSpPr txBox="1"/>
          <p:nvPr/>
        </p:nvSpPr>
        <p:spPr>
          <a:xfrm>
            <a:off x="7014422" y="3102435"/>
            <a:ext cx="153035" cy="321945"/>
          </a:xfrm>
          <a:prstGeom prst="rect">
            <a:avLst/>
          </a:prstGeom>
        </p:spPr>
        <p:txBody>
          <a:bodyPr vert="horz" wrap="square" lIns="0" tIns="0" rIns="0" bIns="0" rtlCol="0">
            <a:spAutoFit/>
          </a:bodyPr>
          <a:lstStyle/>
          <a:p>
            <a:pPr marL="12700" marR="5080">
              <a:lnSpc>
                <a:spcPct val="109100"/>
              </a:lnSpc>
            </a:pPr>
            <a:r>
              <a:rPr sz="950" spc="35" dirty="0">
                <a:latin typeface="宋体"/>
                <a:cs typeface="宋体"/>
              </a:rPr>
              <a:t>影  响</a:t>
            </a:r>
            <a:endParaRPr sz="950">
              <a:latin typeface="宋体"/>
              <a:cs typeface="宋体"/>
            </a:endParaRPr>
          </a:p>
        </p:txBody>
      </p:sp>
      <p:sp>
        <p:nvSpPr>
          <p:cNvPr id="41" name="object 41"/>
          <p:cNvSpPr txBox="1"/>
          <p:nvPr/>
        </p:nvSpPr>
        <p:spPr>
          <a:xfrm>
            <a:off x="7546298" y="2077261"/>
            <a:ext cx="598805" cy="165735"/>
          </a:xfrm>
          <a:prstGeom prst="rect">
            <a:avLst/>
          </a:prstGeom>
        </p:spPr>
        <p:txBody>
          <a:bodyPr vert="horz" wrap="square" lIns="0" tIns="0" rIns="0" bIns="0" rtlCol="0">
            <a:spAutoFit/>
          </a:bodyPr>
          <a:lstStyle/>
          <a:p>
            <a:pPr marL="12700"/>
            <a:r>
              <a:rPr sz="1050" spc="75" dirty="0">
                <a:latin typeface="宋体"/>
                <a:cs typeface="宋体"/>
              </a:rPr>
              <a:t>创伤体现</a:t>
            </a:r>
            <a:endParaRPr sz="1050">
              <a:latin typeface="宋体"/>
              <a:cs typeface="宋体"/>
            </a:endParaRPr>
          </a:p>
        </p:txBody>
      </p:sp>
      <p:sp>
        <p:nvSpPr>
          <p:cNvPr id="42" name="object 42"/>
          <p:cNvSpPr txBox="1"/>
          <p:nvPr/>
        </p:nvSpPr>
        <p:spPr>
          <a:xfrm>
            <a:off x="7712211" y="2430625"/>
            <a:ext cx="311785" cy="739775"/>
          </a:xfrm>
          <a:prstGeom prst="rect">
            <a:avLst/>
          </a:prstGeom>
        </p:spPr>
        <p:txBody>
          <a:bodyPr vert="horz" wrap="square" lIns="0" tIns="10795" rIns="0" bIns="0" rtlCol="0">
            <a:spAutoFit/>
          </a:bodyPr>
          <a:lstStyle/>
          <a:p>
            <a:pPr marL="12700" marR="5080">
              <a:lnSpc>
                <a:spcPct val="107700"/>
              </a:lnSpc>
              <a:spcBef>
                <a:spcPts val="85"/>
              </a:spcBef>
            </a:pPr>
            <a:r>
              <a:rPr sz="1050" spc="60" dirty="0">
                <a:latin typeface="宋体"/>
                <a:cs typeface="宋体"/>
              </a:rPr>
              <a:t>轻伤  重伤</a:t>
            </a:r>
            <a:endParaRPr sz="1050">
              <a:latin typeface="宋体"/>
              <a:cs typeface="宋体"/>
            </a:endParaRPr>
          </a:p>
          <a:p>
            <a:pPr marL="12700" marR="5080">
              <a:lnSpc>
                <a:spcPct val="114300"/>
              </a:lnSpc>
              <a:spcBef>
                <a:spcPts val="95"/>
              </a:spcBef>
            </a:pPr>
            <a:r>
              <a:rPr sz="1050" spc="60" dirty="0">
                <a:latin typeface="宋体"/>
                <a:cs typeface="宋体"/>
              </a:rPr>
              <a:t>致残  死亡</a:t>
            </a:r>
            <a:endParaRPr sz="1050">
              <a:latin typeface="宋体"/>
              <a:cs typeface="宋体"/>
            </a:endParaRPr>
          </a:p>
        </p:txBody>
      </p:sp>
      <p:sp>
        <p:nvSpPr>
          <p:cNvPr id="43" name="object 43"/>
          <p:cNvSpPr txBox="1"/>
          <p:nvPr/>
        </p:nvSpPr>
        <p:spPr>
          <a:xfrm>
            <a:off x="7636320" y="3396973"/>
            <a:ext cx="598805" cy="165735"/>
          </a:xfrm>
          <a:prstGeom prst="rect">
            <a:avLst/>
          </a:prstGeom>
        </p:spPr>
        <p:txBody>
          <a:bodyPr vert="horz" wrap="square" lIns="0" tIns="0" rIns="0" bIns="0" rtlCol="0">
            <a:spAutoFit/>
          </a:bodyPr>
          <a:lstStyle/>
          <a:p>
            <a:pPr marL="12700"/>
            <a:r>
              <a:rPr sz="1050" spc="75" dirty="0">
                <a:latin typeface="宋体"/>
                <a:cs typeface="宋体"/>
              </a:rPr>
              <a:t>一般表现</a:t>
            </a:r>
            <a:endParaRPr sz="1050">
              <a:latin typeface="宋体"/>
              <a:cs typeface="宋体"/>
            </a:endParaRPr>
          </a:p>
        </p:txBody>
      </p:sp>
      <p:sp>
        <p:nvSpPr>
          <p:cNvPr id="44" name="object 44"/>
          <p:cNvSpPr txBox="1"/>
          <p:nvPr/>
        </p:nvSpPr>
        <p:spPr>
          <a:xfrm>
            <a:off x="7518036" y="3579034"/>
            <a:ext cx="1662430" cy="165735"/>
          </a:xfrm>
          <a:prstGeom prst="rect">
            <a:avLst/>
          </a:prstGeom>
        </p:spPr>
        <p:txBody>
          <a:bodyPr vert="horz" wrap="square" lIns="0" tIns="0" rIns="0" bIns="0" rtlCol="0">
            <a:spAutoFit/>
          </a:bodyPr>
          <a:lstStyle/>
          <a:p>
            <a:pPr marL="12700"/>
            <a:r>
              <a:rPr sz="1050" spc="75" dirty="0">
                <a:latin typeface="宋体"/>
                <a:cs typeface="宋体"/>
              </a:rPr>
              <a:t>（生理、心理）</a:t>
            </a:r>
            <a:r>
              <a:rPr sz="1050" spc="-150" dirty="0">
                <a:latin typeface="宋体"/>
                <a:cs typeface="宋体"/>
              </a:rPr>
              <a:t> </a:t>
            </a:r>
            <a:r>
              <a:rPr sz="1575" spc="112" baseline="26455" dirty="0">
                <a:latin typeface="宋体"/>
                <a:cs typeface="宋体"/>
              </a:rPr>
              <a:t>人格特征</a:t>
            </a:r>
            <a:endParaRPr sz="1575" baseline="26455">
              <a:latin typeface="宋体"/>
              <a:cs typeface="宋体"/>
            </a:endParaRPr>
          </a:p>
        </p:txBody>
      </p:sp>
      <p:sp>
        <p:nvSpPr>
          <p:cNvPr id="45" name="object 45"/>
          <p:cNvSpPr txBox="1"/>
          <p:nvPr/>
        </p:nvSpPr>
        <p:spPr>
          <a:xfrm>
            <a:off x="7609646" y="3827227"/>
            <a:ext cx="742315" cy="360680"/>
          </a:xfrm>
          <a:prstGeom prst="rect">
            <a:avLst/>
          </a:prstGeom>
        </p:spPr>
        <p:txBody>
          <a:bodyPr vert="horz" wrap="square" lIns="0" tIns="0" rIns="0" bIns="0" rtlCol="0">
            <a:spAutoFit/>
          </a:bodyPr>
          <a:lstStyle/>
          <a:p>
            <a:pPr marL="227329" marR="5080" indent="-215265">
              <a:lnSpc>
                <a:spcPct val="111000"/>
              </a:lnSpc>
            </a:pPr>
            <a:r>
              <a:rPr sz="1050" spc="60" dirty="0">
                <a:latin typeface="宋体"/>
                <a:cs typeface="宋体"/>
              </a:rPr>
              <a:t>创伤后应激  </a:t>
            </a:r>
            <a:r>
              <a:rPr sz="1050" spc="75" dirty="0">
                <a:latin typeface="宋体"/>
                <a:cs typeface="宋体"/>
              </a:rPr>
              <a:t>障碍</a:t>
            </a:r>
            <a:endParaRPr sz="1050">
              <a:latin typeface="宋体"/>
              <a:cs typeface="宋体"/>
            </a:endParaRPr>
          </a:p>
        </p:txBody>
      </p:sp>
      <p:sp>
        <p:nvSpPr>
          <p:cNvPr id="46" name="object 46"/>
          <p:cNvSpPr txBox="1"/>
          <p:nvPr/>
        </p:nvSpPr>
        <p:spPr>
          <a:xfrm>
            <a:off x="8612907" y="4769586"/>
            <a:ext cx="742315" cy="165735"/>
          </a:xfrm>
          <a:prstGeom prst="rect">
            <a:avLst/>
          </a:prstGeom>
        </p:spPr>
        <p:txBody>
          <a:bodyPr vert="horz" wrap="square" lIns="0" tIns="0" rIns="0" bIns="0" rtlCol="0">
            <a:spAutoFit/>
          </a:bodyPr>
          <a:lstStyle/>
          <a:p>
            <a:pPr marL="12700"/>
            <a:r>
              <a:rPr sz="1050" spc="75" dirty="0">
                <a:latin typeface="宋体"/>
                <a:cs typeface="宋体"/>
              </a:rPr>
              <a:t>创伤分析层</a:t>
            </a:r>
            <a:endParaRPr sz="1050">
              <a:latin typeface="宋体"/>
              <a:cs typeface="宋体"/>
            </a:endParaRPr>
          </a:p>
        </p:txBody>
      </p:sp>
      <p:sp>
        <p:nvSpPr>
          <p:cNvPr id="47" name="object 47"/>
          <p:cNvSpPr/>
          <p:nvPr/>
        </p:nvSpPr>
        <p:spPr>
          <a:xfrm>
            <a:off x="6668147" y="3262702"/>
            <a:ext cx="667385" cy="513080"/>
          </a:xfrm>
          <a:custGeom>
            <a:avLst/>
            <a:gdLst/>
            <a:ahLst/>
            <a:cxnLst/>
            <a:rect l="l" t="t" r="r" b="b"/>
            <a:pathLst>
              <a:path w="667385" h="513079">
                <a:moveTo>
                  <a:pt x="0" y="0"/>
                </a:moveTo>
                <a:lnTo>
                  <a:pt x="0" y="512900"/>
                </a:lnTo>
                <a:lnTo>
                  <a:pt x="666828" y="512900"/>
                </a:lnTo>
              </a:path>
            </a:pathLst>
          </a:custGeom>
          <a:ln w="15449">
            <a:solidFill>
              <a:srgbClr val="404040"/>
            </a:solidFill>
          </a:ln>
        </p:spPr>
        <p:txBody>
          <a:bodyPr wrap="square" lIns="0" tIns="0" rIns="0" bIns="0" rtlCol="0"/>
          <a:lstStyle/>
          <a:p>
            <a:endParaRPr/>
          </a:p>
        </p:txBody>
      </p:sp>
      <p:sp>
        <p:nvSpPr>
          <p:cNvPr id="48" name="object 48"/>
          <p:cNvSpPr/>
          <p:nvPr/>
        </p:nvSpPr>
        <p:spPr>
          <a:xfrm>
            <a:off x="6668147" y="2704210"/>
            <a:ext cx="583565" cy="558800"/>
          </a:xfrm>
          <a:custGeom>
            <a:avLst/>
            <a:gdLst/>
            <a:ahLst/>
            <a:cxnLst/>
            <a:rect l="l" t="t" r="r" b="b"/>
            <a:pathLst>
              <a:path w="583564" h="558800">
                <a:moveTo>
                  <a:pt x="0" y="558491"/>
                </a:moveTo>
                <a:lnTo>
                  <a:pt x="0" y="0"/>
                </a:lnTo>
                <a:lnTo>
                  <a:pt x="583475" y="0"/>
                </a:lnTo>
              </a:path>
            </a:pathLst>
          </a:custGeom>
          <a:ln w="15522">
            <a:solidFill>
              <a:srgbClr val="404040"/>
            </a:solidFill>
          </a:ln>
        </p:spPr>
        <p:txBody>
          <a:bodyPr wrap="square" lIns="0" tIns="0" rIns="0" bIns="0" rtlCol="0"/>
          <a:lstStyle/>
          <a:p>
            <a:endParaRPr/>
          </a:p>
        </p:txBody>
      </p:sp>
      <p:sp>
        <p:nvSpPr>
          <p:cNvPr id="49" name="object 49"/>
          <p:cNvSpPr txBox="1"/>
          <p:nvPr/>
        </p:nvSpPr>
        <p:spPr>
          <a:xfrm>
            <a:off x="8558925" y="3656486"/>
            <a:ext cx="641985" cy="515620"/>
          </a:xfrm>
          <a:prstGeom prst="rect">
            <a:avLst/>
          </a:prstGeom>
        </p:spPr>
        <p:txBody>
          <a:bodyPr vert="horz" wrap="square" lIns="0" tIns="0" rIns="0" bIns="0" rtlCol="0">
            <a:spAutoFit/>
          </a:bodyPr>
          <a:lstStyle/>
          <a:p>
            <a:pPr marL="26034" marR="5080" indent="-13970" algn="just">
              <a:lnSpc>
                <a:spcPct val="106300"/>
              </a:lnSpc>
            </a:pPr>
            <a:r>
              <a:rPr sz="1050" spc="75" dirty="0">
                <a:latin typeface="宋体"/>
                <a:cs typeface="宋体"/>
              </a:rPr>
              <a:t>工伤经历  认知评价  社会支持</a:t>
            </a:r>
            <a:endParaRPr sz="1050">
              <a:latin typeface="宋体"/>
              <a:cs typeface="宋体"/>
            </a:endParaRPr>
          </a:p>
        </p:txBody>
      </p:sp>
      <p:sp>
        <p:nvSpPr>
          <p:cNvPr id="50" name="object 50"/>
          <p:cNvSpPr txBox="1"/>
          <p:nvPr/>
        </p:nvSpPr>
        <p:spPr>
          <a:xfrm>
            <a:off x="8468903" y="2066471"/>
            <a:ext cx="598805" cy="165735"/>
          </a:xfrm>
          <a:prstGeom prst="rect">
            <a:avLst/>
          </a:prstGeom>
        </p:spPr>
        <p:txBody>
          <a:bodyPr vert="horz" wrap="square" lIns="0" tIns="0" rIns="0" bIns="0" rtlCol="0">
            <a:spAutoFit/>
          </a:bodyPr>
          <a:lstStyle/>
          <a:p>
            <a:pPr marL="12700"/>
            <a:r>
              <a:rPr sz="1050" spc="75" dirty="0">
                <a:latin typeface="宋体"/>
                <a:cs typeface="宋体"/>
              </a:rPr>
              <a:t>影响因素</a:t>
            </a:r>
            <a:endParaRPr sz="1050">
              <a:latin typeface="宋体"/>
              <a:cs typeface="宋体"/>
            </a:endParaRPr>
          </a:p>
        </p:txBody>
      </p:sp>
      <p:sp>
        <p:nvSpPr>
          <p:cNvPr id="51" name="object 51"/>
          <p:cNvSpPr/>
          <p:nvPr/>
        </p:nvSpPr>
        <p:spPr>
          <a:xfrm>
            <a:off x="2231099" y="1033062"/>
            <a:ext cx="4314190" cy="4129404"/>
          </a:xfrm>
          <a:custGeom>
            <a:avLst/>
            <a:gdLst/>
            <a:ahLst/>
            <a:cxnLst/>
            <a:rect l="l" t="t" r="r" b="b"/>
            <a:pathLst>
              <a:path w="4314190" h="4129404">
                <a:moveTo>
                  <a:pt x="46312" y="1641057"/>
                </a:moveTo>
                <a:lnTo>
                  <a:pt x="57014" y="1594800"/>
                </a:lnTo>
                <a:lnTo>
                  <a:pt x="68742" y="1549016"/>
                </a:lnTo>
                <a:lnTo>
                  <a:pt x="81483" y="1503714"/>
                </a:lnTo>
                <a:lnTo>
                  <a:pt x="95221" y="1458902"/>
                </a:lnTo>
                <a:lnTo>
                  <a:pt x="109943" y="1414589"/>
                </a:lnTo>
                <a:lnTo>
                  <a:pt x="125635" y="1370784"/>
                </a:lnTo>
                <a:lnTo>
                  <a:pt x="142283" y="1327497"/>
                </a:lnTo>
                <a:lnTo>
                  <a:pt x="159873" y="1284734"/>
                </a:lnTo>
                <a:lnTo>
                  <a:pt x="178390" y="1242506"/>
                </a:lnTo>
                <a:lnTo>
                  <a:pt x="197820" y="1200822"/>
                </a:lnTo>
                <a:lnTo>
                  <a:pt x="218150" y="1159690"/>
                </a:lnTo>
                <a:lnTo>
                  <a:pt x="239365" y="1119118"/>
                </a:lnTo>
                <a:lnTo>
                  <a:pt x="261451" y="1079116"/>
                </a:lnTo>
                <a:lnTo>
                  <a:pt x="284395" y="1039693"/>
                </a:lnTo>
                <a:lnTo>
                  <a:pt x="308181" y="1000857"/>
                </a:lnTo>
                <a:lnTo>
                  <a:pt x="332797" y="962617"/>
                </a:lnTo>
                <a:lnTo>
                  <a:pt x="358227" y="924981"/>
                </a:lnTo>
                <a:lnTo>
                  <a:pt x="384458" y="887960"/>
                </a:lnTo>
                <a:lnTo>
                  <a:pt x="411476" y="851561"/>
                </a:lnTo>
                <a:lnTo>
                  <a:pt x="439267" y="815794"/>
                </a:lnTo>
                <a:lnTo>
                  <a:pt x="467815" y="780666"/>
                </a:lnTo>
                <a:lnTo>
                  <a:pt x="497109" y="746188"/>
                </a:lnTo>
                <a:lnTo>
                  <a:pt x="527133" y="712367"/>
                </a:lnTo>
                <a:lnTo>
                  <a:pt x="557872" y="679213"/>
                </a:lnTo>
                <a:lnTo>
                  <a:pt x="589315" y="646734"/>
                </a:lnTo>
                <a:lnTo>
                  <a:pt x="621445" y="614940"/>
                </a:lnTo>
                <a:lnTo>
                  <a:pt x="654249" y="583838"/>
                </a:lnTo>
                <a:lnTo>
                  <a:pt x="687713" y="553438"/>
                </a:lnTo>
                <a:lnTo>
                  <a:pt x="721823" y="523749"/>
                </a:lnTo>
                <a:lnTo>
                  <a:pt x="756565" y="494779"/>
                </a:lnTo>
                <a:lnTo>
                  <a:pt x="791924" y="466538"/>
                </a:lnTo>
                <a:lnTo>
                  <a:pt x="827887" y="439033"/>
                </a:lnTo>
                <a:lnTo>
                  <a:pt x="864439" y="412274"/>
                </a:lnTo>
                <a:lnTo>
                  <a:pt x="901567" y="386270"/>
                </a:lnTo>
                <a:lnTo>
                  <a:pt x="939256" y="361030"/>
                </a:lnTo>
                <a:lnTo>
                  <a:pt x="977493" y="336561"/>
                </a:lnTo>
                <a:lnTo>
                  <a:pt x="1016262" y="312874"/>
                </a:lnTo>
                <a:lnTo>
                  <a:pt x="1055551" y="289976"/>
                </a:lnTo>
                <a:lnTo>
                  <a:pt x="1095344" y="267877"/>
                </a:lnTo>
                <a:lnTo>
                  <a:pt x="1135628" y="246586"/>
                </a:lnTo>
                <a:lnTo>
                  <a:pt x="1176389" y="226111"/>
                </a:lnTo>
                <a:lnTo>
                  <a:pt x="1217613" y="206461"/>
                </a:lnTo>
                <a:lnTo>
                  <a:pt x="1259286" y="187644"/>
                </a:lnTo>
                <a:lnTo>
                  <a:pt x="1301393" y="169671"/>
                </a:lnTo>
                <a:lnTo>
                  <a:pt x="1343920" y="152549"/>
                </a:lnTo>
                <a:lnTo>
                  <a:pt x="1386854" y="136287"/>
                </a:lnTo>
                <a:lnTo>
                  <a:pt x="1430180" y="120895"/>
                </a:lnTo>
                <a:lnTo>
                  <a:pt x="1473884" y="106380"/>
                </a:lnTo>
                <a:lnTo>
                  <a:pt x="1517952" y="92752"/>
                </a:lnTo>
                <a:lnTo>
                  <a:pt x="1562371" y="80020"/>
                </a:lnTo>
                <a:lnTo>
                  <a:pt x="1607125" y="68192"/>
                </a:lnTo>
                <a:lnTo>
                  <a:pt x="1652201" y="57277"/>
                </a:lnTo>
                <a:lnTo>
                  <a:pt x="1697585" y="47284"/>
                </a:lnTo>
                <a:lnTo>
                  <a:pt x="1743262" y="38222"/>
                </a:lnTo>
                <a:lnTo>
                  <a:pt x="1789219" y="30099"/>
                </a:lnTo>
                <a:lnTo>
                  <a:pt x="1835442" y="22925"/>
                </a:lnTo>
                <a:lnTo>
                  <a:pt x="1881916" y="16708"/>
                </a:lnTo>
                <a:lnTo>
                  <a:pt x="1928627" y="11457"/>
                </a:lnTo>
                <a:lnTo>
                  <a:pt x="1975562" y="7180"/>
                </a:lnTo>
                <a:lnTo>
                  <a:pt x="2022705" y="3888"/>
                </a:lnTo>
                <a:lnTo>
                  <a:pt x="2070044" y="1588"/>
                </a:lnTo>
                <a:lnTo>
                  <a:pt x="2117564" y="288"/>
                </a:lnTo>
                <a:lnTo>
                  <a:pt x="2165250" y="0"/>
                </a:lnTo>
                <a:lnTo>
                  <a:pt x="2213090" y="729"/>
                </a:lnTo>
                <a:lnTo>
                  <a:pt x="2261068" y="2487"/>
                </a:lnTo>
                <a:lnTo>
                  <a:pt x="2309171" y="5281"/>
                </a:lnTo>
                <a:lnTo>
                  <a:pt x="2357384" y="9120"/>
                </a:lnTo>
                <a:lnTo>
                  <a:pt x="2405694" y="14013"/>
                </a:lnTo>
                <a:lnTo>
                  <a:pt x="2454086" y="19969"/>
                </a:lnTo>
                <a:lnTo>
                  <a:pt x="2502546" y="26997"/>
                </a:lnTo>
                <a:lnTo>
                  <a:pt x="2551061" y="35105"/>
                </a:lnTo>
                <a:lnTo>
                  <a:pt x="2599615" y="44303"/>
                </a:lnTo>
                <a:lnTo>
                  <a:pt x="2647941" y="54550"/>
                </a:lnTo>
                <a:lnTo>
                  <a:pt x="2695773" y="65779"/>
                </a:lnTo>
                <a:lnTo>
                  <a:pt x="2743102" y="77976"/>
                </a:lnTo>
                <a:lnTo>
                  <a:pt x="2789919" y="91129"/>
                </a:lnTo>
                <a:lnTo>
                  <a:pt x="2836214" y="105223"/>
                </a:lnTo>
                <a:lnTo>
                  <a:pt x="2881978" y="120246"/>
                </a:lnTo>
                <a:lnTo>
                  <a:pt x="2927203" y="136183"/>
                </a:lnTo>
                <a:lnTo>
                  <a:pt x="2971878" y="153022"/>
                </a:lnTo>
                <a:lnTo>
                  <a:pt x="3015995" y="170748"/>
                </a:lnTo>
                <a:lnTo>
                  <a:pt x="3059544" y="189348"/>
                </a:lnTo>
                <a:lnTo>
                  <a:pt x="3102516" y="208809"/>
                </a:lnTo>
                <a:lnTo>
                  <a:pt x="3144903" y="229117"/>
                </a:lnTo>
                <a:lnTo>
                  <a:pt x="3186694" y="250259"/>
                </a:lnTo>
                <a:lnTo>
                  <a:pt x="3227881" y="272222"/>
                </a:lnTo>
                <a:lnTo>
                  <a:pt x="3268454" y="294991"/>
                </a:lnTo>
                <a:lnTo>
                  <a:pt x="3308405" y="318554"/>
                </a:lnTo>
                <a:lnTo>
                  <a:pt x="3347724" y="342896"/>
                </a:lnTo>
                <a:lnTo>
                  <a:pt x="3386401" y="368005"/>
                </a:lnTo>
                <a:lnTo>
                  <a:pt x="3424428" y="393866"/>
                </a:lnTo>
                <a:lnTo>
                  <a:pt x="3461796" y="420468"/>
                </a:lnTo>
                <a:lnTo>
                  <a:pt x="3498495" y="447795"/>
                </a:lnTo>
                <a:lnTo>
                  <a:pt x="3534515" y="475834"/>
                </a:lnTo>
                <a:lnTo>
                  <a:pt x="3569849" y="504573"/>
                </a:lnTo>
                <a:lnTo>
                  <a:pt x="3604486" y="533997"/>
                </a:lnTo>
                <a:lnTo>
                  <a:pt x="3638418" y="564093"/>
                </a:lnTo>
                <a:lnTo>
                  <a:pt x="3671635" y="594848"/>
                </a:lnTo>
                <a:lnTo>
                  <a:pt x="3704128" y="626247"/>
                </a:lnTo>
                <a:lnTo>
                  <a:pt x="3735887" y="658279"/>
                </a:lnTo>
                <a:lnTo>
                  <a:pt x="3766905" y="690928"/>
                </a:lnTo>
                <a:lnTo>
                  <a:pt x="3797170" y="724182"/>
                </a:lnTo>
                <a:lnTo>
                  <a:pt x="3826675" y="758027"/>
                </a:lnTo>
                <a:lnTo>
                  <a:pt x="3855410" y="792450"/>
                </a:lnTo>
                <a:lnTo>
                  <a:pt x="3883366" y="827437"/>
                </a:lnTo>
                <a:lnTo>
                  <a:pt x="3910533" y="862974"/>
                </a:lnTo>
                <a:lnTo>
                  <a:pt x="3936903" y="899049"/>
                </a:lnTo>
                <a:lnTo>
                  <a:pt x="3962466" y="935648"/>
                </a:lnTo>
                <a:lnTo>
                  <a:pt x="3987213" y="972757"/>
                </a:lnTo>
                <a:lnTo>
                  <a:pt x="4011135" y="1010363"/>
                </a:lnTo>
                <a:lnTo>
                  <a:pt x="4034223" y="1048452"/>
                </a:lnTo>
                <a:lnTo>
                  <a:pt x="4056467" y="1087010"/>
                </a:lnTo>
                <a:lnTo>
                  <a:pt x="4077858" y="1126026"/>
                </a:lnTo>
                <a:lnTo>
                  <a:pt x="4098387" y="1165484"/>
                </a:lnTo>
                <a:lnTo>
                  <a:pt x="4118045" y="1205371"/>
                </a:lnTo>
                <a:lnTo>
                  <a:pt x="4136822" y="1245674"/>
                </a:lnTo>
                <a:lnTo>
                  <a:pt x="4154710" y="1286380"/>
                </a:lnTo>
                <a:lnTo>
                  <a:pt x="4171699" y="1327475"/>
                </a:lnTo>
                <a:lnTo>
                  <a:pt x="4187780" y="1368945"/>
                </a:lnTo>
                <a:lnTo>
                  <a:pt x="4202944" y="1410777"/>
                </a:lnTo>
                <a:lnTo>
                  <a:pt x="4217182" y="1452957"/>
                </a:lnTo>
                <a:lnTo>
                  <a:pt x="4230484" y="1495473"/>
                </a:lnTo>
                <a:lnTo>
                  <a:pt x="4242841" y="1538310"/>
                </a:lnTo>
                <a:lnTo>
                  <a:pt x="4254244" y="1581455"/>
                </a:lnTo>
                <a:lnTo>
                  <a:pt x="4264684" y="1624895"/>
                </a:lnTo>
                <a:lnTo>
                  <a:pt x="4274152" y="1668616"/>
                </a:lnTo>
                <a:lnTo>
                  <a:pt x="4282638" y="1712605"/>
                </a:lnTo>
                <a:lnTo>
                  <a:pt x="4290133" y="1756847"/>
                </a:lnTo>
                <a:lnTo>
                  <a:pt x="4296628" y="1801331"/>
                </a:lnTo>
                <a:lnTo>
                  <a:pt x="4302114" y="1846041"/>
                </a:lnTo>
                <a:lnTo>
                  <a:pt x="4306581" y="1890965"/>
                </a:lnTo>
                <a:lnTo>
                  <a:pt x="4310021" y="1936090"/>
                </a:lnTo>
                <a:lnTo>
                  <a:pt x="4312425" y="1981401"/>
                </a:lnTo>
                <a:lnTo>
                  <a:pt x="4313782" y="2026885"/>
                </a:lnTo>
                <a:lnTo>
                  <a:pt x="4314084" y="2072530"/>
                </a:lnTo>
                <a:lnTo>
                  <a:pt x="4313321" y="2118320"/>
                </a:lnTo>
                <a:lnTo>
                  <a:pt x="4311485" y="2164243"/>
                </a:lnTo>
                <a:lnTo>
                  <a:pt x="4308566" y="2210286"/>
                </a:lnTo>
                <a:lnTo>
                  <a:pt x="4304555" y="2256434"/>
                </a:lnTo>
                <a:lnTo>
                  <a:pt x="4299443" y="2302675"/>
                </a:lnTo>
                <a:lnTo>
                  <a:pt x="4293221" y="2348995"/>
                </a:lnTo>
                <a:lnTo>
                  <a:pt x="4285878" y="2395380"/>
                </a:lnTo>
                <a:lnTo>
                  <a:pt x="4277407" y="2441817"/>
                </a:lnTo>
                <a:lnTo>
                  <a:pt x="4267799" y="2488293"/>
                </a:lnTo>
                <a:lnTo>
                  <a:pt x="4257093" y="2534554"/>
                </a:lnTo>
                <a:lnTo>
                  <a:pt x="4245362" y="2580343"/>
                </a:lnTo>
                <a:lnTo>
                  <a:pt x="4232619" y="2625649"/>
                </a:lnTo>
                <a:lnTo>
                  <a:pt x="4218877" y="2670465"/>
                </a:lnTo>
                <a:lnTo>
                  <a:pt x="4204153" y="2714782"/>
                </a:lnTo>
                <a:lnTo>
                  <a:pt x="4188458" y="2758591"/>
                </a:lnTo>
                <a:lnTo>
                  <a:pt x="4171808" y="2801882"/>
                </a:lnTo>
                <a:lnTo>
                  <a:pt x="4154216" y="2844648"/>
                </a:lnTo>
                <a:lnTo>
                  <a:pt x="4135697" y="2886879"/>
                </a:lnTo>
                <a:lnTo>
                  <a:pt x="4116265" y="2928567"/>
                </a:lnTo>
                <a:lnTo>
                  <a:pt x="4095933" y="2969703"/>
                </a:lnTo>
                <a:lnTo>
                  <a:pt x="4074717" y="3010278"/>
                </a:lnTo>
                <a:lnTo>
                  <a:pt x="4052629" y="3050283"/>
                </a:lnTo>
                <a:lnTo>
                  <a:pt x="4029684" y="3089709"/>
                </a:lnTo>
                <a:lnTo>
                  <a:pt x="4005896" y="3128548"/>
                </a:lnTo>
                <a:lnTo>
                  <a:pt x="3981279" y="3166791"/>
                </a:lnTo>
                <a:lnTo>
                  <a:pt x="3955848" y="3204429"/>
                </a:lnTo>
                <a:lnTo>
                  <a:pt x="3929616" y="3241453"/>
                </a:lnTo>
                <a:lnTo>
                  <a:pt x="3902597" y="3277854"/>
                </a:lnTo>
                <a:lnTo>
                  <a:pt x="3874806" y="3313624"/>
                </a:lnTo>
                <a:lnTo>
                  <a:pt x="3846257" y="3348753"/>
                </a:lnTo>
                <a:lnTo>
                  <a:pt x="3816963" y="3383234"/>
                </a:lnTo>
                <a:lnTo>
                  <a:pt x="3786939" y="3417057"/>
                </a:lnTo>
                <a:lnTo>
                  <a:pt x="3756199" y="3450213"/>
                </a:lnTo>
                <a:lnTo>
                  <a:pt x="3724756" y="3482693"/>
                </a:lnTo>
                <a:lnTo>
                  <a:pt x="3692626" y="3514489"/>
                </a:lnTo>
                <a:lnTo>
                  <a:pt x="3659821" y="3545592"/>
                </a:lnTo>
                <a:lnTo>
                  <a:pt x="3626357" y="3575994"/>
                </a:lnTo>
                <a:lnTo>
                  <a:pt x="3592247" y="3605684"/>
                </a:lnTo>
                <a:lnTo>
                  <a:pt x="3557506" y="3634655"/>
                </a:lnTo>
                <a:lnTo>
                  <a:pt x="3522147" y="3662898"/>
                </a:lnTo>
                <a:lnTo>
                  <a:pt x="3486184" y="3690404"/>
                </a:lnTo>
                <a:lnTo>
                  <a:pt x="3449632" y="3717163"/>
                </a:lnTo>
                <a:lnTo>
                  <a:pt x="3412505" y="3743168"/>
                </a:lnTo>
                <a:lnTo>
                  <a:pt x="3374816" y="3768409"/>
                </a:lnTo>
                <a:lnTo>
                  <a:pt x="3336580" y="3792878"/>
                </a:lnTo>
                <a:lnTo>
                  <a:pt x="3297811" y="3816566"/>
                </a:lnTo>
                <a:lnTo>
                  <a:pt x="3258523" y="3839464"/>
                </a:lnTo>
                <a:lnTo>
                  <a:pt x="3218730" y="3861563"/>
                </a:lnTo>
                <a:lnTo>
                  <a:pt x="3178447" y="3882855"/>
                </a:lnTo>
                <a:lnTo>
                  <a:pt x="3137686" y="3903330"/>
                </a:lnTo>
                <a:lnTo>
                  <a:pt x="3096463" y="3922980"/>
                </a:lnTo>
                <a:lnTo>
                  <a:pt x="3054791" y="3941796"/>
                </a:lnTo>
                <a:lnTo>
                  <a:pt x="3012685" y="3959769"/>
                </a:lnTo>
                <a:lnTo>
                  <a:pt x="2970158" y="3976890"/>
                </a:lnTo>
                <a:lnTo>
                  <a:pt x="2927226" y="3993151"/>
                </a:lnTo>
                <a:lnTo>
                  <a:pt x="2883900" y="4008543"/>
                </a:lnTo>
                <a:lnTo>
                  <a:pt x="2840197" y="4023057"/>
                </a:lnTo>
                <a:lnTo>
                  <a:pt x="2796129" y="4036684"/>
                </a:lnTo>
                <a:lnTo>
                  <a:pt x="2751712" y="4049415"/>
                </a:lnTo>
                <a:lnTo>
                  <a:pt x="2706958" y="4061242"/>
                </a:lnTo>
                <a:lnTo>
                  <a:pt x="2661883" y="4072156"/>
                </a:lnTo>
                <a:lnTo>
                  <a:pt x="2616500" y="4082147"/>
                </a:lnTo>
                <a:lnTo>
                  <a:pt x="2570823" y="4091208"/>
                </a:lnTo>
                <a:lnTo>
                  <a:pt x="2524867" y="4099329"/>
                </a:lnTo>
                <a:lnTo>
                  <a:pt x="2478645" y="4106501"/>
                </a:lnTo>
                <a:lnTo>
                  <a:pt x="2432172" y="4112716"/>
                </a:lnTo>
                <a:lnTo>
                  <a:pt x="2385462" y="4117965"/>
                </a:lnTo>
                <a:lnTo>
                  <a:pt x="2338528" y="4122239"/>
                </a:lnTo>
                <a:lnTo>
                  <a:pt x="2291385" y="4125530"/>
                </a:lnTo>
                <a:lnTo>
                  <a:pt x="2244047" y="4127828"/>
                </a:lnTo>
                <a:lnTo>
                  <a:pt x="2196528" y="4129124"/>
                </a:lnTo>
                <a:lnTo>
                  <a:pt x="2148842" y="4129410"/>
                </a:lnTo>
                <a:lnTo>
                  <a:pt x="2101003" y="4128678"/>
                </a:lnTo>
                <a:lnTo>
                  <a:pt x="2053025" y="4126917"/>
                </a:lnTo>
                <a:lnTo>
                  <a:pt x="2004923" y="4124121"/>
                </a:lnTo>
                <a:lnTo>
                  <a:pt x="1956710" y="4120278"/>
                </a:lnTo>
                <a:lnTo>
                  <a:pt x="1908400" y="4115382"/>
                </a:lnTo>
                <a:lnTo>
                  <a:pt x="1860009" y="4109422"/>
                </a:lnTo>
                <a:lnTo>
                  <a:pt x="1811548" y="4102391"/>
                </a:lnTo>
                <a:lnTo>
                  <a:pt x="1763034" y="4094279"/>
                </a:lnTo>
                <a:lnTo>
                  <a:pt x="1714479" y="4085078"/>
                </a:lnTo>
                <a:lnTo>
                  <a:pt x="1666151" y="4074834"/>
                </a:lnTo>
                <a:lnTo>
                  <a:pt x="1618317" y="4063608"/>
                </a:lnTo>
                <a:lnTo>
                  <a:pt x="1570986" y="4051414"/>
                </a:lnTo>
                <a:lnTo>
                  <a:pt x="1524168" y="4038264"/>
                </a:lnTo>
                <a:lnTo>
                  <a:pt x="1477871" y="4024173"/>
                </a:lnTo>
                <a:lnTo>
                  <a:pt x="1432105" y="4009153"/>
                </a:lnTo>
                <a:lnTo>
                  <a:pt x="1386879" y="3993219"/>
                </a:lnTo>
                <a:lnTo>
                  <a:pt x="1342202" y="3976383"/>
                </a:lnTo>
                <a:lnTo>
                  <a:pt x="1298083" y="3958660"/>
                </a:lnTo>
                <a:lnTo>
                  <a:pt x="1254533" y="3940062"/>
                </a:lnTo>
                <a:lnTo>
                  <a:pt x="1211558" y="3920604"/>
                </a:lnTo>
                <a:lnTo>
                  <a:pt x="1169170" y="3900298"/>
                </a:lnTo>
                <a:lnTo>
                  <a:pt x="1127378" y="3879159"/>
                </a:lnTo>
                <a:lnTo>
                  <a:pt x="1086189" y="3857199"/>
                </a:lnTo>
                <a:lnTo>
                  <a:pt x="1045614" y="3834432"/>
                </a:lnTo>
                <a:lnTo>
                  <a:pt x="1005662" y="3810871"/>
                </a:lnTo>
                <a:lnTo>
                  <a:pt x="966342" y="3786531"/>
                </a:lnTo>
                <a:lnTo>
                  <a:pt x="927664" y="3761425"/>
                </a:lnTo>
                <a:lnTo>
                  <a:pt x="889635" y="3735565"/>
                </a:lnTo>
                <a:lnTo>
                  <a:pt x="852267" y="3708966"/>
                </a:lnTo>
                <a:lnTo>
                  <a:pt x="815567" y="3681641"/>
                </a:lnTo>
                <a:lnTo>
                  <a:pt x="779545" y="3653603"/>
                </a:lnTo>
                <a:lnTo>
                  <a:pt x="744210" y="3624866"/>
                </a:lnTo>
                <a:lnTo>
                  <a:pt x="709572" y="3595443"/>
                </a:lnTo>
                <a:lnTo>
                  <a:pt x="675640" y="3565349"/>
                </a:lnTo>
                <a:lnTo>
                  <a:pt x="642422" y="3534596"/>
                </a:lnTo>
                <a:lnTo>
                  <a:pt x="609928" y="3503197"/>
                </a:lnTo>
                <a:lnTo>
                  <a:pt x="578168" y="3471167"/>
                </a:lnTo>
                <a:lnTo>
                  <a:pt x="547150" y="3438519"/>
                </a:lnTo>
                <a:lnTo>
                  <a:pt x="516884" y="3405266"/>
                </a:lnTo>
                <a:lnTo>
                  <a:pt x="487378" y="3371422"/>
                </a:lnTo>
                <a:lnTo>
                  <a:pt x="458643" y="3337000"/>
                </a:lnTo>
                <a:lnTo>
                  <a:pt x="430687" y="3302013"/>
                </a:lnTo>
                <a:lnTo>
                  <a:pt x="403519" y="3266476"/>
                </a:lnTo>
                <a:lnTo>
                  <a:pt x="377149" y="3230401"/>
                </a:lnTo>
                <a:lnTo>
                  <a:pt x="351586" y="3193803"/>
                </a:lnTo>
                <a:lnTo>
                  <a:pt x="326839" y="3156694"/>
                </a:lnTo>
                <a:lnTo>
                  <a:pt x="302917" y="3119088"/>
                </a:lnTo>
                <a:lnTo>
                  <a:pt x="279830" y="3080999"/>
                </a:lnTo>
                <a:lnTo>
                  <a:pt x="257586" y="3042440"/>
                </a:lnTo>
                <a:lnTo>
                  <a:pt x="236195" y="3003424"/>
                </a:lnTo>
                <a:lnTo>
                  <a:pt x="215667" y="2963966"/>
                </a:lnTo>
                <a:lnTo>
                  <a:pt x="196009" y="2924078"/>
                </a:lnTo>
                <a:lnTo>
                  <a:pt x="177232" y="2883774"/>
                </a:lnTo>
                <a:lnTo>
                  <a:pt x="159345" y="2843067"/>
                </a:lnTo>
                <a:lnTo>
                  <a:pt x="142357" y="2801971"/>
                </a:lnTo>
                <a:lnTo>
                  <a:pt x="126276" y="2760499"/>
                </a:lnTo>
                <a:lnTo>
                  <a:pt x="111113" y="2718666"/>
                </a:lnTo>
                <a:lnTo>
                  <a:pt x="96877" y="2676483"/>
                </a:lnTo>
                <a:lnTo>
                  <a:pt x="83576" y="2633966"/>
                </a:lnTo>
                <a:lnTo>
                  <a:pt x="71220" y="2591127"/>
                </a:lnTo>
                <a:lnTo>
                  <a:pt x="59818" y="2547979"/>
                </a:lnTo>
                <a:lnTo>
                  <a:pt x="49379" y="2504537"/>
                </a:lnTo>
                <a:lnTo>
                  <a:pt x="39913" y="2460814"/>
                </a:lnTo>
                <a:lnTo>
                  <a:pt x="31429" y="2416822"/>
                </a:lnTo>
                <a:lnTo>
                  <a:pt x="23935" y="2372577"/>
                </a:lnTo>
                <a:lnTo>
                  <a:pt x="17442" y="2328090"/>
                </a:lnTo>
                <a:lnTo>
                  <a:pt x="11958" y="2283377"/>
                </a:lnTo>
                <a:lnTo>
                  <a:pt x="7493" y="2238449"/>
                </a:lnTo>
                <a:lnTo>
                  <a:pt x="4055" y="2193321"/>
                </a:lnTo>
                <a:lnTo>
                  <a:pt x="1654" y="2148006"/>
                </a:lnTo>
                <a:lnTo>
                  <a:pt x="299" y="2102517"/>
                </a:lnTo>
                <a:lnTo>
                  <a:pt x="0" y="2056869"/>
                </a:lnTo>
                <a:lnTo>
                  <a:pt x="765" y="2011074"/>
                </a:lnTo>
                <a:lnTo>
                  <a:pt x="2603" y="1965146"/>
                </a:lnTo>
                <a:lnTo>
                  <a:pt x="5525" y="1919098"/>
                </a:lnTo>
                <a:lnTo>
                  <a:pt x="9539" y="1872945"/>
                </a:lnTo>
                <a:lnTo>
                  <a:pt x="14654" y="1826698"/>
                </a:lnTo>
                <a:lnTo>
                  <a:pt x="20880" y="1780373"/>
                </a:lnTo>
                <a:lnTo>
                  <a:pt x="28225" y="1733982"/>
                </a:lnTo>
                <a:lnTo>
                  <a:pt x="36699" y="1687539"/>
                </a:lnTo>
                <a:lnTo>
                  <a:pt x="46312" y="1641057"/>
                </a:lnTo>
              </a:path>
            </a:pathLst>
          </a:custGeom>
          <a:ln w="3880">
            <a:solidFill>
              <a:srgbClr val="CDCDCD"/>
            </a:solidFill>
          </a:ln>
        </p:spPr>
        <p:txBody>
          <a:bodyPr wrap="square" lIns="0" tIns="0" rIns="0" bIns="0" rtlCol="0"/>
          <a:lstStyle/>
          <a:p>
            <a:endParaRPr/>
          </a:p>
        </p:txBody>
      </p:sp>
      <p:sp>
        <p:nvSpPr>
          <p:cNvPr id="52" name="object 52"/>
          <p:cNvSpPr/>
          <p:nvPr/>
        </p:nvSpPr>
        <p:spPr>
          <a:xfrm>
            <a:off x="2208236" y="1011179"/>
            <a:ext cx="4314190" cy="4129404"/>
          </a:xfrm>
          <a:custGeom>
            <a:avLst/>
            <a:gdLst/>
            <a:ahLst/>
            <a:cxnLst/>
            <a:rect l="l" t="t" r="r" b="b"/>
            <a:pathLst>
              <a:path w="4314190" h="4129404">
                <a:moveTo>
                  <a:pt x="46312" y="1641057"/>
                </a:moveTo>
                <a:lnTo>
                  <a:pt x="57014" y="1594800"/>
                </a:lnTo>
                <a:lnTo>
                  <a:pt x="68742" y="1549016"/>
                </a:lnTo>
                <a:lnTo>
                  <a:pt x="81483" y="1503714"/>
                </a:lnTo>
                <a:lnTo>
                  <a:pt x="95221" y="1458902"/>
                </a:lnTo>
                <a:lnTo>
                  <a:pt x="109943" y="1414589"/>
                </a:lnTo>
                <a:lnTo>
                  <a:pt x="125635" y="1370784"/>
                </a:lnTo>
                <a:lnTo>
                  <a:pt x="142283" y="1327497"/>
                </a:lnTo>
                <a:lnTo>
                  <a:pt x="159873" y="1284734"/>
                </a:lnTo>
                <a:lnTo>
                  <a:pt x="178390" y="1242506"/>
                </a:lnTo>
                <a:lnTo>
                  <a:pt x="197820" y="1200822"/>
                </a:lnTo>
                <a:lnTo>
                  <a:pt x="218150" y="1159690"/>
                </a:lnTo>
                <a:lnTo>
                  <a:pt x="239365" y="1119118"/>
                </a:lnTo>
                <a:lnTo>
                  <a:pt x="261451" y="1079116"/>
                </a:lnTo>
                <a:lnTo>
                  <a:pt x="284395" y="1039693"/>
                </a:lnTo>
                <a:lnTo>
                  <a:pt x="308181" y="1000857"/>
                </a:lnTo>
                <a:lnTo>
                  <a:pt x="332797" y="962617"/>
                </a:lnTo>
                <a:lnTo>
                  <a:pt x="358227" y="924981"/>
                </a:lnTo>
                <a:lnTo>
                  <a:pt x="384458" y="887960"/>
                </a:lnTo>
                <a:lnTo>
                  <a:pt x="411476" y="851561"/>
                </a:lnTo>
                <a:lnTo>
                  <a:pt x="439267" y="815794"/>
                </a:lnTo>
                <a:lnTo>
                  <a:pt x="467815" y="780666"/>
                </a:lnTo>
                <a:lnTo>
                  <a:pt x="497109" y="746188"/>
                </a:lnTo>
                <a:lnTo>
                  <a:pt x="527133" y="712367"/>
                </a:lnTo>
                <a:lnTo>
                  <a:pt x="557872" y="679213"/>
                </a:lnTo>
                <a:lnTo>
                  <a:pt x="589315" y="646734"/>
                </a:lnTo>
                <a:lnTo>
                  <a:pt x="621445" y="614940"/>
                </a:lnTo>
                <a:lnTo>
                  <a:pt x="654249" y="583838"/>
                </a:lnTo>
                <a:lnTo>
                  <a:pt x="687713" y="553438"/>
                </a:lnTo>
                <a:lnTo>
                  <a:pt x="721823" y="523749"/>
                </a:lnTo>
                <a:lnTo>
                  <a:pt x="756565" y="494779"/>
                </a:lnTo>
                <a:lnTo>
                  <a:pt x="791924" y="466538"/>
                </a:lnTo>
                <a:lnTo>
                  <a:pt x="827887" y="439033"/>
                </a:lnTo>
                <a:lnTo>
                  <a:pt x="864439" y="412274"/>
                </a:lnTo>
                <a:lnTo>
                  <a:pt x="901567" y="386270"/>
                </a:lnTo>
                <a:lnTo>
                  <a:pt x="939256" y="361030"/>
                </a:lnTo>
                <a:lnTo>
                  <a:pt x="977493" y="336561"/>
                </a:lnTo>
                <a:lnTo>
                  <a:pt x="1016262" y="312874"/>
                </a:lnTo>
                <a:lnTo>
                  <a:pt x="1055551" y="289976"/>
                </a:lnTo>
                <a:lnTo>
                  <a:pt x="1095344" y="267877"/>
                </a:lnTo>
                <a:lnTo>
                  <a:pt x="1135628" y="246586"/>
                </a:lnTo>
                <a:lnTo>
                  <a:pt x="1176389" y="226111"/>
                </a:lnTo>
                <a:lnTo>
                  <a:pt x="1217613" y="206461"/>
                </a:lnTo>
                <a:lnTo>
                  <a:pt x="1259286" y="187644"/>
                </a:lnTo>
                <a:lnTo>
                  <a:pt x="1301393" y="169671"/>
                </a:lnTo>
                <a:lnTo>
                  <a:pt x="1343920" y="152549"/>
                </a:lnTo>
                <a:lnTo>
                  <a:pt x="1386854" y="136287"/>
                </a:lnTo>
                <a:lnTo>
                  <a:pt x="1430180" y="120895"/>
                </a:lnTo>
                <a:lnTo>
                  <a:pt x="1473884" y="106380"/>
                </a:lnTo>
                <a:lnTo>
                  <a:pt x="1517952" y="92752"/>
                </a:lnTo>
                <a:lnTo>
                  <a:pt x="1562371" y="80020"/>
                </a:lnTo>
                <a:lnTo>
                  <a:pt x="1607125" y="68192"/>
                </a:lnTo>
                <a:lnTo>
                  <a:pt x="1652201" y="57277"/>
                </a:lnTo>
                <a:lnTo>
                  <a:pt x="1697585" y="47284"/>
                </a:lnTo>
                <a:lnTo>
                  <a:pt x="1743262" y="38222"/>
                </a:lnTo>
                <a:lnTo>
                  <a:pt x="1789219" y="30099"/>
                </a:lnTo>
                <a:lnTo>
                  <a:pt x="1835442" y="22925"/>
                </a:lnTo>
                <a:lnTo>
                  <a:pt x="1881916" y="16708"/>
                </a:lnTo>
                <a:lnTo>
                  <a:pt x="1928627" y="11457"/>
                </a:lnTo>
                <a:lnTo>
                  <a:pt x="1975562" y="7180"/>
                </a:lnTo>
                <a:lnTo>
                  <a:pt x="2022705" y="3888"/>
                </a:lnTo>
                <a:lnTo>
                  <a:pt x="2070044" y="1588"/>
                </a:lnTo>
                <a:lnTo>
                  <a:pt x="2117564" y="288"/>
                </a:lnTo>
                <a:lnTo>
                  <a:pt x="2165250" y="0"/>
                </a:lnTo>
                <a:lnTo>
                  <a:pt x="2213090" y="729"/>
                </a:lnTo>
                <a:lnTo>
                  <a:pt x="2261068" y="2487"/>
                </a:lnTo>
                <a:lnTo>
                  <a:pt x="2309171" y="5281"/>
                </a:lnTo>
                <a:lnTo>
                  <a:pt x="2357384" y="9120"/>
                </a:lnTo>
                <a:lnTo>
                  <a:pt x="2405694" y="14013"/>
                </a:lnTo>
                <a:lnTo>
                  <a:pt x="2454086" y="19969"/>
                </a:lnTo>
                <a:lnTo>
                  <a:pt x="2502546" y="26997"/>
                </a:lnTo>
                <a:lnTo>
                  <a:pt x="2551061" y="35105"/>
                </a:lnTo>
                <a:lnTo>
                  <a:pt x="2599615" y="44303"/>
                </a:lnTo>
                <a:lnTo>
                  <a:pt x="2647941" y="54550"/>
                </a:lnTo>
                <a:lnTo>
                  <a:pt x="2695773" y="65779"/>
                </a:lnTo>
                <a:lnTo>
                  <a:pt x="2743102" y="77976"/>
                </a:lnTo>
                <a:lnTo>
                  <a:pt x="2789919" y="91129"/>
                </a:lnTo>
                <a:lnTo>
                  <a:pt x="2836214" y="105223"/>
                </a:lnTo>
                <a:lnTo>
                  <a:pt x="2881978" y="120246"/>
                </a:lnTo>
                <a:lnTo>
                  <a:pt x="2927203" y="136183"/>
                </a:lnTo>
                <a:lnTo>
                  <a:pt x="2971878" y="153022"/>
                </a:lnTo>
                <a:lnTo>
                  <a:pt x="3015995" y="170748"/>
                </a:lnTo>
                <a:lnTo>
                  <a:pt x="3059544" y="189348"/>
                </a:lnTo>
                <a:lnTo>
                  <a:pt x="3102516" y="208809"/>
                </a:lnTo>
                <a:lnTo>
                  <a:pt x="3144903" y="229117"/>
                </a:lnTo>
                <a:lnTo>
                  <a:pt x="3186694" y="250259"/>
                </a:lnTo>
                <a:lnTo>
                  <a:pt x="3227881" y="272222"/>
                </a:lnTo>
                <a:lnTo>
                  <a:pt x="3268454" y="294991"/>
                </a:lnTo>
                <a:lnTo>
                  <a:pt x="3308405" y="318554"/>
                </a:lnTo>
                <a:lnTo>
                  <a:pt x="3347724" y="342896"/>
                </a:lnTo>
                <a:lnTo>
                  <a:pt x="3386401" y="368005"/>
                </a:lnTo>
                <a:lnTo>
                  <a:pt x="3424428" y="393866"/>
                </a:lnTo>
                <a:lnTo>
                  <a:pt x="3461796" y="420468"/>
                </a:lnTo>
                <a:lnTo>
                  <a:pt x="3498495" y="447795"/>
                </a:lnTo>
                <a:lnTo>
                  <a:pt x="3534515" y="475834"/>
                </a:lnTo>
                <a:lnTo>
                  <a:pt x="3569849" y="504573"/>
                </a:lnTo>
                <a:lnTo>
                  <a:pt x="3604486" y="533997"/>
                </a:lnTo>
                <a:lnTo>
                  <a:pt x="3638418" y="564093"/>
                </a:lnTo>
                <a:lnTo>
                  <a:pt x="3671635" y="594848"/>
                </a:lnTo>
                <a:lnTo>
                  <a:pt x="3704128" y="626247"/>
                </a:lnTo>
                <a:lnTo>
                  <a:pt x="3735887" y="658279"/>
                </a:lnTo>
                <a:lnTo>
                  <a:pt x="3766905" y="690928"/>
                </a:lnTo>
                <a:lnTo>
                  <a:pt x="3797170" y="724182"/>
                </a:lnTo>
                <a:lnTo>
                  <a:pt x="3826675" y="758027"/>
                </a:lnTo>
                <a:lnTo>
                  <a:pt x="3855410" y="792450"/>
                </a:lnTo>
                <a:lnTo>
                  <a:pt x="3883366" y="827437"/>
                </a:lnTo>
                <a:lnTo>
                  <a:pt x="3910533" y="862974"/>
                </a:lnTo>
                <a:lnTo>
                  <a:pt x="3936903" y="899049"/>
                </a:lnTo>
                <a:lnTo>
                  <a:pt x="3962466" y="935648"/>
                </a:lnTo>
                <a:lnTo>
                  <a:pt x="3987213" y="972757"/>
                </a:lnTo>
                <a:lnTo>
                  <a:pt x="4011135" y="1010363"/>
                </a:lnTo>
                <a:lnTo>
                  <a:pt x="4034223" y="1048452"/>
                </a:lnTo>
                <a:lnTo>
                  <a:pt x="4056467" y="1087010"/>
                </a:lnTo>
                <a:lnTo>
                  <a:pt x="4077858" y="1126026"/>
                </a:lnTo>
                <a:lnTo>
                  <a:pt x="4098387" y="1165484"/>
                </a:lnTo>
                <a:lnTo>
                  <a:pt x="4118045" y="1205371"/>
                </a:lnTo>
                <a:lnTo>
                  <a:pt x="4136822" y="1245674"/>
                </a:lnTo>
                <a:lnTo>
                  <a:pt x="4154710" y="1286380"/>
                </a:lnTo>
                <a:lnTo>
                  <a:pt x="4171699" y="1327475"/>
                </a:lnTo>
                <a:lnTo>
                  <a:pt x="4187780" y="1368945"/>
                </a:lnTo>
                <a:lnTo>
                  <a:pt x="4202944" y="1410777"/>
                </a:lnTo>
                <a:lnTo>
                  <a:pt x="4217182" y="1452957"/>
                </a:lnTo>
                <a:lnTo>
                  <a:pt x="4230484" y="1495473"/>
                </a:lnTo>
                <a:lnTo>
                  <a:pt x="4242841" y="1538310"/>
                </a:lnTo>
                <a:lnTo>
                  <a:pt x="4254244" y="1581455"/>
                </a:lnTo>
                <a:lnTo>
                  <a:pt x="4264684" y="1624895"/>
                </a:lnTo>
                <a:lnTo>
                  <a:pt x="4274152" y="1668616"/>
                </a:lnTo>
                <a:lnTo>
                  <a:pt x="4282638" y="1712605"/>
                </a:lnTo>
                <a:lnTo>
                  <a:pt x="4290133" y="1756847"/>
                </a:lnTo>
                <a:lnTo>
                  <a:pt x="4296628" y="1801331"/>
                </a:lnTo>
                <a:lnTo>
                  <a:pt x="4302114" y="1846041"/>
                </a:lnTo>
                <a:lnTo>
                  <a:pt x="4306581" y="1890965"/>
                </a:lnTo>
                <a:lnTo>
                  <a:pt x="4310021" y="1936090"/>
                </a:lnTo>
                <a:lnTo>
                  <a:pt x="4312425" y="1981401"/>
                </a:lnTo>
                <a:lnTo>
                  <a:pt x="4313782" y="2026885"/>
                </a:lnTo>
                <a:lnTo>
                  <a:pt x="4314084" y="2072530"/>
                </a:lnTo>
                <a:lnTo>
                  <a:pt x="4313321" y="2118320"/>
                </a:lnTo>
                <a:lnTo>
                  <a:pt x="4311485" y="2164243"/>
                </a:lnTo>
                <a:lnTo>
                  <a:pt x="4308566" y="2210286"/>
                </a:lnTo>
                <a:lnTo>
                  <a:pt x="4304555" y="2256434"/>
                </a:lnTo>
                <a:lnTo>
                  <a:pt x="4299443" y="2302675"/>
                </a:lnTo>
                <a:lnTo>
                  <a:pt x="4293221" y="2348995"/>
                </a:lnTo>
                <a:lnTo>
                  <a:pt x="4285878" y="2395380"/>
                </a:lnTo>
                <a:lnTo>
                  <a:pt x="4277407" y="2441817"/>
                </a:lnTo>
                <a:lnTo>
                  <a:pt x="4267799" y="2488293"/>
                </a:lnTo>
                <a:lnTo>
                  <a:pt x="4257093" y="2534554"/>
                </a:lnTo>
                <a:lnTo>
                  <a:pt x="4245362" y="2580343"/>
                </a:lnTo>
                <a:lnTo>
                  <a:pt x="4232619" y="2625649"/>
                </a:lnTo>
                <a:lnTo>
                  <a:pt x="4218877" y="2670465"/>
                </a:lnTo>
                <a:lnTo>
                  <a:pt x="4204153" y="2714782"/>
                </a:lnTo>
                <a:lnTo>
                  <a:pt x="4188458" y="2758591"/>
                </a:lnTo>
                <a:lnTo>
                  <a:pt x="4171808" y="2801882"/>
                </a:lnTo>
                <a:lnTo>
                  <a:pt x="4154216" y="2844648"/>
                </a:lnTo>
                <a:lnTo>
                  <a:pt x="4135697" y="2886879"/>
                </a:lnTo>
                <a:lnTo>
                  <a:pt x="4116265" y="2928567"/>
                </a:lnTo>
                <a:lnTo>
                  <a:pt x="4095933" y="2969703"/>
                </a:lnTo>
                <a:lnTo>
                  <a:pt x="4074717" y="3010278"/>
                </a:lnTo>
                <a:lnTo>
                  <a:pt x="4052629" y="3050283"/>
                </a:lnTo>
                <a:lnTo>
                  <a:pt x="4029684" y="3089709"/>
                </a:lnTo>
                <a:lnTo>
                  <a:pt x="4005896" y="3128548"/>
                </a:lnTo>
                <a:lnTo>
                  <a:pt x="3981279" y="3166791"/>
                </a:lnTo>
                <a:lnTo>
                  <a:pt x="3955848" y="3204429"/>
                </a:lnTo>
                <a:lnTo>
                  <a:pt x="3929616" y="3241453"/>
                </a:lnTo>
                <a:lnTo>
                  <a:pt x="3902597" y="3277854"/>
                </a:lnTo>
                <a:lnTo>
                  <a:pt x="3874806" y="3313624"/>
                </a:lnTo>
                <a:lnTo>
                  <a:pt x="3846257" y="3348753"/>
                </a:lnTo>
                <a:lnTo>
                  <a:pt x="3816963" y="3383234"/>
                </a:lnTo>
                <a:lnTo>
                  <a:pt x="3786939" y="3417057"/>
                </a:lnTo>
                <a:lnTo>
                  <a:pt x="3756199" y="3450213"/>
                </a:lnTo>
                <a:lnTo>
                  <a:pt x="3724756" y="3482693"/>
                </a:lnTo>
                <a:lnTo>
                  <a:pt x="3692626" y="3514489"/>
                </a:lnTo>
                <a:lnTo>
                  <a:pt x="3659821" y="3545592"/>
                </a:lnTo>
                <a:lnTo>
                  <a:pt x="3626357" y="3575994"/>
                </a:lnTo>
                <a:lnTo>
                  <a:pt x="3592247" y="3605684"/>
                </a:lnTo>
                <a:lnTo>
                  <a:pt x="3557506" y="3634655"/>
                </a:lnTo>
                <a:lnTo>
                  <a:pt x="3522147" y="3662898"/>
                </a:lnTo>
                <a:lnTo>
                  <a:pt x="3486184" y="3690404"/>
                </a:lnTo>
                <a:lnTo>
                  <a:pt x="3449632" y="3717163"/>
                </a:lnTo>
                <a:lnTo>
                  <a:pt x="3412505" y="3743168"/>
                </a:lnTo>
                <a:lnTo>
                  <a:pt x="3374816" y="3768409"/>
                </a:lnTo>
                <a:lnTo>
                  <a:pt x="3336580" y="3792878"/>
                </a:lnTo>
                <a:lnTo>
                  <a:pt x="3297811" y="3816566"/>
                </a:lnTo>
                <a:lnTo>
                  <a:pt x="3258523" y="3839464"/>
                </a:lnTo>
                <a:lnTo>
                  <a:pt x="3218730" y="3861563"/>
                </a:lnTo>
                <a:lnTo>
                  <a:pt x="3178447" y="3882855"/>
                </a:lnTo>
                <a:lnTo>
                  <a:pt x="3137686" y="3903330"/>
                </a:lnTo>
                <a:lnTo>
                  <a:pt x="3096463" y="3922980"/>
                </a:lnTo>
                <a:lnTo>
                  <a:pt x="3054791" y="3941796"/>
                </a:lnTo>
                <a:lnTo>
                  <a:pt x="3012685" y="3959769"/>
                </a:lnTo>
                <a:lnTo>
                  <a:pt x="2970158" y="3976890"/>
                </a:lnTo>
                <a:lnTo>
                  <a:pt x="2927226" y="3993151"/>
                </a:lnTo>
                <a:lnTo>
                  <a:pt x="2883900" y="4008543"/>
                </a:lnTo>
                <a:lnTo>
                  <a:pt x="2840197" y="4023057"/>
                </a:lnTo>
                <a:lnTo>
                  <a:pt x="2796129" y="4036684"/>
                </a:lnTo>
                <a:lnTo>
                  <a:pt x="2751712" y="4049415"/>
                </a:lnTo>
                <a:lnTo>
                  <a:pt x="2706958" y="4061242"/>
                </a:lnTo>
                <a:lnTo>
                  <a:pt x="2661883" y="4072156"/>
                </a:lnTo>
                <a:lnTo>
                  <a:pt x="2616500" y="4082147"/>
                </a:lnTo>
                <a:lnTo>
                  <a:pt x="2570823" y="4091208"/>
                </a:lnTo>
                <a:lnTo>
                  <a:pt x="2524867" y="4099329"/>
                </a:lnTo>
                <a:lnTo>
                  <a:pt x="2478645" y="4106501"/>
                </a:lnTo>
                <a:lnTo>
                  <a:pt x="2432172" y="4112716"/>
                </a:lnTo>
                <a:lnTo>
                  <a:pt x="2385462" y="4117965"/>
                </a:lnTo>
                <a:lnTo>
                  <a:pt x="2338528" y="4122239"/>
                </a:lnTo>
                <a:lnTo>
                  <a:pt x="2291385" y="4125530"/>
                </a:lnTo>
                <a:lnTo>
                  <a:pt x="2244047" y="4127828"/>
                </a:lnTo>
                <a:lnTo>
                  <a:pt x="2196528" y="4129124"/>
                </a:lnTo>
                <a:lnTo>
                  <a:pt x="2148842" y="4129410"/>
                </a:lnTo>
                <a:lnTo>
                  <a:pt x="2101003" y="4128678"/>
                </a:lnTo>
                <a:lnTo>
                  <a:pt x="2053025" y="4126917"/>
                </a:lnTo>
                <a:lnTo>
                  <a:pt x="2004923" y="4124121"/>
                </a:lnTo>
                <a:lnTo>
                  <a:pt x="1956710" y="4120278"/>
                </a:lnTo>
                <a:lnTo>
                  <a:pt x="1908400" y="4115382"/>
                </a:lnTo>
                <a:lnTo>
                  <a:pt x="1860009" y="4109422"/>
                </a:lnTo>
                <a:lnTo>
                  <a:pt x="1811548" y="4102391"/>
                </a:lnTo>
                <a:lnTo>
                  <a:pt x="1763034" y="4094279"/>
                </a:lnTo>
                <a:lnTo>
                  <a:pt x="1714479" y="4085078"/>
                </a:lnTo>
                <a:lnTo>
                  <a:pt x="1666151" y="4074834"/>
                </a:lnTo>
                <a:lnTo>
                  <a:pt x="1618317" y="4063608"/>
                </a:lnTo>
                <a:lnTo>
                  <a:pt x="1570986" y="4051414"/>
                </a:lnTo>
                <a:lnTo>
                  <a:pt x="1524168" y="4038264"/>
                </a:lnTo>
                <a:lnTo>
                  <a:pt x="1477871" y="4024173"/>
                </a:lnTo>
                <a:lnTo>
                  <a:pt x="1432105" y="4009153"/>
                </a:lnTo>
                <a:lnTo>
                  <a:pt x="1386879" y="3993219"/>
                </a:lnTo>
                <a:lnTo>
                  <a:pt x="1342202" y="3976383"/>
                </a:lnTo>
                <a:lnTo>
                  <a:pt x="1298083" y="3958660"/>
                </a:lnTo>
                <a:lnTo>
                  <a:pt x="1254533" y="3940062"/>
                </a:lnTo>
                <a:lnTo>
                  <a:pt x="1211558" y="3920604"/>
                </a:lnTo>
                <a:lnTo>
                  <a:pt x="1169170" y="3900298"/>
                </a:lnTo>
                <a:lnTo>
                  <a:pt x="1127378" y="3879159"/>
                </a:lnTo>
                <a:lnTo>
                  <a:pt x="1086189" y="3857199"/>
                </a:lnTo>
                <a:lnTo>
                  <a:pt x="1045614" y="3834432"/>
                </a:lnTo>
                <a:lnTo>
                  <a:pt x="1005662" y="3810871"/>
                </a:lnTo>
                <a:lnTo>
                  <a:pt x="966342" y="3786531"/>
                </a:lnTo>
                <a:lnTo>
                  <a:pt x="927664" y="3761425"/>
                </a:lnTo>
                <a:lnTo>
                  <a:pt x="889635" y="3735565"/>
                </a:lnTo>
                <a:lnTo>
                  <a:pt x="852267" y="3708966"/>
                </a:lnTo>
                <a:lnTo>
                  <a:pt x="815567" y="3681641"/>
                </a:lnTo>
                <a:lnTo>
                  <a:pt x="779545" y="3653603"/>
                </a:lnTo>
                <a:lnTo>
                  <a:pt x="744210" y="3624866"/>
                </a:lnTo>
                <a:lnTo>
                  <a:pt x="709572" y="3595443"/>
                </a:lnTo>
                <a:lnTo>
                  <a:pt x="675640" y="3565349"/>
                </a:lnTo>
                <a:lnTo>
                  <a:pt x="642422" y="3534596"/>
                </a:lnTo>
                <a:lnTo>
                  <a:pt x="609928" y="3503197"/>
                </a:lnTo>
                <a:lnTo>
                  <a:pt x="578168" y="3471167"/>
                </a:lnTo>
                <a:lnTo>
                  <a:pt x="547150" y="3438519"/>
                </a:lnTo>
                <a:lnTo>
                  <a:pt x="516884" y="3405266"/>
                </a:lnTo>
                <a:lnTo>
                  <a:pt x="487378" y="3371422"/>
                </a:lnTo>
                <a:lnTo>
                  <a:pt x="458643" y="3337000"/>
                </a:lnTo>
                <a:lnTo>
                  <a:pt x="430687" y="3302013"/>
                </a:lnTo>
                <a:lnTo>
                  <a:pt x="403519" y="3266476"/>
                </a:lnTo>
                <a:lnTo>
                  <a:pt x="377149" y="3230401"/>
                </a:lnTo>
                <a:lnTo>
                  <a:pt x="351586" y="3193803"/>
                </a:lnTo>
                <a:lnTo>
                  <a:pt x="326839" y="3156694"/>
                </a:lnTo>
                <a:lnTo>
                  <a:pt x="302917" y="3119088"/>
                </a:lnTo>
                <a:lnTo>
                  <a:pt x="279830" y="3080999"/>
                </a:lnTo>
                <a:lnTo>
                  <a:pt x="257586" y="3042440"/>
                </a:lnTo>
                <a:lnTo>
                  <a:pt x="236195" y="3003424"/>
                </a:lnTo>
                <a:lnTo>
                  <a:pt x="215667" y="2963966"/>
                </a:lnTo>
                <a:lnTo>
                  <a:pt x="196009" y="2924078"/>
                </a:lnTo>
                <a:lnTo>
                  <a:pt x="177232" y="2883774"/>
                </a:lnTo>
                <a:lnTo>
                  <a:pt x="159345" y="2843067"/>
                </a:lnTo>
                <a:lnTo>
                  <a:pt x="142357" y="2801971"/>
                </a:lnTo>
                <a:lnTo>
                  <a:pt x="126276" y="2760499"/>
                </a:lnTo>
                <a:lnTo>
                  <a:pt x="111113" y="2718666"/>
                </a:lnTo>
                <a:lnTo>
                  <a:pt x="96877" y="2676483"/>
                </a:lnTo>
                <a:lnTo>
                  <a:pt x="83576" y="2633966"/>
                </a:lnTo>
                <a:lnTo>
                  <a:pt x="71220" y="2591127"/>
                </a:lnTo>
                <a:lnTo>
                  <a:pt x="59818" y="2547979"/>
                </a:lnTo>
                <a:lnTo>
                  <a:pt x="49379" y="2504537"/>
                </a:lnTo>
                <a:lnTo>
                  <a:pt x="39913" y="2460814"/>
                </a:lnTo>
                <a:lnTo>
                  <a:pt x="31429" y="2416822"/>
                </a:lnTo>
                <a:lnTo>
                  <a:pt x="23935" y="2372577"/>
                </a:lnTo>
                <a:lnTo>
                  <a:pt x="17442" y="2328090"/>
                </a:lnTo>
                <a:lnTo>
                  <a:pt x="11958" y="2283377"/>
                </a:lnTo>
                <a:lnTo>
                  <a:pt x="7493" y="2238449"/>
                </a:lnTo>
                <a:lnTo>
                  <a:pt x="4055" y="2193321"/>
                </a:lnTo>
                <a:lnTo>
                  <a:pt x="1654" y="2148006"/>
                </a:lnTo>
                <a:lnTo>
                  <a:pt x="299" y="2102517"/>
                </a:lnTo>
                <a:lnTo>
                  <a:pt x="0" y="2056869"/>
                </a:lnTo>
                <a:lnTo>
                  <a:pt x="765" y="2011074"/>
                </a:lnTo>
                <a:lnTo>
                  <a:pt x="2603" y="1965146"/>
                </a:lnTo>
                <a:lnTo>
                  <a:pt x="5525" y="1919098"/>
                </a:lnTo>
                <a:lnTo>
                  <a:pt x="9539" y="1872945"/>
                </a:lnTo>
                <a:lnTo>
                  <a:pt x="14654" y="1826698"/>
                </a:lnTo>
                <a:lnTo>
                  <a:pt x="20880" y="1780373"/>
                </a:lnTo>
                <a:lnTo>
                  <a:pt x="28225" y="1733982"/>
                </a:lnTo>
                <a:lnTo>
                  <a:pt x="36699" y="1687539"/>
                </a:lnTo>
                <a:lnTo>
                  <a:pt x="46312" y="1641057"/>
                </a:lnTo>
              </a:path>
            </a:pathLst>
          </a:custGeom>
          <a:ln w="3880">
            <a:solidFill>
              <a:srgbClr val="404040"/>
            </a:solidFill>
          </a:ln>
        </p:spPr>
        <p:txBody>
          <a:bodyPr wrap="square" lIns="0" tIns="0" rIns="0" bIns="0" rtlCol="0"/>
          <a:lstStyle/>
          <a:p>
            <a:endParaRPr/>
          </a:p>
        </p:txBody>
      </p:sp>
      <p:sp>
        <p:nvSpPr>
          <p:cNvPr id="53" name="object 53"/>
          <p:cNvSpPr txBox="1"/>
          <p:nvPr/>
        </p:nvSpPr>
        <p:spPr>
          <a:xfrm rot="19920000">
            <a:off x="4984023" y="4567660"/>
            <a:ext cx="1005256" cy="141064"/>
          </a:xfrm>
          <a:prstGeom prst="rect">
            <a:avLst/>
          </a:prstGeom>
        </p:spPr>
        <p:txBody>
          <a:bodyPr vert="horz" wrap="square" lIns="0" tIns="0" rIns="0" bIns="0" rtlCol="0">
            <a:spAutoFit/>
          </a:bodyPr>
          <a:lstStyle/>
          <a:p>
            <a:pPr>
              <a:lnSpc>
                <a:spcPts val="1090"/>
              </a:lnSpc>
            </a:pPr>
            <a:r>
              <a:rPr sz="1050" spc="45" dirty="0">
                <a:latin typeface="宋体"/>
                <a:cs typeface="宋体"/>
              </a:rPr>
              <a:t>替代</a:t>
            </a:r>
            <a:r>
              <a:rPr sz="1575" spc="67" baseline="2645" dirty="0">
                <a:latin typeface="宋体"/>
                <a:cs typeface="宋体"/>
              </a:rPr>
              <a:t>性心理</a:t>
            </a:r>
            <a:r>
              <a:rPr sz="1575" spc="67" baseline="5291" dirty="0">
                <a:latin typeface="宋体"/>
                <a:cs typeface="宋体"/>
              </a:rPr>
              <a:t>创</a:t>
            </a:r>
            <a:r>
              <a:rPr sz="1575" spc="89" baseline="5291" dirty="0">
                <a:latin typeface="宋体"/>
                <a:cs typeface="宋体"/>
              </a:rPr>
              <a:t>伤</a:t>
            </a:r>
            <a:endParaRPr sz="1575" baseline="5291">
              <a:latin typeface="宋体"/>
              <a:cs typeface="宋体"/>
            </a:endParaRPr>
          </a:p>
        </p:txBody>
      </p:sp>
      <p:sp>
        <p:nvSpPr>
          <p:cNvPr id="54" name="object 54"/>
          <p:cNvSpPr txBox="1"/>
          <p:nvPr/>
        </p:nvSpPr>
        <p:spPr>
          <a:xfrm rot="20760000">
            <a:off x="3582045" y="1266894"/>
            <a:ext cx="198953" cy="141064"/>
          </a:xfrm>
          <a:prstGeom prst="rect">
            <a:avLst/>
          </a:prstGeom>
        </p:spPr>
        <p:txBody>
          <a:bodyPr vert="horz" wrap="square" lIns="0" tIns="0" rIns="0" bIns="0" rtlCol="0">
            <a:spAutoFit/>
          </a:bodyPr>
          <a:lstStyle/>
          <a:p>
            <a:pPr>
              <a:lnSpc>
                <a:spcPts val="1080"/>
              </a:lnSpc>
            </a:pPr>
            <a:r>
              <a:rPr sz="1050" spc="70" dirty="0">
                <a:latin typeface="宋体"/>
                <a:cs typeface="宋体"/>
              </a:rPr>
              <a:t>直</a:t>
            </a:r>
            <a:endParaRPr sz="1050">
              <a:latin typeface="宋体"/>
              <a:cs typeface="宋体"/>
            </a:endParaRPr>
          </a:p>
        </p:txBody>
      </p:sp>
      <p:sp>
        <p:nvSpPr>
          <p:cNvPr id="55" name="object 55"/>
          <p:cNvSpPr txBox="1"/>
          <p:nvPr/>
        </p:nvSpPr>
        <p:spPr>
          <a:xfrm>
            <a:off x="4161188" y="1144314"/>
            <a:ext cx="168910" cy="165735"/>
          </a:xfrm>
          <a:prstGeom prst="rect">
            <a:avLst/>
          </a:prstGeom>
        </p:spPr>
        <p:txBody>
          <a:bodyPr vert="horz" wrap="square" lIns="0" tIns="0" rIns="0" bIns="0" rtlCol="0">
            <a:spAutoFit/>
          </a:bodyPr>
          <a:lstStyle/>
          <a:p>
            <a:pPr marL="12700"/>
            <a:r>
              <a:rPr sz="1050" spc="75" dirty="0">
                <a:latin typeface="宋体"/>
                <a:cs typeface="宋体"/>
              </a:rPr>
              <a:t>接</a:t>
            </a:r>
            <a:endParaRPr sz="1050">
              <a:latin typeface="宋体"/>
              <a:cs typeface="宋体"/>
            </a:endParaRPr>
          </a:p>
        </p:txBody>
      </p:sp>
      <p:sp>
        <p:nvSpPr>
          <p:cNvPr id="56" name="object 56"/>
          <p:cNvSpPr txBox="1"/>
          <p:nvPr/>
        </p:nvSpPr>
        <p:spPr>
          <a:xfrm rot="840000">
            <a:off x="4701094" y="1174183"/>
            <a:ext cx="198953" cy="141064"/>
          </a:xfrm>
          <a:prstGeom prst="rect">
            <a:avLst/>
          </a:prstGeom>
        </p:spPr>
        <p:txBody>
          <a:bodyPr vert="horz" wrap="square" lIns="0" tIns="0" rIns="0" bIns="0" rtlCol="0">
            <a:spAutoFit/>
          </a:bodyPr>
          <a:lstStyle/>
          <a:p>
            <a:pPr>
              <a:lnSpc>
                <a:spcPts val="1080"/>
              </a:lnSpc>
            </a:pPr>
            <a:r>
              <a:rPr sz="1050" spc="70" dirty="0">
                <a:latin typeface="宋体"/>
                <a:cs typeface="宋体"/>
              </a:rPr>
              <a:t>性</a:t>
            </a:r>
            <a:endParaRPr sz="1050">
              <a:latin typeface="宋体"/>
              <a:cs typeface="宋体"/>
            </a:endParaRPr>
          </a:p>
        </p:txBody>
      </p:sp>
      <p:sp>
        <p:nvSpPr>
          <p:cNvPr id="57" name="object 57"/>
          <p:cNvSpPr txBox="1"/>
          <p:nvPr/>
        </p:nvSpPr>
        <p:spPr>
          <a:xfrm rot="1680000">
            <a:off x="5211043" y="1329471"/>
            <a:ext cx="199851" cy="141064"/>
          </a:xfrm>
          <a:prstGeom prst="rect">
            <a:avLst/>
          </a:prstGeom>
        </p:spPr>
        <p:txBody>
          <a:bodyPr vert="horz" wrap="square" lIns="0" tIns="0" rIns="0" bIns="0" rtlCol="0">
            <a:spAutoFit/>
          </a:bodyPr>
          <a:lstStyle/>
          <a:p>
            <a:pPr>
              <a:lnSpc>
                <a:spcPts val="1090"/>
              </a:lnSpc>
            </a:pPr>
            <a:r>
              <a:rPr sz="1050" spc="60" dirty="0">
                <a:latin typeface="宋体"/>
                <a:cs typeface="宋体"/>
              </a:rPr>
              <a:t>心</a:t>
            </a:r>
            <a:endParaRPr sz="1050">
              <a:latin typeface="宋体"/>
              <a:cs typeface="宋体"/>
            </a:endParaRPr>
          </a:p>
        </p:txBody>
      </p:sp>
      <p:sp>
        <p:nvSpPr>
          <p:cNvPr id="58" name="object 58"/>
          <p:cNvSpPr txBox="1"/>
          <p:nvPr/>
        </p:nvSpPr>
        <p:spPr>
          <a:xfrm rot="2580000">
            <a:off x="5674828" y="1679347"/>
            <a:ext cx="199815" cy="139700"/>
          </a:xfrm>
          <a:prstGeom prst="rect">
            <a:avLst/>
          </a:prstGeom>
        </p:spPr>
        <p:txBody>
          <a:bodyPr vert="horz" wrap="square" lIns="0" tIns="0" rIns="0" bIns="0" rtlCol="0">
            <a:spAutoFit/>
          </a:bodyPr>
          <a:lstStyle/>
          <a:p>
            <a:pPr>
              <a:lnSpc>
                <a:spcPts val="1100"/>
              </a:lnSpc>
            </a:pPr>
            <a:r>
              <a:rPr sz="1100" dirty="0">
                <a:latin typeface="宋体"/>
                <a:cs typeface="宋体"/>
              </a:rPr>
              <a:t>理</a:t>
            </a:r>
            <a:endParaRPr sz="1100">
              <a:latin typeface="宋体"/>
              <a:cs typeface="宋体"/>
            </a:endParaRPr>
          </a:p>
        </p:txBody>
      </p:sp>
      <p:sp>
        <p:nvSpPr>
          <p:cNvPr id="59" name="object 59"/>
          <p:cNvSpPr txBox="1"/>
          <p:nvPr/>
        </p:nvSpPr>
        <p:spPr>
          <a:xfrm rot="3480000">
            <a:off x="6039339" y="2130757"/>
            <a:ext cx="199811" cy="141605"/>
          </a:xfrm>
          <a:prstGeom prst="rect">
            <a:avLst/>
          </a:prstGeom>
        </p:spPr>
        <p:txBody>
          <a:bodyPr vert="horz" wrap="square" lIns="0" tIns="0" rIns="0" bIns="0" rtlCol="0">
            <a:spAutoFit/>
          </a:bodyPr>
          <a:lstStyle/>
          <a:p>
            <a:pPr>
              <a:lnSpc>
                <a:spcPts val="1115"/>
              </a:lnSpc>
            </a:pPr>
            <a:r>
              <a:rPr sz="1100" spc="-15" dirty="0">
                <a:latin typeface="宋体"/>
                <a:cs typeface="宋体"/>
              </a:rPr>
              <a:t>创</a:t>
            </a:r>
            <a:endParaRPr sz="1100">
              <a:latin typeface="宋体"/>
              <a:cs typeface="宋体"/>
            </a:endParaRPr>
          </a:p>
        </p:txBody>
      </p:sp>
      <p:sp>
        <p:nvSpPr>
          <p:cNvPr id="60" name="object 60"/>
          <p:cNvSpPr txBox="1"/>
          <p:nvPr/>
        </p:nvSpPr>
        <p:spPr>
          <a:xfrm rot="4440000">
            <a:off x="6204981" y="2664390"/>
            <a:ext cx="198937" cy="142240"/>
          </a:xfrm>
          <a:prstGeom prst="rect">
            <a:avLst/>
          </a:prstGeom>
        </p:spPr>
        <p:txBody>
          <a:bodyPr vert="horz" wrap="square" lIns="0" tIns="0" rIns="0" bIns="0" rtlCol="0">
            <a:spAutoFit/>
          </a:bodyPr>
          <a:lstStyle/>
          <a:p>
            <a:pPr>
              <a:lnSpc>
                <a:spcPts val="1120"/>
              </a:lnSpc>
            </a:pPr>
            <a:r>
              <a:rPr sz="1100" spc="-20" dirty="0">
                <a:latin typeface="宋体"/>
                <a:cs typeface="宋体"/>
              </a:rPr>
              <a:t>伤</a:t>
            </a:r>
            <a:endParaRPr sz="1100">
              <a:latin typeface="宋体"/>
              <a:cs typeface="宋体"/>
            </a:endParaRPr>
          </a:p>
        </p:txBody>
      </p:sp>
      <p:sp>
        <p:nvSpPr>
          <p:cNvPr id="61" name="object 61"/>
          <p:cNvSpPr txBox="1"/>
          <p:nvPr/>
        </p:nvSpPr>
        <p:spPr>
          <a:xfrm rot="4440000">
            <a:off x="2399961" y="3657366"/>
            <a:ext cx="198937" cy="142240"/>
          </a:xfrm>
          <a:prstGeom prst="rect">
            <a:avLst/>
          </a:prstGeom>
        </p:spPr>
        <p:txBody>
          <a:bodyPr vert="horz" wrap="square" lIns="0" tIns="0" rIns="0" bIns="0" rtlCol="0">
            <a:spAutoFit/>
          </a:bodyPr>
          <a:lstStyle/>
          <a:p>
            <a:pPr>
              <a:lnSpc>
                <a:spcPts val="1120"/>
              </a:lnSpc>
            </a:pPr>
            <a:r>
              <a:rPr sz="1100" spc="-20" dirty="0">
                <a:latin typeface="宋体"/>
                <a:cs typeface="宋体"/>
              </a:rPr>
              <a:t>工</a:t>
            </a:r>
            <a:endParaRPr sz="1100">
              <a:latin typeface="宋体"/>
              <a:cs typeface="宋体"/>
            </a:endParaRPr>
          </a:p>
        </p:txBody>
      </p:sp>
      <p:sp>
        <p:nvSpPr>
          <p:cNvPr id="62" name="object 62"/>
          <p:cNvSpPr txBox="1"/>
          <p:nvPr/>
        </p:nvSpPr>
        <p:spPr>
          <a:xfrm rot="3480000">
            <a:off x="2570162" y="3984494"/>
            <a:ext cx="199811" cy="141605"/>
          </a:xfrm>
          <a:prstGeom prst="rect">
            <a:avLst/>
          </a:prstGeom>
        </p:spPr>
        <p:txBody>
          <a:bodyPr vert="horz" wrap="square" lIns="0" tIns="0" rIns="0" bIns="0" rtlCol="0">
            <a:spAutoFit/>
          </a:bodyPr>
          <a:lstStyle/>
          <a:p>
            <a:pPr>
              <a:lnSpc>
                <a:spcPts val="1115"/>
              </a:lnSpc>
            </a:pPr>
            <a:r>
              <a:rPr sz="1100" spc="-15" dirty="0">
                <a:latin typeface="宋体"/>
                <a:cs typeface="宋体"/>
              </a:rPr>
              <a:t>伤</a:t>
            </a:r>
            <a:endParaRPr sz="1100">
              <a:latin typeface="宋体"/>
              <a:cs typeface="宋体"/>
            </a:endParaRPr>
          </a:p>
        </p:txBody>
      </p:sp>
      <p:sp>
        <p:nvSpPr>
          <p:cNvPr id="63" name="object 63"/>
          <p:cNvSpPr txBox="1"/>
          <p:nvPr/>
        </p:nvSpPr>
        <p:spPr>
          <a:xfrm rot="2580000">
            <a:off x="2818309" y="4323635"/>
            <a:ext cx="199815" cy="139700"/>
          </a:xfrm>
          <a:prstGeom prst="rect">
            <a:avLst/>
          </a:prstGeom>
        </p:spPr>
        <p:txBody>
          <a:bodyPr vert="horz" wrap="square" lIns="0" tIns="0" rIns="0" bIns="0" rtlCol="0">
            <a:spAutoFit/>
          </a:bodyPr>
          <a:lstStyle/>
          <a:p>
            <a:pPr>
              <a:lnSpc>
                <a:spcPts val="1100"/>
              </a:lnSpc>
            </a:pPr>
            <a:r>
              <a:rPr sz="1100" dirty="0">
                <a:latin typeface="宋体"/>
                <a:cs typeface="宋体"/>
              </a:rPr>
              <a:t>保</a:t>
            </a:r>
            <a:endParaRPr sz="1100">
              <a:latin typeface="宋体"/>
              <a:cs typeface="宋体"/>
            </a:endParaRPr>
          </a:p>
        </p:txBody>
      </p:sp>
      <p:sp>
        <p:nvSpPr>
          <p:cNvPr id="64" name="object 64"/>
          <p:cNvSpPr txBox="1"/>
          <p:nvPr/>
        </p:nvSpPr>
        <p:spPr>
          <a:xfrm rot="2580000">
            <a:off x="3137513" y="4610419"/>
            <a:ext cx="199815" cy="139700"/>
          </a:xfrm>
          <a:prstGeom prst="rect">
            <a:avLst/>
          </a:prstGeom>
        </p:spPr>
        <p:txBody>
          <a:bodyPr vert="horz" wrap="square" lIns="0" tIns="0" rIns="0" bIns="0" rtlCol="0">
            <a:spAutoFit/>
          </a:bodyPr>
          <a:lstStyle/>
          <a:p>
            <a:pPr>
              <a:lnSpc>
                <a:spcPts val="1100"/>
              </a:lnSpc>
            </a:pPr>
            <a:r>
              <a:rPr sz="1100" dirty="0">
                <a:latin typeface="宋体"/>
                <a:cs typeface="宋体"/>
              </a:rPr>
              <a:t>险</a:t>
            </a:r>
            <a:endParaRPr sz="1100">
              <a:latin typeface="宋体"/>
              <a:cs typeface="宋体"/>
            </a:endParaRPr>
          </a:p>
        </p:txBody>
      </p:sp>
      <p:sp>
        <p:nvSpPr>
          <p:cNvPr id="65" name="object 65"/>
          <p:cNvSpPr txBox="1"/>
          <p:nvPr/>
        </p:nvSpPr>
        <p:spPr>
          <a:xfrm rot="1680000">
            <a:off x="3504930" y="4793123"/>
            <a:ext cx="199851" cy="141064"/>
          </a:xfrm>
          <a:prstGeom prst="rect">
            <a:avLst/>
          </a:prstGeom>
        </p:spPr>
        <p:txBody>
          <a:bodyPr vert="horz" wrap="square" lIns="0" tIns="0" rIns="0" bIns="0" rtlCol="0">
            <a:spAutoFit/>
          </a:bodyPr>
          <a:lstStyle/>
          <a:p>
            <a:pPr>
              <a:lnSpc>
                <a:spcPts val="1090"/>
              </a:lnSpc>
            </a:pPr>
            <a:r>
              <a:rPr sz="1050" spc="60" dirty="0">
                <a:latin typeface="宋体"/>
                <a:cs typeface="宋体"/>
              </a:rPr>
              <a:t>赔</a:t>
            </a:r>
            <a:endParaRPr sz="1050">
              <a:latin typeface="宋体"/>
              <a:cs typeface="宋体"/>
            </a:endParaRPr>
          </a:p>
        </p:txBody>
      </p:sp>
      <p:sp>
        <p:nvSpPr>
          <p:cNvPr id="66" name="object 66"/>
          <p:cNvSpPr txBox="1"/>
          <p:nvPr/>
        </p:nvSpPr>
        <p:spPr>
          <a:xfrm rot="1680000">
            <a:off x="3951054" y="4940504"/>
            <a:ext cx="199851" cy="141064"/>
          </a:xfrm>
          <a:prstGeom prst="rect">
            <a:avLst/>
          </a:prstGeom>
        </p:spPr>
        <p:txBody>
          <a:bodyPr vert="horz" wrap="square" lIns="0" tIns="0" rIns="0" bIns="0" rtlCol="0">
            <a:spAutoFit/>
          </a:bodyPr>
          <a:lstStyle/>
          <a:p>
            <a:pPr>
              <a:lnSpc>
                <a:spcPts val="1090"/>
              </a:lnSpc>
            </a:pPr>
            <a:r>
              <a:rPr sz="1050" spc="60" dirty="0">
                <a:latin typeface="宋体"/>
                <a:cs typeface="宋体"/>
              </a:rPr>
              <a:t>偿</a:t>
            </a:r>
            <a:endParaRPr sz="1050">
              <a:latin typeface="宋体"/>
              <a:cs typeface="宋体"/>
            </a:endParaRPr>
          </a:p>
        </p:txBody>
      </p:sp>
      <p:sp>
        <p:nvSpPr>
          <p:cNvPr id="67" name="object 67"/>
          <p:cNvSpPr txBox="1"/>
          <p:nvPr/>
        </p:nvSpPr>
        <p:spPr>
          <a:xfrm rot="17160000">
            <a:off x="2407966" y="2356902"/>
            <a:ext cx="198937" cy="142240"/>
          </a:xfrm>
          <a:prstGeom prst="rect">
            <a:avLst/>
          </a:prstGeom>
        </p:spPr>
        <p:txBody>
          <a:bodyPr vert="horz" wrap="square" lIns="0" tIns="0" rIns="0" bIns="0" rtlCol="0">
            <a:spAutoFit/>
          </a:bodyPr>
          <a:lstStyle/>
          <a:p>
            <a:pPr>
              <a:lnSpc>
                <a:spcPts val="1120"/>
              </a:lnSpc>
            </a:pPr>
            <a:r>
              <a:rPr sz="1100" spc="-20" dirty="0">
                <a:latin typeface="宋体"/>
                <a:cs typeface="宋体"/>
              </a:rPr>
              <a:t>刺</a:t>
            </a:r>
            <a:endParaRPr sz="1100">
              <a:latin typeface="宋体"/>
              <a:cs typeface="宋体"/>
            </a:endParaRPr>
          </a:p>
        </p:txBody>
      </p:sp>
      <p:sp>
        <p:nvSpPr>
          <p:cNvPr id="68" name="object 68"/>
          <p:cNvSpPr txBox="1"/>
          <p:nvPr/>
        </p:nvSpPr>
        <p:spPr>
          <a:xfrm rot="18120000">
            <a:off x="2688749" y="1874926"/>
            <a:ext cx="199811" cy="141605"/>
          </a:xfrm>
          <a:prstGeom prst="rect">
            <a:avLst/>
          </a:prstGeom>
        </p:spPr>
        <p:txBody>
          <a:bodyPr vert="horz" wrap="square" lIns="0" tIns="0" rIns="0" bIns="0" rtlCol="0">
            <a:spAutoFit/>
          </a:bodyPr>
          <a:lstStyle/>
          <a:p>
            <a:pPr>
              <a:lnSpc>
                <a:spcPts val="1115"/>
              </a:lnSpc>
            </a:pPr>
            <a:r>
              <a:rPr sz="1100" spc="-15" dirty="0">
                <a:latin typeface="宋体"/>
                <a:cs typeface="宋体"/>
              </a:rPr>
              <a:t>激</a:t>
            </a:r>
            <a:endParaRPr sz="1100">
              <a:latin typeface="宋体"/>
              <a:cs typeface="宋体"/>
            </a:endParaRPr>
          </a:p>
        </p:txBody>
      </p:sp>
      <p:sp>
        <p:nvSpPr>
          <p:cNvPr id="69" name="object 69"/>
          <p:cNvSpPr txBox="1"/>
          <p:nvPr/>
        </p:nvSpPr>
        <p:spPr>
          <a:xfrm>
            <a:off x="5694737" y="4812670"/>
            <a:ext cx="742315" cy="165735"/>
          </a:xfrm>
          <a:prstGeom prst="rect">
            <a:avLst/>
          </a:prstGeom>
        </p:spPr>
        <p:txBody>
          <a:bodyPr vert="horz" wrap="square" lIns="0" tIns="0" rIns="0" bIns="0" rtlCol="0">
            <a:spAutoFit/>
          </a:bodyPr>
          <a:lstStyle/>
          <a:p>
            <a:pPr marL="12700"/>
            <a:r>
              <a:rPr sz="1050" spc="75" dirty="0">
                <a:latin typeface="宋体"/>
                <a:cs typeface="宋体"/>
              </a:rPr>
              <a:t>创伤结构层</a:t>
            </a:r>
            <a:endParaRPr sz="1050">
              <a:latin typeface="宋体"/>
              <a:cs typeface="宋体"/>
            </a:endParaRPr>
          </a:p>
        </p:txBody>
      </p:sp>
      <p:sp>
        <p:nvSpPr>
          <p:cNvPr id="70" name="object 70"/>
          <p:cNvSpPr/>
          <p:nvPr/>
        </p:nvSpPr>
        <p:spPr>
          <a:xfrm>
            <a:off x="4155631" y="3251305"/>
            <a:ext cx="1369695" cy="832485"/>
          </a:xfrm>
          <a:custGeom>
            <a:avLst/>
            <a:gdLst/>
            <a:ahLst/>
            <a:cxnLst/>
            <a:rect l="l" t="t" r="r" b="b"/>
            <a:pathLst>
              <a:path w="1369695" h="832485">
                <a:moveTo>
                  <a:pt x="1369380" y="0"/>
                </a:moveTo>
                <a:lnTo>
                  <a:pt x="0" y="832038"/>
                </a:lnTo>
              </a:path>
            </a:pathLst>
          </a:custGeom>
          <a:ln w="3845">
            <a:solidFill>
              <a:srgbClr val="CDCDCD"/>
            </a:solidFill>
          </a:ln>
        </p:spPr>
        <p:txBody>
          <a:bodyPr wrap="square" lIns="0" tIns="0" rIns="0" bIns="0" rtlCol="0"/>
          <a:lstStyle/>
          <a:p>
            <a:endParaRPr/>
          </a:p>
        </p:txBody>
      </p:sp>
      <p:sp>
        <p:nvSpPr>
          <p:cNvPr id="71" name="object 71"/>
          <p:cNvSpPr/>
          <p:nvPr/>
        </p:nvSpPr>
        <p:spPr>
          <a:xfrm>
            <a:off x="4048461" y="4037752"/>
            <a:ext cx="143510" cy="102870"/>
          </a:xfrm>
          <a:custGeom>
            <a:avLst/>
            <a:gdLst/>
            <a:ahLst/>
            <a:cxnLst/>
            <a:rect l="l" t="t" r="r" b="b"/>
            <a:pathLst>
              <a:path w="143510" h="102870">
                <a:moveTo>
                  <a:pt x="95261" y="0"/>
                </a:moveTo>
                <a:lnTo>
                  <a:pt x="0" y="102580"/>
                </a:lnTo>
                <a:lnTo>
                  <a:pt x="142891" y="68386"/>
                </a:lnTo>
                <a:lnTo>
                  <a:pt x="95261" y="0"/>
                </a:lnTo>
                <a:close/>
              </a:path>
            </a:pathLst>
          </a:custGeom>
          <a:solidFill>
            <a:srgbClr val="CDCDCD"/>
          </a:solidFill>
        </p:spPr>
        <p:txBody>
          <a:bodyPr wrap="square" lIns="0" tIns="0" rIns="0" bIns="0" rtlCol="0"/>
          <a:lstStyle/>
          <a:p>
            <a:endParaRPr/>
          </a:p>
        </p:txBody>
      </p:sp>
      <p:sp>
        <p:nvSpPr>
          <p:cNvPr id="72" name="object 72"/>
          <p:cNvSpPr/>
          <p:nvPr/>
        </p:nvSpPr>
        <p:spPr>
          <a:xfrm>
            <a:off x="4131816" y="3228510"/>
            <a:ext cx="1369695" cy="832485"/>
          </a:xfrm>
          <a:custGeom>
            <a:avLst/>
            <a:gdLst/>
            <a:ahLst/>
            <a:cxnLst/>
            <a:rect l="l" t="t" r="r" b="b"/>
            <a:pathLst>
              <a:path w="1369695" h="832485">
                <a:moveTo>
                  <a:pt x="1369380" y="0"/>
                </a:moveTo>
                <a:lnTo>
                  <a:pt x="0" y="832038"/>
                </a:lnTo>
              </a:path>
            </a:pathLst>
          </a:custGeom>
          <a:ln w="3845">
            <a:solidFill>
              <a:srgbClr val="404040"/>
            </a:solidFill>
          </a:ln>
        </p:spPr>
        <p:txBody>
          <a:bodyPr wrap="square" lIns="0" tIns="0" rIns="0" bIns="0" rtlCol="0"/>
          <a:lstStyle/>
          <a:p>
            <a:endParaRPr/>
          </a:p>
        </p:txBody>
      </p:sp>
      <p:sp>
        <p:nvSpPr>
          <p:cNvPr id="73" name="object 73"/>
          <p:cNvSpPr/>
          <p:nvPr/>
        </p:nvSpPr>
        <p:spPr>
          <a:xfrm>
            <a:off x="4024646" y="4014956"/>
            <a:ext cx="143510" cy="102870"/>
          </a:xfrm>
          <a:custGeom>
            <a:avLst/>
            <a:gdLst/>
            <a:ahLst/>
            <a:cxnLst/>
            <a:rect l="l" t="t" r="r" b="b"/>
            <a:pathLst>
              <a:path w="143510" h="102870">
                <a:moveTo>
                  <a:pt x="95261" y="0"/>
                </a:moveTo>
                <a:lnTo>
                  <a:pt x="0" y="102580"/>
                </a:lnTo>
                <a:lnTo>
                  <a:pt x="142891" y="68386"/>
                </a:lnTo>
                <a:lnTo>
                  <a:pt x="95261" y="0"/>
                </a:lnTo>
                <a:close/>
              </a:path>
            </a:pathLst>
          </a:custGeom>
          <a:solidFill>
            <a:srgbClr val="404040"/>
          </a:solidFill>
        </p:spPr>
        <p:txBody>
          <a:bodyPr wrap="square" lIns="0" tIns="0" rIns="0" bIns="0" rtlCol="0"/>
          <a:lstStyle/>
          <a:p>
            <a:endParaRPr/>
          </a:p>
        </p:txBody>
      </p:sp>
      <p:sp>
        <p:nvSpPr>
          <p:cNvPr id="74" name="object 74"/>
          <p:cNvSpPr txBox="1"/>
          <p:nvPr/>
        </p:nvSpPr>
        <p:spPr>
          <a:xfrm rot="19920000">
            <a:off x="3942986" y="3517874"/>
            <a:ext cx="1569486" cy="141064"/>
          </a:xfrm>
          <a:prstGeom prst="rect">
            <a:avLst/>
          </a:prstGeom>
        </p:spPr>
        <p:txBody>
          <a:bodyPr vert="horz" wrap="square" lIns="0" tIns="0" rIns="0" bIns="0" rtlCol="0">
            <a:spAutoFit/>
          </a:bodyPr>
          <a:lstStyle/>
          <a:p>
            <a:pPr>
              <a:lnSpc>
                <a:spcPts val="1090"/>
              </a:lnSpc>
            </a:pPr>
            <a:r>
              <a:rPr sz="1050" spc="45" dirty="0">
                <a:latin typeface="宋体"/>
                <a:cs typeface="宋体"/>
              </a:rPr>
              <a:t>工伤</a:t>
            </a:r>
            <a:r>
              <a:rPr sz="1575" spc="67" baseline="2645" dirty="0">
                <a:latin typeface="宋体"/>
                <a:cs typeface="宋体"/>
              </a:rPr>
              <a:t>认证与</a:t>
            </a:r>
            <a:r>
              <a:rPr sz="1575" spc="67" baseline="5291" dirty="0">
                <a:latin typeface="宋体"/>
                <a:cs typeface="宋体"/>
              </a:rPr>
              <a:t>劳动</a:t>
            </a:r>
            <a:r>
              <a:rPr sz="1575" spc="67" baseline="7936" dirty="0">
                <a:latin typeface="宋体"/>
                <a:cs typeface="宋体"/>
              </a:rPr>
              <a:t>能力鉴</a:t>
            </a:r>
            <a:r>
              <a:rPr sz="1575" spc="67" baseline="10582" dirty="0">
                <a:latin typeface="宋体"/>
                <a:cs typeface="宋体"/>
              </a:rPr>
              <a:t>定</a:t>
            </a:r>
            <a:endParaRPr sz="1575" baseline="10582">
              <a:latin typeface="宋体"/>
              <a:cs typeface="宋体"/>
            </a:endParaRPr>
          </a:p>
        </p:txBody>
      </p:sp>
      <p:sp>
        <p:nvSpPr>
          <p:cNvPr id="75" name="object 75"/>
          <p:cNvSpPr/>
          <p:nvPr/>
        </p:nvSpPr>
        <p:spPr>
          <a:xfrm>
            <a:off x="3322095" y="3992161"/>
            <a:ext cx="286385" cy="319405"/>
          </a:xfrm>
          <a:custGeom>
            <a:avLst/>
            <a:gdLst/>
            <a:ahLst/>
            <a:cxnLst/>
            <a:rect l="l" t="t" r="r" b="b"/>
            <a:pathLst>
              <a:path w="286385" h="319404">
                <a:moveTo>
                  <a:pt x="285783" y="319183"/>
                </a:moveTo>
                <a:lnTo>
                  <a:pt x="0" y="0"/>
                </a:lnTo>
              </a:path>
            </a:pathLst>
          </a:custGeom>
          <a:ln w="3893">
            <a:solidFill>
              <a:srgbClr val="CDCDCD"/>
            </a:solidFill>
          </a:ln>
        </p:spPr>
        <p:txBody>
          <a:bodyPr wrap="square" lIns="0" tIns="0" rIns="0" bIns="0" rtlCol="0"/>
          <a:lstStyle/>
          <a:p>
            <a:endParaRPr/>
          </a:p>
        </p:txBody>
      </p:sp>
      <p:sp>
        <p:nvSpPr>
          <p:cNvPr id="76" name="object 76"/>
          <p:cNvSpPr/>
          <p:nvPr/>
        </p:nvSpPr>
        <p:spPr>
          <a:xfrm>
            <a:off x="3238740" y="3900978"/>
            <a:ext cx="119380" cy="125730"/>
          </a:xfrm>
          <a:custGeom>
            <a:avLst/>
            <a:gdLst/>
            <a:ahLst/>
            <a:cxnLst/>
            <a:rect l="l" t="t" r="r" b="b"/>
            <a:pathLst>
              <a:path w="119380" h="125729">
                <a:moveTo>
                  <a:pt x="0" y="0"/>
                </a:moveTo>
                <a:lnTo>
                  <a:pt x="59538" y="125375"/>
                </a:lnTo>
                <a:lnTo>
                  <a:pt x="119076" y="68386"/>
                </a:lnTo>
                <a:lnTo>
                  <a:pt x="0" y="0"/>
                </a:lnTo>
                <a:close/>
              </a:path>
            </a:pathLst>
          </a:custGeom>
          <a:solidFill>
            <a:srgbClr val="CDCDCD"/>
          </a:solidFill>
        </p:spPr>
        <p:txBody>
          <a:bodyPr wrap="square" lIns="0" tIns="0" rIns="0" bIns="0" rtlCol="0"/>
          <a:lstStyle/>
          <a:p>
            <a:endParaRPr/>
          </a:p>
        </p:txBody>
      </p:sp>
      <p:sp>
        <p:nvSpPr>
          <p:cNvPr id="77" name="object 77"/>
          <p:cNvSpPr/>
          <p:nvPr/>
        </p:nvSpPr>
        <p:spPr>
          <a:xfrm>
            <a:off x="3298280" y="3969366"/>
            <a:ext cx="286385" cy="319405"/>
          </a:xfrm>
          <a:custGeom>
            <a:avLst/>
            <a:gdLst/>
            <a:ahLst/>
            <a:cxnLst/>
            <a:rect l="l" t="t" r="r" b="b"/>
            <a:pathLst>
              <a:path w="286385" h="319404">
                <a:moveTo>
                  <a:pt x="285783" y="319183"/>
                </a:moveTo>
                <a:lnTo>
                  <a:pt x="0" y="0"/>
                </a:lnTo>
              </a:path>
            </a:pathLst>
          </a:custGeom>
          <a:ln w="3893">
            <a:solidFill>
              <a:srgbClr val="404040"/>
            </a:solidFill>
          </a:ln>
        </p:spPr>
        <p:txBody>
          <a:bodyPr wrap="square" lIns="0" tIns="0" rIns="0" bIns="0" rtlCol="0"/>
          <a:lstStyle/>
          <a:p>
            <a:endParaRPr/>
          </a:p>
        </p:txBody>
      </p:sp>
      <p:sp>
        <p:nvSpPr>
          <p:cNvPr id="78" name="object 78"/>
          <p:cNvSpPr/>
          <p:nvPr/>
        </p:nvSpPr>
        <p:spPr>
          <a:xfrm>
            <a:off x="3214925" y="3878183"/>
            <a:ext cx="119380" cy="125730"/>
          </a:xfrm>
          <a:custGeom>
            <a:avLst/>
            <a:gdLst/>
            <a:ahLst/>
            <a:cxnLst/>
            <a:rect l="l" t="t" r="r" b="b"/>
            <a:pathLst>
              <a:path w="119380" h="125729">
                <a:moveTo>
                  <a:pt x="0" y="0"/>
                </a:moveTo>
                <a:lnTo>
                  <a:pt x="59538" y="125375"/>
                </a:lnTo>
                <a:lnTo>
                  <a:pt x="119076" y="68386"/>
                </a:lnTo>
                <a:lnTo>
                  <a:pt x="0" y="0"/>
                </a:lnTo>
                <a:close/>
              </a:path>
            </a:pathLst>
          </a:custGeom>
          <a:solidFill>
            <a:srgbClr val="404040"/>
          </a:solidFill>
        </p:spPr>
        <p:txBody>
          <a:bodyPr wrap="square" lIns="0" tIns="0" rIns="0" bIns="0" rtlCol="0"/>
          <a:lstStyle/>
          <a:p>
            <a:endParaRPr/>
          </a:p>
        </p:txBody>
      </p:sp>
      <p:sp>
        <p:nvSpPr>
          <p:cNvPr id="79" name="object 79"/>
          <p:cNvSpPr txBox="1"/>
          <p:nvPr/>
        </p:nvSpPr>
        <p:spPr>
          <a:xfrm rot="2580000">
            <a:off x="3168108" y="4119606"/>
            <a:ext cx="315503" cy="139700"/>
          </a:xfrm>
          <a:prstGeom prst="rect">
            <a:avLst/>
          </a:prstGeom>
        </p:spPr>
        <p:txBody>
          <a:bodyPr vert="horz" wrap="square" lIns="0" tIns="0" rIns="0" bIns="0" rtlCol="0">
            <a:spAutoFit/>
          </a:bodyPr>
          <a:lstStyle/>
          <a:p>
            <a:pPr>
              <a:lnSpc>
                <a:spcPts val="1100"/>
              </a:lnSpc>
            </a:pPr>
            <a:r>
              <a:rPr sz="1100" spc="-10" dirty="0">
                <a:latin typeface="宋体"/>
                <a:cs typeface="宋体"/>
              </a:rPr>
              <a:t>结</a:t>
            </a:r>
            <a:r>
              <a:rPr sz="1100" dirty="0">
                <a:latin typeface="宋体"/>
                <a:cs typeface="宋体"/>
              </a:rPr>
              <a:t>果</a:t>
            </a:r>
            <a:endParaRPr sz="1100">
              <a:latin typeface="宋体"/>
              <a:cs typeface="宋体"/>
            </a:endParaRPr>
          </a:p>
        </p:txBody>
      </p:sp>
      <p:sp>
        <p:nvSpPr>
          <p:cNvPr id="80" name="object 80"/>
          <p:cNvSpPr/>
          <p:nvPr/>
        </p:nvSpPr>
        <p:spPr>
          <a:xfrm>
            <a:off x="2905326" y="2704210"/>
            <a:ext cx="0" cy="535940"/>
          </a:xfrm>
          <a:custGeom>
            <a:avLst/>
            <a:gdLst/>
            <a:ahLst/>
            <a:cxnLst/>
            <a:rect l="l" t="t" r="r" b="b"/>
            <a:pathLst>
              <a:path h="535939">
                <a:moveTo>
                  <a:pt x="0" y="0"/>
                </a:moveTo>
                <a:lnTo>
                  <a:pt x="0" y="535696"/>
                </a:lnTo>
              </a:path>
            </a:pathLst>
          </a:custGeom>
          <a:ln w="3969">
            <a:solidFill>
              <a:srgbClr val="CDCDCD"/>
            </a:solidFill>
          </a:ln>
        </p:spPr>
        <p:txBody>
          <a:bodyPr wrap="square" lIns="0" tIns="0" rIns="0" bIns="0" rtlCol="0"/>
          <a:lstStyle/>
          <a:p>
            <a:endParaRPr/>
          </a:p>
        </p:txBody>
      </p:sp>
      <p:sp>
        <p:nvSpPr>
          <p:cNvPr id="81" name="object 81"/>
          <p:cNvSpPr/>
          <p:nvPr/>
        </p:nvSpPr>
        <p:spPr>
          <a:xfrm>
            <a:off x="2857695" y="3228509"/>
            <a:ext cx="83820" cy="125730"/>
          </a:xfrm>
          <a:custGeom>
            <a:avLst/>
            <a:gdLst/>
            <a:ahLst/>
            <a:cxnLst/>
            <a:rect l="l" t="t" r="r" b="b"/>
            <a:pathLst>
              <a:path w="83819" h="125729">
                <a:moveTo>
                  <a:pt x="83353" y="0"/>
                </a:moveTo>
                <a:lnTo>
                  <a:pt x="0" y="0"/>
                </a:lnTo>
                <a:lnTo>
                  <a:pt x="47630" y="125375"/>
                </a:lnTo>
                <a:lnTo>
                  <a:pt x="83353" y="0"/>
                </a:lnTo>
                <a:close/>
              </a:path>
            </a:pathLst>
          </a:custGeom>
          <a:solidFill>
            <a:srgbClr val="CDCDCD"/>
          </a:solidFill>
        </p:spPr>
        <p:txBody>
          <a:bodyPr wrap="square" lIns="0" tIns="0" rIns="0" bIns="0" rtlCol="0"/>
          <a:lstStyle/>
          <a:p>
            <a:endParaRPr/>
          </a:p>
        </p:txBody>
      </p:sp>
      <p:sp>
        <p:nvSpPr>
          <p:cNvPr id="82" name="object 82"/>
          <p:cNvSpPr/>
          <p:nvPr/>
        </p:nvSpPr>
        <p:spPr>
          <a:xfrm>
            <a:off x="2881511" y="2681415"/>
            <a:ext cx="0" cy="535940"/>
          </a:xfrm>
          <a:custGeom>
            <a:avLst/>
            <a:gdLst/>
            <a:ahLst/>
            <a:cxnLst/>
            <a:rect l="l" t="t" r="r" b="b"/>
            <a:pathLst>
              <a:path h="535939">
                <a:moveTo>
                  <a:pt x="0" y="0"/>
                </a:moveTo>
                <a:lnTo>
                  <a:pt x="0" y="535696"/>
                </a:lnTo>
              </a:path>
            </a:pathLst>
          </a:custGeom>
          <a:ln w="3969">
            <a:solidFill>
              <a:srgbClr val="404040"/>
            </a:solidFill>
          </a:ln>
        </p:spPr>
        <p:txBody>
          <a:bodyPr wrap="square" lIns="0" tIns="0" rIns="0" bIns="0" rtlCol="0"/>
          <a:lstStyle/>
          <a:p>
            <a:endParaRPr/>
          </a:p>
        </p:txBody>
      </p:sp>
      <p:sp>
        <p:nvSpPr>
          <p:cNvPr id="83" name="object 83"/>
          <p:cNvSpPr/>
          <p:nvPr/>
        </p:nvSpPr>
        <p:spPr>
          <a:xfrm>
            <a:off x="2833880" y="3205713"/>
            <a:ext cx="83820" cy="125730"/>
          </a:xfrm>
          <a:custGeom>
            <a:avLst/>
            <a:gdLst/>
            <a:ahLst/>
            <a:cxnLst/>
            <a:rect l="l" t="t" r="r" b="b"/>
            <a:pathLst>
              <a:path w="83819" h="125729">
                <a:moveTo>
                  <a:pt x="83353" y="0"/>
                </a:moveTo>
                <a:lnTo>
                  <a:pt x="0" y="0"/>
                </a:lnTo>
                <a:lnTo>
                  <a:pt x="47630" y="125375"/>
                </a:lnTo>
                <a:lnTo>
                  <a:pt x="83353" y="0"/>
                </a:lnTo>
                <a:close/>
              </a:path>
            </a:pathLst>
          </a:custGeom>
          <a:solidFill>
            <a:srgbClr val="404040"/>
          </a:solidFill>
        </p:spPr>
        <p:txBody>
          <a:bodyPr wrap="square" lIns="0" tIns="0" rIns="0" bIns="0" rtlCol="0"/>
          <a:lstStyle/>
          <a:p>
            <a:endParaRPr/>
          </a:p>
        </p:txBody>
      </p:sp>
      <p:sp>
        <p:nvSpPr>
          <p:cNvPr id="84" name="object 84"/>
          <p:cNvSpPr/>
          <p:nvPr/>
        </p:nvSpPr>
        <p:spPr>
          <a:xfrm>
            <a:off x="3072034" y="2863780"/>
            <a:ext cx="12065" cy="467359"/>
          </a:xfrm>
          <a:custGeom>
            <a:avLst/>
            <a:gdLst/>
            <a:ahLst/>
            <a:cxnLst/>
            <a:rect l="l" t="t" r="r" b="b"/>
            <a:pathLst>
              <a:path w="12065" h="467360">
                <a:moveTo>
                  <a:pt x="0" y="0"/>
                </a:moveTo>
                <a:lnTo>
                  <a:pt x="11907" y="467309"/>
                </a:lnTo>
              </a:path>
            </a:pathLst>
          </a:custGeom>
          <a:ln w="3969">
            <a:solidFill>
              <a:srgbClr val="CDCDCD"/>
            </a:solidFill>
          </a:ln>
        </p:spPr>
        <p:txBody>
          <a:bodyPr wrap="square" lIns="0" tIns="0" rIns="0" bIns="0" rtlCol="0"/>
          <a:lstStyle/>
          <a:p>
            <a:endParaRPr/>
          </a:p>
        </p:txBody>
      </p:sp>
      <p:sp>
        <p:nvSpPr>
          <p:cNvPr id="85" name="object 85"/>
          <p:cNvSpPr/>
          <p:nvPr/>
        </p:nvSpPr>
        <p:spPr>
          <a:xfrm>
            <a:off x="3036310" y="2749801"/>
            <a:ext cx="83820" cy="125730"/>
          </a:xfrm>
          <a:custGeom>
            <a:avLst/>
            <a:gdLst/>
            <a:ahLst/>
            <a:cxnLst/>
            <a:rect l="l" t="t" r="r" b="b"/>
            <a:pathLst>
              <a:path w="83819" h="125730">
                <a:moveTo>
                  <a:pt x="35722" y="0"/>
                </a:moveTo>
                <a:lnTo>
                  <a:pt x="0" y="125375"/>
                </a:lnTo>
                <a:lnTo>
                  <a:pt x="83353" y="125375"/>
                </a:lnTo>
                <a:lnTo>
                  <a:pt x="35722" y="0"/>
                </a:lnTo>
                <a:close/>
              </a:path>
            </a:pathLst>
          </a:custGeom>
          <a:solidFill>
            <a:srgbClr val="CDCDCD"/>
          </a:solidFill>
        </p:spPr>
        <p:txBody>
          <a:bodyPr wrap="square" lIns="0" tIns="0" rIns="0" bIns="0" rtlCol="0"/>
          <a:lstStyle/>
          <a:p>
            <a:endParaRPr/>
          </a:p>
        </p:txBody>
      </p:sp>
      <p:sp>
        <p:nvSpPr>
          <p:cNvPr id="86" name="object 86"/>
          <p:cNvSpPr/>
          <p:nvPr/>
        </p:nvSpPr>
        <p:spPr>
          <a:xfrm>
            <a:off x="3048219" y="2840985"/>
            <a:ext cx="12065" cy="467359"/>
          </a:xfrm>
          <a:custGeom>
            <a:avLst/>
            <a:gdLst/>
            <a:ahLst/>
            <a:cxnLst/>
            <a:rect l="l" t="t" r="r" b="b"/>
            <a:pathLst>
              <a:path w="12065" h="467360">
                <a:moveTo>
                  <a:pt x="0" y="0"/>
                </a:moveTo>
                <a:lnTo>
                  <a:pt x="11907" y="467309"/>
                </a:lnTo>
              </a:path>
            </a:pathLst>
          </a:custGeom>
          <a:ln w="3969">
            <a:solidFill>
              <a:srgbClr val="404040"/>
            </a:solidFill>
          </a:ln>
        </p:spPr>
        <p:txBody>
          <a:bodyPr wrap="square" lIns="0" tIns="0" rIns="0" bIns="0" rtlCol="0"/>
          <a:lstStyle/>
          <a:p>
            <a:endParaRPr/>
          </a:p>
        </p:txBody>
      </p:sp>
      <p:sp>
        <p:nvSpPr>
          <p:cNvPr id="87" name="object 87"/>
          <p:cNvSpPr/>
          <p:nvPr/>
        </p:nvSpPr>
        <p:spPr>
          <a:xfrm>
            <a:off x="3012495" y="2727006"/>
            <a:ext cx="83820" cy="125730"/>
          </a:xfrm>
          <a:custGeom>
            <a:avLst/>
            <a:gdLst/>
            <a:ahLst/>
            <a:cxnLst/>
            <a:rect l="l" t="t" r="r" b="b"/>
            <a:pathLst>
              <a:path w="83819" h="125730">
                <a:moveTo>
                  <a:pt x="35722" y="0"/>
                </a:moveTo>
                <a:lnTo>
                  <a:pt x="0" y="125375"/>
                </a:lnTo>
                <a:lnTo>
                  <a:pt x="83353" y="125375"/>
                </a:lnTo>
                <a:lnTo>
                  <a:pt x="35722" y="0"/>
                </a:lnTo>
                <a:close/>
              </a:path>
            </a:pathLst>
          </a:custGeom>
          <a:solidFill>
            <a:srgbClr val="404040"/>
          </a:solidFill>
        </p:spPr>
        <p:txBody>
          <a:bodyPr wrap="square" lIns="0" tIns="0" rIns="0" bIns="0" rtlCol="0"/>
          <a:lstStyle/>
          <a:p>
            <a:endParaRPr/>
          </a:p>
        </p:txBody>
      </p:sp>
      <p:sp>
        <p:nvSpPr>
          <p:cNvPr id="88" name="object 88"/>
          <p:cNvSpPr txBox="1"/>
          <p:nvPr/>
        </p:nvSpPr>
        <p:spPr>
          <a:xfrm>
            <a:off x="2707502" y="2743373"/>
            <a:ext cx="168910" cy="360680"/>
          </a:xfrm>
          <a:prstGeom prst="rect">
            <a:avLst/>
          </a:prstGeom>
        </p:spPr>
        <p:txBody>
          <a:bodyPr vert="horz" wrap="square" lIns="0" tIns="0" rIns="0" bIns="0" rtlCol="0">
            <a:spAutoFit/>
          </a:bodyPr>
          <a:lstStyle/>
          <a:p>
            <a:pPr marL="12700" marR="5080">
              <a:lnSpc>
                <a:spcPct val="111000"/>
              </a:lnSpc>
            </a:pPr>
            <a:r>
              <a:rPr sz="1050" spc="55" dirty="0">
                <a:latin typeface="宋体"/>
                <a:cs typeface="宋体"/>
              </a:rPr>
              <a:t>交  纳</a:t>
            </a:r>
            <a:endParaRPr sz="1050">
              <a:latin typeface="宋体"/>
              <a:cs typeface="宋体"/>
            </a:endParaRPr>
          </a:p>
        </p:txBody>
      </p:sp>
      <p:sp>
        <p:nvSpPr>
          <p:cNvPr id="89" name="object 89"/>
          <p:cNvSpPr txBox="1"/>
          <p:nvPr/>
        </p:nvSpPr>
        <p:spPr>
          <a:xfrm>
            <a:off x="3069764" y="2868909"/>
            <a:ext cx="168910" cy="360680"/>
          </a:xfrm>
          <a:prstGeom prst="rect">
            <a:avLst/>
          </a:prstGeom>
        </p:spPr>
        <p:txBody>
          <a:bodyPr vert="horz" wrap="square" lIns="0" tIns="0" rIns="0" bIns="0" rtlCol="0">
            <a:spAutoFit/>
          </a:bodyPr>
          <a:lstStyle/>
          <a:p>
            <a:pPr marL="12700" marR="5080">
              <a:lnSpc>
                <a:spcPct val="110900"/>
              </a:lnSpc>
            </a:pPr>
            <a:r>
              <a:rPr sz="1050" spc="55" dirty="0">
                <a:latin typeface="宋体"/>
                <a:cs typeface="宋体"/>
              </a:rPr>
              <a:t>征  收</a:t>
            </a:r>
            <a:endParaRPr sz="1050">
              <a:latin typeface="宋体"/>
              <a:cs typeface="宋体"/>
            </a:endParaRPr>
          </a:p>
        </p:txBody>
      </p:sp>
      <p:sp>
        <p:nvSpPr>
          <p:cNvPr id="90" name="object 90"/>
          <p:cNvSpPr/>
          <p:nvPr/>
        </p:nvSpPr>
        <p:spPr>
          <a:xfrm>
            <a:off x="5417843" y="3627432"/>
            <a:ext cx="202565" cy="353695"/>
          </a:xfrm>
          <a:custGeom>
            <a:avLst/>
            <a:gdLst/>
            <a:ahLst/>
            <a:cxnLst/>
            <a:rect l="l" t="t" r="r" b="b"/>
            <a:pathLst>
              <a:path w="202564" h="353695">
                <a:moveTo>
                  <a:pt x="202430" y="0"/>
                </a:moveTo>
                <a:lnTo>
                  <a:pt x="0" y="353331"/>
                </a:lnTo>
              </a:path>
            </a:pathLst>
          </a:custGeom>
          <a:ln w="3927">
            <a:solidFill>
              <a:srgbClr val="CDCDCD"/>
            </a:solidFill>
          </a:ln>
        </p:spPr>
        <p:txBody>
          <a:bodyPr wrap="square" lIns="0" tIns="0" rIns="0" bIns="0" rtlCol="0"/>
          <a:lstStyle/>
          <a:p>
            <a:endParaRPr/>
          </a:p>
        </p:txBody>
      </p:sp>
      <p:sp>
        <p:nvSpPr>
          <p:cNvPr id="91" name="object 91"/>
          <p:cNvSpPr/>
          <p:nvPr/>
        </p:nvSpPr>
        <p:spPr>
          <a:xfrm>
            <a:off x="5584549" y="3524851"/>
            <a:ext cx="95250" cy="137160"/>
          </a:xfrm>
          <a:custGeom>
            <a:avLst/>
            <a:gdLst/>
            <a:ahLst/>
            <a:cxnLst/>
            <a:rect l="l" t="t" r="r" b="b"/>
            <a:pathLst>
              <a:path w="95250" h="137160">
                <a:moveTo>
                  <a:pt x="95261" y="0"/>
                </a:moveTo>
                <a:lnTo>
                  <a:pt x="0" y="91182"/>
                </a:lnTo>
                <a:lnTo>
                  <a:pt x="71445" y="136773"/>
                </a:lnTo>
                <a:lnTo>
                  <a:pt x="95261" y="0"/>
                </a:lnTo>
                <a:close/>
              </a:path>
            </a:pathLst>
          </a:custGeom>
          <a:solidFill>
            <a:srgbClr val="CDCDCD"/>
          </a:solidFill>
        </p:spPr>
        <p:txBody>
          <a:bodyPr wrap="square" lIns="0" tIns="0" rIns="0" bIns="0" rtlCol="0"/>
          <a:lstStyle/>
          <a:p>
            <a:endParaRPr/>
          </a:p>
        </p:txBody>
      </p:sp>
      <p:sp>
        <p:nvSpPr>
          <p:cNvPr id="92" name="object 92"/>
          <p:cNvSpPr/>
          <p:nvPr/>
        </p:nvSpPr>
        <p:spPr>
          <a:xfrm>
            <a:off x="5394027" y="3604637"/>
            <a:ext cx="202565" cy="353695"/>
          </a:xfrm>
          <a:custGeom>
            <a:avLst/>
            <a:gdLst/>
            <a:ahLst/>
            <a:cxnLst/>
            <a:rect l="l" t="t" r="r" b="b"/>
            <a:pathLst>
              <a:path w="202564" h="353695">
                <a:moveTo>
                  <a:pt x="202430" y="0"/>
                </a:moveTo>
                <a:lnTo>
                  <a:pt x="0" y="353331"/>
                </a:lnTo>
              </a:path>
            </a:pathLst>
          </a:custGeom>
          <a:ln w="3927">
            <a:solidFill>
              <a:srgbClr val="404040"/>
            </a:solidFill>
          </a:ln>
        </p:spPr>
        <p:txBody>
          <a:bodyPr wrap="square" lIns="0" tIns="0" rIns="0" bIns="0" rtlCol="0"/>
          <a:lstStyle/>
          <a:p>
            <a:endParaRPr/>
          </a:p>
        </p:txBody>
      </p:sp>
      <p:sp>
        <p:nvSpPr>
          <p:cNvPr id="93" name="object 93"/>
          <p:cNvSpPr/>
          <p:nvPr/>
        </p:nvSpPr>
        <p:spPr>
          <a:xfrm>
            <a:off x="5560733" y="3502056"/>
            <a:ext cx="95250" cy="137160"/>
          </a:xfrm>
          <a:custGeom>
            <a:avLst/>
            <a:gdLst/>
            <a:ahLst/>
            <a:cxnLst/>
            <a:rect l="l" t="t" r="r" b="b"/>
            <a:pathLst>
              <a:path w="95250" h="137160">
                <a:moveTo>
                  <a:pt x="95261" y="0"/>
                </a:moveTo>
                <a:lnTo>
                  <a:pt x="0" y="91182"/>
                </a:lnTo>
                <a:lnTo>
                  <a:pt x="71445" y="136773"/>
                </a:lnTo>
                <a:lnTo>
                  <a:pt x="95261" y="0"/>
                </a:lnTo>
                <a:close/>
              </a:path>
            </a:pathLst>
          </a:custGeom>
          <a:solidFill>
            <a:srgbClr val="404040"/>
          </a:solidFill>
        </p:spPr>
        <p:txBody>
          <a:bodyPr wrap="square" lIns="0" tIns="0" rIns="0" bIns="0" rtlCol="0"/>
          <a:lstStyle/>
          <a:p>
            <a:endParaRPr/>
          </a:p>
        </p:txBody>
      </p:sp>
      <p:sp>
        <p:nvSpPr>
          <p:cNvPr id="94" name="object 94"/>
          <p:cNvSpPr/>
          <p:nvPr/>
        </p:nvSpPr>
        <p:spPr>
          <a:xfrm>
            <a:off x="5596457" y="3581841"/>
            <a:ext cx="262255" cy="433705"/>
          </a:xfrm>
          <a:custGeom>
            <a:avLst/>
            <a:gdLst/>
            <a:ahLst/>
            <a:cxnLst/>
            <a:rect l="l" t="t" r="r" b="b"/>
            <a:pathLst>
              <a:path w="262254" h="433704">
                <a:moveTo>
                  <a:pt x="261968" y="0"/>
                </a:moveTo>
                <a:lnTo>
                  <a:pt x="0" y="433116"/>
                </a:lnTo>
              </a:path>
            </a:pathLst>
          </a:custGeom>
          <a:ln w="3923">
            <a:solidFill>
              <a:srgbClr val="CDCDCD"/>
            </a:solidFill>
          </a:ln>
        </p:spPr>
        <p:txBody>
          <a:bodyPr wrap="square" lIns="0" tIns="0" rIns="0" bIns="0" rtlCol="0"/>
          <a:lstStyle/>
          <a:p>
            <a:endParaRPr/>
          </a:p>
        </p:txBody>
      </p:sp>
      <p:sp>
        <p:nvSpPr>
          <p:cNvPr id="95" name="object 95"/>
          <p:cNvSpPr/>
          <p:nvPr/>
        </p:nvSpPr>
        <p:spPr>
          <a:xfrm>
            <a:off x="5536918" y="3980763"/>
            <a:ext cx="107314" cy="137160"/>
          </a:xfrm>
          <a:custGeom>
            <a:avLst/>
            <a:gdLst/>
            <a:ahLst/>
            <a:cxnLst/>
            <a:rect l="l" t="t" r="r" b="b"/>
            <a:pathLst>
              <a:path w="107314" h="137160">
                <a:moveTo>
                  <a:pt x="23815" y="0"/>
                </a:moveTo>
                <a:lnTo>
                  <a:pt x="0" y="136773"/>
                </a:lnTo>
                <a:lnTo>
                  <a:pt x="107168" y="45591"/>
                </a:lnTo>
                <a:lnTo>
                  <a:pt x="23815" y="0"/>
                </a:lnTo>
                <a:close/>
              </a:path>
            </a:pathLst>
          </a:custGeom>
          <a:solidFill>
            <a:srgbClr val="CDCDCD"/>
          </a:solidFill>
        </p:spPr>
        <p:txBody>
          <a:bodyPr wrap="square" lIns="0" tIns="0" rIns="0" bIns="0" rtlCol="0"/>
          <a:lstStyle/>
          <a:p>
            <a:endParaRPr/>
          </a:p>
        </p:txBody>
      </p:sp>
      <p:sp>
        <p:nvSpPr>
          <p:cNvPr id="96" name="object 96"/>
          <p:cNvSpPr/>
          <p:nvPr/>
        </p:nvSpPr>
        <p:spPr>
          <a:xfrm>
            <a:off x="5572641" y="3559046"/>
            <a:ext cx="274320" cy="433705"/>
          </a:xfrm>
          <a:custGeom>
            <a:avLst/>
            <a:gdLst/>
            <a:ahLst/>
            <a:cxnLst/>
            <a:rect l="l" t="t" r="r" b="b"/>
            <a:pathLst>
              <a:path w="274320" h="433704">
                <a:moveTo>
                  <a:pt x="273876" y="0"/>
                </a:moveTo>
                <a:lnTo>
                  <a:pt x="0" y="433116"/>
                </a:lnTo>
              </a:path>
            </a:pathLst>
          </a:custGeom>
          <a:ln w="3920">
            <a:solidFill>
              <a:srgbClr val="404040"/>
            </a:solidFill>
          </a:ln>
        </p:spPr>
        <p:txBody>
          <a:bodyPr wrap="square" lIns="0" tIns="0" rIns="0" bIns="0" rtlCol="0"/>
          <a:lstStyle/>
          <a:p>
            <a:endParaRPr/>
          </a:p>
        </p:txBody>
      </p:sp>
      <p:sp>
        <p:nvSpPr>
          <p:cNvPr id="97" name="object 97"/>
          <p:cNvSpPr/>
          <p:nvPr/>
        </p:nvSpPr>
        <p:spPr>
          <a:xfrm>
            <a:off x="5513103" y="3957967"/>
            <a:ext cx="107314" cy="137160"/>
          </a:xfrm>
          <a:custGeom>
            <a:avLst/>
            <a:gdLst/>
            <a:ahLst/>
            <a:cxnLst/>
            <a:rect l="l" t="t" r="r" b="b"/>
            <a:pathLst>
              <a:path w="107314" h="137160">
                <a:moveTo>
                  <a:pt x="23815" y="0"/>
                </a:moveTo>
                <a:lnTo>
                  <a:pt x="0" y="136773"/>
                </a:lnTo>
                <a:lnTo>
                  <a:pt x="107168" y="45591"/>
                </a:lnTo>
                <a:lnTo>
                  <a:pt x="23815" y="0"/>
                </a:lnTo>
                <a:close/>
              </a:path>
            </a:pathLst>
          </a:custGeom>
          <a:solidFill>
            <a:srgbClr val="404040"/>
          </a:solidFill>
        </p:spPr>
        <p:txBody>
          <a:bodyPr wrap="square" lIns="0" tIns="0" rIns="0" bIns="0" rtlCol="0"/>
          <a:lstStyle/>
          <a:p>
            <a:endParaRPr/>
          </a:p>
        </p:txBody>
      </p:sp>
      <p:sp>
        <p:nvSpPr>
          <p:cNvPr id="98" name="object 98"/>
          <p:cNvSpPr txBox="1"/>
          <p:nvPr/>
        </p:nvSpPr>
        <p:spPr>
          <a:xfrm rot="18120000">
            <a:off x="5272104" y="3653797"/>
            <a:ext cx="313235" cy="141605"/>
          </a:xfrm>
          <a:prstGeom prst="rect">
            <a:avLst/>
          </a:prstGeom>
        </p:spPr>
        <p:txBody>
          <a:bodyPr vert="horz" wrap="square" lIns="0" tIns="0" rIns="0" bIns="0" rtlCol="0">
            <a:spAutoFit/>
          </a:bodyPr>
          <a:lstStyle/>
          <a:p>
            <a:pPr>
              <a:lnSpc>
                <a:spcPts val="1115"/>
              </a:lnSpc>
            </a:pPr>
            <a:r>
              <a:rPr sz="1100" spc="-30" dirty="0">
                <a:latin typeface="宋体"/>
                <a:cs typeface="宋体"/>
              </a:rPr>
              <a:t>接</a:t>
            </a:r>
            <a:r>
              <a:rPr sz="1100" spc="-15" dirty="0">
                <a:latin typeface="宋体"/>
                <a:cs typeface="宋体"/>
              </a:rPr>
              <a:t>触</a:t>
            </a:r>
            <a:endParaRPr sz="1100">
              <a:latin typeface="宋体"/>
              <a:cs typeface="宋体"/>
            </a:endParaRPr>
          </a:p>
        </p:txBody>
      </p:sp>
      <p:sp>
        <p:nvSpPr>
          <p:cNvPr id="99" name="object 99"/>
          <p:cNvSpPr txBox="1"/>
          <p:nvPr/>
        </p:nvSpPr>
        <p:spPr>
          <a:xfrm rot="18120000">
            <a:off x="5649031" y="3807708"/>
            <a:ext cx="278871" cy="128240"/>
          </a:xfrm>
          <a:prstGeom prst="rect">
            <a:avLst/>
          </a:prstGeom>
        </p:spPr>
        <p:txBody>
          <a:bodyPr vert="horz" wrap="square" lIns="0" tIns="0" rIns="0" bIns="0" rtlCol="0">
            <a:spAutoFit/>
          </a:bodyPr>
          <a:lstStyle/>
          <a:p>
            <a:pPr>
              <a:lnSpc>
                <a:spcPts val="990"/>
              </a:lnSpc>
            </a:pPr>
            <a:r>
              <a:rPr sz="950" dirty="0">
                <a:latin typeface="宋体"/>
                <a:cs typeface="宋体"/>
              </a:rPr>
              <a:t>创</a:t>
            </a:r>
            <a:r>
              <a:rPr sz="950" spc="15" dirty="0">
                <a:latin typeface="宋体"/>
                <a:cs typeface="宋体"/>
              </a:rPr>
              <a:t>伤</a:t>
            </a:r>
            <a:endParaRPr sz="950">
              <a:latin typeface="宋体"/>
              <a:cs typeface="宋体"/>
            </a:endParaRPr>
          </a:p>
        </p:txBody>
      </p:sp>
      <p:sp>
        <p:nvSpPr>
          <p:cNvPr id="100" name="object 100"/>
          <p:cNvSpPr/>
          <p:nvPr/>
        </p:nvSpPr>
        <p:spPr>
          <a:xfrm>
            <a:off x="3485657" y="1396657"/>
            <a:ext cx="76200" cy="73025"/>
          </a:xfrm>
          <a:custGeom>
            <a:avLst/>
            <a:gdLst/>
            <a:ahLst/>
            <a:cxnLst/>
            <a:rect l="l" t="t" r="r" b="b"/>
            <a:pathLst>
              <a:path w="76200" h="73025">
                <a:moveTo>
                  <a:pt x="37961" y="0"/>
                </a:moveTo>
                <a:lnTo>
                  <a:pt x="23181" y="2854"/>
                </a:lnTo>
                <a:lnTo>
                  <a:pt x="11115" y="10637"/>
                </a:lnTo>
                <a:lnTo>
                  <a:pt x="2982" y="22182"/>
                </a:lnTo>
                <a:lnTo>
                  <a:pt x="0" y="36320"/>
                </a:lnTo>
                <a:lnTo>
                  <a:pt x="2982" y="50482"/>
                </a:lnTo>
                <a:lnTo>
                  <a:pt x="11115" y="62079"/>
                </a:lnTo>
                <a:lnTo>
                  <a:pt x="23181" y="69915"/>
                </a:lnTo>
                <a:lnTo>
                  <a:pt x="37961" y="72793"/>
                </a:lnTo>
                <a:lnTo>
                  <a:pt x="52704" y="69915"/>
                </a:lnTo>
                <a:lnTo>
                  <a:pt x="64751" y="62079"/>
                </a:lnTo>
                <a:lnTo>
                  <a:pt x="72878" y="50482"/>
                </a:lnTo>
                <a:lnTo>
                  <a:pt x="75859" y="36320"/>
                </a:lnTo>
                <a:lnTo>
                  <a:pt x="72878" y="22182"/>
                </a:lnTo>
                <a:lnTo>
                  <a:pt x="64751" y="10637"/>
                </a:lnTo>
                <a:lnTo>
                  <a:pt x="52704" y="2854"/>
                </a:lnTo>
                <a:lnTo>
                  <a:pt x="37961" y="0"/>
                </a:lnTo>
                <a:close/>
              </a:path>
            </a:pathLst>
          </a:custGeom>
          <a:solidFill>
            <a:srgbClr val="CDCDCD"/>
          </a:solidFill>
        </p:spPr>
        <p:txBody>
          <a:bodyPr wrap="square" lIns="0" tIns="0" rIns="0" bIns="0" rtlCol="0"/>
          <a:lstStyle/>
          <a:p>
            <a:endParaRPr/>
          </a:p>
        </p:txBody>
      </p:sp>
      <p:sp>
        <p:nvSpPr>
          <p:cNvPr id="101" name="object 101"/>
          <p:cNvSpPr/>
          <p:nvPr/>
        </p:nvSpPr>
        <p:spPr>
          <a:xfrm>
            <a:off x="3523619" y="1432977"/>
            <a:ext cx="38100" cy="36830"/>
          </a:xfrm>
          <a:custGeom>
            <a:avLst/>
            <a:gdLst/>
            <a:ahLst/>
            <a:cxnLst/>
            <a:rect l="l" t="t" r="r" b="b"/>
            <a:pathLst>
              <a:path w="38100" h="36830">
                <a:moveTo>
                  <a:pt x="37898" y="0"/>
                </a:moveTo>
                <a:lnTo>
                  <a:pt x="34916" y="14161"/>
                </a:lnTo>
                <a:lnTo>
                  <a:pt x="26790" y="25759"/>
                </a:lnTo>
                <a:lnTo>
                  <a:pt x="14742" y="33594"/>
                </a:lnTo>
                <a:lnTo>
                  <a:pt x="0" y="36472"/>
                </a:lnTo>
              </a:path>
            </a:pathLst>
          </a:custGeom>
          <a:ln w="3880">
            <a:solidFill>
              <a:srgbClr val="CDCDCD"/>
            </a:solidFill>
          </a:ln>
        </p:spPr>
        <p:txBody>
          <a:bodyPr wrap="square" lIns="0" tIns="0" rIns="0" bIns="0" rtlCol="0"/>
          <a:lstStyle/>
          <a:p>
            <a:endParaRPr/>
          </a:p>
        </p:txBody>
      </p:sp>
      <p:sp>
        <p:nvSpPr>
          <p:cNvPr id="102" name="object 102"/>
          <p:cNvSpPr/>
          <p:nvPr/>
        </p:nvSpPr>
        <p:spPr>
          <a:xfrm>
            <a:off x="3523619" y="1396656"/>
            <a:ext cx="38100" cy="36830"/>
          </a:xfrm>
          <a:custGeom>
            <a:avLst/>
            <a:gdLst/>
            <a:ahLst/>
            <a:cxnLst/>
            <a:rect l="l" t="t" r="r" b="b"/>
            <a:pathLst>
              <a:path w="38100" h="36830">
                <a:moveTo>
                  <a:pt x="0" y="0"/>
                </a:moveTo>
                <a:lnTo>
                  <a:pt x="14742" y="2854"/>
                </a:lnTo>
                <a:lnTo>
                  <a:pt x="26790" y="10637"/>
                </a:lnTo>
                <a:lnTo>
                  <a:pt x="34916" y="22182"/>
                </a:lnTo>
                <a:lnTo>
                  <a:pt x="37898" y="36320"/>
                </a:lnTo>
              </a:path>
            </a:pathLst>
          </a:custGeom>
          <a:ln w="3880">
            <a:solidFill>
              <a:srgbClr val="CDCDCD"/>
            </a:solidFill>
          </a:ln>
        </p:spPr>
        <p:txBody>
          <a:bodyPr wrap="square" lIns="0" tIns="0" rIns="0" bIns="0" rtlCol="0"/>
          <a:lstStyle/>
          <a:p>
            <a:endParaRPr/>
          </a:p>
        </p:txBody>
      </p:sp>
      <p:sp>
        <p:nvSpPr>
          <p:cNvPr id="103" name="object 103"/>
          <p:cNvSpPr/>
          <p:nvPr/>
        </p:nvSpPr>
        <p:spPr>
          <a:xfrm>
            <a:off x="3462796" y="1374773"/>
            <a:ext cx="75923" cy="72793"/>
          </a:xfrm>
          <a:prstGeom prst="rect">
            <a:avLst/>
          </a:prstGeom>
          <a:blipFill>
            <a:blip r:embed="rId3" cstate="print"/>
            <a:stretch>
              <a:fillRect/>
            </a:stretch>
          </a:blipFill>
        </p:spPr>
        <p:txBody>
          <a:bodyPr wrap="square" lIns="0" tIns="0" rIns="0" bIns="0" rtlCol="0"/>
          <a:lstStyle/>
          <a:p>
            <a:endParaRPr/>
          </a:p>
        </p:txBody>
      </p:sp>
      <p:sp>
        <p:nvSpPr>
          <p:cNvPr id="104" name="object 104"/>
          <p:cNvSpPr/>
          <p:nvPr/>
        </p:nvSpPr>
        <p:spPr>
          <a:xfrm>
            <a:off x="3462795" y="1374773"/>
            <a:ext cx="76200" cy="73025"/>
          </a:xfrm>
          <a:custGeom>
            <a:avLst/>
            <a:gdLst/>
            <a:ahLst/>
            <a:cxnLst/>
            <a:rect l="l" t="t" r="r" b="b"/>
            <a:pathLst>
              <a:path w="76200" h="73025">
                <a:moveTo>
                  <a:pt x="75923" y="36320"/>
                </a:moveTo>
                <a:lnTo>
                  <a:pt x="72941" y="50482"/>
                </a:lnTo>
                <a:lnTo>
                  <a:pt x="64807" y="62079"/>
                </a:lnTo>
                <a:lnTo>
                  <a:pt x="52741" y="69915"/>
                </a:lnTo>
                <a:lnTo>
                  <a:pt x="37961" y="72793"/>
                </a:lnTo>
                <a:lnTo>
                  <a:pt x="23181" y="69915"/>
                </a:lnTo>
                <a:lnTo>
                  <a:pt x="11115" y="62079"/>
                </a:lnTo>
                <a:lnTo>
                  <a:pt x="2982" y="50482"/>
                </a:lnTo>
                <a:lnTo>
                  <a:pt x="0" y="36320"/>
                </a:lnTo>
                <a:lnTo>
                  <a:pt x="2982" y="22182"/>
                </a:lnTo>
                <a:lnTo>
                  <a:pt x="11115" y="10637"/>
                </a:lnTo>
                <a:lnTo>
                  <a:pt x="23181" y="2854"/>
                </a:lnTo>
                <a:lnTo>
                  <a:pt x="37961" y="0"/>
                </a:lnTo>
                <a:lnTo>
                  <a:pt x="52741" y="2854"/>
                </a:lnTo>
                <a:lnTo>
                  <a:pt x="64807" y="10637"/>
                </a:lnTo>
                <a:lnTo>
                  <a:pt x="72941" y="22182"/>
                </a:lnTo>
                <a:lnTo>
                  <a:pt x="75923" y="36320"/>
                </a:lnTo>
                <a:close/>
              </a:path>
            </a:pathLst>
          </a:custGeom>
          <a:ln w="3880">
            <a:solidFill>
              <a:srgbClr val="404040"/>
            </a:solidFill>
          </a:ln>
        </p:spPr>
        <p:txBody>
          <a:bodyPr wrap="square" lIns="0" tIns="0" rIns="0" bIns="0" rtlCol="0"/>
          <a:lstStyle/>
          <a:p>
            <a:endParaRPr/>
          </a:p>
        </p:txBody>
      </p:sp>
      <p:sp>
        <p:nvSpPr>
          <p:cNvPr id="105" name="object 105"/>
          <p:cNvSpPr/>
          <p:nvPr/>
        </p:nvSpPr>
        <p:spPr>
          <a:xfrm>
            <a:off x="4925817" y="4886037"/>
            <a:ext cx="76200" cy="73025"/>
          </a:xfrm>
          <a:custGeom>
            <a:avLst/>
            <a:gdLst/>
            <a:ahLst/>
            <a:cxnLst/>
            <a:rect l="l" t="t" r="r" b="b"/>
            <a:pathLst>
              <a:path w="76200" h="73025">
                <a:moveTo>
                  <a:pt x="37945" y="0"/>
                </a:moveTo>
                <a:lnTo>
                  <a:pt x="23175" y="2856"/>
                </a:lnTo>
                <a:lnTo>
                  <a:pt x="11113" y="10645"/>
                </a:lnTo>
                <a:lnTo>
                  <a:pt x="2981" y="22195"/>
                </a:lnTo>
                <a:lnTo>
                  <a:pt x="0" y="36336"/>
                </a:lnTo>
                <a:lnTo>
                  <a:pt x="2981" y="50485"/>
                </a:lnTo>
                <a:lnTo>
                  <a:pt x="11113" y="62040"/>
                </a:lnTo>
                <a:lnTo>
                  <a:pt x="23175" y="69830"/>
                </a:lnTo>
                <a:lnTo>
                  <a:pt x="37945" y="72687"/>
                </a:lnTo>
                <a:lnTo>
                  <a:pt x="52716" y="69830"/>
                </a:lnTo>
                <a:lnTo>
                  <a:pt x="64777" y="62040"/>
                </a:lnTo>
                <a:lnTo>
                  <a:pt x="72909" y="50485"/>
                </a:lnTo>
                <a:lnTo>
                  <a:pt x="75891" y="36336"/>
                </a:lnTo>
                <a:lnTo>
                  <a:pt x="72909" y="22195"/>
                </a:lnTo>
                <a:lnTo>
                  <a:pt x="64777" y="10645"/>
                </a:lnTo>
                <a:lnTo>
                  <a:pt x="52716" y="2856"/>
                </a:lnTo>
                <a:lnTo>
                  <a:pt x="37945" y="0"/>
                </a:lnTo>
                <a:close/>
              </a:path>
            </a:pathLst>
          </a:custGeom>
          <a:solidFill>
            <a:srgbClr val="CDCDCD"/>
          </a:solidFill>
        </p:spPr>
        <p:txBody>
          <a:bodyPr wrap="square" lIns="0" tIns="0" rIns="0" bIns="0" rtlCol="0"/>
          <a:lstStyle/>
          <a:p>
            <a:endParaRPr/>
          </a:p>
        </p:txBody>
      </p:sp>
      <p:sp>
        <p:nvSpPr>
          <p:cNvPr id="106" name="object 106"/>
          <p:cNvSpPr/>
          <p:nvPr/>
        </p:nvSpPr>
        <p:spPr>
          <a:xfrm>
            <a:off x="4928799" y="4886037"/>
            <a:ext cx="35560" cy="22225"/>
          </a:xfrm>
          <a:custGeom>
            <a:avLst/>
            <a:gdLst/>
            <a:ahLst/>
            <a:cxnLst/>
            <a:rect l="l" t="t" r="r" b="b"/>
            <a:pathLst>
              <a:path w="35560" h="22225">
                <a:moveTo>
                  <a:pt x="0" y="22195"/>
                </a:moveTo>
                <a:lnTo>
                  <a:pt x="8131" y="10645"/>
                </a:lnTo>
                <a:lnTo>
                  <a:pt x="20193" y="2856"/>
                </a:lnTo>
                <a:lnTo>
                  <a:pt x="34963" y="0"/>
                </a:lnTo>
              </a:path>
            </a:pathLst>
          </a:custGeom>
          <a:ln w="3848">
            <a:solidFill>
              <a:srgbClr val="CDCDCD"/>
            </a:solidFill>
          </a:ln>
        </p:spPr>
        <p:txBody>
          <a:bodyPr wrap="square" lIns="0" tIns="0" rIns="0" bIns="0" rtlCol="0"/>
          <a:lstStyle/>
          <a:p>
            <a:endParaRPr/>
          </a:p>
        </p:txBody>
      </p:sp>
      <p:sp>
        <p:nvSpPr>
          <p:cNvPr id="107" name="object 107"/>
          <p:cNvSpPr/>
          <p:nvPr/>
        </p:nvSpPr>
        <p:spPr>
          <a:xfrm>
            <a:off x="4963763" y="4886036"/>
            <a:ext cx="38100" cy="36830"/>
          </a:xfrm>
          <a:custGeom>
            <a:avLst/>
            <a:gdLst/>
            <a:ahLst/>
            <a:cxnLst/>
            <a:rect l="l" t="t" r="r" b="b"/>
            <a:pathLst>
              <a:path w="38100" h="36829">
                <a:moveTo>
                  <a:pt x="0" y="0"/>
                </a:moveTo>
                <a:lnTo>
                  <a:pt x="14770" y="2856"/>
                </a:lnTo>
                <a:lnTo>
                  <a:pt x="26831" y="10645"/>
                </a:lnTo>
                <a:lnTo>
                  <a:pt x="34963" y="22195"/>
                </a:lnTo>
                <a:lnTo>
                  <a:pt x="37945" y="36336"/>
                </a:lnTo>
              </a:path>
            </a:pathLst>
          </a:custGeom>
          <a:ln w="3880">
            <a:solidFill>
              <a:srgbClr val="CDCDCD"/>
            </a:solidFill>
          </a:ln>
        </p:spPr>
        <p:txBody>
          <a:bodyPr wrap="square" lIns="0" tIns="0" rIns="0" bIns="0" rtlCol="0"/>
          <a:lstStyle/>
          <a:p>
            <a:endParaRPr/>
          </a:p>
        </p:txBody>
      </p:sp>
      <p:sp>
        <p:nvSpPr>
          <p:cNvPr id="108" name="object 108"/>
          <p:cNvSpPr/>
          <p:nvPr/>
        </p:nvSpPr>
        <p:spPr>
          <a:xfrm>
            <a:off x="4902955" y="4864154"/>
            <a:ext cx="75891" cy="72687"/>
          </a:xfrm>
          <a:prstGeom prst="rect">
            <a:avLst/>
          </a:prstGeom>
          <a:blipFill>
            <a:blip r:embed="rId4" cstate="print"/>
            <a:stretch>
              <a:fillRect/>
            </a:stretch>
          </a:blipFill>
        </p:spPr>
        <p:txBody>
          <a:bodyPr wrap="square" lIns="0" tIns="0" rIns="0" bIns="0" rtlCol="0"/>
          <a:lstStyle/>
          <a:p>
            <a:endParaRPr/>
          </a:p>
        </p:txBody>
      </p:sp>
      <p:sp>
        <p:nvSpPr>
          <p:cNvPr id="109" name="object 109"/>
          <p:cNvSpPr/>
          <p:nvPr/>
        </p:nvSpPr>
        <p:spPr>
          <a:xfrm>
            <a:off x="4902954" y="4864154"/>
            <a:ext cx="76200" cy="73025"/>
          </a:xfrm>
          <a:custGeom>
            <a:avLst/>
            <a:gdLst/>
            <a:ahLst/>
            <a:cxnLst/>
            <a:rect l="l" t="t" r="r" b="b"/>
            <a:pathLst>
              <a:path w="76200" h="73025">
                <a:moveTo>
                  <a:pt x="75891" y="36336"/>
                </a:moveTo>
                <a:lnTo>
                  <a:pt x="72909" y="50485"/>
                </a:lnTo>
                <a:lnTo>
                  <a:pt x="64777" y="62040"/>
                </a:lnTo>
                <a:lnTo>
                  <a:pt x="52716" y="69830"/>
                </a:lnTo>
                <a:lnTo>
                  <a:pt x="37945" y="72687"/>
                </a:lnTo>
                <a:lnTo>
                  <a:pt x="23175" y="69830"/>
                </a:lnTo>
                <a:lnTo>
                  <a:pt x="11113" y="62040"/>
                </a:lnTo>
                <a:lnTo>
                  <a:pt x="2981" y="50485"/>
                </a:lnTo>
                <a:lnTo>
                  <a:pt x="0" y="36336"/>
                </a:lnTo>
                <a:lnTo>
                  <a:pt x="2981" y="22195"/>
                </a:lnTo>
                <a:lnTo>
                  <a:pt x="11113" y="10645"/>
                </a:lnTo>
                <a:lnTo>
                  <a:pt x="23175" y="2856"/>
                </a:lnTo>
                <a:lnTo>
                  <a:pt x="37945" y="0"/>
                </a:lnTo>
                <a:lnTo>
                  <a:pt x="52716" y="2856"/>
                </a:lnTo>
                <a:lnTo>
                  <a:pt x="64777" y="10645"/>
                </a:lnTo>
                <a:lnTo>
                  <a:pt x="72909" y="22195"/>
                </a:lnTo>
                <a:lnTo>
                  <a:pt x="75891" y="36336"/>
                </a:lnTo>
                <a:close/>
              </a:path>
            </a:pathLst>
          </a:custGeom>
          <a:ln w="3880">
            <a:solidFill>
              <a:srgbClr val="404040"/>
            </a:solidFill>
          </a:ln>
        </p:spPr>
        <p:txBody>
          <a:bodyPr wrap="square" lIns="0" tIns="0" rIns="0" bIns="0" rtlCol="0"/>
          <a:lstStyle/>
          <a:p>
            <a:endParaRPr/>
          </a:p>
        </p:txBody>
      </p:sp>
      <p:sp>
        <p:nvSpPr>
          <p:cNvPr id="110" name="object 110"/>
          <p:cNvSpPr/>
          <p:nvPr/>
        </p:nvSpPr>
        <p:spPr>
          <a:xfrm>
            <a:off x="2405522" y="3550687"/>
            <a:ext cx="76200" cy="73025"/>
          </a:xfrm>
          <a:custGeom>
            <a:avLst/>
            <a:gdLst/>
            <a:ahLst/>
            <a:cxnLst/>
            <a:rect l="l" t="t" r="r" b="b"/>
            <a:pathLst>
              <a:path w="76200" h="73025">
                <a:moveTo>
                  <a:pt x="37961" y="0"/>
                </a:moveTo>
                <a:lnTo>
                  <a:pt x="23188" y="2854"/>
                </a:lnTo>
                <a:lnTo>
                  <a:pt x="11121" y="10637"/>
                </a:lnTo>
                <a:lnTo>
                  <a:pt x="2984" y="22182"/>
                </a:lnTo>
                <a:lnTo>
                  <a:pt x="0" y="36320"/>
                </a:lnTo>
                <a:lnTo>
                  <a:pt x="2984" y="50458"/>
                </a:lnTo>
                <a:lnTo>
                  <a:pt x="11121" y="62003"/>
                </a:lnTo>
                <a:lnTo>
                  <a:pt x="23188" y="69787"/>
                </a:lnTo>
                <a:lnTo>
                  <a:pt x="37961" y="72641"/>
                </a:lnTo>
                <a:lnTo>
                  <a:pt x="52743" y="69787"/>
                </a:lnTo>
                <a:lnTo>
                  <a:pt x="64815" y="62003"/>
                </a:lnTo>
                <a:lnTo>
                  <a:pt x="72954" y="50458"/>
                </a:lnTo>
                <a:lnTo>
                  <a:pt x="75939" y="36320"/>
                </a:lnTo>
                <a:lnTo>
                  <a:pt x="72954" y="22182"/>
                </a:lnTo>
                <a:lnTo>
                  <a:pt x="64815" y="10637"/>
                </a:lnTo>
                <a:lnTo>
                  <a:pt x="52743" y="2854"/>
                </a:lnTo>
                <a:lnTo>
                  <a:pt x="37961" y="0"/>
                </a:lnTo>
                <a:close/>
              </a:path>
            </a:pathLst>
          </a:custGeom>
          <a:solidFill>
            <a:srgbClr val="CDCDCD"/>
          </a:solidFill>
        </p:spPr>
        <p:txBody>
          <a:bodyPr wrap="square" lIns="0" tIns="0" rIns="0" bIns="0" rtlCol="0"/>
          <a:lstStyle/>
          <a:p>
            <a:endParaRPr/>
          </a:p>
        </p:txBody>
      </p:sp>
      <p:sp>
        <p:nvSpPr>
          <p:cNvPr id="111" name="object 111"/>
          <p:cNvSpPr/>
          <p:nvPr/>
        </p:nvSpPr>
        <p:spPr>
          <a:xfrm>
            <a:off x="2408506" y="3550687"/>
            <a:ext cx="35560" cy="22225"/>
          </a:xfrm>
          <a:custGeom>
            <a:avLst/>
            <a:gdLst/>
            <a:ahLst/>
            <a:cxnLst/>
            <a:rect l="l" t="t" r="r" b="b"/>
            <a:pathLst>
              <a:path w="35559" h="22225">
                <a:moveTo>
                  <a:pt x="0" y="22182"/>
                </a:moveTo>
                <a:lnTo>
                  <a:pt x="8137" y="10637"/>
                </a:lnTo>
                <a:lnTo>
                  <a:pt x="20204" y="2854"/>
                </a:lnTo>
                <a:lnTo>
                  <a:pt x="34977" y="0"/>
                </a:lnTo>
              </a:path>
            </a:pathLst>
          </a:custGeom>
          <a:ln w="3848">
            <a:solidFill>
              <a:srgbClr val="CDCDCD"/>
            </a:solidFill>
          </a:ln>
        </p:spPr>
        <p:txBody>
          <a:bodyPr wrap="square" lIns="0" tIns="0" rIns="0" bIns="0" rtlCol="0"/>
          <a:lstStyle/>
          <a:p>
            <a:endParaRPr/>
          </a:p>
        </p:txBody>
      </p:sp>
      <p:sp>
        <p:nvSpPr>
          <p:cNvPr id="112" name="object 112"/>
          <p:cNvSpPr/>
          <p:nvPr/>
        </p:nvSpPr>
        <p:spPr>
          <a:xfrm>
            <a:off x="2443484" y="3550686"/>
            <a:ext cx="38100" cy="36830"/>
          </a:xfrm>
          <a:custGeom>
            <a:avLst/>
            <a:gdLst/>
            <a:ahLst/>
            <a:cxnLst/>
            <a:rect l="l" t="t" r="r" b="b"/>
            <a:pathLst>
              <a:path w="38100" h="36829">
                <a:moveTo>
                  <a:pt x="0" y="0"/>
                </a:moveTo>
                <a:lnTo>
                  <a:pt x="14781" y="2854"/>
                </a:lnTo>
                <a:lnTo>
                  <a:pt x="26853" y="10637"/>
                </a:lnTo>
                <a:lnTo>
                  <a:pt x="34992" y="22182"/>
                </a:lnTo>
                <a:lnTo>
                  <a:pt x="37977" y="36320"/>
                </a:lnTo>
              </a:path>
            </a:pathLst>
          </a:custGeom>
          <a:ln w="3880">
            <a:solidFill>
              <a:srgbClr val="CDCDCD"/>
            </a:solidFill>
          </a:ln>
        </p:spPr>
        <p:txBody>
          <a:bodyPr wrap="square" lIns="0" tIns="0" rIns="0" bIns="0" rtlCol="0"/>
          <a:lstStyle/>
          <a:p>
            <a:endParaRPr/>
          </a:p>
        </p:txBody>
      </p:sp>
      <p:sp>
        <p:nvSpPr>
          <p:cNvPr id="113" name="object 113"/>
          <p:cNvSpPr/>
          <p:nvPr/>
        </p:nvSpPr>
        <p:spPr>
          <a:xfrm>
            <a:off x="2382660" y="3528803"/>
            <a:ext cx="75939" cy="72641"/>
          </a:xfrm>
          <a:prstGeom prst="rect">
            <a:avLst/>
          </a:prstGeom>
          <a:blipFill>
            <a:blip r:embed="rId5" cstate="print"/>
            <a:stretch>
              <a:fillRect/>
            </a:stretch>
          </a:blipFill>
        </p:spPr>
        <p:txBody>
          <a:bodyPr wrap="square" lIns="0" tIns="0" rIns="0" bIns="0" rtlCol="0"/>
          <a:lstStyle/>
          <a:p>
            <a:endParaRPr/>
          </a:p>
        </p:txBody>
      </p:sp>
      <p:sp>
        <p:nvSpPr>
          <p:cNvPr id="114" name="object 114"/>
          <p:cNvSpPr/>
          <p:nvPr/>
        </p:nvSpPr>
        <p:spPr>
          <a:xfrm>
            <a:off x="2382659" y="3528803"/>
            <a:ext cx="76200" cy="73025"/>
          </a:xfrm>
          <a:custGeom>
            <a:avLst/>
            <a:gdLst/>
            <a:ahLst/>
            <a:cxnLst/>
            <a:rect l="l" t="t" r="r" b="b"/>
            <a:pathLst>
              <a:path w="76200" h="73025">
                <a:moveTo>
                  <a:pt x="75939" y="36320"/>
                </a:moveTo>
                <a:lnTo>
                  <a:pt x="72954" y="50458"/>
                </a:lnTo>
                <a:lnTo>
                  <a:pt x="64815" y="62003"/>
                </a:lnTo>
                <a:lnTo>
                  <a:pt x="52743" y="69787"/>
                </a:lnTo>
                <a:lnTo>
                  <a:pt x="37961" y="72641"/>
                </a:lnTo>
                <a:lnTo>
                  <a:pt x="23188" y="69787"/>
                </a:lnTo>
                <a:lnTo>
                  <a:pt x="11121" y="62003"/>
                </a:lnTo>
                <a:lnTo>
                  <a:pt x="2984" y="50458"/>
                </a:lnTo>
                <a:lnTo>
                  <a:pt x="0" y="36320"/>
                </a:lnTo>
                <a:lnTo>
                  <a:pt x="2984" y="22182"/>
                </a:lnTo>
                <a:lnTo>
                  <a:pt x="11121" y="10637"/>
                </a:lnTo>
                <a:lnTo>
                  <a:pt x="23188" y="2854"/>
                </a:lnTo>
                <a:lnTo>
                  <a:pt x="37961" y="0"/>
                </a:lnTo>
                <a:lnTo>
                  <a:pt x="52743" y="2854"/>
                </a:lnTo>
                <a:lnTo>
                  <a:pt x="64815" y="10637"/>
                </a:lnTo>
                <a:lnTo>
                  <a:pt x="72954" y="22182"/>
                </a:lnTo>
                <a:lnTo>
                  <a:pt x="75939" y="36320"/>
                </a:lnTo>
                <a:close/>
              </a:path>
            </a:pathLst>
          </a:custGeom>
          <a:ln w="3880">
            <a:solidFill>
              <a:srgbClr val="404040"/>
            </a:solidFill>
          </a:ln>
        </p:spPr>
        <p:txBody>
          <a:bodyPr wrap="square" lIns="0" tIns="0" rIns="0" bIns="0" rtlCol="0"/>
          <a:lstStyle/>
          <a:p>
            <a:endParaRPr/>
          </a:p>
        </p:txBody>
      </p:sp>
      <p:sp>
        <p:nvSpPr>
          <p:cNvPr id="115" name="object 115"/>
          <p:cNvSpPr/>
          <p:nvPr/>
        </p:nvSpPr>
        <p:spPr>
          <a:xfrm>
            <a:off x="2405522" y="2689014"/>
            <a:ext cx="76200" cy="73025"/>
          </a:xfrm>
          <a:custGeom>
            <a:avLst/>
            <a:gdLst/>
            <a:ahLst/>
            <a:cxnLst/>
            <a:rect l="l" t="t" r="r" b="b"/>
            <a:pathLst>
              <a:path w="76200" h="73025">
                <a:moveTo>
                  <a:pt x="37961" y="0"/>
                </a:moveTo>
                <a:lnTo>
                  <a:pt x="23188" y="2854"/>
                </a:lnTo>
                <a:lnTo>
                  <a:pt x="11121" y="10637"/>
                </a:lnTo>
                <a:lnTo>
                  <a:pt x="2984" y="22182"/>
                </a:lnTo>
                <a:lnTo>
                  <a:pt x="0" y="36320"/>
                </a:lnTo>
                <a:lnTo>
                  <a:pt x="2984" y="50458"/>
                </a:lnTo>
                <a:lnTo>
                  <a:pt x="11121" y="62003"/>
                </a:lnTo>
                <a:lnTo>
                  <a:pt x="23188" y="69787"/>
                </a:lnTo>
                <a:lnTo>
                  <a:pt x="37961" y="72641"/>
                </a:lnTo>
                <a:lnTo>
                  <a:pt x="52743" y="69787"/>
                </a:lnTo>
                <a:lnTo>
                  <a:pt x="64815" y="62003"/>
                </a:lnTo>
                <a:lnTo>
                  <a:pt x="72954" y="50458"/>
                </a:lnTo>
                <a:lnTo>
                  <a:pt x="75939" y="36320"/>
                </a:lnTo>
                <a:lnTo>
                  <a:pt x="72954" y="22182"/>
                </a:lnTo>
                <a:lnTo>
                  <a:pt x="64815" y="10637"/>
                </a:lnTo>
                <a:lnTo>
                  <a:pt x="52743" y="2854"/>
                </a:lnTo>
                <a:lnTo>
                  <a:pt x="37961" y="0"/>
                </a:lnTo>
                <a:close/>
              </a:path>
            </a:pathLst>
          </a:custGeom>
          <a:solidFill>
            <a:srgbClr val="CDCDCD"/>
          </a:solidFill>
        </p:spPr>
        <p:txBody>
          <a:bodyPr wrap="square" lIns="0" tIns="0" rIns="0" bIns="0" rtlCol="0"/>
          <a:lstStyle/>
          <a:p>
            <a:endParaRPr/>
          </a:p>
        </p:txBody>
      </p:sp>
      <p:sp>
        <p:nvSpPr>
          <p:cNvPr id="116" name="object 116"/>
          <p:cNvSpPr/>
          <p:nvPr/>
        </p:nvSpPr>
        <p:spPr>
          <a:xfrm>
            <a:off x="2416645" y="2689014"/>
            <a:ext cx="27305" cy="10795"/>
          </a:xfrm>
          <a:custGeom>
            <a:avLst/>
            <a:gdLst/>
            <a:ahLst/>
            <a:cxnLst/>
            <a:rect l="l" t="t" r="r" b="b"/>
            <a:pathLst>
              <a:path w="27305" h="10794">
                <a:moveTo>
                  <a:pt x="0" y="10637"/>
                </a:moveTo>
                <a:lnTo>
                  <a:pt x="12066" y="2854"/>
                </a:lnTo>
                <a:lnTo>
                  <a:pt x="26839" y="0"/>
                </a:lnTo>
              </a:path>
            </a:pathLst>
          </a:custGeom>
          <a:ln w="3822">
            <a:solidFill>
              <a:srgbClr val="CDCDCD"/>
            </a:solidFill>
          </a:ln>
        </p:spPr>
        <p:txBody>
          <a:bodyPr wrap="square" lIns="0" tIns="0" rIns="0" bIns="0" rtlCol="0"/>
          <a:lstStyle/>
          <a:p>
            <a:endParaRPr/>
          </a:p>
        </p:txBody>
      </p:sp>
      <p:sp>
        <p:nvSpPr>
          <p:cNvPr id="117" name="object 117"/>
          <p:cNvSpPr/>
          <p:nvPr/>
        </p:nvSpPr>
        <p:spPr>
          <a:xfrm>
            <a:off x="2470337" y="2725334"/>
            <a:ext cx="11430" cy="26034"/>
          </a:xfrm>
          <a:custGeom>
            <a:avLst/>
            <a:gdLst/>
            <a:ahLst/>
            <a:cxnLst/>
            <a:rect l="l" t="t" r="r" b="b"/>
            <a:pathLst>
              <a:path w="11430" h="26035">
                <a:moveTo>
                  <a:pt x="11123" y="0"/>
                </a:moveTo>
                <a:lnTo>
                  <a:pt x="8139" y="14138"/>
                </a:lnTo>
                <a:lnTo>
                  <a:pt x="0" y="25683"/>
                </a:lnTo>
              </a:path>
            </a:pathLst>
          </a:custGeom>
          <a:ln w="3942">
            <a:solidFill>
              <a:srgbClr val="CDCDCD"/>
            </a:solidFill>
          </a:ln>
        </p:spPr>
        <p:txBody>
          <a:bodyPr wrap="square" lIns="0" tIns="0" rIns="0" bIns="0" rtlCol="0"/>
          <a:lstStyle/>
          <a:p>
            <a:endParaRPr/>
          </a:p>
        </p:txBody>
      </p:sp>
      <p:sp>
        <p:nvSpPr>
          <p:cNvPr id="118" name="object 118"/>
          <p:cNvSpPr/>
          <p:nvPr/>
        </p:nvSpPr>
        <p:spPr>
          <a:xfrm>
            <a:off x="2443484" y="2689013"/>
            <a:ext cx="38100" cy="36830"/>
          </a:xfrm>
          <a:custGeom>
            <a:avLst/>
            <a:gdLst/>
            <a:ahLst/>
            <a:cxnLst/>
            <a:rect l="l" t="t" r="r" b="b"/>
            <a:pathLst>
              <a:path w="38100" h="36830">
                <a:moveTo>
                  <a:pt x="0" y="0"/>
                </a:moveTo>
                <a:lnTo>
                  <a:pt x="14782" y="2854"/>
                </a:lnTo>
                <a:lnTo>
                  <a:pt x="26853" y="10637"/>
                </a:lnTo>
                <a:lnTo>
                  <a:pt x="34992" y="22182"/>
                </a:lnTo>
                <a:lnTo>
                  <a:pt x="37977" y="36320"/>
                </a:lnTo>
              </a:path>
            </a:pathLst>
          </a:custGeom>
          <a:ln w="3880">
            <a:solidFill>
              <a:srgbClr val="CDCDCD"/>
            </a:solidFill>
          </a:ln>
        </p:spPr>
        <p:txBody>
          <a:bodyPr wrap="square" lIns="0" tIns="0" rIns="0" bIns="0" rtlCol="0"/>
          <a:lstStyle/>
          <a:p>
            <a:endParaRPr/>
          </a:p>
        </p:txBody>
      </p:sp>
      <p:sp>
        <p:nvSpPr>
          <p:cNvPr id="119" name="object 119"/>
          <p:cNvSpPr/>
          <p:nvPr/>
        </p:nvSpPr>
        <p:spPr>
          <a:xfrm>
            <a:off x="2382660" y="2667131"/>
            <a:ext cx="75939" cy="72641"/>
          </a:xfrm>
          <a:prstGeom prst="rect">
            <a:avLst/>
          </a:prstGeom>
          <a:blipFill>
            <a:blip r:embed="rId5" cstate="print"/>
            <a:stretch>
              <a:fillRect/>
            </a:stretch>
          </a:blipFill>
        </p:spPr>
        <p:txBody>
          <a:bodyPr wrap="square" lIns="0" tIns="0" rIns="0" bIns="0" rtlCol="0"/>
          <a:lstStyle/>
          <a:p>
            <a:endParaRPr/>
          </a:p>
        </p:txBody>
      </p:sp>
      <p:sp>
        <p:nvSpPr>
          <p:cNvPr id="120" name="object 120"/>
          <p:cNvSpPr/>
          <p:nvPr/>
        </p:nvSpPr>
        <p:spPr>
          <a:xfrm>
            <a:off x="2382659" y="2667131"/>
            <a:ext cx="76200" cy="73025"/>
          </a:xfrm>
          <a:custGeom>
            <a:avLst/>
            <a:gdLst/>
            <a:ahLst/>
            <a:cxnLst/>
            <a:rect l="l" t="t" r="r" b="b"/>
            <a:pathLst>
              <a:path w="76200" h="73025">
                <a:moveTo>
                  <a:pt x="75939" y="36320"/>
                </a:moveTo>
                <a:lnTo>
                  <a:pt x="72954" y="50458"/>
                </a:lnTo>
                <a:lnTo>
                  <a:pt x="64815" y="62003"/>
                </a:lnTo>
                <a:lnTo>
                  <a:pt x="52743" y="69787"/>
                </a:lnTo>
                <a:lnTo>
                  <a:pt x="37961" y="72641"/>
                </a:lnTo>
                <a:lnTo>
                  <a:pt x="23188" y="69787"/>
                </a:lnTo>
                <a:lnTo>
                  <a:pt x="11121" y="62003"/>
                </a:lnTo>
                <a:lnTo>
                  <a:pt x="2984" y="50458"/>
                </a:lnTo>
                <a:lnTo>
                  <a:pt x="0" y="36320"/>
                </a:lnTo>
                <a:lnTo>
                  <a:pt x="2984" y="22182"/>
                </a:lnTo>
                <a:lnTo>
                  <a:pt x="11121" y="10637"/>
                </a:lnTo>
                <a:lnTo>
                  <a:pt x="23188" y="2854"/>
                </a:lnTo>
                <a:lnTo>
                  <a:pt x="37961" y="0"/>
                </a:lnTo>
                <a:lnTo>
                  <a:pt x="52743" y="2854"/>
                </a:lnTo>
                <a:lnTo>
                  <a:pt x="64815" y="10637"/>
                </a:lnTo>
                <a:lnTo>
                  <a:pt x="72954" y="22182"/>
                </a:lnTo>
                <a:lnTo>
                  <a:pt x="75939" y="36320"/>
                </a:lnTo>
                <a:close/>
              </a:path>
            </a:pathLst>
          </a:custGeom>
          <a:ln w="3880">
            <a:solidFill>
              <a:srgbClr val="404040"/>
            </a:solidFill>
          </a:ln>
        </p:spPr>
        <p:txBody>
          <a:bodyPr wrap="square" lIns="0" tIns="0" rIns="0" bIns="0" rtlCol="0"/>
          <a:lstStyle/>
          <a:p>
            <a:endParaRPr/>
          </a:p>
        </p:txBody>
      </p:sp>
      <p:sp>
        <p:nvSpPr>
          <p:cNvPr id="121" name="object 121"/>
          <p:cNvSpPr txBox="1">
            <a:spLocks noGrp="1"/>
          </p:cNvSpPr>
          <p:nvPr>
            <p:ph type="title" idx="4294967295"/>
          </p:nvPr>
        </p:nvSpPr>
        <p:spPr>
          <a:xfrm>
            <a:off x="1984077" y="344995"/>
            <a:ext cx="6819900" cy="358775"/>
          </a:xfrm>
          <a:prstGeom prst="rect">
            <a:avLst/>
          </a:prstGeom>
        </p:spPr>
        <p:txBody>
          <a:bodyPr vert="horz" wrap="square" lIns="0" tIns="0" rIns="0" bIns="0" rtlCol="0" anchor="ctr">
            <a:spAutoFit/>
          </a:bodyPr>
          <a:lstStyle/>
          <a:p>
            <a:pPr marL="2691765">
              <a:lnSpc>
                <a:spcPts val="2835"/>
              </a:lnSpc>
            </a:pPr>
            <a:r>
              <a:rPr sz="2400" dirty="0"/>
              <a:t>工伤心理创伤关联模型</a:t>
            </a:r>
          </a:p>
        </p:txBody>
      </p:sp>
      <p:sp>
        <p:nvSpPr>
          <p:cNvPr id="122" name="object 12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23" name="object 123"/>
          <p:cNvSpPr txBox="1"/>
          <p:nvPr/>
        </p:nvSpPr>
        <p:spPr>
          <a:xfrm>
            <a:off x="1710334" y="6002989"/>
            <a:ext cx="8723630"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来源：方胜明</a:t>
            </a:r>
            <a:r>
              <a:rPr sz="1600" spc="-5" dirty="0">
                <a:solidFill>
                  <a:srgbClr val="006FC0"/>
                </a:solidFill>
                <a:latin typeface="Calibri"/>
                <a:cs typeface="Calibri"/>
              </a:rPr>
              <a:t>, </a:t>
            </a:r>
            <a:r>
              <a:rPr sz="1600" spc="-5" dirty="0">
                <a:solidFill>
                  <a:srgbClr val="006FC0"/>
                </a:solidFill>
                <a:latin typeface="宋体"/>
                <a:cs typeface="宋体"/>
              </a:rPr>
              <a:t>吴超</a:t>
            </a:r>
            <a:r>
              <a:rPr sz="1600" spc="-5" dirty="0">
                <a:solidFill>
                  <a:srgbClr val="006FC0"/>
                </a:solidFill>
                <a:latin typeface="Calibri"/>
                <a:cs typeface="Calibri"/>
              </a:rPr>
              <a:t>. </a:t>
            </a:r>
            <a:r>
              <a:rPr sz="1600" spc="-5" dirty="0">
                <a:solidFill>
                  <a:srgbClr val="006FC0"/>
                </a:solidFill>
                <a:latin typeface="宋体"/>
                <a:cs typeface="宋体"/>
              </a:rPr>
              <a:t>心理创伤与工伤保险赔偿关联性研究</a:t>
            </a:r>
            <a:r>
              <a:rPr sz="1600" spc="-5" dirty="0">
                <a:solidFill>
                  <a:srgbClr val="006FC0"/>
                </a:solidFill>
                <a:latin typeface="Calibri"/>
                <a:cs typeface="Calibri"/>
              </a:rPr>
              <a:t>[J]. </a:t>
            </a:r>
            <a:r>
              <a:rPr sz="1600" spc="-5" dirty="0">
                <a:solidFill>
                  <a:srgbClr val="006FC0"/>
                </a:solidFill>
                <a:latin typeface="宋体"/>
                <a:cs typeface="宋体"/>
              </a:rPr>
              <a:t>中国安全科学学报</a:t>
            </a:r>
            <a:r>
              <a:rPr sz="1600" spc="-5" dirty="0">
                <a:solidFill>
                  <a:srgbClr val="006FC0"/>
                </a:solidFill>
                <a:latin typeface="Calibri"/>
                <a:cs typeface="Calibri"/>
              </a:rPr>
              <a:t>, </a:t>
            </a:r>
            <a:r>
              <a:rPr sz="1600" spc="-10" dirty="0">
                <a:solidFill>
                  <a:srgbClr val="006FC0"/>
                </a:solidFill>
                <a:latin typeface="Calibri"/>
                <a:cs typeface="Calibri"/>
              </a:rPr>
              <a:t>2016,</a:t>
            </a:r>
            <a:r>
              <a:rPr sz="1600" spc="200" dirty="0">
                <a:solidFill>
                  <a:srgbClr val="006FC0"/>
                </a:solidFill>
                <a:latin typeface="Calibri"/>
                <a:cs typeface="Calibri"/>
              </a:rPr>
              <a:t> </a:t>
            </a:r>
            <a:r>
              <a:rPr sz="1600" spc="-10" dirty="0">
                <a:solidFill>
                  <a:srgbClr val="006FC0"/>
                </a:solidFill>
                <a:latin typeface="Calibri"/>
                <a:cs typeface="Calibri"/>
              </a:rPr>
              <a:t>26(11):37-42.</a:t>
            </a:r>
            <a:endParaRPr sz="1600">
              <a:latin typeface="Calibri"/>
              <a:cs typeface="Calibri"/>
            </a:endParaRPr>
          </a:p>
        </p:txBody>
      </p:sp>
    </p:spTree>
    <p:extLst>
      <p:ext uri="{BB962C8B-B14F-4D97-AF65-F5344CB8AC3E}">
        <p14:creationId xmlns:p14="http://schemas.microsoft.com/office/powerpoint/2010/main" val="236389755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914898" y="2143933"/>
            <a:ext cx="212090" cy="409438"/>
          </a:xfrm>
          <a:prstGeom prst="rect">
            <a:avLst/>
          </a:prstGeom>
        </p:spPr>
        <p:txBody>
          <a:bodyPr vert="horz" wrap="square" lIns="0" tIns="1618" rIns="0" bIns="0" rtlCol="0">
            <a:spAutoFit/>
          </a:bodyPr>
          <a:lstStyle/>
          <a:p>
            <a:pPr>
              <a:spcBef>
                <a:spcPts val="12"/>
              </a:spcBef>
            </a:pPr>
            <a:endParaRPr sz="1500">
              <a:latin typeface="Times New Roman"/>
              <a:cs typeface="Times New Roman"/>
            </a:endParaRPr>
          </a:p>
          <a:p>
            <a:pPr>
              <a:lnSpc>
                <a:spcPct val="100000"/>
              </a:lnSpc>
            </a:pPr>
            <a:r>
              <a:rPr sz="1150" spc="515" dirty="0">
                <a:latin typeface="宋体"/>
                <a:cs typeface="宋体"/>
              </a:rPr>
              <a:t>（</a:t>
            </a:r>
            <a:endParaRPr sz="1150">
              <a:latin typeface="宋体"/>
              <a:cs typeface="宋体"/>
            </a:endParaRPr>
          </a:p>
        </p:txBody>
      </p:sp>
      <p:sp>
        <p:nvSpPr>
          <p:cNvPr id="3" name="object 3"/>
          <p:cNvSpPr/>
          <p:nvPr/>
        </p:nvSpPr>
        <p:spPr>
          <a:xfrm>
            <a:off x="3668472" y="889171"/>
            <a:ext cx="194310" cy="138430"/>
          </a:xfrm>
          <a:custGeom>
            <a:avLst/>
            <a:gdLst/>
            <a:ahLst/>
            <a:cxnLst/>
            <a:rect l="l" t="t" r="r" b="b"/>
            <a:pathLst>
              <a:path w="194310" h="138430">
                <a:moveTo>
                  <a:pt x="0" y="138023"/>
                </a:moveTo>
                <a:lnTo>
                  <a:pt x="194002" y="0"/>
                </a:lnTo>
              </a:path>
            </a:pathLst>
          </a:custGeom>
          <a:ln w="4752">
            <a:solidFill>
              <a:srgbClr val="CDCDCD"/>
            </a:solidFill>
          </a:ln>
        </p:spPr>
        <p:txBody>
          <a:bodyPr wrap="square" lIns="0" tIns="0" rIns="0" bIns="0" rtlCol="0"/>
          <a:lstStyle/>
          <a:p>
            <a:endParaRPr/>
          </a:p>
        </p:txBody>
      </p:sp>
      <p:sp>
        <p:nvSpPr>
          <p:cNvPr id="4" name="object 4"/>
          <p:cNvSpPr/>
          <p:nvPr/>
        </p:nvSpPr>
        <p:spPr>
          <a:xfrm>
            <a:off x="3633199" y="864076"/>
            <a:ext cx="194310" cy="151130"/>
          </a:xfrm>
          <a:custGeom>
            <a:avLst/>
            <a:gdLst/>
            <a:ahLst/>
            <a:cxnLst/>
            <a:rect l="l" t="t" r="r" b="b"/>
            <a:pathLst>
              <a:path w="194310" h="151130">
                <a:moveTo>
                  <a:pt x="0" y="150571"/>
                </a:moveTo>
                <a:lnTo>
                  <a:pt x="194002" y="0"/>
                </a:lnTo>
              </a:path>
            </a:pathLst>
          </a:custGeom>
          <a:ln w="4820">
            <a:solidFill>
              <a:srgbClr val="404040"/>
            </a:solidFill>
          </a:ln>
        </p:spPr>
        <p:txBody>
          <a:bodyPr wrap="square" lIns="0" tIns="0" rIns="0" bIns="0" rtlCol="0"/>
          <a:lstStyle/>
          <a:p>
            <a:endParaRPr/>
          </a:p>
        </p:txBody>
      </p:sp>
      <p:sp>
        <p:nvSpPr>
          <p:cNvPr id="5" name="object 5"/>
          <p:cNvSpPr/>
          <p:nvPr/>
        </p:nvSpPr>
        <p:spPr>
          <a:xfrm>
            <a:off x="4321025" y="901719"/>
            <a:ext cx="194310" cy="125730"/>
          </a:xfrm>
          <a:custGeom>
            <a:avLst/>
            <a:gdLst/>
            <a:ahLst/>
            <a:cxnLst/>
            <a:rect l="l" t="t" r="r" b="b"/>
            <a:pathLst>
              <a:path w="194310" h="125730">
                <a:moveTo>
                  <a:pt x="0" y="125476"/>
                </a:moveTo>
                <a:lnTo>
                  <a:pt x="194002" y="0"/>
                </a:lnTo>
              </a:path>
            </a:pathLst>
          </a:custGeom>
          <a:ln w="4682">
            <a:solidFill>
              <a:srgbClr val="CDCDCD"/>
            </a:solidFill>
          </a:ln>
        </p:spPr>
        <p:txBody>
          <a:bodyPr wrap="square" lIns="0" tIns="0" rIns="0" bIns="0" rtlCol="0"/>
          <a:lstStyle/>
          <a:p>
            <a:endParaRPr/>
          </a:p>
        </p:txBody>
      </p:sp>
      <p:sp>
        <p:nvSpPr>
          <p:cNvPr id="6" name="object 6"/>
          <p:cNvSpPr/>
          <p:nvPr/>
        </p:nvSpPr>
        <p:spPr>
          <a:xfrm>
            <a:off x="4303388" y="876624"/>
            <a:ext cx="176530" cy="138430"/>
          </a:xfrm>
          <a:custGeom>
            <a:avLst/>
            <a:gdLst/>
            <a:ahLst/>
            <a:cxnLst/>
            <a:rect l="l" t="t" r="r" b="b"/>
            <a:pathLst>
              <a:path w="176530" h="138430">
                <a:moveTo>
                  <a:pt x="0" y="138023"/>
                </a:moveTo>
                <a:lnTo>
                  <a:pt x="176365" y="0"/>
                </a:lnTo>
              </a:path>
            </a:pathLst>
          </a:custGeom>
          <a:ln w="4826">
            <a:solidFill>
              <a:srgbClr val="404040"/>
            </a:solidFill>
          </a:ln>
        </p:spPr>
        <p:txBody>
          <a:bodyPr wrap="square" lIns="0" tIns="0" rIns="0" bIns="0" rtlCol="0"/>
          <a:lstStyle/>
          <a:p>
            <a:endParaRPr/>
          </a:p>
        </p:txBody>
      </p:sp>
      <p:sp>
        <p:nvSpPr>
          <p:cNvPr id="7" name="object 7"/>
          <p:cNvSpPr/>
          <p:nvPr/>
        </p:nvSpPr>
        <p:spPr>
          <a:xfrm>
            <a:off x="4991214" y="901719"/>
            <a:ext cx="194310" cy="125730"/>
          </a:xfrm>
          <a:custGeom>
            <a:avLst/>
            <a:gdLst/>
            <a:ahLst/>
            <a:cxnLst/>
            <a:rect l="l" t="t" r="r" b="b"/>
            <a:pathLst>
              <a:path w="194310" h="125730">
                <a:moveTo>
                  <a:pt x="0" y="125476"/>
                </a:moveTo>
                <a:lnTo>
                  <a:pt x="194002" y="0"/>
                </a:lnTo>
              </a:path>
            </a:pathLst>
          </a:custGeom>
          <a:ln w="4682">
            <a:solidFill>
              <a:srgbClr val="CDCDCD"/>
            </a:solidFill>
          </a:ln>
        </p:spPr>
        <p:txBody>
          <a:bodyPr wrap="square" lIns="0" tIns="0" rIns="0" bIns="0" rtlCol="0"/>
          <a:lstStyle/>
          <a:p>
            <a:endParaRPr/>
          </a:p>
        </p:txBody>
      </p:sp>
      <p:sp>
        <p:nvSpPr>
          <p:cNvPr id="8" name="object 8"/>
          <p:cNvSpPr/>
          <p:nvPr/>
        </p:nvSpPr>
        <p:spPr>
          <a:xfrm>
            <a:off x="4955941" y="876624"/>
            <a:ext cx="194310" cy="138430"/>
          </a:xfrm>
          <a:custGeom>
            <a:avLst/>
            <a:gdLst/>
            <a:ahLst/>
            <a:cxnLst/>
            <a:rect l="l" t="t" r="r" b="b"/>
            <a:pathLst>
              <a:path w="194310" h="138430">
                <a:moveTo>
                  <a:pt x="0" y="138023"/>
                </a:moveTo>
                <a:lnTo>
                  <a:pt x="194002" y="0"/>
                </a:lnTo>
              </a:path>
            </a:pathLst>
          </a:custGeom>
          <a:ln w="4752">
            <a:solidFill>
              <a:srgbClr val="404040"/>
            </a:solidFill>
          </a:ln>
        </p:spPr>
        <p:txBody>
          <a:bodyPr wrap="square" lIns="0" tIns="0" rIns="0" bIns="0" rtlCol="0"/>
          <a:lstStyle/>
          <a:p>
            <a:endParaRPr/>
          </a:p>
        </p:txBody>
      </p:sp>
      <p:sp>
        <p:nvSpPr>
          <p:cNvPr id="9" name="object 9"/>
          <p:cNvSpPr/>
          <p:nvPr/>
        </p:nvSpPr>
        <p:spPr>
          <a:xfrm>
            <a:off x="5661403" y="914267"/>
            <a:ext cx="176530" cy="113030"/>
          </a:xfrm>
          <a:custGeom>
            <a:avLst/>
            <a:gdLst/>
            <a:ahLst/>
            <a:cxnLst/>
            <a:rect l="l" t="t" r="r" b="b"/>
            <a:pathLst>
              <a:path w="176529" h="113030">
                <a:moveTo>
                  <a:pt x="0" y="112928"/>
                </a:moveTo>
                <a:lnTo>
                  <a:pt x="176365" y="0"/>
                </a:lnTo>
              </a:path>
            </a:pathLst>
          </a:custGeom>
          <a:ln w="4675">
            <a:solidFill>
              <a:srgbClr val="CDCDCD"/>
            </a:solidFill>
          </a:ln>
        </p:spPr>
        <p:txBody>
          <a:bodyPr wrap="square" lIns="0" tIns="0" rIns="0" bIns="0" rtlCol="0"/>
          <a:lstStyle/>
          <a:p>
            <a:endParaRPr/>
          </a:p>
        </p:txBody>
      </p:sp>
      <p:sp>
        <p:nvSpPr>
          <p:cNvPr id="10" name="object 10"/>
          <p:cNvSpPr/>
          <p:nvPr/>
        </p:nvSpPr>
        <p:spPr>
          <a:xfrm>
            <a:off x="5626129" y="889171"/>
            <a:ext cx="176530" cy="125730"/>
          </a:xfrm>
          <a:custGeom>
            <a:avLst/>
            <a:gdLst/>
            <a:ahLst/>
            <a:cxnLst/>
            <a:rect l="l" t="t" r="r" b="b"/>
            <a:pathLst>
              <a:path w="176529" h="125730">
                <a:moveTo>
                  <a:pt x="0" y="125476"/>
                </a:moveTo>
                <a:lnTo>
                  <a:pt x="176365" y="0"/>
                </a:lnTo>
              </a:path>
            </a:pathLst>
          </a:custGeom>
          <a:ln w="4752">
            <a:solidFill>
              <a:srgbClr val="404040"/>
            </a:solidFill>
          </a:ln>
        </p:spPr>
        <p:txBody>
          <a:bodyPr wrap="square" lIns="0" tIns="0" rIns="0" bIns="0" rtlCol="0"/>
          <a:lstStyle/>
          <a:p>
            <a:endParaRPr/>
          </a:p>
        </p:txBody>
      </p:sp>
      <p:sp>
        <p:nvSpPr>
          <p:cNvPr id="11" name="object 11"/>
          <p:cNvSpPr/>
          <p:nvPr/>
        </p:nvSpPr>
        <p:spPr>
          <a:xfrm>
            <a:off x="6331592" y="914267"/>
            <a:ext cx="176530" cy="113030"/>
          </a:xfrm>
          <a:custGeom>
            <a:avLst/>
            <a:gdLst/>
            <a:ahLst/>
            <a:cxnLst/>
            <a:rect l="l" t="t" r="r" b="b"/>
            <a:pathLst>
              <a:path w="176529" h="113030">
                <a:moveTo>
                  <a:pt x="0" y="112928"/>
                </a:moveTo>
                <a:lnTo>
                  <a:pt x="176365" y="0"/>
                </a:lnTo>
              </a:path>
            </a:pathLst>
          </a:custGeom>
          <a:ln w="4675">
            <a:solidFill>
              <a:srgbClr val="CDCDCD"/>
            </a:solidFill>
          </a:ln>
        </p:spPr>
        <p:txBody>
          <a:bodyPr wrap="square" lIns="0" tIns="0" rIns="0" bIns="0" rtlCol="0"/>
          <a:lstStyle/>
          <a:p>
            <a:endParaRPr/>
          </a:p>
        </p:txBody>
      </p:sp>
      <p:sp>
        <p:nvSpPr>
          <p:cNvPr id="12" name="object 12"/>
          <p:cNvSpPr/>
          <p:nvPr/>
        </p:nvSpPr>
        <p:spPr>
          <a:xfrm>
            <a:off x="6296318" y="889171"/>
            <a:ext cx="176530" cy="125730"/>
          </a:xfrm>
          <a:custGeom>
            <a:avLst/>
            <a:gdLst/>
            <a:ahLst/>
            <a:cxnLst/>
            <a:rect l="l" t="t" r="r" b="b"/>
            <a:pathLst>
              <a:path w="176529" h="125730">
                <a:moveTo>
                  <a:pt x="0" y="125476"/>
                </a:moveTo>
                <a:lnTo>
                  <a:pt x="176365" y="0"/>
                </a:lnTo>
              </a:path>
            </a:pathLst>
          </a:custGeom>
          <a:ln w="4752">
            <a:solidFill>
              <a:srgbClr val="404040"/>
            </a:solidFill>
          </a:ln>
        </p:spPr>
        <p:txBody>
          <a:bodyPr wrap="square" lIns="0" tIns="0" rIns="0" bIns="0" rtlCol="0"/>
          <a:lstStyle/>
          <a:p>
            <a:endParaRPr/>
          </a:p>
        </p:txBody>
      </p:sp>
      <p:sp>
        <p:nvSpPr>
          <p:cNvPr id="13" name="object 13"/>
          <p:cNvSpPr/>
          <p:nvPr/>
        </p:nvSpPr>
        <p:spPr>
          <a:xfrm>
            <a:off x="7001781" y="901719"/>
            <a:ext cx="176530" cy="125730"/>
          </a:xfrm>
          <a:custGeom>
            <a:avLst/>
            <a:gdLst/>
            <a:ahLst/>
            <a:cxnLst/>
            <a:rect l="l" t="t" r="r" b="b"/>
            <a:pathLst>
              <a:path w="176529" h="125730">
                <a:moveTo>
                  <a:pt x="0" y="125476"/>
                </a:moveTo>
                <a:lnTo>
                  <a:pt x="176365" y="0"/>
                </a:lnTo>
              </a:path>
            </a:pathLst>
          </a:custGeom>
          <a:ln w="4752">
            <a:solidFill>
              <a:srgbClr val="CDCDCD"/>
            </a:solidFill>
          </a:ln>
        </p:spPr>
        <p:txBody>
          <a:bodyPr wrap="square" lIns="0" tIns="0" rIns="0" bIns="0" rtlCol="0"/>
          <a:lstStyle/>
          <a:p>
            <a:endParaRPr/>
          </a:p>
        </p:txBody>
      </p:sp>
      <p:sp>
        <p:nvSpPr>
          <p:cNvPr id="14" name="object 14"/>
          <p:cNvSpPr/>
          <p:nvPr/>
        </p:nvSpPr>
        <p:spPr>
          <a:xfrm>
            <a:off x="6966507" y="876624"/>
            <a:ext cx="176530" cy="138430"/>
          </a:xfrm>
          <a:custGeom>
            <a:avLst/>
            <a:gdLst/>
            <a:ahLst/>
            <a:cxnLst/>
            <a:rect l="l" t="t" r="r" b="b"/>
            <a:pathLst>
              <a:path w="176529" h="138430">
                <a:moveTo>
                  <a:pt x="0" y="138023"/>
                </a:moveTo>
                <a:lnTo>
                  <a:pt x="176365" y="0"/>
                </a:lnTo>
              </a:path>
            </a:pathLst>
          </a:custGeom>
          <a:ln w="4826">
            <a:solidFill>
              <a:srgbClr val="404040"/>
            </a:solidFill>
          </a:ln>
        </p:spPr>
        <p:txBody>
          <a:bodyPr wrap="square" lIns="0" tIns="0" rIns="0" bIns="0" rtlCol="0"/>
          <a:lstStyle/>
          <a:p>
            <a:endParaRPr/>
          </a:p>
        </p:txBody>
      </p:sp>
      <p:sp>
        <p:nvSpPr>
          <p:cNvPr id="15" name="object 15"/>
          <p:cNvSpPr/>
          <p:nvPr/>
        </p:nvSpPr>
        <p:spPr>
          <a:xfrm>
            <a:off x="7654333" y="914267"/>
            <a:ext cx="176530" cy="113030"/>
          </a:xfrm>
          <a:custGeom>
            <a:avLst/>
            <a:gdLst/>
            <a:ahLst/>
            <a:cxnLst/>
            <a:rect l="l" t="t" r="r" b="b"/>
            <a:pathLst>
              <a:path w="176529" h="113030">
                <a:moveTo>
                  <a:pt x="0" y="112928"/>
                </a:moveTo>
                <a:lnTo>
                  <a:pt x="176365" y="0"/>
                </a:lnTo>
              </a:path>
            </a:pathLst>
          </a:custGeom>
          <a:ln w="4675">
            <a:solidFill>
              <a:srgbClr val="CDCDCD"/>
            </a:solidFill>
          </a:ln>
        </p:spPr>
        <p:txBody>
          <a:bodyPr wrap="square" lIns="0" tIns="0" rIns="0" bIns="0" rtlCol="0"/>
          <a:lstStyle/>
          <a:p>
            <a:endParaRPr/>
          </a:p>
        </p:txBody>
      </p:sp>
      <p:sp>
        <p:nvSpPr>
          <p:cNvPr id="16" name="object 16"/>
          <p:cNvSpPr/>
          <p:nvPr/>
        </p:nvSpPr>
        <p:spPr>
          <a:xfrm>
            <a:off x="7636696" y="889171"/>
            <a:ext cx="158750" cy="125730"/>
          </a:xfrm>
          <a:custGeom>
            <a:avLst/>
            <a:gdLst/>
            <a:ahLst/>
            <a:cxnLst/>
            <a:rect l="l" t="t" r="r" b="b"/>
            <a:pathLst>
              <a:path w="158750" h="125730">
                <a:moveTo>
                  <a:pt x="0" y="125476"/>
                </a:moveTo>
                <a:lnTo>
                  <a:pt x="158728" y="0"/>
                </a:lnTo>
              </a:path>
            </a:pathLst>
          </a:custGeom>
          <a:ln w="4834">
            <a:solidFill>
              <a:srgbClr val="404040"/>
            </a:solidFill>
          </a:ln>
        </p:spPr>
        <p:txBody>
          <a:bodyPr wrap="square" lIns="0" tIns="0" rIns="0" bIns="0" rtlCol="0"/>
          <a:lstStyle/>
          <a:p>
            <a:endParaRPr/>
          </a:p>
        </p:txBody>
      </p:sp>
      <p:sp>
        <p:nvSpPr>
          <p:cNvPr id="17" name="object 17"/>
          <p:cNvSpPr/>
          <p:nvPr/>
        </p:nvSpPr>
        <p:spPr>
          <a:xfrm>
            <a:off x="8377432" y="914267"/>
            <a:ext cx="158750" cy="113030"/>
          </a:xfrm>
          <a:custGeom>
            <a:avLst/>
            <a:gdLst/>
            <a:ahLst/>
            <a:cxnLst/>
            <a:rect l="l" t="t" r="r" b="b"/>
            <a:pathLst>
              <a:path w="158750" h="113030">
                <a:moveTo>
                  <a:pt x="0" y="112928"/>
                </a:moveTo>
                <a:lnTo>
                  <a:pt x="158728" y="0"/>
                </a:lnTo>
              </a:path>
            </a:pathLst>
          </a:custGeom>
          <a:ln w="4752">
            <a:solidFill>
              <a:srgbClr val="CDCDCD"/>
            </a:solidFill>
          </a:ln>
        </p:spPr>
        <p:txBody>
          <a:bodyPr wrap="square" lIns="0" tIns="0" rIns="0" bIns="0" rtlCol="0"/>
          <a:lstStyle/>
          <a:p>
            <a:endParaRPr/>
          </a:p>
        </p:txBody>
      </p:sp>
      <p:sp>
        <p:nvSpPr>
          <p:cNvPr id="18" name="object 18"/>
          <p:cNvSpPr/>
          <p:nvPr/>
        </p:nvSpPr>
        <p:spPr>
          <a:xfrm>
            <a:off x="8342159" y="889171"/>
            <a:ext cx="158750" cy="125730"/>
          </a:xfrm>
          <a:custGeom>
            <a:avLst/>
            <a:gdLst/>
            <a:ahLst/>
            <a:cxnLst/>
            <a:rect l="l" t="t" r="r" b="b"/>
            <a:pathLst>
              <a:path w="158750" h="125730">
                <a:moveTo>
                  <a:pt x="0" y="125476"/>
                </a:moveTo>
                <a:lnTo>
                  <a:pt x="158728" y="0"/>
                </a:lnTo>
              </a:path>
            </a:pathLst>
          </a:custGeom>
          <a:ln w="4834">
            <a:solidFill>
              <a:srgbClr val="404040"/>
            </a:solidFill>
          </a:ln>
        </p:spPr>
        <p:txBody>
          <a:bodyPr wrap="square" lIns="0" tIns="0" rIns="0" bIns="0" rtlCol="0"/>
          <a:lstStyle/>
          <a:p>
            <a:endParaRPr/>
          </a:p>
        </p:txBody>
      </p:sp>
      <p:sp>
        <p:nvSpPr>
          <p:cNvPr id="19" name="object 19"/>
          <p:cNvSpPr/>
          <p:nvPr/>
        </p:nvSpPr>
        <p:spPr>
          <a:xfrm>
            <a:off x="3668473" y="1027195"/>
            <a:ext cx="4797425" cy="313690"/>
          </a:xfrm>
          <a:custGeom>
            <a:avLst/>
            <a:gdLst/>
            <a:ahLst/>
            <a:cxnLst/>
            <a:rect l="l" t="t" r="r" b="b"/>
            <a:pathLst>
              <a:path w="4797425" h="313690">
                <a:moveTo>
                  <a:pt x="0" y="313690"/>
                </a:moveTo>
                <a:lnTo>
                  <a:pt x="4797141" y="313690"/>
                </a:lnTo>
                <a:lnTo>
                  <a:pt x="4797141" y="0"/>
                </a:lnTo>
                <a:lnTo>
                  <a:pt x="0" y="0"/>
                </a:lnTo>
                <a:lnTo>
                  <a:pt x="0" y="313690"/>
                </a:lnTo>
              </a:path>
            </a:pathLst>
          </a:custGeom>
          <a:ln w="4189">
            <a:solidFill>
              <a:srgbClr val="CDCDCD"/>
            </a:solidFill>
          </a:ln>
        </p:spPr>
        <p:txBody>
          <a:bodyPr wrap="square" lIns="0" tIns="0" rIns="0" bIns="0" rtlCol="0"/>
          <a:lstStyle/>
          <a:p>
            <a:endParaRPr/>
          </a:p>
        </p:txBody>
      </p:sp>
      <p:sp>
        <p:nvSpPr>
          <p:cNvPr id="20" name="object 20"/>
          <p:cNvSpPr/>
          <p:nvPr/>
        </p:nvSpPr>
        <p:spPr>
          <a:xfrm>
            <a:off x="3633200" y="1014649"/>
            <a:ext cx="4797425" cy="301625"/>
          </a:xfrm>
          <a:custGeom>
            <a:avLst/>
            <a:gdLst/>
            <a:ahLst/>
            <a:cxnLst/>
            <a:rect l="l" t="t" r="r" b="b"/>
            <a:pathLst>
              <a:path w="4797425" h="301625">
                <a:moveTo>
                  <a:pt x="0" y="301142"/>
                </a:moveTo>
                <a:lnTo>
                  <a:pt x="4797141" y="301142"/>
                </a:lnTo>
                <a:lnTo>
                  <a:pt x="4797141" y="0"/>
                </a:lnTo>
                <a:lnTo>
                  <a:pt x="0" y="0"/>
                </a:lnTo>
                <a:lnTo>
                  <a:pt x="0" y="301142"/>
                </a:lnTo>
              </a:path>
            </a:pathLst>
          </a:custGeom>
          <a:ln w="4189">
            <a:solidFill>
              <a:srgbClr val="0C0C0C"/>
            </a:solidFill>
          </a:ln>
        </p:spPr>
        <p:txBody>
          <a:bodyPr wrap="square" lIns="0" tIns="0" rIns="0" bIns="0" rtlCol="0"/>
          <a:lstStyle/>
          <a:p>
            <a:endParaRPr/>
          </a:p>
        </p:txBody>
      </p:sp>
      <p:sp>
        <p:nvSpPr>
          <p:cNvPr id="21" name="object 21"/>
          <p:cNvSpPr/>
          <p:nvPr/>
        </p:nvSpPr>
        <p:spPr>
          <a:xfrm>
            <a:off x="5495855" y="1815353"/>
            <a:ext cx="1133475" cy="806450"/>
          </a:xfrm>
          <a:custGeom>
            <a:avLst/>
            <a:gdLst/>
            <a:ahLst/>
            <a:cxnLst/>
            <a:rect l="l" t="t" r="r" b="b"/>
            <a:pathLst>
              <a:path w="1133475" h="806450">
                <a:moveTo>
                  <a:pt x="0" y="403029"/>
                </a:moveTo>
                <a:lnTo>
                  <a:pt x="2594" y="364226"/>
                </a:lnTo>
                <a:lnTo>
                  <a:pt x="10218" y="326465"/>
                </a:lnTo>
                <a:lnTo>
                  <a:pt x="22636" y="289913"/>
                </a:lnTo>
                <a:lnTo>
                  <a:pt x="39608" y="254741"/>
                </a:lnTo>
                <a:lnTo>
                  <a:pt x="60899" y="221118"/>
                </a:lnTo>
                <a:lnTo>
                  <a:pt x="86269" y="189212"/>
                </a:lnTo>
                <a:lnTo>
                  <a:pt x="115483" y="159193"/>
                </a:lnTo>
                <a:lnTo>
                  <a:pt x="148302" y="131230"/>
                </a:lnTo>
                <a:lnTo>
                  <a:pt x="184488" y="105492"/>
                </a:lnTo>
                <a:lnTo>
                  <a:pt x="223805" y="82149"/>
                </a:lnTo>
                <a:lnTo>
                  <a:pt x="266015" y="61369"/>
                </a:lnTo>
                <a:lnTo>
                  <a:pt x="310880" y="43322"/>
                </a:lnTo>
                <a:lnTo>
                  <a:pt x="358162" y="28177"/>
                </a:lnTo>
                <a:lnTo>
                  <a:pt x="407625" y="16103"/>
                </a:lnTo>
                <a:lnTo>
                  <a:pt x="459031" y="7270"/>
                </a:lnTo>
                <a:lnTo>
                  <a:pt x="512142" y="1845"/>
                </a:lnTo>
                <a:lnTo>
                  <a:pt x="566721" y="0"/>
                </a:lnTo>
                <a:lnTo>
                  <a:pt x="621297" y="1845"/>
                </a:lnTo>
                <a:lnTo>
                  <a:pt x="674401" y="7270"/>
                </a:lnTo>
                <a:lnTo>
                  <a:pt x="725797" y="16103"/>
                </a:lnTo>
                <a:lnTo>
                  <a:pt x="775246" y="28177"/>
                </a:lnTo>
                <a:lnTo>
                  <a:pt x="822513" y="43322"/>
                </a:lnTo>
                <a:lnTo>
                  <a:pt x="867359" y="61369"/>
                </a:lnTo>
                <a:lnTo>
                  <a:pt x="909550" y="82149"/>
                </a:lnTo>
                <a:lnTo>
                  <a:pt x="948846" y="105492"/>
                </a:lnTo>
                <a:lnTo>
                  <a:pt x="985012" y="131230"/>
                </a:lnTo>
                <a:lnTo>
                  <a:pt x="1017810" y="159193"/>
                </a:lnTo>
                <a:lnTo>
                  <a:pt x="1047004" y="189212"/>
                </a:lnTo>
                <a:lnTo>
                  <a:pt x="1072356" y="221118"/>
                </a:lnTo>
                <a:lnTo>
                  <a:pt x="1093631" y="254741"/>
                </a:lnTo>
                <a:lnTo>
                  <a:pt x="1110590" y="289913"/>
                </a:lnTo>
                <a:lnTo>
                  <a:pt x="1122997" y="326465"/>
                </a:lnTo>
                <a:lnTo>
                  <a:pt x="1130615" y="364226"/>
                </a:lnTo>
                <a:lnTo>
                  <a:pt x="1133207" y="403029"/>
                </a:lnTo>
                <a:lnTo>
                  <a:pt x="1130615" y="441859"/>
                </a:lnTo>
                <a:lnTo>
                  <a:pt x="1122997" y="479645"/>
                </a:lnTo>
                <a:lnTo>
                  <a:pt x="1110590" y="516218"/>
                </a:lnTo>
                <a:lnTo>
                  <a:pt x="1093631" y="551409"/>
                </a:lnTo>
                <a:lnTo>
                  <a:pt x="1072356" y="585048"/>
                </a:lnTo>
                <a:lnTo>
                  <a:pt x="1047004" y="616968"/>
                </a:lnTo>
                <a:lnTo>
                  <a:pt x="1017810" y="646998"/>
                </a:lnTo>
                <a:lnTo>
                  <a:pt x="985012" y="674970"/>
                </a:lnTo>
                <a:lnTo>
                  <a:pt x="948846" y="700715"/>
                </a:lnTo>
                <a:lnTo>
                  <a:pt x="909550" y="724064"/>
                </a:lnTo>
                <a:lnTo>
                  <a:pt x="867359" y="744848"/>
                </a:lnTo>
                <a:lnTo>
                  <a:pt x="822513" y="762899"/>
                </a:lnTo>
                <a:lnTo>
                  <a:pt x="775246" y="778046"/>
                </a:lnTo>
                <a:lnTo>
                  <a:pt x="725797" y="790121"/>
                </a:lnTo>
                <a:lnTo>
                  <a:pt x="674401" y="798955"/>
                </a:lnTo>
                <a:lnTo>
                  <a:pt x="621297" y="804380"/>
                </a:lnTo>
                <a:lnTo>
                  <a:pt x="566721" y="806226"/>
                </a:lnTo>
                <a:lnTo>
                  <a:pt x="512142" y="804380"/>
                </a:lnTo>
                <a:lnTo>
                  <a:pt x="459031" y="798955"/>
                </a:lnTo>
                <a:lnTo>
                  <a:pt x="407625" y="790121"/>
                </a:lnTo>
                <a:lnTo>
                  <a:pt x="358162" y="778046"/>
                </a:lnTo>
                <a:lnTo>
                  <a:pt x="310880" y="762899"/>
                </a:lnTo>
                <a:lnTo>
                  <a:pt x="266015" y="744848"/>
                </a:lnTo>
                <a:lnTo>
                  <a:pt x="223805" y="724064"/>
                </a:lnTo>
                <a:lnTo>
                  <a:pt x="184488" y="700715"/>
                </a:lnTo>
                <a:lnTo>
                  <a:pt x="148302" y="674970"/>
                </a:lnTo>
                <a:lnTo>
                  <a:pt x="115483" y="646998"/>
                </a:lnTo>
                <a:lnTo>
                  <a:pt x="86269" y="616968"/>
                </a:lnTo>
                <a:lnTo>
                  <a:pt x="60899" y="585048"/>
                </a:lnTo>
                <a:lnTo>
                  <a:pt x="39608" y="551409"/>
                </a:lnTo>
                <a:lnTo>
                  <a:pt x="22636" y="516218"/>
                </a:lnTo>
                <a:lnTo>
                  <a:pt x="10218" y="479645"/>
                </a:lnTo>
                <a:lnTo>
                  <a:pt x="2594" y="441859"/>
                </a:lnTo>
                <a:lnTo>
                  <a:pt x="0" y="403029"/>
                </a:lnTo>
              </a:path>
            </a:pathLst>
          </a:custGeom>
          <a:ln w="42773">
            <a:solidFill>
              <a:srgbClr val="CDCDCD"/>
            </a:solidFill>
          </a:ln>
        </p:spPr>
        <p:txBody>
          <a:bodyPr wrap="square" lIns="0" tIns="0" rIns="0" bIns="0" rtlCol="0"/>
          <a:lstStyle/>
          <a:p>
            <a:endParaRPr/>
          </a:p>
        </p:txBody>
      </p:sp>
      <p:sp>
        <p:nvSpPr>
          <p:cNvPr id="22" name="object 22"/>
          <p:cNvSpPr/>
          <p:nvPr/>
        </p:nvSpPr>
        <p:spPr>
          <a:xfrm>
            <a:off x="5461993" y="1791261"/>
            <a:ext cx="1133475" cy="806450"/>
          </a:xfrm>
          <a:custGeom>
            <a:avLst/>
            <a:gdLst/>
            <a:ahLst/>
            <a:cxnLst/>
            <a:rect l="l" t="t" r="r" b="b"/>
            <a:pathLst>
              <a:path w="1133475" h="806450">
                <a:moveTo>
                  <a:pt x="0" y="403029"/>
                </a:moveTo>
                <a:lnTo>
                  <a:pt x="2594" y="364226"/>
                </a:lnTo>
                <a:lnTo>
                  <a:pt x="10218" y="326465"/>
                </a:lnTo>
                <a:lnTo>
                  <a:pt x="22636" y="289913"/>
                </a:lnTo>
                <a:lnTo>
                  <a:pt x="39608" y="254741"/>
                </a:lnTo>
                <a:lnTo>
                  <a:pt x="60899" y="221118"/>
                </a:lnTo>
                <a:lnTo>
                  <a:pt x="86269" y="189212"/>
                </a:lnTo>
                <a:lnTo>
                  <a:pt x="115483" y="159193"/>
                </a:lnTo>
                <a:lnTo>
                  <a:pt x="148302" y="131230"/>
                </a:lnTo>
                <a:lnTo>
                  <a:pt x="184488" y="105492"/>
                </a:lnTo>
                <a:lnTo>
                  <a:pt x="223805" y="82149"/>
                </a:lnTo>
                <a:lnTo>
                  <a:pt x="266015" y="61369"/>
                </a:lnTo>
                <a:lnTo>
                  <a:pt x="310880" y="43322"/>
                </a:lnTo>
                <a:lnTo>
                  <a:pt x="358162" y="28177"/>
                </a:lnTo>
                <a:lnTo>
                  <a:pt x="407625" y="16103"/>
                </a:lnTo>
                <a:lnTo>
                  <a:pt x="459031" y="7270"/>
                </a:lnTo>
                <a:lnTo>
                  <a:pt x="512142" y="1845"/>
                </a:lnTo>
                <a:lnTo>
                  <a:pt x="566721" y="0"/>
                </a:lnTo>
                <a:lnTo>
                  <a:pt x="621297" y="1845"/>
                </a:lnTo>
                <a:lnTo>
                  <a:pt x="674401" y="7270"/>
                </a:lnTo>
                <a:lnTo>
                  <a:pt x="725797" y="16103"/>
                </a:lnTo>
                <a:lnTo>
                  <a:pt x="775246" y="28177"/>
                </a:lnTo>
                <a:lnTo>
                  <a:pt x="822513" y="43322"/>
                </a:lnTo>
                <a:lnTo>
                  <a:pt x="867359" y="61369"/>
                </a:lnTo>
                <a:lnTo>
                  <a:pt x="909550" y="82149"/>
                </a:lnTo>
                <a:lnTo>
                  <a:pt x="948846" y="105492"/>
                </a:lnTo>
                <a:lnTo>
                  <a:pt x="985012" y="131230"/>
                </a:lnTo>
                <a:lnTo>
                  <a:pt x="1017810" y="159193"/>
                </a:lnTo>
                <a:lnTo>
                  <a:pt x="1047004" y="189212"/>
                </a:lnTo>
                <a:lnTo>
                  <a:pt x="1072356" y="221118"/>
                </a:lnTo>
                <a:lnTo>
                  <a:pt x="1093631" y="254741"/>
                </a:lnTo>
                <a:lnTo>
                  <a:pt x="1110590" y="289913"/>
                </a:lnTo>
                <a:lnTo>
                  <a:pt x="1122997" y="326465"/>
                </a:lnTo>
                <a:lnTo>
                  <a:pt x="1130615" y="364226"/>
                </a:lnTo>
                <a:lnTo>
                  <a:pt x="1133207" y="403029"/>
                </a:lnTo>
                <a:lnTo>
                  <a:pt x="1130615" y="441859"/>
                </a:lnTo>
                <a:lnTo>
                  <a:pt x="1122997" y="479645"/>
                </a:lnTo>
                <a:lnTo>
                  <a:pt x="1110590" y="516218"/>
                </a:lnTo>
                <a:lnTo>
                  <a:pt x="1093631" y="551409"/>
                </a:lnTo>
                <a:lnTo>
                  <a:pt x="1072356" y="585048"/>
                </a:lnTo>
                <a:lnTo>
                  <a:pt x="1047004" y="616968"/>
                </a:lnTo>
                <a:lnTo>
                  <a:pt x="1017810" y="646998"/>
                </a:lnTo>
                <a:lnTo>
                  <a:pt x="985012" y="674970"/>
                </a:lnTo>
                <a:lnTo>
                  <a:pt x="948846" y="700715"/>
                </a:lnTo>
                <a:lnTo>
                  <a:pt x="909550" y="724064"/>
                </a:lnTo>
                <a:lnTo>
                  <a:pt x="867359" y="744848"/>
                </a:lnTo>
                <a:lnTo>
                  <a:pt x="822513" y="762899"/>
                </a:lnTo>
                <a:lnTo>
                  <a:pt x="775246" y="778046"/>
                </a:lnTo>
                <a:lnTo>
                  <a:pt x="725797" y="790121"/>
                </a:lnTo>
                <a:lnTo>
                  <a:pt x="674401" y="798955"/>
                </a:lnTo>
                <a:lnTo>
                  <a:pt x="621297" y="804380"/>
                </a:lnTo>
                <a:lnTo>
                  <a:pt x="566721" y="806226"/>
                </a:lnTo>
                <a:lnTo>
                  <a:pt x="512142" y="804380"/>
                </a:lnTo>
                <a:lnTo>
                  <a:pt x="459031" y="798955"/>
                </a:lnTo>
                <a:lnTo>
                  <a:pt x="407625" y="790121"/>
                </a:lnTo>
                <a:lnTo>
                  <a:pt x="358162" y="778046"/>
                </a:lnTo>
                <a:lnTo>
                  <a:pt x="310880" y="762899"/>
                </a:lnTo>
                <a:lnTo>
                  <a:pt x="266015" y="744848"/>
                </a:lnTo>
                <a:lnTo>
                  <a:pt x="223805" y="724064"/>
                </a:lnTo>
                <a:lnTo>
                  <a:pt x="184488" y="700715"/>
                </a:lnTo>
                <a:lnTo>
                  <a:pt x="148302" y="674970"/>
                </a:lnTo>
                <a:lnTo>
                  <a:pt x="115483" y="646998"/>
                </a:lnTo>
                <a:lnTo>
                  <a:pt x="86269" y="616968"/>
                </a:lnTo>
                <a:lnTo>
                  <a:pt x="60899" y="585048"/>
                </a:lnTo>
                <a:lnTo>
                  <a:pt x="39608" y="551409"/>
                </a:lnTo>
                <a:lnTo>
                  <a:pt x="22636" y="516218"/>
                </a:lnTo>
                <a:lnTo>
                  <a:pt x="10218" y="479645"/>
                </a:lnTo>
                <a:lnTo>
                  <a:pt x="2594" y="441859"/>
                </a:lnTo>
                <a:lnTo>
                  <a:pt x="0" y="403029"/>
                </a:lnTo>
              </a:path>
            </a:pathLst>
          </a:custGeom>
          <a:ln w="42773">
            <a:solidFill>
              <a:srgbClr val="404040"/>
            </a:solidFill>
          </a:ln>
        </p:spPr>
        <p:txBody>
          <a:bodyPr wrap="square" lIns="0" tIns="0" rIns="0" bIns="0" rtlCol="0"/>
          <a:lstStyle/>
          <a:p>
            <a:endParaRPr/>
          </a:p>
        </p:txBody>
      </p:sp>
      <p:sp>
        <p:nvSpPr>
          <p:cNvPr id="23" name="object 23"/>
          <p:cNvSpPr/>
          <p:nvPr/>
        </p:nvSpPr>
        <p:spPr>
          <a:xfrm>
            <a:off x="6067043" y="1340886"/>
            <a:ext cx="0" cy="878840"/>
          </a:xfrm>
          <a:custGeom>
            <a:avLst/>
            <a:gdLst/>
            <a:ahLst/>
            <a:cxnLst/>
            <a:rect l="l" t="t" r="r" b="b"/>
            <a:pathLst>
              <a:path h="878839">
                <a:moveTo>
                  <a:pt x="0" y="0"/>
                </a:moveTo>
                <a:lnTo>
                  <a:pt x="0" y="878333"/>
                </a:lnTo>
              </a:path>
            </a:pathLst>
          </a:custGeom>
          <a:ln w="35273">
            <a:solidFill>
              <a:srgbClr val="CDCDCD"/>
            </a:solidFill>
          </a:ln>
        </p:spPr>
        <p:txBody>
          <a:bodyPr wrap="square" lIns="0" tIns="0" rIns="0" bIns="0" rtlCol="0"/>
          <a:lstStyle/>
          <a:p>
            <a:endParaRPr/>
          </a:p>
        </p:txBody>
      </p:sp>
      <p:sp>
        <p:nvSpPr>
          <p:cNvPr id="24" name="object 24"/>
          <p:cNvSpPr/>
          <p:nvPr/>
        </p:nvSpPr>
        <p:spPr>
          <a:xfrm>
            <a:off x="5991559" y="2168026"/>
            <a:ext cx="142240" cy="100965"/>
          </a:xfrm>
          <a:custGeom>
            <a:avLst/>
            <a:gdLst/>
            <a:ahLst/>
            <a:cxnLst/>
            <a:rect l="l" t="t" r="r" b="b"/>
            <a:pathLst>
              <a:path w="142239" h="100964">
                <a:moveTo>
                  <a:pt x="71016" y="0"/>
                </a:moveTo>
                <a:lnTo>
                  <a:pt x="43352" y="3962"/>
                </a:lnTo>
                <a:lnTo>
                  <a:pt x="20781" y="14764"/>
                </a:lnTo>
                <a:lnTo>
                  <a:pt x="5573" y="30773"/>
                </a:lnTo>
                <a:lnTo>
                  <a:pt x="0" y="50357"/>
                </a:lnTo>
                <a:lnTo>
                  <a:pt x="5573" y="70039"/>
                </a:lnTo>
                <a:lnTo>
                  <a:pt x="20781" y="86097"/>
                </a:lnTo>
                <a:lnTo>
                  <a:pt x="43352" y="96917"/>
                </a:lnTo>
                <a:lnTo>
                  <a:pt x="71016" y="100882"/>
                </a:lnTo>
                <a:lnTo>
                  <a:pt x="98544" y="96917"/>
                </a:lnTo>
                <a:lnTo>
                  <a:pt x="121045" y="86097"/>
                </a:lnTo>
                <a:lnTo>
                  <a:pt x="136227" y="70039"/>
                </a:lnTo>
                <a:lnTo>
                  <a:pt x="141797" y="50357"/>
                </a:lnTo>
                <a:lnTo>
                  <a:pt x="136227" y="30773"/>
                </a:lnTo>
                <a:lnTo>
                  <a:pt x="121045" y="14764"/>
                </a:lnTo>
                <a:lnTo>
                  <a:pt x="98544" y="3962"/>
                </a:lnTo>
                <a:lnTo>
                  <a:pt x="71016" y="0"/>
                </a:lnTo>
                <a:close/>
              </a:path>
            </a:pathLst>
          </a:custGeom>
          <a:solidFill>
            <a:srgbClr val="CDCDCD"/>
          </a:solidFill>
        </p:spPr>
        <p:txBody>
          <a:bodyPr wrap="square" lIns="0" tIns="0" rIns="0" bIns="0" rtlCol="0"/>
          <a:lstStyle/>
          <a:p>
            <a:endParaRPr/>
          </a:p>
        </p:txBody>
      </p:sp>
      <p:sp>
        <p:nvSpPr>
          <p:cNvPr id="25" name="object 25"/>
          <p:cNvSpPr/>
          <p:nvPr/>
        </p:nvSpPr>
        <p:spPr>
          <a:xfrm>
            <a:off x="6031770" y="1315790"/>
            <a:ext cx="0" cy="878840"/>
          </a:xfrm>
          <a:custGeom>
            <a:avLst/>
            <a:gdLst/>
            <a:ahLst/>
            <a:cxnLst/>
            <a:rect l="l" t="t" r="r" b="b"/>
            <a:pathLst>
              <a:path h="878839">
                <a:moveTo>
                  <a:pt x="0" y="0"/>
                </a:moveTo>
                <a:lnTo>
                  <a:pt x="0" y="878333"/>
                </a:lnTo>
              </a:path>
            </a:pathLst>
          </a:custGeom>
          <a:ln w="35273">
            <a:solidFill>
              <a:srgbClr val="404040"/>
            </a:solidFill>
          </a:ln>
        </p:spPr>
        <p:txBody>
          <a:bodyPr wrap="square" lIns="0" tIns="0" rIns="0" bIns="0" rtlCol="0"/>
          <a:lstStyle/>
          <a:p>
            <a:endParaRPr/>
          </a:p>
        </p:txBody>
      </p:sp>
      <p:sp>
        <p:nvSpPr>
          <p:cNvPr id="26" name="object 26"/>
          <p:cNvSpPr/>
          <p:nvPr/>
        </p:nvSpPr>
        <p:spPr>
          <a:xfrm>
            <a:off x="5957697" y="2143934"/>
            <a:ext cx="142240" cy="100965"/>
          </a:xfrm>
          <a:custGeom>
            <a:avLst/>
            <a:gdLst/>
            <a:ahLst/>
            <a:cxnLst/>
            <a:rect l="l" t="t" r="r" b="b"/>
            <a:pathLst>
              <a:path w="142239" h="100964">
                <a:moveTo>
                  <a:pt x="71016" y="0"/>
                </a:moveTo>
                <a:lnTo>
                  <a:pt x="43352" y="3962"/>
                </a:lnTo>
                <a:lnTo>
                  <a:pt x="20781" y="14764"/>
                </a:lnTo>
                <a:lnTo>
                  <a:pt x="5573" y="30773"/>
                </a:lnTo>
                <a:lnTo>
                  <a:pt x="0" y="50357"/>
                </a:lnTo>
                <a:lnTo>
                  <a:pt x="5573" y="70039"/>
                </a:lnTo>
                <a:lnTo>
                  <a:pt x="20781" y="86097"/>
                </a:lnTo>
                <a:lnTo>
                  <a:pt x="43352" y="96917"/>
                </a:lnTo>
                <a:lnTo>
                  <a:pt x="71016" y="100882"/>
                </a:lnTo>
                <a:lnTo>
                  <a:pt x="98544" y="96917"/>
                </a:lnTo>
                <a:lnTo>
                  <a:pt x="121045" y="86097"/>
                </a:lnTo>
                <a:lnTo>
                  <a:pt x="136227" y="70039"/>
                </a:lnTo>
                <a:lnTo>
                  <a:pt x="141797" y="50357"/>
                </a:lnTo>
                <a:lnTo>
                  <a:pt x="136227" y="30773"/>
                </a:lnTo>
                <a:lnTo>
                  <a:pt x="121045" y="14764"/>
                </a:lnTo>
                <a:lnTo>
                  <a:pt x="98544" y="3962"/>
                </a:lnTo>
                <a:lnTo>
                  <a:pt x="71016" y="0"/>
                </a:lnTo>
                <a:close/>
              </a:path>
            </a:pathLst>
          </a:custGeom>
          <a:solidFill>
            <a:srgbClr val="404040"/>
          </a:solidFill>
        </p:spPr>
        <p:txBody>
          <a:bodyPr wrap="square" lIns="0" tIns="0" rIns="0" bIns="0" rtlCol="0"/>
          <a:lstStyle/>
          <a:p>
            <a:endParaRPr/>
          </a:p>
        </p:txBody>
      </p:sp>
      <p:sp>
        <p:nvSpPr>
          <p:cNvPr id="27" name="object 27"/>
          <p:cNvSpPr/>
          <p:nvPr/>
        </p:nvSpPr>
        <p:spPr>
          <a:xfrm>
            <a:off x="5502674" y="2219220"/>
            <a:ext cx="0" cy="1417955"/>
          </a:xfrm>
          <a:custGeom>
            <a:avLst/>
            <a:gdLst/>
            <a:ahLst/>
            <a:cxnLst/>
            <a:rect l="l" t="t" r="r" b="b"/>
            <a:pathLst>
              <a:path h="1417954">
                <a:moveTo>
                  <a:pt x="0" y="0"/>
                </a:moveTo>
                <a:lnTo>
                  <a:pt x="0" y="1417880"/>
                </a:lnTo>
              </a:path>
            </a:pathLst>
          </a:custGeom>
          <a:ln w="35273">
            <a:solidFill>
              <a:srgbClr val="CDCDCD"/>
            </a:solidFill>
          </a:ln>
        </p:spPr>
        <p:txBody>
          <a:bodyPr wrap="square" lIns="0" tIns="0" rIns="0" bIns="0" rtlCol="0"/>
          <a:lstStyle/>
          <a:p>
            <a:endParaRPr/>
          </a:p>
        </p:txBody>
      </p:sp>
      <p:sp>
        <p:nvSpPr>
          <p:cNvPr id="28" name="object 28"/>
          <p:cNvSpPr/>
          <p:nvPr/>
        </p:nvSpPr>
        <p:spPr>
          <a:xfrm>
            <a:off x="5467401" y="2194125"/>
            <a:ext cx="0" cy="1417955"/>
          </a:xfrm>
          <a:custGeom>
            <a:avLst/>
            <a:gdLst/>
            <a:ahLst/>
            <a:cxnLst/>
            <a:rect l="l" t="t" r="r" b="b"/>
            <a:pathLst>
              <a:path h="1417954">
                <a:moveTo>
                  <a:pt x="0" y="0"/>
                </a:moveTo>
                <a:lnTo>
                  <a:pt x="0" y="1417880"/>
                </a:lnTo>
              </a:path>
            </a:pathLst>
          </a:custGeom>
          <a:ln w="35273">
            <a:solidFill>
              <a:srgbClr val="404040"/>
            </a:solidFill>
          </a:ln>
        </p:spPr>
        <p:txBody>
          <a:bodyPr wrap="square" lIns="0" tIns="0" rIns="0" bIns="0" rtlCol="0"/>
          <a:lstStyle/>
          <a:p>
            <a:endParaRPr/>
          </a:p>
        </p:txBody>
      </p:sp>
      <p:sp>
        <p:nvSpPr>
          <p:cNvPr id="29" name="object 29"/>
          <p:cNvSpPr/>
          <p:nvPr/>
        </p:nvSpPr>
        <p:spPr>
          <a:xfrm>
            <a:off x="6596140" y="2219220"/>
            <a:ext cx="35560" cy="1330325"/>
          </a:xfrm>
          <a:custGeom>
            <a:avLst/>
            <a:gdLst/>
            <a:ahLst/>
            <a:cxnLst/>
            <a:rect l="l" t="t" r="r" b="b"/>
            <a:pathLst>
              <a:path w="35560" h="1330325">
                <a:moveTo>
                  <a:pt x="35273" y="0"/>
                </a:moveTo>
                <a:lnTo>
                  <a:pt x="0" y="1330047"/>
                </a:lnTo>
              </a:path>
            </a:pathLst>
          </a:custGeom>
          <a:ln w="35265">
            <a:solidFill>
              <a:srgbClr val="CDCDCD"/>
            </a:solidFill>
          </a:ln>
        </p:spPr>
        <p:txBody>
          <a:bodyPr wrap="square" lIns="0" tIns="0" rIns="0" bIns="0" rtlCol="0"/>
          <a:lstStyle/>
          <a:p>
            <a:endParaRPr/>
          </a:p>
        </p:txBody>
      </p:sp>
      <p:sp>
        <p:nvSpPr>
          <p:cNvPr id="30" name="object 30"/>
          <p:cNvSpPr/>
          <p:nvPr/>
        </p:nvSpPr>
        <p:spPr>
          <a:xfrm>
            <a:off x="6560867" y="2194125"/>
            <a:ext cx="35560" cy="1330325"/>
          </a:xfrm>
          <a:custGeom>
            <a:avLst/>
            <a:gdLst/>
            <a:ahLst/>
            <a:cxnLst/>
            <a:rect l="l" t="t" r="r" b="b"/>
            <a:pathLst>
              <a:path w="35560" h="1330325">
                <a:moveTo>
                  <a:pt x="35273" y="0"/>
                </a:moveTo>
                <a:lnTo>
                  <a:pt x="0" y="1330047"/>
                </a:lnTo>
              </a:path>
            </a:pathLst>
          </a:custGeom>
          <a:ln w="35265">
            <a:solidFill>
              <a:srgbClr val="404040"/>
            </a:solidFill>
          </a:ln>
        </p:spPr>
        <p:txBody>
          <a:bodyPr wrap="square" lIns="0" tIns="0" rIns="0" bIns="0" rtlCol="0"/>
          <a:lstStyle/>
          <a:p>
            <a:endParaRPr/>
          </a:p>
        </p:txBody>
      </p:sp>
      <p:sp>
        <p:nvSpPr>
          <p:cNvPr id="31" name="object 31"/>
          <p:cNvSpPr/>
          <p:nvPr/>
        </p:nvSpPr>
        <p:spPr>
          <a:xfrm>
            <a:off x="5185217" y="3624552"/>
            <a:ext cx="705485" cy="489584"/>
          </a:xfrm>
          <a:custGeom>
            <a:avLst/>
            <a:gdLst/>
            <a:ahLst/>
            <a:cxnLst/>
            <a:rect l="l" t="t" r="r" b="b"/>
            <a:pathLst>
              <a:path w="705485" h="489585">
                <a:moveTo>
                  <a:pt x="0" y="489357"/>
                </a:moveTo>
                <a:lnTo>
                  <a:pt x="705462" y="489357"/>
                </a:lnTo>
                <a:lnTo>
                  <a:pt x="705462" y="0"/>
                </a:lnTo>
                <a:lnTo>
                  <a:pt x="0" y="0"/>
                </a:lnTo>
                <a:lnTo>
                  <a:pt x="0" y="489357"/>
                </a:lnTo>
              </a:path>
            </a:pathLst>
          </a:custGeom>
          <a:ln w="4733">
            <a:solidFill>
              <a:srgbClr val="CDCDCD"/>
            </a:solidFill>
          </a:ln>
        </p:spPr>
        <p:txBody>
          <a:bodyPr wrap="square" lIns="0" tIns="0" rIns="0" bIns="0" rtlCol="0"/>
          <a:lstStyle/>
          <a:p>
            <a:endParaRPr/>
          </a:p>
        </p:txBody>
      </p:sp>
      <p:sp>
        <p:nvSpPr>
          <p:cNvPr id="32" name="object 32"/>
          <p:cNvSpPr/>
          <p:nvPr/>
        </p:nvSpPr>
        <p:spPr>
          <a:xfrm>
            <a:off x="5149944" y="3599457"/>
            <a:ext cx="705485" cy="489584"/>
          </a:xfrm>
          <a:custGeom>
            <a:avLst/>
            <a:gdLst/>
            <a:ahLst/>
            <a:cxnLst/>
            <a:rect l="l" t="t" r="r" b="b"/>
            <a:pathLst>
              <a:path w="705485" h="489585">
                <a:moveTo>
                  <a:pt x="0" y="489357"/>
                </a:moveTo>
                <a:lnTo>
                  <a:pt x="705462" y="489357"/>
                </a:lnTo>
                <a:lnTo>
                  <a:pt x="705462" y="0"/>
                </a:lnTo>
                <a:lnTo>
                  <a:pt x="0" y="0"/>
                </a:lnTo>
                <a:lnTo>
                  <a:pt x="0" y="489357"/>
                </a:lnTo>
              </a:path>
            </a:pathLst>
          </a:custGeom>
          <a:ln w="4733">
            <a:solidFill>
              <a:srgbClr val="404040"/>
            </a:solidFill>
          </a:ln>
        </p:spPr>
        <p:txBody>
          <a:bodyPr wrap="square" lIns="0" tIns="0" rIns="0" bIns="0" rtlCol="0"/>
          <a:lstStyle/>
          <a:p>
            <a:endParaRPr/>
          </a:p>
        </p:txBody>
      </p:sp>
      <p:sp>
        <p:nvSpPr>
          <p:cNvPr id="33" name="object 33"/>
          <p:cNvSpPr txBox="1"/>
          <p:nvPr/>
        </p:nvSpPr>
        <p:spPr>
          <a:xfrm>
            <a:off x="5278570" y="3644131"/>
            <a:ext cx="449580" cy="180340"/>
          </a:xfrm>
          <a:prstGeom prst="rect">
            <a:avLst/>
          </a:prstGeom>
        </p:spPr>
        <p:txBody>
          <a:bodyPr vert="horz" wrap="square" lIns="0" tIns="0" rIns="0" bIns="0" rtlCol="0">
            <a:spAutoFit/>
          </a:bodyPr>
          <a:lstStyle/>
          <a:p>
            <a:pPr marL="12700"/>
            <a:r>
              <a:rPr sz="1150" spc="520" dirty="0">
                <a:solidFill>
                  <a:srgbClr val="E5E5E5"/>
                </a:solidFill>
                <a:latin typeface="宋体"/>
                <a:cs typeface="宋体"/>
              </a:rPr>
              <a:t>心</a:t>
            </a:r>
            <a:r>
              <a:rPr sz="1150" spc="515" dirty="0">
                <a:solidFill>
                  <a:srgbClr val="E5E5E5"/>
                </a:solidFill>
                <a:latin typeface="宋体"/>
                <a:cs typeface="宋体"/>
              </a:rPr>
              <a:t>理</a:t>
            </a:r>
            <a:endParaRPr sz="1150">
              <a:latin typeface="宋体"/>
              <a:cs typeface="宋体"/>
            </a:endParaRPr>
          </a:p>
        </p:txBody>
      </p:sp>
      <p:sp>
        <p:nvSpPr>
          <p:cNvPr id="34" name="object 34"/>
          <p:cNvSpPr txBox="1"/>
          <p:nvPr/>
        </p:nvSpPr>
        <p:spPr>
          <a:xfrm>
            <a:off x="5278570" y="3839706"/>
            <a:ext cx="449580" cy="180340"/>
          </a:xfrm>
          <a:prstGeom prst="rect">
            <a:avLst/>
          </a:prstGeom>
        </p:spPr>
        <p:txBody>
          <a:bodyPr vert="horz" wrap="square" lIns="0" tIns="0" rIns="0" bIns="0" rtlCol="0">
            <a:spAutoFit/>
          </a:bodyPr>
          <a:lstStyle/>
          <a:p>
            <a:pPr marL="12700"/>
            <a:r>
              <a:rPr sz="1150" spc="520" dirty="0">
                <a:solidFill>
                  <a:srgbClr val="E5E5E5"/>
                </a:solidFill>
                <a:latin typeface="宋体"/>
                <a:cs typeface="宋体"/>
              </a:rPr>
              <a:t>创</a:t>
            </a:r>
            <a:r>
              <a:rPr sz="1150" spc="515" dirty="0">
                <a:solidFill>
                  <a:srgbClr val="E5E5E5"/>
                </a:solidFill>
                <a:latin typeface="宋体"/>
                <a:cs typeface="宋体"/>
              </a:rPr>
              <a:t>伤</a:t>
            </a:r>
            <a:endParaRPr sz="1150">
              <a:latin typeface="宋体"/>
              <a:cs typeface="宋体"/>
            </a:endParaRPr>
          </a:p>
        </p:txBody>
      </p:sp>
      <p:sp>
        <p:nvSpPr>
          <p:cNvPr id="35" name="object 35"/>
          <p:cNvSpPr/>
          <p:nvPr/>
        </p:nvSpPr>
        <p:spPr>
          <a:xfrm>
            <a:off x="2328096" y="2746219"/>
            <a:ext cx="4797425" cy="0"/>
          </a:xfrm>
          <a:custGeom>
            <a:avLst/>
            <a:gdLst/>
            <a:ahLst/>
            <a:cxnLst/>
            <a:rect l="l" t="t" r="r" b="b"/>
            <a:pathLst>
              <a:path w="4797425">
                <a:moveTo>
                  <a:pt x="0" y="0"/>
                </a:moveTo>
                <a:lnTo>
                  <a:pt x="4797141" y="0"/>
                </a:lnTo>
              </a:path>
            </a:pathLst>
          </a:custGeom>
          <a:ln w="16730">
            <a:solidFill>
              <a:srgbClr val="CDCDCD"/>
            </a:solidFill>
            <a:prstDash val="lgDash"/>
          </a:ln>
        </p:spPr>
        <p:txBody>
          <a:bodyPr wrap="square" lIns="0" tIns="0" rIns="0" bIns="0" rtlCol="0"/>
          <a:lstStyle/>
          <a:p>
            <a:endParaRPr/>
          </a:p>
        </p:txBody>
      </p:sp>
      <p:sp>
        <p:nvSpPr>
          <p:cNvPr id="36" name="object 36"/>
          <p:cNvSpPr/>
          <p:nvPr/>
        </p:nvSpPr>
        <p:spPr>
          <a:xfrm>
            <a:off x="3033558" y="2721124"/>
            <a:ext cx="4057015" cy="0"/>
          </a:xfrm>
          <a:custGeom>
            <a:avLst/>
            <a:gdLst/>
            <a:ahLst/>
            <a:cxnLst/>
            <a:rect l="l" t="t" r="r" b="b"/>
            <a:pathLst>
              <a:path w="4057015">
                <a:moveTo>
                  <a:pt x="0" y="0"/>
                </a:moveTo>
                <a:lnTo>
                  <a:pt x="4056406" y="0"/>
                </a:lnTo>
              </a:path>
            </a:pathLst>
          </a:custGeom>
          <a:ln w="16730">
            <a:solidFill>
              <a:srgbClr val="404040"/>
            </a:solidFill>
            <a:prstDash val="lgDash"/>
          </a:ln>
        </p:spPr>
        <p:txBody>
          <a:bodyPr wrap="square" lIns="0" tIns="0" rIns="0" bIns="0" rtlCol="0"/>
          <a:lstStyle/>
          <a:p>
            <a:endParaRPr/>
          </a:p>
        </p:txBody>
      </p:sp>
      <p:sp>
        <p:nvSpPr>
          <p:cNvPr id="37" name="object 37"/>
          <p:cNvSpPr/>
          <p:nvPr/>
        </p:nvSpPr>
        <p:spPr>
          <a:xfrm>
            <a:off x="2292821" y="2721124"/>
            <a:ext cx="670560" cy="0"/>
          </a:xfrm>
          <a:custGeom>
            <a:avLst/>
            <a:gdLst/>
            <a:ahLst/>
            <a:cxnLst/>
            <a:rect l="l" t="t" r="r" b="b"/>
            <a:pathLst>
              <a:path w="670560">
                <a:moveTo>
                  <a:pt x="0" y="0"/>
                </a:moveTo>
                <a:lnTo>
                  <a:pt x="670188" y="0"/>
                </a:lnTo>
              </a:path>
            </a:pathLst>
          </a:custGeom>
          <a:ln w="16730">
            <a:solidFill>
              <a:srgbClr val="404040"/>
            </a:solidFill>
            <a:prstDash val="lgDash"/>
          </a:ln>
        </p:spPr>
        <p:txBody>
          <a:bodyPr wrap="square" lIns="0" tIns="0" rIns="0" bIns="0" rtlCol="0"/>
          <a:lstStyle/>
          <a:p>
            <a:endParaRPr/>
          </a:p>
        </p:txBody>
      </p:sp>
      <p:sp>
        <p:nvSpPr>
          <p:cNvPr id="38" name="object 38"/>
          <p:cNvSpPr/>
          <p:nvPr/>
        </p:nvSpPr>
        <p:spPr>
          <a:xfrm>
            <a:off x="2328096" y="3549266"/>
            <a:ext cx="7002145" cy="0"/>
          </a:xfrm>
          <a:custGeom>
            <a:avLst/>
            <a:gdLst/>
            <a:ahLst/>
            <a:cxnLst/>
            <a:rect l="l" t="t" r="r" b="b"/>
            <a:pathLst>
              <a:path w="7002145">
                <a:moveTo>
                  <a:pt x="0" y="0"/>
                </a:moveTo>
                <a:lnTo>
                  <a:pt x="7001710" y="0"/>
                </a:lnTo>
              </a:path>
            </a:pathLst>
          </a:custGeom>
          <a:ln w="16730">
            <a:solidFill>
              <a:srgbClr val="CDCDCD"/>
            </a:solidFill>
            <a:prstDash val="lgDash"/>
          </a:ln>
        </p:spPr>
        <p:txBody>
          <a:bodyPr wrap="square" lIns="0" tIns="0" rIns="0" bIns="0" rtlCol="0"/>
          <a:lstStyle/>
          <a:p>
            <a:endParaRPr/>
          </a:p>
        </p:txBody>
      </p:sp>
      <p:sp>
        <p:nvSpPr>
          <p:cNvPr id="39" name="object 39"/>
          <p:cNvSpPr/>
          <p:nvPr/>
        </p:nvSpPr>
        <p:spPr>
          <a:xfrm>
            <a:off x="2292822" y="3524171"/>
            <a:ext cx="7002145" cy="0"/>
          </a:xfrm>
          <a:custGeom>
            <a:avLst/>
            <a:gdLst/>
            <a:ahLst/>
            <a:cxnLst/>
            <a:rect l="l" t="t" r="r" b="b"/>
            <a:pathLst>
              <a:path w="7002145">
                <a:moveTo>
                  <a:pt x="0" y="0"/>
                </a:moveTo>
                <a:lnTo>
                  <a:pt x="7001710" y="0"/>
                </a:lnTo>
              </a:path>
            </a:pathLst>
          </a:custGeom>
          <a:ln w="16730">
            <a:solidFill>
              <a:srgbClr val="404040"/>
            </a:solidFill>
            <a:prstDash val="lgDash"/>
          </a:ln>
        </p:spPr>
        <p:txBody>
          <a:bodyPr wrap="square" lIns="0" tIns="0" rIns="0" bIns="0" rtlCol="0"/>
          <a:lstStyle/>
          <a:p>
            <a:endParaRPr/>
          </a:p>
        </p:txBody>
      </p:sp>
      <p:sp>
        <p:nvSpPr>
          <p:cNvPr id="40" name="object 40"/>
          <p:cNvSpPr/>
          <p:nvPr/>
        </p:nvSpPr>
        <p:spPr>
          <a:xfrm>
            <a:off x="2257549" y="4352247"/>
            <a:ext cx="6861175" cy="0"/>
          </a:xfrm>
          <a:custGeom>
            <a:avLst/>
            <a:gdLst/>
            <a:ahLst/>
            <a:cxnLst/>
            <a:rect l="l" t="t" r="r" b="b"/>
            <a:pathLst>
              <a:path w="6861175">
                <a:moveTo>
                  <a:pt x="0" y="0"/>
                </a:moveTo>
                <a:lnTo>
                  <a:pt x="6860618" y="0"/>
                </a:lnTo>
              </a:path>
            </a:pathLst>
          </a:custGeom>
          <a:ln w="16730">
            <a:solidFill>
              <a:srgbClr val="CDCDCD"/>
            </a:solidFill>
            <a:prstDash val="lgDash"/>
          </a:ln>
        </p:spPr>
        <p:txBody>
          <a:bodyPr wrap="square" lIns="0" tIns="0" rIns="0" bIns="0" rtlCol="0"/>
          <a:lstStyle/>
          <a:p>
            <a:endParaRPr/>
          </a:p>
        </p:txBody>
      </p:sp>
      <p:sp>
        <p:nvSpPr>
          <p:cNvPr id="41" name="object 41"/>
          <p:cNvSpPr/>
          <p:nvPr/>
        </p:nvSpPr>
        <p:spPr>
          <a:xfrm>
            <a:off x="2222276" y="4327152"/>
            <a:ext cx="6861175" cy="0"/>
          </a:xfrm>
          <a:custGeom>
            <a:avLst/>
            <a:gdLst/>
            <a:ahLst/>
            <a:cxnLst/>
            <a:rect l="l" t="t" r="r" b="b"/>
            <a:pathLst>
              <a:path w="6861175">
                <a:moveTo>
                  <a:pt x="0" y="0"/>
                </a:moveTo>
                <a:lnTo>
                  <a:pt x="6860618" y="0"/>
                </a:lnTo>
              </a:path>
            </a:pathLst>
          </a:custGeom>
          <a:ln w="16730">
            <a:solidFill>
              <a:srgbClr val="404040"/>
            </a:solidFill>
            <a:prstDash val="lgDash"/>
          </a:ln>
        </p:spPr>
        <p:txBody>
          <a:bodyPr wrap="square" lIns="0" tIns="0" rIns="0" bIns="0" rtlCol="0"/>
          <a:lstStyle/>
          <a:p>
            <a:endParaRPr/>
          </a:p>
        </p:txBody>
      </p:sp>
      <p:sp>
        <p:nvSpPr>
          <p:cNvPr id="42" name="object 42"/>
          <p:cNvSpPr/>
          <p:nvPr/>
        </p:nvSpPr>
        <p:spPr>
          <a:xfrm>
            <a:off x="2328096" y="5067461"/>
            <a:ext cx="4797425" cy="0"/>
          </a:xfrm>
          <a:custGeom>
            <a:avLst/>
            <a:gdLst/>
            <a:ahLst/>
            <a:cxnLst/>
            <a:rect l="l" t="t" r="r" b="b"/>
            <a:pathLst>
              <a:path w="4797425">
                <a:moveTo>
                  <a:pt x="0" y="0"/>
                </a:moveTo>
                <a:lnTo>
                  <a:pt x="4797141" y="0"/>
                </a:lnTo>
              </a:path>
            </a:pathLst>
          </a:custGeom>
          <a:ln w="16730">
            <a:solidFill>
              <a:srgbClr val="CDCDCD"/>
            </a:solidFill>
            <a:prstDash val="lgDash"/>
          </a:ln>
        </p:spPr>
        <p:txBody>
          <a:bodyPr wrap="square" lIns="0" tIns="0" rIns="0" bIns="0" rtlCol="0"/>
          <a:lstStyle/>
          <a:p>
            <a:endParaRPr/>
          </a:p>
        </p:txBody>
      </p:sp>
      <p:sp>
        <p:nvSpPr>
          <p:cNvPr id="43" name="object 43"/>
          <p:cNvSpPr/>
          <p:nvPr/>
        </p:nvSpPr>
        <p:spPr>
          <a:xfrm>
            <a:off x="2292822" y="5042366"/>
            <a:ext cx="4797425" cy="0"/>
          </a:xfrm>
          <a:custGeom>
            <a:avLst/>
            <a:gdLst/>
            <a:ahLst/>
            <a:cxnLst/>
            <a:rect l="l" t="t" r="r" b="b"/>
            <a:pathLst>
              <a:path w="4797425">
                <a:moveTo>
                  <a:pt x="0" y="0"/>
                </a:moveTo>
                <a:lnTo>
                  <a:pt x="4797141" y="0"/>
                </a:lnTo>
              </a:path>
            </a:pathLst>
          </a:custGeom>
          <a:ln w="16730">
            <a:solidFill>
              <a:srgbClr val="404040"/>
            </a:solidFill>
            <a:prstDash val="lgDash"/>
          </a:ln>
        </p:spPr>
        <p:txBody>
          <a:bodyPr wrap="square" lIns="0" tIns="0" rIns="0" bIns="0" rtlCol="0"/>
          <a:lstStyle/>
          <a:p>
            <a:endParaRPr/>
          </a:p>
        </p:txBody>
      </p:sp>
      <p:sp>
        <p:nvSpPr>
          <p:cNvPr id="44" name="object 44"/>
          <p:cNvSpPr txBox="1"/>
          <p:nvPr/>
        </p:nvSpPr>
        <p:spPr>
          <a:xfrm>
            <a:off x="2902198" y="2970408"/>
            <a:ext cx="875030" cy="380365"/>
          </a:xfrm>
          <a:prstGeom prst="rect">
            <a:avLst/>
          </a:prstGeom>
        </p:spPr>
        <p:txBody>
          <a:bodyPr vert="horz" wrap="square" lIns="0" tIns="0" rIns="0" bIns="0" rtlCol="0">
            <a:spAutoFit/>
          </a:bodyPr>
          <a:lstStyle/>
          <a:p>
            <a:pPr algn="ctr">
              <a:lnSpc>
                <a:spcPct val="100000"/>
              </a:lnSpc>
            </a:pPr>
            <a:r>
              <a:rPr sz="1150" spc="515" dirty="0">
                <a:latin typeface="宋体"/>
                <a:cs typeface="宋体"/>
              </a:rPr>
              <a:t>改善区</a:t>
            </a:r>
            <a:endParaRPr sz="1150">
              <a:latin typeface="宋体"/>
              <a:cs typeface="宋体"/>
            </a:endParaRPr>
          </a:p>
          <a:p>
            <a:pPr algn="ctr">
              <a:spcBef>
                <a:spcPts val="195"/>
              </a:spcBef>
            </a:pPr>
            <a:r>
              <a:rPr sz="1150" spc="520" dirty="0">
                <a:latin typeface="宋体"/>
                <a:cs typeface="宋体"/>
              </a:rPr>
              <a:t>（Ⅱ区</a:t>
            </a:r>
            <a:r>
              <a:rPr sz="1150" spc="515" dirty="0">
                <a:latin typeface="宋体"/>
                <a:cs typeface="宋体"/>
              </a:rPr>
              <a:t>）</a:t>
            </a:r>
            <a:endParaRPr sz="1150">
              <a:latin typeface="宋体"/>
              <a:cs typeface="宋体"/>
            </a:endParaRPr>
          </a:p>
        </p:txBody>
      </p:sp>
      <p:sp>
        <p:nvSpPr>
          <p:cNvPr id="45" name="object 45"/>
          <p:cNvSpPr txBox="1"/>
          <p:nvPr/>
        </p:nvSpPr>
        <p:spPr>
          <a:xfrm>
            <a:off x="2902198" y="4487934"/>
            <a:ext cx="875030" cy="380365"/>
          </a:xfrm>
          <a:prstGeom prst="rect">
            <a:avLst/>
          </a:prstGeom>
        </p:spPr>
        <p:txBody>
          <a:bodyPr vert="horz" wrap="square" lIns="0" tIns="0" rIns="0" bIns="0" rtlCol="0">
            <a:spAutoFit/>
          </a:bodyPr>
          <a:lstStyle/>
          <a:p>
            <a:pPr algn="ctr">
              <a:lnSpc>
                <a:spcPct val="100000"/>
              </a:lnSpc>
            </a:pPr>
            <a:r>
              <a:rPr sz="1150" spc="515" dirty="0">
                <a:latin typeface="宋体"/>
                <a:cs typeface="宋体"/>
              </a:rPr>
              <a:t>恶化区</a:t>
            </a:r>
            <a:endParaRPr sz="1150">
              <a:latin typeface="宋体"/>
              <a:cs typeface="宋体"/>
            </a:endParaRPr>
          </a:p>
          <a:p>
            <a:pPr algn="ctr">
              <a:spcBef>
                <a:spcPts val="195"/>
              </a:spcBef>
            </a:pPr>
            <a:r>
              <a:rPr sz="1150" spc="520" dirty="0">
                <a:latin typeface="宋体"/>
                <a:cs typeface="宋体"/>
              </a:rPr>
              <a:t>（Ⅳ区</a:t>
            </a:r>
            <a:r>
              <a:rPr sz="1150" spc="515" dirty="0">
                <a:latin typeface="宋体"/>
                <a:cs typeface="宋体"/>
              </a:rPr>
              <a:t>）</a:t>
            </a:r>
            <a:endParaRPr sz="1150">
              <a:latin typeface="宋体"/>
              <a:cs typeface="宋体"/>
            </a:endParaRPr>
          </a:p>
        </p:txBody>
      </p:sp>
      <p:sp>
        <p:nvSpPr>
          <p:cNvPr id="46" name="object 46"/>
          <p:cNvSpPr txBox="1"/>
          <p:nvPr/>
        </p:nvSpPr>
        <p:spPr>
          <a:xfrm>
            <a:off x="2991769" y="3776633"/>
            <a:ext cx="662305" cy="180340"/>
          </a:xfrm>
          <a:prstGeom prst="rect">
            <a:avLst/>
          </a:prstGeom>
        </p:spPr>
        <p:txBody>
          <a:bodyPr vert="horz" wrap="square" lIns="0" tIns="0" rIns="0" bIns="0" rtlCol="0">
            <a:spAutoFit/>
          </a:bodyPr>
          <a:lstStyle/>
          <a:p>
            <a:pPr marL="12700"/>
            <a:r>
              <a:rPr sz="1150" spc="520" dirty="0">
                <a:latin typeface="宋体"/>
                <a:cs typeface="宋体"/>
              </a:rPr>
              <a:t>平衡</a:t>
            </a:r>
            <a:r>
              <a:rPr sz="1150" spc="515" dirty="0">
                <a:latin typeface="宋体"/>
                <a:cs typeface="宋体"/>
              </a:rPr>
              <a:t>区</a:t>
            </a:r>
            <a:endParaRPr sz="1150">
              <a:latin typeface="宋体"/>
              <a:cs typeface="宋体"/>
            </a:endParaRPr>
          </a:p>
        </p:txBody>
      </p:sp>
      <p:sp>
        <p:nvSpPr>
          <p:cNvPr id="47" name="object 47"/>
          <p:cNvSpPr txBox="1"/>
          <p:nvPr/>
        </p:nvSpPr>
        <p:spPr>
          <a:xfrm>
            <a:off x="2885549" y="3977061"/>
            <a:ext cx="875030" cy="180340"/>
          </a:xfrm>
          <a:prstGeom prst="rect">
            <a:avLst/>
          </a:prstGeom>
        </p:spPr>
        <p:txBody>
          <a:bodyPr vert="horz" wrap="square" lIns="0" tIns="0" rIns="0" bIns="0" rtlCol="0">
            <a:spAutoFit/>
          </a:bodyPr>
          <a:lstStyle/>
          <a:p>
            <a:pPr marL="12700"/>
            <a:r>
              <a:rPr sz="1150" spc="520" dirty="0">
                <a:latin typeface="宋体"/>
                <a:cs typeface="宋体"/>
              </a:rPr>
              <a:t>（Ⅲ区</a:t>
            </a:r>
            <a:r>
              <a:rPr sz="1150" spc="515" dirty="0">
                <a:latin typeface="宋体"/>
                <a:cs typeface="宋体"/>
              </a:rPr>
              <a:t>）</a:t>
            </a:r>
            <a:endParaRPr sz="1150">
              <a:latin typeface="宋体"/>
              <a:cs typeface="宋体"/>
            </a:endParaRPr>
          </a:p>
        </p:txBody>
      </p:sp>
      <p:sp>
        <p:nvSpPr>
          <p:cNvPr id="48" name="object 48"/>
          <p:cNvSpPr/>
          <p:nvPr/>
        </p:nvSpPr>
        <p:spPr>
          <a:xfrm>
            <a:off x="6137591" y="3549266"/>
            <a:ext cx="917575" cy="565150"/>
          </a:xfrm>
          <a:custGeom>
            <a:avLst/>
            <a:gdLst/>
            <a:ahLst/>
            <a:cxnLst/>
            <a:rect l="l" t="t" r="r" b="b"/>
            <a:pathLst>
              <a:path w="917575" h="565150">
                <a:moveTo>
                  <a:pt x="917100" y="564642"/>
                </a:moveTo>
                <a:lnTo>
                  <a:pt x="458550" y="0"/>
                </a:lnTo>
                <a:lnTo>
                  <a:pt x="0" y="564642"/>
                </a:lnTo>
                <a:lnTo>
                  <a:pt x="917100" y="564642"/>
                </a:lnTo>
              </a:path>
            </a:pathLst>
          </a:custGeom>
          <a:ln w="4648">
            <a:solidFill>
              <a:srgbClr val="CDCDCD"/>
            </a:solidFill>
          </a:ln>
        </p:spPr>
        <p:txBody>
          <a:bodyPr wrap="square" lIns="0" tIns="0" rIns="0" bIns="0" rtlCol="0"/>
          <a:lstStyle/>
          <a:p>
            <a:endParaRPr/>
          </a:p>
        </p:txBody>
      </p:sp>
      <p:sp>
        <p:nvSpPr>
          <p:cNvPr id="49" name="object 49"/>
          <p:cNvSpPr/>
          <p:nvPr/>
        </p:nvSpPr>
        <p:spPr>
          <a:xfrm>
            <a:off x="6102318" y="3524171"/>
            <a:ext cx="917575" cy="565150"/>
          </a:xfrm>
          <a:custGeom>
            <a:avLst/>
            <a:gdLst/>
            <a:ahLst/>
            <a:cxnLst/>
            <a:rect l="l" t="t" r="r" b="b"/>
            <a:pathLst>
              <a:path w="917575" h="565150">
                <a:moveTo>
                  <a:pt x="917100" y="564642"/>
                </a:moveTo>
                <a:lnTo>
                  <a:pt x="458550" y="0"/>
                </a:lnTo>
                <a:lnTo>
                  <a:pt x="0" y="564642"/>
                </a:lnTo>
                <a:lnTo>
                  <a:pt x="917100" y="564642"/>
                </a:lnTo>
              </a:path>
            </a:pathLst>
          </a:custGeom>
          <a:ln w="4648">
            <a:solidFill>
              <a:srgbClr val="404040"/>
            </a:solidFill>
          </a:ln>
        </p:spPr>
        <p:txBody>
          <a:bodyPr wrap="square" lIns="0" tIns="0" rIns="0" bIns="0" rtlCol="0"/>
          <a:lstStyle/>
          <a:p>
            <a:endParaRPr/>
          </a:p>
        </p:txBody>
      </p:sp>
      <p:sp>
        <p:nvSpPr>
          <p:cNvPr id="50" name="object 50"/>
          <p:cNvSpPr txBox="1"/>
          <p:nvPr/>
        </p:nvSpPr>
        <p:spPr>
          <a:xfrm>
            <a:off x="6336763" y="3604736"/>
            <a:ext cx="449580" cy="366395"/>
          </a:xfrm>
          <a:prstGeom prst="rect">
            <a:avLst/>
          </a:prstGeom>
        </p:spPr>
        <p:txBody>
          <a:bodyPr vert="horz" wrap="square" lIns="0" tIns="0" rIns="0" bIns="0" rtlCol="0">
            <a:spAutoFit/>
          </a:bodyPr>
          <a:lstStyle/>
          <a:p>
            <a:pPr marL="12700" marR="5080">
              <a:lnSpc>
                <a:spcPct val="103099"/>
              </a:lnSpc>
            </a:pPr>
            <a:r>
              <a:rPr sz="1150" spc="520" dirty="0">
                <a:solidFill>
                  <a:srgbClr val="E5E5E5"/>
                </a:solidFill>
                <a:latin typeface="宋体"/>
                <a:cs typeface="宋体"/>
              </a:rPr>
              <a:t>工</a:t>
            </a:r>
            <a:r>
              <a:rPr sz="1150" spc="385" dirty="0">
                <a:solidFill>
                  <a:srgbClr val="E5E5E5"/>
                </a:solidFill>
                <a:latin typeface="宋体"/>
                <a:cs typeface="宋体"/>
              </a:rPr>
              <a:t>伤 </a:t>
            </a:r>
            <a:r>
              <a:rPr sz="1150" spc="254" dirty="0">
                <a:solidFill>
                  <a:srgbClr val="E5E5E5"/>
                </a:solidFill>
                <a:latin typeface="宋体"/>
                <a:cs typeface="宋体"/>
              </a:rPr>
              <a:t> </a:t>
            </a:r>
            <a:r>
              <a:rPr sz="1150" spc="520" dirty="0">
                <a:solidFill>
                  <a:srgbClr val="E5E5E5"/>
                </a:solidFill>
                <a:latin typeface="宋体"/>
                <a:cs typeface="宋体"/>
              </a:rPr>
              <a:t>保</a:t>
            </a:r>
            <a:r>
              <a:rPr sz="1150" spc="515" dirty="0">
                <a:solidFill>
                  <a:srgbClr val="E5E5E5"/>
                </a:solidFill>
                <a:latin typeface="宋体"/>
                <a:cs typeface="宋体"/>
              </a:rPr>
              <a:t>险</a:t>
            </a:r>
            <a:endParaRPr sz="1150">
              <a:latin typeface="宋体"/>
              <a:cs typeface="宋体"/>
            </a:endParaRPr>
          </a:p>
        </p:txBody>
      </p:sp>
      <p:sp>
        <p:nvSpPr>
          <p:cNvPr id="51" name="object 51"/>
          <p:cNvSpPr txBox="1"/>
          <p:nvPr/>
        </p:nvSpPr>
        <p:spPr>
          <a:xfrm>
            <a:off x="6336763" y="3986262"/>
            <a:ext cx="449580" cy="180340"/>
          </a:xfrm>
          <a:prstGeom prst="rect">
            <a:avLst/>
          </a:prstGeom>
        </p:spPr>
        <p:txBody>
          <a:bodyPr vert="horz" wrap="square" lIns="0" tIns="0" rIns="0" bIns="0" rtlCol="0">
            <a:spAutoFit/>
          </a:bodyPr>
          <a:lstStyle/>
          <a:p>
            <a:pPr marL="12700"/>
            <a:r>
              <a:rPr sz="1150" spc="520" dirty="0">
                <a:solidFill>
                  <a:srgbClr val="E5E5E5"/>
                </a:solidFill>
                <a:latin typeface="宋体"/>
                <a:cs typeface="宋体"/>
              </a:rPr>
              <a:t>赔</a:t>
            </a:r>
            <a:r>
              <a:rPr sz="1150" spc="515" dirty="0">
                <a:solidFill>
                  <a:srgbClr val="E5E5E5"/>
                </a:solidFill>
                <a:latin typeface="宋体"/>
                <a:cs typeface="宋体"/>
              </a:rPr>
              <a:t>偿</a:t>
            </a:r>
            <a:endParaRPr sz="1150">
              <a:latin typeface="宋体"/>
              <a:cs typeface="宋体"/>
            </a:endParaRPr>
          </a:p>
        </p:txBody>
      </p:sp>
      <p:sp>
        <p:nvSpPr>
          <p:cNvPr id="52" name="object 52"/>
          <p:cNvSpPr txBox="1"/>
          <p:nvPr/>
        </p:nvSpPr>
        <p:spPr>
          <a:xfrm>
            <a:off x="5166166" y="1058150"/>
            <a:ext cx="1724660" cy="180340"/>
          </a:xfrm>
          <a:prstGeom prst="rect">
            <a:avLst/>
          </a:prstGeom>
        </p:spPr>
        <p:txBody>
          <a:bodyPr vert="horz" wrap="square" lIns="0" tIns="0" rIns="0" bIns="0" rtlCol="0">
            <a:spAutoFit/>
          </a:bodyPr>
          <a:lstStyle/>
          <a:p>
            <a:pPr marL="12700"/>
            <a:r>
              <a:rPr sz="1150" spc="515" dirty="0">
                <a:latin typeface="宋体"/>
                <a:cs typeface="宋体"/>
              </a:rPr>
              <a:t>工伤保险法律体系</a:t>
            </a:r>
            <a:endParaRPr sz="1150">
              <a:latin typeface="宋体"/>
              <a:cs typeface="宋体"/>
            </a:endParaRPr>
          </a:p>
        </p:txBody>
      </p:sp>
      <p:sp>
        <p:nvSpPr>
          <p:cNvPr id="53" name="object 53"/>
          <p:cNvSpPr txBox="1"/>
          <p:nvPr/>
        </p:nvSpPr>
        <p:spPr>
          <a:xfrm>
            <a:off x="3008441" y="2164181"/>
            <a:ext cx="662305" cy="180340"/>
          </a:xfrm>
          <a:prstGeom prst="rect">
            <a:avLst/>
          </a:prstGeom>
        </p:spPr>
        <p:txBody>
          <a:bodyPr vert="horz" wrap="square" lIns="0" tIns="0" rIns="0" bIns="0" rtlCol="0">
            <a:spAutoFit/>
          </a:bodyPr>
          <a:lstStyle/>
          <a:p>
            <a:pPr marL="12700"/>
            <a:r>
              <a:rPr sz="1150" spc="520" dirty="0">
                <a:latin typeface="宋体"/>
                <a:cs typeface="宋体"/>
              </a:rPr>
              <a:t>正常</a:t>
            </a:r>
            <a:r>
              <a:rPr sz="1150" spc="515" dirty="0">
                <a:latin typeface="宋体"/>
                <a:cs typeface="宋体"/>
              </a:rPr>
              <a:t>区</a:t>
            </a:r>
            <a:endParaRPr sz="1150">
              <a:latin typeface="宋体"/>
              <a:cs typeface="宋体"/>
            </a:endParaRPr>
          </a:p>
        </p:txBody>
      </p:sp>
      <p:sp>
        <p:nvSpPr>
          <p:cNvPr id="54" name="object 54"/>
          <p:cNvSpPr txBox="1"/>
          <p:nvPr/>
        </p:nvSpPr>
        <p:spPr>
          <a:xfrm>
            <a:off x="3114660" y="2364608"/>
            <a:ext cx="662305" cy="180340"/>
          </a:xfrm>
          <a:prstGeom prst="rect">
            <a:avLst/>
          </a:prstGeom>
        </p:spPr>
        <p:txBody>
          <a:bodyPr vert="horz" wrap="square" lIns="0" tIns="0" rIns="0" bIns="0" rtlCol="0">
            <a:spAutoFit/>
          </a:bodyPr>
          <a:lstStyle/>
          <a:p>
            <a:pPr marL="12700"/>
            <a:r>
              <a:rPr sz="1150" spc="520" dirty="0">
                <a:latin typeface="宋体"/>
                <a:cs typeface="宋体"/>
              </a:rPr>
              <a:t>Ⅰ区</a:t>
            </a:r>
            <a:r>
              <a:rPr sz="1150" spc="515" dirty="0">
                <a:latin typeface="宋体"/>
                <a:cs typeface="宋体"/>
              </a:rPr>
              <a:t>）</a:t>
            </a:r>
            <a:endParaRPr sz="1150">
              <a:latin typeface="宋体"/>
              <a:cs typeface="宋体"/>
            </a:endParaRPr>
          </a:p>
        </p:txBody>
      </p:sp>
      <p:sp>
        <p:nvSpPr>
          <p:cNvPr id="55" name="object 55"/>
          <p:cNvSpPr txBox="1"/>
          <p:nvPr/>
        </p:nvSpPr>
        <p:spPr>
          <a:xfrm>
            <a:off x="3041763" y="5199299"/>
            <a:ext cx="662305" cy="180340"/>
          </a:xfrm>
          <a:prstGeom prst="rect">
            <a:avLst/>
          </a:prstGeom>
        </p:spPr>
        <p:txBody>
          <a:bodyPr vert="horz" wrap="square" lIns="0" tIns="0" rIns="0" bIns="0" rtlCol="0">
            <a:spAutoFit/>
          </a:bodyPr>
          <a:lstStyle/>
          <a:p>
            <a:pPr marL="12700"/>
            <a:r>
              <a:rPr sz="1150" spc="520" dirty="0">
                <a:latin typeface="宋体"/>
                <a:cs typeface="宋体"/>
              </a:rPr>
              <a:t>无效</a:t>
            </a:r>
            <a:r>
              <a:rPr sz="1150" spc="515" dirty="0">
                <a:latin typeface="宋体"/>
                <a:cs typeface="宋体"/>
              </a:rPr>
              <a:t>区</a:t>
            </a:r>
            <a:endParaRPr sz="1150">
              <a:latin typeface="宋体"/>
              <a:cs typeface="宋体"/>
            </a:endParaRPr>
          </a:p>
        </p:txBody>
      </p:sp>
      <p:sp>
        <p:nvSpPr>
          <p:cNvPr id="56" name="object 56"/>
          <p:cNvSpPr txBox="1"/>
          <p:nvPr/>
        </p:nvSpPr>
        <p:spPr>
          <a:xfrm>
            <a:off x="2935543" y="5399743"/>
            <a:ext cx="875030" cy="180340"/>
          </a:xfrm>
          <a:prstGeom prst="rect">
            <a:avLst/>
          </a:prstGeom>
        </p:spPr>
        <p:txBody>
          <a:bodyPr vert="horz" wrap="square" lIns="0" tIns="0" rIns="0" bIns="0" rtlCol="0">
            <a:spAutoFit/>
          </a:bodyPr>
          <a:lstStyle/>
          <a:p>
            <a:pPr marL="12700"/>
            <a:r>
              <a:rPr sz="1150" spc="520" dirty="0">
                <a:latin typeface="宋体"/>
                <a:cs typeface="宋体"/>
              </a:rPr>
              <a:t>（Ⅴ区</a:t>
            </a:r>
            <a:r>
              <a:rPr sz="1150" spc="515" dirty="0">
                <a:latin typeface="宋体"/>
                <a:cs typeface="宋体"/>
              </a:rPr>
              <a:t>）</a:t>
            </a:r>
            <a:endParaRPr sz="1150">
              <a:latin typeface="宋体"/>
              <a:cs typeface="宋体"/>
            </a:endParaRPr>
          </a:p>
        </p:txBody>
      </p:sp>
      <p:sp>
        <p:nvSpPr>
          <p:cNvPr id="57" name="object 57"/>
          <p:cNvSpPr txBox="1"/>
          <p:nvPr/>
        </p:nvSpPr>
        <p:spPr>
          <a:xfrm>
            <a:off x="6166512" y="2105184"/>
            <a:ext cx="229235" cy="238527"/>
          </a:xfrm>
          <a:prstGeom prst="rect">
            <a:avLst/>
          </a:prstGeom>
        </p:spPr>
        <p:txBody>
          <a:bodyPr vert="horz" wrap="square" lIns="0" tIns="0" rIns="0" bIns="0" rtlCol="0">
            <a:spAutoFit/>
          </a:bodyPr>
          <a:lstStyle/>
          <a:p>
            <a:pPr marL="12700"/>
            <a:r>
              <a:rPr sz="1550" spc="480" dirty="0">
                <a:latin typeface="Times New Roman"/>
                <a:cs typeface="Times New Roman"/>
              </a:rPr>
              <a:t>O</a:t>
            </a:r>
            <a:endParaRPr sz="1550">
              <a:latin typeface="Times New Roman"/>
              <a:cs typeface="Times New Roman"/>
            </a:endParaRPr>
          </a:p>
        </p:txBody>
      </p:sp>
      <p:sp>
        <p:nvSpPr>
          <p:cNvPr id="58" name="object 58"/>
          <p:cNvSpPr/>
          <p:nvPr/>
        </p:nvSpPr>
        <p:spPr>
          <a:xfrm>
            <a:off x="2998283" y="5205485"/>
            <a:ext cx="0" cy="565150"/>
          </a:xfrm>
          <a:custGeom>
            <a:avLst/>
            <a:gdLst/>
            <a:ahLst/>
            <a:cxnLst/>
            <a:rect l="l" t="t" r="r" b="b"/>
            <a:pathLst>
              <a:path h="565150">
                <a:moveTo>
                  <a:pt x="0" y="0"/>
                </a:moveTo>
                <a:lnTo>
                  <a:pt x="0" y="564649"/>
                </a:lnTo>
              </a:path>
            </a:pathLst>
          </a:custGeom>
          <a:ln w="70546">
            <a:solidFill>
              <a:srgbClr val="CDCDCD"/>
            </a:solidFill>
            <a:prstDash val="lgDash"/>
          </a:ln>
        </p:spPr>
        <p:txBody>
          <a:bodyPr wrap="square" lIns="0" tIns="0" rIns="0" bIns="0" rtlCol="0"/>
          <a:lstStyle/>
          <a:p>
            <a:endParaRPr/>
          </a:p>
        </p:txBody>
      </p:sp>
      <p:sp>
        <p:nvSpPr>
          <p:cNvPr id="59" name="object 59"/>
          <p:cNvSpPr/>
          <p:nvPr/>
        </p:nvSpPr>
        <p:spPr>
          <a:xfrm>
            <a:off x="2963010" y="5180389"/>
            <a:ext cx="0" cy="565150"/>
          </a:xfrm>
          <a:custGeom>
            <a:avLst/>
            <a:gdLst/>
            <a:ahLst/>
            <a:cxnLst/>
            <a:rect l="l" t="t" r="r" b="b"/>
            <a:pathLst>
              <a:path h="565150">
                <a:moveTo>
                  <a:pt x="0" y="0"/>
                </a:moveTo>
                <a:lnTo>
                  <a:pt x="0" y="564649"/>
                </a:lnTo>
              </a:path>
            </a:pathLst>
          </a:custGeom>
          <a:ln w="70546">
            <a:solidFill>
              <a:srgbClr val="404040"/>
            </a:solidFill>
            <a:prstDash val="lgDash"/>
          </a:ln>
        </p:spPr>
        <p:txBody>
          <a:bodyPr wrap="square" lIns="0" tIns="0" rIns="0" bIns="0" rtlCol="0"/>
          <a:lstStyle/>
          <a:p>
            <a:endParaRPr/>
          </a:p>
        </p:txBody>
      </p:sp>
      <p:sp>
        <p:nvSpPr>
          <p:cNvPr id="60" name="object 60"/>
          <p:cNvSpPr/>
          <p:nvPr/>
        </p:nvSpPr>
        <p:spPr>
          <a:xfrm>
            <a:off x="2998283" y="2143934"/>
            <a:ext cx="0" cy="602615"/>
          </a:xfrm>
          <a:custGeom>
            <a:avLst/>
            <a:gdLst/>
            <a:ahLst/>
            <a:cxnLst/>
            <a:rect l="l" t="t" r="r" b="b"/>
            <a:pathLst>
              <a:path h="602614">
                <a:moveTo>
                  <a:pt x="0" y="0"/>
                </a:moveTo>
                <a:lnTo>
                  <a:pt x="0" y="602285"/>
                </a:lnTo>
              </a:path>
            </a:pathLst>
          </a:custGeom>
          <a:ln w="70546">
            <a:solidFill>
              <a:srgbClr val="CDCDCD"/>
            </a:solidFill>
            <a:prstDash val="lgDash"/>
          </a:ln>
        </p:spPr>
        <p:txBody>
          <a:bodyPr wrap="square" lIns="0" tIns="0" rIns="0" bIns="0" rtlCol="0"/>
          <a:lstStyle/>
          <a:p>
            <a:endParaRPr/>
          </a:p>
        </p:txBody>
      </p:sp>
      <p:sp>
        <p:nvSpPr>
          <p:cNvPr id="61" name="object 61"/>
          <p:cNvSpPr/>
          <p:nvPr/>
        </p:nvSpPr>
        <p:spPr>
          <a:xfrm>
            <a:off x="2963010" y="2118839"/>
            <a:ext cx="0" cy="602615"/>
          </a:xfrm>
          <a:custGeom>
            <a:avLst/>
            <a:gdLst/>
            <a:ahLst/>
            <a:cxnLst/>
            <a:rect l="l" t="t" r="r" b="b"/>
            <a:pathLst>
              <a:path h="602614">
                <a:moveTo>
                  <a:pt x="0" y="0"/>
                </a:moveTo>
                <a:lnTo>
                  <a:pt x="0" y="602285"/>
                </a:lnTo>
              </a:path>
            </a:pathLst>
          </a:custGeom>
          <a:ln w="70546">
            <a:solidFill>
              <a:srgbClr val="404040"/>
            </a:solidFill>
            <a:prstDash val="lgDash"/>
          </a:ln>
        </p:spPr>
        <p:txBody>
          <a:bodyPr wrap="square" lIns="0" tIns="0" rIns="0" bIns="0" rtlCol="0"/>
          <a:lstStyle/>
          <a:p>
            <a:endParaRPr/>
          </a:p>
        </p:txBody>
      </p:sp>
      <p:sp>
        <p:nvSpPr>
          <p:cNvPr id="62" name="object 62"/>
          <p:cNvSpPr txBox="1"/>
          <p:nvPr/>
        </p:nvSpPr>
        <p:spPr>
          <a:xfrm>
            <a:off x="2858083" y="1576785"/>
            <a:ext cx="875030" cy="180340"/>
          </a:xfrm>
          <a:prstGeom prst="rect">
            <a:avLst/>
          </a:prstGeom>
        </p:spPr>
        <p:txBody>
          <a:bodyPr vert="horz" wrap="square" lIns="0" tIns="0" rIns="0" bIns="0" rtlCol="0">
            <a:spAutoFit/>
          </a:bodyPr>
          <a:lstStyle/>
          <a:p>
            <a:pPr marL="12700"/>
            <a:r>
              <a:rPr sz="1150" spc="520" dirty="0">
                <a:latin typeface="宋体"/>
                <a:cs typeface="宋体"/>
              </a:rPr>
              <a:t>作用区</a:t>
            </a:r>
            <a:r>
              <a:rPr sz="1150" spc="515" dirty="0">
                <a:latin typeface="宋体"/>
                <a:cs typeface="宋体"/>
              </a:rPr>
              <a:t>间</a:t>
            </a:r>
            <a:endParaRPr sz="1150">
              <a:latin typeface="宋体"/>
              <a:cs typeface="宋体"/>
            </a:endParaRPr>
          </a:p>
        </p:txBody>
      </p:sp>
      <p:sp>
        <p:nvSpPr>
          <p:cNvPr id="63" name="object 63"/>
          <p:cNvSpPr/>
          <p:nvPr/>
        </p:nvSpPr>
        <p:spPr>
          <a:xfrm>
            <a:off x="5502674" y="2859148"/>
            <a:ext cx="0" cy="615315"/>
          </a:xfrm>
          <a:custGeom>
            <a:avLst/>
            <a:gdLst/>
            <a:ahLst/>
            <a:cxnLst/>
            <a:rect l="l" t="t" r="r" b="b"/>
            <a:pathLst>
              <a:path h="615314">
                <a:moveTo>
                  <a:pt x="0" y="0"/>
                </a:moveTo>
                <a:lnTo>
                  <a:pt x="0" y="614833"/>
                </a:lnTo>
              </a:path>
            </a:pathLst>
          </a:custGeom>
          <a:ln w="5878">
            <a:solidFill>
              <a:srgbClr val="CDCDCD"/>
            </a:solidFill>
          </a:ln>
        </p:spPr>
        <p:txBody>
          <a:bodyPr wrap="square" lIns="0" tIns="0" rIns="0" bIns="0" rtlCol="0"/>
          <a:lstStyle/>
          <a:p>
            <a:endParaRPr/>
          </a:p>
        </p:txBody>
      </p:sp>
      <p:sp>
        <p:nvSpPr>
          <p:cNvPr id="64" name="object 64"/>
          <p:cNvSpPr/>
          <p:nvPr/>
        </p:nvSpPr>
        <p:spPr>
          <a:xfrm>
            <a:off x="5467401" y="2834053"/>
            <a:ext cx="0" cy="615315"/>
          </a:xfrm>
          <a:custGeom>
            <a:avLst/>
            <a:gdLst/>
            <a:ahLst/>
            <a:cxnLst/>
            <a:rect l="l" t="t" r="r" b="b"/>
            <a:pathLst>
              <a:path h="615314">
                <a:moveTo>
                  <a:pt x="0" y="0"/>
                </a:moveTo>
                <a:lnTo>
                  <a:pt x="0" y="614833"/>
                </a:lnTo>
              </a:path>
            </a:pathLst>
          </a:custGeom>
          <a:ln w="5878">
            <a:solidFill>
              <a:srgbClr val="404040"/>
            </a:solidFill>
          </a:ln>
        </p:spPr>
        <p:txBody>
          <a:bodyPr wrap="square" lIns="0" tIns="0" rIns="0" bIns="0" rtlCol="0"/>
          <a:lstStyle/>
          <a:p>
            <a:endParaRPr/>
          </a:p>
        </p:txBody>
      </p:sp>
      <p:sp>
        <p:nvSpPr>
          <p:cNvPr id="65" name="object 65"/>
          <p:cNvSpPr/>
          <p:nvPr/>
        </p:nvSpPr>
        <p:spPr>
          <a:xfrm>
            <a:off x="5537947" y="3875504"/>
            <a:ext cx="0" cy="464184"/>
          </a:xfrm>
          <a:custGeom>
            <a:avLst/>
            <a:gdLst/>
            <a:ahLst/>
            <a:cxnLst/>
            <a:rect l="l" t="t" r="r" b="b"/>
            <a:pathLst>
              <a:path h="464185">
                <a:moveTo>
                  <a:pt x="0" y="0"/>
                </a:moveTo>
                <a:lnTo>
                  <a:pt x="0" y="464194"/>
                </a:lnTo>
              </a:path>
            </a:pathLst>
          </a:custGeom>
          <a:ln w="23515">
            <a:solidFill>
              <a:srgbClr val="CDCDCD"/>
            </a:solidFill>
          </a:ln>
        </p:spPr>
        <p:txBody>
          <a:bodyPr wrap="square" lIns="0" tIns="0" rIns="0" bIns="0" rtlCol="0"/>
          <a:lstStyle/>
          <a:p>
            <a:endParaRPr/>
          </a:p>
        </p:txBody>
      </p:sp>
      <p:sp>
        <p:nvSpPr>
          <p:cNvPr id="66" name="object 66"/>
          <p:cNvSpPr/>
          <p:nvPr/>
        </p:nvSpPr>
        <p:spPr>
          <a:xfrm>
            <a:off x="5449764" y="4309000"/>
            <a:ext cx="176530" cy="118745"/>
          </a:xfrm>
          <a:custGeom>
            <a:avLst/>
            <a:gdLst/>
            <a:ahLst/>
            <a:cxnLst/>
            <a:rect l="l" t="t" r="r" b="b"/>
            <a:pathLst>
              <a:path w="176529" h="118745">
                <a:moveTo>
                  <a:pt x="5173" y="0"/>
                </a:moveTo>
                <a:lnTo>
                  <a:pt x="0" y="5604"/>
                </a:lnTo>
                <a:lnTo>
                  <a:pt x="88182" y="118533"/>
                </a:lnTo>
                <a:lnTo>
                  <a:pt x="169885" y="13902"/>
                </a:lnTo>
                <a:lnTo>
                  <a:pt x="87859" y="13902"/>
                </a:lnTo>
                <a:lnTo>
                  <a:pt x="45623" y="10427"/>
                </a:lnTo>
                <a:lnTo>
                  <a:pt x="5173" y="0"/>
                </a:lnTo>
                <a:close/>
              </a:path>
              <a:path w="176529" h="118745">
                <a:moveTo>
                  <a:pt x="170721" y="0"/>
                </a:moveTo>
                <a:lnTo>
                  <a:pt x="130139" y="10427"/>
                </a:lnTo>
                <a:lnTo>
                  <a:pt x="87859" y="13902"/>
                </a:lnTo>
                <a:lnTo>
                  <a:pt x="169885" y="13902"/>
                </a:lnTo>
                <a:lnTo>
                  <a:pt x="176365" y="5604"/>
                </a:lnTo>
                <a:lnTo>
                  <a:pt x="170721" y="0"/>
                </a:lnTo>
                <a:close/>
              </a:path>
            </a:pathLst>
          </a:custGeom>
          <a:solidFill>
            <a:srgbClr val="CDCDCD"/>
          </a:solidFill>
        </p:spPr>
        <p:txBody>
          <a:bodyPr wrap="square" lIns="0" tIns="0" rIns="0" bIns="0" rtlCol="0"/>
          <a:lstStyle/>
          <a:p>
            <a:endParaRPr/>
          </a:p>
        </p:txBody>
      </p:sp>
      <p:sp>
        <p:nvSpPr>
          <p:cNvPr id="67" name="object 67"/>
          <p:cNvSpPr/>
          <p:nvPr/>
        </p:nvSpPr>
        <p:spPr>
          <a:xfrm>
            <a:off x="5502674" y="3850409"/>
            <a:ext cx="0" cy="464184"/>
          </a:xfrm>
          <a:custGeom>
            <a:avLst/>
            <a:gdLst/>
            <a:ahLst/>
            <a:cxnLst/>
            <a:rect l="l" t="t" r="r" b="b"/>
            <a:pathLst>
              <a:path h="464185">
                <a:moveTo>
                  <a:pt x="0" y="0"/>
                </a:moveTo>
                <a:lnTo>
                  <a:pt x="0" y="464194"/>
                </a:lnTo>
              </a:path>
            </a:pathLst>
          </a:custGeom>
          <a:ln w="23515">
            <a:solidFill>
              <a:srgbClr val="404040"/>
            </a:solidFill>
          </a:ln>
        </p:spPr>
        <p:txBody>
          <a:bodyPr wrap="square" lIns="0" tIns="0" rIns="0" bIns="0" rtlCol="0"/>
          <a:lstStyle/>
          <a:p>
            <a:endParaRPr/>
          </a:p>
        </p:txBody>
      </p:sp>
      <p:sp>
        <p:nvSpPr>
          <p:cNvPr id="68" name="object 68"/>
          <p:cNvSpPr/>
          <p:nvPr/>
        </p:nvSpPr>
        <p:spPr>
          <a:xfrm>
            <a:off x="5414491" y="4284908"/>
            <a:ext cx="176530" cy="118110"/>
          </a:xfrm>
          <a:custGeom>
            <a:avLst/>
            <a:gdLst/>
            <a:ahLst/>
            <a:cxnLst/>
            <a:rect l="l" t="t" r="r" b="b"/>
            <a:pathLst>
              <a:path w="176529" h="118110">
                <a:moveTo>
                  <a:pt x="6584" y="0"/>
                </a:moveTo>
                <a:lnTo>
                  <a:pt x="0" y="4600"/>
                </a:lnTo>
                <a:lnTo>
                  <a:pt x="88182" y="117529"/>
                </a:lnTo>
                <a:lnTo>
                  <a:pt x="169101" y="13902"/>
                </a:lnTo>
                <a:lnTo>
                  <a:pt x="89270" y="13902"/>
                </a:lnTo>
                <a:lnTo>
                  <a:pt x="47034" y="10427"/>
                </a:lnTo>
                <a:lnTo>
                  <a:pt x="6584" y="0"/>
                </a:lnTo>
                <a:close/>
              </a:path>
              <a:path w="176529" h="118110">
                <a:moveTo>
                  <a:pt x="172132" y="0"/>
                </a:moveTo>
                <a:lnTo>
                  <a:pt x="131550" y="10427"/>
                </a:lnTo>
                <a:lnTo>
                  <a:pt x="89270" y="13902"/>
                </a:lnTo>
                <a:lnTo>
                  <a:pt x="169101" y="13902"/>
                </a:lnTo>
                <a:lnTo>
                  <a:pt x="176365" y="4600"/>
                </a:lnTo>
                <a:lnTo>
                  <a:pt x="172132" y="0"/>
                </a:lnTo>
                <a:close/>
              </a:path>
            </a:pathLst>
          </a:custGeom>
          <a:solidFill>
            <a:srgbClr val="404040"/>
          </a:solidFill>
        </p:spPr>
        <p:txBody>
          <a:bodyPr wrap="square" lIns="0" tIns="0" rIns="0" bIns="0" rtlCol="0"/>
          <a:lstStyle/>
          <a:p>
            <a:endParaRPr/>
          </a:p>
        </p:txBody>
      </p:sp>
      <p:sp>
        <p:nvSpPr>
          <p:cNvPr id="69" name="object 69"/>
          <p:cNvSpPr/>
          <p:nvPr/>
        </p:nvSpPr>
        <p:spPr>
          <a:xfrm>
            <a:off x="6596140" y="3925695"/>
            <a:ext cx="0" cy="414020"/>
          </a:xfrm>
          <a:custGeom>
            <a:avLst/>
            <a:gdLst/>
            <a:ahLst/>
            <a:cxnLst/>
            <a:rect l="l" t="t" r="r" b="b"/>
            <a:pathLst>
              <a:path h="414020">
                <a:moveTo>
                  <a:pt x="0" y="0"/>
                </a:moveTo>
                <a:lnTo>
                  <a:pt x="0" y="414004"/>
                </a:lnTo>
              </a:path>
            </a:pathLst>
          </a:custGeom>
          <a:ln w="23515">
            <a:solidFill>
              <a:srgbClr val="CDCDCD"/>
            </a:solidFill>
          </a:ln>
        </p:spPr>
        <p:txBody>
          <a:bodyPr wrap="square" lIns="0" tIns="0" rIns="0" bIns="0" rtlCol="0"/>
          <a:lstStyle/>
          <a:p>
            <a:endParaRPr/>
          </a:p>
        </p:txBody>
      </p:sp>
      <p:sp>
        <p:nvSpPr>
          <p:cNvPr id="70" name="object 70"/>
          <p:cNvSpPr/>
          <p:nvPr/>
        </p:nvSpPr>
        <p:spPr>
          <a:xfrm>
            <a:off x="6507957" y="4309000"/>
            <a:ext cx="176530" cy="118745"/>
          </a:xfrm>
          <a:custGeom>
            <a:avLst/>
            <a:gdLst/>
            <a:ahLst/>
            <a:cxnLst/>
            <a:rect l="l" t="t" r="r" b="b"/>
            <a:pathLst>
              <a:path w="176529" h="118745">
                <a:moveTo>
                  <a:pt x="5173" y="0"/>
                </a:moveTo>
                <a:lnTo>
                  <a:pt x="0" y="5604"/>
                </a:lnTo>
                <a:lnTo>
                  <a:pt x="88182" y="118533"/>
                </a:lnTo>
                <a:lnTo>
                  <a:pt x="169885" y="13902"/>
                </a:lnTo>
                <a:lnTo>
                  <a:pt x="87859" y="13902"/>
                </a:lnTo>
                <a:lnTo>
                  <a:pt x="45623" y="10427"/>
                </a:lnTo>
                <a:lnTo>
                  <a:pt x="5173" y="0"/>
                </a:lnTo>
                <a:close/>
              </a:path>
              <a:path w="176529" h="118745">
                <a:moveTo>
                  <a:pt x="170721" y="0"/>
                </a:moveTo>
                <a:lnTo>
                  <a:pt x="130139" y="10427"/>
                </a:lnTo>
                <a:lnTo>
                  <a:pt x="87859" y="13902"/>
                </a:lnTo>
                <a:lnTo>
                  <a:pt x="169885" y="13902"/>
                </a:lnTo>
                <a:lnTo>
                  <a:pt x="176365" y="5604"/>
                </a:lnTo>
                <a:lnTo>
                  <a:pt x="170721" y="0"/>
                </a:lnTo>
                <a:close/>
              </a:path>
            </a:pathLst>
          </a:custGeom>
          <a:solidFill>
            <a:srgbClr val="CDCDCD"/>
          </a:solidFill>
        </p:spPr>
        <p:txBody>
          <a:bodyPr wrap="square" lIns="0" tIns="0" rIns="0" bIns="0" rtlCol="0"/>
          <a:lstStyle/>
          <a:p>
            <a:endParaRPr/>
          </a:p>
        </p:txBody>
      </p:sp>
      <p:sp>
        <p:nvSpPr>
          <p:cNvPr id="71" name="object 71"/>
          <p:cNvSpPr/>
          <p:nvPr/>
        </p:nvSpPr>
        <p:spPr>
          <a:xfrm>
            <a:off x="6560867" y="3900599"/>
            <a:ext cx="0" cy="414020"/>
          </a:xfrm>
          <a:custGeom>
            <a:avLst/>
            <a:gdLst/>
            <a:ahLst/>
            <a:cxnLst/>
            <a:rect l="l" t="t" r="r" b="b"/>
            <a:pathLst>
              <a:path h="414020">
                <a:moveTo>
                  <a:pt x="0" y="0"/>
                </a:moveTo>
                <a:lnTo>
                  <a:pt x="0" y="414004"/>
                </a:lnTo>
              </a:path>
            </a:pathLst>
          </a:custGeom>
          <a:ln w="23515">
            <a:solidFill>
              <a:srgbClr val="404040"/>
            </a:solidFill>
          </a:ln>
        </p:spPr>
        <p:txBody>
          <a:bodyPr wrap="square" lIns="0" tIns="0" rIns="0" bIns="0" rtlCol="0"/>
          <a:lstStyle/>
          <a:p>
            <a:endParaRPr/>
          </a:p>
        </p:txBody>
      </p:sp>
      <p:sp>
        <p:nvSpPr>
          <p:cNvPr id="72" name="object 72"/>
          <p:cNvSpPr/>
          <p:nvPr/>
        </p:nvSpPr>
        <p:spPr>
          <a:xfrm>
            <a:off x="6472684" y="4284908"/>
            <a:ext cx="176530" cy="118110"/>
          </a:xfrm>
          <a:custGeom>
            <a:avLst/>
            <a:gdLst/>
            <a:ahLst/>
            <a:cxnLst/>
            <a:rect l="l" t="t" r="r" b="b"/>
            <a:pathLst>
              <a:path w="176529" h="118110">
                <a:moveTo>
                  <a:pt x="6584" y="0"/>
                </a:moveTo>
                <a:lnTo>
                  <a:pt x="0" y="4600"/>
                </a:lnTo>
                <a:lnTo>
                  <a:pt x="88182" y="117529"/>
                </a:lnTo>
                <a:lnTo>
                  <a:pt x="169101" y="13902"/>
                </a:lnTo>
                <a:lnTo>
                  <a:pt x="89270" y="13902"/>
                </a:lnTo>
                <a:lnTo>
                  <a:pt x="47034" y="10427"/>
                </a:lnTo>
                <a:lnTo>
                  <a:pt x="6584" y="0"/>
                </a:lnTo>
                <a:close/>
              </a:path>
              <a:path w="176529" h="118110">
                <a:moveTo>
                  <a:pt x="172132" y="0"/>
                </a:moveTo>
                <a:lnTo>
                  <a:pt x="131550" y="10427"/>
                </a:lnTo>
                <a:lnTo>
                  <a:pt x="89270" y="13902"/>
                </a:lnTo>
                <a:lnTo>
                  <a:pt x="169101" y="13902"/>
                </a:lnTo>
                <a:lnTo>
                  <a:pt x="176365" y="4600"/>
                </a:lnTo>
                <a:lnTo>
                  <a:pt x="172132" y="0"/>
                </a:lnTo>
                <a:close/>
              </a:path>
            </a:pathLst>
          </a:custGeom>
          <a:solidFill>
            <a:srgbClr val="404040"/>
          </a:solidFill>
        </p:spPr>
        <p:txBody>
          <a:bodyPr wrap="square" lIns="0" tIns="0" rIns="0" bIns="0" rtlCol="0"/>
          <a:lstStyle/>
          <a:p>
            <a:endParaRPr/>
          </a:p>
        </p:txBody>
      </p:sp>
      <p:sp>
        <p:nvSpPr>
          <p:cNvPr id="73" name="object 73"/>
          <p:cNvSpPr txBox="1"/>
          <p:nvPr/>
        </p:nvSpPr>
        <p:spPr>
          <a:xfrm>
            <a:off x="5211316" y="4419333"/>
            <a:ext cx="582930" cy="231775"/>
          </a:xfrm>
          <a:prstGeom prst="rect">
            <a:avLst/>
          </a:prstGeom>
        </p:spPr>
        <p:txBody>
          <a:bodyPr vert="horz" wrap="square" lIns="0" tIns="0" rIns="0" bIns="0" rtlCol="0">
            <a:spAutoFit/>
          </a:bodyPr>
          <a:lstStyle/>
          <a:p>
            <a:pPr marL="12700">
              <a:lnSpc>
                <a:spcPts val="1825"/>
              </a:lnSpc>
            </a:pPr>
            <a:r>
              <a:rPr sz="2325" b="1" spc="637" baseline="7168" dirty="0">
                <a:latin typeface="Calibri"/>
                <a:cs typeface="Calibri"/>
              </a:rPr>
              <a:t>G</a:t>
            </a:r>
            <a:r>
              <a:rPr sz="1050" spc="434" dirty="0">
                <a:latin typeface="宋体"/>
                <a:cs typeface="宋体"/>
              </a:rPr>
              <a:t>心</a:t>
            </a:r>
            <a:r>
              <a:rPr sz="1050" spc="430" dirty="0">
                <a:latin typeface="宋体"/>
                <a:cs typeface="宋体"/>
              </a:rPr>
              <a:t>创</a:t>
            </a:r>
            <a:endParaRPr sz="1050">
              <a:latin typeface="宋体"/>
              <a:cs typeface="宋体"/>
            </a:endParaRPr>
          </a:p>
        </p:txBody>
      </p:sp>
      <p:sp>
        <p:nvSpPr>
          <p:cNvPr id="74" name="object 74"/>
          <p:cNvSpPr txBox="1"/>
          <p:nvPr/>
        </p:nvSpPr>
        <p:spPr>
          <a:xfrm>
            <a:off x="6337939" y="4418830"/>
            <a:ext cx="575310" cy="228600"/>
          </a:xfrm>
          <a:prstGeom prst="rect">
            <a:avLst/>
          </a:prstGeom>
        </p:spPr>
        <p:txBody>
          <a:bodyPr vert="horz" wrap="square" lIns="0" tIns="0" rIns="0" bIns="0" rtlCol="0">
            <a:spAutoFit/>
          </a:bodyPr>
          <a:lstStyle/>
          <a:p>
            <a:pPr marL="12700">
              <a:lnSpc>
                <a:spcPts val="1800"/>
              </a:lnSpc>
            </a:pPr>
            <a:r>
              <a:rPr sz="2325" b="1" spc="615" baseline="7168" dirty="0">
                <a:latin typeface="Times New Roman"/>
                <a:cs typeface="Times New Roman"/>
              </a:rPr>
              <a:t>F</a:t>
            </a:r>
            <a:r>
              <a:rPr sz="1050" spc="434" dirty="0">
                <a:latin typeface="宋体"/>
                <a:cs typeface="宋体"/>
              </a:rPr>
              <a:t>赔</a:t>
            </a:r>
            <a:r>
              <a:rPr sz="1050" spc="430" dirty="0">
                <a:latin typeface="宋体"/>
                <a:cs typeface="宋体"/>
              </a:rPr>
              <a:t>偿</a:t>
            </a:r>
            <a:endParaRPr sz="1050">
              <a:latin typeface="宋体"/>
              <a:cs typeface="宋体"/>
            </a:endParaRPr>
          </a:p>
        </p:txBody>
      </p:sp>
      <p:sp>
        <p:nvSpPr>
          <p:cNvPr id="75" name="object 75"/>
          <p:cNvSpPr txBox="1"/>
          <p:nvPr/>
        </p:nvSpPr>
        <p:spPr>
          <a:xfrm>
            <a:off x="8209530" y="3020096"/>
            <a:ext cx="991869" cy="179536"/>
          </a:xfrm>
          <a:prstGeom prst="rect">
            <a:avLst/>
          </a:prstGeom>
        </p:spPr>
        <p:txBody>
          <a:bodyPr vert="horz" wrap="square" lIns="0" tIns="0" rIns="0" bIns="0" rtlCol="0">
            <a:spAutoFit/>
          </a:bodyPr>
          <a:lstStyle/>
          <a:p>
            <a:pPr marL="12700">
              <a:lnSpc>
                <a:spcPts val="1360"/>
              </a:lnSpc>
            </a:pPr>
            <a:r>
              <a:rPr sz="1725" b="1" spc="472" baseline="7246" dirty="0">
                <a:latin typeface="Times New Roman"/>
                <a:cs typeface="Times New Roman"/>
              </a:rPr>
              <a:t>F</a:t>
            </a:r>
            <a:r>
              <a:rPr sz="800" spc="310" dirty="0">
                <a:latin typeface="宋体"/>
                <a:cs typeface="宋体"/>
              </a:rPr>
              <a:t>赔偿</a:t>
            </a:r>
            <a:r>
              <a:rPr sz="1200" spc="472" baseline="10416" dirty="0">
                <a:latin typeface="宋体"/>
                <a:cs typeface="宋体"/>
              </a:rPr>
              <a:t>＜</a:t>
            </a:r>
            <a:r>
              <a:rPr sz="1725" b="1" spc="465" baseline="7246" dirty="0">
                <a:latin typeface="Times New Roman"/>
                <a:cs typeface="Times New Roman"/>
              </a:rPr>
              <a:t>F</a:t>
            </a:r>
            <a:r>
              <a:rPr sz="800" spc="310" dirty="0">
                <a:latin typeface="宋体"/>
                <a:cs typeface="宋体"/>
              </a:rPr>
              <a:t>期下</a:t>
            </a:r>
            <a:endParaRPr sz="800">
              <a:latin typeface="宋体"/>
              <a:cs typeface="宋体"/>
            </a:endParaRPr>
          </a:p>
        </p:txBody>
      </p:sp>
      <p:sp>
        <p:nvSpPr>
          <p:cNvPr id="76" name="object 76"/>
          <p:cNvSpPr txBox="1"/>
          <p:nvPr/>
        </p:nvSpPr>
        <p:spPr>
          <a:xfrm>
            <a:off x="8198713" y="4540348"/>
            <a:ext cx="709295" cy="176972"/>
          </a:xfrm>
          <a:prstGeom prst="rect">
            <a:avLst/>
          </a:prstGeom>
        </p:spPr>
        <p:txBody>
          <a:bodyPr vert="horz" wrap="square" lIns="0" tIns="0" rIns="0" bIns="0" rtlCol="0">
            <a:spAutoFit/>
          </a:bodyPr>
          <a:lstStyle/>
          <a:p>
            <a:pPr marL="12700">
              <a:tabLst>
                <a:tab pos="424815" algn="l"/>
              </a:tabLst>
            </a:pPr>
            <a:r>
              <a:rPr sz="1150" b="1" spc="315" dirty="0">
                <a:latin typeface="Times New Roman"/>
                <a:cs typeface="Times New Roman"/>
              </a:rPr>
              <a:t>F	</a:t>
            </a:r>
            <a:r>
              <a:rPr sz="800" spc="315" dirty="0">
                <a:latin typeface="宋体"/>
                <a:cs typeface="宋体"/>
              </a:rPr>
              <a:t>＞</a:t>
            </a:r>
            <a:r>
              <a:rPr sz="1150" b="1" spc="315" dirty="0">
                <a:latin typeface="Times New Roman"/>
                <a:cs typeface="Times New Roman"/>
              </a:rPr>
              <a:t>F</a:t>
            </a:r>
            <a:endParaRPr sz="1150">
              <a:latin typeface="Times New Roman"/>
              <a:cs typeface="Times New Roman"/>
            </a:endParaRPr>
          </a:p>
        </p:txBody>
      </p:sp>
      <p:sp>
        <p:nvSpPr>
          <p:cNvPr id="77" name="object 77"/>
          <p:cNvSpPr txBox="1"/>
          <p:nvPr/>
        </p:nvSpPr>
        <p:spPr>
          <a:xfrm>
            <a:off x="8328048" y="4605879"/>
            <a:ext cx="862965" cy="123111"/>
          </a:xfrm>
          <a:prstGeom prst="rect">
            <a:avLst/>
          </a:prstGeom>
        </p:spPr>
        <p:txBody>
          <a:bodyPr vert="horz" wrap="square" lIns="0" tIns="0" rIns="0" bIns="0" rtlCol="0">
            <a:spAutoFit/>
          </a:bodyPr>
          <a:lstStyle/>
          <a:p>
            <a:pPr marL="12700">
              <a:tabLst>
                <a:tab pos="566420" algn="l"/>
              </a:tabLst>
            </a:pPr>
            <a:r>
              <a:rPr sz="800" spc="310" dirty="0">
                <a:latin typeface="宋体"/>
                <a:cs typeface="宋体"/>
              </a:rPr>
              <a:t>赔偿	期上</a:t>
            </a:r>
            <a:endParaRPr sz="800">
              <a:latin typeface="宋体"/>
              <a:cs typeface="宋体"/>
            </a:endParaRPr>
          </a:p>
        </p:txBody>
      </p:sp>
      <p:sp>
        <p:nvSpPr>
          <p:cNvPr id="78" name="object 78"/>
          <p:cNvSpPr txBox="1"/>
          <p:nvPr/>
        </p:nvSpPr>
        <p:spPr>
          <a:xfrm>
            <a:off x="8118525" y="1651067"/>
            <a:ext cx="875030" cy="180340"/>
          </a:xfrm>
          <a:prstGeom prst="rect">
            <a:avLst/>
          </a:prstGeom>
        </p:spPr>
        <p:txBody>
          <a:bodyPr vert="horz" wrap="square" lIns="0" tIns="0" rIns="0" bIns="0" rtlCol="0">
            <a:spAutoFit/>
          </a:bodyPr>
          <a:lstStyle/>
          <a:p>
            <a:pPr marL="12700"/>
            <a:r>
              <a:rPr sz="1150" spc="520" dirty="0">
                <a:latin typeface="宋体"/>
                <a:cs typeface="宋体"/>
              </a:rPr>
              <a:t>赔偿区</a:t>
            </a:r>
            <a:r>
              <a:rPr sz="1150" spc="515" dirty="0">
                <a:latin typeface="宋体"/>
                <a:cs typeface="宋体"/>
              </a:rPr>
              <a:t>间</a:t>
            </a:r>
            <a:endParaRPr sz="1150">
              <a:latin typeface="宋体"/>
              <a:cs typeface="宋体"/>
            </a:endParaRPr>
          </a:p>
        </p:txBody>
      </p:sp>
      <p:sp>
        <p:nvSpPr>
          <p:cNvPr id="79" name="object 79"/>
          <p:cNvSpPr txBox="1"/>
          <p:nvPr/>
        </p:nvSpPr>
        <p:spPr>
          <a:xfrm>
            <a:off x="7999537" y="3544753"/>
            <a:ext cx="1624330" cy="459100"/>
          </a:xfrm>
          <a:prstGeom prst="rect">
            <a:avLst/>
          </a:prstGeom>
        </p:spPr>
        <p:txBody>
          <a:bodyPr vert="horz" wrap="square" lIns="0" tIns="0" rIns="0" bIns="0" rtlCol="0">
            <a:spAutoFit/>
          </a:bodyPr>
          <a:lstStyle/>
          <a:p>
            <a:pPr marL="12700"/>
            <a:r>
              <a:rPr sz="1150" spc="515" dirty="0">
                <a:latin typeface="宋体"/>
                <a:cs typeface="宋体"/>
              </a:rPr>
              <a:t>期望赔偿值下限</a:t>
            </a:r>
            <a:endParaRPr sz="1150">
              <a:latin typeface="宋体"/>
              <a:cs typeface="宋体"/>
            </a:endParaRPr>
          </a:p>
          <a:p>
            <a:pPr marL="19050">
              <a:lnSpc>
                <a:spcPts val="1360"/>
              </a:lnSpc>
              <a:spcBef>
                <a:spcPts val="835"/>
              </a:spcBef>
            </a:pPr>
            <a:r>
              <a:rPr sz="1725" b="1" spc="494" baseline="7246" dirty="0">
                <a:latin typeface="Times New Roman"/>
                <a:cs typeface="Times New Roman"/>
              </a:rPr>
              <a:t>F</a:t>
            </a:r>
            <a:r>
              <a:rPr sz="800" spc="330" dirty="0">
                <a:latin typeface="宋体"/>
                <a:cs typeface="宋体"/>
              </a:rPr>
              <a:t>期下</a:t>
            </a:r>
            <a:r>
              <a:rPr sz="1725" spc="494" baseline="7246" dirty="0">
                <a:latin typeface="宋体"/>
                <a:cs typeface="宋体"/>
              </a:rPr>
              <a:t>＜</a:t>
            </a:r>
            <a:r>
              <a:rPr sz="1725" b="1" spc="494" baseline="7246" dirty="0">
                <a:latin typeface="Times New Roman"/>
                <a:cs typeface="Times New Roman"/>
              </a:rPr>
              <a:t>F</a:t>
            </a:r>
            <a:r>
              <a:rPr sz="800" spc="330" dirty="0">
                <a:latin typeface="宋体"/>
                <a:cs typeface="宋体"/>
              </a:rPr>
              <a:t>赔偿</a:t>
            </a:r>
            <a:r>
              <a:rPr sz="1200" spc="494" baseline="10416" dirty="0">
                <a:latin typeface="宋体"/>
                <a:cs typeface="宋体"/>
              </a:rPr>
              <a:t>＜</a:t>
            </a:r>
            <a:r>
              <a:rPr sz="1725" b="1" spc="494" baseline="7246" dirty="0">
                <a:latin typeface="Times New Roman"/>
                <a:cs typeface="Times New Roman"/>
              </a:rPr>
              <a:t>F</a:t>
            </a:r>
            <a:r>
              <a:rPr sz="800" spc="330" dirty="0">
                <a:latin typeface="宋体"/>
                <a:cs typeface="宋体"/>
              </a:rPr>
              <a:t>期上</a:t>
            </a:r>
            <a:endParaRPr sz="800">
              <a:latin typeface="宋体"/>
              <a:cs typeface="宋体"/>
            </a:endParaRPr>
          </a:p>
        </p:txBody>
      </p:sp>
      <p:sp>
        <p:nvSpPr>
          <p:cNvPr id="80" name="object 80"/>
          <p:cNvSpPr txBox="1"/>
          <p:nvPr/>
        </p:nvSpPr>
        <p:spPr>
          <a:xfrm>
            <a:off x="7999538" y="4113914"/>
            <a:ext cx="1511935" cy="180340"/>
          </a:xfrm>
          <a:prstGeom prst="rect">
            <a:avLst/>
          </a:prstGeom>
        </p:spPr>
        <p:txBody>
          <a:bodyPr vert="horz" wrap="square" lIns="0" tIns="0" rIns="0" bIns="0" rtlCol="0">
            <a:spAutoFit/>
          </a:bodyPr>
          <a:lstStyle/>
          <a:p>
            <a:pPr marL="12700"/>
            <a:r>
              <a:rPr sz="1150" spc="515" dirty="0">
                <a:latin typeface="宋体"/>
                <a:cs typeface="宋体"/>
              </a:rPr>
              <a:t>期望赔偿值上限</a:t>
            </a:r>
            <a:endParaRPr sz="1150">
              <a:latin typeface="宋体"/>
              <a:cs typeface="宋体"/>
            </a:endParaRPr>
          </a:p>
        </p:txBody>
      </p:sp>
      <p:sp>
        <p:nvSpPr>
          <p:cNvPr id="81" name="object 81"/>
          <p:cNvSpPr txBox="1"/>
          <p:nvPr/>
        </p:nvSpPr>
        <p:spPr>
          <a:xfrm>
            <a:off x="8172612" y="5133148"/>
            <a:ext cx="850265" cy="176972"/>
          </a:xfrm>
          <a:prstGeom prst="rect">
            <a:avLst/>
          </a:prstGeom>
        </p:spPr>
        <p:txBody>
          <a:bodyPr vert="horz" wrap="square" lIns="0" tIns="0" rIns="0" bIns="0" rtlCol="0">
            <a:spAutoFit/>
          </a:bodyPr>
          <a:lstStyle/>
          <a:p>
            <a:pPr marL="12700"/>
            <a:r>
              <a:rPr sz="1150" b="1" spc="315" dirty="0">
                <a:latin typeface="Times New Roman"/>
                <a:cs typeface="Times New Roman"/>
              </a:rPr>
              <a:t>F</a:t>
            </a:r>
            <a:r>
              <a:rPr sz="1200" spc="465" baseline="-10416" dirty="0">
                <a:latin typeface="宋体"/>
                <a:cs typeface="宋体"/>
              </a:rPr>
              <a:t>期</a:t>
            </a:r>
            <a:r>
              <a:rPr sz="800" spc="315" dirty="0">
                <a:latin typeface="宋体"/>
                <a:cs typeface="宋体"/>
              </a:rPr>
              <a:t>≈</a:t>
            </a:r>
            <a:r>
              <a:rPr sz="1150" b="1" spc="310" dirty="0">
                <a:latin typeface="Times New Roman"/>
                <a:cs typeface="Times New Roman"/>
              </a:rPr>
              <a:t>F</a:t>
            </a:r>
            <a:r>
              <a:rPr sz="1200" spc="465" baseline="-10416" dirty="0">
                <a:latin typeface="宋体"/>
                <a:cs typeface="宋体"/>
              </a:rPr>
              <a:t>赔偿</a:t>
            </a:r>
            <a:endParaRPr sz="1200" baseline="-10416">
              <a:latin typeface="宋体"/>
              <a:cs typeface="宋体"/>
            </a:endParaRPr>
          </a:p>
        </p:txBody>
      </p:sp>
      <p:sp>
        <p:nvSpPr>
          <p:cNvPr id="82" name="object 82"/>
          <p:cNvSpPr txBox="1"/>
          <p:nvPr/>
        </p:nvSpPr>
        <p:spPr>
          <a:xfrm>
            <a:off x="8281251" y="2121686"/>
            <a:ext cx="681990" cy="176972"/>
          </a:xfrm>
          <a:prstGeom prst="rect">
            <a:avLst/>
          </a:prstGeom>
        </p:spPr>
        <p:txBody>
          <a:bodyPr vert="horz" wrap="square" lIns="0" tIns="0" rIns="0" bIns="0" rtlCol="0">
            <a:spAutoFit/>
          </a:bodyPr>
          <a:lstStyle/>
          <a:p>
            <a:pPr marL="12700"/>
            <a:r>
              <a:rPr sz="1150" b="1" spc="305" dirty="0">
                <a:latin typeface="Times New Roman"/>
                <a:cs typeface="Times New Roman"/>
              </a:rPr>
              <a:t>F</a:t>
            </a:r>
            <a:r>
              <a:rPr sz="1200" spc="457" baseline="-10416" dirty="0">
                <a:latin typeface="宋体"/>
                <a:cs typeface="宋体"/>
              </a:rPr>
              <a:t>期</a:t>
            </a:r>
            <a:r>
              <a:rPr sz="1150" b="1" spc="305" dirty="0">
                <a:latin typeface="Times New Roman"/>
                <a:cs typeface="Times New Roman"/>
              </a:rPr>
              <a:t>=</a:t>
            </a:r>
            <a:r>
              <a:rPr sz="1150" b="1" spc="35" dirty="0">
                <a:latin typeface="Times New Roman"/>
                <a:cs typeface="Times New Roman"/>
              </a:rPr>
              <a:t> </a:t>
            </a:r>
            <a:r>
              <a:rPr sz="1150" spc="515" dirty="0">
                <a:latin typeface="宋体"/>
                <a:cs typeface="宋体"/>
              </a:rPr>
              <a:t>？</a:t>
            </a:r>
            <a:endParaRPr sz="1150">
              <a:latin typeface="宋体"/>
              <a:cs typeface="宋体"/>
            </a:endParaRPr>
          </a:p>
        </p:txBody>
      </p:sp>
      <p:sp>
        <p:nvSpPr>
          <p:cNvPr id="83" name="object 83"/>
          <p:cNvSpPr txBox="1"/>
          <p:nvPr/>
        </p:nvSpPr>
        <p:spPr>
          <a:xfrm>
            <a:off x="4392815" y="2767392"/>
            <a:ext cx="1087120" cy="569595"/>
          </a:xfrm>
          <a:prstGeom prst="rect">
            <a:avLst/>
          </a:prstGeom>
        </p:spPr>
        <p:txBody>
          <a:bodyPr vert="horz" wrap="square" lIns="0" tIns="0" rIns="0" bIns="0" rtlCol="0">
            <a:spAutoFit/>
          </a:bodyPr>
          <a:lstStyle/>
          <a:p>
            <a:pPr marL="12700" marR="5080" algn="just">
              <a:lnSpc>
                <a:spcPct val="107300"/>
              </a:lnSpc>
            </a:pPr>
            <a:r>
              <a:rPr sz="1150" spc="520" dirty="0">
                <a:latin typeface="宋体"/>
                <a:cs typeface="宋体"/>
              </a:rPr>
              <a:t>劳动能力</a:t>
            </a:r>
            <a:r>
              <a:rPr sz="1150" spc="385" dirty="0">
                <a:latin typeface="宋体"/>
                <a:cs typeface="宋体"/>
              </a:rPr>
              <a:t>鉴 </a:t>
            </a:r>
            <a:r>
              <a:rPr sz="1150" spc="254" dirty="0">
                <a:latin typeface="宋体"/>
                <a:cs typeface="宋体"/>
              </a:rPr>
              <a:t> </a:t>
            </a:r>
            <a:r>
              <a:rPr sz="1150" spc="520" dirty="0">
                <a:latin typeface="宋体"/>
                <a:cs typeface="宋体"/>
              </a:rPr>
              <a:t>定委员会</a:t>
            </a:r>
            <a:r>
              <a:rPr sz="1150" spc="385" dirty="0">
                <a:latin typeface="宋体"/>
                <a:cs typeface="宋体"/>
              </a:rPr>
              <a:t>及 </a:t>
            </a:r>
            <a:r>
              <a:rPr sz="1150" spc="254" dirty="0">
                <a:latin typeface="宋体"/>
                <a:cs typeface="宋体"/>
              </a:rPr>
              <a:t> </a:t>
            </a:r>
            <a:r>
              <a:rPr sz="1150" spc="520" dirty="0">
                <a:latin typeface="宋体"/>
                <a:cs typeface="宋体"/>
              </a:rPr>
              <a:t>心理专家</a:t>
            </a:r>
            <a:r>
              <a:rPr sz="1150" spc="515" dirty="0">
                <a:latin typeface="宋体"/>
                <a:cs typeface="宋体"/>
              </a:rPr>
              <a:t>组</a:t>
            </a:r>
            <a:endParaRPr sz="1150">
              <a:latin typeface="宋体"/>
              <a:cs typeface="宋体"/>
            </a:endParaRPr>
          </a:p>
        </p:txBody>
      </p:sp>
      <p:sp>
        <p:nvSpPr>
          <p:cNvPr id="84" name="object 84"/>
          <p:cNvSpPr txBox="1"/>
          <p:nvPr/>
        </p:nvSpPr>
        <p:spPr>
          <a:xfrm>
            <a:off x="6624593" y="2743802"/>
            <a:ext cx="662305" cy="568960"/>
          </a:xfrm>
          <a:prstGeom prst="rect">
            <a:avLst/>
          </a:prstGeom>
        </p:spPr>
        <p:txBody>
          <a:bodyPr vert="horz" wrap="square" lIns="0" tIns="0" rIns="0" bIns="0" rtlCol="0">
            <a:spAutoFit/>
          </a:bodyPr>
          <a:lstStyle/>
          <a:p>
            <a:pPr marL="12700" marR="5080" algn="ctr">
              <a:lnSpc>
                <a:spcPct val="107300"/>
              </a:lnSpc>
            </a:pPr>
            <a:r>
              <a:rPr sz="1150" spc="520" dirty="0">
                <a:latin typeface="宋体"/>
                <a:cs typeface="宋体"/>
              </a:rPr>
              <a:t>社会</a:t>
            </a:r>
            <a:r>
              <a:rPr sz="1150" spc="385" dirty="0">
                <a:latin typeface="宋体"/>
                <a:cs typeface="宋体"/>
              </a:rPr>
              <a:t>保 </a:t>
            </a:r>
            <a:r>
              <a:rPr sz="1150" spc="254" dirty="0">
                <a:latin typeface="宋体"/>
                <a:cs typeface="宋体"/>
              </a:rPr>
              <a:t> </a:t>
            </a:r>
            <a:r>
              <a:rPr sz="1150" spc="520" dirty="0">
                <a:latin typeface="宋体"/>
                <a:cs typeface="宋体"/>
              </a:rPr>
              <a:t>险行</a:t>
            </a:r>
            <a:r>
              <a:rPr sz="1150" spc="385" dirty="0">
                <a:latin typeface="宋体"/>
                <a:cs typeface="宋体"/>
              </a:rPr>
              <a:t>政 </a:t>
            </a:r>
            <a:r>
              <a:rPr sz="1150" spc="254" dirty="0">
                <a:latin typeface="宋体"/>
                <a:cs typeface="宋体"/>
              </a:rPr>
              <a:t> </a:t>
            </a:r>
            <a:r>
              <a:rPr sz="1150" spc="515" dirty="0">
                <a:latin typeface="宋体"/>
                <a:cs typeface="宋体"/>
              </a:rPr>
              <a:t>部门</a:t>
            </a:r>
            <a:endParaRPr sz="1150">
              <a:latin typeface="宋体"/>
              <a:cs typeface="宋体"/>
            </a:endParaRPr>
          </a:p>
        </p:txBody>
      </p:sp>
      <p:sp>
        <p:nvSpPr>
          <p:cNvPr id="85" name="object 85"/>
          <p:cNvSpPr txBox="1">
            <a:spLocks noGrp="1"/>
          </p:cNvSpPr>
          <p:nvPr>
            <p:ph type="title" idx="4294967295"/>
          </p:nvPr>
        </p:nvSpPr>
        <p:spPr>
          <a:xfrm>
            <a:off x="1710334" y="318691"/>
            <a:ext cx="7567127" cy="369332"/>
          </a:xfrm>
          <a:prstGeom prst="rect">
            <a:avLst/>
          </a:prstGeom>
        </p:spPr>
        <p:txBody>
          <a:bodyPr vert="horz" wrap="square" lIns="0" tIns="0" rIns="0" bIns="0" rtlCol="0" anchor="ctr">
            <a:spAutoFit/>
          </a:bodyPr>
          <a:lstStyle/>
          <a:p>
            <a:pPr marL="1333500">
              <a:lnSpc>
                <a:spcPct val="100000"/>
              </a:lnSpc>
            </a:pPr>
            <a:r>
              <a:rPr sz="2400" dirty="0"/>
              <a:t>工伤保险赔偿与心理创伤</a:t>
            </a:r>
            <a:r>
              <a:rPr sz="2400" dirty="0">
                <a:latin typeface="Calibri"/>
                <a:cs typeface="Calibri"/>
              </a:rPr>
              <a:t>“</a:t>
            </a:r>
            <a:r>
              <a:rPr sz="2400" dirty="0"/>
              <a:t>定滑轮</a:t>
            </a:r>
            <a:r>
              <a:rPr sz="2400" dirty="0">
                <a:latin typeface="Calibri"/>
                <a:cs typeface="Calibri"/>
              </a:rPr>
              <a:t>”</a:t>
            </a:r>
            <a:r>
              <a:rPr sz="2400" dirty="0"/>
              <a:t>关联模型</a:t>
            </a:r>
          </a:p>
        </p:txBody>
      </p:sp>
      <p:sp>
        <p:nvSpPr>
          <p:cNvPr id="86" name="object 8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87" name="object 87"/>
          <p:cNvSpPr txBox="1"/>
          <p:nvPr/>
        </p:nvSpPr>
        <p:spPr>
          <a:xfrm>
            <a:off x="1710334" y="6002989"/>
            <a:ext cx="8723630"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来源：方胜明</a:t>
            </a:r>
            <a:r>
              <a:rPr sz="1600" spc="-5" dirty="0">
                <a:solidFill>
                  <a:srgbClr val="006FC0"/>
                </a:solidFill>
                <a:latin typeface="Calibri"/>
                <a:cs typeface="Calibri"/>
              </a:rPr>
              <a:t>, </a:t>
            </a:r>
            <a:r>
              <a:rPr sz="1600" spc="-5" dirty="0">
                <a:solidFill>
                  <a:srgbClr val="006FC0"/>
                </a:solidFill>
                <a:latin typeface="宋体"/>
                <a:cs typeface="宋体"/>
              </a:rPr>
              <a:t>吴超</a:t>
            </a:r>
            <a:r>
              <a:rPr sz="1600" spc="-5" dirty="0">
                <a:solidFill>
                  <a:srgbClr val="006FC0"/>
                </a:solidFill>
                <a:latin typeface="Calibri"/>
                <a:cs typeface="Calibri"/>
              </a:rPr>
              <a:t>. </a:t>
            </a:r>
            <a:r>
              <a:rPr sz="1600" spc="-5" dirty="0">
                <a:solidFill>
                  <a:srgbClr val="006FC0"/>
                </a:solidFill>
                <a:latin typeface="宋体"/>
                <a:cs typeface="宋体"/>
              </a:rPr>
              <a:t>心理创伤与工伤保险赔偿关联性研究</a:t>
            </a:r>
            <a:r>
              <a:rPr sz="1600" spc="-5" dirty="0">
                <a:solidFill>
                  <a:srgbClr val="006FC0"/>
                </a:solidFill>
                <a:latin typeface="Calibri"/>
                <a:cs typeface="Calibri"/>
              </a:rPr>
              <a:t>[J]. </a:t>
            </a:r>
            <a:r>
              <a:rPr sz="1600" spc="-5" dirty="0">
                <a:solidFill>
                  <a:srgbClr val="006FC0"/>
                </a:solidFill>
                <a:latin typeface="宋体"/>
                <a:cs typeface="宋体"/>
              </a:rPr>
              <a:t>中国安全科学学报</a:t>
            </a:r>
            <a:r>
              <a:rPr sz="1600" spc="-5" dirty="0">
                <a:solidFill>
                  <a:srgbClr val="006FC0"/>
                </a:solidFill>
                <a:latin typeface="Calibri"/>
                <a:cs typeface="Calibri"/>
              </a:rPr>
              <a:t>, </a:t>
            </a:r>
            <a:r>
              <a:rPr sz="1600" spc="-10" dirty="0">
                <a:solidFill>
                  <a:srgbClr val="006FC0"/>
                </a:solidFill>
                <a:latin typeface="Calibri"/>
                <a:cs typeface="Calibri"/>
              </a:rPr>
              <a:t>2016,</a:t>
            </a:r>
            <a:r>
              <a:rPr sz="1600" spc="200" dirty="0">
                <a:solidFill>
                  <a:srgbClr val="006FC0"/>
                </a:solidFill>
                <a:latin typeface="Calibri"/>
                <a:cs typeface="Calibri"/>
              </a:rPr>
              <a:t> </a:t>
            </a:r>
            <a:r>
              <a:rPr sz="1600" spc="-10" dirty="0">
                <a:solidFill>
                  <a:srgbClr val="006FC0"/>
                </a:solidFill>
                <a:latin typeface="Calibri"/>
                <a:cs typeface="Calibri"/>
              </a:rPr>
              <a:t>26(11):37-42.</a:t>
            </a:r>
            <a:endParaRPr sz="1600">
              <a:latin typeface="Calibri"/>
              <a:cs typeface="Calibri"/>
            </a:endParaRPr>
          </a:p>
        </p:txBody>
      </p:sp>
    </p:spTree>
    <p:extLst>
      <p:ext uri="{BB962C8B-B14F-4D97-AF65-F5344CB8AC3E}">
        <p14:creationId xmlns:p14="http://schemas.microsoft.com/office/powerpoint/2010/main" val="377393707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99614" y="1"/>
            <a:ext cx="6048629" cy="6816063"/>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2105964" y="1084393"/>
            <a:ext cx="330200" cy="4850367"/>
          </a:xfrm>
          <a:prstGeom prst="rect">
            <a:avLst/>
          </a:prstGeom>
        </p:spPr>
        <p:txBody>
          <a:bodyPr vert="horz" wrap="square" lIns="0" tIns="0" rIns="0" bIns="0" rtlCol="0">
            <a:spAutoFit/>
          </a:bodyPr>
          <a:lstStyle/>
          <a:p>
            <a:pPr marL="12700" algn="just">
              <a:lnSpc>
                <a:spcPts val="2115"/>
              </a:lnSpc>
            </a:pPr>
            <a:r>
              <a:rPr sz="2400" b="1" spc="-10" dirty="0">
                <a:solidFill>
                  <a:srgbClr val="C00000"/>
                </a:solidFill>
                <a:latin typeface="宋体"/>
                <a:cs typeface="宋体"/>
              </a:rPr>
              <a:t>大</a:t>
            </a:r>
            <a:endParaRPr sz="2400">
              <a:latin typeface="宋体"/>
              <a:cs typeface="宋体"/>
            </a:endParaRPr>
          </a:p>
          <a:p>
            <a:pPr marL="12700" marR="5080" algn="just">
              <a:lnSpc>
                <a:spcPct val="82100"/>
              </a:lnSpc>
              <a:spcBef>
                <a:spcPts val="265"/>
              </a:spcBef>
            </a:pPr>
            <a:r>
              <a:rPr sz="2400" b="1" spc="-10" dirty="0">
                <a:solidFill>
                  <a:srgbClr val="C00000"/>
                </a:solidFill>
                <a:latin typeface="宋体"/>
                <a:cs typeface="宋体"/>
              </a:rPr>
              <a:t>数  据  的  系  统  安  全  理  论  建  模  范  式  模  型</a:t>
            </a:r>
            <a:endParaRPr sz="2400">
              <a:latin typeface="宋体"/>
              <a:cs typeface="宋体"/>
            </a:endParaRPr>
          </a:p>
        </p:txBody>
      </p:sp>
      <p:sp>
        <p:nvSpPr>
          <p:cNvPr id="4" name="object 4"/>
          <p:cNvSpPr txBox="1"/>
          <p:nvPr/>
        </p:nvSpPr>
        <p:spPr>
          <a:xfrm>
            <a:off x="9980977" y="1307338"/>
            <a:ext cx="205184" cy="76200"/>
          </a:xfrm>
          <a:prstGeom prst="rect">
            <a:avLst/>
          </a:prstGeom>
        </p:spPr>
        <p:txBody>
          <a:bodyPr vert="vert" wrap="square" lIns="0" tIns="0" rIns="0" bIns="0" rtlCol="0">
            <a:spAutoFit/>
          </a:bodyPr>
          <a:lstStyle/>
          <a:p>
            <a:pPr marL="12700">
              <a:lnSpc>
                <a:spcPts val="1614"/>
              </a:lnSpc>
            </a:pPr>
            <a:r>
              <a:rPr sz="1600" dirty="0">
                <a:solidFill>
                  <a:srgbClr val="006FC0"/>
                </a:solidFill>
                <a:latin typeface="Calibri"/>
                <a:cs typeface="Calibri"/>
              </a:rPr>
              <a:t>,</a:t>
            </a:r>
            <a:endParaRPr sz="1600">
              <a:latin typeface="Calibri"/>
              <a:cs typeface="Calibri"/>
            </a:endParaRPr>
          </a:p>
        </p:txBody>
      </p:sp>
      <p:sp>
        <p:nvSpPr>
          <p:cNvPr id="5" name="object 5"/>
          <p:cNvSpPr txBox="1"/>
          <p:nvPr/>
        </p:nvSpPr>
        <p:spPr>
          <a:xfrm>
            <a:off x="9980977" y="1763014"/>
            <a:ext cx="205184" cy="76200"/>
          </a:xfrm>
          <a:prstGeom prst="rect">
            <a:avLst/>
          </a:prstGeom>
        </p:spPr>
        <p:txBody>
          <a:bodyPr vert="vert" wrap="square" lIns="0" tIns="0" rIns="0" bIns="0" rtlCol="0">
            <a:spAutoFit/>
          </a:bodyPr>
          <a:lstStyle/>
          <a:p>
            <a:pPr marL="12700">
              <a:lnSpc>
                <a:spcPts val="1614"/>
              </a:lnSpc>
            </a:pPr>
            <a:r>
              <a:rPr sz="1600" dirty="0">
                <a:solidFill>
                  <a:srgbClr val="006FC0"/>
                </a:solidFill>
                <a:latin typeface="Calibri"/>
                <a:cs typeface="Calibri"/>
              </a:rPr>
              <a:t>,</a:t>
            </a:r>
            <a:endParaRPr sz="1600">
              <a:latin typeface="Calibri"/>
              <a:cs typeface="Calibri"/>
            </a:endParaRPr>
          </a:p>
        </p:txBody>
      </p:sp>
      <p:sp>
        <p:nvSpPr>
          <p:cNvPr id="6" name="object 6"/>
          <p:cNvSpPr txBox="1"/>
          <p:nvPr/>
        </p:nvSpPr>
        <p:spPr>
          <a:xfrm>
            <a:off x="9980977" y="6128716"/>
            <a:ext cx="205184" cy="267335"/>
          </a:xfrm>
          <a:prstGeom prst="rect">
            <a:avLst/>
          </a:prstGeom>
        </p:spPr>
        <p:txBody>
          <a:bodyPr vert="vert" wrap="square" lIns="0" tIns="0" rIns="0" bIns="0" rtlCol="0">
            <a:spAutoFit/>
          </a:bodyPr>
          <a:lstStyle/>
          <a:p>
            <a:pPr marL="12700">
              <a:lnSpc>
                <a:spcPts val="1614"/>
              </a:lnSpc>
            </a:pPr>
            <a:r>
              <a:rPr sz="1600" spc="10" dirty="0">
                <a:solidFill>
                  <a:srgbClr val="006FC0"/>
                </a:solidFill>
                <a:latin typeface="Calibri"/>
                <a:cs typeface="Calibri"/>
              </a:rPr>
              <a:t>[</a:t>
            </a:r>
            <a:r>
              <a:rPr sz="1600" spc="-5" dirty="0">
                <a:solidFill>
                  <a:srgbClr val="006FC0"/>
                </a:solidFill>
                <a:latin typeface="Calibri"/>
                <a:cs typeface="Calibri"/>
              </a:rPr>
              <a:t>J</a:t>
            </a:r>
            <a:r>
              <a:rPr sz="1600" dirty="0">
                <a:solidFill>
                  <a:srgbClr val="006FC0"/>
                </a:solidFill>
                <a:latin typeface="Calibri"/>
                <a:cs typeface="Calibri"/>
              </a:rPr>
              <a:t>].</a:t>
            </a:r>
            <a:endParaRPr sz="1600">
              <a:latin typeface="Calibri"/>
              <a:cs typeface="Calibri"/>
            </a:endParaRPr>
          </a:p>
        </p:txBody>
      </p:sp>
      <p:sp>
        <p:nvSpPr>
          <p:cNvPr id="7" name="object 7"/>
          <p:cNvSpPr txBox="1"/>
          <p:nvPr/>
        </p:nvSpPr>
        <p:spPr>
          <a:xfrm>
            <a:off x="9976611" y="6354649"/>
            <a:ext cx="228600" cy="244475"/>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系</a:t>
            </a:r>
            <a:endParaRPr sz="1600">
              <a:latin typeface="宋体"/>
              <a:cs typeface="宋体"/>
            </a:endParaRPr>
          </a:p>
        </p:txBody>
      </p:sp>
      <p:sp>
        <p:nvSpPr>
          <p:cNvPr id="8" name="object 8"/>
          <p:cNvSpPr txBox="1"/>
          <p:nvPr/>
        </p:nvSpPr>
        <p:spPr>
          <a:xfrm>
            <a:off x="9732771" y="317881"/>
            <a:ext cx="472440" cy="5841365"/>
          </a:xfrm>
          <a:prstGeom prst="rect">
            <a:avLst/>
          </a:prstGeom>
        </p:spPr>
        <p:txBody>
          <a:bodyPr vert="horz" wrap="square" lIns="0" tIns="0" rIns="0" bIns="0" rtlCol="0">
            <a:spAutoFit/>
          </a:bodyPr>
          <a:lstStyle/>
          <a:p>
            <a:pPr marL="12700" marR="5080" algn="just">
              <a:lnSpc>
                <a:spcPts val="1600"/>
              </a:lnSpc>
            </a:pPr>
            <a:r>
              <a:rPr sz="1600" spc="-5" dirty="0">
                <a:solidFill>
                  <a:srgbClr val="006FC0"/>
                </a:solidFill>
                <a:latin typeface="宋体"/>
                <a:cs typeface="宋体"/>
              </a:rPr>
              <a:t>统</a:t>
            </a:r>
            <a:r>
              <a:rPr sz="1600" spc="-575" dirty="0">
                <a:solidFill>
                  <a:srgbClr val="006FC0"/>
                </a:solidFill>
                <a:latin typeface="宋体"/>
                <a:cs typeface="宋体"/>
              </a:rPr>
              <a:t> </a:t>
            </a:r>
            <a:r>
              <a:rPr sz="1600" spc="-5" dirty="0">
                <a:solidFill>
                  <a:srgbClr val="006FC0"/>
                </a:solidFill>
                <a:latin typeface="宋体"/>
                <a:cs typeface="宋体"/>
              </a:rPr>
              <a:t>来  工</a:t>
            </a:r>
            <a:r>
              <a:rPr sz="1600" spc="-575" dirty="0">
                <a:solidFill>
                  <a:srgbClr val="006FC0"/>
                </a:solidFill>
                <a:latin typeface="宋体"/>
                <a:cs typeface="宋体"/>
              </a:rPr>
              <a:t> </a:t>
            </a:r>
            <a:r>
              <a:rPr sz="1600" spc="-5" dirty="0">
                <a:solidFill>
                  <a:srgbClr val="006FC0"/>
                </a:solidFill>
                <a:latin typeface="宋体"/>
                <a:cs typeface="宋体"/>
              </a:rPr>
              <a:t>源  程</a:t>
            </a:r>
            <a:r>
              <a:rPr sz="1600" spc="-575" dirty="0">
                <a:solidFill>
                  <a:srgbClr val="006FC0"/>
                </a:solidFill>
                <a:latin typeface="宋体"/>
                <a:cs typeface="宋体"/>
              </a:rPr>
              <a:t> </a:t>
            </a:r>
            <a:r>
              <a:rPr sz="1600" spc="-5" dirty="0">
                <a:solidFill>
                  <a:srgbClr val="006FC0"/>
                </a:solidFill>
                <a:latin typeface="宋体"/>
                <a:cs typeface="宋体"/>
              </a:rPr>
              <a:t>：  理</a:t>
            </a:r>
            <a:r>
              <a:rPr sz="1600" spc="-575" dirty="0">
                <a:solidFill>
                  <a:srgbClr val="006FC0"/>
                </a:solidFill>
                <a:latin typeface="宋体"/>
                <a:cs typeface="宋体"/>
              </a:rPr>
              <a:t> </a:t>
            </a:r>
            <a:r>
              <a:rPr sz="1600" spc="-5" dirty="0">
                <a:solidFill>
                  <a:srgbClr val="006FC0"/>
                </a:solidFill>
                <a:latin typeface="宋体"/>
                <a:cs typeface="宋体"/>
              </a:rPr>
              <a:t>黄  论</a:t>
            </a:r>
            <a:r>
              <a:rPr sz="1600" spc="-575" dirty="0">
                <a:solidFill>
                  <a:srgbClr val="006FC0"/>
                </a:solidFill>
                <a:latin typeface="宋体"/>
                <a:cs typeface="宋体"/>
              </a:rPr>
              <a:t> </a:t>
            </a:r>
            <a:r>
              <a:rPr sz="1600" spc="-5" dirty="0">
                <a:solidFill>
                  <a:srgbClr val="006FC0"/>
                </a:solidFill>
                <a:latin typeface="宋体"/>
                <a:cs typeface="宋体"/>
              </a:rPr>
              <a:t>浪  与</a:t>
            </a:r>
            <a:r>
              <a:rPr sz="1600" spc="-575" dirty="0">
                <a:solidFill>
                  <a:srgbClr val="006FC0"/>
                </a:solidFill>
                <a:latin typeface="宋体"/>
                <a:cs typeface="宋体"/>
              </a:rPr>
              <a:t> </a:t>
            </a:r>
            <a:r>
              <a:rPr sz="2400" spc="-7" baseline="-13888" dirty="0">
                <a:solidFill>
                  <a:srgbClr val="006FC0"/>
                </a:solidFill>
                <a:latin typeface="宋体"/>
                <a:cs typeface="宋体"/>
              </a:rPr>
              <a:t>吴  </a:t>
            </a:r>
            <a:r>
              <a:rPr sz="1600" spc="-5" dirty="0">
                <a:solidFill>
                  <a:srgbClr val="006FC0"/>
                </a:solidFill>
                <a:latin typeface="宋体"/>
                <a:cs typeface="宋体"/>
              </a:rPr>
              <a:t>实</a:t>
            </a:r>
            <a:r>
              <a:rPr sz="1600" spc="-575" dirty="0">
                <a:solidFill>
                  <a:srgbClr val="006FC0"/>
                </a:solidFill>
                <a:latin typeface="宋体"/>
                <a:cs typeface="宋体"/>
              </a:rPr>
              <a:t> </a:t>
            </a:r>
            <a:r>
              <a:rPr sz="2400" spc="-7" baseline="-13888" dirty="0">
                <a:solidFill>
                  <a:srgbClr val="006FC0"/>
                </a:solidFill>
                <a:latin typeface="宋体"/>
                <a:cs typeface="宋体"/>
              </a:rPr>
              <a:t>超  </a:t>
            </a:r>
            <a:r>
              <a:rPr sz="1600" spc="-5" dirty="0">
                <a:solidFill>
                  <a:srgbClr val="006FC0"/>
                </a:solidFill>
                <a:latin typeface="宋体"/>
                <a:cs typeface="宋体"/>
              </a:rPr>
              <a:t>践</a:t>
            </a:r>
            <a:r>
              <a:rPr sz="1600" spc="-580" dirty="0">
                <a:solidFill>
                  <a:srgbClr val="006FC0"/>
                </a:solidFill>
                <a:latin typeface="宋体"/>
                <a:cs typeface="宋体"/>
              </a:rPr>
              <a:t> </a:t>
            </a:r>
            <a:r>
              <a:rPr sz="2400" spc="-7" baseline="-27777" dirty="0">
                <a:solidFill>
                  <a:srgbClr val="006FC0"/>
                </a:solidFill>
                <a:latin typeface="宋体"/>
                <a:cs typeface="宋体"/>
              </a:rPr>
              <a:t>王</a:t>
            </a:r>
            <a:endParaRPr sz="2400" baseline="-27777">
              <a:latin typeface="宋体"/>
              <a:cs typeface="宋体"/>
            </a:endParaRPr>
          </a:p>
          <a:p>
            <a:pPr marL="255904" algn="just">
              <a:spcBef>
                <a:spcPts val="455"/>
              </a:spcBef>
            </a:pPr>
            <a:r>
              <a:rPr sz="1600" spc="-5" dirty="0">
                <a:solidFill>
                  <a:srgbClr val="006FC0"/>
                </a:solidFill>
                <a:latin typeface="宋体"/>
                <a:cs typeface="宋体"/>
              </a:rPr>
              <a:t>秉</a:t>
            </a:r>
            <a:endParaRPr sz="1600">
              <a:latin typeface="宋体"/>
              <a:cs typeface="宋体"/>
            </a:endParaRPr>
          </a:p>
          <a:p>
            <a:pPr marL="255904" marR="5080" algn="just">
              <a:lnSpc>
                <a:spcPct val="83400"/>
              </a:lnSpc>
              <a:spcBef>
                <a:spcPts val="400"/>
              </a:spcBef>
            </a:pPr>
            <a:r>
              <a:rPr sz="1600" spc="-5" dirty="0">
                <a:solidFill>
                  <a:srgbClr val="006FC0"/>
                </a:solidFill>
                <a:latin typeface="宋体"/>
                <a:cs typeface="宋体"/>
              </a:rPr>
              <a:t>大  数  据  视  阈  下  的  系  统  安  全  理  论  建  模  范  式  变  革</a:t>
            </a:r>
            <a:endParaRPr sz="1600">
              <a:latin typeface="宋体"/>
              <a:cs typeface="宋体"/>
            </a:endParaRPr>
          </a:p>
        </p:txBody>
      </p:sp>
      <p:sp>
        <p:nvSpPr>
          <p:cNvPr id="9" name="object 9"/>
          <p:cNvSpPr txBox="1"/>
          <p:nvPr/>
        </p:nvSpPr>
        <p:spPr>
          <a:xfrm>
            <a:off x="9734755" y="1915415"/>
            <a:ext cx="451406" cy="2065655"/>
          </a:xfrm>
          <a:prstGeom prst="rect">
            <a:avLst/>
          </a:prstGeom>
        </p:spPr>
        <p:txBody>
          <a:bodyPr vert="vert" wrap="square" lIns="0" tIns="0" rIns="0" bIns="0" rtlCol="0">
            <a:spAutoFit/>
          </a:bodyPr>
          <a:lstStyle/>
          <a:p>
            <a:pPr marL="316230">
              <a:lnSpc>
                <a:spcPts val="1614"/>
              </a:lnSpc>
            </a:pPr>
            <a:r>
              <a:rPr sz="1600" dirty="0">
                <a:solidFill>
                  <a:srgbClr val="006FC0"/>
                </a:solidFill>
                <a:latin typeface="Calibri"/>
                <a:cs typeface="Calibri"/>
              </a:rPr>
              <a:t>.</a:t>
            </a:r>
            <a:endParaRPr sz="1600">
              <a:latin typeface="Calibri"/>
              <a:cs typeface="Calibri"/>
            </a:endParaRPr>
          </a:p>
          <a:p>
            <a:pPr marL="12700"/>
            <a:r>
              <a:rPr sz="1600" dirty="0">
                <a:solidFill>
                  <a:srgbClr val="006FC0"/>
                </a:solidFill>
                <a:latin typeface="Calibri"/>
                <a:cs typeface="Calibri"/>
              </a:rPr>
              <a:t>,</a:t>
            </a:r>
            <a:r>
              <a:rPr sz="1600" spc="-10" dirty="0">
                <a:solidFill>
                  <a:srgbClr val="006FC0"/>
                </a:solidFill>
                <a:latin typeface="Calibri"/>
                <a:cs typeface="Calibri"/>
              </a:rPr>
              <a:t>2</a:t>
            </a:r>
            <a:r>
              <a:rPr sz="1600" spc="-5" dirty="0">
                <a:solidFill>
                  <a:srgbClr val="006FC0"/>
                </a:solidFill>
                <a:latin typeface="Calibri"/>
                <a:cs typeface="Calibri"/>
              </a:rPr>
              <a:t>0</a:t>
            </a:r>
            <a:r>
              <a:rPr sz="1600" spc="5" dirty="0">
                <a:solidFill>
                  <a:srgbClr val="006FC0"/>
                </a:solidFill>
                <a:latin typeface="Calibri"/>
                <a:cs typeface="Calibri"/>
              </a:rPr>
              <a:t>1</a:t>
            </a:r>
            <a:r>
              <a:rPr sz="1600" spc="-5" dirty="0">
                <a:solidFill>
                  <a:srgbClr val="006FC0"/>
                </a:solidFill>
                <a:latin typeface="Calibri"/>
                <a:cs typeface="Calibri"/>
              </a:rPr>
              <a:t>8</a:t>
            </a:r>
            <a:r>
              <a:rPr sz="1600" spc="5" dirty="0">
                <a:solidFill>
                  <a:srgbClr val="006FC0"/>
                </a:solidFill>
                <a:latin typeface="Calibri"/>
                <a:cs typeface="Calibri"/>
              </a:rPr>
              <a:t>,3</a:t>
            </a:r>
            <a:r>
              <a:rPr sz="1600" spc="-5" dirty="0">
                <a:solidFill>
                  <a:srgbClr val="006FC0"/>
                </a:solidFill>
                <a:latin typeface="Calibri"/>
                <a:cs typeface="Calibri"/>
              </a:rPr>
              <a:t>8</a:t>
            </a:r>
            <a:r>
              <a:rPr sz="1600" spc="5" dirty="0">
                <a:solidFill>
                  <a:srgbClr val="006FC0"/>
                </a:solidFill>
                <a:latin typeface="Calibri"/>
                <a:cs typeface="Calibri"/>
              </a:rPr>
              <a:t>(0</a:t>
            </a:r>
            <a:r>
              <a:rPr sz="1600" spc="-5" dirty="0">
                <a:solidFill>
                  <a:srgbClr val="006FC0"/>
                </a:solidFill>
                <a:latin typeface="Calibri"/>
                <a:cs typeface="Calibri"/>
              </a:rPr>
              <a:t>7):</a:t>
            </a:r>
            <a:r>
              <a:rPr sz="1600" spc="5" dirty="0">
                <a:solidFill>
                  <a:srgbClr val="006FC0"/>
                </a:solidFill>
                <a:latin typeface="Calibri"/>
                <a:cs typeface="Calibri"/>
              </a:rPr>
              <a:t>187</a:t>
            </a:r>
            <a:r>
              <a:rPr sz="1600" spc="10" dirty="0">
                <a:solidFill>
                  <a:srgbClr val="006FC0"/>
                </a:solidFill>
                <a:latin typeface="Calibri"/>
                <a:cs typeface="Calibri"/>
              </a:rPr>
              <a:t>7</a:t>
            </a:r>
            <a:r>
              <a:rPr sz="1600" spc="5" dirty="0">
                <a:solidFill>
                  <a:srgbClr val="006FC0"/>
                </a:solidFill>
                <a:latin typeface="Calibri"/>
                <a:cs typeface="Calibri"/>
              </a:rPr>
              <a:t>-1</a:t>
            </a:r>
            <a:r>
              <a:rPr sz="1600" spc="-5" dirty="0">
                <a:solidFill>
                  <a:srgbClr val="006FC0"/>
                </a:solidFill>
                <a:latin typeface="Calibri"/>
                <a:cs typeface="Calibri"/>
              </a:rPr>
              <a:t>8</a:t>
            </a:r>
            <a:r>
              <a:rPr sz="1600" spc="5" dirty="0">
                <a:solidFill>
                  <a:srgbClr val="006FC0"/>
                </a:solidFill>
                <a:latin typeface="Calibri"/>
                <a:cs typeface="Calibri"/>
              </a:rPr>
              <a:t>8</a:t>
            </a:r>
            <a:r>
              <a:rPr sz="1600" spc="-5" dirty="0">
                <a:solidFill>
                  <a:srgbClr val="006FC0"/>
                </a:solidFill>
                <a:latin typeface="Calibri"/>
                <a:cs typeface="Calibri"/>
              </a:rPr>
              <a:t>7</a:t>
            </a:r>
            <a:r>
              <a:rPr sz="1600" dirty="0">
                <a:solidFill>
                  <a:srgbClr val="006FC0"/>
                </a:solidFill>
                <a:latin typeface="Calibri"/>
                <a:cs typeface="Calibri"/>
              </a:rPr>
              <a:t>.</a:t>
            </a:r>
            <a:endParaRPr sz="1600">
              <a:latin typeface="Calibri"/>
              <a:cs typeface="Calibri"/>
            </a:endParaRPr>
          </a:p>
        </p:txBody>
      </p:sp>
      <p:sp>
        <p:nvSpPr>
          <p:cNvPr id="10" name="object 10"/>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170419765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407298" y="284040"/>
            <a:ext cx="6819900" cy="428625"/>
          </a:xfrm>
          <a:prstGeom prst="rect">
            <a:avLst/>
          </a:prstGeom>
        </p:spPr>
        <p:txBody>
          <a:bodyPr vert="horz" wrap="square" lIns="0" tIns="70103" rIns="0" bIns="0" rtlCol="0" anchor="ctr">
            <a:spAutoFit/>
          </a:bodyPr>
          <a:lstStyle/>
          <a:p>
            <a:pPr marL="2052955">
              <a:lnSpc>
                <a:spcPts val="2840"/>
              </a:lnSpc>
            </a:pPr>
            <a:r>
              <a:rPr sz="2400" spc="-5" dirty="0"/>
              <a:t>混合视听信号认知的通用模型</a:t>
            </a:r>
          </a:p>
        </p:txBody>
      </p:sp>
      <p:sp>
        <p:nvSpPr>
          <p:cNvPr id="3" name="object 3"/>
          <p:cNvSpPr/>
          <p:nvPr/>
        </p:nvSpPr>
        <p:spPr>
          <a:xfrm>
            <a:off x="1685925" y="1340738"/>
            <a:ext cx="8820150" cy="34671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98370" y="5498851"/>
            <a:ext cx="8133080" cy="494665"/>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来源：龙增</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石英</a:t>
            </a:r>
            <a:r>
              <a:rPr sz="1600" spc="-5" dirty="0">
                <a:solidFill>
                  <a:srgbClr val="006FC0"/>
                </a:solidFill>
                <a:latin typeface="Calibri"/>
                <a:cs typeface="Calibri"/>
              </a:rPr>
              <a:t>.</a:t>
            </a:r>
            <a:r>
              <a:rPr sz="1600" spc="-5" dirty="0">
                <a:solidFill>
                  <a:srgbClr val="006FC0"/>
                </a:solidFill>
                <a:latin typeface="宋体"/>
                <a:cs typeface="宋体"/>
              </a:rPr>
              <a:t>多级视听混合交替安全信号的认知模型构建及其故障模式分析</a:t>
            </a:r>
            <a:r>
              <a:rPr sz="1600" spc="-5" dirty="0">
                <a:solidFill>
                  <a:srgbClr val="006FC0"/>
                </a:solidFill>
                <a:latin typeface="Calibri"/>
                <a:cs typeface="Calibri"/>
              </a:rPr>
              <a:t>[J].</a:t>
            </a:r>
            <a:r>
              <a:rPr sz="1600" spc="-5" dirty="0">
                <a:solidFill>
                  <a:srgbClr val="006FC0"/>
                </a:solidFill>
                <a:latin typeface="宋体"/>
                <a:cs typeface="宋体"/>
              </a:rPr>
              <a:t>中国</a:t>
            </a:r>
            <a:endParaRPr sz="1600">
              <a:latin typeface="宋体"/>
              <a:cs typeface="宋体"/>
            </a:endParaRPr>
          </a:p>
          <a:p>
            <a:pPr marL="12700"/>
            <a:r>
              <a:rPr sz="1600" spc="-5" dirty="0">
                <a:solidFill>
                  <a:srgbClr val="006FC0"/>
                </a:solidFill>
                <a:latin typeface="宋体"/>
                <a:cs typeface="宋体"/>
              </a:rPr>
              <a:t>安全生产科学技术</a:t>
            </a:r>
            <a:r>
              <a:rPr sz="1600" spc="-5" dirty="0">
                <a:solidFill>
                  <a:srgbClr val="006FC0"/>
                </a:solidFill>
                <a:latin typeface="Calibri"/>
                <a:cs typeface="Calibri"/>
              </a:rPr>
              <a:t>,2018,14(07):154-160.</a:t>
            </a:r>
            <a:endParaRPr sz="1600">
              <a:latin typeface="Calibri"/>
              <a:cs typeface="Calibri"/>
            </a:endParaRPr>
          </a:p>
        </p:txBody>
      </p:sp>
    </p:spTree>
    <p:extLst>
      <p:ext uri="{BB962C8B-B14F-4D97-AF65-F5344CB8AC3E}">
        <p14:creationId xmlns:p14="http://schemas.microsoft.com/office/powerpoint/2010/main" val="202012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763486" y="280458"/>
            <a:ext cx="8294914" cy="429860"/>
          </a:xfrm>
          <a:prstGeom prst="rect">
            <a:avLst/>
          </a:prstGeom>
        </p:spPr>
        <p:txBody>
          <a:bodyPr vert="horz" wrap="square" lIns="0" tIns="70103" rIns="0" bIns="0" rtlCol="0" anchor="ctr">
            <a:spAutoFit/>
          </a:bodyPr>
          <a:lstStyle/>
          <a:p>
            <a:pPr marL="736600">
              <a:lnSpc>
                <a:spcPts val="2840"/>
              </a:lnSpc>
            </a:pPr>
            <a:r>
              <a:rPr sz="2400" spc="-5" dirty="0"/>
              <a:t>串联形式下的多级视听混合交替安全信号的认知模型</a:t>
            </a:r>
          </a:p>
        </p:txBody>
      </p:sp>
      <p:sp>
        <p:nvSpPr>
          <p:cNvPr id="3" name="object 3"/>
          <p:cNvSpPr/>
          <p:nvPr/>
        </p:nvSpPr>
        <p:spPr>
          <a:xfrm>
            <a:off x="1524001" y="1552703"/>
            <a:ext cx="9018229" cy="295643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98370" y="5498851"/>
            <a:ext cx="8133080" cy="494665"/>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来源：龙增</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石英</a:t>
            </a:r>
            <a:r>
              <a:rPr sz="1600" spc="-5" dirty="0">
                <a:solidFill>
                  <a:srgbClr val="006FC0"/>
                </a:solidFill>
                <a:latin typeface="Calibri"/>
                <a:cs typeface="Calibri"/>
              </a:rPr>
              <a:t>.</a:t>
            </a:r>
            <a:r>
              <a:rPr sz="1600" spc="-5" dirty="0">
                <a:solidFill>
                  <a:srgbClr val="006FC0"/>
                </a:solidFill>
                <a:latin typeface="宋体"/>
                <a:cs typeface="宋体"/>
              </a:rPr>
              <a:t>多级视听混合交替安全信号的认知模型构建及其故障模式分析</a:t>
            </a:r>
            <a:r>
              <a:rPr sz="1600" spc="-5" dirty="0">
                <a:solidFill>
                  <a:srgbClr val="006FC0"/>
                </a:solidFill>
                <a:latin typeface="Calibri"/>
                <a:cs typeface="Calibri"/>
              </a:rPr>
              <a:t>[J].</a:t>
            </a:r>
            <a:r>
              <a:rPr sz="1600" spc="-5" dirty="0">
                <a:solidFill>
                  <a:srgbClr val="006FC0"/>
                </a:solidFill>
                <a:latin typeface="宋体"/>
                <a:cs typeface="宋体"/>
              </a:rPr>
              <a:t>中国</a:t>
            </a:r>
            <a:endParaRPr sz="1600">
              <a:latin typeface="宋体"/>
              <a:cs typeface="宋体"/>
            </a:endParaRPr>
          </a:p>
          <a:p>
            <a:pPr marL="12700"/>
            <a:r>
              <a:rPr sz="1600" spc="-5" dirty="0">
                <a:solidFill>
                  <a:srgbClr val="006FC0"/>
                </a:solidFill>
                <a:latin typeface="宋体"/>
                <a:cs typeface="宋体"/>
              </a:rPr>
              <a:t>安全生产科学技术</a:t>
            </a:r>
            <a:r>
              <a:rPr sz="1600" spc="-5" dirty="0">
                <a:solidFill>
                  <a:srgbClr val="006FC0"/>
                </a:solidFill>
                <a:latin typeface="Calibri"/>
                <a:cs typeface="Calibri"/>
              </a:rPr>
              <a:t>,2018,14(07):154-160.</a:t>
            </a:r>
            <a:endParaRPr sz="1600">
              <a:latin typeface="Calibri"/>
              <a:cs typeface="Calibri"/>
            </a:endParaRPr>
          </a:p>
        </p:txBody>
      </p:sp>
    </p:spTree>
    <p:extLst>
      <p:ext uri="{BB962C8B-B14F-4D97-AF65-F5344CB8AC3E}">
        <p14:creationId xmlns:p14="http://schemas.microsoft.com/office/powerpoint/2010/main" val="25633836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819808" y="294311"/>
            <a:ext cx="8845420" cy="429347"/>
          </a:xfrm>
          <a:prstGeom prst="rect">
            <a:avLst/>
          </a:prstGeom>
        </p:spPr>
        <p:txBody>
          <a:bodyPr vert="horz" wrap="square" lIns="0" tIns="69595" rIns="0" bIns="0" rtlCol="0" anchor="ctr">
            <a:spAutoFit/>
          </a:bodyPr>
          <a:lstStyle/>
          <a:p>
            <a:pPr marL="664210">
              <a:lnSpc>
                <a:spcPts val="2840"/>
              </a:lnSpc>
            </a:pPr>
            <a:r>
              <a:rPr sz="2400" spc="-5" dirty="0"/>
              <a:t>并联形式下的多级视听混合交替安全信号的认知模型</a:t>
            </a:r>
          </a:p>
        </p:txBody>
      </p:sp>
      <p:sp>
        <p:nvSpPr>
          <p:cNvPr id="3" name="object 3"/>
          <p:cNvSpPr/>
          <p:nvPr/>
        </p:nvSpPr>
        <p:spPr>
          <a:xfrm>
            <a:off x="1819808" y="836676"/>
            <a:ext cx="8676640" cy="468591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98370" y="5850286"/>
            <a:ext cx="8133080" cy="494665"/>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来源：龙增</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石英</a:t>
            </a:r>
            <a:r>
              <a:rPr sz="1600" spc="-5" dirty="0">
                <a:solidFill>
                  <a:srgbClr val="006FC0"/>
                </a:solidFill>
                <a:latin typeface="Calibri"/>
                <a:cs typeface="Calibri"/>
              </a:rPr>
              <a:t>.</a:t>
            </a:r>
            <a:r>
              <a:rPr sz="1600" spc="-5" dirty="0">
                <a:solidFill>
                  <a:srgbClr val="006FC0"/>
                </a:solidFill>
                <a:latin typeface="宋体"/>
                <a:cs typeface="宋体"/>
              </a:rPr>
              <a:t>多级视听混合交替安全信号的认知模型构建及其故障模式分析</a:t>
            </a:r>
            <a:r>
              <a:rPr sz="1600" spc="-5" dirty="0">
                <a:solidFill>
                  <a:srgbClr val="006FC0"/>
                </a:solidFill>
                <a:latin typeface="Calibri"/>
                <a:cs typeface="Calibri"/>
              </a:rPr>
              <a:t>[J].</a:t>
            </a:r>
            <a:r>
              <a:rPr sz="1600" spc="-5" dirty="0">
                <a:solidFill>
                  <a:srgbClr val="006FC0"/>
                </a:solidFill>
                <a:latin typeface="宋体"/>
                <a:cs typeface="宋体"/>
              </a:rPr>
              <a:t>中国</a:t>
            </a:r>
            <a:endParaRPr sz="1600">
              <a:latin typeface="宋体"/>
              <a:cs typeface="宋体"/>
            </a:endParaRPr>
          </a:p>
          <a:p>
            <a:pPr marL="12700"/>
            <a:r>
              <a:rPr sz="1600" spc="-5" dirty="0">
                <a:solidFill>
                  <a:srgbClr val="006FC0"/>
                </a:solidFill>
                <a:latin typeface="宋体"/>
                <a:cs typeface="宋体"/>
              </a:rPr>
              <a:t>安全生产科学技术</a:t>
            </a:r>
            <a:r>
              <a:rPr sz="1600" spc="-5" dirty="0">
                <a:solidFill>
                  <a:srgbClr val="006FC0"/>
                </a:solidFill>
                <a:latin typeface="Calibri"/>
                <a:cs typeface="Calibri"/>
              </a:rPr>
              <a:t>,2018,14(07):154-160.</a:t>
            </a:r>
            <a:endParaRPr sz="1600">
              <a:latin typeface="Calibri"/>
              <a:cs typeface="Calibri"/>
            </a:endParaRPr>
          </a:p>
        </p:txBody>
      </p:sp>
    </p:spTree>
    <p:extLst>
      <p:ext uri="{BB962C8B-B14F-4D97-AF65-F5344CB8AC3E}">
        <p14:creationId xmlns:p14="http://schemas.microsoft.com/office/powerpoint/2010/main" val="283573795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744824" y="203612"/>
            <a:ext cx="8462865" cy="545276"/>
          </a:xfrm>
          <a:prstGeom prst="rect">
            <a:avLst/>
          </a:prstGeom>
        </p:spPr>
        <p:txBody>
          <a:bodyPr vert="horz" wrap="square" lIns="0" tIns="184403" rIns="0" bIns="0" rtlCol="0" anchor="ctr">
            <a:spAutoFit/>
          </a:bodyPr>
          <a:lstStyle/>
          <a:p>
            <a:pPr marL="556895">
              <a:lnSpc>
                <a:spcPts val="2840"/>
              </a:lnSpc>
            </a:pPr>
            <a:r>
              <a:rPr sz="2400" dirty="0"/>
              <a:t>聚合形式下的多级视听混合交替安全信号的认知模型</a:t>
            </a:r>
          </a:p>
        </p:txBody>
      </p:sp>
      <p:sp>
        <p:nvSpPr>
          <p:cNvPr id="3" name="object 3"/>
          <p:cNvSpPr/>
          <p:nvPr/>
        </p:nvSpPr>
        <p:spPr>
          <a:xfrm>
            <a:off x="1628775" y="1614551"/>
            <a:ext cx="8934450" cy="362902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98370" y="5850286"/>
            <a:ext cx="8133080" cy="494665"/>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来源：龙增</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石英</a:t>
            </a:r>
            <a:r>
              <a:rPr sz="1600" spc="-5" dirty="0">
                <a:solidFill>
                  <a:srgbClr val="006FC0"/>
                </a:solidFill>
                <a:latin typeface="Calibri"/>
                <a:cs typeface="Calibri"/>
              </a:rPr>
              <a:t>.</a:t>
            </a:r>
            <a:r>
              <a:rPr sz="1600" spc="-5" dirty="0">
                <a:solidFill>
                  <a:srgbClr val="006FC0"/>
                </a:solidFill>
                <a:latin typeface="宋体"/>
                <a:cs typeface="宋体"/>
              </a:rPr>
              <a:t>多级视听混合交替安全信号的认知模型构建及其故障模式分析</a:t>
            </a:r>
            <a:r>
              <a:rPr sz="1600" spc="-5" dirty="0">
                <a:solidFill>
                  <a:srgbClr val="006FC0"/>
                </a:solidFill>
                <a:latin typeface="Calibri"/>
                <a:cs typeface="Calibri"/>
              </a:rPr>
              <a:t>[J].</a:t>
            </a:r>
            <a:r>
              <a:rPr sz="1600" spc="-5" dirty="0">
                <a:solidFill>
                  <a:srgbClr val="006FC0"/>
                </a:solidFill>
                <a:latin typeface="宋体"/>
                <a:cs typeface="宋体"/>
              </a:rPr>
              <a:t>中国</a:t>
            </a:r>
            <a:endParaRPr sz="1600">
              <a:latin typeface="宋体"/>
              <a:cs typeface="宋体"/>
            </a:endParaRPr>
          </a:p>
          <a:p>
            <a:pPr marL="12700"/>
            <a:r>
              <a:rPr sz="1600" spc="-5" dirty="0">
                <a:solidFill>
                  <a:srgbClr val="006FC0"/>
                </a:solidFill>
                <a:latin typeface="宋体"/>
                <a:cs typeface="宋体"/>
              </a:rPr>
              <a:t>安全生产科学技术</a:t>
            </a:r>
            <a:r>
              <a:rPr sz="1600" spc="-5" dirty="0">
                <a:solidFill>
                  <a:srgbClr val="006FC0"/>
                </a:solidFill>
                <a:latin typeface="Calibri"/>
                <a:cs typeface="Calibri"/>
              </a:rPr>
              <a:t>,2018,14(07):154-160.</a:t>
            </a:r>
            <a:endParaRPr sz="1600">
              <a:latin typeface="Calibri"/>
              <a:cs typeface="Calibri"/>
            </a:endParaRPr>
          </a:p>
        </p:txBody>
      </p:sp>
    </p:spTree>
    <p:extLst>
      <p:ext uri="{BB962C8B-B14F-4D97-AF65-F5344CB8AC3E}">
        <p14:creationId xmlns:p14="http://schemas.microsoft.com/office/powerpoint/2010/main" val="375788494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220686" y="225630"/>
            <a:ext cx="11271380" cy="575157"/>
          </a:xfrm>
          <a:prstGeom prst="rect">
            <a:avLst/>
          </a:prstGeom>
        </p:spPr>
        <p:txBody>
          <a:bodyPr vert="horz" wrap="square" lIns="0" tIns="213995" rIns="0" bIns="0" rtlCol="0" anchor="ctr">
            <a:spAutoFit/>
          </a:bodyPr>
          <a:lstStyle/>
          <a:p>
            <a:pPr marL="664210">
              <a:lnSpc>
                <a:spcPts val="2835"/>
              </a:lnSpc>
            </a:pPr>
            <a:r>
              <a:rPr sz="2400" dirty="0"/>
              <a:t>混联形式下的多级视听混合交替安全信号的认知模型</a:t>
            </a:r>
          </a:p>
        </p:txBody>
      </p:sp>
      <p:sp>
        <p:nvSpPr>
          <p:cNvPr id="3" name="object 3"/>
          <p:cNvSpPr/>
          <p:nvPr/>
        </p:nvSpPr>
        <p:spPr>
          <a:xfrm>
            <a:off x="1524001" y="1700784"/>
            <a:ext cx="9123045" cy="2881757"/>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998370" y="5482538"/>
            <a:ext cx="8133080" cy="510540"/>
          </a:xfrm>
          <a:prstGeom prst="rect">
            <a:avLst/>
          </a:prstGeom>
        </p:spPr>
        <p:txBody>
          <a:bodyPr vert="horz" wrap="square" lIns="0" tIns="0" rIns="0" bIns="0" rtlCol="0">
            <a:spAutoFit/>
          </a:bodyPr>
          <a:lstStyle/>
          <a:p>
            <a:pPr marL="12700" marR="5080"/>
            <a:r>
              <a:rPr sz="1600" spc="-5" dirty="0">
                <a:solidFill>
                  <a:srgbClr val="006FC0"/>
                </a:solidFill>
                <a:latin typeface="宋体"/>
                <a:cs typeface="宋体"/>
              </a:rPr>
              <a:t>来源：龙增</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石英</a:t>
            </a:r>
            <a:r>
              <a:rPr sz="1600" spc="-5" dirty="0">
                <a:solidFill>
                  <a:srgbClr val="006FC0"/>
                </a:solidFill>
                <a:latin typeface="Calibri"/>
                <a:cs typeface="Calibri"/>
              </a:rPr>
              <a:t>.</a:t>
            </a:r>
            <a:r>
              <a:rPr sz="1600" spc="-5" dirty="0">
                <a:solidFill>
                  <a:srgbClr val="006FC0"/>
                </a:solidFill>
                <a:latin typeface="宋体"/>
                <a:cs typeface="宋体"/>
              </a:rPr>
              <a:t>多级视听混合交替安全信号的认知模型构建及其故障模式分析</a:t>
            </a:r>
            <a:r>
              <a:rPr sz="1600" spc="-5" dirty="0">
                <a:solidFill>
                  <a:srgbClr val="006FC0"/>
                </a:solidFill>
                <a:latin typeface="Calibri"/>
                <a:cs typeface="Calibri"/>
              </a:rPr>
              <a:t>[J].</a:t>
            </a:r>
            <a:r>
              <a:rPr sz="1600" spc="-5" dirty="0">
                <a:solidFill>
                  <a:srgbClr val="006FC0"/>
                </a:solidFill>
                <a:latin typeface="宋体"/>
                <a:cs typeface="宋体"/>
              </a:rPr>
              <a:t>中国  安全生产科学技术</a:t>
            </a:r>
            <a:r>
              <a:rPr sz="1600" spc="-5" dirty="0">
                <a:solidFill>
                  <a:srgbClr val="006FC0"/>
                </a:solidFill>
                <a:latin typeface="Calibri"/>
                <a:cs typeface="Calibri"/>
              </a:rPr>
              <a:t>,2018,14(07):154-160.</a:t>
            </a:r>
            <a:endParaRPr sz="1600">
              <a:latin typeface="Calibri"/>
              <a:cs typeface="Calibri"/>
            </a:endParaRPr>
          </a:p>
        </p:txBody>
      </p:sp>
      <p:sp>
        <p:nvSpPr>
          <p:cNvPr id="5" name="object 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663775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970913" y="1577655"/>
            <a:ext cx="8227667" cy="4493832"/>
            <a:chOff x="1970913" y="1577655"/>
            <a:chExt cx="8227667" cy="4493832"/>
          </a:xfrm>
        </p:grpSpPr>
        <p:grpSp>
          <p:nvGrpSpPr>
            <p:cNvPr id="5" name="Group 4"/>
            <p:cNvGrpSpPr>
              <a:grpSpLocks/>
            </p:cNvGrpSpPr>
            <p:nvPr/>
          </p:nvGrpSpPr>
          <p:grpSpPr bwMode="auto">
            <a:xfrm>
              <a:off x="1970913" y="1577655"/>
              <a:ext cx="8010384" cy="4493832"/>
              <a:chOff x="-7" y="0"/>
              <a:chExt cx="11610" cy="6513"/>
            </a:xfrm>
          </p:grpSpPr>
          <p:pic>
            <p:nvPicPr>
              <p:cNvPr id="6" name="Picture 5" descr="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 y="0"/>
                <a:ext cx="10883" cy="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720" y="120"/>
                <a:ext cx="6208" cy="14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nchor="ct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90000"/>
                  </a:lnSpc>
                </a:pPr>
                <a:r>
                  <a:rPr lang="zh-CN" altLang="en-US" sz="1900" b="0" dirty="0">
                    <a:solidFill>
                      <a:srgbClr val="44546A">
                        <a:lumMod val="75000"/>
                      </a:srgbClr>
                    </a:solidFill>
                    <a:latin typeface="微软雅黑" panose="020B0503020204020204" pitchFamily="34" charset="-122"/>
                    <a:ea typeface="微软雅黑" panose="020B0503020204020204" pitchFamily="34" charset="-122"/>
                  </a:rPr>
                  <a:t>操作工滑了一下，摔倒在地，头撞到泵上，死亡</a:t>
                </a:r>
              </a:p>
            </p:txBody>
          </p:sp>
          <p:sp>
            <p:nvSpPr>
              <p:cNvPr id="8" name="Rectangle 7"/>
              <p:cNvSpPr>
                <a:spLocks noChangeArrowheads="1"/>
              </p:cNvSpPr>
              <p:nvPr/>
            </p:nvSpPr>
            <p:spPr bwMode="auto">
              <a:xfrm>
                <a:off x="720" y="1946"/>
                <a:ext cx="4853" cy="8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nchor="ct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90000"/>
                  </a:lnSpc>
                </a:pPr>
                <a:r>
                  <a:rPr lang="zh-CN" altLang="en-US" sz="1900" b="0" dirty="0">
                    <a:solidFill>
                      <a:srgbClr val="44546A">
                        <a:lumMod val="75000"/>
                      </a:srgbClr>
                    </a:solidFill>
                    <a:latin typeface="微软雅黑" panose="020B0503020204020204" pitchFamily="34" charset="-122"/>
                    <a:ea typeface="微软雅黑" panose="020B0503020204020204" pitchFamily="34" charset="-122"/>
                  </a:rPr>
                  <a:t>操作工滑了一下，摔倒在地，腿摔断了</a:t>
                </a:r>
              </a:p>
            </p:txBody>
          </p:sp>
          <p:sp>
            <p:nvSpPr>
              <p:cNvPr id="9" name="Rectangle 8"/>
              <p:cNvSpPr>
                <a:spLocks noChangeArrowheads="1"/>
              </p:cNvSpPr>
              <p:nvPr/>
            </p:nvSpPr>
            <p:spPr bwMode="auto">
              <a:xfrm>
                <a:off x="720" y="3000"/>
                <a:ext cx="4560" cy="8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nchor="ct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r>
                  <a:rPr lang="zh-CN" altLang="en-US" sz="1900" b="0">
                    <a:solidFill>
                      <a:srgbClr val="44546A">
                        <a:lumMod val="75000"/>
                      </a:srgbClr>
                    </a:solidFill>
                    <a:latin typeface="微软雅黑" panose="020B0503020204020204" pitchFamily="34" charset="-122"/>
                    <a:ea typeface="微软雅黑" panose="020B0503020204020204" pitchFamily="34" charset="-122"/>
                  </a:rPr>
                  <a:t>操作工滑了一下，扭伤脚</a:t>
                </a:r>
              </a:p>
            </p:txBody>
          </p:sp>
          <p:sp>
            <p:nvSpPr>
              <p:cNvPr id="10" name="Rectangle 9"/>
              <p:cNvSpPr>
                <a:spLocks noChangeArrowheads="1"/>
              </p:cNvSpPr>
              <p:nvPr/>
            </p:nvSpPr>
            <p:spPr bwMode="auto">
              <a:xfrm>
                <a:off x="720" y="3988"/>
                <a:ext cx="370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nchor="ct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90000"/>
                  </a:lnSpc>
                </a:pPr>
                <a:r>
                  <a:rPr lang="zh-CN" altLang="en-US" sz="1900" b="0" dirty="0">
                    <a:solidFill>
                      <a:srgbClr val="44546A">
                        <a:lumMod val="75000"/>
                      </a:srgbClr>
                    </a:solidFill>
                    <a:latin typeface="微软雅黑" panose="020B0503020204020204" pitchFamily="34" charset="-122"/>
                    <a:ea typeface="微软雅黑" panose="020B0503020204020204" pitchFamily="34" charset="-122"/>
                  </a:rPr>
                  <a:t>操作工滑了一下，但没摔倒</a:t>
                </a:r>
              </a:p>
            </p:txBody>
          </p:sp>
          <p:sp>
            <p:nvSpPr>
              <p:cNvPr id="11" name="Rectangle 10"/>
              <p:cNvSpPr>
                <a:spLocks noChangeArrowheads="1"/>
              </p:cNvSpPr>
              <p:nvPr/>
            </p:nvSpPr>
            <p:spPr bwMode="auto">
              <a:xfrm>
                <a:off x="720" y="4800"/>
                <a:ext cx="3408" cy="10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nchor="ctr"/>
              <a:lstStyle>
                <a:lvl1pPr defTabSz="900113"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defTabSz="900113"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defTabSz="900113"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defTabSz="900113"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fontAlgn="base">
                  <a:lnSpc>
                    <a:spcPct val="90000"/>
                  </a:lnSpc>
                </a:pPr>
                <a:r>
                  <a:rPr lang="zh-CN" altLang="en-US" sz="1900" b="0" dirty="0">
                    <a:solidFill>
                      <a:srgbClr val="44546A">
                        <a:lumMod val="75000"/>
                      </a:srgbClr>
                    </a:solidFill>
                    <a:latin typeface="微软雅黑" panose="020B0503020204020204" pitchFamily="34" charset="-122"/>
                    <a:ea typeface="微软雅黑" panose="020B0503020204020204" pitchFamily="34" charset="-122"/>
                  </a:rPr>
                  <a:t>泵旁边泄漏的润滑油未及时清理</a:t>
                </a:r>
              </a:p>
            </p:txBody>
          </p:sp>
          <p:sp>
            <p:nvSpPr>
              <p:cNvPr id="12" name="Text Box 11"/>
              <p:cNvSpPr txBox="1">
                <a:spLocks noChangeArrowheads="1"/>
              </p:cNvSpPr>
              <p:nvPr/>
            </p:nvSpPr>
            <p:spPr bwMode="auto">
              <a:xfrm>
                <a:off x="-7" y="1800"/>
                <a:ext cx="872" cy="2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eaLnBrk="0" fontAlgn="base" hangingPunct="0">
                  <a:spcBef>
                    <a:spcPct val="50000"/>
                  </a:spcBef>
                  <a:spcAft>
                    <a:spcPct val="0"/>
                  </a:spcAft>
                  <a:defRPr sz="2400" b="0">
                    <a:latin typeface="Times New Roman" panose="02020603050405020304" pitchFamily="18" charset="0"/>
                    <a:ea typeface="宋体" panose="02010600030101010101" pitchFamily="2" charset="-122"/>
                  </a:defRPr>
                </a:lvl1pPr>
                <a:lvl2pPr marL="742950" indent="-28575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2pPr>
                <a:lvl3pPr marL="11430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3pPr>
                <a:lvl4pPr marL="16002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4pPr>
                <a:lvl5pPr marL="20574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9pPr>
              </a:lstStyle>
              <a:p>
                <a:r>
                  <a:rPr lang="zh-CN" altLang="en-US" b="1" dirty="0">
                    <a:solidFill>
                      <a:srgbClr val="C00000"/>
                    </a:solidFill>
                  </a:rPr>
                  <a:t> </a:t>
                </a:r>
                <a:r>
                  <a:rPr lang="en-US" altLang="zh-CN" b="1" dirty="0">
                    <a:solidFill>
                      <a:srgbClr val="C00000"/>
                    </a:solidFill>
                  </a:rPr>
                  <a:t>Incidents </a:t>
                </a:r>
              </a:p>
            </p:txBody>
          </p:sp>
          <p:sp>
            <p:nvSpPr>
              <p:cNvPr id="13" name="Line 12"/>
              <p:cNvSpPr>
                <a:spLocks noChangeShapeType="1"/>
              </p:cNvSpPr>
              <p:nvPr/>
            </p:nvSpPr>
            <p:spPr bwMode="auto">
              <a:xfrm flipH="1" flipV="1">
                <a:off x="360" y="360"/>
                <a:ext cx="0" cy="1360"/>
              </a:xfrm>
              <a:prstGeom prst="line">
                <a:avLst/>
              </a:prstGeom>
              <a:noFill/>
              <a:ln w="28575">
                <a:solidFill>
                  <a:srgbClr val="C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solidFill>
                    <a:srgbClr val="44546A">
                      <a:lumMod val="75000"/>
                    </a:srgbClr>
                  </a:solidFill>
                  <a:latin typeface="微软雅黑" panose="020B0503020204020204" pitchFamily="34" charset="-122"/>
                  <a:ea typeface="微软雅黑" panose="020B0503020204020204" pitchFamily="34" charset="-122"/>
                </a:endParaRPr>
              </a:p>
            </p:txBody>
          </p:sp>
          <p:sp>
            <p:nvSpPr>
              <p:cNvPr id="14" name="Line 13"/>
              <p:cNvSpPr>
                <a:spLocks noChangeShapeType="1"/>
              </p:cNvSpPr>
              <p:nvPr/>
            </p:nvSpPr>
            <p:spPr bwMode="auto">
              <a:xfrm>
                <a:off x="360" y="4080"/>
                <a:ext cx="0" cy="1480"/>
              </a:xfrm>
              <a:prstGeom prst="line">
                <a:avLst/>
              </a:prstGeom>
              <a:noFill/>
              <a:ln w="28575">
                <a:solidFill>
                  <a:srgbClr val="C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solidFill>
                    <a:srgbClr val="44546A">
                      <a:lumMod val="75000"/>
                    </a:srgbClr>
                  </a:solidFill>
                  <a:latin typeface="微软雅黑" panose="020B0503020204020204" pitchFamily="34" charset="-122"/>
                  <a:ea typeface="微软雅黑" panose="020B0503020204020204" pitchFamily="34" charset="-122"/>
                </a:endParaRPr>
              </a:p>
            </p:txBody>
          </p:sp>
        </p:grpSp>
        <p:sp>
          <p:nvSpPr>
            <p:cNvPr id="15" name="AutoShape 15"/>
            <p:cNvSpPr>
              <a:spLocks noChangeArrowheads="1"/>
            </p:cNvSpPr>
            <p:nvPr/>
          </p:nvSpPr>
          <p:spPr bwMode="auto">
            <a:xfrm rot="20201151">
              <a:off x="9622318" y="1787065"/>
              <a:ext cx="576262" cy="3382962"/>
            </a:xfrm>
            <a:prstGeom prst="curvedLeftArrow">
              <a:avLst>
                <a:gd name="adj1" fmla="val 117411"/>
                <a:gd name="adj2" fmla="val 234821"/>
                <a:gd name="adj3" fmla="val 33333"/>
              </a:avLst>
            </a:prstGeom>
            <a:solidFill>
              <a:srgbClr val="C00000"/>
            </a:solidFill>
            <a:ln w="12700">
              <a:solidFill>
                <a:srgbClr val="C00000"/>
              </a:solidFill>
              <a:miter lim="800000"/>
              <a:headEnd/>
              <a:tailEnd/>
            </a:ln>
          </p:spPr>
          <p:txBody>
            <a:bodyPr wrap="none" lIns="0" rIns="0"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a:solidFill>
                  <a:srgbClr val="C00000"/>
                </a:solidFill>
                <a:latin typeface="微软雅黑" panose="020B0503020204020204" pitchFamily="34" charset="-122"/>
                <a:ea typeface="微软雅黑" panose="020B0503020204020204" pitchFamily="34" charset="-122"/>
              </a:endParaRPr>
            </a:p>
          </p:txBody>
        </p:sp>
      </p:grpSp>
      <p:sp>
        <p:nvSpPr>
          <p:cNvPr id="17" name="文本框 1"/>
          <p:cNvSpPr txBox="1">
            <a:spLocks noChangeArrowheads="1"/>
          </p:cNvSpPr>
          <p:nvPr/>
        </p:nvSpPr>
        <p:spPr bwMode="auto">
          <a:xfrm>
            <a:off x="758415" y="300084"/>
            <a:ext cx="204414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金字塔理论</a:t>
            </a:r>
          </a:p>
        </p:txBody>
      </p:sp>
    </p:spTree>
    <p:extLst>
      <p:ext uri="{BB962C8B-B14F-4D97-AF65-F5344CB8AC3E}">
        <p14:creationId xmlns:p14="http://schemas.microsoft.com/office/powerpoint/2010/main" val="1538804191"/>
      </p:ext>
    </p:extLst>
  </p:cSld>
  <p:clrMapOvr>
    <a:masterClrMapping/>
  </p:clrMapOvr>
  <p:transition spd="slow">
    <p:push dir="u"/>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95722" y="1485772"/>
            <a:ext cx="1398905" cy="650240"/>
          </a:xfrm>
          <a:prstGeom prst="rect">
            <a:avLst/>
          </a:prstGeom>
        </p:spPr>
        <p:txBody>
          <a:bodyPr vert="horz" wrap="square" lIns="0" tIns="0" rIns="0" bIns="0" rtlCol="0">
            <a:spAutoFit/>
          </a:bodyPr>
          <a:lstStyle/>
          <a:p>
            <a:pPr marL="12700">
              <a:lnSpc>
                <a:spcPts val="5120"/>
              </a:lnSpc>
            </a:pPr>
            <a:r>
              <a:rPr sz="4400" b="1" spc="-15" dirty="0">
                <a:solidFill>
                  <a:srgbClr val="006FC0"/>
                </a:solidFill>
                <a:latin typeface="宋体"/>
                <a:cs typeface="宋体"/>
              </a:rPr>
              <a:t>结</a:t>
            </a:r>
            <a:r>
              <a:rPr sz="4400" b="1" spc="-315" dirty="0">
                <a:solidFill>
                  <a:srgbClr val="006FC0"/>
                </a:solidFill>
                <a:latin typeface="宋体"/>
                <a:cs typeface="宋体"/>
              </a:rPr>
              <a:t> </a:t>
            </a:r>
            <a:r>
              <a:rPr sz="4400" b="1" spc="-15" dirty="0">
                <a:solidFill>
                  <a:srgbClr val="006FC0"/>
                </a:solidFill>
                <a:latin typeface="宋体"/>
                <a:cs typeface="宋体"/>
              </a:rPr>
              <a:t>语</a:t>
            </a:r>
            <a:endParaRPr sz="4400">
              <a:latin typeface="宋体"/>
              <a:cs typeface="宋体"/>
            </a:endParaRPr>
          </a:p>
        </p:txBody>
      </p:sp>
      <p:sp>
        <p:nvSpPr>
          <p:cNvPr id="3" name="object 3"/>
          <p:cNvSpPr txBox="1"/>
          <p:nvPr/>
        </p:nvSpPr>
        <p:spPr>
          <a:xfrm>
            <a:off x="2430576" y="2531490"/>
            <a:ext cx="7791450" cy="2308324"/>
          </a:xfrm>
          <a:prstGeom prst="rect">
            <a:avLst/>
          </a:prstGeom>
        </p:spPr>
        <p:txBody>
          <a:bodyPr vert="horz" wrap="square" lIns="0" tIns="0" rIns="0" bIns="0" rtlCol="0">
            <a:spAutoFit/>
          </a:bodyPr>
          <a:lstStyle/>
          <a:p>
            <a:pPr marL="12700" marR="5080" indent="357505">
              <a:lnSpc>
                <a:spcPct val="150000"/>
              </a:lnSpc>
            </a:pPr>
            <a:r>
              <a:rPr sz="2500" b="1" spc="20" dirty="0">
                <a:solidFill>
                  <a:srgbClr val="888888"/>
                </a:solidFill>
                <a:latin typeface="宋体"/>
                <a:cs typeface="宋体"/>
              </a:rPr>
              <a:t>理论安全模型是某一系统的安全要素及其作用机制  </a:t>
            </a:r>
            <a:r>
              <a:rPr sz="2500" b="1" spc="25" dirty="0">
                <a:solidFill>
                  <a:srgbClr val="888888"/>
                </a:solidFill>
                <a:latin typeface="宋体"/>
                <a:cs typeface="宋体"/>
              </a:rPr>
              <a:t>的抽</a:t>
            </a:r>
            <a:r>
              <a:rPr sz="2500" b="1" spc="40" dirty="0">
                <a:solidFill>
                  <a:srgbClr val="888888"/>
                </a:solidFill>
                <a:latin typeface="宋体"/>
                <a:cs typeface="宋体"/>
              </a:rPr>
              <a:t>象表</a:t>
            </a:r>
            <a:r>
              <a:rPr sz="2500" b="1" spc="45" dirty="0">
                <a:solidFill>
                  <a:srgbClr val="888888"/>
                </a:solidFill>
                <a:latin typeface="宋体"/>
                <a:cs typeface="宋体"/>
              </a:rPr>
              <a:t>达</a:t>
            </a:r>
            <a:r>
              <a:rPr sz="2500" b="1" spc="25" dirty="0">
                <a:solidFill>
                  <a:srgbClr val="888888"/>
                </a:solidFill>
                <a:latin typeface="宋体"/>
                <a:cs typeface="宋体"/>
              </a:rPr>
              <a:t>，</a:t>
            </a:r>
            <a:r>
              <a:rPr sz="2500" b="1" spc="40" dirty="0">
                <a:solidFill>
                  <a:srgbClr val="888888"/>
                </a:solidFill>
                <a:latin typeface="宋体"/>
                <a:cs typeface="宋体"/>
              </a:rPr>
              <a:t>一般</a:t>
            </a:r>
            <a:r>
              <a:rPr sz="2500" b="1" spc="25" dirty="0">
                <a:solidFill>
                  <a:srgbClr val="888888"/>
                </a:solidFill>
                <a:latin typeface="宋体"/>
                <a:cs typeface="宋体"/>
              </a:rPr>
              <a:t>需要</a:t>
            </a:r>
            <a:r>
              <a:rPr sz="2500" b="1" spc="40" dirty="0">
                <a:solidFill>
                  <a:srgbClr val="888888"/>
                </a:solidFill>
                <a:latin typeface="宋体"/>
                <a:cs typeface="宋体"/>
              </a:rPr>
              <a:t>配上</a:t>
            </a:r>
            <a:r>
              <a:rPr sz="2500" b="1" spc="25" dirty="0">
                <a:solidFill>
                  <a:srgbClr val="888888"/>
                </a:solidFill>
                <a:latin typeface="宋体"/>
                <a:cs typeface="宋体"/>
              </a:rPr>
              <a:t>文字</a:t>
            </a:r>
            <a:r>
              <a:rPr sz="2500" b="1" spc="40" dirty="0">
                <a:solidFill>
                  <a:srgbClr val="888888"/>
                </a:solidFill>
                <a:latin typeface="宋体"/>
                <a:cs typeface="宋体"/>
              </a:rPr>
              <a:t>加以</a:t>
            </a:r>
            <a:r>
              <a:rPr sz="2500" b="1" spc="25" dirty="0">
                <a:solidFill>
                  <a:srgbClr val="888888"/>
                </a:solidFill>
                <a:latin typeface="宋体"/>
                <a:cs typeface="宋体"/>
              </a:rPr>
              <a:t>说明</a:t>
            </a:r>
            <a:r>
              <a:rPr sz="2500" b="1" spc="40" dirty="0">
                <a:solidFill>
                  <a:srgbClr val="888888"/>
                </a:solidFill>
                <a:latin typeface="宋体"/>
                <a:cs typeface="宋体"/>
              </a:rPr>
              <a:t>才比</a:t>
            </a:r>
            <a:r>
              <a:rPr sz="2500" b="1" spc="25" dirty="0">
                <a:solidFill>
                  <a:srgbClr val="888888"/>
                </a:solidFill>
                <a:latin typeface="宋体"/>
                <a:cs typeface="宋体"/>
              </a:rPr>
              <a:t>较清</a:t>
            </a:r>
            <a:r>
              <a:rPr sz="2500" b="1" spc="95" dirty="0">
                <a:solidFill>
                  <a:srgbClr val="888888"/>
                </a:solidFill>
                <a:latin typeface="宋体"/>
                <a:cs typeface="宋体"/>
              </a:rPr>
              <a:t>楚</a:t>
            </a:r>
            <a:r>
              <a:rPr sz="2500" b="1" spc="-15" dirty="0">
                <a:solidFill>
                  <a:srgbClr val="888888"/>
                </a:solidFill>
                <a:latin typeface="宋体"/>
                <a:cs typeface="宋体"/>
              </a:rPr>
              <a:t>。 </a:t>
            </a:r>
            <a:r>
              <a:rPr sz="2500" b="1" spc="-10" dirty="0">
                <a:solidFill>
                  <a:srgbClr val="888888"/>
                </a:solidFill>
                <a:latin typeface="宋体"/>
                <a:cs typeface="宋体"/>
              </a:rPr>
              <a:t> </a:t>
            </a:r>
            <a:r>
              <a:rPr sz="2500" b="1" spc="35" dirty="0">
                <a:solidFill>
                  <a:srgbClr val="888888"/>
                </a:solidFill>
                <a:latin typeface="宋体"/>
                <a:cs typeface="宋体"/>
              </a:rPr>
              <a:t>因此，建议感兴趣的读者参阅相关的文献或专著，以  </a:t>
            </a:r>
            <a:r>
              <a:rPr sz="2500" b="1" spc="-5" dirty="0">
                <a:solidFill>
                  <a:srgbClr val="888888"/>
                </a:solidFill>
                <a:latin typeface="宋体"/>
                <a:cs typeface="宋体"/>
              </a:rPr>
              <a:t>便于更好理解这些安全模型的内涵。</a:t>
            </a:r>
            <a:endParaRPr sz="2500">
              <a:latin typeface="宋体"/>
              <a:cs typeface="宋体"/>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3814200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Group 4"/>
          <p:cNvGraphicFramePr>
            <a:graphicFrameLocks noGrp="1"/>
          </p:cNvGraphicFramePr>
          <p:nvPr>
            <p:extLst/>
          </p:nvPr>
        </p:nvGraphicFramePr>
        <p:xfrm>
          <a:off x="1682750" y="1826578"/>
          <a:ext cx="4772914" cy="3284916"/>
        </p:xfrm>
        <a:graphic>
          <a:graphicData uri="http://schemas.openxmlformats.org/drawingml/2006/table">
            <a:tbl>
              <a:tblPr>
                <a:tableStyleId>{BC89EF96-8CEA-46FF-86C4-4CE0E7609802}</a:tableStyleId>
              </a:tblPr>
              <a:tblGrid>
                <a:gridCol w="3248011"/>
                <a:gridCol w="1524903"/>
              </a:tblGrid>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与不安全行为有关的因素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伤害比率</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r>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人员反应</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14%</a:t>
                      </a:r>
                      <a:endParaRPr kumimoji="0" 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个人防护装备                                                </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12%</a:t>
                      </a:r>
                      <a:endParaRPr kumimoji="0" 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人员位置</a:t>
                      </a:r>
                      <a:r>
                        <a:rPr kumimoji="0" lang="en-US" altLang="zh-CN"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姿势 </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30%</a:t>
                      </a:r>
                      <a:endParaRPr kumimoji="0" 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工具和设备</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28%</a:t>
                      </a:r>
                      <a:endParaRPr kumimoji="0" 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r h="547486">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工作环境与秩序  </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12%</a:t>
                      </a:r>
                      <a:endParaRPr kumimoji="0" 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T="45721" marB="4572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bl>
          </a:graphicData>
        </a:graphic>
      </p:graphicFrame>
      <p:pic>
        <p:nvPicPr>
          <p:cNvPr id="8" name="图片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49008" y="1033272"/>
            <a:ext cx="3037846" cy="4535396"/>
          </a:xfrm>
          <a:prstGeom prst="rect">
            <a:avLst/>
          </a:prstGeom>
        </p:spPr>
      </p:pic>
      <p:sp>
        <p:nvSpPr>
          <p:cNvPr id="9" name="矩形 8"/>
          <p:cNvSpPr/>
          <p:nvPr/>
        </p:nvSpPr>
        <p:spPr>
          <a:xfrm>
            <a:off x="0" y="5806412"/>
            <a:ext cx="12192000" cy="369332"/>
          </a:xfrm>
          <a:prstGeom prst="rect">
            <a:avLst/>
          </a:prstGeom>
        </p:spPr>
        <p:txBody>
          <a:bodyPr wrap="square">
            <a:spAutoFit/>
          </a:bodyPr>
          <a:lstStyle/>
          <a:p>
            <a:pPr algn="ctr" eaLnBrk="0" hangingPunct="0">
              <a:buClr>
                <a:srgbClr val="FF0000"/>
              </a:buClr>
            </a:pP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华文细黑"/>
              </a:rPr>
              <a:t>可以</a:t>
            </a:r>
            <a:r>
              <a:rPr lang="zh-CN" altLang="en-US" b="1" dirty="0" smtClean="0">
                <a:solidFill>
                  <a:prstClr val="black">
                    <a:lumMod val="75000"/>
                    <a:lumOff val="25000"/>
                  </a:prstClr>
                </a:solidFill>
                <a:latin typeface="微软雅黑" panose="020B0503020204020204" pitchFamily="34" charset="-122"/>
                <a:ea typeface="微软雅黑" panose="020B0503020204020204" pitchFamily="34" charset="-122"/>
                <a:cs typeface="华文细黑"/>
              </a:rPr>
              <a:t>看出：导致</a:t>
            </a: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华文细黑"/>
              </a:rPr>
              <a:t>工伤和事故的主要原因是人员的不安全</a:t>
            </a:r>
            <a:r>
              <a:rPr lang="zh-CN" altLang="en-US" b="1" dirty="0" smtClean="0">
                <a:solidFill>
                  <a:prstClr val="black">
                    <a:lumMod val="75000"/>
                    <a:lumOff val="25000"/>
                  </a:prstClr>
                </a:solidFill>
                <a:latin typeface="微软雅黑" panose="020B0503020204020204" pitchFamily="34" charset="-122"/>
                <a:ea typeface="微软雅黑" panose="020B0503020204020204" pitchFamily="34" charset="-122"/>
                <a:cs typeface="华文细黑"/>
              </a:rPr>
              <a:t>行为。</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华文细黑"/>
            </a:endParaRPr>
          </a:p>
        </p:txBody>
      </p:sp>
      <p:cxnSp>
        <p:nvCxnSpPr>
          <p:cNvPr id="11" name="直接连接符 10"/>
          <p:cNvCxnSpPr/>
          <p:nvPr/>
        </p:nvCxnSpPr>
        <p:spPr>
          <a:xfrm>
            <a:off x="1325880" y="5715000"/>
            <a:ext cx="9518904" cy="0"/>
          </a:xfrm>
          <a:prstGeom prst="line">
            <a:avLst/>
          </a:prstGeom>
          <a:ln>
            <a:solidFill>
              <a:srgbClr val="F09C2A"/>
            </a:solidFill>
          </a:ln>
        </p:spPr>
        <p:style>
          <a:lnRef idx="1">
            <a:schemeClr val="accent1"/>
          </a:lnRef>
          <a:fillRef idx="0">
            <a:schemeClr val="accent1"/>
          </a:fillRef>
          <a:effectRef idx="0">
            <a:schemeClr val="accent1"/>
          </a:effectRef>
          <a:fontRef idx="minor">
            <a:schemeClr val="tx1"/>
          </a:fontRef>
        </p:style>
      </p:cxnSp>
      <p:sp>
        <p:nvSpPr>
          <p:cNvPr id="10"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行为安全管理</a:t>
            </a:r>
          </a:p>
        </p:txBody>
      </p:sp>
    </p:spTree>
    <p:extLst>
      <p:ext uri="{BB962C8B-B14F-4D97-AF65-F5344CB8AC3E}">
        <p14:creationId xmlns:p14="http://schemas.microsoft.com/office/powerpoint/2010/main" val="415821977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3</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257179" y="3505524"/>
            <a:ext cx="2318904"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博德事故因果连锁理论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545915" y="3505524"/>
            <a:ext cx="172515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损失起因模型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6320624"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事故因果连锁理论模型</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678424" y="3505524"/>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海因里希多米诺骨牌模型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690104" y="3965432"/>
            <a:ext cx="288597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亚当斯连锁理论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213849" y="3965432"/>
            <a:ext cx="2057226"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北川彻三连锁理论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854728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028641" y="1584875"/>
            <a:ext cx="7118318" cy="3377974"/>
            <a:chOff x="3184" y="11521"/>
            <a:chExt cx="6422" cy="3047"/>
          </a:xfrm>
        </p:grpSpPr>
        <p:sp>
          <p:nvSpPr>
            <p:cNvPr id="53" name="矩形 52"/>
            <p:cNvSpPr>
              <a:spLocks noChangeAspect="1" noTextEdit="1"/>
            </p:cNvSpPr>
            <p:nvPr/>
          </p:nvSpPr>
          <p:spPr>
            <a:xfrm>
              <a:off x="3185" y="11521"/>
              <a:ext cx="6421" cy="304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nvGrpSpPr>
            <p:cNvPr id="54" name="组合 53"/>
            <p:cNvGrpSpPr/>
            <p:nvPr/>
          </p:nvGrpSpPr>
          <p:grpSpPr>
            <a:xfrm>
              <a:off x="3184" y="11723"/>
              <a:ext cx="5748" cy="2313"/>
              <a:chOff x="3185" y="11336"/>
              <a:chExt cx="6821" cy="2711"/>
            </a:xfrm>
          </p:grpSpPr>
          <p:grpSp>
            <p:nvGrpSpPr>
              <p:cNvPr id="70" name="组合 69"/>
              <p:cNvGrpSpPr/>
              <p:nvPr/>
            </p:nvGrpSpPr>
            <p:grpSpPr>
              <a:xfrm>
                <a:off x="7106" y="13285"/>
                <a:ext cx="2900" cy="757"/>
                <a:chOff x="5812" y="12940"/>
                <a:chExt cx="2900" cy="757"/>
              </a:xfrm>
            </p:grpSpPr>
            <p:sp>
              <p:nvSpPr>
                <p:cNvPr id="128" name="矩形 127"/>
                <p:cNvSpPr/>
                <p:nvPr/>
              </p:nvSpPr>
              <p:spPr>
                <a:xfrm>
                  <a:off x="5812" y="13209"/>
                  <a:ext cx="2900" cy="488"/>
                </a:xfrm>
                <a:prstGeom prst="rect">
                  <a:avLst/>
                </a:pr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9" name="任意多边形 128"/>
                <p:cNvSpPr/>
                <p:nvPr/>
              </p:nvSpPr>
              <p:spPr>
                <a:xfrm>
                  <a:off x="5812" y="12940"/>
                  <a:ext cx="2900" cy="279"/>
                </a:xfrm>
                <a:custGeom>
                  <a:avLst/>
                  <a:gdLst/>
                  <a:ahLst/>
                  <a:cxnLst/>
                  <a:rect l="0" t="0" r="0" b="0"/>
                  <a:pathLst>
                    <a:path w="2900" h="279">
                      <a:moveTo>
                        <a:pt x="0" y="273"/>
                      </a:moveTo>
                      <a:lnTo>
                        <a:pt x="162" y="0"/>
                      </a:lnTo>
                      <a:lnTo>
                        <a:pt x="2578" y="0"/>
                      </a:lnTo>
                      <a:lnTo>
                        <a:pt x="2900" y="279"/>
                      </a:lnTo>
                      <a:lnTo>
                        <a:pt x="0" y="273"/>
                      </a:lnTo>
                      <a:close/>
                    </a:path>
                  </a:pathLst>
                </a:custGeom>
                <a:solidFill>
                  <a:srgbClr val="80808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30" name="椭圆 129"/>
                <p:cNvSpPr/>
                <p:nvPr/>
              </p:nvSpPr>
              <p:spPr>
                <a:xfrm>
                  <a:off x="6474" y="13051"/>
                  <a:ext cx="234" cy="68"/>
                </a:xfrm>
                <a:prstGeom prst="ellipse">
                  <a:avLst/>
                </a:pr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31" name="椭圆 130"/>
                <p:cNvSpPr/>
                <p:nvPr/>
              </p:nvSpPr>
              <p:spPr>
                <a:xfrm>
                  <a:off x="8312" y="13124"/>
                  <a:ext cx="236" cy="68"/>
                </a:xfrm>
                <a:prstGeom prst="ellipse">
                  <a:avLst/>
                </a:pr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32" name="椭圆 131"/>
                <p:cNvSpPr/>
                <p:nvPr/>
              </p:nvSpPr>
              <p:spPr>
                <a:xfrm>
                  <a:off x="7348" y="12978"/>
                  <a:ext cx="234" cy="66"/>
                </a:xfrm>
                <a:prstGeom prst="ellipse">
                  <a:avLst/>
                </a:pr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33" name="任意多边形 132"/>
                <p:cNvSpPr/>
                <p:nvPr/>
              </p:nvSpPr>
              <p:spPr>
                <a:xfrm>
                  <a:off x="7209" y="12942"/>
                  <a:ext cx="98" cy="271"/>
                </a:xfrm>
                <a:custGeom>
                  <a:avLst/>
                  <a:gdLst/>
                  <a:ahLst/>
                  <a:cxnLst/>
                  <a:rect l="0" t="0" r="0" b="0"/>
                  <a:pathLst>
                    <a:path w="98" h="271">
                      <a:moveTo>
                        <a:pt x="18" y="0"/>
                      </a:moveTo>
                      <a:lnTo>
                        <a:pt x="77" y="0"/>
                      </a:lnTo>
                      <a:lnTo>
                        <a:pt x="98" y="271"/>
                      </a:lnTo>
                      <a:lnTo>
                        <a:pt x="0" y="271"/>
                      </a:lnTo>
                      <a:lnTo>
                        <a:pt x="18" y="0"/>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nvGrpSpPr>
              <p:cNvPr id="71" name="组合 70"/>
              <p:cNvGrpSpPr/>
              <p:nvPr/>
            </p:nvGrpSpPr>
            <p:grpSpPr>
              <a:xfrm>
                <a:off x="5802" y="12380"/>
                <a:ext cx="2863" cy="1662"/>
                <a:chOff x="4508" y="12035"/>
                <a:chExt cx="2863" cy="1662"/>
              </a:xfrm>
            </p:grpSpPr>
            <p:sp>
              <p:nvSpPr>
                <p:cNvPr id="117" name="任意多边形 116"/>
                <p:cNvSpPr/>
                <p:nvPr/>
              </p:nvSpPr>
              <p:spPr>
                <a:xfrm>
                  <a:off x="4508" y="12151"/>
                  <a:ext cx="2863" cy="1546"/>
                </a:xfrm>
                <a:custGeom>
                  <a:avLst/>
                  <a:gdLst/>
                  <a:ahLst/>
                  <a:cxnLst/>
                  <a:rect l="0" t="0" r="0" b="0"/>
                  <a:pathLst>
                    <a:path w="2863" h="1546">
                      <a:moveTo>
                        <a:pt x="0" y="1100"/>
                      </a:moveTo>
                      <a:lnTo>
                        <a:pt x="181" y="1546"/>
                      </a:lnTo>
                      <a:lnTo>
                        <a:pt x="2863" y="437"/>
                      </a:lnTo>
                      <a:lnTo>
                        <a:pt x="2682" y="0"/>
                      </a:lnTo>
                      <a:lnTo>
                        <a:pt x="0" y="1100"/>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18" name="任意多边形 117"/>
                <p:cNvSpPr/>
                <p:nvPr/>
              </p:nvSpPr>
              <p:spPr>
                <a:xfrm>
                  <a:off x="4514" y="12035"/>
                  <a:ext cx="2676" cy="1223"/>
                </a:xfrm>
                <a:custGeom>
                  <a:avLst/>
                  <a:gdLst/>
                  <a:ahLst/>
                  <a:cxnLst/>
                  <a:rect l="0" t="0" r="0" b="0"/>
                  <a:pathLst>
                    <a:path w="2676" h="1223">
                      <a:moveTo>
                        <a:pt x="2676" y="122"/>
                      </a:moveTo>
                      <a:lnTo>
                        <a:pt x="2296" y="0"/>
                      </a:lnTo>
                      <a:lnTo>
                        <a:pt x="107" y="907"/>
                      </a:lnTo>
                      <a:lnTo>
                        <a:pt x="0" y="1223"/>
                      </a:lnTo>
                      <a:lnTo>
                        <a:pt x="2676" y="122"/>
                      </a:lnTo>
                      <a:close/>
                    </a:path>
                  </a:pathLst>
                </a:custGeom>
                <a:solidFill>
                  <a:srgbClr val="80808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nvGrpSpPr>
                <p:cNvPr id="119" name="组合 118"/>
                <p:cNvGrpSpPr/>
                <p:nvPr/>
              </p:nvGrpSpPr>
              <p:grpSpPr>
                <a:xfrm>
                  <a:off x="5074" y="12072"/>
                  <a:ext cx="1978" cy="813"/>
                  <a:chOff x="5074" y="12072"/>
                  <a:chExt cx="1978" cy="813"/>
                </a:xfrm>
              </p:grpSpPr>
              <p:sp>
                <p:nvSpPr>
                  <p:cNvPr id="121" name="任意多边形 120"/>
                  <p:cNvSpPr/>
                  <p:nvPr/>
                </p:nvSpPr>
                <p:spPr>
                  <a:xfrm>
                    <a:off x="6312" y="12275"/>
                    <a:ext cx="210" cy="104"/>
                  </a:xfrm>
                  <a:custGeom>
                    <a:avLst/>
                    <a:gdLst/>
                    <a:ahLst/>
                    <a:cxnLst/>
                    <a:rect l="0" t="0" r="0" b="0"/>
                    <a:pathLst>
                      <a:path w="210" h="104">
                        <a:moveTo>
                          <a:pt x="91" y="25"/>
                        </a:moveTo>
                        <a:lnTo>
                          <a:pt x="51" y="46"/>
                        </a:lnTo>
                        <a:lnTo>
                          <a:pt x="29" y="61"/>
                        </a:lnTo>
                        <a:lnTo>
                          <a:pt x="12" y="74"/>
                        </a:lnTo>
                        <a:lnTo>
                          <a:pt x="4" y="85"/>
                        </a:lnTo>
                        <a:lnTo>
                          <a:pt x="0" y="95"/>
                        </a:lnTo>
                        <a:lnTo>
                          <a:pt x="8" y="104"/>
                        </a:lnTo>
                        <a:lnTo>
                          <a:pt x="29" y="104"/>
                        </a:lnTo>
                        <a:lnTo>
                          <a:pt x="57" y="98"/>
                        </a:lnTo>
                        <a:lnTo>
                          <a:pt x="110" y="81"/>
                        </a:lnTo>
                        <a:lnTo>
                          <a:pt x="162" y="55"/>
                        </a:lnTo>
                        <a:lnTo>
                          <a:pt x="196" y="32"/>
                        </a:lnTo>
                        <a:lnTo>
                          <a:pt x="210" y="17"/>
                        </a:lnTo>
                        <a:lnTo>
                          <a:pt x="208" y="8"/>
                        </a:lnTo>
                        <a:lnTo>
                          <a:pt x="206" y="2"/>
                        </a:lnTo>
                        <a:lnTo>
                          <a:pt x="191" y="0"/>
                        </a:lnTo>
                        <a:lnTo>
                          <a:pt x="170" y="2"/>
                        </a:lnTo>
                        <a:lnTo>
                          <a:pt x="134" y="8"/>
                        </a:lnTo>
                        <a:lnTo>
                          <a:pt x="91" y="25"/>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2" name="任意多边形 121"/>
                  <p:cNvSpPr/>
                  <p:nvPr/>
                </p:nvSpPr>
                <p:spPr>
                  <a:xfrm>
                    <a:off x="5939" y="12507"/>
                    <a:ext cx="217" cy="105"/>
                  </a:xfrm>
                  <a:custGeom>
                    <a:avLst/>
                    <a:gdLst/>
                    <a:ahLst/>
                    <a:cxnLst/>
                    <a:rect l="0" t="0" r="0" b="0"/>
                    <a:pathLst>
                      <a:path w="217" h="105">
                        <a:moveTo>
                          <a:pt x="94" y="25"/>
                        </a:moveTo>
                        <a:lnTo>
                          <a:pt x="52" y="47"/>
                        </a:lnTo>
                        <a:lnTo>
                          <a:pt x="28" y="62"/>
                        </a:lnTo>
                        <a:lnTo>
                          <a:pt x="11" y="77"/>
                        </a:lnTo>
                        <a:lnTo>
                          <a:pt x="3" y="87"/>
                        </a:lnTo>
                        <a:lnTo>
                          <a:pt x="0" y="96"/>
                        </a:lnTo>
                        <a:lnTo>
                          <a:pt x="7" y="105"/>
                        </a:lnTo>
                        <a:lnTo>
                          <a:pt x="28" y="105"/>
                        </a:lnTo>
                        <a:lnTo>
                          <a:pt x="58" y="100"/>
                        </a:lnTo>
                        <a:lnTo>
                          <a:pt x="113" y="85"/>
                        </a:lnTo>
                        <a:lnTo>
                          <a:pt x="168" y="57"/>
                        </a:lnTo>
                        <a:lnTo>
                          <a:pt x="203" y="32"/>
                        </a:lnTo>
                        <a:lnTo>
                          <a:pt x="217" y="17"/>
                        </a:lnTo>
                        <a:lnTo>
                          <a:pt x="215" y="8"/>
                        </a:lnTo>
                        <a:lnTo>
                          <a:pt x="213" y="2"/>
                        </a:lnTo>
                        <a:lnTo>
                          <a:pt x="198" y="0"/>
                        </a:lnTo>
                        <a:lnTo>
                          <a:pt x="177" y="2"/>
                        </a:lnTo>
                        <a:lnTo>
                          <a:pt x="139" y="8"/>
                        </a:lnTo>
                        <a:lnTo>
                          <a:pt x="94" y="25"/>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3" name="任意多边形 122"/>
                  <p:cNvSpPr/>
                  <p:nvPr/>
                </p:nvSpPr>
                <p:spPr>
                  <a:xfrm>
                    <a:off x="5842" y="12394"/>
                    <a:ext cx="206" cy="94"/>
                  </a:xfrm>
                  <a:custGeom>
                    <a:avLst/>
                    <a:gdLst/>
                    <a:ahLst/>
                    <a:cxnLst/>
                    <a:rect l="0" t="0" r="0" b="0"/>
                    <a:pathLst>
                      <a:path w="206" h="94">
                        <a:moveTo>
                          <a:pt x="89" y="21"/>
                        </a:moveTo>
                        <a:lnTo>
                          <a:pt x="49" y="42"/>
                        </a:lnTo>
                        <a:lnTo>
                          <a:pt x="25" y="55"/>
                        </a:lnTo>
                        <a:lnTo>
                          <a:pt x="8" y="68"/>
                        </a:lnTo>
                        <a:lnTo>
                          <a:pt x="2" y="79"/>
                        </a:lnTo>
                        <a:lnTo>
                          <a:pt x="0" y="87"/>
                        </a:lnTo>
                        <a:lnTo>
                          <a:pt x="4" y="94"/>
                        </a:lnTo>
                        <a:lnTo>
                          <a:pt x="25" y="94"/>
                        </a:lnTo>
                        <a:lnTo>
                          <a:pt x="53" y="90"/>
                        </a:lnTo>
                        <a:lnTo>
                          <a:pt x="106" y="75"/>
                        </a:lnTo>
                        <a:lnTo>
                          <a:pt x="159" y="49"/>
                        </a:lnTo>
                        <a:lnTo>
                          <a:pt x="195" y="28"/>
                        </a:lnTo>
                        <a:lnTo>
                          <a:pt x="206" y="15"/>
                        </a:lnTo>
                        <a:lnTo>
                          <a:pt x="206" y="6"/>
                        </a:lnTo>
                        <a:lnTo>
                          <a:pt x="204" y="0"/>
                        </a:lnTo>
                        <a:lnTo>
                          <a:pt x="189" y="0"/>
                        </a:lnTo>
                        <a:lnTo>
                          <a:pt x="168" y="0"/>
                        </a:lnTo>
                        <a:lnTo>
                          <a:pt x="132" y="6"/>
                        </a:lnTo>
                        <a:lnTo>
                          <a:pt x="89" y="21"/>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4" name="任意多边形 123"/>
                  <p:cNvSpPr/>
                  <p:nvPr/>
                </p:nvSpPr>
                <p:spPr>
                  <a:xfrm>
                    <a:off x="6835" y="12146"/>
                    <a:ext cx="217" cy="107"/>
                  </a:xfrm>
                  <a:custGeom>
                    <a:avLst/>
                    <a:gdLst/>
                    <a:ahLst/>
                    <a:cxnLst/>
                    <a:rect l="0" t="0" r="0" b="0"/>
                    <a:pathLst>
                      <a:path w="217" h="107">
                        <a:moveTo>
                          <a:pt x="94" y="24"/>
                        </a:moveTo>
                        <a:lnTo>
                          <a:pt x="53" y="47"/>
                        </a:lnTo>
                        <a:lnTo>
                          <a:pt x="28" y="62"/>
                        </a:lnTo>
                        <a:lnTo>
                          <a:pt x="11" y="77"/>
                        </a:lnTo>
                        <a:lnTo>
                          <a:pt x="4" y="88"/>
                        </a:lnTo>
                        <a:lnTo>
                          <a:pt x="0" y="97"/>
                        </a:lnTo>
                        <a:lnTo>
                          <a:pt x="7" y="107"/>
                        </a:lnTo>
                        <a:lnTo>
                          <a:pt x="28" y="107"/>
                        </a:lnTo>
                        <a:lnTo>
                          <a:pt x="58" y="101"/>
                        </a:lnTo>
                        <a:lnTo>
                          <a:pt x="113" y="84"/>
                        </a:lnTo>
                        <a:lnTo>
                          <a:pt x="168" y="56"/>
                        </a:lnTo>
                        <a:lnTo>
                          <a:pt x="204" y="32"/>
                        </a:lnTo>
                        <a:lnTo>
                          <a:pt x="217" y="17"/>
                        </a:lnTo>
                        <a:lnTo>
                          <a:pt x="215" y="7"/>
                        </a:lnTo>
                        <a:lnTo>
                          <a:pt x="213" y="1"/>
                        </a:lnTo>
                        <a:lnTo>
                          <a:pt x="198" y="0"/>
                        </a:lnTo>
                        <a:lnTo>
                          <a:pt x="177" y="1"/>
                        </a:lnTo>
                        <a:lnTo>
                          <a:pt x="140" y="7"/>
                        </a:lnTo>
                        <a:lnTo>
                          <a:pt x="94" y="24"/>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5" name="任意多边形 124"/>
                  <p:cNvSpPr/>
                  <p:nvPr/>
                </p:nvSpPr>
                <p:spPr>
                  <a:xfrm>
                    <a:off x="6627" y="12072"/>
                    <a:ext cx="200" cy="94"/>
                  </a:xfrm>
                  <a:custGeom>
                    <a:avLst/>
                    <a:gdLst/>
                    <a:ahLst/>
                    <a:cxnLst/>
                    <a:rect l="0" t="0" r="0" b="0"/>
                    <a:pathLst>
                      <a:path w="200" h="94">
                        <a:moveTo>
                          <a:pt x="85" y="21"/>
                        </a:moveTo>
                        <a:lnTo>
                          <a:pt x="48" y="42"/>
                        </a:lnTo>
                        <a:lnTo>
                          <a:pt x="27" y="57"/>
                        </a:lnTo>
                        <a:lnTo>
                          <a:pt x="10" y="72"/>
                        </a:lnTo>
                        <a:lnTo>
                          <a:pt x="2" y="77"/>
                        </a:lnTo>
                        <a:lnTo>
                          <a:pt x="0" y="87"/>
                        </a:lnTo>
                        <a:lnTo>
                          <a:pt x="6" y="94"/>
                        </a:lnTo>
                        <a:lnTo>
                          <a:pt x="27" y="94"/>
                        </a:lnTo>
                        <a:lnTo>
                          <a:pt x="53" y="91"/>
                        </a:lnTo>
                        <a:lnTo>
                          <a:pt x="104" y="75"/>
                        </a:lnTo>
                        <a:lnTo>
                          <a:pt x="155" y="51"/>
                        </a:lnTo>
                        <a:lnTo>
                          <a:pt x="189" y="28"/>
                        </a:lnTo>
                        <a:lnTo>
                          <a:pt x="200" y="15"/>
                        </a:lnTo>
                        <a:lnTo>
                          <a:pt x="200" y="6"/>
                        </a:lnTo>
                        <a:lnTo>
                          <a:pt x="198" y="0"/>
                        </a:lnTo>
                        <a:lnTo>
                          <a:pt x="183" y="0"/>
                        </a:lnTo>
                        <a:lnTo>
                          <a:pt x="164" y="0"/>
                        </a:lnTo>
                        <a:lnTo>
                          <a:pt x="129" y="6"/>
                        </a:lnTo>
                        <a:lnTo>
                          <a:pt x="85" y="21"/>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6" name="任意多边形 125"/>
                  <p:cNvSpPr/>
                  <p:nvPr/>
                </p:nvSpPr>
                <p:spPr>
                  <a:xfrm>
                    <a:off x="5074" y="12782"/>
                    <a:ext cx="210" cy="103"/>
                  </a:xfrm>
                  <a:custGeom>
                    <a:avLst/>
                    <a:gdLst/>
                    <a:ahLst/>
                    <a:cxnLst/>
                    <a:rect l="0" t="0" r="0" b="0"/>
                    <a:pathLst>
                      <a:path w="210" h="103">
                        <a:moveTo>
                          <a:pt x="91" y="24"/>
                        </a:moveTo>
                        <a:lnTo>
                          <a:pt x="51" y="45"/>
                        </a:lnTo>
                        <a:lnTo>
                          <a:pt x="29" y="60"/>
                        </a:lnTo>
                        <a:lnTo>
                          <a:pt x="12" y="73"/>
                        </a:lnTo>
                        <a:lnTo>
                          <a:pt x="4" y="85"/>
                        </a:lnTo>
                        <a:lnTo>
                          <a:pt x="0" y="94"/>
                        </a:lnTo>
                        <a:lnTo>
                          <a:pt x="8" y="103"/>
                        </a:lnTo>
                        <a:lnTo>
                          <a:pt x="29" y="103"/>
                        </a:lnTo>
                        <a:lnTo>
                          <a:pt x="57" y="98"/>
                        </a:lnTo>
                        <a:lnTo>
                          <a:pt x="110" y="81"/>
                        </a:lnTo>
                        <a:lnTo>
                          <a:pt x="163" y="54"/>
                        </a:lnTo>
                        <a:lnTo>
                          <a:pt x="197" y="32"/>
                        </a:lnTo>
                        <a:lnTo>
                          <a:pt x="210" y="17"/>
                        </a:lnTo>
                        <a:lnTo>
                          <a:pt x="208" y="7"/>
                        </a:lnTo>
                        <a:lnTo>
                          <a:pt x="206" y="2"/>
                        </a:lnTo>
                        <a:lnTo>
                          <a:pt x="191" y="0"/>
                        </a:lnTo>
                        <a:lnTo>
                          <a:pt x="170" y="2"/>
                        </a:lnTo>
                        <a:lnTo>
                          <a:pt x="134" y="7"/>
                        </a:lnTo>
                        <a:lnTo>
                          <a:pt x="91" y="24"/>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27" name="任意多边形 126"/>
                  <p:cNvSpPr/>
                  <p:nvPr/>
                </p:nvSpPr>
                <p:spPr>
                  <a:xfrm>
                    <a:off x="5497" y="12686"/>
                    <a:ext cx="217" cy="107"/>
                  </a:xfrm>
                  <a:custGeom>
                    <a:avLst/>
                    <a:gdLst/>
                    <a:ahLst/>
                    <a:cxnLst/>
                    <a:rect l="0" t="0" r="0" b="0"/>
                    <a:pathLst>
                      <a:path w="217" h="107">
                        <a:moveTo>
                          <a:pt x="94" y="24"/>
                        </a:moveTo>
                        <a:lnTo>
                          <a:pt x="53" y="47"/>
                        </a:lnTo>
                        <a:lnTo>
                          <a:pt x="28" y="62"/>
                        </a:lnTo>
                        <a:lnTo>
                          <a:pt x="11" y="77"/>
                        </a:lnTo>
                        <a:lnTo>
                          <a:pt x="4" y="88"/>
                        </a:lnTo>
                        <a:lnTo>
                          <a:pt x="0" y="98"/>
                        </a:lnTo>
                        <a:lnTo>
                          <a:pt x="8" y="107"/>
                        </a:lnTo>
                        <a:lnTo>
                          <a:pt x="28" y="107"/>
                        </a:lnTo>
                        <a:lnTo>
                          <a:pt x="59" y="102"/>
                        </a:lnTo>
                        <a:lnTo>
                          <a:pt x="113" y="85"/>
                        </a:lnTo>
                        <a:lnTo>
                          <a:pt x="168" y="56"/>
                        </a:lnTo>
                        <a:lnTo>
                          <a:pt x="204" y="32"/>
                        </a:lnTo>
                        <a:lnTo>
                          <a:pt x="217" y="17"/>
                        </a:lnTo>
                        <a:lnTo>
                          <a:pt x="215" y="7"/>
                        </a:lnTo>
                        <a:lnTo>
                          <a:pt x="213" y="2"/>
                        </a:lnTo>
                        <a:lnTo>
                          <a:pt x="198" y="0"/>
                        </a:lnTo>
                        <a:lnTo>
                          <a:pt x="177" y="2"/>
                        </a:lnTo>
                        <a:lnTo>
                          <a:pt x="140" y="7"/>
                        </a:lnTo>
                        <a:lnTo>
                          <a:pt x="94" y="24"/>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sp>
              <p:nvSpPr>
                <p:cNvPr id="120" name="任意多边形 119"/>
                <p:cNvSpPr/>
                <p:nvPr/>
              </p:nvSpPr>
              <p:spPr>
                <a:xfrm>
                  <a:off x="5716" y="12468"/>
                  <a:ext cx="168" cy="261"/>
                </a:xfrm>
                <a:custGeom>
                  <a:avLst/>
                  <a:gdLst/>
                  <a:ahLst/>
                  <a:cxnLst/>
                  <a:rect l="0" t="0" r="0" b="0"/>
                  <a:pathLst>
                    <a:path w="168" h="261">
                      <a:moveTo>
                        <a:pt x="60" y="0"/>
                      </a:moveTo>
                      <a:lnTo>
                        <a:pt x="0" y="22"/>
                      </a:lnTo>
                      <a:lnTo>
                        <a:pt x="77" y="261"/>
                      </a:lnTo>
                      <a:lnTo>
                        <a:pt x="168" y="224"/>
                      </a:lnTo>
                      <a:lnTo>
                        <a:pt x="60" y="0"/>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nvGrpSpPr>
              <p:cNvPr id="72" name="组合 71"/>
              <p:cNvGrpSpPr/>
              <p:nvPr/>
            </p:nvGrpSpPr>
            <p:grpSpPr>
              <a:xfrm>
                <a:off x="4974" y="11890"/>
                <a:ext cx="2585" cy="2157"/>
                <a:chOff x="3667" y="11545"/>
                <a:chExt cx="2585" cy="2157"/>
              </a:xfrm>
            </p:grpSpPr>
            <p:grpSp>
              <p:nvGrpSpPr>
                <p:cNvPr id="99" name="组合 98"/>
                <p:cNvGrpSpPr/>
                <p:nvPr/>
              </p:nvGrpSpPr>
              <p:grpSpPr>
                <a:xfrm>
                  <a:off x="3667" y="11545"/>
                  <a:ext cx="2585" cy="2157"/>
                  <a:chOff x="3667" y="11545"/>
                  <a:chExt cx="2585" cy="2157"/>
                </a:xfrm>
              </p:grpSpPr>
              <p:grpSp>
                <p:nvGrpSpPr>
                  <p:cNvPr id="113" name="组合 112"/>
                  <p:cNvGrpSpPr/>
                  <p:nvPr/>
                </p:nvGrpSpPr>
                <p:grpSpPr>
                  <a:xfrm>
                    <a:off x="3667" y="11545"/>
                    <a:ext cx="2585" cy="2157"/>
                    <a:chOff x="3667" y="11545"/>
                    <a:chExt cx="2585" cy="2157"/>
                  </a:xfrm>
                </p:grpSpPr>
                <p:sp>
                  <p:nvSpPr>
                    <p:cNvPr id="115" name="任意多边形 114"/>
                    <p:cNvSpPr/>
                    <p:nvPr/>
                  </p:nvSpPr>
                  <p:spPr>
                    <a:xfrm>
                      <a:off x="3667" y="11545"/>
                      <a:ext cx="2285" cy="1775"/>
                    </a:xfrm>
                    <a:custGeom>
                      <a:avLst/>
                      <a:gdLst/>
                      <a:ahLst/>
                      <a:cxnLst/>
                      <a:rect l="0" t="0" r="0" b="0"/>
                      <a:pathLst>
                        <a:path w="2285" h="1775">
                          <a:moveTo>
                            <a:pt x="2285" y="17"/>
                          </a:moveTo>
                          <a:lnTo>
                            <a:pt x="1885" y="0"/>
                          </a:lnTo>
                          <a:lnTo>
                            <a:pt x="11" y="1438"/>
                          </a:lnTo>
                          <a:lnTo>
                            <a:pt x="0" y="1775"/>
                          </a:lnTo>
                          <a:lnTo>
                            <a:pt x="2285" y="17"/>
                          </a:lnTo>
                          <a:close/>
                        </a:path>
                      </a:pathLst>
                    </a:custGeom>
                    <a:solidFill>
                      <a:srgbClr val="80808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16" name="任意多边形 115"/>
                    <p:cNvSpPr/>
                    <p:nvPr/>
                  </p:nvSpPr>
                  <p:spPr>
                    <a:xfrm>
                      <a:off x="3672" y="11562"/>
                      <a:ext cx="2580" cy="2140"/>
                    </a:xfrm>
                    <a:custGeom>
                      <a:avLst/>
                      <a:gdLst/>
                      <a:ahLst/>
                      <a:cxnLst/>
                      <a:rect l="0" t="0" r="0" b="0"/>
                      <a:pathLst>
                        <a:path w="2580" h="2140">
                          <a:moveTo>
                            <a:pt x="2580" y="393"/>
                          </a:moveTo>
                          <a:lnTo>
                            <a:pt x="2274" y="0"/>
                          </a:lnTo>
                          <a:lnTo>
                            <a:pt x="0" y="1747"/>
                          </a:lnTo>
                          <a:lnTo>
                            <a:pt x="272" y="2140"/>
                          </a:lnTo>
                          <a:lnTo>
                            <a:pt x="2580" y="393"/>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sp>
                <p:nvSpPr>
                  <p:cNvPr id="114" name="任意多边形 113"/>
                  <p:cNvSpPr/>
                  <p:nvPr/>
                </p:nvSpPr>
                <p:spPr>
                  <a:xfrm>
                    <a:off x="4621" y="12223"/>
                    <a:ext cx="217" cy="246"/>
                  </a:xfrm>
                  <a:custGeom>
                    <a:avLst/>
                    <a:gdLst/>
                    <a:ahLst/>
                    <a:cxnLst/>
                    <a:rect l="0" t="0" r="0" b="0"/>
                    <a:pathLst>
                      <a:path w="217" h="246">
                        <a:moveTo>
                          <a:pt x="46" y="0"/>
                        </a:moveTo>
                        <a:lnTo>
                          <a:pt x="0" y="34"/>
                        </a:lnTo>
                        <a:lnTo>
                          <a:pt x="140" y="246"/>
                        </a:lnTo>
                        <a:lnTo>
                          <a:pt x="217" y="188"/>
                        </a:lnTo>
                        <a:lnTo>
                          <a:pt x="46" y="0"/>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nvGrpSpPr>
                <p:cNvPr id="100" name="组合 99"/>
                <p:cNvGrpSpPr/>
                <p:nvPr/>
              </p:nvGrpSpPr>
              <p:grpSpPr>
                <a:xfrm>
                  <a:off x="3746" y="11566"/>
                  <a:ext cx="2059" cy="1624"/>
                  <a:chOff x="3746" y="11566"/>
                  <a:chExt cx="2059" cy="1624"/>
                </a:xfrm>
              </p:grpSpPr>
              <p:sp>
                <p:nvSpPr>
                  <p:cNvPr id="101" name="任意多边形 100"/>
                  <p:cNvSpPr/>
                  <p:nvPr/>
                </p:nvSpPr>
                <p:spPr>
                  <a:xfrm>
                    <a:off x="4872" y="12174"/>
                    <a:ext cx="185" cy="152"/>
                  </a:xfrm>
                  <a:custGeom>
                    <a:avLst/>
                    <a:gdLst/>
                    <a:ahLst/>
                    <a:cxnLst/>
                    <a:rect l="0" t="0" r="0" b="0"/>
                    <a:pathLst>
                      <a:path w="185" h="152">
                        <a:moveTo>
                          <a:pt x="72" y="49"/>
                        </a:moveTo>
                        <a:lnTo>
                          <a:pt x="51" y="66"/>
                        </a:lnTo>
                        <a:lnTo>
                          <a:pt x="27" y="88"/>
                        </a:lnTo>
                        <a:lnTo>
                          <a:pt x="8" y="111"/>
                        </a:lnTo>
                        <a:lnTo>
                          <a:pt x="0" y="130"/>
                        </a:lnTo>
                        <a:lnTo>
                          <a:pt x="0" y="145"/>
                        </a:lnTo>
                        <a:lnTo>
                          <a:pt x="2" y="150"/>
                        </a:lnTo>
                        <a:lnTo>
                          <a:pt x="10" y="152"/>
                        </a:lnTo>
                        <a:lnTo>
                          <a:pt x="19" y="152"/>
                        </a:lnTo>
                        <a:lnTo>
                          <a:pt x="53" y="143"/>
                        </a:lnTo>
                        <a:lnTo>
                          <a:pt x="91" y="122"/>
                        </a:lnTo>
                        <a:lnTo>
                          <a:pt x="127" y="92"/>
                        </a:lnTo>
                        <a:lnTo>
                          <a:pt x="157" y="66"/>
                        </a:lnTo>
                        <a:lnTo>
                          <a:pt x="174" y="43"/>
                        </a:lnTo>
                        <a:lnTo>
                          <a:pt x="183" y="26"/>
                        </a:lnTo>
                        <a:lnTo>
                          <a:pt x="185" y="17"/>
                        </a:lnTo>
                        <a:lnTo>
                          <a:pt x="183" y="7"/>
                        </a:lnTo>
                        <a:lnTo>
                          <a:pt x="180" y="2"/>
                        </a:lnTo>
                        <a:lnTo>
                          <a:pt x="166" y="0"/>
                        </a:lnTo>
                        <a:lnTo>
                          <a:pt x="149" y="5"/>
                        </a:lnTo>
                        <a:lnTo>
                          <a:pt x="127" y="13"/>
                        </a:lnTo>
                        <a:lnTo>
                          <a:pt x="102" y="28"/>
                        </a:lnTo>
                        <a:lnTo>
                          <a:pt x="72"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2" name="任意多边形 101"/>
                  <p:cNvSpPr/>
                  <p:nvPr/>
                </p:nvSpPr>
                <p:spPr>
                  <a:xfrm>
                    <a:off x="5618" y="11609"/>
                    <a:ext cx="187" cy="151"/>
                  </a:xfrm>
                  <a:custGeom>
                    <a:avLst/>
                    <a:gdLst/>
                    <a:ahLst/>
                    <a:cxnLst/>
                    <a:rect l="0" t="0" r="0" b="0"/>
                    <a:pathLst>
                      <a:path w="187" h="151">
                        <a:moveTo>
                          <a:pt x="71" y="49"/>
                        </a:moveTo>
                        <a:lnTo>
                          <a:pt x="51" y="66"/>
                        </a:lnTo>
                        <a:lnTo>
                          <a:pt x="26" y="89"/>
                        </a:lnTo>
                        <a:lnTo>
                          <a:pt x="7" y="109"/>
                        </a:lnTo>
                        <a:lnTo>
                          <a:pt x="0" y="128"/>
                        </a:lnTo>
                        <a:lnTo>
                          <a:pt x="0" y="143"/>
                        </a:lnTo>
                        <a:lnTo>
                          <a:pt x="2" y="149"/>
                        </a:lnTo>
                        <a:lnTo>
                          <a:pt x="9" y="151"/>
                        </a:lnTo>
                        <a:lnTo>
                          <a:pt x="19" y="151"/>
                        </a:lnTo>
                        <a:lnTo>
                          <a:pt x="53" y="141"/>
                        </a:lnTo>
                        <a:lnTo>
                          <a:pt x="90" y="121"/>
                        </a:lnTo>
                        <a:lnTo>
                          <a:pt x="126" y="92"/>
                        </a:lnTo>
                        <a:lnTo>
                          <a:pt x="156" y="66"/>
                        </a:lnTo>
                        <a:lnTo>
                          <a:pt x="175" y="43"/>
                        </a:lnTo>
                        <a:lnTo>
                          <a:pt x="185" y="26"/>
                        </a:lnTo>
                        <a:lnTo>
                          <a:pt x="187" y="17"/>
                        </a:lnTo>
                        <a:lnTo>
                          <a:pt x="185" y="8"/>
                        </a:lnTo>
                        <a:lnTo>
                          <a:pt x="181" y="2"/>
                        </a:lnTo>
                        <a:lnTo>
                          <a:pt x="168" y="0"/>
                        </a:lnTo>
                        <a:lnTo>
                          <a:pt x="149" y="6"/>
                        </a:lnTo>
                        <a:lnTo>
                          <a:pt x="126" y="13"/>
                        </a:lnTo>
                        <a:lnTo>
                          <a:pt x="102" y="28"/>
                        </a:lnTo>
                        <a:lnTo>
                          <a:pt x="71"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3" name="任意多边形 102"/>
                  <p:cNvSpPr/>
                  <p:nvPr/>
                </p:nvSpPr>
                <p:spPr>
                  <a:xfrm>
                    <a:off x="5414" y="11566"/>
                    <a:ext cx="187" cy="150"/>
                  </a:xfrm>
                  <a:custGeom>
                    <a:avLst/>
                    <a:gdLst/>
                    <a:ahLst/>
                    <a:cxnLst/>
                    <a:rect l="0" t="0" r="0" b="0"/>
                    <a:pathLst>
                      <a:path w="187" h="150">
                        <a:moveTo>
                          <a:pt x="72" y="49"/>
                        </a:moveTo>
                        <a:lnTo>
                          <a:pt x="51" y="66"/>
                        </a:lnTo>
                        <a:lnTo>
                          <a:pt x="26" y="88"/>
                        </a:lnTo>
                        <a:lnTo>
                          <a:pt x="8" y="111"/>
                        </a:lnTo>
                        <a:lnTo>
                          <a:pt x="0" y="130"/>
                        </a:lnTo>
                        <a:lnTo>
                          <a:pt x="0" y="143"/>
                        </a:lnTo>
                        <a:lnTo>
                          <a:pt x="2" y="149"/>
                        </a:lnTo>
                        <a:lnTo>
                          <a:pt x="9" y="150"/>
                        </a:lnTo>
                        <a:lnTo>
                          <a:pt x="19" y="150"/>
                        </a:lnTo>
                        <a:lnTo>
                          <a:pt x="53" y="141"/>
                        </a:lnTo>
                        <a:lnTo>
                          <a:pt x="91" y="122"/>
                        </a:lnTo>
                        <a:lnTo>
                          <a:pt x="126" y="92"/>
                        </a:lnTo>
                        <a:lnTo>
                          <a:pt x="157" y="66"/>
                        </a:lnTo>
                        <a:lnTo>
                          <a:pt x="175" y="43"/>
                        </a:lnTo>
                        <a:lnTo>
                          <a:pt x="185" y="26"/>
                        </a:lnTo>
                        <a:lnTo>
                          <a:pt x="187" y="17"/>
                        </a:lnTo>
                        <a:lnTo>
                          <a:pt x="185" y="7"/>
                        </a:lnTo>
                        <a:lnTo>
                          <a:pt x="181" y="2"/>
                        </a:lnTo>
                        <a:lnTo>
                          <a:pt x="168" y="0"/>
                        </a:lnTo>
                        <a:lnTo>
                          <a:pt x="149" y="5"/>
                        </a:lnTo>
                        <a:lnTo>
                          <a:pt x="126" y="13"/>
                        </a:lnTo>
                        <a:lnTo>
                          <a:pt x="102" y="28"/>
                        </a:lnTo>
                        <a:lnTo>
                          <a:pt x="72"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4" name="任意多边形 103"/>
                  <p:cNvSpPr/>
                  <p:nvPr/>
                </p:nvSpPr>
                <p:spPr>
                  <a:xfrm>
                    <a:off x="4431" y="12334"/>
                    <a:ext cx="173" cy="135"/>
                  </a:xfrm>
                  <a:custGeom>
                    <a:avLst/>
                    <a:gdLst/>
                    <a:ahLst/>
                    <a:cxnLst/>
                    <a:rect l="0" t="0" r="0" b="0"/>
                    <a:pathLst>
                      <a:path w="173" h="135">
                        <a:moveTo>
                          <a:pt x="66" y="43"/>
                        </a:moveTo>
                        <a:lnTo>
                          <a:pt x="47" y="58"/>
                        </a:lnTo>
                        <a:lnTo>
                          <a:pt x="24" y="79"/>
                        </a:lnTo>
                        <a:lnTo>
                          <a:pt x="6" y="100"/>
                        </a:lnTo>
                        <a:lnTo>
                          <a:pt x="0" y="117"/>
                        </a:lnTo>
                        <a:lnTo>
                          <a:pt x="0" y="130"/>
                        </a:lnTo>
                        <a:lnTo>
                          <a:pt x="0" y="135"/>
                        </a:lnTo>
                        <a:lnTo>
                          <a:pt x="7" y="135"/>
                        </a:lnTo>
                        <a:lnTo>
                          <a:pt x="17" y="135"/>
                        </a:lnTo>
                        <a:lnTo>
                          <a:pt x="49" y="128"/>
                        </a:lnTo>
                        <a:lnTo>
                          <a:pt x="85" y="109"/>
                        </a:lnTo>
                        <a:lnTo>
                          <a:pt x="117" y="83"/>
                        </a:lnTo>
                        <a:lnTo>
                          <a:pt x="145" y="58"/>
                        </a:lnTo>
                        <a:lnTo>
                          <a:pt x="164" y="38"/>
                        </a:lnTo>
                        <a:lnTo>
                          <a:pt x="173" y="22"/>
                        </a:lnTo>
                        <a:lnTo>
                          <a:pt x="173" y="15"/>
                        </a:lnTo>
                        <a:lnTo>
                          <a:pt x="173" y="5"/>
                        </a:lnTo>
                        <a:lnTo>
                          <a:pt x="170" y="0"/>
                        </a:lnTo>
                        <a:lnTo>
                          <a:pt x="156" y="0"/>
                        </a:lnTo>
                        <a:lnTo>
                          <a:pt x="140" y="4"/>
                        </a:lnTo>
                        <a:lnTo>
                          <a:pt x="117" y="11"/>
                        </a:lnTo>
                        <a:lnTo>
                          <a:pt x="94" y="24"/>
                        </a:lnTo>
                        <a:lnTo>
                          <a:pt x="66" y="43"/>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5" name="任意多边形 104"/>
                  <p:cNvSpPr/>
                  <p:nvPr/>
                </p:nvSpPr>
                <p:spPr>
                  <a:xfrm>
                    <a:off x="4744" y="12091"/>
                    <a:ext cx="183" cy="137"/>
                  </a:xfrm>
                  <a:custGeom>
                    <a:avLst/>
                    <a:gdLst/>
                    <a:ahLst/>
                    <a:cxnLst/>
                    <a:rect l="0" t="0" r="0" b="0"/>
                    <a:pathLst>
                      <a:path w="183" h="137">
                        <a:moveTo>
                          <a:pt x="68" y="43"/>
                        </a:moveTo>
                        <a:lnTo>
                          <a:pt x="49" y="56"/>
                        </a:lnTo>
                        <a:lnTo>
                          <a:pt x="25" y="79"/>
                        </a:lnTo>
                        <a:lnTo>
                          <a:pt x="6" y="100"/>
                        </a:lnTo>
                        <a:lnTo>
                          <a:pt x="0" y="117"/>
                        </a:lnTo>
                        <a:lnTo>
                          <a:pt x="0" y="130"/>
                        </a:lnTo>
                        <a:lnTo>
                          <a:pt x="0" y="137"/>
                        </a:lnTo>
                        <a:lnTo>
                          <a:pt x="8" y="137"/>
                        </a:lnTo>
                        <a:lnTo>
                          <a:pt x="17" y="137"/>
                        </a:lnTo>
                        <a:lnTo>
                          <a:pt x="51" y="128"/>
                        </a:lnTo>
                        <a:lnTo>
                          <a:pt x="89" y="109"/>
                        </a:lnTo>
                        <a:lnTo>
                          <a:pt x="123" y="83"/>
                        </a:lnTo>
                        <a:lnTo>
                          <a:pt x="153" y="56"/>
                        </a:lnTo>
                        <a:lnTo>
                          <a:pt x="172" y="38"/>
                        </a:lnTo>
                        <a:lnTo>
                          <a:pt x="183" y="23"/>
                        </a:lnTo>
                        <a:lnTo>
                          <a:pt x="183" y="15"/>
                        </a:lnTo>
                        <a:lnTo>
                          <a:pt x="183" y="6"/>
                        </a:lnTo>
                        <a:lnTo>
                          <a:pt x="177" y="0"/>
                        </a:lnTo>
                        <a:lnTo>
                          <a:pt x="164" y="0"/>
                        </a:lnTo>
                        <a:lnTo>
                          <a:pt x="147" y="4"/>
                        </a:lnTo>
                        <a:lnTo>
                          <a:pt x="123" y="11"/>
                        </a:lnTo>
                        <a:lnTo>
                          <a:pt x="98" y="24"/>
                        </a:lnTo>
                        <a:lnTo>
                          <a:pt x="68" y="43"/>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6" name="任意多边形 105"/>
                  <p:cNvSpPr/>
                  <p:nvPr/>
                </p:nvSpPr>
                <p:spPr>
                  <a:xfrm>
                    <a:off x="4454" y="12398"/>
                    <a:ext cx="186" cy="145"/>
                  </a:xfrm>
                  <a:custGeom>
                    <a:avLst/>
                    <a:gdLst/>
                    <a:ahLst/>
                    <a:cxnLst/>
                    <a:rect l="0" t="0" r="0" b="0"/>
                    <a:pathLst>
                      <a:path w="186" h="145">
                        <a:moveTo>
                          <a:pt x="71" y="47"/>
                        </a:moveTo>
                        <a:lnTo>
                          <a:pt x="50" y="62"/>
                        </a:lnTo>
                        <a:lnTo>
                          <a:pt x="26" y="85"/>
                        </a:lnTo>
                        <a:lnTo>
                          <a:pt x="7" y="105"/>
                        </a:lnTo>
                        <a:lnTo>
                          <a:pt x="0" y="124"/>
                        </a:lnTo>
                        <a:lnTo>
                          <a:pt x="0" y="139"/>
                        </a:lnTo>
                        <a:lnTo>
                          <a:pt x="1" y="145"/>
                        </a:lnTo>
                        <a:lnTo>
                          <a:pt x="9" y="145"/>
                        </a:lnTo>
                        <a:lnTo>
                          <a:pt x="18" y="145"/>
                        </a:lnTo>
                        <a:lnTo>
                          <a:pt x="52" y="137"/>
                        </a:lnTo>
                        <a:lnTo>
                          <a:pt x="90" y="117"/>
                        </a:lnTo>
                        <a:lnTo>
                          <a:pt x="126" y="88"/>
                        </a:lnTo>
                        <a:lnTo>
                          <a:pt x="156" y="62"/>
                        </a:lnTo>
                        <a:lnTo>
                          <a:pt x="175" y="41"/>
                        </a:lnTo>
                        <a:lnTo>
                          <a:pt x="184" y="24"/>
                        </a:lnTo>
                        <a:lnTo>
                          <a:pt x="186" y="15"/>
                        </a:lnTo>
                        <a:lnTo>
                          <a:pt x="184" y="6"/>
                        </a:lnTo>
                        <a:lnTo>
                          <a:pt x="181" y="0"/>
                        </a:lnTo>
                        <a:lnTo>
                          <a:pt x="167" y="0"/>
                        </a:lnTo>
                        <a:lnTo>
                          <a:pt x="149" y="4"/>
                        </a:lnTo>
                        <a:lnTo>
                          <a:pt x="126" y="11"/>
                        </a:lnTo>
                        <a:lnTo>
                          <a:pt x="101" y="26"/>
                        </a:lnTo>
                        <a:lnTo>
                          <a:pt x="71" y="47"/>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7" name="任意多边形 106"/>
                  <p:cNvSpPr/>
                  <p:nvPr/>
                </p:nvSpPr>
                <p:spPr>
                  <a:xfrm>
                    <a:off x="4487" y="12473"/>
                    <a:ext cx="187" cy="151"/>
                  </a:xfrm>
                  <a:custGeom>
                    <a:avLst/>
                    <a:gdLst/>
                    <a:ahLst/>
                    <a:cxnLst/>
                    <a:rect l="0" t="0" r="0" b="0"/>
                    <a:pathLst>
                      <a:path w="187" h="151">
                        <a:moveTo>
                          <a:pt x="72" y="49"/>
                        </a:moveTo>
                        <a:lnTo>
                          <a:pt x="51" y="66"/>
                        </a:lnTo>
                        <a:lnTo>
                          <a:pt x="27" y="89"/>
                        </a:lnTo>
                        <a:lnTo>
                          <a:pt x="8" y="111"/>
                        </a:lnTo>
                        <a:lnTo>
                          <a:pt x="0" y="128"/>
                        </a:lnTo>
                        <a:lnTo>
                          <a:pt x="0" y="143"/>
                        </a:lnTo>
                        <a:lnTo>
                          <a:pt x="2" y="149"/>
                        </a:lnTo>
                        <a:lnTo>
                          <a:pt x="10" y="151"/>
                        </a:lnTo>
                        <a:lnTo>
                          <a:pt x="19" y="151"/>
                        </a:lnTo>
                        <a:lnTo>
                          <a:pt x="53" y="141"/>
                        </a:lnTo>
                        <a:lnTo>
                          <a:pt x="91" y="121"/>
                        </a:lnTo>
                        <a:lnTo>
                          <a:pt x="127" y="92"/>
                        </a:lnTo>
                        <a:lnTo>
                          <a:pt x="157" y="66"/>
                        </a:lnTo>
                        <a:lnTo>
                          <a:pt x="176" y="43"/>
                        </a:lnTo>
                        <a:lnTo>
                          <a:pt x="185" y="27"/>
                        </a:lnTo>
                        <a:lnTo>
                          <a:pt x="187" y="17"/>
                        </a:lnTo>
                        <a:lnTo>
                          <a:pt x="185" y="8"/>
                        </a:lnTo>
                        <a:lnTo>
                          <a:pt x="182" y="2"/>
                        </a:lnTo>
                        <a:lnTo>
                          <a:pt x="168" y="0"/>
                        </a:lnTo>
                        <a:lnTo>
                          <a:pt x="150" y="6"/>
                        </a:lnTo>
                        <a:lnTo>
                          <a:pt x="127" y="13"/>
                        </a:lnTo>
                        <a:lnTo>
                          <a:pt x="102" y="28"/>
                        </a:lnTo>
                        <a:lnTo>
                          <a:pt x="72"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8" name="任意多边形 107"/>
                  <p:cNvSpPr/>
                  <p:nvPr/>
                </p:nvSpPr>
                <p:spPr>
                  <a:xfrm>
                    <a:off x="4101" y="12580"/>
                    <a:ext cx="171" cy="134"/>
                  </a:xfrm>
                  <a:custGeom>
                    <a:avLst/>
                    <a:gdLst/>
                    <a:ahLst/>
                    <a:cxnLst/>
                    <a:rect l="0" t="0" r="0" b="0"/>
                    <a:pathLst>
                      <a:path w="171" h="134">
                        <a:moveTo>
                          <a:pt x="66" y="42"/>
                        </a:moveTo>
                        <a:lnTo>
                          <a:pt x="47" y="57"/>
                        </a:lnTo>
                        <a:lnTo>
                          <a:pt x="24" y="78"/>
                        </a:lnTo>
                        <a:lnTo>
                          <a:pt x="5" y="98"/>
                        </a:lnTo>
                        <a:lnTo>
                          <a:pt x="0" y="115"/>
                        </a:lnTo>
                        <a:lnTo>
                          <a:pt x="0" y="128"/>
                        </a:lnTo>
                        <a:lnTo>
                          <a:pt x="0" y="134"/>
                        </a:lnTo>
                        <a:lnTo>
                          <a:pt x="7" y="134"/>
                        </a:lnTo>
                        <a:lnTo>
                          <a:pt x="17" y="134"/>
                        </a:lnTo>
                        <a:lnTo>
                          <a:pt x="49" y="127"/>
                        </a:lnTo>
                        <a:lnTo>
                          <a:pt x="85" y="108"/>
                        </a:lnTo>
                        <a:lnTo>
                          <a:pt x="115" y="81"/>
                        </a:lnTo>
                        <a:lnTo>
                          <a:pt x="143" y="57"/>
                        </a:lnTo>
                        <a:lnTo>
                          <a:pt x="162" y="36"/>
                        </a:lnTo>
                        <a:lnTo>
                          <a:pt x="171" y="21"/>
                        </a:lnTo>
                        <a:lnTo>
                          <a:pt x="171" y="14"/>
                        </a:lnTo>
                        <a:lnTo>
                          <a:pt x="171" y="6"/>
                        </a:lnTo>
                        <a:lnTo>
                          <a:pt x="168" y="0"/>
                        </a:lnTo>
                        <a:lnTo>
                          <a:pt x="154" y="0"/>
                        </a:lnTo>
                        <a:lnTo>
                          <a:pt x="137" y="4"/>
                        </a:lnTo>
                        <a:lnTo>
                          <a:pt x="115" y="10"/>
                        </a:lnTo>
                        <a:lnTo>
                          <a:pt x="94" y="23"/>
                        </a:lnTo>
                        <a:lnTo>
                          <a:pt x="66" y="42"/>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09" name="任意多边形 108"/>
                  <p:cNvSpPr/>
                  <p:nvPr/>
                </p:nvSpPr>
                <p:spPr>
                  <a:xfrm>
                    <a:off x="4104" y="12667"/>
                    <a:ext cx="185" cy="145"/>
                  </a:xfrm>
                  <a:custGeom>
                    <a:avLst/>
                    <a:gdLst/>
                    <a:ahLst/>
                    <a:cxnLst/>
                    <a:rect l="0" t="0" r="0" b="0"/>
                    <a:pathLst>
                      <a:path w="185" h="145">
                        <a:moveTo>
                          <a:pt x="72" y="47"/>
                        </a:moveTo>
                        <a:lnTo>
                          <a:pt x="51" y="62"/>
                        </a:lnTo>
                        <a:lnTo>
                          <a:pt x="27" y="85"/>
                        </a:lnTo>
                        <a:lnTo>
                          <a:pt x="8" y="105"/>
                        </a:lnTo>
                        <a:lnTo>
                          <a:pt x="0" y="124"/>
                        </a:lnTo>
                        <a:lnTo>
                          <a:pt x="0" y="139"/>
                        </a:lnTo>
                        <a:lnTo>
                          <a:pt x="2" y="145"/>
                        </a:lnTo>
                        <a:lnTo>
                          <a:pt x="10" y="145"/>
                        </a:lnTo>
                        <a:lnTo>
                          <a:pt x="19" y="145"/>
                        </a:lnTo>
                        <a:lnTo>
                          <a:pt x="53" y="137"/>
                        </a:lnTo>
                        <a:lnTo>
                          <a:pt x="91" y="117"/>
                        </a:lnTo>
                        <a:lnTo>
                          <a:pt x="125" y="89"/>
                        </a:lnTo>
                        <a:lnTo>
                          <a:pt x="155" y="62"/>
                        </a:lnTo>
                        <a:lnTo>
                          <a:pt x="174" y="41"/>
                        </a:lnTo>
                        <a:lnTo>
                          <a:pt x="183" y="25"/>
                        </a:lnTo>
                        <a:lnTo>
                          <a:pt x="185" y="15"/>
                        </a:lnTo>
                        <a:lnTo>
                          <a:pt x="183" y="6"/>
                        </a:lnTo>
                        <a:lnTo>
                          <a:pt x="180" y="0"/>
                        </a:lnTo>
                        <a:lnTo>
                          <a:pt x="166" y="0"/>
                        </a:lnTo>
                        <a:lnTo>
                          <a:pt x="148" y="4"/>
                        </a:lnTo>
                        <a:lnTo>
                          <a:pt x="125" y="11"/>
                        </a:lnTo>
                        <a:lnTo>
                          <a:pt x="102" y="26"/>
                        </a:lnTo>
                        <a:lnTo>
                          <a:pt x="72" y="47"/>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10" name="任意多边形 109"/>
                  <p:cNvSpPr/>
                  <p:nvPr/>
                </p:nvSpPr>
                <p:spPr>
                  <a:xfrm>
                    <a:off x="4118" y="12752"/>
                    <a:ext cx="185" cy="152"/>
                  </a:xfrm>
                  <a:custGeom>
                    <a:avLst/>
                    <a:gdLst/>
                    <a:ahLst/>
                    <a:cxnLst/>
                    <a:rect l="0" t="0" r="0" b="0"/>
                    <a:pathLst>
                      <a:path w="185" h="152">
                        <a:moveTo>
                          <a:pt x="71" y="49"/>
                        </a:moveTo>
                        <a:lnTo>
                          <a:pt x="51" y="66"/>
                        </a:lnTo>
                        <a:lnTo>
                          <a:pt x="26" y="88"/>
                        </a:lnTo>
                        <a:lnTo>
                          <a:pt x="7" y="111"/>
                        </a:lnTo>
                        <a:lnTo>
                          <a:pt x="0" y="130"/>
                        </a:lnTo>
                        <a:lnTo>
                          <a:pt x="0" y="145"/>
                        </a:lnTo>
                        <a:lnTo>
                          <a:pt x="2" y="150"/>
                        </a:lnTo>
                        <a:lnTo>
                          <a:pt x="9" y="152"/>
                        </a:lnTo>
                        <a:lnTo>
                          <a:pt x="18" y="152"/>
                        </a:lnTo>
                        <a:lnTo>
                          <a:pt x="52" y="143"/>
                        </a:lnTo>
                        <a:lnTo>
                          <a:pt x="90" y="122"/>
                        </a:lnTo>
                        <a:lnTo>
                          <a:pt x="124" y="92"/>
                        </a:lnTo>
                        <a:lnTo>
                          <a:pt x="154" y="66"/>
                        </a:lnTo>
                        <a:lnTo>
                          <a:pt x="173" y="43"/>
                        </a:lnTo>
                        <a:lnTo>
                          <a:pt x="183" y="26"/>
                        </a:lnTo>
                        <a:lnTo>
                          <a:pt x="185" y="17"/>
                        </a:lnTo>
                        <a:lnTo>
                          <a:pt x="183" y="7"/>
                        </a:lnTo>
                        <a:lnTo>
                          <a:pt x="179" y="2"/>
                        </a:lnTo>
                        <a:lnTo>
                          <a:pt x="166" y="0"/>
                        </a:lnTo>
                        <a:lnTo>
                          <a:pt x="147" y="5"/>
                        </a:lnTo>
                        <a:lnTo>
                          <a:pt x="124" y="13"/>
                        </a:lnTo>
                        <a:lnTo>
                          <a:pt x="100" y="28"/>
                        </a:lnTo>
                        <a:lnTo>
                          <a:pt x="71"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11" name="任意多边形 110"/>
                  <p:cNvSpPr/>
                  <p:nvPr/>
                </p:nvSpPr>
                <p:spPr>
                  <a:xfrm>
                    <a:off x="3746" y="12940"/>
                    <a:ext cx="187" cy="143"/>
                  </a:xfrm>
                  <a:custGeom>
                    <a:avLst/>
                    <a:gdLst/>
                    <a:ahLst/>
                    <a:cxnLst/>
                    <a:rect l="0" t="0" r="0" b="0"/>
                    <a:pathLst>
                      <a:path w="187" h="143">
                        <a:moveTo>
                          <a:pt x="72" y="47"/>
                        </a:moveTo>
                        <a:lnTo>
                          <a:pt x="51" y="62"/>
                        </a:lnTo>
                        <a:lnTo>
                          <a:pt x="26" y="85"/>
                        </a:lnTo>
                        <a:lnTo>
                          <a:pt x="7" y="104"/>
                        </a:lnTo>
                        <a:lnTo>
                          <a:pt x="0" y="122"/>
                        </a:lnTo>
                        <a:lnTo>
                          <a:pt x="0" y="137"/>
                        </a:lnTo>
                        <a:lnTo>
                          <a:pt x="2" y="143"/>
                        </a:lnTo>
                        <a:lnTo>
                          <a:pt x="9" y="143"/>
                        </a:lnTo>
                        <a:lnTo>
                          <a:pt x="19" y="143"/>
                        </a:lnTo>
                        <a:lnTo>
                          <a:pt x="53" y="136"/>
                        </a:lnTo>
                        <a:lnTo>
                          <a:pt x="90" y="115"/>
                        </a:lnTo>
                        <a:lnTo>
                          <a:pt x="126" y="88"/>
                        </a:lnTo>
                        <a:lnTo>
                          <a:pt x="157" y="62"/>
                        </a:lnTo>
                        <a:lnTo>
                          <a:pt x="175" y="41"/>
                        </a:lnTo>
                        <a:lnTo>
                          <a:pt x="185" y="24"/>
                        </a:lnTo>
                        <a:lnTo>
                          <a:pt x="187" y="15"/>
                        </a:lnTo>
                        <a:lnTo>
                          <a:pt x="185" y="6"/>
                        </a:lnTo>
                        <a:lnTo>
                          <a:pt x="181" y="0"/>
                        </a:lnTo>
                        <a:lnTo>
                          <a:pt x="168" y="0"/>
                        </a:lnTo>
                        <a:lnTo>
                          <a:pt x="149" y="4"/>
                        </a:lnTo>
                        <a:lnTo>
                          <a:pt x="126" y="11"/>
                        </a:lnTo>
                        <a:lnTo>
                          <a:pt x="102" y="26"/>
                        </a:lnTo>
                        <a:lnTo>
                          <a:pt x="72" y="47"/>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112" name="任意多边形 111"/>
                  <p:cNvSpPr/>
                  <p:nvPr/>
                </p:nvSpPr>
                <p:spPr>
                  <a:xfrm>
                    <a:off x="3746" y="13038"/>
                    <a:ext cx="187" cy="152"/>
                  </a:xfrm>
                  <a:custGeom>
                    <a:avLst/>
                    <a:gdLst/>
                    <a:ahLst/>
                    <a:cxnLst/>
                    <a:rect l="0" t="0" r="0" b="0"/>
                    <a:pathLst>
                      <a:path w="187" h="152">
                        <a:moveTo>
                          <a:pt x="72" y="49"/>
                        </a:moveTo>
                        <a:lnTo>
                          <a:pt x="51" y="66"/>
                        </a:lnTo>
                        <a:lnTo>
                          <a:pt x="26" y="88"/>
                        </a:lnTo>
                        <a:lnTo>
                          <a:pt x="7" y="111"/>
                        </a:lnTo>
                        <a:lnTo>
                          <a:pt x="0" y="130"/>
                        </a:lnTo>
                        <a:lnTo>
                          <a:pt x="0" y="145"/>
                        </a:lnTo>
                        <a:lnTo>
                          <a:pt x="2" y="150"/>
                        </a:lnTo>
                        <a:lnTo>
                          <a:pt x="9" y="152"/>
                        </a:lnTo>
                        <a:lnTo>
                          <a:pt x="19" y="152"/>
                        </a:lnTo>
                        <a:lnTo>
                          <a:pt x="53" y="143"/>
                        </a:lnTo>
                        <a:lnTo>
                          <a:pt x="90" y="122"/>
                        </a:lnTo>
                        <a:lnTo>
                          <a:pt x="126" y="92"/>
                        </a:lnTo>
                        <a:lnTo>
                          <a:pt x="157" y="66"/>
                        </a:lnTo>
                        <a:lnTo>
                          <a:pt x="175" y="43"/>
                        </a:lnTo>
                        <a:lnTo>
                          <a:pt x="185" y="26"/>
                        </a:lnTo>
                        <a:lnTo>
                          <a:pt x="187" y="17"/>
                        </a:lnTo>
                        <a:lnTo>
                          <a:pt x="185" y="7"/>
                        </a:lnTo>
                        <a:lnTo>
                          <a:pt x="181" y="2"/>
                        </a:lnTo>
                        <a:lnTo>
                          <a:pt x="168" y="0"/>
                        </a:lnTo>
                        <a:lnTo>
                          <a:pt x="149" y="6"/>
                        </a:lnTo>
                        <a:lnTo>
                          <a:pt x="126" y="13"/>
                        </a:lnTo>
                        <a:lnTo>
                          <a:pt x="102" y="28"/>
                        </a:lnTo>
                        <a:lnTo>
                          <a:pt x="72" y="49"/>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grpSp>
            <p:nvGrpSpPr>
              <p:cNvPr id="73" name="组合 72"/>
              <p:cNvGrpSpPr/>
              <p:nvPr/>
            </p:nvGrpSpPr>
            <p:grpSpPr>
              <a:xfrm>
                <a:off x="4308" y="11373"/>
                <a:ext cx="2043" cy="2669"/>
                <a:chOff x="2978" y="11033"/>
                <a:chExt cx="2043" cy="2669"/>
              </a:xfrm>
            </p:grpSpPr>
            <p:grpSp>
              <p:nvGrpSpPr>
                <p:cNvPr id="85" name="组合 84"/>
                <p:cNvGrpSpPr/>
                <p:nvPr/>
              </p:nvGrpSpPr>
              <p:grpSpPr>
                <a:xfrm>
                  <a:off x="2978" y="11033"/>
                  <a:ext cx="2043" cy="2669"/>
                  <a:chOff x="2978" y="11033"/>
                  <a:chExt cx="2043" cy="2669"/>
                </a:xfrm>
              </p:grpSpPr>
              <p:grpSp>
                <p:nvGrpSpPr>
                  <p:cNvPr id="87" name="组合 86"/>
                  <p:cNvGrpSpPr/>
                  <p:nvPr/>
                </p:nvGrpSpPr>
                <p:grpSpPr>
                  <a:xfrm>
                    <a:off x="2978" y="11033"/>
                    <a:ext cx="2043" cy="2669"/>
                    <a:chOff x="2978" y="11033"/>
                    <a:chExt cx="2043" cy="2669"/>
                  </a:xfrm>
                </p:grpSpPr>
                <p:sp>
                  <p:nvSpPr>
                    <p:cNvPr id="97" name="任意多边形 96"/>
                    <p:cNvSpPr/>
                    <p:nvPr/>
                  </p:nvSpPr>
                  <p:spPr>
                    <a:xfrm>
                      <a:off x="3018" y="11033"/>
                      <a:ext cx="2003" cy="2669"/>
                    </a:xfrm>
                    <a:custGeom>
                      <a:avLst/>
                      <a:gdLst/>
                      <a:ahLst/>
                      <a:cxnLst/>
                      <a:rect l="0" t="0" r="0" b="0"/>
                      <a:pathLst>
                        <a:path w="2003" h="2669">
                          <a:moveTo>
                            <a:pt x="2003" y="269"/>
                          </a:moveTo>
                          <a:lnTo>
                            <a:pt x="1607" y="0"/>
                          </a:lnTo>
                          <a:lnTo>
                            <a:pt x="0" y="2389"/>
                          </a:lnTo>
                          <a:lnTo>
                            <a:pt x="394" y="2669"/>
                          </a:lnTo>
                          <a:lnTo>
                            <a:pt x="2003" y="269"/>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8" name="任意多边形 97"/>
                    <p:cNvSpPr/>
                    <p:nvPr/>
                  </p:nvSpPr>
                  <p:spPr>
                    <a:xfrm>
                      <a:off x="2978" y="11035"/>
                      <a:ext cx="1647" cy="2393"/>
                    </a:xfrm>
                    <a:custGeom>
                      <a:avLst/>
                      <a:gdLst/>
                      <a:ahLst/>
                      <a:cxnLst/>
                      <a:rect l="0" t="0" r="0" b="0"/>
                      <a:pathLst>
                        <a:path w="1647" h="2393">
                          <a:moveTo>
                            <a:pt x="1647" y="0"/>
                          </a:moveTo>
                          <a:lnTo>
                            <a:pt x="1283" y="79"/>
                          </a:lnTo>
                          <a:lnTo>
                            <a:pt x="0" y="1999"/>
                          </a:lnTo>
                          <a:lnTo>
                            <a:pt x="40" y="2393"/>
                          </a:lnTo>
                          <a:lnTo>
                            <a:pt x="1647" y="0"/>
                          </a:lnTo>
                          <a:close/>
                        </a:path>
                      </a:pathLst>
                    </a:custGeom>
                    <a:solidFill>
                      <a:srgbClr val="80808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nvGrpSpPr>
                  <p:cNvPr id="88" name="组合 87"/>
                  <p:cNvGrpSpPr/>
                  <p:nvPr/>
                </p:nvGrpSpPr>
                <p:grpSpPr>
                  <a:xfrm>
                    <a:off x="3008" y="11133"/>
                    <a:ext cx="1498" cy="1948"/>
                    <a:chOff x="3008" y="11133"/>
                    <a:chExt cx="1498" cy="1948"/>
                  </a:xfrm>
                </p:grpSpPr>
                <p:sp>
                  <p:nvSpPr>
                    <p:cNvPr id="89" name="任意多边形 88"/>
                    <p:cNvSpPr/>
                    <p:nvPr/>
                  </p:nvSpPr>
                  <p:spPr>
                    <a:xfrm>
                      <a:off x="3844" y="11908"/>
                      <a:ext cx="140" cy="196"/>
                    </a:xfrm>
                    <a:custGeom>
                      <a:avLst/>
                      <a:gdLst/>
                      <a:ahLst/>
                      <a:cxnLst/>
                      <a:rect l="0" t="0" r="0" b="0"/>
                      <a:pathLst>
                        <a:path w="140" h="196">
                          <a:moveTo>
                            <a:pt x="130" y="0"/>
                          </a:moveTo>
                          <a:lnTo>
                            <a:pt x="119" y="2"/>
                          </a:lnTo>
                          <a:lnTo>
                            <a:pt x="98" y="12"/>
                          </a:lnTo>
                          <a:lnTo>
                            <a:pt x="75" y="32"/>
                          </a:lnTo>
                          <a:lnTo>
                            <a:pt x="40" y="76"/>
                          </a:lnTo>
                          <a:lnTo>
                            <a:pt x="9" y="127"/>
                          </a:lnTo>
                          <a:lnTo>
                            <a:pt x="2" y="155"/>
                          </a:lnTo>
                          <a:lnTo>
                            <a:pt x="0" y="172"/>
                          </a:lnTo>
                          <a:lnTo>
                            <a:pt x="2" y="185"/>
                          </a:lnTo>
                          <a:lnTo>
                            <a:pt x="6" y="194"/>
                          </a:lnTo>
                          <a:lnTo>
                            <a:pt x="19" y="196"/>
                          </a:lnTo>
                          <a:lnTo>
                            <a:pt x="40" y="185"/>
                          </a:lnTo>
                          <a:lnTo>
                            <a:pt x="64" y="162"/>
                          </a:lnTo>
                          <a:lnTo>
                            <a:pt x="91" y="130"/>
                          </a:lnTo>
                          <a:lnTo>
                            <a:pt x="115" y="95"/>
                          </a:lnTo>
                          <a:lnTo>
                            <a:pt x="132" y="63"/>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0" name="任意多边形 89"/>
                    <p:cNvSpPr/>
                    <p:nvPr/>
                  </p:nvSpPr>
                  <p:spPr>
                    <a:xfrm>
                      <a:off x="3578" y="12296"/>
                      <a:ext cx="140" cy="196"/>
                    </a:xfrm>
                    <a:custGeom>
                      <a:avLst/>
                      <a:gdLst/>
                      <a:ahLst/>
                      <a:cxnLst/>
                      <a:rect l="0" t="0" r="0" b="0"/>
                      <a:pathLst>
                        <a:path w="140" h="196">
                          <a:moveTo>
                            <a:pt x="130" y="0"/>
                          </a:moveTo>
                          <a:lnTo>
                            <a:pt x="119" y="2"/>
                          </a:lnTo>
                          <a:lnTo>
                            <a:pt x="98" y="11"/>
                          </a:lnTo>
                          <a:lnTo>
                            <a:pt x="75" y="32"/>
                          </a:lnTo>
                          <a:lnTo>
                            <a:pt x="40" y="76"/>
                          </a:lnTo>
                          <a:lnTo>
                            <a:pt x="9" y="126"/>
                          </a:lnTo>
                          <a:lnTo>
                            <a:pt x="2" y="155"/>
                          </a:lnTo>
                          <a:lnTo>
                            <a:pt x="0" y="172"/>
                          </a:lnTo>
                          <a:lnTo>
                            <a:pt x="2" y="185"/>
                          </a:lnTo>
                          <a:lnTo>
                            <a:pt x="6" y="194"/>
                          </a:lnTo>
                          <a:lnTo>
                            <a:pt x="19" y="196"/>
                          </a:lnTo>
                          <a:lnTo>
                            <a:pt x="40" y="185"/>
                          </a:lnTo>
                          <a:lnTo>
                            <a:pt x="64" y="162"/>
                          </a:lnTo>
                          <a:lnTo>
                            <a:pt x="91" y="130"/>
                          </a:lnTo>
                          <a:lnTo>
                            <a:pt x="115" y="94"/>
                          </a:lnTo>
                          <a:lnTo>
                            <a:pt x="132" y="62"/>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1" name="任意多边形 90"/>
                    <p:cNvSpPr/>
                    <p:nvPr/>
                  </p:nvSpPr>
                  <p:spPr>
                    <a:xfrm>
                      <a:off x="3697" y="11852"/>
                      <a:ext cx="139" cy="196"/>
                    </a:xfrm>
                    <a:custGeom>
                      <a:avLst/>
                      <a:gdLst/>
                      <a:ahLst/>
                      <a:cxnLst/>
                      <a:rect l="0" t="0" r="0" b="0"/>
                      <a:pathLst>
                        <a:path w="139" h="196">
                          <a:moveTo>
                            <a:pt x="130" y="0"/>
                          </a:moveTo>
                          <a:lnTo>
                            <a:pt x="119" y="2"/>
                          </a:lnTo>
                          <a:lnTo>
                            <a:pt x="98" y="11"/>
                          </a:lnTo>
                          <a:lnTo>
                            <a:pt x="75" y="32"/>
                          </a:lnTo>
                          <a:lnTo>
                            <a:pt x="39" y="75"/>
                          </a:lnTo>
                          <a:lnTo>
                            <a:pt x="9" y="126"/>
                          </a:lnTo>
                          <a:lnTo>
                            <a:pt x="2" y="154"/>
                          </a:lnTo>
                          <a:lnTo>
                            <a:pt x="0" y="171"/>
                          </a:lnTo>
                          <a:lnTo>
                            <a:pt x="2" y="184"/>
                          </a:lnTo>
                          <a:lnTo>
                            <a:pt x="5" y="194"/>
                          </a:lnTo>
                          <a:lnTo>
                            <a:pt x="19" y="196"/>
                          </a:lnTo>
                          <a:lnTo>
                            <a:pt x="39" y="184"/>
                          </a:lnTo>
                          <a:lnTo>
                            <a:pt x="64" y="162"/>
                          </a:lnTo>
                          <a:lnTo>
                            <a:pt x="90" y="130"/>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2" name="任意多边形 91"/>
                    <p:cNvSpPr/>
                    <p:nvPr/>
                  </p:nvSpPr>
                  <p:spPr>
                    <a:xfrm>
                      <a:off x="4014" y="11509"/>
                      <a:ext cx="139" cy="194"/>
                    </a:xfrm>
                    <a:custGeom>
                      <a:avLst/>
                      <a:gdLst/>
                      <a:ahLst/>
                      <a:cxnLst/>
                      <a:rect l="0" t="0" r="0" b="0"/>
                      <a:pathLst>
                        <a:path w="139" h="194">
                          <a:moveTo>
                            <a:pt x="130" y="0"/>
                          </a:moveTo>
                          <a:lnTo>
                            <a:pt x="119" y="2"/>
                          </a:lnTo>
                          <a:lnTo>
                            <a:pt x="98" y="12"/>
                          </a:lnTo>
                          <a:lnTo>
                            <a:pt x="75" y="32"/>
                          </a:lnTo>
                          <a:lnTo>
                            <a:pt x="39" y="76"/>
                          </a:lnTo>
                          <a:lnTo>
                            <a:pt x="9" y="126"/>
                          </a:lnTo>
                          <a:lnTo>
                            <a:pt x="2" y="155"/>
                          </a:lnTo>
                          <a:lnTo>
                            <a:pt x="0" y="172"/>
                          </a:lnTo>
                          <a:lnTo>
                            <a:pt x="2" y="185"/>
                          </a:lnTo>
                          <a:lnTo>
                            <a:pt x="6" y="194"/>
                          </a:lnTo>
                          <a:lnTo>
                            <a:pt x="19" y="194"/>
                          </a:lnTo>
                          <a:lnTo>
                            <a:pt x="39" y="185"/>
                          </a:lnTo>
                          <a:lnTo>
                            <a:pt x="64" y="162"/>
                          </a:lnTo>
                          <a:lnTo>
                            <a:pt x="90" y="130"/>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3" name="任意多边形 92"/>
                    <p:cNvSpPr/>
                    <p:nvPr/>
                  </p:nvSpPr>
                  <p:spPr>
                    <a:xfrm>
                      <a:off x="3280" y="12611"/>
                      <a:ext cx="138" cy="195"/>
                    </a:xfrm>
                    <a:custGeom>
                      <a:avLst/>
                      <a:gdLst/>
                      <a:ahLst/>
                      <a:cxnLst/>
                      <a:rect l="0" t="0" r="0" b="0"/>
                      <a:pathLst>
                        <a:path w="138" h="195">
                          <a:moveTo>
                            <a:pt x="128" y="0"/>
                          </a:moveTo>
                          <a:lnTo>
                            <a:pt x="117" y="1"/>
                          </a:lnTo>
                          <a:lnTo>
                            <a:pt x="98" y="11"/>
                          </a:lnTo>
                          <a:lnTo>
                            <a:pt x="75" y="32"/>
                          </a:lnTo>
                          <a:lnTo>
                            <a:pt x="39" y="75"/>
                          </a:lnTo>
                          <a:lnTo>
                            <a:pt x="9" y="126"/>
                          </a:lnTo>
                          <a:lnTo>
                            <a:pt x="2" y="154"/>
                          </a:lnTo>
                          <a:lnTo>
                            <a:pt x="0" y="171"/>
                          </a:lnTo>
                          <a:lnTo>
                            <a:pt x="2" y="184"/>
                          </a:lnTo>
                          <a:lnTo>
                            <a:pt x="5" y="193"/>
                          </a:lnTo>
                          <a:lnTo>
                            <a:pt x="19" y="195"/>
                          </a:lnTo>
                          <a:lnTo>
                            <a:pt x="39" y="184"/>
                          </a:lnTo>
                          <a:lnTo>
                            <a:pt x="64" y="161"/>
                          </a:lnTo>
                          <a:lnTo>
                            <a:pt x="90" y="129"/>
                          </a:lnTo>
                          <a:lnTo>
                            <a:pt x="113" y="94"/>
                          </a:lnTo>
                          <a:lnTo>
                            <a:pt x="130" y="62"/>
                          </a:lnTo>
                          <a:lnTo>
                            <a:pt x="138" y="33"/>
                          </a:lnTo>
                          <a:lnTo>
                            <a:pt x="138" y="17"/>
                          </a:lnTo>
                          <a:lnTo>
                            <a:pt x="128"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4" name="任意多边形 93"/>
                    <p:cNvSpPr/>
                    <p:nvPr/>
                  </p:nvSpPr>
                  <p:spPr>
                    <a:xfrm>
                      <a:off x="3008" y="12887"/>
                      <a:ext cx="140" cy="194"/>
                    </a:xfrm>
                    <a:custGeom>
                      <a:avLst/>
                      <a:gdLst/>
                      <a:ahLst/>
                      <a:cxnLst/>
                      <a:rect l="0" t="0" r="0" b="0"/>
                      <a:pathLst>
                        <a:path w="140" h="194">
                          <a:moveTo>
                            <a:pt x="130" y="0"/>
                          </a:moveTo>
                          <a:lnTo>
                            <a:pt x="119" y="2"/>
                          </a:lnTo>
                          <a:lnTo>
                            <a:pt x="98" y="12"/>
                          </a:lnTo>
                          <a:lnTo>
                            <a:pt x="76" y="32"/>
                          </a:lnTo>
                          <a:lnTo>
                            <a:pt x="40" y="76"/>
                          </a:lnTo>
                          <a:lnTo>
                            <a:pt x="10" y="126"/>
                          </a:lnTo>
                          <a:lnTo>
                            <a:pt x="2" y="153"/>
                          </a:lnTo>
                          <a:lnTo>
                            <a:pt x="0" y="170"/>
                          </a:lnTo>
                          <a:lnTo>
                            <a:pt x="2" y="183"/>
                          </a:lnTo>
                          <a:lnTo>
                            <a:pt x="6" y="192"/>
                          </a:lnTo>
                          <a:lnTo>
                            <a:pt x="19" y="194"/>
                          </a:lnTo>
                          <a:lnTo>
                            <a:pt x="40" y="183"/>
                          </a:lnTo>
                          <a:lnTo>
                            <a:pt x="64" y="160"/>
                          </a:lnTo>
                          <a:lnTo>
                            <a:pt x="91" y="130"/>
                          </a:lnTo>
                          <a:lnTo>
                            <a:pt x="115" y="94"/>
                          </a:lnTo>
                          <a:lnTo>
                            <a:pt x="132" y="62"/>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5" name="任意多边形 94"/>
                    <p:cNvSpPr/>
                    <p:nvPr/>
                  </p:nvSpPr>
                  <p:spPr>
                    <a:xfrm>
                      <a:off x="4367" y="11133"/>
                      <a:ext cx="139" cy="194"/>
                    </a:xfrm>
                    <a:custGeom>
                      <a:avLst/>
                      <a:gdLst/>
                      <a:ahLst/>
                      <a:cxnLst/>
                      <a:rect l="0" t="0" r="0" b="0"/>
                      <a:pathLst>
                        <a:path w="139" h="194">
                          <a:moveTo>
                            <a:pt x="130" y="0"/>
                          </a:moveTo>
                          <a:lnTo>
                            <a:pt x="119" y="2"/>
                          </a:lnTo>
                          <a:lnTo>
                            <a:pt x="98" y="11"/>
                          </a:lnTo>
                          <a:lnTo>
                            <a:pt x="75" y="32"/>
                          </a:lnTo>
                          <a:lnTo>
                            <a:pt x="39" y="75"/>
                          </a:lnTo>
                          <a:lnTo>
                            <a:pt x="9" y="124"/>
                          </a:lnTo>
                          <a:lnTo>
                            <a:pt x="2" y="152"/>
                          </a:lnTo>
                          <a:lnTo>
                            <a:pt x="0" y="169"/>
                          </a:lnTo>
                          <a:lnTo>
                            <a:pt x="2" y="182"/>
                          </a:lnTo>
                          <a:lnTo>
                            <a:pt x="5" y="192"/>
                          </a:lnTo>
                          <a:lnTo>
                            <a:pt x="19" y="194"/>
                          </a:lnTo>
                          <a:lnTo>
                            <a:pt x="39" y="182"/>
                          </a:lnTo>
                          <a:lnTo>
                            <a:pt x="64" y="160"/>
                          </a:lnTo>
                          <a:lnTo>
                            <a:pt x="90" y="128"/>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96" name="任意多边形 95"/>
                    <p:cNvSpPr/>
                    <p:nvPr/>
                  </p:nvSpPr>
                  <p:spPr>
                    <a:xfrm>
                      <a:off x="4170" y="11169"/>
                      <a:ext cx="138" cy="180"/>
                    </a:xfrm>
                    <a:custGeom>
                      <a:avLst/>
                      <a:gdLst/>
                      <a:ahLst/>
                      <a:cxnLst/>
                      <a:rect l="0" t="0" r="0" b="0"/>
                      <a:pathLst>
                        <a:path w="138" h="180">
                          <a:moveTo>
                            <a:pt x="129" y="0"/>
                          </a:moveTo>
                          <a:lnTo>
                            <a:pt x="117" y="0"/>
                          </a:lnTo>
                          <a:lnTo>
                            <a:pt x="97" y="9"/>
                          </a:lnTo>
                          <a:lnTo>
                            <a:pt x="74" y="28"/>
                          </a:lnTo>
                          <a:lnTo>
                            <a:pt x="38" y="69"/>
                          </a:lnTo>
                          <a:lnTo>
                            <a:pt x="10" y="116"/>
                          </a:lnTo>
                          <a:lnTo>
                            <a:pt x="2" y="143"/>
                          </a:lnTo>
                          <a:lnTo>
                            <a:pt x="0" y="158"/>
                          </a:lnTo>
                          <a:lnTo>
                            <a:pt x="2" y="171"/>
                          </a:lnTo>
                          <a:lnTo>
                            <a:pt x="6" y="180"/>
                          </a:lnTo>
                          <a:lnTo>
                            <a:pt x="19" y="180"/>
                          </a:lnTo>
                          <a:lnTo>
                            <a:pt x="38" y="171"/>
                          </a:lnTo>
                          <a:lnTo>
                            <a:pt x="63" y="150"/>
                          </a:lnTo>
                          <a:lnTo>
                            <a:pt x="89" y="118"/>
                          </a:lnTo>
                          <a:lnTo>
                            <a:pt x="114" y="88"/>
                          </a:lnTo>
                          <a:lnTo>
                            <a:pt x="131" y="58"/>
                          </a:lnTo>
                          <a:lnTo>
                            <a:pt x="138" y="30"/>
                          </a:lnTo>
                          <a:lnTo>
                            <a:pt x="138" y="15"/>
                          </a:lnTo>
                          <a:lnTo>
                            <a:pt x="129"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sp>
              <p:nvSpPr>
                <p:cNvPr id="86" name="任意多边形 85"/>
                <p:cNvSpPr/>
                <p:nvPr/>
              </p:nvSpPr>
              <p:spPr>
                <a:xfrm>
                  <a:off x="3587" y="12072"/>
                  <a:ext cx="261" cy="205"/>
                </a:xfrm>
                <a:custGeom>
                  <a:avLst/>
                  <a:gdLst/>
                  <a:ahLst/>
                  <a:cxnLst/>
                  <a:rect l="0" t="0" r="0" b="0"/>
                  <a:pathLst>
                    <a:path w="261" h="205">
                      <a:moveTo>
                        <a:pt x="261" y="123"/>
                      </a:moveTo>
                      <a:lnTo>
                        <a:pt x="34" y="0"/>
                      </a:lnTo>
                      <a:lnTo>
                        <a:pt x="0" y="49"/>
                      </a:lnTo>
                      <a:lnTo>
                        <a:pt x="206" y="205"/>
                      </a:lnTo>
                      <a:lnTo>
                        <a:pt x="261" y="123"/>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nvGrpSpPr>
              <p:cNvPr id="74" name="组合 73"/>
              <p:cNvGrpSpPr/>
              <p:nvPr/>
            </p:nvGrpSpPr>
            <p:grpSpPr>
              <a:xfrm>
                <a:off x="3185" y="11336"/>
                <a:ext cx="1969" cy="2605"/>
                <a:chOff x="3185" y="11336"/>
                <a:chExt cx="1969" cy="2605"/>
              </a:xfrm>
            </p:grpSpPr>
            <p:sp>
              <p:nvSpPr>
                <p:cNvPr id="75" name="任意多边形 74"/>
                <p:cNvSpPr/>
                <p:nvPr/>
              </p:nvSpPr>
              <p:spPr>
                <a:xfrm rot="-1912663">
                  <a:off x="3253" y="11336"/>
                  <a:ext cx="1901" cy="2605"/>
                </a:xfrm>
                <a:custGeom>
                  <a:avLst/>
                  <a:gdLst/>
                  <a:ahLst/>
                  <a:cxnLst/>
                  <a:rect l="0" t="0" r="0" b="0"/>
                  <a:pathLst>
                    <a:path w="2003" h="2669">
                      <a:moveTo>
                        <a:pt x="2003" y="269"/>
                      </a:moveTo>
                      <a:lnTo>
                        <a:pt x="1607" y="0"/>
                      </a:lnTo>
                      <a:lnTo>
                        <a:pt x="0" y="2389"/>
                      </a:lnTo>
                      <a:lnTo>
                        <a:pt x="394" y="2669"/>
                      </a:lnTo>
                      <a:lnTo>
                        <a:pt x="2003" y="269"/>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76" name="任意多边形 75"/>
                <p:cNvSpPr/>
                <p:nvPr/>
              </p:nvSpPr>
              <p:spPr>
                <a:xfrm rot="-1912663">
                  <a:off x="3185" y="11473"/>
                  <a:ext cx="1563" cy="2336"/>
                </a:xfrm>
                <a:custGeom>
                  <a:avLst/>
                  <a:gdLst/>
                  <a:ahLst/>
                  <a:cxnLst/>
                  <a:rect l="0" t="0" r="0" b="0"/>
                  <a:pathLst>
                    <a:path w="1647" h="2393">
                      <a:moveTo>
                        <a:pt x="1647" y="0"/>
                      </a:moveTo>
                      <a:lnTo>
                        <a:pt x="1283" y="79"/>
                      </a:lnTo>
                      <a:lnTo>
                        <a:pt x="0" y="1999"/>
                      </a:lnTo>
                      <a:lnTo>
                        <a:pt x="40" y="2393"/>
                      </a:lnTo>
                      <a:lnTo>
                        <a:pt x="1647" y="0"/>
                      </a:lnTo>
                      <a:close/>
                    </a:path>
                  </a:pathLst>
                </a:custGeom>
                <a:solidFill>
                  <a:srgbClr val="80808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77" name="任意多边形 76"/>
                <p:cNvSpPr/>
                <p:nvPr/>
              </p:nvSpPr>
              <p:spPr>
                <a:xfrm rot="-1912663">
                  <a:off x="3865" y="12297"/>
                  <a:ext cx="132" cy="192"/>
                </a:xfrm>
                <a:custGeom>
                  <a:avLst/>
                  <a:gdLst/>
                  <a:ahLst/>
                  <a:cxnLst/>
                  <a:rect l="0" t="0" r="0" b="0"/>
                  <a:pathLst>
                    <a:path w="140" h="196">
                      <a:moveTo>
                        <a:pt x="130" y="0"/>
                      </a:moveTo>
                      <a:lnTo>
                        <a:pt x="119" y="2"/>
                      </a:lnTo>
                      <a:lnTo>
                        <a:pt x="98" y="12"/>
                      </a:lnTo>
                      <a:lnTo>
                        <a:pt x="75" y="32"/>
                      </a:lnTo>
                      <a:lnTo>
                        <a:pt x="40" y="76"/>
                      </a:lnTo>
                      <a:lnTo>
                        <a:pt x="9" y="127"/>
                      </a:lnTo>
                      <a:lnTo>
                        <a:pt x="2" y="155"/>
                      </a:lnTo>
                      <a:lnTo>
                        <a:pt x="0" y="172"/>
                      </a:lnTo>
                      <a:lnTo>
                        <a:pt x="2" y="185"/>
                      </a:lnTo>
                      <a:lnTo>
                        <a:pt x="6" y="194"/>
                      </a:lnTo>
                      <a:lnTo>
                        <a:pt x="19" y="196"/>
                      </a:lnTo>
                      <a:lnTo>
                        <a:pt x="40" y="185"/>
                      </a:lnTo>
                      <a:lnTo>
                        <a:pt x="64" y="162"/>
                      </a:lnTo>
                      <a:lnTo>
                        <a:pt x="91" y="130"/>
                      </a:lnTo>
                      <a:lnTo>
                        <a:pt x="115" y="95"/>
                      </a:lnTo>
                      <a:lnTo>
                        <a:pt x="132" y="63"/>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78" name="任意多边形 77"/>
                <p:cNvSpPr/>
                <p:nvPr/>
              </p:nvSpPr>
              <p:spPr>
                <a:xfrm rot="-1912663">
                  <a:off x="3835" y="12902"/>
                  <a:ext cx="133" cy="191"/>
                </a:xfrm>
                <a:custGeom>
                  <a:avLst/>
                  <a:gdLst/>
                  <a:ahLst/>
                  <a:cxnLst/>
                  <a:rect l="0" t="0" r="0" b="0"/>
                  <a:pathLst>
                    <a:path w="140" h="196">
                      <a:moveTo>
                        <a:pt x="130" y="0"/>
                      </a:moveTo>
                      <a:lnTo>
                        <a:pt x="119" y="2"/>
                      </a:lnTo>
                      <a:lnTo>
                        <a:pt x="98" y="11"/>
                      </a:lnTo>
                      <a:lnTo>
                        <a:pt x="75" y="32"/>
                      </a:lnTo>
                      <a:lnTo>
                        <a:pt x="40" y="76"/>
                      </a:lnTo>
                      <a:lnTo>
                        <a:pt x="9" y="126"/>
                      </a:lnTo>
                      <a:lnTo>
                        <a:pt x="2" y="155"/>
                      </a:lnTo>
                      <a:lnTo>
                        <a:pt x="0" y="172"/>
                      </a:lnTo>
                      <a:lnTo>
                        <a:pt x="2" y="185"/>
                      </a:lnTo>
                      <a:lnTo>
                        <a:pt x="6" y="194"/>
                      </a:lnTo>
                      <a:lnTo>
                        <a:pt x="19" y="196"/>
                      </a:lnTo>
                      <a:lnTo>
                        <a:pt x="40" y="185"/>
                      </a:lnTo>
                      <a:lnTo>
                        <a:pt x="64" y="162"/>
                      </a:lnTo>
                      <a:lnTo>
                        <a:pt x="91" y="130"/>
                      </a:lnTo>
                      <a:lnTo>
                        <a:pt x="115" y="94"/>
                      </a:lnTo>
                      <a:lnTo>
                        <a:pt x="132" y="62"/>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79" name="任意多边形 78"/>
                <p:cNvSpPr/>
                <p:nvPr/>
              </p:nvSpPr>
              <p:spPr>
                <a:xfrm rot="-1912663">
                  <a:off x="3717" y="12325"/>
                  <a:ext cx="132" cy="191"/>
                </a:xfrm>
                <a:custGeom>
                  <a:avLst/>
                  <a:gdLst/>
                  <a:ahLst/>
                  <a:cxnLst/>
                  <a:rect l="0" t="0" r="0" b="0"/>
                  <a:pathLst>
                    <a:path w="139" h="196">
                      <a:moveTo>
                        <a:pt x="130" y="0"/>
                      </a:moveTo>
                      <a:lnTo>
                        <a:pt x="119" y="2"/>
                      </a:lnTo>
                      <a:lnTo>
                        <a:pt x="98" y="11"/>
                      </a:lnTo>
                      <a:lnTo>
                        <a:pt x="75" y="32"/>
                      </a:lnTo>
                      <a:lnTo>
                        <a:pt x="39" y="75"/>
                      </a:lnTo>
                      <a:lnTo>
                        <a:pt x="9" y="126"/>
                      </a:lnTo>
                      <a:lnTo>
                        <a:pt x="2" y="154"/>
                      </a:lnTo>
                      <a:lnTo>
                        <a:pt x="0" y="171"/>
                      </a:lnTo>
                      <a:lnTo>
                        <a:pt x="2" y="184"/>
                      </a:lnTo>
                      <a:lnTo>
                        <a:pt x="5" y="194"/>
                      </a:lnTo>
                      <a:lnTo>
                        <a:pt x="19" y="196"/>
                      </a:lnTo>
                      <a:lnTo>
                        <a:pt x="39" y="184"/>
                      </a:lnTo>
                      <a:lnTo>
                        <a:pt x="64" y="162"/>
                      </a:lnTo>
                      <a:lnTo>
                        <a:pt x="90" y="130"/>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80" name="任意多边形 79"/>
                <p:cNvSpPr/>
                <p:nvPr/>
              </p:nvSpPr>
              <p:spPr>
                <a:xfrm rot="-1912663">
                  <a:off x="3796" y="11882"/>
                  <a:ext cx="132" cy="189"/>
                </a:xfrm>
                <a:custGeom>
                  <a:avLst/>
                  <a:gdLst/>
                  <a:ahLst/>
                  <a:cxnLst/>
                  <a:rect l="0" t="0" r="0" b="0"/>
                  <a:pathLst>
                    <a:path w="139" h="194">
                      <a:moveTo>
                        <a:pt x="130" y="0"/>
                      </a:moveTo>
                      <a:lnTo>
                        <a:pt x="119" y="2"/>
                      </a:lnTo>
                      <a:lnTo>
                        <a:pt x="98" y="12"/>
                      </a:lnTo>
                      <a:lnTo>
                        <a:pt x="75" y="32"/>
                      </a:lnTo>
                      <a:lnTo>
                        <a:pt x="39" y="76"/>
                      </a:lnTo>
                      <a:lnTo>
                        <a:pt x="9" y="126"/>
                      </a:lnTo>
                      <a:lnTo>
                        <a:pt x="2" y="155"/>
                      </a:lnTo>
                      <a:lnTo>
                        <a:pt x="0" y="172"/>
                      </a:lnTo>
                      <a:lnTo>
                        <a:pt x="2" y="185"/>
                      </a:lnTo>
                      <a:lnTo>
                        <a:pt x="6" y="194"/>
                      </a:lnTo>
                      <a:lnTo>
                        <a:pt x="19" y="194"/>
                      </a:lnTo>
                      <a:lnTo>
                        <a:pt x="39" y="185"/>
                      </a:lnTo>
                      <a:lnTo>
                        <a:pt x="64" y="162"/>
                      </a:lnTo>
                      <a:lnTo>
                        <a:pt x="90" y="130"/>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81" name="任意多边形 80"/>
                <p:cNvSpPr/>
                <p:nvPr/>
              </p:nvSpPr>
              <p:spPr>
                <a:xfrm rot="-1912663">
                  <a:off x="3732" y="13287"/>
                  <a:ext cx="133" cy="189"/>
                </a:xfrm>
                <a:custGeom>
                  <a:avLst/>
                  <a:gdLst/>
                  <a:ahLst/>
                  <a:cxnLst/>
                  <a:rect l="0" t="0" r="0" b="0"/>
                  <a:pathLst>
                    <a:path w="140" h="194">
                      <a:moveTo>
                        <a:pt x="130" y="0"/>
                      </a:moveTo>
                      <a:lnTo>
                        <a:pt x="119" y="2"/>
                      </a:lnTo>
                      <a:lnTo>
                        <a:pt x="98" y="12"/>
                      </a:lnTo>
                      <a:lnTo>
                        <a:pt x="76" y="32"/>
                      </a:lnTo>
                      <a:lnTo>
                        <a:pt x="40" y="76"/>
                      </a:lnTo>
                      <a:lnTo>
                        <a:pt x="10" y="126"/>
                      </a:lnTo>
                      <a:lnTo>
                        <a:pt x="2" y="153"/>
                      </a:lnTo>
                      <a:lnTo>
                        <a:pt x="0" y="170"/>
                      </a:lnTo>
                      <a:lnTo>
                        <a:pt x="2" y="183"/>
                      </a:lnTo>
                      <a:lnTo>
                        <a:pt x="6" y="192"/>
                      </a:lnTo>
                      <a:lnTo>
                        <a:pt x="19" y="194"/>
                      </a:lnTo>
                      <a:lnTo>
                        <a:pt x="40" y="183"/>
                      </a:lnTo>
                      <a:lnTo>
                        <a:pt x="64" y="160"/>
                      </a:lnTo>
                      <a:lnTo>
                        <a:pt x="91" y="130"/>
                      </a:lnTo>
                      <a:lnTo>
                        <a:pt x="115" y="94"/>
                      </a:lnTo>
                      <a:lnTo>
                        <a:pt x="132" y="62"/>
                      </a:lnTo>
                      <a:lnTo>
                        <a:pt x="140" y="34"/>
                      </a:lnTo>
                      <a:lnTo>
                        <a:pt x="140"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82" name="任意多边形 81"/>
                <p:cNvSpPr/>
                <p:nvPr/>
              </p:nvSpPr>
              <p:spPr>
                <a:xfrm rot="-1912663">
                  <a:off x="3886" y="11393"/>
                  <a:ext cx="132" cy="189"/>
                </a:xfrm>
                <a:custGeom>
                  <a:avLst/>
                  <a:gdLst/>
                  <a:ahLst/>
                  <a:cxnLst/>
                  <a:rect l="0" t="0" r="0" b="0"/>
                  <a:pathLst>
                    <a:path w="139" h="194">
                      <a:moveTo>
                        <a:pt x="130" y="0"/>
                      </a:moveTo>
                      <a:lnTo>
                        <a:pt x="119" y="2"/>
                      </a:lnTo>
                      <a:lnTo>
                        <a:pt x="98" y="11"/>
                      </a:lnTo>
                      <a:lnTo>
                        <a:pt x="75" y="32"/>
                      </a:lnTo>
                      <a:lnTo>
                        <a:pt x="39" y="75"/>
                      </a:lnTo>
                      <a:lnTo>
                        <a:pt x="9" y="124"/>
                      </a:lnTo>
                      <a:lnTo>
                        <a:pt x="2" y="152"/>
                      </a:lnTo>
                      <a:lnTo>
                        <a:pt x="0" y="169"/>
                      </a:lnTo>
                      <a:lnTo>
                        <a:pt x="2" y="182"/>
                      </a:lnTo>
                      <a:lnTo>
                        <a:pt x="5" y="192"/>
                      </a:lnTo>
                      <a:lnTo>
                        <a:pt x="19" y="194"/>
                      </a:lnTo>
                      <a:lnTo>
                        <a:pt x="39" y="182"/>
                      </a:lnTo>
                      <a:lnTo>
                        <a:pt x="64" y="160"/>
                      </a:lnTo>
                      <a:lnTo>
                        <a:pt x="90" y="128"/>
                      </a:lnTo>
                      <a:lnTo>
                        <a:pt x="115" y="94"/>
                      </a:lnTo>
                      <a:lnTo>
                        <a:pt x="132" y="62"/>
                      </a:lnTo>
                      <a:lnTo>
                        <a:pt x="139" y="34"/>
                      </a:lnTo>
                      <a:lnTo>
                        <a:pt x="139" y="17"/>
                      </a:lnTo>
                      <a:lnTo>
                        <a:pt x="130"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83" name="任意多边形 82"/>
                <p:cNvSpPr/>
                <p:nvPr/>
              </p:nvSpPr>
              <p:spPr>
                <a:xfrm rot="-1912663">
                  <a:off x="3742" y="11523"/>
                  <a:ext cx="131" cy="176"/>
                </a:xfrm>
                <a:custGeom>
                  <a:avLst/>
                  <a:gdLst/>
                  <a:ahLst/>
                  <a:cxnLst/>
                  <a:rect l="0" t="0" r="0" b="0"/>
                  <a:pathLst>
                    <a:path w="138" h="180">
                      <a:moveTo>
                        <a:pt x="129" y="0"/>
                      </a:moveTo>
                      <a:lnTo>
                        <a:pt x="117" y="0"/>
                      </a:lnTo>
                      <a:lnTo>
                        <a:pt x="97" y="9"/>
                      </a:lnTo>
                      <a:lnTo>
                        <a:pt x="74" y="28"/>
                      </a:lnTo>
                      <a:lnTo>
                        <a:pt x="38" y="69"/>
                      </a:lnTo>
                      <a:lnTo>
                        <a:pt x="10" y="116"/>
                      </a:lnTo>
                      <a:lnTo>
                        <a:pt x="2" y="143"/>
                      </a:lnTo>
                      <a:lnTo>
                        <a:pt x="0" y="158"/>
                      </a:lnTo>
                      <a:lnTo>
                        <a:pt x="2" y="171"/>
                      </a:lnTo>
                      <a:lnTo>
                        <a:pt x="6" y="180"/>
                      </a:lnTo>
                      <a:lnTo>
                        <a:pt x="19" y="180"/>
                      </a:lnTo>
                      <a:lnTo>
                        <a:pt x="38" y="171"/>
                      </a:lnTo>
                      <a:lnTo>
                        <a:pt x="63" y="150"/>
                      </a:lnTo>
                      <a:lnTo>
                        <a:pt x="89" y="118"/>
                      </a:lnTo>
                      <a:lnTo>
                        <a:pt x="114" y="88"/>
                      </a:lnTo>
                      <a:lnTo>
                        <a:pt x="131" y="58"/>
                      </a:lnTo>
                      <a:lnTo>
                        <a:pt x="138" y="30"/>
                      </a:lnTo>
                      <a:lnTo>
                        <a:pt x="138" y="15"/>
                      </a:lnTo>
                      <a:lnTo>
                        <a:pt x="129" y="0"/>
                      </a:lnTo>
                      <a:close/>
                    </a:path>
                  </a:pathLst>
                </a:custGeom>
                <a:solidFill>
                  <a:srgbClr val="E0E0E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sp>
              <p:nvSpPr>
                <p:cNvPr id="84" name="任意多边形 83"/>
                <p:cNvSpPr/>
                <p:nvPr/>
              </p:nvSpPr>
              <p:spPr>
                <a:xfrm rot="-1912663">
                  <a:off x="3736" y="12531"/>
                  <a:ext cx="248" cy="200"/>
                </a:xfrm>
                <a:custGeom>
                  <a:avLst/>
                  <a:gdLst/>
                  <a:ahLst/>
                  <a:cxnLst/>
                  <a:rect l="0" t="0" r="0" b="0"/>
                  <a:pathLst>
                    <a:path w="261" h="205">
                      <a:moveTo>
                        <a:pt x="261" y="123"/>
                      </a:moveTo>
                      <a:lnTo>
                        <a:pt x="34" y="0"/>
                      </a:lnTo>
                      <a:lnTo>
                        <a:pt x="0" y="49"/>
                      </a:lnTo>
                      <a:lnTo>
                        <a:pt x="206" y="205"/>
                      </a:lnTo>
                      <a:lnTo>
                        <a:pt x="261" y="123"/>
                      </a:lnTo>
                      <a:close/>
                    </a:path>
                  </a:pathLst>
                </a:custGeom>
                <a:solidFill>
                  <a:srgbClr val="404040"/>
                </a:solid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a:p>
              </p:txBody>
            </p:sp>
          </p:grpSp>
        </p:grpSp>
        <p:sp>
          <p:nvSpPr>
            <p:cNvPr id="55" name="直接连接符 54"/>
            <p:cNvSpPr/>
            <p:nvPr/>
          </p:nvSpPr>
          <p:spPr>
            <a:xfrm>
              <a:off x="3256" y="14142"/>
              <a:ext cx="6350" cy="1"/>
            </a:xfrm>
            <a:prstGeom prst="line">
              <a:avLst/>
            </a:prstGeom>
            <a:ln w="9525" cap="flat" cmpd="sng">
              <a:solidFill>
                <a:srgbClr val="000000"/>
              </a:solidFill>
              <a:prstDash val="solid"/>
              <a:headEnd type="none" w="med" len="med"/>
              <a:tailEnd type="none" w="med" len="med"/>
            </a:ln>
          </p:spPr>
        </p:sp>
        <p:sp>
          <p:nvSpPr>
            <p:cNvPr id="56" name="文本框 687176"/>
            <p:cNvSpPr txBox="1"/>
            <p:nvPr/>
          </p:nvSpPr>
          <p:spPr>
            <a:xfrm>
              <a:off x="3185" y="14143"/>
              <a:ext cx="6421" cy="425"/>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a:lnSpc>
                  <a:spcPct val="100000"/>
                </a:lnSpc>
                <a:buClr>
                  <a:srgbClr val="000000"/>
                </a:buClr>
              </a:pPr>
              <a:endParaRPr lang="en-US" altLang="zh-CN" sz="2400" b="1" dirty="0" smtClean="0">
                <a:solidFill>
                  <a:srgbClr val="215968"/>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lnSpc>
                  <a:spcPct val="100000"/>
                </a:lnSpc>
                <a:buClr>
                  <a:srgbClr val="000000"/>
                </a:buClr>
              </a:pPr>
              <a:r>
                <a:rPr lang="zh-CN" altLang="en-US" sz="2400" b="1" dirty="0" smtClean="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从</a:t>
              </a:r>
              <a:r>
                <a:rPr lang="zh-CN" altLang="en-US" sz="2400" b="1" dirty="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400" b="1" dirty="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个骨牌倒下开始就拉开了事故发生的序幕</a:t>
              </a:r>
            </a:p>
          </p:txBody>
        </p:sp>
        <p:sp>
          <p:nvSpPr>
            <p:cNvPr id="57" name="文本框 687177"/>
            <p:cNvSpPr txBox="1"/>
            <p:nvPr/>
          </p:nvSpPr>
          <p:spPr>
            <a:xfrm>
              <a:off x="3813" y="11836"/>
              <a:ext cx="433" cy="183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a:lnSpc>
                  <a:spcPct val="100000"/>
                </a:lnSpc>
                <a:buClr>
                  <a:srgbClr val="000000"/>
                </a:buClr>
              </a:pPr>
              <a:r>
                <a:rPr lang="zh-CN" altLang="en-US" b="1" dirty="0" smtClean="0">
                  <a:solidFill>
                    <a:srgbClr val="FFFFFF"/>
                  </a:solidFill>
                  <a:latin typeface="微软雅黑" panose="020B0503020204020204" pitchFamily="34" charset="-122"/>
                  <a:ea typeface="微软雅黑" panose="020B0503020204020204" pitchFamily="34" charset="-122"/>
                </a:rPr>
                <a:t>遗传与</a:t>
              </a:r>
              <a:endParaRPr lang="zh-CN" altLang="en-US" b="1" dirty="0">
                <a:solidFill>
                  <a:schemeClr val="accent2"/>
                </a:solidFill>
                <a:latin typeface="微软雅黑" panose="020B0503020204020204" pitchFamily="34" charset="-122"/>
                <a:ea typeface="微软雅黑" panose="020B0503020204020204" pitchFamily="34" charset="-122"/>
              </a:endParaRPr>
            </a:p>
            <a:p>
              <a:pPr lvl="0" algn="ctr" eaLnBrk="0" hangingPunct="0">
                <a:lnSpc>
                  <a:spcPct val="100000"/>
                </a:lnSpc>
              </a:pPr>
              <a:r>
                <a:rPr lang="zh-CN" altLang="en-US" b="1" dirty="0" smtClean="0">
                  <a:solidFill>
                    <a:srgbClr val="FFFFFF"/>
                  </a:solidFill>
                  <a:latin typeface="微软雅黑" panose="020B0503020204020204" pitchFamily="34" charset="-122"/>
                  <a:ea typeface="微软雅黑" panose="020B0503020204020204" pitchFamily="34" charset="-122"/>
                </a:rPr>
                <a:t>社</a:t>
              </a:r>
              <a:endParaRPr lang="zh-CN" altLang="en-US" b="1" dirty="0">
                <a:solidFill>
                  <a:schemeClr val="accent2"/>
                </a:solidFill>
                <a:latin typeface="微软雅黑" panose="020B0503020204020204" pitchFamily="34" charset="-122"/>
                <a:ea typeface="微软雅黑" panose="020B0503020204020204" pitchFamily="34" charset="-122"/>
              </a:endParaRPr>
            </a:p>
            <a:p>
              <a:pPr lvl="0" algn="ctr" eaLnBrk="0" hangingPunct="0">
                <a:lnSpc>
                  <a:spcPct val="100000"/>
                </a:lnSpc>
              </a:pPr>
              <a:r>
                <a:rPr lang="zh-CN" altLang="en-US" b="1" dirty="0" smtClean="0">
                  <a:solidFill>
                    <a:srgbClr val="FFFFFF"/>
                  </a:solidFill>
                  <a:latin typeface="微软雅黑" panose="020B0503020204020204" pitchFamily="34" charset="-122"/>
                  <a:ea typeface="微软雅黑" panose="020B0503020204020204" pitchFamily="34" charset="-122"/>
                </a:rPr>
                <a:t>会</a:t>
              </a:r>
              <a:endParaRPr lang="zh-CN" altLang="en-US" b="1" dirty="0">
                <a:solidFill>
                  <a:schemeClr val="accent2"/>
                </a:solidFill>
                <a:latin typeface="微软雅黑" panose="020B0503020204020204" pitchFamily="34" charset="-122"/>
                <a:ea typeface="微软雅黑" panose="020B0503020204020204" pitchFamily="34" charset="-122"/>
              </a:endParaRPr>
            </a:p>
            <a:p>
              <a:pPr lvl="0" algn="ctr" eaLnBrk="0" hangingPunct="0">
                <a:lnSpc>
                  <a:spcPct val="100000"/>
                </a:lnSpc>
              </a:pPr>
              <a:r>
                <a:rPr lang="zh-CN" altLang="en-US" b="1" dirty="0" smtClean="0">
                  <a:solidFill>
                    <a:srgbClr val="FFFFFF"/>
                  </a:solidFill>
                  <a:latin typeface="微软雅黑" panose="020B0503020204020204" pitchFamily="34" charset="-122"/>
                  <a:ea typeface="微软雅黑" panose="020B0503020204020204" pitchFamily="34" charset="-122"/>
                </a:rPr>
                <a:t>环</a:t>
              </a:r>
              <a:endParaRPr lang="zh-CN" altLang="en-US" b="1" dirty="0">
                <a:solidFill>
                  <a:schemeClr val="accent2"/>
                </a:solidFill>
                <a:latin typeface="微软雅黑" panose="020B0503020204020204" pitchFamily="34" charset="-122"/>
                <a:ea typeface="微软雅黑" panose="020B0503020204020204" pitchFamily="34" charset="-122"/>
              </a:endParaRPr>
            </a:p>
            <a:p>
              <a:pPr lvl="0" algn="ctr" eaLnBrk="0" hangingPunct="0">
                <a:lnSpc>
                  <a:spcPct val="100000"/>
                </a:lnSpc>
              </a:pPr>
              <a:r>
                <a:rPr lang="zh-CN" altLang="en-US" b="1" dirty="0" smtClean="0">
                  <a:solidFill>
                    <a:srgbClr val="FFFFFF"/>
                  </a:solidFill>
                  <a:latin typeface="微软雅黑" panose="020B0503020204020204" pitchFamily="34" charset="-122"/>
                  <a:ea typeface="微软雅黑" panose="020B0503020204020204" pitchFamily="34" charset="-122"/>
                </a:rPr>
                <a:t>境</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58" name="文本框 687178"/>
            <p:cNvSpPr txBox="1"/>
            <p:nvPr/>
          </p:nvSpPr>
          <p:spPr>
            <a:xfrm>
              <a:off x="4475" y="13126"/>
              <a:ext cx="477" cy="499"/>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点</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9" name="文本框 687179"/>
            <p:cNvSpPr txBox="1"/>
            <p:nvPr/>
          </p:nvSpPr>
          <p:spPr>
            <a:xfrm>
              <a:off x="6269" y="12396"/>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b="1" dirty="0">
                  <a:solidFill>
                    <a:srgbClr val="FFFFFF"/>
                  </a:solidFill>
                  <a:latin typeface="微软雅黑" panose="020B0503020204020204" pitchFamily="34" charset="-122"/>
                  <a:ea typeface="微软雅黑" panose="020B0503020204020204" pitchFamily="34" charset="-122"/>
                </a:rPr>
                <a:t> 不</a:t>
              </a:r>
            </a:p>
          </p:txBody>
        </p:sp>
        <p:sp>
          <p:nvSpPr>
            <p:cNvPr id="60" name="文本框 687181"/>
            <p:cNvSpPr txBox="1"/>
            <p:nvPr/>
          </p:nvSpPr>
          <p:spPr>
            <a:xfrm>
              <a:off x="7244" y="13625"/>
              <a:ext cx="985" cy="402"/>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50000"/>
                </a:lnSpc>
                <a:spcBef>
                  <a:spcPts val="600"/>
                </a:spcBef>
                <a:buClr>
                  <a:srgbClr val="000000"/>
                </a:buClr>
              </a:pPr>
              <a:r>
                <a:rPr lang="zh-CN" altLang="en-US" b="1" dirty="0">
                  <a:solidFill>
                    <a:srgbClr val="FFFFFF"/>
                  </a:solidFill>
                  <a:latin typeface="微软雅黑" panose="020B0503020204020204" pitchFamily="34" charset="-122"/>
                  <a:ea typeface="微软雅黑" panose="020B0503020204020204" pitchFamily="34" charset="-122"/>
                </a:rPr>
                <a:t>伤   亡</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61" name="文本框 687182"/>
            <p:cNvSpPr txBox="1"/>
            <p:nvPr/>
          </p:nvSpPr>
          <p:spPr>
            <a:xfrm>
              <a:off x="5929" y="13341"/>
              <a:ext cx="737" cy="434"/>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故</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2" name="文本框 687184"/>
            <p:cNvSpPr txBox="1"/>
            <p:nvPr/>
          </p:nvSpPr>
          <p:spPr>
            <a:xfrm>
              <a:off x="6394" y="13147"/>
              <a:ext cx="737" cy="434"/>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事</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3" name="文本框 687186"/>
            <p:cNvSpPr txBox="1"/>
            <p:nvPr/>
          </p:nvSpPr>
          <p:spPr>
            <a:xfrm>
              <a:off x="6055" y="12576"/>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a:solidFill>
                    <a:srgbClr val="FFFFFF"/>
                  </a:solidFill>
                  <a:latin typeface="微软雅黑" panose="020B0503020204020204" pitchFamily="34" charset="-122"/>
                  <a:ea typeface="微软雅黑" panose="020B0503020204020204" pitchFamily="34" charset="-122"/>
                </a:rPr>
                <a:t>安</a:t>
              </a:r>
            </a:p>
          </p:txBody>
        </p:sp>
        <p:sp>
          <p:nvSpPr>
            <p:cNvPr id="64" name="文本框 687187"/>
            <p:cNvSpPr txBox="1"/>
            <p:nvPr/>
          </p:nvSpPr>
          <p:spPr>
            <a:xfrm>
              <a:off x="5841" y="12746"/>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a:solidFill>
                    <a:srgbClr val="FFFFFF"/>
                  </a:solidFill>
                  <a:latin typeface="微软雅黑" panose="020B0503020204020204" pitchFamily="34" charset="-122"/>
                  <a:ea typeface="微软雅黑" panose="020B0503020204020204" pitchFamily="34" charset="-122"/>
                </a:rPr>
                <a:t>全</a:t>
              </a:r>
            </a:p>
          </p:txBody>
        </p:sp>
        <p:sp>
          <p:nvSpPr>
            <p:cNvPr id="65" name="文本框 687188"/>
            <p:cNvSpPr txBox="1"/>
            <p:nvPr/>
          </p:nvSpPr>
          <p:spPr>
            <a:xfrm>
              <a:off x="5631" y="12923"/>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a:solidFill>
                    <a:srgbClr val="FFFFFF"/>
                  </a:solidFill>
                  <a:latin typeface="微软雅黑" panose="020B0503020204020204" pitchFamily="34" charset="-122"/>
                  <a:ea typeface="微软雅黑" panose="020B0503020204020204" pitchFamily="34" charset="-122"/>
                </a:rPr>
                <a:t>行</a:t>
              </a:r>
            </a:p>
          </p:txBody>
        </p:sp>
        <p:sp>
          <p:nvSpPr>
            <p:cNvPr id="66" name="文本框 687189"/>
            <p:cNvSpPr txBox="1"/>
            <p:nvPr/>
          </p:nvSpPr>
          <p:spPr>
            <a:xfrm>
              <a:off x="5416" y="13065"/>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b="1" dirty="0">
                  <a:solidFill>
                    <a:srgbClr val="FFFFFF"/>
                  </a:solidFill>
                  <a:latin typeface="微软雅黑" panose="020B0503020204020204" pitchFamily="34" charset="-122"/>
                  <a:ea typeface="微软雅黑" panose="020B0503020204020204" pitchFamily="34" charset="-122"/>
                </a:rPr>
                <a:t> 为</a:t>
              </a:r>
            </a:p>
          </p:txBody>
        </p:sp>
        <p:sp>
          <p:nvSpPr>
            <p:cNvPr id="67" name="文本框 687190"/>
            <p:cNvSpPr txBox="1"/>
            <p:nvPr/>
          </p:nvSpPr>
          <p:spPr>
            <a:xfrm>
              <a:off x="4645" y="12926"/>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缺</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8" name="文本框 687191"/>
            <p:cNvSpPr txBox="1"/>
            <p:nvPr/>
          </p:nvSpPr>
          <p:spPr>
            <a:xfrm>
              <a:off x="4817" y="12654"/>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的</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9" name="文本框 687192"/>
            <p:cNvSpPr txBox="1"/>
            <p:nvPr/>
          </p:nvSpPr>
          <p:spPr>
            <a:xfrm>
              <a:off x="5011" y="12374"/>
              <a:ext cx="490" cy="387"/>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b="1" dirty="0" smtClean="0">
                  <a:solidFill>
                    <a:srgbClr val="FFFFFF"/>
                  </a:solidFill>
                  <a:latin typeface="微软雅黑" panose="020B0503020204020204" pitchFamily="34" charset="-122"/>
                  <a:ea typeface="微软雅黑" panose="020B0503020204020204" pitchFamily="34" charset="-122"/>
                </a:rPr>
                <a:t> 人</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sp>
        <p:nvSpPr>
          <p:cNvPr id="134" name="文本框 687184"/>
          <p:cNvSpPr txBox="1"/>
          <p:nvPr/>
        </p:nvSpPr>
        <p:spPr>
          <a:xfrm>
            <a:off x="5112963" y="3467608"/>
            <a:ext cx="816911" cy="481142"/>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与</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35" name="文本框 687182"/>
          <p:cNvSpPr txBox="1"/>
          <p:nvPr/>
        </p:nvSpPr>
        <p:spPr>
          <a:xfrm>
            <a:off x="4888928" y="3624907"/>
            <a:ext cx="816911" cy="481142"/>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b="1" dirty="0">
                <a:solidFill>
                  <a:srgbClr val="FFFFFF"/>
                </a:solidFill>
                <a:latin typeface="微软雅黑" panose="020B0503020204020204" pitchFamily="34" charset="-122"/>
                <a:ea typeface="微软雅黑" panose="020B0503020204020204" pitchFamily="34" charset="-122"/>
              </a:rPr>
              <a:t>   状</a:t>
            </a:r>
          </a:p>
        </p:txBody>
      </p:sp>
      <p:sp>
        <p:nvSpPr>
          <p:cNvPr id="136" name="文本框 687180"/>
          <p:cNvSpPr txBox="1"/>
          <p:nvPr/>
        </p:nvSpPr>
        <p:spPr>
          <a:xfrm>
            <a:off x="4700028" y="3836761"/>
            <a:ext cx="816911" cy="481142"/>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nSpc>
                <a:spcPct val="100000"/>
              </a:lnSpc>
              <a:buClr>
                <a:srgbClr val="000000"/>
              </a:buClr>
            </a:pPr>
            <a:r>
              <a:rPr lang="zh-CN" altLang="en-US" sz="1600" dirty="0" smtClean="0">
                <a:solidFill>
                  <a:srgbClr val="FFFFFF"/>
                </a:solidFill>
                <a:latin typeface="Times New Roman" panose="02020603050405020304" pitchFamily="18" charset="0"/>
                <a:ea typeface="宋体" panose="02010600030101010101" pitchFamily="2" charset="-122"/>
              </a:rPr>
              <a:t>   </a:t>
            </a:r>
            <a:r>
              <a:rPr lang="zh-CN" altLang="en-US" b="1" dirty="0">
                <a:solidFill>
                  <a:srgbClr val="FFFFFF"/>
                </a:solidFill>
                <a:latin typeface="微软雅黑" panose="020B0503020204020204" pitchFamily="34" charset="-122"/>
                <a:ea typeface="微软雅黑" panose="020B0503020204020204" pitchFamily="34" charset="-122"/>
              </a:rPr>
              <a:t>态</a:t>
            </a:r>
          </a:p>
        </p:txBody>
      </p:sp>
      <p:sp>
        <p:nvSpPr>
          <p:cNvPr id="137" name="文本框 136"/>
          <p:cNvSpPr txBox="1"/>
          <p:nvPr/>
        </p:nvSpPr>
        <p:spPr>
          <a:xfrm>
            <a:off x="439066" y="3724609"/>
            <a:ext cx="2532953" cy="584775"/>
          </a:xfrm>
          <a:prstGeom prst="rect">
            <a:avLst/>
          </a:prstGeom>
          <a:noFill/>
          <a:ln>
            <a:noFill/>
          </a:ln>
        </p:spPr>
        <p:txBody>
          <a:bodyPr wrap="square" rtlCol="0">
            <a:spAutoFit/>
          </a:bodyPr>
          <a:lstStyle/>
          <a:p>
            <a:pPr algn="ctr">
              <a:buClr>
                <a:srgbClr val="C00000"/>
              </a:buClr>
            </a:pPr>
            <a:r>
              <a:rPr lang="en-US" altLang="zh-CN" sz="1600" dirty="0" smtClean="0">
                <a:solidFill>
                  <a:srgbClr val="215968"/>
                </a:solidFill>
                <a:latin typeface="Arial Unicode MS" panose="020B0604020202020204" pitchFamily="34" charset="-122"/>
                <a:ea typeface="Arial Unicode MS" panose="020B0604020202020204" pitchFamily="34" charset="-122"/>
                <a:cs typeface="Arial Unicode MS" panose="020B0604020202020204" pitchFamily="34" charset="-122"/>
              </a:rPr>
              <a:t>H.W.Heinrich</a:t>
            </a:r>
            <a:r>
              <a:rPr lang="en-US" altLang="zh-CN" sz="1600" dirty="0" smtClean="0">
                <a:solidFill>
                  <a:srgbClr val="215968"/>
                </a:solidFill>
                <a:latin typeface="微软雅黑" panose="020B0503020204020204" pitchFamily="34" charset="-122"/>
                <a:ea typeface="微软雅黑" panose="020B0503020204020204" pitchFamily="34" charset="-122"/>
              </a:rPr>
              <a:t> </a:t>
            </a:r>
            <a:r>
              <a:rPr lang="zh-CN" altLang="en-US" sz="1600" dirty="0" smtClean="0">
                <a:solidFill>
                  <a:srgbClr val="215968"/>
                </a:solidFill>
                <a:latin typeface="微软雅黑" panose="020B0503020204020204" pitchFamily="34" charset="-122"/>
                <a:ea typeface="微软雅黑" panose="020B0503020204020204" pitchFamily="34" charset="-122"/>
              </a:rPr>
              <a:t>海因里希</a:t>
            </a:r>
            <a:endParaRPr lang="en-US" altLang="zh-CN" sz="1600" dirty="0" smtClean="0">
              <a:solidFill>
                <a:srgbClr val="215968"/>
              </a:solidFill>
              <a:latin typeface="微软雅黑" panose="020B0503020204020204" pitchFamily="34" charset="-122"/>
              <a:ea typeface="微软雅黑" panose="020B0503020204020204" pitchFamily="34" charset="-122"/>
            </a:endParaRPr>
          </a:p>
          <a:p>
            <a:pPr algn="ctr">
              <a:buClr>
                <a:srgbClr val="C00000"/>
              </a:buClr>
            </a:pPr>
            <a:r>
              <a:rPr lang="en-US" altLang="zh-CN" sz="1600" dirty="0" smtClean="0">
                <a:solidFill>
                  <a:srgbClr val="215968"/>
                </a:solidFill>
                <a:latin typeface="微软雅黑" panose="020B0503020204020204" pitchFamily="34" charset="-122"/>
                <a:ea typeface="微软雅黑" panose="020B0503020204020204" pitchFamily="34" charset="-122"/>
              </a:rPr>
              <a:t>1931</a:t>
            </a:r>
            <a:r>
              <a:rPr lang="zh-CN" altLang="en-US" sz="1600" dirty="0" smtClean="0">
                <a:solidFill>
                  <a:srgbClr val="215968"/>
                </a:solidFill>
                <a:latin typeface="微软雅黑" panose="020B0503020204020204" pitchFamily="34" charset="-122"/>
                <a:ea typeface="微软雅黑" panose="020B0503020204020204" pitchFamily="34" charset="-122"/>
              </a:rPr>
              <a:t>年 </a:t>
            </a:r>
            <a:r>
              <a:rPr lang="en-US" altLang="zh-CN" sz="1600" dirty="0" smtClean="0">
                <a:solidFill>
                  <a:srgbClr val="215968"/>
                </a:solidFill>
                <a:latin typeface="微软雅黑" panose="020B0503020204020204" pitchFamily="34" charset="-122"/>
                <a:ea typeface="微软雅黑" panose="020B0503020204020204" pitchFamily="34" charset="-122"/>
              </a:rPr>
              <a:t>《</a:t>
            </a:r>
            <a:r>
              <a:rPr lang="zh-CN" altLang="en-US" sz="1600" dirty="0" smtClean="0">
                <a:solidFill>
                  <a:srgbClr val="215968"/>
                </a:solidFill>
                <a:latin typeface="微软雅黑" panose="020B0503020204020204" pitchFamily="34" charset="-122"/>
                <a:ea typeface="微软雅黑" panose="020B0503020204020204" pitchFamily="34" charset="-122"/>
              </a:rPr>
              <a:t>工业事故预防</a:t>
            </a:r>
            <a:r>
              <a:rPr lang="en-US" altLang="zh-CN" sz="1600" dirty="0" smtClean="0">
                <a:solidFill>
                  <a:srgbClr val="215968"/>
                </a:solidFill>
                <a:latin typeface="微软雅黑" panose="020B0503020204020204" pitchFamily="34" charset="-122"/>
                <a:ea typeface="微软雅黑" panose="020B0503020204020204" pitchFamily="34" charset="-122"/>
              </a:rPr>
              <a:t>》</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138" name="文本框 1"/>
          <p:cNvSpPr txBox="1">
            <a:spLocks noChangeArrowheads="1"/>
          </p:cNvSpPr>
          <p:nvPr/>
        </p:nvSpPr>
        <p:spPr bwMode="auto">
          <a:xfrm>
            <a:off x="758414" y="300084"/>
            <a:ext cx="427552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dirty="0" smtClean="0">
                <a:solidFill>
                  <a:srgbClr val="595959"/>
                </a:solidFill>
                <a:latin typeface="微软雅黑" panose="020B0503020204020204" pitchFamily="34" charset="-122"/>
                <a:ea typeface="微软雅黑" panose="020B0503020204020204" pitchFamily="34" charset="-122"/>
              </a:rPr>
              <a:t>海因里希多米诺骨牌模型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5346560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3"/>
          <p:cNvSpPr txBox="1">
            <a:spLocks noChangeArrowheads="1"/>
          </p:cNvSpPr>
          <p:nvPr/>
        </p:nvSpPr>
        <p:spPr>
          <a:xfrm>
            <a:off x="593725" y="4319258"/>
            <a:ext cx="10936288" cy="1965325"/>
          </a:xfrm>
          <a:prstGeom prst="rect">
            <a:avLst/>
          </a:prstGeom>
          <a:noFill/>
        </p:spPr>
        <p:txBody>
          <a:bodyPr vert="horz" lIns="91440" tIns="45720" rIns="91440" bIns="45720" rtlCol="0">
            <a:normAutofit/>
          </a:bodyPr>
          <a:lstStyle>
            <a:lvl1pPr marL="228600" indent="-228600" algn="just" defTabSz="914400" rtl="0" eaLnBrk="1" latinLnBrk="0" hangingPunct="1">
              <a:lnSpc>
                <a:spcPct val="12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ct val="150000"/>
              </a:lnSpc>
              <a:spcBef>
                <a:spcPts val="0"/>
              </a:spcBef>
              <a:buClr>
                <a:srgbClr val="D24132"/>
              </a:buClr>
              <a:buFont typeface="Wingdings" panose="05000000000000000000" pitchFamily="2" charset="2"/>
              <a:buChar char="n"/>
            </a:pPr>
            <a:r>
              <a:rPr lang="zh-CN" altLang="en-US" sz="1800" b="1" smtClean="0">
                <a:solidFill>
                  <a:srgbClr val="5C5C5C"/>
                </a:solidFill>
                <a:latin typeface="微软雅黑" panose="020B0503020204020204" pitchFamily="34" charset="-122"/>
                <a:ea typeface="微软雅黑" panose="020B0503020204020204" pitchFamily="34" charset="-122"/>
              </a:rPr>
              <a:t>在海因里希事故因果连锁的基础上，博德提出了反映现代安全观点的事故因果连锁。           </a:t>
            </a:r>
          </a:p>
          <a:p>
            <a:pPr>
              <a:lnSpc>
                <a:spcPct val="150000"/>
              </a:lnSpc>
              <a:spcBef>
                <a:spcPts val="0"/>
              </a:spcBef>
              <a:buClr>
                <a:srgbClr val="D24132"/>
              </a:buClr>
              <a:buFont typeface="Wingdings" panose="05000000000000000000" pitchFamily="2" charset="2"/>
              <a:buChar char="n"/>
            </a:pPr>
            <a:r>
              <a:rPr lang="zh-CN" altLang="en-US" sz="1800" b="1" smtClean="0">
                <a:solidFill>
                  <a:srgbClr val="5C5C5C"/>
                </a:solidFill>
                <a:latin typeface="微软雅黑" panose="020B0503020204020204" pitchFamily="34" charset="-122"/>
                <a:ea typeface="微软雅黑" panose="020B0503020204020204" pitchFamily="34" charset="-122"/>
              </a:rPr>
              <a:t>博德认为，尽管人的不安全行为和物的不安全状态是导致事故的重要原因。事故的产生是由于个人的原因：缺乏知识、技能，工作态度不端正，身体和精神方面的问题等。</a:t>
            </a:r>
          </a:p>
          <a:p>
            <a:pPr>
              <a:lnSpc>
                <a:spcPct val="150000"/>
              </a:lnSpc>
              <a:spcBef>
                <a:spcPts val="0"/>
              </a:spcBef>
              <a:buClr>
                <a:srgbClr val="D24132"/>
              </a:buClr>
              <a:buFont typeface="Wingdings" panose="05000000000000000000" pitchFamily="2" charset="2"/>
              <a:buChar char="n"/>
            </a:pPr>
            <a:r>
              <a:rPr lang="zh-CN" altLang="en-US" sz="1800" b="1" smtClean="0">
                <a:solidFill>
                  <a:srgbClr val="5C5C5C"/>
                </a:solidFill>
                <a:latin typeface="微软雅黑" panose="020B0503020204020204" pitchFamily="34" charset="-122"/>
                <a:ea typeface="微软雅黑" panose="020B0503020204020204" pitchFamily="34" charset="-122"/>
              </a:rPr>
              <a:t>而其根本原因是管理失误：对人的管理和对物的管理。</a:t>
            </a:r>
            <a:endParaRPr lang="zh-CN" altLang="en-US" sz="1800" b="1" dirty="0">
              <a:solidFill>
                <a:srgbClr val="5C5C5C"/>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743201" y="1290027"/>
            <a:ext cx="6841441" cy="2141050"/>
            <a:chOff x="3071813" y="2776404"/>
            <a:chExt cx="5148262" cy="1263784"/>
          </a:xfrm>
        </p:grpSpPr>
        <p:sp>
          <p:nvSpPr>
            <p:cNvPr id="15" name="AutoShape 11"/>
            <p:cNvSpPr>
              <a:spLocks noChangeArrowheads="1"/>
            </p:cNvSpPr>
            <p:nvPr/>
          </p:nvSpPr>
          <p:spPr bwMode="auto">
            <a:xfrm>
              <a:off x="3071813" y="2781300"/>
              <a:ext cx="539750" cy="1258888"/>
            </a:xfrm>
            <a:prstGeom prst="cube">
              <a:avLst>
                <a:gd name="adj" fmla="val 25000"/>
              </a:avLst>
            </a:prstGeom>
            <a:solidFill>
              <a:srgbClr val="D24132"/>
            </a:solidFill>
            <a:ln w="12700" cap="sq">
              <a:solidFill>
                <a:schemeClr val="bg1"/>
              </a:solidFill>
              <a:miter lim="800000"/>
              <a:headEnd type="none" w="sm" len="sm"/>
              <a:tailEnd type="none" w="sm" len="sm"/>
            </a:ln>
          </p:spPr>
          <p:txBody>
            <a:bodyPr wrap="none" anchor="ctr"/>
            <a:lstStyle/>
            <a:p>
              <a:pPr algn="ctr"/>
              <a:r>
                <a:rPr kumimoji="1" lang="zh-CN" altLang="en-US" b="1" dirty="0">
                  <a:solidFill>
                    <a:schemeClr val="bg1"/>
                  </a:solidFill>
                  <a:latin typeface="微软雅黑" panose="020B0503020204020204" pitchFamily="34" charset="-122"/>
                  <a:ea typeface="微软雅黑" panose="020B0503020204020204" pitchFamily="34" charset="-122"/>
                </a:rPr>
                <a:t>管</a:t>
              </a:r>
            </a:p>
            <a:p>
              <a:pPr algn="ctr"/>
              <a:r>
                <a:rPr kumimoji="1" lang="zh-CN" altLang="en-US" b="1" dirty="0">
                  <a:solidFill>
                    <a:schemeClr val="bg1"/>
                  </a:solidFill>
                  <a:latin typeface="微软雅黑" panose="020B0503020204020204" pitchFamily="34" charset="-122"/>
                  <a:ea typeface="微软雅黑" panose="020B0503020204020204" pitchFamily="34" charset="-122"/>
                </a:rPr>
                <a:t>理</a:t>
              </a:r>
            </a:p>
            <a:p>
              <a:pPr algn="ctr"/>
              <a:r>
                <a:rPr kumimoji="1" lang="zh-CN" altLang="en-US" b="1" dirty="0">
                  <a:solidFill>
                    <a:schemeClr val="bg1"/>
                  </a:solidFill>
                  <a:latin typeface="微软雅黑" panose="020B0503020204020204" pitchFamily="34" charset="-122"/>
                  <a:ea typeface="微软雅黑" panose="020B0503020204020204" pitchFamily="34" charset="-122"/>
                </a:rPr>
                <a:t>失</a:t>
              </a:r>
            </a:p>
            <a:p>
              <a:pPr algn="ctr"/>
              <a:r>
                <a:rPr kumimoji="1" lang="zh-CN" altLang="en-US" b="1" dirty="0">
                  <a:solidFill>
                    <a:schemeClr val="bg1"/>
                  </a:solidFill>
                  <a:latin typeface="微软雅黑" panose="020B0503020204020204" pitchFamily="34" charset="-122"/>
                  <a:ea typeface="微软雅黑" panose="020B0503020204020204" pitchFamily="34" charset="-122"/>
                </a:rPr>
                <a:t>误</a:t>
              </a:r>
            </a:p>
          </p:txBody>
        </p:sp>
        <p:sp>
          <p:nvSpPr>
            <p:cNvPr id="16" name="AutoShape 12"/>
            <p:cNvSpPr>
              <a:spLocks noChangeArrowheads="1"/>
            </p:cNvSpPr>
            <p:nvPr/>
          </p:nvSpPr>
          <p:spPr bwMode="auto">
            <a:xfrm>
              <a:off x="4224338" y="2781300"/>
              <a:ext cx="539750" cy="1258888"/>
            </a:xfrm>
            <a:prstGeom prst="cube">
              <a:avLst>
                <a:gd name="adj" fmla="val 25000"/>
              </a:avLst>
            </a:prstGeom>
            <a:solidFill>
              <a:srgbClr val="F09C2A"/>
            </a:solidFill>
            <a:ln w="12700" cap="sq">
              <a:solidFill>
                <a:schemeClr val="bg1"/>
              </a:solidFill>
              <a:miter lim="800000"/>
              <a:headEnd type="none" w="sm" len="sm"/>
              <a:tailEnd type="none" w="sm" len="sm"/>
            </a:ln>
          </p:spPr>
          <p:txBody>
            <a:bodyPr wrap="none" anchor="ctr"/>
            <a:lstStyle/>
            <a:p>
              <a:pPr algn="ctr"/>
              <a:r>
                <a:rPr kumimoji="1" lang="zh-CN" altLang="en-US" b="1" dirty="0">
                  <a:solidFill>
                    <a:schemeClr val="bg1"/>
                  </a:solidFill>
                  <a:latin typeface="微软雅黑" panose="020B0503020204020204" pitchFamily="34" charset="-122"/>
                  <a:ea typeface="微软雅黑" panose="020B0503020204020204" pitchFamily="34" charset="-122"/>
                </a:rPr>
                <a:t>个</a:t>
              </a:r>
            </a:p>
            <a:p>
              <a:pPr algn="ctr"/>
              <a:r>
                <a:rPr kumimoji="1" lang="zh-CN" altLang="en-US" b="1" dirty="0">
                  <a:solidFill>
                    <a:schemeClr val="bg1"/>
                  </a:solidFill>
                  <a:latin typeface="微软雅黑" panose="020B0503020204020204" pitchFamily="34" charset="-122"/>
                  <a:ea typeface="微软雅黑" panose="020B0503020204020204" pitchFamily="34" charset="-122"/>
                </a:rPr>
                <a:t>人</a:t>
              </a:r>
            </a:p>
            <a:p>
              <a:pPr algn="ctr"/>
              <a:r>
                <a:rPr kumimoji="1" lang="zh-CN" altLang="en-US" b="1" dirty="0">
                  <a:solidFill>
                    <a:schemeClr val="bg1"/>
                  </a:solidFill>
                  <a:latin typeface="微软雅黑" panose="020B0503020204020204" pitchFamily="34" charset="-122"/>
                  <a:ea typeface="微软雅黑" panose="020B0503020204020204" pitchFamily="34" charset="-122"/>
                </a:rPr>
                <a:t>原</a:t>
              </a:r>
            </a:p>
            <a:p>
              <a:pPr algn="ctr"/>
              <a:r>
                <a:rPr kumimoji="1" lang="zh-CN" altLang="en-US" b="1" dirty="0">
                  <a:solidFill>
                    <a:schemeClr val="bg1"/>
                  </a:solidFill>
                  <a:latin typeface="微软雅黑" panose="020B0503020204020204" pitchFamily="34" charset="-122"/>
                  <a:ea typeface="微软雅黑" panose="020B0503020204020204" pitchFamily="34" charset="-122"/>
                </a:rPr>
                <a:t>因</a:t>
              </a:r>
            </a:p>
          </p:txBody>
        </p:sp>
        <p:sp>
          <p:nvSpPr>
            <p:cNvPr id="17" name="AutoShape 13"/>
            <p:cNvSpPr>
              <a:spLocks noChangeArrowheads="1"/>
            </p:cNvSpPr>
            <p:nvPr/>
          </p:nvSpPr>
          <p:spPr bwMode="auto">
            <a:xfrm>
              <a:off x="5376610" y="2776404"/>
              <a:ext cx="539750" cy="1258888"/>
            </a:xfrm>
            <a:prstGeom prst="cube">
              <a:avLst>
                <a:gd name="adj" fmla="val 25000"/>
              </a:avLst>
            </a:prstGeom>
            <a:solidFill>
              <a:srgbClr val="189A80"/>
            </a:solidFill>
            <a:ln w="12700" cap="sq">
              <a:solidFill>
                <a:schemeClr val="bg1"/>
              </a:solidFill>
              <a:miter lim="800000"/>
              <a:headEnd type="none" w="sm" len="sm"/>
              <a:tailEnd type="none" w="sm" len="sm"/>
            </a:ln>
          </p:spPr>
          <p:txBody>
            <a:bodyPr wrap="none" anchor="ctr"/>
            <a:lstStyle/>
            <a:p>
              <a:pPr algn="ctr"/>
              <a:endParaRPr kumimoji="1" lang="en-US" altLang="zh-CN" sz="2400" b="1" dirty="0">
                <a:solidFill>
                  <a:schemeClr val="bg1"/>
                </a:solidFill>
                <a:latin typeface="微软雅黑" panose="020B0503020204020204" pitchFamily="34" charset="-122"/>
                <a:ea typeface="微软雅黑" panose="020B0503020204020204" pitchFamily="34" charset="-122"/>
              </a:endParaRPr>
            </a:p>
            <a:p>
              <a:pPr algn="ctr"/>
              <a:r>
                <a:rPr kumimoji="1" lang="zh-CN" altLang="en-US" b="1" dirty="0">
                  <a:solidFill>
                    <a:schemeClr val="bg1"/>
                  </a:solidFill>
                  <a:latin typeface="微软雅黑" panose="020B0503020204020204" pitchFamily="34" charset="-122"/>
                  <a:ea typeface="微软雅黑" panose="020B0503020204020204" pitchFamily="34" charset="-122"/>
                </a:rPr>
                <a:t>不安</a:t>
              </a:r>
            </a:p>
            <a:p>
              <a:pPr algn="ctr"/>
              <a:r>
                <a:rPr kumimoji="1" lang="zh-CN" altLang="en-US" b="1" dirty="0">
                  <a:solidFill>
                    <a:schemeClr val="bg1"/>
                  </a:solidFill>
                  <a:latin typeface="微软雅黑" panose="020B0503020204020204" pitchFamily="34" charset="-122"/>
                  <a:ea typeface="微软雅黑" panose="020B0503020204020204" pitchFamily="34" charset="-122"/>
                </a:rPr>
                <a:t>全行</a:t>
              </a:r>
            </a:p>
            <a:p>
              <a:pPr algn="ctr"/>
              <a:r>
                <a:rPr kumimoji="1" lang="zh-CN" altLang="en-US" b="1" dirty="0">
                  <a:solidFill>
                    <a:schemeClr val="bg1"/>
                  </a:solidFill>
                  <a:latin typeface="微软雅黑" panose="020B0503020204020204" pitchFamily="34" charset="-122"/>
                  <a:ea typeface="微软雅黑" panose="020B0503020204020204" pitchFamily="34" charset="-122"/>
                </a:rPr>
                <a:t>为及</a:t>
              </a:r>
            </a:p>
            <a:p>
              <a:pPr algn="ctr"/>
              <a:r>
                <a:rPr kumimoji="1" lang="zh-CN" altLang="en-US" b="1" dirty="0">
                  <a:solidFill>
                    <a:schemeClr val="bg1"/>
                  </a:solidFill>
                  <a:latin typeface="微软雅黑" panose="020B0503020204020204" pitchFamily="34" charset="-122"/>
                  <a:ea typeface="微软雅黑" panose="020B0503020204020204" pitchFamily="34" charset="-122"/>
                </a:rPr>
                <a:t>状态</a:t>
              </a:r>
            </a:p>
            <a:p>
              <a:pPr algn="ctr"/>
              <a:endParaRPr kumimoji="1"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8" name="AutoShape 14"/>
            <p:cNvSpPr>
              <a:spLocks noChangeArrowheads="1"/>
            </p:cNvSpPr>
            <p:nvPr/>
          </p:nvSpPr>
          <p:spPr bwMode="auto">
            <a:xfrm>
              <a:off x="6599238" y="2781300"/>
              <a:ext cx="539750" cy="1258888"/>
            </a:xfrm>
            <a:prstGeom prst="cube">
              <a:avLst>
                <a:gd name="adj" fmla="val 25000"/>
              </a:avLst>
            </a:prstGeom>
            <a:solidFill>
              <a:srgbClr val="377790"/>
            </a:solidFill>
            <a:ln w="12700" cap="sq">
              <a:solidFill>
                <a:schemeClr val="bg1"/>
              </a:solidFill>
              <a:miter lim="800000"/>
              <a:headEnd type="none" w="sm" len="sm"/>
              <a:tailEnd type="none" w="sm" len="sm"/>
            </a:ln>
          </p:spPr>
          <p:txBody>
            <a:bodyPr wrap="none" anchor="ctr"/>
            <a:lstStyle/>
            <a:p>
              <a:pPr algn="ctr"/>
              <a:r>
                <a:rPr kumimoji="1" lang="zh-CN" altLang="en-US" b="1">
                  <a:solidFill>
                    <a:schemeClr val="bg1"/>
                  </a:solidFill>
                  <a:latin typeface="微软雅黑" panose="020B0503020204020204" pitchFamily="34" charset="-122"/>
                  <a:ea typeface="微软雅黑" panose="020B0503020204020204" pitchFamily="34" charset="-122"/>
                </a:rPr>
                <a:t>事</a:t>
              </a:r>
            </a:p>
            <a:p>
              <a:pPr algn="ctr"/>
              <a:r>
                <a:rPr kumimoji="1" lang="zh-CN" altLang="en-US" b="1">
                  <a:solidFill>
                    <a:schemeClr val="bg1"/>
                  </a:solidFill>
                  <a:latin typeface="微软雅黑" panose="020B0503020204020204" pitchFamily="34" charset="-122"/>
                  <a:ea typeface="微软雅黑" panose="020B0503020204020204" pitchFamily="34" charset="-122"/>
                </a:rPr>
                <a:t>故</a:t>
              </a:r>
            </a:p>
          </p:txBody>
        </p:sp>
        <p:sp>
          <p:nvSpPr>
            <p:cNvPr id="19" name="AutoShape 15"/>
            <p:cNvSpPr>
              <a:spLocks noChangeArrowheads="1"/>
            </p:cNvSpPr>
            <p:nvPr/>
          </p:nvSpPr>
          <p:spPr bwMode="auto">
            <a:xfrm>
              <a:off x="7680325" y="2781300"/>
              <a:ext cx="539750" cy="1258888"/>
            </a:xfrm>
            <a:prstGeom prst="cube">
              <a:avLst>
                <a:gd name="adj" fmla="val 25000"/>
              </a:avLst>
            </a:prstGeom>
            <a:solidFill>
              <a:srgbClr val="F58D76"/>
            </a:solidFill>
            <a:ln w="12700" cap="sq">
              <a:solidFill>
                <a:schemeClr val="bg1"/>
              </a:solidFill>
              <a:miter lim="800000"/>
              <a:headEnd type="none" w="sm" len="sm"/>
              <a:tailEnd type="none" w="sm" len="sm"/>
            </a:ln>
          </p:spPr>
          <p:txBody>
            <a:bodyPr wrap="none" anchor="ctr"/>
            <a:lstStyle/>
            <a:p>
              <a:pPr algn="ctr"/>
              <a:r>
                <a:rPr kumimoji="1" lang="zh-CN" altLang="en-US" b="1">
                  <a:solidFill>
                    <a:schemeClr val="bg1"/>
                  </a:solidFill>
                  <a:latin typeface="微软雅黑" panose="020B0503020204020204" pitchFamily="34" charset="-122"/>
                  <a:ea typeface="微软雅黑" panose="020B0503020204020204" pitchFamily="34" charset="-122"/>
                </a:rPr>
                <a:t>伤</a:t>
              </a:r>
            </a:p>
            <a:p>
              <a:pPr algn="ctr"/>
              <a:r>
                <a:rPr kumimoji="1" lang="zh-CN" altLang="en-US" b="1">
                  <a:solidFill>
                    <a:schemeClr val="bg1"/>
                  </a:solidFill>
                  <a:latin typeface="微软雅黑" panose="020B0503020204020204" pitchFamily="34" charset="-122"/>
                  <a:ea typeface="微软雅黑" panose="020B0503020204020204" pitchFamily="34" charset="-122"/>
                </a:rPr>
                <a:t>亡</a:t>
              </a:r>
            </a:p>
          </p:txBody>
        </p:sp>
      </p:grpSp>
      <p:sp>
        <p:nvSpPr>
          <p:cNvPr id="20" name="矩形 19"/>
          <p:cNvSpPr/>
          <p:nvPr/>
        </p:nvSpPr>
        <p:spPr>
          <a:xfrm>
            <a:off x="4533244" y="3658392"/>
            <a:ext cx="3057247" cy="523220"/>
          </a:xfrm>
          <a:prstGeom prst="rect">
            <a:avLst/>
          </a:prstGeom>
        </p:spPr>
        <p:txBody>
          <a:bodyPr wrap="none">
            <a:spAutoFit/>
          </a:bodyPr>
          <a:lstStyle/>
          <a:p>
            <a:pPr algn="ctr"/>
            <a:r>
              <a:rPr lang="zh-CN" altLang="en-US" sz="2800" b="1" dirty="0">
                <a:solidFill>
                  <a:schemeClr val="tx2">
                    <a:lumMod val="75000"/>
                  </a:schemeClr>
                </a:solidFill>
                <a:latin typeface="微软雅黑" panose="020B0503020204020204" pitchFamily="34" charset="-122"/>
                <a:ea typeface="微软雅黑" panose="020B0503020204020204" pitchFamily="34" charset="-122"/>
              </a:rPr>
              <a:t>博德事故因果连锁</a:t>
            </a:r>
          </a:p>
        </p:txBody>
      </p:sp>
      <p:cxnSp>
        <p:nvCxnSpPr>
          <p:cNvPr id="21" name="直接连接符 20"/>
          <p:cNvCxnSpPr/>
          <p:nvPr/>
        </p:nvCxnSpPr>
        <p:spPr>
          <a:xfrm>
            <a:off x="593725" y="4183151"/>
            <a:ext cx="10969918" cy="0"/>
          </a:xfrm>
          <a:prstGeom prst="line">
            <a:avLst/>
          </a:prstGeom>
          <a:ln w="28575">
            <a:solidFill>
              <a:srgbClr val="D24132"/>
            </a:solidFill>
            <a:prstDash val="sysDot"/>
          </a:ln>
        </p:spPr>
        <p:style>
          <a:lnRef idx="1">
            <a:schemeClr val="accent1"/>
          </a:lnRef>
          <a:fillRef idx="0">
            <a:schemeClr val="accent1"/>
          </a:fillRef>
          <a:effectRef idx="0">
            <a:schemeClr val="accent1"/>
          </a:effectRef>
          <a:fontRef idx="minor">
            <a:schemeClr val="tx1"/>
          </a:fontRef>
        </p:style>
      </p:cxnSp>
      <p:sp>
        <p:nvSpPr>
          <p:cNvPr id="22" name="文本框 1"/>
          <p:cNvSpPr txBox="1">
            <a:spLocks noChangeArrowheads="1"/>
          </p:cNvSpPr>
          <p:nvPr/>
        </p:nvSpPr>
        <p:spPr bwMode="auto">
          <a:xfrm>
            <a:off x="758415" y="300084"/>
            <a:ext cx="390363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dirty="0">
                <a:solidFill>
                  <a:srgbClr val="595959"/>
                </a:solidFill>
                <a:latin typeface="微软雅黑" panose="020B0503020204020204" pitchFamily="34" charset="-122"/>
                <a:ea typeface="微软雅黑" panose="020B0503020204020204" pitchFamily="34" charset="-122"/>
              </a:rPr>
              <a:t>博</a:t>
            </a:r>
            <a:r>
              <a:rPr lang="zh-CN" altLang="en-US" sz="2900" b="1" dirty="0" smtClean="0">
                <a:solidFill>
                  <a:srgbClr val="595959"/>
                </a:solidFill>
                <a:latin typeface="微软雅黑" panose="020B0503020204020204" pitchFamily="34" charset="-122"/>
                <a:ea typeface="微软雅黑" panose="020B0503020204020204" pitchFamily="34" charset="-122"/>
              </a:rPr>
              <a:t>德事故因果连锁理论</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703704"/>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2485785" y="1522290"/>
            <a:ext cx="7298296" cy="3470334"/>
            <a:chOff x="1434" y="4470"/>
            <a:chExt cx="6734" cy="2280"/>
          </a:xfrm>
        </p:grpSpPr>
        <p:sp>
          <p:nvSpPr>
            <p:cNvPr id="7" name="右箭头 6"/>
            <p:cNvSpPr/>
            <p:nvPr/>
          </p:nvSpPr>
          <p:spPr>
            <a:xfrm>
              <a:off x="1434" y="4680"/>
              <a:ext cx="6734" cy="1920"/>
            </a:xfrm>
            <a:prstGeom prst="rightArrow">
              <a:avLst>
                <a:gd name="adj1" fmla="val 69481"/>
                <a:gd name="adj2" fmla="val 35316"/>
              </a:avLst>
            </a:prstGeom>
            <a:solidFill>
              <a:schemeClr val="tx1">
                <a:lumMod val="50000"/>
                <a:lumOff val="50000"/>
              </a:schemeClr>
            </a:solidFill>
            <a:ln w="9525" cap="flat" cmpd="sng">
              <a:solidFill>
                <a:srgbClr val="000000"/>
              </a:solidFill>
              <a:prstDash val="solid"/>
              <a:miter/>
              <a:headEnd type="none" w="med" len="med"/>
              <a:tailEnd type="none" w="med" len="med"/>
            </a:ln>
          </p:spPr>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endParaRPr lang="zh-CN" altLang="en-US" sz="2400" b="1">
                <a:latin typeface="微软雅黑" panose="020B0503020204020204" pitchFamily="34" charset="-122"/>
                <a:ea typeface="微软雅黑" panose="020B0503020204020204" pitchFamily="34" charset="-122"/>
              </a:endParaRPr>
            </a:p>
          </p:txBody>
        </p:sp>
        <p:sp>
          <p:nvSpPr>
            <p:cNvPr id="8" name="文本框 689158"/>
            <p:cNvSpPr txBox="1"/>
            <p:nvPr/>
          </p:nvSpPr>
          <p:spPr>
            <a:xfrm>
              <a:off x="1897" y="4470"/>
              <a:ext cx="555" cy="2280"/>
            </a:xfrm>
            <a:prstGeom prst="rect">
              <a:avLst/>
            </a:prstGeom>
            <a:solidFill>
              <a:srgbClr val="D24132"/>
            </a:solidFill>
            <a:ln w="9525" cap="flat" cmpd="sng">
              <a:solidFill>
                <a:schemeClr val="bg1"/>
              </a:solidFill>
              <a:prstDash val="solid"/>
              <a:miter/>
              <a:headEnd type="none" w="med" len="med"/>
              <a:tailEnd type="none" w="med" len="med"/>
            </a:ln>
          </p:spPr>
          <p:txBody>
            <a:bodyPr vert="eaVert" lIns="72000" tIns="190800" rIns="72000" bIns="19080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eaLnBrk="0" hangingPunct="0">
                <a:lnSpc>
                  <a:spcPct val="80000"/>
                </a:lnSpc>
                <a:buClr>
                  <a:srgbClr val="000000"/>
                </a:buClr>
              </a:pPr>
              <a:r>
                <a:rPr lang="zh-CN" altLang="en-US" b="1" dirty="0" smtClean="0">
                  <a:solidFill>
                    <a:schemeClr val="bg1"/>
                  </a:solidFill>
                  <a:latin typeface="微软雅黑" panose="020B0503020204020204" pitchFamily="34" charset="-122"/>
                  <a:ea typeface="微软雅黑" panose="020B0503020204020204" pitchFamily="34" charset="-122"/>
                </a:rPr>
                <a:t>缺 乏 控 制</a:t>
              </a:r>
              <a:endParaRPr lang="zh-CN" altLang="en-US" b="1" u="sng" dirty="0">
                <a:solidFill>
                  <a:schemeClr val="bg1"/>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9" name="文本框 689159"/>
            <p:cNvSpPr txBox="1"/>
            <p:nvPr/>
          </p:nvSpPr>
          <p:spPr>
            <a:xfrm>
              <a:off x="3070" y="4470"/>
              <a:ext cx="555" cy="2280"/>
            </a:xfrm>
            <a:prstGeom prst="rect">
              <a:avLst/>
            </a:prstGeom>
            <a:solidFill>
              <a:srgbClr val="F09C2A"/>
            </a:solidFill>
            <a:ln w="9525" cap="flat" cmpd="sng">
              <a:solidFill>
                <a:schemeClr val="bg1"/>
              </a:solidFill>
              <a:prstDash val="solid"/>
              <a:miter/>
              <a:headEnd type="none" w="med" len="med"/>
              <a:tailEnd type="none" w="med" len="med"/>
            </a:ln>
          </p:spPr>
          <p:txBody>
            <a:bodyPr vert="eaVert" lIns="72000" tIns="190800" rIns="72000" bIns="19080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eaLnBrk="0" hangingPunct="0">
                <a:lnSpc>
                  <a:spcPct val="80000"/>
                </a:lnSpc>
                <a:buClr>
                  <a:srgbClr val="000000"/>
                </a:buClr>
              </a:pPr>
              <a:r>
                <a:rPr lang="zh-CN" altLang="en-US" b="1" dirty="0">
                  <a:solidFill>
                    <a:schemeClr val="bg1"/>
                  </a:solidFill>
                  <a:latin typeface="微软雅黑" panose="020B0503020204020204" pitchFamily="34" charset="-122"/>
                  <a:ea typeface="微软雅黑" panose="020B0503020204020204" pitchFamily="34" charset="-122"/>
                </a:rPr>
                <a:t>根 本 原 因</a:t>
              </a:r>
              <a:endParaRPr lang="zh-CN" altLang="en-US" b="1" u="sng" dirty="0">
                <a:solidFill>
                  <a:schemeClr val="bg1"/>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10" name="文本框 689160"/>
            <p:cNvSpPr txBox="1"/>
            <p:nvPr/>
          </p:nvSpPr>
          <p:spPr>
            <a:xfrm>
              <a:off x="4173" y="4470"/>
              <a:ext cx="555" cy="2280"/>
            </a:xfrm>
            <a:prstGeom prst="rect">
              <a:avLst/>
            </a:prstGeom>
            <a:solidFill>
              <a:srgbClr val="189A80"/>
            </a:solidFill>
            <a:ln w="9525" cap="flat" cmpd="sng">
              <a:solidFill>
                <a:schemeClr val="bg1"/>
              </a:solidFill>
              <a:prstDash val="solid"/>
              <a:miter/>
              <a:headEnd type="none" w="med" len="med"/>
              <a:tailEnd type="none" w="med" len="med"/>
            </a:ln>
          </p:spPr>
          <p:txBody>
            <a:bodyPr vert="eaVert" lIns="72000" tIns="190800" rIns="72000" bIns="19080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eaLnBrk="0" hangingPunct="0">
                <a:lnSpc>
                  <a:spcPct val="80000"/>
                </a:lnSpc>
                <a:buClr>
                  <a:srgbClr val="000000"/>
                </a:buClr>
              </a:pPr>
              <a:r>
                <a:rPr lang="zh-CN" altLang="en-US" b="1" dirty="0">
                  <a:solidFill>
                    <a:schemeClr val="bg1"/>
                  </a:solidFill>
                  <a:latin typeface="微软雅黑" panose="020B0503020204020204" pitchFamily="34" charset="-122"/>
                  <a:ea typeface="微软雅黑" panose="020B0503020204020204" pitchFamily="34" charset="-122"/>
                </a:rPr>
                <a:t>直 接 原 因</a:t>
              </a:r>
              <a:endParaRPr lang="zh-CN" altLang="en-US" b="1" u="sng" dirty="0">
                <a:solidFill>
                  <a:schemeClr val="bg1"/>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11" name="文本框 689161"/>
            <p:cNvSpPr txBox="1"/>
            <p:nvPr/>
          </p:nvSpPr>
          <p:spPr>
            <a:xfrm>
              <a:off x="5270" y="4470"/>
              <a:ext cx="555" cy="2280"/>
            </a:xfrm>
            <a:prstGeom prst="rect">
              <a:avLst/>
            </a:prstGeom>
            <a:solidFill>
              <a:srgbClr val="377790"/>
            </a:solidFill>
            <a:ln w="9525" cap="flat" cmpd="sng">
              <a:solidFill>
                <a:schemeClr val="bg1"/>
              </a:solidFill>
              <a:prstDash val="solid"/>
              <a:miter/>
              <a:headEnd type="none" w="med" len="med"/>
              <a:tailEnd type="none" w="med" len="med"/>
            </a:ln>
          </p:spPr>
          <p:txBody>
            <a:bodyPr vert="eaVert" lIns="72000" tIns="190800" rIns="72000" bIns="19080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eaLnBrk="0" hangingPunct="0">
                <a:lnSpc>
                  <a:spcPct val="80000"/>
                </a:lnSpc>
                <a:buClr>
                  <a:srgbClr val="000000"/>
                </a:buClr>
              </a:pPr>
              <a:r>
                <a:rPr lang="zh-CN" altLang="en-US" b="1" dirty="0">
                  <a:solidFill>
                    <a:schemeClr val="bg1"/>
                  </a:solidFill>
                  <a:latin typeface="微软雅黑" panose="020B0503020204020204" pitchFamily="34" charset="-122"/>
                  <a:ea typeface="微软雅黑" panose="020B0503020204020204" pitchFamily="34" charset="-122"/>
                </a:rPr>
                <a:t>事   故</a:t>
              </a:r>
              <a:endParaRPr lang="zh-CN" altLang="en-US" b="1" u="sng" dirty="0">
                <a:solidFill>
                  <a:schemeClr val="bg1"/>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12" name="文本框 689162"/>
            <p:cNvSpPr txBox="1"/>
            <p:nvPr/>
          </p:nvSpPr>
          <p:spPr>
            <a:xfrm>
              <a:off x="6380" y="4470"/>
              <a:ext cx="555" cy="2280"/>
            </a:xfrm>
            <a:prstGeom prst="rect">
              <a:avLst/>
            </a:prstGeom>
            <a:solidFill>
              <a:srgbClr val="F58D76"/>
            </a:solidFill>
            <a:ln w="9525" cap="flat" cmpd="sng">
              <a:solidFill>
                <a:schemeClr val="bg1"/>
              </a:solidFill>
              <a:prstDash val="solid"/>
              <a:miter/>
              <a:headEnd type="none" w="med" len="med"/>
              <a:tailEnd type="none" w="med" len="med"/>
            </a:ln>
          </p:spPr>
          <p:txBody>
            <a:bodyPr vert="eaVert" lIns="72000" tIns="190800" rIns="72000" bIns="19080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2pPr>
              <a:lvl3pPr marL="914400" lvl="2"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3pPr>
              <a:lvl4pPr marL="1371600" lvl="3"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4pPr>
              <a:lvl5pPr marL="1828800" lvl="4"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5pPr>
              <a:lvl6pPr marL="2286000" lvl="5"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6pPr>
              <a:lvl7pPr marL="2743200" lvl="6"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7pPr>
              <a:lvl8pPr marL="3200400" lvl="7"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8pPr>
              <a:lvl9pPr marL="3657600" lvl="8" indent="0" algn="l" defTabSz="914400" eaLnBrk="1" fontAlgn="base" latinLnBrk="0" hangingPunct="1">
                <a:lnSpc>
                  <a:spcPct val="96000"/>
                </a:lnSpc>
                <a:spcBef>
                  <a:spcPct val="0"/>
                </a:spcBef>
                <a:spcAft>
                  <a:spcPct val="0"/>
                </a:spcAft>
                <a:buNone/>
                <a:defRPr sz="2000" b="0" i="0" u="none" kern="1200" baseline="0">
                  <a:solidFill>
                    <a:srgbClr val="003D78"/>
                  </a:solidFill>
                  <a:latin typeface="+mn-lt"/>
                  <a:ea typeface="+mn-ea"/>
                  <a:cs typeface="+mn-cs"/>
                </a:defRPr>
              </a:lvl9pPr>
            </a:lstStyle>
            <a:p>
              <a:pPr lvl="0" algn="ctr" eaLnBrk="0" hangingPunct="0">
                <a:lnSpc>
                  <a:spcPct val="80000"/>
                </a:lnSpc>
                <a:buClr>
                  <a:srgbClr val="000000"/>
                </a:buClr>
              </a:pPr>
              <a:r>
                <a:rPr lang="zh-CN" altLang="en-US" b="1" dirty="0">
                  <a:solidFill>
                    <a:schemeClr val="bg1"/>
                  </a:solidFill>
                  <a:latin typeface="微软雅黑" panose="020B0503020204020204" pitchFamily="34" charset="-122"/>
                  <a:ea typeface="微软雅黑" panose="020B0503020204020204" pitchFamily="34" charset="-122"/>
                </a:rPr>
                <a:t>损   失</a:t>
              </a:r>
              <a:endParaRPr lang="zh-CN" altLang="en-US" b="1" u="sng" dirty="0">
                <a:solidFill>
                  <a:schemeClr val="bg1"/>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grpSp>
      <p:sp>
        <p:nvSpPr>
          <p:cNvPr id="6" name="文本框 5"/>
          <p:cNvSpPr txBox="1"/>
          <p:nvPr/>
        </p:nvSpPr>
        <p:spPr>
          <a:xfrm>
            <a:off x="6495623" y="5244545"/>
            <a:ext cx="4608266" cy="584775"/>
          </a:xfrm>
          <a:prstGeom prst="rect">
            <a:avLst/>
          </a:prstGeom>
          <a:noFill/>
          <a:ln>
            <a:noFill/>
          </a:ln>
        </p:spPr>
        <p:txBody>
          <a:bodyPr wrap="square" rtlCol="0" anchor="ctr">
            <a:spAutoFit/>
          </a:bodyPr>
          <a:lstStyle/>
          <a:p>
            <a:pPr algn="ctr">
              <a:buClr>
                <a:srgbClr val="C00000"/>
              </a:buClr>
            </a:pPr>
            <a:r>
              <a:rPr lang="en-US" altLang="zh-CN" sz="1600" dirty="0" smtClean="0">
                <a:solidFill>
                  <a:srgbClr val="215968"/>
                </a:solidFill>
                <a:latin typeface="微软雅黑" panose="020B0503020204020204" pitchFamily="34" charset="-122"/>
                <a:ea typeface="微软雅黑" panose="020B0503020204020204" pitchFamily="34" charset="-122"/>
              </a:rPr>
              <a:t>Frank Bird </a:t>
            </a:r>
            <a:r>
              <a:rPr lang="zh-CN" altLang="en-US" sz="1600" dirty="0" smtClean="0">
                <a:solidFill>
                  <a:srgbClr val="215968"/>
                </a:solidFill>
                <a:latin typeface="微软雅黑" panose="020B0503020204020204" pitchFamily="34" charset="-122"/>
                <a:ea typeface="微软雅黑" panose="020B0503020204020204" pitchFamily="34" charset="-122"/>
              </a:rPr>
              <a:t>博德</a:t>
            </a:r>
            <a:endParaRPr lang="en-US" altLang="zh-CN" sz="1600" dirty="0" smtClean="0">
              <a:solidFill>
                <a:srgbClr val="215968"/>
              </a:solidFill>
              <a:latin typeface="微软雅黑" panose="020B0503020204020204" pitchFamily="34" charset="-122"/>
              <a:ea typeface="微软雅黑" panose="020B0503020204020204" pitchFamily="34" charset="-122"/>
            </a:endParaRPr>
          </a:p>
          <a:p>
            <a:pPr algn="ctr">
              <a:buClr>
                <a:srgbClr val="C00000"/>
              </a:buClr>
            </a:pPr>
            <a:r>
              <a:rPr lang="en-US" altLang="zh-CN" sz="1600" dirty="0" smtClean="0">
                <a:solidFill>
                  <a:srgbClr val="215968"/>
                </a:solidFill>
                <a:latin typeface="微软雅黑" panose="020B0503020204020204" pitchFamily="34" charset="-122"/>
                <a:ea typeface="微软雅黑" panose="020B0503020204020204" pitchFamily="34" charset="-122"/>
              </a:rPr>
              <a:t>1970</a:t>
            </a:r>
            <a:r>
              <a:rPr lang="zh-CN" altLang="en-US" sz="1600" dirty="0" smtClean="0">
                <a:solidFill>
                  <a:srgbClr val="215968"/>
                </a:solidFill>
                <a:latin typeface="微软雅黑" panose="020B0503020204020204" pitchFamily="34" charset="-122"/>
                <a:ea typeface="微软雅黑" panose="020B0503020204020204" pitchFamily="34" charset="-122"/>
              </a:rPr>
              <a:t>年 损失起因模型</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13"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smtClean="0">
                <a:solidFill>
                  <a:srgbClr val="595959"/>
                </a:solidFill>
                <a:latin typeface="微软雅黑" panose="020B0503020204020204" pitchFamily="34" charset="-122"/>
                <a:ea typeface="微软雅黑" panose="020B0503020204020204" pitchFamily="34" charset="-122"/>
              </a:rPr>
              <a:t>博德损失起因模型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548523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a:grpSpLocks noChangeAspect="1"/>
          </p:cNvGrpSpPr>
          <p:nvPr/>
        </p:nvGrpSpPr>
        <p:grpSpPr>
          <a:xfrm>
            <a:off x="3851593" y="1235003"/>
            <a:ext cx="4180252" cy="4479906"/>
            <a:chOff x="2325690" y="1498601"/>
            <a:chExt cx="4487868" cy="4810143"/>
          </a:xfrm>
        </p:grpSpPr>
        <p:grpSp>
          <p:nvGrpSpPr>
            <p:cNvPr id="5" name="Group 2"/>
            <p:cNvGrpSpPr/>
            <p:nvPr/>
          </p:nvGrpSpPr>
          <p:grpSpPr>
            <a:xfrm>
              <a:off x="2851151" y="3546482"/>
              <a:ext cx="3381375" cy="1000127"/>
              <a:chOff x="1796" y="2234"/>
              <a:chExt cx="2130" cy="630"/>
            </a:xfrm>
          </p:grpSpPr>
          <p:sp>
            <p:nvSpPr>
              <p:cNvPr id="24" name="AutoShape 3"/>
              <p:cNvSpPr/>
              <p:nvPr/>
            </p:nvSpPr>
            <p:spPr>
              <a:xfrm>
                <a:off x="2591" y="2689"/>
                <a:ext cx="546" cy="175"/>
              </a:xfrm>
              <a:prstGeom prst="downArrow">
                <a:avLst>
                  <a:gd name="adj1" fmla="val 50000"/>
                  <a:gd name="adj2" fmla="val 25000"/>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sp>
            <p:nvSpPr>
              <p:cNvPr id="25" name="AutoShape 4"/>
              <p:cNvSpPr>
                <a:spLocks noChangeArrowheads="1"/>
              </p:cNvSpPr>
              <p:nvPr/>
            </p:nvSpPr>
            <p:spPr bwMode="auto">
              <a:xfrm>
                <a:off x="1796" y="2234"/>
                <a:ext cx="2130" cy="455"/>
              </a:xfrm>
              <a:prstGeom prst="roundRect">
                <a:avLst>
                  <a:gd name="adj" fmla="val 16667"/>
                </a:avLst>
              </a:prstGeom>
              <a:solidFill>
                <a:srgbClr val="C00000"/>
              </a:solidFill>
              <a:ln w="9525">
                <a:solidFill>
                  <a:schemeClr val="tx2"/>
                </a:solidFill>
                <a:round/>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直接起因</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不安全行为或不安全状态</a:t>
                </a:r>
                <a:endParaRPr kumimoji="0" lang="en-GB" altLang="zh-CN"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6" name="Group 5"/>
            <p:cNvGrpSpPr/>
            <p:nvPr/>
          </p:nvGrpSpPr>
          <p:grpSpPr>
            <a:xfrm>
              <a:off x="2325690" y="1516072"/>
              <a:ext cx="404813" cy="4792672"/>
              <a:chOff x="1465" y="955"/>
              <a:chExt cx="255" cy="3019"/>
            </a:xfrm>
          </p:grpSpPr>
          <p:sp>
            <p:nvSpPr>
              <p:cNvPr id="21" name="Text Box 6"/>
              <p:cNvSpPr txBox="1"/>
              <p:nvPr/>
            </p:nvSpPr>
            <p:spPr>
              <a:xfrm rot="16200000">
                <a:off x="993" y="2328"/>
                <a:ext cx="1200" cy="255"/>
              </a:xfrm>
              <a:prstGeom prst="rect">
                <a:avLst/>
              </a:prstGeom>
              <a:noFill/>
              <a:ln w="6350">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189A80"/>
                    </a:solidFill>
                    <a:latin typeface="微软雅黑" panose="020B0503020204020204" pitchFamily="34" charset="-122"/>
                    <a:ea typeface="微软雅黑" panose="020B0503020204020204" pitchFamily="34" charset="-122"/>
                  </a:rPr>
                  <a:t>引发事故</a:t>
                </a:r>
                <a:endParaRPr lang="en-GB" altLang="zh-CN" sz="1600" dirty="0">
                  <a:solidFill>
                    <a:srgbClr val="189A80"/>
                  </a:solidFill>
                  <a:latin typeface="微软雅黑" panose="020B0503020204020204" pitchFamily="34" charset="-122"/>
                  <a:ea typeface="微软雅黑" panose="020B0503020204020204" pitchFamily="34" charset="-122"/>
                </a:endParaRPr>
              </a:p>
            </p:txBody>
          </p:sp>
          <p:sp>
            <p:nvSpPr>
              <p:cNvPr id="22" name="AutoShape 7"/>
              <p:cNvSpPr/>
              <p:nvPr/>
            </p:nvSpPr>
            <p:spPr>
              <a:xfrm>
                <a:off x="1535" y="3331"/>
                <a:ext cx="126" cy="643"/>
              </a:xfrm>
              <a:prstGeom prst="upArrow">
                <a:avLst>
                  <a:gd name="adj1" fmla="val 50000"/>
                  <a:gd name="adj2" fmla="val 164033"/>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sp>
            <p:nvSpPr>
              <p:cNvPr id="23" name="AutoShape 8"/>
              <p:cNvSpPr/>
              <p:nvPr/>
            </p:nvSpPr>
            <p:spPr>
              <a:xfrm>
                <a:off x="1535" y="955"/>
                <a:ext cx="126" cy="643"/>
              </a:xfrm>
              <a:prstGeom prst="upArrow">
                <a:avLst>
                  <a:gd name="adj1" fmla="val 50000"/>
                  <a:gd name="adj2" fmla="val 164033"/>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grpSp>
        <p:grpSp>
          <p:nvGrpSpPr>
            <p:cNvPr id="7" name="Group 9"/>
            <p:cNvGrpSpPr/>
            <p:nvPr/>
          </p:nvGrpSpPr>
          <p:grpSpPr>
            <a:xfrm>
              <a:off x="2860676" y="2522535"/>
              <a:ext cx="3381375" cy="1008061"/>
              <a:chOff x="1802" y="1589"/>
              <a:chExt cx="2130" cy="635"/>
            </a:xfrm>
          </p:grpSpPr>
          <p:sp>
            <p:nvSpPr>
              <p:cNvPr id="19" name="AutoShape 10"/>
              <p:cNvSpPr/>
              <p:nvPr/>
            </p:nvSpPr>
            <p:spPr>
              <a:xfrm>
                <a:off x="2581" y="2049"/>
                <a:ext cx="546" cy="175"/>
              </a:xfrm>
              <a:prstGeom prst="downArrow">
                <a:avLst>
                  <a:gd name="adj1" fmla="val 50000"/>
                  <a:gd name="adj2" fmla="val 25000"/>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sp>
            <p:nvSpPr>
              <p:cNvPr id="20" name="AutoShape 11"/>
              <p:cNvSpPr>
                <a:spLocks noChangeArrowheads="1"/>
              </p:cNvSpPr>
              <p:nvPr/>
            </p:nvSpPr>
            <p:spPr bwMode="auto">
              <a:xfrm>
                <a:off x="1802" y="1589"/>
                <a:ext cx="2130" cy="454"/>
              </a:xfrm>
              <a:prstGeom prst="roundRect">
                <a:avLst>
                  <a:gd name="adj" fmla="val 16667"/>
                </a:avLst>
              </a:prstGeom>
              <a:solidFill>
                <a:srgbClr val="C00000"/>
              </a:solidFill>
              <a:ln w="9525">
                <a:solidFill>
                  <a:schemeClr val="tx2"/>
                </a:solidFill>
                <a:round/>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事故</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lang="zh-CN" altLang="en-US" sz="1400" b="1" dirty="0">
                    <a:solidFill>
                      <a:schemeClr val="bg1"/>
                    </a:solidFill>
                    <a:latin typeface="微软雅黑" panose="020B0503020204020204" pitchFamily="34" charset="-122"/>
                    <a:ea typeface="微软雅黑" panose="020B0503020204020204" pitchFamily="34" charset="-122"/>
                  </a:rPr>
                  <a:t>接触危险能源或物质</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8" name="Group 12"/>
            <p:cNvGrpSpPr/>
            <p:nvPr/>
          </p:nvGrpSpPr>
          <p:grpSpPr>
            <a:xfrm>
              <a:off x="2851150" y="1498601"/>
              <a:ext cx="3381377" cy="1000126"/>
              <a:chOff x="1796" y="944"/>
              <a:chExt cx="2130" cy="630"/>
            </a:xfrm>
          </p:grpSpPr>
          <p:sp>
            <p:nvSpPr>
              <p:cNvPr id="17" name="AutoShape 13"/>
              <p:cNvSpPr>
                <a:spLocks noChangeArrowheads="1"/>
              </p:cNvSpPr>
              <p:nvPr/>
            </p:nvSpPr>
            <p:spPr bwMode="auto">
              <a:xfrm>
                <a:off x="1796" y="944"/>
                <a:ext cx="2130" cy="455"/>
              </a:xfrm>
              <a:prstGeom prst="roundRect">
                <a:avLst>
                  <a:gd name="adj" fmla="val 16667"/>
                </a:avLst>
              </a:prstGeom>
              <a:solidFill>
                <a:srgbClr val="C00000"/>
              </a:solidFill>
              <a:ln w="9525">
                <a:solidFill>
                  <a:schemeClr val="tx2"/>
                </a:solidFill>
                <a:round/>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损失</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人、环境、财产、生产、声誉等</a:t>
                </a:r>
                <a:endParaRPr kumimoji="0" lang="en-GB" altLang="zh-CN"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8" name="AutoShape 14"/>
              <p:cNvSpPr/>
              <p:nvPr/>
            </p:nvSpPr>
            <p:spPr>
              <a:xfrm>
                <a:off x="2581" y="1399"/>
                <a:ext cx="546" cy="175"/>
              </a:xfrm>
              <a:prstGeom prst="downArrow">
                <a:avLst>
                  <a:gd name="adj1" fmla="val 50000"/>
                  <a:gd name="adj2" fmla="val 25000"/>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grpSp>
        <p:grpSp>
          <p:nvGrpSpPr>
            <p:cNvPr id="9" name="Group 15"/>
            <p:cNvGrpSpPr/>
            <p:nvPr/>
          </p:nvGrpSpPr>
          <p:grpSpPr>
            <a:xfrm>
              <a:off x="6408745" y="1498606"/>
              <a:ext cx="404813" cy="4810132"/>
              <a:chOff x="4037" y="944"/>
              <a:chExt cx="255" cy="3030"/>
            </a:xfrm>
          </p:grpSpPr>
          <p:sp>
            <p:nvSpPr>
              <p:cNvPr id="14" name="Text Box 16"/>
              <p:cNvSpPr txBox="1"/>
              <p:nvPr/>
            </p:nvSpPr>
            <p:spPr>
              <a:xfrm rot="5392982">
                <a:off x="3400" y="2369"/>
                <a:ext cx="1529" cy="255"/>
              </a:xfrm>
              <a:prstGeom prst="rect">
                <a:avLst/>
              </a:prstGeom>
              <a:noFill/>
              <a:ln w="6350">
                <a:noFill/>
              </a:ln>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189A80"/>
                    </a:solidFill>
                    <a:latin typeface="微软雅黑" panose="020B0503020204020204" pitchFamily="34" charset="-122"/>
                    <a:ea typeface="微软雅黑" panose="020B0503020204020204" pitchFamily="34" charset="-122"/>
                  </a:rPr>
                  <a:t>事故调查与根源分析</a:t>
                </a:r>
                <a:endParaRPr lang="en-GB" altLang="zh-CN" sz="1600" dirty="0">
                  <a:solidFill>
                    <a:srgbClr val="189A80"/>
                  </a:solidFill>
                  <a:latin typeface="微软雅黑" panose="020B0503020204020204" pitchFamily="34" charset="-122"/>
                  <a:ea typeface="微软雅黑" panose="020B0503020204020204" pitchFamily="34" charset="-122"/>
                </a:endParaRPr>
              </a:p>
            </p:txBody>
          </p:sp>
          <p:sp>
            <p:nvSpPr>
              <p:cNvPr id="15" name="AutoShape 17"/>
              <p:cNvSpPr/>
              <p:nvPr/>
            </p:nvSpPr>
            <p:spPr>
              <a:xfrm rot="10793052">
                <a:off x="4099" y="944"/>
                <a:ext cx="126" cy="643"/>
              </a:xfrm>
              <a:prstGeom prst="upArrow">
                <a:avLst>
                  <a:gd name="adj1" fmla="val 50000"/>
                  <a:gd name="adj2" fmla="val 164033"/>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sp>
            <p:nvSpPr>
              <p:cNvPr id="16" name="AutoShape 18"/>
              <p:cNvSpPr/>
              <p:nvPr/>
            </p:nvSpPr>
            <p:spPr>
              <a:xfrm rot="10793052">
                <a:off x="4099" y="3331"/>
                <a:ext cx="126" cy="643"/>
              </a:xfrm>
              <a:prstGeom prst="upArrow">
                <a:avLst>
                  <a:gd name="adj1" fmla="val 50000"/>
                  <a:gd name="adj2" fmla="val 164033"/>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grpSp>
        <p:grpSp>
          <p:nvGrpSpPr>
            <p:cNvPr id="10" name="Group 19"/>
            <p:cNvGrpSpPr/>
            <p:nvPr/>
          </p:nvGrpSpPr>
          <p:grpSpPr>
            <a:xfrm>
              <a:off x="2860675" y="4565654"/>
              <a:ext cx="3381375" cy="1000126"/>
              <a:chOff x="1802" y="2876"/>
              <a:chExt cx="2130" cy="630"/>
            </a:xfrm>
          </p:grpSpPr>
          <p:sp>
            <p:nvSpPr>
              <p:cNvPr id="12" name="AutoShape 20"/>
              <p:cNvSpPr>
                <a:spLocks noChangeArrowheads="1"/>
              </p:cNvSpPr>
              <p:nvPr/>
            </p:nvSpPr>
            <p:spPr bwMode="auto">
              <a:xfrm>
                <a:off x="1802" y="2876"/>
                <a:ext cx="2130" cy="455"/>
              </a:xfrm>
              <a:prstGeom prst="roundRect">
                <a:avLst>
                  <a:gd name="adj" fmla="val 16667"/>
                </a:avLst>
              </a:prstGeom>
              <a:solidFill>
                <a:srgbClr val="C00000"/>
              </a:solidFill>
              <a:ln w="9525">
                <a:solidFill>
                  <a:schemeClr val="tx2"/>
                </a:solidFill>
                <a:round/>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系统原因</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程序不妥或未被遵守</a:t>
                </a:r>
                <a:endParaRPr kumimoji="0" lang="en-GB" altLang="zh-CN"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 name="AutoShape 21"/>
              <p:cNvSpPr/>
              <p:nvPr/>
            </p:nvSpPr>
            <p:spPr>
              <a:xfrm>
                <a:off x="2585" y="3331"/>
                <a:ext cx="546" cy="175"/>
              </a:xfrm>
              <a:prstGeom prst="downArrow">
                <a:avLst>
                  <a:gd name="adj1" fmla="val 50000"/>
                  <a:gd name="adj2" fmla="val 25000"/>
                </a:avLst>
              </a:prstGeom>
              <a:noFill/>
              <a:ln w="6350" cap="flat" cmpd="sng">
                <a:solidFill>
                  <a:schemeClr val="tx2"/>
                </a:solidFill>
                <a:prstDash val="solid"/>
                <a:miter/>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dirty="0">
                  <a:latin typeface="Arial" panose="020B0604020202020204" pitchFamily="34" charset="0"/>
                  <a:ea typeface="宋体" panose="02010600030101010101" pitchFamily="2" charset="-122"/>
                </a:endParaRPr>
              </a:p>
            </p:txBody>
          </p:sp>
        </p:grpSp>
        <p:sp>
          <p:nvSpPr>
            <p:cNvPr id="11" name="AutoShape 22"/>
            <p:cNvSpPr>
              <a:spLocks noChangeArrowheads="1"/>
            </p:cNvSpPr>
            <p:nvPr/>
          </p:nvSpPr>
          <p:spPr bwMode="auto">
            <a:xfrm>
              <a:off x="2851729" y="5584188"/>
              <a:ext cx="3381494" cy="724556"/>
            </a:xfrm>
            <a:prstGeom prst="roundRect">
              <a:avLst>
                <a:gd name="adj" fmla="val 16667"/>
              </a:avLst>
            </a:prstGeom>
            <a:solidFill>
              <a:srgbClr val="C00000"/>
            </a:solidFill>
            <a:ln w="9525">
              <a:solidFill>
                <a:schemeClr val="tx2"/>
              </a:solidFill>
              <a:round/>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缺乏控制 </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管理系统的缺陷</a:t>
              </a:r>
              <a:endParaRPr kumimoji="0" lang="en-GB" altLang="zh-CN"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6" name="TextBox 12"/>
          <p:cNvSpPr txBox="1">
            <a:spLocks noChangeArrowheads="1"/>
          </p:cNvSpPr>
          <p:nvPr/>
        </p:nvSpPr>
        <p:spPr bwMode="auto">
          <a:xfrm>
            <a:off x="3872110" y="5901736"/>
            <a:ext cx="4106863" cy="473206"/>
          </a:xfrm>
          <a:prstGeom prst="rect">
            <a:avLst/>
          </a:prstGeom>
          <a:noFill/>
          <a:ln w="9525">
            <a:noFill/>
            <a:miter lim="800000"/>
          </a:ln>
        </p:spPr>
        <p:txBody>
          <a:bodyPr lIns="102870" tIns="51435" rIns="102870" bIns="51435">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50000"/>
              </a:spcBef>
              <a:spcAft>
                <a:spcPct val="0"/>
              </a:spcAft>
              <a:buClrTx/>
              <a:buSzTx/>
              <a:buFont typeface="Wingdings" panose="05000000000000000000" pitchFamily="2" charset="2"/>
              <a:buNone/>
              <a:defRPr/>
            </a:pPr>
            <a:r>
              <a:rPr lang="zh-CN" altLang="en-US" sz="2400" b="1" dirty="0" smtClean="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损失起因</a:t>
            </a:r>
            <a:r>
              <a:rPr lang="zh-CN" altLang="en-US" sz="2400" b="1" dirty="0">
                <a:solidFill>
                  <a:srgbClr val="215968"/>
                </a:solidFill>
                <a:latin typeface="微软雅黑" panose="020B0503020204020204" pitchFamily="34" charset="-122"/>
                <a:ea typeface="微软雅黑" panose="020B0503020204020204" pitchFamily="34" charset="-122"/>
                <a:cs typeface="Times New Roman" panose="02020603050405020304" pitchFamily="18" charset="0"/>
              </a:rPr>
              <a:t>和事故调查模型</a:t>
            </a:r>
          </a:p>
        </p:txBody>
      </p:sp>
      <p:sp>
        <p:nvSpPr>
          <p:cNvPr id="28"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smtClean="0">
                <a:solidFill>
                  <a:srgbClr val="595959"/>
                </a:solidFill>
                <a:latin typeface="微软雅黑" panose="020B0503020204020204" pitchFamily="34" charset="-122"/>
                <a:ea typeface="微软雅黑" panose="020B0503020204020204" pitchFamily="34" charset="-122"/>
              </a:rPr>
              <a:t>博德损失</a:t>
            </a:r>
            <a:r>
              <a:rPr lang="zh-CN" altLang="en-US" sz="2900" b="1" dirty="0" smtClean="0">
                <a:solidFill>
                  <a:srgbClr val="595959"/>
                </a:solidFill>
                <a:latin typeface="微软雅黑" panose="020B0503020204020204" pitchFamily="34" charset="-122"/>
                <a:ea typeface="微软雅黑" panose="020B0503020204020204" pitchFamily="34" charset="-122"/>
              </a:rPr>
              <a:t>起因模型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803395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Group 41"/>
          <p:cNvGraphicFramePr>
            <a:graphicFrameLocks/>
          </p:cNvGraphicFramePr>
          <p:nvPr>
            <p:extLst/>
          </p:nvPr>
        </p:nvGraphicFramePr>
        <p:xfrm>
          <a:off x="2147697" y="1577340"/>
          <a:ext cx="8229600" cy="4530852"/>
        </p:xfrm>
        <a:graphic>
          <a:graphicData uri="http://schemas.openxmlformats.org/drawingml/2006/table">
            <a:tbl>
              <a:tblPr>
                <a:tableStyleId>{BC89EF96-8CEA-46FF-86C4-4CE0E7609802}</a:tableStyleId>
              </a:tblPr>
              <a:tblGrid>
                <a:gridCol w="1371600"/>
                <a:gridCol w="1371600"/>
                <a:gridCol w="1371600"/>
                <a:gridCol w="1371600"/>
                <a:gridCol w="1371600"/>
                <a:gridCol w="1371600"/>
              </a:tblGrid>
              <a:tr h="489204">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管理体制</a:t>
                      </a:r>
                      <a:endPar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c gridSpan="2">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管理失误</a:t>
                      </a:r>
                      <a:endPar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c h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现场失误</a:t>
                      </a:r>
                      <a:endPar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事故</a:t>
                      </a:r>
                      <a:endPar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伤害或损坏</a:t>
                      </a:r>
                      <a:endParaRPr kumimoji="0" lang="zh-CN" altLang="en-US" sz="18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9777D"/>
                    </a:solidFill>
                  </a:tcPr>
                </a:tc>
              </a:tr>
              <a:tr h="3900487">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目 标</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组 织</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机 能</a:t>
                      </a: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领导者在下述范围决策错误或没做决定</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政       策</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目        标</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权        威</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责        任</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职        责</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注意范围</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权限授予</a:t>
                      </a: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安技人员在下述范围管理失误或疏忽</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行    为</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责    任</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权    威</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规    则</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指    导</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主动性</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积极性</a:t>
                      </a: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业务活动</a:t>
                      </a: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不安全行为</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不安全状态</a:t>
                      </a: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伤亡事故</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损坏事故</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无伤害事故</a:t>
                      </a: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对人</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endPar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ctr" latinLnBrk="0" hangingPunct="1">
                        <a:lnSpc>
                          <a:spcPct val="120000"/>
                        </a:lnSpc>
                        <a:spcBef>
                          <a:spcPct val="0"/>
                        </a:spcBef>
                        <a:spcAft>
                          <a:spcPct val="0"/>
                        </a:spcAft>
                        <a:buClrTx/>
                        <a:buSzTx/>
                        <a:buFontTx/>
                        <a:buNone/>
                        <a:tabLst/>
                      </a:pPr>
                      <a:r>
                        <a:rPr kumimoji="0" lang="zh-CN" altLang="en-US"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对物</a:t>
                      </a:r>
                    </a:p>
                    <a:p>
                      <a:pPr marL="0" marR="0" lvl="0" indent="0" algn="ctr" defTabSz="914400" rtl="0" eaLnBrk="1" fontAlgn="ctr" latinLnBrk="0" hangingPunct="1">
                        <a:lnSpc>
                          <a:spcPct val="120000"/>
                        </a:lnSpc>
                        <a:spcBef>
                          <a:spcPct val="0"/>
                        </a:spcBef>
                        <a:spcAft>
                          <a:spcPct val="0"/>
                        </a:spcAft>
                        <a:buClrTx/>
                        <a:buSzTx/>
                        <a:buFontTx/>
                        <a:buNone/>
                        <a:tabLst/>
                      </a:pPr>
                      <a:endParaRPr kumimoji="0" lang="en-US" altLang="zh-CN" sz="180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8D76">
                        <a:alpha val="65000"/>
                      </a:srgbClr>
                    </a:solidFill>
                  </a:tcPr>
                </a:tc>
              </a:tr>
            </a:tbl>
          </a:graphicData>
        </a:graphic>
      </p:graphicFrame>
      <p:sp>
        <p:nvSpPr>
          <p:cNvPr id="6" name="文本框 1"/>
          <p:cNvSpPr txBox="1">
            <a:spLocks noChangeArrowheads="1"/>
          </p:cNvSpPr>
          <p:nvPr/>
        </p:nvSpPr>
        <p:spPr bwMode="auto">
          <a:xfrm>
            <a:off x="758415" y="300084"/>
            <a:ext cx="427552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smtClean="0">
                <a:solidFill>
                  <a:srgbClr val="595959"/>
                </a:solidFill>
                <a:latin typeface="微软雅黑" panose="020B0503020204020204" pitchFamily="34" charset="-122"/>
                <a:ea typeface="微软雅黑" panose="020B0503020204020204" pitchFamily="34" charset="-122"/>
              </a:rPr>
              <a:t>亚当斯</a:t>
            </a:r>
            <a:r>
              <a:rPr lang="zh-CN" altLang="en-US" sz="2900" b="1" dirty="0">
                <a:solidFill>
                  <a:srgbClr val="595959"/>
                </a:solidFill>
                <a:latin typeface="微软雅黑" panose="020B0503020204020204" pitchFamily="34" charset="-122"/>
                <a:ea typeface="微软雅黑" panose="020B0503020204020204" pitchFamily="34" charset="-122"/>
              </a:rPr>
              <a:t>事故因果连锁理论</a:t>
            </a:r>
          </a:p>
        </p:txBody>
      </p:sp>
    </p:spTree>
    <p:extLst>
      <p:ext uri="{BB962C8B-B14F-4D97-AF65-F5344CB8AC3E}">
        <p14:creationId xmlns:p14="http://schemas.microsoft.com/office/powerpoint/2010/main" val="55209714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直接连接符 2"/>
          <p:cNvCxnSpPr/>
          <p:nvPr/>
        </p:nvCxnSpPr>
        <p:spPr>
          <a:xfrm>
            <a:off x="0" y="688816"/>
            <a:ext cx="12192000" cy="0"/>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26626" name="文本框 3"/>
          <p:cNvSpPr txBox="1">
            <a:spLocks noChangeArrowheads="1"/>
          </p:cNvSpPr>
          <p:nvPr/>
        </p:nvSpPr>
        <p:spPr bwMode="auto">
          <a:xfrm>
            <a:off x="5495544" y="382935"/>
            <a:ext cx="1200912" cy="538609"/>
          </a:xfrm>
          <a:prstGeom prst="rect">
            <a:avLst/>
          </a:prstGeom>
          <a:solidFill>
            <a:schemeClr val="bg1"/>
          </a:solidFill>
          <a:ln>
            <a:noFill/>
          </a:ln>
          <a:extLst/>
        </p:spPr>
        <p:txBody>
          <a:bodyPr wrap="square" anchor="ctr">
            <a:spAutoFit/>
          </a:bodyPr>
          <a:lstStyle>
            <a:defPPr>
              <a:defRPr lang="zh-CN"/>
            </a:defPPr>
            <a:lvl1pPr>
              <a:defRPr sz="2900" b="1">
                <a:solidFill>
                  <a:srgbClr val="595959"/>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pitchFamily="34" charset="0"/>
                <a:ea typeface="宋体" panose="02010600030101010101" pitchFamily="2" charset="-122"/>
              </a:defRPr>
            </a:lvl9pPr>
          </a:lstStyle>
          <a:p>
            <a:pPr algn="ctr"/>
            <a:r>
              <a:rPr lang="zh-CN" altLang="en-US" dirty="0">
                <a:solidFill>
                  <a:schemeClr val="tx2">
                    <a:lumMod val="75000"/>
                  </a:schemeClr>
                </a:solidFill>
              </a:rPr>
              <a:t>目录</a:t>
            </a:r>
          </a:p>
        </p:txBody>
      </p:sp>
      <p:sp>
        <p:nvSpPr>
          <p:cNvPr id="26631" name="Rectangle 3"/>
          <p:cNvSpPr>
            <a:spLocks noChangeArrowheads="1"/>
          </p:cNvSpPr>
          <p:nvPr/>
        </p:nvSpPr>
        <p:spPr bwMode="auto">
          <a:xfrm>
            <a:off x="711200" y="3813969"/>
            <a:ext cx="2619375" cy="2401887"/>
          </a:xfrm>
          <a:prstGeom prst="rect">
            <a:avLst/>
          </a:prstGeom>
          <a:solidFill>
            <a:srgbClr val="FCAC1F"/>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6632" name="Rectangle 6"/>
          <p:cNvSpPr>
            <a:spLocks noChangeArrowheads="1"/>
          </p:cNvSpPr>
          <p:nvPr/>
        </p:nvSpPr>
        <p:spPr bwMode="auto">
          <a:xfrm>
            <a:off x="6094942" y="3813969"/>
            <a:ext cx="2592388" cy="2401887"/>
          </a:xfrm>
          <a:prstGeom prst="rect">
            <a:avLst/>
          </a:prstGeom>
          <a:solidFill>
            <a:srgbClr val="FCAC1F"/>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6633" name="Rectangle 7"/>
          <p:cNvSpPr>
            <a:spLocks noChangeArrowheads="1"/>
          </p:cNvSpPr>
          <p:nvPr/>
        </p:nvSpPr>
        <p:spPr bwMode="auto">
          <a:xfrm>
            <a:off x="3403071" y="1339850"/>
            <a:ext cx="2619375" cy="2403475"/>
          </a:xfrm>
          <a:prstGeom prst="rect">
            <a:avLst/>
          </a:prstGeom>
          <a:solidFill>
            <a:srgbClr val="FCAC1F"/>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6634" name="Rectangle 8"/>
          <p:cNvSpPr>
            <a:spLocks noChangeArrowheads="1"/>
          </p:cNvSpPr>
          <p:nvPr/>
        </p:nvSpPr>
        <p:spPr bwMode="auto">
          <a:xfrm>
            <a:off x="8759825" y="1339850"/>
            <a:ext cx="2619375" cy="2403475"/>
          </a:xfrm>
          <a:prstGeom prst="rect">
            <a:avLst/>
          </a:prstGeom>
          <a:solidFill>
            <a:srgbClr val="FCAC1F"/>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6640" name="TextBox 13"/>
          <p:cNvSpPr txBox="1">
            <a:spLocks noChangeArrowheads="1"/>
          </p:cNvSpPr>
          <p:nvPr/>
        </p:nvSpPr>
        <p:spPr bwMode="auto">
          <a:xfrm>
            <a:off x="3403069" y="1999900"/>
            <a:ext cx="2619376" cy="10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杜邦</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经典管理理论</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7"/>
          <p:cNvSpPr>
            <a:spLocks noChangeArrowheads="1"/>
          </p:cNvSpPr>
          <p:nvPr/>
        </p:nvSpPr>
        <p:spPr bwMode="auto">
          <a:xfrm>
            <a:off x="3403071" y="3813175"/>
            <a:ext cx="2619375" cy="2403475"/>
          </a:xfrm>
          <a:prstGeom prst="rect">
            <a:avLst/>
          </a:prstGeom>
          <a:solidFill>
            <a:srgbClr val="0075BB"/>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7" name="Rectangle 3"/>
          <p:cNvSpPr>
            <a:spLocks noChangeArrowheads="1"/>
          </p:cNvSpPr>
          <p:nvPr/>
        </p:nvSpPr>
        <p:spPr bwMode="auto">
          <a:xfrm>
            <a:off x="711200" y="1340644"/>
            <a:ext cx="2619375" cy="2401887"/>
          </a:xfrm>
          <a:prstGeom prst="rect">
            <a:avLst/>
          </a:prstGeom>
          <a:solidFill>
            <a:srgbClr val="0075BB"/>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8" name="Rectangle 6"/>
          <p:cNvSpPr>
            <a:spLocks noChangeArrowheads="1"/>
          </p:cNvSpPr>
          <p:nvPr/>
        </p:nvSpPr>
        <p:spPr bwMode="auto">
          <a:xfrm>
            <a:off x="6094942" y="1340644"/>
            <a:ext cx="2592388" cy="2401887"/>
          </a:xfrm>
          <a:prstGeom prst="rect">
            <a:avLst/>
          </a:prstGeom>
          <a:solidFill>
            <a:srgbClr val="0075BB"/>
          </a:solidFill>
          <a:ln>
            <a:noFill/>
          </a:ln>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29" name="Rectangle 8"/>
          <p:cNvSpPr>
            <a:spLocks noChangeArrowheads="1"/>
          </p:cNvSpPr>
          <p:nvPr/>
        </p:nvSpPr>
        <p:spPr bwMode="auto">
          <a:xfrm>
            <a:off x="8759825" y="3813175"/>
            <a:ext cx="2619375" cy="2403475"/>
          </a:xfrm>
          <a:prstGeom prst="rect">
            <a:avLst/>
          </a:prstGeom>
          <a:solidFill>
            <a:srgbClr val="0075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rIns="182880" anchor="ctr"/>
          <a:lstStyle>
            <a:lvl1pPr defTabSz="14493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449388">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449388">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44938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 typeface="Arial" panose="020B0604020202020204" pitchFamily="34" charset="0"/>
              <a:buNone/>
            </a:pPr>
            <a:endParaRPr lang="en-US" altLang="zh-CN" sz="1200">
              <a:solidFill>
                <a:schemeClr val="bg1"/>
              </a:solidFill>
              <a:latin typeface="Clear Sans"/>
              <a:ea typeface="Open Sans"/>
              <a:cs typeface="Open Sans"/>
            </a:endParaRPr>
          </a:p>
        </p:txBody>
      </p:sp>
      <p:sp>
        <p:nvSpPr>
          <p:cNvPr id="31" name="TextBox 13"/>
          <p:cNvSpPr txBox="1">
            <a:spLocks noChangeArrowheads="1"/>
          </p:cNvSpPr>
          <p:nvPr/>
        </p:nvSpPr>
        <p:spPr bwMode="auto">
          <a:xfrm>
            <a:off x="711199" y="1999900"/>
            <a:ext cx="2619376" cy="10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常见</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管理理论模型</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a:spLocks noChangeArrowheads="1"/>
          </p:cNvSpPr>
          <p:nvPr/>
        </p:nvSpPr>
        <p:spPr bwMode="auto">
          <a:xfrm>
            <a:off x="3383546" y="4768691"/>
            <a:ext cx="261937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事故致因理论</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a:spLocks noChangeArrowheads="1"/>
          </p:cNvSpPr>
          <p:nvPr/>
        </p:nvSpPr>
        <p:spPr bwMode="auto">
          <a:xfrm>
            <a:off x="705169" y="4522470"/>
            <a:ext cx="2619376"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蝴蝶结模型（</a:t>
            </a:r>
            <a:r>
              <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BowTie</a:t>
            </a: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a:spLocks noChangeArrowheads="1"/>
          </p:cNvSpPr>
          <p:nvPr/>
        </p:nvSpPr>
        <p:spPr bwMode="auto">
          <a:xfrm>
            <a:off x="6086665" y="4522470"/>
            <a:ext cx="2619376"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HSE</a:t>
            </a: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管理体系相关理论</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a:spLocks noChangeArrowheads="1"/>
          </p:cNvSpPr>
          <p:nvPr/>
        </p:nvSpPr>
        <p:spPr bwMode="auto">
          <a:xfrm>
            <a:off x="8753793" y="4473225"/>
            <a:ext cx="2619376" cy="10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事故调查</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常用模型</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a:spLocks noChangeArrowheads="1"/>
          </p:cNvSpPr>
          <p:nvPr/>
        </p:nvSpPr>
        <p:spPr bwMode="auto">
          <a:xfrm>
            <a:off x="6081448" y="1999900"/>
            <a:ext cx="2619376" cy="10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事故因果</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连锁理论模型</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a:spLocks noChangeArrowheads="1"/>
          </p:cNvSpPr>
          <p:nvPr/>
        </p:nvSpPr>
        <p:spPr bwMode="auto">
          <a:xfrm>
            <a:off x="8753793" y="1999900"/>
            <a:ext cx="2619376" cy="10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瑞士奶酪</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20000"/>
              </a:spcBef>
              <a:buFont typeface="Arial" panose="020B0604020202020204" pitchFamily="34" charset="0"/>
              <a:buNone/>
            </a:pPr>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模型</a:t>
            </a:r>
            <a:endParaRPr 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7925069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Group 48"/>
          <p:cNvGraphicFramePr>
            <a:graphicFrameLocks noGrp="1"/>
          </p:cNvGraphicFramePr>
          <p:nvPr>
            <p:ph idx="4294967295"/>
            <p:extLst/>
          </p:nvPr>
        </p:nvGraphicFramePr>
        <p:xfrm>
          <a:off x="2042160" y="1666367"/>
          <a:ext cx="8229600" cy="4176714"/>
        </p:xfrm>
        <a:graphic>
          <a:graphicData uri="http://schemas.openxmlformats.org/drawingml/2006/table">
            <a:tbl>
              <a:tblPr>
                <a:tableStyleId>{BC89EF96-8CEA-46FF-86C4-4CE0E7609802}</a:tableStyleId>
              </a:tblPr>
              <a:tblGrid>
                <a:gridCol w="2103438"/>
                <a:gridCol w="2011362"/>
                <a:gridCol w="1828800"/>
                <a:gridCol w="1189038"/>
                <a:gridCol w="1096962"/>
              </a:tblGrid>
              <a:tr h="6762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基本原因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777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间接原因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777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直接原因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777D"/>
                    </a:solidFill>
                  </a:tcPr>
                </a:tc>
                <a:tc rowSpan="6">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事故</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24132"/>
                    </a:solidFill>
                  </a:tcPr>
                </a:tc>
                <a:tc rowSpan="6">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伤害</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24132"/>
                    </a:solidFill>
                  </a:tcPr>
                </a:tc>
              </a:tr>
              <a:tr h="668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技术的原因</a:t>
                      </a:r>
                      <a:endParaRPr kumimoji="0" lang="zh-CN" altLang="en-US"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vMerge="1">
                  <a:txBody>
                    <a:bodyPr/>
                    <a:lstStyle/>
                    <a:p>
                      <a:endParaRPr lang="zh-CN" altLang="en-US"/>
                    </a:p>
                  </a:txBody>
                  <a:tcPr/>
                </a:tc>
                <a:tc vMerge="1">
                  <a:txBody>
                    <a:bodyPr/>
                    <a:lstStyle/>
                    <a:p>
                      <a:endParaRPr lang="zh-CN" altLang="en-US"/>
                    </a:p>
                  </a:txBody>
                  <a:tcPr/>
                </a:tc>
              </a:tr>
              <a:tr h="777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学校教育的原因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教育的原因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vMerge="1">
                  <a:txBody>
                    <a:bodyPr/>
                    <a:lstStyle/>
                    <a:p>
                      <a:endParaRPr lang="zh-CN" altLang="en-US"/>
                    </a:p>
                  </a:txBody>
                  <a:tcPr/>
                </a:tc>
                <a:tc vMerge="1">
                  <a:txBody>
                    <a:bodyPr/>
                    <a:lstStyle/>
                    <a:p>
                      <a:endParaRPr lang="zh-CN" altLang="en-US"/>
                    </a:p>
                  </a:txBody>
                  <a:tcPr/>
                </a:tc>
              </a:tr>
              <a:tr h="668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社会的原因</a:t>
                      </a:r>
                      <a:endParaRPr kumimoji="0" lang="zh-CN" altLang="en-US"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身体的原因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不安全行为</a:t>
                      </a:r>
                      <a:endParaRPr kumimoji="0" lang="zh-CN" altLang="en-US"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vMerge="1">
                  <a:txBody>
                    <a:bodyPr/>
                    <a:lstStyle/>
                    <a:p>
                      <a:endParaRPr lang="zh-CN" altLang="en-US"/>
                    </a:p>
                  </a:txBody>
                  <a:tcPr/>
                </a:tc>
                <a:tc vMerge="1">
                  <a:txBody>
                    <a:bodyPr/>
                    <a:lstStyle/>
                    <a:p>
                      <a:endParaRPr lang="zh-CN" altLang="en-US"/>
                    </a:p>
                  </a:txBody>
                  <a:tcPr/>
                </a:tc>
              </a:tr>
              <a:tr h="666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历史的原因</a:t>
                      </a:r>
                      <a:endParaRPr kumimoji="0" lang="zh-CN" altLang="en-US"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精神的原因</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不安全状态</a:t>
                      </a:r>
                      <a:endParaRPr kumimoji="0" lang="zh-CN" altLang="en-US"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vMerge="1">
                  <a:txBody>
                    <a:bodyPr/>
                    <a:lstStyle/>
                    <a:p>
                      <a:endParaRPr lang="zh-CN" altLang="en-US"/>
                    </a:p>
                  </a:txBody>
                  <a:tcPr/>
                </a:tc>
                <a:tc vMerge="1">
                  <a:txBody>
                    <a:bodyPr/>
                    <a:lstStyle/>
                    <a:p>
                      <a:endParaRPr lang="zh-CN" altLang="en-US"/>
                    </a:p>
                  </a:txBody>
                  <a:tcPr/>
                </a:tc>
              </a:tr>
              <a:tr h="7191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管理的原因</a:t>
                      </a:r>
                      <a:endParaRPr kumimoji="0" lang="zh-CN" altLang="en-US" sz="18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8D76">
                        <a:alpha val="65000"/>
                      </a:srgbClr>
                    </a:solidFill>
                  </a:tcPr>
                </a:tc>
                <a:tc vMerge="1">
                  <a:txBody>
                    <a:bodyPr/>
                    <a:lstStyle/>
                    <a:p>
                      <a:endParaRPr lang="zh-CN" altLang="en-US"/>
                    </a:p>
                  </a:txBody>
                  <a:tcPr/>
                </a:tc>
                <a:tc vMerge="1">
                  <a:txBody>
                    <a:bodyPr/>
                    <a:lstStyle/>
                    <a:p>
                      <a:endParaRPr lang="zh-CN" altLang="en-US"/>
                    </a:p>
                  </a:txBody>
                  <a:tcPr/>
                </a:tc>
              </a:tr>
            </a:tbl>
          </a:graphicData>
        </a:graphic>
      </p:graphicFrame>
      <p:sp>
        <p:nvSpPr>
          <p:cNvPr id="7" name="文本框 1"/>
          <p:cNvSpPr txBox="1">
            <a:spLocks noChangeArrowheads="1"/>
          </p:cNvSpPr>
          <p:nvPr/>
        </p:nvSpPr>
        <p:spPr bwMode="auto">
          <a:xfrm>
            <a:off x="758415" y="300084"/>
            <a:ext cx="464742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smtClean="0">
                <a:solidFill>
                  <a:srgbClr val="595959"/>
                </a:solidFill>
                <a:latin typeface="微软雅黑" panose="020B0503020204020204" pitchFamily="34" charset="-122"/>
                <a:ea typeface="微软雅黑" panose="020B0503020204020204" pitchFamily="34" charset="-122"/>
              </a:rPr>
              <a:t>北</a:t>
            </a:r>
            <a:r>
              <a:rPr lang="zh-CN" altLang="en-US" sz="2900" b="1" dirty="0">
                <a:solidFill>
                  <a:srgbClr val="595959"/>
                </a:solidFill>
                <a:latin typeface="微软雅黑" panose="020B0503020204020204" pitchFamily="34" charset="-122"/>
                <a:ea typeface="微软雅黑" panose="020B0503020204020204" pitchFamily="34" charset="-122"/>
              </a:rPr>
              <a:t>川彻三事故因果连锁理论</a:t>
            </a:r>
          </a:p>
        </p:txBody>
      </p:sp>
    </p:spTree>
    <p:extLst>
      <p:ext uri="{BB962C8B-B14F-4D97-AF65-F5344CB8AC3E}">
        <p14:creationId xmlns:p14="http://schemas.microsoft.com/office/powerpoint/2010/main" val="3450624606"/>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4</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545915" y="3505524"/>
            <a:ext cx="172515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事故致因模型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6320624"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瑞士奶酪模型</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556248" y="3505524"/>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瑞士奶酪模型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476635" y="3505524"/>
            <a:ext cx="2318904"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事故因果关系图</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5896366"/>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3678938" y="1443199"/>
            <a:ext cx="4953000" cy="336550"/>
          </a:xfrm>
          <a:prstGeom prst="rect">
            <a:avLst/>
          </a:prstGeom>
          <a:noFill/>
          <a:ln w="9525">
            <a:noFill/>
            <a:miter lim="800000"/>
            <a:headEnd/>
            <a:tailEnd/>
          </a:ln>
        </p:spPr>
        <p:txBody>
          <a:bodyPr>
            <a:spAutoFit/>
          </a:bodyPr>
          <a:lstStyle/>
          <a:p>
            <a:pPr>
              <a:spcBef>
                <a:spcPct val="50000"/>
              </a:spcBef>
              <a:spcAft>
                <a:spcPct val="30000"/>
              </a:spcAft>
              <a:buFont typeface="Wingdings" pitchFamily="2" charset="2"/>
              <a:buNone/>
            </a:pPr>
            <a:endParaRPr lang="en-GB" altLang="zh-CN" sz="1600">
              <a:ea typeface="宋体" pitchFamily="2" charset="-122"/>
            </a:endParaRPr>
          </a:p>
        </p:txBody>
      </p:sp>
      <p:sp>
        <p:nvSpPr>
          <p:cNvPr id="5" name="Text Box 38"/>
          <p:cNvSpPr txBox="1">
            <a:spLocks noChangeArrowheads="1"/>
          </p:cNvSpPr>
          <p:nvPr/>
        </p:nvSpPr>
        <p:spPr bwMode="auto">
          <a:xfrm>
            <a:off x="5190238" y="1298736"/>
            <a:ext cx="520700" cy="519113"/>
          </a:xfrm>
          <a:prstGeom prst="rect">
            <a:avLst/>
          </a:prstGeom>
          <a:noFill/>
          <a:ln w="9525">
            <a:noFill/>
            <a:miter lim="800000"/>
            <a:headEnd/>
            <a:tailEnd/>
          </a:ln>
        </p:spPr>
        <p:txBody>
          <a:bodyPr>
            <a:spAutoFit/>
          </a:bodyPr>
          <a:lstStyle/>
          <a:p>
            <a:pPr>
              <a:spcBef>
                <a:spcPct val="50000"/>
              </a:spcBef>
            </a:pPr>
            <a:endParaRPr lang="en-GB" altLang="zh-CN" sz="2800">
              <a:latin typeface="Futura Medium" pitchFamily="2" charset="0"/>
              <a:ea typeface="宋体" pitchFamily="2" charset="-122"/>
            </a:endParaRPr>
          </a:p>
        </p:txBody>
      </p:sp>
      <p:sp>
        <p:nvSpPr>
          <p:cNvPr id="6" name="Oval 2"/>
          <p:cNvSpPr>
            <a:spLocks noChangeArrowheads="1"/>
          </p:cNvSpPr>
          <p:nvPr/>
        </p:nvSpPr>
        <p:spPr bwMode="auto">
          <a:xfrm>
            <a:off x="1735838" y="1641636"/>
            <a:ext cx="7988300" cy="4170363"/>
          </a:xfrm>
          <a:prstGeom prst="ellipse">
            <a:avLst/>
          </a:prstGeom>
          <a:solidFill>
            <a:schemeClr val="accent1">
              <a:lumMod val="40000"/>
              <a:lumOff val="60000"/>
            </a:schemeClr>
          </a:solidFill>
          <a:ln w="12700">
            <a:noFill/>
            <a:round/>
            <a:headEnd/>
            <a:tailEnd/>
          </a:ln>
        </p:spPr>
        <p:txBody>
          <a:bodyPr wrap="none" anchor="ctr"/>
          <a:lstStyle/>
          <a:p>
            <a:pPr algn="ctr" eaLnBrk="0" hangingPunct="0"/>
            <a:endParaRPr lang="en-GB" altLang="zh-CN">
              <a:latin typeface="Garamond" pitchFamily="18" charset="0"/>
              <a:ea typeface="华文细黑" pitchFamily="2" charset="-122"/>
            </a:endParaRPr>
          </a:p>
        </p:txBody>
      </p:sp>
      <p:sp>
        <p:nvSpPr>
          <p:cNvPr id="7" name="AutoShape 3"/>
          <p:cNvSpPr>
            <a:spLocks noChangeArrowheads="1"/>
          </p:cNvSpPr>
          <p:nvPr/>
        </p:nvSpPr>
        <p:spPr bwMode="auto">
          <a:xfrm>
            <a:off x="2937576" y="1565436"/>
            <a:ext cx="1604962" cy="830263"/>
          </a:xfrm>
          <a:prstGeom prst="hexagon">
            <a:avLst>
              <a:gd name="adj" fmla="val 39691"/>
              <a:gd name="vf" fmla="val 115470"/>
            </a:avLst>
          </a:prstGeom>
          <a:solidFill>
            <a:srgbClr val="FFC000"/>
          </a:solidFill>
          <a:ln w="12700">
            <a:solidFill>
              <a:schemeClr val="bg2"/>
            </a:solidFill>
            <a:miter lim="800000"/>
            <a:headEnd/>
            <a:tailEnd/>
          </a:ln>
        </p:spPr>
        <p:txBody>
          <a:bodyPr wrap="none" lIns="90488" tIns="44450" rIns="90488" bIns="44450" anchor="ctr"/>
          <a:lstStyle/>
          <a:p>
            <a:pPr algn="ctr" defTabSz="762000" eaLnBrk="0" hangingPunct="0"/>
            <a:r>
              <a:rPr lang="zh-CN" altLang="en-US" sz="2800" b="1" dirty="0" smtClean="0">
                <a:solidFill>
                  <a:srgbClr val="D24132"/>
                </a:solidFill>
                <a:latin typeface="微软雅黑" panose="020B0503020204020204" pitchFamily="34" charset="-122"/>
                <a:ea typeface="微软雅黑" panose="020B0503020204020204" pitchFamily="34" charset="-122"/>
              </a:rPr>
              <a:t>危险源</a:t>
            </a:r>
            <a:endParaRPr lang="zh-CN" altLang="en-US" sz="2800" b="1" dirty="0">
              <a:solidFill>
                <a:srgbClr val="D24132"/>
              </a:solidFill>
              <a:latin typeface="微软雅黑" panose="020B0503020204020204" pitchFamily="34" charset="-122"/>
              <a:ea typeface="微软雅黑" panose="020B0503020204020204" pitchFamily="34" charset="-122"/>
            </a:endParaRPr>
          </a:p>
        </p:txBody>
      </p:sp>
      <p:sp>
        <p:nvSpPr>
          <p:cNvPr id="8" name="Rectangle 4"/>
          <p:cNvSpPr>
            <a:spLocks noChangeArrowheads="1"/>
          </p:cNvSpPr>
          <p:nvPr/>
        </p:nvSpPr>
        <p:spPr bwMode="auto">
          <a:xfrm>
            <a:off x="4394901" y="1544799"/>
            <a:ext cx="1173162" cy="1492250"/>
          </a:xfrm>
          <a:prstGeom prst="rect">
            <a:avLst/>
          </a:prstGeom>
          <a:solidFill>
            <a:srgbClr val="FFA27C"/>
          </a:solidFill>
          <a:ln w="12700">
            <a:solidFill>
              <a:schemeClr val="bg1"/>
            </a:solidFill>
            <a:miter lim="800000"/>
            <a:headEnd/>
            <a:tailEnd/>
          </a:ln>
          <a:effectLst/>
        </p:spPr>
        <p:txBody>
          <a:bodyPr wrap="none" anchor="ctr"/>
          <a:lstStyle/>
          <a:p>
            <a:endParaRPr lang="zh-CN" altLang="en-US">
              <a:latin typeface="Futura Medium" pitchFamily="2" charset="0"/>
              <a:ea typeface="宋体" pitchFamily="2" charset="-122"/>
            </a:endParaRPr>
          </a:p>
        </p:txBody>
      </p:sp>
      <p:sp useBgFill="1">
        <p:nvSpPr>
          <p:cNvPr id="9" name="Oval 5"/>
          <p:cNvSpPr>
            <a:spLocks noChangeArrowheads="1"/>
          </p:cNvSpPr>
          <p:nvPr/>
        </p:nvSpPr>
        <p:spPr bwMode="auto">
          <a:xfrm>
            <a:off x="4658426" y="1844836"/>
            <a:ext cx="187325" cy="130175"/>
          </a:xfrm>
          <a:prstGeom prst="ellipse">
            <a:avLst/>
          </a:prstGeom>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useBgFill="1">
        <p:nvSpPr>
          <p:cNvPr id="10" name="Oval 6"/>
          <p:cNvSpPr>
            <a:spLocks noChangeArrowheads="1"/>
          </p:cNvSpPr>
          <p:nvPr/>
        </p:nvSpPr>
        <p:spPr bwMode="auto">
          <a:xfrm>
            <a:off x="4455226" y="2344899"/>
            <a:ext cx="390525" cy="274637"/>
          </a:xfrm>
          <a:prstGeom prst="ellipse">
            <a:avLst/>
          </a:prstGeom>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useBgFill="1">
        <p:nvSpPr>
          <p:cNvPr id="11" name="Oval 7"/>
          <p:cNvSpPr>
            <a:spLocks noChangeArrowheads="1"/>
          </p:cNvSpPr>
          <p:nvPr/>
        </p:nvSpPr>
        <p:spPr bwMode="auto">
          <a:xfrm>
            <a:off x="4658426" y="2837024"/>
            <a:ext cx="187325" cy="133350"/>
          </a:xfrm>
          <a:prstGeom prst="ellipse">
            <a:avLst/>
          </a:prstGeom>
          <a:ln w="12700">
            <a:solidFill>
              <a:srgbClr val="FC0128"/>
            </a:solidFill>
            <a:round/>
            <a:headEnd/>
            <a:tailEnd/>
          </a:ln>
        </p:spPr>
        <p:txBody>
          <a:bodyPr wrap="none" anchor="ctr"/>
          <a:lstStyle/>
          <a:p>
            <a:endParaRPr lang="zh-CN" altLang="en-US">
              <a:latin typeface="Futura Medium" pitchFamily="2" charset="0"/>
              <a:ea typeface="宋体" pitchFamily="2" charset="-122"/>
            </a:endParaRPr>
          </a:p>
        </p:txBody>
      </p:sp>
      <p:grpSp>
        <p:nvGrpSpPr>
          <p:cNvPr id="12" name="Group 8"/>
          <p:cNvGrpSpPr>
            <a:grpSpLocks/>
          </p:cNvGrpSpPr>
          <p:nvPr/>
        </p:nvGrpSpPr>
        <p:grpSpPr bwMode="auto">
          <a:xfrm>
            <a:off x="5004501" y="1957549"/>
            <a:ext cx="1169987" cy="1489075"/>
            <a:chOff x="2395" y="1238"/>
            <a:chExt cx="737" cy="1141"/>
          </a:xfrm>
        </p:grpSpPr>
        <p:sp>
          <p:nvSpPr>
            <p:cNvPr id="13" name="Rectangle 9"/>
            <p:cNvSpPr>
              <a:spLocks noChangeArrowheads="1"/>
            </p:cNvSpPr>
            <p:nvPr/>
          </p:nvSpPr>
          <p:spPr bwMode="auto">
            <a:xfrm>
              <a:off x="2395" y="1238"/>
              <a:ext cx="737" cy="1141"/>
            </a:xfrm>
            <a:prstGeom prst="rect">
              <a:avLst/>
            </a:prstGeom>
            <a:solidFill>
              <a:srgbClr val="189A80"/>
            </a:solidFill>
            <a:ln w="12700">
              <a:solidFill>
                <a:schemeClr val="bg1"/>
              </a:solidFill>
              <a:miter lim="800000"/>
              <a:headEnd/>
              <a:tailEnd/>
            </a:ln>
            <a:effectLst/>
          </p:spPr>
          <p:txBody>
            <a:bodyPr wrap="none" anchor="ctr"/>
            <a:lstStyle/>
            <a:p>
              <a:endParaRPr lang="zh-CN" altLang="en-US">
                <a:latin typeface="Futura Medium" pitchFamily="2" charset="0"/>
                <a:ea typeface="宋体" pitchFamily="2" charset="-122"/>
              </a:endParaRPr>
            </a:p>
          </p:txBody>
        </p:sp>
        <p:sp>
          <p:nvSpPr>
            <p:cNvPr id="14" name="Oval 10"/>
            <p:cNvSpPr>
              <a:spLocks noChangeArrowheads="1"/>
            </p:cNvSpPr>
            <p:nvPr/>
          </p:nvSpPr>
          <p:spPr bwMode="auto">
            <a:xfrm>
              <a:off x="2639" y="1684"/>
              <a:ext cx="203" cy="174"/>
            </a:xfrm>
            <a:prstGeom prst="ellipse">
              <a:avLst/>
            </a:prstGeom>
            <a:solidFill>
              <a:srgbClr val="FFA27C"/>
            </a:solidFill>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p:nvSpPr>
            <p:cNvPr id="15" name="Oval 11"/>
            <p:cNvSpPr>
              <a:spLocks noChangeArrowheads="1"/>
            </p:cNvSpPr>
            <p:nvPr/>
          </p:nvSpPr>
          <p:spPr bwMode="auto">
            <a:xfrm>
              <a:off x="2460" y="2172"/>
              <a:ext cx="74" cy="65"/>
            </a:xfrm>
            <a:prstGeom prst="ellipse">
              <a:avLst/>
            </a:prstGeom>
            <a:solidFill>
              <a:schemeClr val="bg1"/>
            </a:solidFill>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p:nvSpPr>
            <p:cNvPr id="16" name="Oval 12"/>
            <p:cNvSpPr>
              <a:spLocks noChangeArrowheads="1"/>
            </p:cNvSpPr>
            <p:nvPr/>
          </p:nvSpPr>
          <p:spPr bwMode="auto">
            <a:xfrm>
              <a:off x="2473" y="1908"/>
              <a:ext cx="210" cy="175"/>
            </a:xfrm>
            <a:prstGeom prst="ellipse">
              <a:avLst/>
            </a:prstGeom>
            <a:solidFill>
              <a:srgbClr val="FFA27C"/>
            </a:solidFill>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p:nvSpPr>
            <p:cNvPr id="17" name="Oval 13"/>
            <p:cNvSpPr>
              <a:spLocks noChangeArrowheads="1"/>
            </p:cNvSpPr>
            <p:nvPr/>
          </p:nvSpPr>
          <p:spPr bwMode="auto">
            <a:xfrm>
              <a:off x="2473" y="1648"/>
              <a:ext cx="76" cy="65"/>
            </a:xfrm>
            <a:prstGeom prst="ellipse">
              <a:avLst/>
            </a:prstGeom>
            <a:solidFill>
              <a:srgbClr val="FFA27C"/>
            </a:solidFill>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useBgFill="1">
          <p:nvSpPr>
            <p:cNvPr id="18" name="Oval 14"/>
            <p:cNvSpPr>
              <a:spLocks noChangeArrowheads="1"/>
            </p:cNvSpPr>
            <p:nvPr/>
          </p:nvSpPr>
          <p:spPr bwMode="auto">
            <a:xfrm>
              <a:off x="2681" y="2238"/>
              <a:ext cx="35" cy="26"/>
            </a:xfrm>
            <a:prstGeom prst="ellipse">
              <a:avLst/>
            </a:prstGeom>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grpSp>
      <p:sp>
        <p:nvSpPr>
          <p:cNvPr id="19" name="Rectangle 15"/>
          <p:cNvSpPr>
            <a:spLocks noChangeArrowheads="1"/>
          </p:cNvSpPr>
          <p:nvPr/>
        </p:nvSpPr>
        <p:spPr bwMode="auto">
          <a:xfrm>
            <a:off x="5699826" y="2376649"/>
            <a:ext cx="1169987" cy="1492250"/>
          </a:xfrm>
          <a:prstGeom prst="rect">
            <a:avLst/>
          </a:prstGeom>
          <a:solidFill>
            <a:srgbClr val="377790"/>
          </a:solidFill>
          <a:ln w="12700">
            <a:solidFill>
              <a:schemeClr val="bg1"/>
            </a:solidFill>
            <a:miter lim="800000"/>
            <a:headEnd/>
            <a:tailEnd/>
          </a:ln>
          <a:effectLst/>
        </p:spPr>
        <p:txBody>
          <a:bodyPr wrap="none" anchor="ctr"/>
          <a:lstStyle/>
          <a:p>
            <a:endParaRPr lang="zh-CN" altLang="en-US">
              <a:latin typeface="Futura Medium" pitchFamily="2" charset="0"/>
              <a:ea typeface="宋体" pitchFamily="2" charset="-122"/>
            </a:endParaRPr>
          </a:p>
        </p:txBody>
      </p:sp>
      <p:sp>
        <p:nvSpPr>
          <p:cNvPr id="20" name="Oval 16"/>
          <p:cNvSpPr>
            <a:spLocks noChangeArrowheads="1"/>
          </p:cNvSpPr>
          <p:nvPr/>
        </p:nvSpPr>
        <p:spPr bwMode="auto">
          <a:xfrm>
            <a:off x="5795076" y="2835436"/>
            <a:ext cx="188912" cy="134938"/>
          </a:xfrm>
          <a:prstGeom prst="ellipse">
            <a:avLst/>
          </a:prstGeom>
          <a:solidFill>
            <a:srgbClr val="189A80"/>
          </a:solidFill>
          <a:ln w="12700">
            <a:solidFill>
              <a:schemeClr val="bg1"/>
            </a:solidFill>
            <a:round/>
            <a:headEnd/>
            <a:tailEnd/>
          </a:ln>
          <a:effectLst/>
        </p:spPr>
        <p:txBody>
          <a:bodyPr wrap="none" anchor="ctr"/>
          <a:lstStyle/>
          <a:p>
            <a:endParaRPr lang="zh-CN" altLang="en-US">
              <a:latin typeface="Futura Medium" pitchFamily="2" charset="0"/>
              <a:ea typeface="宋体" pitchFamily="2" charset="-122"/>
            </a:endParaRPr>
          </a:p>
        </p:txBody>
      </p:sp>
      <p:sp>
        <p:nvSpPr>
          <p:cNvPr id="21" name="Oval 17"/>
          <p:cNvSpPr>
            <a:spLocks noChangeArrowheads="1"/>
          </p:cNvSpPr>
          <p:nvPr/>
        </p:nvSpPr>
        <p:spPr bwMode="auto">
          <a:xfrm>
            <a:off x="5726813" y="3148174"/>
            <a:ext cx="325438" cy="231775"/>
          </a:xfrm>
          <a:prstGeom prst="ellipse">
            <a:avLst/>
          </a:prstGeom>
          <a:solidFill>
            <a:srgbClr val="189A80"/>
          </a:solidFill>
          <a:ln w="12700">
            <a:solidFill>
              <a:schemeClr val="bg1"/>
            </a:solidFill>
            <a:round/>
            <a:headEnd/>
            <a:tailEnd/>
          </a:ln>
          <a:effectLst/>
        </p:spPr>
        <p:txBody>
          <a:bodyPr wrap="none" anchor="ctr"/>
          <a:lstStyle/>
          <a:p>
            <a:endParaRPr lang="zh-CN" altLang="en-US">
              <a:latin typeface="Futura Medium" pitchFamily="2" charset="0"/>
              <a:ea typeface="宋体" pitchFamily="2" charset="-122"/>
            </a:endParaRPr>
          </a:p>
        </p:txBody>
      </p:sp>
      <p:sp useBgFill="1">
        <p:nvSpPr>
          <p:cNvPr id="22" name="Oval 18"/>
          <p:cNvSpPr>
            <a:spLocks noChangeArrowheads="1"/>
          </p:cNvSpPr>
          <p:nvPr/>
        </p:nvSpPr>
        <p:spPr bwMode="auto">
          <a:xfrm>
            <a:off x="5930013" y="3646649"/>
            <a:ext cx="122238" cy="90487"/>
          </a:xfrm>
          <a:prstGeom prst="ellipse">
            <a:avLst/>
          </a:prstGeom>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p:nvSpPr>
          <p:cNvPr id="23" name="Rectangle 19"/>
          <p:cNvSpPr>
            <a:spLocks noChangeArrowheads="1"/>
          </p:cNvSpPr>
          <p:nvPr/>
        </p:nvSpPr>
        <p:spPr bwMode="auto">
          <a:xfrm>
            <a:off x="6215763" y="2892586"/>
            <a:ext cx="1163638" cy="1489075"/>
          </a:xfrm>
          <a:prstGeom prst="rect">
            <a:avLst/>
          </a:prstGeom>
          <a:solidFill>
            <a:srgbClr val="F09C2A"/>
          </a:solidFill>
          <a:ln w="12700">
            <a:solidFill>
              <a:schemeClr val="bg1"/>
            </a:solidFill>
            <a:miter lim="800000"/>
            <a:headEnd/>
            <a:tailEnd/>
          </a:ln>
          <a:effectLst/>
        </p:spPr>
        <p:txBody>
          <a:bodyPr wrap="none" anchor="ctr"/>
          <a:lstStyle/>
          <a:p>
            <a:endParaRPr lang="zh-CN" altLang="en-US">
              <a:latin typeface="Futura Medium" pitchFamily="2" charset="0"/>
              <a:ea typeface="宋体" pitchFamily="2" charset="-122"/>
            </a:endParaRPr>
          </a:p>
        </p:txBody>
      </p:sp>
      <p:sp>
        <p:nvSpPr>
          <p:cNvPr id="24" name="Oval 20"/>
          <p:cNvSpPr>
            <a:spLocks noChangeArrowheads="1"/>
          </p:cNvSpPr>
          <p:nvPr/>
        </p:nvSpPr>
        <p:spPr bwMode="auto">
          <a:xfrm>
            <a:off x="6338001" y="3551399"/>
            <a:ext cx="314325" cy="239712"/>
          </a:xfrm>
          <a:prstGeom prst="ellipse">
            <a:avLst/>
          </a:prstGeom>
          <a:solidFill>
            <a:srgbClr val="377790"/>
          </a:solidFill>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useBgFill="1">
        <p:nvSpPr>
          <p:cNvPr id="25" name="Oval 21"/>
          <p:cNvSpPr>
            <a:spLocks noChangeArrowheads="1"/>
          </p:cNvSpPr>
          <p:nvPr/>
        </p:nvSpPr>
        <p:spPr bwMode="auto">
          <a:xfrm>
            <a:off x="6893626" y="3164049"/>
            <a:ext cx="369887" cy="269875"/>
          </a:xfrm>
          <a:prstGeom prst="ellipse">
            <a:avLst/>
          </a:prstGeom>
          <a:ln w="12700">
            <a:solidFill>
              <a:schemeClr val="bg1"/>
            </a:solidFill>
            <a:round/>
            <a:headEnd/>
            <a:tailEnd/>
          </a:ln>
        </p:spPr>
        <p:txBody>
          <a:bodyPr wrap="none" anchor="ctr"/>
          <a:lstStyle/>
          <a:p>
            <a:endParaRPr lang="zh-CN" altLang="en-US">
              <a:latin typeface="Futura Medium" pitchFamily="2" charset="0"/>
              <a:ea typeface="宋体" pitchFamily="2" charset="-122"/>
            </a:endParaRPr>
          </a:p>
        </p:txBody>
      </p:sp>
      <p:sp>
        <p:nvSpPr>
          <p:cNvPr id="26" name="Line 22"/>
          <p:cNvSpPr>
            <a:spLocks noChangeShapeType="1"/>
          </p:cNvSpPr>
          <p:nvPr/>
        </p:nvSpPr>
        <p:spPr bwMode="auto">
          <a:xfrm>
            <a:off x="6414201" y="3679986"/>
            <a:ext cx="876300" cy="463550"/>
          </a:xfrm>
          <a:prstGeom prst="line">
            <a:avLst/>
          </a:prstGeom>
          <a:noFill/>
          <a:ln w="50800">
            <a:solidFill>
              <a:schemeClr val="accent1"/>
            </a:solidFill>
            <a:round/>
            <a:headEnd/>
            <a:tailEnd/>
          </a:ln>
        </p:spPr>
        <p:txBody>
          <a:bodyPr wrap="none" anchor="ctr"/>
          <a:lstStyle/>
          <a:p>
            <a:endParaRPr lang="zh-CN" altLang="en-US"/>
          </a:p>
        </p:txBody>
      </p:sp>
      <p:sp>
        <p:nvSpPr>
          <p:cNvPr id="27" name="Line 23"/>
          <p:cNvSpPr>
            <a:spLocks noChangeShapeType="1"/>
          </p:cNvSpPr>
          <p:nvPr/>
        </p:nvSpPr>
        <p:spPr bwMode="auto">
          <a:xfrm>
            <a:off x="5798251" y="3213261"/>
            <a:ext cx="374650" cy="192088"/>
          </a:xfrm>
          <a:prstGeom prst="line">
            <a:avLst/>
          </a:prstGeom>
          <a:noFill/>
          <a:ln w="50800">
            <a:solidFill>
              <a:schemeClr val="accent1"/>
            </a:solidFill>
            <a:round/>
            <a:headEnd/>
            <a:tailEnd/>
          </a:ln>
        </p:spPr>
        <p:txBody>
          <a:bodyPr wrap="none" anchor="ctr"/>
          <a:lstStyle/>
          <a:p>
            <a:endParaRPr lang="zh-CN" altLang="en-US"/>
          </a:p>
        </p:txBody>
      </p:sp>
      <p:sp>
        <p:nvSpPr>
          <p:cNvPr id="28" name="Line 24"/>
          <p:cNvSpPr>
            <a:spLocks noChangeShapeType="1"/>
          </p:cNvSpPr>
          <p:nvPr/>
        </p:nvSpPr>
        <p:spPr bwMode="auto">
          <a:xfrm>
            <a:off x="5202938" y="2824324"/>
            <a:ext cx="368300" cy="180975"/>
          </a:xfrm>
          <a:prstGeom prst="line">
            <a:avLst/>
          </a:prstGeom>
          <a:noFill/>
          <a:ln w="50800">
            <a:solidFill>
              <a:schemeClr val="accent1"/>
            </a:solidFill>
            <a:round/>
            <a:headEnd/>
            <a:tailEnd/>
          </a:ln>
        </p:spPr>
        <p:txBody>
          <a:bodyPr wrap="none" anchor="ctr"/>
          <a:lstStyle/>
          <a:p>
            <a:endParaRPr lang="zh-CN" altLang="en-US"/>
          </a:p>
        </p:txBody>
      </p:sp>
      <p:sp>
        <p:nvSpPr>
          <p:cNvPr id="29" name="Line 25"/>
          <p:cNvSpPr>
            <a:spLocks noChangeShapeType="1"/>
          </p:cNvSpPr>
          <p:nvPr/>
        </p:nvSpPr>
        <p:spPr bwMode="auto">
          <a:xfrm>
            <a:off x="4552063" y="2387761"/>
            <a:ext cx="420688" cy="219075"/>
          </a:xfrm>
          <a:prstGeom prst="line">
            <a:avLst/>
          </a:prstGeom>
          <a:noFill/>
          <a:ln w="50800">
            <a:solidFill>
              <a:schemeClr val="accent1"/>
            </a:solidFill>
            <a:round/>
            <a:headEnd/>
            <a:tailEnd/>
          </a:ln>
        </p:spPr>
        <p:txBody>
          <a:bodyPr wrap="none" anchor="ctr"/>
          <a:lstStyle/>
          <a:p>
            <a:endParaRPr lang="zh-CN" altLang="en-US"/>
          </a:p>
        </p:txBody>
      </p:sp>
      <p:sp>
        <p:nvSpPr>
          <p:cNvPr id="30" name="Line 26"/>
          <p:cNvSpPr>
            <a:spLocks noChangeShapeType="1"/>
          </p:cNvSpPr>
          <p:nvPr/>
        </p:nvSpPr>
        <p:spPr bwMode="auto">
          <a:xfrm>
            <a:off x="4140901" y="2095661"/>
            <a:ext cx="222250" cy="106363"/>
          </a:xfrm>
          <a:prstGeom prst="line">
            <a:avLst/>
          </a:prstGeom>
          <a:noFill/>
          <a:ln w="50800">
            <a:solidFill>
              <a:schemeClr val="accent1"/>
            </a:solidFill>
            <a:round/>
            <a:headEnd/>
            <a:tailEnd/>
          </a:ln>
        </p:spPr>
        <p:txBody>
          <a:bodyPr wrap="none" anchor="ctr"/>
          <a:lstStyle/>
          <a:p>
            <a:endParaRPr lang="zh-CN" altLang="en-US"/>
          </a:p>
        </p:txBody>
      </p:sp>
      <p:sp>
        <p:nvSpPr>
          <p:cNvPr id="31" name="AutoShape 27"/>
          <p:cNvSpPr>
            <a:spLocks noChangeArrowheads="1"/>
          </p:cNvSpPr>
          <p:nvPr/>
        </p:nvSpPr>
        <p:spPr bwMode="auto">
          <a:xfrm>
            <a:off x="6290376" y="3857786"/>
            <a:ext cx="2514600" cy="1112838"/>
          </a:xfrm>
          <a:prstGeom prst="star16">
            <a:avLst>
              <a:gd name="adj" fmla="val 37500"/>
            </a:avLst>
          </a:prstGeom>
          <a:solidFill>
            <a:srgbClr val="FF0000"/>
          </a:solidFill>
          <a:ln w="12700">
            <a:solidFill>
              <a:schemeClr val="bg2"/>
            </a:solidFill>
            <a:miter lim="800000"/>
            <a:headEnd/>
            <a:tailEnd/>
          </a:ln>
        </p:spPr>
        <p:txBody>
          <a:bodyPr wrap="none" lIns="109538" tIns="55562" rIns="109538" bIns="55562" anchor="ctr"/>
          <a:lstStyle/>
          <a:p>
            <a:pPr algn="ctr" defTabSz="1089025" eaLnBrk="0" hangingPunct="0"/>
            <a:r>
              <a:rPr lang="zh-CN" altLang="en-US" b="1" dirty="0" smtClean="0">
                <a:solidFill>
                  <a:schemeClr val="bg1"/>
                </a:solidFill>
                <a:latin typeface="微软雅黑" panose="020B0503020204020204" pitchFamily="34" charset="-122"/>
                <a:ea typeface="微软雅黑" panose="020B0503020204020204" pitchFamily="34" charset="-122"/>
              </a:rPr>
              <a:t>意外伤害</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Rectangle 28"/>
          <p:cNvSpPr>
            <a:spLocks noChangeArrowheads="1"/>
          </p:cNvSpPr>
          <p:nvPr/>
        </p:nvSpPr>
        <p:spPr bwMode="auto">
          <a:xfrm>
            <a:off x="7908037" y="2687799"/>
            <a:ext cx="1252003" cy="397545"/>
          </a:xfrm>
          <a:prstGeom prst="rect">
            <a:avLst/>
          </a:prstGeom>
          <a:noFill/>
          <a:ln w="12700">
            <a:noFill/>
            <a:miter lim="800000"/>
            <a:headEnd/>
            <a:tailEnd/>
          </a:ln>
        </p:spPr>
        <p:txBody>
          <a:bodyPr wrap="square" lIns="90488" tIns="44450" rIns="90488" bIns="44450">
            <a:spAutoFit/>
          </a:bodyPr>
          <a:lstStyle/>
          <a:p>
            <a:pPr defTabSz="762000" eaLnBrk="0" hangingPunct="0"/>
            <a:r>
              <a:rPr lang="zh-CN" altLang="en-US" sz="2000" b="1" dirty="0" smtClean="0">
                <a:solidFill>
                  <a:srgbClr val="189A80"/>
                </a:solidFill>
                <a:latin typeface="微软雅黑" panose="020B0503020204020204" pitchFamily="34" charset="-122"/>
                <a:ea typeface="微软雅黑" panose="020B0503020204020204" pitchFamily="34" charset="-122"/>
              </a:rPr>
              <a:t>显性失效</a:t>
            </a:r>
            <a:endParaRPr lang="zh-CN" altLang="en-US" sz="2000" b="1" dirty="0">
              <a:solidFill>
                <a:srgbClr val="189A80"/>
              </a:solidFill>
              <a:latin typeface="微软雅黑" panose="020B0503020204020204" pitchFamily="34" charset="-122"/>
              <a:ea typeface="微软雅黑" panose="020B0503020204020204" pitchFamily="34" charset="-122"/>
            </a:endParaRPr>
          </a:p>
        </p:txBody>
      </p:sp>
      <p:sp>
        <p:nvSpPr>
          <p:cNvPr id="33" name="Text Box 29"/>
          <p:cNvSpPr txBox="1">
            <a:spLocks noChangeArrowheads="1"/>
          </p:cNvSpPr>
          <p:nvPr/>
        </p:nvSpPr>
        <p:spPr bwMode="auto">
          <a:xfrm>
            <a:off x="6875782" y="1130461"/>
            <a:ext cx="3330575" cy="646113"/>
          </a:xfrm>
          <a:prstGeom prst="rect">
            <a:avLst/>
          </a:prstGeom>
          <a:solidFill>
            <a:srgbClr val="FCAC1F"/>
          </a:solidFill>
          <a:ln w="9525">
            <a:solidFill>
              <a:srgbClr val="F09C2A"/>
            </a:solidFill>
            <a:miter lim="800000"/>
            <a:headEnd/>
            <a:tailEnd/>
          </a:ln>
        </p:spPr>
        <p:txBody>
          <a:bodyPr>
            <a:spAutoFit/>
          </a:bodyP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设立保护、控制屏障，即：预防事故发生的硬件或管理程序</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Line 30"/>
          <p:cNvSpPr>
            <a:spLocks noChangeShapeType="1"/>
          </p:cNvSpPr>
          <p:nvPr/>
        </p:nvSpPr>
        <p:spPr bwMode="auto">
          <a:xfrm flipH="1">
            <a:off x="7131751" y="2070261"/>
            <a:ext cx="142875" cy="642938"/>
          </a:xfrm>
          <a:prstGeom prst="line">
            <a:avLst/>
          </a:prstGeom>
          <a:noFill/>
          <a:ln w="28575">
            <a:solidFill>
              <a:srgbClr val="002060"/>
            </a:solidFill>
            <a:round/>
            <a:headEnd/>
            <a:tailEnd type="triangle" w="med" len="med"/>
          </a:ln>
        </p:spPr>
        <p:txBody>
          <a:bodyPr anchor="ctr">
            <a:spAutoFit/>
          </a:bodyPr>
          <a:lstStyle/>
          <a:p>
            <a:endParaRPr lang="zh-CN" altLang="en-US"/>
          </a:p>
        </p:txBody>
      </p:sp>
      <p:sp>
        <p:nvSpPr>
          <p:cNvPr id="35" name="Line 31"/>
          <p:cNvSpPr>
            <a:spLocks noChangeShapeType="1"/>
          </p:cNvSpPr>
          <p:nvPr/>
        </p:nvSpPr>
        <p:spPr bwMode="auto">
          <a:xfrm flipH="1" flipV="1">
            <a:off x="5604576" y="1413036"/>
            <a:ext cx="609600" cy="130175"/>
          </a:xfrm>
          <a:prstGeom prst="line">
            <a:avLst/>
          </a:prstGeom>
          <a:noFill/>
          <a:ln w="9525">
            <a:noFill/>
            <a:round/>
            <a:headEnd/>
            <a:tailEnd type="triangle" w="med" len="med"/>
          </a:ln>
        </p:spPr>
        <p:txBody>
          <a:bodyPr anchor="ctr">
            <a:spAutoFit/>
          </a:bodyPr>
          <a:lstStyle/>
          <a:p>
            <a:endParaRPr lang="zh-CN" altLang="en-US"/>
          </a:p>
        </p:txBody>
      </p:sp>
      <p:sp>
        <p:nvSpPr>
          <p:cNvPr id="36" name="Line 32"/>
          <p:cNvSpPr>
            <a:spLocks noChangeShapeType="1"/>
          </p:cNvSpPr>
          <p:nvPr/>
        </p:nvSpPr>
        <p:spPr bwMode="auto">
          <a:xfrm flipH="1">
            <a:off x="5845876" y="1416211"/>
            <a:ext cx="792162" cy="296863"/>
          </a:xfrm>
          <a:prstGeom prst="line">
            <a:avLst/>
          </a:prstGeom>
          <a:noFill/>
          <a:ln w="28575">
            <a:solidFill>
              <a:srgbClr val="002060"/>
            </a:solidFill>
            <a:round/>
            <a:headEnd/>
            <a:tailEnd type="triangle" w="med" len="med"/>
          </a:ln>
        </p:spPr>
        <p:txBody>
          <a:bodyPr anchor="ctr">
            <a:spAutoFit/>
          </a:bodyPr>
          <a:lstStyle/>
          <a:p>
            <a:endParaRPr lang="zh-CN" altLang="en-US"/>
          </a:p>
        </p:txBody>
      </p:sp>
      <p:graphicFrame>
        <p:nvGraphicFramePr>
          <p:cNvPr id="37" name="Object 33"/>
          <p:cNvGraphicFramePr>
            <a:graphicFrameLocks noChangeAspect="1"/>
          </p:cNvGraphicFramePr>
          <p:nvPr>
            <p:extLst>
              <p:ext uri="{D42A27DB-BD31-4B8C-83A1-F6EECF244321}">
                <p14:modId xmlns:p14="http://schemas.microsoft.com/office/powerpoint/2010/main" val="295756194"/>
              </p:ext>
            </p:extLst>
          </p:nvPr>
        </p:nvGraphicFramePr>
        <p:xfrm>
          <a:off x="5756976" y="4945224"/>
          <a:ext cx="401637" cy="982662"/>
        </p:xfrm>
        <a:graphic>
          <a:graphicData uri="http://schemas.openxmlformats.org/presentationml/2006/ole">
            <mc:AlternateContent xmlns:mc="http://schemas.openxmlformats.org/markup-compatibility/2006">
              <mc:Choice xmlns:v="urn:schemas-microsoft-com:vml" Requires="v">
                <p:oleObj spid="_x0000_s1731" name="Clip" r:id="rId3" imgW="1234800" imgH="3520800" progId="">
                  <p:embed/>
                </p:oleObj>
              </mc:Choice>
              <mc:Fallback>
                <p:oleObj name="Clip" r:id="rId3" imgW="1234800" imgH="352080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6976" y="4945224"/>
                        <a:ext cx="401637" cy="982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34"/>
          <p:cNvGraphicFramePr>
            <a:graphicFrameLocks noChangeAspect="1"/>
          </p:cNvGraphicFramePr>
          <p:nvPr>
            <p:extLst>
              <p:ext uri="{D42A27DB-BD31-4B8C-83A1-F6EECF244321}">
                <p14:modId xmlns:p14="http://schemas.microsoft.com/office/powerpoint/2010/main" val="2319291007"/>
              </p:ext>
            </p:extLst>
          </p:nvPr>
        </p:nvGraphicFramePr>
        <p:xfrm>
          <a:off x="4961638" y="4618199"/>
          <a:ext cx="795338" cy="1309687"/>
        </p:xfrm>
        <a:graphic>
          <a:graphicData uri="http://schemas.openxmlformats.org/presentationml/2006/ole">
            <mc:AlternateContent xmlns:mc="http://schemas.openxmlformats.org/markup-compatibility/2006">
              <mc:Choice xmlns:v="urn:schemas-microsoft-com:vml" Requires="v">
                <p:oleObj spid="_x0000_s1732" name="Clip" r:id="rId5" imgW="1676160" imgH="3216240" progId="">
                  <p:embed/>
                </p:oleObj>
              </mc:Choice>
              <mc:Fallback>
                <p:oleObj name="Clip" r:id="rId5" imgW="1676160" imgH="32162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1638" y="4618199"/>
                        <a:ext cx="795338" cy="1309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35"/>
          <p:cNvGraphicFramePr>
            <a:graphicFrameLocks noChangeAspect="1"/>
          </p:cNvGraphicFramePr>
          <p:nvPr>
            <p:extLst>
              <p:ext uri="{D42A27DB-BD31-4B8C-83A1-F6EECF244321}">
                <p14:modId xmlns:p14="http://schemas.microsoft.com/office/powerpoint/2010/main" val="2953381306"/>
              </p:ext>
            </p:extLst>
          </p:nvPr>
        </p:nvGraphicFramePr>
        <p:xfrm>
          <a:off x="4156776" y="4256249"/>
          <a:ext cx="833437" cy="1481137"/>
        </p:xfrm>
        <a:graphic>
          <a:graphicData uri="http://schemas.openxmlformats.org/presentationml/2006/ole">
            <mc:AlternateContent xmlns:mc="http://schemas.openxmlformats.org/markup-compatibility/2006">
              <mc:Choice xmlns:v="urn:schemas-microsoft-com:vml" Requires="v">
                <p:oleObj spid="_x0000_s1733" name="Clip" r:id="rId7" imgW="1645920" imgH="3398400" progId="">
                  <p:embed/>
                </p:oleObj>
              </mc:Choice>
              <mc:Fallback>
                <p:oleObj name="Clip" r:id="rId7" imgW="1645920" imgH="33984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56776" y="4256249"/>
                        <a:ext cx="833437" cy="1481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 name="Object 36"/>
          <p:cNvGraphicFramePr>
            <a:graphicFrameLocks noChangeAspect="1"/>
          </p:cNvGraphicFramePr>
          <p:nvPr>
            <p:extLst>
              <p:ext uri="{D42A27DB-BD31-4B8C-83A1-F6EECF244321}">
                <p14:modId xmlns:p14="http://schemas.microsoft.com/office/powerpoint/2010/main" val="1654299289"/>
              </p:ext>
            </p:extLst>
          </p:nvPr>
        </p:nvGraphicFramePr>
        <p:xfrm>
          <a:off x="3547176" y="3989549"/>
          <a:ext cx="568325" cy="1349375"/>
        </p:xfrm>
        <a:graphic>
          <a:graphicData uri="http://schemas.openxmlformats.org/presentationml/2006/ole">
            <mc:AlternateContent xmlns:mc="http://schemas.openxmlformats.org/markup-compatibility/2006">
              <mc:Choice xmlns:v="urn:schemas-microsoft-com:vml" Requires="v">
                <p:oleObj spid="_x0000_s1734" name="Clip" r:id="rId9" imgW="1203120" imgH="3322080" progId="">
                  <p:embed/>
                </p:oleObj>
              </mc:Choice>
              <mc:Fallback>
                <p:oleObj name="Clip" r:id="rId9" imgW="1203120" imgH="332208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47176" y="3989549"/>
                        <a:ext cx="568325" cy="1349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1" name="AutoShape 37"/>
          <p:cNvCxnSpPr>
            <a:cxnSpLocks noChangeShapeType="1"/>
            <a:endCxn id="8" idx="2"/>
          </p:cNvCxnSpPr>
          <p:nvPr/>
        </p:nvCxnSpPr>
        <p:spPr bwMode="auto">
          <a:xfrm flipV="1">
            <a:off x="3831338" y="3037049"/>
            <a:ext cx="1150938" cy="658812"/>
          </a:xfrm>
          <a:prstGeom prst="curvedConnector2">
            <a:avLst/>
          </a:prstGeom>
          <a:noFill/>
          <a:ln w="9525">
            <a:noFill/>
            <a:round/>
            <a:headEnd/>
            <a:tailEnd type="triangle" w="med" len="med"/>
          </a:ln>
        </p:spPr>
      </p:cxnSp>
      <p:sp>
        <p:nvSpPr>
          <p:cNvPr id="42" name="Line 38"/>
          <p:cNvSpPr>
            <a:spLocks noChangeShapeType="1"/>
          </p:cNvSpPr>
          <p:nvPr/>
        </p:nvSpPr>
        <p:spPr bwMode="auto">
          <a:xfrm flipV="1">
            <a:off x="3988501" y="3070386"/>
            <a:ext cx="500062" cy="785813"/>
          </a:xfrm>
          <a:prstGeom prst="line">
            <a:avLst/>
          </a:prstGeom>
          <a:noFill/>
          <a:ln w="28575">
            <a:solidFill>
              <a:srgbClr val="002060"/>
            </a:solidFill>
            <a:round/>
            <a:headEnd/>
            <a:tailEnd type="triangle" w="med" len="med"/>
          </a:ln>
        </p:spPr>
        <p:txBody>
          <a:bodyPr anchor="ctr">
            <a:spAutoFit/>
          </a:bodyPr>
          <a:lstStyle/>
          <a:p>
            <a:endParaRPr lang="zh-CN" altLang="en-US"/>
          </a:p>
        </p:txBody>
      </p:sp>
      <p:sp>
        <p:nvSpPr>
          <p:cNvPr id="43" name="Line 39"/>
          <p:cNvSpPr>
            <a:spLocks noChangeShapeType="1"/>
          </p:cNvSpPr>
          <p:nvPr/>
        </p:nvSpPr>
        <p:spPr bwMode="auto">
          <a:xfrm flipV="1">
            <a:off x="4702876" y="3527586"/>
            <a:ext cx="368300" cy="614363"/>
          </a:xfrm>
          <a:prstGeom prst="line">
            <a:avLst/>
          </a:prstGeom>
          <a:noFill/>
          <a:ln w="28575">
            <a:solidFill>
              <a:srgbClr val="002060"/>
            </a:solidFill>
            <a:round/>
            <a:headEnd/>
            <a:tailEnd type="triangle" w="med" len="med"/>
          </a:ln>
        </p:spPr>
        <p:txBody>
          <a:bodyPr anchor="ctr">
            <a:spAutoFit/>
          </a:bodyPr>
          <a:lstStyle/>
          <a:p>
            <a:endParaRPr lang="zh-CN" altLang="en-US"/>
          </a:p>
        </p:txBody>
      </p:sp>
      <p:sp>
        <p:nvSpPr>
          <p:cNvPr id="44" name="Line 40"/>
          <p:cNvSpPr>
            <a:spLocks noChangeShapeType="1"/>
          </p:cNvSpPr>
          <p:nvPr/>
        </p:nvSpPr>
        <p:spPr bwMode="auto">
          <a:xfrm flipV="1">
            <a:off x="5631563" y="3926049"/>
            <a:ext cx="430213" cy="573087"/>
          </a:xfrm>
          <a:prstGeom prst="line">
            <a:avLst/>
          </a:prstGeom>
          <a:noFill/>
          <a:ln w="28575">
            <a:solidFill>
              <a:srgbClr val="002060"/>
            </a:solidFill>
            <a:round/>
            <a:headEnd/>
            <a:tailEnd type="triangle" w="med" len="med"/>
          </a:ln>
        </p:spPr>
        <p:txBody>
          <a:bodyPr anchor="ctr">
            <a:spAutoFit/>
          </a:bodyPr>
          <a:lstStyle/>
          <a:p>
            <a:endParaRPr lang="zh-CN" altLang="en-US"/>
          </a:p>
        </p:txBody>
      </p:sp>
      <p:sp>
        <p:nvSpPr>
          <p:cNvPr id="45" name="Line 41"/>
          <p:cNvSpPr>
            <a:spLocks noChangeShapeType="1"/>
          </p:cNvSpPr>
          <p:nvPr/>
        </p:nvSpPr>
        <p:spPr bwMode="auto">
          <a:xfrm flipV="1">
            <a:off x="6060188" y="4324511"/>
            <a:ext cx="230188" cy="460375"/>
          </a:xfrm>
          <a:prstGeom prst="line">
            <a:avLst/>
          </a:prstGeom>
          <a:noFill/>
          <a:ln w="28575">
            <a:solidFill>
              <a:srgbClr val="002060"/>
            </a:solidFill>
            <a:round/>
            <a:headEnd/>
            <a:tailEnd type="triangle" w="med" len="med"/>
          </a:ln>
        </p:spPr>
        <p:txBody>
          <a:bodyPr anchor="ctr">
            <a:spAutoFit/>
          </a:bodyPr>
          <a:lstStyle/>
          <a:p>
            <a:endParaRPr lang="zh-CN" altLang="en-US"/>
          </a:p>
        </p:txBody>
      </p:sp>
      <p:sp>
        <p:nvSpPr>
          <p:cNvPr id="46" name="Line 42"/>
          <p:cNvSpPr>
            <a:spLocks noChangeShapeType="1"/>
          </p:cNvSpPr>
          <p:nvPr/>
        </p:nvSpPr>
        <p:spPr bwMode="auto">
          <a:xfrm>
            <a:off x="4080576" y="5080161"/>
            <a:ext cx="304800" cy="130175"/>
          </a:xfrm>
          <a:prstGeom prst="line">
            <a:avLst/>
          </a:prstGeom>
          <a:noFill/>
          <a:ln w="28575">
            <a:solidFill>
              <a:srgbClr val="002060"/>
            </a:solidFill>
            <a:round/>
            <a:headEnd type="triangle" w="med" len="med"/>
            <a:tailEnd type="triangle" w="med" len="med"/>
          </a:ln>
        </p:spPr>
        <p:txBody>
          <a:bodyPr anchor="ctr">
            <a:spAutoFit/>
          </a:bodyPr>
          <a:lstStyle/>
          <a:p>
            <a:endParaRPr lang="zh-CN" altLang="en-US"/>
          </a:p>
        </p:txBody>
      </p:sp>
      <p:sp>
        <p:nvSpPr>
          <p:cNvPr id="47" name="Line 43"/>
          <p:cNvSpPr>
            <a:spLocks noChangeShapeType="1"/>
          </p:cNvSpPr>
          <p:nvPr/>
        </p:nvSpPr>
        <p:spPr bwMode="auto">
          <a:xfrm>
            <a:off x="4766376" y="5238911"/>
            <a:ext cx="304800" cy="130175"/>
          </a:xfrm>
          <a:prstGeom prst="line">
            <a:avLst/>
          </a:prstGeom>
          <a:noFill/>
          <a:ln w="28575">
            <a:solidFill>
              <a:srgbClr val="002060"/>
            </a:solidFill>
            <a:round/>
            <a:headEnd type="triangle" w="med" len="med"/>
            <a:tailEnd type="triangle" w="med" len="med"/>
          </a:ln>
        </p:spPr>
        <p:txBody>
          <a:bodyPr anchor="ctr">
            <a:spAutoFit/>
          </a:bodyPr>
          <a:lstStyle/>
          <a:p>
            <a:endParaRPr lang="zh-CN" altLang="en-US"/>
          </a:p>
        </p:txBody>
      </p:sp>
      <p:sp>
        <p:nvSpPr>
          <p:cNvPr id="48" name="Line 44"/>
          <p:cNvSpPr>
            <a:spLocks noChangeShapeType="1"/>
          </p:cNvSpPr>
          <p:nvPr/>
        </p:nvSpPr>
        <p:spPr bwMode="auto">
          <a:xfrm>
            <a:off x="5452176" y="5397661"/>
            <a:ext cx="304800" cy="131763"/>
          </a:xfrm>
          <a:prstGeom prst="line">
            <a:avLst/>
          </a:prstGeom>
          <a:noFill/>
          <a:ln w="28575">
            <a:solidFill>
              <a:srgbClr val="002060"/>
            </a:solidFill>
            <a:round/>
            <a:headEnd type="triangle" w="med" len="med"/>
            <a:tailEnd type="triangle" w="med" len="med"/>
          </a:ln>
        </p:spPr>
        <p:txBody>
          <a:bodyPr anchor="ctr">
            <a:spAutoFit/>
          </a:bodyPr>
          <a:lstStyle/>
          <a:p>
            <a:endParaRPr lang="zh-CN" altLang="en-US"/>
          </a:p>
        </p:txBody>
      </p:sp>
      <p:graphicFrame>
        <p:nvGraphicFramePr>
          <p:cNvPr id="49" name="Object 45"/>
          <p:cNvGraphicFramePr>
            <a:graphicFrameLocks noChangeAspect="1"/>
          </p:cNvGraphicFramePr>
          <p:nvPr>
            <p:extLst>
              <p:ext uri="{D42A27DB-BD31-4B8C-83A1-F6EECF244321}">
                <p14:modId xmlns:p14="http://schemas.microsoft.com/office/powerpoint/2010/main" val="3239992711"/>
              </p:ext>
            </p:extLst>
          </p:nvPr>
        </p:nvGraphicFramePr>
        <p:xfrm>
          <a:off x="2789145" y="4384747"/>
          <a:ext cx="609600" cy="434975"/>
        </p:xfrm>
        <a:graphic>
          <a:graphicData uri="http://schemas.openxmlformats.org/presentationml/2006/ole">
            <mc:AlternateContent xmlns:mc="http://schemas.openxmlformats.org/markup-compatibility/2006">
              <mc:Choice xmlns:v="urn:schemas-microsoft-com:vml" Requires="v">
                <p:oleObj spid="_x0000_s1735" name="Clip" r:id="rId11" imgW="1602360" imgH="1328040" progId="">
                  <p:embed/>
                </p:oleObj>
              </mc:Choice>
              <mc:Fallback>
                <p:oleObj name="Clip" r:id="rId11" imgW="1602360" imgH="1328040" progId="">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89145" y="4384747"/>
                        <a:ext cx="609600"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 name="文本框 49"/>
          <p:cNvSpPr txBox="1"/>
          <p:nvPr/>
        </p:nvSpPr>
        <p:spPr>
          <a:xfrm>
            <a:off x="8800562" y="5258873"/>
            <a:ext cx="2974342" cy="584775"/>
          </a:xfrm>
          <a:prstGeom prst="rect">
            <a:avLst/>
          </a:prstGeom>
          <a:noFill/>
          <a:ln>
            <a:noFill/>
          </a:ln>
        </p:spPr>
        <p:txBody>
          <a:bodyPr wrap="square" rtlCol="0">
            <a:spAutoFit/>
          </a:bodyPr>
          <a:lstStyle/>
          <a:p>
            <a:pPr algn="ctr">
              <a:buClr>
                <a:srgbClr val="C00000"/>
              </a:buClr>
            </a:pPr>
            <a:r>
              <a:rPr lang="en-US" altLang="zh-CN" sz="1600" dirty="0">
                <a:solidFill>
                  <a:schemeClr val="tx2"/>
                </a:solidFill>
                <a:latin typeface="Arial" panose="020B0604020202020204" pitchFamily="34" charset="0"/>
              </a:rPr>
              <a:t>James </a:t>
            </a:r>
            <a:r>
              <a:rPr lang="en-US" altLang="zh-CN" sz="1600" dirty="0" smtClean="0">
                <a:solidFill>
                  <a:schemeClr val="tx2"/>
                </a:solidFill>
                <a:latin typeface="Arial" panose="020B0604020202020204" pitchFamily="34" charset="0"/>
              </a:rPr>
              <a:t>Reason </a:t>
            </a:r>
            <a:r>
              <a:rPr lang="zh-CN" altLang="en-US" sz="1600" dirty="0">
                <a:solidFill>
                  <a:srgbClr val="215968"/>
                </a:solidFill>
                <a:latin typeface="微软雅黑" panose="020B0503020204020204" pitchFamily="34" charset="-122"/>
                <a:ea typeface="微软雅黑" panose="020B0503020204020204" pitchFamily="34" charset="-122"/>
              </a:rPr>
              <a:t>瑞士奶酪模型</a:t>
            </a:r>
            <a:r>
              <a:rPr lang="en-US" altLang="zh-CN" sz="1600" dirty="0">
                <a:solidFill>
                  <a:srgbClr val="215968"/>
                </a:solidFill>
                <a:latin typeface="微软雅黑" panose="020B0503020204020204" pitchFamily="34" charset="-122"/>
                <a:ea typeface="微软雅黑" panose="020B0503020204020204" pitchFamily="34" charset="-122"/>
              </a:rPr>
              <a:t> </a:t>
            </a:r>
          </a:p>
          <a:p>
            <a:pPr algn="ctr">
              <a:buClr>
                <a:srgbClr val="C00000"/>
              </a:buClr>
            </a:pPr>
            <a:r>
              <a:rPr lang="en-US" altLang="zh-CN" sz="1600" dirty="0" smtClean="0">
                <a:solidFill>
                  <a:srgbClr val="215968"/>
                </a:solidFill>
                <a:latin typeface="微软雅黑" panose="020B0503020204020204" pitchFamily="34" charset="-122"/>
                <a:ea typeface="微软雅黑" panose="020B0503020204020204" pitchFamily="34" charset="-122"/>
              </a:rPr>
              <a:t>1990</a:t>
            </a:r>
            <a:r>
              <a:rPr lang="zh-CN" altLang="en-US" sz="1600" dirty="0" smtClean="0">
                <a:solidFill>
                  <a:srgbClr val="215968"/>
                </a:solidFill>
                <a:latin typeface="微软雅黑" panose="020B0503020204020204" pitchFamily="34" charset="-122"/>
                <a:ea typeface="微软雅黑" panose="020B0503020204020204" pitchFamily="34" charset="-122"/>
              </a:rPr>
              <a:t>年 </a:t>
            </a:r>
            <a:r>
              <a:rPr lang="en-US" altLang="zh-CN" sz="1600" dirty="0" smtClean="0">
                <a:solidFill>
                  <a:srgbClr val="215968"/>
                </a:solidFill>
                <a:latin typeface="微软雅黑" panose="020B0503020204020204" pitchFamily="34" charset="-122"/>
                <a:ea typeface="微软雅黑" panose="020B0503020204020204" pitchFamily="34" charset="-122"/>
              </a:rPr>
              <a:t>《H</a:t>
            </a:r>
            <a:r>
              <a:rPr lang="en-US" altLang="zh-CN" sz="1600" dirty="0" smtClean="0">
                <a:solidFill>
                  <a:schemeClr val="tx2"/>
                </a:solidFill>
                <a:latin typeface="Arial" panose="020B0604020202020204" pitchFamily="34" charset="0"/>
              </a:rPr>
              <a:t>uman </a:t>
            </a:r>
            <a:r>
              <a:rPr lang="en-US" altLang="zh-CN" sz="1600" dirty="0">
                <a:solidFill>
                  <a:schemeClr val="tx2"/>
                </a:solidFill>
                <a:latin typeface="Arial" panose="020B0604020202020204" pitchFamily="34" charset="0"/>
              </a:rPr>
              <a:t>error</a:t>
            </a:r>
            <a:r>
              <a:rPr lang="en-US" altLang="zh-CN" sz="1600" dirty="0" smtClean="0">
                <a:solidFill>
                  <a:srgbClr val="215968"/>
                </a:solidFill>
                <a:latin typeface="微软雅黑" panose="020B0503020204020204" pitchFamily="34" charset="-122"/>
                <a:ea typeface="微软雅黑" panose="020B0503020204020204" pitchFamily="34" charset="-122"/>
              </a:rPr>
              <a:t>》</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51" name="Rectangle 28"/>
          <p:cNvSpPr>
            <a:spLocks noChangeArrowheads="1"/>
          </p:cNvSpPr>
          <p:nvPr/>
        </p:nvSpPr>
        <p:spPr bwMode="auto">
          <a:xfrm>
            <a:off x="2220560" y="3176476"/>
            <a:ext cx="1252003" cy="397545"/>
          </a:xfrm>
          <a:prstGeom prst="rect">
            <a:avLst/>
          </a:prstGeom>
          <a:noFill/>
          <a:ln w="12700">
            <a:noFill/>
            <a:miter lim="800000"/>
            <a:headEnd/>
            <a:tailEnd/>
          </a:ln>
        </p:spPr>
        <p:txBody>
          <a:bodyPr wrap="square" lIns="90488" tIns="44450" rIns="90488" bIns="44450">
            <a:spAutoFit/>
          </a:bodyPr>
          <a:lstStyle/>
          <a:p>
            <a:pPr defTabSz="762000" eaLnBrk="0" hangingPunct="0"/>
            <a:r>
              <a:rPr lang="zh-CN" altLang="en-US" sz="2000" b="1" dirty="0" smtClean="0">
                <a:solidFill>
                  <a:srgbClr val="189A80"/>
                </a:solidFill>
                <a:latin typeface="微软雅黑" panose="020B0503020204020204" pitchFamily="34" charset="-122"/>
                <a:ea typeface="微软雅黑" panose="020B0503020204020204" pitchFamily="34" charset="-122"/>
              </a:rPr>
              <a:t>隐形失效</a:t>
            </a:r>
            <a:endParaRPr lang="zh-CN" altLang="en-US" sz="2000" b="1" dirty="0">
              <a:solidFill>
                <a:srgbClr val="189A80"/>
              </a:solidFill>
              <a:latin typeface="微软雅黑" panose="020B0503020204020204" pitchFamily="34" charset="-122"/>
              <a:ea typeface="微软雅黑" panose="020B0503020204020204" pitchFamily="34" charset="-122"/>
            </a:endParaRPr>
          </a:p>
        </p:txBody>
      </p:sp>
      <p:sp>
        <p:nvSpPr>
          <p:cNvPr id="54"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smtClean="0">
                <a:solidFill>
                  <a:srgbClr val="595959"/>
                </a:solidFill>
                <a:latin typeface="微软雅黑" panose="020B0503020204020204" pitchFamily="34" charset="-122"/>
                <a:ea typeface="微软雅黑" panose="020B0503020204020204" pitchFamily="34" charset="-122"/>
              </a:rPr>
              <a:t>瑞士奶酪模型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9144076"/>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9"/>
          <p:cNvGrpSpPr>
            <a:grpSpLocks noChangeAspect="1"/>
          </p:cNvGrpSpPr>
          <p:nvPr/>
        </p:nvGrpSpPr>
        <p:grpSpPr bwMode="auto">
          <a:xfrm>
            <a:off x="1496248" y="1287591"/>
            <a:ext cx="9144000" cy="5000625"/>
            <a:chOff x="0" y="816"/>
            <a:chExt cx="5760" cy="3504"/>
          </a:xfrm>
        </p:grpSpPr>
        <p:sp>
          <p:nvSpPr>
            <p:cNvPr id="6" name="Rectangle 41"/>
            <p:cNvSpPr>
              <a:spLocks noChangeArrowheads="1"/>
            </p:cNvSpPr>
            <p:nvPr/>
          </p:nvSpPr>
          <p:spPr bwMode="auto">
            <a:xfrm>
              <a:off x="16" y="830"/>
              <a:ext cx="5744" cy="3490"/>
            </a:xfrm>
            <a:prstGeom prst="roundRect">
              <a:avLst/>
            </a:prstGeom>
            <a:solidFill>
              <a:srgbClr val="F58D76">
                <a:alpha val="50000"/>
              </a:srgbClr>
            </a:solidFill>
            <a:ln w="12700">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5" name="AutoShape 40"/>
            <p:cNvSpPr>
              <a:spLocks noChangeAspect="1" noChangeArrowheads="1" noTextEdit="1"/>
            </p:cNvSpPr>
            <p:nvPr/>
          </p:nvSpPr>
          <p:spPr bwMode="auto">
            <a:xfrm>
              <a:off x="0" y="816"/>
              <a:ext cx="5760" cy="3504"/>
            </a:xfrm>
            <a:prstGeom prst="rect">
              <a:avLst/>
            </a:prstGeom>
            <a:noFill/>
            <a:ln w="9525">
              <a:noFill/>
              <a:miter lim="800000"/>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7" name="Group 42"/>
            <p:cNvGrpSpPr>
              <a:grpSpLocks/>
            </p:cNvGrpSpPr>
            <p:nvPr/>
          </p:nvGrpSpPr>
          <p:grpSpPr bwMode="auto">
            <a:xfrm>
              <a:off x="2465" y="1547"/>
              <a:ext cx="259" cy="194"/>
              <a:chOff x="2465" y="1547"/>
              <a:chExt cx="259" cy="194"/>
            </a:xfrm>
          </p:grpSpPr>
          <p:sp>
            <p:nvSpPr>
              <p:cNvPr id="122" name="Line 43"/>
              <p:cNvSpPr>
                <a:spLocks noChangeShapeType="1"/>
              </p:cNvSpPr>
              <p:nvPr/>
            </p:nvSpPr>
            <p:spPr bwMode="auto">
              <a:xfrm flipH="1">
                <a:off x="2546" y="1547"/>
                <a:ext cx="178" cy="133"/>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123" name="Freeform 44"/>
              <p:cNvSpPr>
                <a:spLocks/>
              </p:cNvSpPr>
              <p:nvPr/>
            </p:nvSpPr>
            <p:spPr bwMode="auto">
              <a:xfrm>
                <a:off x="2465" y="1657"/>
                <a:ext cx="113" cy="84"/>
              </a:xfrm>
              <a:custGeom>
                <a:avLst/>
                <a:gdLst>
                  <a:gd name="T0" fmla="*/ 0 w 113"/>
                  <a:gd name="T1" fmla="*/ 1 h 168"/>
                  <a:gd name="T2" fmla="*/ 113 w 113"/>
                  <a:gd name="T3" fmla="*/ 1 h 168"/>
                  <a:gd name="T4" fmla="*/ 61 w 113"/>
                  <a:gd name="T5" fmla="*/ 0 h 168"/>
                  <a:gd name="T6" fmla="*/ 0 w 113"/>
                  <a:gd name="T7" fmla="*/ 1 h 168"/>
                  <a:gd name="T8" fmla="*/ 0 60000 65536"/>
                  <a:gd name="T9" fmla="*/ 0 60000 65536"/>
                  <a:gd name="T10" fmla="*/ 0 60000 65536"/>
                  <a:gd name="T11" fmla="*/ 0 60000 65536"/>
                  <a:gd name="T12" fmla="*/ 0 w 113"/>
                  <a:gd name="T13" fmla="*/ 0 h 168"/>
                  <a:gd name="T14" fmla="*/ 113 w 113"/>
                  <a:gd name="T15" fmla="*/ 168 h 168"/>
                </a:gdLst>
                <a:ahLst/>
                <a:cxnLst>
                  <a:cxn ang="T8">
                    <a:pos x="T0" y="T1"/>
                  </a:cxn>
                  <a:cxn ang="T9">
                    <a:pos x="T2" y="T3"/>
                  </a:cxn>
                  <a:cxn ang="T10">
                    <a:pos x="T4" y="T5"/>
                  </a:cxn>
                  <a:cxn ang="T11">
                    <a:pos x="T6" y="T7"/>
                  </a:cxn>
                </a:cxnLst>
                <a:rect l="T12" t="T13" r="T14" b="T15"/>
                <a:pathLst>
                  <a:path w="113" h="168">
                    <a:moveTo>
                      <a:pt x="0" y="168"/>
                    </a:moveTo>
                    <a:lnTo>
                      <a:pt x="113" y="73"/>
                    </a:lnTo>
                    <a:lnTo>
                      <a:pt x="61" y="0"/>
                    </a:lnTo>
                    <a:lnTo>
                      <a:pt x="0" y="168"/>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8" name="Group 45"/>
            <p:cNvGrpSpPr>
              <a:grpSpLocks/>
            </p:cNvGrpSpPr>
            <p:nvPr/>
          </p:nvGrpSpPr>
          <p:grpSpPr bwMode="auto">
            <a:xfrm>
              <a:off x="2930" y="1750"/>
              <a:ext cx="302" cy="226"/>
              <a:chOff x="2930" y="1750"/>
              <a:chExt cx="302" cy="226"/>
            </a:xfrm>
          </p:grpSpPr>
          <p:sp>
            <p:nvSpPr>
              <p:cNvPr id="120" name="Line 46"/>
              <p:cNvSpPr>
                <a:spLocks noChangeShapeType="1"/>
              </p:cNvSpPr>
              <p:nvPr/>
            </p:nvSpPr>
            <p:spPr bwMode="auto">
              <a:xfrm flipH="1">
                <a:off x="3009" y="1750"/>
                <a:ext cx="223" cy="165"/>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121" name="Freeform 47"/>
              <p:cNvSpPr>
                <a:spLocks/>
              </p:cNvSpPr>
              <p:nvPr/>
            </p:nvSpPr>
            <p:spPr bwMode="auto">
              <a:xfrm>
                <a:off x="2930" y="1892"/>
                <a:ext cx="111" cy="84"/>
              </a:xfrm>
              <a:custGeom>
                <a:avLst/>
                <a:gdLst>
                  <a:gd name="T0" fmla="*/ 0 w 111"/>
                  <a:gd name="T1" fmla="*/ 1 h 167"/>
                  <a:gd name="T2" fmla="*/ 111 w 111"/>
                  <a:gd name="T3" fmla="*/ 1 h 167"/>
                  <a:gd name="T4" fmla="*/ 59 w 111"/>
                  <a:gd name="T5" fmla="*/ 0 h 167"/>
                  <a:gd name="T6" fmla="*/ 0 w 111"/>
                  <a:gd name="T7" fmla="*/ 1 h 167"/>
                  <a:gd name="T8" fmla="*/ 0 60000 65536"/>
                  <a:gd name="T9" fmla="*/ 0 60000 65536"/>
                  <a:gd name="T10" fmla="*/ 0 60000 65536"/>
                  <a:gd name="T11" fmla="*/ 0 60000 65536"/>
                  <a:gd name="T12" fmla="*/ 0 w 111"/>
                  <a:gd name="T13" fmla="*/ 0 h 167"/>
                  <a:gd name="T14" fmla="*/ 111 w 111"/>
                  <a:gd name="T15" fmla="*/ 167 h 167"/>
                </a:gdLst>
                <a:ahLst/>
                <a:cxnLst>
                  <a:cxn ang="T8">
                    <a:pos x="T0" y="T1"/>
                  </a:cxn>
                  <a:cxn ang="T9">
                    <a:pos x="T2" y="T3"/>
                  </a:cxn>
                  <a:cxn ang="T10">
                    <a:pos x="T4" y="T5"/>
                  </a:cxn>
                  <a:cxn ang="T11">
                    <a:pos x="T6" y="T7"/>
                  </a:cxn>
                </a:cxnLst>
                <a:rect l="T12" t="T13" r="T14" b="T15"/>
                <a:pathLst>
                  <a:path w="111" h="167">
                    <a:moveTo>
                      <a:pt x="0" y="167"/>
                    </a:moveTo>
                    <a:lnTo>
                      <a:pt x="111" y="74"/>
                    </a:lnTo>
                    <a:lnTo>
                      <a:pt x="59" y="0"/>
                    </a:lnTo>
                    <a:lnTo>
                      <a:pt x="0" y="167"/>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9" name="Group 48"/>
            <p:cNvGrpSpPr>
              <a:grpSpLocks/>
            </p:cNvGrpSpPr>
            <p:nvPr/>
          </p:nvGrpSpPr>
          <p:grpSpPr bwMode="auto">
            <a:xfrm>
              <a:off x="3412" y="1938"/>
              <a:ext cx="352" cy="263"/>
              <a:chOff x="3412" y="1938"/>
              <a:chExt cx="352" cy="263"/>
            </a:xfrm>
          </p:grpSpPr>
          <p:sp>
            <p:nvSpPr>
              <p:cNvPr id="118" name="Line 49"/>
              <p:cNvSpPr>
                <a:spLocks noChangeShapeType="1"/>
              </p:cNvSpPr>
              <p:nvPr/>
            </p:nvSpPr>
            <p:spPr bwMode="auto">
              <a:xfrm flipH="1">
                <a:off x="3493" y="1938"/>
                <a:ext cx="271" cy="201"/>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119" name="Freeform 50"/>
              <p:cNvSpPr>
                <a:spLocks/>
              </p:cNvSpPr>
              <p:nvPr/>
            </p:nvSpPr>
            <p:spPr bwMode="auto">
              <a:xfrm>
                <a:off x="3412" y="2117"/>
                <a:ext cx="112" cy="84"/>
              </a:xfrm>
              <a:custGeom>
                <a:avLst/>
                <a:gdLst>
                  <a:gd name="T0" fmla="*/ 0 w 112"/>
                  <a:gd name="T1" fmla="*/ 1 h 167"/>
                  <a:gd name="T2" fmla="*/ 112 w 112"/>
                  <a:gd name="T3" fmla="*/ 1 h 167"/>
                  <a:gd name="T4" fmla="*/ 60 w 112"/>
                  <a:gd name="T5" fmla="*/ 0 h 167"/>
                  <a:gd name="T6" fmla="*/ 0 w 112"/>
                  <a:gd name="T7" fmla="*/ 1 h 167"/>
                  <a:gd name="T8" fmla="*/ 0 60000 65536"/>
                  <a:gd name="T9" fmla="*/ 0 60000 65536"/>
                  <a:gd name="T10" fmla="*/ 0 60000 65536"/>
                  <a:gd name="T11" fmla="*/ 0 60000 65536"/>
                  <a:gd name="T12" fmla="*/ 0 w 112"/>
                  <a:gd name="T13" fmla="*/ 0 h 167"/>
                  <a:gd name="T14" fmla="*/ 112 w 112"/>
                  <a:gd name="T15" fmla="*/ 167 h 167"/>
                </a:gdLst>
                <a:ahLst/>
                <a:cxnLst>
                  <a:cxn ang="T8">
                    <a:pos x="T0" y="T1"/>
                  </a:cxn>
                  <a:cxn ang="T9">
                    <a:pos x="T2" y="T3"/>
                  </a:cxn>
                  <a:cxn ang="T10">
                    <a:pos x="T4" y="T5"/>
                  </a:cxn>
                  <a:cxn ang="T11">
                    <a:pos x="T6" y="T7"/>
                  </a:cxn>
                </a:cxnLst>
                <a:rect l="T12" t="T13" r="T14" b="T15"/>
                <a:pathLst>
                  <a:path w="112" h="167">
                    <a:moveTo>
                      <a:pt x="0" y="167"/>
                    </a:moveTo>
                    <a:lnTo>
                      <a:pt x="112" y="73"/>
                    </a:lnTo>
                    <a:lnTo>
                      <a:pt x="60" y="0"/>
                    </a:lnTo>
                    <a:lnTo>
                      <a:pt x="0" y="167"/>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1450" y="1345"/>
              <a:ext cx="73" cy="176"/>
              <a:chOff x="1450" y="1345"/>
              <a:chExt cx="73" cy="176"/>
            </a:xfrm>
          </p:grpSpPr>
          <p:sp>
            <p:nvSpPr>
              <p:cNvPr id="116" name="Line 52"/>
              <p:cNvSpPr>
                <a:spLocks noChangeShapeType="1"/>
              </p:cNvSpPr>
              <p:nvPr/>
            </p:nvSpPr>
            <p:spPr bwMode="auto">
              <a:xfrm>
                <a:off x="1486" y="1345"/>
                <a:ext cx="1" cy="90"/>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117" name="Freeform 53"/>
              <p:cNvSpPr>
                <a:spLocks/>
              </p:cNvSpPr>
              <p:nvPr/>
            </p:nvSpPr>
            <p:spPr bwMode="auto">
              <a:xfrm>
                <a:off x="1450" y="1429"/>
                <a:ext cx="73" cy="92"/>
              </a:xfrm>
              <a:custGeom>
                <a:avLst/>
                <a:gdLst>
                  <a:gd name="T0" fmla="*/ 36 w 73"/>
                  <a:gd name="T1" fmla="*/ 1 h 184"/>
                  <a:gd name="T2" fmla="*/ 73 w 73"/>
                  <a:gd name="T3" fmla="*/ 0 h 184"/>
                  <a:gd name="T4" fmla="*/ 0 w 73"/>
                  <a:gd name="T5" fmla="*/ 0 h 184"/>
                  <a:gd name="T6" fmla="*/ 36 w 73"/>
                  <a:gd name="T7" fmla="*/ 1 h 184"/>
                  <a:gd name="T8" fmla="*/ 0 60000 65536"/>
                  <a:gd name="T9" fmla="*/ 0 60000 65536"/>
                  <a:gd name="T10" fmla="*/ 0 60000 65536"/>
                  <a:gd name="T11" fmla="*/ 0 60000 65536"/>
                  <a:gd name="T12" fmla="*/ 0 w 73"/>
                  <a:gd name="T13" fmla="*/ 0 h 184"/>
                  <a:gd name="T14" fmla="*/ 73 w 73"/>
                  <a:gd name="T15" fmla="*/ 184 h 184"/>
                </a:gdLst>
                <a:ahLst/>
                <a:cxnLst>
                  <a:cxn ang="T8">
                    <a:pos x="T0" y="T1"/>
                  </a:cxn>
                  <a:cxn ang="T9">
                    <a:pos x="T2" y="T3"/>
                  </a:cxn>
                  <a:cxn ang="T10">
                    <a:pos x="T4" y="T5"/>
                  </a:cxn>
                  <a:cxn ang="T11">
                    <a:pos x="T6" y="T7"/>
                  </a:cxn>
                </a:cxnLst>
                <a:rect l="T12" t="T13" r="T14" b="T15"/>
                <a:pathLst>
                  <a:path w="73" h="184">
                    <a:moveTo>
                      <a:pt x="36" y="184"/>
                    </a:moveTo>
                    <a:lnTo>
                      <a:pt x="73" y="0"/>
                    </a:lnTo>
                    <a:lnTo>
                      <a:pt x="0" y="0"/>
                    </a:lnTo>
                    <a:lnTo>
                      <a:pt x="36" y="184"/>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11" name="Group 54"/>
            <p:cNvGrpSpPr>
              <a:grpSpLocks/>
            </p:cNvGrpSpPr>
            <p:nvPr/>
          </p:nvGrpSpPr>
          <p:grpSpPr bwMode="auto">
            <a:xfrm>
              <a:off x="1116" y="1532"/>
              <a:ext cx="856" cy="1158"/>
              <a:chOff x="1116" y="1532"/>
              <a:chExt cx="856" cy="1158"/>
            </a:xfrm>
          </p:grpSpPr>
          <p:sp>
            <p:nvSpPr>
              <p:cNvPr id="113" name="Rectangle 55"/>
              <p:cNvSpPr>
                <a:spLocks noChangeArrowheads="1"/>
              </p:cNvSpPr>
              <p:nvPr/>
            </p:nvSpPr>
            <p:spPr bwMode="auto">
              <a:xfrm>
                <a:off x="1116" y="1532"/>
                <a:ext cx="856" cy="1158"/>
              </a:xfrm>
              <a:prstGeom prst="rect">
                <a:avLst/>
              </a:prstGeom>
              <a:solidFill>
                <a:srgbClr val="F09C2A"/>
              </a:solidFill>
              <a:ln w="11113">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14" name="Rectangle 56"/>
              <p:cNvSpPr>
                <a:spLocks noChangeArrowheads="1"/>
              </p:cNvSpPr>
              <p:nvPr/>
            </p:nvSpPr>
            <p:spPr bwMode="auto">
              <a:xfrm>
                <a:off x="1165" y="1548"/>
                <a:ext cx="792" cy="151"/>
              </a:xfrm>
              <a:prstGeom prst="rect">
                <a:avLst/>
              </a:prstGeom>
              <a:noFill/>
              <a:ln w="9525">
                <a:noFill/>
                <a:miter lim="800000"/>
                <a:headEnd/>
                <a:tailEnd/>
              </a:ln>
            </p:spPr>
            <p:txBody>
              <a:bodyPr wrap="none" lIns="0" tIns="0" rIns="0" bIns="0">
                <a:spAutoFit/>
              </a:bodyPr>
              <a:lstStyle/>
              <a:p>
                <a:r>
                  <a:rPr lang="zh-CN" altLang="en-US" sz="1400" b="1" dirty="0">
                    <a:solidFill>
                      <a:schemeClr val="tx2">
                        <a:lumMod val="75000"/>
                      </a:schemeClr>
                    </a:solidFill>
                    <a:latin typeface="微软雅黑" panose="020B0503020204020204" pitchFamily="34" charset="-122"/>
                    <a:ea typeface="微软雅黑" panose="020B0503020204020204" pitchFamily="34" charset="-122"/>
                  </a:rPr>
                  <a:t>具有隐患的决策</a:t>
                </a:r>
                <a:endParaRPr lang="zh-CN" altLang="en-US" sz="14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15" name="Rectangle 57"/>
              <p:cNvSpPr>
                <a:spLocks noChangeArrowheads="1"/>
              </p:cNvSpPr>
              <p:nvPr/>
            </p:nvSpPr>
            <p:spPr bwMode="auto">
              <a:xfrm>
                <a:off x="1165" y="1650"/>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12" name="Line 58"/>
            <p:cNvSpPr>
              <a:spLocks noChangeShapeType="1"/>
            </p:cNvSpPr>
            <p:nvPr/>
          </p:nvSpPr>
          <p:spPr bwMode="auto">
            <a:xfrm>
              <a:off x="1373" y="2195"/>
              <a:ext cx="408" cy="161"/>
            </a:xfrm>
            <a:prstGeom prst="line">
              <a:avLst/>
            </a:prstGeom>
            <a:noFill/>
            <a:ln w="50800">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13" name="Group 59"/>
            <p:cNvGrpSpPr>
              <a:grpSpLocks/>
            </p:cNvGrpSpPr>
            <p:nvPr/>
          </p:nvGrpSpPr>
          <p:grpSpPr bwMode="auto">
            <a:xfrm>
              <a:off x="1599" y="1753"/>
              <a:ext cx="856" cy="1158"/>
              <a:chOff x="1599" y="1753"/>
              <a:chExt cx="856" cy="1158"/>
            </a:xfrm>
          </p:grpSpPr>
          <p:sp>
            <p:nvSpPr>
              <p:cNvPr id="110" name="Rectangle 60"/>
              <p:cNvSpPr>
                <a:spLocks noChangeArrowheads="1"/>
              </p:cNvSpPr>
              <p:nvPr/>
            </p:nvSpPr>
            <p:spPr bwMode="auto">
              <a:xfrm>
                <a:off x="1599" y="1753"/>
                <a:ext cx="856" cy="1158"/>
              </a:xfrm>
              <a:prstGeom prst="rect">
                <a:avLst/>
              </a:prstGeom>
              <a:solidFill>
                <a:srgbClr val="F09C2A"/>
              </a:solidFill>
              <a:ln w="11113">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11" name="Rectangle 61"/>
              <p:cNvSpPr>
                <a:spLocks noChangeArrowheads="1"/>
              </p:cNvSpPr>
              <p:nvPr/>
            </p:nvSpPr>
            <p:spPr bwMode="auto">
              <a:xfrm>
                <a:off x="1647" y="1768"/>
                <a:ext cx="565" cy="151"/>
              </a:xfrm>
              <a:prstGeom prst="rect">
                <a:avLst/>
              </a:prstGeom>
              <a:noFill/>
              <a:ln w="9525">
                <a:noFill/>
                <a:miter lim="800000"/>
                <a:headEnd/>
                <a:tailEnd/>
              </a:ln>
            </p:spPr>
            <p:txBody>
              <a:bodyPr wrap="none" lIns="0" tIns="0" rIns="0" bIns="0">
                <a:spAutoFit/>
              </a:bodyPr>
              <a:lstStyle/>
              <a:p>
                <a:r>
                  <a:rPr lang="zh-CN" altLang="en-US" sz="1400" b="1">
                    <a:solidFill>
                      <a:schemeClr val="tx2">
                        <a:lumMod val="75000"/>
                      </a:schemeClr>
                    </a:solidFill>
                    <a:latin typeface="微软雅黑" panose="020B0503020204020204" pitchFamily="34" charset="-122"/>
                    <a:ea typeface="微软雅黑" panose="020B0503020204020204" pitchFamily="34" charset="-122"/>
                  </a:rPr>
                  <a:t>隐蔽性失误</a:t>
                </a:r>
                <a:endParaRPr lang="zh-CN" altLang="en-US" sz="1400">
                  <a:solidFill>
                    <a:schemeClr val="tx2">
                      <a:lumMod val="75000"/>
                    </a:schemeClr>
                  </a:solidFill>
                  <a:latin typeface="微软雅黑" panose="020B0503020204020204" pitchFamily="34" charset="-122"/>
                  <a:ea typeface="微软雅黑" panose="020B0503020204020204" pitchFamily="34" charset="-122"/>
                </a:endParaRPr>
              </a:p>
            </p:txBody>
          </p:sp>
          <p:sp>
            <p:nvSpPr>
              <p:cNvPr id="112" name="Rectangle 62"/>
              <p:cNvSpPr>
                <a:spLocks noChangeArrowheads="1"/>
              </p:cNvSpPr>
              <p:nvPr/>
            </p:nvSpPr>
            <p:spPr bwMode="auto">
              <a:xfrm>
                <a:off x="1647" y="1871"/>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14" name="Oval 63"/>
            <p:cNvSpPr>
              <a:spLocks noChangeArrowheads="1"/>
            </p:cNvSpPr>
            <p:nvPr/>
          </p:nvSpPr>
          <p:spPr bwMode="auto">
            <a:xfrm>
              <a:off x="1784" y="2318"/>
              <a:ext cx="225" cy="165"/>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5" name="Oval 64"/>
            <p:cNvSpPr>
              <a:spLocks noChangeArrowheads="1"/>
            </p:cNvSpPr>
            <p:nvPr/>
          </p:nvSpPr>
          <p:spPr bwMode="auto">
            <a:xfrm>
              <a:off x="1970" y="2028"/>
              <a:ext cx="225" cy="166"/>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6" name="Line 65"/>
            <p:cNvSpPr>
              <a:spLocks noChangeShapeType="1"/>
            </p:cNvSpPr>
            <p:nvPr/>
          </p:nvSpPr>
          <p:spPr bwMode="auto">
            <a:xfrm>
              <a:off x="1800" y="2363"/>
              <a:ext cx="408" cy="162"/>
            </a:xfrm>
            <a:prstGeom prst="line">
              <a:avLst/>
            </a:prstGeom>
            <a:noFill/>
            <a:ln w="50800">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17" name="Group 66"/>
            <p:cNvGrpSpPr>
              <a:grpSpLocks/>
            </p:cNvGrpSpPr>
            <p:nvPr/>
          </p:nvGrpSpPr>
          <p:grpSpPr bwMode="auto">
            <a:xfrm>
              <a:off x="2082" y="1973"/>
              <a:ext cx="856" cy="1158"/>
              <a:chOff x="2082" y="1973"/>
              <a:chExt cx="856" cy="1158"/>
            </a:xfrm>
          </p:grpSpPr>
          <p:sp>
            <p:nvSpPr>
              <p:cNvPr id="108" name="Rectangle 67"/>
              <p:cNvSpPr>
                <a:spLocks noChangeArrowheads="1"/>
              </p:cNvSpPr>
              <p:nvPr/>
            </p:nvSpPr>
            <p:spPr bwMode="auto">
              <a:xfrm>
                <a:off x="2082" y="1973"/>
                <a:ext cx="856" cy="1158"/>
              </a:xfrm>
              <a:prstGeom prst="rect">
                <a:avLst/>
              </a:prstGeom>
              <a:solidFill>
                <a:srgbClr val="F09C2A"/>
              </a:solidFill>
              <a:ln w="11113">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09" name="Rectangle 68"/>
              <p:cNvSpPr>
                <a:spLocks noChangeArrowheads="1"/>
              </p:cNvSpPr>
              <p:nvPr/>
            </p:nvSpPr>
            <p:spPr bwMode="auto">
              <a:xfrm>
                <a:off x="2101" y="1988"/>
                <a:ext cx="226" cy="151"/>
              </a:xfrm>
              <a:prstGeom prst="rect">
                <a:avLst/>
              </a:prstGeom>
              <a:noFill/>
              <a:ln w="9525">
                <a:noFill/>
                <a:miter lim="800000"/>
                <a:headEnd/>
                <a:tailEnd/>
              </a:ln>
            </p:spPr>
            <p:txBody>
              <a:bodyPr wrap="none" lIns="0" tIns="0" rIns="0" bIns="0">
                <a:spAutoFit/>
              </a:bodyPr>
              <a:lstStyle/>
              <a:p>
                <a:r>
                  <a:rPr lang="zh-CN" altLang="en-US" sz="1400" b="1">
                    <a:solidFill>
                      <a:schemeClr val="tx2">
                        <a:lumMod val="75000"/>
                      </a:schemeClr>
                    </a:solidFill>
                    <a:latin typeface="微软雅黑" panose="020B0503020204020204" pitchFamily="34" charset="-122"/>
                    <a:ea typeface="微软雅黑" panose="020B0503020204020204" pitchFamily="34" charset="-122"/>
                  </a:rPr>
                  <a:t>事因</a:t>
                </a:r>
                <a:endParaRPr lang="zh-CN" altLang="en-US" sz="1400">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18" name="Oval 69"/>
            <p:cNvSpPr>
              <a:spLocks noChangeArrowheads="1"/>
            </p:cNvSpPr>
            <p:nvPr/>
          </p:nvSpPr>
          <p:spPr bwMode="auto">
            <a:xfrm>
              <a:off x="2392" y="2569"/>
              <a:ext cx="124" cy="91"/>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19" name="Line 70"/>
            <p:cNvSpPr>
              <a:spLocks noChangeShapeType="1"/>
            </p:cNvSpPr>
            <p:nvPr/>
          </p:nvSpPr>
          <p:spPr bwMode="auto">
            <a:xfrm>
              <a:off x="2399" y="2597"/>
              <a:ext cx="325" cy="131"/>
            </a:xfrm>
            <a:prstGeom prst="line">
              <a:avLst/>
            </a:prstGeom>
            <a:noFill/>
            <a:ln w="50800">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20" name="Rectangle 71"/>
            <p:cNvSpPr>
              <a:spLocks noChangeArrowheads="1"/>
            </p:cNvSpPr>
            <p:nvPr/>
          </p:nvSpPr>
          <p:spPr bwMode="auto">
            <a:xfrm>
              <a:off x="2564" y="2194"/>
              <a:ext cx="857" cy="1158"/>
            </a:xfrm>
            <a:prstGeom prst="rect">
              <a:avLst/>
            </a:prstGeom>
            <a:solidFill>
              <a:srgbClr val="F09C2A"/>
            </a:solidFill>
            <a:ln w="11113">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21" name="Rectangle 72"/>
            <p:cNvSpPr>
              <a:spLocks noChangeArrowheads="1"/>
            </p:cNvSpPr>
            <p:nvPr/>
          </p:nvSpPr>
          <p:spPr bwMode="auto">
            <a:xfrm>
              <a:off x="2583" y="2208"/>
              <a:ext cx="452" cy="151"/>
            </a:xfrm>
            <a:prstGeom prst="rect">
              <a:avLst/>
            </a:prstGeom>
            <a:noFill/>
            <a:ln w="9525">
              <a:noFill/>
              <a:miter lim="800000"/>
              <a:headEnd/>
              <a:tailEnd/>
            </a:ln>
          </p:spPr>
          <p:txBody>
            <a:bodyPr wrap="none" lIns="0" tIns="0" rIns="0" bIns="0">
              <a:spAutoFit/>
            </a:bodyPr>
            <a:lstStyle/>
            <a:p>
              <a:r>
                <a:rPr lang="zh-CN" altLang="en-US" sz="1400" b="1">
                  <a:solidFill>
                    <a:schemeClr val="tx2">
                      <a:lumMod val="75000"/>
                    </a:schemeClr>
                  </a:solidFill>
                  <a:latin typeface="微软雅黑" panose="020B0503020204020204" pitchFamily="34" charset="-122"/>
                  <a:ea typeface="微软雅黑" panose="020B0503020204020204" pitchFamily="34" charset="-122"/>
                </a:rPr>
                <a:t>频繁失误</a:t>
              </a:r>
              <a:endParaRPr lang="zh-CN" altLang="en-US" sz="1400">
                <a:solidFill>
                  <a:schemeClr val="tx2">
                    <a:lumMod val="75000"/>
                  </a:schemeClr>
                </a:solidFill>
                <a:latin typeface="微软雅黑" panose="020B0503020204020204" pitchFamily="34" charset="-122"/>
                <a:ea typeface="微软雅黑" panose="020B0503020204020204" pitchFamily="34" charset="-122"/>
              </a:endParaRPr>
            </a:p>
          </p:txBody>
        </p:sp>
        <p:sp>
          <p:nvSpPr>
            <p:cNvPr id="22" name="Rectangle 73"/>
            <p:cNvSpPr>
              <a:spLocks noChangeArrowheads="1"/>
            </p:cNvSpPr>
            <p:nvPr/>
          </p:nvSpPr>
          <p:spPr bwMode="auto">
            <a:xfrm>
              <a:off x="2583" y="2330"/>
              <a:ext cx="792" cy="151"/>
            </a:xfrm>
            <a:prstGeom prst="rect">
              <a:avLst/>
            </a:prstGeom>
            <a:noFill/>
            <a:ln w="9525">
              <a:noFill/>
              <a:miter lim="800000"/>
              <a:headEnd/>
              <a:tailEnd/>
            </a:ln>
          </p:spPr>
          <p:txBody>
            <a:bodyPr wrap="none" lIns="0" tIns="0" rIns="0" bIns="0">
              <a:spAutoFit/>
            </a:bodyPr>
            <a:lstStyle/>
            <a:p>
              <a:r>
                <a:rPr lang="zh-CN" altLang="en-US" sz="1400" b="1" dirty="0">
                  <a:solidFill>
                    <a:schemeClr val="tx2">
                      <a:lumMod val="75000"/>
                    </a:schemeClr>
                  </a:solidFill>
                  <a:latin typeface="微软雅黑" panose="020B0503020204020204" pitchFamily="34" charset="-122"/>
                  <a:ea typeface="微软雅黑" panose="020B0503020204020204" pitchFamily="34" charset="-122"/>
                </a:rPr>
                <a:t>包括不安全操作</a:t>
              </a:r>
              <a:endParaRPr lang="zh-CN" altLang="en-US" sz="14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23" name="Oval 74"/>
            <p:cNvSpPr>
              <a:spLocks noChangeArrowheads="1"/>
            </p:cNvSpPr>
            <p:nvPr/>
          </p:nvSpPr>
          <p:spPr bwMode="auto">
            <a:xfrm>
              <a:off x="2936" y="3021"/>
              <a:ext cx="225" cy="166"/>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24" name="Oval 75"/>
            <p:cNvSpPr>
              <a:spLocks noChangeArrowheads="1"/>
            </p:cNvSpPr>
            <p:nvPr/>
          </p:nvSpPr>
          <p:spPr bwMode="auto">
            <a:xfrm>
              <a:off x="2732" y="2705"/>
              <a:ext cx="168" cy="122"/>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25" name="Line 76"/>
            <p:cNvSpPr>
              <a:spLocks noChangeShapeType="1"/>
            </p:cNvSpPr>
            <p:nvPr/>
          </p:nvSpPr>
          <p:spPr bwMode="auto">
            <a:xfrm>
              <a:off x="2743" y="2732"/>
              <a:ext cx="408" cy="162"/>
            </a:xfrm>
            <a:prstGeom prst="line">
              <a:avLst/>
            </a:prstGeom>
            <a:noFill/>
            <a:ln w="50800">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26" name="Rectangle 77"/>
            <p:cNvSpPr>
              <a:spLocks noChangeArrowheads="1"/>
            </p:cNvSpPr>
            <p:nvPr/>
          </p:nvSpPr>
          <p:spPr bwMode="auto">
            <a:xfrm>
              <a:off x="3047" y="2414"/>
              <a:ext cx="856" cy="1159"/>
            </a:xfrm>
            <a:prstGeom prst="rect">
              <a:avLst/>
            </a:prstGeom>
            <a:solidFill>
              <a:srgbClr val="F09C2A"/>
            </a:solidFill>
            <a:ln w="11113">
              <a:solidFill>
                <a:schemeClr val="bg1"/>
              </a:solidFill>
              <a:miter lim="800000"/>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27" name="Rectangle 78"/>
            <p:cNvSpPr>
              <a:spLocks noChangeArrowheads="1"/>
            </p:cNvSpPr>
            <p:nvPr/>
          </p:nvSpPr>
          <p:spPr bwMode="auto">
            <a:xfrm>
              <a:off x="3078" y="2430"/>
              <a:ext cx="792" cy="151"/>
            </a:xfrm>
            <a:prstGeom prst="rect">
              <a:avLst/>
            </a:prstGeom>
            <a:noFill/>
            <a:ln w="9525">
              <a:noFill/>
              <a:miter lim="800000"/>
              <a:headEnd/>
              <a:tailEnd/>
            </a:ln>
          </p:spPr>
          <p:txBody>
            <a:bodyPr wrap="none" lIns="0" tIns="0" rIns="0" bIns="0">
              <a:spAutoFit/>
            </a:bodyPr>
            <a:lstStyle/>
            <a:p>
              <a:r>
                <a:rPr lang="zh-CN" altLang="en-US" sz="1400" b="1">
                  <a:solidFill>
                    <a:schemeClr val="tx2">
                      <a:lumMod val="75000"/>
                    </a:schemeClr>
                  </a:solidFill>
                  <a:latin typeface="微软雅黑" panose="020B0503020204020204" pitchFamily="34" charset="-122"/>
                  <a:ea typeface="微软雅黑" panose="020B0503020204020204" pitchFamily="34" charset="-122"/>
                </a:rPr>
                <a:t>控制与系统保护</a:t>
              </a:r>
              <a:endParaRPr lang="zh-CN" altLang="en-US" sz="1400">
                <a:solidFill>
                  <a:schemeClr val="tx2">
                    <a:lumMod val="75000"/>
                  </a:schemeClr>
                </a:solidFill>
                <a:latin typeface="微软雅黑" panose="020B0503020204020204" pitchFamily="34" charset="-122"/>
                <a:ea typeface="微软雅黑" panose="020B0503020204020204" pitchFamily="34" charset="-122"/>
              </a:endParaRPr>
            </a:p>
          </p:txBody>
        </p:sp>
        <p:sp>
          <p:nvSpPr>
            <p:cNvPr id="28" name="Rectangle 79"/>
            <p:cNvSpPr>
              <a:spLocks noChangeArrowheads="1"/>
            </p:cNvSpPr>
            <p:nvPr/>
          </p:nvSpPr>
          <p:spPr bwMode="auto">
            <a:xfrm>
              <a:off x="3078" y="2533"/>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29" name="Oval 80"/>
            <p:cNvSpPr>
              <a:spLocks noChangeArrowheads="1"/>
            </p:cNvSpPr>
            <p:nvPr/>
          </p:nvSpPr>
          <p:spPr bwMode="auto">
            <a:xfrm>
              <a:off x="2308" y="2390"/>
              <a:ext cx="180" cy="132"/>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0" name="Oval 81"/>
            <p:cNvSpPr>
              <a:spLocks noChangeArrowheads="1"/>
            </p:cNvSpPr>
            <p:nvPr/>
          </p:nvSpPr>
          <p:spPr bwMode="auto">
            <a:xfrm>
              <a:off x="1710" y="2663"/>
              <a:ext cx="225" cy="165"/>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1" name="Oval 82"/>
            <p:cNvSpPr>
              <a:spLocks noChangeArrowheads="1"/>
            </p:cNvSpPr>
            <p:nvPr/>
          </p:nvSpPr>
          <p:spPr bwMode="auto">
            <a:xfrm>
              <a:off x="3483" y="2987"/>
              <a:ext cx="225" cy="165"/>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2" name="Oval 83"/>
            <p:cNvSpPr>
              <a:spLocks noChangeArrowheads="1"/>
            </p:cNvSpPr>
            <p:nvPr/>
          </p:nvSpPr>
          <p:spPr bwMode="auto">
            <a:xfrm>
              <a:off x="2213" y="2898"/>
              <a:ext cx="167" cy="122"/>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3" name="Oval 84"/>
            <p:cNvSpPr>
              <a:spLocks noChangeArrowheads="1"/>
            </p:cNvSpPr>
            <p:nvPr/>
          </p:nvSpPr>
          <p:spPr bwMode="auto">
            <a:xfrm>
              <a:off x="3215" y="3194"/>
              <a:ext cx="167" cy="123"/>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4" name="Oval 85"/>
            <p:cNvSpPr>
              <a:spLocks noChangeArrowheads="1"/>
            </p:cNvSpPr>
            <p:nvPr/>
          </p:nvSpPr>
          <p:spPr bwMode="auto">
            <a:xfrm>
              <a:off x="2206" y="2259"/>
              <a:ext cx="124" cy="90"/>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5" name="Oval 86"/>
            <p:cNvSpPr>
              <a:spLocks noChangeArrowheads="1"/>
            </p:cNvSpPr>
            <p:nvPr/>
          </p:nvSpPr>
          <p:spPr bwMode="auto">
            <a:xfrm>
              <a:off x="3525" y="3382"/>
              <a:ext cx="124" cy="91"/>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6" name="Oval 87"/>
            <p:cNvSpPr>
              <a:spLocks noChangeArrowheads="1"/>
            </p:cNvSpPr>
            <p:nvPr/>
          </p:nvSpPr>
          <p:spPr bwMode="auto">
            <a:xfrm>
              <a:off x="3534" y="2741"/>
              <a:ext cx="124" cy="91"/>
            </a:xfrm>
            <a:prstGeom prst="ellipse">
              <a:avLst/>
            </a:prstGeom>
            <a:solidFill>
              <a:srgbClr val="FFFFFF"/>
            </a:solidFill>
            <a:ln w="11113">
              <a:solidFill>
                <a:schemeClr val="bg1"/>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7" name="Oval 88"/>
            <p:cNvSpPr>
              <a:spLocks noChangeArrowheads="1"/>
            </p:cNvSpPr>
            <p:nvPr/>
          </p:nvSpPr>
          <p:spPr bwMode="auto">
            <a:xfrm>
              <a:off x="2689" y="2528"/>
              <a:ext cx="124" cy="90"/>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8" name="Oval 89"/>
            <p:cNvSpPr>
              <a:spLocks noChangeArrowheads="1"/>
            </p:cNvSpPr>
            <p:nvPr/>
          </p:nvSpPr>
          <p:spPr bwMode="auto">
            <a:xfrm>
              <a:off x="2671" y="2955"/>
              <a:ext cx="123" cy="91"/>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39" name="Oval 90"/>
            <p:cNvSpPr>
              <a:spLocks noChangeArrowheads="1"/>
            </p:cNvSpPr>
            <p:nvPr/>
          </p:nvSpPr>
          <p:spPr bwMode="auto">
            <a:xfrm>
              <a:off x="2929" y="2520"/>
              <a:ext cx="88" cy="64"/>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40" name="Oval 91"/>
            <p:cNvSpPr>
              <a:spLocks noChangeArrowheads="1"/>
            </p:cNvSpPr>
            <p:nvPr/>
          </p:nvSpPr>
          <p:spPr bwMode="auto">
            <a:xfrm>
              <a:off x="2744" y="3237"/>
              <a:ext cx="88" cy="64"/>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41" name="Oval 92"/>
            <p:cNvSpPr>
              <a:spLocks noChangeArrowheads="1"/>
            </p:cNvSpPr>
            <p:nvPr/>
          </p:nvSpPr>
          <p:spPr bwMode="auto">
            <a:xfrm>
              <a:off x="3189" y="2865"/>
              <a:ext cx="88" cy="63"/>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42" name="Oval 93"/>
            <p:cNvSpPr>
              <a:spLocks noChangeArrowheads="1"/>
            </p:cNvSpPr>
            <p:nvPr/>
          </p:nvSpPr>
          <p:spPr bwMode="auto">
            <a:xfrm>
              <a:off x="2160" y="2679"/>
              <a:ext cx="180" cy="132"/>
            </a:xfrm>
            <a:prstGeom prst="ellipse">
              <a:avLst/>
            </a:prstGeom>
            <a:solidFill>
              <a:srgbClr val="FFFFFF"/>
            </a:solidFill>
            <a:ln w="11113">
              <a:solidFill>
                <a:srgbClr val="000000"/>
              </a:solidFill>
              <a:round/>
              <a:headEnd/>
              <a:tailEnd/>
            </a:ln>
          </p:spPr>
          <p:txBody>
            <a:bodyPr/>
            <a:lstStyle/>
            <a:p>
              <a:endParaRPr lang="zh-CN" altLang="zh-CN">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43" name="Group 94"/>
            <p:cNvGrpSpPr>
              <a:grpSpLocks/>
            </p:cNvGrpSpPr>
            <p:nvPr/>
          </p:nvGrpSpPr>
          <p:grpSpPr bwMode="auto">
            <a:xfrm>
              <a:off x="3504" y="3036"/>
              <a:ext cx="793" cy="311"/>
              <a:chOff x="3504" y="3036"/>
              <a:chExt cx="793" cy="311"/>
            </a:xfrm>
          </p:grpSpPr>
          <p:sp>
            <p:nvSpPr>
              <p:cNvPr id="106" name="Line 95"/>
              <p:cNvSpPr>
                <a:spLocks noChangeShapeType="1"/>
              </p:cNvSpPr>
              <p:nvPr/>
            </p:nvSpPr>
            <p:spPr bwMode="auto">
              <a:xfrm>
                <a:off x="3504" y="3036"/>
                <a:ext cx="651" cy="254"/>
              </a:xfrm>
              <a:prstGeom prst="line">
                <a:avLst/>
              </a:prstGeom>
              <a:noFill/>
              <a:ln w="50800">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107" name="Freeform 96"/>
              <p:cNvSpPr>
                <a:spLocks/>
              </p:cNvSpPr>
              <p:nvPr/>
            </p:nvSpPr>
            <p:spPr bwMode="auto">
              <a:xfrm>
                <a:off x="4097" y="3240"/>
                <a:ext cx="200" cy="107"/>
              </a:xfrm>
              <a:custGeom>
                <a:avLst/>
                <a:gdLst>
                  <a:gd name="T0" fmla="*/ 200 w 200"/>
                  <a:gd name="T1" fmla="*/ 1 h 213"/>
                  <a:gd name="T2" fmla="*/ 54 w 200"/>
                  <a:gd name="T3" fmla="*/ 0 h 213"/>
                  <a:gd name="T4" fmla="*/ 0 w 200"/>
                  <a:gd name="T5" fmla="*/ 1 h 213"/>
                  <a:gd name="T6" fmla="*/ 200 w 200"/>
                  <a:gd name="T7" fmla="*/ 1 h 213"/>
                  <a:gd name="T8" fmla="*/ 0 60000 65536"/>
                  <a:gd name="T9" fmla="*/ 0 60000 65536"/>
                  <a:gd name="T10" fmla="*/ 0 60000 65536"/>
                  <a:gd name="T11" fmla="*/ 0 60000 65536"/>
                  <a:gd name="T12" fmla="*/ 0 w 200"/>
                  <a:gd name="T13" fmla="*/ 0 h 213"/>
                  <a:gd name="T14" fmla="*/ 200 w 200"/>
                  <a:gd name="T15" fmla="*/ 213 h 213"/>
                </a:gdLst>
                <a:ahLst/>
                <a:cxnLst>
                  <a:cxn ang="T8">
                    <a:pos x="T0" y="T1"/>
                  </a:cxn>
                  <a:cxn ang="T9">
                    <a:pos x="T2" y="T3"/>
                  </a:cxn>
                  <a:cxn ang="T10">
                    <a:pos x="T4" y="T5"/>
                  </a:cxn>
                  <a:cxn ang="T11">
                    <a:pos x="T6" y="T7"/>
                  </a:cxn>
                </a:cxnLst>
                <a:rect l="T12" t="T13" r="T14" b="T15"/>
                <a:pathLst>
                  <a:path w="200" h="213">
                    <a:moveTo>
                      <a:pt x="200" y="213"/>
                    </a:moveTo>
                    <a:lnTo>
                      <a:pt x="54" y="0"/>
                    </a:lnTo>
                    <a:lnTo>
                      <a:pt x="0" y="150"/>
                    </a:lnTo>
                    <a:lnTo>
                      <a:pt x="200" y="213"/>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4" name="Group 97"/>
            <p:cNvGrpSpPr>
              <a:grpSpLocks/>
            </p:cNvGrpSpPr>
            <p:nvPr/>
          </p:nvGrpSpPr>
          <p:grpSpPr bwMode="auto">
            <a:xfrm>
              <a:off x="921" y="1122"/>
              <a:ext cx="1103" cy="314"/>
              <a:chOff x="921" y="1122"/>
              <a:chExt cx="1103" cy="314"/>
            </a:xfrm>
          </p:grpSpPr>
          <p:sp>
            <p:nvSpPr>
              <p:cNvPr id="103" name="Rectangle 98"/>
              <p:cNvSpPr>
                <a:spLocks noChangeArrowheads="1"/>
              </p:cNvSpPr>
              <p:nvPr/>
            </p:nvSpPr>
            <p:spPr bwMode="auto">
              <a:xfrm>
                <a:off x="921" y="1122"/>
                <a:ext cx="1103" cy="255"/>
              </a:xfrm>
              <a:prstGeom prst="rect">
                <a:avLst/>
              </a:prstGeom>
              <a:solidFill>
                <a:srgbClr val="377790"/>
              </a:solidFill>
              <a:ln w="11113">
                <a:solidFill>
                  <a:schemeClr val="bg1"/>
                </a:solidFill>
                <a:miter lim="800000"/>
                <a:headEnd/>
                <a:tailEnd/>
              </a:ln>
            </p:spPr>
            <p:txBody>
              <a:bodyP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104" name="Rectangle 99"/>
              <p:cNvSpPr>
                <a:spLocks noChangeArrowheads="1"/>
              </p:cNvSpPr>
              <p:nvPr/>
            </p:nvSpPr>
            <p:spPr bwMode="auto">
              <a:xfrm>
                <a:off x="1131" y="1172"/>
                <a:ext cx="710" cy="151"/>
              </a:xfrm>
              <a:prstGeom prst="rect">
                <a:avLst/>
              </a:prstGeom>
              <a:noFill/>
              <a:ln w="9525">
                <a:noFill/>
                <a:miter lim="800000"/>
                <a:headEnd/>
                <a:tailEnd/>
              </a:ln>
            </p:spPr>
            <p:txBody>
              <a:bodyPr wrap="none" lIns="0" tIns="0" rIns="0" bIns="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高层</a:t>
                </a:r>
                <a:r>
                  <a:rPr lang="en-US" altLang="zh-CN" sz="1400" b="1" dirty="0">
                    <a:solidFill>
                      <a:schemeClr val="bg1"/>
                    </a:solidFill>
                    <a:latin typeface="微软雅黑" panose="020B0503020204020204" pitchFamily="34" charset="-122"/>
                    <a:ea typeface="微软雅黑" panose="020B0503020204020204" pitchFamily="34" charset="-122"/>
                  </a:rPr>
                  <a:t>l</a:t>
                </a:r>
                <a:r>
                  <a:rPr lang="zh-CN" altLang="en-US" sz="1400" b="1" dirty="0">
                    <a:solidFill>
                      <a:schemeClr val="bg1"/>
                    </a:solidFill>
                    <a:latin typeface="微软雅黑" panose="020B0503020204020204" pitchFamily="34" charset="-122"/>
                    <a:ea typeface="微软雅黑" panose="020B0503020204020204" pitchFamily="34" charset="-122"/>
                  </a:rPr>
                  <a:t>决策人员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5" name="Rectangle 100"/>
              <p:cNvSpPr>
                <a:spLocks noChangeArrowheads="1"/>
              </p:cNvSpPr>
              <p:nvPr/>
            </p:nvSpPr>
            <p:spPr bwMode="auto">
              <a:xfrm>
                <a:off x="987" y="1242"/>
                <a:ext cx="0" cy="194"/>
              </a:xfrm>
              <a:prstGeom prst="rect">
                <a:avLst/>
              </a:prstGeom>
              <a:noFill/>
              <a:ln w="9525">
                <a:noFill/>
                <a:miter lim="800000"/>
                <a:headEnd/>
                <a:tailEnd/>
              </a:ln>
            </p:spPr>
            <p:txBody>
              <a:bodyPr wrap="none" lIns="0" tIns="0" rIns="0" bIns="0">
                <a:spAutoFit/>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5" name="Group 101"/>
            <p:cNvGrpSpPr>
              <a:grpSpLocks/>
            </p:cNvGrpSpPr>
            <p:nvPr/>
          </p:nvGrpSpPr>
          <p:grpSpPr bwMode="auto">
            <a:xfrm>
              <a:off x="2121" y="1305"/>
              <a:ext cx="1700" cy="311"/>
              <a:chOff x="2121" y="1305"/>
              <a:chExt cx="1700" cy="311"/>
            </a:xfrm>
          </p:grpSpPr>
          <p:sp>
            <p:nvSpPr>
              <p:cNvPr id="100" name="Rectangle 102"/>
              <p:cNvSpPr>
                <a:spLocks noChangeArrowheads="1"/>
              </p:cNvSpPr>
              <p:nvPr/>
            </p:nvSpPr>
            <p:spPr bwMode="auto">
              <a:xfrm>
                <a:off x="2121" y="1305"/>
                <a:ext cx="1700" cy="250"/>
              </a:xfrm>
              <a:prstGeom prst="rect">
                <a:avLst/>
              </a:prstGeom>
              <a:solidFill>
                <a:srgbClr val="377790"/>
              </a:solidFill>
              <a:ln w="11113">
                <a:solidFill>
                  <a:schemeClr val="bg1"/>
                </a:solidFill>
                <a:miter lim="800000"/>
                <a:headEnd/>
                <a:tailEnd/>
              </a:ln>
            </p:spPr>
            <p:txBody>
              <a:bodyP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101" name="Rectangle 103"/>
              <p:cNvSpPr>
                <a:spLocks noChangeArrowheads="1"/>
              </p:cNvSpPr>
              <p:nvPr/>
            </p:nvSpPr>
            <p:spPr bwMode="auto">
              <a:xfrm>
                <a:off x="2151" y="1360"/>
                <a:ext cx="1648" cy="129"/>
              </a:xfrm>
              <a:prstGeom prst="rect">
                <a:avLst/>
              </a:prstGeom>
              <a:noFill/>
              <a:ln w="9525">
                <a:noFill/>
                <a:miter lim="800000"/>
                <a:headEnd/>
                <a:tailEnd/>
              </a:ln>
            </p:spPr>
            <p:txBody>
              <a:bodyPr wrap="none" lIns="0" tIns="0" rIns="0" bIns="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中级管理人员</a:t>
                </a:r>
                <a:r>
                  <a:rPr lang="zh-CN" altLang="en-US" sz="1200" b="1" dirty="0" smtClean="0">
                    <a:solidFill>
                      <a:schemeClr val="bg1"/>
                    </a:solidFill>
                    <a:latin typeface="微软雅黑" panose="020B0503020204020204" pitchFamily="34" charset="-122"/>
                    <a:ea typeface="微软雅黑" panose="020B0503020204020204" pitchFamily="34" charset="-122"/>
                  </a:rPr>
                  <a:t>，设计</a:t>
                </a:r>
                <a:r>
                  <a:rPr lang="zh-CN" altLang="en-US" sz="1200" b="1" dirty="0">
                    <a:solidFill>
                      <a:schemeClr val="bg1"/>
                    </a:solidFill>
                    <a:latin typeface="微软雅黑" panose="020B0503020204020204" pitchFamily="34" charset="-122"/>
                    <a:ea typeface="微软雅黑" panose="020B0503020204020204" pitchFamily="34" charset="-122"/>
                  </a:rPr>
                  <a:t>人员，计划人员等</a:t>
                </a:r>
              </a:p>
            </p:txBody>
          </p:sp>
          <p:sp>
            <p:nvSpPr>
              <p:cNvPr id="102" name="Rectangle 104"/>
              <p:cNvSpPr>
                <a:spLocks noChangeArrowheads="1"/>
              </p:cNvSpPr>
              <p:nvPr/>
            </p:nvSpPr>
            <p:spPr bwMode="auto">
              <a:xfrm>
                <a:off x="2190" y="1422"/>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6" name="Group 105"/>
            <p:cNvGrpSpPr>
              <a:grpSpLocks/>
            </p:cNvGrpSpPr>
            <p:nvPr/>
          </p:nvGrpSpPr>
          <p:grpSpPr bwMode="auto">
            <a:xfrm>
              <a:off x="2962" y="1599"/>
              <a:ext cx="1187" cy="162"/>
              <a:chOff x="2962" y="1599"/>
              <a:chExt cx="1187" cy="162"/>
            </a:xfrm>
          </p:grpSpPr>
          <p:sp>
            <p:nvSpPr>
              <p:cNvPr id="98" name="Rectangle 106"/>
              <p:cNvSpPr>
                <a:spLocks noChangeArrowheads="1"/>
              </p:cNvSpPr>
              <p:nvPr/>
            </p:nvSpPr>
            <p:spPr bwMode="auto">
              <a:xfrm>
                <a:off x="2962" y="1599"/>
                <a:ext cx="1187" cy="162"/>
              </a:xfrm>
              <a:prstGeom prst="rect">
                <a:avLst/>
              </a:prstGeom>
              <a:solidFill>
                <a:srgbClr val="377790"/>
              </a:solidFill>
              <a:ln w="11113">
                <a:solidFill>
                  <a:schemeClr val="bg1"/>
                </a:solidFill>
                <a:miter lim="800000"/>
                <a:headEnd/>
                <a:tailEnd/>
              </a:ln>
            </p:spPr>
            <p:txBody>
              <a:bodyP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99" name="Rectangle 107"/>
              <p:cNvSpPr>
                <a:spLocks noChangeArrowheads="1"/>
              </p:cNvSpPr>
              <p:nvPr/>
            </p:nvSpPr>
            <p:spPr bwMode="auto">
              <a:xfrm>
                <a:off x="3327" y="1613"/>
                <a:ext cx="388" cy="129"/>
              </a:xfrm>
              <a:prstGeom prst="rect">
                <a:avLst/>
              </a:prstGeom>
              <a:noFill/>
              <a:ln w="9525">
                <a:noFill/>
                <a:miter lim="800000"/>
                <a:headEnd/>
                <a:tailEnd/>
              </a:ln>
            </p:spPr>
            <p:txBody>
              <a:bodyPr wrap="none" lIns="0" tIns="0" rIns="0" bIns="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中级管理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7" name="Group 108"/>
            <p:cNvGrpSpPr>
              <a:grpSpLocks/>
            </p:cNvGrpSpPr>
            <p:nvPr/>
          </p:nvGrpSpPr>
          <p:grpSpPr bwMode="auto">
            <a:xfrm>
              <a:off x="3593" y="1779"/>
              <a:ext cx="1472" cy="343"/>
              <a:chOff x="3593" y="1779"/>
              <a:chExt cx="1472" cy="343"/>
            </a:xfrm>
          </p:grpSpPr>
          <p:sp>
            <p:nvSpPr>
              <p:cNvPr id="95" name="Rectangle 109"/>
              <p:cNvSpPr>
                <a:spLocks noChangeArrowheads="1"/>
              </p:cNvSpPr>
              <p:nvPr/>
            </p:nvSpPr>
            <p:spPr bwMode="auto">
              <a:xfrm>
                <a:off x="3593" y="1779"/>
                <a:ext cx="1472" cy="291"/>
              </a:xfrm>
              <a:prstGeom prst="rect">
                <a:avLst/>
              </a:prstGeom>
              <a:solidFill>
                <a:srgbClr val="377790"/>
              </a:solidFill>
              <a:ln w="11113">
                <a:solidFill>
                  <a:schemeClr val="bg1"/>
                </a:solidFill>
                <a:miter lim="800000"/>
                <a:headEnd/>
                <a:tailEnd/>
              </a:ln>
            </p:spPr>
            <p:txBody>
              <a:bodyP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96" name="Rectangle 110"/>
              <p:cNvSpPr>
                <a:spLocks noChangeArrowheads="1"/>
              </p:cNvSpPr>
              <p:nvPr/>
            </p:nvSpPr>
            <p:spPr bwMode="auto">
              <a:xfrm>
                <a:off x="3593" y="1858"/>
                <a:ext cx="1469" cy="129"/>
              </a:xfrm>
              <a:prstGeom prst="rect">
                <a:avLst/>
              </a:prstGeom>
              <a:noFill/>
              <a:ln w="9525">
                <a:noFill/>
                <a:miter lim="800000"/>
                <a:headEnd/>
                <a:tailEnd/>
              </a:ln>
            </p:spPr>
            <p:txBody>
              <a:bodyPr wrap="square" lIns="0" tIns="0" rIns="0" bIns="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一线操作人员，维修人员</a:t>
                </a:r>
                <a:r>
                  <a:rPr lang="zh-CN" altLang="en-US" sz="1200" b="1" dirty="0" smtClean="0">
                    <a:solidFill>
                      <a:schemeClr val="bg1"/>
                    </a:solidFill>
                    <a:latin typeface="微软雅黑" panose="020B0503020204020204" pitchFamily="34" charset="-122"/>
                    <a:ea typeface="微软雅黑" panose="020B0503020204020204" pitchFamily="34" charset="-122"/>
                  </a:rPr>
                  <a:t>，司机</a:t>
                </a:r>
                <a:r>
                  <a:rPr lang="zh-CN" altLang="en-US" sz="1200" b="1" dirty="0">
                    <a:solidFill>
                      <a:schemeClr val="bg1"/>
                    </a:solidFill>
                    <a:latin typeface="微软雅黑" panose="020B0503020204020204" pitchFamily="34" charset="-122"/>
                    <a:ea typeface="微软雅黑" panose="020B0503020204020204" pitchFamily="34" charset="-122"/>
                  </a:rPr>
                  <a:t>等</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7" name="Rectangle 111"/>
              <p:cNvSpPr>
                <a:spLocks noChangeArrowheads="1"/>
              </p:cNvSpPr>
              <p:nvPr/>
            </p:nvSpPr>
            <p:spPr bwMode="auto">
              <a:xfrm>
                <a:off x="3822" y="1928"/>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8" name="Group 112"/>
            <p:cNvGrpSpPr>
              <a:grpSpLocks/>
            </p:cNvGrpSpPr>
            <p:nvPr/>
          </p:nvGrpSpPr>
          <p:grpSpPr bwMode="auto">
            <a:xfrm>
              <a:off x="267" y="2568"/>
              <a:ext cx="597" cy="261"/>
              <a:chOff x="267" y="2568"/>
              <a:chExt cx="597" cy="261"/>
            </a:xfrm>
          </p:grpSpPr>
          <p:sp>
            <p:nvSpPr>
              <p:cNvPr id="93" name="Rectangle 113"/>
              <p:cNvSpPr>
                <a:spLocks noChangeArrowheads="1"/>
              </p:cNvSpPr>
              <p:nvPr/>
            </p:nvSpPr>
            <p:spPr bwMode="auto">
              <a:xfrm>
                <a:off x="347" y="2568"/>
                <a:ext cx="517" cy="173"/>
              </a:xfrm>
              <a:prstGeom prst="rect">
                <a:avLst/>
              </a:prstGeom>
              <a:noFill/>
              <a:ln w="9525">
                <a:noFill/>
                <a:miter lim="800000"/>
                <a:headEnd/>
                <a:tailEnd/>
              </a:ln>
            </p:spPr>
            <p:txBody>
              <a:bodyPr wrap="none" lIns="0" tIns="0" rIns="0" bIns="0">
                <a:spAutoFit/>
              </a:bodyPr>
              <a:lstStyle/>
              <a:p>
                <a:r>
                  <a:rPr lang="zh-CN" altLang="en-US" sz="1600" b="1" dirty="0">
                    <a:solidFill>
                      <a:srgbClr val="D24132"/>
                    </a:solidFill>
                    <a:latin typeface="微软雅黑" panose="020B0503020204020204" pitchFamily="34" charset="-122"/>
                    <a:ea typeface="微软雅黑" panose="020B0503020204020204" pitchFamily="34" charset="-122"/>
                  </a:rPr>
                  <a:t>随意顺序</a:t>
                </a:r>
              </a:p>
            </p:txBody>
          </p:sp>
          <p:sp>
            <p:nvSpPr>
              <p:cNvPr id="94" name="Rectangle 114"/>
              <p:cNvSpPr>
                <a:spLocks noChangeArrowheads="1"/>
              </p:cNvSpPr>
              <p:nvPr/>
            </p:nvSpPr>
            <p:spPr bwMode="auto">
              <a:xfrm>
                <a:off x="267" y="2700"/>
                <a:ext cx="59" cy="129"/>
              </a:xfrm>
              <a:prstGeom prst="rect">
                <a:avLst/>
              </a:prstGeom>
              <a:noFill/>
              <a:ln w="9525">
                <a:noFill/>
                <a:miter lim="800000"/>
                <a:headEnd/>
                <a:tailEnd/>
              </a:ln>
            </p:spPr>
            <p:txBody>
              <a:bodyPr wrap="none" lIns="0" tIns="0" rIns="0" bIns="0">
                <a:spAutoFit/>
              </a:bodyPr>
              <a:lstStyle/>
              <a:p>
                <a:r>
                  <a:rPr lang="zh-CN" altLang="en-US" sz="1200" b="1">
                    <a:solidFill>
                      <a:schemeClr val="tx2">
                        <a:lumMod val="75000"/>
                      </a:schemeClr>
                    </a:solidFill>
                    <a:latin typeface="微软雅黑" panose="020B0503020204020204" pitchFamily="34" charset="-122"/>
                    <a:ea typeface="微软雅黑" panose="020B0503020204020204" pitchFamily="34" charset="-122"/>
                  </a:rPr>
                  <a:t>  </a:t>
                </a:r>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9" name="Group 115"/>
            <p:cNvGrpSpPr>
              <a:grpSpLocks/>
            </p:cNvGrpSpPr>
            <p:nvPr/>
          </p:nvGrpSpPr>
          <p:grpSpPr bwMode="auto">
            <a:xfrm>
              <a:off x="926" y="2701"/>
              <a:ext cx="1415" cy="655"/>
              <a:chOff x="926" y="2701"/>
              <a:chExt cx="1415" cy="655"/>
            </a:xfrm>
          </p:grpSpPr>
          <p:sp>
            <p:nvSpPr>
              <p:cNvPr id="91" name="Line 116"/>
              <p:cNvSpPr>
                <a:spLocks noChangeShapeType="1"/>
              </p:cNvSpPr>
              <p:nvPr/>
            </p:nvSpPr>
            <p:spPr bwMode="auto">
              <a:xfrm>
                <a:off x="926" y="2701"/>
                <a:ext cx="1295" cy="594"/>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92" name="Freeform 117"/>
              <p:cNvSpPr>
                <a:spLocks/>
              </p:cNvSpPr>
              <p:nvPr/>
            </p:nvSpPr>
            <p:spPr bwMode="auto">
              <a:xfrm>
                <a:off x="2216" y="3286"/>
                <a:ext cx="125" cy="70"/>
              </a:xfrm>
              <a:custGeom>
                <a:avLst/>
                <a:gdLst>
                  <a:gd name="T0" fmla="*/ 125 w 125"/>
                  <a:gd name="T1" fmla="*/ 0 h 141"/>
                  <a:gd name="T2" fmla="*/ 37 w 125"/>
                  <a:gd name="T3" fmla="*/ 0 h 141"/>
                  <a:gd name="T4" fmla="*/ 0 w 125"/>
                  <a:gd name="T5" fmla="*/ 0 h 141"/>
                  <a:gd name="T6" fmla="*/ 125 w 125"/>
                  <a:gd name="T7" fmla="*/ 0 h 141"/>
                  <a:gd name="T8" fmla="*/ 0 60000 65536"/>
                  <a:gd name="T9" fmla="*/ 0 60000 65536"/>
                  <a:gd name="T10" fmla="*/ 0 60000 65536"/>
                  <a:gd name="T11" fmla="*/ 0 60000 65536"/>
                  <a:gd name="T12" fmla="*/ 0 w 125"/>
                  <a:gd name="T13" fmla="*/ 0 h 141"/>
                  <a:gd name="T14" fmla="*/ 125 w 125"/>
                  <a:gd name="T15" fmla="*/ 141 h 141"/>
                </a:gdLst>
                <a:ahLst/>
                <a:cxnLst>
                  <a:cxn ang="T8">
                    <a:pos x="T0" y="T1"/>
                  </a:cxn>
                  <a:cxn ang="T9">
                    <a:pos x="T2" y="T3"/>
                  </a:cxn>
                  <a:cxn ang="T10">
                    <a:pos x="T4" y="T5"/>
                  </a:cxn>
                  <a:cxn ang="T11">
                    <a:pos x="T6" y="T7"/>
                  </a:cxn>
                </a:cxnLst>
                <a:rect l="T12" t="T13" r="T14" b="T15"/>
                <a:pathLst>
                  <a:path w="125" h="141">
                    <a:moveTo>
                      <a:pt x="125" y="141"/>
                    </a:moveTo>
                    <a:lnTo>
                      <a:pt x="37" y="0"/>
                    </a:lnTo>
                    <a:lnTo>
                      <a:pt x="0" y="92"/>
                    </a:lnTo>
                    <a:lnTo>
                      <a:pt x="125" y="141"/>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50" name="Freeform 118"/>
            <p:cNvSpPr>
              <a:spLocks/>
            </p:cNvSpPr>
            <p:nvPr/>
          </p:nvSpPr>
          <p:spPr bwMode="auto">
            <a:xfrm>
              <a:off x="4127" y="3196"/>
              <a:ext cx="1237" cy="643"/>
            </a:xfrm>
            <a:custGeom>
              <a:avLst/>
              <a:gdLst>
                <a:gd name="T0" fmla="*/ 1237 w 1237"/>
                <a:gd name="T1" fmla="*/ 0 h 1287"/>
                <a:gd name="T2" fmla="*/ 1073 w 1237"/>
                <a:gd name="T3" fmla="*/ 0 h 1287"/>
                <a:gd name="T4" fmla="*/ 1189 w 1237"/>
                <a:gd name="T5" fmla="*/ 0 h 1287"/>
                <a:gd name="T6" fmla="*/ 1005 w 1237"/>
                <a:gd name="T7" fmla="*/ 0 h 1287"/>
                <a:gd name="T8" fmla="*/ 1055 w 1237"/>
                <a:gd name="T9" fmla="*/ 0 h 1287"/>
                <a:gd name="T10" fmla="*/ 877 w 1237"/>
                <a:gd name="T11" fmla="*/ 0 h 1287"/>
                <a:gd name="T12" fmla="*/ 855 w 1237"/>
                <a:gd name="T13" fmla="*/ 0 h 1287"/>
                <a:gd name="T14" fmla="*/ 709 w 1237"/>
                <a:gd name="T15" fmla="*/ 0 h 1287"/>
                <a:gd name="T16" fmla="*/ 619 w 1237"/>
                <a:gd name="T17" fmla="*/ 0 h 1287"/>
                <a:gd name="T18" fmla="*/ 529 w 1237"/>
                <a:gd name="T19" fmla="*/ 0 h 1287"/>
                <a:gd name="T20" fmla="*/ 383 w 1237"/>
                <a:gd name="T21" fmla="*/ 0 h 1287"/>
                <a:gd name="T22" fmla="*/ 361 w 1237"/>
                <a:gd name="T23" fmla="*/ 0 h 1287"/>
                <a:gd name="T24" fmla="*/ 182 w 1237"/>
                <a:gd name="T25" fmla="*/ 0 h 1287"/>
                <a:gd name="T26" fmla="*/ 232 w 1237"/>
                <a:gd name="T27" fmla="*/ 0 h 1287"/>
                <a:gd name="T28" fmla="*/ 48 w 1237"/>
                <a:gd name="T29" fmla="*/ 0 h 1287"/>
                <a:gd name="T30" fmla="*/ 164 w 1237"/>
                <a:gd name="T31" fmla="*/ 0 h 1287"/>
                <a:gd name="T32" fmla="*/ 0 w 1237"/>
                <a:gd name="T33" fmla="*/ 0 h 1287"/>
                <a:gd name="T34" fmla="*/ 164 w 1237"/>
                <a:gd name="T35" fmla="*/ 0 h 1287"/>
                <a:gd name="T36" fmla="*/ 48 w 1237"/>
                <a:gd name="T37" fmla="*/ 0 h 1287"/>
                <a:gd name="T38" fmla="*/ 232 w 1237"/>
                <a:gd name="T39" fmla="*/ 0 h 1287"/>
                <a:gd name="T40" fmla="*/ 182 w 1237"/>
                <a:gd name="T41" fmla="*/ 0 h 1287"/>
                <a:gd name="T42" fmla="*/ 361 w 1237"/>
                <a:gd name="T43" fmla="*/ 0 h 1287"/>
                <a:gd name="T44" fmla="*/ 383 w 1237"/>
                <a:gd name="T45" fmla="*/ 0 h 1287"/>
                <a:gd name="T46" fmla="*/ 529 w 1237"/>
                <a:gd name="T47" fmla="*/ 0 h 1287"/>
                <a:gd name="T48" fmla="*/ 619 w 1237"/>
                <a:gd name="T49" fmla="*/ 0 h 1287"/>
                <a:gd name="T50" fmla="*/ 709 w 1237"/>
                <a:gd name="T51" fmla="*/ 0 h 1287"/>
                <a:gd name="T52" fmla="*/ 855 w 1237"/>
                <a:gd name="T53" fmla="*/ 0 h 1287"/>
                <a:gd name="T54" fmla="*/ 877 w 1237"/>
                <a:gd name="T55" fmla="*/ 0 h 1287"/>
                <a:gd name="T56" fmla="*/ 1055 w 1237"/>
                <a:gd name="T57" fmla="*/ 0 h 1287"/>
                <a:gd name="T58" fmla="*/ 1005 w 1237"/>
                <a:gd name="T59" fmla="*/ 0 h 1287"/>
                <a:gd name="T60" fmla="*/ 1189 w 1237"/>
                <a:gd name="T61" fmla="*/ 0 h 1287"/>
                <a:gd name="T62" fmla="*/ 1073 w 1237"/>
                <a:gd name="T63" fmla="*/ 0 h 1287"/>
                <a:gd name="T64" fmla="*/ 1237 w 1237"/>
                <a:gd name="T65" fmla="*/ 0 h 1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7"/>
                <a:gd name="T100" fmla="*/ 0 h 1287"/>
                <a:gd name="T101" fmla="*/ 1237 w 1237"/>
                <a:gd name="T102" fmla="*/ 1287 h 1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7" h="1287">
                  <a:moveTo>
                    <a:pt x="1237" y="644"/>
                  </a:moveTo>
                  <a:lnTo>
                    <a:pt x="1073" y="550"/>
                  </a:lnTo>
                  <a:lnTo>
                    <a:pt x="1189" y="399"/>
                  </a:lnTo>
                  <a:lnTo>
                    <a:pt x="1005" y="376"/>
                  </a:lnTo>
                  <a:lnTo>
                    <a:pt x="1055" y="189"/>
                  </a:lnTo>
                  <a:lnTo>
                    <a:pt x="877" y="242"/>
                  </a:lnTo>
                  <a:lnTo>
                    <a:pt x="855" y="49"/>
                  </a:lnTo>
                  <a:lnTo>
                    <a:pt x="709" y="170"/>
                  </a:lnTo>
                  <a:lnTo>
                    <a:pt x="619" y="0"/>
                  </a:lnTo>
                  <a:lnTo>
                    <a:pt x="529" y="170"/>
                  </a:lnTo>
                  <a:lnTo>
                    <a:pt x="383" y="49"/>
                  </a:lnTo>
                  <a:lnTo>
                    <a:pt x="361" y="242"/>
                  </a:lnTo>
                  <a:lnTo>
                    <a:pt x="182" y="189"/>
                  </a:lnTo>
                  <a:lnTo>
                    <a:pt x="232" y="376"/>
                  </a:lnTo>
                  <a:lnTo>
                    <a:pt x="48" y="399"/>
                  </a:lnTo>
                  <a:lnTo>
                    <a:pt x="164" y="550"/>
                  </a:lnTo>
                  <a:lnTo>
                    <a:pt x="0" y="644"/>
                  </a:lnTo>
                  <a:lnTo>
                    <a:pt x="164" y="737"/>
                  </a:lnTo>
                  <a:lnTo>
                    <a:pt x="48" y="889"/>
                  </a:lnTo>
                  <a:lnTo>
                    <a:pt x="232" y="912"/>
                  </a:lnTo>
                  <a:lnTo>
                    <a:pt x="182" y="1099"/>
                  </a:lnTo>
                  <a:lnTo>
                    <a:pt x="361" y="1045"/>
                  </a:lnTo>
                  <a:lnTo>
                    <a:pt x="383" y="1238"/>
                  </a:lnTo>
                  <a:lnTo>
                    <a:pt x="529" y="1117"/>
                  </a:lnTo>
                  <a:lnTo>
                    <a:pt x="619" y="1287"/>
                  </a:lnTo>
                  <a:lnTo>
                    <a:pt x="709" y="1117"/>
                  </a:lnTo>
                  <a:lnTo>
                    <a:pt x="855" y="1238"/>
                  </a:lnTo>
                  <a:lnTo>
                    <a:pt x="877" y="1045"/>
                  </a:lnTo>
                  <a:lnTo>
                    <a:pt x="1055" y="1099"/>
                  </a:lnTo>
                  <a:lnTo>
                    <a:pt x="1005" y="912"/>
                  </a:lnTo>
                  <a:lnTo>
                    <a:pt x="1189" y="889"/>
                  </a:lnTo>
                  <a:lnTo>
                    <a:pt x="1073" y="737"/>
                  </a:lnTo>
                  <a:lnTo>
                    <a:pt x="1237" y="644"/>
                  </a:lnTo>
                  <a:close/>
                </a:path>
              </a:pathLst>
            </a:custGeom>
            <a:solidFill>
              <a:srgbClr val="D24132"/>
            </a:solidFill>
            <a:ln w="11113">
              <a:solidFill>
                <a:schemeClr val="bg1"/>
              </a:solidFill>
              <a:prstDash val="solid"/>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90" name="Rectangle 121"/>
            <p:cNvSpPr>
              <a:spLocks noChangeArrowheads="1"/>
            </p:cNvSpPr>
            <p:nvPr/>
          </p:nvSpPr>
          <p:spPr bwMode="auto">
            <a:xfrm>
              <a:off x="4591" y="3397"/>
              <a:ext cx="323" cy="216"/>
            </a:xfrm>
            <a:prstGeom prst="rect">
              <a:avLst/>
            </a:prstGeom>
            <a:noFill/>
            <a:ln w="9525">
              <a:noFill/>
              <a:miter lim="800000"/>
              <a:headEnd/>
              <a:tailEnd/>
            </a:ln>
          </p:spPr>
          <p:txBody>
            <a:bodyPr wrap="none" lIns="0" tIns="0" rIns="0" bIns="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事故</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52" name="Group 122"/>
            <p:cNvGrpSpPr>
              <a:grpSpLocks/>
            </p:cNvGrpSpPr>
            <p:nvPr/>
          </p:nvGrpSpPr>
          <p:grpSpPr bwMode="auto">
            <a:xfrm>
              <a:off x="2648" y="3776"/>
              <a:ext cx="1422" cy="318"/>
              <a:chOff x="2648" y="3776"/>
              <a:chExt cx="1422" cy="318"/>
            </a:xfrm>
          </p:grpSpPr>
          <p:sp>
            <p:nvSpPr>
              <p:cNvPr id="87" name="Rectangle 123"/>
              <p:cNvSpPr>
                <a:spLocks noChangeArrowheads="1"/>
              </p:cNvSpPr>
              <p:nvPr/>
            </p:nvSpPr>
            <p:spPr bwMode="auto">
              <a:xfrm>
                <a:off x="2648" y="3776"/>
                <a:ext cx="1422" cy="173"/>
              </a:xfrm>
              <a:prstGeom prst="rect">
                <a:avLst/>
              </a:prstGeom>
              <a:noFill/>
              <a:ln w="9525">
                <a:noFill/>
                <a:miter lim="800000"/>
                <a:headEnd/>
                <a:tailEnd/>
              </a:ln>
            </p:spPr>
            <p:txBody>
              <a:bodyPr wrap="none" lIns="0" tIns="0" rIns="0" bIns="0">
                <a:spAutoFit/>
              </a:bodyPr>
              <a:lstStyle/>
              <a:p>
                <a:r>
                  <a:rPr lang="zh-CN" altLang="en-US" sz="1600" b="1" dirty="0">
                    <a:solidFill>
                      <a:srgbClr val="D24132"/>
                    </a:solidFill>
                    <a:latin typeface="微软雅黑" panose="020B0503020204020204" pitchFamily="34" charset="-122"/>
                    <a:ea typeface="微软雅黑" panose="020B0503020204020204" pitchFamily="34" charset="-122"/>
                  </a:rPr>
                  <a:t>事故发生机会的有限窗口</a:t>
                </a:r>
              </a:p>
            </p:txBody>
          </p:sp>
          <p:sp>
            <p:nvSpPr>
              <p:cNvPr id="88" name="Rectangle 124"/>
              <p:cNvSpPr>
                <a:spLocks noChangeArrowheads="1"/>
              </p:cNvSpPr>
              <p:nvPr/>
            </p:nvSpPr>
            <p:spPr bwMode="auto">
              <a:xfrm>
                <a:off x="2922" y="3900"/>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3" name="Group 125"/>
            <p:cNvGrpSpPr>
              <a:grpSpLocks/>
            </p:cNvGrpSpPr>
            <p:nvPr/>
          </p:nvGrpSpPr>
          <p:grpSpPr bwMode="auto">
            <a:xfrm>
              <a:off x="3275" y="3440"/>
              <a:ext cx="241" cy="332"/>
              <a:chOff x="3275" y="3440"/>
              <a:chExt cx="241" cy="332"/>
            </a:xfrm>
          </p:grpSpPr>
          <p:sp>
            <p:nvSpPr>
              <p:cNvPr id="85" name="Freeform 126"/>
              <p:cNvSpPr>
                <a:spLocks/>
              </p:cNvSpPr>
              <p:nvPr/>
            </p:nvSpPr>
            <p:spPr bwMode="auto">
              <a:xfrm>
                <a:off x="3275" y="3507"/>
                <a:ext cx="168" cy="265"/>
              </a:xfrm>
              <a:custGeom>
                <a:avLst/>
                <a:gdLst>
                  <a:gd name="T0" fmla="*/ 0 w 168"/>
                  <a:gd name="T1" fmla="*/ 1 h 528"/>
                  <a:gd name="T2" fmla="*/ 25 w 168"/>
                  <a:gd name="T3" fmla="*/ 1 h 528"/>
                  <a:gd name="T4" fmla="*/ 168 w 168"/>
                  <a:gd name="T5" fmla="*/ 0 h 528"/>
                  <a:gd name="T6" fmla="*/ 0 60000 65536"/>
                  <a:gd name="T7" fmla="*/ 0 60000 65536"/>
                  <a:gd name="T8" fmla="*/ 0 60000 65536"/>
                  <a:gd name="T9" fmla="*/ 0 w 168"/>
                  <a:gd name="T10" fmla="*/ 0 h 528"/>
                  <a:gd name="T11" fmla="*/ 168 w 168"/>
                  <a:gd name="T12" fmla="*/ 528 h 528"/>
                </a:gdLst>
                <a:ahLst/>
                <a:cxnLst>
                  <a:cxn ang="T6">
                    <a:pos x="T0" y="T1"/>
                  </a:cxn>
                  <a:cxn ang="T7">
                    <a:pos x="T2" y="T3"/>
                  </a:cxn>
                  <a:cxn ang="T8">
                    <a:pos x="T4" y="T5"/>
                  </a:cxn>
                </a:cxnLst>
                <a:rect l="T9" t="T10" r="T11" b="T12"/>
                <a:pathLst>
                  <a:path w="168" h="528">
                    <a:moveTo>
                      <a:pt x="0" y="528"/>
                    </a:moveTo>
                    <a:lnTo>
                      <a:pt x="25" y="262"/>
                    </a:lnTo>
                    <a:lnTo>
                      <a:pt x="168" y="0"/>
                    </a:lnTo>
                  </a:path>
                </a:pathLst>
              </a:custGeom>
              <a:noFill/>
              <a:ln w="11113">
                <a:solidFill>
                  <a:srgbClr val="000000"/>
                </a:solidFill>
                <a:prstDash val="solid"/>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86" name="Freeform 127"/>
              <p:cNvSpPr>
                <a:spLocks/>
              </p:cNvSpPr>
              <p:nvPr/>
            </p:nvSpPr>
            <p:spPr bwMode="auto">
              <a:xfrm>
                <a:off x="3411" y="3440"/>
                <a:ext cx="105" cy="89"/>
              </a:xfrm>
              <a:custGeom>
                <a:avLst/>
                <a:gdLst>
                  <a:gd name="T0" fmla="*/ 105 w 105"/>
                  <a:gd name="T1" fmla="*/ 0 h 178"/>
                  <a:gd name="T2" fmla="*/ 0 w 105"/>
                  <a:gd name="T3" fmla="*/ 1 h 178"/>
                  <a:gd name="T4" fmla="*/ 56 w 105"/>
                  <a:gd name="T5" fmla="*/ 1 h 178"/>
                  <a:gd name="T6" fmla="*/ 105 w 105"/>
                  <a:gd name="T7" fmla="*/ 0 h 178"/>
                  <a:gd name="T8" fmla="*/ 0 60000 65536"/>
                  <a:gd name="T9" fmla="*/ 0 60000 65536"/>
                  <a:gd name="T10" fmla="*/ 0 60000 65536"/>
                  <a:gd name="T11" fmla="*/ 0 60000 65536"/>
                  <a:gd name="T12" fmla="*/ 0 w 105"/>
                  <a:gd name="T13" fmla="*/ 0 h 178"/>
                  <a:gd name="T14" fmla="*/ 105 w 105"/>
                  <a:gd name="T15" fmla="*/ 178 h 178"/>
                </a:gdLst>
                <a:ahLst/>
                <a:cxnLst>
                  <a:cxn ang="T8">
                    <a:pos x="T0" y="T1"/>
                  </a:cxn>
                  <a:cxn ang="T9">
                    <a:pos x="T2" y="T3"/>
                  </a:cxn>
                  <a:cxn ang="T10">
                    <a:pos x="T4" y="T5"/>
                  </a:cxn>
                  <a:cxn ang="T11">
                    <a:pos x="T6" y="T7"/>
                  </a:cxn>
                </a:cxnLst>
                <a:rect l="T12" t="T13" r="T14" b="T15"/>
                <a:pathLst>
                  <a:path w="105" h="178">
                    <a:moveTo>
                      <a:pt x="105" y="0"/>
                    </a:moveTo>
                    <a:lnTo>
                      <a:pt x="0" y="110"/>
                    </a:lnTo>
                    <a:lnTo>
                      <a:pt x="56" y="178"/>
                    </a:lnTo>
                    <a:lnTo>
                      <a:pt x="105" y="0"/>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4" name="Group 128"/>
            <p:cNvGrpSpPr>
              <a:grpSpLocks/>
            </p:cNvGrpSpPr>
            <p:nvPr/>
          </p:nvGrpSpPr>
          <p:grpSpPr bwMode="auto">
            <a:xfrm>
              <a:off x="3300" y="3155"/>
              <a:ext cx="235" cy="483"/>
              <a:chOff x="3300" y="3155"/>
              <a:chExt cx="235" cy="483"/>
            </a:xfrm>
          </p:grpSpPr>
          <p:sp>
            <p:nvSpPr>
              <p:cNvPr id="83" name="Line 129"/>
              <p:cNvSpPr>
                <a:spLocks noChangeShapeType="1"/>
              </p:cNvSpPr>
              <p:nvPr/>
            </p:nvSpPr>
            <p:spPr bwMode="auto">
              <a:xfrm flipV="1">
                <a:off x="3300" y="3235"/>
                <a:ext cx="197" cy="403"/>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84" name="Freeform 130"/>
              <p:cNvSpPr>
                <a:spLocks/>
              </p:cNvSpPr>
              <p:nvPr/>
            </p:nvSpPr>
            <p:spPr bwMode="auto">
              <a:xfrm>
                <a:off x="3460" y="3155"/>
                <a:ext cx="75" cy="95"/>
              </a:xfrm>
              <a:custGeom>
                <a:avLst/>
                <a:gdLst>
                  <a:gd name="T0" fmla="*/ 75 w 75"/>
                  <a:gd name="T1" fmla="*/ 0 h 190"/>
                  <a:gd name="T2" fmla="*/ 0 w 75"/>
                  <a:gd name="T3" fmla="*/ 1 h 190"/>
                  <a:gd name="T4" fmla="*/ 68 w 75"/>
                  <a:gd name="T5" fmla="*/ 1 h 190"/>
                  <a:gd name="T6" fmla="*/ 75 w 75"/>
                  <a:gd name="T7" fmla="*/ 0 h 190"/>
                  <a:gd name="T8" fmla="*/ 0 60000 65536"/>
                  <a:gd name="T9" fmla="*/ 0 60000 65536"/>
                  <a:gd name="T10" fmla="*/ 0 60000 65536"/>
                  <a:gd name="T11" fmla="*/ 0 60000 65536"/>
                  <a:gd name="T12" fmla="*/ 0 w 75"/>
                  <a:gd name="T13" fmla="*/ 0 h 190"/>
                  <a:gd name="T14" fmla="*/ 75 w 75"/>
                  <a:gd name="T15" fmla="*/ 190 h 190"/>
                </a:gdLst>
                <a:ahLst/>
                <a:cxnLst>
                  <a:cxn ang="T8">
                    <a:pos x="T0" y="T1"/>
                  </a:cxn>
                  <a:cxn ang="T9">
                    <a:pos x="T2" y="T3"/>
                  </a:cxn>
                  <a:cxn ang="T10">
                    <a:pos x="T4" y="T5"/>
                  </a:cxn>
                  <a:cxn ang="T11">
                    <a:pos x="T6" y="T7"/>
                  </a:cxn>
                </a:cxnLst>
                <a:rect l="T12" t="T13" r="T14" b="T15"/>
                <a:pathLst>
                  <a:path w="75" h="190">
                    <a:moveTo>
                      <a:pt x="75" y="0"/>
                    </a:moveTo>
                    <a:lnTo>
                      <a:pt x="0" y="153"/>
                    </a:lnTo>
                    <a:lnTo>
                      <a:pt x="68" y="190"/>
                    </a:lnTo>
                    <a:lnTo>
                      <a:pt x="75" y="0"/>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5" name="Group 131"/>
            <p:cNvGrpSpPr>
              <a:grpSpLocks/>
            </p:cNvGrpSpPr>
            <p:nvPr/>
          </p:nvGrpSpPr>
          <p:grpSpPr bwMode="auto">
            <a:xfrm>
              <a:off x="3109" y="3311"/>
              <a:ext cx="185" cy="323"/>
              <a:chOff x="3109" y="3311"/>
              <a:chExt cx="185" cy="323"/>
            </a:xfrm>
          </p:grpSpPr>
          <p:sp>
            <p:nvSpPr>
              <p:cNvPr id="81" name="Line 132"/>
              <p:cNvSpPr>
                <a:spLocks noChangeShapeType="1"/>
              </p:cNvSpPr>
              <p:nvPr/>
            </p:nvSpPr>
            <p:spPr bwMode="auto">
              <a:xfrm flipH="1" flipV="1">
                <a:off x="3153" y="3390"/>
                <a:ext cx="141" cy="244"/>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82" name="Freeform 133"/>
              <p:cNvSpPr>
                <a:spLocks/>
              </p:cNvSpPr>
              <p:nvPr/>
            </p:nvSpPr>
            <p:spPr bwMode="auto">
              <a:xfrm>
                <a:off x="3109" y="3311"/>
                <a:ext cx="80" cy="95"/>
              </a:xfrm>
              <a:custGeom>
                <a:avLst/>
                <a:gdLst>
                  <a:gd name="T0" fmla="*/ 0 w 80"/>
                  <a:gd name="T1" fmla="*/ 0 h 190"/>
                  <a:gd name="T2" fmla="*/ 14 w 80"/>
                  <a:gd name="T3" fmla="*/ 1 h 190"/>
                  <a:gd name="T4" fmla="*/ 80 w 80"/>
                  <a:gd name="T5" fmla="*/ 1 h 190"/>
                  <a:gd name="T6" fmla="*/ 0 w 80"/>
                  <a:gd name="T7" fmla="*/ 0 h 190"/>
                  <a:gd name="T8" fmla="*/ 0 60000 65536"/>
                  <a:gd name="T9" fmla="*/ 0 60000 65536"/>
                  <a:gd name="T10" fmla="*/ 0 60000 65536"/>
                  <a:gd name="T11" fmla="*/ 0 60000 65536"/>
                  <a:gd name="T12" fmla="*/ 0 w 80"/>
                  <a:gd name="T13" fmla="*/ 0 h 190"/>
                  <a:gd name="T14" fmla="*/ 80 w 80"/>
                  <a:gd name="T15" fmla="*/ 190 h 190"/>
                </a:gdLst>
                <a:ahLst/>
                <a:cxnLst>
                  <a:cxn ang="T8">
                    <a:pos x="T0" y="T1"/>
                  </a:cxn>
                  <a:cxn ang="T9">
                    <a:pos x="T2" y="T3"/>
                  </a:cxn>
                  <a:cxn ang="T10">
                    <a:pos x="T4" y="T5"/>
                  </a:cxn>
                  <a:cxn ang="T11">
                    <a:pos x="T6" y="T7"/>
                  </a:cxn>
                </a:cxnLst>
                <a:rect l="T12" t="T13" r="T14" b="T15"/>
                <a:pathLst>
                  <a:path w="80" h="190">
                    <a:moveTo>
                      <a:pt x="0" y="0"/>
                    </a:moveTo>
                    <a:lnTo>
                      <a:pt x="14" y="190"/>
                    </a:lnTo>
                    <a:lnTo>
                      <a:pt x="80" y="150"/>
                    </a:lnTo>
                    <a:lnTo>
                      <a:pt x="0" y="0"/>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6" name="Group 134"/>
            <p:cNvGrpSpPr>
              <a:grpSpLocks/>
            </p:cNvGrpSpPr>
            <p:nvPr/>
          </p:nvGrpSpPr>
          <p:grpSpPr bwMode="auto">
            <a:xfrm>
              <a:off x="309" y="3167"/>
              <a:ext cx="1633" cy="898"/>
              <a:chOff x="309" y="3167"/>
              <a:chExt cx="1633" cy="898"/>
            </a:xfrm>
          </p:grpSpPr>
          <p:sp>
            <p:nvSpPr>
              <p:cNvPr id="80" name="Freeform 137"/>
              <p:cNvSpPr>
                <a:spLocks/>
              </p:cNvSpPr>
              <p:nvPr/>
            </p:nvSpPr>
            <p:spPr bwMode="auto">
              <a:xfrm>
                <a:off x="309" y="3167"/>
                <a:ext cx="1633" cy="898"/>
              </a:xfrm>
              <a:custGeom>
                <a:avLst/>
                <a:gdLst>
                  <a:gd name="T0" fmla="*/ 108 w 1633"/>
                  <a:gd name="T1" fmla="*/ 0 h 1797"/>
                  <a:gd name="T2" fmla="*/ 29 w 1633"/>
                  <a:gd name="T3" fmla="*/ 0 h 1797"/>
                  <a:gd name="T4" fmla="*/ 0 w 1633"/>
                  <a:gd name="T5" fmla="*/ 0 h 1797"/>
                  <a:gd name="T6" fmla="*/ 8 w 1633"/>
                  <a:gd name="T7" fmla="*/ 0 h 1797"/>
                  <a:gd name="T8" fmla="*/ 65 w 1633"/>
                  <a:gd name="T9" fmla="*/ 0 h 1797"/>
                  <a:gd name="T10" fmla="*/ 46 w 1633"/>
                  <a:gd name="T11" fmla="*/ 0 h 1797"/>
                  <a:gd name="T12" fmla="*/ 54 w 1633"/>
                  <a:gd name="T13" fmla="*/ 0 h 1797"/>
                  <a:gd name="T14" fmla="*/ 127 w 1633"/>
                  <a:gd name="T15" fmla="*/ 0 h 1797"/>
                  <a:gd name="T16" fmla="*/ 216 w 1633"/>
                  <a:gd name="T17" fmla="*/ 0 h 1797"/>
                  <a:gd name="T18" fmla="*/ 249 w 1633"/>
                  <a:gd name="T19" fmla="*/ 0 h 1797"/>
                  <a:gd name="T20" fmla="*/ 346 w 1633"/>
                  <a:gd name="T21" fmla="*/ 0 h 1797"/>
                  <a:gd name="T22" fmla="*/ 420 w 1633"/>
                  <a:gd name="T23" fmla="*/ 0 h 1797"/>
                  <a:gd name="T24" fmla="*/ 519 w 1633"/>
                  <a:gd name="T25" fmla="*/ 0 h 1797"/>
                  <a:gd name="T26" fmla="*/ 628 w 1633"/>
                  <a:gd name="T27" fmla="*/ 0 h 1797"/>
                  <a:gd name="T28" fmla="*/ 682 w 1633"/>
                  <a:gd name="T29" fmla="*/ 0 h 1797"/>
                  <a:gd name="T30" fmla="*/ 790 w 1633"/>
                  <a:gd name="T31" fmla="*/ 0 h 1797"/>
                  <a:gd name="T32" fmla="*/ 932 w 1633"/>
                  <a:gd name="T33" fmla="*/ 0 h 1797"/>
                  <a:gd name="T34" fmla="*/ 1050 w 1633"/>
                  <a:gd name="T35" fmla="*/ 0 h 1797"/>
                  <a:gd name="T36" fmla="*/ 1090 w 1633"/>
                  <a:gd name="T37" fmla="*/ 0 h 1797"/>
                  <a:gd name="T38" fmla="*/ 1242 w 1633"/>
                  <a:gd name="T39" fmla="*/ 0 h 1797"/>
                  <a:gd name="T40" fmla="*/ 1377 w 1633"/>
                  <a:gd name="T41" fmla="*/ 0 h 1797"/>
                  <a:gd name="T42" fmla="*/ 1437 w 1633"/>
                  <a:gd name="T43" fmla="*/ 0 h 1797"/>
                  <a:gd name="T44" fmla="*/ 1524 w 1633"/>
                  <a:gd name="T45" fmla="*/ 0 h 1797"/>
                  <a:gd name="T46" fmla="*/ 1616 w 1633"/>
                  <a:gd name="T47" fmla="*/ 0 h 1797"/>
                  <a:gd name="T48" fmla="*/ 1633 w 1633"/>
                  <a:gd name="T49" fmla="*/ 0 h 1797"/>
                  <a:gd name="T50" fmla="*/ 1628 w 1633"/>
                  <a:gd name="T51" fmla="*/ 0 h 1797"/>
                  <a:gd name="T52" fmla="*/ 1574 w 1633"/>
                  <a:gd name="T53" fmla="*/ 0 h 1797"/>
                  <a:gd name="T54" fmla="*/ 1576 w 1633"/>
                  <a:gd name="T55" fmla="*/ 0 h 1797"/>
                  <a:gd name="T56" fmla="*/ 1592 w 1633"/>
                  <a:gd name="T57" fmla="*/ 0 h 1797"/>
                  <a:gd name="T58" fmla="*/ 1572 w 1633"/>
                  <a:gd name="T59" fmla="*/ 0 h 1797"/>
                  <a:gd name="T60" fmla="*/ 1508 w 1633"/>
                  <a:gd name="T61" fmla="*/ 0 h 1797"/>
                  <a:gd name="T62" fmla="*/ 1450 w 1633"/>
                  <a:gd name="T63" fmla="*/ 0 h 1797"/>
                  <a:gd name="T64" fmla="*/ 1412 w 1633"/>
                  <a:gd name="T65" fmla="*/ 0 h 1797"/>
                  <a:gd name="T66" fmla="*/ 1332 w 1633"/>
                  <a:gd name="T67" fmla="*/ 0 h 1797"/>
                  <a:gd name="T68" fmla="*/ 1237 w 1633"/>
                  <a:gd name="T69" fmla="*/ 0 h 1797"/>
                  <a:gd name="T70" fmla="*/ 1160 w 1633"/>
                  <a:gd name="T71" fmla="*/ 0 h 1797"/>
                  <a:gd name="T72" fmla="*/ 1134 w 1633"/>
                  <a:gd name="T73" fmla="*/ 0 h 1797"/>
                  <a:gd name="T74" fmla="*/ 1029 w 1633"/>
                  <a:gd name="T75" fmla="*/ 0 h 1797"/>
                  <a:gd name="T76" fmla="*/ 920 w 1633"/>
                  <a:gd name="T77" fmla="*/ 0 h 1797"/>
                  <a:gd name="T78" fmla="*/ 772 w 1633"/>
                  <a:gd name="T79" fmla="*/ 0 h 1797"/>
                  <a:gd name="T80" fmla="*/ 734 w 1633"/>
                  <a:gd name="T81" fmla="*/ 0 h 1797"/>
                  <a:gd name="T82" fmla="*/ 622 w 1633"/>
                  <a:gd name="T83" fmla="*/ 0 h 1797"/>
                  <a:gd name="T84" fmla="*/ 514 w 1633"/>
                  <a:gd name="T85" fmla="*/ 0 h 1797"/>
                  <a:gd name="T86" fmla="*/ 417 w 1633"/>
                  <a:gd name="T87" fmla="*/ 0 h 1797"/>
                  <a:gd name="T88" fmla="*/ 348 w 1633"/>
                  <a:gd name="T89" fmla="*/ 0 h 1797"/>
                  <a:gd name="T90" fmla="*/ 307 w 1633"/>
                  <a:gd name="T91" fmla="*/ 0 h 1797"/>
                  <a:gd name="T92" fmla="*/ 212 w 1633"/>
                  <a:gd name="T93" fmla="*/ 0 h 1797"/>
                  <a:gd name="T94" fmla="*/ 167 w 1633"/>
                  <a:gd name="T95" fmla="*/ 0 h 17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33"/>
                  <a:gd name="T145" fmla="*/ 0 h 1797"/>
                  <a:gd name="T146" fmla="*/ 1633 w 1633"/>
                  <a:gd name="T147" fmla="*/ 1797 h 17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33" h="1797">
                    <a:moveTo>
                      <a:pt x="163" y="466"/>
                    </a:moveTo>
                    <a:lnTo>
                      <a:pt x="108" y="504"/>
                    </a:lnTo>
                    <a:lnTo>
                      <a:pt x="62" y="562"/>
                    </a:lnTo>
                    <a:lnTo>
                      <a:pt x="29" y="640"/>
                    </a:lnTo>
                    <a:lnTo>
                      <a:pt x="9" y="731"/>
                    </a:lnTo>
                    <a:lnTo>
                      <a:pt x="0" y="827"/>
                    </a:lnTo>
                    <a:lnTo>
                      <a:pt x="1" y="876"/>
                    </a:lnTo>
                    <a:lnTo>
                      <a:pt x="8" y="925"/>
                    </a:lnTo>
                    <a:lnTo>
                      <a:pt x="28" y="1017"/>
                    </a:lnTo>
                    <a:lnTo>
                      <a:pt x="65" y="1101"/>
                    </a:lnTo>
                    <a:lnTo>
                      <a:pt x="46" y="1229"/>
                    </a:lnTo>
                    <a:lnTo>
                      <a:pt x="46" y="1259"/>
                    </a:lnTo>
                    <a:lnTo>
                      <a:pt x="47" y="1288"/>
                    </a:lnTo>
                    <a:lnTo>
                      <a:pt x="54" y="1347"/>
                    </a:lnTo>
                    <a:lnTo>
                      <a:pt x="82" y="1451"/>
                    </a:lnTo>
                    <a:lnTo>
                      <a:pt x="127" y="1530"/>
                    </a:lnTo>
                    <a:lnTo>
                      <a:pt x="185" y="1582"/>
                    </a:lnTo>
                    <a:lnTo>
                      <a:pt x="216" y="1596"/>
                    </a:lnTo>
                    <a:lnTo>
                      <a:pt x="233" y="1601"/>
                    </a:lnTo>
                    <a:lnTo>
                      <a:pt x="249" y="1601"/>
                    </a:lnTo>
                    <a:lnTo>
                      <a:pt x="314" y="1581"/>
                    </a:lnTo>
                    <a:lnTo>
                      <a:pt x="346" y="1550"/>
                    </a:lnTo>
                    <a:lnTo>
                      <a:pt x="377" y="1507"/>
                    </a:lnTo>
                    <a:lnTo>
                      <a:pt x="420" y="1570"/>
                    </a:lnTo>
                    <a:lnTo>
                      <a:pt x="469" y="1621"/>
                    </a:lnTo>
                    <a:lnTo>
                      <a:pt x="519" y="1656"/>
                    </a:lnTo>
                    <a:lnTo>
                      <a:pt x="573" y="1679"/>
                    </a:lnTo>
                    <a:lnTo>
                      <a:pt x="628" y="1687"/>
                    </a:lnTo>
                    <a:lnTo>
                      <a:pt x="654" y="1687"/>
                    </a:lnTo>
                    <a:lnTo>
                      <a:pt x="682" y="1679"/>
                    </a:lnTo>
                    <a:lnTo>
                      <a:pt x="738" y="1658"/>
                    </a:lnTo>
                    <a:lnTo>
                      <a:pt x="790" y="1621"/>
                    </a:lnTo>
                    <a:lnTo>
                      <a:pt x="858" y="1703"/>
                    </a:lnTo>
                    <a:lnTo>
                      <a:pt x="932" y="1762"/>
                    </a:lnTo>
                    <a:lnTo>
                      <a:pt x="1009" y="1792"/>
                    </a:lnTo>
                    <a:lnTo>
                      <a:pt x="1050" y="1797"/>
                    </a:lnTo>
                    <a:lnTo>
                      <a:pt x="1069" y="1797"/>
                    </a:lnTo>
                    <a:lnTo>
                      <a:pt x="1090" y="1797"/>
                    </a:lnTo>
                    <a:lnTo>
                      <a:pt x="1168" y="1775"/>
                    </a:lnTo>
                    <a:lnTo>
                      <a:pt x="1242" y="1728"/>
                    </a:lnTo>
                    <a:lnTo>
                      <a:pt x="1314" y="1656"/>
                    </a:lnTo>
                    <a:lnTo>
                      <a:pt x="1377" y="1559"/>
                    </a:lnTo>
                    <a:lnTo>
                      <a:pt x="1418" y="1566"/>
                    </a:lnTo>
                    <a:lnTo>
                      <a:pt x="1437" y="1566"/>
                    </a:lnTo>
                    <a:lnTo>
                      <a:pt x="1457" y="1561"/>
                    </a:lnTo>
                    <a:lnTo>
                      <a:pt x="1524" y="1520"/>
                    </a:lnTo>
                    <a:lnTo>
                      <a:pt x="1578" y="1438"/>
                    </a:lnTo>
                    <a:lnTo>
                      <a:pt x="1616" y="1336"/>
                    </a:lnTo>
                    <a:lnTo>
                      <a:pt x="1633" y="1215"/>
                    </a:lnTo>
                    <a:lnTo>
                      <a:pt x="1633" y="1183"/>
                    </a:lnTo>
                    <a:lnTo>
                      <a:pt x="1633" y="1152"/>
                    </a:lnTo>
                    <a:lnTo>
                      <a:pt x="1628" y="1088"/>
                    </a:lnTo>
                    <a:lnTo>
                      <a:pt x="1599" y="970"/>
                    </a:lnTo>
                    <a:lnTo>
                      <a:pt x="1574" y="919"/>
                    </a:lnTo>
                    <a:lnTo>
                      <a:pt x="1543" y="869"/>
                    </a:lnTo>
                    <a:lnTo>
                      <a:pt x="1576" y="801"/>
                    </a:lnTo>
                    <a:lnTo>
                      <a:pt x="1591" y="723"/>
                    </a:lnTo>
                    <a:lnTo>
                      <a:pt x="1592" y="683"/>
                    </a:lnTo>
                    <a:lnTo>
                      <a:pt x="1589" y="643"/>
                    </a:lnTo>
                    <a:lnTo>
                      <a:pt x="1572" y="570"/>
                    </a:lnTo>
                    <a:lnTo>
                      <a:pt x="1545" y="512"/>
                    </a:lnTo>
                    <a:lnTo>
                      <a:pt x="1508" y="469"/>
                    </a:lnTo>
                    <a:lnTo>
                      <a:pt x="1462" y="455"/>
                    </a:lnTo>
                    <a:lnTo>
                      <a:pt x="1450" y="455"/>
                    </a:lnTo>
                    <a:lnTo>
                      <a:pt x="1437" y="457"/>
                    </a:lnTo>
                    <a:lnTo>
                      <a:pt x="1412" y="470"/>
                    </a:lnTo>
                    <a:lnTo>
                      <a:pt x="1375" y="400"/>
                    </a:lnTo>
                    <a:lnTo>
                      <a:pt x="1332" y="342"/>
                    </a:lnTo>
                    <a:lnTo>
                      <a:pt x="1287" y="297"/>
                    </a:lnTo>
                    <a:lnTo>
                      <a:pt x="1237" y="267"/>
                    </a:lnTo>
                    <a:lnTo>
                      <a:pt x="1186" y="250"/>
                    </a:lnTo>
                    <a:lnTo>
                      <a:pt x="1160" y="247"/>
                    </a:lnTo>
                    <a:lnTo>
                      <a:pt x="1148" y="245"/>
                    </a:lnTo>
                    <a:lnTo>
                      <a:pt x="1134" y="247"/>
                    </a:lnTo>
                    <a:lnTo>
                      <a:pt x="1081" y="259"/>
                    </a:lnTo>
                    <a:lnTo>
                      <a:pt x="1029" y="288"/>
                    </a:lnTo>
                    <a:lnTo>
                      <a:pt x="981" y="162"/>
                    </a:lnTo>
                    <a:lnTo>
                      <a:pt x="920" y="74"/>
                    </a:lnTo>
                    <a:lnTo>
                      <a:pt x="848" y="18"/>
                    </a:lnTo>
                    <a:lnTo>
                      <a:pt x="772" y="0"/>
                    </a:lnTo>
                    <a:lnTo>
                      <a:pt x="752" y="0"/>
                    </a:lnTo>
                    <a:lnTo>
                      <a:pt x="734" y="5"/>
                    </a:lnTo>
                    <a:lnTo>
                      <a:pt x="695" y="18"/>
                    </a:lnTo>
                    <a:lnTo>
                      <a:pt x="622" y="71"/>
                    </a:lnTo>
                    <a:lnTo>
                      <a:pt x="563" y="161"/>
                    </a:lnTo>
                    <a:lnTo>
                      <a:pt x="514" y="288"/>
                    </a:lnTo>
                    <a:lnTo>
                      <a:pt x="470" y="211"/>
                    </a:lnTo>
                    <a:lnTo>
                      <a:pt x="417" y="167"/>
                    </a:lnTo>
                    <a:lnTo>
                      <a:pt x="363" y="153"/>
                    </a:lnTo>
                    <a:lnTo>
                      <a:pt x="348" y="153"/>
                    </a:lnTo>
                    <a:lnTo>
                      <a:pt x="335" y="155"/>
                    </a:lnTo>
                    <a:lnTo>
                      <a:pt x="307" y="167"/>
                    </a:lnTo>
                    <a:lnTo>
                      <a:pt x="256" y="207"/>
                    </a:lnTo>
                    <a:lnTo>
                      <a:pt x="212" y="273"/>
                    </a:lnTo>
                    <a:lnTo>
                      <a:pt x="181" y="360"/>
                    </a:lnTo>
                    <a:lnTo>
                      <a:pt x="167" y="466"/>
                    </a:lnTo>
                    <a:lnTo>
                      <a:pt x="163" y="466"/>
                    </a:lnTo>
                    <a:close/>
                  </a:path>
                </a:pathLst>
              </a:custGeom>
              <a:solidFill>
                <a:srgbClr val="377790"/>
              </a:solidFill>
              <a:ln w="11113">
                <a:solidFill>
                  <a:schemeClr val="bg1"/>
                </a:solidFill>
                <a:prstDash val="solid"/>
                <a:round/>
                <a:headEnd/>
                <a:tailEnd/>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73" name="Group 138"/>
              <p:cNvGrpSpPr>
                <a:grpSpLocks/>
              </p:cNvGrpSpPr>
              <p:nvPr/>
            </p:nvGrpSpPr>
            <p:grpSpPr bwMode="auto">
              <a:xfrm>
                <a:off x="437" y="3316"/>
                <a:ext cx="1223" cy="662"/>
                <a:chOff x="437" y="3316"/>
                <a:chExt cx="1223" cy="662"/>
              </a:xfrm>
            </p:grpSpPr>
            <p:sp>
              <p:nvSpPr>
                <p:cNvPr id="74" name="Rectangle 139"/>
                <p:cNvSpPr>
                  <a:spLocks noChangeArrowheads="1"/>
                </p:cNvSpPr>
                <p:nvPr/>
              </p:nvSpPr>
              <p:spPr bwMode="auto">
                <a:xfrm>
                  <a:off x="981" y="3316"/>
                  <a:ext cx="679" cy="151"/>
                </a:xfrm>
                <a:prstGeom prst="rect">
                  <a:avLst/>
                </a:prstGeom>
                <a:noFill/>
                <a:ln w="9525">
                  <a:noFill/>
                  <a:miter lim="800000"/>
                  <a:headEnd/>
                  <a:tailEnd/>
                </a:ln>
              </p:spPr>
              <p:txBody>
                <a:bodyPr wrap="none" lIns="0" tIns="0" rIns="0" bIns="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当地事故起因</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5" name="Rectangle 140"/>
                <p:cNvSpPr>
                  <a:spLocks noChangeArrowheads="1"/>
                </p:cNvSpPr>
                <p:nvPr/>
              </p:nvSpPr>
              <p:spPr bwMode="auto">
                <a:xfrm>
                  <a:off x="840" y="3470"/>
                  <a:ext cx="565" cy="151"/>
                </a:xfrm>
                <a:prstGeom prst="rect">
                  <a:avLst/>
                </a:prstGeom>
                <a:noFill/>
                <a:ln w="9525">
                  <a:noFill/>
                  <a:miter lim="800000"/>
                  <a:headEnd/>
                  <a:tailEnd/>
                </a:ln>
              </p:spPr>
              <p:txBody>
                <a:bodyPr wrap="none" lIns="0" tIns="0" rIns="0" bIns="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技术性失误</a:t>
                  </a:r>
                </a:p>
              </p:txBody>
            </p:sp>
            <p:sp>
              <p:nvSpPr>
                <p:cNvPr id="76" name="Rectangle 141"/>
                <p:cNvSpPr>
                  <a:spLocks noChangeArrowheads="1"/>
                </p:cNvSpPr>
                <p:nvPr/>
              </p:nvSpPr>
              <p:spPr bwMode="auto">
                <a:xfrm>
                  <a:off x="619" y="3622"/>
                  <a:ext cx="452" cy="151"/>
                </a:xfrm>
                <a:prstGeom prst="rect">
                  <a:avLst/>
                </a:prstGeom>
                <a:noFill/>
                <a:ln w="9525">
                  <a:noFill/>
                  <a:miter lim="800000"/>
                  <a:headEnd/>
                  <a:tailEnd/>
                </a:ln>
              </p:spPr>
              <p:txBody>
                <a:bodyPr wrap="none" lIns="0" tIns="0" rIns="0" bIns="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典型状况</a:t>
                  </a:r>
                </a:p>
              </p:txBody>
            </p:sp>
            <p:sp>
              <p:nvSpPr>
                <p:cNvPr id="77" name="Rectangle 142"/>
                <p:cNvSpPr>
                  <a:spLocks noChangeArrowheads="1"/>
                </p:cNvSpPr>
                <p:nvPr/>
              </p:nvSpPr>
              <p:spPr bwMode="auto">
                <a:xfrm>
                  <a:off x="437" y="3779"/>
                  <a:ext cx="565" cy="151"/>
                </a:xfrm>
                <a:prstGeom prst="rect">
                  <a:avLst/>
                </a:prstGeom>
                <a:noFill/>
                <a:ln w="9525">
                  <a:noFill/>
                  <a:miter lim="800000"/>
                  <a:headEnd/>
                  <a:tailEnd/>
                </a:ln>
              </p:spPr>
              <p:txBody>
                <a:bodyPr wrap="none" lIns="0" tIns="0" rIns="0" bIns="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环境状况等</a:t>
                  </a:r>
                </a:p>
              </p:txBody>
            </p:sp>
            <p:sp>
              <p:nvSpPr>
                <p:cNvPr id="78" name="Rectangle 143"/>
                <p:cNvSpPr>
                  <a:spLocks noChangeArrowheads="1"/>
                </p:cNvSpPr>
                <p:nvPr/>
              </p:nvSpPr>
              <p:spPr bwMode="auto">
                <a:xfrm>
                  <a:off x="1055" y="3784"/>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grpSp>
        <p:grpSp>
          <p:nvGrpSpPr>
            <p:cNvPr id="57" name="Group 144"/>
            <p:cNvGrpSpPr>
              <a:grpSpLocks/>
            </p:cNvGrpSpPr>
            <p:nvPr/>
          </p:nvGrpSpPr>
          <p:grpSpPr bwMode="auto">
            <a:xfrm>
              <a:off x="1969" y="3369"/>
              <a:ext cx="1040" cy="269"/>
              <a:chOff x="1969" y="3369"/>
              <a:chExt cx="1040" cy="269"/>
            </a:xfrm>
          </p:grpSpPr>
          <p:sp>
            <p:nvSpPr>
              <p:cNvPr id="70" name="Line 145"/>
              <p:cNvSpPr>
                <a:spLocks noChangeShapeType="1"/>
              </p:cNvSpPr>
              <p:nvPr/>
            </p:nvSpPr>
            <p:spPr bwMode="auto">
              <a:xfrm flipV="1">
                <a:off x="1969" y="3398"/>
                <a:ext cx="931" cy="240"/>
              </a:xfrm>
              <a:prstGeom prst="line">
                <a:avLst/>
              </a:prstGeom>
              <a:noFill/>
              <a:ln w="11113">
                <a:solidFill>
                  <a:srgbClr val="000000"/>
                </a:solid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71" name="Freeform 146"/>
              <p:cNvSpPr>
                <a:spLocks/>
              </p:cNvSpPr>
              <p:nvPr/>
            </p:nvSpPr>
            <p:spPr bwMode="auto">
              <a:xfrm>
                <a:off x="2879" y="3369"/>
                <a:ext cx="130" cy="56"/>
              </a:xfrm>
              <a:custGeom>
                <a:avLst/>
                <a:gdLst>
                  <a:gd name="T0" fmla="*/ 130 w 130"/>
                  <a:gd name="T1" fmla="*/ 0 h 113"/>
                  <a:gd name="T2" fmla="*/ 0 w 130"/>
                  <a:gd name="T3" fmla="*/ 0 h 113"/>
                  <a:gd name="T4" fmla="*/ 25 w 130"/>
                  <a:gd name="T5" fmla="*/ 0 h 113"/>
                  <a:gd name="T6" fmla="*/ 130 w 130"/>
                  <a:gd name="T7" fmla="*/ 0 h 113"/>
                  <a:gd name="T8" fmla="*/ 0 60000 65536"/>
                  <a:gd name="T9" fmla="*/ 0 60000 65536"/>
                  <a:gd name="T10" fmla="*/ 0 60000 65536"/>
                  <a:gd name="T11" fmla="*/ 0 60000 65536"/>
                  <a:gd name="T12" fmla="*/ 0 w 130"/>
                  <a:gd name="T13" fmla="*/ 0 h 113"/>
                  <a:gd name="T14" fmla="*/ 130 w 130"/>
                  <a:gd name="T15" fmla="*/ 113 h 113"/>
                </a:gdLst>
                <a:ahLst/>
                <a:cxnLst>
                  <a:cxn ang="T8">
                    <a:pos x="T0" y="T1"/>
                  </a:cxn>
                  <a:cxn ang="T9">
                    <a:pos x="T2" y="T3"/>
                  </a:cxn>
                  <a:cxn ang="T10">
                    <a:pos x="T4" y="T5"/>
                  </a:cxn>
                  <a:cxn ang="T11">
                    <a:pos x="T6" y="T7"/>
                  </a:cxn>
                </a:cxnLst>
                <a:rect l="T12" t="T13" r="T14" b="T15"/>
                <a:pathLst>
                  <a:path w="130" h="113">
                    <a:moveTo>
                      <a:pt x="130" y="0"/>
                    </a:moveTo>
                    <a:lnTo>
                      <a:pt x="0" y="12"/>
                    </a:lnTo>
                    <a:lnTo>
                      <a:pt x="25" y="113"/>
                    </a:lnTo>
                    <a:lnTo>
                      <a:pt x="130" y="0"/>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8" name="Group 147"/>
            <p:cNvGrpSpPr>
              <a:grpSpLocks/>
            </p:cNvGrpSpPr>
            <p:nvPr/>
          </p:nvGrpSpPr>
          <p:grpSpPr bwMode="auto">
            <a:xfrm>
              <a:off x="2174" y="1060"/>
              <a:ext cx="1800" cy="152"/>
              <a:chOff x="2174" y="1060"/>
              <a:chExt cx="1800" cy="152"/>
            </a:xfrm>
          </p:grpSpPr>
          <p:sp>
            <p:nvSpPr>
              <p:cNvPr id="68" name="Freeform 148"/>
              <p:cNvSpPr>
                <a:spLocks/>
              </p:cNvSpPr>
              <p:nvPr/>
            </p:nvSpPr>
            <p:spPr bwMode="auto">
              <a:xfrm>
                <a:off x="2287" y="1060"/>
                <a:ext cx="1687" cy="152"/>
              </a:xfrm>
              <a:custGeom>
                <a:avLst/>
                <a:gdLst>
                  <a:gd name="T0" fmla="*/ 1687 w 1687"/>
                  <a:gd name="T1" fmla="*/ 1 h 303"/>
                  <a:gd name="T2" fmla="*/ 889 w 1687"/>
                  <a:gd name="T3" fmla="*/ 0 h 303"/>
                  <a:gd name="T4" fmla="*/ 0 w 1687"/>
                  <a:gd name="T5" fmla="*/ 1 h 303"/>
                  <a:gd name="T6" fmla="*/ 0 60000 65536"/>
                  <a:gd name="T7" fmla="*/ 0 60000 65536"/>
                  <a:gd name="T8" fmla="*/ 0 60000 65536"/>
                  <a:gd name="T9" fmla="*/ 0 w 1687"/>
                  <a:gd name="T10" fmla="*/ 0 h 303"/>
                  <a:gd name="T11" fmla="*/ 1687 w 1687"/>
                  <a:gd name="T12" fmla="*/ 303 h 303"/>
                </a:gdLst>
                <a:ahLst/>
                <a:cxnLst>
                  <a:cxn ang="T6">
                    <a:pos x="T0" y="T1"/>
                  </a:cxn>
                  <a:cxn ang="T7">
                    <a:pos x="T2" y="T3"/>
                  </a:cxn>
                  <a:cxn ang="T8">
                    <a:pos x="T4" y="T5"/>
                  </a:cxn>
                </a:cxnLst>
                <a:rect l="T9" t="T10" r="T11" b="T12"/>
                <a:pathLst>
                  <a:path w="1687" h="303">
                    <a:moveTo>
                      <a:pt x="1687" y="303"/>
                    </a:moveTo>
                    <a:lnTo>
                      <a:pt x="889" y="0"/>
                    </a:lnTo>
                    <a:lnTo>
                      <a:pt x="0" y="147"/>
                    </a:lnTo>
                  </a:path>
                </a:pathLst>
              </a:custGeom>
              <a:noFill/>
              <a:ln w="11113">
                <a:solidFill>
                  <a:srgbClr val="000000"/>
                </a:solidFill>
                <a:prstDash val="solid"/>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69" name="Freeform 149"/>
              <p:cNvSpPr>
                <a:spLocks/>
              </p:cNvSpPr>
              <p:nvPr/>
            </p:nvSpPr>
            <p:spPr bwMode="auto">
              <a:xfrm>
                <a:off x="2174" y="1106"/>
                <a:ext cx="125" cy="54"/>
              </a:xfrm>
              <a:custGeom>
                <a:avLst/>
                <a:gdLst>
                  <a:gd name="T0" fmla="*/ 0 w 125"/>
                  <a:gd name="T1" fmla="*/ 1 h 107"/>
                  <a:gd name="T2" fmla="*/ 125 w 125"/>
                  <a:gd name="T3" fmla="*/ 1 h 107"/>
                  <a:gd name="T4" fmla="*/ 117 w 125"/>
                  <a:gd name="T5" fmla="*/ 0 h 107"/>
                  <a:gd name="T6" fmla="*/ 0 w 125"/>
                  <a:gd name="T7" fmla="*/ 1 h 107"/>
                  <a:gd name="T8" fmla="*/ 0 60000 65536"/>
                  <a:gd name="T9" fmla="*/ 0 60000 65536"/>
                  <a:gd name="T10" fmla="*/ 0 60000 65536"/>
                  <a:gd name="T11" fmla="*/ 0 60000 65536"/>
                  <a:gd name="T12" fmla="*/ 0 w 125"/>
                  <a:gd name="T13" fmla="*/ 0 h 107"/>
                  <a:gd name="T14" fmla="*/ 125 w 125"/>
                  <a:gd name="T15" fmla="*/ 107 h 107"/>
                </a:gdLst>
                <a:ahLst/>
                <a:cxnLst>
                  <a:cxn ang="T8">
                    <a:pos x="T0" y="T1"/>
                  </a:cxn>
                  <a:cxn ang="T9">
                    <a:pos x="T2" y="T3"/>
                  </a:cxn>
                  <a:cxn ang="T10">
                    <a:pos x="T4" y="T5"/>
                  </a:cxn>
                  <a:cxn ang="T11">
                    <a:pos x="T6" y="T7"/>
                  </a:cxn>
                </a:cxnLst>
                <a:rect l="T12" t="T13" r="T14" b="T15"/>
                <a:pathLst>
                  <a:path w="125" h="107">
                    <a:moveTo>
                      <a:pt x="0" y="75"/>
                    </a:moveTo>
                    <a:lnTo>
                      <a:pt x="125" y="107"/>
                    </a:lnTo>
                    <a:lnTo>
                      <a:pt x="117" y="0"/>
                    </a:lnTo>
                    <a:lnTo>
                      <a:pt x="0" y="75"/>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9" name="Group 150"/>
            <p:cNvGrpSpPr>
              <a:grpSpLocks/>
            </p:cNvGrpSpPr>
            <p:nvPr/>
          </p:nvGrpSpPr>
          <p:grpSpPr bwMode="auto">
            <a:xfrm>
              <a:off x="4618" y="1387"/>
              <a:ext cx="451" cy="400"/>
              <a:chOff x="4618" y="1387"/>
              <a:chExt cx="451" cy="400"/>
            </a:xfrm>
          </p:grpSpPr>
          <p:sp>
            <p:nvSpPr>
              <p:cNvPr id="66" name="Freeform 151"/>
              <p:cNvSpPr>
                <a:spLocks/>
              </p:cNvSpPr>
              <p:nvPr/>
            </p:nvSpPr>
            <p:spPr bwMode="auto">
              <a:xfrm>
                <a:off x="4618" y="1387"/>
                <a:ext cx="451" cy="316"/>
              </a:xfrm>
              <a:custGeom>
                <a:avLst/>
                <a:gdLst>
                  <a:gd name="T0" fmla="*/ 0 w 451"/>
                  <a:gd name="T1" fmla="*/ 0 h 633"/>
                  <a:gd name="T2" fmla="*/ 451 w 451"/>
                  <a:gd name="T3" fmla="*/ 0 h 633"/>
                  <a:gd name="T4" fmla="*/ 408 w 451"/>
                  <a:gd name="T5" fmla="*/ 0 h 633"/>
                  <a:gd name="T6" fmla="*/ 0 60000 65536"/>
                  <a:gd name="T7" fmla="*/ 0 60000 65536"/>
                  <a:gd name="T8" fmla="*/ 0 60000 65536"/>
                  <a:gd name="T9" fmla="*/ 0 w 451"/>
                  <a:gd name="T10" fmla="*/ 0 h 633"/>
                  <a:gd name="T11" fmla="*/ 451 w 451"/>
                  <a:gd name="T12" fmla="*/ 633 h 633"/>
                </a:gdLst>
                <a:ahLst/>
                <a:cxnLst>
                  <a:cxn ang="T6">
                    <a:pos x="T0" y="T1"/>
                  </a:cxn>
                  <a:cxn ang="T7">
                    <a:pos x="T2" y="T3"/>
                  </a:cxn>
                  <a:cxn ang="T8">
                    <a:pos x="T4" y="T5"/>
                  </a:cxn>
                </a:cxnLst>
                <a:rect l="T9" t="T10" r="T11" b="T12"/>
                <a:pathLst>
                  <a:path w="451" h="633">
                    <a:moveTo>
                      <a:pt x="0" y="0"/>
                    </a:moveTo>
                    <a:lnTo>
                      <a:pt x="451" y="331"/>
                    </a:lnTo>
                    <a:lnTo>
                      <a:pt x="408" y="633"/>
                    </a:lnTo>
                  </a:path>
                </a:pathLst>
              </a:custGeom>
              <a:noFill/>
              <a:ln w="11113">
                <a:solidFill>
                  <a:srgbClr val="000000"/>
                </a:solidFill>
                <a:prstDash val="solid"/>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sp>
            <p:nvSpPr>
              <p:cNvPr id="67" name="Freeform 152"/>
              <p:cNvSpPr>
                <a:spLocks/>
              </p:cNvSpPr>
              <p:nvPr/>
            </p:nvSpPr>
            <p:spPr bwMode="auto">
              <a:xfrm>
                <a:off x="4993" y="1691"/>
                <a:ext cx="69" cy="96"/>
              </a:xfrm>
              <a:custGeom>
                <a:avLst/>
                <a:gdLst>
                  <a:gd name="T0" fmla="*/ 10 w 69"/>
                  <a:gd name="T1" fmla="*/ 1 h 191"/>
                  <a:gd name="T2" fmla="*/ 69 w 69"/>
                  <a:gd name="T3" fmla="*/ 1 h 191"/>
                  <a:gd name="T4" fmla="*/ 0 w 69"/>
                  <a:gd name="T5" fmla="*/ 0 h 191"/>
                  <a:gd name="T6" fmla="*/ 10 w 69"/>
                  <a:gd name="T7" fmla="*/ 1 h 191"/>
                  <a:gd name="T8" fmla="*/ 0 60000 65536"/>
                  <a:gd name="T9" fmla="*/ 0 60000 65536"/>
                  <a:gd name="T10" fmla="*/ 0 60000 65536"/>
                  <a:gd name="T11" fmla="*/ 0 60000 65536"/>
                  <a:gd name="T12" fmla="*/ 0 w 69"/>
                  <a:gd name="T13" fmla="*/ 0 h 191"/>
                  <a:gd name="T14" fmla="*/ 69 w 69"/>
                  <a:gd name="T15" fmla="*/ 191 h 191"/>
                </a:gdLst>
                <a:ahLst/>
                <a:cxnLst>
                  <a:cxn ang="T8">
                    <a:pos x="T0" y="T1"/>
                  </a:cxn>
                  <a:cxn ang="T9">
                    <a:pos x="T2" y="T3"/>
                  </a:cxn>
                  <a:cxn ang="T10">
                    <a:pos x="T4" y="T5"/>
                  </a:cxn>
                  <a:cxn ang="T11">
                    <a:pos x="T6" y="T7"/>
                  </a:cxn>
                </a:cxnLst>
                <a:rect l="T12" t="T13" r="T14" b="T15"/>
                <a:pathLst>
                  <a:path w="69" h="191">
                    <a:moveTo>
                      <a:pt x="10" y="191"/>
                    </a:moveTo>
                    <a:lnTo>
                      <a:pt x="69" y="21"/>
                    </a:lnTo>
                    <a:lnTo>
                      <a:pt x="0" y="0"/>
                    </a:lnTo>
                    <a:lnTo>
                      <a:pt x="10" y="191"/>
                    </a:lnTo>
                    <a:close/>
                  </a:path>
                </a:pathLst>
              </a:custGeom>
              <a:solidFill>
                <a:srgbClr val="000000"/>
              </a:solidFill>
              <a:ln w="9525">
                <a:noFill/>
                <a:round/>
                <a:headEnd/>
                <a:tailEnd/>
              </a:ln>
            </p:spPr>
            <p:txBody>
              <a:bodyPr/>
              <a:lstStyle/>
              <a:p>
                <a:endParaRPr lang="zh-CN" altLang="en-US">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60" name="Group 153"/>
            <p:cNvGrpSpPr>
              <a:grpSpLocks/>
            </p:cNvGrpSpPr>
            <p:nvPr/>
          </p:nvGrpSpPr>
          <p:grpSpPr bwMode="auto">
            <a:xfrm>
              <a:off x="3888" y="1197"/>
              <a:ext cx="678" cy="259"/>
              <a:chOff x="3888" y="1197"/>
              <a:chExt cx="678" cy="259"/>
            </a:xfrm>
          </p:grpSpPr>
          <p:sp>
            <p:nvSpPr>
              <p:cNvPr id="64" name="Rectangle 155"/>
              <p:cNvSpPr>
                <a:spLocks noChangeArrowheads="1"/>
              </p:cNvSpPr>
              <p:nvPr/>
            </p:nvSpPr>
            <p:spPr bwMode="auto">
              <a:xfrm>
                <a:off x="4049" y="1197"/>
                <a:ext cx="517" cy="173"/>
              </a:xfrm>
              <a:prstGeom prst="rect">
                <a:avLst/>
              </a:prstGeom>
              <a:noFill/>
              <a:ln w="9525">
                <a:noFill/>
                <a:miter lim="800000"/>
                <a:headEnd/>
                <a:tailEnd/>
              </a:ln>
            </p:spPr>
            <p:txBody>
              <a:bodyPr wrap="none" lIns="0" tIns="0" rIns="0" bIns="0">
                <a:spAutoFit/>
              </a:bodyPr>
              <a:lstStyle/>
              <a:p>
                <a:r>
                  <a:rPr lang="zh-CN" altLang="en-US" sz="1600" b="1" dirty="0">
                    <a:solidFill>
                      <a:srgbClr val="D24132"/>
                    </a:solidFill>
                    <a:latin typeface="微软雅黑" panose="020B0503020204020204" pitchFamily="34" charset="-122"/>
                    <a:ea typeface="微软雅黑" panose="020B0503020204020204" pitchFamily="34" charset="-122"/>
                  </a:rPr>
                  <a:t>涉及到人</a:t>
                </a:r>
                <a:endParaRPr lang="zh-CN" altLang="en-US" sz="2400" dirty="0">
                  <a:solidFill>
                    <a:srgbClr val="D24132"/>
                  </a:solidFill>
                  <a:latin typeface="微软雅黑" panose="020B0503020204020204" pitchFamily="34" charset="-122"/>
                  <a:ea typeface="微软雅黑" panose="020B0503020204020204" pitchFamily="34" charset="-122"/>
                </a:endParaRPr>
              </a:p>
            </p:txBody>
          </p:sp>
          <p:sp>
            <p:nvSpPr>
              <p:cNvPr id="65" name="Rectangle 156"/>
              <p:cNvSpPr>
                <a:spLocks noChangeArrowheads="1"/>
              </p:cNvSpPr>
              <p:nvPr/>
            </p:nvSpPr>
            <p:spPr bwMode="auto">
              <a:xfrm>
                <a:off x="3888" y="1262"/>
                <a:ext cx="0" cy="194"/>
              </a:xfrm>
              <a:prstGeom prst="rect">
                <a:avLst/>
              </a:prstGeom>
              <a:noFill/>
              <a:ln w="9525">
                <a:noFill/>
                <a:miter lim="800000"/>
                <a:headEnd/>
                <a:tailEnd/>
              </a:ln>
            </p:spPr>
            <p:txBody>
              <a:bodyPr wrap="none" lIns="0" tIns="0" rIns="0" bIns="0">
                <a:spAutoFit/>
              </a:bodyPr>
              <a:lstStyle/>
              <a:p>
                <a:endParaRPr lang="en-US" altLang="zh-CN" dirty="0">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61" name="Rectangle 157"/>
            <p:cNvSpPr>
              <a:spLocks noChangeArrowheads="1"/>
            </p:cNvSpPr>
            <p:nvPr/>
          </p:nvSpPr>
          <p:spPr bwMode="auto">
            <a:xfrm>
              <a:off x="2583" y="2396"/>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sp>
          <p:nvSpPr>
            <p:cNvPr id="62" name="Rectangle 158"/>
            <p:cNvSpPr>
              <a:spLocks noChangeArrowheads="1"/>
            </p:cNvSpPr>
            <p:nvPr/>
          </p:nvSpPr>
          <p:spPr bwMode="auto">
            <a:xfrm>
              <a:off x="3078" y="2617"/>
              <a:ext cx="0" cy="194"/>
            </a:xfrm>
            <a:prstGeom prst="rect">
              <a:avLst/>
            </a:prstGeom>
            <a:noFill/>
            <a:ln w="9525">
              <a:noFill/>
              <a:miter lim="800000"/>
              <a:headEnd/>
              <a:tailEnd/>
            </a:ln>
          </p:spPr>
          <p:txBody>
            <a:bodyPr wrap="none" lIns="0" tIns="0" rIns="0" bIns="0">
              <a:spAutoFit/>
            </a:bodyPr>
            <a:lstStyle/>
            <a:p>
              <a:endParaRPr lang="en-US" altLang="zh-CN">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124" name="文本框 1"/>
          <p:cNvSpPr txBox="1">
            <a:spLocks noChangeArrowheads="1"/>
          </p:cNvSpPr>
          <p:nvPr/>
        </p:nvSpPr>
        <p:spPr bwMode="auto">
          <a:xfrm>
            <a:off x="758415" y="300084"/>
            <a:ext cx="278794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smtClean="0">
                <a:solidFill>
                  <a:srgbClr val="595959"/>
                </a:solidFill>
                <a:latin typeface="微软雅黑" panose="020B0503020204020204" pitchFamily="34" charset="-122"/>
                <a:ea typeface="微软雅黑" panose="020B0503020204020204" pitchFamily="34" charset="-122"/>
              </a:rPr>
              <a:t>事故因果关系图</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8431076"/>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 name="组合 34"/>
          <p:cNvGrpSpPr/>
          <p:nvPr/>
        </p:nvGrpSpPr>
        <p:grpSpPr>
          <a:xfrm>
            <a:off x="1205382" y="1689780"/>
            <a:ext cx="9280023" cy="3574086"/>
            <a:chOff x="1639491" y="1412689"/>
            <a:chExt cx="9280023" cy="3574086"/>
          </a:xfrm>
        </p:grpSpPr>
        <p:sp>
          <p:nvSpPr>
            <p:cNvPr id="36" name="Text Box 2"/>
            <p:cNvSpPr txBox="1">
              <a:spLocks noChangeArrowheads="1"/>
            </p:cNvSpPr>
            <p:nvPr/>
          </p:nvSpPr>
          <p:spPr bwMode="auto">
            <a:xfrm>
              <a:off x="2077704" y="4571754"/>
              <a:ext cx="1441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400" b="1">
                  <a:solidFill>
                    <a:schemeClr val="hlink"/>
                  </a:solidFill>
                  <a:latin typeface="Times New Roman" pitchFamily="18" charset="0"/>
                  <a:ea typeface="仿宋_GB2312" pitchFamily="49" charset="-122"/>
                </a:defRPr>
              </a:lvl1pPr>
              <a:lvl2pPr marL="742950" indent="-285750" eaLnBrk="0" hangingPunct="0">
                <a:defRPr kumimoji="1" sz="1400" b="1">
                  <a:solidFill>
                    <a:schemeClr val="hlink"/>
                  </a:solidFill>
                  <a:latin typeface="Times New Roman" pitchFamily="18" charset="0"/>
                  <a:ea typeface="仿宋_GB2312" pitchFamily="49" charset="-122"/>
                </a:defRPr>
              </a:lvl2pPr>
              <a:lvl3pPr marL="1143000" indent="-228600" eaLnBrk="0" hangingPunct="0">
                <a:defRPr kumimoji="1" sz="1400" b="1">
                  <a:solidFill>
                    <a:schemeClr val="hlink"/>
                  </a:solidFill>
                  <a:latin typeface="Times New Roman" pitchFamily="18" charset="0"/>
                  <a:ea typeface="仿宋_GB2312" pitchFamily="49" charset="-122"/>
                </a:defRPr>
              </a:lvl3pPr>
              <a:lvl4pPr marL="1600200" indent="-228600" eaLnBrk="0" hangingPunct="0">
                <a:defRPr kumimoji="1" sz="1400" b="1">
                  <a:solidFill>
                    <a:schemeClr val="hlink"/>
                  </a:solidFill>
                  <a:latin typeface="Times New Roman" pitchFamily="18" charset="0"/>
                  <a:ea typeface="仿宋_GB2312" pitchFamily="49" charset="-122"/>
                </a:defRPr>
              </a:lvl4pPr>
              <a:lvl5pPr marL="2057400" indent="-228600" eaLnBrk="0" hangingPunct="0">
                <a:defRPr kumimoji="1" sz="1400" b="1">
                  <a:solidFill>
                    <a:schemeClr val="hlink"/>
                  </a:solidFill>
                  <a:latin typeface="Times New Roman" pitchFamily="18" charset="0"/>
                  <a:ea typeface="仿宋_GB2312" pitchFamily="49" charset="-122"/>
                </a:defRPr>
              </a:lvl5pPr>
              <a:lvl6pPr marL="25146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6pPr>
              <a:lvl7pPr marL="29718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7pPr>
              <a:lvl8pPr marL="34290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8pPr>
              <a:lvl9pPr marL="38862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9pPr>
            </a:lstStyle>
            <a:p>
              <a:pPr algn="ctr"/>
              <a:r>
                <a:rPr lang="zh-CN" altLang="en-US" sz="2000" dirty="0">
                  <a:solidFill>
                    <a:srgbClr val="D24132"/>
                  </a:solidFill>
                  <a:latin typeface="微软雅黑" panose="020B0503020204020204" pitchFamily="34" charset="-122"/>
                  <a:ea typeface="微软雅黑" panose="020B0503020204020204" pitchFamily="34" charset="-122"/>
                </a:rPr>
                <a:t>设备缺陷</a:t>
              </a:r>
              <a:endParaRPr lang="en-US" altLang="zh-CN" sz="2000" dirty="0">
                <a:solidFill>
                  <a:srgbClr val="D24132"/>
                </a:solidFill>
                <a:latin typeface="微软雅黑" panose="020B0503020204020204" pitchFamily="34" charset="-122"/>
                <a:ea typeface="微软雅黑" panose="020B0503020204020204" pitchFamily="34" charset="-122"/>
              </a:endParaRPr>
            </a:p>
          </p:txBody>
        </p:sp>
        <p:sp>
          <p:nvSpPr>
            <p:cNvPr id="37" name="Rectangle 27"/>
            <p:cNvSpPr>
              <a:spLocks noChangeArrowheads="1"/>
            </p:cNvSpPr>
            <p:nvPr/>
          </p:nvSpPr>
          <p:spPr bwMode="auto">
            <a:xfrm>
              <a:off x="3813933" y="458666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工作环境</a:t>
              </a:r>
              <a:endParaRPr lang="zh-TW" altLang="en-US" sz="2000" b="1" dirty="0">
                <a:solidFill>
                  <a:srgbClr val="D24132"/>
                </a:solidFill>
                <a:latin typeface="微软雅黑" panose="020B0503020204020204" pitchFamily="34" charset="-122"/>
                <a:ea typeface="微软雅黑" panose="020B0503020204020204" pitchFamily="34" charset="-122"/>
              </a:endParaRPr>
            </a:p>
          </p:txBody>
        </p:sp>
        <p:sp>
          <p:nvSpPr>
            <p:cNvPr id="38" name="Rectangle 49"/>
            <p:cNvSpPr>
              <a:spLocks noChangeArrowheads="1"/>
            </p:cNvSpPr>
            <p:nvPr/>
          </p:nvSpPr>
          <p:spPr bwMode="auto">
            <a:xfrm>
              <a:off x="5319300" y="4558927"/>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管理制度</a:t>
              </a:r>
              <a:endParaRPr lang="zh-TW" altLang="en-US" sz="2000" b="1" dirty="0">
                <a:solidFill>
                  <a:srgbClr val="D24132"/>
                </a:solidFill>
                <a:latin typeface="微软雅黑" panose="020B0503020204020204" pitchFamily="34" charset="-122"/>
                <a:ea typeface="微软雅黑" panose="020B0503020204020204" pitchFamily="34" charset="-122"/>
              </a:endParaRPr>
            </a:p>
          </p:txBody>
        </p:sp>
        <p:sp>
          <p:nvSpPr>
            <p:cNvPr id="39" name="Rectangle 72"/>
            <p:cNvSpPr>
              <a:spLocks noChangeArrowheads="1"/>
            </p:cNvSpPr>
            <p:nvPr/>
          </p:nvSpPr>
          <p:spPr bwMode="auto">
            <a:xfrm>
              <a:off x="6824666" y="4558927"/>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个人行为</a:t>
              </a:r>
              <a:endParaRPr lang="zh-TW" altLang="en-US" sz="2400" b="1" dirty="0">
                <a:solidFill>
                  <a:srgbClr val="D24132"/>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39491" y="1412689"/>
              <a:ext cx="9280023" cy="2806700"/>
              <a:chOff x="1639491" y="1412689"/>
              <a:chExt cx="9280023" cy="2806700"/>
            </a:xfrm>
          </p:grpSpPr>
          <p:sp>
            <p:nvSpPr>
              <p:cNvPr id="41" name="AutoShape 116"/>
              <p:cNvSpPr>
                <a:spLocks noChangeArrowheads="1"/>
              </p:cNvSpPr>
              <p:nvPr/>
            </p:nvSpPr>
            <p:spPr bwMode="auto">
              <a:xfrm>
                <a:off x="9732607" y="1412689"/>
                <a:ext cx="1066800" cy="2806700"/>
              </a:xfrm>
              <a:prstGeom prst="irregularSeal1">
                <a:avLst/>
              </a:prstGeom>
              <a:solidFill>
                <a:srgbClr val="C00000"/>
              </a:solidFill>
              <a:ln w="9525">
                <a:solidFill>
                  <a:schemeClr val="tx1"/>
                </a:solidFill>
                <a:miter lim="800000"/>
                <a:headEnd/>
                <a:tailEnd/>
              </a:ln>
              <a:effectLst/>
            </p:spPr>
            <p:txBody>
              <a:bodyPr wrap="none" anchor="ctr"/>
              <a:lstStyle/>
              <a:p>
                <a:pPr>
                  <a:defRPr/>
                </a:pPr>
                <a:endParaRPr lang="zh-CN" altLang="en-US"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Oval 4"/>
              <p:cNvSpPr>
                <a:spLocks noChangeArrowheads="1"/>
              </p:cNvSpPr>
              <p:nvPr/>
            </p:nvSpPr>
            <p:spPr bwMode="auto">
              <a:xfrm>
                <a:off x="3361421" y="2530289"/>
                <a:ext cx="164206"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43" name="AutoShape 7"/>
              <p:cNvSpPr>
                <a:spLocks noChangeArrowheads="1"/>
              </p:cNvSpPr>
              <p:nvPr/>
            </p:nvSpPr>
            <p:spPr bwMode="auto">
              <a:xfrm rot="16200000" flipH="1">
                <a:off x="1913962" y="2236495"/>
                <a:ext cx="2311400" cy="1147976"/>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D24132"/>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44" name="Rectangle 8"/>
              <p:cNvSpPr>
                <a:spLocks noChangeArrowheads="1"/>
              </p:cNvSpPr>
              <p:nvPr/>
            </p:nvSpPr>
            <p:spPr bwMode="auto">
              <a:xfrm>
                <a:off x="2434830" y="1647639"/>
                <a:ext cx="58645"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45" name="Group 9"/>
              <p:cNvGrpSpPr>
                <a:grpSpLocks/>
              </p:cNvGrpSpPr>
              <p:nvPr/>
            </p:nvGrpSpPr>
            <p:grpSpPr bwMode="auto">
              <a:xfrm>
                <a:off x="2669410" y="3241489"/>
                <a:ext cx="211122" cy="431800"/>
                <a:chOff x="896" y="2872"/>
                <a:chExt cx="144" cy="272"/>
              </a:xfrm>
              <a:solidFill>
                <a:schemeClr val="bg1"/>
              </a:solidFill>
            </p:grpSpPr>
            <p:sp>
              <p:nvSpPr>
                <p:cNvPr id="154" name="Oval 10"/>
                <p:cNvSpPr>
                  <a:spLocks noChangeArrowheads="1"/>
                </p:cNvSpPr>
                <p:nvPr/>
              </p:nvSpPr>
              <p:spPr bwMode="auto">
                <a:xfrm>
                  <a:off x="904" y="2872"/>
                  <a:ext cx="136"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55" name="Oval 11"/>
                <p:cNvSpPr>
                  <a:spLocks noChangeArrowheads="1"/>
                </p:cNvSpPr>
                <p:nvPr/>
              </p:nvSpPr>
              <p:spPr bwMode="auto">
                <a:xfrm>
                  <a:off x="896" y="2880"/>
                  <a:ext cx="104"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6" name="Group 12"/>
              <p:cNvGrpSpPr>
                <a:grpSpLocks/>
              </p:cNvGrpSpPr>
              <p:nvPr/>
            </p:nvGrpSpPr>
            <p:grpSpPr bwMode="auto">
              <a:xfrm>
                <a:off x="2692868" y="1946089"/>
                <a:ext cx="199393" cy="419100"/>
                <a:chOff x="912" y="2056"/>
                <a:chExt cx="136" cy="264"/>
              </a:xfrm>
              <a:solidFill>
                <a:schemeClr val="bg1"/>
              </a:solidFill>
            </p:grpSpPr>
            <p:sp>
              <p:nvSpPr>
                <p:cNvPr id="152" name="Oval 13"/>
                <p:cNvSpPr>
                  <a:spLocks noChangeArrowheads="1"/>
                </p:cNvSpPr>
                <p:nvPr/>
              </p:nvSpPr>
              <p:spPr bwMode="auto">
                <a:xfrm>
                  <a:off x="912" y="2056"/>
                  <a:ext cx="13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53" name="Oval 14"/>
                <p:cNvSpPr>
                  <a:spLocks noChangeArrowheads="1"/>
                </p:cNvSpPr>
                <p:nvPr/>
              </p:nvSpPr>
              <p:spPr bwMode="auto">
                <a:xfrm>
                  <a:off x="912" y="2056"/>
                  <a:ext cx="9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7" name="Group 15"/>
              <p:cNvGrpSpPr>
                <a:grpSpLocks/>
              </p:cNvGrpSpPr>
              <p:nvPr/>
            </p:nvGrpSpPr>
            <p:grpSpPr bwMode="auto">
              <a:xfrm>
                <a:off x="2798429" y="2619189"/>
                <a:ext cx="199393" cy="393700"/>
                <a:chOff x="984" y="2480"/>
                <a:chExt cx="136" cy="248"/>
              </a:xfrm>
              <a:solidFill>
                <a:schemeClr val="bg1"/>
              </a:solidFill>
            </p:grpSpPr>
            <p:sp>
              <p:nvSpPr>
                <p:cNvPr id="150" name="Oval 16"/>
                <p:cNvSpPr>
                  <a:spLocks noChangeArrowheads="1"/>
                </p:cNvSpPr>
                <p:nvPr/>
              </p:nvSpPr>
              <p:spPr bwMode="auto">
                <a:xfrm>
                  <a:off x="992" y="2480"/>
                  <a:ext cx="129"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51" name="Oval 17"/>
                <p:cNvSpPr>
                  <a:spLocks noChangeArrowheads="1"/>
                </p:cNvSpPr>
                <p:nvPr/>
              </p:nvSpPr>
              <p:spPr bwMode="auto">
                <a:xfrm>
                  <a:off x="984" y="2480"/>
                  <a:ext cx="104"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8" name="Group 18"/>
              <p:cNvGrpSpPr>
                <a:grpSpLocks/>
              </p:cNvGrpSpPr>
              <p:nvPr/>
            </p:nvGrpSpPr>
            <p:grpSpPr bwMode="auto">
              <a:xfrm>
                <a:off x="3091654" y="2250889"/>
                <a:ext cx="164206" cy="342900"/>
                <a:chOff x="1184" y="2248"/>
                <a:chExt cx="112" cy="216"/>
              </a:xfrm>
              <a:solidFill>
                <a:schemeClr val="bg1"/>
              </a:solidFill>
            </p:grpSpPr>
            <p:sp>
              <p:nvSpPr>
                <p:cNvPr id="148" name="Oval 19"/>
                <p:cNvSpPr>
                  <a:spLocks noChangeArrowheads="1"/>
                </p:cNvSpPr>
                <p:nvPr/>
              </p:nvSpPr>
              <p:spPr bwMode="auto">
                <a:xfrm>
                  <a:off x="1184" y="2248"/>
                  <a:ext cx="112"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9" name="Oval 20"/>
                <p:cNvSpPr>
                  <a:spLocks noChangeArrowheads="1"/>
                </p:cNvSpPr>
                <p:nvPr/>
              </p:nvSpPr>
              <p:spPr bwMode="auto">
                <a:xfrm>
                  <a:off x="1184" y="2248"/>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9" name="Group 21"/>
              <p:cNvGrpSpPr>
                <a:grpSpLocks/>
              </p:cNvGrpSpPr>
              <p:nvPr/>
            </p:nvGrpSpPr>
            <p:grpSpPr bwMode="auto">
              <a:xfrm>
                <a:off x="3138570" y="3127189"/>
                <a:ext cx="175935" cy="342900"/>
                <a:chOff x="1216" y="2800"/>
                <a:chExt cx="120" cy="216"/>
              </a:xfrm>
              <a:solidFill>
                <a:schemeClr val="bg1"/>
              </a:solidFill>
            </p:grpSpPr>
            <p:sp>
              <p:nvSpPr>
                <p:cNvPr id="146" name="Oval 22"/>
                <p:cNvSpPr>
                  <a:spLocks noChangeArrowheads="1"/>
                </p:cNvSpPr>
                <p:nvPr/>
              </p:nvSpPr>
              <p:spPr bwMode="auto">
                <a:xfrm>
                  <a:off x="1216" y="2800"/>
                  <a:ext cx="120"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7" name="Oval 23"/>
                <p:cNvSpPr>
                  <a:spLocks noChangeArrowheads="1"/>
                </p:cNvSpPr>
                <p:nvPr/>
              </p:nvSpPr>
              <p:spPr bwMode="auto">
                <a:xfrm>
                  <a:off x="1216" y="2800"/>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50" name="Oval 25"/>
              <p:cNvSpPr>
                <a:spLocks noChangeArrowheads="1"/>
              </p:cNvSpPr>
              <p:nvPr/>
            </p:nvSpPr>
            <p:spPr bwMode="auto">
              <a:xfrm>
                <a:off x="3337963" y="2466789"/>
                <a:ext cx="164206"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1" name="Oval 26"/>
              <p:cNvSpPr>
                <a:spLocks noChangeArrowheads="1"/>
              </p:cNvSpPr>
              <p:nvPr/>
            </p:nvSpPr>
            <p:spPr bwMode="auto">
              <a:xfrm>
                <a:off x="3337963" y="2466789"/>
                <a:ext cx="129019"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2" name="AutoShape 29"/>
              <p:cNvSpPr>
                <a:spLocks noChangeArrowheads="1"/>
              </p:cNvSpPr>
              <p:nvPr/>
            </p:nvSpPr>
            <p:spPr bwMode="auto">
              <a:xfrm rot="16200000" flipH="1">
                <a:off x="3332352" y="2237249"/>
                <a:ext cx="2311400" cy="1146468"/>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F09C2A"/>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3" name="Rectangle 30"/>
              <p:cNvSpPr>
                <a:spLocks noChangeArrowheads="1"/>
              </p:cNvSpPr>
              <p:nvPr/>
            </p:nvSpPr>
            <p:spPr bwMode="auto">
              <a:xfrm>
                <a:off x="3854054" y="1647639"/>
                <a:ext cx="58568"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4" name="Oval 32"/>
              <p:cNvSpPr>
                <a:spLocks noChangeArrowheads="1"/>
              </p:cNvSpPr>
              <p:nvPr/>
            </p:nvSpPr>
            <p:spPr bwMode="auto">
              <a:xfrm>
                <a:off x="4100040" y="3241489"/>
                <a:ext cx="199131"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5" name="Oval 33"/>
              <p:cNvSpPr>
                <a:spLocks noChangeArrowheads="1"/>
              </p:cNvSpPr>
              <p:nvPr/>
            </p:nvSpPr>
            <p:spPr bwMode="auto">
              <a:xfrm>
                <a:off x="4088326" y="3254189"/>
                <a:ext cx="150813"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6" name="Oval 35"/>
              <p:cNvSpPr>
                <a:spLocks noChangeArrowheads="1"/>
              </p:cNvSpPr>
              <p:nvPr/>
            </p:nvSpPr>
            <p:spPr bwMode="auto">
              <a:xfrm>
                <a:off x="4111753" y="1946089"/>
                <a:ext cx="200595"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7" name="Oval 36"/>
              <p:cNvSpPr>
                <a:spLocks noChangeArrowheads="1"/>
              </p:cNvSpPr>
              <p:nvPr/>
            </p:nvSpPr>
            <p:spPr bwMode="auto">
              <a:xfrm>
                <a:off x="4111753" y="1946089"/>
                <a:ext cx="140563"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8" name="Oval 38"/>
              <p:cNvSpPr>
                <a:spLocks noChangeArrowheads="1"/>
              </p:cNvSpPr>
              <p:nvPr/>
            </p:nvSpPr>
            <p:spPr bwMode="auto">
              <a:xfrm>
                <a:off x="4510015" y="2250889"/>
                <a:ext cx="165454"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9" name="Oval 39"/>
              <p:cNvSpPr>
                <a:spLocks noChangeArrowheads="1"/>
              </p:cNvSpPr>
              <p:nvPr/>
            </p:nvSpPr>
            <p:spPr bwMode="auto">
              <a:xfrm>
                <a:off x="4510015" y="2250889"/>
                <a:ext cx="130313"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0" name="Oval 41"/>
              <p:cNvSpPr>
                <a:spLocks noChangeArrowheads="1"/>
              </p:cNvSpPr>
              <p:nvPr/>
            </p:nvSpPr>
            <p:spPr bwMode="auto">
              <a:xfrm>
                <a:off x="4556870" y="3127189"/>
                <a:ext cx="17424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1" name="Oval 42"/>
              <p:cNvSpPr>
                <a:spLocks noChangeArrowheads="1"/>
              </p:cNvSpPr>
              <p:nvPr/>
            </p:nvSpPr>
            <p:spPr bwMode="auto">
              <a:xfrm>
                <a:off x="4556870" y="3127189"/>
                <a:ext cx="12885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2" name="Oval 44"/>
              <p:cNvSpPr>
                <a:spLocks noChangeArrowheads="1"/>
              </p:cNvSpPr>
              <p:nvPr/>
            </p:nvSpPr>
            <p:spPr bwMode="auto">
              <a:xfrm>
                <a:off x="4779428" y="2517589"/>
                <a:ext cx="16399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3" name="Oval 45"/>
              <p:cNvSpPr>
                <a:spLocks noChangeArrowheads="1"/>
              </p:cNvSpPr>
              <p:nvPr/>
            </p:nvSpPr>
            <p:spPr bwMode="auto">
              <a:xfrm>
                <a:off x="4779428" y="2517589"/>
                <a:ext cx="128849"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4" name="Oval 47"/>
              <p:cNvSpPr>
                <a:spLocks noChangeArrowheads="1"/>
              </p:cNvSpPr>
              <p:nvPr/>
            </p:nvSpPr>
            <p:spPr bwMode="auto">
              <a:xfrm>
                <a:off x="4263379" y="2657289"/>
                <a:ext cx="186685" cy="40677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5" name="Oval 48"/>
              <p:cNvSpPr>
                <a:spLocks noChangeArrowheads="1"/>
              </p:cNvSpPr>
              <p:nvPr/>
            </p:nvSpPr>
            <p:spPr bwMode="auto">
              <a:xfrm>
                <a:off x="4252316" y="2669615"/>
                <a:ext cx="142434" cy="40677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6" name="AutoShape 51"/>
              <p:cNvSpPr>
                <a:spLocks noChangeArrowheads="1"/>
              </p:cNvSpPr>
              <p:nvPr/>
            </p:nvSpPr>
            <p:spPr bwMode="auto">
              <a:xfrm rot="16200000" flipH="1">
                <a:off x="4822262" y="2236495"/>
                <a:ext cx="2311400" cy="1147976"/>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189A80"/>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7" name="Rectangle 52"/>
              <p:cNvSpPr>
                <a:spLocks noChangeArrowheads="1"/>
              </p:cNvSpPr>
              <p:nvPr/>
            </p:nvSpPr>
            <p:spPr bwMode="auto">
              <a:xfrm>
                <a:off x="5343130" y="1647639"/>
                <a:ext cx="58645"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8" name="Oval 54"/>
              <p:cNvSpPr>
                <a:spLocks noChangeArrowheads="1"/>
              </p:cNvSpPr>
              <p:nvPr/>
            </p:nvSpPr>
            <p:spPr bwMode="auto">
              <a:xfrm>
                <a:off x="5601168" y="1946089"/>
                <a:ext cx="197927"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9" name="Oval 55"/>
              <p:cNvSpPr>
                <a:spLocks noChangeArrowheads="1"/>
              </p:cNvSpPr>
              <p:nvPr/>
            </p:nvSpPr>
            <p:spPr bwMode="auto">
              <a:xfrm>
                <a:off x="5601168" y="1946089"/>
                <a:ext cx="139282"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0" name="Oval 57"/>
              <p:cNvSpPr>
                <a:spLocks noChangeArrowheads="1"/>
              </p:cNvSpPr>
              <p:nvPr/>
            </p:nvSpPr>
            <p:spPr bwMode="auto">
              <a:xfrm>
                <a:off x="6046870" y="3127189"/>
                <a:ext cx="175935"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1" name="Oval 58"/>
              <p:cNvSpPr>
                <a:spLocks noChangeArrowheads="1"/>
              </p:cNvSpPr>
              <p:nvPr/>
            </p:nvSpPr>
            <p:spPr bwMode="auto">
              <a:xfrm>
                <a:off x="6046870" y="3127189"/>
                <a:ext cx="129019"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2" name="Oval 60"/>
              <p:cNvSpPr>
                <a:spLocks noChangeArrowheads="1"/>
              </p:cNvSpPr>
              <p:nvPr/>
            </p:nvSpPr>
            <p:spPr bwMode="auto">
              <a:xfrm>
                <a:off x="6269721" y="2542989"/>
                <a:ext cx="164206" cy="3175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3" name="Oval 61"/>
              <p:cNvSpPr>
                <a:spLocks noChangeArrowheads="1"/>
              </p:cNvSpPr>
              <p:nvPr/>
            </p:nvSpPr>
            <p:spPr bwMode="auto">
              <a:xfrm>
                <a:off x="6269721" y="2542989"/>
                <a:ext cx="129019" cy="3175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4" name="Oval 63"/>
              <p:cNvSpPr>
                <a:spLocks noChangeArrowheads="1"/>
              </p:cNvSpPr>
              <p:nvPr/>
            </p:nvSpPr>
            <p:spPr bwMode="auto">
              <a:xfrm>
                <a:off x="5577710" y="3266889"/>
                <a:ext cx="197927"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5" name="Oval 64"/>
              <p:cNvSpPr>
                <a:spLocks noChangeArrowheads="1"/>
              </p:cNvSpPr>
              <p:nvPr/>
            </p:nvSpPr>
            <p:spPr bwMode="auto">
              <a:xfrm>
                <a:off x="5577710" y="3266889"/>
                <a:ext cx="139282"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6" name="Oval 66"/>
              <p:cNvSpPr>
                <a:spLocks noChangeArrowheads="1"/>
              </p:cNvSpPr>
              <p:nvPr/>
            </p:nvSpPr>
            <p:spPr bwMode="auto">
              <a:xfrm>
                <a:off x="5729535" y="2644589"/>
                <a:ext cx="188316" cy="40677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7" name="Oval 67"/>
              <p:cNvSpPr>
                <a:spLocks noChangeArrowheads="1"/>
              </p:cNvSpPr>
              <p:nvPr/>
            </p:nvSpPr>
            <p:spPr bwMode="auto">
              <a:xfrm>
                <a:off x="5718458" y="2656915"/>
                <a:ext cx="144006" cy="40677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8" name="Oval 69"/>
              <p:cNvSpPr>
                <a:spLocks noChangeArrowheads="1"/>
              </p:cNvSpPr>
              <p:nvPr/>
            </p:nvSpPr>
            <p:spPr bwMode="auto">
              <a:xfrm>
                <a:off x="6022109" y="2238189"/>
                <a:ext cx="175935" cy="345141"/>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9" name="Oval 70"/>
              <p:cNvSpPr>
                <a:spLocks noChangeArrowheads="1"/>
              </p:cNvSpPr>
              <p:nvPr/>
            </p:nvSpPr>
            <p:spPr bwMode="auto">
              <a:xfrm>
                <a:off x="6011683" y="2249955"/>
                <a:ext cx="135535" cy="34383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0" name="Line 71"/>
              <p:cNvSpPr>
                <a:spLocks noChangeShapeType="1"/>
              </p:cNvSpPr>
              <p:nvPr/>
            </p:nvSpPr>
            <p:spPr bwMode="auto">
              <a:xfrm flipV="1">
                <a:off x="8538767" y="3476439"/>
                <a:ext cx="466725"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1" name="AutoShape 74"/>
              <p:cNvSpPr>
                <a:spLocks noChangeArrowheads="1"/>
              </p:cNvSpPr>
              <p:nvPr/>
            </p:nvSpPr>
            <p:spPr bwMode="auto">
              <a:xfrm rot="16200000" flipH="1">
                <a:off x="6273824" y="2235373"/>
                <a:ext cx="2311400" cy="1147045"/>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377790"/>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2" name="Rectangle 75"/>
              <p:cNvSpPr>
                <a:spLocks noChangeArrowheads="1"/>
              </p:cNvSpPr>
              <p:nvPr/>
            </p:nvSpPr>
            <p:spPr bwMode="auto">
              <a:xfrm>
                <a:off x="6808391" y="1647639"/>
                <a:ext cx="58597"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3" name="Oval 77"/>
              <p:cNvSpPr>
                <a:spLocks noChangeArrowheads="1"/>
              </p:cNvSpPr>
              <p:nvPr/>
            </p:nvSpPr>
            <p:spPr bwMode="auto">
              <a:xfrm>
                <a:off x="7054500" y="1946089"/>
                <a:ext cx="200696"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4" name="Oval 78"/>
              <p:cNvSpPr>
                <a:spLocks noChangeArrowheads="1"/>
              </p:cNvSpPr>
              <p:nvPr/>
            </p:nvSpPr>
            <p:spPr bwMode="auto">
              <a:xfrm>
                <a:off x="7054500" y="1946089"/>
                <a:ext cx="140634"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5" name="Oval 80"/>
              <p:cNvSpPr>
                <a:spLocks noChangeArrowheads="1"/>
              </p:cNvSpPr>
              <p:nvPr/>
            </p:nvSpPr>
            <p:spPr bwMode="auto">
              <a:xfrm>
                <a:off x="7170231" y="2619189"/>
                <a:ext cx="188976" cy="3937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6" name="Oval 81"/>
              <p:cNvSpPr>
                <a:spLocks noChangeArrowheads="1"/>
              </p:cNvSpPr>
              <p:nvPr/>
            </p:nvSpPr>
            <p:spPr bwMode="auto">
              <a:xfrm>
                <a:off x="7158511" y="2619189"/>
                <a:ext cx="152353" cy="3937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7" name="Oval 83"/>
              <p:cNvSpPr>
                <a:spLocks noChangeArrowheads="1"/>
              </p:cNvSpPr>
              <p:nvPr/>
            </p:nvSpPr>
            <p:spPr bwMode="auto">
              <a:xfrm>
                <a:off x="7687353" y="2492189"/>
                <a:ext cx="164073"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8" name="Oval 84"/>
              <p:cNvSpPr>
                <a:spLocks noChangeArrowheads="1"/>
              </p:cNvSpPr>
              <p:nvPr/>
            </p:nvSpPr>
            <p:spPr bwMode="auto">
              <a:xfrm>
                <a:off x="7687353" y="2492189"/>
                <a:ext cx="128915"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9" name="Oval 86"/>
              <p:cNvSpPr>
                <a:spLocks noChangeArrowheads="1"/>
              </p:cNvSpPr>
              <p:nvPr/>
            </p:nvSpPr>
            <p:spPr bwMode="auto">
              <a:xfrm>
                <a:off x="7475099" y="2212789"/>
                <a:ext cx="178397" cy="345141"/>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0" name="Oval 87"/>
              <p:cNvSpPr>
                <a:spLocks noChangeArrowheads="1"/>
              </p:cNvSpPr>
              <p:nvPr/>
            </p:nvSpPr>
            <p:spPr bwMode="auto">
              <a:xfrm>
                <a:off x="7463380" y="2224555"/>
                <a:ext cx="136728" cy="343834"/>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1" name="Oval 89"/>
              <p:cNvSpPr>
                <a:spLocks noChangeArrowheads="1"/>
              </p:cNvSpPr>
              <p:nvPr/>
            </p:nvSpPr>
            <p:spPr bwMode="auto">
              <a:xfrm>
                <a:off x="7042781" y="3266889"/>
                <a:ext cx="197766"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2" name="Oval 90"/>
              <p:cNvSpPr>
                <a:spLocks noChangeArrowheads="1"/>
              </p:cNvSpPr>
              <p:nvPr/>
            </p:nvSpPr>
            <p:spPr bwMode="auto">
              <a:xfrm>
                <a:off x="7042781" y="3266889"/>
                <a:ext cx="139169"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3" name="Oval 92"/>
              <p:cNvSpPr>
                <a:spLocks noChangeArrowheads="1"/>
              </p:cNvSpPr>
              <p:nvPr/>
            </p:nvSpPr>
            <p:spPr bwMode="auto">
              <a:xfrm>
                <a:off x="7546719" y="3133539"/>
                <a:ext cx="175792"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4" name="Oval 93"/>
              <p:cNvSpPr>
                <a:spLocks noChangeArrowheads="1"/>
              </p:cNvSpPr>
              <p:nvPr/>
            </p:nvSpPr>
            <p:spPr bwMode="auto">
              <a:xfrm>
                <a:off x="7546719" y="3133539"/>
                <a:ext cx="128914"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5" name="AutoShape 96"/>
              <p:cNvSpPr>
                <a:spLocks noChangeArrowheads="1"/>
              </p:cNvSpPr>
              <p:nvPr/>
            </p:nvSpPr>
            <p:spPr bwMode="auto">
              <a:xfrm rot="16200000" flipH="1">
                <a:off x="7740839" y="2237249"/>
                <a:ext cx="2311400" cy="1146468"/>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686868"/>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6" name="Rectangle 97"/>
              <p:cNvSpPr>
                <a:spLocks noChangeArrowheads="1"/>
              </p:cNvSpPr>
              <p:nvPr/>
            </p:nvSpPr>
            <p:spPr bwMode="auto">
              <a:xfrm>
                <a:off x="8262541" y="1647639"/>
                <a:ext cx="58568"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7" name="Oval 99"/>
              <p:cNvSpPr>
                <a:spLocks noChangeArrowheads="1"/>
              </p:cNvSpPr>
              <p:nvPr/>
            </p:nvSpPr>
            <p:spPr bwMode="auto">
              <a:xfrm>
                <a:off x="8918502" y="2250889"/>
                <a:ext cx="165454"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8" name="Oval 100"/>
              <p:cNvSpPr>
                <a:spLocks noChangeArrowheads="1"/>
              </p:cNvSpPr>
              <p:nvPr/>
            </p:nvSpPr>
            <p:spPr bwMode="auto">
              <a:xfrm>
                <a:off x="8918502" y="2250889"/>
                <a:ext cx="130313"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9" name="Oval 102"/>
              <p:cNvSpPr>
                <a:spLocks noChangeArrowheads="1"/>
              </p:cNvSpPr>
              <p:nvPr/>
            </p:nvSpPr>
            <p:spPr bwMode="auto">
              <a:xfrm>
                <a:off x="8496813" y="1946089"/>
                <a:ext cx="187417" cy="4064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0" name="Oval 103"/>
              <p:cNvSpPr>
                <a:spLocks noChangeArrowheads="1"/>
              </p:cNvSpPr>
              <p:nvPr/>
            </p:nvSpPr>
            <p:spPr bwMode="auto">
              <a:xfrm>
                <a:off x="8496813" y="1946089"/>
                <a:ext cx="147256" cy="4064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1" name="Oval 105"/>
              <p:cNvSpPr>
                <a:spLocks noChangeArrowheads="1"/>
              </p:cNvSpPr>
              <p:nvPr/>
            </p:nvSpPr>
            <p:spPr bwMode="auto">
              <a:xfrm>
                <a:off x="8624198" y="2619189"/>
                <a:ext cx="188882" cy="3937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2" name="Oval 106"/>
              <p:cNvSpPr>
                <a:spLocks noChangeArrowheads="1"/>
              </p:cNvSpPr>
              <p:nvPr/>
            </p:nvSpPr>
            <p:spPr bwMode="auto">
              <a:xfrm>
                <a:off x="8613949" y="2619189"/>
                <a:ext cx="152277" cy="3937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3" name="Oval 108"/>
              <p:cNvSpPr>
                <a:spLocks noChangeArrowheads="1"/>
              </p:cNvSpPr>
              <p:nvPr/>
            </p:nvSpPr>
            <p:spPr bwMode="auto">
              <a:xfrm>
                <a:off x="8485099" y="3266889"/>
                <a:ext cx="200595"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4" name="Oval 109"/>
              <p:cNvSpPr>
                <a:spLocks noChangeArrowheads="1"/>
              </p:cNvSpPr>
              <p:nvPr/>
            </p:nvSpPr>
            <p:spPr bwMode="auto">
              <a:xfrm>
                <a:off x="8485099" y="3266889"/>
                <a:ext cx="140563" cy="4191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5" name="Oval 111"/>
              <p:cNvSpPr>
                <a:spLocks noChangeArrowheads="1"/>
              </p:cNvSpPr>
              <p:nvPr/>
            </p:nvSpPr>
            <p:spPr bwMode="auto">
              <a:xfrm>
                <a:off x="9117633" y="3133539"/>
                <a:ext cx="17424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6" name="Oval 112"/>
              <p:cNvSpPr>
                <a:spLocks noChangeArrowheads="1"/>
              </p:cNvSpPr>
              <p:nvPr/>
            </p:nvSpPr>
            <p:spPr bwMode="auto">
              <a:xfrm>
                <a:off x="9117633" y="3133539"/>
                <a:ext cx="12885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7" name="Oval 114"/>
              <p:cNvSpPr>
                <a:spLocks noChangeArrowheads="1"/>
              </p:cNvSpPr>
              <p:nvPr/>
            </p:nvSpPr>
            <p:spPr bwMode="auto">
              <a:xfrm>
                <a:off x="9177665" y="2517589"/>
                <a:ext cx="163990"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8" name="Oval 115"/>
              <p:cNvSpPr>
                <a:spLocks noChangeArrowheads="1"/>
              </p:cNvSpPr>
              <p:nvPr/>
            </p:nvSpPr>
            <p:spPr bwMode="auto">
              <a:xfrm>
                <a:off x="9177665" y="2517589"/>
                <a:ext cx="128849"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9" name="Text Box 117"/>
              <p:cNvSpPr txBox="1">
                <a:spLocks noChangeArrowheads="1"/>
              </p:cNvSpPr>
              <p:nvPr/>
            </p:nvSpPr>
            <p:spPr bwMode="auto">
              <a:xfrm>
                <a:off x="9852714" y="2410013"/>
                <a:ext cx="106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400" b="1">
                    <a:solidFill>
                      <a:schemeClr val="hlink"/>
                    </a:solidFill>
                    <a:latin typeface="Times New Roman" pitchFamily="18" charset="0"/>
                    <a:ea typeface="仿宋_GB2312" pitchFamily="49" charset="-122"/>
                  </a:defRPr>
                </a:lvl1pPr>
                <a:lvl2pPr marL="742950" indent="-285750" eaLnBrk="0" hangingPunct="0">
                  <a:defRPr kumimoji="1" sz="1400" b="1">
                    <a:solidFill>
                      <a:schemeClr val="hlink"/>
                    </a:solidFill>
                    <a:latin typeface="Times New Roman" pitchFamily="18" charset="0"/>
                    <a:ea typeface="仿宋_GB2312" pitchFamily="49" charset="-122"/>
                  </a:defRPr>
                </a:lvl2pPr>
                <a:lvl3pPr marL="1143000" indent="-228600" eaLnBrk="0" hangingPunct="0">
                  <a:defRPr kumimoji="1" sz="1400" b="1">
                    <a:solidFill>
                      <a:schemeClr val="hlink"/>
                    </a:solidFill>
                    <a:latin typeface="Times New Roman" pitchFamily="18" charset="0"/>
                    <a:ea typeface="仿宋_GB2312" pitchFamily="49" charset="-122"/>
                  </a:defRPr>
                </a:lvl3pPr>
                <a:lvl4pPr marL="1600200" indent="-228600" eaLnBrk="0" hangingPunct="0">
                  <a:defRPr kumimoji="1" sz="1400" b="1">
                    <a:solidFill>
                      <a:schemeClr val="hlink"/>
                    </a:solidFill>
                    <a:latin typeface="Times New Roman" pitchFamily="18" charset="0"/>
                    <a:ea typeface="仿宋_GB2312" pitchFamily="49" charset="-122"/>
                  </a:defRPr>
                </a:lvl4pPr>
                <a:lvl5pPr marL="2057400" indent="-228600" eaLnBrk="0" hangingPunct="0">
                  <a:defRPr kumimoji="1" sz="1400" b="1">
                    <a:solidFill>
                      <a:schemeClr val="hlink"/>
                    </a:solidFill>
                    <a:latin typeface="Times New Roman" pitchFamily="18" charset="0"/>
                    <a:ea typeface="仿宋_GB2312" pitchFamily="49" charset="-122"/>
                  </a:defRPr>
                </a:lvl5pPr>
                <a:lvl6pPr marL="25146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6pPr>
                <a:lvl7pPr marL="29718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7pPr>
                <a:lvl8pPr marL="34290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8pPr>
                <a:lvl9pPr marL="38862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9pPr>
              </a:lstStyle>
              <a:p>
                <a:r>
                  <a:rPr lang="zh-CN" altLang="en-US" sz="1800" dirty="0">
                    <a:solidFill>
                      <a:prstClr val="white"/>
                    </a:solidFill>
                    <a:latin typeface="微软雅黑" panose="020B0503020204020204" pitchFamily="34" charset="-122"/>
                    <a:ea typeface="微软雅黑" panose="020B0503020204020204" pitchFamily="34" charset="-122"/>
                  </a:rPr>
                  <a:t>意外事故发生</a:t>
                </a:r>
                <a:endParaRPr lang="en-US" altLang="zh-CN" sz="1800" dirty="0">
                  <a:solidFill>
                    <a:prstClr val="white"/>
                  </a:solidFill>
                  <a:latin typeface="微软雅黑" panose="020B0503020204020204" pitchFamily="34" charset="-122"/>
                  <a:ea typeface="微软雅黑" panose="020B0503020204020204" pitchFamily="34" charset="-122"/>
                </a:endParaRPr>
              </a:p>
            </p:txBody>
          </p:sp>
          <p:sp>
            <p:nvSpPr>
              <p:cNvPr id="110" name="Line 120"/>
              <p:cNvSpPr>
                <a:spLocks noChangeShapeType="1"/>
              </p:cNvSpPr>
              <p:nvPr/>
            </p:nvSpPr>
            <p:spPr bwMode="auto">
              <a:xfrm>
                <a:off x="1939899" y="2673164"/>
                <a:ext cx="495307" cy="190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1" name="Line 121"/>
              <p:cNvSpPr>
                <a:spLocks noChangeShapeType="1"/>
              </p:cNvSpPr>
              <p:nvPr/>
            </p:nvSpPr>
            <p:spPr bwMode="auto">
              <a:xfrm>
                <a:off x="1639491" y="2152464"/>
                <a:ext cx="776665" cy="190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2" name="Line 122"/>
              <p:cNvSpPr>
                <a:spLocks noChangeShapeType="1"/>
              </p:cNvSpPr>
              <p:nvPr/>
            </p:nvSpPr>
            <p:spPr bwMode="auto">
              <a:xfrm>
                <a:off x="1808013" y="2406464"/>
                <a:ext cx="614005" cy="190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3" name="Line 123"/>
              <p:cNvSpPr>
                <a:spLocks noChangeShapeType="1"/>
              </p:cNvSpPr>
              <p:nvPr/>
            </p:nvSpPr>
            <p:spPr bwMode="auto">
              <a:xfrm>
                <a:off x="1667334" y="2825564"/>
                <a:ext cx="763477" cy="190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4" name="Line 124"/>
              <p:cNvSpPr>
                <a:spLocks noChangeShapeType="1"/>
              </p:cNvSpPr>
              <p:nvPr/>
            </p:nvSpPr>
            <p:spPr bwMode="auto">
              <a:xfrm>
                <a:off x="1667334" y="3460564"/>
                <a:ext cx="763477" cy="9525"/>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5" name="Line 125"/>
              <p:cNvSpPr>
                <a:spLocks noChangeShapeType="1"/>
              </p:cNvSpPr>
              <p:nvPr/>
            </p:nvSpPr>
            <p:spPr bwMode="auto">
              <a:xfrm>
                <a:off x="1838786" y="3292289"/>
                <a:ext cx="599351" cy="190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6" name="Line 127"/>
              <p:cNvSpPr>
                <a:spLocks noChangeShapeType="1"/>
              </p:cNvSpPr>
              <p:nvPr/>
            </p:nvSpPr>
            <p:spPr bwMode="auto">
              <a:xfrm>
                <a:off x="2700446" y="3463739"/>
                <a:ext cx="1160602"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7" name="Line 128"/>
              <p:cNvSpPr>
                <a:spLocks noChangeShapeType="1"/>
              </p:cNvSpPr>
              <p:nvPr/>
            </p:nvSpPr>
            <p:spPr bwMode="auto">
              <a:xfrm flipV="1">
                <a:off x="2827936" y="2835089"/>
                <a:ext cx="1018458" cy="1270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8" name="Line 129"/>
              <p:cNvSpPr>
                <a:spLocks noChangeShapeType="1"/>
              </p:cNvSpPr>
              <p:nvPr/>
            </p:nvSpPr>
            <p:spPr bwMode="auto">
              <a:xfrm>
                <a:off x="3110760" y="2422339"/>
                <a:ext cx="760546"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19" name="Line 130"/>
              <p:cNvSpPr>
                <a:spLocks noChangeShapeType="1"/>
              </p:cNvSpPr>
              <p:nvPr/>
            </p:nvSpPr>
            <p:spPr bwMode="auto">
              <a:xfrm>
                <a:off x="3169376" y="3311339"/>
                <a:ext cx="690207" cy="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0" name="Line 131"/>
              <p:cNvSpPr>
                <a:spLocks noChangeShapeType="1"/>
              </p:cNvSpPr>
              <p:nvPr/>
            </p:nvSpPr>
            <p:spPr bwMode="auto">
              <a:xfrm>
                <a:off x="3356948" y="2682689"/>
                <a:ext cx="502635"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1" name="Line 132"/>
              <p:cNvSpPr>
                <a:spLocks noChangeShapeType="1"/>
              </p:cNvSpPr>
              <p:nvPr/>
            </p:nvSpPr>
            <p:spPr bwMode="auto">
              <a:xfrm>
                <a:off x="2710704" y="2168339"/>
                <a:ext cx="1137156"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2" name="Line 134"/>
              <p:cNvSpPr>
                <a:spLocks noChangeShapeType="1"/>
              </p:cNvSpPr>
              <p:nvPr/>
            </p:nvSpPr>
            <p:spPr bwMode="auto">
              <a:xfrm>
                <a:off x="5748493" y="2854139"/>
                <a:ext cx="1041905"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123" name="Group 136"/>
              <p:cNvGrpSpPr>
                <a:grpSpLocks/>
              </p:cNvGrpSpPr>
              <p:nvPr/>
            </p:nvGrpSpPr>
            <p:grpSpPr bwMode="auto">
              <a:xfrm>
                <a:off x="5642983" y="2142939"/>
                <a:ext cx="1170861" cy="1149350"/>
                <a:chOff x="2925" y="2184"/>
                <a:chExt cx="799" cy="724"/>
              </a:xfrm>
            </p:grpSpPr>
            <p:sp>
              <p:nvSpPr>
                <p:cNvPr id="143" name="Line 137"/>
                <p:cNvSpPr>
                  <a:spLocks noChangeShapeType="1"/>
                </p:cNvSpPr>
                <p:nvPr/>
              </p:nvSpPr>
              <p:spPr bwMode="auto">
                <a:xfrm flipV="1">
                  <a:off x="3381" y="2524"/>
                  <a:ext cx="342" cy="8"/>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4" name="Line 138"/>
                <p:cNvSpPr>
                  <a:spLocks noChangeShapeType="1"/>
                </p:cNvSpPr>
                <p:nvPr/>
              </p:nvSpPr>
              <p:spPr bwMode="auto">
                <a:xfrm>
                  <a:off x="2925" y="2184"/>
                  <a:ext cx="791"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5" name="Line 139"/>
                <p:cNvSpPr>
                  <a:spLocks noChangeShapeType="1"/>
                </p:cNvSpPr>
                <p:nvPr/>
              </p:nvSpPr>
              <p:spPr bwMode="auto">
                <a:xfrm>
                  <a:off x="3197" y="2904"/>
                  <a:ext cx="526"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124" name="Line 140"/>
              <p:cNvSpPr>
                <a:spLocks noChangeShapeType="1"/>
              </p:cNvSpPr>
              <p:nvPr/>
            </p:nvSpPr>
            <p:spPr bwMode="auto">
              <a:xfrm>
                <a:off x="6028386" y="2396939"/>
                <a:ext cx="760547"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5" name="Line 141"/>
              <p:cNvSpPr>
                <a:spLocks noChangeShapeType="1"/>
              </p:cNvSpPr>
              <p:nvPr/>
            </p:nvSpPr>
            <p:spPr bwMode="auto">
              <a:xfrm>
                <a:off x="5584367" y="3470089"/>
                <a:ext cx="1194307" cy="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6" name="Line 143"/>
              <p:cNvSpPr>
                <a:spLocks noChangeShapeType="1"/>
              </p:cNvSpPr>
              <p:nvPr/>
            </p:nvSpPr>
            <p:spPr bwMode="auto">
              <a:xfrm>
                <a:off x="7073221" y="2130239"/>
                <a:ext cx="1182584"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7" name="Line 144"/>
              <p:cNvSpPr>
                <a:spLocks noChangeShapeType="1"/>
              </p:cNvSpPr>
              <p:nvPr/>
            </p:nvSpPr>
            <p:spPr bwMode="auto">
              <a:xfrm>
                <a:off x="7718000" y="2663639"/>
                <a:ext cx="514358"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8" name="Line 145"/>
              <p:cNvSpPr>
                <a:spLocks noChangeShapeType="1"/>
              </p:cNvSpPr>
              <p:nvPr/>
            </p:nvSpPr>
            <p:spPr bwMode="auto">
              <a:xfrm>
                <a:off x="7202177" y="2854139"/>
                <a:ext cx="1043370"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29" name="Line 146"/>
              <p:cNvSpPr>
                <a:spLocks noChangeShapeType="1"/>
              </p:cNvSpPr>
              <p:nvPr/>
            </p:nvSpPr>
            <p:spPr bwMode="auto">
              <a:xfrm flipV="1">
                <a:off x="7483535" y="2377889"/>
                <a:ext cx="773735"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0" name="Line 147"/>
              <p:cNvSpPr>
                <a:spLocks noChangeShapeType="1"/>
              </p:cNvSpPr>
              <p:nvPr/>
            </p:nvSpPr>
            <p:spPr bwMode="auto">
              <a:xfrm>
                <a:off x="7084944" y="3470089"/>
                <a:ext cx="1160603" cy="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1" name="Line 148"/>
              <p:cNvSpPr>
                <a:spLocks noChangeShapeType="1"/>
              </p:cNvSpPr>
              <p:nvPr/>
            </p:nvSpPr>
            <p:spPr bwMode="auto">
              <a:xfrm>
                <a:off x="7553875" y="3279589"/>
                <a:ext cx="666760" cy="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2" name="Line 150"/>
              <p:cNvSpPr>
                <a:spLocks noChangeShapeType="1"/>
              </p:cNvSpPr>
              <p:nvPr/>
            </p:nvSpPr>
            <p:spPr bwMode="auto">
              <a:xfrm>
                <a:off x="4283086" y="2866839"/>
                <a:ext cx="1041905"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3" name="Line 152"/>
              <p:cNvSpPr>
                <a:spLocks noChangeShapeType="1"/>
              </p:cNvSpPr>
              <p:nvPr/>
            </p:nvSpPr>
            <p:spPr bwMode="auto">
              <a:xfrm>
                <a:off x="4154130" y="2155639"/>
                <a:ext cx="1182584"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4" name="Line 153"/>
              <p:cNvSpPr>
                <a:spLocks noChangeShapeType="1"/>
              </p:cNvSpPr>
              <p:nvPr/>
            </p:nvSpPr>
            <p:spPr bwMode="auto">
              <a:xfrm flipV="1">
                <a:off x="4521947" y="2415989"/>
                <a:ext cx="819163" cy="1270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5" name="Line 154"/>
              <p:cNvSpPr>
                <a:spLocks noChangeShapeType="1"/>
              </p:cNvSpPr>
              <p:nvPr/>
            </p:nvSpPr>
            <p:spPr bwMode="auto">
              <a:xfrm flipV="1">
                <a:off x="4822356" y="2682689"/>
                <a:ext cx="501169" cy="1270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6" name="Line 155"/>
              <p:cNvSpPr>
                <a:spLocks noChangeShapeType="1"/>
              </p:cNvSpPr>
              <p:nvPr/>
            </p:nvSpPr>
            <p:spPr bwMode="auto">
              <a:xfrm>
                <a:off x="4574702" y="3298639"/>
                <a:ext cx="773735"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7" name="Line 156"/>
              <p:cNvSpPr>
                <a:spLocks noChangeShapeType="1"/>
              </p:cNvSpPr>
              <p:nvPr/>
            </p:nvSpPr>
            <p:spPr bwMode="auto">
              <a:xfrm>
                <a:off x="4105772" y="3463739"/>
                <a:ext cx="1230942" cy="635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8" name="Line 158"/>
              <p:cNvSpPr>
                <a:spLocks noChangeShapeType="1"/>
              </p:cNvSpPr>
              <p:nvPr/>
            </p:nvSpPr>
            <p:spPr bwMode="auto">
              <a:xfrm flipV="1">
                <a:off x="8645603" y="2847789"/>
                <a:ext cx="876314"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39" name="Line 159"/>
              <p:cNvSpPr>
                <a:spLocks noChangeShapeType="1"/>
              </p:cNvSpPr>
              <p:nvPr/>
            </p:nvSpPr>
            <p:spPr bwMode="auto">
              <a:xfrm>
                <a:off x="8937219" y="2396939"/>
                <a:ext cx="408849"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0" name="Line 160"/>
              <p:cNvSpPr>
                <a:spLocks noChangeShapeType="1"/>
              </p:cNvSpPr>
              <p:nvPr/>
            </p:nvSpPr>
            <p:spPr bwMode="auto">
              <a:xfrm flipV="1">
                <a:off x="8503458" y="2111189"/>
                <a:ext cx="1041905"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1" name="Line 161"/>
              <p:cNvSpPr>
                <a:spLocks noChangeShapeType="1"/>
              </p:cNvSpPr>
              <p:nvPr/>
            </p:nvSpPr>
            <p:spPr bwMode="auto">
              <a:xfrm flipV="1">
                <a:off x="9137979" y="3304989"/>
                <a:ext cx="466000"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42" name="Line 162"/>
              <p:cNvSpPr>
                <a:spLocks noChangeShapeType="1"/>
              </p:cNvSpPr>
              <p:nvPr/>
            </p:nvSpPr>
            <p:spPr bwMode="auto">
              <a:xfrm flipV="1">
                <a:off x="8515181" y="3470089"/>
                <a:ext cx="468930" cy="6350"/>
              </a:xfrm>
              <a:prstGeom prst="line">
                <a:avLst/>
              </a:prstGeom>
              <a:noFill/>
              <a:ln w="38100">
                <a:solidFill>
                  <a:srgbClr val="D24132"/>
                </a:solidFill>
                <a:round/>
                <a:headEnd/>
                <a:tailEnd type="triangle" w="lg" len="lg"/>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sp>
        <p:nvSpPr>
          <p:cNvPr id="156"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事故致</a:t>
            </a:r>
            <a:r>
              <a:rPr lang="zh-CN" altLang="en-US" sz="2900" b="1" dirty="0" smtClean="0">
                <a:solidFill>
                  <a:srgbClr val="595959"/>
                </a:solidFill>
                <a:latin typeface="微软雅黑" panose="020B0503020204020204" pitchFamily="34" charset="-122"/>
                <a:ea typeface="微软雅黑" panose="020B0503020204020204" pitchFamily="34" charset="-122"/>
              </a:rPr>
              <a:t>因模型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
        <p:nvSpPr>
          <p:cNvPr id="158" name="文本框 157"/>
          <p:cNvSpPr txBox="1"/>
          <p:nvPr/>
        </p:nvSpPr>
        <p:spPr>
          <a:xfrm>
            <a:off x="9053040" y="6279532"/>
            <a:ext cx="2974342" cy="338554"/>
          </a:xfrm>
          <a:prstGeom prst="rect">
            <a:avLst/>
          </a:prstGeom>
          <a:noFill/>
          <a:ln>
            <a:noFill/>
          </a:ln>
        </p:spPr>
        <p:txBody>
          <a:bodyPr wrap="square" rtlCol="0">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根据瑞士</a:t>
            </a:r>
            <a:r>
              <a:rPr lang="zh-CN" altLang="en-US" sz="1600" dirty="0">
                <a:solidFill>
                  <a:srgbClr val="215968"/>
                </a:solidFill>
                <a:latin typeface="微软雅黑" panose="020B0503020204020204" pitchFamily="34" charset="-122"/>
                <a:ea typeface="微软雅黑" panose="020B0503020204020204" pitchFamily="34" charset="-122"/>
              </a:rPr>
              <a:t>奶酪</a:t>
            </a:r>
            <a:r>
              <a:rPr lang="zh-CN" altLang="en-US" sz="1600" dirty="0" smtClean="0">
                <a:solidFill>
                  <a:srgbClr val="215968"/>
                </a:solidFill>
                <a:latin typeface="微软雅黑" panose="020B0503020204020204" pitchFamily="34" charset="-122"/>
                <a:ea typeface="微软雅黑" panose="020B0503020204020204" pitchFamily="34" charset="-122"/>
              </a:rPr>
              <a:t>模型改编</a:t>
            </a:r>
            <a:r>
              <a:rPr lang="en-US" altLang="zh-CN" sz="1600" dirty="0" smtClean="0">
                <a:solidFill>
                  <a:srgbClr val="215968"/>
                </a:solidFill>
                <a:latin typeface="微软雅黑" panose="020B0503020204020204" pitchFamily="34" charset="-122"/>
                <a:ea typeface="微软雅黑" panose="020B0503020204020204" pitchFamily="34" charset="-122"/>
              </a:rPr>
              <a:t> </a:t>
            </a:r>
            <a:endParaRPr lang="en-US" altLang="zh-CN" sz="1600" dirty="0">
              <a:solidFill>
                <a:srgbClr val="21596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7357763"/>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498147" y="1286843"/>
            <a:ext cx="9171009" cy="4953000"/>
            <a:chOff x="1802947" y="1018989"/>
            <a:chExt cx="9171009" cy="4953000"/>
          </a:xfrm>
        </p:grpSpPr>
        <p:grpSp>
          <p:nvGrpSpPr>
            <p:cNvPr id="5" name="组合 4"/>
            <p:cNvGrpSpPr/>
            <p:nvPr/>
          </p:nvGrpSpPr>
          <p:grpSpPr>
            <a:xfrm>
              <a:off x="1802947" y="2509650"/>
              <a:ext cx="7829551" cy="2318545"/>
              <a:chOff x="1802947" y="2509650"/>
              <a:chExt cx="7829551" cy="2318545"/>
            </a:xfrm>
          </p:grpSpPr>
          <p:grpSp>
            <p:nvGrpSpPr>
              <p:cNvPr id="16" name="Group 2"/>
              <p:cNvGrpSpPr>
                <a:grpSpLocks/>
              </p:cNvGrpSpPr>
              <p:nvPr/>
            </p:nvGrpSpPr>
            <p:grpSpPr bwMode="auto">
              <a:xfrm>
                <a:off x="8424411" y="2509650"/>
                <a:ext cx="1208087" cy="2317750"/>
                <a:chOff x="4712" y="1868"/>
                <a:chExt cx="824" cy="1460"/>
              </a:xfrm>
            </p:grpSpPr>
            <p:sp>
              <p:nvSpPr>
                <p:cNvPr id="104" name="AutoShape 3"/>
                <p:cNvSpPr>
                  <a:spLocks noChangeArrowheads="1"/>
                </p:cNvSpPr>
                <p:nvPr/>
              </p:nvSpPr>
              <p:spPr bwMode="auto">
                <a:xfrm rot="16200000" flipH="1">
                  <a:off x="4417" y="2209"/>
                  <a:ext cx="1456" cy="783"/>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686868"/>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5" name="Oval 4" descr="Cork"/>
                <p:cNvSpPr>
                  <a:spLocks noChangeArrowheads="1"/>
                </p:cNvSpPr>
                <p:nvPr/>
              </p:nvSpPr>
              <p:spPr bwMode="auto">
                <a:xfrm>
                  <a:off x="4888" y="2056"/>
                  <a:ext cx="135" cy="264"/>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6" name="Rectangle 5"/>
                <p:cNvSpPr>
                  <a:spLocks noChangeArrowheads="1"/>
                </p:cNvSpPr>
                <p:nvPr/>
              </p:nvSpPr>
              <p:spPr bwMode="auto">
                <a:xfrm>
                  <a:off x="4712" y="1868"/>
                  <a:ext cx="40" cy="1448"/>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107" name="Group 6"/>
                <p:cNvGrpSpPr>
                  <a:grpSpLocks/>
                </p:cNvGrpSpPr>
                <p:nvPr/>
              </p:nvGrpSpPr>
              <p:grpSpPr bwMode="auto">
                <a:xfrm>
                  <a:off x="5160" y="2248"/>
                  <a:ext cx="112" cy="216"/>
                  <a:chOff x="5160" y="2248"/>
                  <a:chExt cx="112" cy="216"/>
                </a:xfrm>
              </p:grpSpPr>
              <p:sp>
                <p:nvSpPr>
                  <p:cNvPr id="108" name="Oval 7"/>
                  <p:cNvSpPr>
                    <a:spLocks noChangeArrowheads="1"/>
                  </p:cNvSpPr>
                  <p:nvPr/>
                </p:nvSpPr>
                <p:spPr bwMode="auto">
                  <a:xfrm>
                    <a:off x="5160" y="2248"/>
                    <a:ext cx="112" cy="216"/>
                  </a:xfrm>
                  <a:prstGeom prst="ellipse">
                    <a:avLst/>
                  </a:prstGeom>
                  <a:solidFill>
                    <a:schemeClr val="bg1"/>
                  </a:solidFill>
                  <a:ln w="9525">
                    <a:solidFill>
                      <a:schemeClr val="tx1"/>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9" name="Oval 8"/>
                  <p:cNvSpPr>
                    <a:spLocks noChangeArrowheads="1"/>
                  </p:cNvSpPr>
                  <p:nvPr/>
                </p:nvSpPr>
                <p:spPr bwMode="auto">
                  <a:xfrm>
                    <a:off x="5160" y="2248"/>
                    <a:ext cx="88" cy="216"/>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sp>
            <p:nvSpPr>
              <p:cNvPr id="17" name="Oval 10"/>
              <p:cNvSpPr>
                <a:spLocks noChangeArrowheads="1"/>
              </p:cNvSpPr>
              <p:nvPr/>
            </p:nvSpPr>
            <p:spPr bwMode="auto">
              <a:xfrm>
                <a:off x="3524877" y="3392300"/>
                <a:ext cx="164206"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8" name="AutoShape 13"/>
              <p:cNvSpPr>
                <a:spLocks noChangeArrowheads="1"/>
              </p:cNvSpPr>
              <p:nvPr/>
            </p:nvSpPr>
            <p:spPr bwMode="auto">
              <a:xfrm rot="16200000" flipH="1">
                <a:off x="2077418" y="3098506"/>
                <a:ext cx="2311400" cy="1147976"/>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D24132"/>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9" name="Rectangle 14"/>
              <p:cNvSpPr>
                <a:spLocks noChangeArrowheads="1"/>
              </p:cNvSpPr>
              <p:nvPr/>
            </p:nvSpPr>
            <p:spPr bwMode="auto">
              <a:xfrm>
                <a:off x="2598286" y="2509650"/>
                <a:ext cx="58645"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20" name="Group 15"/>
              <p:cNvGrpSpPr>
                <a:grpSpLocks/>
              </p:cNvGrpSpPr>
              <p:nvPr/>
            </p:nvGrpSpPr>
            <p:grpSpPr bwMode="auto">
              <a:xfrm>
                <a:off x="2832866" y="4103500"/>
                <a:ext cx="211122" cy="431800"/>
                <a:chOff x="896" y="2872"/>
                <a:chExt cx="144" cy="272"/>
              </a:xfrm>
              <a:solidFill>
                <a:schemeClr val="bg1"/>
              </a:solidFill>
            </p:grpSpPr>
            <p:sp>
              <p:nvSpPr>
                <p:cNvPr id="102" name="Oval 16"/>
                <p:cNvSpPr>
                  <a:spLocks noChangeArrowheads="1"/>
                </p:cNvSpPr>
                <p:nvPr/>
              </p:nvSpPr>
              <p:spPr bwMode="auto">
                <a:xfrm>
                  <a:off x="904" y="2872"/>
                  <a:ext cx="136"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3" name="Oval 17"/>
                <p:cNvSpPr>
                  <a:spLocks noChangeArrowheads="1"/>
                </p:cNvSpPr>
                <p:nvPr/>
              </p:nvSpPr>
              <p:spPr bwMode="auto">
                <a:xfrm>
                  <a:off x="896" y="2880"/>
                  <a:ext cx="104"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21" name="Group 18"/>
              <p:cNvGrpSpPr>
                <a:grpSpLocks/>
              </p:cNvGrpSpPr>
              <p:nvPr/>
            </p:nvGrpSpPr>
            <p:grpSpPr bwMode="auto">
              <a:xfrm>
                <a:off x="2856324" y="2808100"/>
                <a:ext cx="199393" cy="419100"/>
                <a:chOff x="912" y="2056"/>
                <a:chExt cx="136" cy="264"/>
              </a:xfrm>
              <a:solidFill>
                <a:schemeClr val="bg1"/>
              </a:solidFill>
            </p:grpSpPr>
            <p:sp>
              <p:nvSpPr>
                <p:cNvPr id="100" name="Oval 19"/>
                <p:cNvSpPr>
                  <a:spLocks noChangeArrowheads="1"/>
                </p:cNvSpPr>
                <p:nvPr/>
              </p:nvSpPr>
              <p:spPr bwMode="auto">
                <a:xfrm>
                  <a:off x="912" y="2056"/>
                  <a:ext cx="13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101" name="Oval 20"/>
                <p:cNvSpPr>
                  <a:spLocks noChangeArrowheads="1"/>
                </p:cNvSpPr>
                <p:nvPr/>
              </p:nvSpPr>
              <p:spPr bwMode="auto">
                <a:xfrm>
                  <a:off x="912" y="2056"/>
                  <a:ext cx="9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22" name="Group 21"/>
              <p:cNvGrpSpPr>
                <a:grpSpLocks/>
              </p:cNvGrpSpPr>
              <p:nvPr/>
            </p:nvGrpSpPr>
            <p:grpSpPr bwMode="auto">
              <a:xfrm>
                <a:off x="2961885" y="3481200"/>
                <a:ext cx="199393" cy="393700"/>
                <a:chOff x="984" y="2480"/>
                <a:chExt cx="136" cy="248"/>
              </a:xfrm>
              <a:solidFill>
                <a:schemeClr val="bg1"/>
              </a:solidFill>
            </p:grpSpPr>
            <p:sp>
              <p:nvSpPr>
                <p:cNvPr id="98" name="Oval 22"/>
                <p:cNvSpPr>
                  <a:spLocks noChangeArrowheads="1"/>
                </p:cNvSpPr>
                <p:nvPr/>
              </p:nvSpPr>
              <p:spPr bwMode="auto">
                <a:xfrm>
                  <a:off x="992" y="2480"/>
                  <a:ext cx="129"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9" name="Oval 23"/>
                <p:cNvSpPr>
                  <a:spLocks noChangeArrowheads="1"/>
                </p:cNvSpPr>
                <p:nvPr/>
              </p:nvSpPr>
              <p:spPr bwMode="auto">
                <a:xfrm>
                  <a:off x="984" y="2480"/>
                  <a:ext cx="104"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23" name="Group 24"/>
              <p:cNvGrpSpPr>
                <a:grpSpLocks/>
              </p:cNvGrpSpPr>
              <p:nvPr/>
            </p:nvGrpSpPr>
            <p:grpSpPr bwMode="auto">
              <a:xfrm>
                <a:off x="3255110" y="3112900"/>
                <a:ext cx="164206" cy="342900"/>
                <a:chOff x="1184" y="2248"/>
                <a:chExt cx="112" cy="216"/>
              </a:xfrm>
              <a:solidFill>
                <a:schemeClr val="bg1"/>
              </a:solidFill>
            </p:grpSpPr>
            <p:sp>
              <p:nvSpPr>
                <p:cNvPr id="96" name="Oval 25"/>
                <p:cNvSpPr>
                  <a:spLocks noChangeArrowheads="1"/>
                </p:cNvSpPr>
                <p:nvPr/>
              </p:nvSpPr>
              <p:spPr bwMode="auto">
                <a:xfrm>
                  <a:off x="1184" y="2248"/>
                  <a:ext cx="112"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7" name="Oval 26"/>
                <p:cNvSpPr>
                  <a:spLocks noChangeArrowheads="1"/>
                </p:cNvSpPr>
                <p:nvPr/>
              </p:nvSpPr>
              <p:spPr bwMode="auto">
                <a:xfrm>
                  <a:off x="1184" y="2248"/>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24" name="Group 27"/>
              <p:cNvGrpSpPr>
                <a:grpSpLocks/>
              </p:cNvGrpSpPr>
              <p:nvPr/>
            </p:nvGrpSpPr>
            <p:grpSpPr bwMode="auto">
              <a:xfrm>
                <a:off x="3302026" y="3989200"/>
                <a:ext cx="175935" cy="342900"/>
                <a:chOff x="1216" y="2800"/>
                <a:chExt cx="120" cy="216"/>
              </a:xfrm>
              <a:solidFill>
                <a:schemeClr val="bg1"/>
              </a:solidFill>
            </p:grpSpPr>
            <p:sp>
              <p:nvSpPr>
                <p:cNvPr id="94" name="Oval 28"/>
                <p:cNvSpPr>
                  <a:spLocks noChangeArrowheads="1"/>
                </p:cNvSpPr>
                <p:nvPr/>
              </p:nvSpPr>
              <p:spPr bwMode="auto">
                <a:xfrm>
                  <a:off x="1216" y="2800"/>
                  <a:ext cx="120"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5" name="Oval 29"/>
                <p:cNvSpPr>
                  <a:spLocks noChangeArrowheads="1"/>
                </p:cNvSpPr>
                <p:nvPr/>
              </p:nvSpPr>
              <p:spPr bwMode="auto">
                <a:xfrm>
                  <a:off x="1216" y="2800"/>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25" name="Oval 31"/>
              <p:cNvSpPr>
                <a:spLocks noChangeArrowheads="1"/>
              </p:cNvSpPr>
              <p:nvPr/>
            </p:nvSpPr>
            <p:spPr bwMode="auto">
              <a:xfrm>
                <a:off x="3501419" y="3328800"/>
                <a:ext cx="164206"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26" name="Oval 32"/>
              <p:cNvSpPr>
                <a:spLocks noChangeArrowheads="1"/>
              </p:cNvSpPr>
              <p:nvPr/>
            </p:nvSpPr>
            <p:spPr bwMode="auto">
              <a:xfrm>
                <a:off x="3501419" y="3328800"/>
                <a:ext cx="129019" cy="342900"/>
              </a:xfrm>
              <a:prstGeom prst="ellipse">
                <a:avLst/>
              </a:prstGeom>
              <a:solidFill>
                <a:schemeClr val="bg1"/>
              </a:solid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27" name="AutoShape 34"/>
              <p:cNvSpPr>
                <a:spLocks noChangeArrowheads="1"/>
              </p:cNvSpPr>
              <p:nvPr/>
            </p:nvSpPr>
            <p:spPr bwMode="auto">
              <a:xfrm rot="16200000" flipH="1">
                <a:off x="3495808" y="3099260"/>
                <a:ext cx="2311400" cy="1146468"/>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F09C2A"/>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28" name="Rectangle 35"/>
              <p:cNvSpPr>
                <a:spLocks noChangeArrowheads="1"/>
              </p:cNvSpPr>
              <p:nvPr/>
            </p:nvSpPr>
            <p:spPr bwMode="auto">
              <a:xfrm>
                <a:off x="4017510" y="2509650"/>
                <a:ext cx="58568"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29" name="Group 36"/>
              <p:cNvGrpSpPr>
                <a:grpSpLocks/>
              </p:cNvGrpSpPr>
              <p:nvPr/>
            </p:nvGrpSpPr>
            <p:grpSpPr bwMode="auto">
              <a:xfrm>
                <a:off x="4251782" y="4103500"/>
                <a:ext cx="210845" cy="431800"/>
                <a:chOff x="1864" y="2872"/>
                <a:chExt cx="144" cy="272"/>
              </a:xfrm>
              <a:solidFill>
                <a:schemeClr val="bg1"/>
              </a:solidFill>
            </p:grpSpPr>
            <p:sp>
              <p:nvSpPr>
                <p:cNvPr id="92" name="Oval 37"/>
                <p:cNvSpPr>
                  <a:spLocks noChangeArrowheads="1"/>
                </p:cNvSpPr>
                <p:nvPr/>
              </p:nvSpPr>
              <p:spPr bwMode="auto">
                <a:xfrm>
                  <a:off x="1872" y="2872"/>
                  <a:ext cx="136"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3" name="Oval 38"/>
                <p:cNvSpPr>
                  <a:spLocks noChangeArrowheads="1"/>
                </p:cNvSpPr>
                <p:nvPr/>
              </p:nvSpPr>
              <p:spPr bwMode="auto">
                <a:xfrm>
                  <a:off x="1864" y="2880"/>
                  <a:ext cx="103"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30" name="Group 39"/>
              <p:cNvGrpSpPr>
                <a:grpSpLocks/>
              </p:cNvGrpSpPr>
              <p:nvPr/>
            </p:nvGrpSpPr>
            <p:grpSpPr bwMode="auto">
              <a:xfrm>
                <a:off x="4275209" y="2808100"/>
                <a:ext cx="199131" cy="419100"/>
                <a:chOff x="1880" y="2056"/>
                <a:chExt cx="136" cy="264"/>
              </a:xfrm>
              <a:solidFill>
                <a:schemeClr val="bg1"/>
              </a:solidFill>
            </p:grpSpPr>
            <p:sp>
              <p:nvSpPr>
                <p:cNvPr id="90" name="Oval 40"/>
                <p:cNvSpPr>
                  <a:spLocks noChangeArrowheads="1"/>
                </p:cNvSpPr>
                <p:nvPr/>
              </p:nvSpPr>
              <p:spPr bwMode="auto">
                <a:xfrm>
                  <a:off x="1880" y="2056"/>
                  <a:ext cx="137"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91" name="Oval 41"/>
                <p:cNvSpPr>
                  <a:spLocks noChangeArrowheads="1"/>
                </p:cNvSpPr>
                <p:nvPr/>
              </p:nvSpPr>
              <p:spPr bwMode="auto">
                <a:xfrm>
                  <a:off x="1880" y="2056"/>
                  <a:ext cx="96"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31" name="Group 42"/>
              <p:cNvGrpSpPr>
                <a:grpSpLocks/>
              </p:cNvGrpSpPr>
              <p:nvPr/>
            </p:nvGrpSpPr>
            <p:grpSpPr bwMode="auto">
              <a:xfrm>
                <a:off x="4673471" y="3112900"/>
                <a:ext cx="163990" cy="342900"/>
                <a:chOff x="2152" y="2248"/>
                <a:chExt cx="112" cy="216"/>
              </a:xfrm>
              <a:solidFill>
                <a:schemeClr val="bg1"/>
              </a:solidFill>
            </p:grpSpPr>
            <p:sp>
              <p:nvSpPr>
                <p:cNvPr id="88" name="Oval 43"/>
                <p:cNvSpPr>
                  <a:spLocks noChangeArrowheads="1"/>
                </p:cNvSpPr>
                <p:nvPr/>
              </p:nvSpPr>
              <p:spPr bwMode="auto">
                <a:xfrm>
                  <a:off x="2152" y="2248"/>
                  <a:ext cx="113"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9" name="Oval 44"/>
                <p:cNvSpPr>
                  <a:spLocks noChangeArrowheads="1"/>
                </p:cNvSpPr>
                <p:nvPr/>
              </p:nvSpPr>
              <p:spPr bwMode="auto">
                <a:xfrm>
                  <a:off x="2152" y="2248"/>
                  <a:ext cx="89"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32" name="Group 45"/>
              <p:cNvGrpSpPr>
                <a:grpSpLocks/>
              </p:cNvGrpSpPr>
              <p:nvPr/>
            </p:nvGrpSpPr>
            <p:grpSpPr bwMode="auto">
              <a:xfrm>
                <a:off x="4720326" y="3989200"/>
                <a:ext cx="175704" cy="342900"/>
                <a:chOff x="2184" y="2800"/>
                <a:chExt cx="120" cy="216"/>
              </a:xfrm>
              <a:solidFill>
                <a:schemeClr val="bg1"/>
              </a:solidFill>
            </p:grpSpPr>
            <p:sp>
              <p:nvSpPr>
                <p:cNvPr id="86" name="Oval 46"/>
                <p:cNvSpPr>
                  <a:spLocks noChangeArrowheads="1"/>
                </p:cNvSpPr>
                <p:nvPr/>
              </p:nvSpPr>
              <p:spPr bwMode="auto">
                <a:xfrm>
                  <a:off x="2184" y="2800"/>
                  <a:ext cx="119"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7" name="Oval 47"/>
                <p:cNvSpPr>
                  <a:spLocks noChangeArrowheads="1"/>
                </p:cNvSpPr>
                <p:nvPr/>
              </p:nvSpPr>
              <p:spPr bwMode="auto">
                <a:xfrm>
                  <a:off x="2184" y="2800"/>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33" name="Group 48"/>
              <p:cNvGrpSpPr>
                <a:grpSpLocks/>
              </p:cNvGrpSpPr>
              <p:nvPr/>
            </p:nvGrpSpPr>
            <p:grpSpPr bwMode="auto">
              <a:xfrm>
                <a:off x="4942884" y="3379600"/>
                <a:ext cx="163990" cy="342900"/>
                <a:chOff x="2336" y="2416"/>
                <a:chExt cx="112" cy="216"/>
              </a:xfrm>
              <a:solidFill>
                <a:schemeClr val="bg1"/>
              </a:solidFill>
            </p:grpSpPr>
            <p:sp>
              <p:nvSpPr>
                <p:cNvPr id="84" name="Oval 49"/>
                <p:cNvSpPr>
                  <a:spLocks noChangeArrowheads="1"/>
                </p:cNvSpPr>
                <p:nvPr/>
              </p:nvSpPr>
              <p:spPr bwMode="auto">
                <a:xfrm>
                  <a:off x="2336" y="2416"/>
                  <a:ext cx="112"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5" name="Oval 50"/>
                <p:cNvSpPr>
                  <a:spLocks noChangeArrowheads="1"/>
                </p:cNvSpPr>
                <p:nvPr/>
              </p:nvSpPr>
              <p:spPr bwMode="auto">
                <a:xfrm>
                  <a:off x="2336" y="2416"/>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34" name="Oval 51" descr="Cork"/>
              <p:cNvSpPr>
                <a:spLocks noChangeArrowheads="1"/>
              </p:cNvSpPr>
              <p:nvPr/>
            </p:nvSpPr>
            <p:spPr bwMode="auto">
              <a:xfrm>
                <a:off x="4415772" y="3481200"/>
                <a:ext cx="187417" cy="393700"/>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35" name="AutoShape 54"/>
              <p:cNvSpPr>
                <a:spLocks noChangeArrowheads="1"/>
              </p:cNvSpPr>
              <p:nvPr/>
            </p:nvSpPr>
            <p:spPr bwMode="auto">
              <a:xfrm rot="16200000" flipH="1">
                <a:off x="4985718" y="3098507"/>
                <a:ext cx="2311400" cy="1147976"/>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189A80"/>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36" name="Oval 55" descr="Cork"/>
              <p:cNvSpPr>
                <a:spLocks noChangeArrowheads="1"/>
              </p:cNvSpPr>
              <p:nvPr/>
            </p:nvSpPr>
            <p:spPr bwMode="auto">
              <a:xfrm>
                <a:off x="5752895" y="4103501"/>
                <a:ext cx="199393" cy="419100"/>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37" name="Oval 56" descr="Cork"/>
              <p:cNvSpPr>
                <a:spLocks noChangeArrowheads="1"/>
              </p:cNvSpPr>
              <p:nvPr/>
            </p:nvSpPr>
            <p:spPr bwMode="auto">
              <a:xfrm>
                <a:off x="6163410" y="3112901"/>
                <a:ext cx="164206" cy="342900"/>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38" name="Rectangle 57"/>
              <p:cNvSpPr>
                <a:spLocks noChangeArrowheads="1"/>
              </p:cNvSpPr>
              <p:nvPr/>
            </p:nvSpPr>
            <p:spPr bwMode="auto">
              <a:xfrm>
                <a:off x="5506586" y="2509651"/>
                <a:ext cx="58645"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39" name="Group 58"/>
              <p:cNvGrpSpPr>
                <a:grpSpLocks/>
              </p:cNvGrpSpPr>
              <p:nvPr/>
            </p:nvGrpSpPr>
            <p:grpSpPr bwMode="auto">
              <a:xfrm>
                <a:off x="5764624" y="2808101"/>
                <a:ext cx="199393" cy="419100"/>
                <a:chOff x="2896" y="2056"/>
                <a:chExt cx="136" cy="264"/>
              </a:xfrm>
              <a:solidFill>
                <a:schemeClr val="bg1"/>
              </a:solidFill>
            </p:grpSpPr>
            <p:sp>
              <p:nvSpPr>
                <p:cNvPr id="82" name="Oval 59"/>
                <p:cNvSpPr>
                  <a:spLocks noChangeArrowheads="1"/>
                </p:cNvSpPr>
                <p:nvPr/>
              </p:nvSpPr>
              <p:spPr bwMode="auto">
                <a:xfrm>
                  <a:off x="2896" y="2056"/>
                  <a:ext cx="13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3" name="Oval 60"/>
                <p:cNvSpPr>
                  <a:spLocks noChangeArrowheads="1"/>
                </p:cNvSpPr>
                <p:nvPr/>
              </p:nvSpPr>
              <p:spPr bwMode="auto">
                <a:xfrm>
                  <a:off x="2896" y="2056"/>
                  <a:ext cx="95"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0" name="Group 61"/>
              <p:cNvGrpSpPr>
                <a:grpSpLocks/>
              </p:cNvGrpSpPr>
              <p:nvPr/>
            </p:nvGrpSpPr>
            <p:grpSpPr bwMode="auto">
              <a:xfrm>
                <a:off x="6210326" y="3989201"/>
                <a:ext cx="175935" cy="342900"/>
                <a:chOff x="3200" y="2800"/>
                <a:chExt cx="120" cy="216"/>
              </a:xfrm>
              <a:solidFill>
                <a:schemeClr val="bg1"/>
              </a:solidFill>
            </p:grpSpPr>
            <p:sp>
              <p:nvSpPr>
                <p:cNvPr id="80" name="Oval 62"/>
                <p:cNvSpPr>
                  <a:spLocks noChangeArrowheads="1"/>
                </p:cNvSpPr>
                <p:nvPr/>
              </p:nvSpPr>
              <p:spPr bwMode="auto">
                <a:xfrm>
                  <a:off x="3200" y="2800"/>
                  <a:ext cx="120"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81" name="Oval 63"/>
                <p:cNvSpPr>
                  <a:spLocks noChangeArrowheads="1"/>
                </p:cNvSpPr>
                <p:nvPr/>
              </p:nvSpPr>
              <p:spPr bwMode="auto">
                <a:xfrm>
                  <a:off x="3200" y="2800"/>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1" name="Group 64"/>
              <p:cNvGrpSpPr>
                <a:grpSpLocks/>
              </p:cNvGrpSpPr>
              <p:nvPr/>
            </p:nvGrpSpPr>
            <p:grpSpPr bwMode="auto">
              <a:xfrm>
                <a:off x="6433177" y="3379601"/>
                <a:ext cx="164206" cy="342900"/>
                <a:chOff x="3352" y="2416"/>
                <a:chExt cx="112" cy="216"/>
              </a:xfrm>
              <a:solidFill>
                <a:schemeClr val="bg1"/>
              </a:solidFill>
            </p:grpSpPr>
            <p:sp>
              <p:nvSpPr>
                <p:cNvPr id="78" name="Oval 65"/>
                <p:cNvSpPr>
                  <a:spLocks noChangeArrowheads="1"/>
                </p:cNvSpPr>
                <p:nvPr/>
              </p:nvSpPr>
              <p:spPr bwMode="auto">
                <a:xfrm>
                  <a:off x="3352" y="2416"/>
                  <a:ext cx="112"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9" name="Oval 66"/>
                <p:cNvSpPr>
                  <a:spLocks noChangeArrowheads="1"/>
                </p:cNvSpPr>
                <p:nvPr/>
              </p:nvSpPr>
              <p:spPr bwMode="auto">
                <a:xfrm>
                  <a:off x="3352" y="2416"/>
                  <a:ext cx="88" cy="216"/>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42" name="AutoShape 69"/>
              <p:cNvSpPr>
                <a:spLocks noChangeArrowheads="1"/>
              </p:cNvSpPr>
              <p:nvPr/>
            </p:nvSpPr>
            <p:spPr bwMode="auto">
              <a:xfrm rot="16200000" flipH="1">
                <a:off x="6437280" y="3097384"/>
                <a:ext cx="2311400" cy="1147045"/>
              </a:xfrm>
              <a:custGeom>
                <a:avLst/>
                <a:gdLst>
                  <a:gd name="G0" fmla="+- 3707 0 0"/>
                  <a:gd name="G1" fmla="+- 21600 0 3707"/>
                  <a:gd name="G2" fmla="*/ 3707 1 2"/>
                  <a:gd name="G3" fmla="+- 21600 0 G2"/>
                  <a:gd name="G4" fmla="+/ 3707 21600 2"/>
                  <a:gd name="G5" fmla="+/ G1 0 2"/>
                  <a:gd name="G6" fmla="*/ 21600 21600 3707"/>
                  <a:gd name="G7" fmla="*/ G6 1 2"/>
                  <a:gd name="G8" fmla="+- 21600 0 G7"/>
                  <a:gd name="G9" fmla="*/ 21600 1 2"/>
                  <a:gd name="G10" fmla="+- 3707 0 G9"/>
                  <a:gd name="G11" fmla="?: G10 G8 0"/>
                  <a:gd name="G12" fmla="?: G10 G7 21600"/>
                  <a:gd name="T0" fmla="*/ 19746 w 21600"/>
                  <a:gd name="T1" fmla="*/ 10800 h 21600"/>
                  <a:gd name="T2" fmla="*/ 10800 w 21600"/>
                  <a:gd name="T3" fmla="*/ 21600 h 21600"/>
                  <a:gd name="T4" fmla="*/ 1854 w 21600"/>
                  <a:gd name="T5" fmla="*/ 10800 h 21600"/>
                  <a:gd name="T6" fmla="*/ 10800 w 21600"/>
                  <a:gd name="T7" fmla="*/ 0 h 21600"/>
                  <a:gd name="T8" fmla="*/ 3654 w 21600"/>
                  <a:gd name="T9" fmla="*/ 3654 h 21600"/>
                  <a:gd name="T10" fmla="*/ 17946 w 21600"/>
                  <a:gd name="T11" fmla="*/ 17946 h 21600"/>
                </a:gdLst>
                <a:ahLst/>
                <a:cxnLst>
                  <a:cxn ang="0">
                    <a:pos x="T0" y="T1"/>
                  </a:cxn>
                  <a:cxn ang="0">
                    <a:pos x="T2" y="T3"/>
                  </a:cxn>
                  <a:cxn ang="0">
                    <a:pos x="T4" y="T5"/>
                  </a:cxn>
                  <a:cxn ang="0">
                    <a:pos x="T6" y="T7"/>
                  </a:cxn>
                </a:cxnLst>
                <a:rect l="T8" t="T9" r="T10" b="T11"/>
                <a:pathLst>
                  <a:path w="21600" h="21600">
                    <a:moveTo>
                      <a:pt x="0" y="0"/>
                    </a:moveTo>
                    <a:lnTo>
                      <a:pt x="3707" y="21600"/>
                    </a:lnTo>
                    <a:lnTo>
                      <a:pt x="17893" y="21600"/>
                    </a:lnTo>
                    <a:lnTo>
                      <a:pt x="21600" y="0"/>
                    </a:lnTo>
                    <a:close/>
                  </a:path>
                </a:pathLst>
              </a:custGeom>
              <a:solidFill>
                <a:srgbClr val="377790"/>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43" name="Oval 70" descr="Cork"/>
              <p:cNvSpPr>
                <a:spLocks noChangeArrowheads="1"/>
              </p:cNvSpPr>
              <p:nvPr/>
            </p:nvSpPr>
            <p:spPr bwMode="auto">
              <a:xfrm>
                <a:off x="7663297" y="3989200"/>
                <a:ext cx="174327" cy="342900"/>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44" name="Oval 71" descr="Cork"/>
              <p:cNvSpPr>
                <a:spLocks noChangeArrowheads="1"/>
              </p:cNvSpPr>
              <p:nvPr/>
            </p:nvSpPr>
            <p:spPr bwMode="auto">
              <a:xfrm>
                <a:off x="7885967" y="3379600"/>
                <a:ext cx="164073" cy="342900"/>
              </a:xfrm>
              <a:prstGeom prst="ellipse">
                <a:avLst/>
              </a:prstGeom>
              <a:blipFill dpi="0" rotWithShape="0">
                <a:blip r:embed="rId2"/>
                <a:srcRect/>
                <a:tile tx="0" ty="0" sx="100000" sy="100000" flip="none" algn="tl"/>
              </a:blipFill>
              <a:ln w="9525">
                <a:solidFill>
                  <a:schemeClr val="tx1"/>
                </a:solidFill>
                <a:prstDash val="sysDot"/>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45" name="Rectangle 72"/>
              <p:cNvSpPr>
                <a:spLocks noChangeArrowheads="1"/>
              </p:cNvSpPr>
              <p:nvPr/>
            </p:nvSpPr>
            <p:spPr bwMode="auto">
              <a:xfrm>
                <a:off x="6971847" y="2509650"/>
                <a:ext cx="58597" cy="2298700"/>
              </a:xfrm>
              <a:prstGeom prst="rect">
                <a:avLst/>
              </a:prstGeom>
              <a:solidFill>
                <a:schemeClr val="bg1"/>
              </a:solidFill>
              <a:ln w="9525">
                <a:solidFill>
                  <a:schemeClr val="tx1"/>
                </a:solidFill>
                <a:miter lim="800000"/>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nvGrpSpPr>
              <p:cNvPr id="46" name="Group 73"/>
              <p:cNvGrpSpPr>
                <a:grpSpLocks/>
              </p:cNvGrpSpPr>
              <p:nvPr/>
            </p:nvGrpSpPr>
            <p:grpSpPr bwMode="auto">
              <a:xfrm>
                <a:off x="7217956" y="2808100"/>
                <a:ext cx="199231" cy="419100"/>
                <a:chOff x="3888" y="2056"/>
                <a:chExt cx="136" cy="264"/>
              </a:xfrm>
              <a:solidFill>
                <a:schemeClr val="bg1"/>
              </a:solidFill>
            </p:grpSpPr>
            <p:sp>
              <p:nvSpPr>
                <p:cNvPr id="76" name="Oval 74"/>
                <p:cNvSpPr>
                  <a:spLocks noChangeArrowheads="1"/>
                </p:cNvSpPr>
                <p:nvPr/>
              </p:nvSpPr>
              <p:spPr bwMode="auto">
                <a:xfrm>
                  <a:off x="3888" y="2056"/>
                  <a:ext cx="137"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7" name="Oval 75"/>
                <p:cNvSpPr>
                  <a:spLocks noChangeArrowheads="1"/>
                </p:cNvSpPr>
                <p:nvPr/>
              </p:nvSpPr>
              <p:spPr bwMode="auto">
                <a:xfrm>
                  <a:off x="3888" y="2056"/>
                  <a:ext cx="96" cy="264"/>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7" name="Group 76"/>
              <p:cNvGrpSpPr>
                <a:grpSpLocks/>
              </p:cNvGrpSpPr>
              <p:nvPr/>
            </p:nvGrpSpPr>
            <p:grpSpPr bwMode="auto">
              <a:xfrm>
                <a:off x="7323432" y="3481200"/>
                <a:ext cx="199231" cy="393700"/>
                <a:chOff x="3960" y="2480"/>
                <a:chExt cx="136" cy="248"/>
              </a:xfrm>
              <a:solidFill>
                <a:schemeClr val="bg1"/>
              </a:solidFill>
            </p:grpSpPr>
            <p:sp>
              <p:nvSpPr>
                <p:cNvPr id="74" name="Oval 77"/>
                <p:cNvSpPr>
                  <a:spLocks noChangeArrowheads="1"/>
                </p:cNvSpPr>
                <p:nvPr/>
              </p:nvSpPr>
              <p:spPr bwMode="auto">
                <a:xfrm>
                  <a:off x="3967" y="2480"/>
                  <a:ext cx="129"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5" name="Oval 78"/>
                <p:cNvSpPr>
                  <a:spLocks noChangeArrowheads="1"/>
                </p:cNvSpPr>
                <p:nvPr/>
              </p:nvSpPr>
              <p:spPr bwMode="auto">
                <a:xfrm>
                  <a:off x="3959" y="2480"/>
                  <a:ext cx="104" cy="248"/>
                </a:xfrm>
                <a:prstGeom prst="ellipse">
                  <a:avLst/>
                </a:prstGeom>
                <a:grpFill/>
                <a:ln w="9525">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48" name="Group 80"/>
              <p:cNvGrpSpPr>
                <a:grpSpLocks/>
              </p:cNvGrpSpPr>
              <p:nvPr/>
            </p:nvGrpSpPr>
            <p:grpSpPr bwMode="auto">
              <a:xfrm>
                <a:off x="1802947" y="2998600"/>
                <a:ext cx="6616700" cy="1339850"/>
                <a:chOff x="193" y="2176"/>
                <a:chExt cx="4515" cy="844"/>
              </a:xfrm>
            </p:grpSpPr>
            <p:grpSp>
              <p:nvGrpSpPr>
                <p:cNvPr id="49" name="Group 81"/>
                <p:cNvGrpSpPr>
                  <a:grpSpLocks/>
                </p:cNvGrpSpPr>
                <p:nvPr/>
              </p:nvGrpSpPr>
              <p:grpSpPr bwMode="auto">
                <a:xfrm>
                  <a:off x="193" y="2190"/>
                  <a:ext cx="545" cy="830"/>
                  <a:chOff x="193" y="2190"/>
                  <a:chExt cx="545" cy="830"/>
                </a:xfrm>
              </p:grpSpPr>
              <p:sp>
                <p:nvSpPr>
                  <p:cNvPr id="68" name="Line 82"/>
                  <p:cNvSpPr>
                    <a:spLocks noChangeShapeType="1"/>
                  </p:cNvSpPr>
                  <p:nvPr/>
                </p:nvSpPr>
                <p:spPr bwMode="auto">
                  <a:xfrm>
                    <a:off x="464" y="2518"/>
                    <a:ext cx="272"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9" name="Line 83"/>
                  <p:cNvSpPr>
                    <a:spLocks noChangeShapeType="1"/>
                  </p:cNvSpPr>
                  <p:nvPr/>
                </p:nvSpPr>
                <p:spPr bwMode="auto">
                  <a:xfrm>
                    <a:off x="193" y="2190"/>
                    <a:ext cx="536" cy="12"/>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0" name="Line 84"/>
                  <p:cNvSpPr>
                    <a:spLocks noChangeShapeType="1"/>
                  </p:cNvSpPr>
                  <p:nvPr/>
                </p:nvSpPr>
                <p:spPr bwMode="auto">
                  <a:xfrm>
                    <a:off x="346" y="2350"/>
                    <a:ext cx="385" cy="12"/>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1" name="Line 85"/>
                  <p:cNvSpPr>
                    <a:spLocks noChangeShapeType="1"/>
                  </p:cNvSpPr>
                  <p:nvPr/>
                </p:nvSpPr>
                <p:spPr bwMode="auto">
                  <a:xfrm>
                    <a:off x="218" y="2614"/>
                    <a:ext cx="520" cy="12"/>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2" name="Line 86"/>
                  <p:cNvSpPr>
                    <a:spLocks noChangeShapeType="1"/>
                  </p:cNvSpPr>
                  <p:nvPr/>
                </p:nvSpPr>
                <p:spPr bwMode="auto">
                  <a:xfrm>
                    <a:off x="218" y="3014"/>
                    <a:ext cx="512" cy="6"/>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73" name="Line 87"/>
                  <p:cNvSpPr>
                    <a:spLocks noChangeShapeType="1"/>
                  </p:cNvSpPr>
                  <p:nvPr/>
                </p:nvSpPr>
                <p:spPr bwMode="auto">
                  <a:xfrm>
                    <a:off x="373" y="2908"/>
                    <a:ext cx="344" cy="16"/>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50" name="Group 88"/>
                <p:cNvGrpSpPr>
                  <a:grpSpLocks/>
                </p:cNvGrpSpPr>
                <p:nvPr/>
              </p:nvGrpSpPr>
              <p:grpSpPr bwMode="auto">
                <a:xfrm>
                  <a:off x="917" y="2200"/>
                  <a:ext cx="799" cy="820"/>
                  <a:chOff x="917" y="2200"/>
                  <a:chExt cx="799" cy="820"/>
                </a:xfrm>
              </p:grpSpPr>
              <p:sp>
                <p:nvSpPr>
                  <p:cNvPr id="62" name="Line 89"/>
                  <p:cNvSpPr>
                    <a:spLocks noChangeShapeType="1"/>
                  </p:cNvSpPr>
                  <p:nvPr/>
                </p:nvSpPr>
                <p:spPr bwMode="auto">
                  <a:xfrm>
                    <a:off x="917" y="3016"/>
                    <a:ext cx="792"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3" name="Line 90"/>
                  <p:cNvSpPr>
                    <a:spLocks noChangeShapeType="1"/>
                  </p:cNvSpPr>
                  <p:nvPr/>
                </p:nvSpPr>
                <p:spPr bwMode="auto">
                  <a:xfrm flipV="1">
                    <a:off x="1004" y="2620"/>
                    <a:ext cx="695" cy="8"/>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4" name="Line 91"/>
                  <p:cNvSpPr>
                    <a:spLocks noChangeShapeType="1"/>
                  </p:cNvSpPr>
                  <p:nvPr/>
                </p:nvSpPr>
                <p:spPr bwMode="auto">
                  <a:xfrm>
                    <a:off x="1197" y="2360"/>
                    <a:ext cx="519"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5" name="Line 92"/>
                  <p:cNvSpPr>
                    <a:spLocks noChangeShapeType="1"/>
                  </p:cNvSpPr>
                  <p:nvPr/>
                </p:nvSpPr>
                <p:spPr bwMode="auto">
                  <a:xfrm>
                    <a:off x="1237" y="2920"/>
                    <a:ext cx="471" cy="0"/>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6" name="Line 93"/>
                  <p:cNvSpPr>
                    <a:spLocks noChangeShapeType="1"/>
                  </p:cNvSpPr>
                  <p:nvPr/>
                </p:nvSpPr>
                <p:spPr bwMode="auto">
                  <a:xfrm>
                    <a:off x="1365" y="2524"/>
                    <a:ext cx="343"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7" name="Line 94"/>
                  <p:cNvSpPr>
                    <a:spLocks noChangeShapeType="1"/>
                  </p:cNvSpPr>
                  <p:nvPr/>
                </p:nvSpPr>
                <p:spPr bwMode="auto">
                  <a:xfrm>
                    <a:off x="924" y="2200"/>
                    <a:ext cx="776"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51" name="Group 95"/>
                <p:cNvGrpSpPr>
                  <a:grpSpLocks/>
                </p:cNvGrpSpPr>
                <p:nvPr/>
              </p:nvGrpSpPr>
              <p:grpSpPr bwMode="auto">
                <a:xfrm>
                  <a:off x="2925" y="2184"/>
                  <a:ext cx="799" cy="724"/>
                  <a:chOff x="2925" y="2184"/>
                  <a:chExt cx="799" cy="724"/>
                </a:xfrm>
              </p:grpSpPr>
              <p:sp>
                <p:nvSpPr>
                  <p:cNvPr id="59" name="Line 96"/>
                  <p:cNvSpPr>
                    <a:spLocks noChangeShapeType="1"/>
                  </p:cNvSpPr>
                  <p:nvPr/>
                </p:nvSpPr>
                <p:spPr bwMode="auto">
                  <a:xfrm flipV="1">
                    <a:off x="3381" y="2524"/>
                    <a:ext cx="343" cy="8"/>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0" name="Line 97"/>
                  <p:cNvSpPr>
                    <a:spLocks noChangeShapeType="1"/>
                  </p:cNvSpPr>
                  <p:nvPr/>
                </p:nvSpPr>
                <p:spPr bwMode="auto">
                  <a:xfrm>
                    <a:off x="2925" y="2184"/>
                    <a:ext cx="792"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61" name="Line 98"/>
                  <p:cNvSpPr>
                    <a:spLocks noChangeShapeType="1"/>
                  </p:cNvSpPr>
                  <p:nvPr/>
                </p:nvSpPr>
                <p:spPr bwMode="auto">
                  <a:xfrm>
                    <a:off x="3197" y="2904"/>
                    <a:ext cx="528"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nvGrpSpPr>
                <p:cNvPr id="52" name="Group 99"/>
                <p:cNvGrpSpPr>
                  <a:grpSpLocks/>
                </p:cNvGrpSpPr>
                <p:nvPr/>
              </p:nvGrpSpPr>
              <p:grpSpPr bwMode="auto">
                <a:xfrm>
                  <a:off x="1877" y="2192"/>
                  <a:ext cx="847" cy="828"/>
                  <a:chOff x="1877" y="2192"/>
                  <a:chExt cx="847" cy="828"/>
                </a:xfrm>
              </p:grpSpPr>
              <p:sp>
                <p:nvSpPr>
                  <p:cNvPr id="54" name="Line 100"/>
                  <p:cNvSpPr>
                    <a:spLocks noChangeShapeType="1"/>
                  </p:cNvSpPr>
                  <p:nvPr/>
                </p:nvSpPr>
                <p:spPr bwMode="auto">
                  <a:xfrm>
                    <a:off x="1910" y="2192"/>
                    <a:ext cx="806"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5" name="Line 101"/>
                  <p:cNvSpPr>
                    <a:spLocks noChangeShapeType="1"/>
                  </p:cNvSpPr>
                  <p:nvPr/>
                </p:nvSpPr>
                <p:spPr bwMode="auto">
                  <a:xfrm flipV="1">
                    <a:off x="2161" y="2356"/>
                    <a:ext cx="558" cy="8"/>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6" name="Line 102"/>
                  <p:cNvSpPr>
                    <a:spLocks noChangeShapeType="1"/>
                  </p:cNvSpPr>
                  <p:nvPr/>
                </p:nvSpPr>
                <p:spPr bwMode="auto">
                  <a:xfrm flipV="1">
                    <a:off x="2365" y="2524"/>
                    <a:ext cx="342" cy="8"/>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7" name="Line 103"/>
                  <p:cNvSpPr>
                    <a:spLocks noChangeShapeType="1"/>
                  </p:cNvSpPr>
                  <p:nvPr/>
                </p:nvSpPr>
                <p:spPr bwMode="auto">
                  <a:xfrm>
                    <a:off x="2197" y="2912"/>
                    <a:ext cx="526"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sp>
                <p:nvSpPr>
                  <p:cNvPr id="58" name="Line 104"/>
                  <p:cNvSpPr>
                    <a:spLocks noChangeShapeType="1"/>
                  </p:cNvSpPr>
                  <p:nvPr/>
                </p:nvSpPr>
                <p:spPr bwMode="auto">
                  <a:xfrm>
                    <a:off x="1877" y="3016"/>
                    <a:ext cx="838"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sp>
              <p:nvSpPr>
                <p:cNvPr id="53" name="Line 105"/>
                <p:cNvSpPr>
                  <a:spLocks noChangeShapeType="1"/>
                </p:cNvSpPr>
                <p:nvPr/>
              </p:nvSpPr>
              <p:spPr bwMode="auto">
                <a:xfrm>
                  <a:off x="3901" y="2176"/>
                  <a:ext cx="807" cy="4"/>
                </a:xfrm>
                <a:prstGeom prst="line">
                  <a:avLst/>
                </a:prstGeom>
                <a:noFill/>
                <a:ln w="38100">
                  <a:solidFill>
                    <a:srgbClr val="D24132"/>
                  </a:solidFill>
                  <a:round/>
                  <a:headEnd/>
                  <a:tailEnd/>
                </a:ln>
                <a:effectLst/>
              </p:spPr>
              <p:txBody>
                <a:bodyPr wrap="none" anchor="ctr"/>
                <a:lstStyle/>
                <a:p>
                  <a:pPr>
                    <a:defRPr/>
                  </a:pPr>
                  <a:endParaRPr lang="zh-CN" altLang="en-US">
                    <a:solidFill>
                      <a:prstClr val="black"/>
                    </a:solidFill>
                    <a:effectLst>
                      <a:outerShdw blurRad="38100" dist="38100" dir="2700000" algn="tl">
                        <a:srgbClr val="000000">
                          <a:alpha val="43137"/>
                        </a:srgbClr>
                      </a:outerShdw>
                    </a:effectLst>
                  </a:endParaRPr>
                </a:p>
              </p:txBody>
            </p:sp>
          </p:grpSp>
        </p:grpSp>
        <p:sp>
          <p:nvSpPr>
            <p:cNvPr id="6" name="Text Box 2"/>
            <p:cNvSpPr txBox="1">
              <a:spLocks noChangeArrowheads="1"/>
            </p:cNvSpPr>
            <p:nvPr/>
          </p:nvSpPr>
          <p:spPr bwMode="auto">
            <a:xfrm>
              <a:off x="2668024" y="2257179"/>
              <a:ext cx="1441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400" b="1">
                  <a:solidFill>
                    <a:schemeClr val="hlink"/>
                  </a:solidFill>
                  <a:latin typeface="Times New Roman" pitchFamily="18" charset="0"/>
                  <a:ea typeface="仿宋_GB2312" pitchFamily="49" charset="-122"/>
                </a:defRPr>
              </a:lvl1pPr>
              <a:lvl2pPr marL="742950" indent="-285750" eaLnBrk="0" hangingPunct="0">
                <a:defRPr kumimoji="1" sz="1400" b="1">
                  <a:solidFill>
                    <a:schemeClr val="hlink"/>
                  </a:solidFill>
                  <a:latin typeface="Times New Roman" pitchFamily="18" charset="0"/>
                  <a:ea typeface="仿宋_GB2312" pitchFamily="49" charset="-122"/>
                </a:defRPr>
              </a:lvl2pPr>
              <a:lvl3pPr marL="1143000" indent="-228600" eaLnBrk="0" hangingPunct="0">
                <a:defRPr kumimoji="1" sz="1400" b="1">
                  <a:solidFill>
                    <a:schemeClr val="hlink"/>
                  </a:solidFill>
                  <a:latin typeface="Times New Roman" pitchFamily="18" charset="0"/>
                  <a:ea typeface="仿宋_GB2312" pitchFamily="49" charset="-122"/>
                </a:defRPr>
              </a:lvl3pPr>
              <a:lvl4pPr marL="1600200" indent="-228600" eaLnBrk="0" hangingPunct="0">
                <a:defRPr kumimoji="1" sz="1400" b="1">
                  <a:solidFill>
                    <a:schemeClr val="hlink"/>
                  </a:solidFill>
                  <a:latin typeface="Times New Roman" pitchFamily="18" charset="0"/>
                  <a:ea typeface="仿宋_GB2312" pitchFamily="49" charset="-122"/>
                </a:defRPr>
              </a:lvl4pPr>
              <a:lvl5pPr marL="2057400" indent="-228600" eaLnBrk="0" hangingPunct="0">
                <a:defRPr kumimoji="1" sz="1400" b="1">
                  <a:solidFill>
                    <a:schemeClr val="hlink"/>
                  </a:solidFill>
                  <a:latin typeface="Times New Roman" pitchFamily="18" charset="0"/>
                  <a:ea typeface="仿宋_GB2312" pitchFamily="49" charset="-122"/>
                </a:defRPr>
              </a:lvl5pPr>
              <a:lvl6pPr marL="25146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6pPr>
              <a:lvl7pPr marL="29718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7pPr>
              <a:lvl8pPr marL="34290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8pPr>
              <a:lvl9pPr marL="38862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9pPr>
            </a:lstStyle>
            <a:p>
              <a:pPr algn="ctr"/>
              <a:r>
                <a:rPr lang="zh-CN" altLang="en-US" sz="2000" dirty="0">
                  <a:solidFill>
                    <a:srgbClr val="D24132"/>
                  </a:solidFill>
                  <a:latin typeface="微软雅黑" panose="020B0503020204020204" pitchFamily="34" charset="-122"/>
                  <a:ea typeface="微软雅黑" panose="020B0503020204020204" pitchFamily="34" charset="-122"/>
                </a:rPr>
                <a:t>设备缺陷</a:t>
              </a:r>
              <a:endParaRPr lang="en-US" altLang="zh-CN" sz="2000" dirty="0">
                <a:solidFill>
                  <a:srgbClr val="D24132"/>
                </a:solidFill>
                <a:latin typeface="微软雅黑" panose="020B0503020204020204" pitchFamily="34" charset="-122"/>
                <a:ea typeface="微软雅黑" panose="020B0503020204020204" pitchFamily="34" charset="-122"/>
              </a:endParaRPr>
            </a:p>
          </p:txBody>
        </p:sp>
        <p:sp>
          <p:nvSpPr>
            <p:cNvPr id="7" name="Rectangle 49"/>
            <p:cNvSpPr>
              <a:spLocks noChangeArrowheads="1"/>
            </p:cNvSpPr>
            <p:nvPr/>
          </p:nvSpPr>
          <p:spPr bwMode="auto">
            <a:xfrm>
              <a:off x="5666351" y="224435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管理制度</a:t>
              </a:r>
              <a:endParaRPr lang="zh-TW" altLang="en-US" sz="2000" b="1" dirty="0">
                <a:solidFill>
                  <a:srgbClr val="D24132"/>
                </a:solidFill>
                <a:latin typeface="微软雅黑" panose="020B0503020204020204" pitchFamily="34" charset="-122"/>
                <a:ea typeface="微软雅黑" panose="020B0503020204020204" pitchFamily="34" charset="-122"/>
              </a:endParaRPr>
            </a:p>
          </p:txBody>
        </p:sp>
        <p:sp>
          <p:nvSpPr>
            <p:cNvPr id="8" name="Rectangle 72"/>
            <p:cNvSpPr>
              <a:spLocks noChangeArrowheads="1"/>
            </p:cNvSpPr>
            <p:nvPr/>
          </p:nvSpPr>
          <p:spPr bwMode="auto">
            <a:xfrm>
              <a:off x="7157071" y="225763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个人行为</a:t>
              </a:r>
              <a:endParaRPr lang="zh-TW" altLang="en-US" sz="2400" b="1" dirty="0">
                <a:solidFill>
                  <a:srgbClr val="D24132"/>
                </a:solidFill>
                <a:latin typeface="微软雅黑" panose="020B0503020204020204" pitchFamily="34" charset="-122"/>
                <a:ea typeface="微软雅黑" panose="020B0503020204020204" pitchFamily="34" charset="-122"/>
              </a:endParaRPr>
            </a:p>
          </p:txBody>
        </p:sp>
        <p:sp>
          <p:nvSpPr>
            <p:cNvPr id="9" name="AutoShape 116"/>
            <p:cNvSpPr>
              <a:spLocks noChangeArrowheads="1"/>
            </p:cNvSpPr>
            <p:nvPr/>
          </p:nvSpPr>
          <p:spPr bwMode="auto">
            <a:xfrm>
              <a:off x="9907156" y="2333439"/>
              <a:ext cx="1066800" cy="2806700"/>
            </a:xfrm>
            <a:prstGeom prst="irregularSeal1">
              <a:avLst/>
            </a:prstGeom>
            <a:solidFill>
              <a:srgbClr val="C00000"/>
            </a:solidFill>
            <a:ln w="9525">
              <a:solidFill>
                <a:schemeClr val="tx1"/>
              </a:solidFill>
              <a:miter lim="800000"/>
              <a:headEnd/>
              <a:tailEnd/>
            </a:ln>
            <a:effectLst/>
          </p:spPr>
          <p:txBody>
            <a:bodyPr wrap="none" anchor="ctr"/>
            <a:lstStyle/>
            <a:p>
              <a:pPr>
                <a:defRPr/>
              </a:pPr>
              <a:endParaRPr lang="zh-CN" altLang="en-US"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 Box 117"/>
            <p:cNvSpPr txBox="1">
              <a:spLocks noChangeArrowheads="1"/>
            </p:cNvSpPr>
            <p:nvPr/>
          </p:nvSpPr>
          <p:spPr bwMode="auto">
            <a:xfrm>
              <a:off x="9907156" y="3264309"/>
              <a:ext cx="1066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400" b="1">
                  <a:solidFill>
                    <a:schemeClr val="hlink"/>
                  </a:solidFill>
                  <a:latin typeface="Times New Roman" pitchFamily="18" charset="0"/>
                  <a:ea typeface="仿宋_GB2312" pitchFamily="49" charset="-122"/>
                </a:defRPr>
              </a:lvl1pPr>
              <a:lvl2pPr marL="742950" indent="-285750" eaLnBrk="0" hangingPunct="0">
                <a:defRPr kumimoji="1" sz="1400" b="1">
                  <a:solidFill>
                    <a:schemeClr val="hlink"/>
                  </a:solidFill>
                  <a:latin typeface="Times New Roman" pitchFamily="18" charset="0"/>
                  <a:ea typeface="仿宋_GB2312" pitchFamily="49" charset="-122"/>
                </a:defRPr>
              </a:lvl2pPr>
              <a:lvl3pPr marL="1143000" indent="-228600" eaLnBrk="0" hangingPunct="0">
                <a:defRPr kumimoji="1" sz="1400" b="1">
                  <a:solidFill>
                    <a:schemeClr val="hlink"/>
                  </a:solidFill>
                  <a:latin typeface="Times New Roman" pitchFamily="18" charset="0"/>
                  <a:ea typeface="仿宋_GB2312" pitchFamily="49" charset="-122"/>
                </a:defRPr>
              </a:lvl3pPr>
              <a:lvl4pPr marL="1600200" indent="-228600" eaLnBrk="0" hangingPunct="0">
                <a:defRPr kumimoji="1" sz="1400" b="1">
                  <a:solidFill>
                    <a:schemeClr val="hlink"/>
                  </a:solidFill>
                  <a:latin typeface="Times New Roman" pitchFamily="18" charset="0"/>
                  <a:ea typeface="仿宋_GB2312" pitchFamily="49" charset="-122"/>
                </a:defRPr>
              </a:lvl4pPr>
              <a:lvl5pPr marL="2057400" indent="-228600" eaLnBrk="0" hangingPunct="0">
                <a:defRPr kumimoji="1" sz="1400" b="1">
                  <a:solidFill>
                    <a:schemeClr val="hlink"/>
                  </a:solidFill>
                  <a:latin typeface="Times New Roman" pitchFamily="18" charset="0"/>
                  <a:ea typeface="仿宋_GB2312" pitchFamily="49" charset="-122"/>
                </a:defRPr>
              </a:lvl5pPr>
              <a:lvl6pPr marL="25146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6pPr>
              <a:lvl7pPr marL="29718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7pPr>
              <a:lvl8pPr marL="34290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8pPr>
              <a:lvl9pPr marL="3886200" indent="-228600" algn="ctr" eaLnBrk="0" fontAlgn="base" hangingPunct="0">
                <a:spcBef>
                  <a:spcPct val="50000"/>
                </a:spcBef>
                <a:spcAft>
                  <a:spcPct val="0"/>
                </a:spcAft>
                <a:defRPr kumimoji="1" sz="1400" b="1">
                  <a:solidFill>
                    <a:schemeClr val="hlink"/>
                  </a:solidFill>
                  <a:latin typeface="Times New Roman" pitchFamily="18" charset="0"/>
                  <a:ea typeface="仿宋_GB2312" pitchFamily="49" charset="-122"/>
                </a:defRPr>
              </a:lvl9pPr>
            </a:lstStyle>
            <a:p>
              <a:pPr algn="ctr"/>
              <a:r>
                <a:rPr lang="zh-CN" altLang="en-US" sz="1800" dirty="0" smtClean="0">
                  <a:solidFill>
                    <a:prstClr val="white"/>
                  </a:solidFill>
                  <a:latin typeface="微软雅黑" panose="020B0503020204020204" pitchFamily="34" charset="-122"/>
                  <a:ea typeface="微软雅黑" panose="020B0503020204020204" pitchFamily="34" charset="-122"/>
                </a:rPr>
                <a:t>零意外</a:t>
              </a:r>
              <a:r>
                <a:rPr lang="zh-CN" altLang="en-US" sz="1800" dirty="0">
                  <a:solidFill>
                    <a:prstClr val="white"/>
                  </a:solidFill>
                  <a:latin typeface="微软雅黑" panose="020B0503020204020204" pitchFamily="34" charset="-122"/>
                  <a:ea typeface="微软雅黑" panose="020B0503020204020204" pitchFamily="34" charset="-122"/>
                </a:rPr>
                <a:t>事故发生</a:t>
              </a:r>
              <a:endParaRPr lang="en-US" altLang="zh-CN" sz="1800" dirty="0">
                <a:solidFill>
                  <a:prstClr val="white"/>
                </a:solidFill>
                <a:latin typeface="微软雅黑" panose="020B0503020204020204" pitchFamily="34" charset="-122"/>
                <a:ea typeface="微软雅黑" panose="020B0503020204020204" pitchFamily="34" charset="-122"/>
              </a:endParaRPr>
            </a:p>
          </p:txBody>
        </p:sp>
        <p:sp>
          <p:nvSpPr>
            <p:cNvPr id="11" name="AutoShape 52"/>
            <p:cNvSpPr>
              <a:spLocks noChangeArrowheads="1"/>
            </p:cNvSpPr>
            <p:nvPr/>
          </p:nvSpPr>
          <p:spPr bwMode="auto">
            <a:xfrm>
              <a:off x="4252440" y="1018989"/>
              <a:ext cx="2286000" cy="762000"/>
            </a:xfrm>
            <a:prstGeom prst="wedgeRectCallout">
              <a:avLst>
                <a:gd name="adj1" fmla="val -21736"/>
                <a:gd name="adj2" fmla="val 198958"/>
              </a:avLst>
            </a:prstGeom>
            <a:solidFill>
              <a:srgbClr val="F09C2A"/>
            </a:solidFill>
            <a:ln w="9525">
              <a:solidFill>
                <a:schemeClr val="tx1"/>
              </a:solidFill>
              <a:miter lim="800000"/>
              <a:headEnd/>
              <a:tailEnd/>
            </a:ln>
            <a:effectLst>
              <a:outerShdw dist="107763" dir="2700000" algn="ctr" rotWithShape="0">
                <a:srgbClr val="666699"/>
              </a:outerShdw>
            </a:effectLst>
          </p:spPr>
          <p:txBody>
            <a:bodyPr anchor="ctr"/>
            <a:lstStyle/>
            <a:p>
              <a:pPr eaLnBrk="0" hangingPunct="0">
                <a:spcBef>
                  <a:spcPct val="0"/>
                </a:spcBef>
                <a:defRPr/>
              </a:pPr>
              <a:r>
                <a:rPr lang="zh-CN" altLang="en-US" b="1" dirty="0">
                  <a:solidFill>
                    <a:prstClr val="white"/>
                  </a:solidFill>
                  <a:latin typeface="微软雅黑" panose="020B0503020204020204" pitchFamily="34" charset="-122"/>
                  <a:ea typeface="微软雅黑" panose="020B0503020204020204" pitchFamily="34" charset="-122"/>
                </a:rPr>
                <a:t>良好的工作环境能避免意外事故发生 </a:t>
              </a:r>
              <a:endParaRPr lang="en-US" altLang="zh-CN" b="1" dirty="0">
                <a:solidFill>
                  <a:prstClr val="white"/>
                </a:solidFill>
                <a:latin typeface="微软雅黑" panose="020B0503020204020204" pitchFamily="34" charset="-122"/>
                <a:ea typeface="微软雅黑" panose="020B0503020204020204" pitchFamily="34" charset="-122"/>
              </a:endParaRPr>
            </a:p>
          </p:txBody>
        </p:sp>
        <p:sp>
          <p:nvSpPr>
            <p:cNvPr id="12" name="AutoShape 67"/>
            <p:cNvSpPr>
              <a:spLocks noChangeArrowheads="1"/>
            </p:cNvSpPr>
            <p:nvPr/>
          </p:nvSpPr>
          <p:spPr bwMode="auto">
            <a:xfrm>
              <a:off x="3947640" y="5140139"/>
              <a:ext cx="2362200" cy="755650"/>
            </a:xfrm>
            <a:prstGeom prst="wedgeRectCallout">
              <a:avLst>
                <a:gd name="adj1" fmla="val 26546"/>
                <a:gd name="adj2" fmla="val -122477"/>
              </a:avLst>
            </a:prstGeom>
            <a:solidFill>
              <a:srgbClr val="1CB094"/>
            </a:solidFill>
            <a:ln w="9525">
              <a:solidFill>
                <a:schemeClr val="tx1"/>
              </a:solidFill>
              <a:miter lim="800000"/>
              <a:headEnd/>
              <a:tailEnd/>
            </a:ln>
            <a:effectLst>
              <a:outerShdw dist="107763" dir="2700000" algn="ctr" rotWithShape="0">
                <a:srgbClr val="666699"/>
              </a:outerShdw>
            </a:effectLst>
          </p:spPr>
          <p:txBody>
            <a:bodyPr anchor="ctr"/>
            <a:lstStyle/>
            <a:p>
              <a:pPr eaLnBrk="0" hangingPunct="0">
                <a:defRPr/>
              </a:pPr>
              <a:r>
                <a:rPr lang="zh-CN" altLang="en-US" b="1">
                  <a:solidFill>
                    <a:prstClr val="white"/>
                  </a:solidFill>
                  <a:latin typeface="微软雅黑" panose="020B0503020204020204" pitchFamily="34" charset="-122"/>
                  <a:ea typeface="微软雅黑" panose="020B0503020204020204" pitchFamily="34" charset="-122"/>
                </a:rPr>
                <a:t>良好的管理制度能避免意外事故发生 </a:t>
              </a:r>
              <a:endParaRPr lang="en-US" altLang="zh-CN" b="1" dirty="0">
                <a:solidFill>
                  <a:prstClr val="white"/>
                </a:solidFill>
                <a:latin typeface="微软雅黑" panose="020B0503020204020204" pitchFamily="34" charset="-122"/>
                <a:ea typeface="微软雅黑" panose="020B0503020204020204" pitchFamily="34" charset="-122"/>
              </a:endParaRPr>
            </a:p>
          </p:txBody>
        </p:sp>
        <p:sp>
          <p:nvSpPr>
            <p:cNvPr id="13" name="AutoShape 79"/>
            <p:cNvSpPr>
              <a:spLocks noChangeArrowheads="1"/>
            </p:cNvSpPr>
            <p:nvPr/>
          </p:nvSpPr>
          <p:spPr bwMode="auto">
            <a:xfrm>
              <a:off x="7148040" y="4828989"/>
              <a:ext cx="2209800" cy="1143000"/>
            </a:xfrm>
            <a:prstGeom prst="wedgeRectCallout">
              <a:avLst>
                <a:gd name="adj1" fmla="val -26653"/>
                <a:gd name="adj2" fmla="val -84028"/>
              </a:avLst>
            </a:prstGeom>
            <a:solidFill>
              <a:srgbClr val="509DBC"/>
            </a:solidFill>
            <a:ln w="9525">
              <a:solidFill>
                <a:schemeClr val="tx1"/>
              </a:solidFill>
              <a:miter lim="800000"/>
              <a:headEnd/>
              <a:tailEnd/>
            </a:ln>
            <a:effectLst>
              <a:outerShdw dist="107763" dir="2700000" algn="ctr" rotWithShape="0">
                <a:srgbClr val="666699"/>
              </a:outerShdw>
            </a:effectLst>
          </p:spPr>
          <p:txBody>
            <a:bodyPr anchor="ctr"/>
            <a:lstStyle/>
            <a:p>
              <a:pPr eaLnBrk="0" hangingPunct="0">
                <a:spcBef>
                  <a:spcPct val="0"/>
                </a:spcBef>
                <a:defRPr/>
              </a:pPr>
              <a:r>
                <a:rPr lang="zh-CN" altLang="en-US" b="1" dirty="0">
                  <a:solidFill>
                    <a:prstClr val="white"/>
                  </a:solidFill>
                  <a:latin typeface="微软雅黑" panose="020B0503020204020204" pitchFamily="34" charset="-122"/>
                  <a:ea typeface="微软雅黑" panose="020B0503020204020204" pitchFamily="34" charset="-122"/>
                </a:rPr>
                <a:t>良好的人体工学设计和良好的个人行为能避免意外事故发生 </a:t>
              </a:r>
              <a:endParaRPr lang="en-US" altLang="zh-CN" b="1" dirty="0">
                <a:solidFill>
                  <a:prstClr val="white"/>
                </a:solidFill>
                <a:latin typeface="微软雅黑" panose="020B0503020204020204" pitchFamily="34" charset="-122"/>
                <a:ea typeface="微软雅黑" panose="020B0503020204020204" pitchFamily="34" charset="-122"/>
              </a:endParaRPr>
            </a:p>
          </p:txBody>
        </p:sp>
        <p:sp>
          <p:nvSpPr>
            <p:cNvPr id="14" name="AutoShape 113"/>
            <p:cNvSpPr>
              <a:spLocks noChangeArrowheads="1"/>
            </p:cNvSpPr>
            <p:nvPr/>
          </p:nvSpPr>
          <p:spPr bwMode="auto">
            <a:xfrm>
              <a:off x="1814040" y="1171389"/>
              <a:ext cx="2286000" cy="774700"/>
            </a:xfrm>
            <a:prstGeom prst="wedgeRectCallout">
              <a:avLst>
                <a:gd name="adj1" fmla="val -8403"/>
                <a:gd name="adj2" fmla="val 185042"/>
              </a:avLst>
            </a:prstGeom>
            <a:solidFill>
              <a:srgbClr val="F58D76"/>
            </a:solidFill>
            <a:ln w="9525">
              <a:solidFill>
                <a:schemeClr val="tx1"/>
              </a:solidFill>
              <a:miter lim="800000"/>
              <a:headEnd/>
              <a:tailEnd/>
            </a:ln>
            <a:effectLst>
              <a:outerShdw dist="107763" dir="2700000" algn="ctr" rotWithShape="0">
                <a:srgbClr val="666699"/>
              </a:outerShdw>
            </a:effectLst>
          </p:spPr>
          <p:txBody>
            <a:bodyPr anchor="ctr"/>
            <a:lstStyle/>
            <a:p>
              <a:pPr eaLnBrk="0" hangingPunct="0">
                <a:spcBef>
                  <a:spcPct val="0"/>
                </a:spcBef>
                <a:defRPr/>
              </a:pPr>
              <a:r>
                <a:rPr lang="zh-CN" altLang="zh-CN" b="1" dirty="0">
                  <a:solidFill>
                    <a:prstClr val="white"/>
                  </a:solidFill>
                  <a:latin typeface="微软雅黑" panose="020B0503020204020204" pitchFamily="34" charset="-122"/>
                  <a:ea typeface="微软雅黑" panose="020B0503020204020204" pitchFamily="34" charset="-122"/>
                </a:rPr>
                <a:t>良好的工地管理能避免意外事故发生</a:t>
              </a:r>
              <a:endParaRPr lang="en-US" altLang="zh-CN" b="1" dirty="0">
                <a:solidFill>
                  <a:prstClr val="white"/>
                </a:solidFill>
                <a:latin typeface="微软雅黑" panose="020B0503020204020204" pitchFamily="34" charset="-122"/>
                <a:ea typeface="微软雅黑" panose="020B0503020204020204" pitchFamily="34" charset="-122"/>
              </a:endParaRPr>
            </a:p>
          </p:txBody>
        </p:sp>
        <p:sp>
          <p:nvSpPr>
            <p:cNvPr id="15" name="Rectangle 27"/>
            <p:cNvSpPr>
              <a:spLocks noChangeArrowheads="1"/>
            </p:cNvSpPr>
            <p:nvPr/>
          </p:nvSpPr>
          <p:spPr bwMode="auto">
            <a:xfrm>
              <a:off x="4404253" y="227209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rgbClr val="D24132"/>
                  </a:solidFill>
                  <a:latin typeface="微软雅黑" panose="020B0503020204020204" pitchFamily="34" charset="-122"/>
                  <a:ea typeface="微软雅黑" panose="020B0503020204020204" pitchFamily="34" charset="-122"/>
                </a:rPr>
                <a:t>工作环境</a:t>
              </a:r>
              <a:endParaRPr lang="zh-TW" altLang="en-US" sz="2000" b="1" dirty="0">
                <a:solidFill>
                  <a:srgbClr val="D24132"/>
                </a:solidFill>
                <a:latin typeface="微软雅黑" panose="020B0503020204020204" pitchFamily="34" charset="-122"/>
                <a:ea typeface="微软雅黑" panose="020B0503020204020204" pitchFamily="34" charset="-122"/>
              </a:endParaRPr>
            </a:p>
          </p:txBody>
        </p:sp>
      </p:grpSp>
      <p:sp>
        <p:nvSpPr>
          <p:cNvPr id="110" name="矩形 1"/>
          <p:cNvSpPr>
            <a:spLocks noChangeArrowheads="1"/>
          </p:cNvSpPr>
          <p:nvPr/>
        </p:nvSpPr>
        <p:spPr bwMode="auto">
          <a:xfrm>
            <a:off x="8377649" y="1022959"/>
            <a:ext cx="2749194" cy="395352"/>
          </a:xfrm>
          <a:prstGeom prst="rect">
            <a:avLst/>
          </a:prstGeom>
          <a:noFill/>
          <a:ln w="9525">
            <a:noFill/>
            <a:miter lim="800000"/>
            <a:headEnd/>
            <a:tailEnd/>
          </a:ln>
        </p:spPr>
        <p:txBody>
          <a:bodyPr wrap="square" lIns="117208" tIns="58604" rIns="117208" bIns="58604">
            <a:spAutoFit/>
          </a:bodyPr>
          <a:lstStyle/>
          <a:p>
            <a:pPr algn="ctr"/>
            <a:r>
              <a:rPr lang="zh-CN" altLang="en-US" b="1" dirty="0" smtClean="0">
                <a:solidFill>
                  <a:srgbClr val="D24132"/>
                </a:solidFill>
                <a:latin typeface="微软雅黑" panose="020B0503020204020204" pitchFamily="34" charset="-122"/>
                <a:ea typeface="微软雅黑" panose="020B0503020204020204" pitchFamily="34" charset="-122"/>
              </a:rPr>
              <a:t>如何避免</a:t>
            </a:r>
            <a:r>
              <a:rPr lang="zh-CN" altLang="en-US" b="1" dirty="0">
                <a:solidFill>
                  <a:srgbClr val="D24132"/>
                </a:solidFill>
                <a:latin typeface="微软雅黑" panose="020B0503020204020204" pitchFamily="34" charset="-122"/>
                <a:ea typeface="微软雅黑" panose="020B0503020204020204" pitchFamily="34" charset="-122"/>
              </a:rPr>
              <a:t>意外事故</a:t>
            </a:r>
            <a:r>
              <a:rPr lang="zh-CN" altLang="en-US" b="1" dirty="0" smtClean="0">
                <a:solidFill>
                  <a:srgbClr val="D24132"/>
                </a:solidFill>
                <a:latin typeface="微软雅黑" panose="020B0503020204020204" pitchFamily="34" charset="-122"/>
                <a:ea typeface="微软雅黑" panose="020B0503020204020204" pitchFamily="34" charset="-122"/>
              </a:rPr>
              <a:t>发生？</a:t>
            </a:r>
            <a:endParaRPr lang="zh-CN" altLang="en-US" b="1" dirty="0">
              <a:solidFill>
                <a:srgbClr val="D24132"/>
              </a:solidFill>
              <a:latin typeface="微软雅黑" panose="020B0503020204020204" pitchFamily="34" charset="-122"/>
              <a:ea typeface="微软雅黑" panose="020B0503020204020204" pitchFamily="34" charset="-122"/>
            </a:endParaRPr>
          </a:p>
        </p:txBody>
      </p:sp>
      <p:sp>
        <p:nvSpPr>
          <p:cNvPr id="112"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事故致</a:t>
            </a:r>
            <a:r>
              <a:rPr lang="zh-CN" altLang="en-US" sz="2900" b="1" dirty="0" smtClean="0">
                <a:solidFill>
                  <a:srgbClr val="595959"/>
                </a:solidFill>
                <a:latin typeface="微软雅黑" panose="020B0503020204020204" pitchFamily="34" charset="-122"/>
                <a:ea typeface="微软雅黑" panose="020B0503020204020204" pitchFamily="34" charset="-122"/>
              </a:rPr>
              <a:t>因模型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9053040" y="6279532"/>
            <a:ext cx="2974342" cy="338554"/>
          </a:xfrm>
          <a:prstGeom prst="rect">
            <a:avLst/>
          </a:prstGeom>
          <a:noFill/>
          <a:ln>
            <a:noFill/>
          </a:ln>
        </p:spPr>
        <p:txBody>
          <a:bodyPr wrap="square" rtlCol="0">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根据瑞士</a:t>
            </a:r>
            <a:r>
              <a:rPr lang="zh-CN" altLang="en-US" sz="1600" dirty="0">
                <a:solidFill>
                  <a:srgbClr val="215968"/>
                </a:solidFill>
                <a:latin typeface="微软雅黑" panose="020B0503020204020204" pitchFamily="34" charset="-122"/>
                <a:ea typeface="微软雅黑" panose="020B0503020204020204" pitchFamily="34" charset="-122"/>
              </a:rPr>
              <a:t>奶酪</a:t>
            </a:r>
            <a:r>
              <a:rPr lang="zh-CN" altLang="en-US" sz="1600" dirty="0" smtClean="0">
                <a:solidFill>
                  <a:srgbClr val="215968"/>
                </a:solidFill>
                <a:latin typeface="微软雅黑" panose="020B0503020204020204" pitchFamily="34" charset="-122"/>
                <a:ea typeface="微软雅黑" panose="020B0503020204020204" pitchFamily="34" charset="-122"/>
              </a:rPr>
              <a:t>模型改编</a:t>
            </a:r>
            <a:r>
              <a:rPr lang="en-US" altLang="zh-CN" sz="1600" dirty="0" smtClean="0">
                <a:solidFill>
                  <a:srgbClr val="215968"/>
                </a:solidFill>
                <a:latin typeface="微软雅黑" panose="020B0503020204020204" pitchFamily="34" charset="-122"/>
                <a:ea typeface="微软雅黑" panose="020B0503020204020204" pitchFamily="34" charset="-122"/>
              </a:rPr>
              <a:t> </a:t>
            </a:r>
            <a:endParaRPr lang="en-US" altLang="zh-CN" sz="1600" dirty="0">
              <a:solidFill>
                <a:srgbClr val="21596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1371632"/>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5</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545915" y="3505524"/>
            <a:ext cx="172515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人因失误屏障</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6320624" cy="830997"/>
          </a:xfrm>
          <a:prstGeom prst="rect">
            <a:avLst/>
          </a:prstGeom>
          <a:solidFill>
            <a:schemeClr val="bg1"/>
          </a:solidFill>
        </p:spPr>
        <p:txBody>
          <a:bodyPr wrap="square" rtlCol="0">
            <a:spAutoFit/>
          </a:bodyPr>
          <a:lstStyle/>
          <a:p>
            <a:r>
              <a:rPr lang="zh-CN" altLang="en-US" sz="4800" b="1" dirty="0">
                <a:solidFill>
                  <a:srgbClr val="FCAC1F"/>
                </a:solidFill>
                <a:latin typeface="微软雅黑" panose="020B0503020204020204" pitchFamily="34" charset="-122"/>
                <a:ea typeface="微软雅黑" panose="020B0503020204020204" pitchFamily="34" charset="-122"/>
              </a:rPr>
              <a:t>蝴蝶结</a:t>
            </a:r>
            <a:r>
              <a:rPr lang="zh-CN" altLang="en-US" sz="4800" b="1" dirty="0" smtClean="0">
                <a:solidFill>
                  <a:srgbClr val="FCAC1F"/>
                </a:solidFill>
                <a:latin typeface="微软雅黑" panose="020B0503020204020204" pitchFamily="34" charset="-122"/>
                <a:ea typeface="微软雅黑" panose="020B0503020204020204" pitchFamily="34" charset="-122"/>
              </a:rPr>
              <a:t>模型（</a:t>
            </a:r>
            <a:r>
              <a:rPr lang="en-US" altLang="zh-CN" sz="4800" b="1" dirty="0" smtClean="0">
                <a:solidFill>
                  <a:srgbClr val="FCAC1F"/>
                </a:solidFill>
                <a:latin typeface="微软雅黑" panose="020B0503020204020204" pitchFamily="34" charset="-122"/>
                <a:ea typeface="微软雅黑" panose="020B0503020204020204" pitchFamily="34" charset="-122"/>
              </a:rPr>
              <a:t>BowTie</a:t>
            </a:r>
            <a:r>
              <a:rPr lang="zh-CN" altLang="en-US" sz="4800" b="1" dirty="0" smtClean="0">
                <a:solidFill>
                  <a:srgbClr val="FCAC1F"/>
                </a:solidFill>
                <a:latin typeface="微软雅黑" panose="020B0503020204020204" pitchFamily="34" charset="-122"/>
                <a:ea typeface="微软雅黑" panose="020B0503020204020204" pitchFamily="34" charset="-122"/>
              </a:rPr>
              <a:t>）</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400800" y="3505524"/>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蝴蝶结模型（</a:t>
            </a:r>
            <a:r>
              <a:rPr lang="en-US" altLang="zh-CN" sz="1600" dirty="0" smtClean="0">
                <a:solidFill>
                  <a:srgbClr val="0075BB"/>
                </a:solidFill>
                <a:latin typeface="微软雅黑" panose="020B0503020204020204" pitchFamily="34" charset="-122"/>
                <a:ea typeface="微软雅黑" panose="020B0503020204020204" pitchFamily="34" charset="-122"/>
              </a:rPr>
              <a:t>BowTie</a:t>
            </a:r>
            <a:r>
              <a:rPr lang="zh-CN" altLang="en-US" sz="1600" dirty="0" smtClean="0">
                <a:solidFill>
                  <a:srgbClr val="0075BB"/>
                </a:solidFill>
                <a:latin typeface="微软雅黑" panose="020B0503020204020204" pitchFamily="34" charset="-122"/>
                <a:ea typeface="微软雅黑" panose="020B0503020204020204" pitchFamily="34" charset="-122"/>
              </a:rPr>
              <a:t>）</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531499" y="3505524"/>
            <a:ext cx="2318904" cy="338554"/>
          </a:xfrm>
          <a:prstGeom prst="rect">
            <a:avLst/>
          </a:prstGeom>
          <a:noFill/>
        </p:spPr>
        <p:txBody>
          <a:bodyPr wrap="square" rtlCol="0">
            <a:spAutoFit/>
          </a:bodyPr>
          <a:lstStyle/>
          <a:p>
            <a:pPr algn="ctr"/>
            <a:r>
              <a:rPr lang="zh-CN" altLang="en-US" sz="1600" dirty="0">
                <a:solidFill>
                  <a:srgbClr val="0075BB"/>
                </a:solidFill>
                <a:latin typeface="微软雅黑" panose="020B0503020204020204" pitchFamily="34" charset="-122"/>
                <a:ea typeface="微软雅黑" panose="020B0503020204020204" pitchFamily="34" charset="-122"/>
              </a:rPr>
              <a:t>人因失误</a:t>
            </a:r>
            <a:r>
              <a:rPr lang="zh-CN" altLang="en-US" sz="1600" dirty="0" smtClean="0">
                <a:solidFill>
                  <a:srgbClr val="0075BB"/>
                </a:solidFill>
                <a:latin typeface="微软雅黑" panose="020B0503020204020204" pitchFamily="34" charset="-122"/>
                <a:ea typeface="微软雅黑" panose="020B0503020204020204" pitchFamily="34" charset="-122"/>
              </a:rPr>
              <a:t>类型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8179680"/>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流程图: 可选过程 3"/>
          <p:cNvSpPr/>
          <p:nvPr/>
        </p:nvSpPr>
        <p:spPr bwMode="auto">
          <a:xfrm>
            <a:off x="2833370" y="4753928"/>
            <a:ext cx="6913563" cy="1295400"/>
          </a:xfrm>
          <a:prstGeom prst="flowChartAlternateProcess">
            <a:avLst/>
          </a:prstGeom>
          <a:solidFill>
            <a:srgbClr val="D2413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a:lstStyle/>
          <a:p>
            <a:pPr eaLnBrk="0" hangingPunct="0">
              <a:buFont typeface="Arial" pitchFamily="34" charset="0"/>
              <a:buNone/>
              <a:defRPr/>
            </a:pPr>
            <a:endParaRPr lang="zh-CN" altLang="en-US">
              <a:solidFill>
                <a:prstClr val="black"/>
              </a:solidFill>
            </a:endParaRPr>
          </a:p>
        </p:txBody>
      </p:sp>
      <p:sp>
        <p:nvSpPr>
          <p:cNvPr id="5" name="Rectangle 4"/>
          <p:cNvSpPr>
            <a:spLocks noChangeArrowheads="1"/>
          </p:cNvSpPr>
          <p:nvPr/>
        </p:nvSpPr>
        <p:spPr bwMode="auto">
          <a:xfrm>
            <a:off x="1216152" y="-612648"/>
            <a:ext cx="9144000" cy="0"/>
          </a:xfrm>
          <a:prstGeom prst="rect">
            <a:avLst/>
          </a:prstGeom>
          <a:noFill/>
          <a:ln w="9525" cmpd="sng">
            <a:noFill/>
            <a:miter lim="800000"/>
            <a:headEnd/>
            <a:tailEnd/>
          </a:ln>
          <a:effectLst>
            <a:prstShdw prst="shdw12">
              <a:schemeClr val="accent1">
                <a:gamma/>
                <a:shade val="60000"/>
                <a:invGamma/>
                <a:alpha val="50000"/>
              </a:schemeClr>
            </a:prstShdw>
          </a:effectLst>
        </p:spPr>
        <p:txBody>
          <a:bodyPr wrap="none" anchor="ctr">
            <a:spAutoFit/>
          </a:bodyPr>
          <a:lstStyle/>
          <a:p>
            <a:pPr eaLnBrk="0" hangingPunct="0">
              <a:buFont typeface="Arial" pitchFamily="34" charset="0"/>
              <a:buNone/>
              <a:defRPr/>
            </a:pPr>
            <a:endParaRPr lang="zh-CN" altLang="en-US">
              <a:solidFill>
                <a:prstClr val="black"/>
              </a:solidFill>
            </a:endParaRPr>
          </a:p>
        </p:txBody>
      </p:sp>
      <p:pic>
        <p:nvPicPr>
          <p:cNvPr id="6" name="Picture 3" descr="I:\bowtie介绍.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9758" y="1693228"/>
            <a:ext cx="8669337"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8"/>
          <p:cNvSpPr txBox="1"/>
          <p:nvPr/>
        </p:nvSpPr>
        <p:spPr>
          <a:xfrm>
            <a:off x="3049270" y="4969828"/>
            <a:ext cx="1439863" cy="461962"/>
          </a:xfrm>
          <a:prstGeom prst="rect">
            <a:avLst/>
          </a:prstGeom>
          <a:solidFill>
            <a:srgbClr val="F09C2A"/>
          </a:solidFill>
          <a:ln>
            <a:solidFill>
              <a:schemeClr val="bg1"/>
            </a:solidFill>
          </a:ln>
        </p:spPr>
        <p:style>
          <a:lnRef idx="1">
            <a:schemeClr val="accent2"/>
          </a:lnRef>
          <a:fillRef idx="3">
            <a:schemeClr val="accent2"/>
          </a:fillRef>
          <a:effectRef idx="2">
            <a:schemeClr val="accent2"/>
          </a:effectRef>
          <a:fontRef idx="minor">
            <a:schemeClr val="lt1"/>
          </a:fontRef>
        </p:style>
        <p:txBody>
          <a:bodyPr>
            <a:spAutoFit/>
          </a:bodyPr>
          <a:lstStyle/>
          <a:p>
            <a:pPr algn="ctr" eaLnBrk="0" hangingPunct="0">
              <a:buFont typeface="Arial" charset="0"/>
              <a:buNone/>
              <a:defRPr/>
            </a:pPr>
            <a:r>
              <a:rPr lang="zh-CN" altLang="en-US" sz="2400" b="1" dirty="0">
                <a:solidFill>
                  <a:prstClr val="white"/>
                </a:solidFill>
                <a:latin typeface="微软雅黑" panose="020B0503020204020204" pitchFamily="34" charset="-122"/>
                <a:ea typeface="微软雅黑" panose="020B0503020204020204" pitchFamily="34" charset="-122"/>
              </a:rPr>
              <a:t>政策</a:t>
            </a:r>
          </a:p>
        </p:txBody>
      </p:sp>
      <p:sp>
        <p:nvSpPr>
          <p:cNvPr id="8" name="TextBox 20"/>
          <p:cNvSpPr txBox="1"/>
          <p:nvPr/>
        </p:nvSpPr>
        <p:spPr>
          <a:xfrm>
            <a:off x="4705033" y="4969828"/>
            <a:ext cx="1441450" cy="461962"/>
          </a:xfrm>
          <a:prstGeom prst="rect">
            <a:avLst/>
          </a:prstGeom>
          <a:solidFill>
            <a:srgbClr val="F09C2A"/>
          </a:solidFill>
          <a:ln>
            <a:solidFill>
              <a:schemeClr val="bg1"/>
            </a:solidFill>
          </a:ln>
        </p:spPr>
        <p:style>
          <a:lnRef idx="1">
            <a:schemeClr val="accent2"/>
          </a:lnRef>
          <a:fillRef idx="3">
            <a:schemeClr val="accent2"/>
          </a:fillRef>
          <a:effectRef idx="2">
            <a:schemeClr val="accent2"/>
          </a:effectRef>
          <a:fontRef idx="minor">
            <a:schemeClr val="lt1"/>
          </a:fontRef>
        </p:style>
        <p:txBody>
          <a:bodyPr>
            <a:spAutoFit/>
          </a:bodyPr>
          <a:lstStyle/>
          <a:p>
            <a:pPr algn="ctr" eaLnBrk="0" hangingPunct="0">
              <a:buFont typeface="Arial" charset="0"/>
              <a:buNone/>
              <a:defRPr/>
            </a:pPr>
            <a:r>
              <a:rPr lang="zh-CN" altLang="en-US" sz="2400" b="1" dirty="0">
                <a:solidFill>
                  <a:prstClr val="white"/>
                </a:solidFill>
                <a:latin typeface="微软雅黑" panose="020B0503020204020204" pitchFamily="34" charset="-122"/>
                <a:ea typeface="微软雅黑" panose="020B0503020204020204" pitchFamily="34" charset="-122"/>
              </a:rPr>
              <a:t>活动</a:t>
            </a:r>
          </a:p>
        </p:txBody>
      </p:sp>
      <p:sp>
        <p:nvSpPr>
          <p:cNvPr id="9" name="TextBox 21"/>
          <p:cNvSpPr txBox="1"/>
          <p:nvPr/>
        </p:nvSpPr>
        <p:spPr>
          <a:xfrm>
            <a:off x="6398895" y="4969828"/>
            <a:ext cx="1439863" cy="461962"/>
          </a:xfrm>
          <a:prstGeom prst="rect">
            <a:avLst/>
          </a:prstGeom>
          <a:solidFill>
            <a:srgbClr val="F09C2A"/>
          </a:solidFill>
          <a:ln>
            <a:solidFill>
              <a:schemeClr val="bg1"/>
            </a:solidFill>
          </a:ln>
        </p:spPr>
        <p:style>
          <a:lnRef idx="1">
            <a:schemeClr val="accent2"/>
          </a:lnRef>
          <a:fillRef idx="3">
            <a:schemeClr val="accent2"/>
          </a:fillRef>
          <a:effectRef idx="2">
            <a:schemeClr val="accent2"/>
          </a:effectRef>
          <a:fontRef idx="minor">
            <a:schemeClr val="lt1"/>
          </a:fontRef>
        </p:style>
        <p:txBody>
          <a:bodyPr>
            <a:spAutoFit/>
          </a:bodyPr>
          <a:lstStyle/>
          <a:p>
            <a:pPr algn="ctr" eaLnBrk="0" hangingPunct="0">
              <a:buFont typeface="Arial" charset="0"/>
              <a:buNone/>
              <a:defRPr/>
            </a:pPr>
            <a:r>
              <a:rPr lang="zh-CN" altLang="en-US" sz="2400" b="1" dirty="0">
                <a:solidFill>
                  <a:prstClr val="white"/>
                </a:solidFill>
                <a:latin typeface="微软雅黑" panose="020B0503020204020204" pitchFamily="34" charset="-122"/>
                <a:ea typeface="微软雅黑" panose="020B0503020204020204" pitchFamily="34" charset="-122"/>
              </a:rPr>
              <a:t>程序</a:t>
            </a:r>
          </a:p>
        </p:txBody>
      </p:sp>
      <p:sp>
        <p:nvSpPr>
          <p:cNvPr id="10" name="TextBox 22"/>
          <p:cNvSpPr txBox="1"/>
          <p:nvPr/>
        </p:nvSpPr>
        <p:spPr>
          <a:xfrm>
            <a:off x="8089583" y="4969828"/>
            <a:ext cx="1439862" cy="461962"/>
          </a:xfrm>
          <a:prstGeom prst="rect">
            <a:avLst/>
          </a:prstGeom>
          <a:solidFill>
            <a:srgbClr val="F09C2A"/>
          </a:solidFill>
          <a:ln>
            <a:solidFill>
              <a:schemeClr val="bg1"/>
            </a:solidFill>
          </a:ln>
        </p:spPr>
        <p:style>
          <a:lnRef idx="1">
            <a:schemeClr val="accent2"/>
          </a:lnRef>
          <a:fillRef idx="3">
            <a:schemeClr val="accent2"/>
          </a:fillRef>
          <a:effectRef idx="2">
            <a:schemeClr val="accent2"/>
          </a:effectRef>
          <a:fontRef idx="minor">
            <a:schemeClr val="lt1"/>
          </a:fontRef>
        </p:style>
        <p:txBody>
          <a:bodyPr>
            <a:spAutoFit/>
          </a:bodyPr>
          <a:lstStyle/>
          <a:p>
            <a:pPr algn="ctr" eaLnBrk="0" hangingPunct="0">
              <a:buFont typeface="Arial" charset="0"/>
              <a:buNone/>
              <a:defRPr/>
            </a:pPr>
            <a:r>
              <a:rPr lang="zh-CN" altLang="en-US" sz="2400" b="1" dirty="0">
                <a:solidFill>
                  <a:prstClr val="white"/>
                </a:solidFill>
                <a:latin typeface="微软雅黑" panose="020B0503020204020204" pitchFamily="34" charset="-122"/>
                <a:ea typeface="微软雅黑" panose="020B0503020204020204" pitchFamily="34" charset="-122"/>
              </a:rPr>
              <a:t>标准</a:t>
            </a:r>
          </a:p>
        </p:txBody>
      </p:sp>
      <p:sp>
        <p:nvSpPr>
          <p:cNvPr id="11" name="TextBox 25"/>
          <p:cNvSpPr txBox="1">
            <a:spLocks noChangeArrowheads="1"/>
          </p:cNvSpPr>
          <p:nvPr/>
        </p:nvSpPr>
        <p:spPr bwMode="auto">
          <a:xfrm>
            <a:off x="5570220" y="5515928"/>
            <a:ext cx="1439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defRPr>
            </a:lvl9pPr>
          </a:lstStyle>
          <a:p>
            <a:r>
              <a:rPr lang="zh-CN" altLang="en-US" sz="2400" b="1" dirty="0">
                <a:solidFill>
                  <a:prstClr val="white"/>
                </a:solidFill>
                <a:latin typeface="微软雅黑" panose="020B0503020204020204" pitchFamily="34" charset="-122"/>
                <a:ea typeface="微软雅黑" panose="020B0503020204020204" pitchFamily="34" charset="-122"/>
              </a:rPr>
              <a:t>管理系统</a:t>
            </a:r>
          </a:p>
        </p:txBody>
      </p:sp>
      <p:sp>
        <p:nvSpPr>
          <p:cNvPr id="12" name="上箭头 11"/>
          <p:cNvSpPr/>
          <p:nvPr/>
        </p:nvSpPr>
        <p:spPr bwMode="auto">
          <a:xfrm>
            <a:off x="4417695" y="3745865"/>
            <a:ext cx="287338" cy="1079500"/>
          </a:xfrm>
          <a:prstGeom prst="upArrow">
            <a:avLst/>
          </a:prstGeom>
          <a:solidFill>
            <a:schemeClr val="tx1">
              <a:lumMod val="50000"/>
              <a:lumOff val="50000"/>
            </a:schemeClr>
          </a:solidFill>
          <a:ln>
            <a:solidFill>
              <a:schemeClr val="tx1">
                <a:lumMod val="50000"/>
                <a:lumOff val="50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a:lstStyle/>
          <a:p>
            <a:pPr eaLnBrk="0" hangingPunct="0">
              <a:buFont typeface="Arial" pitchFamily="34" charset="0"/>
              <a:buNone/>
              <a:defRPr/>
            </a:pPr>
            <a:endParaRPr lang="zh-CN" altLang="en-US">
              <a:solidFill>
                <a:prstClr val="black"/>
              </a:solidFill>
            </a:endParaRPr>
          </a:p>
        </p:txBody>
      </p:sp>
      <p:sp>
        <p:nvSpPr>
          <p:cNvPr id="13" name="上箭头 12"/>
          <p:cNvSpPr/>
          <p:nvPr/>
        </p:nvSpPr>
        <p:spPr bwMode="auto">
          <a:xfrm>
            <a:off x="5570220" y="3745865"/>
            <a:ext cx="287338" cy="1079500"/>
          </a:xfrm>
          <a:prstGeom prst="upArrow">
            <a:avLst/>
          </a:prstGeom>
          <a:solidFill>
            <a:schemeClr val="tx1">
              <a:lumMod val="50000"/>
              <a:lumOff val="50000"/>
            </a:schemeClr>
          </a:solidFill>
          <a:ln>
            <a:solidFill>
              <a:schemeClr val="tx1">
                <a:lumMod val="50000"/>
                <a:lumOff val="50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a:lstStyle/>
          <a:p>
            <a:pPr eaLnBrk="0" hangingPunct="0">
              <a:buFont typeface="Arial" pitchFamily="34" charset="0"/>
              <a:buNone/>
              <a:defRPr/>
            </a:pPr>
            <a:endParaRPr lang="zh-CN" altLang="en-US">
              <a:solidFill>
                <a:prstClr val="black"/>
              </a:solidFill>
            </a:endParaRPr>
          </a:p>
        </p:txBody>
      </p:sp>
      <p:sp>
        <p:nvSpPr>
          <p:cNvPr id="14" name="上箭头 13"/>
          <p:cNvSpPr/>
          <p:nvPr/>
        </p:nvSpPr>
        <p:spPr bwMode="auto">
          <a:xfrm>
            <a:off x="6649720" y="3745865"/>
            <a:ext cx="288925" cy="1079500"/>
          </a:xfrm>
          <a:prstGeom prst="upArrow">
            <a:avLst/>
          </a:prstGeom>
          <a:solidFill>
            <a:schemeClr val="tx1">
              <a:lumMod val="50000"/>
              <a:lumOff val="50000"/>
            </a:schemeClr>
          </a:solidFill>
          <a:ln>
            <a:solidFill>
              <a:schemeClr val="tx1">
                <a:lumMod val="50000"/>
                <a:lumOff val="50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a:lstStyle/>
          <a:p>
            <a:pPr eaLnBrk="0" hangingPunct="0">
              <a:buFont typeface="Arial" pitchFamily="34" charset="0"/>
              <a:buNone/>
              <a:defRPr/>
            </a:pPr>
            <a:endParaRPr lang="zh-CN" altLang="en-US">
              <a:solidFill>
                <a:prstClr val="black"/>
              </a:solidFill>
            </a:endParaRPr>
          </a:p>
        </p:txBody>
      </p:sp>
      <p:sp>
        <p:nvSpPr>
          <p:cNvPr id="15" name="上箭头 14"/>
          <p:cNvSpPr/>
          <p:nvPr/>
        </p:nvSpPr>
        <p:spPr bwMode="auto">
          <a:xfrm>
            <a:off x="7802245" y="3745865"/>
            <a:ext cx="287338" cy="1079500"/>
          </a:xfrm>
          <a:prstGeom prst="upArrow">
            <a:avLst/>
          </a:prstGeom>
          <a:solidFill>
            <a:schemeClr val="tx1">
              <a:lumMod val="50000"/>
              <a:lumOff val="50000"/>
            </a:schemeClr>
          </a:solidFill>
          <a:ln>
            <a:solidFill>
              <a:schemeClr val="tx1">
                <a:lumMod val="50000"/>
                <a:lumOff val="50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a:lstStyle/>
          <a:p>
            <a:pPr eaLnBrk="0" hangingPunct="0">
              <a:buFont typeface="Arial" pitchFamily="34" charset="0"/>
              <a:buNone/>
              <a:defRPr/>
            </a:pPr>
            <a:endParaRPr lang="zh-CN" altLang="en-US">
              <a:solidFill>
                <a:prstClr val="black"/>
              </a:solidFill>
            </a:endParaRPr>
          </a:p>
        </p:txBody>
      </p:sp>
      <p:sp>
        <p:nvSpPr>
          <p:cNvPr id="16" name="矩形 15"/>
          <p:cNvSpPr/>
          <p:nvPr/>
        </p:nvSpPr>
        <p:spPr>
          <a:xfrm>
            <a:off x="5946203" y="1784831"/>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危险</a:t>
            </a:r>
          </a:p>
        </p:txBody>
      </p:sp>
      <p:sp>
        <p:nvSpPr>
          <p:cNvPr id="17" name="矩形 16"/>
          <p:cNvSpPr/>
          <p:nvPr/>
        </p:nvSpPr>
        <p:spPr>
          <a:xfrm>
            <a:off x="2048256" y="2212778"/>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威胁</a:t>
            </a:r>
          </a:p>
        </p:txBody>
      </p:sp>
      <p:sp>
        <p:nvSpPr>
          <p:cNvPr id="18" name="矩形 17"/>
          <p:cNvSpPr/>
          <p:nvPr/>
        </p:nvSpPr>
        <p:spPr>
          <a:xfrm>
            <a:off x="1993124" y="3722973"/>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升级因素</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19" name="矩形 18"/>
          <p:cNvSpPr/>
          <p:nvPr/>
        </p:nvSpPr>
        <p:spPr>
          <a:xfrm>
            <a:off x="9794706" y="3723689"/>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升级因素</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2862554" y="2470537"/>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主动屏障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1" name="矩形 20"/>
          <p:cNvSpPr/>
          <p:nvPr/>
        </p:nvSpPr>
        <p:spPr>
          <a:xfrm>
            <a:off x="3724351" y="2470537"/>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主动屏障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2" name="矩形 21"/>
          <p:cNvSpPr/>
          <p:nvPr/>
        </p:nvSpPr>
        <p:spPr>
          <a:xfrm>
            <a:off x="3724351" y="3202120"/>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主动屏障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3" name="矩形 22"/>
          <p:cNvSpPr/>
          <p:nvPr/>
        </p:nvSpPr>
        <p:spPr>
          <a:xfrm>
            <a:off x="2862554" y="3201173"/>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主动屏障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4" name="矩形 23"/>
          <p:cNvSpPr/>
          <p:nvPr/>
        </p:nvSpPr>
        <p:spPr>
          <a:xfrm>
            <a:off x="2787365" y="3912354"/>
            <a:ext cx="777087" cy="358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干扰因素屏障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5" name="矩形 24"/>
          <p:cNvSpPr/>
          <p:nvPr/>
        </p:nvSpPr>
        <p:spPr>
          <a:xfrm>
            <a:off x="8838698" y="3912354"/>
            <a:ext cx="777087" cy="358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升级</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因素屏障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6" name="矩形 25"/>
          <p:cNvSpPr/>
          <p:nvPr/>
        </p:nvSpPr>
        <p:spPr>
          <a:xfrm>
            <a:off x="8055719" y="2465032"/>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被动</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7" name="矩形 26"/>
          <p:cNvSpPr/>
          <p:nvPr/>
        </p:nvSpPr>
        <p:spPr>
          <a:xfrm>
            <a:off x="8055719" y="3210740"/>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被动</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8" name="矩形 27"/>
          <p:cNvSpPr/>
          <p:nvPr/>
        </p:nvSpPr>
        <p:spPr>
          <a:xfrm>
            <a:off x="8913886" y="2465032"/>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被动</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29" name="矩形 28"/>
          <p:cNvSpPr/>
          <p:nvPr/>
        </p:nvSpPr>
        <p:spPr>
          <a:xfrm>
            <a:off x="8913886" y="3210740"/>
            <a:ext cx="626710" cy="24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被动</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屏障</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30" name="矩形 29"/>
          <p:cNvSpPr/>
          <p:nvPr/>
        </p:nvSpPr>
        <p:spPr>
          <a:xfrm>
            <a:off x="9854096" y="2950163"/>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后果</a:t>
            </a:r>
          </a:p>
        </p:txBody>
      </p:sp>
      <p:sp>
        <p:nvSpPr>
          <p:cNvPr id="31" name="矩形 30"/>
          <p:cNvSpPr/>
          <p:nvPr/>
        </p:nvSpPr>
        <p:spPr>
          <a:xfrm>
            <a:off x="9843706" y="2219526"/>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后果</a:t>
            </a:r>
          </a:p>
        </p:txBody>
      </p:sp>
      <p:sp>
        <p:nvSpPr>
          <p:cNvPr id="32" name="矩形 31"/>
          <p:cNvSpPr/>
          <p:nvPr/>
        </p:nvSpPr>
        <p:spPr>
          <a:xfrm>
            <a:off x="5949730" y="2914668"/>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顶上事件</a:t>
            </a:r>
            <a:endParaRPr lang="zh-CN" altLang="en-US" sz="1200" b="1" dirty="0">
              <a:solidFill>
                <a:srgbClr val="44546A">
                  <a:lumMod val="75000"/>
                </a:srgbClr>
              </a:solidFill>
              <a:latin typeface="微软雅黑" panose="020B0503020204020204" pitchFamily="34" charset="-122"/>
              <a:ea typeface="微软雅黑" panose="020B0503020204020204" pitchFamily="34" charset="-122"/>
            </a:endParaRPr>
          </a:p>
        </p:txBody>
      </p:sp>
      <p:sp>
        <p:nvSpPr>
          <p:cNvPr id="33" name="矩形 32"/>
          <p:cNvSpPr/>
          <p:nvPr/>
        </p:nvSpPr>
        <p:spPr>
          <a:xfrm>
            <a:off x="2048256" y="2944431"/>
            <a:ext cx="516446" cy="34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44546A">
                    <a:lumMod val="75000"/>
                  </a:srgbClr>
                </a:solidFill>
                <a:latin typeface="微软雅黑" panose="020B0503020204020204" pitchFamily="34" charset="-122"/>
                <a:ea typeface="微软雅黑" panose="020B0503020204020204" pitchFamily="34" charset="-122"/>
              </a:rPr>
              <a:t>威胁</a:t>
            </a:r>
          </a:p>
        </p:txBody>
      </p:sp>
      <p:sp>
        <p:nvSpPr>
          <p:cNvPr id="35" name="文本框 1"/>
          <p:cNvSpPr txBox="1">
            <a:spLocks noChangeArrowheads="1"/>
          </p:cNvSpPr>
          <p:nvPr/>
        </p:nvSpPr>
        <p:spPr bwMode="auto">
          <a:xfrm>
            <a:off x="758415" y="300084"/>
            <a:ext cx="416331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蝴蝶结模型（</a:t>
            </a:r>
            <a:r>
              <a:rPr lang="en-US" altLang="zh-CN" sz="2900" b="1" dirty="0">
                <a:solidFill>
                  <a:srgbClr val="595959"/>
                </a:solidFill>
                <a:latin typeface="微软雅黑" panose="020B0503020204020204" pitchFamily="34" charset="-122"/>
                <a:ea typeface="微软雅黑" panose="020B0503020204020204" pitchFamily="34" charset="-122"/>
              </a:rPr>
              <a:t>BowTie</a:t>
            </a:r>
            <a:r>
              <a:rPr lang="zh-CN" altLang="en-US" sz="2900" b="1" dirty="0">
                <a:solidFill>
                  <a:srgbClr val="595959"/>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263134436"/>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1216152" y="-612648"/>
            <a:ext cx="9144000" cy="0"/>
          </a:xfrm>
          <a:prstGeom prst="rect">
            <a:avLst/>
          </a:prstGeom>
          <a:noFill/>
          <a:ln w="9525" cmpd="sng">
            <a:noFill/>
            <a:miter lim="800000"/>
            <a:headEnd/>
            <a:tailEnd/>
          </a:ln>
          <a:effectLst>
            <a:prstShdw prst="shdw12">
              <a:schemeClr val="accent1">
                <a:gamma/>
                <a:shade val="60000"/>
                <a:invGamma/>
                <a:alpha val="50000"/>
              </a:schemeClr>
            </a:prstShdw>
          </a:effectLst>
        </p:spPr>
        <p:txBody>
          <a:bodyPr wrap="none" anchor="ctr">
            <a:spAutoFit/>
          </a:bodyPr>
          <a:lstStyle/>
          <a:p>
            <a:pPr eaLnBrk="0" hangingPunct="0">
              <a:buFont typeface="Arial" pitchFamily="34" charset="0"/>
              <a:buNone/>
              <a:defRPr/>
            </a:pPr>
            <a:endParaRPr lang="zh-CN" altLang="en-US">
              <a:solidFill>
                <a:prstClr val="black"/>
              </a:solidFill>
            </a:endParaRPr>
          </a:p>
        </p:txBody>
      </p:sp>
      <p:grpSp>
        <p:nvGrpSpPr>
          <p:cNvPr id="3" name="组合 2"/>
          <p:cNvGrpSpPr/>
          <p:nvPr/>
        </p:nvGrpSpPr>
        <p:grpSpPr>
          <a:xfrm>
            <a:off x="2533269" y="1565149"/>
            <a:ext cx="7585075" cy="4702175"/>
            <a:chOff x="2533269" y="1565149"/>
            <a:chExt cx="7585075" cy="4702175"/>
          </a:xfrm>
        </p:grpSpPr>
        <p:sp>
          <p:nvSpPr>
            <p:cNvPr id="19" name="Line 31"/>
            <p:cNvSpPr>
              <a:spLocks noChangeShapeType="1"/>
            </p:cNvSpPr>
            <p:nvPr/>
          </p:nvSpPr>
          <p:spPr bwMode="auto">
            <a:xfrm flipH="1" flipV="1">
              <a:off x="5782882" y="2281111"/>
              <a:ext cx="609600" cy="130175"/>
            </a:xfrm>
            <a:prstGeom prst="line">
              <a:avLst/>
            </a:prstGeom>
            <a:noFill/>
            <a:ln w="9525">
              <a:noFill/>
              <a:round/>
              <a:headEnd/>
              <a:tailEnd type="triangle" w="med" len="med"/>
            </a:ln>
          </p:spPr>
          <p:txBody>
            <a:bodyPr anchor="ctr">
              <a:spAutoFit/>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cxnSp>
          <p:nvCxnSpPr>
            <p:cNvPr id="20" name="AutoShape 37"/>
            <p:cNvCxnSpPr>
              <a:cxnSpLocks noChangeShapeType="1"/>
            </p:cNvCxnSpPr>
            <p:nvPr/>
          </p:nvCxnSpPr>
          <p:spPr bwMode="auto">
            <a:xfrm flipV="1">
              <a:off x="4009644" y="3905124"/>
              <a:ext cx="1150938" cy="658812"/>
            </a:xfrm>
            <a:prstGeom prst="curvedConnector2">
              <a:avLst/>
            </a:prstGeom>
            <a:noFill/>
            <a:ln w="9525">
              <a:noFill/>
              <a:round/>
              <a:headEnd/>
              <a:tailEnd type="triangle" w="med" len="med"/>
            </a:ln>
          </p:spPr>
        </p:cxnSp>
        <p:sp>
          <p:nvSpPr>
            <p:cNvPr id="21" name="Line 2"/>
            <p:cNvSpPr>
              <a:spLocks noChangeShapeType="1"/>
            </p:cNvSpPr>
            <p:nvPr/>
          </p:nvSpPr>
          <p:spPr bwMode="auto">
            <a:xfrm>
              <a:off x="6038469" y="2685924"/>
              <a:ext cx="1588" cy="3581400"/>
            </a:xfrm>
            <a:prstGeom prst="line">
              <a:avLst/>
            </a:prstGeom>
            <a:noFill/>
            <a:ln w="38100">
              <a:solidFill>
                <a:srgbClr val="FC0101"/>
              </a:solidFill>
              <a:prstDash val="dash"/>
              <a:round/>
              <a:headEnd type="none" w="sm" len="sm"/>
              <a:tailEnd type="none" w="sm" len="sm"/>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3" descr="Light upward diagonal"/>
            <p:cNvSpPr>
              <a:spLocks noChangeArrowheads="1"/>
            </p:cNvSpPr>
            <p:nvPr/>
          </p:nvSpPr>
          <p:spPr bwMode="auto">
            <a:xfrm>
              <a:off x="9134094" y="3597149"/>
              <a:ext cx="984250" cy="762000"/>
            </a:xfrm>
            <a:prstGeom prst="rect">
              <a:avLst/>
            </a:prstGeom>
            <a:solidFill>
              <a:srgbClr val="F09C2A"/>
            </a:solidFill>
            <a:ln w="12700">
              <a:solidFill>
                <a:schemeClr val="bg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Rectangle 4" descr="Light upward diagonal"/>
            <p:cNvSpPr>
              <a:spLocks noChangeArrowheads="1"/>
            </p:cNvSpPr>
            <p:nvPr/>
          </p:nvSpPr>
          <p:spPr bwMode="auto">
            <a:xfrm>
              <a:off x="9134094" y="4663949"/>
              <a:ext cx="984250" cy="838200"/>
            </a:xfrm>
            <a:prstGeom prst="rect">
              <a:avLst/>
            </a:prstGeom>
            <a:solidFill>
              <a:srgbClr val="F09C2A"/>
            </a:solidFill>
            <a:ln w="12700">
              <a:solidFill>
                <a:schemeClr val="bg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4" name="Line 5"/>
            <p:cNvSpPr>
              <a:spLocks noChangeShapeType="1"/>
            </p:cNvSpPr>
            <p:nvPr/>
          </p:nvSpPr>
          <p:spPr bwMode="auto">
            <a:xfrm flipV="1">
              <a:off x="2942844" y="4054349"/>
              <a:ext cx="2462213" cy="3175"/>
            </a:xfrm>
            <a:prstGeom prst="line">
              <a:avLst/>
            </a:prstGeom>
            <a:noFill/>
            <a:ln w="28575">
              <a:solidFill>
                <a:srgbClr val="FF9900"/>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Line 6"/>
            <p:cNvSpPr>
              <a:spLocks noChangeShapeType="1"/>
            </p:cNvSpPr>
            <p:nvPr/>
          </p:nvSpPr>
          <p:spPr bwMode="auto">
            <a:xfrm flipV="1">
              <a:off x="6671882" y="2682749"/>
              <a:ext cx="2413000" cy="1185862"/>
            </a:xfrm>
            <a:prstGeom prst="line">
              <a:avLst/>
            </a:prstGeom>
            <a:noFill/>
            <a:ln w="38100">
              <a:solidFill>
                <a:srgbClr val="FF0066"/>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Line 7"/>
            <p:cNvSpPr>
              <a:spLocks noChangeShapeType="1"/>
            </p:cNvSpPr>
            <p:nvPr/>
          </p:nvSpPr>
          <p:spPr bwMode="auto">
            <a:xfrm>
              <a:off x="6671882" y="4005136"/>
              <a:ext cx="2462212" cy="1588"/>
            </a:xfrm>
            <a:prstGeom prst="line">
              <a:avLst/>
            </a:prstGeom>
            <a:noFill/>
            <a:ln w="38100">
              <a:solidFill>
                <a:srgbClr val="FF0066"/>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7" name="Line 8"/>
            <p:cNvSpPr>
              <a:spLocks noChangeShapeType="1"/>
            </p:cNvSpPr>
            <p:nvPr/>
          </p:nvSpPr>
          <p:spPr bwMode="auto">
            <a:xfrm>
              <a:off x="6643307" y="4284536"/>
              <a:ext cx="2414587" cy="787400"/>
            </a:xfrm>
            <a:prstGeom prst="line">
              <a:avLst/>
            </a:prstGeom>
            <a:noFill/>
            <a:ln w="38100">
              <a:solidFill>
                <a:srgbClr val="FF0066"/>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8" name="Oval 9"/>
            <p:cNvSpPr>
              <a:spLocks noChangeArrowheads="1"/>
            </p:cNvSpPr>
            <p:nvPr/>
          </p:nvSpPr>
          <p:spPr bwMode="auto">
            <a:xfrm>
              <a:off x="5405057" y="3444749"/>
              <a:ext cx="1266825" cy="1208087"/>
            </a:xfrm>
            <a:prstGeom prst="ellipse">
              <a:avLst/>
            </a:prstGeom>
            <a:solidFill>
              <a:srgbClr val="D24132"/>
            </a:solidFill>
            <a:ln w="12700">
              <a:solidFill>
                <a:schemeClr val="bg1"/>
              </a:solidFill>
              <a:round/>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9" name="Rectangle 10"/>
            <p:cNvSpPr>
              <a:spLocks noChangeArrowheads="1"/>
            </p:cNvSpPr>
            <p:nvPr/>
          </p:nvSpPr>
          <p:spPr bwMode="auto">
            <a:xfrm>
              <a:off x="2549144" y="2663699"/>
              <a:ext cx="401638" cy="2674937"/>
            </a:xfrm>
            <a:prstGeom prst="rect">
              <a:avLst/>
            </a:prstGeom>
            <a:solidFill>
              <a:srgbClr val="F09C2A"/>
            </a:solidFill>
            <a:ln w="12700">
              <a:solidFill>
                <a:schemeClr val="bg1"/>
              </a:solidFill>
              <a:miter lim="800000"/>
              <a:headEnd/>
              <a:tailEnd/>
            </a:ln>
          </p:spPr>
          <p:txBody>
            <a:bodyPr wrap="none" anchor="ctr"/>
            <a:lstStyle/>
            <a:p>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0" name="Rectangle 11" descr="Light upward diagonal"/>
            <p:cNvSpPr>
              <a:spLocks noChangeArrowheads="1"/>
            </p:cNvSpPr>
            <p:nvPr/>
          </p:nvSpPr>
          <p:spPr bwMode="auto">
            <a:xfrm>
              <a:off x="9134094" y="2301749"/>
              <a:ext cx="984250" cy="838200"/>
            </a:xfrm>
            <a:prstGeom prst="rect">
              <a:avLst/>
            </a:prstGeom>
            <a:solidFill>
              <a:srgbClr val="F09C2A"/>
            </a:solidFill>
            <a:ln w="12700">
              <a:solidFill>
                <a:schemeClr val="bg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1" name="Line 13"/>
            <p:cNvSpPr>
              <a:spLocks noChangeShapeType="1"/>
            </p:cNvSpPr>
            <p:nvPr/>
          </p:nvSpPr>
          <p:spPr bwMode="auto">
            <a:xfrm>
              <a:off x="2992057" y="2887536"/>
              <a:ext cx="2554287" cy="785813"/>
            </a:xfrm>
            <a:prstGeom prst="line">
              <a:avLst/>
            </a:prstGeom>
            <a:noFill/>
            <a:ln w="28575">
              <a:solidFill>
                <a:srgbClr val="FF9900"/>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2" name="Line 14"/>
            <p:cNvSpPr>
              <a:spLocks noChangeShapeType="1"/>
            </p:cNvSpPr>
            <p:nvPr/>
          </p:nvSpPr>
          <p:spPr bwMode="auto">
            <a:xfrm flipV="1">
              <a:off x="2974594" y="4282949"/>
              <a:ext cx="2501900" cy="850900"/>
            </a:xfrm>
            <a:prstGeom prst="line">
              <a:avLst/>
            </a:prstGeom>
            <a:noFill/>
            <a:ln w="28575">
              <a:solidFill>
                <a:srgbClr val="FF9900"/>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4211256" y="4749674"/>
              <a:ext cx="587375" cy="333375"/>
            </a:xfrm>
            <a:prstGeom prst="rect">
              <a:avLst/>
            </a:prstGeom>
            <a:solidFill>
              <a:srgbClr val="F58D76"/>
            </a:solidFill>
            <a:ln w="12700">
              <a:solidFill>
                <a:schemeClr val="bg1"/>
              </a:solidFill>
              <a:miter lim="800000"/>
              <a:headEnd/>
              <a:tailEnd/>
            </a:ln>
          </p:spPr>
          <p:txBody>
            <a:bodyPr wrap="none" lIns="85725" tIns="42862" rIns="85725" bIns="42862">
              <a:spAutoFit/>
            </a:bodyPr>
            <a:lstStyle/>
            <a:p>
              <a:pPr defTabSz="855663" eaLnBrk="0" hangingPunct="0"/>
              <a:r>
                <a:rPr lang="zh-CN" altLang="en-GB" sz="1600" b="1">
                  <a:solidFill>
                    <a:prstClr val="white"/>
                  </a:solidFill>
                  <a:latin typeface="微软雅黑" panose="020B0503020204020204" pitchFamily="34" charset="-122"/>
                  <a:ea typeface="微软雅黑" panose="020B0503020204020204" pitchFamily="34" charset="-122"/>
                </a:rPr>
                <a:t>威胁</a:t>
              </a:r>
              <a:endParaRPr lang="en-GB" sz="1600" b="1">
                <a:solidFill>
                  <a:prstClr val="white"/>
                </a:solidFill>
                <a:latin typeface="微软雅黑" panose="020B0503020204020204" pitchFamily="34" charset="-122"/>
                <a:ea typeface="微软雅黑" panose="020B0503020204020204" pitchFamily="34" charset="-122"/>
              </a:endParaRPr>
            </a:p>
          </p:txBody>
        </p:sp>
        <p:sp>
          <p:nvSpPr>
            <p:cNvPr id="34" name="Rectangle 16" descr="Outlined diamond"/>
            <p:cNvSpPr>
              <a:spLocks noChangeArrowheads="1"/>
            </p:cNvSpPr>
            <p:nvPr/>
          </p:nvSpPr>
          <p:spPr bwMode="auto">
            <a:xfrm>
              <a:off x="4309682" y="3078036"/>
              <a:ext cx="195262"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5" name="Freeform 17"/>
            <p:cNvSpPr>
              <a:spLocks/>
            </p:cNvSpPr>
            <p:nvPr/>
          </p:nvSpPr>
          <p:spPr bwMode="auto">
            <a:xfrm>
              <a:off x="3594608" y="5198682"/>
              <a:ext cx="252700" cy="462766"/>
            </a:xfrm>
            <a:custGeom>
              <a:avLst/>
              <a:gdLst>
                <a:gd name="T0" fmla="*/ 0 w 256"/>
                <a:gd name="T1" fmla="*/ 0 h 198"/>
                <a:gd name="T2" fmla="*/ 2147483647 w 256"/>
                <a:gd name="T3" fmla="*/ 2147483647 h 198"/>
                <a:gd name="T4" fmla="*/ 2147483647 w 256"/>
                <a:gd name="T5" fmla="*/ 2147483647 h 198"/>
                <a:gd name="T6" fmla="*/ 0 60000 65536"/>
                <a:gd name="T7" fmla="*/ 0 60000 65536"/>
                <a:gd name="T8" fmla="*/ 0 60000 65536"/>
                <a:gd name="T9" fmla="*/ 0 w 256"/>
                <a:gd name="T10" fmla="*/ 0 h 198"/>
                <a:gd name="T11" fmla="*/ 256 w 256"/>
                <a:gd name="T12" fmla="*/ 198 h 198"/>
                <a:gd name="connsiteX0" fmla="*/ 0 w 5508"/>
                <a:gd name="connsiteY0" fmla="*/ 0 h 9949"/>
                <a:gd name="connsiteX1" fmla="*/ 5508 w 5508"/>
                <a:gd name="connsiteY1" fmla="*/ 9949 h 9949"/>
              </a:gdLst>
              <a:ahLst/>
              <a:cxnLst>
                <a:cxn ang="0">
                  <a:pos x="connsiteX0" y="connsiteY0"/>
                </a:cxn>
                <a:cxn ang="0">
                  <a:pos x="connsiteX1" y="connsiteY1"/>
                </a:cxn>
              </a:cxnLst>
              <a:rect l="l" t="t" r="r" b="b"/>
              <a:pathLst>
                <a:path w="5508" h="9949">
                  <a:moveTo>
                    <a:pt x="0" y="0"/>
                  </a:moveTo>
                  <a:lnTo>
                    <a:pt x="5508" y="9949"/>
                  </a:lnTo>
                </a:path>
              </a:pathLst>
            </a:custGeom>
            <a:noFill/>
            <a:ln w="28575" cap="rnd" cmpd="sng">
              <a:solidFill>
                <a:schemeClr val="tx1"/>
              </a:solidFill>
              <a:prstDash val="solid"/>
              <a:round/>
              <a:headEnd type="stealth" w="med" len="lg"/>
              <a:tailEnd type="none" w="sm" len="sm"/>
            </a:ln>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6" name="Rectangle 18"/>
            <p:cNvSpPr>
              <a:spLocks noChangeArrowheads="1"/>
            </p:cNvSpPr>
            <p:nvPr/>
          </p:nvSpPr>
          <p:spPr bwMode="auto">
            <a:xfrm>
              <a:off x="3918698" y="5633816"/>
              <a:ext cx="993862" cy="332782"/>
            </a:xfrm>
            <a:prstGeom prst="rect">
              <a:avLst/>
            </a:prstGeom>
            <a:noFill/>
            <a:ln w="9525">
              <a:noFill/>
              <a:miter lim="800000"/>
              <a:headEnd/>
              <a:tailEnd/>
            </a:ln>
          </p:spPr>
          <p:txBody>
            <a:bodyPr wrap="none" lIns="85725" tIns="42862" rIns="85725" bIns="42862">
              <a:spAutoFit/>
            </a:bodyPr>
            <a:lstStyle/>
            <a:p>
              <a:pPr defTabSz="855663" eaLnBrk="0" hangingPunct="0"/>
              <a:r>
                <a:rPr lang="zh-CN" altLang="en-US" sz="1600" b="1" dirty="0" smtClean="0">
                  <a:solidFill>
                    <a:srgbClr val="D24132"/>
                  </a:solidFill>
                  <a:latin typeface="微软雅黑" panose="020B0503020204020204" pitchFamily="34" charset="-122"/>
                  <a:ea typeface="微软雅黑" panose="020B0503020204020204" pitchFamily="34" charset="-122"/>
                </a:rPr>
                <a:t>控制</a:t>
              </a:r>
              <a:r>
                <a:rPr lang="zh-CN" altLang="en-GB" sz="1600" b="1" dirty="0" smtClean="0">
                  <a:solidFill>
                    <a:srgbClr val="D24132"/>
                  </a:solidFill>
                  <a:latin typeface="微软雅黑" panose="020B0503020204020204" pitchFamily="34" charset="-122"/>
                  <a:ea typeface="微软雅黑" panose="020B0503020204020204" pitchFamily="34" charset="-122"/>
                </a:rPr>
                <a:t>屏障</a:t>
              </a:r>
              <a:endParaRPr lang="en-GB" sz="1600" b="1" dirty="0">
                <a:solidFill>
                  <a:srgbClr val="D24132"/>
                </a:solidFill>
                <a:latin typeface="微软雅黑" panose="020B0503020204020204" pitchFamily="34" charset="-122"/>
                <a:ea typeface="微软雅黑" panose="020B0503020204020204" pitchFamily="34" charset="-122"/>
              </a:endParaRPr>
            </a:p>
          </p:txBody>
        </p:sp>
        <p:sp>
          <p:nvSpPr>
            <p:cNvPr id="37" name="Rectangle 19" descr="Outlined diamond"/>
            <p:cNvSpPr>
              <a:spLocks noChangeArrowheads="1"/>
            </p:cNvSpPr>
            <p:nvPr/>
          </p:nvSpPr>
          <p:spPr bwMode="auto">
            <a:xfrm>
              <a:off x="8378444" y="2697036"/>
              <a:ext cx="193675" cy="563563"/>
            </a:xfrm>
            <a:prstGeom prst="rect">
              <a:avLst/>
            </a:prstGeom>
            <a:pattFill prst="openDmnd">
              <a:fgClr>
                <a:schemeClr val="tx2"/>
              </a:fgClr>
              <a:bgClr>
                <a:srgbClr val="00FF00"/>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8" name="Rectangle 20"/>
            <p:cNvSpPr>
              <a:spLocks noChangeArrowheads="1"/>
            </p:cNvSpPr>
            <p:nvPr/>
          </p:nvSpPr>
          <p:spPr bwMode="auto">
            <a:xfrm>
              <a:off x="6564159" y="5127298"/>
              <a:ext cx="993862" cy="332782"/>
            </a:xfrm>
            <a:prstGeom prst="rect">
              <a:avLst/>
            </a:prstGeom>
            <a:noFill/>
            <a:ln w="9525">
              <a:noFill/>
              <a:miter lim="800000"/>
              <a:headEnd/>
              <a:tailEnd/>
            </a:ln>
          </p:spPr>
          <p:txBody>
            <a:bodyPr wrap="none" lIns="85725" tIns="42862" rIns="85725" bIns="42862">
              <a:spAutoFit/>
            </a:bodyPr>
            <a:lstStyle/>
            <a:p>
              <a:pPr defTabSz="855663" eaLnBrk="0" hangingPunct="0"/>
              <a:r>
                <a:rPr lang="zh-CN" altLang="en-GB" sz="1600" b="1" dirty="0" smtClean="0">
                  <a:solidFill>
                    <a:srgbClr val="D24132"/>
                  </a:solidFill>
                  <a:latin typeface="微软雅黑" panose="020B0503020204020204" pitchFamily="34" charset="-122"/>
                  <a:ea typeface="微软雅黑" panose="020B0503020204020204" pitchFamily="34" charset="-122"/>
                </a:rPr>
                <a:t>恢复</a:t>
              </a:r>
              <a:r>
                <a:rPr lang="zh-CN" altLang="en-US" sz="1600" b="1" dirty="0" smtClean="0">
                  <a:solidFill>
                    <a:srgbClr val="D24132"/>
                  </a:solidFill>
                  <a:latin typeface="微软雅黑" panose="020B0503020204020204" pitchFamily="34" charset="-122"/>
                  <a:ea typeface="微软雅黑" panose="020B0503020204020204" pitchFamily="34" charset="-122"/>
                </a:rPr>
                <a:t>屏障</a:t>
              </a:r>
              <a:endParaRPr lang="en-GB" sz="1600" b="1" dirty="0">
                <a:solidFill>
                  <a:srgbClr val="D24132"/>
                </a:solidFill>
                <a:latin typeface="微软雅黑" panose="020B0503020204020204" pitchFamily="34" charset="-122"/>
                <a:ea typeface="微软雅黑" panose="020B0503020204020204" pitchFamily="34" charset="-122"/>
              </a:endParaRPr>
            </a:p>
          </p:txBody>
        </p:sp>
        <p:sp>
          <p:nvSpPr>
            <p:cNvPr id="39" name="Line 21"/>
            <p:cNvSpPr>
              <a:spLocks noChangeShapeType="1"/>
            </p:cNvSpPr>
            <p:nvPr/>
          </p:nvSpPr>
          <p:spPr bwMode="auto">
            <a:xfrm flipV="1">
              <a:off x="7724394" y="4971924"/>
              <a:ext cx="557213" cy="366712"/>
            </a:xfrm>
            <a:prstGeom prst="line">
              <a:avLst/>
            </a:prstGeom>
            <a:noFill/>
            <a:ln w="38100">
              <a:solidFill>
                <a:schemeClr val="tx1"/>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0" name="Line 22"/>
            <p:cNvSpPr>
              <a:spLocks noChangeShapeType="1"/>
            </p:cNvSpPr>
            <p:nvPr/>
          </p:nvSpPr>
          <p:spPr bwMode="auto">
            <a:xfrm flipV="1">
              <a:off x="7022719" y="3597149"/>
              <a:ext cx="844550" cy="1312862"/>
            </a:xfrm>
            <a:prstGeom prst="line">
              <a:avLst/>
            </a:prstGeom>
            <a:noFill/>
            <a:ln w="38100">
              <a:solidFill>
                <a:schemeClr val="tx1"/>
              </a:solidFill>
              <a:round/>
              <a:headEnd type="none" w="sm" len="sm"/>
              <a:tailEnd type="stealth" w="med" len="lg"/>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1" name="Rectangle 23"/>
            <p:cNvSpPr>
              <a:spLocks noChangeArrowheads="1"/>
            </p:cNvSpPr>
            <p:nvPr/>
          </p:nvSpPr>
          <p:spPr bwMode="auto">
            <a:xfrm>
              <a:off x="9203944" y="2549399"/>
              <a:ext cx="860425" cy="342900"/>
            </a:xfrm>
            <a:prstGeom prst="rect">
              <a:avLst/>
            </a:prstGeom>
            <a:solidFill>
              <a:srgbClr val="D24132"/>
            </a:solidFill>
            <a:ln w="12700">
              <a:solidFill>
                <a:schemeClr val="bg1"/>
              </a:solidFill>
              <a:miter lim="800000"/>
              <a:headEnd/>
              <a:tailEnd/>
            </a:ln>
          </p:spPr>
          <p:txBody>
            <a:bodyPr lIns="85725" tIns="42862" rIns="85725" bIns="42862">
              <a:spAutoFit/>
            </a:bodyPr>
            <a:lstStyle/>
            <a:p>
              <a:pPr algn="ctr" defTabSz="855663" eaLnBrk="0" hangingPunct="0"/>
              <a:r>
                <a:rPr lang="zh-CN" altLang="en-GB" sz="1600" b="1" dirty="0">
                  <a:solidFill>
                    <a:prstClr val="white"/>
                  </a:solidFill>
                  <a:latin typeface="微软雅黑" panose="020B0503020204020204" pitchFamily="34" charset="-122"/>
                  <a:ea typeface="微软雅黑" panose="020B0503020204020204" pitchFamily="34" charset="-122"/>
                </a:rPr>
                <a:t>后果</a:t>
              </a:r>
            </a:p>
          </p:txBody>
        </p:sp>
        <p:sp>
          <p:nvSpPr>
            <p:cNvPr id="42" name="Rectangle 24"/>
            <p:cNvSpPr>
              <a:spLocks noChangeArrowheads="1"/>
            </p:cNvSpPr>
            <p:nvPr/>
          </p:nvSpPr>
          <p:spPr bwMode="auto">
            <a:xfrm>
              <a:off x="5901944" y="3473324"/>
              <a:ext cx="187325" cy="708025"/>
            </a:xfrm>
            <a:prstGeom prst="rect">
              <a:avLst/>
            </a:prstGeom>
            <a:noFill/>
            <a:ln w="9525">
              <a:noFill/>
              <a:miter lim="800000"/>
              <a:headEnd/>
              <a:tailEnd/>
            </a:ln>
          </p:spPr>
          <p:txBody>
            <a:bodyPr wrap="none" lIns="92075" tIns="46038" rIns="92075" bIns="46038">
              <a:spAutoFit/>
            </a:bodyPr>
            <a:lstStyle/>
            <a:p>
              <a:pPr algn="ctr" eaLnBrk="0" hangingPunct="0"/>
              <a:endParaRPr lang="en-GB" altLang="zh-CN" sz="2000" b="1">
                <a:solidFill>
                  <a:prstClr val="white"/>
                </a:solidFill>
                <a:latin typeface="微软雅黑" panose="020B0503020204020204" pitchFamily="34" charset="-122"/>
                <a:ea typeface="微软雅黑" panose="020B0503020204020204" pitchFamily="34" charset="-122"/>
              </a:endParaRPr>
            </a:p>
            <a:p>
              <a:pPr algn="ctr" eaLnBrk="0" hangingPunct="0"/>
              <a:endParaRPr lang="en-GB" altLang="zh-CN" sz="2000" b="1">
                <a:solidFill>
                  <a:prstClr val="white"/>
                </a:solidFill>
                <a:latin typeface="微软雅黑" panose="020B0503020204020204" pitchFamily="34" charset="-122"/>
                <a:ea typeface="微软雅黑" panose="020B0503020204020204" pitchFamily="34" charset="-122"/>
              </a:endParaRPr>
            </a:p>
          </p:txBody>
        </p:sp>
        <p:sp>
          <p:nvSpPr>
            <p:cNvPr id="43" name="Line 25"/>
            <p:cNvSpPr>
              <a:spLocks noChangeShapeType="1"/>
            </p:cNvSpPr>
            <p:nvPr/>
          </p:nvSpPr>
          <p:spPr bwMode="auto">
            <a:xfrm>
              <a:off x="3842957" y="4398836"/>
              <a:ext cx="155575" cy="1106488"/>
            </a:xfrm>
            <a:prstGeom prst="line">
              <a:avLst/>
            </a:prstGeom>
            <a:noFill/>
            <a:ln w="25400">
              <a:solidFill>
                <a:schemeClr val="tx1"/>
              </a:solidFill>
              <a:round/>
              <a:headEnd type="arrow" w="med" len="med"/>
              <a:tailEnd type="none" w="med" len="lg"/>
            </a:ln>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4" name="Rectangle 26" descr="Outlined diamond"/>
            <p:cNvSpPr>
              <a:spLocks noChangeArrowheads="1"/>
            </p:cNvSpPr>
            <p:nvPr/>
          </p:nvSpPr>
          <p:spPr bwMode="auto">
            <a:xfrm>
              <a:off x="3744532" y="3817811"/>
              <a:ext cx="196850"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5" name="Rectangle 27" descr="Outlined diamond"/>
            <p:cNvSpPr>
              <a:spLocks noChangeArrowheads="1"/>
            </p:cNvSpPr>
            <p:nvPr/>
          </p:nvSpPr>
          <p:spPr bwMode="auto">
            <a:xfrm>
              <a:off x="3365119" y="4587749"/>
              <a:ext cx="196850"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6" name="Rectangle 28" descr="Outlined diamond"/>
            <p:cNvSpPr>
              <a:spLocks noChangeArrowheads="1"/>
            </p:cNvSpPr>
            <p:nvPr/>
          </p:nvSpPr>
          <p:spPr bwMode="auto">
            <a:xfrm>
              <a:off x="7806944" y="2978024"/>
              <a:ext cx="193675" cy="563562"/>
            </a:xfrm>
            <a:prstGeom prst="rect">
              <a:avLst/>
            </a:prstGeom>
            <a:pattFill prst="openDmnd">
              <a:fgClr>
                <a:schemeClr val="tx2"/>
              </a:fgClr>
              <a:bgClr>
                <a:srgbClr val="00FF00"/>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7" name="Rectangle 29" descr="Outlined diamond"/>
            <p:cNvSpPr>
              <a:spLocks noChangeArrowheads="1"/>
            </p:cNvSpPr>
            <p:nvPr/>
          </p:nvSpPr>
          <p:spPr bwMode="auto">
            <a:xfrm>
              <a:off x="8570532" y="3795586"/>
              <a:ext cx="193675" cy="563563"/>
            </a:xfrm>
            <a:prstGeom prst="rect">
              <a:avLst/>
            </a:prstGeom>
            <a:pattFill prst="openDmnd">
              <a:fgClr>
                <a:schemeClr val="tx2"/>
              </a:fgClr>
              <a:bgClr>
                <a:srgbClr val="00FF00"/>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8" name="Rectangle 30" descr="Outlined diamond"/>
            <p:cNvSpPr>
              <a:spLocks noChangeArrowheads="1"/>
            </p:cNvSpPr>
            <p:nvPr/>
          </p:nvSpPr>
          <p:spPr bwMode="auto">
            <a:xfrm>
              <a:off x="8281607" y="4502024"/>
              <a:ext cx="193675" cy="563562"/>
            </a:xfrm>
            <a:prstGeom prst="rect">
              <a:avLst/>
            </a:prstGeom>
            <a:pattFill prst="openDmnd">
              <a:fgClr>
                <a:schemeClr val="tx2"/>
              </a:fgClr>
              <a:bgClr>
                <a:srgbClr val="00FF00"/>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9" name="Rectangle 31" descr="Outlined diamond"/>
            <p:cNvSpPr>
              <a:spLocks noChangeArrowheads="1"/>
            </p:cNvSpPr>
            <p:nvPr/>
          </p:nvSpPr>
          <p:spPr bwMode="auto">
            <a:xfrm>
              <a:off x="7613269" y="4254374"/>
              <a:ext cx="193675" cy="563562"/>
            </a:xfrm>
            <a:prstGeom prst="rect">
              <a:avLst/>
            </a:prstGeom>
            <a:pattFill prst="openDmnd">
              <a:fgClr>
                <a:schemeClr val="tx2"/>
              </a:fgClr>
              <a:bgClr>
                <a:srgbClr val="00FF00"/>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0" name="Rectangle 32" descr="Outlined diamond"/>
            <p:cNvSpPr>
              <a:spLocks noChangeArrowheads="1"/>
            </p:cNvSpPr>
            <p:nvPr/>
          </p:nvSpPr>
          <p:spPr bwMode="auto">
            <a:xfrm>
              <a:off x="3506407" y="2835149"/>
              <a:ext cx="196850"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Rectangle 33" descr="Outlined diamond"/>
            <p:cNvSpPr>
              <a:spLocks noChangeArrowheads="1"/>
            </p:cNvSpPr>
            <p:nvPr/>
          </p:nvSpPr>
          <p:spPr bwMode="auto">
            <a:xfrm>
              <a:off x="4209669" y="3797174"/>
              <a:ext cx="196850"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2" name="Rectangle 34"/>
            <p:cNvSpPr>
              <a:spLocks noChangeArrowheads="1"/>
            </p:cNvSpPr>
            <p:nvPr/>
          </p:nvSpPr>
          <p:spPr bwMode="auto">
            <a:xfrm>
              <a:off x="9188069" y="4911599"/>
              <a:ext cx="860425" cy="342900"/>
            </a:xfrm>
            <a:prstGeom prst="rect">
              <a:avLst/>
            </a:prstGeom>
            <a:solidFill>
              <a:srgbClr val="D24132"/>
            </a:solidFill>
            <a:ln w="12700">
              <a:solidFill>
                <a:schemeClr val="bg1"/>
              </a:solidFill>
              <a:miter lim="800000"/>
              <a:headEnd/>
              <a:tailEnd/>
            </a:ln>
          </p:spPr>
          <p:txBody>
            <a:bodyPr lIns="85725" tIns="42862" rIns="85725" bIns="42862">
              <a:spAutoFit/>
            </a:bodyPr>
            <a:lstStyle/>
            <a:p>
              <a:pPr algn="ctr" defTabSz="855663" eaLnBrk="0" hangingPunct="0"/>
              <a:r>
                <a:rPr lang="zh-CN" altLang="en-GB" sz="1600" b="1">
                  <a:solidFill>
                    <a:prstClr val="white"/>
                  </a:solidFill>
                  <a:latin typeface="微软雅黑" panose="020B0503020204020204" pitchFamily="34" charset="-122"/>
                  <a:ea typeface="微软雅黑" panose="020B0503020204020204" pitchFamily="34" charset="-122"/>
                </a:rPr>
                <a:t>后果</a:t>
              </a:r>
              <a:endParaRPr lang="en-GB" sz="1600" b="1">
                <a:solidFill>
                  <a:prstClr val="white"/>
                </a:solidFill>
                <a:latin typeface="微软雅黑" panose="020B0503020204020204" pitchFamily="34" charset="-122"/>
                <a:ea typeface="微软雅黑" panose="020B0503020204020204" pitchFamily="34" charset="-122"/>
              </a:endParaRPr>
            </a:p>
          </p:txBody>
        </p:sp>
        <p:sp>
          <p:nvSpPr>
            <p:cNvPr id="53" name="Rectangle 35"/>
            <p:cNvSpPr>
              <a:spLocks noChangeArrowheads="1"/>
            </p:cNvSpPr>
            <p:nvPr/>
          </p:nvSpPr>
          <p:spPr bwMode="auto">
            <a:xfrm>
              <a:off x="9203944" y="3806699"/>
              <a:ext cx="860425" cy="342900"/>
            </a:xfrm>
            <a:prstGeom prst="rect">
              <a:avLst/>
            </a:prstGeom>
            <a:solidFill>
              <a:srgbClr val="D24132"/>
            </a:solidFill>
            <a:ln w="12700">
              <a:solidFill>
                <a:schemeClr val="bg1"/>
              </a:solidFill>
              <a:miter lim="800000"/>
              <a:headEnd/>
              <a:tailEnd/>
            </a:ln>
          </p:spPr>
          <p:txBody>
            <a:bodyPr lIns="85725" tIns="42862" rIns="85725" bIns="42862">
              <a:spAutoFit/>
            </a:bodyPr>
            <a:lstStyle/>
            <a:p>
              <a:pPr algn="ctr" defTabSz="855663" eaLnBrk="0" hangingPunct="0"/>
              <a:r>
                <a:rPr lang="zh-CN" altLang="en-GB" sz="1600" b="1">
                  <a:solidFill>
                    <a:prstClr val="white"/>
                  </a:solidFill>
                  <a:latin typeface="微软雅黑" panose="020B0503020204020204" pitchFamily="34" charset="-122"/>
                  <a:ea typeface="微软雅黑" panose="020B0503020204020204" pitchFamily="34" charset="-122"/>
                </a:rPr>
                <a:t>后果</a:t>
              </a:r>
            </a:p>
          </p:txBody>
        </p:sp>
        <p:sp>
          <p:nvSpPr>
            <p:cNvPr id="54" name="Rectangle 36"/>
            <p:cNvSpPr>
              <a:spLocks noChangeArrowheads="1"/>
            </p:cNvSpPr>
            <p:nvPr/>
          </p:nvSpPr>
          <p:spPr bwMode="auto">
            <a:xfrm>
              <a:off x="3776282" y="1565149"/>
              <a:ext cx="4495800" cy="962025"/>
            </a:xfrm>
            <a:prstGeom prst="rect">
              <a:avLst/>
            </a:prstGeom>
            <a:solidFill>
              <a:srgbClr val="F58D76"/>
            </a:solidFill>
            <a:ln w="12700">
              <a:noFill/>
              <a:miter lim="800000"/>
              <a:headEnd/>
              <a:tailEnd/>
            </a:ln>
          </p:spPr>
          <p:txBody>
            <a:bodyPr lIns="85725" tIns="42862" rIns="85725" bIns="42862" anchor="ctr"/>
            <a:lstStyle/>
            <a:p>
              <a:pPr algn="ctr" defTabSz="849313" eaLnBrk="0" hangingPunct="0">
                <a:lnSpc>
                  <a:spcPct val="90000"/>
                </a:lnSpc>
                <a:defRPr/>
              </a:pPr>
              <a:r>
                <a:rPr lang="zh-CN" altLang="en-US" sz="2000" b="1" dirty="0">
                  <a:solidFill>
                    <a:prstClr val="white"/>
                  </a:solidFill>
                  <a:latin typeface="微软雅黑" panose="020B0503020204020204" pitchFamily="34" charset="-122"/>
                  <a:ea typeface="微软雅黑" panose="020B0503020204020204" pitchFamily="34" charset="-122"/>
                </a:rPr>
                <a:t>危害因素分析</a:t>
              </a:r>
              <a:r>
                <a:rPr lang="en-US" altLang="zh-CN" sz="2000" b="1" dirty="0">
                  <a:solidFill>
                    <a:prstClr val="white"/>
                  </a:solidFill>
                  <a:latin typeface="微软雅黑" panose="020B0503020204020204" pitchFamily="34" charset="-122"/>
                  <a:ea typeface="微软雅黑" panose="020B0503020204020204" pitchFamily="34" charset="-122"/>
                </a:rPr>
                <a:t>--</a:t>
              </a:r>
              <a:r>
                <a:rPr lang="zh-CN" altLang="en-US" sz="2000" b="1" dirty="0">
                  <a:solidFill>
                    <a:prstClr val="white"/>
                  </a:solidFill>
                  <a:latin typeface="微软雅黑" panose="020B0503020204020204" pitchFamily="34" charset="-122"/>
                  <a:ea typeface="微软雅黑" panose="020B0503020204020204" pitchFamily="34" charset="-122"/>
                </a:rPr>
                <a:t> </a:t>
              </a:r>
              <a:r>
                <a:rPr lang="zh-CN" altLang="en-GB" sz="2000" b="1" dirty="0">
                  <a:solidFill>
                    <a:prstClr val="white"/>
                  </a:solidFill>
                  <a:latin typeface="微软雅黑" panose="020B0503020204020204" pitchFamily="34" charset="-122"/>
                  <a:ea typeface="微软雅黑" panose="020B0503020204020204" pitchFamily="34" charset="-122"/>
                </a:rPr>
                <a:t>蝴蝶结模型</a:t>
              </a:r>
              <a:endParaRPr lang="en-GB" sz="2000" b="1" dirty="0">
                <a:solidFill>
                  <a:prstClr val="white"/>
                </a:solidFill>
                <a:latin typeface="微软雅黑" panose="020B0503020204020204" pitchFamily="34" charset="-122"/>
                <a:ea typeface="微软雅黑" panose="020B0503020204020204" pitchFamily="34" charset="-122"/>
              </a:endParaRPr>
            </a:p>
          </p:txBody>
        </p:sp>
        <p:sp>
          <p:nvSpPr>
            <p:cNvPr id="55" name="Rectangle 41" descr="Outlined diamond"/>
            <p:cNvSpPr>
              <a:spLocks noChangeArrowheads="1"/>
            </p:cNvSpPr>
            <p:nvPr/>
          </p:nvSpPr>
          <p:spPr bwMode="auto">
            <a:xfrm>
              <a:off x="3225419" y="3828924"/>
              <a:ext cx="195263" cy="561975"/>
            </a:xfrm>
            <a:prstGeom prst="rect">
              <a:avLst/>
            </a:prstGeom>
            <a:pattFill prst="openDmnd">
              <a:fgClr>
                <a:schemeClr val="tx2"/>
              </a:fgClr>
              <a:bgClr>
                <a:srgbClr val="C6C6C6"/>
              </a:bgClr>
            </a:pattFill>
            <a:ln w="12700">
              <a:solidFill>
                <a:schemeClr val="tx1"/>
              </a:solidFill>
              <a:miter lim="800000"/>
              <a:headEnd/>
              <a:tailEnd/>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6" name="Rectangle 42"/>
            <p:cNvSpPr>
              <a:spLocks noChangeArrowheads="1"/>
            </p:cNvSpPr>
            <p:nvPr/>
          </p:nvSpPr>
          <p:spPr bwMode="auto">
            <a:xfrm>
              <a:off x="5422420" y="3795586"/>
              <a:ext cx="1333699" cy="400752"/>
            </a:xfrm>
            <a:prstGeom prst="rect">
              <a:avLst/>
            </a:prstGeom>
            <a:noFill/>
            <a:ln w="9525">
              <a:noFill/>
              <a:miter lim="800000"/>
              <a:headEnd/>
              <a:tailEnd/>
            </a:ln>
          </p:spPr>
          <p:txBody>
            <a:bodyPr wrap="none" lIns="92075" tIns="46038" rIns="92075" bIns="46038">
              <a:spAutoFit/>
            </a:bodyPr>
            <a:lstStyle/>
            <a:p>
              <a:pPr algn="ctr" eaLnBrk="0" hangingPunct="0"/>
              <a:r>
                <a:rPr lang="zh-CN" altLang="en-GB" sz="2000" b="1">
                  <a:solidFill>
                    <a:prstClr val="white"/>
                  </a:solidFill>
                  <a:latin typeface="微软雅黑" panose="020B0503020204020204" pitchFamily="34" charset="-122"/>
                  <a:ea typeface="微软雅黑" panose="020B0503020204020204" pitchFamily="34" charset="-122"/>
                </a:rPr>
                <a:t>事件/事故</a:t>
              </a:r>
              <a:endParaRPr lang="en-GB" sz="2000" b="1">
                <a:solidFill>
                  <a:prstClr val="white"/>
                </a:solidFill>
                <a:latin typeface="微软雅黑" panose="020B0503020204020204" pitchFamily="34" charset="-122"/>
                <a:ea typeface="微软雅黑" panose="020B0503020204020204" pitchFamily="34" charset="-122"/>
              </a:endParaRPr>
            </a:p>
          </p:txBody>
        </p:sp>
        <p:sp>
          <p:nvSpPr>
            <p:cNvPr id="57" name="Rectangle 43"/>
            <p:cNvSpPr>
              <a:spLocks noChangeArrowheads="1"/>
            </p:cNvSpPr>
            <p:nvPr/>
          </p:nvSpPr>
          <p:spPr bwMode="auto">
            <a:xfrm>
              <a:off x="2533269" y="3371724"/>
              <a:ext cx="411163" cy="1133475"/>
            </a:xfrm>
            <a:prstGeom prst="rect">
              <a:avLst/>
            </a:prstGeom>
            <a:noFill/>
            <a:ln w="9525">
              <a:noFill/>
              <a:miter lim="800000"/>
              <a:headEnd/>
              <a:tailEnd/>
            </a:ln>
          </p:spPr>
          <p:txBody>
            <a:bodyPr lIns="85725" tIns="42862" rIns="85725" bIns="42862">
              <a:spAutoFit/>
            </a:bodyPr>
            <a:lstStyle/>
            <a:p>
              <a:pPr defTabSz="855663" eaLnBrk="0" hangingPunct="0"/>
              <a:r>
                <a:rPr lang="zh-CN" altLang="en-GB" sz="1700" b="1" dirty="0">
                  <a:solidFill>
                    <a:prstClr val="white"/>
                  </a:solidFill>
                  <a:latin typeface="微软雅黑" panose="020B0503020204020204" pitchFamily="34" charset="-122"/>
                  <a:ea typeface="微软雅黑" panose="020B0503020204020204" pitchFamily="34" charset="-122"/>
                </a:rPr>
                <a:t>危险</a:t>
              </a:r>
            </a:p>
            <a:p>
              <a:pPr defTabSz="855663" eaLnBrk="0" hangingPunct="0"/>
              <a:r>
                <a:rPr lang="zh-CN" altLang="en-GB" sz="1700" b="1" dirty="0">
                  <a:solidFill>
                    <a:prstClr val="white"/>
                  </a:solidFill>
                  <a:latin typeface="微软雅黑" panose="020B0503020204020204" pitchFamily="34" charset="-122"/>
                  <a:ea typeface="微软雅黑" panose="020B0503020204020204" pitchFamily="34" charset="-122"/>
                </a:rPr>
                <a:t>因</a:t>
              </a:r>
            </a:p>
            <a:p>
              <a:pPr defTabSz="855663" eaLnBrk="0" hangingPunct="0"/>
              <a:r>
                <a:rPr lang="zh-CN" altLang="en-GB" sz="1700" b="1" dirty="0">
                  <a:solidFill>
                    <a:prstClr val="white"/>
                  </a:solidFill>
                  <a:latin typeface="微软雅黑" panose="020B0503020204020204" pitchFamily="34" charset="-122"/>
                  <a:ea typeface="微软雅黑" panose="020B0503020204020204" pitchFamily="34" charset="-122"/>
                </a:rPr>
                <a:t>素</a:t>
              </a:r>
            </a:p>
          </p:txBody>
        </p:sp>
      </p:grpSp>
      <p:sp>
        <p:nvSpPr>
          <p:cNvPr id="59" name="文本框 1"/>
          <p:cNvSpPr txBox="1">
            <a:spLocks noChangeArrowheads="1"/>
          </p:cNvSpPr>
          <p:nvPr/>
        </p:nvSpPr>
        <p:spPr bwMode="auto">
          <a:xfrm>
            <a:off x="758415" y="300084"/>
            <a:ext cx="416331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蝴蝶结模型（</a:t>
            </a:r>
            <a:r>
              <a:rPr lang="en-US" altLang="zh-CN" sz="2900" b="1" dirty="0">
                <a:solidFill>
                  <a:srgbClr val="595959"/>
                </a:solidFill>
                <a:latin typeface="微软雅黑" panose="020B0503020204020204" pitchFamily="34" charset="-122"/>
                <a:ea typeface="微软雅黑" panose="020B0503020204020204" pitchFamily="34" charset="-122"/>
              </a:rPr>
              <a:t>BowTie</a:t>
            </a:r>
            <a:r>
              <a:rPr lang="zh-CN" altLang="en-US" sz="2900" b="1" dirty="0">
                <a:solidFill>
                  <a:srgbClr val="595959"/>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661638649"/>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1216152" y="-612648"/>
            <a:ext cx="9144000" cy="0"/>
          </a:xfrm>
          <a:prstGeom prst="rect">
            <a:avLst/>
          </a:prstGeom>
          <a:noFill/>
          <a:ln w="9525" cmpd="sng">
            <a:noFill/>
            <a:miter lim="800000"/>
            <a:headEnd/>
            <a:tailEnd/>
          </a:ln>
          <a:effectLst>
            <a:prstShdw prst="shdw12">
              <a:schemeClr val="accent1">
                <a:gamma/>
                <a:shade val="60000"/>
                <a:invGamma/>
                <a:alpha val="50000"/>
              </a:schemeClr>
            </a:prstShdw>
          </a:effectLst>
        </p:spPr>
        <p:txBody>
          <a:bodyPr wrap="none" anchor="ctr">
            <a:spAutoFit/>
          </a:bodyPr>
          <a:lstStyle/>
          <a:p>
            <a:pPr eaLnBrk="0" hangingPunct="0">
              <a:buFont typeface="Arial" pitchFamily="34" charset="0"/>
              <a:buNone/>
              <a:defRPr/>
            </a:pPr>
            <a:endParaRPr lang="zh-CN" altLang="en-US">
              <a:solidFill>
                <a:prstClr val="black"/>
              </a:solidFill>
            </a:endParaRPr>
          </a:p>
        </p:txBody>
      </p:sp>
      <p:grpSp>
        <p:nvGrpSpPr>
          <p:cNvPr id="4" name="组合 3"/>
          <p:cNvGrpSpPr/>
          <p:nvPr/>
        </p:nvGrpSpPr>
        <p:grpSpPr bwMode="auto">
          <a:xfrm>
            <a:off x="2590832" y="1565149"/>
            <a:ext cx="7199312" cy="4286250"/>
            <a:chOff x="1642395" y="1614714"/>
            <a:chExt cx="7199999" cy="4286286"/>
          </a:xfrm>
        </p:grpSpPr>
        <p:sp>
          <p:nvSpPr>
            <p:cNvPr id="6" name="Text Box 46"/>
            <p:cNvSpPr txBox="1">
              <a:spLocks noChangeArrowheads="1"/>
            </p:cNvSpPr>
            <p:nvPr/>
          </p:nvSpPr>
          <p:spPr bwMode="auto">
            <a:xfrm>
              <a:off x="7181742" y="1629234"/>
              <a:ext cx="1660652" cy="424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300000"/>
                </a:lnSpc>
                <a:spcBef>
                  <a:spcPts val="900"/>
                </a:spcBef>
              </a:pPr>
              <a:r>
                <a:rPr lang="en-US" altLang="zh-CN" sz="1600" b="1" dirty="0">
                  <a:solidFill>
                    <a:prstClr val="black"/>
                  </a:solidFill>
                  <a:latin typeface="微软雅黑" panose="020B0503020204020204" pitchFamily="34" charset="-122"/>
                  <a:ea typeface="微软雅黑" panose="020B0503020204020204" pitchFamily="34" charset="-122"/>
                </a:rPr>
                <a:t>             </a:t>
              </a:r>
              <a:r>
                <a:rPr lang="zh-CN" altLang="en-US" sz="1600" b="1" dirty="0">
                  <a:solidFill>
                    <a:prstClr val="black"/>
                  </a:solidFill>
                  <a:latin typeface="微软雅黑" panose="020B0503020204020204" pitchFamily="34" charset="-122"/>
                  <a:ea typeface="微软雅黑" panose="020B0503020204020204" pitchFamily="34" charset="-122"/>
                </a:rPr>
                <a:t>后果</a:t>
              </a:r>
              <a:r>
                <a:rPr lang="en-US" altLang="zh-CN" sz="1600" b="1" dirty="0">
                  <a:solidFill>
                    <a:prstClr val="black"/>
                  </a:solidFill>
                  <a:latin typeface="微软雅黑" panose="020B0503020204020204" pitchFamily="34" charset="-122"/>
                  <a:ea typeface="微软雅黑" panose="020B0503020204020204" pitchFamily="34" charset="-122"/>
                </a:rPr>
                <a:t>1</a:t>
              </a:r>
            </a:p>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             后果</a:t>
              </a:r>
              <a:r>
                <a:rPr lang="en-US" altLang="zh-CN" sz="1600" b="1" dirty="0">
                  <a:solidFill>
                    <a:prstClr val="black"/>
                  </a:solidFill>
                  <a:latin typeface="微软雅黑" panose="020B0503020204020204" pitchFamily="34" charset="-122"/>
                  <a:ea typeface="微软雅黑" panose="020B0503020204020204" pitchFamily="34" charset="-122"/>
                </a:rPr>
                <a:t>2</a:t>
              </a:r>
            </a:p>
            <a:p>
              <a:pPr>
                <a:lnSpc>
                  <a:spcPct val="300000"/>
                </a:lnSpc>
                <a:spcBef>
                  <a:spcPts val="900"/>
                </a:spcBef>
              </a:pPr>
              <a:r>
                <a:rPr lang="pt-BR" altLang="zh-CN" sz="1600" b="1" dirty="0">
                  <a:solidFill>
                    <a:prstClr val="black"/>
                  </a:solidFill>
                  <a:latin typeface="微软雅黑" panose="020B0503020204020204" pitchFamily="34" charset="-122"/>
                  <a:ea typeface="微软雅黑" panose="020B0503020204020204" pitchFamily="34" charset="-122"/>
                </a:rPr>
                <a:t>             </a:t>
              </a:r>
              <a:r>
                <a:rPr lang="zh-CN" altLang="pt-BR" sz="1600" b="1" dirty="0">
                  <a:solidFill>
                    <a:prstClr val="black"/>
                  </a:solidFill>
                  <a:latin typeface="微软雅黑" panose="020B0503020204020204" pitchFamily="34" charset="-122"/>
                  <a:ea typeface="微软雅黑" panose="020B0503020204020204" pitchFamily="34" charset="-122"/>
                </a:rPr>
                <a:t>后果</a:t>
              </a:r>
              <a:r>
                <a:rPr lang="pt-BR" altLang="zh-CN" sz="1600" b="1" dirty="0">
                  <a:solidFill>
                    <a:prstClr val="black"/>
                  </a:solidFill>
                  <a:latin typeface="微软雅黑" panose="020B0503020204020204" pitchFamily="34" charset="-122"/>
                  <a:ea typeface="微软雅黑" panose="020B0503020204020204" pitchFamily="34" charset="-122"/>
                </a:rPr>
                <a:t>3</a:t>
              </a:r>
            </a:p>
            <a:p>
              <a:pPr>
                <a:lnSpc>
                  <a:spcPct val="300000"/>
                </a:lnSpc>
                <a:spcBef>
                  <a:spcPts val="900"/>
                </a:spcBef>
              </a:pPr>
              <a:r>
                <a:rPr lang="zh-CN" altLang="pt-BR" sz="1600" b="1" dirty="0">
                  <a:solidFill>
                    <a:prstClr val="black"/>
                  </a:solidFill>
                  <a:latin typeface="微软雅黑" panose="020B0503020204020204" pitchFamily="34" charset="-122"/>
                  <a:ea typeface="微软雅黑" panose="020B0503020204020204" pitchFamily="34" charset="-122"/>
                </a:rPr>
                <a:t>              后果</a:t>
              </a:r>
              <a:r>
                <a:rPr lang="pt-BR" altLang="zh-CN" sz="1600" b="1" dirty="0">
                  <a:solidFill>
                    <a:prstClr val="black"/>
                  </a:solidFill>
                  <a:latin typeface="微软雅黑" panose="020B0503020204020204" pitchFamily="34" charset="-122"/>
                  <a:ea typeface="微软雅黑" panose="020B0503020204020204" pitchFamily="34" charset="-122"/>
                </a:rPr>
                <a:t>…</a:t>
              </a:r>
              <a:r>
                <a:rPr lang="pt-BR" altLang="zh-CN" sz="1600" dirty="0">
                  <a:solidFill>
                    <a:prstClr val="black"/>
                  </a:solidFill>
                  <a:latin typeface="微软雅黑" panose="020B0503020204020204" pitchFamily="34" charset="-122"/>
                  <a:ea typeface="微软雅黑" panose="020B0503020204020204" pitchFamily="34" charset="-122"/>
                </a:rPr>
                <a:t> </a:t>
              </a:r>
              <a:endParaRPr lang="pt-BR" altLang="zh-CN" sz="1600" b="1" dirty="0">
                <a:solidFill>
                  <a:prstClr val="black"/>
                </a:solidFill>
                <a:latin typeface="微软雅黑" panose="020B0503020204020204" pitchFamily="34" charset="-122"/>
                <a:ea typeface="微软雅黑" panose="020B0503020204020204" pitchFamily="34" charset="-122"/>
              </a:endParaRPr>
            </a:p>
            <a:p>
              <a:pPr>
                <a:lnSpc>
                  <a:spcPct val="300000"/>
                </a:lnSpc>
                <a:spcBef>
                  <a:spcPts val="900"/>
                </a:spcBef>
              </a:pPr>
              <a:r>
                <a:rPr lang="zh-CN" altLang="en-US" sz="1600" dirty="0">
                  <a:solidFill>
                    <a:srgbClr val="000000"/>
                  </a:solidFill>
                  <a:latin typeface="微软雅黑" panose="020B0503020204020204" pitchFamily="34" charset="-122"/>
                  <a:ea typeface="微软雅黑" panose="020B0503020204020204" pitchFamily="34" charset="-122"/>
                </a:rPr>
                <a:t>              </a:t>
              </a:r>
              <a:r>
                <a:rPr lang="zh-CN" altLang="en-US" sz="1600" b="1" dirty="0">
                  <a:solidFill>
                    <a:srgbClr val="000000"/>
                  </a:solidFill>
                  <a:latin typeface="微软雅黑" panose="020B0503020204020204" pitchFamily="34" charset="-122"/>
                  <a:ea typeface="微软雅黑" panose="020B0503020204020204" pitchFamily="34" charset="-122"/>
                </a:rPr>
                <a:t>后果</a:t>
              </a:r>
              <a:r>
                <a:rPr lang="en-US" altLang="zh-CN" sz="1600" b="1" dirty="0">
                  <a:solidFill>
                    <a:srgbClr val="000000"/>
                  </a:solidFill>
                  <a:latin typeface="微软雅黑" panose="020B0503020204020204" pitchFamily="34" charset="-122"/>
                  <a:ea typeface="微软雅黑" panose="020B0503020204020204" pitchFamily="34" charset="-122"/>
                </a:rPr>
                <a:t>n</a:t>
              </a:r>
            </a:p>
          </p:txBody>
        </p:sp>
        <p:sp>
          <p:nvSpPr>
            <p:cNvPr id="7" name="Text Box 4"/>
            <p:cNvSpPr txBox="1">
              <a:spLocks noChangeArrowheads="1"/>
            </p:cNvSpPr>
            <p:nvPr/>
          </p:nvSpPr>
          <p:spPr bwMode="auto">
            <a:xfrm>
              <a:off x="1642395" y="1614714"/>
              <a:ext cx="2091405" cy="4247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隐患</a:t>
              </a:r>
              <a:r>
                <a:rPr lang="en-US" altLang="zh-CN" sz="1600" b="1" dirty="0">
                  <a:solidFill>
                    <a:prstClr val="black"/>
                  </a:solidFill>
                  <a:latin typeface="微软雅黑" panose="020B0503020204020204" pitchFamily="34" charset="-122"/>
                  <a:ea typeface="微软雅黑" panose="020B0503020204020204" pitchFamily="34" charset="-122"/>
                </a:rPr>
                <a:t>1</a:t>
              </a:r>
            </a:p>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隐患</a:t>
              </a:r>
              <a:r>
                <a:rPr lang="en-US" altLang="zh-CN" sz="1600" b="1" dirty="0">
                  <a:solidFill>
                    <a:prstClr val="black"/>
                  </a:solidFill>
                  <a:latin typeface="微软雅黑" panose="020B0503020204020204" pitchFamily="34" charset="-122"/>
                  <a:ea typeface="微软雅黑" panose="020B0503020204020204" pitchFamily="34" charset="-122"/>
                </a:rPr>
                <a:t>2</a:t>
              </a:r>
            </a:p>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隐患</a:t>
              </a:r>
              <a:r>
                <a:rPr lang="en-US" altLang="zh-CN" sz="1600" b="1" dirty="0">
                  <a:solidFill>
                    <a:prstClr val="black"/>
                  </a:solidFill>
                  <a:latin typeface="微软雅黑" panose="020B0503020204020204" pitchFamily="34" charset="-122"/>
                  <a:ea typeface="微软雅黑" panose="020B0503020204020204" pitchFamily="34" charset="-122"/>
                </a:rPr>
                <a:t>3</a:t>
              </a:r>
            </a:p>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隐患</a:t>
              </a:r>
              <a:r>
                <a:rPr lang="en-US" altLang="zh-CN" sz="1600" b="1" dirty="0">
                  <a:solidFill>
                    <a:prstClr val="black"/>
                  </a:solidFill>
                  <a:latin typeface="微软雅黑" panose="020B0503020204020204" pitchFamily="34" charset="-122"/>
                  <a:ea typeface="微软雅黑" panose="020B0503020204020204" pitchFamily="34" charset="-122"/>
                </a:rPr>
                <a:t>…</a:t>
              </a:r>
            </a:p>
            <a:p>
              <a:pPr>
                <a:lnSpc>
                  <a:spcPct val="300000"/>
                </a:lnSpc>
                <a:spcBef>
                  <a:spcPts val="900"/>
                </a:spcBef>
              </a:pPr>
              <a:r>
                <a:rPr lang="zh-CN" altLang="en-US" sz="1600" b="1" dirty="0">
                  <a:solidFill>
                    <a:prstClr val="black"/>
                  </a:solidFill>
                  <a:latin typeface="微软雅黑" panose="020B0503020204020204" pitchFamily="34" charset="-122"/>
                  <a:ea typeface="微软雅黑" panose="020B0503020204020204" pitchFamily="34" charset="-122"/>
                </a:rPr>
                <a:t>隐患</a:t>
              </a:r>
              <a:r>
                <a:rPr lang="en-US" altLang="zh-CN" sz="1600" b="1" dirty="0">
                  <a:solidFill>
                    <a:prstClr val="black"/>
                  </a:solidFill>
                  <a:latin typeface="微软雅黑" panose="020B0503020204020204" pitchFamily="34" charset="-122"/>
                  <a:ea typeface="微软雅黑" panose="020B0503020204020204" pitchFamily="34" charset="-122"/>
                </a:rPr>
                <a:t>n</a:t>
              </a:r>
            </a:p>
          </p:txBody>
        </p:sp>
        <p:sp>
          <p:nvSpPr>
            <p:cNvPr id="8" name="Line 28"/>
            <p:cNvSpPr>
              <a:spLocks noChangeShapeType="1"/>
            </p:cNvSpPr>
            <p:nvPr/>
          </p:nvSpPr>
          <p:spPr bwMode="auto">
            <a:xfrm flipV="1">
              <a:off x="2592527" y="2117015"/>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9" name="Line 10"/>
            <p:cNvSpPr>
              <a:spLocks noChangeShapeType="1"/>
            </p:cNvSpPr>
            <p:nvPr/>
          </p:nvSpPr>
          <p:spPr bwMode="auto">
            <a:xfrm flipH="1" flipV="1">
              <a:off x="3021900" y="2023716"/>
              <a:ext cx="2132553" cy="189709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Line 11"/>
            <p:cNvSpPr>
              <a:spLocks noChangeShapeType="1"/>
            </p:cNvSpPr>
            <p:nvPr/>
          </p:nvSpPr>
          <p:spPr bwMode="auto">
            <a:xfrm flipH="1" flipV="1">
              <a:off x="3279524" y="2956712"/>
              <a:ext cx="1874929" cy="964096"/>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 name="Line 12"/>
            <p:cNvSpPr>
              <a:spLocks noChangeShapeType="1"/>
            </p:cNvSpPr>
            <p:nvPr/>
          </p:nvSpPr>
          <p:spPr bwMode="auto">
            <a:xfrm flipH="1" flipV="1">
              <a:off x="3156079" y="3804183"/>
              <a:ext cx="2209483" cy="11662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2" name="Line 13"/>
            <p:cNvSpPr>
              <a:spLocks noChangeShapeType="1"/>
            </p:cNvSpPr>
            <p:nvPr/>
          </p:nvSpPr>
          <p:spPr bwMode="auto">
            <a:xfrm flipH="1">
              <a:off x="3193649" y="3920808"/>
              <a:ext cx="1960804" cy="80859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Line 14"/>
            <p:cNvSpPr>
              <a:spLocks noChangeShapeType="1"/>
            </p:cNvSpPr>
            <p:nvPr/>
          </p:nvSpPr>
          <p:spPr bwMode="auto">
            <a:xfrm flipH="1">
              <a:off x="3021900" y="3920808"/>
              <a:ext cx="2132553" cy="192819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4" name="Line 29"/>
            <p:cNvSpPr>
              <a:spLocks noChangeShapeType="1"/>
            </p:cNvSpPr>
            <p:nvPr/>
          </p:nvSpPr>
          <p:spPr bwMode="auto">
            <a:xfrm flipV="1">
              <a:off x="2592527" y="2956712"/>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5" name="Line 30"/>
            <p:cNvSpPr>
              <a:spLocks noChangeShapeType="1"/>
            </p:cNvSpPr>
            <p:nvPr/>
          </p:nvSpPr>
          <p:spPr bwMode="auto">
            <a:xfrm flipV="1">
              <a:off x="2592527" y="3796408"/>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Line 31"/>
            <p:cNvSpPr>
              <a:spLocks noChangeShapeType="1"/>
            </p:cNvSpPr>
            <p:nvPr/>
          </p:nvSpPr>
          <p:spPr bwMode="auto">
            <a:xfrm flipV="1">
              <a:off x="2592527" y="4729405"/>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7" name="Line 32"/>
            <p:cNvSpPr>
              <a:spLocks noChangeShapeType="1"/>
            </p:cNvSpPr>
            <p:nvPr/>
          </p:nvSpPr>
          <p:spPr bwMode="auto">
            <a:xfrm flipV="1">
              <a:off x="2590800" y="5569101"/>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8" name="Text Box 18"/>
            <p:cNvSpPr txBox="1">
              <a:spLocks noChangeArrowheads="1"/>
            </p:cNvSpPr>
            <p:nvPr/>
          </p:nvSpPr>
          <p:spPr bwMode="auto">
            <a:xfrm>
              <a:off x="2989020" y="1905229"/>
              <a:ext cx="461709" cy="3995771"/>
            </a:xfrm>
            <a:prstGeom prst="rect">
              <a:avLst/>
            </a:prstGeom>
            <a:gradFill rotWithShape="1">
              <a:gsLst>
                <a:gs pos="0">
                  <a:srgbClr val="189A80"/>
                </a:gs>
                <a:gs pos="50000">
                  <a:schemeClr val="bg1"/>
                </a:gs>
                <a:gs pos="100000">
                  <a:srgbClr val="189A80"/>
                </a:gs>
              </a:gsLst>
              <a:lin ang="0" scaled="1"/>
            </a:gradFill>
            <a:ln w="9525">
              <a:noFill/>
              <a:miter lim="800000"/>
            </a:ln>
            <a:effectLst/>
          </p:spPr>
          <p:txBody>
            <a:bodyPr vert="eaVert">
              <a:spAutoFit/>
            </a:bodyPr>
            <a:lstStyle/>
            <a:p>
              <a:pPr algn="ctr">
                <a:defRPr/>
              </a:pPr>
              <a:r>
                <a:rPr lang="zh-CN" altLang="en-US" b="1" spc="600" dirty="0" smtClean="0">
                  <a:solidFill>
                    <a:prstClr val="black"/>
                  </a:solidFill>
                  <a:latin typeface="微软雅黑" panose="020B0503020204020204" pitchFamily="34" charset="-122"/>
                  <a:ea typeface="微软雅黑" panose="020B0503020204020204" pitchFamily="34" charset="-122"/>
                </a:rPr>
                <a:t>控制</a:t>
              </a:r>
              <a:r>
                <a:rPr lang="zh-CN" altLang="en-US" b="1" spc="600" dirty="0">
                  <a:solidFill>
                    <a:prstClr val="black"/>
                  </a:solidFill>
                  <a:latin typeface="微软雅黑" panose="020B0503020204020204" pitchFamily="34" charset="-122"/>
                  <a:ea typeface="微软雅黑" panose="020B0503020204020204" pitchFamily="34" charset="-122"/>
                </a:rPr>
                <a:t>屏障</a:t>
              </a:r>
            </a:p>
          </p:txBody>
        </p:sp>
        <p:sp>
          <p:nvSpPr>
            <p:cNvPr id="19" name="Line 35"/>
            <p:cNvSpPr>
              <a:spLocks noChangeShapeType="1"/>
            </p:cNvSpPr>
            <p:nvPr/>
          </p:nvSpPr>
          <p:spPr bwMode="auto">
            <a:xfrm flipH="1" flipV="1">
              <a:off x="7083054" y="2117015"/>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0" name="Line 36"/>
            <p:cNvSpPr>
              <a:spLocks noChangeShapeType="1"/>
            </p:cNvSpPr>
            <p:nvPr/>
          </p:nvSpPr>
          <p:spPr bwMode="auto">
            <a:xfrm flipV="1">
              <a:off x="5122250" y="2023716"/>
              <a:ext cx="2132553" cy="189709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1" name="Line 37"/>
            <p:cNvSpPr>
              <a:spLocks noChangeShapeType="1"/>
            </p:cNvSpPr>
            <p:nvPr/>
          </p:nvSpPr>
          <p:spPr bwMode="auto">
            <a:xfrm flipV="1">
              <a:off x="5122250" y="2956712"/>
              <a:ext cx="1874929" cy="964096"/>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Line 38"/>
            <p:cNvSpPr>
              <a:spLocks noChangeShapeType="1"/>
            </p:cNvSpPr>
            <p:nvPr/>
          </p:nvSpPr>
          <p:spPr bwMode="auto">
            <a:xfrm flipV="1">
              <a:off x="4911142" y="3804183"/>
              <a:ext cx="2209482" cy="11662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Line 39"/>
            <p:cNvSpPr>
              <a:spLocks noChangeShapeType="1"/>
            </p:cNvSpPr>
            <p:nvPr/>
          </p:nvSpPr>
          <p:spPr bwMode="auto">
            <a:xfrm>
              <a:off x="5122250" y="3920808"/>
              <a:ext cx="1960804" cy="80859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4" name="Line 40"/>
            <p:cNvSpPr>
              <a:spLocks noChangeShapeType="1"/>
            </p:cNvSpPr>
            <p:nvPr/>
          </p:nvSpPr>
          <p:spPr bwMode="auto">
            <a:xfrm>
              <a:off x="5122250" y="3920808"/>
              <a:ext cx="2132553" cy="192819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Line 41"/>
            <p:cNvSpPr>
              <a:spLocks noChangeShapeType="1"/>
            </p:cNvSpPr>
            <p:nvPr/>
          </p:nvSpPr>
          <p:spPr bwMode="auto">
            <a:xfrm flipH="1" flipV="1">
              <a:off x="7083054" y="2956712"/>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Line 42"/>
            <p:cNvSpPr>
              <a:spLocks noChangeShapeType="1"/>
            </p:cNvSpPr>
            <p:nvPr/>
          </p:nvSpPr>
          <p:spPr bwMode="auto">
            <a:xfrm flipH="1" flipV="1">
              <a:off x="7083054" y="3796409"/>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7" name="Line 43"/>
            <p:cNvSpPr>
              <a:spLocks noChangeShapeType="1"/>
            </p:cNvSpPr>
            <p:nvPr/>
          </p:nvSpPr>
          <p:spPr bwMode="auto">
            <a:xfrm flipH="1" flipV="1">
              <a:off x="7097568" y="4729405"/>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8" name="Line 44"/>
            <p:cNvSpPr>
              <a:spLocks noChangeShapeType="1"/>
            </p:cNvSpPr>
            <p:nvPr/>
          </p:nvSpPr>
          <p:spPr bwMode="auto">
            <a:xfrm flipH="1" flipV="1">
              <a:off x="7100945" y="5569101"/>
              <a:ext cx="60112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9" name="Text Box 45"/>
            <p:cNvSpPr txBox="1">
              <a:spLocks noChangeArrowheads="1"/>
            </p:cNvSpPr>
            <p:nvPr/>
          </p:nvSpPr>
          <p:spPr bwMode="auto">
            <a:xfrm flipH="1">
              <a:off x="6880355" y="1905229"/>
              <a:ext cx="461709" cy="3995771"/>
            </a:xfrm>
            <a:prstGeom prst="rect">
              <a:avLst/>
            </a:prstGeom>
            <a:gradFill rotWithShape="1">
              <a:gsLst>
                <a:gs pos="0">
                  <a:srgbClr val="189A80"/>
                </a:gs>
                <a:gs pos="50000">
                  <a:schemeClr val="bg1"/>
                </a:gs>
                <a:gs pos="100000">
                  <a:srgbClr val="189A80"/>
                </a:gs>
              </a:gsLst>
              <a:lin ang="0" scaled="1"/>
            </a:gradFill>
            <a:ln w="9525">
              <a:noFill/>
              <a:miter lim="800000"/>
            </a:ln>
            <a:effectLst/>
          </p:spPr>
          <p:txBody>
            <a:bodyPr vert="eaVert">
              <a:spAutoFit/>
            </a:bodyPr>
            <a:lstStyle/>
            <a:p>
              <a:pPr algn="ctr">
                <a:defRPr/>
              </a:pPr>
              <a:r>
                <a:rPr lang="zh-CN" altLang="en-US" b="1" spc="600" dirty="0">
                  <a:solidFill>
                    <a:prstClr val="black"/>
                  </a:solidFill>
                  <a:latin typeface="微软雅黑" panose="020B0503020204020204" pitchFamily="34" charset="-122"/>
                  <a:ea typeface="微软雅黑" panose="020B0503020204020204" pitchFamily="34" charset="-122"/>
                </a:rPr>
                <a:t>补救屏障</a:t>
              </a:r>
            </a:p>
          </p:txBody>
        </p:sp>
        <p:sp>
          <p:nvSpPr>
            <p:cNvPr id="30" name="Oval 16"/>
            <p:cNvSpPr>
              <a:spLocks noChangeArrowheads="1"/>
            </p:cNvSpPr>
            <p:nvPr/>
          </p:nvSpPr>
          <p:spPr bwMode="auto">
            <a:xfrm>
              <a:off x="4719955" y="3512623"/>
              <a:ext cx="842645" cy="828033"/>
            </a:xfrm>
            <a:prstGeom prst="ellipse">
              <a:avLst/>
            </a:prstGeom>
            <a:solidFill>
              <a:srgbClr val="D24132"/>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a:solidFill>
                  <a:prstClr val="black"/>
                </a:solidFill>
                <a:latin typeface="微软雅黑" panose="020B0503020204020204" pitchFamily="34" charset="-122"/>
                <a:ea typeface="微软雅黑" panose="020B0503020204020204" pitchFamily="34" charset="-122"/>
              </a:endParaRPr>
            </a:p>
          </p:txBody>
        </p:sp>
        <p:sp>
          <p:nvSpPr>
            <p:cNvPr id="31" name="Text Box 17"/>
            <p:cNvSpPr txBox="1">
              <a:spLocks noChangeArrowheads="1"/>
            </p:cNvSpPr>
            <p:nvPr/>
          </p:nvSpPr>
          <p:spPr bwMode="auto">
            <a:xfrm>
              <a:off x="4840024" y="3630026"/>
              <a:ext cx="656012" cy="5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b="1">
                  <a:solidFill>
                    <a:prstClr val="white"/>
                  </a:solidFill>
                  <a:latin typeface="微软雅黑" panose="020B0503020204020204" pitchFamily="34" charset="-122"/>
                  <a:ea typeface="微软雅黑" panose="020B0503020204020204" pitchFamily="34" charset="-122"/>
                </a:rPr>
                <a:t>顶上</a:t>
              </a:r>
              <a:endParaRPr lang="en-US" altLang="zh-CN" sz="1600" b="1">
                <a:solidFill>
                  <a:prstClr val="white"/>
                </a:solidFill>
                <a:latin typeface="微软雅黑" panose="020B0503020204020204" pitchFamily="34" charset="-122"/>
                <a:ea typeface="微软雅黑" panose="020B0503020204020204" pitchFamily="34" charset="-122"/>
              </a:endParaRPr>
            </a:p>
            <a:p>
              <a:r>
                <a:rPr lang="zh-CN" altLang="en-US" sz="1600" b="1">
                  <a:solidFill>
                    <a:prstClr val="white"/>
                  </a:solidFill>
                  <a:latin typeface="微软雅黑" panose="020B0503020204020204" pitchFamily="34" charset="-122"/>
                  <a:ea typeface="微软雅黑" panose="020B0503020204020204" pitchFamily="34" charset="-122"/>
                </a:rPr>
                <a:t>事件 </a:t>
              </a:r>
            </a:p>
          </p:txBody>
        </p:sp>
        <p:sp>
          <p:nvSpPr>
            <p:cNvPr id="32" name="矩形 31"/>
            <p:cNvSpPr/>
            <p:nvPr/>
          </p:nvSpPr>
          <p:spPr bwMode="auto">
            <a:xfrm>
              <a:off x="4142946" y="2229082"/>
              <a:ext cx="2014730" cy="661993"/>
            </a:xfrm>
            <a:prstGeom prst="rect">
              <a:avLst/>
            </a:prstGeom>
            <a:solidFill>
              <a:srgbClr val="F09C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prstClr val="white"/>
                  </a:solidFill>
                  <a:latin typeface="微软雅黑" panose="020B0503020204020204" pitchFamily="34" charset="-122"/>
                  <a:ea typeface="微软雅黑" panose="020B0503020204020204" pitchFamily="34" charset="-122"/>
                </a:rPr>
                <a:t>危险源</a:t>
              </a:r>
            </a:p>
          </p:txBody>
        </p:sp>
        <p:cxnSp>
          <p:nvCxnSpPr>
            <p:cNvPr id="33" name="直接连接符 3"/>
            <p:cNvCxnSpPr>
              <a:stCxn id="32" idx="2"/>
              <a:endCxn id="30" idx="0"/>
            </p:cNvCxnSpPr>
            <p:nvPr/>
          </p:nvCxnSpPr>
          <p:spPr bwMode="auto">
            <a:xfrm flipH="1">
              <a:off x="5141579" y="2891075"/>
              <a:ext cx="9526" cy="622305"/>
            </a:xfrm>
            <a:prstGeom prst="line">
              <a:avLst/>
            </a:prstGeom>
            <a:ln w="28575"/>
          </p:spPr>
          <p:style>
            <a:lnRef idx="1">
              <a:schemeClr val="dk1"/>
            </a:lnRef>
            <a:fillRef idx="0">
              <a:schemeClr val="dk1"/>
            </a:fillRef>
            <a:effectRef idx="0">
              <a:schemeClr val="dk1"/>
            </a:effectRef>
            <a:fontRef idx="minor">
              <a:schemeClr val="tx1"/>
            </a:fontRef>
          </p:style>
        </p:cxnSp>
      </p:grpSp>
      <p:sp>
        <p:nvSpPr>
          <p:cNvPr id="34" name="文本框 33"/>
          <p:cNvSpPr txBox="1"/>
          <p:nvPr/>
        </p:nvSpPr>
        <p:spPr>
          <a:xfrm>
            <a:off x="8959897" y="5827578"/>
            <a:ext cx="3110183" cy="584775"/>
          </a:xfrm>
          <a:prstGeom prst="rect">
            <a:avLst/>
          </a:prstGeom>
          <a:noFill/>
          <a:ln>
            <a:noFill/>
          </a:ln>
        </p:spPr>
        <p:txBody>
          <a:bodyPr wrap="square" rtlCol="0" anchor="ctr">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简图</a:t>
            </a:r>
            <a:endParaRPr lang="en-US" altLang="zh-CN" sz="1600" dirty="0" smtClean="0">
              <a:solidFill>
                <a:srgbClr val="215968"/>
              </a:solidFill>
              <a:latin typeface="微软雅黑" panose="020B0503020204020204" pitchFamily="34" charset="-122"/>
              <a:ea typeface="微软雅黑" panose="020B0503020204020204" pitchFamily="34" charset="-122"/>
            </a:endParaRPr>
          </a:p>
          <a:p>
            <a:pPr algn="ctr">
              <a:buClr>
                <a:srgbClr val="C00000"/>
              </a:buClr>
            </a:pPr>
            <a:r>
              <a:rPr lang="en-US" altLang="zh-CN" sz="1600" dirty="0" smtClean="0">
                <a:solidFill>
                  <a:srgbClr val="215968"/>
                </a:solidFill>
                <a:latin typeface="微软雅黑" panose="020B0503020204020204" pitchFamily="34" charset="-122"/>
                <a:ea typeface="微软雅黑" panose="020B0503020204020204" pitchFamily="34" charset="-122"/>
              </a:rPr>
              <a:t>BowTie</a:t>
            </a:r>
            <a:r>
              <a:rPr lang="zh-CN" altLang="en-US" sz="1600" dirty="0" smtClean="0">
                <a:solidFill>
                  <a:srgbClr val="215968"/>
                </a:solidFill>
                <a:latin typeface="微软雅黑" panose="020B0503020204020204" pitchFamily="34" charset="-122"/>
                <a:ea typeface="微软雅黑" panose="020B0503020204020204" pitchFamily="34" charset="-122"/>
              </a:rPr>
              <a:t>模型</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37" name="文本框 1"/>
          <p:cNvSpPr txBox="1">
            <a:spLocks noChangeArrowheads="1"/>
          </p:cNvSpPr>
          <p:nvPr/>
        </p:nvSpPr>
        <p:spPr bwMode="auto">
          <a:xfrm>
            <a:off x="758415" y="300084"/>
            <a:ext cx="416331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蝴蝶结模型（</a:t>
            </a:r>
            <a:r>
              <a:rPr lang="en-US" altLang="zh-CN" sz="2900" b="1" dirty="0">
                <a:solidFill>
                  <a:srgbClr val="595959"/>
                </a:solidFill>
                <a:latin typeface="微软雅黑" panose="020B0503020204020204" pitchFamily="34" charset="-122"/>
                <a:ea typeface="微软雅黑" panose="020B0503020204020204" pitchFamily="34" charset="-122"/>
              </a:rPr>
              <a:t>BowTie</a:t>
            </a:r>
            <a:r>
              <a:rPr lang="zh-CN" altLang="en-US" sz="2900" b="1" dirty="0">
                <a:solidFill>
                  <a:srgbClr val="595959"/>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586269959"/>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PART</a:t>
            </a:r>
          </a:p>
          <a:p>
            <a:pPr algn="ctr"/>
            <a:r>
              <a:rPr lang="en-US" altLang="zh-CN" sz="3600" dirty="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972108" y="3505524"/>
            <a:ext cx="168432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海因里希法则</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656437" y="3505524"/>
            <a:ext cx="1340355"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冰山理论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783549" y="3505524"/>
            <a:ext cx="2487526"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马斯洛需求层次理论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972216" y="2465536"/>
            <a:ext cx="5424511"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常见管理理论模型</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9785548"/>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2" name="组合 41"/>
          <p:cNvGrpSpPr/>
          <p:nvPr/>
        </p:nvGrpSpPr>
        <p:grpSpPr>
          <a:xfrm>
            <a:off x="1741999" y="1338009"/>
            <a:ext cx="8224961" cy="4595812"/>
            <a:chOff x="919039" y="1484313"/>
            <a:chExt cx="8224961" cy="4595812"/>
          </a:xfrm>
        </p:grpSpPr>
        <p:sp>
          <p:nvSpPr>
            <p:cNvPr id="4" name="Rectangle 5"/>
            <p:cNvSpPr>
              <a:spLocks noChangeArrowheads="1"/>
            </p:cNvSpPr>
            <p:nvPr/>
          </p:nvSpPr>
          <p:spPr bwMode="auto">
            <a:xfrm>
              <a:off x="4794250" y="2278063"/>
              <a:ext cx="1581150" cy="1554162"/>
            </a:xfrm>
            <a:prstGeom prst="rect">
              <a:avLst/>
            </a:prstGeom>
            <a:solidFill>
              <a:srgbClr val="D24132"/>
            </a:solidFill>
            <a:ln w="9525">
              <a:noFill/>
              <a:miter lim="800000"/>
              <a:headEnd/>
              <a:tailEnd/>
            </a:ln>
            <a:effec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5" name="AutoShape 6"/>
            <p:cNvSpPr>
              <a:spLocks noChangeArrowheads="1"/>
            </p:cNvSpPr>
            <p:nvPr/>
          </p:nvSpPr>
          <p:spPr bwMode="auto">
            <a:xfrm>
              <a:off x="6804025" y="1484313"/>
              <a:ext cx="2074863" cy="1381125"/>
            </a:xfrm>
            <a:prstGeom prst="irregularSeal2">
              <a:avLst/>
            </a:prstGeom>
            <a:solidFill>
              <a:srgbClr val="D24132"/>
            </a:solidFill>
            <a:ln w="9525">
              <a:solidFill>
                <a:srgbClr val="FF0000"/>
              </a:solidFill>
              <a:miter lim="800000"/>
              <a:headEnd/>
              <a:tailEnd/>
            </a:ln>
            <a:effectLst/>
          </p:spPr>
          <p:txBody>
            <a:bodyPr wrap="none" anchor="ctr"/>
            <a:lstStyle/>
            <a:p>
              <a:pPr algn="ctr" eaLnBrk="0" fontAlgn="base" hangingPunct="0">
                <a:spcBef>
                  <a:spcPct val="0"/>
                </a:spcBef>
                <a:spcAft>
                  <a:spcPct val="0"/>
                </a:spcAft>
              </a:pPr>
              <a:endParaRPr lang="zh-CN" altLang="zh-CN" sz="2400" b="1" smtClean="0">
                <a:solidFill>
                  <a:prstClr val="white"/>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6" name="Rectangle 7"/>
            <p:cNvSpPr>
              <a:spLocks noChangeArrowheads="1"/>
            </p:cNvSpPr>
            <p:nvPr/>
          </p:nvSpPr>
          <p:spPr bwMode="auto">
            <a:xfrm>
              <a:off x="4022725" y="2708275"/>
              <a:ext cx="1581150" cy="1554163"/>
            </a:xfrm>
            <a:prstGeom prst="rect">
              <a:avLst/>
            </a:prstGeom>
            <a:solidFill>
              <a:srgbClr val="F09C2A"/>
            </a:solidFill>
            <a:ln w="9525">
              <a:noFill/>
              <a:miter lim="800000"/>
              <a:headEnd/>
              <a:tailEnd/>
            </a:ln>
            <a:effec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7" name="Rectangle 8"/>
            <p:cNvSpPr>
              <a:spLocks noChangeArrowheads="1"/>
            </p:cNvSpPr>
            <p:nvPr/>
          </p:nvSpPr>
          <p:spPr bwMode="auto">
            <a:xfrm>
              <a:off x="3419475" y="3284538"/>
              <a:ext cx="1581150" cy="1554162"/>
            </a:xfrm>
            <a:prstGeom prst="rect">
              <a:avLst/>
            </a:prstGeom>
            <a:solidFill>
              <a:srgbClr val="189A80"/>
            </a:solidFill>
            <a:ln w="9525">
              <a:noFill/>
              <a:miter lim="800000"/>
              <a:headEnd/>
              <a:tailEnd/>
            </a:ln>
            <a:effec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8" name="Rectangle 9"/>
            <p:cNvSpPr>
              <a:spLocks noChangeArrowheads="1"/>
            </p:cNvSpPr>
            <p:nvPr/>
          </p:nvSpPr>
          <p:spPr bwMode="auto">
            <a:xfrm>
              <a:off x="2725738" y="3902075"/>
              <a:ext cx="1581150" cy="1554163"/>
            </a:xfrm>
            <a:prstGeom prst="rect">
              <a:avLst/>
            </a:prstGeom>
            <a:solidFill>
              <a:srgbClr val="377790"/>
            </a:solidFill>
            <a:ln w="9525">
              <a:noFill/>
              <a:miter lim="800000"/>
              <a:headEnd/>
              <a:tailEnd/>
            </a:ln>
            <a:effec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9" name="Oval 10"/>
            <p:cNvSpPr>
              <a:spLocks noChangeArrowheads="1"/>
            </p:cNvSpPr>
            <p:nvPr/>
          </p:nvSpPr>
          <p:spPr bwMode="auto">
            <a:xfrm>
              <a:off x="3905250" y="5013325"/>
              <a:ext cx="306388" cy="196850"/>
            </a:xfrm>
            <a:prstGeom prst="ellipse">
              <a:avLst/>
            </a:prstGeom>
            <a:solidFill>
              <a:srgbClr val="FFFFFF"/>
            </a:solidFill>
            <a:ln w="9525">
              <a:solidFill>
                <a:srgbClr val="007A7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0" name="Oval 11"/>
            <p:cNvSpPr>
              <a:spLocks noChangeArrowheads="1"/>
            </p:cNvSpPr>
            <p:nvPr/>
          </p:nvSpPr>
          <p:spPr bwMode="auto">
            <a:xfrm>
              <a:off x="4386263" y="3602038"/>
              <a:ext cx="176212" cy="188912"/>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1" name="Oval 12"/>
            <p:cNvSpPr>
              <a:spLocks noChangeArrowheads="1"/>
            </p:cNvSpPr>
            <p:nvPr/>
          </p:nvSpPr>
          <p:spPr bwMode="auto">
            <a:xfrm>
              <a:off x="4306888" y="2982913"/>
              <a:ext cx="177800" cy="188912"/>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2" name="Oval 13"/>
            <p:cNvSpPr>
              <a:spLocks noChangeArrowheads="1"/>
            </p:cNvSpPr>
            <p:nvPr/>
          </p:nvSpPr>
          <p:spPr bwMode="auto">
            <a:xfrm>
              <a:off x="3740150" y="4333875"/>
              <a:ext cx="384175" cy="23177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3" name="Oval 14"/>
            <p:cNvSpPr>
              <a:spLocks noChangeArrowheads="1"/>
            </p:cNvSpPr>
            <p:nvPr/>
          </p:nvSpPr>
          <p:spPr bwMode="auto">
            <a:xfrm>
              <a:off x="3103563" y="4892675"/>
              <a:ext cx="384175" cy="231775"/>
            </a:xfrm>
            <a:prstGeom prst="ellipse">
              <a:avLst/>
            </a:prstGeom>
            <a:solidFill>
              <a:srgbClr val="FFFF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4" name="Oval 15"/>
            <p:cNvSpPr>
              <a:spLocks noChangeArrowheads="1"/>
            </p:cNvSpPr>
            <p:nvPr/>
          </p:nvSpPr>
          <p:spPr bwMode="auto">
            <a:xfrm>
              <a:off x="4572000" y="4508500"/>
              <a:ext cx="382588" cy="231775"/>
            </a:xfrm>
            <a:prstGeom prst="ellipse">
              <a:avLst/>
            </a:prstGeom>
            <a:solidFill>
              <a:srgbClr val="FFFFFF"/>
            </a:solidFill>
            <a:ln w="9525">
              <a:solidFill>
                <a:srgbClr val="007A7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5" name="Oval 16"/>
            <p:cNvSpPr>
              <a:spLocks noChangeArrowheads="1"/>
            </p:cNvSpPr>
            <p:nvPr/>
          </p:nvSpPr>
          <p:spPr bwMode="auto">
            <a:xfrm>
              <a:off x="3630613" y="3384550"/>
              <a:ext cx="382587" cy="493713"/>
            </a:xfrm>
            <a:prstGeom prst="ellipse">
              <a:avLst/>
            </a:prstGeom>
            <a:solidFill>
              <a:srgbClr val="FFFF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6" name="Oval 17"/>
            <p:cNvSpPr>
              <a:spLocks noChangeArrowheads="1"/>
            </p:cNvSpPr>
            <p:nvPr/>
          </p:nvSpPr>
          <p:spPr bwMode="auto">
            <a:xfrm>
              <a:off x="5162550" y="3681413"/>
              <a:ext cx="382588" cy="493712"/>
            </a:xfrm>
            <a:prstGeom prst="ellipse">
              <a:avLst/>
            </a:prstGeom>
            <a:solidFill>
              <a:srgbClr val="FFFF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7" name="Line 18"/>
            <p:cNvSpPr>
              <a:spLocks noChangeShapeType="1"/>
            </p:cNvSpPr>
            <p:nvPr/>
          </p:nvSpPr>
          <p:spPr bwMode="auto">
            <a:xfrm flipV="1">
              <a:off x="3276600" y="5084763"/>
              <a:ext cx="947738" cy="844550"/>
            </a:xfrm>
            <a:prstGeom prst="line">
              <a:avLst/>
            </a:prstGeom>
            <a:noFill/>
            <a:ln w="2857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8" name="Line 19"/>
            <p:cNvSpPr>
              <a:spLocks noChangeShapeType="1"/>
            </p:cNvSpPr>
            <p:nvPr/>
          </p:nvSpPr>
          <p:spPr bwMode="auto">
            <a:xfrm flipV="1">
              <a:off x="4284663" y="4508500"/>
              <a:ext cx="592137" cy="504825"/>
            </a:xfrm>
            <a:prstGeom prst="line">
              <a:avLst/>
            </a:prstGeom>
            <a:noFill/>
            <a:ln w="2857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19" name="Line 20"/>
            <p:cNvSpPr>
              <a:spLocks noChangeShapeType="1"/>
            </p:cNvSpPr>
            <p:nvPr/>
          </p:nvSpPr>
          <p:spPr bwMode="auto">
            <a:xfrm flipV="1">
              <a:off x="5003800" y="4005263"/>
              <a:ext cx="504825" cy="431800"/>
            </a:xfrm>
            <a:prstGeom prst="line">
              <a:avLst/>
            </a:prstGeom>
            <a:noFill/>
            <a:ln w="2857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20" name="Text Box 21"/>
            <p:cNvSpPr txBox="1">
              <a:spLocks noChangeArrowheads="1"/>
            </p:cNvSpPr>
            <p:nvPr/>
          </p:nvSpPr>
          <p:spPr bwMode="auto">
            <a:xfrm>
              <a:off x="2580483" y="2518669"/>
              <a:ext cx="15255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组织屏障</a:t>
              </a:r>
            </a:p>
          </p:txBody>
        </p:sp>
        <p:sp>
          <p:nvSpPr>
            <p:cNvPr id="21" name="Text Box 22"/>
            <p:cNvSpPr txBox="1">
              <a:spLocks noChangeArrowheads="1"/>
            </p:cNvSpPr>
            <p:nvPr/>
          </p:nvSpPr>
          <p:spPr bwMode="auto">
            <a:xfrm>
              <a:off x="2195513" y="3141663"/>
              <a:ext cx="895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制度屏障</a:t>
              </a:r>
              <a:endParaRPr lang="zh-CN" altLang="en-US" sz="1200" b="1"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22" name="Text Box 23"/>
            <p:cNvSpPr txBox="1">
              <a:spLocks noChangeArrowheads="1"/>
            </p:cNvSpPr>
            <p:nvPr/>
          </p:nvSpPr>
          <p:spPr bwMode="auto">
            <a:xfrm>
              <a:off x="1689100" y="5713413"/>
              <a:ext cx="1098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zh-CN" altLang="en-US" b="1" dirty="0" smtClean="0">
                  <a:solidFill>
                    <a:srgbClr val="D24132"/>
                  </a:solidFill>
                  <a:latin typeface="微软雅黑" panose="020B0503020204020204" pitchFamily="34" charset="-122"/>
                  <a:ea typeface="微软雅黑" panose="020B0503020204020204" pitchFamily="34" charset="-122"/>
                </a:rPr>
                <a:t>始发事件</a:t>
              </a:r>
            </a:p>
          </p:txBody>
        </p:sp>
        <p:sp>
          <p:nvSpPr>
            <p:cNvPr id="23" name="Text Box 24"/>
            <p:cNvSpPr txBox="1">
              <a:spLocks noChangeArrowheads="1"/>
            </p:cNvSpPr>
            <p:nvPr/>
          </p:nvSpPr>
          <p:spPr bwMode="auto">
            <a:xfrm>
              <a:off x="7380288" y="1989138"/>
              <a:ext cx="895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zh-CN" altLang="en-US" sz="1400" b="1" dirty="0" smtClean="0">
                  <a:solidFill>
                    <a:prstClr val="white"/>
                  </a:solidFill>
                  <a:latin typeface="微软雅黑" panose="020B0503020204020204" pitchFamily="34" charset="-122"/>
                  <a:ea typeface="微软雅黑" panose="020B0503020204020204" pitchFamily="34" charset="-122"/>
                </a:rPr>
                <a:t>重大事件</a:t>
              </a:r>
            </a:p>
          </p:txBody>
        </p:sp>
        <p:sp>
          <p:nvSpPr>
            <p:cNvPr id="24" name="Text Box 25"/>
            <p:cNvSpPr txBox="1">
              <a:spLocks noChangeArrowheads="1"/>
            </p:cNvSpPr>
            <p:nvPr/>
          </p:nvSpPr>
          <p:spPr bwMode="auto">
            <a:xfrm>
              <a:off x="919039" y="4778375"/>
              <a:ext cx="14702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zh-CN" altLang="en-US" sz="1200" b="1" smtClean="0">
                  <a:solidFill>
                    <a:srgbClr val="44546A">
                      <a:lumMod val="75000"/>
                    </a:srgbClr>
                  </a:solidFill>
                  <a:latin typeface="微软雅黑" panose="020B0503020204020204" pitchFamily="34" charset="-122"/>
                  <a:ea typeface="微软雅黑" panose="020B0503020204020204" pitchFamily="34" charset="-122"/>
                </a:rPr>
                <a:t>个人失误包括</a:t>
              </a:r>
            </a:p>
            <a:p>
              <a:pPr algn="ctr" eaLnBrk="0" fontAlgn="base" hangingPunct="0">
                <a:spcBef>
                  <a:spcPct val="0"/>
                </a:spcBef>
                <a:spcAft>
                  <a:spcPct val="0"/>
                </a:spcAft>
                <a:buFontTx/>
                <a:buChar char="•"/>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知识 </a:t>
              </a:r>
              <a:r>
                <a:rPr lang="en-US" altLang="zh-CN" sz="1400" b="1" smtClean="0">
                  <a:solidFill>
                    <a:srgbClr val="44546A">
                      <a:lumMod val="75000"/>
                    </a:srgbClr>
                  </a:solidFill>
                  <a:latin typeface="微软雅黑" panose="020B0503020204020204" pitchFamily="34" charset="-122"/>
                  <a:ea typeface="微软雅黑" panose="020B0503020204020204" pitchFamily="34" charset="-122"/>
                </a:rPr>
                <a:t>/</a:t>
              </a: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技能欠缺</a:t>
              </a:r>
            </a:p>
            <a:p>
              <a:pPr algn="ctr" eaLnBrk="0" fontAlgn="base" hangingPunct="0">
                <a:spcBef>
                  <a:spcPct val="0"/>
                </a:spcBef>
                <a:spcAft>
                  <a:spcPct val="0"/>
                </a:spcAft>
                <a:buFontTx/>
                <a:buChar char="•"/>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经验不足</a:t>
              </a:r>
            </a:p>
          </p:txBody>
        </p:sp>
        <p:sp>
          <p:nvSpPr>
            <p:cNvPr id="25" name="Text Box 26"/>
            <p:cNvSpPr txBox="1">
              <a:spLocks noChangeArrowheads="1"/>
            </p:cNvSpPr>
            <p:nvPr/>
          </p:nvSpPr>
          <p:spPr bwMode="auto">
            <a:xfrm>
              <a:off x="3563938" y="2205038"/>
              <a:ext cx="12239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管理屏障</a:t>
              </a:r>
            </a:p>
          </p:txBody>
        </p:sp>
        <p:sp>
          <p:nvSpPr>
            <p:cNvPr id="26" name="Oval 27"/>
            <p:cNvSpPr>
              <a:spLocks noChangeArrowheads="1"/>
            </p:cNvSpPr>
            <p:nvPr/>
          </p:nvSpPr>
          <p:spPr bwMode="auto">
            <a:xfrm>
              <a:off x="5132388" y="2916238"/>
              <a:ext cx="333375" cy="373062"/>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27" name="Oval 28"/>
            <p:cNvSpPr>
              <a:spLocks noChangeArrowheads="1"/>
            </p:cNvSpPr>
            <p:nvPr/>
          </p:nvSpPr>
          <p:spPr bwMode="auto">
            <a:xfrm>
              <a:off x="5930900" y="3281363"/>
              <a:ext cx="333375" cy="373062"/>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28" name="Oval 29"/>
            <p:cNvSpPr>
              <a:spLocks noChangeArrowheads="1"/>
            </p:cNvSpPr>
            <p:nvPr/>
          </p:nvSpPr>
          <p:spPr bwMode="auto">
            <a:xfrm>
              <a:off x="5930900" y="2501900"/>
              <a:ext cx="333375" cy="614363"/>
            </a:xfrm>
            <a:prstGeom prst="ellipse">
              <a:avLst/>
            </a:prstGeom>
            <a:solidFill>
              <a:srgbClr val="FFFFFF"/>
            </a:solidFill>
            <a:ln w="12700">
              <a:solidFill>
                <a:schemeClr val="bg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29" name="Line 30"/>
            <p:cNvSpPr>
              <a:spLocks noChangeShapeType="1"/>
            </p:cNvSpPr>
            <p:nvPr/>
          </p:nvSpPr>
          <p:spPr bwMode="auto">
            <a:xfrm rot="21056413" flipV="1">
              <a:off x="5578475" y="3449638"/>
              <a:ext cx="739775" cy="404812"/>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30" name="Oval 31"/>
            <p:cNvSpPr>
              <a:spLocks noChangeArrowheads="1"/>
            </p:cNvSpPr>
            <p:nvPr/>
          </p:nvSpPr>
          <p:spPr bwMode="auto">
            <a:xfrm>
              <a:off x="5464175" y="2487613"/>
              <a:ext cx="177800" cy="188912"/>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31" name="Text Box 32"/>
            <p:cNvSpPr txBox="1">
              <a:spLocks noChangeArrowheads="1"/>
            </p:cNvSpPr>
            <p:nvPr/>
          </p:nvSpPr>
          <p:spPr bwMode="auto">
            <a:xfrm>
              <a:off x="1692275" y="3860800"/>
              <a:ext cx="895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个人屏障</a:t>
              </a:r>
            </a:p>
          </p:txBody>
        </p:sp>
        <p:sp>
          <p:nvSpPr>
            <p:cNvPr id="32" name="Text Box 33"/>
            <p:cNvSpPr txBox="1">
              <a:spLocks noChangeArrowheads="1"/>
            </p:cNvSpPr>
            <p:nvPr/>
          </p:nvSpPr>
          <p:spPr bwMode="auto">
            <a:xfrm>
              <a:off x="5786438" y="5051425"/>
              <a:ext cx="335756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zh-CN" altLang="en-US" sz="1400" b="1" dirty="0" smtClean="0">
                  <a:solidFill>
                    <a:srgbClr val="44546A">
                      <a:lumMod val="75000"/>
                    </a:srgbClr>
                  </a:solidFill>
                  <a:latin typeface="微软雅黑" panose="020B0503020204020204" pitchFamily="34" charset="-122"/>
                  <a:ea typeface="微软雅黑" panose="020B0503020204020204" pitchFamily="34" charset="-122"/>
                </a:rPr>
                <a:t>组织的潜在不足 包括</a:t>
              </a:r>
            </a:p>
            <a:p>
              <a:pPr algn="ctr" eaLnBrk="0" fontAlgn="base" hangingPunct="0">
                <a:spcBef>
                  <a:spcPct val="0"/>
                </a:spcBef>
                <a:spcAft>
                  <a:spcPct val="0"/>
                </a:spcAft>
                <a:buFontTx/>
                <a:buChar char="•"/>
              </a:pPr>
              <a:r>
                <a:rPr lang="zh-CN" altLang="en-US" sz="1400" b="1" dirty="0" smtClean="0">
                  <a:solidFill>
                    <a:srgbClr val="44546A">
                      <a:lumMod val="75000"/>
                    </a:srgbClr>
                  </a:solidFill>
                  <a:latin typeface="微软雅黑" panose="020B0503020204020204" pitchFamily="34" charset="-122"/>
                  <a:ea typeface="微软雅黑" panose="020B0503020204020204" pitchFamily="34" charset="-122"/>
                </a:rPr>
                <a:t>程序编写低劣</a:t>
              </a:r>
            </a:p>
            <a:p>
              <a:pPr algn="ctr" eaLnBrk="0" fontAlgn="base" hangingPunct="0">
                <a:spcBef>
                  <a:spcPct val="0"/>
                </a:spcBef>
                <a:spcAft>
                  <a:spcPct val="0"/>
                </a:spcAft>
                <a:buFontTx/>
                <a:buChar char="•"/>
              </a:pPr>
              <a:r>
                <a:rPr lang="zh-CN" altLang="en-US" sz="1400" b="1" dirty="0" smtClean="0">
                  <a:solidFill>
                    <a:srgbClr val="44546A">
                      <a:lumMod val="75000"/>
                    </a:srgbClr>
                  </a:solidFill>
                  <a:latin typeface="微软雅黑" panose="020B0503020204020204" pitchFamily="34" charset="-122"/>
                  <a:ea typeface="微软雅黑" panose="020B0503020204020204" pitchFamily="34" charset="-122"/>
                </a:rPr>
                <a:t>工作过程屏障失效 </a:t>
              </a:r>
              <a:r>
                <a:rPr lang="en-US" altLang="zh-CN" sz="1400" b="1" dirty="0" smtClean="0">
                  <a:solidFill>
                    <a:srgbClr val="44546A">
                      <a:lumMod val="75000"/>
                    </a:srgbClr>
                  </a:solidFill>
                  <a:latin typeface="微软雅黑" panose="020B0503020204020204" pitchFamily="34" charset="-122"/>
                  <a:ea typeface="微软雅黑" panose="020B0503020204020204" pitchFamily="34" charset="-122"/>
                </a:rPr>
                <a:t>/ </a:t>
              </a:r>
              <a:r>
                <a:rPr lang="zh-CN" altLang="en-US" sz="1400" b="1" dirty="0" smtClean="0">
                  <a:solidFill>
                    <a:srgbClr val="44546A">
                      <a:lumMod val="75000"/>
                    </a:srgbClr>
                  </a:solidFill>
                  <a:latin typeface="微软雅黑" panose="020B0503020204020204" pitchFamily="34" charset="-122"/>
                  <a:ea typeface="微软雅黑" panose="020B0503020204020204" pitchFamily="34" charset="-122"/>
                </a:rPr>
                <a:t>不存在</a:t>
              </a:r>
            </a:p>
            <a:p>
              <a:pPr algn="ctr" eaLnBrk="0" fontAlgn="base" hangingPunct="0">
                <a:spcBef>
                  <a:spcPct val="0"/>
                </a:spcBef>
                <a:spcAft>
                  <a:spcPct val="0"/>
                </a:spcAft>
                <a:buFontTx/>
                <a:buChar char="•"/>
              </a:pPr>
              <a:r>
                <a:rPr lang="zh-CN" altLang="en-US" sz="1400" b="1" dirty="0" smtClean="0">
                  <a:solidFill>
                    <a:srgbClr val="44546A">
                      <a:lumMod val="75000"/>
                    </a:srgbClr>
                  </a:solidFill>
                  <a:latin typeface="微软雅黑" panose="020B0503020204020204" pitchFamily="34" charset="-122"/>
                  <a:ea typeface="微软雅黑" panose="020B0503020204020204" pitchFamily="34" charset="-122"/>
                </a:rPr>
                <a:t>管理不善</a:t>
              </a:r>
            </a:p>
          </p:txBody>
        </p:sp>
        <p:sp>
          <p:nvSpPr>
            <p:cNvPr id="33" name="Oval 34"/>
            <p:cNvSpPr>
              <a:spLocks noChangeArrowheads="1"/>
            </p:cNvSpPr>
            <p:nvPr/>
          </p:nvSpPr>
          <p:spPr bwMode="auto">
            <a:xfrm>
              <a:off x="2892425" y="4081463"/>
              <a:ext cx="458788" cy="355600"/>
            </a:xfrm>
            <a:prstGeom prst="ellipse">
              <a:avLst/>
            </a:prstGeom>
            <a:solidFill>
              <a:srgbClr val="FFFF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34" name="Text Box 35"/>
            <p:cNvSpPr txBox="1">
              <a:spLocks noChangeArrowheads="1"/>
            </p:cNvSpPr>
            <p:nvPr/>
          </p:nvSpPr>
          <p:spPr bwMode="auto">
            <a:xfrm>
              <a:off x="7403247" y="2940050"/>
              <a:ext cx="162095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altLang="zh-CN" sz="1400" b="1" smtClean="0">
                  <a:solidFill>
                    <a:srgbClr val="44546A">
                      <a:lumMod val="75000"/>
                    </a:srgbClr>
                  </a:solidFill>
                  <a:latin typeface="微软雅黑" panose="020B0503020204020204" pitchFamily="34" charset="-122"/>
                  <a:ea typeface="微软雅黑" panose="020B0503020204020204" pitchFamily="34" charset="-122"/>
                </a:rPr>
                <a:t>“</a:t>
              </a:r>
              <a:r>
                <a:rPr lang="zh-CN" altLang="en-US" sz="1400" b="1" smtClean="0">
                  <a:solidFill>
                    <a:srgbClr val="44546A">
                      <a:lumMod val="75000"/>
                    </a:srgbClr>
                  </a:solidFill>
                  <a:latin typeface="微软雅黑" panose="020B0503020204020204" pitchFamily="34" charset="-122"/>
                  <a:ea typeface="微软雅黑" panose="020B0503020204020204" pitchFamily="34" charset="-122"/>
                </a:rPr>
                <a:t>纵深防御模式”</a:t>
              </a:r>
            </a:p>
          </p:txBody>
        </p:sp>
        <p:sp>
          <p:nvSpPr>
            <p:cNvPr id="35" name="Line 36"/>
            <p:cNvSpPr>
              <a:spLocks noChangeShapeType="1"/>
            </p:cNvSpPr>
            <p:nvPr/>
          </p:nvSpPr>
          <p:spPr bwMode="auto">
            <a:xfrm flipV="1">
              <a:off x="6372225" y="2708275"/>
              <a:ext cx="690563" cy="620713"/>
            </a:xfrm>
            <a:prstGeom prst="line">
              <a:avLst/>
            </a:prstGeom>
            <a:noFill/>
            <a:ln w="28575">
              <a:solidFill>
                <a:srgbClr val="C00000"/>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zh-CN" altLang="en-US" b="1" kern="0" smtClean="0">
                <a:solidFill>
                  <a:srgbClr val="44546A">
                    <a:lumMod val="75000"/>
                  </a:srgbClr>
                </a:solidFill>
                <a:latin typeface="微软雅黑" panose="020B0503020204020204" pitchFamily="34" charset="-122"/>
                <a:ea typeface="微软雅黑" panose="020B0503020204020204" pitchFamily="34" charset="-122"/>
              </a:endParaRPr>
            </a:p>
          </p:txBody>
        </p:sp>
        <p:sp>
          <p:nvSpPr>
            <p:cNvPr id="36" name="Rectangle 37"/>
            <p:cNvSpPr>
              <a:spLocks noChangeArrowheads="1"/>
            </p:cNvSpPr>
            <p:nvPr/>
          </p:nvSpPr>
          <p:spPr bwMode="auto">
            <a:xfrm>
              <a:off x="2883855" y="2708197"/>
              <a:ext cx="91884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altLang="zh-CN" sz="1200" b="1" dirty="0" smtClean="0">
                  <a:solidFill>
                    <a:srgbClr val="44546A">
                      <a:lumMod val="75000"/>
                    </a:srgbClr>
                  </a:solidFill>
                  <a:latin typeface="微软雅黑" panose="020B0503020204020204" pitchFamily="34" charset="-122"/>
                  <a:ea typeface="微软雅黑" panose="020B0503020204020204" pitchFamily="34" charset="-122"/>
                </a:rPr>
                <a:t>(</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工作环境</a:t>
              </a:r>
              <a:r>
                <a:rPr lang="en-US" altLang="zh-CN" sz="1200" b="1" dirty="0" smtClean="0">
                  <a:solidFill>
                    <a:srgbClr val="44546A">
                      <a:lumMod val="75000"/>
                    </a:srgbClr>
                  </a:solidFill>
                  <a:latin typeface="微软雅黑" panose="020B0503020204020204" pitchFamily="34" charset="-122"/>
                  <a:ea typeface="微软雅黑" panose="020B0503020204020204" pitchFamily="34" charset="-122"/>
                </a:rPr>
                <a:t>)</a:t>
              </a:r>
            </a:p>
          </p:txBody>
        </p:sp>
        <p:sp>
          <p:nvSpPr>
            <p:cNvPr id="37" name="Rectangle 38"/>
            <p:cNvSpPr>
              <a:spLocks noChangeArrowheads="1"/>
            </p:cNvSpPr>
            <p:nvPr/>
          </p:nvSpPr>
          <p:spPr bwMode="auto">
            <a:xfrm>
              <a:off x="1796257" y="3366295"/>
              <a:ext cx="16795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en-US" altLang="zh-CN" sz="1200" b="1" dirty="0" smtClean="0">
                  <a:solidFill>
                    <a:srgbClr val="44546A">
                      <a:lumMod val="75000"/>
                    </a:srgbClr>
                  </a:solidFill>
                  <a:latin typeface="微软雅黑" panose="020B0503020204020204" pitchFamily="34" charset="-122"/>
                  <a:ea typeface="微软雅黑" panose="020B0503020204020204" pitchFamily="34" charset="-122"/>
                </a:rPr>
                <a:t>(</a:t>
              </a:r>
              <a:r>
                <a:rPr lang="zh-CN" altLang="en-US" sz="1200" b="1" dirty="0" smtClean="0">
                  <a:solidFill>
                    <a:srgbClr val="44546A">
                      <a:lumMod val="75000"/>
                    </a:srgbClr>
                  </a:solidFill>
                  <a:latin typeface="微软雅黑" panose="020B0503020204020204" pitchFamily="34" charset="-122"/>
                  <a:ea typeface="微软雅黑" panose="020B0503020204020204" pitchFamily="34" charset="-122"/>
                </a:rPr>
                <a:t>工作过程</a:t>
              </a:r>
              <a:r>
                <a:rPr lang="en-US" altLang="zh-CN" sz="1200" b="1" dirty="0" smtClean="0">
                  <a:solidFill>
                    <a:srgbClr val="44546A">
                      <a:lumMod val="75000"/>
                    </a:srgbClr>
                  </a:solidFill>
                  <a:latin typeface="微软雅黑" panose="020B0503020204020204" pitchFamily="34" charset="-122"/>
                  <a:ea typeface="微软雅黑" panose="020B0503020204020204" pitchFamily="34" charset="-122"/>
                </a:rPr>
                <a:t>)</a:t>
              </a:r>
            </a:p>
          </p:txBody>
        </p:sp>
        <p:cxnSp>
          <p:nvCxnSpPr>
            <p:cNvPr id="38" name="AutoShape 39"/>
            <p:cNvCxnSpPr>
              <a:cxnSpLocks noChangeShapeType="1"/>
            </p:cNvCxnSpPr>
            <p:nvPr/>
          </p:nvCxnSpPr>
          <p:spPr bwMode="auto">
            <a:xfrm flipV="1">
              <a:off x="1401763" y="4273550"/>
              <a:ext cx="1325562" cy="488950"/>
            </a:xfrm>
            <a:prstGeom prst="curvedConnector3">
              <a:avLst>
                <a:gd name="adj1" fmla="val 49940"/>
              </a:avLst>
            </a:prstGeom>
            <a:noFill/>
            <a:ln w="19050">
              <a:solidFill>
                <a:srgbClr val="C0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AutoShape 40"/>
            <p:cNvCxnSpPr>
              <a:cxnSpLocks noChangeShapeType="1"/>
            </p:cNvCxnSpPr>
            <p:nvPr/>
          </p:nvCxnSpPr>
          <p:spPr bwMode="auto">
            <a:xfrm rot="10800000">
              <a:off x="4440238" y="4645025"/>
              <a:ext cx="2427287" cy="430213"/>
            </a:xfrm>
            <a:prstGeom prst="curvedConnector3">
              <a:avLst>
                <a:gd name="adj1" fmla="val 49968"/>
              </a:avLst>
            </a:prstGeom>
            <a:noFill/>
            <a:ln w="19050">
              <a:solidFill>
                <a:srgbClr val="C0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AutoShape 41"/>
            <p:cNvCxnSpPr>
              <a:cxnSpLocks noChangeShapeType="1"/>
            </p:cNvCxnSpPr>
            <p:nvPr/>
          </p:nvCxnSpPr>
          <p:spPr bwMode="auto">
            <a:xfrm rot="16200000">
              <a:off x="5617369" y="4171157"/>
              <a:ext cx="528637" cy="69850"/>
            </a:xfrm>
            <a:prstGeom prst="curvedConnector3">
              <a:avLst>
                <a:gd name="adj1" fmla="val 49852"/>
              </a:avLst>
            </a:prstGeom>
            <a:noFill/>
            <a:ln w="19050">
              <a:solidFill>
                <a:srgbClr val="C0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AutoShape 42"/>
            <p:cNvCxnSpPr>
              <a:cxnSpLocks noChangeShapeType="1"/>
            </p:cNvCxnSpPr>
            <p:nvPr/>
          </p:nvCxnSpPr>
          <p:spPr bwMode="auto">
            <a:xfrm rot="10800000">
              <a:off x="5480050" y="4208463"/>
              <a:ext cx="644525" cy="550862"/>
            </a:xfrm>
            <a:prstGeom prst="curvedConnector3">
              <a:avLst>
                <a:gd name="adj1" fmla="val 50000"/>
              </a:avLst>
            </a:prstGeom>
            <a:noFill/>
            <a:ln w="19050">
              <a:solidFill>
                <a:srgbClr val="C0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人因失误</a:t>
            </a:r>
            <a:r>
              <a:rPr lang="zh-CN" altLang="en-US" sz="2900" b="1" dirty="0" smtClean="0">
                <a:solidFill>
                  <a:srgbClr val="595959"/>
                </a:solidFill>
                <a:latin typeface="微软雅黑" panose="020B0503020204020204" pitchFamily="34" charset="-122"/>
                <a:ea typeface="微软雅黑" panose="020B0503020204020204" pitchFamily="34" charset="-122"/>
              </a:rPr>
              <a:t>屏障模式</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0703384"/>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Line 5"/>
          <p:cNvSpPr>
            <a:spLocks noChangeShapeType="1"/>
          </p:cNvSpPr>
          <p:nvPr/>
        </p:nvSpPr>
        <p:spPr bwMode="auto">
          <a:xfrm>
            <a:off x="2998756" y="1669824"/>
            <a:ext cx="0" cy="448945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prstClr val="black"/>
              </a:solidFill>
            </a:endParaRPr>
          </a:p>
        </p:txBody>
      </p:sp>
      <p:sp>
        <p:nvSpPr>
          <p:cNvPr id="6" name="Line 6"/>
          <p:cNvSpPr>
            <a:spLocks noChangeShapeType="1"/>
          </p:cNvSpPr>
          <p:nvPr/>
        </p:nvSpPr>
        <p:spPr bwMode="auto">
          <a:xfrm>
            <a:off x="2986057" y="6168799"/>
            <a:ext cx="689927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prstClr val="black"/>
              </a:solidFill>
            </a:endParaRPr>
          </a:p>
        </p:txBody>
      </p:sp>
      <p:sp>
        <p:nvSpPr>
          <p:cNvPr id="7" name="Text Box 12"/>
          <p:cNvSpPr txBox="1">
            <a:spLocks noChangeArrowheads="1"/>
          </p:cNvSpPr>
          <p:nvPr/>
        </p:nvSpPr>
        <p:spPr bwMode="auto">
          <a:xfrm>
            <a:off x="3120994" y="6229124"/>
            <a:ext cx="8048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en-US" altLang="zh-CN" dirty="0"/>
              <a:t>Low</a:t>
            </a:r>
          </a:p>
        </p:txBody>
      </p:sp>
      <p:sp>
        <p:nvSpPr>
          <p:cNvPr id="8" name="Text Box 13"/>
          <p:cNvSpPr txBox="1">
            <a:spLocks noChangeArrowheads="1"/>
          </p:cNvSpPr>
          <p:nvPr/>
        </p:nvSpPr>
        <p:spPr bwMode="auto">
          <a:xfrm>
            <a:off x="9274937" y="6225693"/>
            <a:ext cx="10715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en-US" altLang="zh-CN" dirty="0"/>
              <a:t>High</a:t>
            </a:r>
          </a:p>
        </p:txBody>
      </p:sp>
      <p:sp>
        <p:nvSpPr>
          <p:cNvPr id="9" name="Text Box 14"/>
          <p:cNvSpPr txBox="1">
            <a:spLocks noChangeArrowheads="1"/>
          </p:cNvSpPr>
          <p:nvPr/>
        </p:nvSpPr>
        <p:spPr bwMode="auto">
          <a:xfrm>
            <a:off x="2255804" y="5650333"/>
            <a:ext cx="742952"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800" b="1">
                <a:solidFill>
                  <a:srgbClr val="272727"/>
                </a:solidFill>
                <a:latin typeface="微软雅黑" panose="020B0503020204020204" pitchFamily="34" charset="-122"/>
                <a:ea typeface="微软雅黑" panose="020B0503020204020204" pitchFamily="34" charset="-122"/>
              </a:defRPr>
            </a:lvl1pPr>
          </a:lstStyle>
          <a:p>
            <a:r>
              <a:rPr lang="en-US" altLang="zh-CN" sz="2000" dirty="0"/>
              <a:t>Low</a:t>
            </a:r>
          </a:p>
        </p:txBody>
      </p:sp>
      <p:sp>
        <p:nvSpPr>
          <p:cNvPr id="10" name="Text Box 15"/>
          <p:cNvSpPr txBox="1">
            <a:spLocks noChangeArrowheads="1"/>
          </p:cNvSpPr>
          <p:nvPr/>
        </p:nvSpPr>
        <p:spPr bwMode="auto">
          <a:xfrm>
            <a:off x="2193837" y="1582371"/>
            <a:ext cx="963725"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en-US" altLang="zh-CN" dirty="0"/>
              <a:t>High</a:t>
            </a:r>
          </a:p>
        </p:txBody>
      </p:sp>
      <p:sp>
        <p:nvSpPr>
          <p:cNvPr id="11" name="Line 18"/>
          <p:cNvSpPr>
            <a:spLocks noChangeShapeType="1"/>
          </p:cNvSpPr>
          <p:nvPr/>
        </p:nvSpPr>
        <p:spPr bwMode="auto">
          <a:xfrm>
            <a:off x="3925856" y="6459599"/>
            <a:ext cx="5291138"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2" name="Line 19"/>
          <p:cNvSpPr>
            <a:spLocks noChangeShapeType="1"/>
          </p:cNvSpPr>
          <p:nvPr/>
        </p:nvSpPr>
        <p:spPr bwMode="auto">
          <a:xfrm>
            <a:off x="2584419" y="2103212"/>
            <a:ext cx="0" cy="3459163"/>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1" name="Rectangle 90"/>
          <p:cNvSpPr>
            <a:spLocks noChangeArrowheads="1"/>
          </p:cNvSpPr>
          <p:nvPr/>
        </p:nvSpPr>
        <p:spPr bwMode="auto">
          <a:xfrm>
            <a:off x="3041619" y="1493612"/>
            <a:ext cx="2901949" cy="1512888"/>
          </a:xfrm>
          <a:prstGeom prst="rect">
            <a:avLst/>
          </a:prstGeom>
          <a:solidFill>
            <a:srgbClr val="D24132"/>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dirty="0" smtClean="0">
                <a:solidFill>
                  <a:srgbClr val="FFFFFF"/>
                </a:solidFill>
                <a:latin typeface="微软雅黑" panose="020B0503020204020204" pitchFamily="34" charset="-122"/>
                <a:ea typeface="微软雅黑" panose="020B0503020204020204" pitchFamily="34" charset="-122"/>
              </a:rPr>
              <a:t>Knowledge-Based </a:t>
            </a:r>
          </a:p>
          <a:p>
            <a:pPr algn="ctr"/>
            <a:r>
              <a:rPr lang="en-US" altLang="zh-CN" sz="2000" b="1" dirty="0" smtClean="0">
                <a:solidFill>
                  <a:srgbClr val="FFFFFF"/>
                </a:solidFill>
                <a:latin typeface="微软雅黑" panose="020B0503020204020204" pitchFamily="34" charset="-122"/>
                <a:ea typeface="微软雅黑" panose="020B0503020204020204" pitchFamily="34" charset="-122"/>
              </a:rPr>
              <a:t>Error</a:t>
            </a:r>
          </a:p>
          <a:p>
            <a:pPr algn="ctr"/>
            <a:r>
              <a:rPr lang="zh-CN" altLang="en-US" sz="2000" b="1" dirty="0" smtClean="0">
                <a:solidFill>
                  <a:srgbClr val="FFFFFF"/>
                </a:solidFill>
                <a:latin typeface="微软雅黑" panose="020B0503020204020204" pitchFamily="34" charset="-122"/>
                <a:ea typeface="微软雅黑" panose="020B0503020204020204" pitchFamily="34" charset="-122"/>
              </a:rPr>
              <a:t>（知识型失误）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2" name="Text Box 91"/>
          <p:cNvSpPr txBox="1">
            <a:spLocks noChangeArrowheads="1"/>
          </p:cNvSpPr>
          <p:nvPr/>
        </p:nvSpPr>
        <p:spPr bwMode="auto">
          <a:xfrm>
            <a:off x="6172168" y="1942875"/>
            <a:ext cx="230981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zh-CN" altLang="en-US" dirty="0">
                <a:solidFill>
                  <a:srgbClr val="D24132"/>
                </a:solidFill>
              </a:rPr>
              <a:t>十分之一的失误率</a:t>
            </a:r>
            <a:endParaRPr lang="en-US" altLang="zh-CN" dirty="0">
              <a:solidFill>
                <a:srgbClr val="D24132"/>
              </a:solidFill>
            </a:endParaRPr>
          </a:p>
        </p:txBody>
      </p:sp>
      <p:sp>
        <p:nvSpPr>
          <p:cNvPr id="14" name="Text Box 94"/>
          <p:cNvSpPr txBox="1">
            <a:spLocks noChangeArrowheads="1"/>
          </p:cNvSpPr>
          <p:nvPr/>
        </p:nvSpPr>
        <p:spPr bwMode="auto">
          <a:xfrm>
            <a:off x="7327302" y="4739824"/>
            <a:ext cx="22367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zh-CN" altLang="en-US" dirty="0">
                <a:solidFill>
                  <a:srgbClr val="D24132"/>
                </a:solidFill>
              </a:rPr>
              <a:t>千分之一的失误率</a:t>
            </a:r>
          </a:p>
        </p:txBody>
      </p:sp>
      <p:grpSp>
        <p:nvGrpSpPr>
          <p:cNvPr id="15" name="Group 95"/>
          <p:cNvGrpSpPr>
            <a:grpSpLocks/>
          </p:cNvGrpSpPr>
          <p:nvPr/>
        </p:nvGrpSpPr>
        <p:grpSpPr bwMode="auto">
          <a:xfrm>
            <a:off x="3698844" y="2771549"/>
            <a:ext cx="5624509" cy="2668586"/>
            <a:chOff x="1129" y="1779"/>
            <a:chExt cx="3543" cy="1681"/>
          </a:xfrm>
        </p:grpSpPr>
        <p:sp>
          <p:nvSpPr>
            <p:cNvPr id="19" name="Rectangle 96"/>
            <p:cNvSpPr>
              <a:spLocks noChangeArrowheads="1"/>
            </p:cNvSpPr>
            <p:nvPr/>
          </p:nvSpPr>
          <p:spPr bwMode="auto">
            <a:xfrm>
              <a:off x="1129" y="1779"/>
              <a:ext cx="2025" cy="1681"/>
            </a:xfrm>
            <a:prstGeom prst="rect">
              <a:avLst/>
            </a:prstGeom>
            <a:solidFill>
              <a:srgbClr val="F09C2A"/>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dirty="0">
                  <a:solidFill>
                    <a:srgbClr val="FFFFFF"/>
                  </a:solidFill>
                  <a:latin typeface="微软雅黑" panose="020B0503020204020204" pitchFamily="34" charset="-122"/>
                  <a:ea typeface="微软雅黑" panose="020B0503020204020204" pitchFamily="34" charset="-122"/>
                </a:rPr>
                <a:t>Rule-Based </a:t>
              </a:r>
              <a:r>
                <a:rPr lang="en-US" altLang="zh-CN" sz="2000" b="1" dirty="0" smtClean="0">
                  <a:solidFill>
                    <a:srgbClr val="FFFFFF"/>
                  </a:solidFill>
                  <a:latin typeface="微软雅黑" panose="020B0503020204020204" pitchFamily="34" charset="-122"/>
                  <a:ea typeface="微软雅黑" panose="020B0503020204020204" pitchFamily="34" charset="-122"/>
                </a:rPr>
                <a:t>Error</a:t>
              </a:r>
            </a:p>
            <a:p>
              <a:pPr algn="ctr"/>
              <a:r>
                <a:rPr lang="zh-CN" altLang="en-US" sz="2000" b="1" dirty="0" smtClean="0">
                  <a:solidFill>
                    <a:srgbClr val="FFFFFF"/>
                  </a:solidFill>
                  <a:latin typeface="微软雅黑" panose="020B0503020204020204" pitchFamily="34" charset="-122"/>
                  <a:ea typeface="微软雅黑" panose="020B0503020204020204" pitchFamily="34" charset="-122"/>
                </a:rPr>
                <a:t>（规则型失误）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0" name="Text Box 97"/>
            <p:cNvSpPr txBox="1">
              <a:spLocks noChangeArrowheads="1"/>
            </p:cNvSpPr>
            <p:nvPr/>
          </p:nvSpPr>
          <p:spPr bwMode="auto">
            <a:xfrm>
              <a:off x="3263" y="2371"/>
              <a:ext cx="140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zh-CN" altLang="en-US" dirty="0">
                  <a:solidFill>
                    <a:srgbClr val="D24132"/>
                  </a:solidFill>
                </a:rPr>
                <a:t>百分之一的失误率</a:t>
              </a:r>
            </a:p>
          </p:txBody>
        </p:sp>
      </p:grpSp>
      <p:sp>
        <p:nvSpPr>
          <p:cNvPr id="16" name="Rectangle 93"/>
          <p:cNvSpPr>
            <a:spLocks noChangeArrowheads="1"/>
          </p:cNvSpPr>
          <p:nvPr/>
        </p:nvSpPr>
        <p:spPr bwMode="auto">
          <a:xfrm>
            <a:off x="6146769" y="5251229"/>
            <a:ext cx="3349624" cy="849313"/>
          </a:xfrm>
          <a:prstGeom prst="rect">
            <a:avLst/>
          </a:prstGeom>
          <a:solidFill>
            <a:srgbClr val="189A80"/>
          </a:solidFill>
          <a:ln w="9525">
            <a:noFill/>
            <a:miter lim="800000"/>
            <a:headEnd/>
            <a:tailEnd/>
          </a:ln>
          <a:effectLst/>
          <a:extLst/>
        </p:spPr>
        <p:txBody>
          <a:bodyPr wrap="none" anchor="ctr"/>
          <a:lstStyle/>
          <a:p>
            <a:pPr algn="ctr"/>
            <a:r>
              <a:rPr lang="en-US" altLang="zh-CN" sz="2000" b="1" dirty="0">
                <a:solidFill>
                  <a:srgbClr val="FFFFFF"/>
                </a:solidFill>
                <a:latin typeface="微软雅黑" panose="020B0503020204020204" pitchFamily="34" charset="-122"/>
                <a:ea typeface="微软雅黑" panose="020B0503020204020204" pitchFamily="34" charset="-122"/>
              </a:rPr>
              <a:t>Skill-Based </a:t>
            </a:r>
            <a:r>
              <a:rPr lang="en-US" altLang="zh-CN" sz="2000" b="1" dirty="0" smtClean="0">
                <a:solidFill>
                  <a:srgbClr val="FFFFFF"/>
                </a:solidFill>
                <a:latin typeface="微软雅黑" panose="020B0503020204020204" pitchFamily="34" charset="-122"/>
                <a:ea typeface="微软雅黑" panose="020B0503020204020204" pitchFamily="34" charset="-122"/>
              </a:rPr>
              <a:t>Error</a:t>
            </a:r>
          </a:p>
          <a:p>
            <a:pPr algn="ctr"/>
            <a:r>
              <a:rPr lang="zh-CN" altLang="en-US" sz="2000" b="1" dirty="0" smtClean="0">
                <a:solidFill>
                  <a:srgbClr val="FFFFFF"/>
                </a:solidFill>
                <a:latin typeface="微软雅黑" panose="020B0503020204020204" pitchFamily="34" charset="-122"/>
                <a:ea typeface="微软雅黑" panose="020B0503020204020204" pitchFamily="34" charset="-122"/>
              </a:rPr>
              <a:t>（技能型失误）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auto">
          <a:xfrm>
            <a:off x="2368519" y="3252042"/>
            <a:ext cx="603250" cy="1015663"/>
          </a:xfrm>
          <a:prstGeom prst="rect">
            <a:avLst/>
          </a:prstGeom>
          <a:solidFill>
            <a:srgbClr val="FFFFFF"/>
          </a:solidFill>
          <a:ln>
            <a:noFill/>
          </a:ln>
          <a:effectLs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zh-CN" altLang="en-US" dirty="0"/>
              <a:t>关注度</a:t>
            </a:r>
          </a:p>
        </p:txBody>
      </p:sp>
      <p:sp>
        <p:nvSpPr>
          <p:cNvPr id="18" name="Text Box 8"/>
          <p:cNvSpPr txBox="1">
            <a:spLocks noChangeArrowheads="1"/>
          </p:cNvSpPr>
          <p:nvPr/>
        </p:nvSpPr>
        <p:spPr bwMode="auto">
          <a:xfrm>
            <a:off x="6098691" y="6254491"/>
            <a:ext cx="974952" cy="400110"/>
          </a:xfrm>
          <a:prstGeom prst="rect">
            <a:avLst/>
          </a:prstGeom>
          <a:solidFill>
            <a:srgbClr val="FFFFFF"/>
          </a:solidFill>
          <a:ln>
            <a:noFill/>
          </a:ln>
          <a:effectLst/>
          <a:extLst/>
        </p:spPr>
        <p:txBody>
          <a:bodyPr wrap="square" lIns="92075" tIns="46038" rIns="92075" bIns="46038">
            <a:spAutoFit/>
          </a:bodyPr>
          <a:lstStyle>
            <a:defPPr>
              <a:defRPr lang="zh-CN"/>
            </a:defPPr>
            <a:lvl1pPr eaLnBrk="0" hangingPunct="0">
              <a:defRPr sz="2000" b="1">
                <a:solidFill>
                  <a:srgbClr val="272727"/>
                </a:solidFill>
                <a:latin typeface="微软雅黑" panose="020B0503020204020204" pitchFamily="34" charset="-122"/>
                <a:ea typeface="微软雅黑" panose="020B0503020204020204" pitchFamily="34" charset="-122"/>
              </a:defRPr>
            </a:lvl1pPr>
          </a:lstStyle>
          <a:p>
            <a:r>
              <a:rPr lang="zh-CN" altLang="en-US" dirty="0"/>
              <a:t>熟悉度</a:t>
            </a:r>
          </a:p>
        </p:txBody>
      </p:sp>
      <p:sp>
        <p:nvSpPr>
          <p:cNvPr id="23"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人因失误类型</a:t>
            </a:r>
          </a:p>
        </p:txBody>
      </p:sp>
    </p:spTree>
    <p:extLst>
      <p:ext uri="{BB962C8B-B14F-4D97-AF65-F5344CB8AC3E}">
        <p14:creationId xmlns:p14="http://schemas.microsoft.com/office/powerpoint/2010/main" val="1790712851"/>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文本框 18"/>
          <p:cNvSpPr txBox="1"/>
          <p:nvPr/>
        </p:nvSpPr>
        <p:spPr>
          <a:xfrm>
            <a:off x="6615610" y="3964339"/>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能量转移致因理论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6</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545915" y="3505524"/>
            <a:ext cx="172515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安德森模型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6320624"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事故致因理论</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232904" y="3505524"/>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事故因果论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760099" y="3505524"/>
            <a:ext cx="2318904"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瑟利模型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0613083" y="3965432"/>
            <a:ext cx="1657992"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综合原因论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293608" y="3965432"/>
            <a:ext cx="2885979"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轨迹交叉理论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4545527"/>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Group 4"/>
          <p:cNvGrpSpPr>
            <a:grpSpLocks/>
          </p:cNvGrpSpPr>
          <p:nvPr/>
        </p:nvGrpSpPr>
        <p:grpSpPr bwMode="auto">
          <a:xfrm>
            <a:off x="2340574" y="1279420"/>
            <a:ext cx="7873526" cy="1456593"/>
            <a:chOff x="793" y="1297"/>
            <a:chExt cx="4128" cy="772"/>
          </a:xfrm>
          <a:solidFill>
            <a:srgbClr val="F09C2A"/>
          </a:solidFill>
        </p:grpSpPr>
        <p:sp>
          <p:nvSpPr>
            <p:cNvPr id="16" name="Oval 5"/>
            <p:cNvSpPr>
              <a:spLocks noChangeArrowheads="1"/>
            </p:cNvSpPr>
            <p:nvPr/>
          </p:nvSpPr>
          <p:spPr bwMode="auto">
            <a:xfrm>
              <a:off x="793" y="1480"/>
              <a:ext cx="409" cy="409"/>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A1</a:t>
              </a:r>
            </a:p>
          </p:txBody>
        </p:sp>
        <p:sp>
          <p:nvSpPr>
            <p:cNvPr id="17" name="Oval 6"/>
            <p:cNvSpPr>
              <a:spLocks noChangeArrowheads="1"/>
            </p:cNvSpPr>
            <p:nvPr/>
          </p:nvSpPr>
          <p:spPr bwMode="auto">
            <a:xfrm>
              <a:off x="1609" y="1480"/>
              <a:ext cx="409" cy="409"/>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lang="en-US" altLang="zh-CN"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A2</a:t>
              </a:r>
            </a:p>
          </p:txBody>
        </p:sp>
        <p:sp>
          <p:nvSpPr>
            <p:cNvPr id="18" name="Oval 7"/>
            <p:cNvSpPr>
              <a:spLocks noChangeArrowheads="1"/>
            </p:cNvSpPr>
            <p:nvPr/>
          </p:nvSpPr>
          <p:spPr bwMode="auto">
            <a:xfrm>
              <a:off x="2426" y="1480"/>
              <a:ext cx="409" cy="409"/>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lang="en-US" altLang="zh-CN"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A3</a:t>
              </a:r>
            </a:p>
          </p:txBody>
        </p:sp>
        <p:sp>
          <p:nvSpPr>
            <p:cNvPr id="19" name="Oval 8"/>
            <p:cNvSpPr>
              <a:spLocks noChangeArrowheads="1"/>
            </p:cNvSpPr>
            <p:nvPr/>
          </p:nvSpPr>
          <p:spPr bwMode="auto">
            <a:xfrm>
              <a:off x="3242" y="1480"/>
              <a:ext cx="409" cy="409"/>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lang="en-US" altLang="zh-CN"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A4</a:t>
              </a:r>
            </a:p>
          </p:txBody>
        </p:sp>
        <p:sp>
          <p:nvSpPr>
            <p:cNvPr id="20" name="Line 9"/>
            <p:cNvSpPr>
              <a:spLocks noChangeShapeType="1"/>
            </p:cNvSpPr>
            <p:nvPr/>
          </p:nvSpPr>
          <p:spPr bwMode="auto">
            <a:xfrm>
              <a:off x="1202" y="1706"/>
              <a:ext cx="431" cy="0"/>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Line 10"/>
            <p:cNvSpPr>
              <a:spLocks noChangeShapeType="1"/>
            </p:cNvSpPr>
            <p:nvPr/>
          </p:nvSpPr>
          <p:spPr bwMode="auto">
            <a:xfrm>
              <a:off x="2018" y="1706"/>
              <a:ext cx="431" cy="0"/>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Line 11"/>
            <p:cNvSpPr>
              <a:spLocks noChangeShapeType="1"/>
            </p:cNvSpPr>
            <p:nvPr/>
          </p:nvSpPr>
          <p:spPr bwMode="auto">
            <a:xfrm>
              <a:off x="2812" y="1706"/>
              <a:ext cx="431" cy="0"/>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Line 12"/>
            <p:cNvSpPr>
              <a:spLocks noChangeShapeType="1"/>
            </p:cNvSpPr>
            <p:nvPr/>
          </p:nvSpPr>
          <p:spPr bwMode="auto">
            <a:xfrm>
              <a:off x="3651" y="1706"/>
              <a:ext cx="431" cy="0"/>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13"/>
            <p:cNvSpPr>
              <a:spLocks noChangeArrowheads="1"/>
            </p:cNvSpPr>
            <p:nvPr/>
          </p:nvSpPr>
          <p:spPr bwMode="auto">
            <a:xfrm>
              <a:off x="4105" y="1297"/>
              <a:ext cx="816" cy="772"/>
            </a:xfrm>
            <a:prstGeom prst="irregularSeal1">
              <a:avLst/>
            </a:prstGeom>
            <a:solidFill>
              <a:srgbClr val="D24132"/>
            </a:solidFill>
            <a:ln w="9525">
              <a:solidFill>
                <a:srgbClr val="F09C2A"/>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zh-CN" altLang="en-US" sz="2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事故</a:t>
              </a:r>
            </a:p>
          </p:txBody>
        </p:sp>
      </p:grpSp>
      <p:grpSp>
        <p:nvGrpSpPr>
          <p:cNvPr id="25" name="Group 15"/>
          <p:cNvGrpSpPr>
            <a:grpSpLocks/>
          </p:cNvGrpSpPr>
          <p:nvPr/>
        </p:nvGrpSpPr>
        <p:grpSpPr bwMode="auto">
          <a:xfrm>
            <a:off x="4102411" y="3218688"/>
            <a:ext cx="4000207" cy="2521336"/>
            <a:chOff x="1973" y="2795"/>
            <a:chExt cx="1996" cy="1179"/>
          </a:xfrm>
          <a:solidFill>
            <a:srgbClr val="F09C2A"/>
          </a:solidFill>
        </p:grpSpPr>
        <p:sp>
          <p:nvSpPr>
            <p:cNvPr id="26" name="Oval 16"/>
            <p:cNvSpPr>
              <a:spLocks noChangeArrowheads="1"/>
            </p:cNvSpPr>
            <p:nvPr/>
          </p:nvSpPr>
          <p:spPr bwMode="auto">
            <a:xfrm>
              <a:off x="1973" y="3203"/>
              <a:ext cx="453" cy="272"/>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en-US" altLang="zh-CN" sz="2400" b="1" dirty="0">
                  <a:solidFill>
                    <a:srgbClr val="FFFFFF"/>
                  </a:solidFill>
                  <a:latin typeface="微软雅黑" panose="020B0503020204020204" pitchFamily="34" charset="-122"/>
                  <a:ea typeface="微软雅黑" panose="020B0503020204020204" pitchFamily="34" charset="-122"/>
                </a:rPr>
                <a:t>A</a:t>
              </a:r>
            </a:p>
          </p:txBody>
        </p:sp>
        <p:sp>
          <p:nvSpPr>
            <p:cNvPr id="27" name="Oval 17"/>
            <p:cNvSpPr>
              <a:spLocks noChangeArrowheads="1"/>
            </p:cNvSpPr>
            <p:nvPr/>
          </p:nvSpPr>
          <p:spPr bwMode="auto">
            <a:xfrm>
              <a:off x="2653" y="2795"/>
              <a:ext cx="453" cy="272"/>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en-US" altLang="zh-CN" sz="2400" b="1" dirty="0">
                  <a:solidFill>
                    <a:srgbClr val="FFFFFF"/>
                  </a:solidFill>
                  <a:latin typeface="微软雅黑" panose="020B0503020204020204" pitchFamily="34" charset="-122"/>
                  <a:ea typeface="微软雅黑" panose="020B0503020204020204" pitchFamily="34" charset="-122"/>
                </a:rPr>
                <a:t>B</a:t>
              </a:r>
            </a:p>
          </p:txBody>
        </p:sp>
        <p:sp>
          <p:nvSpPr>
            <p:cNvPr id="28" name="Oval 18"/>
            <p:cNvSpPr>
              <a:spLocks noChangeArrowheads="1"/>
            </p:cNvSpPr>
            <p:nvPr/>
          </p:nvSpPr>
          <p:spPr bwMode="auto">
            <a:xfrm>
              <a:off x="3516" y="3158"/>
              <a:ext cx="453" cy="272"/>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en-US" altLang="zh-CN" sz="2400" b="1">
                  <a:solidFill>
                    <a:srgbClr val="FFFFFF"/>
                  </a:solidFill>
                  <a:latin typeface="微软雅黑" panose="020B0503020204020204" pitchFamily="34" charset="-122"/>
                  <a:ea typeface="微软雅黑" panose="020B0503020204020204" pitchFamily="34" charset="-122"/>
                </a:rPr>
                <a:t>E</a:t>
              </a:r>
            </a:p>
          </p:txBody>
        </p:sp>
        <p:sp>
          <p:nvSpPr>
            <p:cNvPr id="29" name="Oval 19"/>
            <p:cNvSpPr>
              <a:spLocks noChangeArrowheads="1"/>
            </p:cNvSpPr>
            <p:nvPr/>
          </p:nvSpPr>
          <p:spPr bwMode="auto">
            <a:xfrm>
              <a:off x="2109" y="3702"/>
              <a:ext cx="453" cy="272"/>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en-US" altLang="zh-CN" sz="2400" b="1">
                  <a:solidFill>
                    <a:srgbClr val="FFFFFF"/>
                  </a:solidFill>
                  <a:latin typeface="微软雅黑" panose="020B0503020204020204" pitchFamily="34" charset="-122"/>
                  <a:ea typeface="微软雅黑" panose="020B0503020204020204" pitchFamily="34" charset="-122"/>
                </a:rPr>
                <a:t>C</a:t>
              </a:r>
            </a:p>
          </p:txBody>
        </p:sp>
        <p:sp>
          <p:nvSpPr>
            <p:cNvPr id="30" name="Oval 20"/>
            <p:cNvSpPr>
              <a:spLocks noChangeArrowheads="1"/>
            </p:cNvSpPr>
            <p:nvPr/>
          </p:nvSpPr>
          <p:spPr bwMode="auto">
            <a:xfrm>
              <a:off x="3153" y="3702"/>
              <a:ext cx="453" cy="272"/>
            </a:xfrm>
            <a:prstGeom prst="ellipse">
              <a:avLst/>
            </a:prstGeom>
            <a:grpFill/>
            <a:ln w="9525">
              <a:solidFill>
                <a:srgbClr val="F09C2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latinLnBrk="1"/>
              <a:r>
                <a:rPr kumimoji="1" lang="en-US" altLang="zh-CN" sz="2400" b="1">
                  <a:solidFill>
                    <a:srgbClr val="FFFFFF"/>
                  </a:solidFill>
                  <a:latin typeface="微软雅黑" panose="020B0503020204020204" pitchFamily="34" charset="-122"/>
                  <a:ea typeface="微软雅黑" panose="020B0503020204020204" pitchFamily="34" charset="-122"/>
                </a:rPr>
                <a:t>D</a:t>
              </a:r>
            </a:p>
          </p:txBody>
        </p:sp>
        <p:sp>
          <p:nvSpPr>
            <p:cNvPr id="31" name="Text Box 21"/>
            <p:cNvSpPr txBox="1">
              <a:spLocks noChangeArrowheads="1"/>
            </p:cNvSpPr>
            <p:nvPr/>
          </p:nvSpPr>
          <p:spPr bwMode="auto">
            <a:xfrm>
              <a:off x="2790" y="3341"/>
              <a:ext cx="499" cy="233"/>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latinLnBrk="1">
                <a:spcBef>
                  <a:spcPct val="50000"/>
                </a:spcBef>
              </a:pPr>
              <a:r>
                <a:rPr kumimoji="1" lang="zh-CN" altLang="en-US" sz="2400" b="1" dirty="0">
                  <a:solidFill>
                    <a:srgbClr val="D24132"/>
                  </a:solidFill>
                  <a:latin typeface="微软雅黑" panose="020B0503020204020204" pitchFamily="34" charset="-122"/>
                  <a:ea typeface="微软雅黑" panose="020B0503020204020204" pitchFamily="34" charset="-122"/>
                </a:rPr>
                <a:t>事故</a:t>
              </a:r>
            </a:p>
          </p:txBody>
        </p:sp>
        <p:sp>
          <p:nvSpPr>
            <p:cNvPr id="32" name="Line 22"/>
            <p:cNvSpPr>
              <a:spLocks noChangeShapeType="1"/>
            </p:cNvSpPr>
            <p:nvPr/>
          </p:nvSpPr>
          <p:spPr bwMode="auto">
            <a:xfrm flipV="1">
              <a:off x="2507" y="3521"/>
              <a:ext cx="282" cy="231"/>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 name="Line 23"/>
            <p:cNvSpPr>
              <a:spLocks noChangeShapeType="1"/>
            </p:cNvSpPr>
            <p:nvPr/>
          </p:nvSpPr>
          <p:spPr bwMode="auto">
            <a:xfrm>
              <a:off x="2426" y="3339"/>
              <a:ext cx="318" cy="46"/>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 name="Line 24"/>
            <p:cNvSpPr>
              <a:spLocks noChangeShapeType="1"/>
            </p:cNvSpPr>
            <p:nvPr/>
          </p:nvSpPr>
          <p:spPr bwMode="auto">
            <a:xfrm>
              <a:off x="2880" y="3067"/>
              <a:ext cx="45" cy="272"/>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 name="Line 25"/>
            <p:cNvSpPr>
              <a:spLocks noChangeShapeType="1"/>
            </p:cNvSpPr>
            <p:nvPr/>
          </p:nvSpPr>
          <p:spPr bwMode="auto">
            <a:xfrm flipH="1">
              <a:off x="3152" y="3294"/>
              <a:ext cx="363" cy="136"/>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 name="Line 26"/>
            <p:cNvSpPr>
              <a:spLocks noChangeShapeType="1"/>
            </p:cNvSpPr>
            <p:nvPr/>
          </p:nvSpPr>
          <p:spPr bwMode="auto">
            <a:xfrm flipH="1" flipV="1">
              <a:off x="3061" y="3521"/>
              <a:ext cx="162" cy="231"/>
            </a:xfrm>
            <a:prstGeom prst="line">
              <a:avLst/>
            </a:prstGeom>
            <a:grpFill/>
            <a:ln w="25400">
              <a:solidFill>
                <a:srgbClr val="F09C2A"/>
              </a:solidFill>
              <a:round/>
              <a:headEnd/>
              <a:tailEnd type="arrow"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7559504" y="5670353"/>
            <a:ext cx="2974342" cy="338554"/>
          </a:xfrm>
          <a:prstGeom prst="rect">
            <a:avLst/>
          </a:prstGeom>
          <a:noFill/>
          <a:ln>
            <a:noFill/>
          </a:ln>
        </p:spPr>
        <p:txBody>
          <a:bodyPr wrap="square" rtlCol="0">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多因致果型</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71736" y="2653527"/>
            <a:ext cx="2974342" cy="338554"/>
          </a:xfrm>
          <a:prstGeom prst="rect">
            <a:avLst/>
          </a:prstGeom>
          <a:noFill/>
          <a:ln>
            <a:noFill/>
          </a:ln>
        </p:spPr>
        <p:txBody>
          <a:bodyPr wrap="square" rtlCol="0">
            <a:spAutoFit/>
          </a:bodyPr>
          <a:lstStyle/>
          <a:p>
            <a:pPr algn="ctr">
              <a:buClr>
                <a:srgbClr val="C00000"/>
              </a:buClr>
            </a:pPr>
            <a:r>
              <a:rPr lang="zh-CN" altLang="en-US" sz="1600" dirty="0" smtClean="0">
                <a:solidFill>
                  <a:srgbClr val="215968"/>
                </a:solidFill>
                <a:latin typeface="微软雅黑" panose="020B0503020204020204" pitchFamily="34" charset="-122"/>
                <a:ea typeface="微软雅黑" panose="020B0503020204020204" pitchFamily="34" charset="-122"/>
              </a:rPr>
              <a:t>连锁型</a:t>
            </a:r>
            <a:endParaRPr lang="zh-CN" altLang="en-US" sz="1600" dirty="0">
              <a:solidFill>
                <a:srgbClr val="215968"/>
              </a:solidFill>
              <a:latin typeface="微软雅黑" panose="020B0503020204020204" pitchFamily="34" charset="-122"/>
              <a:ea typeface="微软雅黑" panose="020B0503020204020204" pitchFamily="34" charset="-122"/>
            </a:endParaRPr>
          </a:p>
        </p:txBody>
      </p:sp>
      <p:sp>
        <p:nvSpPr>
          <p:cNvPr id="39" name="文本框 1"/>
          <p:cNvSpPr txBox="1">
            <a:spLocks noChangeArrowheads="1"/>
          </p:cNvSpPr>
          <p:nvPr/>
        </p:nvSpPr>
        <p:spPr bwMode="auto">
          <a:xfrm>
            <a:off x="758415" y="300084"/>
            <a:ext cx="204414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事故因果论</a:t>
            </a:r>
          </a:p>
        </p:txBody>
      </p:sp>
    </p:spTree>
    <p:extLst>
      <p:ext uri="{BB962C8B-B14F-4D97-AF65-F5344CB8AC3E}">
        <p14:creationId xmlns:p14="http://schemas.microsoft.com/office/powerpoint/2010/main" val="194450895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1" name="Group 89"/>
          <p:cNvGrpSpPr>
            <a:grpSpLocks/>
          </p:cNvGrpSpPr>
          <p:nvPr/>
        </p:nvGrpSpPr>
        <p:grpSpPr bwMode="auto">
          <a:xfrm>
            <a:off x="2758377" y="1182243"/>
            <a:ext cx="6480175" cy="2808288"/>
            <a:chOff x="839" y="618"/>
            <a:chExt cx="4082" cy="1769"/>
          </a:xfrm>
        </p:grpSpPr>
        <p:sp>
          <p:nvSpPr>
            <p:cNvPr id="92" name="Text Box 75"/>
            <p:cNvSpPr txBox="1">
              <a:spLocks noChangeArrowheads="1"/>
            </p:cNvSpPr>
            <p:nvPr/>
          </p:nvSpPr>
          <p:spPr bwMode="auto">
            <a:xfrm>
              <a:off x="2426" y="2062"/>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93" name="Rectangle 3"/>
            <p:cNvSpPr>
              <a:spLocks noChangeArrowheads="1"/>
            </p:cNvSpPr>
            <p:nvPr/>
          </p:nvSpPr>
          <p:spPr bwMode="auto">
            <a:xfrm>
              <a:off x="1746" y="618"/>
              <a:ext cx="2676" cy="181"/>
            </a:xfrm>
            <a:prstGeom prst="rect">
              <a:avLst/>
            </a:prstGeom>
            <a:solidFill>
              <a:srgbClr val="F09C2A"/>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b="1" dirty="0" smtClean="0">
                  <a:solidFill>
                    <a:schemeClr val="bg1"/>
                  </a:solidFill>
                  <a:latin typeface="微软雅黑" panose="020B0503020204020204" pitchFamily="34" charset="-122"/>
                  <a:ea typeface="微软雅黑" panose="020B0503020204020204" pitchFamily="34" charset="-122"/>
                </a:rPr>
                <a:t>人、机和环境</a:t>
              </a:r>
            </a:p>
          </p:txBody>
        </p:sp>
        <p:sp>
          <p:nvSpPr>
            <p:cNvPr id="94" name="Line 4"/>
            <p:cNvSpPr>
              <a:spLocks noChangeShapeType="1"/>
            </p:cNvSpPr>
            <p:nvPr/>
          </p:nvSpPr>
          <p:spPr bwMode="auto">
            <a:xfrm>
              <a:off x="4286" y="799"/>
              <a:ext cx="0" cy="1406"/>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95" name="Line 5"/>
            <p:cNvSpPr>
              <a:spLocks noChangeShapeType="1"/>
            </p:cNvSpPr>
            <p:nvPr/>
          </p:nvSpPr>
          <p:spPr bwMode="auto">
            <a:xfrm>
              <a:off x="3968" y="1092"/>
              <a:ext cx="1" cy="1113"/>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96" name="Line 6"/>
            <p:cNvSpPr>
              <a:spLocks noChangeShapeType="1"/>
            </p:cNvSpPr>
            <p:nvPr/>
          </p:nvSpPr>
          <p:spPr bwMode="auto">
            <a:xfrm>
              <a:off x="3606" y="1314"/>
              <a:ext cx="0" cy="891"/>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97" name="Line 7"/>
            <p:cNvSpPr>
              <a:spLocks noChangeShapeType="1"/>
            </p:cNvSpPr>
            <p:nvPr/>
          </p:nvSpPr>
          <p:spPr bwMode="auto">
            <a:xfrm>
              <a:off x="3239" y="1537"/>
              <a:ext cx="4" cy="668"/>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98" name="Line 8"/>
            <p:cNvSpPr>
              <a:spLocks noChangeShapeType="1"/>
            </p:cNvSpPr>
            <p:nvPr/>
          </p:nvSpPr>
          <p:spPr bwMode="auto">
            <a:xfrm>
              <a:off x="2880" y="1752"/>
              <a:ext cx="0" cy="453"/>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99" name="Line 9"/>
            <p:cNvSpPr>
              <a:spLocks noChangeShapeType="1"/>
            </p:cNvSpPr>
            <p:nvPr/>
          </p:nvSpPr>
          <p:spPr bwMode="auto">
            <a:xfrm>
              <a:off x="2517" y="1979"/>
              <a:ext cx="0" cy="226"/>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0" name="Rectangle 10"/>
            <p:cNvSpPr>
              <a:spLocks noChangeArrowheads="1"/>
            </p:cNvSpPr>
            <p:nvPr/>
          </p:nvSpPr>
          <p:spPr bwMode="auto">
            <a:xfrm>
              <a:off x="2472" y="2205"/>
              <a:ext cx="1996" cy="182"/>
            </a:xfrm>
            <a:prstGeom prst="rect">
              <a:avLst/>
            </a:prstGeom>
            <a:solidFill>
              <a:srgbClr val="F09C2A"/>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b="1" dirty="0" smtClean="0">
                  <a:solidFill>
                    <a:schemeClr val="bg1"/>
                  </a:solidFill>
                  <a:latin typeface="微软雅黑" panose="020B0503020204020204" pitchFamily="34" charset="-122"/>
                  <a:ea typeface="微软雅黑" panose="020B0503020204020204" pitchFamily="34" charset="-122"/>
                </a:rPr>
                <a:t>迫近的危险</a:t>
              </a:r>
            </a:p>
          </p:txBody>
        </p:sp>
        <p:sp>
          <p:nvSpPr>
            <p:cNvPr id="101" name="AutoShape 11"/>
            <p:cNvSpPr>
              <a:spLocks/>
            </p:cNvSpPr>
            <p:nvPr/>
          </p:nvSpPr>
          <p:spPr bwMode="auto">
            <a:xfrm>
              <a:off x="2155" y="844"/>
              <a:ext cx="45" cy="318"/>
            </a:xfrm>
            <a:prstGeom prst="leftBrace">
              <a:avLst>
                <a:gd name="adj1" fmla="val 58889"/>
                <a:gd name="adj2" fmla="val 50000"/>
              </a:avLst>
            </a:prstGeom>
            <a:noFill/>
            <a:ln w="12700">
              <a:solidFill>
                <a:srgbClr val="FF0000"/>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2" name="AutoShape 12"/>
            <p:cNvSpPr>
              <a:spLocks/>
            </p:cNvSpPr>
            <p:nvPr/>
          </p:nvSpPr>
          <p:spPr bwMode="auto">
            <a:xfrm>
              <a:off x="1202" y="1298"/>
              <a:ext cx="46" cy="544"/>
            </a:xfrm>
            <a:prstGeom prst="leftBrace">
              <a:avLst>
                <a:gd name="adj1" fmla="val 98551"/>
                <a:gd name="adj2" fmla="val 50000"/>
              </a:avLst>
            </a:prstGeom>
            <a:noFill/>
            <a:ln w="12700">
              <a:solidFill>
                <a:srgbClr val="FF0000"/>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3" name="Line 13"/>
            <p:cNvSpPr>
              <a:spLocks noChangeShapeType="1"/>
            </p:cNvSpPr>
            <p:nvPr/>
          </p:nvSpPr>
          <p:spPr bwMode="auto">
            <a:xfrm>
              <a:off x="4604" y="799"/>
              <a:ext cx="272"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4" name="Rectangle 14"/>
            <p:cNvSpPr>
              <a:spLocks noChangeArrowheads="1"/>
            </p:cNvSpPr>
            <p:nvPr/>
          </p:nvSpPr>
          <p:spPr bwMode="auto">
            <a:xfrm>
              <a:off x="4558" y="1298"/>
              <a:ext cx="363" cy="408"/>
            </a:xfrm>
            <a:prstGeom prst="rect">
              <a:avLst/>
            </a:prstGeom>
            <a:solidFill>
              <a:srgbClr val="D24132"/>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sz="1400" b="1" dirty="0" smtClean="0">
                  <a:solidFill>
                    <a:schemeClr val="bg1"/>
                  </a:solidFill>
                  <a:latin typeface="微软雅黑" panose="020B0503020204020204" pitchFamily="34" charset="-122"/>
                  <a:ea typeface="微软雅黑" panose="020B0503020204020204" pitchFamily="34" charset="-122"/>
                </a:rPr>
                <a:t>危险</a:t>
              </a:r>
            </a:p>
            <a:p>
              <a:pPr algn="ctr" fontAlgn="base" latinLnBrk="1">
                <a:spcBef>
                  <a:spcPct val="0"/>
                </a:spcBef>
                <a:spcAft>
                  <a:spcPct val="0"/>
                </a:spcAft>
              </a:pPr>
              <a:r>
                <a:rPr kumimoji="1" lang="zh-CN" altLang="en-US" sz="1400" b="1" dirty="0" smtClean="0">
                  <a:solidFill>
                    <a:schemeClr val="bg1"/>
                  </a:solidFill>
                  <a:latin typeface="微软雅黑" panose="020B0503020204020204" pitchFamily="34" charset="-122"/>
                  <a:ea typeface="微软雅黑" panose="020B0503020204020204" pitchFamily="34" charset="-122"/>
                </a:rPr>
                <a:t>构成</a:t>
              </a:r>
            </a:p>
          </p:txBody>
        </p:sp>
        <p:sp>
          <p:nvSpPr>
            <p:cNvPr id="105" name="Line 15"/>
            <p:cNvSpPr>
              <a:spLocks noChangeShapeType="1"/>
            </p:cNvSpPr>
            <p:nvPr/>
          </p:nvSpPr>
          <p:spPr bwMode="auto">
            <a:xfrm>
              <a:off x="4604" y="2205"/>
              <a:ext cx="272"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6" name="Line 16"/>
            <p:cNvSpPr>
              <a:spLocks noChangeShapeType="1"/>
            </p:cNvSpPr>
            <p:nvPr/>
          </p:nvSpPr>
          <p:spPr bwMode="auto">
            <a:xfrm>
              <a:off x="4740" y="1706"/>
              <a:ext cx="0" cy="499"/>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7" name="Rectangle 17"/>
            <p:cNvSpPr>
              <a:spLocks noChangeArrowheads="1"/>
            </p:cNvSpPr>
            <p:nvPr/>
          </p:nvSpPr>
          <p:spPr bwMode="auto">
            <a:xfrm>
              <a:off x="1791" y="2205"/>
              <a:ext cx="681" cy="182"/>
            </a:xfrm>
            <a:prstGeom prst="rect">
              <a:avLst/>
            </a:prstGeom>
            <a:solidFill>
              <a:srgbClr val="F09C2A"/>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b="1" dirty="0" smtClean="0">
                  <a:solidFill>
                    <a:schemeClr val="bg1"/>
                  </a:solidFill>
                  <a:latin typeface="微软雅黑" panose="020B0503020204020204" pitchFamily="34" charset="-122"/>
                  <a:ea typeface="微软雅黑" panose="020B0503020204020204" pitchFamily="34" charset="-122"/>
                </a:rPr>
                <a:t>无危险</a:t>
              </a:r>
            </a:p>
          </p:txBody>
        </p:sp>
        <p:sp>
          <p:nvSpPr>
            <p:cNvPr id="108" name="Line 19"/>
            <p:cNvSpPr>
              <a:spLocks noChangeShapeType="1"/>
            </p:cNvSpPr>
            <p:nvPr/>
          </p:nvSpPr>
          <p:spPr bwMode="auto">
            <a:xfrm flipH="1">
              <a:off x="3965" y="890"/>
              <a:ext cx="322" cy="202"/>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9" name="Line 20"/>
            <p:cNvSpPr>
              <a:spLocks noChangeShapeType="1"/>
            </p:cNvSpPr>
            <p:nvPr/>
          </p:nvSpPr>
          <p:spPr bwMode="auto">
            <a:xfrm flipH="1">
              <a:off x="3600" y="1095"/>
              <a:ext cx="369" cy="221"/>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0" name="Line 21"/>
            <p:cNvSpPr>
              <a:spLocks noChangeShapeType="1"/>
            </p:cNvSpPr>
            <p:nvPr/>
          </p:nvSpPr>
          <p:spPr bwMode="auto">
            <a:xfrm flipH="1">
              <a:off x="3228" y="1312"/>
              <a:ext cx="372" cy="228"/>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1" name="Line 22"/>
            <p:cNvSpPr>
              <a:spLocks noChangeShapeType="1"/>
            </p:cNvSpPr>
            <p:nvPr/>
          </p:nvSpPr>
          <p:spPr bwMode="auto">
            <a:xfrm flipH="1">
              <a:off x="2885" y="1538"/>
              <a:ext cx="346" cy="218"/>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2" name="Line 23"/>
            <p:cNvSpPr>
              <a:spLocks noChangeShapeType="1"/>
            </p:cNvSpPr>
            <p:nvPr/>
          </p:nvSpPr>
          <p:spPr bwMode="auto">
            <a:xfrm flipH="1">
              <a:off x="2513" y="1758"/>
              <a:ext cx="362" cy="226"/>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3" name="Line 24"/>
            <p:cNvSpPr>
              <a:spLocks noChangeShapeType="1"/>
            </p:cNvSpPr>
            <p:nvPr/>
          </p:nvSpPr>
          <p:spPr bwMode="auto">
            <a:xfrm flipH="1">
              <a:off x="2133" y="1978"/>
              <a:ext cx="382" cy="230"/>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4" name="Line 25"/>
            <p:cNvSpPr>
              <a:spLocks noChangeShapeType="1"/>
            </p:cNvSpPr>
            <p:nvPr/>
          </p:nvSpPr>
          <p:spPr bwMode="auto">
            <a:xfrm flipV="1">
              <a:off x="4740" y="799"/>
              <a:ext cx="0" cy="499"/>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5" name="Line 38"/>
            <p:cNvSpPr>
              <a:spLocks noChangeShapeType="1"/>
            </p:cNvSpPr>
            <p:nvPr/>
          </p:nvSpPr>
          <p:spPr bwMode="auto">
            <a:xfrm>
              <a:off x="4604" y="2387"/>
              <a:ext cx="272"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6" name="Text Box 40"/>
            <p:cNvSpPr txBox="1">
              <a:spLocks noChangeArrowheads="1"/>
            </p:cNvSpPr>
            <p:nvPr/>
          </p:nvSpPr>
          <p:spPr bwMode="auto">
            <a:xfrm>
              <a:off x="2835" y="845"/>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fontAlgn="base" latinLnBrk="1">
                <a:spcBef>
                  <a:spcPct val="50000"/>
                </a:spcBef>
                <a:spcAft>
                  <a:spcPct val="0"/>
                </a:spcAft>
              </a:pP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对危险的构成有警告吗？</a:t>
              </a:r>
            </a:p>
          </p:txBody>
        </p:sp>
        <p:sp>
          <p:nvSpPr>
            <p:cNvPr id="117" name="Text Box 41"/>
            <p:cNvSpPr txBox="1">
              <a:spLocks noChangeArrowheads="1"/>
            </p:cNvSpPr>
            <p:nvPr/>
          </p:nvSpPr>
          <p:spPr bwMode="auto">
            <a:xfrm>
              <a:off x="2563" y="1026"/>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感觉到了这警告吗？</a:t>
              </a:r>
            </a:p>
          </p:txBody>
        </p:sp>
        <p:sp>
          <p:nvSpPr>
            <p:cNvPr id="118" name="Text Box 42"/>
            <p:cNvSpPr txBox="1">
              <a:spLocks noChangeArrowheads="1"/>
            </p:cNvSpPr>
            <p:nvPr/>
          </p:nvSpPr>
          <p:spPr bwMode="auto">
            <a:xfrm>
              <a:off x="1791" y="890"/>
              <a:ext cx="409"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zh-CN" altLang="en-US" sz="1600" b="1" dirty="0" smtClean="0">
                  <a:solidFill>
                    <a:srgbClr val="D24132"/>
                  </a:solidFill>
                  <a:latin typeface="微软雅黑" panose="020B0503020204020204" pitchFamily="34" charset="-122"/>
                  <a:ea typeface="微软雅黑" panose="020B0503020204020204" pitchFamily="34" charset="-122"/>
                </a:rPr>
                <a:t>感觉</a:t>
              </a:r>
            </a:p>
          </p:txBody>
        </p:sp>
        <p:sp>
          <p:nvSpPr>
            <p:cNvPr id="119" name="Text Box 43"/>
            <p:cNvSpPr txBox="1">
              <a:spLocks noChangeArrowheads="1"/>
            </p:cNvSpPr>
            <p:nvPr/>
          </p:nvSpPr>
          <p:spPr bwMode="auto">
            <a:xfrm>
              <a:off x="2200" y="1255"/>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认识到了这警告吗？</a:t>
              </a:r>
            </a:p>
          </p:txBody>
        </p:sp>
        <p:sp>
          <p:nvSpPr>
            <p:cNvPr id="120" name="Text Box 44"/>
            <p:cNvSpPr txBox="1">
              <a:spLocks noChangeArrowheads="1"/>
            </p:cNvSpPr>
            <p:nvPr/>
          </p:nvSpPr>
          <p:spPr bwMode="auto">
            <a:xfrm>
              <a:off x="1882" y="1480"/>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知道如何避免危险吗？</a:t>
              </a:r>
            </a:p>
          </p:txBody>
        </p:sp>
        <p:sp>
          <p:nvSpPr>
            <p:cNvPr id="121" name="Text Box 45"/>
            <p:cNvSpPr txBox="1">
              <a:spLocks noChangeArrowheads="1"/>
            </p:cNvSpPr>
            <p:nvPr/>
          </p:nvSpPr>
          <p:spPr bwMode="auto">
            <a:xfrm>
              <a:off x="1520" y="1706"/>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决定要采取行动吗？</a:t>
              </a:r>
            </a:p>
          </p:txBody>
        </p:sp>
        <p:sp>
          <p:nvSpPr>
            <p:cNvPr id="122" name="Text Box 46"/>
            <p:cNvSpPr txBox="1">
              <a:spLocks noChangeArrowheads="1"/>
            </p:cNvSpPr>
            <p:nvPr/>
          </p:nvSpPr>
          <p:spPr bwMode="auto">
            <a:xfrm>
              <a:off x="1338" y="1933"/>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能够避免吗？</a:t>
              </a:r>
            </a:p>
          </p:txBody>
        </p:sp>
        <p:sp>
          <p:nvSpPr>
            <p:cNvPr id="123" name="Text Box 47"/>
            <p:cNvSpPr txBox="1">
              <a:spLocks noChangeArrowheads="1"/>
            </p:cNvSpPr>
            <p:nvPr/>
          </p:nvSpPr>
          <p:spPr bwMode="auto">
            <a:xfrm>
              <a:off x="839" y="1480"/>
              <a:ext cx="409"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fontAlgn="base" latinLnBrk="1">
                <a:spcBef>
                  <a:spcPct val="50000"/>
                </a:spcBef>
                <a:spcAft>
                  <a:spcPct val="0"/>
                </a:spcAft>
                <a:defRPr kumimoji="1" sz="1600" b="1">
                  <a:solidFill>
                    <a:srgbClr val="D24132"/>
                  </a:solidFill>
                  <a:latin typeface="微软雅黑" panose="020B0503020204020204" pitchFamily="34" charset="-122"/>
                  <a:ea typeface="微软雅黑" panose="020B0503020204020204" pitchFamily="34" charset="-122"/>
                </a:defRPr>
              </a:lvl1pPr>
            </a:lstStyle>
            <a:p>
              <a:r>
                <a:rPr lang="zh-CN" altLang="en-US" dirty="0"/>
                <a:t>认识</a:t>
              </a:r>
            </a:p>
          </p:txBody>
        </p:sp>
        <p:sp>
          <p:nvSpPr>
            <p:cNvPr id="124" name="Text Box 48"/>
            <p:cNvSpPr txBox="1">
              <a:spLocks noChangeArrowheads="1"/>
            </p:cNvSpPr>
            <p:nvPr/>
          </p:nvSpPr>
          <p:spPr bwMode="auto">
            <a:xfrm>
              <a:off x="930" y="1903"/>
              <a:ext cx="635"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fontAlgn="base" latinLnBrk="1">
                <a:spcBef>
                  <a:spcPct val="50000"/>
                </a:spcBef>
                <a:spcAft>
                  <a:spcPct val="0"/>
                </a:spcAft>
                <a:defRPr kumimoji="1" sz="1600" b="1">
                  <a:solidFill>
                    <a:srgbClr val="D24132"/>
                  </a:solidFill>
                  <a:latin typeface="微软雅黑" panose="020B0503020204020204" pitchFamily="34" charset="-122"/>
                  <a:ea typeface="微软雅黑" panose="020B0503020204020204" pitchFamily="34" charset="-122"/>
                </a:defRPr>
              </a:lvl1pPr>
            </a:lstStyle>
            <a:p>
              <a:r>
                <a:rPr lang="zh-CN" altLang="en-US" dirty="0"/>
                <a:t>行为响应</a:t>
              </a:r>
            </a:p>
          </p:txBody>
        </p:sp>
        <p:sp>
          <p:nvSpPr>
            <p:cNvPr id="125" name="Text Box 64"/>
            <p:cNvSpPr txBox="1">
              <a:spLocks noChangeArrowheads="1"/>
            </p:cNvSpPr>
            <p:nvPr/>
          </p:nvSpPr>
          <p:spPr bwMode="auto">
            <a:xfrm>
              <a:off x="4060" y="98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26" name="Text Box 65"/>
            <p:cNvSpPr txBox="1">
              <a:spLocks noChangeArrowheads="1"/>
            </p:cNvSpPr>
            <p:nvPr/>
          </p:nvSpPr>
          <p:spPr bwMode="auto">
            <a:xfrm>
              <a:off x="3651" y="126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Y</a:t>
              </a:r>
            </a:p>
          </p:txBody>
        </p:sp>
        <p:sp>
          <p:nvSpPr>
            <p:cNvPr id="127" name="Text Box 66"/>
            <p:cNvSpPr txBox="1">
              <a:spLocks noChangeArrowheads="1"/>
            </p:cNvSpPr>
            <p:nvPr/>
          </p:nvSpPr>
          <p:spPr bwMode="auto">
            <a:xfrm>
              <a:off x="3288" y="1488"/>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28" name="Text Box 67"/>
            <p:cNvSpPr txBox="1">
              <a:spLocks noChangeArrowheads="1"/>
            </p:cNvSpPr>
            <p:nvPr/>
          </p:nvSpPr>
          <p:spPr bwMode="auto">
            <a:xfrm>
              <a:off x="2925" y="1715"/>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29" name="Text Box 68"/>
            <p:cNvSpPr txBox="1">
              <a:spLocks noChangeArrowheads="1"/>
            </p:cNvSpPr>
            <p:nvPr/>
          </p:nvSpPr>
          <p:spPr bwMode="auto">
            <a:xfrm>
              <a:off x="2562" y="1896"/>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30" name="Text Box 69"/>
            <p:cNvSpPr txBox="1">
              <a:spLocks noChangeArrowheads="1"/>
            </p:cNvSpPr>
            <p:nvPr/>
          </p:nvSpPr>
          <p:spPr bwMode="auto">
            <a:xfrm>
              <a:off x="2245" y="205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31" name="Text Box 70"/>
            <p:cNvSpPr txBox="1">
              <a:spLocks noChangeArrowheads="1"/>
            </p:cNvSpPr>
            <p:nvPr/>
          </p:nvSpPr>
          <p:spPr bwMode="auto">
            <a:xfrm>
              <a:off x="4196" y="107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32" name="Text Box 71"/>
            <p:cNvSpPr txBox="1">
              <a:spLocks noChangeArrowheads="1"/>
            </p:cNvSpPr>
            <p:nvPr/>
          </p:nvSpPr>
          <p:spPr bwMode="auto">
            <a:xfrm>
              <a:off x="3878" y="1307"/>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33" name="Text Box 72"/>
            <p:cNvSpPr txBox="1">
              <a:spLocks noChangeArrowheads="1"/>
            </p:cNvSpPr>
            <p:nvPr/>
          </p:nvSpPr>
          <p:spPr bwMode="auto">
            <a:xfrm>
              <a:off x="3515" y="1533"/>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34" name="Text Box 73"/>
            <p:cNvSpPr txBox="1">
              <a:spLocks noChangeArrowheads="1"/>
            </p:cNvSpPr>
            <p:nvPr/>
          </p:nvSpPr>
          <p:spPr bwMode="auto">
            <a:xfrm>
              <a:off x="3152" y="1706"/>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35" name="Text Box 74"/>
            <p:cNvSpPr txBox="1">
              <a:spLocks noChangeArrowheads="1"/>
            </p:cNvSpPr>
            <p:nvPr/>
          </p:nvSpPr>
          <p:spPr bwMode="auto">
            <a:xfrm>
              <a:off x="2789" y="1896"/>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grpSp>
      <p:grpSp>
        <p:nvGrpSpPr>
          <p:cNvPr id="136" name="Group 90"/>
          <p:cNvGrpSpPr>
            <a:grpSpLocks/>
          </p:cNvGrpSpPr>
          <p:nvPr/>
        </p:nvGrpSpPr>
        <p:grpSpPr bwMode="auto">
          <a:xfrm>
            <a:off x="2758377" y="3990531"/>
            <a:ext cx="6480175" cy="2520950"/>
            <a:chOff x="839" y="2387"/>
            <a:chExt cx="4082" cy="1588"/>
          </a:xfrm>
        </p:grpSpPr>
        <p:sp>
          <p:nvSpPr>
            <p:cNvPr id="137" name="Text Box 87"/>
            <p:cNvSpPr txBox="1">
              <a:spLocks noChangeArrowheads="1"/>
            </p:cNvSpPr>
            <p:nvPr/>
          </p:nvSpPr>
          <p:spPr bwMode="auto">
            <a:xfrm>
              <a:off x="2426" y="3649"/>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N</a:t>
              </a:r>
            </a:p>
          </p:txBody>
        </p:sp>
        <p:sp>
          <p:nvSpPr>
            <p:cNvPr id="138" name="Text Box 81"/>
            <p:cNvSpPr txBox="1">
              <a:spLocks noChangeArrowheads="1"/>
            </p:cNvSpPr>
            <p:nvPr/>
          </p:nvSpPr>
          <p:spPr bwMode="auto">
            <a:xfrm>
              <a:off x="2245" y="3627"/>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39" name="Text Box 80"/>
            <p:cNvSpPr txBox="1">
              <a:spLocks noChangeArrowheads="1"/>
            </p:cNvSpPr>
            <p:nvPr/>
          </p:nvSpPr>
          <p:spPr bwMode="auto">
            <a:xfrm>
              <a:off x="2562" y="3529"/>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40" name="Line 18"/>
            <p:cNvSpPr>
              <a:spLocks noChangeShapeType="1"/>
            </p:cNvSpPr>
            <p:nvPr/>
          </p:nvSpPr>
          <p:spPr bwMode="auto">
            <a:xfrm>
              <a:off x="4286" y="2387"/>
              <a:ext cx="16" cy="1399"/>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1" name="Line 26"/>
            <p:cNvSpPr>
              <a:spLocks noChangeShapeType="1"/>
            </p:cNvSpPr>
            <p:nvPr/>
          </p:nvSpPr>
          <p:spPr bwMode="auto">
            <a:xfrm>
              <a:off x="3969" y="2686"/>
              <a:ext cx="0" cy="1107"/>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2" name="Line 27"/>
            <p:cNvSpPr>
              <a:spLocks noChangeShapeType="1"/>
            </p:cNvSpPr>
            <p:nvPr/>
          </p:nvSpPr>
          <p:spPr bwMode="auto">
            <a:xfrm>
              <a:off x="3606" y="2902"/>
              <a:ext cx="0" cy="891"/>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3" name="Line 28"/>
            <p:cNvSpPr>
              <a:spLocks noChangeShapeType="1"/>
            </p:cNvSpPr>
            <p:nvPr/>
          </p:nvSpPr>
          <p:spPr bwMode="auto">
            <a:xfrm>
              <a:off x="3239" y="3125"/>
              <a:ext cx="4" cy="668"/>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4" name="Line 29"/>
            <p:cNvSpPr>
              <a:spLocks noChangeShapeType="1"/>
            </p:cNvSpPr>
            <p:nvPr/>
          </p:nvSpPr>
          <p:spPr bwMode="auto">
            <a:xfrm>
              <a:off x="2880" y="3340"/>
              <a:ext cx="0" cy="453"/>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5" name="Line 30"/>
            <p:cNvSpPr>
              <a:spLocks noChangeShapeType="1"/>
            </p:cNvSpPr>
            <p:nvPr/>
          </p:nvSpPr>
          <p:spPr bwMode="auto">
            <a:xfrm>
              <a:off x="2517" y="3567"/>
              <a:ext cx="0" cy="226"/>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6" name="Rectangle 31"/>
            <p:cNvSpPr>
              <a:spLocks noChangeArrowheads="1"/>
            </p:cNvSpPr>
            <p:nvPr/>
          </p:nvSpPr>
          <p:spPr bwMode="auto">
            <a:xfrm>
              <a:off x="2381" y="3793"/>
              <a:ext cx="2087" cy="182"/>
            </a:xfrm>
            <a:prstGeom prst="rect">
              <a:avLst/>
            </a:prstGeom>
            <a:solidFill>
              <a:srgbClr val="F09C2A"/>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b="1" dirty="0" smtClean="0">
                  <a:solidFill>
                    <a:schemeClr val="bg1"/>
                  </a:solidFill>
                  <a:latin typeface="微软雅黑" panose="020B0503020204020204" pitchFamily="34" charset="-122"/>
                  <a:ea typeface="微软雅黑" panose="020B0503020204020204" pitchFamily="34" charset="-122"/>
                </a:rPr>
                <a:t>伤害或损害</a:t>
              </a:r>
            </a:p>
          </p:txBody>
        </p:sp>
        <p:sp>
          <p:nvSpPr>
            <p:cNvPr id="147" name="Line 32"/>
            <p:cNvSpPr>
              <a:spLocks noChangeShapeType="1"/>
            </p:cNvSpPr>
            <p:nvPr/>
          </p:nvSpPr>
          <p:spPr bwMode="auto">
            <a:xfrm flipH="1">
              <a:off x="3965" y="2478"/>
              <a:ext cx="322" cy="202"/>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8" name="Line 33"/>
            <p:cNvSpPr>
              <a:spLocks noChangeShapeType="1"/>
            </p:cNvSpPr>
            <p:nvPr/>
          </p:nvSpPr>
          <p:spPr bwMode="auto">
            <a:xfrm flipH="1">
              <a:off x="3600" y="2683"/>
              <a:ext cx="369" cy="221"/>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9" name="Line 34"/>
            <p:cNvSpPr>
              <a:spLocks noChangeShapeType="1"/>
            </p:cNvSpPr>
            <p:nvPr/>
          </p:nvSpPr>
          <p:spPr bwMode="auto">
            <a:xfrm flipH="1">
              <a:off x="3228" y="2906"/>
              <a:ext cx="366" cy="222"/>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50" name="Line 35"/>
            <p:cNvSpPr>
              <a:spLocks noChangeShapeType="1"/>
            </p:cNvSpPr>
            <p:nvPr/>
          </p:nvSpPr>
          <p:spPr bwMode="auto">
            <a:xfrm flipH="1">
              <a:off x="2885" y="3126"/>
              <a:ext cx="346" cy="218"/>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51" name="Line 36"/>
            <p:cNvSpPr>
              <a:spLocks noChangeShapeType="1"/>
            </p:cNvSpPr>
            <p:nvPr/>
          </p:nvSpPr>
          <p:spPr bwMode="auto">
            <a:xfrm flipH="1">
              <a:off x="2513" y="3346"/>
              <a:ext cx="362" cy="226"/>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52" name="Line 37"/>
            <p:cNvSpPr>
              <a:spLocks noChangeShapeType="1"/>
            </p:cNvSpPr>
            <p:nvPr/>
          </p:nvSpPr>
          <p:spPr bwMode="auto">
            <a:xfrm flipH="1">
              <a:off x="2133" y="3566"/>
              <a:ext cx="382" cy="230"/>
            </a:xfrm>
            <a:prstGeom prst="line">
              <a:avLst/>
            </a:prstGeom>
            <a:noFill/>
            <a:ln w="12700">
              <a:solidFill>
                <a:srgbClr val="FF0000"/>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53" name="Rectangle 39"/>
            <p:cNvSpPr>
              <a:spLocks noChangeArrowheads="1"/>
            </p:cNvSpPr>
            <p:nvPr/>
          </p:nvSpPr>
          <p:spPr bwMode="auto">
            <a:xfrm>
              <a:off x="1791" y="3792"/>
              <a:ext cx="590" cy="182"/>
            </a:xfrm>
            <a:prstGeom prst="rect">
              <a:avLst/>
            </a:prstGeom>
            <a:solidFill>
              <a:srgbClr val="F09C2A"/>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b="1" dirty="0" smtClean="0">
                  <a:solidFill>
                    <a:schemeClr val="bg1"/>
                  </a:solidFill>
                  <a:latin typeface="微软雅黑" panose="020B0503020204020204" pitchFamily="34" charset="-122"/>
                  <a:ea typeface="微软雅黑" panose="020B0503020204020204" pitchFamily="34" charset="-122"/>
                </a:rPr>
                <a:t>无伤害</a:t>
              </a:r>
            </a:p>
          </p:txBody>
        </p:sp>
        <p:sp>
          <p:nvSpPr>
            <p:cNvPr id="154" name="Text Box 49"/>
            <p:cNvSpPr txBox="1">
              <a:spLocks noChangeArrowheads="1"/>
            </p:cNvSpPr>
            <p:nvPr/>
          </p:nvSpPr>
          <p:spPr bwMode="auto">
            <a:xfrm>
              <a:off x="2835" y="2434"/>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对危险的显现有警告吗？</a:t>
              </a:r>
            </a:p>
          </p:txBody>
        </p:sp>
        <p:sp>
          <p:nvSpPr>
            <p:cNvPr id="155" name="Text Box 50"/>
            <p:cNvSpPr txBox="1">
              <a:spLocks noChangeArrowheads="1"/>
            </p:cNvSpPr>
            <p:nvPr/>
          </p:nvSpPr>
          <p:spPr bwMode="auto">
            <a:xfrm>
              <a:off x="2562" y="2616"/>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感觉到了这警告吗？</a:t>
              </a:r>
            </a:p>
          </p:txBody>
        </p:sp>
        <p:sp>
          <p:nvSpPr>
            <p:cNvPr id="156" name="Text Box 51"/>
            <p:cNvSpPr txBox="1">
              <a:spLocks noChangeArrowheads="1"/>
            </p:cNvSpPr>
            <p:nvPr/>
          </p:nvSpPr>
          <p:spPr bwMode="auto">
            <a:xfrm>
              <a:off x="2200" y="2842"/>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认识到了这警告吗？</a:t>
              </a:r>
            </a:p>
          </p:txBody>
        </p:sp>
        <p:sp>
          <p:nvSpPr>
            <p:cNvPr id="157" name="Text Box 52"/>
            <p:cNvSpPr txBox="1">
              <a:spLocks noChangeArrowheads="1"/>
            </p:cNvSpPr>
            <p:nvPr/>
          </p:nvSpPr>
          <p:spPr bwMode="auto">
            <a:xfrm>
              <a:off x="1882" y="3069"/>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知道如何避免危险吗？</a:t>
              </a:r>
            </a:p>
          </p:txBody>
        </p:sp>
        <p:sp>
          <p:nvSpPr>
            <p:cNvPr id="158" name="Text Box 53"/>
            <p:cNvSpPr txBox="1">
              <a:spLocks noChangeArrowheads="1"/>
            </p:cNvSpPr>
            <p:nvPr/>
          </p:nvSpPr>
          <p:spPr bwMode="auto">
            <a:xfrm>
              <a:off x="1519" y="3341"/>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决定要采取行动吗？</a:t>
              </a:r>
            </a:p>
          </p:txBody>
        </p:sp>
        <p:sp>
          <p:nvSpPr>
            <p:cNvPr id="159" name="Text Box 54"/>
            <p:cNvSpPr txBox="1">
              <a:spLocks noChangeArrowheads="1"/>
            </p:cNvSpPr>
            <p:nvPr/>
          </p:nvSpPr>
          <p:spPr bwMode="auto">
            <a:xfrm>
              <a:off x="1338" y="3521"/>
              <a:ext cx="1360" cy="136"/>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sz="1400"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zh-CN" altLang="en-US" dirty="0" smtClean="0">
                  <a:effectLst/>
                  <a:latin typeface="微软雅黑" panose="020B0503020204020204" pitchFamily="34" charset="-122"/>
                  <a:ea typeface="微软雅黑" panose="020B0503020204020204" pitchFamily="34" charset="-122"/>
                </a:rPr>
                <a:t>能够避免吗？</a:t>
              </a:r>
            </a:p>
          </p:txBody>
        </p:sp>
        <p:sp>
          <p:nvSpPr>
            <p:cNvPr id="160" name="AutoShape 55"/>
            <p:cNvSpPr>
              <a:spLocks/>
            </p:cNvSpPr>
            <p:nvPr/>
          </p:nvSpPr>
          <p:spPr bwMode="auto">
            <a:xfrm>
              <a:off x="2154" y="2432"/>
              <a:ext cx="45" cy="318"/>
            </a:xfrm>
            <a:prstGeom prst="leftBrace">
              <a:avLst>
                <a:gd name="adj1" fmla="val 58889"/>
                <a:gd name="adj2" fmla="val 50000"/>
              </a:avLst>
            </a:prstGeom>
            <a:noFill/>
            <a:ln w="12700">
              <a:solidFill>
                <a:srgbClr val="FF0000"/>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1" name="Text Box 56"/>
            <p:cNvSpPr txBox="1">
              <a:spLocks noChangeArrowheads="1"/>
            </p:cNvSpPr>
            <p:nvPr/>
          </p:nvSpPr>
          <p:spPr bwMode="auto">
            <a:xfrm>
              <a:off x="1791" y="2492"/>
              <a:ext cx="409"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zh-CN" altLang="en-US" sz="1600" b="1" smtClean="0">
                  <a:solidFill>
                    <a:schemeClr val="tx2">
                      <a:lumMod val="75000"/>
                    </a:schemeClr>
                  </a:solidFill>
                  <a:latin typeface="微软雅黑" panose="020B0503020204020204" pitchFamily="34" charset="-122"/>
                  <a:ea typeface="微软雅黑" panose="020B0503020204020204" pitchFamily="34" charset="-122"/>
                </a:rPr>
                <a:t>感觉</a:t>
              </a:r>
            </a:p>
          </p:txBody>
        </p:sp>
        <p:sp>
          <p:nvSpPr>
            <p:cNvPr id="162" name="AutoShape 57"/>
            <p:cNvSpPr>
              <a:spLocks/>
            </p:cNvSpPr>
            <p:nvPr/>
          </p:nvSpPr>
          <p:spPr bwMode="auto">
            <a:xfrm>
              <a:off x="1202" y="2885"/>
              <a:ext cx="46" cy="544"/>
            </a:xfrm>
            <a:prstGeom prst="leftBrace">
              <a:avLst>
                <a:gd name="adj1" fmla="val 98551"/>
                <a:gd name="adj2" fmla="val 50000"/>
              </a:avLst>
            </a:prstGeom>
            <a:noFill/>
            <a:ln w="12700">
              <a:solidFill>
                <a:srgbClr val="FF0000"/>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3" name="Text Box 58"/>
            <p:cNvSpPr txBox="1">
              <a:spLocks noChangeArrowheads="1"/>
            </p:cNvSpPr>
            <p:nvPr/>
          </p:nvSpPr>
          <p:spPr bwMode="auto">
            <a:xfrm>
              <a:off x="839" y="3067"/>
              <a:ext cx="409"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fontAlgn="base" latinLnBrk="1">
                <a:spcBef>
                  <a:spcPct val="50000"/>
                </a:spcBef>
                <a:spcAft>
                  <a:spcPct val="0"/>
                </a:spcAft>
                <a:defRPr kumimoji="1" sz="1600" b="1">
                  <a:solidFill>
                    <a:srgbClr val="D24132"/>
                  </a:solidFill>
                  <a:latin typeface="微软雅黑" panose="020B0503020204020204" pitchFamily="34" charset="-122"/>
                  <a:ea typeface="微软雅黑" panose="020B0503020204020204" pitchFamily="34" charset="-122"/>
                </a:defRPr>
              </a:lvl1pPr>
            </a:lstStyle>
            <a:p>
              <a:r>
                <a:rPr lang="zh-CN" altLang="en-US" dirty="0"/>
                <a:t>认识</a:t>
              </a:r>
            </a:p>
          </p:txBody>
        </p:sp>
        <p:sp>
          <p:nvSpPr>
            <p:cNvPr id="164" name="Text Box 59"/>
            <p:cNvSpPr txBox="1">
              <a:spLocks noChangeArrowheads="1"/>
            </p:cNvSpPr>
            <p:nvPr/>
          </p:nvSpPr>
          <p:spPr bwMode="auto">
            <a:xfrm>
              <a:off x="930" y="3490"/>
              <a:ext cx="635" cy="2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fontAlgn="base" latinLnBrk="1">
                <a:spcBef>
                  <a:spcPct val="50000"/>
                </a:spcBef>
                <a:spcAft>
                  <a:spcPct val="0"/>
                </a:spcAft>
                <a:defRPr kumimoji="1" sz="1600" b="1">
                  <a:solidFill>
                    <a:srgbClr val="D24132"/>
                  </a:solidFill>
                  <a:latin typeface="微软雅黑" panose="020B0503020204020204" pitchFamily="34" charset="-122"/>
                  <a:ea typeface="微软雅黑" panose="020B0503020204020204" pitchFamily="34" charset="-122"/>
                </a:defRPr>
              </a:lvl1pPr>
            </a:lstStyle>
            <a:p>
              <a:r>
                <a:rPr lang="zh-CN" altLang="en-US" dirty="0"/>
                <a:t>行为响应</a:t>
              </a:r>
            </a:p>
          </p:txBody>
        </p:sp>
        <p:sp>
          <p:nvSpPr>
            <p:cNvPr id="165" name="Rectangle 60"/>
            <p:cNvSpPr>
              <a:spLocks noChangeArrowheads="1"/>
            </p:cNvSpPr>
            <p:nvPr/>
          </p:nvSpPr>
          <p:spPr bwMode="auto">
            <a:xfrm>
              <a:off x="4558" y="2750"/>
              <a:ext cx="363" cy="635"/>
            </a:xfrm>
            <a:prstGeom prst="rect">
              <a:avLst/>
            </a:prstGeom>
            <a:solidFill>
              <a:srgbClr val="D24132"/>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危险</a:t>
              </a:r>
            </a:p>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输出</a:t>
              </a:r>
            </a:p>
          </p:txBody>
        </p:sp>
        <p:sp>
          <p:nvSpPr>
            <p:cNvPr id="166" name="Line 61"/>
            <p:cNvSpPr>
              <a:spLocks noChangeShapeType="1"/>
            </p:cNvSpPr>
            <p:nvPr/>
          </p:nvSpPr>
          <p:spPr bwMode="auto">
            <a:xfrm>
              <a:off x="4604" y="3793"/>
              <a:ext cx="272"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7" name="Line 62"/>
            <p:cNvSpPr>
              <a:spLocks noChangeShapeType="1"/>
            </p:cNvSpPr>
            <p:nvPr/>
          </p:nvSpPr>
          <p:spPr bwMode="auto">
            <a:xfrm>
              <a:off x="4740" y="3385"/>
              <a:ext cx="0" cy="408"/>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8" name="Line 63"/>
            <p:cNvSpPr>
              <a:spLocks noChangeShapeType="1"/>
            </p:cNvSpPr>
            <p:nvPr/>
          </p:nvSpPr>
          <p:spPr bwMode="auto">
            <a:xfrm flipV="1">
              <a:off x="4740" y="2387"/>
              <a:ext cx="0" cy="363"/>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9" name="Text Box 76"/>
            <p:cNvSpPr txBox="1">
              <a:spLocks noChangeArrowheads="1"/>
            </p:cNvSpPr>
            <p:nvPr/>
          </p:nvSpPr>
          <p:spPr bwMode="auto">
            <a:xfrm>
              <a:off x="4059" y="2577"/>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70" name="Text Box 77"/>
            <p:cNvSpPr txBox="1">
              <a:spLocks noChangeArrowheads="1"/>
            </p:cNvSpPr>
            <p:nvPr/>
          </p:nvSpPr>
          <p:spPr bwMode="auto">
            <a:xfrm>
              <a:off x="3651" y="2849"/>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71" name="Text Box 78"/>
            <p:cNvSpPr txBox="1">
              <a:spLocks noChangeArrowheads="1"/>
            </p:cNvSpPr>
            <p:nvPr/>
          </p:nvSpPr>
          <p:spPr bwMode="auto">
            <a:xfrm>
              <a:off x="3288" y="3076"/>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72" name="Text Box 79"/>
            <p:cNvSpPr txBox="1">
              <a:spLocks noChangeArrowheads="1"/>
            </p:cNvSpPr>
            <p:nvPr/>
          </p:nvSpPr>
          <p:spPr bwMode="auto">
            <a:xfrm>
              <a:off x="2925" y="3302"/>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Y</a:t>
              </a:r>
            </a:p>
          </p:txBody>
        </p:sp>
        <p:sp>
          <p:nvSpPr>
            <p:cNvPr id="173" name="Text Box 82"/>
            <p:cNvSpPr txBox="1">
              <a:spLocks noChangeArrowheads="1"/>
            </p:cNvSpPr>
            <p:nvPr/>
          </p:nvSpPr>
          <p:spPr bwMode="auto">
            <a:xfrm>
              <a:off x="4195" y="2713"/>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74" name="Text Box 83"/>
            <p:cNvSpPr txBox="1">
              <a:spLocks noChangeArrowheads="1"/>
            </p:cNvSpPr>
            <p:nvPr/>
          </p:nvSpPr>
          <p:spPr bwMode="auto">
            <a:xfrm>
              <a:off x="3878" y="2894"/>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75" name="Text Box 84"/>
            <p:cNvSpPr txBox="1">
              <a:spLocks noChangeArrowheads="1"/>
            </p:cNvSpPr>
            <p:nvPr/>
          </p:nvSpPr>
          <p:spPr bwMode="auto">
            <a:xfrm>
              <a:off x="3515" y="312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dirty="0" smtClean="0">
                  <a:effectLst/>
                  <a:latin typeface="微软雅黑" panose="020B0503020204020204" pitchFamily="34" charset="-122"/>
                  <a:ea typeface="微软雅黑" panose="020B0503020204020204" pitchFamily="34" charset="-122"/>
                </a:rPr>
                <a:t>N</a:t>
              </a:r>
            </a:p>
          </p:txBody>
        </p:sp>
        <p:sp>
          <p:nvSpPr>
            <p:cNvPr id="176" name="Text Box 85"/>
            <p:cNvSpPr txBox="1">
              <a:spLocks noChangeArrowheads="1"/>
            </p:cNvSpPr>
            <p:nvPr/>
          </p:nvSpPr>
          <p:spPr bwMode="auto">
            <a:xfrm>
              <a:off x="3152" y="3348"/>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sp>
          <p:nvSpPr>
            <p:cNvPr id="177" name="Text Box 86"/>
            <p:cNvSpPr txBox="1">
              <a:spLocks noChangeArrowheads="1"/>
            </p:cNvSpPr>
            <p:nvPr/>
          </p:nvSpPr>
          <p:spPr bwMode="auto">
            <a:xfrm>
              <a:off x="2789" y="3521"/>
              <a:ext cx="272" cy="17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defPPr>
                <a:defRPr lang="zh-CN"/>
              </a:defPPr>
              <a:lvl1pPr algn="ctr" latinLnBrk="1">
                <a:spcBef>
                  <a:spcPct val="50000"/>
                </a:spcBef>
                <a:defRPr kumimoji="1" b="1">
                  <a:solidFill>
                    <a:schemeClr val="tx2">
                      <a:lumMod val="75000"/>
                    </a:schemeClr>
                  </a:solidFill>
                  <a:effectLst>
                    <a:outerShdw blurRad="38100" dist="38100" dir="2700000" algn="tl">
                      <a:srgbClr val="000000"/>
                    </a:outerShdw>
                  </a:effectLst>
                  <a:latin typeface="宋体" panose="02010600030101010101" pitchFamily="2" charset="-122"/>
                </a:defRPr>
              </a:lvl1pPr>
            </a:lstStyle>
            <a:p>
              <a:pPr fontAlgn="base">
                <a:spcAft>
                  <a:spcPct val="0"/>
                </a:spcAft>
              </a:pPr>
              <a:r>
                <a:rPr lang="en-US" altLang="zh-CN" smtClean="0">
                  <a:effectLst/>
                  <a:latin typeface="微软雅黑" panose="020B0503020204020204" pitchFamily="34" charset="-122"/>
                  <a:ea typeface="微软雅黑" panose="020B0503020204020204" pitchFamily="34" charset="-122"/>
                </a:rPr>
                <a:t>N</a:t>
              </a:r>
            </a:p>
          </p:txBody>
        </p:sp>
      </p:grpSp>
      <p:sp>
        <p:nvSpPr>
          <p:cNvPr id="178" name="文本框 1"/>
          <p:cNvSpPr txBox="1">
            <a:spLocks noChangeArrowheads="1"/>
          </p:cNvSpPr>
          <p:nvPr/>
        </p:nvSpPr>
        <p:spPr bwMode="auto">
          <a:xfrm>
            <a:off x="758415" y="300084"/>
            <a:ext cx="167225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瑟利模型</a:t>
            </a:r>
          </a:p>
        </p:txBody>
      </p:sp>
    </p:spTree>
    <p:extLst>
      <p:ext uri="{BB962C8B-B14F-4D97-AF65-F5344CB8AC3E}">
        <p14:creationId xmlns:p14="http://schemas.microsoft.com/office/powerpoint/2010/main" val="26062497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 to="" calcmode="lin" valueType="num">
                                      <p:cBhvr>
                                        <p:cTn id="7" dur="1" fill="hold"/>
                                        <p:tgtEl>
                                          <p:spTgt spid="9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36"/>
                                        </p:tgtEl>
                                        <p:attrNameLst>
                                          <p:attrName>style.visibility</p:attrName>
                                        </p:attrNameLst>
                                      </p:cBhvr>
                                      <p:to>
                                        <p:strVal val="visible"/>
                                      </p:to>
                                    </p:set>
                                    <p:anim to="" calcmode="lin" valueType="num">
                                      <p:cBhvr>
                                        <p:cTn id="12" dur="1" fill="hold"/>
                                        <p:tgtEl>
                                          <p:spTgt spid="13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Text Box 56"/>
          <p:cNvSpPr txBox="1">
            <a:spLocks noChangeArrowheads="1"/>
          </p:cNvSpPr>
          <p:nvPr/>
        </p:nvSpPr>
        <p:spPr bwMode="auto">
          <a:xfrm>
            <a:off x="7996492" y="5371656"/>
            <a:ext cx="1223962" cy="581025"/>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0"/>
              </a:spcBef>
              <a:spcAft>
                <a:spcPct val="0"/>
              </a:spcAft>
            </a:pPr>
            <a:r>
              <a:rPr kumimoji="1" lang="zh-CN" altLang="en-US" sz="1600" b="1" dirty="0" smtClean="0">
                <a:solidFill>
                  <a:schemeClr val="tx2">
                    <a:lumMod val="75000"/>
                  </a:schemeClr>
                </a:solidFill>
                <a:latin typeface="微软雅黑" panose="020B0503020204020204" pitchFamily="34" charset="-122"/>
                <a:ea typeface="微软雅黑" panose="020B0503020204020204" pitchFamily="34" charset="-122"/>
              </a:rPr>
              <a:t>为何使人</a:t>
            </a:r>
          </a:p>
          <a:p>
            <a:pPr algn="ctr" fontAlgn="base" latinLnBrk="1">
              <a:spcBef>
                <a:spcPct val="0"/>
              </a:spcBef>
              <a:spcAft>
                <a:spcPct val="0"/>
              </a:spcAft>
            </a:pPr>
            <a:r>
              <a:rPr kumimoji="1" lang="zh-CN" altLang="en-US" sz="1600" b="1" dirty="0" smtClean="0">
                <a:solidFill>
                  <a:schemeClr val="tx2">
                    <a:lumMod val="75000"/>
                  </a:schemeClr>
                </a:solidFill>
                <a:latin typeface="微软雅黑" panose="020B0503020204020204" pitchFamily="34" charset="-122"/>
                <a:ea typeface="微软雅黑" panose="020B0503020204020204" pitchFamily="34" charset="-122"/>
              </a:rPr>
              <a:t>遇到危险</a:t>
            </a:r>
          </a:p>
        </p:txBody>
      </p:sp>
      <p:sp>
        <p:nvSpPr>
          <p:cNvPr id="3" name="Rectangle 2"/>
          <p:cNvSpPr>
            <a:spLocks noChangeArrowheads="1"/>
          </p:cNvSpPr>
          <p:nvPr/>
        </p:nvSpPr>
        <p:spPr bwMode="auto">
          <a:xfrm>
            <a:off x="3459417" y="1121918"/>
            <a:ext cx="1584325" cy="288925"/>
          </a:xfrm>
          <a:prstGeom prst="rect">
            <a:avLst/>
          </a:prstGeom>
          <a:solidFill>
            <a:srgbClr val="F09C2A"/>
          </a:solidFill>
          <a:ln w="9525">
            <a:noFill/>
            <a:miter lim="800000"/>
            <a:headEnd/>
            <a:tailEnd/>
          </a:ln>
          <a:effec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企业：目标、策略</a:t>
            </a:r>
          </a:p>
        </p:txBody>
      </p:sp>
      <p:sp>
        <p:nvSpPr>
          <p:cNvPr id="4" name="Line 3"/>
          <p:cNvSpPr>
            <a:spLocks noChangeShapeType="1"/>
          </p:cNvSpPr>
          <p:nvPr/>
        </p:nvSpPr>
        <p:spPr bwMode="auto">
          <a:xfrm>
            <a:off x="5043742" y="1266381"/>
            <a:ext cx="1512887" cy="0"/>
          </a:xfrm>
          <a:prstGeom prst="line">
            <a:avLst/>
          </a:prstGeom>
          <a:noFill/>
          <a:ln w="12700">
            <a:solidFill>
              <a:srgbClr val="D24132"/>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5" name="Rectangle 4"/>
          <p:cNvSpPr>
            <a:spLocks noChangeArrowheads="1"/>
          </p:cNvSpPr>
          <p:nvPr/>
        </p:nvSpPr>
        <p:spPr bwMode="auto">
          <a:xfrm>
            <a:off x="6556629" y="1121918"/>
            <a:ext cx="1439863" cy="288925"/>
          </a:xfrm>
          <a:prstGeom prst="rect">
            <a:avLst/>
          </a:prstGeom>
          <a:solidFill>
            <a:srgbClr val="F09C2A"/>
          </a:solidFill>
          <a:ln w="12700">
            <a:noFill/>
            <a:miter lim="800000"/>
            <a:headEnd/>
            <a:tailEnd/>
          </a:ln>
          <a:effec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社会：市场、法律</a:t>
            </a:r>
          </a:p>
        </p:txBody>
      </p:sp>
      <p:sp>
        <p:nvSpPr>
          <p:cNvPr id="6" name="Rectangle 5"/>
          <p:cNvSpPr>
            <a:spLocks noChangeArrowheads="1"/>
          </p:cNvSpPr>
          <p:nvPr/>
        </p:nvSpPr>
        <p:spPr bwMode="auto">
          <a:xfrm>
            <a:off x="3964242" y="1987106"/>
            <a:ext cx="3744912" cy="287337"/>
          </a:xfrm>
          <a:prstGeom prst="rect">
            <a:avLst/>
          </a:prstGeom>
          <a:solidFill>
            <a:srgbClr val="D24132"/>
          </a:solidFill>
          <a:ln w="12700">
            <a:noFill/>
            <a:miter lim="800000"/>
            <a:headEnd/>
            <a:tailEnd/>
          </a:ln>
          <a:effec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工作过程</a:t>
            </a:r>
          </a:p>
        </p:txBody>
      </p:sp>
      <p:sp>
        <p:nvSpPr>
          <p:cNvPr id="7" name="Rectangle 6"/>
          <p:cNvSpPr>
            <a:spLocks noChangeArrowheads="1"/>
          </p:cNvSpPr>
          <p:nvPr/>
        </p:nvSpPr>
        <p:spPr bwMode="auto">
          <a:xfrm>
            <a:off x="4908423" y="5658993"/>
            <a:ext cx="2881313" cy="287338"/>
          </a:xfrm>
          <a:prstGeom prst="rect">
            <a:avLst/>
          </a:prstGeom>
          <a:solidFill>
            <a:srgbClr val="F09C2A"/>
          </a:solidFill>
          <a:ln w="9525">
            <a:noFill/>
            <a:miter lim="800000"/>
            <a:headEnd/>
            <a:tailEnd/>
          </a:ln>
          <a:effec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客观的危险</a:t>
            </a:r>
          </a:p>
        </p:txBody>
      </p:sp>
      <p:sp>
        <p:nvSpPr>
          <p:cNvPr id="8" name="Rectangle 7"/>
          <p:cNvSpPr>
            <a:spLocks noChangeArrowheads="1"/>
          </p:cNvSpPr>
          <p:nvPr/>
        </p:nvSpPr>
        <p:spPr bwMode="auto">
          <a:xfrm>
            <a:off x="4035679" y="5658993"/>
            <a:ext cx="863600" cy="287338"/>
          </a:xfrm>
          <a:prstGeom prst="rect">
            <a:avLst/>
          </a:prstGeom>
          <a:solidFill>
            <a:srgbClr val="F09C2A"/>
          </a:solidFill>
          <a:ln w="12700">
            <a:noFill/>
            <a:miter lim="800000"/>
            <a:headEnd/>
            <a:tailEnd/>
          </a:ln>
          <a:effectLst/>
        </p:spPr>
        <p:txBody>
          <a:bodyPr wrap="none" anchor="ctr"/>
          <a:lstStyle/>
          <a:p>
            <a:pPr algn="ctr" fontAlgn="base" latinLnBrk="1">
              <a:spcBef>
                <a:spcPct val="0"/>
              </a:spcBef>
              <a:spcAft>
                <a:spcPct val="0"/>
              </a:spcAft>
            </a:pPr>
            <a:r>
              <a:rPr kumimoji="1" lang="zh-CN" altLang="en-US" sz="1400" b="1" smtClean="0">
                <a:solidFill>
                  <a:schemeClr val="bg1"/>
                </a:solidFill>
                <a:latin typeface="微软雅黑" panose="020B0503020204020204" pitchFamily="34" charset="-122"/>
                <a:ea typeface="微软雅黑" panose="020B0503020204020204" pitchFamily="34" charset="-122"/>
              </a:rPr>
              <a:t>系统良好</a:t>
            </a:r>
          </a:p>
        </p:txBody>
      </p:sp>
      <p:sp>
        <p:nvSpPr>
          <p:cNvPr id="9" name="Line 8"/>
          <p:cNvSpPr>
            <a:spLocks noChangeShapeType="1"/>
          </p:cNvSpPr>
          <p:nvPr/>
        </p:nvSpPr>
        <p:spPr bwMode="auto">
          <a:xfrm>
            <a:off x="7709154" y="2345881"/>
            <a:ext cx="0" cy="3313112"/>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a:off x="7347204" y="2744343"/>
            <a:ext cx="1588" cy="2914650"/>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a:off x="6985254" y="3111056"/>
            <a:ext cx="3175" cy="2547937"/>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2" name="Line 11"/>
          <p:cNvSpPr>
            <a:spLocks noChangeShapeType="1"/>
          </p:cNvSpPr>
          <p:nvPr/>
        </p:nvSpPr>
        <p:spPr bwMode="auto">
          <a:xfrm>
            <a:off x="6628067" y="3498406"/>
            <a:ext cx="0" cy="2160587"/>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3" name="Line 12"/>
          <p:cNvSpPr>
            <a:spLocks noChangeShapeType="1"/>
          </p:cNvSpPr>
          <p:nvPr/>
        </p:nvSpPr>
        <p:spPr bwMode="auto">
          <a:xfrm>
            <a:off x="6267704" y="3858768"/>
            <a:ext cx="0" cy="1776413"/>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4" name="Line 13"/>
          <p:cNvSpPr>
            <a:spLocks noChangeShapeType="1"/>
          </p:cNvSpPr>
          <p:nvPr/>
        </p:nvSpPr>
        <p:spPr bwMode="auto">
          <a:xfrm>
            <a:off x="5259642" y="4958906"/>
            <a:ext cx="0" cy="700087"/>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5" name="Line 14"/>
          <p:cNvSpPr>
            <a:spLocks noChangeShapeType="1"/>
          </p:cNvSpPr>
          <p:nvPr/>
        </p:nvSpPr>
        <p:spPr bwMode="auto">
          <a:xfrm>
            <a:off x="4972304" y="5282756"/>
            <a:ext cx="0" cy="376237"/>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6" name="Line 15"/>
          <p:cNvSpPr>
            <a:spLocks noChangeShapeType="1"/>
          </p:cNvSpPr>
          <p:nvPr/>
        </p:nvSpPr>
        <p:spPr bwMode="auto">
          <a:xfrm>
            <a:off x="2019554" y="4722368"/>
            <a:ext cx="3455988" cy="0"/>
          </a:xfrm>
          <a:prstGeom prst="line">
            <a:avLst/>
          </a:prstGeom>
          <a:noFill/>
          <a:ln w="9525">
            <a:solidFill>
              <a:srgbClr val="D241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7" name="Line 16"/>
          <p:cNvSpPr>
            <a:spLocks noChangeShapeType="1"/>
          </p:cNvSpPr>
          <p:nvPr/>
        </p:nvSpPr>
        <p:spPr bwMode="auto">
          <a:xfrm rot="10800000" flipH="1">
            <a:off x="2019554" y="5803456"/>
            <a:ext cx="2016125" cy="0"/>
          </a:xfrm>
          <a:prstGeom prst="line">
            <a:avLst/>
          </a:prstGeom>
          <a:noFill/>
          <a:ln w="9525">
            <a:solidFill>
              <a:srgbClr val="D2413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8" name="Line 17"/>
          <p:cNvSpPr>
            <a:spLocks noChangeShapeType="1"/>
          </p:cNvSpPr>
          <p:nvPr/>
        </p:nvSpPr>
        <p:spPr bwMode="auto">
          <a:xfrm>
            <a:off x="8212392" y="5658993"/>
            <a:ext cx="792162" cy="0"/>
          </a:xfrm>
          <a:prstGeom prst="line">
            <a:avLst/>
          </a:prstGeom>
          <a:noFill/>
          <a:ln w="9525">
            <a:solidFill>
              <a:srgbClr val="D241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19" name="Line 18"/>
          <p:cNvSpPr>
            <a:spLocks noChangeShapeType="1"/>
          </p:cNvSpPr>
          <p:nvPr/>
        </p:nvSpPr>
        <p:spPr bwMode="auto">
          <a:xfrm flipH="1">
            <a:off x="7780592" y="5658993"/>
            <a:ext cx="431800" cy="287338"/>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0" name="Line 19"/>
          <p:cNvSpPr>
            <a:spLocks noChangeShapeType="1"/>
          </p:cNvSpPr>
          <p:nvPr/>
        </p:nvSpPr>
        <p:spPr bwMode="auto">
          <a:xfrm flipH="1">
            <a:off x="7344029" y="2345881"/>
            <a:ext cx="365125" cy="384175"/>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1" name="Line 20"/>
          <p:cNvSpPr>
            <a:spLocks noChangeShapeType="1"/>
          </p:cNvSpPr>
          <p:nvPr/>
        </p:nvSpPr>
        <p:spPr bwMode="auto">
          <a:xfrm flipH="1">
            <a:off x="6985254" y="2725293"/>
            <a:ext cx="363538" cy="395288"/>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2" name="Line 21"/>
          <p:cNvSpPr>
            <a:spLocks noChangeShapeType="1"/>
          </p:cNvSpPr>
          <p:nvPr/>
        </p:nvSpPr>
        <p:spPr bwMode="auto">
          <a:xfrm flipH="1">
            <a:off x="6618542" y="3118993"/>
            <a:ext cx="369887" cy="392113"/>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3" name="Line 22"/>
          <p:cNvSpPr>
            <a:spLocks noChangeShapeType="1"/>
          </p:cNvSpPr>
          <p:nvPr/>
        </p:nvSpPr>
        <p:spPr bwMode="auto">
          <a:xfrm flipH="1">
            <a:off x="6266117" y="3498406"/>
            <a:ext cx="361950" cy="388937"/>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4" name="Line 23"/>
          <p:cNvSpPr>
            <a:spLocks noChangeShapeType="1"/>
          </p:cNvSpPr>
          <p:nvPr/>
        </p:nvSpPr>
        <p:spPr bwMode="auto">
          <a:xfrm flipH="1">
            <a:off x="5904167" y="3887343"/>
            <a:ext cx="361950" cy="388938"/>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5" name="Line 24"/>
          <p:cNvSpPr>
            <a:spLocks noChangeShapeType="1"/>
          </p:cNvSpPr>
          <p:nvPr/>
        </p:nvSpPr>
        <p:spPr bwMode="auto">
          <a:xfrm flipH="1">
            <a:off x="5610479" y="4271518"/>
            <a:ext cx="295275" cy="327025"/>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6" name="Line 25"/>
          <p:cNvSpPr>
            <a:spLocks noChangeShapeType="1"/>
          </p:cNvSpPr>
          <p:nvPr/>
        </p:nvSpPr>
        <p:spPr bwMode="auto">
          <a:xfrm flipH="1">
            <a:off x="5259642" y="4579493"/>
            <a:ext cx="361950" cy="388938"/>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7" name="Line 26"/>
          <p:cNvSpPr>
            <a:spLocks noChangeShapeType="1"/>
          </p:cNvSpPr>
          <p:nvPr/>
        </p:nvSpPr>
        <p:spPr bwMode="auto">
          <a:xfrm flipH="1">
            <a:off x="4961192" y="4957318"/>
            <a:ext cx="300037" cy="325438"/>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8" name="Line 27"/>
          <p:cNvSpPr>
            <a:spLocks noChangeShapeType="1"/>
          </p:cNvSpPr>
          <p:nvPr/>
        </p:nvSpPr>
        <p:spPr bwMode="auto">
          <a:xfrm flipH="1">
            <a:off x="4692904" y="5271643"/>
            <a:ext cx="279400" cy="309563"/>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29" name="Line 28"/>
          <p:cNvSpPr>
            <a:spLocks noChangeShapeType="1"/>
          </p:cNvSpPr>
          <p:nvPr/>
        </p:nvSpPr>
        <p:spPr bwMode="auto">
          <a:xfrm>
            <a:off x="5043742" y="1266381"/>
            <a:ext cx="576262" cy="576262"/>
          </a:xfrm>
          <a:prstGeom prst="line">
            <a:avLst/>
          </a:prstGeom>
          <a:noFill/>
          <a:ln w="9525">
            <a:solidFill>
              <a:srgbClr val="D2413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30" name="Line 29"/>
          <p:cNvSpPr>
            <a:spLocks noChangeShapeType="1"/>
          </p:cNvSpPr>
          <p:nvPr/>
        </p:nvSpPr>
        <p:spPr bwMode="auto">
          <a:xfrm flipH="1">
            <a:off x="6051804" y="1309243"/>
            <a:ext cx="476250" cy="533400"/>
          </a:xfrm>
          <a:prstGeom prst="line">
            <a:avLst/>
          </a:prstGeom>
          <a:noFill/>
          <a:ln w="9525">
            <a:solidFill>
              <a:srgbClr val="D2413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31" name="Line 30"/>
          <p:cNvSpPr>
            <a:spLocks noChangeShapeType="1"/>
          </p:cNvSpPr>
          <p:nvPr/>
        </p:nvSpPr>
        <p:spPr bwMode="auto">
          <a:xfrm>
            <a:off x="2019554" y="4722368"/>
            <a:ext cx="0" cy="1081088"/>
          </a:xfrm>
          <a:prstGeom prst="line">
            <a:avLst/>
          </a:prstGeom>
          <a:noFill/>
          <a:ln w="9525">
            <a:solidFill>
              <a:srgbClr val="D241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32" name="Text Box 31"/>
          <p:cNvSpPr txBox="1">
            <a:spLocks noChangeArrowheads="1"/>
          </p:cNvSpPr>
          <p:nvPr/>
        </p:nvSpPr>
        <p:spPr bwMode="auto">
          <a:xfrm>
            <a:off x="5548567" y="2563368"/>
            <a:ext cx="2376487"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1.</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过程是可控制的吗？</a:t>
            </a:r>
          </a:p>
        </p:txBody>
      </p:sp>
      <p:sp>
        <p:nvSpPr>
          <p:cNvPr id="33" name="Text Box 32"/>
          <p:cNvSpPr txBox="1">
            <a:spLocks noChangeArrowheads="1"/>
          </p:cNvSpPr>
          <p:nvPr/>
        </p:nvSpPr>
        <p:spPr bwMode="auto">
          <a:xfrm>
            <a:off x="5188204" y="2998343"/>
            <a:ext cx="1871663"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2.</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过程是可观察的吗？</a:t>
            </a:r>
          </a:p>
        </p:txBody>
      </p:sp>
      <p:sp>
        <p:nvSpPr>
          <p:cNvPr id="34" name="Text Box 33"/>
          <p:cNvSpPr txBox="1">
            <a:spLocks noChangeArrowheads="1"/>
          </p:cNvSpPr>
          <p:nvPr/>
        </p:nvSpPr>
        <p:spPr bwMode="auto">
          <a:xfrm>
            <a:off x="4899279" y="3358706"/>
            <a:ext cx="1728788"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3.</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察觉是可能的吗？</a:t>
            </a:r>
          </a:p>
        </p:txBody>
      </p:sp>
      <p:sp>
        <p:nvSpPr>
          <p:cNvPr id="35" name="Text Box 34"/>
          <p:cNvSpPr txBox="1">
            <a:spLocks noChangeArrowheads="1"/>
          </p:cNvSpPr>
          <p:nvPr/>
        </p:nvSpPr>
        <p:spPr bwMode="auto">
          <a:xfrm>
            <a:off x="3530854" y="3714306"/>
            <a:ext cx="2736850"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4.</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对信息的理智处理是可能的吗？</a:t>
            </a:r>
          </a:p>
        </p:txBody>
      </p:sp>
      <p:sp>
        <p:nvSpPr>
          <p:cNvPr id="36" name="Text Box 35"/>
          <p:cNvSpPr txBox="1">
            <a:spLocks noChangeArrowheads="1"/>
          </p:cNvSpPr>
          <p:nvPr/>
        </p:nvSpPr>
        <p:spPr bwMode="auto">
          <a:xfrm>
            <a:off x="3891217" y="4179443"/>
            <a:ext cx="2736850"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5.</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系统产生行为波动吗？</a:t>
            </a:r>
          </a:p>
        </p:txBody>
      </p:sp>
      <p:sp>
        <p:nvSpPr>
          <p:cNvPr id="37" name="Text Box 36"/>
          <p:cNvSpPr txBox="1">
            <a:spLocks noChangeArrowheads="1"/>
          </p:cNvSpPr>
          <p:nvPr/>
        </p:nvSpPr>
        <p:spPr bwMode="auto">
          <a:xfrm>
            <a:off x="1948117" y="4435031"/>
            <a:ext cx="3673475" cy="215444"/>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50000"/>
              </a:spcBef>
              <a:spcAft>
                <a:spcPct val="0"/>
              </a:spcAft>
            </a:pPr>
            <a:r>
              <a:rPr kumimoji="1" lang="en-US" altLang="zh-CN" sz="1400" b="1" dirty="0" smtClean="0">
                <a:solidFill>
                  <a:schemeClr val="tx2">
                    <a:lumMod val="75000"/>
                  </a:schemeClr>
                </a:solidFill>
                <a:latin typeface="微软雅黑" panose="020B0503020204020204" pitchFamily="34" charset="-122"/>
                <a:ea typeface="微软雅黑" panose="020B0503020204020204" pitchFamily="34" charset="-122"/>
              </a:rPr>
              <a:t>6.</a:t>
            </a:r>
            <a:r>
              <a:rPr kumimoji="1" lang="zh-CN" altLang="en-US" sz="1400" b="1" dirty="0" smtClean="0">
                <a:solidFill>
                  <a:schemeClr val="tx2">
                    <a:lumMod val="75000"/>
                  </a:schemeClr>
                </a:solidFill>
                <a:latin typeface="微软雅黑" panose="020B0503020204020204" pitchFamily="34" charset="-122"/>
                <a:ea typeface="微软雅黑" panose="020B0503020204020204" pitchFamily="34" charset="-122"/>
              </a:rPr>
              <a:t>系统对行为波动给出足够的时间和空间吗？</a:t>
            </a:r>
          </a:p>
        </p:txBody>
      </p:sp>
      <p:sp>
        <p:nvSpPr>
          <p:cNvPr id="38" name="Text Box 37"/>
          <p:cNvSpPr txBox="1">
            <a:spLocks noChangeArrowheads="1"/>
          </p:cNvSpPr>
          <p:nvPr/>
        </p:nvSpPr>
        <p:spPr bwMode="auto">
          <a:xfrm>
            <a:off x="2090992" y="4798568"/>
            <a:ext cx="3673475" cy="646331"/>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fontAlgn="base" latinLnBrk="1">
              <a:spcBef>
                <a:spcPct val="0"/>
              </a:spcBef>
              <a:spcAft>
                <a:spcPct val="0"/>
              </a:spcAft>
            </a:pPr>
            <a:r>
              <a:rPr kumimoji="1" lang="en-US" altLang="zh-CN" sz="1400" b="1" smtClean="0">
                <a:solidFill>
                  <a:schemeClr val="tx2">
                    <a:lumMod val="75000"/>
                  </a:schemeClr>
                </a:solidFill>
                <a:latin typeface="微软雅黑" panose="020B0503020204020204" pitchFamily="34" charset="-122"/>
                <a:ea typeface="微软雅黑" panose="020B0503020204020204" pitchFamily="34" charset="-122"/>
              </a:rPr>
              <a:t>7.</a:t>
            </a:r>
            <a:r>
              <a:rPr kumimoji="1" lang="zh-CN" altLang="en-US" sz="1400" b="1" smtClean="0">
                <a:solidFill>
                  <a:schemeClr val="tx2">
                    <a:lumMod val="75000"/>
                  </a:schemeClr>
                </a:solidFill>
                <a:latin typeface="微软雅黑" panose="020B0503020204020204" pitchFamily="34" charset="-122"/>
                <a:ea typeface="微软雅黑" panose="020B0503020204020204" pitchFamily="34" charset="-122"/>
              </a:rPr>
              <a:t>能把系统修改成另一个更安全</a:t>
            </a:r>
          </a:p>
          <a:p>
            <a:pPr fontAlgn="base" latinLnBrk="1">
              <a:spcBef>
                <a:spcPct val="0"/>
              </a:spcBef>
              <a:spcAft>
                <a:spcPct val="0"/>
              </a:spcAft>
            </a:pPr>
            <a:r>
              <a:rPr kumimoji="1" lang="zh-CN" altLang="en-US" sz="1400" b="1" smtClean="0">
                <a:solidFill>
                  <a:schemeClr val="tx2">
                    <a:lumMod val="75000"/>
                  </a:schemeClr>
                </a:solidFill>
                <a:latin typeface="微软雅黑" panose="020B0503020204020204" pitchFamily="34" charset="-122"/>
                <a:ea typeface="微软雅黑" panose="020B0503020204020204" pitchFamily="34" charset="-122"/>
              </a:rPr>
              <a:t>的等价系统吗？</a:t>
            </a:r>
          </a:p>
          <a:p>
            <a:pPr fontAlgn="base" latinLnBrk="1">
              <a:spcBef>
                <a:spcPct val="0"/>
              </a:spcBef>
              <a:spcAft>
                <a:spcPct val="0"/>
              </a:spcAft>
            </a:pPr>
            <a:r>
              <a:rPr kumimoji="1" lang="en-US" altLang="zh-CN" sz="1400" b="1" smtClean="0">
                <a:solidFill>
                  <a:schemeClr val="tx2">
                    <a:lumMod val="75000"/>
                  </a:schemeClr>
                </a:solidFill>
                <a:latin typeface="微软雅黑" panose="020B0503020204020204" pitchFamily="34" charset="-122"/>
                <a:ea typeface="微软雅黑" panose="020B0503020204020204" pitchFamily="34" charset="-122"/>
              </a:rPr>
              <a:t>8.</a:t>
            </a:r>
            <a:r>
              <a:rPr kumimoji="1" lang="zh-CN" altLang="en-US" sz="1400" b="1" smtClean="0">
                <a:solidFill>
                  <a:schemeClr val="tx2">
                    <a:lumMod val="75000"/>
                  </a:schemeClr>
                </a:solidFill>
                <a:latin typeface="微软雅黑" panose="020B0503020204020204" pitchFamily="34" charset="-122"/>
                <a:ea typeface="微软雅黑" panose="020B0503020204020204" pitchFamily="34" charset="-122"/>
              </a:rPr>
              <a:t>属于人的决策范围吗？</a:t>
            </a:r>
          </a:p>
        </p:txBody>
      </p:sp>
      <p:sp>
        <p:nvSpPr>
          <p:cNvPr id="39" name="Text Box 38"/>
          <p:cNvSpPr txBox="1">
            <a:spLocks noChangeArrowheads="1"/>
          </p:cNvSpPr>
          <p:nvPr/>
        </p:nvSpPr>
        <p:spPr bwMode="auto">
          <a:xfrm>
            <a:off x="8067928" y="3571431"/>
            <a:ext cx="933451" cy="707886"/>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latinLnBrk="1">
              <a:spcBef>
                <a:spcPct val="50000"/>
              </a:spcBef>
              <a:spcAft>
                <a:spcPct val="0"/>
              </a:spcAft>
            </a:pPr>
            <a:r>
              <a:rPr kumimoji="1" lang="en-US" altLang="zh-CN" sz="1600" b="1" dirty="0" smtClean="0">
                <a:solidFill>
                  <a:srgbClr val="D24132"/>
                </a:solidFill>
                <a:latin typeface="微软雅黑" panose="020B0503020204020204" pitchFamily="34" charset="-122"/>
                <a:ea typeface="微软雅黑" panose="020B0503020204020204" pitchFamily="34" charset="-122"/>
              </a:rPr>
              <a:t>Y=</a:t>
            </a:r>
            <a:r>
              <a:rPr kumimoji="1" lang="zh-CN" altLang="en-US" sz="1600" b="1" dirty="0" smtClean="0">
                <a:solidFill>
                  <a:srgbClr val="D24132"/>
                </a:solidFill>
                <a:latin typeface="微软雅黑" panose="020B0503020204020204" pitchFamily="34" charset="-122"/>
                <a:ea typeface="微软雅黑" panose="020B0503020204020204" pitchFamily="34" charset="-122"/>
              </a:rPr>
              <a:t>是</a:t>
            </a:r>
          </a:p>
          <a:p>
            <a:pPr algn="ctr" fontAlgn="base" latinLnBrk="1">
              <a:spcBef>
                <a:spcPct val="50000"/>
              </a:spcBef>
              <a:spcAft>
                <a:spcPct val="0"/>
              </a:spcAft>
            </a:pPr>
            <a:r>
              <a:rPr kumimoji="1" lang="en-US" altLang="zh-CN" sz="1600" b="1" dirty="0" smtClean="0">
                <a:solidFill>
                  <a:srgbClr val="D24132"/>
                </a:solidFill>
                <a:latin typeface="微软雅黑" panose="020B0503020204020204" pitchFamily="34" charset="-122"/>
                <a:ea typeface="微软雅黑" panose="020B0503020204020204" pitchFamily="34" charset="-122"/>
              </a:rPr>
              <a:t>N=</a:t>
            </a:r>
            <a:r>
              <a:rPr kumimoji="1" lang="zh-CN" altLang="en-US" sz="1600" b="1" dirty="0" smtClean="0">
                <a:solidFill>
                  <a:srgbClr val="D24132"/>
                </a:solidFill>
                <a:latin typeface="微软雅黑" panose="020B0503020204020204" pitchFamily="34" charset="-122"/>
                <a:ea typeface="微软雅黑" panose="020B0503020204020204" pitchFamily="34" charset="-122"/>
              </a:rPr>
              <a:t>否</a:t>
            </a:r>
          </a:p>
        </p:txBody>
      </p:sp>
      <p:sp>
        <p:nvSpPr>
          <p:cNvPr id="40" name="Text Box 39"/>
          <p:cNvSpPr txBox="1">
            <a:spLocks noChangeArrowheads="1"/>
          </p:cNvSpPr>
          <p:nvPr/>
        </p:nvSpPr>
        <p:spPr bwMode="auto">
          <a:xfrm>
            <a:off x="4683379" y="5011293"/>
            <a:ext cx="287338"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1" name="Text Box 40"/>
          <p:cNvSpPr txBox="1">
            <a:spLocks noChangeArrowheads="1"/>
          </p:cNvSpPr>
          <p:nvPr/>
        </p:nvSpPr>
        <p:spPr bwMode="auto">
          <a:xfrm>
            <a:off x="4991038" y="5215396"/>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dirty="0"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42" name="Text Box 41"/>
          <p:cNvSpPr txBox="1">
            <a:spLocks noChangeArrowheads="1"/>
          </p:cNvSpPr>
          <p:nvPr/>
        </p:nvSpPr>
        <p:spPr bwMode="auto">
          <a:xfrm>
            <a:off x="7204329" y="2345881"/>
            <a:ext cx="287338"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3" name="Text Box 42"/>
          <p:cNvSpPr txBox="1">
            <a:spLocks noChangeArrowheads="1"/>
          </p:cNvSpPr>
          <p:nvPr/>
        </p:nvSpPr>
        <p:spPr bwMode="auto">
          <a:xfrm>
            <a:off x="6843967" y="2706243"/>
            <a:ext cx="287337"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4" name="Text Box 43"/>
          <p:cNvSpPr txBox="1">
            <a:spLocks noChangeArrowheads="1"/>
          </p:cNvSpPr>
          <p:nvPr/>
        </p:nvSpPr>
        <p:spPr bwMode="auto">
          <a:xfrm>
            <a:off x="6412167" y="3161856"/>
            <a:ext cx="287337"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5" name="Text Box 44"/>
          <p:cNvSpPr txBox="1">
            <a:spLocks noChangeArrowheads="1"/>
          </p:cNvSpPr>
          <p:nvPr/>
        </p:nvSpPr>
        <p:spPr bwMode="auto">
          <a:xfrm>
            <a:off x="6124829" y="3498406"/>
            <a:ext cx="287338"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6" name="Text Box 45"/>
          <p:cNvSpPr txBox="1">
            <a:spLocks noChangeArrowheads="1"/>
          </p:cNvSpPr>
          <p:nvPr/>
        </p:nvSpPr>
        <p:spPr bwMode="auto">
          <a:xfrm>
            <a:off x="5764467" y="3887343"/>
            <a:ext cx="287337"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7" name="Text Box 46"/>
          <p:cNvSpPr txBox="1">
            <a:spLocks noChangeArrowheads="1"/>
          </p:cNvSpPr>
          <p:nvPr/>
        </p:nvSpPr>
        <p:spPr bwMode="auto">
          <a:xfrm>
            <a:off x="5404104" y="4406456"/>
            <a:ext cx="287338" cy="244475"/>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8" name="Text Box 47"/>
          <p:cNvSpPr txBox="1">
            <a:spLocks noChangeArrowheads="1"/>
          </p:cNvSpPr>
          <p:nvPr/>
        </p:nvSpPr>
        <p:spPr bwMode="auto">
          <a:xfrm>
            <a:off x="4899279" y="4746181"/>
            <a:ext cx="287338"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Y</a:t>
            </a:r>
          </a:p>
        </p:txBody>
      </p:sp>
      <p:sp>
        <p:nvSpPr>
          <p:cNvPr id="49" name="Text Box 48"/>
          <p:cNvSpPr txBox="1">
            <a:spLocks noChangeArrowheads="1"/>
          </p:cNvSpPr>
          <p:nvPr/>
        </p:nvSpPr>
        <p:spPr bwMode="auto">
          <a:xfrm>
            <a:off x="7386892" y="2661855"/>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0" name="Text Box 49"/>
          <p:cNvSpPr txBox="1">
            <a:spLocks noChangeArrowheads="1"/>
          </p:cNvSpPr>
          <p:nvPr/>
        </p:nvSpPr>
        <p:spPr bwMode="auto">
          <a:xfrm>
            <a:off x="7021766" y="3117972"/>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1" name="Text Box 50"/>
          <p:cNvSpPr txBox="1">
            <a:spLocks noChangeArrowheads="1"/>
          </p:cNvSpPr>
          <p:nvPr/>
        </p:nvSpPr>
        <p:spPr bwMode="auto">
          <a:xfrm>
            <a:off x="6666167" y="3453163"/>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2" name="Text Box 51"/>
          <p:cNvSpPr txBox="1">
            <a:spLocks noChangeArrowheads="1"/>
          </p:cNvSpPr>
          <p:nvPr/>
        </p:nvSpPr>
        <p:spPr bwMode="auto">
          <a:xfrm>
            <a:off x="6305614" y="3808540"/>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dirty="0"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3" name="Text Box 52"/>
          <p:cNvSpPr txBox="1">
            <a:spLocks noChangeArrowheads="1"/>
          </p:cNvSpPr>
          <p:nvPr/>
        </p:nvSpPr>
        <p:spPr bwMode="auto">
          <a:xfrm>
            <a:off x="5534279" y="4684268"/>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dirty="0"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4" name="Text Box 53"/>
          <p:cNvSpPr txBox="1">
            <a:spLocks noChangeArrowheads="1"/>
          </p:cNvSpPr>
          <p:nvPr/>
        </p:nvSpPr>
        <p:spPr bwMode="auto">
          <a:xfrm>
            <a:off x="5291392" y="4956062"/>
            <a:ext cx="215900"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en-US" altLang="zh-CN" sz="1600" b="1" smtClean="0">
                <a:solidFill>
                  <a:schemeClr val="tx2">
                    <a:lumMod val="75000"/>
                  </a:schemeClr>
                </a:solidFill>
                <a:latin typeface="微软雅黑" panose="020B0503020204020204" pitchFamily="34" charset="-122"/>
                <a:ea typeface="微软雅黑" panose="020B0503020204020204" pitchFamily="34" charset="-122"/>
              </a:rPr>
              <a:t>N</a:t>
            </a:r>
          </a:p>
        </p:txBody>
      </p:sp>
      <p:sp>
        <p:nvSpPr>
          <p:cNvPr id="55" name="Line 54"/>
          <p:cNvSpPr>
            <a:spLocks noChangeShapeType="1"/>
          </p:cNvSpPr>
          <p:nvPr/>
        </p:nvSpPr>
        <p:spPr bwMode="auto">
          <a:xfrm>
            <a:off x="7709154" y="5946331"/>
            <a:ext cx="0" cy="288925"/>
          </a:xfrm>
          <a:prstGeom prst="line">
            <a:avLst/>
          </a:prstGeom>
          <a:noFill/>
          <a:ln w="9525">
            <a:solidFill>
              <a:srgbClr val="D2413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56" name="Text Box 55"/>
          <p:cNvSpPr txBox="1">
            <a:spLocks noChangeArrowheads="1"/>
          </p:cNvSpPr>
          <p:nvPr/>
        </p:nvSpPr>
        <p:spPr bwMode="auto">
          <a:xfrm>
            <a:off x="7636129" y="6163818"/>
            <a:ext cx="1152525" cy="336550"/>
          </a:xfrm>
          <a:prstGeom prst="rect">
            <a:avLst/>
          </a:prstGeom>
          <a:noFill/>
          <a:ln w="9525">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latinLnBrk="1">
              <a:spcBef>
                <a:spcPct val="50000"/>
              </a:spcBef>
              <a:spcAft>
                <a:spcPct val="0"/>
              </a:spcAft>
            </a:pPr>
            <a:r>
              <a:rPr kumimoji="1" lang="zh-CN" altLang="en-US" sz="1600" b="1" dirty="0" smtClean="0">
                <a:solidFill>
                  <a:srgbClr val="D24132"/>
                </a:solidFill>
                <a:latin typeface="微软雅黑" panose="020B0503020204020204" pitchFamily="34" charset="-122"/>
                <a:ea typeface="微软雅黑" panose="020B0503020204020204" pitchFamily="34" charset="-122"/>
              </a:rPr>
              <a:t>瑟利模型</a:t>
            </a:r>
          </a:p>
        </p:txBody>
      </p:sp>
      <p:sp>
        <p:nvSpPr>
          <p:cNvPr id="60" name="文本框 1"/>
          <p:cNvSpPr txBox="1">
            <a:spLocks noChangeArrowheads="1"/>
          </p:cNvSpPr>
          <p:nvPr/>
        </p:nvSpPr>
        <p:spPr bwMode="auto">
          <a:xfrm>
            <a:off x="758415" y="300084"/>
            <a:ext cx="204414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安德森模型</a:t>
            </a:r>
          </a:p>
        </p:txBody>
      </p:sp>
    </p:spTree>
    <p:extLst>
      <p:ext uri="{BB962C8B-B14F-4D97-AF65-F5344CB8AC3E}">
        <p14:creationId xmlns:p14="http://schemas.microsoft.com/office/powerpoint/2010/main" val="1512948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ox(in)">
                                      <p:cBhvr>
                                        <p:cTn id="7" dur="500"/>
                                        <p:tgtEl>
                                          <p:spTgt spid="57"/>
                                        </p:tgtEl>
                                      </p:cBhvr>
                                    </p:animEffect>
                                  </p:childTnLst>
                                </p:cTn>
                              </p:par>
                              <p:par>
                                <p:cTn id="8" presetID="4"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500"/>
                                        <p:tgtEl>
                                          <p:spTgt spid="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ox(in)">
                                      <p:cBhvr>
                                        <p:cTn id="16" dur="500"/>
                                        <p:tgtEl>
                                          <p:spTgt spid="29"/>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ox(in)">
                                      <p:cBhvr>
                                        <p:cTn id="19" dur="500"/>
                                        <p:tgtEl>
                                          <p:spTgt spid="30"/>
                                        </p:tgtEl>
                                      </p:cBhvr>
                                    </p:animEffect>
                                  </p:childTnLst>
                                </p:cTn>
                              </p:par>
                              <p:par>
                                <p:cTn id="20" presetID="4"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par>
                                <p:cTn id="23" presetID="4" presetClass="entr" presetSubtype="16"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500"/>
                                        <p:tgtEl>
                                          <p:spTgt spid="6"/>
                                        </p:tgtEl>
                                      </p:cBhvr>
                                    </p:animEffect>
                                  </p:childTnLst>
                                </p:cTn>
                              </p:par>
                              <p:par>
                                <p:cTn id="26" presetID="4" presetClass="entr" presetSubtype="16"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box(in)">
                                      <p:cBhvr>
                                        <p:cTn id="28" dur="500"/>
                                        <p:tgtEl>
                                          <p:spTgt spid="56"/>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box(in)">
                                      <p:cBhvr>
                                        <p:cTn id="31" dur="500"/>
                                        <p:tgtEl>
                                          <p:spTgt spid="55"/>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ox(in)">
                                      <p:cBhvr>
                                        <p:cTn id="34" dur="500"/>
                                        <p:tgtEl>
                                          <p:spTgt spid="19"/>
                                        </p:tgtEl>
                                      </p:cBhvr>
                                    </p:animEffect>
                                  </p:childTnLst>
                                </p:cTn>
                              </p:par>
                              <p:par>
                                <p:cTn id="35" presetID="4"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500"/>
                                        <p:tgtEl>
                                          <p:spTgt spid="8"/>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circle(in)">
                                      <p:cBhvr>
                                        <p:cTn id="40" dur="250"/>
                                        <p:tgtEl>
                                          <p:spTgt spid="18"/>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ox(in)">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ox(in)">
                                      <p:cBhvr>
                                        <p:cTn id="48" dur="500"/>
                                        <p:tgtEl>
                                          <p:spTgt spid="9"/>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ox(in)">
                                      <p:cBhvr>
                                        <p:cTn id="51" dur="500"/>
                                        <p:tgtEl>
                                          <p:spTgt spid="39"/>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box(in)">
                                      <p:cBhvr>
                                        <p:cTn id="54" dur="500"/>
                                        <p:tgtEl>
                                          <p:spTgt spid="42"/>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ox(in)">
                                      <p:cBhvr>
                                        <p:cTn id="57" dur="500"/>
                                        <p:tgtEl>
                                          <p:spTgt spid="20"/>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ox(in)">
                                      <p:cBhvr>
                                        <p:cTn id="60" dur="500"/>
                                        <p:tgtEl>
                                          <p:spTgt spid="10"/>
                                        </p:tgtEl>
                                      </p:cBhvr>
                                    </p:animEffect>
                                  </p:childTnLst>
                                </p:cTn>
                              </p:par>
                              <p:par>
                                <p:cTn id="61" presetID="4" presetClass="entr" presetSubtype="16"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box(in)">
                                      <p:cBhvr>
                                        <p:cTn id="63" dur="500"/>
                                        <p:tgtEl>
                                          <p:spTgt spid="49"/>
                                        </p:tgtEl>
                                      </p:cBhvr>
                                    </p:animEffect>
                                  </p:childTnLst>
                                </p:cTn>
                              </p:par>
                              <p:par>
                                <p:cTn id="64" presetID="4"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ox(in)">
                                      <p:cBhvr>
                                        <p:cTn id="66" dur="500"/>
                                        <p:tgtEl>
                                          <p:spTgt spid="21"/>
                                        </p:tgtEl>
                                      </p:cBhvr>
                                    </p:animEffect>
                                  </p:childTnLst>
                                </p:cTn>
                              </p:par>
                              <p:par>
                                <p:cTn id="67" presetID="4" presetClass="entr" presetSubtype="16"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box(in)">
                                      <p:cBhvr>
                                        <p:cTn id="69" dur="500"/>
                                        <p:tgtEl>
                                          <p:spTgt spid="32"/>
                                        </p:tgtEl>
                                      </p:cBhvr>
                                    </p:animEffect>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grpId="0" nodeType="click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box(in)">
                                      <p:cBhvr>
                                        <p:cTn id="74" dur="500"/>
                                        <p:tgtEl>
                                          <p:spTgt spid="43"/>
                                        </p:tgtEl>
                                      </p:cBhvr>
                                    </p:animEffect>
                                  </p:childTnLst>
                                </p:cTn>
                              </p:par>
                              <p:par>
                                <p:cTn id="75" presetID="4" presetClass="entr" presetSubtype="16"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box(in)">
                                      <p:cBhvr>
                                        <p:cTn id="77" dur="500"/>
                                        <p:tgtEl>
                                          <p:spTgt spid="50"/>
                                        </p:tgtEl>
                                      </p:cBhvr>
                                    </p:animEffect>
                                  </p:childTnLst>
                                </p:cTn>
                              </p:par>
                              <p:par>
                                <p:cTn id="78" presetID="4" presetClass="entr" presetSubtype="16"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box(in)">
                                      <p:cBhvr>
                                        <p:cTn id="80" dur="500"/>
                                        <p:tgtEl>
                                          <p:spTgt spid="11"/>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ox(in)">
                                      <p:cBhvr>
                                        <p:cTn id="83" dur="500"/>
                                        <p:tgtEl>
                                          <p:spTgt spid="22"/>
                                        </p:tgtEl>
                                      </p:cBhvr>
                                    </p:animEffect>
                                  </p:childTnLst>
                                </p:cTn>
                              </p:par>
                              <p:par>
                                <p:cTn id="84" presetID="4" presetClass="entr" presetSubtype="16"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box(in)">
                                      <p:cBhvr>
                                        <p:cTn id="86" dur="5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4" presetClass="entr" presetSubtype="16" fill="hold" grpId="0" nodeType="click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box(in)">
                                      <p:cBhvr>
                                        <p:cTn id="91" dur="500"/>
                                        <p:tgtEl>
                                          <p:spTgt spid="51"/>
                                        </p:tgtEl>
                                      </p:cBhvr>
                                    </p:animEffect>
                                  </p:childTnLst>
                                </p:cTn>
                              </p:par>
                              <p:par>
                                <p:cTn id="92" presetID="4" presetClass="entr" presetSubtype="16"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box(in)">
                                      <p:cBhvr>
                                        <p:cTn id="94" dur="500"/>
                                        <p:tgtEl>
                                          <p:spTgt spid="44"/>
                                        </p:tgtEl>
                                      </p:cBhvr>
                                    </p:animEffect>
                                  </p:childTnLst>
                                </p:cTn>
                              </p:par>
                              <p:par>
                                <p:cTn id="95" presetID="4"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box(in)">
                                      <p:cBhvr>
                                        <p:cTn id="97" dur="500"/>
                                        <p:tgtEl>
                                          <p:spTgt spid="12"/>
                                        </p:tgtEl>
                                      </p:cBhvr>
                                    </p:animEffect>
                                  </p:childTnLst>
                                </p:cTn>
                              </p:par>
                              <p:par>
                                <p:cTn id="98" presetID="4" presetClass="entr" presetSubtype="16"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box(in)">
                                      <p:cBhvr>
                                        <p:cTn id="100" dur="500"/>
                                        <p:tgtEl>
                                          <p:spTgt spid="23"/>
                                        </p:tgtEl>
                                      </p:cBhvr>
                                    </p:animEffect>
                                  </p:childTnLst>
                                </p:cTn>
                              </p:par>
                              <p:par>
                                <p:cTn id="101" presetID="4" presetClass="entr" presetSubtype="16"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box(in)">
                                      <p:cBhvr>
                                        <p:cTn id="103" dur="500"/>
                                        <p:tgtEl>
                                          <p:spTgt spid="34"/>
                                        </p:tgtEl>
                                      </p:cBhvr>
                                    </p:animEffect>
                                  </p:childTnLst>
                                </p:cTn>
                              </p:par>
                            </p:childTnLst>
                          </p:cTn>
                        </p:par>
                      </p:childTnLst>
                    </p:cTn>
                  </p:par>
                  <p:par>
                    <p:cTn id="104" fill="hold">
                      <p:stCondLst>
                        <p:cond delay="indefinite"/>
                      </p:stCondLst>
                      <p:childTnLst>
                        <p:par>
                          <p:cTn id="105" fill="hold">
                            <p:stCondLst>
                              <p:cond delay="0"/>
                            </p:stCondLst>
                            <p:childTnLst>
                              <p:par>
                                <p:cTn id="106" presetID="4" presetClass="entr" presetSubtype="16" fill="hold" grpId="0" nodeType="click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box(in)">
                                      <p:cBhvr>
                                        <p:cTn id="108" dur="500"/>
                                        <p:tgtEl>
                                          <p:spTgt spid="13"/>
                                        </p:tgtEl>
                                      </p:cBhvr>
                                    </p:animEffect>
                                  </p:childTnLst>
                                </p:cTn>
                              </p:par>
                              <p:par>
                                <p:cTn id="109" presetID="4" presetClass="entr" presetSubtype="16"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box(in)">
                                      <p:cBhvr>
                                        <p:cTn id="111" dur="500"/>
                                        <p:tgtEl>
                                          <p:spTgt spid="45"/>
                                        </p:tgtEl>
                                      </p:cBhvr>
                                    </p:animEffect>
                                  </p:childTnLst>
                                </p:cTn>
                              </p:par>
                              <p:par>
                                <p:cTn id="112" presetID="4" presetClass="entr" presetSubtype="16"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box(in)">
                                      <p:cBhvr>
                                        <p:cTn id="114" dur="500"/>
                                        <p:tgtEl>
                                          <p:spTgt spid="24"/>
                                        </p:tgtEl>
                                      </p:cBhvr>
                                    </p:animEffect>
                                  </p:childTnLst>
                                </p:cTn>
                              </p:par>
                              <p:par>
                                <p:cTn id="115" presetID="4" presetClass="entr" presetSubtype="16" fill="hold" grpId="0" nodeType="with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box(in)">
                                      <p:cBhvr>
                                        <p:cTn id="117" dur="500"/>
                                        <p:tgtEl>
                                          <p:spTgt spid="52"/>
                                        </p:tgtEl>
                                      </p:cBhvr>
                                    </p:animEffect>
                                  </p:childTnLst>
                                </p:cTn>
                              </p:par>
                              <p:par>
                                <p:cTn id="118" presetID="4" presetClass="entr" presetSubtype="16" fill="hold" grpId="0" nodeType="withEffect">
                                  <p:stCondLst>
                                    <p:cond delay="0"/>
                                  </p:stCondLst>
                                  <p:childTnLst>
                                    <p:set>
                                      <p:cBhvr>
                                        <p:cTn id="119" dur="1" fill="hold">
                                          <p:stCondLst>
                                            <p:cond delay="0"/>
                                          </p:stCondLst>
                                        </p:cTn>
                                        <p:tgtEl>
                                          <p:spTgt spid="35"/>
                                        </p:tgtEl>
                                        <p:attrNameLst>
                                          <p:attrName>style.visibility</p:attrName>
                                        </p:attrNameLst>
                                      </p:cBhvr>
                                      <p:to>
                                        <p:strVal val="visible"/>
                                      </p:to>
                                    </p:set>
                                    <p:animEffect transition="in" filter="box(in)">
                                      <p:cBhvr>
                                        <p:cTn id="120" dur="500"/>
                                        <p:tgtEl>
                                          <p:spTgt spid="35"/>
                                        </p:tgtEl>
                                      </p:cBhvr>
                                    </p:animEffect>
                                  </p:childTnLst>
                                </p:cTn>
                              </p:par>
                            </p:childTnLst>
                          </p:cTn>
                        </p:par>
                      </p:childTnLst>
                    </p:cTn>
                  </p:par>
                  <p:par>
                    <p:cTn id="121" fill="hold">
                      <p:stCondLst>
                        <p:cond delay="indefinite"/>
                      </p:stCondLst>
                      <p:childTnLst>
                        <p:par>
                          <p:cTn id="122" fill="hold">
                            <p:stCondLst>
                              <p:cond delay="0"/>
                            </p:stCondLst>
                            <p:childTnLst>
                              <p:par>
                                <p:cTn id="123" presetID="4" presetClass="entr" presetSubtype="16"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Effect transition="in" filter="box(in)">
                                      <p:cBhvr>
                                        <p:cTn id="125" dur="500"/>
                                        <p:tgtEl>
                                          <p:spTgt spid="36"/>
                                        </p:tgtEl>
                                      </p:cBhvr>
                                    </p:animEffect>
                                  </p:childTnLst>
                                </p:cTn>
                              </p:par>
                              <p:par>
                                <p:cTn id="126" presetID="4" presetClass="entr" presetSubtype="16"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box(in)">
                                      <p:cBhvr>
                                        <p:cTn id="128" dur="500"/>
                                        <p:tgtEl>
                                          <p:spTgt spid="46"/>
                                        </p:tgtEl>
                                      </p:cBhvr>
                                    </p:animEffect>
                                  </p:childTnLst>
                                </p:cTn>
                              </p:par>
                              <p:par>
                                <p:cTn id="129" presetID="4" presetClass="entr" presetSubtype="16" fill="hold" grpId="0" nodeType="with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box(in)">
                                      <p:cBhvr>
                                        <p:cTn id="131" dur="500"/>
                                        <p:tgtEl>
                                          <p:spTgt spid="25"/>
                                        </p:tgtEl>
                                      </p:cBhvr>
                                    </p:animEffect>
                                  </p:childTnLst>
                                </p:cTn>
                              </p:par>
                            </p:childTnLst>
                          </p:cTn>
                        </p:par>
                      </p:childTnLst>
                    </p:cTn>
                  </p:par>
                  <p:par>
                    <p:cTn id="132" fill="hold">
                      <p:stCondLst>
                        <p:cond delay="indefinite"/>
                      </p:stCondLst>
                      <p:childTnLst>
                        <p:par>
                          <p:cTn id="133" fill="hold">
                            <p:stCondLst>
                              <p:cond delay="0"/>
                            </p:stCondLst>
                            <p:childTnLst>
                              <p:par>
                                <p:cTn id="134" presetID="4" presetClass="entr" presetSubtype="16" fill="hold" grpId="0" nodeType="click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box(in)">
                                      <p:cBhvr>
                                        <p:cTn id="136" dur="500"/>
                                        <p:tgtEl>
                                          <p:spTgt spid="37"/>
                                        </p:tgtEl>
                                      </p:cBhvr>
                                    </p:animEffect>
                                  </p:childTnLst>
                                </p:cTn>
                              </p:par>
                              <p:par>
                                <p:cTn id="137" presetID="4" presetClass="entr" presetSubtype="16" fill="hold" grpId="0" nodeType="with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box(in)">
                                      <p:cBhvr>
                                        <p:cTn id="139" dur="500"/>
                                        <p:tgtEl>
                                          <p:spTgt spid="26"/>
                                        </p:tgtEl>
                                      </p:cBhvr>
                                    </p:animEffect>
                                  </p:childTnLst>
                                </p:cTn>
                              </p:par>
                              <p:par>
                                <p:cTn id="140" presetID="4" presetClass="entr" presetSubtype="16"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box(in)">
                                      <p:cBhvr>
                                        <p:cTn id="142" dur="500"/>
                                        <p:tgtEl>
                                          <p:spTgt spid="53"/>
                                        </p:tgtEl>
                                      </p:cBhvr>
                                    </p:animEffect>
                                  </p:childTnLst>
                                </p:cTn>
                              </p:par>
                              <p:par>
                                <p:cTn id="143" presetID="4" presetClass="entr" presetSubtype="16"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box(in)">
                                      <p:cBhvr>
                                        <p:cTn id="145" dur="500"/>
                                        <p:tgtEl>
                                          <p:spTgt spid="47"/>
                                        </p:tgtEl>
                                      </p:cBhvr>
                                    </p:animEffect>
                                  </p:childTnLst>
                                </p:cTn>
                              </p:par>
                            </p:childTnLst>
                          </p:cTn>
                        </p:par>
                      </p:childTnLst>
                    </p:cTn>
                  </p:par>
                  <p:par>
                    <p:cTn id="146" fill="hold">
                      <p:stCondLst>
                        <p:cond delay="indefinite"/>
                      </p:stCondLst>
                      <p:childTnLst>
                        <p:par>
                          <p:cTn id="147" fill="hold">
                            <p:stCondLst>
                              <p:cond delay="0"/>
                            </p:stCondLst>
                            <p:childTnLst>
                              <p:par>
                                <p:cTn id="148" presetID="4" presetClass="entr" presetSubtype="16" fill="hold" grpId="0" nodeType="clickEffect">
                                  <p:stCondLst>
                                    <p:cond delay="0"/>
                                  </p:stCondLst>
                                  <p:childTnLst>
                                    <p:set>
                                      <p:cBhvr>
                                        <p:cTn id="149" dur="1" fill="hold">
                                          <p:stCondLst>
                                            <p:cond delay="0"/>
                                          </p:stCondLst>
                                        </p:cTn>
                                        <p:tgtEl>
                                          <p:spTgt spid="16"/>
                                        </p:tgtEl>
                                        <p:attrNameLst>
                                          <p:attrName>style.visibility</p:attrName>
                                        </p:attrNameLst>
                                      </p:cBhvr>
                                      <p:to>
                                        <p:strVal val="visible"/>
                                      </p:to>
                                    </p:set>
                                    <p:animEffect transition="in" filter="box(in)">
                                      <p:cBhvr>
                                        <p:cTn id="150" dur="500"/>
                                        <p:tgtEl>
                                          <p:spTgt spid="16"/>
                                        </p:tgtEl>
                                      </p:cBhvr>
                                    </p:animEffect>
                                  </p:childTnLst>
                                </p:cTn>
                              </p:par>
                              <p:par>
                                <p:cTn id="151" presetID="4" presetClass="entr" presetSubtype="16" fill="hold" grpId="0" nodeType="withEffect">
                                  <p:stCondLst>
                                    <p:cond delay="0"/>
                                  </p:stCondLst>
                                  <p:childTnLst>
                                    <p:set>
                                      <p:cBhvr>
                                        <p:cTn id="152" dur="1" fill="hold">
                                          <p:stCondLst>
                                            <p:cond delay="0"/>
                                          </p:stCondLst>
                                        </p:cTn>
                                        <p:tgtEl>
                                          <p:spTgt spid="38"/>
                                        </p:tgtEl>
                                        <p:attrNameLst>
                                          <p:attrName>style.visibility</p:attrName>
                                        </p:attrNameLst>
                                      </p:cBhvr>
                                      <p:to>
                                        <p:strVal val="visible"/>
                                      </p:to>
                                    </p:set>
                                    <p:animEffect transition="in" filter="box(in)">
                                      <p:cBhvr>
                                        <p:cTn id="153" dur="500"/>
                                        <p:tgtEl>
                                          <p:spTgt spid="38"/>
                                        </p:tgtEl>
                                      </p:cBhvr>
                                    </p:animEffect>
                                  </p:childTnLst>
                                </p:cTn>
                              </p:par>
                              <p:par>
                                <p:cTn id="154" presetID="4"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Effect transition="in" filter="box(in)">
                                      <p:cBhvr>
                                        <p:cTn id="156" dur="500"/>
                                        <p:tgtEl>
                                          <p:spTgt spid="31"/>
                                        </p:tgtEl>
                                      </p:cBhvr>
                                    </p:animEffect>
                                  </p:childTnLst>
                                </p:cTn>
                              </p:par>
                              <p:par>
                                <p:cTn id="157" presetID="4" presetClass="entr" presetSubtype="16" fill="hold" grpId="0" nodeType="withEffect">
                                  <p:stCondLst>
                                    <p:cond delay="0"/>
                                  </p:stCondLst>
                                  <p:childTnLst>
                                    <p:set>
                                      <p:cBhvr>
                                        <p:cTn id="158" dur="1" fill="hold">
                                          <p:stCondLst>
                                            <p:cond delay="0"/>
                                          </p:stCondLst>
                                        </p:cTn>
                                        <p:tgtEl>
                                          <p:spTgt spid="17"/>
                                        </p:tgtEl>
                                        <p:attrNameLst>
                                          <p:attrName>style.visibility</p:attrName>
                                        </p:attrNameLst>
                                      </p:cBhvr>
                                      <p:to>
                                        <p:strVal val="visible"/>
                                      </p:to>
                                    </p:set>
                                    <p:animEffect transition="in" filter="box(in)">
                                      <p:cBhvr>
                                        <p:cTn id="159" dur="500"/>
                                        <p:tgtEl>
                                          <p:spTgt spid="17"/>
                                        </p:tgtEl>
                                      </p:cBhvr>
                                    </p:animEffect>
                                  </p:childTnLst>
                                </p:cTn>
                              </p:par>
                              <p:par>
                                <p:cTn id="160" presetID="4" presetClass="entr" presetSubtype="16" fill="hold" grpId="0" nodeType="with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ox(in)">
                                      <p:cBhvr>
                                        <p:cTn id="162" dur="500"/>
                                        <p:tgtEl>
                                          <p:spTgt spid="54"/>
                                        </p:tgtEl>
                                      </p:cBhvr>
                                    </p:animEffect>
                                  </p:childTnLst>
                                </p:cTn>
                              </p:par>
                              <p:par>
                                <p:cTn id="163" presetID="4" presetClass="entr" presetSubtype="16" fill="hold" grpId="0" nodeType="withEffect">
                                  <p:stCondLst>
                                    <p:cond delay="0"/>
                                  </p:stCondLst>
                                  <p:childTnLst>
                                    <p:set>
                                      <p:cBhvr>
                                        <p:cTn id="164" dur="1" fill="hold">
                                          <p:stCondLst>
                                            <p:cond delay="0"/>
                                          </p:stCondLst>
                                        </p:cTn>
                                        <p:tgtEl>
                                          <p:spTgt spid="48"/>
                                        </p:tgtEl>
                                        <p:attrNameLst>
                                          <p:attrName>style.visibility</p:attrName>
                                        </p:attrNameLst>
                                      </p:cBhvr>
                                      <p:to>
                                        <p:strVal val="visible"/>
                                      </p:to>
                                    </p:set>
                                    <p:animEffect transition="in" filter="box(in)">
                                      <p:cBhvr>
                                        <p:cTn id="165" dur="500"/>
                                        <p:tgtEl>
                                          <p:spTgt spid="48"/>
                                        </p:tgtEl>
                                      </p:cBhvr>
                                    </p:animEffect>
                                  </p:childTnLst>
                                </p:cTn>
                              </p:par>
                              <p:par>
                                <p:cTn id="166" presetID="4" presetClass="entr" presetSubtype="16" fill="hold" grpId="0" nodeType="withEffect">
                                  <p:stCondLst>
                                    <p:cond delay="0"/>
                                  </p:stCondLst>
                                  <p:childTnLst>
                                    <p:set>
                                      <p:cBhvr>
                                        <p:cTn id="167" dur="1" fill="hold">
                                          <p:stCondLst>
                                            <p:cond delay="0"/>
                                          </p:stCondLst>
                                        </p:cTn>
                                        <p:tgtEl>
                                          <p:spTgt spid="40"/>
                                        </p:tgtEl>
                                        <p:attrNameLst>
                                          <p:attrName>style.visibility</p:attrName>
                                        </p:attrNameLst>
                                      </p:cBhvr>
                                      <p:to>
                                        <p:strVal val="visible"/>
                                      </p:to>
                                    </p:set>
                                    <p:animEffect transition="in" filter="box(in)">
                                      <p:cBhvr>
                                        <p:cTn id="168" dur="500"/>
                                        <p:tgtEl>
                                          <p:spTgt spid="40"/>
                                        </p:tgtEl>
                                      </p:cBhvr>
                                    </p:animEffect>
                                  </p:childTnLst>
                                </p:cTn>
                              </p:par>
                              <p:par>
                                <p:cTn id="169" presetID="4" presetClass="entr" presetSubtype="16" fill="hold" grpId="0" nodeType="withEffect">
                                  <p:stCondLst>
                                    <p:cond delay="0"/>
                                  </p:stCondLst>
                                  <p:childTnLst>
                                    <p:set>
                                      <p:cBhvr>
                                        <p:cTn id="170" dur="1" fill="hold">
                                          <p:stCondLst>
                                            <p:cond delay="0"/>
                                          </p:stCondLst>
                                        </p:cTn>
                                        <p:tgtEl>
                                          <p:spTgt spid="15"/>
                                        </p:tgtEl>
                                        <p:attrNameLst>
                                          <p:attrName>style.visibility</p:attrName>
                                        </p:attrNameLst>
                                      </p:cBhvr>
                                      <p:to>
                                        <p:strVal val="visible"/>
                                      </p:to>
                                    </p:set>
                                    <p:animEffect transition="in" filter="box(in)">
                                      <p:cBhvr>
                                        <p:cTn id="171" dur="500"/>
                                        <p:tgtEl>
                                          <p:spTgt spid="15"/>
                                        </p:tgtEl>
                                      </p:cBhvr>
                                    </p:animEffect>
                                  </p:childTnLst>
                                </p:cTn>
                              </p:par>
                              <p:par>
                                <p:cTn id="172" presetID="4" presetClass="entr" presetSubtype="16" fill="hold" grpId="0" nodeType="withEffect">
                                  <p:stCondLst>
                                    <p:cond delay="0"/>
                                  </p:stCondLst>
                                  <p:childTnLst>
                                    <p:set>
                                      <p:cBhvr>
                                        <p:cTn id="173" dur="1" fill="hold">
                                          <p:stCondLst>
                                            <p:cond delay="0"/>
                                          </p:stCondLst>
                                        </p:cTn>
                                        <p:tgtEl>
                                          <p:spTgt spid="28"/>
                                        </p:tgtEl>
                                        <p:attrNameLst>
                                          <p:attrName>style.visibility</p:attrName>
                                        </p:attrNameLst>
                                      </p:cBhvr>
                                      <p:to>
                                        <p:strVal val="visible"/>
                                      </p:to>
                                    </p:set>
                                    <p:animEffect transition="in" filter="box(in)">
                                      <p:cBhvr>
                                        <p:cTn id="174" dur="500"/>
                                        <p:tgtEl>
                                          <p:spTgt spid="28"/>
                                        </p:tgtEl>
                                      </p:cBhvr>
                                    </p:animEffect>
                                  </p:childTnLst>
                                </p:cTn>
                              </p:par>
                              <p:par>
                                <p:cTn id="175" presetID="4" presetClass="entr" presetSubtype="16" fill="hold" grpId="0" nodeType="withEffect">
                                  <p:stCondLst>
                                    <p:cond delay="0"/>
                                  </p:stCondLst>
                                  <p:childTnLst>
                                    <p:set>
                                      <p:cBhvr>
                                        <p:cTn id="176" dur="1" fill="hold">
                                          <p:stCondLst>
                                            <p:cond delay="0"/>
                                          </p:stCondLst>
                                        </p:cTn>
                                        <p:tgtEl>
                                          <p:spTgt spid="14"/>
                                        </p:tgtEl>
                                        <p:attrNameLst>
                                          <p:attrName>style.visibility</p:attrName>
                                        </p:attrNameLst>
                                      </p:cBhvr>
                                      <p:to>
                                        <p:strVal val="visible"/>
                                      </p:to>
                                    </p:set>
                                    <p:animEffect transition="in" filter="box(in)">
                                      <p:cBhvr>
                                        <p:cTn id="177" dur="500"/>
                                        <p:tgtEl>
                                          <p:spTgt spid="14"/>
                                        </p:tgtEl>
                                      </p:cBhvr>
                                    </p:animEffect>
                                  </p:childTnLst>
                                </p:cTn>
                              </p:par>
                              <p:par>
                                <p:cTn id="178" presetID="4" presetClass="entr" presetSubtype="16" fill="hold" grpId="0" nodeType="withEffect">
                                  <p:stCondLst>
                                    <p:cond delay="0"/>
                                  </p:stCondLst>
                                  <p:childTnLst>
                                    <p:set>
                                      <p:cBhvr>
                                        <p:cTn id="179" dur="1" fill="hold">
                                          <p:stCondLst>
                                            <p:cond delay="0"/>
                                          </p:stCondLst>
                                        </p:cTn>
                                        <p:tgtEl>
                                          <p:spTgt spid="41"/>
                                        </p:tgtEl>
                                        <p:attrNameLst>
                                          <p:attrName>style.visibility</p:attrName>
                                        </p:attrNameLst>
                                      </p:cBhvr>
                                      <p:to>
                                        <p:strVal val="visible"/>
                                      </p:to>
                                    </p:set>
                                    <p:animEffect transition="in" filter="box(in)">
                                      <p:cBhvr>
                                        <p:cTn id="180" dur="500"/>
                                        <p:tgtEl>
                                          <p:spTgt spid="41"/>
                                        </p:tgtEl>
                                      </p:cBhvr>
                                    </p:animEffect>
                                  </p:childTnLst>
                                </p:cTn>
                              </p:par>
                              <p:par>
                                <p:cTn id="181" presetID="4" presetClass="entr" presetSubtype="16" fill="hold" grpId="0" nodeType="withEffect">
                                  <p:stCondLst>
                                    <p:cond delay="0"/>
                                  </p:stCondLst>
                                  <p:childTnLst>
                                    <p:set>
                                      <p:cBhvr>
                                        <p:cTn id="182" dur="1" fill="hold">
                                          <p:stCondLst>
                                            <p:cond delay="0"/>
                                          </p:stCondLst>
                                        </p:cTn>
                                        <p:tgtEl>
                                          <p:spTgt spid="27"/>
                                        </p:tgtEl>
                                        <p:attrNameLst>
                                          <p:attrName>style.visibility</p:attrName>
                                        </p:attrNameLst>
                                      </p:cBhvr>
                                      <p:to>
                                        <p:strVal val="visible"/>
                                      </p:to>
                                    </p:set>
                                    <p:animEffect transition="in" filter="box(in)">
                                      <p:cBhvr>
                                        <p:cTn id="1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892" y="1517015"/>
            <a:ext cx="4752975"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1"/>
          <p:cNvGrpSpPr>
            <a:grpSpLocks/>
          </p:cNvGrpSpPr>
          <p:nvPr/>
        </p:nvGrpSpPr>
        <p:grpSpPr bwMode="auto">
          <a:xfrm>
            <a:off x="6729413" y="1760696"/>
            <a:ext cx="4141788" cy="4173538"/>
            <a:chOff x="2914" y="935"/>
            <a:chExt cx="2609" cy="2629"/>
          </a:xfrm>
        </p:grpSpPr>
        <p:sp>
          <p:nvSpPr>
            <p:cNvPr id="6" name="Text Box 10"/>
            <p:cNvSpPr txBox="1">
              <a:spLocks noChangeArrowheads="1"/>
            </p:cNvSpPr>
            <p:nvPr/>
          </p:nvSpPr>
          <p:spPr bwMode="auto">
            <a:xfrm>
              <a:off x="4150" y="935"/>
              <a:ext cx="784" cy="233"/>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8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管理失误</a:t>
              </a:r>
            </a:p>
          </p:txBody>
        </p:sp>
        <p:sp>
          <p:nvSpPr>
            <p:cNvPr id="7" name="Text Box 11"/>
            <p:cNvSpPr txBox="1">
              <a:spLocks noChangeArrowheads="1"/>
            </p:cNvSpPr>
            <p:nvPr/>
          </p:nvSpPr>
          <p:spPr bwMode="auto">
            <a:xfrm>
              <a:off x="3651" y="1450"/>
              <a:ext cx="1722" cy="213"/>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个人原因、环境原因</a:t>
              </a:r>
            </a:p>
          </p:txBody>
        </p:sp>
        <p:sp>
          <p:nvSpPr>
            <p:cNvPr id="8" name="Text Box 12"/>
            <p:cNvSpPr txBox="1">
              <a:spLocks noChangeArrowheads="1"/>
            </p:cNvSpPr>
            <p:nvPr/>
          </p:nvSpPr>
          <p:spPr bwMode="auto">
            <a:xfrm>
              <a:off x="3515" y="1979"/>
              <a:ext cx="783" cy="213"/>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不安全行为</a:t>
              </a:r>
            </a:p>
          </p:txBody>
        </p:sp>
        <p:sp>
          <p:nvSpPr>
            <p:cNvPr id="9" name="Text Box 13"/>
            <p:cNvSpPr txBox="1">
              <a:spLocks noChangeArrowheads="1"/>
            </p:cNvSpPr>
            <p:nvPr/>
          </p:nvSpPr>
          <p:spPr bwMode="auto">
            <a:xfrm>
              <a:off x="4740" y="1979"/>
              <a:ext cx="783" cy="213"/>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不安全状态</a:t>
              </a:r>
            </a:p>
          </p:txBody>
        </p:sp>
        <p:sp>
          <p:nvSpPr>
            <p:cNvPr id="10" name="Text Box 14"/>
            <p:cNvSpPr txBox="1">
              <a:spLocks noChangeArrowheads="1"/>
            </p:cNvSpPr>
            <p:nvPr/>
          </p:nvSpPr>
          <p:spPr bwMode="auto">
            <a:xfrm>
              <a:off x="3972" y="2568"/>
              <a:ext cx="855" cy="534"/>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能量或危险物质意外释放</a:t>
              </a:r>
            </a:p>
          </p:txBody>
        </p:sp>
        <p:sp>
          <p:nvSpPr>
            <p:cNvPr id="11" name="Text Box 15"/>
            <p:cNvSpPr txBox="1">
              <a:spLocks noChangeArrowheads="1"/>
            </p:cNvSpPr>
            <p:nvPr/>
          </p:nvSpPr>
          <p:spPr bwMode="auto">
            <a:xfrm>
              <a:off x="4020" y="3351"/>
              <a:ext cx="783" cy="213"/>
            </a:xfrm>
            <a:prstGeom prst="rect">
              <a:avLst/>
            </a:prstGeom>
            <a:noFill/>
            <a:ln w="22225">
              <a:solidFill>
                <a:srgbClr val="000000"/>
              </a:solid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a:ln>
                    <a:noFill/>
                  </a:ln>
                  <a:solidFill>
                    <a:srgbClr val="D24132"/>
                  </a:solidFill>
                  <a:uLnTx/>
                  <a:uFillTx/>
                  <a:latin typeface="微软雅黑" panose="020B0503020204020204" pitchFamily="34" charset="-122"/>
                  <a:ea typeface="微软雅黑" panose="020B0503020204020204" pitchFamily="34" charset="-122"/>
                </a:rPr>
                <a:t>事故</a:t>
              </a:r>
            </a:p>
          </p:txBody>
        </p:sp>
        <p:sp>
          <p:nvSpPr>
            <p:cNvPr id="12" name="Line 16"/>
            <p:cNvSpPr>
              <a:spLocks noChangeShapeType="1"/>
            </p:cNvSpPr>
            <p:nvPr/>
          </p:nvSpPr>
          <p:spPr bwMode="auto">
            <a:xfrm>
              <a:off x="4558" y="1207"/>
              <a:ext cx="0" cy="22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3" name="Line 17"/>
            <p:cNvSpPr>
              <a:spLocks noChangeShapeType="1"/>
            </p:cNvSpPr>
            <p:nvPr/>
          </p:nvSpPr>
          <p:spPr bwMode="auto">
            <a:xfrm>
              <a:off x="3923" y="1706"/>
              <a:ext cx="0" cy="26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4" name="Line 18"/>
            <p:cNvSpPr>
              <a:spLocks noChangeShapeType="1"/>
            </p:cNvSpPr>
            <p:nvPr/>
          </p:nvSpPr>
          <p:spPr bwMode="auto">
            <a:xfrm>
              <a:off x="5103" y="1706"/>
              <a:ext cx="0" cy="26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5" name="Line 19"/>
            <p:cNvSpPr>
              <a:spLocks noChangeShapeType="1"/>
            </p:cNvSpPr>
            <p:nvPr/>
          </p:nvSpPr>
          <p:spPr bwMode="auto">
            <a:xfrm>
              <a:off x="3878" y="2205"/>
              <a:ext cx="498" cy="3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6" name="Line 20"/>
            <p:cNvSpPr>
              <a:spLocks noChangeShapeType="1"/>
            </p:cNvSpPr>
            <p:nvPr/>
          </p:nvSpPr>
          <p:spPr bwMode="auto">
            <a:xfrm flipH="1">
              <a:off x="4376" y="2205"/>
              <a:ext cx="727" cy="3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7" name="Line 21"/>
            <p:cNvSpPr>
              <a:spLocks noChangeShapeType="1"/>
            </p:cNvSpPr>
            <p:nvPr/>
          </p:nvSpPr>
          <p:spPr bwMode="auto">
            <a:xfrm flipH="1">
              <a:off x="4376" y="3113"/>
              <a:ext cx="1" cy="23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8" name="Line 22"/>
            <p:cNvSpPr>
              <a:spLocks noChangeShapeType="1"/>
            </p:cNvSpPr>
            <p:nvPr/>
          </p:nvSpPr>
          <p:spPr bwMode="auto">
            <a:xfrm>
              <a:off x="4302" y="2054"/>
              <a:ext cx="39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19" name="Line 23"/>
            <p:cNvSpPr>
              <a:spLocks noChangeShapeType="1"/>
            </p:cNvSpPr>
            <p:nvPr/>
          </p:nvSpPr>
          <p:spPr bwMode="auto">
            <a:xfrm flipH="1">
              <a:off x="4302" y="2143"/>
              <a:ext cx="39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20" name="Text Box 24"/>
            <p:cNvSpPr txBox="1">
              <a:spLocks noChangeArrowheads="1"/>
            </p:cNvSpPr>
            <p:nvPr/>
          </p:nvSpPr>
          <p:spPr bwMode="auto">
            <a:xfrm>
              <a:off x="2914" y="1074"/>
              <a:ext cx="499" cy="4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基本</a:t>
              </a:r>
            </a:p>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原因</a:t>
              </a:r>
            </a:p>
          </p:txBody>
        </p:sp>
        <p:sp>
          <p:nvSpPr>
            <p:cNvPr id="21" name="Text Box 25"/>
            <p:cNvSpPr txBox="1">
              <a:spLocks noChangeArrowheads="1"/>
            </p:cNvSpPr>
            <p:nvPr/>
          </p:nvSpPr>
          <p:spPr bwMode="auto">
            <a:xfrm>
              <a:off x="2914" y="1888"/>
              <a:ext cx="499" cy="4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间接</a:t>
              </a:r>
            </a:p>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原因</a:t>
              </a:r>
            </a:p>
          </p:txBody>
        </p:sp>
        <p:sp>
          <p:nvSpPr>
            <p:cNvPr id="22" name="Text Box 26"/>
            <p:cNvSpPr txBox="1">
              <a:spLocks noChangeArrowheads="1"/>
            </p:cNvSpPr>
            <p:nvPr/>
          </p:nvSpPr>
          <p:spPr bwMode="auto">
            <a:xfrm>
              <a:off x="2914" y="2599"/>
              <a:ext cx="499" cy="4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直接</a:t>
              </a:r>
            </a:p>
            <a:p>
              <a:pPr marL="0" marR="0" lvl="0" indent="0" algn="ctr" defTabSz="914400" eaLnBrk="1" fontAlgn="base" latinLnBrk="0" hangingPunct="1">
                <a:lnSpc>
                  <a:spcPct val="100000"/>
                </a:lnSpc>
                <a:spcBef>
                  <a:spcPct val="50000"/>
                </a:spcBef>
                <a:spcAft>
                  <a:spcPct val="0"/>
                </a:spcAft>
                <a:buClrTx/>
                <a:buSzTx/>
                <a:buFontTx/>
                <a:buNone/>
                <a:tabLst/>
                <a:defRPr/>
              </a:pPr>
              <a:r>
                <a:rPr kumimoji="1" lang="zh-CN" altLang="en-US" sz="1600" b="1" i="0" u="none" strike="noStrike" kern="0" cap="none" spc="0" normalizeH="0" baseline="0" noProof="0" dirty="0" smtClean="0">
                  <a:ln>
                    <a:noFill/>
                  </a:ln>
                  <a:solidFill>
                    <a:srgbClr val="D24132"/>
                  </a:solidFill>
                  <a:uLnTx/>
                  <a:uFillTx/>
                  <a:latin typeface="微软雅黑" panose="020B0503020204020204" pitchFamily="34" charset="-122"/>
                  <a:ea typeface="微软雅黑" panose="020B0503020204020204" pitchFamily="34" charset="-122"/>
                </a:rPr>
                <a:t>原因</a:t>
              </a:r>
            </a:p>
          </p:txBody>
        </p:sp>
        <p:sp>
          <p:nvSpPr>
            <p:cNvPr id="23" name="AutoShape 27"/>
            <p:cNvSpPr>
              <a:spLocks/>
            </p:cNvSpPr>
            <p:nvPr/>
          </p:nvSpPr>
          <p:spPr bwMode="auto">
            <a:xfrm>
              <a:off x="3448" y="935"/>
              <a:ext cx="96" cy="720"/>
            </a:xfrm>
            <a:prstGeom prst="leftBrace">
              <a:avLst>
                <a:gd name="adj1" fmla="val 62500"/>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24" name="AutoShape 28"/>
            <p:cNvSpPr>
              <a:spLocks noChangeArrowheads="1"/>
            </p:cNvSpPr>
            <p:nvPr/>
          </p:nvSpPr>
          <p:spPr bwMode="auto">
            <a:xfrm>
              <a:off x="3334" y="2069"/>
              <a:ext cx="162" cy="66"/>
            </a:xfrm>
            <a:prstGeom prst="rightArrow">
              <a:avLst>
                <a:gd name="adj1" fmla="val 50000"/>
                <a:gd name="adj2" fmla="val 61364"/>
              </a:avLst>
            </a:prstGeom>
            <a:solidFill>
              <a:srgbClr val="F09C2A"/>
            </a:solidFill>
            <a:ln w="9525">
              <a:solidFill>
                <a:schemeClr val="accent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sp>
          <p:nvSpPr>
            <p:cNvPr id="25" name="AutoShape 29"/>
            <p:cNvSpPr>
              <a:spLocks noChangeArrowheads="1"/>
            </p:cNvSpPr>
            <p:nvPr/>
          </p:nvSpPr>
          <p:spPr bwMode="auto">
            <a:xfrm>
              <a:off x="3424" y="2750"/>
              <a:ext cx="529" cy="105"/>
            </a:xfrm>
            <a:prstGeom prst="rightArrow">
              <a:avLst>
                <a:gd name="adj1" fmla="val 50000"/>
                <a:gd name="adj2" fmla="val 125952"/>
              </a:avLst>
            </a:prstGeom>
            <a:solidFill>
              <a:srgbClr val="F09C2A"/>
            </a:solidFill>
            <a:ln w="9525">
              <a:solidFill>
                <a:schemeClr val="accent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24132"/>
                </a:solidFill>
                <a:uLnTx/>
                <a:uFillTx/>
                <a:latin typeface="微软雅黑" panose="020B0503020204020204" pitchFamily="34" charset="-122"/>
                <a:ea typeface="微软雅黑" panose="020B0503020204020204" pitchFamily="34" charset="-122"/>
              </a:endParaRPr>
            </a:p>
          </p:txBody>
        </p:sp>
      </p:grpSp>
      <p:sp>
        <p:nvSpPr>
          <p:cNvPr id="27"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能量转移致因理论</a:t>
            </a:r>
          </a:p>
        </p:txBody>
      </p:sp>
    </p:spTree>
    <p:extLst>
      <p:ext uri="{BB962C8B-B14F-4D97-AF65-F5344CB8AC3E}">
        <p14:creationId xmlns:p14="http://schemas.microsoft.com/office/powerpoint/2010/main" val="2103133851"/>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454719" y="1622512"/>
            <a:ext cx="10696270" cy="3641945"/>
            <a:chOff x="-67468" y="1488998"/>
            <a:chExt cx="9343764" cy="3128699"/>
          </a:xfrm>
        </p:grpSpPr>
        <p:sp>
          <p:nvSpPr>
            <p:cNvPr id="5" name="Text Box 30"/>
            <p:cNvSpPr txBox="1">
              <a:spLocks noChangeArrowheads="1"/>
            </p:cNvSpPr>
            <p:nvPr/>
          </p:nvSpPr>
          <p:spPr bwMode="auto">
            <a:xfrm>
              <a:off x="4319324" y="3595084"/>
              <a:ext cx="4956969" cy="939068"/>
            </a:xfrm>
            <a:prstGeom prst="rect">
              <a:avLst/>
            </a:prstGeom>
            <a:noFill/>
            <a:ln w="9525" cap="rnd">
              <a:solidFill>
                <a:srgbClr val="D24132"/>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p:txBody>
        </p:sp>
        <p:sp>
          <p:nvSpPr>
            <p:cNvPr id="6" name="Text Box 31"/>
            <p:cNvSpPr txBox="1">
              <a:spLocks noChangeArrowheads="1"/>
            </p:cNvSpPr>
            <p:nvPr/>
          </p:nvSpPr>
          <p:spPr bwMode="auto">
            <a:xfrm>
              <a:off x="7569731" y="1549854"/>
              <a:ext cx="1706563" cy="3016560"/>
            </a:xfrm>
            <a:prstGeom prst="rect">
              <a:avLst/>
            </a:prstGeom>
            <a:noFill/>
            <a:ln w="9525" cap="rnd">
              <a:solidFill>
                <a:srgbClr val="D24132"/>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p:txBody>
        </p:sp>
        <p:sp>
          <p:nvSpPr>
            <p:cNvPr id="7" name="Text Box 29"/>
            <p:cNvSpPr txBox="1">
              <a:spLocks noChangeArrowheads="1"/>
            </p:cNvSpPr>
            <p:nvPr/>
          </p:nvSpPr>
          <p:spPr bwMode="auto">
            <a:xfrm>
              <a:off x="4157930" y="1609386"/>
              <a:ext cx="5118366" cy="939068"/>
            </a:xfrm>
            <a:prstGeom prst="rect">
              <a:avLst/>
            </a:prstGeom>
            <a:noFill/>
            <a:ln w="9525" cap="rnd">
              <a:solidFill>
                <a:srgbClr val="D24132"/>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a:p>
              <a:pPr marL="0" marR="0" lvl="0" indent="0" algn="ctr" defTabSz="873125" eaLnBrk="1" fontAlgn="auto" latinLnBrk="0" hangingPunct="1">
                <a:lnSpc>
                  <a:spcPct val="100000"/>
                </a:lnSpc>
                <a:spcBef>
                  <a:spcPct val="50000"/>
                </a:spcBef>
                <a:spcAft>
                  <a:spcPts val="0"/>
                </a:spcAft>
                <a:buClrTx/>
                <a:buSzTx/>
                <a:buFontTx/>
                <a:buNone/>
                <a:tabLst/>
                <a:defRPr/>
              </a:pPr>
              <a:endParaRPr kumimoji="1" lang="zh-CN" altLang="en-US" sz="2250" b="0" i="0" u="none" strike="noStrike" kern="0" cap="none" spc="0" normalizeH="0" baseline="0" noProof="0">
                <a:ln>
                  <a:noFill/>
                </a:ln>
                <a:solidFill>
                  <a:srgbClr val="0000CC"/>
                </a:solidFill>
                <a:effectLst/>
                <a:uLnTx/>
                <a:uFillTx/>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13230" y="2872770"/>
              <a:ext cx="1624542" cy="481542"/>
            </a:xfrm>
            <a:prstGeom prst="roundRect">
              <a:avLst/>
            </a:prstGeom>
            <a:solidFill>
              <a:srgbClr val="D24132"/>
            </a:solidFill>
            <a:ln w="9525">
              <a:solidFill>
                <a:sysClr val="windowText" lastClr="0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9" name="Rectangle 3"/>
            <p:cNvSpPr>
              <a:spLocks noChangeArrowheads="1"/>
            </p:cNvSpPr>
            <p:nvPr/>
          </p:nvSpPr>
          <p:spPr bwMode="auto">
            <a:xfrm>
              <a:off x="2369346" y="1797237"/>
              <a:ext cx="1625866" cy="481542"/>
            </a:xfrm>
            <a:prstGeom prst="roundRect">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不安全状态</a:t>
              </a:r>
            </a:p>
          </p:txBody>
        </p:sp>
        <p:sp>
          <p:nvSpPr>
            <p:cNvPr id="10" name="Rectangle 4"/>
            <p:cNvSpPr>
              <a:spLocks noChangeArrowheads="1"/>
            </p:cNvSpPr>
            <p:nvPr/>
          </p:nvSpPr>
          <p:spPr bwMode="auto">
            <a:xfrm>
              <a:off x="2369346" y="3777645"/>
              <a:ext cx="1625866" cy="480219"/>
            </a:xfrm>
            <a:prstGeom prst="roundRect">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不安全行为</a:t>
              </a:r>
            </a:p>
          </p:txBody>
        </p:sp>
        <p:sp>
          <p:nvSpPr>
            <p:cNvPr id="11" name="Rectangle 5"/>
            <p:cNvSpPr>
              <a:spLocks noChangeArrowheads="1"/>
            </p:cNvSpPr>
            <p:nvPr/>
          </p:nvSpPr>
          <p:spPr bwMode="auto">
            <a:xfrm>
              <a:off x="4482042" y="1909688"/>
              <a:ext cx="1137710" cy="301626"/>
            </a:xfrm>
            <a:prstGeom prst="roundRect">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起因物</a:t>
              </a:r>
            </a:p>
          </p:txBody>
        </p:sp>
        <p:sp>
          <p:nvSpPr>
            <p:cNvPr id="12" name="Rectangle 6"/>
            <p:cNvSpPr>
              <a:spLocks noChangeArrowheads="1"/>
            </p:cNvSpPr>
            <p:nvPr/>
          </p:nvSpPr>
          <p:spPr bwMode="auto">
            <a:xfrm>
              <a:off x="6188605" y="1909688"/>
              <a:ext cx="1137710" cy="301626"/>
            </a:xfrm>
            <a:prstGeom prst="roundRect">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致害物</a:t>
              </a:r>
            </a:p>
          </p:txBody>
        </p:sp>
        <p:sp>
          <p:nvSpPr>
            <p:cNvPr id="13" name="Rectangle 7"/>
            <p:cNvSpPr>
              <a:spLocks noChangeArrowheads="1"/>
            </p:cNvSpPr>
            <p:nvPr/>
          </p:nvSpPr>
          <p:spPr bwMode="auto">
            <a:xfrm>
              <a:off x="7813147" y="3896706"/>
              <a:ext cx="1137710" cy="300302"/>
            </a:xfrm>
            <a:prstGeom prst="roundRect">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人</a:t>
              </a:r>
            </a:p>
          </p:txBody>
        </p:sp>
        <p:sp>
          <p:nvSpPr>
            <p:cNvPr id="14" name="AutoShape 8"/>
            <p:cNvSpPr>
              <a:spLocks noChangeArrowheads="1"/>
            </p:cNvSpPr>
            <p:nvPr/>
          </p:nvSpPr>
          <p:spPr bwMode="auto">
            <a:xfrm>
              <a:off x="7732448" y="1729772"/>
              <a:ext cx="1382449" cy="661459"/>
            </a:xfrm>
            <a:prstGeom prst="diamond">
              <a:avLst/>
            </a:prstGeom>
            <a:solidFill>
              <a:srgbClr val="D24132"/>
            </a:solidFill>
            <a:ln w="9525">
              <a:solidFill>
                <a:sysClr val="windowText" lastClr="000000"/>
              </a:solidFill>
              <a:miter lim="800000"/>
              <a:headEnd/>
              <a:tailEnd/>
            </a:ln>
          </p:spPr>
          <p:txBody>
            <a:bodyPr wrap="none" lIns="72732" tIns="36368" rIns="72732" bIns="36368" anchor="ct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ts val="0"/>
                </a:spcBef>
                <a:spcAft>
                  <a:spcPts val="0"/>
                </a:spcAft>
                <a:buClrTx/>
                <a:buSzTx/>
                <a:buFontTx/>
                <a:buNone/>
                <a:tabLst/>
                <a:defRPr/>
              </a:pPr>
              <a:r>
                <a:rPr kumimoji="1" lang="zh-CN" altLang="en-US" sz="1667"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事故现场</a:t>
              </a:r>
            </a:p>
          </p:txBody>
        </p:sp>
        <p:sp>
          <p:nvSpPr>
            <p:cNvPr id="15" name="Line 9"/>
            <p:cNvSpPr>
              <a:spLocks noChangeShapeType="1"/>
            </p:cNvSpPr>
            <p:nvPr/>
          </p:nvSpPr>
          <p:spPr bwMode="auto">
            <a:xfrm flipV="1">
              <a:off x="1637775" y="2030071"/>
              <a:ext cx="731572" cy="1083470"/>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Line 10"/>
            <p:cNvSpPr>
              <a:spLocks noChangeShapeType="1"/>
            </p:cNvSpPr>
            <p:nvPr/>
          </p:nvSpPr>
          <p:spPr bwMode="auto">
            <a:xfrm>
              <a:off x="1637775" y="3113539"/>
              <a:ext cx="731572" cy="841377"/>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Line 11"/>
            <p:cNvSpPr>
              <a:spLocks noChangeShapeType="1"/>
            </p:cNvSpPr>
            <p:nvPr/>
          </p:nvSpPr>
          <p:spPr bwMode="auto">
            <a:xfrm>
              <a:off x="3995211" y="2030070"/>
              <a:ext cx="486834" cy="0"/>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Line 12"/>
            <p:cNvSpPr>
              <a:spLocks noChangeShapeType="1"/>
            </p:cNvSpPr>
            <p:nvPr/>
          </p:nvSpPr>
          <p:spPr bwMode="auto">
            <a:xfrm>
              <a:off x="5619753" y="2030070"/>
              <a:ext cx="568854" cy="0"/>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Line 13"/>
            <p:cNvSpPr>
              <a:spLocks noChangeShapeType="1"/>
            </p:cNvSpPr>
            <p:nvPr/>
          </p:nvSpPr>
          <p:spPr bwMode="auto">
            <a:xfrm>
              <a:off x="7326313" y="2030070"/>
              <a:ext cx="406137" cy="0"/>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Line 14"/>
            <p:cNvSpPr>
              <a:spLocks noChangeShapeType="1"/>
            </p:cNvSpPr>
            <p:nvPr/>
          </p:nvSpPr>
          <p:spPr bwMode="auto">
            <a:xfrm>
              <a:off x="3995210" y="4017091"/>
              <a:ext cx="3817938" cy="0"/>
            </a:xfrm>
            <a:prstGeom prst="line">
              <a:avLst/>
            </a:prstGeom>
            <a:noFill/>
            <a:ln w="6350" cap="flat" cmpd="sng" algn="ctr">
              <a:solidFill>
                <a:srgbClr val="D24132"/>
              </a:solidFill>
              <a:prstDash val="solid"/>
              <a:miter lim="800000"/>
              <a:headEn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Text Box 15"/>
            <p:cNvSpPr txBox="1">
              <a:spLocks noChangeArrowheads="1"/>
            </p:cNvSpPr>
            <p:nvPr/>
          </p:nvSpPr>
          <p:spPr bwMode="auto">
            <a:xfrm>
              <a:off x="-67468" y="2937592"/>
              <a:ext cx="1785938"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安全管理缺陷</a:t>
              </a:r>
            </a:p>
          </p:txBody>
        </p:sp>
        <p:sp>
          <p:nvSpPr>
            <p:cNvPr id="22" name="Text Box 16"/>
            <p:cNvSpPr txBox="1">
              <a:spLocks noChangeArrowheads="1"/>
            </p:cNvSpPr>
            <p:nvPr/>
          </p:nvSpPr>
          <p:spPr bwMode="auto">
            <a:xfrm>
              <a:off x="2369344" y="1488998"/>
              <a:ext cx="1706563"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686868"/>
                  </a:solidFill>
                  <a:effectLst/>
                  <a:uLnTx/>
                  <a:uFillTx/>
                  <a:latin typeface="微软雅黑" panose="020B0503020204020204" pitchFamily="34" charset="-122"/>
                  <a:ea typeface="微软雅黑" panose="020B0503020204020204" pitchFamily="34" charset="-122"/>
                </a:rPr>
                <a:t>物的原因</a:t>
              </a:r>
            </a:p>
          </p:txBody>
        </p:sp>
        <p:sp>
          <p:nvSpPr>
            <p:cNvPr id="23" name="Text Box 17"/>
            <p:cNvSpPr txBox="1">
              <a:spLocks noChangeArrowheads="1"/>
            </p:cNvSpPr>
            <p:nvPr/>
          </p:nvSpPr>
          <p:spPr bwMode="auto">
            <a:xfrm>
              <a:off x="2450043" y="3474695"/>
              <a:ext cx="1461822"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686868"/>
                  </a:solidFill>
                  <a:effectLst/>
                  <a:uLnTx/>
                  <a:uFillTx/>
                  <a:latin typeface="微软雅黑" panose="020B0503020204020204" pitchFamily="34" charset="-122"/>
                  <a:ea typeface="微软雅黑" panose="020B0503020204020204" pitchFamily="34" charset="-122"/>
                </a:rPr>
                <a:t>人的原因</a:t>
              </a:r>
            </a:p>
          </p:txBody>
        </p:sp>
        <p:sp>
          <p:nvSpPr>
            <p:cNvPr id="24" name="Line 18"/>
            <p:cNvSpPr>
              <a:spLocks noChangeShapeType="1"/>
            </p:cNvSpPr>
            <p:nvPr/>
          </p:nvSpPr>
          <p:spPr bwMode="auto">
            <a:xfrm>
              <a:off x="8383323" y="2391228"/>
              <a:ext cx="0" cy="1444626"/>
            </a:xfrm>
            <a:prstGeom prst="line">
              <a:avLst/>
            </a:prstGeom>
            <a:noFill/>
            <a:ln w="6350" cap="flat" cmpd="sng" algn="ctr">
              <a:solidFill>
                <a:srgbClr val="D24132"/>
              </a:solidFill>
              <a:prstDash val="solid"/>
              <a:miter lim="800000"/>
              <a:headEnd type="triangle" w="med" len="med"/>
              <a:tailEnd type="triangle" w="med" len="med"/>
            </a:ln>
            <a:effectLst/>
          </p:spPr>
          <p:txBody>
            <a:bodyPr wrap="none"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8593815" y="2456050"/>
              <a:ext cx="326614" cy="1201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168" b="0" i="0" u="none" strike="noStrike" kern="0" cap="none" spc="0" normalizeH="0" baseline="0" noProof="0" dirty="0">
                  <a:ln>
                    <a:noFill/>
                  </a:ln>
                  <a:solidFill>
                    <a:srgbClr val="686868"/>
                  </a:solidFill>
                  <a:effectLst/>
                  <a:uLnTx/>
                  <a:uFillTx/>
                  <a:latin typeface="微软雅黑" panose="020B0503020204020204" pitchFamily="34" charset="-122"/>
                  <a:ea typeface="微软雅黑" panose="020B0503020204020204" pitchFamily="34" charset="-122"/>
                </a:rPr>
                <a:t>接  触  伤 害</a:t>
              </a:r>
            </a:p>
          </p:txBody>
        </p:sp>
        <p:sp>
          <p:nvSpPr>
            <p:cNvPr id="26" name="Text Box 20"/>
            <p:cNvSpPr txBox="1">
              <a:spLocks noChangeArrowheads="1"/>
            </p:cNvSpPr>
            <p:nvPr/>
          </p:nvSpPr>
          <p:spPr bwMode="auto">
            <a:xfrm>
              <a:off x="4446653" y="1609383"/>
              <a:ext cx="3005667"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686868"/>
                  </a:solidFill>
                  <a:effectLst/>
                  <a:uLnTx/>
                  <a:uFillTx/>
                  <a:latin typeface="微软雅黑" panose="020B0503020204020204" pitchFamily="34" charset="-122"/>
                  <a:ea typeface="微软雅黑" panose="020B0503020204020204" pitchFamily="34" charset="-122"/>
                </a:rPr>
                <a:t>物（包括环境）</a:t>
              </a:r>
            </a:p>
          </p:txBody>
        </p:sp>
        <p:sp>
          <p:nvSpPr>
            <p:cNvPr id="27" name="Text Box 21"/>
            <p:cNvSpPr txBox="1">
              <a:spLocks noChangeArrowheads="1"/>
            </p:cNvSpPr>
            <p:nvPr/>
          </p:nvSpPr>
          <p:spPr bwMode="auto">
            <a:xfrm>
              <a:off x="4401346" y="3687685"/>
              <a:ext cx="2924969"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686868"/>
                  </a:solidFill>
                  <a:effectLst/>
                  <a:uLnTx/>
                  <a:uFillTx/>
                  <a:latin typeface="微软雅黑" panose="020B0503020204020204" pitchFamily="34" charset="-122"/>
                  <a:ea typeface="微软雅黑" panose="020B0503020204020204" pitchFamily="34" charset="-122"/>
                </a:rPr>
                <a:t>人（包括肇事人和受害人）</a:t>
              </a:r>
            </a:p>
          </p:txBody>
        </p:sp>
        <p:sp>
          <p:nvSpPr>
            <p:cNvPr id="28" name="Text Box 22"/>
            <p:cNvSpPr txBox="1">
              <a:spLocks noChangeArrowheads="1"/>
            </p:cNvSpPr>
            <p:nvPr/>
          </p:nvSpPr>
          <p:spPr bwMode="auto">
            <a:xfrm>
              <a:off x="13232" y="3835854"/>
              <a:ext cx="1543843" cy="71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D24132"/>
                  </a:solidFill>
                  <a:effectLst/>
                  <a:uLnTx/>
                  <a:uFillTx/>
                  <a:latin typeface="微软雅黑" panose="020B0503020204020204" pitchFamily="34" charset="-122"/>
                  <a:ea typeface="微软雅黑" panose="020B0503020204020204" pitchFamily="34" charset="-122"/>
                </a:rPr>
                <a:t>本质原因</a:t>
              </a:r>
            </a:p>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D24132"/>
                  </a:solidFill>
                  <a:effectLst/>
                  <a:uLnTx/>
                  <a:uFillTx/>
                  <a:latin typeface="微软雅黑" panose="020B0503020204020204" pitchFamily="34" charset="-122"/>
                  <a:ea typeface="微软雅黑" panose="020B0503020204020204" pitchFamily="34" charset="-122"/>
                </a:rPr>
                <a:t>间接原因</a:t>
              </a:r>
            </a:p>
          </p:txBody>
        </p:sp>
        <p:sp>
          <p:nvSpPr>
            <p:cNvPr id="29" name="AutoShape 23"/>
            <p:cNvSpPr>
              <a:spLocks noChangeArrowheads="1"/>
            </p:cNvSpPr>
            <p:nvPr/>
          </p:nvSpPr>
          <p:spPr bwMode="auto">
            <a:xfrm>
              <a:off x="175948" y="3774999"/>
              <a:ext cx="1137710" cy="842698"/>
            </a:xfrm>
            <a:prstGeom prst="bracketPair">
              <a:avLst>
                <a:gd name="adj" fmla="val 16667"/>
              </a:avLst>
            </a:prstGeom>
            <a:noFill/>
            <a:ln w="9525">
              <a:solidFill>
                <a:sysClr val="windowText" lastClr="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Text Box 24"/>
            <p:cNvSpPr txBox="1">
              <a:spLocks noChangeArrowheads="1"/>
            </p:cNvSpPr>
            <p:nvPr/>
          </p:nvSpPr>
          <p:spPr bwMode="auto">
            <a:xfrm>
              <a:off x="2532065" y="2872770"/>
              <a:ext cx="1379803" cy="32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732" tIns="36368" rIns="72732" bIns="36368">
              <a:spAutoFit/>
            </a:bodyPr>
            <a:lstStyle>
              <a:lvl1pPr defTabSz="873125" eaLnBrk="0" hangingPunct="0">
                <a:defRPr>
                  <a:solidFill>
                    <a:schemeClr val="tx1"/>
                  </a:solidFill>
                  <a:latin typeface="Arial" panose="020B0604020202020204" pitchFamily="34" charset="0"/>
                  <a:ea typeface="宋体" panose="02010600030101010101" pitchFamily="2" charset="-122"/>
                </a:defRPr>
              </a:lvl1pPr>
              <a:lvl2pPr marL="742950" indent="-285750" defTabSz="873125" eaLnBrk="0" hangingPunct="0">
                <a:defRPr>
                  <a:solidFill>
                    <a:schemeClr val="tx1"/>
                  </a:solidFill>
                  <a:latin typeface="Arial" panose="020B0604020202020204" pitchFamily="34" charset="0"/>
                  <a:ea typeface="宋体" panose="02010600030101010101" pitchFamily="2" charset="-122"/>
                </a:defRPr>
              </a:lvl2pPr>
              <a:lvl3pPr marL="1143000" indent="-228600" defTabSz="873125" eaLnBrk="0" hangingPunct="0">
                <a:defRPr>
                  <a:solidFill>
                    <a:schemeClr val="tx1"/>
                  </a:solidFill>
                  <a:latin typeface="Arial" panose="020B0604020202020204" pitchFamily="34" charset="0"/>
                  <a:ea typeface="宋体" panose="02010600030101010101" pitchFamily="2" charset="-122"/>
                </a:defRPr>
              </a:lvl3pPr>
              <a:lvl4pPr marL="1600200" indent="-228600" defTabSz="873125" eaLnBrk="0" hangingPunct="0">
                <a:defRPr>
                  <a:solidFill>
                    <a:schemeClr val="tx1"/>
                  </a:solidFill>
                  <a:latin typeface="Arial" panose="020B0604020202020204" pitchFamily="34" charset="0"/>
                  <a:ea typeface="宋体" panose="02010600030101010101" pitchFamily="2" charset="-122"/>
                </a:defRPr>
              </a:lvl4pPr>
              <a:lvl5pPr marL="2057400" indent="-228600" defTabSz="873125" eaLnBrk="0" hangingPunct="0">
                <a:defRPr>
                  <a:solidFill>
                    <a:schemeClr val="tx1"/>
                  </a:solidFill>
                  <a:latin typeface="Arial" panose="020B060402020202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873125" eaLnBrk="1" fontAlgn="auto" latinLnBrk="0" hangingPunct="1">
                <a:lnSpc>
                  <a:spcPct val="100000"/>
                </a:lnSpc>
                <a:spcBef>
                  <a:spcPct val="50000"/>
                </a:spcBef>
                <a:spcAft>
                  <a:spcPts val="0"/>
                </a:spcAft>
                <a:buClrTx/>
                <a:buSzTx/>
                <a:buFontTx/>
                <a:buNone/>
                <a:tabLst/>
                <a:defRPr/>
              </a:pPr>
              <a:r>
                <a:rPr kumimoji="1" lang="zh-CN" altLang="en-US" sz="1667" b="0" i="0" u="none" strike="noStrike" kern="0" cap="none" spc="0" normalizeH="0" baseline="0" noProof="0" dirty="0">
                  <a:ln>
                    <a:noFill/>
                  </a:ln>
                  <a:solidFill>
                    <a:srgbClr val="D24132"/>
                  </a:solidFill>
                  <a:effectLst/>
                  <a:uLnTx/>
                  <a:uFillTx/>
                  <a:latin typeface="微软雅黑" panose="020B0503020204020204" pitchFamily="34" charset="-122"/>
                  <a:ea typeface="微软雅黑" panose="020B0503020204020204" pitchFamily="34" charset="-122"/>
                </a:rPr>
                <a:t>直接原因</a:t>
              </a:r>
            </a:p>
          </p:txBody>
        </p:sp>
        <p:sp>
          <p:nvSpPr>
            <p:cNvPr id="31" name="AutoShape 25"/>
            <p:cNvSpPr>
              <a:spLocks noChangeArrowheads="1"/>
            </p:cNvSpPr>
            <p:nvPr/>
          </p:nvSpPr>
          <p:spPr bwMode="auto">
            <a:xfrm>
              <a:off x="2532064" y="2932301"/>
              <a:ext cx="1299106" cy="181240"/>
            </a:xfrm>
            <a:prstGeom prst="bracketPair">
              <a:avLst>
                <a:gd name="adj" fmla="val 16667"/>
              </a:avLst>
            </a:prstGeom>
            <a:noFill/>
            <a:ln w="9525">
              <a:solidFill>
                <a:sysClr val="windowText" lastClr="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AutoShape 26"/>
            <p:cNvSpPr>
              <a:spLocks noChangeArrowheads="1"/>
            </p:cNvSpPr>
            <p:nvPr/>
          </p:nvSpPr>
          <p:spPr bwMode="auto">
            <a:xfrm>
              <a:off x="3100919" y="2572468"/>
              <a:ext cx="243417" cy="300302"/>
            </a:xfrm>
            <a:prstGeom prst="upArrow">
              <a:avLst>
                <a:gd name="adj1" fmla="val 50000"/>
                <a:gd name="adj2" fmla="val 41112"/>
              </a:avLst>
            </a:prstGeom>
            <a:solidFill>
              <a:sysClr val="window" lastClr="FFFFFF"/>
            </a:solidFill>
            <a:ln w="12700" cap="flat" cmpd="sng" algn="ctr">
              <a:solidFill>
                <a:srgbClr val="5B9BD5"/>
              </a:solidFill>
              <a:prstDash val="solid"/>
              <a:miter lim="800000"/>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AutoShape 27"/>
            <p:cNvSpPr>
              <a:spLocks noChangeArrowheads="1"/>
            </p:cNvSpPr>
            <p:nvPr/>
          </p:nvSpPr>
          <p:spPr bwMode="auto">
            <a:xfrm>
              <a:off x="648175" y="3534228"/>
              <a:ext cx="243417" cy="301626"/>
            </a:xfrm>
            <a:prstGeom prst="upArrow">
              <a:avLst>
                <a:gd name="adj1" fmla="val 50000"/>
                <a:gd name="adj2" fmla="val 41293"/>
              </a:avLst>
            </a:prstGeom>
            <a:solidFill>
              <a:sysClr val="window" lastClr="FFFFFF"/>
            </a:solidFill>
            <a:ln w="12700" cap="flat" cmpd="sng" algn="ctr">
              <a:solidFill>
                <a:srgbClr val="5B9BD5"/>
              </a:solidFill>
              <a:prstDash val="solid"/>
              <a:miter lim="800000"/>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AutoShape 28"/>
            <p:cNvSpPr>
              <a:spLocks noChangeArrowheads="1"/>
            </p:cNvSpPr>
            <p:nvPr/>
          </p:nvSpPr>
          <p:spPr bwMode="auto">
            <a:xfrm>
              <a:off x="3100919" y="3173071"/>
              <a:ext cx="243417" cy="301626"/>
            </a:xfrm>
            <a:prstGeom prst="downArrow">
              <a:avLst>
                <a:gd name="adj1" fmla="val 50000"/>
                <a:gd name="adj2" fmla="val 41293"/>
              </a:avLst>
            </a:prstGeom>
            <a:solidFill>
              <a:sysClr val="window" lastClr="FFFFFF"/>
            </a:solidFill>
            <a:ln w="12700" cap="flat" cmpd="sng" algn="ctr">
              <a:solidFill>
                <a:srgbClr val="5B9BD5"/>
              </a:solidFill>
              <a:prstDash val="solid"/>
              <a:miter lim="800000"/>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168"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36"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轨迹交叉理论模型</a:t>
            </a:r>
          </a:p>
        </p:txBody>
      </p:sp>
    </p:spTree>
    <p:extLst>
      <p:ext uri="{BB962C8B-B14F-4D97-AF65-F5344CB8AC3E}">
        <p14:creationId xmlns:p14="http://schemas.microsoft.com/office/powerpoint/2010/main" val="2677154463"/>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 name="组合 60"/>
          <p:cNvGrpSpPr>
            <a:grpSpLocks/>
          </p:cNvGrpSpPr>
          <p:nvPr/>
        </p:nvGrpSpPr>
        <p:grpSpPr bwMode="auto">
          <a:xfrm>
            <a:off x="1329309" y="1312093"/>
            <a:ext cx="9144000" cy="4274026"/>
            <a:chOff x="-180975" y="2085460"/>
            <a:chExt cx="9144000" cy="4274026"/>
          </a:xfrm>
        </p:grpSpPr>
        <p:sp>
          <p:nvSpPr>
            <p:cNvPr id="36" name="Rectangle 368"/>
            <p:cNvSpPr>
              <a:spLocks noChangeArrowheads="1"/>
            </p:cNvSpPr>
            <p:nvPr/>
          </p:nvSpPr>
          <p:spPr bwMode="auto">
            <a:xfrm>
              <a:off x="-180975" y="2085460"/>
              <a:ext cx="184731" cy="369332"/>
            </a:xfrm>
            <a:prstGeom prst="rect">
              <a:avLst/>
            </a:prstGeom>
            <a:noFill/>
            <a:ln w="9525">
              <a:noFill/>
              <a:miter lim="800000"/>
              <a:headEnd/>
              <a:tailEnd/>
            </a:ln>
            <a:effectLst/>
          </p:spPr>
          <p:txBody>
            <a:bodyPr wrap="none" anchor="ctr">
              <a:spAutoFit/>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37" name="Rectangle 369"/>
            <p:cNvSpPr>
              <a:spLocks noChangeArrowheads="1"/>
            </p:cNvSpPr>
            <p:nvPr/>
          </p:nvSpPr>
          <p:spPr bwMode="auto">
            <a:xfrm>
              <a:off x="-180975" y="2085460"/>
              <a:ext cx="184731" cy="369332"/>
            </a:xfrm>
            <a:prstGeom prst="rect">
              <a:avLst/>
            </a:prstGeom>
            <a:noFill/>
            <a:ln w="9525">
              <a:noFill/>
              <a:miter lim="800000"/>
              <a:headEnd/>
              <a:tailEnd/>
            </a:ln>
            <a:effectLst/>
          </p:spPr>
          <p:txBody>
            <a:bodyPr wrap="none" anchor="ctr">
              <a:spAutoFit/>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38" name="Rectangle 370"/>
            <p:cNvSpPr>
              <a:spLocks noChangeArrowheads="1"/>
            </p:cNvSpPr>
            <p:nvPr/>
          </p:nvSpPr>
          <p:spPr bwMode="auto">
            <a:xfrm>
              <a:off x="214313" y="3279776"/>
              <a:ext cx="936625"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39" name="Text Box 371"/>
            <p:cNvSpPr txBox="1">
              <a:spLocks noChangeArrowheads="1"/>
            </p:cNvSpPr>
            <p:nvPr/>
          </p:nvSpPr>
          <p:spPr bwMode="auto">
            <a:xfrm>
              <a:off x="214313" y="3279776"/>
              <a:ext cx="1008062" cy="336550"/>
            </a:xfrm>
            <a:prstGeom prst="rect">
              <a:avLst/>
            </a:prstGeom>
            <a:noFill/>
            <a:ln w="9525">
              <a:noFill/>
              <a:miter lim="800000"/>
              <a:headEnd/>
              <a:tailEnd/>
            </a:ln>
            <a:effectLst/>
          </p:spPr>
          <p:txBody>
            <a:bodyPr>
              <a:spAutoFit/>
            </a:bodyPr>
            <a:lstStyle/>
            <a:p>
              <a:pPr>
                <a:defRPr/>
              </a:pPr>
              <a:r>
                <a:rPr kumimoji="1" lang="zh-CN" altLang="en-US" sz="1600" kern="0" dirty="0">
                  <a:solidFill>
                    <a:schemeClr val="bg1"/>
                  </a:solidFill>
                  <a:latin typeface="微软雅黑" panose="020B0503020204020204" pitchFamily="34" charset="-122"/>
                  <a:ea typeface="微软雅黑" panose="020B0503020204020204" pitchFamily="34" charset="-122"/>
                </a:rPr>
                <a:t>社会因素</a:t>
              </a:r>
            </a:p>
          </p:txBody>
        </p:sp>
        <p:sp>
          <p:nvSpPr>
            <p:cNvPr id="40" name="Rectangle 372"/>
            <p:cNvSpPr>
              <a:spLocks noChangeArrowheads="1"/>
            </p:cNvSpPr>
            <p:nvPr/>
          </p:nvSpPr>
          <p:spPr bwMode="auto">
            <a:xfrm>
              <a:off x="1654175" y="3279776"/>
              <a:ext cx="1008063"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1" name="Text Box 373"/>
            <p:cNvSpPr txBox="1">
              <a:spLocks noChangeArrowheads="1"/>
            </p:cNvSpPr>
            <p:nvPr/>
          </p:nvSpPr>
          <p:spPr bwMode="auto">
            <a:xfrm>
              <a:off x="1654175" y="3279776"/>
              <a:ext cx="1008062" cy="336550"/>
            </a:xfrm>
            <a:prstGeom prst="rect">
              <a:avLst/>
            </a:prstGeom>
            <a:noFill/>
            <a:ln w="9525">
              <a:noFill/>
              <a:miter lim="800000"/>
              <a:headEnd/>
              <a:tailEnd/>
            </a:ln>
            <a:effectLst/>
          </p:spPr>
          <p:txBody>
            <a:bodyPr wrap="square">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安全缺陷</a:t>
              </a:r>
            </a:p>
          </p:txBody>
        </p:sp>
        <p:sp>
          <p:nvSpPr>
            <p:cNvPr id="42" name="Rectangle 374"/>
            <p:cNvSpPr>
              <a:spLocks noChangeArrowheads="1"/>
            </p:cNvSpPr>
            <p:nvPr/>
          </p:nvSpPr>
          <p:spPr bwMode="auto">
            <a:xfrm>
              <a:off x="3095625" y="2703513"/>
              <a:ext cx="1150938"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3" name="Text Box 375"/>
            <p:cNvSpPr txBox="1">
              <a:spLocks noChangeArrowheads="1"/>
            </p:cNvSpPr>
            <p:nvPr/>
          </p:nvSpPr>
          <p:spPr bwMode="auto">
            <a:xfrm>
              <a:off x="3022600" y="2703513"/>
              <a:ext cx="1296988"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不安全状态</a:t>
              </a:r>
            </a:p>
          </p:txBody>
        </p:sp>
        <p:sp>
          <p:nvSpPr>
            <p:cNvPr id="44" name="Rectangle 376"/>
            <p:cNvSpPr>
              <a:spLocks noChangeArrowheads="1"/>
            </p:cNvSpPr>
            <p:nvPr/>
          </p:nvSpPr>
          <p:spPr bwMode="auto">
            <a:xfrm>
              <a:off x="4751388" y="2703513"/>
              <a:ext cx="935037"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5" name="Text Box 377"/>
            <p:cNvSpPr txBox="1">
              <a:spLocks noChangeArrowheads="1"/>
            </p:cNvSpPr>
            <p:nvPr/>
          </p:nvSpPr>
          <p:spPr bwMode="auto">
            <a:xfrm>
              <a:off x="4751388" y="2703513"/>
              <a:ext cx="935037"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起因物</a:t>
              </a:r>
            </a:p>
          </p:txBody>
        </p:sp>
        <p:sp>
          <p:nvSpPr>
            <p:cNvPr id="46" name="Rectangle 378"/>
            <p:cNvSpPr>
              <a:spLocks noChangeArrowheads="1"/>
            </p:cNvSpPr>
            <p:nvPr/>
          </p:nvSpPr>
          <p:spPr bwMode="auto">
            <a:xfrm>
              <a:off x="6407150" y="2703513"/>
              <a:ext cx="936625"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7" name="Text Box 379"/>
            <p:cNvSpPr txBox="1">
              <a:spLocks noChangeArrowheads="1"/>
            </p:cNvSpPr>
            <p:nvPr/>
          </p:nvSpPr>
          <p:spPr bwMode="auto">
            <a:xfrm>
              <a:off x="6407150" y="2703513"/>
              <a:ext cx="936625"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致害物</a:t>
              </a:r>
            </a:p>
          </p:txBody>
        </p:sp>
        <p:sp>
          <p:nvSpPr>
            <p:cNvPr id="48" name="Rectangle 380"/>
            <p:cNvSpPr>
              <a:spLocks noChangeArrowheads="1"/>
            </p:cNvSpPr>
            <p:nvPr/>
          </p:nvSpPr>
          <p:spPr bwMode="auto">
            <a:xfrm>
              <a:off x="3095625" y="3783013"/>
              <a:ext cx="1150938"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9" name="Text Box 381"/>
            <p:cNvSpPr txBox="1">
              <a:spLocks noChangeArrowheads="1"/>
            </p:cNvSpPr>
            <p:nvPr/>
          </p:nvSpPr>
          <p:spPr bwMode="auto">
            <a:xfrm>
              <a:off x="3022600" y="3783013"/>
              <a:ext cx="1296988"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不安全行为</a:t>
              </a:r>
            </a:p>
          </p:txBody>
        </p:sp>
        <p:sp>
          <p:nvSpPr>
            <p:cNvPr id="50" name="Rectangle 382"/>
            <p:cNvSpPr>
              <a:spLocks noChangeArrowheads="1"/>
            </p:cNvSpPr>
            <p:nvPr/>
          </p:nvSpPr>
          <p:spPr bwMode="auto">
            <a:xfrm>
              <a:off x="4751388" y="3783013"/>
              <a:ext cx="935037"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1" name="Text Box 383"/>
            <p:cNvSpPr txBox="1">
              <a:spLocks noChangeArrowheads="1"/>
            </p:cNvSpPr>
            <p:nvPr/>
          </p:nvSpPr>
          <p:spPr bwMode="auto">
            <a:xfrm>
              <a:off x="4751388" y="3783013"/>
              <a:ext cx="935037"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肇事人</a:t>
              </a:r>
            </a:p>
          </p:txBody>
        </p:sp>
        <p:sp>
          <p:nvSpPr>
            <p:cNvPr id="52" name="Rectangle 384"/>
            <p:cNvSpPr>
              <a:spLocks noChangeArrowheads="1"/>
            </p:cNvSpPr>
            <p:nvPr/>
          </p:nvSpPr>
          <p:spPr bwMode="auto">
            <a:xfrm>
              <a:off x="6407150" y="3783013"/>
              <a:ext cx="936625" cy="431800"/>
            </a:xfrm>
            <a:prstGeom prst="rect">
              <a:avLst/>
            </a:prstGeom>
            <a:solidFill>
              <a:srgbClr val="F09C2A"/>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3" name="Text Box 385"/>
            <p:cNvSpPr txBox="1">
              <a:spLocks noChangeArrowheads="1"/>
            </p:cNvSpPr>
            <p:nvPr/>
          </p:nvSpPr>
          <p:spPr bwMode="auto">
            <a:xfrm>
              <a:off x="6407150" y="3783013"/>
              <a:ext cx="936625" cy="336550"/>
            </a:xfrm>
            <a:prstGeom prst="rect">
              <a:avLst/>
            </a:prstGeom>
            <a:noFill/>
            <a:ln w="9525">
              <a:noFill/>
              <a:miter lim="800000"/>
              <a:headEnd/>
              <a:tailEnd/>
            </a:ln>
            <a:effectLst/>
          </p:spPr>
          <p:txBody>
            <a:bodyPr>
              <a:spAutoFit/>
            </a:bodyPr>
            <a:lstStyle>
              <a:defPPr>
                <a:defRPr lang="zh-CN"/>
              </a:defPPr>
              <a:lvl1pPr>
                <a:defRPr kumimoji="1" sz="1600" kern="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受害人</a:t>
              </a:r>
            </a:p>
          </p:txBody>
        </p:sp>
        <p:sp>
          <p:nvSpPr>
            <p:cNvPr id="54" name="Line 386"/>
            <p:cNvSpPr>
              <a:spLocks noChangeShapeType="1"/>
            </p:cNvSpPr>
            <p:nvPr/>
          </p:nvSpPr>
          <p:spPr bwMode="auto">
            <a:xfrm>
              <a:off x="1150938" y="3495676"/>
              <a:ext cx="503237"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5" name="Line 387"/>
            <p:cNvSpPr>
              <a:spLocks noChangeShapeType="1"/>
            </p:cNvSpPr>
            <p:nvPr/>
          </p:nvSpPr>
          <p:spPr bwMode="auto">
            <a:xfrm flipV="1">
              <a:off x="2662238" y="3487738"/>
              <a:ext cx="190500" cy="7938"/>
            </a:xfrm>
            <a:prstGeom prst="line">
              <a:avLst/>
            </a:prstGeom>
            <a:noFill/>
            <a:ln w="31750">
              <a:solidFill>
                <a:srgbClr val="000000"/>
              </a:solidFill>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6" name="Line 388"/>
            <p:cNvSpPr>
              <a:spLocks noChangeShapeType="1"/>
            </p:cNvSpPr>
            <p:nvPr/>
          </p:nvSpPr>
          <p:spPr bwMode="auto">
            <a:xfrm>
              <a:off x="2878138" y="2919413"/>
              <a:ext cx="0" cy="1079500"/>
            </a:xfrm>
            <a:prstGeom prst="line">
              <a:avLst/>
            </a:prstGeom>
            <a:noFill/>
            <a:ln w="31750">
              <a:solidFill>
                <a:srgbClr val="000000"/>
              </a:solidFill>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7" name="Line 389"/>
            <p:cNvSpPr>
              <a:spLocks noChangeShapeType="1"/>
            </p:cNvSpPr>
            <p:nvPr/>
          </p:nvSpPr>
          <p:spPr bwMode="auto">
            <a:xfrm>
              <a:off x="2878138" y="2919413"/>
              <a:ext cx="217487"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8" name="Line 390"/>
            <p:cNvSpPr>
              <a:spLocks noChangeShapeType="1"/>
            </p:cNvSpPr>
            <p:nvPr/>
          </p:nvSpPr>
          <p:spPr bwMode="auto">
            <a:xfrm>
              <a:off x="2878138" y="3998913"/>
              <a:ext cx="217487"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9" name="Line 391"/>
            <p:cNvSpPr>
              <a:spLocks noChangeShapeType="1"/>
            </p:cNvSpPr>
            <p:nvPr/>
          </p:nvSpPr>
          <p:spPr bwMode="auto">
            <a:xfrm>
              <a:off x="4246563" y="2919413"/>
              <a:ext cx="504825"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0" name="Line 392"/>
            <p:cNvSpPr>
              <a:spLocks noChangeShapeType="1"/>
            </p:cNvSpPr>
            <p:nvPr/>
          </p:nvSpPr>
          <p:spPr bwMode="auto">
            <a:xfrm>
              <a:off x="5686425" y="2919413"/>
              <a:ext cx="720725"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1" name="Line 393"/>
            <p:cNvSpPr>
              <a:spLocks noChangeShapeType="1"/>
            </p:cNvSpPr>
            <p:nvPr/>
          </p:nvSpPr>
          <p:spPr bwMode="auto">
            <a:xfrm>
              <a:off x="4246563" y="3998913"/>
              <a:ext cx="504825"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2" name="Line 394"/>
            <p:cNvSpPr>
              <a:spLocks noChangeShapeType="1"/>
            </p:cNvSpPr>
            <p:nvPr/>
          </p:nvSpPr>
          <p:spPr bwMode="auto">
            <a:xfrm>
              <a:off x="5686425" y="3998913"/>
              <a:ext cx="720725" cy="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3" name="Line 395"/>
            <p:cNvSpPr>
              <a:spLocks noChangeShapeType="1"/>
            </p:cNvSpPr>
            <p:nvPr/>
          </p:nvSpPr>
          <p:spPr bwMode="auto">
            <a:xfrm>
              <a:off x="1366838" y="2632076"/>
              <a:ext cx="0" cy="2951162"/>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4" name="Line 396"/>
            <p:cNvSpPr>
              <a:spLocks noChangeShapeType="1"/>
            </p:cNvSpPr>
            <p:nvPr/>
          </p:nvSpPr>
          <p:spPr bwMode="auto">
            <a:xfrm>
              <a:off x="2735263" y="2632076"/>
              <a:ext cx="0" cy="2951162"/>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5" name="Line 397"/>
            <p:cNvSpPr>
              <a:spLocks noChangeShapeType="1"/>
            </p:cNvSpPr>
            <p:nvPr/>
          </p:nvSpPr>
          <p:spPr bwMode="auto">
            <a:xfrm>
              <a:off x="4537075" y="2632076"/>
              <a:ext cx="0" cy="2951162"/>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6" name="Line 398"/>
            <p:cNvSpPr>
              <a:spLocks noChangeShapeType="1"/>
            </p:cNvSpPr>
            <p:nvPr/>
          </p:nvSpPr>
          <p:spPr bwMode="auto">
            <a:xfrm>
              <a:off x="3022600" y="3640138"/>
              <a:ext cx="0" cy="1223963"/>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7" name="AutoShape 399"/>
            <p:cNvSpPr>
              <a:spLocks noChangeArrowheads="1"/>
            </p:cNvSpPr>
            <p:nvPr/>
          </p:nvSpPr>
          <p:spPr bwMode="auto">
            <a:xfrm>
              <a:off x="7415213" y="3206751"/>
              <a:ext cx="1296987" cy="576262"/>
            </a:xfrm>
            <a:prstGeom prst="diamond">
              <a:avLst/>
            </a:prstGeom>
            <a:solidFill>
              <a:srgbClr val="D24132"/>
            </a:solidFill>
            <a:ln w="9525">
              <a:solidFill>
                <a:srgbClr val="000000"/>
              </a:solidFill>
              <a:miter lim="800000"/>
              <a:headEnd/>
              <a:tailEnd/>
            </a:ln>
            <a:effectLst/>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8" name="Line 400"/>
            <p:cNvSpPr>
              <a:spLocks noChangeShapeType="1"/>
            </p:cNvSpPr>
            <p:nvPr/>
          </p:nvSpPr>
          <p:spPr bwMode="auto">
            <a:xfrm>
              <a:off x="7343775" y="3998913"/>
              <a:ext cx="719138" cy="0"/>
            </a:xfrm>
            <a:prstGeom prst="line">
              <a:avLst/>
            </a:prstGeom>
            <a:noFill/>
            <a:ln w="31750">
              <a:solidFill>
                <a:srgbClr val="000000"/>
              </a:solidFill>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9" name="Line 401"/>
            <p:cNvSpPr>
              <a:spLocks noChangeShapeType="1"/>
            </p:cNvSpPr>
            <p:nvPr/>
          </p:nvSpPr>
          <p:spPr bwMode="auto">
            <a:xfrm flipV="1">
              <a:off x="8062913" y="3783013"/>
              <a:ext cx="0" cy="215900"/>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0" name="Line 402"/>
            <p:cNvSpPr>
              <a:spLocks noChangeShapeType="1"/>
            </p:cNvSpPr>
            <p:nvPr/>
          </p:nvSpPr>
          <p:spPr bwMode="auto">
            <a:xfrm>
              <a:off x="7343775" y="2919413"/>
              <a:ext cx="719138" cy="0"/>
            </a:xfrm>
            <a:prstGeom prst="line">
              <a:avLst/>
            </a:prstGeom>
            <a:noFill/>
            <a:ln w="31750">
              <a:solidFill>
                <a:srgbClr val="000000"/>
              </a:solidFill>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1" name="Line 403"/>
            <p:cNvSpPr>
              <a:spLocks noChangeShapeType="1"/>
            </p:cNvSpPr>
            <p:nvPr/>
          </p:nvSpPr>
          <p:spPr bwMode="auto">
            <a:xfrm>
              <a:off x="8062913" y="2919413"/>
              <a:ext cx="0" cy="287338"/>
            </a:xfrm>
            <a:prstGeom prst="line">
              <a:avLst/>
            </a:prstGeom>
            <a:noFill/>
            <a:ln w="31750">
              <a:solidFill>
                <a:srgbClr val="000000"/>
              </a:solidFill>
              <a:round/>
              <a:headEnd/>
              <a:tailEnd type="triangle" w="med" len="me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2" name="Line 404"/>
            <p:cNvSpPr>
              <a:spLocks noChangeShapeType="1"/>
            </p:cNvSpPr>
            <p:nvPr/>
          </p:nvSpPr>
          <p:spPr bwMode="auto">
            <a:xfrm>
              <a:off x="3022600" y="3640138"/>
              <a:ext cx="3816350" cy="0"/>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3" name="Line 405"/>
            <p:cNvSpPr>
              <a:spLocks noChangeShapeType="1"/>
            </p:cNvSpPr>
            <p:nvPr/>
          </p:nvSpPr>
          <p:spPr bwMode="auto">
            <a:xfrm>
              <a:off x="3022600" y="4864101"/>
              <a:ext cx="3816350" cy="0"/>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4" name="Line 406"/>
            <p:cNvSpPr>
              <a:spLocks noChangeShapeType="1"/>
            </p:cNvSpPr>
            <p:nvPr/>
          </p:nvSpPr>
          <p:spPr bwMode="auto">
            <a:xfrm flipV="1">
              <a:off x="6838950" y="4143376"/>
              <a:ext cx="2124075" cy="720725"/>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5" name="Line 407"/>
            <p:cNvSpPr>
              <a:spLocks noChangeShapeType="1"/>
            </p:cNvSpPr>
            <p:nvPr/>
          </p:nvSpPr>
          <p:spPr bwMode="auto">
            <a:xfrm flipV="1">
              <a:off x="6838950" y="2343151"/>
              <a:ext cx="2124075" cy="1296987"/>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6" name="Line 408"/>
            <p:cNvSpPr>
              <a:spLocks noChangeShapeType="1"/>
            </p:cNvSpPr>
            <p:nvPr/>
          </p:nvSpPr>
          <p:spPr bwMode="auto">
            <a:xfrm>
              <a:off x="3022600" y="2198688"/>
              <a:ext cx="0" cy="1081088"/>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7" name="Line 409"/>
            <p:cNvSpPr>
              <a:spLocks noChangeShapeType="1"/>
            </p:cNvSpPr>
            <p:nvPr/>
          </p:nvSpPr>
          <p:spPr bwMode="auto">
            <a:xfrm>
              <a:off x="3022600" y="3279776"/>
              <a:ext cx="3816350" cy="0"/>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8" name="Line 410"/>
            <p:cNvSpPr>
              <a:spLocks noChangeShapeType="1"/>
            </p:cNvSpPr>
            <p:nvPr/>
          </p:nvSpPr>
          <p:spPr bwMode="auto">
            <a:xfrm>
              <a:off x="3022600" y="2198688"/>
              <a:ext cx="3816350" cy="0"/>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9" name="Line 411"/>
            <p:cNvSpPr>
              <a:spLocks noChangeShapeType="1"/>
            </p:cNvSpPr>
            <p:nvPr/>
          </p:nvSpPr>
          <p:spPr bwMode="auto">
            <a:xfrm>
              <a:off x="6838950" y="3279776"/>
              <a:ext cx="2124075" cy="1295400"/>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0" name="Line 412"/>
            <p:cNvSpPr>
              <a:spLocks noChangeShapeType="1"/>
            </p:cNvSpPr>
            <p:nvPr/>
          </p:nvSpPr>
          <p:spPr bwMode="auto">
            <a:xfrm>
              <a:off x="6838950" y="2198688"/>
              <a:ext cx="2124075" cy="865188"/>
            </a:xfrm>
            <a:prstGeom prst="line">
              <a:avLst/>
            </a:prstGeom>
            <a:noFill/>
            <a:ln w="22225">
              <a:solidFill>
                <a:srgbClr val="000000"/>
              </a:solidFill>
              <a:prstDash val="dash"/>
              <a:round/>
              <a:headEnd/>
              <a:tailEnd/>
            </a:ln>
            <a:effectLst/>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1" name="Text Box 413"/>
            <p:cNvSpPr txBox="1">
              <a:spLocks noChangeArrowheads="1"/>
            </p:cNvSpPr>
            <p:nvPr/>
          </p:nvSpPr>
          <p:spPr bwMode="auto">
            <a:xfrm>
              <a:off x="142875" y="5222876"/>
              <a:ext cx="1152525" cy="366712"/>
            </a:xfrm>
            <a:prstGeom prst="rect">
              <a:avLst/>
            </a:prstGeom>
            <a:noFill/>
            <a:ln w="9525">
              <a:noFill/>
              <a:miter lim="800000"/>
              <a:headEnd/>
              <a:tailEnd/>
            </a:ln>
            <a:effectLst/>
          </p:spPr>
          <p:txBody>
            <a:bodyPr>
              <a:spAutoFit/>
            </a:bodyPr>
            <a:lstStyle/>
            <a:p>
              <a:pPr>
                <a:defRPr/>
              </a:pPr>
              <a:r>
                <a:rPr kumimoji="1" lang="zh-CN" altLang="en-US" kern="0">
                  <a:solidFill>
                    <a:srgbClr val="000000"/>
                  </a:solidFill>
                  <a:latin typeface="微软雅黑" panose="020B0503020204020204" pitchFamily="34" charset="-122"/>
                  <a:ea typeface="微软雅黑" panose="020B0503020204020204" pitchFamily="34" charset="-122"/>
                </a:rPr>
                <a:t>基础原因</a:t>
              </a:r>
            </a:p>
          </p:txBody>
        </p:sp>
        <p:sp>
          <p:nvSpPr>
            <p:cNvPr id="82" name="Text Box 414"/>
            <p:cNvSpPr txBox="1">
              <a:spLocks noChangeArrowheads="1"/>
            </p:cNvSpPr>
            <p:nvPr/>
          </p:nvSpPr>
          <p:spPr bwMode="auto">
            <a:xfrm>
              <a:off x="1511300" y="5222876"/>
              <a:ext cx="1152525" cy="366712"/>
            </a:xfrm>
            <a:prstGeom prst="rect">
              <a:avLst/>
            </a:prstGeom>
            <a:noFill/>
            <a:ln w="9525">
              <a:noFill/>
              <a:miter lim="800000"/>
              <a:headEnd/>
              <a:tailEnd/>
            </a:ln>
            <a:effectLst/>
          </p:spPr>
          <p:txBody>
            <a:bodyPr>
              <a:spAutoFit/>
            </a:bodyPr>
            <a:lstStyle/>
            <a:p>
              <a:pPr>
                <a:defRPr/>
              </a:pPr>
              <a:r>
                <a:rPr kumimoji="1" lang="zh-CN" altLang="en-US" kern="0" dirty="0">
                  <a:solidFill>
                    <a:srgbClr val="000000"/>
                  </a:solidFill>
                  <a:latin typeface="微软雅黑" panose="020B0503020204020204" pitchFamily="34" charset="-122"/>
                  <a:ea typeface="微软雅黑" panose="020B0503020204020204" pitchFamily="34" charset="-122"/>
                </a:rPr>
                <a:t>间接原因</a:t>
              </a:r>
            </a:p>
          </p:txBody>
        </p:sp>
        <p:sp>
          <p:nvSpPr>
            <p:cNvPr id="83" name="Text Box 415"/>
            <p:cNvSpPr txBox="1">
              <a:spLocks noChangeArrowheads="1"/>
            </p:cNvSpPr>
            <p:nvPr/>
          </p:nvSpPr>
          <p:spPr bwMode="auto">
            <a:xfrm>
              <a:off x="3095625" y="5222876"/>
              <a:ext cx="1152525" cy="366712"/>
            </a:xfrm>
            <a:prstGeom prst="rect">
              <a:avLst/>
            </a:prstGeom>
            <a:noFill/>
            <a:ln w="9525">
              <a:noFill/>
              <a:miter lim="800000"/>
              <a:headEnd/>
              <a:tailEnd/>
            </a:ln>
            <a:effectLst/>
          </p:spPr>
          <p:txBody>
            <a:bodyPr>
              <a:spAutoFit/>
            </a:bodyPr>
            <a:lstStyle/>
            <a:p>
              <a:pPr>
                <a:defRPr/>
              </a:pPr>
              <a:r>
                <a:rPr kumimoji="1" lang="zh-CN" altLang="en-US" kern="0" dirty="0">
                  <a:solidFill>
                    <a:srgbClr val="000000"/>
                  </a:solidFill>
                  <a:latin typeface="微软雅黑" panose="020B0503020204020204" pitchFamily="34" charset="-122"/>
                  <a:ea typeface="微软雅黑" panose="020B0503020204020204" pitchFamily="34" charset="-122"/>
                </a:rPr>
                <a:t>直接原因</a:t>
              </a:r>
            </a:p>
          </p:txBody>
        </p:sp>
        <p:sp>
          <p:nvSpPr>
            <p:cNvPr id="84" name="Text Box 416"/>
            <p:cNvSpPr txBox="1">
              <a:spLocks noChangeArrowheads="1"/>
            </p:cNvSpPr>
            <p:nvPr/>
          </p:nvSpPr>
          <p:spPr bwMode="auto">
            <a:xfrm>
              <a:off x="5183188" y="5222876"/>
              <a:ext cx="1152525" cy="366712"/>
            </a:xfrm>
            <a:prstGeom prst="rect">
              <a:avLst/>
            </a:prstGeom>
            <a:noFill/>
            <a:ln w="9525">
              <a:noFill/>
              <a:miter lim="800000"/>
              <a:headEnd/>
              <a:tailEnd/>
            </a:ln>
            <a:effectLst/>
          </p:spPr>
          <p:txBody>
            <a:bodyPr>
              <a:spAutoFit/>
            </a:bodyPr>
            <a:lstStyle/>
            <a:p>
              <a:pPr>
                <a:defRPr/>
              </a:pPr>
              <a:r>
                <a:rPr kumimoji="1" lang="zh-CN" altLang="en-US" kern="0">
                  <a:solidFill>
                    <a:srgbClr val="000000"/>
                  </a:solidFill>
                  <a:latin typeface="微软雅黑" panose="020B0503020204020204" pitchFamily="34" charset="-122"/>
                  <a:ea typeface="微软雅黑" panose="020B0503020204020204" pitchFamily="34" charset="-122"/>
                </a:rPr>
                <a:t>事故经过</a:t>
              </a:r>
            </a:p>
          </p:txBody>
        </p:sp>
        <p:sp>
          <p:nvSpPr>
            <p:cNvPr id="85" name="Text Box 417"/>
            <p:cNvSpPr txBox="1">
              <a:spLocks noChangeArrowheads="1"/>
            </p:cNvSpPr>
            <p:nvPr/>
          </p:nvSpPr>
          <p:spPr bwMode="auto">
            <a:xfrm>
              <a:off x="3095625" y="2271713"/>
              <a:ext cx="1152525" cy="366713"/>
            </a:xfrm>
            <a:prstGeom prst="rect">
              <a:avLst/>
            </a:prstGeom>
            <a:noFill/>
            <a:ln w="9525">
              <a:noFill/>
              <a:miter lim="800000"/>
              <a:headEnd/>
              <a:tailEnd/>
            </a:ln>
            <a:effectLst/>
          </p:spPr>
          <p:txBody>
            <a:bodyPr>
              <a:spAutoFit/>
            </a:bodyPr>
            <a:lstStyle/>
            <a:p>
              <a:pPr>
                <a:defRPr/>
              </a:pPr>
              <a:r>
                <a:rPr kumimoji="1" lang="zh-CN" altLang="en-US" kern="0">
                  <a:solidFill>
                    <a:srgbClr val="000000"/>
                  </a:solidFill>
                  <a:latin typeface="微软雅黑" panose="020B0503020204020204" pitchFamily="34" charset="-122"/>
                  <a:ea typeface="微软雅黑" panose="020B0503020204020204" pitchFamily="34" charset="-122"/>
                </a:rPr>
                <a:t>物的原因</a:t>
              </a:r>
            </a:p>
          </p:txBody>
        </p:sp>
        <p:sp>
          <p:nvSpPr>
            <p:cNvPr id="86" name="Text Box 418"/>
            <p:cNvSpPr txBox="1">
              <a:spLocks noChangeArrowheads="1"/>
            </p:cNvSpPr>
            <p:nvPr/>
          </p:nvSpPr>
          <p:spPr bwMode="auto">
            <a:xfrm>
              <a:off x="3095625" y="4432301"/>
              <a:ext cx="1152525" cy="366712"/>
            </a:xfrm>
            <a:prstGeom prst="rect">
              <a:avLst/>
            </a:prstGeom>
            <a:noFill/>
            <a:ln w="9525">
              <a:noFill/>
              <a:miter lim="800000"/>
              <a:headEnd/>
              <a:tailEnd/>
            </a:ln>
            <a:effectLst/>
          </p:spPr>
          <p:txBody>
            <a:bodyPr>
              <a:spAutoFit/>
            </a:bodyPr>
            <a:lstStyle/>
            <a:p>
              <a:pPr>
                <a:defRPr/>
              </a:pPr>
              <a:r>
                <a:rPr kumimoji="1" lang="zh-CN" altLang="en-US" kern="0">
                  <a:solidFill>
                    <a:srgbClr val="000000"/>
                  </a:solidFill>
                  <a:latin typeface="微软雅黑" panose="020B0503020204020204" pitchFamily="34" charset="-122"/>
                  <a:ea typeface="微软雅黑" panose="020B0503020204020204" pitchFamily="34" charset="-122"/>
                </a:rPr>
                <a:t>人的原因</a:t>
              </a:r>
            </a:p>
          </p:txBody>
        </p:sp>
        <p:sp>
          <p:nvSpPr>
            <p:cNvPr id="87" name="Text Box 419"/>
            <p:cNvSpPr txBox="1">
              <a:spLocks noChangeArrowheads="1"/>
            </p:cNvSpPr>
            <p:nvPr/>
          </p:nvSpPr>
          <p:spPr bwMode="auto">
            <a:xfrm>
              <a:off x="7775575" y="3279776"/>
              <a:ext cx="647700" cy="366712"/>
            </a:xfrm>
            <a:prstGeom prst="rect">
              <a:avLst/>
            </a:prstGeom>
            <a:noFill/>
            <a:ln w="9525">
              <a:noFill/>
              <a:miter lim="800000"/>
              <a:headEnd/>
              <a:tailEnd/>
            </a:ln>
            <a:effectLst/>
          </p:spPr>
          <p:txBody>
            <a:bodyPr>
              <a:spAutoFit/>
            </a:bodyPr>
            <a:lstStyle/>
            <a:p>
              <a:pPr>
                <a:defRPr/>
              </a:pPr>
              <a:r>
                <a:rPr kumimoji="1" lang="zh-CN" altLang="en-US" kern="0">
                  <a:solidFill>
                    <a:schemeClr val="bg1"/>
                  </a:solidFill>
                  <a:latin typeface="微软雅黑" panose="020B0503020204020204" pitchFamily="34" charset="-122"/>
                  <a:ea typeface="微软雅黑" panose="020B0503020204020204" pitchFamily="34" charset="-122"/>
                </a:rPr>
                <a:t>事故</a:t>
              </a:r>
            </a:p>
          </p:txBody>
        </p:sp>
        <p:sp>
          <p:nvSpPr>
            <p:cNvPr id="88" name="Text Box 420"/>
            <p:cNvSpPr txBox="1">
              <a:spLocks noChangeArrowheads="1"/>
            </p:cNvSpPr>
            <p:nvPr/>
          </p:nvSpPr>
          <p:spPr bwMode="auto">
            <a:xfrm>
              <a:off x="8409027" y="2847976"/>
              <a:ext cx="553998" cy="358775"/>
            </a:xfrm>
            <a:prstGeom prst="rect">
              <a:avLst/>
            </a:prstGeom>
            <a:noFill/>
            <a:ln w="9525">
              <a:noFill/>
              <a:miter lim="800000"/>
              <a:headEnd/>
              <a:tailEnd/>
            </a:ln>
            <a:effectLst/>
          </p:spPr>
          <p:txBody>
            <a:bodyPr vert="eaVert">
              <a:spAutoFit/>
            </a:bodyPr>
            <a:lstStyle/>
            <a:p>
              <a:pPr>
                <a:defRPr/>
              </a:pPr>
              <a:r>
                <a:rPr kumimoji="1" lang="zh-CN" altLang="en-US" sz="2400" kern="0">
                  <a:solidFill>
                    <a:srgbClr val="000000"/>
                  </a:solidFill>
                  <a:latin typeface="微软雅黑" panose="020B0503020204020204" pitchFamily="34" charset="-122"/>
                  <a:ea typeface="微软雅黑" panose="020B0503020204020204" pitchFamily="34" charset="-122"/>
                </a:rPr>
                <a:t>接</a:t>
              </a:r>
            </a:p>
          </p:txBody>
        </p:sp>
        <p:sp>
          <p:nvSpPr>
            <p:cNvPr id="89" name="Text Box 421"/>
            <p:cNvSpPr txBox="1">
              <a:spLocks noChangeArrowheads="1"/>
            </p:cNvSpPr>
            <p:nvPr/>
          </p:nvSpPr>
          <p:spPr bwMode="auto">
            <a:xfrm>
              <a:off x="8409027" y="3783013"/>
              <a:ext cx="553998" cy="358775"/>
            </a:xfrm>
            <a:prstGeom prst="rect">
              <a:avLst/>
            </a:prstGeom>
            <a:noFill/>
            <a:ln w="9525">
              <a:noFill/>
              <a:miter lim="800000"/>
              <a:headEnd/>
              <a:tailEnd/>
            </a:ln>
            <a:effectLst/>
          </p:spPr>
          <p:txBody>
            <a:bodyPr vert="eaVert">
              <a:spAutoFit/>
            </a:bodyPr>
            <a:lstStyle/>
            <a:p>
              <a:pPr>
                <a:defRPr/>
              </a:pPr>
              <a:r>
                <a:rPr kumimoji="1" lang="zh-CN" altLang="en-US" sz="2400" kern="0">
                  <a:solidFill>
                    <a:srgbClr val="000000"/>
                  </a:solidFill>
                  <a:latin typeface="微软雅黑" panose="020B0503020204020204" pitchFamily="34" charset="-122"/>
                  <a:ea typeface="微软雅黑" panose="020B0503020204020204" pitchFamily="34" charset="-122"/>
                </a:rPr>
                <a:t>触</a:t>
              </a:r>
            </a:p>
          </p:txBody>
        </p:sp>
        <p:sp>
          <p:nvSpPr>
            <p:cNvPr id="90" name="Text Box 423"/>
            <p:cNvSpPr txBox="1">
              <a:spLocks noChangeArrowheads="1"/>
            </p:cNvSpPr>
            <p:nvPr/>
          </p:nvSpPr>
          <p:spPr bwMode="auto">
            <a:xfrm>
              <a:off x="995172" y="5805488"/>
              <a:ext cx="2313432" cy="553998"/>
            </a:xfrm>
            <a:prstGeom prst="rect">
              <a:avLst/>
            </a:prstGeom>
            <a:noFill/>
            <a:ln w="25400" algn="ctr">
              <a:solidFill>
                <a:srgbClr val="000000"/>
              </a:solidFill>
              <a:miter lim="800000"/>
              <a:headEnd type="none" w="lg" len="lg"/>
              <a:tailEnd type="none" w="lg" len="lg"/>
            </a:ln>
            <a:effectLst/>
          </p:spPr>
          <p:txBody>
            <a:bodyPr wrap="square" tIns="0" bIns="0">
              <a:spAutoFit/>
            </a:bodyPr>
            <a:lstStyle/>
            <a:p>
              <a:pPr marL="342900" indent="-342900" algn="ctr">
                <a:defRPr/>
              </a:pPr>
              <a:r>
                <a:rPr lang="zh-CN" altLang="en-US" kern="0" dirty="0" smtClean="0">
                  <a:solidFill>
                    <a:sysClr val="windowText" lastClr="000000"/>
                  </a:solidFill>
                  <a:latin typeface="微软雅黑" panose="020B0503020204020204" pitchFamily="34" charset="-122"/>
                  <a:ea typeface="微软雅黑" panose="020B0503020204020204" pitchFamily="34" charset="-122"/>
                </a:rPr>
                <a:t>安全管理</a:t>
              </a:r>
              <a:r>
                <a:rPr lang="zh-CN" altLang="en-US" kern="0" dirty="0">
                  <a:solidFill>
                    <a:sysClr val="windowText" lastClr="000000"/>
                  </a:solidFill>
                  <a:latin typeface="微软雅黑" panose="020B0503020204020204" pitchFamily="34" charset="-122"/>
                  <a:ea typeface="微软雅黑" panose="020B0503020204020204" pitchFamily="34" charset="-122"/>
                </a:rPr>
                <a:t>方面的</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缺陷</a:t>
              </a:r>
              <a:r>
                <a:rPr lang="zh-CN" altLang="en-US" kern="0" dirty="0">
                  <a:solidFill>
                    <a:sysClr val="windowText" lastClr="000000"/>
                  </a:solidFill>
                  <a:latin typeface="微软雅黑" panose="020B0503020204020204" pitchFamily="34" charset="-122"/>
                  <a:ea typeface="微软雅黑" panose="020B0503020204020204" pitchFamily="34" charset="-122"/>
                </a:rPr>
                <a:t>：</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本质</a:t>
              </a:r>
              <a:r>
                <a:rPr lang="zh-CN" altLang="en-US" kern="0" dirty="0">
                  <a:solidFill>
                    <a:sysClr val="windowText" lastClr="000000"/>
                  </a:solidFill>
                  <a:latin typeface="微软雅黑" panose="020B0503020204020204" pitchFamily="34" charset="-122"/>
                  <a:ea typeface="微软雅黑" panose="020B0503020204020204" pitchFamily="34" charset="-122"/>
                </a:rPr>
                <a:t>原因</a:t>
              </a:r>
            </a:p>
          </p:txBody>
        </p:sp>
        <p:sp>
          <p:nvSpPr>
            <p:cNvPr id="91" name="Line 424"/>
            <p:cNvSpPr>
              <a:spLocks noChangeShapeType="1"/>
            </p:cNvSpPr>
            <p:nvPr/>
          </p:nvSpPr>
          <p:spPr bwMode="auto">
            <a:xfrm>
              <a:off x="2124075" y="5516563"/>
              <a:ext cx="0" cy="288925"/>
            </a:xfrm>
            <a:prstGeom prst="line">
              <a:avLst/>
            </a:prstGeom>
            <a:noFill/>
            <a:ln w="25400" cmpd="sng">
              <a:solidFill>
                <a:srgbClr val="000000"/>
              </a:solidFill>
              <a:round/>
              <a:headEnd type="none" w="lg" len="lg"/>
              <a:tailEnd type="triangle" w="lg" len="lg"/>
            </a:ln>
            <a:effectLst/>
          </p:spPr>
          <p:txBody>
            <a:bodyPr tIns="0" bIns="0">
              <a:spAutoFit/>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grpSp>
      <p:sp>
        <p:nvSpPr>
          <p:cNvPr id="93" name="文本框 1"/>
          <p:cNvSpPr txBox="1">
            <a:spLocks noChangeArrowheads="1"/>
          </p:cNvSpPr>
          <p:nvPr/>
        </p:nvSpPr>
        <p:spPr bwMode="auto">
          <a:xfrm>
            <a:off x="758415" y="300084"/>
            <a:ext cx="315983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轨迹交叉理论模型</a:t>
            </a:r>
          </a:p>
        </p:txBody>
      </p:sp>
    </p:spTree>
    <p:extLst>
      <p:ext uri="{BB962C8B-B14F-4D97-AF65-F5344CB8AC3E}">
        <p14:creationId xmlns:p14="http://schemas.microsoft.com/office/powerpoint/2010/main" val="2335827097"/>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83"/>
          <p:cNvGrpSpPr>
            <a:grpSpLocks/>
          </p:cNvGrpSpPr>
          <p:nvPr/>
        </p:nvGrpSpPr>
        <p:grpSpPr bwMode="auto">
          <a:xfrm>
            <a:off x="2869946" y="1485265"/>
            <a:ext cx="6972300" cy="4349750"/>
            <a:chOff x="748" y="878"/>
            <a:chExt cx="4392" cy="2740"/>
          </a:xfrm>
        </p:grpSpPr>
        <p:sp>
          <p:nvSpPr>
            <p:cNvPr id="5" name="Text Box 10"/>
            <p:cNvSpPr txBox="1">
              <a:spLocks noChangeArrowheads="1"/>
            </p:cNvSpPr>
            <p:nvPr/>
          </p:nvSpPr>
          <p:spPr bwMode="auto">
            <a:xfrm>
              <a:off x="1396" y="1791"/>
              <a:ext cx="504" cy="153"/>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文化</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6" name="Text Box 11"/>
            <p:cNvSpPr txBox="1">
              <a:spLocks noChangeArrowheads="1"/>
            </p:cNvSpPr>
            <p:nvPr/>
          </p:nvSpPr>
          <p:spPr bwMode="auto">
            <a:xfrm>
              <a:off x="1396" y="2045"/>
              <a:ext cx="504" cy="152"/>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学校教育</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7" name="Text Box 12"/>
            <p:cNvSpPr txBox="1">
              <a:spLocks noChangeArrowheads="1"/>
            </p:cNvSpPr>
            <p:nvPr/>
          </p:nvSpPr>
          <p:spPr bwMode="auto">
            <a:xfrm>
              <a:off x="1396" y="1487"/>
              <a:ext cx="504" cy="152"/>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经济</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8" name="Text Box 13"/>
            <p:cNvSpPr txBox="1">
              <a:spLocks noChangeArrowheads="1"/>
            </p:cNvSpPr>
            <p:nvPr/>
          </p:nvSpPr>
          <p:spPr bwMode="auto">
            <a:xfrm>
              <a:off x="1396" y="2349"/>
              <a:ext cx="504" cy="153"/>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民族习惯</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9" name="Text Box 14"/>
            <p:cNvSpPr txBox="1">
              <a:spLocks noChangeArrowheads="1"/>
            </p:cNvSpPr>
            <p:nvPr/>
          </p:nvSpPr>
          <p:spPr bwMode="auto">
            <a:xfrm>
              <a:off x="1396" y="3009"/>
              <a:ext cx="504" cy="152"/>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法律</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0" name="Text Box 15"/>
            <p:cNvSpPr txBox="1">
              <a:spLocks noChangeArrowheads="1"/>
            </p:cNvSpPr>
            <p:nvPr/>
          </p:nvSpPr>
          <p:spPr bwMode="auto">
            <a:xfrm>
              <a:off x="1396" y="2654"/>
              <a:ext cx="504" cy="152"/>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社会历史</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1" name="Rectangle 16"/>
            <p:cNvSpPr>
              <a:spLocks noChangeArrowheads="1"/>
            </p:cNvSpPr>
            <p:nvPr/>
          </p:nvSpPr>
          <p:spPr bwMode="auto">
            <a:xfrm>
              <a:off x="2188" y="2096"/>
              <a:ext cx="360" cy="406"/>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altLang="zh-CN"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管理缺陷</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2" name="Rectangle 17"/>
            <p:cNvSpPr>
              <a:spLocks noChangeArrowheads="1"/>
            </p:cNvSpPr>
            <p:nvPr/>
          </p:nvSpPr>
          <p:spPr bwMode="auto">
            <a:xfrm>
              <a:off x="2908" y="1588"/>
              <a:ext cx="432" cy="305"/>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不安全状态</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3" name="Rectangle 18"/>
            <p:cNvSpPr>
              <a:spLocks noChangeArrowheads="1"/>
            </p:cNvSpPr>
            <p:nvPr/>
          </p:nvSpPr>
          <p:spPr bwMode="auto">
            <a:xfrm>
              <a:off x="2908" y="2400"/>
              <a:ext cx="432" cy="355"/>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不安全行为</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4" name="Rectangle 19"/>
            <p:cNvSpPr>
              <a:spLocks noChangeArrowheads="1"/>
            </p:cNvSpPr>
            <p:nvPr/>
          </p:nvSpPr>
          <p:spPr bwMode="auto">
            <a:xfrm>
              <a:off x="3556" y="1639"/>
              <a:ext cx="432" cy="152"/>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起因物</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5" name="Rectangle 20"/>
            <p:cNvSpPr>
              <a:spLocks noChangeArrowheads="1"/>
            </p:cNvSpPr>
            <p:nvPr/>
          </p:nvSpPr>
          <p:spPr bwMode="auto">
            <a:xfrm>
              <a:off x="3574" y="2552"/>
              <a:ext cx="432" cy="153"/>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肇事人</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6" name="Rectangle 21"/>
            <p:cNvSpPr>
              <a:spLocks noChangeArrowheads="1"/>
            </p:cNvSpPr>
            <p:nvPr/>
          </p:nvSpPr>
          <p:spPr bwMode="auto">
            <a:xfrm>
              <a:off x="4132" y="1436"/>
              <a:ext cx="432" cy="457"/>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zh-CN"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7" name="Rectangle 22"/>
            <p:cNvSpPr>
              <a:spLocks noChangeArrowheads="1"/>
            </p:cNvSpPr>
            <p:nvPr/>
          </p:nvSpPr>
          <p:spPr bwMode="auto">
            <a:xfrm>
              <a:off x="4132" y="2400"/>
              <a:ext cx="432" cy="508"/>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8" name="AutoShape 23"/>
            <p:cNvSpPr>
              <a:spLocks noChangeArrowheads="1"/>
            </p:cNvSpPr>
            <p:nvPr/>
          </p:nvSpPr>
          <p:spPr bwMode="auto">
            <a:xfrm>
              <a:off x="4708" y="1944"/>
              <a:ext cx="360" cy="507"/>
            </a:xfrm>
            <a:prstGeom prst="diamond">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19" name="Text Box 24"/>
            <p:cNvSpPr txBox="1">
              <a:spLocks noChangeArrowheads="1"/>
            </p:cNvSpPr>
            <p:nvPr/>
          </p:nvSpPr>
          <p:spPr bwMode="auto">
            <a:xfrm>
              <a:off x="820" y="1741"/>
              <a:ext cx="288" cy="1065"/>
            </a:xfrm>
            <a:prstGeom prst="rect">
              <a:avLst/>
            </a:prstGeom>
            <a:solidFill>
              <a:srgbClr val="FFFFFF"/>
            </a:solidFill>
            <a:ln w="9525">
              <a:solidFill>
                <a:srgbClr val="000000"/>
              </a:solidFill>
              <a:miter lim="800000"/>
              <a:headEnd/>
              <a:tailEnd/>
            </a:ln>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社 会 因 素</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0" name="AutoShape 25"/>
            <p:cNvSpPr>
              <a:spLocks/>
            </p:cNvSpPr>
            <p:nvPr/>
          </p:nvSpPr>
          <p:spPr bwMode="auto">
            <a:xfrm>
              <a:off x="4276" y="1453"/>
              <a:ext cx="72" cy="406"/>
            </a:xfrm>
            <a:prstGeom prst="leftBrace">
              <a:avLst>
                <a:gd name="adj1" fmla="val 46991"/>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1" name="Text Box 26"/>
            <p:cNvSpPr txBox="1">
              <a:spLocks noChangeArrowheads="1"/>
            </p:cNvSpPr>
            <p:nvPr/>
          </p:nvSpPr>
          <p:spPr bwMode="auto">
            <a:xfrm>
              <a:off x="4276" y="1576"/>
              <a:ext cx="360" cy="15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物质</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2" name="Text Box 27"/>
            <p:cNvSpPr txBox="1">
              <a:spLocks noChangeArrowheads="1"/>
            </p:cNvSpPr>
            <p:nvPr/>
          </p:nvSpPr>
          <p:spPr bwMode="auto">
            <a:xfrm>
              <a:off x="4276" y="1424"/>
              <a:ext cx="360"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物体</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3" name="Text Box 28"/>
            <p:cNvSpPr txBox="1">
              <a:spLocks noChangeArrowheads="1"/>
            </p:cNvSpPr>
            <p:nvPr/>
          </p:nvSpPr>
          <p:spPr bwMode="auto">
            <a:xfrm>
              <a:off x="4276" y="1729"/>
              <a:ext cx="360"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能量</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4" name="Text Box 29"/>
            <p:cNvSpPr txBox="1">
              <a:spLocks noChangeArrowheads="1"/>
            </p:cNvSpPr>
            <p:nvPr/>
          </p:nvSpPr>
          <p:spPr bwMode="auto">
            <a:xfrm>
              <a:off x="4059" y="1509"/>
              <a:ext cx="288" cy="40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加害物</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5" name="Text Box 30"/>
            <p:cNvSpPr txBox="1">
              <a:spLocks noChangeArrowheads="1"/>
            </p:cNvSpPr>
            <p:nvPr/>
          </p:nvSpPr>
          <p:spPr bwMode="auto">
            <a:xfrm>
              <a:off x="4059" y="2523"/>
              <a:ext cx="288" cy="40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受害人</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6" name="Text Box 31"/>
            <p:cNvSpPr txBox="1">
              <a:spLocks noChangeArrowheads="1"/>
            </p:cNvSpPr>
            <p:nvPr/>
          </p:nvSpPr>
          <p:spPr bwMode="auto">
            <a:xfrm>
              <a:off x="4276" y="2454"/>
              <a:ext cx="360"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自己</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7" name="Text Box 32"/>
            <p:cNvSpPr txBox="1">
              <a:spLocks noChangeArrowheads="1"/>
            </p:cNvSpPr>
            <p:nvPr/>
          </p:nvSpPr>
          <p:spPr bwMode="auto">
            <a:xfrm>
              <a:off x="4276" y="2708"/>
              <a:ext cx="360"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他人</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8" name="AutoShape 33"/>
            <p:cNvSpPr>
              <a:spLocks/>
            </p:cNvSpPr>
            <p:nvPr/>
          </p:nvSpPr>
          <p:spPr bwMode="auto">
            <a:xfrm>
              <a:off x="4276" y="2454"/>
              <a:ext cx="72" cy="406"/>
            </a:xfrm>
            <a:prstGeom prst="leftBrace">
              <a:avLst>
                <a:gd name="adj1" fmla="val 46991"/>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9" name="Text Box 34"/>
            <p:cNvSpPr txBox="1">
              <a:spLocks noChangeArrowheads="1"/>
            </p:cNvSpPr>
            <p:nvPr/>
          </p:nvSpPr>
          <p:spPr bwMode="auto">
            <a:xfrm>
              <a:off x="4744" y="2072"/>
              <a:ext cx="360" cy="35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事故</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0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现象</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0" name="Line 35"/>
            <p:cNvSpPr>
              <a:spLocks noChangeShapeType="1"/>
            </p:cNvSpPr>
            <p:nvPr/>
          </p:nvSpPr>
          <p:spPr bwMode="auto">
            <a:xfrm>
              <a:off x="2044" y="878"/>
              <a:ext cx="0" cy="27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1" name="Line 36"/>
            <p:cNvSpPr>
              <a:spLocks noChangeShapeType="1"/>
            </p:cNvSpPr>
            <p:nvPr/>
          </p:nvSpPr>
          <p:spPr bwMode="auto">
            <a:xfrm>
              <a:off x="2620" y="878"/>
              <a:ext cx="0" cy="27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2" name="Line 37"/>
            <p:cNvSpPr>
              <a:spLocks noChangeShapeType="1"/>
            </p:cNvSpPr>
            <p:nvPr/>
          </p:nvSpPr>
          <p:spPr bwMode="auto">
            <a:xfrm>
              <a:off x="3412" y="878"/>
              <a:ext cx="0" cy="27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3" name="Line 38"/>
            <p:cNvSpPr>
              <a:spLocks noChangeShapeType="1"/>
            </p:cNvSpPr>
            <p:nvPr/>
          </p:nvSpPr>
          <p:spPr bwMode="auto">
            <a:xfrm>
              <a:off x="4060" y="878"/>
              <a:ext cx="0" cy="27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4" name="Line 39"/>
            <p:cNvSpPr>
              <a:spLocks noChangeShapeType="1"/>
            </p:cNvSpPr>
            <p:nvPr/>
          </p:nvSpPr>
          <p:spPr bwMode="auto">
            <a:xfrm>
              <a:off x="820" y="1385"/>
              <a:ext cx="424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5" name="Line 40"/>
            <p:cNvSpPr>
              <a:spLocks noChangeShapeType="1"/>
            </p:cNvSpPr>
            <p:nvPr/>
          </p:nvSpPr>
          <p:spPr bwMode="auto">
            <a:xfrm>
              <a:off x="820" y="3263"/>
              <a:ext cx="424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36" name="Text Box 41"/>
            <p:cNvSpPr txBox="1">
              <a:spLocks noChangeArrowheads="1"/>
            </p:cNvSpPr>
            <p:nvPr/>
          </p:nvSpPr>
          <p:spPr bwMode="auto">
            <a:xfrm>
              <a:off x="1216" y="1120"/>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社会因素</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7" name="Text Box 42"/>
            <p:cNvSpPr txBox="1">
              <a:spLocks noChangeArrowheads="1"/>
            </p:cNvSpPr>
            <p:nvPr/>
          </p:nvSpPr>
          <p:spPr bwMode="auto">
            <a:xfrm>
              <a:off x="2044" y="1120"/>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管理因素</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8" name="Text Box 43"/>
            <p:cNvSpPr txBox="1">
              <a:spLocks noChangeArrowheads="1"/>
            </p:cNvSpPr>
            <p:nvPr/>
          </p:nvSpPr>
          <p:spPr bwMode="auto">
            <a:xfrm>
              <a:off x="4162" y="110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事故损失</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9" name="Text Box 44"/>
            <p:cNvSpPr txBox="1">
              <a:spLocks noChangeArrowheads="1"/>
            </p:cNvSpPr>
            <p:nvPr/>
          </p:nvSpPr>
          <p:spPr bwMode="auto">
            <a:xfrm>
              <a:off x="3532" y="1018"/>
              <a:ext cx="576" cy="30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偶然事件</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触发</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0" name="Text Box 45"/>
            <p:cNvSpPr txBox="1">
              <a:spLocks noChangeArrowheads="1"/>
            </p:cNvSpPr>
            <p:nvPr/>
          </p:nvSpPr>
          <p:spPr bwMode="auto">
            <a:xfrm>
              <a:off x="2668" y="955"/>
              <a:ext cx="720" cy="45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生产中的</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危险因素</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（事故隐患）</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1" name="Line 46"/>
            <p:cNvSpPr>
              <a:spLocks noChangeShapeType="1"/>
            </p:cNvSpPr>
            <p:nvPr/>
          </p:nvSpPr>
          <p:spPr bwMode="auto">
            <a:xfrm>
              <a:off x="1684" y="1197"/>
              <a:ext cx="43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42" name="Line 47"/>
            <p:cNvSpPr>
              <a:spLocks noChangeShapeType="1"/>
            </p:cNvSpPr>
            <p:nvPr/>
          </p:nvSpPr>
          <p:spPr bwMode="auto">
            <a:xfrm>
              <a:off x="2476" y="1182"/>
              <a:ext cx="28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43" name="Line 48"/>
            <p:cNvSpPr>
              <a:spLocks noChangeShapeType="1"/>
            </p:cNvSpPr>
            <p:nvPr/>
          </p:nvSpPr>
          <p:spPr bwMode="auto">
            <a:xfrm>
              <a:off x="3268" y="1182"/>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44" name="Line 49"/>
            <p:cNvSpPr>
              <a:spLocks noChangeShapeType="1"/>
            </p:cNvSpPr>
            <p:nvPr/>
          </p:nvSpPr>
          <p:spPr bwMode="auto">
            <a:xfrm>
              <a:off x="3916" y="1182"/>
              <a:ext cx="28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45" name="Text Box 50"/>
            <p:cNvSpPr txBox="1">
              <a:spLocks noChangeArrowheads="1"/>
            </p:cNvSpPr>
            <p:nvPr/>
          </p:nvSpPr>
          <p:spPr bwMode="auto">
            <a:xfrm>
              <a:off x="1324" y="341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基础原因</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6" name="Text Box 51"/>
            <p:cNvSpPr txBox="1">
              <a:spLocks noChangeArrowheads="1"/>
            </p:cNvSpPr>
            <p:nvPr/>
          </p:nvSpPr>
          <p:spPr bwMode="auto">
            <a:xfrm>
              <a:off x="2044" y="341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间接原因</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7" name="Text Box 52"/>
            <p:cNvSpPr txBox="1">
              <a:spLocks noChangeArrowheads="1"/>
            </p:cNvSpPr>
            <p:nvPr/>
          </p:nvSpPr>
          <p:spPr bwMode="auto">
            <a:xfrm>
              <a:off x="2692" y="341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直接原因</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8" name="Text Box 53"/>
            <p:cNvSpPr txBox="1">
              <a:spLocks noChangeArrowheads="1"/>
            </p:cNvSpPr>
            <p:nvPr/>
          </p:nvSpPr>
          <p:spPr bwMode="auto">
            <a:xfrm>
              <a:off x="3484" y="341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事故过程</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9" name="Text Box 54"/>
            <p:cNvSpPr txBox="1">
              <a:spLocks noChangeArrowheads="1"/>
            </p:cNvSpPr>
            <p:nvPr/>
          </p:nvSpPr>
          <p:spPr bwMode="auto">
            <a:xfrm>
              <a:off x="4132" y="3415"/>
              <a:ext cx="57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rPr>
                <a:t>事故现象</a:t>
              </a:r>
              <a:endParaRPr kumimoji="0" lang="zh-CN" altLang="en-US" sz="1800" b="0" i="0" u="none" strike="noStrike" kern="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50" name="Line 55"/>
            <p:cNvSpPr>
              <a:spLocks noChangeShapeType="1"/>
            </p:cNvSpPr>
            <p:nvPr/>
          </p:nvSpPr>
          <p:spPr bwMode="auto">
            <a:xfrm flipV="1">
              <a:off x="1108" y="1588"/>
              <a:ext cx="288" cy="6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1" name="Line 56"/>
            <p:cNvSpPr>
              <a:spLocks noChangeShapeType="1"/>
            </p:cNvSpPr>
            <p:nvPr/>
          </p:nvSpPr>
          <p:spPr bwMode="auto">
            <a:xfrm flipV="1">
              <a:off x="1108" y="1893"/>
              <a:ext cx="288" cy="35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2" name="Line 57"/>
            <p:cNvSpPr>
              <a:spLocks noChangeShapeType="1"/>
            </p:cNvSpPr>
            <p:nvPr/>
          </p:nvSpPr>
          <p:spPr bwMode="auto">
            <a:xfrm flipV="1">
              <a:off x="1108" y="2096"/>
              <a:ext cx="288" cy="1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3" name="Line 58"/>
            <p:cNvSpPr>
              <a:spLocks noChangeShapeType="1"/>
            </p:cNvSpPr>
            <p:nvPr/>
          </p:nvSpPr>
          <p:spPr bwMode="auto">
            <a:xfrm>
              <a:off x="1108" y="2248"/>
              <a:ext cx="288" cy="1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4" name="Line 59"/>
            <p:cNvSpPr>
              <a:spLocks noChangeShapeType="1"/>
            </p:cNvSpPr>
            <p:nvPr/>
          </p:nvSpPr>
          <p:spPr bwMode="auto">
            <a:xfrm>
              <a:off x="1108" y="2248"/>
              <a:ext cx="288" cy="45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5" name="Line 60"/>
            <p:cNvSpPr>
              <a:spLocks noChangeShapeType="1"/>
            </p:cNvSpPr>
            <p:nvPr/>
          </p:nvSpPr>
          <p:spPr bwMode="auto">
            <a:xfrm>
              <a:off x="1108" y="2248"/>
              <a:ext cx="288" cy="81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6" name="Line 61"/>
            <p:cNvSpPr>
              <a:spLocks noChangeShapeType="1"/>
            </p:cNvSpPr>
            <p:nvPr/>
          </p:nvSpPr>
          <p:spPr bwMode="auto">
            <a:xfrm>
              <a:off x="1900" y="1538"/>
              <a:ext cx="288" cy="71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7" name="Line 62"/>
            <p:cNvSpPr>
              <a:spLocks noChangeShapeType="1"/>
            </p:cNvSpPr>
            <p:nvPr/>
          </p:nvSpPr>
          <p:spPr bwMode="auto">
            <a:xfrm>
              <a:off x="1900" y="1893"/>
              <a:ext cx="288" cy="35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8" name="Line 63"/>
            <p:cNvSpPr>
              <a:spLocks noChangeShapeType="1"/>
            </p:cNvSpPr>
            <p:nvPr/>
          </p:nvSpPr>
          <p:spPr bwMode="auto">
            <a:xfrm>
              <a:off x="1900" y="2147"/>
              <a:ext cx="288" cy="10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59" name="Line 64"/>
            <p:cNvSpPr>
              <a:spLocks noChangeShapeType="1"/>
            </p:cNvSpPr>
            <p:nvPr/>
          </p:nvSpPr>
          <p:spPr bwMode="auto">
            <a:xfrm flipV="1">
              <a:off x="1900" y="2248"/>
              <a:ext cx="288" cy="1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0" name="Line 65"/>
            <p:cNvSpPr>
              <a:spLocks noChangeShapeType="1"/>
            </p:cNvSpPr>
            <p:nvPr/>
          </p:nvSpPr>
          <p:spPr bwMode="auto">
            <a:xfrm flipV="1">
              <a:off x="1900" y="2248"/>
              <a:ext cx="288" cy="45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1" name="Line 66"/>
            <p:cNvSpPr>
              <a:spLocks noChangeShapeType="1"/>
            </p:cNvSpPr>
            <p:nvPr/>
          </p:nvSpPr>
          <p:spPr bwMode="auto">
            <a:xfrm flipV="1">
              <a:off x="1900" y="2248"/>
              <a:ext cx="288" cy="81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2" name="Line 67"/>
            <p:cNvSpPr>
              <a:spLocks noChangeShapeType="1"/>
            </p:cNvSpPr>
            <p:nvPr/>
          </p:nvSpPr>
          <p:spPr bwMode="auto">
            <a:xfrm flipV="1">
              <a:off x="2548" y="1741"/>
              <a:ext cx="360" cy="55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3" name="Line 68"/>
            <p:cNvSpPr>
              <a:spLocks noChangeShapeType="1"/>
            </p:cNvSpPr>
            <p:nvPr/>
          </p:nvSpPr>
          <p:spPr bwMode="auto">
            <a:xfrm>
              <a:off x="2548" y="2299"/>
              <a:ext cx="360" cy="25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4" name="Line 69"/>
            <p:cNvSpPr>
              <a:spLocks noChangeShapeType="1"/>
            </p:cNvSpPr>
            <p:nvPr/>
          </p:nvSpPr>
          <p:spPr bwMode="auto">
            <a:xfrm>
              <a:off x="3340" y="1690"/>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5" name="Line 70"/>
            <p:cNvSpPr>
              <a:spLocks noChangeShapeType="1"/>
            </p:cNvSpPr>
            <p:nvPr/>
          </p:nvSpPr>
          <p:spPr bwMode="auto">
            <a:xfrm>
              <a:off x="3340" y="2603"/>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6" name="Line 71"/>
            <p:cNvSpPr>
              <a:spLocks noChangeShapeType="1"/>
            </p:cNvSpPr>
            <p:nvPr/>
          </p:nvSpPr>
          <p:spPr bwMode="auto">
            <a:xfrm>
              <a:off x="4564" y="2654"/>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7" name="Line 72"/>
            <p:cNvSpPr>
              <a:spLocks noChangeShapeType="1"/>
            </p:cNvSpPr>
            <p:nvPr/>
          </p:nvSpPr>
          <p:spPr bwMode="auto">
            <a:xfrm flipV="1">
              <a:off x="4894" y="2451"/>
              <a:ext cx="0" cy="20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68" name="Text Box 73"/>
            <p:cNvSpPr txBox="1">
              <a:spLocks noChangeArrowheads="1"/>
            </p:cNvSpPr>
            <p:nvPr/>
          </p:nvSpPr>
          <p:spPr bwMode="auto">
            <a:xfrm>
              <a:off x="2560" y="1436"/>
              <a:ext cx="936"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（物的环境因素）</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69" name="Text Box 74"/>
            <p:cNvSpPr txBox="1">
              <a:spLocks noChangeArrowheads="1"/>
            </p:cNvSpPr>
            <p:nvPr/>
          </p:nvSpPr>
          <p:spPr bwMode="auto">
            <a:xfrm>
              <a:off x="2668" y="2806"/>
              <a:ext cx="720" cy="15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（人的原因）</a:t>
              </a:r>
              <a:endParaRPr kumimoji="0" lang="zh-CN" altLang="en-US" sz="18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70" name="Line 75"/>
            <p:cNvSpPr>
              <a:spLocks noChangeShapeType="1"/>
            </p:cNvSpPr>
            <p:nvPr/>
          </p:nvSpPr>
          <p:spPr bwMode="auto">
            <a:xfrm>
              <a:off x="748" y="878"/>
              <a:ext cx="0" cy="27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1" name="Line 76"/>
            <p:cNvSpPr>
              <a:spLocks noChangeShapeType="1"/>
            </p:cNvSpPr>
            <p:nvPr/>
          </p:nvSpPr>
          <p:spPr bwMode="auto">
            <a:xfrm>
              <a:off x="748" y="878"/>
              <a:ext cx="439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2" name="Line 77"/>
            <p:cNvSpPr>
              <a:spLocks noChangeShapeType="1"/>
            </p:cNvSpPr>
            <p:nvPr/>
          </p:nvSpPr>
          <p:spPr bwMode="auto">
            <a:xfrm>
              <a:off x="5140" y="878"/>
              <a:ext cx="0" cy="27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3" name="Line 78"/>
            <p:cNvSpPr>
              <a:spLocks noChangeShapeType="1"/>
            </p:cNvSpPr>
            <p:nvPr/>
          </p:nvSpPr>
          <p:spPr bwMode="auto">
            <a:xfrm>
              <a:off x="748" y="3618"/>
              <a:ext cx="439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4" name="Line 79"/>
            <p:cNvSpPr>
              <a:spLocks noChangeShapeType="1"/>
            </p:cNvSpPr>
            <p:nvPr/>
          </p:nvSpPr>
          <p:spPr bwMode="auto">
            <a:xfrm flipH="1">
              <a:off x="3196" y="3485"/>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5" name="Line 80"/>
            <p:cNvSpPr>
              <a:spLocks noChangeShapeType="1"/>
            </p:cNvSpPr>
            <p:nvPr/>
          </p:nvSpPr>
          <p:spPr bwMode="auto">
            <a:xfrm flipH="1">
              <a:off x="2548" y="3485"/>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6" name="Line 81"/>
            <p:cNvSpPr>
              <a:spLocks noChangeShapeType="1"/>
            </p:cNvSpPr>
            <p:nvPr/>
          </p:nvSpPr>
          <p:spPr bwMode="auto">
            <a:xfrm flipH="1">
              <a:off x="1828" y="3485"/>
              <a:ext cx="28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sp>
          <p:nvSpPr>
            <p:cNvPr id="77" name="Line 82"/>
            <p:cNvSpPr>
              <a:spLocks noChangeShapeType="1"/>
            </p:cNvSpPr>
            <p:nvPr/>
          </p:nvSpPr>
          <p:spPr bwMode="auto">
            <a:xfrm flipH="1">
              <a:off x="4060" y="3491"/>
              <a:ext cx="144"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DDE89A"/>
                </a:solidFill>
                <a:effectLst/>
                <a:uLnTx/>
                <a:uFillTx/>
                <a:latin typeface="微软雅黑" panose="020B0503020204020204" pitchFamily="34" charset="-122"/>
                <a:ea typeface="微软雅黑" panose="020B0503020204020204" pitchFamily="34" charset="-122"/>
              </a:endParaRPr>
            </a:p>
          </p:txBody>
        </p:sp>
      </p:grpSp>
      <p:sp>
        <p:nvSpPr>
          <p:cNvPr id="79" name="文本框 1"/>
          <p:cNvSpPr txBox="1">
            <a:spLocks noChangeArrowheads="1"/>
          </p:cNvSpPr>
          <p:nvPr/>
        </p:nvSpPr>
        <p:spPr bwMode="auto">
          <a:xfrm>
            <a:off x="758415" y="300084"/>
            <a:ext cx="353173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综合原因论事故模型</a:t>
            </a:r>
          </a:p>
        </p:txBody>
      </p:sp>
    </p:spTree>
    <p:extLst>
      <p:ext uri="{BB962C8B-B14F-4D97-AF65-F5344CB8AC3E}">
        <p14:creationId xmlns:p14="http://schemas.microsoft.com/office/powerpoint/2010/main" val="413952365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5"/>
          <p:cNvSpPr>
            <a:spLocks/>
          </p:cNvSpPr>
          <p:nvPr/>
        </p:nvSpPr>
        <p:spPr bwMode="auto">
          <a:xfrm>
            <a:off x="5596057" y="1797781"/>
            <a:ext cx="4000500" cy="753533"/>
          </a:xfrm>
          <a:custGeom>
            <a:avLst/>
            <a:gdLst/>
            <a:ahLst/>
            <a:cxnLst>
              <a:cxn ang="0">
                <a:pos x="1756" y="356"/>
              </a:cxn>
              <a:cxn ang="0">
                <a:pos x="228" y="356"/>
              </a:cxn>
              <a:cxn ang="0">
                <a:pos x="0" y="0"/>
              </a:cxn>
              <a:cxn ang="0">
                <a:pos x="1761" y="0"/>
              </a:cxn>
              <a:cxn ang="0">
                <a:pos x="1890" y="185"/>
              </a:cxn>
              <a:cxn ang="0">
                <a:pos x="1756" y="356"/>
              </a:cxn>
            </a:cxnLst>
            <a:rect l="0" t="0" r="r" b="b"/>
            <a:pathLst>
              <a:path w="1890" h="356">
                <a:moveTo>
                  <a:pt x="1756" y="356"/>
                </a:moveTo>
                <a:lnTo>
                  <a:pt x="228" y="356"/>
                </a:lnTo>
                <a:lnTo>
                  <a:pt x="0" y="0"/>
                </a:lnTo>
                <a:lnTo>
                  <a:pt x="1761" y="0"/>
                </a:lnTo>
                <a:lnTo>
                  <a:pt x="1890" y="185"/>
                </a:lnTo>
                <a:lnTo>
                  <a:pt x="1756" y="356"/>
                </a:lnTo>
                <a:close/>
              </a:path>
            </a:pathLst>
          </a:custGeom>
          <a:solidFill>
            <a:srgbClr val="D24132">
              <a:alpha val="5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0" name="Freeform 6"/>
          <p:cNvSpPr>
            <a:spLocks/>
          </p:cNvSpPr>
          <p:nvPr/>
        </p:nvSpPr>
        <p:spPr bwMode="auto">
          <a:xfrm>
            <a:off x="6078656" y="2551314"/>
            <a:ext cx="4004733" cy="747184"/>
          </a:xfrm>
          <a:custGeom>
            <a:avLst/>
            <a:gdLst/>
            <a:ahLst/>
            <a:cxnLst>
              <a:cxn ang="0">
                <a:pos x="1892" y="182"/>
              </a:cxn>
              <a:cxn ang="0">
                <a:pos x="1756" y="353"/>
              </a:cxn>
              <a:cxn ang="0">
                <a:pos x="228" y="353"/>
              </a:cxn>
              <a:cxn ang="0">
                <a:pos x="0" y="0"/>
              </a:cxn>
              <a:cxn ang="0">
                <a:pos x="1763" y="0"/>
              </a:cxn>
              <a:cxn ang="0">
                <a:pos x="1892" y="182"/>
              </a:cxn>
            </a:cxnLst>
            <a:rect l="0" t="0" r="r" b="b"/>
            <a:pathLst>
              <a:path w="1892" h="353">
                <a:moveTo>
                  <a:pt x="1892" y="182"/>
                </a:moveTo>
                <a:lnTo>
                  <a:pt x="1756" y="353"/>
                </a:lnTo>
                <a:lnTo>
                  <a:pt x="228" y="353"/>
                </a:lnTo>
                <a:lnTo>
                  <a:pt x="0" y="0"/>
                </a:lnTo>
                <a:lnTo>
                  <a:pt x="1763" y="0"/>
                </a:lnTo>
                <a:lnTo>
                  <a:pt x="1892" y="182"/>
                </a:lnTo>
                <a:close/>
              </a:path>
            </a:pathLst>
          </a:custGeom>
          <a:solidFill>
            <a:srgbClr val="F09C2A">
              <a:alpha val="5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1" name="Freeform 7"/>
          <p:cNvSpPr>
            <a:spLocks/>
          </p:cNvSpPr>
          <p:nvPr/>
        </p:nvSpPr>
        <p:spPr bwMode="auto">
          <a:xfrm>
            <a:off x="6565490" y="3298498"/>
            <a:ext cx="4000500" cy="753533"/>
          </a:xfrm>
          <a:custGeom>
            <a:avLst/>
            <a:gdLst/>
            <a:ahLst/>
            <a:cxnLst>
              <a:cxn ang="0">
                <a:pos x="1890" y="185"/>
              </a:cxn>
              <a:cxn ang="0">
                <a:pos x="1756" y="356"/>
              </a:cxn>
              <a:cxn ang="0">
                <a:pos x="228" y="356"/>
              </a:cxn>
              <a:cxn ang="0">
                <a:pos x="0" y="0"/>
              </a:cxn>
              <a:cxn ang="0">
                <a:pos x="1761" y="0"/>
              </a:cxn>
              <a:cxn ang="0">
                <a:pos x="1890" y="185"/>
              </a:cxn>
            </a:cxnLst>
            <a:rect l="0" t="0" r="r" b="b"/>
            <a:pathLst>
              <a:path w="1890" h="356">
                <a:moveTo>
                  <a:pt x="1890" y="185"/>
                </a:moveTo>
                <a:lnTo>
                  <a:pt x="1756" y="356"/>
                </a:lnTo>
                <a:lnTo>
                  <a:pt x="228" y="356"/>
                </a:lnTo>
                <a:lnTo>
                  <a:pt x="0" y="0"/>
                </a:lnTo>
                <a:lnTo>
                  <a:pt x="1761" y="0"/>
                </a:lnTo>
                <a:lnTo>
                  <a:pt x="1890" y="185"/>
                </a:lnTo>
                <a:close/>
              </a:path>
            </a:pathLst>
          </a:custGeom>
          <a:solidFill>
            <a:srgbClr val="189A80">
              <a:alpha val="5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2" name="Freeform 8"/>
          <p:cNvSpPr>
            <a:spLocks/>
          </p:cNvSpPr>
          <p:nvPr/>
        </p:nvSpPr>
        <p:spPr bwMode="auto">
          <a:xfrm>
            <a:off x="7048090" y="4052031"/>
            <a:ext cx="4004733" cy="747184"/>
          </a:xfrm>
          <a:custGeom>
            <a:avLst/>
            <a:gdLst/>
            <a:ahLst/>
            <a:cxnLst>
              <a:cxn ang="0">
                <a:pos x="1756" y="353"/>
              </a:cxn>
              <a:cxn ang="0">
                <a:pos x="228" y="353"/>
              </a:cxn>
              <a:cxn ang="0">
                <a:pos x="0" y="0"/>
              </a:cxn>
              <a:cxn ang="0">
                <a:pos x="1761" y="0"/>
              </a:cxn>
              <a:cxn ang="0">
                <a:pos x="1892" y="184"/>
              </a:cxn>
              <a:cxn ang="0">
                <a:pos x="1756" y="353"/>
              </a:cxn>
            </a:cxnLst>
            <a:rect l="0" t="0" r="r" b="b"/>
            <a:pathLst>
              <a:path w="1892" h="353">
                <a:moveTo>
                  <a:pt x="1756" y="353"/>
                </a:moveTo>
                <a:lnTo>
                  <a:pt x="228" y="353"/>
                </a:lnTo>
                <a:lnTo>
                  <a:pt x="0" y="0"/>
                </a:lnTo>
                <a:lnTo>
                  <a:pt x="1761" y="0"/>
                </a:lnTo>
                <a:lnTo>
                  <a:pt x="1892" y="184"/>
                </a:lnTo>
                <a:lnTo>
                  <a:pt x="1756" y="353"/>
                </a:lnTo>
                <a:close/>
              </a:path>
            </a:pathLst>
          </a:custGeom>
          <a:solidFill>
            <a:srgbClr val="377790">
              <a:alpha val="5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grpSp>
        <p:nvGrpSpPr>
          <p:cNvPr id="13" name="Group 26"/>
          <p:cNvGrpSpPr/>
          <p:nvPr/>
        </p:nvGrpSpPr>
        <p:grpSpPr>
          <a:xfrm>
            <a:off x="3462457" y="3683732"/>
            <a:ext cx="3934884" cy="1911351"/>
            <a:chOff x="1727200" y="2895601"/>
            <a:chExt cx="2951163" cy="1433513"/>
          </a:xfrm>
        </p:grpSpPr>
        <p:sp>
          <p:nvSpPr>
            <p:cNvPr id="14" name="Freeform 9"/>
            <p:cNvSpPr>
              <a:spLocks/>
            </p:cNvSpPr>
            <p:nvPr/>
          </p:nvSpPr>
          <p:spPr bwMode="auto">
            <a:xfrm>
              <a:off x="2047875" y="2895601"/>
              <a:ext cx="2333625" cy="858838"/>
            </a:xfrm>
            <a:custGeom>
              <a:avLst/>
              <a:gdLst/>
              <a:ahLst/>
              <a:cxnLst>
                <a:cxn ang="0">
                  <a:pos x="782" y="0"/>
                </a:cxn>
                <a:cxn ang="0">
                  <a:pos x="784" y="0"/>
                </a:cxn>
                <a:cxn ang="0">
                  <a:pos x="787" y="3"/>
                </a:cxn>
                <a:cxn ang="0">
                  <a:pos x="1470" y="255"/>
                </a:cxn>
                <a:cxn ang="0">
                  <a:pos x="811" y="541"/>
                </a:cxn>
                <a:cxn ang="0">
                  <a:pos x="0" y="268"/>
                </a:cxn>
                <a:cxn ang="0">
                  <a:pos x="4" y="262"/>
                </a:cxn>
                <a:cxn ang="0">
                  <a:pos x="782" y="0"/>
                </a:cxn>
              </a:cxnLst>
              <a:rect l="0" t="0" r="r" b="b"/>
              <a:pathLst>
                <a:path w="1470" h="541">
                  <a:moveTo>
                    <a:pt x="782" y="0"/>
                  </a:moveTo>
                  <a:lnTo>
                    <a:pt x="784" y="0"/>
                  </a:lnTo>
                  <a:lnTo>
                    <a:pt x="787" y="3"/>
                  </a:lnTo>
                  <a:lnTo>
                    <a:pt x="1470" y="255"/>
                  </a:lnTo>
                  <a:lnTo>
                    <a:pt x="811" y="541"/>
                  </a:lnTo>
                  <a:lnTo>
                    <a:pt x="0" y="268"/>
                  </a:lnTo>
                  <a:lnTo>
                    <a:pt x="4" y="262"/>
                  </a:lnTo>
                  <a:lnTo>
                    <a:pt x="782" y="0"/>
                  </a:lnTo>
                  <a:close/>
                </a:path>
              </a:pathLst>
            </a:custGeom>
            <a:solidFill>
              <a:srgbClr val="377790">
                <a:lumMod val="60000"/>
                <a:lumOff val="4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5" name="Freeform 10"/>
            <p:cNvSpPr>
              <a:spLocks/>
            </p:cNvSpPr>
            <p:nvPr/>
          </p:nvSpPr>
          <p:spPr bwMode="auto">
            <a:xfrm>
              <a:off x="3335338" y="3300413"/>
              <a:ext cx="1343025" cy="1028700"/>
            </a:xfrm>
            <a:custGeom>
              <a:avLst/>
              <a:gdLst/>
              <a:ahLst/>
              <a:cxnLst>
                <a:cxn ang="0">
                  <a:pos x="662" y="0"/>
                </a:cxn>
                <a:cxn ang="0">
                  <a:pos x="846" y="290"/>
                </a:cxn>
                <a:cxn ang="0">
                  <a:pos x="17" y="648"/>
                </a:cxn>
                <a:cxn ang="0">
                  <a:pos x="0" y="286"/>
                </a:cxn>
                <a:cxn ang="0">
                  <a:pos x="659" y="0"/>
                </a:cxn>
                <a:cxn ang="0">
                  <a:pos x="662" y="0"/>
                </a:cxn>
              </a:cxnLst>
              <a:rect l="0" t="0" r="r" b="b"/>
              <a:pathLst>
                <a:path w="846" h="648">
                  <a:moveTo>
                    <a:pt x="662" y="0"/>
                  </a:moveTo>
                  <a:lnTo>
                    <a:pt x="846" y="290"/>
                  </a:lnTo>
                  <a:lnTo>
                    <a:pt x="17" y="648"/>
                  </a:lnTo>
                  <a:lnTo>
                    <a:pt x="0" y="286"/>
                  </a:lnTo>
                  <a:lnTo>
                    <a:pt x="659" y="0"/>
                  </a:lnTo>
                  <a:lnTo>
                    <a:pt x="662" y="0"/>
                  </a:lnTo>
                  <a:close/>
                </a:path>
              </a:pathLst>
            </a:custGeom>
            <a:solidFill>
              <a:srgbClr val="377790"/>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6" name="Freeform 11"/>
            <p:cNvSpPr>
              <a:spLocks/>
            </p:cNvSpPr>
            <p:nvPr/>
          </p:nvSpPr>
          <p:spPr bwMode="auto">
            <a:xfrm>
              <a:off x="1727200" y="3321051"/>
              <a:ext cx="1635125" cy="1008063"/>
            </a:xfrm>
            <a:custGeom>
              <a:avLst/>
              <a:gdLst/>
              <a:ahLst/>
              <a:cxnLst>
                <a:cxn ang="0">
                  <a:pos x="1030" y="635"/>
                </a:cxn>
                <a:cxn ang="0">
                  <a:pos x="0" y="305"/>
                </a:cxn>
                <a:cxn ang="0">
                  <a:pos x="202" y="0"/>
                </a:cxn>
                <a:cxn ang="0">
                  <a:pos x="1013" y="273"/>
                </a:cxn>
                <a:cxn ang="0">
                  <a:pos x="1030" y="635"/>
                </a:cxn>
              </a:cxnLst>
              <a:rect l="0" t="0" r="r" b="b"/>
              <a:pathLst>
                <a:path w="1030" h="635">
                  <a:moveTo>
                    <a:pt x="1030" y="635"/>
                  </a:moveTo>
                  <a:lnTo>
                    <a:pt x="0" y="305"/>
                  </a:lnTo>
                  <a:lnTo>
                    <a:pt x="202" y="0"/>
                  </a:lnTo>
                  <a:lnTo>
                    <a:pt x="1013" y="273"/>
                  </a:lnTo>
                  <a:lnTo>
                    <a:pt x="1030" y="635"/>
                  </a:lnTo>
                  <a:close/>
                </a:path>
              </a:pathLst>
            </a:custGeom>
            <a:solidFill>
              <a:srgbClr val="377790">
                <a:lumMod val="75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grpSp>
      <p:grpSp>
        <p:nvGrpSpPr>
          <p:cNvPr id="17" name="Group 27"/>
          <p:cNvGrpSpPr/>
          <p:nvPr/>
        </p:nvGrpSpPr>
        <p:grpSpPr>
          <a:xfrm>
            <a:off x="3976807" y="3006398"/>
            <a:ext cx="2937933" cy="1636184"/>
            <a:chOff x="2112963" y="2387601"/>
            <a:chExt cx="2203450" cy="1227138"/>
          </a:xfrm>
        </p:grpSpPr>
        <p:sp>
          <p:nvSpPr>
            <p:cNvPr id="18" name="Freeform 12"/>
            <p:cNvSpPr>
              <a:spLocks noEditPoints="1"/>
            </p:cNvSpPr>
            <p:nvPr/>
          </p:nvSpPr>
          <p:spPr bwMode="auto">
            <a:xfrm>
              <a:off x="2416175" y="2387601"/>
              <a:ext cx="1597025" cy="658813"/>
            </a:xfrm>
            <a:custGeom>
              <a:avLst/>
              <a:gdLst/>
              <a:ahLst/>
              <a:cxnLst>
                <a:cxn ang="0">
                  <a:pos x="535" y="0"/>
                </a:cxn>
                <a:cxn ang="0">
                  <a:pos x="1006" y="215"/>
                </a:cxn>
                <a:cxn ang="0">
                  <a:pos x="557" y="415"/>
                </a:cxn>
                <a:cxn ang="0">
                  <a:pos x="0" y="224"/>
                </a:cxn>
                <a:cxn ang="0">
                  <a:pos x="535" y="0"/>
                </a:cxn>
                <a:cxn ang="0">
                  <a:pos x="552" y="320"/>
                </a:cxn>
                <a:cxn ang="0">
                  <a:pos x="550" y="320"/>
                </a:cxn>
                <a:cxn ang="0">
                  <a:pos x="552" y="320"/>
                </a:cxn>
                <a:cxn ang="0">
                  <a:pos x="555" y="323"/>
                </a:cxn>
                <a:cxn ang="0">
                  <a:pos x="552" y="320"/>
                </a:cxn>
              </a:cxnLst>
              <a:rect l="0" t="0" r="r" b="b"/>
              <a:pathLst>
                <a:path w="1006" h="415">
                  <a:moveTo>
                    <a:pt x="535" y="0"/>
                  </a:moveTo>
                  <a:lnTo>
                    <a:pt x="1006" y="215"/>
                  </a:lnTo>
                  <a:lnTo>
                    <a:pt x="557" y="415"/>
                  </a:lnTo>
                  <a:lnTo>
                    <a:pt x="0" y="224"/>
                  </a:lnTo>
                  <a:lnTo>
                    <a:pt x="535" y="0"/>
                  </a:lnTo>
                  <a:close/>
                  <a:moveTo>
                    <a:pt x="552" y="320"/>
                  </a:moveTo>
                  <a:lnTo>
                    <a:pt x="550" y="320"/>
                  </a:lnTo>
                  <a:lnTo>
                    <a:pt x="552" y="320"/>
                  </a:lnTo>
                  <a:lnTo>
                    <a:pt x="555" y="323"/>
                  </a:lnTo>
                  <a:lnTo>
                    <a:pt x="552" y="320"/>
                  </a:lnTo>
                  <a:close/>
                </a:path>
              </a:pathLst>
            </a:custGeom>
            <a:solidFill>
              <a:srgbClr val="189A80">
                <a:lumMod val="60000"/>
                <a:lumOff val="4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19" name="Freeform 13"/>
            <p:cNvSpPr>
              <a:spLocks/>
            </p:cNvSpPr>
            <p:nvPr/>
          </p:nvSpPr>
          <p:spPr bwMode="auto">
            <a:xfrm>
              <a:off x="3300413" y="2728913"/>
              <a:ext cx="1016000" cy="885825"/>
            </a:xfrm>
            <a:custGeom>
              <a:avLst/>
              <a:gdLst/>
              <a:ahLst/>
              <a:cxnLst>
                <a:cxn ang="0">
                  <a:pos x="449" y="0"/>
                </a:cxn>
                <a:cxn ang="0">
                  <a:pos x="454" y="2"/>
                </a:cxn>
                <a:cxn ang="0">
                  <a:pos x="640" y="292"/>
                </a:cxn>
                <a:cxn ang="0">
                  <a:pos x="17" y="558"/>
                </a:cxn>
                <a:cxn ang="0">
                  <a:pos x="0" y="200"/>
                </a:cxn>
                <a:cxn ang="0">
                  <a:pos x="449" y="0"/>
                </a:cxn>
              </a:cxnLst>
              <a:rect l="0" t="0" r="r" b="b"/>
              <a:pathLst>
                <a:path w="640" h="558">
                  <a:moveTo>
                    <a:pt x="449" y="0"/>
                  </a:moveTo>
                  <a:lnTo>
                    <a:pt x="454" y="2"/>
                  </a:lnTo>
                  <a:lnTo>
                    <a:pt x="640" y="292"/>
                  </a:lnTo>
                  <a:lnTo>
                    <a:pt x="17" y="558"/>
                  </a:lnTo>
                  <a:lnTo>
                    <a:pt x="0" y="200"/>
                  </a:lnTo>
                  <a:lnTo>
                    <a:pt x="449" y="0"/>
                  </a:lnTo>
                  <a:close/>
                </a:path>
              </a:pathLst>
            </a:custGeom>
            <a:solidFill>
              <a:srgbClr val="189A80"/>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20" name="Freeform 14"/>
            <p:cNvSpPr>
              <a:spLocks/>
            </p:cNvSpPr>
            <p:nvPr/>
          </p:nvSpPr>
          <p:spPr bwMode="auto">
            <a:xfrm>
              <a:off x="2112963" y="2743201"/>
              <a:ext cx="1214438" cy="871538"/>
            </a:xfrm>
            <a:custGeom>
              <a:avLst/>
              <a:gdLst/>
              <a:ahLst/>
              <a:cxnLst>
                <a:cxn ang="0">
                  <a:pos x="0" y="296"/>
                </a:cxn>
                <a:cxn ang="0">
                  <a:pos x="191" y="0"/>
                </a:cxn>
                <a:cxn ang="0">
                  <a:pos x="748" y="191"/>
                </a:cxn>
                <a:cxn ang="0">
                  <a:pos x="765" y="549"/>
                </a:cxn>
                <a:cxn ang="0">
                  <a:pos x="0" y="296"/>
                </a:cxn>
              </a:cxnLst>
              <a:rect l="0" t="0" r="r" b="b"/>
              <a:pathLst>
                <a:path w="765" h="549">
                  <a:moveTo>
                    <a:pt x="0" y="296"/>
                  </a:moveTo>
                  <a:lnTo>
                    <a:pt x="191" y="0"/>
                  </a:lnTo>
                  <a:lnTo>
                    <a:pt x="748" y="191"/>
                  </a:lnTo>
                  <a:lnTo>
                    <a:pt x="765" y="549"/>
                  </a:lnTo>
                  <a:lnTo>
                    <a:pt x="0" y="296"/>
                  </a:lnTo>
                  <a:close/>
                </a:path>
              </a:pathLst>
            </a:custGeom>
            <a:solidFill>
              <a:srgbClr val="189A80">
                <a:lumMod val="5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grpSp>
      <p:grpSp>
        <p:nvGrpSpPr>
          <p:cNvPr id="21" name="Group 28"/>
          <p:cNvGrpSpPr/>
          <p:nvPr/>
        </p:nvGrpSpPr>
        <p:grpSpPr>
          <a:xfrm>
            <a:off x="4474223" y="2420080"/>
            <a:ext cx="1943101" cy="1263652"/>
            <a:chOff x="2486025" y="1947863"/>
            <a:chExt cx="1457326" cy="947739"/>
          </a:xfrm>
        </p:grpSpPr>
        <p:sp>
          <p:nvSpPr>
            <p:cNvPr id="22" name="Freeform 15"/>
            <p:cNvSpPr>
              <a:spLocks/>
            </p:cNvSpPr>
            <p:nvPr/>
          </p:nvSpPr>
          <p:spPr bwMode="auto">
            <a:xfrm>
              <a:off x="2789238" y="1947863"/>
              <a:ext cx="858838" cy="366713"/>
            </a:xfrm>
            <a:custGeom>
              <a:avLst/>
              <a:gdLst/>
              <a:ahLst/>
              <a:cxnLst>
                <a:cxn ang="0">
                  <a:pos x="287" y="0"/>
                </a:cxn>
                <a:cxn ang="0">
                  <a:pos x="541" y="125"/>
                </a:cxn>
                <a:cxn ang="0">
                  <a:pos x="298" y="231"/>
                </a:cxn>
                <a:cxn ang="0">
                  <a:pos x="0" y="134"/>
                </a:cxn>
                <a:cxn ang="0">
                  <a:pos x="287" y="0"/>
                </a:cxn>
              </a:cxnLst>
              <a:rect l="0" t="0" r="r" b="b"/>
              <a:pathLst>
                <a:path w="541" h="231">
                  <a:moveTo>
                    <a:pt x="287" y="0"/>
                  </a:moveTo>
                  <a:lnTo>
                    <a:pt x="541" y="125"/>
                  </a:lnTo>
                  <a:lnTo>
                    <a:pt x="298" y="231"/>
                  </a:lnTo>
                  <a:lnTo>
                    <a:pt x="0" y="134"/>
                  </a:lnTo>
                  <a:lnTo>
                    <a:pt x="287" y="0"/>
                  </a:lnTo>
                  <a:close/>
                </a:path>
              </a:pathLst>
            </a:custGeom>
            <a:solidFill>
              <a:srgbClr val="F09C2A">
                <a:lumMod val="60000"/>
                <a:lumOff val="40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23" name="Freeform 16"/>
            <p:cNvSpPr>
              <a:spLocks/>
            </p:cNvSpPr>
            <p:nvPr/>
          </p:nvSpPr>
          <p:spPr bwMode="auto">
            <a:xfrm>
              <a:off x="3262313" y="2146302"/>
              <a:ext cx="681038" cy="749300"/>
            </a:xfrm>
            <a:custGeom>
              <a:avLst/>
              <a:gdLst/>
              <a:ahLst/>
              <a:cxnLst>
                <a:cxn ang="0">
                  <a:pos x="19" y="472"/>
                </a:cxn>
                <a:cxn ang="0">
                  <a:pos x="0" y="106"/>
                </a:cxn>
                <a:cxn ang="0">
                  <a:pos x="243" y="0"/>
                </a:cxn>
                <a:cxn ang="0">
                  <a:pos x="429" y="295"/>
                </a:cxn>
                <a:cxn ang="0">
                  <a:pos x="19" y="472"/>
                </a:cxn>
              </a:cxnLst>
              <a:rect l="0" t="0" r="r" b="b"/>
              <a:pathLst>
                <a:path w="429" h="472">
                  <a:moveTo>
                    <a:pt x="19" y="472"/>
                  </a:moveTo>
                  <a:lnTo>
                    <a:pt x="0" y="106"/>
                  </a:lnTo>
                  <a:lnTo>
                    <a:pt x="243" y="0"/>
                  </a:lnTo>
                  <a:lnTo>
                    <a:pt x="429" y="295"/>
                  </a:lnTo>
                  <a:lnTo>
                    <a:pt x="19" y="472"/>
                  </a:lnTo>
                  <a:close/>
                </a:path>
              </a:pathLst>
            </a:custGeom>
            <a:solidFill>
              <a:srgbClr val="F09C2A"/>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24" name="Freeform 17"/>
            <p:cNvSpPr>
              <a:spLocks/>
            </p:cNvSpPr>
            <p:nvPr/>
          </p:nvSpPr>
          <p:spPr bwMode="auto">
            <a:xfrm>
              <a:off x="2486025" y="2160588"/>
              <a:ext cx="806450" cy="735013"/>
            </a:xfrm>
            <a:custGeom>
              <a:avLst/>
              <a:gdLst/>
              <a:ahLst/>
              <a:cxnLst>
                <a:cxn ang="0">
                  <a:pos x="191" y="0"/>
                </a:cxn>
                <a:cxn ang="0">
                  <a:pos x="489" y="97"/>
                </a:cxn>
                <a:cxn ang="0">
                  <a:pos x="508" y="463"/>
                </a:cxn>
                <a:cxn ang="0">
                  <a:pos x="506" y="463"/>
                </a:cxn>
                <a:cxn ang="0">
                  <a:pos x="0" y="297"/>
                </a:cxn>
                <a:cxn ang="0">
                  <a:pos x="191" y="0"/>
                </a:cxn>
                <a:cxn ang="0">
                  <a:pos x="191" y="0"/>
                </a:cxn>
              </a:cxnLst>
              <a:rect l="0" t="0" r="r" b="b"/>
              <a:pathLst>
                <a:path w="508" h="463">
                  <a:moveTo>
                    <a:pt x="191" y="0"/>
                  </a:moveTo>
                  <a:lnTo>
                    <a:pt x="489" y="97"/>
                  </a:lnTo>
                  <a:lnTo>
                    <a:pt x="508" y="463"/>
                  </a:lnTo>
                  <a:lnTo>
                    <a:pt x="506" y="463"/>
                  </a:lnTo>
                  <a:lnTo>
                    <a:pt x="0" y="297"/>
                  </a:lnTo>
                  <a:lnTo>
                    <a:pt x="191" y="0"/>
                  </a:lnTo>
                  <a:lnTo>
                    <a:pt x="191" y="0"/>
                  </a:lnTo>
                  <a:close/>
                </a:path>
              </a:pathLst>
            </a:custGeom>
            <a:solidFill>
              <a:srgbClr val="F09C2A">
                <a:lumMod val="75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grpSp>
      <p:grpSp>
        <p:nvGrpSpPr>
          <p:cNvPr id="25" name="Group 29"/>
          <p:cNvGrpSpPr/>
          <p:nvPr/>
        </p:nvGrpSpPr>
        <p:grpSpPr>
          <a:xfrm>
            <a:off x="4975874" y="1797781"/>
            <a:ext cx="950383" cy="916517"/>
            <a:chOff x="2862263" y="1481138"/>
            <a:chExt cx="712787" cy="687388"/>
          </a:xfrm>
        </p:grpSpPr>
        <p:sp>
          <p:nvSpPr>
            <p:cNvPr id="26" name="Freeform 18"/>
            <p:cNvSpPr>
              <a:spLocks/>
            </p:cNvSpPr>
            <p:nvPr/>
          </p:nvSpPr>
          <p:spPr bwMode="auto">
            <a:xfrm>
              <a:off x="3219450" y="1481138"/>
              <a:ext cx="355600" cy="687388"/>
            </a:xfrm>
            <a:custGeom>
              <a:avLst/>
              <a:gdLst/>
              <a:ahLst/>
              <a:cxnLst>
                <a:cxn ang="0">
                  <a:pos x="224" y="347"/>
                </a:cxn>
                <a:cxn ang="0">
                  <a:pos x="22" y="433"/>
                </a:cxn>
                <a:cxn ang="0">
                  <a:pos x="0" y="0"/>
                </a:cxn>
                <a:cxn ang="0">
                  <a:pos x="224" y="347"/>
                </a:cxn>
              </a:cxnLst>
              <a:rect l="0" t="0" r="r" b="b"/>
              <a:pathLst>
                <a:path w="224" h="433">
                  <a:moveTo>
                    <a:pt x="224" y="347"/>
                  </a:moveTo>
                  <a:lnTo>
                    <a:pt x="22" y="433"/>
                  </a:lnTo>
                  <a:lnTo>
                    <a:pt x="0" y="0"/>
                  </a:lnTo>
                  <a:lnTo>
                    <a:pt x="224" y="347"/>
                  </a:lnTo>
                  <a:close/>
                </a:path>
              </a:pathLst>
            </a:custGeom>
            <a:solidFill>
              <a:srgbClr val="D24132"/>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sp>
          <p:nvSpPr>
            <p:cNvPr id="27" name="Freeform 19"/>
            <p:cNvSpPr>
              <a:spLocks/>
            </p:cNvSpPr>
            <p:nvPr/>
          </p:nvSpPr>
          <p:spPr bwMode="auto">
            <a:xfrm>
              <a:off x="2862263" y="1481138"/>
              <a:ext cx="392113" cy="687388"/>
            </a:xfrm>
            <a:custGeom>
              <a:avLst/>
              <a:gdLst/>
              <a:ahLst/>
              <a:cxnLst>
                <a:cxn ang="0">
                  <a:pos x="247" y="433"/>
                </a:cxn>
                <a:cxn ang="0">
                  <a:pos x="0" y="354"/>
                </a:cxn>
                <a:cxn ang="0">
                  <a:pos x="225" y="0"/>
                </a:cxn>
                <a:cxn ang="0">
                  <a:pos x="247" y="433"/>
                </a:cxn>
              </a:cxnLst>
              <a:rect l="0" t="0" r="r" b="b"/>
              <a:pathLst>
                <a:path w="247" h="433">
                  <a:moveTo>
                    <a:pt x="247" y="433"/>
                  </a:moveTo>
                  <a:lnTo>
                    <a:pt x="0" y="354"/>
                  </a:lnTo>
                  <a:lnTo>
                    <a:pt x="225" y="0"/>
                  </a:lnTo>
                  <a:lnTo>
                    <a:pt x="247" y="433"/>
                  </a:lnTo>
                  <a:close/>
                </a:path>
              </a:pathLst>
            </a:custGeom>
            <a:solidFill>
              <a:srgbClr val="D24132">
                <a:lumMod val="75000"/>
              </a:srgbClr>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Arial"/>
              </a:endParaRPr>
            </a:p>
          </p:txBody>
        </p:sp>
      </p:grpSp>
      <p:sp>
        <p:nvSpPr>
          <p:cNvPr id="28" name="TextBox 31"/>
          <p:cNvSpPr txBox="1"/>
          <p:nvPr/>
        </p:nvSpPr>
        <p:spPr>
          <a:xfrm>
            <a:off x="6609143" y="1897549"/>
            <a:ext cx="2830685" cy="523220"/>
          </a:xfrm>
          <a:prstGeom prst="rect">
            <a:avLst/>
          </a:prstGeom>
          <a:noFill/>
        </p:spPr>
        <p:txBody>
          <a:bodyPr wrap="squar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 重伤亡事故</a:t>
            </a:r>
            <a:endParaRPr lang="en-US" sz="2800" dirty="0">
              <a:solidFill>
                <a:srgbClr val="FFFFFF"/>
              </a:solidFill>
              <a:latin typeface="微软雅黑" panose="020B0503020204020204" pitchFamily="34" charset="-122"/>
              <a:ea typeface="微软雅黑" panose="020B0503020204020204" pitchFamily="34" charset="-122"/>
            </a:endParaRPr>
          </a:p>
        </p:txBody>
      </p:sp>
      <p:sp>
        <p:nvSpPr>
          <p:cNvPr id="29" name="TextBox 34"/>
          <p:cNvSpPr txBox="1"/>
          <p:nvPr/>
        </p:nvSpPr>
        <p:spPr>
          <a:xfrm>
            <a:off x="7204535" y="2647907"/>
            <a:ext cx="2830685" cy="523220"/>
          </a:xfrm>
          <a:prstGeom prst="rect">
            <a:avLst/>
          </a:prstGeom>
          <a:noFill/>
        </p:spPr>
        <p:txBody>
          <a:bodyPr wrap="squar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 轻伤</a:t>
            </a:r>
            <a:r>
              <a:rPr lang="zh-CN" altLang="en-US" sz="2800" dirty="0">
                <a:solidFill>
                  <a:srgbClr val="FFFFFF"/>
                </a:solidFill>
                <a:latin typeface="微软雅黑" panose="020B0503020204020204" pitchFamily="34" charset="-122"/>
                <a:ea typeface="微软雅黑" panose="020B0503020204020204" pitchFamily="34" charset="-122"/>
              </a:rPr>
              <a:t>害事故</a:t>
            </a:r>
            <a:endParaRPr lang="en-US" sz="2800" dirty="0">
              <a:solidFill>
                <a:srgbClr val="FFFFFF"/>
              </a:solidFill>
              <a:latin typeface="微软雅黑" panose="020B0503020204020204" pitchFamily="34" charset="-122"/>
              <a:ea typeface="微软雅黑" panose="020B0503020204020204" pitchFamily="34" charset="-122"/>
            </a:endParaRPr>
          </a:p>
        </p:txBody>
      </p:sp>
      <p:sp>
        <p:nvSpPr>
          <p:cNvPr id="30" name="TextBox 35"/>
          <p:cNvSpPr txBox="1"/>
          <p:nvPr/>
        </p:nvSpPr>
        <p:spPr>
          <a:xfrm>
            <a:off x="7454044" y="3398266"/>
            <a:ext cx="2830685" cy="523220"/>
          </a:xfrm>
          <a:prstGeom prst="rect">
            <a:avLst/>
          </a:prstGeom>
          <a:noFill/>
        </p:spPr>
        <p:txBody>
          <a:bodyPr wrap="squar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 未遂事件</a:t>
            </a:r>
            <a:endParaRPr lang="en-US" sz="2800" dirty="0">
              <a:solidFill>
                <a:srgbClr val="FFFFFF"/>
              </a:solidFill>
              <a:latin typeface="微软雅黑" panose="020B0503020204020204" pitchFamily="34" charset="-122"/>
              <a:ea typeface="微软雅黑" panose="020B0503020204020204" pitchFamily="34" charset="-122"/>
            </a:endParaRPr>
          </a:p>
        </p:txBody>
      </p:sp>
      <p:sp>
        <p:nvSpPr>
          <p:cNvPr id="31" name="TextBox 36"/>
          <p:cNvSpPr txBox="1"/>
          <p:nvPr/>
        </p:nvSpPr>
        <p:spPr>
          <a:xfrm>
            <a:off x="8082218" y="4148625"/>
            <a:ext cx="2830685" cy="523220"/>
          </a:xfrm>
          <a:prstGeom prst="rect">
            <a:avLst/>
          </a:prstGeom>
          <a:noFill/>
        </p:spPr>
        <p:txBody>
          <a:bodyPr wrap="squar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 事故隐患</a:t>
            </a:r>
            <a:endParaRPr lang="en-US" sz="2800" dirty="0">
              <a:solidFill>
                <a:srgbClr val="FFFFFF"/>
              </a:solidFill>
              <a:latin typeface="微软雅黑" panose="020B0503020204020204" pitchFamily="34" charset="-122"/>
              <a:ea typeface="微软雅黑" panose="020B0503020204020204" pitchFamily="34" charset="-122"/>
            </a:endParaRPr>
          </a:p>
        </p:txBody>
      </p:sp>
      <p:cxnSp>
        <p:nvCxnSpPr>
          <p:cNvPr id="32" name="Straight Connector 40"/>
          <p:cNvCxnSpPr/>
          <p:nvPr/>
        </p:nvCxnSpPr>
        <p:spPr>
          <a:xfrm flipH="1">
            <a:off x="2314774" y="2253409"/>
            <a:ext cx="2563735" cy="0"/>
          </a:xfrm>
          <a:prstGeom prst="line">
            <a:avLst/>
          </a:prstGeom>
          <a:noFill/>
          <a:ln w="19050" cap="flat" cmpd="sng" algn="ctr">
            <a:solidFill>
              <a:srgbClr val="D24132"/>
            </a:solidFill>
            <a:prstDash val="sysDot"/>
            <a:headEnd type="oval"/>
            <a:tailEnd type="oval"/>
          </a:ln>
          <a:effectLst/>
        </p:spPr>
      </p:cxnSp>
      <p:sp>
        <p:nvSpPr>
          <p:cNvPr id="33" name="Text Placeholder 3"/>
          <p:cNvSpPr txBox="1">
            <a:spLocks/>
          </p:cNvSpPr>
          <p:nvPr/>
        </p:nvSpPr>
        <p:spPr>
          <a:xfrm>
            <a:off x="1290006" y="4372485"/>
            <a:ext cx="910507"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smtClean="0">
                <a:solidFill>
                  <a:srgbClr val="377790"/>
                </a:solidFill>
                <a:latin typeface="Arial"/>
              </a:rPr>
              <a:t>1000</a:t>
            </a:r>
            <a:endParaRPr lang="en-US" sz="3200" dirty="0">
              <a:solidFill>
                <a:srgbClr val="377790"/>
              </a:solidFill>
              <a:latin typeface="Arial"/>
            </a:endParaRPr>
          </a:p>
        </p:txBody>
      </p:sp>
      <p:sp>
        <p:nvSpPr>
          <p:cNvPr id="34" name="Text Placeholder 3"/>
          <p:cNvSpPr txBox="1">
            <a:spLocks/>
          </p:cNvSpPr>
          <p:nvPr/>
        </p:nvSpPr>
        <p:spPr>
          <a:xfrm>
            <a:off x="1631446" y="1991395"/>
            <a:ext cx="227627"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smtClean="0">
                <a:solidFill>
                  <a:srgbClr val="D24132"/>
                </a:solidFill>
                <a:latin typeface="Arial"/>
              </a:rPr>
              <a:t>1</a:t>
            </a:r>
            <a:endParaRPr lang="en-US" sz="3200" dirty="0">
              <a:solidFill>
                <a:srgbClr val="D24132"/>
              </a:solidFill>
              <a:latin typeface="Arial"/>
            </a:endParaRPr>
          </a:p>
        </p:txBody>
      </p:sp>
      <p:sp>
        <p:nvSpPr>
          <p:cNvPr id="35" name="Text Placeholder 3"/>
          <p:cNvSpPr txBox="1">
            <a:spLocks/>
          </p:cNvSpPr>
          <p:nvPr/>
        </p:nvSpPr>
        <p:spPr>
          <a:xfrm>
            <a:off x="1403820" y="3548641"/>
            <a:ext cx="682879"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smtClean="0">
                <a:solidFill>
                  <a:srgbClr val="189A80"/>
                </a:solidFill>
                <a:latin typeface="Arial"/>
              </a:rPr>
              <a:t>300</a:t>
            </a:r>
            <a:endParaRPr lang="en-US" sz="3200" dirty="0">
              <a:solidFill>
                <a:srgbClr val="189A80"/>
              </a:solidFill>
              <a:latin typeface="Arial"/>
            </a:endParaRPr>
          </a:p>
        </p:txBody>
      </p:sp>
      <p:sp>
        <p:nvSpPr>
          <p:cNvPr id="36" name="Text Placeholder 3"/>
          <p:cNvSpPr txBox="1">
            <a:spLocks/>
          </p:cNvSpPr>
          <p:nvPr/>
        </p:nvSpPr>
        <p:spPr>
          <a:xfrm>
            <a:off x="1517633" y="2770018"/>
            <a:ext cx="455253"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smtClean="0">
                <a:solidFill>
                  <a:srgbClr val="F09C2A"/>
                </a:solidFill>
                <a:latin typeface="Arial"/>
              </a:rPr>
              <a:t>29</a:t>
            </a:r>
            <a:endParaRPr lang="en-US" sz="3200" dirty="0">
              <a:solidFill>
                <a:srgbClr val="F09C2A"/>
              </a:solidFill>
              <a:latin typeface="Arial"/>
            </a:endParaRPr>
          </a:p>
        </p:txBody>
      </p:sp>
      <p:cxnSp>
        <p:nvCxnSpPr>
          <p:cNvPr id="37" name="Straight Connector 46"/>
          <p:cNvCxnSpPr/>
          <p:nvPr/>
        </p:nvCxnSpPr>
        <p:spPr>
          <a:xfrm flipH="1">
            <a:off x="2314775" y="3006398"/>
            <a:ext cx="2159448" cy="0"/>
          </a:xfrm>
          <a:prstGeom prst="line">
            <a:avLst/>
          </a:prstGeom>
          <a:noFill/>
          <a:ln w="19050" cap="flat" cmpd="sng" algn="ctr">
            <a:solidFill>
              <a:srgbClr val="F09C2A"/>
            </a:solidFill>
            <a:prstDash val="sysDot"/>
            <a:headEnd type="oval"/>
            <a:tailEnd type="oval"/>
          </a:ln>
          <a:effectLst/>
        </p:spPr>
      </p:cxnSp>
      <p:cxnSp>
        <p:nvCxnSpPr>
          <p:cNvPr id="38" name="Straight Connector 48"/>
          <p:cNvCxnSpPr/>
          <p:nvPr/>
        </p:nvCxnSpPr>
        <p:spPr>
          <a:xfrm flipH="1">
            <a:off x="2314775" y="3816411"/>
            <a:ext cx="1662032" cy="0"/>
          </a:xfrm>
          <a:prstGeom prst="line">
            <a:avLst/>
          </a:prstGeom>
          <a:noFill/>
          <a:ln w="19050" cap="flat" cmpd="sng" algn="ctr">
            <a:solidFill>
              <a:srgbClr val="189A80"/>
            </a:solidFill>
            <a:prstDash val="sysDot"/>
            <a:headEnd type="oval"/>
            <a:tailEnd type="oval"/>
          </a:ln>
          <a:effectLst/>
        </p:spPr>
      </p:cxnSp>
      <p:cxnSp>
        <p:nvCxnSpPr>
          <p:cNvPr id="39" name="Straight Connector 50"/>
          <p:cNvCxnSpPr/>
          <p:nvPr/>
        </p:nvCxnSpPr>
        <p:spPr>
          <a:xfrm flipH="1">
            <a:off x="2314776" y="4642582"/>
            <a:ext cx="1147681" cy="0"/>
          </a:xfrm>
          <a:prstGeom prst="line">
            <a:avLst/>
          </a:prstGeom>
          <a:noFill/>
          <a:ln w="19050" cap="flat" cmpd="sng" algn="ctr">
            <a:solidFill>
              <a:srgbClr val="377790"/>
            </a:solidFill>
            <a:prstDash val="sysDot"/>
            <a:headEnd type="oval"/>
            <a:tailEnd type="oval"/>
          </a:ln>
          <a:effectLst/>
        </p:spPr>
      </p:cxnSp>
      <p:grpSp>
        <p:nvGrpSpPr>
          <p:cNvPr id="40" name="组合 39"/>
          <p:cNvGrpSpPr/>
          <p:nvPr/>
        </p:nvGrpSpPr>
        <p:grpSpPr>
          <a:xfrm>
            <a:off x="7462919" y="4261012"/>
            <a:ext cx="561566" cy="329221"/>
            <a:chOff x="6233338" y="4924592"/>
            <a:chExt cx="808555" cy="601547"/>
          </a:xfrm>
          <a:solidFill>
            <a:schemeClr val="bg1"/>
          </a:solidFill>
        </p:grpSpPr>
        <p:sp>
          <p:nvSpPr>
            <p:cNvPr id="41"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2"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3"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4"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grpSp>
      <p:grpSp>
        <p:nvGrpSpPr>
          <p:cNvPr id="45" name="组合 44"/>
          <p:cNvGrpSpPr/>
          <p:nvPr/>
        </p:nvGrpSpPr>
        <p:grpSpPr>
          <a:xfrm>
            <a:off x="7044486" y="3474715"/>
            <a:ext cx="382041" cy="454538"/>
            <a:chOff x="5307937" y="4890692"/>
            <a:chExt cx="556107" cy="693150"/>
          </a:xfrm>
          <a:solidFill>
            <a:schemeClr val="bg1"/>
          </a:solidFill>
        </p:grpSpPr>
        <p:sp>
          <p:nvSpPr>
            <p:cNvPr id="46"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7" name="Freeform 394"/>
            <p:cNvSpPr>
              <a:spLocks/>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8" name="Freeform 395"/>
            <p:cNvSpPr>
              <a:spLocks/>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sp>
          <p:nvSpPr>
            <p:cNvPr id="49"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ndParaRPr>
            </a:p>
          </p:txBody>
        </p:sp>
      </p:grpSp>
      <p:sp>
        <p:nvSpPr>
          <p:cNvPr id="50" name="KSO_Shape"/>
          <p:cNvSpPr>
            <a:spLocks/>
          </p:cNvSpPr>
          <p:nvPr/>
        </p:nvSpPr>
        <p:spPr bwMode="auto">
          <a:xfrm>
            <a:off x="6153200" y="1962342"/>
            <a:ext cx="311232" cy="374227"/>
          </a:xfrm>
          <a:custGeom>
            <a:avLst/>
            <a:gdLst>
              <a:gd name="T0" fmla="*/ 400645 w 3167063"/>
              <a:gd name="T1" fmla="*/ 2343740 h 3805237"/>
              <a:gd name="T2" fmla="*/ 1592738 w 3167063"/>
              <a:gd name="T3" fmla="*/ 2856296 h 3805237"/>
              <a:gd name="T4" fmla="*/ 2755942 w 3167063"/>
              <a:gd name="T5" fmla="*/ 2377382 h 3805237"/>
              <a:gd name="T6" fmla="*/ 2884199 w 3167063"/>
              <a:gd name="T7" fmla="*/ 2238373 h 3805237"/>
              <a:gd name="T8" fmla="*/ 3041663 w 3167063"/>
              <a:gd name="T9" fmla="*/ 2312638 h 3805237"/>
              <a:gd name="T10" fmla="*/ 3041663 w 3167063"/>
              <a:gd name="T11" fmla="*/ 2473863 h 3805237"/>
              <a:gd name="T12" fmla="*/ 3149920 w 3167063"/>
              <a:gd name="T13" fmla="*/ 2591290 h 3805237"/>
              <a:gd name="T14" fmla="*/ 3129602 w 3167063"/>
              <a:gd name="T15" fmla="*/ 2760767 h 3805237"/>
              <a:gd name="T16" fmla="*/ 2959121 w 3167063"/>
              <a:gd name="T17" fmla="*/ 2809959 h 3805237"/>
              <a:gd name="T18" fmla="*/ 2866103 w 3167063"/>
              <a:gd name="T19" fmla="*/ 2722365 h 3805237"/>
              <a:gd name="T20" fmla="*/ 2774672 w 3167063"/>
              <a:gd name="T21" fmla="*/ 3292682 h 3805237"/>
              <a:gd name="T22" fmla="*/ 2916263 w 3167063"/>
              <a:gd name="T23" fmla="*/ 3229842 h 3805237"/>
              <a:gd name="T24" fmla="*/ 3070553 w 3167063"/>
              <a:gd name="T25" fmla="*/ 3264753 h 3805237"/>
              <a:gd name="T26" fmla="*/ 3097220 w 3167063"/>
              <a:gd name="T27" fmla="*/ 3467236 h 3805237"/>
              <a:gd name="T28" fmla="*/ 2988011 w 3167063"/>
              <a:gd name="T29" fmla="*/ 3524363 h 3805237"/>
              <a:gd name="T30" fmla="*/ 3023567 w 3167063"/>
              <a:gd name="T31" fmla="*/ 3614814 h 3805237"/>
              <a:gd name="T32" fmla="*/ 2938486 w 3167063"/>
              <a:gd name="T33" fmla="*/ 3785878 h 3805237"/>
              <a:gd name="T34" fmla="*/ 2772768 w 3167063"/>
              <a:gd name="T35" fmla="*/ 3764614 h 3805237"/>
              <a:gd name="T36" fmla="*/ 2717846 w 3167063"/>
              <a:gd name="T37" fmla="*/ 3600215 h 3805237"/>
              <a:gd name="T38" fmla="*/ 1149870 w 3167063"/>
              <a:gd name="T39" fmla="*/ 3337749 h 3805237"/>
              <a:gd name="T40" fmla="*/ 414931 w 3167063"/>
              <a:gd name="T41" fmla="*/ 3741763 h 3805237"/>
              <a:gd name="T42" fmla="*/ 256197 w 3167063"/>
              <a:gd name="T43" fmla="*/ 3797620 h 3805237"/>
              <a:gd name="T44" fmla="*/ 140956 w 3167063"/>
              <a:gd name="T45" fmla="*/ 3679241 h 3805237"/>
              <a:gd name="T46" fmla="*/ 168893 w 3167063"/>
              <a:gd name="T47" fmla="*/ 3530393 h 3805237"/>
              <a:gd name="T48" fmla="*/ 45715 w 3167063"/>
              <a:gd name="T49" fmla="*/ 3405031 h 3805237"/>
              <a:gd name="T50" fmla="*/ 153972 w 3167063"/>
              <a:gd name="T51" fmla="*/ 3228255 h 3805237"/>
              <a:gd name="T52" fmla="*/ 274292 w 3167063"/>
              <a:gd name="T53" fmla="*/ 3241585 h 3805237"/>
              <a:gd name="T54" fmla="*/ 301595 w 3167063"/>
              <a:gd name="T55" fmla="*/ 2724586 h 3805237"/>
              <a:gd name="T56" fmla="*/ 146988 w 3167063"/>
              <a:gd name="T57" fmla="*/ 2816307 h 3805237"/>
              <a:gd name="T58" fmla="*/ 1270 w 3167063"/>
              <a:gd name="T59" fmla="*/ 2679202 h 3805237"/>
              <a:gd name="T60" fmla="*/ 59684 w 3167063"/>
              <a:gd name="T61" fmla="*/ 2538289 h 3805237"/>
              <a:gd name="T62" fmla="*/ 119368 w 3167063"/>
              <a:gd name="T63" fmla="*/ 2468150 h 3805237"/>
              <a:gd name="T64" fmla="*/ 165401 w 3167063"/>
              <a:gd name="T65" fmla="*/ 2266302 h 3805237"/>
              <a:gd name="T66" fmla="*/ 977652 w 3167063"/>
              <a:gd name="T67" fmla="*/ 894280 h 3805237"/>
              <a:gd name="T68" fmla="*/ 858572 w 3167063"/>
              <a:gd name="T69" fmla="*/ 1066977 h 3805237"/>
              <a:gd name="T70" fmla="*/ 944309 w 3167063"/>
              <a:gd name="T71" fmla="*/ 1304753 h 3805237"/>
              <a:gd name="T72" fmla="*/ 1152938 w 3167063"/>
              <a:gd name="T73" fmla="*/ 1354594 h 3805237"/>
              <a:gd name="T74" fmla="*/ 1320602 w 3167063"/>
              <a:gd name="T75" fmla="*/ 1239992 h 3805237"/>
              <a:gd name="T76" fmla="*/ 1333939 w 3167063"/>
              <a:gd name="T77" fmla="*/ 1006660 h 3805237"/>
              <a:gd name="T78" fmla="*/ 1193266 w 3167063"/>
              <a:gd name="T79" fmla="*/ 876820 h 3805237"/>
              <a:gd name="T80" fmla="*/ 1979512 w 3167063"/>
              <a:gd name="T81" fmla="*/ 880629 h 3805237"/>
              <a:gd name="T82" fmla="*/ 1829312 w 3167063"/>
              <a:gd name="T83" fmla="*/ 1082215 h 3805237"/>
              <a:gd name="T84" fmla="*/ 1935373 w 3167063"/>
              <a:gd name="T85" fmla="*/ 1315230 h 3805237"/>
              <a:gd name="T86" fmla="*/ 2166547 w 3167063"/>
              <a:gd name="T87" fmla="*/ 1347293 h 3805237"/>
              <a:gd name="T88" fmla="*/ 2316429 w 3167063"/>
              <a:gd name="T89" fmla="*/ 1208564 h 3805237"/>
              <a:gd name="T90" fmla="*/ 2309443 w 3167063"/>
              <a:gd name="T91" fmla="*/ 998724 h 3805237"/>
              <a:gd name="T92" fmla="*/ 2113834 w 3167063"/>
              <a:gd name="T93" fmla="*/ 859677 h 3805237"/>
              <a:gd name="T94" fmla="*/ 2054136 w 3167063"/>
              <a:gd name="T95" fmla="*/ 106031 h 3805237"/>
              <a:gd name="T96" fmla="*/ 2502829 w 3167063"/>
              <a:gd name="T97" fmla="*/ 490473 h 3805237"/>
              <a:gd name="T98" fmla="*/ 2652394 w 3167063"/>
              <a:gd name="T99" fmla="*/ 896502 h 3805237"/>
              <a:gd name="T100" fmla="*/ 2639057 w 3167063"/>
              <a:gd name="T101" fmla="*/ 1240309 h 3805237"/>
              <a:gd name="T102" fmla="*/ 2501242 w 3167063"/>
              <a:gd name="T103" fmla="*/ 1570466 h 3805237"/>
              <a:gd name="T104" fmla="*/ 2256731 w 3167063"/>
              <a:gd name="T105" fmla="*/ 1833956 h 3805237"/>
              <a:gd name="T106" fmla="*/ 2125584 w 3167063"/>
              <a:gd name="T107" fmla="*/ 2334905 h 3805237"/>
              <a:gd name="T108" fmla="*/ 2013172 w 3167063"/>
              <a:gd name="T109" fmla="*/ 2407921 h 3805237"/>
              <a:gd name="T110" fmla="*/ 1068152 w 3167063"/>
              <a:gd name="T111" fmla="*/ 2373635 h 3805237"/>
              <a:gd name="T112" fmla="*/ 1026871 w 3167063"/>
              <a:gd name="T113" fmla="*/ 2009828 h 3805237"/>
              <a:gd name="T114" fmla="*/ 677887 w 3167063"/>
              <a:gd name="T115" fmla="*/ 1577768 h 3805237"/>
              <a:gd name="T116" fmla="*/ 516574 w 3167063"/>
              <a:gd name="T117" fmla="*/ 1123485 h 3805237"/>
              <a:gd name="T118" fmla="*/ 555314 w 3167063"/>
              <a:gd name="T119" fmla="*/ 725710 h 3805237"/>
              <a:gd name="T120" fmla="*/ 716946 w 3167063"/>
              <a:gd name="T121" fmla="*/ 419680 h 3805237"/>
              <a:gd name="T122" fmla="*/ 970348 w 3167063"/>
              <a:gd name="T123" fmla="*/ 183174 h 3805237"/>
              <a:gd name="T124" fmla="*/ 1294881 w 3167063"/>
              <a:gd name="T125" fmla="*/ 39682 h 3805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7063" h="3805237">
                <a:moveTo>
                  <a:pt x="259371" y="2233612"/>
                </a:moveTo>
                <a:lnTo>
                  <a:pt x="267943" y="2235199"/>
                </a:lnTo>
                <a:lnTo>
                  <a:pt x="276515" y="2237103"/>
                </a:lnTo>
                <a:lnTo>
                  <a:pt x="284769" y="2239325"/>
                </a:lnTo>
                <a:lnTo>
                  <a:pt x="293023" y="2242181"/>
                </a:lnTo>
                <a:lnTo>
                  <a:pt x="301277" y="2245355"/>
                </a:lnTo>
                <a:lnTo>
                  <a:pt x="309214" y="2248846"/>
                </a:lnTo>
                <a:lnTo>
                  <a:pt x="316833" y="2252655"/>
                </a:lnTo>
                <a:lnTo>
                  <a:pt x="324452" y="2256780"/>
                </a:lnTo>
                <a:lnTo>
                  <a:pt x="332072" y="2261224"/>
                </a:lnTo>
                <a:lnTo>
                  <a:pt x="339056" y="2265984"/>
                </a:lnTo>
                <a:lnTo>
                  <a:pt x="345723" y="2270745"/>
                </a:lnTo>
                <a:lnTo>
                  <a:pt x="352389" y="2276457"/>
                </a:lnTo>
                <a:lnTo>
                  <a:pt x="358739" y="2281853"/>
                </a:lnTo>
                <a:lnTo>
                  <a:pt x="364771" y="2287565"/>
                </a:lnTo>
                <a:lnTo>
                  <a:pt x="370485" y="2293913"/>
                </a:lnTo>
                <a:lnTo>
                  <a:pt x="375882" y="2300260"/>
                </a:lnTo>
                <a:lnTo>
                  <a:pt x="380962" y="2306925"/>
                </a:lnTo>
                <a:lnTo>
                  <a:pt x="385406" y="2313907"/>
                </a:lnTo>
                <a:lnTo>
                  <a:pt x="390168" y="2320889"/>
                </a:lnTo>
                <a:lnTo>
                  <a:pt x="394295" y="2328506"/>
                </a:lnTo>
                <a:lnTo>
                  <a:pt x="397470" y="2336123"/>
                </a:lnTo>
                <a:lnTo>
                  <a:pt x="400645" y="2343740"/>
                </a:lnTo>
                <a:lnTo>
                  <a:pt x="403502" y="2351675"/>
                </a:lnTo>
                <a:lnTo>
                  <a:pt x="406042" y="2359926"/>
                </a:lnTo>
                <a:lnTo>
                  <a:pt x="407629" y="2368178"/>
                </a:lnTo>
                <a:lnTo>
                  <a:pt x="409216" y="2376747"/>
                </a:lnTo>
                <a:lnTo>
                  <a:pt x="410169" y="2385316"/>
                </a:lnTo>
                <a:lnTo>
                  <a:pt x="410804" y="2394202"/>
                </a:lnTo>
                <a:lnTo>
                  <a:pt x="410804" y="2403406"/>
                </a:lnTo>
                <a:lnTo>
                  <a:pt x="410169" y="2412293"/>
                </a:lnTo>
                <a:lnTo>
                  <a:pt x="408899" y="2421496"/>
                </a:lnTo>
                <a:lnTo>
                  <a:pt x="407311" y="2431017"/>
                </a:lnTo>
                <a:lnTo>
                  <a:pt x="551443" y="2484653"/>
                </a:lnTo>
                <a:lnTo>
                  <a:pt x="696208" y="2537972"/>
                </a:lnTo>
                <a:lnTo>
                  <a:pt x="840656" y="2590655"/>
                </a:lnTo>
                <a:lnTo>
                  <a:pt x="985422" y="2643022"/>
                </a:lnTo>
                <a:lnTo>
                  <a:pt x="1275270" y="2747755"/>
                </a:lnTo>
                <a:lnTo>
                  <a:pt x="1420036" y="2800121"/>
                </a:lnTo>
                <a:lnTo>
                  <a:pt x="1564484" y="2852805"/>
                </a:lnTo>
                <a:lnTo>
                  <a:pt x="1567341" y="2854074"/>
                </a:lnTo>
                <a:lnTo>
                  <a:pt x="1570515" y="2855344"/>
                </a:lnTo>
                <a:lnTo>
                  <a:pt x="1575912" y="2856613"/>
                </a:lnTo>
                <a:lnTo>
                  <a:pt x="1581627" y="2857248"/>
                </a:lnTo>
                <a:lnTo>
                  <a:pt x="1587024" y="2856930"/>
                </a:lnTo>
                <a:lnTo>
                  <a:pt x="1592738" y="2856296"/>
                </a:lnTo>
                <a:lnTo>
                  <a:pt x="1598453" y="2855344"/>
                </a:lnTo>
                <a:lnTo>
                  <a:pt x="1603850" y="2853439"/>
                </a:lnTo>
                <a:lnTo>
                  <a:pt x="1609564" y="2851852"/>
                </a:lnTo>
                <a:lnTo>
                  <a:pt x="1620041" y="2847409"/>
                </a:lnTo>
                <a:lnTo>
                  <a:pt x="1631152" y="2842331"/>
                </a:lnTo>
                <a:lnTo>
                  <a:pt x="1636866" y="2840110"/>
                </a:lnTo>
                <a:lnTo>
                  <a:pt x="1642263" y="2837888"/>
                </a:lnTo>
                <a:lnTo>
                  <a:pt x="1647343" y="2836301"/>
                </a:lnTo>
                <a:lnTo>
                  <a:pt x="1653057" y="2834714"/>
                </a:lnTo>
                <a:lnTo>
                  <a:pt x="1791473" y="2784252"/>
                </a:lnTo>
                <a:lnTo>
                  <a:pt x="1929255" y="2733790"/>
                </a:lnTo>
                <a:lnTo>
                  <a:pt x="2206404" y="2633818"/>
                </a:lnTo>
                <a:lnTo>
                  <a:pt x="2345138" y="2583673"/>
                </a:lnTo>
                <a:lnTo>
                  <a:pt x="2483554" y="2533211"/>
                </a:lnTo>
                <a:lnTo>
                  <a:pt x="2621653" y="2482749"/>
                </a:lnTo>
                <a:lnTo>
                  <a:pt x="2690543" y="2456725"/>
                </a:lnTo>
                <a:lnTo>
                  <a:pt x="2759116" y="2431017"/>
                </a:lnTo>
                <a:lnTo>
                  <a:pt x="2757212" y="2421814"/>
                </a:lnTo>
                <a:lnTo>
                  <a:pt x="2755942" y="2412927"/>
                </a:lnTo>
                <a:lnTo>
                  <a:pt x="2754989" y="2404041"/>
                </a:lnTo>
                <a:lnTo>
                  <a:pt x="2754672" y="2395154"/>
                </a:lnTo>
                <a:lnTo>
                  <a:pt x="2754989" y="2385951"/>
                </a:lnTo>
                <a:lnTo>
                  <a:pt x="2755942" y="2377382"/>
                </a:lnTo>
                <a:lnTo>
                  <a:pt x="2757212" y="2368813"/>
                </a:lnTo>
                <a:lnTo>
                  <a:pt x="2759116" y="2360244"/>
                </a:lnTo>
                <a:lnTo>
                  <a:pt x="2761339" y="2351992"/>
                </a:lnTo>
                <a:lnTo>
                  <a:pt x="2764196" y="2343740"/>
                </a:lnTo>
                <a:lnTo>
                  <a:pt x="2767688" y="2335171"/>
                </a:lnTo>
                <a:lnTo>
                  <a:pt x="2770863" y="2327237"/>
                </a:lnTo>
                <a:lnTo>
                  <a:pt x="2774990" y="2319937"/>
                </a:lnTo>
                <a:lnTo>
                  <a:pt x="2779752" y="2312320"/>
                </a:lnTo>
                <a:lnTo>
                  <a:pt x="2784514" y="2305021"/>
                </a:lnTo>
                <a:lnTo>
                  <a:pt x="2789911" y="2298039"/>
                </a:lnTo>
                <a:lnTo>
                  <a:pt x="2795625" y="2291374"/>
                </a:lnTo>
                <a:lnTo>
                  <a:pt x="2801340" y="2285026"/>
                </a:lnTo>
                <a:lnTo>
                  <a:pt x="2807689" y="2278679"/>
                </a:lnTo>
                <a:lnTo>
                  <a:pt x="2814038" y="2272966"/>
                </a:lnTo>
                <a:lnTo>
                  <a:pt x="2821023" y="2267571"/>
                </a:lnTo>
                <a:lnTo>
                  <a:pt x="2828325" y="2262493"/>
                </a:lnTo>
                <a:lnTo>
                  <a:pt x="2835626" y="2257733"/>
                </a:lnTo>
                <a:lnTo>
                  <a:pt x="2843246" y="2253607"/>
                </a:lnTo>
                <a:lnTo>
                  <a:pt x="2851182" y="2249481"/>
                </a:lnTo>
                <a:lnTo>
                  <a:pt x="2859119" y="2245990"/>
                </a:lnTo>
                <a:lnTo>
                  <a:pt x="2867373" y="2242816"/>
                </a:lnTo>
                <a:lnTo>
                  <a:pt x="2875627" y="2240594"/>
                </a:lnTo>
                <a:lnTo>
                  <a:pt x="2884199" y="2238373"/>
                </a:lnTo>
                <a:lnTo>
                  <a:pt x="2892771" y="2236786"/>
                </a:lnTo>
                <a:lnTo>
                  <a:pt x="2901660" y="2235516"/>
                </a:lnTo>
                <a:lnTo>
                  <a:pt x="2910866" y="2234882"/>
                </a:lnTo>
                <a:lnTo>
                  <a:pt x="2918803" y="2235834"/>
                </a:lnTo>
                <a:lnTo>
                  <a:pt x="2926422" y="2237421"/>
                </a:lnTo>
                <a:lnTo>
                  <a:pt x="2934359" y="2239008"/>
                </a:lnTo>
                <a:lnTo>
                  <a:pt x="2941661" y="2241229"/>
                </a:lnTo>
                <a:lnTo>
                  <a:pt x="2949280" y="2243451"/>
                </a:lnTo>
                <a:lnTo>
                  <a:pt x="2956582" y="2246307"/>
                </a:lnTo>
                <a:lnTo>
                  <a:pt x="2963883" y="2249163"/>
                </a:lnTo>
                <a:lnTo>
                  <a:pt x="2971185" y="2252655"/>
                </a:lnTo>
                <a:lnTo>
                  <a:pt x="2978170" y="2255828"/>
                </a:lnTo>
                <a:lnTo>
                  <a:pt x="2984836" y="2259637"/>
                </a:lnTo>
                <a:lnTo>
                  <a:pt x="2991821" y="2263763"/>
                </a:lnTo>
                <a:lnTo>
                  <a:pt x="2998170" y="2268523"/>
                </a:lnTo>
                <a:lnTo>
                  <a:pt x="3004519" y="2272966"/>
                </a:lnTo>
                <a:lnTo>
                  <a:pt x="3010551" y="2278044"/>
                </a:lnTo>
                <a:lnTo>
                  <a:pt x="3016266" y="2283122"/>
                </a:lnTo>
                <a:lnTo>
                  <a:pt x="3021980" y="2288518"/>
                </a:lnTo>
                <a:lnTo>
                  <a:pt x="3027377" y="2294230"/>
                </a:lnTo>
                <a:lnTo>
                  <a:pt x="3032139" y="2300260"/>
                </a:lnTo>
                <a:lnTo>
                  <a:pt x="3036901" y="2305973"/>
                </a:lnTo>
                <a:lnTo>
                  <a:pt x="3041663" y="2312638"/>
                </a:lnTo>
                <a:lnTo>
                  <a:pt x="3045790" y="2318668"/>
                </a:lnTo>
                <a:lnTo>
                  <a:pt x="3049600" y="2325650"/>
                </a:lnTo>
                <a:lnTo>
                  <a:pt x="3052775" y="2332632"/>
                </a:lnTo>
                <a:lnTo>
                  <a:pt x="3055949" y="2339614"/>
                </a:lnTo>
                <a:lnTo>
                  <a:pt x="3058806" y="2346597"/>
                </a:lnTo>
                <a:lnTo>
                  <a:pt x="3061346" y="2354214"/>
                </a:lnTo>
                <a:lnTo>
                  <a:pt x="3063251" y="2361830"/>
                </a:lnTo>
                <a:lnTo>
                  <a:pt x="3064521" y="2369447"/>
                </a:lnTo>
                <a:lnTo>
                  <a:pt x="3066108" y="2377382"/>
                </a:lnTo>
                <a:lnTo>
                  <a:pt x="3066743" y="2385316"/>
                </a:lnTo>
                <a:lnTo>
                  <a:pt x="3066743" y="2393568"/>
                </a:lnTo>
                <a:lnTo>
                  <a:pt x="3066743" y="2401502"/>
                </a:lnTo>
                <a:lnTo>
                  <a:pt x="3066743" y="2405628"/>
                </a:lnTo>
                <a:lnTo>
                  <a:pt x="3066743" y="2409754"/>
                </a:lnTo>
                <a:lnTo>
                  <a:pt x="3066743" y="2413562"/>
                </a:lnTo>
                <a:lnTo>
                  <a:pt x="3066426" y="2417688"/>
                </a:lnTo>
                <a:lnTo>
                  <a:pt x="3064838" y="2425305"/>
                </a:lnTo>
                <a:lnTo>
                  <a:pt x="3062934" y="2432604"/>
                </a:lnTo>
                <a:lnTo>
                  <a:pt x="3060076" y="2439904"/>
                </a:lnTo>
                <a:lnTo>
                  <a:pt x="3056902" y="2446886"/>
                </a:lnTo>
                <a:lnTo>
                  <a:pt x="3053727" y="2453551"/>
                </a:lnTo>
                <a:lnTo>
                  <a:pt x="3049917" y="2460533"/>
                </a:lnTo>
                <a:lnTo>
                  <a:pt x="3041663" y="2473863"/>
                </a:lnTo>
                <a:lnTo>
                  <a:pt x="3033092" y="2487192"/>
                </a:lnTo>
                <a:lnTo>
                  <a:pt x="3029599" y="2493857"/>
                </a:lnTo>
                <a:lnTo>
                  <a:pt x="3025790" y="2500522"/>
                </a:lnTo>
                <a:lnTo>
                  <a:pt x="3022298" y="2507504"/>
                </a:lnTo>
                <a:lnTo>
                  <a:pt x="3019440" y="2514804"/>
                </a:lnTo>
                <a:lnTo>
                  <a:pt x="3028647" y="2514486"/>
                </a:lnTo>
                <a:lnTo>
                  <a:pt x="3038171" y="2514804"/>
                </a:lnTo>
                <a:lnTo>
                  <a:pt x="3047060" y="2515438"/>
                </a:lnTo>
                <a:lnTo>
                  <a:pt x="3055949" y="2517025"/>
                </a:lnTo>
                <a:lnTo>
                  <a:pt x="3064521" y="2519247"/>
                </a:lnTo>
                <a:lnTo>
                  <a:pt x="3073410" y="2522421"/>
                </a:lnTo>
                <a:lnTo>
                  <a:pt x="3081347" y="2525277"/>
                </a:lnTo>
                <a:lnTo>
                  <a:pt x="3089283" y="2529085"/>
                </a:lnTo>
                <a:lnTo>
                  <a:pt x="3096585" y="2533529"/>
                </a:lnTo>
                <a:lnTo>
                  <a:pt x="3103887" y="2538607"/>
                </a:lnTo>
                <a:lnTo>
                  <a:pt x="3111189" y="2543684"/>
                </a:lnTo>
                <a:lnTo>
                  <a:pt x="3117855" y="2549397"/>
                </a:lnTo>
                <a:lnTo>
                  <a:pt x="3123887" y="2555745"/>
                </a:lnTo>
                <a:lnTo>
                  <a:pt x="3130237" y="2562409"/>
                </a:lnTo>
                <a:lnTo>
                  <a:pt x="3135634" y="2568757"/>
                </a:lnTo>
                <a:lnTo>
                  <a:pt x="3141031" y="2576056"/>
                </a:lnTo>
                <a:lnTo>
                  <a:pt x="3145793" y="2583673"/>
                </a:lnTo>
                <a:lnTo>
                  <a:pt x="3149920" y="2591290"/>
                </a:lnTo>
                <a:lnTo>
                  <a:pt x="3153729" y="2599225"/>
                </a:lnTo>
                <a:lnTo>
                  <a:pt x="3157221" y="2607476"/>
                </a:lnTo>
                <a:lnTo>
                  <a:pt x="3160079" y="2615728"/>
                </a:lnTo>
                <a:lnTo>
                  <a:pt x="3162619" y="2624297"/>
                </a:lnTo>
                <a:lnTo>
                  <a:pt x="3164841" y="2633183"/>
                </a:lnTo>
                <a:lnTo>
                  <a:pt x="3166111" y="2642070"/>
                </a:lnTo>
                <a:lnTo>
                  <a:pt x="3166745" y="2650956"/>
                </a:lnTo>
                <a:lnTo>
                  <a:pt x="3167063" y="2659843"/>
                </a:lnTo>
                <a:lnTo>
                  <a:pt x="3166745" y="2669046"/>
                </a:lnTo>
                <a:lnTo>
                  <a:pt x="3165793" y="2677933"/>
                </a:lnTo>
                <a:lnTo>
                  <a:pt x="3164523" y="2686819"/>
                </a:lnTo>
                <a:lnTo>
                  <a:pt x="3162301" y="2695706"/>
                </a:lnTo>
                <a:lnTo>
                  <a:pt x="3159444" y="2704909"/>
                </a:lnTo>
                <a:lnTo>
                  <a:pt x="3155951" y="2713478"/>
                </a:lnTo>
                <a:lnTo>
                  <a:pt x="3154047" y="2719191"/>
                </a:lnTo>
                <a:lnTo>
                  <a:pt x="3151507" y="2725221"/>
                </a:lnTo>
                <a:lnTo>
                  <a:pt x="3149285" y="2730616"/>
                </a:lnTo>
                <a:lnTo>
                  <a:pt x="3146427" y="2736329"/>
                </a:lnTo>
                <a:lnTo>
                  <a:pt x="3143570" y="2741407"/>
                </a:lnTo>
                <a:lnTo>
                  <a:pt x="3140713" y="2746485"/>
                </a:lnTo>
                <a:lnTo>
                  <a:pt x="3137221" y="2751246"/>
                </a:lnTo>
                <a:lnTo>
                  <a:pt x="3133411" y="2756324"/>
                </a:lnTo>
                <a:lnTo>
                  <a:pt x="3129602" y="2760767"/>
                </a:lnTo>
                <a:lnTo>
                  <a:pt x="3125792" y="2765210"/>
                </a:lnTo>
                <a:lnTo>
                  <a:pt x="3121347" y="2769336"/>
                </a:lnTo>
                <a:lnTo>
                  <a:pt x="3117221" y="2773462"/>
                </a:lnTo>
                <a:lnTo>
                  <a:pt x="3112459" y="2777270"/>
                </a:lnTo>
                <a:lnTo>
                  <a:pt x="3107697" y="2780761"/>
                </a:lnTo>
                <a:lnTo>
                  <a:pt x="3102935" y="2784252"/>
                </a:lnTo>
                <a:lnTo>
                  <a:pt x="3097855" y="2787426"/>
                </a:lnTo>
                <a:lnTo>
                  <a:pt x="3093093" y="2790600"/>
                </a:lnTo>
                <a:lnTo>
                  <a:pt x="3087379" y="2793773"/>
                </a:lnTo>
                <a:lnTo>
                  <a:pt x="3082299" y="2796312"/>
                </a:lnTo>
                <a:lnTo>
                  <a:pt x="3076585" y="2798851"/>
                </a:lnTo>
                <a:lnTo>
                  <a:pt x="3071188" y="2801390"/>
                </a:lnTo>
                <a:lnTo>
                  <a:pt x="3065791" y="2803295"/>
                </a:lnTo>
                <a:lnTo>
                  <a:pt x="3054044" y="2807103"/>
                </a:lnTo>
                <a:lnTo>
                  <a:pt x="3042298" y="2810277"/>
                </a:lnTo>
                <a:lnTo>
                  <a:pt x="3030552" y="2812816"/>
                </a:lnTo>
                <a:lnTo>
                  <a:pt x="3018488" y="2814085"/>
                </a:lnTo>
                <a:lnTo>
                  <a:pt x="3006424" y="2814720"/>
                </a:lnTo>
                <a:lnTo>
                  <a:pt x="2994360" y="2814720"/>
                </a:lnTo>
                <a:lnTo>
                  <a:pt x="2982297" y="2813768"/>
                </a:lnTo>
                <a:lnTo>
                  <a:pt x="2970550" y="2812498"/>
                </a:lnTo>
                <a:lnTo>
                  <a:pt x="2964518" y="2811229"/>
                </a:lnTo>
                <a:lnTo>
                  <a:pt x="2959121" y="2809959"/>
                </a:lnTo>
                <a:lnTo>
                  <a:pt x="2953090" y="2808372"/>
                </a:lnTo>
                <a:lnTo>
                  <a:pt x="2947693" y="2806468"/>
                </a:lnTo>
                <a:lnTo>
                  <a:pt x="2942296" y="2804881"/>
                </a:lnTo>
                <a:lnTo>
                  <a:pt x="2936899" y="2802660"/>
                </a:lnTo>
                <a:lnTo>
                  <a:pt x="2931502" y="2800438"/>
                </a:lnTo>
                <a:lnTo>
                  <a:pt x="2926740" y="2797582"/>
                </a:lnTo>
                <a:lnTo>
                  <a:pt x="2921343" y="2795043"/>
                </a:lnTo>
                <a:lnTo>
                  <a:pt x="2916581" y="2792187"/>
                </a:lnTo>
                <a:lnTo>
                  <a:pt x="2911819" y="2789013"/>
                </a:lnTo>
                <a:lnTo>
                  <a:pt x="2907374" y="2785522"/>
                </a:lnTo>
                <a:lnTo>
                  <a:pt x="2902930" y="2782031"/>
                </a:lnTo>
                <a:lnTo>
                  <a:pt x="2898802" y="2778222"/>
                </a:lnTo>
                <a:lnTo>
                  <a:pt x="2894675" y="2774096"/>
                </a:lnTo>
                <a:lnTo>
                  <a:pt x="2890866" y="2769971"/>
                </a:lnTo>
                <a:lnTo>
                  <a:pt x="2887374" y="2765527"/>
                </a:lnTo>
                <a:lnTo>
                  <a:pt x="2883881" y="2761084"/>
                </a:lnTo>
                <a:lnTo>
                  <a:pt x="2880389" y="2756324"/>
                </a:lnTo>
                <a:lnTo>
                  <a:pt x="2877532" y="2750928"/>
                </a:lnTo>
                <a:lnTo>
                  <a:pt x="2874992" y="2745850"/>
                </a:lnTo>
                <a:lnTo>
                  <a:pt x="2872135" y="2740455"/>
                </a:lnTo>
                <a:lnTo>
                  <a:pt x="2869913" y="2734425"/>
                </a:lnTo>
                <a:lnTo>
                  <a:pt x="2868008" y="2728712"/>
                </a:lnTo>
                <a:lnTo>
                  <a:pt x="2866103" y="2722365"/>
                </a:lnTo>
                <a:lnTo>
                  <a:pt x="2864833" y="2715700"/>
                </a:lnTo>
                <a:lnTo>
                  <a:pt x="2760386" y="2753150"/>
                </a:lnTo>
                <a:lnTo>
                  <a:pt x="2655939" y="2790282"/>
                </a:lnTo>
                <a:lnTo>
                  <a:pt x="2551810" y="2828367"/>
                </a:lnTo>
                <a:lnTo>
                  <a:pt x="2447680" y="2866134"/>
                </a:lnTo>
                <a:lnTo>
                  <a:pt x="2239104" y="2942621"/>
                </a:lnTo>
                <a:lnTo>
                  <a:pt x="2134974" y="2980388"/>
                </a:lnTo>
                <a:lnTo>
                  <a:pt x="2030844" y="3018155"/>
                </a:lnTo>
                <a:lnTo>
                  <a:pt x="2074020" y="3034976"/>
                </a:lnTo>
                <a:lnTo>
                  <a:pt x="2116878" y="3051479"/>
                </a:lnTo>
                <a:lnTo>
                  <a:pt x="2159736" y="3067983"/>
                </a:lnTo>
                <a:lnTo>
                  <a:pt x="2203230" y="3083851"/>
                </a:lnTo>
                <a:lnTo>
                  <a:pt x="2289898" y="3115588"/>
                </a:lnTo>
                <a:lnTo>
                  <a:pt x="2376567" y="3147008"/>
                </a:lnTo>
                <a:lnTo>
                  <a:pt x="2550540" y="3209213"/>
                </a:lnTo>
                <a:lnTo>
                  <a:pt x="2637526" y="3240950"/>
                </a:lnTo>
                <a:lnTo>
                  <a:pt x="2723877" y="3272687"/>
                </a:lnTo>
                <a:lnTo>
                  <a:pt x="2730227" y="3274274"/>
                </a:lnTo>
                <a:lnTo>
                  <a:pt x="2736894" y="3276178"/>
                </a:lnTo>
                <a:lnTo>
                  <a:pt x="2742926" y="3278400"/>
                </a:lnTo>
                <a:lnTo>
                  <a:pt x="2749592" y="3280939"/>
                </a:lnTo>
                <a:lnTo>
                  <a:pt x="2761974" y="3286652"/>
                </a:lnTo>
                <a:lnTo>
                  <a:pt x="2774672" y="3292682"/>
                </a:lnTo>
                <a:lnTo>
                  <a:pt x="2781022" y="3295221"/>
                </a:lnTo>
                <a:lnTo>
                  <a:pt x="2787371" y="3298077"/>
                </a:lnTo>
                <a:lnTo>
                  <a:pt x="2793720" y="3300616"/>
                </a:lnTo>
                <a:lnTo>
                  <a:pt x="2800070" y="3302203"/>
                </a:lnTo>
                <a:lnTo>
                  <a:pt x="2806419" y="3304107"/>
                </a:lnTo>
                <a:lnTo>
                  <a:pt x="2813086" y="3304742"/>
                </a:lnTo>
                <a:lnTo>
                  <a:pt x="2819753" y="3305059"/>
                </a:lnTo>
                <a:lnTo>
                  <a:pt x="2826420" y="3304742"/>
                </a:lnTo>
                <a:lnTo>
                  <a:pt x="2830547" y="3298077"/>
                </a:lnTo>
                <a:lnTo>
                  <a:pt x="2835309" y="3291730"/>
                </a:lnTo>
                <a:lnTo>
                  <a:pt x="2840071" y="3285382"/>
                </a:lnTo>
                <a:lnTo>
                  <a:pt x="2845150" y="3279352"/>
                </a:lnTo>
                <a:lnTo>
                  <a:pt x="2850865" y="3273640"/>
                </a:lnTo>
                <a:lnTo>
                  <a:pt x="2856262" y="3268244"/>
                </a:lnTo>
                <a:lnTo>
                  <a:pt x="2861976" y="3262531"/>
                </a:lnTo>
                <a:lnTo>
                  <a:pt x="2868326" y="3257454"/>
                </a:lnTo>
                <a:lnTo>
                  <a:pt x="2874675" y="3252693"/>
                </a:lnTo>
                <a:lnTo>
                  <a:pt x="2881024" y="3248250"/>
                </a:lnTo>
                <a:lnTo>
                  <a:pt x="2888009" y="3243489"/>
                </a:lnTo>
                <a:lnTo>
                  <a:pt x="2894993" y="3239681"/>
                </a:lnTo>
                <a:lnTo>
                  <a:pt x="2901660" y="3236190"/>
                </a:lnTo>
                <a:lnTo>
                  <a:pt x="2908961" y="3232699"/>
                </a:lnTo>
                <a:lnTo>
                  <a:pt x="2916263" y="3229842"/>
                </a:lnTo>
                <a:lnTo>
                  <a:pt x="2923565" y="3226986"/>
                </a:lnTo>
                <a:lnTo>
                  <a:pt x="2931184" y="3225082"/>
                </a:lnTo>
                <a:lnTo>
                  <a:pt x="2938803" y="3222860"/>
                </a:lnTo>
                <a:lnTo>
                  <a:pt x="2946423" y="3221591"/>
                </a:lnTo>
                <a:lnTo>
                  <a:pt x="2953724" y="3220638"/>
                </a:lnTo>
                <a:lnTo>
                  <a:pt x="2961344" y="3219686"/>
                </a:lnTo>
                <a:lnTo>
                  <a:pt x="2968963" y="3219369"/>
                </a:lnTo>
                <a:lnTo>
                  <a:pt x="2976900" y="3219686"/>
                </a:lnTo>
                <a:lnTo>
                  <a:pt x="2984519" y="3220638"/>
                </a:lnTo>
                <a:lnTo>
                  <a:pt x="2992138" y="3221908"/>
                </a:lnTo>
                <a:lnTo>
                  <a:pt x="2999757" y="3223495"/>
                </a:lnTo>
                <a:lnTo>
                  <a:pt x="3007059" y="3225716"/>
                </a:lnTo>
                <a:lnTo>
                  <a:pt x="3014678" y="3228573"/>
                </a:lnTo>
                <a:lnTo>
                  <a:pt x="3021980" y="3231746"/>
                </a:lnTo>
                <a:lnTo>
                  <a:pt x="3028964" y="3235555"/>
                </a:lnTo>
                <a:lnTo>
                  <a:pt x="3035949" y="3240315"/>
                </a:lnTo>
                <a:lnTo>
                  <a:pt x="3043251" y="3245076"/>
                </a:lnTo>
                <a:lnTo>
                  <a:pt x="3048013" y="3248250"/>
                </a:lnTo>
                <a:lnTo>
                  <a:pt x="3052775" y="3250789"/>
                </a:lnTo>
                <a:lnTo>
                  <a:pt x="3057854" y="3254280"/>
                </a:lnTo>
                <a:lnTo>
                  <a:pt x="3062299" y="3257454"/>
                </a:lnTo>
                <a:lnTo>
                  <a:pt x="3066426" y="3261262"/>
                </a:lnTo>
                <a:lnTo>
                  <a:pt x="3070553" y="3264753"/>
                </a:lnTo>
                <a:lnTo>
                  <a:pt x="3074680" y="3268879"/>
                </a:lnTo>
                <a:lnTo>
                  <a:pt x="3078489" y="3272687"/>
                </a:lnTo>
                <a:lnTo>
                  <a:pt x="3082299" y="3276813"/>
                </a:lnTo>
                <a:lnTo>
                  <a:pt x="3085791" y="3280939"/>
                </a:lnTo>
                <a:lnTo>
                  <a:pt x="3088648" y="3285382"/>
                </a:lnTo>
                <a:lnTo>
                  <a:pt x="3091823" y="3289825"/>
                </a:lnTo>
                <a:lnTo>
                  <a:pt x="3097855" y="3299029"/>
                </a:lnTo>
                <a:lnTo>
                  <a:pt x="3102935" y="3309185"/>
                </a:lnTo>
                <a:lnTo>
                  <a:pt x="3107379" y="3319024"/>
                </a:lnTo>
                <a:lnTo>
                  <a:pt x="3110871" y="3329497"/>
                </a:lnTo>
                <a:lnTo>
                  <a:pt x="3114046" y="3340288"/>
                </a:lnTo>
                <a:lnTo>
                  <a:pt x="3116268" y="3350761"/>
                </a:lnTo>
                <a:lnTo>
                  <a:pt x="3118173" y="3361869"/>
                </a:lnTo>
                <a:lnTo>
                  <a:pt x="3119125" y="3372977"/>
                </a:lnTo>
                <a:lnTo>
                  <a:pt x="3119125" y="3384085"/>
                </a:lnTo>
                <a:lnTo>
                  <a:pt x="3118808" y="3395193"/>
                </a:lnTo>
                <a:lnTo>
                  <a:pt x="3117855" y="3405984"/>
                </a:lnTo>
                <a:lnTo>
                  <a:pt x="3115951" y="3416774"/>
                </a:lnTo>
                <a:lnTo>
                  <a:pt x="3113728" y="3427565"/>
                </a:lnTo>
                <a:lnTo>
                  <a:pt x="3110554" y="3437721"/>
                </a:lnTo>
                <a:lnTo>
                  <a:pt x="3106744" y="3448194"/>
                </a:lnTo>
                <a:lnTo>
                  <a:pt x="3102300" y="3457715"/>
                </a:lnTo>
                <a:lnTo>
                  <a:pt x="3097220" y="3467236"/>
                </a:lnTo>
                <a:lnTo>
                  <a:pt x="3094363" y="3471997"/>
                </a:lnTo>
                <a:lnTo>
                  <a:pt x="3091188" y="3476440"/>
                </a:lnTo>
                <a:lnTo>
                  <a:pt x="3088014" y="3480566"/>
                </a:lnTo>
                <a:lnTo>
                  <a:pt x="3084521" y="3484692"/>
                </a:lnTo>
                <a:lnTo>
                  <a:pt x="3081347" y="3488818"/>
                </a:lnTo>
                <a:lnTo>
                  <a:pt x="3077537" y="3492626"/>
                </a:lnTo>
                <a:lnTo>
                  <a:pt x="3073727" y="3496434"/>
                </a:lnTo>
                <a:lnTo>
                  <a:pt x="3069600" y="3500243"/>
                </a:lnTo>
                <a:lnTo>
                  <a:pt x="3065473" y="3503734"/>
                </a:lnTo>
                <a:lnTo>
                  <a:pt x="3060711" y="3506908"/>
                </a:lnTo>
                <a:lnTo>
                  <a:pt x="3056267" y="3510081"/>
                </a:lnTo>
                <a:lnTo>
                  <a:pt x="3051505" y="3512938"/>
                </a:lnTo>
                <a:lnTo>
                  <a:pt x="3046743" y="3515794"/>
                </a:lnTo>
                <a:lnTo>
                  <a:pt x="3041663" y="3518333"/>
                </a:lnTo>
                <a:lnTo>
                  <a:pt x="3036266" y="3520555"/>
                </a:lnTo>
                <a:lnTo>
                  <a:pt x="3030869" y="3522776"/>
                </a:lnTo>
                <a:lnTo>
                  <a:pt x="3025155" y="3524681"/>
                </a:lnTo>
                <a:lnTo>
                  <a:pt x="3019440" y="3526267"/>
                </a:lnTo>
                <a:lnTo>
                  <a:pt x="3011504" y="3524998"/>
                </a:lnTo>
                <a:lnTo>
                  <a:pt x="3004202" y="3524363"/>
                </a:lnTo>
                <a:lnTo>
                  <a:pt x="2998170" y="3524046"/>
                </a:lnTo>
                <a:lnTo>
                  <a:pt x="2992456" y="3524046"/>
                </a:lnTo>
                <a:lnTo>
                  <a:pt x="2988011" y="3524363"/>
                </a:lnTo>
                <a:lnTo>
                  <a:pt x="2984201" y="3524681"/>
                </a:lnTo>
                <a:lnTo>
                  <a:pt x="2981344" y="3525950"/>
                </a:lnTo>
                <a:lnTo>
                  <a:pt x="2979122" y="3526902"/>
                </a:lnTo>
                <a:lnTo>
                  <a:pt x="2977535" y="3528172"/>
                </a:lnTo>
                <a:lnTo>
                  <a:pt x="2976582" y="3530076"/>
                </a:lnTo>
                <a:lnTo>
                  <a:pt x="2976265" y="3531980"/>
                </a:lnTo>
                <a:lnTo>
                  <a:pt x="2976582" y="3534202"/>
                </a:lnTo>
                <a:lnTo>
                  <a:pt x="2977217" y="3536106"/>
                </a:lnTo>
                <a:lnTo>
                  <a:pt x="2978487" y="3538962"/>
                </a:lnTo>
                <a:lnTo>
                  <a:pt x="2979757" y="3541184"/>
                </a:lnTo>
                <a:lnTo>
                  <a:pt x="2981979" y="3544358"/>
                </a:lnTo>
                <a:lnTo>
                  <a:pt x="2986106" y="3550388"/>
                </a:lnTo>
                <a:lnTo>
                  <a:pt x="2991503" y="3556735"/>
                </a:lnTo>
                <a:lnTo>
                  <a:pt x="3002932" y="3571017"/>
                </a:lnTo>
                <a:lnTo>
                  <a:pt x="3008012" y="3578316"/>
                </a:lnTo>
                <a:lnTo>
                  <a:pt x="3012774" y="3585616"/>
                </a:lnTo>
                <a:lnTo>
                  <a:pt x="3014996" y="3588790"/>
                </a:lnTo>
                <a:lnTo>
                  <a:pt x="3016583" y="3592281"/>
                </a:lnTo>
                <a:lnTo>
                  <a:pt x="3017853" y="3595772"/>
                </a:lnTo>
                <a:lnTo>
                  <a:pt x="3018805" y="3599263"/>
                </a:lnTo>
                <a:lnTo>
                  <a:pt x="3020393" y="3604341"/>
                </a:lnTo>
                <a:lnTo>
                  <a:pt x="3022298" y="3609736"/>
                </a:lnTo>
                <a:lnTo>
                  <a:pt x="3023567" y="3614814"/>
                </a:lnTo>
                <a:lnTo>
                  <a:pt x="3024837" y="3619892"/>
                </a:lnTo>
                <a:lnTo>
                  <a:pt x="3026107" y="3625287"/>
                </a:lnTo>
                <a:lnTo>
                  <a:pt x="3026742" y="3630365"/>
                </a:lnTo>
                <a:lnTo>
                  <a:pt x="3027060" y="3635761"/>
                </a:lnTo>
                <a:lnTo>
                  <a:pt x="3027377" y="3641156"/>
                </a:lnTo>
                <a:lnTo>
                  <a:pt x="3027695" y="3646234"/>
                </a:lnTo>
                <a:lnTo>
                  <a:pt x="3027377" y="3651312"/>
                </a:lnTo>
                <a:lnTo>
                  <a:pt x="3026742" y="3661785"/>
                </a:lnTo>
                <a:lnTo>
                  <a:pt x="3024837" y="3671624"/>
                </a:lnTo>
                <a:lnTo>
                  <a:pt x="3022615" y="3682097"/>
                </a:lnTo>
                <a:lnTo>
                  <a:pt x="3019440" y="3691618"/>
                </a:lnTo>
                <a:lnTo>
                  <a:pt x="3015631" y="3701457"/>
                </a:lnTo>
                <a:lnTo>
                  <a:pt x="3011504" y="3710978"/>
                </a:lnTo>
                <a:lnTo>
                  <a:pt x="3006424" y="3720499"/>
                </a:lnTo>
                <a:lnTo>
                  <a:pt x="3000710" y="3729068"/>
                </a:lnTo>
                <a:lnTo>
                  <a:pt x="2994678" y="3737637"/>
                </a:lnTo>
                <a:lnTo>
                  <a:pt x="2987694" y="3745889"/>
                </a:lnTo>
                <a:lnTo>
                  <a:pt x="2980392" y="3753823"/>
                </a:lnTo>
                <a:lnTo>
                  <a:pt x="2972773" y="3761123"/>
                </a:lnTo>
                <a:lnTo>
                  <a:pt x="2964836" y="3768105"/>
                </a:lnTo>
                <a:lnTo>
                  <a:pt x="2956264" y="3774452"/>
                </a:lnTo>
                <a:lnTo>
                  <a:pt x="2947693" y="3780482"/>
                </a:lnTo>
                <a:lnTo>
                  <a:pt x="2938486" y="3785878"/>
                </a:lnTo>
                <a:lnTo>
                  <a:pt x="2928962" y="3790638"/>
                </a:lnTo>
                <a:lnTo>
                  <a:pt x="2919438" y="3794764"/>
                </a:lnTo>
                <a:lnTo>
                  <a:pt x="2909279" y="3798255"/>
                </a:lnTo>
                <a:lnTo>
                  <a:pt x="2899437" y="3801111"/>
                </a:lnTo>
                <a:lnTo>
                  <a:pt x="2888961" y="3803650"/>
                </a:lnTo>
                <a:lnTo>
                  <a:pt x="2878802" y="3804920"/>
                </a:lnTo>
                <a:lnTo>
                  <a:pt x="2868326" y="3805237"/>
                </a:lnTo>
                <a:lnTo>
                  <a:pt x="2863246" y="3805237"/>
                </a:lnTo>
                <a:lnTo>
                  <a:pt x="2857849" y="3805237"/>
                </a:lnTo>
                <a:lnTo>
                  <a:pt x="2852452" y="3804920"/>
                </a:lnTo>
                <a:lnTo>
                  <a:pt x="2847373" y="3804285"/>
                </a:lnTo>
                <a:lnTo>
                  <a:pt x="2841976" y="3803016"/>
                </a:lnTo>
                <a:lnTo>
                  <a:pt x="2836896" y="3802063"/>
                </a:lnTo>
                <a:lnTo>
                  <a:pt x="2831499" y="3801111"/>
                </a:lnTo>
                <a:lnTo>
                  <a:pt x="2826102" y="3799524"/>
                </a:lnTo>
                <a:lnTo>
                  <a:pt x="2819118" y="3796033"/>
                </a:lnTo>
                <a:lnTo>
                  <a:pt x="2812134" y="3792542"/>
                </a:lnTo>
                <a:lnTo>
                  <a:pt x="2804832" y="3788416"/>
                </a:lnTo>
                <a:lnTo>
                  <a:pt x="2798165" y="3784291"/>
                </a:lnTo>
                <a:lnTo>
                  <a:pt x="2791498" y="3779847"/>
                </a:lnTo>
                <a:lnTo>
                  <a:pt x="2785149" y="3774769"/>
                </a:lnTo>
                <a:lnTo>
                  <a:pt x="2778482" y="3769692"/>
                </a:lnTo>
                <a:lnTo>
                  <a:pt x="2772768" y="3764614"/>
                </a:lnTo>
                <a:lnTo>
                  <a:pt x="2766736" y="3758901"/>
                </a:lnTo>
                <a:lnTo>
                  <a:pt x="2761021" y="3753188"/>
                </a:lnTo>
                <a:lnTo>
                  <a:pt x="2755942" y="3747158"/>
                </a:lnTo>
                <a:lnTo>
                  <a:pt x="2750545" y="3741128"/>
                </a:lnTo>
                <a:lnTo>
                  <a:pt x="2745465" y="3734781"/>
                </a:lnTo>
                <a:lnTo>
                  <a:pt x="2741021" y="3728433"/>
                </a:lnTo>
                <a:lnTo>
                  <a:pt x="2736576" y="3721768"/>
                </a:lnTo>
                <a:lnTo>
                  <a:pt x="2732767" y="3714786"/>
                </a:lnTo>
                <a:lnTo>
                  <a:pt x="2728957" y="3707804"/>
                </a:lnTo>
                <a:lnTo>
                  <a:pt x="2725465" y="3700822"/>
                </a:lnTo>
                <a:lnTo>
                  <a:pt x="2722608" y="3693522"/>
                </a:lnTo>
                <a:lnTo>
                  <a:pt x="2720068" y="3686223"/>
                </a:lnTo>
                <a:lnTo>
                  <a:pt x="2717528" y="3678606"/>
                </a:lnTo>
                <a:lnTo>
                  <a:pt x="2715941" y="3670989"/>
                </a:lnTo>
                <a:lnTo>
                  <a:pt x="2714036" y="3663372"/>
                </a:lnTo>
                <a:lnTo>
                  <a:pt x="2713084" y="3655438"/>
                </a:lnTo>
                <a:lnTo>
                  <a:pt x="2712449" y="3647821"/>
                </a:lnTo>
                <a:lnTo>
                  <a:pt x="2712131" y="3639886"/>
                </a:lnTo>
                <a:lnTo>
                  <a:pt x="2712449" y="3631952"/>
                </a:lnTo>
                <a:lnTo>
                  <a:pt x="2713084" y="3624018"/>
                </a:lnTo>
                <a:lnTo>
                  <a:pt x="2714036" y="3616084"/>
                </a:lnTo>
                <a:lnTo>
                  <a:pt x="2715941" y="3608149"/>
                </a:lnTo>
                <a:lnTo>
                  <a:pt x="2717846" y="3600215"/>
                </a:lnTo>
                <a:lnTo>
                  <a:pt x="2720385" y="3592281"/>
                </a:lnTo>
                <a:lnTo>
                  <a:pt x="2487999" y="3508495"/>
                </a:lnTo>
                <a:lnTo>
                  <a:pt x="2255612" y="3424708"/>
                </a:lnTo>
                <a:lnTo>
                  <a:pt x="2023225" y="3340605"/>
                </a:lnTo>
                <a:lnTo>
                  <a:pt x="1907349" y="3298077"/>
                </a:lnTo>
                <a:lnTo>
                  <a:pt x="1791156" y="3255232"/>
                </a:lnTo>
                <a:lnTo>
                  <a:pt x="1777187" y="3251106"/>
                </a:lnTo>
                <a:lnTo>
                  <a:pt x="1763536" y="3246663"/>
                </a:lnTo>
                <a:lnTo>
                  <a:pt x="1749885" y="3242220"/>
                </a:lnTo>
                <a:lnTo>
                  <a:pt x="1736234" y="3237142"/>
                </a:lnTo>
                <a:lnTo>
                  <a:pt x="1709249" y="3226351"/>
                </a:lnTo>
                <a:lnTo>
                  <a:pt x="1682264" y="3215560"/>
                </a:lnTo>
                <a:lnTo>
                  <a:pt x="1668613" y="3210483"/>
                </a:lnTo>
                <a:lnTo>
                  <a:pt x="1654962" y="3205405"/>
                </a:lnTo>
                <a:lnTo>
                  <a:pt x="1641311" y="3200644"/>
                </a:lnTo>
                <a:lnTo>
                  <a:pt x="1627660" y="3195883"/>
                </a:lnTo>
                <a:lnTo>
                  <a:pt x="1613691" y="3192075"/>
                </a:lnTo>
                <a:lnTo>
                  <a:pt x="1599723" y="3188584"/>
                </a:lnTo>
                <a:lnTo>
                  <a:pt x="1585754" y="3185728"/>
                </a:lnTo>
                <a:lnTo>
                  <a:pt x="1571150" y="3183189"/>
                </a:lnTo>
                <a:lnTo>
                  <a:pt x="1431147" y="3234920"/>
                </a:lnTo>
                <a:lnTo>
                  <a:pt x="1290509" y="3286652"/>
                </a:lnTo>
                <a:lnTo>
                  <a:pt x="1149870" y="3337749"/>
                </a:lnTo>
                <a:lnTo>
                  <a:pt x="1009232" y="3388845"/>
                </a:lnTo>
                <a:lnTo>
                  <a:pt x="727637" y="3491039"/>
                </a:lnTo>
                <a:lnTo>
                  <a:pt x="446360" y="3592598"/>
                </a:lnTo>
                <a:lnTo>
                  <a:pt x="448265" y="3600532"/>
                </a:lnTo>
                <a:lnTo>
                  <a:pt x="449852" y="3608467"/>
                </a:lnTo>
                <a:lnTo>
                  <a:pt x="451122" y="3616401"/>
                </a:lnTo>
                <a:lnTo>
                  <a:pt x="451757" y="3624970"/>
                </a:lnTo>
                <a:lnTo>
                  <a:pt x="452075" y="3632904"/>
                </a:lnTo>
                <a:lnTo>
                  <a:pt x="452075" y="3640839"/>
                </a:lnTo>
                <a:lnTo>
                  <a:pt x="451757" y="3648773"/>
                </a:lnTo>
                <a:lnTo>
                  <a:pt x="451122" y="3656707"/>
                </a:lnTo>
                <a:lnTo>
                  <a:pt x="449852" y="3664007"/>
                </a:lnTo>
                <a:lnTo>
                  <a:pt x="448265" y="3671624"/>
                </a:lnTo>
                <a:lnTo>
                  <a:pt x="446360" y="3679241"/>
                </a:lnTo>
                <a:lnTo>
                  <a:pt x="444138" y="3686858"/>
                </a:lnTo>
                <a:lnTo>
                  <a:pt x="441916" y="3694474"/>
                </a:lnTo>
                <a:lnTo>
                  <a:pt x="438741" y="3701774"/>
                </a:lnTo>
                <a:lnTo>
                  <a:pt x="435566" y="3708756"/>
                </a:lnTo>
                <a:lnTo>
                  <a:pt x="432074" y="3715421"/>
                </a:lnTo>
                <a:lnTo>
                  <a:pt x="428264" y="3722403"/>
                </a:lnTo>
                <a:lnTo>
                  <a:pt x="424137" y="3729068"/>
                </a:lnTo>
                <a:lnTo>
                  <a:pt x="419693" y="3735415"/>
                </a:lnTo>
                <a:lnTo>
                  <a:pt x="414931" y="3741763"/>
                </a:lnTo>
                <a:lnTo>
                  <a:pt x="410169" y="3748110"/>
                </a:lnTo>
                <a:lnTo>
                  <a:pt x="404772" y="3753823"/>
                </a:lnTo>
                <a:lnTo>
                  <a:pt x="399375" y="3759218"/>
                </a:lnTo>
                <a:lnTo>
                  <a:pt x="393343" y="3764931"/>
                </a:lnTo>
                <a:lnTo>
                  <a:pt x="387628" y="3770009"/>
                </a:lnTo>
                <a:lnTo>
                  <a:pt x="380962" y="3774769"/>
                </a:lnTo>
                <a:lnTo>
                  <a:pt x="374930" y="3779847"/>
                </a:lnTo>
                <a:lnTo>
                  <a:pt x="367945" y="3783973"/>
                </a:lnTo>
                <a:lnTo>
                  <a:pt x="360961" y="3788099"/>
                </a:lnTo>
                <a:lnTo>
                  <a:pt x="354294" y="3791908"/>
                </a:lnTo>
                <a:lnTo>
                  <a:pt x="346993" y="3795081"/>
                </a:lnTo>
                <a:lnTo>
                  <a:pt x="339373" y="3798255"/>
                </a:lnTo>
                <a:lnTo>
                  <a:pt x="332072" y="3800159"/>
                </a:lnTo>
                <a:lnTo>
                  <a:pt x="324452" y="3801746"/>
                </a:lnTo>
                <a:lnTo>
                  <a:pt x="316833" y="3802698"/>
                </a:lnTo>
                <a:lnTo>
                  <a:pt x="309214" y="3803016"/>
                </a:lnTo>
                <a:lnTo>
                  <a:pt x="301595" y="3803650"/>
                </a:lnTo>
                <a:lnTo>
                  <a:pt x="293975" y="3803650"/>
                </a:lnTo>
                <a:lnTo>
                  <a:pt x="286356" y="3803016"/>
                </a:lnTo>
                <a:lnTo>
                  <a:pt x="279054" y="3802063"/>
                </a:lnTo>
                <a:lnTo>
                  <a:pt x="271118" y="3801111"/>
                </a:lnTo>
                <a:lnTo>
                  <a:pt x="263498" y="3799524"/>
                </a:lnTo>
                <a:lnTo>
                  <a:pt x="256197" y="3797620"/>
                </a:lnTo>
                <a:lnTo>
                  <a:pt x="248577" y="3795081"/>
                </a:lnTo>
                <a:lnTo>
                  <a:pt x="241276" y="3792860"/>
                </a:lnTo>
                <a:lnTo>
                  <a:pt x="233974" y="3790003"/>
                </a:lnTo>
                <a:lnTo>
                  <a:pt x="226672" y="3786512"/>
                </a:lnTo>
                <a:lnTo>
                  <a:pt x="220005" y="3783021"/>
                </a:lnTo>
                <a:lnTo>
                  <a:pt x="213338" y="3779213"/>
                </a:lnTo>
                <a:lnTo>
                  <a:pt x="206672" y="3775087"/>
                </a:lnTo>
                <a:lnTo>
                  <a:pt x="200322" y="3770961"/>
                </a:lnTo>
                <a:lnTo>
                  <a:pt x="193973" y="3766200"/>
                </a:lnTo>
                <a:lnTo>
                  <a:pt x="188258" y="3761440"/>
                </a:lnTo>
                <a:lnTo>
                  <a:pt x="182544" y="3756362"/>
                </a:lnTo>
                <a:lnTo>
                  <a:pt x="177147" y="3750649"/>
                </a:lnTo>
                <a:lnTo>
                  <a:pt x="172385" y="3744937"/>
                </a:lnTo>
                <a:lnTo>
                  <a:pt x="167306" y="3738589"/>
                </a:lnTo>
                <a:lnTo>
                  <a:pt x="162861" y="3732559"/>
                </a:lnTo>
                <a:lnTo>
                  <a:pt x="158734" y="3725894"/>
                </a:lnTo>
                <a:lnTo>
                  <a:pt x="155242" y="3719229"/>
                </a:lnTo>
                <a:lnTo>
                  <a:pt x="152067" y="3712565"/>
                </a:lnTo>
                <a:lnTo>
                  <a:pt x="148892" y="3705265"/>
                </a:lnTo>
                <a:lnTo>
                  <a:pt x="146353" y="3697648"/>
                </a:lnTo>
                <a:lnTo>
                  <a:pt x="144448" y="3690031"/>
                </a:lnTo>
                <a:lnTo>
                  <a:pt x="142543" y="3684953"/>
                </a:lnTo>
                <a:lnTo>
                  <a:pt x="140956" y="3679241"/>
                </a:lnTo>
                <a:lnTo>
                  <a:pt x="139368" y="3674163"/>
                </a:lnTo>
                <a:lnTo>
                  <a:pt x="138098" y="3668767"/>
                </a:lnTo>
                <a:lnTo>
                  <a:pt x="137463" y="3663372"/>
                </a:lnTo>
                <a:lnTo>
                  <a:pt x="137146" y="3657977"/>
                </a:lnTo>
                <a:lnTo>
                  <a:pt x="136829" y="3652899"/>
                </a:lnTo>
                <a:lnTo>
                  <a:pt x="136829" y="3647186"/>
                </a:lnTo>
                <a:lnTo>
                  <a:pt x="136829" y="3642108"/>
                </a:lnTo>
                <a:lnTo>
                  <a:pt x="137463" y="3637030"/>
                </a:lnTo>
                <a:lnTo>
                  <a:pt x="137781" y="3631635"/>
                </a:lnTo>
                <a:lnTo>
                  <a:pt x="138733" y="3626557"/>
                </a:lnTo>
                <a:lnTo>
                  <a:pt x="141273" y="3616084"/>
                </a:lnTo>
                <a:lnTo>
                  <a:pt x="144448" y="3605928"/>
                </a:lnTo>
                <a:lnTo>
                  <a:pt x="147940" y="3595772"/>
                </a:lnTo>
                <a:lnTo>
                  <a:pt x="152385" y="3585933"/>
                </a:lnTo>
                <a:lnTo>
                  <a:pt x="156829" y="3576095"/>
                </a:lnTo>
                <a:lnTo>
                  <a:pt x="161909" y="3566574"/>
                </a:lnTo>
                <a:lnTo>
                  <a:pt x="167306" y="3556735"/>
                </a:lnTo>
                <a:lnTo>
                  <a:pt x="173020" y="3547849"/>
                </a:lnTo>
                <a:lnTo>
                  <a:pt x="178734" y="3538962"/>
                </a:lnTo>
                <a:lnTo>
                  <a:pt x="184766" y="3530393"/>
                </a:lnTo>
                <a:lnTo>
                  <a:pt x="179687" y="3530393"/>
                </a:lnTo>
                <a:lnTo>
                  <a:pt x="173972" y="3530711"/>
                </a:lnTo>
                <a:lnTo>
                  <a:pt x="168893" y="3530393"/>
                </a:lnTo>
                <a:lnTo>
                  <a:pt x="163178" y="3530076"/>
                </a:lnTo>
                <a:lnTo>
                  <a:pt x="158416" y="3529124"/>
                </a:lnTo>
                <a:lnTo>
                  <a:pt x="153337" y="3528489"/>
                </a:lnTo>
                <a:lnTo>
                  <a:pt x="148575" y="3527537"/>
                </a:lnTo>
                <a:lnTo>
                  <a:pt x="143495" y="3526585"/>
                </a:lnTo>
                <a:lnTo>
                  <a:pt x="138733" y="3524998"/>
                </a:lnTo>
                <a:lnTo>
                  <a:pt x="134289" y="3523411"/>
                </a:lnTo>
                <a:lnTo>
                  <a:pt x="125400" y="3519920"/>
                </a:lnTo>
                <a:lnTo>
                  <a:pt x="116828" y="3515477"/>
                </a:lnTo>
                <a:lnTo>
                  <a:pt x="108891" y="3510399"/>
                </a:lnTo>
                <a:lnTo>
                  <a:pt x="101272" y="3504686"/>
                </a:lnTo>
                <a:lnTo>
                  <a:pt x="93970" y="3498656"/>
                </a:lnTo>
                <a:lnTo>
                  <a:pt x="86986" y="3491991"/>
                </a:lnTo>
                <a:lnTo>
                  <a:pt x="80954" y="3484692"/>
                </a:lnTo>
                <a:lnTo>
                  <a:pt x="74922" y="3477075"/>
                </a:lnTo>
                <a:lnTo>
                  <a:pt x="69525" y="3469140"/>
                </a:lnTo>
                <a:lnTo>
                  <a:pt x="64763" y="3460889"/>
                </a:lnTo>
                <a:lnTo>
                  <a:pt x="60001" y="3452002"/>
                </a:lnTo>
                <a:lnTo>
                  <a:pt x="56509" y="3443116"/>
                </a:lnTo>
                <a:lnTo>
                  <a:pt x="53017" y="3433912"/>
                </a:lnTo>
                <a:lnTo>
                  <a:pt x="49842" y="3424391"/>
                </a:lnTo>
                <a:lnTo>
                  <a:pt x="47303" y="3414870"/>
                </a:lnTo>
                <a:lnTo>
                  <a:pt x="45715" y="3405031"/>
                </a:lnTo>
                <a:lnTo>
                  <a:pt x="44128" y="3395193"/>
                </a:lnTo>
                <a:lnTo>
                  <a:pt x="43493" y="3385354"/>
                </a:lnTo>
                <a:lnTo>
                  <a:pt x="43493" y="3375516"/>
                </a:lnTo>
                <a:lnTo>
                  <a:pt x="43810" y="3365360"/>
                </a:lnTo>
                <a:lnTo>
                  <a:pt x="45080" y="3355839"/>
                </a:lnTo>
                <a:lnTo>
                  <a:pt x="46350" y="3346000"/>
                </a:lnTo>
                <a:lnTo>
                  <a:pt x="48890" y="3336479"/>
                </a:lnTo>
                <a:lnTo>
                  <a:pt x="51430" y="3326958"/>
                </a:lnTo>
                <a:lnTo>
                  <a:pt x="54604" y="3317754"/>
                </a:lnTo>
                <a:lnTo>
                  <a:pt x="58731" y="3308868"/>
                </a:lnTo>
                <a:lnTo>
                  <a:pt x="63493" y="3300299"/>
                </a:lnTo>
                <a:lnTo>
                  <a:pt x="69843" y="3292682"/>
                </a:lnTo>
                <a:lnTo>
                  <a:pt x="76827" y="3285382"/>
                </a:lnTo>
                <a:lnTo>
                  <a:pt x="83494" y="3277765"/>
                </a:lnTo>
                <a:lnTo>
                  <a:pt x="90796" y="3270466"/>
                </a:lnTo>
                <a:lnTo>
                  <a:pt x="98415" y="3263166"/>
                </a:lnTo>
                <a:lnTo>
                  <a:pt x="106352" y="3256819"/>
                </a:lnTo>
                <a:lnTo>
                  <a:pt x="114288" y="3250154"/>
                </a:lnTo>
                <a:lnTo>
                  <a:pt x="122542" y="3244441"/>
                </a:lnTo>
                <a:lnTo>
                  <a:pt x="131114" y="3238729"/>
                </a:lnTo>
                <a:lnTo>
                  <a:pt x="140321" y="3233968"/>
                </a:lnTo>
                <a:lnTo>
                  <a:pt x="149527" y="3229842"/>
                </a:lnTo>
                <a:lnTo>
                  <a:pt x="153972" y="3228255"/>
                </a:lnTo>
                <a:lnTo>
                  <a:pt x="158734" y="3226351"/>
                </a:lnTo>
                <a:lnTo>
                  <a:pt x="163813" y="3225082"/>
                </a:lnTo>
                <a:lnTo>
                  <a:pt x="168575" y="3223812"/>
                </a:lnTo>
                <a:lnTo>
                  <a:pt x="173337" y="3222860"/>
                </a:lnTo>
                <a:lnTo>
                  <a:pt x="178417" y="3221908"/>
                </a:lnTo>
                <a:lnTo>
                  <a:pt x="183814" y="3221591"/>
                </a:lnTo>
                <a:lnTo>
                  <a:pt x="188893" y="3221273"/>
                </a:lnTo>
                <a:lnTo>
                  <a:pt x="193973" y="3221273"/>
                </a:lnTo>
                <a:lnTo>
                  <a:pt x="199052" y="3221591"/>
                </a:lnTo>
                <a:lnTo>
                  <a:pt x="205402" y="3220638"/>
                </a:lnTo>
                <a:lnTo>
                  <a:pt x="211751" y="3219686"/>
                </a:lnTo>
                <a:lnTo>
                  <a:pt x="217465" y="3219686"/>
                </a:lnTo>
                <a:lnTo>
                  <a:pt x="222862" y="3220321"/>
                </a:lnTo>
                <a:lnTo>
                  <a:pt x="228894" y="3220956"/>
                </a:lnTo>
                <a:lnTo>
                  <a:pt x="234291" y="3221908"/>
                </a:lnTo>
                <a:lnTo>
                  <a:pt x="239688" y="3223177"/>
                </a:lnTo>
                <a:lnTo>
                  <a:pt x="244768" y="3225082"/>
                </a:lnTo>
                <a:lnTo>
                  <a:pt x="249847" y="3227303"/>
                </a:lnTo>
                <a:lnTo>
                  <a:pt x="255244" y="3229525"/>
                </a:lnTo>
                <a:lnTo>
                  <a:pt x="260324" y="3232381"/>
                </a:lnTo>
                <a:lnTo>
                  <a:pt x="265086" y="3235238"/>
                </a:lnTo>
                <a:lnTo>
                  <a:pt x="269848" y="3238411"/>
                </a:lnTo>
                <a:lnTo>
                  <a:pt x="274292" y="3241585"/>
                </a:lnTo>
                <a:lnTo>
                  <a:pt x="283816" y="3248885"/>
                </a:lnTo>
                <a:lnTo>
                  <a:pt x="292705" y="3256501"/>
                </a:lnTo>
                <a:lnTo>
                  <a:pt x="301277" y="3264118"/>
                </a:lnTo>
                <a:lnTo>
                  <a:pt x="318738" y="3279987"/>
                </a:lnTo>
                <a:lnTo>
                  <a:pt x="326992" y="3287286"/>
                </a:lnTo>
                <a:lnTo>
                  <a:pt x="335564" y="3294269"/>
                </a:lnTo>
                <a:lnTo>
                  <a:pt x="343818" y="3300616"/>
                </a:lnTo>
                <a:lnTo>
                  <a:pt x="348262" y="3303155"/>
                </a:lnTo>
                <a:lnTo>
                  <a:pt x="352389" y="3306011"/>
                </a:lnTo>
                <a:lnTo>
                  <a:pt x="450170" y="3269831"/>
                </a:lnTo>
                <a:lnTo>
                  <a:pt x="547950" y="3234285"/>
                </a:lnTo>
                <a:lnTo>
                  <a:pt x="744463" y="3163829"/>
                </a:lnTo>
                <a:lnTo>
                  <a:pt x="842561" y="3128283"/>
                </a:lnTo>
                <a:lnTo>
                  <a:pt x="940341" y="3092420"/>
                </a:lnTo>
                <a:lnTo>
                  <a:pt x="988914" y="3074330"/>
                </a:lnTo>
                <a:lnTo>
                  <a:pt x="1037804" y="3055605"/>
                </a:lnTo>
                <a:lnTo>
                  <a:pt x="1086376" y="3036880"/>
                </a:lnTo>
                <a:lnTo>
                  <a:pt x="1134949" y="3018155"/>
                </a:lnTo>
                <a:lnTo>
                  <a:pt x="928277" y="2942621"/>
                </a:lnTo>
                <a:lnTo>
                  <a:pt x="721605" y="2867404"/>
                </a:lnTo>
                <a:lnTo>
                  <a:pt x="514616" y="2792187"/>
                </a:lnTo>
                <a:lnTo>
                  <a:pt x="307626" y="2717604"/>
                </a:lnTo>
                <a:lnTo>
                  <a:pt x="301595" y="2724586"/>
                </a:lnTo>
                <a:lnTo>
                  <a:pt x="295563" y="2731251"/>
                </a:lnTo>
                <a:lnTo>
                  <a:pt x="283499" y="2746168"/>
                </a:lnTo>
                <a:lnTo>
                  <a:pt x="271435" y="2761401"/>
                </a:lnTo>
                <a:lnTo>
                  <a:pt x="265086" y="2768701"/>
                </a:lnTo>
                <a:lnTo>
                  <a:pt x="258419" y="2776001"/>
                </a:lnTo>
                <a:lnTo>
                  <a:pt x="252070" y="2782665"/>
                </a:lnTo>
                <a:lnTo>
                  <a:pt x="244768" y="2789013"/>
                </a:lnTo>
                <a:lnTo>
                  <a:pt x="237466" y="2794408"/>
                </a:lnTo>
                <a:lnTo>
                  <a:pt x="233656" y="2797264"/>
                </a:lnTo>
                <a:lnTo>
                  <a:pt x="229847" y="2799803"/>
                </a:lnTo>
                <a:lnTo>
                  <a:pt x="225720" y="2801708"/>
                </a:lnTo>
                <a:lnTo>
                  <a:pt x="221593" y="2803929"/>
                </a:lnTo>
                <a:lnTo>
                  <a:pt x="217465" y="2805516"/>
                </a:lnTo>
                <a:lnTo>
                  <a:pt x="213021" y="2807103"/>
                </a:lnTo>
                <a:lnTo>
                  <a:pt x="208576" y="2808690"/>
                </a:lnTo>
                <a:lnTo>
                  <a:pt x="203814" y="2809642"/>
                </a:lnTo>
                <a:lnTo>
                  <a:pt x="198735" y="2810277"/>
                </a:lnTo>
                <a:lnTo>
                  <a:pt x="193973" y="2810911"/>
                </a:lnTo>
                <a:lnTo>
                  <a:pt x="184766" y="2813450"/>
                </a:lnTo>
                <a:lnTo>
                  <a:pt x="175242" y="2815037"/>
                </a:lnTo>
                <a:lnTo>
                  <a:pt x="166036" y="2816307"/>
                </a:lnTo>
                <a:lnTo>
                  <a:pt x="156829" y="2816624"/>
                </a:lnTo>
                <a:lnTo>
                  <a:pt x="146988" y="2816307"/>
                </a:lnTo>
                <a:lnTo>
                  <a:pt x="138098" y="2815037"/>
                </a:lnTo>
                <a:lnTo>
                  <a:pt x="128892" y="2813450"/>
                </a:lnTo>
                <a:lnTo>
                  <a:pt x="120003" y="2811229"/>
                </a:lnTo>
                <a:lnTo>
                  <a:pt x="110796" y="2808690"/>
                </a:lnTo>
                <a:lnTo>
                  <a:pt x="101907" y="2805516"/>
                </a:lnTo>
                <a:lnTo>
                  <a:pt x="93653" y="2801708"/>
                </a:lnTo>
                <a:lnTo>
                  <a:pt x="85081" y="2797264"/>
                </a:lnTo>
                <a:lnTo>
                  <a:pt x="77145" y="2792821"/>
                </a:lnTo>
                <a:lnTo>
                  <a:pt x="69208" y="2787426"/>
                </a:lnTo>
                <a:lnTo>
                  <a:pt x="61589" y="2781713"/>
                </a:lnTo>
                <a:lnTo>
                  <a:pt x="54287" y="2776001"/>
                </a:lnTo>
                <a:lnTo>
                  <a:pt x="47303" y="2769336"/>
                </a:lnTo>
                <a:lnTo>
                  <a:pt x="40953" y="2762354"/>
                </a:lnTo>
                <a:lnTo>
                  <a:pt x="34604" y="2755054"/>
                </a:lnTo>
                <a:lnTo>
                  <a:pt x="28889" y="2747755"/>
                </a:lnTo>
                <a:lnTo>
                  <a:pt x="23492" y="2739820"/>
                </a:lnTo>
                <a:lnTo>
                  <a:pt x="18730" y="2731886"/>
                </a:lnTo>
                <a:lnTo>
                  <a:pt x="14286" y="2723634"/>
                </a:lnTo>
                <a:lnTo>
                  <a:pt x="10476" y="2715065"/>
                </a:lnTo>
                <a:lnTo>
                  <a:pt x="7302" y="2706496"/>
                </a:lnTo>
                <a:lnTo>
                  <a:pt x="4444" y="2697610"/>
                </a:lnTo>
                <a:lnTo>
                  <a:pt x="2539" y="2688723"/>
                </a:lnTo>
                <a:lnTo>
                  <a:pt x="1270" y="2679202"/>
                </a:lnTo>
                <a:lnTo>
                  <a:pt x="0" y="2669998"/>
                </a:lnTo>
                <a:lnTo>
                  <a:pt x="0" y="2660160"/>
                </a:lnTo>
                <a:lnTo>
                  <a:pt x="317" y="2650956"/>
                </a:lnTo>
                <a:lnTo>
                  <a:pt x="1905" y="2641435"/>
                </a:lnTo>
                <a:lnTo>
                  <a:pt x="2539" y="2635088"/>
                </a:lnTo>
                <a:lnTo>
                  <a:pt x="3492" y="2628740"/>
                </a:lnTo>
                <a:lnTo>
                  <a:pt x="5079" y="2622710"/>
                </a:lnTo>
                <a:lnTo>
                  <a:pt x="6667" y="2616363"/>
                </a:lnTo>
                <a:lnTo>
                  <a:pt x="8254" y="2610333"/>
                </a:lnTo>
                <a:lnTo>
                  <a:pt x="10476" y="2603985"/>
                </a:lnTo>
                <a:lnTo>
                  <a:pt x="13016" y="2598272"/>
                </a:lnTo>
                <a:lnTo>
                  <a:pt x="15556" y="2592242"/>
                </a:lnTo>
                <a:lnTo>
                  <a:pt x="18730" y="2586847"/>
                </a:lnTo>
                <a:lnTo>
                  <a:pt x="21905" y="2580817"/>
                </a:lnTo>
                <a:lnTo>
                  <a:pt x="25397" y="2575422"/>
                </a:lnTo>
                <a:lnTo>
                  <a:pt x="28889" y="2570344"/>
                </a:lnTo>
                <a:lnTo>
                  <a:pt x="32699" y="2564948"/>
                </a:lnTo>
                <a:lnTo>
                  <a:pt x="36826" y="2559870"/>
                </a:lnTo>
                <a:lnTo>
                  <a:pt x="40953" y="2555110"/>
                </a:lnTo>
                <a:lnTo>
                  <a:pt x="45398" y="2550667"/>
                </a:lnTo>
                <a:lnTo>
                  <a:pt x="50160" y="2546223"/>
                </a:lnTo>
                <a:lnTo>
                  <a:pt x="54922" y="2542098"/>
                </a:lnTo>
                <a:lnTo>
                  <a:pt x="59684" y="2538289"/>
                </a:lnTo>
                <a:lnTo>
                  <a:pt x="65081" y="2534481"/>
                </a:lnTo>
                <a:lnTo>
                  <a:pt x="70478" y="2530990"/>
                </a:lnTo>
                <a:lnTo>
                  <a:pt x="75875" y="2527816"/>
                </a:lnTo>
                <a:lnTo>
                  <a:pt x="81589" y="2524960"/>
                </a:lnTo>
                <a:lnTo>
                  <a:pt x="87304" y="2522738"/>
                </a:lnTo>
                <a:lnTo>
                  <a:pt x="93335" y="2520199"/>
                </a:lnTo>
                <a:lnTo>
                  <a:pt x="99367" y="2518612"/>
                </a:lnTo>
                <a:lnTo>
                  <a:pt x="105399" y="2516708"/>
                </a:lnTo>
                <a:lnTo>
                  <a:pt x="112066" y="2515756"/>
                </a:lnTo>
                <a:lnTo>
                  <a:pt x="118098" y="2514804"/>
                </a:lnTo>
                <a:lnTo>
                  <a:pt x="124765" y="2514486"/>
                </a:lnTo>
                <a:lnTo>
                  <a:pt x="131114" y="2514486"/>
                </a:lnTo>
                <a:lnTo>
                  <a:pt x="138098" y="2514804"/>
                </a:lnTo>
                <a:lnTo>
                  <a:pt x="138098" y="2510995"/>
                </a:lnTo>
                <a:lnTo>
                  <a:pt x="137781" y="2507504"/>
                </a:lnTo>
                <a:lnTo>
                  <a:pt x="137146" y="2503696"/>
                </a:lnTo>
                <a:lnTo>
                  <a:pt x="136511" y="2500205"/>
                </a:lnTo>
                <a:lnTo>
                  <a:pt x="134924" y="2497031"/>
                </a:lnTo>
                <a:lnTo>
                  <a:pt x="133654" y="2493540"/>
                </a:lnTo>
                <a:lnTo>
                  <a:pt x="130479" y="2487192"/>
                </a:lnTo>
                <a:lnTo>
                  <a:pt x="126987" y="2480845"/>
                </a:lnTo>
                <a:lnTo>
                  <a:pt x="123177" y="2474815"/>
                </a:lnTo>
                <a:lnTo>
                  <a:pt x="119368" y="2468150"/>
                </a:lnTo>
                <a:lnTo>
                  <a:pt x="116511" y="2461803"/>
                </a:lnTo>
                <a:lnTo>
                  <a:pt x="111431" y="2452281"/>
                </a:lnTo>
                <a:lnTo>
                  <a:pt x="107304" y="2443078"/>
                </a:lnTo>
                <a:lnTo>
                  <a:pt x="104129" y="2432922"/>
                </a:lnTo>
                <a:lnTo>
                  <a:pt x="101590" y="2423401"/>
                </a:lnTo>
                <a:lnTo>
                  <a:pt x="99685" y="2413562"/>
                </a:lnTo>
                <a:lnTo>
                  <a:pt x="98732" y="2403724"/>
                </a:lnTo>
                <a:lnTo>
                  <a:pt x="98732" y="2393885"/>
                </a:lnTo>
                <a:lnTo>
                  <a:pt x="99050" y="2384046"/>
                </a:lnTo>
                <a:lnTo>
                  <a:pt x="100320" y="2374208"/>
                </a:lnTo>
                <a:lnTo>
                  <a:pt x="101907" y="2364687"/>
                </a:lnTo>
                <a:lnTo>
                  <a:pt x="104447" y="2354848"/>
                </a:lnTo>
                <a:lnTo>
                  <a:pt x="107304" y="2345644"/>
                </a:lnTo>
                <a:lnTo>
                  <a:pt x="110796" y="2336441"/>
                </a:lnTo>
                <a:lnTo>
                  <a:pt x="114923" y="2327237"/>
                </a:lnTo>
                <a:lnTo>
                  <a:pt x="120003" y="2318668"/>
                </a:lnTo>
                <a:lnTo>
                  <a:pt x="125082" y="2310099"/>
                </a:lnTo>
                <a:lnTo>
                  <a:pt x="130479" y="2302165"/>
                </a:lnTo>
                <a:lnTo>
                  <a:pt x="136829" y="2294230"/>
                </a:lnTo>
                <a:lnTo>
                  <a:pt x="143178" y="2286613"/>
                </a:lnTo>
                <a:lnTo>
                  <a:pt x="150162" y="2279314"/>
                </a:lnTo>
                <a:lnTo>
                  <a:pt x="157781" y="2272966"/>
                </a:lnTo>
                <a:lnTo>
                  <a:pt x="165401" y="2266302"/>
                </a:lnTo>
                <a:lnTo>
                  <a:pt x="173655" y="2260589"/>
                </a:lnTo>
                <a:lnTo>
                  <a:pt x="181909" y="2255194"/>
                </a:lnTo>
                <a:lnTo>
                  <a:pt x="190798" y="2250433"/>
                </a:lnTo>
                <a:lnTo>
                  <a:pt x="200005" y="2245990"/>
                </a:lnTo>
                <a:lnTo>
                  <a:pt x="209211" y="2242499"/>
                </a:lnTo>
                <a:lnTo>
                  <a:pt x="218735" y="2239325"/>
                </a:lnTo>
                <a:lnTo>
                  <a:pt x="228577" y="2236786"/>
                </a:lnTo>
                <a:lnTo>
                  <a:pt x="238418" y="2234882"/>
                </a:lnTo>
                <a:lnTo>
                  <a:pt x="248895" y="2233930"/>
                </a:lnTo>
                <a:lnTo>
                  <a:pt x="259371" y="2233612"/>
                </a:lnTo>
                <a:close/>
                <a:moveTo>
                  <a:pt x="1097367" y="858407"/>
                </a:moveTo>
                <a:lnTo>
                  <a:pt x="1088475" y="858725"/>
                </a:lnTo>
                <a:lnTo>
                  <a:pt x="1079267" y="859360"/>
                </a:lnTo>
                <a:lnTo>
                  <a:pt x="1070375" y="860312"/>
                </a:lnTo>
                <a:lnTo>
                  <a:pt x="1061484" y="861582"/>
                </a:lnTo>
                <a:lnTo>
                  <a:pt x="1052593" y="863486"/>
                </a:lnTo>
                <a:lnTo>
                  <a:pt x="1041161" y="866661"/>
                </a:lnTo>
                <a:lnTo>
                  <a:pt x="1030047" y="870153"/>
                </a:lnTo>
                <a:lnTo>
                  <a:pt x="1019250" y="873645"/>
                </a:lnTo>
                <a:lnTo>
                  <a:pt x="1008771" y="878407"/>
                </a:lnTo>
                <a:lnTo>
                  <a:pt x="997975" y="883169"/>
                </a:lnTo>
                <a:lnTo>
                  <a:pt x="987496" y="888248"/>
                </a:lnTo>
                <a:lnTo>
                  <a:pt x="977652" y="894280"/>
                </a:lnTo>
                <a:lnTo>
                  <a:pt x="967490" y="899994"/>
                </a:lnTo>
                <a:lnTo>
                  <a:pt x="957964" y="906661"/>
                </a:lnTo>
                <a:lnTo>
                  <a:pt x="948437" y="913010"/>
                </a:lnTo>
                <a:lnTo>
                  <a:pt x="939228" y="920312"/>
                </a:lnTo>
                <a:lnTo>
                  <a:pt x="930655" y="927613"/>
                </a:lnTo>
                <a:lnTo>
                  <a:pt x="922081" y="935550"/>
                </a:lnTo>
                <a:lnTo>
                  <a:pt x="913507" y="943486"/>
                </a:lnTo>
                <a:lnTo>
                  <a:pt x="905568" y="952057"/>
                </a:lnTo>
                <a:lnTo>
                  <a:pt x="897630" y="960629"/>
                </a:lnTo>
                <a:lnTo>
                  <a:pt x="892549" y="967613"/>
                </a:lnTo>
                <a:lnTo>
                  <a:pt x="888103" y="974597"/>
                </a:lnTo>
                <a:lnTo>
                  <a:pt x="884293" y="981581"/>
                </a:lnTo>
                <a:lnTo>
                  <a:pt x="880482" y="988565"/>
                </a:lnTo>
                <a:lnTo>
                  <a:pt x="876672" y="996184"/>
                </a:lnTo>
                <a:lnTo>
                  <a:pt x="873814" y="1003803"/>
                </a:lnTo>
                <a:lnTo>
                  <a:pt x="870956" y="1011422"/>
                </a:lnTo>
                <a:lnTo>
                  <a:pt x="868098" y="1019041"/>
                </a:lnTo>
                <a:lnTo>
                  <a:pt x="866193" y="1026660"/>
                </a:lnTo>
                <a:lnTo>
                  <a:pt x="863970" y="1034596"/>
                </a:lnTo>
                <a:lnTo>
                  <a:pt x="862382" y="1042533"/>
                </a:lnTo>
                <a:lnTo>
                  <a:pt x="860477" y="1050787"/>
                </a:lnTo>
                <a:lnTo>
                  <a:pt x="859524" y="1058723"/>
                </a:lnTo>
                <a:lnTo>
                  <a:pt x="858572" y="1066977"/>
                </a:lnTo>
                <a:lnTo>
                  <a:pt x="857619" y="1074914"/>
                </a:lnTo>
                <a:lnTo>
                  <a:pt x="856984" y="1083168"/>
                </a:lnTo>
                <a:lnTo>
                  <a:pt x="856666" y="1091422"/>
                </a:lnTo>
                <a:lnTo>
                  <a:pt x="856349" y="1099675"/>
                </a:lnTo>
                <a:lnTo>
                  <a:pt x="856666" y="1116501"/>
                </a:lnTo>
                <a:lnTo>
                  <a:pt x="857936" y="1133009"/>
                </a:lnTo>
                <a:lnTo>
                  <a:pt x="859842" y="1149516"/>
                </a:lnTo>
                <a:lnTo>
                  <a:pt x="862065" y="1165707"/>
                </a:lnTo>
                <a:lnTo>
                  <a:pt x="864922" y="1181897"/>
                </a:lnTo>
                <a:lnTo>
                  <a:pt x="868416" y="1197770"/>
                </a:lnTo>
                <a:lnTo>
                  <a:pt x="872226" y="1213325"/>
                </a:lnTo>
                <a:lnTo>
                  <a:pt x="876672" y="1221897"/>
                </a:lnTo>
                <a:lnTo>
                  <a:pt x="881435" y="1230468"/>
                </a:lnTo>
                <a:lnTo>
                  <a:pt x="886516" y="1238722"/>
                </a:lnTo>
                <a:lnTo>
                  <a:pt x="891596" y="1247294"/>
                </a:lnTo>
                <a:lnTo>
                  <a:pt x="897630" y="1255230"/>
                </a:lnTo>
                <a:lnTo>
                  <a:pt x="903346" y="1262531"/>
                </a:lnTo>
                <a:lnTo>
                  <a:pt x="909697" y="1270150"/>
                </a:lnTo>
                <a:lnTo>
                  <a:pt x="915730" y="1277769"/>
                </a:lnTo>
                <a:lnTo>
                  <a:pt x="922716" y="1285071"/>
                </a:lnTo>
                <a:lnTo>
                  <a:pt x="929702" y="1292055"/>
                </a:lnTo>
                <a:lnTo>
                  <a:pt x="937006" y="1298722"/>
                </a:lnTo>
                <a:lnTo>
                  <a:pt x="944309" y="1304753"/>
                </a:lnTo>
                <a:lnTo>
                  <a:pt x="951930" y="1311103"/>
                </a:lnTo>
                <a:lnTo>
                  <a:pt x="959869" y="1316817"/>
                </a:lnTo>
                <a:lnTo>
                  <a:pt x="967808" y="1322531"/>
                </a:lnTo>
                <a:lnTo>
                  <a:pt x="976064" y="1327610"/>
                </a:lnTo>
                <a:lnTo>
                  <a:pt x="984638" y="1332372"/>
                </a:lnTo>
                <a:lnTo>
                  <a:pt x="993211" y="1336817"/>
                </a:lnTo>
                <a:lnTo>
                  <a:pt x="1002103" y="1340944"/>
                </a:lnTo>
                <a:lnTo>
                  <a:pt x="1010994" y="1344753"/>
                </a:lnTo>
                <a:lnTo>
                  <a:pt x="1019885" y="1348245"/>
                </a:lnTo>
                <a:lnTo>
                  <a:pt x="1029412" y="1351420"/>
                </a:lnTo>
                <a:lnTo>
                  <a:pt x="1038621" y="1353642"/>
                </a:lnTo>
                <a:lnTo>
                  <a:pt x="1048147" y="1356182"/>
                </a:lnTo>
                <a:lnTo>
                  <a:pt x="1057673" y="1357769"/>
                </a:lnTo>
                <a:lnTo>
                  <a:pt x="1066882" y="1359356"/>
                </a:lnTo>
                <a:lnTo>
                  <a:pt x="1076726" y="1360309"/>
                </a:lnTo>
                <a:lnTo>
                  <a:pt x="1086570" y="1360626"/>
                </a:lnTo>
                <a:lnTo>
                  <a:pt x="1096414" y="1360626"/>
                </a:lnTo>
                <a:lnTo>
                  <a:pt x="1106258" y="1359991"/>
                </a:lnTo>
                <a:lnTo>
                  <a:pt x="1116102" y="1359356"/>
                </a:lnTo>
                <a:lnTo>
                  <a:pt x="1125946" y="1357452"/>
                </a:lnTo>
                <a:lnTo>
                  <a:pt x="1134837" y="1356817"/>
                </a:lnTo>
                <a:lnTo>
                  <a:pt x="1144046" y="1355864"/>
                </a:lnTo>
                <a:lnTo>
                  <a:pt x="1152938" y="1354594"/>
                </a:lnTo>
                <a:lnTo>
                  <a:pt x="1161829" y="1352690"/>
                </a:lnTo>
                <a:lnTo>
                  <a:pt x="1170403" y="1350785"/>
                </a:lnTo>
                <a:lnTo>
                  <a:pt x="1179611" y="1348245"/>
                </a:lnTo>
                <a:lnTo>
                  <a:pt x="1188185" y="1345388"/>
                </a:lnTo>
                <a:lnTo>
                  <a:pt x="1196759" y="1342848"/>
                </a:lnTo>
                <a:lnTo>
                  <a:pt x="1205015" y="1339356"/>
                </a:lnTo>
                <a:lnTo>
                  <a:pt x="1213271" y="1335547"/>
                </a:lnTo>
                <a:lnTo>
                  <a:pt x="1221528" y="1331737"/>
                </a:lnTo>
                <a:lnTo>
                  <a:pt x="1229784" y="1327293"/>
                </a:lnTo>
                <a:lnTo>
                  <a:pt x="1237405" y="1322849"/>
                </a:lnTo>
                <a:lnTo>
                  <a:pt x="1245344" y="1317769"/>
                </a:lnTo>
                <a:lnTo>
                  <a:pt x="1252965" y="1312690"/>
                </a:lnTo>
                <a:lnTo>
                  <a:pt x="1260268" y="1307293"/>
                </a:lnTo>
                <a:lnTo>
                  <a:pt x="1267572" y="1301579"/>
                </a:lnTo>
                <a:lnTo>
                  <a:pt x="1274558" y="1295865"/>
                </a:lnTo>
                <a:lnTo>
                  <a:pt x="1280909" y="1289515"/>
                </a:lnTo>
                <a:lnTo>
                  <a:pt x="1287577" y="1283166"/>
                </a:lnTo>
                <a:lnTo>
                  <a:pt x="1293611" y="1276500"/>
                </a:lnTo>
                <a:lnTo>
                  <a:pt x="1299644" y="1269516"/>
                </a:lnTo>
                <a:lnTo>
                  <a:pt x="1305360" y="1262214"/>
                </a:lnTo>
                <a:lnTo>
                  <a:pt x="1310758" y="1255230"/>
                </a:lnTo>
                <a:lnTo>
                  <a:pt x="1315839" y="1247611"/>
                </a:lnTo>
                <a:lnTo>
                  <a:pt x="1320602" y="1239992"/>
                </a:lnTo>
                <a:lnTo>
                  <a:pt x="1325048" y="1232056"/>
                </a:lnTo>
                <a:lnTo>
                  <a:pt x="1329176" y="1224119"/>
                </a:lnTo>
                <a:lnTo>
                  <a:pt x="1332987" y="1215865"/>
                </a:lnTo>
                <a:lnTo>
                  <a:pt x="1336480" y="1207611"/>
                </a:lnTo>
                <a:lnTo>
                  <a:pt x="1339655" y="1198722"/>
                </a:lnTo>
                <a:lnTo>
                  <a:pt x="1342513" y="1189834"/>
                </a:lnTo>
                <a:lnTo>
                  <a:pt x="1345053" y="1175865"/>
                </a:lnTo>
                <a:lnTo>
                  <a:pt x="1347594" y="1160945"/>
                </a:lnTo>
                <a:lnTo>
                  <a:pt x="1349182" y="1146024"/>
                </a:lnTo>
                <a:lnTo>
                  <a:pt x="1350769" y="1131104"/>
                </a:lnTo>
                <a:lnTo>
                  <a:pt x="1351404" y="1116183"/>
                </a:lnTo>
                <a:lnTo>
                  <a:pt x="1351722" y="1101263"/>
                </a:lnTo>
                <a:lnTo>
                  <a:pt x="1351087" y="1086025"/>
                </a:lnTo>
                <a:lnTo>
                  <a:pt x="1349817" y="1071104"/>
                </a:lnTo>
                <a:lnTo>
                  <a:pt x="1348864" y="1063803"/>
                </a:lnTo>
                <a:lnTo>
                  <a:pt x="1347594" y="1056184"/>
                </a:lnTo>
                <a:lnTo>
                  <a:pt x="1346641" y="1049200"/>
                </a:lnTo>
                <a:lnTo>
                  <a:pt x="1344736" y="1041898"/>
                </a:lnTo>
                <a:lnTo>
                  <a:pt x="1343148" y="1034596"/>
                </a:lnTo>
                <a:lnTo>
                  <a:pt x="1340925" y="1027612"/>
                </a:lnTo>
                <a:lnTo>
                  <a:pt x="1339020" y="1020311"/>
                </a:lnTo>
                <a:lnTo>
                  <a:pt x="1336162" y="1013644"/>
                </a:lnTo>
                <a:lnTo>
                  <a:pt x="1333939" y="1006660"/>
                </a:lnTo>
                <a:lnTo>
                  <a:pt x="1330764" y="999994"/>
                </a:lnTo>
                <a:lnTo>
                  <a:pt x="1327588" y="993327"/>
                </a:lnTo>
                <a:lnTo>
                  <a:pt x="1323778" y="986660"/>
                </a:lnTo>
                <a:lnTo>
                  <a:pt x="1320285" y="980311"/>
                </a:lnTo>
                <a:lnTo>
                  <a:pt x="1316157" y="974279"/>
                </a:lnTo>
                <a:lnTo>
                  <a:pt x="1311711" y="967930"/>
                </a:lnTo>
                <a:lnTo>
                  <a:pt x="1307265" y="961899"/>
                </a:lnTo>
                <a:lnTo>
                  <a:pt x="1301549" y="954914"/>
                </a:lnTo>
                <a:lnTo>
                  <a:pt x="1295834" y="948248"/>
                </a:lnTo>
                <a:lnTo>
                  <a:pt x="1289483" y="941581"/>
                </a:lnTo>
                <a:lnTo>
                  <a:pt x="1283449" y="935232"/>
                </a:lnTo>
                <a:lnTo>
                  <a:pt x="1276781" y="928883"/>
                </a:lnTo>
                <a:lnTo>
                  <a:pt x="1270430" y="923169"/>
                </a:lnTo>
                <a:lnTo>
                  <a:pt x="1263126" y="917137"/>
                </a:lnTo>
                <a:lnTo>
                  <a:pt x="1256140" y="912058"/>
                </a:lnTo>
                <a:lnTo>
                  <a:pt x="1248837" y="906661"/>
                </a:lnTo>
                <a:lnTo>
                  <a:pt x="1241216" y="901899"/>
                </a:lnTo>
                <a:lnTo>
                  <a:pt x="1233594" y="896820"/>
                </a:lnTo>
                <a:lnTo>
                  <a:pt x="1225656" y="892375"/>
                </a:lnTo>
                <a:lnTo>
                  <a:pt x="1218035" y="887931"/>
                </a:lnTo>
                <a:lnTo>
                  <a:pt x="1209778" y="884121"/>
                </a:lnTo>
                <a:lnTo>
                  <a:pt x="1201522" y="880312"/>
                </a:lnTo>
                <a:lnTo>
                  <a:pt x="1193266" y="876820"/>
                </a:lnTo>
                <a:lnTo>
                  <a:pt x="1185010" y="873328"/>
                </a:lnTo>
                <a:lnTo>
                  <a:pt x="1176436" y="870788"/>
                </a:lnTo>
                <a:lnTo>
                  <a:pt x="1168180" y="867931"/>
                </a:lnTo>
                <a:lnTo>
                  <a:pt x="1159606" y="865709"/>
                </a:lnTo>
                <a:lnTo>
                  <a:pt x="1150397" y="863804"/>
                </a:lnTo>
                <a:lnTo>
                  <a:pt x="1141823" y="862217"/>
                </a:lnTo>
                <a:lnTo>
                  <a:pt x="1132932" y="860629"/>
                </a:lnTo>
                <a:lnTo>
                  <a:pt x="1124041" y="859677"/>
                </a:lnTo>
                <a:lnTo>
                  <a:pt x="1114832" y="859042"/>
                </a:lnTo>
                <a:lnTo>
                  <a:pt x="1106258" y="858725"/>
                </a:lnTo>
                <a:lnTo>
                  <a:pt x="1097367" y="858407"/>
                </a:lnTo>
                <a:close/>
                <a:moveTo>
                  <a:pt x="2082080" y="856820"/>
                </a:moveTo>
                <a:lnTo>
                  <a:pt x="2074141" y="857137"/>
                </a:lnTo>
                <a:lnTo>
                  <a:pt x="2066202" y="857455"/>
                </a:lnTo>
                <a:lnTo>
                  <a:pt x="2058264" y="858725"/>
                </a:lnTo>
                <a:lnTo>
                  <a:pt x="2050007" y="859677"/>
                </a:lnTo>
                <a:lnTo>
                  <a:pt x="2042069" y="860947"/>
                </a:lnTo>
                <a:lnTo>
                  <a:pt x="2033813" y="863169"/>
                </a:lnTo>
                <a:lnTo>
                  <a:pt x="2022698" y="865391"/>
                </a:lnTo>
                <a:lnTo>
                  <a:pt x="2011584" y="868566"/>
                </a:lnTo>
                <a:lnTo>
                  <a:pt x="2001105" y="872058"/>
                </a:lnTo>
                <a:lnTo>
                  <a:pt x="1990309" y="876185"/>
                </a:lnTo>
                <a:lnTo>
                  <a:pt x="1979512" y="880629"/>
                </a:lnTo>
                <a:lnTo>
                  <a:pt x="1969351" y="886026"/>
                </a:lnTo>
                <a:lnTo>
                  <a:pt x="1959189" y="891105"/>
                </a:lnTo>
                <a:lnTo>
                  <a:pt x="1949663" y="897137"/>
                </a:lnTo>
                <a:lnTo>
                  <a:pt x="1939819" y="903486"/>
                </a:lnTo>
                <a:lnTo>
                  <a:pt x="1930610" y="910153"/>
                </a:lnTo>
                <a:lnTo>
                  <a:pt x="1921719" y="917137"/>
                </a:lnTo>
                <a:lnTo>
                  <a:pt x="1912827" y="924756"/>
                </a:lnTo>
                <a:lnTo>
                  <a:pt x="1904571" y="932375"/>
                </a:lnTo>
                <a:lnTo>
                  <a:pt x="1896632" y="940629"/>
                </a:lnTo>
                <a:lnTo>
                  <a:pt x="1889011" y="949518"/>
                </a:lnTo>
                <a:lnTo>
                  <a:pt x="1882025" y="958089"/>
                </a:lnTo>
                <a:lnTo>
                  <a:pt x="1875039" y="967295"/>
                </a:lnTo>
                <a:lnTo>
                  <a:pt x="1868371" y="976502"/>
                </a:lnTo>
                <a:lnTo>
                  <a:pt x="1862655" y="986343"/>
                </a:lnTo>
                <a:lnTo>
                  <a:pt x="1856621" y="996184"/>
                </a:lnTo>
                <a:lnTo>
                  <a:pt x="1851541" y="1006343"/>
                </a:lnTo>
                <a:lnTo>
                  <a:pt x="1847095" y="1016501"/>
                </a:lnTo>
                <a:lnTo>
                  <a:pt x="1842967" y="1026977"/>
                </a:lnTo>
                <a:lnTo>
                  <a:pt x="1839156" y="1038089"/>
                </a:lnTo>
                <a:lnTo>
                  <a:pt x="1835981" y="1048882"/>
                </a:lnTo>
                <a:lnTo>
                  <a:pt x="1833123" y="1059676"/>
                </a:lnTo>
                <a:lnTo>
                  <a:pt x="1831218" y="1070787"/>
                </a:lnTo>
                <a:lnTo>
                  <a:pt x="1829312" y="1082215"/>
                </a:lnTo>
                <a:lnTo>
                  <a:pt x="1828677" y="1093644"/>
                </a:lnTo>
                <a:lnTo>
                  <a:pt x="1828360" y="1105390"/>
                </a:lnTo>
                <a:lnTo>
                  <a:pt x="1828360" y="1116818"/>
                </a:lnTo>
                <a:lnTo>
                  <a:pt x="1829312" y="1128564"/>
                </a:lnTo>
                <a:lnTo>
                  <a:pt x="1830583" y="1139993"/>
                </a:lnTo>
                <a:lnTo>
                  <a:pt x="1831853" y="1151421"/>
                </a:lnTo>
                <a:lnTo>
                  <a:pt x="1833758" y="1162850"/>
                </a:lnTo>
                <a:lnTo>
                  <a:pt x="1836616" y="1174278"/>
                </a:lnTo>
                <a:lnTo>
                  <a:pt x="1840109" y="1185389"/>
                </a:lnTo>
                <a:lnTo>
                  <a:pt x="1843920" y="1196500"/>
                </a:lnTo>
                <a:lnTo>
                  <a:pt x="1848365" y="1206976"/>
                </a:lnTo>
                <a:lnTo>
                  <a:pt x="1853128" y="1217770"/>
                </a:lnTo>
                <a:lnTo>
                  <a:pt x="1858527" y="1228246"/>
                </a:lnTo>
                <a:lnTo>
                  <a:pt x="1864243" y="1238087"/>
                </a:lnTo>
                <a:lnTo>
                  <a:pt x="1870911" y="1248246"/>
                </a:lnTo>
                <a:lnTo>
                  <a:pt x="1877262" y="1257770"/>
                </a:lnTo>
                <a:lnTo>
                  <a:pt x="1884566" y="1266976"/>
                </a:lnTo>
                <a:lnTo>
                  <a:pt x="1892187" y="1275865"/>
                </a:lnTo>
                <a:lnTo>
                  <a:pt x="1900125" y="1284436"/>
                </a:lnTo>
                <a:lnTo>
                  <a:pt x="1908382" y="1292690"/>
                </a:lnTo>
                <a:lnTo>
                  <a:pt x="1916955" y="1300626"/>
                </a:lnTo>
                <a:lnTo>
                  <a:pt x="1926164" y="1307928"/>
                </a:lnTo>
                <a:lnTo>
                  <a:pt x="1935373" y="1315230"/>
                </a:lnTo>
                <a:lnTo>
                  <a:pt x="1944899" y="1321579"/>
                </a:lnTo>
                <a:lnTo>
                  <a:pt x="1954743" y="1327610"/>
                </a:lnTo>
                <a:lnTo>
                  <a:pt x="1965222" y="1333325"/>
                </a:lnTo>
                <a:lnTo>
                  <a:pt x="1975384" y="1338404"/>
                </a:lnTo>
                <a:lnTo>
                  <a:pt x="1985863" y="1343166"/>
                </a:lnTo>
                <a:lnTo>
                  <a:pt x="1996977" y="1346975"/>
                </a:lnTo>
                <a:lnTo>
                  <a:pt x="2007774" y="1350467"/>
                </a:lnTo>
                <a:lnTo>
                  <a:pt x="2018888" y="1353325"/>
                </a:lnTo>
                <a:lnTo>
                  <a:pt x="2030320" y="1355547"/>
                </a:lnTo>
                <a:lnTo>
                  <a:pt x="2041751" y="1357134"/>
                </a:lnTo>
                <a:lnTo>
                  <a:pt x="2053501" y="1358404"/>
                </a:lnTo>
                <a:lnTo>
                  <a:pt x="2065250" y="1358721"/>
                </a:lnTo>
                <a:lnTo>
                  <a:pt x="2076999" y="1358404"/>
                </a:lnTo>
                <a:lnTo>
                  <a:pt x="2086208" y="1359039"/>
                </a:lnTo>
                <a:lnTo>
                  <a:pt x="2095099" y="1359356"/>
                </a:lnTo>
                <a:lnTo>
                  <a:pt x="2104308" y="1359039"/>
                </a:lnTo>
                <a:lnTo>
                  <a:pt x="2113199" y="1358404"/>
                </a:lnTo>
                <a:lnTo>
                  <a:pt x="2122091" y="1357452"/>
                </a:lnTo>
                <a:lnTo>
                  <a:pt x="2130982" y="1356182"/>
                </a:lnTo>
                <a:lnTo>
                  <a:pt x="2140191" y="1354594"/>
                </a:lnTo>
                <a:lnTo>
                  <a:pt x="2149082" y="1352372"/>
                </a:lnTo>
                <a:lnTo>
                  <a:pt x="2157973" y="1349833"/>
                </a:lnTo>
                <a:lnTo>
                  <a:pt x="2166547" y="1347293"/>
                </a:lnTo>
                <a:lnTo>
                  <a:pt x="2175121" y="1344118"/>
                </a:lnTo>
                <a:lnTo>
                  <a:pt x="2184012" y="1340944"/>
                </a:lnTo>
                <a:lnTo>
                  <a:pt x="2192269" y="1337134"/>
                </a:lnTo>
                <a:lnTo>
                  <a:pt x="2200525" y="1333325"/>
                </a:lnTo>
                <a:lnTo>
                  <a:pt x="2208463" y="1328880"/>
                </a:lnTo>
                <a:lnTo>
                  <a:pt x="2216720" y="1324436"/>
                </a:lnTo>
                <a:lnTo>
                  <a:pt x="2224341" y="1319674"/>
                </a:lnTo>
                <a:lnTo>
                  <a:pt x="2231962" y="1314595"/>
                </a:lnTo>
                <a:lnTo>
                  <a:pt x="2239583" y="1308880"/>
                </a:lnTo>
                <a:lnTo>
                  <a:pt x="2246251" y="1303484"/>
                </a:lnTo>
                <a:lnTo>
                  <a:pt x="2253555" y="1297452"/>
                </a:lnTo>
                <a:lnTo>
                  <a:pt x="2260224" y="1291420"/>
                </a:lnTo>
                <a:lnTo>
                  <a:pt x="2266574" y="1284754"/>
                </a:lnTo>
                <a:lnTo>
                  <a:pt x="2272925" y="1278087"/>
                </a:lnTo>
                <a:lnTo>
                  <a:pt x="2278959" y="1271420"/>
                </a:lnTo>
                <a:lnTo>
                  <a:pt x="2284357" y="1264119"/>
                </a:lnTo>
                <a:lnTo>
                  <a:pt x="2289755" y="1256817"/>
                </a:lnTo>
                <a:lnTo>
                  <a:pt x="2295154" y="1249198"/>
                </a:lnTo>
                <a:lnTo>
                  <a:pt x="2299599" y="1241262"/>
                </a:lnTo>
                <a:lnTo>
                  <a:pt x="2304045" y="1233325"/>
                </a:lnTo>
                <a:lnTo>
                  <a:pt x="2307856" y="1225389"/>
                </a:lnTo>
                <a:lnTo>
                  <a:pt x="2311666" y="1217135"/>
                </a:lnTo>
                <a:lnTo>
                  <a:pt x="2316429" y="1208564"/>
                </a:lnTo>
                <a:lnTo>
                  <a:pt x="2320557" y="1199992"/>
                </a:lnTo>
                <a:lnTo>
                  <a:pt x="2324368" y="1190786"/>
                </a:lnTo>
                <a:lnTo>
                  <a:pt x="2327861" y="1181897"/>
                </a:lnTo>
                <a:lnTo>
                  <a:pt x="2330719" y="1173008"/>
                </a:lnTo>
                <a:lnTo>
                  <a:pt x="2332942" y="1164119"/>
                </a:lnTo>
                <a:lnTo>
                  <a:pt x="2334847" y="1154596"/>
                </a:lnTo>
                <a:lnTo>
                  <a:pt x="2336117" y="1145707"/>
                </a:lnTo>
                <a:lnTo>
                  <a:pt x="2337070" y="1136501"/>
                </a:lnTo>
                <a:lnTo>
                  <a:pt x="2337705" y="1126977"/>
                </a:lnTo>
                <a:lnTo>
                  <a:pt x="2338023" y="1117771"/>
                </a:lnTo>
                <a:lnTo>
                  <a:pt x="2337705" y="1108564"/>
                </a:lnTo>
                <a:lnTo>
                  <a:pt x="2337387" y="1099041"/>
                </a:lnTo>
                <a:lnTo>
                  <a:pt x="2336435" y="1089834"/>
                </a:lnTo>
                <a:lnTo>
                  <a:pt x="2335165" y="1080628"/>
                </a:lnTo>
                <a:lnTo>
                  <a:pt x="2333577" y="1071104"/>
                </a:lnTo>
                <a:lnTo>
                  <a:pt x="2331672" y="1061898"/>
                </a:lnTo>
                <a:lnTo>
                  <a:pt x="2329131" y="1052692"/>
                </a:lnTo>
                <a:lnTo>
                  <a:pt x="2326908" y="1043168"/>
                </a:lnTo>
                <a:lnTo>
                  <a:pt x="2324050" y="1034279"/>
                </a:lnTo>
                <a:lnTo>
                  <a:pt x="2320557" y="1025390"/>
                </a:lnTo>
                <a:lnTo>
                  <a:pt x="2317064" y="1016184"/>
                </a:lnTo>
                <a:lnTo>
                  <a:pt x="2313571" y="1007295"/>
                </a:lnTo>
                <a:lnTo>
                  <a:pt x="2309443" y="998724"/>
                </a:lnTo>
                <a:lnTo>
                  <a:pt x="2305315" y="990152"/>
                </a:lnTo>
                <a:lnTo>
                  <a:pt x="2301187" y="981581"/>
                </a:lnTo>
                <a:lnTo>
                  <a:pt x="2296424" y="973327"/>
                </a:lnTo>
                <a:lnTo>
                  <a:pt x="2291661" y="964756"/>
                </a:lnTo>
                <a:lnTo>
                  <a:pt x="2286897" y="956819"/>
                </a:lnTo>
                <a:lnTo>
                  <a:pt x="2281499" y="948883"/>
                </a:lnTo>
                <a:lnTo>
                  <a:pt x="2276418" y="941581"/>
                </a:lnTo>
                <a:lnTo>
                  <a:pt x="2271020" y="933962"/>
                </a:lnTo>
                <a:lnTo>
                  <a:pt x="2258001" y="924438"/>
                </a:lnTo>
                <a:lnTo>
                  <a:pt x="2244981" y="915550"/>
                </a:lnTo>
                <a:lnTo>
                  <a:pt x="2231644" y="906978"/>
                </a:lnTo>
                <a:lnTo>
                  <a:pt x="2217672" y="898724"/>
                </a:lnTo>
                <a:lnTo>
                  <a:pt x="2203700" y="890788"/>
                </a:lnTo>
                <a:lnTo>
                  <a:pt x="2189411" y="883486"/>
                </a:lnTo>
                <a:lnTo>
                  <a:pt x="2174486" y="877137"/>
                </a:lnTo>
                <a:lnTo>
                  <a:pt x="2167182" y="874280"/>
                </a:lnTo>
                <a:lnTo>
                  <a:pt x="2159879" y="871423"/>
                </a:lnTo>
                <a:lnTo>
                  <a:pt x="2152258" y="868566"/>
                </a:lnTo>
                <a:lnTo>
                  <a:pt x="2144636" y="866661"/>
                </a:lnTo>
                <a:lnTo>
                  <a:pt x="2137015" y="864121"/>
                </a:lnTo>
                <a:lnTo>
                  <a:pt x="2129394" y="862534"/>
                </a:lnTo>
                <a:lnTo>
                  <a:pt x="2121456" y="860629"/>
                </a:lnTo>
                <a:lnTo>
                  <a:pt x="2113834" y="859677"/>
                </a:lnTo>
                <a:lnTo>
                  <a:pt x="2105896" y="858407"/>
                </a:lnTo>
                <a:lnTo>
                  <a:pt x="2097957" y="857455"/>
                </a:lnTo>
                <a:lnTo>
                  <a:pt x="2090018" y="857137"/>
                </a:lnTo>
                <a:lnTo>
                  <a:pt x="2082080" y="856820"/>
                </a:lnTo>
                <a:close/>
                <a:moveTo>
                  <a:pt x="1565748" y="0"/>
                </a:moveTo>
                <a:lnTo>
                  <a:pt x="1593693" y="0"/>
                </a:lnTo>
                <a:lnTo>
                  <a:pt x="1621637" y="1270"/>
                </a:lnTo>
                <a:lnTo>
                  <a:pt x="1649581" y="2540"/>
                </a:lnTo>
                <a:lnTo>
                  <a:pt x="1677525" y="4445"/>
                </a:lnTo>
                <a:lnTo>
                  <a:pt x="1705152" y="7619"/>
                </a:lnTo>
                <a:lnTo>
                  <a:pt x="1733096" y="11111"/>
                </a:lnTo>
                <a:lnTo>
                  <a:pt x="1760722" y="15556"/>
                </a:lnTo>
                <a:lnTo>
                  <a:pt x="1788031" y="20317"/>
                </a:lnTo>
                <a:lnTo>
                  <a:pt x="1815658" y="26032"/>
                </a:lnTo>
                <a:lnTo>
                  <a:pt x="1842967" y="32381"/>
                </a:lnTo>
                <a:lnTo>
                  <a:pt x="1869958" y="39365"/>
                </a:lnTo>
                <a:lnTo>
                  <a:pt x="1896950" y="46984"/>
                </a:lnTo>
                <a:lnTo>
                  <a:pt x="1923624" y="55238"/>
                </a:lnTo>
                <a:lnTo>
                  <a:pt x="1950298" y="64127"/>
                </a:lnTo>
                <a:lnTo>
                  <a:pt x="1976337" y="73650"/>
                </a:lnTo>
                <a:lnTo>
                  <a:pt x="2002693" y="83809"/>
                </a:lnTo>
                <a:lnTo>
                  <a:pt x="2028732" y="94603"/>
                </a:lnTo>
                <a:lnTo>
                  <a:pt x="2054136" y="106031"/>
                </a:lnTo>
                <a:lnTo>
                  <a:pt x="2079539" y="118095"/>
                </a:lnTo>
                <a:lnTo>
                  <a:pt x="2104626" y="130475"/>
                </a:lnTo>
                <a:lnTo>
                  <a:pt x="2129394" y="143491"/>
                </a:lnTo>
                <a:lnTo>
                  <a:pt x="2153845" y="157459"/>
                </a:lnTo>
                <a:lnTo>
                  <a:pt x="2177661" y="171745"/>
                </a:lnTo>
                <a:lnTo>
                  <a:pt x="2201477" y="186666"/>
                </a:lnTo>
                <a:lnTo>
                  <a:pt x="2224976" y="201904"/>
                </a:lnTo>
                <a:lnTo>
                  <a:pt x="2248157" y="218094"/>
                </a:lnTo>
                <a:lnTo>
                  <a:pt x="2270385" y="234602"/>
                </a:lnTo>
                <a:lnTo>
                  <a:pt x="2292613" y="251744"/>
                </a:lnTo>
                <a:lnTo>
                  <a:pt x="2314207" y="269205"/>
                </a:lnTo>
                <a:lnTo>
                  <a:pt x="2325321" y="279046"/>
                </a:lnTo>
                <a:lnTo>
                  <a:pt x="2336117" y="288887"/>
                </a:lnTo>
                <a:lnTo>
                  <a:pt x="2346596" y="299046"/>
                </a:lnTo>
                <a:lnTo>
                  <a:pt x="2357075" y="308887"/>
                </a:lnTo>
                <a:lnTo>
                  <a:pt x="2377398" y="329839"/>
                </a:lnTo>
                <a:lnTo>
                  <a:pt x="2397086" y="351426"/>
                </a:lnTo>
                <a:lnTo>
                  <a:pt x="2416457" y="373014"/>
                </a:lnTo>
                <a:lnTo>
                  <a:pt x="2434874" y="395553"/>
                </a:lnTo>
                <a:lnTo>
                  <a:pt x="2452657" y="418728"/>
                </a:lnTo>
                <a:lnTo>
                  <a:pt x="2470122" y="442219"/>
                </a:lnTo>
                <a:lnTo>
                  <a:pt x="2486952" y="466029"/>
                </a:lnTo>
                <a:lnTo>
                  <a:pt x="2502829" y="490473"/>
                </a:lnTo>
                <a:lnTo>
                  <a:pt x="2518072" y="515235"/>
                </a:lnTo>
                <a:lnTo>
                  <a:pt x="2532361" y="540314"/>
                </a:lnTo>
                <a:lnTo>
                  <a:pt x="2546333" y="566028"/>
                </a:lnTo>
                <a:lnTo>
                  <a:pt x="2559353" y="591742"/>
                </a:lnTo>
                <a:lnTo>
                  <a:pt x="2571737" y="618409"/>
                </a:lnTo>
                <a:lnTo>
                  <a:pt x="2583486" y="645075"/>
                </a:lnTo>
                <a:lnTo>
                  <a:pt x="2594600" y="672059"/>
                </a:lnTo>
                <a:lnTo>
                  <a:pt x="2599364" y="685392"/>
                </a:lnTo>
                <a:lnTo>
                  <a:pt x="2604762" y="699043"/>
                </a:lnTo>
                <a:lnTo>
                  <a:pt x="2609525" y="713011"/>
                </a:lnTo>
                <a:lnTo>
                  <a:pt x="2613971" y="726662"/>
                </a:lnTo>
                <a:lnTo>
                  <a:pt x="2618099" y="740630"/>
                </a:lnTo>
                <a:lnTo>
                  <a:pt x="2622227" y="754281"/>
                </a:lnTo>
                <a:lnTo>
                  <a:pt x="2626355" y="768566"/>
                </a:lnTo>
                <a:lnTo>
                  <a:pt x="2630166" y="782217"/>
                </a:lnTo>
                <a:lnTo>
                  <a:pt x="2633659" y="796503"/>
                </a:lnTo>
                <a:lnTo>
                  <a:pt x="2636834" y="810788"/>
                </a:lnTo>
                <a:lnTo>
                  <a:pt x="2639692" y="824757"/>
                </a:lnTo>
                <a:lnTo>
                  <a:pt x="2642867" y="839360"/>
                </a:lnTo>
                <a:lnTo>
                  <a:pt x="2645725" y="853328"/>
                </a:lnTo>
                <a:lnTo>
                  <a:pt x="2648266" y="867613"/>
                </a:lnTo>
                <a:lnTo>
                  <a:pt x="2650171" y="882217"/>
                </a:lnTo>
                <a:lnTo>
                  <a:pt x="2652394" y="896502"/>
                </a:lnTo>
                <a:lnTo>
                  <a:pt x="2653982" y="911105"/>
                </a:lnTo>
                <a:lnTo>
                  <a:pt x="2655569" y="925073"/>
                </a:lnTo>
                <a:lnTo>
                  <a:pt x="2657157" y="939676"/>
                </a:lnTo>
                <a:lnTo>
                  <a:pt x="2658110" y="954280"/>
                </a:lnTo>
                <a:lnTo>
                  <a:pt x="2659062" y="968883"/>
                </a:lnTo>
                <a:lnTo>
                  <a:pt x="2660015" y="983486"/>
                </a:lnTo>
                <a:lnTo>
                  <a:pt x="2660333" y="998089"/>
                </a:lnTo>
                <a:lnTo>
                  <a:pt x="2660650" y="1012374"/>
                </a:lnTo>
                <a:lnTo>
                  <a:pt x="2660650" y="1026977"/>
                </a:lnTo>
                <a:lnTo>
                  <a:pt x="2660333" y="1041898"/>
                </a:lnTo>
                <a:lnTo>
                  <a:pt x="2660015" y="1056184"/>
                </a:lnTo>
                <a:lnTo>
                  <a:pt x="2659062" y="1070787"/>
                </a:lnTo>
                <a:lnTo>
                  <a:pt x="2658110" y="1085707"/>
                </a:lnTo>
                <a:lnTo>
                  <a:pt x="2656840" y="1100310"/>
                </a:lnTo>
                <a:lnTo>
                  <a:pt x="2656204" y="1116183"/>
                </a:lnTo>
                <a:lnTo>
                  <a:pt x="2654934" y="1131421"/>
                </a:lnTo>
                <a:lnTo>
                  <a:pt x="2653664" y="1146977"/>
                </a:lnTo>
                <a:lnTo>
                  <a:pt x="2652076" y="1162850"/>
                </a:lnTo>
                <a:lnTo>
                  <a:pt x="2649854" y="1178405"/>
                </a:lnTo>
                <a:lnTo>
                  <a:pt x="2647313" y="1193961"/>
                </a:lnTo>
                <a:lnTo>
                  <a:pt x="2645090" y="1209199"/>
                </a:lnTo>
                <a:lnTo>
                  <a:pt x="2642232" y="1224754"/>
                </a:lnTo>
                <a:lnTo>
                  <a:pt x="2639057" y="1240309"/>
                </a:lnTo>
                <a:lnTo>
                  <a:pt x="2636199" y="1255547"/>
                </a:lnTo>
                <a:lnTo>
                  <a:pt x="2632388" y="1270468"/>
                </a:lnTo>
                <a:lnTo>
                  <a:pt x="2628578" y="1285706"/>
                </a:lnTo>
                <a:lnTo>
                  <a:pt x="2624450" y="1300944"/>
                </a:lnTo>
                <a:lnTo>
                  <a:pt x="2619687" y="1315864"/>
                </a:lnTo>
                <a:lnTo>
                  <a:pt x="2615241" y="1330785"/>
                </a:lnTo>
                <a:lnTo>
                  <a:pt x="2610478" y="1345388"/>
                </a:lnTo>
                <a:lnTo>
                  <a:pt x="2605397" y="1360309"/>
                </a:lnTo>
                <a:lnTo>
                  <a:pt x="2599999" y="1375229"/>
                </a:lnTo>
                <a:lnTo>
                  <a:pt x="2594283" y="1389515"/>
                </a:lnTo>
                <a:lnTo>
                  <a:pt x="2588885" y="1404118"/>
                </a:lnTo>
                <a:lnTo>
                  <a:pt x="2582534" y="1418721"/>
                </a:lnTo>
                <a:lnTo>
                  <a:pt x="2576183" y="1433007"/>
                </a:lnTo>
                <a:lnTo>
                  <a:pt x="2569832" y="1447292"/>
                </a:lnTo>
                <a:lnTo>
                  <a:pt x="2562846" y="1461578"/>
                </a:lnTo>
                <a:lnTo>
                  <a:pt x="2555860" y="1475546"/>
                </a:lnTo>
                <a:lnTo>
                  <a:pt x="2548874" y="1489514"/>
                </a:lnTo>
                <a:lnTo>
                  <a:pt x="2541570" y="1503165"/>
                </a:lnTo>
                <a:lnTo>
                  <a:pt x="2533949" y="1517133"/>
                </a:lnTo>
                <a:lnTo>
                  <a:pt x="2526010" y="1530466"/>
                </a:lnTo>
                <a:lnTo>
                  <a:pt x="2518072" y="1543799"/>
                </a:lnTo>
                <a:lnTo>
                  <a:pt x="2509815" y="1557450"/>
                </a:lnTo>
                <a:lnTo>
                  <a:pt x="2501242" y="1570466"/>
                </a:lnTo>
                <a:lnTo>
                  <a:pt x="2492350" y="1583482"/>
                </a:lnTo>
                <a:lnTo>
                  <a:pt x="2483459" y="1596815"/>
                </a:lnTo>
                <a:lnTo>
                  <a:pt x="2474568" y="1609513"/>
                </a:lnTo>
                <a:lnTo>
                  <a:pt x="2465041" y="1622212"/>
                </a:lnTo>
                <a:lnTo>
                  <a:pt x="2455832" y="1634910"/>
                </a:lnTo>
                <a:lnTo>
                  <a:pt x="2446306" y="1647291"/>
                </a:lnTo>
                <a:lnTo>
                  <a:pt x="2436462" y="1659354"/>
                </a:lnTo>
                <a:lnTo>
                  <a:pt x="2426618" y="1671735"/>
                </a:lnTo>
                <a:lnTo>
                  <a:pt x="2416139" y="1683799"/>
                </a:lnTo>
                <a:lnTo>
                  <a:pt x="2405978" y="1695545"/>
                </a:lnTo>
                <a:lnTo>
                  <a:pt x="2395499" y="1706973"/>
                </a:lnTo>
                <a:lnTo>
                  <a:pt x="2384702" y="1718719"/>
                </a:lnTo>
                <a:lnTo>
                  <a:pt x="2373588" y="1730147"/>
                </a:lnTo>
                <a:lnTo>
                  <a:pt x="2362791" y="1741258"/>
                </a:lnTo>
                <a:lnTo>
                  <a:pt x="2351677" y="1752370"/>
                </a:lnTo>
                <a:lnTo>
                  <a:pt x="2340245" y="1763163"/>
                </a:lnTo>
                <a:lnTo>
                  <a:pt x="2328814" y="1773639"/>
                </a:lnTo>
                <a:lnTo>
                  <a:pt x="2317064" y="1784433"/>
                </a:lnTo>
                <a:lnTo>
                  <a:pt x="2305315" y="1794909"/>
                </a:lnTo>
                <a:lnTo>
                  <a:pt x="2293248" y="1804750"/>
                </a:lnTo>
                <a:lnTo>
                  <a:pt x="2281182" y="1814909"/>
                </a:lnTo>
                <a:lnTo>
                  <a:pt x="2268797" y="1824433"/>
                </a:lnTo>
                <a:lnTo>
                  <a:pt x="2256731" y="1833956"/>
                </a:lnTo>
                <a:lnTo>
                  <a:pt x="2244029" y="1843480"/>
                </a:lnTo>
                <a:lnTo>
                  <a:pt x="2231644" y="1852686"/>
                </a:lnTo>
                <a:lnTo>
                  <a:pt x="2218625" y="1861575"/>
                </a:lnTo>
                <a:lnTo>
                  <a:pt x="2205605" y="1870781"/>
                </a:lnTo>
                <a:lnTo>
                  <a:pt x="2192586" y="1879353"/>
                </a:lnTo>
                <a:lnTo>
                  <a:pt x="2179567" y="1887607"/>
                </a:lnTo>
                <a:lnTo>
                  <a:pt x="2166230" y="1895861"/>
                </a:lnTo>
                <a:lnTo>
                  <a:pt x="2152893" y="1903797"/>
                </a:lnTo>
                <a:lnTo>
                  <a:pt x="2139238" y="1911416"/>
                </a:lnTo>
                <a:lnTo>
                  <a:pt x="2138286" y="1959035"/>
                </a:lnTo>
                <a:lnTo>
                  <a:pt x="2137968" y="2006971"/>
                </a:lnTo>
                <a:lnTo>
                  <a:pt x="2137968" y="2054590"/>
                </a:lnTo>
                <a:lnTo>
                  <a:pt x="2138286" y="2102208"/>
                </a:lnTo>
                <a:lnTo>
                  <a:pt x="2138603" y="2197763"/>
                </a:lnTo>
                <a:lnTo>
                  <a:pt x="2138286" y="2245382"/>
                </a:lnTo>
                <a:lnTo>
                  <a:pt x="2137968" y="2293001"/>
                </a:lnTo>
                <a:lnTo>
                  <a:pt x="2137015" y="2299350"/>
                </a:lnTo>
                <a:lnTo>
                  <a:pt x="2136063" y="2305382"/>
                </a:lnTo>
                <a:lnTo>
                  <a:pt x="2134157" y="2311731"/>
                </a:lnTo>
                <a:lnTo>
                  <a:pt x="2132570" y="2317445"/>
                </a:lnTo>
                <a:lnTo>
                  <a:pt x="2130347" y="2323477"/>
                </a:lnTo>
                <a:lnTo>
                  <a:pt x="2128124" y="2328874"/>
                </a:lnTo>
                <a:lnTo>
                  <a:pt x="2125584" y="2334905"/>
                </a:lnTo>
                <a:lnTo>
                  <a:pt x="2122726" y="2339985"/>
                </a:lnTo>
                <a:lnTo>
                  <a:pt x="2119550" y="2345381"/>
                </a:lnTo>
                <a:lnTo>
                  <a:pt x="2116375" y="2350778"/>
                </a:lnTo>
                <a:lnTo>
                  <a:pt x="2112882" y="2355540"/>
                </a:lnTo>
                <a:lnTo>
                  <a:pt x="2109071" y="2360302"/>
                </a:lnTo>
                <a:lnTo>
                  <a:pt x="2104943" y="2365064"/>
                </a:lnTo>
                <a:lnTo>
                  <a:pt x="2100815" y="2369508"/>
                </a:lnTo>
                <a:lnTo>
                  <a:pt x="2096687" y="2373635"/>
                </a:lnTo>
                <a:lnTo>
                  <a:pt x="2091606" y="2378080"/>
                </a:lnTo>
                <a:lnTo>
                  <a:pt x="2087160" y="2381572"/>
                </a:lnTo>
                <a:lnTo>
                  <a:pt x="2082080" y="2385381"/>
                </a:lnTo>
                <a:lnTo>
                  <a:pt x="2077317" y="2388556"/>
                </a:lnTo>
                <a:lnTo>
                  <a:pt x="2071918" y="2391730"/>
                </a:lnTo>
                <a:lnTo>
                  <a:pt x="2066520" y="2394905"/>
                </a:lnTo>
                <a:lnTo>
                  <a:pt x="2061122" y="2397127"/>
                </a:lnTo>
                <a:lnTo>
                  <a:pt x="2055406" y="2399667"/>
                </a:lnTo>
                <a:lnTo>
                  <a:pt x="2049690" y="2401889"/>
                </a:lnTo>
                <a:lnTo>
                  <a:pt x="2043657" y="2403794"/>
                </a:lnTo>
                <a:lnTo>
                  <a:pt x="2037941" y="2405064"/>
                </a:lnTo>
                <a:lnTo>
                  <a:pt x="2031590" y="2406651"/>
                </a:lnTo>
                <a:lnTo>
                  <a:pt x="2025556" y="2407286"/>
                </a:lnTo>
                <a:lnTo>
                  <a:pt x="2019205" y="2407921"/>
                </a:lnTo>
                <a:lnTo>
                  <a:pt x="2013172" y="2407921"/>
                </a:lnTo>
                <a:lnTo>
                  <a:pt x="2006821" y="2407921"/>
                </a:lnTo>
                <a:lnTo>
                  <a:pt x="2000153" y="2407603"/>
                </a:lnTo>
                <a:lnTo>
                  <a:pt x="1787396" y="2407921"/>
                </a:lnTo>
                <a:lnTo>
                  <a:pt x="1574640" y="2407921"/>
                </a:lnTo>
                <a:lnTo>
                  <a:pt x="1361883" y="2407921"/>
                </a:lnTo>
                <a:lnTo>
                  <a:pt x="1148809" y="2408238"/>
                </a:lnTo>
                <a:lnTo>
                  <a:pt x="1143729" y="2407921"/>
                </a:lnTo>
                <a:lnTo>
                  <a:pt x="1138013" y="2407286"/>
                </a:lnTo>
                <a:lnTo>
                  <a:pt x="1132615" y="2406333"/>
                </a:lnTo>
                <a:lnTo>
                  <a:pt x="1127534" y="2405064"/>
                </a:lnTo>
                <a:lnTo>
                  <a:pt x="1122135" y="2404111"/>
                </a:lnTo>
                <a:lnTo>
                  <a:pt x="1117372" y="2402524"/>
                </a:lnTo>
                <a:lnTo>
                  <a:pt x="1112292" y="2400619"/>
                </a:lnTo>
                <a:lnTo>
                  <a:pt x="1107211" y="2399032"/>
                </a:lnTo>
                <a:lnTo>
                  <a:pt x="1102448" y="2396810"/>
                </a:lnTo>
                <a:lnTo>
                  <a:pt x="1097684" y="2394587"/>
                </a:lnTo>
                <a:lnTo>
                  <a:pt x="1093239" y="2392048"/>
                </a:lnTo>
                <a:lnTo>
                  <a:pt x="1088793" y="2389191"/>
                </a:lnTo>
                <a:lnTo>
                  <a:pt x="1084347" y="2386651"/>
                </a:lnTo>
                <a:lnTo>
                  <a:pt x="1080219" y="2383794"/>
                </a:lnTo>
                <a:lnTo>
                  <a:pt x="1076091" y="2380302"/>
                </a:lnTo>
                <a:lnTo>
                  <a:pt x="1071963" y="2377127"/>
                </a:lnTo>
                <a:lnTo>
                  <a:pt x="1068152" y="2373635"/>
                </a:lnTo>
                <a:lnTo>
                  <a:pt x="1064342" y="2370143"/>
                </a:lnTo>
                <a:lnTo>
                  <a:pt x="1060849" y="2366334"/>
                </a:lnTo>
                <a:lnTo>
                  <a:pt x="1057356" y="2362524"/>
                </a:lnTo>
                <a:lnTo>
                  <a:pt x="1053863" y="2358397"/>
                </a:lnTo>
                <a:lnTo>
                  <a:pt x="1050687" y="2354270"/>
                </a:lnTo>
                <a:lnTo>
                  <a:pt x="1047512" y="2349508"/>
                </a:lnTo>
                <a:lnTo>
                  <a:pt x="1044972" y="2345064"/>
                </a:lnTo>
                <a:lnTo>
                  <a:pt x="1042431" y="2340620"/>
                </a:lnTo>
                <a:lnTo>
                  <a:pt x="1040208" y="2335858"/>
                </a:lnTo>
                <a:lnTo>
                  <a:pt x="1037668" y="2331096"/>
                </a:lnTo>
                <a:lnTo>
                  <a:pt x="1035445" y="2326016"/>
                </a:lnTo>
                <a:lnTo>
                  <a:pt x="1033857" y="2321255"/>
                </a:lnTo>
                <a:lnTo>
                  <a:pt x="1032270" y="2316175"/>
                </a:lnTo>
                <a:lnTo>
                  <a:pt x="1030364" y="2311096"/>
                </a:lnTo>
                <a:lnTo>
                  <a:pt x="1029412" y="2305382"/>
                </a:lnTo>
                <a:lnTo>
                  <a:pt x="1027824" y="2280937"/>
                </a:lnTo>
                <a:lnTo>
                  <a:pt x="1026871" y="2256176"/>
                </a:lnTo>
                <a:lnTo>
                  <a:pt x="1026236" y="2231731"/>
                </a:lnTo>
                <a:lnTo>
                  <a:pt x="1025919" y="2206970"/>
                </a:lnTo>
                <a:lnTo>
                  <a:pt x="1025919" y="2157764"/>
                </a:lnTo>
                <a:lnTo>
                  <a:pt x="1026236" y="2108558"/>
                </a:lnTo>
                <a:lnTo>
                  <a:pt x="1026554" y="2059034"/>
                </a:lnTo>
                <a:lnTo>
                  <a:pt x="1026871" y="2009828"/>
                </a:lnTo>
                <a:lnTo>
                  <a:pt x="1026554" y="1960305"/>
                </a:lnTo>
                <a:lnTo>
                  <a:pt x="1026236" y="1935543"/>
                </a:lnTo>
                <a:lnTo>
                  <a:pt x="1025601" y="1911099"/>
                </a:lnTo>
                <a:lnTo>
                  <a:pt x="1004008" y="1899035"/>
                </a:lnTo>
                <a:lnTo>
                  <a:pt x="983050" y="1886654"/>
                </a:lnTo>
                <a:lnTo>
                  <a:pt x="962727" y="1873321"/>
                </a:lnTo>
                <a:lnTo>
                  <a:pt x="942721" y="1859670"/>
                </a:lnTo>
                <a:lnTo>
                  <a:pt x="923034" y="1845385"/>
                </a:lnTo>
                <a:lnTo>
                  <a:pt x="903663" y="1830782"/>
                </a:lnTo>
                <a:lnTo>
                  <a:pt x="884610" y="1815544"/>
                </a:lnTo>
                <a:lnTo>
                  <a:pt x="866510" y="1799671"/>
                </a:lnTo>
                <a:lnTo>
                  <a:pt x="848410" y="1783480"/>
                </a:lnTo>
                <a:lnTo>
                  <a:pt x="830945" y="1766338"/>
                </a:lnTo>
                <a:lnTo>
                  <a:pt x="813797" y="1749512"/>
                </a:lnTo>
                <a:lnTo>
                  <a:pt x="796967" y="1732052"/>
                </a:lnTo>
                <a:lnTo>
                  <a:pt x="780455" y="1713640"/>
                </a:lnTo>
                <a:lnTo>
                  <a:pt x="764578" y="1695545"/>
                </a:lnTo>
                <a:lnTo>
                  <a:pt x="749018" y="1676814"/>
                </a:lnTo>
                <a:lnTo>
                  <a:pt x="734411" y="1657450"/>
                </a:lnTo>
                <a:lnTo>
                  <a:pt x="719486" y="1638085"/>
                </a:lnTo>
                <a:lnTo>
                  <a:pt x="705196" y="1618085"/>
                </a:lnTo>
                <a:lnTo>
                  <a:pt x="691542" y="1598085"/>
                </a:lnTo>
                <a:lnTo>
                  <a:pt x="677887" y="1577768"/>
                </a:lnTo>
                <a:lnTo>
                  <a:pt x="664868" y="1557133"/>
                </a:lnTo>
                <a:lnTo>
                  <a:pt x="652484" y="1535863"/>
                </a:lnTo>
                <a:lnTo>
                  <a:pt x="640099" y="1514911"/>
                </a:lnTo>
                <a:lnTo>
                  <a:pt x="628350" y="1493324"/>
                </a:lnTo>
                <a:lnTo>
                  <a:pt x="616918" y="1471736"/>
                </a:lnTo>
                <a:lnTo>
                  <a:pt x="605804" y="1449832"/>
                </a:lnTo>
                <a:lnTo>
                  <a:pt x="595008" y="1427927"/>
                </a:lnTo>
                <a:lnTo>
                  <a:pt x="585164" y="1405388"/>
                </a:lnTo>
                <a:lnTo>
                  <a:pt x="575637" y="1383483"/>
                </a:lnTo>
                <a:lnTo>
                  <a:pt x="565793" y="1360944"/>
                </a:lnTo>
                <a:lnTo>
                  <a:pt x="556902" y="1338404"/>
                </a:lnTo>
                <a:lnTo>
                  <a:pt x="548646" y="1315864"/>
                </a:lnTo>
                <a:lnTo>
                  <a:pt x="544518" y="1298722"/>
                </a:lnTo>
                <a:lnTo>
                  <a:pt x="540707" y="1281262"/>
                </a:lnTo>
                <a:lnTo>
                  <a:pt x="536897" y="1263801"/>
                </a:lnTo>
                <a:lnTo>
                  <a:pt x="533721" y="1246341"/>
                </a:lnTo>
                <a:lnTo>
                  <a:pt x="530228" y="1228881"/>
                </a:lnTo>
                <a:lnTo>
                  <a:pt x="527370" y="1211738"/>
                </a:lnTo>
                <a:lnTo>
                  <a:pt x="524830" y="1193961"/>
                </a:lnTo>
                <a:lnTo>
                  <a:pt x="522289" y="1176500"/>
                </a:lnTo>
                <a:lnTo>
                  <a:pt x="520067" y="1158723"/>
                </a:lnTo>
                <a:lnTo>
                  <a:pt x="518161" y="1141262"/>
                </a:lnTo>
                <a:lnTo>
                  <a:pt x="516574" y="1123485"/>
                </a:lnTo>
                <a:lnTo>
                  <a:pt x="514668" y="1105707"/>
                </a:lnTo>
                <a:lnTo>
                  <a:pt x="513716" y="1087929"/>
                </a:lnTo>
                <a:lnTo>
                  <a:pt x="512763" y="1070469"/>
                </a:lnTo>
                <a:lnTo>
                  <a:pt x="512128" y="1053009"/>
                </a:lnTo>
                <a:lnTo>
                  <a:pt x="511493" y="1034914"/>
                </a:lnTo>
                <a:lnTo>
                  <a:pt x="511175" y="1017454"/>
                </a:lnTo>
                <a:lnTo>
                  <a:pt x="511493" y="999676"/>
                </a:lnTo>
                <a:lnTo>
                  <a:pt x="512128" y="981898"/>
                </a:lnTo>
                <a:lnTo>
                  <a:pt x="512763" y="964121"/>
                </a:lnTo>
                <a:lnTo>
                  <a:pt x="513716" y="946661"/>
                </a:lnTo>
                <a:lnTo>
                  <a:pt x="514986" y="928883"/>
                </a:lnTo>
                <a:lnTo>
                  <a:pt x="516891" y="911423"/>
                </a:lnTo>
                <a:lnTo>
                  <a:pt x="518479" y="893962"/>
                </a:lnTo>
                <a:lnTo>
                  <a:pt x="521019" y="876185"/>
                </a:lnTo>
                <a:lnTo>
                  <a:pt x="523560" y="858725"/>
                </a:lnTo>
                <a:lnTo>
                  <a:pt x="526418" y="841264"/>
                </a:lnTo>
                <a:lnTo>
                  <a:pt x="529911" y="823804"/>
                </a:lnTo>
                <a:lnTo>
                  <a:pt x="533404" y="806661"/>
                </a:lnTo>
                <a:lnTo>
                  <a:pt x="537532" y="789201"/>
                </a:lnTo>
                <a:lnTo>
                  <a:pt x="541660" y="772059"/>
                </a:lnTo>
                <a:lnTo>
                  <a:pt x="546423" y="754598"/>
                </a:lnTo>
                <a:lnTo>
                  <a:pt x="550551" y="740313"/>
                </a:lnTo>
                <a:lnTo>
                  <a:pt x="555314" y="725710"/>
                </a:lnTo>
                <a:lnTo>
                  <a:pt x="560077" y="711424"/>
                </a:lnTo>
                <a:lnTo>
                  <a:pt x="565158" y="697138"/>
                </a:lnTo>
                <a:lnTo>
                  <a:pt x="570239" y="682853"/>
                </a:lnTo>
                <a:lnTo>
                  <a:pt x="575955" y="668885"/>
                </a:lnTo>
                <a:lnTo>
                  <a:pt x="581353" y="654599"/>
                </a:lnTo>
                <a:lnTo>
                  <a:pt x="587069" y="640948"/>
                </a:lnTo>
                <a:lnTo>
                  <a:pt x="593420" y="626663"/>
                </a:lnTo>
                <a:lnTo>
                  <a:pt x="599771" y="613329"/>
                </a:lnTo>
                <a:lnTo>
                  <a:pt x="606122" y="599361"/>
                </a:lnTo>
                <a:lnTo>
                  <a:pt x="612790" y="586028"/>
                </a:lnTo>
                <a:lnTo>
                  <a:pt x="619776" y="572695"/>
                </a:lnTo>
                <a:lnTo>
                  <a:pt x="626762" y="559044"/>
                </a:lnTo>
                <a:lnTo>
                  <a:pt x="634066" y="545711"/>
                </a:lnTo>
                <a:lnTo>
                  <a:pt x="641369" y="532378"/>
                </a:lnTo>
                <a:lnTo>
                  <a:pt x="648991" y="519362"/>
                </a:lnTo>
                <a:lnTo>
                  <a:pt x="656929" y="506663"/>
                </a:lnTo>
                <a:lnTo>
                  <a:pt x="665185" y="493965"/>
                </a:lnTo>
                <a:lnTo>
                  <a:pt x="673124" y="481267"/>
                </a:lnTo>
                <a:lnTo>
                  <a:pt x="681698" y="468568"/>
                </a:lnTo>
                <a:lnTo>
                  <a:pt x="690272" y="456188"/>
                </a:lnTo>
                <a:lnTo>
                  <a:pt x="699163" y="443807"/>
                </a:lnTo>
                <a:lnTo>
                  <a:pt x="708054" y="431426"/>
                </a:lnTo>
                <a:lnTo>
                  <a:pt x="716946" y="419680"/>
                </a:lnTo>
                <a:lnTo>
                  <a:pt x="726472" y="407616"/>
                </a:lnTo>
                <a:lnTo>
                  <a:pt x="735998" y="395871"/>
                </a:lnTo>
                <a:lnTo>
                  <a:pt x="745525" y="384125"/>
                </a:lnTo>
                <a:lnTo>
                  <a:pt x="755369" y="372696"/>
                </a:lnTo>
                <a:lnTo>
                  <a:pt x="765213" y="361268"/>
                </a:lnTo>
                <a:lnTo>
                  <a:pt x="775374" y="349839"/>
                </a:lnTo>
                <a:lnTo>
                  <a:pt x="785536" y="339046"/>
                </a:lnTo>
                <a:lnTo>
                  <a:pt x="796015" y="327934"/>
                </a:lnTo>
                <a:lnTo>
                  <a:pt x="806811" y="317141"/>
                </a:lnTo>
                <a:lnTo>
                  <a:pt x="817290" y="306665"/>
                </a:lnTo>
                <a:lnTo>
                  <a:pt x="828405" y="296189"/>
                </a:lnTo>
                <a:lnTo>
                  <a:pt x="839519" y="285713"/>
                </a:lnTo>
                <a:lnTo>
                  <a:pt x="850633" y="275554"/>
                </a:lnTo>
                <a:lnTo>
                  <a:pt x="862065" y="265395"/>
                </a:lnTo>
                <a:lnTo>
                  <a:pt x="873496" y="255871"/>
                </a:lnTo>
                <a:lnTo>
                  <a:pt x="884928" y="246030"/>
                </a:lnTo>
                <a:lnTo>
                  <a:pt x="896677" y="236507"/>
                </a:lnTo>
                <a:lnTo>
                  <a:pt x="908744" y="227300"/>
                </a:lnTo>
                <a:lnTo>
                  <a:pt x="921128" y="218094"/>
                </a:lnTo>
                <a:lnTo>
                  <a:pt x="933195" y="209205"/>
                </a:lnTo>
                <a:lnTo>
                  <a:pt x="945579" y="200634"/>
                </a:lnTo>
                <a:lnTo>
                  <a:pt x="957964" y="192062"/>
                </a:lnTo>
                <a:lnTo>
                  <a:pt x="970348" y="183174"/>
                </a:lnTo>
                <a:lnTo>
                  <a:pt x="983050" y="175237"/>
                </a:lnTo>
                <a:lnTo>
                  <a:pt x="995752" y="166983"/>
                </a:lnTo>
                <a:lnTo>
                  <a:pt x="1009089" y="159364"/>
                </a:lnTo>
                <a:lnTo>
                  <a:pt x="1021791" y="151428"/>
                </a:lnTo>
                <a:lnTo>
                  <a:pt x="1034810" y="144444"/>
                </a:lnTo>
                <a:lnTo>
                  <a:pt x="1048465" y="137142"/>
                </a:lnTo>
                <a:lnTo>
                  <a:pt x="1061802" y="130158"/>
                </a:lnTo>
                <a:lnTo>
                  <a:pt x="1075139" y="123174"/>
                </a:lnTo>
                <a:lnTo>
                  <a:pt x="1088793" y="116825"/>
                </a:lnTo>
                <a:lnTo>
                  <a:pt x="1102448" y="110158"/>
                </a:lnTo>
                <a:lnTo>
                  <a:pt x="1116420" y="103809"/>
                </a:lnTo>
                <a:lnTo>
                  <a:pt x="1130392" y="98095"/>
                </a:lnTo>
                <a:lnTo>
                  <a:pt x="1144364" y="92380"/>
                </a:lnTo>
                <a:lnTo>
                  <a:pt x="1158336" y="86666"/>
                </a:lnTo>
                <a:lnTo>
                  <a:pt x="1172625" y="81587"/>
                </a:lnTo>
                <a:lnTo>
                  <a:pt x="1187233" y="76508"/>
                </a:lnTo>
                <a:lnTo>
                  <a:pt x="1195806" y="72063"/>
                </a:lnTo>
                <a:lnTo>
                  <a:pt x="1204380" y="68571"/>
                </a:lnTo>
                <a:lnTo>
                  <a:pt x="1222163" y="61587"/>
                </a:lnTo>
                <a:lnTo>
                  <a:pt x="1240263" y="54920"/>
                </a:lnTo>
                <a:lnTo>
                  <a:pt x="1258046" y="49524"/>
                </a:lnTo>
                <a:lnTo>
                  <a:pt x="1276463" y="44127"/>
                </a:lnTo>
                <a:lnTo>
                  <a:pt x="1294881" y="39682"/>
                </a:lnTo>
                <a:lnTo>
                  <a:pt x="1313299" y="35555"/>
                </a:lnTo>
                <a:lnTo>
                  <a:pt x="1332034" y="31746"/>
                </a:lnTo>
                <a:lnTo>
                  <a:pt x="1350769" y="27936"/>
                </a:lnTo>
                <a:lnTo>
                  <a:pt x="1369187" y="25079"/>
                </a:lnTo>
                <a:lnTo>
                  <a:pt x="1406975" y="18413"/>
                </a:lnTo>
                <a:lnTo>
                  <a:pt x="1444446" y="11746"/>
                </a:lnTo>
                <a:lnTo>
                  <a:pt x="1463181" y="7937"/>
                </a:lnTo>
                <a:lnTo>
                  <a:pt x="1481916" y="4127"/>
                </a:lnTo>
                <a:lnTo>
                  <a:pt x="1509860" y="2222"/>
                </a:lnTo>
                <a:lnTo>
                  <a:pt x="1537804" y="635"/>
                </a:lnTo>
                <a:lnTo>
                  <a:pt x="1565748" y="0"/>
                </a:lnTo>
                <a:close/>
              </a:path>
            </a:pathLst>
          </a:custGeom>
          <a:solidFill>
            <a:srgbClr val="FFFFFF"/>
          </a:solidFill>
          <a:ln w="9525">
            <a:noFill/>
            <a:round/>
            <a:headEnd/>
            <a:tailEnd/>
          </a:ln>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262626"/>
              </a:solidFill>
              <a:effectLst/>
              <a:uLnTx/>
              <a:uFillTx/>
              <a:latin typeface="Arial"/>
            </a:endParaRPr>
          </a:p>
        </p:txBody>
      </p:sp>
      <p:sp>
        <p:nvSpPr>
          <p:cNvPr id="51" name="KSO_Shape"/>
          <p:cNvSpPr>
            <a:spLocks/>
          </p:cNvSpPr>
          <p:nvPr/>
        </p:nvSpPr>
        <p:spPr bwMode="auto">
          <a:xfrm>
            <a:off x="6594404" y="2766059"/>
            <a:ext cx="433853" cy="360989"/>
          </a:xfrm>
          <a:custGeom>
            <a:avLst/>
            <a:gdLst>
              <a:gd name="T0" fmla="*/ 1910698 w 4241801"/>
              <a:gd name="T1" fmla="*/ 1585677 h 1760537"/>
              <a:gd name="T2" fmla="*/ 1828212 w 4241801"/>
              <a:gd name="T3" fmla="*/ 1573905 h 1760537"/>
              <a:gd name="T4" fmla="*/ 395030 w 4241801"/>
              <a:gd name="T5" fmla="*/ 1547181 h 1760537"/>
              <a:gd name="T6" fmla="*/ 1886175 w 4241801"/>
              <a:gd name="T7" fmla="*/ 1511547 h 1760537"/>
              <a:gd name="T8" fmla="*/ 276995 w 4241801"/>
              <a:gd name="T9" fmla="*/ 1561816 h 1760537"/>
              <a:gd name="T10" fmla="*/ 2989898 w 4241801"/>
              <a:gd name="T11" fmla="*/ 1504315 h 1760537"/>
              <a:gd name="T12" fmla="*/ 2964816 w 4241801"/>
              <a:gd name="T13" fmla="*/ 1587501 h 1760537"/>
              <a:gd name="T14" fmla="*/ 1955604 w 4241801"/>
              <a:gd name="T15" fmla="*/ 1455871 h 1760537"/>
              <a:gd name="T16" fmla="*/ 2887981 w 4241801"/>
              <a:gd name="T17" fmla="*/ 1496728 h 1760537"/>
              <a:gd name="T18" fmla="*/ 3032443 w 4241801"/>
              <a:gd name="T19" fmla="*/ 1565227 h 1760537"/>
              <a:gd name="T20" fmla="*/ 1840633 w 4241801"/>
              <a:gd name="T21" fmla="*/ 1419919 h 1760537"/>
              <a:gd name="T22" fmla="*/ 1754643 w 4241801"/>
              <a:gd name="T23" fmla="*/ 1435827 h 1760537"/>
              <a:gd name="T24" fmla="*/ 312946 w 4241801"/>
              <a:gd name="T25" fmla="*/ 1399876 h 1760537"/>
              <a:gd name="T26" fmla="*/ 374032 w 4241801"/>
              <a:gd name="T27" fmla="*/ 1390649 h 1760537"/>
              <a:gd name="T28" fmla="*/ 3830616 w 4241801"/>
              <a:gd name="T29" fmla="*/ 1488744 h 1760537"/>
              <a:gd name="T30" fmla="*/ 3842092 w 4241801"/>
              <a:gd name="T31" fmla="*/ 1342714 h 1760537"/>
              <a:gd name="T32" fmla="*/ 1743005 w 4241801"/>
              <a:gd name="T33" fmla="*/ 1365513 h 1760537"/>
              <a:gd name="T34" fmla="*/ 181904 w 4241801"/>
              <a:gd name="T35" fmla="*/ 1432724 h 1760537"/>
              <a:gd name="T36" fmla="*/ 3184484 w 4241801"/>
              <a:gd name="T37" fmla="*/ 1096343 h 1760537"/>
              <a:gd name="T38" fmla="*/ 3082356 w 4241801"/>
              <a:gd name="T39" fmla="*/ 1397542 h 1760537"/>
              <a:gd name="T40" fmla="*/ 3356926 w 4241801"/>
              <a:gd name="T41" fmla="*/ 1469347 h 1760537"/>
              <a:gd name="T42" fmla="*/ 3473690 w 4241801"/>
              <a:gd name="T43" fmla="*/ 1217713 h 1760537"/>
              <a:gd name="T44" fmla="*/ 3024033 w 4241801"/>
              <a:gd name="T45" fmla="*/ 1023938 h 1760537"/>
              <a:gd name="T46" fmla="*/ 2976125 w 4241801"/>
              <a:gd name="T47" fmla="*/ 1037346 h 1760537"/>
              <a:gd name="T48" fmla="*/ 3083320 w 4241801"/>
              <a:gd name="T49" fmla="*/ 945775 h 1760537"/>
              <a:gd name="T50" fmla="*/ 4179007 w 4241801"/>
              <a:gd name="T51" fmla="*/ 895033 h 1760537"/>
              <a:gd name="T52" fmla="*/ 4131387 w 4241801"/>
              <a:gd name="T53" fmla="*/ 875983 h 1760537"/>
              <a:gd name="T54" fmla="*/ 4134347 w 4241801"/>
              <a:gd name="T55" fmla="*/ 989640 h 1760537"/>
              <a:gd name="T56" fmla="*/ 4152404 w 4241801"/>
              <a:gd name="T57" fmla="*/ 850623 h 1760537"/>
              <a:gd name="T58" fmla="*/ 4161344 w 4241801"/>
              <a:gd name="T59" fmla="*/ 1016001 h 1760537"/>
              <a:gd name="T60" fmla="*/ 4126998 w 4241801"/>
              <a:gd name="T61" fmla="*/ 832150 h 1760537"/>
              <a:gd name="T62" fmla="*/ 3620744 w 4241801"/>
              <a:gd name="T63" fmla="*/ 759036 h 1760537"/>
              <a:gd name="T64" fmla="*/ 3753282 w 4241801"/>
              <a:gd name="T65" fmla="*/ 806247 h 1760537"/>
              <a:gd name="T66" fmla="*/ 3119610 w 4241801"/>
              <a:gd name="T67" fmla="*/ 708343 h 1760537"/>
              <a:gd name="T68" fmla="*/ 3117679 w 4241801"/>
              <a:gd name="T69" fmla="*/ 758191 h 1760537"/>
              <a:gd name="T70" fmla="*/ 3052054 w 4241801"/>
              <a:gd name="T71" fmla="*/ 681990 h 1760537"/>
              <a:gd name="T72" fmla="*/ 3169009 w 4241801"/>
              <a:gd name="T73" fmla="*/ 749300 h 1760537"/>
              <a:gd name="T74" fmla="*/ 3184140 w 4241801"/>
              <a:gd name="T75" fmla="*/ 660083 h 1760537"/>
              <a:gd name="T76" fmla="*/ 3027106 w 4241801"/>
              <a:gd name="T77" fmla="*/ 767716 h 1760537"/>
              <a:gd name="T78" fmla="*/ 2300292 w 4241801"/>
              <a:gd name="T79" fmla="*/ 1138136 h 1760537"/>
              <a:gd name="T80" fmla="*/ 608012 w 4241801"/>
              <a:gd name="T81" fmla="*/ 1543526 h 1760537"/>
              <a:gd name="T82" fmla="*/ 402480 w 4241801"/>
              <a:gd name="T83" fmla="*/ 1010060 h 1760537"/>
              <a:gd name="T84" fmla="*/ 4002719 w 4241801"/>
              <a:gd name="T85" fmla="*/ 885826 h 1760537"/>
              <a:gd name="T86" fmla="*/ 3946004 w 4241801"/>
              <a:gd name="T87" fmla="*/ 1332358 h 1760537"/>
              <a:gd name="T88" fmla="*/ 3821955 w 4241801"/>
              <a:gd name="T89" fmla="*/ 1554146 h 1760537"/>
              <a:gd name="T90" fmla="*/ 3205975 w 4241801"/>
              <a:gd name="T91" fmla="*/ 1666876 h 1760537"/>
              <a:gd name="T92" fmla="*/ 2400971 w 4241801"/>
              <a:gd name="T93" fmla="*/ 1529398 h 1760537"/>
              <a:gd name="T94" fmla="*/ 2993764 w 4241801"/>
              <a:gd name="T95" fmla="*/ 1151256 h 1760537"/>
              <a:gd name="T96" fmla="*/ 2907954 w 4241801"/>
              <a:gd name="T97" fmla="*/ 941585 h 1760537"/>
              <a:gd name="T98" fmla="*/ 3157551 w 4241801"/>
              <a:gd name="T99" fmla="*/ 946358 h 1760537"/>
              <a:gd name="T100" fmla="*/ 3661212 w 4241801"/>
              <a:gd name="T101" fmla="*/ 572771 h 1760537"/>
              <a:gd name="T102" fmla="*/ 3602860 w 4241801"/>
              <a:gd name="T103" fmla="*/ 295911 h 1760537"/>
              <a:gd name="T104" fmla="*/ 3704788 w 4241801"/>
              <a:gd name="T105" fmla="*/ 393701 h 1760537"/>
              <a:gd name="T106" fmla="*/ 3726965 w 4241801"/>
              <a:gd name="T107" fmla="*/ 239116 h 1760537"/>
              <a:gd name="T108" fmla="*/ 3696100 w 4241801"/>
              <a:gd name="T109" fmla="*/ 487676 h 1760537"/>
              <a:gd name="T110" fmla="*/ 3530318 w 4241801"/>
              <a:gd name="T111" fmla="*/ 296647 h 1760537"/>
              <a:gd name="T112" fmla="*/ 3237782 w 4241801"/>
              <a:gd name="T113" fmla="*/ 191096 h 1760537"/>
              <a:gd name="T114" fmla="*/ 3180339 w 4241801"/>
              <a:gd name="T115" fmla="*/ 321350 h 1760537"/>
              <a:gd name="T116" fmla="*/ 3375037 w 4241801"/>
              <a:gd name="T117" fmla="*/ 201806 h 1760537"/>
              <a:gd name="T118" fmla="*/ 3382085 w 4241801"/>
              <a:gd name="T119" fmla="*/ 78159 h 1760537"/>
              <a:gd name="T120" fmla="*/ 3411274 w 4241801"/>
              <a:gd name="T121" fmla="*/ 354894 h 1760537"/>
              <a:gd name="T122" fmla="*/ 3115569 w 4241801"/>
              <a:gd name="T123" fmla="*/ 407318 h 1760537"/>
              <a:gd name="T124" fmla="*/ 3082254 w 4241801"/>
              <a:gd name="T125" fmla="*/ 88009 h 1760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41801" h="1760537">
                <a:moveTo>
                  <a:pt x="1888723" y="1632127"/>
                </a:moveTo>
                <a:lnTo>
                  <a:pt x="1898596" y="1664579"/>
                </a:lnTo>
                <a:lnTo>
                  <a:pt x="1878532" y="1669351"/>
                </a:lnTo>
                <a:lnTo>
                  <a:pt x="1874073" y="1633718"/>
                </a:lnTo>
                <a:lnTo>
                  <a:pt x="1888723" y="1632127"/>
                </a:lnTo>
                <a:close/>
                <a:moveTo>
                  <a:pt x="390576" y="1632127"/>
                </a:moveTo>
                <a:lnTo>
                  <a:pt x="399802" y="1664579"/>
                </a:lnTo>
                <a:lnTo>
                  <a:pt x="380395" y="1669351"/>
                </a:lnTo>
                <a:lnTo>
                  <a:pt x="375941" y="1633718"/>
                </a:lnTo>
                <a:lnTo>
                  <a:pt x="390576" y="1632127"/>
                </a:lnTo>
                <a:close/>
                <a:moveTo>
                  <a:pt x="1843499" y="1598403"/>
                </a:moveTo>
                <a:lnTo>
                  <a:pt x="1844773" y="1601585"/>
                </a:lnTo>
                <a:lnTo>
                  <a:pt x="1846365" y="1606039"/>
                </a:lnTo>
                <a:lnTo>
                  <a:pt x="1847639" y="1610493"/>
                </a:lnTo>
                <a:lnTo>
                  <a:pt x="1847958" y="1615902"/>
                </a:lnTo>
                <a:lnTo>
                  <a:pt x="1848276" y="1621628"/>
                </a:lnTo>
                <a:lnTo>
                  <a:pt x="1848276" y="1627991"/>
                </a:lnTo>
                <a:lnTo>
                  <a:pt x="1847639" y="1639763"/>
                </a:lnTo>
                <a:lnTo>
                  <a:pt x="1846047" y="1651535"/>
                </a:lnTo>
                <a:lnTo>
                  <a:pt x="1844454" y="1661079"/>
                </a:lnTo>
                <a:lnTo>
                  <a:pt x="1842544" y="1670942"/>
                </a:lnTo>
                <a:lnTo>
                  <a:pt x="1834900" y="1669351"/>
                </a:lnTo>
                <a:lnTo>
                  <a:pt x="1827257" y="1667442"/>
                </a:lnTo>
                <a:lnTo>
                  <a:pt x="1819613" y="1664897"/>
                </a:lnTo>
                <a:lnTo>
                  <a:pt x="1812288" y="1661716"/>
                </a:lnTo>
                <a:lnTo>
                  <a:pt x="1805281" y="1658216"/>
                </a:lnTo>
                <a:lnTo>
                  <a:pt x="1798275" y="1654398"/>
                </a:lnTo>
                <a:lnTo>
                  <a:pt x="1791587" y="1650262"/>
                </a:lnTo>
                <a:lnTo>
                  <a:pt x="1785536" y="1645490"/>
                </a:lnTo>
                <a:lnTo>
                  <a:pt x="1785854" y="1645490"/>
                </a:lnTo>
                <a:lnTo>
                  <a:pt x="1790313" y="1638172"/>
                </a:lnTo>
                <a:lnTo>
                  <a:pt x="1794772" y="1631809"/>
                </a:lnTo>
                <a:lnTo>
                  <a:pt x="1799549" y="1626083"/>
                </a:lnTo>
                <a:lnTo>
                  <a:pt x="1804007" y="1620992"/>
                </a:lnTo>
                <a:lnTo>
                  <a:pt x="1808785" y="1616856"/>
                </a:lnTo>
                <a:lnTo>
                  <a:pt x="1813243" y="1613038"/>
                </a:lnTo>
                <a:lnTo>
                  <a:pt x="1818021" y="1609539"/>
                </a:lnTo>
                <a:lnTo>
                  <a:pt x="1822479" y="1606675"/>
                </a:lnTo>
                <a:lnTo>
                  <a:pt x="1826301" y="1604448"/>
                </a:lnTo>
                <a:lnTo>
                  <a:pt x="1830123" y="1602539"/>
                </a:lnTo>
                <a:lnTo>
                  <a:pt x="1836811" y="1599676"/>
                </a:lnTo>
                <a:lnTo>
                  <a:pt x="1841588" y="1598721"/>
                </a:lnTo>
                <a:lnTo>
                  <a:pt x="1843499" y="1598403"/>
                </a:lnTo>
                <a:close/>
                <a:moveTo>
                  <a:pt x="344762" y="1598403"/>
                </a:moveTo>
                <a:lnTo>
                  <a:pt x="346670" y="1601585"/>
                </a:lnTo>
                <a:lnTo>
                  <a:pt x="348261" y="1606039"/>
                </a:lnTo>
                <a:lnTo>
                  <a:pt x="349216" y="1610493"/>
                </a:lnTo>
                <a:lnTo>
                  <a:pt x="349852" y="1615902"/>
                </a:lnTo>
                <a:lnTo>
                  <a:pt x="349852" y="1621628"/>
                </a:lnTo>
                <a:lnTo>
                  <a:pt x="349852" y="1627991"/>
                </a:lnTo>
                <a:lnTo>
                  <a:pt x="349216" y="1639763"/>
                </a:lnTo>
                <a:lnTo>
                  <a:pt x="347943" y="1651535"/>
                </a:lnTo>
                <a:lnTo>
                  <a:pt x="346352" y="1661079"/>
                </a:lnTo>
                <a:lnTo>
                  <a:pt x="344443" y="1670942"/>
                </a:lnTo>
                <a:lnTo>
                  <a:pt x="336490" y="1669351"/>
                </a:lnTo>
                <a:lnTo>
                  <a:pt x="328536" y="1667442"/>
                </a:lnTo>
                <a:lnTo>
                  <a:pt x="321218" y="1664897"/>
                </a:lnTo>
                <a:lnTo>
                  <a:pt x="313901" y="1661716"/>
                </a:lnTo>
                <a:lnTo>
                  <a:pt x="306583" y="1658216"/>
                </a:lnTo>
                <a:lnTo>
                  <a:pt x="300220" y="1654398"/>
                </a:lnTo>
                <a:lnTo>
                  <a:pt x="293539" y="1650262"/>
                </a:lnTo>
                <a:lnTo>
                  <a:pt x="287176" y="1645490"/>
                </a:lnTo>
                <a:lnTo>
                  <a:pt x="287494" y="1645490"/>
                </a:lnTo>
                <a:lnTo>
                  <a:pt x="291948" y="1638172"/>
                </a:lnTo>
                <a:lnTo>
                  <a:pt x="296402" y="1631809"/>
                </a:lnTo>
                <a:lnTo>
                  <a:pt x="300856" y="1626083"/>
                </a:lnTo>
                <a:lnTo>
                  <a:pt x="305947" y="1620992"/>
                </a:lnTo>
                <a:lnTo>
                  <a:pt x="310719" y="1616856"/>
                </a:lnTo>
                <a:lnTo>
                  <a:pt x="315173" y="1613038"/>
                </a:lnTo>
                <a:lnTo>
                  <a:pt x="319946" y="1609539"/>
                </a:lnTo>
                <a:lnTo>
                  <a:pt x="324082" y="1606675"/>
                </a:lnTo>
                <a:lnTo>
                  <a:pt x="328218" y="1604448"/>
                </a:lnTo>
                <a:lnTo>
                  <a:pt x="332035" y="1602539"/>
                </a:lnTo>
                <a:lnTo>
                  <a:pt x="338717" y="1599676"/>
                </a:lnTo>
                <a:lnTo>
                  <a:pt x="342853" y="1598721"/>
                </a:lnTo>
                <a:lnTo>
                  <a:pt x="344762" y="1598403"/>
                </a:lnTo>
                <a:close/>
                <a:moveTo>
                  <a:pt x="1781077" y="1587904"/>
                </a:moveTo>
                <a:lnTo>
                  <a:pt x="1788402" y="1600630"/>
                </a:lnTo>
                <a:lnTo>
                  <a:pt x="1761968" y="1621628"/>
                </a:lnTo>
                <a:lnTo>
                  <a:pt x="1756235" y="1613356"/>
                </a:lnTo>
                <a:lnTo>
                  <a:pt x="1751140" y="1604448"/>
                </a:lnTo>
                <a:lnTo>
                  <a:pt x="1781077" y="1587904"/>
                </a:lnTo>
                <a:close/>
                <a:moveTo>
                  <a:pt x="282722" y="1587904"/>
                </a:moveTo>
                <a:lnTo>
                  <a:pt x="289721" y="1600630"/>
                </a:lnTo>
                <a:lnTo>
                  <a:pt x="263633" y="1621628"/>
                </a:lnTo>
                <a:lnTo>
                  <a:pt x="257906" y="1613356"/>
                </a:lnTo>
                <a:lnTo>
                  <a:pt x="252815" y="1604448"/>
                </a:lnTo>
                <a:lnTo>
                  <a:pt x="282722" y="1587904"/>
                </a:lnTo>
                <a:close/>
                <a:moveTo>
                  <a:pt x="1918023" y="1584405"/>
                </a:moveTo>
                <a:lnTo>
                  <a:pt x="1922801" y="1584723"/>
                </a:lnTo>
                <a:lnTo>
                  <a:pt x="1927259" y="1585995"/>
                </a:lnTo>
                <a:lnTo>
                  <a:pt x="1932355" y="1586950"/>
                </a:lnTo>
                <a:lnTo>
                  <a:pt x="1937769" y="1588540"/>
                </a:lnTo>
                <a:lnTo>
                  <a:pt x="1942865" y="1590449"/>
                </a:lnTo>
                <a:lnTo>
                  <a:pt x="1953375" y="1594904"/>
                </a:lnTo>
                <a:lnTo>
                  <a:pt x="1962929" y="1599040"/>
                </a:lnTo>
                <a:lnTo>
                  <a:pt x="1970891" y="1603176"/>
                </a:lnTo>
                <a:lnTo>
                  <a:pt x="1976624" y="1606357"/>
                </a:lnTo>
                <a:lnTo>
                  <a:pt x="1972484" y="1613993"/>
                </a:lnTo>
                <a:lnTo>
                  <a:pt x="1967388" y="1621310"/>
                </a:lnTo>
                <a:lnTo>
                  <a:pt x="1961655" y="1628310"/>
                </a:lnTo>
                <a:lnTo>
                  <a:pt x="1955923" y="1634355"/>
                </a:lnTo>
                <a:lnTo>
                  <a:pt x="1949235" y="1640718"/>
                </a:lnTo>
                <a:lnTo>
                  <a:pt x="1942865" y="1646444"/>
                </a:lnTo>
                <a:lnTo>
                  <a:pt x="1935540" y="1651535"/>
                </a:lnTo>
                <a:lnTo>
                  <a:pt x="1927896" y="1655989"/>
                </a:lnTo>
                <a:lnTo>
                  <a:pt x="1929807" y="1651535"/>
                </a:lnTo>
                <a:lnTo>
                  <a:pt x="1925985" y="1646126"/>
                </a:lnTo>
                <a:lnTo>
                  <a:pt x="1922482" y="1640718"/>
                </a:lnTo>
                <a:lnTo>
                  <a:pt x="1919616" y="1635309"/>
                </a:lnTo>
                <a:lnTo>
                  <a:pt x="1917068" y="1629900"/>
                </a:lnTo>
                <a:lnTo>
                  <a:pt x="1914839" y="1624174"/>
                </a:lnTo>
                <a:lnTo>
                  <a:pt x="1913246" y="1619083"/>
                </a:lnTo>
                <a:lnTo>
                  <a:pt x="1911654" y="1613675"/>
                </a:lnTo>
                <a:lnTo>
                  <a:pt x="1910380" y="1608584"/>
                </a:lnTo>
                <a:lnTo>
                  <a:pt x="1908788" y="1600312"/>
                </a:lnTo>
                <a:lnTo>
                  <a:pt x="1908151" y="1593313"/>
                </a:lnTo>
                <a:lnTo>
                  <a:pt x="1907832" y="1586950"/>
                </a:lnTo>
                <a:lnTo>
                  <a:pt x="1909424" y="1585995"/>
                </a:lnTo>
                <a:lnTo>
                  <a:pt x="1910698" y="1585677"/>
                </a:lnTo>
                <a:lnTo>
                  <a:pt x="1914202" y="1584723"/>
                </a:lnTo>
                <a:lnTo>
                  <a:pt x="1918023" y="1584405"/>
                </a:lnTo>
                <a:close/>
                <a:moveTo>
                  <a:pt x="419846" y="1584405"/>
                </a:moveTo>
                <a:lnTo>
                  <a:pt x="424618" y="1584723"/>
                </a:lnTo>
                <a:lnTo>
                  <a:pt x="429072" y="1585995"/>
                </a:lnTo>
                <a:lnTo>
                  <a:pt x="434163" y="1586950"/>
                </a:lnTo>
                <a:lnTo>
                  <a:pt x="439253" y="1588540"/>
                </a:lnTo>
                <a:lnTo>
                  <a:pt x="444662" y="1590449"/>
                </a:lnTo>
                <a:lnTo>
                  <a:pt x="454843" y="1594904"/>
                </a:lnTo>
                <a:lnTo>
                  <a:pt x="464387" y="1599040"/>
                </a:lnTo>
                <a:lnTo>
                  <a:pt x="472341" y="1603176"/>
                </a:lnTo>
                <a:lnTo>
                  <a:pt x="478386" y="1606357"/>
                </a:lnTo>
                <a:lnTo>
                  <a:pt x="473932" y="1613993"/>
                </a:lnTo>
                <a:lnTo>
                  <a:pt x="468841" y="1621310"/>
                </a:lnTo>
                <a:lnTo>
                  <a:pt x="463433" y="1628310"/>
                </a:lnTo>
                <a:lnTo>
                  <a:pt x="457388" y="1634355"/>
                </a:lnTo>
                <a:lnTo>
                  <a:pt x="451025" y="1640718"/>
                </a:lnTo>
                <a:lnTo>
                  <a:pt x="444343" y="1646444"/>
                </a:lnTo>
                <a:lnTo>
                  <a:pt x="437344" y="1651535"/>
                </a:lnTo>
                <a:lnTo>
                  <a:pt x="429708" y="1655989"/>
                </a:lnTo>
                <a:lnTo>
                  <a:pt x="431617" y="1651535"/>
                </a:lnTo>
                <a:lnTo>
                  <a:pt x="427800" y="1646126"/>
                </a:lnTo>
                <a:lnTo>
                  <a:pt x="424300" y="1640718"/>
                </a:lnTo>
                <a:lnTo>
                  <a:pt x="421118" y="1635309"/>
                </a:lnTo>
                <a:lnTo>
                  <a:pt x="418891" y="1629900"/>
                </a:lnTo>
                <a:lnTo>
                  <a:pt x="416346" y="1624174"/>
                </a:lnTo>
                <a:lnTo>
                  <a:pt x="414437" y="1619083"/>
                </a:lnTo>
                <a:lnTo>
                  <a:pt x="413483" y="1613675"/>
                </a:lnTo>
                <a:lnTo>
                  <a:pt x="412210" y="1608584"/>
                </a:lnTo>
                <a:lnTo>
                  <a:pt x="410619" y="1600312"/>
                </a:lnTo>
                <a:lnTo>
                  <a:pt x="409983" y="1593313"/>
                </a:lnTo>
                <a:lnTo>
                  <a:pt x="409665" y="1586950"/>
                </a:lnTo>
                <a:lnTo>
                  <a:pt x="412210" y="1585677"/>
                </a:lnTo>
                <a:lnTo>
                  <a:pt x="416028" y="1584723"/>
                </a:lnTo>
                <a:lnTo>
                  <a:pt x="419846" y="1584405"/>
                </a:lnTo>
                <a:close/>
                <a:moveTo>
                  <a:pt x="1869933" y="1576769"/>
                </a:moveTo>
                <a:lnTo>
                  <a:pt x="1871844" y="1576769"/>
                </a:lnTo>
                <a:lnTo>
                  <a:pt x="1873436" y="1576769"/>
                </a:lnTo>
                <a:lnTo>
                  <a:pt x="1875029" y="1577405"/>
                </a:lnTo>
                <a:lnTo>
                  <a:pt x="1876621" y="1578360"/>
                </a:lnTo>
                <a:lnTo>
                  <a:pt x="1877576" y="1578996"/>
                </a:lnTo>
                <a:lnTo>
                  <a:pt x="1878532" y="1580269"/>
                </a:lnTo>
                <a:lnTo>
                  <a:pt x="1879169" y="1581541"/>
                </a:lnTo>
                <a:lnTo>
                  <a:pt x="1880124" y="1583132"/>
                </a:lnTo>
                <a:lnTo>
                  <a:pt x="1880124" y="1584723"/>
                </a:lnTo>
                <a:lnTo>
                  <a:pt x="1880124" y="1586632"/>
                </a:lnTo>
                <a:lnTo>
                  <a:pt x="1879169" y="1588222"/>
                </a:lnTo>
                <a:lnTo>
                  <a:pt x="1878532" y="1589495"/>
                </a:lnTo>
                <a:lnTo>
                  <a:pt x="1877576" y="1591086"/>
                </a:lnTo>
                <a:lnTo>
                  <a:pt x="1876621" y="1591722"/>
                </a:lnTo>
                <a:lnTo>
                  <a:pt x="1875029" y="1592358"/>
                </a:lnTo>
                <a:lnTo>
                  <a:pt x="1873436" y="1593313"/>
                </a:lnTo>
                <a:lnTo>
                  <a:pt x="1871844" y="1593313"/>
                </a:lnTo>
                <a:lnTo>
                  <a:pt x="1869933" y="1593313"/>
                </a:lnTo>
                <a:lnTo>
                  <a:pt x="1868341" y="1592358"/>
                </a:lnTo>
                <a:lnTo>
                  <a:pt x="1866748" y="1591722"/>
                </a:lnTo>
                <a:lnTo>
                  <a:pt x="1865793" y="1591086"/>
                </a:lnTo>
                <a:lnTo>
                  <a:pt x="1864837" y="1589495"/>
                </a:lnTo>
                <a:lnTo>
                  <a:pt x="1864200" y="1588222"/>
                </a:lnTo>
                <a:lnTo>
                  <a:pt x="1863563" y="1586632"/>
                </a:lnTo>
                <a:lnTo>
                  <a:pt x="1863563" y="1584723"/>
                </a:lnTo>
                <a:lnTo>
                  <a:pt x="1863563" y="1583132"/>
                </a:lnTo>
                <a:lnTo>
                  <a:pt x="1864200" y="1581541"/>
                </a:lnTo>
                <a:lnTo>
                  <a:pt x="1864837" y="1580269"/>
                </a:lnTo>
                <a:lnTo>
                  <a:pt x="1865793" y="1578996"/>
                </a:lnTo>
                <a:lnTo>
                  <a:pt x="1866748" y="1578360"/>
                </a:lnTo>
                <a:lnTo>
                  <a:pt x="1868341" y="1577405"/>
                </a:lnTo>
                <a:lnTo>
                  <a:pt x="1869933" y="1576769"/>
                </a:lnTo>
                <a:close/>
                <a:moveTo>
                  <a:pt x="371805" y="1576769"/>
                </a:moveTo>
                <a:lnTo>
                  <a:pt x="373395" y="1576769"/>
                </a:lnTo>
                <a:lnTo>
                  <a:pt x="374986" y="1576769"/>
                </a:lnTo>
                <a:lnTo>
                  <a:pt x="376577" y="1577405"/>
                </a:lnTo>
                <a:lnTo>
                  <a:pt x="377849" y="1578360"/>
                </a:lnTo>
                <a:lnTo>
                  <a:pt x="379122" y="1578996"/>
                </a:lnTo>
                <a:lnTo>
                  <a:pt x="380395" y="1580269"/>
                </a:lnTo>
                <a:lnTo>
                  <a:pt x="381031" y="1581541"/>
                </a:lnTo>
                <a:lnTo>
                  <a:pt x="381349" y="1583132"/>
                </a:lnTo>
                <a:lnTo>
                  <a:pt x="381985" y="1584723"/>
                </a:lnTo>
                <a:lnTo>
                  <a:pt x="381349" y="1586632"/>
                </a:lnTo>
                <a:lnTo>
                  <a:pt x="381031" y="1588222"/>
                </a:lnTo>
                <a:lnTo>
                  <a:pt x="380395" y="1589495"/>
                </a:lnTo>
                <a:lnTo>
                  <a:pt x="379122" y="1591086"/>
                </a:lnTo>
                <a:lnTo>
                  <a:pt x="377849" y="1591722"/>
                </a:lnTo>
                <a:lnTo>
                  <a:pt x="376577" y="1592358"/>
                </a:lnTo>
                <a:lnTo>
                  <a:pt x="374986" y="1593313"/>
                </a:lnTo>
                <a:lnTo>
                  <a:pt x="373395" y="1593313"/>
                </a:lnTo>
                <a:lnTo>
                  <a:pt x="371805" y="1593313"/>
                </a:lnTo>
                <a:lnTo>
                  <a:pt x="370214" y="1592358"/>
                </a:lnTo>
                <a:lnTo>
                  <a:pt x="368623" y="1591722"/>
                </a:lnTo>
                <a:lnTo>
                  <a:pt x="367669" y="1591086"/>
                </a:lnTo>
                <a:lnTo>
                  <a:pt x="366396" y="1589495"/>
                </a:lnTo>
                <a:lnTo>
                  <a:pt x="365760" y="1588222"/>
                </a:lnTo>
                <a:lnTo>
                  <a:pt x="365123" y="1586632"/>
                </a:lnTo>
                <a:lnTo>
                  <a:pt x="365123" y="1584723"/>
                </a:lnTo>
                <a:lnTo>
                  <a:pt x="365123" y="1583132"/>
                </a:lnTo>
                <a:lnTo>
                  <a:pt x="365760" y="1581541"/>
                </a:lnTo>
                <a:lnTo>
                  <a:pt x="366396" y="1580269"/>
                </a:lnTo>
                <a:lnTo>
                  <a:pt x="367669" y="1578996"/>
                </a:lnTo>
                <a:lnTo>
                  <a:pt x="368623" y="1578360"/>
                </a:lnTo>
                <a:lnTo>
                  <a:pt x="370214" y="1577405"/>
                </a:lnTo>
                <a:lnTo>
                  <a:pt x="371805" y="1576769"/>
                </a:lnTo>
                <a:close/>
                <a:moveTo>
                  <a:pt x="1831715" y="1558316"/>
                </a:moveTo>
                <a:lnTo>
                  <a:pt x="1833308" y="1558634"/>
                </a:lnTo>
                <a:lnTo>
                  <a:pt x="1834900" y="1558952"/>
                </a:lnTo>
                <a:lnTo>
                  <a:pt x="1836492" y="1559589"/>
                </a:lnTo>
                <a:lnTo>
                  <a:pt x="1837448" y="1560543"/>
                </a:lnTo>
                <a:lnTo>
                  <a:pt x="1838403" y="1562134"/>
                </a:lnTo>
                <a:lnTo>
                  <a:pt x="1839040" y="1563088"/>
                </a:lnTo>
                <a:lnTo>
                  <a:pt x="1839996" y="1564679"/>
                </a:lnTo>
                <a:lnTo>
                  <a:pt x="1839996" y="1566588"/>
                </a:lnTo>
                <a:lnTo>
                  <a:pt x="1839996" y="1568179"/>
                </a:lnTo>
                <a:lnTo>
                  <a:pt x="1839040" y="1569769"/>
                </a:lnTo>
                <a:lnTo>
                  <a:pt x="1838403" y="1571360"/>
                </a:lnTo>
                <a:lnTo>
                  <a:pt x="1837448" y="1572315"/>
                </a:lnTo>
                <a:lnTo>
                  <a:pt x="1836492" y="1573269"/>
                </a:lnTo>
                <a:lnTo>
                  <a:pt x="1834900" y="1573905"/>
                </a:lnTo>
                <a:lnTo>
                  <a:pt x="1833308" y="1574860"/>
                </a:lnTo>
                <a:lnTo>
                  <a:pt x="1831715" y="1574860"/>
                </a:lnTo>
                <a:lnTo>
                  <a:pt x="1829804" y="1574860"/>
                </a:lnTo>
                <a:lnTo>
                  <a:pt x="1828212" y="1573905"/>
                </a:lnTo>
                <a:lnTo>
                  <a:pt x="1827257" y="1573269"/>
                </a:lnTo>
                <a:lnTo>
                  <a:pt x="1825664" y="1572315"/>
                </a:lnTo>
                <a:lnTo>
                  <a:pt x="1824709" y="1571360"/>
                </a:lnTo>
                <a:lnTo>
                  <a:pt x="1824072" y="1569769"/>
                </a:lnTo>
                <a:lnTo>
                  <a:pt x="1823753" y="1568179"/>
                </a:lnTo>
                <a:lnTo>
                  <a:pt x="1823435" y="1566588"/>
                </a:lnTo>
                <a:lnTo>
                  <a:pt x="1823753" y="1564679"/>
                </a:lnTo>
                <a:lnTo>
                  <a:pt x="1824072" y="1563088"/>
                </a:lnTo>
                <a:lnTo>
                  <a:pt x="1824709" y="1562134"/>
                </a:lnTo>
                <a:lnTo>
                  <a:pt x="1825664" y="1560543"/>
                </a:lnTo>
                <a:lnTo>
                  <a:pt x="1827257" y="1559589"/>
                </a:lnTo>
                <a:lnTo>
                  <a:pt x="1828212" y="1558952"/>
                </a:lnTo>
                <a:lnTo>
                  <a:pt x="1829804" y="1558634"/>
                </a:lnTo>
                <a:lnTo>
                  <a:pt x="1831715" y="1558316"/>
                </a:lnTo>
                <a:close/>
                <a:moveTo>
                  <a:pt x="333308" y="1558316"/>
                </a:moveTo>
                <a:lnTo>
                  <a:pt x="335217" y="1558634"/>
                </a:lnTo>
                <a:lnTo>
                  <a:pt x="336808" y="1558952"/>
                </a:lnTo>
                <a:lnTo>
                  <a:pt x="338080" y="1559589"/>
                </a:lnTo>
                <a:lnTo>
                  <a:pt x="339035" y="1560543"/>
                </a:lnTo>
                <a:lnTo>
                  <a:pt x="340307" y="1562134"/>
                </a:lnTo>
                <a:lnTo>
                  <a:pt x="340944" y="1563088"/>
                </a:lnTo>
                <a:lnTo>
                  <a:pt x="341262" y="1564679"/>
                </a:lnTo>
                <a:lnTo>
                  <a:pt x="341898" y="1566588"/>
                </a:lnTo>
                <a:lnTo>
                  <a:pt x="341262" y="1568179"/>
                </a:lnTo>
                <a:lnTo>
                  <a:pt x="340944" y="1569769"/>
                </a:lnTo>
                <a:lnTo>
                  <a:pt x="340307" y="1571360"/>
                </a:lnTo>
                <a:lnTo>
                  <a:pt x="339035" y="1572315"/>
                </a:lnTo>
                <a:lnTo>
                  <a:pt x="338080" y="1573269"/>
                </a:lnTo>
                <a:lnTo>
                  <a:pt x="336808" y="1573905"/>
                </a:lnTo>
                <a:lnTo>
                  <a:pt x="335217" y="1574860"/>
                </a:lnTo>
                <a:lnTo>
                  <a:pt x="333308" y="1574860"/>
                </a:lnTo>
                <a:lnTo>
                  <a:pt x="331717" y="1574860"/>
                </a:lnTo>
                <a:lnTo>
                  <a:pt x="330127" y="1573905"/>
                </a:lnTo>
                <a:lnTo>
                  <a:pt x="328536" y="1573269"/>
                </a:lnTo>
                <a:lnTo>
                  <a:pt x="327581" y="1572315"/>
                </a:lnTo>
                <a:lnTo>
                  <a:pt x="326309" y="1571360"/>
                </a:lnTo>
                <a:lnTo>
                  <a:pt x="325672" y="1569769"/>
                </a:lnTo>
                <a:lnTo>
                  <a:pt x="325354" y="1568179"/>
                </a:lnTo>
                <a:lnTo>
                  <a:pt x="325354" y="1566588"/>
                </a:lnTo>
                <a:lnTo>
                  <a:pt x="325354" y="1564679"/>
                </a:lnTo>
                <a:lnTo>
                  <a:pt x="325672" y="1563088"/>
                </a:lnTo>
                <a:lnTo>
                  <a:pt x="326309" y="1562134"/>
                </a:lnTo>
                <a:lnTo>
                  <a:pt x="327581" y="1560543"/>
                </a:lnTo>
                <a:lnTo>
                  <a:pt x="328536" y="1559589"/>
                </a:lnTo>
                <a:lnTo>
                  <a:pt x="330127" y="1558952"/>
                </a:lnTo>
                <a:lnTo>
                  <a:pt x="331717" y="1558634"/>
                </a:lnTo>
                <a:lnTo>
                  <a:pt x="333308" y="1558316"/>
                </a:lnTo>
                <a:close/>
                <a:moveTo>
                  <a:pt x="1957197" y="1551953"/>
                </a:moveTo>
                <a:lnTo>
                  <a:pt x="1990955" y="1553225"/>
                </a:lnTo>
                <a:lnTo>
                  <a:pt x="1990000" y="1571360"/>
                </a:lnTo>
                <a:lnTo>
                  <a:pt x="1989045" y="1573269"/>
                </a:lnTo>
                <a:lnTo>
                  <a:pt x="1954330" y="1566588"/>
                </a:lnTo>
                <a:lnTo>
                  <a:pt x="1957197" y="1551953"/>
                </a:lnTo>
                <a:close/>
                <a:moveTo>
                  <a:pt x="458342" y="1551953"/>
                </a:moveTo>
                <a:lnTo>
                  <a:pt x="492703" y="1553225"/>
                </a:lnTo>
                <a:lnTo>
                  <a:pt x="491112" y="1571360"/>
                </a:lnTo>
                <a:lnTo>
                  <a:pt x="490794" y="1573269"/>
                </a:lnTo>
                <a:lnTo>
                  <a:pt x="455797" y="1566588"/>
                </a:lnTo>
                <a:lnTo>
                  <a:pt x="458342" y="1551953"/>
                </a:lnTo>
                <a:close/>
                <a:moveTo>
                  <a:pt x="1900189" y="1543045"/>
                </a:moveTo>
                <a:lnTo>
                  <a:pt x="1901462" y="1543681"/>
                </a:lnTo>
                <a:lnTo>
                  <a:pt x="1903055" y="1543999"/>
                </a:lnTo>
                <a:lnTo>
                  <a:pt x="1904647" y="1544635"/>
                </a:lnTo>
                <a:lnTo>
                  <a:pt x="1905921" y="1545908"/>
                </a:lnTo>
                <a:lnTo>
                  <a:pt x="1906877" y="1547181"/>
                </a:lnTo>
                <a:lnTo>
                  <a:pt x="1907832" y="1548135"/>
                </a:lnTo>
                <a:lnTo>
                  <a:pt x="1908151" y="1549726"/>
                </a:lnTo>
                <a:lnTo>
                  <a:pt x="1908151" y="1551635"/>
                </a:lnTo>
                <a:lnTo>
                  <a:pt x="1908151" y="1553225"/>
                </a:lnTo>
                <a:lnTo>
                  <a:pt x="1907832" y="1554816"/>
                </a:lnTo>
                <a:lnTo>
                  <a:pt x="1906877" y="1556407"/>
                </a:lnTo>
                <a:lnTo>
                  <a:pt x="1905921" y="1557361"/>
                </a:lnTo>
                <a:lnTo>
                  <a:pt x="1904647" y="1558634"/>
                </a:lnTo>
                <a:lnTo>
                  <a:pt x="1903055" y="1559270"/>
                </a:lnTo>
                <a:lnTo>
                  <a:pt x="1901462" y="1559589"/>
                </a:lnTo>
                <a:lnTo>
                  <a:pt x="1900189" y="1559589"/>
                </a:lnTo>
                <a:lnTo>
                  <a:pt x="1897959" y="1559589"/>
                </a:lnTo>
                <a:lnTo>
                  <a:pt x="1896685" y="1559270"/>
                </a:lnTo>
                <a:lnTo>
                  <a:pt x="1895411" y="1558634"/>
                </a:lnTo>
                <a:lnTo>
                  <a:pt x="1893819" y="1557361"/>
                </a:lnTo>
                <a:lnTo>
                  <a:pt x="1893182" y="1556407"/>
                </a:lnTo>
                <a:lnTo>
                  <a:pt x="1892227" y="1554816"/>
                </a:lnTo>
                <a:lnTo>
                  <a:pt x="1891908" y="1553225"/>
                </a:lnTo>
                <a:lnTo>
                  <a:pt x="1891590" y="1551635"/>
                </a:lnTo>
                <a:lnTo>
                  <a:pt x="1891908" y="1549726"/>
                </a:lnTo>
                <a:lnTo>
                  <a:pt x="1892227" y="1548135"/>
                </a:lnTo>
                <a:lnTo>
                  <a:pt x="1893182" y="1547181"/>
                </a:lnTo>
                <a:lnTo>
                  <a:pt x="1893819" y="1545908"/>
                </a:lnTo>
                <a:lnTo>
                  <a:pt x="1895411" y="1544635"/>
                </a:lnTo>
                <a:lnTo>
                  <a:pt x="1896685" y="1543999"/>
                </a:lnTo>
                <a:lnTo>
                  <a:pt x="1897959" y="1543681"/>
                </a:lnTo>
                <a:lnTo>
                  <a:pt x="1900189" y="1543045"/>
                </a:lnTo>
                <a:close/>
                <a:moveTo>
                  <a:pt x="401393" y="1543045"/>
                </a:moveTo>
                <a:lnTo>
                  <a:pt x="403302" y="1543681"/>
                </a:lnTo>
                <a:lnTo>
                  <a:pt x="404893" y="1543999"/>
                </a:lnTo>
                <a:lnTo>
                  <a:pt x="406165" y="1544635"/>
                </a:lnTo>
                <a:lnTo>
                  <a:pt x="407756" y="1545908"/>
                </a:lnTo>
                <a:lnTo>
                  <a:pt x="408392" y="1547181"/>
                </a:lnTo>
                <a:lnTo>
                  <a:pt x="409028" y="1548135"/>
                </a:lnTo>
                <a:lnTo>
                  <a:pt x="409665" y="1549726"/>
                </a:lnTo>
                <a:lnTo>
                  <a:pt x="409983" y="1551635"/>
                </a:lnTo>
                <a:lnTo>
                  <a:pt x="409665" y="1553225"/>
                </a:lnTo>
                <a:lnTo>
                  <a:pt x="409028" y="1554816"/>
                </a:lnTo>
                <a:lnTo>
                  <a:pt x="408392" y="1556407"/>
                </a:lnTo>
                <a:lnTo>
                  <a:pt x="407756" y="1557361"/>
                </a:lnTo>
                <a:lnTo>
                  <a:pt x="406165" y="1558634"/>
                </a:lnTo>
                <a:lnTo>
                  <a:pt x="404893" y="1559270"/>
                </a:lnTo>
                <a:lnTo>
                  <a:pt x="403302" y="1559589"/>
                </a:lnTo>
                <a:lnTo>
                  <a:pt x="401393" y="1559589"/>
                </a:lnTo>
                <a:lnTo>
                  <a:pt x="399802" y="1559589"/>
                </a:lnTo>
                <a:lnTo>
                  <a:pt x="398529" y="1559270"/>
                </a:lnTo>
                <a:lnTo>
                  <a:pt x="396939" y="1558634"/>
                </a:lnTo>
                <a:lnTo>
                  <a:pt x="395666" y="1557361"/>
                </a:lnTo>
                <a:lnTo>
                  <a:pt x="395030" y="1556407"/>
                </a:lnTo>
                <a:lnTo>
                  <a:pt x="394075" y="1554816"/>
                </a:lnTo>
                <a:lnTo>
                  <a:pt x="393439" y="1553225"/>
                </a:lnTo>
                <a:lnTo>
                  <a:pt x="393439" y="1551635"/>
                </a:lnTo>
                <a:lnTo>
                  <a:pt x="393439" y="1549726"/>
                </a:lnTo>
                <a:lnTo>
                  <a:pt x="394075" y="1548135"/>
                </a:lnTo>
                <a:lnTo>
                  <a:pt x="395030" y="1547181"/>
                </a:lnTo>
                <a:lnTo>
                  <a:pt x="395666" y="1545908"/>
                </a:lnTo>
                <a:lnTo>
                  <a:pt x="396939" y="1544635"/>
                </a:lnTo>
                <a:lnTo>
                  <a:pt x="398529" y="1543999"/>
                </a:lnTo>
                <a:lnTo>
                  <a:pt x="399802" y="1543681"/>
                </a:lnTo>
                <a:lnTo>
                  <a:pt x="401393" y="1543045"/>
                </a:lnTo>
                <a:close/>
                <a:moveTo>
                  <a:pt x="1836492" y="1516320"/>
                </a:moveTo>
                <a:lnTo>
                  <a:pt x="1838085" y="1516638"/>
                </a:lnTo>
                <a:lnTo>
                  <a:pt x="1839359" y="1516956"/>
                </a:lnTo>
                <a:lnTo>
                  <a:pt x="1840951" y="1517910"/>
                </a:lnTo>
                <a:lnTo>
                  <a:pt x="1842225" y="1518547"/>
                </a:lnTo>
                <a:lnTo>
                  <a:pt x="1843499" y="1520138"/>
                </a:lnTo>
                <a:lnTo>
                  <a:pt x="1844136" y="1521092"/>
                </a:lnTo>
                <a:lnTo>
                  <a:pt x="1844454" y="1522683"/>
                </a:lnTo>
                <a:lnTo>
                  <a:pt x="1844454" y="1524592"/>
                </a:lnTo>
                <a:lnTo>
                  <a:pt x="1844454" y="1526182"/>
                </a:lnTo>
                <a:lnTo>
                  <a:pt x="1844136" y="1527773"/>
                </a:lnTo>
                <a:lnTo>
                  <a:pt x="1843499" y="1529364"/>
                </a:lnTo>
                <a:lnTo>
                  <a:pt x="1842225" y="1530318"/>
                </a:lnTo>
                <a:lnTo>
                  <a:pt x="1840951" y="1531273"/>
                </a:lnTo>
                <a:lnTo>
                  <a:pt x="1839359" y="1531909"/>
                </a:lnTo>
                <a:lnTo>
                  <a:pt x="1838085" y="1532864"/>
                </a:lnTo>
                <a:lnTo>
                  <a:pt x="1836492" y="1532864"/>
                </a:lnTo>
                <a:lnTo>
                  <a:pt x="1834900" y="1532864"/>
                </a:lnTo>
                <a:lnTo>
                  <a:pt x="1833308" y="1531909"/>
                </a:lnTo>
                <a:lnTo>
                  <a:pt x="1831715" y="1531273"/>
                </a:lnTo>
                <a:lnTo>
                  <a:pt x="1830760" y="1530318"/>
                </a:lnTo>
                <a:lnTo>
                  <a:pt x="1829486" y="1529364"/>
                </a:lnTo>
                <a:lnTo>
                  <a:pt x="1828849" y="1527773"/>
                </a:lnTo>
                <a:lnTo>
                  <a:pt x="1828212" y="1526182"/>
                </a:lnTo>
                <a:lnTo>
                  <a:pt x="1827893" y="1524592"/>
                </a:lnTo>
                <a:lnTo>
                  <a:pt x="1828212" y="1522683"/>
                </a:lnTo>
                <a:lnTo>
                  <a:pt x="1828849" y="1521092"/>
                </a:lnTo>
                <a:lnTo>
                  <a:pt x="1829486" y="1520138"/>
                </a:lnTo>
                <a:lnTo>
                  <a:pt x="1830760" y="1518547"/>
                </a:lnTo>
                <a:lnTo>
                  <a:pt x="1831715" y="1517910"/>
                </a:lnTo>
                <a:lnTo>
                  <a:pt x="1833308" y="1516956"/>
                </a:lnTo>
                <a:lnTo>
                  <a:pt x="1834900" y="1516638"/>
                </a:lnTo>
                <a:lnTo>
                  <a:pt x="1836492" y="1516320"/>
                </a:lnTo>
                <a:close/>
                <a:moveTo>
                  <a:pt x="338398" y="1516320"/>
                </a:moveTo>
                <a:lnTo>
                  <a:pt x="339989" y="1516638"/>
                </a:lnTo>
                <a:lnTo>
                  <a:pt x="341262" y="1516956"/>
                </a:lnTo>
                <a:lnTo>
                  <a:pt x="342853" y="1517910"/>
                </a:lnTo>
                <a:lnTo>
                  <a:pt x="344125" y="1518547"/>
                </a:lnTo>
                <a:lnTo>
                  <a:pt x="344762" y="1520138"/>
                </a:lnTo>
                <a:lnTo>
                  <a:pt x="345716" y="1521092"/>
                </a:lnTo>
                <a:lnTo>
                  <a:pt x="346352" y="1522683"/>
                </a:lnTo>
                <a:lnTo>
                  <a:pt x="346352" y="1524592"/>
                </a:lnTo>
                <a:lnTo>
                  <a:pt x="346352" y="1526182"/>
                </a:lnTo>
                <a:lnTo>
                  <a:pt x="345716" y="1527773"/>
                </a:lnTo>
                <a:lnTo>
                  <a:pt x="344762" y="1529364"/>
                </a:lnTo>
                <a:lnTo>
                  <a:pt x="344125" y="1530318"/>
                </a:lnTo>
                <a:lnTo>
                  <a:pt x="342853" y="1531273"/>
                </a:lnTo>
                <a:lnTo>
                  <a:pt x="341262" y="1531909"/>
                </a:lnTo>
                <a:lnTo>
                  <a:pt x="339989" y="1532864"/>
                </a:lnTo>
                <a:lnTo>
                  <a:pt x="338398" y="1532864"/>
                </a:lnTo>
                <a:lnTo>
                  <a:pt x="336490" y="1532864"/>
                </a:lnTo>
                <a:lnTo>
                  <a:pt x="334899" y="1531909"/>
                </a:lnTo>
                <a:lnTo>
                  <a:pt x="333626" y="1531273"/>
                </a:lnTo>
                <a:lnTo>
                  <a:pt x="332035" y="1530318"/>
                </a:lnTo>
                <a:lnTo>
                  <a:pt x="331399" y="1529364"/>
                </a:lnTo>
                <a:lnTo>
                  <a:pt x="330763" y="1527773"/>
                </a:lnTo>
                <a:lnTo>
                  <a:pt x="329808" y="1526182"/>
                </a:lnTo>
                <a:lnTo>
                  <a:pt x="329808" y="1524592"/>
                </a:lnTo>
                <a:lnTo>
                  <a:pt x="329808" y="1522683"/>
                </a:lnTo>
                <a:lnTo>
                  <a:pt x="330763" y="1521092"/>
                </a:lnTo>
                <a:lnTo>
                  <a:pt x="331399" y="1520138"/>
                </a:lnTo>
                <a:lnTo>
                  <a:pt x="332035" y="1518547"/>
                </a:lnTo>
                <a:lnTo>
                  <a:pt x="333626" y="1517910"/>
                </a:lnTo>
                <a:lnTo>
                  <a:pt x="334899" y="1516956"/>
                </a:lnTo>
                <a:lnTo>
                  <a:pt x="336490" y="1516638"/>
                </a:lnTo>
                <a:lnTo>
                  <a:pt x="338398" y="1516320"/>
                </a:lnTo>
                <a:close/>
                <a:moveTo>
                  <a:pt x="2956879" y="1506538"/>
                </a:moveTo>
                <a:lnTo>
                  <a:pt x="2959101" y="1506538"/>
                </a:lnTo>
                <a:lnTo>
                  <a:pt x="2961323" y="1506538"/>
                </a:lnTo>
                <a:lnTo>
                  <a:pt x="2963229" y="1506856"/>
                </a:lnTo>
                <a:lnTo>
                  <a:pt x="2967673" y="1508126"/>
                </a:lnTo>
                <a:lnTo>
                  <a:pt x="2971483" y="1510348"/>
                </a:lnTo>
                <a:lnTo>
                  <a:pt x="2974976" y="1512888"/>
                </a:lnTo>
                <a:lnTo>
                  <a:pt x="2977516" y="1516063"/>
                </a:lnTo>
                <a:lnTo>
                  <a:pt x="2979421" y="1519873"/>
                </a:lnTo>
                <a:lnTo>
                  <a:pt x="2981009" y="1524318"/>
                </a:lnTo>
                <a:lnTo>
                  <a:pt x="2981326" y="1526541"/>
                </a:lnTo>
                <a:lnTo>
                  <a:pt x="2981326" y="1528763"/>
                </a:lnTo>
                <a:lnTo>
                  <a:pt x="2981326" y="1530986"/>
                </a:lnTo>
                <a:lnTo>
                  <a:pt x="2981009" y="1533526"/>
                </a:lnTo>
                <a:lnTo>
                  <a:pt x="2979421" y="1537653"/>
                </a:lnTo>
                <a:lnTo>
                  <a:pt x="2977516" y="1541463"/>
                </a:lnTo>
                <a:lnTo>
                  <a:pt x="2974976" y="1544638"/>
                </a:lnTo>
                <a:lnTo>
                  <a:pt x="2971483" y="1547178"/>
                </a:lnTo>
                <a:lnTo>
                  <a:pt x="2967673" y="1549401"/>
                </a:lnTo>
                <a:lnTo>
                  <a:pt x="2963229" y="1550671"/>
                </a:lnTo>
                <a:lnTo>
                  <a:pt x="2961323" y="1550988"/>
                </a:lnTo>
                <a:lnTo>
                  <a:pt x="2959101" y="1550988"/>
                </a:lnTo>
                <a:lnTo>
                  <a:pt x="2956879" y="1550988"/>
                </a:lnTo>
                <a:lnTo>
                  <a:pt x="2954339" y="1550671"/>
                </a:lnTo>
                <a:lnTo>
                  <a:pt x="2950211" y="1549401"/>
                </a:lnTo>
                <a:lnTo>
                  <a:pt x="2946401" y="1547178"/>
                </a:lnTo>
                <a:lnTo>
                  <a:pt x="2943226" y="1544638"/>
                </a:lnTo>
                <a:lnTo>
                  <a:pt x="2940369" y="1541463"/>
                </a:lnTo>
                <a:lnTo>
                  <a:pt x="2938463" y="1537653"/>
                </a:lnTo>
                <a:lnTo>
                  <a:pt x="2937193" y="1533526"/>
                </a:lnTo>
                <a:lnTo>
                  <a:pt x="2936876" y="1530986"/>
                </a:lnTo>
                <a:lnTo>
                  <a:pt x="2936876" y="1528763"/>
                </a:lnTo>
                <a:lnTo>
                  <a:pt x="2936876" y="1526541"/>
                </a:lnTo>
                <a:lnTo>
                  <a:pt x="2937193" y="1524318"/>
                </a:lnTo>
                <a:lnTo>
                  <a:pt x="2938463" y="1519873"/>
                </a:lnTo>
                <a:lnTo>
                  <a:pt x="2940369" y="1516063"/>
                </a:lnTo>
                <a:lnTo>
                  <a:pt x="2943226" y="1512888"/>
                </a:lnTo>
                <a:lnTo>
                  <a:pt x="2946401" y="1510348"/>
                </a:lnTo>
                <a:lnTo>
                  <a:pt x="2950211" y="1508126"/>
                </a:lnTo>
                <a:lnTo>
                  <a:pt x="2954339" y="1506856"/>
                </a:lnTo>
                <a:lnTo>
                  <a:pt x="2956879" y="1506538"/>
                </a:lnTo>
                <a:close/>
                <a:moveTo>
                  <a:pt x="1876939" y="1506457"/>
                </a:moveTo>
                <a:lnTo>
                  <a:pt x="1878850" y="1506457"/>
                </a:lnTo>
                <a:lnTo>
                  <a:pt x="1880443" y="1506457"/>
                </a:lnTo>
                <a:lnTo>
                  <a:pt x="1882035" y="1507093"/>
                </a:lnTo>
                <a:lnTo>
                  <a:pt x="1883309" y="1507730"/>
                </a:lnTo>
                <a:lnTo>
                  <a:pt x="1884583" y="1509002"/>
                </a:lnTo>
                <a:lnTo>
                  <a:pt x="1885538" y="1509957"/>
                </a:lnTo>
                <a:lnTo>
                  <a:pt x="1886175" y="1511547"/>
                </a:lnTo>
                <a:lnTo>
                  <a:pt x="1886812" y="1513138"/>
                </a:lnTo>
                <a:lnTo>
                  <a:pt x="1886812" y="1514729"/>
                </a:lnTo>
                <a:lnTo>
                  <a:pt x="1886812" y="1516320"/>
                </a:lnTo>
                <a:lnTo>
                  <a:pt x="1886175" y="1518229"/>
                </a:lnTo>
                <a:lnTo>
                  <a:pt x="1885538" y="1519183"/>
                </a:lnTo>
                <a:lnTo>
                  <a:pt x="1884583" y="1520456"/>
                </a:lnTo>
                <a:lnTo>
                  <a:pt x="1883309" y="1521728"/>
                </a:lnTo>
                <a:lnTo>
                  <a:pt x="1882035" y="1522365"/>
                </a:lnTo>
                <a:lnTo>
                  <a:pt x="1880443" y="1522683"/>
                </a:lnTo>
                <a:lnTo>
                  <a:pt x="1878850" y="1523319"/>
                </a:lnTo>
                <a:lnTo>
                  <a:pt x="1876939" y="1522683"/>
                </a:lnTo>
                <a:lnTo>
                  <a:pt x="1875347" y="1522365"/>
                </a:lnTo>
                <a:lnTo>
                  <a:pt x="1874073" y="1521728"/>
                </a:lnTo>
                <a:lnTo>
                  <a:pt x="1872799" y="1520456"/>
                </a:lnTo>
                <a:lnTo>
                  <a:pt x="1871844" y="1519183"/>
                </a:lnTo>
                <a:lnTo>
                  <a:pt x="1871207" y="1518229"/>
                </a:lnTo>
                <a:lnTo>
                  <a:pt x="1870888" y="1516320"/>
                </a:lnTo>
                <a:lnTo>
                  <a:pt x="1870251" y="1514729"/>
                </a:lnTo>
                <a:lnTo>
                  <a:pt x="1870888" y="1513138"/>
                </a:lnTo>
                <a:lnTo>
                  <a:pt x="1871207" y="1511547"/>
                </a:lnTo>
                <a:lnTo>
                  <a:pt x="1871844" y="1509957"/>
                </a:lnTo>
                <a:lnTo>
                  <a:pt x="1872799" y="1509002"/>
                </a:lnTo>
                <a:lnTo>
                  <a:pt x="1874073" y="1507730"/>
                </a:lnTo>
                <a:lnTo>
                  <a:pt x="1875347" y="1507093"/>
                </a:lnTo>
                <a:lnTo>
                  <a:pt x="1876939" y="1506457"/>
                </a:lnTo>
                <a:close/>
                <a:moveTo>
                  <a:pt x="378804" y="1506457"/>
                </a:moveTo>
                <a:lnTo>
                  <a:pt x="380395" y="1506457"/>
                </a:lnTo>
                <a:lnTo>
                  <a:pt x="382304" y="1506457"/>
                </a:lnTo>
                <a:lnTo>
                  <a:pt x="383894" y="1507093"/>
                </a:lnTo>
                <a:lnTo>
                  <a:pt x="384849" y="1507730"/>
                </a:lnTo>
                <a:lnTo>
                  <a:pt x="386121" y="1509002"/>
                </a:lnTo>
                <a:lnTo>
                  <a:pt x="387076" y="1509957"/>
                </a:lnTo>
                <a:lnTo>
                  <a:pt x="388030" y="1511547"/>
                </a:lnTo>
                <a:lnTo>
                  <a:pt x="388349" y="1513138"/>
                </a:lnTo>
                <a:lnTo>
                  <a:pt x="388667" y="1514729"/>
                </a:lnTo>
                <a:lnTo>
                  <a:pt x="388349" y="1516320"/>
                </a:lnTo>
                <a:lnTo>
                  <a:pt x="388030" y="1518229"/>
                </a:lnTo>
                <a:lnTo>
                  <a:pt x="387076" y="1519183"/>
                </a:lnTo>
                <a:lnTo>
                  <a:pt x="386121" y="1520456"/>
                </a:lnTo>
                <a:lnTo>
                  <a:pt x="384849" y="1521728"/>
                </a:lnTo>
                <a:lnTo>
                  <a:pt x="383894" y="1522365"/>
                </a:lnTo>
                <a:lnTo>
                  <a:pt x="382304" y="1522683"/>
                </a:lnTo>
                <a:lnTo>
                  <a:pt x="380395" y="1523319"/>
                </a:lnTo>
                <a:lnTo>
                  <a:pt x="378804" y="1522683"/>
                </a:lnTo>
                <a:lnTo>
                  <a:pt x="377213" y="1522365"/>
                </a:lnTo>
                <a:lnTo>
                  <a:pt x="375622" y="1521728"/>
                </a:lnTo>
                <a:lnTo>
                  <a:pt x="374668" y="1520456"/>
                </a:lnTo>
                <a:lnTo>
                  <a:pt x="373395" y="1519183"/>
                </a:lnTo>
                <a:lnTo>
                  <a:pt x="372441" y="1518229"/>
                </a:lnTo>
                <a:lnTo>
                  <a:pt x="372123" y="1516320"/>
                </a:lnTo>
                <a:lnTo>
                  <a:pt x="372123" y="1514729"/>
                </a:lnTo>
                <a:lnTo>
                  <a:pt x="372123" y="1513138"/>
                </a:lnTo>
                <a:lnTo>
                  <a:pt x="372441" y="1511547"/>
                </a:lnTo>
                <a:lnTo>
                  <a:pt x="373395" y="1509957"/>
                </a:lnTo>
                <a:lnTo>
                  <a:pt x="374668" y="1509002"/>
                </a:lnTo>
                <a:lnTo>
                  <a:pt x="375622" y="1507730"/>
                </a:lnTo>
                <a:lnTo>
                  <a:pt x="377213" y="1507093"/>
                </a:lnTo>
                <a:lnTo>
                  <a:pt x="378804" y="1506457"/>
                </a:lnTo>
                <a:close/>
                <a:moveTo>
                  <a:pt x="1746363" y="1496912"/>
                </a:moveTo>
                <a:lnTo>
                  <a:pt x="1746999" y="1500094"/>
                </a:lnTo>
                <a:lnTo>
                  <a:pt x="1755598" y="1502321"/>
                </a:lnTo>
                <a:lnTo>
                  <a:pt x="1762923" y="1505184"/>
                </a:lnTo>
                <a:lnTo>
                  <a:pt x="1769293" y="1507730"/>
                </a:lnTo>
                <a:lnTo>
                  <a:pt x="1775026" y="1511229"/>
                </a:lnTo>
                <a:lnTo>
                  <a:pt x="1780440" y="1514729"/>
                </a:lnTo>
                <a:lnTo>
                  <a:pt x="1785217" y="1518229"/>
                </a:lnTo>
                <a:lnTo>
                  <a:pt x="1789039" y="1521728"/>
                </a:lnTo>
                <a:lnTo>
                  <a:pt x="1792542" y="1525228"/>
                </a:lnTo>
                <a:lnTo>
                  <a:pt x="1795090" y="1528410"/>
                </a:lnTo>
                <a:lnTo>
                  <a:pt x="1797638" y="1531591"/>
                </a:lnTo>
                <a:lnTo>
                  <a:pt x="1800823" y="1537000"/>
                </a:lnTo>
                <a:lnTo>
                  <a:pt x="1802415" y="1540818"/>
                </a:lnTo>
                <a:lnTo>
                  <a:pt x="1803370" y="1542408"/>
                </a:lnTo>
                <a:lnTo>
                  <a:pt x="1802097" y="1544954"/>
                </a:lnTo>
                <a:lnTo>
                  <a:pt x="1799867" y="1547817"/>
                </a:lnTo>
                <a:lnTo>
                  <a:pt x="1797001" y="1550362"/>
                </a:lnTo>
                <a:lnTo>
                  <a:pt x="1793498" y="1553225"/>
                </a:lnTo>
                <a:lnTo>
                  <a:pt x="1789357" y="1555453"/>
                </a:lnTo>
                <a:lnTo>
                  <a:pt x="1785217" y="1557680"/>
                </a:lnTo>
                <a:lnTo>
                  <a:pt x="1780440" y="1559589"/>
                </a:lnTo>
                <a:lnTo>
                  <a:pt x="1775663" y="1561816"/>
                </a:lnTo>
                <a:lnTo>
                  <a:pt x="1765153" y="1564997"/>
                </a:lnTo>
                <a:lnTo>
                  <a:pt x="1754961" y="1568179"/>
                </a:lnTo>
                <a:lnTo>
                  <a:pt x="1746363" y="1570088"/>
                </a:lnTo>
                <a:lnTo>
                  <a:pt x="1739356" y="1571678"/>
                </a:lnTo>
                <a:lnTo>
                  <a:pt x="1738082" y="1565633"/>
                </a:lnTo>
                <a:lnTo>
                  <a:pt x="1737445" y="1558952"/>
                </a:lnTo>
                <a:lnTo>
                  <a:pt x="1736490" y="1551953"/>
                </a:lnTo>
                <a:lnTo>
                  <a:pt x="1736490" y="1545590"/>
                </a:lnTo>
                <a:lnTo>
                  <a:pt x="1736490" y="1538909"/>
                </a:lnTo>
                <a:lnTo>
                  <a:pt x="1737127" y="1532864"/>
                </a:lnTo>
                <a:lnTo>
                  <a:pt x="1737764" y="1526182"/>
                </a:lnTo>
                <a:lnTo>
                  <a:pt x="1739037" y="1520456"/>
                </a:lnTo>
                <a:lnTo>
                  <a:pt x="1740311" y="1514411"/>
                </a:lnTo>
                <a:lnTo>
                  <a:pt x="1741904" y="1508048"/>
                </a:lnTo>
                <a:lnTo>
                  <a:pt x="1743815" y="1502321"/>
                </a:lnTo>
                <a:lnTo>
                  <a:pt x="1746363" y="1496912"/>
                </a:lnTo>
                <a:close/>
                <a:moveTo>
                  <a:pt x="247725" y="1496912"/>
                </a:moveTo>
                <a:lnTo>
                  <a:pt x="248997" y="1500094"/>
                </a:lnTo>
                <a:lnTo>
                  <a:pt x="256951" y="1502321"/>
                </a:lnTo>
                <a:lnTo>
                  <a:pt x="264269" y="1505184"/>
                </a:lnTo>
                <a:lnTo>
                  <a:pt x="271268" y="1507730"/>
                </a:lnTo>
                <a:lnTo>
                  <a:pt x="276995" y="1511229"/>
                </a:lnTo>
                <a:lnTo>
                  <a:pt x="282085" y="1514729"/>
                </a:lnTo>
                <a:lnTo>
                  <a:pt x="286858" y="1518229"/>
                </a:lnTo>
                <a:lnTo>
                  <a:pt x="290994" y="1521728"/>
                </a:lnTo>
                <a:lnTo>
                  <a:pt x="294175" y="1525228"/>
                </a:lnTo>
                <a:lnTo>
                  <a:pt x="297039" y="1528410"/>
                </a:lnTo>
                <a:lnTo>
                  <a:pt x="299266" y="1531591"/>
                </a:lnTo>
                <a:lnTo>
                  <a:pt x="302765" y="1537000"/>
                </a:lnTo>
                <a:lnTo>
                  <a:pt x="304356" y="1540818"/>
                </a:lnTo>
                <a:lnTo>
                  <a:pt x="305311" y="1542408"/>
                </a:lnTo>
                <a:lnTo>
                  <a:pt x="303720" y="1544954"/>
                </a:lnTo>
                <a:lnTo>
                  <a:pt x="301811" y="1547817"/>
                </a:lnTo>
                <a:lnTo>
                  <a:pt x="298629" y="1550362"/>
                </a:lnTo>
                <a:lnTo>
                  <a:pt x="295448" y="1553225"/>
                </a:lnTo>
                <a:lnTo>
                  <a:pt x="291312" y="1555453"/>
                </a:lnTo>
                <a:lnTo>
                  <a:pt x="287176" y="1557680"/>
                </a:lnTo>
                <a:lnTo>
                  <a:pt x="282085" y="1559589"/>
                </a:lnTo>
                <a:lnTo>
                  <a:pt x="276995" y="1561816"/>
                </a:lnTo>
                <a:lnTo>
                  <a:pt x="267132" y="1564997"/>
                </a:lnTo>
                <a:lnTo>
                  <a:pt x="256951" y="1568179"/>
                </a:lnTo>
                <a:lnTo>
                  <a:pt x="248043" y="1570088"/>
                </a:lnTo>
                <a:lnTo>
                  <a:pt x="241362" y="1571678"/>
                </a:lnTo>
                <a:lnTo>
                  <a:pt x="240089" y="1565633"/>
                </a:lnTo>
                <a:lnTo>
                  <a:pt x="238817" y="1558952"/>
                </a:lnTo>
                <a:lnTo>
                  <a:pt x="238498" y="1551953"/>
                </a:lnTo>
                <a:lnTo>
                  <a:pt x="238180" y="1545590"/>
                </a:lnTo>
                <a:lnTo>
                  <a:pt x="238498" y="1538909"/>
                </a:lnTo>
                <a:lnTo>
                  <a:pt x="238817" y="1532864"/>
                </a:lnTo>
                <a:lnTo>
                  <a:pt x="239771" y="1526182"/>
                </a:lnTo>
                <a:lnTo>
                  <a:pt x="240725" y="1520456"/>
                </a:lnTo>
                <a:lnTo>
                  <a:pt x="241998" y="1514411"/>
                </a:lnTo>
                <a:lnTo>
                  <a:pt x="243907" y="1508048"/>
                </a:lnTo>
                <a:lnTo>
                  <a:pt x="245816" y="1502321"/>
                </a:lnTo>
                <a:lnTo>
                  <a:pt x="247725" y="1496912"/>
                </a:lnTo>
                <a:close/>
                <a:moveTo>
                  <a:pt x="2959101" y="1489075"/>
                </a:moveTo>
                <a:lnTo>
                  <a:pt x="2956878" y="1489710"/>
                </a:lnTo>
                <a:lnTo>
                  <a:pt x="2954973" y="1490663"/>
                </a:lnTo>
                <a:lnTo>
                  <a:pt x="2953385" y="1492568"/>
                </a:lnTo>
                <a:lnTo>
                  <a:pt x="2951798" y="1495108"/>
                </a:lnTo>
                <a:lnTo>
                  <a:pt x="2949575" y="1493520"/>
                </a:lnTo>
                <a:lnTo>
                  <a:pt x="2947035" y="1492568"/>
                </a:lnTo>
                <a:lnTo>
                  <a:pt x="2944813" y="1492250"/>
                </a:lnTo>
                <a:lnTo>
                  <a:pt x="2942908" y="1492568"/>
                </a:lnTo>
                <a:lnTo>
                  <a:pt x="2941003" y="1494155"/>
                </a:lnTo>
                <a:lnTo>
                  <a:pt x="2939415" y="1495743"/>
                </a:lnTo>
                <a:lnTo>
                  <a:pt x="2938781" y="1497965"/>
                </a:lnTo>
                <a:lnTo>
                  <a:pt x="2938781" y="1501140"/>
                </a:lnTo>
                <a:lnTo>
                  <a:pt x="2935605" y="1500505"/>
                </a:lnTo>
                <a:lnTo>
                  <a:pt x="2933383" y="1500505"/>
                </a:lnTo>
                <a:lnTo>
                  <a:pt x="2931161" y="1501140"/>
                </a:lnTo>
                <a:lnTo>
                  <a:pt x="2929573" y="1502728"/>
                </a:lnTo>
                <a:lnTo>
                  <a:pt x="2928303" y="1504315"/>
                </a:lnTo>
                <a:lnTo>
                  <a:pt x="2927985" y="1506538"/>
                </a:lnTo>
                <a:lnTo>
                  <a:pt x="2927985" y="1509078"/>
                </a:lnTo>
                <a:lnTo>
                  <a:pt x="2928621" y="1511935"/>
                </a:lnTo>
                <a:lnTo>
                  <a:pt x="2926081" y="1512253"/>
                </a:lnTo>
                <a:lnTo>
                  <a:pt x="2923858" y="1513523"/>
                </a:lnTo>
                <a:lnTo>
                  <a:pt x="2922271" y="1515110"/>
                </a:lnTo>
                <a:lnTo>
                  <a:pt x="2921001" y="1517015"/>
                </a:lnTo>
                <a:lnTo>
                  <a:pt x="2920683" y="1519238"/>
                </a:lnTo>
                <a:lnTo>
                  <a:pt x="2921318" y="1521143"/>
                </a:lnTo>
                <a:lnTo>
                  <a:pt x="2922588" y="1523365"/>
                </a:lnTo>
                <a:lnTo>
                  <a:pt x="2924493" y="1525588"/>
                </a:lnTo>
                <a:lnTo>
                  <a:pt x="2922271" y="1527175"/>
                </a:lnTo>
                <a:lnTo>
                  <a:pt x="2920683" y="1529080"/>
                </a:lnTo>
                <a:lnTo>
                  <a:pt x="2919413" y="1530985"/>
                </a:lnTo>
                <a:lnTo>
                  <a:pt x="2919413" y="1533525"/>
                </a:lnTo>
                <a:lnTo>
                  <a:pt x="2919731" y="1535430"/>
                </a:lnTo>
                <a:lnTo>
                  <a:pt x="2921318" y="1537335"/>
                </a:lnTo>
                <a:lnTo>
                  <a:pt x="2923223" y="1538923"/>
                </a:lnTo>
                <a:lnTo>
                  <a:pt x="2926081" y="1539875"/>
                </a:lnTo>
                <a:lnTo>
                  <a:pt x="2924493" y="1542098"/>
                </a:lnTo>
                <a:lnTo>
                  <a:pt x="2923858" y="1544955"/>
                </a:lnTo>
                <a:lnTo>
                  <a:pt x="2923858" y="1546860"/>
                </a:lnTo>
                <a:lnTo>
                  <a:pt x="2924493" y="1549083"/>
                </a:lnTo>
                <a:lnTo>
                  <a:pt x="2926081" y="1550670"/>
                </a:lnTo>
                <a:lnTo>
                  <a:pt x="2927985" y="1551940"/>
                </a:lnTo>
                <a:lnTo>
                  <a:pt x="2930208" y="1552575"/>
                </a:lnTo>
                <a:lnTo>
                  <a:pt x="2933065" y="1552575"/>
                </a:lnTo>
                <a:lnTo>
                  <a:pt x="2933065" y="1555433"/>
                </a:lnTo>
                <a:lnTo>
                  <a:pt x="2933065" y="1557655"/>
                </a:lnTo>
                <a:lnTo>
                  <a:pt x="2934018" y="1559878"/>
                </a:lnTo>
                <a:lnTo>
                  <a:pt x="2935605" y="1561465"/>
                </a:lnTo>
                <a:lnTo>
                  <a:pt x="2937511" y="1562100"/>
                </a:lnTo>
                <a:lnTo>
                  <a:pt x="2939733" y="1562735"/>
                </a:lnTo>
                <a:lnTo>
                  <a:pt x="2942273" y="1562100"/>
                </a:lnTo>
                <a:lnTo>
                  <a:pt x="2944813" y="1561148"/>
                </a:lnTo>
                <a:lnTo>
                  <a:pt x="2945765" y="1563688"/>
                </a:lnTo>
                <a:lnTo>
                  <a:pt x="2947035" y="1565593"/>
                </a:lnTo>
                <a:lnTo>
                  <a:pt x="2948623" y="1567180"/>
                </a:lnTo>
                <a:lnTo>
                  <a:pt x="2950528" y="1568133"/>
                </a:lnTo>
                <a:lnTo>
                  <a:pt x="2953068" y="1568450"/>
                </a:lnTo>
                <a:lnTo>
                  <a:pt x="2955291" y="1567498"/>
                </a:lnTo>
                <a:lnTo>
                  <a:pt x="2957195" y="1565910"/>
                </a:lnTo>
                <a:lnTo>
                  <a:pt x="2959101" y="1564005"/>
                </a:lnTo>
                <a:lnTo>
                  <a:pt x="2961005" y="1565910"/>
                </a:lnTo>
                <a:lnTo>
                  <a:pt x="2962911" y="1567498"/>
                </a:lnTo>
                <a:lnTo>
                  <a:pt x="2965133" y="1568450"/>
                </a:lnTo>
                <a:lnTo>
                  <a:pt x="2967038" y="1568133"/>
                </a:lnTo>
                <a:lnTo>
                  <a:pt x="2969578" y="1567180"/>
                </a:lnTo>
                <a:lnTo>
                  <a:pt x="2970848" y="1565593"/>
                </a:lnTo>
                <a:lnTo>
                  <a:pt x="2972118" y="1563688"/>
                </a:lnTo>
                <a:lnTo>
                  <a:pt x="2973388" y="1561148"/>
                </a:lnTo>
                <a:lnTo>
                  <a:pt x="2975611" y="1562100"/>
                </a:lnTo>
                <a:lnTo>
                  <a:pt x="2978151" y="1562735"/>
                </a:lnTo>
                <a:lnTo>
                  <a:pt x="2980373" y="1562100"/>
                </a:lnTo>
                <a:lnTo>
                  <a:pt x="2982595" y="1561465"/>
                </a:lnTo>
                <a:lnTo>
                  <a:pt x="2984183" y="1559878"/>
                </a:lnTo>
                <a:lnTo>
                  <a:pt x="2984818" y="1557655"/>
                </a:lnTo>
                <a:lnTo>
                  <a:pt x="2985135" y="1555433"/>
                </a:lnTo>
                <a:lnTo>
                  <a:pt x="2984818" y="1552575"/>
                </a:lnTo>
                <a:lnTo>
                  <a:pt x="2987358" y="1552575"/>
                </a:lnTo>
                <a:lnTo>
                  <a:pt x="2990215" y="1551940"/>
                </a:lnTo>
                <a:lnTo>
                  <a:pt x="2992121" y="1550670"/>
                </a:lnTo>
                <a:lnTo>
                  <a:pt x="2993391" y="1549083"/>
                </a:lnTo>
                <a:lnTo>
                  <a:pt x="2994025" y="1546860"/>
                </a:lnTo>
                <a:lnTo>
                  <a:pt x="2994025" y="1544955"/>
                </a:lnTo>
                <a:lnTo>
                  <a:pt x="2993708" y="1542098"/>
                </a:lnTo>
                <a:lnTo>
                  <a:pt x="2992121" y="1539875"/>
                </a:lnTo>
                <a:lnTo>
                  <a:pt x="2994661" y="1538923"/>
                </a:lnTo>
                <a:lnTo>
                  <a:pt x="2996883" y="1537335"/>
                </a:lnTo>
                <a:lnTo>
                  <a:pt x="2997835" y="1535430"/>
                </a:lnTo>
                <a:lnTo>
                  <a:pt x="2998788" y="1533525"/>
                </a:lnTo>
                <a:lnTo>
                  <a:pt x="2998153" y="1530985"/>
                </a:lnTo>
                <a:lnTo>
                  <a:pt x="2997518" y="1529080"/>
                </a:lnTo>
                <a:lnTo>
                  <a:pt x="2995931" y="1527175"/>
                </a:lnTo>
                <a:lnTo>
                  <a:pt x="2993708" y="1525588"/>
                </a:lnTo>
                <a:lnTo>
                  <a:pt x="2995613" y="1523365"/>
                </a:lnTo>
                <a:lnTo>
                  <a:pt x="2996883" y="1521143"/>
                </a:lnTo>
                <a:lnTo>
                  <a:pt x="2997201" y="1519238"/>
                </a:lnTo>
                <a:lnTo>
                  <a:pt x="2996883" y="1517015"/>
                </a:lnTo>
                <a:lnTo>
                  <a:pt x="2995931" y="1515110"/>
                </a:lnTo>
                <a:lnTo>
                  <a:pt x="2994025" y="1513523"/>
                </a:lnTo>
                <a:lnTo>
                  <a:pt x="2991803" y="1512253"/>
                </a:lnTo>
                <a:lnTo>
                  <a:pt x="2988945" y="1511935"/>
                </a:lnTo>
                <a:lnTo>
                  <a:pt x="2989898" y="1509078"/>
                </a:lnTo>
                <a:lnTo>
                  <a:pt x="2990215" y="1506538"/>
                </a:lnTo>
                <a:lnTo>
                  <a:pt x="2989898" y="1504315"/>
                </a:lnTo>
                <a:lnTo>
                  <a:pt x="2988628" y="1502728"/>
                </a:lnTo>
                <a:lnTo>
                  <a:pt x="2986723" y="1501140"/>
                </a:lnTo>
                <a:lnTo>
                  <a:pt x="2984818" y="1500505"/>
                </a:lnTo>
                <a:lnTo>
                  <a:pt x="2982278" y="1500505"/>
                </a:lnTo>
                <a:lnTo>
                  <a:pt x="2979421" y="1501140"/>
                </a:lnTo>
                <a:lnTo>
                  <a:pt x="2979103" y="1497965"/>
                </a:lnTo>
                <a:lnTo>
                  <a:pt x="2978151" y="1495743"/>
                </a:lnTo>
                <a:lnTo>
                  <a:pt x="2977198" y="1494155"/>
                </a:lnTo>
                <a:lnTo>
                  <a:pt x="2975293" y="1492568"/>
                </a:lnTo>
                <a:lnTo>
                  <a:pt x="2973071" y="1492250"/>
                </a:lnTo>
                <a:lnTo>
                  <a:pt x="2970531" y="1492568"/>
                </a:lnTo>
                <a:lnTo>
                  <a:pt x="2968308" y="1493520"/>
                </a:lnTo>
                <a:lnTo>
                  <a:pt x="2966403" y="1495108"/>
                </a:lnTo>
                <a:lnTo>
                  <a:pt x="2964815" y="1492568"/>
                </a:lnTo>
                <a:lnTo>
                  <a:pt x="2962911" y="1490663"/>
                </a:lnTo>
                <a:lnTo>
                  <a:pt x="2961005" y="1489710"/>
                </a:lnTo>
                <a:lnTo>
                  <a:pt x="2959101" y="1489075"/>
                </a:lnTo>
                <a:close/>
                <a:moveTo>
                  <a:pt x="2959101" y="1468438"/>
                </a:moveTo>
                <a:lnTo>
                  <a:pt x="2960689" y="1468756"/>
                </a:lnTo>
                <a:lnTo>
                  <a:pt x="2962276" y="1469073"/>
                </a:lnTo>
                <a:lnTo>
                  <a:pt x="2963546" y="1470026"/>
                </a:lnTo>
                <a:lnTo>
                  <a:pt x="2965133" y="1471296"/>
                </a:lnTo>
                <a:lnTo>
                  <a:pt x="2966721" y="1472248"/>
                </a:lnTo>
                <a:lnTo>
                  <a:pt x="2967991" y="1473836"/>
                </a:lnTo>
                <a:lnTo>
                  <a:pt x="2969896" y="1477328"/>
                </a:lnTo>
                <a:lnTo>
                  <a:pt x="2973389" y="1475106"/>
                </a:lnTo>
                <a:lnTo>
                  <a:pt x="2975293" y="1474153"/>
                </a:lnTo>
                <a:lnTo>
                  <a:pt x="2977199" y="1473518"/>
                </a:lnTo>
                <a:lnTo>
                  <a:pt x="2978786" y="1473201"/>
                </a:lnTo>
                <a:lnTo>
                  <a:pt x="2980691" y="1473201"/>
                </a:lnTo>
                <a:lnTo>
                  <a:pt x="2982279" y="1473518"/>
                </a:lnTo>
                <a:lnTo>
                  <a:pt x="2983549" y="1473836"/>
                </a:lnTo>
                <a:lnTo>
                  <a:pt x="2985136" y="1474471"/>
                </a:lnTo>
                <a:lnTo>
                  <a:pt x="2986406" y="1475741"/>
                </a:lnTo>
                <a:lnTo>
                  <a:pt x="2987359" y="1477328"/>
                </a:lnTo>
                <a:lnTo>
                  <a:pt x="2988311" y="1478598"/>
                </a:lnTo>
                <a:lnTo>
                  <a:pt x="2988946" y="1480503"/>
                </a:lnTo>
                <a:lnTo>
                  <a:pt x="2989899" y="1482408"/>
                </a:lnTo>
                <a:lnTo>
                  <a:pt x="2990216" y="1486536"/>
                </a:lnTo>
                <a:lnTo>
                  <a:pt x="2994343" y="1485901"/>
                </a:lnTo>
                <a:lnTo>
                  <a:pt x="2996249" y="1485266"/>
                </a:lnTo>
                <a:lnTo>
                  <a:pt x="2998153" y="1485901"/>
                </a:lnTo>
                <a:lnTo>
                  <a:pt x="2999741" y="1486218"/>
                </a:lnTo>
                <a:lnTo>
                  <a:pt x="3001329" y="1486536"/>
                </a:lnTo>
                <a:lnTo>
                  <a:pt x="3002916" y="1487806"/>
                </a:lnTo>
                <a:lnTo>
                  <a:pt x="3004186" y="1488758"/>
                </a:lnTo>
                <a:lnTo>
                  <a:pt x="3005139" y="1490028"/>
                </a:lnTo>
                <a:lnTo>
                  <a:pt x="3006091" y="1491616"/>
                </a:lnTo>
                <a:lnTo>
                  <a:pt x="3006409" y="1493521"/>
                </a:lnTo>
                <a:lnTo>
                  <a:pt x="3006409" y="1495108"/>
                </a:lnTo>
                <a:lnTo>
                  <a:pt x="3006409" y="1497013"/>
                </a:lnTo>
                <a:lnTo>
                  <a:pt x="3006409" y="1498918"/>
                </a:lnTo>
                <a:lnTo>
                  <a:pt x="3004821" y="1502728"/>
                </a:lnTo>
                <a:lnTo>
                  <a:pt x="3008949" y="1503681"/>
                </a:lnTo>
                <a:lnTo>
                  <a:pt x="3010853" y="1504633"/>
                </a:lnTo>
                <a:lnTo>
                  <a:pt x="3012441" y="1505268"/>
                </a:lnTo>
                <a:lnTo>
                  <a:pt x="3014029" y="1506538"/>
                </a:lnTo>
                <a:lnTo>
                  <a:pt x="3015299" y="1507808"/>
                </a:lnTo>
                <a:lnTo>
                  <a:pt x="3015933" y="1509078"/>
                </a:lnTo>
                <a:lnTo>
                  <a:pt x="3016569" y="1510666"/>
                </a:lnTo>
                <a:lnTo>
                  <a:pt x="3017203" y="1512253"/>
                </a:lnTo>
                <a:lnTo>
                  <a:pt x="3017203" y="1513841"/>
                </a:lnTo>
                <a:lnTo>
                  <a:pt x="3017203" y="1515746"/>
                </a:lnTo>
                <a:lnTo>
                  <a:pt x="3016251" y="1517333"/>
                </a:lnTo>
                <a:lnTo>
                  <a:pt x="3015616" y="1518921"/>
                </a:lnTo>
                <a:lnTo>
                  <a:pt x="3014346" y="1520826"/>
                </a:lnTo>
                <a:lnTo>
                  <a:pt x="3011806" y="1523683"/>
                </a:lnTo>
                <a:lnTo>
                  <a:pt x="3015299" y="1526541"/>
                </a:lnTo>
                <a:lnTo>
                  <a:pt x="3016251" y="1527493"/>
                </a:lnTo>
                <a:lnTo>
                  <a:pt x="3017521" y="1529081"/>
                </a:lnTo>
                <a:lnTo>
                  <a:pt x="3018791" y="1530668"/>
                </a:lnTo>
                <a:lnTo>
                  <a:pt x="3019109" y="1532256"/>
                </a:lnTo>
                <a:lnTo>
                  <a:pt x="3019426" y="1534161"/>
                </a:lnTo>
                <a:lnTo>
                  <a:pt x="3019426" y="1535748"/>
                </a:lnTo>
                <a:lnTo>
                  <a:pt x="3019109" y="1537336"/>
                </a:lnTo>
                <a:lnTo>
                  <a:pt x="3018156" y="1538923"/>
                </a:lnTo>
                <a:lnTo>
                  <a:pt x="3017521" y="1540193"/>
                </a:lnTo>
                <a:lnTo>
                  <a:pt x="3016251" y="1541781"/>
                </a:lnTo>
                <a:lnTo>
                  <a:pt x="3014663" y="1543051"/>
                </a:lnTo>
                <a:lnTo>
                  <a:pt x="3013393" y="1544003"/>
                </a:lnTo>
                <a:lnTo>
                  <a:pt x="3009266" y="1545591"/>
                </a:lnTo>
                <a:lnTo>
                  <a:pt x="3011806" y="1549401"/>
                </a:lnTo>
                <a:lnTo>
                  <a:pt x="3012123" y="1551306"/>
                </a:lnTo>
                <a:lnTo>
                  <a:pt x="3012441" y="1552893"/>
                </a:lnTo>
                <a:lnTo>
                  <a:pt x="3012759" y="1554798"/>
                </a:lnTo>
                <a:lnTo>
                  <a:pt x="3012441" y="1556386"/>
                </a:lnTo>
                <a:lnTo>
                  <a:pt x="3012123" y="1558291"/>
                </a:lnTo>
                <a:lnTo>
                  <a:pt x="3011806" y="1559878"/>
                </a:lnTo>
                <a:lnTo>
                  <a:pt x="3010536" y="1561148"/>
                </a:lnTo>
                <a:lnTo>
                  <a:pt x="3009266" y="1562101"/>
                </a:lnTo>
                <a:lnTo>
                  <a:pt x="3007996" y="1563371"/>
                </a:lnTo>
                <a:lnTo>
                  <a:pt x="3006409" y="1564006"/>
                </a:lnTo>
                <a:lnTo>
                  <a:pt x="3004503" y="1564641"/>
                </a:lnTo>
                <a:lnTo>
                  <a:pt x="3002599" y="1564958"/>
                </a:lnTo>
                <a:lnTo>
                  <a:pt x="2998789" y="1564958"/>
                </a:lnTo>
                <a:lnTo>
                  <a:pt x="2999106" y="1569086"/>
                </a:lnTo>
                <a:lnTo>
                  <a:pt x="2998789" y="1570991"/>
                </a:lnTo>
                <a:lnTo>
                  <a:pt x="2998153" y="1572896"/>
                </a:lnTo>
                <a:lnTo>
                  <a:pt x="2997836" y="1574483"/>
                </a:lnTo>
                <a:lnTo>
                  <a:pt x="2997201" y="1576071"/>
                </a:lnTo>
                <a:lnTo>
                  <a:pt x="2995931" y="1577341"/>
                </a:lnTo>
                <a:lnTo>
                  <a:pt x="2994661" y="1578293"/>
                </a:lnTo>
                <a:lnTo>
                  <a:pt x="2993391" y="1579563"/>
                </a:lnTo>
                <a:lnTo>
                  <a:pt x="2991803" y="1579881"/>
                </a:lnTo>
                <a:lnTo>
                  <a:pt x="2989899" y="1580198"/>
                </a:lnTo>
                <a:lnTo>
                  <a:pt x="2988311" y="1580198"/>
                </a:lnTo>
                <a:lnTo>
                  <a:pt x="2986406" y="1579881"/>
                </a:lnTo>
                <a:lnTo>
                  <a:pt x="2984501" y="1579563"/>
                </a:lnTo>
                <a:lnTo>
                  <a:pt x="2980691" y="1577976"/>
                </a:lnTo>
                <a:lnTo>
                  <a:pt x="2979103" y="1581786"/>
                </a:lnTo>
                <a:lnTo>
                  <a:pt x="2978151" y="1583691"/>
                </a:lnTo>
                <a:lnTo>
                  <a:pt x="2977199" y="1585278"/>
                </a:lnTo>
                <a:lnTo>
                  <a:pt x="2975929" y="1586548"/>
                </a:lnTo>
                <a:lnTo>
                  <a:pt x="2974976" y="1587501"/>
                </a:lnTo>
                <a:lnTo>
                  <a:pt x="2973389" y="1588453"/>
                </a:lnTo>
                <a:lnTo>
                  <a:pt x="2971801" y="1588771"/>
                </a:lnTo>
                <a:lnTo>
                  <a:pt x="2969896" y="1589088"/>
                </a:lnTo>
                <a:lnTo>
                  <a:pt x="2968309" y="1588771"/>
                </a:lnTo>
                <a:lnTo>
                  <a:pt x="2966721" y="1588453"/>
                </a:lnTo>
                <a:lnTo>
                  <a:pt x="2964816" y="1587501"/>
                </a:lnTo>
                <a:lnTo>
                  <a:pt x="2963229" y="1586866"/>
                </a:lnTo>
                <a:lnTo>
                  <a:pt x="2961641" y="1585596"/>
                </a:lnTo>
                <a:lnTo>
                  <a:pt x="2959101" y="1582738"/>
                </a:lnTo>
                <a:lnTo>
                  <a:pt x="2955926" y="1585596"/>
                </a:lnTo>
                <a:lnTo>
                  <a:pt x="2954339" y="1586866"/>
                </a:lnTo>
                <a:lnTo>
                  <a:pt x="2953069" y="1587501"/>
                </a:lnTo>
                <a:lnTo>
                  <a:pt x="2951481" y="1588453"/>
                </a:lnTo>
                <a:lnTo>
                  <a:pt x="2949893" y="1588771"/>
                </a:lnTo>
                <a:lnTo>
                  <a:pt x="2947989" y="1589088"/>
                </a:lnTo>
                <a:lnTo>
                  <a:pt x="2946401" y="1588771"/>
                </a:lnTo>
                <a:lnTo>
                  <a:pt x="2944813" y="1588453"/>
                </a:lnTo>
                <a:lnTo>
                  <a:pt x="2943226" y="1587501"/>
                </a:lnTo>
                <a:lnTo>
                  <a:pt x="2941639" y="1586548"/>
                </a:lnTo>
                <a:lnTo>
                  <a:pt x="2940686" y="1585278"/>
                </a:lnTo>
                <a:lnTo>
                  <a:pt x="2939416" y="1583691"/>
                </a:lnTo>
                <a:lnTo>
                  <a:pt x="2938781" y="1581786"/>
                </a:lnTo>
                <a:lnTo>
                  <a:pt x="2937511" y="1577976"/>
                </a:lnTo>
                <a:lnTo>
                  <a:pt x="2933383" y="1579563"/>
                </a:lnTo>
                <a:lnTo>
                  <a:pt x="2931796" y="1579881"/>
                </a:lnTo>
                <a:lnTo>
                  <a:pt x="2929891" y="1580198"/>
                </a:lnTo>
                <a:lnTo>
                  <a:pt x="2927986" y="1580198"/>
                </a:lnTo>
                <a:lnTo>
                  <a:pt x="2926399" y="1579881"/>
                </a:lnTo>
                <a:lnTo>
                  <a:pt x="2924811" y="1579563"/>
                </a:lnTo>
                <a:lnTo>
                  <a:pt x="2923223" y="1578293"/>
                </a:lnTo>
                <a:lnTo>
                  <a:pt x="2922271" y="1577341"/>
                </a:lnTo>
                <a:lnTo>
                  <a:pt x="2921001" y="1576071"/>
                </a:lnTo>
                <a:lnTo>
                  <a:pt x="2920366" y="1574483"/>
                </a:lnTo>
                <a:lnTo>
                  <a:pt x="2919413" y="1572896"/>
                </a:lnTo>
                <a:lnTo>
                  <a:pt x="2919096" y="1570991"/>
                </a:lnTo>
                <a:lnTo>
                  <a:pt x="2919096" y="1569086"/>
                </a:lnTo>
                <a:lnTo>
                  <a:pt x="2919413" y="1564958"/>
                </a:lnTo>
                <a:lnTo>
                  <a:pt x="2915286" y="1564958"/>
                </a:lnTo>
                <a:lnTo>
                  <a:pt x="2913381" y="1564641"/>
                </a:lnTo>
                <a:lnTo>
                  <a:pt x="2911793" y="1564006"/>
                </a:lnTo>
                <a:lnTo>
                  <a:pt x="2909889" y="1563371"/>
                </a:lnTo>
                <a:lnTo>
                  <a:pt x="2908619" y="1562101"/>
                </a:lnTo>
                <a:lnTo>
                  <a:pt x="2907666" y="1561148"/>
                </a:lnTo>
                <a:lnTo>
                  <a:pt x="2906396" y="1559878"/>
                </a:lnTo>
                <a:lnTo>
                  <a:pt x="2905761" y="1558291"/>
                </a:lnTo>
                <a:lnTo>
                  <a:pt x="2905126" y="1556386"/>
                </a:lnTo>
                <a:lnTo>
                  <a:pt x="2905126" y="1554798"/>
                </a:lnTo>
                <a:lnTo>
                  <a:pt x="2905126" y="1552893"/>
                </a:lnTo>
                <a:lnTo>
                  <a:pt x="2905761" y="1551306"/>
                </a:lnTo>
                <a:lnTo>
                  <a:pt x="2906396" y="1549401"/>
                </a:lnTo>
                <a:lnTo>
                  <a:pt x="2908619" y="1545591"/>
                </a:lnTo>
                <a:lnTo>
                  <a:pt x="2904809" y="1544003"/>
                </a:lnTo>
                <a:lnTo>
                  <a:pt x="2902903" y="1543051"/>
                </a:lnTo>
                <a:lnTo>
                  <a:pt x="2901951" y="1541781"/>
                </a:lnTo>
                <a:lnTo>
                  <a:pt x="2900681" y="1540193"/>
                </a:lnTo>
                <a:lnTo>
                  <a:pt x="2899411" y="1538923"/>
                </a:lnTo>
                <a:lnTo>
                  <a:pt x="2899093" y="1537336"/>
                </a:lnTo>
                <a:lnTo>
                  <a:pt x="2898776" y="1535748"/>
                </a:lnTo>
                <a:lnTo>
                  <a:pt x="2898776" y="1534161"/>
                </a:lnTo>
                <a:lnTo>
                  <a:pt x="2898776" y="1532256"/>
                </a:lnTo>
                <a:lnTo>
                  <a:pt x="2899411" y="1530668"/>
                </a:lnTo>
                <a:lnTo>
                  <a:pt x="2900363" y="1529081"/>
                </a:lnTo>
                <a:lnTo>
                  <a:pt x="2901316" y="1527493"/>
                </a:lnTo>
                <a:lnTo>
                  <a:pt x="2902903" y="1526541"/>
                </a:lnTo>
                <a:lnTo>
                  <a:pt x="2906079" y="1523683"/>
                </a:lnTo>
                <a:lnTo>
                  <a:pt x="2903221" y="1520826"/>
                </a:lnTo>
                <a:lnTo>
                  <a:pt x="2902586" y="1518921"/>
                </a:lnTo>
                <a:lnTo>
                  <a:pt x="2901951" y="1517333"/>
                </a:lnTo>
                <a:lnTo>
                  <a:pt x="2900999" y="1515746"/>
                </a:lnTo>
                <a:lnTo>
                  <a:pt x="2900999" y="1513841"/>
                </a:lnTo>
                <a:lnTo>
                  <a:pt x="2900999" y="1512253"/>
                </a:lnTo>
                <a:lnTo>
                  <a:pt x="2901316" y="1510666"/>
                </a:lnTo>
                <a:lnTo>
                  <a:pt x="2901951" y="1509078"/>
                </a:lnTo>
                <a:lnTo>
                  <a:pt x="2902903" y="1507808"/>
                </a:lnTo>
                <a:lnTo>
                  <a:pt x="2904173" y="1506538"/>
                </a:lnTo>
                <a:lnTo>
                  <a:pt x="2905761" y="1505268"/>
                </a:lnTo>
                <a:lnTo>
                  <a:pt x="2907349" y="1504633"/>
                </a:lnTo>
                <a:lnTo>
                  <a:pt x="2908619" y="1503681"/>
                </a:lnTo>
                <a:lnTo>
                  <a:pt x="2913063" y="1502728"/>
                </a:lnTo>
                <a:lnTo>
                  <a:pt x="2911793" y="1498918"/>
                </a:lnTo>
                <a:lnTo>
                  <a:pt x="2911476" y="1497013"/>
                </a:lnTo>
                <a:lnTo>
                  <a:pt x="2911476" y="1495108"/>
                </a:lnTo>
                <a:lnTo>
                  <a:pt x="2911793" y="1493521"/>
                </a:lnTo>
                <a:lnTo>
                  <a:pt x="2912111" y="1491616"/>
                </a:lnTo>
                <a:lnTo>
                  <a:pt x="2913063" y="1490028"/>
                </a:lnTo>
                <a:lnTo>
                  <a:pt x="2913699" y="1488758"/>
                </a:lnTo>
                <a:lnTo>
                  <a:pt x="2915286" y="1487806"/>
                </a:lnTo>
                <a:lnTo>
                  <a:pt x="2916556" y="1486536"/>
                </a:lnTo>
                <a:lnTo>
                  <a:pt x="2918461" y="1486218"/>
                </a:lnTo>
                <a:lnTo>
                  <a:pt x="2919731" y="1485901"/>
                </a:lnTo>
                <a:lnTo>
                  <a:pt x="2921953" y="1485266"/>
                </a:lnTo>
                <a:lnTo>
                  <a:pt x="2923859" y="1485901"/>
                </a:lnTo>
                <a:lnTo>
                  <a:pt x="2927986" y="1486536"/>
                </a:lnTo>
                <a:lnTo>
                  <a:pt x="2928303" y="1482408"/>
                </a:lnTo>
                <a:lnTo>
                  <a:pt x="2928621" y="1480503"/>
                </a:lnTo>
                <a:lnTo>
                  <a:pt x="2929573" y="1478916"/>
                </a:lnTo>
                <a:lnTo>
                  <a:pt x="2930209" y="1477328"/>
                </a:lnTo>
                <a:lnTo>
                  <a:pt x="2931479" y="1475741"/>
                </a:lnTo>
                <a:lnTo>
                  <a:pt x="2933066" y="1474471"/>
                </a:lnTo>
                <a:lnTo>
                  <a:pt x="2934019" y="1473836"/>
                </a:lnTo>
                <a:lnTo>
                  <a:pt x="2935923" y="1473518"/>
                </a:lnTo>
                <a:lnTo>
                  <a:pt x="2937511" y="1473201"/>
                </a:lnTo>
                <a:lnTo>
                  <a:pt x="2939099" y="1473201"/>
                </a:lnTo>
                <a:lnTo>
                  <a:pt x="2941003" y="1473518"/>
                </a:lnTo>
                <a:lnTo>
                  <a:pt x="2942591" y="1474153"/>
                </a:lnTo>
                <a:lnTo>
                  <a:pt x="2944496" y="1475106"/>
                </a:lnTo>
                <a:lnTo>
                  <a:pt x="2947989" y="1477328"/>
                </a:lnTo>
                <a:lnTo>
                  <a:pt x="2950211" y="1473836"/>
                </a:lnTo>
                <a:lnTo>
                  <a:pt x="2951481" y="1472248"/>
                </a:lnTo>
                <a:lnTo>
                  <a:pt x="2952433" y="1471296"/>
                </a:lnTo>
                <a:lnTo>
                  <a:pt x="2954021" y="1470026"/>
                </a:lnTo>
                <a:lnTo>
                  <a:pt x="2955609" y="1469073"/>
                </a:lnTo>
                <a:lnTo>
                  <a:pt x="2957196" y="1468756"/>
                </a:lnTo>
                <a:lnTo>
                  <a:pt x="2959101" y="1468438"/>
                </a:lnTo>
                <a:close/>
                <a:moveTo>
                  <a:pt x="1776300" y="1454280"/>
                </a:moveTo>
                <a:lnTo>
                  <a:pt x="1801778" y="1479732"/>
                </a:lnTo>
                <a:lnTo>
                  <a:pt x="1791268" y="1490549"/>
                </a:lnTo>
                <a:lnTo>
                  <a:pt x="1763560" y="1470506"/>
                </a:lnTo>
                <a:lnTo>
                  <a:pt x="1776300" y="1454280"/>
                </a:lnTo>
                <a:close/>
                <a:moveTo>
                  <a:pt x="278268" y="1454280"/>
                </a:moveTo>
                <a:lnTo>
                  <a:pt x="303720" y="1479732"/>
                </a:lnTo>
                <a:lnTo>
                  <a:pt x="293221" y="1490549"/>
                </a:lnTo>
                <a:lnTo>
                  <a:pt x="265541" y="1470506"/>
                </a:lnTo>
                <a:lnTo>
                  <a:pt x="278268" y="1454280"/>
                </a:lnTo>
                <a:close/>
                <a:moveTo>
                  <a:pt x="1947961" y="1448553"/>
                </a:moveTo>
                <a:lnTo>
                  <a:pt x="1955604" y="1455871"/>
                </a:lnTo>
                <a:lnTo>
                  <a:pt x="1962611" y="1463506"/>
                </a:lnTo>
                <a:lnTo>
                  <a:pt x="1968980" y="1472096"/>
                </a:lnTo>
                <a:lnTo>
                  <a:pt x="1974713" y="1480687"/>
                </a:lnTo>
                <a:lnTo>
                  <a:pt x="1979809" y="1489913"/>
                </a:lnTo>
                <a:lnTo>
                  <a:pt x="1983949" y="1500094"/>
                </a:lnTo>
                <a:lnTo>
                  <a:pt x="1987134" y="1509957"/>
                </a:lnTo>
                <a:lnTo>
                  <a:pt x="1988726" y="1515365"/>
                </a:lnTo>
                <a:lnTo>
                  <a:pt x="1990000" y="1520774"/>
                </a:lnTo>
                <a:lnTo>
                  <a:pt x="1988089" y="1519183"/>
                </a:lnTo>
                <a:lnTo>
                  <a:pt x="1979809" y="1522046"/>
                </a:lnTo>
                <a:lnTo>
                  <a:pt x="1972165" y="1523955"/>
                </a:lnTo>
                <a:lnTo>
                  <a:pt x="1964840" y="1525546"/>
                </a:lnTo>
                <a:lnTo>
                  <a:pt x="1957515" y="1526182"/>
                </a:lnTo>
                <a:lnTo>
                  <a:pt x="1950827" y="1526501"/>
                </a:lnTo>
                <a:lnTo>
                  <a:pt x="1944776" y="1526501"/>
                </a:lnTo>
                <a:lnTo>
                  <a:pt x="1939362" y="1525864"/>
                </a:lnTo>
                <a:lnTo>
                  <a:pt x="1933947" y="1525228"/>
                </a:lnTo>
                <a:lnTo>
                  <a:pt x="1929489" y="1524274"/>
                </a:lnTo>
                <a:lnTo>
                  <a:pt x="1925030" y="1523319"/>
                </a:lnTo>
                <a:lnTo>
                  <a:pt x="1918979" y="1520774"/>
                </a:lnTo>
                <a:lnTo>
                  <a:pt x="1914839" y="1519183"/>
                </a:lnTo>
                <a:lnTo>
                  <a:pt x="1913246" y="1518547"/>
                </a:lnTo>
                <a:lnTo>
                  <a:pt x="1911972" y="1519183"/>
                </a:lnTo>
                <a:lnTo>
                  <a:pt x="1911654" y="1517274"/>
                </a:lnTo>
                <a:lnTo>
                  <a:pt x="1911335" y="1515365"/>
                </a:lnTo>
                <a:lnTo>
                  <a:pt x="1911654" y="1513138"/>
                </a:lnTo>
                <a:lnTo>
                  <a:pt x="1911972" y="1510911"/>
                </a:lnTo>
                <a:lnTo>
                  <a:pt x="1913565" y="1506139"/>
                </a:lnTo>
                <a:lnTo>
                  <a:pt x="1915794" y="1501367"/>
                </a:lnTo>
                <a:lnTo>
                  <a:pt x="1918979" y="1496276"/>
                </a:lnTo>
                <a:lnTo>
                  <a:pt x="1922482" y="1490867"/>
                </a:lnTo>
                <a:lnTo>
                  <a:pt x="1926304" y="1485459"/>
                </a:lnTo>
                <a:lnTo>
                  <a:pt x="1930126" y="1480368"/>
                </a:lnTo>
                <a:lnTo>
                  <a:pt x="1938725" y="1470824"/>
                </a:lnTo>
                <a:lnTo>
                  <a:pt x="1946050" y="1463188"/>
                </a:lnTo>
                <a:lnTo>
                  <a:pt x="1952738" y="1455871"/>
                </a:lnTo>
                <a:lnTo>
                  <a:pt x="1947961" y="1448553"/>
                </a:lnTo>
                <a:close/>
                <a:moveTo>
                  <a:pt x="449116" y="1448553"/>
                </a:moveTo>
                <a:lnTo>
                  <a:pt x="457070" y="1455871"/>
                </a:lnTo>
                <a:lnTo>
                  <a:pt x="464387" y="1463506"/>
                </a:lnTo>
                <a:lnTo>
                  <a:pt x="470432" y="1472096"/>
                </a:lnTo>
                <a:lnTo>
                  <a:pt x="476159" y="1480687"/>
                </a:lnTo>
                <a:lnTo>
                  <a:pt x="481249" y="1489913"/>
                </a:lnTo>
                <a:lnTo>
                  <a:pt x="485385" y="1500094"/>
                </a:lnTo>
                <a:lnTo>
                  <a:pt x="488885" y="1509957"/>
                </a:lnTo>
                <a:lnTo>
                  <a:pt x="490476" y="1515365"/>
                </a:lnTo>
                <a:lnTo>
                  <a:pt x="491430" y="1520774"/>
                </a:lnTo>
                <a:lnTo>
                  <a:pt x="489521" y="1519183"/>
                </a:lnTo>
                <a:lnTo>
                  <a:pt x="481567" y="1522046"/>
                </a:lnTo>
                <a:lnTo>
                  <a:pt x="473932" y="1523955"/>
                </a:lnTo>
                <a:lnTo>
                  <a:pt x="466296" y="1525546"/>
                </a:lnTo>
                <a:lnTo>
                  <a:pt x="459297" y="1526182"/>
                </a:lnTo>
                <a:lnTo>
                  <a:pt x="452615" y="1526501"/>
                </a:lnTo>
                <a:lnTo>
                  <a:pt x="446571" y="1526501"/>
                </a:lnTo>
                <a:lnTo>
                  <a:pt x="440844" y="1525864"/>
                </a:lnTo>
                <a:lnTo>
                  <a:pt x="435753" y="1525228"/>
                </a:lnTo>
                <a:lnTo>
                  <a:pt x="430981" y="1524274"/>
                </a:lnTo>
                <a:lnTo>
                  <a:pt x="426845" y="1523319"/>
                </a:lnTo>
                <a:lnTo>
                  <a:pt x="420482" y="1520774"/>
                </a:lnTo>
                <a:lnTo>
                  <a:pt x="416346" y="1519183"/>
                </a:lnTo>
                <a:lnTo>
                  <a:pt x="415073" y="1518547"/>
                </a:lnTo>
                <a:lnTo>
                  <a:pt x="413483" y="1519183"/>
                </a:lnTo>
                <a:lnTo>
                  <a:pt x="413164" y="1517274"/>
                </a:lnTo>
                <a:lnTo>
                  <a:pt x="413164" y="1515365"/>
                </a:lnTo>
                <a:lnTo>
                  <a:pt x="413164" y="1513138"/>
                </a:lnTo>
                <a:lnTo>
                  <a:pt x="413801" y="1510911"/>
                </a:lnTo>
                <a:lnTo>
                  <a:pt x="415392" y="1506139"/>
                </a:lnTo>
                <a:lnTo>
                  <a:pt x="417619" y="1501367"/>
                </a:lnTo>
                <a:lnTo>
                  <a:pt x="420800" y="1496276"/>
                </a:lnTo>
                <a:lnTo>
                  <a:pt x="424300" y="1490867"/>
                </a:lnTo>
                <a:lnTo>
                  <a:pt x="428118" y="1485459"/>
                </a:lnTo>
                <a:lnTo>
                  <a:pt x="431936" y="1480368"/>
                </a:lnTo>
                <a:lnTo>
                  <a:pt x="439889" y="1470824"/>
                </a:lnTo>
                <a:lnTo>
                  <a:pt x="447207" y="1463188"/>
                </a:lnTo>
                <a:lnTo>
                  <a:pt x="454524" y="1455871"/>
                </a:lnTo>
                <a:lnTo>
                  <a:pt x="449116" y="1448553"/>
                </a:lnTo>
                <a:close/>
                <a:moveTo>
                  <a:pt x="2959101" y="1447800"/>
                </a:moveTo>
                <a:lnTo>
                  <a:pt x="2956879" y="1448116"/>
                </a:lnTo>
                <a:lnTo>
                  <a:pt x="2954339" y="1448432"/>
                </a:lnTo>
                <a:lnTo>
                  <a:pt x="2952433" y="1449694"/>
                </a:lnTo>
                <a:lnTo>
                  <a:pt x="2950211" y="1451273"/>
                </a:lnTo>
                <a:lnTo>
                  <a:pt x="2948623" y="1452851"/>
                </a:lnTo>
                <a:lnTo>
                  <a:pt x="2946719" y="1454745"/>
                </a:lnTo>
                <a:lnTo>
                  <a:pt x="2945131" y="1456954"/>
                </a:lnTo>
                <a:lnTo>
                  <a:pt x="2943861" y="1459795"/>
                </a:lnTo>
                <a:lnTo>
                  <a:pt x="2941321" y="1458217"/>
                </a:lnTo>
                <a:lnTo>
                  <a:pt x="2939099" y="1456639"/>
                </a:lnTo>
                <a:lnTo>
                  <a:pt x="2936876" y="1455376"/>
                </a:lnTo>
                <a:lnTo>
                  <a:pt x="2934336" y="1454429"/>
                </a:lnTo>
                <a:lnTo>
                  <a:pt x="2932113" y="1453798"/>
                </a:lnTo>
                <a:lnTo>
                  <a:pt x="2929891" y="1453798"/>
                </a:lnTo>
                <a:lnTo>
                  <a:pt x="2927669" y="1454429"/>
                </a:lnTo>
                <a:lnTo>
                  <a:pt x="2925129" y="1455060"/>
                </a:lnTo>
                <a:lnTo>
                  <a:pt x="2923223" y="1456323"/>
                </a:lnTo>
                <a:lnTo>
                  <a:pt x="2921319" y="1457270"/>
                </a:lnTo>
                <a:lnTo>
                  <a:pt x="2919731" y="1459164"/>
                </a:lnTo>
                <a:lnTo>
                  <a:pt x="2918779" y="1461689"/>
                </a:lnTo>
                <a:lnTo>
                  <a:pt x="2917509" y="1463899"/>
                </a:lnTo>
                <a:lnTo>
                  <a:pt x="2917191" y="1466109"/>
                </a:lnTo>
                <a:lnTo>
                  <a:pt x="2916556" y="1469265"/>
                </a:lnTo>
                <a:lnTo>
                  <a:pt x="2916556" y="1471791"/>
                </a:lnTo>
                <a:lnTo>
                  <a:pt x="2913381" y="1471159"/>
                </a:lnTo>
                <a:lnTo>
                  <a:pt x="2910523" y="1470844"/>
                </a:lnTo>
                <a:lnTo>
                  <a:pt x="2907983" y="1470844"/>
                </a:lnTo>
                <a:lnTo>
                  <a:pt x="2905761" y="1471159"/>
                </a:lnTo>
                <a:lnTo>
                  <a:pt x="2902903" y="1471475"/>
                </a:lnTo>
                <a:lnTo>
                  <a:pt x="2900999" y="1472422"/>
                </a:lnTo>
                <a:lnTo>
                  <a:pt x="2899093" y="1473369"/>
                </a:lnTo>
                <a:lnTo>
                  <a:pt x="2897189" y="1474947"/>
                </a:lnTo>
                <a:lnTo>
                  <a:pt x="2895919" y="1476841"/>
                </a:lnTo>
                <a:lnTo>
                  <a:pt x="2894966" y="1479051"/>
                </a:lnTo>
                <a:lnTo>
                  <a:pt x="2894649" y="1481576"/>
                </a:lnTo>
                <a:lnTo>
                  <a:pt x="2894013" y="1483786"/>
                </a:lnTo>
                <a:lnTo>
                  <a:pt x="2894013" y="1485995"/>
                </a:lnTo>
                <a:lnTo>
                  <a:pt x="2894649" y="1488836"/>
                </a:lnTo>
                <a:lnTo>
                  <a:pt x="2895283" y="1491362"/>
                </a:lnTo>
                <a:lnTo>
                  <a:pt x="2895919" y="1494518"/>
                </a:lnTo>
                <a:lnTo>
                  <a:pt x="2893379" y="1494834"/>
                </a:lnTo>
                <a:lnTo>
                  <a:pt x="2890521" y="1495465"/>
                </a:lnTo>
                <a:lnTo>
                  <a:pt x="2887981" y="1496728"/>
                </a:lnTo>
                <a:lnTo>
                  <a:pt x="2886076" y="1497991"/>
                </a:lnTo>
                <a:lnTo>
                  <a:pt x="2883853" y="1499253"/>
                </a:lnTo>
                <a:lnTo>
                  <a:pt x="2882266" y="1500831"/>
                </a:lnTo>
                <a:lnTo>
                  <a:pt x="2880996" y="1502725"/>
                </a:lnTo>
                <a:lnTo>
                  <a:pt x="2880361" y="1504619"/>
                </a:lnTo>
                <a:lnTo>
                  <a:pt x="2879409" y="1507145"/>
                </a:lnTo>
                <a:lnTo>
                  <a:pt x="2879409" y="1509354"/>
                </a:lnTo>
                <a:lnTo>
                  <a:pt x="2880043" y="1511564"/>
                </a:lnTo>
                <a:lnTo>
                  <a:pt x="2880679" y="1513774"/>
                </a:lnTo>
                <a:lnTo>
                  <a:pt x="2881949" y="1516299"/>
                </a:lnTo>
                <a:lnTo>
                  <a:pt x="2882901" y="1518509"/>
                </a:lnTo>
                <a:lnTo>
                  <a:pt x="2884806" y="1520718"/>
                </a:lnTo>
                <a:lnTo>
                  <a:pt x="2886711" y="1522612"/>
                </a:lnTo>
                <a:lnTo>
                  <a:pt x="2884489" y="1524506"/>
                </a:lnTo>
                <a:lnTo>
                  <a:pt x="2882266" y="1526084"/>
                </a:lnTo>
                <a:lnTo>
                  <a:pt x="2880361" y="1527978"/>
                </a:lnTo>
                <a:lnTo>
                  <a:pt x="2878773" y="1530188"/>
                </a:lnTo>
                <a:lnTo>
                  <a:pt x="2877503" y="1532398"/>
                </a:lnTo>
                <a:lnTo>
                  <a:pt x="2876869" y="1534607"/>
                </a:lnTo>
                <a:lnTo>
                  <a:pt x="2876551" y="1536817"/>
                </a:lnTo>
                <a:lnTo>
                  <a:pt x="2876551" y="1539027"/>
                </a:lnTo>
                <a:lnTo>
                  <a:pt x="2876869" y="1541552"/>
                </a:lnTo>
                <a:lnTo>
                  <a:pt x="2878139" y="1543446"/>
                </a:lnTo>
                <a:lnTo>
                  <a:pt x="2879091" y="1545340"/>
                </a:lnTo>
                <a:lnTo>
                  <a:pt x="2880679" y="1547234"/>
                </a:lnTo>
                <a:lnTo>
                  <a:pt x="2882583" y="1548812"/>
                </a:lnTo>
                <a:lnTo>
                  <a:pt x="2884806" y="1550075"/>
                </a:lnTo>
                <a:lnTo>
                  <a:pt x="2887346" y="1551653"/>
                </a:lnTo>
                <a:lnTo>
                  <a:pt x="2889886" y="1552600"/>
                </a:lnTo>
                <a:lnTo>
                  <a:pt x="2888299" y="1555125"/>
                </a:lnTo>
                <a:lnTo>
                  <a:pt x="2887346" y="1557335"/>
                </a:lnTo>
                <a:lnTo>
                  <a:pt x="2886393" y="1560176"/>
                </a:lnTo>
                <a:lnTo>
                  <a:pt x="2885759" y="1562386"/>
                </a:lnTo>
                <a:lnTo>
                  <a:pt x="2885759" y="1565227"/>
                </a:lnTo>
                <a:lnTo>
                  <a:pt x="2885759" y="1567436"/>
                </a:lnTo>
                <a:lnTo>
                  <a:pt x="2886076" y="1569646"/>
                </a:lnTo>
                <a:lnTo>
                  <a:pt x="2887346" y="1571540"/>
                </a:lnTo>
                <a:lnTo>
                  <a:pt x="2888299" y="1573434"/>
                </a:lnTo>
                <a:lnTo>
                  <a:pt x="2890203" y="1575012"/>
                </a:lnTo>
                <a:lnTo>
                  <a:pt x="2892109" y="1576590"/>
                </a:lnTo>
                <a:lnTo>
                  <a:pt x="2894013" y="1577222"/>
                </a:lnTo>
                <a:lnTo>
                  <a:pt x="2896871" y="1578169"/>
                </a:lnTo>
                <a:lnTo>
                  <a:pt x="2899411" y="1578484"/>
                </a:lnTo>
                <a:lnTo>
                  <a:pt x="2902269" y="1578800"/>
                </a:lnTo>
                <a:lnTo>
                  <a:pt x="2904809" y="1578800"/>
                </a:lnTo>
                <a:lnTo>
                  <a:pt x="2904491" y="1581641"/>
                </a:lnTo>
                <a:lnTo>
                  <a:pt x="2904491" y="1584166"/>
                </a:lnTo>
                <a:lnTo>
                  <a:pt x="2904809" y="1587007"/>
                </a:lnTo>
                <a:lnTo>
                  <a:pt x="2905126" y="1589533"/>
                </a:lnTo>
                <a:lnTo>
                  <a:pt x="2906079" y="1591742"/>
                </a:lnTo>
                <a:lnTo>
                  <a:pt x="2907349" y="1593636"/>
                </a:lnTo>
                <a:lnTo>
                  <a:pt x="2908301" y="1595530"/>
                </a:lnTo>
                <a:lnTo>
                  <a:pt x="2910206" y="1597108"/>
                </a:lnTo>
                <a:lnTo>
                  <a:pt x="2912111" y="1598371"/>
                </a:lnTo>
                <a:lnTo>
                  <a:pt x="2914651" y="1599002"/>
                </a:lnTo>
                <a:lnTo>
                  <a:pt x="2916873" y="1599634"/>
                </a:lnTo>
                <a:lnTo>
                  <a:pt x="2919096" y="1599634"/>
                </a:lnTo>
                <a:lnTo>
                  <a:pt x="2921319" y="1599002"/>
                </a:lnTo>
                <a:lnTo>
                  <a:pt x="2924176" y="1598687"/>
                </a:lnTo>
                <a:lnTo>
                  <a:pt x="2926716" y="1597740"/>
                </a:lnTo>
                <a:lnTo>
                  <a:pt x="2929573" y="1596477"/>
                </a:lnTo>
                <a:lnTo>
                  <a:pt x="2930209" y="1599002"/>
                </a:lnTo>
                <a:lnTo>
                  <a:pt x="2931479" y="1601843"/>
                </a:lnTo>
                <a:lnTo>
                  <a:pt x="2932431" y="1604053"/>
                </a:lnTo>
                <a:lnTo>
                  <a:pt x="2934019" y="1605947"/>
                </a:lnTo>
                <a:lnTo>
                  <a:pt x="2935606" y="1607841"/>
                </a:lnTo>
                <a:lnTo>
                  <a:pt x="2937511" y="1609419"/>
                </a:lnTo>
                <a:lnTo>
                  <a:pt x="2939416" y="1610682"/>
                </a:lnTo>
                <a:lnTo>
                  <a:pt x="2941639" y="1610998"/>
                </a:lnTo>
                <a:lnTo>
                  <a:pt x="2944179" y="1611313"/>
                </a:lnTo>
                <a:lnTo>
                  <a:pt x="2946401" y="1611313"/>
                </a:lnTo>
                <a:lnTo>
                  <a:pt x="2948623" y="1610682"/>
                </a:lnTo>
                <a:lnTo>
                  <a:pt x="2951163" y="1609735"/>
                </a:lnTo>
                <a:lnTo>
                  <a:pt x="2953069" y="1608157"/>
                </a:lnTo>
                <a:lnTo>
                  <a:pt x="2955291" y="1606894"/>
                </a:lnTo>
                <a:lnTo>
                  <a:pt x="2957196" y="1605000"/>
                </a:lnTo>
                <a:lnTo>
                  <a:pt x="2959101" y="1602475"/>
                </a:lnTo>
                <a:lnTo>
                  <a:pt x="2961006" y="1605000"/>
                </a:lnTo>
                <a:lnTo>
                  <a:pt x="2962911" y="1606894"/>
                </a:lnTo>
                <a:lnTo>
                  <a:pt x="2964816" y="1608157"/>
                </a:lnTo>
                <a:lnTo>
                  <a:pt x="2967039" y="1609735"/>
                </a:lnTo>
                <a:lnTo>
                  <a:pt x="2969579" y="1610682"/>
                </a:lnTo>
                <a:lnTo>
                  <a:pt x="2971801" y="1611313"/>
                </a:lnTo>
                <a:lnTo>
                  <a:pt x="2974023" y="1611313"/>
                </a:lnTo>
                <a:lnTo>
                  <a:pt x="2976246" y="1610998"/>
                </a:lnTo>
                <a:lnTo>
                  <a:pt x="2978151" y="1610682"/>
                </a:lnTo>
                <a:lnTo>
                  <a:pt x="2980691" y="1609419"/>
                </a:lnTo>
                <a:lnTo>
                  <a:pt x="2982279" y="1607841"/>
                </a:lnTo>
                <a:lnTo>
                  <a:pt x="2984183" y="1605947"/>
                </a:lnTo>
                <a:lnTo>
                  <a:pt x="2985453" y="1604053"/>
                </a:lnTo>
                <a:lnTo>
                  <a:pt x="2986723" y="1601843"/>
                </a:lnTo>
                <a:lnTo>
                  <a:pt x="2987359" y="1599002"/>
                </a:lnTo>
                <a:lnTo>
                  <a:pt x="2988629" y="1596477"/>
                </a:lnTo>
                <a:lnTo>
                  <a:pt x="2990851" y="1597740"/>
                </a:lnTo>
                <a:lnTo>
                  <a:pt x="2993709" y="1598687"/>
                </a:lnTo>
                <a:lnTo>
                  <a:pt x="2996249" y="1599002"/>
                </a:lnTo>
                <a:lnTo>
                  <a:pt x="2999106" y="1599634"/>
                </a:lnTo>
                <a:lnTo>
                  <a:pt x="3001329" y="1599634"/>
                </a:lnTo>
                <a:lnTo>
                  <a:pt x="3003551" y="1599002"/>
                </a:lnTo>
                <a:lnTo>
                  <a:pt x="3006091" y="1598371"/>
                </a:lnTo>
                <a:lnTo>
                  <a:pt x="3007996" y="1597108"/>
                </a:lnTo>
                <a:lnTo>
                  <a:pt x="3009266" y="1595530"/>
                </a:lnTo>
                <a:lnTo>
                  <a:pt x="3010853" y="1593636"/>
                </a:lnTo>
                <a:lnTo>
                  <a:pt x="3012123" y="1591742"/>
                </a:lnTo>
                <a:lnTo>
                  <a:pt x="3012759" y="1589533"/>
                </a:lnTo>
                <a:lnTo>
                  <a:pt x="3013393" y="1587007"/>
                </a:lnTo>
                <a:lnTo>
                  <a:pt x="3013393" y="1584166"/>
                </a:lnTo>
                <a:lnTo>
                  <a:pt x="3013393" y="1581641"/>
                </a:lnTo>
                <a:lnTo>
                  <a:pt x="3012759" y="1578800"/>
                </a:lnTo>
                <a:lnTo>
                  <a:pt x="3015933" y="1578800"/>
                </a:lnTo>
                <a:lnTo>
                  <a:pt x="3018791" y="1578484"/>
                </a:lnTo>
                <a:lnTo>
                  <a:pt x="3021331" y="1578169"/>
                </a:lnTo>
                <a:lnTo>
                  <a:pt x="3023553" y="1577222"/>
                </a:lnTo>
                <a:lnTo>
                  <a:pt x="3026093" y="1576590"/>
                </a:lnTo>
                <a:lnTo>
                  <a:pt x="3027999" y="1575012"/>
                </a:lnTo>
                <a:lnTo>
                  <a:pt x="3029269" y="1573434"/>
                </a:lnTo>
                <a:lnTo>
                  <a:pt x="3030856" y="1571540"/>
                </a:lnTo>
                <a:lnTo>
                  <a:pt x="3031809" y="1569646"/>
                </a:lnTo>
                <a:lnTo>
                  <a:pt x="3032443" y="1567436"/>
                </a:lnTo>
                <a:lnTo>
                  <a:pt x="3032443" y="1565227"/>
                </a:lnTo>
                <a:lnTo>
                  <a:pt x="3032443" y="1562386"/>
                </a:lnTo>
                <a:lnTo>
                  <a:pt x="3031809" y="1560176"/>
                </a:lnTo>
                <a:lnTo>
                  <a:pt x="3030856" y="1557335"/>
                </a:lnTo>
                <a:lnTo>
                  <a:pt x="3029903" y="1555125"/>
                </a:lnTo>
                <a:lnTo>
                  <a:pt x="3028316" y="1552600"/>
                </a:lnTo>
                <a:lnTo>
                  <a:pt x="3030856" y="1551653"/>
                </a:lnTo>
                <a:lnTo>
                  <a:pt x="3033396" y="1550075"/>
                </a:lnTo>
                <a:lnTo>
                  <a:pt x="3035619" y="1548812"/>
                </a:lnTo>
                <a:lnTo>
                  <a:pt x="3037523" y="1547234"/>
                </a:lnTo>
                <a:lnTo>
                  <a:pt x="3039111" y="1545340"/>
                </a:lnTo>
                <a:lnTo>
                  <a:pt x="3040063" y="1543446"/>
                </a:lnTo>
                <a:lnTo>
                  <a:pt x="3041333" y="1541552"/>
                </a:lnTo>
                <a:lnTo>
                  <a:pt x="3041651" y="1539027"/>
                </a:lnTo>
                <a:lnTo>
                  <a:pt x="3041651" y="1536817"/>
                </a:lnTo>
                <a:lnTo>
                  <a:pt x="3041333" y="1534607"/>
                </a:lnTo>
                <a:lnTo>
                  <a:pt x="3040699" y="1532398"/>
                </a:lnTo>
                <a:lnTo>
                  <a:pt x="3039429" y="1530188"/>
                </a:lnTo>
                <a:lnTo>
                  <a:pt x="3037841" y="1527978"/>
                </a:lnTo>
                <a:lnTo>
                  <a:pt x="3035936" y="1526084"/>
                </a:lnTo>
                <a:lnTo>
                  <a:pt x="3033713" y="1524506"/>
                </a:lnTo>
                <a:lnTo>
                  <a:pt x="3031173" y="1522612"/>
                </a:lnTo>
                <a:lnTo>
                  <a:pt x="3033396" y="1520718"/>
                </a:lnTo>
                <a:lnTo>
                  <a:pt x="3035301" y="1518509"/>
                </a:lnTo>
                <a:lnTo>
                  <a:pt x="3036253" y="1516299"/>
                </a:lnTo>
                <a:lnTo>
                  <a:pt x="3037523" y="1513774"/>
                </a:lnTo>
                <a:lnTo>
                  <a:pt x="3038159" y="1511564"/>
                </a:lnTo>
                <a:lnTo>
                  <a:pt x="3038476" y="1509354"/>
                </a:lnTo>
                <a:lnTo>
                  <a:pt x="3038476" y="1507145"/>
                </a:lnTo>
                <a:lnTo>
                  <a:pt x="3037841" y="1504619"/>
                </a:lnTo>
                <a:lnTo>
                  <a:pt x="3037206" y="1502725"/>
                </a:lnTo>
                <a:lnTo>
                  <a:pt x="3035936" y="1500831"/>
                </a:lnTo>
                <a:lnTo>
                  <a:pt x="3034031" y="1498938"/>
                </a:lnTo>
                <a:lnTo>
                  <a:pt x="3032126" y="1497991"/>
                </a:lnTo>
                <a:lnTo>
                  <a:pt x="3029903" y="1496728"/>
                </a:lnTo>
                <a:lnTo>
                  <a:pt x="3027363" y="1495465"/>
                </a:lnTo>
                <a:lnTo>
                  <a:pt x="3024823" y="1494834"/>
                </a:lnTo>
                <a:lnTo>
                  <a:pt x="3021649" y="1494518"/>
                </a:lnTo>
                <a:lnTo>
                  <a:pt x="3022919" y="1491362"/>
                </a:lnTo>
                <a:lnTo>
                  <a:pt x="3023553" y="1488836"/>
                </a:lnTo>
                <a:lnTo>
                  <a:pt x="3023871" y="1485995"/>
                </a:lnTo>
                <a:lnTo>
                  <a:pt x="3023871" y="1483786"/>
                </a:lnTo>
                <a:lnTo>
                  <a:pt x="3023553" y="1481576"/>
                </a:lnTo>
                <a:lnTo>
                  <a:pt x="3022919" y="1479051"/>
                </a:lnTo>
                <a:lnTo>
                  <a:pt x="3021966" y="1476841"/>
                </a:lnTo>
                <a:lnTo>
                  <a:pt x="3020696" y="1474947"/>
                </a:lnTo>
                <a:lnTo>
                  <a:pt x="3019109" y="1473369"/>
                </a:lnTo>
                <a:lnTo>
                  <a:pt x="3017203" y="1472422"/>
                </a:lnTo>
                <a:lnTo>
                  <a:pt x="3014663" y="1471475"/>
                </a:lnTo>
                <a:lnTo>
                  <a:pt x="3012441" y="1471159"/>
                </a:lnTo>
                <a:lnTo>
                  <a:pt x="3009901" y="1470844"/>
                </a:lnTo>
                <a:lnTo>
                  <a:pt x="3007043" y="1470844"/>
                </a:lnTo>
                <a:lnTo>
                  <a:pt x="3004503" y="1471159"/>
                </a:lnTo>
                <a:lnTo>
                  <a:pt x="3001646" y="1471791"/>
                </a:lnTo>
                <a:lnTo>
                  <a:pt x="3001329" y="1469265"/>
                </a:lnTo>
                <a:lnTo>
                  <a:pt x="3001011" y="1466109"/>
                </a:lnTo>
                <a:lnTo>
                  <a:pt x="3000059" y="1463899"/>
                </a:lnTo>
                <a:lnTo>
                  <a:pt x="2999423" y="1461689"/>
                </a:lnTo>
                <a:lnTo>
                  <a:pt x="2997836" y="1459164"/>
                </a:lnTo>
                <a:lnTo>
                  <a:pt x="2996249" y="1457270"/>
                </a:lnTo>
                <a:lnTo>
                  <a:pt x="2994661" y="1456323"/>
                </a:lnTo>
                <a:lnTo>
                  <a:pt x="2992756" y="1455060"/>
                </a:lnTo>
                <a:lnTo>
                  <a:pt x="2990533" y="1454429"/>
                </a:lnTo>
                <a:lnTo>
                  <a:pt x="2988311" y="1453798"/>
                </a:lnTo>
                <a:lnTo>
                  <a:pt x="2986089" y="1453798"/>
                </a:lnTo>
                <a:lnTo>
                  <a:pt x="2983549" y="1454429"/>
                </a:lnTo>
                <a:lnTo>
                  <a:pt x="2981009" y="1455376"/>
                </a:lnTo>
                <a:lnTo>
                  <a:pt x="2978786" y="1456639"/>
                </a:lnTo>
                <a:lnTo>
                  <a:pt x="2976246" y="1458217"/>
                </a:lnTo>
                <a:lnTo>
                  <a:pt x="2974023" y="1459795"/>
                </a:lnTo>
                <a:lnTo>
                  <a:pt x="2972436" y="1456954"/>
                </a:lnTo>
                <a:lnTo>
                  <a:pt x="2970849" y="1454745"/>
                </a:lnTo>
                <a:lnTo>
                  <a:pt x="2969579" y="1452851"/>
                </a:lnTo>
                <a:lnTo>
                  <a:pt x="2967673" y="1451273"/>
                </a:lnTo>
                <a:lnTo>
                  <a:pt x="2965769" y="1449694"/>
                </a:lnTo>
                <a:lnTo>
                  <a:pt x="2963229" y="1448432"/>
                </a:lnTo>
                <a:lnTo>
                  <a:pt x="2961323" y="1448116"/>
                </a:lnTo>
                <a:lnTo>
                  <a:pt x="2959101" y="1447800"/>
                </a:lnTo>
                <a:close/>
                <a:moveTo>
                  <a:pt x="1903055" y="1430100"/>
                </a:moveTo>
                <a:lnTo>
                  <a:pt x="1922164" y="1437418"/>
                </a:lnTo>
                <a:lnTo>
                  <a:pt x="1905921" y="1469233"/>
                </a:lnTo>
                <a:lnTo>
                  <a:pt x="1892227" y="1462234"/>
                </a:lnTo>
                <a:lnTo>
                  <a:pt x="1903055" y="1430100"/>
                </a:lnTo>
                <a:close/>
                <a:moveTo>
                  <a:pt x="404574" y="1430100"/>
                </a:moveTo>
                <a:lnTo>
                  <a:pt x="423664" y="1437418"/>
                </a:lnTo>
                <a:lnTo>
                  <a:pt x="407120" y="1469233"/>
                </a:lnTo>
                <a:lnTo>
                  <a:pt x="394075" y="1462234"/>
                </a:lnTo>
                <a:lnTo>
                  <a:pt x="404574" y="1430100"/>
                </a:lnTo>
                <a:close/>
                <a:moveTo>
                  <a:pt x="1864519" y="1417692"/>
                </a:moveTo>
                <a:lnTo>
                  <a:pt x="1870888" y="1417692"/>
                </a:lnTo>
                <a:lnTo>
                  <a:pt x="1877258" y="1418329"/>
                </a:lnTo>
                <a:lnTo>
                  <a:pt x="1869614" y="1423419"/>
                </a:lnTo>
                <a:lnTo>
                  <a:pt x="1869933" y="1430100"/>
                </a:lnTo>
                <a:lnTo>
                  <a:pt x="1869614" y="1436463"/>
                </a:lnTo>
                <a:lnTo>
                  <a:pt x="1869296" y="1442826"/>
                </a:lnTo>
                <a:lnTo>
                  <a:pt x="1868022" y="1448553"/>
                </a:lnTo>
                <a:lnTo>
                  <a:pt x="1866748" y="1454280"/>
                </a:lnTo>
                <a:lnTo>
                  <a:pt x="1865474" y="1459688"/>
                </a:lnTo>
                <a:lnTo>
                  <a:pt x="1863563" y="1465097"/>
                </a:lnTo>
                <a:lnTo>
                  <a:pt x="1861971" y="1469551"/>
                </a:lnTo>
                <a:lnTo>
                  <a:pt x="1858149" y="1477823"/>
                </a:lnTo>
                <a:lnTo>
                  <a:pt x="1854964" y="1483868"/>
                </a:lnTo>
                <a:lnTo>
                  <a:pt x="1851461" y="1489277"/>
                </a:lnTo>
                <a:lnTo>
                  <a:pt x="1849869" y="1488959"/>
                </a:lnTo>
                <a:lnTo>
                  <a:pt x="1847958" y="1488640"/>
                </a:lnTo>
                <a:lnTo>
                  <a:pt x="1844454" y="1487368"/>
                </a:lnTo>
                <a:lnTo>
                  <a:pt x="1840951" y="1484504"/>
                </a:lnTo>
                <a:lnTo>
                  <a:pt x="1837129" y="1481641"/>
                </a:lnTo>
                <a:lnTo>
                  <a:pt x="1833626" y="1478141"/>
                </a:lnTo>
                <a:lnTo>
                  <a:pt x="1830123" y="1474005"/>
                </a:lnTo>
                <a:lnTo>
                  <a:pt x="1826301" y="1469233"/>
                </a:lnTo>
                <a:lnTo>
                  <a:pt x="1823435" y="1464779"/>
                </a:lnTo>
                <a:lnTo>
                  <a:pt x="1816747" y="1454916"/>
                </a:lnTo>
                <a:lnTo>
                  <a:pt x="1811333" y="1445690"/>
                </a:lnTo>
                <a:lnTo>
                  <a:pt x="1807192" y="1437736"/>
                </a:lnTo>
                <a:lnTo>
                  <a:pt x="1804326" y="1432645"/>
                </a:lnTo>
                <a:lnTo>
                  <a:pt x="1811333" y="1429146"/>
                </a:lnTo>
                <a:lnTo>
                  <a:pt x="1818339" y="1425964"/>
                </a:lnTo>
                <a:lnTo>
                  <a:pt x="1825664" y="1423737"/>
                </a:lnTo>
                <a:lnTo>
                  <a:pt x="1832989" y="1421510"/>
                </a:lnTo>
                <a:lnTo>
                  <a:pt x="1840633" y="1419919"/>
                </a:lnTo>
                <a:lnTo>
                  <a:pt x="1848276" y="1418329"/>
                </a:lnTo>
                <a:lnTo>
                  <a:pt x="1856557" y="1418010"/>
                </a:lnTo>
                <a:lnTo>
                  <a:pt x="1864519" y="1417692"/>
                </a:lnTo>
                <a:close/>
                <a:moveTo>
                  <a:pt x="366078" y="1417692"/>
                </a:moveTo>
                <a:lnTo>
                  <a:pt x="372441" y="1417692"/>
                </a:lnTo>
                <a:lnTo>
                  <a:pt x="379122" y="1418329"/>
                </a:lnTo>
                <a:lnTo>
                  <a:pt x="371486" y="1423419"/>
                </a:lnTo>
                <a:lnTo>
                  <a:pt x="371486" y="1430100"/>
                </a:lnTo>
                <a:lnTo>
                  <a:pt x="371486" y="1436463"/>
                </a:lnTo>
                <a:lnTo>
                  <a:pt x="370532" y="1442826"/>
                </a:lnTo>
                <a:lnTo>
                  <a:pt x="369896" y="1448553"/>
                </a:lnTo>
                <a:lnTo>
                  <a:pt x="368305" y="1454280"/>
                </a:lnTo>
                <a:lnTo>
                  <a:pt x="366714" y="1459688"/>
                </a:lnTo>
                <a:lnTo>
                  <a:pt x="365123" y="1465097"/>
                </a:lnTo>
                <a:lnTo>
                  <a:pt x="363214" y="1469551"/>
                </a:lnTo>
                <a:lnTo>
                  <a:pt x="360033" y="1477823"/>
                </a:lnTo>
                <a:lnTo>
                  <a:pt x="356533" y="1483868"/>
                </a:lnTo>
                <a:lnTo>
                  <a:pt x="353352" y="1489277"/>
                </a:lnTo>
                <a:lnTo>
                  <a:pt x="351443" y="1488959"/>
                </a:lnTo>
                <a:lnTo>
                  <a:pt x="349852" y="1488640"/>
                </a:lnTo>
                <a:lnTo>
                  <a:pt x="346352" y="1487368"/>
                </a:lnTo>
                <a:lnTo>
                  <a:pt x="342534" y="1484504"/>
                </a:lnTo>
                <a:lnTo>
                  <a:pt x="339035" y="1481641"/>
                </a:lnTo>
                <a:lnTo>
                  <a:pt x="335535" y="1478141"/>
                </a:lnTo>
                <a:lnTo>
                  <a:pt x="331717" y="1474005"/>
                </a:lnTo>
                <a:lnTo>
                  <a:pt x="328218" y="1469233"/>
                </a:lnTo>
                <a:lnTo>
                  <a:pt x="324718" y="1464779"/>
                </a:lnTo>
                <a:lnTo>
                  <a:pt x="318673" y="1454916"/>
                </a:lnTo>
                <a:lnTo>
                  <a:pt x="313264" y="1445690"/>
                </a:lnTo>
                <a:lnTo>
                  <a:pt x="309128" y="1437736"/>
                </a:lnTo>
                <a:lnTo>
                  <a:pt x="306265" y="1432645"/>
                </a:lnTo>
                <a:lnTo>
                  <a:pt x="312946" y="1429146"/>
                </a:lnTo>
                <a:lnTo>
                  <a:pt x="320264" y="1425964"/>
                </a:lnTo>
                <a:lnTo>
                  <a:pt x="327263" y="1423737"/>
                </a:lnTo>
                <a:lnTo>
                  <a:pt x="334899" y="1421510"/>
                </a:lnTo>
                <a:lnTo>
                  <a:pt x="342216" y="1419919"/>
                </a:lnTo>
                <a:lnTo>
                  <a:pt x="350170" y="1418329"/>
                </a:lnTo>
                <a:lnTo>
                  <a:pt x="357806" y="1418010"/>
                </a:lnTo>
                <a:lnTo>
                  <a:pt x="366078" y="1417692"/>
                </a:lnTo>
                <a:close/>
                <a:moveTo>
                  <a:pt x="3833143" y="1390650"/>
                </a:moveTo>
                <a:lnTo>
                  <a:pt x="3836355" y="1390650"/>
                </a:lnTo>
                <a:lnTo>
                  <a:pt x="3838924" y="1390650"/>
                </a:lnTo>
                <a:lnTo>
                  <a:pt x="3841815" y="1390971"/>
                </a:lnTo>
                <a:lnTo>
                  <a:pt x="3844384" y="1391934"/>
                </a:lnTo>
                <a:lnTo>
                  <a:pt x="3846954" y="1392577"/>
                </a:lnTo>
                <a:lnTo>
                  <a:pt x="3849523" y="1393861"/>
                </a:lnTo>
                <a:lnTo>
                  <a:pt x="3851771" y="1395467"/>
                </a:lnTo>
                <a:lnTo>
                  <a:pt x="3853698" y="1396752"/>
                </a:lnTo>
                <a:lnTo>
                  <a:pt x="3855625" y="1398358"/>
                </a:lnTo>
                <a:lnTo>
                  <a:pt x="3857874" y="1400927"/>
                </a:lnTo>
                <a:lnTo>
                  <a:pt x="3859158" y="1402854"/>
                </a:lnTo>
                <a:lnTo>
                  <a:pt x="3860764" y="1405103"/>
                </a:lnTo>
                <a:lnTo>
                  <a:pt x="3862049" y="1407351"/>
                </a:lnTo>
                <a:lnTo>
                  <a:pt x="3862691" y="1410241"/>
                </a:lnTo>
                <a:lnTo>
                  <a:pt x="3863655" y="1412811"/>
                </a:lnTo>
                <a:lnTo>
                  <a:pt x="3863976" y="1415701"/>
                </a:lnTo>
                <a:lnTo>
                  <a:pt x="3863976" y="1418271"/>
                </a:lnTo>
                <a:lnTo>
                  <a:pt x="3863976" y="1421161"/>
                </a:lnTo>
                <a:lnTo>
                  <a:pt x="3863655" y="1424052"/>
                </a:lnTo>
                <a:lnTo>
                  <a:pt x="3862691" y="1426300"/>
                </a:lnTo>
                <a:lnTo>
                  <a:pt x="3862049" y="1429191"/>
                </a:lnTo>
                <a:lnTo>
                  <a:pt x="3860764" y="1431439"/>
                </a:lnTo>
                <a:lnTo>
                  <a:pt x="3859158" y="1433687"/>
                </a:lnTo>
                <a:lnTo>
                  <a:pt x="3857874" y="1436256"/>
                </a:lnTo>
                <a:lnTo>
                  <a:pt x="3855625" y="1438183"/>
                </a:lnTo>
                <a:lnTo>
                  <a:pt x="3853698" y="1439789"/>
                </a:lnTo>
                <a:lnTo>
                  <a:pt x="3851771" y="1441074"/>
                </a:lnTo>
                <a:lnTo>
                  <a:pt x="3849523" y="1442680"/>
                </a:lnTo>
                <a:lnTo>
                  <a:pt x="3846954" y="1443965"/>
                </a:lnTo>
                <a:lnTo>
                  <a:pt x="3844384" y="1444607"/>
                </a:lnTo>
                <a:lnTo>
                  <a:pt x="3841815" y="1445570"/>
                </a:lnTo>
                <a:lnTo>
                  <a:pt x="3838924" y="1445892"/>
                </a:lnTo>
                <a:lnTo>
                  <a:pt x="3836355" y="1446213"/>
                </a:lnTo>
                <a:lnTo>
                  <a:pt x="3833143" y="1445892"/>
                </a:lnTo>
                <a:lnTo>
                  <a:pt x="3830574" y="1445570"/>
                </a:lnTo>
                <a:lnTo>
                  <a:pt x="3827683" y="1444607"/>
                </a:lnTo>
                <a:lnTo>
                  <a:pt x="3825435" y="1443965"/>
                </a:lnTo>
                <a:lnTo>
                  <a:pt x="3823187" y="1442680"/>
                </a:lnTo>
                <a:lnTo>
                  <a:pt x="3820939" y="1441074"/>
                </a:lnTo>
                <a:lnTo>
                  <a:pt x="3818369" y="1439789"/>
                </a:lnTo>
                <a:lnTo>
                  <a:pt x="3816442" y="1438183"/>
                </a:lnTo>
                <a:lnTo>
                  <a:pt x="3814515" y="1436256"/>
                </a:lnTo>
                <a:lnTo>
                  <a:pt x="3812909" y="1433687"/>
                </a:lnTo>
                <a:lnTo>
                  <a:pt x="3811946" y="1431439"/>
                </a:lnTo>
                <a:lnTo>
                  <a:pt x="3810661" y="1429191"/>
                </a:lnTo>
                <a:lnTo>
                  <a:pt x="3809377" y="1426300"/>
                </a:lnTo>
                <a:lnTo>
                  <a:pt x="3808734" y="1424052"/>
                </a:lnTo>
                <a:lnTo>
                  <a:pt x="3808413" y="1421161"/>
                </a:lnTo>
                <a:lnTo>
                  <a:pt x="3808413" y="1418271"/>
                </a:lnTo>
                <a:lnTo>
                  <a:pt x="3808413" y="1415701"/>
                </a:lnTo>
                <a:lnTo>
                  <a:pt x="3808734" y="1412811"/>
                </a:lnTo>
                <a:lnTo>
                  <a:pt x="3809377" y="1410241"/>
                </a:lnTo>
                <a:lnTo>
                  <a:pt x="3810661" y="1407351"/>
                </a:lnTo>
                <a:lnTo>
                  <a:pt x="3811946" y="1405103"/>
                </a:lnTo>
                <a:lnTo>
                  <a:pt x="3812909" y="1402854"/>
                </a:lnTo>
                <a:lnTo>
                  <a:pt x="3814515" y="1400927"/>
                </a:lnTo>
                <a:lnTo>
                  <a:pt x="3816442" y="1398358"/>
                </a:lnTo>
                <a:lnTo>
                  <a:pt x="3818369" y="1396752"/>
                </a:lnTo>
                <a:lnTo>
                  <a:pt x="3820939" y="1395467"/>
                </a:lnTo>
                <a:lnTo>
                  <a:pt x="3823187" y="1393861"/>
                </a:lnTo>
                <a:lnTo>
                  <a:pt x="3825435" y="1392577"/>
                </a:lnTo>
                <a:lnTo>
                  <a:pt x="3827683" y="1391934"/>
                </a:lnTo>
                <a:lnTo>
                  <a:pt x="3830574" y="1390971"/>
                </a:lnTo>
                <a:lnTo>
                  <a:pt x="3833143" y="1390650"/>
                </a:lnTo>
                <a:close/>
                <a:moveTo>
                  <a:pt x="1856557" y="1390649"/>
                </a:moveTo>
                <a:lnTo>
                  <a:pt x="1848913" y="1391604"/>
                </a:lnTo>
                <a:lnTo>
                  <a:pt x="1840633" y="1392240"/>
                </a:lnTo>
                <a:lnTo>
                  <a:pt x="1833308" y="1393831"/>
                </a:lnTo>
                <a:lnTo>
                  <a:pt x="1825664" y="1395422"/>
                </a:lnTo>
                <a:lnTo>
                  <a:pt x="1818339" y="1397649"/>
                </a:lnTo>
                <a:lnTo>
                  <a:pt x="1811014" y="1399876"/>
                </a:lnTo>
                <a:lnTo>
                  <a:pt x="1804007" y="1402739"/>
                </a:lnTo>
                <a:lnTo>
                  <a:pt x="1797001" y="1405602"/>
                </a:lnTo>
                <a:lnTo>
                  <a:pt x="1790631" y="1409102"/>
                </a:lnTo>
                <a:lnTo>
                  <a:pt x="1783943" y="1412920"/>
                </a:lnTo>
                <a:lnTo>
                  <a:pt x="1777892" y="1416738"/>
                </a:lnTo>
                <a:lnTo>
                  <a:pt x="1771522" y="1421510"/>
                </a:lnTo>
                <a:lnTo>
                  <a:pt x="1765790" y="1425964"/>
                </a:lnTo>
                <a:lnTo>
                  <a:pt x="1760057" y="1430737"/>
                </a:lnTo>
                <a:lnTo>
                  <a:pt x="1754643" y="1435827"/>
                </a:lnTo>
                <a:lnTo>
                  <a:pt x="1749547" y="1441236"/>
                </a:lnTo>
                <a:lnTo>
                  <a:pt x="1744770" y="1446962"/>
                </a:lnTo>
                <a:lnTo>
                  <a:pt x="1739993" y="1452689"/>
                </a:lnTo>
                <a:lnTo>
                  <a:pt x="1735853" y="1458734"/>
                </a:lnTo>
                <a:lnTo>
                  <a:pt x="1732031" y="1465097"/>
                </a:lnTo>
                <a:lnTo>
                  <a:pt x="1728209" y="1471460"/>
                </a:lnTo>
                <a:lnTo>
                  <a:pt x="1724706" y="1478141"/>
                </a:lnTo>
                <a:lnTo>
                  <a:pt x="1721521" y="1485141"/>
                </a:lnTo>
                <a:lnTo>
                  <a:pt x="1718973" y="1491822"/>
                </a:lnTo>
                <a:lnTo>
                  <a:pt x="1716425" y="1499139"/>
                </a:lnTo>
                <a:lnTo>
                  <a:pt x="1714196" y="1506457"/>
                </a:lnTo>
                <a:lnTo>
                  <a:pt x="1712604" y="1514411"/>
                </a:lnTo>
                <a:lnTo>
                  <a:pt x="1711011" y="1521728"/>
                </a:lnTo>
                <a:lnTo>
                  <a:pt x="1710374" y="1529682"/>
                </a:lnTo>
                <a:lnTo>
                  <a:pt x="1709737" y="1537318"/>
                </a:lnTo>
                <a:lnTo>
                  <a:pt x="1709737" y="1545590"/>
                </a:lnTo>
                <a:lnTo>
                  <a:pt x="1709737" y="1553225"/>
                </a:lnTo>
                <a:lnTo>
                  <a:pt x="1710374" y="1561179"/>
                </a:lnTo>
                <a:lnTo>
                  <a:pt x="1711011" y="1569133"/>
                </a:lnTo>
                <a:lnTo>
                  <a:pt x="1712604" y="1576769"/>
                </a:lnTo>
                <a:lnTo>
                  <a:pt x="1714196" y="1584086"/>
                </a:lnTo>
                <a:lnTo>
                  <a:pt x="1716425" y="1591404"/>
                </a:lnTo>
                <a:lnTo>
                  <a:pt x="1718973" y="1598721"/>
                </a:lnTo>
                <a:lnTo>
                  <a:pt x="1721521" y="1605721"/>
                </a:lnTo>
                <a:lnTo>
                  <a:pt x="1724706" y="1612402"/>
                </a:lnTo>
                <a:lnTo>
                  <a:pt x="1728209" y="1619083"/>
                </a:lnTo>
                <a:lnTo>
                  <a:pt x="1732031" y="1625446"/>
                </a:lnTo>
                <a:lnTo>
                  <a:pt x="1735853" y="1631809"/>
                </a:lnTo>
                <a:lnTo>
                  <a:pt x="1739993" y="1637854"/>
                </a:lnTo>
                <a:lnTo>
                  <a:pt x="1744770" y="1643581"/>
                </a:lnTo>
                <a:lnTo>
                  <a:pt x="1749547" y="1649626"/>
                </a:lnTo>
                <a:lnTo>
                  <a:pt x="1754643" y="1654716"/>
                </a:lnTo>
                <a:lnTo>
                  <a:pt x="1760057" y="1659807"/>
                </a:lnTo>
                <a:lnTo>
                  <a:pt x="1765790" y="1664897"/>
                </a:lnTo>
                <a:lnTo>
                  <a:pt x="1771522" y="1669351"/>
                </a:lnTo>
                <a:lnTo>
                  <a:pt x="1777892" y="1673806"/>
                </a:lnTo>
                <a:lnTo>
                  <a:pt x="1783943" y="1677623"/>
                </a:lnTo>
                <a:lnTo>
                  <a:pt x="1790631" y="1681441"/>
                </a:lnTo>
                <a:lnTo>
                  <a:pt x="1797001" y="1684941"/>
                </a:lnTo>
                <a:lnTo>
                  <a:pt x="1804007" y="1688122"/>
                </a:lnTo>
                <a:lnTo>
                  <a:pt x="1811014" y="1690668"/>
                </a:lnTo>
                <a:lnTo>
                  <a:pt x="1818339" y="1693531"/>
                </a:lnTo>
                <a:lnTo>
                  <a:pt x="1825664" y="1695440"/>
                </a:lnTo>
                <a:lnTo>
                  <a:pt x="1833308" y="1696713"/>
                </a:lnTo>
                <a:lnTo>
                  <a:pt x="1840633" y="1698303"/>
                </a:lnTo>
                <a:lnTo>
                  <a:pt x="1848913" y="1699576"/>
                </a:lnTo>
                <a:lnTo>
                  <a:pt x="1856557" y="1699894"/>
                </a:lnTo>
                <a:lnTo>
                  <a:pt x="1864519" y="1700212"/>
                </a:lnTo>
                <a:lnTo>
                  <a:pt x="1872162" y="1699894"/>
                </a:lnTo>
                <a:lnTo>
                  <a:pt x="1880443" y="1699576"/>
                </a:lnTo>
                <a:lnTo>
                  <a:pt x="1888086" y="1698303"/>
                </a:lnTo>
                <a:lnTo>
                  <a:pt x="1895730" y="1696713"/>
                </a:lnTo>
                <a:lnTo>
                  <a:pt x="1903055" y="1695440"/>
                </a:lnTo>
                <a:lnTo>
                  <a:pt x="1910380" y="1693531"/>
                </a:lnTo>
                <a:lnTo>
                  <a:pt x="1917705" y="1690668"/>
                </a:lnTo>
                <a:lnTo>
                  <a:pt x="1924712" y="1688122"/>
                </a:lnTo>
                <a:lnTo>
                  <a:pt x="1931718" y="1684941"/>
                </a:lnTo>
                <a:lnTo>
                  <a:pt x="1938088" y="1681441"/>
                </a:lnTo>
                <a:lnTo>
                  <a:pt x="1944776" y="1677623"/>
                </a:lnTo>
                <a:lnTo>
                  <a:pt x="1950827" y="1673806"/>
                </a:lnTo>
                <a:lnTo>
                  <a:pt x="1957197" y="1669351"/>
                </a:lnTo>
                <a:lnTo>
                  <a:pt x="1962929" y="1664897"/>
                </a:lnTo>
                <a:lnTo>
                  <a:pt x="1968662" y="1659807"/>
                </a:lnTo>
                <a:lnTo>
                  <a:pt x="1974076" y="1654716"/>
                </a:lnTo>
                <a:lnTo>
                  <a:pt x="1979172" y="1649626"/>
                </a:lnTo>
                <a:lnTo>
                  <a:pt x="1983949" y="1643581"/>
                </a:lnTo>
                <a:lnTo>
                  <a:pt x="1988726" y="1637854"/>
                </a:lnTo>
                <a:lnTo>
                  <a:pt x="1992866" y="1631809"/>
                </a:lnTo>
                <a:lnTo>
                  <a:pt x="1996688" y="1625446"/>
                </a:lnTo>
                <a:lnTo>
                  <a:pt x="2000510" y="1619083"/>
                </a:lnTo>
                <a:lnTo>
                  <a:pt x="2004013" y="1612402"/>
                </a:lnTo>
                <a:lnTo>
                  <a:pt x="2007198" y="1605721"/>
                </a:lnTo>
                <a:lnTo>
                  <a:pt x="2010064" y="1598721"/>
                </a:lnTo>
                <a:lnTo>
                  <a:pt x="2012294" y="1591404"/>
                </a:lnTo>
                <a:lnTo>
                  <a:pt x="2014523" y="1584086"/>
                </a:lnTo>
                <a:lnTo>
                  <a:pt x="2016115" y="1576769"/>
                </a:lnTo>
                <a:lnTo>
                  <a:pt x="2017708" y="1569133"/>
                </a:lnTo>
                <a:lnTo>
                  <a:pt x="2018345" y="1561179"/>
                </a:lnTo>
                <a:lnTo>
                  <a:pt x="2019300" y="1553225"/>
                </a:lnTo>
                <a:lnTo>
                  <a:pt x="2019300" y="1545590"/>
                </a:lnTo>
                <a:lnTo>
                  <a:pt x="2019300" y="1537318"/>
                </a:lnTo>
                <a:lnTo>
                  <a:pt x="2018345" y="1529682"/>
                </a:lnTo>
                <a:lnTo>
                  <a:pt x="2017708" y="1521728"/>
                </a:lnTo>
                <a:lnTo>
                  <a:pt x="2016115" y="1514411"/>
                </a:lnTo>
                <a:lnTo>
                  <a:pt x="2014523" y="1506457"/>
                </a:lnTo>
                <a:lnTo>
                  <a:pt x="2012294" y="1499139"/>
                </a:lnTo>
                <a:lnTo>
                  <a:pt x="2010064" y="1491822"/>
                </a:lnTo>
                <a:lnTo>
                  <a:pt x="2007198" y="1485141"/>
                </a:lnTo>
                <a:lnTo>
                  <a:pt x="2004013" y="1478141"/>
                </a:lnTo>
                <a:lnTo>
                  <a:pt x="2000510" y="1471460"/>
                </a:lnTo>
                <a:lnTo>
                  <a:pt x="1996688" y="1465097"/>
                </a:lnTo>
                <a:lnTo>
                  <a:pt x="1992866" y="1458734"/>
                </a:lnTo>
                <a:lnTo>
                  <a:pt x="1988726" y="1452689"/>
                </a:lnTo>
                <a:lnTo>
                  <a:pt x="1983949" y="1446962"/>
                </a:lnTo>
                <a:lnTo>
                  <a:pt x="1979172" y="1441236"/>
                </a:lnTo>
                <a:lnTo>
                  <a:pt x="1974076" y="1435827"/>
                </a:lnTo>
                <a:lnTo>
                  <a:pt x="1968662" y="1430737"/>
                </a:lnTo>
                <a:lnTo>
                  <a:pt x="1962929" y="1425964"/>
                </a:lnTo>
                <a:lnTo>
                  <a:pt x="1957197" y="1421510"/>
                </a:lnTo>
                <a:lnTo>
                  <a:pt x="1950827" y="1416738"/>
                </a:lnTo>
                <a:lnTo>
                  <a:pt x="1944776" y="1412920"/>
                </a:lnTo>
                <a:lnTo>
                  <a:pt x="1938088" y="1409102"/>
                </a:lnTo>
                <a:lnTo>
                  <a:pt x="1931718" y="1405602"/>
                </a:lnTo>
                <a:lnTo>
                  <a:pt x="1924712" y="1402739"/>
                </a:lnTo>
                <a:lnTo>
                  <a:pt x="1917705" y="1399876"/>
                </a:lnTo>
                <a:lnTo>
                  <a:pt x="1910380" y="1397649"/>
                </a:lnTo>
                <a:lnTo>
                  <a:pt x="1903055" y="1395422"/>
                </a:lnTo>
                <a:lnTo>
                  <a:pt x="1895730" y="1393831"/>
                </a:lnTo>
                <a:lnTo>
                  <a:pt x="1888086" y="1392240"/>
                </a:lnTo>
                <a:lnTo>
                  <a:pt x="1880443" y="1391604"/>
                </a:lnTo>
                <a:lnTo>
                  <a:pt x="1872162" y="1390649"/>
                </a:lnTo>
                <a:lnTo>
                  <a:pt x="1864519" y="1390649"/>
                </a:lnTo>
                <a:lnTo>
                  <a:pt x="1856557" y="1390649"/>
                </a:lnTo>
                <a:close/>
                <a:moveTo>
                  <a:pt x="358442" y="1390649"/>
                </a:moveTo>
                <a:lnTo>
                  <a:pt x="350170" y="1391604"/>
                </a:lnTo>
                <a:lnTo>
                  <a:pt x="342534" y="1392240"/>
                </a:lnTo>
                <a:lnTo>
                  <a:pt x="334899" y="1393831"/>
                </a:lnTo>
                <a:lnTo>
                  <a:pt x="327581" y="1395422"/>
                </a:lnTo>
                <a:lnTo>
                  <a:pt x="320264" y="1397649"/>
                </a:lnTo>
                <a:lnTo>
                  <a:pt x="312946" y="1399876"/>
                </a:lnTo>
                <a:lnTo>
                  <a:pt x="305947" y="1402739"/>
                </a:lnTo>
                <a:lnTo>
                  <a:pt x="298948" y="1405602"/>
                </a:lnTo>
                <a:lnTo>
                  <a:pt x="292584" y="1409102"/>
                </a:lnTo>
                <a:lnTo>
                  <a:pt x="285903" y="1412920"/>
                </a:lnTo>
                <a:lnTo>
                  <a:pt x="279858" y="1416738"/>
                </a:lnTo>
                <a:lnTo>
                  <a:pt x="273495" y="1421510"/>
                </a:lnTo>
                <a:lnTo>
                  <a:pt x="267769" y="1425964"/>
                </a:lnTo>
                <a:lnTo>
                  <a:pt x="262042" y="1430737"/>
                </a:lnTo>
                <a:lnTo>
                  <a:pt x="256633" y="1435827"/>
                </a:lnTo>
                <a:lnTo>
                  <a:pt x="251543" y="1441236"/>
                </a:lnTo>
                <a:lnTo>
                  <a:pt x="246770" y="1446962"/>
                </a:lnTo>
                <a:lnTo>
                  <a:pt x="241998" y="1452689"/>
                </a:lnTo>
                <a:lnTo>
                  <a:pt x="237862" y="1458734"/>
                </a:lnTo>
                <a:lnTo>
                  <a:pt x="233408" y="1465097"/>
                </a:lnTo>
                <a:lnTo>
                  <a:pt x="230226" y="1471460"/>
                </a:lnTo>
                <a:lnTo>
                  <a:pt x="226727" y="1478141"/>
                </a:lnTo>
                <a:lnTo>
                  <a:pt x="223545" y="1485141"/>
                </a:lnTo>
                <a:lnTo>
                  <a:pt x="221000" y="1491822"/>
                </a:lnTo>
                <a:lnTo>
                  <a:pt x="218137" y="1499139"/>
                </a:lnTo>
                <a:lnTo>
                  <a:pt x="216228" y="1506457"/>
                </a:lnTo>
                <a:lnTo>
                  <a:pt x="214319" y="1514411"/>
                </a:lnTo>
                <a:lnTo>
                  <a:pt x="213046" y="1521728"/>
                </a:lnTo>
                <a:lnTo>
                  <a:pt x="212092" y="1529682"/>
                </a:lnTo>
                <a:lnTo>
                  <a:pt x="211455" y="1537318"/>
                </a:lnTo>
                <a:lnTo>
                  <a:pt x="211137" y="1545590"/>
                </a:lnTo>
                <a:lnTo>
                  <a:pt x="211455" y="1553225"/>
                </a:lnTo>
                <a:lnTo>
                  <a:pt x="212092" y="1561179"/>
                </a:lnTo>
                <a:lnTo>
                  <a:pt x="213046" y="1569133"/>
                </a:lnTo>
                <a:lnTo>
                  <a:pt x="214319" y="1576769"/>
                </a:lnTo>
                <a:lnTo>
                  <a:pt x="216228" y="1584086"/>
                </a:lnTo>
                <a:lnTo>
                  <a:pt x="218137" y="1591404"/>
                </a:lnTo>
                <a:lnTo>
                  <a:pt x="221000" y="1598721"/>
                </a:lnTo>
                <a:lnTo>
                  <a:pt x="223545" y="1605721"/>
                </a:lnTo>
                <a:lnTo>
                  <a:pt x="226727" y="1612402"/>
                </a:lnTo>
                <a:lnTo>
                  <a:pt x="230226" y="1619083"/>
                </a:lnTo>
                <a:lnTo>
                  <a:pt x="233408" y="1625446"/>
                </a:lnTo>
                <a:lnTo>
                  <a:pt x="237862" y="1631809"/>
                </a:lnTo>
                <a:lnTo>
                  <a:pt x="241998" y="1637854"/>
                </a:lnTo>
                <a:lnTo>
                  <a:pt x="246770" y="1643581"/>
                </a:lnTo>
                <a:lnTo>
                  <a:pt x="251543" y="1649626"/>
                </a:lnTo>
                <a:lnTo>
                  <a:pt x="256633" y="1654716"/>
                </a:lnTo>
                <a:lnTo>
                  <a:pt x="262042" y="1659807"/>
                </a:lnTo>
                <a:lnTo>
                  <a:pt x="267769" y="1664897"/>
                </a:lnTo>
                <a:lnTo>
                  <a:pt x="273495" y="1669351"/>
                </a:lnTo>
                <a:lnTo>
                  <a:pt x="279858" y="1673806"/>
                </a:lnTo>
                <a:lnTo>
                  <a:pt x="285903" y="1677623"/>
                </a:lnTo>
                <a:lnTo>
                  <a:pt x="292584" y="1681441"/>
                </a:lnTo>
                <a:lnTo>
                  <a:pt x="298948" y="1684941"/>
                </a:lnTo>
                <a:lnTo>
                  <a:pt x="305947" y="1688122"/>
                </a:lnTo>
                <a:lnTo>
                  <a:pt x="312946" y="1690668"/>
                </a:lnTo>
                <a:lnTo>
                  <a:pt x="320264" y="1693531"/>
                </a:lnTo>
                <a:lnTo>
                  <a:pt x="327581" y="1695440"/>
                </a:lnTo>
                <a:lnTo>
                  <a:pt x="334899" y="1696713"/>
                </a:lnTo>
                <a:lnTo>
                  <a:pt x="342534" y="1698303"/>
                </a:lnTo>
                <a:lnTo>
                  <a:pt x="350170" y="1699576"/>
                </a:lnTo>
                <a:lnTo>
                  <a:pt x="358442" y="1699894"/>
                </a:lnTo>
                <a:lnTo>
                  <a:pt x="366078" y="1700212"/>
                </a:lnTo>
                <a:lnTo>
                  <a:pt x="374032" y="1699894"/>
                </a:lnTo>
                <a:lnTo>
                  <a:pt x="381985" y="1699576"/>
                </a:lnTo>
                <a:lnTo>
                  <a:pt x="389621" y="1698303"/>
                </a:lnTo>
                <a:lnTo>
                  <a:pt x="397257" y="1696713"/>
                </a:lnTo>
                <a:lnTo>
                  <a:pt x="404893" y="1695440"/>
                </a:lnTo>
                <a:lnTo>
                  <a:pt x="412210" y="1693531"/>
                </a:lnTo>
                <a:lnTo>
                  <a:pt x="419209" y="1690668"/>
                </a:lnTo>
                <a:lnTo>
                  <a:pt x="426527" y="1688122"/>
                </a:lnTo>
                <a:lnTo>
                  <a:pt x="433526" y="1684941"/>
                </a:lnTo>
                <a:lnTo>
                  <a:pt x="439889" y="1681441"/>
                </a:lnTo>
                <a:lnTo>
                  <a:pt x="446571" y="1677623"/>
                </a:lnTo>
                <a:lnTo>
                  <a:pt x="452615" y="1673806"/>
                </a:lnTo>
                <a:lnTo>
                  <a:pt x="458979" y="1669351"/>
                </a:lnTo>
                <a:lnTo>
                  <a:pt x="464705" y="1664897"/>
                </a:lnTo>
                <a:lnTo>
                  <a:pt x="470432" y="1659807"/>
                </a:lnTo>
                <a:lnTo>
                  <a:pt x="475522" y="1654716"/>
                </a:lnTo>
                <a:lnTo>
                  <a:pt x="480931" y="1649626"/>
                </a:lnTo>
                <a:lnTo>
                  <a:pt x="485385" y="1643581"/>
                </a:lnTo>
                <a:lnTo>
                  <a:pt x="490158" y="1637854"/>
                </a:lnTo>
                <a:lnTo>
                  <a:pt x="494612" y="1631809"/>
                </a:lnTo>
                <a:lnTo>
                  <a:pt x="498430" y="1625446"/>
                </a:lnTo>
                <a:lnTo>
                  <a:pt x="502247" y="1619083"/>
                </a:lnTo>
                <a:lnTo>
                  <a:pt x="505747" y="1612402"/>
                </a:lnTo>
                <a:lnTo>
                  <a:pt x="508929" y="1605721"/>
                </a:lnTo>
                <a:lnTo>
                  <a:pt x="511474" y="1598721"/>
                </a:lnTo>
                <a:lnTo>
                  <a:pt x="514019" y="1591404"/>
                </a:lnTo>
                <a:lnTo>
                  <a:pt x="516246" y="1584086"/>
                </a:lnTo>
                <a:lnTo>
                  <a:pt x="517837" y="1576769"/>
                </a:lnTo>
                <a:lnTo>
                  <a:pt x="519428" y="1569133"/>
                </a:lnTo>
                <a:lnTo>
                  <a:pt x="520064" y="1561179"/>
                </a:lnTo>
                <a:lnTo>
                  <a:pt x="520700" y="1553225"/>
                </a:lnTo>
                <a:lnTo>
                  <a:pt x="520700" y="1545590"/>
                </a:lnTo>
                <a:lnTo>
                  <a:pt x="520700" y="1537318"/>
                </a:lnTo>
                <a:lnTo>
                  <a:pt x="520064" y="1529682"/>
                </a:lnTo>
                <a:lnTo>
                  <a:pt x="519428" y="1521728"/>
                </a:lnTo>
                <a:lnTo>
                  <a:pt x="517837" y="1514411"/>
                </a:lnTo>
                <a:lnTo>
                  <a:pt x="516246" y="1506457"/>
                </a:lnTo>
                <a:lnTo>
                  <a:pt x="514019" y="1499139"/>
                </a:lnTo>
                <a:lnTo>
                  <a:pt x="511474" y="1491822"/>
                </a:lnTo>
                <a:lnTo>
                  <a:pt x="508929" y="1485141"/>
                </a:lnTo>
                <a:lnTo>
                  <a:pt x="505747" y="1478141"/>
                </a:lnTo>
                <a:lnTo>
                  <a:pt x="502247" y="1471460"/>
                </a:lnTo>
                <a:lnTo>
                  <a:pt x="498430" y="1465097"/>
                </a:lnTo>
                <a:lnTo>
                  <a:pt x="494612" y="1458734"/>
                </a:lnTo>
                <a:lnTo>
                  <a:pt x="490158" y="1452689"/>
                </a:lnTo>
                <a:lnTo>
                  <a:pt x="485385" y="1446962"/>
                </a:lnTo>
                <a:lnTo>
                  <a:pt x="480931" y="1441236"/>
                </a:lnTo>
                <a:lnTo>
                  <a:pt x="475522" y="1435827"/>
                </a:lnTo>
                <a:lnTo>
                  <a:pt x="470432" y="1430737"/>
                </a:lnTo>
                <a:lnTo>
                  <a:pt x="464705" y="1425964"/>
                </a:lnTo>
                <a:lnTo>
                  <a:pt x="458979" y="1421510"/>
                </a:lnTo>
                <a:lnTo>
                  <a:pt x="452615" y="1416738"/>
                </a:lnTo>
                <a:lnTo>
                  <a:pt x="446571" y="1412920"/>
                </a:lnTo>
                <a:lnTo>
                  <a:pt x="439889" y="1409102"/>
                </a:lnTo>
                <a:lnTo>
                  <a:pt x="433526" y="1405602"/>
                </a:lnTo>
                <a:lnTo>
                  <a:pt x="426527" y="1402739"/>
                </a:lnTo>
                <a:lnTo>
                  <a:pt x="419209" y="1399876"/>
                </a:lnTo>
                <a:lnTo>
                  <a:pt x="412210" y="1397649"/>
                </a:lnTo>
                <a:lnTo>
                  <a:pt x="404893" y="1395422"/>
                </a:lnTo>
                <a:lnTo>
                  <a:pt x="397257" y="1393831"/>
                </a:lnTo>
                <a:lnTo>
                  <a:pt x="389621" y="1392240"/>
                </a:lnTo>
                <a:lnTo>
                  <a:pt x="381985" y="1391604"/>
                </a:lnTo>
                <a:lnTo>
                  <a:pt x="374032" y="1390649"/>
                </a:lnTo>
                <a:lnTo>
                  <a:pt x="366078" y="1390649"/>
                </a:lnTo>
                <a:lnTo>
                  <a:pt x="358442" y="1390649"/>
                </a:lnTo>
                <a:close/>
                <a:moveTo>
                  <a:pt x="3836354" y="1339850"/>
                </a:moveTo>
                <a:lnTo>
                  <a:pt x="3834122" y="1340168"/>
                </a:lnTo>
                <a:lnTo>
                  <a:pt x="3832210" y="1341123"/>
                </a:lnTo>
                <a:lnTo>
                  <a:pt x="3830297" y="1342714"/>
                </a:lnTo>
                <a:lnTo>
                  <a:pt x="3828703" y="1345577"/>
                </a:lnTo>
                <a:lnTo>
                  <a:pt x="3827109" y="1348440"/>
                </a:lnTo>
                <a:lnTo>
                  <a:pt x="3825834" y="1351940"/>
                </a:lnTo>
                <a:lnTo>
                  <a:pt x="3824877" y="1355758"/>
                </a:lnTo>
                <a:lnTo>
                  <a:pt x="3823921" y="1360212"/>
                </a:lnTo>
                <a:lnTo>
                  <a:pt x="3821371" y="1356712"/>
                </a:lnTo>
                <a:lnTo>
                  <a:pt x="3818502" y="1353531"/>
                </a:lnTo>
                <a:lnTo>
                  <a:pt x="3815951" y="1350985"/>
                </a:lnTo>
                <a:lnTo>
                  <a:pt x="3813720" y="1348440"/>
                </a:lnTo>
                <a:lnTo>
                  <a:pt x="3810851" y="1347168"/>
                </a:lnTo>
                <a:lnTo>
                  <a:pt x="3808619" y="1346213"/>
                </a:lnTo>
                <a:lnTo>
                  <a:pt x="3806388" y="1345895"/>
                </a:lnTo>
                <a:lnTo>
                  <a:pt x="3803837" y="1346213"/>
                </a:lnTo>
                <a:lnTo>
                  <a:pt x="3802243" y="1347486"/>
                </a:lnTo>
                <a:lnTo>
                  <a:pt x="3800968" y="1349395"/>
                </a:lnTo>
                <a:lnTo>
                  <a:pt x="3800012" y="1351622"/>
                </a:lnTo>
                <a:lnTo>
                  <a:pt x="3799693" y="1354803"/>
                </a:lnTo>
                <a:lnTo>
                  <a:pt x="3799374" y="1358303"/>
                </a:lnTo>
                <a:lnTo>
                  <a:pt x="3799693" y="1362121"/>
                </a:lnTo>
                <a:lnTo>
                  <a:pt x="3800012" y="1365938"/>
                </a:lnTo>
                <a:lnTo>
                  <a:pt x="3801287" y="1370074"/>
                </a:lnTo>
                <a:lnTo>
                  <a:pt x="3797462" y="1367847"/>
                </a:lnTo>
                <a:lnTo>
                  <a:pt x="3793955" y="1366257"/>
                </a:lnTo>
                <a:lnTo>
                  <a:pt x="3790129" y="1364666"/>
                </a:lnTo>
                <a:lnTo>
                  <a:pt x="3786942" y="1364030"/>
                </a:lnTo>
                <a:lnTo>
                  <a:pt x="3783754" y="1363711"/>
                </a:lnTo>
                <a:lnTo>
                  <a:pt x="3781522" y="1363711"/>
                </a:lnTo>
                <a:lnTo>
                  <a:pt x="3779291" y="1364348"/>
                </a:lnTo>
                <a:lnTo>
                  <a:pt x="3777697" y="1365620"/>
                </a:lnTo>
                <a:lnTo>
                  <a:pt x="3776422" y="1367529"/>
                </a:lnTo>
                <a:lnTo>
                  <a:pt x="3776103" y="1369756"/>
                </a:lnTo>
                <a:lnTo>
                  <a:pt x="3776103" y="1371983"/>
                </a:lnTo>
                <a:lnTo>
                  <a:pt x="3777059" y="1375165"/>
                </a:lnTo>
                <a:lnTo>
                  <a:pt x="3778015" y="1378346"/>
                </a:lnTo>
                <a:lnTo>
                  <a:pt x="3779609" y="1381528"/>
                </a:lnTo>
                <a:lnTo>
                  <a:pt x="3781841" y="1385027"/>
                </a:lnTo>
                <a:lnTo>
                  <a:pt x="3784710" y="1388527"/>
                </a:lnTo>
                <a:lnTo>
                  <a:pt x="3780247" y="1388209"/>
                </a:lnTo>
                <a:lnTo>
                  <a:pt x="3776103" y="1387891"/>
                </a:lnTo>
                <a:lnTo>
                  <a:pt x="3772277" y="1388209"/>
                </a:lnTo>
                <a:lnTo>
                  <a:pt x="3769089" y="1388527"/>
                </a:lnTo>
                <a:lnTo>
                  <a:pt x="3766220" y="1389482"/>
                </a:lnTo>
                <a:lnTo>
                  <a:pt x="3763670" y="1390436"/>
                </a:lnTo>
                <a:lnTo>
                  <a:pt x="3762395" y="1392027"/>
                </a:lnTo>
                <a:lnTo>
                  <a:pt x="3761120" y="1393936"/>
                </a:lnTo>
                <a:lnTo>
                  <a:pt x="3760801" y="1395845"/>
                </a:lnTo>
                <a:lnTo>
                  <a:pt x="3761438" y="1398390"/>
                </a:lnTo>
                <a:lnTo>
                  <a:pt x="3762714" y="1400617"/>
                </a:lnTo>
                <a:lnTo>
                  <a:pt x="3764308" y="1402844"/>
                </a:lnTo>
                <a:lnTo>
                  <a:pt x="3766858" y="1405707"/>
                </a:lnTo>
                <a:lnTo>
                  <a:pt x="3769727" y="1407934"/>
                </a:lnTo>
                <a:lnTo>
                  <a:pt x="3772915" y="1409843"/>
                </a:lnTo>
                <a:lnTo>
                  <a:pt x="3777059" y="1412070"/>
                </a:lnTo>
                <a:lnTo>
                  <a:pt x="3772596" y="1413343"/>
                </a:lnTo>
                <a:lnTo>
                  <a:pt x="3768771" y="1414933"/>
                </a:lnTo>
                <a:lnTo>
                  <a:pt x="3765264" y="1416842"/>
                </a:lnTo>
                <a:lnTo>
                  <a:pt x="3762714" y="1418115"/>
                </a:lnTo>
                <a:lnTo>
                  <a:pt x="3760163" y="1420342"/>
                </a:lnTo>
                <a:lnTo>
                  <a:pt x="3758888" y="1422569"/>
                </a:lnTo>
                <a:lnTo>
                  <a:pt x="3757932" y="1424478"/>
                </a:lnTo>
                <a:lnTo>
                  <a:pt x="3757613" y="1426705"/>
                </a:lnTo>
                <a:lnTo>
                  <a:pt x="3758251" y="1428614"/>
                </a:lnTo>
                <a:lnTo>
                  <a:pt x="3759526" y="1430523"/>
                </a:lnTo>
                <a:lnTo>
                  <a:pt x="3761438" y="1432114"/>
                </a:lnTo>
                <a:lnTo>
                  <a:pt x="3764308" y="1433704"/>
                </a:lnTo>
                <a:lnTo>
                  <a:pt x="3767177" y="1434977"/>
                </a:lnTo>
                <a:lnTo>
                  <a:pt x="3771002" y="1435613"/>
                </a:lnTo>
                <a:lnTo>
                  <a:pt x="3775465" y="1436249"/>
                </a:lnTo>
                <a:lnTo>
                  <a:pt x="3779609" y="1436886"/>
                </a:lnTo>
                <a:lnTo>
                  <a:pt x="3776103" y="1439431"/>
                </a:lnTo>
                <a:lnTo>
                  <a:pt x="3773552" y="1442612"/>
                </a:lnTo>
                <a:lnTo>
                  <a:pt x="3771002" y="1445476"/>
                </a:lnTo>
                <a:lnTo>
                  <a:pt x="3769089" y="1448339"/>
                </a:lnTo>
                <a:lnTo>
                  <a:pt x="3767495" y="1450884"/>
                </a:lnTo>
                <a:lnTo>
                  <a:pt x="3767177" y="1453430"/>
                </a:lnTo>
                <a:lnTo>
                  <a:pt x="3767177" y="1455657"/>
                </a:lnTo>
                <a:lnTo>
                  <a:pt x="3768133" y="1457884"/>
                </a:lnTo>
                <a:lnTo>
                  <a:pt x="3769089" y="1459474"/>
                </a:lnTo>
                <a:lnTo>
                  <a:pt x="3771002" y="1460747"/>
                </a:lnTo>
                <a:lnTo>
                  <a:pt x="3773871" y="1461065"/>
                </a:lnTo>
                <a:lnTo>
                  <a:pt x="3776422" y="1461383"/>
                </a:lnTo>
                <a:lnTo>
                  <a:pt x="3779928" y="1461383"/>
                </a:lnTo>
                <a:lnTo>
                  <a:pt x="3783754" y="1460747"/>
                </a:lnTo>
                <a:lnTo>
                  <a:pt x="3787579" y="1459474"/>
                </a:lnTo>
                <a:lnTo>
                  <a:pt x="3792042" y="1457884"/>
                </a:lnTo>
                <a:lnTo>
                  <a:pt x="3790129" y="1462020"/>
                </a:lnTo>
                <a:lnTo>
                  <a:pt x="3788536" y="1466156"/>
                </a:lnTo>
                <a:lnTo>
                  <a:pt x="3787579" y="1469337"/>
                </a:lnTo>
                <a:lnTo>
                  <a:pt x="3786942" y="1472837"/>
                </a:lnTo>
                <a:lnTo>
                  <a:pt x="3786942" y="1476018"/>
                </a:lnTo>
                <a:lnTo>
                  <a:pt x="3787260" y="1478245"/>
                </a:lnTo>
                <a:lnTo>
                  <a:pt x="3788536" y="1480790"/>
                </a:lnTo>
                <a:lnTo>
                  <a:pt x="3789492" y="1482063"/>
                </a:lnTo>
                <a:lnTo>
                  <a:pt x="3791723" y="1483017"/>
                </a:lnTo>
                <a:lnTo>
                  <a:pt x="3793955" y="1483336"/>
                </a:lnTo>
                <a:lnTo>
                  <a:pt x="3796505" y="1483017"/>
                </a:lnTo>
                <a:lnTo>
                  <a:pt x="3799374" y="1481745"/>
                </a:lnTo>
                <a:lnTo>
                  <a:pt x="3802243" y="1480154"/>
                </a:lnTo>
                <a:lnTo>
                  <a:pt x="3805431" y="1478245"/>
                </a:lnTo>
                <a:lnTo>
                  <a:pt x="3808938" y="1475700"/>
                </a:lnTo>
                <a:lnTo>
                  <a:pt x="3812126" y="1472518"/>
                </a:lnTo>
                <a:lnTo>
                  <a:pt x="3812126" y="1477291"/>
                </a:lnTo>
                <a:lnTo>
                  <a:pt x="3812126" y="1481109"/>
                </a:lnTo>
                <a:lnTo>
                  <a:pt x="3812764" y="1484926"/>
                </a:lnTo>
                <a:lnTo>
                  <a:pt x="3813720" y="1488108"/>
                </a:lnTo>
                <a:lnTo>
                  <a:pt x="3814676" y="1490971"/>
                </a:lnTo>
                <a:lnTo>
                  <a:pt x="3816270" y="1492880"/>
                </a:lnTo>
                <a:lnTo>
                  <a:pt x="3817864" y="1494471"/>
                </a:lnTo>
                <a:lnTo>
                  <a:pt x="3819777" y="1495425"/>
                </a:lnTo>
                <a:lnTo>
                  <a:pt x="3822008" y="1495425"/>
                </a:lnTo>
                <a:lnTo>
                  <a:pt x="3823921" y="1494789"/>
                </a:lnTo>
                <a:lnTo>
                  <a:pt x="3826153" y="1493516"/>
                </a:lnTo>
                <a:lnTo>
                  <a:pt x="3828703" y="1491289"/>
                </a:lnTo>
                <a:lnTo>
                  <a:pt x="3830616" y="1488744"/>
                </a:lnTo>
                <a:lnTo>
                  <a:pt x="3832528" y="1485563"/>
                </a:lnTo>
                <a:lnTo>
                  <a:pt x="3834441" y="1481745"/>
                </a:lnTo>
                <a:lnTo>
                  <a:pt x="3836354" y="1477609"/>
                </a:lnTo>
                <a:lnTo>
                  <a:pt x="3837948" y="1481745"/>
                </a:lnTo>
                <a:lnTo>
                  <a:pt x="3839861" y="1485563"/>
                </a:lnTo>
                <a:lnTo>
                  <a:pt x="3841773" y="1488744"/>
                </a:lnTo>
                <a:lnTo>
                  <a:pt x="3844005" y="1491289"/>
                </a:lnTo>
                <a:lnTo>
                  <a:pt x="3845918" y="1493516"/>
                </a:lnTo>
                <a:lnTo>
                  <a:pt x="3848149" y="1494789"/>
                </a:lnTo>
                <a:lnTo>
                  <a:pt x="3850699" y="1495425"/>
                </a:lnTo>
                <a:lnTo>
                  <a:pt x="3852612" y="1495425"/>
                </a:lnTo>
                <a:lnTo>
                  <a:pt x="3854525" y="1494471"/>
                </a:lnTo>
                <a:lnTo>
                  <a:pt x="3856438" y="1492880"/>
                </a:lnTo>
                <a:lnTo>
                  <a:pt x="3857713" y="1490971"/>
                </a:lnTo>
                <a:lnTo>
                  <a:pt x="3858669" y="1488108"/>
                </a:lnTo>
                <a:lnTo>
                  <a:pt x="3859944" y="1484926"/>
                </a:lnTo>
                <a:lnTo>
                  <a:pt x="3860263" y="1481109"/>
                </a:lnTo>
                <a:lnTo>
                  <a:pt x="3860582" y="1477291"/>
                </a:lnTo>
                <a:lnTo>
                  <a:pt x="3860263" y="1472518"/>
                </a:lnTo>
                <a:lnTo>
                  <a:pt x="3863770" y="1475700"/>
                </a:lnTo>
                <a:lnTo>
                  <a:pt x="3866958" y="1478245"/>
                </a:lnTo>
                <a:lnTo>
                  <a:pt x="3869827" y="1480154"/>
                </a:lnTo>
                <a:lnTo>
                  <a:pt x="3873015" y="1481745"/>
                </a:lnTo>
                <a:lnTo>
                  <a:pt x="3875565" y="1483017"/>
                </a:lnTo>
                <a:lnTo>
                  <a:pt x="3878434" y="1483336"/>
                </a:lnTo>
                <a:lnTo>
                  <a:pt x="3880666" y="1483017"/>
                </a:lnTo>
                <a:lnTo>
                  <a:pt x="3882578" y="1482063"/>
                </a:lnTo>
                <a:lnTo>
                  <a:pt x="3884172" y="1480790"/>
                </a:lnTo>
                <a:lnTo>
                  <a:pt x="3884810" y="1478245"/>
                </a:lnTo>
                <a:lnTo>
                  <a:pt x="3885447" y="1476018"/>
                </a:lnTo>
                <a:lnTo>
                  <a:pt x="3885447" y="1472837"/>
                </a:lnTo>
                <a:lnTo>
                  <a:pt x="3884810" y="1469337"/>
                </a:lnTo>
                <a:lnTo>
                  <a:pt x="3883853" y="1466156"/>
                </a:lnTo>
                <a:lnTo>
                  <a:pt x="3882260" y="1462020"/>
                </a:lnTo>
                <a:lnTo>
                  <a:pt x="3880347" y="1457884"/>
                </a:lnTo>
                <a:lnTo>
                  <a:pt x="3884491" y="1459474"/>
                </a:lnTo>
                <a:lnTo>
                  <a:pt x="3888317" y="1460747"/>
                </a:lnTo>
                <a:lnTo>
                  <a:pt x="3892142" y="1461383"/>
                </a:lnTo>
                <a:lnTo>
                  <a:pt x="3895649" y="1461383"/>
                </a:lnTo>
                <a:lnTo>
                  <a:pt x="3898837" y="1461065"/>
                </a:lnTo>
                <a:lnTo>
                  <a:pt x="3901068" y="1460747"/>
                </a:lnTo>
                <a:lnTo>
                  <a:pt x="3902981" y="1459474"/>
                </a:lnTo>
                <a:lnTo>
                  <a:pt x="3904575" y="1457884"/>
                </a:lnTo>
                <a:lnTo>
                  <a:pt x="3905531" y="1455657"/>
                </a:lnTo>
                <a:lnTo>
                  <a:pt x="3905531" y="1453430"/>
                </a:lnTo>
                <a:lnTo>
                  <a:pt x="3904575" y="1450884"/>
                </a:lnTo>
                <a:lnTo>
                  <a:pt x="3903618" y="1448339"/>
                </a:lnTo>
                <a:lnTo>
                  <a:pt x="3901706" y="1445476"/>
                </a:lnTo>
                <a:lnTo>
                  <a:pt x="3898837" y="1442612"/>
                </a:lnTo>
                <a:lnTo>
                  <a:pt x="3896286" y="1439431"/>
                </a:lnTo>
                <a:lnTo>
                  <a:pt x="3892780" y="1436886"/>
                </a:lnTo>
                <a:lnTo>
                  <a:pt x="3897243" y="1436249"/>
                </a:lnTo>
                <a:lnTo>
                  <a:pt x="3901068" y="1435613"/>
                </a:lnTo>
                <a:lnTo>
                  <a:pt x="3904894" y="1434977"/>
                </a:lnTo>
                <a:lnTo>
                  <a:pt x="3908081" y="1433704"/>
                </a:lnTo>
                <a:lnTo>
                  <a:pt x="3910951" y="1432114"/>
                </a:lnTo>
                <a:lnTo>
                  <a:pt x="3912863" y="1430523"/>
                </a:lnTo>
                <a:lnTo>
                  <a:pt x="3914138" y="1428614"/>
                </a:lnTo>
                <a:lnTo>
                  <a:pt x="3914776" y="1426705"/>
                </a:lnTo>
                <a:lnTo>
                  <a:pt x="3914776" y="1424478"/>
                </a:lnTo>
                <a:lnTo>
                  <a:pt x="3913501" y="1422569"/>
                </a:lnTo>
                <a:lnTo>
                  <a:pt x="3911907" y="1420342"/>
                </a:lnTo>
                <a:lnTo>
                  <a:pt x="3909675" y="1418115"/>
                </a:lnTo>
                <a:lnTo>
                  <a:pt x="3906806" y="1416842"/>
                </a:lnTo>
                <a:lnTo>
                  <a:pt x="3903618" y="1414933"/>
                </a:lnTo>
                <a:lnTo>
                  <a:pt x="3899474" y="1413343"/>
                </a:lnTo>
                <a:lnTo>
                  <a:pt x="3895330" y="1412070"/>
                </a:lnTo>
                <a:lnTo>
                  <a:pt x="3899155" y="1409843"/>
                </a:lnTo>
                <a:lnTo>
                  <a:pt x="3902662" y="1407934"/>
                </a:lnTo>
                <a:lnTo>
                  <a:pt x="3905850" y="1405707"/>
                </a:lnTo>
                <a:lnTo>
                  <a:pt x="3908081" y="1402844"/>
                </a:lnTo>
                <a:lnTo>
                  <a:pt x="3909994" y="1400617"/>
                </a:lnTo>
                <a:lnTo>
                  <a:pt x="3911269" y="1398390"/>
                </a:lnTo>
                <a:lnTo>
                  <a:pt x="3911588" y="1395845"/>
                </a:lnTo>
                <a:lnTo>
                  <a:pt x="3911269" y="1393936"/>
                </a:lnTo>
                <a:lnTo>
                  <a:pt x="3910313" y="1392027"/>
                </a:lnTo>
                <a:lnTo>
                  <a:pt x="3908400" y="1390436"/>
                </a:lnTo>
                <a:lnTo>
                  <a:pt x="3906169" y="1389482"/>
                </a:lnTo>
                <a:lnTo>
                  <a:pt x="3903618" y="1388527"/>
                </a:lnTo>
                <a:lnTo>
                  <a:pt x="3900112" y="1388209"/>
                </a:lnTo>
                <a:lnTo>
                  <a:pt x="3896286" y="1387891"/>
                </a:lnTo>
                <a:lnTo>
                  <a:pt x="3892142" y="1388209"/>
                </a:lnTo>
                <a:lnTo>
                  <a:pt x="3887679" y="1388527"/>
                </a:lnTo>
                <a:lnTo>
                  <a:pt x="3890229" y="1385027"/>
                </a:lnTo>
                <a:lnTo>
                  <a:pt x="3892780" y="1381528"/>
                </a:lnTo>
                <a:lnTo>
                  <a:pt x="3894373" y="1378346"/>
                </a:lnTo>
                <a:lnTo>
                  <a:pt x="3895649" y="1375165"/>
                </a:lnTo>
                <a:lnTo>
                  <a:pt x="3896605" y="1371983"/>
                </a:lnTo>
                <a:lnTo>
                  <a:pt x="3896605" y="1369756"/>
                </a:lnTo>
                <a:lnTo>
                  <a:pt x="3896286" y="1367529"/>
                </a:lnTo>
                <a:lnTo>
                  <a:pt x="3895011" y="1365620"/>
                </a:lnTo>
                <a:lnTo>
                  <a:pt x="3893098" y="1364348"/>
                </a:lnTo>
                <a:lnTo>
                  <a:pt x="3891186" y="1363711"/>
                </a:lnTo>
                <a:lnTo>
                  <a:pt x="3888317" y="1363711"/>
                </a:lnTo>
                <a:lnTo>
                  <a:pt x="3885447" y="1364030"/>
                </a:lnTo>
                <a:lnTo>
                  <a:pt x="3882260" y="1364666"/>
                </a:lnTo>
                <a:lnTo>
                  <a:pt x="3878753" y="1366257"/>
                </a:lnTo>
                <a:lnTo>
                  <a:pt x="3874927" y="1367847"/>
                </a:lnTo>
                <a:lnTo>
                  <a:pt x="3871102" y="1370074"/>
                </a:lnTo>
                <a:lnTo>
                  <a:pt x="3872377" y="1365938"/>
                </a:lnTo>
                <a:lnTo>
                  <a:pt x="3872696" y="1362121"/>
                </a:lnTo>
                <a:lnTo>
                  <a:pt x="3873015" y="1358303"/>
                </a:lnTo>
                <a:lnTo>
                  <a:pt x="3873015" y="1354803"/>
                </a:lnTo>
                <a:lnTo>
                  <a:pt x="3872377" y="1351622"/>
                </a:lnTo>
                <a:lnTo>
                  <a:pt x="3871421" y="1349395"/>
                </a:lnTo>
                <a:lnTo>
                  <a:pt x="3869827" y="1347486"/>
                </a:lnTo>
                <a:lnTo>
                  <a:pt x="3868233" y="1346213"/>
                </a:lnTo>
                <a:lnTo>
                  <a:pt x="3866320" y="1345895"/>
                </a:lnTo>
                <a:lnTo>
                  <a:pt x="3864089" y="1346213"/>
                </a:lnTo>
                <a:lnTo>
                  <a:pt x="3861538" y="1347168"/>
                </a:lnTo>
                <a:lnTo>
                  <a:pt x="3858988" y="1348440"/>
                </a:lnTo>
                <a:lnTo>
                  <a:pt x="3856438" y="1350985"/>
                </a:lnTo>
                <a:lnTo>
                  <a:pt x="3853569" y="1353531"/>
                </a:lnTo>
                <a:lnTo>
                  <a:pt x="3851018" y="1356712"/>
                </a:lnTo>
                <a:lnTo>
                  <a:pt x="3848787" y="1360212"/>
                </a:lnTo>
                <a:lnTo>
                  <a:pt x="3847830" y="1355758"/>
                </a:lnTo>
                <a:lnTo>
                  <a:pt x="3846874" y="1351940"/>
                </a:lnTo>
                <a:lnTo>
                  <a:pt x="3845280" y="1348440"/>
                </a:lnTo>
                <a:lnTo>
                  <a:pt x="3843686" y="1345577"/>
                </a:lnTo>
                <a:lnTo>
                  <a:pt x="3842092" y="1342714"/>
                </a:lnTo>
                <a:lnTo>
                  <a:pt x="3840179" y="1341123"/>
                </a:lnTo>
                <a:lnTo>
                  <a:pt x="3838267" y="1340168"/>
                </a:lnTo>
                <a:lnTo>
                  <a:pt x="3836354" y="1339850"/>
                </a:lnTo>
                <a:close/>
                <a:moveTo>
                  <a:pt x="1863884" y="1328737"/>
                </a:moveTo>
                <a:lnTo>
                  <a:pt x="1874988" y="1329054"/>
                </a:lnTo>
                <a:lnTo>
                  <a:pt x="1885775" y="1330005"/>
                </a:lnTo>
                <a:lnTo>
                  <a:pt x="1896562" y="1331591"/>
                </a:lnTo>
                <a:lnTo>
                  <a:pt x="1907349" y="1333493"/>
                </a:lnTo>
                <a:lnTo>
                  <a:pt x="1917819" y="1335712"/>
                </a:lnTo>
                <a:lnTo>
                  <a:pt x="1927972" y="1338882"/>
                </a:lnTo>
                <a:lnTo>
                  <a:pt x="1938124" y="1341736"/>
                </a:lnTo>
                <a:lnTo>
                  <a:pt x="1947960" y="1345540"/>
                </a:lnTo>
                <a:lnTo>
                  <a:pt x="1957160" y="1350296"/>
                </a:lnTo>
                <a:lnTo>
                  <a:pt x="1966996" y="1355051"/>
                </a:lnTo>
                <a:lnTo>
                  <a:pt x="1975562" y="1360124"/>
                </a:lnTo>
                <a:lnTo>
                  <a:pt x="1984445" y="1365513"/>
                </a:lnTo>
                <a:lnTo>
                  <a:pt x="1993011" y="1371854"/>
                </a:lnTo>
                <a:lnTo>
                  <a:pt x="2000943" y="1378195"/>
                </a:lnTo>
                <a:lnTo>
                  <a:pt x="2009192" y="1384852"/>
                </a:lnTo>
                <a:lnTo>
                  <a:pt x="2016489" y="1392144"/>
                </a:lnTo>
                <a:lnTo>
                  <a:pt x="2023786" y="1399753"/>
                </a:lnTo>
                <a:lnTo>
                  <a:pt x="2030766" y="1407362"/>
                </a:lnTo>
                <a:lnTo>
                  <a:pt x="2036794" y="1415605"/>
                </a:lnTo>
                <a:lnTo>
                  <a:pt x="2042822" y="1423847"/>
                </a:lnTo>
                <a:lnTo>
                  <a:pt x="2048533" y="1432724"/>
                </a:lnTo>
                <a:lnTo>
                  <a:pt x="2053609" y="1441918"/>
                </a:lnTo>
                <a:lnTo>
                  <a:pt x="2058686" y="1451112"/>
                </a:lnTo>
                <a:lnTo>
                  <a:pt x="2062810" y="1460940"/>
                </a:lnTo>
                <a:lnTo>
                  <a:pt x="2066617" y="1470451"/>
                </a:lnTo>
                <a:lnTo>
                  <a:pt x="2070107" y="1480279"/>
                </a:lnTo>
                <a:lnTo>
                  <a:pt x="2072963" y="1490742"/>
                </a:lnTo>
                <a:lnTo>
                  <a:pt x="2075501" y="1501204"/>
                </a:lnTo>
                <a:lnTo>
                  <a:pt x="2077404" y="1511983"/>
                </a:lnTo>
                <a:lnTo>
                  <a:pt x="2078673" y="1522762"/>
                </a:lnTo>
                <a:lnTo>
                  <a:pt x="2079308" y="1533858"/>
                </a:lnTo>
                <a:lnTo>
                  <a:pt x="2079625" y="1544954"/>
                </a:lnTo>
                <a:lnTo>
                  <a:pt x="2079308" y="1556050"/>
                </a:lnTo>
                <a:lnTo>
                  <a:pt x="2078673" y="1566830"/>
                </a:lnTo>
                <a:lnTo>
                  <a:pt x="2077404" y="1577609"/>
                </a:lnTo>
                <a:lnTo>
                  <a:pt x="2075501" y="1588071"/>
                </a:lnTo>
                <a:lnTo>
                  <a:pt x="2072963" y="1598533"/>
                </a:lnTo>
                <a:lnTo>
                  <a:pt x="2070107" y="1608995"/>
                </a:lnTo>
                <a:lnTo>
                  <a:pt x="2066617" y="1618823"/>
                </a:lnTo>
                <a:lnTo>
                  <a:pt x="2062810" y="1628968"/>
                </a:lnTo>
                <a:lnTo>
                  <a:pt x="2058686" y="1638479"/>
                </a:lnTo>
                <a:lnTo>
                  <a:pt x="2053609" y="1647673"/>
                </a:lnTo>
                <a:lnTo>
                  <a:pt x="2048533" y="1656550"/>
                </a:lnTo>
                <a:lnTo>
                  <a:pt x="2042822" y="1665427"/>
                </a:lnTo>
                <a:lnTo>
                  <a:pt x="2036794" y="1673670"/>
                </a:lnTo>
                <a:lnTo>
                  <a:pt x="2030766" y="1681913"/>
                </a:lnTo>
                <a:lnTo>
                  <a:pt x="2023786" y="1689839"/>
                </a:lnTo>
                <a:lnTo>
                  <a:pt x="2016489" y="1697130"/>
                </a:lnTo>
                <a:lnTo>
                  <a:pt x="2009192" y="1704422"/>
                </a:lnTo>
                <a:lnTo>
                  <a:pt x="2000943" y="1711397"/>
                </a:lnTo>
                <a:lnTo>
                  <a:pt x="1993011" y="1717421"/>
                </a:lnTo>
                <a:lnTo>
                  <a:pt x="1984445" y="1723761"/>
                </a:lnTo>
                <a:lnTo>
                  <a:pt x="1975562" y="1729468"/>
                </a:lnTo>
                <a:lnTo>
                  <a:pt x="1966996" y="1734540"/>
                </a:lnTo>
                <a:lnTo>
                  <a:pt x="1957160" y="1739296"/>
                </a:lnTo>
                <a:lnTo>
                  <a:pt x="1947960" y="1743734"/>
                </a:lnTo>
                <a:lnTo>
                  <a:pt x="1938124" y="1747539"/>
                </a:lnTo>
                <a:lnTo>
                  <a:pt x="1927972" y="1751026"/>
                </a:lnTo>
                <a:lnTo>
                  <a:pt x="1917819" y="1753880"/>
                </a:lnTo>
                <a:lnTo>
                  <a:pt x="1907349" y="1756416"/>
                </a:lnTo>
                <a:lnTo>
                  <a:pt x="1896562" y="1758318"/>
                </a:lnTo>
                <a:lnTo>
                  <a:pt x="1885775" y="1759269"/>
                </a:lnTo>
                <a:lnTo>
                  <a:pt x="1874988" y="1760220"/>
                </a:lnTo>
                <a:lnTo>
                  <a:pt x="1863884" y="1760537"/>
                </a:lnTo>
                <a:lnTo>
                  <a:pt x="1852780" y="1760220"/>
                </a:lnTo>
                <a:lnTo>
                  <a:pt x="1841675" y="1759269"/>
                </a:lnTo>
                <a:lnTo>
                  <a:pt x="1830888" y="1758318"/>
                </a:lnTo>
                <a:lnTo>
                  <a:pt x="1820101" y="1756416"/>
                </a:lnTo>
                <a:lnTo>
                  <a:pt x="1809949" y="1753880"/>
                </a:lnTo>
                <a:lnTo>
                  <a:pt x="1799479" y="1751026"/>
                </a:lnTo>
                <a:lnTo>
                  <a:pt x="1789326" y="1747539"/>
                </a:lnTo>
                <a:lnTo>
                  <a:pt x="1779808" y="1743734"/>
                </a:lnTo>
                <a:lnTo>
                  <a:pt x="1770290" y="1739296"/>
                </a:lnTo>
                <a:lnTo>
                  <a:pt x="1760772" y="1734540"/>
                </a:lnTo>
                <a:lnTo>
                  <a:pt x="1751889" y="1729468"/>
                </a:lnTo>
                <a:lnTo>
                  <a:pt x="1743005" y="1723761"/>
                </a:lnTo>
                <a:lnTo>
                  <a:pt x="1734439" y="1717421"/>
                </a:lnTo>
                <a:lnTo>
                  <a:pt x="1726507" y="1711397"/>
                </a:lnTo>
                <a:lnTo>
                  <a:pt x="1718258" y="1704422"/>
                </a:lnTo>
                <a:lnTo>
                  <a:pt x="1710961" y="1697130"/>
                </a:lnTo>
                <a:lnTo>
                  <a:pt x="1703664" y="1689839"/>
                </a:lnTo>
                <a:lnTo>
                  <a:pt x="1697319" y="1681913"/>
                </a:lnTo>
                <a:lnTo>
                  <a:pt x="1690656" y="1673670"/>
                </a:lnTo>
                <a:lnTo>
                  <a:pt x="1684628" y="1665427"/>
                </a:lnTo>
                <a:lnTo>
                  <a:pt x="1678917" y="1656550"/>
                </a:lnTo>
                <a:lnTo>
                  <a:pt x="1673841" y="1647673"/>
                </a:lnTo>
                <a:lnTo>
                  <a:pt x="1669082" y="1638479"/>
                </a:lnTo>
                <a:lnTo>
                  <a:pt x="1664640" y="1628968"/>
                </a:lnTo>
                <a:lnTo>
                  <a:pt x="1660833" y="1618823"/>
                </a:lnTo>
                <a:lnTo>
                  <a:pt x="1657343" y="1608995"/>
                </a:lnTo>
                <a:lnTo>
                  <a:pt x="1654488" y="1598533"/>
                </a:lnTo>
                <a:lnTo>
                  <a:pt x="1651950" y="1588071"/>
                </a:lnTo>
                <a:lnTo>
                  <a:pt x="1650363" y="1577609"/>
                </a:lnTo>
                <a:lnTo>
                  <a:pt x="1648777" y="1566830"/>
                </a:lnTo>
                <a:lnTo>
                  <a:pt x="1648143" y="1556050"/>
                </a:lnTo>
                <a:lnTo>
                  <a:pt x="1647825" y="1544954"/>
                </a:lnTo>
                <a:lnTo>
                  <a:pt x="1648143" y="1533858"/>
                </a:lnTo>
                <a:lnTo>
                  <a:pt x="1648777" y="1522762"/>
                </a:lnTo>
                <a:lnTo>
                  <a:pt x="1650363" y="1511983"/>
                </a:lnTo>
                <a:lnTo>
                  <a:pt x="1651950" y="1501204"/>
                </a:lnTo>
                <a:lnTo>
                  <a:pt x="1654488" y="1490742"/>
                </a:lnTo>
                <a:lnTo>
                  <a:pt x="1657343" y="1480279"/>
                </a:lnTo>
                <a:lnTo>
                  <a:pt x="1660833" y="1470451"/>
                </a:lnTo>
                <a:lnTo>
                  <a:pt x="1664640" y="1460940"/>
                </a:lnTo>
                <a:lnTo>
                  <a:pt x="1669082" y="1451112"/>
                </a:lnTo>
                <a:lnTo>
                  <a:pt x="1673841" y="1441918"/>
                </a:lnTo>
                <a:lnTo>
                  <a:pt x="1678917" y="1432724"/>
                </a:lnTo>
                <a:lnTo>
                  <a:pt x="1684628" y="1423847"/>
                </a:lnTo>
                <a:lnTo>
                  <a:pt x="1690656" y="1415605"/>
                </a:lnTo>
                <a:lnTo>
                  <a:pt x="1697319" y="1407362"/>
                </a:lnTo>
                <a:lnTo>
                  <a:pt x="1703664" y="1399753"/>
                </a:lnTo>
                <a:lnTo>
                  <a:pt x="1710961" y="1392144"/>
                </a:lnTo>
                <a:lnTo>
                  <a:pt x="1718258" y="1384852"/>
                </a:lnTo>
                <a:lnTo>
                  <a:pt x="1726507" y="1378195"/>
                </a:lnTo>
                <a:lnTo>
                  <a:pt x="1734439" y="1371854"/>
                </a:lnTo>
                <a:lnTo>
                  <a:pt x="1743005" y="1365513"/>
                </a:lnTo>
                <a:lnTo>
                  <a:pt x="1751889" y="1360124"/>
                </a:lnTo>
                <a:lnTo>
                  <a:pt x="1760772" y="1355051"/>
                </a:lnTo>
                <a:lnTo>
                  <a:pt x="1770290" y="1350296"/>
                </a:lnTo>
                <a:lnTo>
                  <a:pt x="1779808" y="1345540"/>
                </a:lnTo>
                <a:lnTo>
                  <a:pt x="1789326" y="1341736"/>
                </a:lnTo>
                <a:lnTo>
                  <a:pt x="1799479" y="1338882"/>
                </a:lnTo>
                <a:lnTo>
                  <a:pt x="1809949" y="1335712"/>
                </a:lnTo>
                <a:lnTo>
                  <a:pt x="1820101" y="1333493"/>
                </a:lnTo>
                <a:lnTo>
                  <a:pt x="1830888" y="1331591"/>
                </a:lnTo>
                <a:lnTo>
                  <a:pt x="1841675" y="1330005"/>
                </a:lnTo>
                <a:lnTo>
                  <a:pt x="1852780" y="1329054"/>
                </a:lnTo>
                <a:lnTo>
                  <a:pt x="1863884" y="1328737"/>
                </a:lnTo>
                <a:close/>
                <a:moveTo>
                  <a:pt x="366554" y="1328737"/>
                </a:moveTo>
                <a:lnTo>
                  <a:pt x="377658" y="1329054"/>
                </a:lnTo>
                <a:lnTo>
                  <a:pt x="388762" y="1330005"/>
                </a:lnTo>
                <a:lnTo>
                  <a:pt x="399549" y="1331591"/>
                </a:lnTo>
                <a:lnTo>
                  <a:pt x="410336" y="1333493"/>
                </a:lnTo>
                <a:lnTo>
                  <a:pt x="420806" y="1335712"/>
                </a:lnTo>
                <a:lnTo>
                  <a:pt x="430641" y="1338882"/>
                </a:lnTo>
                <a:lnTo>
                  <a:pt x="441111" y="1341736"/>
                </a:lnTo>
                <a:lnTo>
                  <a:pt x="450629" y="1345540"/>
                </a:lnTo>
                <a:lnTo>
                  <a:pt x="460147" y="1350296"/>
                </a:lnTo>
                <a:lnTo>
                  <a:pt x="469348" y="1355051"/>
                </a:lnTo>
                <a:lnTo>
                  <a:pt x="478549" y="1360124"/>
                </a:lnTo>
                <a:lnTo>
                  <a:pt x="487432" y="1365513"/>
                </a:lnTo>
                <a:lnTo>
                  <a:pt x="495998" y="1371854"/>
                </a:lnTo>
                <a:lnTo>
                  <a:pt x="503930" y="1378195"/>
                </a:lnTo>
                <a:lnTo>
                  <a:pt x="511544" y="1384852"/>
                </a:lnTo>
                <a:lnTo>
                  <a:pt x="519476" y="1392144"/>
                </a:lnTo>
                <a:lnTo>
                  <a:pt x="526773" y="1399753"/>
                </a:lnTo>
                <a:lnTo>
                  <a:pt x="533119" y="1407362"/>
                </a:lnTo>
                <a:lnTo>
                  <a:pt x="539781" y="1415605"/>
                </a:lnTo>
                <a:lnTo>
                  <a:pt x="545809" y="1423847"/>
                </a:lnTo>
                <a:lnTo>
                  <a:pt x="551203" y="1432724"/>
                </a:lnTo>
                <a:lnTo>
                  <a:pt x="556596" y="1441918"/>
                </a:lnTo>
                <a:lnTo>
                  <a:pt x="561355" y="1451112"/>
                </a:lnTo>
                <a:lnTo>
                  <a:pt x="565480" y="1460940"/>
                </a:lnTo>
                <a:lnTo>
                  <a:pt x="569604" y="1470451"/>
                </a:lnTo>
                <a:lnTo>
                  <a:pt x="572777" y="1480279"/>
                </a:lnTo>
                <a:lnTo>
                  <a:pt x="575950" y="1490742"/>
                </a:lnTo>
                <a:lnTo>
                  <a:pt x="578171" y="1501204"/>
                </a:lnTo>
                <a:lnTo>
                  <a:pt x="580074" y="1511983"/>
                </a:lnTo>
                <a:lnTo>
                  <a:pt x="581660" y="1522762"/>
                </a:lnTo>
                <a:lnTo>
                  <a:pt x="582295" y="1533858"/>
                </a:lnTo>
                <a:lnTo>
                  <a:pt x="582612" y="1544954"/>
                </a:lnTo>
                <a:lnTo>
                  <a:pt x="582295" y="1556050"/>
                </a:lnTo>
                <a:lnTo>
                  <a:pt x="581660" y="1566830"/>
                </a:lnTo>
                <a:lnTo>
                  <a:pt x="580074" y="1577609"/>
                </a:lnTo>
                <a:lnTo>
                  <a:pt x="578171" y="1588071"/>
                </a:lnTo>
                <a:lnTo>
                  <a:pt x="575950" y="1598533"/>
                </a:lnTo>
                <a:lnTo>
                  <a:pt x="572777" y="1608995"/>
                </a:lnTo>
                <a:lnTo>
                  <a:pt x="569604" y="1618823"/>
                </a:lnTo>
                <a:lnTo>
                  <a:pt x="565480" y="1628968"/>
                </a:lnTo>
                <a:lnTo>
                  <a:pt x="561355" y="1638479"/>
                </a:lnTo>
                <a:lnTo>
                  <a:pt x="556596" y="1647673"/>
                </a:lnTo>
                <a:lnTo>
                  <a:pt x="551203" y="1656550"/>
                </a:lnTo>
                <a:lnTo>
                  <a:pt x="545809" y="1665427"/>
                </a:lnTo>
                <a:lnTo>
                  <a:pt x="539781" y="1673670"/>
                </a:lnTo>
                <a:lnTo>
                  <a:pt x="533119" y="1681913"/>
                </a:lnTo>
                <a:lnTo>
                  <a:pt x="526773" y="1689839"/>
                </a:lnTo>
                <a:lnTo>
                  <a:pt x="519476" y="1697130"/>
                </a:lnTo>
                <a:lnTo>
                  <a:pt x="511544" y="1704422"/>
                </a:lnTo>
                <a:lnTo>
                  <a:pt x="503930" y="1711397"/>
                </a:lnTo>
                <a:lnTo>
                  <a:pt x="495998" y="1717421"/>
                </a:lnTo>
                <a:lnTo>
                  <a:pt x="487432" y="1723761"/>
                </a:lnTo>
                <a:lnTo>
                  <a:pt x="478549" y="1729468"/>
                </a:lnTo>
                <a:lnTo>
                  <a:pt x="469348" y="1734540"/>
                </a:lnTo>
                <a:lnTo>
                  <a:pt x="460147" y="1739296"/>
                </a:lnTo>
                <a:lnTo>
                  <a:pt x="450629" y="1743734"/>
                </a:lnTo>
                <a:lnTo>
                  <a:pt x="441111" y="1747539"/>
                </a:lnTo>
                <a:lnTo>
                  <a:pt x="430641" y="1751026"/>
                </a:lnTo>
                <a:lnTo>
                  <a:pt x="420806" y="1753880"/>
                </a:lnTo>
                <a:lnTo>
                  <a:pt x="410336" y="1756416"/>
                </a:lnTo>
                <a:lnTo>
                  <a:pt x="399549" y="1758318"/>
                </a:lnTo>
                <a:lnTo>
                  <a:pt x="388762" y="1759269"/>
                </a:lnTo>
                <a:lnTo>
                  <a:pt x="377658" y="1760220"/>
                </a:lnTo>
                <a:lnTo>
                  <a:pt x="366554" y="1760537"/>
                </a:lnTo>
                <a:lnTo>
                  <a:pt x="355449" y="1760220"/>
                </a:lnTo>
                <a:lnTo>
                  <a:pt x="344662" y="1759269"/>
                </a:lnTo>
                <a:lnTo>
                  <a:pt x="333875" y="1758318"/>
                </a:lnTo>
                <a:lnTo>
                  <a:pt x="323088" y="1756416"/>
                </a:lnTo>
                <a:lnTo>
                  <a:pt x="312618" y="1753880"/>
                </a:lnTo>
                <a:lnTo>
                  <a:pt x="302466" y="1751026"/>
                </a:lnTo>
                <a:lnTo>
                  <a:pt x="292313" y="1747539"/>
                </a:lnTo>
                <a:lnTo>
                  <a:pt x="282478" y="1743734"/>
                </a:lnTo>
                <a:lnTo>
                  <a:pt x="272960" y="1739296"/>
                </a:lnTo>
                <a:lnTo>
                  <a:pt x="263442" y="1734540"/>
                </a:lnTo>
                <a:lnTo>
                  <a:pt x="254876" y="1729468"/>
                </a:lnTo>
                <a:lnTo>
                  <a:pt x="245992" y="1723761"/>
                </a:lnTo>
                <a:lnTo>
                  <a:pt x="237426" y="1717421"/>
                </a:lnTo>
                <a:lnTo>
                  <a:pt x="229177" y="1711397"/>
                </a:lnTo>
                <a:lnTo>
                  <a:pt x="221245" y="1704422"/>
                </a:lnTo>
                <a:lnTo>
                  <a:pt x="213631" y="1697130"/>
                </a:lnTo>
                <a:lnTo>
                  <a:pt x="206651" y="1689839"/>
                </a:lnTo>
                <a:lnTo>
                  <a:pt x="199989" y="1681913"/>
                </a:lnTo>
                <a:lnTo>
                  <a:pt x="193326" y="1673670"/>
                </a:lnTo>
                <a:lnTo>
                  <a:pt x="187615" y="1665427"/>
                </a:lnTo>
                <a:lnTo>
                  <a:pt x="181904" y="1656550"/>
                </a:lnTo>
                <a:lnTo>
                  <a:pt x="176828" y="1647673"/>
                </a:lnTo>
                <a:lnTo>
                  <a:pt x="171752" y="1638479"/>
                </a:lnTo>
                <a:lnTo>
                  <a:pt x="167627" y="1628968"/>
                </a:lnTo>
                <a:lnTo>
                  <a:pt x="163820" y="1618823"/>
                </a:lnTo>
                <a:lnTo>
                  <a:pt x="160330" y="1608995"/>
                </a:lnTo>
                <a:lnTo>
                  <a:pt x="157158" y="1598533"/>
                </a:lnTo>
                <a:lnTo>
                  <a:pt x="154937" y="1588071"/>
                </a:lnTo>
                <a:lnTo>
                  <a:pt x="153033" y="1577609"/>
                </a:lnTo>
                <a:lnTo>
                  <a:pt x="151764" y="1566830"/>
                </a:lnTo>
                <a:lnTo>
                  <a:pt x="150812" y="1556050"/>
                </a:lnTo>
                <a:lnTo>
                  <a:pt x="150812" y="1544954"/>
                </a:lnTo>
                <a:lnTo>
                  <a:pt x="150812" y="1533858"/>
                </a:lnTo>
                <a:lnTo>
                  <a:pt x="151764" y="1522762"/>
                </a:lnTo>
                <a:lnTo>
                  <a:pt x="153033" y="1511983"/>
                </a:lnTo>
                <a:lnTo>
                  <a:pt x="154937" y="1501204"/>
                </a:lnTo>
                <a:lnTo>
                  <a:pt x="157158" y="1490742"/>
                </a:lnTo>
                <a:lnTo>
                  <a:pt x="160330" y="1480279"/>
                </a:lnTo>
                <a:lnTo>
                  <a:pt x="163820" y="1470451"/>
                </a:lnTo>
                <a:lnTo>
                  <a:pt x="167627" y="1460940"/>
                </a:lnTo>
                <a:lnTo>
                  <a:pt x="171752" y="1451112"/>
                </a:lnTo>
                <a:lnTo>
                  <a:pt x="176828" y="1441918"/>
                </a:lnTo>
                <a:lnTo>
                  <a:pt x="181904" y="1432724"/>
                </a:lnTo>
                <a:lnTo>
                  <a:pt x="187615" y="1423847"/>
                </a:lnTo>
                <a:lnTo>
                  <a:pt x="193326" y="1415605"/>
                </a:lnTo>
                <a:lnTo>
                  <a:pt x="199989" y="1407362"/>
                </a:lnTo>
                <a:lnTo>
                  <a:pt x="206651" y="1399753"/>
                </a:lnTo>
                <a:lnTo>
                  <a:pt x="213631" y="1392144"/>
                </a:lnTo>
                <a:lnTo>
                  <a:pt x="221245" y="1384852"/>
                </a:lnTo>
                <a:lnTo>
                  <a:pt x="229177" y="1378195"/>
                </a:lnTo>
                <a:lnTo>
                  <a:pt x="237426" y="1371854"/>
                </a:lnTo>
                <a:lnTo>
                  <a:pt x="245992" y="1365513"/>
                </a:lnTo>
                <a:lnTo>
                  <a:pt x="254876" y="1360124"/>
                </a:lnTo>
                <a:lnTo>
                  <a:pt x="263442" y="1355051"/>
                </a:lnTo>
                <a:lnTo>
                  <a:pt x="272960" y="1350296"/>
                </a:lnTo>
                <a:lnTo>
                  <a:pt x="282478" y="1345540"/>
                </a:lnTo>
                <a:lnTo>
                  <a:pt x="292313" y="1341736"/>
                </a:lnTo>
                <a:lnTo>
                  <a:pt x="302466" y="1338882"/>
                </a:lnTo>
                <a:lnTo>
                  <a:pt x="312618" y="1335712"/>
                </a:lnTo>
                <a:lnTo>
                  <a:pt x="323088" y="1333493"/>
                </a:lnTo>
                <a:lnTo>
                  <a:pt x="333875" y="1331591"/>
                </a:lnTo>
                <a:lnTo>
                  <a:pt x="344662" y="1330005"/>
                </a:lnTo>
                <a:lnTo>
                  <a:pt x="355449" y="1329054"/>
                </a:lnTo>
                <a:lnTo>
                  <a:pt x="366554" y="1328737"/>
                </a:lnTo>
                <a:close/>
                <a:moveTo>
                  <a:pt x="3276854" y="1258888"/>
                </a:moveTo>
                <a:lnTo>
                  <a:pt x="3281363" y="1258888"/>
                </a:lnTo>
                <a:lnTo>
                  <a:pt x="3285550" y="1258888"/>
                </a:lnTo>
                <a:lnTo>
                  <a:pt x="3290382" y="1259854"/>
                </a:lnTo>
                <a:lnTo>
                  <a:pt x="3294569" y="1260820"/>
                </a:lnTo>
                <a:lnTo>
                  <a:pt x="3298434" y="1262431"/>
                </a:lnTo>
                <a:lnTo>
                  <a:pt x="3302300" y="1264041"/>
                </a:lnTo>
                <a:lnTo>
                  <a:pt x="3305843" y="1266296"/>
                </a:lnTo>
                <a:lnTo>
                  <a:pt x="3309386" y="1269195"/>
                </a:lnTo>
                <a:lnTo>
                  <a:pt x="3312607" y="1271772"/>
                </a:lnTo>
                <a:lnTo>
                  <a:pt x="3315828" y="1274993"/>
                </a:lnTo>
                <a:lnTo>
                  <a:pt x="3318083" y="1278536"/>
                </a:lnTo>
                <a:lnTo>
                  <a:pt x="3320337" y="1282079"/>
                </a:lnTo>
                <a:lnTo>
                  <a:pt x="3322270" y="1285944"/>
                </a:lnTo>
                <a:lnTo>
                  <a:pt x="3323880" y="1290132"/>
                </a:lnTo>
                <a:lnTo>
                  <a:pt x="3324525" y="1294641"/>
                </a:lnTo>
                <a:lnTo>
                  <a:pt x="3325491" y="1298828"/>
                </a:lnTo>
                <a:lnTo>
                  <a:pt x="3325813" y="1303338"/>
                </a:lnTo>
                <a:lnTo>
                  <a:pt x="3325491" y="1307847"/>
                </a:lnTo>
                <a:lnTo>
                  <a:pt x="3324525" y="1312357"/>
                </a:lnTo>
                <a:lnTo>
                  <a:pt x="3323880" y="1316866"/>
                </a:lnTo>
                <a:lnTo>
                  <a:pt x="3322270" y="1320731"/>
                </a:lnTo>
                <a:lnTo>
                  <a:pt x="3320337" y="1324596"/>
                </a:lnTo>
                <a:lnTo>
                  <a:pt x="3318083" y="1328140"/>
                </a:lnTo>
                <a:lnTo>
                  <a:pt x="3315828" y="1331683"/>
                </a:lnTo>
                <a:lnTo>
                  <a:pt x="3312607" y="1334582"/>
                </a:lnTo>
                <a:lnTo>
                  <a:pt x="3309386" y="1337803"/>
                </a:lnTo>
                <a:lnTo>
                  <a:pt x="3305843" y="1340057"/>
                </a:lnTo>
                <a:lnTo>
                  <a:pt x="3302300" y="1342312"/>
                </a:lnTo>
                <a:lnTo>
                  <a:pt x="3298434" y="1344245"/>
                </a:lnTo>
                <a:lnTo>
                  <a:pt x="3294569" y="1345855"/>
                </a:lnTo>
                <a:lnTo>
                  <a:pt x="3290382" y="1346821"/>
                </a:lnTo>
                <a:lnTo>
                  <a:pt x="3285550" y="1347466"/>
                </a:lnTo>
                <a:lnTo>
                  <a:pt x="3281363" y="1347788"/>
                </a:lnTo>
                <a:lnTo>
                  <a:pt x="3276854" y="1347466"/>
                </a:lnTo>
                <a:lnTo>
                  <a:pt x="3272344" y="1346821"/>
                </a:lnTo>
                <a:lnTo>
                  <a:pt x="3268157" y="1345855"/>
                </a:lnTo>
                <a:lnTo>
                  <a:pt x="3263970" y="1344245"/>
                </a:lnTo>
                <a:lnTo>
                  <a:pt x="3259782" y="1342312"/>
                </a:lnTo>
                <a:lnTo>
                  <a:pt x="3256561" y="1340057"/>
                </a:lnTo>
                <a:lnTo>
                  <a:pt x="3253018" y="1337803"/>
                </a:lnTo>
                <a:lnTo>
                  <a:pt x="3249797" y="1334582"/>
                </a:lnTo>
                <a:lnTo>
                  <a:pt x="3247220" y="1331683"/>
                </a:lnTo>
                <a:lnTo>
                  <a:pt x="3244321" y="1328140"/>
                </a:lnTo>
                <a:lnTo>
                  <a:pt x="3242067" y="1324596"/>
                </a:lnTo>
                <a:lnTo>
                  <a:pt x="3240456" y="1320731"/>
                </a:lnTo>
                <a:lnTo>
                  <a:pt x="3238846" y="1316866"/>
                </a:lnTo>
                <a:lnTo>
                  <a:pt x="3237557" y="1312357"/>
                </a:lnTo>
                <a:lnTo>
                  <a:pt x="3236913" y="1307847"/>
                </a:lnTo>
                <a:lnTo>
                  <a:pt x="3236913" y="1303338"/>
                </a:lnTo>
                <a:lnTo>
                  <a:pt x="3236913" y="1298828"/>
                </a:lnTo>
                <a:lnTo>
                  <a:pt x="3237557" y="1294641"/>
                </a:lnTo>
                <a:lnTo>
                  <a:pt x="3238846" y="1290132"/>
                </a:lnTo>
                <a:lnTo>
                  <a:pt x="3240456" y="1285944"/>
                </a:lnTo>
                <a:lnTo>
                  <a:pt x="3242067" y="1282079"/>
                </a:lnTo>
                <a:lnTo>
                  <a:pt x="3244321" y="1278536"/>
                </a:lnTo>
                <a:lnTo>
                  <a:pt x="3247220" y="1274993"/>
                </a:lnTo>
                <a:lnTo>
                  <a:pt x="3249797" y="1271772"/>
                </a:lnTo>
                <a:lnTo>
                  <a:pt x="3253018" y="1269195"/>
                </a:lnTo>
                <a:lnTo>
                  <a:pt x="3256561" y="1266296"/>
                </a:lnTo>
                <a:lnTo>
                  <a:pt x="3259782" y="1264041"/>
                </a:lnTo>
                <a:lnTo>
                  <a:pt x="3263970" y="1262431"/>
                </a:lnTo>
                <a:lnTo>
                  <a:pt x="3268157" y="1260820"/>
                </a:lnTo>
                <a:lnTo>
                  <a:pt x="3272344" y="1259854"/>
                </a:lnTo>
                <a:lnTo>
                  <a:pt x="3276854" y="1258888"/>
                </a:lnTo>
                <a:close/>
                <a:moveTo>
                  <a:pt x="3281523" y="1074738"/>
                </a:moveTo>
                <a:lnTo>
                  <a:pt x="3278341" y="1075056"/>
                </a:lnTo>
                <a:lnTo>
                  <a:pt x="3275478" y="1076009"/>
                </a:lnTo>
                <a:lnTo>
                  <a:pt x="3272296" y="1077598"/>
                </a:lnTo>
                <a:lnTo>
                  <a:pt x="3269751" y="1079504"/>
                </a:lnTo>
                <a:lnTo>
                  <a:pt x="3266887" y="1081728"/>
                </a:lnTo>
                <a:lnTo>
                  <a:pt x="3264342" y="1084905"/>
                </a:lnTo>
                <a:lnTo>
                  <a:pt x="3261479" y="1087765"/>
                </a:lnTo>
                <a:lnTo>
                  <a:pt x="3259251" y="1091577"/>
                </a:lnTo>
                <a:lnTo>
                  <a:pt x="3257024" y="1096026"/>
                </a:lnTo>
                <a:lnTo>
                  <a:pt x="3254479" y="1100474"/>
                </a:lnTo>
                <a:lnTo>
                  <a:pt x="3252570" y="1105875"/>
                </a:lnTo>
                <a:lnTo>
                  <a:pt x="3250661" y="1110958"/>
                </a:lnTo>
                <a:lnTo>
                  <a:pt x="3249070" y="1116677"/>
                </a:lnTo>
                <a:lnTo>
                  <a:pt x="3247798" y="1122714"/>
                </a:lnTo>
                <a:lnTo>
                  <a:pt x="3246525" y="1129068"/>
                </a:lnTo>
                <a:lnTo>
                  <a:pt x="3245253" y="1135423"/>
                </a:lnTo>
                <a:lnTo>
                  <a:pt x="3241435" y="1130022"/>
                </a:lnTo>
                <a:lnTo>
                  <a:pt x="3237617" y="1124938"/>
                </a:lnTo>
                <a:lnTo>
                  <a:pt x="3233799" y="1120172"/>
                </a:lnTo>
                <a:lnTo>
                  <a:pt x="3229981" y="1115406"/>
                </a:lnTo>
                <a:lnTo>
                  <a:pt x="3226163" y="1111276"/>
                </a:lnTo>
                <a:lnTo>
                  <a:pt x="3222345" y="1107463"/>
                </a:lnTo>
                <a:lnTo>
                  <a:pt x="3218527" y="1104286"/>
                </a:lnTo>
                <a:lnTo>
                  <a:pt x="3214391" y="1101427"/>
                </a:lnTo>
                <a:lnTo>
                  <a:pt x="3210573" y="1098567"/>
                </a:lnTo>
                <a:lnTo>
                  <a:pt x="3207074" y="1096661"/>
                </a:lnTo>
                <a:lnTo>
                  <a:pt x="3203256" y="1095072"/>
                </a:lnTo>
                <a:lnTo>
                  <a:pt x="3199756" y="1094119"/>
                </a:lnTo>
                <a:lnTo>
                  <a:pt x="3196574" y="1093166"/>
                </a:lnTo>
                <a:lnTo>
                  <a:pt x="3193393" y="1093166"/>
                </a:lnTo>
                <a:lnTo>
                  <a:pt x="3190211" y="1093484"/>
                </a:lnTo>
                <a:lnTo>
                  <a:pt x="3187348" y="1094755"/>
                </a:lnTo>
                <a:lnTo>
                  <a:pt x="3184484" y="1096343"/>
                </a:lnTo>
                <a:lnTo>
                  <a:pt x="3182257" y="1098250"/>
                </a:lnTo>
                <a:lnTo>
                  <a:pt x="3180348" y="1100791"/>
                </a:lnTo>
                <a:lnTo>
                  <a:pt x="3178439" y="1103651"/>
                </a:lnTo>
                <a:lnTo>
                  <a:pt x="3176849" y="1107146"/>
                </a:lnTo>
                <a:lnTo>
                  <a:pt x="3175576" y="1110958"/>
                </a:lnTo>
                <a:lnTo>
                  <a:pt x="3174621" y="1114771"/>
                </a:lnTo>
                <a:lnTo>
                  <a:pt x="3173667" y="1119537"/>
                </a:lnTo>
                <a:lnTo>
                  <a:pt x="3173667" y="1124303"/>
                </a:lnTo>
                <a:lnTo>
                  <a:pt x="3173349" y="1129386"/>
                </a:lnTo>
                <a:lnTo>
                  <a:pt x="3173667" y="1134787"/>
                </a:lnTo>
                <a:lnTo>
                  <a:pt x="3173985" y="1140506"/>
                </a:lnTo>
                <a:lnTo>
                  <a:pt x="3174940" y="1146225"/>
                </a:lnTo>
                <a:lnTo>
                  <a:pt x="3175894" y="1152580"/>
                </a:lnTo>
                <a:lnTo>
                  <a:pt x="3177167" y="1158616"/>
                </a:lnTo>
                <a:lnTo>
                  <a:pt x="3179076" y="1165289"/>
                </a:lnTo>
                <a:lnTo>
                  <a:pt x="3173349" y="1161158"/>
                </a:lnTo>
                <a:lnTo>
                  <a:pt x="3167940" y="1158299"/>
                </a:lnTo>
                <a:lnTo>
                  <a:pt x="3162213" y="1155439"/>
                </a:lnTo>
                <a:lnTo>
                  <a:pt x="3156805" y="1152898"/>
                </a:lnTo>
                <a:lnTo>
                  <a:pt x="3151714" y="1150673"/>
                </a:lnTo>
                <a:lnTo>
                  <a:pt x="3146623" y="1148767"/>
                </a:lnTo>
                <a:lnTo>
                  <a:pt x="3141851" y="1147179"/>
                </a:lnTo>
                <a:lnTo>
                  <a:pt x="3137079" y="1146225"/>
                </a:lnTo>
                <a:lnTo>
                  <a:pt x="3132625" y="1145590"/>
                </a:lnTo>
                <a:lnTo>
                  <a:pt x="3128170" y="1145272"/>
                </a:lnTo>
                <a:lnTo>
                  <a:pt x="3124352" y="1145272"/>
                </a:lnTo>
                <a:lnTo>
                  <a:pt x="3120853" y="1145590"/>
                </a:lnTo>
                <a:lnTo>
                  <a:pt x="3117353" y="1146225"/>
                </a:lnTo>
                <a:lnTo>
                  <a:pt x="3114489" y="1147496"/>
                </a:lnTo>
                <a:lnTo>
                  <a:pt x="3111626" y="1149085"/>
                </a:lnTo>
                <a:lnTo>
                  <a:pt x="3109399" y="1151309"/>
                </a:lnTo>
                <a:lnTo>
                  <a:pt x="3107490" y="1153533"/>
                </a:lnTo>
                <a:lnTo>
                  <a:pt x="3106217" y="1156710"/>
                </a:lnTo>
                <a:lnTo>
                  <a:pt x="3105263" y="1159887"/>
                </a:lnTo>
                <a:lnTo>
                  <a:pt x="3104627" y="1163382"/>
                </a:lnTo>
                <a:lnTo>
                  <a:pt x="3104627" y="1166560"/>
                </a:lnTo>
                <a:lnTo>
                  <a:pt x="3105263" y="1170690"/>
                </a:lnTo>
                <a:lnTo>
                  <a:pt x="3105899" y="1174820"/>
                </a:lnTo>
                <a:lnTo>
                  <a:pt x="3107172" y="1178951"/>
                </a:lnTo>
                <a:lnTo>
                  <a:pt x="3109081" y="1183716"/>
                </a:lnTo>
                <a:lnTo>
                  <a:pt x="3110990" y="1188482"/>
                </a:lnTo>
                <a:lnTo>
                  <a:pt x="3113217" y="1193248"/>
                </a:lnTo>
                <a:lnTo>
                  <a:pt x="3116080" y="1198332"/>
                </a:lnTo>
                <a:lnTo>
                  <a:pt x="3118944" y="1203097"/>
                </a:lnTo>
                <a:lnTo>
                  <a:pt x="3122443" y="1208181"/>
                </a:lnTo>
                <a:lnTo>
                  <a:pt x="3126261" y="1213582"/>
                </a:lnTo>
                <a:lnTo>
                  <a:pt x="3130079" y="1218666"/>
                </a:lnTo>
                <a:lnTo>
                  <a:pt x="3123716" y="1217713"/>
                </a:lnTo>
                <a:lnTo>
                  <a:pt x="3117353" y="1217077"/>
                </a:lnTo>
                <a:lnTo>
                  <a:pt x="3111308" y="1216759"/>
                </a:lnTo>
                <a:lnTo>
                  <a:pt x="3105581" y="1216759"/>
                </a:lnTo>
                <a:lnTo>
                  <a:pt x="3099854" y="1216759"/>
                </a:lnTo>
                <a:lnTo>
                  <a:pt x="3094446" y="1217077"/>
                </a:lnTo>
                <a:lnTo>
                  <a:pt x="3089355" y="1217713"/>
                </a:lnTo>
                <a:lnTo>
                  <a:pt x="3084264" y="1218666"/>
                </a:lnTo>
                <a:lnTo>
                  <a:pt x="3080128" y="1219619"/>
                </a:lnTo>
                <a:lnTo>
                  <a:pt x="3076311" y="1220890"/>
                </a:lnTo>
                <a:lnTo>
                  <a:pt x="3072493" y="1222796"/>
                </a:lnTo>
                <a:lnTo>
                  <a:pt x="3069311" y="1224385"/>
                </a:lnTo>
                <a:lnTo>
                  <a:pt x="3066766" y="1226609"/>
                </a:lnTo>
                <a:lnTo>
                  <a:pt x="3064220" y="1229150"/>
                </a:lnTo>
                <a:lnTo>
                  <a:pt x="3062312" y="1231692"/>
                </a:lnTo>
                <a:lnTo>
                  <a:pt x="3061357" y="1234234"/>
                </a:lnTo>
                <a:lnTo>
                  <a:pt x="3060403" y="1237411"/>
                </a:lnTo>
                <a:lnTo>
                  <a:pt x="3060403" y="1240588"/>
                </a:lnTo>
                <a:lnTo>
                  <a:pt x="3060721" y="1244083"/>
                </a:lnTo>
                <a:lnTo>
                  <a:pt x="3061993" y="1246943"/>
                </a:lnTo>
                <a:lnTo>
                  <a:pt x="3063584" y="1250438"/>
                </a:lnTo>
                <a:lnTo>
                  <a:pt x="3065493" y="1253933"/>
                </a:lnTo>
                <a:lnTo>
                  <a:pt x="3067720" y="1257428"/>
                </a:lnTo>
                <a:lnTo>
                  <a:pt x="3070902" y="1260923"/>
                </a:lnTo>
                <a:lnTo>
                  <a:pt x="3074083" y="1264417"/>
                </a:lnTo>
                <a:lnTo>
                  <a:pt x="3077901" y="1267912"/>
                </a:lnTo>
                <a:lnTo>
                  <a:pt x="3082037" y="1271407"/>
                </a:lnTo>
                <a:lnTo>
                  <a:pt x="3086173" y="1274902"/>
                </a:lnTo>
                <a:lnTo>
                  <a:pt x="3091264" y="1278079"/>
                </a:lnTo>
                <a:lnTo>
                  <a:pt x="3096673" y="1281257"/>
                </a:lnTo>
                <a:lnTo>
                  <a:pt x="3102081" y="1284434"/>
                </a:lnTo>
                <a:lnTo>
                  <a:pt x="3107808" y="1287929"/>
                </a:lnTo>
                <a:lnTo>
                  <a:pt x="3101763" y="1289517"/>
                </a:lnTo>
                <a:lnTo>
                  <a:pt x="3095400" y="1291424"/>
                </a:lnTo>
                <a:lnTo>
                  <a:pt x="3089673" y="1293648"/>
                </a:lnTo>
                <a:lnTo>
                  <a:pt x="3084264" y="1295872"/>
                </a:lnTo>
                <a:lnTo>
                  <a:pt x="3078856" y="1298096"/>
                </a:lnTo>
                <a:lnTo>
                  <a:pt x="3074402" y="1300955"/>
                </a:lnTo>
                <a:lnTo>
                  <a:pt x="3070265" y="1303179"/>
                </a:lnTo>
                <a:lnTo>
                  <a:pt x="3065811" y="1306039"/>
                </a:lnTo>
                <a:lnTo>
                  <a:pt x="3062312" y="1308898"/>
                </a:lnTo>
                <a:lnTo>
                  <a:pt x="3059448" y="1311758"/>
                </a:lnTo>
                <a:lnTo>
                  <a:pt x="3056585" y="1314617"/>
                </a:lnTo>
                <a:lnTo>
                  <a:pt x="3054358" y="1317795"/>
                </a:lnTo>
                <a:lnTo>
                  <a:pt x="3052767" y="1320972"/>
                </a:lnTo>
                <a:lnTo>
                  <a:pt x="3051494" y="1323514"/>
                </a:lnTo>
                <a:lnTo>
                  <a:pt x="3051176" y="1326691"/>
                </a:lnTo>
                <a:lnTo>
                  <a:pt x="3051176" y="1330186"/>
                </a:lnTo>
                <a:lnTo>
                  <a:pt x="3052130" y="1332727"/>
                </a:lnTo>
                <a:lnTo>
                  <a:pt x="3053085" y="1335905"/>
                </a:lnTo>
                <a:lnTo>
                  <a:pt x="3054676" y="1338446"/>
                </a:lnTo>
                <a:lnTo>
                  <a:pt x="3056903" y="1341306"/>
                </a:lnTo>
                <a:lnTo>
                  <a:pt x="3059766" y="1343848"/>
                </a:lnTo>
                <a:lnTo>
                  <a:pt x="3062948" y="1346389"/>
                </a:lnTo>
                <a:lnTo>
                  <a:pt x="3066766" y="1348296"/>
                </a:lnTo>
                <a:lnTo>
                  <a:pt x="3070584" y="1350520"/>
                </a:lnTo>
                <a:lnTo>
                  <a:pt x="3075038" y="1352108"/>
                </a:lnTo>
                <a:lnTo>
                  <a:pt x="3080128" y="1354015"/>
                </a:lnTo>
                <a:lnTo>
                  <a:pt x="3085219" y="1355286"/>
                </a:lnTo>
                <a:lnTo>
                  <a:pt x="3090628" y="1356556"/>
                </a:lnTo>
                <a:lnTo>
                  <a:pt x="3096354" y="1357827"/>
                </a:lnTo>
                <a:lnTo>
                  <a:pt x="3102399" y="1358463"/>
                </a:lnTo>
                <a:lnTo>
                  <a:pt x="3109081" y="1359416"/>
                </a:lnTo>
                <a:lnTo>
                  <a:pt x="3115444" y="1359734"/>
                </a:lnTo>
                <a:lnTo>
                  <a:pt x="3110672" y="1363864"/>
                </a:lnTo>
                <a:lnTo>
                  <a:pt x="3105581" y="1368312"/>
                </a:lnTo>
                <a:lnTo>
                  <a:pt x="3101445" y="1372442"/>
                </a:lnTo>
                <a:lnTo>
                  <a:pt x="3096991" y="1376573"/>
                </a:lnTo>
                <a:lnTo>
                  <a:pt x="3093491" y="1381021"/>
                </a:lnTo>
                <a:lnTo>
                  <a:pt x="3089991" y="1385151"/>
                </a:lnTo>
                <a:lnTo>
                  <a:pt x="3087128" y="1389282"/>
                </a:lnTo>
                <a:lnTo>
                  <a:pt x="3084901" y="1393730"/>
                </a:lnTo>
                <a:lnTo>
                  <a:pt x="3082356" y="1397542"/>
                </a:lnTo>
                <a:lnTo>
                  <a:pt x="3080765" y="1401355"/>
                </a:lnTo>
                <a:lnTo>
                  <a:pt x="3079810" y="1405168"/>
                </a:lnTo>
                <a:lnTo>
                  <a:pt x="3078856" y="1408980"/>
                </a:lnTo>
                <a:lnTo>
                  <a:pt x="3078538" y="1412158"/>
                </a:lnTo>
                <a:lnTo>
                  <a:pt x="3078856" y="1415652"/>
                </a:lnTo>
                <a:lnTo>
                  <a:pt x="3079810" y="1418512"/>
                </a:lnTo>
                <a:lnTo>
                  <a:pt x="3080765" y="1421371"/>
                </a:lnTo>
                <a:lnTo>
                  <a:pt x="3082674" y="1423913"/>
                </a:lnTo>
                <a:lnTo>
                  <a:pt x="3085219" y="1425820"/>
                </a:lnTo>
                <a:lnTo>
                  <a:pt x="3087764" y="1427726"/>
                </a:lnTo>
                <a:lnTo>
                  <a:pt x="3090946" y="1429314"/>
                </a:lnTo>
                <a:lnTo>
                  <a:pt x="3094446" y="1430585"/>
                </a:lnTo>
                <a:lnTo>
                  <a:pt x="3098263" y="1431221"/>
                </a:lnTo>
                <a:lnTo>
                  <a:pt x="3102399" y="1432174"/>
                </a:lnTo>
                <a:lnTo>
                  <a:pt x="3107172" y="1432174"/>
                </a:lnTo>
                <a:lnTo>
                  <a:pt x="3111626" y="1432174"/>
                </a:lnTo>
                <a:lnTo>
                  <a:pt x="3116717" y="1431539"/>
                </a:lnTo>
                <a:lnTo>
                  <a:pt x="3122125" y="1430903"/>
                </a:lnTo>
                <a:lnTo>
                  <a:pt x="3127852" y="1429632"/>
                </a:lnTo>
                <a:lnTo>
                  <a:pt x="3133579" y="1428361"/>
                </a:lnTo>
                <a:lnTo>
                  <a:pt x="3139306" y="1426773"/>
                </a:lnTo>
                <a:lnTo>
                  <a:pt x="3145669" y="1424866"/>
                </a:lnTo>
                <a:lnTo>
                  <a:pt x="3151714" y="1422325"/>
                </a:lnTo>
                <a:lnTo>
                  <a:pt x="3149169" y="1428361"/>
                </a:lnTo>
                <a:lnTo>
                  <a:pt x="3146305" y="1434080"/>
                </a:lnTo>
                <a:lnTo>
                  <a:pt x="3144078" y="1439799"/>
                </a:lnTo>
                <a:lnTo>
                  <a:pt x="3142169" y="1445518"/>
                </a:lnTo>
                <a:lnTo>
                  <a:pt x="3140260" y="1450919"/>
                </a:lnTo>
                <a:lnTo>
                  <a:pt x="3138988" y="1456003"/>
                </a:lnTo>
                <a:lnTo>
                  <a:pt x="3138033" y="1461404"/>
                </a:lnTo>
                <a:lnTo>
                  <a:pt x="3137397" y="1465852"/>
                </a:lnTo>
                <a:lnTo>
                  <a:pt x="3137079" y="1470618"/>
                </a:lnTo>
                <a:lnTo>
                  <a:pt x="3137079" y="1474749"/>
                </a:lnTo>
                <a:lnTo>
                  <a:pt x="3137397" y="1478561"/>
                </a:lnTo>
                <a:lnTo>
                  <a:pt x="3138351" y="1482056"/>
                </a:lnTo>
                <a:lnTo>
                  <a:pt x="3139306" y="1485551"/>
                </a:lnTo>
                <a:lnTo>
                  <a:pt x="3140897" y="1488093"/>
                </a:lnTo>
                <a:lnTo>
                  <a:pt x="3142806" y="1490952"/>
                </a:lnTo>
                <a:lnTo>
                  <a:pt x="3145351" y="1492859"/>
                </a:lnTo>
                <a:lnTo>
                  <a:pt x="3147896" y="1494447"/>
                </a:lnTo>
                <a:lnTo>
                  <a:pt x="3151078" y="1495400"/>
                </a:lnTo>
                <a:lnTo>
                  <a:pt x="3153941" y="1496036"/>
                </a:lnTo>
                <a:lnTo>
                  <a:pt x="3157441" y="1496354"/>
                </a:lnTo>
                <a:lnTo>
                  <a:pt x="3161259" y="1496036"/>
                </a:lnTo>
                <a:lnTo>
                  <a:pt x="3165395" y="1495083"/>
                </a:lnTo>
                <a:lnTo>
                  <a:pt x="3169531" y="1493494"/>
                </a:lnTo>
                <a:lnTo>
                  <a:pt x="3173349" y="1491905"/>
                </a:lnTo>
                <a:lnTo>
                  <a:pt x="3177803" y="1489999"/>
                </a:lnTo>
                <a:lnTo>
                  <a:pt x="3182257" y="1487457"/>
                </a:lnTo>
                <a:lnTo>
                  <a:pt x="3186711" y="1484598"/>
                </a:lnTo>
                <a:lnTo>
                  <a:pt x="3191484" y="1481421"/>
                </a:lnTo>
                <a:lnTo>
                  <a:pt x="3196574" y="1477926"/>
                </a:lnTo>
                <a:lnTo>
                  <a:pt x="3201029" y="1474113"/>
                </a:lnTo>
                <a:lnTo>
                  <a:pt x="3205801" y="1469347"/>
                </a:lnTo>
                <a:lnTo>
                  <a:pt x="3210573" y="1464899"/>
                </a:lnTo>
                <a:lnTo>
                  <a:pt x="3210255" y="1471571"/>
                </a:lnTo>
                <a:lnTo>
                  <a:pt x="3210255" y="1477926"/>
                </a:lnTo>
                <a:lnTo>
                  <a:pt x="3210573" y="1483962"/>
                </a:lnTo>
                <a:lnTo>
                  <a:pt x="3211210" y="1489999"/>
                </a:lnTo>
                <a:lnTo>
                  <a:pt x="3211846" y="1495400"/>
                </a:lnTo>
                <a:lnTo>
                  <a:pt x="3212482" y="1500802"/>
                </a:lnTo>
                <a:lnTo>
                  <a:pt x="3213755" y="1505885"/>
                </a:lnTo>
                <a:lnTo>
                  <a:pt x="3215027" y="1510651"/>
                </a:lnTo>
                <a:lnTo>
                  <a:pt x="3216618" y="1514781"/>
                </a:lnTo>
                <a:lnTo>
                  <a:pt x="3218527" y="1518594"/>
                </a:lnTo>
                <a:lnTo>
                  <a:pt x="3220436" y="1522089"/>
                </a:lnTo>
                <a:lnTo>
                  <a:pt x="3222663" y="1525266"/>
                </a:lnTo>
                <a:lnTo>
                  <a:pt x="3224890" y="1527490"/>
                </a:lnTo>
                <a:lnTo>
                  <a:pt x="3227754" y="1529396"/>
                </a:lnTo>
                <a:lnTo>
                  <a:pt x="3230299" y="1530985"/>
                </a:lnTo>
                <a:lnTo>
                  <a:pt x="3233481" y="1531621"/>
                </a:lnTo>
                <a:lnTo>
                  <a:pt x="3236344" y="1531938"/>
                </a:lnTo>
                <a:lnTo>
                  <a:pt x="3239526" y="1531938"/>
                </a:lnTo>
                <a:lnTo>
                  <a:pt x="3242707" y="1531303"/>
                </a:lnTo>
                <a:lnTo>
                  <a:pt x="3245571" y="1529714"/>
                </a:lnTo>
                <a:lnTo>
                  <a:pt x="3249070" y="1528126"/>
                </a:lnTo>
                <a:lnTo>
                  <a:pt x="3252252" y="1525902"/>
                </a:lnTo>
                <a:lnTo>
                  <a:pt x="3255434" y="1523360"/>
                </a:lnTo>
                <a:lnTo>
                  <a:pt x="3258933" y="1519865"/>
                </a:lnTo>
                <a:lnTo>
                  <a:pt x="3261797" y="1516370"/>
                </a:lnTo>
                <a:lnTo>
                  <a:pt x="3264978" y="1511922"/>
                </a:lnTo>
                <a:lnTo>
                  <a:pt x="3267524" y="1507474"/>
                </a:lnTo>
                <a:lnTo>
                  <a:pt x="3270705" y="1502708"/>
                </a:lnTo>
                <a:lnTo>
                  <a:pt x="3273569" y="1497307"/>
                </a:lnTo>
                <a:lnTo>
                  <a:pt x="3276114" y="1491905"/>
                </a:lnTo>
                <a:lnTo>
                  <a:pt x="3278977" y="1485869"/>
                </a:lnTo>
                <a:lnTo>
                  <a:pt x="3281523" y="1480150"/>
                </a:lnTo>
                <a:lnTo>
                  <a:pt x="3283750" y="1485869"/>
                </a:lnTo>
                <a:lnTo>
                  <a:pt x="3286613" y="1491905"/>
                </a:lnTo>
                <a:lnTo>
                  <a:pt x="3289158" y="1497307"/>
                </a:lnTo>
                <a:lnTo>
                  <a:pt x="3292022" y="1502708"/>
                </a:lnTo>
                <a:lnTo>
                  <a:pt x="3294885" y="1507474"/>
                </a:lnTo>
                <a:lnTo>
                  <a:pt x="3298067" y="1511922"/>
                </a:lnTo>
                <a:lnTo>
                  <a:pt x="3301248" y="1516370"/>
                </a:lnTo>
                <a:lnTo>
                  <a:pt x="3304112" y="1519865"/>
                </a:lnTo>
                <a:lnTo>
                  <a:pt x="3307293" y="1523360"/>
                </a:lnTo>
                <a:lnTo>
                  <a:pt x="3310475" y="1525902"/>
                </a:lnTo>
                <a:lnTo>
                  <a:pt x="3313975" y="1528126"/>
                </a:lnTo>
                <a:lnTo>
                  <a:pt x="3316838" y="1529714"/>
                </a:lnTo>
                <a:lnTo>
                  <a:pt x="3320020" y="1531303"/>
                </a:lnTo>
                <a:lnTo>
                  <a:pt x="3323519" y="1531938"/>
                </a:lnTo>
                <a:lnTo>
                  <a:pt x="3326701" y="1531938"/>
                </a:lnTo>
                <a:lnTo>
                  <a:pt x="3329564" y="1531621"/>
                </a:lnTo>
                <a:lnTo>
                  <a:pt x="3332428" y="1530985"/>
                </a:lnTo>
                <a:lnTo>
                  <a:pt x="3335609" y="1529396"/>
                </a:lnTo>
                <a:lnTo>
                  <a:pt x="3337837" y="1527490"/>
                </a:lnTo>
                <a:lnTo>
                  <a:pt x="3340064" y="1525266"/>
                </a:lnTo>
                <a:lnTo>
                  <a:pt x="3342291" y="1522089"/>
                </a:lnTo>
                <a:lnTo>
                  <a:pt x="3344200" y="1518594"/>
                </a:lnTo>
                <a:lnTo>
                  <a:pt x="3346109" y="1514781"/>
                </a:lnTo>
                <a:lnTo>
                  <a:pt x="3347699" y="1510651"/>
                </a:lnTo>
                <a:lnTo>
                  <a:pt x="3348972" y="1505885"/>
                </a:lnTo>
                <a:lnTo>
                  <a:pt x="3350245" y="1500802"/>
                </a:lnTo>
                <a:lnTo>
                  <a:pt x="3351199" y="1495400"/>
                </a:lnTo>
                <a:lnTo>
                  <a:pt x="3352154" y="1489999"/>
                </a:lnTo>
                <a:lnTo>
                  <a:pt x="3352472" y="1483962"/>
                </a:lnTo>
                <a:lnTo>
                  <a:pt x="3352472" y="1477926"/>
                </a:lnTo>
                <a:lnTo>
                  <a:pt x="3352472" y="1471571"/>
                </a:lnTo>
                <a:lnTo>
                  <a:pt x="3352472" y="1464899"/>
                </a:lnTo>
                <a:lnTo>
                  <a:pt x="3356926" y="1469347"/>
                </a:lnTo>
                <a:lnTo>
                  <a:pt x="3362017" y="1474113"/>
                </a:lnTo>
                <a:lnTo>
                  <a:pt x="3366789" y="1477926"/>
                </a:lnTo>
                <a:lnTo>
                  <a:pt x="3371243" y="1481421"/>
                </a:lnTo>
                <a:lnTo>
                  <a:pt x="3376016" y="1484598"/>
                </a:lnTo>
                <a:lnTo>
                  <a:pt x="3380470" y="1487457"/>
                </a:lnTo>
                <a:lnTo>
                  <a:pt x="3385242" y="1489999"/>
                </a:lnTo>
                <a:lnTo>
                  <a:pt x="3389378" y="1491905"/>
                </a:lnTo>
                <a:lnTo>
                  <a:pt x="3393514" y="1493494"/>
                </a:lnTo>
                <a:lnTo>
                  <a:pt x="3397332" y="1495083"/>
                </a:lnTo>
                <a:lnTo>
                  <a:pt x="3401468" y="1496036"/>
                </a:lnTo>
                <a:lnTo>
                  <a:pt x="3405286" y="1496354"/>
                </a:lnTo>
                <a:lnTo>
                  <a:pt x="3408786" y="1496036"/>
                </a:lnTo>
                <a:lnTo>
                  <a:pt x="3411649" y="1495400"/>
                </a:lnTo>
                <a:lnTo>
                  <a:pt x="3414831" y="1494447"/>
                </a:lnTo>
                <a:lnTo>
                  <a:pt x="3417376" y="1492859"/>
                </a:lnTo>
                <a:lnTo>
                  <a:pt x="3419921" y="1490952"/>
                </a:lnTo>
                <a:lnTo>
                  <a:pt x="3421830" y="1488093"/>
                </a:lnTo>
                <a:lnTo>
                  <a:pt x="3423421" y="1485551"/>
                </a:lnTo>
                <a:lnTo>
                  <a:pt x="3424376" y="1482056"/>
                </a:lnTo>
                <a:lnTo>
                  <a:pt x="3425330" y="1478561"/>
                </a:lnTo>
                <a:lnTo>
                  <a:pt x="3425648" y="1474749"/>
                </a:lnTo>
                <a:lnTo>
                  <a:pt x="3425648" y="1470618"/>
                </a:lnTo>
                <a:lnTo>
                  <a:pt x="3425648" y="1465852"/>
                </a:lnTo>
                <a:lnTo>
                  <a:pt x="3424694" y="1461404"/>
                </a:lnTo>
                <a:lnTo>
                  <a:pt x="3423739" y="1456003"/>
                </a:lnTo>
                <a:lnTo>
                  <a:pt x="3422467" y="1450919"/>
                </a:lnTo>
                <a:lnTo>
                  <a:pt x="3420876" y="1445518"/>
                </a:lnTo>
                <a:lnTo>
                  <a:pt x="3418967" y="1439799"/>
                </a:lnTo>
                <a:lnTo>
                  <a:pt x="3416740" y="1434080"/>
                </a:lnTo>
                <a:lnTo>
                  <a:pt x="3413876" y="1428361"/>
                </a:lnTo>
                <a:lnTo>
                  <a:pt x="3411013" y="1422325"/>
                </a:lnTo>
                <a:lnTo>
                  <a:pt x="3417058" y="1424866"/>
                </a:lnTo>
                <a:lnTo>
                  <a:pt x="3423421" y="1426773"/>
                </a:lnTo>
                <a:lnTo>
                  <a:pt x="3429466" y="1428361"/>
                </a:lnTo>
                <a:lnTo>
                  <a:pt x="3435193" y="1429632"/>
                </a:lnTo>
                <a:lnTo>
                  <a:pt x="3440602" y="1430903"/>
                </a:lnTo>
                <a:lnTo>
                  <a:pt x="3446010" y="1431539"/>
                </a:lnTo>
                <a:lnTo>
                  <a:pt x="3451101" y="1432174"/>
                </a:lnTo>
                <a:lnTo>
                  <a:pt x="3455873" y="1432174"/>
                </a:lnTo>
                <a:lnTo>
                  <a:pt x="3460328" y="1432174"/>
                </a:lnTo>
                <a:lnTo>
                  <a:pt x="3464464" y="1431221"/>
                </a:lnTo>
                <a:lnTo>
                  <a:pt x="3468281" y="1430585"/>
                </a:lnTo>
                <a:lnTo>
                  <a:pt x="3471781" y="1429314"/>
                </a:lnTo>
                <a:lnTo>
                  <a:pt x="3474963" y="1427726"/>
                </a:lnTo>
                <a:lnTo>
                  <a:pt x="3477508" y="1425820"/>
                </a:lnTo>
                <a:lnTo>
                  <a:pt x="3479735" y="1423913"/>
                </a:lnTo>
                <a:lnTo>
                  <a:pt x="3481644" y="1421371"/>
                </a:lnTo>
                <a:lnTo>
                  <a:pt x="3482917" y="1418512"/>
                </a:lnTo>
                <a:lnTo>
                  <a:pt x="3483871" y="1415652"/>
                </a:lnTo>
                <a:lnTo>
                  <a:pt x="3484189" y="1412158"/>
                </a:lnTo>
                <a:lnTo>
                  <a:pt x="3483871" y="1408980"/>
                </a:lnTo>
                <a:lnTo>
                  <a:pt x="3482917" y="1405168"/>
                </a:lnTo>
                <a:lnTo>
                  <a:pt x="3481644" y="1401355"/>
                </a:lnTo>
                <a:lnTo>
                  <a:pt x="3480371" y="1397542"/>
                </a:lnTo>
                <a:lnTo>
                  <a:pt x="3477826" y="1393730"/>
                </a:lnTo>
                <a:lnTo>
                  <a:pt x="3475599" y="1389282"/>
                </a:lnTo>
                <a:lnTo>
                  <a:pt x="3472418" y="1385151"/>
                </a:lnTo>
                <a:lnTo>
                  <a:pt x="3469554" y="1381021"/>
                </a:lnTo>
                <a:lnTo>
                  <a:pt x="3465736" y="1376573"/>
                </a:lnTo>
                <a:lnTo>
                  <a:pt x="3461282" y="1372442"/>
                </a:lnTo>
                <a:lnTo>
                  <a:pt x="3457146" y="1368312"/>
                </a:lnTo>
                <a:lnTo>
                  <a:pt x="3452055" y="1363864"/>
                </a:lnTo>
                <a:lnTo>
                  <a:pt x="3447283" y="1359734"/>
                </a:lnTo>
                <a:lnTo>
                  <a:pt x="3453646" y="1359416"/>
                </a:lnTo>
                <a:lnTo>
                  <a:pt x="3460328" y="1358463"/>
                </a:lnTo>
                <a:lnTo>
                  <a:pt x="3466373" y="1357827"/>
                </a:lnTo>
                <a:lnTo>
                  <a:pt x="3472099" y="1356556"/>
                </a:lnTo>
                <a:lnTo>
                  <a:pt x="3477508" y="1355286"/>
                </a:lnTo>
                <a:lnTo>
                  <a:pt x="3482917" y="1354015"/>
                </a:lnTo>
                <a:lnTo>
                  <a:pt x="3487689" y="1352108"/>
                </a:lnTo>
                <a:lnTo>
                  <a:pt x="3492143" y="1350520"/>
                </a:lnTo>
                <a:lnTo>
                  <a:pt x="3495961" y="1348296"/>
                </a:lnTo>
                <a:lnTo>
                  <a:pt x="3499779" y="1346389"/>
                </a:lnTo>
                <a:lnTo>
                  <a:pt x="3502961" y="1343848"/>
                </a:lnTo>
                <a:lnTo>
                  <a:pt x="3505824" y="1341306"/>
                </a:lnTo>
                <a:lnTo>
                  <a:pt x="3508051" y="1338446"/>
                </a:lnTo>
                <a:lnTo>
                  <a:pt x="3509642" y="1335905"/>
                </a:lnTo>
                <a:lnTo>
                  <a:pt x="3510915" y="1333363"/>
                </a:lnTo>
                <a:lnTo>
                  <a:pt x="3511551" y="1330186"/>
                </a:lnTo>
                <a:lnTo>
                  <a:pt x="3511551" y="1327008"/>
                </a:lnTo>
                <a:lnTo>
                  <a:pt x="3510915" y="1324149"/>
                </a:lnTo>
                <a:lnTo>
                  <a:pt x="3509960" y="1320972"/>
                </a:lnTo>
                <a:lnTo>
                  <a:pt x="3508369" y="1317795"/>
                </a:lnTo>
                <a:lnTo>
                  <a:pt x="3506142" y="1314617"/>
                </a:lnTo>
                <a:lnTo>
                  <a:pt x="3503279" y="1311758"/>
                </a:lnTo>
                <a:lnTo>
                  <a:pt x="3500415" y="1308898"/>
                </a:lnTo>
                <a:lnTo>
                  <a:pt x="3496916" y="1306039"/>
                </a:lnTo>
                <a:lnTo>
                  <a:pt x="3493098" y="1303179"/>
                </a:lnTo>
                <a:lnTo>
                  <a:pt x="3488325" y="1300955"/>
                </a:lnTo>
                <a:lnTo>
                  <a:pt x="3483871" y="1298096"/>
                </a:lnTo>
                <a:lnTo>
                  <a:pt x="3478781" y="1295872"/>
                </a:lnTo>
                <a:lnTo>
                  <a:pt x="3473054" y="1293648"/>
                </a:lnTo>
                <a:lnTo>
                  <a:pt x="3467009" y="1291424"/>
                </a:lnTo>
                <a:lnTo>
                  <a:pt x="3460964" y="1289517"/>
                </a:lnTo>
                <a:lnTo>
                  <a:pt x="3454919" y="1287929"/>
                </a:lnTo>
                <a:lnTo>
                  <a:pt x="3460646" y="1284434"/>
                </a:lnTo>
                <a:lnTo>
                  <a:pt x="3466054" y="1281257"/>
                </a:lnTo>
                <a:lnTo>
                  <a:pt x="3471463" y="1278079"/>
                </a:lnTo>
                <a:lnTo>
                  <a:pt x="3476554" y="1274902"/>
                </a:lnTo>
                <a:lnTo>
                  <a:pt x="3480690" y="1271407"/>
                </a:lnTo>
                <a:lnTo>
                  <a:pt x="3484826" y="1267912"/>
                </a:lnTo>
                <a:lnTo>
                  <a:pt x="3488644" y="1264417"/>
                </a:lnTo>
                <a:lnTo>
                  <a:pt x="3492143" y="1260923"/>
                </a:lnTo>
                <a:lnTo>
                  <a:pt x="3495007" y="1257428"/>
                </a:lnTo>
                <a:lnTo>
                  <a:pt x="3497234" y="1253933"/>
                </a:lnTo>
                <a:lnTo>
                  <a:pt x="3499461" y="1250438"/>
                </a:lnTo>
                <a:lnTo>
                  <a:pt x="3500734" y="1246943"/>
                </a:lnTo>
                <a:lnTo>
                  <a:pt x="3501688" y="1244083"/>
                </a:lnTo>
                <a:lnTo>
                  <a:pt x="3502324" y="1240588"/>
                </a:lnTo>
                <a:lnTo>
                  <a:pt x="3502324" y="1237411"/>
                </a:lnTo>
                <a:lnTo>
                  <a:pt x="3501370" y="1234234"/>
                </a:lnTo>
                <a:lnTo>
                  <a:pt x="3500415" y="1231692"/>
                </a:lnTo>
                <a:lnTo>
                  <a:pt x="3498507" y="1229150"/>
                </a:lnTo>
                <a:lnTo>
                  <a:pt x="3495961" y="1226609"/>
                </a:lnTo>
                <a:lnTo>
                  <a:pt x="3493416" y="1224385"/>
                </a:lnTo>
                <a:lnTo>
                  <a:pt x="3490234" y="1222796"/>
                </a:lnTo>
                <a:lnTo>
                  <a:pt x="3486735" y="1220890"/>
                </a:lnTo>
                <a:lnTo>
                  <a:pt x="3482599" y="1219619"/>
                </a:lnTo>
                <a:lnTo>
                  <a:pt x="3478463" y="1218666"/>
                </a:lnTo>
                <a:lnTo>
                  <a:pt x="3473690" y="1217713"/>
                </a:lnTo>
                <a:lnTo>
                  <a:pt x="3468281" y="1217077"/>
                </a:lnTo>
                <a:lnTo>
                  <a:pt x="3462873" y="1216759"/>
                </a:lnTo>
                <a:lnTo>
                  <a:pt x="3457464" y="1216759"/>
                </a:lnTo>
                <a:lnTo>
                  <a:pt x="3451419" y="1216759"/>
                </a:lnTo>
                <a:lnTo>
                  <a:pt x="3445374" y="1217077"/>
                </a:lnTo>
                <a:lnTo>
                  <a:pt x="3439011" y="1217713"/>
                </a:lnTo>
                <a:lnTo>
                  <a:pt x="3432648" y="1218666"/>
                </a:lnTo>
                <a:lnTo>
                  <a:pt x="3436466" y="1213582"/>
                </a:lnTo>
                <a:lnTo>
                  <a:pt x="3440284" y="1208181"/>
                </a:lnTo>
                <a:lnTo>
                  <a:pt x="3443783" y="1203097"/>
                </a:lnTo>
                <a:lnTo>
                  <a:pt x="3446647" y="1198332"/>
                </a:lnTo>
                <a:lnTo>
                  <a:pt x="3449510" y="1193248"/>
                </a:lnTo>
                <a:lnTo>
                  <a:pt x="3451737" y="1188482"/>
                </a:lnTo>
                <a:lnTo>
                  <a:pt x="3453964" y="1183716"/>
                </a:lnTo>
                <a:lnTo>
                  <a:pt x="3455555" y="1178951"/>
                </a:lnTo>
                <a:lnTo>
                  <a:pt x="3456828" y="1174820"/>
                </a:lnTo>
                <a:lnTo>
                  <a:pt x="3457464" y="1170690"/>
                </a:lnTo>
                <a:lnTo>
                  <a:pt x="3457782" y="1166560"/>
                </a:lnTo>
                <a:lnTo>
                  <a:pt x="3457782" y="1163382"/>
                </a:lnTo>
                <a:lnTo>
                  <a:pt x="3457464" y="1159887"/>
                </a:lnTo>
                <a:lnTo>
                  <a:pt x="3456828" y="1156710"/>
                </a:lnTo>
                <a:lnTo>
                  <a:pt x="3455237" y="1153533"/>
                </a:lnTo>
                <a:lnTo>
                  <a:pt x="3453328" y="1151309"/>
                </a:lnTo>
                <a:lnTo>
                  <a:pt x="3451101" y="1149085"/>
                </a:lnTo>
                <a:lnTo>
                  <a:pt x="3448237" y="1147496"/>
                </a:lnTo>
                <a:lnTo>
                  <a:pt x="3445374" y="1146225"/>
                </a:lnTo>
                <a:lnTo>
                  <a:pt x="3442193" y="1145590"/>
                </a:lnTo>
                <a:lnTo>
                  <a:pt x="3438375" y="1145272"/>
                </a:lnTo>
                <a:lnTo>
                  <a:pt x="3434557" y="1145272"/>
                </a:lnTo>
                <a:lnTo>
                  <a:pt x="3430103" y="1145590"/>
                </a:lnTo>
                <a:lnTo>
                  <a:pt x="3425648" y="1146225"/>
                </a:lnTo>
                <a:lnTo>
                  <a:pt x="3420876" y="1147496"/>
                </a:lnTo>
                <a:lnTo>
                  <a:pt x="3416104" y="1148767"/>
                </a:lnTo>
                <a:lnTo>
                  <a:pt x="3411013" y="1150673"/>
                </a:lnTo>
                <a:lnTo>
                  <a:pt x="3405922" y="1152898"/>
                </a:lnTo>
                <a:lnTo>
                  <a:pt x="3400514" y="1155439"/>
                </a:lnTo>
                <a:lnTo>
                  <a:pt x="3395105" y="1158299"/>
                </a:lnTo>
                <a:lnTo>
                  <a:pt x="3389378" y="1161794"/>
                </a:lnTo>
                <a:lnTo>
                  <a:pt x="3383970" y="1165289"/>
                </a:lnTo>
                <a:lnTo>
                  <a:pt x="3385560" y="1158616"/>
                </a:lnTo>
                <a:lnTo>
                  <a:pt x="3386833" y="1152580"/>
                </a:lnTo>
                <a:lnTo>
                  <a:pt x="3387787" y="1146225"/>
                </a:lnTo>
                <a:lnTo>
                  <a:pt x="3388742" y="1140506"/>
                </a:lnTo>
                <a:lnTo>
                  <a:pt x="3389060" y="1134787"/>
                </a:lnTo>
                <a:lnTo>
                  <a:pt x="3389378" y="1129386"/>
                </a:lnTo>
                <a:lnTo>
                  <a:pt x="3389378" y="1124303"/>
                </a:lnTo>
                <a:lnTo>
                  <a:pt x="3389060" y="1119537"/>
                </a:lnTo>
                <a:lnTo>
                  <a:pt x="3388106" y="1114771"/>
                </a:lnTo>
                <a:lnTo>
                  <a:pt x="3387469" y="1110958"/>
                </a:lnTo>
                <a:lnTo>
                  <a:pt x="3385879" y="1107146"/>
                </a:lnTo>
                <a:lnTo>
                  <a:pt x="3384288" y="1103651"/>
                </a:lnTo>
                <a:lnTo>
                  <a:pt x="3382697" y="1100791"/>
                </a:lnTo>
                <a:lnTo>
                  <a:pt x="3380470" y="1098250"/>
                </a:lnTo>
                <a:lnTo>
                  <a:pt x="3378243" y="1096343"/>
                </a:lnTo>
                <a:lnTo>
                  <a:pt x="3375379" y="1094755"/>
                </a:lnTo>
                <a:lnTo>
                  <a:pt x="3372516" y="1093484"/>
                </a:lnTo>
                <a:lnTo>
                  <a:pt x="3369334" y="1093166"/>
                </a:lnTo>
                <a:lnTo>
                  <a:pt x="3366153" y="1093166"/>
                </a:lnTo>
                <a:lnTo>
                  <a:pt x="3362653" y="1094119"/>
                </a:lnTo>
                <a:lnTo>
                  <a:pt x="3359471" y="1095072"/>
                </a:lnTo>
                <a:lnTo>
                  <a:pt x="3355335" y="1096661"/>
                </a:lnTo>
                <a:lnTo>
                  <a:pt x="3352154" y="1098567"/>
                </a:lnTo>
                <a:lnTo>
                  <a:pt x="3348018" y="1101427"/>
                </a:lnTo>
                <a:lnTo>
                  <a:pt x="3344200" y="1104286"/>
                </a:lnTo>
                <a:lnTo>
                  <a:pt x="3340382" y="1107463"/>
                </a:lnTo>
                <a:lnTo>
                  <a:pt x="3336564" y="1111276"/>
                </a:lnTo>
                <a:lnTo>
                  <a:pt x="3332746" y="1115406"/>
                </a:lnTo>
                <a:lnTo>
                  <a:pt x="3328928" y="1120172"/>
                </a:lnTo>
                <a:lnTo>
                  <a:pt x="3325110" y="1124938"/>
                </a:lnTo>
                <a:lnTo>
                  <a:pt x="3321611" y="1130022"/>
                </a:lnTo>
                <a:lnTo>
                  <a:pt x="3317793" y="1135423"/>
                </a:lnTo>
                <a:lnTo>
                  <a:pt x="3316520" y="1129068"/>
                </a:lnTo>
                <a:lnTo>
                  <a:pt x="3315565" y="1122714"/>
                </a:lnTo>
                <a:lnTo>
                  <a:pt x="3313975" y="1116677"/>
                </a:lnTo>
                <a:lnTo>
                  <a:pt x="3312066" y="1110958"/>
                </a:lnTo>
                <a:lnTo>
                  <a:pt x="3310157" y="1105875"/>
                </a:lnTo>
                <a:lnTo>
                  <a:pt x="3308248" y="1100474"/>
                </a:lnTo>
                <a:lnTo>
                  <a:pt x="3306339" y="1096026"/>
                </a:lnTo>
                <a:lnTo>
                  <a:pt x="3303794" y="1091577"/>
                </a:lnTo>
                <a:lnTo>
                  <a:pt x="3301248" y="1087765"/>
                </a:lnTo>
                <a:lnTo>
                  <a:pt x="3299021" y="1084905"/>
                </a:lnTo>
                <a:lnTo>
                  <a:pt x="3296158" y="1081728"/>
                </a:lnTo>
                <a:lnTo>
                  <a:pt x="3293613" y="1079504"/>
                </a:lnTo>
                <a:lnTo>
                  <a:pt x="3290431" y="1077598"/>
                </a:lnTo>
                <a:lnTo>
                  <a:pt x="3287568" y="1076009"/>
                </a:lnTo>
                <a:lnTo>
                  <a:pt x="3284704" y="1075056"/>
                </a:lnTo>
                <a:lnTo>
                  <a:pt x="3281523" y="1074738"/>
                </a:lnTo>
                <a:close/>
                <a:moveTo>
                  <a:pt x="3024033" y="968375"/>
                </a:moveTo>
                <a:lnTo>
                  <a:pt x="3027152" y="968696"/>
                </a:lnTo>
                <a:lnTo>
                  <a:pt x="3029648" y="969017"/>
                </a:lnTo>
                <a:lnTo>
                  <a:pt x="3032456" y="969338"/>
                </a:lnTo>
                <a:lnTo>
                  <a:pt x="3034640" y="970623"/>
                </a:lnTo>
                <a:lnTo>
                  <a:pt x="3037448" y="971908"/>
                </a:lnTo>
                <a:lnTo>
                  <a:pt x="3039320" y="972871"/>
                </a:lnTo>
                <a:lnTo>
                  <a:pt x="3041504" y="974798"/>
                </a:lnTo>
                <a:lnTo>
                  <a:pt x="3043376" y="976404"/>
                </a:lnTo>
                <a:lnTo>
                  <a:pt x="3045248" y="978331"/>
                </a:lnTo>
                <a:lnTo>
                  <a:pt x="3046808" y="980901"/>
                </a:lnTo>
                <a:lnTo>
                  <a:pt x="3048056" y="983149"/>
                </a:lnTo>
                <a:lnTo>
                  <a:pt x="3048992" y="985397"/>
                </a:lnTo>
                <a:lnTo>
                  <a:pt x="3050240" y="988288"/>
                </a:lnTo>
                <a:lnTo>
                  <a:pt x="3050864" y="990536"/>
                </a:lnTo>
                <a:lnTo>
                  <a:pt x="3051176" y="993105"/>
                </a:lnTo>
                <a:lnTo>
                  <a:pt x="3051176" y="996317"/>
                </a:lnTo>
                <a:lnTo>
                  <a:pt x="3051176" y="998886"/>
                </a:lnTo>
                <a:lnTo>
                  <a:pt x="3050864" y="1001777"/>
                </a:lnTo>
                <a:lnTo>
                  <a:pt x="3050240" y="1004346"/>
                </a:lnTo>
                <a:lnTo>
                  <a:pt x="3048992" y="1007237"/>
                </a:lnTo>
                <a:lnTo>
                  <a:pt x="3048056" y="1009485"/>
                </a:lnTo>
                <a:lnTo>
                  <a:pt x="3046808" y="1011733"/>
                </a:lnTo>
                <a:lnTo>
                  <a:pt x="3045248" y="1013660"/>
                </a:lnTo>
                <a:lnTo>
                  <a:pt x="3043376" y="1015908"/>
                </a:lnTo>
                <a:lnTo>
                  <a:pt x="3041504" y="1017835"/>
                </a:lnTo>
                <a:lnTo>
                  <a:pt x="3039320" y="1019120"/>
                </a:lnTo>
                <a:lnTo>
                  <a:pt x="3037448" y="1020726"/>
                </a:lnTo>
                <a:lnTo>
                  <a:pt x="3034640" y="1022011"/>
                </a:lnTo>
                <a:lnTo>
                  <a:pt x="3032456" y="1022653"/>
                </a:lnTo>
                <a:lnTo>
                  <a:pt x="3029648" y="1023617"/>
                </a:lnTo>
                <a:lnTo>
                  <a:pt x="3027152" y="1023938"/>
                </a:lnTo>
                <a:lnTo>
                  <a:pt x="3024033" y="1023938"/>
                </a:lnTo>
                <a:lnTo>
                  <a:pt x="3021537" y="1023938"/>
                </a:lnTo>
                <a:lnTo>
                  <a:pt x="3018729" y="1023617"/>
                </a:lnTo>
                <a:lnTo>
                  <a:pt x="3016233" y="1022653"/>
                </a:lnTo>
                <a:lnTo>
                  <a:pt x="3014049" y="1022011"/>
                </a:lnTo>
                <a:lnTo>
                  <a:pt x="3011241" y="1020726"/>
                </a:lnTo>
                <a:lnTo>
                  <a:pt x="3009057" y="1019120"/>
                </a:lnTo>
                <a:lnTo>
                  <a:pt x="3007185" y="1017835"/>
                </a:lnTo>
                <a:lnTo>
                  <a:pt x="3005313" y="1015908"/>
                </a:lnTo>
                <a:lnTo>
                  <a:pt x="3003441" y="1013660"/>
                </a:lnTo>
                <a:lnTo>
                  <a:pt x="3001881" y="1011733"/>
                </a:lnTo>
                <a:lnTo>
                  <a:pt x="3000633" y="1009485"/>
                </a:lnTo>
                <a:lnTo>
                  <a:pt x="2999697" y="1007237"/>
                </a:lnTo>
                <a:lnTo>
                  <a:pt x="2998449" y="1004346"/>
                </a:lnTo>
                <a:lnTo>
                  <a:pt x="2997825" y="1001777"/>
                </a:lnTo>
                <a:lnTo>
                  <a:pt x="2997201" y="998886"/>
                </a:lnTo>
                <a:lnTo>
                  <a:pt x="2997201" y="996317"/>
                </a:lnTo>
                <a:lnTo>
                  <a:pt x="2997201" y="993105"/>
                </a:lnTo>
                <a:lnTo>
                  <a:pt x="2997825" y="990536"/>
                </a:lnTo>
                <a:lnTo>
                  <a:pt x="2998449" y="988288"/>
                </a:lnTo>
                <a:lnTo>
                  <a:pt x="2999697" y="985397"/>
                </a:lnTo>
                <a:lnTo>
                  <a:pt x="3000633" y="983149"/>
                </a:lnTo>
                <a:lnTo>
                  <a:pt x="3001881" y="980901"/>
                </a:lnTo>
                <a:lnTo>
                  <a:pt x="3003441" y="978331"/>
                </a:lnTo>
                <a:lnTo>
                  <a:pt x="3005313" y="976404"/>
                </a:lnTo>
                <a:lnTo>
                  <a:pt x="3007185" y="974798"/>
                </a:lnTo>
                <a:lnTo>
                  <a:pt x="3009057" y="972871"/>
                </a:lnTo>
                <a:lnTo>
                  <a:pt x="3011241" y="971908"/>
                </a:lnTo>
                <a:lnTo>
                  <a:pt x="3014049" y="970623"/>
                </a:lnTo>
                <a:lnTo>
                  <a:pt x="3016233" y="969338"/>
                </a:lnTo>
                <a:lnTo>
                  <a:pt x="3018729" y="969017"/>
                </a:lnTo>
                <a:lnTo>
                  <a:pt x="3021537" y="968696"/>
                </a:lnTo>
                <a:lnTo>
                  <a:pt x="3024033" y="968375"/>
                </a:lnTo>
                <a:close/>
                <a:moveTo>
                  <a:pt x="3023872" y="917575"/>
                </a:moveTo>
                <a:lnTo>
                  <a:pt x="3021975" y="918209"/>
                </a:lnTo>
                <a:lnTo>
                  <a:pt x="3020078" y="919160"/>
                </a:lnTo>
                <a:lnTo>
                  <a:pt x="3018181" y="921061"/>
                </a:lnTo>
                <a:lnTo>
                  <a:pt x="3016599" y="923279"/>
                </a:lnTo>
                <a:lnTo>
                  <a:pt x="3015018" y="926447"/>
                </a:lnTo>
                <a:lnTo>
                  <a:pt x="3013754" y="929933"/>
                </a:lnTo>
                <a:lnTo>
                  <a:pt x="3012805" y="934052"/>
                </a:lnTo>
                <a:lnTo>
                  <a:pt x="3012173" y="938488"/>
                </a:lnTo>
                <a:lnTo>
                  <a:pt x="3009327" y="935002"/>
                </a:lnTo>
                <a:lnTo>
                  <a:pt x="3006797" y="931517"/>
                </a:lnTo>
                <a:lnTo>
                  <a:pt x="3003951" y="928665"/>
                </a:lnTo>
                <a:lnTo>
                  <a:pt x="3001421" y="926764"/>
                </a:lnTo>
                <a:lnTo>
                  <a:pt x="2999208" y="925497"/>
                </a:lnTo>
                <a:lnTo>
                  <a:pt x="2996362" y="924229"/>
                </a:lnTo>
                <a:lnTo>
                  <a:pt x="2994465" y="924229"/>
                </a:lnTo>
                <a:lnTo>
                  <a:pt x="2992251" y="924546"/>
                </a:lnTo>
                <a:lnTo>
                  <a:pt x="2990670" y="925813"/>
                </a:lnTo>
                <a:lnTo>
                  <a:pt x="2989089" y="927715"/>
                </a:lnTo>
                <a:lnTo>
                  <a:pt x="2988457" y="929933"/>
                </a:lnTo>
                <a:lnTo>
                  <a:pt x="2987508" y="933101"/>
                </a:lnTo>
                <a:lnTo>
                  <a:pt x="2987508" y="936586"/>
                </a:lnTo>
                <a:lnTo>
                  <a:pt x="2987824" y="940072"/>
                </a:lnTo>
                <a:lnTo>
                  <a:pt x="2988457" y="944191"/>
                </a:lnTo>
                <a:lnTo>
                  <a:pt x="2989405" y="948310"/>
                </a:lnTo>
                <a:lnTo>
                  <a:pt x="2985611" y="946092"/>
                </a:lnTo>
                <a:lnTo>
                  <a:pt x="2981816" y="944191"/>
                </a:lnTo>
                <a:lnTo>
                  <a:pt x="2978338" y="942924"/>
                </a:lnTo>
                <a:lnTo>
                  <a:pt x="2975492" y="941973"/>
                </a:lnTo>
                <a:lnTo>
                  <a:pt x="2972330" y="941339"/>
                </a:lnTo>
                <a:lnTo>
                  <a:pt x="2969484" y="941973"/>
                </a:lnTo>
                <a:lnTo>
                  <a:pt x="2967587" y="942607"/>
                </a:lnTo>
                <a:lnTo>
                  <a:pt x="2965690" y="943874"/>
                </a:lnTo>
                <a:lnTo>
                  <a:pt x="2964741" y="945775"/>
                </a:lnTo>
                <a:lnTo>
                  <a:pt x="2964109" y="947676"/>
                </a:lnTo>
                <a:lnTo>
                  <a:pt x="2964741" y="950211"/>
                </a:lnTo>
                <a:lnTo>
                  <a:pt x="2965057" y="953380"/>
                </a:lnTo>
                <a:lnTo>
                  <a:pt x="2966638" y="956548"/>
                </a:lnTo>
                <a:lnTo>
                  <a:pt x="2968219" y="959717"/>
                </a:lnTo>
                <a:lnTo>
                  <a:pt x="2970433" y="963202"/>
                </a:lnTo>
                <a:lnTo>
                  <a:pt x="2972963" y="966688"/>
                </a:lnTo>
                <a:lnTo>
                  <a:pt x="2968536" y="966054"/>
                </a:lnTo>
                <a:lnTo>
                  <a:pt x="2964741" y="966054"/>
                </a:lnTo>
                <a:lnTo>
                  <a:pt x="2960947" y="966054"/>
                </a:lnTo>
                <a:lnTo>
                  <a:pt x="2957468" y="966688"/>
                </a:lnTo>
                <a:lnTo>
                  <a:pt x="2954622" y="967638"/>
                </a:lnTo>
                <a:lnTo>
                  <a:pt x="2952409" y="968589"/>
                </a:lnTo>
                <a:lnTo>
                  <a:pt x="2950512" y="970173"/>
                </a:lnTo>
                <a:lnTo>
                  <a:pt x="2949563" y="972074"/>
                </a:lnTo>
                <a:lnTo>
                  <a:pt x="2949247" y="973975"/>
                </a:lnTo>
                <a:lnTo>
                  <a:pt x="2949563" y="976193"/>
                </a:lnTo>
                <a:lnTo>
                  <a:pt x="2950828" y="978728"/>
                </a:lnTo>
                <a:lnTo>
                  <a:pt x="2952725" y="980946"/>
                </a:lnTo>
                <a:lnTo>
                  <a:pt x="2954939" y="983164"/>
                </a:lnTo>
                <a:lnTo>
                  <a:pt x="2958101" y="985699"/>
                </a:lnTo>
                <a:lnTo>
                  <a:pt x="2961579" y="987917"/>
                </a:lnTo>
                <a:lnTo>
                  <a:pt x="2965374" y="990135"/>
                </a:lnTo>
                <a:lnTo>
                  <a:pt x="2961263" y="991402"/>
                </a:lnTo>
                <a:lnTo>
                  <a:pt x="2957468" y="992986"/>
                </a:lnTo>
                <a:lnTo>
                  <a:pt x="2953990" y="994254"/>
                </a:lnTo>
                <a:lnTo>
                  <a:pt x="2951144" y="996155"/>
                </a:lnTo>
                <a:lnTo>
                  <a:pt x="2948931" y="998056"/>
                </a:lnTo>
                <a:lnTo>
                  <a:pt x="2947350" y="1000274"/>
                </a:lnTo>
                <a:lnTo>
                  <a:pt x="2946401" y="1002492"/>
                </a:lnTo>
                <a:lnTo>
                  <a:pt x="2946401" y="1004393"/>
                </a:lnTo>
                <a:lnTo>
                  <a:pt x="2946717" y="1006294"/>
                </a:lnTo>
                <a:lnTo>
                  <a:pt x="2948298" y="1008195"/>
                </a:lnTo>
                <a:lnTo>
                  <a:pt x="2950196" y="1010096"/>
                </a:lnTo>
                <a:lnTo>
                  <a:pt x="2952725" y="1011364"/>
                </a:lnTo>
                <a:lnTo>
                  <a:pt x="2955887" y="1012314"/>
                </a:lnTo>
                <a:lnTo>
                  <a:pt x="2959682" y="1013582"/>
                </a:lnTo>
                <a:lnTo>
                  <a:pt x="2963476" y="1014216"/>
                </a:lnTo>
                <a:lnTo>
                  <a:pt x="2968219" y="1014849"/>
                </a:lnTo>
                <a:lnTo>
                  <a:pt x="2964741" y="1017384"/>
                </a:lnTo>
                <a:lnTo>
                  <a:pt x="2961895" y="1020553"/>
                </a:lnTo>
                <a:lnTo>
                  <a:pt x="2959366" y="1023087"/>
                </a:lnTo>
                <a:lnTo>
                  <a:pt x="2957468" y="1026256"/>
                </a:lnTo>
                <a:lnTo>
                  <a:pt x="2956203" y="1028791"/>
                </a:lnTo>
                <a:lnTo>
                  <a:pt x="2955571" y="1031326"/>
                </a:lnTo>
                <a:lnTo>
                  <a:pt x="2955571" y="1033544"/>
                </a:lnTo>
                <a:lnTo>
                  <a:pt x="2956203" y="1035445"/>
                </a:lnTo>
                <a:lnTo>
                  <a:pt x="2957785" y="1037029"/>
                </a:lnTo>
                <a:lnTo>
                  <a:pt x="2959682" y="1037980"/>
                </a:lnTo>
                <a:lnTo>
                  <a:pt x="2961895" y="1038930"/>
                </a:lnTo>
                <a:lnTo>
                  <a:pt x="2965057" y="1039247"/>
                </a:lnTo>
                <a:lnTo>
                  <a:pt x="2968536" y="1038930"/>
                </a:lnTo>
                <a:lnTo>
                  <a:pt x="2972330" y="1038613"/>
                </a:lnTo>
                <a:lnTo>
                  <a:pt x="2976125" y="1037346"/>
                </a:lnTo>
                <a:lnTo>
                  <a:pt x="2980235" y="1035762"/>
                </a:lnTo>
                <a:lnTo>
                  <a:pt x="2978338" y="1039564"/>
                </a:lnTo>
                <a:lnTo>
                  <a:pt x="2976757" y="1043366"/>
                </a:lnTo>
                <a:lnTo>
                  <a:pt x="2975808" y="1047168"/>
                </a:lnTo>
                <a:lnTo>
                  <a:pt x="2975492" y="1050654"/>
                </a:lnTo>
                <a:lnTo>
                  <a:pt x="2975492" y="1053505"/>
                </a:lnTo>
                <a:lnTo>
                  <a:pt x="2975808" y="1056040"/>
                </a:lnTo>
                <a:lnTo>
                  <a:pt x="2976441" y="1057941"/>
                </a:lnTo>
                <a:lnTo>
                  <a:pt x="2978022" y="1059526"/>
                </a:lnTo>
                <a:lnTo>
                  <a:pt x="2979919" y="1060793"/>
                </a:lnTo>
                <a:lnTo>
                  <a:pt x="2982133" y="1060793"/>
                </a:lnTo>
                <a:lnTo>
                  <a:pt x="2984979" y="1060476"/>
                </a:lnTo>
                <a:lnTo>
                  <a:pt x="2987508" y="1059526"/>
                </a:lnTo>
                <a:lnTo>
                  <a:pt x="2990670" y="1057941"/>
                </a:lnTo>
                <a:lnTo>
                  <a:pt x="2993832" y="1055723"/>
                </a:lnTo>
                <a:lnTo>
                  <a:pt x="2996678" y="1053505"/>
                </a:lnTo>
                <a:lnTo>
                  <a:pt x="3000157" y="1050337"/>
                </a:lnTo>
                <a:lnTo>
                  <a:pt x="3000157" y="1054456"/>
                </a:lnTo>
                <a:lnTo>
                  <a:pt x="3000157" y="1058892"/>
                </a:lnTo>
                <a:lnTo>
                  <a:pt x="3001105" y="1062694"/>
                </a:lnTo>
                <a:lnTo>
                  <a:pt x="3001738" y="1065863"/>
                </a:lnTo>
                <a:lnTo>
                  <a:pt x="3003002" y="1068397"/>
                </a:lnTo>
                <a:lnTo>
                  <a:pt x="3003951" y="1070615"/>
                </a:lnTo>
                <a:lnTo>
                  <a:pt x="3005848" y="1072200"/>
                </a:lnTo>
                <a:lnTo>
                  <a:pt x="3007746" y="1073150"/>
                </a:lnTo>
                <a:lnTo>
                  <a:pt x="3009643" y="1073150"/>
                </a:lnTo>
                <a:lnTo>
                  <a:pt x="3012173" y="1072200"/>
                </a:lnTo>
                <a:lnTo>
                  <a:pt x="3014386" y="1070932"/>
                </a:lnTo>
                <a:lnTo>
                  <a:pt x="3016283" y="1068714"/>
                </a:lnTo>
                <a:lnTo>
                  <a:pt x="3018497" y="1066179"/>
                </a:lnTo>
                <a:lnTo>
                  <a:pt x="3020394" y="1063011"/>
                </a:lnTo>
                <a:lnTo>
                  <a:pt x="3022291" y="1059526"/>
                </a:lnTo>
                <a:lnTo>
                  <a:pt x="3023872" y="1055406"/>
                </a:lnTo>
                <a:lnTo>
                  <a:pt x="3025770" y="1059526"/>
                </a:lnTo>
                <a:lnTo>
                  <a:pt x="3027667" y="1063011"/>
                </a:lnTo>
                <a:lnTo>
                  <a:pt x="3029564" y="1066179"/>
                </a:lnTo>
                <a:lnTo>
                  <a:pt x="3031461" y="1068714"/>
                </a:lnTo>
                <a:lnTo>
                  <a:pt x="3033991" y="1070932"/>
                </a:lnTo>
                <a:lnTo>
                  <a:pt x="3036204" y="1072200"/>
                </a:lnTo>
                <a:lnTo>
                  <a:pt x="3038102" y="1073150"/>
                </a:lnTo>
                <a:lnTo>
                  <a:pt x="3040315" y="1073150"/>
                </a:lnTo>
                <a:lnTo>
                  <a:pt x="3042212" y="1072200"/>
                </a:lnTo>
                <a:lnTo>
                  <a:pt x="3043793" y="1070615"/>
                </a:lnTo>
                <a:lnTo>
                  <a:pt x="3045375" y="1068397"/>
                </a:lnTo>
                <a:lnTo>
                  <a:pt x="3046639" y="1065863"/>
                </a:lnTo>
                <a:lnTo>
                  <a:pt x="3047272" y="1062694"/>
                </a:lnTo>
                <a:lnTo>
                  <a:pt x="3048220" y="1058892"/>
                </a:lnTo>
                <a:lnTo>
                  <a:pt x="3048220" y="1054456"/>
                </a:lnTo>
                <a:lnTo>
                  <a:pt x="3048220" y="1050337"/>
                </a:lnTo>
                <a:lnTo>
                  <a:pt x="3051383" y="1053505"/>
                </a:lnTo>
                <a:lnTo>
                  <a:pt x="3054545" y="1055723"/>
                </a:lnTo>
                <a:lnTo>
                  <a:pt x="3057707" y="1057941"/>
                </a:lnTo>
                <a:lnTo>
                  <a:pt x="3060553" y="1059526"/>
                </a:lnTo>
                <a:lnTo>
                  <a:pt x="3063398" y="1060476"/>
                </a:lnTo>
                <a:lnTo>
                  <a:pt x="3065928" y="1060793"/>
                </a:lnTo>
                <a:lnTo>
                  <a:pt x="3068458" y="1060793"/>
                </a:lnTo>
                <a:lnTo>
                  <a:pt x="3070355" y="1059526"/>
                </a:lnTo>
                <a:lnTo>
                  <a:pt x="3071304" y="1057941"/>
                </a:lnTo>
                <a:lnTo>
                  <a:pt x="3072569" y="1056040"/>
                </a:lnTo>
                <a:lnTo>
                  <a:pt x="3072885" y="1053505"/>
                </a:lnTo>
                <a:lnTo>
                  <a:pt x="3072885" y="1050654"/>
                </a:lnTo>
                <a:lnTo>
                  <a:pt x="3072252" y="1047168"/>
                </a:lnTo>
                <a:lnTo>
                  <a:pt x="3071304" y="1043366"/>
                </a:lnTo>
                <a:lnTo>
                  <a:pt x="3070039" y="1039564"/>
                </a:lnTo>
                <a:lnTo>
                  <a:pt x="3067825" y="1035762"/>
                </a:lnTo>
                <a:lnTo>
                  <a:pt x="3072252" y="1037346"/>
                </a:lnTo>
                <a:lnTo>
                  <a:pt x="3076047" y="1038613"/>
                </a:lnTo>
                <a:lnTo>
                  <a:pt x="3079841" y="1038930"/>
                </a:lnTo>
                <a:lnTo>
                  <a:pt x="3083320" y="1039247"/>
                </a:lnTo>
                <a:lnTo>
                  <a:pt x="3085849" y="1038930"/>
                </a:lnTo>
                <a:lnTo>
                  <a:pt x="3088695" y="1037980"/>
                </a:lnTo>
                <a:lnTo>
                  <a:pt x="3090592" y="1037029"/>
                </a:lnTo>
                <a:lnTo>
                  <a:pt x="3092174" y="1035445"/>
                </a:lnTo>
                <a:lnTo>
                  <a:pt x="3092490" y="1033544"/>
                </a:lnTo>
                <a:lnTo>
                  <a:pt x="3092490" y="1031326"/>
                </a:lnTo>
                <a:lnTo>
                  <a:pt x="3092174" y="1028791"/>
                </a:lnTo>
                <a:lnTo>
                  <a:pt x="3090592" y="1026256"/>
                </a:lnTo>
                <a:lnTo>
                  <a:pt x="3089011" y="1023087"/>
                </a:lnTo>
                <a:lnTo>
                  <a:pt x="3086482" y="1020553"/>
                </a:lnTo>
                <a:lnTo>
                  <a:pt x="3083636" y="1017384"/>
                </a:lnTo>
                <a:lnTo>
                  <a:pt x="3080158" y="1014849"/>
                </a:lnTo>
                <a:lnTo>
                  <a:pt x="3084901" y="1014216"/>
                </a:lnTo>
                <a:lnTo>
                  <a:pt x="3088695" y="1013582"/>
                </a:lnTo>
                <a:lnTo>
                  <a:pt x="3092490" y="1012314"/>
                </a:lnTo>
                <a:lnTo>
                  <a:pt x="3095652" y="1011364"/>
                </a:lnTo>
                <a:lnTo>
                  <a:pt x="3098181" y="1010096"/>
                </a:lnTo>
                <a:lnTo>
                  <a:pt x="3100079" y="1008195"/>
                </a:lnTo>
                <a:lnTo>
                  <a:pt x="3101344" y="1006294"/>
                </a:lnTo>
                <a:lnTo>
                  <a:pt x="3101976" y="1004393"/>
                </a:lnTo>
                <a:lnTo>
                  <a:pt x="3101660" y="1002492"/>
                </a:lnTo>
                <a:lnTo>
                  <a:pt x="3101027" y="1000274"/>
                </a:lnTo>
                <a:lnTo>
                  <a:pt x="3099446" y="998056"/>
                </a:lnTo>
                <a:lnTo>
                  <a:pt x="3096917" y="996155"/>
                </a:lnTo>
                <a:lnTo>
                  <a:pt x="3094071" y="994254"/>
                </a:lnTo>
                <a:lnTo>
                  <a:pt x="3090909" y="992986"/>
                </a:lnTo>
                <a:lnTo>
                  <a:pt x="3087114" y="991402"/>
                </a:lnTo>
                <a:lnTo>
                  <a:pt x="3083003" y="990135"/>
                </a:lnTo>
                <a:lnTo>
                  <a:pt x="3086798" y="987917"/>
                </a:lnTo>
                <a:lnTo>
                  <a:pt x="3090276" y="985699"/>
                </a:lnTo>
                <a:lnTo>
                  <a:pt x="3092806" y="983164"/>
                </a:lnTo>
                <a:lnTo>
                  <a:pt x="3095652" y="980946"/>
                </a:lnTo>
                <a:lnTo>
                  <a:pt x="3096917" y="978728"/>
                </a:lnTo>
                <a:lnTo>
                  <a:pt x="3098498" y="976193"/>
                </a:lnTo>
                <a:lnTo>
                  <a:pt x="3099130" y="973975"/>
                </a:lnTo>
                <a:lnTo>
                  <a:pt x="3098498" y="972074"/>
                </a:lnTo>
                <a:lnTo>
                  <a:pt x="3097549" y="970173"/>
                </a:lnTo>
                <a:lnTo>
                  <a:pt x="3095968" y="968589"/>
                </a:lnTo>
                <a:lnTo>
                  <a:pt x="3093755" y="967638"/>
                </a:lnTo>
                <a:lnTo>
                  <a:pt x="3090909" y="966688"/>
                </a:lnTo>
                <a:lnTo>
                  <a:pt x="3087430" y="966054"/>
                </a:lnTo>
                <a:lnTo>
                  <a:pt x="3083636" y="966054"/>
                </a:lnTo>
                <a:lnTo>
                  <a:pt x="3079525" y="966054"/>
                </a:lnTo>
                <a:lnTo>
                  <a:pt x="3075098" y="966688"/>
                </a:lnTo>
                <a:lnTo>
                  <a:pt x="3077944" y="963202"/>
                </a:lnTo>
                <a:lnTo>
                  <a:pt x="3080158" y="959717"/>
                </a:lnTo>
                <a:lnTo>
                  <a:pt x="3081739" y="956548"/>
                </a:lnTo>
                <a:lnTo>
                  <a:pt x="3083003" y="953380"/>
                </a:lnTo>
                <a:lnTo>
                  <a:pt x="3083636" y="950211"/>
                </a:lnTo>
                <a:lnTo>
                  <a:pt x="3083952" y="947676"/>
                </a:lnTo>
                <a:lnTo>
                  <a:pt x="3083320" y="945775"/>
                </a:lnTo>
                <a:lnTo>
                  <a:pt x="3082055" y="943874"/>
                </a:lnTo>
                <a:lnTo>
                  <a:pt x="3080474" y="942607"/>
                </a:lnTo>
                <a:lnTo>
                  <a:pt x="3078260" y="941973"/>
                </a:lnTo>
                <a:lnTo>
                  <a:pt x="3076047" y="941339"/>
                </a:lnTo>
                <a:lnTo>
                  <a:pt x="3072885" y="941973"/>
                </a:lnTo>
                <a:lnTo>
                  <a:pt x="3070039" y="942924"/>
                </a:lnTo>
                <a:lnTo>
                  <a:pt x="3066561" y="944191"/>
                </a:lnTo>
                <a:lnTo>
                  <a:pt x="3062766" y="946092"/>
                </a:lnTo>
                <a:lnTo>
                  <a:pt x="3058655" y="948310"/>
                </a:lnTo>
                <a:lnTo>
                  <a:pt x="3059920" y="944191"/>
                </a:lnTo>
                <a:lnTo>
                  <a:pt x="3060236" y="940072"/>
                </a:lnTo>
                <a:lnTo>
                  <a:pt x="3060553" y="936586"/>
                </a:lnTo>
                <a:lnTo>
                  <a:pt x="3060236" y="933101"/>
                </a:lnTo>
                <a:lnTo>
                  <a:pt x="3059920" y="929933"/>
                </a:lnTo>
                <a:lnTo>
                  <a:pt x="3059288" y="927715"/>
                </a:lnTo>
                <a:lnTo>
                  <a:pt x="3057707" y="925813"/>
                </a:lnTo>
                <a:lnTo>
                  <a:pt x="3056126" y="924546"/>
                </a:lnTo>
                <a:lnTo>
                  <a:pt x="3053912" y="924229"/>
                </a:lnTo>
                <a:lnTo>
                  <a:pt x="3051383" y="924229"/>
                </a:lnTo>
                <a:lnTo>
                  <a:pt x="3049169" y="925497"/>
                </a:lnTo>
                <a:lnTo>
                  <a:pt x="3046639" y="926764"/>
                </a:lnTo>
                <a:lnTo>
                  <a:pt x="3044110" y="928665"/>
                </a:lnTo>
                <a:lnTo>
                  <a:pt x="3041580" y="931517"/>
                </a:lnTo>
                <a:lnTo>
                  <a:pt x="3038734" y="935002"/>
                </a:lnTo>
                <a:lnTo>
                  <a:pt x="3036204" y="938488"/>
                </a:lnTo>
                <a:lnTo>
                  <a:pt x="3035572" y="934052"/>
                </a:lnTo>
                <a:lnTo>
                  <a:pt x="3034307" y="929933"/>
                </a:lnTo>
                <a:lnTo>
                  <a:pt x="3033042" y="926447"/>
                </a:lnTo>
                <a:lnTo>
                  <a:pt x="3031461" y="923279"/>
                </a:lnTo>
                <a:lnTo>
                  <a:pt x="3030196" y="921061"/>
                </a:lnTo>
                <a:lnTo>
                  <a:pt x="3028299" y="919160"/>
                </a:lnTo>
                <a:lnTo>
                  <a:pt x="3026402" y="918209"/>
                </a:lnTo>
                <a:lnTo>
                  <a:pt x="3023872" y="917575"/>
                </a:lnTo>
                <a:close/>
                <a:moveTo>
                  <a:pt x="4139271" y="904240"/>
                </a:moveTo>
                <a:lnTo>
                  <a:pt x="4138640" y="905193"/>
                </a:lnTo>
                <a:lnTo>
                  <a:pt x="4137064" y="906145"/>
                </a:lnTo>
                <a:lnTo>
                  <a:pt x="4135487" y="906463"/>
                </a:lnTo>
                <a:lnTo>
                  <a:pt x="4133910" y="906780"/>
                </a:lnTo>
                <a:lnTo>
                  <a:pt x="4133279" y="908368"/>
                </a:lnTo>
                <a:lnTo>
                  <a:pt x="4132333" y="909638"/>
                </a:lnTo>
                <a:lnTo>
                  <a:pt x="4131387" y="910590"/>
                </a:lnTo>
                <a:lnTo>
                  <a:pt x="4129810" y="911225"/>
                </a:lnTo>
                <a:lnTo>
                  <a:pt x="4129810" y="913130"/>
                </a:lnTo>
                <a:lnTo>
                  <a:pt x="4129810" y="914400"/>
                </a:lnTo>
                <a:lnTo>
                  <a:pt x="4128864" y="915670"/>
                </a:lnTo>
                <a:lnTo>
                  <a:pt x="4127918" y="917258"/>
                </a:lnTo>
                <a:lnTo>
                  <a:pt x="4128549" y="918528"/>
                </a:lnTo>
                <a:lnTo>
                  <a:pt x="4128864" y="919798"/>
                </a:lnTo>
                <a:lnTo>
                  <a:pt x="4128864" y="921703"/>
                </a:lnTo>
                <a:lnTo>
                  <a:pt x="4128549" y="923291"/>
                </a:lnTo>
                <a:lnTo>
                  <a:pt x="4129810" y="924243"/>
                </a:lnTo>
                <a:lnTo>
                  <a:pt x="4130756" y="925831"/>
                </a:lnTo>
                <a:lnTo>
                  <a:pt x="4131387" y="926783"/>
                </a:lnTo>
                <a:lnTo>
                  <a:pt x="4131702" y="928371"/>
                </a:lnTo>
                <a:lnTo>
                  <a:pt x="4133279" y="929006"/>
                </a:lnTo>
                <a:lnTo>
                  <a:pt x="4134541" y="929958"/>
                </a:lnTo>
                <a:lnTo>
                  <a:pt x="4135487" y="930593"/>
                </a:lnTo>
                <a:lnTo>
                  <a:pt x="4136748" y="932181"/>
                </a:lnTo>
                <a:lnTo>
                  <a:pt x="4138010" y="931863"/>
                </a:lnTo>
                <a:lnTo>
                  <a:pt x="4139587" y="931863"/>
                </a:lnTo>
                <a:lnTo>
                  <a:pt x="4141163" y="932498"/>
                </a:lnTo>
                <a:lnTo>
                  <a:pt x="4142425" y="933451"/>
                </a:lnTo>
                <a:lnTo>
                  <a:pt x="4144002" y="932498"/>
                </a:lnTo>
                <a:lnTo>
                  <a:pt x="4145263" y="931863"/>
                </a:lnTo>
                <a:lnTo>
                  <a:pt x="4146840" y="931863"/>
                </a:lnTo>
                <a:lnTo>
                  <a:pt x="4148417" y="932181"/>
                </a:lnTo>
                <a:lnTo>
                  <a:pt x="4149047" y="930593"/>
                </a:lnTo>
                <a:lnTo>
                  <a:pt x="4150309" y="929958"/>
                </a:lnTo>
                <a:lnTo>
                  <a:pt x="4151886" y="929006"/>
                </a:lnTo>
                <a:lnTo>
                  <a:pt x="4153463" y="928371"/>
                </a:lnTo>
                <a:lnTo>
                  <a:pt x="4153778" y="926783"/>
                </a:lnTo>
                <a:lnTo>
                  <a:pt x="4154093" y="925831"/>
                </a:lnTo>
                <a:lnTo>
                  <a:pt x="4155355" y="924243"/>
                </a:lnTo>
                <a:lnTo>
                  <a:pt x="4156301" y="923291"/>
                </a:lnTo>
                <a:lnTo>
                  <a:pt x="4155985" y="921703"/>
                </a:lnTo>
                <a:lnTo>
                  <a:pt x="4155985" y="919798"/>
                </a:lnTo>
                <a:lnTo>
                  <a:pt x="4156301" y="918528"/>
                </a:lnTo>
                <a:lnTo>
                  <a:pt x="4157247" y="917258"/>
                </a:lnTo>
                <a:lnTo>
                  <a:pt x="4155985" y="915670"/>
                </a:lnTo>
                <a:lnTo>
                  <a:pt x="4155355" y="914400"/>
                </a:lnTo>
                <a:lnTo>
                  <a:pt x="4155355" y="913130"/>
                </a:lnTo>
                <a:lnTo>
                  <a:pt x="4155355" y="911225"/>
                </a:lnTo>
                <a:lnTo>
                  <a:pt x="4153778" y="910590"/>
                </a:lnTo>
                <a:lnTo>
                  <a:pt x="4152516" y="909638"/>
                </a:lnTo>
                <a:lnTo>
                  <a:pt x="4151886" y="908368"/>
                </a:lnTo>
                <a:lnTo>
                  <a:pt x="4151255" y="906780"/>
                </a:lnTo>
                <a:lnTo>
                  <a:pt x="4149678" y="906463"/>
                </a:lnTo>
                <a:lnTo>
                  <a:pt x="4148101" y="906145"/>
                </a:lnTo>
                <a:lnTo>
                  <a:pt x="4146525" y="905193"/>
                </a:lnTo>
                <a:lnTo>
                  <a:pt x="4145894" y="904240"/>
                </a:lnTo>
                <a:lnTo>
                  <a:pt x="4144317" y="904875"/>
                </a:lnTo>
                <a:lnTo>
                  <a:pt x="4142425" y="904875"/>
                </a:lnTo>
                <a:lnTo>
                  <a:pt x="4140848" y="904875"/>
                </a:lnTo>
                <a:lnTo>
                  <a:pt x="4139271" y="904240"/>
                </a:lnTo>
                <a:close/>
                <a:moveTo>
                  <a:pt x="4141163" y="871538"/>
                </a:moveTo>
                <a:lnTo>
                  <a:pt x="4142425" y="871538"/>
                </a:lnTo>
                <a:lnTo>
                  <a:pt x="4144002" y="871538"/>
                </a:lnTo>
                <a:lnTo>
                  <a:pt x="4144948" y="871855"/>
                </a:lnTo>
                <a:lnTo>
                  <a:pt x="4147155" y="873125"/>
                </a:lnTo>
                <a:lnTo>
                  <a:pt x="4149678" y="875348"/>
                </a:lnTo>
                <a:lnTo>
                  <a:pt x="4151255" y="877888"/>
                </a:lnTo>
                <a:lnTo>
                  <a:pt x="4153778" y="875983"/>
                </a:lnTo>
                <a:lnTo>
                  <a:pt x="4156301" y="875030"/>
                </a:lnTo>
                <a:lnTo>
                  <a:pt x="4159139" y="875030"/>
                </a:lnTo>
                <a:lnTo>
                  <a:pt x="4160401" y="875030"/>
                </a:lnTo>
                <a:lnTo>
                  <a:pt x="4161662" y="875348"/>
                </a:lnTo>
                <a:lnTo>
                  <a:pt x="4162608" y="875983"/>
                </a:lnTo>
                <a:lnTo>
                  <a:pt x="4163554" y="876935"/>
                </a:lnTo>
                <a:lnTo>
                  <a:pt x="4165131" y="879158"/>
                </a:lnTo>
                <a:lnTo>
                  <a:pt x="4166392" y="882015"/>
                </a:lnTo>
                <a:lnTo>
                  <a:pt x="4166708" y="885190"/>
                </a:lnTo>
                <a:lnTo>
                  <a:pt x="4169861" y="884555"/>
                </a:lnTo>
                <a:lnTo>
                  <a:pt x="4172700" y="884555"/>
                </a:lnTo>
                <a:lnTo>
                  <a:pt x="4175538" y="885190"/>
                </a:lnTo>
                <a:lnTo>
                  <a:pt x="4176799" y="886143"/>
                </a:lnTo>
                <a:lnTo>
                  <a:pt x="4177430" y="886778"/>
                </a:lnTo>
                <a:lnTo>
                  <a:pt x="4178061" y="888048"/>
                </a:lnTo>
                <a:lnTo>
                  <a:pt x="4179007" y="889318"/>
                </a:lnTo>
                <a:lnTo>
                  <a:pt x="4179322" y="891858"/>
                </a:lnTo>
                <a:lnTo>
                  <a:pt x="4179007" y="895033"/>
                </a:lnTo>
                <a:lnTo>
                  <a:pt x="4178061" y="897890"/>
                </a:lnTo>
                <a:lnTo>
                  <a:pt x="4181215" y="898843"/>
                </a:lnTo>
                <a:lnTo>
                  <a:pt x="4184053" y="899795"/>
                </a:lnTo>
                <a:lnTo>
                  <a:pt x="4185945" y="901700"/>
                </a:lnTo>
                <a:lnTo>
                  <a:pt x="4186576" y="902970"/>
                </a:lnTo>
                <a:lnTo>
                  <a:pt x="4187206" y="904240"/>
                </a:lnTo>
                <a:lnTo>
                  <a:pt x="4187206" y="905193"/>
                </a:lnTo>
                <a:lnTo>
                  <a:pt x="4187206" y="906463"/>
                </a:lnTo>
                <a:lnTo>
                  <a:pt x="4186891" y="909003"/>
                </a:lnTo>
                <a:lnTo>
                  <a:pt x="4185314" y="911860"/>
                </a:lnTo>
                <a:lnTo>
                  <a:pt x="4183422" y="914083"/>
                </a:lnTo>
                <a:lnTo>
                  <a:pt x="4185945" y="916305"/>
                </a:lnTo>
                <a:lnTo>
                  <a:pt x="4187837" y="918528"/>
                </a:lnTo>
                <a:lnTo>
                  <a:pt x="4188783" y="921068"/>
                </a:lnTo>
                <a:lnTo>
                  <a:pt x="4189414" y="922338"/>
                </a:lnTo>
                <a:lnTo>
                  <a:pt x="4189414" y="923608"/>
                </a:lnTo>
                <a:lnTo>
                  <a:pt x="4188783" y="924878"/>
                </a:lnTo>
                <a:lnTo>
                  <a:pt x="4188468" y="926148"/>
                </a:lnTo>
                <a:lnTo>
                  <a:pt x="4186891" y="928371"/>
                </a:lnTo>
                <a:lnTo>
                  <a:pt x="4184684" y="929958"/>
                </a:lnTo>
                <a:lnTo>
                  <a:pt x="4181530" y="931546"/>
                </a:lnTo>
                <a:lnTo>
                  <a:pt x="4183107" y="934086"/>
                </a:lnTo>
                <a:lnTo>
                  <a:pt x="4184053" y="937261"/>
                </a:lnTo>
                <a:lnTo>
                  <a:pt x="4184053" y="939801"/>
                </a:lnTo>
                <a:lnTo>
                  <a:pt x="4184053" y="941071"/>
                </a:lnTo>
                <a:lnTo>
                  <a:pt x="4183107" y="942341"/>
                </a:lnTo>
                <a:lnTo>
                  <a:pt x="4182476" y="943293"/>
                </a:lnTo>
                <a:lnTo>
                  <a:pt x="4181530" y="944246"/>
                </a:lnTo>
                <a:lnTo>
                  <a:pt x="4179322" y="945516"/>
                </a:lnTo>
                <a:lnTo>
                  <a:pt x="4176169" y="946468"/>
                </a:lnTo>
                <a:lnTo>
                  <a:pt x="4172700" y="946468"/>
                </a:lnTo>
                <a:lnTo>
                  <a:pt x="4173330" y="949643"/>
                </a:lnTo>
                <a:lnTo>
                  <a:pt x="4172700" y="952501"/>
                </a:lnTo>
                <a:lnTo>
                  <a:pt x="4172069" y="954723"/>
                </a:lnTo>
                <a:lnTo>
                  <a:pt x="4171438" y="955993"/>
                </a:lnTo>
                <a:lnTo>
                  <a:pt x="4170177" y="956946"/>
                </a:lnTo>
                <a:lnTo>
                  <a:pt x="4168915" y="957581"/>
                </a:lnTo>
                <a:lnTo>
                  <a:pt x="4167969" y="957898"/>
                </a:lnTo>
                <a:lnTo>
                  <a:pt x="4165131" y="958216"/>
                </a:lnTo>
                <a:lnTo>
                  <a:pt x="4162293" y="957581"/>
                </a:lnTo>
                <a:lnTo>
                  <a:pt x="4159139" y="956311"/>
                </a:lnTo>
                <a:lnTo>
                  <a:pt x="4158508" y="959486"/>
                </a:lnTo>
                <a:lnTo>
                  <a:pt x="4156932" y="962026"/>
                </a:lnTo>
                <a:lnTo>
                  <a:pt x="4154409" y="964248"/>
                </a:lnTo>
                <a:lnTo>
                  <a:pt x="4153463" y="964566"/>
                </a:lnTo>
                <a:lnTo>
                  <a:pt x="4152201" y="964883"/>
                </a:lnTo>
                <a:lnTo>
                  <a:pt x="4151255" y="965201"/>
                </a:lnTo>
                <a:lnTo>
                  <a:pt x="4149678" y="964883"/>
                </a:lnTo>
                <a:lnTo>
                  <a:pt x="4147155" y="964248"/>
                </a:lnTo>
                <a:lnTo>
                  <a:pt x="4144632" y="962661"/>
                </a:lnTo>
                <a:lnTo>
                  <a:pt x="4142425" y="960121"/>
                </a:lnTo>
                <a:lnTo>
                  <a:pt x="4140533" y="962661"/>
                </a:lnTo>
                <a:lnTo>
                  <a:pt x="4137694" y="964248"/>
                </a:lnTo>
                <a:lnTo>
                  <a:pt x="4135487" y="964883"/>
                </a:lnTo>
                <a:lnTo>
                  <a:pt x="4133910" y="965201"/>
                </a:lnTo>
                <a:lnTo>
                  <a:pt x="4132649" y="964883"/>
                </a:lnTo>
                <a:lnTo>
                  <a:pt x="4131702" y="964566"/>
                </a:lnTo>
                <a:lnTo>
                  <a:pt x="4130441" y="964248"/>
                </a:lnTo>
                <a:lnTo>
                  <a:pt x="4128233" y="962026"/>
                </a:lnTo>
                <a:lnTo>
                  <a:pt x="4126657" y="959486"/>
                </a:lnTo>
                <a:lnTo>
                  <a:pt x="4126026" y="956311"/>
                </a:lnTo>
                <a:lnTo>
                  <a:pt x="4122872" y="957898"/>
                </a:lnTo>
                <a:lnTo>
                  <a:pt x="4119719" y="958216"/>
                </a:lnTo>
                <a:lnTo>
                  <a:pt x="4117196" y="957898"/>
                </a:lnTo>
                <a:lnTo>
                  <a:pt x="4115934" y="957581"/>
                </a:lnTo>
                <a:lnTo>
                  <a:pt x="4114988" y="956946"/>
                </a:lnTo>
                <a:lnTo>
                  <a:pt x="4114042" y="955993"/>
                </a:lnTo>
                <a:lnTo>
                  <a:pt x="4112781" y="954723"/>
                </a:lnTo>
                <a:lnTo>
                  <a:pt x="4112150" y="952501"/>
                </a:lnTo>
                <a:lnTo>
                  <a:pt x="4111835" y="949643"/>
                </a:lnTo>
                <a:lnTo>
                  <a:pt x="4111835" y="946468"/>
                </a:lnTo>
                <a:lnTo>
                  <a:pt x="4108681" y="946468"/>
                </a:lnTo>
                <a:lnTo>
                  <a:pt x="4105527" y="945516"/>
                </a:lnTo>
                <a:lnTo>
                  <a:pt x="4103320" y="944246"/>
                </a:lnTo>
                <a:lnTo>
                  <a:pt x="4102689" y="943293"/>
                </a:lnTo>
                <a:lnTo>
                  <a:pt x="4101743" y="942341"/>
                </a:lnTo>
                <a:lnTo>
                  <a:pt x="4101112" y="941071"/>
                </a:lnTo>
                <a:lnTo>
                  <a:pt x="4101112" y="939801"/>
                </a:lnTo>
                <a:lnTo>
                  <a:pt x="4101112" y="937261"/>
                </a:lnTo>
                <a:lnTo>
                  <a:pt x="4101743" y="934086"/>
                </a:lnTo>
                <a:lnTo>
                  <a:pt x="4103320" y="931546"/>
                </a:lnTo>
                <a:lnTo>
                  <a:pt x="4100481" y="929958"/>
                </a:lnTo>
                <a:lnTo>
                  <a:pt x="4097959" y="928371"/>
                </a:lnTo>
                <a:lnTo>
                  <a:pt x="4096382" y="926148"/>
                </a:lnTo>
                <a:lnTo>
                  <a:pt x="4096066" y="924878"/>
                </a:lnTo>
                <a:lnTo>
                  <a:pt x="4095751" y="923608"/>
                </a:lnTo>
                <a:lnTo>
                  <a:pt x="4095751" y="922338"/>
                </a:lnTo>
                <a:lnTo>
                  <a:pt x="4096066" y="921068"/>
                </a:lnTo>
                <a:lnTo>
                  <a:pt x="4097012" y="918528"/>
                </a:lnTo>
                <a:lnTo>
                  <a:pt x="4098905" y="916305"/>
                </a:lnTo>
                <a:lnTo>
                  <a:pt x="4101428" y="914083"/>
                </a:lnTo>
                <a:lnTo>
                  <a:pt x="4099535" y="911860"/>
                </a:lnTo>
                <a:lnTo>
                  <a:pt x="4097959" y="909003"/>
                </a:lnTo>
                <a:lnTo>
                  <a:pt x="4097328" y="906463"/>
                </a:lnTo>
                <a:lnTo>
                  <a:pt x="4097643" y="905193"/>
                </a:lnTo>
                <a:lnTo>
                  <a:pt x="4097643" y="904240"/>
                </a:lnTo>
                <a:lnTo>
                  <a:pt x="4098274" y="902970"/>
                </a:lnTo>
                <a:lnTo>
                  <a:pt x="4099220" y="901700"/>
                </a:lnTo>
                <a:lnTo>
                  <a:pt x="4101112" y="899795"/>
                </a:lnTo>
                <a:lnTo>
                  <a:pt x="4103635" y="898843"/>
                </a:lnTo>
                <a:lnTo>
                  <a:pt x="4106789" y="897890"/>
                </a:lnTo>
                <a:lnTo>
                  <a:pt x="4106158" y="895033"/>
                </a:lnTo>
                <a:lnTo>
                  <a:pt x="4105527" y="891858"/>
                </a:lnTo>
                <a:lnTo>
                  <a:pt x="4106158" y="889318"/>
                </a:lnTo>
                <a:lnTo>
                  <a:pt x="4106789" y="888048"/>
                </a:lnTo>
                <a:lnTo>
                  <a:pt x="4107735" y="886778"/>
                </a:lnTo>
                <a:lnTo>
                  <a:pt x="4108681" y="886143"/>
                </a:lnTo>
                <a:lnTo>
                  <a:pt x="4109627" y="885190"/>
                </a:lnTo>
                <a:lnTo>
                  <a:pt x="4112150" y="884555"/>
                </a:lnTo>
                <a:lnTo>
                  <a:pt x="4115304" y="884555"/>
                </a:lnTo>
                <a:lnTo>
                  <a:pt x="4118142" y="885190"/>
                </a:lnTo>
                <a:lnTo>
                  <a:pt x="4118773" y="882015"/>
                </a:lnTo>
                <a:lnTo>
                  <a:pt x="4119719" y="879158"/>
                </a:lnTo>
                <a:lnTo>
                  <a:pt x="4121295" y="876935"/>
                </a:lnTo>
                <a:lnTo>
                  <a:pt x="4122242" y="875983"/>
                </a:lnTo>
                <a:lnTo>
                  <a:pt x="4123188" y="875348"/>
                </a:lnTo>
                <a:lnTo>
                  <a:pt x="4124764" y="875030"/>
                </a:lnTo>
                <a:lnTo>
                  <a:pt x="4126026" y="875030"/>
                </a:lnTo>
                <a:lnTo>
                  <a:pt x="4128549" y="875030"/>
                </a:lnTo>
                <a:lnTo>
                  <a:pt x="4131387" y="875983"/>
                </a:lnTo>
                <a:lnTo>
                  <a:pt x="4133910" y="877888"/>
                </a:lnTo>
                <a:lnTo>
                  <a:pt x="4135487" y="875348"/>
                </a:lnTo>
                <a:lnTo>
                  <a:pt x="4137694" y="873125"/>
                </a:lnTo>
                <a:lnTo>
                  <a:pt x="4139902" y="871855"/>
                </a:lnTo>
                <a:lnTo>
                  <a:pt x="4141163" y="871538"/>
                </a:lnTo>
                <a:close/>
                <a:moveTo>
                  <a:pt x="4141316" y="846138"/>
                </a:moveTo>
                <a:lnTo>
                  <a:pt x="4139416" y="847099"/>
                </a:lnTo>
                <a:lnTo>
                  <a:pt x="4137832" y="847740"/>
                </a:lnTo>
                <a:lnTo>
                  <a:pt x="4135931" y="849021"/>
                </a:lnTo>
                <a:lnTo>
                  <a:pt x="4134347" y="850623"/>
                </a:lnTo>
                <a:lnTo>
                  <a:pt x="4132763" y="852545"/>
                </a:lnTo>
                <a:lnTo>
                  <a:pt x="4131496" y="854466"/>
                </a:lnTo>
                <a:lnTo>
                  <a:pt x="4130228" y="856709"/>
                </a:lnTo>
                <a:lnTo>
                  <a:pt x="4128011" y="855107"/>
                </a:lnTo>
                <a:lnTo>
                  <a:pt x="4126110" y="853506"/>
                </a:lnTo>
                <a:lnTo>
                  <a:pt x="4123893" y="852865"/>
                </a:lnTo>
                <a:lnTo>
                  <a:pt x="4121992" y="852224"/>
                </a:lnTo>
                <a:lnTo>
                  <a:pt x="4119774" y="851584"/>
                </a:lnTo>
                <a:lnTo>
                  <a:pt x="4117873" y="851263"/>
                </a:lnTo>
                <a:lnTo>
                  <a:pt x="4115973" y="851584"/>
                </a:lnTo>
                <a:lnTo>
                  <a:pt x="4114072" y="852545"/>
                </a:lnTo>
                <a:lnTo>
                  <a:pt x="4112488" y="853185"/>
                </a:lnTo>
                <a:lnTo>
                  <a:pt x="4110904" y="854787"/>
                </a:lnTo>
                <a:lnTo>
                  <a:pt x="4109320" y="856388"/>
                </a:lnTo>
                <a:lnTo>
                  <a:pt x="4108370" y="858310"/>
                </a:lnTo>
                <a:lnTo>
                  <a:pt x="4107419" y="860232"/>
                </a:lnTo>
                <a:lnTo>
                  <a:pt x="4107102" y="862474"/>
                </a:lnTo>
                <a:lnTo>
                  <a:pt x="4106152" y="864717"/>
                </a:lnTo>
                <a:lnTo>
                  <a:pt x="4106152" y="867599"/>
                </a:lnTo>
                <a:lnTo>
                  <a:pt x="4103934" y="866959"/>
                </a:lnTo>
                <a:lnTo>
                  <a:pt x="4101400" y="866318"/>
                </a:lnTo>
                <a:lnTo>
                  <a:pt x="4098866" y="866318"/>
                </a:lnTo>
                <a:lnTo>
                  <a:pt x="4096965" y="866318"/>
                </a:lnTo>
                <a:lnTo>
                  <a:pt x="4094747" y="867279"/>
                </a:lnTo>
                <a:lnTo>
                  <a:pt x="4092847" y="867920"/>
                </a:lnTo>
                <a:lnTo>
                  <a:pt x="4091263" y="868881"/>
                </a:lnTo>
                <a:lnTo>
                  <a:pt x="4089679" y="870162"/>
                </a:lnTo>
                <a:lnTo>
                  <a:pt x="4088728" y="871764"/>
                </a:lnTo>
                <a:lnTo>
                  <a:pt x="4087778" y="873686"/>
                </a:lnTo>
                <a:lnTo>
                  <a:pt x="4087144" y="875607"/>
                </a:lnTo>
                <a:lnTo>
                  <a:pt x="4087144" y="877529"/>
                </a:lnTo>
                <a:lnTo>
                  <a:pt x="4087144" y="880092"/>
                </a:lnTo>
                <a:lnTo>
                  <a:pt x="4087461" y="882334"/>
                </a:lnTo>
                <a:lnTo>
                  <a:pt x="4087778" y="884576"/>
                </a:lnTo>
                <a:lnTo>
                  <a:pt x="4088728" y="886819"/>
                </a:lnTo>
                <a:lnTo>
                  <a:pt x="4086511" y="887459"/>
                </a:lnTo>
                <a:lnTo>
                  <a:pt x="4083976" y="888100"/>
                </a:lnTo>
                <a:lnTo>
                  <a:pt x="4081759" y="889061"/>
                </a:lnTo>
                <a:lnTo>
                  <a:pt x="4079858" y="890022"/>
                </a:lnTo>
                <a:lnTo>
                  <a:pt x="4078274" y="891303"/>
                </a:lnTo>
                <a:lnTo>
                  <a:pt x="4076690" y="892905"/>
                </a:lnTo>
                <a:lnTo>
                  <a:pt x="4075740" y="894826"/>
                </a:lnTo>
                <a:lnTo>
                  <a:pt x="4074789" y="896428"/>
                </a:lnTo>
                <a:lnTo>
                  <a:pt x="4074472" y="898350"/>
                </a:lnTo>
                <a:lnTo>
                  <a:pt x="4074472" y="900592"/>
                </a:lnTo>
                <a:lnTo>
                  <a:pt x="4074472" y="902514"/>
                </a:lnTo>
                <a:lnTo>
                  <a:pt x="4075106" y="904436"/>
                </a:lnTo>
                <a:lnTo>
                  <a:pt x="4076373" y="906358"/>
                </a:lnTo>
                <a:lnTo>
                  <a:pt x="4077640" y="908280"/>
                </a:lnTo>
                <a:lnTo>
                  <a:pt x="4079224" y="910202"/>
                </a:lnTo>
                <a:lnTo>
                  <a:pt x="4080491" y="912124"/>
                </a:lnTo>
                <a:lnTo>
                  <a:pt x="4078591" y="913725"/>
                </a:lnTo>
                <a:lnTo>
                  <a:pt x="4076690" y="915327"/>
                </a:lnTo>
                <a:lnTo>
                  <a:pt x="4075106" y="916928"/>
                </a:lnTo>
                <a:lnTo>
                  <a:pt x="4073839" y="918850"/>
                </a:lnTo>
                <a:lnTo>
                  <a:pt x="4072888" y="920772"/>
                </a:lnTo>
                <a:lnTo>
                  <a:pt x="4072255" y="922694"/>
                </a:lnTo>
                <a:lnTo>
                  <a:pt x="4071938" y="924616"/>
                </a:lnTo>
                <a:lnTo>
                  <a:pt x="4071938" y="926538"/>
                </a:lnTo>
                <a:lnTo>
                  <a:pt x="4072255" y="928460"/>
                </a:lnTo>
                <a:lnTo>
                  <a:pt x="4072888" y="930382"/>
                </a:lnTo>
                <a:lnTo>
                  <a:pt x="4074156" y="931983"/>
                </a:lnTo>
                <a:lnTo>
                  <a:pt x="4075106" y="933585"/>
                </a:lnTo>
                <a:lnTo>
                  <a:pt x="4077007" y="935186"/>
                </a:lnTo>
                <a:lnTo>
                  <a:pt x="4079224" y="936468"/>
                </a:lnTo>
                <a:lnTo>
                  <a:pt x="4081125" y="937749"/>
                </a:lnTo>
                <a:lnTo>
                  <a:pt x="4083343" y="938390"/>
                </a:lnTo>
                <a:lnTo>
                  <a:pt x="4082075" y="940952"/>
                </a:lnTo>
                <a:lnTo>
                  <a:pt x="4081125" y="942874"/>
                </a:lnTo>
                <a:lnTo>
                  <a:pt x="4080175" y="945116"/>
                </a:lnTo>
                <a:lnTo>
                  <a:pt x="4079858" y="947358"/>
                </a:lnTo>
                <a:lnTo>
                  <a:pt x="4079541" y="949280"/>
                </a:lnTo>
                <a:lnTo>
                  <a:pt x="4079858" y="951202"/>
                </a:lnTo>
                <a:lnTo>
                  <a:pt x="4080175" y="953124"/>
                </a:lnTo>
                <a:lnTo>
                  <a:pt x="4081125" y="955046"/>
                </a:lnTo>
                <a:lnTo>
                  <a:pt x="4082075" y="956648"/>
                </a:lnTo>
                <a:lnTo>
                  <a:pt x="4083659" y="958249"/>
                </a:lnTo>
                <a:lnTo>
                  <a:pt x="4085243" y="959530"/>
                </a:lnTo>
                <a:lnTo>
                  <a:pt x="4087144" y="960171"/>
                </a:lnTo>
                <a:lnTo>
                  <a:pt x="4089362" y="961132"/>
                </a:lnTo>
                <a:lnTo>
                  <a:pt x="4091579" y="961452"/>
                </a:lnTo>
                <a:lnTo>
                  <a:pt x="4094114" y="961452"/>
                </a:lnTo>
                <a:lnTo>
                  <a:pt x="4096331" y="961452"/>
                </a:lnTo>
                <a:lnTo>
                  <a:pt x="4096331" y="964015"/>
                </a:lnTo>
                <a:lnTo>
                  <a:pt x="4096014" y="966577"/>
                </a:lnTo>
                <a:lnTo>
                  <a:pt x="4096331" y="968820"/>
                </a:lnTo>
                <a:lnTo>
                  <a:pt x="4096648" y="971062"/>
                </a:lnTo>
                <a:lnTo>
                  <a:pt x="4097598" y="972984"/>
                </a:lnTo>
                <a:lnTo>
                  <a:pt x="4098232" y="974906"/>
                </a:lnTo>
                <a:lnTo>
                  <a:pt x="4099499" y="976507"/>
                </a:lnTo>
                <a:lnTo>
                  <a:pt x="4101083" y="977789"/>
                </a:lnTo>
                <a:lnTo>
                  <a:pt x="4102984" y="978750"/>
                </a:lnTo>
                <a:lnTo>
                  <a:pt x="4104885" y="979710"/>
                </a:lnTo>
                <a:lnTo>
                  <a:pt x="4106786" y="980031"/>
                </a:lnTo>
                <a:lnTo>
                  <a:pt x="4108686" y="980031"/>
                </a:lnTo>
                <a:lnTo>
                  <a:pt x="4110904" y="979710"/>
                </a:lnTo>
                <a:lnTo>
                  <a:pt x="4113121" y="978750"/>
                </a:lnTo>
                <a:lnTo>
                  <a:pt x="4115656" y="978109"/>
                </a:lnTo>
                <a:lnTo>
                  <a:pt x="4117873" y="976828"/>
                </a:lnTo>
                <a:lnTo>
                  <a:pt x="4118507" y="979710"/>
                </a:lnTo>
                <a:lnTo>
                  <a:pt x="4119457" y="981953"/>
                </a:lnTo>
                <a:lnTo>
                  <a:pt x="4120408" y="983875"/>
                </a:lnTo>
                <a:lnTo>
                  <a:pt x="4121675" y="985796"/>
                </a:lnTo>
                <a:lnTo>
                  <a:pt x="4123259" y="987398"/>
                </a:lnTo>
                <a:lnTo>
                  <a:pt x="4124843" y="988679"/>
                </a:lnTo>
                <a:lnTo>
                  <a:pt x="4126744" y="989320"/>
                </a:lnTo>
                <a:lnTo>
                  <a:pt x="4128011" y="989961"/>
                </a:lnTo>
                <a:lnTo>
                  <a:pt x="4130545" y="990601"/>
                </a:lnTo>
                <a:lnTo>
                  <a:pt x="4132446" y="989961"/>
                </a:lnTo>
                <a:lnTo>
                  <a:pt x="4134347" y="989640"/>
                </a:lnTo>
                <a:lnTo>
                  <a:pt x="4136248" y="989000"/>
                </a:lnTo>
                <a:lnTo>
                  <a:pt x="4138148" y="987718"/>
                </a:lnTo>
                <a:lnTo>
                  <a:pt x="4140049" y="986117"/>
                </a:lnTo>
                <a:lnTo>
                  <a:pt x="4141633" y="984515"/>
                </a:lnTo>
                <a:lnTo>
                  <a:pt x="4143217" y="982593"/>
                </a:lnTo>
                <a:lnTo>
                  <a:pt x="4145118" y="984515"/>
                </a:lnTo>
                <a:lnTo>
                  <a:pt x="4146702" y="986117"/>
                </a:lnTo>
                <a:lnTo>
                  <a:pt x="4148603" y="987718"/>
                </a:lnTo>
                <a:lnTo>
                  <a:pt x="4150503" y="989000"/>
                </a:lnTo>
                <a:lnTo>
                  <a:pt x="4152404" y="989640"/>
                </a:lnTo>
                <a:lnTo>
                  <a:pt x="4154305" y="989961"/>
                </a:lnTo>
                <a:lnTo>
                  <a:pt x="4156206" y="990601"/>
                </a:lnTo>
                <a:lnTo>
                  <a:pt x="4158107" y="989961"/>
                </a:lnTo>
                <a:lnTo>
                  <a:pt x="4160007" y="989320"/>
                </a:lnTo>
                <a:lnTo>
                  <a:pt x="4161908" y="988679"/>
                </a:lnTo>
                <a:lnTo>
                  <a:pt x="4163492" y="987398"/>
                </a:lnTo>
                <a:lnTo>
                  <a:pt x="4165076" y="985796"/>
                </a:lnTo>
                <a:lnTo>
                  <a:pt x="4166026" y="983875"/>
                </a:lnTo>
                <a:lnTo>
                  <a:pt x="4167294" y="981953"/>
                </a:lnTo>
                <a:lnTo>
                  <a:pt x="4167927" y="979710"/>
                </a:lnTo>
                <a:lnTo>
                  <a:pt x="4168878" y="976828"/>
                </a:lnTo>
                <a:lnTo>
                  <a:pt x="4171095" y="978109"/>
                </a:lnTo>
                <a:lnTo>
                  <a:pt x="4173313" y="978750"/>
                </a:lnTo>
                <a:lnTo>
                  <a:pt x="4175847" y="979710"/>
                </a:lnTo>
                <a:lnTo>
                  <a:pt x="4178065" y="980031"/>
                </a:lnTo>
                <a:lnTo>
                  <a:pt x="4179965" y="980031"/>
                </a:lnTo>
                <a:lnTo>
                  <a:pt x="4181866" y="979710"/>
                </a:lnTo>
                <a:lnTo>
                  <a:pt x="4183767" y="978750"/>
                </a:lnTo>
                <a:lnTo>
                  <a:pt x="4185668" y="977789"/>
                </a:lnTo>
                <a:lnTo>
                  <a:pt x="4187252" y="976507"/>
                </a:lnTo>
                <a:lnTo>
                  <a:pt x="4188202" y="974906"/>
                </a:lnTo>
                <a:lnTo>
                  <a:pt x="4189153" y="972984"/>
                </a:lnTo>
                <a:lnTo>
                  <a:pt x="4189786" y="971062"/>
                </a:lnTo>
                <a:lnTo>
                  <a:pt x="4190420" y="968820"/>
                </a:lnTo>
                <a:lnTo>
                  <a:pt x="4190737" y="966577"/>
                </a:lnTo>
                <a:lnTo>
                  <a:pt x="4190420" y="964015"/>
                </a:lnTo>
                <a:lnTo>
                  <a:pt x="4189786" y="961452"/>
                </a:lnTo>
                <a:lnTo>
                  <a:pt x="4192637" y="961452"/>
                </a:lnTo>
                <a:lnTo>
                  <a:pt x="4194855" y="961452"/>
                </a:lnTo>
                <a:lnTo>
                  <a:pt x="4197072" y="961132"/>
                </a:lnTo>
                <a:lnTo>
                  <a:pt x="4199607" y="960171"/>
                </a:lnTo>
                <a:lnTo>
                  <a:pt x="4201508" y="959530"/>
                </a:lnTo>
                <a:lnTo>
                  <a:pt x="4202775" y="958249"/>
                </a:lnTo>
                <a:lnTo>
                  <a:pt x="4204359" y="956648"/>
                </a:lnTo>
                <a:lnTo>
                  <a:pt x="4205626" y="955046"/>
                </a:lnTo>
                <a:lnTo>
                  <a:pt x="4206259" y="953124"/>
                </a:lnTo>
                <a:lnTo>
                  <a:pt x="4206893" y="951202"/>
                </a:lnTo>
                <a:lnTo>
                  <a:pt x="4207210" y="949280"/>
                </a:lnTo>
                <a:lnTo>
                  <a:pt x="4206893" y="947358"/>
                </a:lnTo>
                <a:lnTo>
                  <a:pt x="4206259" y="945116"/>
                </a:lnTo>
                <a:lnTo>
                  <a:pt x="4205626" y="942874"/>
                </a:lnTo>
                <a:lnTo>
                  <a:pt x="4204359" y="940952"/>
                </a:lnTo>
                <a:lnTo>
                  <a:pt x="4203408" y="938390"/>
                </a:lnTo>
                <a:lnTo>
                  <a:pt x="4205626" y="937749"/>
                </a:lnTo>
                <a:lnTo>
                  <a:pt x="4207527" y="936468"/>
                </a:lnTo>
                <a:lnTo>
                  <a:pt x="4209427" y="935186"/>
                </a:lnTo>
                <a:lnTo>
                  <a:pt x="4211328" y="933585"/>
                </a:lnTo>
                <a:lnTo>
                  <a:pt x="4212595" y="931983"/>
                </a:lnTo>
                <a:lnTo>
                  <a:pt x="4213546" y="930382"/>
                </a:lnTo>
                <a:lnTo>
                  <a:pt x="4214496" y="928460"/>
                </a:lnTo>
                <a:lnTo>
                  <a:pt x="4214813" y="926538"/>
                </a:lnTo>
                <a:lnTo>
                  <a:pt x="4214813" y="924616"/>
                </a:lnTo>
                <a:lnTo>
                  <a:pt x="4214496" y="922694"/>
                </a:lnTo>
                <a:lnTo>
                  <a:pt x="4214179" y="920772"/>
                </a:lnTo>
                <a:lnTo>
                  <a:pt x="4212912" y="918850"/>
                </a:lnTo>
                <a:lnTo>
                  <a:pt x="4211328" y="916928"/>
                </a:lnTo>
                <a:lnTo>
                  <a:pt x="4209744" y="915327"/>
                </a:lnTo>
                <a:lnTo>
                  <a:pt x="4207843" y="913725"/>
                </a:lnTo>
                <a:lnTo>
                  <a:pt x="4205943" y="912124"/>
                </a:lnTo>
                <a:lnTo>
                  <a:pt x="4207527" y="910202"/>
                </a:lnTo>
                <a:lnTo>
                  <a:pt x="4209111" y="908280"/>
                </a:lnTo>
                <a:lnTo>
                  <a:pt x="4210695" y="906358"/>
                </a:lnTo>
                <a:lnTo>
                  <a:pt x="4211328" y="904436"/>
                </a:lnTo>
                <a:lnTo>
                  <a:pt x="4212279" y="902514"/>
                </a:lnTo>
                <a:lnTo>
                  <a:pt x="4212279" y="900592"/>
                </a:lnTo>
                <a:lnTo>
                  <a:pt x="4212279" y="898350"/>
                </a:lnTo>
                <a:lnTo>
                  <a:pt x="4211645" y="896428"/>
                </a:lnTo>
                <a:lnTo>
                  <a:pt x="4211011" y="894826"/>
                </a:lnTo>
                <a:lnTo>
                  <a:pt x="4209744" y="892905"/>
                </a:lnTo>
                <a:lnTo>
                  <a:pt x="4208160" y="891303"/>
                </a:lnTo>
                <a:lnTo>
                  <a:pt x="4206893" y="890022"/>
                </a:lnTo>
                <a:lnTo>
                  <a:pt x="4204992" y="889061"/>
                </a:lnTo>
                <a:lnTo>
                  <a:pt x="4202458" y="888100"/>
                </a:lnTo>
                <a:lnTo>
                  <a:pt x="4200240" y="887459"/>
                </a:lnTo>
                <a:lnTo>
                  <a:pt x="4198023" y="886819"/>
                </a:lnTo>
                <a:lnTo>
                  <a:pt x="4198656" y="884576"/>
                </a:lnTo>
                <a:lnTo>
                  <a:pt x="4198973" y="882334"/>
                </a:lnTo>
                <a:lnTo>
                  <a:pt x="4199607" y="880092"/>
                </a:lnTo>
                <a:lnTo>
                  <a:pt x="4199607" y="877529"/>
                </a:lnTo>
                <a:lnTo>
                  <a:pt x="4199607" y="875607"/>
                </a:lnTo>
                <a:lnTo>
                  <a:pt x="4198656" y="873686"/>
                </a:lnTo>
                <a:lnTo>
                  <a:pt x="4198023" y="871764"/>
                </a:lnTo>
                <a:lnTo>
                  <a:pt x="4196756" y="870162"/>
                </a:lnTo>
                <a:lnTo>
                  <a:pt x="4195172" y="868881"/>
                </a:lnTo>
                <a:lnTo>
                  <a:pt x="4193588" y="867920"/>
                </a:lnTo>
                <a:lnTo>
                  <a:pt x="4191687" y="867279"/>
                </a:lnTo>
                <a:lnTo>
                  <a:pt x="4189469" y="866318"/>
                </a:lnTo>
                <a:lnTo>
                  <a:pt x="4187569" y="866318"/>
                </a:lnTo>
                <a:lnTo>
                  <a:pt x="4185351" y="866318"/>
                </a:lnTo>
                <a:lnTo>
                  <a:pt x="4182500" y="866959"/>
                </a:lnTo>
                <a:lnTo>
                  <a:pt x="4180282" y="867599"/>
                </a:lnTo>
                <a:lnTo>
                  <a:pt x="4180282" y="864717"/>
                </a:lnTo>
                <a:lnTo>
                  <a:pt x="4179649" y="862474"/>
                </a:lnTo>
                <a:lnTo>
                  <a:pt x="4179015" y="860232"/>
                </a:lnTo>
                <a:lnTo>
                  <a:pt x="4178381" y="858310"/>
                </a:lnTo>
                <a:lnTo>
                  <a:pt x="4177114" y="856388"/>
                </a:lnTo>
                <a:lnTo>
                  <a:pt x="4175847" y="854787"/>
                </a:lnTo>
                <a:lnTo>
                  <a:pt x="4174263" y="853185"/>
                </a:lnTo>
                <a:lnTo>
                  <a:pt x="4172679" y="852545"/>
                </a:lnTo>
                <a:lnTo>
                  <a:pt x="4170778" y="851584"/>
                </a:lnTo>
                <a:lnTo>
                  <a:pt x="4168878" y="851263"/>
                </a:lnTo>
                <a:lnTo>
                  <a:pt x="4166343" y="851584"/>
                </a:lnTo>
                <a:lnTo>
                  <a:pt x="4164442" y="852224"/>
                </a:lnTo>
                <a:lnTo>
                  <a:pt x="4162542" y="852865"/>
                </a:lnTo>
                <a:lnTo>
                  <a:pt x="4160324" y="853506"/>
                </a:lnTo>
                <a:lnTo>
                  <a:pt x="4158423" y="855107"/>
                </a:lnTo>
                <a:lnTo>
                  <a:pt x="4156523" y="856709"/>
                </a:lnTo>
                <a:lnTo>
                  <a:pt x="4154939" y="854466"/>
                </a:lnTo>
                <a:lnTo>
                  <a:pt x="4153988" y="852545"/>
                </a:lnTo>
                <a:lnTo>
                  <a:pt x="4152404" y="850623"/>
                </a:lnTo>
                <a:lnTo>
                  <a:pt x="4150820" y="849021"/>
                </a:lnTo>
                <a:lnTo>
                  <a:pt x="4148919" y="847740"/>
                </a:lnTo>
                <a:lnTo>
                  <a:pt x="4147335" y="847099"/>
                </a:lnTo>
                <a:lnTo>
                  <a:pt x="4145435" y="846138"/>
                </a:lnTo>
                <a:lnTo>
                  <a:pt x="4143217" y="846138"/>
                </a:lnTo>
                <a:lnTo>
                  <a:pt x="4141316" y="846138"/>
                </a:lnTo>
                <a:close/>
                <a:moveTo>
                  <a:pt x="4143217" y="820738"/>
                </a:moveTo>
                <a:lnTo>
                  <a:pt x="4146079" y="821055"/>
                </a:lnTo>
                <a:lnTo>
                  <a:pt x="4148623" y="821689"/>
                </a:lnTo>
                <a:lnTo>
                  <a:pt x="4151167" y="822957"/>
                </a:lnTo>
                <a:lnTo>
                  <a:pt x="4153393" y="824859"/>
                </a:lnTo>
                <a:lnTo>
                  <a:pt x="4155938" y="826761"/>
                </a:lnTo>
                <a:lnTo>
                  <a:pt x="4157846" y="828980"/>
                </a:lnTo>
                <a:lnTo>
                  <a:pt x="4159754" y="832150"/>
                </a:lnTo>
                <a:lnTo>
                  <a:pt x="4161344" y="835320"/>
                </a:lnTo>
                <a:lnTo>
                  <a:pt x="4163888" y="833101"/>
                </a:lnTo>
                <a:lnTo>
                  <a:pt x="4167068" y="831199"/>
                </a:lnTo>
                <a:lnTo>
                  <a:pt x="4169612" y="829931"/>
                </a:lnTo>
                <a:lnTo>
                  <a:pt x="4172474" y="828663"/>
                </a:lnTo>
                <a:lnTo>
                  <a:pt x="4175336" y="828346"/>
                </a:lnTo>
                <a:lnTo>
                  <a:pt x="4178198" y="828029"/>
                </a:lnTo>
                <a:lnTo>
                  <a:pt x="4180743" y="828346"/>
                </a:lnTo>
                <a:lnTo>
                  <a:pt x="4183605" y="828980"/>
                </a:lnTo>
                <a:lnTo>
                  <a:pt x="4185831" y="830565"/>
                </a:lnTo>
                <a:lnTo>
                  <a:pt x="4187739" y="832467"/>
                </a:lnTo>
                <a:lnTo>
                  <a:pt x="4189647" y="834369"/>
                </a:lnTo>
                <a:lnTo>
                  <a:pt x="4191237" y="837221"/>
                </a:lnTo>
                <a:lnTo>
                  <a:pt x="4192509" y="839757"/>
                </a:lnTo>
                <a:lnTo>
                  <a:pt x="4193145" y="842927"/>
                </a:lnTo>
                <a:lnTo>
                  <a:pt x="4193781" y="846097"/>
                </a:lnTo>
                <a:lnTo>
                  <a:pt x="4193781" y="849584"/>
                </a:lnTo>
                <a:lnTo>
                  <a:pt x="4197279" y="848633"/>
                </a:lnTo>
                <a:lnTo>
                  <a:pt x="4200777" y="848316"/>
                </a:lnTo>
                <a:lnTo>
                  <a:pt x="4203957" y="848316"/>
                </a:lnTo>
                <a:lnTo>
                  <a:pt x="4207138" y="848316"/>
                </a:lnTo>
                <a:lnTo>
                  <a:pt x="4209682" y="848950"/>
                </a:lnTo>
                <a:lnTo>
                  <a:pt x="4212544" y="850218"/>
                </a:lnTo>
                <a:lnTo>
                  <a:pt x="4214770" y="851486"/>
                </a:lnTo>
                <a:lnTo>
                  <a:pt x="4216678" y="853388"/>
                </a:lnTo>
                <a:lnTo>
                  <a:pt x="4218268" y="855607"/>
                </a:lnTo>
                <a:lnTo>
                  <a:pt x="4219858" y="857826"/>
                </a:lnTo>
                <a:lnTo>
                  <a:pt x="4220494" y="860678"/>
                </a:lnTo>
                <a:lnTo>
                  <a:pt x="4220494" y="863531"/>
                </a:lnTo>
                <a:lnTo>
                  <a:pt x="4220494" y="866701"/>
                </a:lnTo>
                <a:lnTo>
                  <a:pt x="4220176" y="869871"/>
                </a:lnTo>
                <a:lnTo>
                  <a:pt x="4219222" y="872724"/>
                </a:lnTo>
                <a:lnTo>
                  <a:pt x="4218268" y="876211"/>
                </a:lnTo>
                <a:lnTo>
                  <a:pt x="4221766" y="876845"/>
                </a:lnTo>
                <a:lnTo>
                  <a:pt x="4224628" y="877796"/>
                </a:lnTo>
                <a:lnTo>
                  <a:pt x="4227808" y="879064"/>
                </a:lnTo>
                <a:lnTo>
                  <a:pt x="4230353" y="880648"/>
                </a:lnTo>
                <a:lnTo>
                  <a:pt x="4232897" y="882233"/>
                </a:lnTo>
                <a:lnTo>
                  <a:pt x="4234805" y="884135"/>
                </a:lnTo>
                <a:lnTo>
                  <a:pt x="4236395" y="886354"/>
                </a:lnTo>
                <a:lnTo>
                  <a:pt x="4237349" y="888890"/>
                </a:lnTo>
                <a:lnTo>
                  <a:pt x="4237667" y="891743"/>
                </a:lnTo>
                <a:lnTo>
                  <a:pt x="4237667" y="894279"/>
                </a:lnTo>
                <a:lnTo>
                  <a:pt x="4237349" y="897132"/>
                </a:lnTo>
                <a:lnTo>
                  <a:pt x="4236713" y="899668"/>
                </a:lnTo>
                <a:lnTo>
                  <a:pt x="4235441" y="902520"/>
                </a:lnTo>
                <a:lnTo>
                  <a:pt x="4233533" y="905056"/>
                </a:lnTo>
                <a:lnTo>
                  <a:pt x="4231625" y="907909"/>
                </a:lnTo>
                <a:lnTo>
                  <a:pt x="4229399" y="910128"/>
                </a:lnTo>
                <a:lnTo>
                  <a:pt x="4231943" y="912030"/>
                </a:lnTo>
                <a:lnTo>
                  <a:pt x="4234805" y="914249"/>
                </a:lnTo>
                <a:lnTo>
                  <a:pt x="4237031" y="916468"/>
                </a:lnTo>
                <a:lnTo>
                  <a:pt x="4238939" y="919004"/>
                </a:lnTo>
                <a:lnTo>
                  <a:pt x="4240211" y="921540"/>
                </a:lnTo>
                <a:lnTo>
                  <a:pt x="4241165" y="924392"/>
                </a:lnTo>
                <a:lnTo>
                  <a:pt x="4241801" y="926928"/>
                </a:lnTo>
                <a:lnTo>
                  <a:pt x="4241801" y="929781"/>
                </a:lnTo>
                <a:lnTo>
                  <a:pt x="4240847" y="932317"/>
                </a:lnTo>
                <a:lnTo>
                  <a:pt x="4240211" y="934536"/>
                </a:lnTo>
                <a:lnTo>
                  <a:pt x="4238621" y="937072"/>
                </a:lnTo>
                <a:lnTo>
                  <a:pt x="4236713" y="939291"/>
                </a:lnTo>
                <a:lnTo>
                  <a:pt x="4234487" y="941193"/>
                </a:lnTo>
                <a:lnTo>
                  <a:pt x="4231625" y="943095"/>
                </a:lnTo>
                <a:lnTo>
                  <a:pt x="4228444" y="944680"/>
                </a:lnTo>
                <a:lnTo>
                  <a:pt x="4225582" y="945630"/>
                </a:lnTo>
                <a:lnTo>
                  <a:pt x="4227490" y="948800"/>
                </a:lnTo>
                <a:lnTo>
                  <a:pt x="4229080" y="951970"/>
                </a:lnTo>
                <a:lnTo>
                  <a:pt x="4229717" y="954823"/>
                </a:lnTo>
                <a:lnTo>
                  <a:pt x="4230353" y="957676"/>
                </a:lnTo>
                <a:lnTo>
                  <a:pt x="4230989" y="960846"/>
                </a:lnTo>
                <a:lnTo>
                  <a:pt x="4230353" y="963382"/>
                </a:lnTo>
                <a:lnTo>
                  <a:pt x="4230035" y="966235"/>
                </a:lnTo>
                <a:lnTo>
                  <a:pt x="4229080" y="968453"/>
                </a:lnTo>
                <a:lnTo>
                  <a:pt x="4227490" y="970672"/>
                </a:lnTo>
                <a:lnTo>
                  <a:pt x="4225582" y="972574"/>
                </a:lnTo>
                <a:lnTo>
                  <a:pt x="4223038" y="974159"/>
                </a:lnTo>
                <a:lnTo>
                  <a:pt x="4220494" y="975427"/>
                </a:lnTo>
                <a:lnTo>
                  <a:pt x="4217314" y="976061"/>
                </a:lnTo>
                <a:lnTo>
                  <a:pt x="4214452" y="976695"/>
                </a:lnTo>
                <a:lnTo>
                  <a:pt x="4210954" y="976695"/>
                </a:lnTo>
                <a:lnTo>
                  <a:pt x="4207456" y="976695"/>
                </a:lnTo>
                <a:lnTo>
                  <a:pt x="4208092" y="980182"/>
                </a:lnTo>
                <a:lnTo>
                  <a:pt x="4208092" y="983669"/>
                </a:lnTo>
                <a:lnTo>
                  <a:pt x="4207774" y="986839"/>
                </a:lnTo>
                <a:lnTo>
                  <a:pt x="4207456" y="990008"/>
                </a:lnTo>
                <a:lnTo>
                  <a:pt x="4206184" y="992544"/>
                </a:lnTo>
                <a:lnTo>
                  <a:pt x="4205230" y="994763"/>
                </a:lnTo>
                <a:lnTo>
                  <a:pt x="4203639" y="997299"/>
                </a:lnTo>
                <a:lnTo>
                  <a:pt x="4201095" y="999201"/>
                </a:lnTo>
                <a:lnTo>
                  <a:pt x="4198869" y="1000152"/>
                </a:lnTo>
                <a:lnTo>
                  <a:pt x="4196643" y="1001420"/>
                </a:lnTo>
                <a:lnTo>
                  <a:pt x="4193463" y="1001737"/>
                </a:lnTo>
                <a:lnTo>
                  <a:pt x="4190919" y="1001737"/>
                </a:lnTo>
                <a:lnTo>
                  <a:pt x="4187739" y="1001420"/>
                </a:lnTo>
                <a:lnTo>
                  <a:pt x="4184559" y="1000786"/>
                </a:lnTo>
                <a:lnTo>
                  <a:pt x="4181697" y="999518"/>
                </a:lnTo>
                <a:lnTo>
                  <a:pt x="4178516" y="997933"/>
                </a:lnTo>
                <a:lnTo>
                  <a:pt x="4177244" y="1001420"/>
                </a:lnTo>
                <a:lnTo>
                  <a:pt x="4176290" y="1004590"/>
                </a:lnTo>
                <a:lnTo>
                  <a:pt x="4174700" y="1007126"/>
                </a:lnTo>
                <a:lnTo>
                  <a:pt x="4173110" y="1009345"/>
                </a:lnTo>
                <a:lnTo>
                  <a:pt x="4171202" y="1011880"/>
                </a:lnTo>
                <a:lnTo>
                  <a:pt x="4168976" y="1013148"/>
                </a:lnTo>
                <a:lnTo>
                  <a:pt x="4166432" y="1014733"/>
                </a:lnTo>
                <a:lnTo>
                  <a:pt x="4163888" y="1015684"/>
                </a:lnTo>
                <a:lnTo>
                  <a:pt x="4161344" y="1016001"/>
                </a:lnTo>
                <a:lnTo>
                  <a:pt x="4158482" y="1015684"/>
                </a:lnTo>
                <a:lnTo>
                  <a:pt x="4155938" y="1015367"/>
                </a:lnTo>
                <a:lnTo>
                  <a:pt x="4153075" y="1014099"/>
                </a:lnTo>
                <a:lnTo>
                  <a:pt x="4150531" y="1012514"/>
                </a:lnTo>
                <a:lnTo>
                  <a:pt x="4147987" y="1010612"/>
                </a:lnTo>
                <a:lnTo>
                  <a:pt x="4145443" y="1008394"/>
                </a:lnTo>
                <a:lnTo>
                  <a:pt x="4143217" y="1005541"/>
                </a:lnTo>
                <a:lnTo>
                  <a:pt x="4141309" y="1008394"/>
                </a:lnTo>
                <a:lnTo>
                  <a:pt x="4138447" y="1010612"/>
                </a:lnTo>
                <a:lnTo>
                  <a:pt x="4136221" y="1012514"/>
                </a:lnTo>
                <a:lnTo>
                  <a:pt x="4133359" y="1014099"/>
                </a:lnTo>
                <a:lnTo>
                  <a:pt x="4130814" y="1015367"/>
                </a:lnTo>
                <a:lnTo>
                  <a:pt x="4127952" y="1015684"/>
                </a:lnTo>
                <a:lnTo>
                  <a:pt x="4125408" y="1016001"/>
                </a:lnTo>
                <a:lnTo>
                  <a:pt x="4122864" y="1015684"/>
                </a:lnTo>
                <a:lnTo>
                  <a:pt x="4120002" y="1014733"/>
                </a:lnTo>
                <a:lnTo>
                  <a:pt x="4117776" y="1013148"/>
                </a:lnTo>
                <a:lnTo>
                  <a:pt x="4115550" y="1011880"/>
                </a:lnTo>
                <a:lnTo>
                  <a:pt x="4113324" y="1009345"/>
                </a:lnTo>
                <a:lnTo>
                  <a:pt x="4112052" y="1007126"/>
                </a:lnTo>
                <a:lnTo>
                  <a:pt x="4110462" y="1004590"/>
                </a:lnTo>
                <a:lnTo>
                  <a:pt x="4109190" y="1001420"/>
                </a:lnTo>
                <a:lnTo>
                  <a:pt x="4108236" y="997933"/>
                </a:lnTo>
                <a:lnTo>
                  <a:pt x="4105055" y="999518"/>
                </a:lnTo>
                <a:lnTo>
                  <a:pt x="4101875" y="1000786"/>
                </a:lnTo>
                <a:lnTo>
                  <a:pt x="4098695" y="1001420"/>
                </a:lnTo>
                <a:lnTo>
                  <a:pt x="4095833" y="1001737"/>
                </a:lnTo>
                <a:lnTo>
                  <a:pt x="4092971" y="1001737"/>
                </a:lnTo>
                <a:lnTo>
                  <a:pt x="4090109" y="1001420"/>
                </a:lnTo>
                <a:lnTo>
                  <a:pt x="4087565" y="1000152"/>
                </a:lnTo>
                <a:lnTo>
                  <a:pt x="4085339" y="999201"/>
                </a:lnTo>
                <a:lnTo>
                  <a:pt x="4083113" y="997299"/>
                </a:lnTo>
                <a:lnTo>
                  <a:pt x="4081522" y="994763"/>
                </a:lnTo>
                <a:lnTo>
                  <a:pt x="4080250" y="992544"/>
                </a:lnTo>
                <a:lnTo>
                  <a:pt x="4079296" y="990008"/>
                </a:lnTo>
                <a:lnTo>
                  <a:pt x="4078978" y="986839"/>
                </a:lnTo>
                <a:lnTo>
                  <a:pt x="4078342" y="983669"/>
                </a:lnTo>
                <a:lnTo>
                  <a:pt x="4078978" y="980182"/>
                </a:lnTo>
                <a:lnTo>
                  <a:pt x="4079296" y="976695"/>
                </a:lnTo>
                <a:lnTo>
                  <a:pt x="4075798" y="976695"/>
                </a:lnTo>
                <a:lnTo>
                  <a:pt x="4072300" y="976695"/>
                </a:lnTo>
                <a:lnTo>
                  <a:pt x="4069120" y="976061"/>
                </a:lnTo>
                <a:lnTo>
                  <a:pt x="4066258" y="975427"/>
                </a:lnTo>
                <a:lnTo>
                  <a:pt x="4063714" y="974159"/>
                </a:lnTo>
                <a:lnTo>
                  <a:pt x="4061488" y="972574"/>
                </a:lnTo>
                <a:lnTo>
                  <a:pt x="4059262" y="970672"/>
                </a:lnTo>
                <a:lnTo>
                  <a:pt x="4057672" y="968453"/>
                </a:lnTo>
                <a:lnTo>
                  <a:pt x="4056399" y="966235"/>
                </a:lnTo>
                <a:lnTo>
                  <a:pt x="4056081" y="963382"/>
                </a:lnTo>
                <a:lnTo>
                  <a:pt x="4055763" y="960846"/>
                </a:lnTo>
                <a:lnTo>
                  <a:pt x="4056081" y="957676"/>
                </a:lnTo>
                <a:lnTo>
                  <a:pt x="4057035" y="954823"/>
                </a:lnTo>
                <a:lnTo>
                  <a:pt x="4057990" y="951970"/>
                </a:lnTo>
                <a:lnTo>
                  <a:pt x="4059262" y="948800"/>
                </a:lnTo>
                <a:lnTo>
                  <a:pt x="4061170" y="945630"/>
                </a:lnTo>
                <a:lnTo>
                  <a:pt x="4057990" y="944680"/>
                </a:lnTo>
                <a:lnTo>
                  <a:pt x="4054809" y="943095"/>
                </a:lnTo>
                <a:lnTo>
                  <a:pt x="4052265" y="941193"/>
                </a:lnTo>
                <a:lnTo>
                  <a:pt x="4050039" y="939291"/>
                </a:lnTo>
                <a:lnTo>
                  <a:pt x="4048131" y="937072"/>
                </a:lnTo>
                <a:lnTo>
                  <a:pt x="4046541" y="934536"/>
                </a:lnTo>
                <a:lnTo>
                  <a:pt x="4045587" y="932317"/>
                </a:lnTo>
                <a:lnTo>
                  <a:pt x="4044951" y="929781"/>
                </a:lnTo>
                <a:lnTo>
                  <a:pt x="4044951" y="926928"/>
                </a:lnTo>
                <a:lnTo>
                  <a:pt x="4045587" y="924392"/>
                </a:lnTo>
                <a:lnTo>
                  <a:pt x="4046541" y="921540"/>
                </a:lnTo>
                <a:lnTo>
                  <a:pt x="4048131" y="919004"/>
                </a:lnTo>
                <a:lnTo>
                  <a:pt x="4049721" y="916468"/>
                </a:lnTo>
                <a:lnTo>
                  <a:pt x="4051947" y="914249"/>
                </a:lnTo>
                <a:lnTo>
                  <a:pt x="4054491" y="912030"/>
                </a:lnTo>
                <a:lnTo>
                  <a:pt x="4057354" y="910128"/>
                </a:lnTo>
                <a:lnTo>
                  <a:pt x="4054809" y="907909"/>
                </a:lnTo>
                <a:lnTo>
                  <a:pt x="4052901" y="905056"/>
                </a:lnTo>
                <a:lnTo>
                  <a:pt x="4050993" y="902520"/>
                </a:lnTo>
                <a:lnTo>
                  <a:pt x="4050039" y="899668"/>
                </a:lnTo>
                <a:lnTo>
                  <a:pt x="4049085" y="897132"/>
                </a:lnTo>
                <a:lnTo>
                  <a:pt x="4048767" y="894279"/>
                </a:lnTo>
                <a:lnTo>
                  <a:pt x="4048767" y="891743"/>
                </a:lnTo>
                <a:lnTo>
                  <a:pt x="4049085" y="888890"/>
                </a:lnTo>
                <a:lnTo>
                  <a:pt x="4050357" y="886354"/>
                </a:lnTo>
                <a:lnTo>
                  <a:pt x="4051947" y="884135"/>
                </a:lnTo>
                <a:lnTo>
                  <a:pt x="4053855" y="882233"/>
                </a:lnTo>
                <a:lnTo>
                  <a:pt x="4056081" y="880648"/>
                </a:lnTo>
                <a:lnTo>
                  <a:pt x="4058944" y="879064"/>
                </a:lnTo>
                <a:lnTo>
                  <a:pt x="4061806" y="877796"/>
                </a:lnTo>
                <a:lnTo>
                  <a:pt x="4064986" y="876845"/>
                </a:lnTo>
                <a:lnTo>
                  <a:pt x="4068484" y="876211"/>
                </a:lnTo>
                <a:lnTo>
                  <a:pt x="4067212" y="872724"/>
                </a:lnTo>
                <a:lnTo>
                  <a:pt x="4066576" y="869871"/>
                </a:lnTo>
                <a:lnTo>
                  <a:pt x="4066258" y="866701"/>
                </a:lnTo>
                <a:lnTo>
                  <a:pt x="4066258" y="863531"/>
                </a:lnTo>
                <a:lnTo>
                  <a:pt x="4066576" y="860678"/>
                </a:lnTo>
                <a:lnTo>
                  <a:pt x="4067212" y="857826"/>
                </a:lnTo>
                <a:lnTo>
                  <a:pt x="4068484" y="855607"/>
                </a:lnTo>
                <a:lnTo>
                  <a:pt x="4070074" y="853388"/>
                </a:lnTo>
                <a:lnTo>
                  <a:pt x="4071982" y="851486"/>
                </a:lnTo>
                <a:lnTo>
                  <a:pt x="4074208" y="850218"/>
                </a:lnTo>
                <a:lnTo>
                  <a:pt x="4076752" y="848950"/>
                </a:lnTo>
                <a:lnTo>
                  <a:pt x="4079614" y="848316"/>
                </a:lnTo>
                <a:lnTo>
                  <a:pt x="4082795" y="848316"/>
                </a:lnTo>
                <a:lnTo>
                  <a:pt x="4085657" y="848316"/>
                </a:lnTo>
                <a:lnTo>
                  <a:pt x="4089155" y="848633"/>
                </a:lnTo>
                <a:lnTo>
                  <a:pt x="4092653" y="849584"/>
                </a:lnTo>
                <a:lnTo>
                  <a:pt x="4092653" y="846097"/>
                </a:lnTo>
                <a:lnTo>
                  <a:pt x="4093607" y="842927"/>
                </a:lnTo>
                <a:lnTo>
                  <a:pt x="4094243" y="839757"/>
                </a:lnTo>
                <a:lnTo>
                  <a:pt x="4095515" y="837221"/>
                </a:lnTo>
                <a:lnTo>
                  <a:pt x="4096787" y="834369"/>
                </a:lnTo>
                <a:lnTo>
                  <a:pt x="4098695" y="832467"/>
                </a:lnTo>
                <a:lnTo>
                  <a:pt x="4100921" y="830565"/>
                </a:lnTo>
                <a:lnTo>
                  <a:pt x="4103147" y="828980"/>
                </a:lnTo>
                <a:lnTo>
                  <a:pt x="4105691" y="828346"/>
                </a:lnTo>
                <a:lnTo>
                  <a:pt x="4108554" y="828029"/>
                </a:lnTo>
                <a:lnTo>
                  <a:pt x="4111098" y="828346"/>
                </a:lnTo>
                <a:lnTo>
                  <a:pt x="4114278" y="828663"/>
                </a:lnTo>
                <a:lnTo>
                  <a:pt x="4116822" y="829931"/>
                </a:lnTo>
                <a:lnTo>
                  <a:pt x="4119684" y="831199"/>
                </a:lnTo>
                <a:lnTo>
                  <a:pt x="4122864" y="833101"/>
                </a:lnTo>
                <a:lnTo>
                  <a:pt x="4125408" y="835320"/>
                </a:lnTo>
                <a:lnTo>
                  <a:pt x="4126998" y="832150"/>
                </a:lnTo>
                <a:lnTo>
                  <a:pt x="4128906" y="828980"/>
                </a:lnTo>
                <a:lnTo>
                  <a:pt x="4130814" y="826761"/>
                </a:lnTo>
                <a:lnTo>
                  <a:pt x="4133041" y="824859"/>
                </a:lnTo>
                <a:lnTo>
                  <a:pt x="4135267" y="822957"/>
                </a:lnTo>
                <a:lnTo>
                  <a:pt x="4138129" y="821689"/>
                </a:lnTo>
                <a:lnTo>
                  <a:pt x="4140355" y="821055"/>
                </a:lnTo>
                <a:lnTo>
                  <a:pt x="4143217" y="820738"/>
                </a:lnTo>
                <a:close/>
                <a:moveTo>
                  <a:pt x="3694269" y="757238"/>
                </a:moveTo>
                <a:lnTo>
                  <a:pt x="3697077" y="757550"/>
                </a:lnTo>
                <a:lnTo>
                  <a:pt x="3699573" y="757862"/>
                </a:lnTo>
                <a:lnTo>
                  <a:pt x="3702069" y="758486"/>
                </a:lnTo>
                <a:lnTo>
                  <a:pt x="3704877" y="759422"/>
                </a:lnTo>
                <a:lnTo>
                  <a:pt x="3707061" y="760670"/>
                </a:lnTo>
                <a:lnTo>
                  <a:pt x="3709245" y="761606"/>
                </a:lnTo>
                <a:lnTo>
                  <a:pt x="3711429" y="763166"/>
                </a:lnTo>
                <a:lnTo>
                  <a:pt x="3713613" y="765038"/>
                </a:lnTo>
                <a:lnTo>
                  <a:pt x="3715173" y="766910"/>
                </a:lnTo>
                <a:lnTo>
                  <a:pt x="3716421" y="769406"/>
                </a:lnTo>
                <a:lnTo>
                  <a:pt x="3717981" y="771589"/>
                </a:lnTo>
                <a:lnTo>
                  <a:pt x="3719229" y="773773"/>
                </a:lnTo>
                <a:lnTo>
                  <a:pt x="3719853" y="775957"/>
                </a:lnTo>
                <a:lnTo>
                  <a:pt x="3720789" y="778765"/>
                </a:lnTo>
                <a:lnTo>
                  <a:pt x="3721101" y="781261"/>
                </a:lnTo>
                <a:lnTo>
                  <a:pt x="3721101" y="784381"/>
                </a:lnTo>
                <a:lnTo>
                  <a:pt x="3721101" y="787189"/>
                </a:lnTo>
                <a:lnTo>
                  <a:pt x="3720789" y="789685"/>
                </a:lnTo>
                <a:lnTo>
                  <a:pt x="3719853" y="792181"/>
                </a:lnTo>
                <a:lnTo>
                  <a:pt x="3719229" y="794677"/>
                </a:lnTo>
                <a:lnTo>
                  <a:pt x="3717981" y="797173"/>
                </a:lnTo>
                <a:lnTo>
                  <a:pt x="3716421" y="799357"/>
                </a:lnTo>
                <a:lnTo>
                  <a:pt x="3715173" y="801541"/>
                </a:lnTo>
                <a:lnTo>
                  <a:pt x="3713613" y="803413"/>
                </a:lnTo>
                <a:lnTo>
                  <a:pt x="3711429" y="805285"/>
                </a:lnTo>
                <a:lnTo>
                  <a:pt x="3709245" y="806533"/>
                </a:lnTo>
                <a:lnTo>
                  <a:pt x="3707061" y="808093"/>
                </a:lnTo>
                <a:lnTo>
                  <a:pt x="3704877" y="809341"/>
                </a:lnTo>
                <a:lnTo>
                  <a:pt x="3702069" y="809965"/>
                </a:lnTo>
                <a:lnTo>
                  <a:pt x="3699573" y="810901"/>
                </a:lnTo>
                <a:lnTo>
                  <a:pt x="3697077" y="811213"/>
                </a:lnTo>
                <a:lnTo>
                  <a:pt x="3694269" y="811213"/>
                </a:lnTo>
                <a:lnTo>
                  <a:pt x="3691774" y="811213"/>
                </a:lnTo>
                <a:lnTo>
                  <a:pt x="3688966" y="810901"/>
                </a:lnTo>
                <a:lnTo>
                  <a:pt x="3686470" y="809965"/>
                </a:lnTo>
                <a:lnTo>
                  <a:pt x="3683662" y="809341"/>
                </a:lnTo>
                <a:lnTo>
                  <a:pt x="3681478" y="808093"/>
                </a:lnTo>
                <a:lnTo>
                  <a:pt x="3679294" y="806533"/>
                </a:lnTo>
                <a:lnTo>
                  <a:pt x="3676798" y="805285"/>
                </a:lnTo>
                <a:lnTo>
                  <a:pt x="3674926" y="803413"/>
                </a:lnTo>
                <a:lnTo>
                  <a:pt x="3673678" y="801541"/>
                </a:lnTo>
                <a:lnTo>
                  <a:pt x="3672118" y="799357"/>
                </a:lnTo>
                <a:lnTo>
                  <a:pt x="3670558" y="797173"/>
                </a:lnTo>
                <a:lnTo>
                  <a:pt x="3669310" y="794677"/>
                </a:lnTo>
                <a:lnTo>
                  <a:pt x="3668686" y="792181"/>
                </a:lnTo>
                <a:lnTo>
                  <a:pt x="3667750" y="789685"/>
                </a:lnTo>
                <a:lnTo>
                  <a:pt x="3667438" y="787189"/>
                </a:lnTo>
                <a:lnTo>
                  <a:pt x="3667126" y="784381"/>
                </a:lnTo>
                <a:lnTo>
                  <a:pt x="3667438" y="781261"/>
                </a:lnTo>
                <a:lnTo>
                  <a:pt x="3667750" y="778765"/>
                </a:lnTo>
                <a:lnTo>
                  <a:pt x="3668686" y="775957"/>
                </a:lnTo>
                <a:lnTo>
                  <a:pt x="3669310" y="773773"/>
                </a:lnTo>
                <a:lnTo>
                  <a:pt x="3670558" y="771589"/>
                </a:lnTo>
                <a:lnTo>
                  <a:pt x="3672118" y="769406"/>
                </a:lnTo>
                <a:lnTo>
                  <a:pt x="3673678" y="766910"/>
                </a:lnTo>
                <a:lnTo>
                  <a:pt x="3674926" y="765038"/>
                </a:lnTo>
                <a:lnTo>
                  <a:pt x="3676798" y="763166"/>
                </a:lnTo>
                <a:lnTo>
                  <a:pt x="3679294" y="761606"/>
                </a:lnTo>
                <a:lnTo>
                  <a:pt x="3681478" y="760670"/>
                </a:lnTo>
                <a:lnTo>
                  <a:pt x="3683662" y="759422"/>
                </a:lnTo>
                <a:lnTo>
                  <a:pt x="3686470" y="758486"/>
                </a:lnTo>
                <a:lnTo>
                  <a:pt x="3688966" y="757862"/>
                </a:lnTo>
                <a:lnTo>
                  <a:pt x="3691774" y="757550"/>
                </a:lnTo>
                <a:lnTo>
                  <a:pt x="3694269" y="757238"/>
                </a:lnTo>
                <a:close/>
                <a:moveTo>
                  <a:pt x="3693956" y="706438"/>
                </a:moveTo>
                <a:lnTo>
                  <a:pt x="3692062" y="707072"/>
                </a:lnTo>
                <a:lnTo>
                  <a:pt x="3689853" y="708023"/>
                </a:lnTo>
                <a:lnTo>
                  <a:pt x="3688275" y="709924"/>
                </a:lnTo>
                <a:lnTo>
                  <a:pt x="3686382" y="712458"/>
                </a:lnTo>
                <a:lnTo>
                  <a:pt x="3684804" y="715310"/>
                </a:lnTo>
                <a:lnTo>
                  <a:pt x="3683542" y="718796"/>
                </a:lnTo>
                <a:lnTo>
                  <a:pt x="3682595" y="722915"/>
                </a:lnTo>
                <a:lnTo>
                  <a:pt x="3681649" y="727351"/>
                </a:lnTo>
                <a:lnTo>
                  <a:pt x="3679124" y="723548"/>
                </a:lnTo>
                <a:lnTo>
                  <a:pt x="3676915" y="720380"/>
                </a:lnTo>
                <a:lnTo>
                  <a:pt x="3674075" y="717528"/>
                </a:lnTo>
                <a:lnTo>
                  <a:pt x="3671550" y="715627"/>
                </a:lnTo>
                <a:lnTo>
                  <a:pt x="3668710" y="714360"/>
                </a:lnTo>
                <a:lnTo>
                  <a:pt x="3666501" y="713092"/>
                </a:lnTo>
                <a:lnTo>
                  <a:pt x="3664292" y="712775"/>
                </a:lnTo>
                <a:lnTo>
                  <a:pt x="3662399" y="713409"/>
                </a:lnTo>
                <a:lnTo>
                  <a:pt x="3660506" y="714676"/>
                </a:lnTo>
                <a:lnTo>
                  <a:pt x="3659243" y="716578"/>
                </a:lnTo>
                <a:lnTo>
                  <a:pt x="3657981" y="718796"/>
                </a:lnTo>
                <a:lnTo>
                  <a:pt x="3657665" y="721964"/>
                </a:lnTo>
                <a:lnTo>
                  <a:pt x="3657665" y="724816"/>
                </a:lnTo>
                <a:lnTo>
                  <a:pt x="3657665" y="728935"/>
                </a:lnTo>
                <a:lnTo>
                  <a:pt x="3658612" y="733054"/>
                </a:lnTo>
                <a:lnTo>
                  <a:pt x="3659243" y="737173"/>
                </a:lnTo>
                <a:lnTo>
                  <a:pt x="3655456" y="734955"/>
                </a:lnTo>
                <a:lnTo>
                  <a:pt x="3651985" y="733054"/>
                </a:lnTo>
                <a:lnTo>
                  <a:pt x="3648514" y="731787"/>
                </a:lnTo>
                <a:lnTo>
                  <a:pt x="3645043" y="730836"/>
                </a:lnTo>
                <a:lnTo>
                  <a:pt x="3642518" y="730202"/>
                </a:lnTo>
                <a:lnTo>
                  <a:pt x="3639678" y="730836"/>
                </a:lnTo>
                <a:lnTo>
                  <a:pt x="3637469" y="731153"/>
                </a:lnTo>
                <a:lnTo>
                  <a:pt x="3635891" y="732737"/>
                </a:lnTo>
                <a:lnTo>
                  <a:pt x="3634629" y="734321"/>
                </a:lnTo>
                <a:lnTo>
                  <a:pt x="3634313" y="736539"/>
                </a:lnTo>
                <a:lnTo>
                  <a:pt x="3634313" y="739074"/>
                </a:lnTo>
                <a:lnTo>
                  <a:pt x="3635260" y="742243"/>
                </a:lnTo>
                <a:lnTo>
                  <a:pt x="3636207" y="745411"/>
                </a:lnTo>
                <a:lnTo>
                  <a:pt x="3638100" y="748263"/>
                </a:lnTo>
                <a:lnTo>
                  <a:pt x="3639994" y="751748"/>
                </a:lnTo>
                <a:lnTo>
                  <a:pt x="3642834" y="755551"/>
                </a:lnTo>
                <a:lnTo>
                  <a:pt x="3638731" y="754917"/>
                </a:lnTo>
                <a:lnTo>
                  <a:pt x="3634313" y="754917"/>
                </a:lnTo>
                <a:lnTo>
                  <a:pt x="3630842" y="754917"/>
                </a:lnTo>
                <a:lnTo>
                  <a:pt x="3627371" y="755234"/>
                </a:lnTo>
                <a:lnTo>
                  <a:pt x="3624531" y="756501"/>
                </a:lnTo>
                <a:lnTo>
                  <a:pt x="3622322" y="757452"/>
                </a:lnTo>
                <a:lnTo>
                  <a:pt x="3620744" y="759036"/>
                </a:lnTo>
                <a:lnTo>
                  <a:pt x="3619482" y="760620"/>
                </a:lnTo>
                <a:lnTo>
                  <a:pt x="3619482" y="762838"/>
                </a:lnTo>
                <a:lnTo>
                  <a:pt x="3619797" y="765373"/>
                </a:lnTo>
                <a:lnTo>
                  <a:pt x="3621060" y="767591"/>
                </a:lnTo>
                <a:lnTo>
                  <a:pt x="3622953" y="769809"/>
                </a:lnTo>
                <a:lnTo>
                  <a:pt x="3625162" y="772027"/>
                </a:lnTo>
                <a:lnTo>
                  <a:pt x="3628318" y="774562"/>
                </a:lnTo>
                <a:lnTo>
                  <a:pt x="3631789" y="776780"/>
                </a:lnTo>
                <a:lnTo>
                  <a:pt x="3635576" y="778998"/>
                </a:lnTo>
                <a:lnTo>
                  <a:pt x="3630842" y="780265"/>
                </a:lnTo>
                <a:lnTo>
                  <a:pt x="3627371" y="781849"/>
                </a:lnTo>
                <a:lnTo>
                  <a:pt x="3624215" y="783117"/>
                </a:lnTo>
                <a:lnTo>
                  <a:pt x="3621060" y="785018"/>
                </a:lnTo>
                <a:lnTo>
                  <a:pt x="3619166" y="787236"/>
                </a:lnTo>
                <a:lnTo>
                  <a:pt x="3617273" y="789137"/>
                </a:lnTo>
                <a:lnTo>
                  <a:pt x="3616326" y="791355"/>
                </a:lnTo>
                <a:lnTo>
                  <a:pt x="3616326" y="793256"/>
                </a:lnTo>
                <a:lnTo>
                  <a:pt x="3616957" y="795157"/>
                </a:lnTo>
                <a:lnTo>
                  <a:pt x="3618219" y="797058"/>
                </a:lnTo>
                <a:lnTo>
                  <a:pt x="3620113" y="798643"/>
                </a:lnTo>
                <a:lnTo>
                  <a:pt x="3622953" y="800227"/>
                </a:lnTo>
                <a:lnTo>
                  <a:pt x="3626109" y="801177"/>
                </a:lnTo>
                <a:lnTo>
                  <a:pt x="3629580" y="802445"/>
                </a:lnTo>
                <a:lnTo>
                  <a:pt x="3633682" y="802762"/>
                </a:lnTo>
                <a:lnTo>
                  <a:pt x="3637785" y="803079"/>
                </a:lnTo>
                <a:lnTo>
                  <a:pt x="3634629" y="806247"/>
                </a:lnTo>
                <a:lnTo>
                  <a:pt x="3631789" y="809099"/>
                </a:lnTo>
                <a:lnTo>
                  <a:pt x="3629580" y="811950"/>
                </a:lnTo>
                <a:lnTo>
                  <a:pt x="3627371" y="814802"/>
                </a:lnTo>
                <a:lnTo>
                  <a:pt x="3626424" y="817337"/>
                </a:lnTo>
                <a:lnTo>
                  <a:pt x="3625477" y="820189"/>
                </a:lnTo>
                <a:lnTo>
                  <a:pt x="3625477" y="822407"/>
                </a:lnTo>
                <a:lnTo>
                  <a:pt x="3626424" y="824308"/>
                </a:lnTo>
                <a:lnTo>
                  <a:pt x="3627371" y="825892"/>
                </a:lnTo>
                <a:lnTo>
                  <a:pt x="3629580" y="826843"/>
                </a:lnTo>
                <a:lnTo>
                  <a:pt x="3632104" y="827793"/>
                </a:lnTo>
                <a:lnTo>
                  <a:pt x="3635260" y="827793"/>
                </a:lnTo>
                <a:lnTo>
                  <a:pt x="3638100" y="827793"/>
                </a:lnTo>
                <a:lnTo>
                  <a:pt x="3641887" y="826843"/>
                </a:lnTo>
                <a:lnTo>
                  <a:pt x="3645989" y="826209"/>
                </a:lnTo>
                <a:lnTo>
                  <a:pt x="3650092" y="824625"/>
                </a:lnTo>
                <a:lnTo>
                  <a:pt x="3648198" y="828427"/>
                </a:lnTo>
                <a:lnTo>
                  <a:pt x="3646936" y="832229"/>
                </a:lnTo>
                <a:lnTo>
                  <a:pt x="3645989" y="836031"/>
                </a:lnTo>
                <a:lnTo>
                  <a:pt x="3645358" y="839200"/>
                </a:lnTo>
                <a:lnTo>
                  <a:pt x="3645043" y="842368"/>
                </a:lnTo>
                <a:lnTo>
                  <a:pt x="3645989" y="844903"/>
                </a:lnTo>
                <a:lnTo>
                  <a:pt x="3646621" y="846804"/>
                </a:lnTo>
                <a:lnTo>
                  <a:pt x="3648198" y="848389"/>
                </a:lnTo>
                <a:lnTo>
                  <a:pt x="3650092" y="849656"/>
                </a:lnTo>
                <a:lnTo>
                  <a:pt x="3652301" y="849656"/>
                </a:lnTo>
                <a:lnTo>
                  <a:pt x="3654510" y="849339"/>
                </a:lnTo>
                <a:lnTo>
                  <a:pt x="3657665" y="848389"/>
                </a:lnTo>
                <a:lnTo>
                  <a:pt x="3660506" y="846804"/>
                </a:lnTo>
                <a:lnTo>
                  <a:pt x="3663346" y="844586"/>
                </a:lnTo>
                <a:lnTo>
                  <a:pt x="3666817" y="842051"/>
                </a:lnTo>
                <a:lnTo>
                  <a:pt x="3669973" y="839200"/>
                </a:lnTo>
                <a:lnTo>
                  <a:pt x="3669973" y="843319"/>
                </a:lnTo>
                <a:lnTo>
                  <a:pt x="3670288" y="847755"/>
                </a:lnTo>
                <a:lnTo>
                  <a:pt x="3670604" y="851240"/>
                </a:lnTo>
                <a:lnTo>
                  <a:pt x="3671550" y="854726"/>
                </a:lnTo>
                <a:lnTo>
                  <a:pt x="3672497" y="857260"/>
                </a:lnTo>
                <a:lnTo>
                  <a:pt x="3674075" y="859478"/>
                </a:lnTo>
                <a:lnTo>
                  <a:pt x="3675653" y="861063"/>
                </a:lnTo>
                <a:lnTo>
                  <a:pt x="3677862" y="862013"/>
                </a:lnTo>
                <a:lnTo>
                  <a:pt x="3679755" y="862013"/>
                </a:lnTo>
                <a:lnTo>
                  <a:pt x="3682280" y="861063"/>
                </a:lnTo>
                <a:lnTo>
                  <a:pt x="3684173" y="859478"/>
                </a:lnTo>
                <a:lnTo>
                  <a:pt x="3686382" y="857577"/>
                </a:lnTo>
                <a:lnTo>
                  <a:pt x="3688275" y="855042"/>
                </a:lnTo>
                <a:lnTo>
                  <a:pt x="3690484" y="851874"/>
                </a:lnTo>
                <a:lnTo>
                  <a:pt x="3692062" y="848389"/>
                </a:lnTo>
                <a:lnTo>
                  <a:pt x="3693956" y="844269"/>
                </a:lnTo>
                <a:lnTo>
                  <a:pt x="3695534" y="848389"/>
                </a:lnTo>
                <a:lnTo>
                  <a:pt x="3697427" y="851874"/>
                </a:lnTo>
                <a:lnTo>
                  <a:pt x="3699636" y="855042"/>
                </a:lnTo>
                <a:lnTo>
                  <a:pt x="3701529" y="857577"/>
                </a:lnTo>
                <a:lnTo>
                  <a:pt x="3704054" y="859478"/>
                </a:lnTo>
                <a:lnTo>
                  <a:pt x="3705947" y="861063"/>
                </a:lnTo>
                <a:lnTo>
                  <a:pt x="3708156" y="862013"/>
                </a:lnTo>
                <a:lnTo>
                  <a:pt x="3710365" y="862013"/>
                </a:lnTo>
                <a:lnTo>
                  <a:pt x="3712259" y="861063"/>
                </a:lnTo>
                <a:lnTo>
                  <a:pt x="3713837" y="859478"/>
                </a:lnTo>
                <a:lnTo>
                  <a:pt x="3715414" y="857260"/>
                </a:lnTo>
                <a:lnTo>
                  <a:pt x="3716361" y="854726"/>
                </a:lnTo>
                <a:lnTo>
                  <a:pt x="3717308" y="851240"/>
                </a:lnTo>
                <a:lnTo>
                  <a:pt x="3717623" y="847755"/>
                </a:lnTo>
                <a:lnTo>
                  <a:pt x="3717939" y="843319"/>
                </a:lnTo>
                <a:lnTo>
                  <a:pt x="3717939" y="839200"/>
                </a:lnTo>
                <a:lnTo>
                  <a:pt x="3721095" y="842051"/>
                </a:lnTo>
                <a:lnTo>
                  <a:pt x="3724250" y="844586"/>
                </a:lnTo>
                <a:lnTo>
                  <a:pt x="3727721" y="846804"/>
                </a:lnTo>
                <a:lnTo>
                  <a:pt x="3730246" y="848389"/>
                </a:lnTo>
                <a:lnTo>
                  <a:pt x="3733402" y="849339"/>
                </a:lnTo>
                <a:lnTo>
                  <a:pt x="3735611" y="849656"/>
                </a:lnTo>
                <a:lnTo>
                  <a:pt x="3737820" y="849656"/>
                </a:lnTo>
                <a:lnTo>
                  <a:pt x="3739713" y="848389"/>
                </a:lnTo>
                <a:lnTo>
                  <a:pt x="3741291" y="846804"/>
                </a:lnTo>
                <a:lnTo>
                  <a:pt x="3742238" y="844903"/>
                </a:lnTo>
                <a:lnTo>
                  <a:pt x="3742869" y="842368"/>
                </a:lnTo>
                <a:lnTo>
                  <a:pt x="3742553" y="839200"/>
                </a:lnTo>
                <a:lnTo>
                  <a:pt x="3742238" y="836031"/>
                </a:lnTo>
                <a:lnTo>
                  <a:pt x="3740975" y="832229"/>
                </a:lnTo>
                <a:lnTo>
                  <a:pt x="3739397" y="828427"/>
                </a:lnTo>
                <a:lnTo>
                  <a:pt x="3737820" y="824625"/>
                </a:lnTo>
                <a:lnTo>
                  <a:pt x="3741606" y="826209"/>
                </a:lnTo>
                <a:lnTo>
                  <a:pt x="3746024" y="826843"/>
                </a:lnTo>
                <a:lnTo>
                  <a:pt x="3749496" y="827793"/>
                </a:lnTo>
                <a:lnTo>
                  <a:pt x="3752651" y="827793"/>
                </a:lnTo>
                <a:lnTo>
                  <a:pt x="3755807" y="827793"/>
                </a:lnTo>
                <a:lnTo>
                  <a:pt x="3758016" y="826843"/>
                </a:lnTo>
                <a:lnTo>
                  <a:pt x="3760541" y="825892"/>
                </a:lnTo>
                <a:lnTo>
                  <a:pt x="3761487" y="824308"/>
                </a:lnTo>
                <a:lnTo>
                  <a:pt x="3762434" y="822407"/>
                </a:lnTo>
                <a:lnTo>
                  <a:pt x="3762434" y="820189"/>
                </a:lnTo>
                <a:lnTo>
                  <a:pt x="3761487" y="817337"/>
                </a:lnTo>
                <a:lnTo>
                  <a:pt x="3760541" y="814802"/>
                </a:lnTo>
                <a:lnTo>
                  <a:pt x="3758647" y="811950"/>
                </a:lnTo>
                <a:lnTo>
                  <a:pt x="3756123" y="809099"/>
                </a:lnTo>
                <a:lnTo>
                  <a:pt x="3753282" y="806247"/>
                </a:lnTo>
                <a:lnTo>
                  <a:pt x="3749811" y="803079"/>
                </a:lnTo>
                <a:lnTo>
                  <a:pt x="3754229" y="802762"/>
                </a:lnTo>
                <a:lnTo>
                  <a:pt x="3758647" y="802445"/>
                </a:lnTo>
                <a:lnTo>
                  <a:pt x="3762118" y="801177"/>
                </a:lnTo>
                <a:lnTo>
                  <a:pt x="3764959" y="800227"/>
                </a:lnTo>
                <a:lnTo>
                  <a:pt x="3767799" y="798643"/>
                </a:lnTo>
                <a:lnTo>
                  <a:pt x="3769692" y="797058"/>
                </a:lnTo>
                <a:lnTo>
                  <a:pt x="3771270" y="795157"/>
                </a:lnTo>
                <a:lnTo>
                  <a:pt x="3771901" y="793256"/>
                </a:lnTo>
                <a:lnTo>
                  <a:pt x="3771585" y="791355"/>
                </a:lnTo>
                <a:lnTo>
                  <a:pt x="3770639" y="789137"/>
                </a:lnTo>
                <a:lnTo>
                  <a:pt x="3768745" y="787236"/>
                </a:lnTo>
                <a:lnTo>
                  <a:pt x="3766852" y="785018"/>
                </a:lnTo>
                <a:lnTo>
                  <a:pt x="3764012" y="783117"/>
                </a:lnTo>
                <a:lnTo>
                  <a:pt x="3760541" y="781849"/>
                </a:lnTo>
                <a:lnTo>
                  <a:pt x="3756754" y="780265"/>
                </a:lnTo>
                <a:lnTo>
                  <a:pt x="3752336" y="778998"/>
                </a:lnTo>
                <a:lnTo>
                  <a:pt x="3756123" y="776780"/>
                </a:lnTo>
                <a:lnTo>
                  <a:pt x="3759594" y="774562"/>
                </a:lnTo>
                <a:lnTo>
                  <a:pt x="3762750" y="772027"/>
                </a:lnTo>
                <a:lnTo>
                  <a:pt x="3764959" y="769809"/>
                </a:lnTo>
                <a:lnTo>
                  <a:pt x="3766852" y="767591"/>
                </a:lnTo>
                <a:lnTo>
                  <a:pt x="3768114" y="765373"/>
                </a:lnTo>
                <a:lnTo>
                  <a:pt x="3768430" y="762838"/>
                </a:lnTo>
                <a:lnTo>
                  <a:pt x="3768430" y="760620"/>
                </a:lnTo>
                <a:lnTo>
                  <a:pt x="3767167" y="759036"/>
                </a:lnTo>
                <a:lnTo>
                  <a:pt x="3765905" y="757452"/>
                </a:lnTo>
                <a:lnTo>
                  <a:pt x="3763381" y="756501"/>
                </a:lnTo>
                <a:lnTo>
                  <a:pt x="3760541" y="755234"/>
                </a:lnTo>
                <a:lnTo>
                  <a:pt x="3757069" y="754917"/>
                </a:lnTo>
                <a:lnTo>
                  <a:pt x="3753598" y="754917"/>
                </a:lnTo>
                <a:lnTo>
                  <a:pt x="3749496" y="754917"/>
                </a:lnTo>
                <a:lnTo>
                  <a:pt x="3745078" y="755551"/>
                </a:lnTo>
                <a:lnTo>
                  <a:pt x="3747918" y="751748"/>
                </a:lnTo>
                <a:lnTo>
                  <a:pt x="3749811" y="748263"/>
                </a:lnTo>
                <a:lnTo>
                  <a:pt x="3751705" y="745411"/>
                </a:lnTo>
                <a:lnTo>
                  <a:pt x="3752651" y="742243"/>
                </a:lnTo>
                <a:lnTo>
                  <a:pt x="3753598" y="739074"/>
                </a:lnTo>
                <a:lnTo>
                  <a:pt x="3753598" y="736539"/>
                </a:lnTo>
                <a:lnTo>
                  <a:pt x="3753282" y="734321"/>
                </a:lnTo>
                <a:lnTo>
                  <a:pt x="3752020" y="732737"/>
                </a:lnTo>
                <a:lnTo>
                  <a:pt x="3750442" y="731153"/>
                </a:lnTo>
                <a:lnTo>
                  <a:pt x="3748233" y="730836"/>
                </a:lnTo>
                <a:lnTo>
                  <a:pt x="3745393" y="730202"/>
                </a:lnTo>
                <a:lnTo>
                  <a:pt x="3742869" y="730836"/>
                </a:lnTo>
                <a:lnTo>
                  <a:pt x="3739397" y="731787"/>
                </a:lnTo>
                <a:lnTo>
                  <a:pt x="3735926" y="733054"/>
                </a:lnTo>
                <a:lnTo>
                  <a:pt x="3732139" y="734955"/>
                </a:lnTo>
                <a:lnTo>
                  <a:pt x="3728668" y="737173"/>
                </a:lnTo>
                <a:lnTo>
                  <a:pt x="3729615" y="733054"/>
                </a:lnTo>
                <a:lnTo>
                  <a:pt x="3730246" y="728935"/>
                </a:lnTo>
                <a:lnTo>
                  <a:pt x="3730246" y="724816"/>
                </a:lnTo>
                <a:lnTo>
                  <a:pt x="3730246" y="721964"/>
                </a:lnTo>
                <a:lnTo>
                  <a:pt x="3729930" y="718796"/>
                </a:lnTo>
                <a:lnTo>
                  <a:pt x="3728668" y="716578"/>
                </a:lnTo>
                <a:lnTo>
                  <a:pt x="3727721" y="714676"/>
                </a:lnTo>
                <a:lnTo>
                  <a:pt x="3725828" y="713409"/>
                </a:lnTo>
                <a:lnTo>
                  <a:pt x="3723619" y="712775"/>
                </a:lnTo>
                <a:lnTo>
                  <a:pt x="3721410" y="713092"/>
                </a:lnTo>
                <a:lnTo>
                  <a:pt x="3719201" y="714360"/>
                </a:lnTo>
                <a:lnTo>
                  <a:pt x="3716361" y="715627"/>
                </a:lnTo>
                <a:lnTo>
                  <a:pt x="3713837" y="717528"/>
                </a:lnTo>
                <a:lnTo>
                  <a:pt x="3711312" y="720380"/>
                </a:lnTo>
                <a:lnTo>
                  <a:pt x="3708787" y="723548"/>
                </a:lnTo>
                <a:lnTo>
                  <a:pt x="3706263" y="727351"/>
                </a:lnTo>
                <a:lnTo>
                  <a:pt x="3705316" y="722915"/>
                </a:lnTo>
                <a:lnTo>
                  <a:pt x="3704369" y="718796"/>
                </a:lnTo>
                <a:lnTo>
                  <a:pt x="3703107" y="715310"/>
                </a:lnTo>
                <a:lnTo>
                  <a:pt x="3701529" y="712458"/>
                </a:lnTo>
                <a:lnTo>
                  <a:pt x="3699636" y="709924"/>
                </a:lnTo>
                <a:lnTo>
                  <a:pt x="3698058" y="708023"/>
                </a:lnTo>
                <a:lnTo>
                  <a:pt x="3695849" y="707072"/>
                </a:lnTo>
                <a:lnTo>
                  <a:pt x="3693956" y="706438"/>
                </a:lnTo>
                <a:close/>
                <a:moveTo>
                  <a:pt x="3103842" y="697865"/>
                </a:moveTo>
                <a:lnTo>
                  <a:pt x="3102555" y="699135"/>
                </a:lnTo>
                <a:lnTo>
                  <a:pt x="3100946" y="699770"/>
                </a:lnTo>
                <a:lnTo>
                  <a:pt x="3099659" y="700405"/>
                </a:lnTo>
                <a:lnTo>
                  <a:pt x="3098050" y="700405"/>
                </a:lnTo>
                <a:lnTo>
                  <a:pt x="3097084" y="701993"/>
                </a:lnTo>
                <a:lnTo>
                  <a:pt x="3096441" y="703263"/>
                </a:lnTo>
                <a:lnTo>
                  <a:pt x="3095154" y="704533"/>
                </a:lnTo>
                <a:lnTo>
                  <a:pt x="3093545" y="705168"/>
                </a:lnTo>
                <a:lnTo>
                  <a:pt x="3093545" y="706755"/>
                </a:lnTo>
                <a:lnTo>
                  <a:pt x="3093545" y="708343"/>
                </a:lnTo>
                <a:lnTo>
                  <a:pt x="3092901" y="709613"/>
                </a:lnTo>
                <a:lnTo>
                  <a:pt x="3091614" y="710883"/>
                </a:lnTo>
                <a:lnTo>
                  <a:pt x="3092579" y="712471"/>
                </a:lnTo>
                <a:lnTo>
                  <a:pt x="3092901" y="714058"/>
                </a:lnTo>
                <a:lnTo>
                  <a:pt x="3092901" y="715646"/>
                </a:lnTo>
                <a:lnTo>
                  <a:pt x="3092579" y="716916"/>
                </a:lnTo>
                <a:lnTo>
                  <a:pt x="3093545" y="717868"/>
                </a:lnTo>
                <a:lnTo>
                  <a:pt x="3094832" y="719456"/>
                </a:lnTo>
                <a:lnTo>
                  <a:pt x="3095154" y="721043"/>
                </a:lnTo>
                <a:lnTo>
                  <a:pt x="3095475" y="722313"/>
                </a:lnTo>
                <a:lnTo>
                  <a:pt x="3097084" y="722948"/>
                </a:lnTo>
                <a:lnTo>
                  <a:pt x="3098693" y="723583"/>
                </a:lnTo>
                <a:lnTo>
                  <a:pt x="3099980" y="724853"/>
                </a:lnTo>
                <a:lnTo>
                  <a:pt x="3100624" y="725806"/>
                </a:lnTo>
                <a:lnTo>
                  <a:pt x="3102233" y="725488"/>
                </a:lnTo>
                <a:lnTo>
                  <a:pt x="3103842" y="725806"/>
                </a:lnTo>
                <a:lnTo>
                  <a:pt x="3105451" y="726441"/>
                </a:lnTo>
                <a:lnTo>
                  <a:pt x="3107060" y="727076"/>
                </a:lnTo>
                <a:lnTo>
                  <a:pt x="3108025" y="726441"/>
                </a:lnTo>
                <a:lnTo>
                  <a:pt x="3109634" y="725806"/>
                </a:lnTo>
                <a:lnTo>
                  <a:pt x="3111243" y="725488"/>
                </a:lnTo>
                <a:lnTo>
                  <a:pt x="3112852" y="725806"/>
                </a:lnTo>
                <a:lnTo>
                  <a:pt x="3113817" y="724853"/>
                </a:lnTo>
                <a:lnTo>
                  <a:pt x="3114783" y="723583"/>
                </a:lnTo>
                <a:lnTo>
                  <a:pt x="3116392" y="722948"/>
                </a:lnTo>
                <a:lnTo>
                  <a:pt x="3117679" y="722313"/>
                </a:lnTo>
                <a:lnTo>
                  <a:pt x="3118322" y="721043"/>
                </a:lnTo>
                <a:lnTo>
                  <a:pt x="3118644" y="719456"/>
                </a:lnTo>
                <a:lnTo>
                  <a:pt x="3119610" y="717868"/>
                </a:lnTo>
                <a:lnTo>
                  <a:pt x="3120897" y="716916"/>
                </a:lnTo>
                <a:lnTo>
                  <a:pt x="3120575" y="715646"/>
                </a:lnTo>
                <a:lnTo>
                  <a:pt x="3120575" y="714058"/>
                </a:lnTo>
                <a:lnTo>
                  <a:pt x="3120897" y="712471"/>
                </a:lnTo>
                <a:lnTo>
                  <a:pt x="3121862" y="710883"/>
                </a:lnTo>
                <a:lnTo>
                  <a:pt x="3120575" y="709613"/>
                </a:lnTo>
                <a:lnTo>
                  <a:pt x="3119610" y="708343"/>
                </a:lnTo>
                <a:lnTo>
                  <a:pt x="3119610" y="706755"/>
                </a:lnTo>
                <a:lnTo>
                  <a:pt x="3119610" y="705168"/>
                </a:lnTo>
                <a:lnTo>
                  <a:pt x="3118322" y="704533"/>
                </a:lnTo>
                <a:lnTo>
                  <a:pt x="3117035" y="703263"/>
                </a:lnTo>
                <a:lnTo>
                  <a:pt x="3116392" y="701993"/>
                </a:lnTo>
                <a:lnTo>
                  <a:pt x="3115426" y="700405"/>
                </a:lnTo>
                <a:lnTo>
                  <a:pt x="3113817" y="700405"/>
                </a:lnTo>
                <a:lnTo>
                  <a:pt x="3112208" y="699770"/>
                </a:lnTo>
                <a:lnTo>
                  <a:pt x="3111243" y="699135"/>
                </a:lnTo>
                <a:lnTo>
                  <a:pt x="3109956" y="697865"/>
                </a:lnTo>
                <a:lnTo>
                  <a:pt x="3108347" y="698500"/>
                </a:lnTo>
                <a:lnTo>
                  <a:pt x="3107060" y="698500"/>
                </a:lnTo>
                <a:lnTo>
                  <a:pt x="3104807" y="698500"/>
                </a:lnTo>
                <a:lnTo>
                  <a:pt x="3103842" y="697865"/>
                </a:lnTo>
                <a:close/>
                <a:moveTo>
                  <a:pt x="975113" y="695324"/>
                </a:moveTo>
                <a:lnTo>
                  <a:pt x="965105" y="696723"/>
                </a:lnTo>
                <a:lnTo>
                  <a:pt x="954095" y="698622"/>
                </a:lnTo>
                <a:lnTo>
                  <a:pt x="944028" y="701470"/>
                </a:lnTo>
                <a:lnTo>
                  <a:pt x="934591" y="704318"/>
                </a:lnTo>
                <a:lnTo>
                  <a:pt x="926097" y="708116"/>
                </a:lnTo>
                <a:lnTo>
                  <a:pt x="918233" y="712230"/>
                </a:lnTo>
                <a:lnTo>
                  <a:pt x="911313" y="716028"/>
                </a:lnTo>
                <a:lnTo>
                  <a:pt x="905336" y="719826"/>
                </a:lnTo>
                <a:lnTo>
                  <a:pt x="899988" y="723624"/>
                </a:lnTo>
                <a:lnTo>
                  <a:pt x="895269" y="727105"/>
                </a:lnTo>
                <a:lnTo>
                  <a:pt x="892537" y="729167"/>
                </a:lnTo>
                <a:lnTo>
                  <a:pt x="889318" y="732472"/>
                </a:lnTo>
                <a:lnTo>
                  <a:pt x="877570" y="745172"/>
                </a:lnTo>
                <a:lnTo>
                  <a:pt x="865188" y="757554"/>
                </a:lnTo>
                <a:lnTo>
                  <a:pt x="852488" y="769937"/>
                </a:lnTo>
                <a:lnTo>
                  <a:pt x="826453" y="794067"/>
                </a:lnTo>
                <a:lnTo>
                  <a:pt x="799783" y="817879"/>
                </a:lnTo>
                <a:lnTo>
                  <a:pt x="773430" y="841057"/>
                </a:lnTo>
                <a:lnTo>
                  <a:pt x="747395" y="862964"/>
                </a:lnTo>
                <a:lnTo>
                  <a:pt x="721995" y="883285"/>
                </a:lnTo>
                <a:lnTo>
                  <a:pt x="697548" y="902335"/>
                </a:lnTo>
                <a:lnTo>
                  <a:pt x="675323" y="919480"/>
                </a:lnTo>
                <a:lnTo>
                  <a:pt x="655003" y="934720"/>
                </a:lnTo>
                <a:lnTo>
                  <a:pt x="637858" y="947737"/>
                </a:lnTo>
                <a:lnTo>
                  <a:pt x="612458" y="965835"/>
                </a:lnTo>
                <a:lnTo>
                  <a:pt x="603250" y="972502"/>
                </a:lnTo>
                <a:lnTo>
                  <a:pt x="596900" y="1042987"/>
                </a:lnTo>
                <a:lnTo>
                  <a:pt x="2114550" y="1042987"/>
                </a:lnTo>
                <a:lnTo>
                  <a:pt x="2018665" y="695324"/>
                </a:lnTo>
                <a:lnTo>
                  <a:pt x="1382712" y="695324"/>
                </a:lnTo>
                <a:lnTo>
                  <a:pt x="1382712" y="1041400"/>
                </a:lnTo>
                <a:lnTo>
                  <a:pt x="1287462" y="1041400"/>
                </a:lnTo>
                <a:lnTo>
                  <a:pt x="1287462" y="695324"/>
                </a:lnTo>
                <a:lnTo>
                  <a:pt x="975113" y="695324"/>
                </a:lnTo>
                <a:close/>
                <a:moveTo>
                  <a:pt x="3105451" y="665163"/>
                </a:moveTo>
                <a:lnTo>
                  <a:pt x="3107060" y="665163"/>
                </a:lnTo>
                <a:lnTo>
                  <a:pt x="3108025" y="665163"/>
                </a:lnTo>
                <a:lnTo>
                  <a:pt x="3109312" y="665480"/>
                </a:lnTo>
                <a:lnTo>
                  <a:pt x="3111565" y="667068"/>
                </a:lnTo>
                <a:lnTo>
                  <a:pt x="3113817" y="668973"/>
                </a:lnTo>
                <a:lnTo>
                  <a:pt x="3115426" y="672148"/>
                </a:lnTo>
                <a:lnTo>
                  <a:pt x="3118322" y="670243"/>
                </a:lnTo>
                <a:lnTo>
                  <a:pt x="3120897" y="668973"/>
                </a:lnTo>
                <a:lnTo>
                  <a:pt x="3123793" y="668655"/>
                </a:lnTo>
                <a:lnTo>
                  <a:pt x="3124758" y="668655"/>
                </a:lnTo>
                <a:lnTo>
                  <a:pt x="3126367" y="668973"/>
                </a:lnTo>
                <a:lnTo>
                  <a:pt x="3127654" y="669925"/>
                </a:lnTo>
                <a:lnTo>
                  <a:pt x="3128298" y="670560"/>
                </a:lnTo>
                <a:lnTo>
                  <a:pt x="3129907" y="672783"/>
                </a:lnTo>
                <a:lnTo>
                  <a:pt x="3131194" y="675640"/>
                </a:lnTo>
                <a:lnTo>
                  <a:pt x="3131516" y="679133"/>
                </a:lnTo>
                <a:lnTo>
                  <a:pt x="3134412" y="678180"/>
                </a:lnTo>
                <a:lnTo>
                  <a:pt x="3137630" y="678180"/>
                </a:lnTo>
                <a:lnTo>
                  <a:pt x="3140526" y="679133"/>
                </a:lnTo>
                <a:lnTo>
                  <a:pt x="3141491" y="679768"/>
                </a:lnTo>
                <a:lnTo>
                  <a:pt x="3142457" y="681038"/>
                </a:lnTo>
                <a:lnTo>
                  <a:pt x="3143100" y="681673"/>
                </a:lnTo>
                <a:lnTo>
                  <a:pt x="3144066" y="682943"/>
                </a:lnTo>
                <a:lnTo>
                  <a:pt x="3144387" y="685483"/>
                </a:lnTo>
                <a:lnTo>
                  <a:pt x="3144066" y="688658"/>
                </a:lnTo>
                <a:lnTo>
                  <a:pt x="3143100" y="691833"/>
                </a:lnTo>
                <a:lnTo>
                  <a:pt x="3146318" y="692468"/>
                </a:lnTo>
                <a:lnTo>
                  <a:pt x="3148893" y="693738"/>
                </a:lnTo>
                <a:lnTo>
                  <a:pt x="3151467" y="695643"/>
                </a:lnTo>
                <a:lnTo>
                  <a:pt x="3151789" y="696595"/>
                </a:lnTo>
                <a:lnTo>
                  <a:pt x="3152432" y="697865"/>
                </a:lnTo>
                <a:lnTo>
                  <a:pt x="3152432" y="699135"/>
                </a:lnTo>
                <a:lnTo>
                  <a:pt x="3152754" y="700405"/>
                </a:lnTo>
                <a:lnTo>
                  <a:pt x="3152110" y="702945"/>
                </a:lnTo>
                <a:lnTo>
                  <a:pt x="3150502" y="705485"/>
                </a:lnTo>
                <a:lnTo>
                  <a:pt x="3148571" y="708343"/>
                </a:lnTo>
                <a:lnTo>
                  <a:pt x="3151467" y="710248"/>
                </a:lnTo>
                <a:lnTo>
                  <a:pt x="3153398" y="712471"/>
                </a:lnTo>
                <a:lnTo>
                  <a:pt x="3154041" y="714693"/>
                </a:lnTo>
                <a:lnTo>
                  <a:pt x="3154363" y="715963"/>
                </a:lnTo>
                <a:lnTo>
                  <a:pt x="3154363" y="717551"/>
                </a:lnTo>
                <a:lnTo>
                  <a:pt x="3154041" y="718503"/>
                </a:lnTo>
                <a:lnTo>
                  <a:pt x="3153719" y="719773"/>
                </a:lnTo>
                <a:lnTo>
                  <a:pt x="3152110" y="721996"/>
                </a:lnTo>
                <a:lnTo>
                  <a:pt x="3149858" y="723901"/>
                </a:lnTo>
                <a:lnTo>
                  <a:pt x="3146640" y="725171"/>
                </a:lnTo>
                <a:lnTo>
                  <a:pt x="3148249" y="728346"/>
                </a:lnTo>
                <a:lnTo>
                  <a:pt x="3148893" y="730886"/>
                </a:lnTo>
                <a:lnTo>
                  <a:pt x="3148893" y="733743"/>
                </a:lnTo>
                <a:lnTo>
                  <a:pt x="3148893" y="734696"/>
                </a:lnTo>
                <a:lnTo>
                  <a:pt x="3148249" y="735966"/>
                </a:lnTo>
                <a:lnTo>
                  <a:pt x="3147284" y="736918"/>
                </a:lnTo>
                <a:lnTo>
                  <a:pt x="3146640" y="738188"/>
                </a:lnTo>
                <a:lnTo>
                  <a:pt x="3144387" y="739458"/>
                </a:lnTo>
                <a:lnTo>
                  <a:pt x="3141170" y="740093"/>
                </a:lnTo>
                <a:lnTo>
                  <a:pt x="3137952" y="740093"/>
                </a:lnTo>
                <a:lnTo>
                  <a:pt x="3137952" y="743268"/>
                </a:lnTo>
                <a:lnTo>
                  <a:pt x="3137630" y="746126"/>
                </a:lnTo>
                <a:lnTo>
                  <a:pt x="3136986" y="748983"/>
                </a:lnTo>
                <a:lnTo>
                  <a:pt x="3135699" y="749618"/>
                </a:lnTo>
                <a:lnTo>
                  <a:pt x="3135056" y="750888"/>
                </a:lnTo>
                <a:lnTo>
                  <a:pt x="3133768" y="751206"/>
                </a:lnTo>
                <a:lnTo>
                  <a:pt x="3132481" y="751523"/>
                </a:lnTo>
                <a:lnTo>
                  <a:pt x="3129907" y="752158"/>
                </a:lnTo>
                <a:lnTo>
                  <a:pt x="3126689" y="751523"/>
                </a:lnTo>
                <a:lnTo>
                  <a:pt x="3123793" y="750253"/>
                </a:lnTo>
                <a:lnTo>
                  <a:pt x="3122828" y="753111"/>
                </a:lnTo>
                <a:lnTo>
                  <a:pt x="3121219" y="755968"/>
                </a:lnTo>
                <a:lnTo>
                  <a:pt x="3118966" y="757873"/>
                </a:lnTo>
                <a:lnTo>
                  <a:pt x="3117679" y="758191"/>
                </a:lnTo>
                <a:lnTo>
                  <a:pt x="3116714" y="758508"/>
                </a:lnTo>
                <a:lnTo>
                  <a:pt x="3115426" y="758826"/>
                </a:lnTo>
                <a:lnTo>
                  <a:pt x="3113817" y="758826"/>
                </a:lnTo>
                <a:lnTo>
                  <a:pt x="3111565" y="757873"/>
                </a:lnTo>
                <a:lnTo>
                  <a:pt x="3108991" y="756286"/>
                </a:lnTo>
                <a:lnTo>
                  <a:pt x="3107060" y="754063"/>
                </a:lnTo>
                <a:lnTo>
                  <a:pt x="3104485" y="756286"/>
                </a:lnTo>
                <a:lnTo>
                  <a:pt x="3101911" y="757873"/>
                </a:lnTo>
                <a:lnTo>
                  <a:pt x="3099659" y="758826"/>
                </a:lnTo>
                <a:lnTo>
                  <a:pt x="3098050" y="758826"/>
                </a:lnTo>
                <a:lnTo>
                  <a:pt x="3096762" y="758508"/>
                </a:lnTo>
                <a:lnTo>
                  <a:pt x="3095475" y="758191"/>
                </a:lnTo>
                <a:lnTo>
                  <a:pt x="3094510" y="757873"/>
                </a:lnTo>
                <a:lnTo>
                  <a:pt x="3092579" y="755968"/>
                </a:lnTo>
                <a:lnTo>
                  <a:pt x="3090970" y="753111"/>
                </a:lnTo>
                <a:lnTo>
                  <a:pt x="3089683" y="750253"/>
                </a:lnTo>
                <a:lnTo>
                  <a:pt x="3086787" y="751523"/>
                </a:lnTo>
                <a:lnTo>
                  <a:pt x="3083569" y="752158"/>
                </a:lnTo>
                <a:lnTo>
                  <a:pt x="3080673" y="751523"/>
                </a:lnTo>
                <a:lnTo>
                  <a:pt x="3079708" y="751206"/>
                </a:lnTo>
                <a:lnTo>
                  <a:pt x="3078420" y="750888"/>
                </a:lnTo>
                <a:lnTo>
                  <a:pt x="3077777" y="749618"/>
                </a:lnTo>
                <a:lnTo>
                  <a:pt x="3076811" y="748983"/>
                </a:lnTo>
                <a:lnTo>
                  <a:pt x="3075846" y="746126"/>
                </a:lnTo>
                <a:lnTo>
                  <a:pt x="3075203" y="743268"/>
                </a:lnTo>
                <a:lnTo>
                  <a:pt x="3075846" y="740093"/>
                </a:lnTo>
                <a:lnTo>
                  <a:pt x="3072306" y="740093"/>
                </a:lnTo>
                <a:lnTo>
                  <a:pt x="3069089" y="739458"/>
                </a:lnTo>
                <a:lnTo>
                  <a:pt x="3066836" y="738188"/>
                </a:lnTo>
                <a:lnTo>
                  <a:pt x="3065871" y="736918"/>
                </a:lnTo>
                <a:lnTo>
                  <a:pt x="3065227" y="735966"/>
                </a:lnTo>
                <a:lnTo>
                  <a:pt x="3064583" y="734696"/>
                </a:lnTo>
                <a:lnTo>
                  <a:pt x="3064583" y="733743"/>
                </a:lnTo>
                <a:lnTo>
                  <a:pt x="3064583" y="730886"/>
                </a:lnTo>
                <a:lnTo>
                  <a:pt x="3065227" y="728346"/>
                </a:lnTo>
                <a:lnTo>
                  <a:pt x="3066836" y="725171"/>
                </a:lnTo>
                <a:lnTo>
                  <a:pt x="3063618" y="723901"/>
                </a:lnTo>
                <a:lnTo>
                  <a:pt x="3061366" y="721996"/>
                </a:lnTo>
                <a:lnTo>
                  <a:pt x="3059757" y="719773"/>
                </a:lnTo>
                <a:lnTo>
                  <a:pt x="3059435" y="718503"/>
                </a:lnTo>
                <a:lnTo>
                  <a:pt x="3059113" y="717551"/>
                </a:lnTo>
                <a:lnTo>
                  <a:pt x="3059113" y="715963"/>
                </a:lnTo>
                <a:lnTo>
                  <a:pt x="3059435" y="714693"/>
                </a:lnTo>
                <a:lnTo>
                  <a:pt x="3060400" y="712471"/>
                </a:lnTo>
                <a:lnTo>
                  <a:pt x="3062653" y="710248"/>
                </a:lnTo>
                <a:lnTo>
                  <a:pt x="3064905" y="708343"/>
                </a:lnTo>
                <a:lnTo>
                  <a:pt x="3062974" y="705485"/>
                </a:lnTo>
                <a:lnTo>
                  <a:pt x="3061366" y="702945"/>
                </a:lnTo>
                <a:lnTo>
                  <a:pt x="3061044" y="700405"/>
                </a:lnTo>
                <a:lnTo>
                  <a:pt x="3061044" y="699135"/>
                </a:lnTo>
                <a:lnTo>
                  <a:pt x="3061044" y="697865"/>
                </a:lnTo>
                <a:lnTo>
                  <a:pt x="3061687" y="696595"/>
                </a:lnTo>
                <a:lnTo>
                  <a:pt x="3062653" y="695643"/>
                </a:lnTo>
                <a:lnTo>
                  <a:pt x="3064583" y="693738"/>
                </a:lnTo>
                <a:lnTo>
                  <a:pt x="3067158" y="692468"/>
                </a:lnTo>
                <a:lnTo>
                  <a:pt x="3070376" y="691833"/>
                </a:lnTo>
                <a:lnTo>
                  <a:pt x="3069410" y="688658"/>
                </a:lnTo>
                <a:lnTo>
                  <a:pt x="3069089" y="685483"/>
                </a:lnTo>
                <a:lnTo>
                  <a:pt x="3070054" y="682943"/>
                </a:lnTo>
                <a:lnTo>
                  <a:pt x="3070376" y="681673"/>
                </a:lnTo>
                <a:lnTo>
                  <a:pt x="3071019" y="681038"/>
                </a:lnTo>
                <a:lnTo>
                  <a:pt x="3072306" y="679768"/>
                </a:lnTo>
                <a:lnTo>
                  <a:pt x="3072950" y="679133"/>
                </a:lnTo>
                <a:lnTo>
                  <a:pt x="3075846" y="678180"/>
                </a:lnTo>
                <a:lnTo>
                  <a:pt x="3078742" y="678180"/>
                </a:lnTo>
                <a:lnTo>
                  <a:pt x="3081960" y="679133"/>
                </a:lnTo>
                <a:lnTo>
                  <a:pt x="3082282" y="675640"/>
                </a:lnTo>
                <a:lnTo>
                  <a:pt x="3083569" y="672783"/>
                </a:lnTo>
                <a:lnTo>
                  <a:pt x="3085178" y="670560"/>
                </a:lnTo>
                <a:lnTo>
                  <a:pt x="3086143" y="669925"/>
                </a:lnTo>
                <a:lnTo>
                  <a:pt x="3087431" y="668973"/>
                </a:lnTo>
                <a:lnTo>
                  <a:pt x="3088718" y="668655"/>
                </a:lnTo>
                <a:lnTo>
                  <a:pt x="3089683" y="668655"/>
                </a:lnTo>
                <a:lnTo>
                  <a:pt x="3092579" y="668973"/>
                </a:lnTo>
                <a:lnTo>
                  <a:pt x="3095154" y="670243"/>
                </a:lnTo>
                <a:lnTo>
                  <a:pt x="3098050" y="672148"/>
                </a:lnTo>
                <a:lnTo>
                  <a:pt x="3099980" y="668973"/>
                </a:lnTo>
                <a:lnTo>
                  <a:pt x="3101911" y="667068"/>
                </a:lnTo>
                <a:lnTo>
                  <a:pt x="3104164" y="665480"/>
                </a:lnTo>
                <a:lnTo>
                  <a:pt x="3105451" y="665163"/>
                </a:lnTo>
                <a:close/>
                <a:moveTo>
                  <a:pt x="3104526" y="641350"/>
                </a:moveTo>
                <a:lnTo>
                  <a:pt x="3102629" y="641985"/>
                </a:lnTo>
                <a:lnTo>
                  <a:pt x="3101049" y="642620"/>
                </a:lnTo>
                <a:lnTo>
                  <a:pt x="3099152" y="643890"/>
                </a:lnTo>
                <a:lnTo>
                  <a:pt x="3097572" y="645478"/>
                </a:lnTo>
                <a:lnTo>
                  <a:pt x="3096307" y="647383"/>
                </a:lnTo>
                <a:lnTo>
                  <a:pt x="3095043" y="649288"/>
                </a:lnTo>
                <a:lnTo>
                  <a:pt x="3093463" y="651510"/>
                </a:lnTo>
                <a:lnTo>
                  <a:pt x="3091566" y="649923"/>
                </a:lnTo>
                <a:lnTo>
                  <a:pt x="3089669" y="648653"/>
                </a:lnTo>
                <a:lnTo>
                  <a:pt x="3087457" y="647700"/>
                </a:lnTo>
                <a:lnTo>
                  <a:pt x="3085560" y="647065"/>
                </a:lnTo>
                <a:lnTo>
                  <a:pt x="3083664" y="646748"/>
                </a:lnTo>
                <a:lnTo>
                  <a:pt x="3081135" y="646748"/>
                </a:lnTo>
                <a:lnTo>
                  <a:pt x="3079238" y="646748"/>
                </a:lnTo>
                <a:lnTo>
                  <a:pt x="3077342" y="647383"/>
                </a:lnTo>
                <a:lnTo>
                  <a:pt x="3075761" y="648653"/>
                </a:lnTo>
                <a:lnTo>
                  <a:pt x="3074497" y="649605"/>
                </a:lnTo>
                <a:lnTo>
                  <a:pt x="3072916" y="651193"/>
                </a:lnTo>
                <a:lnTo>
                  <a:pt x="3071652" y="653098"/>
                </a:lnTo>
                <a:lnTo>
                  <a:pt x="3071020" y="655003"/>
                </a:lnTo>
                <a:lnTo>
                  <a:pt x="3070704" y="657225"/>
                </a:lnTo>
                <a:lnTo>
                  <a:pt x="3070071" y="659765"/>
                </a:lnTo>
                <a:lnTo>
                  <a:pt x="3069755" y="662305"/>
                </a:lnTo>
                <a:lnTo>
                  <a:pt x="3067543" y="661670"/>
                </a:lnTo>
                <a:lnTo>
                  <a:pt x="3064698" y="661353"/>
                </a:lnTo>
                <a:lnTo>
                  <a:pt x="3062485" y="661353"/>
                </a:lnTo>
                <a:lnTo>
                  <a:pt x="3060589" y="661353"/>
                </a:lnTo>
                <a:lnTo>
                  <a:pt x="3058376" y="661988"/>
                </a:lnTo>
                <a:lnTo>
                  <a:pt x="3056479" y="662623"/>
                </a:lnTo>
                <a:lnTo>
                  <a:pt x="3054899" y="663575"/>
                </a:lnTo>
                <a:lnTo>
                  <a:pt x="3053318" y="665163"/>
                </a:lnTo>
                <a:lnTo>
                  <a:pt x="3052054" y="666433"/>
                </a:lnTo>
                <a:lnTo>
                  <a:pt x="3051422" y="668655"/>
                </a:lnTo>
                <a:lnTo>
                  <a:pt x="3050790" y="670560"/>
                </a:lnTo>
                <a:lnTo>
                  <a:pt x="3050790" y="672465"/>
                </a:lnTo>
                <a:lnTo>
                  <a:pt x="3050790" y="674688"/>
                </a:lnTo>
                <a:lnTo>
                  <a:pt x="3051106" y="676910"/>
                </a:lnTo>
                <a:lnTo>
                  <a:pt x="3051422" y="679133"/>
                </a:lnTo>
                <a:lnTo>
                  <a:pt x="3052054" y="681990"/>
                </a:lnTo>
                <a:lnTo>
                  <a:pt x="3049841" y="682308"/>
                </a:lnTo>
                <a:lnTo>
                  <a:pt x="3047629" y="682625"/>
                </a:lnTo>
                <a:lnTo>
                  <a:pt x="3045416" y="683895"/>
                </a:lnTo>
                <a:lnTo>
                  <a:pt x="3043519" y="684530"/>
                </a:lnTo>
                <a:lnTo>
                  <a:pt x="3041939" y="686118"/>
                </a:lnTo>
                <a:lnTo>
                  <a:pt x="3040359" y="687388"/>
                </a:lnTo>
                <a:lnTo>
                  <a:pt x="3039094" y="689293"/>
                </a:lnTo>
                <a:lnTo>
                  <a:pt x="3038462" y="690880"/>
                </a:lnTo>
                <a:lnTo>
                  <a:pt x="3038146" y="693103"/>
                </a:lnTo>
                <a:lnTo>
                  <a:pt x="3038146" y="695008"/>
                </a:lnTo>
                <a:lnTo>
                  <a:pt x="3038146" y="696913"/>
                </a:lnTo>
                <a:lnTo>
                  <a:pt x="3038778" y="698818"/>
                </a:lnTo>
                <a:lnTo>
                  <a:pt x="3039410" y="700723"/>
                </a:lnTo>
                <a:lnTo>
                  <a:pt x="3040991" y="702945"/>
                </a:lnTo>
                <a:lnTo>
                  <a:pt x="3042571" y="704533"/>
                </a:lnTo>
                <a:lnTo>
                  <a:pt x="3044152" y="706438"/>
                </a:lnTo>
                <a:lnTo>
                  <a:pt x="3042255" y="708025"/>
                </a:lnTo>
                <a:lnTo>
                  <a:pt x="3040359" y="709613"/>
                </a:lnTo>
                <a:lnTo>
                  <a:pt x="3038778" y="711200"/>
                </a:lnTo>
                <a:lnTo>
                  <a:pt x="3037198" y="713105"/>
                </a:lnTo>
                <a:lnTo>
                  <a:pt x="3036565" y="715010"/>
                </a:lnTo>
                <a:lnTo>
                  <a:pt x="3035617" y="716915"/>
                </a:lnTo>
                <a:lnTo>
                  <a:pt x="3035301" y="718820"/>
                </a:lnTo>
                <a:lnTo>
                  <a:pt x="3035301" y="720725"/>
                </a:lnTo>
                <a:lnTo>
                  <a:pt x="3035617" y="722630"/>
                </a:lnTo>
                <a:lnTo>
                  <a:pt x="3036565" y="724535"/>
                </a:lnTo>
                <a:lnTo>
                  <a:pt x="3037514" y="726440"/>
                </a:lnTo>
                <a:lnTo>
                  <a:pt x="3038778" y="728028"/>
                </a:lnTo>
                <a:lnTo>
                  <a:pt x="3040675" y="729298"/>
                </a:lnTo>
                <a:lnTo>
                  <a:pt x="3042571" y="730885"/>
                </a:lnTo>
                <a:lnTo>
                  <a:pt x="3044468" y="731838"/>
                </a:lnTo>
                <a:lnTo>
                  <a:pt x="3046680" y="732790"/>
                </a:lnTo>
                <a:lnTo>
                  <a:pt x="3045732" y="735013"/>
                </a:lnTo>
                <a:lnTo>
                  <a:pt x="3044468" y="737235"/>
                </a:lnTo>
                <a:lnTo>
                  <a:pt x="3043836" y="739140"/>
                </a:lnTo>
                <a:lnTo>
                  <a:pt x="3043519" y="741680"/>
                </a:lnTo>
                <a:lnTo>
                  <a:pt x="3042887" y="743585"/>
                </a:lnTo>
                <a:lnTo>
                  <a:pt x="3043519" y="745808"/>
                </a:lnTo>
                <a:lnTo>
                  <a:pt x="3043836" y="747713"/>
                </a:lnTo>
                <a:lnTo>
                  <a:pt x="3044468" y="749300"/>
                </a:lnTo>
                <a:lnTo>
                  <a:pt x="3045732" y="751205"/>
                </a:lnTo>
                <a:lnTo>
                  <a:pt x="3047313" y="752158"/>
                </a:lnTo>
                <a:lnTo>
                  <a:pt x="3048893" y="753428"/>
                </a:lnTo>
                <a:lnTo>
                  <a:pt x="3050790" y="754063"/>
                </a:lnTo>
                <a:lnTo>
                  <a:pt x="3053002" y="755015"/>
                </a:lnTo>
                <a:lnTo>
                  <a:pt x="3055215" y="755333"/>
                </a:lnTo>
                <a:lnTo>
                  <a:pt x="3057428" y="755650"/>
                </a:lnTo>
                <a:lnTo>
                  <a:pt x="3060273" y="755333"/>
                </a:lnTo>
                <a:lnTo>
                  <a:pt x="3059956" y="758190"/>
                </a:lnTo>
                <a:lnTo>
                  <a:pt x="3059324" y="760413"/>
                </a:lnTo>
                <a:lnTo>
                  <a:pt x="3059956" y="762635"/>
                </a:lnTo>
                <a:lnTo>
                  <a:pt x="3060273" y="764858"/>
                </a:lnTo>
                <a:lnTo>
                  <a:pt x="3060905" y="766763"/>
                </a:lnTo>
                <a:lnTo>
                  <a:pt x="3061853" y="768668"/>
                </a:lnTo>
                <a:lnTo>
                  <a:pt x="3062801" y="770255"/>
                </a:lnTo>
                <a:lnTo>
                  <a:pt x="3064382" y="771525"/>
                </a:lnTo>
                <a:lnTo>
                  <a:pt x="3066278" y="772795"/>
                </a:lnTo>
                <a:lnTo>
                  <a:pt x="3068175" y="773430"/>
                </a:lnTo>
                <a:lnTo>
                  <a:pt x="3070071" y="773748"/>
                </a:lnTo>
                <a:lnTo>
                  <a:pt x="3071968" y="773748"/>
                </a:lnTo>
                <a:lnTo>
                  <a:pt x="3074497" y="773430"/>
                </a:lnTo>
                <a:lnTo>
                  <a:pt x="3076709" y="773113"/>
                </a:lnTo>
                <a:lnTo>
                  <a:pt x="3078922" y="771843"/>
                </a:lnTo>
                <a:lnTo>
                  <a:pt x="3081135" y="770573"/>
                </a:lnTo>
                <a:lnTo>
                  <a:pt x="3082083" y="773430"/>
                </a:lnTo>
                <a:lnTo>
                  <a:pt x="3082715" y="775653"/>
                </a:lnTo>
                <a:lnTo>
                  <a:pt x="3083980" y="777558"/>
                </a:lnTo>
                <a:lnTo>
                  <a:pt x="3085244" y="779463"/>
                </a:lnTo>
                <a:lnTo>
                  <a:pt x="3086508" y="781050"/>
                </a:lnTo>
                <a:lnTo>
                  <a:pt x="3088089" y="782320"/>
                </a:lnTo>
                <a:lnTo>
                  <a:pt x="3089985" y="783273"/>
                </a:lnTo>
                <a:lnTo>
                  <a:pt x="3091882" y="783908"/>
                </a:lnTo>
                <a:lnTo>
                  <a:pt x="3093779" y="784225"/>
                </a:lnTo>
                <a:lnTo>
                  <a:pt x="3095675" y="783908"/>
                </a:lnTo>
                <a:lnTo>
                  <a:pt x="3097572" y="783273"/>
                </a:lnTo>
                <a:lnTo>
                  <a:pt x="3099784" y="782638"/>
                </a:lnTo>
                <a:lnTo>
                  <a:pt x="3101681" y="781368"/>
                </a:lnTo>
                <a:lnTo>
                  <a:pt x="3103578" y="780098"/>
                </a:lnTo>
                <a:lnTo>
                  <a:pt x="3104842" y="778510"/>
                </a:lnTo>
                <a:lnTo>
                  <a:pt x="3107055" y="776605"/>
                </a:lnTo>
                <a:lnTo>
                  <a:pt x="3108319" y="778510"/>
                </a:lnTo>
                <a:lnTo>
                  <a:pt x="3109899" y="780098"/>
                </a:lnTo>
                <a:lnTo>
                  <a:pt x="3111796" y="781368"/>
                </a:lnTo>
                <a:lnTo>
                  <a:pt x="3113693" y="782638"/>
                </a:lnTo>
                <a:lnTo>
                  <a:pt x="3115589" y="783273"/>
                </a:lnTo>
                <a:lnTo>
                  <a:pt x="3117486" y="783908"/>
                </a:lnTo>
                <a:lnTo>
                  <a:pt x="3119382" y="784225"/>
                </a:lnTo>
                <a:lnTo>
                  <a:pt x="3121911" y="783908"/>
                </a:lnTo>
                <a:lnTo>
                  <a:pt x="3123808" y="783273"/>
                </a:lnTo>
                <a:lnTo>
                  <a:pt x="3125388" y="782320"/>
                </a:lnTo>
                <a:lnTo>
                  <a:pt x="3126652" y="781050"/>
                </a:lnTo>
                <a:lnTo>
                  <a:pt x="3128233" y="779463"/>
                </a:lnTo>
                <a:lnTo>
                  <a:pt x="3129497" y="777558"/>
                </a:lnTo>
                <a:lnTo>
                  <a:pt x="3130762" y="775653"/>
                </a:lnTo>
                <a:lnTo>
                  <a:pt x="3131394" y="773430"/>
                </a:lnTo>
                <a:lnTo>
                  <a:pt x="3132026" y="770573"/>
                </a:lnTo>
                <a:lnTo>
                  <a:pt x="3134555" y="771843"/>
                </a:lnTo>
                <a:lnTo>
                  <a:pt x="3136768" y="773113"/>
                </a:lnTo>
                <a:lnTo>
                  <a:pt x="3138980" y="773430"/>
                </a:lnTo>
                <a:lnTo>
                  <a:pt x="3141193" y="773748"/>
                </a:lnTo>
                <a:lnTo>
                  <a:pt x="3143406" y="773748"/>
                </a:lnTo>
                <a:lnTo>
                  <a:pt x="3145618" y="773430"/>
                </a:lnTo>
                <a:lnTo>
                  <a:pt x="3147199" y="772795"/>
                </a:lnTo>
                <a:lnTo>
                  <a:pt x="3149095" y="771525"/>
                </a:lnTo>
                <a:lnTo>
                  <a:pt x="3150676" y="770255"/>
                </a:lnTo>
                <a:lnTo>
                  <a:pt x="3151624" y="768668"/>
                </a:lnTo>
                <a:lnTo>
                  <a:pt x="3152572" y="766763"/>
                </a:lnTo>
                <a:lnTo>
                  <a:pt x="3153204" y="764858"/>
                </a:lnTo>
                <a:lnTo>
                  <a:pt x="3153521" y="762635"/>
                </a:lnTo>
                <a:lnTo>
                  <a:pt x="3153837" y="760413"/>
                </a:lnTo>
                <a:lnTo>
                  <a:pt x="3153837" y="758190"/>
                </a:lnTo>
                <a:lnTo>
                  <a:pt x="3153521" y="755333"/>
                </a:lnTo>
                <a:lnTo>
                  <a:pt x="3155733" y="755650"/>
                </a:lnTo>
                <a:lnTo>
                  <a:pt x="3158578" y="755333"/>
                </a:lnTo>
                <a:lnTo>
                  <a:pt x="3160791" y="755015"/>
                </a:lnTo>
                <a:lnTo>
                  <a:pt x="3162687" y="754063"/>
                </a:lnTo>
                <a:lnTo>
                  <a:pt x="3164584" y="753428"/>
                </a:lnTo>
                <a:lnTo>
                  <a:pt x="3166164" y="752158"/>
                </a:lnTo>
                <a:lnTo>
                  <a:pt x="3167745" y="751205"/>
                </a:lnTo>
                <a:lnTo>
                  <a:pt x="3169009" y="749300"/>
                </a:lnTo>
                <a:lnTo>
                  <a:pt x="3169641" y="747713"/>
                </a:lnTo>
                <a:lnTo>
                  <a:pt x="3170274" y="745808"/>
                </a:lnTo>
                <a:lnTo>
                  <a:pt x="3170274" y="743585"/>
                </a:lnTo>
                <a:lnTo>
                  <a:pt x="3169958" y="741680"/>
                </a:lnTo>
                <a:lnTo>
                  <a:pt x="3169641" y="739140"/>
                </a:lnTo>
                <a:lnTo>
                  <a:pt x="3169009" y="737235"/>
                </a:lnTo>
                <a:lnTo>
                  <a:pt x="3167745" y="735013"/>
                </a:lnTo>
                <a:lnTo>
                  <a:pt x="3166480" y="732790"/>
                </a:lnTo>
                <a:lnTo>
                  <a:pt x="3169009" y="731838"/>
                </a:lnTo>
                <a:lnTo>
                  <a:pt x="3170906" y="730885"/>
                </a:lnTo>
                <a:lnTo>
                  <a:pt x="3172802" y="729298"/>
                </a:lnTo>
                <a:lnTo>
                  <a:pt x="3174699" y="728028"/>
                </a:lnTo>
                <a:lnTo>
                  <a:pt x="3175647" y="726440"/>
                </a:lnTo>
                <a:lnTo>
                  <a:pt x="3176912" y="724535"/>
                </a:lnTo>
                <a:lnTo>
                  <a:pt x="3177544" y="722630"/>
                </a:lnTo>
                <a:lnTo>
                  <a:pt x="3178176" y="720725"/>
                </a:lnTo>
                <a:lnTo>
                  <a:pt x="3178176" y="718820"/>
                </a:lnTo>
                <a:lnTo>
                  <a:pt x="3177544" y="716915"/>
                </a:lnTo>
                <a:lnTo>
                  <a:pt x="3177228" y="715010"/>
                </a:lnTo>
                <a:lnTo>
                  <a:pt x="3176279" y="713105"/>
                </a:lnTo>
                <a:lnTo>
                  <a:pt x="3174699" y="711200"/>
                </a:lnTo>
                <a:lnTo>
                  <a:pt x="3173118" y="709613"/>
                </a:lnTo>
                <a:lnTo>
                  <a:pt x="3171222" y="708025"/>
                </a:lnTo>
                <a:lnTo>
                  <a:pt x="3169325" y="706438"/>
                </a:lnTo>
                <a:lnTo>
                  <a:pt x="3170906" y="704533"/>
                </a:lnTo>
                <a:lnTo>
                  <a:pt x="3172486" y="702945"/>
                </a:lnTo>
                <a:lnTo>
                  <a:pt x="3173435" y="700723"/>
                </a:lnTo>
                <a:lnTo>
                  <a:pt x="3174699" y="698818"/>
                </a:lnTo>
                <a:lnTo>
                  <a:pt x="3175331" y="696913"/>
                </a:lnTo>
                <a:lnTo>
                  <a:pt x="3175331" y="695008"/>
                </a:lnTo>
                <a:lnTo>
                  <a:pt x="3175331" y="693103"/>
                </a:lnTo>
                <a:lnTo>
                  <a:pt x="3175015" y="690880"/>
                </a:lnTo>
                <a:lnTo>
                  <a:pt x="3174383" y="689293"/>
                </a:lnTo>
                <a:lnTo>
                  <a:pt x="3173118" y="687388"/>
                </a:lnTo>
                <a:lnTo>
                  <a:pt x="3171538" y="686118"/>
                </a:lnTo>
                <a:lnTo>
                  <a:pt x="3169958" y="684530"/>
                </a:lnTo>
                <a:lnTo>
                  <a:pt x="3168061" y="683895"/>
                </a:lnTo>
                <a:lnTo>
                  <a:pt x="3165848" y="682625"/>
                </a:lnTo>
                <a:lnTo>
                  <a:pt x="3163636" y="682308"/>
                </a:lnTo>
                <a:lnTo>
                  <a:pt x="3161107" y="681990"/>
                </a:lnTo>
                <a:lnTo>
                  <a:pt x="3162055" y="679133"/>
                </a:lnTo>
                <a:lnTo>
                  <a:pt x="3162687" y="676910"/>
                </a:lnTo>
                <a:lnTo>
                  <a:pt x="3162687" y="674688"/>
                </a:lnTo>
                <a:lnTo>
                  <a:pt x="3162687" y="672465"/>
                </a:lnTo>
                <a:lnTo>
                  <a:pt x="3162687" y="670560"/>
                </a:lnTo>
                <a:lnTo>
                  <a:pt x="3162055" y="668655"/>
                </a:lnTo>
                <a:lnTo>
                  <a:pt x="3161107" y="666433"/>
                </a:lnTo>
                <a:lnTo>
                  <a:pt x="3160159" y="665163"/>
                </a:lnTo>
                <a:lnTo>
                  <a:pt x="3158578" y="663575"/>
                </a:lnTo>
                <a:lnTo>
                  <a:pt x="3156998" y="662623"/>
                </a:lnTo>
                <a:lnTo>
                  <a:pt x="3155101" y="661988"/>
                </a:lnTo>
                <a:lnTo>
                  <a:pt x="3152888" y="661353"/>
                </a:lnTo>
                <a:lnTo>
                  <a:pt x="3150992" y="661353"/>
                </a:lnTo>
                <a:lnTo>
                  <a:pt x="3148463" y="661353"/>
                </a:lnTo>
                <a:lnTo>
                  <a:pt x="3145934" y="661670"/>
                </a:lnTo>
                <a:lnTo>
                  <a:pt x="3143722" y="662305"/>
                </a:lnTo>
                <a:lnTo>
                  <a:pt x="3143722" y="659765"/>
                </a:lnTo>
                <a:lnTo>
                  <a:pt x="3143406" y="657225"/>
                </a:lnTo>
                <a:lnTo>
                  <a:pt x="3142457" y="655003"/>
                </a:lnTo>
                <a:lnTo>
                  <a:pt x="3141825" y="653098"/>
                </a:lnTo>
                <a:lnTo>
                  <a:pt x="3140561" y="651193"/>
                </a:lnTo>
                <a:lnTo>
                  <a:pt x="3138980" y="649605"/>
                </a:lnTo>
                <a:lnTo>
                  <a:pt x="3137400" y="648653"/>
                </a:lnTo>
                <a:lnTo>
                  <a:pt x="3136135" y="647383"/>
                </a:lnTo>
                <a:lnTo>
                  <a:pt x="3133923" y="646748"/>
                </a:lnTo>
                <a:lnTo>
                  <a:pt x="3132026" y="646748"/>
                </a:lnTo>
                <a:lnTo>
                  <a:pt x="3130130" y="646748"/>
                </a:lnTo>
                <a:lnTo>
                  <a:pt x="3127917" y="647065"/>
                </a:lnTo>
                <a:lnTo>
                  <a:pt x="3126020" y="647700"/>
                </a:lnTo>
                <a:lnTo>
                  <a:pt x="3123808" y="648653"/>
                </a:lnTo>
                <a:lnTo>
                  <a:pt x="3121911" y="649923"/>
                </a:lnTo>
                <a:lnTo>
                  <a:pt x="3120014" y="651510"/>
                </a:lnTo>
                <a:lnTo>
                  <a:pt x="3118750" y="649288"/>
                </a:lnTo>
                <a:lnTo>
                  <a:pt x="3117170" y="647383"/>
                </a:lnTo>
                <a:lnTo>
                  <a:pt x="3115589" y="645478"/>
                </a:lnTo>
                <a:lnTo>
                  <a:pt x="3114325" y="643890"/>
                </a:lnTo>
                <a:lnTo>
                  <a:pt x="3112112" y="642620"/>
                </a:lnTo>
                <a:lnTo>
                  <a:pt x="3110848" y="641985"/>
                </a:lnTo>
                <a:lnTo>
                  <a:pt x="3108951" y="641350"/>
                </a:lnTo>
                <a:lnTo>
                  <a:pt x="3107055" y="641350"/>
                </a:lnTo>
                <a:lnTo>
                  <a:pt x="3104526" y="641350"/>
                </a:lnTo>
                <a:close/>
                <a:moveTo>
                  <a:pt x="3104190" y="614363"/>
                </a:moveTo>
                <a:lnTo>
                  <a:pt x="3107057" y="614363"/>
                </a:lnTo>
                <a:lnTo>
                  <a:pt x="3109605" y="614363"/>
                </a:lnTo>
                <a:lnTo>
                  <a:pt x="3111834" y="615316"/>
                </a:lnTo>
                <a:lnTo>
                  <a:pt x="3114701" y="616268"/>
                </a:lnTo>
                <a:lnTo>
                  <a:pt x="3116931" y="618173"/>
                </a:lnTo>
                <a:lnTo>
                  <a:pt x="3119161" y="620078"/>
                </a:lnTo>
                <a:lnTo>
                  <a:pt x="3121072" y="622618"/>
                </a:lnTo>
                <a:lnTo>
                  <a:pt x="3122983" y="625476"/>
                </a:lnTo>
                <a:lnTo>
                  <a:pt x="3124576" y="628651"/>
                </a:lnTo>
                <a:lnTo>
                  <a:pt x="3127442" y="626428"/>
                </a:lnTo>
                <a:lnTo>
                  <a:pt x="3130309" y="624523"/>
                </a:lnTo>
                <a:lnTo>
                  <a:pt x="3133176" y="623253"/>
                </a:lnTo>
                <a:lnTo>
                  <a:pt x="3135724" y="621983"/>
                </a:lnTo>
                <a:lnTo>
                  <a:pt x="3138909" y="621666"/>
                </a:lnTo>
                <a:lnTo>
                  <a:pt x="3141457" y="621666"/>
                </a:lnTo>
                <a:lnTo>
                  <a:pt x="3144324" y="621666"/>
                </a:lnTo>
                <a:lnTo>
                  <a:pt x="3146872" y="622936"/>
                </a:lnTo>
                <a:lnTo>
                  <a:pt x="3149421" y="624206"/>
                </a:lnTo>
                <a:lnTo>
                  <a:pt x="3151332" y="626111"/>
                </a:lnTo>
                <a:lnTo>
                  <a:pt x="3153243" y="628016"/>
                </a:lnTo>
                <a:lnTo>
                  <a:pt x="3154836" y="630556"/>
                </a:lnTo>
                <a:lnTo>
                  <a:pt x="3155791" y="633413"/>
                </a:lnTo>
                <a:lnTo>
                  <a:pt x="3156747" y="636271"/>
                </a:lnTo>
                <a:lnTo>
                  <a:pt x="3157384" y="639763"/>
                </a:lnTo>
                <a:lnTo>
                  <a:pt x="3157384" y="643256"/>
                </a:lnTo>
                <a:lnTo>
                  <a:pt x="3160888" y="641986"/>
                </a:lnTo>
                <a:lnTo>
                  <a:pt x="3164391" y="641668"/>
                </a:lnTo>
                <a:lnTo>
                  <a:pt x="3167577" y="641668"/>
                </a:lnTo>
                <a:lnTo>
                  <a:pt x="3170443" y="641986"/>
                </a:lnTo>
                <a:lnTo>
                  <a:pt x="3173310" y="642621"/>
                </a:lnTo>
                <a:lnTo>
                  <a:pt x="3175858" y="643573"/>
                </a:lnTo>
                <a:lnTo>
                  <a:pt x="3178088" y="645161"/>
                </a:lnTo>
                <a:lnTo>
                  <a:pt x="3180318" y="646748"/>
                </a:lnTo>
                <a:lnTo>
                  <a:pt x="3181592" y="648971"/>
                </a:lnTo>
                <a:lnTo>
                  <a:pt x="3182866" y="651828"/>
                </a:lnTo>
                <a:lnTo>
                  <a:pt x="3183503" y="654368"/>
                </a:lnTo>
                <a:lnTo>
                  <a:pt x="3184140" y="657226"/>
                </a:lnTo>
                <a:lnTo>
                  <a:pt x="3184140" y="660083"/>
                </a:lnTo>
                <a:lnTo>
                  <a:pt x="3183503" y="663258"/>
                </a:lnTo>
                <a:lnTo>
                  <a:pt x="3182866" y="666433"/>
                </a:lnTo>
                <a:lnTo>
                  <a:pt x="3181592" y="669926"/>
                </a:lnTo>
                <a:lnTo>
                  <a:pt x="3185096" y="670561"/>
                </a:lnTo>
                <a:lnTo>
                  <a:pt x="3188281" y="671196"/>
                </a:lnTo>
                <a:lnTo>
                  <a:pt x="3191466" y="672466"/>
                </a:lnTo>
                <a:lnTo>
                  <a:pt x="3194015" y="674053"/>
                </a:lnTo>
                <a:lnTo>
                  <a:pt x="3196244" y="675641"/>
                </a:lnTo>
                <a:lnTo>
                  <a:pt x="3198155" y="677546"/>
                </a:lnTo>
                <a:lnTo>
                  <a:pt x="3199748" y="679768"/>
                </a:lnTo>
                <a:lnTo>
                  <a:pt x="3201022" y="682626"/>
                </a:lnTo>
                <a:lnTo>
                  <a:pt x="3201341" y="685166"/>
                </a:lnTo>
                <a:lnTo>
                  <a:pt x="3201341" y="687706"/>
                </a:lnTo>
                <a:lnTo>
                  <a:pt x="3201022" y="690563"/>
                </a:lnTo>
                <a:lnTo>
                  <a:pt x="3200067" y="693103"/>
                </a:lnTo>
                <a:lnTo>
                  <a:pt x="3199111" y="695961"/>
                </a:lnTo>
                <a:lnTo>
                  <a:pt x="3197200" y="698501"/>
                </a:lnTo>
                <a:lnTo>
                  <a:pt x="3195289" y="701358"/>
                </a:lnTo>
                <a:lnTo>
                  <a:pt x="3192740" y="703898"/>
                </a:lnTo>
                <a:lnTo>
                  <a:pt x="3195607" y="705803"/>
                </a:lnTo>
                <a:lnTo>
                  <a:pt x="3198155" y="707708"/>
                </a:lnTo>
                <a:lnTo>
                  <a:pt x="3200704" y="710248"/>
                </a:lnTo>
                <a:lnTo>
                  <a:pt x="3202296" y="712471"/>
                </a:lnTo>
                <a:lnTo>
                  <a:pt x="3203570" y="715011"/>
                </a:lnTo>
                <a:lnTo>
                  <a:pt x="3204844" y="717869"/>
                </a:lnTo>
                <a:lnTo>
                  <a:pt x="3205163" y="720409"/>
                </a:lnTo>
                <a:lnTo>
                  <a:pt x="3205163" y="723266"/>
                </a:lnTo>
                <a:lnTo>
                  <a:pt x="3204526" y="725806"/>
                </a:lnTo>
                <a:lnTo>
                  <a:pt x="3203570" y="728346"/>
                </a:lnTo>
                <a:lnTo>
                  <a:pt x="3202296" y="730886"/>
                </a:lnTo>
                <a:lnTo>
                  <a:pt x="3200067" y="732791"/>
                </a:lnTo>
                <a:lnTo>
                  <a:pt x="3197837" y="734696"/>
                </a:lnTo>
                <a:lnTo>
                  <a:pt x="3195289" y="736601"/>
                </a:lnTo>
                <a:lnTo>
                  <a:pt x="3192103" y="738189"/>
                </a:lnTo>
                <a:lnTo>
                  <a:pt x="3188918" y="739776"/>
                </a:lnTo>
                <a:lnTo>
                  <a:pt x="3190829" y="742316"/>
                </a:lnTo>
                <a:lnTo>
                  <a:pt x="3192422" y="745491"/>
                </a:lnTo>
                <a:lnTo>
                  <a:pt x="3193696" y="748666"/>
                </a:lnTo>
                <a:lnTo>
                  <a:pt x="3194015" y="751206"/>
                </a:lnTo>
                <a:lnTo>
                  <a:pt x="3194333" y="754381"/>
                </a:lnTo>
                <a:lnTo>
                  <a:pt x="3194015" y="756921"/>
                </a:lnTo>
                <a:lnTo>
                  <a:pt x="3193696" y="759779"/>
                </a:lnTo>
                <a:lnTo>
                  <a:pt x="3192422" y="762001"/>
                </a:lnTo>
                <a:lnTo>
                  <a:pt x="3190829" y="764224"/>
                </a:lnTo>
                <a:lnTo>
                  <a:pt x="3188918" y="766129"/>
                </a:lnTo>
                <a:lnTo>
                  <a:pt x="3186370" y="767716"/>
                </a:lnTo>
                <a:lnTo>
                  <a:pt x="3184140" y="768986"/>
                </a:lnTo>
                <a:lnTo>
                  <a:pt x="3180955" y="769939"/>
                </a:lnTo>
                <a:lnTo>
                  <a:pt x="3177770" y="770574"/>
                </a:lnTo>
                <a:lnTo>
                  <a:pt x="3174266" y="770891"/>
                </a:lnTo>
                <a:lnTo>
                  <a:pt x="3170762" y="770574"/>
                </a:lnTo>
                <a:lnTo>
                  <a:pt x="3171399" y="774066"/>
                </a:lnTo>
                <a:lnTo>
                  <a:pt x="3171718" y="777241"/>
                </a:lnTo>
                <a:lnTo>
                  <a:pt x="3171399" y="780416"/>
                </a:lnTo>
                <a:lnTo>
                  <a:pt x="3170762" y="783591"/>
                </a:lnTo>
                <a:lnTo>
                  <a:pt x="3169806" y="786131"/>
                </a:lnTo>
                <a:lnTo>
                  <a:pt x="3168532" y="788671"/>
                </a:lnTo>
                <a:lnTo>
                  <a:pt x="3166940" y="790894"/>
                </a:lnTo>
                <a:lnTo>
                  <a:pt x="3164710" y="792799"/>
                </a:lnTo>
                <a:lnTo>
                  <a:pt x="3162480" y="794069"/>
                </a:lnTo>
                <a:lnTo>
                  <a:pt x="3160251" y="795021"/>
                </a:lnTo>
                <a:lnTo>
                  <a:pt x="3157065" y="795339"/>
                </a:lnTo>
                <a:lnTo>
                  <a:pt x="3154199" y="795339"/>
                </a:lnTo>
                <a:lnTo>
                  <a:pt x="3151332" y="795021"/>
                </a:lnTo>
                <a:lnTo>
                  <a:pt x="3148147" y="794386"/>
                </a:lnTo>
                <a:lnTo>
                  <a:pt x="3144961" y="793116"/>
                </a:lnTo>
                <a:lnTo>
                  <a:pt x="3142095" y="791529"/>
                </a:lnTo>
                <a:lnTo>
                  <a:pt x="3140820" y="795021"/>
                </a:lnTo>
                <a:lnTo>
                  <a:pt x="3139546" y="798196"/>
                </a:lnTo>
                <a:lnTo>
                  <a:pt x="3138272" y="800736"/>
                </a:lnTo>
                <a:lnTo>
                  <a:pt x="3136680" y="803594"/>
                </a:lnTo>
                <a:lnTo>
                  <a:pt x="3134768" y="805499"/>
                </a:lnTo>
                <a:lnTo>
                  <a:pt x="3132220" y="807404"/>
                </a:lnTo>
                <a:lnTo>
                  <a:pt x="3129991" y="808674"/>
                </a:lnTo>
                <a:lnTo>
                  <a:pt x="3127442" y="809309"/>
                </a:lnTo>
                <a:lnTo>
                  <a:pt x="3124576" y="809626"/>
                </a:lnTo>
                <a:lnTo>
                  <a:pt x="3122027" y="809309"/>
                </a:lnTo>
                <a:lnTo>
                  <a:pt x="3119161" y="808991"/>
                </a:lnTo>
                <a:lnTo>
                  <a:pt x="3116612" y="807721"/>
                </a:lnTo>
                <a:lnTo>
                  <a:pt x="3113746" y="806134"/>
                </a:lnTo>
                <a:lnTo>
                  <a:pt x="3111516" y="804229"/>
                </a:lnTo>
                <a:lnTo>
                  <a:pt x="3108968" y="802006"/>
                </a:lnTo>
                <a:lnTo>
                  <a:pt x="3107057" y="799149"/>
                </a:lnTo>
                <a:lnTo>
                  <a:pt x="3104508" y="802006"/>
                </a:lnTo>
                <a:lnTo>
                  <a:pt x="3102279" y="804229"/>
                </a:lnTo>
                <a:lnTo>
                  <a:pt x="3099730" y="806134"/>
                </a:lnTo>
                <a:lnTo>
                  <a:pt x="3096864" y="807721"/>
                </a:lnTo>
                <a:lnTo>
                  <a:pt x="3094315" y="808991"/>
                </a:lnTo>
                <a:lnTo>
                  <a:pt x="3091449" y="809309"/>
                </a:lnTo>
                <a:lnTo>
                  <a:pt x="3088900" y="809626"/>
                </a:lnTo>
                <a:lnTo>
                  <a:pt x="3086034" y="809309"/>
                </a:lnTo>
                <a:lnTo>
                  <a:pt x="3083485" y="808674"/>
                </a:lnTo>
                <a:lnTo>
                  <a:pt x="3080937" y="807404"/>
                </a:lnTo>
                <a:lnTo>
                  <a:pt x="3078708" y="805499"/>
                </a:lnTo>
                <a:lnTo>
                  <a:pt x="3076796" y="803594"/>
                </a:lnTo>
                <a:lnTo>
                  <a:pt x="3075204" y="800736"/>
                </a:lnTo>
                <a:lnTo>
                  <a:pt x="3073611" y="798196"/>
                </a:lnTo>
                <a:lnTo>
                  <a:pt x="3072656" y="795021"/>
                </a:lnTo>
                <a:lnTo>
                  <a:pt x="3071381" y="791529"/>
                </a:lnTo>
                <a:lnTo>
                  <a:pt x="3068196" y="793116"/>
                </a:lnTo>
                <a:lnTo>
                  <a:pt x="3065329" y="794386"/>
                </a:lnTo>
                <a:lnTo>
                  <a:pt x="3062144" y="795021"/>
                </a:lnTo>
                <a:lnTo>
                  <a:pt x="3058959" y="795339"/>
                </a:lnTo>
                <a:lnTo>
                  <a:pt x="3056411" y="795339"/>
                </a:lnTo>
                <a:lnTo>
                  <a:pt x="3053544" y="795021"/>
                </a:lnTo>
                <a:lnTo>
                  <a:pt x="3050996" y="794069"/>
                </a:lnTo>
                <a:lnTo>
                  <a:pt x="3048766" y="792799"/>
                </a:lnTo>
                <a:lnTo>
                  <a:pt x="3046218" y="790894"/>
                </a:lnTo>
                <a:lnTo>
                  <a:pt x="3044944" y="788989"/>
                </a:lnTo>
                <a:lnTo>
                  <a:pt x="3043670" y="786131"/>
                </a:lnTo>
                <a:lnTo>
                  <a:pt x="3042395" y="783591"/>
                </a:lnTo>
                <a:lnTo>
                  <a:pt x="3042077" y="780416"/>
                </a:lnTo>
                <a:lnTo>
                  <a:pt x="3041758" y="777241"/>
                </a:lnTo>
                <a:lnTo>
                  <a:pt x="3041758" y="774066"/>
                </a:lnTo>
                <a:lnTo>
                  <a:pt x="3042395" y="770574"/>
                </a:lnTo>
                <a:lnTo>
                  <a:pt x="3038892" y="770891"/>
                </a:lnTo>
                <a:lnTo>
                  <a:pt x="3035706" y="770574"/>
                </a:lnTo>
                <a:lnTo>
                  <a:pt x="3032521" y="769939"/>
                </a:lnTo>
                <a:lnTo>
                  <a:pt x="3029336" y="768986"/>
                </a:lnTo>
                <a:lnTo>
                  <a:pt x="3027106" y="767716"/>
                </a:lnTo>
                <a:lnTo>
                  <a:pt x="3024239" y="766129"/>
                </a:lnTo>
                <a:lnTo>
                  <a:pt x="3022328" y="764224"/>
                </a:lnTo>
                <a:lnTo>
                  <a:pt x="3021054" y="762001"/>
                </a:lnTo>
                <a:lnTo>
                  <a:pt x="3019780" y="759779"/>
                </a:lnTo>
                <a:lnTo>
                  <a:pt x="3019461" y="756921"/>
                </a:lnTo>
                <a:lnTo>
                  <a:pt x="3019143" y="754381"/>
                </a:lnTo>
                <a:lnTo>
                  <a:pt x="3019461" y="751206"/>
                </a:lnTo>
                <a:lnTo>
                  <a:pt x="3020099" y="748666"/>
                </a:lnTo>
                <a:lnTo>
                  <a:pt x="3021054" y="745491"/>
                </a:lnTo>
                <a:lnTo>
                  <a:pt x="3022328" y="742316"/>
                </a:lnTo>
                <a:lnTo>
                  <a:pt x="3024239" y="739776"/>
                </a:lnTo>
                <a:lnTo>
                  <a:pt x="3021373" y="738189"/>
                </a:lnTo>
                <a:lnTo>
                  <a:pt x="3018187" y="736601"/>
                </a:lnTo>
                <a:lnTo>
                  <a:pt x="3015639" y="734696"/>
                </a:lnTo>
                <a:lnTo>
                  <a:pt x="3013091" y="732791"/>
                </a:lnTo>
                <a:lnTo>
                  <a:pt x="3011180" y="730886"/>
                </a:lnTo>
                <a:lnTo>
                  <a:pt x="3009587" y="728664"/>
                </a:lnTo>
                <a:lnTo>
                  <a:pt x="3008950" y="725806"/>
                </a:lnTo>
                <a:lnTo>
                  <a:pt x="3008313" y="723266"/>
                </a:lnTo>
                <a:lnTo>
                  <a:pt x="3008313" y="720409"/>
                </a:lnTo>
                <a:lnTo>
                  <a:pt x="3008950" y="717869"/>
                </a:lnTo>
                <a:lnTo>
                  <a:pt x="3009587" y="715011"/>
                </a:lnTo>
                <a:lnTo>
                  <a:pt x="3011180" y="712471"/>
                </a:lnTo>
                <a:lnTo>
                  <a:pt x="3012772" y="710248"/>
                </a:lnTo>
                <a:lnTo>
                  <a:pt x="3015002" y="707708"/>
                </a:lnTo>
                <a:lnTo>
                  <a:pt x="3017869" y="705803"/>
                </a:lnTo>
                <a:lnTo>
                  <a:pt x="3020417" y="703898"/>
                </a:lnTo>
                <a:lnTo>
                  <a:pt x="3018187" y="701358"/>
                </a:lnTo>
                <a:lnTo>
                  <a:pt x="3016276" y="698501"/>
                </a:lnTo>
                <a:lnTo>
                  <a:pt x="3014365" y="695961"/>
                </a:lnTo>
                <a:lnTo>
                  <a:pt x="3013091" y="693103"/>
                </a:lnTo>
                <a:lnTo>
                  <a:pt x="3012454" y="690563"/>
                </a:lnTo>
                <a:lnTo>
                  <a:pt x="3012135" y="687706"/>
                </a:lnTo>
                <a:lnTo>
                  <a:pt x="3012135" y="685166"/>
                </a:lnTo>
                <a:lnTo>
                  <a:pt x="3012772" y="682626"/>
                </a:lnTo>
                <a:lnTo>
                  <a:pt x="3013728" y="679768"/>
                </a:lnTo>
                <a:lnTo>
                  <a:pt x="3015002" y="677863"/>
                </a:lnTo>
                <a:lnTo>
                  <a:pt x="3016913" y="675641"/>
                </a:lnTo>
                <a:lnTo>
                  <a:pt x="3019461" y="674053"/>
                </a:lnTo>
                <a:lnTo>
                  <a:pt x="3022010" y="672466"/>
                </a:lnTo>
                <a:lnTo>
                  <a:pt x="3025195" y="671196"/>
                </a:lnTo>
                <a:lnTo>
                  <a:pt x="3028380" y="670561"/>
                </a:lnTo>
                <a:lnTo>
                  <a:pt x="3031566" y="669926"/>
                </a:lnTo>
                <a:lnTo>
                  <a:pt x="3030610" y="666433"/>
                </a:lnTo>
                <a:lnTo>
                  <a:pt x="3029654" y="663258"/>
                </a:lnTo>
                <a:lnTo>
                  <a:pt x="3029336" y="660083"/>
                </a:lnTo>
                <a:lnTo>
                  <a:pt x="3029336" y="657226"/>
                </a:lnTo>
                <a:lnTo>
                  <a:pt x="3029654" y="654368"/>
                </a:lnTo>
                <a:lnTo>
                  <a:pt x="3030610" y="651828"/>
                </a:lnTo>
                <a:lnTo>
                  <a:pt x="3031566" y="648971"/>
                </a:lnTo>
                <a:lnTo>
                  <a:pt x="3033158" y="646748"/>
                </a:lnTo>
                <a:lnTo>
                  <a:pt x="3035069" y="645161"/>
                </a:lnTo>
                <a:lnTo>
                  <a:pt x="3037618" y="643573"/>
                </a:lnTo>
                <a:lnTo>
                  <a:pt x="3040166" y="642621"/>
                </a:lnTo>
                <a:lnTo>
                  <a:pt x="3043033" y="641986"/>
                </a:lnTo>
                <a:lnTo>
                  <a:pt x="3045899" y="641668"/>
                </a:lnTo>
                <a:lnTo>
                  <a:pt x="3049085" y="641668"/>
                </a:lnTo>
                <a:lnTo>
                  <a:pt x="3052588" y="641986"/>
                </a:lnTo>
                <a:lnTo>
                  <a:pt x="3056092" y="643256"/>
                </a:lnTo>
                <a:lnTo>
                  <a:pt x="3056092" y="639763"/>
                </a:lnTo>
                <a:lnTo>
                  <a:pt x="3056729" y="636271"/>
                </a:lnTo>
                <a:lnTo>
                  <a:pt x="3057685" y="633413"/>
                </a:lnTo>
                <a:lnTo>
                  <a:pt x="3058640" y="630556"/>
                </a:lnTo>
                <a:lnTo>
                  <a:pt x="3060233" y="628016"/>
                </a:lnTo>
                <a:lnTo>
                  <a:pt x="3062144" y="626111"/>
                </a:lnTo>
                <a:lnTo>
                  <a:pt x="3064055" y="624206"/>
                </a:lnTo>
                <a:lnTo>
                  <a:pt x="3066285" y="622936"/>
                </a:lnTo>
                <a:lnTo>
                  <a:pt x="3069152" y="621666"/>
                </a:lnTo>
                <a:lnTo>
                  <a:pt x="3071700" y="621666"/>
                </a:lnTo>
                <a:lnTo>
                  <a:pt x="3074567" y="621666"/>
                </a:lnTo>
                <a:lnTo>
                  <a:pt x="3077752" y="621983"/>
                </a:lnTo>
                <a:lnTo>
                  <a:pt x="3080300" y="623253"/>
                </a:lnTo>
                <a:lnTo>
                  <a:pt x="3082848" y="624523"/>
                </a:lnTo>
                <a:lnTo>
                  <a:pt x="3086034" y="626428"/>
                </a:lnTo>
                <a:lnTo>
                  <a:pt x="3088900" y="628651"/>
                </a:lnTo>
                <a:lnTo>
                  <a:pt x="3090175" y="625476"/>
                </a:lnTo>
                <a:lnTo>
                  <a:pt x="3092404" y="622618"/>
                </a:lnTo>
                <a:lnTo>
                  <a:pt x="3094315" y="620078"/>
                </a:lnTo>
                <a:lnTo>
                  <a:pt x="3096545" y="618173"/>
                </a:lnTo>
                <a:lnTo>
                  <a:pt x="3098775" y="616268"/>
                </a:lnTo>
                <a:lnTo>
                  <a:pt x="3101642" y="615316"/>
                </a:lnTo>
                <a:lnTo>
                  <a:pt x="3104190" y="614363"/>
                </a:lnTo>
                <a:close/>
                <a:moveTo>
                  <a:pt x="1040480" y="585787"/>
                </a:moveTo>
                <a:lnTo>
                  <a:pt x="1052859" y="585787"/>
                </a:lnTo>
                <a:lnTo>
                  <a:pt x="2041600" y="585787"/>
                </a:lnTo>
                <a:lnTo>
                  <a:pt x="2046996" y="585787"/>
                </a:lnTo>
                <a:lnTo>
                  <a:pt x="2053979" y="586423"/>
                </a:lnTo>
                <a:lnTo>
                  <a:pt x="2062549" y="588012"/>
                </a:lnTo>
                <a:lnTo>
                  <a:pt x="2072072" y="589919"/>
                </a:lnTo>
                <a:lnTo>
                  <a:pt x="2082229" y="593097"/>
                </a:lnTo>
                <a:lnTo>
                  <a:pt x="2093021" y="596911"/>
                </a:lnTo>
                <a:lnTo>
                  <a:pt x="2099052" y="599135"/>
                </a:lnTo>
                <a:lnTo>
                  <a:pt x="2104765" y="602313"/>
                </a:lnTo>
                <a:lnTo>
                  <a:pt x="2110796" y="605173"/>
                </a:lnTo>
                <a:lnTo>
                  <a:pt x="2116510" y="608669"/>
                </a:lnTo>
                <a:lnTo>
                  <a:pt x="2122858" y="612483"/>
                </a:lnTo>
                <a:lnTo>
                  <a:pt x="2128571" y="616932"/>
                </a:lnTo>
                <a:lnTo>
                  <a:pt x="2134602" y="621382"/>
                </a:lnTo>
                <a:lnTo>
                  <a:pt x="2140315" y="626784"/>
                </a:lnTo>
                <a:lnTo>
                  <a:pt x="2146664" y="632505"/>
                </a:lnTo>
                <a:lnTo>
                  <a:pt x="2152060" y="638543"/>
                </a:lnTo>
                <a:lnTo>
                  <a:pt x="2157773" y="645217"/>
                </a:lnTo>
                <a:lnTo>
                  <a:pt x="2163169" y="652209"/>
                </a:lnTo>
                <a:lnTo>
                  <a:pt x="2168565" y="660472"/>
                </a:lnTo>
                <a:lnTo>
                  <a:pt x="2173326" y="668417"/>
                </a:lnTo>
                <a:lnTo>
                  <a:pt x="2178405" y="677316"/>
                </a:lnTo>
                <a:lnTo>
                  <a:pt x="2183166" y="686850"/>
                </a:lnTo>
                <a:lnTo>
                  <a:pt x="2187293" y="697020"/>
                </a:lnTo>
                <a:lnTo>
                  <a:pt x="2191419" y="707507"/>
                </a:lnTo>
                <a:lnTo>
                  <a:pt x="2194911" y="719266"/>
                </a:lnTo>
                <a:lnTo>
                  <a:pt x="2198402" y="731343"/>
                </a:lnTo>
                <a:lnTo>
                  <a:pt x="2214590" y="792680"/>
                </a:lnTo>
                <a:lnTo>
                  <a:pt x="2233000" y="860055"/>
                </a:lnTo>
                <a:lnTo>
                  <a:pt x="2251727" y="930608"/>
                </a:lnTo>
                <a:lnTo>
                  <a:pt x="2260932" y="966838"/>
                </a:lnTo>
                <a:lnTo>
                  <a:pt x="2270137" y="1002750"/>
                </a:lnTo>
                <a:lnTo>
                  <a:pt x="2278708" y="1037709"/>
                </a:lnTo>
                <a:lnTo>
                  <a:pt x="2286643" y="1072350"/>
                </a:lnTo>
                <a:lnTo>
                  <a:pt x="2293943" y="1106038"/>
                </a:lnTo>
                <a:lnTo>
                  <a:pt x="2300292" y="1138136"/>
                </a:lnTo>
                <a:lnTo>
                  <a:pt x="2305688" y="1168328"/>
                </a:lnTo>
                <a:lnTo>
                  <a:pt x="2307592" y="1182947"/>
                </a:lnTo>
                <a:lnTo>
                  <a:pt x="2309497" y="1196931"/>
                </a:lnTo>
                <a:lnTo>
                  <a:pt x="2311084" y="1210278"/>
                </a:lnTo>
                <a:lnTo>
                  <a:pt x="2311718" y="1222991"/>
                </a:lnTo>
                <a:lnTo>
                  <a:pt x="2312671" y="1235385"/>
                </a:lnTo>
                <a:lnTo>
                  <a:pt x="2312988" y="1246508"/>
                </a:lnTo>
                <a:lnTo>
                  <a:pt x="2312988" y="1280514"/>
                </a:lnTo>
                <a:lnTo>
                  <a:pt x="2312988" y="1313248"/>
                </a:lnTo>
                <a:lnTo>
                  <a:pt x="2312036" y="1344711"/>
                </a:lnTo>
                <a:lnTo>
                  <a:pt x="2311718" y="1359648"/>
                </a:lnTo>
                <a:lnTo>
                  <a:pt x="2310449" y="1374585"/>
                </a:lnTo>
                <a:lnTo>
                  <a:pt x="2309497" y="1388886"/>
                </a:lnTo>
                <a:lnTo>
                  <a:pt x="2308227" y="1403187"/>
                </a:lnTo>
                <a:lnTo>
                  <a:pt x="2306322" y="1416535"/>
                </a:lnTo>
                <a:lnTo>
                  <a:pt x="2304101" y="1429565"/>
                </a:lnTo>
                <a:lnTo>
                  <a:pt x="2301879" y="1442278"/>
                </a:lnTo>
                <a:lnTo>
                  <a:pt x="2298705" y="1454672"/>
                </a:lnTo>
                <a:lnTo>
                  <a:pt x="2295213" y="1466749"/>
                </a:lnTo>
                <a:lnTo>
                  <a:pt x="2291087" y="1477872"/>
                </a:lnTo>
                <a:lnTo>
                  <a:pt x="2286325" y="1488042"/>
                </a:lnTo>
                <a:lnTo>
                  <a:pt x="2281564" y="1498530"/>
                </a:lnTo>
                <a:lnTo>
                  <a:pt x="2275533" y="1507746"/>
                </a:lnTo>
                <a:lnTo>
                  <a:pt x="2269185" y="1516962"/>
                </a:lnTo>
                <a:lnTo>
                  <a:pt x="2265694" y="1521094"/>
                </a:lnTo>
                <a:lnTo>
                  <a:pt x="2261885" y="1525225"/>
                </a:lnTo>
                <a:lnTo>
                  <a:pt x="2258076" y="1529357"/>
                </a:lnTo>
                <a:lnTo>
                  <a:pt x="2254267" y="1532853"/>
                </a:lnTo>
                <a:lnTo>
                  <a:pt x="2249823" y="1536666"/>
                </a:lnTo>
                <a:lnTo>
                  <a:pt x="2245379" y="1540162"/>
                </a:lnTo>
                <a:lnTo>
                  <a:pt x="2240618" y="1543023"/>
                </a:lnTo>
                <a:lnTo>
                  <a:pt x="2235539" y="1546201"/>
                </a:lnTo>
                <a:lnTo>
                  <a:pt x="2230778" y="1549379"/>
                </a:lnTo>
                <a:lnTo>
                  <a:pt x="2225700" y="1551921"/>
                </a:lnTo>
                <a:lnTo>
                  <a:pt x="2219986" y="1554781"/>
                </a:lnTo>
                <a:lnTo>
                  <a:pt x="2214273" y="1557006"/>
                </a:lnTo>
                <a:lnTo>
                  <a:pt x="2208559" y="1559231"/>
                </a:lnTo>
                <a:lnTo>
                  <a:pt x="2202211" y="1561138"/>
                </a:lnTo>
                <a:lnTo>
                  <a:pt x="2195863" y="1563044"/>
                </a:lnTo>
                <a:lnTo>
                  <a:pt x="2189197" y="1564951"/>
                </a:lnTo>
                <a:lnTo>
                  <a:pt x="2182214" y="1566540"/>
                </a:lnTo>
                <a:lnTo>
                  <a:pt x="2175231" y="1567812"/>
                </a:lnTo>
                <a:lnTo>
                  <a:pt x="2160313" y="1569718"/>
                </a:lnTo>
                <a:lnTo>
                  <a:pt x="2144124" y="1570990"/>
                </a:lnTo>
                <a:lnTo>
                  <a:pt x="2127302" y="1571625"/>
                </a:lnTo>
                <a:lnTo>
                  <a:pt x="2103405" y="1571625"/>
                </a:lnTo>
                <a:lnTo>
                  <a:pt x="2103754" y="1568307"/>
                </a:lnTo>
                <a:lnTo>
                  <a:pt x="2104708" y="1556234"/>
                </a:lnTo>
                <a:lnTo>
                  <a:pt x="2105025" y="1543526"/>
                </a:lnTo>
                <a:lnTo>
                  <a:pt x="2104708" y="1531135"/>
                </a:lnTo>
                <a:lnTo>
                  <a:pt x="2103754" y="1519062"/>
                </a:lnTo>
                <a:lnTo>
                  <a:pt x="2102484" y="1506989"/>
                </a:lnTo>
                <a:lnTo>
                  <a:pt x="2100577" y="1495234"/>
                </a:lnTo>
                <a:lnTo>
                  <a:pt x="2097718" y="1483479"/>
                </a:lnTo>
                <a:lnTo>
                  <a:pt x="2094223" y="1472041"/>
                </a:lnTo>
                <a:lnTo>
                  <a:pt x="2090411" y="1460921"/>
                </a:lnTo>
                <a:lnTo>
                  <a:pt x="2086280" y="1450119"/>
                </a:lnTo>
                <a:lnTo>
                  <a:pt x="2081515" y="1439317"/>
                </a:lnTo>
                <a:lnTo>
                  <a:pt x="2076114" y="1428833"/>
                </a:lnTo>
                <a:lnTo>
                  <a:pt x="2070395" y="1418984"/>
                </a:lnTo>
                <a:lnTo>
                  <a:pt x="2064041" y="1409452"/>
                </a:lnTo>
                <a:lnTo>
                  <a:pt x="2057369" y="1399603"/>
                </a:lnTo>
                <a:lnTo>
                  <a:pt x="2050061" y="1390390"/>
                </a:lnTo>
                <a:lnTo>
                  <a:pt x="2042754" y="1382129"/>
                </a:lnTo>
                <a:lnTo>
                  <a:pt x="2034811" y="1373551"/>
                </a:lnTo>
                <a:lnTo>
                  <a:pt x="2026233" y="1365608"/>
                </a:lnTo>
                <a:lnTo>
                  <a:pt x="2017337" y="1358301"/>
                </a:lnTo>
                <a:lnTo>
                  <a:pt x="2008441" y="1350994"/>
                </a:lnTo>
                <a:lnTo>
                  <a:pt x="1998910" y="1344322"/>
                </a:lnTo>
                <a:lnTo>
                  <a:pt x="1989379" y="1337650"/>
                </a:lnTo>
                <a:lnTo>
                  <a:pt x="1979212" y="1331931"/>
                </a:lnTo>
                <a:lnTo>
                  <a:pt x="1969045" y="1326530"/>
                </a:lnTo>
                <a:lnTo>
                  <a:pt x="1958243" y="1322082"/>
                </a:lnTo>
                <a:lnTo>
                  <a:pt x="1947441" y="1317952"/>
                </a:lnTo>
                <a:lnTo>
                  <a:pt x="1936321" y="1313822"/>
                </a:lnTo>
                <a:lnTo>
                  <a:pt x="1924566" y="1310645"/>
                </a:lnTo>
                <a:lnTo>
                  <a:pt x="1913128" y="1307785"/>
                </a:lnTo>
                <a:lnTo>
                  <a:pt x="1901373" y="1305879"/>
                </a:lnTo>
                <a:lnTo>
                  <a:pt x="1888982" y="1304290"/>
                </a:lnTo>
                <a:lnTo>
                  <a:pt x="1876909" y="1303337"/>
                </a:lnTo>
                <a:lnTo>
                  <a:pt x="1864201" y="1303337"/>
                </a:lnTo>
                <a:lnTo>
                  <a:pt x="1852128" y="1303337"/>
                </a:lnTo>
                <a:lnTo>
                  <a:pt x="1839737" y="1304290"/>
                </a:lnTo>
                <a:lnTo>
                  <a:pt x="1827664" y="1305879"/>
                </a:lnTo>
                <a:lnTo>
                  <a:pt x="1815909" y="1307785"/>
                </a:lnTo>
                <a:lnTo>
                  <a:pt x="1804472" y="1310645"/>
                </a:lnTo>
                <a:lnTo>
                  <a:pt x="1792716" y="1313822"/>
                </a:lnTo>
                <a:lnTo>
                  <a:pt x="1781596" y="1317952"/>
                </a:lnTo>
                <a:lnTo>
                  <a:pt x="1770794" y="1322082"/>
                </a:lnTo>
                <a:lnTo>
                  <a:pt x="1759992" y="1326530"/>
                </a:lnTo>
                <a:lnTo>
                  <a:pt x="1749825" y="1331931"/>
                </a:lnTo>
                <a:lnTo>
                  <a:pt x="1739659" y="1337650"/>
                </a:lnTo>
                <a:lnTo>
                  <a:pt x="1730127" y="1344322"/>
                </a:lnTo>
                <a:lnTo>
                  <a:pt x="1720596" y="1350994"/>
                </a:lnTo>
                <a:lnTo>
                  <a:pt x="1711383" y="1358301"/>
                </a:lnTo>
                <a:lnTo>
                  <a:pt x="1702804" y="1365608"/>
                </a:lnTo>
                <a:lnTo>
                  <a:pt x="1694226" y="1373551"/>
                </a:lnTo>
                <a:lnTo>
                  <a:pt x="1686283" y="1382129"/>
                </a:lnTo>
                <a:lnTo>
                  <a:pt x="1678976" y="1390390"/>
                </a:lnTo>
                <a:lnTo>
                  <a:pt x="1671669" y="1399603"/>
                </a:lnTo>
                <a:lnTo>
                  <a:pt x="1664997" y="1409452"/>
                </a:lnTo>
                <a:lnTo>
                  <a:pt x="1658643" y="1418984"/>
                </a:lnTo>
                <a:lnTo>
                  <a:pt x="1652924" y="1428833"/>
                </a:lnTo>
                <a:lnTo>
                  <a:pt x="1647841" y="1439317"/>
                </a:lnTo>
                <a:lnTo>
                  <a:pt x="1642757" y="1450119"/>
                </a:lnTo>
                <a:lnTo>
                  <a:pt x="1638627" y="1460921"/>
                </a:lnTo>
                <a:lnTo>
                  <a:pt x="1634814" y="1472041"/>
                </a:lnTo>
                <a:lnTo>
                  <a:pt x="1631637" y="1483479"/>
                </a:lnTo>
                <a:lnTo>
                  <a:pt x="1629096" y="1495234"/>
                </a:lnTo>
                <a:lnTo>
                  <a:pt x="1626554" y="1506989"/>
                </a:lnTo>
                <a:lnTo>
                  <a:pt x="1624965" y="1519062"/>
                </a:lnTo>
                <a:lnTo>
                  <a:pt x="1624330" y="1531135"/>
                </a:lnTo>
                <a:lnTo>
                  <a:pt x="1624012" y="1543526"/>
                </a:lnTo>
                <a:lnTo>
                  <a:pt x="1624330" y="1556234"/>
                </a:lnTo>
                <a:lnTo>
                  <a:pt x="1624965" y="1568307"/>
                </a:lnTo>
                <a:lnTo>
                  <a:pt x="1625402" y="1571625"/>
                </a:lnTo>
                <a:lnTo>
                  <a:pt x="605983" y="1571625"/>
                </a:lnTo>
                <a:lnTo>
                  <a:pt x="606421" y="1568307"/>
                </a:lnTo>
                <a:lnTo>
                  <a:pt x="607694" y="1556234"/>
                </a:lnTo>
                <a:lnTo>
                  <a:pt x="608012" y="1543526"/>
                </a:lnTo>
                <a:lnTo>
                  <a:pt x="607694" y="1531135"/>
                </a:lnTo>
                <a:lnTo>
                  <a:pt x="606421" y="1519062"/>
                </a:lnTo>
                <a:lnTo>
                  <a:pt x="604829" y="1506989"/>
                </a:lnTo>
                <a:lnTo>
                  <a:pt x="602919" y="1495234"/>
                </a:lnTo>
                <a:lnTo>
                  <a:pt x="600372" y="1483479"/>
                </a:lnTo>
                <a:lnTo>
                  <a:pt x="596870" y="1472041"/>
                </a:lnTo>
                <a:lnTo>
                  <a:pt x="593369" y="1460921"/>
                </a:lnTo>
                <a:lnTo>
                  <a:pt x="588594" y="1450119"/>
                </a:lnTo>
                <a:lnTo>
                  <a:pt x="584137" y="1439317"/>
                </a:lnTo>
                <a:lnTo>
                  <a:pt x="578725" y="1428833"/>
                </a:lnTo>
                <a:lnTo>
                  <a:pt x="572995" y="1418984"/>
                </a:lnTo>
                <a:lnTo>
                  <a:pt x="566628" y="1409452"/>
                </a:lnTo>
                <a:lnTo>
                  <a:pt x="559943" y="1399603"/>
                </a:lnTo>
                <a:lnTo>
                  <a:pt x="552940" y="1390390"/>
                </a:lnTo>
                <a:lnTo>
                  <a:pt x="545300" y="1382129"/>
                </a:lnTo>
                <a:lnTo>
                  <a:pt x="537023" y="1373551"/>
                </a:lnTo>
                <a:lnTo>
                  <a:pt x="529064" y="1365608"/>
                </a:lnTo>
                <a:lnTo>
                  <a:pt x="520151" y="1358301"/>
                </a:lnTo>
                <a:lnTo>
                  <a:pt x="510919" y="1350994"/>
                </a:lnTo>
                <a:lnTo>
                  <a:pt x="501687" y="1344322"/>
                </a:lnTo>
                <a:lnTo>
                  <a:pt x="491501" y="1337650"/>
                </a:lnTo>
                <a:lnTo>
                  <a:pt x="481632" y="1331931"/>
                </a:lnTo>
                <a:lnTo>
                  <a:pt x="471127" y="1326530"/>
                </a:lnTo>
                <a:lnTo>
                  <a:pt x="460622" y="1322082"/>
                </a:lnTo>
                <a:lnTo>
                  <a:pt x="449480" y="1317952"/>
                </a:lnTo>
                <a:lnTo>
                  <a:pt x="438338" y="1313822"/>
                </a:lnTo>
                <a:lnTo>
                  <a:pt x="426878" y="1310645"/>
                </a:lnTo>
                <a:lnTo>
                  <a:pt x="415418" y="1307785"/>
                </a:lnTo>
                <a:lnTo>
                  <a:pt x="403321" y="1305879"/>
                </a:lnTo>
                <a:lnTo>
                  <a:pt x="391543" y="1304290"/>
                </a:lnTo>
                <a:lnTo>
                  <a:pt x="379127" y="1303337"/>
                </a:lnTo>
                <a:lnTo>
                  <a:pt x="366712" y="1303337"/>
                </a:lnTo>
                <a:lnTo>
                  <a:pt x="354297" y="1303337"/>
                </a:lnTo>
                <a:lnTo>
                  <a:pt x="342200" y="1304290"/>
                </a:lnTo>
                <a:lnTo>
                  <a:pt x="330103" y="1305879"/>
                </a:lnTo>
                <a:lnTo>
                  <a:pt x="318325" y="1307785"/>
                </a:lnTo>
                <a:lnTo>
                  <a:pt x="306546" y="1310645"/>
                </a:lnTo>
                <a:lnTo>
                  <a:pt x="295086" y="1313822"/>
                </a:lnTo>
                <a:lnTo>
                  <a:pt x="283944" y="1317952"/>
                </a:lnTo>
                <a:lnTo>
                  <a:pt x="272803" y="1322082"/>
                </a:lnTo>
                <a:lnTo>
                  <a:pt x="262297" y="1326530"/>
                </a:lnTo>
                <a:lnTo>
                  <a:pt x="251792" y="1331931"/>
                </a:lnTo>
                <a:lnTo>
                  <a:pt x="241924" y="1337650"/>
                </a:lnTo>
                <a:lnTo>
                  <a:pt x="231737" y="1344322"/>
                </a:lnTo>
                <a:lnTo>
                  <a:pt x="222505" y="1350994"/>
                </a:lnTo>
                <a:lnTo>
                  <a:pt x="213273" y="1358301"/>
                </a:lnTo>
                <a:lnTo>
                  <a:pt x="204360" y="1365608"/>
                </a:lnTo>
                <a:lnTo>
                  <a:pt x="196402" y="1373551"/>
                </a:lnTo>
                <a:lnTo>
                  <a:pt x="188443" y="1382129"/>
                </a:lnTo>
                <a:lnTo>
                  <a:pt x="180485" y="1390390"/>
                </a:lnTo>
                <a:lnTo>
                  <a:pt x="173800" y="1399603"/>
                </a:lnTo>
                <a:lnTo>
                  <a:pt x="166796" y="1409452"/>
                </a:lnTo>
                <a:lnTo>
                  <a:pt x="160748" y="1418984"/>
                </a:lnTo>
                <a:lnTo>
                  <a:pt x="154699" y="1428833"/>
                </a:lnTo>
                <a:lnTo>
                  <a:pt x="149288" y="1439317"/>
                </a:lnTo>
                <a:lnTo>
                  <a:pt x="144513" y="1450119"/>
                </a:lnTo>
                <a:lnTo>
                  <a:pt x="140056" y="1460921"/>
                </a:lnTo>
                <a:lnTo>
                  <a:pt x="136236" y="1472041"/>
                </a:lnTo>
                <a:lnTo>
                  <a:pt x="133371" y="1483479"/>
                </a:lnTo>
                <a:lnTo>
                  <a:pt x="130506" y="1495234"/>
                </a:lnTo>
                <a:lnTo>
                  <a:pt x="128277" y="1506989"/>
                </a:lnTo>
                <a:lnTo>
                  <a:pt x="126686" y="1519062"/>
                </a:lnTo>
                <a:lnTo>
                  <a:pt x="126049" y="1531135"/>
                </a:lnTo>
                <a:lnTo>
                  <a:pt x="125412" y="1543526"/>
                </a:lnTo>
                <a:lnTo>
                  <a:pt x="126049" y="1556234"/>
                </a:lnTo>
                <a:lnTo>
                  <a:pt x="126686" y="1568307"/>
                </a:lnTo>
                <a:lnTo>
                  <a:pt x="127123" y="1571625"/>
                </a:lnTo>
                <a:lnTo>
                  <a:pt x="0" y="1571625"/>
                </a:lnTo>
                <a:lnTo>
                  <a:pt x="0" y="1396513"/>
                </a:lnTo>
                <a:lnTo>
                  <a:pt x="1587" y="1389522"/>
                </a:lnTo>
                <a:lnTo>
                  <a:pt x="3492" y="1383166"/>
                </a:lnTo>
                <a:lnTo>
                  <a:pt x="6031" y="1374903"/>
                </a:lnTo>
                <a:lnTo>
                  <a:pt x="7618" y="1370771"/>
                </a:lnTo>
                <a:lnTo>
                  <a:pt x="9523" y="1366957"/>
                </a:lnTo>
                <a:lnTo>
                  <a:pt x="11745" y="1363461"/>
                </a:lnTo>
                <a:lnTo>
                  <a:pt x="14284" y="1359966"/>
                </a:lnTo>
                <a:lnTo>
                  <a:pt x="16506" y="1357423"/>
                </a:lnTo>
                <a:lnTo>
                  <a:pt x="19045" y="1355516"/>
                </a:lnTo>
                <a:lnTo>
                  <a:pt x="22219" y="1353927"/>
                </a:lnTo>
                <a:lnTo>
                  <a:pt x="23806" y="1353609"/>
                </a:lnTo>
                <a:lnTo>
                  <a:pt x="25711" y="1353609"/>
                </a:lnTo>
                <a:lnTo>
                  <a:pt x="25711" y="1253500"/>
                </a:lnTo>
                <a:lnTo>
                  <a:pt x="25711" y="1243966"/>
                </a:lnTo>
                <a:lnTo>
                  <a:pt x="26346" y="1234750"/>
                </a:lnTo>
                <a:lnTo>
                  <a:pt x="27615" y="1225851"/>
                </a:lnTo>
                <a:lnTo>
                  <a:pt x="29520" y="1217270"/>
                </a:lnTo>
                <a:lnTo>
                  <a:pt x="31742" y="1209325"/>
                </a:lnTo>
                <a:lnTo>
                  <a:pt x="34598" y="1201698"/>
                </a:lnTo>
                <a:lnTo>
                  <a:pt x="37772" y="1194388"/>
                </a:lnTo>
                <a:lnTo>
                  <a:pt x="40947" y="1187078"/>
                </a:lnTo>
                <a:lnTo>
                  <a:pt x="45390" y="1180087"/>
                </a:lnTo>
                <a:lnTo>
                  <a:pt x="49834" y="1173413"/>
                </a:lnTo>
                <a:lnTo>
                  <a:pt x="54913" y="1167374"/>
                </a:lnTo>
                <a:lnTo>
                  <a:pt x="60626" y="1161018"/>
                </a:lnTo>
                <a:lnTo>
                  <a:pt x="66974" y="1154980"/>
                </a:lnTo>
                <a:lnTo>
                  <a:pt x="73005" y="1149577"/>
                </a:lnTo>
                <a:lnTo>
                  <a:pt x="79988" y="1143857"/>
                </a:lnTo>
                <a:lnTo>
                  <a:pt x="87606" y="1138772"/>
                </a:lnTo>
                <a:lnTo>
                  <a:pt x="95224" y="1133369"/>
                </a:lnTo>
                <a:lnTo>
                  <a:pt x="103794" y="1128602"/>
                </a:lnTo>
                <a:lnTo>
                  <a:pt x="112682" y="1123517"/>
                </a:lnTo>
                <a:lnTo>
                  <a:pt x="121887" y="1118750"/>
                </a:lnTo>
                <a:lnTo>
                  <a:pt x="131409" y="1114301"/>
                </a:lnTo>
                <a:lnTo>
                  <a:pt x="141249" y="1109534"/>
                </a:lnTo>
                <a:lnTo>
                  <a:pt x="162833" y="1100317"/>
                </a:lnTo>
                <a:lnTo>
                  <a:pt x="186322" y="1091419"/>
                </a:lnTo>
                <a:lnTo>
                  <a:pt x="211397" y="1082838"/>
                </a:lnTo>
                <a:lnTo>
                  <a:pt x="237743" y="1073621"/>
                </a:lnTo>
                <a:lnTo>
                  <a:pt x="266310" y="1063769"/>
                </a:lnTo>
                <a:lnTo>
                  <a:pt x="273928" y="1062816"/>
                </a:lnTo>
                <a:lnTo>
                  <a:pt x="283450" y="1059956"/>
                </a:lnTo>
                <a:lnTo>
                  <a:pt x="297099" y="1056142"/>
                </a:lnTo>
                <a:lnTo>
                  <a:pt x="313922" y="1050421"/>
                </a:lnTo>
                <a:lnTo>
                  <a:pt x="323761" y="1046608"/>
                </a:lnTo>
                <a:lnTo>
                  <a:pt x="334553" y="1042158"/>
                </a:lnTo>
                <a:lnTo>
                  <a:pt x="346615" y="1037391"/>
                </a:lnTo>
                <a:lnTo>
                  <a:pt x="359312" y="1031671"/>
                </a:lnTo>
                <a:lnTo>
                  <a:pt x="372643" y="1024997"/>
                </a:lnTo>
                <a:lnTo>
                  <a:pt x="387244" y="1018005"/>
                </a:lnTo>
                <a:lnTo>
                  <a:pt x="402480" y="1010060"/>
                </a:lnTo>
                <a:lnTo>
                  <a:pt x="418668" y="1001161"/>
                </a:lnTo>
                <a:lnTo>
                  <a:pt x="436126" y="990991"/>
                </a:lnTo>
                <a:lnTo>
                  <a:pt x="454218" y="980822"/>
                </a:lnTo>
                <a:lnTo>
                  <a:pt x="472945" y="968745"/>
                </a:lnTo>
                <a:lnTo>
                  <a:pt x="492943" y="956033"/>
                </a:lnTo>
                <a:lnTo>
                  <a:pt x="513574" y="942367"/>
                </a:lnTo>
                <a:lnTo>
                  <a:pt x="535158" y="927430"/>
                </a:lnTo>
                <a:lnTo>
                  <a:pt x="557695" y="911222"/>
                </a:lnTo>
                <a:lnTo>
                  <a:pt x="580866" y="893742"/>
                </a:lnTo>
                <a:lnTo>
                  <a:pt x="604989" y="875310"/>
                </a:lnTo>
                <a:lnTo>
                  <a:pt x="630382" y="855288"/>
                </a:lnTo>
                <a:lnTo>
                  <a:pt x="656093" y="834312"/>
                </a:lnTo>
                <a:lnTo>
                  <a:pt x="683073" y="811430"/>
                </a:lnTo>
                <a:lnTo>
                  <a:pt x="710688" y="787595"/>
                </a:lnTo>
                <a:lnTo>
                  <a:pt x="739255" y="762170"/>
                </a:lnTo>
                <a:lnTo>
                  <a:pt x="745286" y="752318"/>
                </a:lnTo>
                <a:lnTo>
                  <a:pt x="751951" y="742784"/>
                </a:lnTo>
                <a:lnTo>
                  <a:pt x="758300" y="733568"/>
                </a:lnTo>
                <a:lnTo>
                  <a:pt x="765600" y="724033"/>
                </a:lnTo>
                <a:lnTo>
                  <a:pt x="772901" y="715453"/>
                </a:lnTo>
                <a:lnTo>
                  <a:pt x="780836" y="706554"/>
                </a:lnTo>
                <a:lnTo>
                  <a:pt x="788454" y="697973"/>
                </a:lnTo>
                <a:lnTo>
                  <a:pt x="796389" y="690028"/>
                </a:lnTo>
                <a:lnTo>
                  <a:pt x="804959" y="681765"/>
                </a:lnTo>
                <a:lnTo>
                  <a:pt x="813847" y="674138"/>
                </a:lnTo>
                <a:lnTo>
                  <a:pt x="822417" y="666828"/>
                </a:lnTo>
                <a:lnTo>
                  <a:pt x="831940" y="659836"/>
                </a:lnTo>
                <a:lnTo>
                  <a:pt x="841144" y="653162"/>
                </a:lnTo>
                <a:lnTo>
                  <a:pt x="850667" y="646488"/>
                </a:lnTo>
                <a:lnTo>
                  <a:pt x="860189" y="640450"/>
                </a:lnTo>
                <a:lnTo>
                  <a:pt x="870346" y="634094"/>
                </a:lnTo>
                <a:lnTo>
                  <a:pt x="880504" y="628373"/>
                </a:lnTo>
                <a:lnTo>
                  <a:pt x="890978" y="623289"/>
                </a:lnTo>
                <a:lnTo>
                  <a:pt x="901453" y="618521"/>
                </a:lnTo>
                <a:lnTo>
                  <a:pt x="911928" y="613436"/>
                </a:lnTo>
                <a:lnTo>
                  <a:pt x="922720" y="609305"/>
                </a:lnTo>
                <a:lnTo>
                  <a:pt x="933829" y="605173"/>
                </a:lnTo>
                <a:lnTo>
                  <a:pt x="945256" y="601360"/>
                </a:lnTo>
                <a:lnTo>
                  <a:pt x="956683" y="598500"/>
                </a:lnTo>
                <a:lnTo>
                  <a:pt x="968110" y="595321"/>
                </a:lnTo>
                <a:lnTo>
                  <a:pt x="980171" y="592461"/>
                </a:lnTo>
                <a:lnTo>
                  <a:pt x="991598" y="590554"/>
                </a:lnTo>
                <a:lnTo>
                  <a:pt x="1003660" y="588648"/>
                </a:lnTo>
                <a:lnTo>
                  <a:pt x="1015722" y="587376"/>
                </a:lnTo>
                <a:lnTo>
                  <a:pt x="1028101" y="586423"/>
                </a:lnTo>
                <a:lnTo>
                  <a:pt x="1040480" y="585787"/>
                </a:lnTo>
                <a:close/>
                <a:moveTo>
                  <a:pt x="3793049" y="503238"/>
                </a:moveTo>
                <a:lnTo>
                  <a:pt x="3799403" y="503238"/>
                </a:lnTo>
                <a:lnTo>
                  <a:pt x="3805757" y="503556"/>
                </a:lnTo>
                <a:lnTo>
                  <a:pt x="3811793" y="503873"/>
                </a:lnTo>
                <a:lnTo>
                  <a:pt x="3818464" y="505143"/>
                </a:lnTo>
                <a:lnTo>
                  <a:pt x="3824500" y="506413"/>
                </a:lnTo>
                <a:lnTo>
                  <a:pt x="3831171" y="507366"/>
                </a:lnTo>
                <a:lnTo>
                  <a:pt x="3837207" y="509271"/>
                </a:lnTo>
                <a:lnTo>
                  <a:pt x="3843561" y="511176"/>
                </a:lnTo>
                <a:lnTo>
                  <a:pt x="3849279" y="514033"/>
                </a:lnTo>
                <a:lnTo>
                  <a:pt x="3855315" y="516573"/>
                </a:lnTo>
                <a:lnTo>
                  <a:pt x="3861033" y="519748"/>
                </a:lnTo>
                <a:lnTo>
                  <a:pt x="3867069" y="522923"/>
                </a:lnTo>
                <a:lnTo>
                  <a:pt x="3872470" y="526733"/>
                </a:lnTo>
                <a:lnTo>
                  <a:pt x="3877553" y="530543"/>
                </a:lnTo>
                <a:lnTo>
                  <a:pt x="3882953" y="534671"/>
                </a:lnTo>
                <a:lnTo>
                  <a:pt x="3888354" y="539433"/>
                </a:lnTo>
                <a:lnTo>
                  <a:pt x="3895025" y="545783"/>
                </a:lnTo>
                <a:lnTo>
                  <a:pt x="3901061" y="553086"/>
                </a:lnTo>
                <a:lnTo>
                  <a:pt x="3906461" y="560388"/>
                </a:lnTo>
                <a:lnTo>
                  <a:pt x="3911545" y="568008"/>
                </a:lnTo>
                <a:lnTo>
                  <a:pt x="3916310" y="576263"/>
                </a:lnTo>
                <a:lnTo>
                  <a:pt x="3919487" y="584201"/>
                </a:lnTo>
                <a:lnTo>
                  <a:pt x="3922981" y="592773"/>
                </a:lnTo>
                <a:lnTo>
                  <a:pt x="3925840" y="601028"/>
                </a:lnTo>
                <a:lnTo>
                  <a:pt x="3927746" y="609918"/>
                </a:lnTo>
                <a:lnTo>
                  <a:pt x="3929335" y="618808"/>
                </a:lnTo>
                <a:lnTo>
                  <a:pt x="3929970" y="627698"/>
                </a:lnTo>
                <a:lnTo>
                  <a:pt x="3930288" y="636588"/>
                </a:lnTo>
                <a:lnTo>
                  <a:pt x="3929970" y="645478"/>
                </a:lnTo>
                <a:lnTo>
                  <a:pt x="3928699" y="654368"/>
                </a:lnTo>
                <a:lnTo>
                  <a:pt x="3927429" y="662941"/>
                </a:lnTo>
                <a:lnTo>
                  <a:pt x="3925522" y="671831"/>
                </a:lnTo>
                <a:lnTo>
                  <a:pt x="3931241" y="674688"/>
                </a:lnTo>
                <a:lnTo>
                  <a:pt x="3936959" y="678181"/>
                </a:lnTo>
                <a:lnTo>
                  <a:pt x="3942359" y="681356"/>
                </a:lnTo>
                <a:lnTo>
                  <a:pt x="3947442" y="685801"/>
                </a:lnTo>
                <a:lnTo>
                  <a:pt x="3952525" y="691516"/>
                </a:lnTo>
                <a:lnTo>
                  <a:pt x="3957291" y="697548"/>
                </a:lnTo>
                <a:lnTo>
                  <a:pt x="3961420" y="704216"/>
                </a:lnTo>
                <a:lnTo>
                  <a:pt x="3964915" y="710566"/>
                </a:lnTo>
                <a:lnTo>
                  <a:pt x="3967774" y="717551"/>
                </a:lnTo>
                <a:lnTo>
                  <a:pt x="3969680" y="724853"/>
                </a:lnTo>
                <a:lnTo>
                  <a:pt x="3970633" y="732156"/>
                </a:lnTo>
                <a:lnTo>
                  <a:pt x="3971586" y="739458"/>
                </a:lnTo>
                <a:lnTo>
                  <a:pt x="3971586" y="746761"/>
                </a:lnTo>
                <a:lnTo>
                  <a:pt x="3970315" y="754063"/>
                </a:lnTo>
                <a:lnTo>
                  <a:pt x="3968727" y="761366"/>
                </a:lnTo>
                <a:lnTo>
                  <a:pt x="3966821" y="768668"/>
                </a:lnTo>
                <a:lnTo>
                  <a:pt x="3963962" y="775653"/>
                </a:lnTo>
                <a:lnTo>
                  <a:pt x="3959832" y="782321"/>
                </a:lnTo>
                <a:lnTo>
                  <a:pt x="3955702" y="788353"/>
                </a:lnTo>
                <a:lnTo>
                  <a:pt x="3950619" y="794386"/>
                </a:lnTo>
                <a:lnTo>
                  <a:pt x="3945219" y="799466"/>
                </a:lnTo>
                <a:lnTo>
                  <a:pt x="3940136" y="803593"/>
                </a:lnTo>
                <a:lnTo>
                  <a:pt x="3934100" y="807403"/>
                </a:lnTo>
                <a:lnTo>
                  <a:pt x="3928064" y="810896"/>
                </a:lnTo>
                <a:lnTo>
                  <a:pt x="3933782" y="813436"/>
                </a:lnTo>
                <a:lnTo>
                  <a:pt x="3939183" y="815976"/>
                </a:lnTo>
                <a:lnTo>
                  <a:pt x="3944583" y="818833"/>
                </a:lnTo>
                <a:lnTo>
                  <a:pt x="3949666" y="821691"/>
                </a:lnTo>
                <a:lnTo>
                  <a:pt x="3955067" y="825183"/>
                </a:lnTo>
                <a:lnTo>
                  <a:pt x="3959832" y="828993"/>
                </a:lnTo>
                <a:lnTo>
                  <a:pt x="3964597" y="832803"/>
                </a:lnTo>
                <a:lnTo>
                  <a:pt x="3969680" y="837248"/>
                </a:lnTo>
                <a:lnTo>
                  <a:pt x="3974128" y="841693"/>
                </a:lnTo>
                <a:lnTo>
                  <a:pt x="3978893" y="846773"/>
                </a:lnTo>
                <a:lnTo>
                  <a:pt x="3983023" y="852171"/>
                </a:lnTo>
                <a:lnTo>
                  <a:pt x="3987153" y="857568"/>
                </a:lnTo>
                <a:lnTo>
                  <a:pt x="3990647" y="862966"/>
                </a:lnTo>
                <a:lnTo>
                  <a:pt x="3994141" y="868681"/>
                </a:lnTo>
                <a:lnTo>
                  <a:pt x="3997318" y="874396"/>
                </a:lnTo>
                <a:lnTo>
                  <a:pt x="3999860" y="880111"/>
                </a:lnTo>
                <a:lnTo>
                  <a:pt x="4002719" y="885826"/>
                </a:lnTo>
                <a:lnTo>
                  <a:pt x="4004625" y="892176"/>
                </a:lnTo>
                <a:lnTo>
                  <a:pt x="4006531" y="898208"/>
                </a:lnTo>
                <a:lnTo>
                  <a:pt x="4008119" y="904558"/>
                </a:lnTo>
                <a:lnTo>
                  <a:pt x="4009708" y="910908"/>
                </a:lnTo>
                <a:lnTo>
                  <a:pt x="4010343" y="916941"/>
                </a:lnTo>
                <a:lnTo>
                  <a:pt x="4010979" y="923608"/>
                </a:lnTo>
                <a:lnTo>
                  <a:pt x="4011614" y="929641"/>
                </a:lnTo>
                <a:lnTo>
                  <a:pt x="4011614" y="936308"/>
                </a:lnTo>
                <a:lnTo>
                  <a:pt x="4010979" y="942976"/>
                </a:lnTo>
                <a:lnTo>
                  <a:pt x="4010661" y="949008"/>
                </a:lnTo>
                <a:lnTo>
                  <a:pt x="4010026" y="955358"/>
                </a:lnTo>
                <a:lnTo>
                  <a:pt x="4008437" y="961708"/>
                </a:lnTo>
                <a:lnTo>
                  <a:pt x="4007167" y="967741"/>
                </a:lnTo>
                <a:lnTo>
                  <a:pt x="4005260" y="974091"/>
                </a:lnTo>
                <a:lnTo>
                  <a:pt x="4003354" y="980123"/>
                </a:lnTo>
                <a:lnTo>
                  <a:pt x="4000813" y="986156"/>
                </a:lnTo>
                <a:lnTo>
                  <a:pt x="3997954" y="991871"/>
                </a:lnTo>
                <a:lnTo>
                  <a:pt x="3995095" y="998221"/>
                </a:lnTo>
                <a:lnTo>
                  <a:pt x="3991918" y="1003618"/>
                </a:lnTo>
                <a:lnTo>
                  <a:pt x="3988106" y="1009333"/>
                </a:lnTo>
                <a:lnTo>
                  <a:pt x="3984293" y="1014731"/>
                </a:lnTo>
                <a:lnTo>
                  <a:pt x="3979846" y="1020128"/>
                </a:lnTo>
                <a:lnTo>
                  <a:pt x="3975398" y="1025208"/>
                </a:lnTo>
                <a:lnTo>
                  <a:pt x="3969998" y="1030606"/>
                </a:lnTo>
                <a:lnTo>
                  <a:pt x="3964279" y="1035686"/>
                </a:lnTo>
                <a:lnTo>
                  <a:pt x="3958561" y="1040448"/>
                </a:lnTo>
                <a:lnTo>
                  <a:pt x="3952208" y="1044576"/>
                </a:lnTo>
                <a:lnTo>
                  <a:pt x="3945854" y="1049021"/>
                </a:lnTo>
                <a:lnTo>
                  <a:pt x="3939183" y="1052513"/>
                </a:lnTo>
                <a:lnTo>
                  <a:pt x="3932829" y="1055371"/>
                </a:lnTo>
                <a:lnTo>
                  <a:pt x="3926158" y="1058546"/>
                </a:lnTo>
                <a:lnTo>
                  <a:pt x="3919169" y="1060768"/>
                </a:lnTo>
                <a:lnTo>
                  <a:pt x="3912180" y="1062673"/>
                </a:lnTo>
                <a:lnTo>
                  <a:pt x="3904873" y="1064261"/>
                </a:lnTo>
                <a:lnTo>
                  <a:pt x="3898202" y="1065848"/>
                </a:lnTo>
                <a:lnTo>
                  <a:pt x="3890895" y="1066483"/>
                </a:lnTo>
                <a:lnTo>
                  <a:pt x="3883589" y="1067118"/>
                </a:lnTo>
                <a:lnTo>
                  <a:pt x="3876282" y="1067118"/>
                </a:lnTo>
                <a:lnTo>
                  <a:pt x="3868975" y="1067118"/>
                </a:lnTo>
                <a:lnTo>
                  <a:pt x="3870881" y="1071246"/>
                </a:lnTo>
                <a:lnTo>
                  <a:pt x="3872470" y="1075691"/>
                </a:lnTo>
                <a:lnTo>
                  <a:pt x="3878188" y="1076961"/>
                </a:lnTo>
                <a:lnTo>
                  <a:pt x="3883589" y="1078231"/>
                </a:lnTo>
                <a:lnTo>
                  <a:pt x="3888989" y="1079501"/>
                </a:lnTo>
                <a:lnTo>
                  <a:pt x="3894390" y="1081723"/>
                </a:lnTo>
                <a:lnTo>
                  <a:pt x="3899155" y="1083946"/>
                </a:lnTo>
                <a:lnTo>
                  <a:pt x="3904238" y="1086486"/>
                </a:lnTo>
                <a:lnTo>
                  <a:pt x="3909321" y="1089343"/>
                </a:lnTo>
                <a:lnTo>
                  <a:pt x="3914086" y="1092201"/>
                </a:lnTo>
                <a:lnTo>
                  <a:pt x="3918851" y="1095693"/>
                </a:lnTo>
                <a:lnTo>
                  <a:pt x="3922981" y="1099186"/>
                </a:lnTo>
                <a:lnTo>
                  <a:pt x="3927429" y="1102996"/>
                </a:lnTo>
                <a:lnTo>
                  <a:pt x="3931558" y="1107441"/>
                </a:lnTo>
                <a:lnTo>
                  <a:pt x="3935371" y="1111568"/>
                </a:lnTo>
                <a:lnTo>
                  <a:pt x="3939183" y="1116013"/>
                </a:lnTo>
                <a:lnTo>
                  <a:pt x="3942359" y="1121093"/>
                </a:lnTo>
                <a:lnTo>
                  <a:pt x="3945854" y="1126173"/>
                </a:lnTo>
                <a:lnTo>
                  <a:pt x="3948078" y="1131253"/>
                </a:lnTo>
                <a:lnTo>
                  <a:pt x="3950301" y="1135698"/>
                </a:lnTo>
                <a:lnTo>
                  <a:pt x="3952208" y="1140778"/>
                </a:lnTo>
                <a:lnTo>
                  <a:pt x="3954114" y="1145223"/>
                </a:lnTo>
                <a:lnTo>
                  <a:pt x="3955702" y="1150303"/>
                </a:lnTo>
                <a:lnTo>
                  <a:pt x="3956973" y="1155383"/>
                </a:lnTo>
                <a:lnTo>
                  <a:pt x="3957926" y="1160463"/>
                </a:lnTo>
                <a:lnTo>
                  <a:pt x="3958561" y="1165226"/>
                </a:lnTo>
                <a:lnTo>
                  <a:pt x="3959197" y="1170306"/>
                </a:lnTo>
                <a:lnTo>
                  <a:pt x="3959197" y="1175703"/>
                </a:lnTo>
                <a:lnTo>
                  <a:pt x="3959197" y="1180783"/>
                </a:lnTo>
                <a:lnTo>
                  <a:pt x="3959197" y="1185863"/>
                </a:lnTo>
                <a:lnTo>
                  <a:pt x="3958561" y="1190626"/>
                </a:lnTo>
                <a:lnTo>
                  <a:pt x="3957608" y="1195706"/>
                </a:lnTo>
                <a:lnTo>
                  <a:pt x="3956973" y="1200468"/>
                </a:lnTo>
                <a:lnTo>
                  <a:pt x="3955702" y="1205231"/>
                </a:lnTo>
                <a:lnTo>
                  <a:pt x="3954114" y="1209993"/>
                </a:lnTo>
                <a:lnTo>
                  <a:pt x="3952525" y="1215073"/>
                </a:lnTo>
                <a:lnTo>
                  <a:pt x="3950619" y="1219518"/>
                </a:lnTo>
                <a:lnTo>
                  <a:pt x="3948395" y="1223646"/>
                </a:lnTo>
                <a:lnTo>
                  <a:pt x="3946172" y="1228408"/>
                </a:lnTo>
                <a:lnTo>
                  <a:pt x="3943948" y="1232536"/>
                </a:lnTo>
                <a:lnTo>
                  <a:pt x="3941089" y="1236981"/>
                </a:lnTo>
                <a:lnTo>
                  <a:pt x="3937912" y="1241108"/>
                </a:lnTo>
                <a:lnTo>
                  <a:pt x="3935053" y="1244918"/>
                </a:lnTo>
                <a:lnTo>
                  <a:pt x="3931558" y="1248728"/>
                </a:lnTo>
                <a:lnTo>
                  <a:pt x="3927746" y="1252538"/>
                </a:lnTo>
                <a:lnTo>
                  <a:pt x="3923934" y="1256031"/>
                </a:lnTo>
                <a:lnTo>
                  <a:pt x="3920122" y="1259523"/>
                </a:lnTo>
                <a:lnTo>
                  <a:pt x="3915674" y="1262698"/>
                </a:lnTo>
                <a:lnTo>
                  <a:pt x="3911545" y="1265556"/>
                </a:lnTo>
                <a:lnTo>
                  <a:pt x="3906779" y="1268413"/>
                </a:lnTo>
                <a:lnTo>
                  <a:pt x="3902649" y="1270318"/>
                </a:lnTo>
                <a:lnTo>
                  <a:pt x="3898202" y="1272223"/>
                </a:lnTo>
                <a:lnTo>
                  <a:pt x="3897567" y="1279208"/>
                </a:lnTo>
                <a:lnTo>
                  <a:pt x="3897249" y="1285876"/>
                </a:lnTo>
                <a:lnTo>
                  <a:pt x="3896983" y="1288660"/>
                </a:lnTo>
                <a:lnTo>
                  <a:pt x="3897903" y="1289401"/>
                </a:lnTo>
                <a:lnTo>
                  <a:pt x="3899485" y="1290673"/>
                </a:lnTo>
                <a:lnTo>
                  <a:pt x="3900435" y="1292583"/>
                </a:lnTo>
                <a:lnTo>
                  <a:pt x="3901384" y="1295128"/>
                </a:lnTo>
                <a:lnTo>
                  <a:pt x="3902017" y="1297356"/>
                </a:lnTo>
                <a:lnTo>
                  <a:pt x="3903283" y="1302765"/>
                </a:lnTo>
                <a:lnTo>
                  <a:pt x="3903599" y="1308811"/>
                </a:lnTo>
                <a:lnTo>
                  <a:pt x="3902966" y="1315812"/>
                </a:lnTo>
                <a:lnTo>
                  <a:pt x="3901700" y="1323130"/>
                </a:lnTo>
                <a:lnTo>
                  <a:pt x="3900118" y="1331404"/>
                </a:lnTo>
                <a:lnTo>
                  <a:pt x="3907080" y="1326949"/>
                </a:lnTo>
                <a:lnTo>
                  <a:pt x="3913409" y="1323448"/>
                </a:lnTo>
                <a:lnTo>
                  <a:pt x="3920055" y="1321221"/>
                </a:lnTo>
                <a:lnTo>
                  <a:pt x="3926067" y="1319312"/>
                </a:lnTo>
                <a:lnTo>
                  <a:pt x="3931447" y="1318994"/>
                </a:lnTo>
                <a:lnTo>
                  <a:pt x="3933979" y="1318994"/>
                </a:lnTo>
                <a:lnTo>
                  <a:pt x="3936194" y="1318994"/>
                </a:lnTo>
                <a:lnTo>
                  <a:pt x="3938409" y="1319630"/>
                </a:lnTo>
                <a:lnTo>
                  <a:pt x="3940308" y="1320585"/>
                </a:lnTo>
                <a:lnTo>
                  <a:pt x="3941890" y="1321221"/>
                </a:lnTo>
                <a:lnTo>
                  <a:pt x="3943472" y="1322812"/>
                </a:lnTo>
                <a:lnTo>
                  <a:pt x="3944421" y="1324403"/>
                </a:lnTo>
                <a:lnTo>
                  <a:pt x="3945371" y="1325994"/>
                </a:lnTo>
                <a:lnTo>
                  <a:pt x="3946004" y="1327903"/>
                </a:lnTo>
                <a:lnTo>
                  <a:pt x="3946004" y="1330131"/>
                </a:lnTo>
                <a:lnTo>
                  <a:pt x="3946004" y="1332358"/>
                </a:lnTo>
                <a:lnTo>
                  <a:pt x="3946004" y="1334586"/>
                </a:lnTo>
                <a:lnTo>
                  <a:pt x="3944421" y="1339995"/>
                </a:lnTo>
                <a:lnTo>
                  <a:pt x="3942206" y="1345723"/>
                </a:lnTo>
                <a:lnTo>
                  <a:pt x="3939358" y="1352087"/>
                </a:lnTo>
                <a:lnTo>
                  <a:pt x="3934928" y="1358451"/>
                </a:lnTo>
                <a:lnTo>
                  <a:pt x="3930498" y="1365133"/>
                </a:lnTo>
                <a:lnTo>
                  <a:pt x="3938409" y="1363860"/>
                </a:lnTo>
                <a:lnTo>
                  <a:pt x="3945687" y="1363542"/>
                </a:lnTo>
                <a:lnTo>
                  <a:pt x="3952649" y="1363860"/>
                </a:lnTo>
                <a:lnTo>
                  <a:pt x="3958662" y="1365133"/>
                </a:lnTo>
                <a:lnTo>
                  <a:pt x="3964041" y="1366724"/>
                </a:lnTo>
                <a:lnTo>
                  <a:pt x="3966257" y="1367361"/>
                </a:lnTo>
                <a:lnTo>
                  <a:pt x="3968472" y="1368633"/>
                </a:lnTo>
                <a:lnTo>
                  <a:pt x="3970370" y="1370224"/>
                </a:lnTo>
                <a:lnTo>
                  <a:pt x="3971320" y="1371815"/>
                </a:lnTo>
                <a:lnTo>
                  <a:pt x="3972586" y="1373088"/>
                </a:lnTo>
                <a:lnTo>
                  <a:pt x="3973219" y="1374997"/>
                </a:lnTo>
                <a:lnTo>
                  <a:pt x="3973535" y="1376588"/>
                </a:lnTo>
                <a:lnTo>
                  <a:pt x="3974168" y="1379134"/>
                </a:lnTo>
                <a:lnTo>
                  <a:pt x="3973535" y="1381043"/>
                </a:lnTo>
                <a:lnTo>
                  <a:pt x="3972902" y="1382953"/>
                </a:lnTo>
                <a:lnTo>
                  <a:pt x="3972269" y="1385180"/>
                </a:lnTo>
                <a:lnTo>
                  <a:pt x="3971003" y="1387089"/>
                </a:lnTo>
                <a:lnTo>
                  <a:pt x="3967522" y="1391862"/>
                </a:lnTo>
                <a:lnTo>
                  <a:pt x="3963092" y="1395999"/>
                </a:lnTo>
                <a:lnTo>
                  <a:pt x="3957712" y="1400136"/>
                </a:lnTo>
                <a:lnTo>
                  <a:pt x="3951383" y="1404272"/>
                </a:lnTo>
                <a:lnTo>
                  <a:pt x="3944105" y="1408409"/>
                </a:lnTo>
                <a:lnTo>
                  <a:pt x="3951700" y="1410636"/>
                </a:lnTo>
                <a:lnTo>
                  <a:pt x="3958978" y="1413818"/>
                </a:lnTo>
                <a:lnTo>
                  <a:pt x="3965307" y="1416682"/>
                </a:lnTo>
                <a:lnTo>
                  <a:pt x="3970687" y="1419864"/>
                </a:lnTo>
                <a:lnTo>
                  <a:pt x="3974484" y="1423683"/>
                </a:lnTo>
                <a:lnTo>
                  <a:pt x="3976383" y="1425274"/>
                </a:lnTo>
                <a:lnTo>
                  <a:pt x="3977649" y="1427183"/>
                </a:lnTo>
                <a:lnTo>
                  <a:pt x="3978598" y="1429092"/>
                </a:lnTo>
                <a:lnTo>
                  <a:pt x="3979548" y="1431001"/>
                </a:lnTo>
                <a:lnTo>
                  <a:pt x="3979864" y="1432911"/>
                </a:lnTo>
                <a:lnTo>
                  <a:pt x="3979864" y="1434820"/>
                </a:lnTo>
                <a:lnTo>
                  <a:pt x="3979548" y="1436729"/>
                </a:lnTo>
                <a:lnTo>
                  <a:pt x="3978598" y="1438638"/>
                </a:lnTo>
                <a:lnTo>
                  <a:pt x="3977649" y="1440547"/>
                </a:lnTo>
                <a:lnTo>
                  <a:pt x="3976067" y="1442138"/>
                </a:lnTo>
                <a:lnTo>
                  <a:pt x="3974484" y="1443729"/>
                </a:lnTo>
                <a:lnTo>
                  <a:pt x="3972586" y="1445320"/>
                </a:lnTo>
                <a:lnTo>
                  <a:pt x="3967522" y="1447866"/>
                </a:lnTo>
                <a:lnTo>
                  <a:pt x="3961826" y="1449775"/>
                </a:lnTo>
                <a:lnTo>
                  <a:pt x="3954864" y="1451685"/>
                </a:lnTo>
                <a:lnTo>
                  <a:pt x="3947586" y="1452957"/>
                </a:lnTo>
                <a:lnTo>
                  <a:pt x="3939675" y="1453594"/>
                </a:lnTo>
                <a:lnTo>
                  <a:pt x="3945687" y="1459003"/>
                </a:lnTo>
                <a:lnTo>
                  <a:pt x="3951067" y="1464413"/>
                </a:lnTo>
                <a:lnTo>
                  <a:pt x="3955181" y="1469822"/>
                </a:lnTo>
                <a:lnTo>
                  <a:pt x="3958662" y="1474913"/>
                </a:lnTo>
                <a:lnTo>
                  <a:pt x="3961193" y="1480005"/>
                </a:lnTo>
                <a:lnTo>
                  <a:pt x="3961826" y="1482232"/>
                </a:lnTo>
                <a:lnTo>
                  <a:pt x="3962143" y="1484460"/>
                </a:lnTo>
                <a:lnTo>
                  <a:pt x="3962459" y="1487005"/>
                </a:lnTo>
                <a:lnTo>
                  <a:pt x="3962143" y="1488914"/>
                </a:lnTo>
                <a:lnTo>
                  <a:pt x="3961826" y="1490824"/>
                </a:lnTo>
                <a:lnTo>
                  <a:pt x="3961193" y="1492096"/>
                </a:lnTo>
                <a:lnTo>
                  <a:pt x="3959928" y="1494324"/>
                </a:lnTo>
                <a:lnTo>
                  <a:pt x="3958345" y="1495278"/>
                </a:lnTo>
                <a:lnTo>
                  <a:pt x="3956763" y="1496551"/>
                </a:lnTo>
                <a:lnTo>
                  <a:pt x="3954864" y="1497506"/>
                </a:lnTo>
                <a:lnTo>
                  <a:pt x="3952649" y="1498460"/>
                </a:lnTo>
                <a:lnTo>
                  <a:pt x="3950434" y="1498779"/>
                </a:lnTo>
                <a:lnTo>
                  <a:pt x="3945054" y="1499097"/>
                </a:lnTo>
                <a:lnTo>
                  <a:pt x="3938725" y="1498779"/>
                </a:lnTo>
                <a:lnTo>
                  <a:pt x="3932080" y="1497506"/>
                </a:lnTo>
                <a:lnTo>
                  <a:pt x="3924801" y="1495597"/>
                </a:lnTo>
                <a:lnTo>
                  <a:pt x="3916890" y="1493051"/>
                </a:lnTo>
                <a:lnTo>
                  <a:pt x="3920371" y="1500370"/>
                </a:lnTo>
                <a:lnTo>
                  <a:pt x="3923219" y="1507688"/>
                </a:lnTo>
                <a:lnTo>
                  <a:pt x="3925118" y="1514052"/>
                </a:lnTo>
                <a:lnTo>
                  <a:pt x="3925751" y="1520417"/>
                </a:lnTo>
                <a:lnTo>
                  <a:pt x="3926067" y="1525826"/>
                </a:lnTo>
                <a:lnTo>
                  <a:pt x="3925751" y="1528372"/>
                </a:lnTo>
                <a:lnTo>
                  <a:pt x="3925434" y="1530599"/>
                </a:lnTo>
                <a:lnTo>
                  <a:pt x="3924801" y="1532826"/>
                </a:lnTo>
                <a:lnTo>
                  <a:pt x="3923536" y="1534099"/>
                </a:lnTo>
                <a:lnTo>
                  <a:pt x="3922270" y="1536009"/>
                </a:lnTo>
                <a:lnTo>
                  <a:pt x="3920688" y="1537281"/>
                </a:lnTo>
                <a:lnTo>
                  <a:pt x="3919422" y="1537918"/>
                </a:lnTo>
                <a:lnTo>
                  <a:pt x="3917523" y="1538872"/>
                </a:lnTo>
                <a:lnTo>
                  <a:pt x="3915624" y="1539191"/>
                </a:lnTo>
                <a:lnTo>
                  <a:pt x="3913093" y="1539191"/>
                </a:lnTo>
                <a:lnTo>
                  <a:pt x="3910878" y="1539191"/>
                </a:lnTo>
                <a:lnTo>
                  <a:pt x="3908662" y="1538872"/>
                </a:lnTo>
                <a:lnTo>
                  <a:pt x="3903283" y="1536963"/>
                </a:lnTo>
                <a:lnTo>
                  <a:pt x="3897903" y="1533781"/>
                </a:lnTo>
                <a:lnTo>
                  <a:pt x="3892207" y="1529963"/>
                </a:lnTo>
                <a:lnTo>
                  <a:pt x="3886511" y="1525508"/>
                </a:lnTo>
                <a:lnTo>
                  <a:pt x="3880182" y="1519462"/>
                </a:lnTo>
                <a:lnTo>
                  <a:pt x="3880498" y="1528053"/>
                </a:lnTo>
                <a:lnTo>
                  <a:pt x="3879865" y="1535372"/>
                </a:lnTo>
                <a:lnTo>
                  <a:pt x="3879232" y="1542373"/>
                </a:lnTo>
                <a:lnTo>
                  <a:pt x="3877650" y="1548418"/>
                </a:lnTo>
                <a:lnTo>
                  <a:pt x="3875119" y="1553510"/>
                </a:lnTo>
                <a:lnTo>
                  <a:pt x="3874169" y="1555737"/>
                </a:lnTo>
                <a:lnTo>
                  <a:pt x="3872587" y="1557646"/>
                </a:lnTo>
                <a:lnTo>
                  <a:pt x="3871321" y="1559237"/>
                </a:lnTo>
                <a:lnTo>
                  <a:pt x="3869422" y="1560510"/>
                </a:lnTo>
                <a:lnTo>
                  <a:pt x="3867840" y="1561147"/>
                </a:lnTo>
                <a:lnTo>
                  <a:pt x="3865941" y="1562101"/>
                </a:lnTo>
                <a:lnTo>
                  <a:pt x="3864043" y="1562101"/>
                </a:lnTo>
                <a:lnTo>
                  <a:pt x="3862144" y="1562101"/>
                </a:lnTo>
                <a:lnTo>
                  <a:pt x="3860245" y="1561465"/>
                </a:lnTo>
                <a:lnTo>
                  <a:pt x="3858347" y="1560828"/>
                </a:lnTo>
                <a:lnTo>
                  <a:pt x="3856131" y="1559556"/>
                </a:lnTo>
                <a:lnTo>
                  <a:pt x="3854233" y="1557965"/>
                </a:lnTo>
                <a:lnTo>
                  <a:pt x="3850435" y="1554146"/>
                </a:lnTo>
                <a:lnTo>
                  <a:pt x="3846638" y="1549373"/>
                </a:lnTo>
                <a:lnTo>
                  <a:pt x="3842840" y="1543327"/>
                </a:lnTo>
                <a:lnTo>
                  <a:pt x="3839360" y="1536963"/>
                </a:lnTo>
                <a:lnTo>
                  <a:pt x="3836195" y="1529326"/>
                </a:lnTo>
                <a:lnTo>
                  <a:pt x="3832714" y="1536963"/>
                </a:lnTo>
                <a:lnTo>
                  <a:pt x="3829233" y="1543327"/>
                </a:lnTo>
                <a:lnTo>
                  <a:pt x="3825752" y="1549373"/>
                </a:lnTo>
                <a:lnTo>
                  <a:pt x="3821955" y="1554146"/>
                </a:lnTo>
                <a:lnTo>
                  <a:pt x="3817841" y="1557965"/>
                </a:lnTo>
                <a:lnTo>
                  <a:pt x="3815942" y="1559556"/>
                </a:lnTo>
                <a:lnTo>
                  <a:pt x="3814043" y="1560828"/>
                </a:lnTo>
                <a:lnTo>
                  <a:pt x="3812145" y="1561465"/>
                </a:lnTo>
                <a:lnTo>
                  <a:pt x="3809613" y="1562101"/>
                </a:lnTo>
                <a:lnTo>
                  <a:pt x="3807714" y="1562101"/>
                </a:lnTo>
                <a:lnTo>
                  <a:pt x="3805816" y="1562101"/>
                </a:lnTo>
                <a:lnTo>
                  <a:pt x="3803917" y="1561147"/>
                </a:lnTo>
                <a:lnTo>
                  <a:pt x="3802335" y="1560510"/>
                </a:lnTo>
                <a:lnTo>
                  <a:pt x="3801069" y="1559237"/>
                </a:lnTo>
                <a:lnTo>
                  <a:pt x="3799487" y="1557646"/>
                </a:lnTo>
                <a:lnTo>
                  <a:pt x="3797904" y="1555737"/>
                </a:lnTo>
                <a:lnTo>
                  <a:pt x="3796639" y="1553510"/>
                </a:lnTo>
                <a:lnTo>
                  <a:pt x="3794740" y="1548418"/>
                </a:lnTo>
                <a:lnTo>
                  <a:pt x="3793158" y="1542373"/>
                </a:lnTo>
                <a:lnTo>
                  <a:pt x="3792208" y="1535372"/>
                </a:lnTo>
                <a:lnTo>
                  <a:pt x="3791892" y="1528053"/>
                </a:lnTo>
                <a:lnTo>
                  <a:pt x="3791892" y="1519462"/>
                </a:lnTo>
                <a:lnTo>
                  <a:pt x="3785879" y="1525508"/>
                </a:lnTo>
                <a:lnTo>
                  <a:pt x="3779867" y="1529963"/>
                </a:lnTo>
                <a:lnTo>
                  <a:pt x="3774171" y="1533781"/>
                </a:lnTo>
                <a:lnTo>
                  <a:pt x="3768791" y="1536963"/>
                </a:lnTo>
                <a:lnTo>
                  <a:pt x="3763411" y="1538872"/>
                </a:lnTo>
                <a:lnTo>
                  <a:pt x="3761196" y="1539191"/>
                </a:lnTo>
                <a:lnTo>
                  <a:pt x="3758664" y="1539191"/>
                </a:lnTo>
                <a:lnTo>
                  <a:pt x="3756449" y="1539191"/>
                </a:lnTo>
                <a:lnTo>
                  <a:pt x="3754551" y="1538872"/>
                </a:lnTo>
                <a:lnTo>
                  <a:pt x="3752652" y="1537918"/>
                </a:lnTo>
                <a:lnTo>
                  <a:pt x="3751070" y="1537281"/>
                </a:lnTo>
                <a:lnTo>
                  <a:pt x="3749487" y="1536009"/>
                </a:lnTo>
                <a:lnTo>
                  <a:pt x="3748538" y="1534099"/>
                </a:lnTo>
                <a:lnTo>
                  <a:pt x="3747589" y="1532826"/>
                </a:lnTo>
                <a:lnTo>
                  <a:pt x="3746956" y="1530599"/>
                </a:lnTo>
                <a:lnTo>
                  <a:pt x="3746006" y="1528372"/>
                </a:lnTo>
                <a:lnTo>
                  <a:pt x="3746006" y="1525826"/>
                </a:lnTo>
                <a:lnTo>
                  <a:pt x="3746006" y="1520417"/>
                </a:lnTo>
                <a:lnTo>
                  <a:pt x="3747272" y="1514052"/>
                </a:lnTo>
                <a:lnTo>
                  <a:pt x="3749171" y="1507688"/>
                </a:lnTo>
                <a:lnTo>
                  <a:pt x="3752019" y="1500370"/>
                </a:lnTo>
                <a:lnTo>
                  <a:pt x="3755500" y="1493051"/>
                </a:lnTo>
                <a:lnTo>
                  <a:pt x="3747272" y="1495597"/>
                </a:lnTo>
                <a:lnTo>
                  <a:pt x="3739994" y="1497506"/>
                </a:lnTo>
                <a:lnTo>
                  <a:pt x="3733665" y="1498779"/>
                </a:lnTo>
                <a:lnTo>
                  <a:pt x="3727019" y="1499097"/>
                </a:lnTo>
                <a:lnTo>
                  <a:pt x="3721640" y="1498779"/>
                </a:lnTo>
                <a:lnTo>
                  <a:pt x="3719424" y="1498460"/>
                </a:lnTo>
                <a:lnTo>
                  <a:pt x="3716893" y="1497506"/>
                </a:lnTo>
                <a:lnTo>
                  <a:pt x="3714994" y="1496551"/>
                </a:lnTo>
                <a:lnTo>
                  <a:pt x="3713728" y="1495278"/>
                </a:lnTo>
                <a:lnTo>
                  <a:pt x="3712146" y="1494324"/>
                </a:lnTo>
                <a:lnTo>
                  <a:pt x="3710880" y="1492096"/>
                </a:lnTo>
                <a:lnTo>
                  <a:pt x="3710247" y="1490824"/>
                </a:lnTo>
                <a:lnTo>
                  <a:pt x="3709614" y="1488914"/>
                </a:lnTo>
                <a:lnTo>
                  <a:pt x="3709298" y="1487005"/>
                </a:lnTo>
                <a:lnTo>
                  <a:pt x="3709614" y="1484460"/>
                </a:lnTo>
                <a:lnTo>
                  <a:pt x="3710247" y="1482232"/>
                </a:lnTo>
                <a:lnTo>
                  <a:pt x="3710880" y="1480005"/>
                </a:lnTo>
                <a:lnTo>
                  <a:pt x="3713095" y="1474913"/>
                </a:lnTo>
                <a:lnTo>
                  <a:pt x="3716576" y="1469822"/>
                </a:lnTo>
                <a:lnTo>
                  <a:pt x="3721007" y="1464413"/>
                </a:lnTo>
                <a:lnTo>
                  <a:pt x="3726386" y="1459003"/>
                </a:lnTo>
                <a:lnTo>
                  <a:pt x="3732399" y="1453594"/>
                </a:lnTo>
                <a:lnTo>
                  <a:pt x="3724171" y="1452957"/>
                </a:lnTo>
                <a:lnTo>
                  <a:pt x="3716893" y="1451685"/>
                </a:lnTo>
                <a:lnTo>
                  <a:pt x="3710247" y="1449775"/>
                </a:lnTo>
                <a:lnTo>
                  <a:pt x="3704551" y="1447866"/>
                </a:lnTo>
                <a:lnTo>
                  <a:pt x="3705445" y="1448166"/>
                </a:lnTo>
                <a:lnTo>
                  <a:pt x="3702193" y="1457326"/>
                </a:lnTo>
                <a:lnTo>
                  <a:pt x="3698380" y="1467803"/>
                </a:lnTo>
                <a:lnTo>
                  <a:pt x="3694251" y="1477328"/>
                </a:lnTo>
                <a:lnTo>
                  <a:pt x="3690121" y="1487488"/>
                </a:lnTo>
                <a:lnTo>
                  <a:pt x="3685038" y="1497013"/>
                </a:lnTo>
                <a:lnTo>
                  <a:pt x="3679955" y="1506538"/>
                </a:lnTo>
                <a:lnTo>
                  <a:pt x="3674237" y="1516381"/>
                </a:lnTo>
                <a:lnTo>
                  <a:pt x="3668518" y="1525588"/>
                </a:lnTo>
                <a:lnTo>
                  <a:pt x="3662483" y="1534796"/>
                </a:lnTo>
                <a:lnTo>
                  <a:pt x="3655811" y="1543368"/>
                </a:lnTo>
                <a:lnTo>
                  <a:pt x="3648822" y="1552258"/>
                </a:lnTo>
                <a:lnTo>
                  <a:pt x="3641515" y="1561148"/>
                </a:lnTo>
                <a:lnTo>
                  <a:pt x="3633891" y="1569403"/>
                </a:lnTo>
                <a:lnTo>
                  <a:pt x="3624043" y="1579246"/>
                </a:lnTo>
                <a:lnTo>
                  <a:pt x="3613877" y="1588771"/>
                </a:lnTo>
                <a:lnTo>
                  <a:pt x="3603394" y="1597661"/>
                </a:lnTo>
                <a:lnTo>
                  <a:pt x="3592910" y="1606233"/>
                </a:lnTo>
                <a:lnTo>
                  <a:pt x="3582109" y="1614171"/>
                </a:lnTo>
                <a:lnTo>
                  <a:pt x="3570990" y="1621473"/>
                </a:lnTo>
                <a:lnTo>
                  <a:pt x="3559236" y="1628458"/>
                </a:lnTo>
                <a:lnTo>
                  <a:pt x="3547800" y="1635126"/>
                </a:lnTo>
                <a:lnTo>
                  <a:pt x="3535728" y="1640841"/>
                </a:lnTo>
                <a:lnTo>
                  <a:pt x="3523973" y="1646238"/>
                </a:lnTo>
                <a:lnTo>
                  <a:pt x="3511584" y="1651001"/>
                </a:lnTo>
                <a:lnTo>
                  <a:pt x="3499194" y="1655763"/>
                </a:lnTo>
                <a:lnTo>
                  <a:pt x="3486487" y="1659573"/>
                </a:lnTo>
                <a:lnTo>
                  <a:pt x="3474415" y="1662748"/>
                </a:lnTo>
                <a:lnTo>
                  <a:pt x="3461708" y="1665606"/>
                </a:lnTo>
                <a:lnTo>
                  <a:pt x="3448683" y="1668146"/>
                </a:lnTo>
                <a:lnTo>
                  <a:pt x="3435976" y="1670051"/>
                </a:lnTo>
                <a:lnTo>
                  <a:pt x="3422951" y="1671003"/>
                </a:lnTo>
                <a:lnTo>
                  <a:pt x="3409608" y="1671956"/>
                </a:lnTo>
                <a:lnTo>
                  <a:pt x="3396901" y="1672273"/>
                </a:lnTo>
                <a:lnTo>
                  <a:pt x="3383876" y="1671956"/>
                </a:lnTo>
                <a:lnTo>
                  <a:pt x="3370851" y="1671003"/>
                </a:lnTo>
                <a:lnTo>
                  <a:pt x="3357826" y="1670051"/>
                </a:lnTo>
                <a:lnTo>
                  <a:pt x="3345119" y="1668463"/>
                </a:lnTo>
                <a:lnTo>
                  <a:pt x="3332094" y="1666241"/>
                </a:lnTo>
                <a:lnTo>
                  <a:pt x="3319387" y="1663066"/>
                </a:lnTo>
                <a:lnTo>
                  <a:pt x="3306680" y="1659891"/>
                </a:lnTo>
                <a:lnTo>
                  <a:pt x="3294290" y="1656081"/>
                </a:lnTo>
                <a:lnTo>
                  <a:pt x="3281583" y="1651636"/>
                </a:lnTo>
                <a:lnTo>
                  <a:pt x="3269511" y="1646873"/>
                </a:lnTo>
                <a:lnTo>
                  <a:pt x="3257439" y="1641476"/>
                </a:lnTo>
                <a:lnTo>
                  <a:pt x="3245367" y="1635443"/>
                </a:lnTo>
                <a:lnTo>
                  <a:pt x="3235519" y="1636396"/>
                </a:lnTo>
                <a:lnTo>
                  <a:pt x="3225671" y="1637031"/>
                </a:lnTo>
                <a:lnTo>
                  <a:pt x="3223129" y="1642746"/>
                </a:lnTo>
                <a:lnTo>
                  <a:pt x="3220906" y="1648143"/>
                </a:lnTo>
                <a:lnTo>
                  <a:pt x="3217729" y="1653541"/>
                </a:lnTo>
                <a:lnTo>
                  <a:pt x="3214234" y="1657986"/>
                </a:lnTo>
                <a:lnTo>
                  <a:pt x="3210105" y="1662748"/>
                </a:lnTo>
                <a:lnTo>
                  <a:pt x="3205975" y="1666876"/>
                </a:lnTo>
                <a:lnTo>
                  <a:pt x="3200892" y="1671003"/>
                </a:lnTo>
                <a:lnTo>
                  <a:pt x="3195491" y="1674178"/>
                </a:lnTo>
                <a:lnTo>
                  <a:pt x="3189455" y="1677353"/>
                </a:lnTo>
                <a:lnTo>
                  <a:pt x="3183737" y="1679576"/>
                </a:lnTo>
                <a:lnTo>
                  <a:pt x="3177383" y="1681481"/>
                </a:lnTo>
                <a:lnTo>
                  <a:pt x="3171030" y="1682751"/>
                </a:lnTo>
                <a:lnTo>
                  <a:pt x="3162770" y="1688148"/>
                </a:lnTo>
                <a:lnTo>
                  <a:pt x="3154510" y="1692911"/>
                </a:lnTo>
                <a:lnTo>
                  <a:pt x="3145615" y="1697991"/>
                </a:lnTo>
                <a:lnTo>
                  <a:pt x="3136403" y="1702753"/>
                </a:lnTo>
                <a:lnTo>
                  <a:pt x="3127825" y="1705928"/>
                </a:lnTo>
                <a:lnTo>
                  <a:pt x="3119248" y="1709421"/>
                </a:lnTo>
                <a:lnTo>
                  <a:pt x="3110670" y="1712278"/>
                </a:lnTo>
                <a:lnTo>
                  <a:pt x="3102093" y="1714818"/>
                </a:lnTo>
                <a:lnTo>
                  <a:pt x="3093198" y="1716723"/>
                </a:lnTo>
                <a:lnTo>
                  <a:pt x="3084938" y="1718628"/>
                </a:lnTo>
                <a:lnTo>
                  <a:pt x="3076043" y="1720216"/>
                </a:lnTo>
                <a:lnTo>
                  <a:pt x="3067466" y="1721486"/>
                </a:lnTo>
                <a:lnTo>
                  <a:pt x="3058571" y="1722121"/>
                </a:lnTo>
                <a:lnTo>
                  <a:pt x="3049676" y="1722438"/>
                </a:lnTo>
                <a:lnTo>
                  <a:pt x="3041416" y="1722438"/>
                </a:lnTo>
                <a:lnTo>
                  <a:pt x="3032521" y="1722121"/>
                </a:lnTo>
                <a:lnTo>
                  <a:pt x="3023943" y="1721486"/>
                </a:lnTo>
                <a:lnTo>
                  <a:pt x="3015684" y="1720533"/>
                </a:lnTo>
                <a:lnTo>
                  <a:pt x="3007106" y="1719263"/>
                </a:lnTo>
                <a:lnTo>
                  <a:pt x="2998529" y="1717676"/>
                </a:lnTo>
                <a:lnTo>
                  <a:pt x="2990269" y="1715771"/>
                </a:lnTo>
                <a:lnTo>
                  <a:pt x="2981692" y="1713231"/>
                </a:lnTo>
                <a:lnTo>
                  <a:pt x="2973750" y="1710691"/>
                </a:lnTo>
                <a:lnTo>
                  <a:pt x="2965490" y="1708151"/>
                </a:lnTo>
                <a:lnTo>
                  <a:pt x="2957548" y="1704976"/>
                </a:lnTo>
                <a:lnTo>
                  <a:pt x="2949924" y="1701166"/>
                </a:lnTo>
                <a:lnTo>
                  <a:pt x="2941982" y="1697673"/>
                </a:lnTo>
                <a:lnTo>
                  <a:pt x="2934675" y="1693546"/>
                </a:lnTo>
                <a:lnTo>
                  <a:pt x="2927051" y="1688783"/>
                </a:lnTo>
                <a:lnTo>
                  <a:pt x="2920062" y="1684021"/>
                </a:lnTo>
                <a:lnTo>
                  <a:pt x="2912755" y="1679258"/>
                </a:lnTo>
                <a:lnTo>
                  <a:pt x="2906401" y="1674178"/>
                </a:lnTo>
                <a:lnTo>
                  <a:pt x="2899412" y="1668463"/>
                </a:lnTo>
                <a:lnTo>
                  <a:pt x="2893059" y="1662748"/>
                </a:lnTo>
                <a:lnTo>
                  <a:pt x="2886705" y="1656398"/>
                </a:lnTo>
                <a:lnTo>
                  <a:pt x="2880987" y="1650366"/>
                </a:lnTo>
                <a:lnTo>
                  <a:pt x="2874951" y="1651953"/>
                </a:lnTo>
                <a:lnTo>
                  <a:pt x="2868597" y="1652906"/>
                </a:lnTo>
                <a:lnTo>
                  <a:pt x="2862561" y="1653858"/>
                </a:lnTo>
                <a:lnTo>
                  <a:pt x="2856843" y="1653858"/>
                </a:lnTo>
                <a:lnTo>
                  <a:pt x="2850490" y="1653541"/>
                </a:lnTo>
                <a:lnTo>
                  <a:pt x="2844771" y="1652271"/>
                </a:lnTo>
                <a:lnTo>
                  <a:pt x="2839053" y="1650683"/>
                </a:lnTo>
                <a:lnTo>
                  <a:pt x="2833335" y="1648778"/>
                </a:lnTo>
                <a:lnTo>
                  <a:pt x="2827934" y="1646238"/>
                </a:lnTo>
                <a:lnTo>
                  <a:pt x="2822851" y="1643063"/>
                </a:lnTo>
                <a:lnTo>
                  <a:pt x="2817769" y="1639571"/>
                </a:lnTo>
                <a:lnTo>
                  <a:pt x="2813321" y="1635443"/>
                </a:lnTo>
                <a:lnTo>
                  <a:pt x="2809191" y="1630998"/>
                </a:lnTo>
                <a:lnTo>
                  <a:pt x="2805379" y="1626236"/>
                </a:lnTo>
                <a:lnTo>
                  <a:pt x="2802202" y="1621156"/>
                </a:lnTo>
                <a:lnTo>
                  <a:pt x="2799025" y="1615441"/>
                </a:lnTo>
                <a:lnTo>
                  <a:pt x="2797437" y="1611948"/>
                </a:lnTo>
                <a:lnTo>
                  <a:pt x="2796484" y="1608456"/>
                </a:lnTo>
                <a:lnTo>
                  <a:pt x="2794578" y="1601788"/>
                </a:lnTo>
                <a:lnTo>
                  <a:pt x="2783459" y="1602741"/>
                </a:lnTo>
                <a:lnTo>
                  <a:pt x="2772023" y="1603376"/>
                </a:lnTo>
                <a:lnTo>
                  <a:pt x="2760904" y="1603058"/>
                </a:lnTo>
                <a:lnTo>
                  <a:pt x="2749785" y="1601788"/>
                </a:lnTo>
                <a:lnTo>
                  <a:pt x="2738984" y="1600518"/>
                </a:lnTo>
                <a:lnTo>
                  <a:pt x="2728183" y="1597978"/>
                </a:lnTo>
                <a:lnTo>
                  <a:pt x="2717699" y="1595121"/>
                </a:lnTo>
                <a:lnTo>
                  <a:pt x="2707216" y="1591628"/>
                </a:lnTo>
                <a:lnTo>
                  <a:pt x="2697050" y="1587183"/>
                </a:lnTo>
                <a:lnTo>
                  <a:pt x="2687202" y="1582421"/>
                </a:lnTo>
                <a:lnTo>
                  <a:pt x="2677671" y="1577023"/>
                </a:lnTo>
                <a:lnTo>
                  <a:pt x="2667823" y="1571308"/>
                </a:lnTo>
                <a:lnTo>
                  <a:pt x="2659246" y="1564323"/>
                </a:lnTo>
                <a:lnTo>
                  <a:pt x="2650668" y="1557338"/>
                </a:lnTo>
                <a:lnTo>
                  <a:pt x="2642726" y="1549401"/>
                </a:lnTo>
                <a:lnTo>
                  <a:pt x="2634784" y="1541146"/>
                </a:lnTo>
                <a:lnTo>
                  <a:pt x="2630019" y="1548131"/>
                </a:lnTo>
                <a:lnTo>
                  <a:pt x="2624619" y="1555116"/>
                </a:lnTo>
                <a:lnTo>
                  <a:pt x="2618265" y="1561148"/>
                </a:lnTo>
                <a:lnTo>
                  <a:pt x="2612229" y="1567181"/>
                </a:lnTo>
                <a:lnTo>
                  <a:pt x="2605240" y="1572578"/>
                </a:lnTo>
                <a:lnTo>
                  <a:pt x="2597933" y="1577658"/>
                </a:lnTo>
                <a:lnTo>
                  <a:pt x="2590309" y="1582421"/>
                </a:lnTo>
                <a:lnTo>
                  <a:pt x="2581732" y="1586548"/>
                </a:lnTo>
                <a:lnTo>
                  <a:pt x="2576013" y="1589088"/>
                </a:lnTo>
                <a:lnTo>
                  <a:pt x="2570295" y="1591311"/>
                </a:lnTo>
                <a:lnTo>
                  <a:pt x="2564577" y="1593216"/>
                </a:lnTo>
                <a:lnTo>
                  <a:pt x="2558223" y="1594486"/>
                </a:lnTo>
                <a:lnTo>
                  <a:pt x="2552505" y="1595756"/>
                </a:lnTo>
                <a:lnTo>
                  <a:pt x="2546469" y="1597026"/>
                </a:lnTo>
                <a:lnTo>
                  <a:pt x="2540433" y="1597661"/>
                </a:lnTo>
                <a:lnTo>
                  <a:pt x="2534397" y="1597661"/>
                </a:lnTo>
                <a:lnTo>
                  <a:pt x="2528361" y="1597978"/>
                </a:lnTo>
                <a:lnTo>
                  <a:pt x="2522643" y="1597661"/>
                </a:lnTo>
                <a:lnTo>
                  <a:pt x="2516607" y="1597343"/>
                </a:lnTo>
                <a:lnTo>
                  <a:pt x="2510571" y="1596391"/>
                </a:lnTo>
                <a:lnTo>
                  <a:pt x="2504853" y="1595438"/>
                </a:lnTo>
                <a:lnTo>
                  <a:pt x="2499134" y="1594168"/>
                </a:lnTo>
                <a:lnTo>
                  <a:pt x="2493416" y="1592581"/>
                </a:lnTo>
                <a:lnTo>
                  <a:pt x="2488016" y="1590676"/>
                </a:lnTo>
                <a:lnTo>
                  <a:pt x="2482297" y="1588453"/>
                </a:lnTo>
                <a:lnTo>
                  <a:pt x="2476897" y="1586231"/>
                </a:lnTo>
                <a:lnTo>
                  <a:pt x="2471814" y="1583373"/>
                </a:lnTo>
                <a:lnTo>
                  <a:pt x="2466413" y="1580833"/>
                </a:lnTo>
                <a:lnTo>
                  <a:pt x="2461330" y="1577658"/>
                </a:lnTo>
                <a:lnTo>
                  <a:pt x="2456565" y="1574166"/>
                </a:lnTo>
                <a:lnTo>
                  <a:pt x="2451800" y="1570673"/>
                </a:lnTo>
                <a:lnTo>
                  <a:pt x="2447352" y="1566863"/>
                </a:lnTo>
                <a:lnTo>
                  <a:pt x="2442587" y="1562736"/>
                </a:lnTo>
                <a:lnTo>
                  <a:pt x="2438457" y="1558608"/>
                </a:lnTo>
                <a:lnTo>
                  <a:pt x="2434645" y="1554163"/>
                </a:lnTo>
                <a:lnTo>
                  <a:pt x="2430833" y="1549401"/>
                </a:lnTo>
                <a:lnTo>
                  <a:pt x="2426703" y="1544638"/>
                </a:lnTo>
                <a:lnTo>
                  <a:pt x="2423526" y="1539241"/>
                </a:lnTo>
                <a:lnTo>
                  <a:pt x="2420350" y="1533843"/>
                </a:lnTo>
                <a:lnTo>
                  <a:pt x="2417173" y="1528446"/>
                </a:lnTo>
                <a:lnTo>
                  <a:pt x="2411772" y="1529398"/>
                </a:lnTo>
                <a:lnTo>
                  <a:pt x="2406372" y="1529398"/>
                </a:lnTo>
                <a:lnTo>
                  <a:pt x="2400971" y="1529398"/>
                </a:lnTo>
                <a:lnTo>
                  <a:pt x="2395570" y="1528446"/>
                </a:lnTo>
                <a:lnTo>
                  <a:pt x="2390805" y="1527493"/>
                </a:lnTo>
                <a:lnTo>
                  <a:pt x="2385405" y="1526223"/>
                </a:lnTo>
                <a:lnTo>
                  <a:pt x="2380322" y="1524318"/>
                </a:lnTo>
                <a:lnTo>
                  <a:pt x="2375557" y="1522096"/>
                </a:lnTo>
                <a:lnTo>
                  <a:pt x="2371109" y="1519238"/>
                </a:lnTo>
                <a:lnTo>
                  <a:pt x="2366344" y="1516381"/>
                </a:lnTo>
                <a:lnTo>
                  <a:pt x="2362214" y="1512888"/>
                </a:lnTo>
                <a:lnTo>
                  <a:pt x="2358402" y="1509396"/>
                </a:lnTo>
                <a:lnTo>
                  <a:pt x="2354907" y="1504951"/>
                </a:lnTo>
                <a:lnTo>
                  <a:pt x="2351413" y="1500506"/>
                </a:lnTo>
                <a:lnTo>
                  <a:pt x="2348554" y="1495743"/>
                </a:lnTo>
                <a:lnTo>
                  <a:pt x="2346012" y="1490981"/>
                </a:lnTo>
                <a:lnTo>
                  <a:pt x="2343471" y="1484313"/>
                </a:lnTo>
                <a:lnTo>
                  <a:pt x="2341565" y="1478281"/>
                </a:lnTo>
                <a:lnTo>
                  <a:pt x="2340294" y="1471613"/>
                </a:lnTo>
                <a:lnTo>
                  <a:pt x="2339976" y="1465263"/>
                </a:lnTo>
                <a:lnTo>
                  <a:pt x="2339976" y="1458596"/>
                </a:lnTo>
                <a:lnTo>
                  <a:pt x="2340612" y="1452563"/>
                </a:lnTo>
                <a:lnTo>
                  <a:pt x="2342200" y="1445896"/>
                </a:lnTo>
                <a:lnTo>
                  <a:pt x="2344106" y="1440181"/>
                </a:lnTo>
                <a:lnTo>
                  <a:pt x="2346330" y="1433831"/>
                </a:lnTo>
                <a:lnTo>
                  <a:pt x="2349507" y="1428751"/>
                </a:lnTo>
                <a:lnTo>
                  <a:pt x="2353319" y="1423353"/>
                </a:lnTo>
                <a:lnTo>
                  <a:pt x="2357766" y="1418273"/>
                </a:lnTo>
                <a:lnTo>
                  <a:pt x="2362214" y="1413511"/>
                </a:lnTo>
                <a:lnTo>
                  <a:pt x="2367297" y="1409383"/>
                </a:lnTo>
                <a:lnTo>
                  <a:pt x="2372697" y="1405891"/>
                </a:lnTo>
                <a:lnTo>
                  <a:pt x="2378733" y="1402716"/>
                </a:lnTo>
                <a:lnTo>
                  <a:pt x="2385087" y="1400493"/>
                </a:lnTo>
                <a:lnTo>
                  <a:pt x="2390805" y="1398588"/>
                </a:lnTo>
                <a:lnTo>
                  <a:pt x="2396841" y="1397318"/>
                </a:lnTo>
                <a:lnTo>
                  <a:pt x="2402877" y="1397001"/>
                </a:lnTo>
                <a:lnTo>
                  <a:pt x="2409231" y="1397001"/>
                </a:lnTo>
                <a:lnTo>
                  <a:pt x="2414949" y="1397318"/>
                </a:lnTo>
                <a:lnTo>
                  <a:pt x="2420985" y="1398588"/>
                </a:lnTo>
                <a:lnTo>
                  <a:pt x="2426703" y="1400176"/>
                </a:lnTo>
                <a:lnTo>
                  <a:pt x="2431468" y="1393508"/>
                </a:lnTo>
                <a:lnTo>
                  <a:pt x="2436869" y="1387476"/>
                </a:lnTo>
                <a:lnTo>
                  <a:pt x="2442587" y="1381443"/>
                </a:lnTo>
                <a:lnTo>
                  <a:pt x="2448623" y="1376046"/>
                </a:lnTo>
                <a:lnTo>
                  <a:pt x="2455294" y="1370648"/>
                </a:lnTo>
                <a:lnTo>
                  <a:pt x="2462601" y="1365886"/>
                </a:lnTo>
                <a:lnTo>
                  <a:pt x="2469908" y="1361758"/>
                </a:lnTo>
                <a:lnTo>
                  <a:pt x="2477532" y="1357948"/>
                </a:lnTo>
                <a:lnTo>
                  <a:pt x="2485157" y="1354456"/>
                </a:lnTo>
                <a:lnTo>
                  <a:pt x="2493099" y="1351598"/>
                </a:lnTo>
                <a:lnTo>
                  <a:pt x="2501041" y="1349693"/>
                </a:lnTo>
                <a:lnTo>
                  <a:pt x="2509300" y="1348423"/>
                </a:lnTo>
                <a:lnTo>
                  <a:pt x="2516925" y="1347153"/>
                </a:lnTo>
                <a:lnTo>
                  <a:pt x="2524867" y="1346201"/>
                </a:lnTo>
                <a:lnTo>
                  <a:pt x="2532491" y="1346201"/>
                </a:lnTo>
                <a:lnTo>
                  <a:pt x="2540751" y="1346836"/>
                </a:lnTo>
                <a:lnTo>
                  <a:pt x="2548375" y="1347788"/>
                </a:lnTo>
                <a:lnTo>
                  <a:pt x="2555999" y="1349376"/>
                </a:lnTo>
                <a:lnTo>
                  <a:pt x="2563624" y="1351281"/>
                </a:lnTo>
                <a:lnTo>
                  <a:pt x="2570930" y="1353503"/>
                </a:lnTo>
                <a:lnTo>
                  <a:pt x="2578237" y="1356361"/>
                </a:lnTo>
                <a:lnTo>
                  <a:pt x="2585544" y="1359536"/>
                </a:lnTo>
                <a:lnTo>
                  <a:pt x="2592533" y="1363346"/>
                </a:lnTo>
                <a:lnTo>
                  <a:pt x="2599204" y="1367473"/>
                </a:lnTo>
                <a:lnTo>
                  <a:pt x="2602063" y="1358583"/>
                </a:lnTo>
                <a:lnTo>
                  <a:pt x="2605558" y="1350328"/>
                </a:lnTo>
                <a:lnTo>
                  <a:pt x="2609370" y="1341756"/>
                </a:lnTo>
                <a:lnTo>
                  <a:pt x="2614135" y="1333818"/>
                </a:lnTo>
                <a:lnTo>
                  <a:pt x="2618583" y="1325563"/>
                </a:lnTo>
                <a:lnTo>
                  <a:pt x="2623665" y="1317943"/>
                </a:lnTo>
                <a:lnTo>
                  <a:pt x="2629384" y="1310641"/>
                </a:lnTo>
                <a:lnTo>
                  <a:pt x="2635420" y="1303338"/>
                </a:lnTo>
                <a:lnTo>
                  <a:pt x="2641456" y="1296353"/>
                </a:lnTo>
                <a:lnTo>
                  <a:pt x="2648445" y="1290003"/>
                </a:lnTo>
                <a:lnTo>
                  <a:pt x="2655116" y="1283653"/>
                </a:lnTo>
                <a:lnTo>
                  <a:pt x="2663058" y="1277938"/>
                </a:lnTo>
                <a:lnTo>
                  <a:pt x="2670682" y="1272223"/>
                </a:lnTo>
                <a:lnTo>
                  <a:pt x="2678624" y="1267143"/>
                </a:lnTo>
                <a:lnTo>
                  <a:pt x="2687202" y="1262698"/>
                </a:lnTo>
                <a:lnTo>
                  <a:pt x="2696097" y="1257936"/>
                </a:lnTo>
                <a:lnTo>
                  <a:pt x="2705310" y="1254126"/>
                </a:lnTo>
                <a:lnTo>
                  <a:pt x="2714205" y="1250951"/>
                </a:lnTo>
                <a:lnTo>
                  <a:pt x="2723417" y="1248411"/>
                </a:lnTo>
                <a:lnTo>
                  <a:pt x="2732630" y="1246188"/>
                </a:lnTo>
                <a:lnTo>
                  <a:pt x="2741843" y="1244283"/>
                </a:lnTo>
                <a:lnTo>
                  <a:pt x="2751056" y="1243013"/>
                </a:lnTo>
                <a:lnTo>
                  <a:pt x="2760268" y="1242061"/>
                </a:lnTo>
                <a:lnTo>
                  <a:pt x="2769481" y="1241743"/>
                </a:lnTo>
                <a:lnTo>
                  <a:pt x="2778694" y="1242061"/>
                </a:lnTo>
                <a:lnTo>
                  <a:pt x="2787907" y="1242696"/>
                </a:lnTo>
                <a:lnTo>
                  <a:pt x="2797119" y="1243648"/>
                </a:lnTo>
                <a:lnTo>
                  <a:pt x="2806014" y="1245236"/>
                </a:lnTo>
                <a:lnTo>
                  <a:pt x="2814909" y="1247141"/>
                </a:lnTo>
                <a:lnTo>
                  <a:pt x="2823804" y="1249998"/>
                </a:lnTo>
                <a:lnTo>
                  <a:pt x="2832064" y="1252538"/>
                </a:lnTo>
                <a:lnTo>
                  <a:pt x="2840641" y="1256031"/>
                </a:lnTo>
                <a:lnTo>
                  <a:pt x="2842230" y="1248411"/>
                </a:lnTo>
                <a:lnTo>
                  <a:pt x="2844136" y="1240791"/>
                </a:lnTo>
                <a:lnTo>
                  <a:pt x="2846042" y="1233488"/>
                </a:lnTo>
                <a:lnTo>
                  <a:pt x="2848583" y="1226186"/>
                </a:lnTo>
                <a:lnTo>
                  <a:pt x="2851760" y="1219201"/>
                </a:lnTo>
                <a:lnTo>
                  <a:pt x="2855572" y="1212216"/>
                </a:lnTo>
                <a:lnTo>
                  <a:pt x="2859385" y="1205231"/>
                </a:lnTo>
                <a:lnTo>
                  <a:pt x="2864150" y="1199198"/>
                </a:lnTo>
                <a:lnTo>
                  <a:pt x="2868597" y="1193166"/>
                </a:lnTo>
                <a:lnTo>
                  <a:pt x="2873998" y="1186816"/>
                </a:lnTo>
                <a:lnTo>
                  <a:pt x="2879399" y="1181418"/>
                </a:lnTo>
                <a:lnTo>
                  <a:pt x="2885752" y="1176021"/>
                </a:lnTo>
                <a:lnTo>
                  <a:pt x="2891788" y="1171576"/>
                </a:lnTo>
                <a:lnTo>
                  <a:pt x="2898777" y="1166813"/>
                </a:lnTo>
                <a:lnTo>
                  <a:pt x="2905448" y="1162686"/>
                </a:lnTo>
                <a:lnTo>
                  <a:pt x="2912755" y="1158876"/>
                </a:lnTo>
                <a:lnTo>
                  <a:pt x="2920062" y="1156018"/>
                </a:lnTo>
                <a:lnTo>
                  <a:pt x="2927368" y="1153478"/>
                </a:lnTo>
                <a:lnTo>
                  <a:pt x="2934675" y="1151573"/>
                </a:lnTo>
                <a:lnTo>
                  <a:pt x="2942617" y="1149668"/>
                </a:lnTo>
                <a:lnTo>
                  <a:pt x="2949924" y="1148716"/>
                </a:lnTo>
                <a:lnTo>
                  <a:pt x="2957230" y="1148081"/>
                </a:lnTo>
                <a:lnTo>
                  <a:pt x="2964855" y="1147763"/>
                </a:lnTo>
                <a:lnTo>
                  <a:pt x="2972161" y="1148081"/>
                </a:lnTo>
                <a:lnTo>
                  <a:pt x="2979468" y="1148716"/>
                </a:lnTo>
                <a:lnTo>
                  <a:pt x="2986775" y="1149668"/>
                </a:lnTo>
                <a:lnTo>
                  <a:pt x="2993764" y="1151256"/>
                </a:lnTo>
                <a:lnTo>
                  <a:pt x="3001070" y="1153161"/>
                </a:lnTo>
                <a:lnTo>
                  <a:pt x="3007742" y="1155383"/>
                </a:lnTo>
                <a:lnTo>
                  <a:pt x="3014731" y="1157923"/>
                </a:lnTo>
                <a:lnTo>
                  <a:pt x="3021402" y="1161098"/>
                </a:lnTo>
                <a:lnTo>
                  <a:pt x="3027756" y="1164591"/>
                </a:lnTo>
                <a:lnTo>
                  <a:pt x="3027756" y="1156018"/>
                </a:lnTo>
                <a:lnTo>
                  <a:pt x="3028391" y="1147128"/>
                </a:lnTo>
                <a:lnTo>
                  <a:pt x="3029026" y="1138556"/>
                </a:lnTo>
                <a:lnTo>
                  <a:pt x="3030615" y="1129983"/>
                </a:lnTo>
                <a:lnTo>
                  <a:pt x="3032117" y="1121875"/>
                </a:lnTo>
                <a:lnTo>
                  <a:pt x="3031642" y="1121052"/>
                </a:lnTo>
                <a:lnTo>
                  <a:pt x="3028153" y="1114370"/>
                </a:lnTo>
                <a:lnTo>
                  <a:pt x="3024665" y="1107051"/>
                </a:lnTo>
                <a:lnTo>
                  <a:pt x="3021811" y="1114370"/>
                </a:lnTo>
                <a:lnTo>
                  <a:pt x="3018322" y="1121052"/>
                </a:lnTo>
                <a:lnTo>
                  <a:pt x="3014516" y="1127098"/>
                </a:lnTo>
                <a:lnTo>
                  <a:pt x="3010393" y="1131871"/>
                </a:lnTo>
                <a:lnTo>
                  <a:pt x="3006587" y="1135690"/>
                </a:lnTo>
                <a:lnTo>
                  <a:pt x="3004684" y="1136962"/>
                </a:lnTo>
                <a:lnTo>
                  <a:pt x="3002781" y="1138235"/>
                </a:lnTo>
                <a:lnTo>
                  <a:pt x="3000561" y="1138872"/>
                </a:lnTo>
                <a:lnTo>
                  <a:pt x="2998659" y="1139826"/>
                </a:lnTo>
                <a:lnTo>
                  <a:pt x="2996756" y="1139826"/>
                </a:lnTo>
                <a:lnTo>
                  <a:pt x="2994853" y="1139190"/>
                </a:lnTo>
                <a:lnTo>
                  <a:pt x="2992950" y="1138872"/>
                </a:lnTo>
                <a:lnTo>
                  <a:pt x="2991364" y="1137599"/>
                </a:lnTo>
                <a:lnTo>
                  <a:pt x="2989778" y="1136644"/>
                </a:lnTo>
                <a:lnTo>
                  <a:pt x="2988193" y="1135053"/>
                </a:lnTo>
                <a:lnTo>
                  <a:pt x="2986607" y="1133144"/>
                </a:lnTo>
                <a:lnTo>
                  <a:pt x="2985655" y="1131235"/>
                </a:lnTo>
                <a:lnTo>
                  <a:pt x="2983435" y="1126143"/>
                </a:lnTo>
                <a:lnTo>
                  <a:pt x="2981850" y="1120098"/>
                </a:lnTo>
                <a:lnTo>
                  <a:pt x="2980898" y="1113097"/>
                </a:lnTo>
                <a:lnTo>
                  <a:pt x="2980264" y="1105460"/>
                </a:lnTo>
                <a:lnTo>
                  <a:pt x="2980581" y="1097187"/>
                </a:lnTo>
                <a:lnTo>
                  <a:pt x="2974555" y="1103233"/>
                </a:lnTo>
                <a:lnTo>
                  <a:pt x="2968846" y="1107688"/>
                </a:lnTo>
                <a:lnTo>
                  <a:pt x="2962821" y="1111506"/>
                </a:lnTo>
                <a:lnTo>
                  <a:pt x="2957429" y="1114370"/>
                </a:lnTo>
                <a:lnTo>
                  <a:pt x="2952355" y="1116279"/>
                </a:lnTo>
                <a:lnTo>
                  <a:pt x="2949817" y="1116597"/>
                </a:lnTo>
                <a:lnTo>
                  <a:pt x="2947597" y="1116916"/>
                </a:lnTo>
                <a:lnTo>
                  <a:pt x="2945377" y="1116916"/>
                </a:lnTo>
                <a:lnTo>
                  <a:pt x="2943474" y="1116597"/>
                </a:lnTo>
                <a:lnTo>
                  <a:pt x="2941572" y="1115643"/>
                </a:lnTo>
                <a:lnTo>
                  <a:pt x="2939986" y="1115006"/>
                </a:lnTo>
                <a:lnTo>
                  <a:pt x="2938400" y="1113415"/>
                </a:lnTo>
                <a:lnTo>
                  <a:pt x="2937131" y="1111824"/>
                </a:lnTo>
                <a:lnTo>
                  <a:pt x="2936180" y="1109915"/>
                </a:lnTo>
                <a:lnTo>
                  <a:pt x="2935229" y="1108006"/>
                </a:lnTo>
                <a:lnTo>
                  <a:pt x="2934911" y="1105778"/>
                </a:lnTo>
                <a:lnTo>
                  <a:pt x="2934594" y="1103551"/>
                </a:lnTo>
                <a:lnTo>
                  <a:pt x="2934911" y="1098142"/>
                </a:lnTo>
                <a:lnTo>
                  <a:pt x="2935546" y="1091777"/>
                </a:lnTo>
                <a:lnTo>
                  <a:pt x="2937766" y="1085095"/>
                </a:lnTo>
                <a:lnTo>
                  <a:pt x="2940303" y="1078095"/>
                </a:lnTo>
                <a:lnTo>
                  <a:pt x="2943792" y="1070776"/>
                </a:lnTo>
                <a:lnTo>
                  <a:pt x="2936180" y="1073322"/>
                </a:lnTo>
                <a:lnTo>
                  <a:pt x="2928886" y="1075231"/>
                </a:lnTo>
                <a:lnTo>
                  <a:pt x="2922225" y="1076504"/>
                </a:lnTo>
                <a:lnTo>
                  <a:pt x="2915882" y="1076822"/>
                </a:lnTo>
                <a:lnTo>
                  <a:pt x="2910491" y="1076185"/>
                </a:lnTo>
                <a:lnTo>
                  <a:pt x="2907954" y="1075867"/>
                </a:lnTo>
                <a:lnTo>
                  <a:pt x="2905734" y="1074913"/>
                </a:lnTo>
                <a:lnTo>
                  <a:pt x="2903831" y="1074276"/>
                </a:lnTo>
                <a:lnTo>
                  <a:pt x="2902245" y="1073003"/>
                </a:lnTo>
                <a:lnTo>
                  <a:pt x="2900659" y="1071412"/>
                </a:lnTo>
                <a:lnTo>
                  <a:pt x="2899708" y="1069821"/>
                </a:lnTo>
                <a:lnTo>
                  <a:pt x="2898756" y="1067912"/>
                </a:lnTo>
                <a:lnTo>
                  <a:pt x="2898439" y="1066639"/>
                </a:lnTo>
                <a:lnTo>
                  <a:pt x="2898122" y="1064094"/>
                </a:lnTo>
                <a:lnTo>
                  <a:pt x="2898439" y="1062185"/>
                </a:lnTo>
                <a:lnTo>
                  <a:pt x="2898756" y="1059957"/>
                </a:lnTo>
                <a:lnTo>
                  <a:pt x="2899708" y="1057730"/>
                </a:lnTo>
                <a:lnTo>
                  <a:pt x="2901928" y="1052638"/>
                </a:lnTo>
                <a:lnTo>
                  <a:pt x="2905416" y="1047229"/>
                </a:lnTo>
                <a:lnTo>
                  <a:pt x="2909539" y="1041819"/>
                </a:lnTo>
                <a:lnTo>
                  <a:pt x="2914931" y="1036410"/>
                </a:lnTo>
                <a:lnTo>
                  <a:pt x="2920957" y="1031001"/>
                </a:lnTo>
                <a:lnTo>
                  <a:pt x="2913028" y="1030682"/>
                </a:lnTo>
                <a:lnTo>
                  <a:pt x="2905734" y="1029091"/>
                </a:lnTo>
                <a:lnTo>
                  <a:pt x="2898756" y="1027500"/>
                </a:lnTo>
                <a:lnTo>
                  <a:pt x="2893048" y="1025273"/>
                </a:lnTo>
                <a:lnTo>
                  <a:pt x="2888607" y="1022727"/>
                </a:lnTo>
                <a:lnTo>
                  <a:pt x="2886705" y="1021454"/>
                </a:lnTo>
                <a:lnTo>
                  <a:pt x="2884485" y="1019863"/>
                </a:lnTo>
                <a:lnTo>
                  <a:pt x="2883216" y="1017954"/>
                </a:lnTo>
                <a:lnTo>
                  <a:pt x="2882264" y="1016363"/>
                </a:lnTo>
                <a:lnTo>
                  <a:pt x="2881630" y="1014454"/>
                </a:lnTo>
                <a:lnTo>
                  <a:pt x="2881313" y="1012545"/>
                </a:lnTo>
                <a:lnTo>
                  <a:pt x="2881313" y="1010636"/>
                </a:lnTo>
                <a:lnTo>
                  <a:pt x="2881630" y="1008726"/>
                </a:lnTo>
                <a:lnTo>
                  <a:pt x="2881947" y="1006817"/>
                </a:lnTo>
                <a:lnTo>
                  <a:pt x="2883216" y="1004908"/>
                </a:lnTo>
                <a:lnTo>
                  <a:pt x="2884485" y="1002999"/>
                </a:lnTo>
                <a:lnTo>
                  <a:pt x="2886070" y="1001089"/>
                </a:lnTo>
                <a:lnTo>
                  <a:pt x="2890510" y="997589"/>
                </a:lnTo>
                <a:lnTo>
                  <a:pt x="2895268" y="994089"/>
                </a:lnTo>
                <a:lnTo>
                  <a:pt x="2901611" y="990907"/>
                </a:lnTo>
                <a:lnTo>
                  <a:pt x="2908905" y="988361"/>
                </a:lnTo>
                <a:lnTo>
                  <a:pt x="2916517" y="986134"/>
                </a:lnTo>
                <a:lnTo>
                  <a:pt x="2909222" y="981997"/>
                </a:lnTo>
                <a:lnTo>
                  <a:pt x="2903196" y="977861"/>
                </a:lnTo>
                <a:lnTo>
                  <a:pt x="2897805" y="973724"/>
                </a:lnTo>
                <a:lnTo>
                  <a:pt x="2893048" y="968951"/>
                </a:lnTo>
                <a:lnTo>
                  <a:pt x="2889876" y="964814"/>
                </a:lnTo>
                <a:lnTo>
                  <a:pt x="2888925" y="962587"/>
                </a:lnTo>
                <a:lnTo>
                  <a:pt x="2887656" y="960678"/>
                </a:lnTo>
                <a:lnTo>
                  <a:pt x="2887339" y="958132"/>
                </a:lnTo>
                <a:lnTo>
                  <a:pt x="2887022" y="956223"/>
                </a:lnTo>
                <a:lnTo>
                  <a:pt x="2887022" y="954313"/>
                </a:lnTo>
                <a:lnTo>
                  <a:pt x="2887339" y="952404"/>
                </a:lnTo>
                <a:lnTo>
                  <a:pt x="2887973" y="950495"/>
                </a:lnTo>
                <a:lnTo>
                  <a:pt x="2889242" y="948904"/>
                </a:lnTo>
                <a:lnTo>
                  <a:pt x="2890828" y="947631"/>
                </a:lnTo>
                <a:lnTo>
                  <a:pt x="2892413" y="946358"/>
                </a:lnTo>
                <a:lnTo>
                  <a:pt x="2894316" y="945086"/>
                </a:lnTo>
                <a:lnTo>
                  <a:pt x="2896536" y="944131"/>
                </a:lnTo>
                <a:lnTo>
                  <a:pt x="2901928" y="942540"/>
                </a:lnTo>
                <a:lnTo>
                  <a:pt x="2907954" y="941585"/>
                </a:lnTo>
                <a:lnTo>
                  <a:pt x="2914931" y="941267"/>
                </a:lnTo>
                <a:lnTo>
                  <a:pt x="2922225" y="941585"/>
                </a:lnTo>
                <a:lnTo>
                  <a:pt x="2930471" y="942858"/>
                </a:lnTo>
                <a:lnTo>
                  <a:pt x="2925714" y="936176"/>
                </a:lnTo>
                <a:lnTo>
                  <a:pt x="2921591" y="929812"/>
                </a:lnTo>
                <a:lnTo>
                  <a:pt x="2918420" y="923448"/>
                </a:lnTo>
                <a:lnTo>
                  <a:pt x="2916200" y="917720"/>
                </a:lnTo>
                <a:lnTo>
                  <a:pt x="2914931" y="912311"/>
                </a:lnTo>
                <a:lnTo>
                  <a:pt x="2914614" y="910083"/>
                </a:lnTo>
                <a:lnTo>
                  <a:pt x="2914614" y="907856"/>
                </a:lnTo>
                <a:lnTo>
                  <a:pt x="2914931" y="905628"/>
                </a:lnTo>
                <a:lnTo>
                  <a:pt x="2915248" y="903719"/>
                </a:lnTo>
                <a:lnTo>
                  <a:pt x="2916200" y="901492"/>
                </a:lnTo>
                <a:lnTo>
                  <a:pt x="2917151" y="900219"/>
                </a:lnTo>
                <a:lnTo>
                  <a:pt x="2918737" y="898946"/>
                </a:lnTo>
                <a:lnTo>
                  <a:pt x="2920322" y="897673"/>
                </a:lnTo>
                <a:lnTo>
                  <a:pt x="2922225" y="897037"/>
                </a:lnTo>
                <a:lnTo>
                  <a:pt x="2924445" y="896719"/>
                </a:lnTo>
                <a:lnTo>
                  <a:pt x="2926983" y="896400"/>
                </a:lnTo>
                <a:lnTo>
                  <a:pt x="2929203" y="896400"/>
                </a:lnTo>
                <a:lnTo>
                  <a:pt x="2934594" y="897037"/>
                </a:lnTo>
                <a:lnTo>
                  <a:pt x="2940620" y="898628"/>
                </a:lnTo>
                <a:lnTo>
                  <a:pt x="2947280" y="901173"/>
                </a:lnTo>
                <a:lnTo>
                  <a:pt x="2953623" y="904674"/>
                </a:lnTo>
                <a:lnTo>
                  <a:pt x="2960601" y="908810"/>
                </a:lnTo>
                <a:lnTo>
                  <a:pt x="2959015" y="900855"/>
                </a:lnTo>
                <a:lnTo>
                  <a:pt x="2958063" y="893537"/>
                </a:lnTo>
                <a:lnTo>
                  <a:pt x="2957429" y="886536"/>
                </a:lnTo>
                <a:lnTo>
                  <a:pt x="2957429" y="880172"/>
                </a:lnTo>
                <a:lnTo>
                  <a:pt x="2958698" y="874763"/>
                </a:lnTo>
                <a:lnTo>
                  <a:pt x="2959649" y="872217"/>
                </a:lnTo>
                <a:lnTo>
                  <a:pt x="2960283" y="870308"/>
                </a:lnTo>
                <a:lnTo>
                  <a:pt x="2961552" y="868398"/>
                </a:lnTo>
                <a:lnTo>
                  <a:pt x="2962821" y="867126"/>
                </a:lnTo>
                <a:lnTo>
                  <a:pt x="2964406" y="865853"/>
                </a:lnTo>
                <a:lnTo>
                  <a:pt x="2965992" y="864580"/>
                </a:lnTo>
                <a:lnTo>
                  <a:pt x="2967895" y="864262"/>
                </a:lnTo>
                <a:lnTo>
                  <a:pt x="2969798" y="863944"/>
                </a:lnTo>
                <a:lnTo>
                  <a:pt x="2971701" y="863944"/>
                </a:lnTo>
                <a:lnTo>
                  <a:pt x="2974238" y="864262"/>
                </a:lnTo>
                <a:lnTo>
                  <a:pt x="2976458" y="864898"/>
                </a:lnTo>
                <a:lnTo>
                  <a:pt x="2978361" y="865853"/>
                </a:lnTo>
                <a:lnTo>
                  <a:pt x="2983435" y="869035"/>
                </a:lnTo>
                <a:lnTo>
                  <a:pt x="2987875" y="872853"/>
                </a:lnTo>
                <a:lnTo>
                  <a:pt x="2992950" y="877626"/>
                </a:lnTo>
                <a:lnTo>
                  <a:pt x="2997390" y="883672"/>
                </a:lnTo>
                <a:lnTo>
                  <a:pt x="3002147" y="890354"/>
                </a:lnTo>
                <a:lnTo>
                  <a:pt x="3003733" y="882399"/>
                </a:lnTo>
                <a:lnTo>
                  <a:pt x="3005953" y="875081"/>
                </a:lnTo>
                <a:lnTo>
                  <a:pt x="3008173" y="868398"/>
                </a:lnTo>
                <a:lnTo>
                  <a:pt x="3011027" y="862671"/>
                </a:lnTo>
                <a:lnTo>
                  <a:pt x="3013882" y="858534"/>
                </a:lnTo>
                <a:lnTo>
                  <a:pt x="3015785" y="856625"/>
                </a:lnTo>
                <a:lnTo>
                  <a:pt x="3017370" y="855034"/>
                </a:lnTo>
                <a:lnTo>
                  <a:pt x="3019273" y="853761"/>
                </a:lnTo>
                <a:lnTo>
                  <a:pt x="3021176" y="852806"/>
                </a:lnTo>
                <a:lnTo>
                  <a:pt x="3022762" y="852488"/>
                </a:lnTo>
                <a:lnTo>
                  <a:pt x="3024665" y="852488"/>
                </a:lnTo>
                <a:lnTo>
                  <a:pt x="3027202" y="852488"/>
                </a:lnTo>
                <a:lnTo>
                  <a:pt x="3028471" y="852806"/>
                </a:lnTo>
                <a:lnTo>
                  <a:pt x="3030374" y="853761"/>
                </a:lnTo>
                <a:lnTo>
                  <a:pt x="3032276" y="855034"/>
                </a:lnTo>
                <a:lnTo>
                  <a:pt x="3033862" y="856625"/>
                </a:lnTo>
                <a:lnTo>
                  <a:pt x="3035765" y="858534"/>
                </a:lnTo>
                <a:lnTo>
                  <a:pt x="3038937" y="862989"/>
                </a:lnTo>
                <a:lnTo>
                  <a:pt x="3041791" y="868398"/>
                </a:lnTo>
                <a:lnTo>
                  <a:pt x="3044011" y="875081"/>
                </a:lnTo>
                <a:lnTo>
                  <a:pt x="3046231" y="882399"/>
                </a:lnTo>
                <a:lnTo>
                  <a:pt x="3047817" y="890354"/>
                </a:lnTo>
                <a:lnTo>
                  <a:pt x="3052257" y="883672"/>
                </a:lnTo>
                <a:lnTo>
                  <a:pt x="3057014" y="877626"/>
                </a:lnTo>
                <a:lnTo>
                  <a:pt x="3062089" y="872853"/>
                </a:lnTo>
                <a:lnTo>
                  <a:pt x="3066529" y="869035"/>
                </a:lnTo>
                <a:lnTo>
                  <a:pt x="3071286" y="865853"/>
                </a:lnTo>
                <a:lnTo>
                  <a:pt x="3073506" y="864898"/>
                </a:lnTo>
                <a:lnTo>
                  <a:pt x="3075726" y="864262"/>
                </a:lnTo>
                <a:lnTo>
                  <a:pt x="3078263" y="863944"/>
                </a:lnTo>
                <a:lnTo>
                  <a:pt x="3080166" y="863944"/>
                </a:lnTo>
                <a:lnTo>
                  <a:pt x="3082069" y="864262"/>
                </a:lnTo>
                <a:lnTo>
                  <a:pt x="3083972" y="864580"/>
                </a:lnTo>
                <a:lnTo>
                  <a:pt x="3085558" y="865853"/>
                </a:lnTo>
                <a:lnTo>
                  <a:pt x="3086826" y="867126"/>
                </a:lnTo>
                <a:lnTo>
                  <a:pt x="3088095" y="868398"/>
                </a:lnTo>
                <a:lnTo>
                  <a:pt x="3089363" y="870308"/>
                </a:lnTo>
                <a:lnTo>
                  <a:pt x="3090315" y="872217"/>
                </a:lnTo>
                <a:lnTo>
                  <a:pt x="3091266" y="874763"/>
                </a:lnTo>
                <a:lnTo>
                  <a:pt x="3092218" y="880172"/>
                </a:lnTo>
                <a:lnTo>
                  <a:pt x="3092218" y="886536"/>
                </a:lnTo>
                <a:lnTo>
                  <a:pt x="3091901" y="893537"/>
                </a:lnTo>
                <a:lnTo>
                  <a:pt x="3090632" y="900855"/>
                </a:lnTo>
                <a:lnTo>
                  <a:pt x="3088729" y="908810"/>
                </a:lnTo>
                <a:lnTo>
                  <a:pt x="3096024" y="904674"/>
                </a:lnTo>
                <a:lnTo>
                  <a:pt x="3102684" y="901173"/>
                </a:lnTo>
                <a:lnTo>
                  <a:pt x="3109344" y="898628"/>
                </a:lnTo>
                <a:lnTo>
                  <a:pt x="3115370" y="897037"/>
                </a:lnTo>
                <a:lnTo>
                  <a:pt x="3120761" y="896400"/>
                </a:lnTo>
                <a:lnTo>
                  <a:pt x="3122981" y="896400"/>
                </a:lnTo>
                <a:lnTo>
                  <a:pt x="3125201" y="896719"/>
                </a:lnTo>
                <a:lnTo>
                  <a:pt x="3127739" y="897037"/>
                </a:lnTo>
                <a:lnTo>
                  <a:pt x="3129324" y="897673"/>
                </a:lnTo>
                <a:lnTo>
                  <a:pt x="3131227" y="898946"/>
                </a:lnTo>
                <a:lnTo>
                  <a:pt x="3132179" y="900219"/>
                </a:lnTo>
                <a:lnTo>
                  <a:pt x="3133764" y="901492"/>
                </a:lnTo>
                <a:lnTo>
                  <a:pt x="3134399" y="903719"/>
                </a:lnTo>
                <a:lnTo>
                  <a:pt x="3135033" y="905628"/>
                </a:lnTo>
                <a:lnTo>
                  <a:pt x="3135350" y="907856"/>
                </a:lnTo>
                <a:lnTo>
                  <a:pt x="3135350" y="910083"/>
                </a:lnTo>
                <a:lnTo>
                  <a:pt x="3135033" y="912311"/>
                </a:lnTo>
                <a:lnTo>
                  <a:pt x="3133764" y="917720"/>
                </a:lnTo>
                <a:lnTo>
                  <a:pt x="3131544" y="923448"/>
                </a:lnTo>
                <a:lnTo>
                  <a:pt x="3128373" y="929812"/>
                </a:lnTo>
                <a:lnTo>
                  <a:pt x="3124250" y="936176"/>
                </a:lnTo>
                <a:lnTo>
                  <a:pt x="3119176" y="942858"/>
                </a:lnTo>
                <a:lnTo>
                  <a:pt x="3127104" y="941585"/>
                </a:lnTo>
                <a:lnTo>
                  <a:pt x="3135033" y="941267"/>
                </a:lnTo>
                <a:lnTo>
                  <a:pt x="3141693" y="941585"/>
                </a:lnTo>
                <a:lnTo>
                  <a:pt x="3148036" y="942540"/>
                </a:lnTo>
                <a:lnTo>
                  <a:pt x="3153428" y="944131"/>
                </a:lnTo>
                <a:lnTo>
                  <a:pt x="3155648" y="945086"/>
                </a:lnTo>
                <a:lnTo>
                  <a:pt x="3157551" y="946358"/>
                </a:lnTo>
                <a:lnTo>
                  <a:pt x="3159137" y="947631"/>
                </a:lnTo>
                <a:lnTo>
                  <a:pt x="3160722" y="948904"/>
                </a:lnTo>
                <a:lnTo>
                  <a:pt x="3161674" y="950495"/>
                </a:lnTo>
                <a:lnTo>
                  <a:pt x="3162625" y="952404"/>
                </a:lnTo>
                <a:lnTo>
                  <a:pt x="3162942" y="954313"/>
                </a:lnTo>
                <a:lnTo>
                  <a:pt x="3162942" y="956223"/>
                </a:lnTo>
                <a:lnTo>
                  <a:pt x="3162625" y="958132"/>
                </a:lnTo>
                <a:lnTo>
                  <a:pt x="3162308" y="960678"/>
                </a:lnTo>
                <a:lnTo>
                  <a:pt x="3161357" y="962587"/>
                </a:lnTo>
                <a:lnTo>
                  <a:pt x="3159771" y="964814"/>
                </a:lnTo>
                <a:lnTo>
                  <a:pt x="3156916" y="968951"/>
                </a:lnTo>
                <a:lnTo>
                  <a:pt x="3152159" y="973724"/>
                </a:lnTo>
                <a:lnTo>
                  <a:pt x="3146768" y="977861"/>
                </a:lnTo>
                <a:lnTo>
                  <a:pt x="3140742" y="981997"/>
                </a:lnTo>
                <a:lnTo>
                  <a:pt x="3133447" y="986134"/>
                </a:lnTo>
                <a:lnTo>
                  <a:pt x="3141059" y="988361"/>
                </a:lnTo>
                <a:lnTo>
                  <a:pt x="3148353" y="990907"/>
                </a:lnTo>
                <a:lnTo>
                  <a:pt x="3154379" y="994089"/>
                </a:lnTo>
                <a:lnTo>
                  <a:pt x="3149312" y="991413"/>
                </a:lnTo>
                <a:lnTo>
                  <a:pt x="3150698" y="990918"/>
                </a:lnTo>
                <a:lnTo>
                  <a:pt x="3159276" y="988061"/>
                </a:lnTo>
                <a:lnTo>
                  <a:pt x="3168171" y="985838"/>
                </a:lnTo>
                <a:lnTo>
                  <a:pt x="3177066" y="983933"/>
                </a:lnTo>
                <a:lnTo>
                  <a:pt x="3186279" y="982663"/>
                </a:lnTo>
                <a:lnTo>
                  <a:pt x="3195174" y="982028"/>
                </a:lnTo>
                <a:lnTo>
                  <a:pt x="3204386" y="981711"/>
                </a:lnTo>
                <a:lnTo>
                  <a:pt x="3213599" y="981711"/>
                </a:lnTo>
                <a:lnTo>
                  <a:pt x="3212011" y="974091"/>
                </a:lnTo>
                <a:lnTo>
                  <a:pt x="3211058" y="966153"/>
                </a:lnTo>
                <a:lnTo>
                  <a:pt x="3210422" y="958533"/>
                </a:lnTo>
                <a:lnTo>
                  <a:pt x="3210105" y="950913"/>
                </a:lnTo>
                <a:lnTo>
                  <a:pt x="3210422" y="943293"/>
                </a:lnTo>
                <a:lnTo>
                  <a:pt x="3211375" y="935038"/>
                </a:lnTo>
                <a:lnTo>
                  <a:pt x="3212964" y="927736"/>
                </a:lnTo>
                <a:lnTo>
                  <a:pt x="3214234" y="920116"/>
                </a:lnTo>
                <a:lnTo>
                  <a:pt x="3216776" y="912496"/>
                </a:lnTo>
                <a:lnTo>
                  <a:pt x="3219317" y="905193"/>
                </a:lnTo>
                <a:lnTo>
                  <a:pt x="3222812" y="897891"/>
                </a:lnTo>
                <a:lnTo>
                  <a:pt x="3226306" y="890906"/>
                </a:lnTo>
                <a:lnTo>
                  <a:pt x="3230436" y="883921"/>
                </a:lnTo>
                <a:lnTo>
                  <a:pt x="3235201" y="877571"/>
                </a:lnTo>
                <a:lnTo>
                  <a:pt x="3240602" y="870903"/>
                </a:lnTo>
                <a:lnTo>
                  <a:pt x="3246003" y="865188"/>
                </a:lnTo>
                <a:lnTo>
                  <a:pt x="3253309" y="858203"/>
                </a:lnTo>
                <a:lnTo>
                  <a:pt x="3260934" y="852171"/>
                </a:lnTo>
                <a:lnTo>
                  <a:pt x="3268876" y="846456"/>
                </a:lnTo>
                <a:lnTo>
                  <a:pt x="3277453" y="841693"/>
                </a:lnTo>
                <a:lnTo>
                  <a:pt x="3286030" y="837566"/>
                </a:lnTo>
                <a:lnTo>
                  <a:pt x="3294608" y="834073"/>
                </a:lnTo>
                <a:lnTo>
                  <a:pt x="3303821" y="831533"/>
                </a:lnTo>
                <a:lnTo>
                  <a:pt x="3312716" y="829311"/>
                </a:lnTo>
                <a:lnTo>
                  <a:pt x="3322564" y="828041"/>
                </a:lnTo>
                <a:lnTo>
                  <a:pt x="3331776" y="827406"/>
                </a:lnTo>
                <a:lnTo>
                  <a:pt x="3340989" y="827406"/>
                </a:lnTo>
                <a:lnTo>
                  <a:pt x="3350202" y="828358"/>
                </a:lnTo>
                <a:lnTo>
                  <a:pt x="3359732" y="829311"/>
                </a:lnTo>
                <a:lnTo>
                  <a:pt x="3368627" y="831851"/>
                </a:lnTo>
                <a:lnTo>
                  <a:pt x="3377840" y="834391"/>
                </a:lnTo>
                <a:lnTo>
                  <a:pt x="3386735" y="837883"/>
                </a:lnTo>
                <a:lnTo>
                  <a:pt x="3389594" y="831851"/>
                </a:lnTo>
                <a:lnTo>
                  <a:pt x="3393724" y="825501"/>
                </a:lnTo>
                <a:lnTo>
                  <a:pt x="3389277" y="818198"/>
                </a:lnTo>
                <a:lnTo>
                  <a:pt x="3385782" y="810261"/>
                </a:lnTo>
                <a:lnTo>
                  <a:pt x="3383241" y="802323"/>
                </a:lnTo>
                <a:lnTo>
                  <a:pt x="3381017" y="794068"/>
                </a:lnTo>
                <a:lnTo>
                  <a:pt x="3379429" y="786131"/>
                </a:lnTo>
                <a:lnTo>
                  <a:pt x="3378476" y="777558"/>
                </a:lnTo>
                <a:lnTo>
                  <a:pt x="3378476" y="768986"/>
                </a:lnTo>
                <a:lnTo>
                  <a:pt x="3379429" y="760731"/>
                </a:lnTo>
                <a:lnTo>
                  <a:pt x="3380382" y="752476"/>
                </a:lnTo>
                <a:lnTo>
                  <a:pt x="3382288" y="744221"/>
                </a:lnTo>
                <a:lnTo>
                  <a:pt x="3384829" y="735966"/>
                </a:lnTo>
                <a:lnTo>
                  <a:pt x="3388324" y="728346"/>
                </a:lnTo>
                <a:lnTo>
                  <a:pt x="3392136" y="720726"/>
                </a:lnTo>
                <a:lnTo>
                  <a:pt x="3396583" y="713423"/>
                </a:lnTo>
                <a:lnTo>
                  <a:pt x="3401984" y="706438"/>
                </a:lnTo>
                <a:lnTo>
                  <a:pt x="3408338" y="699453"/>
                </a:lnTo>
                <a:lnTo>
                  <a:pt x="3411514" y="695961"/>
                </a:lnTo>
                <a:lnTo>
                  <a:pt x="3415644" y="693103"/>
                </a:lnTo>
                <a:lnTo>
                  <a:pt x="3423269" y="686753"/>
                </a:lnTo>
                <a:lnTo>
                  <a:pt x="3431211" y="681991"/>
                </a:lnTo>
                <a:lnTo>
                  <a:pt x="3439788" y="677546"/>
                </a:lnTo>
                <a:lnTo>
                  <a:pt x="3448048" y="674053"/>
                </a:lnTo>
                <a:lnTo>
                  <a:pt x="3456943" y="671513"/>
                </a:lnTo>
                <a:lnTo>
                  <a:pt x="3466155" y="669608"/>
                </a:lnTo>
                <a:lnTo>
                  <a:pt x="3475368" y="668973"/>
                </a:lnTo>
                <a:lnTo>
                  <a:pt x="3477910" y="660083"/>
                </a:lnTo>
                <a:lnTo>
                  <a:pt x="3480451" y="651511"/>
                </a:lnTo>
                <a:lnTo>
                  <a:pt x="3483946" y="643573"/>
                </a:lnTo>
                <a:lnTo>
                  <a:pt x="3487758" y="635001"/>
                </a:lnTo>
                <a:lnTo>
                  <a:pt x="3491888" y="627381"/>
                </a:lnTo>
                <a:lnTo>
                  <a:pt x="3497288" y="619761"/>
                </a:lnTo>
                <a:lnTo>
                  <a:pt x="3502689" y="612458"/>
                </a:lnTo>
                <a:lnTo>
                  <a:pt x="3509043" y="605156"/>
                </a:lnTo>
                <a:lnTo>
                  <a:pt x="3513172" y="600711"/>
                </a:lnTo>
                <a:lnTo>
                  <a:pt x="3517620" y="596583"/>
                </a:lnTo>
                <a:lnTo>
                  <a:pt x="3522067" y="592773"/>
                </a:lnTo>
                <a:lnTo>
                  <a:pt x="3526515" y="589281"/>
                </a:lnTo>
                <a:lnTo>
                  <a:pt x="3531598" y="585788"/>
                </a:lnTo>
                <a:lnTo>
                  <a:pt x="3536363" y="582613"/>
                </a:lnTo>
                <a:lnTo>
                  <a:pt x="3541128" y="579756"/>
                </a:lnTo>
                <a:lnTo>
                  <a:pt x="3546211" y="576898"/>
                </a:lnTo>
                <a:lnTo>
                  <a:pt x="3551612" y="574676"/>
                </a:lnTo>
                <a:lnTo>
                  <a:pt x="3556695" y="572453"/>
                </a:lnTo>
                <a:lnTo>
                  <a:pt x="3562095" y="569913"/>
                </a:lnTo>
                <a:lnTo>
                  <a:pt x="3567496" y="568643"/>
                </a:lnTo>
                <a:lnTo>
                  <a:pt x="3572896" y="567056"/>
                </a:lnTo>
                <a:lnTo>
                  <a:pt x="3578297" y="565468"/>
                </a:lnTo>
                <a:lnTo>
                  <a:pt x="3583380" y="564198"/>
                </a:lnTo>
                <a:lnTo>
                  <a:pt x="3589416" y="563563"/>
                </a:lnTo>
                <a:lnTo>
                  <a:pt x="3600535" y="562293"/>
                </a:lnTo>
                <a:lnTo>
                  <a:pt x="3611653" y="562293"/>
                </a:lnTo>
                <a:lnTo>
                  <a:pt x="3622772" y="562611"/>
                </a:lnTo>
                <a:lnTo>
                  <a:pt x="3628491" y="563563"/>
                </a:lnTo>
                <a:lnTo>
                  <a:pt x="3633891" y="564833"/>
                </a:lnTo>
                <a:lnTo>
                  <a:pt x="3639292" y="565786"/>
                </a:lnTo>
                <a:lnTo>
                  <a:pt x="3645010" y="567056"/>
                </a:lnTo>
                <a:lnTo>
                  <a:pt x="3650411" y="568961"/>
                </a:lnTo>
                <a:lnTo>
                  <a:pt x="3655811" y="570548"/>
                </a:lnTo>
                <a:lnTo>
                  <a:pt x="3661212" y="572771"/>
                </a:lnTo>
                <a:lnTo>
                  <a:pt x="3666295" y="574993"/>
                </a:lnTo>
                <a:lnTo>
                  <a:pt x="3671695" y="577851"/>
                </a:lnTo>
                <a:lnTo>
                  <a:pt x="3676460" y="580391"/>
                </a:lnTo>
                <a:lnTo>
                  <a:pt x="3681226" y="571183"/>
                </a:lnTo>
                <a:lnTo>
                  <a:pt x="3686626" y="561976"/>
                </a:lnTo>
                <a:lnTo>
                  <a:pt x="3692980" y="553403"/>
                </a:lnTo>
                <a:lnTo>
                  <a:pt x="3699969" y="545148"/>
                </a:lnTo>
                <a:lnTo>
                  <a:pt x="3705052" y="540386"/>
                </a:lnTo>
                <a:lnTo>
                  <a:pt x="3710135" y="535941"/>
                </a:lnTo>
                <a:lnTo>
                  <a:pt x="3714900" y="531496"/>
                </a:lnTo>
                <a:lnTo>
                  <a:pt x="3720300" y="527368"/>
                </a:lnTo>
                <a:lnTo>
                  <a:pt x="3725701" y="523876"/>
                </a:lnTo>
                <a:lnTo>
                  <a:pt x="3731419" y="520383"/>
                </a:lnTo>
                <a:lnTo>
                  <a:pt x="3737455" y="517526"/>
                </a:lnTo>
                <a:lnTo>
                  <a:pt x="3743173" y="514668"/>
                </a:lnTo>
                <a:lnTo>
                  <a:pt x="3749209" y="512128"/>
                </a:lnTo>
                <a:lnTo>
                  <a:pt x="3755563" y="510223"/>
                </a:lnTo>
                <a:lnTo>
                  <a:pt x="3761599" y="508318"/>
                </a:lnTo>
                <a:lnTo>
                  <a:pt x="3767635" y="506731"/>
                </a:lnTo>
                <a:lnTo>
                  <a:pt x="3773989" y="505143"/>
                </a:lnTo>
                <a:lnTo>
                  <a:pt x="3780342" y="504191"/>
                </a:lnTo>
                <a:lnTo>
                  <a:pt x="3786696" y="503556"/>
                </a:lnTo>
                <a:lnTo>
                  <a:pt x="3793049" y="503238"/>
                </a:lnTo>
                <a:close/>
                <a:moveTo>
                  <a:pt x="3656225" y="320675"/>
                </a:moveTo>
                <a:lnTo>
                  <a:pt x="3659033" y="320675"/>
                </a:lnTo>
                <a:lnTo>
                  <a:pt x="3661840" y="320675"/>
                </a:lnTo>
                <a:lnTo>
                  <a:pt x="3664648" y="320996"/>
                </a:lnTo>
                <a:lnTo>
                  <a:pt x="3667144" y="321638"/>
                </a:lnTo>
                <a:lnTo>
                  <a:pt x="3669640" y="322602"/>
                </a:lnTo>
                <a:lnTo>
                  <a:pt x="3672136" y="323887"/>
                </a:lnTo>
                <a:lnTo>
                  <a:pt x="3674008" y="325171"/>
                </a:lnTo>
                <a:lnTo>
                  <a:pt x="3676192" y="326777"/>
                </a:lnTo>
                <a:lnTo>
                  <a:pt x="3678064" y="328704"/>
                </a:lnTo>
                <a:lnTo>
                  <a:pt x="3680248" y="330631"/>
                </a:lnTo>
                <a:lnTo>
                  <a:pt x="3681496" y="332558"/>
                </a:lnTo>
                <a:lnTo>
                  <a:pt x="3682744" y="334807"/>
                </a:lnTo>
                <a:lnTo>
                  <a:pt x="3683992" y="337697"/>
                </a:lnTo>
                <a:lnTo>
                  <a:pt x="3684928" y="339945"/>
                </a:lnTo>
                <a:lnTo>
                  <a:pt x="3685864" y="342836"/>
                </a:lnTo>
                <a:lnTo>
                  <a:pt x="3686176" y="345405"/>
                </a:lnTo>
                <a:lnTo>
                  <a:pt x="3686176" y="347975"/>
                </a:lnTo>
                <a:lnTo>
                  <a:pt x="3686176" y="351186"/>
                </a:lnTo>
                <a:lnTo>
                  <a:pt x="3685864" y="354077"/>
                </a:lnTo>
                <a:lnTo>
                  <a:pt x="3684928" y="356646"/>
                </a:lnTo>
                <a:lnTo>
                  <a:pt x="3683992" y="358895"/>
                </a:lnTo>
                <a:lnTo>
                  <a:pt x="3682744" y="361785"/>
                </a:lnTo>
                <a:lnTo>
                  <a:pt x="3681496" y="363712"/>
                </a:lnTo>
                <a:lnTo>
                  <a:pt x="3680248" y="365960"/>
                </a:lnTo>
                <a:lnTo>
                  <a:pt x="3678064" y="367887"/>
                </a:lnTo>
                <a:lnTo>
                  <a:pt x="3676192" y="369814"/>
                </a:lnTo>
                <a:lnTo>
                  <a:pt x="3674008" y="371420"/>
                </a:lnTo>
                <a:lnTo>
                  <a:pt x="3672136" y="372705"/>
                </a:lnTo>
                <a:lnTo>
                  <a:pt x="3669640" y="373668"/>
                </a:lnTo>
                <a:lnTo>
                  <a:pt x="3667144" y="374953"/>
                </a:lnTo>
                <a:lnTo>
                  <a:pt x="3664648" y="375274"/>
                </a:lnTo>
                <a:lnTo>
                  <a:pt x="3661840" y="376238"/>
                </a:lnTo>
                <a:lnTo>
                  <a:pt x="3659033" y="376238"/>
                </a:lnTo>
                <a:lnTo>
                  <a:pt x="3656225" y="376238"/>
                </a:lnTo>
                <a:lnTo>
                  <a:pt x="3653729" y="375274"/>
                </a:lnTo>
                <a:lnTo>
                  <a:pt x="3650921" y="374953"/>
                </a:lnTo>
                <a:lnTo>
                  <a:pt x="3648737" y="373668"/>
                </a:lnTo>
                <a:lnTo>
                  <a:pt x="3646241" y="372705"/>
                </a:lnTo>
                <a:lnTo>
                  <a:pt x="3643745" y="371420"/>
                </a:lnTo>
                <a:lnTo>
                  <a:pt x="3641873" y="369814"/>
                </a:lnTo>
                <a:lnTo>
                  <a:pt x="3640001" y="367887"/>
                </a:lnTo>
                <a:lnTo>
                  <a:pt x="3638129" y="365960"/>
                </a:lnTo>
                <a:lnTo>
                  <a:pt x="3636569" y="363712"/>
                </a:lnTo>
                <a:lnTo>
                  <a:pt x="3635633" y="361785"/>
                </a:lnTo>
                <a:lnTo>
                  <a:pt x="3634385" y="358895"/>
                </a:lnTo>
                <a:lnTo>
                  <a:pt x="3633137" y="356646"/>
                </a:lnTo>
                <a:lnTo>
                  <a:pt x="3632513" y="354077"/>
                </a:lnTo>
                <a:lnTo>
                  <a:pt x="3632201" y="351186"/>
                </a:lnTo>
                <a:lnTo>
                  <a:pt x="3632201" y="347975"/>
                </a:lnTo>
                <a:lnTo>
                  <a:pt x="3632201" y="345405"/>
                </a:lnTo>
                <a:lnTo>
                  <a:pt x="3632513" y="342836"/>
                </a:lnTo>
                <a:lnTo>
                  <a:pt x="3633137" y="339945"/>
                </a:lnTo>
                <a:lnTo>
                  <a:pt x="3634385" y="337697"/>
                </a:lnTo>
                <a:lnTo>
                  <a:pt x="3635633" y="334807"/>
                </a:lnTo>
                <a:lnTo>
                  <a:pt x="3636569" y="332558"/>
                </a:lnTo>
                <a:lnTo>
                  <a:pt x="3638129" y="330631"/>
                </a:lnTo>
                <a:lnTo>
                  <a:pt x="3640001" y="328704"/>
                </a:lnTo>
                <a:lnTo>
                  <a:pt x="3641873" y="326777"/>
                </a:lnTo>
                <a:lnTo>
                  <a:pt x="3643745" y="325171"/>
                </a:lnTo>
                <a:lnTo>
                  <a:pt x="3646241" y="323887"/>
                </a:lnTo>
                <a:lnTo>
                  <a:pt x="3648737" y="322602"/>
                </a:lnTo>
                <a:lnTo>
                  <a:pt x="3650921" y="321638"/>
                </a:lnTo>
                <a:lnTo>
                  <a:pt x="3653729" y="320996"/>
                </a:lnTo>
                <a:lnTo>
                  <a:pt x="3656225" y="320675"/>
                </a:lnTo>
                <a:close/>
                <a:moveTo>
                  <a:pt x="3659031" y="271463"/>
                </a:moveTo>
                <a:lnTo>
                  <a:pt x="3657137" y="271781"/>
                </a:lnTo>
                <a:lnTo>
                  <a:pt x="3655244" y="273051"/>
                </a:lnTo>
                <a:lnTo>
                  <a:pt x="3653350" y="274956"/>
                </a:lnTo>
                <a:lnTo>
                  <a:pt x="3651773" y="277178"/>
                </a:lnTo>
                <a:lnTo>
                  <a:pt x="3650195" y="280353"/>
                </a:lnTo>
                <a:lnTo>
                  <a:pt x="3648617" y="283846"/>
                </a:lnTo>
                <a:lnTo>
                  <a:pt x="3647986" y="287656"/>
                </a:lnTo>
                <a:lnTo>
                  <a:pt x="3646724" y="292101"/>
                </a:lnTo>
                <a:lnTo>
                  <a:pt x="3644515" y="288291"/>
                </a:lnTo>
                <a:lnTo>
                  <a:pt x="3641674" y="285433"/>
                </a:lnTo>
                <a:lnTo>
                  <a:pt x="3639150" y="282576"/>
                </a:lnTo>
                <a:lnTo>
                  <a:pt x="3636310" y="280353"/>
                </a:lnTo>
                <a:lnTo>
                  <a:pt x="3634101" y="278766"/>
                </a:lnTo>
                <a:lnTo>
                  <a:pt x="3631576" y="278131"/>
                </a:lnTo>
                <a:lnTo>
                  <a:pt x="3629683" y="277496"/>
                </a:lnTo>
                <a:lnTo>
                  <a:pt x="3627158" y="278448"/>
                </a:lnTo>
                <a:lnTo>
                  <a:pt x="3625581" y="279401"/>
                </a:lnTo>
                <a:lnTo>
                  <a:pt x="3624318" y="281306"/>
                </a:lnTo>
                <a:lnTo>
                  <a:pt x="3623372" y="283846"/>
                </a:lnTo>
                <a:lnTo>
                  <a:pt x="3622740" y="286386"/>
                </a:lnTo>
                <a:lnTo>
                  <a:pt x="3622740" y="289878"/>
                </a:lnTo>
                <a:lnTo>
                  <a:pt x="3623056" y="293688"/>
                </a:lnTo>
                <a:lnTo>
                  <a:pt x="3623372" y="297816"/>
                </a:lnTo>
                <a:lnTo>
                  <a:pt x="3624634" y="302261"/>
                </a:lnTo>
                <a:lnTo>
                  <a:pt x="3620847" y="300038"/>
                </a:lnTo>
                <a:lnTo>
                  <a:pt x="3617060" y="297816"/>
                </a:lnTo>
                <a:lnTo>
                  <a:pt x="3613589" y="296546"/>
                </a:lnTo>
                <a:lnTo>
                  <a:pt x="3610433" y="295593"/>
                </a:lnTo>
                <a:lnTo>
                  <a:pt x="3607278" y="295276"/>
                </a:lnTo>
                <a:lnTo>
                  <a:pt x="3604753" y="295276"/>
                </a:lnTo>
                <a:lnTo>
                  <a:pt x="3602860" y="295911"/>
                </a:lnTo>
                <a:lnTo>
                  <a:pt x="3600966" y="297498"/>
                </a:lnTo>
                <a:lnTo>
                  <a:pt x="3599704" y="299086"/>
                </a:lnTo>
                <a:lnTo>
                  <a:pt x="3599388" y="301308"/>
                </a:lnTo>
                <a:lnTo>
                  <a:pt x="3599704" y="304166"/>
                </a:lnTo>
                <a:lnTo>
                  <a:pt x="3600020" y="306706"/>
                </a:lnTo>
                <a:lnTo>
                  <a:pt x="3601597" y="310198"/>
                </a:lnTo>
                <a:lnTo>
                  <a:pt x="3603175" y="313373"/>
                </a:lnTo>
                <a:lnTo>
                  <a:pt x="3605384" y="316866"/>
                </a:lnTo>
                <a:lnTo>
                  <a:pt x="3608224" y="320358"/>
                </a:lnTo>
                <a:lnTo>
                  <a:pt x="3603491" y="319723"/>
                </a:lnTo>
                <a:lnTo>
                  <a:pt x="3599704" y="319406"/>
                </a:lnTo>
                <a:lnTo>
                  <a:pt x="3595917" y="319723"/>
                </a:lnTo>
                <a:lnTo>
                  <a:pt x="3592446" y="320358"/>
                </a:lnTo>
                <a:lnTo>
                  <a:pt x="3589921" y="320993"/>
                </a:lnTo>
                <a:lnTo>
                  <a:pt x="3587397" y="322263"/>
                </a:lnTo>
                <a:lnTo>
                  <a:pt x="3585503" y="323851"/>
                </a:lnTo>
                <a:lnTo>
                  <a:pt x="3584872" y="325756"/>
                </a:lnTo>
                <a:lnTo>
                  <a:pt x="3584557" y="327978"/>
                </a:lnTo>
                <a:lnTo>
                  <a:pt x="3584872" y="330201"/>
                </a:lnTo>
                <a:lnTo>
                  <a:pt x="3586135" y="332423"/>
                </a:lnTo>
                <a:lnTo>
                  <a:pt x="3588028" y="334963"/>
                </a:lnTo>
                <a:lnTo>
                  <a:pt x="3590237" y="337186"/>
                </a:lnTo>
                <a:lnTo>
                  <a:pt x="3593393" y="339408"/>
                </a:lnTo>
                <a:lnTo>
                  <a:pt x="3596548" y="341631"/>
                </a:lnTo>
                <a:lnTo>
                  <a:pt x="3600651" y="343853"/>
                </a:lnTo>
                <a:lnTo>
                  <a:pt x="3596233" y="345123"/>
                </a:lnTo>
                <a:lnTo>
                  <a:pt x="3592446" y="346711"/>
                </a:lnTo>
                <a:lnTo>
                  <a:pt x="3588975" y="348298"/>
                </a:lnTo>
                <a:lnTo>
                  <a:pt x="3586450" y="350203"/>
                </a:lnTo>
                <a:lnTo>
                  <a:pt x="3583926" y="352108"/>
                </a:lnTo>
                <a:lnTo>
                  <a:pt x="3582663" y="354013"/>
                </a:lnTo>
                <a:lnTo>
                  <a:pt x="3581401" y="355918"/>
                </a:lnTo>
                <a:lnTo>
                  <a:pt x="3581401" y="358458"/>
                </a:lnTo>
                <a:lnTo>
                  <a:pt x="3581717" y="360363"/>
                </a:lnTo>
                <a:lnTo>
                  <a:pt x="3583294" y="362268"/>
                </a:lnTo>
                <a:lnTo>
                  <a:pt x="3585188" y="363538"/>
                </a:lnTo>
                <a:lnTo>
                  <a:pt x="3588028" y="365126"/>
                </a:lnTo>
                <a:lnTo>
                  <a:pt x="3590868" y="366396"/>
                </a:lnTo>
                <a:lnTo>
                  <a:pt x="3594655" y="367031"/>
                </a:lnTo>
                <a:lnTo>
                  <a:pt x="3598442" y="367983"/>
                </a:lnTo>
                <a:lnTo>
                  <a:pt x="3603175" y="368301"/>
                </a:lnTo>
                <a:lnTo>
                  <a:pt x="3599704" y="371476"/>
                </a:lnTo>
                <a:lnTo>
                  <a:pt x="3596548" y="374016"/>
                </a:lnTo>
                <a:lnTo>
                  <a:pt x="3594339" y="377191"/>
                </a:lnTo>
                <a:lnTo>
                  <a:pt x="3592446" y="379731"/>
                </a:lnTo>
                <a:lnTo>
                  <a:pt x="3591184" y="382588"/>
                </a:lnTo>
                <a:lnTo>
                  <a:pt x="3590552" y="385128"/>
                </a:lnTo>
                <a:lnTo>
                  <a:pt x="3590552" y="387351"/>
                </a:lnTo>
                <a:lnTo>
                  <a:pt x="3591184" y="389573"/>
                </a:lnTo>
                <a:lnTo>
                  <a:pt x="3592761" y="390843"/>
                </a:lnTo>
                <a:lnTo>
                  <a:pt x="3594655" y="392113"/>
                </a:lnTo>
                <a:lnTo>
                  <a:pt x="3597179" y="392748"/>
                </a:lnTo>
                <a:lnTo>
                  <a:pt x="3600020" y="392748"/>
                </a:lnTo>
                <a:lnTo>
                  <a:pt x="3603491" y="392748"/>
                </a:lnTo>
                <a:lnTo>
                  <a:pt x="3606962" y="392113"/>
                </a:lnTo>
                <a:lnTo>
                  <a:pt x="3611064" y="390843"/>
                </a:lnTo>
                <a:lnTo>
                  <a:pt x="3615482" y="389891"/>
                </a:lnTo>
                <a:lnTo>
                  <a:pt x="3613589" y="393701"/>
                </a:lnTo>
                <a:lnTo>
                  <a:pt x="3612011" y="397511"/>
                </a:lnTo>
                <a:lnTo>
                  <a:pt x="3610749" y="401321"/>
                </a:lnTo>
                <a:lnTo>
                  <a:pt x="3610433" y="404496"/>
                </a:lnTo>
                <a:lnTo>
                  <a:pt x="3610433" y="407353"/>
                </a:lnTo>
                <a:lnTo>
                  <a:pt x="3610749" y="410211"/>
                </a:lnTo>
                <a:lnTo>
                  <a:pt x="3611696" y="412116"/>
                </a:lnTo>
                <a:lnTo>
                  <a:pt x="3612958" y="413703"/>
                </a:lnTo>
                <a:lnTo>
                  <a:pt x="3615167" y="414338"/>
                </a:lnTo>
                <a:lnTo>
                  <a:pt x="3617376" y="414656"/>
                </a:lnTo>
                <a:lnTo>
                  <a:pt x="3619900" y="414338"/>
                </a:lnTo>
                <a:lnTo>
                  <a:pt x="3622740" y="413386"/>
                </a:lnTo>
                <a:lnTo>
                  <a:pt x="3625581" y="411798"/>
                </a:lnTo>
                <a:lnTo>
                  <a:pt x="3628736" y="409893"/>
                </a:lnTo>
                <a:lnTo>
                  <a:pt x="3631892" y="407036"/>
                </a:lnTo>
                <a:lnTo>
                  <a:pt x="3635363" y="404178"/>
                </a:lnTo>
                <a:lnTo>
                  <a:pt x="3635363" y="408623"/>
                </a:lnTo>
                <a:lnTo>
                  <a:pt x="3635363" y="412751"/>
                </a:lnTo>
                <a:lnTo>
                  <a:pt x="3635994" y="416243"/>
                </a:lnTo>
                <a:lnTo>
                  <a:pt x="3636941" y="419736"/>
                </a:lnTo>
                <a:lnTo>
                  <a:pt x="3637888" y="422593"/>
                </a:lnTo>
                <a:lnTo>
                  <a:pt x="3639150" y="424498"/>
                </a:lnTo>
                <a:lnTo>
                  <a:pt x="3641043" y="426086"/>
                </a:lnTo>
                <a:lnTo>
                  <a:pt x="3642937" y="427038"/>
                </a:lnTo>
                <a:lnTo>
                  <a:pt x="3644830" y="427038"/>
                </a:lnTo>
                <a:lnTo>
                  <a:pt x="3647039" y="426403"/>
                </a:lnTo>
                <a:lnTo>
                  <a:pt x="3649248" y="424816"/>
                </a:lnTo>
                <a:lnTo>
                  <a:pt x="3651457" y="422911"/>
                </a:lnTo>
                <a:lnTo>
                  <a:pt x="3653666" y="420053"/>
                </a:lnTo>
                <a:lnTo>
                  <a:pt x="3655559" y="417196"/>
                </a:lnTo>
                <a:lnTo>
                  <a:pt x="3657453" y="413386"/>
                </a:lnTo>
                <a:lnTo>
                  <a:pt x="3659031" y="409258"/>
                </a:lnTo>
                <a:lnTo>
                  <a:pt x="3660924" y="413386"/>
                </a:lnTo>
                <a:lnTo>
                  <a:pt x="3662818" y="417196"/>
                </a:lnTo>
                <a:lnTo>
                  <a:pt x="3664711" y="420053"/>
                </a:lnTo>
                <a:lnTo>
                  <a:pt x="3666604" y="422911"/>
                </a:lnTo>
                <a:lnTo>
                  <a:pt x="3668813" y="424816"/>
                </a:lnTo>
                <a:lnTo>
                  <a:pt x="3671022" y="426403"/>
                </a:lnTo>
                <a:lnTo>
                  <a:pt x="3673231" y="427038"/>
                </a:lnTo>
                <a:lnTo>
                  <a:pt x="3675440" y="427038"/>
                </a:lnTo>
                <a:lnTo>
                  <a:pt x="3677334" y="426086"/>
                </a:lnTo>
                <a:lnTo>
                  <a:pt x="3678911" y="424498"/>
                </a:lnTo>
                <a:lnTo>
                  <a:pt x="3680489" y="422593"/>
                </a:lnTo>
                <a:lnTo>
                  <a:pt x="3681436" y="419736"/>
                </a:lnTo>
                <a:lnTo>
                  <a:pt x="3682383" y="416243"/>
                </a:lnTo>
                <a:lnTo>
                  <a:pt x="3683014" y="412751"/>
                </a:lnTo>
                <a:lnTo>
                  <a:pt x="3683014" y="408623"/>
                </a:lnTo>
                <a:lnTo>
                  <a:pt x="3683014" y="404178"/>
                </a:lnTo>
                <a:lnTo>
                  <a:pt x="3686485" y="407036"/>
                </a:lnTo>
                <a:lnTo>
                  <a:pt x="3689641" y="409893"/>
                </a:lnTo>
                <a:lnTo>
                  <a:pt x="3692481" y="411798"/>
                </a:lnTo>
                <a:lnTo>
                  <a:pt x="3695637" y="413386"/>
                </a:lnTo>
                <a:lnTo>
                  <a:pt x="3698161" y="414338"/>
                </a:lnTo>
                <a:lnTo>
                  <a:pt x="3701001" y="414656"/>
                </a:lnTo>
                <a:lnTo>
                  <a:pt x="3703210" y="414338"/>
                </a:lnTo>
                <a:lnTo>
                  <a:pt x="3705104" y="413703"/>
                </a:lnTo>
                <a:lnTo>
                  <a:pt x="3706366" y="412116"/>
                </a:lnTo>
                <a:lnTo>
                  <a:pt x="3707313" y="410211"/>
                </a:lnTo>
                <a:lnTo>
                  <a:pt x="3707944" y="407353"/>
                </a:lnTo>
                <a:lnTo>
                  <a:pt x="3707944" y="404496"/>
                </a:lnTo>
                <a:lnTo>
                  <a:pt x="3706997" y="401321"/>
                </a:lnTo>
                <a:lnTo>
                  <a:pt x="3706366" y="397511"/>
                </a:lnTo>
                <a:lnTo>
                  <a:pt x="3704788" y="393701"/>
                </a:lnTo>
                <a:lnTo>
                  <a:pt x="3702895" y="389891"/>
                </a:lnTo>
                <a:lnTo>
                  <a:pt x="3706997" y="390843"/>
                </a:lnTo>
                <a:lnTo>
                  <a:pt x="3710784" y="392113"/>
                </a:lnTo>
                <a:lnTo>
                  <a:pt x="3714571" y="392748"/>
                </a:lnTo>
                <a:lnTo>
                  <a:pt x="3718042" y="392748"/>
                </a:lnTo>
                <a:lnTo>
                  <a:pt x="3720882" y="392748"/>
                </a:lnTo>
                <a:lnTo>
                  <a:pt x="3723407" y="392113"/>
                </a:lnTo>
                <a:lnTo>
                  <a:pt x="3725300" y="390843"/>
                </a:lnTo>
                <a:lnTo>
                  <a:pt x="3726878" y="389573"/>
                </a:lnTo>
                <a:lnTo>
                  <a:pt x="3727193" y="387351"/>
                </a:lnTo>
                <a:lnTo>
                  <a:pt x="3727193" y="385128"/>
                </a:lnTo>
                <a:lnTo>
                  <a:pt x="3726878" y="382588"/>
                </a:lnTo>
                <a:lnTo>
                  <a:pt x="3725300" y="379731"/>
                </a:lnTo>
                <a:lnTo>
                  <a:pt x="3723722" y="377191"/>
                </a:lnTo>
                <a:lnTo>
                  <a:pt x="3721198" y="374016"/>
                </a:lnTo>
                <a:lnTo>
                  <a:pt x="3718673" y="371476"/>
                </a:lnTo>
                <a:lnTo>
                  <a:pt x="3715202" y="368301"/>
                </a:lnTo>
                <a:lnTo>
                  <a:pt x="3719620" y="367983"/>
                </a:lnTo>
                <a:lnTo>
                  <a:pt x="3723407" y="367031"/>
                </a:lnTo>
                <a:lnTo>
                  <a:pt x="3727193" y="366396"/>
                </a:lnTo>
                <a:lnTo>
                  <a:pt x="3730349" y="365126"/>
                </a:lnTo>
                <a:lnTo>
                  <a:pt x="3733189" y="363538"/>
                </a:lnTo>
                <a:lnTo>
                  <a:pt x="3735083" y="362268"/>
                </a:lnTo>
                <a:lnTo>
                  <a:pt x="3736029" y="360363"/>
                </a:lnTo>
                <a:lnTo>
                  <a:pt x="3736976" y="358458"/>
                </a:lnTo>
                <a:lnTo>
                  <a:pt x="3736345" y="355918"/>
                </a:lnTo>
                <a:lnTo>
                  <a:pt x="3735714" y="354013"/>
                </a:lnTo>
                <a:lnTo>
                  <a:pt x="3734136" y="352108"/>
                </a:lnTo>
                <a:lnTo>
                  <a:pt x="3731927" y="350203"/>
                </a:lnTo>
                <a:lnTo>
                  <a:pt x="3728771" y="348298"/>
                </a:lnTo>
                <a:lnTo>
                  <a:pt x="3725931" y="346711"/>
                </a:lnTo>
                <a:lnTo>
                  <a:pt x="3721829" y="345123"/>
                </a:lnTo>
                <a:lnTo>
                  <a:pt x="3717726" y="343853"/>
                </a:lnTo>
                <a:lnTo>
                  <a:pt x="3721513" y="341631"/>
                </a:lnTo>
                <a:lnTo>
                  <a:pt x="3724984" y="339408"/>
                </a:lnTo>
                <a:lnTo>
                  <a:pt x="3727825" y="337186"/>
                </a:lnTo>
                <a:lnTo>
                  <a:pt x="3730349" y="334963"/>
                </a:lnTo>
                <a:lnTo>
                  <a:pt x="3731927" y="332423"/>
                </a:lnTo>
                <a:lnTo>
                  <a:pt x="3733189" y="330201"/>
                </a:lnTo>
                <a:lnTo>
                  <a:pt x="3733820" y="327978"/>
                </a:lnTo>
                <a:lnTo>
                  <a:pt x="3733505" y="325756"/>
                </a:lnTo>
                <a:lnTo>
                  <a:pt x="3732242" y="323851"/>
                </a:lnTo>
                <a:lnTo>
                  <a:pt x="3730665" y="322263"/>
                </a:lnTo>
                <a:lnTo>
                  <a:pt x="3728456" y="320993"/>
                </a:lnTo>
                <a:lnTo>
                  <a:pt x="3725300" y="320358"/>
                </a:lnTo>
                <a:lnTo>
                  <a:pt x="3722460" y="319723"/>
                </a:lnTo>
                <a:lnTo>
                  <a:pt x="3718673" y="319406"/>
                </a:lnTo>
                <a:lnTo>
                  <a:pt x="3714255" y="319723"/>
                </a:lnTo>
                <a:lnTo>
                  <a:pt x="3710153" y="320358"/>
                </a:lnTo>
                <a:lnTo>
                  <a:pt x="3712677" y="316866"/>
                </a:lnTo>
                <a:lnTo>
                  <a:pt x="3715202" y="313373"/>
                </a:lnTo>
                <a:lnTo>
                  <a:pt x="3716464" y="310198"/>
                </a:lnTo>
                <a:lnTo>
                  <a:pt x="3717726" y="306706"/>
                </a:lnTo>
                <a:lnTo>
                  <a:pt x="3718673" y="304166"/>
                </a:lnTo>
                <a:lnTo>
                  <a:pt x="3718989" y="301308"/>
                </a:lnTo>
                <a:lnTo>
                  <a:pt x="3718042" y="299086"/>
                </a:lnTo>
                <a:lnTo>
                  <a:pt x="3717095" y="297498"/>
                </a:lnTo>
                <a:lnTo>
                  <a:pt x="3715517" y="295911"/>
                </a:lnTo>
                <a:lnTo>
                  <a:pt x="3713308" y="295276"/>
                </a:lnTo>
                <a:lnTo>
                  <a:pt x="3710784" y="295276"/>
                </a:lnTo>
                <a:lnTo>
                  <a:pt x="3707944" y="295593"/>
                </a:lnTo>
                <a:lnTo>
                  <a:pt x="3704788" y="296546"/>
                </a:lnTo>
                <a:lnTo>
                  <a:pt x="3701317" y="297816"/>
                </a:lnTo>
                <a:lnTo>
                  <a:pt x="3697530" y="300038"/>
                </a:lnTo>
                <a:lnTo>
                  <a:pt x="3693743" y="302261"/>
                </a:lnTo>
                <a:lnTo>
                  <a:pt x="3694690" y="297816"/>
                </a:lnTo>
                <a:lnTo>
                  <a:pt x="3695321" y="293688"/>
                </a:lnTo>
                <a:lnTo>
                  <a:pt x="3695637" y="289878"/>
                </a:lnTo>
                <a:lnTo>
                  <a:pt x="3695321" y="286386"/>
                </a:lnTo>
                <a:lnTo>
                  <a:pt x="3694690" y="283846"/>
                </a:lnTo>
                <a:lnTo>
                  <a:pt x="3694059" y="281306"/>
                </a:lnTo>
                <a:lnTo>
                  <a:pt x="3692481" y="279401"/>
                </a:lnTo>
                <a:lnTo>
                  <a:pt x="3690903" y="278448"/>
                </a:lnTo>
                <a:lnTo>
                  <a:pt x="3688694" y="277496"/>
                </a:lnTo>
                <a:lnTo>
                  <a:pt x="3686485" y="278131"/>
                </a:lnTo>
                <a:lnTo>
                  <a:pt x="3684276" y="278766"/>
                </a:lnTo>
                <a:lnTo>
                  <a:pt x="3681436" y="280353"/>
                </a:lnTo>
                <a:lnTo>
                  <a:pt x="3679227" y="282576"/>
                </a:lnTo>
                <a:lnTo>
                  <a:pt x="3676387" y="285433"/>
                </a:lnTo>
                <a:lnTo>
                  <a:pt x="3673862" y="288291"/>
                </a:lnTo>
                <a:lnTo>
                  <a:pt x="3671022" y="292101"/>
                </a:lnTo>
                <a:lnTo>
                  <a:pt x="3670391" y="287656"/>
                </a:lnTo>
                <a:lnTo>
                  <a:pt x="3669129" y="283846"/>
                </a:lnTo>
                <a:lnTo>
                  <a:pt x="3668182" y="280353"/>
                </a:lnTo>
                <a:lnTo>
                  <a:pt x="3666604" y="277178"/>
                </a:lnTo>
                <a:lnTo>
                  <a:pt x="3665027" y="274956"/>
                </a:lnTo>
                <a:lnTo>
                  <a:pt x="3663133" y="273051"/>
                </a:lnTo>
                <a:lnTo>
                  <a:pt x="3661240" y="271781"/>
                </a:lnTo>
                <a:lnTo>
                  <a:pt x="3659031" y="271463"/>
                </a:lnTo>
                <a:close/>
                <a:moveTo>
                  <a:pt x="3659189" y="204788"/>
                </a:moveTo>
                <a:lnTo>
                  <a:pt x="3661098" y="205106"/>
                </a:lnTo>
                <a:lnTo>
                  <a:pt x="3663007" y="205424"/>
                </a:lnTo>
                <a:lnTo>
                  <a:pt x="3664916" y="206377"/>
                </a:lnTo>
                <a:lnTo>
                  <a:pt x="3666825" y="207967"/>
                </a:lnTo>
                <a:lnTo>
                  <a:pt x="3668416" y="209238"/>
                </a:lnTo>
                <a:lnTo>
                  <a:pt x="3670325" y="210827"/>
                </a:lnTo>
                <a:lnTo>
                  <a:pt x="3673507" y="215595"/>
                </a:lnTo>
                <a:lnTo>
                  <a:pt x="3676053" y="221316"/>
                </a:lnTo>
                <a:lnTo>
                  <a:pt x="3678280" y="227991"/>
                </a:lnTo>
                <a:lnTo>
                  <a:pt x="3680826" y="235302"/>
                </a:lnTo>
                <a:lnTo>
                  <a:pt x="3682099" y="242930"/>
                </a:lnTo>
                <a:lnTo>
                  <a:pt x="3686872" y="236255"/>
                </a:lnTo>
                <a:lnTo>
                  <a:pt x="3691327" y="230534"/>
                </a:lnTo>
                <a:lnTo>
                  <a:pt x="3696418" y="225448"/>
                </a:lnTo>
                <a:lnTo>
                  <a:pt x="3701191" y="221634"/>
                </a:lnTo>
                <a:lnTo>
                  <a:pt x="3705646" y="218774"/>
                </a:lnTo>
                <a:lnTo>
                  <a:pt x="3707873" y="217502"/>
                </a:lnTo>
                <a:lnTo>
                  <a:pt x="3710419" y="217184"/>
                </a:lnTo>
                <a:lnTo>
                  <a:pt x="3712646" y="216549"/>
                </a:lnTo>
                <a:lnTo>
                  <a:pt x="3714555" y="216231"/>
                </a:lnTo>
                <a:lnTo>
                  <a:pt x="3716464" y="216549"/>
                </a:lnTo>
                <a:lnTo>
                  <a:pt x="3718374" y="217502"/>
                </a:lnTo>
                <a:lnTo>
                  <a:pt x="3719965" y="218138"/>
                </a:lnTo>
                <a:lnTo>
                  <a:pt x="3721556" y="219727"/>
                </a:lnTo>
                <a:lnTo>
                  <a:pt x="3722510" y="221316"/>
                </a:lnTo>
                <a:lnTo>
                  <a:pt x="3723783" y="222906"/>
                </a:lnTo>
                <a:lnTo>
                  <a:pt x="3725056" y="225131"/>
                </a:lnTo>
                <a:lnTo>
                  <a:pt x="3725692" y="227356"/>
                </a:lnTo>
                <a:lnTo>
                  <a:pt x="3726965" y="232759"/>
                </a:lnTo>
                <a:lnTo>
                  <a:pt x="3726965" y="239116"/>
                </a:lnTo>
                <a:lnTo>
                  <a:pt x="3726647" y="245791"/>
                </a:lnTo>
                <a:lnTo>
                  <a:pt x="3725374" y="253737"/>
                </a:lnTo>
                <a:lnTo>
                  <a:pt x="3723465" y="261366"/>
                </a:lnTo>
                <a:lnTo>
                  <a:pt x="3730783" y="257234"/>
                </a:lnTo>
                <a:lnTo>
                  <a:pt x="3737147" y="254055"/>
                </a:lnTo>
                <a:lnTo>
                  <a:pt x="3743830" y="251194"/>
                </a:lnTo>
                <a:lnTo>
                  <a:pt x="3749875" y="249923"/>
                </a:lnTo>
                <a:lnTo>
                  <a:pt x="3755285" y="248970"/>
                </a:lnTo>
                <a:lnTo>
                  <a:pt x="3757830" y="248970"/>
                </a:lnTo>
                <a:lnTo>
                  <a:pt x="3760058" y="249287"/>
                </a:lnTo>
                <a:lnTo>
                  <a:pt x="3762285" y="249923"/>
                </a:lnTo>
                <a:lnTo>
                  <a:pt x="3763876" y="250559"/>
                </a:lnTo>
                <a:lnTo>
                  <a:pt x="3765785" y="251830"/>
                </a:lnTo>
                <a:lnTo>
                  <a:pt x="3767058" y="252784"/>
                </a:lnTo>
                <a:lnTo>
                  <a:pt x="3768013" y="254373"/>
                </a:lnTo>
                <a:lnTo>
                  <a:pt x="3769285" y="256280"/>
                </a:lnTo>
                <a:lnTo>
                  <a:pt x="3769604" y="258187"/>
                </a:lnTo>
                <a:lnTo>
                  <a:pt x="3769922" y="260094"/>
                </a:lnTo>
                <a:lnTo>
                  <a:pt x="3769922" y="262637"/>
                </a:lnTo>
                <a:lnTo>
                  <a:pt x="3769604" y="265180"/>
                </a:lnTo>
                <a:lnTo>
                  <a:pt x="3768331" y="270583"/>
                </a:lnTo>
                <a:lnTo>
                  <a:pt x="3766103" y="276305"/>
                </a:lnTo>
                <a:lnTo>
                  <a:pt x="3763240" y="282344"/>
                </a:lnTo>
                <a:lnTo>
                  <a:pt x="3758785" y="288701"/>
                </a:lnTo>
                <a:lnTo>
                  <a:pt x="3753694" y="295058"/>
                </a:lnTo>
                <a:lnTo>
                  <a:pt x="3761967" y="294422"/>
                </a:lnTo>
                <a:lnTo>
                  <a:pt x="3769604" y="294104"/>
                </a:lnTo>
                <a:lnTo>
                  <a:pt x="3776604" y="294104"/>
                </a:lnTo>
                <a:lnTo>
                  <a:pt x="3782650" y="295058"/>
                </a:lnTo>
                <a:lnTo>
                  <a:pt x="3788059" y="296647"/>
                </a:lnTo>
                <a:lnTo>
                  <a:pt x="3790287" y="297919"/>
                </a:lnTo>
                <a:lnTo>
                  <a:pt x="3792514" y="299190"/>
                </a:lnTo>
                <a:lnTo>
                  <a:pt x="3793787" y="300144"/>
                </a:lnTo>
                <a:lnTo>
                  <a:pt x="3795378" y="301733"/>
                </a:lnTo>
                <a:lnTo>
                  <a:pt x="3796651" y="303322"/>
                </a:lnTo>
                <a:lnTo>
                  <a:pt x="3797287" y="305229"/>
                </a:lnTo>
                <a:lnTo>
                  <a:pt x="3797605" y="307136"/>
                </a:lnTo>
                <a:lnTo>
                  <a:pt x="3797605" y="309044"/>
                </a:lnTo>
                <a:lnTo>
                  <a:pt x="3797287" y="310951"/>
                </a:lnTo>
                <a:lnTo>
                  <a:pt x="3796969" y="312858"/>
                </a:lnTo>
                <a:lnTo>
                  <a:pt x="3796332" y="315083"/>
                </a:lnTo>
                <a:lnTo>
                  <a:pt x="3794741" y="317626"/>
                </a:lnTo>
                <a:lnTo>
                  <a:pt x="3791559" y="321758"/>
                </a:lnTo>
                <a:lnTo>
                  <a:pt x="3787105" y="325890"/>
                </a:lnTo>
                <a:lnTo>
                  <a:pt x="3781695" y="330340"/>
                </a:lnTo>
                <a:lnTo>
                  <a:pt x="3775331" y="334472"/>
                </a:lnTo>
                <a:lnTo>
                  <a:pt x="3768013" y="338604"/>
                </a:lnTo>
                <a:lnTo>
                  <a:pt x="3775649" y="340829"/>
                </a:lnTo>
                <a:lnTo>
                  <a:pt x="3782968" y="343689"/>
                </a:lnTo>
                <a:lnTo>
                  <a:pt x="3789332" y="346868"/>
                </a:lnTo>
                <a:lnTo>
                  <a:pt x="3794423" y="350364"/>
                </a:lnTo>
                <a:lnTo>
                  <a:pt x="3798560" y="353543"/>
                </a:lnTo>
                <a:lnTo>
                  <a:pt x="3800469" y="355450"/>
                </a:lnTo>
                <a:lnTo>
                  <a:pt x="3801742" y="357675"/>
                </a:lnTo>
                <a:lnTo>
                  <a:pt x="3802696" y="359582"/>
                </a:lnTo>
                <a:lnTo>
                  <a:pt x="3803651" y="361489"/>
                </a:lnTo>
                <a:lnTo>
                  <a:pt x="3803651" y="363396"/>
                </a:lnTo>
                <a:lnTo>
                  <a:pt x="3803651" y="365303"/>
                </a:lnTo>
                <a:lnTo>
                  <a:pt x="3803015" y="367210"/>
                </a:lnTo>
                <a:lnTo>
                  <a:pt x="3802378" y="368800"/>
                </a:lnTo>
                <a:lnTo>
                  <a:pt x="3801742" y="370707"/>
                </a:lnTo>
                <a:lnTo>
                  <a:pt x="3800151" y="372296"/>
                </a:lnTo>
                <a:lnTo>
                  <a:pt x="3798560" y="373567"/>
                </a:lnTo>
                <a:lnTo>
                  <a:pt x="3796332" y="375157"/>
                </a:lnTo>
                <a:lnTo>
                  <a:pt x="3791559" y="378017"/>
                </a:lnTo>
                <a:lnTo>
                  <a:pt x="3785832" y="380242"/>
                </a:lnTo>
                <a:lnTo>
                  <a:pt x="3778831" y="381832"/>
                </a:lnTo>
                <a:lnTo>
                  <a:pt x="3771513" y="382785"/>
                </a:lnTo>
                <a:lnTo>
                  <a:pt x="3763558" y="383739"/>
                </a:lnTo>
                <a:lnTo>
                  <a:pt x="3769604" y="389142"/>
                </a:lnTo>
                <a:lnTo>
                  <a:pt x="3774695" y="394546"/>
                </a:lnTo>
                <a:lnTo>
                  <a:pt x="3779150" y="399949"/>
                </a:lnTo>
                <a:lnTo>
                  <a:pt x="3782650" y="404717"/>
                </a:lnTo>
                <a:lnTo>
                  <a:pt x="3785195" y="409803"/>
                </a:lnTo>
                <a:lnTo>
                  <a:pt x="3785832" y="412027"/>
                </a:lnTo>
                <a:lnTo>
                  <a:pt x="3786150" y="414570"/>
                </a:lnTo>
                <a:lnTo>
                  <a:pt x="3786468" y="416795"/>
                </a:lnTo>
                <a:lnTo>
                  <a:pt x="3786150" y="418702"/>
                </a:lnTo>
                <a:lnTo>
                  <a:pt x="3785832" y="420609"/>
                </a:lnTo>
                <a:lnTo>
                  <a:pt x="3785195" y="422517"/>
                </a:lnTo>
                <a:lnTo>
                  <a:pt x="3783923" y="424106"/>
                </a:lnTo>
                <a:lnTo>
                  <a:pt x="3782332" y="425377"/>
                </a:lnTo>
                <a:lnTo>
                  <a:pt x="3780741" y="426331"/>
                </a:lnTo>
                <a:lnTo>
                  <a:pt x="3778831" y="427602"/>
                </a:lnTo>
                <a:lnTo>
                  <a:pt x="3776604" y="428238"/>
                </a:lnTo>
                <a:lnTo>
                  <a:pt x="3774377" y="428556"/>
                </a:lnTo>
                <a:lnTo>
                  <a:pt x="3768967" y="429191"/>
                </a:lnTo>
                <a:lnTo>
                  <a:pt x="3762285" y="428556"/>
                </a:lnTo>
                <a:lnTo>
                  <a:pt x="3755921" y="427602"/>
                </a:lnTo>
                <a:lnTo>
                  <a:pt x="3748603" y="425695"/>
                </a:lnTo>
                <a:lnTo>
                  <a:pt x="3740648" y="422834"/>
                </a:lnTo>
                <a:lnTo>
                  <a:pt x="3744148" y="430463"/>
                </a:lnTo>
                <a:lnTo>
                  <a:pt x="3747012" y="437456"/>
                </a:lnTo>
                <a:lnTo>
                  <a:pt x="3748603" y="444131"/>
                </a:lnTo>
                <a:lnTo>
                  <a:pt x="3749557" y="450170"/>
                </a:lnTo>
                <a:lnTo>
                  <a:pt x="3749557" y="455891"/>
                </a:lnTo>
                <a:lnTo>
                  <a:pt x="3749557" y="458434"/>
                </a:lnTo>
                <a:lnTo>
                  <a:pt x="3748921" y="460659"/>
                </a:lnTo>
                <a:lnTo>
                  <a:pt x="3747966" y="462566"/>
                </a:lnTo>
                <a:lnTo>
                  <a:pt x="3747330" y="464473"/>
                </a:lnTo>
                <a:lnTo>
                  <a:pt x="3746057" y="466062"/>
                </a:lnTo>
                <a:lnTo>
                  <a:pt x="3744466" y="467016"/>
                </a:lnTo>
                <a:lnTo>
                  <a:pt x="3743193" y="468287"/>
                </a:lnTo>
                <a:lnTo>
                  <a:pt x="3741284" y="469241"/>
                </a:lnTo>
                <a:lnTo>
                  <a:pt x="3739057" y="469559"/>
                </a:lnTo>
                <a:lnTo>
                  <a:pt x="3736829" y="469559"/>
                </a:lnTo>
                <a:lnTo>
                  <a:pt x="3734602" y="469241"/>
                </a:lnTo>
                <a:lnTo>
                  <a:pt x="3732374" y="468605"/>
                </a:lnTo>
                <a:lnTo>
                  <a:pt x="3726965" y="466698"/>
                </a:lnTo>
                <a:lnTo>
                  <a:pt x="3721556" y="464155"/>
                </a:lnTo>
                <a:lnTo>
                  <a:pt x="3715828" y="460341"/>
                </a:lnTo>
                <a:lnTo>
                  <a:pt x="3709782" y="455255"/>
                </a:lnTo>
                <a:lnTo>
                  <a:pt x="3703736" y="449852"/>
                </a:lnTo>
                <a:lnTo>
                  <a:pt x="3703736" y="457798"/>
                </a:lnTo>
                <a:lnTo>
                  <a:pt x="3703418" y="465744"/>
                </a:lnTo>
                <a:lnTo>
                  <a:pt x="3702464" y="472419"/>
                </a:lnTo>
                <a:lnTo>
                  <a:pt x="3701191" y="478459"/>
                </a:lnTo>
                <a:lnTo>
                  <a:pt x="3698645" y="483226"/>
                </a:lnTo>
                <a:lnTo>
                  <a:pt x="3697691" y="485769"/>
                </a:lnTo>
                <a:lnTo>
                  <a:pt x="3696100" y="487676"/>
                </a:lnTo>
                <a:lnTo>
                  <a:pt x="3694509" y="488948"/>
                </a:lnTo>
                <a:lnTo>
                  <a:pt x="3692918" y="490219"/>
                </a:lnTo>
                <a:lnTo>
                  <a:pt x="3691327" y="491491"/>
                </a:lnTo>
                <a:lnTo>
                  <a:pt x="3689417" y="491808"/>
                </a:lnTo>
                <a:lnTo>
                  <a:pt x="3687508" y="492126"/>
                </a:lnTo>
                <a:lnTo>
                  <a:pt x="3685599" y="491808"/>
                </a:lnTo>
                <a:lnTo>
                  <a:pt x="3683690" y="491491"/>
                </a:lnTo>
                <a:lnTo>
                  <a:pt x="3681462" y="490537"/>
                </a:lnTo>
                <a:lnTo>
                  <a:pt x="3679553" y="489583"/>
                </a:lnTo>
                <a:lnTo>
                  <a:pt x="3677644" y="487994"/>
                </a:lnTo>
                <a:lnTo>
                  <a:pt x="3673507" y="484180"/>
                </a:lnTo>
                <a:lnTo>
                  <a:pt x="3669371" y="479412"/>
                </a:lnTo>
                <a:lnTo>
                  <a:pt x="3666189" y="473373"/>
                </a:lnTo>
                <a:lnTo>
                  <a:pt x="3662689" y="466698"/>
                </a:lnTo>
                <a:lnTo>
                  <a:pt x="3659189" y="459070"/>
                </a:lnTo>
                <a:lnTo>
                  <a:pt x="3656007" y="466698"/>
                </a:lnTo>
                <a:lnTo>
                  <a:pt x="3652506" y="473373"/>
                </a:lnTo>
                <a:lnTo>
                  <a:pt x="3648688" y="479412"/>
                </a:lnTo>
                <a:lnTo>
                  <a:pt x="3644870" y="484180"/>
                </a:lnTo>
                <a:lnTo>
                  <a:pt x="3641051" y="487994"/>
                </a:lnTo>
                <a:lnTo>
                  <a:pt x="3639142" y="489583"/>
                </a:lnTo>
                <a:lnTo>
                  <a:pt x="3637233" y="490537"/>
                </a:lnTo>
                <a:lnTo>
                  <a:pt x="3634687" y="491491"/>
                </a:lnTo>
                <a:lnTo>
                  <a:pt x="3632778" y="491808"/>
                </a:lnTo>
                <a:lnTo>
                  <a:pt x="3630869" y="492126"/>
                </a:lnTo>
                <a:lnTo>
                  <a:pt x="3628960" y="491808"/>
                </a:lnTo>
                <a:lnTo>
                  <a:pt x="3627050" y="491491"/>
                </a:lnTo>
                <a:lnTo>
                  <a:pt x="3625459" y="490219"/>
                </a:lnTo>
                <a:lnTo>
                  <a:pt x="3623550" y="488948"/>
                </a:lnTo>
                <a:lnTo>
                  <a:pt x="3622596" y="487676"/>
                </a:lnTo>
                <a:lnTo>
                  <a:pt x="3621005" y="485769"/>
                </a:lnTo>
                <a:lnTo>
                  <a:pt x="3619732" y="483226"/>
                </a:lnTo>
                <a:lnTo>
                  <a:pt x="3617504" y="478459"/>
                </a:lnTo>
                <a:lnTo>
                  <a:pt x="3615913" y="472419"/>
                </a:lnTo>
                <a:lnTo>
                  <a:pt x="3615277" y="465744"/>
                </a:lnTo>
                <a:lnTo>
                  <a:pt x="3614322" y="457798"/>
                </a:lnTo>
                <a:lnTo>
                  <a:pt x="3614959" y="449852"/>
                </a:lnTo>
                <a:lnTo>
                  <a:pt x="3608595" y="455255"/>
                </a:lnTo>
                <a:lnTo>
                  <a:pt x="3602867" y="460341"/>
                </a:lnTo>
                <a:lnTo>
                  <a:pt x="3597140" y="464155"/>
                </a:lnTo>
                <a:lnTo>
                  <a:pt x="3591730" y="466698"/>
                </a:lnTo>
                <a:lnTo>
                  <a:pt x="3586321" y="468605"/>
                </a:lnTo>
                <a:lnTo>
                  <a:pt x="3584093" y="469241"/>
                </a:lnTo>
                <a:lnTo>
                  <a:pt x="3581548" y="469559"/>
                </a:lnTo>
                <a:lnTo>
                  <a:pt x="3579320" y="469559"/>
                </a:lnTo>
                <a:lnTo>
                  <a:pt x="3577411" y="469241"/>
                </a:lnTo>
                <a:lnTo>
                  <a:pt x="3575502" y="468287"/>
                </a:lnTo>
                <a:lnTo>
                  <a:pt x="3573911" y="467016"/>
                </a:lnTo>
                <a:lnTo>
                  <a:pt x="3572320" y="466062"/>
                </a:lnTo>
                <a:lnTo>
                  <a:pt x="3571365" y="464473"/>
                </a:lnTo>
                <a:lnTo>
                  <a:pt x="3570093" y="462566"/>
                </a:lnTo>
                <a:lnTo>
                  <a:pt x="3569456" y="460659"/>
                </a:lnTo>
                <a:lnTo>
                  <a:pt x="3568820" y="458434"/>
                </a:lnTo>
                <a:lnTo>
                  <a:pt x="3568502" y="455891"/>
                </a:lnTo>
                <a:lnTo>
                  <a:pt x="3568820" y="450170"/>
                </a:lnTo>
                <a:lnTo>
                  <a:pt x="3569774" y="444131"/>
                </a:lnTo>
                <a:lnTo>
                  <a:pt x="3571684" y="437456"/>
                </a:lnTo>
                <a:lnTo>
                  <a:pt x="3574229" y="430463"/>
                </a:lnTo>
                <a:lnTo>
                  <a:pt x="3577729" y="422834"/>
                </a:lnTo>
                <a:lnTo>
                  <a:pt x="3570093" y="425695"/>
                </a:lnTo>
                <a:lnTo>
                  <a:pt x="3562774" y="427602"/>
                </a:lnTo>
                <a:lnTo>
                  <a:pt x="3555774" y="428556"/>
                </a:lnTo>
                <a:lnTo>
                  <a:pt x="3549728" y="429191"/>
                </a:lnTo>
                <a:lnTo>
                  <a:pt x="3544319" y="428556"/>
                </a:lnTo>
                <a:lnTo>
                  <a:pt x="3542091" y="428238"/>
                </a:lnTo>
                <a:lnTo>
                  <a:pt x="3539546" y="427602"/>
                </a:lnTo>
                <a:lnTo>
                  <a:pt x="3537636" y="426331"/>
                </a:lnTo>
                <a:lnTo>
                  <a:pt x="3535727" y="425377"/>
                </a:lnTo>
                <a:lnTo>
                  <a:pt x="3534773" y="424106"/>
                </a:lnTo>
                <a:lnTo>
                  <a:pt x="3533500" y="422517"/>
                </a:lnTo>
                <a:lnTo>
                  <a:pt x="3532863" y="420609"/>
                </a:lnTo>
                <a:lnTo>
                  <a:pt x="3531909" y="418702"/>
                </a:lnTo>
                <a:lnTo>
                  <a:pt x="3531909" y="416795"/>
                </a:lnTo>
                <a:lnTo>
                  <a:pt x="3532227" y="414570"/>
                </a:lnTo>
                <a:lnTo>
                  <a:pt x="3532863" y="412027"/>
                </a:lnTo>
                <a:lnTo>
                  <a:pt x="3533500" y="409803"/>
                </a:lnTo>
                <a:lnTo>
                  <a:pt x="3535727" y="404717"/>
                </a:lnTo>
                <a:lnTo>
                  <a:pt x="3539227" y="399949"/>
                </a:lnTo>
                <a:lnTo>
                  <a:pt x="3543682" y="394546"/>
                </a:lnTo>
                <a:lnTo>
                  <a:pt x="3549092" y="389142"/>
                </a:lnTo>
                <a:lnTo>
                  <a:pt x="3555137" y="383739"/>
                </a:lnTo>
                <a:lnTo>
                  <a:pt x="3546864" y="382785"/>
                </a:lnTo>
                <a:lnTo>
                  <a:pt x="3539546" y="381832"/>
                </a:lnTo>
                <a:lnTo>
                  <a:pt x="3532863" y="380242"/>
                </a:lnTo>
                <a:lnTo>
                  <a:pt x="3527136" y="378017"/>
                </a:lnTo>
                <a:lnTo>
                  <a:pt x="3522045" y="375157"/>
                </a:lnTo>
                <a:lnTo>
                  <a:pt x="3520135" y="373567"/>
                </a:lnTo>
                <a:lnTo>
                  <a:pt x="3518544" y="372296"/>
                </a:lnTo>
                <a:lnTo>
                  <a:pt x="3516953" y="370707"/>
                </a:lnTo>
                <a:lnTo>
                  <a:pt x="3515681" y="368800"/>
                </a:lnTo>
                <a:lnTo>
                  <a:pt x="3515044" y="367210"/>
                </a:lnTo>
                <a:lnTo>
                  <a:pt x="3514726" y="365303"/>
                </a:lnTo>
                <a:lnTo>
                  <a:pt x="3514726" y="363396"/>
                </a:lnTo>
                <a:lnTo>
                  <a:pt x="3515044" y="360853"/>
                </a:lnTo>
                <a:lnTo>
                  <a:pt x="3515681" y="359582"/>
                </a:lnTo>
                <a:lnTo>
                  <a:pt x="3516953" y="357675"/>
                </a:lnTo>
                <a:lnTo>
                  <a:pt x="3518226" y="355450"/>
                </a:lnTo>
                <a:lnTo>
                  <a:pt x="3519817" y="353543"/>
                </a:lnTo>
                <a:lnTo>
                  <a:pt x="3523954" y="350364"/>
                </a:lnTo>
                <a:lnTo>
                  <a:pt x="3529363" y="346868"/>
                </a:lnTo>
                <a:lnTo>
                  <a:pt x="3535409" y="343689"/>
                </a:lnTo>
                <a:lnTo>
                  <a:pt x="3542728" y="340829"/>
                </a:lnTo>
                <a:lnTo>
                  <a:pt x="3550364" y="338604"/>
                </a:lnTo>
                <a:lnTo>
                  <a:pt x="3543046" y="334472"/>
                </a:lnTo>
                <a:lnTo>
                  <a:pt x="3537000" y="330340"/>
                </a:lnTo>
                <a:lnTo>
                  <a:pt x="3531591" y="325890"/>
                </a:lnTo>
                <a:lnTo>
                  <a:pt x="3527136" y="321758"/>
                </a:lnTo>
                <a:lnTo>
                  <a:pt x="3523636" y="317626"/>
                </a:lnTo>
                <a:lnTo>
                  <a:pt x="3522363" y="315083"/>
                </a:lnTo>
                <a:lnTo>
                  <a:pt x="3521726" y="312858"/>
                </a:lnTo>
                <a:lnTo>
                  <a:pt x="3520772" y="310951"/>
                </a:lnTo>
                <a:lnTo>
                  <a:pt x="3520772" y="309044"/>
                </a:lnTo>
                <a:lnTo>
                  <a:pt x="3520772" y="307136"/>
                </a:lnTo>
                <a:lnTo>
                  <a:pt x="3521090" y="305229"/>
                </a:lnTo>
                <a:lnTo>
                  <a:pt x="3522045" y="303322"/>
                </a:lnTo>
                <a:lnTo>
                  <a:pt x="3522999" y="301733"/>
                </a:lnTo>
                <a:lnTo>
                  <a:pt x="3524272" y="300144"/>
                </a:lnTo>
                <a:lnTo>
                  <a:pt x="3526181" y="299190"/>
                </a:lnTo>
                <a:lnTo>
                  <a:pt x="3528090" y="297919"/>
                </a:lnTo>
                <a:lnTo>
                  <a:pt x="3530318" y="296647"/>
                </a:lnTo>
                <a:lnTo>
                  <a:pt x="3535727" y="295058"/>
                </a:lnTo>
                <a:lnTo>
                  <a:pt x="3542091" y="294104"/>
                </a:lnTo>
                <a:lnTo>
                  <a:pt x="3549092" y="294104"/>
                </a:lnTo>
                <a:lnTo>
                  <a:pt x="3556410" y="294422"/>
                </a:lnTo>
                <a:lnTo>
                  <a:pt x="3564365" y="295058"/>
                </a:lnTo>
                <a:lnTo>
                  <a:pt x="3559592" y="288701"/>
                </a:lnTo>
                <a:lnTo>
                  <a:pt x="3555456" y="282344"/>
                </a:lnTo>
                <a:lnTo>
                  <a:pt x="3552274" y="276305"/>
                </a:lnTo>
                <a:lnTo>
                  <a:pt x="3550046" y="270583"/>
                </a:lnTo>
                <a:lnTo>
                  <a:pt x="3548455" y="265180"/>
                </a:lnTo>
                <a:lnTo>
                  <a:pt x="3548455" y="262637"/>
                </a:lnTo>
                <a:lnTo>
                  <a:pt x="3548455" y="260094"/>
                </a:lnTo>
                <a:lnTo>
                  <a:pt x="3548455" y="258187"/>
                </a:lnTo>
                <a:lnTo>
                  <a:pt x="3549410" y="256280"/>
                </a:lnTo>
                <a:lnTo>
                  <a:pt x="3550046" y="254373"/>
                </a:lnTo>
                <a:lnTo>
                  <a:pt x="3551319" y="252784"/>
                </a:lnTo>
                <a:lnTo>
                  <a:pt x="3552910" y="251830"/>
                </a:lnTo>
                <a:lnTo>
                  <a:pt x="3554183" y="250559"/>
                </a:lnTo>
                <a:lnTo>
                  <a:pt x="3556410" y="249923"/>
                </a:lnTo>
                <a:lnTo>
                  <a:pt x="3558638" y="248970"/>
                </a:lnTo>
                <a:lnTo>
                  <a:pt x="3560865" y="248970"/>
                </a:lnTo>
                <a:lnTo>
                  <a:pt x="3563092" y="248970"/>
                </a:lnTo>
                <a:lnTo>
                  <a:pt x="3568502" y="249923"/>
                </a:lnTo>
                <a:lnTo>
                  <a:pt x="3574866" y="251194"/>
                </a:lnTo>
                <a:lnTo>
                  <a:pt x="3581230" y="254055"/>
                </a:lnTo>
                <a:lnTo>
                  <a:pt x="3587912" y="257234"/>
                </a:lnTo>
                <a:lnTo>
                  <a:pt x="3594912" y="261366"/>
                </a:lnTo>
                <a:lnTo>
                  <a:pt x="3593321" y="253737"/>
                </a:lnTo>
                <a:lnTo>
                  <a:pt x="3592048" y="245791"/>
                </a:lnTo>
                <a:lnTo>
                  <a:pt x="3591730" y="239116"/>
                </a:lnTo>
                <a:lnTo>
                  <a:pt x="3591730" y="232759"/>
                </a:lnTo>
                <a:lnTo>
                  <a:pt x="3593003" y="227356"/>
                </a:lnTo>
                <a:lnTo>
                  <a:pt x="3593639" y="225131"/>
                </a:lnTo>
                <a:lnTo>
                  <a:pt x="3594276" y="222906"/>
                </a:lnTo>
                <a:lnTo>
                  <a:pt x="3595549" y="221316"/>
                </a:lnTo>
                <a:lnTo>
                  <a:pt x="3597140" y="219727"/>
                </a:lnTo>
                <a:lnTo>
                  <a:pt x="3598731" y="218138"/>
                </a:lnTo>
                <a:lnTo>
                  <a:pt x="3600322" y="217502"/>
                </a:lnTo>
                <a:lnTo>
                  <a:pt x="3602231" y="216549"/>
                </a:lnTo>
                <a:lnTo>
                  <a:pt x="3604140" y="216231"/>
                </a:lnTo>
                <a:lnTo>
                  <a:pt x="3606049" y="216549"/>
                </a:lnTo>
                <a:lnTo>
                  <a:pt x="3608277" y="217184"/>
                </a:lnTo>
                <a:lnTo>
                  <a:pt x="3610504" y="217502"/>
                </a:lnTo>
                <a:lnTo>
                  <a:pt x="3612413" y="218774"/>
                </a:lnTo>
                <a:lnTo>
                  <a:pt x="3617504" y="221634"/>
                </a:lnTo>
                <a:lnTo>
                  <a:pt x="3622277" y="225448"/>
                </a:lnTo>
                <a:lnTo>
                  <a:pt x="3627050" y="230534"/>
                </a:lnTo>
                <a:lnTo>
                  <a:pt x="3631823" y="236255"/>
                </a:lnTo>
                <a:lnTo>
                  <a:pt x="3636278" y="242930"/>
                </a:lnTo>
                <a:lnTo>
                  <a:pt x="3637869" y="234666"/>
                </a:lnTo>
                <a:lnTo>
                  <a:pt x="3640097" y="227356"/>
                </a:lnTo>
                <a:lnTo>
                  <a:pt x="3642642" y="221316"/>
                </a:lnTo>
                <a:lnTo>
                  <a:pt x="3645188" y="215595"/>
                </a:lnTo>
                <a:lnTo>
                  <a:pt x="3648370" y="210827"/>
                </a:lnTo>
                <a:lnTo>
                  <a:pt x="3650279" y="209238"/>
                </a:lnTo>
                <a:lnTo>
                  <a:pt x="3651870" y="207967"/>
                </a:lnTo>
                <a:lnTo>
                  <a:pt x="3653779" y="206377"/>
                </a:lnTo>
                <a:lnTo>
                  <a:pt x="3655688" y="205424"/>
                </a:lnTo>
                <a:lnTo>
                  <a:pt x="3657279" y="205106"/>
                </a:lnTo>
                <a:lnTo>
                  <a:pt x="3659189" y="204788"/>
                </a:lnTo>
                <a:close/>
                <a:moveTo>
                  <a:pt x="3258345" y="185738"/>
                </a:moveTo>
                <a:lnTo>
                  <a:pt x="3263090" y="186053"/>
                </a:lnTo>
                <a:lnTo>
                  <a:pt x="3267202" y="186999"/>
                </a:lnTo>
                <a:lnTo>
                  <a:pt x="3271315" y="187944"/>
                </a:lnTo>
                <a:lnTo>
                  <a:pt x="3275744" y="189205"/>
                </a:lnTo>
                <a:lnTo>
                  <a:pt x="3279540" y="191096"/>
                </a:lnTo>
                <a:lnTo>
                  <a:pt x="3283020" y="193303"/>
                </a:lnTo>
                <a:lnTo>
                  <a:pt x="3286500" y="195509"/>
                </a:lnTo>
                <a:lnTo>
                  <a:pt x="3289347" y="198661"/>
                </a:lnTo>
                <a:lnTo>
                  <a:pt x="3292194" y="201814"/>
                </a:lnTo>
                <a:lnTo>
                  <a:pt x="3294725" y="205281"/>
                </a:lnTo>
                <a:lnTo>
                  <a:pt x="3296939" y="208748"/>
                </a:lnTo>
                <a:lnTo>
                  <a:pt x="3298521" y="212531"/>
                </a:lnTo>
                <a:lnTo>
                  <a:pt x="3300103" y="216628"/>
                </a:lnTo>
                <a:lnTo>
                  <a:pt x="3301368" y="220726"/>
                </a:lnTo>
                <a:lnTo>
                  <a:pt x="3302001" y="225139"/>
                </a:lnTo>
                <a:lnTo>
                  <a:pt x="3302001" y="229552"/>
                </a:lnTo>
                <a:lnTo>
                  <a:pt x="3302001" y="233965"/>
                </a:lnTo>
                <a:lnTo>
                  <a:pt x="3301368" y="238378"/>
                </a:lnTo>
                <a:lnTo>
                  <a:pt x="3300103" y="242160"/>
                </a:lnTo>
                <a:lnTo>
                  <a:pt x="3298521" y="246258"/>
                </a:lnTo>
                <a:lnTo>
                  <a:pt x="3296939" y="250356"/>
                </a:lnTo>
                <a:lnTo>
                  <a:pt x="3294725" y="253508"/>
                </a:lnTo>
                <a:lnTo>
                  <a:pt x="3292194" y="256975"/>
                </a:lnTo>
                <a:lnTo>
                  <a:pt x="3289347" y="260127"/>
                </a:lnTo>
                <a:lnTo>
                  <a:pt x="3286500" y="262964"/>
                </a:lnTo>
                <a:lnTo>
                  <a:pt x="3283020" y="265486"/>
                </a:lnTo>
                <a:lnTo>
                  <a:pt x="3279540" y="267692"/>
                </a:lnTo>
                <a:lnTo>
                  <a:pt x="3275744" y="269584"/>
                </a:lnTo>
                <a:lnTo>
                  <a:pt x="3271315" y="270844"/>
                </a:lnTo>
                <a:lnTo>
                  <a:pt x="3267202" y="272105"/>
                </a:lnTo>
                <a:lnTo>
                  <a:pt x="3263090" y="272736"/>
                </a:lnTo>
                <a:lnTo>
                  <a:pt x="3258345" y="273051"/>
                </a:lnTo>
                <a:lnTo>
                  <a:pt x="3254232" y="272736"/>
                </a:lnTo>
                <a:lnTo>
                  <a:pt x="3249487" y="272105"/>
                </a:lnTo>
                <a:lnTo>
                  <a:pt x="3245374" y="270844"/>
                </a:lnTo>
                <a:lnTo>
                  <a:pt x="3241578" y="269584"/>
                </a:lnTo>
                <a:lnTo>
                  <a:pt x="3237782" y="267692"/>
                </a:lnTo>
                <a:lnTo>
                  <a:pt x="3234302" y="265486"/>
                </a:lnTo>
                <a:lnTo>
                  <a:pt x="3230822" y="262964"/>
                </a:lnTo>
                <a:lnTo>
                  <a:pt x="3227658" y="260127"/>
                </a:lnTo>
                <a:lnTo>
                  <a:pt x="3224811" y="256975"/>
                </a:lnTo>
                <a:lnTo>
                  <a:pt x="3222280" y="253508"/>
                </a:lnTo>
                <a:lnTo>
                  <a:pt x="3220066" y="250356"/>
                </a:lnTo>
                <a:lnTo>
                  <a:pt x="3218168" y="246258"/>
                </a:lnTo>
                <a:lnTo>
                  <a:pt x="3216586" y="242160"/>
                </a:lnTo>
                <a:lnTo>
                  <a:pt x="3215953" y="238378"/>
                </a:lnTo>
                <a:lnTo>
                  <a:pt x="3215004" y="233965"/>
                </a:lnTo>
                <a:lnTo>
                  <a:pt x="3214688" y="229552"/>
                </a:lnTo>
                <a:lnTo>
                  <a:pt x="3215004" y="225139"/>
                </a:lnTo>
                <a:lnTo>
                  <a:pt x="3215953" y="220726"/>
                </a:lnTo>
                <a:lnTo>
                  <a:pt x="3216586" y="216628"/>
                </a:lnTo>
                <a:lnTo>
                  <a:pt x="3218168" y="212531"/>
                </a:lnTo>
                <a:lnTo>
                  <a:pt x="3220066" y="208748"/>
                </a:lnTo>
                <a:lnTo>
                  <a:pt x="3222280" y="205281"/>
                </a:lnTo>
                <a:lnTo>
                  <a:pt x="3224811" y="201814"/>
                </a:lnTo>
                <a:lnTo>
                  <a:pt x="3227658" y="198661"/>
                </a:lnTo>
                <a:lnTo>
                  <a:pt x="3230822" y="195509"/>
                </a:lnTo>
                <a:lnTo>
                  <a:pt x="3234302" y="193303"/>
                </a:lnTo>
                <a:lnTo>
                  <a:pt x="3237782" y="191096"/>
                </a:lnTo>
                <a:lnTo>
                  <a:pt x="3241578" y="189205"/>
                </a:lnTo>
                <a:lnTo>
                  <a:pt x="3245374" y="187944"/>
                </a:lnTo>
                <a:lnTo>
                  <a:pt x="3249487" y="186999"/>
                </a:lnTo>
                <a:lnTo>
                  <a:pt x="3254232" y="186053"/>
                </a:lnTo>
                <a:lnTo>
                  <a:pt x="3258345" y="185738"/>
                </a:lnTo>
                <a:close/>
                <a:moveTo>
                  <a:pt x="3256442" y="104775"/>
                </a:moveTo>
                <a:lnTo>
                  <a:pt x="3255174" y="105092"/>
                </a:lnTo>
                <a:lnTo>
                  <a:pt x="3253589" y="106043"/>
                </a:lnTo>
                <a:lnTo>
                  <a:pt x="3252003" y="107312"/>
                </a:lnTo>
                <a:lnTo>
                  <a:pt x="3248832" y="110166"/>
                </a:lnTo>
                <a:lnTo>
                  <a:pt x="3246295" y="113971"/>
                </a:lnTo>
                <a:lnTo>
                  <a:pt x="3243759" y="118727"/>
                </a:lnTo>
                <a:lnTo>
                  <a:pt x="3241539" y="124435"/>
                </a:lnTo>
                <a:lnTo>
                  <a:pt x="3239953" y="130460"/>
                </a:lnTo>
                <a:lnTo>
                  <a:pt x="3238368" y="137436"/>
                </a:lnTo>
                <a:lnTo>
                  <a:pt x="3234563" y="131728"/>
                </a:lnTo>
                <a:lnTo>
                  <a:pt x="3230440" y="126655"/>
                </a:lnTo>
                <a:lnTo>
                  <a:pt x="3226318" y="122532"/>
                </a:lnTo>
                <a:lnTo>
                  <a:pt x="3221879" y="119044"/>
                </a:lnTo>
                <a:lnTo>
                  <a:pt x="3218074" y="116825"/>
                </a:lnTo>
                <a:lnTo>
                  <a:pt x="3214269" y="115239"/>
                </a:lnTo>
                <a:lnTo>
                  <a:pt x="3212366" y="114922"/>
                </a:lnTo>
                <a:lnTo>
                  <a:pt x="3210463" y="114922"/>
                </a:lnTo>
                <a:lnTo>
                  <a:pt x="3208878" y="114922"/>
                </a:lnTo>
                <a:lnTo>
                  <a:pt x="3207292" y="115556"/>
                </a:lnTo>
                <a:lnTo>
                  <a:pt x="3206024" y="116508"/>
                </a:lnTo>
                <a:lnTo>
                  <a:pt x="3204439" y="117459"/>
                </a:lnTo>
                <a:lnTo>
                  <a:pt x="3203170" y="118727"/>
                </a:lnTo>
                <a:lnTo>
                  <a:pt x="3202536" y="120313"/>
                </a:lnTo>
                <a:lnTo>
                  <a:pt x="3200951" y="124118"/>
                </a:lnTo>
                <a:lnTo>
                  <a:pt x="3199999" y="129191"/>
                </a:lnTo>
                <a:lnTo>
                  <a:pt x="3199682" y="134265"/>
                </a:lnTo>
                <a:lnTo>
                  <a:pt x="3199999" y="140290"/>
                </a:lnTo>
                <a:lnTo>
                  <a:pt x="3201268" y="146631"/>
                </a:lnTo>
                <a:lnTo>
                  <a:pt x="3202853" y="153608"/>
                </a:lnTo>
                <a:lnTo>
                  <a:pt x="3196828" y="149802"/>
                </a:lnTo>
                <a:lnTo>
                  <a:pt x="3190803" y="146949"/>
                </a:lnTo>
                <a:lnTo>
                  <a:pt x="3185096" y="144729"/>
                </a:lnTo>
                <a:lnTo>
                  <a:pt x="3180339" y="143143"/>
                </a:lnTo>
                <a:lnTo>
                  <a:pt x="3175583" y="142826"/>
                </a:lnTo>
                <a:lnTo>
                  <a:pt x="3171461" y="142826"/>
                </a:lnTo>
                <a:lnTo>
                  <a:pt x="3169558" y="143778"/>
                </a:lnTo>
                <a:lnTo>
                  <a:pt x="3167972" y="144095"/>
                </a:lnTo>
                <a:lnTo>
                  <a:pt x="3166387" y="145046"/>
                </a:lnTo>
                <a:lnTo>
                  <a:pt x="3165119" y="146314"/>
                </a:lnTo>
                <a:lnTo>
                  <a:pt x="3164167" y="147583"/>
                </a:lnTo>
                <a:lnTo>
                  <a:pt x="3163216" y="148851"/>
                </a:lnTo>
                <a:lnTo>
                  <a:pt x="3162899" y="151071"/>
                </a:lnTo>
                <a:lnTo>
                  <a:pt x="3162582" y="152339"/>
                </a:lnTo>
                <a:lnTo>
                  <a:pt x="3162899" y="156778"/>
                </a:lnTo>
                <a:lnTo>
                  <a:pt x="3164167" y="161218"/>
                </a:lnTo>
                <a:lnTo>
                  <a:pt x="3166070" y="166291"/>
                </a:lnTo>
                <a:lnTo>
                  <a:pt x="3168607" y="171682"/>
                </a:lnTo>
                <a:lnTo>
                  <a:pt x="3172095" y="177072"/>
                </a:lnTo>
                <a:lnTo>
                  <a:pt x="3176217" y="182780"/>
                </a:lnTo>
                <a:lnTo>
                  <a:pt x="3169558" y="182146"/>
                </a:lnTo>
                <a:lnTo>
                  <a:pt x="3162899" y="181512"/>
                </a:lnTo>
                <a:lnTo>
                  <a:pt x="3157191" y="182146"/>
                </a:lnTo>
                <a:lnTo>
                  <a:pt x="3151801" y="182780"/>
                </a:lnTo>
                <a:lnTo>
                  <a:pt x="3147044" y="184048"/>
                </a:lnTo>
                <a:lnTo>
                  <a:pt x="3143239" y="185951"/>
                </a:lnTo>
                <a:lnTo>
                  <a:pt x="3142288" y="186902"/>
                </a:lnTo>
                <a:lnTo>
                  <a:pt x="3140702" y="188171"/>
                </a:lnTo>
                <a:lnTo>
                  <a:pt x="3139751" y="189756"/>
                </a:lnTo>
                <a:lnTo>
                  <a:pt x="3139117" y="191342"/>
                </a:lnTo>
                <a:lnTo>
                  <a:pt x="3138800" y="192610"/>
                </a:lnTo>
                <a:lnTo>
                  <a:pt x="3138800" y="194513"/>
                </a:lnTo>
                <a:lnTo>
                  <a:pt x="3139117" y="196098"/>
                </a:lnTo>
                <a:lnTo>
                  <a:pt x="3139434" y="198001"/>
                </a:lnTo>
                <a:lnTo>
                  <a:pt x="3141336" y="201806"/>
                </a:lnTo>
                <a:lnTo>
                  <a:pt x="3144190" y="205294"/>
                </a:lnTo>
                <a:lnTo>
                  <a:pt x="3147995" y="209099"/>
                </a:lnTo>
                <a:lnTo>
                  <a:pt x="3153069" y="213221"/>
                </a:lnTo>
                <a:lnTo>
                  <a:pt x="3158460" y="216392"/>
                </a:lnTo>
                <a:lnTo>
                  <a:pt x="3164484" y="219880"/>
                </a:lnTo>
                <a:lnTo>
                  <a:pt x="3157508" y="221783"/>
                </a:lnTo>
                <a:lnTo>
                  <a:pt x="3151483" y="224636"/>
                </a:lnTo>
                <a:lnTo>
                  <a:pt x="3146093" y="227173"/>
                </a:lnTo>
                <a:lnTo>
                  <a:pt x="3141653" y="230027"/>
                </a:lnTo>
                <a:lnTo>
                  <a:pt x="3137848" y="233198"/>
                </a:lnTo>
                <a:lnTo>
                  <a:pt x="3135629" y="236369"/>
                </a:lnTo>
                <a:lnTo>
                  <a:pt x="3134360" y="237954"/>
                </a:lnTo>
                <a:lnTo>
                  <a:pt x="3134043" y="239540"/>
                </a:lnTo>
                <a:lnTo>
                  <a:pt x="3133726" y="241442"/>
                </a:lnTo>
                <a:lnTo>
                  <a:pt x="3133726" y="243028"/>
                </a:lnTo>
                <a:lnTo>
                  <a:pt x="3134043" y="244613"/>
                </a:lnTo>
                <a:lnTo>
                  <a:pt x="3134360" y="246199"/>
                </a:lnTo>
                <a:lnTo>
                  <a:pt x="3135629" y="247784"/>
                </a:lnTo>
                <a:lnTo>
                  <a:pt x="3136897" y="249053"/>
                </a:lnTo>
                <a:lnTo>
                  <a:pt x="3139751" y="251907"/>
                </a:lnTo>
                <a:lnTo>
                  <a:pt x="3144190" y="254126"/>
                </a:lnTo>
                <a:lnTo>
                  <a:pt x="3148947" y="256029"/>
                </a:lnTo>
                <a:lnTo>
                  <a:pt x="3154971" y="257297"/>
                </a:lnTo>
                <a:lnTo>
                  <a:pt x="3161313" y="258248"/>
                </a:lnTo>
                <a:lnTo>
                  <a:pt x="3168607" y="259200"/>
                </a:lnTo>
                <a:lnTo>
                  <a:pt x="3163216" y="263639"/>
                </a:lnTo>
                <a:lnTo>
                  <a:pt x="3158777" y="268395"/>
                </a:lnTo>
                <a:lnTo>
                  <a:pt x="3154971" y="272835"/>
                </a:lnTo>
                <a:lnTo>
                  <a:pt x="3151801" y="277591"/>
                </a:lnTo>
                <a:lnTo>
                  <a:pt x="3149898" y="281713"/>
                </a:lnTo>
                <a:lnTo>
                  <a:pt x="3148630" y="285518"/>
                </a:lnTo>
                <a:lnTo>
                  <a:pt x="3148630" y="287421"/>
                </a:lnTo>
                <a:lnTo>
                  <a:pt x="3148630" y="289324"/>
                </a:lnTo>
                <a:lnTo>
                  <a:pt x="3148947" y="290909"/>
                </a:lnTo>
                <a:lnTo>
                  <a:pt x="3149898" y="292494"/>
                </a:lnTo>
                <a:lnTo>
                  <a:pt x="3150532" y="293763"/>
                </a:lnTo>
                <a:lnTo>
                  <a:pt x="3152118" y="294714"/>
                </a:lnTo>
                <a:lnTo>
                  <a:pt x="3153386" y="295982"/>
                </a:lnTo>
                <a:lnTo>
                  <a:pt x="3155289" y="296617"/>
                </a:lnTo>
                <a:lnTo>
                  <a:pt x="3159094" y="297885"/>
                </a:lnTo>
                <a:lnTo>
                  <a:pt x="3163533" y="298202"/>
                </a:lnTo>
                <a:lnTo>
                  <a:pt x="3168924" y="297885"/>
                </a:lnTo>
                <a:lnTo>
                  <a:pt x="3175266" y="297251"/>
                </a:lnTo>
                <a:lnTo>
                  <a:pt x="3181291" y="295348"/>
                </a:lnTo>
                <a:lnTo>
                  <a:pt x="3188267" y="292812"/>
                </a:lnTo>
                <a:lnTo>
                  <a:pt x="3185096" y="299471"/>
                </a:lnTo>
                <a:lnTo>
                  <a:pt x="3182876" y="305495"/>
                </a:lnTo>
                <a:lnTo>
                  <a:pt x="3181291" y="311203"/>
                </a:lnTo>
                <a:lnTo>
                  <a:pt x="3180339" y="316594"/>
                </a:lnTo>
                <a:lnTo>
                  <a:pt x="3180339" y="321350"/>
                </a:lnTo>
                <a:lnTo>
                  <a:pt x="3180973" y="325472"/>
                </a:lnTo>
                <a:lnTo>
                  <a:pt x="3181291" y="327058"/>
                </a:lnTo>
                <a:lnTo>
                  <a:pt x="3182559" y="328643"/>
                </a:lnTo>
                <a:lnTo>
                  <a:pt x="3183193" y="330229"/>
                </a:lnTo>
                <a:lnTo>
                  <a:pt x="3184779" y="331180"/>
                </a:lnTo>
                <a:lnTo>
                  <a:pt x="3186047" y="332131"/>
                </a:lnTo>
                <a:lnTo>
                  <a:pt x="3187950" y="332448"/>
                </a:lnTo>
                <a:lnTo>
                  <a:pt x="3189535" y="332765"/>
                </a:lnTo>
                <a:lnTo>
                  <a:pt x="3191438" y="332765"/>
                </a:lnTo>
                <a:lnTo>
                  <a:pt x="3195560" y="332448"/>
                </a:lnTo>
                <a:lnTo>
                  <a:pt x="3199682" y="330863"/>
                </a:lnTo>
                <a:lnTo>
                  <a:pt x="3204756" y="328326"/>
                </a:lnTo>
                <a:lnTo>
                  <a:pt x="3209829" y="324838"/>
                </a:lnTo>
                <a:lnTo>
                  <a:pt x="3214586" y="321033"/>
                </a:lnTo>
                <a:lnTo>
                  <a:pt x="3219659" y="315959"/>
                </a:lnTo>
                <a:lnTo>
                  <a:pt x="3219659" y="323253"/>
                </a:lnTo>
                <a:lnTo>
                  <a:pt x="3219976" y="329911"/>
                </a:lnTo>
                <a:lnTo>
                  <a:pt x="3220928" y="335619"/>
                </a:lnTo>
                <a:lnTo>
                  <a:pt x="3222513" y="341010"/>
                </a:lnTo>
                <a:lnTo>
                  <a:pt x="3223781" y="345132"/>
                </a:lnTo>
                <a:lnTo>
                  <a:pt x="3226318" y="348620"/>
                </a:lnTo>
                <a:lnTo>
                  <a:pt x="3227904" y="350205"/>
                </a:lnTo>
                <a:lnTo>
                  <a:pt x="3228855" y="350840"/>
                </a:lnTo>
                <a:lnTo>
                  <a:pt x="3230440" y="352108"/>
                </a:lnTo>
                <a:lnTo>
                  <a:pt x="3232026" y="352425"/>
                </a:lnTo>
                <a:lnTo>
                  <a:pt x="3233929" y="352425"/>
                </a:lnTo>
                <a:lnTo>
                  <a:pt x="3235514" y="352425"/>
                </a:lnTo>
                <a:lnTo>
                  <a:pt x="3237417" y="352108"/>
                </a:lnTo>
                <a:lnTo>
                  <a:pt x="3239002" y="351157"/>
                </a:lnTo>
                <a:lnTo>
                  <a:pt x="3242490" y="348937"/>
                </a:lnTo>
                <a:lnTo>
                  <a:pt x="3245661" y="345766"/>
                </a:lnTo>
                <a:lnTo>
                  <a:pt x="3249149" y="341644"/>
                </a:lnTo>
                <a:lnTo>
                  <a:pt x="3252320" y="336570"/>
                </a:lnTo>
                <a:lnTo>
                  <a:pt x="3255491" y="330546"/>
                </a:lnTo>
                <a:lnTo>
                  <a:pt x="3258028" y="324521"/>
                </a:lnTo>
                <a:lnTo>
                  <a:pt x="3261199" y="330546"/>
                </a:lnTo>
                <a:lnTo>
                  <a:pt x="3263736" y="336570"/>
                </a:lnTo>
                <a:lnTo>
                  <a:pt x="3267224" y="341644"/>
                </a:lnTo>
                <a:lnTo>
                  <a:pt x="3270395" y="345766"/>
                </a:lnTo>
                <a:lnTo>
                  <a:pt x="3273883" y="348937"/>
                </a:lnTo>
                <a:lnTo>
                  <a:pt x="3277371" y="351157"/>
                </a:lnTo>
                <a:lnTo>
                  <a:pt x="3279273" y="352108"/>
                </a:lnTo>
                <a:lnTo>
                  <a:pt x="3280859" y="352425"/>
                </a:lnTo>
                <a:lnTo>
                  <a:pt x="3282761" y="352425"/>
                </a:lnTo>
                <a:lnTo>
                  <a:pt x="3284347" y="352425"/>
                </a:lnTo>
                <a:lnTo>
                  <a:pt x="3285615" y="352108"/>
                </a:lnTo>
                <a:lnTo>
                  <a:pt x="3287201" y="350840"/>
                </a:lnTo>
                <a:lnTo>
                  <a:pt x="3288786" y="350205"/>
                </a:lnTo>
                <a:lnTo>
                  <a:pt x="3290055" y="348620"/>
                </a:lnTo>
                <a:lnTo>
                  <a:pt x="3292274" y="345132"/>
                </a:lnTo>
                <a:lnTo>
                  <a:pt x="3294177" y="341010"/>
                </a:lnTo>
                <a:lnTo>
                  <a:pt x="3295445" y="335619"/>
                </a:lnTo>
                <a:lnTo>
                  <a:pt x="3296397" y="329911"/>
                </a:lnTo>
                <a:lnTo>
                  <a:pt x="3296714" y="323253"/>
                </a:lnTo>
                <a:lnTo>
                  <a:pt x="3296397" y="315959"/>
                </a:lnTo>
                <a:lnTo>
                  <a:pt x="3301787" y="321033"/>
                </a:lnTo>
                <a:lnTo>
                  <a:pt x="3306861" y="324838"/>
                </a:lnTo>
                <a:lnTo>
                  <a:pt x="3311934" y="328326"/>
                </a:lnTo>
                <a:lnTo>
                  <a:pt x="3316374" y="330863"/>
                </a:lnTo>
                <a:lnTo>
                  <a:pt x="3321130" y="332448"/>
                </a:lnTo>
                <a:lnTo>
                  <a:pt x="3325252" y="332765"/>
                </a:lnTo>
                <a:lnTo>
                  <a:pt x="3327155" y="332765"/>
                </a:lnTo>
                <a:lnTo>
                  <a:pt x="3328740" y="332448"/>
                </a:lnTo>
                <a:lnTo>
                  <a:pt x="3330326" y="332131"/>
                </a:lnTo>
                <a:lnTo>
                  <a:pt x="3331911" y="331180"/>
                </a:lnTo>
                <a:lnTo>
                  <a:pt x="3332863" y="330229"/>
                </a:lnTo>
                <a:lnTo>
                  <a:pt x="3334131" y="328643"/>
                </a:lnTo>
                <a:lnTo>
                  <a:pt x="3334765" y="327058"/>
                </a:lnTo>
                <a:lnTo>
                  <a:pt x="3335717" y="325472"/>
                </a:lnTo>
                <a:lnTo>
                  <a:pt x="3336034" y="321350"/>
                </a:lnTo>
                <a:lnTo>
                  <a:pt x="3336034" y="316594"/>
                </a:lnTo>
                <a:lnTo>
                  <a:pt x="3335399" y="311203"/>
                </a:lnTo>
                <a:lnTo>
                  <a:pt x="3333814" y="305495"/>
                </a:lnTo>
                <a:lnTo>
                  <a:pt x="3331277" y="299471"/>
                </a:lnTo>
                <a:lnTo>
                  <a:pt x="3328423" y="292812"/>
                </a:lnTo>
                <a:lnTo>
                  <a:pt x="3334765" y="295348"/>
                </a:lnTo>
                <a:lnTo>
                  <a:pt x="3341424" y="297251"/>
                </a:lnTo>
                <a:lnTo>
                  <a:pt x="3347132" y="297885"/>
                </a:lnTo>
                <a:lnTo>
                  <a:pt x="3352523" y="298202"/>
                </a:lnTo>
                <a:lnTo>
                  <a:pt x="3357279" y="297885"/>
                </a:lnTo>
                <a:lnTo>
                  <a:pt x="3361401" y="296617"/>
                </a:lnTo>
                <a:lnTo>
                  <a:pt x="3362987" y="295982"/>
                </a:lnTo>
                <a:lnTo>
                  <a:pt x="3364572" y="294714"/>
                </a:lnTo>
                <a:lnTo>
                  <a:pt x="3365524" y="293763"/>
                </a:lnTo>
                <a:lnTo>
                  <a:pt x="3366792" y="292494"/>
                </a:lnTo>
                <a:lnTo>
                  <a:pt x="3367109" y="290909"/>
                </a:lnTo>
                <a:lnTo>
                  <a:pt x="3367743" y="289324"/>
                </a:lnTo>
                <a:lnTo>
                  <a:pt x="3367743" y="287421"/>
                </a:lnTo>
                <a:lnTo>
                  <a:pt x="3367743" y="285518"/>
                </a:lnTo>
                <a:lnTo>
                  <a:pt x="3366792" y="281713"/>
                </a:lnTo>
                <a:lnTo>
                  <a:pt x="3364572" y="277591"/>
                </a:lnTo>
                <a:lnTo>
                  <a:pt x="3361719" y="272835"/>
                </a:lnTo>
                <a:lnTo>
                  <a:pt x="3357913" y="268395"/>
                </a:lnTo>
                <a:lnTo>
                  <a:pt x="3353157" y="263639"/>
                </a:lnTo>
                <a:lnTo>
                  <a:pt x="3347766" y="259200"/>
                </a:lnTo>
                <a:lnTo>
                  <a:pt x="3354742" y="258248"/>
                </a:lnTo>
                <a:lnTo>
                  <a:pt x="3361401" y="257297"/>
                </a:lnTo>
                <a:lnTo>
                  <a:pt x="3367109" y="256029"/>
                </a:lnTo>
                <a:lnTo>
                  <a:pt x="3372183" y="254126"/>
                </a:lnTo>
                <a:lnTo>
                  <a:pt x="3376305" y="251907"/>
                </a:lnTo>
                <a:lnTo>
                  <a:pt x="3379793" y="249053"/>
                </a:lnTo>
                <a:lnTo>
                  <a:pt x="3381061" y="247784"/>
                </a:lnTo>
                <a:lnTo>
                  <a:pt x="3381696" y="246199"/>
                </a:lnTo>
                <a:lnTo>
                  <a:pt x="3382330" y="244613"/>
                </a:lnTo>
                <a:lnTo>
                  <a:pt x="3382964" y="243028"/>
                </a:lnTo>
                <a:lnTo>
                  <a:pt x="3382964" y="241442"/>
                </a:lnTo>
                <a:lnTo>
                  <a:pt x="3382330" y="239540"/>
                </a:lnTo>
                <a:lnTo>
                  <a:pt x="3381696" y="237954"/>
                </a:lnTo>
                <a:lnTo>
                  <a:pt x="3381061" y="236369"/>
                </a:lnTo>
                <a:lnTo>
                  <a:pt x="3378208" y="233198"/>
                </a:lnTo>
                <a:lnTo>
                  <a:pt x="3374719" y="230027"/>
                </a:lnTo>
                <a:lnTo>
                  <a:pt x="3370280" y="227173"/>
                </a:lnTo>
                <a:lnTo>
                  <a:pt x="3364889" y="224636"/>
                </a:lnTo>
                <a:lnTo>
                  <a:pt x="3358548" y="221783"/>
                </a:lnTo>
                <a:lnTo>
                  <a:pt x="3352206" y="219880"/>
                </a:lnTo>
                <a:lnTo>
                  <a:pt x="3358230" y="216392"/>
                </a:lnTo>
                <a:lnTo>
                  <a:pt x="3363621" y="213221"/>
                </a:lnTo>
                <a:lnTo>
                  <a:pt x="3368378" y="209099"/>
                </a:lnTo>
                <a:lnTo>
                  <a:pt x="3372183" y="205294"/>
                </a:lnTo>
                <a:lnTo>
                  <a:pt x="3375037" y="201806"/>
                </a:lnTo>
                <a:lnTo>
                  <a:pt x="3376939" y="198001"/>
                </a:lnTo>
                <a:lnTo>
                  <a:pt x="3377573" y="196098"/>
                </a:lnTo>
                <a:lnTo>
                  <a:pt x="3377890" y="194513"/>
                </a:lnTo>
                <a:lnTo>
                  <a:pt x="3377573" y="192610"/>
                </a:lnTo>
                <a:lnTo>
                  <a:pt x="3376939" y="191342"/>
                </a:lnTo>
                <a:lnTo>
                  <a:pt x="3376622" y="189756"/>
                </a:lnTo>
                <a:lnTo>
                  <a:pt x="3375671" y="188171"/>
                </a:lnTo>
                <a:lnTo>
                  <a:pt x="3374402" y="186902"/>
                </a:lnTo>
                <a:lnTo>
                  <a:pt x="3372817" y="185951"/>
                </a:lnTo>
                <a:lnTo>
                  <a:pt x="3369329" y="184048"/>
                </a:lnTo>
                <a:lnTo>
                  <a:pt x="3364889" y="182780"/>
                </a:lnTo>
                <a:lnTo>
                  <a:pt x="3359499" y="182146"/>
                </a:lnTo>
                <a:lnTo>
                  <a:pt x="3353157" y="181512"/>
                </a:lnTo>
                <a:lnTo>
                  <a:pt x="3346815" y="182146"/>
                </a:lnTo>
                <a:lnTo>
                  <a:pt x="3339839" y="182780"/>
                </a:lnTo>
                <a:lnTo>
                  <a:pt x="3343961" y="177072"/>
                </a:lnTo>
                <a:lnTo>
                  <a:pt x="3347449" y="171682"/>
                </a:lnTo>
                <a:lnTo>
                  <a:pt x="3350620" y="166291"/>
                </a:lnTo>
                <a:lnTo>
                  <a:pt x="3352523" y="161218"/>
                </a:lnTo>
                <a:lnTo>
                  <a:pt x="3353791" y="156778"/>
                </a:lnTo>
                <a:lnTo>
                  <a:pt x="3353791" y="152339"/>
                </a:lnTo>
                <a:lnTo>
                  <a:pt x="3353157" y="151071"/>
                </a:lnTo>
                <a:lnTo>
                  <a:pt x="3352840" y="148851"/>
                </a:lnTo>
                <a:lnTo>
                  <a:pt x="3352206" y="147583"/>
                </a:lnTo>
                <a:lnTo>
                  <a:pt x="3351254" y="146314"/>
                </a:lnTo>
                <a:lnTo>
                  <a:pt x="3349986" y="145046"/>
                </a:lnTo>
                <a:lnTo>
                  <a:pt x="3348718" y="144095"/>
                </a:lnTo>
                <a:lnTo>
                  <a:pt x="3346815" y="143778"/>
                </a:lnTo>
                <a:lnTo>
                  <a:pt x="3345229" y="142826"/>
                </a:lnTo>
                <a:lnTo>
                  <a:pt x="3341107" y="142826"/>
                </a:lnTo>
                <a:lnTo>
                  <a:pt x="3336351" y="143143"/>
                </a:lnTo>
                <a:lnTo>
                  <a:pt x="3330960" y="144729"/>
                </a:lnTo>
                <a:lnTo>
                  <a:pt x="3325569" y="146949"/>
                </a:lnTo>
                <a:lnTo>
                  <a:pt x="3319862" y="150119"/>
                </a:lnTo>
                <a:lnTo>
                  <a:pt x="3313837" y="153608"/>
                </a:lnTo>
                <a:lnTo>
                  <a:pt x="3315422" y="146631"/>
                </a:lnTo>
                <a:lnTo>
                  <a:pt x="3316374" y="140290"/>
                </a:lnTo>
                <a:lnTo>
                  <a:pt x="3316691" y="134265"/>
                </a:lnTo>
                <a:lnTo>
                  <a:pt x="3316374" y="129191"/>
                </a:lnTo>
                <a:lnTo>
                  <a:pt x="3315739" y="124118"/>
                </a:lnTo>
                <a:lnTo>
                  <a:pt x="3314154" y="120313"/>
                </a:lnTo>
                <a:lnTo>
                  <a:pt x="3312886" y="118727"/>
                </a:lnTo>
                <a:lnTo>
                  <a:pt x="3311934" y="117459"/>
                </a:lnTo>
                <a:lnTo>
                  <a:pt x="3310666" y="116508"/>
                </a:lnTo>
                <a:lnTo>
                  <a:pt x="3309080" y="115556"/>
                </a:lnTo>
                <a:lnTo>
                  <a:pt x="3307495" y="114922"/>
                </a:lnTo>
                <a:lnTo>
                  <a:pt x="3305592" y="114922"/>
                </a:lnTo>
                <a:lnTo>
                  <a:pt x="3304007" y="114922"/>
                </a:lnTo>
                <a:lnTo>
                  <a:pt x="3302104" y="115239"/>
                </a:lnTo>
                <a:lnTo>
                  <a:pt x="3298299" y="116825"/>
                </a:lnTo>
                <a:lnTo>
                  <a:pt x="3294177" y="119044"/>
                </a:lnTo>
                <a:lnTo>
                  <a:pt x="3290372" y="122532"/>
                </a:lnTo>
                <a:lnTo>
                  <a:pt x="3286250" y="126655"/>
                </a:lnTo>
                <a:lnTo>
                  <a:pt x="3281810" y="131728"/>
                </a:lnTo>
                <a:lnTo>
                  <a:pt x="3277688" y="137753"/>
                </a:lnTo>
                <a:lnTo>
                  <a:pt x="3276420" y="130460"/>
                </a:lnTo>
                <a:lnTo>
                  <a:pt x="3274517" y="124435"/>
                </a:lnTo>
                <a:lnTo>
                  <a:pt x="3272614" y="118727"/>
                </a:lnTo>
                <a:lnTo>
                  <a:pt x="3270395" y="113971"/>
                </a:lnTo>
                <a:lnTo>
                  <a:pt x="3267541" y="110166"/>
                </a:lnTo>
                <a:lnTo>
                  <a:pt x="3264687" y="107312"/>
                </a:lnTo>
                <a:lnTo>
                  <a:pt x="3263101" y="106043"/>
                </a:lnTo>
                <a:lnTo>
                  <a:pt x="3261516" y="105092"/>
                </a:lnTo>
                <a:lnTo>
                  <a:pt x="3259930" y="104775"/>
                </a:lnTo>
                <a:lnTo>
                  <a:pt x="3258028" y="104775"/>
                </a:lnTo>
                <a:lnTo>
                  <a:pt x="3256442" y="104775"/>
                </a:lnTo>
                <a:close/>
                <a:moveTo>
                  <a:pt x="3255172" y="0"/>
                </a:moveTo>
                <a:lnTo>
                  <a:pt x="3258028" y="0"/>
                </a:lnTo>
                <a:lnTo>
                  <a:pt x="3261201" y="0"/>
                </a:lnTo>
                <a:lnTo>
                  <a:pt x="3264373" y="1271"/>
                </a:lnTo>
                <a:lnTo>
                  <a:pt x="3267229" y="2224"/>
                </a:lnTo>
                <a:lnTo>
                  <a:pt x="3270084" y="4130"/>
                </a:lnTo>
                <a:lnTo>
                  <a:pt x="3272623" y="6990"/>
                </a:lnTo>
                <a:lnTo>
                  <a:pt x="3275478" y="9532"/>
                </a:lnTo>
                <a:lnTo>
                  <a:pt x="3278016" y="13027"/>
                </a:lnTo>
                <a:lnTo>
                  <a:pt x="3280237" y="16839"/>
                </a:lnTo>
                <a:lnTo>
                  <a:pt x="3282776" y="21287"/>
                </a:lnTo>
                <a:lnTo>
                  <a:pt x="3284997" y="25735"/>
                </a:lnTo>
                <a:lnTo>
                  <a:pt x="3286900" y="30819"/>
                </a:lnTo>
                <a:lnTo>
                  <a:pt x="3288804" y="36220"/>
                </a:lnTo>
                <a:lnTo>
                  <a:pt x="3290390" y="41939"/>
                </a:lnTo>
                <a:lnTo>
                  <a:pt x="3291977" y="47976"/>
                </a:lnTo>
                <a:lnTo>
                  <a:pt x="3293563" y="54330"/>
                </a:lnTo>
                <a:lnTo>
                  <a:pt x="3294198" y="60685"/>
                </a:lnTo>
                <a:lnTo>
                  <a:pt x="3298005" y="54966"/>
                </a:lnTo>
                <a:lnTo>
                  <a:pt x="3301812" y="49882"/>
                </a:lnTo>
                <a:lnTo>
                  <a:pt x="3305620" y="45116"/>
                </a:lnTo>
                <a:lnTo>
                  <a:pt x="3309427" y="40668"/>
                </a:lnTo>
                <a:lnTo>
                  <a:pt x="3313552" y="36538"/>
                </a:lnTo>
                <a:lnTo>
                  <a:pt x="3317359" y="32725"/>
                </a:lnTo>
                <a:lnTo>
                  <a:pt x="3321167" y="29230"/>
                </a:lnTo>
                <a:lnTo>
                  <a:pt x="3324974" y="26689"/>
                </a:lnTo>
                <a:lnTo>
                  <a:pt x="3328781" y="23829"/>
                </a:lnTo>
                <a:lnTo>
                  <a:pt x="3332271" y="21923"/>
                </a:lnTo>
                <a:lnTo>
                  <a:pt x="3336079" y="20334"/>
                </a:lnTo>
                <a:lnTo>
                  <a:pt x="3339569" y="19381"/>
                </a:lnTo>
                <a:lnTo>
                  <a:pt x="3342742" y="18428"/>
                </a:lnTo>
                <a:lnTo>
                  <a:pt x="3345915" y="18428"/>
                </a:lnTo>
                <a:lnTo>
                  <a:pt x="3349087" y="18746"/>
                </a:lnTo>
                <a:lnTo>
                  <a:pt x="3352260" y="20017"/>
                </a:lnTo>
                <a:lnTo>
                  <a:pt x="3354798" y="21605"/>
                </a:lnTo>
                <a:lnTo>
                  <a:pt x="3357337" y="23511"/>
                </a:lnTo>
                <a:lnTo>
                  <a:pt x="3359240" y="25735"/>
                </a:lnTo>
                <a:lnTo>
                  <a:pt x="3361144" y="28913"/>
                </a:lnTo>
                <a:lnTo>
                  <a:pt x="3362413" y="32408"/>
                </a:lnTo>
                <a:lnTo>
                  <a:pt x="3363682" y="36220"/>
                </a:lnTo>
                <a:lnTo>
                  <a:pt x="3364951" y="40033"/>
                </a:lnTo>
                <a:lnTo>
                  <a:pt x="3365586" y="44481"/>
                </a:lnTo>
                <a:lnTo>
                  <a:pt x="3365586" y="49247"/>
                </a:lnTo>
                <a:lnTo>
                  <a:pt x="3365903" y="54648"/>
                </a:lnTo>
                <a:lnTo>
                  <a:pt x="3365586" y="60049"/>
                </a:lnTo>
                <a:lnTo>
                  <a:pt x="3365269" y="65451"/>
                </a:lnTo>
                <a:lnTo>
                  <a:pt x="3364634" y="71487"/>
                </a:lnTo>
                <a:lnTo>
                  <a:pt x="3363365" y="77206"/>
                </a:lnTo>
                <a:lnTo>
                  <a:pt x="3362096" y="83878"/>
                </a:lnTo>
                <a:lnTo>
                  <a:pt x="3360192" y="89915"/>
                </a:lnTo>
                <a:lnTo>
                  <a:pt x="3365903" y="86420"/>
                </a:lnTo>
                <a:lnTo>
                  <a:pt x="3371297" y="83561"/>
                </a:lnTo>
                <a:lnTo>
                  <a:pt x="3376691" y="80383"/>
                </a:lnTo>
                <a:lnTo>
                  <a:pt x="3382085" y="78159"/>
                </a:lnTo>
                <a:lnTo>
                  <a:pt x="3387478" y="75618"/>
                </a:lnTo>
                <a:lnTo>
                  <a:pt x="3392555" y="73711"/>
                </a:lnTo>
                <a:lnTo>
                  <a:pt x="3397631" y="72440"/>
                </a:lnTo>
                <a:lnTo>
                  <a:pt x="3402073" y="71170"/>
                </a:lnTo>
                <a:lnTo>
                  <a:pt x="3406832" y="70534"/>
                </a:lnTo>
                <a:lnTo>
                  <a:pt x="3410957" y="69899"/>
                </a:lnTo>
                <a:lnTo>
                  <a:pt x="3414764" y="69899"/>
                </a:lnTo>
                <a:lnTo>
                  <a:pt x="3418255" y="70534"/>
                </a:lnTo>
                <a:lnTo>
                  <a:pt x="3421745" y="71487"/>
                </a:lnTo>
                <a:lnTo>
                  <a:pt x="3424917" y="72758"/>
                </a:lnTo>
                <a:lnTo>
                  <a:pt x="3427456" y="74347"/>
                </a:lnTo>
                <a:lnTo>
                  <a:pt x="3429677" y="76571"/>
                </a:lnTo>
                <a:lnTo>
                  <a:pt x="3431263" y="78795"/>
                </a:lnTo>
                <a:lnTo>
                  <a:pt x="3432849" y="81654"/>
                </a:lnTo>
                <a:lnTo>
                  <a:pt x="3433484" y="84514"/>
                </a:lnTo>
                <a:lnTo>
                  <a:pt x="3434436" y="88009"/>
                </a:lnTo>
                <a:lnTo>
                  <a:pt x="3434436" y="91821"/>
                </a:lnTo>
                <a:lnTo>
                  <a:pt x="3434119" y="95634"/>
                </a:lnTo>
                <a:lnTo>
                  <a:pt x="3433167" y="100082"/>
                </a:lnTo>
                <a:lnTo>
                  <a:pt x="3431580" y="104212"/>
                </a:lnTo>
                <a:lnTo>
                  <a:pt x="3430311" y="108978"/>
                </a:lnTo>
                <a:lnTo>
                  <a:pt x="3428090" y="113426"/>
                </a:lnTo>
                <a:lnTo>
                  <a:pt x="3425869" y="118510"/>
                </a:lnTo>
                <a:lnTo>
                  <a:pt x="3423331" y="123593"/>
                </a:lnTo>
                <a:lnTo>
                  <a:pt x="3420158" y="128359"/>
                </a:lnTo>
                <a:lnTo>
                  <a:pt x="3416668" y="133443"/>
                </a:lnTo>
                <a:lnTo>
                  <a:pt x="3412861" y="138844"/>
                </a:lnTo>
                <a:lnTo>
                  <a:pt x="3408736" y="143928"/>
                </a:lnTo>
                <a:lnTo>
                  <a:pt x="3415082" y="142974"/>
                </a:lnTo>
                <a:lnTo>
                  <a:pt x="3421745" y="142339"/>
                </a:lnTo>
                <a:lnTo>
                  <a:pt x="3427773" y="142021"/>
                </a:lnTo>
                <a:lnTo>
                  <a:pt x="3433484" y="142021"/>
                </a:lnTo>
                <a:lnTo>
                  <a:pt x="3439512" y="142021"/>
                </a:lnTo>
                <a:lnTo>
                  <a:pt x="3444906" y="142339"/>
                </a:lnTo>
                <a:lnTo>
                  <a:pt x="3449665" y="142657"/>
                </a:lnTo>
                <a:lnTo>
                  <a:pt x="3454742" y="143928"/>
                </a:lnTo>
                <a:lnTo>
                  <a:pt x="3458866" y="144881"/>
                </a:lnTo>
                <a:lnTo>
                  <a:pt x="3462674" y="146152"/>
                </a:lnTo>
                <a:lnTo>
                  <a:pt x="3466481" y="147740"/>
                </a:lnTo>
                <a:lnTo>
                  <a:pt x="3469654" y="149647"/>
                </a:lnTo>
                <a:lnTo>
                  <a:pt x="3472510" y="151871"/>
                </a:lnTo>
                <a:lnTo>
                  <a:pt x="3474731" y="154095"/>
                </a:lnTo>
                <a:lnTo>
                  <a:pt x="3476317" y="156954"/>
                </a:lnTo>
                <a:lnTo>
                  <a:pt x="3477903" y="159496"/>
                </a:lnTo>
                <a:lnTo>
                  <a:pt x="3478221" y="162673"/>
                </a:lnTo>
                <a:lnTo>
                  <a:pt x="3478538" y="165850"/>
                </a:lnTo>
                <a:lnTo>
                  <a:pt x="3478221" y="168710"/>
                </a:lnTo>
                <a:lnTo>
                  <a:pt x="3476951" y="172205"/>
                </a:lnTo>
                <a:lnTo>
                  <a:pt x="3475365" y="175700"/>
                </a:lnTo>
                <a:lnTo>
                  <a:pt x="3473461" y="179195"/>
                </a:lnTo>
                <a:lnTo>
                  <a:pt x="3471240" y="182690"/>
                </a:lnTo>
                <a:lnTo>
                  <a:pt x="3468068" y="186184"/>
                </a:lnTo>
                <a:lnTo>
                  <a:pt x="3465212" y="189679"/>
                </a:lnTo>
                <a:lnTo>
                  <a:pt x="3461405" y="193174"/>
                </a:lnTo>
                <a:lnTo>
                  <a:pt x="3456963" y="196669"/>
                </a:lnTo>
                <a:lnTo>
                  <a:pt x="3452521" y="199846"/>
                </a:lnTo>
                <a:lnTo>
                  <a:pt x="3447762" y="203024"/>
                </a:lnTo>
                <a:lnTo>
                  <a:pt x="3442368" y="206519"/>
                </a:lnTo>
                <a:lnTo>
                  <a:pt x="3436974" y="209696"/>
                </a:lnTo>
                <a:lnTo>
                  <a:pt x="3430946" y="212555"/>
                </a:lnTo>
                <a:lnTo>
                  <a:pt x="3437609" y="214462"/>
                </a:lnTo>
                <a:lnTo>
                  <a:pt x="3443637" y="216368"/>
                </a:lnTo>
                <a:lnTo>
                  <a:pt x="3449348" y="218910"/>
                </a:lnTo>
                <a:lnTo>
                  <a:pt x="3454742" y="221134"/>
                </a:lnTo>
                <a:lnTo>
                  <a:pt x="3460136" y="223358"/>
                </a:lnTo>
                <a:lnTo>
                  <a:pt x="3464577" y="225900"/>
                </a:lnTo>
                <a:lnTo>
                  <a:pt x="3469019" y="228441"/>
                </a:lnTo>
                <a:lnTo>
                  <a:pt x="3473144" y="230983"/>
                </a:lnTo>
                <a:lnTo>
                  <a:pt x="3476634" y="234160"/>
                </a:lnTo>
                <a:lnTo>
                  <a:pt x="3479807" y="237020"/>
                </a:lnTo>
                <a:lnTo>
                  <a:pt x="3482345" y="239879"/>
                </a:lnTo>
                <a:lnTo>
                  <a:pt x="3484249" y="242739"/>
                </a:lnTo>
                <a:lnTo>
                  <a:pt x="3486153" y="245598"/>
                </a:lnTo>
                <a:lnTo>
                  <a:pt x="3487104" y="248775"/>
                </a:lnTo>
                <a:lnTo>
                  <a:pt x="3487739" y="251953"/>
                </a:lnTo>
                <a:lnTo>
                  <a:pt x="3487739" y="255130"/>
                </a:lnTo>
                <a:lnTo>
                  <a:pt x="3487104" y="257989"/>
                </a:lnTo>
                <a:lnTo>
                  <a:pt x="3485835" y="261166"/>
                </a:lnTo>
                <a:lnTo>
                  <a:pt x="3484249" y="263708"/>
                </a:lnTo>
                <a:lnTo>
                  <a:pt x="3482028" y="266568"/>
                </a:lnTo>
                <a:lnTo>
                  <a:pt x="3479172" y="268792"/>
                </a:lnTo>
                <a:lnTo>
                  <a:pt x="3476317" y="271016"/>
                </a:lnTo>
                <a:lnTo>
                  <a:pt x="3472510" y="273558"/>
                </a:lnTo>
                <a:lnTo>
                  <a:pt x="3468702" y="275464"/>
                </a:lnTo>
                <a:lnTo>
                  <a:pt x="3463943" y="277370"/>
                </a:lnTo>
                <a:lnTo>
                  <a:pt x="3458866" y="278959"/>
                </a:lnTo>
                <a:lnTo>
                  <a:pt x="3454107" y="280230"/>
                </a:lnTo>
                <a:lnTo>
                  <a:pt x="3448713" y="281818"/>
                </a:lnTo>
                <a:lnTo>
                  <a:pt x="3442368" y="282772"/>
                </a:lnTo>
                <a:lnTo>
                  <a:pt x="3436657" y="283725"/>
                </a:lnTo>
                <a:lnTo>
                  <a:pt x="3430311" y="284360"/>
                </a:lnTo>
                <a:lnTo>
                  <a:pt x="3423648" y="284996"/>
                </a:lnTo>
                <a:lnTo>
                  <a:pt x="3428725" y="289126"/>
                </a:lnTo>
                <a:lnTo>
                  <a:pt x="3433167" y="293574"/>
                </a:lnTo>
                <a:lnTo>
                  <a:pt x="3437926" y="297704"/>
                </a:lnTo>
                <a:lnTo>
                  <a:pt x="3442051" y="301835"/>
                </a:lnTo>
                <a:lnTo>
                  <a:pt x="3445541" y="306283"/>
                </a:lnTo>
                <a:lnTo>
                  <a:pt x="3449031" y="310413"/>
                </a:lnTo>
                <a:lnTo>
                  <a:pt x="3452204" y="314544"/>
                </a:lnTo>
                <a:lnTo>
                  <a:pt x="3454425" y="318674"/>
                </a:lnTo>
                <a:lnTo>
                  <a:pt x="3456645" y="322804"/>
                </a:lnTo>
                <a:lnTo>
                  <a:pt x="3458232" y="326617"/>
                </a:lnTo>
                <a:lnTo>
                  <a:pt x="3459184" y="330430"/>
                </a:lnTo>
                <a:lnTo>
                  <a:pt x="3460136" y="333925"/>
                </a:lnTo>
                <a:lnTo>
                  <a:pt x="3460453" y="337419"/>
                </a:lnTo>
                <a:lnTo>
                  <a:pt x="3460136" y="340597"/>
                </a:lnTo>
                <a:lnTo>
                  <a:pt x="3459184" y="343774"/>
                </a:lnTo>
                <a:lnTo>
                  <a:pt x="3458232" y="346633"/>
                </a:lnTo>
                <a:lnTo>
                  <a:pt x="3456328" y="349175"/>
                </a:lnTo>
                <a:lnTo>
                  <a:pt x="3454107" y="351081"/>
                </a:lnTo>
                <a:lnTo>
                  <a:pt x="3451252" y="352988"/>
                </a:lnTo>
                <a:lnTo>
                  <a:pt x="3448079" y="354576"/>
                </a:lnTo>
                <a:lnTo>
                  <a:pt x="3444906" y="355847"/>
                </a:lnTo>
                <a:lnTo>
                  <a:pt x="3440781" y="356483"/>
                </a:lnTo>
                <a:lnTo>
                  <a:pt x="3436657" y="356800"/>
                </a:lnTo>
                <a:lnTo>
                  <a:pt x="3432215" y="357436"/>
                </a:lnTo>
                <a:lnTo>
                  <a:pt x="3427456" y="357436"/>
                </a:lnTo>
                <a:lnTo>
                  <a:pt x="3422062" y="356483"/>
                </a:lnTo>
                <a:lnTo>
                  <a:pt x="3416985" y="355847"/>
                </a:lnTo>
                <a:lnTo>
                  <a:pt x="3411274" y="354894"/>
                </a:lnTo>
                <a:lnTo>
                  <a:pt x="3405563" y="353305"/>
                </a:lnTo>
                <a:lnTo>
                  <a:pt x="3399852" y="352035"/>
                </a:lnTo>
                <a:lnTo>
                  <a:pt x="3393824" y="349493"/>
                </a:lnTo>
                <a:lnTo>
                  <a:pt x="3387478" y="347587"/>
                </a:lnTo>
                <a:lnTo>
                  <a:pt x="3390334" y="353305"/>
                </a:lnTo>
                <a:lnTo>
                  <a:pt x="3392872" y="359342"/>
                </a:lnTo>
                <a:lnTo>
                  <a:pt x="3395093" y="365061"/>
                </a:lnTo>
                <a:lnTo>
                  <a:pt x="3396997" y="370780"/>
                </a:lnTo>
                <a:lnTo>
                  <a:pt x="3398583" y="376181"/>
                </a:lnTo>
                <a:lnTo>
                  <a:pt x="3400169" y="381265"/>
                </a:lnTo>
                <a:lnTo>
                  <a:pt x="3401121" y="386031"/>
                </a:lnTo>
                <a:lnTo>
                  <a:pt x="3401756" y="391114"/>
                </a:lnTo>
                <a:lnTo>
                  <a:pt x="3402073" y="395245"/>
                </a:lnTo>
                <a:lnTo>
                  <a:pt x="3402073" y="399693"/>
                </a:lnTo>
                <a:lnTo>
                  <a:pt x="3401756" y="403823"/>
                </a:lnTo>
                <a:lnTo>
                  <a:pt x="3401121" y="407318"/>
                </a:lnTo>
                <a:lnTo>
                  <a:pt x="3399852" y="410495"/>
                </a:lnTo>
                <a:lnTo>
                  <a:pt x="3398266" y="413355"/>
                </a:lnTo>
                <a:lnTo>
                  <a:pt x="3396362" y="415579"/>
                </a:lnTo>
                <a:lnTo>
                  <a:pt x="3394141" y="418121"/>
                </a:lnTo>
                <a:lnTo>
                  <a:pt x="3391286" y="419709"/>
                </a:lnTo>
                <a:lnTo>
                  <a:pt x="3388430" y="420662"/>
                </a:lnTo>
                <a:lnTo>
                  <a:pt x="3385257" y="420980"/>
                </a:lnTo>
                <a:lnTo>
                  <a:pt x="3381767" y="420980"/>
                </a:lnTo>
                <a:lnTo>
                  <a:pt x="3377960" y="420662"/>
                </a:lnTo>
                <a:lnTo>
                  <a:pt x="3374152" y="420027"/>
                </a:lnTo>
                <a:lnTo>
                  <a:pt x="3369711" y="418756"/>
                </a:lnTo>
                <a:lnTo>
                  <a:pt x="3365903" y="417167"/>
                </a:lnTo>
                <a:lnTo>
                  <a:pt x="3361461" y="414943"/>
                </a:lnTo>
                <a:lnTo>
                  <a:pt x="3357337" y="412719"/>
                </a:lnTo>
                <a:lnTo>
                  <a:pt x="3352577" y="409542"/>
                </a:lnTo>
                <a:lnTo>
                  <a:pt x="3347818" y="406365"/>
                </a:lnTo>
                <a:lnTo>
                  <a:pt x="3343376" y="403188"/>
                </a:lnTo>
                <a:lnTo>
                  <a:pt x="3338300" y="398740"/>
                </a:lnTo>
                <a:lnTo>
                  <a:pt x="3333858" y="394609"/>
                </a:lnTo>
                <a:lnTo>
                  <a:pt x="3329099" y="389843"/>
                </a:lnTo>
                <a:lnTo>
                  <a:pt x="3329099" y="396515"/>
                </a:lnTo>
                <a:lnTo>
                  <a:pt x="3329099" y="403188"/>
                </a:lnTo>
                <a:lnTo>
                  <a:pt x="3329099" y="409224"/>
                </a:lnTo>
                <a:lnTo>
                  <a:pt x="3328464" y="414943"/>
                </a:lnTo>
                <a:lnTo>
                  <a:pt x="3328147" y="420662"/>
                </a:lnTo>
                <a:lnTo>
                  <a:pt x="3326878" y="426064"/>
                </a:lnTo>
                <a:lnTo>
                  <a:pt x="3325609" y="431147"/>
                </a:lnTo>
                <a:lnTo>
                  <a:pt x="3324657" y="435595"/>
                </a:lnTo>
                <a:lnTo>
                  <a:pt x="3323070" y="440043"/>
                </a:lnTo>
                <a:lnTo>
                  <a:pt x="3321167" y="443856"/>
                </a:lnTo>
                <a:lnTo>
                  <a:pt x="3319263" y="447351"/>
                </a:lnTo>
                <a:lnTo>
                  <a:pt x="3316725" y="449893"/>
                </a:lnTo>
                <a:lnTo>
                  <a:pt x="3314504" y="452752"/>
                </a:lnTo>
                <a:lnTo>
                  <a:pt x="3311965" y="454658"/>
                </a:lnTo>
                <a:lnTo>
                  <a:pt x="3309110" y="456247"/>
                </a:lnTo>
                <a:lnTo>
                  <a:pt x="3306254" y="456882"/>
                </a:lnTo>
                <a:lnTo>
                  <a:pt x="3303082" y="457200"/>
                </a:lnTo>
                <a:lnTo>
                  <a:pt x="3299909" y="457200"/>
                </a:lnTo>
                <a:lnTo>
                  <a:pt x="3296736" y="456565"/>
                </a:lnTo>
                <a:lnTo>
                  <a:pt x="3293880" y="454976"/>
                </a:lnTo>
                <a:lnTo>
                  <a:pt x="3290390" y="453387"/>
                </a:lnTo>
                <a:lnTo>
                  <a:pt x="3287218" y="451163"/>
                </a:lnTo>
                <a:lnTo>
                  <a:pt x="3284362" y="447986"/>
                </a:lnTo>
                <a:lnTo>
                  <a:pt x="3280872" y="444809"/>
                </a:lnTo>
                <a:lnTo>
                  <a:pt x="3277699" y="440996"/>
                </a:lnTo>
                <a:lnTo>
                  <a:pt x="3274526" y="437184"/>
                </a:lnTo>
                <a:lnTo>
                  <a:pt x="3271988" y="432736"/>
                </a:lnTo>
                <a:lnTo>
                  <a:pt x="3268815" y="427652"/>
                </a:lnTo>
                <a:lnTo>
                  <a:pt x="3266277" y="422569"/>
                </a:lnTo>
                <a:lnTo>
                  <a:pt x="3263421" y="417167"/>
                </a:lnTo>
                <a:lnTo>
                  <a:pt x="3260883" y="411131"/>
                </a:lnTo>
                <a:lnTo>
                  <a:pt x="3258028" y="405094"/>
                </a:lnTo>
                <a:lnTo>
                  <a:pt x="3255807" y="411131"/>
                </a:lnTo>
                <a:lnTo>
                  <a:pt x="3252951" y="417167"/>
                </a:lnTo>
                <a:lnTo>
                  <a:pt x="3250413" y="422569"/>
                </a:lnTo>
                <a:lnTo>
                  <a:pt x="3247875" y="427652"/>
                </a:lnTo>
                <a:lnTo>
                  <a:pt x="3244702" y="432736"/>
                </a:lnTo>
                <a:lnTo>
                  <a:pt x="3241529" y="437184"/>
                </a:lnTo>
                <a:lnTo>
                  <a:pt x="3238356" y="440996"/>
                </a:lnTo>
                <a:lnTo>
                  <a:pt x="3235501" y="444809"/>
                </a:lnTo>
                <a:lnTo>
                  <a:pt x="3232328" y="447986"/>
                </a:lnTo>
                <a:lnTo>
                  <a:pt x="3229155" y="451163"/>
                </a:lnTo>
                <a:lnTo>
                  <a:pt x="3225982" y="453387"/>
                </a:lnTo>
                <a:lnTo>
                  <a:pt x="3222810" y="454976"/>
                </a:lnTo>
                <a:lnTo>
                  <a:pt x="3219637" y="456565"/>
                </a:lnTo>
                <a:lnTo>
                  <a:pt x="3216781" y="457200"/>
                </a:lnTo>
                <a:lnTo>
                  <a:pt x="3213291" y="457200"/>
                </a:lnTo>
                <a:lnTo>
                  <a:pt x="3210118" y="456882"/>
                </a:lnTo>
                <a:lnTo>
                  <a:pt x="3207263" y="456247"/>
                </a:lnTo>
                <a:lnTo>
                  <a:pt x="3204407" y="454658"/>
                </a:lnTo>
                <a:lnTo>
                  <a:pt x="3202186" y="452752"/>
                </a:lnTo>
                <a:lnTo>
                  <a:pt x="3199331" y="449893"/>
                </a:lnTo>
                <a:lnTo>
                  <a:pt x="3197427" y="447351"/>
                </a:lnTo>
                <a:lnTo>
                  <a:pt x="3195523" y="443856"/>
                </a:lnTo>
                <a:lnTo>
                  <a:pt x="3193620" y="440043"/>
                </a:lnTo>
                <a:lnTo>
                  <a:pt x="3192033" y="435595"/>
                </a:lnTo>
                <a:lnTo>
                  <a:pt x="3190447" y="431147"/>
                </a:lnTo>
                <a:lnTo>
                  <a:pt x="3189495" y="426064"/>
                </a:lnTo>
                <a:lnTo>
                  <a:pt x="3188543" y="420662"/>
                </a:lnTo>
                <a:lnTo>
                  <a:pt x="3187909" y="414943"/>
                </a:lnTo>
                <a:lnTo>
                  <a:pt x="3187591" y="409224"/>
                </a:lnTo>
                <a:lnTo>
                  <a:pt x="3187591" y="403188"/>
                </a:lnTo>
                <a:lnTo>
                  <a:pt x="3187591" y="396515"/>
                </a:lnTo>
                <a:lnTo>
                  <a:pt x="3187591" y="389843"/>
                </a:lnTo>
                <a:lnTo>
                  <a:pt x="3182832" y="394609"/>
                </a:lnTo>
                <a:lnTo>
                  <a:pt x="3177756" y="398740"/>
                </a:lnTo>
                <a:lnTo>
                  <a:pt x="3173314" y="403188"/>
                </a:lnTo>
                <a:lnTo>
                  <a:pt x="3168555" y="406365"/>
                </a:lnTo>
                <a:lnTo>
                  <a:pt x="3164113" y="409542"/>
                </a:lnTo>
                <a:lnTo>
                  <a:pt x="3159353" y="412719"/>
                </a:lnTo>
                <a:lnTo>
                  <a:pt x="3154911" y="414943"/>
                </a:lnTo>
                <a:lnTo>
                  <a:pt x="3150470" y="417167"/>
                </a:lnTo>
                <a:lnTo>
                  <a:pt x="3146345" y="418756"/>
                </a:lnTo>
                <a:lnTo>
                  <a:pt x="3142538" y="420027"/>
                </a:lnTo>
                <a:lnTo>
                  <a:pt x="3138730" y="420662"/>
                </a:lnTo>
                <a:lnTo>
                  <a:pt x="3134923" y="420980"/>
                </a:lnTo>
                <a:lnTo>
                  <a:pt x="3131433" y="420980"/>
                </a:lnTo>
                <a:lnTo>
                  <a:pt x="3128260" y="420662"/>
                </a:lnTo>
                <a:lnTo>
                  <a:pt x="3125087" y="419709"/>
                </a:lnTo>
                <a:lnTo>
                  <a:pt x="3122549" y="418121"/>
                </a:lnTo>
                <a:lnTo>
                  <a:pt x="3120328" y="415579"/>
                </a:lnTo>
                <a:lnTo>
                  <a:pt x="3118424" y="413355"/>
                </a:lnTo>
                <a:lnTo>
                  <a:pt x="3116838" y="410495"/>
                </a:lnTo>
                <a:lnTo>
                  <a:pt x="3115569" y="407318"/>
                </a:lnTo>
                <a:lnTo>
                  <a:pt x="3114934" y="403823"/>
                </a:lnTo>
                <a:lnTo>
                  <a:pt x="3114617" y="399693"/>
                </a:lnTo>
                <a:lnTo>
                  <a:pt x="3114617" y="395245"/>
                </a:lnTo>
                <a:lnTo>
                  <a:pt x="3114617" y="391114"/>
                </a:lnTo>
                <a:lnTo>
                  <a:pt x="3115251" y="386031"/>
                </a:lnTo>
                <a:lnTo>
                  <a:pt x="3116520" y="381265"/>
                </a:lnTo>
                <a:lnTo>
                  <a:pt x="3117472" y="376181"/>
                </a:lnTo>
                <a:lnTo>
                  <a:pt x="3119059" y="370780"/>
                </a:lnTo>
                <a:lnTo>
                  <a:pt x="3120962" y="365061"/>
                </a:lnTo>
                <a:lnTo>
                  <a:pt x="3123183" y="359342"/>
                </a:lnTo>
                <a:lnTo>
                  <a:pt x="3126039" y="353305"/>
                </a:lnTo>
                <a:lnTo>
                  <a:pt x="3129212" y="347587"/>
                </a:lnTo>
                <a:lnTo>
                  <a:pt x="3122866" y="349493"/>
                </a:lnTo>
                <a:lnTo>
                  <a:pt x="3116838" y="352035"/>
                </a:lnTo>
                <a:lnTo>
                  <a:pt x="3110492" y="353305"/>
                </a:lnTo>
                <a:lnTo>
                  <a:pt x="3104781" y="354894"/>
                </a:lnTo>
                <a:lnTo>
                  <a:pt x="3099387" y="355847"/>
                </a:lnTo>
                <a:lnTo>
                  <a:pt x="3093994" y="356483"/>
                </a:lnTo>
                <a:lnTo>
                  <a:pt x="3089234" y="357436"/>
                </a:lnTo>
                <a:lnTo>
                  <a:pt x="3084158" y="357436"/>
                </a:lnTo>
                <a:lnTo>
                  <a:pt x="3080033" y="356800"/>
                </a:lnTo>
                <a:lnTo>
                  <a:pt x="3075591" y="356483"/>
                </a:lnTo>
                <a:lnTo>
                  <a:pt x="3071784" y="355847"/>
                </a:lnTo>
                <a:lnTo>
                  <a:pt x="3067977" y="354576"/>
                </a:lnTo>
                <a:lnTo>
                  <a:pt x="3064804" y="352988"/>
                </a:lnTo>
                <a:lnTo>
                  <a:pt x="3062265" y="351081"/>
                </a:lnTo>
                <a:lnTo>
                  <a:pt x="3060362" y="349175"/>
                </a:lnTo>
                <a:lnTo>
                  <a:pt x="3058458" y="346633"/>
                </a:lnTo>
                <a:lnTo>
                  <a:pt x="3057189" y="343774"/>
                </a:lnTo>
                <a:lnTo>
                  <a:pt x="3056554" y="340597"/>
                </a:lnTo>
                <a:lnTo>
                  <a:pt x="3056237" y="337419"/>
                </a:lnTo>
                <a:lnTo>
                  <a:pt x="3056554" y="333925"/>
                </a:lnTo>
                <a:lnTo>
                  <a:pt x="3056872" y="330430"/>
                </a:lnTo>
                <a:lnTo>
                  <a:pt x="3058458" y="326617"/>
                </a:lnTo>
                <a:lnTo>
                  <a:pt x="3060045" y="322804"/>
                </a:lnTo>
                <a:lnTo>
                  <a:pt x="3061948" y="318674"/>
                </a:lnTo>
                <a:lnTo>
                  <a:pt x="3064486" y="314544"/>
                </a:lnTo>
                <a:lnTo>
                  <a:pt x="3067659" y="310413"/>
                </a:lnTo>
                <a:lnTo>
                  <a:pt x="3070832" y="306283"/>
                </a:lnTo>
                <a:lnTo>
                  <a:pt x="3074639" y="301835"/>
                </a:lnTo>
                <a:lnTo>
                  <a:pt x="3078447" y="297704"/>
                </a:lnTo>
                <a:lnTo>
                  <a:pt x="3082889" y="293574"/>
                </a:lnTo>
                <a:lnTo>
                  <a:pt x="3087648" y="289126"/>
                </a:lnTo>
                <a:lnTo>
                  <a:pt x="3093042" y="284996"/>
                </a:lnTo>
                <a:lnTo>
                  <a:pt x="3086062" y="284360"/>
                </a:lnTo>
                <a:lnTo>
                  <a:pt x="3080033" y="283725"/>
                </a:lnTo>
                <a:lnTo>
                  <a:pt x="3073688" y="282772"/>
                </a:lnTo>
                <a:lnTo>
                  <a:pt x="3067977" y="281818"/>
                </a:lnTo>
                <a:lnTo>
                  <a:pt x="3062583" y="280230"/>
                </a:lnTo>
                <a:lnTo>
                  <a:pt x="3057189" y="278959"/>
                </a:lnTo>
                <a:lnTo>
                  <a:pt x="3052747" y="277370"/>
                </a:lnTo>
                <a:lnTo>
                  <a:pt x="3047988" y="275464"/>
                </a:lnTo>
                <a:lnTo>
                  <a:pt x="3043863" y="273558"/>
                </a:lnTo>
                <a:lnTo>
                  <a:pt x="3040373" y="271016"/>
                </a:lnTo>
                <a:lnTo>
                  <a:pt x="3037200" y="268792"/>
                </a:lnTo>
                <a:lnTo>
                  <a:pt x="3034662" y="266568"/>
                </a:lnTo>
                <a:lnTo>
                  <a:pt x="3032124" y="263708"/>
                </a:lnTo>
                <a:lnTo>
                  <a:pt x="3030220" y="261166"/>
                </a:lnTo>
                <a:lnTo>
                  <a:pt x="3029268" y="257989"/>
                </a:lnTo>
                <a:lnTo>
                  <a:pt x="3028951" y="255130"/>
                </a:lnTo>
                <a:lnTo>
                  <a:pt x="3028951" y="251953"/>
                </a:lnTo>
                <a:lnTo>
                  <a:pt x="3029268" y="248775"/>
                </a:lnTo>
                <a:lnTo>
                  <a:pt x="3030220" y="245598"/>
                </a:lnTo>
                <a:lnTo>
                  <a:pt x="3031807" y="242739"/>
                </a:lnTo>
                <a:lnTo>
                  <a:pt x="3034345" y="239879"/>
                </a:lnTo>
                <a:lnTo>
                  <a:pt x="3036883" y="237020"/>
                </a:lnTo>
                <a:lnTo>
                  <a:pt x="3040056" y="234160"/>
                </a:lnTo>
                <a:lnTo>
                  <a:pt x="3043546" y="230983"/>
                </a:lnTo>
                <a:lnTo>
                  <a:pt x="3047353" y="228441"/>
                </a:lnTo>
                <a:lnTo>
                  <a:pt x="3051795" y="225900"/>
                </a:lnTo>
                <a:lnTo>
                  <a:pt x="3056554" y="223358"/>
                </a:lnTo>
                <a:lnTo>
                  <a:pt x="3061314" y="221134"/>
                </a:lnTo>
                <a:lnTo>
                  <a:pt x="3067342" y="218910"/>
                </a:lnTo>
                <a:lnTo>
                  <a:pt x="3073053" y="216368"/>
                </a:lnTo>
                <a:lnTo>
                  <a:pt x="3079081" y="214462"/>
                </a:lnTo>
                <a:lnTo>
                  <a:pt x="3085427" y="212555"/>
                </a:lnTo>
                <a:lnTo>
                  <a:pt x="3079399" y="209696"/>
                </a:lnTo>
                <a:lnTo>
                  <a:pt x="3073688" y="206519"/>
                </a:lnTo>
                <a:lnTo>
                  <a:pt x="3068611" y="203024"/>
                </a:lnTo>
                <a:lnTo>
                  <a:pt x="3063852" y="199846"/>
                </a:lnTo>
                <a:lnTo>
                  <a:pt x="3059093" y="196669"/>
                </a:lnTo>
                <a:lnTo>
                  <a:pt x="3055285" y="193174"/>
                </a:lnTo>
                <a:lnTo>
                  <a:pt x="3051478" y="189679"/>
                </a:lnTo>
                <a:lnTo>
                  <a:pt x="3047988" y="186184"/>
                </a:lnTo>
                <a:lnTo>
                  <a:pt x="3045450" y="182690"/>
                </a:lnTo>
                <a:lnTo>
                  <a:pt x="3042594" y="179195"/>
                </a:lnTo>
                <a:lnTo>
                  <a:pt x="3040690" y="175700"/>
                </a:lnTo>
                <a:lnTo>
                  <a:pt x="3039104" y="172205"/>
                </a:lnTo>
                <a:lnTo>
                  <a:pt x="3038469" y="168710"/>
                </a:lnTo>
                <a:lnTo>
                  <a:pt x="3038152" y="165850"/>
                </a:lnTo>
                <a:lnTo>
                  <a:pt x="3038152" y="162673"/>
                </a:lnTo>
                <a:lnTo>
                  <a:pt x="3038787" y="159496"/>
                </a:lnTo>
                <a:lnTo>
                  <a:pt x="3040056" y="156636"/>
                </a:lnTo>
                <a:lnTo>
                  <a:pt x="3041960" y="154095"/>
                </a:lnTo>
                <a:lnTo>
                  <a:pt x="3043863" y="151871"/>
                </a:lnTo>
                <a:lnTo>
                  <a:pt x="3046719" y="149647"/>
                </a:lnTo>
                <a:lnTo>
                  <a:pt x="3049892" y="147740"/>
                </a:lnTo>
                <a:lnTo>
                  <a:pt x="3053382" y="146152"/>
                </a:lnTo>
                <a:lnTo>
                  <a:pt x="3057506" y="144563"/>
                </a:lnTo>
                <a:lnTo>
                  <a:pt x="3061948" y="143928"/>
                </a:lnTo>
                <a:lnTo>
                  <a:pt x="3066390" y="142657"/>
                </a:lnTo>
                <a:lnTo>
                  <a:pt x="3071784" y="142339"/>
                </a:lnTo>
                <a:lnTo>
                  <a:pt x="3077178" y="142021"/>
                </a:lnTo>
                <a:lnTo>
                  <a:pt x="3082571" y="142021"/>
                </a:lnTo>
                <a:lnTo>
                  <a:pt x="3088600" y="142021"/>
                </a:lnTo>
                <a:lnTo>
                  <a:pt x="3094945" y="142339"/>
                </a:lnTo>
                <a:lnTo>
                  <a:pt x="3100974" y="142974"/>
                </a:lnTo>
                <a:lnTo>
                  <a:pt x="3107637" y="143928"/>
                </a:lnTo>
                <a:lnTo>
                  <a:pt x="3103829" y="138844"/>
                </a:lnTo>
                <a:lnTo>
                  <a:pt x="3100022" y="133443"/>
                </a:lnTo>
                <a:lnTo>
                  <a:pt x="3096532" y="128359"/>
                </a:lnTo>
                <a:lnTo>
                  <a:pt x="3093359" y="123593"/>
                </a:lnTo>
                <a:lnTo>
                  <a:pt x="3090503" y="118510"/>
                </a:lnTo>
                <a:lnTo>
                  <a:pt x="3088283" y="113426"/>
                </a:lnTo>
                <a:lnTo>
                  <a:pt x="3086062" y="108978"/>
                </a:lnTo>
                <a:lnTo>
                  <a:pt x="3084475" y="104212"/>
                </a:lnTo>
                <a:lnTo>
                  <a:pt x="3083206" y="100082"/>
                </a:lnTo>
                <a:lnTo>
                  <a:pt x="3082571" y="95634"/>
                </a:lnTo>
                <a:lnTo>
                  <a:pt x="3082254" y="91821"/>
                </a:lnTo>
                <a:lnTo>
                  <a:pt x="3082254" y="88009"/>
                </a:lnTo>
                <a:lnTo>
                  <a:pt x="3082571" y="84514"/>
                </a:lnTo>
                <a:lnTo>
                  <a:pt x="3083206" y="81654"/>
                </a:lnTo>
                <a:lnTo>
                  <a:pt x="3084792" y="78795"/>
                </a:lnTo>
                <a:lnTo>
                  <a:pt x="3086696" y="76571"/>
                </a:lnTo>
                <a:lnTo>
                  <a:pt x="3089234" y="74347"/>
                </a:lnTo>
                <a:lnTo>
                  <a:pt x="3091773" y="72758"/>
                </a:lnTo>
                <a:lnTo>
                  <a:pt x="3094945" y="71487"/>
                </a:lnTo>
                <a:lnTo>
                  <a:pt x="3097801" y="70534"/>
                </a:lnTo>
                <a:lnTo>
                  <a:pt x="3101926" y="69899"/>
                </a:lnTo>
                <a:lnTo>
                  <a:pt x="3105733" y="69899"/>
                </a:lnTo>
                <a:lnTo>
                  <a:pt x="3109858" y="70534"/>
                </a:lnTo>
                <a:lnTo>
                  <a:pt x="3114617" y="71170"/>
                </a:lnTo>
                <a:lnTo>
                  <a:pt x="3119059" y="72440"/>
                </a:lnTo>
                <a:lnTo>
                  <a:pt x="3123818" y="73711"/>
                </a:lnTo>
                <a:lnTo>
                  <a:pt x="3129212" y="75618"/>
                </a:lnTo>
                <a:lnTo>
                  <a:pt x="3133971" y="78159"/>
                </a:lnTo>
                <a:lnTo>
                  <a:pt x="3139365" y="80383"/>
                </a:lnTo>
                <a:lnTo>
                  <a:pt x="3144758" y="83561"/>
                </a:lnTo>
                <a:lnTo>
                  <a:pt x="3150470" y="86420"/>
                </a:lnTo>
                <a:lnTo>
                  <a:pt x="3155863" y="89915"/>
                </a:lnTo>
                <a:lnTo>
                  <a:pt x="3154277" y="83878"/>
                </a:lnTo>
                <a:lnTo>
                  <a:pt x="3153325" y="77206"/>
                </a:lnTo>
                <a:lnTo>
                  <a:pt x="3152056" y="71487"/>
                </a:lnTo>
                <a:lnTo>
                  <a:pt x="3151421" y="65451"/>
                </a:lnTo>
                <a:lnTo>
                  <a:pt x="3151104" y="60049"/>
                </a:lnTo>
                <a:lnTo>
                  <a:pt x="3150470" y="54648"/>
                </a:lnTo>
                <a:lnTo>
                  <a:pt x="3150470" y="49247"/>
                </a:lnTo>
                <a:lnTo>
                  <a:pt x="3151104" y="44481"/>
                </a:lnTo>
                <a:lnTo>
                  <a:pt x="3151739" y="40033"/>
                </a:lnTo>
                <a:lnTo>
                  <a:pt x="3152373" y="36220"/>
                </a:lnTo>
                <a:lnTo>
                  <a:pt x="3153960" y="32408"/>
                </a:lnTo>
                <a:lnTo>
                  <a:pt x="3155229" y="28913"/>
                </a:lnTo>
                <a:lnTo>
                  <a:pt x="3157132" y="25735"/>
                </a:lnTo>
                <a:lnTo>
                  <a:pt x="3159353" y="23511"/>
                </a:lnTo>
                <a:lnTo>
                  <a:pt x="3161574" y="21605"/>
                </a:lnTo>
                <a:lnTo>
                  <a:pt x="3164430" y="20017"/>
                </a:lnTo>
                <a:lnTo>
                  <a:pt x="3167603" y="18746"/>
                </a:lnTo>
                <a:lnTo>
                  <a:pt x="3170458" y="18428"/>
                </a:lnTo>
                <a:lnTo>
                  <a:pt x="3173631" y="18428"/>
                </a:lnTo>
                <a:lnTo>
                  <a:pt x="3177121" y="19381"/>
                </a:lnTo>
                <a:lnTo>
                  <a:pt x="3180611" y="20334"/>
                </a:lnTo>
                <a:lnTo>
                  <a:pt x="3184101" y="21923"/>
                </a:lnTo>
                <a:lnTo>
                  <a:pt x="3187909" y="23829"/>
                </a:lnTo>
                <a:lnTo>
                  <a:pt x="3191716" y="26689"/>
                </a:lnTo>
                <a:lnTo>
                  <a:pt x="3195523" y="29230"/>
                </a:lnTo>
                <a:lnTo>
                  <a:pt x="3199331" y="32725"/>
                </a:lnTo>
                <a:lnTo>
                  <a:pt x="3203138" y="36538"/>
                </a:lnTo>
                <a:lnTo>
                  <a:pt x="3206946" y="40668"/>
                </a:lnTo>
                <a:lnTo>
                  <a:pt x="3210753" y="45116"/>
                </a:lnTo>
                <a:lnTo>
                  <a:pt x="3214560" y="49882"/>
                </a:lnTo>
                <a:lnTo>
                  <a:pt x="3218685" y="54966"/>
                </a:lnTo>
                <a:lnTo>
                  <a:pt x="3221858" y="60685"/>
                </a:lnTo>
                <a:lnTo>
                  <a:pt x="3223127" y="54330"/>
                </a:lnTo>
                <a:lnTo>
                  <a:pt x="3224713" y="47658"/>
                </a:lnTo>
                <a:lnTo>
                  <a:pt x="3226300" y="41939"/>
                </a:lnTo>
                <a:lnTo>
                  <a:pt x="3227886" y="36220"/>
                </a:lnTo>
                <a:lnTo>
                  <a:pt x="3229790" y="30819"/>
                </a:lnTo>
                <a:lnTo>
                  <a:pt x="3231693" y="25735"/>
                </a:lnTo>
                <a:lnTo>
                  <a:pt x="3233914" y="21287"/>
                </a:lnTo>
                <a:lnTo>
                  <a:pt x="3235818" y="16839"/>
                </a:lnTo>
                <a:lnTo>
                  <a:pt x="3238356" y="13027"/>
                </a:lnTo>
                <a:lnTo>
                  <a:pt x="3240895" y="9532"/>
                </a:lnTo>
                <a:lnTo>
                  <a:pt x="3243433" y="6990"/>
                </a:lnTo>
                <a:lnTo>
                  <a:pt x="3246288" y="4130"/>
                </a:lnTo>
                <a:lnTo>
                  <a:pt x="3249144" y="2224"/>
                </a:lnTo>
                <a:lnTo>
                  <a:pt x="3251999" y="1271"/>
                </a:lnTo>
                <a:lnTo>
                  <a:pt x="3255172" y="0"/>
                </a:lnTo>
                <a:close/>
              </a:path>
            </a:pathLst>
          </a:custGeom>
          <a:solidFill>
            <a:srgbClr val="FFFFFF"/>
          </a:solidFill>
          <a:ln w="9525">
            <a:noFill/>
            <a:round/>
            <a:headEnd/>
            <a:tailEnd/>
          </a:ln>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262626"/>
              </a:solidFill>
              <a:effectLst/>
              <a:uLnTx/>
              <a:uFillTx/>
              <a:latin typeface="Arial"/>
            </a:endParaRPr>
          </a:p>
        </p:txBody>
      </p:sp>
      <p:sp>
        <p:nvSpPr>
          <p:cNvPr id="52"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dirty="0">
                <a:solidFill>
                  <a:srgbClr val="595959"/>
                </a:solidFill>
                <a:latin typeface="微软雅黑" panose="020B0503020204020204" pitchFamily="34" charset="-122"/>
                <a:ea typeface="微软雅黑" panose="020B0503020204020204" pitchFamily="34" charset="-122"/>
              </a:rPr>
              <a:t>海因里希法则</a:t>
            </a:r>
          </a:p>
        </p:txBody>
      </p:sp>
    </p:spTree>
    <p:custDataLst>
      <p:tags r:id="rId1"/>
    </p:custDataLst>
    <p:extLst>
      <p:ext uri="{BB962C8B-B14F-4D97-AF65-F5344CB8AC3E}">
        <p14:creationId xmlns:p14="http://schemas.microsoft.com/office/powerpoint/2010/main" val="2136953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50" fill="hold"/>
                                        <p:tgtEl>
                                          <p:spTgt spid="13"/>
                                        </p:tgtEl>
                                        <p:attrNameLst>
                                          <p:attrName>ppt_x</p:attrName>
                                        </p:attrNameLst>
                                      </p:cBhvr>
                                      <p:tavLst>
                                        <p:tav tm="0">
                                          <p:val>
                                            <p:strVal val="#ppt_x"/>
                                          </p:val>
                                        </p:tav>
                                        <p:tav tm="100000">
                                          <p:val>
                                            <p:strVal val="#ppt_x"/>
                                          </p:val>
                                        </p:tav>
                                      </p:tavLst>
                                    </p:anim>
                                    <p:anim calcmode="lin" valueType="num">
                                      <p:cBhvr additive="base">
                                        <p:cTn id="8" dur="2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18" presetClass="entr" presetSubtype="12"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strips(downLeft)">
                                      <p:cBhvr>
                                        <p:cTn id="12" dur="250"/>
                                        <p:tgtEl>
                                          <p:spTgt spid="39"/>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250" fill="hold"/>
                                        <p:tgtEl>
                                          <p:spTgt spid="33"/>
                                        </p:tgtEl>
                                        <p:attrNameLst>
                                          <p:attrName>ppt_w</p:attrName>
                                        </p:attrNameLst>
                                      </p:cBhvr>
                                      <p:tavLst>
                                        <p:tav tm="0">
                                          <p:val>
                                            <p:fltVal val="0"/>
                                          </p:val>
                                        </p:tav>
                                        <p:tav tm="100000">
                                          <p:val>
                                            <p:strVal val="#ppt_w"/>
                                          </p:val>
                                        </p:tav>
                                      </p:tavLst>
                                    </p:anim>
                                    <p:anim calcmode="lin" valueType="num">
                                      <p:cBhvr>
                                        <p:cTn id="16" dur="250" fill="hold"/>
                                        <p:tgtEl>
                                          <p:spTgt spid="33"/>
                                        </p:tgtEl>
                                        <p:attrNameLst>
                                          <p:attrName>ppt_h</p:attrName>
                                        </p:attrNameLst>
                                      </p:cBhvr>
                                      <p:tavLst>
                                        <p:tav tm="0">
                                          <p:val>
                                            <p:fltVal val="0"/>
                                          </p:val>
                                        </p:tav>
                                        <p:tav tm="100000">
                                          <p:val>
                                            <p:strVal val="#ppt_h"/>
                                          </p:val>
                                        </p:tav>
                                      </p:tavLst>
                                    </p:anim>
                                    <p:animEffect transition="in" filter="fade">
                                      <p:cBhvr>
                                        <p:cTn id="17" dur="250"/>
                                        <p:tgtEl>
                                          <p:spTgt spid="33"/>
                                        </p:tgtEl>
                                      </p:cBhvr>
                                    </p:animEffect>
                                  </p:childTnLst>
                                </p:cTn>
                              </p:par>
                            </p:childTnLst>
                          </p:cTn>
                        </p:par>
                        <p:par>
                          <p:cTn id="18" fill="hold">
                            <p:stCondLst>
                              <p:cond delay="500"/>
                            </p:stCondLst>
                            <p:childTnLst>
                              <p:par>
                                <p:cTn id="19" presetID="2" presetClass="entr" presetSubtype="2" accel="50000" decel="5000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250" fill="hold"/>
                                        <p:tgtEl>
                                          <p:spTgt spid="12"/>
                                        </p:tgtEl>
                                        <p:attrNameLst>
                                          <p:attrName>ppt_x</p:attrName>
                                        </p:attrNameLst>
                                      </p:cBhvr>
                                      <p:tavLst>
                                        <p:tav tm="0">
                                          <p:val>
                                            <p:strVal val="1+#ppt_w/2"/>
                                          </p:val>
                                        </p:tav>
                                        <p:tav tm="100000">
                                          <p:val>
                                            <p:strVal val="#ppt_x"/>
                                          </p:val>
                                        </p:tav>
                                      </p:tavLst>
                                    </p:anim>
                                    <p:anim calcmode="lin" valueType="num">
                                      <p:cBhvr additive="base">
                                        <p:cTn id="22" dur="25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2" accel="50000" decel="5000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250" fill="hold"/>
                                        <p:tgtEl>
                                          <p:spTgt spid="31"/>
                                        </p:tgtEl>
                                        <p:attrNameLst>
                                          <p:attrName>ppt_x</p:attrName>
                                        </p:attrNameLst>
                                      </p:cBhvr>
                                      <p:tavLst>
                                        <p:tav tm="0">
                                          <p:val>
                                            <p:strVal val="1+#ppt_w/2"/>
                                          </p:val>
                                        </p:tav>
                                        <p:tav tm="100000">
                                          <p:val>
                                            <p:strVal val="#ppt_x"/>
                                          </p:val>
                                        </p:tav>
                                      </p:tavLst>
                                    </p:anim>
                                    <p:anim calcmode="lin" valueType="num">
                                      <p:cBhvr additive="base">
                                        <p:cTn id="26" dur="25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750"/>
                            </p:stCondLst>
                            <p:childTnLst>
                              <p:par>
                                <p:cTn id="28" presetID="2" presetClass="entr" presetSubtype="1" accel="50000" decel="5000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50" fill="hold"/>
                                        <p:tgtEl>
                                          <p:spTgt spid="17"/>
                                        </p:tgtEl>
                                        <p:attrNameLst>
                                          <p:attrName>ppt_x</p:attrName>
                                        </p:attrNameLst>
                                      </p:cBhvr>
                                      <p:tavLst>
                                        <p:tav tm="0">
                                          <p:val>
                                            <p:strVal val="#ppt_x"/>
                                          </p:val>
                                        </p:tav>
                                        <p:tav tm="100000">
                                          <p:val>
                                            <p:strVal val="#ppt_x"/>
                                          </p:val>
                                        </p:tav>
                                      </p:tavLst>
                                    </p:anim>
                                    <p:anim calcmode="lin" valueType="num">
                                      <p:cBhvr additive="base">
                                        <p:cTn id="31" dur="25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18" presetClass="entr" presetSubtype="12"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strips(downLeft)">
                                      <p:cBhvr>
                                        <p:cTn id="35" dur="250"/>
                                        <p:tgtEl>
                                          <p:spTgt spid="38"/>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250" fill="hold"/>
                                        <p:tgtEl>
                                          <p:spTgt spid="35"/>
                                        </p:tgtEl>
                                        <p:attrNameLst>
                                          <p:attrName>ppt_w</p:attrName>
                                        </p:attrNameLst>
                                      </p:cBhvr>
                                      <p:tavLst>
                                        <p:tav tm="0">
                                          <p:val>
                                            <p:fltVal val="0"/>
                                          </p:val>
                                        </p:tav>
                                        <p:tav tm="100000">
                                          <p:val>
                                            <p:strVal val="#ppt_w"/>
                                          </p:val>
                                        </p:tav>
                                      </p:tavLst>
                                    </p:anim>
                                    <p:anim calcmode="lin" valueType="num">
                                      <p:cBhvr>
                                        <p:cTn id="39" dur="250" fill="hold"/>
                                        <p:tgtEl>
                                          <p:spTgt spid="35"/>
                                        </p:tgtEl>
                                        <p:attrNameLst>
                                          <p:attrName>ppt_h</p:attrName>
                                        </p:attrNameLst>
                                      </p:cBhvr>
                                      <p:tavLst>
                                        <p:tav tm="0">
                                          <p:val>
                                            <p:fltVal val="0"/>
                                          </p:val>
                                        </p:tav>
                                        <p:tav tm="100000">
                                          <p:val>
                                            <p:strVal val="#ppt_h"/>
                                          </p:val>
                                        </p:tav>
                                      </p:tavLst>
                                    </p:anim>
                                    <p:animEffect transition="in" filter="fade">
                                      <p:cBhvr>
                                        <p:cTn id="40" dur="250"/>
                                        <p:tgtEl>
                                          <p:spTgt spid="35"/>
                                        </p:tgtEl>
                                      </p:cBhvr>
                                    </p:animEffect>
                                  </p:childTnLst>
                                </p:cTn>
                              </p:par>
                            </p:childTnLst>
                          </p:cTn>
                        </p:par>
                        <p:par>
                          <p:cTn id="41" fill="hold">
                            <p:stCondLst>
                              <p:cond delay="1250"/>
                            </p:stCondLst>
                            <p:childTnLst>
                              <p:par>
                                <p:cTn id="42" presetID="2" presetClass="entr" presetSubtype="2" accel="50000" decel="5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250" fill="hold"/>
                                        <p:tgtEl>
                                          <p:spTgt spid="11"/>
                                        </p:tgtEl>
                                        <p:attrNameLst>
                                          <p:attrName>ppt_x</p:attrName>
                                        </p:attrNameLst>
                                      </p:cBhvr>
                                      <p:tavLst>
                                        <p:tav tm="0">
                                          <p:val>
                                            <p:strVal val="1+#ppt_w/2"/>
                                          </p:val>
                                        </p:tav>
                                        <p:tav tm="100000">
                                          <p:val>
                                            <p:strVal val="#ppt_x"/>
                                          </p:val>
                                        </p:tav>
                                      </p:tavLst>
                                    </p:anim>
                                    <p:anim calcmode="lin" valueType="num">
                                      <p:cBhvr additive="base">
                                        <p:cTn id="45" dur="25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2" accel="50000" decel="5000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250" fill="hold"/>
                                        <p:tgtEl>
                                          <p:spTgt spid="30"/>
                                        </p:tgtEl>
                                        <p:attrNameLst>
                                          <p:attrName>ppt_x</p:attrName>
                                        </p:attrNameLst>
                                      </p:cBhvr>
                                      <p:tavLst>
                                        <p:tav tm="0">
                                          <p:val>
                                            <p:strVal val="1+#ppt_w/2"/>
                                          </p:val>
                                        </p:tav>
                                        <p:tav tm="100000">
                                          <p:val>
                                            <p:strVal val="#ppt_x"/>
                                          </p:val>
                                        </p:tav>
                                      </p:tavLst>
                                    </p:anim>
                                    <p:anim calcmode="lin" valueType="num">
                                      <p:cBhvr additive="base">
                                        <p:cTn id="49" dur="250" fill="hold"/>
                                        <p:tgtEl>
                                          <p:spTgt spid="30"/>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1" accel="50000" decel="50000"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ppt_x"/>
                                          </p:val>
                                        </p:tav>
                                        <p:tav tm="100000">
                                          <p:val>
                                            <p:strVal val="#ppt_x"/>
                                          </p:val>
                                        </p:tav>
                                      </p:tavLst>
                                    </p:anim>
                                    <p:anim calcmode="lin" valueType="num">
                                      <p:cBhvr additive="base">
                                        <p:cTn id="54" dur="250" fill="hold"/>
                                        <p:tgtEl>
                                          <p:spTgt spid="21"/>
                                        </p:tgtEl>
                                        <p:attrNameLst>
                                          <p:attrName>ppt_y</p:attrName>
                                        </p:attrNameLst>
                                      </p:cBhvr>
                                      <p:tavLst>
                                        <p:tav tm="0">
                                          <p:val>
                                            <p:strVal val="0-#ppt_h/2"/>
                                          </p:val>
                                        </p:tav>
                                        <p:tav tm="100000">
                                          <p:val>
                                            <p:strVal val="#ppt_y"/>
                                          </p:val>
                                        </p:tav>
                                      </p:tavLst>
                                    </p:anim>
                                  </p:childTnLst>
                                </p:cTn>
                              </p:par>
                            </p:childTnLst>
                          </p:cTn>
                        </p:par>
                        <p:par>
                          <p:cTn id="55" fill="hold">
                            <p:stCondLst>
                              <p:cond delay="1750"/>
                            </p:stCondLst>
                            <p:childTnLst>
                              <p:par>
                                <p:cTn id="56" presetID="18" presetClass="entr" presetSubtype="12"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strips(downLeft)">
                                      <p:cBhvr>
                                        <p:cTn id="58" dur="250"/>
                                        <p:tgtEl>
                                          <p:spTgt spid="37"/>
                                        </p:tgtEl>
                                      </p:cBhvr>
                                    </p:animEffect>
                                  </p:childTnLst>
                                </p:cTn>
                              </p:par>
                              <p:par>
                                <p:cTn id="59" presetID="53"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250" fill="hold"/>
                                        <p:tgtEl>
                                          <p:spTgt spid="36"/>
                                        </p:tgtEl>
                                        <p:attrNameLst>
                                          <p:attrName>ppt_w</p:attrName>
                                        </p:attrNameLst>
                                      </p:cBhvr>
                                      <p:tavLst>
                                        <p:tav tm="0">
                                          <p:val>
                                            <p:fltVal val="0"/>
                                          </p:val>
                                        </p:tav>
                                        <p:tav tm="100000">
                                          <p:val>
                                            <p:strVal val="#ppt_w"/>
                                          </p:val>
                                        </p:tav>
                                      </p:tavLst>
                                    </p:anim>
                                    <p:anim calcmode="lin" valueType="num">
                                      <p:cBhvr>
                                        <p:cTn id="62" dur="250" fill="hold"/>
                                        <p:tgtEl>
                                          <p:spTgt spid="36"/>
                                        </p:tgtEl>
                                        <p:attrNameLst>
                                          <p:attrName>ppt_h</p:attrName>
                                        </p:attrNameLst>
                                      </p:cBhvr>
                                      <p:tavLst>
                                        <p:tav tm="0">
                                          <p:val>
                                            <p:fltVal val="0"/>
                                          </p:val>
                                        </p:tav>
                                        <p:tav tm="100000">
                                          <p:val>
                                            <p:strVal val="#ppt_h"/>
                                          </p:val>
                                        </p:tav>
                                      </p:tavLst>
                                    </p:anim>
                                    <p:animEffect transition="in" filter="fade">
                                      <p:cBhvr>
                                        <p:cTn id="63" dur="250"/>
                                        <p:tgtEl>
                                          <p:spTgt spid="36"/>
                                        </p:tgtEl>
                                      </p:cBhvr>
                                    </p:animEffect>
                                  </p:childTnLst>
                                </p:cTn>
                              </p:par>
                            </p:childTnLst>
                          </p:cTn>
                        </p:par>
                        <p:par>
                          <p:cTn id="64" fill="hold">
                            <p:stCondLst>
                              <p:cond delay="2000"/>
                            </p:stCondLst>
                            <p:childTnLst>
                              <p:par>
                                <p:cTn id="65" presetID="2" presetClass="entr" presetSubtype="2" accel="50000" decel="5000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250" fill="hold"/>
                                        <p:tgtEl>
                                          <p:spTgt spid="10"/>
                                        </p:tgtEl>
                                        <p:attrNameLst>
                                          <p:attrName>ppt_x</p:attrName>
                                        </p:attrNameLst>
                                      </p:cBhvr>
                                      <p:tavLst>
                                        <p:tav tm="0">
                                          <p:val>
                                            <p:strVal val="1+#ppt_w/2"/>
                                          </p:val>
                                        </p:tav>
                                        <p:tav tm="100000">
                                          <p:val>
                                            <p:strVal val="#ppt_x"/>
                                          </p:val>
                                        </p:tav>
                                      </p:tavLst>
                                    </p:anim>
                                    <p:anim calcmode="lin" valueType="num">
                                      <p:cBhvr additive="base">
                                        <p:cTn id="68" dur="250" fill="hold"/>
                                        <p:tgtEl>
                                          <p:spTgt spid="10"/>
                                        </p:tgtEl>
                                        <p:attrNameLst>
                                          <p:attrName>ppt_y</p:attrName>
                                        </p:attrNameLst>
                                      </p:cBhvr>
                                      <p:tavLst>
                                        <p:tav tm="0">
                                          <p:val>
                                            <p:strVal val="#ppt_y"/>
                                          </p:val>
                                        </p:tav>
                                        <p:tav tm="100000">
                                          <p:val>
                                            <p:strVal val="#ppt_y"/>
                                          </p:val>
                                        </p:tav>
                                      </p:tavLst>
                                    </p:anim>
                                  </p:childTnLst>
                                </p:cTn>
                              </p:par>
                              <p:par>
                                <p:cTn id="69" presetID="2" presetClass="entr" presetSubtype="2" accel="50000" decel="5000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250" fill="hold"/>
                                        <p:tgtEl>
                                          <p:spTgt spid="29"/>
                                        </p:tgtEl>
                                        <p:attrNameLst>
                                          <p:attrName>ppt_x</p:attrName>
                                        </p:attrNameLst>
                                      </p:cBhvr>
                                      <p:tavLst>
                                        <p:tav tm="0">
                                          <p:val>
                                            <p:strVal val="1+#ppt_w/2"/>
                                          </p:val>
                                        </p:tav>
                                        <p:tav tm="100000">
                                          <p:val>
                                            <p:strVal val="#ppt_x"/>
                                          </p:val>
                                        </p:tav>
                                      </p:tavLst>
                                    </p:anim>
                                    <p:anim calcmode="lin" valueType="num">
                                      <p:cBhvr additive="base">
                                        <p:cTn id="72" dur="250" fill="hold"/>
                                        <p:tgtEl>
                                          <p:spTgt spid="29"/>
                                        </p:tgtEl>
                                        <p:attrNameLst>
                                          <p:attrName>ppt_y</p:attrName>
                                        </p:attrNameLst>
                                      </p:cBhvr>
                                      <p:tavLst>
                                        <p:tav tm="0">
                                          <p:val>
                                            <p:strVal val="#ppt_y"/>
                                          </p:val>
                                        </p:tav>
                                        <p:tav tm="100000">
                                          <p:val>
                                            <p:strVal val="#ppt_y"/>
                                          </p:val>
                                        </p:tav>
                                      </p:tavLst>
                                    </p:anim>
                                  </p:childTnLst>
                                </p:cTn>
                              </p:par>
                            </p:childTnLst>
                          </p:cTn>
                        </p:par>
                        <p:par>
                          <p:cTn id="73" fill="hold">
                            <p:stCondLst>
                              <p:cond delay="2250"/>
                            </p:stCondLst>
                            <p:childTnLst>
                              <p:par>
                                <p:cTn id="74" presetID="2" presetClass="entr" presetSubtype="1" accel="50000" decel="50000"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250" fill="hold"/>
                                        <p:tgtEl>
                                          <p:spTgt spid="25"/>
                                        </p:tgtEl>
                                        <p:attrNameLst>
                                          <p:attrName>ppt_x</p:attrName>
                                        </p:attrNameLst>
                                      </p:cBhvr>
                                      <p:tavLst>
                                        <p:tav tm="0">
                                          <p:val>
                                            <p:strVal val="#ppt_x"/>
                                          </p:val>
                                        </p:tav>
                                        <p:tav tm="100000">
                                          <p:val>
                                            <p:strVal val="#ppt_x"/>
                                          </p:val>
                                        </p:tav>
                                      </p:tavLst>
                                    </p:anim>
                                    <p:anim calcmode="lin" valueType="num">
                                      <p:cBhvr additive="base">
                                        <p:cTn id="77" dur="250" fill="hold"/>
                                        <p:tgtEl>
                                          <p:spTgt spid="25"/>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18" presetClass="entr" presetSubtype="12"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trips(downLeft)">
                                      <p:cBhvr>
                                        <p:cTn id="81" dur="250"/>
                                        <p:tgtEl>
                                          <p:spTgt spid="32"/>
                                        </p:tgtEl>
                                      </p:cBhvr>
                                    </p:animEffect>
                                  </p:childTnLst>
                                </p:cTn>
                              </p:par>
                              <p:par>
                                <p:cTn id="82" presetID="53"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250" fill="hold"/>
                                        <p:tgtEl>
                                          <p:spTgt spid="34"/>
                                        </p:tgtEl>
                                        <p:attrNameLst>
                                          <p:attrName>ppt_w</p:attrName>
                                        </p:attrNameLst>
                                      </p:cBhvr>
                                      <p:tavLst>
                                        <p:tav tm="0">
                                          <p:val>
                                            <p:fltVal val="0"/>
                                          </p:val>
                                        </p:tav>
                                        <p:tav tm="100000">
                                          <p:val>
                                            <p:strVal val="#ppt_w"/>
                                          </p:val>
                                        </p:tav>
                                      </p:tavLst>
                                    </p:anim>
                                    <p:anim calcmode="lin" valueType="num">
                                      <p:cBhvr>
                                        <p:cTn id="85" dur="250" fill="hold"/>
                                        <p:tgtEl>
                                          <p:spTgt spid="34"/>
                                        </p:tgtEl>
                                        <p:attrNameLst>
                                          <p:attrName>ppt_h</p:attrName>
                                        </p:attrNameLst>
                                      </p:cBhvr>
                                      <p:tavLst>
                                        <p:tav tm="0">
                                          <p:val>
                                            <p:fltVal val="0"/>
                                          </p:val>
                                        </p:tav>
                                        <p:tav tm="100000">
                                          <p:val>
                                            <p:strVal val="#ppt_h"/>
                                          </p:val>
                                        </p:tav>
                                      </p:tavLst>
                                    </p:anim>
                                    <p:animEffect transition="in" filter="fade">
                                      <p:cBhvr>
                                        <p:cTn id="86" dur="250"/>
                                        <p:tgtEl>
                                          <p:spTgt spid="34"/>
                                        </p:tgtEl>
                                      </p:cBhvr>
                                    </p:animEffect>
                                  </p:childTnLst>
                                </p:cTn>
                              </p:par>
                            </p:childTnLst>
                          </p:cTn>
                        </p:par>
                        <p:par>
                          <p:cTn id="87" fill="hold">
                            <p:stCondLst>
                              <p:cond delay="2750"/>
                            </p:stCondLst>
                            <p:childTnLst>
                              <p:par>
                                <p:cTn id="88" presetID="2" presetClass="entr" presetSubtype="2" accel="50000" decel="5000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250" fill="hold"/>
                                        <p:tgtEl>
                                          <p:spTgt spid="9"/>
                                        </p:tgtEl>
                                        <p:attrNameLst>
                                          <p:attrName>ppt_x</p:attrName>
                                        </p:attrNameLst>
                                      </p:cBhvr>
                                      <p:tavLst>
                                        <p:tav tm="0">
                                          <p:val>
                                            <p:strVal val="1+#ppt_w/2"/>
                                          </p:val>
                                        </p:tav>
                                        <p:tav tm="100000">
                                          <p:val>
                                            <p:strVal val="#ppt_x"/>
                                          </p:val>
                                        </p:tav>
                                      </p:tavLst>
                                    </p:anim>
                                    <p:anim calcmode="lin" valueType="num">
                                      <p:cBhvr additive="base">
                                        <p:cTn id="91" dur="250" fill="hold"/>
                                        <p:tgtEl>
                                          <p:spTgt spid="9"/>
                                        </p:tgtEl>
                                        <p:attrNameLst>
                                          <p:attrName>ppt_y</p:attrName>
                                        </p:attrNameLst>
                                      </p:cBhvr>
                                      <p:tavLst>
                                        <p:tav tm="0">
                                          <p:val>
                                            <p:strVal val="#ppt_y"/>
                                          </p:val>
                                        </p:tav>
                                        <p:tav tm="100000">
                                          <p:val>
                                            <p:strVal val="#ppt_y"/>
                                          </p:val>
                                        </p:tav>
                                      </p:tavLst>
                                    </p:anim>
                                  </p:childTnLst>
                                </p:cTn>
                              </p:par>
                              <p:par>
                                <p:cTn id="92" presetID="2" presetClass="entr" presetSubtype="2" accel="50000" decel="50000"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250" fill="hold"/>
                                        <p:tgtEl>
                                          <p:spTgt spid="28"/>
                                        </p:tgtEl>
                                        <p:attrNameLst>
                                          <p:attrName>ppt_x</p:attrName>
                                        </p:attrNameLst>
                                      </p:cBhvr>
                                      <p:tavLst>
                                        <p:tav tm="0">
                                          <p:val>
                                            <p:strVal val="1+#ppt_w/2"/>
                                          </p:val>
                                        </p:tav>
                                        <p:tav tm="100000">
                                          <p:val>
                                            <p:strVal val="#ppt_x"/>
                                          </p:val>
                                        </p:tav>
                                      </p:tavLst>
                                    </p:anim>
                                    <p:anim calcmode="lin" valueType="num">
                                      <p:cBhvr additive="base">
                                        <p:cTn id="95" dur="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8" grpId="0"/>
      <p:bldP spid="29" grpId="0"/>
      <p:bldP spid="30" grpId="0"/>
      <p:bldP spid="31" grpId="0"/>
      <p:bldP spid="33" grpId="0"/>
      <p:bldP spid="34" grpId="0"/>
      <p:bldP spid="35" grpId="0"/>
      <p:bldP spid="3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7</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633929" y="3505524"/>
            <a:ext cx="2637145"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控制措施防护层次理论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7006424" cy="830997"/>
          </a:xfrm>
          <a:prstGeom prst="rect">
            <a:avLst/>
          </a:prstGeom>
          <a:solidFill>
            <a:schemeClr val="bg1"/>
          </a:solidFill>
        </p:spPr>
        <p:txBody>
          <a:bodyPr wrap="square" rtlCol="0">
            <a:spAutoFit/>
          </a:bodyPr>
          <a:lstStyle/>
          <a:p>
            <a:r>
              <a:rPr lang="en-US" altLang="zh-CN" sz="4800" b="1" dirty="0" smtClean="0">
                <a:solidFill>
                  <a:srgbClr val="FCAC1F"/>
                </a:solidFill>
                <a:latin typeface="微软雅黑" panose="020B0503020204020204" pitchFamily="34" charset="-122"/>
                <a:ea typeface="微软雅黑" panose="020B0503020204020204" pitchFamily="34" charset="-122"/>
              </a:rPr>
              <a:t>HSE</a:t>
            </a:r>
            <a:r>
              <a:rPr lang="zh-CN" altLang="en-US" sz="4800" b="1" dirty="0" smtClean="0">
                <a:solidFill>
                  <a:srgbClr val="FCAC1F"/>
                </a:solidFill>
                <a:latin typeface="微软雅黑" panose="020B0503020204020204" pitchFamily="34" charset="-122"/>
                <a:ea typeface="微软雅黑" panose="020B0503020204020204" pitchFamily="34" charset="-122"/>
              </a:rPr>
              <a:t>管理体系相关理论</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645117" y="3505524"/>
            <a:ext cx="2435187" cy="338554"/>
          </a:xfrm>
          <a:prstGeom prst="rect">
            <a:avLst/>
          </a:prstGeom>
          <a:solidFill>
            <a:schemeClr val="bg1"/>
          </a:solidFill>
        </p:spPr>
        <p:txBody>
          <a:bodyPr wrap="square" rtlCol="0">
            <a:spAutoFit/>
          </a:bodyPr>
          <a:lstStyle/>
          <a:p>
            <a:pPr algn="ctr"/>
            <a:r>
              <a:rPr lang="en-US" altLang="zh-CN" sz="1600" dirty="0" smtClean="0">
                <a:solidFill>
                  <a:srgbClr val="0075BB"/>
                </a:solidFill>
                <a:latin typeface="微软雅黑" panose="020B0503020204020204" pitchFamily="34" charset="-122"/>
                <a:ea typeface="微软雅黑" panose="020B0503020204020204" pitchFamily="34" charset="-122"/>
              </a:rPr>
              <a:t>HSE</a:t>
            </a:r>
            <a:r>
              <a:rPr lang="zh-CN" altLang="en-US" sz="1600" dirty="0" smtClean="0">
                <a:solidFill>
                  <a:srgbClr val="0075BB"/>
                </a:solidFill>
                <a:latin typeface="微软雅黑" panose="020B0503020204020204" pitchFamily="34" charset="-122"/>
                <a:ea typeface="微软雅黑" panose="020B0503020204020204" pitchFamily="34" charset="-122"/>
              </a:rPr>
              <a:t>管理体系系统图</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681107" y="3505524"/>
            <a:ext cx="2318904" cy="338554"/>
          </a:xfrm>
          <a:prstGeom prst="rect">
            <a:avLst/>
          </a:prstGeom>
          <a:noFill/>
        </p:spPr>
        <p:txBody>
          <a:bodyPr wrap="square" rtlCol="0">
            <a:spAutoFit/>
          </a:bodyPr>
          <a:lstStyle/>
          <a:p>
            <a:pPr algn="ctr"/>
            <a:r>
              <a:rPr lang="en-US" altLang="zh-CN" sz="1600" dirty="0" smtClean="0">
                <a:solidFill>
                  <a:srgbClr val="0075BB"/>
                </a:solidFill>
                <a:latin typeface="微软雅黑" panose="020B0503020204020204" pitchFamily="34" charset="-122"/>
                <a:ea typeface="微软雅黑" panose="020B0503020204020204" pitchFamily="34" charset="-122"/>
              </a:rPr>
              <a:t>PDCA</a:t>
            </a:r>
            <a:r>
              <a:rPr lang="zh-CN" altLang="en-US" sz="1600" dirty="0" smtClean="0">
                <a:solidFill>
                  <a:srgbClr val="0075BB"/>
                </a:solidFill>
                <a:latin typeface="微软雅黑" panose="020B0503020204020204" pitchFamily="34" charset="-122"/>
                <a:ea typeface="微软雅黑" panose="020B0503020204020204" pitchFamily="34" charset="-122"/>
              </a:rPr>
              <a:t>循环图</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3119942"/>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1026"/>
          <p:cNvSpPr txBox="1">
            <a:spLocks noChangeArrowheads="1"/>
          </p:cNvSpPr>
          <p:nvPr/>
        </p:nvSpPr>
        <p:spPr bwMode="auto">
          <a:xfrm>
            <a:off x="2770759" y="3919982"/>
            <a:ext cx="6697663" cy="300038"/>
          </a:xfrm>
          <a:prstGeom prst="rect">
            <a:avLst/>
          </a:prstGeom>
          <a:solidFill>
            <a:srgbClr val="686868"/>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ct val="50000"/>
              </a:spcBef>
              <a:spcAft>
                <a:spcPts val="0"/>
              </a:spcAft>
              <a:buClrTx/>
              <a:buSzTx/>
              <a:buFontTx/>
              <a:buNone/>
              <a:tabLst/>
              <a:defRPr/>
            </a:pPr>
            <a:r>
              <a:rPr kumimoji="0" lang="zh-CN" altLang="en-US" sz="15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危害辨识与风险评估</a:t>
            </a:r>
          </a:p>
        </p:txBody>
      </p:sp>
      <p:sp>
        <p:nvSpPr>
          <p:cNvPr id="5" name="Text Box 1027"/>
          <p:cNvSpPr txBox="1">
            <a:spLocks noChangeArrowheads="1"/>
          </p:cNvSpPr>
          <p:nvPr/>
        </p:nvSpPr>
        <p:spPr bwMode="auto">
          <a:xfrm>
            <a:off x="6342634" y="4616895"/>
            <a:ext cx="3143250" cy="300037"/>
          </a:xfrm>
          <a:prstGeom prst="rect">
            <a:avLst/>
          </a:prstGeom>
          <a:solidFill>
            <a:srgbClr val="D14032"/>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ct val="50000"/>
              </a:spcBef>
              <a:spcAft>
                <a:spcPts val="0"/>
              </a:spcAft>
              <a:buClrTx/>
              <a:buSzTx/>
              <a:buFontTx/>
              <a:buNone/>
              <a:tabLst/>
              <a:defRPr/>
            </a:pPr>
            <a:r>
              <a:rPr kumimoji="0" lang="zh-CN" altLang="en-US" sz="15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应急管理与响应</a:t>
            </a:r>
          </a:p>
        </p:txBody>
      </p:sp>
      <p:sp>
        <p:nvSpPr>
          <p:cNvPr id="6" name="Text Box 1029"/>
          <p:cNvSpPr txBox="1">
            <a:spLocks noChangeArrowheads="1"/>
          </p:cNvSpPr>
          <p:nvPr/>
        </p:nvSpPr>
        <p:spPr bwMode="auto">
          <a:xfrm>
            <a:off x="2913634" y="2438845"/>
            <a:ext cx="914400" cy="622300"/>
          </a:xfrm>
          <a:prstGeom prst="rect">
            <a:avLst/>
          </a:prstGeom>
          <a:solidFill>
            <a:srgbClr val="564266"/>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工作场所管理</a:t>
            </a:r>
          </a:p>
        </p:txBody>
      </p:sp>
      <p:sp>
        <p:nvSpPr>
          <p:cNvPr id="7" name="Text Box 1030"/>
          <p:cNvSpPr txBox="1">
            <a:spLocks noChangeArrowheads="1"/>
          </p:cNvSpPr>
          <p:nvPr/>
        </p:nvSpPr>
        <p:spPr bwMode="auto">
          <a:xfrm>
            <a:off x="4056634" y="2438845"/>
            <a:ext cx="904875" cy="622300"/>
          </a:xfrm>
          <a:prstGeom prst="rect">
            <a:avLst/>
          </a:prstGeom>
          <a:solidFill>
            <a:srgbClr val="564266"/>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生产用具管理</a:t>
            </a:r>
          </a:p>
        </p:txBody>
      </p:sp>
      <p:sp>
        <p:nvSpPr>
          <p:cNvPr id="8" name="Text Box 1031"/>
          <p:cNvSpPr txBox="1">
            <a:spLocks noChangeArrowheads="1"/>
          </p:cNvSpPr>
          <p:nvPr/>
        </p:nvSpPr>
        <p:spPr bwMode="auto">
          <a:xfrm>
            <a:off x="5225034" y="2438845"/>
            <a:ext cx="733425" cy="623887"/>
          </a:xfrm>
          <a:prstGeom prst="rect">
            <a:avLst/>
          </a:prstGeom>
          <a:solidFill>
            <a:srgbClr val="564266"/>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生产</a:t>
            </a:r>
            <a:endParaRPr kumimoji="0" lang="en-US" altLang="zh-CN"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管理</a:t>
            </a:r>
          </a:p>
        </p:txBody>
      </p:sp>
      <p:sp>
        <p:nvSpPr>
          <p:cNvPr id="9" name="Text Box 1032"/>
          <p:cNvSpPr txBox="1">
            <a:spLocks noChangeArrowheads="1"/>
          </p:cNvSpPr>
          <p:nvPr/>
        </p:nvSpPr>
        <p:spPr bwMode="auto">
          <a:xfrm>
            <a:off x="6334697" y="2438845"/>
            <a:ext cx="838200" cy="622300"/>
          </a:xfrm>
          <a:prstGeom prst="rect">
            <a:avLst/>
          </a:prstGeom>
          <a:solidFill>
            <a:srgbClr val="0070C0"/>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职业健康系统</a:t>
            </a:r>
            <a:endParaRPr kumimoji="0" lang="en-US" altLang="zh-CN"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Text Box 1033"/>
          <p:cNvSpPr txBox="1">
            <a:spLocks noChangeArrowheads="1"/>
          </p:cNvSpPr>
          <p:nvPr/>
        </p:nvSpPr>
        <p:spPr bwMode="auto">
          <a:xfrm>
            <a:off x="1972247" y="5431282"/>
            <a:ext cx="8353425" cy="300038"/>
          </a:xfrm>
          <a:prstGeom prst="rect">
            <a:avLst/>
          </a:prstGeom>
          <a:solidFill>
            <a:srgbClr val="36768F"/>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ct val="50000"/>
              </a:spcBef>
              <a:spcAft>
                <a:spcPts val="0"/>
              </a:spcAft>
              <a:buClrTx/>
              <a:buSzTx/>
              <a:buFontTx/>
              <a:buNone/>
              <a:tabLst/>
              <a:defRPr/>
            </a:pPr>
            <a:r>
              <a:rPr kumimoji="0" lang="zh-CN" altLang="en-US" sz="15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监测与纠正预防</a:t>
            </a:r>
          </a:p>
        </p:txBody>
      </p:sp>
      <p:sp>
        <p:nvSpPr>
          <p:cNvPr id="11" name="Text Box 1035"/>
          <p:cNvSpPr txBox="1">
            <a:spLocks noChangeArrowheads="1"/>
          </p:cNvSpPr>
          <p:nvPr/>
        </p:nvSpPr>
        <p:spPr bwMode="auto">
          <a:xfrm>
            <a:off x="1951609" y="1608582"/>
            <a:ext cx="8248650" cy="300038"/>
          </a:xfrm>
          <a:prstGeom prst="rect">
            <a:avLst/>
          </a:prstGeom>
          <a:solidFill>
            <a:srgbClr val="F58D76"/>
          </a:solidFill>
          <a:ln w="12700" cap="flat" cmpd="sng" algn="ctr">
            <a:solidFill>
              <a:sysClr val="windowText" lastClr="000000"/>
            </a:solidFill>
            <a:prstDash val="solid"/>
            <a:miter lim="800000"/>
            <a:headEnd/>
            <a:tailEnd/>
          </a:ln>
          <a:effectLst/>
        </p:spPr>
        <p:txBody>
          <a:bodyPr lIns="68589" tIns="34295" rIns="68589" bIns="3429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685800" eaLnBrk="1" fontAlgn="auto" latinLnBrk="0" hangingPunct="1">
              <a:lnSpc>
                <a:spcPct val="100000"/>
              </a:lnSpc>
              <a:spcBef>
                <a:spcPct val="5000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安全健康环境理念与方针</a:t>
            </a:r>
          </a:p>
        </p:txBody>
      </p:sp>
      <p:sp>
        <p:nvSpPr>
          <p:cNvPr id="12" name="Text Box 1036"/>
          <p:cNvSpPr txBox="1">
            <a:spLocks noChangeArrowheads="1"/>
          </p:cNvSpPr>
          <p:nvPr/>
        </p:nvSpPr>
        <p:spPr bwMode="auto">
          <a:xfrm>
            <a:off x="1913509" y="2178495"/>
            <a:ext cx="428625" cy="2562225"/>
          </a:xfrm>
          <a:prstGeom prst="rect">
            <a:avLst/>
          </a:prstGeom>
          <a:solidFill>
            <a:srgbClr val="EF9B2A"/>
          </a:solidFill>
          <a:ln w="9525">
            <a:solidFill>
              <a:sysClr val="windowText" lastClr="000000"/>
            </a:solidFill>
            <a:miter lim="800000"/>
            <a:headEnd/>
            <a:tailEnd/>
          </a:ln>
        </p:spPr>
        <p:txBody>
          <a:bodyPr lIns="68589" tIns="34295" rIns="68589" bIns="34295"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ctr" latinLnBrk="0" hangingPunct="1">
              <a:lnSpc>
                <a:spcPct val="100000"/>
              </a:lnSpc>
              <a:spcBef>
                <a:spcPct val="50000"/>
              </a:spcBef>
              <a:spcAft>
                <a:spcPts val="0"/>
              </a:spcAft>
              <a:buClrTx/>
              <a:buSzTx/>
              <a:buFontTx/>
              <a:buNone/>
              <a:tabLst/>
              <a:defRPr/>
            </a:pPr>
            <a:endParaRPr kumimoji="0" lang="en-US" altLang="zh-CN"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0" indent="0" algn="ctr" defTabSz="685800" eaLnBrk="1" fontAlgn="ctr"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rPr>
              <a:t>组织保障管理</a:t>
            </a:r>
            <a:endParaRPr kumimoji="0" lang="en-US" altLang="zh-CN"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0" indent="0" algn="ctr" defTabSz="685800" eaLnBrk="1" fontAlgn="ctr" latinLnBrk="0" hangingPunct="1">
              <a:lnSpc>
                <a:spcPct val="100000"/>
              </a:lnSpc>
              <a:spcBef>
                <a:spcPct val="50000"/>
              </a:spcBef>
              <a:spcAft>
                <a:spcPts val="0"/>
              </a:spcAft>
              <a:buClrTx/>
              <a:buSzTx/>
              <a:buFontTx/>
              <a:buNone/>
              <a:tabLst/>
              <a:defRPr/>
            </a:pPr>
            <a:endParaRPr kumimoji="0" lang="en-US" altLang="zh-CN"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3" name="AutoShape 1037"/>
          <p:cNvSpPr>
            <a:spLocks noChangeArrowheads="1"/>
          </p:cNvSpPr>
          <p:nvPr/>
        </p:nvSpPr>
        <p:spPr bwMode="auto">
          <a:xfrm>
            <a:off x="3199384" y="3437382"/>
            <a:ext cx="214313"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 name="AutoShape 1038"/>
          <p:cNvSpPr>
            <a:spLocks noChangeArrowheads="1"/>
          </p:cNvSpPr>
          <p:nvPr/>
        </p:nvSpPr>
        <p:spPr bwMode="auto">
          <a:xfrm>
            <a:off x="4342384" y="3437382"/>
            <a:ext cx="214313"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AutoShape 1039"/>
          <p:cNvSpPr>
            <a:spLocks noChangeArrowheads="1"/>
          </p:cNvSpPr>
          <p:nvPr/>
        </p:nvSpPr>
        <p:spPr bwMode="auto">
          <a:xfrm>
            <a:off x="3248597" y="1945132"/>
            <a:ext cx="165100"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6" name="AutoShape 1041"/>
          <p:cNvSpPr>
            <a:spLocks noChangeArrowheads="1"/>
          </p:cNvSpPr>
          <p:nvPr/>
        </p:nvSpPr>
        <p:spPr bwMode="auto">
          <a:xfrm>
            <a:off x="5485384" y="3437382"/>
            <a:ext cx="214313"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AutoShape 1046"/>
          <p:cNvSpPr>
            <a:spLocks noChangeArrowheads="1"/>
          </p:cNvSpPr>
          <p:nvPr/>
        </p:nvSpPr>
        <p:spPr bwMode="auto">
          <a:xfrm>
            <a:off x="4413822" y="1945132"/>
            <a:ext cx="142875"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Text Box 1047"/>
          <p:cNvSpPr txBox="1">
            <a:spLocks noChangeArrowheads="1"/>
          </p:cNvSpPr>
          <p:nvPr/>
        </p:nvSpPr>
        <p:spPr bwMode="auto">
          <a:xfrm>
            <a:off x="9800209" y="2234057"/>
            <a:ext cx="433388" cy="2724150"/>
          </a:xfrm>
          <a:prstGeom prst="rect">
            <a:avLst/>
          </a:prstGeom>
          <a:solidFill>
            <a:srgbClr val="EF9B2A"/>
          </a:solidFill>
          <a:ln w="9525">
            <a:solidFill>
              <a:sysClr val="windowText" lastClr="000000"/>
            </a:solidFill>
            <a:miter lim="800000"/>
            <a:headEnd/>
            <a:tailEnd/>
          </a:ln>
        </p:spPr>
        <p:txBody>
          <a:bodyPr lIns="68589" tIns="34295" rIns="68589" bIns="34295"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ctr" latinLnBrk="0" hangingPunct="1">
              <a:lnSpc>
                <a:spcPct val="100000"/>
              </a:lnSpc>
              <a:spcBef>
                <a:spcPct val="50000"/>
              </a:spcBef>
              <a:spcAft>
                <a:spcPts val="0"/>
              </a:spcAft>
              <a:buClrTx/>
              <a:buSzTx/>
              <a:buFontTx/>
              <a:buNone/>
              <a:tabLst/>
              <a:defRPr/>
            </a:pPr>
            <a:endParaRPr kumimoji="0" lang="en-US" altLang="zh-CN" sz="15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0" indent="0" defTabSz="685800" eaLnBrk="1" fontAlgn="ctr"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rPr>
              <a:t>能力要求与培训</a:t>
            </a:r>
            <a:endParaRPr kumimoji="0" lang="en-US" altLang="zh-CN"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0" indent="0" defTabSz="685800" eaLnBrk="1" fontAlgn="ctr" latinLnBrk="0" hangingPunct="1">
              <a:lnSpc>
                <a:spcPct val="100000"/>
              </a:lnSpc>
              <a:spcBef>
                <a:spcPct val="50000"/>
              </a:spcBef>
              <a:spcAft>
                <a:spcPts val="0"/>
              </a:spcAft>
              <a:buClrTx/>
              <a:buSzTx/>
              <a:buFontTx/>
              <a:buNone/>
              <a:tabLst/>
              <a:defRPr/>
            </a:pPr>
            <a:endParaRPr kumimoji="0" lang="en-US" altLang="zh-CN" sz="15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9" name="AutoShape 1048"/>
          <p:cNvSpPr>
            <a:spLocks noChangeArrowheads="1"/>
          </p:cNvSpPr>
          <p:nvPr/>
        </p:nvSpPr>
        <p:spPr bwMode="auto">
          <a:xfrm>
            <a:off x="2485009" y="2534095"/>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0" name="AutoShape 1049"/>
          <p:cNvSpPr>
            <a:spLocks noChangeArrowheads="1"/>
          </p:cNvSpPr>
          <p:nvPr/>
        </p:nvSpPr>
        <p:spPr bwMode="auto">
          <a:xfrm>
            <a:off x="2456434" y="3124645"/>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 name="AutoShape 1050"/>
          <p:cNvSpPr>
            <a:spLocks noChangeArrowheads="1"/>
          </p:cNvSpPr>
          <p:nvPr/>
        </p:nvSpPr>
        <p:spPr bwMode="auto">
          <a:xfrm>
            <a:off x="2413572" y="3981895"/>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2" name="AutoShape 1051"/>
          <p:cNvSpPr>
            <a:spLocks noChangeArrowheads="1"/>
          </p:cNvSpPr>
          <p:nvPr/>
        </p:nvSpPr>
        <p:spPr bwMode="auto">
          <a:xfrm>
            <a:off x="2456434" y="4624832"/>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3" name="AutoShape 1053"/>
          <p:cNvSpPr>
            <a:spLocks noChangeArrowheads="1"/>
          </p:cNvSpPr>
          <p:nvPr/>
        </p:nvSpPr>
        <p:spPr bwMode="auto">
          <a:xfrm>
            <a:off x="9512872" y="3124645"/>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4" name="AutoShape 1054"/>
          <p:cNvSpPr>
            <a:spLocks noChangeArrowheads="1"/>
          </p:cNvSpPr>
          <p:nvPr/>
        </p:nvSpPr>
        <p:spPr bwMode="auto">
          <a:xfrm>
            <a:off x="9557322" y="3927920"/>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5" name="AutoShape 1055"/>
          <p:cNvSpPr>
            <a:spLocks noChangeArrowheads="1"/>
          </p:cNvSpPr>
          <p:nvPr/>
        </p:nvSpPr>
        <p:spPr bwMode="auto">
          <a:xfrm>
            <a:off x="9541447" y="4624832"/>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6" name="AutoShape 1056"/>
          <p:cNvSpPr>
            <a:spLocks noChangeArrowheads="1"/>
          </p:cNvSpPr>
          <p:nvPr/>
        </p:nvSpPr>
        <p:spPr bwMode="auto">
          <a:xfrm>
            <a:off x="9546209" y="2543620"/>
            <a:ext cx="217488" cy="161925"/>
          </a:xfrm>
          <a:prstGeom prst="leftRightArrow">
            <a:avLst>
              <a:gd name="adj1" fmla="val 50000"/>
              <a:gd name="adj2" fmla="val 20147"/>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7" name="AutoShape 1057"/>
          <p:cNvSpPr>
            <a:spLocks noChangeArrowheads="1"/>
          </p:cNvSpPr>
          <p:nvPr/>
        </p:nvSpPr>
        <p:spPr bwMode="auto">
          <a:xfrm>
            <a:off x="2024634" y="1894332"/>
            <a:ext cx="215900" cy="269875"/>
          </a:xfrm>
          <a:prstGeom prst="upDownArrow">
            <a:avLst>
              <a:gd name="adj1" fmla="val 50000"/>
              <a:gd name="adj2" fmla="val 33333"/>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8" name="AutoShape 1058"/>
          <p:cNvSpPr>
            <a:spLocks noChangeArrowheads="1"/>
          </p:cNvSpPr>
          <p:nvPr/>
        </p:nvSpPr>
        <p:spPr bwMode="auto">
          <a:xfrm>
            <a:off x="9900222" y="1951482"/>
            <a:ext cx="215900" cy="269875"/>
          </a:xfrm>
          <a:prstGeom prst="upDownArrow">
            <a:avLst>
              <a:gd name="adj1" fmla="val 50000"/>
              <a:gd name="adj2" fmla="val 33328"/>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9" name="AutoShape 1059"/>
          <p:cNvSpPr>
            <a:spLocks noChangeArrowheads="1"/>
          </p:cNvSpPr>
          <p:nvPr/>
        </p:nvSpPr>
        <p:spPr bwMode="auto">
          <a:xfrm>
            <a:off x="2024634" y="4945507"/>
            <a:ext cx="215900" cy="269875"/>
          </a:xfrm>
          <a:prstGeom prst="upDownArrow">
            <a:avLst>
              <a:gd name="adj1" fmla="val 50000"/>
              <a:gd name="adj2" fmla="val 33328"/>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0" name="AutoShape 1060"/>
          <p:cNvSpPr>
            <a:spLocks noChangeArrowheads="1"/>
          </p:cNvSpPr>
          <p:nvPr/>
        </p:nvSpPr>
        <p:spPr bwMode="auto">
          <a:xfrm>
            <a:off x="9873234" y="5128070"/>
            <a:ext cx="215900" cy="271462"/>
          </a:xfrm>
          <a:prstGeom prst="upDownArrow">
            <a:avLst>
              <a:gd name="adj1" fmla="val 50000"/>
              <a:gd name="adj2" fmla="val 33524"/>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1" name="AutoShape 1061"/>
          <p:cNvSpPr>
            <a:spLocks noChangeArrowheads="1"/>
          </p:cNvSpPr>
          <p:nvPr/>
        </p:nvSpPr>
        <p:spPr bwMode="auto">
          <a:xfrm>
            <a:off x="7699947" y="4294632"/>
            <a:ext cx="215900" cy="319088"/>
          </a:xfrm>
          <a:prstGeom prst="upDownArrow">
            <a:avLst>
              <a:gd name="adj1" fmla="val 50000"/>
              <a:gd name="adj2" fmla="val 33377"/>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2" name="AutoShape 1062"/>
          <p:cNvSpPr>
            <a:spLocks noChangeArrowheads="1"/>
          </p:cNvSpPr>
          <p:nvPr/>
        </p:nvSpPr>
        <p:spPr bwMode="auto">
          <a:xfrm>
            <a:off x="4199509" y="5045520"/>
            <a:ext cx="215900" cy="269875"/>
          </a:xfrm>
          <a:prstGeom prst="upDownArrow">
            <a:avLst>
              <a:gd name="adj1" fmla="val 50000"/>
              <a:gd name="adj2" fmla="val 33333"/>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3" name="Text Box 1031"/>
          <p:cNvSpPr txBox="1">
            <a:spLocks noChangeArrowheads="1"/>
          </p:cNvSpPr>
          <p:nvPr/>
        </p:nvSpPr>
        <p:spPr bwMode="auto">
          <a:xfrm>
            <a:off x="8628634" y="2438845"/>
            <a:ext cx="700088" cy="623887"/>
          </a:xfrm>
          <a:prstGeom prst="rect">
            <a:avLst/>
          </a:prstGeom>
          <a:solidFill>
            <a:srgbClr val="0070C0"/>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行为</a:t>
            </a:r>
            <a:endParaRPr kumimoji="0" lang="en-US" altLang="zh-CN"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管理</a:t>
            </a:r>
          </a:p>
        </p:txBody>
      </p:sp>
      <p:sp>
        <p:nvSpPr>
          <p:cNvPr id="34" name="Text Box 1032"/>
          <p:cNvSpPr txBox="1">
            <a:spLocks noChangeArrowheads="1"/>
          </p:cNvSpPr>
          <p:nvPr/>
        </p:nvSpPr>
        <p:spPr bwMode="auto">
          <a:xfrm>
            <a:off x="7485634" y="2438845"/>
            <a:ext cx="723900" cy="623887"/>
          </a:xfrm>
          <a:prstGeom prst="rect">
            <a:avLst/>
          </a:prstGeom>
          <a:solidFill>
            <a:srgbClr val="0070C0"/>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环境</a:t>
            </a:r>
            <a:endParaRPr kumimoji="0" lang="en-US" altLang="zh-CN"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保护</a:t>
            </a:r>
            <a:endParaRPr kumimoji="0" lang="en-US" altLang="zh-CN" sz="1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AutoShape 1041"/>
          <p:cNvSpPr>
            <a:spLocks noChangeArrowheads="1"/>
          </p:cNvSpPr>
          <p:nvPr/>
        </p:nvSpPr>
        <p:spPr bwMode="auto">
          <a:xfrm>
            <a:off x="6628384" y="3437382"/>
            <a:ext cx="214313"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6" name="AutoShape 1041"/>
          <p:cNvSpPr>
            <a:spLocks noChangeArrowheads="1"/>
          </p:cNvSpPr>
          <p:nvPr/>
        </p:nvSpPr>
        <p:spPr bwMode="auto">
          <a:xfrm>
            <a:off x="7842822" y="3437382"/>
            <a:ext cx="214312"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7" name="AutoShape 1041"/>
          <p:cNvSpPr>
            <a:spLocks noChangeArrowheads="1"/>
          </p:cNvSpPr>
          <p:nvPr/>
        </p:nvSpPr>
        <p:spPr bwMode="auto">
          <a:xfrm>
            <a:off x="8985822" y="3437382"/>
            <a:ext cx="214312" cy="431800"/>
          </a:xfrm>
          <a:prstGeom prst="upDownArrow">
            <a:avLst>
              <a:gd name="adj1" fmla="val 50000"/>
              <a:gd name="adj2" fmla="val 33440"/>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8" name="AutoShape 1039"/>
          <p:cNvSpPr>
            <a:spLocks noChangeArrowheads="1"/>
          </p:cNvSpPr>
          <p:nvPr/>
        </p:nvSpPr>
        <p:spPr bwMode="auto">
          <a:xfrm>
            <a:off x="5485384" y="1945132"/>
            <a:ext cx="165100"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9" name="AutoShape 1039"/>
          <p:cNvSpPr>
            <a:spLocks noChangeArrowheads="1"/>
          </p:cNvSpPr>
          <p:nvPr/>
        </p:nvSpPr>
        <p:spPr bwMode="auto">
          <a:xfrm>
            <a:off x="7771384" y="1945132"/>
            <a:ext cx="165100"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0" name="AutoShape 1039"/>
          <p:cNvSpPr>
            <a:spLocks noChangeArrowheads="1"/>
          </p:cNvSpPr>
          <p:nvPr/>
        </p:nvSpPr>
        <p:spPr bwMode="auto">
          <a:xfrm>
            <a:off x="8914384" y="1945132"/>
            <a:ext cx="165100"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1" name="AutoShape 1039"/>
          <p:cNvSpPr>
            <a:spLocks noChangeArrowheads="1"/>
          </p:cNvSpPr>
          <p:nvPr/>
        </p:nvSpPr>
        <p:spPr bwMode="auto">
          <a:xfrm>
            <a:off x="6628384" y="1945132"/>
            <a:ext cx="165100" cy="428625"/>
          </a:xfrm>
          <a:prstGeom prst="upDownArrow">
            <a:avLst>
              <a:gd name="adj1" fmla="val 50000"/>
              <a:gd name="adj2" fmla="val 33389"/>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2" name="Text Box 1027"/>
          <p:cNvSpPr txBox="1">
            <a:spLocks noChangeArrowheads="1"/>
          </p:cNvSpPr>
          <p:nvPr/>
        </p:nvSpPr>
        <p:spPr bwMode="auto">
          <a:xfrm>
            <a:off x="2770759" y="4616895"/>
            <a:ext cx="3143250" cy="300037"/>
          </a:xfrm>
          <a:prstGeom prst="rect">
            <a:avLst/>
          </a:prstGeom>
          <a:solidFill>
            <a:srgbClr val="189980"/>
          </a:solidFill>
          <a:ln w="9525">
            <a:solidFill>
              <a:sysClr val="windowText" lastClr="000000"/>
            </a:solidFill>
            <a:miter lim="800000"/>
            <a:headEnd/>
            <a:tailEnd/>
          </a:ln>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eaLnBrk="1" fontAlgn="auto" latinLnBrk="0" hangingPunct="1">
              <a:lnSpc>
                <a:spcPct val="100000"/>
              </a:lnSpc>
              <a:spcBef>
                <a:spcPct val="50000"/>
              </a:spcBef>
              <a:spcAft>
                <a:spcPts val="0"/>
              </a:spcAft>
              <a:buClrTx/>
              <a:buSzTx/>
              <a:buFontTx/>
              <a:buNone/>
              <a:tabLst/>
              <a:defRPr/>
            </a:pPr>
            <a:r>
              <a:rPr kumimoji="0" lang="zh-CN" altLang="en-US" sz="15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事故</a:t>
            </a:r>
            <a:r>
              <a:rPr kumimoji="0" lang="en-US" altLang="zh-CN" sz="15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a:t>
            </a:r>
            <a:r>
              <a:rPr kumimoji="0" lang="zh-CN" altLang="en-US" sz="15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事件管理</a:t>
            </a:r>
          </a:p>
        </p:txBody>
      </p:sp>
      <p:sp>
        <p:nvSpPr>
          <p:cNvPr id="43" name="AutoShape 1051"/>
          <p:cNvSpPr>
            <a:spLocks noChangeArrowheads="1"/>
          </p:cNvSpPr>
          <p:nvPr/>
        </p:nvSpPr>
        <p:spPr bwMode="auto">
          <a:xfrm>
            <a:off x="5985447" y="4670870"/>
            <a:ext cx="215900" cy="161925"/>
          </a:xfrm>
          <a:prstGeom prst="leftRightArrow">
            <a:avLst>
              <a:gd name="adj1" fmla="val 50000"/>
              <a:gd name="adj2" fmla="val 20000"/>
            </a:avLst>
          </a:prstGeom>
          <a:solidFill>
            <a:srgbClr val="5B9BD5"/>
          </a:solidFill>
          <a:ln w="9525">
            <a:solidFill>
              <a:sysClr val="windowText" lastClr="000000"/>
            </a:solidFill>
            <a:miter lim="800000"/>
            <a:headEnd/>
            <a:tailEnd/>
          </a:ln>
        </p:spPr>
        <p:txBody>
          <a:bodyPr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4" name="AutoShape 1061"/>
          <p:cNvSpPr>
            <a:spLocks noChangeArrowheads="1"/>
          </p:cNvSpPr>
          <p:nvPr/>
        </p:nvSpPr>
        <p:spPr bwMode="auto">
          <a:xfrm>
            <a:off x="4270947" y="4294632"/>
            <a:ext cx="215900" cy="319088"/>
          </a:xfrm>
          <a:prstGeom prst="upDownArrow">
            <a:avLst>
              <a:gd name="adj1" fmla="val 50000"/>
              <a:gd name="adj2" fmla="val 33377"/>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5" name="AutoShape 1061"/>
          <p:cNvSpPr>
            <a:spLocks noChangeArrowheads="1"/>
          </p:cNvSpPr>
          <p:nvPr/>
        </p:nvSpPr>
        <p:spPr bwMode="auto">
          <a:xfrm>
            <a:off x="7699947" y="5045520"/>
            <a:ext cx="215900" cy="319087"/>
          </a:xfrm>
          <a:prstGeom prst="upDownArrow">
            <a:avLst>
              <a:gd name="adj1" fmla="val 50000"/>
              <a:gd name="adj2" fmla="val 33377"/>
            </a:avLst>
          </a:prstGeom>
          <a:solidFill>
            <a:srgbClr val="5B9BD5"/>
          </a:solidFill>
          <a:ln w="9525">
            <a:solidFill>
              <a:sysClr val="windowText" lastClr="000000"/>
            </a:solidFill>
            <a:miter lim="800000"/>
            <a:headEnd/>
            <a:tailEnd/>
          </a:ln>
        </p:spPr>
        <p:txBody>
          <a:bodyPr vert="eaVert" wrap="none" lIns="68589" tIns="34295" rIns="68589" bIns="3429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800" eaLnBrk="1" fontAlgn="auto" latinLnBrk="0" hangingPunct="1">
              <a:lnSpc>
                <a:spcPct val="100000"/>
              </a:lnSpc>
              <a:spcBef>
                <a:spcPct val="5000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7" name="文本框 1"/>
          <p:cNvSpPr txBox="1">
            <a:spLocks noChangeArrowheads="1"/>
          </p:cNvSpPr>
          <p:nvPr/>
        </p:nvSpPr>
        <p:spPr bwMode="auto">
          <a:xfrm>
            <a:off x="758415" y="300084"/>
            <a:ext cx="353173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900" b="1" dirty="0">
                <a:solidFill>
                  <a:srgbClr val="595959"/>
                </a:solidFill>
                <a:latin typeface="微软雅黑" panose="020B0503020204020204" pitchFamily="34" charset="-122"/>
                <a:ea typeface="微软雅黑" panose="020B0503020204020204" pitchFamily="34" charset="-122"/>
              </a:rPr>
              <a:t>HSE</a:t>
            </a:r>
            <a:r>
              <a:rPr lang="zh-CN" altLang="en-US" sz="2900" b="1" dirty="0">
                <a:solidFill>
                  <a:srgbClr val="595959"/>
                </a:solidFill>
                <a:latin typeface="微软雅黑" panose="020B0503020204020204" pitchFamily="34" charset="-122"/>
                <a:ea typeface="微软雅黑" panose="020B0503020204020204" pitchFamily="34" charset="-122"/>
              </a:rPr>
              <a:t>管理体系系统图</a:t>
            </a:r>
          </a:p>
        </p:txBody>
      </p:sp>
    </p:spTree>
    <p:extLst>
      <p:ext uri="{BB962C8B-B14F-4D97-AF65-F5344CB8AC3E}">
        <p14:creationId xmlns:p14="http://schemas.microsoft.com/office/powerpoint/2010/main" val="4194283430"/>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473921548"/>
              </p:ext>
            </p:extLst>
          </p:nvPr>
        </p:nvGraphicFramePr>
        <p:xfrm>
          <a:off x="7699676" y="2059948"/>
          <a:ext cx="3904432" cy="3114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5" name="组合 34"/>
          <p:cNvGrpSpPr/>
          <p:nvPr/>
        </p:nvGrpSpPr>
        <p:grpSpPr>
          <a:xfrm>
            <a:off x="327724" y="1856138"/>
            <a:ext cx="11486324" cy="3350735"/>
            <a:chOff x="611188" y="1014890"/>
            <a:chExt cx="11486324" cy="3350735"/>
          </a:xfrm>
        </p:grpSpPr>
        <p:sp>
          <p:nvSpPr>
            <p:cNvPr id="7" name="Text Box 11"/>
            <p:cNvSpPr txBox="1">
              <a:spLocks noChangeArrowheads="1"/>
            </p:cNvSpPr>
            <p:nvPr/>
          </p:nvSpPr>
          <p:spPr bwMode="auto">
            <a:xfrm>
              <a:off x="5940425" y="2713484"/>
              <a:ext cx="22669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spcBef>
                  <a:spcPct val="50000"/>
                </a:spcBef>
              </a:pPr>
              <a:r>
                <a:rPr lang="zh-CN" altLang="en-US" sz="1400" b="1" dirty="0">
                  <a:solidFill>
                    <a:srgbClr val="686868"/>
                  </a:solidFill>
                  <a:latin typeface="微软雅黑" panose="020B0503020204020204" pitchFamily="34" charset="-122"/>
                  <a:ea typeface="微软雅黑" panose="020B0503020204020204" pitchFamily="34" charset="-122"/>
                </a:rPr>
                <a:t>规定的水平</a:t>
              </a:r>
            </a:p>
          </p:txBody>
        </p:sp>
        <p:sp>
          <p:nvSpPr>
            <p:cNvPr id="5" name="Line 5"/>
            <p:cNvSpPr>
              <a:spLocks noChangeShapeType="1"/>
            </p:cNvSpPr>
            <p:nvPr/>
          </p:nvSpPr>
          <p:spPr bwMode="auto">
            <a:xfrm>
              <a:off x="755650" y="4365625"/>
              <a:ext cx="11341862" cy="0"/>
            </a:xfrm>
            <a:prstGeom prst="line">
              <a:avLst/>
            </a:prstGeom>
            <a:noFill/>
            <a:ln w="38100">
              <a:solidFill>
                <a:srgbClr val="D2413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685800"/>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 name="Line 10"/>
            <p:cNvSpPr>
              <a:spLocks noChangeShapeType="1"/>
            </p:cNvSpPr>
            <p:nvPr/>
          </p:nvSpPr>
          <p:spPr bwMode="auto">
            <a:xfrm>
              <a:off x="1476375" y="2997200"/>
              <a:ext cx="5626989" cy="0"/>
            </a:xfrm>
            <a:prstGeom prst="line">
              <a:avLst/>
            </a:prstGeom>
            <a:noFill/>
            <a:ln w="9525">
              <a:solidFill>
                <a:sysClr val="windowText" lastClr="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 name="Text Box 12"/>
            <p:cNvSpPr txBox="1">
              <a:spLocks noChangeArrowheads="1"/>
            </p:cNvSpPr>
            <p:nvPr/>
          </p:nvSpPr>
          <p:spPr bwMode="auto">
            <a:xfrm rot="19788793">
              <a:off x="4012377" y="1803247"/>
              <a:ext cx="1944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spcBef>
                  <a:spcPct val="50000"/>
                </a:spcBef>
              </a:pPr>
              <a:r>
                <a:rPr lang="zh-CN" altLang="en-US" sz="2400" dirty="0">
                  <a:solidFill>
                    <a:prstClr val="black"/>
                  </a:solidFill>
                  <a:latin typeface="微软雅黑" panose="020B0503020204020204" pitchFamily="34" charset="-122"/>
                  <a:ea typeface="微软雅黑" panose="020B0503020204020204" pitchFamily="34" charset="-122"/>
                </a:rPr>
                <a:t>持续改进</a:t>
              </a:r>
            </a:p>
          </p:txBody>
        </p:sp>
        <p:sp>
          <p:nvSpPr>
            <p:cNvPr id="9" name="Text Box 14"/>
            <p:cNvSpPr txBox="1">
              <a:spLocks noChangeArrowheads="1"/>
            </p:cNvSpPr>
            <p:nvPr/>
          </p:nvSpPr>
          <p:spPr bwMode="auto">
            <a:xfrm>
              <a:off x="2411413" y="3284538"/>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spcBef>
                  <a:spcPct val="50000"/>
                </a:spcBef>
              </a:pPr>
              <a:r>
                <a:rPr lang="zh-CN" altLang="en-US" sz="2000" b="1" dirty="0">
                  <a:solidFill>
                    <a:srgbClr val="686868"/>
                  </a:solidFill>
                  <a:latin typeface="微软雅黑" panose="020B0503020204020204" pitchFamily="34" charset="-122"/>
                  <a:ea typeface="微软雅黑" panose="020B0503020204020204" pitchFamily="34" charset="-122"/>
                </a:rPr>
                <a:t>纠正措施</a:t>
              </a:r>
            </a:p>
          </p:txBody>
        </p:sp>
        <p:sp>
          <p:nvSpPr>
            <p:cNvPr id="10" name="Text Box 15"/>
            <p:cNvSpPr txBox="1">
              <a:spLocks noChangeArrowheads="1"/>
            </p:cNvSpPr>
            <p:nvPr/>
          </p:nvSpPr>
          <p:spPr bwMode="auto">
            <a:xfrm>
              <a:off x="2843213" y="3860800"/>
              <a:ext cx="11509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spcBef>
                  <a:spcPct val="50000"/>
                </a:spcBef>
              </a:pPr>
              <a:r>
                <a:rPr lang="zh-CN" altLang="en-US" sz="2000" b="1" dirty="0">
                  <a:solidFill>
                    <a:srgbClr val="686868"/>
                  </a:solidFill>
                  <a:latin typeface="微软雅黑" panose="020B0503020204020204" pitchFamily="34" charset="-122"/>
                  <a:ea typeface="微软雅黑" panose="020B0503020204020204" pitchFamily="34" charset="-122"/>
                </a:rPr>
                <a:t>纠正</a:t>
              </a:r>
            </a:p>
          </p:txBody>
        </p:sp>
        <p:sp>
          <p:nvSpPr>
            <p:cNvPr id="11" name="Line 20"/>
            <p:cNvSpPr>
              <a:spLocks noChangeShapeType="1"/>
            </p:cNvSpPr>
            <p:nvPr/>
          </p:nvSpPr>
          <p:spPr bwMode="auto">
            <a:xfrm flipV="1">
              <a:off x="3851275" y="2997200"/>
              <a:ext cx="0" cy="1368425"/>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Line 21"/>
            <p:cNvSpPr>
              <a:spLocks noChangeShapeType="1"/>
            </p:cNvSpPr>
            <p:nvPr/>
          </p:nvSpPr>
          <p:spPr bwMode="auto">
            <a:xfrm>
              <a:off x="3851275" y="2997200"/>
              <a:ext cx="2016125" cy="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Line 22"/>
            <p:cNvSpPr>
              <a:spLocks noChangeShapeType="1"/>
            </p:cNvSpPr>
            <p:nvPr/>
          </p:nvSpPr>
          <p:spPr bwMode="auto">
            <a:xfrm flipV="1">
              <a:off x="5867400" y="1844675"/>
              <a:ext cx="0" cy="1152525"/>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Line 23"/>
            <p:cNvSpPr>
              <a:spLocks noChangeShapeType="1"/>
            </p:cNvSpPr>
            <p:nvPr/>
          </p:nvSpPr>
          <p:spPr bwMode="auto">
            <a:xfrm>
              <a:off x="5867400" y="1844675"/>
              <a:ext cx="1100328" cy="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Text Box 25"/>
            <p:cNvSpPr txBox="1">
              <a:spLocks noChangeArrowheads="1"/>
            </p:cNvSpPr>
            <p:nvPr/>
          </p:nvSpPr>
          <p:spPr bwMode="auto">
            <a:xfrm>
              <a:off x="611188" y="3284538"/>
              <a:ext cx="1654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spcBef>
                  <a:spcPct val="50000"/>
                </a:spcBef>
              </a:pPr>
              <a:r>
                <a:rPr lang="zh-CN" altLang="en-US" sz="2000" b="1" dirty="0">
                  <a:solidFill>
                    <a:srgbClr val="686868"/>
                  </a:solidFill>
                  <a:latin typeface="微软雅黑" panose="020B0503020204020204" pitchFamily="34" charset="-122"/>
                  <a:ea typeface="微软雅黑" panose="020B0503020204020204" pitchFamily="34" charset="-122"/>
                </a:rPr>
                <a:t>预防措施</a:t>
              </a:r>
            </a:p>
          </p:txBody>
        </p:sp>
        <p:grpSp>
          <p:nvGrpSpPr>
            <p:cNvPr id="16" name="组合 15"/>
            <p:cNvGrpSpPr/>
            <p:nvPr/>
          </p:nvGrpSpPr>
          <p:grpSpPr>
            <a:xfrm>
              <a:off x="2246602" y="1180850"/>
              <a:ext cx="1800000" cy="1800000"/>
              <a:chOff x="3237547" y="1523365"/>
              <a:chExt cx="2668905" cy="2668270"/>
            </a:xfrm>
          </p:grpSpPr>
          <p:grpSp>
            <p:nvGrpSpPr>
              <p:cNvPr id="17" name="Group 16"/>
              <p:cNvGrpSpPr/>
              <p:nvPr/>
            </p:nvGrpSpPr>
            <p:grpSpPr>
              <a:xfrm>
                <a:off x="3237547" y="1523365"/>
                <a:ext cx="2668905" cy="2668270"/>
                <a:chOff x="576" y="2928"/>
                <a:chExt cx="768" cy="768"/>
              </a:xfrm>
            </p:grpSpPr>
            <p:sp>
              <p:nvSpPr>
                <p:cNvPr id="30" name="Oval 17"/>
                <p:cNvSpPr/>
                <p:nvPr/>
              </p:nvSpPr>
              <p:spPr>
                <a:xfrm>
                  <a:off x="576" y="2928"/>
                  <a:ext cx="768" cy="768"/>
                </a:xfrm>
                <a:prstGeom prst="ellipse">
                  <a:avLst/>
                </a:prstGeom>
                <a:solidFill>
                  <a:srgbClr val="D24132"/>
                </a:solidFill>
                <a:ln w="9525" cap="flat" cmpd="sng">
                  <a:solidFill>
                    <a:srgbClr val="44546A"/>
                  </a:solidFill>
                  <a:prstDash val="solid"/>
                  <a:miter/>
                  <a:headEnd type="none" w="med" len="med"/>
                  <a:tailEnd type="non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Line 18"/>
                <p:cNvSpPr/>
                <p:nvPr/>
              </p:nvSpPr>
              <p:spPr>
                <a:xfrm>
                  <a:off x="576" y="3312"/>
                  <a:ext cx="768" cy="0"/>
                </a:xfrm>
                <a:prstGeom prst="line">
                  <a:avLst/>
                </a:prstGeom>
                <a:ln w="9525" cap="flat" cmpd="sng">
                  <a:solidFill>
                    <a:srgbClr val="44546A"/>
                  </a:solidFill>
                  <a:prstDash val="solid"/>
                  <a:miter/>
                  <a:headEnd type="none" w="med" len="med"/>
                  <a:tailEnd type="none" w="med" len="med"/>
                </a:ln>
              </p:spPr>
            </p:sp>
            <p:sp>
              <p:nvSpPr>
                <p:cNvPr id="32" name="Line 19"/>
                <p:cNvSpPr/>
                <p:nvPr/>
              </p:nvSpPr>
              <p:spPr>
                <a:xfrm>
                  <a:off x="960" y="2928"/>
                  <a:ext cx="0" cy="768"/>
                </a:xfrm>
                <a:prstGeom prst="line">
                  <a:avLst/>
                </a:prstGeom>
                <a:ln w="9525" cap="flat" cmpd="sng">
                  <a:solidFill>
                    <a:srgbClr val="44546A"/>
                  </a:solidFill>
                  <a:prstDash val="solid"/>
                  <a:miter/>
                  <a:headEnd type="none" w="med" len="med"/>
                  <a:tailEnd type="none" w="med" len="med"/>
                </a:ln>
              </p:spPr>
            </p:sp>
          </p:grpSp>
          <p:grpSp>
            <p:nvGrpSpPr>
              <p:cNvPr id="18" name="Group 20"/>
              <p:cNvGrpSpPr/>
              <p:nvPr/>
            </p:nvGrpSpPr>
            <p:grpSpPr>
              <a:xfrm>
                <a:off x="4642802" y="1861185"/>
                <a:ext cx="982980" cy="914400"/>
                <a:chOff x="2016" y="2256"/>
                <a:chExt cx="672" cy="672"/>
              </a:xfrm>
            </p:grpSpPr>
            <p:grpSp>
              <p:nvGrpSpPr>
                <p:cNvPr id="22" name="Group 21"/>
                <p:cNvGrpSpPr/>
                <p:nvPr/>
              </p:nvGrpSpPr>
              <p:grpSpPr>
                <a:xfrm>
                  <a:off x="2016" y="2256"/>
                  <a:ext cx="672" cy="672"/>
                  <a:chOff x="576" y="2928"/>
                  <a:chExt cx="768" cy="768"/>
                </a:xfrm>
              </p:grpSpPr>
              <p:sp>
                <p:nvSpPr>
                  <p:cNvPr id="27" name="Oval 22"/>
                  <p:cNvSpPr/>
                  <p:nvPr/>
                </p:nvSpPr>
                <p:spPr>
                  <a:xfrm>
                    <a:off x="576" y="2928"/>
                    <a:ext cx="768" cy="768"/>
                  </a:xfrm>
                  <a:prstGeom prst="ellipse">
                    <a:avLst/>
                  </a:prstGeom>
                  <a:solidFill>
                    <a:srgbClr val="F09C2A"/>
                  </a:solidFill>
                  <a:ln w="9525" cap="flat" cmpd="sng">
                    <a:solidFill>
                      <a:srgbClr val="44546A"/>
                    </a:solidFill>
                    <a:prstDash val="solid"/>
                    <a:miter/>
                    <a:headEnd type="none" w="med" len="med"/>
                    <a:tailEnd type="non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Line 23"/>
                  <p:cNvSpPr/>
                  <p:nvPr/>
                </p:nvSpPr>
                <p:spPr>
                  <a:xfrm>
                    <a:off x="576" y="3312"/>
                    <a:ext cx="768" cy="0"/>
                  </a:xfrm>
                  <a:prstGeom prst="line">
                    <a:avLst/>
                  </a:prstGeom>
                  <a:ln w="9525" cap="flat" cmpd="sng">
                    <a:solidFill>
                      <a:srgbClr val="44546A"/>
                    </a:solidFill>
                    <a:prstDash val="solid"/>
                    <a:miter/>
                    <a:headEnd type="none" w="med" len="med"/>
                    <a:tailEnd type="none" w="med" len="med"/>
                  </a:ln>
                </p:spPr>
              </p:sp>
              <p:sp>
                <p:nvSpPr>
                  <p:cNvPr id="29" name="Line 24"/>
                  <p:cNvSpPr/>
                  <p:nvPr/>
                </p:nvSpPr>
                <p:spPr>
                  <a:xfrm>
                    <a:off x="960" y="2928"/>
                    <a:ext cx="0" cy="768"/>
                  </a:xfrm>
                  <a:prstGeom prst="line">
                    <a:avLst/>
                  </a:prstGeom>
                  <a:ln w="9525" cap="flat" cmpd="sng">
                    <a:solidFill>
                      <a:srgbClr val="44546A"/>
                    </a:solidFill>
                    <a:prstDash val="solid"/>
                    <a:miter/>
                    <a:headEnd type="none" w="med" len="med"/>
                    <a:tailEnd type="none" w="med" len="med"/>
                  </a:ln>
                </p:spPr>
              </p:sp>
            </p:grpSp>
            <p:sp>
              <p:nvSpPr>
                <p:cNvPr id="23" name="Text Box 25"/>
                <p:cNvSpPr txBox="1"/>
                <p:nvPr/>
              </p:nvSpPr>
              <p:spPr>
                <a:xfrm>
                  <a:off x="2435" y="2282"/>
                  <a:ext cx="250" cy="335"/>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a:t>
                  </a:r>
                </a:p>
              </p:txBody>
            </p:sp>
            <p:sp>
              <p:nvSpPr>
                <p:cNvPr id="24" name="Text Box 26"/>
                <p:cNvSpPr txBox="1"/>
                <p:nvPr/>
              </p:nvSpPr>
              <p:spPr>
                <a:xfrm>
                  <a:off x="2435" y="2579"/>
                  <a:ext cx="212" cy="335"/>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D</a:t>
                  </a:r>
                </a:p>
              </p:txBody>
            </p:sp>
            <p:sp>
              <p:nvSpPr>
                <p:cNvPr id="25" name="Text Box 27"/>
                <p:cNvSpPr txBox="1"/>
                <p:nvPr/>
              </p:nvSpPr>
              <p:spPr>
                <a:xfrm>
                  <a:off x="2140" y="2579"/>
                  <a:ext cx="213" cy="335"/>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C</a:t>
                  </a:r>
                </a:p>
              </p:txBody>
            </p:sp>
            <p:sp>
              <p:nvSpPr>
                <p:cNvPr id="26" name="Text Box 28"/>
                <p:cNvSpPr txBox="1"/>
                <p:nvPr/>
              </p:nvSpPr>
              <p:spPr>
                <a:xfrm>
                  <a:off x="2140" y="2282"/>
                  <a:ext cx="254" cy="335"/>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a:t>
                  </a:r>
                </a:p>
              </p:txBody>
            </p:sp>
          </p:grpSp>
          <p:sp>
            <p:nvSpPr>
              <p:cNvPr id="19" name="Text Box 29"/>
              <p:cNvSpPr txBox="1"/>
              <p:nvPr/>
            </p:nvSpPr>
            <p:spPr>
              <a:xfrm>
                <a:off x="4839777" y="2910818"/>
                <a:ext cx="831850" cy="1140598"/>
              </a:xfrm>
              <a:prstGeom prst="rect">
                <a:avLst/>
              </a:prstGeom>
              <a:noFill/>
              <a:ln w="9525">
                <a:noFill/>
              </a:ln>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5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D</a:t>
                </a:r>
              </a:p>
            </p:txBody>
          </p:sp>
          <p:sp>
            <p:nvSpPr>
              <p:cNvPr id="20" name="Text Box 30"/>
              <p:cNvSpPr txBox="1"/>
              <p:nvPr/>
            </p:nvSpPr>
            <p:spPr>
              <a:xfrm>
                <a:off x="3735928" y="2902441"/>
                <a:ext cx="835025" cy="1140598"/>
              </a:xfrm>
              <a:prstGeom prst="rect">
                <a:avLst/>
              </a:prstGeom>
              <a:noFill/>
              <a:ln w="9525">
                <a:noFill/>
              </a:ln>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5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C</a:t>
                </a:r>
              </a:p>
            </p:txBody>
          </p:sp>
          <p:sp>
            <p:nvSpPr>
              <p:cNvPr id="21" name="Text Box 31"/>
              <p:cNvSpPr txBox="1"/>
              <p:nvPr/>
            </p:nvSpPr>
            <p:spPr>
              <a:xfrm>
                <a:off x="3752766" y="1759148"/>
                <a:ext cx="1002030" cy="1140598"/>
              </a:xfrm>
              <a:prstGeom prst="rect">
                <a:avLst/>
              </a:prstGeom>
              <a:noFill/>
              <a:ln w="9525">
                <a:noFill/>
              </a:ln>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zh-CN" sz="5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a:t>
                </a:r>
              </a:p>
            </p:txBody>
          </p:sp>
        </p:grpSp>
        <p:sp>
          <p:nvSpPr>
            <p:cNvPr id="33" name="Line 56"/>
            <p:cNvSpPr/>
            <p:nvPr/>
          </p:nvSpPr>
          <p:spPr>
            <a:xfrm flipV="1">
              <a:off x="3343275" y="1339907"/>
              <a:ext cx="3316957" cy="1939853"/>
            </a:xfrm>
            <a:prstGeom prst="line">
              <a:avLst/>
            </a:prstGeom>
            <a:ln w="38100" cap="flat" cmpd="sng">
              <a:solidFill>
                <a:srgbClr val="D24132"/>
              </a:solidFill>
              <a:prstDash val="solid"/>
              <a:miter/>
              <a:headEnd type="none" w="med" len="med"/>
              <a:tailEnd type="arrow" w="lg" len="lg"/>
            </a:ln>
          </p:spPr>
        </p:sp>
        <p:sp>
          <p:nvSpPr>
            <p:cNvPr id="34" name="Arc 10"/>
            <p:cNvSpPr>
              <a:spLocks/>
            </p:cNvSpPr>
            <p:nvPr/>
          </p:nvSpPr>
          <p:spPr bwMode="auto">
            <a:xfrm rot="16059661">
              <a:off x="2139185" y="940521"/>
              <a:ext cx="896535" cy="1045274"/>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D24132"/>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defTabSz="685800"/>
              <a:endParaRPr lang="zh-CN" altLang="en-US" sz="1400" dirty="0">
                <a:solidFill>
                  <a:prstClr val="black"/>
                </a:solidFill>
                <a:latin typeface="Calibri" panose="020F0502020204030204"/>
                <a:ea typeface="宋体" panose="02010600030101010101" pitchFamily="2" charset="-122"/>
              </a:endParaRPr>
            </a:p>
          </p:txBody>
        </p:sp>
      </p:grpSp>
      <p:sp>
        <p:nvSpPr>
          <p:cNvPr id="37" name="文本框 1"/>
          <p:cNvSpPr txBox="1">
            <a:spLocks noChangeArrowheads="1"/>
          </p:cNvSpPr>
          <p:nvPr/>
        </p:nvSpPr>
        <p:spPr bwMode="auto">
          <a:xfrm>
            <a:off x="758415" y="300084"/>
            <a:ext cx="236795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900" b="1" dirty="0">
                <a:solidFill>
                  <a:srgbClr val="595959"/>
                </a:solidFill>
                <a:latin typeface="微软雅黑" panose="020B0503020204020204" pitchFamily="34" charset="-122"/>
                <a:ea typeface="微软雅黑" panose="020B0503020204020204" pitchFamily="34" charset="-122"/>
              </a:rPr>
              <a:t>PDCA</a:t>
            </a:r>
            <a:r>
              <a:rPr lang="zh-CN" altLang="en-US" sz="2900" b="1" dirty="0">
                <a:solidFill>
                  <a:srgbClr val="595959"/>
                </a:solidFill>
                <a:latin typeface="微软雅黑" panose="020B0503020204020204" pitchFamily="34" charset="-122"/>
                <a:ea typeface="微软雅黑" panose="020B0503020204020204" pitchFamily="34" charset="-122"/>
              </a:rPr>
              <a:t>循环图</a:t>
            </a:r>
          </a:p>
        </p:txBody>
      </p:sp>
    </p:spTree>
    <p:extLst>
      <p:ext uri="{BB962C8B-B14F-4D97-AF65-F5344CB8AC3E}">
        <p14:creationId xmlns:p14="http://schemas.microsoft.com/office/powerpoint/2010/main" val="2309150635"/>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914400" y="2478404"/>
            <a:ext cx="8548914" cy="3837941"/>
          </a:xfrm>
          <a:prstGeom prst="rect">
            <a:avLst/>
          </a:prstGeom>
          <a:noFill/>
          <a:ln>
            <a:noFill/>
          </a:ln>
        </p:spPr>
        <p:txBody>
          <a:bodyPr/>
          <a:lstStyle>
            <a:lvl1pPr marL="342900" indent="-342900" algn="l" defTabSz="-635" rtl="0" eaLnBrk="0" fontAlgn="base" hangingPunct="0">
              <a:lnSpc>
                <a:spcPct val="120000"/>
              </a:lnSpc>
              <a:spcBef>
                <a:spcPct val="0"/>
              </a:spcBef>
              <a:spcAft>
                <a:spcPct val="50000"/>
              </a:spcAft>
              <a:tabLst>
                <a:tab pos="394970" algn="l"/>
                <a:tab pos="854075" algn="l"/>
                <a:tab pos="1374775" algn="l"/>
                <a:tab pos="1831975" algn="l"/>
              </a:tabLst>
              <a:defRPr sz="2200">
                <a:solidFill>
                  <a:srgbClr val="080808"/>
                </a:solidFill>
                <a:latin typeface="+mn-lt"/>
                <a:ea typeface="+mn-ea"/>
                <a:cs typeface="+mn-cs"/>
              </a:defRPr>
            </a:lvl1pPr>
            <a:lvl2pPr marL="395605" indent="-281305" algn="l" defTabSz="-635" rtl="0" eaLnBrk="0" fontAlgn="base" hangingPunct="0">
              <a:lnSpc>
                <a:spcPct val="120000"/>
              </a:lnSpc>
              <a:spcBef>
                <a:spcPct val="0"/>
              </a:spcBef>
              <a:spcAft>
                <a:spcPct val="50000"/>
              </a:spcAft>
              <a:buClr>
                <a:srgbClr val="C12C00"/>
              </a:buClr>
              <a:buFont typeface="Wingdings" panose="05000000000000000000" pitchFamily="2" charset="2"/>
              <a:buChar char="n"/>
              <a:tabLst>
                <a:tab pos="394970" algn="l"/>
                <a:tab pos="854075" algn="l"/>
                <a:tab pos="1374775" algn="l"/>
                <a:tab pos="1831975" algn="l"/>
              </a:tabLst>
              <a:defRPr sz="2200">
                <a:solidFill>
                  <a:srgbClr val="080808"/>
                </a:solidFill>
                <a:latin typeface="+mn-lt"/>
              </a:defRPr>
            </a:lvl2pPr>
            <a:lvl3pPr marL="854075" indent="-281305" algn="l" defTabSz="-635" rtl="0" eaLnBrk="0" fontAlgn="base" hangingPunct="0">
              <a:lnSpc>
                <a:spcPct val="120000"/>
              </a:lnSpc>
              <a:spcBef>
                <a:spcPct val="0"/>
              </a:spcBef>
              <a:spcAft>
                <a:spcPct val="50000"/>
              </a:spcAft>
              <a:buClr>
                <a:srgbClr val="006600"/>
              </a:buClr>
              <a:buSzPct val="90000"/>
              <a:buFont typeface="Wingdings" panose="05000000000000000000" pitchFamily="2" charset="2"/>
              <a:buChar char="l"/>
              <a:tabLst>
                <a:tab pos="394970" algn="l"/>
                <a:tab pos="854075" algn="l"/>
                <a:tab pos="1374775" algn="l"/>
                <a:tab pos="1831975" algn="l"/>
              </a:tabLst>
              <a:defRPr sz="2000">
                <a:solidFill>
                  <a:srgbClr val="080808"/>
                </a:solidFill>
                <a:latin typeface="+mn-lt"/>
              </a:defRPr>
            </a:lvl3pPr>
            <a:lvl4pPr marL="1374775" indent="-292100" algn="l" defTabSz="-635" rtl="0" eaLnBrk="0" fontAlgn="base" hangingPunct="0">
              <a:lnSpc>
                <a:spcPct val="120000"/>
              </a:lnSpc>
              <a:spcBef>
                <a:spcPct val="0"/>
              </a:spcBef>
              <a:spcAft>
                <a:spcPct val="50000"/>
              </a:spcAft>
              <a:buClr>
                <a:schemeClr val="tx1"/>
              </a:buClr>
              <a:buFont typeface="Wingdings 3" panose="05040102010807070707" pitchFamily="18" charset="2"/>
              <a:buChar char=""/>
              <a:tabLst>
                <a:tab pos="394970" algn="l"/>
                <a:tab pos="854075" algn="l"/>
                <a:tab pos="1374775" algn="l"/>
                <a:tab pos="1831975" algn="l"/>
              </a:tabLst>
              <a:defRPr sz="2000">
                <a:solidFill>
                  <a:srgbClr val="080808"/>
                </a:solidFill>
                <a:latin typeface="+mn-lt"/>
              </a:defRPr>
            </a:lvl4pPr>
            <a:lvl5pPr marL="1831975" indent="-292100" algn="l" defTabSz="-635" rtl="0" eaLnBrk="0" fontAlgn="base" hangingPunct="0">
              <a:lnSpc>
                <a:spcPct val="120000"/>
              </a:lnSpc>
              <a:spcBef>
                <a:spcPct val="0"/>
              </a:spcBef>
              <a:spcAft>
                <a:spcPct val="50000"/>
              </a:spcAft>
              <a:buClr>
                <a:srgbClr val="8E7E75"/>
              </a:buClr>
              <a:buFont typeface="Wingdings" panose="05000000000000000000" pitchFamily="2" charset="2"/>
              <a:buChar char=""/>
              <a:tabLst>
                <a:tab pos="394970" algn="l"/>
                <a:tab pos="854075" algn="l"/>
                <a:tab pos="1374775" algn="l"/>
                <a:tab pos="1831975" algn="l"/>
              </a:tabLst>
              <a:defRPr sz="2000">
                <a:solidFill>
                  <a:srgbClr val="080808"/>
                </a:solidFill>
                <a:latin typeface="+mn-lt"/>
              </a:defRPr>
            </a:lvl5pPr>
            <a:lvl6pPr marL="2289175" indent="-292100" algn="l" defTabSz="-635" rtl="0" fontAlgn="base">
              <a:lnSpc>
                <a:spcPct val="120000"/>
              </a:lnSpc>
              <a:spcBef>
                <a:spcPct val="0"/>
              </a:spcBef>
              <a:spcAft>
                <a:spcPct val="50000"/>
              </a:spcAft>
              <a:buClr>
                <a:srgbClr val="8E7E75"/>
              </a:buClr>
              <a:buFont typeface="Wingdings" panose="05000000000000000000" pitchFamily="2" charset="2"/>
              <a:buChar char=""/>
              <a:tabLst>
                <a:tab pos="394970" algn="l"/>
                <a:tab pos="854075" algn="l"/>
                <a:tab pos="1374775" algn="l"/>
                <a:tab pos="1831975" algn="l"/>
              </a:tabLst>
              <a:defRPr sz="2000">
                <a:solidFill>
                  <a:srgbClr val="080808"/>
                </a:solidFill>
                <a:latin typeface="+mn-lt"/>
              </a:defRPr>
            </a:lvl6pPr>
            <a:lvl7pPr marL="2746375" indent="-292100" algn="l" defTabSz="-635" rtl="0" fontAlgn="base">
              <a:lnSpc>
                <a:spcPct val="120000"/>
              </a:lnSpc>
              <a:spcBef>
                <a:spcPct val="0"/>
              </a:spcBef>
              <a:spcAft>
                <a:spcPct val="50000"/>
              </a:spcAft>
              <a:buClr>
                <a:srgbClr val="8E7E75"/>
              </a:buClr>
              <a:buFont typeface="Wingdings" panose="05000000000000000000" pitchFamily="2" charset="2"/>
              <a:buChar char=""/>
              <a:tabLst>
                <a:tab pos="394970" algn="l"/>
                <a:tab pos="854075" algn="l"/>
                <a:tab pos="1374775" algn="l"/>
                <a:tab pos="1831975" algn="l"/>
              </a:tabLst>
              <a:defRPr sz="2000">
                <a:solidFill>
                  <a:srgbClr val="080808"/>
                </a:solidFill>
                <a:latin typeface="+mn-lt"/>
              </a:defRPr>
            </a:lvl7pPr>
            <a:lvl8pPr marL="3203575" indent="-292100" algn="l" defTabSz="-635" rtl="0" fontAlgn="base">
              <a:lnSpc>
                <a:spcPct val="120000"/>
              </a:lnSpc>
              <a:spcBef>
                <a:spcPct val="0"/>
              </a:spcBef>
              <a:spcAft>
                <a:spcPct val="50000"/>
              </a:spcAft>
              <a:buClr>
                <a:srgbClr val="8E7E75"/>
              </a:buClr>
              <a:buFont typeface="Wingdings" panose="05000000000000000000" pitchFamily="2" charset="2"/>
              <a:buChar char=""/>
              <a:tabLst>
                <a:tab pos="394970" algn="l"/>
                <a:tab pos="854075" algn="l"/>
                <a:tab pos="1374775" algn="l"/>
                <a:tab pos="1831975" algn="l"/>
              </a:tabLst>
              <a:defRPr sz="2000">
                <a:solidFill>
                  <a:srgbClr val="080808"/>
                </a:solidFill>
                <a:latin typeface="+mn-lt"/>
              </a:defRPr>
            </a:lvl8pPr>
            <a:lvl9pPr marL="3660775" indent="-292100" algn="l" defTabSz="-635" rtl="0" fontAlgn="base">
              <a:lnSpc>
                <a:spcPct val="120000"/>
              </a:lnSpc>
              <a:spcBef>
                <a:spcPct val="0"/>
              </a:spcBef>
              <a:spcAft>
                <a:spcPct val="50000"/>
              </a:spcAft>
              <a:buClr>
                <a:srgbClr val="8E7E75"/>
              </a:buClr>
              <a:buFont typeface="Wingdings" panose="05000000000000000000" pitchFamily="2" charset="2"/>
              <a:buChar char=""/>
              <a:tabLst>
                <a:tab pos="394970" algn="l"/>
                <a:tab pos="854075" algn="l"/>
                <a:tab pos="1374775" algn="l"/>
                <a:tab pos="1831975" algn="l"/>
              </a:tabLst>
              <a:defRPr sz="2000">
                <a:solidFill>
                  <a:srgbClr val="080808"/>
                </a:solidFill>
                <a:latin typeface="+mn-lt"/>
              </a:defRPr>
            </a:lvl9pPr>
          </a:lstStyle>
          <a:p>
            <a:pPr marL="0" indent="0">
              <a:buClr>
                <a:srgbClr val="C00000"/>
              </a:buClr>
              <a:defRPr/>
            </a:pPr>
            <a:r>
              <a:rPr lang="en-US" altLang="zh-CN" sz="1800" b="1" dirty="0">
                <a:solidFill>
                  <a:srgbClr val="377790"/>
                </a:solidFill>
                <a:latin typeface="Arial"/>
              </a:rPr>
              <a:t>Step </a:t>
            </a:r>
            <a:r>
              <a:rPr lang="en-US" altLang="zh-CN" sz="1800" b="1" dirty="0" smtClean="0">
                <a:solidFill>
                  <a:srgbClr val="377790"/>
                </a:solidFill>
                <a:latin typeface="Arial"/>
              </a:rPr>
              <a:t>01    </a:t>
            </a:r>
            <a:r>
              <a:rPr lang="zh-CN" altLang="en-US" sz="1800" b="1" dirty="0" smtClean="0">
                <a:solidFill>
                  <a:srgbClr val="5C5C5C"/>
                </a:solidFill>
                <a:latin typeface="微软雅黑" panose="020B0503020204020204" pitchFamily="34" charset="-122"/>
                <a:ea typeface="微软雅黑" panose="020B0503020204020204" pitchFamily="34" charset="-122"/>
              </a:rPr>
              <a:t>消除</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消除工作中的危险源</a:t>
            </a:r>
            <a:endParaRPr lang="en-US" altLang="zh-CN" sz="1800" dirty="0">
              <a:solidFill>
                <a:srgbClr val="5C5C5C"/>
              </a:solidFill>
              <a:latin typeface="微软雅黑" panose="020B0503020204020204" pitchFamily="34" charset="-122"/>
              <a:ea typeface="微软雅黑" panose="020B0503020204020204" pitchFamily="34" charset="-122"/>
            </a:endParaRPr>
          </a:p>
          <a:p>
            <a:pPr marL="0" indent="0">
              <a:buClr>
                <a:srgbClr val="C00000"/>
              </a:buClr>
              <a:defRPr/>
            </a:pPr>
            <a:r>
              <a:rPr lang="en-US" altLang="zh-CN" sz="1800" b="1" dirty="0">
                <a:solidFill>
                  <a:srgbClr val="189A80"/>
                </a:solidFill>
                <a:latin typeface="Arial"/>
              </a:rPr>
              <a:t>Step </a:t>
            </a:r>
            <a:r>
              <a:rPr lang="en-US" altLang="zh-CN" sz="1800" b="1" dirty="0" smtClean="0">
                <a:solidFill>
                  <a:srgbClr val="189A80"/>
                </a:solidFill>
                <a:latin typeface="Arial"/>
              </a:rPr>
              <a:t>02    </a:t>
            </a:r>
            <a:r>
              <a:rPr lang="zh-CN" altLang="en-US" sz="1800" b="1" dirty="0" smtClean="0">
                <a:solidFill>
                  <a:srgbClr val="5C5C5C"/>
                </a:solidFill>
                <a:latin typeface="微软雅黑" panose="020B0503020204020204" pitchFamily="34" charset="-122"/>
                <a:ea typeface="微软雅黑" panose="020B0503020204020204" pitchFamily="34" charset="-122"/>
              </a:rPr>
              <a:t>替代</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用其它低危险源的材料、设备等替代高危险源的材料、设备</a:t>
            </a:r>
          </a:p>
          <a:p>
            <a:pPr marL="0" indent="0">
              <a:buClr>
                <a:srgbClr val="C00000"/>
              </a:buClr>
              <a:defRPr/>
            </a:pPr>
            <a:r>
              <a:rPr lang="en-US" altLang="zh-CN" sz="1800" b="1" dirty="0">
                <a:solidFill>
                  <a:srgbClr val="F09C2A"/>
                </a:solidFill>
                <a:latin typeface="Arial"/>
              </a:rPr>
              <a:t>Step </a:t>
            </a:r>
            <a:r>
              <a:rPr lang="en-US" altLang="zh-CN" sz="1800" b="1" dirty="0" smtClean="0">
                <a:solidFill>
                  <a:srgbClr val="F09C2A"/>
                </a:solidFill>
                <a:latin typeface="Arial"/>
              </a:rPr>
              <a:t>03    </a:t>
            </a:r>
            <a:r>
              <a:rPr lang="zh-CN" altLang="en-US" sz="1800" b="1" dirty="0" smtClean="0">
                <a:solidFill>
                  <a:srgbClr val="5C5C5C"/>
                </a:solidFill>
                <a:latin typeface="微软雅黑" panose="020B0503020204020204" pitchFamily="34" charset="-122"/>
                <a:ea typeface="微软雅黑" panose="020B0503020204020204" pitchFamily="34" charset="-122"/>
              </a:rPr>
              <a:t>削减</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削减作业活动量和活动范围，减少员工在风险下的暴露时间</a:t>
            </a:r>
          </a:p>
          <a:p>
            <a:pPr marL="0" indent="0">
              <a:buClr>
                <a:srgbClr val="C00000"/>
              </a:buClr>
              <a:defRPr/>
            </a:pPr>
            <a:r>
              <a:rPr lang="en-US" altLang="zh-CN" sz="1800" b="1" dirty="0">
                <a:solidFill>
                  <a:srgbClr val="D24132"/>
                </a:solidFill>
                <a:latin typeface="Arial"/>
              </a:rPr>
              <a:t>Step </a:t>
            </a:r>
            <a:r>
              <a:rPr lang="en-US" altLang="zh-CN" sz="1800" b="1" dirty="0" smtClean="0">
                <a:solidFill>
                  <a:srgbClr val="D24132"/>
                </a:solidFill>
                <a:latin typeface="Arial"/>
              </a:rPr>
              <a:t>04    </a:t>
            </a:r>
            <a:r>
              <a:rPr lang="zh-CN" altLang="en-US" sz="1800" b="1" dirty="0" smtClean="0">
                <a:solidFill>
                  <a:srgbClr val="5C5C5C"/>
                </a:solidFill>
                <a:latin typeface="微软雅黑" panose="020B0503020204020204" pitchFamily="34" charset="-122"/>
                <a:ea typeface="微软雅黑" panose="020B0503020204020204" pitchFamily="34" charset="-122"/>
              </a:rPr>
              <a:t>隔离</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用距离</a:t>
            </a:r>
            <a:r>
              <a:rPr lang="en-US" altLang="zh-CN" sz="1800"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屏障</a:t>
            </a:r>
            <a:r>
              <a:rPr lang="en-US" altLang="zh-CN" sz="1800"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护栏防止员工接触危险源</a:t>
            </a:r>
          </a:p>
          <a:p>
            <a:pPr marL="0" indent="0">
              <a:buClr>
                <a:srgbClr val="C00000"/>
              </a:buClr>
              <a:defRPr/>
            </a:pPr>
            <a:r>
              <a:rPr lang="en-US" altLang="zh-CN" sz="1800" b="1" dirty="0">
                <a:solidFill>
                  <a:srgbClr val="564266"/>
                </a:solidFill>
                <a:latin typeface="Arial"/>
              </a:rPr>
              <a:t>Step </a:t>
            </a:r>
            <a:r>
              <a:rPr lang="en-US" altLang="zh-CN" sz="1800" b="1" dirty="0" smtClean="0">
                <a:solidFill>
                  <a:srgbClr val="564266"/>
                </a:solidFill>
                <a:latin typeface="Arial"/>
              </a:rPr>
              <a:t>05    </a:t>
            </a:r>
            <a:r>
              <a:rPr lang="zh-CN" altLang="en-US" sz="1800" b="1" dirty="0" smtClean="0">
                <a:solidFill>
                  <a:srgbClr val="5C5C5C"/>
                </a:solidFill>
                <a:latin typeface="微软雅黑" panose="020B0503020204020204" pitchFamily="34" charset="-122"/>
                <a:ea typeface="微软雅黑" panose="020B0503020204020204" pitchFamily="34" charset="-122"/>
              </a:rPr>
              <a:t>程序</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a:solidFill>
                  <a:srgbClr val="5C5C5C"/>
                </a:solidFill>
                <a:latin typeface="微软雅黑" panose="020B0503020204020204" pitchFamily="34" charset="-122"/>
                <a:ea typeface="微软雅黑" panose="020B0503020204020204" pitchFamily="34" charset="-122"/>
              </a:rPr>
              <a:t>用规定降低风险</a:t>
            </a:r>
          </a:p>
          <a:p>
            <a:pPr marL="0" indent="0">
              <a:buClr>
                <a:srgbClr val="C00000"/>
              </a:buClr>
              <a:defRPr/>
            </a:pPr>
            <a:r>
              <a:rPr lang="en-US" altLang="zh-CN" sz="1800" b="1" dirty="0">
                <a:solidFill>
                  <a:srgbClr val="F09C2A">
                    <a:lumMod val="75000"/>
                  </a:srgbClr>
                </a:solidFill>
                <a:latin typeface="Arial"/>
              </a:rPr>
              <a:t>Step </a:t>
            </a:r>
            <a:r>
              <a:rPr lang="en-US" altLang="zh-CN" sz="1800" b="1" dirty="0" smtClean="0">
                <a:solidFill>
                  <a:srgbClr val="F09C2A">
                    <a:lumMod val="75000"/>
                  </a:srgbClr>
                </a:solidFill>
                <a:latin typeface="Arial"/>
              </a:rPr>
              <a:t>06    </a:t>
            </a:r>
            <a:r>
              <a:rPr lang="en-US" altLang="zh-CN" sz="1800" b="1" dirty="0" smtClean="0">
                <a:solidFill>
                  <a:srgbClr val="5C5C5C"/>
                </a:solidFill>
                <a:latin typeface="微软雅黑" panose="020B0503020204020204" pitchFamily="34" charset="-122"/>
                <a:ea typeface="微软雅黑" panose="020B0503020204020204" pitchFamily="34" charset="-122"/>
              </a:rPr>
              <a:t>PPE</a:t>
            </a:r>
            <a:r>
              <a:rPr lang="zh-CN" altLang="en-US" sz="1800" b="1" dirty="0" smtClean="0">
                <a:solidFill>
                  <a:srgbClr val="5C5C5C"/>
                </a:solidFill>
                <a:latin typeface="微软雅黑" panose="020B0503020204020204" pitchFamily="34" charset="-122"/>
                <a:ea typeface="微软雅黑" panose="020B0503020204020204" pitchFamily="34" charset="-122"/>
              </a:rPr>
              <a:t> </a:t>
            </a:r>
            <a:r>
              <a:rPr lang="zh-CN" altLang="en-US" sz="1800" b="1" dirty="0">
                <a:solidFill>
                  <a:srgbClr val="5C5C5C"/>
                </a:solidFill>
                <a:latin typeface="微软雅黑" panose="020B0503020204020204" pitchFamily="34" charset="-122"/>
                <a:ea typeface="微软雅黑" panose="020B0503020204020204" pitchFamily="34" charset="-122"/>
              </a:rPr>
              <a:t>：</a:t>
            </a:r>
            <a:r>
              <a:rPr lang="zh-CN" altLang="en-US" sz="1800" dirty="0" smtClean="0">
                <a:solidFill>
                  <a:srgbClr val="5C5C5C"/>
                </a:solidFill>
                <a:latin typeface="微软雅黑" panose="020B0503020204020204" pitchFamily="34" charset="-122"/>
                <a:ea typeface="微软雅黑" panose="020B0503020204020204" pitchFamily="34" charset="-122"/>
              </a:rPr>
              <a:t>个人</a:t>
            </a:r>
            <a:r>
              <a:rPr lang="zh-CN" altLang="en-US" sz="1800" dirty="0">
                <a:solidFill>
                  <a:srgbClr val="5C5C5C"/>
                </a:solidFill>
                <a:latin typeface="微软雅黑" panose="020B0503020204020204" pitchFamily="34" charset="-122"/>
                <a:ea typeface="微软雅黑" panose="020B0503020204020204" pitchFamily="34" charset="-122"/>
              </a:rPr>
              <a:t>防护装备</a:t>
            </a:r>
            <a:endParaRPr lang="en-US" altLang="zh-CN" sz="1800" dirty="0" smtClean="0">
              <a:solidFill>
                <a:srgbClr val="5C5C5C"/>
              </a:solidFill>
              <a:latin typeface="微软雅黑" panose="020B0503020204020204" pitchFamily="34" charset="-122"/>
              <a:ea typeface="微软雅黑" panose="020B0503020204020204" pitchFamily="34" charset="-122"/>
            </a:endParaRPr>
          </a:p>
          <a:p>
            <a:pPr marL="0" indent="0">
              <a:buClr>
                <a:srgbClr val="C00000"/>
              </a:buClr>
              <a:defRPr/>
            </a:pPr>
            <a:r>
              <a:rPr lang="en-US" altLang="zh-CN" sz="1800" b="1" dirty="0">
                <a:solidFill>
                  <a:srgbClr val="564266">
                    <a:lumMod val="75000"/>
                  </a:srgbClr>
                </a:solidFill>
                <a:latin typeface="Arial"/>
              </a:rPr>
              <a:t>Step </a:t>
            </a:r>
            <a:r>
              <a:rPr lang="en-US" altLang="zh-CN" sz="1800" b="1" dirty="0" smtClean="0">
                <a:solidFill>
                  <a:srgbClr val="564266">
                    <a:lumMod val="75000"/>
                  </a:srgbClr>
                </a:solidFill>
                <a:latin typeface="Arial"/>
              </a:rPr>
              <a:t>07    </a:t>
            </a:r>
            <a:r>
              <a:rPr lang="zh-CN" altLang="en-US" sz="1800" b="1" dirty="0" smtClean="0">
                <a:solidFill>
                  <a:srgbClr val="5C5C5C"/>
                </a:solidFill>
                <a:latin typeface="微软雅黑" panose="020B0503020204020204" pitchFamily="34" charset="-122"/>
                <a:ea typeface="微软雅黑" panose="020B0503020204020204" pitchFamily="34" charset="-122"/>
              </a:rPr>
              <a:t>警告：</a:t>
            </a:r>
            <a:r>
              <a:rPr lang="zh-CN" altLang="en-US" sz="1800" dirty="0">
                <a:solidFill>
                  <a:srgbClr val="5C5C5C"/>
                </a:solidFill>
                <a:latin typeface="微软雅黑" panose="020B0503020204020204" pitchFamily="34" charset="-122"/>
                <a:ea typeface="微软雅黑" panose="020B0503020204020204" pitchFamily="34" charset="-122"/>
              </a:rPr>
              <a:t>设置警告牌</a:t>
            </a:r>
            <a:endParaRPr lang="en-US" altLang="zh-CN" sz="1800" dirty="0">
              <a:solidFill>
                <a:srgbClr val="5C5C5C"/>
              </a:solidFill>
              <a:latin typeface="微软雅黑" panose="020B0503020204020204" pitchFamily="34" charset="-122"/>
              <a:ea typeface="微软雅黑" panose="020B0503020204020204" pitchFamily="34" charset="-122"/>
            </a:endParaRPr>
          </a:p>
          <a:p>
            <a:pPr marL="0" indent="0">
              <a:buClr>
                <a:srgbClr val="C00000"/>
              </a:buClr>
              <a:defRPr/>
            </a:pPr>
            <a:r>
              <a:rPr lang="en-US" altLang="zh-CN" sz="1800" b="1" dirty="0">
                <a:solidFill>
                  <a:srgbClr val="377790">
                    <a:lumMod val="75000"/>
                  </a:srgbClr>
                </a:solidFill>
                <a:latin typeface="Arial"/>
              </a:rPr>
              <a:t>Step </a:t>
            </a:r>
            <a:r>
              <a:rPr lang="en-US" altLang="zh-CN" sz="1800" b="1" dirty="0" smtClean="0">
                <a:solidFill>
                  <a:srgbClr val="377790">
                    <a:lumMod val="75000"/>
                  </a:srgbClr>
                </a:solidFill>
                <a:latin typeface="Arial"/>
              </a:rPr>
              <a:t>08    </a:t>
            </a:r>
            <a:r>
              <a:rPr lang="zh-CN" altLang="en-US" sz="1800" b="1" dirty="0" smtClean="0">
                <a:solidFill>
                  <a:srgbClr val="5C5C5C"/>
                </a:solidFill>
                <a:latin typeface="微软雅黑" panose="020B0503020204020204" pitchFamily="34" charset="-122"/>
                <a:ea typeface="微软雅黑" panose="020B0503020204020204" pitchFamily="34" charset="-122"/>
              </a:rPr>
              <a:t>观察：</a:t>
            </a:r>
            <a:r>
              <a:rPr lang="zh-CN" altLang="en-US" sz="1800" dirty="0">
                <a:solidFill>
                  <a:srgbClr val="5C5C5C"/>
                </a:solidFill>
                <a:latin typeface="微软雅黑" panose="020B0503020204020204" pitchFamily="34" charset="-122"/>
                <a:ea typeface="微软雅黑" panose="020B0503020204020204" pitchFamily="34" charset="-122"/>
              </a:rPr>
              <a:t>行为安全观察与沟通</a:t>
            </a:r>
            <a:endParaRPr lang="en-US" altLang="zh-CN" sz="1800" dirty="0">
              <a:solidFill>
                <a:srgbClr val="5C5C5C"/>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8857" y="1062852"/>
            <a:ext cx="6493426" cy="1636697"/>
          </a:xfrm>
          <a:prstGeom prst="rect">
            <a:avLst/>
          </a:prstGeom>
        </p:spPr>
      </p:pic>
      <p:sp>
        <p:nvSpPr>
          <p:cNvPr id="6" name="文本框 5"/>
          <p:cNvSpPr txBox="1"/>
          <p:nvPr/>
        </p:nvSpPr>
        <p:spPr>
          <a:xfrm>
            <a:off x="5370286" y="1770743"/>
            <a:ext cx="1030514" cy="369332"/>
          </a:xfrm>
          <a:prstGeom prst="rect">
            <a:avLst/>
          </a:prstGeom>
          <a:noFill/>
          <a:ln>
            <a:noFill/>
          </a:ln>
        </p:spPr>
        <p:txBody>
          <a:bodyPr wrap="square" rtlCol="0">
            <a:spAutoFit/>
          </a:bodyPr>
          <a:lstStyle/>
          <a:p>
            <a:pPr algn="ctr">
              <a:buClr>
                <a:srgbClr val="C00000"/>
              </a:buClr>
            </a:pPr>
            <a:r>
              <a:rPr lang="zh-CN" altLang="en-US" b="1" dirty="0">
                <a:solidFill>
                  <a:srgbClr val="A02F23"/>
                </a:solidFill>
                <a:latin typeface="微软雅黑" panose="020B0503020204020204" pitchFamily="34" charset="-122"/>
                <a:ea typeface="微软雅黑" panose="020B0503020204020204" pitchFamily="34" charset="-122"/>
              </a:rPr>
              <a:t>危险源</a:t>
            </a:r>
          </a:p>
        </p:txBody>
      </p:sp>
      <p:sp>
        <p:nvSpPr>
          <p:cNvPr id="7" name="文本框 6"/>
          <p:cNvSpPr txBox="1"/>
          <p:nvPr/>
        </p:nvSpPr>
        <p:spPr>
          <a:xfrm>
            <a:off x="10257204" y="1721544"/>
            <a:ext cx="1030514" cy="369332"/>
          </a:xfrm>
          <a:prstGeom prst="rect">
            <a:avLst/>
          </a:prstGeom>
          <a:noFill/>
          <a:ln>
            <a:noFill/>
          </a:ln>
        </p:spPr>
        <p:txBody>
          <a:bodyPr wrap="square" rtlCol="0">
            <a:spAutoFit/>
          </a:bodyPr>
          <a:lstStyle/>
          <a:p>
            <a:pPr algn="ctr">
              <a:buClr>
                <a:srgbClr val="C00000"/>
              </a:buClr>
            </a:pPr>
            <a:r>
              <a:rPr lang="zh-CN" altLang="en-US" b="1" dirty="0" smtClean="0">
                <a:solidFill>
                  <a:prstClr val="white"/>
                </a:solidFill>
                <a:latin typeface="微软雅黑" panose="020B0503020204020204" pitchFamily="34" charset="-122"/>
                <a:ea typeface="微软雅黑" panose="020B0503020204020204" pitchFamily="34" charset="-122"/>
              </a:rPr>
              <a:t>事故</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nvGrpSpPr>
          <p:cNvPr id="8" name="组合 27"/>
          <p:cNvGrpSpPr/>
          <p:nvPr/>
        </p:nvGrpSpPr>
        <p:grpSpPr bwMode="auto">
          <a:xfrm>
            <a:off x="9237611" y="3296752"/>
            <a:ext cx="1210406" cy="2281784"/>
            <a:chOff x="7935913" y="2599055"/>
            <a:chExt cx="1311225" cy="2212658"/>
          </a:xfrm>
        </p:grpSpPr>
        <p:sp>
          <p:nvSpPr>
            <p:cNvPr id="9" name="AutoShape 4"/>
            <p:cNvSpPr>
              <a:spLocks noChangeArrowheads="1"/>
            </p:cNvSpPr>
            <p:nvPr/>
          </p:nvSpPr>
          <p:spPr bwMode="auto">
            <a:xfrm flipH="1">
              <a:off x="8389041" y="3121025"/>
              <a:ext cx="381000" cy="1690688"/>
            </a:xfrm>
            <a:prstGeom prst="downArrow">
              <a:avLst>
                <a:gd name="adj1" fmla="val 50000"/>
                <a:gd name="adj2" fmla="val 134686"/>
              </a:avLst>
            </a:prstGeom>
            <a:gradFill rotWithShape="1">
              <a:gsLst>
                <a:gs pos="0">
                  <a:srgbClr val="334B05"/>
                </a:gs>
                <a:gs pos="100000">
                  <a:srgbClr val="6EA20A"/>
                </a:gs>
              </a:gsLst>
              <a:lin ang="5400000" scaled="1"/>
            </a:gradFill>
            <a:ln w="9525">
              <a:solidFill>
                <a:srgbClr val="000000"/>
              </a:solidFill>
              <a:miter lim="800000"/>
            </a:ln>
          </p:spPr>
          <p:txBody>
            <a:bodyPr/>
            <a:lstStyle>
              <a:lvl1pPr>
                <a:defRPr sz="2000">
                  <a:solidFill>
                    <a:srgbClr val="080808"/>
                  </a:solidFill>
                  <a:latin typeface="Verdana" panose="020B0604030504040204" pitchFamily="34" charset="0"/>
                </a:defRPr>
              </a:lvl1pPr>
              <a:lvl2pPr marL="742950" indent="-285750">
                <a:defRPr sz="2000">
                  <a:solidFill>
                    <a:srgbClr val="080808"/>
                  </a:solidFill>
                  <a:latin typeface="Verdana" panose="020B0604030504040204" pitchFamily="34" charset="0"/>
                </a:defRPr>
              </a:lvl2pPr>
              <a:lvl3pPr marL="1143000" indent="-228600">
                <a:defRPr sz="2000">
                  <a:solidFill>
                    <a:srgbClr val="080808"/>
                  </a:solidFill>
                  <a:latin typeface="Verdana" panose="020B0604030504040204" pitchFamily="34" charset="0"/>
                </a:defRPr>
              </a:lvl3pPr>
              <a:lvl4pPr marL="1600200" indent="-228600">
                <a:defRPr sz="2000">
                  <a:solidFill>
                    <a:srgbClr val="080808"/>
                  </a:solidFill>
                  <a:latin typeface="Verdana" panose="020B0604030504040204" pitchFamily="34" charset="0"/>
                </a:defRPr>
              </a:lvl4pPr>
              <a:lvl5pPr marL="2057400" indent="-228600">
                <a:defRPr sz="2000">
                  <a:solidFill>
                    <a:srgbClr val="080808"/>
                  </a:solidFill>
                  <a:latin typeface="Verdana" panose="020B0604030504040204" pitchFamily="34" charset="0"/>
                </a:defRPr>
              </a:lvl5pPr>
              <a:lvl6pPr marL="2514600" indent="-228600" eaLnBrk="0" fontAlgn="base" hangingPunct="0">
                <a:spcBef>
                  <a:spcPct val="0"/>
                </a:spcBef>
                <a:spcAft>
                  <a:spcPct val="0"/>
                </a:spcAft>
                <a:defRPr sz="2000">
                  <a:solidFill>
                    <a:srgbClr val="080808"/>
                  </a:solidFill>
                  <a:latin typeface="Verdana" panose="020B0604030504040204" pitchFamily="34" charset="0"/>
                </a:defRPr>
              </a:lvl6pPr>
              <a:lvl7pPr marL="2971800" indent="-228600" eaLnBrk="0" fontAlgn="base" hangingPunct="0">
                <a:spcBef>
                  <a:spcPct val="0"/>
                </a:spcBef>
                <a:spcAft>
                  <a:spcPct val="0"/>
                </a:spcAft>
                <a:defRPr sz="2000">
                  <a:solidFill>
                    <a:srgbClr val="080808"/>
                  </a:solidFill>
                  <a:latin typeface="Verdana" panose="020B0604030504040204" pitchFamily="34" charset="0"/>
                </a:defRPr>
              </a:lvl7pPr>
              <a:lvl8pPr marL="3429000" indent="-228600" eaLnBrk="0" fontAlgn="base" hangingPunct="0">
                <a:spcBef>
                  <a:spcPct val="0"/>
                </a:spcBef>
                <a:spcAft>
                  <a:spcPct val="0"/>
                </a:spcAft>
                <a:defRPr sz="2000">
                  <a:solidFill>
                    <a:srgbClr val="080808"/>
                  </a:solidFill>
                  <a:latin typeface="Verdana" panose="020B0604030504040204" pitchFamily="34" charset="0"/>
                </a:defRPr>
              </a:lvl8pPr>
              <a:lvl9pPr marL="3886200" indent="-228600" eaLnBrk="0" fontAlgn="base" hangingPunct="0">
                <a:spcBef>
                  <a:spcPct val="0"/>
                </a:spcBef>
                <a:spcAft>
                  <a:spcPct val="0"/>
                </a:spcAft>
                <a:defRPr sz="2000">
                  <a:solidFill>
                    <a:srgbClr val="080808"/>
                  </a:solidFill>
                  <a:latin typeface="Verdana" panose="020B0604030504040204" pitchFamily="34" charset="0"/>
                </a:defRPr>
              </a:lvl9pPr>
            </a:lstStyle>
            <a:p>
              <a:endParaRPr lang="zh-CN" altLang="zh-CN" sz="1800">
                <a:latin typeface="微软雅黑" panose="020B0503020204020204" pitchFamily="34" charset="-122"/>
                <a:ea typeface="微软雅黑" panose="020B0503020204020204" pitchFamily="34" charset="-122"/>
              </a:endParaRPr>
            </a:p>
          </p:txBody>
        </p:sp>
        <p:sp>
          <p:nvSpPr>
            <p:cNvPr id="10" name="Text Box 5"/>
            <p:cNvSpPr txBox="1">
              <a:spLocks noChangeArrowheads="1"/>
            </p:cNvSpPr>
            <p:nvPr/>
          </p:nvSpPr>
          <p:spPr bwMode="auto">
            <a:xfrm>
              <a:off x="7935913" y="2599055"/>
              <a:ext cx="131122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080808"/>
                  </a:solidFill>
                  <a:latin typeface="Verdana" panose="020B0604030504040204" pitchFamily="34" charset="0"/>
                </a:defRPr>
              </a:lvl1pPr>
              <a:lvl2pPr marL="742950" indent="-285750">
                <a:defRPr sz="2000">
                  <a:solidFill>
                    <a:srgbClr val="080808"/>
                  </a:solidFill>
                  <a:latin typeface="Verdana" panose="020B0604030504040204" pitchFamily="34" charset="0"/>
                </a:defRPr>
              </a:lvl2pPr>
              <a:lvl3pPr marL="1143000" indent="-228600">
                <a:defRPr sz="2000">
                  <a:solidFill>
                    <a:srgbClr val="080808"/>
                  </a:solidFill>
                  <a:latin typeface="Verdana" panose="020B0604030504040204" pitchFamily="34" charset="0"/>
                </a:defRPr>
              </a:lvl3pPr>
              <a:lvl4pPr marL="1600200" indent="-228600">
                <a:defRPr sz="2000">
                  <a:solidFill>
                    <a:srgbClr val="080808"/>
                  </a:solidFill>
                  <a:latin typeface="Verdana" panose="020B0604030504040204" pitchFamily="34" charset="0"/>
                </a:defRPr>
              </a:lvl4pPr>
              <a:lvl5pPr marL="2057400" indent="-228600">
                <a:defRPr sz="2000">
                  <a:solidFill>
                    <a:srgbClr val="080808"/>
                  </a:solidFill>
                  <a:latin typeface="Verdana" panose="020B0604030504040204" pitchFamily="34" charset="0"/>
                </a:defRPr>
              </a:lvl5pPr>
              <a:lvl6pPr marL="2514600" indent="-228600" eaLnBrk="0" fontAlgn="base" hangingPunct="0">
                <a:spcBef>
                  <a:spcPct val="0"/>
                </a:spcBef>
                <a:spcAft>
                  <a:spcPct val="0"/>
                </a:spcAft>
                <a:defRPr sz="2000">
                  <a:solidFill>
                    <a:srgbClr val="080808"/>
                  </a:solidFill>
                  <a:latin typeface="Verdana" panose="020B0604030504040204" pitchFamily="34" charset="0"/>
                </a:defRPr>
              </a:lvl6pPr>
              <a:lvl7pPr marL="2971800" indent="-228600" eaLnBrk="0" fontAlgn="base" hangingPunct="0">
                <a:spcBef>
                  <a:spcPct val="0"/>
                </a:spcBef>
                <a:spcAft>
                  <a:spcPct val="0"/>
                </a:spcAft>
                <a:defRPr sz="2000">
                  <a:solidFill>
                    <a:srgbClr val="080808"/>
                  </a:solidFill>
                  <a:latin typeface="Verdana" panose="020B0604030504040204" pitchFamily="34" charset="0"/>
                </a:defRPr>
              </a:lvl7pPr>
              <a:lvl8pPr marL="3429000" indent="-228600" eaLnBrk="0" fontAlgn="base" hangingPunct="0">
                <a:spcBef>
                  <a:spcPct val="0"/>
                </a:spcBef>
                <a:spcAft>
                  <a:spcPct val="0"/>
                </a:spcAft>
                <a:defRPr sz="2000">
                  <a:solidFill>
                    <a:srgbClr val="080808"/>
                  </a:solidFill>
                  <a:latin typeface="Verdana" panose="020B0604030504040204" pitchFamily="34" charset="0"/>
                </a:defRPr>
              </a:lvl8pPr>
              <a:lvl9pPr marL="3886200" indent="-228600" eaLnBrk="0" fontAlgn="base" hangingPunct="0">
                <a:spcBef>
                  <a:spcPct val="0"/>
                </a:spcBef>
                <a:spcAft>
                  <a:spcPct val="0"/>
                </a:spcAft>
                <a:defRPr sz="2000">
                  <a:solidFill>
                    <a:srgbClr val="080808"/>
                  </a:solidFill>
                  <a:latin typeface="Verdana" panose="020B0604030504040204" pitchFamily="34" charset="0"/>
                </a:defRPr>
              </a:lvl9pPr>
            </a:lstStyle>
            <a:p>
              <a:pPr algn="ctr"/>
              <a:r>
                <a:rPr lang="zh-CN" altLang="en-US" b="1" dirty="0" smtClean="0">
                  <a:solidFill>
                    <a:srgbClr val="C00000"/>
                  </a:solidFill>
                  <a:latin typeface="微软雅黑" panose="020B0503020204020204" pitchFamily="34" charset="-122"/>
                  <a:ea typeface="微软雅黑" panose="020B0503020204020204" pitchFamily="34" charset="-122"/>
                </a:rPr>
                <a:t>效果</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sp>
        <p:nvSpPr>
          <p:cNvPr id="12" name="文本框 1"/>
          <p:cNvSpPr txBox="1">
            <a:spLocks noChangeArrowheads="1"/>
          </p:cNvSpPr>
          <p:nvPr/>
        </p:nvSpPr>
        <p:spPr bwMode="auto">
          <a:xfrm>
            <a:off x="758415" y="300084"/>
            <a:ext cx="390363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控制措施防护层次理论</a:t>
            </a:r>
          </a:p>
        </p:txBody>
      </p:sp>
    </p:spTree>
    <p:extLst>
      <p:ext uri="{BB962C8B-B14F-4D97-AF65-F5344CB8AC3E}">
        <p14:creationId xmlns:p14="http://schemas.microsoft.com/office/powerpoint/2010/main" val="2940380680"/>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2995774690"/>
              </p:ext>
            </p:extLst>
          </p:nvPr>
        </p:nvGraphicFramePr>
        <p:xfrm>
          <a:off x="1053901" y="1700804"/>
          <a:ext cx="10142562" cy="40779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1"/>
          <p:cNvSpPr txBox="1">
            <a:spLocks noChangeArrowheads="1"/>
          </p:cNvSpPr>
          <p:nvPr/>
        </p:nvSpPr>
        <p:spPr bwMode="auto">
          <a:xfrm>
            <a:off x="758415" y="300084"/>
            <a:ext cx="390363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控制措施防护层次理论</a:t>
            </a:r>
          </a:p>
        </p:txBody>
      </p:sp>
    </p:spTree>
    <p:extLst>
      <p:ext uri="{BB962C8B-B14F-4D97-AF65-F5344CB8AC3E}">
        <p14:creationId xmlns:p14="http://schemas.microsoft.com/office/powerpoint/2010/main" val="81023547"/>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8</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259568" y="3505524"/>
            <a:ext cx="2011506" cy="338554"/>
          </a:xfrm>
          <a:prstGeom prst="rect">
            <a:avLst/>
          </a:prstGeom>
          <a:noFill/>
        </p:spPr>
        <p:txBody>
          <a:bodyPr wrap="square" rtlCol="0">
            <a:spAutoFit/>
          </a:bodyPr>
          <a:lstStyle/>
          <a:p>
            <a:pPr algn="ctr"/>
            <a:r>
              <a:rPr lang="en-US" altLang="zh-CN" sz="1600" dirty="0" smtClean="0">
                <a:solidFill>
                  <a:srgbClr val="0075BB"/>
                </a:solidFill>
                <a:latin typeface="微软雅黑" panose="020B0503020204020204" pitchFamily="34" charset="-122"/>
                <a:ea typeface="微软雅黑" panose="020B0503020204020204" pitchFamily="34" charset="-122"/>
              </a:rPr>
              <a:t>5 Whys </a:t>
            </a:r>
            <a:r>
              <a:rPr lang="zh-CN" altLang="en-US" sz="1600" dirty="0" smtClean="0">
                <a:solidFill>
                  <a:srgbClr val="0075BB"/>
                </a:solidFill>
                <a:latin typeface="微软雅黑" panose="020B0503020204020204" pitchFamily="34" charset="-122"/>
                <a:ea typeface="微软雅黑" panose="020B0503020204020204" pitchFamily="34" charset="-122"/>
              </a:rPr>
              <a:t>模型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7006424"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事故调查常用模型</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113140" y="3505524"/>
            <a:ext cx="2435187" cy="338554"/>
          </a:xfrm>
          <a:prstGeom prst="rect">
            <a:avLst/>
          </a:prstGeom>
          <a:solidFill>
            <a:schemeClr val="bg1"/>
          </a:solid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鱼骨图</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556183" y="3505524"/>
            <a:ext cx="2318904"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鱼骨图案例</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1824498"/>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1"/>
          <p:cNvGrpSpPr>
            <a:grpSpLocks noChangeAspect="1"/>
          </p:cNvGrpSpPr>
          <p:nvPr/>
        </p:nvGrpSpPr>
        <p:grpSpPr bwMode="auto">
          <a:xfrm>
            <a:off x="1680338" y="1482561"/>
            <a:ext cx="9082150" cy="4394402"/>
            <a:chOff x="2534" y="6497"/>
            <a:chExt cx="7389" cy="3581"/>
          </a:xfrm>
        </p:grpSpPr>
        <p:sp>
          <p:nvSpPr>
            <p:cNvPr id="37" name="文本框 5"/>
            <p:cNvSpPr txBox="1">
              <a:spLocks noChangeArrowheads="1"/>
            </p:cNvSpPr>
            <p:nvPr/>
          </p:nvSpPr>
          <p:spPr bwMode="auto">
            <a:xfrm>
              <a:off x="2534" y="8438"/>
              <a:ext cx="1203" cy="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210" tIns="41605" rIns="83210" bIns="4160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2400" dirty="0">
                  <a:solidFill>
                    <a:schemeClr val="tx2">
                      <a:lumMod val="75000"/>
                    </a:schemeClr>
                  </a:solidFill>
                  <a:latin typeface="微软雅黑" panose="020B0503020204020204" pitchFamily="34" charset="-122"/>
                </a:rPr>
                <a:t>细要因</a:t>
              </a:r>
              <a:endParaRPr lang="ja-JP" altLang="zh-CN" sz="3600" dirty="0">
                <a:solidFill>
                  <a:schemeClr val="tx2">
                    <a:lumMod val="75000"/>
                  </a:schemeClr>
                </a:solidFill>
                <a:latin typeface="微软雅黑" panose="020B0503020204020204" pitchFamily="34" charset="-122"/>
              </a:endParaRPr>
            </a:p>
          </p:txBody>
        </p:sp>
        <p:sp>
          <p:nvSpPr>
            <p:cNvPr id="5" name="自选图形 37"/>
            <p:cNvSpPr>
              <a:spLocks noChangeAspect="1" noChangeArrowheads="1" noTextEdit="1"/>
            </p:cNvSpPr>
            <p:nvPr/>
          </p:nvSpPr>
          <p:spPr bwMode="auto">
            <a:xfrm>
              <a:off x="2534" y="6497"/>
              <a:ext cx="7389" cy="3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6" name="文本框 36"/>
            <p:cNvSpPr txBox="1">
              <a:spLocks noChangeArrowheads="1"/>
            </p:cNvSpPr>
            <p:nvPr/>
          </p:nvSpPr>
          <p:spPr bwMode="auto">
            <a:xfrm>
              <a:off x="9040" y="7989"/>
              <a:ext cx="883" cy="448"/>
            </a:xfrm>
            <a:prstGeom prst="rect">
              <a:avLst/>
            </a:prstGeom>
            <a:solidFill>
              <a:srgbClr val="D24132"/>
            </a:solidFill>
            <a:ln w="9525">
              <a:solidFill>
                <a:schemeClr val="bg1"/>
              </a:solidFill>
              <a:miter lim="800000"/>
              <a:headEnd/>
              <a:tailEnd/>
            </a:ln>
          </p:spPr>
          <p:txBody>
            <a:bodyPr lIns="83210" tIns="41605" rIns="83210" bIns="41605"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algn="ctr"/>
              <a:r>
                <a:rPr lang="ja-JP" altLang="zh-CN" sz="2400" dirty="0">
                  <a:solidFill>
                    <a:schemeClr val="bg1"/>
                  </a:solidFill>
                  <a:latin typeface="微软雅黑" panose="020B0503020204020204" pitchFamily="34" charset="-122"/>
                </a:rPr>
                <a:t>特性</a:t>
              </a:r>
              <a:endParaRPr lang="ja-JP" altLang="zh-CN" sz="3600" dirty="0">
                <a:solidFill>
                  <a:schemeClr val="bg1"/>
                </a:solidFill>
                <a:latin typeface="微软雅黑" panose="020B0503020204020204" pitchFamily="34" charset="-122"/>
              </a:endParaRPr>
            </a:p>
          </p:txBody>
        </p:sp>
        <p:sp>
          <p:nvSpPr>
            <p:cNvPr id="7" name="直线 35"/>
            <p:cNvSpPr>
              <a:spLocks noChangeShapeType="1"/>
            </p:cNvSpPr>
            <p:nvPr/>
          </p:nvSpPr>
          <p:spPr bwMode="auto">
            <a:xfrm>
              <a:off x="2988" y="8229"/>
              <a:ext cx="6052" cy="0"/>
            </a:xfrm>
            <a:prstGeom prst="line">
              <a:avLst/>
            </a:prstGeom>
            <a:noFill/>
            <a:ln w="381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8" name="文本框 34"/>
            <p:cNvSpPr txBox="1">
              <a:spLocks noChangeArrowheads="1"/>
            </p:cNvSpPr>
            <p:nvPr/>
          </p:nvSpPr>
          <p:spPr bwMode="auto">
            <a:xfrm>
              <a:off x="7162" y="9588"/>
              <a:ext cx="1252" cy="490"/>
            </a:xfrm>
            <a:prstGeom prst="rect">
              <a:avLst/>
            </a:prstGeom>
            <a:solidFill>
              <a:srgbClr val="F09C2A"/>
            </a:solidFill>
            <a:ln w="9525">
              <a:solidFill>
                <a:schemeClr val="bg1"/>
              </a:solidFill>
              <a:miter lim="800000"/>
              <a:headEnd/>
              <a:tailEnd/>
            </a:ln>
          </p:spPr>
          <p:txBody>
            <a:bodyPr lIns="83210" tIns="41605" rIns="83210" bIns="41605" anchor="ctr"/>
            <a:lstStyle>
              <a:defPPr>
                <a:defRPr lang="zh-CN"/>
              </a:defPPr>
              <a:lvl1pPr algn="ctr">
                <a:defRPr kumimoji="1" sz="2400">
                  <a:solidFill>
                    <a:schemeClr val="bg1"/>
                  </a:solidFill>
                  <a:latin typeface="微软雅黑" panose="020B0503020204020204" pitchFamily="34" charset="-122"/>
                  <a:ea typeface="微软雅黑" panose="020B0503020204020204" pitchFamily="34" charset="-122"/>
                </a:defRPr>
              </a:lvl1pPr>
              <a:lvl2pPr marL="742950" indent="-285750">
                <a:defRPr kumimoji="1">
                  <a:latin typeface="Arial" panose="020B0604020202020204" pitchFamily="34" charset="0"/>
                  <a:ea typeface="微软雅黑" panose="020B0503020204020204" pitchFamily="34" charset="-122"/>
                </a:defRPr>
              </a:lvl2pPr>
              <a:lvl3pPr marL="1143000" indent="-228600">
                <a:defRPr kumimoji="1">
                  <a:latin typeface="Arial" panose="020B0604020202020204" pitchFamily="34" charset="0"/>
                  <a:ea typeface="微软雅黑" panose="020B0503020204020204" pitchFamily="34" charset="-122"/>
                </a:defRPr>
              </a:lvl3pPr>
              <a:lvl4pPr marL="1600200" indent="-228600">
                <a:defRPr kumimoji="1">
                  <a:latin typeface="Arial" panose="020B0604020202020204" pitchFamily="34" charset="0"/>
                  <a:ea typeface="微软雅黑" panose="020B0503020204020204" pitchFamily="34" charset="-122"/>
                </a:defRPr>
              </a:lvl4pPr>
              <a:lvl5pPr marL="2057400" indent="-228600">
                <a:defRPr kumimoji="1">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9pPr>
            </a:lstStyle>
            <a:p>
              <a:r>
                <a:rPr lang="ja-JP" altLang="zh-CN" dirty="0"/>
                <a:t>机器</a:t>
              </a:r>
            </a:p>
          </p:txBody>
        </p:sp>
        <p:sp>
          <p:nvSpPr>
            <p:cNvPr id="9" name="文本框 33"/>
            <p:cNvSpPr txBox="1">
              <a:spLocks noChangeArrowheads="1"/>
            </p:cNvSpPr>
            <p:nvPr/>
          </p:nvSpPr>
          <p:spPr bwMode="auto">
            <a:xfrm>
              <a:off x="5284" y="9588"/>
              <a:ext cx="1252" cy="490"/>
            </a:xfrm>
            <a:prstGeom prst="rect">
              <a:avLst/>
            </a:prstGeom>
            <a:solidFill>
              <a:srgbClr val="F09C2A"/>
            </a:solidFill>
            <a:ln w="9525">
              <a:solidFill>
                <a:schemeClr val="bg1"/>
              </a:solidFill>
              <a:miter lim="800000"/>
              <a:headEnd/>
              <a:tailEnd/>
            </a:ln>
          </p:spPr>
          <p:txBody>
            <a:bodyPr lIns="83210" tIns="41605" rIns="83210" bIns="41605" anchor="ctr"/>
            <a:lstStyle>
              <a:defPPr>
                <a:defRPr lang="zh-CN"/>
              </a:defPPr>
              <a:lvl1pPr algn="ctr">
                <a:defRPr kumimoji="1" sz="2400">
                  <a:solidFill>
                    <a:schemeClr val="bg1"/>
                  </a:solidFill>
                  <a:latin typeface="微软雅黑" panose="020B0503020204020204" pitchFamily="34" charset="-122"/>
                  <a:ea typeface="微软雅黑" panose="020B0503020204020204" pitchFamily="34" charset="-122"/>
                </a:defRPr>
              </a:lvl1pPr>
              <a:lvl2pPr marL="742950" indent="-285750">
                <a:defRPr kumimoji="1">
                  <a:latin typeface="Arial" panose="020B0604020202020204" pitchFamily="34" charset="0"/>
                  <a:ea typeface="微软雅黑" panose="020B0503020204020204" pitchFamily="34" charset="-122"/>
                </a:defRPr>
              </a:lvl2pPr>
              <a:lvl3pPr marL="1143000" indent="-228600">
                <a:defRPr kumimoji="1">
                  <a:latin typeface="Arial" panose="020B0604020202020204" pitchFamily="34" charset="0"/>
                  <a:ea typeface="微软雅黑" panose="020B0503020204020204" pitchFamily="34" charset="-122"/>
                </a:defRPr>
              </a:lvl3pPr>
              <a:lvl4pPr marL="1600200" indent="-228600">
                <a:defRPr kumimoji="1">
                  <a:latin typeface="Arial" panose="020B0604020202020204" pitchFamily="34" charset="0"/>
                  <a:ea typeface="微软雅黑" panose="020B0503020204020204" pitchFamily="34" charset="-122"/>
                </a:defRPr>
              </a:lvl4pPr>
              <a:lvl5pPr marL="2057400" indent="-228600">
                <a:defRPr kumimoji="1">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9pPr>
            </a:lstStyle>
            <a:p>
              <a:r>
                <a:rPr lang="ja-JP" altLang="zh-CN" dirty="0"/>
                <a:t>方法</a:t>
              </a:r>
            </a:p>
          </p:txBody>
        </p:sp>
        <p:sp>
          <p:nvSpPr>
            <p:cNvPr id="10" name="文本框 32"/>
            <p:cNvSpPr txBox="1">
              <a:spLocks noChangeArrowheads="1"/>
            </p:cNvSpPr>
            <p:nvPr/>
          </p:nvSpPr>
          <p:spPr bwMode="auto">
            <a:xfrm>
              <a:off x="3197" y="9588"/>
              <a:ext cx="1252" cy="490"/>
            </a:xfrm>
            <a:prstGeom prst="rect">
              <a:avLst/>
            </a:prstGeom>
            <a:solidFill>
              <a:srgbClr val="F09C2A"/>
            </a:solidFill>
            <a:ln w="9525">
              <a:solidFill>
                <a:schemeClr val="bg1"/>
              </a:solidFill>
              <a:miter lim="800000"/>
              <a:headEnd/>
              <a:tailEnd/>
            </a:ln>
          </p:spPr>
          <p:txBody>
            <a:bodyPr lIns="83210" tIns="41605" rIns="83210" bIns="41605" anchor="ctr"/>
            <a:lstStyle>
              <a:defPPr>
                <a:defRPr lang="zh-CN"/>
              </a:defPPr>
              <a:lvl1pPr algn="ctr">
                <a:defRPr kumimoji="1" sz="2400">
                  <a:solidFill>
                    <a:schemeClr val="bg1"/>
                  </a:solidFill>
                  <a:latin typeface="微软雅黑" panose="020B0503020204020204" pitchFamily="34" charset="-122"/>
                  <a:ea typeface="微软雅黑" panose="020B0503020204020204" pitchFamily="34" charset="-122"/>
                </a:defRPr>
              </a:lvl1pPr>
              <a:lvl2pPr marL="742950" indent="-285750">
                <a:defRPr kumimoji="1">
                  <a:latin typeface="Arial" panose="020B0604020202020204" pitchFamily="34" charset="0"/>
                  <a:ea typeface="微软雅黑" panose="020B0503020204020204" pitchFamily="34" charset="-122"/>
                </a:defRPr>
              </a:lvl2pPr>
              <a:lvl3pPr marL="1143000" indent="-228600">
                <a:defRPr kumimoji="1">
                  <a:latin typeface="Arial" panose="020B0604020202020204" pitchFamily="34" charset="0"/>
                  <a:ea typeface="微软雅黑" panose="020B0503020204020204" pitchFamily="34" charset="-122"/>
                </a:defRPr>
              </a:lvl3pPr>
              <a:lvl4pPr marL="1600200" indent="-228600">
                <a:defRPr kumimoji="1">
                  <a:latin typeface="Arial" panose="020B0604020202020204" pitchFamily="34" charset="0"/>
                  <a:ea typeface="微软雅黑" panose="020B0503020204020204" pitchFamily="34" charset="-122"/>
                </a:defRPr>
              </a:lvl4pPr>
              <a:lvl5pPr marL="2057400" indent="-228600">
                <a:defRPr kumimoji="1">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9pPr>
            </a:lstStyle>
            <a:p>
              <a:r>
                <a:rPr lang="ja-JP" altLang="zh-CN" dirty="0"/>
                <a:t>其他</a:t>
              </a:r>
            </a:p>
          </p:txBody>
        </p:sp>
        <p:sp>
          <p:nvSpPr>
            <p:cNvPr id="11" name="文本框 31"/>
            <p:cNvSpPr txBox="1">
              <a:spLocks noChangeArrowheads="1"/>
            </p:cNvSpPr>
            <p:nvPr/>
          </p:nvSpPr>
          <p:spPr bwMode="auto">
            <a:xfrm>
              <a:off x="3565" y="6646"/>
              <a:ext cx="859" cy="447"/>
            </a:xfrm>
            <a:prstGeom prst="rect">
              <a:avLst/>
            </a:prstGeom>
            <a:solidFill>
              <a:srgbClr val="F09C2A"/>
            </a:solidFill>
            <a:ln w="9525">
              <a:solidFill>
                <a:schemeClr val="bg1"/>
              </a:solidFill>
              <a:miter lim="800000"/>
              <a:headEnd/>
              <a:tailEnd/>
            </a:ln>
          </p:spPr>
          <p:txBody>
            <a:bodyPr lIns="83210" tIns="41605" rIns="83210" bIns="41605"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algn="ctr"/>
              <a:r>
                <a:rPr lang="ja-JP" altLang="zh-CN" sz="2400" dirty="0">
                  <a:solidFill>
                    <a:schemeClr val="bg1"/>
                  </a:solidFill>
                  <a:latin typeface="微软雅黑" panose="020B0503020204020204" pitchFamily="34" charset="-122"/>
                </a:rPr>
                <a:t>人</a:t>
              </a:r>
              <a:endParaRPr lang="ja-JP" altLang="zh-CN" sz="3600" dirty="0">
                <a:solidFill>
                  <a:schemeClr val="bg1"/>
                </a:solidFill>
                <a:latin typeface="微软雅黑" panose="020B0503020204020204" pitchFamily="34" charset="-122"/>
              </a:endParaRPr>
            </a:p>
          </p:txBody>
        </p:sp>
        <p:sp>
          <p:nvSpPr>
            <p:cNvPr id="12" name="文本框 30"/>
            <p:cNvSpPr txBox="1">
              <a:spLocks noChangeArrowheads="1"/>
            </p:cNvSpPr>
            <p:nvPr/>
          </p:nvSpPr>
          <p:spPr bwMode="auto">
            <a:xfrm>
              <a:off x="6315" y="6497"/>
              <a:ext cx="951" cy="491"/>
            </a:xfrm>
            <a:prstGeom prst="rect">
              <a:avLst/>
            </a:prstGeom>
            <a:solidFill>
              <a:srgbClr val="F09C2A"/>
            </a:solidFill>
            <a:ln w="9525">
              <a:solidFill>
                <a:schemeClr val="bg1"/>
              </a:solidFill>
              <a:miter lim="800000"/>
              <a:headEnd/>
              <a:tailEnd/>
            </a:ln>
          </p:spPr>
          <p:txBody>
            <a:bodyPr lIns="83210" tIns="41605" rIns="83210" bIns="41605" anchor="ctr"/>
            <a:lstStyle>
              <a:defPPr>
                <a:defRPr lang="zh-CN"/>
              </a:defPPr>
              <a:lvl1pPr algn="ctr">
                <a:defRPr kumimoji="1" sz="2400">
                  <a:solidFill>
                    <a:schemeClr val="bg1"/>
                  </a:solidFill>
                  <a:latin typeface="微软雅黑" panose="020B0503020204020204" pitchFamily="34" charset="-122"/>
                  <a:ea typeface="微软雅黑" panose="020B0503020204020204" pitchFamily="34" charset="-122"/>
                </a:defRPr>
              </a:lvl1pPr>
              <a:lvl2pPr marL="742950" indent="-285750">
                <a:defRPr kumimoji="1">
                  <a:latin typeface="Arial" panose="020B0604020202020204" pitchFamily="34" charset="0"/>
                  <a:ea typeface="微软雅黑" panose="020B0503020204020204" pitchFamily="34" charset="-122"/>
                </a:defRPr>
              </a:lvl2pPr>
              <a:lvl3pPr marL="1143000" indent="-228600">
                <a:defRPr kumimoji="1">
                  <a:latin typeface="Arial" panose="020B0604020202020204" pitchFamily="34" charset="0"/>
                  <a:ea typeface="微软雅黑" panose="020B0503020204020204" pitchFamily="34" charset="-122"/>
                </a:defRPr>
              </a:lvl3pPr>
              <a:lvl4pPr marL="1600200" indent="-228600">
                <a:defRPr kumimoji="1">
                  <a:latin typeface="Arial" panose="020B0604020202020204" pitchFamily="34" charset="0"/>
                  <a:ea typeface="微软雅黑" panose="020B0503020204020204" pitchFamily="34" charset="-122"/>
                </a:defRPr>
              </a:lvl4pPr>
              <a:lvl5pPr marL="2057400" indent="-228600">
                <a:defRPr kumimoji="1">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latin typeface="Arial" panose="020B0604020202020204" pitchFamily="34" charset="0"/>
                  <a:ea typeface="微软雅黑" panose="020B0503020204020204" pitchFamily="34" charset="-122"/>
                </a:defRPr>
              </a:lvl9pPr>
            </a:lstStyle>
            <a:p>
              <a:r>
                <a:rPr lang="ja-JP" altLang="zh-CN" dirty="0"/>
                <a:t>材料</a:t>
              </a:r>
            </a:p>
          </p:txBody>
        </p:sp>
        <p:sp>
          <p:nvSpPr>
            <p:cNvPr id="13" name="直线 29"/>
            <p:cNvSpPr>
              <a:spLocks noChangeShapeType="1"/>
            </p:cNvSpPr>
            <p:nvPr/>
          </p:nvSpPr>
          <p:spPr bwMode="auto">
            <a:xfrm>
              <a:off x="4240" y="7080"/>
              <a:ext cx="731" cy="1149"/>
            </a:xfrm>
            <a:prstGeom prst="line">
              <a:avLst/>
            </a:prstGeom>
            <a:noFill/>
            <a:ln w="190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4" name="直线 28"/>
            <p:cNvSpPr>
              <a:spLocks noChangeShapeType="1"/>
            </p:cNvSpPr>
            <p:nvPr/>
          </p:nvSpPr>
          <p:spPr bwMode="auto">
            <a:xfrm>
              <a:off x="6849" y="7053"/>
              <a:ext cx="626" cy="1150"/>
            </a:xfrm>
            <a:prstGeom prst="line">
              <a:avLst/>
            </a:prstGeom>
            <a:noFill/>
            <a:ln w="190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5" name="直线 27"/>
            <p:cNvSpPr>
              <a:spLocks noChangeShapeType="1"/>
            </p:cNvSpPr>
            <p:nvPr/>
          </p:nvSpPr>
          <p:spPr bwMode="auto">
            <a:xfrm flipV="1">
              <a:off x="3823" y="8229"/>
              <a:ext cx="626" cy="1359"/>
            </a:xfrm>
            <a:prstGeom prst="line">
              <a:avLst/>
            </a:prstGeom>
            <a:noFill/>
            <a:ln w="190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6" name="直线 26"/>
            <p:cNvSpPr>
              <a:spLocks noChangeShapeType="1"/>
            </p:cNvSpPr>
            <p:nvPr/>
          </p:nvSpPr>
          <p:spPr bwMode="auto">
            <a:xfrm flipV="1">
              <a:off x="5910" y="8229"/>
              <a:ext cx="521" cy="1359"/>
            </a:xfrm>
            <a:prstGeom prst="line">
              <a:avLst/>
            </a:prstGeom>
            <a:noFill/>
            <a:ln w="190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7" name="直线 25"/>
            <p:cNvSpPr>
              <a:spLocks noChangeShapeType="1"/>
            </p:cNvSpPr>
            <p:nvPr/>
          </p:nvSpPr>
          <p:spPr bwMode="auto">
            <a:xfrm flipV="1">
              <a:off x="7788" y="8229"/>
              <a:ext cx="521" cy="1359"/>
            </a:xfrm>
            <a:prstGeom prst="line">
              <a:avLst/>
            </a:prstGeom>
            <a:noFill/>
            <a:ln w="190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8" name="直线 24"/>
            <p:cNvSpPr>
              <a:spLocks noChangeShapeType="1"/>
            </p:cNvSpPr>
            <p:nvPr/>
          </p:nvSpPr>
          <p:spPr bwMode="auto">
            <a:xfrm>
              <a:off x="3844" y="7533"/>
              <a:ext cx="626" cy="0"/>
            </a:xfrm>
            <a:prstGeom prst="line">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19" name="直线 23"/>
            <p:cNvSpPr>
              <a:spLocks noChangeShapeType="1"/>
            </p:cNvSpPr>
            <p:nvPr/>
          </p:nvSpPr>
          <p:spPr bwMode="auto">
            <a:xfrm>
              <a:off x="7057" y="7393"/>
              <a:ext cx="522" cy="0"/>
            </a:xfrm>
            <a:prstGeom prst="line">
              <a:avLst/>
            </a:prstGeom>
            <a:noFill/>
            <a:ln w="12700">
              <a:solidFill>
                <a:srgbClr val="00000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0" name="直线 22"/>
            <p:cNvSpPr>
              <a:spLocks noChangeShapeType="1"/>
            </p:cNvSpPr>
            <p:nvPr/>
          </p:nvSpPr>
          <p:spPr bwMode="auto">
            <a:xfrm>
              <a:off x="4762" y="7811"/>
              <a:ext cx="626" cy="0"/>
            </a:xfrm>
            <a:prstGeom prst="line">
              <a:avLst/>
            </a:prstGeom>
            <a:noFill/>
            <a:ln w="12700">
              <a:solidFill>
                <a:srgbClr val="00000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1" name="直线 21"/>
            <p:cNvSpPr>
              <a:spLocks noChangeShapeType="1"/>
            </p:cNvSpPr>
            <p:nvPr/>
          </p:nvSpPr>
          <p:spPr bwMode="auto">
            <a:xfrm>
              <a:off x="6640" y="7707"/>
              <a:ext cx="522" cy="0"/>
            </a:xfrm>
            <a:prstGeom prst="line">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2" name="直线 20"/>
            <p:cNvSpPr>
              <a:spLocks noChangeShapeType="1"/>
            </p:cNvSpPr>
            <p:nvPr/>
          </p:nvSpPr>
          <p:spPr bwMode="auto">
            <a:xfrm>
              <a:off x="3405" y="9170"/>
              <a:ext cx="522" cy="0"/>
            </a:xfrm>
            <a:prstGeom prst="line">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3" name="直线 19"/>
            <p:cNvSpPr>
              <a:spLocks noChangeShapeType="1"/>
            </p:cNvSpPr>
            <p:nvPr/>
          </p:nvSpPr>
          <p:spPr bwMode="auto">
            <a:xfrm>
              <a:off x="4199" y="8856"/>
              <a:ext cx="626" cy="0"/>
            </a:xfrm>
            <a:prstGeom prst="line">
              <a:avLst/>
            </a:prstGeom>
            <a:noFill/>
            <a:ln w="12700">
              <a:solidFill>
                <a:srgbClr val="00000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4" name="直线 18"/>
            <p:cNvSpPr>
              <a:spLocks noChangeShapeType="1"/>
            </p:cNvSpPr>
            <p:nvPr/>
          </p:nvSpPr>
          <p:spPr bwMode="auto">
            <a:xfrm>
              <a:off x="5388" y="9170"/>
              <a:ext cx="626" cy="0"/>
            </a:xfrm>
            <a:prstGeom prst="line">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5" name="直线 17"/>
            <p:cNvSpPr>
              <a:spLocks noChangeShapeType="1"/>
            </p:cNvSpPr>
            <p:nvPr/>
          </p:nvSpPr>
          <p:spPr bwMode="auto">
            <a:xfrm>
              <a:off x="6223" y="8856"/>
              <a:ext cx="521" cy="0"/>
            </a:xfrm>
            <a:prstGeom prst="line">
              <a:avLst/>
            </a:prstGeom>
            <a:noFill/>
            <a:ln w="12700">
              <a:solidFill>
                <a:srgbClr val="00000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6" name="直线 16"/>
            <p:cNvSpPr>
              <a:spLocks noChangeShapeType="1"/>
            </p:cNvSpPr>
            <p:nvPr/>
          </p:nvSpPr>
          <p:spPr bwMode="auto">
            <a:xfrm>
              <a:off x="7370" y="9170"/>
              <a:ext cx="522" cy="0"/>
            </a:xfrm>
            <a:prstGeom prst="line">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7" name="直线 15"/>
            <p:cNvSpPr>
              <a:spLocks noChangeShapeType="1"/>
            </p:cNvSpPr>
            <p:nvPr/>
          </p:nvSpPr>
          <p:spPr bwMode="auto">
            <a:xfrm>
              <a:off x="8101" y="8856"/>
              <a:ext cx="626" cy="0"/>
            </a:xfrm>
            <a:prstGeom prst="line">
              <a:avLst/>
            </a:prstGeom>
            <a:noFill/>
            <a:ln w="12700">
              <a:solidFill>
                <a:srgbClr val="00000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8" name="直线 14"/>
            <p:cNvSpPr>
              <a:spLocks noChangeShapeType="1"/>
            </p:cNvSpPr>
            <p:nvPr/>
          </p:nvSpPr>
          <p:spPr bwMode="auto">
            <a:xfrm>
              <a:off x="3948" y="7219"/>
              <a:ext cx="104" cy="314"/>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29" name="直线 13"/>
            <p:cNvSpPr>
              <a:spLocks noChangeShapeType="1"/>
            </p:cNvSpPr>
            <p:nvPr/>
          </p:nvSpPr>
          <p:spPr bwMode="auto">
            <a:xfrm flipV="1">
              <a:off x="6640" y="7707"/>
              <a:ext cx="209" cy="209"/>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30" name="直线 12"/>
            <p:cNvSpPr>
              <a:spLocks noChangeShapeType="1"/>
            </p:cNvSpPr>
            <p:nvPr/>
          </p:nvSpPr>
          <p:spPr bwMode="auto">
            <a:xfrm>
              <a:off x="3510" y="8856"/>
              <a:ext cx="104" cy="314"/>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31" name="直线 11"/>
            <p:cNvSpPr>
              <a:spLocks noChangeShapeType="1"/>
            </p:cNvSpPr>
            <p:nvPr/>
          </p:nvSpPr>
          <p:spPr bwMode="auto">
            <a:xfrm flipV="1">
              <a:off x="5388" y="9170"/>
              <a:ext cx="209" cy="313"/>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32" name="直线 10"/>
            <p:cNvSpPr>
              <a:spLocks noChangeShapeType="1"/>
            </p:cNvSpPr>
            <p:nvPr/>
          </p:nvSpPr>
          <p:spPr bwMode="auto">
            <a:xfrm flipH="1">
              <a:off x="8518" y="8543"/>
              <a:ext cx="209" cy="313"/>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33" name="椭圆 9"/>
            <p:cNvSpPr>
              <a:spLocks noChangeArrowheads="1"/>
            </p:cNvSpPr>
            <p:nvPr/>
          </p:nvSpPr>
          <p:spPr bwMode="auto">
            <a:xfrm>
              <a:off x="6517" y="7876"/>
              <a:ext cx="208" cy="210"/>
            </a:xfrm>
            <a:prstGeom prst="ellipse">
              <a:avLst/>
            </a:prstGeom>
            <a:solidFill>
              <a:srgbClr val="F58D76"/>
            </a:solidFill>
            <a:ln w="9525">
              <a:solidFill>
                <a:schemeClr val="bg1"/>
              </a:solidFill>
              <a:miter lim="800000"/>
              <a:headEnd/>
              <a:tailEnd/>
            </a:ln>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3600">
                <a:latin typeface="微软雅黑" panose="020B0503020204020204" pitchFamily="34" charset="-122"/>
              </a:endParaRPr>
            </a:p>
          </p:txBody>
        </p:sp>
        <p:sp>
          <p:nvSpPr>
            <p:cNvPr id="34" name="椭圆 8"/>
            <p:cNvSpPr>
              <a:spLocks noChangeArrowheads="1"/>
            </p:cNvSpPr>
            <p:nvPr/>
          </p:nvSpPr>
          <p:spPr bwMode="auto">
            <a:xfrm>
              <a:off x="3844" y="7115"/>
              <a:ext cx="208" cy="209"/>
            </a:xfrm>
            <a:prstGeom prst="ellipse">
              <a:avLst/>
            </a:prstGeom>
            <a:solidFill>
              <a:srgbClr val="F58D76"/>
            </a:solidFill>
            <a:ln w="9525">
              <a:solidFill>
                <a:schemeClr val="bg1"/>
              </a:solidFill>
              <a:miter lim="800000"/>
              <a:headEnd/>
              <a:tailEnd/>
            </a:ln>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3600">
                <a:latin typeface="微软雅黑" panose="020B0503020204020204" pitchFamily="34" charset="-122"/>
              </a:endParaRPr>
            </a:p>
          </p:txBody>
        </p:sp>
        <p:sp>
          <p:nvSpPr>
            <p:cNvPr id="35" name="椭圆 7"/>
            <p:cNvSpPr>
              <a:spLocks noChangeArrowheads="1"/>
            </p:cNvSpPr>
            <p:nvPr/>
          </p:nvSpPr>
          <p:spPr bwMode="auto">
            <a:xfrm>
              <a:off x="3386" y="8647"/>
              <a:ext cx="209" cy="209"/>
            </a:xfrm>
            <a:prstGeom prst="ellipse">
              <a:avLst/>
            </a:prstGeom>
            <a:solidFill>
              <a:srgbClr val="F58D76"/>
            </a:solidFill>
            <a:ln w="9525">
              <a:solidFill>
                <a:schemeClr val="bg1"/>
              </a:solidFill>
              <a:miter lim="800000"/>
              <a:headEnd/>
              <a:tailEnd/>
            </a:ln>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3600">
                <a:latin typeface="微软雅黑" panose="020B0503020204020204" pitchFamily="34" charset="-122"/>
              </a:endParaRPr>
            </a:p>
          </p:txBody>
        </p:sp>
        <p:sp>
          <p:nvSpPr>
            <p:cNvPr id="36" name="文本框 6"/>
            <p:cNvSpPr txBox="1">
              <a:spLocks noChangeArrowheads="1"/>
            </p:cNvSpPr>
            <p:nvPr/>
          </p:nvSpPr>
          <p:spPr bwMode="auto">
            <a:xfrm>
              <a:off x="7583" y="7217"/>
              <a:ext cx="13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210" tIns="41605" rIns="83210" bIns="4160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2400" dirty="0">
                  <a:solidFill>
                    <a:schemeClr val="tx2">
                      <a:lumMod val="75000"/>
                    </a:schemeClr>
                  </a:solidFill>
                  <a:latin typeface="微软雅黑" panose="020B0503020204020204" pitchFamily="34" charset="-122"/>
                </a:rPr>
                <a:t>小要因</a:t>
              </a:r>
              <a:endParaRPr lang="ja-JP" altLang="zh-CN" sz="3600" dirty="0">
                <a:solidFill>
                  <a:schemeClr val="tx2">
                    <a:lumMod val="75000"/>
                  </a:schemeClr>
                </a:solidFill>
                <a:latin typeface="微软雅黑" panose="020B0503020204020204" pitchFamily="34" charset="-122"/>
              </a:endParaRPr>
            </a:p>
          </p:txBody>
        </p:sp>
        <p:sp>
          <p:nvSpPr>
            <p:cNvPr id="38" name="直线 4"/>
            <p:cNvSpPr>
              <a:spLocks noChangeShapeType="1"/>
            </p:cNvSpPr>
            <p:nvPr/>
          </p:nvSpPr>
          <p:spPr bwMode="auto">
            <a:xfrm>
              <a:off x="3565" y="9183"/>
              <a:ext cx="105" cy="313"/>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39" name="直线 3"/>
            <p:cNvSpPr>
              <a:spLocks noChangeShapeType="1"/>
            </p:cNvSpPr>
            <p:nvPr/>
          </p:nvSpPr>
          <p:spPr bwMode="auto">
            <a:xfrm>
              <a:off x="7475" y="8856"/>
              <a:ext cx="104" cy="314"/>
            </a:xfrm>
            <a:prstGeom prst="line">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sz="3600">
                <a:latin typeface="微软雅黑" panose="020B0503020204020204" pitchFamily="34" charset="-122"/>
                <a:ea typeface="微软雅黑" panose="020B0503020204020204" pitchFamily="34" charset="-122"/>
              </a:endParaRPr>
            </a:p>
          </p:txBody>
        </p:sp>
        <p:sp>
          <p:nvSpPr>
            <p:cNvPr id="40" name="椭圆 2"/>
            <p:cNvSpPr>
              <a:spLocks noChangeArrowheads="1"/>
            </p:cNvSpPr>
            <p:nvPr/>
          </p:nvSpPr>
          <p:spPr bwMode="auto">
            <a:xfrm>
              <a:off x="7370" y="8647"/>
              <a:ext cx="209" cy="209"/>
            </a:xfrm>
            <a:prstGeom prst="ellipse">
              <a:avLst/>
            </a:prstGeom>
            <a:solidFill>
              <a:srgbClr val="F58D76"/>
            </a:solidFill>
            <a:ln w="9525">
              <a:solidFill>
                <a:schemeClr val="bg1"/>
              </a:solidFill>
              <a:miter lim="800000"/>
              <a:headEnd/>
              <a:tailEnd/>
            </a:ln>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3600">
                <a:latin typeface="微软雅黑" panose="020B0503020204020204" pitchFamily="34" charset="-122"/>
              </a:endParaRPr>
            </a:p>
          </p:txBody>
        </p:sp>
      </p:grpSp>
      <p:sp>
        <p:nvSpPr>
          <p:cNvPr id="42" name="文本框 1"/>
          <p:cNvSpPr txBox="1">
            <a:spLocks noChangeArrowheads="1"/>
          </p:cNvSpPr>
          <p:nvPr/>
        </p:nvSpPr>
        <p:spPr bwMode="auto">
          <a:xfrm>
            <a:off x="758415" y="300084"/>
            <a:ext cx="130035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鱼骨图</a:t>
            </a:r>
          </a:p>
        </p:txBody>
      </p:sp>
    </p:spTree>
    <p:extLst>
      <p:ext uri="{BB962C8B-B14F-4D97-AF65-F5344CB8AC3E}">
        <p14:creationId xmlns:p14="http://schemas.microsoft.com/office/powerpoint/2010/main" val="108964968"/>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1"/>
          <p:cNvGrpSpPr>
            <a:grpSpLocks noChangeAspect="1"/>
          </p:cNvGrpSpPr>
          <p:nvPr/>
        </p:nvGrpSpPr>
        <p:grpSpPr bwMode="auto">
          <a:xfrm>
            <a:off x="1840993" y="1315022"/>
            <a:ext cx="9109827" cy="4857750"/>
            <a:chOff x="2024" y="8328"/>
            <a:chExt cx="13492" cy="9261"/>
          </a:xfrm>
        </p:grpSpPr>
        <p:sp>
          <p:nvSpPr>
            <p:cNvPr id="90" name="文本框 14"/>
            <p:cNvSpPr txBox="1">
              <a:spLocks noChangeArrowheads="1"/>
            </p:cNvSpPr>
            <p:nvPr/>
          </p:nvSpPr>
          <p:spPr bwMode="auto">
            <a:xfrm>
              <a:off x="5190" y="13632"/>
              <a:ext cx="728" cy="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a:solidFill>
                    <a:srgbClr val="006600"/>
                  </a:solidFill>
                  <a:latin typeface="微软雅黑" panose="020B0503020204020204" pitchFamily="34" charset="-122"/>
                </a:rPr>
                <a:t>导向柱缺陷</a:t>
              </a:r>
              <a:endParaRPr lang="ja-JP" altLang="zh-CN">
                <a:latin typeface="微软雅黑" panose="020B0503020204020204" pitchFamily="34" charset="-122"/>
              </a:endParaRPr>
            </a:p>
          </p:txBody>
        </p:sp>
        <p:sp>
          <p:nvSpPr>
            <p:cNvPr id="42" name="自选图形 106"/>
            <p:cNvSpPr>
              <a:spLocks noChangeAspect="1" noChangeArrowheads="1" noTextEdit="1"/>
            </p:cNvSpPr>
            <p:nvPr/>
          </p:nvSpPr>
          <p:spPr bwMode="auto">
            <a:xfrm>
              <a:off x="2362" y="8328"/>
              <a:ext cx="12802" cy="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 name="文本框 105"/>
            <p:cNvSpPr txBox="1">
              <a:spLocks noChangeArrowheads="1"/>
            </p:cNvSpPr>
            <p:nvPr/>
          </p:nvSpPr>
          <p:spPr bwMode="auto">
            <a:xfrm>
              <a:off x="13831" y="10759"/>
              <a:ext cx="1685" cy="4399"/>
            </a:xfrm>
            <a:prstGeom prst="star7">
              <a:avLst/>
            </a:prstGeom>
            <a:solidFill>
              <a:srgbClr val="D241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algn="ctr"/>
              <a:r>
                <a:rPr lang="ja-JP" altLang="zh-CN" dirty="0">
                  <a:solidFill>
                    <a:schemeClr val="bg1"/>
                  </a:solidFill>
                  <a:latin typeface="微软雅黑" panose="020B0503020204020204" pitchFamily="34" charset="-122"/>
                </a:rPr>
                <a:t>侧围碰划伤较高</a:t>
              </a:r>
            </a:p>
          </p:txBody>
        </p:sp>
        <p:grpSp>
          <p:nvGrpSpPr>
            <p:cNvPr id="44" name="组合 97"/>
            <p:cNvGrpSpPr>
              <a:grpSpLocks/>
            </p:cNvGrpSpPr>
            <p:nvPr/>
          </p:nvGrpSpPr>
          <p:grpSpPr bwMode="auto">
            <a:xfrm>
              <a:off x="2805" y="9909"/>
              <a:ext cx="10947" cy="5927"/>
              <a:chOff x="0" y="0"/>
              <a:chExt cx="5035" cy="2722"/>
            </a:xfrm>
          </p:grpSpPr>
          <p:sp>
            <p:nvSpPr>
              <p:cNvPr id="140" name="直线 104"/>
              <p:cNvSpPr>
                <a:spLocks noChangeShapeType="1"/>
              </p:cNvSpPr>
              <p:nvPr/>
            </p:nvSpPr>
            <p:spPr bwMode="auto">
              <a:xfrm>
                <a:off x="0" y="1361"/>
                <a:ext cx="5035" cy="0"/>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1" name="直线 103"/>
              <p:cNvSpPr>
                <a:spLocks noChangeShapeType="1"/>
              </p:cNvSpPr>
              <p:nvPr/>
            </p:nvSpPr>
            <p:spPr bwMode="auto">
              <a:xfrm>
                <a:off x="726" y="0"/>
                <a:ext cx="725" cy="1360"/>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2" name="直线 102"/>
              <p:cNvSpPr>
                <a:spLocks noChangeShapeType="1"/>
              </p:cNvSpPr>
              <p:nvPr/>
            </p:nvSpPr>
            <p:spPr bwMode="auto">
              <a:xfrm flipV="1">
                <a:off x="3130" y="1361"/>
                <a:ext cx="728" cy="1360"/>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3" name="直线 101"/>
              <p:cNvSpPr>
                <a:spLocks noChangeShapeType="1"/>
              </p:cNvSpPr>
              <p:nvPr/>
            </p:nvSpPr>
            <p:spPr bwMode="auto">
              <a:xfrm>
                <a:off x="3538" y="0"/>
                <a:ext cx="725" cy="1360"/>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4" name="直线 100"/>
              <p:cNvSpPr>
                <a:spLocks noChangeShapeType="1"/>
              </p:cNvSpPr>
              <p:nvPr/>
            </p:nvSpPr>
            <p:spPr bwMode="auto">
              <a:xfrm flipV="1">
                <a:off x="1542" y="1361"/>
                <a:ext cx="727" cy="1361"/>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5" name="直线 99"/>
              <p:cNvSpPr>
                <a:spLocks noChangeShapeType="1"/>
              </p:cNvSpPr>
              <p:nvPr/>
            </p:nvSpPr>
            <p:spPr bwMode="auto">
              <a:xfrm>
                <a:off x="2132" y="0"/>
                <a:ext cx="725" cy="1360"/>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6" name="直线 98"/>
              <p:cNvSpPr>
                <a:spLocks noChangeShapeType="1"/>
              </p:cNvSpPr>
              <p:nvPr/>
            </p:nvSpPr>
            <p:spPr bwMode="auto">
              <a:xfrm flipV="1">
                <a:off x="91" y="1361"/>
                <a:ext cx="727" cy="1361"/>
              </a:xfrm>
              <a:prstGeom prst="line">
                <a:avLst/>
              </a:prstGeom>
              <a:noFill/>
              <a:ln w="28575">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5" name="自选图形 96"/>
            <p:cNvSpPr>
              <a:spLocks noChangeArrowheads="1"/>
            </p:cNvSpPr>
            <p:nvPr/>
          </p:nvSpPr>
          <p:spPr bwMode="auto">
            <a:xfrm>
              <a:off x="3004" y="15504"/>
              <a:ext cx="987" cy="1622"/>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r>
                <a:rPr lang="ja-JP" sz="1200" b="1" dirty="0">
                  <a:solidFill>
                    <a:schemeClr val="bg1"/>
                  </a:solidFill>
                  <a:latin typeface="微软雅黑" panose="020B0503020204020204" pitchFamily="34" charset="-122"/>
                  <a:ea typeface="微软雅黑" panose="020B0503020204020204" pitchFamily="34" charset="-122"/>
                  <a:cs typeface="華康粗圓體"/>
                </a:rPr>
                <a:t>其它</a:t>
              </a:r>
            </a:p>
          </p:txBody>
        </p:sp>
        <p:sp>
          <p:nvSpPr>
            <p:cNvPr id="46" name="自选图形 95"/>
            <p:cNvSpPr>
              <a:spLocks noChangeArrowheads="1"/>
            </p:cNvSpPr>
            <p:nvPr/>
          </p:nvSpPr>
          <p:spPr bwMode="auto">
            <a:xfrm>
              <a:off x="6159" y="15637"/>
              <a:ext cx="987" cy="1489"/>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r>
                <a:rPr lang="ja-JP" sz="1200" b="1" dirty="0">
                  <a:solidFill>
                    <a:schemeClr val="bg1"/>
                  </a:solidFill>
                  <a:latin typeface="微软雅黑" panose="020B0503020204020204" pitchFamily="34" charset="-122"/>
                  <a:ea typeface="微软雅黑" panose="020B0503020204020204" pitchFamily="34" charset="-122"/>
                  <a:cs typeface="華康粗圓體"/>
                </a:rPr>
                <a:t>环境</a:t>
              </a:r>
            </a:p>
          </p:txBody>
        </p:sp>
        <p:sp>
          <p:nvSpPr>
            <p:cNvPr id="47" name="自选图形 94"/>
            <p:cNvSpPr>
              <a:spLocks noChangeArrowheads="1"/>
            </p:cNvSpPr>
            <p:nvPr/>
          </p:nvSpPr>
          <p:spPr bwMode="auto">
            <a:xfrm>
              <a:off x="9561" y="9021"/>
              <a:ext cx="992" cy="1668"/>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r>
                <a:rPr lang="ja-JP" sz="1200" b="1" dirty="0">
                  <a:solidFill>
                    <a:schemeClr val="bg1"/>
                  </a:solidFill>
                  <a:latin typeface="微软雅黑" panose="020B0503020204020204" pitchFamily="34" charset="-122"/>
                  <a:ea typeface="微软雅黑" panose="020B0503020204020204" pitchFamily="34" charset="-122"/>
                  <a:cs typeface="華康粗圓體"/>
                </a:rPr>
                <a:t>人员</a:t>
              </a:r>
            </a:p>
          </p:txBody>
        </p:sp>
        <p:sp>
          <p:nvSpPr>
            <p:cNvPr id="48" name="自选图形 93"/>
            <p:cNvSpPr>
              <a:spLocks noChangeArrowheads="1"/>
            </p:cNvSpPr>
            <p:nvPr/>
          </p:nvSpPr>
          <p:spPr bwMode="auto">
            <a:xfrm>
              <a:off x="6453" y="9021"/>
              <a:ext cx="990" cy="1622"/>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r>
                <a:rPr lang="ja-JP" sz="1200" b="1" dirty="0">
                  <a:solidFill>
                    <a:schemeClr val="bg1"/>
                  </a:solidFill>
                  <a:latin typeface="微软雅黑" panose="020B0503020204020204" pitchFamily="34" charset="-122"/>
                  <a:ea typeface="微软雅黑" panose="020B0503020204020204" pitchFamily="34" charset="-122"/>
                  <a:cs typeface="華康粗圓體"/>
                </a:rPr>
                <a:t>机器</a:t>
              </a:r>
            </a:p>
          </p:txBody>
        </p:sp>
        <p:sp>
          <p:nvSpPr>
            <p:cNvPr id="49" name="自选图形 92"/>
            <p:cNvSpPr>
              <a:spLocks noChangeArrowheads="1"/>
            </p:cNvSpPr>
            <p:nvPr/>
          </p:nvSpPr>
          <p:spPr bwMode="auto">
            <a:xfrm>
              <a:off x="9611" y="15637"/>
              <a:ext cx="987" cy="1489"/>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r>
                <a:rPr lang="ja-JP" sz="1200" b="1" dirty="0">
                  <a:solidFill>
                    <a:schemeClr val="bg1"/>
                  </a:solidFill>
                  <a:latin typeface="微软雅黑" panose="020B0503020204020204" pitchFamily="34" charset="-122"/>
                  <a:ea typeface="微软雅黑" panose="020B0503020204020204" pitchFamily="34" charset="-122"/>
                  <a:cs typeface="華康粗圓體"/>
                </a:rPr>
                <a:t>方法</a:t>
              </a:r>
            </a:p>
          </p:txBody>
        </p:sp>
        <p:sp>
          <p:nvSpPr>
            <p:cNvPr id="50" name="文本框 91"/>
            <p:cNvSpPr txBox="1">
              <a:spLocks noChangeArrowheads="1"/>
            </p:cNvSpPr>
            <p:nvPr/>
          </p:nvSpPr>
          <p:spPr bwMode="auto">
            <a:xfrm>
              <a:off x="11949" y="10515"/>
              <a:ext cx="758" cy="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精神不佳</a:t>
              </a:r>
              <a:endParaRPr lang="ja-JP" altLang="zh-CN" dirty="0">
                <a:latin typeface="微软雅黑" panose="020B0503020204020204" pitchFamily="34" charset="-122"/>
              </a:endParaRPr>
            </a:p>
          </p:txBody>
        </p:sp>
        <p:grpSp>
          <p:nvGrpSpPr>
            <p:cNvPr id="51" name="组合 87"/>
            <p:cNvGrpSpPr>
              <a:grpSpLocks/>
            </p:cNvGrpSpPr>
            <p:nvPr/>
          </p:nvGrpSpPr>
          <p:grpSpPr bwMode="auto">
            <a:xfrm>
              <a:off x="11088" y="10404"/>
              <a:ext cx="1283" cy="1086"/>
              <a:chOff x="0" y="0"/>
              <a:chExt cx="590" cy="499"/>
            </a:xfrm>
          </p:grpSpPr>
          <p:sp>
            <p:nvSpPr>
              <p:cNvPr id="137" name="直线 90"/>
              <p:cNvSpPr>
                <a:spLocks noChangeShapeType="1"/>
              </p:cNvSpPr>
              <p:nvPr/>
            </p:nvSpPr>
            <p:spPr bwMode="auto">
              <a:xfrm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8" name="直线 89"/>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9" name="直线 88"/>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2" name="文本框 86"/>
            <p:cNvSpPr txBox="1">
              <a:spLocks noChangeArrowheads="1"/>
            </p:cNvSpPr>
            <p:nvPr/>
          </p:nvSpPr>
          <p:spPr bwMode="auto">
            <a:xfrm>
              <a:off x="11088" y="9717"/>
              <a:ext cx="1381" cy="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疲劳操作</a:t>
              </a:r>
              <a:endParaRPr lang="ja-JP" altLang="zh-CN">
                <a:latin typeface="微软雅黑" panose="020B0503020204020204" pitchFamily="34" charset="-122"/>
              </a:endParaRPr>
            </a:p>
          </p:txBody>
        </p:sp>
        <p:sp>
          <p:nvSpPr>
            <p:cNvPr id="53" name="文本框 85"/>
            <p:cNvSpPr txBox="1">
              <a:spLocks noChangeArrowheads="1"/>
            </p:cNvSpPr>
            <p:nvPr/>
          </p:nvSpPr>
          <p:spPr bwMode="auto">
            <a:xfrm>
              <a:off x="11547" y="11559"/>
              <a:ext cx="1676"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身体状况差</a:t>
              </a:r>
              <a:endParaRPr lang="ja-JP" altLang="zh-CN" dirty="0">
                <a:latin typeface="微软雅黑" panose="020B0503020204020204" pitchFamily="34" charset="-122"/>
              </a:endParaRPr>
            </a:p>
          </p:txBody>
        </p:sp>
        <p:grpSp>
          <p:nvGrpSpPr>
            <p:cNvPr id="54" name="组合 79"/>
            <p:cNvGrpSpPr>
              <a:grpSpLocks/>
            </p:cNvGrpSpPr>
            <p:nvPr/>
          </p:nvGrpSpPr>
          <p:grpSpPr bwMode="auto">
            <a:xfrm>
              <a:off x="7963" y="10412"/>
              <a:ext cx="1837" cy="1721"/>
              <a:chOff x="0" y="0"/>
              <a:chExt cx="723" cy="791"/>
            </a:xfrm>
          </p:grpSpPr>
          <p:grpSp>
            <p:nvGrpSpPr>
              <p:cNvPr id="132" name="组合 81"/>
              <p:cNvGrpSpPr>
                <a:grpSpLocks/>
              </p:cNvGrpSpPr>
              <p:nvPr/>
            </p:nvGrpSpPr>
            <p:grpSpPr bwMode="auto">
              <a:xfrm>
                <a:off x="0" y="0"/>
                <a:ext cx="590" cy="499"/>
                <a:chOff x="0" y="0"/>
                <a:chExt cx="590" cy="499"/>
              </a:xfrm>
            </p:grpSpPr>
            <p:sp>
              <p:nvSpPr>
                <p:cNvPr id="134" name="直线 84"/>
                <p:cNvSpPr>
                  <a:spLocks noChangeShapeType="1"/>
                </p:cNvSpPr>
                <p:nvPr/>
              </p:nvSpPr>
              <p:spPr bwMode="auto">
                <a:xfrm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5" name="直线 83"/>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6" name="直线 82"/>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33" name="文本框 80"/>
              <p:cNvSpPr txBox="1">
                <a:spLocks noChangeArrowheads="1"/>
              </p:cNvSpPr>
              <p:nvPr/>
            </p:nvSpPr>
            <p:spPr bwMode="auto">
              <a:xfrm>
                <a:off x="473" y="65"/>
                <a:ext cx="25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夹具故障</a:t>
                </a:r>
                <a:endParaRPr lang="ja-JP" altLang="zh-CN" dirty="0">
                  <a:latin typeface="微软雅黑" panose="020B0503020204020204" pitchFamily="34" charset="-122"/>
                </a:endParaRPr>
              </a:p>
            </p:txBody>
          </p:sp>
        </p:grpSp>
        <p:sp>
          <p:nvSpPr>
            <p:cNvPr id="55" name="文本框 78"/>
            <p:cNvSpPr txBox="1">
              <a:spLocks noChangeArrowheads="1"/>
            </p:cNvSpPr>
            <p:nvPr/>
          </p:nvSpPr>
          <p:spPr bwMode="auto">
            <a:xfrm>
              <a:off x="8327" y="11491"/>
              <a:ext cx="1481"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开关失灵</a:t>
              </a:r>
              <a:endParaRPr lang="ja-JP" altLang="zh-CN">
                <a:latin typeface="微软雅黑" panose="020B0503020204020204" pitchFamily="34" charset="-122"/>
              </a:endParaRPr>
            </a:p>
          </p:txBody>
        </p:sp>
        <p:sp>
          <p:nvSpPr>
            <p:cNvPr id="56" name="文本框 77"/>
            <p:cNvSpPr txBox="1">
              <a:spLocks noChangeArrowheads="1"/>
            </p:cNvSpPr>
            <p:nvPr/>
          </p:nvSpPr>
          <p:spPr bwMode="auto">
            <a:xfrm>
              <a:off x="7834" y="9949"/>
              <a:ext cx="1379"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顶升故障</a:t>
              </a:r>
              <a:endParaRPr lang="ja-JP" altLang="zh-CN">
                <a:latin typeface="微软雅黑" panose="020B0503020204020204" pitchFamily="34" charset="-122"/>
              </a:endParaRPr>
            </a:p>
          </p:txBody>
        </p:sp>
        <p:grpSp>
          <p:nvGrpSpPr>
            <p:cNvPr id="57" name="组合 73"/>
            <p:cNvGrpSpPr>
              <a:grpSpLocks/>
            </p:cNvGrpSpPr>
            <p:nvPr/>
          </p:nvGrpSpPr>
          <p:grpSpPr bwMode="auto">
            <a:xfrm>
              <a:off x="7045" y="11390"/>
              <a:ext cx="1282" cy="1184"/>
              <a:chOff x="0" y="0"/>
              <a:chExt cx="590" cy="544"/>
            </a:xfrm>
          </p:grpSpPr>
          <p:sp>
            <p:nvSpPr>
              <p:cNvPr id="129" name="直线 76"/>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0" name="直线 75"/>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1" name="直线 74"/>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8" name="文本框 72"/>
            <p:cNvSpPr txBox="1">
              <a:spLocks noChangeArrowheads="1"/>
            </p:cNvSpPr>
            <p:nvPr/>
          </p:nvSpPr>
          <p:spPr bwMode="auto">
            <a:xfrm rot="10800000">
              <a:off x="6452" y="11093"/>
              <a:ext cx="543" cy="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endParaRPr lang="zh-CN" altLang="zh-CN">
                <a:latin typeface="微软雅黑" panose="020B0503020204020204" pitchFamily="34" charset="-122"/>
              </a:endParaRPr>
            </a:p>
          </p:txBody>
        </p:sp>
        <p:sp>
          <p:nvSpPr>
            <p:cNvPr id="59" name="文本框 71"/>
            <p:cNvSpPr txBox="1">
              <a:spLocks noChangeArrowheads="1"/>
            </p:cNvSpPr>
            <p:nvPr/>
          </p:nvSpPr>
          <p:spPr bwMode="auto">
            <a:xfrm>
              <a:off x="6100" y="11517"/>
              <a:ext cx="805" cy="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定位不准</a:t>
              </a:r>
              <a:endParaRPr lang="ja-JP" altLang="zh-CN" dirty="0">
                <a:latin typeface="微软雅黑" panose="020B0503020204020204" pitchFamily="34" charset="-122"/>
              </a:endParaRPr>
            </a:p>
          </p:txBody>
        </p:sp>
        <p:sp>
          <p:nvSpPr>
            <p:cNvPr id="60" name="文本框 70"/>
            <p:cNvSpPr txBox="1">
              <a:spLocks noChangeArrowheads="1"/>
            </p:cNvSpPr>
            <p:nvPr/>
          </p:nvSpPr>
          <p:spPr bwMode="auto">
            <a:xfrm>
              <a:off x="6777" y="12507"/>
              <a:ext cx="2070"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定位面焊渣</a:t>
              </a:r>
              <a:r>
                <a:rPr lang="en-US" altLang="ja-JP" sz="900" dirty="0">
                  <a:solidFill>
                    <a:srgbClr val="003399"/>
                  </a:solidFill>
                  <a:latin typeface="微软雅黑" panose="020B0503020204020204" pitchFamily="34" charset="-122"/>
                  <a:cs typeface="華康粗圓體"/>
                </a:rPr>
                <a:t>,</a:t>
              </a:r>
              <a:r>
                <a:rPr lang="ja-JP" altLang="en-US" sz="900" dirty="0">
                  <a:solidFill>
                    <a:srgbClr val="003399"/>
                  </a:solidFill>
                  <a:latin typeface="微软雅黑" panose="020B0503020204020204" pitchFamily="34" charset="-122"/>
                  <a:cs typeface="華康粗圓體"/>
                </a:rPr>
                <a:t>不平</a:t>
              </a:r>
              <a:endParaRPr lang="ja-JP" altLang="en-US" dirty="0">
                <a:latin typeface="微软雅黑" panose="020B0503020204020204" pitchFamily="34" charset="-122"/>
              </a:endParaRPr>
            </a:p>
          </p:txBody>
        </p:sp>
        <p:sp>
          <p:nvSpPr>
            <p:cNvPr id="61" name="文本框 69"/>
            <p:cNvSpPr txBox="1">
              <a:spLocks noChangeArrowheads="1"/>
            </p:cNvSpPr>
            <p:nvPr/>
          </p:nvSpPr>
          <p:spPr bwMode="auto">
            <a:xfrm>
              <a:off x="6743" y="10926"/>
              <a:ext cx="1675" cy="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0000"/>
                  </a:solidFill>
                  <a:latin typeface="微软雅黑" panose="020B0503020204020204" pitchFamily="34" charset="-122"/>
                  <a:cs typeface="華康粗圓體"/>
                </a:rPr>
                <a:t>焊钳开口大</a:t>
              </a:r>
              <a:endParaRPr lang="ja-JP" altLang="zh-CN" dirty="0">
                <a:latin typeface="微软雅黑" panose="020B0503020204020204" pitchFamily="34" charset="-122"/>
              </a:endParaRPr>
            </a:p>
          </p:txBody>
        </p:sp>
        <p:grpSp>
          <p:nvGrpSpPr>
            <p:cNvPr id="62" name="组合 65"/>
            <p:cNvGrpSpPr>
              <a:grpSpLocks/>
            </p:cNvGrpSpPr>
            <p:nvPr/>
          </p:nvGrpSpPr>
          <p:grpSpPr bwMode="auto">
            <a:xfrm>
              <a:off x="7217" y="13465"/>
              <a:ext cx="1283" cy="1086"/>
              <a:chOff x="-12" y="0"/>
              <a:chExt cx="590" cy="499"/>
            </a:xfrm>
          </p:grpSpPr>
          <p:sp>
            <p:nvSpPr>
              <p:cNvPr id="126" name="直线 68"/>
              <p:cNvSpPr>
                <a:spLocks noChangeShapeType="1"/>
              </p:cNvSpPr>
              <p:nvPr/>
            </p:nvSpPr>
            <p:spPr bwMode="auto">
              <a:xfrm flipH="1">
                <a:off x="-12"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7" name="直线 67"/>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8" name="直线 66"/>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63" name="文本框 64"/>
            <p:cNvSpPr txBox="1">
              <a:spLocks noChangeArrowheads="1"/>
            </p:cNvSpPr>
            <p:nvPr/>
          </p:nvSpPr>
          <p:spPr bwMode="auto">
            <a:xfrm>
              <a:off x="8041" y="13554"/>
              <a:ext cx="800" cy="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地面缺陷</a:t>
              </a:r>
              <a:endParaRPr lang="ja-JP" altLang="zh-CN" dirty="0">
                <a:latin typeface="微软雅黑" panose="020B0503020204020204" pitchFamily="34" charset="-122"/>
              </a:endParaRPr>
            </a:p>
          </p:txBody>
        </p:sp>
        <p:sp>
          <p:nvSpPr>
            <p:cNvPr id="64" name="文本框 63"/>
            <p:cNvSpPr txBox="1">
              <a:spLocks noChangeArrowheads="1"/>
            </p:cNvSpPr>
            <p:nvPr/>
          </p:nvSpPr>
          <p:spPr bwMode="auto">
            <a:xfrm>
              <a:off x="7341" y="14551"/>
              <a:ext cx="1675"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架台较滑</a:t>
              </a:r>
              <a:endParaRPr lang="ja-JP" altLang="zh-CN">
                <a:latin typeface="微软雅黑" panose="020B0503020204020204" pitchFamily="34" charset="-122"/>
              </a:endParaRPr>
            </a:p>
          </p:txBody>
        </p:sp>
        <p:sp>
          <p:nvSpPr>
            <p:cNvPr id="65" name="文本框 62"/>
            <p:cNvSpPr txBox="1">
              <a:spLocks noChangeArrowheads="1"/>
            </p:cNvSpPr>
            <p:nvPr/>
          </p:nvSpPr>
          <p:spPr bwMode="auto">
            <a:xfrm>
              <a:off x="7728" y="13080"/>
              <a:ext cx="1674" cy="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地面油污</a:t>
              </a:r>
              <a:endParaRPr lang="ja-JP" altLang="zh-CN" dirty="0">
                <a:latin typeface="微软雅黑" panose="020B0503020204020204" pitchFamily="34" charset="-122"/>
              </a:endParaRPr>
            </a:p>
          </p:txBody>
        </p:sp>
        <p:grpSp>
          <p:nvGrpSpPr>
            <p:cNvPr id="66" name="组合 58"/>
            <p:cNvGrpSpPr>
              <a:grpSpLocks/>
            </p:cNvGrpSpPr>
            <p:nvPr/>
          </p:nvGrpSpPr>
          <p:grpSpPr bwMode="auto">
            <a:xfrm>
              <a:off x="4086" y="11390"/>
              <a:ext cx="1283" cy="1184"/>
              <a:chOff x="0" y="0"/>
              <a:chExt cx="590" cy="544"/>
            </a:xfrm>
          </p:grpSpPr>
          <p:sp>
            <p:nvSpPr>
              <p:cNvPr id="123" name="直线 61"/>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4" name="直线 60"/>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5" name="直线 59"/>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67" name="文本框 57"/>
            <p:cNvSpPr txBox="1">
              <a:spLocks noChangeArrowheads="1"/>
            </p:cNvSpPr>
            <p:nvPr/>
          </p:nvSpPr>
          <p:spPr bwMode="auto">
            <a:xfrm>
              <a:off x="2759" y="11232"/>
              <a:ext cx="1045" cy="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来料不合格</a:t>
              </a:r>
              <a:endParaRPr lang="ja-JP" altLang="zh-CN" dirty="0">
                <a:latin typeface="微软雅黑" panose="020B0503020204020204" pitchFamily="34" charset="-122"/>
              </a:endParaRPr>
            </a:p>
          </p:txBody>
        </p:sp>
        <p:sp>
          <p:nvSpPr>
            <p:cNvPr id="68" name="文本框 56"/>
            <p:cNvSpPr txBox="1">
              <a:spLocks noChangeArrowheads="1"/>
            </p:cNvSpPr>
            <p:nvPr/>
          </p:nvSpPr>
          <p:spPr bwMode="auto">
            <a:xfrm>
              <a:off x="3891" y="10875"/>
              <a:ext cx="1183"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隐形伤</a:t>
              </a:r>
              <a:endParaRPr lang="ja-JP" altLang="zh-CN">
                <a:latin typeface="微软雅黑" panose="020B0503020204020204" pitchFamily="34" charset="-122"/>
              </a:endParaRPr>
            </a:p>
          </p:txBody>
        </p:sp>
        <p:sp>
          <p:nvSpPr>
            <p:cNvPr id="69" name="文本框 55"/>
            <p:cNvSpPr txBox="1">
              <a:spLocks noChangeArrowheads="1"/>
            </p:cNvSpPr>
            <p:nvPr/>
          </p:nvSpPr>
          <p:spPr bwMode="auto">
            <a:xfrm>
              <a:off x="3717" y="12507"/>
              <a:ext cx="2070"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装箱，盛具造成</a:t>
              </a:r>
              <a:endParaRPr lang="ja-JP" altLang="zh-CN" dirty="0">
                <a:latin typeface="微软雅黑" panose="020B0503020204020204" pitchFamily="34" charset="-122"/>
              </a:endParaRPr>
            </a:p>
          </p:txBody>
        </p:sp>
        <p:grpSp>
          <p:nvGrpSpPr>
            <p:cNvPr id="70" name="组合 51"/>
            <p:cNvGrpSpPr>
              <a:grpSpLocks/>
            </p:cNvGrpSpPr>
            <p:nvPr/>
          </p:nvGrpSpPr>
          <p:grpSpPr bwMode="auto">
            <a:xfrm>
              <a:off x="3549" y="14454"/>
              <a:ext cx="1283" cy="1086"/>
              <a:chOff x="-66" y="0"/>
              <a:chExt cx="590" cy="499"/>
            </a:xfrm>
          </p:grpSpPr>
          <p:sp>
            <p:nvSpPr>
              <p:cNvPr id="120" name="直线 54"/>
              <p:cNvSpPr>
                <a:spLocks noChangeShapeType="1"/>
              </p:cNvSpPr>
              <p:nvPr/>
            </p:nvSpPr>
            <p:spPr bwMode="auto">
              <a:xfrm flipH="1">
                <a:off x="-66"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1" name="直线 53"/>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 name="直线 52"/>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71" name="文本框 50"/>
            <p:cNvSpPr txBox="1">
              <a:spLocks noChangeArrowheads="1"/>
            </p:cNvSpPr>
            <p:nvPr/>
          </p:nvSpPr>
          <p:spPr bwMode="auto">
            <a:xfrm>
              <a:off x="4394" y="14614"/>
              <a:ext cx="758"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运输造成</a:t>
              </a:r>
              <a:endParaRPr lang="ja-JP" altLang="zh-CN" dirty="0">
                <a:latin typeface="微软雅黑" panose="020B0503020204020204" pitchFamily="34" charset="-122"/>
              </a:endParaRPr>
            </a:p>
          </p:txBody>
        </p:sp>
        <p:sp>
          <p:nvSpPr>
            <p:cNvPr id="72" name="文本框 49"/>
            <p:cNvSpPr txBox="1">
              <a:spLocks noChangeArrowheads="1"/>
            </p:cNvSpPr>
            <p:nvPr/>
          </p:nvSpPr>
          <p:spPr bwMode="auto">
            <a:xfrm>
              <a:off x="4087" y="15539"/>
              <a:ext cx="1676"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地面不平</a:t>
              </a:r>
              <a:endParaRPr lang="ja-JP" altLang="zh-CN">
                <a:latin typeface="微软雅黑" panose="020B0503020204020204" pitchFamily="34" charset="-122"/>
              </a:endParaRPr>
            </a:p>
          </p:txBody>
        </p:sp>
        <p:sp>
          <p:nvSpPr>
            <p:cNvPr id="73" name="文本框 48"/>
            <p:cNvSpPr txBox="1">
              <a:spLocks noChangeArrowheads="1"/>
            </p:cNvSpPr>
            <p:nvPr/>
          </p:nvSpPr>
          <p:spPr bwMode="auto">
            <a:xfrm>
              <a:off x="4229" y="13885"/>
              <a:ext cx="1677"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叉车技能</a:t>
              </a:r>
              <a:endParaRPr lang="ja-JP" altLang="zh-CN">
                <a:latin typeface="微软雅黑" panose="020B0503020204020204" pitchFamily="34" charset="-122"/>
              </a:endParaRPr>
            </a:p>
          </p:txBody>
        </p:sp>
        <p:grpSp>
          <p:nvGrpSpPr>
            <p:cNvPr id="74" name="组合 44"/>
            <p:cNvGrpSpPr>
              <a:grpSpLocks/>
            </p:cNvGrpSpPr>
            <p:nvPr/>
          </p:nvGrpSpPr>
          <p:grpSpPr bwMode="auto">
            <a:xfrm>
              <a:off x="10669" y="13465"/>
              <a:ext cx="1283" cy="1086"/>
              <a:chOff x="-12" y="0"/>
              <a:chExt cx="590" cy="499"/>
            </a:xfrm>
          </p:grpSpPr>
          <p:sp>
            <p:nvSpPr>
              <p:cNvPr id="117" name="直线 47"/>
              <p:cNvSpPr>
                <a:spLocks noChangeShapeType="1"/>
              </p:cNvSpPr>
              <p:nvPr/>
            </p:nvSpPr>
            <p:spPr bwMode="auto">
              <a:xfrm flipH="1">
                <a:off x="-12"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8" name="直线 46"/>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 name="直线 45"/>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75" name="文本框 43"/>
            <p:cNvSpPr txBox="1">
              <a:spLocks noChangeArrowheads="1"/>
            </p:cNvSpPr>
            <p:nvPr/>
          </p:nvSpPr>
          <p:spPr bwMode="auto">
            <a:xfrm>
              <a:off x="11531" y="13542"/>
              <a:ext cx="789" cy="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操作技能</a:t>
              </a:r>
              <a:endParaRPr lang="ja-JP" altLang="zh-CN" dirty="0">
                <a:latin typeface="微软雅黑" panose="020B0503020204020204" pitchFamily="34" charset="-122"/>
              </a:endParaRPr>
            </a:p>
          </p:txBody>
        </p:sp>
        <p:sp>
          <p:nvSpPr>
            <p:cNvPr id="76" name="文本框 42"/>
            <p:cNvSpPr txBox="1">
              <a:spLocks noChangeArrowheads="1"/>
            </p:cNvSpPr>
            <p:nvPr/>
          </p:nvSpPr>
          <p:spPr bwMode="auto">
            <a:xfrm>
              <a:off x="11217" y="12993"/>
              <a:ext cx="1677"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装配不到位</a:t>
              </a:r>
              <a:endParaRPr lang="ja-JP" altLang="zh-CN" dirty="0">
                <a:latin typeface="微软雅黑" panose="020B0503020204020204" pitchFamily="34" charset="-122"/>
              </a:endParaRPr>
            </a:p>
          </p:txBody>
        </p:sp>
        <p:sp>
          <p:nvSpPr>
            <p:cNvPr id="77" name="文本框 41"/>
            <p:cNvSpPr txBox="1">
              <a:spLocks noChangeArrowheads="1"/>
            </p:cNvSpPr>
            <p:nvPr/>
          </p:nvSpPr>
          <p:spPr bwMode="auto">
            <a:xfrm>
              <a:off x="10891" y="14551"/>
              <a:ext cx="1676" cy="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人员配合</a:t>
              </a:r>
              <a:endParaRPr lang="ja-JP" altLang="zh-CN">
                <a:latin typeface="微软雅黑" panose="020B0503020204020204" pitchFamily="34" charset="-122"/>
              </a:endParaRPr>
            </a:p>
          </p:txBody>
        </p:sp>
        <p:grpSp>
          <p:nvGrpSpPr>
            <p:cNvPr id="78" name="组合 37"/>
            <p:cNvGrpSpPr>
              <a:grpSpLocks/>
            </p:cNvGrpSpPr>
            <p:nvPr/>
          </p:nvGrpSpPr>
          <p:grpSpPr bwMode="auto">
            <a:xfrm>
              <a:off x="10299" y="11194"/>
              <a:ext cx="1283" cy="1184"/>
              <a:chOff x="0" y="0"/>
              <a:chExt cx="590" cy="544"/>
            </a:xfrm>
          </p:grpSpPr>
          <p:sp>
            <p:nvSpPr>
              <p:cNvPr id="114" name="直线 40"/>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5" name="直线 39"/>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6" name="直线 38"/>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79" name="文本框 36"/>
            <p:cNvSpPr txBox="1">
              <a:spLocks noChangeArrowheads="1"/>
            </p:cNvSpPr>
            <p:nvPr/>
          </p:nvSpPr>
          <p:spPr bwMode="auto">
            <a:xfrm>
              <a:off x="8535" y="13769"/>
              <a:ext cx="742" cy="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人员结构</a:t>
              </a:r>
              <a:endParaRPr lang="ja-JP" altLang="zh-CN" dirty="0">
                <a:latin typeface="微软雅黑" panose="020B0503020204020204" pitchFamily="34" charset="-122"/>
              </a:endParaRPr>
            </a:p>
          </p:txBody>
        </p:sp>
        <p:sp>
          <p:nvSpPr>
            <p:cNvPr id="80" name="文本框 35"/>
            <p:cNvSpPr txBox="1">
              <a:spLocks noChangeArrowheads="1"/>
            </p:cNvSpPr>
            <p:nvPr/>
          </p:nvSpPr>
          <p:spPr bwMode="auto">
            <a:xfrm>
              <a:off x="9117" y="13190"/>
              <a:ext cx="1674"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操作不熟</a:t>
              </a:r>
              <a:endParaRPr lang="ja-JP" altLang="zh-CN">
                <a:latin typeface="微软雅黑" panose="020B0503020204020204" pitchFamily="34" charset="-122"/>
              </a:endParaRPr>
            </a:p>
          </p:txBody>
        </p:sp>
        <p:sp>
          <p:nvSpPr>
            <p:cNvPr id="81" name="文本框 34"/>
            <p:cNvSpPr txBox="1">
              <a:spLocks noChangeArrowheads="1"/>
            </p:cNvSpPr>
            <p:nvPr/>
          </p:nvSpPr>
          <p:spPr bwMode="auto">
            <a:xfrm>
              <a:off x="8230" y="15042"/>
              <a:ext cx="1675"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责任心不强</a:t>
              </a:r>
              <a:endParaRPr lang="ja-JP" altLang="zh-CN">
                <a:latin typeface="微软雅黑" panose="020B0503020204020204" pitchFamily="34" charset="-122"/>
              </a:endParaRPr>
            </a:p>
          </p:txBody>
        </p:sp>
        <p:grpSp>
          <p:nvGrpSpPr>
            <p:cNvPr id="82" name="组合 30"/>
            <p:cNvGrpSpPr>
              <a:grpSpLocks/>
            </p:cNvGrpSpPr>
            <p:nvPr/>
          </p:nvGrpSpPr>
          <p:grpSpPr bwMode="auto">
            <a:xfrm>
              <a:off x="2805" y="13563"/>
              <a:ext cx="1086" cy="987"/>
              <a:chOff x="0" y="0"/>
              <a:chExt cx="590" cy="544"/>
            </a:xfrm>
          </p:grpSpPr>
          <p:sp>
            <p:nvSpPr>
              <p:cNvPr id="111" name="直线 33"/>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 name="直线 32"/>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3" name="直线 31"/>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83" name="文本框 29"/>
            <p:cNvSpPr txBox="1">
              <a:spLocks noChangeArrowheads="1"/>
            </p:cNvSpPr>
            <p:nvPr/>
          </p:nvSpPr>
          <p:spPr bwMode="auto">
            <a:xfrm>
              <a:off x="2024" y="13744"/>
              <a:ext cx="800" cy="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设备</a:t>
              </a:r>
              <a:endParaRPr lang="ja-JP" altLang="zh-CN" dirty="0">
                <a:latin typeface="微软雅黑" panose="020B0503020204020204" pitchFamily="34" charset="-122"/>
              </a:endParaRPr>
            </a:p>
          </p:txBody>
        </p:sp>
        <p:sp>
          <p:nvSpPr>
            <p:cNvPr id="84" name="文本框 28"/>
            <p:cNvSpPr txBox="1">
              <a:spLocks noChangeArrowheads="1"/>
            </p:cNvSpPr>
            <p:nvPr/>
          </p:nvSpPr>
          <p:spPr bwMode="auto">
            <a:xfrm>
              <a:off x="2512" y="13098"/>
              <a:ext cx="1824" cy="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铜垫松动不平</a:t>
              </a:r>
              <a:endParaRPr lang="ja-JP" altLang="zh-CN" dirty="0">
                <a:latin typeface="微软雅黑" panose="020B0503020204020204" pitchFamily="34" charset="-122"/>
              </a:endParaRPr>
            </a:p>
          </p:txBody>
        </p:sp>
        <p:sp>
          <p:nvSpPr>
            <p:cNvPr id="85" name="文本框 27"/>
            <p:cNvSpPr txBox="1">
              <a:spLocks noChangeArrowheads="1"/>
            </p:cNvSpPr>
            <p:nvPr/>
          </p:nvSpPr>
          <p:spPr bwMode="auto">
            <a:xfrm>
              <a:off x="2362" y="14551"/>
              <a:ext cx="1331"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气压不稳</a:t>
              </a:r>
              <a:endParaRPr lang="ja-JP" altLang="zh-CN">
                <a:latin typeface="微软雅黑" panose="020B0503020204020204" pitchFamily="34" charset="-122"/>
              </a:endParaRPr>
            </a:p>
          </p:txBody>
        </p:sp>
        <p:grpSp>
          <p:nvGrpSpPr>
            <p:cNvPr id="86" name="组合 21"/>
            <p:cNvGrpSpPr>
              <a:grpSpLocks/>
            </p:cNvGrpSpPr>
            <p:nvPr/>
          </p:nvGrpSpPr>
          <p:grpSpPr bwMode="auto">
            <a:xfrm>
              <a:off x="4609" y="9811"/>
              <a:ext cx="1764" cy="1674"/>
              <a:chOff x="12" y="0"/>
              <a:chExt cx="723" cy="768"/>
            </a:xfrm>
          </p:grpSpPr>
          <p:grpSp>
            <p:nvGrpSpPr>
              <p:cNvPr id="106" name="组合 23"/>
              <p:cNvGrpSpPr>
                <a:grpSpLocks/>
              </p:cNvGrpSpPr>
              <p:nvPr/>
            </p:nvGrpSpPr>
            <p:grpSpPr bwMode="auto">
              <a:xfrm>
                <a:off x="12" y="0"/>
                <a:ext cx="590" cy="499"/>
                <a:chOff x="12" y="0"/>
                <a:chExt cx="590" cy="499"/>
              </a:xfrm>
            </p:grpSpPr>
            <p:sp>
              <p:nvSpPr>
                <p:cNvPr id="108" name="直线 26"/>
                <p:cNvSpPr>
                  <a:spLocks noChangeShapeType="1"/>
                </p:cNvSpPr>
                <p:nvPr/>
              </p:nvSpPr>
              <p:spPr bwMode="auto">
                <a:xfrm flipH="1">
                  <a:off x="12"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9" name="直线 25"/>
                <p:cNvSpPr>
                  <a:spLocks noChangeShapeType="1"/>
                </p:cNvSpPr>
                <p:nvPr/>
              </p:nvSpPr>
              <p:spPr bwMode="auto">
                <a:xfrm flipH="1">
                  <a:off x="182" y="0"/>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0" name="直线 24"/>
                <p:cNvSpPr>
                  <a:spLocks noChangeShapeType="1"/>
                </p:cNvSpPr>
                <p:nvPr/>
              </p:nvSpPr>
              <p:spPr bwMode="auto">
                <a:xfrm flipH="1" flipV="1">
                  <a:off x="273" y="317"/>
                  <a:ext cx="136" cy="182"/>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07" name="文本框 22"/>
              <p:cNvSpPr txBox="1">
                <a:spLocks noChangeArrowheads="1"/>
              </p:cNvSpPr>
              <p:nvPr/>
            </p:nvSpPr>
            <p:spPr bwMode="auto">
              <a:xfrm>
                <a:off x="485" y="42"/>
                <a:ext cx="25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盛具破损</a:t>
                </a:r>
                <a:endParaRPr lang="ja-JP" altLang="zh-CN" dirty="0">
                  <a:latin typeface="微软雅黑" panose="020B0503020204020204" pitchFamily="34" charset="-122"/>
                </a:endParaRPr>
              </a:p>
            </p:txBody>
          </p:sp>
        </p:grpSp>
        <p:sp>
          <p:nvSpPr>
            <p:cNvPr id="87" name="文本框 20"/>
            <p:cNvSpPr txBox="1">
              <a:spLocks noChangeArrowheads="1"/>
            </p:cNvSpPr>
            <p:nvPr/>
          </p:nvSpPr>
          <p:spPr bwMode="auto">
            <a:xfrm>
              <a:off x="4779" y="9254"/>
              <a:ext cx="1674" cy="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隔板变形</a:t>
              </a:r>
              <a:endParaRPr lang="ja-JP" altLang="zh-CN">
                <a:latin typeface="微软雅黑" panose="020B0503020204020204" pitchFamily="34" charset="-122"/>
              </a:endParaRPr>
            </a:p>
          </p:txBody>
        </p:sp>
        <p:sp>
          <p:nvSpPr>
            <p:cNvPr id="88" name="文本框 19"/>
            <p:cNvSpPr txBox="1">
              <a:spLocks noChangeArrowheads="1"/>
            </p:cNvSpPr>
            <p:nvPr/>
          </p:nvSpPr>
          <p:spPr bwMode="auto">
            <a:xfrm>
              <a:off x="5296" y="10875"/>
              <a:ext cx="1677"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支撑变形</a:t>
              </a:r>
              <a:endParaRPr lang="ja-JP" altLang="zh-CN">
                <a:latin typeface="微软雅黑" panose="020B0503020204020204" pitchFamily="34" charset="-122"/>
              </a:endParaRPr>
            </a:p>
          </p:txBody>
        </p:sp>
        <p:grpSp>
          <p:nvGrpSpPr>
            <p:cNvPr id="89" name="组合 15"/>
            <p:cNvGrpSpPr>
              <a:grpSpLocks/>
            </p:cNvGrpSpPr>
            <p:nvPr/>
          </p:nvGrpSpPr>
          <p:grpSpPr bwMode="auto">
            <a:xfrm>
              <a:off x="5862" y="13761"/>
              <a:ext cx="1085" cy="986"/>
              <a:chOff x="0" y="0"/>
              <a:chExt cx="590" cy="544"/>
            </a:xfrm>
          </p:grpSpPr>
          <p:sp>
            <p:nvSpPr>
              <p:cNvPr id="103" name="直线 18"/>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 name="直线 17"/>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 name="直线 16"/>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91" name="文本框 13"/>
            <p:cNvSpPr txBox="1">
              <a:spLocks noChangeArrowheads="1"/>
            </p:cNvSpPr>
            <p:nvPr/>
          </p:nvSpPr>
          <p:spPr bwMode="auto">
            <a:xfrm>
              <a:off x="5862" y="13190"/>
              <a:ext cx="1283"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设计缺陷</a:t>
              </a:r>
              <a:endParaRPr lang="ja-JP" altLang="zh-CN">
                <a:latin typeface="微软雅黑" panose="020B0503020204020204" pitchFamily="34" charset="-122"/>
              </a:endParaRPr>
            </a:p>
          </p:txBody>
        </p:sp>
        <p:sp>
          <p:nvSpPr>
            <p:cNvPr id="92" name="文本框 12"/>
            <p:cNvSpPr txBox="1">
              <a:spLocks noChangeArrowheads="1"/>
            </p:cNvSpPr>
            <p:nvPr/>
          </p:nvSpPr>
          <p:spPr bwMode="auto">
            <a:xfrm>
              <a:off x="5296" y="14811"/>
              <a:ext cx="1676"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a:solidFill>
                    <a:srgbClr val="003399"/>
                  </a:solidFill>
                  <a:latin typeface="微软雅黑" panose="020B0503020204020204" pitchFamily="34" charset="-122"/>
                  <a:cs typeface="華康粗圓體"/>
                </a:rPr>
                <a:t>裸露在外</a:t>
              </a:r>
              <a:endParaRPr lang="ja-JP" altLang="zh-CN">
                <a:latin typeface="微软雅黑" panose="020B0503020204020204" pitchFamily="34" charset="-122"/>
              </a:endParaRPr>
            </a:p>
          </p:txBody>
        </p:sp>
        <p:grpSp>
          <p:nvGrpSpPr>
            <p:cNvPr id="93" name="组合 8"/>
            <p:cNvGrpSpPr>
              <a:grpSpLocks/>
            </p:cNvGrpSpPr>
            <p:nvPr/>
          </p:nvGrpSpPr>
          <p:grpSpPr bwMode="auto">
            <a:xfrm>
              <a:off x="9214" y="13663"/>
              <a:ext cx="1283" cy="1185"/>
              <a:chOff x="0" y="0"/>
              <a:chExt cx="590" cy="544"/>
            </a:xfrm>
          </p:grpSpPr>
          <p:sp>
            <p:nvSpPr>
              <p:cNvPr id="100" name="直线 11"/>
              <p:cNvSpPr>
                <a:spLocks noChangeShapeType="1"/>
              </p:cNvSpPr>
              <p:nvPr/>
            </p:nvSpPr>
            <p:spPr bwMode="auto">
              <a:xfrm rot="10800000" flipH="1">
                <a:off x="0" y="272"/>
                <a:ext cx="590" cy="0"/>
              </a:xfrm>
              <a:prstGeom prst="line">
                <a:avLst/>
              </a:prstGeom>
              <a:noFill/>
              <a:ln w="28575">
                <a:solidFill>
                  <a:srgbClr val="666699"/>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 name="直线 10"/>
              <p:cNvSpPr>
                <a:spLocks noChangeShapeType="1"/>
              </p:cNvSpPr>
              <p:nvPr/>
            </p:nvSpPr>
            <p:spPr bwMode="auto">
              <a:xfrm rot="10800000" flipH="1">
                <a:off x="226" y="318"/>
                <a:ext cx="181" cy="226"/>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 name="直线 9"/>
              <p:cNvSpPr>
                <a:spLocks noChangeShapeType="1"/>
              </p:cNvSpPr>
              <p:nvPr/>
            </p:nvSpPr>
            <p:spPr bwMode="auto">
              <a:xfrm rot="10800000" flipH="1" flipV="1">
                <a:off x="159" y="0"/>
                <a:ext cx="158" cy="227"/>
              </a:xfrm>
              <a:prstGeom prst="line">
                <a:avLst/>
              </a:prstGeom>
              <a:noFill/>
              <a:ln w="9525">
                <a:solidFill>
                  <a:srgbClr val="163794"/>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94" name="文本框 7"/>
            <p:cNvSpPr txBox="1">
              <a:spLocks noChangeArrowheads="1"/>
            </p:cNvSpPr>
            <p:nvPr/>
          </p:nvSpPr>
          <p:spPr bwMode="auto">
            <a:xfrm>
              <a:off x="9263" y="11367"/>
              <a:ext cx="886" cy="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6600"/>
                  </a:solidFill>
                  <a:latin typeface="微软雅黑" panose="020B0503020204020204" pitchFamily="34" charset="-122"/>
                </a:rPr>
                <a:t>人为因素</a:t>
              </a:r>
              <a:endParaRPr lang="ja-JP" altLang="zh-CN" dirty="0">
                <a:latin typeface="微软雅黑" panose="020B0503020204020204" pitchFamily="34" charset="-122"/>
              </a:endParaRPr>
            </a:p>
          </p:txBody>
        </p:sp>
        <p:sp>
          <p:nvSpPr>
            <p:cNvPr id="95" name="文本框 6"/>
            <p:cNvSpPr txBox="1">
              <a:spLocks noChangeArrowheads="1"/>
            </p:cNvSpPr>
            <p:nvPr/>
          </p:nvSpPr>
          <p:spPr bwMode="auto">
            <a:xfrm>
              <a:off x="10186" y="10869"/>
              <a:ext cx="1554"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b="1" dirty="0">
                  <a:solidFill>
                    <a:srgbClr val="000000"/>
                  </a:solidFill>
                  <a:latin typeface="微软雅黑" panose="020B0503020204020204" pitchFamily="34" charset="-122"/>
                  <a:cs typeface="華康粗圓體"/>
                </a:rPr>
                <a:t>操作马虎</a:t>
              </a:r>
              <a:endParaRPr lang="ja-JP" altLang="zh-CN" dirty="0">
                <a:latin typeface="微软雅黑" panose="020B0503020204020204" pitchFamily="34" charset="-122"/>
              </a:endParaRPr>
            </a:p>
          </p:txBody>
        </p:sp>
        <p:sp>
          <p:nvSpPr>
            <p:cNvPr id="96" name="文本框 5"/>
            <p:cNvSpPr txBox="1">
              <a:spLocks noChangeArrowheads="1"/>
            </p:cNvSpPr>
            <p:nvPr/>
          </p:nvSpPr>
          <p:spPr bwMode="auto">
            <a:xfrm>
              <a:off x="10222" y="12457"/>
              <a:ext cx="1482"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50" tIns="26975" rIns="53950" bIns="26975"/>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r>
                <a:rPr lang="ja-JP" altLang="zh-CN" sz="900" dirty="0">
                  <a:solidFill>
                    <a:srgbClr val="003399"/>
                  </a:solidFill>
                  <a:latin typeface="微软雅黑" panose="020B0503020204020204" pitchFamily="34" charset="-122"/>
                  <a:cs typeface="華康粗圓體"/>
                </a:rPr>
                <a:t>野蛮操作</a:t>
              </a:r>
              <a:endParaRPr lang="ja-JP" altLang="zh-CN" dirty="0">
                <a:latin typeface="微软雅黑" panose="020B0503020204020204" pitchFamily="34" charset="-122"/>
              </a:endParaRPr>
            </a:p>
          </p:txBody>
        </p:sp>
        <p:sp>
          <p:nvSpPr>
            <p:cNvPr id="97" name="椭圆 4"/>
            <p:cNvSpPr>
              <a:spLocks noChangeArrowheads="1"/>
            </p:cNvSpPr>
            <p:nvPr/>
          </p:nvSpPr>
          <p:spPr bwMode="auto">
            <a:xfrm>
              <a:off x="10004" y="10601"/>
              <a:ext cx="1182" cy="1185"/>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latin typeface="微软雅黑" panose="020B0503020204020204" pitchFamily="34" charset="-122"/>
              </a:endParaRPr>
            </a:p>
          </p:txBody>
        </p:sp>
        <p:sp>
          <p:nvSpPr>
            <p:cNvPr id="98" name="椭圆 3"/>
            <p:cNvSpPr>
              <a:spLocks noChangeArrowheads="1"/>
            </p:cNvSpPr>
            <p:nvPr/>
          </p:nvSpPr>
          <p:spPr bwMode="auto">
            <a:xfrm>
              <a:off x="6652" y="10601"/>
              <a:ext cx="1182" cy="1185"/>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a:solidFill>
                    <a:schemeClr val="tx1"/>
                  </a:solidFill>
                  <a:latin typeface="Arial" panose="020B0604020202020204" pitchFamily="34" charset="0"/>
                  <a:ea typeface="微软雅黑" panose="020B0503020204020204" pitchFamily="34" charset="-122"/>
                </a:defRPr>
              </a:lvl1pPr>
              <a:lvl2pPr marL="742950" indent="-285750">
                <a:defRPr kumimoji="1">
                  <a:solidFill>
                    <a:schemeClr val="tx1"/>
                  </a:solidFill>
                  <a:latin typeface="Arial" panose="020B0604020202020204" pitchFamily="34" charset="0"/>
                  <a:ea typeface="微软雅黑" panose="020B0503020204020204" pitchFamily="34" charset="-122"/>
                </a:defRPr>
              </a:lvl2pPr>
              <a:lvl3pPr marL="1143000" indent="-228600">
                <a:defRPr kumimoji="1">
                  <a:solidFill>
                    <a:schemeClr val="tx1"/>
                  </a:solidFill>
                  <a:latin typeface="Arial" panose="020B0604020202020204" pitchFamily="34" charset="0"/>
                  <a:ea typeface="微软雅黑" panose="020B0503020204020204" pitchFamily="34" charset="-122"/>
                </a:defRPr>
              </a:lvl3pPr>
              <a:lvl4pPr marL="1600200" indent="-228600">
                <a:defRPr kumimoji="1">
                  <a:solidFill>
                    <a:schemeClr val="tx1"/>
                  </a:solidFill>
                  <a:latin typeface="Arial" panose="020B0604020202020204" pitchFamily="34" charset="0"/>
                  <a:ea typeface="微软雅黑" panose="020B0503020204020204" pitchFamily="34" charset="-122"/>
                </a:defRPr>
              </a:lvl4pPr>
              <a:lvl5pPr marL="2057400" indent="-228600">
                <a:defRPr kumimoji="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latin typeface="微软雅黑" panose="020B0503020204020204" pitchFamily="34" charset="-122"/>
              </a:endParaRPr>
            </a:p>
          </p:txBody>
        </p:sp>
        <p:sp>
          <p:nvSpPr>
            <p:cNvPr id="99" name="自选图形 2"/>
            <p:cNvSpPr>
              <a:spLocks noChangeArrowheads="1"/>
            </p:cNvSpPr>
            <p:nvPr/>
          </p:nvSpPr>
          <p:spPr bwMode="auto">
            <a:xfrm>
              <a:off x="3427" y="9021"/>
              <a:ext cx="992" cy="1622"/>
            </a:xfrm>
            <a:prstGeom prst="star8">
              <a:avLst>
                <a:gd name="adj" fmla="val 38250"/>
              </a:avLst>
            </a:prstGeom>
            <a:solidFill>
              <a:srgbClr val="F09C2A"/>
            </a:solidFill>
            <a:ln w="9525">
              <a:noFill/>
              <a:miter lim="800000"/>
              <a:headEnd/>
              <a:tailEnd/>
            </a:ln>
            <a:effectLst>
              <a:outerShdw dist="17961" dir="2700000" algn="ctr" rotWithShape="0">
                <a:srgbClr val="3D5C99"/>
              </a:outerShdw>
            </a:effectLst>
          </p:spPr>
          <p:txBody>
            <a:bodyPr lIns="0" tIns="0" rIns="0" bIns="0" anchor="ctr"/>
            <a:lstStyle/>
            <a:p>
              <a:pPr algn="ctr">
                <a:defRPr/>
              </a:pPr>
              <a:r>
                <a:rPr lang="ja-JP" sz="1200" b="1" dirty="0">
                  <a:solidFill>
                    <a:schemeClr val="bg1"/>
                  </a:solidFill>
                  <a:latin typeface="微软雅黑" panose="020B0503020204020204" pitchFamily="34" charset="-122"/>
                  <a:ea typeface="微软雅黑" panose="020B0503020204020204" pitchFamily="34" charset="-122"/>
                  <a:cs typeface="華康粗圓體"/>
                </a:rPr>
                <a:t>物料</a:t>
              </a:r>
              <a:endParaRPr lang="ja-JP" sz="2800" dirty="0">
                <a:solidFill>
                  <a:schemeClr val="bg1"/>
                </a:solidFill>
                <a:latin typeface="微软雅黑" panose="020B0503020204020204" pitchFamily="34" charset="-122"/>
                <a:ea typeface="微软雅黑" panose="020B0503020204020204" pitchFamily="34" charset="-122"/>
              </a:endParaRPr>
            </a:p>
          </p:txBody>
        </p:sp>
      </p:grpSp>
      <p:sp>
        <p:nvSpPr>
          <p:cNvPr id="147" name="文本框 1"/>
          <p:cNvSpPr txBox="1">
            <a:spLocks noChangeArrowheads="1"/>
          </p:cNvSpPr>
          <p:nvPr/>
        </p:nvSpPr>
        <p:spPr bwMode="auto">
          <a:xfrm>
            <a:off x="758415" y="300084"/>
            <a:ext cx="204414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鱼骨图案例</a:t>
            </a:r>
          </a:p>
        </p:txBody>
      </p:sp>
    </p:spTree>
    <p:extLst>
      <p:ext uri="{BB962C8B-B14F-4D97-AF65-F5344CB8AC3E}">
        <p14:creationId xmlns:p14="http://schemas.microsoft.com/office/powerpoint/2010/main" val="3229882687"/>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8655100" y="1189117"/>
            <a:ext cx="1045028" cy="655984"/>
          </a:xfrm>
          <a:prstGeom prst="rect">
            <a:avLst/>
          </a:prstGeom>
          <a:solidFill>
            <a:srgbClr val="D2413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prstClr val="white"/>
                </a:solidFill>
                <a:latin typeface="微软雅黑" panose="020B0503020204020204" pitchFamily="34" charset="-122"/>
                <a:ea typeface="微软雅黑" panose="020B0503020204020204" pitchFamily="34" charset="-122"/>
              </a:rPr>
              <a:t>原因</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5477600" y="1189117"/>
            <a:ext cx="1045028" cy="6559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prstClr val="black"/>
                </a:solidFill>
                <a:latin typeface="微软雅黑" panose="020B0503020204020204" pitchFamily="34" charset="-122"/>
                <a:ea typeface="微软雅黑" panose="020B0503020204020204" pitchFamily="34" charset="-122"/>
              </a:rPr>
              <a:t>原因</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7066350" y="1189117"/>
            <a:ext cx="1045028" cy="6559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微软雅黑" panose="020B0503020204020204" pitchFamily="34" charset="-122"/>
                <a:ea typeface="微软雅黑" panose="020B0503020204020204" pitchFamily="34" charset="-122"/>
              </a:rPr>
              <a:t>结果</a:t>
            </a:r>
          </a:p>
        </p:txBody>
      </p:sp>
      <p:sp>
        <p:nvSpPr>
          <p:cNvPr id="7" name="矩形 6"/>
          <p:cNvSpPr/>
          <p:nvPr/>
        </p:nvSpPr>
        <p:spPr>
          <a:xfrm>
            <a:off x="10243849" y="1189117"/>
            <a:ext cx="1045028" cy="6559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微软雅黑" panose="020B0503020204020204" pitchFamily="34" charset="-122"/>
                <a:ea typeface="微软雅黑" panose="020B0503020204020204" pitchFamily="34" charset="-122"/>
              </a:rPr>
              <a:t>结果</a:t>
            </a:r>
          </a:p>
        </p:txBody>
      </p:sp>
      <p:cxnSp>
        <p:nvCxnSpPr>
          <p:cNvPr id="8" name="直接箭头连接符 7"/>
          <p:cNvCxnSpPr>
            <a:stCxn id="5" idx="3"/>
            <a:endCxn id="6" idx="1"/>
          </p:cNvCxnSpPr>
          <p:nvPr/>
        </p:nvCxnSpPr>
        <p:spPr>
          <a:xfrm>
            <a:off x="6522628" y="1517109"/>
            <a:ext cx="543722" cy="0"/>
          </a:xfrm>
          <a:prstGeom prst="straightConnector1">
            <a:avLst/>
          </a:prstGeom>
          <a:ln w="28575">
            <a:solidFill>
              <a:srgbClr val="385D8A"/>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7" idx="1"/>
            <a:endCxn id="4" idx="3"/>
          </p:cNvCxnSpPr>
          <p:nvPr/>
        </p:nvCxnSpPr>
        <p:spPr>
          <a:xfrm flipH="1">
            <a:off x="9700128" y="1517109"/>
            <a:ext cx="54372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502366" y="2552681"/>
            <a:ext cx="1045028" cy="655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prstClr val="black"/>
                </a:solidFill>
                <a:latin typeface="微软雅黑" panose="020B0503020204020204" pitchFamily="34" charset="-122"/>
                <a:ea typeface="微软雅黑" panose="020B0503020204020204" pitchFamily="34" charset="-122"/>
              </a:rPr>
              <a:t>原因</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9366881" y="2552681"/>
            <a:ext cx="1045028" cy="6559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微软雅黑" panose="020B0503020204020204" pitchFamily="34" charset="-122"/>
                <a:ea typeface="微软雅黑" panose="020B0503020204020204" pitchFamily="34" charset="-122"/>
              </a:rPr>
              <a:t>原因</a:t>
            </a:r>
          </a:p>
        </p:txBody>
      </p:sp>
      <p:cxnSp>
        <p:nvCxnSpPr>
          <p:cNvPr id="12" name="直接箭头连接符 11"/>
          <p:cNvCxnSpPr>
            <a:stCxn id="11" idx="1"/>
            <a:endCxn id="10" idx="3"/>
          </p:cNvCxnSpPr>
          <p:nvPr/>
        </p:nvCxnSpPr>
        <p:spPr>
          <a:xfrm flipH="1">
            <a:off x="8547394" y="2880673"/>
            <a:ext cx="81948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652365" y="2552681"/>
            <a:ext cx="1045028" cy="655984"/>
          </a:xfrm>
          <a:prstGeom prst="rect">
            <a:avLst/>
          </a:prstGeom>
          <a:solidFill>
            <a:srgbClr val="D2413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问题</a:t>
            </a:r>
          </a:p>
        </p:txBody>
      </p:sp>
      <p:cxnSp>
        <p:nvCxnSpPr>
          <p:cNvPr id="14" name="直接箭头连接符 13"/>
          <p:cNvCxnSpPr>
            <a:stCxn id="10" idx="1"/>
            <a:endCxn id="13" idx="3"/>
          </p:cNvCxnSpPr>
          <p:nvPr/>
        </p:nvCxnSpPr>
        <p:spPr>
          <a:xfrm flipH="1">
            <a:off x="6697393" y="2880673"/>
            <a:ext cx="80497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715251" y="2511341"/>
            <a:ext cx="769257" cy="369332"/>
          </a:xfrm>
          <a:prstGeom prst="rect">
            <a:avLst/>
          </a:prstGeom>
          <a:noFill/>
          <a:ln>
            <a:noFill/>
          </a:ln>
        </p:spPr>
        <p:txBody>
          <a:bodyPr wrap="square" rtlCol="0">
            <a:spAutoFit/>
          </a:bodyPr>
          <a:lstStyle/>
          <a:p>
            <a:pPr>
              <a:buClr>
                <a:srgbClr val="C00000"/>
              </a:buClr>
            </a:pPr>
            <a:r>
              <a:rPr lang="en-US" altLang="zh-CN" b="1" dirty="0" smtClean="0">
                <a:solidFill>
                  <a:srgbClr val="D24132"/>
                </a:solidFill>
                <a:latin typeface="微软雅黑" panose="020B0503020204020204" pitchFamily="34" charset="-122"/>
                <a:ea typeface="微软雅黑" panose="020B0503020204020204" pitchFamily="34" charset="-122"/>
              </a:rPr>
              <a:t>Why</a:t>
            </a:r>
            <a:endParaRPr lang="zh-CN" altLang="en-US" b="1" dirty="0">
              <a:solidFill>
                <a:srgbClr val="D24132"/>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575805" y="2511341"/>
            <a:ext cx="769257" cy="369332"/>
          </a:xfrm>
          <a:prstGeom prst="rect">
            <a:avLst/>
          </a:prstGeom>
          <a:noFill/>
          <a:ln>
            <a:noFill/>
          </a:ln>
        </p:spPr>
        <p:txBody>
          <a:bodyPr wrap="square" rtlCol="0">
            <a:spAutoFit/>
          </a:bodyPr>
          <a:lstStyle/>
          <a:p>
            <a:pPr>
              <a:buClr>
                <a:srgbClr val="C00000"/>
              </a:buClr>
            </a:pPr>
            <a:r>
              <a:rPr lang="en-US" altLang="zh-CN" b="1" dirty="0" smtClean="0">
                <a:solidFill>
                  <a:srgbClr val="D24132"/>
                </a:solidFill>
                <a:latin typeface="微软雅黑" panose="020B0503020204020204" pitchFamily="34" charset="-122"/>
                <a:ea typeface="微软雅黑" panose="020B0503020204020204" pitchFamily="34" charset="-122"/>
              </a:rPr>
              <a:t>Why</a:t>
            </a:r>
            <a:endParaRPr lang="zh-CN" altLang="en-US" b="1" dirty="0">
              <a:solidFill>
                <a:srgbClr val="D24132"/>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62780" y="2922013"/>
            <a:ext cx="874198" cy="369332"/>
          </a:xfrm>
          <a:prstGeom prst="rect">
            <a:avLst/>
          </a:prstGeom>
          <a:noFill/>
          <a:ln>
            <a:noFill/>
          </a:ln>
        </p:spPr>
        <p:txBody>
          <a:bodyPr wrap="square" rtlCol="0">
            <a:spAutoFit/>
          </a:bodyPr>
          <a:lstStyle/>
          <a:p>
            <a:pPr>
              <a:buClr>
                <a:srgbClr val="C00000"/>
              </a:buClr>
            </a:pPr>
            <a:r>
              <a:rPr lang="zh-CN" altLang="en-US" b="1" dirty="0">
                <a:solidFill>
                  <a:srgbClr val="D24132"/>
                </a:solidFill>
                <a:latin typeface="微软雅黑" panose="020B0503020204020204" pitchFamily="34" charset="-122"/>
                <a:ea typeface="微软雅黑" panose="020B0503020204020204" pitchFamily="34" charset="-122"/>
              </a:rPr>
              <a:t>为什么</a:t>
            </a:r>
          </a:p>
        </p:txBody>
      </p:sp>
      <p:sp>
        <p:nvSpPr>
          <p:cNvPr id="18" name="文本框 17"/>
          <p:cNvSpPr txBox="1"/>
          <p:nvPr/>
        </p:nvSpPr>
        <p:spPr>
          <a:xfrm>
            <a:off x="8512782" y="2907846"/>
            <a:ext cx="874198" cy="369332"/>
          </a:xfrm>
          <a:prstGeom prst="rect">
            <a:avLst/>
          </a:prstGeom>
          <a:noFill/>
          <a:ln>
            <a:noFill/>
          </a:ln>
        </p:spPr>
        <p:txBody>
          <a:bodyPr wrap="square" rtlCol="0">
            <a:spAutoFit/>
          </a:bodyPr>
          <a:lstStyle/>
          <a:p>
            <a:pPr>
              <a:buClr>
                <a:srgbClr val="C00000"/>
              </a:buClr>
            </a:pPr>
            <a:r>
              <a:rPr lang="zh-CN" altLang="en-US" b="1" dirty="0">
                <a:solidFill>
                  <a:srgbClr val="D24132"/>
                </a:solidFill>
                <a:latin typeface="微软雅黑" panose="020B0503020204020204" pitchFamily="34" charset="-122"/>
                <a:ea typeface="微软雅黑" panose="020B0503020204020204" pitchFamily="34" charset="-122"/>
              </a:rPr>
              <a:t>为什么</a:t>
            </a:r>
          </a:p>
        </p:txBody>
      </p:sp>
      <p:sp>
        <p:nvSpPr>
          <p:cNvPr id="19" name="矩形 18"/>
          <p:cNvSpPr/>
          <p:nvPr/>
        </p:nvSpPr>
        <p:spPr>
          <a:xfrm>
            <a:off x="7437622" y="4042354"/>
            <a:ext cx="1045028" cy="655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prstClr val="black"/>
                </a:solidFill>
                <a:latin typeface="微软雅黑" panose="020B0503020204020204" pitchFamily="34" charset="-122"/>
                <a:ea typeface="微软雅黑" panose="020B0503020204020204" pitchFamily="34" charset="-122"/>
              </a:rPr>
              <a:t>原因</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0" name="矩形 19"/>
          <p:cNvSpPr/>
          <p:nvPr/>
        </p:nvSpPr>
        <p:spPr>
          <a:xfrm>
            <a:off x="9521513" y="4509948"/>
            <a:ext cx="1045028" cy="6559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微软雅黑" panose="020B0503020204020204" pitchFamily="34" charset="-122"/>
                <a:ea typeface="微软雅黑" panose="020B0503020204020204" pitchFamily="34" charset="-122"/>
              </a:rPr>
              <a:t>原因</a:t>
            </a:r>
          </a:p>
        </p:txBody>
      </p:sp>
      <p:cxnSp>
        <p:nvCxnSpPr>
          <p:cNvPr id="21" name="直接箭头连接符 20"/>
          <p:cNvCxnSpPr>
            <a:stCxn id="20" idx="1"/>
          </p:cNvCxnSpPr>
          <p:nvPr/>
        </p:nvCxnSpPr>
        <p:spPr>
          <a:xfrm flipH="1">
            <a:off x="8708618" y="4837940"/>
            <a:ext cx="81289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5587621" y="4042354"/>
            <a:ext cx="1045028" cy="655984"/>
          </a:xfrm>
          <a:prstGeom prst="rect">
            <a:avLst/>
          </a:prstGeom>
          <a:solidFill>
            <a:srgbClr val="D2413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问题</a:t>
            </a:r>
          </a:p>
        </p:txBody>
      </p:sp>
      <p:cxnSp>
        <p:nvCxnSpPr>
          <p:cNvPr id="23" name="直接箭头连接符 22"/>
          <p:cNvCxnSpPr>
            <a:stCxn id="19" idx="1"/>
            <a:endCxn id="22" idx="3"/>
          </p:cNvCxnSpPr>
          <p:nvPr/>
        </p:nvCxnSpPr>
        <p:spPr>
          <a:xfrm flipH="1">
            <a:off x="6632649" y="4370346"/>
            <a:ext cx="80497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650507" y="4001014"/>
            <a:ext cx="769257" cy="369332"/>
          </a:xfrm>
          <a:prstGeom prst="rect">
            <a:avLst/>
          </a:prstGeom>
          <a:noFill/>
          <a:ln>
            <a:noFill/>
          </a:ln>
        </p:spPr>
        <p:txBody>
          <a:bodyPr wrap="square" rtlCol="0">
            <a:spAutoFit/>
          </a:bodyPr>
          <a:lstStyle/>
          <a:p>
            <a:pPr>
              <a:buClr>
                <a:srgbClr val="C00000"/>
              </a:buClr>
            </a:pPr>
            <a:r>
              <a:rPr lang="en-US" altLang="zh-CN" b="1" dirty="0" smtClean="0">
                <a:solidFill>
                  <a:srgbClr val="D24132"/>
                </a:solidFill>
                <a:latin typeface="微软雅黑" panose="020B0503020204020204" pitchFamily="34" charset="-122"/>
                <a:ea typeface="微软雅黑" panose="020B0503020204020204" pitchFamily="34" charset="-122"/>
              </a:rPr>
              <a:t>Why</a:t>
            </a:r>
            <a:endParaRPr lang="zh-CN" altLang="en-US" b="1" dirty="0">
              <a:solidFill>
                <a:srgbClr val="D2413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730437" y="4468608"/>
            <a:ext cx="769257" cy="369332"/>
          </a:xfrm>
          <a:prstGeom prst="rect">
            <a:avLst/>
          </a:prstGeom>
          <a:noFill/>
          <a:ln>
            <a:noFill/>
          </a:ln>
        </p:spPr>
        <p:txBody>
          <a:bodyPr wrap="square" rtlCol="0">
            <a:spAutoFit/>
          </a:bodyPr>
          <a:lstStyle/>
          <a:p>
            <a:pPr>
              <a:buClr>
                <a:srgbClr val="C00000"/>
              </a:buClr>
            </a:pPr>
            <a:r>
              <a:rPr lang="en-US" altLang="zh-CN" b="1" dirty="0" smtClean="0">
                <a:solidFill>
                  <a:srgbClr val="D24132"/>
                </a:solidFill>
                <a:latin typeface="微软雅黑" panose="020B0503020204020204" pitchFamily="34" charset="-122"/>
                <a:ea typeface="微软雅黑" panose="020B0503020204020204" pitchFamily="34" charset="-122"/>
              </a:rPr>
              <a:t>Why</a:t>
            </a:r>
            <a:endParaRPr lang="zh-CN" altLang="en-US" b="1" dirty="0">
              <a:solidFill>
                <a:srgbClr val="D24132"/>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598036" y="4411686"/>
            <a:ext cx="874198" cy="369332"/>
          </a:xfrm>
          <a:prstGeom prst="rect">
            <a:avLst/>
          </a:prstGeom>
          <a:noFill/>
          <a:ln>
            <a:noFill/>
          </a:ln>
        </p:spPr>
        <p:txBody>
          <a:bodyPr wrap="square" rtlCol="0">
            <a:spAutoFit/>
          </a:bodyPr>
          <a:lstStyle/>
          <a:p>
            <a:pPr>
              <a:buClr>
                <a:srgbClr val="C00000"/>
              </a:buClr>
            </a:pPr>
            <a:r>
              <a:rPr lang="zh-CN" altLang="en-US" b="1" dirty="0">
                <a:solidFill>
                  <a:srgbClr val="D24132"/>
                </a:solidFill>
                <a:latin typeface="微软雅黑" panose="020B0503020204020204" pitchFamily="34" charset="-122"/>
                <a:ea typeface="微软雅黑" panose="020B0503020204020204" pitchFamily="34" charset="-122"/>
              </a:rPr>
              <a:t>为什么</a:t>
            </a:r>
          </a:p>
        </p:txBody>
      </p:sp>
      <p:sp>
        <p:nvSpPr>
          <p:cNvPr id="27" name="文本框 26"/>
          <p:cNvSpPr txBox="1"/>
          <p:nvPr/>
        </p:nvSpPr>
        <p:spPr>
          <a:xfrm>
            <a:off x="8667414" y="4865113"/>
            <a:ext cx="874198" cy="369332"/>
          </a:xfrm>
          <a:prstGeom prst="rect">
            <a:avLst/>
          </a:prstGeom>
          <a:noFill/>
          <a:ln>
            <a:noFill/>
          </a:ln>
        </p:spPr>
        <p:txBody>
          <a:bodyPr wrap="square" rtlCol="0">
            <a:spAutoFit/>
          </a:bodyPr>
          <a:lstStyle/>
          <a:p>
            <a:pPr>
              <a:buClr>
                <a:srgbClr val="C00000"/>
              </a:buClr>
            </a:pPr>
            <a:r>
              <a:rPr lang="zh-CN" altLang="en-US" b="1" dirty="0">
                <a:solidFill>
                  <a:srgbClr val="D24132"/>
                </a:solidFill>
                <a:latin typeface="微软雅黑" panose="020B0503020204020204" pitchFamily="34" charset="-122"/>
                <a:ea typeface="微软雅黑" panose="020B0503020204020204" pitchFamily="34" charset="-122"/>
              </a:rPr>
              <a:t>为什么</a:t>
            </a:r>
          </a:p>
        </p:txBody>
      </p:sp>
      <p:sp>
        <p:nvSpPr>
          <p:cNvPr id="28" name="矩形 27"/>
          <p:cNvSpPr/>
          <p:nvPr/>
        </p:nvSpPr>
        <p:spPr>
          <a:xfrm>
            <a:off x="7437622" y="5067670"/>
            <a:ext cx="1045028" cy="655984"/>
          </a:xfrm>
          <a:prstGeom prst="rect">
            <a:avLst/>
          </a:prstGeom>
          <a:solidFill>
            <a:srgbClr val="D2413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问题</a:t>
            </a:r>
          </a:p>
        </p:txBody>
      </p:sp>
      <p:cxnSp>
        <p:nvCxnSpPr>
          <p:cNvPr id="29" name="肘形连接符 28"/>
          <p:cNvCxnSpPr>
            <a:stCxn id="19" idx="3"/>
            <a:endCxn id="28" idx="3"/>
          </p:cNvCxnSpPr>
          <p:nvPr/>
        </p:nvCxnSpPr>
        <p:spPr>
          <a:xfrm>
            <a:off x="8482650" y="4370346"/>
            <a:ext cx="12700" cy="1025316"/>
          </a:xfrm>
          <a:prstGeom prst="bentConnector3">
            <a:avLst>
              <a:gd name="adj1" fmla="val 1800000"/>
            </a:avLst>
          </a:prstGeom>
          <a:ln w="28575">
            <a:solidFill>
              <a:srgbClr val="385D8A"/>
            </a:solidFill>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30" name="图示 29"/>
          <p:cNvGraphicFramePr/>
          <p:nvPr>
            <p:extLst/>
          </p:nvPr>
        </p:nvGraphicFramePr>
        <p:xfrm>
          <a:off x="532660" y="1331662"/>
          <a:ext cx="405611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矩形 30"/>
          <p:cNvSpPr/>
          <p:nvPr/>
        </p:nvSpPr>
        <p:spPr>
          <a:xfrm>
            <a:off x="0" y="6092986"/>
            <a:ext cx="12192000" cy="523220"/>
          </a:xfrm>
          <a:prstGeom prst="rect">
            <a:avLst/>
          </a:prstGeom>
        </p:spPr>
        <p:txBody>
          <a:bodyPr wrap="square">
            <a:spAutoFit/>
          </a:bodyPr>
          <a:lstStyle/>
          <a:p>
            <a:pPr algn="ctr"/>
            <a:r>
              <a:rPr lang="zh-CN" altLang="en-US" sz="2800" b="1" dirty="0">
                <a:solidFill>
                  <a:srgbClr val="5C5C5C"/>
                </a:solidFill>
                <a:latin typeface="微软雅黑" panose="020B0503020204020204" pitchFamily="34" charset="-122"/>
                <a:ea typeface="微软雅黑" panose="020B0503020204020204" pitchFamily="34" charset="-122"/>
              </a:rPr>
              <a:t>因果关系可以通过右侧模型，正常情况下前因后果，由原因导致结果。</a:t>
            </a:r>
            <a:endParaRPr lang="zh-CN" altLang="en-US" sz="2800" dirty="0">
              <a:solidFill>
                <a:prstClr val="black"/>
              </a:solidFill>
            </a:endParaRPr>
          </a:p>
        </p:txBody>
      </p:sp>
      <p:cxnSp>
        <p:nvCxnSpPr>
          <p:cNvPr id="33" name="直接连接符 32"/>
          <p:cNvCxnSpPr/>
          <p:nvPr/>
        </p:nvCxnSpPr>
        <p:spPr>
          <a:xfrm>
            <a:off x="532660" y="5974672"/>
            <a:ext cx="10857390" cy="0"/>
          </a:xfrm>
          <a:prstGeom prst="line">
            <a:avLst/>
          </a:prstGeom>
          <a:ln w="19050">
            <a:solidFill>
              <a:srgbClr val="F09C2A"/>
            </a:solidFill>
            <a:prstDash val="sysDot"/>
          </a:ln>
        </p:spPr>
        <p:style>
          <a:lnRef idx="1">
            <a:schemeClr val="accent1"/>
          </a:lnRef>
          <a:fillRef idx="0">
            <a:schemeClr val="accent1"/>
          </a:fillRef>
          <a:effectRef idx="0">
            <a:schemeClr val="accent1"/>
          </a:effectRef>
          <a:fontRef idx="minor">
            <a:schemeClr val="tx1"/>
          </a:fontRef>
        </p:style>
      </p:cxnSp>
      <p:sp>
        <p:nvSpPr>
          <p:cNvPr id="34" name="文本框 1"/>
          <p:cNvSpPr txBox="1">
            <a:spLocks noChangeArrowheads="1"/>
          </p:cNvSpPr>
          <p:nvPr/>
        </p:nvSpPr>
        <p:spPr bwMode="auto">
          <a:xfrm>
            <a:off x="721093" y="309415"/>
            <a:ext cx="2417650"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900" b="1" dirty="0" smtClean="0">
                <a:solidFill>
                  <a:srgbClr val="595959"/>
                </a:solidFill>
                <a:latin typeface="微软雅黑" panose="020B0503020204020204" pitchFamily="34" charset="-122"/>
                <a:ea typeface="微软雅黑" panose="020B0503020204020204" pitchFamily="34" charset="-122"/>
              </a:rPr>
              <a:t>5 Whys </a:t>
            </a:r>
            <a:r>
              <a:rPr lang="zh-CN" altLang="en-US" sz="2900" b="1" dirty="0" smtClean="0">
                <a:solidFill>
                  <a:srgbClr val="595959"/>
                </a:solidFill>
                <a:latin typeface="微软雅黑" panose="020B0503020204020204" pitchFamily="34" charset="-122"/>
                <a:ea typeface="微软雅黑" panose="020B0503020204020204" pitchFamily="34" charset="-122"/>
              </a:rPr>
              <a:t>模型</a:t>
            </a:r>
            <a:endParaRPr lang="zh-CN" altLang="en-US" sz="29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5409532"/>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1642188" y="2118049"/>
            <a:ext cx="9591869" cy="2313992"/>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object 2"/>
          <p:cNvSpPr txBox="1"/>
          <p:nvPr/>
        </p:nvSpPr>
        <p:spPr>
          <a:xfrm>
            <a:off x="1987422" y="2882718"/>
            <a:ext cx="8612154" cy="654025"/>
          </a:xfrm>
          <a:prstGeom prst="rect">
            <a:avLst/>
          </a:prstGeom>
        </p:spPr>
        <p:txBody>
          <a:bodyPr vert="horz" wrap="square" lIns="0" tIns="0" rIns="0" bIns="0" rtlCol="0">
            <a:spAutoFit/>
          </a:bodyPr>
          <a:lstStyle/>
          <a:p>
            <a:pPr marL="12700">
              <a:lnSpc>
                <a:spcPts val="5120"/>
              </a:lnSpc>
            </a:pPr>
            <a:r>
              <a:rPr sz="5400" b="1" dirty="0">
                <a:solidFill>
                  <a:schemeClr val="bg1"/>
                </a:solidFill>
                <a:latin typeface="黑体"/>
                <a:cs typeface="黑体"/>
              </a:rPr>
              <a:t>70个最新理论安全模型分享</a:t>
            </a:r>
          </a:p>
        </p:txBody>
      </p:sp>
      <p:sp>
        <p:nvSpPr>
          <p:cNvPr id="5" name="文本框 4"/>
          <p:cNvSpPr txBox="1"/>
          <p:nvPr/>
        </p:nvSpPr>
        <p:spPr>
          <a:xfrm>
            <a:off x="5607698" y="3713584"/>
            <a:ext cx="4058817" cy="369332"/>
          </a:xfrm>
          <a:prstGeom prst="rect">
            <a:avLst/>
          </a:prstGeom>
          <a:noFill/>
        </p:spPr>
        <p:txBody>
          <a:bodyPr wrap="square" rtlCol="0">
            <a:spAutoFit/>
          </a:bodyPr>
          <a:lstStyle/>
          <a:p>
            <a:r>
              <a:rPr lang="zh-CN" altLang="en-US" dirty="0" smtClean="0"/>
              <a:t>中南吴超</a:t>
            </a:r>
            <a:endParaRPr lang="zh-CN" altLang="en-US" dirty="0"/>
          </a:p>
        </p:txBody>
      </p:sp>
    </p:spTree>
    <p:custDataLst>
      <p:tags r:id="rId1"/>
    </p:custDataLst>
    <p:extLst>
      <p:ext uri="{BB962C8B-B14F-4D97-AF65-F5344CB8AC3E}">
        <p14:creationId xmlns:p14="http://schemas.microsoft.com/office/powerpoint/2010/main" val="3327492248"/>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TextBox 1"/>
          <p:cNvSpPr txBox="1">
            <a:spLocks noChangeArrowheads="1"/>
          </p:cNvSpPr>
          <p:nvPr/>
        </p:nvSpPr>
        <p:spPr bwMode="auto">
          <a:xfrm>
            <a:off x="5107233" y="1870107"/>
            <a:ext cx="5017044" cy="2754879"/>
          </a:xfrm>
          <a:prstGeom prst="rect">
            <a:avLst/>
          </a:prstGeom>
          <a:noFill/>
          <a:ln w="9525">
            <a:noFill/>
            <a:miter lim="800000"/>
            <a:headEnd/>
            <a:tailEnd/>
          </a:ln>
        </p:spPr>
        <p:txBody>
          <a:bodyPr wrap="square" lIns="87906" tIns="43953" rIns="87906" bIns="43953">
            <a:spAutoFit/>
          </a:bodyPr>
          <a:lstStyle/>
          <a:p>
            <a:pPr algn="ctr">
              <a:lnSpc>
                <a:spcPct val="150000"/>
              </a:lnSpc>
              <a:spcBef>
                <a:spcPts val="900"/>
              </a:spcBef>
            </a:pPr>
            <a:r>
              <a:rPr lang="zh-CN" altLang="en-US" sz="1650" b="1" dirty="0">
                <a:solidFill>
                  <a:srgbClr val="1F497D"/>
                </a:solidFill>
                <a:latin typeface="Arial" pitchFamily="34" charset="0"/>
                <a:ea typeface="微软雅黑" pitchFamily="34" charset="-122"/>
                <a:cs typeface="Arial" pitchFamily="34" charset="0"/>
              </a:rPr>
              <a:t>海因里希</a:t>
            </a:r>
            <a:r>
              <a:rPr lang="zh-CN" altLang="en-US" sz="1650" b="1" dirty="0" smtClean="0">
                <a:solidFill>
                  <a:srgbClr val="1F497D"/>
                </a:solidFill>
                <a:latin typeface="Arial" pitchFamily="34" charset="0"/>
                <a:ea typeface="微软雅黑" pitchFamily="34" charset="-122"/>
                <a:cs typeface="Arial" pitchFamily="34" charset="0"/>
              </a:rPr>
              <a:t>法则</a:t>
            </a:r>
            <a:endParaRPr lang="en-US" altLang="zh-CN" sz="6000" b="1" dirty="0">
              <a:ea typeface="微软雅黑" pitchFamily="34" charset="-122"/>
              <a:cs typeface="Arial" pitchFamily="34" charset="0"/>
            </a:endParaRPr>
          </a:p>
          <a:p>
            <a:pPr>
              <a:lnSpc>
                <a:spcPct val="150000"/>
              </a:lnSpc>
            </a:pPr>
            <a:r>
              <a:rPr lang="zh-CN" altLang="en-US" sz="1650" dirty="0">
                <a:latin typeface="Arial" pitchFamily="34" charset="0"/>
                <a:ea typeface="微软雅黑" pitchFamily="34" charset="-122"/>
                <a:cs typeface="Arial" pitchFamily="34" charset="0"/>
              </a:rPr>
              <a:t>是美国著名安全工程师海因里希（</a:t>
            </a:r>
            <a:r>
              <a:rPr lang="en-US" altLang="zh-CN" sz="1650" dirty="0">
                <a:latin typeface="Arial" pitchFamily="34" charset="0"/>
                <a:ea typeface="微软雅黑" pitchFamily="34" charset="-122"/>
                <a:cs typeface="Arial" pitchFamily="34" charset="0"/>
              </a:rPr>
              <a:t>Herbert William Heinrich</a:t>
            </a:r>
            <a:r>
              <a:rPr lang="zh-CN" altLang="en-US" sz="1650" dirty="0">
                <a:latin typeface="Arial" pitchFamily="34" charset="0"/>
                <a:ea typeface="微软雅黑" pitchFamily="34" charset="-122"/>
                <a:cs typeface="Arial" pitchFamily="34" charset="0"/>
              </a:rPr>
              <a:t>）提出的</a:t>
            </a:r>
            <a:r>
              <a:rPr lang="en-US" altLang="zh-CN" sz="1650" dirty="0">
                <a:latin typeface="Arial" pitchFamily="34" charset="0"/>
                <a:ea typeface="微软雅黑" pitchFamily="34" charset="-122"/>
                <a:cs typeface="Arial" pitchFamily="34" charset="0"/>
              </a:rPr>
              <a:t>1:29:300</a:t>
            </a:r>
            <a:r>
              <a:rPr lang="zh-CN" altLang="en-US" sz="1650" dirty="0">
                <a:latin typeface="Arial" pitchFamily="34" charset="0"/>
                <a:ea typeface="微软雅黑" pitchFamily="34" charset="-122"/>
                <a:cs typeface="Arial" pitchFamily="34" charset="0"/>
              </a:rPr>
              <a:t>法则，是经过统计事故的数量得到的比例关系。</a:t>
            </a:r>
            <a:endParaRPr lang="en-US" altLang="zh-CN" sz="1650" dirty="0">
              <a:latin typeface="Arial" pitchFamily="34" charset="0"/>
              <a:ea typeface="微软雅黑" pitchFamily="34" charset="-122"/>
              <a:cs typeface="Arial" pitchFamily="34" charset="0"/>
            </a:endParaRPr>
          </a:p>
          <a:p>
            <a:pPr>
              <a:lnSpc>
                <a:spcPct val="150000"/>
              </a:lnSpc>
            </a:pPr>
            <a:r>
              <a:rPr lang="en-US" altLang="zh-CN" sz="1650" dirty="0">
                <a:latin typeface="Arial" pitchFamily="34" charset="0"/>
                <a:ea typeface="微软雅黑" pitchFamily="34" charset="-122"/>
                <a:cs typeface="Arial" pitchFamily="34" charset="0"/>
              </a:rPr>
              <a:t>             1       —— </a:t>
            </a:r>
            <a:r>
              <a:rPr lang="zh-CN" altLang="en-US" sz="1650" dirty="0">
                <a:latin typeface="Arial" pitchFamily="34" charset="0"/>
                <a:ea typeface="微软雅黑" pitchFamily="34" charset="-122"/>
                <a:cs typeface="Arial" pitchFamily="34" charset="0"/>
              </a:rPr>
              <a:t>重伤、死亡或重大事故</a:t>
            </a:r>
            <a:endParaRPr lang="en-US" altLang="zh-CN" sz="1650" dirty="0">
              <a:latin typeface="Arial" pitchFamily="34" charset="0"/>
              <a:ea typeface="微软雅黑" pitchFamily="34" charset="-122"/>
              <a:cs typeface="Arial" pitchFamily="34" charset="0"/>
            </a:endParaRPr>
          </a:p>
          <a:p>
            <a:pPr>
              <a:lnSpc>
                <a:spcPct val="150000"/>
              </a:lnSpc>
            </a:pPr>
            <a:r>
              <a:rPr lang="en-US" altLang="zh-CN" sz="1650" dirty="0">
                <a:latin typeface="Arial" pitchFamily="34" charset="0"/>
                <a:ea typeface="微软雅黑" pitchFamily="34" charset="-122"/>
                <a:cs typeface="Arial" pitchFamily="34" charset="0"/>
              </a:rPr>
              <a:t>            29      —— </a:t>
            </a:r>
            <a:r>
              <a:rPr lang="zh-CN" altLang="en-US" sz="1650" dirty="0">
                <a:latin typeface="Arial" pitchFamily="34" charset="0"/>
                <a:ea typeface="微软雅黑" pitchFamily="34" charset="-122"/>
                <a:cs typeface="Arial" pitchFamily="34" charset="0"/>
              </a:rPr>
              <a:t>轻伤</a:t>
            </a:r>
          </a:p>
          <a:p>
            <a:pPr>
              <a:lnSpc>
                <a:spcPct val="150000"/>
              </a:lnSpc>
            </a:pPr>
            <a:r>
              <a:rPr lang="en-US" altLang="zh-CN" sz="1650" dirty="0">
                <a:latin typeface="Arial" pitchFamily="34" charset="0"/>
                <a:ea typeface="微软雅黑" pitchFamily="34" charset="-122"/>
                <a:cs typeface="Arial" pitchFamily="34" charset="0"/>
              </a:rPr>
              <a:t>           300     —— </a:t>
            </a:r>
            <a:r>
              <a:rPr lang="zh-CN" altLang="en-US" sz="1650" dirty="0">
                <a:latin typeface="Arial" pitchFamily="34" charset="0"/>
                <a:ea typeface="微软雅黑" pitchFamily="34" charset="-122"/>
                <a:cs typeface="Arial" pitchFamily="34" charset="0"/>
              </a:rPr>
              <a:t>未遂事故</a:t>
            </a:r>
          </a:p>
        </p:txBody>
      </p:sp>
      <p:graphicFrame>
        <p:nvGraphicFramePr>
          <p:cNvPr id="58" name="图示 57"/>
          <p:cNvGraphicFramePr/>
          <p:nvPr>
            <p:extLst>
              <p:ext uri="{D42A27DB-BD31-4B8C-83A1-F6EECF244321}">
                <p14:modId xmlns:p14="http://schemas.microsoft.com/office/powerpoint/2010/main" val="1531515205"/>
              </p:ext>
            </p:extLst>
          </p:nvPr>
        </p:nvGraphicFramePr>
        <p:xfrm>
          <a:off x="2191799" y="1865681"/>
          <a:ext cx="2759126" cy="26026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9" name="矩形 58"/>
          <p:cNvSpPr/>
          <p:nvPr/>
        </p:nvSpPr>
        <p:spPr>
          <a:xfrm>
            <a:off x="1757347" y="1814823"/>
            <a:ext cx="8424080" cy="2773907"/>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梯形 59"/>
          <p:cNvSpPr/>
          <p:nvPr/>
        </p:nvSpPr>
        <p:spPr>
          <a:xfrm>
            <a:off x="1685694" y="4660382"/>
            <a:ext cx="3828197" cy="808630"/>
          </a:xfrm>
          <a:prstGeom prst="trapezoid">
            <a:avLst>
              <a:gd name="adj" fmla="val 59177"/>
            </a:avLst>
          </a:prstGeom>
          <a:solidFill>
            <a:srgbClr val="37779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altLang="zh-CN" sz="3000" b="1" dirty="0">
                <a:solidFill>
                  <a:schemeClr val="tx1"/>
                </a:solidFill>
                <a:effectLst>
                  <a:outerShdw blurRad="63500" sx="102000" sy="102000" algn="ctr" rotWithShape="0">
                    <a:prstClr val="black">
                      <a:alpha val="40000"/>
                    </a:prstClr>
                  </a:outerShdw>
                </a:effectLst>
              </a:rPr>
              <a:t>3000……</a:t>
            </a:r>
            <a:endParaRPr lang="zh-CN" altLang="en-US" sz="3000" b="1" dirty="0">
              <a:solidFill>
                <a:schemeClr val="tx1"/>
              </a:solidFill>
              <a:effectLst>
                <a:outerShdw blurRad="63500" sx="102000" sy="102000" algn="ctr" rotWithShape="0">
                  <a:prstClr val="black">
                    <a:alpha val="40000"/>
                  </a:prstClr>
                </a:outerShdw>
              </a:effectLst>
            </a:endParaRPr>
          </a:p>
        </p:txBody>
      </p:sp>
      <p:sp>
        <p:nvSpPr>
          <p:cNvPr id="61" name="TextBox 1"/>
          <p:cNvSpPr txBox="1">
            <a:spLocks noChangeArrowheads="1"/>
          </p:cNvSpPr>
          <p:nvPr/>
        </p:nvSpPr>
        <p:spPr bwMode="auto">
          <a:xfrm>
            <a:off x="5256290" y="4813149"/>
            <a:ext cx="5008730" cy="469638"/>
          </a:xfrm>
          <a:prstGeom prst="rect">
            <a:avLst/>
          </a:prstGeom>
          <a:noFill/>
          <a:ln w="9525">
            <a:noFill/>
            <a:miter lim="800000"/>
            <a:headEnd/>
            <a:tailEnd/>
          </a:ln>
        </p:spPr>
        <p:txBody>
          <a:bodyPr wrap="square" lIns="87906" tIns="43953" rIns="87906" bIns="43953">
            <a:spAutoFit/>
          </a:bodyPr>
          <a:lstStyle/>
          <a:p>
            <a:pPr>
              <a:lnSpc>
                <a:spcPct val="150000"/>
              </a:lnSpc>
            </a:pPr>
            <a:r>
              <a:rPr lang="en-US" altLang="zh-CN" sz="1650" dirty="0">
                <a:latin typeface="Arial" pitchFamily="34" charset="0"/>
                <a:ea typeface="微软雅黑" pitchFamily="34" charset="-122"/>
                <a:cs typeface="Arial" pitchFamily="34" charset="0"/>
              </a:rPr>
              <a:t>      3000…  —— </a:t>
            </a:r>
            <a:r>
              <a:rPr lang="zh-CN" altLang="en-US" sz="1650" dirty="0">
                <a:latin typeface="Arial" pitchFamily="34" charset="0"/>
                <a:ea typeface="微软雅黑" pitchFamily="34" charset="-122"/>
                <a:cs typeface="Arial" pitchFamily="34" charset="0"/>
              </a:rPr>
              <a:t>人的不安全行为和物的不安全状态</a:t>
            </a:r>
          </a:p>
        </p:txBody>
      </p:sp>
      <p:sp>
        <p:nvSpPr>
          <p:cNvPr id="10"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dirty="0">
                <a:solidFill>
                  <a:srgbClr val="595959"/>
                </a:solidFill>
                <a:latin typeface="微软雅黑" panose="020B0503020204020204" pitchFamily="34" charset="-122"/>
                <a:ea typeface="微软雅黑" panose="020B0503020204020204" pitchFamily="34" charset="-122"/>
              </a:rPr>
              <a:t>海因里希法则</a:t>
            </a:r>
          </a:p>
        </p:txBody>
      </p:sp>
    </p:spTree>
    <p:custDataLst>
      <p:tags r:id="rId1"/>
    </p:custDataLst>
    <p:extLst>
      <p:ext uri="{BB962C8B-B14F-4D97-AF65-F5344CB8AC3E}">
        <p14:creationId xmlns:p14="http://schemas.microsoft.com/office/powerpoint/2010/main" val="3122098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10334" y="160146"/>
            <a:ext cx="8693150" cy="6596678"/>
          </a:xfrm>
          <a:prstGeom prst="rect">
            <a:avLst/>
          </a:prstGeom>
        </p:spPr>
        <p:txBody>
          <a:bodyPr vert="horz" wrap="square" lIns="0" tIns="0" rIns="0" bIns="0" rtlCol="0">
            <a:spAutoFit/>
          </a:bodyPr>
          <a:lstStyle/>
          <a:p>
            <a:pPr marL="79375" algn="ctr"/>
            <a:r>
              <a:rPr sz="2800" spc="-5" dirty="0">
                <a:solidFill>
                  <a:srgbClr val="C00000"/>
                </a:solidFill>
                <a:latin typeface="黑体"/>
                <a:cs typeface="黑体"/>
              </a:rPr>
              <a:t>前</a:t>
            </a:r>
            <a:r>
              <a:rPr sz="2800" spc="-95" dirty="0">
                <a:solidFill>
                  <a:srgbClr val="C00000"/>
                </a:solidFill>
                <a:latin typeface="黑体"/>
                <a:cs typeface="黑体"/>
              </a:rPr>
              <a:t> </a:t>
            </a:r>
            <a:r>
              <a:rPr sz="2800" spc="-5" dirty="0">
                <a:solidFill>
                  <a:srgbClr val="C00000"/>
                </a:solidFill>
                <a:latin typeface="黑体"/>
                <a:cs typeface="黑体"/>
              </a:rPr>
              <a:t>言</a:t>
            </a:r>
            <a:endParaRPr sz="2800" dirty="0">
              <a:latin typeface="黑体"/>
              <a:cs typeface="黑体"/>
            </a:endParaRPr>
          </a:p>
          <a:p>
            <a:pPr marL="354965" marR="5715" indent="-342900" algn="just">
              <a:lnSpc>
                <a:spcPct val="120000"/>
              </a:lnSpc>
              <a:spcBef>
                <a:spcPts val="370"/>
              </a:spcBef>
            </a:pPr>
            <a:r>
              <a:rPr sz="1600" spc="-5" dirty="0">
                <a:solidFill>
                  <a:srgbClr val="FF0000"/>
                </a:solidFill>
                <a:latin typeface="Wingdings"/>
                <a:cs typeface="Wingdings"/>
              </a:rPr>
              <a:t></a:t>
            </a:r>
            <a:r>
              <a:rPr sz="1600" spc="-5" dirty="0">
                <a:solidFill>
                  <a:srgbClr val="FF0000"/>
                </a:solidFill>
                <a:latin typeface="Times New Roman"/>
                <a:cs typeface="Times New Roman"/>
              </a:rPr>
              <a:t> </a:t>
            </a:r>
            <a:r>
              <a:rPr sz="1600" spc="-5" dirty="0">
                <a:latin typeface="宋体"/>
                <a:cs typeface="宋体"/>
              </a:rPr>
              <a:t>模型有很多种类，如数学模型、物理模型、理论模型、仿真模型等，而模型方法已成为人们认  识世界、改造世界，使研究方法形式化、定量化、科学化的一种主要思考工具和手段。科学模  型可分为两类：一类是物质形式的，一类是理论形式的。前者即实物模型，它成为人们观察、  实验的直接对象，比较直观；后者属于思维形式，它是客体的一种抽象化、理论化的形态，一  般需要配上文字加以说明才比较清楚。</a:t>
            </a:r>
            <a:endParaRPr sz="1600" dirty="0">
              <a:latin typeface="宋体"/>
              <a:cs typeface="宋体"/>
            </a:endParaRPr>
          </a:p>
          <a:p>
            <a:pPr marL="354965" marR="6350" indent="-342900" algn="just">
              <a:lnSpc>
                <a:spcPct val="120000"/>
              </a:lnSpc>
              <a:spcBef>
                <a:spcPts val="380"/>
              </a:spcBef>
            </a:pPr>
            <a:r>
              <a:rPr sz="1600" spc="-5" dirty="0">
                <a:solidFill>
                  <a:srgbClr val="FF0000"/>
                </a:solidFill>
                <a:latin typeface="Wingdings"/>
                <a:cs typeface="Wingdings"/>
              </a:rPr>
              <a:t></a:t>
            </a:r>
            <a:r>
              <a:rPr sz="1600" spc="-5" dirty="0">
                <a:solidFill>
                  <a:srgbClr val="FF0000"/>
                </a:solidFill>
                <a:latin typeface="Times New Roman"/>
                <a:cs typeface="Times New Roman"/>
              </a:rPr>
              <a:t> </a:t>
            </a:r>
            <a:r>
              <a:rPr sz="1600" spc="-5" dirty="0">
                <a:latin typeface="宋体"/>
                <a:cs typeface="宋体"/>
              </a:rPr>
              <a:t>在安全科学领域，安全模型的种类也很多，安全模型可分为实体安全模型和理论安全模型，这  里只给出理论安全模型。理论安全模型通常可以表达一个系统的安全机理、机制、模式等，从  科学原理层面来理解，理论安全模型是安全科学原理的核心内容。</a:t>
            </a:r>
            <a:endParaRPr sz="1600" dirty="0">
              <a:latin typeface="宋体"/>
              <a:cs typeface="宋体"/>
            </a:endParaRPr>
          </a:p>
          <a:p>
            <a:pPr marL="354965" marR="5080" indent="-342900" algn="just">
              <a:lnSpc>
                <a:spcPct val="120000"/>
              </a:lnSpc>
              <a:spcBef>
                <a:spcPts val="385"/>
              </a:spcBef>
            </a:pPr>
            <a:r>
              <a:rPr sz="1600" spc="-5" dirty="0">
                <a:solidFill>
                  <a:srgbClr val="FF0000"/>
                </a:solidFill>
                <a:latin typeface="Wingdings"/>
                <a:cs typeface="Wingdings"/>
              </a:rPr>
              <a:t></a:t>
            </a:r>
            <a:r>
              <a:rPr sz="1600" spc="-5" dirty="0">
                <a:solidFill>
                  <a:srgbClr val="FF0000"/>
                </a:solidFill>
                <a:latin typeface="Times New Roman"/>
                <a:cs typeface="Times New Roman"/>
              </a:rPr>
              <a:t> </a:t>
            </a:r>
            <a:r>
              <a:rPr sz="1600" spc="-5" dirty="0">
                <a:latin typeface="宋体"/>
                <a:cs typeface="宋体"/>
              </a:rPr>
              <a:t>安全科学属于典型的交叉综合学科和复杂性科学，无论从哪个视角划分的研究对象都具有复杂  性特点，并最终回归到系统问题。对于一个难于直接着手研究的复杂客体，怎样着手研究，能  不能顺利地进行研究，其重要方法之一是针对所要研究的系统安全问题构建出一个合适的理论  安全模型。</a:t>
            </a:r>
            <a:endParaRPr sz="1600" dirty="0">
              <a:latin typeface="宋体"/>
              <a:cs typeface="宋体"/>
            </a:endParaRPr>
          </a:p>
          <a:p>
            <a:pPr marL="354965" marR="6350" indent="-342900" algn="just">
              <a:lnSpc>
                <a:spcPct val="120000"/>
              </a:lnSpc>
              <a:spcBef>
                <a:spcPts val="384"/>
              </a:spcBef>
            </a:pPr>
            <a:r>
              <a:rPr sz="1600" spc="-5" dirty="0">
                <a:solidFill>
                  <a:srgbClr val="FF0000"/>
                </a:solidFill>
                <a:latin typeface="Wingdings"/>
                <a:cs typeface="Wingdings"/>
              </a:rPr>
              <a:t></a:t>
            </a:r>
            <a:r>
              <a:rPr sz="1600" spc="-5" dirty="0">
                <a:solidFill>
                  <a:srgbClr val="FF0000"/>
                </a:solidFill>
                <a:latin typeface="Times New Roman"/>
                <a:cs typeface="Times New Roman"/>
              </a:rPr>
              <a:t> </a:t>
            </a:r>
            <a:r>
              <a:rPr sz="1600" spc="-5" dirty="0">
                <a:latin typeface="宋体"/>
                <a:cs typeface="宋体"/>
              </a:rPr>
              <a:t>迄今，安全科学领域的理论安全模型已经很多，但由于安全系统的复杂性和多样性，现有的理  论安全模型远远不能满足实际的需要，而且由于社会技术系统的不断演变和发展，新的复杂系  统和新问题不断涌现。因此，理论安全模型不仅需要不断更新，而且需要不断拓展和构建新的  理论安全模型。正是洞察到这一发展需求，本课题组近几年积极地投入到理论安全模型的创建  研究中，并取得比较丰硕的研究成果，下面的理论安全模型是其中的一部分。</a:t>
            </a:r>
            <a:endParaRPr sz="1600" dirty="0">
              <a:latin typeface="宋体"/>
              <a:cs typeface="宋体"/>
            </a:endParaRPr>
          </a:p>
          <a:p>
            <a:pPr marL="354965" marR="6350" indent="-342900" algn="just">
              <a:lnSpc>
                <a:spcPct val="120100"/>
              </a:lnSpc>
              <a:spcBef>
                <a:spcPts val="380"/>
              </a:spcBef>
            </a:pPr>
            <a:r>
              <a:rPr sz="1600" spc="-5" dirty="0">
                <a:solidFill>
                  <a:srgbClr val="FF0000"/>
                </a:solidFill>
                <a:latin typeface="Wingdings"/>
                <a:cs typeface="Wingdings"/>
              </a:rPr>
              <a:t></a:t>
            </a:r>
            <a:r>
              <a:rPr sz="1600" spc="-5" dirty="0">
                <a:solidFill>
                  <a:srgbClr val="FF0000"/>
                </a:solidFill>
                <a:latin typeface="Times New Roman"/>
                <a:cs typeface="Times New Roman"/>
              </a:rPr>
              <a:t> </a:t>
            </a:r>
            <a:r>
              <a:rPr sz="1600" spc="-5" dirty="0">
                <a:latin typeface="宋体"/>
                <a:cs typeface="宋体"/>
              </a:rPr>
              <a:t>如上述，理论安全模型是某一系统的安全要素及其作用机制的抽象表达，一般需要配上文字加  以说明才比较清楚。因此，建议感兴趣的读者参阅相关的文献或专著，以便于更好理解这些安  全模型的内涵。</a:t>
            </a:r>
            <a:endParaRPr sz="1600" dirty="0">
              <a:latin typeface="宋体"/>
              <a:cs typeface="宋体"/>
            </a:endParaRPr>
          </a:p>
        </p:txBody>
      </p:sp>
      <p:sp>
        <p:nvSpPr>
          <p:cNvPr id="3" name="object 3"/>
          <p:cNvSpPr/>
          <p:nvPr/>
        </p:nvSpPr>
        <p:spPr>
          <a:xfrm>
            <a:off x="1471957" y="44450"/>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38891129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219525" y="2416091"/>
            <a:ext cx="482164" cy="2873507"/>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300928" y="2476419"/>
            <a:ext cx="419723" cy="2825237"/>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557828" y="550720"/>
            <a:ext cx="4925741" cy="577484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5223714" y="1256897"/>
            <a:ext cx="1519030" cy="1521332"/>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5223715" y="1256897"/>
            <a:ext cx="1519555" cy="1521460"/>
          </a:xfrm>
          <a:custGeom>
            <a:avLst/>
            <a:gdLst/>
            <a:ahLst/>
            <a:cxnLst/>
            <a:rect l="l" t="t" r="r" b="b"/>
            <a:pathLst>
              <a:path w="1519554" h="1521460">
                <a:moveTo>
                  <a:pt x="0" y="760666"/>
                </a:moveTo>
                <a:lnTo>
                  <a:pt x="2647" y="696701"/>
                </a:lnTo>
                <a:lnTo>
                  <a:pt x="10450" y="634202"/>
                </a:lnTo>
                <a:lnTo>
                  <a:pt x="23196" y="573380"/>
                </a:lnTo>
                <a:lnTo>
                  <a:pt x="40676" y="514445"/>
                </a:lnTo>
                <a:lnTo>
                  <a:pt x="62677" y="457610"/>
                </a:lnTo>
                <a:lnTo>
                  <a:pt x="88990" y="403086"/>
                </a:lnTo>
                <a:lnTo>
                  <a:pt x="119402" y="351083"/>
                </a:lnTo>
                <a:lnTo>
                  <a:pt x="153704" y="301814"/>
                </a:lnTo>
                <a:lnTo>
                  <a:pt x="191683" y="255489"/>
                </a:lnTo>
                <a:lnTo>
                  <a:pt x="233130" y="212320"/>
                </a:lnTo>
                <a:lnTo>
                  <a:pt x="277834" y="172518"/>
                </a:lnTo>
                <a:lnTo>
                  <a:pt x="325582" y="136294"/>
                </a:lnTo>
                <a:lnTo>
                  <a:pt x="376165" y="103859"/>
                </a:lnTo>
                <a:lnTo>
                  <a:pt x="429371" y="75426"/>
                </a:lnTo>
                <a:lnTo>
                  <a:pt x="484990" y="51205"/>
                </a:lnTo>
                <a:lnTo>
                  <a:pt x="542810" y="31407"/>
                </a:lnTo>
                <a:lnTo>
                  <a:pt x="602621" y="16244"/>
                </a:lnTo>
                <a:lnTo>
                  <a:pt x="664211" y="5927"/>
                </a:lnTo>
                <a:lnTo>
                  <a:pt x="727370" y="667"/>
                </a:lnTo>
                <a:lnTo>
                  <a:pt x="759472" y="0"/>
                </a:lnTo>
                <a:lnTo>
                  <a:pt x="791580" y="667"/>
                </a:lnTo>
                <a:lnTo>
                  <a:pt x="854751" y="5925"/>
                </a:lnTo>
                <a:lnTo>
                  <a:pt x="916352" y="16240"/>
                </a:lnTo>
                <a:lnTo>
                  <a:pt x="976172" y="31400"/>
                </a:lnTo>
                <a:lnTo>
                  <a:pt x="1034001" y="51194"/>
                </a:lnTo>
                <a:lnTo>
                  <a:pt x="1089627" y="75411"/>
                </a:lnTo>
                <a:lnTo>
                  <a:pt x="1142839" y="103840"/>
                </a:lnTo>
                <a:lnTo>
                  <a:pt x="1193428" y="136270"/>
                </a:lnTo>
                <a:lnTo>
                  <a:pt x="1241181" y="172490"/>
                </a:lnTo>
                <a:lnTo>
                  <a:pt x="1285888" y="212289"/>
                </a:lnTo>
                <a:lnTo>
                  <a:pt x="1327338" y="255455"/>
                </a:lnTo>
                <a:lnTo>
                  <a:pt x="1365320" y="301777"/>
                </a:lnTo>
                <a:lnTo>
                  <a:pt x="1399624" y="351046"/>
                </a:lnTo>
                <a:lnTo>
                  <a:pt x="1430038" y="403048"/>
                </a:lnTo>
                <a:lnTo>
                  <a:pt x="1456351" y="457574"/>
                </a:lnTo>
                <a:lnTo>
                  <a:pt x="1478353" y="514412"/>
                </a:lnTo>
                <a:lnTo>
                  <a:pt x="1495833" y="573352"/>
                </a:lnTo>
                <a:lnTo>
                  <a:pt x="1508580" y="634181"/>
                </a:lnTo>
                <a:lnTo>
                  <a:pt x="1516382" y="696689"/>
                </a:lnTo>
                <a:lnTo>
                  <a:pt x="1519030" y="760666"/>
                </a:lnTo>
                <a:lnTo>
                  <a:pt x="1518364" y="792818"/>
                </a:lnTo>
                <a:lnTo>
                  <a:pt x="1516382" y="824630"/>
                </a:lnTo>
                <a:lnTo>
                  <a:pt x="1508580" y="887129"/>
                </a:lnTo>
                <a:lnTo>
                  <a:pt x="1495833" y="947952"/>
                </a:lnTo>
                <a:lnTo>
                  <a:pt x="1478353" y="1006886"/>
                </a:lnTo>
                <a:lnTo>
                  <a:pt x="1456351" y="1063721"/>
                </a:lnTo>
                <a:lnTo>
                  <a:pt x="1430038" y="1118245"/>
                </a:lnTo>
                <a:lnTo>
                  <a:pt x="1399624" y="1170248"/>
                </a:lnTo>
                <a:lnTo>
                  <a:pt x="1365320" y="1219517"/>
                </a:lnTo>
                <a:lnTo>
                  <a:pt x="1327338" y="1265842"/>
                </a:lnTo>
                <a:lnTo>
                  <a:pt x="1285888" y="1309012"/>
                </a:lnTo>
                <a:lnTo>
                  <a:pt x="1241181" y="1348814"/>
                </a:lnTo>
                <a:lnTo>
                  <a:pt x="1193428" y="1385038"/>
                </a:lnTo>
                <a:lnTo>
                  <a:pt x="1142839" y="1417472"/>
                </a:lnTo>
                <a:lnTo>
                  <a:pt x="1089627" y="1445905"/>
                </a:lnTo>
                <a:lnTo>
                  <a:pt x="1034001" y="1470127"/>
                </a:lnTo>
                <a:lnTo>
                  <a:pt x="976172" y="1489924"/>
                </a:lnTo>
                <a:lnTo>
                  <a:pt x="916352" y="1505088"/>
                </a:lnTo>
                <a:lnTo>
                  <a:pt x="854751" y="1515405"/>
                </a:lnTo>
                <a:lnTo>
                  <a:pt x="791580" y="1520664"/>
                </a:lnTo>
                <a:lnTo>
                  <a:pt x="759472" y="1521332"/>
                </a:lnTo>
                <a:lnTo>
                  <a:pt x="727370" y="1520664"/>
                </a:lnTo>
                <a:lnTo>
                  <a:pt x="664211" y="1515405"/>
                </a:lnTo>
                <a:lnTo>
                  <a:pt x="602621" y="1505088"/>
                </a:lnTo>
                <a:lnTo>
                  <a:pt x="542810" y="1489924"/>
                </a:lnTo>
                <a:lnTo>
                  <a:pt x="484990" y="1470127"/>
                </a:lnTo>
                <a:lnTo>
                  <a:pt x="429371" y="1445905"/>
                </a:lnTo>
                <a:lnTo>
                  <a:pt x="376165" y="1417472"/>
                </a:lnTo>
                <a:lnTo>
                  <a:pt x="325582" y="1385038"/>
                </a:lnTo>
                <a:lnTo>
                  <a:pt x="277834" y="1348814"/>
                </a:lnTo>
                <a:lnTo>
                  <a:pt x="233130" y="1309012"/>
                </a:lnTo>
                <a:lnTo>
                  <a:pt x="191683" y="1265842"/>
                </a:lnTo>
                <a:lnTo>
                  <a:pt x="153704" y="1219517"/>
                </a:lnTo>
                <a:lnTo>
                  <a:pt x="119402" y="1170248"/>
                </a:lnTo>
                <a:lnTo>
                  <a:pt x="88990" y="1118245"/>
                </a:lnTo>
                <a:lnTo>
                  <a:pt x="62677" y="1063721"/>
                </a:lnTo>
                <a:lnTo>
                  <a:pt x="40676" y="1006886"/>
                </a:lnTo>
                <a:lnTo>
                  <a:pt x="23196" y="947952"/>
                </a:lnTo>
                <a:lnTo>
                  <a:pt x="10450" y="887129"/>
                </a:lnTo>
                <a:lnTo>
                  <a:pt x="2647" y="824630"/>
                </a:lnTo>
                <a:lnTo>
                  <a:pt x="666" y="792818"/>
                </a:lnTo>
                <a:lnTo>
                  <a:pt x="0" y="760666"/>
                </a:lnTo>
                <a:close/>
              </a:path>
            </a:pathLst>
          </a:custGeom>
          <a:ln w="19152">
            <a:solidFill>
              <a:srgbClr val="000000"/>
            </a:solidFill>
            <a:prstDash val="dash"/>
          </a:ln>
        </p:spPr>
        <p:txBody>
          <a:bodyPr wrap="square" lIns="0" tIns="0" rIns="0" bIns="0" rtlCol="0"/>
          <a:lstStyle/>
          <a:p>
            <a:endParaRPr/>
          </a:p>
        </p:txBody>
      </p:sp>
      <p:sp>
        <p:nvSpPr>
          <p:cNvPr id="7" name="object 7"/>
          <p:cNvSpPr/>
          <p:nvPr/>
        </p:nvSpPr>
        <p:spPr>
          <a:xfrm>
            <a:off x="5424193" y="1490235"/>
            <a:ext cx="554990" cy="555625"/>
          </a:xfrm>
          <a:custGeom>
            <a:avLst/>
            <a:gdLst/>
            <a:ahLst/>
            <a:cxnLst/>
            <a:rect l="l" t="t" r="r" b="b"/>
            <a:pathLst>
              <a:path w="554989" h="555625">
                <a:moveTo>
                  <a:pt x="277200" y="0"/>
                </a:moveTo>
                <a:lnTo>
                  <a:pt x="213638" y="7332"/>
                </a:lnTo>
                <a:lnTo>
                  <a:pt x="155290" y="28217"/>
                </a:lnTo>
                <a:lnTo>
                  <a:pt x="103821" y="60990"/>
                </a:lnTo>
                <a:lnTo>
                  <a:pt x="60895" y="103985"/>
                </a:lnTo>
                <a:lnTo>
                  <a:pt x="28173" y="155534"/>
                </a:lnTo>
                <a:lnTo>
                  <a:pt x="7320" y="213973"/>
                </a:lnTo>
                <a:lnTo>
                  <a:pt x="0" y="277635"/>
                </a:lnTo>
                <a:lnTo>
                  <a:pt x="1864" y="310032"/>
                </a:lnTo>
                <a:lnTo>
                  <a:pt x="16159" y="371318"/>
                </a:lnTo>
                <a:lnTo>
                  <a:pt x="43154" y="426539"/>
                </a:lnTo>
                <a:lnTo>
                  <a:pt x="81186" y="474032"/>
                </a:lnTo>
                <a:lnTo>
                  <a:pt x="128592" y="512130"/>
                </a:lnTo>
                <a:lnTo>
                  <a:pt x="183708" y="539171"/>
                </a:lnTo>
                <a:lnTo>
                  <a:pt x="244871" y="553489"/>
                </a:lnTo>
                <a:lnTo>
                  <a:pt x="277200" y="555357"/>
                </a:lnTo>
                <a:lnTo>
                  <a:pt x="309546" y="553489"/>
                </a:lnTo>
                <a:lnTo>
                  <a:pt x="370735" y="539171"/>
                </a:lnTo>
                <a:lnTo>
                  <a:pt x="425870" y="512130"/>
                </a:lnTo>
                <a:lnTo>
                  <a:pt x="473288" y="474032"/>
                </a:lnTo>
                <a:lnTo>
                  <a:pt x="511327" y="426539"/>
                </a:lnTo>
                <a:lnTo>
                  <a:pt x="538325" y="371318"/>
                </a:lnTo>
                <a:lnTo>
                  <a:pt x="552620" y="310032"/>
                </a:lnTo>
                <a:lnTo>
                  <a:pt x="554485" y="277635"/>
                </a:lnTo>
                <a:lnTo>
                  <a:pt x="552620" y="245256"/>
                </a:lnTo>
                <a:lnTo>
                  <a:pt x="538325" y="183997"/>
                </a:lnTo>
                <a:lnTo>
                  <a:pt x="511327" y="128794"/>
                </a:lnTo>
                <a:lnTo>
                  <a:pt x="473288" y="81314"/>
                </a:lnTo>
                <a:lnTo>
                  <a:pt x="425870" y="43222"/>
                </a:lnTo>
                <a:lnTo>
                  <a:pt x="370735" y="16184"/>
                </a:lnTo>
                <a:lnTo>
                  <a:pt x="309546" y="1867"/>
                </a:lnTo>
                <a:lnTo>
                  <a:pt x="277200" y="0"/>
                </a:lnTo>
                <a:close/>
              </a:path>
            </a:pathLst>
          </a:custGeom>
          <a:solidFill>
            <a:srgbClr val="FFFFFF"/>
          </a:solidFill>
        </p:spPr>
        <p:txBody>
          <a:bodyPr wrap="square" lIns="0" tIns="0" rIns="0" bIns="0" rtlCol="0"/>
          <a:lstStyle/>
          <a:p>
            <a:endParaRPr/>
          </a:p>
        </p:txBody>
      </p:sp>
      <p:sp>
        <p:nvSpPr>
          <p:cNvPr id="8" name="object 8"/>
          <p:cNvSpPr/>
          <p:nvPr/>
        </p:nvSpPr>
        <p:spPr>
          <a:xfrm>
            <a:off x="5701394" y="2045591"/>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9" name="object 9"/>
          <p:cNvSpPr/>
          <p:nvPr/>
        </p:nvSpPr>
        <p:spPr>
          <a:xfrm>
            <a:off x="5701395" y="1492102"/>
            <a:ext cx="277495" cy="553720"/>
          </a:xfrm>
          <a:custGeom>
            <a:avLst/>
            <a:gdLst/>
            <a:ahLst/>
            <a:cxnLst/>
            <a:rect l="l" t="t" r="r" b="b"/>
            <a:pathLst>
              <a:path w="277495" h="553719">
                <a:moveTo>
                  <a:pt x="32345" y="0"/>
                </a:moveTo>
                <a:lnTo>
                  <a:pt x="93535" y="14317"/>
                </a:lnTo>
                <a:lnTo>
                  <a:pt x="148670" y="41354"/>
                </a:lnTo>
                <a:lnTo>
                  <a:pt x="196087" y="79446"/>
                </a:lnTo>
                <a:lnTo>
                  <a:pt x="234126" y="126926"/>
                </a:lnTo>
                <a:lnTo>
                  <a:pt x="261125" y="182129"/>
                </a:lnTo>
                <a:lnTo>
                  <a:pt x="275420" y="243388"/>
                </a:lnTo>
                <a:lnTo>
                  <a:pt x="277285" y="275768"/>
                </a:lnTo>
                <a:lnTo>
                  <a:pt x="275420" y="308165"/>
                </a:lnTo>
                <a:lnTo>
                  <a:pt x="261125" y="369450"/>
                </a:lnTo>
                <a:lnTo>
                  <a:pt x="234126" y="424671"/>
                </a:lnTo>
                <a:lnTo>
                  <a:pt x="196087" y="472164"/>
                </a:lnTo>
                <a:lnTo>
                  <a:pt x="148670" y="510263"/>
                </a:lnTo>
                <a:lnTo>
                  <a:pt x="93535" y="537303"/>
                </a:lnTo>
                <a:lnTo>
                  <a:pt x="32345" y="551621"/>
                </a:lnTo>
                <a:lnTo>
                  <a:pt x="0" y="553489"/>
                </a:lnTo>
              </a:path>
            </a:pathLst>
          </a:custGeom>
          <a:ln w="3175">
            <a:solidFill>
              <a:srgbClr val="FFFFFF"/>
            </a:solidFill>
          </a:ln>
        </p:spPr>
        <p:txBody>
          <a:bodyPr wrap="square" lIns="0" tIns="0" rIns="0" bIns="0" rtlCol="0"/>
          <a:lstStyle/>
          <a:p>
            <a:endParaRPr/>
          </a:p>
        </p:txBody>
      </p:sp>
      <p:sp>
        <p:nvSpPr>
          <p:cNvPr id="10" name="object 10"/>
          <p:cNvSpPr/>
          <p:nvPr/>
        </p:nvSpPr>
        <p:spPr>
          <a:xfrm>
            <a:off x="5701394" y="2045591"/>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11" name="object 11"/>
          <p:cNvSpPr/>
          <p:nvPr/>
        </p:nvSpPr>
        <p:spPr>
          <a:xfrm>
            <a:off x="5411946" y="1477968"/>
            <a:ext cx="554485" cy="555357"/>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5411945" y="1477968"/>
            <a:ext cx="554990" cy="555625"/>
          </a:xfrm>
          <a:custGeom>
            <a:avLst/>
            <a:gdLst/>
            <a:ahLst/>
            <a:cxnLst/>
            <a:rect l="l" t="t" r="r" b="b"/>
            <a:pathLst>
              <a:path w="554989" h="555625">
                <a:moveTo>
                  <a:pt x="0" y="277635"/>
                </a:moveTo>
                <a:lnTo>
                  <a:pt x="7320" y="213973"/>
                </a:lnTo>
                <a:lnTo>
                  <a:pt x="28173" y="155534"/>
                </a:lnTo>
                <a:lnTo>
                  <a:pt x="60895" y="103985"/>
                </a:lnTo>
                <a:lnTo>
                  <a:pt x="103821" y="60990"/>
                </a:lnTo>
                <a:lnTo>
                  <a:pt x="155290" y="28217"/>
                </a:lnTo>
                <a:lnTo>
                  <a:pt x="213638" y="7332"/>
                </a:lnTo>
                <a:lnTo>
                  <a:pt x="277200" y="0"/>
                </a:lnTo>
                <a:lnTo>
                  <a:pt x="309546" y="1867"/>
                </a:lnTo>
                <a:lnTo>
                  <a:pt x="370735" y="16184"/>
                </a:lnTo>
                <a:lnTo>
                  <a:pt x="425870" y="43222"/>
                </a:lnTo>
                <a:lnTo>
                  <a:pt x="473288" y="81314"/>
                </a:lnTo>
                <a:lnTo>
                  <a:pt x="511327" y="128794"/>
                </a:lnTo>
                <a:lnTo>
                  <a:pt x="538325" y="183997"/>
                </a:lnTo>
                <a:lnTo>
                  <a:pt x="552620" y="245256"/>
                </a:lnTo>
                <a:lnTo>
                  <a:pt x="554485" y="277635"/>
                </a:lnTo>
                <a:lnTo>
                  <a:pt x="552620" y="310032"/>
                </a:lnTo>
                <a:lnTo>
                  <a:pt x="547164" y="341329"/>
                </a:lnTo>
                <a:lnTo>
                  <a:pt x="526310" y="399791"/>
                </a:lnTo>
                <a:lnTo>
                  <a:pt x="493584" y="451356"/>
                </a:lnTo>
                <a:lnTo>
                  <a:pt x="450647" y="494359"/>
                </a:lnTo>
                <a:lnTo>
                  <a:pt x="399163" y="527137"/>
                </a:lnTo>
                <a:lnTo>
                  <a:pt x="340794" y="548024"/>
                </a:lnTo>
                <a:lnTo>
                  <a:pt x="277200" y="555357"/>
                </a:lnTo>
                <a:lnTo>
                  <a:pt x="244871" y="553489"/>
                </a:lnTo>
                <a:lnTo>
                  <a:pt x="183708" y="539171"/>
                </a:lnTo>
                <a:lnTo>
                  <a:pt x="128592" y="512130"/>
                </a:lnTo>
                <a:lnTo>
                  <a:pt x="81186" y="474032"/>
                </a:lnTo>
                <a:lnTo>
                  <a:pt x="43154" y="426539"/>
                </a:lnTo>
                <a:lnTo>
                  <a:pt x="16159" y="371318"/>
                </a:lnTo>
                <a:lnTo>
                  <a:pt x="1864" y="310032"/>
                </a:lnTo>
                <a:lnTo>
                  <a:pt x="0" y="277635"/>
                </a:lnTo>
                <a:close/>
              </a:path>
            </a:pathLst>
          </a:custGeom>
          <a:ln w="3175">
            <a:solidFill>
              <a:srgbClr val="000000"/>
            </a:solidFill>
          </a:ln>
        </p:spPr>
        <p:txBody>
          <a:bodyPr wrap="square" lIns="0" tIns="0" rIns="0" bIns="0" rtlCol="0"/>
          <a:lstStyle/>
          <a:p>
            <a:endParaRPr/>
          </a:p>
        </p:txBody>
      </p:sp>
      <p:sp>
        <p:nvSpPr>
          <p:cNvPr id="13" name="object 13"/>
          <p:cNvSpPr txBox="1"/>
          <p:nvPr/>
        </p:nvSpPr>
        <p:spPr>
          <a:xfrm>
            <a:off x="5616905" y="1580156"/>
            <a:ext cx="144780" cy="324485"/>
          </a:xfrm>
          <a:prstGeom prst="rect">
            <a:avLst/>
          </a:prstGeom>
        </p:spPr>
        <p:txBody>
          <a:bodyPr vert="horz" wrap="square" lIns="0" tIns="0" rIns="0" bIns="0" rtlCol="0">
            <a:spAutoFit/>
          </a:bodyPr>
          <a:lstStyle/>
          <a:p>
            <a:pPr marL="12700" marR="5080">
              <a:lnSpc>
                <a:spcPct val="115700"/>
              </a:lnSpc>
            </a:pPr>
            <a:r>
              <a:rPr sz="900" spc="25" dirty="0">
                <a:latin typeface="宋体"/>
                <a:cs typeface="宋体"/>
              </a:rPr>
              <a:t>人  群</a:t>
            </a:r>
            <a:endParaRPr sz="900">
              <a:latin typeface="宋体"/>
              <a:cs typeface="宋体"/>
            </a:endParaRPr>
          </a:p>
        </p:txBody>
      </p:sp>
      <p:sp>
        <p:nvSpPr>
          <p:cNvPr id="14" name="object 14"/>
          <p:cNvSpPr/>
          <p:nvPr/>
        </p:nvSpPr>
        <p:spPr>
          <a:xfrm>
            <a:off x="6037708" y="1490235"/>
            <a:ext cx="530860" cy="531495"/>
          </a:xfrm>
          <a:custGeom>
            <a:avLst/>
            <a:gdLst/>
            <a:ahLst/>
            <a:cxnLst/>
            <a:rect l="l" t="t" r="r" b="b"/>
            <a:pathLst>
              <a:path w="530860" h="531494">
                <a:moveTo>
                  <a:pt x="265207" y="0"/>
                </a:moveTo>
                <a:lnTo>
                  <a:pt x="204398" y="7015"/>
                </a:lnTo>
                <a:lnTo>
                  <a:pt x="148576" y="26998"/>
                </a:lnTo>
                <a:lnTo>
                  <a:pt x="99334" y="58355"/>
                </a:lnTo>
                <a:lnTo>
                  <a:pt x="58263" y="99490"/>
                </a:lnTo>
                <a:lnTo>
                  <a:pt x="26956" y="148810"/>
                </a:lnTo>
                <a:lnTo>
                  <a:pt x="7004" y="204719"/>
                </a:lnTo>
                <a:lnTo>
                  <a:pt x="0" y="265624"/>
                </a:lnTo>
                <a:lnTo>
                  <a:pt x="1784" y="296601"/>
                </a:lnTo>
                <a:lnTo>
                  <a:pt x="15461" y="355207"/>
                </a:lnTo>
                <a:lnTo>
                  <a:pt x="41290" y="408021"/>
                </a:lnTo>
                <a:lnTo>
                  <a:pt x="77678" y="453447"/>
                </a:lnTo>
                <a:lnTo>
                  <a:pt x="123033" y="489893"/>
                </a:lnTo>
                <a:lnTo>
                  <a:pt x="175764" y="515762"/>
                </a:lnTo>
                <a:lnTo>
                  <a:pt x="234278" y="529461"/>
                </a:lnTo>
                <a:lnTo>
                  <a:pt x="265207" y="531248"/>
                </a:lnTo>
                <a:lnTo>
                  <a:pt x="296135" y="529461"/>
                </a:lnTo>
                <a:lnTo>
                  <a:pt x="354650" y="515762"/>
                </a:lnTo>
                <a:lnTo>
                  <a:pt x="407380" y="489893"/>
                </a:lnTo>
                <a:lnTo>
                  <a:pt x="452736" y="453447"/>
                </a:lnTo>
                <a:lnTo>
                  <a:pt x="489124" y="408021"/>
                </a:lnTo>
                <a:lnTo>
                  <a:pt x="514953" y="355207"/>
                </a:lnTo>
                <a:lnTo>
                  <a:pt x="528630" y="296601"/>
                </a:lnTo>
                <a:lnTo>
                  <a:pt x="530414" y="265624"/>
                </a:lnTo>
                <a:lnTo>
                  <a:pt x="528630" y="234647"/>
                </a:lnTo>
                <a:lnTo>
                  <a:pt x="514953" y="176040"/>
                </a:lnTo>
                <a:lnTo>
                  <a:pt x="489124" y="123227"/>
                </a:lnTo>
                <a:lnTo>
                  <a:pt x="452736" y="77800"/>
                </a:lnTo>
                <a:lnTo>
                  <a:pt x="407380" y="41354"/>
                </a:lnTo>
                <a:lnTo>
                  <a:pt x="354650" y="15485"/>
                </a:lnTo>
                <a:lnTo>
                  <a:pt x="296135" y="1787"/>
                </a:lnTo>
                <a:lnTo>
                  <a:pt x="265207" y="0"/>
                </a:lnTo>
                <a:close/>
              </a:path>
            </a:pathLst>
          </a:custGeom>
          <a:solidFill>
            <a:srgbClr val="FFFFFF"/>
          </a:solidFill>
        </p:spPr>
        <p:txBody>
          <a:bodyPr wrap="square" lIns="0" tIns="0" rIns="0" bIns="0" rtlCol="0"/>
          <a:lstStyle/>
          <a:p>
            <a:endParaRPr/>
          </a:p>
        </p:txBody>
      </p:sp>
      <p:sp>
        <p:nvSpPr>
          <p:cNvPr id="15" name="object 15"/>
          <p:cNvSpPr/>
          <p:nvPr/>
        </p:nvSpPr>
        <p:spPr>
          <a:xfrm>
            <a:off x="6302916" y="2021482"/>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16" name="object 16"/>
          <p:cNvSpPr/>
          <p:nvPr/>
        </p:nvSpPr>
        <p:spPr>
          <a:xfrm>
            <a:off x="6302916" y="1490235"/>
            <a:ext cx="265430" cy="531495"/>
          </a:xfrm>
          <a:custGeom>
            <a:avLst/>
            <a:gdLst/>
            <a:ahLst/>
            <a:cxnLst/>
            <a:rect l="l" t="t" r="r" b="b"/>
            <a:pathLst>
              <a:path w="265429" h="531494">
                <a:moveTo>
                  <a:pt x="0" y="0"/>
                </a:moveTo>
                <a:lnTo>
                  <a:pt x="60808" y="7015"/>
                </a:lnTo>
                <a:lnTo>
                  <a:pt x="116630" y="26998"/>
                </a:lnTo>
                <a:lnTo>
                  <a:pt x="165872" y="58355"/>
                </a:lnTo>
                <a:lnTo>
                  <a:pt x="206943" y="99490"/>
                </a:lnTo>
                <a:lnTo>
                  <a:pt x="238250" y="148810"/>
                </a:lnTo>
                <a:lnTo>
                  <a:pt x="258202" y="204719"/>
                </a:lnTo>
                <a:lnTo>
                  <a:pt x="265207" y="265624"/>
                </a:lnTo>
                <a:lnTo>
                  <a:pt x="263423" y="296601"/>
                </a:lnTo>
                <a:lnTo>
                  <a:pt x="249745" y="355207"/>
                </a:lnTo>
                <a:lnTo>
                  <a:pt x="223917" y="408021"/>
                </a:lnTo>
                <a:lnTo>
                  <a:pt x="187529" y="453447"/>
                </a:lnTo>
                <a:lnTo>
                  <a:pt x="142173" y="489893"/>
                </a:lnTo>
                <a:lnTo>
                  <a:pt x="89442" y="515762"/>
                </a:lnTo>
                <a:lnTo>
                  <a:pt x="30928" y="529461"/>
                </a:lnTo>
                <a:lnTo>
                  <a:pt x="0" y="531248"/>
                </a:lnTo>
              </a:path>
            </a:pathLst>
          </a:custGeom>
          <a:ln w="3175">
            <a:solidFill>
              <a:srgbClr val="FFFFFF"/>
            </a:solidFill>
          </a:ln>
        </p:spPr>
        <p:txBody>
          <a:bodyPr wrap="square" lIns="0" tIns="0" rIns="0" bIns="0" rtlCol="0"/>
          <a:lstStyle/>
          <a:p>
            <a:endParaRPr/>
          </a:p>
        </p:txBody>
      </p:sp>
      <p:sp>
        <p:nvSpPr>
          <p:cNvPr id="17" name="object 17"/>
          <p:cNvSpPr/>
          <p:nvPr/>
        </p:nvSpPr>
        <p:spPr>
          <a:xfrm>
            <a:off x="6302916" y="2021482"/>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18" name="object 18"/>
          <p:cNvSpPr/>
          <p:nvPr/>
        </p:nvSpPr>
        <p:spPr>
          <a:xfrm>
            <a:off x="6025460" y="1477967"/>
            <a:ext cx="530414" cy="531248"/>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6025460" y="1477968"/>
            <a:ext cx="530860" cy="531495"/>
          </a:xfrm>
          <a:custGeom>
            <a:avLst/>
            <a:gdLst/>
            <a:ahLst/>
            <a:cxnLst/>
            <a:rect l="l" t="t" r="r" b="b"/>
            <a:pathLst>
              <a:path w="530860" h="531494">
                <a:moveTo>
                  <a:pt x="0" y="265624"/>
                </a:moveTo>
                <a:lnTo>
                  <a:pt x="7004" y="204719"/>
                </a:lnTo>
                <a:lnTo>
                  <a:pt x="26956" y="148810"/>
                </a:lnTo>
                <a:lnTo>
                  <a:pt x="58263" y="99490"/>
                </a:lnTo>
                <a:lnTo>
                  <a:pt x="99334" y="58355"/>
                </a:lnTo>
                <a:lnTo>
                  <a:pt x="148576" y="26998"/>
                </a:lnTo>
                <a:lnTo>
                  <a:pt x="204398" y="7015"/>
                </a:lnTo>
                <a:lnTo>
                  <a:pt x="265207" y="0"/>
                </a:lnTo>
                <a:lnTo>
                  <a:pt x="296135" y="1787"/>
                </a:lnTo>
                <a:lnTo>
                  <a:pt x="354650" y="15485"/>
                </a:lnTo>
                <a:lnTo>
                  <a:pt x="407380" y="41354"/>
                </a:lnTo>
                <a:lnTo>
                  <a:pt x="452736" y="77800"/>
                </a:lnTo>
                <a:lnTo>
                  <a:pt x="489124" y="123227"/>
                </a:lnTo>
                <a:lnTo>
                  <a:pt x="514953" y="176040"/>
                </a:lnTo>
                <a:lnTo>
                  <a:pt x="528630" y="234647"/>
                </a:lnTo>
                <a:lnTo>
                  <a:pt x="530414" y="265624"/>
                </a:lnTo>
                <a:lnTo>
                  <a:pt x="528630" y="296601"/>
                </a:lnTo>
                <a:lnTo>
                  <a:pt x="523410" y="326528"/>
                </a:lnTo>
                <a:lnTo>
                  <a:pt x="503458" y="382437"/>
                </a:lnTo>
                <a:lnTo>
                  <a:pt x="472150" y="431757"/>
                </a:lnTo>
                <a:lnTo>
                  <a:pt x="431080" y="472892"/>
                </a:lnTo>
                <a:lnTo>
                  <a:pt x="381837" y="504249"/>
                </a:lnTo>
                <a:lnTo>
                  <a:pt x="326016" y="524232"/>
                </a:lnTo>
                <a:lnTo>
                  <a:pt x="265207" y="531248"/>
                </a:lnTo>
                <a:lnTo>
                  <a:pt x="234278" y="529461"/>
                </a:lnTo>
                <a:lnTo>
                  <a:pt x="175764" y="515762"/>
                </a:lnTo>
                <a:lnTo>
                  <a:pt x="123033" y="489893"/>
                </a:lnTo>
                <a:lnTo>
                  <a:pt x="77678" y="453447"/>
                </a:lnTo>
                <a:lnTo>
                  <a:pt x="41290" y="408021"/>
                </a:lnTo>
                <a:lnTo>
                  <a:pt x="15461" y="355207"/>
                </a:lnTo>
                <a:lnTo>
                  <a:pt x="1784" y="296601"/>
                </a:lnTo>
                <a:lnTo>
                  <a:pt x="0" y="265624"/>
                </a:lnTo>
                <a:close/>
              </a:path>
            </a:pathLst>
          </a:custGeom>
          <a:ln w="3175">
            <a:solidFill>
              <a:srgbClr val="000000"/>
            </a:solidFill>
          </a:ln>
        </p:spPr>
        <p:txBody>
          <a:bodyPr wrap="square" lIns="0" tIns="0" rIns="0" bIns="0" rtlCol="0"/>
          <a:lstStyle/>
          <a:p>
            <a:endParaRPr/>
          </a:p>
        </p:txBody>
      </p:sp>
      <p:sp>
        <p:nvSpPr>
          <p:cNvPr id="20" name="object 20"/>
          <p:cNvSpPr txBox="1"/>
          <p:nvPr/>
        </p:nvSpPr>
        <p:spPr>
          <a:xfrm>
            <a:off x="6218428" y="1567922"/>
            <a:ext cx="144780" cy="324485"/>
          </a:xfrm>
          <a:prstGeom prst="rect">
            <a:avLst/>
          </a:prstGeom>
        </p:spPr>
        <p:txBody>
          <a:bodyPr vert="horz" wrap="square" lIns="0" tIns="0" rIns="0" bIns="0" rtlCol="0">
            <a:spAutoFit/>
          </a:bodyPr>
          <a:lstStyle/>
          <a:p>
            <a:pPr marL="12700" marR="5080">
              <a:lnSpc>
                <a:spcPct val="115799"/>
              </a:lnSpc>
            </a:pPr>
            <a:r>
              <a:rPr sz="900" spc="25" dirty="0">
                <a:latin typeface="宋体"/>
                <a:cs typeface="宋体"/>
              </a:rPr>
              <a:t>机  群</a:t>
            </a:r>
            <a:endParaRPr sz="900">
              <a:latin typeface="宋体"/>
              <a:cs typeface="宋体"/>
            </a:endParaRPr>
          </a:p>
        </p:txBody>
      </p:sp>
      <p:sp>
        <p:nvSpPr>
          <p:cNvPr id="21" name="object 21"/>
          <p:cNvSpPr/>
          <p:nvPr/>
        </p:nvSpPr>
        <p:spPr>
          <a:xfrm>
            <a:off x="5760423" y="1836620"/>
            <a:ext cx="470534" cy="652145"/>
          </a:xfrm>
          <a:custGeom>
            <a:avLst/>
            <a:gdLst/>
            <a:ahLst/>
            <a:cxnLst/>
            <a:rect l="l" t="t" r="r" b="b"/>
            <a:pathLst>
              <a:path w="470535" h="652144">
                <a:moveTo>
                  <a:pt x="235012" y="0"/>
                </a:moveTo>
                <a:lnTo>
                  <a:pt x="181125" y="8613"/>
                </a:lnTo>
                <a:lnTo>
                  <a:pt x="131658" y="33146"/>
                </a:lnTo>
                <a:lnTo>
                  <a:pt x="88022" y="71639"/>
                </a:lnTo>
                <a:lnTo>
                  <a:pt x="51628" y="122133"/>
                </a:lnTo>
                <a:lnTo>
                  <a:pt x="23886" y="182669"/>
                </a:lnTo>
                <a:lnTo>
                  <a:pt x="6206" y="251285"/>
                </a:lnTo>
                <a:lnTo>
                  <a:pt x="0" y="326024"/>
                </a:lnTo>
                <a:lnTo>
                  <a:pt x="1581" y="364036"/>
                </a:lnTo>
                <a:lnTo>
                  <a:pt x="13700" y="435958"/>
                </a:lnTo>
                <a:lnTo>
                  <a:pt x="36587" y="500779"/>
                </a:lnTo>
                <a:lnTo>
                  <a:pt x="68832" y="556539"/>
                </a:lnTo>
                <a:lnTo>
                  <a:pt x="109023" y="601277"/>
                </a:lnTo>
                <a:lnTo>
                  <a:pt x="155750" y="633036"/>
                </a:lnTo>
                <a:lnTo>
                  <a:pt x="207604" y="649854"/>
                </a:lnTo>
                <a:lnTo>
                  <a:pt x="235012" y="652048"/>
                </a:lnTo>
                <a:lnTo>
                  <a:pt x="262437" y="649854"/>
                </a:lnTo>
                <a:lnTo>
                  <a:pt x="314317" y="633036"/>
                </a:lnTo>
                <a:lnTo>
                  <a:pt x="361063" y="601277"/>
                </a:lnTo>
                <a:lnTo>
                  <a:pt x="401266" y="556539"/>
                </a:lnTo>
                <a:lnTo>
                  <a:pt x="433517" y="500779"/>
                </a:lnTo>
                <a:lnTo>
                  <a:pt x="456407" y="435958"/>
                </a:lnTo>
                <a:lnTo>
                  <a:pt x="468528" y="364036"/>
                </a:lnTo>
                <a:lnTo>
                  <a:pt x="470109" y="326024"/>
                </a:lnTo>
                <a:lnTo>
                  <a:pt x="468528" y="288012"/>
                </a:lnTo>
                <a:lnTo>
                  <a:pt x="456407" y="216089"/>
                </a:lnTo>
                <a:lnTo>
                  <a:pt x="433517" y="151268"/>
                </a:lnTo>
                <a:lnTo>
                  <a:pt x="401266" y="95509"/>
                </a:lnTo>
                <a:lnTo>
                  <a:pt x="361063" y="50770"/>
                </a:lnTo>
                <a:lnTo>
                  <a:pt x="314317" y="19012"/>
                </a:lnTo>
                <a:lnTo>
                  <a:pt x="262437" y="2194"/>
                </a:lnTo>
                <a:lnTo>
                  <a:pt x="235012" y="0"/>
                </a:lnTo>
                <a:close/>
              </a:path>
            </a:pathLst>
          </a:custGeom>
          <a:solidFill>
            <a:srgbClr val="FFFFFF"/>
          </a:solidFill>
        </p:spPr>
        <p:txBody>
          <a:bodyPr wrap="square" lIns="0" tIns="0" rIns="0" bIns="0" rtlCol="0"/>
          <a:lstStyle/>
          <a:p>
            <a:endParaRPr/>
          </a:p>
        </p:txBody>
      </p:sp>
      <p:sp>
        <p:nvSpPr>
          <p:cNvPr id="22" name="object 22"/>
          <p:cNvSpPr/>
          <p:nvPr/>
        </p:nvSpPr>
        <p:spPr>
          <a:xfrm>
            <a:off x="5995435" y="2488667"/>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23" name="object 23"/>
          <p:cNvSpPr/>
          <p:nvPr/>
        </p:nvSpPr>
        <p:spPr>
          <a:xfrm>
            <a:off x="5995436" y="1836620"/>
            <a:ext cx="235585" cy="652145"/>
          </a:xfrm>
          <a:custGeom>
            <a:avLst/>
            <a:gdLst/>
            <a:ahLst/>
            <a:cxnLst/>
            <a:rect l="l" t="t" r="r" b="b"/>
            <a:pathLst>
              <a:path w="235585" h="652144">
                <a:moveTo>
                  <a:pt x="0" y="0"/>
                </a:moveTo>
                <a:lnTo>
                  <a:pt x="53918" y="8613"/>
                </a:lnTo>
                <a:lnTo>
                  <a:pt x="103407" y="33146"/>
                </a:lnTo>
                <a:lnTo>
                  <a:pt x="147058" y="71639"/>
                </a:lnTo>
                <a:lnTo>
                  <a:pt x="183461" y="122133"/>
                </a:lnTo>
                <a:lnTo>
                  <a:pt x="211208" y="182669"/>
                </a:lnTo>
                <a:lnTo>
                  <a:pt x="228890" y="251285"/>
                </a:lnTo>
                <a:lnTo>
                  <a:pt x="235097" y="326024"/>
                </a:lnTo>
                <a:lnTo>
                  <a:pt x="233516" y="364036"/>
                </a:lnTo>
                <a:lnTo>
                  <a:pt x="221395" y="435958"/>
                </a:lnTo>
                <a:lnTo>
                  <a:pt x="198505" y="500779"/>
                </a:lnTo>
                <a:lnTo>
                  <a:pt x="166254" y="556539"/>
                </a:lnTo>
                <a:lnTo>
                  <a:pt x="126051" y="601277"/>
                </a:lnTo>
                <a:lnTo>
                  <a:pt x="79304" y="633036"/>
                </a:lnTo>
                <a:lnTo>
                  <a:pt x="27424" y="649854"/>
                </a:lnTo>
                <a:lnTo>
                  <a:pt x="0" y="652048"/>
                </a:lnTo>
              </a:path>
            </a:pathLst>
          </a:custGeom>
          <a:ln w="3175">
            <a:solidFill>
              <a:srgbClr val="FFFFFF"/>
            </a:solidFill>
          </a:ln>
        </p:spPr>
        <p:txBody>
          <a:bodyPr wrap="square" lIns="0" tIns="0" rIns="0" bIns="0" rtlCol="0"/>
          <a:lstStyle/>
          <a:p>
            <a:endParaRPr/>
          </a:p>
        </p:txBody>
      </p:sp>
      <p:sp>
        <p:nvSpPr>
          <p:cNvPr id="24" name="object 24"/>
          <p:cNvSpPr/>
          <p:nvPr/>
        </p:nvSpPr>
        <p:spPr>
          <a:xfrm>
            <a:off x="5995435" y="2488667"/>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25" name="object 25"/>
          <p:cNvSpPr/>
          <p:nvPr/>
        </p:nvSpPr>
        <p:spPr>
          <a:xfrm>
            <a:off x="5748176" y="1824352"/>
            <a:ext cx="470109" cy="652048"/>
          </a:xfrm>
          <a:prstGeom prst="rect">
            <a:avLst/>
          </a:prstGeom>
          <a:blipFill>
            <a:blip r:embed="rId8" cstate="print"/>
            <a:stretch>
              <a:fillRect/>
            </a:stretch>
          </a:blipFill>
        </p:spPr>
        <p:txBody>
          <a:bodyPr wrap="square" lIns="0" tIns="0" rIns="0" bIns="0" rtlCol="0"/>
          <a:lstStyle/>
          <a:p>
            <a:endParaRPr/>
          </a:p>
        </p:txBody>
      </p:sp>
      <p:sp>
        <p:nvSpPr>
          <p:cNvPr id="26" name="object 26"/>
          <p:cNvSpPr/>
          <p:nvPr/>
        </p:nvSpPr>
        <p:spPr>
          <a:xfrm>
            <a:off x="5748175" y="1824353"/>
            <a:ext cx="470534" cy="652145"/>
          </a:xfrm>
          <a:custGeom>
            <a:avLst/>
            <a:gdLst/>
            <a:ahLst/>
            <a:cxnLst/>
            <a:rect l="l" t="t" r="r" b="b"/>
            <a:pathLst>
              <a:path w="470535" h="652144">
                <a:moveTo>
                  <a:pt x="0" y="326024"/>
                </a:moveTo>
                <a:lnTo>
                  <a:pt x="6206" y="251285"/>
                </a:lnTo>
                <a:lnTo>
                  <a:pt x="23886" y="182669"/>
                </a:lnTo>
                <a:lnTo>
                  <a:pt x="51628" y="122133"/>
                </a:lnTo>
                <a:lnTo>
                  <a:pt x="88022" y="71639"/>
                </a:lnTo>
                <a:lnTo>
                  <a:pt x="131658" y="33146"/>
                </a:lnTo>
                <a:lnTo>
                  <a:pt x="181125" y="8613"/>
                </a:lnTo>
                <a:lnTo>
                  <a:pt x="235012" y="0"/>
                </a:lnTo>
                <a:lnTo>
                  <a:pt x="262437" y="2194"/>
                </a:lnTo>
                <a:lnTo>
                  <a:pt x="314317" y="19012"/>
                </a:lnTo>
                <a:lnTo>
                  <a:pt x="361063" y="50770"/>
                </a:lnTo>
                <a:lnTo>
                  <a:pt x="401266" y="95509"/>
                </a:lnTo>
                <a:lnTo>
                  <a:pt x="433517" y="151268"/>
                </a:lnTo>
                <a:lnTo>
                  <a:pt x="456407" y="216089"/>
                </a:lnTo>
                <a:lnTo>
                  <a:pt x="468528" y="288012"/>
                </a:lnTo>
                <a:lnTo>
                  <a:pt x="470109" y="326024"/>
                </a:lnTo>
                <a:lnTo>
                  <a:pt x="468528" y="364036"/>
                </a:lnTo>
                <a:lnTo>
                  <a:pt x="463902" y="400762"/>
                </a:lnTo>
                <a:lnTo>
                  <a:pt x="446220" y="469379"/>
                </a:lnTo>
                <a:lnTo>
                  <a:pt x="418474" y="529914"/>
                </a:lnTo>
                <a:lnTo>
                  <a:pt x="382070" y="580408"/>
                </a:lnTo>
                <a:lnTo>
                  <a:pt x="338419" y="618901"/>
                </a:lnTo>
                <a:lnTo>
                  <a:pt x="288930" y="643435"/>
                </a:lnTo>
                <a:lnTo>
                  <a:pt x="235012" y="652048"/>
                </a:lnTo>
                <a:lnTo>
                  <a:pt x="207604" y="649854"/>
                </a:lnTo>
                <a:lnTo>
                  <a:pt x="155750" y="633036"/>
                </a:lnTo>
                <a:lnTo>
                  <a:pt x="109023" y="601277"/>
                </a:lnTo>
                <a:lnTo>
                  <a:pt x="68832" y="556539"/>
                </a:lnTo>
                <a:lnTo>
                  <a:pt x="36587" y="500779"/>
                </a:lnTo>
                <a:lnTo>
                  <a:pt x="13700" y="435958"/>
                </a:lnTo>
                <a:lnTo>
                  <a:pt x="1581" y="364036"/>
                </a:lnTo>
                <a:lnTo>
                  <a:pt x="0" y="326024"/>
                </a:lnTo>
                <a:close/>
              </a:path>
            </a:pathLst>
          </a:custGeom>
          <a:ln w="3175">
            <a:solidFill>
              <a:srgbClr val="000000"/>
            </a:solidFill>
          </a:ln>
        </p:spPr>
        <p:txBody>
          <a:bodyPr wrap="square" lIns="0" tIns="0" rIns="0" bIns="0" rtlCol="0"/>
          <a:lstStyle/>
          <a:p>
            <a:endParaRPr/>
          </a:p>
        </p:txBody>
      </p:sp>
      <p:sp>
        <p:nvSpPr>
          <p:cNvPr id="27" name="object 27"/>
          <p:cNvSpPr/>
          <p:nvPr/>
        </p:nvSpPr>
        <p:spPr>
          <a:xfrm>
            <a:off x="5460344" y="687228"/>
            <a:ext cx="1086485" cy="489584"/>
          </a:xfrm>
          <a:custGeom>
            <a:avLst/>
            <a:gdLst/>
            <a:ahLst/>
            <a:cxnLst/>
            <a:rect l="l" t="t" r="r" b="b"/>
            <a:pathLst>
              <a:path w="1086485" h="489584">
                <a:moveTo>
                  <a:pt x="0" y="368278"/>
                </a:moveTo>
                <a:lnTo>
                  <a:pt x="16447" y="429243"/>
                </a:lnTo>
                <a:lnTo>
                  <a:pt x="59678" y="472583"/>
                </a:lnTo>
                <a:lnTo>
                  <a:pt x="120525" y="489078"/>
                </a:lnTo>
                <a:lnTo>
                  <a:pt x="122822" y="486097"/>
                </a:lnTo>
                <a:lnTo>
                  <a:pt x="987858" y="486097"/>
                </a:lnTo>
                <a:lnTo>
                  <a:pt x="1026545" y="472583"/>
                </a:lnTo>
                <a:lnTo>
                  <a:pt x="1069794" y="429243"/>
                </a:lnTo>
                <a:lnTo>
                  <a:pt x="1085884" y="371089"/>
                </a:lnTo>
                <a:lnTo>
                  <a:pt x="1616" y="371089"/>
                </a:lnTo>
                <a:lnTo>
                  <a:pt x="0" y="368278"/>
                </a:lnTo>
                <a:close/>
              </a:path>
              <a:path w="1086485" h="489584">
                <a:moveTo>
                  <a:pt x="987858" y="486097"/>
                </a:moveTo>
                <a:lnTo>
                  <a:pt x="964885" y="486097"/>
                </a:lnTo>
                <a:lnTo>
                  <a:pt x="965735" y="489078"/>
                </a:lnTo>
                <a:lnTo>
                  <a:pt x="987858" y="486097"/>
                </a:lnTo>
                <a:close/>
              </a:path>
              <a:path w="1086485" h="489584">
                <a:moveTo>
                  <a:pt x="120525" y="0"/>
                </a:moveTo>
                <a:lnTo>
                  <a:pt x="59678" y="16495"/>
                </a:lnTo>
                <a:lnTo>
                  <a:pt x="16447" y="59835"/>
                </a:lnTo>
                <a:lnTo>
                  <a:pt x="0" y="120800"/>
                </a:lnTo>
                <a:lnTo>
                  <a:pt x="1616" y="121907"/>
                </a:lnTo>
                <a:lnTo>
                  <a:pt x="1616" y="371089"/>
                </a:lnTo>
                <a:lnTo>
                  <a:pt x="1085884" y="371089"/>
                </a:lnTo>
                <a:lnTo>
                  <a:pt x="1086091" y="369546"/>
                </a:lnTo>
                <a:lnTo>
                  <a:pt x="1086091" y="121907"/>
                </a:lnTo>
                <a:lnTo>
                  <a:pt x="1086261" y="120800"/>
                </a:lnTo>
                <a:lnTo>
                  <a:pt x="1069794" y="59835"/>
                </a:lnTo>
                <a:lnTo>
                  <a:pt x="1026545" y="16495"/>
                </a:lnTo>
                <a:lnTo>
                  <a:pt x="969528" y="511"/>
                </a:lnTo>
                <a:lnTo>
                  <a:pt x="122822" y="511"/>
                </a:lnTo>
                <a:lnTo>
                  <a:pt x="120525" y="0"/>
                </a:lnTo>
                <a:close/>
              </a:path>
              <a:path w="1086485" h="489584">
                <a:moveTo>
                  <a:pt x="1086261" y="368278"/>
                </a:moveTo>
                <a:lnTo>
                  <a:pt x="1086091" y="369546"/>
                </a:lnTo>
                <a:lnTo>
                  <a:pt x="1086091" y="371089"/>
                </a:lnTo>
                <a:lnTo>
                  <a:pt x="1086261" y="368278"/>
                </a:lnTo>
                <a:close/>
              </a:path>
              <a:path w="1086485" h="489584">
                <a:moveTo>
                  <a:pt x="965735" y="0"/>
                </a:moveTo>
                <a:lnTo>
                  <a:pt x="964885" y="511"/>
                </a:lnTo>
                <a:lnTo>
                  <a:pt x="969528" y="511"/>
                </a:lnTo>
                <a:lnTo>
                  <a:pt x="965735" y="0"/>
                </a:lnTo>
                <a:close/>
              </a:path>
            </a:pathLst>
          </a:custGeom>
          <a:solidFill>
            <a:srgbClr val="FFFFFF"/>
          </a:solidFill>
        </p:spPr>
        <p:txBody>
          <a:bodyPr wrap="square" lIns="0" tIns="0" rIns="0" bIns="0" rtlCol="0"/>
          <a:lstStyle/>
          <a:p>
            <a:endParaRPr/>
          </a:p>
        </p:txBody>
      </p:sp>
      <p:sp>
        <p:nvSpPr>
          <p:cNvPr id="28" name="object 28"/>
          <p:cNvSpPr/>
          <p:nvPr/>
        </p:nvSpPr>
        <p:spPr>
          <a:xfrm>
            <a:off x="6426078" y="1176307"/>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29" name="object 29"/>
          <p:cNvSpPr/>
          <p:nvPr/>
        </p:nvSpPr>
        <p:spPr>
          <a:xfrm>
            <a:off x="5580868" y="1176307"/>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30" name="object 30"/>
          <p:cNvSpPr/>
          <p:nvPr/>
        </p:nvSpPr>
        <p:spPr>
          <a:xfrm>
            <a:off x="5580868" y="1176307"/>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31" name="object 31"/>
          <p:cNvSpPr/>
          <p:nvPr/>
        </p:nvSpPr>
        <p:spPr>
          <a:xfrm>
            <a:off x="5580868" y="1174816"/>
            <a:ext cx="844550" cy="0"/>
          </a:xfrm>
          <a:custGeom>
            <a:avLst/>
            <a:gdLst/>
            <a:ahLst/>
            <a:cxnLst/>
            <a:rect l="l" t="t" r="r" b="b"/>
            <a:pathLst>
              <a:path w="844550">
                <a:moveTo>
                  <a:pt x="0" y="0"/>
                </a:moveTo>
                <a:lnTo>
                  <a:pt x="844359" y="0"/>
                </a:lnTo>
              </a:path>
            </a:pathLst>
          </a:custGeom>
          <a:ln w="3175">
            <a:solidFill>
              <a:srgbClr val="FFFFFF"/>
            </a:solidFill>
          </a:ln>
        </p:spPr>
        <p:txBody>
          <a:bodyPr wrap="square" lIns="0" tIns="0" rIns="0" bIns="0" rtlCol="0"/>
          <a:lstStyle/>
          <a:p>
            <a:endParaRPr/>
          </a:p>
        </p:txBody>
      </p:sp>
      <p:sp>
        <p:nvSpPr>
          <p:cNvPr id="32" name="object 32"/>
          <p:cNvSpPr/>
          <p:nvPr/>
        </p:nvSpPr>
        <p:spPr>
          <a:xfrm>
            <a:off x="6426079" y="1176300"/>
            <a:ext cx="635" cy="0"/>
          </a:xfrm>
          <a:custGeom>
            <a:avLst/>
            <a:gdLst/>
            <a:ahLst/>
            <a:cxnLst/>
            <a:rect l="l" t="t" r="r" b="b"/>
            <a:pathLst>
              <a:path w="635">
                <a:moveTo>
                  <a:pt x="0" y="6"/>
                </a:moveTo>
                <a:lnTo>
                  <a:pt x="51" y="0"/>
                </a:lnTo>
              </a:path>
            </a:pathLst>
          </a:custGeom>
          <a:ln w="3175">
            <a:solidFill>
              <a:srgbClr val="FFFFFF"/>
            </a:solidFill>
          </a:ln>
        </p:spPr>
        <p:txBody>
          <a:bodyPr wrap="square" lIns="0" tIns="0" rIns="0" bIns="0" rtlCol="0"/>
          <a:lstStyle/>
          <a:p>
            <a:endParaRPr/>
          </a:p>
        </p:txBody>
      </p:sp>
      <p:sp>
        <p:nvSpPr>
          <p:cNvPr id="33" name="object 33"/>
          <p:cNvSpPr/>
          <p:nvPr/>
        </p:nvSpPr>
        <p:spPr>
          <a:xfrm>
            <a:off x="6458100" y="1171749"/>
            <a:ext cx="635" cy="635"/>
          </a:xfrm>
          <a:custGeom>
            <a:avLst/>
            <a:gdLst/>
            <a:ahLst/>
            <a:cxnLst/>
            <a:rect l="l" t="t" r="r" b="b"/>
            <a:pathLst>
              <a:path w="635" h="634">
                <a:moveTo>
                  <a:pt x="0" y="243"/>
                </a:moveTo>
                <a:lnTo>
                  <a:pt x="2" y="242"/>
                </a:lnTo>
                <a:lnTo>
                  <a:pt x="576" y="0"/>
                </a:lnTo>
              </a:path>
            </a:pathLst>
          </a:custGeom>
          <a:ln w="3175">
            <a:solidFill>
              <a:srgbClr val="FFFFFF"/>
            </a:solidFill>
          </a:ln>
        </p:spPr>
        <p:txBody>
          <a:bodyPr wrap="square" lIns="0" tIns="0" rIns="0" bIns="0" rtlCol="0"/>
          <a:lstStyle/>
          <a:p>
            <a:endParaRPr/>
          </a:p>
        </p:txBody>
      </p:sp>
      <p:sp>
        <p:nvSpPr>
          <p:cNvPr id="34" name="object 34"/>
          <p:cNvSpPr/>
          <p:nvPr/>
        </p:nvSpPr>
        <p:spPr>
          <a:xfrm>
            <a:off x="6486872" y="1157213"/>
            <a:ext cx="3810" cy="3175"/>
          </a:xfrm>
          <a:custGeom>
            <a:avLst/>
            <a:gdLst/>
            <a:ahLst/>
            <a:cxnLst/>
            <a:rect l="l" t="t" r="r" b="b"/>
            <a:pathLst>
              <a:path w="3810" h="3175">
                <a:moveTo>
                  <a:pt x="0" y="2606"/>
                </a:moveTo>
                <a:lnTo>
                  <a:pt x="15" y="2599"/>
                </a:lnTo>
                <a:lnTo>
                  <a:pt x="3372" y="0"/>
                </a:lnTo>
              </a:path>
            </a:pathLst>
          </a:custGeom>
          <a:ln w="3175">
            <a:solidFill>
              <a:srgbClr val="FFFFFF"/>
            </a:solidFill>
          </a:ln>
        </p:spPr>
        <p:txBody>
          <a:bodyPr wrap="square" lIns="0" tIns="0" rIns="0" bIns="0" rtlCol="0"/>
          <a:lstStyle/>
          <a:p>
            <a:endParaRPr/>
          </a:p>
        </p:txBody>
      </p:sp>
      <p:sp>
        <p:nvSpPr>
          <p:cNvPr id="35" name="object 35"/>
          <p:cNvSpPr/>
          <p:nvPr/>
        </p:nvSpPr>
        <p:spPr>
          <a:xfrm>
            <a:off x="6511200" y="1118114"/>
            <a:ext cx="17780" cy="23495"/>
          </a:xfrm>
          <a:custGeom>
            <a:avLst/>
            <a:gdLst/>
            <a:ahLst/>
            <a:cxnLst/>
            <a:rect l="l" t="t" r="r" b="b"/>
            <a:pathLst>
              <a:path w="17779" h="23494">
                <a:moveTo>
                  <a:pt x="0" y="22873"/>
                </a:moveTo>
                <a:lnTo>
                  <a:pt x="84" y="22807"/>
                </a:lnTo>
                <a:lnTo>
                  <a:pt x="17671" y="0"/>
                </a:lnTo>
              </a:path>
            </a:pathLst>
          </a:custGeom>
          <a:ln w="3175">
            <a:solidFill>
              <a:srgbClr val="FFFFFF"/>
            </a:solidFill>
          </a:ln>
        </p:spPr>
        <p:txBody>
          <a:bodyPr wrap="square" lIns="0" tIns="0" rIns="0" bIns="0" rtlCol="0"/>
          <a:lstStyle/>
          <a:p>
            <a:endParaRPr/>
          </a:p>
        </p:txBody>
      </p:sp>
      <p:sp>
        <p:nvSpPr>
          <p:cNvPr id="36" name="object 36"/>
          <p:cNvSpPr/>
          <p:nvPr/>
        </p:nvSpPr>
        <p:spPr>
          <a:xfrm>
            <a:off x="6529957" y="1056777"/>
            <a:ext cx="16510" cy="60325"/>
          </a:xfrm>
          <a:custGeom>
            <a:avLst/>
            <a:gdLst/>
            <a:ahLst/>
            <a:cxnLst/>
            <a:rect l="l" t="t" r="r" b="b"/>
            <a:pathLst>
              <a:path w="16510" h="60325">
                <a:moveTo>
                  <a:pt x="0" y="59930"/>
                </a:moveTo>
                <a:lnTo>
                  <a:pt x="180" y="59696"/>
                </a:lnTo>
                <a:lnTo>
                  <a:pt x="12337" y="30840"/>
                </a:lnTo>
                <a:lnTo>
                  <a:pt x="16476" y="0"/>
                </a:lnTo>
              </a:path>
            </a:pathLst>
          </a:custGeom>
          <a:ln w="3175">
            <a:solidFill>
              <a:srgbClr val="FFFFFF"/>
            </a:solidFill>
          </a:ln>
        </p:spPr>
        <p:txBody>
          <a:bodyPr wrap="square" lIns="0" tIns="0" rIns="0" bIns="0" rtlCol="0"/>
          <a:lstStyle/>
          <a:p>
            <a:endParaRPr/>
          </a:p>
        </p:txBody>
      </p:sp>
      <p:sp>
        <p:nvSpPr>
          <p:cNvPr id="37" name="object 37"/>
          <p:cNvSpPr/>
          <p:nvPr/>
        </p:nvSpPr>
        <p:spPr>
          <a:xfrm>
            <a:off x="6546434" y="1058318"/>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38" name="object 38"/>
          <p:cNvSpPr/>
          <p:nvPr/>
        </p:nvSpPr>
        <p:spPr>
          <a:xfrm>
            <a:off x="5460344" y="1055508"/>
            <a:ext cx="1905" cy="3175"/>
          </a:xfrm>
          <a:custGeom>
            <a:avLst/>
            <a:gdLst/>
            <a:ahLst/>
            <a:cxnLst/>
            <a:rect l="l" t="t" r="r" b="b"/>
            <a:pathLst>
              <a:path w="1904" h="3175">
                <a:moveTo>
                  <a:pt x="1615" y="2811"/>
                </a:moveTo>
                <a:lnTo>
                  <a:pt x="0" y="0"/>
                </a:lnTo>
                <a:lnTo>
                  <a:pt x="0" y="0"/>
                </a:lnTo>
              </a:path>
            </a:pathLst>
          </a:custGeom>
          <a:ln w="3175">
            <a:solidFill>
              <a:srgbClr val="FFFFFF"/>
            </a:solidFill>
          </a:ln>
        </p:spPr>
        <p:txBody>
          <a:bodyPr wrap="square" lIns="0" tIns="0" rIns="0" bIns="0" rtlCol="0"/>
          <a:lstStyle/>
          <a:p>
            <a:endParaRPr/>
          </a:p>
        </p:txBody>
      </p:sp>
      <p:sp>
        <p:nvSpPr>
          <p:cNvPr id="39" name="object 39"/>
          <p:cNvSpPr/>
          <p:nvPr/>
        </p:nvSpPr>
        <p:spPr>
          <a:xfrm>
            <a:off x="6546435" y="1055508"/>
            <a:ext cx="635" cy="3175"/>
          </a:xfrm>
          <a:custGeom>
            <a:avLst/>
            <a:gdLst/>
            <a:ahLst/>
            <a:cxnLst/>
            <a:rect l="l" t="t" r="r" b="b"/>
            <a:pathLst>
              <a:path w="635" h="3175">
                <a:moveTo>
                  <a:pt x="169" y="1"/>
                </a:moveTo>
                <a:lnTo>
                  <a:pt x="170" y="0"/>
                </a:lnTo>
                <a:lnTo>
                  <a:pt x="0" y="2811"/>
                </a:lnTo>
              </a:path>
            </a:pathLst>
          </a:custGeom>
          <a:ln w="3175">
            <a:solidFill>
              <a:srgbClr val="FFFFFF"/>
            </a:solidFill>
          </a:ln>
        </p:spPr>
        <p:txBody>
          <a:bodyPr wrap="square" lIns="0" tIns="0" rIns="0" bIns="0" rtlCol="0"/>
          <a:lstStyle/>
          <a:p>
            <a:endParaRPr/>
          </a:p>
        </p:txBody>
      </p:sp>
      <p:sp>
        <p:nvSpPr>
          <p:cNvPr id="40" name="object 40"/>
          <p:cNvSpPr/>
          <p:nvPr/>
        </p:nvSpPr>
        <p:spPr>
          <a:xfrm>
            <a:off x="6546434" y="1057253"/>
            <a:ext cx="0" cy="2540"/>
          </a:xfrm>
          <a:custGeom>
            <a:avLst/>
            <a:gdLst/>
            <a:ahLst/>
            <a:cxnLst/>
            <a:rect l="l" t="t" r="r" b="b"/>
            <a:pathLst>
              <a:path h="2540">
                <a:moveTo>
                  <a:pt x="0" y="0"/>
                </a:moveTo>
                <a:lnTo>
                  <a:pt x="0" y="2129"/>
                </a:lnTo>
              </a:path>
            </a:pathLst>
          </a:custGeom>
          <a:ln w="3175">
            <a:solidFill>
              <a:srgbClr val="FFFFFF"/>
            </a:solidFill>
          </a:ln>
        </p:spPr>
        <p:txBody>
          <a:bodyPr wrap="square" lIns="0" tIns="0" rIns="0" bIns="0" rtlCol="0"/>
          <a:lstStyle/>
          <a:p>
            <a:endParaRPr/>
          </a:p>
        </p:txBody>
      </p:sp>
      <p:sp>
        <p:nvSpPr>
          <p:cNvPr id="41" name="object 41"/>
          <p:cNvSpPr/>
          <p:nvPr/>
        </p:nvSpPr>
        <p:spPr>
          <a:xfrm>
            <a:off x="6546565" y="1055510"/>
            <a:ext cx="635" cy="635"/>
          </a:xfrm>
          <a:custGeom>
            <a:avLst/>
            <a:gdLst/>
            <a:ahLst/>
            <a:cxnLst/>
            <a:rect l="l" t="t" r="r" b="b"/>
            <a:pathLst>
              <a:path w="635" h="634">
                <a:moveTo>
                  <a:pt x="0" y="293"/>
                </a:moveTo>
                <a:lnTo>
                  <a:pt x="39" y="0"/>
                </a:lnTo>
              </a:path>
            </a:pathLst>
          </a:custGeom>
          <a:ln w="3175">
            <a:solidFill>
              <a:srgbClr val="FFFFFF"/>
            </a:solidFill>
          </a:ln>
        </p:spPr>
        <p:txBody>
          <a:bodyPr wrap="square" lIns="0" tIns="0" rIns="0" bIns="0" rtlCol="0"/>
          <a:lstStyle/>
          <a:p>
            <a:endParaRPr/>
          </a:p>
        </p:txBody>
      </p:sp>
      <p:sp>
        <p:nvSpPr>
          <p:cNvPr id="42" name="object 42"/>
          <p:cNvSpPr/>
          <p:nvPr/>
        </p:nvSpPr>
        <p:spPr>
          <a:xfrm>
            <a:off x="6426078" y="687229"/>
            <a:ext cx="120650" cy="368935"/>
          </a:xfrm>
          <a:custGeom>
            <a:avLst/>
            <a:gdLst/>
            <a:ahLst/>
            <a:cxnLst/>
            <a:rect l="l" t="t" r="r" b="b"/>
            <a:pathLst>
              <a:path w="120650" h="368934">
                <a:moveTo>
                  <a:pt x="120355" y="368704"/>
                </a:moveTo>
                <a:lnTo>
                  <a:pt x="120355" y="121907"/>
                </a:lnTo>
                <a:lnTo>
                  <a:pt x="120525" y="120800"/>
                </a:lnTo>
                <a:lnTo>
                  <a:pt x="116216" y="88690"/>
                </a:lnTo>
                <a:lnTo>
                  <a:pt x="85205" y="35386"/>
                </a:lnTo>
                <a:lnTo>
                  <a:pt x="32023" y="4315"/>
                </a:lnTo>
                <a:lnTo>
                  <a:pt x="0" y="0"/>
                </a:lnTo>
              </a:path>
            </a:pathLst>
          </a:custGeom>
          <a:ln w="3175">
            <a:solidFill>
              <a:srgbClr val="FFFFFF"/>
            </a:solidFill>
          </a:ln>
        </p:spPr>
        <p:txBody>
          <a:bodyPr wrap="square" lIns="0" tIns="0" rIns="0" bIns="0" rtlCol="0"/>
          <a:lstStyle/>
          <a:p>
            <a:endParaRPr/>
          </a:p>
        </p:txBody>
      </p:sp>
      <p:sp>
        <p:nvSpPr>
          <p:cNvPr id="43" name="object 43"/>
          <p:cNvSpPr/>
          <p:nvPr/>
        </p:nvSpPr>
        <p:spPr>
          <a:xfrm>
            <a:off x="5580868" y="687229"/>
            <a:ext cx="2540" cy="635"/>
          </a:xfrm>
          <a:custGeom>
            <a:avLst/>
            <a:gdLst/>
            <a:ahLst/>
            <a:cxnLst/>
            <a:rect l="l" t="t" r="r" b="b"/>
            <a:pathLst>
              <a:path w="2539" h="634">
                <a:moveTo>
                  <a:pt x="2296" y="511"/>
                </a:moveTo>
                <a:lnTo>
                  <a:pt x="0" y="0"/>
                </a:lnTo>
                <a:lnTo>
                  <a:pt x="0" y="0"/>
                </a:lnTo>
              </a:path>
            </a:pathLst>
          </a:custGeom>
          <a:ln w="3175">
            <a:solidFill>
              <a:srgbClr val="FFFFFF"/>
            </a:solidFill>
          </a:ln>
        </p:spPr>
        <p:txBody>
          <a:bodyPr wrap="square" lIns="0" tIns="0" rIns="0" bIns="0" rtlCol="0"/>
          <a:lstStyle/>
          <a:p>
            <a:endParaRPr/>
          </a:p>
        </p:txBody>
      </p:sp>
      <p:sp>
        <p:nvSpPr>
          <p:cNvPr id="44" name="object 44"/>
          <p:cNvSpPr/>
          <p:nvPr/>
        </p:nvSpPr>
        <p:spPr>
          <a:xfrm>
            <a:off x="5448095" y="674962"/>
            <a:ext cx="1086261" cy="491975"/>
          </a:xfrm>
          <a:prstGeom prst="rect">
            <a:avLst/>
          </a:prstGeom>
          <a:blipFill>
            <a:blip r:embed="rId9" cstate="print"/>
            <a:stretch>
              <a:fillRect/>
            </a:stretch>
          </a:blipFill>
        </p:spPr>
        <p:txBody>
          <a:bodyPr wrap="square" lIns="0" tIns="0" rIns="0" bIns="0" rtlCol="0"/>
          <a:lstStyle/>
          <a:p>
            <a:endParaRPr/>
          </a:p>
        </p:txBody>
      </p:sp>
      <p:sp>
        <p:nvSpPr>
          <p:cNvPr id="45" name="object 45"/>
          <p:cNvSpPr/>
          <p:nvPr/>
        </p:nvSpPr>
        <p:spPr>
          <a:xfrm>
            <a:off x="5448095" y="674962"/>
            <a:ext cx="1086485" cy="492125"/>
          </a:xfrm>
          <a:custGeom>
            <a:avLst/>
            <a:gdLst/>
            <a:ahLst/>
            <a:cxnLst/>
            <a:rect l="l" t="t" r="r" b="b"/>
            <a:pathLst>
              <a:path w="1086485" h="492125">
                <a:moveTo>
                  <a:pt x="965735" y="489078"/>
                </a:moveTo>
                <a:lnTo>
                  <a:pt x="1026545" y="472583"/>
                </a:lnTo>
                <a:lnTo>
                  <a:pt x="1069794" y="429243"/>
                </a:lnTo>
                <a:lnTo>
                  <a:pt x="1086261" y="368278"/>
                </a:lnTo>
                <a:lnTo>
                  <a:pt x="1085580" y="370578"/>
                </a:lnTo>
                <a:lnTo>
                  <a:pt x="1085580" y="121396"/>
                </a:lnTo>
                <a:lnTo>
                  <a:pt x="1069794" y="59835"/>
                </a:lnTo>
                <a:lnTo>
                  <a:pt x="1026545" y="16495"/>
                </a:lnTo>
                <a:lnTo>
                  <a:pt x="965735" y="0"/>
                </a:lnTo>
                <a:lnTo>
                  <a:pt x="964374" y="0"/>
                </a:lnTo>
                <a:lnTo>
                  <a:pt x="122311" y="0"/>
                </a:lnTo>
                <a:lnTo>
                  <a:pt x="120525" y="0"/>
                </a:lnTo>
                <a:lnTo>
                  <a:pt x="88472" y="4315"/>
                </a:lnTo>
                <a:lnTo>
                  <a:pt x="35287" y="35386"/>
                </a:lnTo>
                <a:lnTo>
                  <a:pt x="4302" y="88690"/>
                </a:lnTo>
                <a:lnTo>
                  <a:pt x="0" y="120800"/>
                </a:lnTo>
                <a:lnTo>
                  <a:pt x="1105" y="121396"/>
                </a:lnTo>
                <a:lnTo>
                  <a:pt x="1105" y="370578"/>
                </a:lnTo>
                <a:lnTo>
                  <a:pt x="16447" y="429243"/>
                </a:lnTo>
                <a:lnTo>
                  <a:pt x="59678" y="472583"/>
                </a:lnTo>
                <a:lnTo>
                  <a:pt x="120525" y="489078"/>
                </a:lnTo>
                <a:lnTo>
                  <a:pt x="122311" y="491975"/>
                </a:lnTo>
                <a:lnTo>
                  <a:pt x="964374" y="491975"/>
                </a:lnTo>
                <a:lnTo>
                  <a:pt x="965735" y="489078"/>
                </a:lnTo>
                <a:close/>
              </a:path>
            </a:pathLst>
          </a:custGeom>
          <a:ln w="3175">
            <a:solidFill>
              <a:srgbClr val="000000"/>
            </a:solidFill>
          </a:ln>
        </p:spPr>
        <p:txBody>
          <a:bodyPr wrap="square" lIns="0" tIns="0" rIns="0" bIns="0" rtlCol="0"/>
          <a:lstStyle/>
          <a:p>
            <a:endParaRPr/>
          </a:p>
        </p:txBody>
      </p:sp>
      <p:sp>
        <p:nvSpPr>
          <p:cNvPr id="46" name="object 46"/>
          <p:cNvSpPr txBox="1"/>
          <p:nvPr/>
        </p:nvSpPr>
        <p:spPr>
          <a:xfrm>
            <a:off x="5500378" y="743933"/>
            <a:ext cx="981710" cy="316865"/>
          </a:xfrm>
          <a:prstGeom prst="rect">
            <a:avLst/>
          </a:prstGeom>
        </p:spPr>
        <p:txBody>
          <a:bodyPr vert="horz" wrap="square" lIns="0" tIns="0" rIns="0" bIns="0" rtlCol="0">
            <a:spAutoFit/>
          </a:bodyPr>
          <a:lstStyle/>
          <a:p>
            <a:pPr marL="191770" marR="5080" indent="-179705">
              <a:lnSpc>
                <a:spcPct val="112900"/>
              </a:lnSpc>
            </a:pPr>
            <a:r>
              <a:rPr sz="900" spc="30" dirty="0">
                <a:latin typeface="宋体"/>
                <a:cs typeface="宋体"/>
              </a:rPr>
              <a:t>人的安全、健康、  </a:t>
            </a:r>
            <a:r>
              <a:rPr sz="900" spc="35" dirty="0">
                <a:latin typeface="宋体"/>
                <a:cs typeface="宋体"/>
              </a:rPr>
              <a:t>舒适、高效</a:t>
            </a:r>
            <a:endParaRPr sz="900">
              <a:latin typeface="宋体"/>
              <a:cs typeface="宋体"/>
            </a:endParaRPr>
          </a:p>
        </p:txBody>
      </p:sp>
      <p:sp>
        <p:nvSpPr>
          <p:cNvPr id="47" name="object 47"/>
          <p:cNvSpPr/>
          <p:nvPr/>
        </p:nvSpPr>
        <p:spPr>
          <a:xfrm>
            <a:off x="5168513" y="1882538"/>
            <a:ext cx="363855" cy="1329055"/>
          </a:xfrm>
          <a:custGeom>
            <a:avLst/>
            <a:gdLst/>
            <a:ahLst/>
            <a:cxnLst/>
            <a:rect l="l" t="t" r="r" b="b"/>
            <a:pathLst>
              <a:path w="363854" h="1329055">
                <a:moveTo>
                  <a:pt x="0" y="1328972"/>
                </a:moveTo>
                <a:lnTo>
                  <a:pt x="363618" y="1328972"/>
                </a:lnTo>
                <a:lnTo>
                  <a:pt x="363618" y="0"/>
                </a:lnTo>
                <a:lnTo>
                  <a:pt x="0" y="0"/>
                </a:lnTo>
                <a:lnTo>
                  <a:pt x="0" y="1328972"/>
                </a:lnTo>
                <a:close/>
              </a:path>
            </a:pathLst>
          </a:custGeom>
          <a:solidFill>
            <a:srgbClr val="FFFFFF"/>
          </a:solidFill>
        </p:spPr>
        <p:txBody>
          <a:bodyPr wrap="square" lIns="0" tIns="0" rIns="0" bIns="0" rtlCol="0"/>
          <a:lstStyle/>
          <a:p>
            <a:endParaRPr/>
          </a:p>
        </p:txBody>
      </p:sp>
      <p:sp>
        <p:nvSpPr>
          <p:cNvPr id="48" name="object 48"/>
          <p:cNvSpPr/>
          <p:nvPr/>
        </p:nvSpPr>
        <p:spPr>
          <a:xfrm>
            <a:off x="5168513" y="3211509"/>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49" name="object 49"/>
          <p:cNvSpPr/>
          <p:nvPr/>
        </p:nvSpPr>
        <p:spPr>
          <a:xfrm>
            <a:off x="5168512" y="32104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50" name="object 50"/>
          <p:cNvSpPr/>
          <p:nvPr/>
        </p:nvSpPr>
        <p:spPr>
          <a:xfrm>
            <a:off x="5532130" y="1882538"/>
            <a:ext cx="0" cy="1329055"/>
          </a:xfrm>
          <a:custGeom>
            <a:avLst/>
            <a:gdLst/>
            <a:ahLst/>
            <a:cxnLst/>
            <a:rect l="l" t="t" r="r" b="b"/>
            <a:pathLst>
              <a:path h="1329055">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51" name="object 51"/>
          <p:cNvSpPr/>
          <p:nvPr/>
        </p:nvSpPr>
        <p:spPr>
          <a:xfrm>
            <a:off x="5155754" y="1869758"/>
            <a:ext cx="363618" cy="1328972"/>
          </a:xfrm>
          <a:prstGeom prst="rect">
            <a:avLst/>
          </a:prstGeom>
          <a:blipFill>
            <a:blip r:embed="rId10" cstate="print"/>
            <a:stretch>
              <a:fillRect/>
            </a:stretch>
          </a:blipFill>
        </p:spPr>
        <p:txBody>
          <a:bodyPr wrap="square" lIns="0" tIns="0" rIns="0" bIns="0" rtlCol="0"/>
          <a:lstStyle/>
          <a:p>
            <a:endParaRPr/>
          </a:p>
        </p:txBody>
      </p:sp>
      <p:sp>
        <p:nvSpPr>
          <p:cNvPr id="52" name="object 52"/>
          <p:cNvSpPr/>
          <p:nvPr/>
        </p:nvSpPr>
        <p:spPr>
          <a:xfrm>
            <a:off x="5155755" y="1869759"/>
            <a:ext cx="363855" cy="1329055"/>
          </a:xfrm>
          <a:custGeom>
            <a:avLst/>
            <a:gdLst/>
            <a:ahLst/>
            <a:cxnLst/>
            <a:rect l="l" t="t" r="r" b="b"/>
            <a:pathLst>
              <a:path w="363854" h="1329055">
                <a:moveTo>
                  <a:pt x="0" y="1328972"/>
                </a:moveTo>
                <a:lnTo>
                  <a:pt x="363618" y="1328972"/>
                </a:lnTo>
                <a:lnTo>
                  <a:pt x="363618" y="0"/>
                </a:lnTo>
                <a:lnTo>
                  <a:pt x="0" y="0"/>
                </a:lnTo>
                <a:lnTo>
                  <a:pt x="0" y="1328972"/>
                </a:lnTo>
                <a:close/>
              </a:path>
            </a:pathLst>
          </a:custGeom>
          <a:ln w="3175">
            <a:solidFill>
              <a:srgbClr val="000000"/>
            </a:solidFill>
          </a:ln>
        </p:spPr>
        <p:txBody>
          <a:bodyPr wrap="square" lIns="0" tIns="0" rIns="0" bIns="0" rtlCol="0"/>
          <a:lstStyle/>
          <a:p>
            <a:endParaRPr/>
          </a:p>
        </p:txBody>
      </p:sp>
      <p:sp>
        <p:nvSpPr>
          <p:cNvPr id="53" name="object 53"/>
          <p:cNvSpPr txBox="1"/>
          <p:nvPr/>
        </p:nvSpPr>
        <p:spPr>
          <a:xfrm>
            <a:off x="5266047" y="1904279"/>
            <a:ext cx="1036319" cy="1003300"/>
          </a:xfrm>
          <a:prstGeom prst="rect">
            <a:avLst/>
          </a:prstGeom>
        </p:spPr>
        <p:txBody>
          <a:bodyPr vert="horz" wrap="square" lIns="0" tIns="0" rIns="0" bIns="0" rtlCol="0">
            <a:spAutoFit/>
          </a:bodyPr>
          <a:lstStyle/>
          <a:p>
            <a:pPr marL="657225" marR="251460">
              <a:lnSpc>
                <a:spcPts val="1250"/>
              </a:lnSpc>
            </a:pPr>
            <a:r>
              <a:rPr sz="900" spc="25" dirty="0">
                <a:solidFill>
                  <a:srgbClr val="00AFEF"/>
                </a:solidFill>
                <a:latin typeface="宋体"/>
                <a:cs typeface="宋体"/>
              </a:rPr>
              <a:t>微  匹</a:t>
            </a:r>
            <a:endParaRPr sz="900">
              <a:latin typeface="宋体"/>
              <a:cs typeface="宋体"/>
            </a:endParaRPr>
          </a:p>
          <a:p>
            <a:pPr marL="12700" algn="just">
              <a:lnSpc>
                <a:spcPts val="375"/>
              </a:lnSpc>
            </a:pPr>
            <a:r>
              <a:rPr sz="900" spc="35" dirty="0">
                <a:latin typeface="宋体"/>
                <a:cs typeface="宋体"/>
              </a:rPr>
              <a:t>人</a:t>
            </a:r>
            <a:endParaRPr sz="900">
              <a:latin typeface="宋体"/>
              <a:cs typeface="宋体"/>
            </a:endParaRPr>
          </a:p>
          <a:p>
            <a:pPr marL="12700" algn="just">
              <a:lnSpc>
                <a:spcPts val="805"/>
              </a:lnSpc>
            </a:pPr>
            <a:r>
              <a:rPr sz="1350" spc="52" baseline="-24691" dirty="0">
                <a:latin typeface="宋体"/>
                <a:cs typeface="宋体"/>
              </a:rPr>
              <a:t>本       </a:t>
            </a:r>
            <a:r>
              <a:rPr sz="1350" spc="292" baseline="-24691" dirty="0">
                <a:latin typeface="宋体"/>
                <a:cs typeface="宋体"/>
              </a:rPr>
              <a:t> </a:t>
            </a:r>
            <a:r>
              <a:rPr sz="900" spc="35" dirty="0">
                <a:solidFill>
                  <a:srgbClr val="00AFEF"/>
                </a:solidFill>
                <a:latin typeface="宋体"/>
                <a:cs typeface="宋体"/>
              </a:rPr>
              <a:t>配</a:t>
            </a:r>
            <a:endParaRPr sz="900">
              <a:latin typeface="宋体"/>
              <a:cs typeface="宋体"/>
            </a:endParaRPr>
          </a:p>
          <a:p>
            <a:pPr marL="12700" algn="just">
              <a:lnSpc>
                <a:spcPts val="1010"/>
              </a:lnSpc>
              <a:spcBef>
                <a:spcPts val="265"/>
              </a:spcBef>
              <a:tabLst>
                <a:tab pos="1022985" algn="l"/>
              </a:tabLst>
            </a:pPr>
            <a:r>
              <a:rPr sz="900" spc="35" dirty="0">
                <a:latin typeface="宋体"/>
                <a:cs typeface="宋体"/>
              </a:rPr>
              <a:t>身  </a:t>
            </a:r>
            <a:r>
              <a:rPr sz="900" spc="-45" dirty="0">
                <a:latin typeface="宋体"/>
                <a:cs typeface="宋体"/>
              </a:rPr>
              <a:t> </a:t>
            </a:r>
            <a:r>
              <a:rPr sz="900" u="sng" spc="5" dirty="0">
                <a:latin typeface="Times New Roman"/>
                <a:cs typeface="Times New Roman"/>
              </a:rPr>
              <a:t> </a:t>
            </a:r>
            <a:r>
              <a:rPr sz="900" u="sng" dirty="0">
                <a:latin typeface="Times New Roman"/>
                <a:cs typeface="Times New Roman"/>
              </a:rPr>
              <a:t>	</a:t>
            </a:r>
            <a:endParaRPr sz="900">
              <a:latin typeface="Times New Roman"/>
              <a:cs typeface="Times New Roman"/>
            </a:endParaRPr>
          </a:p>
          <a:p>
            <a:pPr marL="12700" marR="895985" algn="just">
              <a:lnSpc>
                <a:spcPts val="940"/>
              </a:lnSpc>
              <a:spcBef>
                <a:spcPts val="75"/>
              </a:spcBef>
            </a:pPr>
            <a:r>
              <a:rPr sz="900" spc="25" dirty="0">
                <a:latin typeface="宋体"/>
                <a:cs typeface="宋体"/>
              </a:rPr>
              <a:t>的  学  科</a:t>
            </a:r>
            <a:endParaRPr sz="900">
              <a:latin typeface="宋体"/>
              <a:cs typeface="宋体"/>
            </a:endParaRPr>
          </a:p>
        </p:txBody>
      </p:sp>
      <p:sp>
        <p:nvSpPr>
          <p:cNvPr id="54" name="object 54"/>
          <p:cNvSpPr/>
          <p:nvPr/>
        </p:nvSpPr>
        <p:spPr>
          <a:xfrm>
            <a:off x="6469883" y="1869759"/>
            <a:ext cx="363855" cy="1329055"/>
          </a:xfrm>
          <a:custGeom>
            <a:avLst/>
            <a:gdLst/>
            <a:ahLst/>
            <a:cxnLst/>
            <a:rect l="l" t="t" r="r" b="b"/>
            <a:pathLst>
              <a:path w="363854" h="1329055">
                <a:moveTo>
                  <a:pt x="0" y="1328972"/>
                </a:moveTo>
                <a:lnTo>
                  <a:pt x="363618" y="1328972"/>
                </a:lnTo>
                <a:lnTo>
                  <a:pt x="363618" y="0"/>
                </a:lnTo>
                <a:lnTo>
                  <a:pt x="0" y="0"/>
                </a:lnTo>
                <a:lnTo>
                  <a:pt x="0" y="1328972"/>
                </a:lnTo>
                <a:close/>
              </a:path>
            </a:pathLst>
          </a:custGeom>
          <a:solidFill>
            <a:srgbClr val="FFFFFF"/>
          </a:solidFill>
        </p:spPr>
        <p:txBody>
          <a:bodyPr wrap="square" lIns="0" tIns="0" rIns="0" bIns="0" rtlCol="0"/>
          <a:lstStyle/>
          <a:p>
            <a:endParaRPr/>
          </a:p>
        </p:txBody>
      </p:sp>
      <p:sp>
        <p:nvSpPr>
          <p:cNvPr id="55" name="object 55"/>
          <p:cNvSpPr/>
          <p:nvPr/>
        </p:nvSpPr>
        <p:spPr>
          <a:xfrm>
            <a:off x="6469883" y="3198730"/>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56" name="object 56"/>
          <p:cNvSpPr/>
          <p:nvPr/>
        </p:nvSpPr>
        <p:spPr>
          <a:xfrm>
            <a:off x="6469882" y="3197665"/>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57" name="object 57"/>
          <p:cNvSpPr/>
          <p:nvPr/>
        </p:nvSpPr>
        <p:spPr>
          <a:xfrm>
            <a:off x="6833501" y="1869759"/>
            <a:ext cx="0" cy="1329055"/>
          </a:xfrm>
          <a:custGeom>
            <a:avLst/>
            <a:gdLst/>
            <a:ahLst/>
            <a:cxnLst/>
            <a:rect l="l" t="t" r="r" b="b"/>
            <a:pathLst>
              <a:path h="1329055">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58" name="object 58"/>
          <p:cNvSpPr/>
          <p:nvPr/>
        </p:nvSpPr>
        <p:spPr>
          <a:xfrm>
            <a:off x="6457124" y="1863369"/>
            <a:ext cx="363618" cy="1322582"/>
          </a:xfrm>
          <a:prstGeom prst="rect">
            <a:avLst/>
          </a:prstGeom>
          <a:blipFill>
            <a:blip r:embed="rId11" cstate="print"/>
            <a:stretch>
              <a:fillRect/>
            </a:stretch>
          </a:blipFill>
        </p:spPr>
        <p:txBody>
          <a:bodyPr wrap="square" lIns="0" tIns="0" rIns="0" bIns="0" rtlCol="0"/>
          <a:lstStyle/>
          <a:p>
            <a:endParaRPr/>
          </a:p>
        </p:txBody>
      </p:sp>
      <p:sp>
        <p:nvSpPr>
          <p:cNvPr id="59" name="object 59"/>
          <p:cNvSpPr/>
          <p:nvPr/>
        </p:nvSpPr>
        <p:spPr>
          <a:xfrm>
            <a:off x="6457125" y="1863370"/>
            <a:ext cx="363855" cy="1322705"/>
          </a:xfrm>
          <a:custGeom>
            <a:avLst/>
            <a:gdLst/>
            <a:ahLst/>
            <a:cxnLst/>
            <a:rect l="l" t="t" r="r" b="b"/>
            <a:pathLst>
              <a:path w="363854" h="1322705">
                <a:moveTo>
                  <a:pt x="0" y="1322582"/>
                </a:moveTo>
                <a:lnTo>
                  <a:pt x="363618" y="1322582"/>
                </a:lnTo>
                <a:lnTo>
                  <a:pt x="363618" y="0"/>
                </a:lnTo>
                <a:lnTo>
                  <a:pt x="0" y="0"/>
                </a:lnTo>
                <a:lnTo>
                  <a:pt x="0" y="1322582"/>
                </a:lnTo>
                <a:close/>
              </a:path>
            </a:pathLst>
          </a:custGeom>
          <a:ln w="3175">
            <a:solidFill>
              <a:srgbClr val="000000"/>
            </a:solidFill>
          </a:ln>
        </p:spPr>
        <p:txBody>
          <a:bodyPr wrap="square" lIns="0" tIns="0" rIns="0" bIns="0" rtlCol="0"/>
          <a:lstStyle/>
          <a:p>
            <a:endParaRPr/>
          </a:p>
        </p:txBody>
      </p:sp>
      <p:sp>
        <p:nvSpPr>
          <p:cNvPr id="60" name="object 60"/>
          <p:cNvSpPr txBox="1"/>
          <p:nvPr/>
        </p:nvSpPr>
        <p:spPr>
          <a:xfrm>
            <a:off x="6568011" y="1994898"/>
            <a:ext cx="144780" cy="107950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对  人  直  接  防  护  的  学  科</a:t>
            </a:r>
            <a:endParaRPr sz="900">
              <a:latin typeface="宋体"/>
              <a:cs typeface="宋体"/>
            </a:endParaRPr>
          </a:p>
        </p:txBody>
      </p:sp>
      <p:sp>
        <p:nvSpPr>
          <p:cNvPr id="61" name="object 61"/>
          <p:cNvSpPr/>
          <p:nvPr/>
        </p:nvSpPr>
        <p:spPr>
          <a:xfrm>
            <a:off x="5519372" y="2534244"/>
            <a:ext cx="59690" cy="60960"/>
          </a:xfrm>
          <a:custGeom>
            <a:avLst/>
            <a:gdLst/>
            <a:ahLst/>
            <a:cxnLst/>
            <a:rect l="l" t="t" r="r" b="b"/>
            <a:pathLst>
              <a:path w="59689" h="60960">
                <a:moveTo>
                  <a:pt x="57413" y="0"/>
                </a:moveTo>
                <a:lnTo>
                  <a:pt x="0" y="31946"/>
                </a:lnTo>
                <a:lnTo>
                  <a:pt x="57413" y="57503"/>
                </a:lnTo>
                <a:lnTo>
                  <a:pt x="59624" y="60400"/>
                </a:lnTo>
                <a:lnTo>
                  <a:pt x="54314" y="45698"/>
                </a:lnTo>
                <a:lnTo>
                  <a:pt x="52543" y="30381"/>
                </a:lnTo>
                <a:lnTo>
                  <a:pt x="54314" y="15080"/>
                </a:lnTo>
                <a:lnTo>
                  <a:pt x="59624" y="425"/>
                </a:lnTo>
                <a:lnTo>
                  <a:pt x="57413" y="0"/>
                </a:lnTo>
                <a:close/>
              </a:path>
            </a:pathLst>
          </a:custGeom>
          <a:solidFill>
            <a:srgbClr val="000000"/>
          </a:solidFill>
        </p:spPr>
        <p:txBody>
          <a:bodyPr wrap="square" lIns="0" tIns="0" rIns="0" bIns="0" rtlCol="0"/>
          <a:lstStyle/>
          <a:p>
            <a:endParaRPr/>
          </a:p>
        </p:txBody>
      </p:sp>
      <p:sp>
        <p:nvSpPr>
          <p:cNvPr id="62" name="object 62"/>
          <p:cNvSpPr/>
          <p:nvPr/>
        </p:nvSpPr>
        <p:spPr>
          <a:xfrm>
            <a:off x="6399542" y="2534244"/>
            <a:ext cx="57785" cy="60960"/>
          </a:xfrm>
          <a:custGeom>
            <a:avLst/>
            <a:gdLst/>
            <a:ahLst/>
            <a:cxnLst/>
            <a:rect l="l" t="t" r="r" b="b"/>
            <a:pathLst>
              <a:path w="57785" h="60960">
                <a:moveTo>
                  <a:pt x="1214" y="57038"/>
                </a:moveTo>
                <a:lnTo>
                  <a:pt x="170" y="57503"/>
                </a:lnTo>
                <a:lnTo>
                  <a:pt x="0" y="60400"/>
                </a:lnTo>
                <a:lnTo>
                  <a:pt x="1214" y="57038"/>
                </a:lnTo>
                <a:close/>
              </a:path>
              <a:path w="57785" h="60960">
                <a:moveTo>
                  <a:pt x="170" y="0"/>
                </a:moveTo>
                <a:lnTo>
                  <a:pt x="0" y="425"/>
                </a:lnTo>
                <a:lnTo>
                  <a:pt x="5310" y="15080"/>
                </a:lnTo>
                <a:lnTo>
                  <a:pt x="7080" y="30381"/>
                </a:lnTo>
                <a:lnTo>
                  <a:pt x="5310" y="45698"/>
                </a:lnTo>
                <a:lnTo>
                  <a:pt x="1214" y="57038"/>
                </a:lnTo>
                <a:lnTo>
                  <a:pt x="57583" y="31946"/>
                </a:lnTo>
                <a:lnTo>
                  <a:pt x="170" y="0"/>
                </a:lnTo>
                <a:close/>
              </a:path>
            </a:pathLst>
          </a:custGeom>
          <a:solidFill>
            <a:srgbClr val="000000"/>
          </a:solidFill>
        </p:spPr>
        <p:txBody>
          <a:bodyPr wrap="square" lIns="0" tIns="0" rIns="0" bIns="0" rtlCol="0"/>
          <a:lstStyle/>
          <a:p>
            <a:endParaRPr/>
          </a:p>
        </p:txBody>
      </p:sp>
      <p:sp>
        <p:nvSpPr>
          <p:cNvPr id="63" name="object 63"/>
          <p:cNvSpPr/>
          <p:nvPr/>
        </p:nvSpPr>
        <p:spPr>
          <a:xfrm>
            <a:off x="4804894" y="1882538"/>
            <a:ext cx="242570" cy="1329055"/>
          </a:xfrm>
          <a:custGeom>
            <a:avLst/>
            <a:gdLst/>
            <a:ahLst/>
            <a:cxnLst/>
            <a:rect l="l" t="t" r="r" b="b"/>
            <a:pathLst>
              <a:path w="242570" h="1329055">
                <a:moveTo>
                  <a:pt x="0" y="1328972"/>
                </a:moveTo>
                <a:lnTo>
                  <a:pt x="242412" y="1328972"/>
                </a:lnTo>
                <a:lnTo>
                  <a:pt x="242412" y="0"/>
                </a:lnTo>
                <a:lnTo>
                  <a:pt x="0" y="0"/>
                </a:lnTo>
                <a:lnTo>
                  <a:pt x="0" y="1328972"/>
                </a:lnTo>
                <a:close/>
              </a:path>
            </a:pathLst>
          </a:custGeom>
          <a:solidFill>
            <a:srgbClr val="FFFFFF"/>
          </a:solidFill>
        </p:spPr>
        <p:txBody>
          <a:bodyPr wrap="square" lIns="0" tIns="0" rIns="0" bIns="0" rtlCol="0"/>
          <a:lstStyle/>
          <a:p>
            <a:endParaRPr/>
          </a:p>
        </p:txBody>
      </p:sp>
      <p:sp>
        <p:nvSpPr>
          <p:cNvPr id="64" name="object 64"/>
          <p:cNvSpPr/>
          <p:nvPr/>
        </p:nvSpPr>
        <p:spPr>
          <a:xfrm>
            <a:off x="4804894" y="3211509"/>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65" name="object 65"/>
          <p:cNvSpPr/>
          <p:nvPr/>
        </p:nvSpPr>
        <p:spPr>
          <a:xfrm>
            <a:off x="4804894" y="32104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66" name="object 66"/>
          <p:cNvSpPr/>
          <p:nvPr/>
        </p:nvSpPr>
        <p:spPr>
          <a:xfrm>
            <a:off x="5047306" y="1882538"/>
            <a:ext cx="0" cy="1329055"/>
          </a:xfrm>
          <a:custGeom>
            <a:avLst/>
            <a:gdLst/>
            <a:ahLst/>
            <a:cxnLst/>
            <a:rect l="l" t="t" r="r" b="b"/>
            <a:pathLst>
              <a:path h="1329055">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67" name="object 67"/>
          <p:cNvSpPr/>
          <p:nvPr/>
        </p:nvSpPr>
        <p:spPr>
          <a:xfrm>
            <a:off x="4798515" y="1869758"/>
            <a:ext cx="236032" cy="1328972"/>
          </a:xfrm>
          <a:prstGeom prst="rect">
            <a:avLst/>
          </a:prstGeom>
          <a:blipFill>
            <a:blip r:embed="rId12" cstate="print"/>
            <a:stretch>
              <a:fillRect/>
            </a:stretch>
          </a:blipFill>
        </p:spPr>
        <p:txBody>
          <a:bodyPr wrap="square" lIns="0" tIns="0" rIns="0" bIns="0" rtlCol="0"/>
          <a:lstStyle/>
          <a:p>
            <a:endParaRPr/>
          </a:p>
        </p:txBody>
      </p:sp>
      <p:sp>
        <p:nvSpPr>
          <p:cNvPr id="68" name="object 68"/>
          <p:cNvSpPr/>
          <p:nvPr/>
        </p:nvSpPr>
        <p:spPr>
          <a:xfrm>
            <a:off x="4798515" y="1869759"/>
            <a:ext cx="236220" cy="1329055"/>
          </a:xfrm>
          <a:custGeom>
            <a:avLst/>
            <a:gdLst/>
            <a:ahLst/>
            <a:cxnLst/>
            <a:rect l="l" t="t" r="r" b="b"/>
            <a:pathLst>
              <a:path w="236220" h="1329055">
                <a:moveTo>
                  <a:pt x="0" y="1328972"/>
                </a:moveTo>
                <a:lnTo>
                  <a:pt x="236032" y="1328972"/>
                </a:lnTo>
                <a:lnTo>
                  <a:pt x="236032" y="0"/>
                </a:lnTo>
                <a:lnTo>
                  <a:pt x="0" y="0"/>
                </a:lnTo>
                <a:lnTo>
                  <a:pt x="0" y="1328972"/>
                </a:lnTo>
                <a:close/>
              </a:path>
            </a:pathLst>
          </a:custGeom>
          <a:ln w="3175">
            <a:solidFill>
              <a:srgbClr val="FFFFFF"/>
            </a:solidFill>
          </a:ln>
        </p:spPr>
        <p:txBody>
          <a:bodyPr wrap="square" lIns="0" tIns="0" rIns="0" bIns="0" rtlCol="0"/>
          <a:lstStyle/>
          <a:p>
            <a:endParaRPr/>
          </a:p>
        </p:txBody>
      </p:sp>
      <p:sp>
        <p:nvSpPr>
          <p:cNvPr id="69" name="object 69"/>
          <p:cNvSpPr txBox="1"/>
          <p:nvPr/>
        </p:nvSpPr>
        <p:spPr>
          <a:xfrm>
            <a:off x="4844079" y="2066629"/>
            <a:ext cx="144780" cy="960119"/>
          </a:xfrm>
          <a:prstGeom prst="rect">
            <a:avLst/>
          </a:prstGeom>
        </p:spPr>
        <p:txBody>
          <a:bodyPr vert="horz" wrap="square" lIns="0" tIns="0" rIns="0" bIns="0" rtlCol="0">
            <a:spAutoFit/>
          </a:bodyPr>
          <a:lstStyle/>
          <a:p>
            <a:pPr marL="12700" marR="5080" algn="just">
              <a:lnSpc>
                <a:spcPts val="940"/>
              </a:lnSpc>
            </a:pPr>
            <a:r>
              <a:rPr sz="900" spc="25" dirty="0">
                <a:solidFill>
                  <a:srgbClr val="FF0000"/>
                </a:solidFill>
                <a:latin typeface="宋体"/>
                <a:cs typeface="宋体"/>
              </a:rPr>
              <a:t>安  全  生  命  科  学  原  理</a:t>
            </a:r>
            <a:endParaRPr sz="900">
              <a:latin typeface="宋体"/>
              <a:cs typeface="宋体"/>
            </a:endParaRPr>
          </a:p>
        </p:txBody>
      </p:sp>
      <p:sp>
        <p:nvSpPr>
          <p:cNvPr id="70" name="object 70"/>
          <p:cNvSpPr/>
          <p:nvPr/>
        </p:nvSpPr>
        <p:spPr>
          <a:xfrm>
            <a:off x="3771453" y="2080605"/>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71" name="object 71"/>
          <p:cNvSpPr/>
          <p:nvPr/>
        </p:nvSpPr>
        <p:spPr>
          <a:xfrm>
            <a:off x="3771453" y="2272283"/>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72" name="object 72"/>
          <p:cNvSpPr/>
          <p:nvPr/>
        </p:nvSpPr>
        <p:spPr>
          <a:xfrm>
            <a:off x="3771453" y="2271218"/>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73" name="object 73"/>
          <p:cNvSpPr/>
          <p:nvPr/>
        </p:nvSpPr>
        <p:spPr>
          <a:xfrm>
            <a:off x="4651792" y="2080605"/>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74" name="object 74"/>
          <p:cNvSpPr/>
          <p:nvPr/>
        </p:nvSpPr>
        <p:spPr>
          <a:xfrm>
            <a:off x="3758695" y="2067826"/>
            <a:ext cx="880338" cy="191678"/>
          </a:xfrm>
          <a:prstGeom prst="rect">
            <a:avLst/>
          </a:prstGeom>
          <a:blipFill>
            <a:blip r:embed="rId13" cstate="print"/>
            <a:stretch>
              <a:fillRect/>
            </a:stretch>
          </a:blipFill>
        </p:spPr>
        <p:txBody>
          <a:bodyPr wrap="square" lIns="0" tIns="0" rIns="0" bIns="0" rtlCol="0"/>
          <a:lstStyle/>
          <a:p>
            <a:endParaRPr/>
          </a:p>
        </p:txBody>
      </p:sp>
      <p:sp>
        <p:nvSpPr>
          <p:cNvPr id="75" name="object 75"/>
          <p:cNvSpPr/>
          <p:nvPr/>
        </p:nvSpPr>
        <p:spPr>
          <a:xfrm>
            <a:off x="3758695" y="2067826"/>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76" name="object 76"/>
          <p:cNvSpPr/>
          <p:nvPr/>
        </p:nvSpPr>
        <p:spPr>
          <a:xfrm>
            <a:off x="3771453" y="2272283"/>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77" name="object 77"/>
          <p:cNvSpPr/>
          <p:nvPr/>
        </p:nvSpPr>
        <p:spPr>
          <a:xfrm>
            <a:off x="3771453" y="2463962"/>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78" name="object 78"/>
          <p:cNvSpPr/>
          <p:nvPr/>
        </p:nvSpPr>
        <p:spPr>
          <a:xfrm>
            <a:off x="3771453" y="246289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79" name="object 79"/>
          <p:cNvSpPr/>
          <p:nvPr/>
        </p:nvSpPr>
        <p:spPr>
          <a:xfrm>
            <a:off x="4651792" y="2272283"/>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80" name="object 80"/>
          <p:cNvSpPr/>
          <p:nvPr/>
        </p:nvSpPr>
        <p:spPr>
          <a:xfrm>
            <a:off x="3758695" y="2259505"/>
            <a:ext cx="880338" cy="191678"/>
          </a:xfrm>
          <a:prstGeom prst="rect">
            <a:avLst/>
          </a:prstGeom>
          <a:blipFill>
            <a:blip r:embed="rId13" cstate="print"/>
            <a:stretch>
              <a:fillRect/>
            </a:stretch>
          </a:blipFill>
        </p:spPr>
        <p:txBody>
          <a:bodyPr wrap="square" lIns="0" tIns="0" rIns="0" bIns="0" rtlCol="0"/>
          <a:lstStyle/>
          <a:p>
            <a:endParaRPr/>
          </a:p>
        </p:txBody>
      </p:sp>
      <p:sp>
        <p:nvSpPr>
          <p:cNvPr id="81" name="object 81"/>
          <p:cNvSpPr/>
          <p:nvPr/>
        </p:nvSpPr>
        <p:spPr>
          <a:xfrm>
            <a:off x="3758695" y="2259505"/>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82" name="object 82"/>
          <p:cNvSpPr/>
          <p:nvPr/>
        </p:nvSpPr>
        <p:spPr>
          <a:xfrm>
            <a:off x="3771453" y="2463962"/>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83" name="object 83"/>
          <p:cNvSpPr/>
          <p:nvPr/>
        </p:nvSpPr>
        <p:spPr>
          <a:xfrm>
            <a:off x="3771453" y="2655641"/>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84" name="object 84"/>
          <p:cNvSpPr/>
          <p:nvPr/>
        </p:nvSpPr>
        <p:spPr>
          <a:xfrm>
            <a:off x="3771453" y="265457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85" name="object 85"/>
          <p:cNvSpPr/>
          <p:nvPr/>
        </p:nvSpPr>
        <p:spPr>
          <a:xfrm>
            <a:off x="4651792" y="2463962"/>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86" name="object 86"/>
          <p:cNvSpPr/>
          <p:nvPr/>
        </p:nvSpPr>
        <p:spPr>
          <a:xfrm>
            <a:off x="3758695" y="2451183"/>
            <a:ext cx="880338" cy="191678"/>
          </a:xfrm>
          <a:prstGeom prst="rect">
            <a:avLst/>
          </a:prstGeom>
          <a:blipFill>
            <a:blip r:embed="rId13" cstate="print"/>
            <a:stretch>
              <a:fillRect/>
            </a:stretch>
          </a:blipFill>
        </p:spPr>
        <p:txBody>
          <a:bodyPr wrap="square" lIns="0" tIns="0" rIns="0" bIns="0" rtlCol="0"/>
          <a:lstStyle/>
          <a:p>
            <a:endParaRPr/>
          </a:p>
        </p:txBody>
      </p:sp>
      <p:sp>
        <p:nvSpPr>
          <p:cNvPr id="87" name="object 87"/>
          <p:cNvSpPr/>
          <p:nvPr/>
        </p:nvSpPr>
        <p:spPr>
          <a:xfrm>
            <a:off x="3758695" y="2451183"/>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88" name="object 88"/>
          <p:cNvSpPr/>
          <p:nvPr/>
        </p:nvSpPr>
        <p:spPr>
          <a:xfrm>
            <a:off x="3771453" y="2655641"/>
            <a:ext cx="880744" cy="198120"/>
          </a:xfrm>
          <a:custGeom>
            <a:avLst/>
            <a:gdLst/>
            <a:ahLst/>
            <a:cxnLst/>
            <a:rect l="l" t="t" r="r" b="b"/>
            <a:pathLst>
              <a:path w="880744" h="198119">
                <a:moveTo>
                  <a:pt x="0" y="198067"/>
                </a:moveTo>
                <a:lnTo>
                  <a:pt x="880338" y="198067"/>
                </a:lnTo>
                <a:lnTo>
                  <a:pt x="880338" y="0"/>
                </a:lnTo>
                <a:lnTo>
                  <a:pt x="0" y="0"/>
                </a:lnTo>
                <a:lnTo>
                  <a:pt x="0" y="198067"/>
                </a:lnTo>
                <a:close/>
              </a:path>
            </a:pathLst>
          </a:custGeom>
          <a:solidFill>
            <a:srgbClr val="FFFFFF"/>
          </a:solidFill>
        </p:spPr>
        <p:txBody>
          <a:bodyPr wrap="square" lIns="0" tIns="0" rIns="0" bIns="0" rtlCol="0"/>
          <a:lstStyle/>
          <a:p>
            <a:endParaRPr/>
          </a:p>
        </p:txBody>
      </p:sp>
      <p:sp>
        <p:nvSpPr>
          <p:cNvPr id="89" name="object 89"/>
          <p:cNvSpPr/>
          <p:nvPr/>
        </p:nvSpPr>
        <p:spPr>
          <a:xfrm>
            <a:off x="3771453" y="2853709"/>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90" name="object 90"/>
          <p:cNvSpPr/>
          <p:nvPr/>
        </p:nvSpPr>
        <p:spPr>
          <a:xfrm>
            <a:off x="3771453" y="28526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91" name="object 91"/>
          <p:cNvSpPr/>
          <p:nvPr/>
        </p:nvSpPr>
        <p:spPr>
          <a:xfrm>
            <a:off x="4651792" y="2655641"/>
            <a:ext cx="0" cy="198120"/>
          </a:xfrm>
          <a:custGeom>
            <a:avLst/>
            <a:gdLst/>
            <a:ahLst/>
            <a:cxnLst/>
            <a:rect l="l" t="t" r="r" b="b"/>
            <a:pathLst>
              <a:path h="198119">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92" name="object 92"/>
          <p:cNvSpPr/>
          <p:nvPr/>
        </p:nvSpPr>
        <p:spPr>
          <a:xfrm>
            <a:off x="3758695" y="2642863"/>
            <a:ext cx="880338" cy="198067"/>
          </a:xfrm>
          <a:prstGeom prst="rect">
            <a:avLst/>
          </a:prstGeom>
          <a:blipFill>
            <a:blip r:embed="rId14" cstate="print"/>
            <a:stretch>
              <a:fillRect/>
            </a:stretch>
          </a:blipFill>
        </p:spPr>
        <p:txBody>
          <a:bodyPr wrap="square" lIns="0" tIns="0" rIns="0" bIns="0" rtlCol="0"/>
          <a:lstStyle/>
          <a:p>
            <a:endParaRPr/>
          </a:p>
        </p:txBody>
      </p:sp>
      <p:sp>
        <p:nvSpPr>
          <p:cNvPr id="93" name="object 93"/>
          <p:cNvSpPr/>
          <p:nvPr/>
        </p:nvSpPr>
        <p:spPr>
          <a:xfrm>
            <a:off x="3758695" y="2642862"/>
            <a:ext cx="880744" cy="198120"/>
          </a:xfrm>
          <a:custGeom>
            <a:avLst/>
            <a:gdLst/>
            <a:ahLst/>
            <a:cxnLst/>
            <a:rect l="l" t="t" r="r" b="b"/>
            <a:pathLst>
              <a:path w="880744" h="198119">
                <a:moveTo>
                  <a:pt x="0" y="198067"/>
                </a:moveTo>
                <a:lnTo>
                  <a:pt x="880338" y="198067"/>
                </a:lnTo>
                <a:lnTo>
                  <a:pt x="880338" y="0"/>
                </a:lnTo>
                <a:lnTo>
                  <a:pt x="0" y="0"/>
                </a:lnTo>
                <a:lnTo>
                  <a:pt x="0" y="198067"/>
                </a:lnTo>
                <a:close/>
              </a:path>
            </a:pathLst>
          </a:custGeom>
          <a:ln w="3175">
            <a:solidFill>
              <a:srgbClr val="000000"/>
            </a:solidFill>
          </a:ln>
        </p:spPr>
        <p:txBody>
          <a:bodyPr wrap="square" lIns="0" tIns="0" rIns="0" bIns="0" rtlCol="0"/>
          <a:lstStyle/>
          <a:p>
            <a:endParaRPr/>
          </a:p>
        </p:txBody>
      </p:sp>
      <p:sp>
        <p:nvSpPr>
          <p:cNvPr id="94" name="object 94"/>
          <p:cNvSpPr/>
          <p:nvPr/>
        </p:nvSpPr>
        <p:spPr>
          <a:xfrm>
            <a:off x="3771453" y="2840930"/>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95" name="object 95"/>
          <p:cNvSpPr/>
          <p:nvPr/>
        </p:nvSpPr>
        <p:spPr>
          <a:xfrm>
            <a:off x="3771453" y="3032609"/>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96" name="object 96"/>
          <p:cNvSpPr/>
          <p:nvPr/>
        </p:nvSpPr>
        <p:spPr>
          <a:xfrm>
            <a:off x="3771453" y="30315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97" name="object 97"/>
          <p:cNvSpPr/>
          <p:nvPr/>
        </p:nvSpPr>
        <p:spPr>
          <a:xfrm>
            <a:off x="4651792" y="2840930"/>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98" name="object 98"/>
          <p:cNvSpPr/>
          <p:nvPr/>
        </p:nvSpPr>
        <p:spPr>
          <a:xfrm>
            <a:off x="3758695" y="2828151"/>
            <a:ext cx="880338" cy="191678"/>
          </a:xfrm>
          <a:prstGeom prst="rect">
            <a:avLst/>
          </a:prstGeom>
          <a:blipFill>
            <a:blip r:embed="rId13" cstate="print"/>
            <a:stretch>
              <a:fillRect/>
            </a:stretch>
          </a:blipFill>
        </p:spPr>
        <p:txBody>
          <a:bodyPr wrap="square" lIns="0" tIns="0" rIns="0" bIns="0" rtlCol="0"/>
          <a:lstStyle/>
          <a:p>
            <a:endParaRPr/>
          </a:p>
        </p:txBody>
      </p:sp>
      <p:sp>
        <p:nvSpPr>
          <p:cNvPr id="99" name="object 99"/>
          <p:cNvSpPr/>
          <p:nvPr/>
        </p:nvSpPr>
        <p:spPr>
          <a:xfrm>
            <a:off x="3758695" y="2828151"/>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00" name="object 100"/>
          <p:cNvSpPr/>
          <p:nvPr/>
        </p:nvSpPr>
        <p:spPr>
          <a:xfrm>
            <a:off x="3771453" y="1882537"/>
            <a:ext cx="880744" cy="198120"/>
          </a:xfrm>
          <a:custGeom>
            <a:avLst/>
            <a:gdLst/>
            <a:ahLst/>
            <a:cxnLst/>
            <a:rect l="l" t="t" r="r" b="b"/>
            <a:pathLst>
              <a:path w="880744" h="198119">
                <a:moveTo>
                  <a:pt x="0" y="198067"/>
                </a:moveTo>
                <a:lnTo>
                  <a:pt x="880338" y="198067"/>
                </a:lnTo>
                <a:lnTo>
                  <a:pt x="880338" y="0"/>
                </a:lnTo>
                <a:lnTo>
                  <a:pt x="0" y="0"/>
                </a:lnTo>
                <a:lnTo>
                  <a:pt x="0" y="198067"/>
                </a:lnTo>
                <a:close/>
              </a:path>
            </a:pathLst>
          </a:custGeom>
          <a:solidFill>
            <a:srgbClr val="FFFFFF"/>
          </a:solidFill>
        </p:spPr>
        <p:txBody>
          <a:bodyPr wrap="square" lIns="0" tIns="0" rIns="0" bIns="0" rtlCol="0"/>
          <a:lstStyle/>
          <a:p>
            <a:endParaRPr/>
          </a:p>
        </p:txBody>
      </p:sp>
      <p:sp>
        <p:nvSpPr>
          <p:cNvPr id="101" name="object 101"/>
          <p:cNvSpPr/>
          <p:nvPr/>
        </p:nvSpPr>
        <p:spPr>
          <a:xfrm>
            <a:off x="3771453" y="2080605"/>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02" name="object 102"/>
          <p:cNvSpPr/>
          <p:nvPr/>
        </p:nvSpPr>
        <p:spPr>
          <a:xfrm>
            <a:off x="3771453" y="2079540"/>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03" name="object 103"/>
          <p:cNvSpPr/>
          <p:nvPr/>
        </p:nvSpPr>
        <p:spPr>
          <a:xfrm>
            <a:off x="4651792" y="1882537"/>
            <a:ext cx="0" cy="198120"/>
          </a:xfrm>
          <a:custGeom>
            <a:avLst/>
            <a:gdLst/>
            <a:ahLst/>
            <a:cxnLst/>
            <a:rect l="l" t="t" r="r" b="b"/>
            <a:pathLst>
              <a:path h="198119">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104" name="object 104"/>
          <p:cNvSpPr/>
          <p:nvPr/>
        </p:nvSpPr>
        <p:spPr>
          <a:xfrm>
            <a:off x="3758695" y="1869759"/>
            <a:ext cx="880338" cy="198067"/>
          </a:xfrm>
          <a:prstGeom prst="rect">
            <a:avLst/>
          </a:prstGeom>
          <a:blipFill>
            <a:blip r:embed="rId15" cstate="print"/>
            <a:stretch>
              <a:fillRect/>
            </a:stretch>
          </a:blipFill>
        </p:spPr>
        <p:txBody>
          <a:bodyPr wrap="square" lIns="0" tIns="0" rIns="0" bIns="0" rtlCol="0"/>
          <a:lstStyle/>
          <a:p>
            <a:endParaRPr/>
          </a:p>
        </p:txBody>
      </p:sp>
      <p:sp>
        <p:nvSpPr>
          <p:cNvPr id="105" name="object 105"/>
          <p:cNvSpPr/>
          <p:nvPr/>
        </p:nvSpPr>
        <p:spPr>
          <a:xfrm>
            <a:off x="3758695" y="1869758"/>
            <a:ext cx="880744" cy="198120"/>
          </a:xfrm>
          <a:custGeom>
            <a:avLst/>
            <a:gdLst/>
            <a:ahLst/>
            <a:cxnLst/>
            <a:rect l="l" t="t" r="r" b="b"/>
            <a:pathLst>
              <a:path w="880744" h="198119">
                <a:moveTo>
                  <a:pt x="0" y="198067"/>
                </a:moveTo>
                <a:lnTo>
                  <a:pt x="880338" y="198067"/>
                </a:lnTo>
                <a:lnTo>
                  <a:pt x="880338" y="0"/>
                </a:lnTo>
                <a:lnTo>
                  <a:pt x="0" y="0"/>
                </a:lnTo>
                <a:lnTo>
                  <a:pt x="0" y="198067"/>
                </a:lnTo>
                <a:close/>
              </a:path>
            </a:pathLst>
          </a:custGeom>
          <a:ln w="3175">
            <a:solidFill>
              <a:srgbClr val="000000"/>
            </a:solidFill>
          </a:ln>
        </p:spPr>
        <p:txBody>
          <a:bodyPr wrap="square" lIns="0" tIns="0" rIns="0" bIns="0" rtlCol="0"/>
          <a:lstStyle/>
          <a:p>
            <a:endParaRPr/>
          </a:p>
        </p:txBody>
      </p:sp>
      <p:sp>
        <p:nvSpPr>
          <p:cNvPr id="106" name="object 106"/>
          <p:cNvSpPr/>
          <p:nvPr/>
        </p:nvSpPr>
        <p:spPr>
          <a:xfrm>
            <a:off x="5168513" y="3332906"/>
            <a:ext cx="363855" cy="1329055"/>
          </a:xfrm>
          <a:custGeom>
            <a:avLst/>
            <a:gdLst/>
            <a:ahLst/>
            <a:cxnLst/>
            <a:rect l="l" t="t" r="r" b="b"/>
            <a:pathLst>
              <a:path w="363854" h="1329054">
                <a:moveTo>
                  <a:pt x="0" y="1328972"/>
                </a:moveTo>
                <a:lnTo>
                  <a:pt x="363618" y="1328972"/>
                </a:lnTo>
                <a:lnTo>
                  <a:pt x="363618" y="0"/>
                </a:lnTo>
                <a:lnTo>
                  <a:pt x="0" y="0"/>
                </a:lnTo>
                <a:lnTo>
                  <a:pt x="0" y="1328972"/>
                </a:lnTo>
                <a:close/>
              </a:path>
            </a:pathLst>
          </a:custGeom>
          <a:solidFill>
            <a:srgbClr val="FFFFFF"/>
          </a:solidFill>
        </p:spPr>
        <p:txBody>
          <a:bodyPr wrap="square" lIns="0" tIns="0" rIns="0" bIns="0" rtlCol="0"/>
          <a:lstStyle/>
          <a:p>
            <a:endParaRPr/>
          </a:p>
        </p:txBody>
      </p:sp>
      <p:sp>
        <p:nvSpPr>
          <p:cNvPr id="107" name="object 107"/>
          <p:cNvSpPr/>
          <p:nvPr/>
        </p:nvSpPr>
        <p:spPr>
          <a:xfrm>
            <a:off x="5168513" y="4661877"/>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108" name="object 108"/>
          <p:cNvSpPr/>
          <p:nvPr/>
        </p:nvSpPr>
        <p:spPr>
          <a:xfrm>
            <a:off x="5168512" y="466081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09" name="object 109"/>
          <p:cNvSpPr/>
          <p:nvPr/>
        </p:nvSpPr>
        <p:spPr>
          <a:xfrm>
            <a:off x="5532130" y="3332906"/>
            <a:ext cx="0" cy="1329055"/>
          </a:xfrm>
          <a:custGeom>
            <a:avLst/>
            <a:gdLst/>
            <a:ahLst/>
            <a:cxnLst/>
            <a:rect l="l" t="t" r="r" b="b"/>
            <a:pathLst>
              <a:path h="1329054">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110" name="object 110"/>
          <p:cNvSpPr/>
          <p:nvPr/>
        </p:nvSpPr>
        <p:spPr>
          <a:xfrm>
            <a:off x="5155754" y="3320127"/>
            <a:ext cx="363618" cy="1328972"/>
          </a:xfrm>
          <a:prstGeom prst="rect">
            <a:avLst/>
          </a:prstGeom>
          <a:blipFill>
            <a:blip r:embed="rId10" cstate="print"/>
            <a:stretch>
              <a:fillRect/>
            </a:stretch>
          </a:blipFill>
        </p:spPr>
        <p:txBody>
          <a:bodyPr wrap="square" lIns="0" tIns="0" rIns="0" bIns="0" rtlCol="0"/>
          <a:lstStyle/>
          <a:p>
            <a:endParaRPr/>
          </a:p>
        </p:txBody>
      </p:sp>
      <p:sp>
        <p:nvSpPr>
          <p:cNvPr id="111" name="object 111"/>
          <p:cNvSpPr/>
          <p:nvPr/>
        </p:nvSpPr>
        <p:spPr>
          <a:xfrm>
            <a:off x="5155755" y="3320128"/>
            <a:ext cx="363855" cy="1329055"/>
          </a:xfrm>
          <a:custGeom>
            <a:avLst/>
            <a:gdLst/>
            <a:ahLst/>
            <a:cxnLst/>
            <a:rect l="l" t="t" r="r" b="b"/>
            <a:pathLst>
              <a:path w="363854" h="1329054">
                <a:moveTo>
                  <a:pt x="0" y="1328972"/>
                </a:moveTo>
                <a:lnTo>
                  <a:pt x="363618" y="1328972"/>
                </a:lnTo>
                <a:lnTo>
                  <a:pt x="363618" y="0"/>
                </a:lnTo>
                <a:lnTo>
                  <a:pt x="0" y="0"/>
                </a:lnTo>
                <a:lnTo>
                  <a:pt x="0" y="1328972"/>
                </a:lnTo>
                <a:close/>
              </a:path>
            </a:pathLst>
          </a:custGeom>
          <a:ln w="3175">
            <a:solidFill>
              <a:srgbClr val="000000"/>
            </a:solidFill>
          </a:ln>
        </p:spPr>
        <p:txBody>
          <a:bodyPr wrap="square" lIns="0" tIns="0" rIns="0" bIns="0" rtlCol="0"/>
          <a:lstStyle/>
          <a:p>
            <a:endParaRPr/>
          </a:p>
        </p:txBody>
      </p:sp>
      <p:sp>
        <p:nvSpPr>
          <p:cNvPr id="112" name="object 112"/>
          <p:cNvSpPr txBox="1"/>
          <p:nvPr/>
        </p:nvSpPr>
        <p:spPr>
          <a:xfrm>
            <a:off x="5266046" y="3455915"/>
            <a:ext cx="144780" cy="107950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对  人  直  接  作  用  的  学  科</a:t>
            </a:r>
            <a:endParaRPr sz="900">
              <a:latin typeface="宋体"/>
              <a:cs typeface="宋体"/>
            </a:endParaRPr>
          </a:p>
        </p:txBody>
      </p:sp>
      <p:sp>
        <p:nvSpPr>
          <p:cNvPr id="113" name="object 113"/>
          <p:cNvSpPr/>
          <p:nvPr/>
        </p:nvSpPr>
        <p:spPr>
          <a:xfrm>
            <a:off x="3771453" y="3614034"/>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114" name="object 114"/>
          <p:cNvSpPr/>
          <p:nvPr/>
        </p:nvSpPr>
        <p:spPr>
          <a:xfrm>
            <a:off x="3771453" y="3805713"/>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15" name="object 115"/>
          <p:cNvSpPr/>
          <p:nvPr/>
        </p:nvSpPr>
        <p:spPr>
          <a:xfrm>
            <a:off x="3771453" y="3804648"/>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16" name="object 116"/>
          <p:cNvSpPr/>
          <p:nvPr/>
        </p:nvSpPr>
        <p:spPr>
          <a:xfrm>
            <a:off x="4651792" y="3614034"/>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17" name="object 117"/>
          <p:cNvSpPr/>
          <p:nvPr/>
        </p:nvSpPr>
        <p:spPr>
          <a:xfrm>
            <a:off x="3758695" y="3601255"/>
            <a:ext cx="880338" cy="191678"/>
          </a:xfrm>
          <a:prstGeom prst="rect">
            <a:avLst/>
          </a:prstGeom>
          <a:blipFill>
            <a:blip r:embed="rId13" cstate="print"/>
            <a:stretch>
              <a:fillRect/>
            </a:stretch>
          </a:blipFill>
        </p:spPr>
        <p:txBody>
          <a:bodyPr wrap="square" lIns="0" tIns="0" rIns="0" bIns="0" rtlCol="0"/>
          <a:lstStyle/>
          <a:p>
            <a:endParaRPr/>
          </a:p>
        </p:txBody>
      </p:sp>
      <p:sp>
        <p:nvSpPr>
          <p:cNvPr id="118" name="object 118"/>
          <p:cNvSpPr/>
          <p:nvPr/>
        </p:nvSpPr>
        <p:spPr>
          <a:xfrm>
            <a:off x="3758695" y="3601255"/>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19" name="object 119"/>
          <p:cNvSpPr/>
          <p:nvPr/>
        </p:nvSpPr>
        <p:spPr>
          <a:xfrm>
            <a:off x="3771453" y="3805713"/>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120" name="object 120"/>
          <p:cNvSpPr/>
          <p:nvPr/>
        </p:nvSpPr>
        <p:spPr>
          <a:xfrm>
            <a:off x="3771453" y="3997391"/>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21" name="object 121"/>
          <p:cNvSpPr/>
          <p:nvPr/>
        </p:nvSpPr>
        <p:spPr>
          <a:xfrm>
            <a:off x="3771453" y="399632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22" name="object 122"/>
          <p:cNvSpPr/>
          <p:nvPr/>
        </p:nvSpPr>
        <p:spPr>
          <a:xfrm>
            <a:off x="4651792" y="3805713"/>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23" name="object 123"/>
          <p:cNvSpPr/>
          <p:nvPr/>
        </p:nvSpPr>
        <p:spPr>
          <a:xfrm>
            <a:off x="3758695" y="3792934"/>
            <a:ext cx="880338" cy="191678"/>
          </a:xfrm>
          <a:prstGeom prst="rect">
            <a:avLst/>
          </a:prstGeom>
          <a:blipFill>
            <a:blip r:embed="rId13" cstate="print"/>
            <a:stretch>
              <a:fillRect/>
            </a:stretch>
          </a:blipFill>
        </p:spPr>
        <p:txBody>
          <a:bodyPr wrap="square" lIns="0" tIns="0" rIns="0" bIns="0" rtlCol="0"/>
          <a:lstStyle/>
          <a:p>
            <a:endParaRPr/>
          </a:p>
        </p:txBody>
      </p:sp>
      <p:sp>
        <p:nvSpPr>
          <p:cNvPr id="124" name="object 124"/>
          <p:cNvSpPr/>
          <p:nvPr/>
        </p:nvSpPr>
        <p:spPr>
          <a:xfrm>
            <a:off x="3758695" y="3792934"/>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25" name="object 125"/>
          <p:cNvSpPr/>
          <p:nvPr/>
        </p:nvSpPr>
        <p:spPr>
          <a:xfrm>
            <a:off x="3771453" y="3997391"/>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126" name="object 126"/>
          <p:cNvSpPr/>
          <p:nvPr/>
        </p:nvSpPr>
        <p:spPr>
          <a:xfrm>
            <a:off x="3771453" y="4189070"/>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27" name="object 127"/>
          <p:cNvSpPr/>
          <p:nvPr/>
        </p:nvSpPr>
        <p:spPr>
          <a:xfrm>
            <a:off x="3771453" y="4188005"/>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28" name="object 128"/>
          <p:cNvSpPr/>
          <p:nvPr/>
        </p:nvSpPr>
        <p:spPr>
          <a:xfrm>
            <a:off x="4651792" y="3997391"/>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29" name="object 129"/>
          <p:cNvSpPr/>
          <p:nvPr/>
        </p:nvSpPr>
        <p:spPr>
          <a:xfrm>
            <a:off x="3758695" y="3984613"/>
            <a:ext cx="880338" cy="191678"/>
          </a:xfrm>
          <a:prstGeom prst="rect">
            <a:avLst/>
          </a:prstGeom>
          <a:blipFill>
            <a:blip r:embed="rId13" cstate="print"/>
            <a:stretch>
              <a:fillRect/>
            </a:stretch>
          </a:blipFill>
        </p:spPr>
        <p:txBody>
          <a:bodyPr wrap="square" lIns="0" tIns="0" rIns="0" bIns="0" rtlCol="0"/>
          <a:lstStyle/>
          <a:p>
            <a:endParaRPr/>
          </a:p>
        </p:txBody>
      </p:sp>
      <p:sp>
        <p:nvSpPr>
          <p:cNvPr id="130" name="object 130"/>
          <p:cNvSpPr/>
          <p:nvPr/>
        </p:nvSpPr>
        <p:spPr>
          <a:xfrm>
            <a:off x="3758695" y="3984613"/>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31" name="object 131"/>
          <p:cNvSpPr/>
          <p:nvPr/>
        </p:nvSpPr>
        <p:spPr>
          <a:xfrm>
            <a:off x="3771453" y="4189070"/>
            <a:ext cx="880744" cy="198120"/>
          </a:xfrm>
          <a:custGeom>
            <a:avLst/>
            <a:gdLst/>
            <a:ahLst/>
            <a:cxnLst/>
            <a:rect l="l" t="t" r="r" b="b"/>
            <a:pathLst>
              <a:path w="880744" h="198120">
                <a:moveTo>
                  <a:pt x="0" y="198067"/>
                </a:moveTo>
                <a:lnTo>
                  <a:pt x="880338" y="198067"/>
                </a:lnTo>
                <a:lnTo>
                  <a:pt x="880338" y="0"/>
                </a:lnTo>
                <a:lnTo>
                  <a:pt x="0" y="0"/>
                </a:lnTo>
                <a:lnTo>
                  <a:pt x="0" y="198067"/>
                </a:lnTo>
                <a:close/>
              </a:path>
            </a:pathLst>
          </a:custGeom>
          <a:solidFill>
            <a:srgbClr val="FFFFFF"/>
          </a:solidFill>
        </p:spPr>
        <p:txBody>
          <a:bodyPr wrap="square" lIns="0" tIns="0" rIns="0" bIns="0" rtlCol="0"/>
          <a:lstStyle/>
          <a:p>
            <a:endParaRPr/>
          </a:p>
        </p:txBody>
      </p:sp>
      <p:sp>
        <p:nvSpPr>
          <p:cNvPr id="132" name="object 132"/>
          <p:cNvSpPr/>
          <p:nvPr/>
        </p:nvSpPr>
        <p:spPr>
          <a:xfrm>
            <a:off x="3771453" y="4387138"/>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33" name="object 133"/>
          <p:cNvSpPr/>
          <p:nvPr/>
        </p:nvSpPr>
        <p:spPr>
          <a:xfrm>
            <a:off x="3771453" y="438607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34" name="object 134"/>
          <p:cNvSpPr/>
          <p:nvPr/>
        </p:nvSpPr>
        <p:spPr>
          <a:xfrm>
            <a:off x="4651792" y="4189070"/>
            <a:ext cx="0" cy="198120"/>
          </a:xfrm>
          <a:custGeom>
            <a:avLst/>
            <a:gdLst/>
            <a:ahLst/>
            <a:cxnLst/>
            <a:rect l="l" t="t" r="r" b="b"/>
            <a:pathLst>
              <a:path h="198120">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135" name="object 135"/>
          <p:cNvSpPr/>
          <p:nvPr/>
        </p:nvSpPr>
        <p:spPr>
          <a:xfrm>
            <a:off x="3758695" y="4176292"/>
            <a:ext cx="880338" cy="198067"/>
          </a:xfrm>
          <a:prstGeom prst="rect">
            <a:avLst/>
          </a:prstGeom>
          <a:blipFill>
            <a:blip r:embed="rId14" cstate="print"/>
            <a:stretch>
              <a:fillRect/>
            </a:stretch>
          </a:blipFill>
        </p:spPr>
        <p:txBody>
          <a:bodyPr wrap="square" lIns="0" tIns="0" rIns="0" bIns="0" rtlCol="0"/>
          <a:lstStyle/>
          <a:p>
            <a:endParaRPr/>
          </a:p>
        </p:txBody>
      </p:sp>
      <p:sp>
        <p:nvSpPr>
          <p:cNvPr id="136" name="object 136"/>
          <p:cNvSpPr/>
          <p:nvPr/>
        </p:nvSpPr>
        <p:spPr>
          <a:xfrm>
            <a:off x="3758695" y="4176291"/>
            <a:ext cx="880744" cy="198120"/>
          </a:xfrm>
          <a:custGeom>
            <a:avLst/>
            <a:gdLst/>
            <a:ahLst/>
            <a:cxnLst/>
            <a:rect l="l" t="t" r="r" b="b"/>
            <a:pathLst>
              <a:path w="880744" h="198120">
                <a:moveTo>
                  <a:pt x="0" y="198067"/>
                </a:moveTo>
                <a:lnTo>
                  <a:pt x="880338" y="198067"/>
                </a:lnTo>
                <a:lnTo>
                  <a:pt x="880338" y="0"/>
                </a:lnTo>
                <a:lnTo>
                  <a:pt x="0" y="0"/>
                </a:lnTo>
                <a:lnTo>
                  <a:pt x="0" y="198067"/>
                </a:lnTo>
                <a:close/>
              </a:path>
            </a:pathLst>
          </a:custGeom>
          <a:ln w="3175">
            <a:solidFill>
              <a:srgbClr val="000000"/>
            </a:solidFill>
          </a:ln>
        </p:spPr>
        <p:txBody>
          <a:bodyPr wrap="square" lIns="0" tIns="0" rIns="0" bIns="0" rtlCol="0"/>
          <a:lstStyle/>
          <a:p>
            <a:endParaRPr/>
          </a:p>
        </p:txBody>
      </p:sp>
      <p:sp>
        <p:nvSpPr>
          <p:cNvPr id="137" name="object 137"/>
          <p:cNvSpPr/>
          <p:nvPr/>
        </p:nvSpPr>
        <p:spPr>
          <a:xfrm>
            <a:off x="3771453" y="4374359"/>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138" name="object 138"/>
          <p:cNvSpPr/>
          <p:nvPr/>
        </p:nvSpPr>
        <p:spPr>
          <a:xfrm>
            <a:off x="3771453" y="4566038"/>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39" name="object 139"/>
          <p:cNvSpPr/>
          <p:nvPr/>
        </p:nvSpPr>
        <p:spPr>
          <a:xfrm>
            <a:off x="3771453" y="456497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40" name="object 140"/>
          <p:cNvSpPr/>
          <p:nvPr/>
        </p:nvSpPr>
        <p:spPr>
          <a:xfrm>
            <a:off x="4651792" y="4374359"/>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41" name="object 141"/>
          <p:cNvSpPr/>
          <p:nvPr/>
        </p:nvSpPr>
        <p:spPr>
          <a:xfrm>
            <a:off x="3758695" y="4361581"/>
            <a:ext cx="880338" cy="191678"/>
          </a:xfrm>
          <a:prstGeom prst="rect">
            <a:avLst/>
          </a:prstGeom>
          <a:blipFill>
            <a:blip r:embed="rId13" cstate="print"/>
            <a:stretch>
              <a:fillRect/>
            </a:stretch>
          </a:blipFill>
        </p:spPr>
        <p:txBody>
          <a:bodyPr wrap="square" lIns="0" tIns="0" rIns="0" bIns="0" rtlCol="0"/>
          <a:lstStyle/>
          <a:p>
            <a:endParaRPr/>
          </a:p>
        </p:txBody>
      </p:sp>
      <p:sp>
        <p:nvSpPr>
          <p:cNvPr id="142" name="object 142"/>
          <p:cNvSpPr/>
          <p:nvPr/>
        </p:nvSpPr>
        <p:spPr>
          <a:xfrm>
            <a:off x="3758695" y="4361581"/>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43" name="object 143"/>
          <p:cNvSpPr/>
          <p:nvPr/>
        </p:nvSpPr>
        <p:spPr>
          <a:xfrm>
            <a:off x="3771453" y="4553260"/>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144" name="object 144"/>
          <p:cNvSpPr/>
          <p:nvPr/>
        </p:nvSpPr>
        <p:spPr>
          <a:xfrm>
            <a:off x="3771453" y="4744938"/>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45" name="object 145"/>
          <p:cNvSpPr/>
          <p:nvPr/>
        </p:nvSpPr>
        <p:spPr>
          <a:xfrm>
            <a:off x="3771453" y="474387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46" name="object 146"/>
          <p:cNvSpPr/>
          <p:nvPr/>
        </p:nvSpPr>
        <p:spPr>
          <a:xfrm>
            <a:off x="4651792" y="4553260"/>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47" name="object 147"/>
          <p:cNvSpPr/>
          <p:nvPr/>
        </p:nvSpPr>
        <p:spPr>
          <a:xfrm>
            <a:off x="3758695" y="4540481"/>
            <a:ext cx="880338" cy="191678"/>
          </a:xfrm>
          <a:prstGeom prst="rect">
            <a:avLst/>
          </a:prstGeom>
          <a:blipFill>
            <a:blip r:embed="rId13" cstate="print"/>
            <a:stretch>
              <a:fillRect/>
            </a:stretch>
          </a:blipFill>
        </p:spPr>
        <p:txBody>
          <a:bodyPr wrap="square" lIns="0" tIns="0" rIns="0" bIns="0" rtlCol="0"/>
          <a:lstStyle/>
          <a:p>
            <a:endParaRPr/>
          </a:p>
        </p:txBody>
      </p:sp>
      <p:sp>
        <p:nvSpPr>
          <p:cNvPr id="148" name="object 148"/>
          <p:cNvSpPr/>
          <p:nvPr/>
        </p:nvSpPr>
        <p:spPr>
          <a:xfrm>
            <a:off x="3758695" y="4540481"/>
            <a:ext cx="880744" cy="191770"/>
          </a:xfrm>
          <a:custGeom>
            <a:avLst/>
            <a:gdLst/>
            <a:ahLst/>
            <a:cxnLst/>
            <a:rect l="l" t="t" r="r" b="b"/>
            <a:pathLst>
              <a:path w="880744" h="191770">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149" name="object 149"/>
          <p:cNvSpPr/>
          <p:nvPr/>
        </p:nvSpPr>
        <p:spPr>
          <a:xfrm>
            <a:off x="3771453" y="3415966"/>
            <a:ext cx="880744" cy="198120"/>
          </a:xfrm>
          <a:custGeom>
            <a:avLst/>
            <a:gdLst/>
            <a:ahLst/>
            <a:cxnLst/>
            <a:rect l="l" t="t" r="r" b="b"/>
            <a:pathLst>
              <a:path w="880744" h="198120">
                <a:moveTo>
                  <a:pt x="0" y="198067"/>
                </a:moveTo>
                <a:lnTo>
                  <a:pt x="880338" y="198067"/>
                </a:lnTo>
                <a:lnTo>
                  <a:pt x="880338" y="0"/>
                </a:lnTo>
                <a:lnTo>
                  <a:pt x="0" y="0"/>
                </a:lnTo>
                <a:lnTo>
                  <a:pt x="0" y="198067"/>
                </a:lnTo>
                <a:close/>
              </a:path>
            </a:pathLst>
          </a:custGeom>
          <a:solidFill>
            <a:srgbClr val="FFFFFF"/>
          </a:solidFill>
        </p:spPr>
        <p:txBody>
          <a:bodyPr wrap="square" lIns="0" tIns="0" rIns="0" bIns="0" rtlCol="0"/>
          <a:lstStyle/>
          <a:p>
            <a:endParaRPr/>
          </a:p>
        </p:txBody>
      </p:sp>
      <p:sp>
        <p:nvSpPr>
          <p:cNvPr id="150" name="object 150"/>
          <p:cNvSpPr/>
          <p:nvPr/>
        </p:nvSpPr>
        <p:spPr>
          <a:xfrm>
            <a:off x="3771453" y="3614034"/>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151" name="object 151"/>
          <p:cNvSpPr/>
          <p:nvPr/>
        </p:nvSpPr>
        <p:spPr>
          <a:xfrm>
            <a:off x="3771453" y="3612969"/>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52" name="object 152"/>
          <p:cNvSpPr/>
          <p:nvPr/>
        </p:nvSpPr>
        <p:spPr>
          <a:xfrm>
            <a:off x="4651792" y="3415966"/>
            <a:ext cx="0" cy="198120"/>
          </a:xfrm>
          <a:custGeom>
            <a:avLst/>
            <a:gdLst/>
            <a:ahLst/>
            <a:cxnLst/>
            <a:rect l="l" t="t" r="r" b="b"/>
            <a:pathLst>
              <a:path h="198120">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153" name="object 153"/>
          <p:cNvSpPr/>
          <p:nvPr/>
        </p:nvSpPr>
        <p:spPr>
          <a:xfrm>
            <a:off x="3758695" y="3403189"/>
            <a:ext cx="880338" cy="198067"/>
          </a:xfrm>
          <a:prstGeom prst="rect">
            <a:avLst/>
          </a:prstGeom>
          <a:blipFill>
            <a:blip r:embed="rId15" cstate="print"/>
            <a:stretch>
              <a:fillRect/>
            </a:stretch>
          </a:blipFill>
        </p:spPr>
        <p:txBody>
          <a:bodyPr wrap="square" lIns="0" tIns="0" rIns="0" bIns="0" rtlCol="0"/>
          <a:lstStyle/>
          <a:p>
            <a:endParaRPr/>
          </a:p>
        </p:txBody>
      </p:sp>
      <p:sp>
        <p:nvSpPr>
          <p:cNvPr id="154" name="object 154"/>
          <p:cNvSpPr/>
          <p:nvPr/>
        </p:nvSpPr>
        <p:spPr>
          <a:xfrm>
            <a:off x="3758695" y="3403188"/>
            <a:ext cx="880744" cy="198120"/>
          </a:xfrm>
          <a:custGeom>
            <a:avLst/>
            <a:gdLst/>
            <a:ahLst/>
            <a:cxnLst/>
            <a:rect l="l" t="t" r="r" b="b"/>
            <a:pathLst>
              <a:path w="880744" h="198120">
                <a:moveTo>
                  <a:pt x="0" y="198067"/>
                </a:moveTo>
                <a:lnTo>
                  <a:pt x="880338" y="198067"/>
                </a:lnTo>
                <a:lnTo>
                  <a:pt x="880338" y="0"/>
                </a:lnTo>
                <a:lnTo>
                  <a:pt x="0" y="0"/>
                </a:lnTo>
                <a:lnTo>
                  <a:pt x="0" y="198067"/>
                </a:lnTo>
                <a:close/>
              </a:path>
            </a:pathLst>
          </a:custGeom>
          <a:ln w="3175">
            <a:solidFill>
              <a:srgbClr val="000000"/>
            </a:solidFill>
          </a:ln>
        </p:spPr>
        <p:txBody>
          <a:bodyPr wrap="square" lIns="0" tIns="0" rIns="0" bIns="0" rtlCol="0"/>
          <a:lstStyle/>
          <a:p>
            <a:endParaRPr/>
          </a:p>
        </p:txBody>
      </p:sp>
      <p:sp>
        <p:nvSpPr>
          <p:cNvPr id="155" name="object 155"/>
          <p:cNvSpPr txBox="1"/>
          <p:nvPr/>
        </p:nvSpPr>
        <p:spPr>
          <a:xfrm>
            <a:off x="3948175" y="3376105"/>
            <a:ext cx="502284" cy="1330960"/>
          </a:xfrm>
          <a:prstGeom prst="rect">
            <a:avLst/>
          </a:prstGeom>
        </p:spPr>
        <p:txBody>
          <a:bodyPr vert="horz" wrap="square" lIns="0" tIns="11430" rIns="0" bIns="0" rtlCol="0">
            <a:spAutoFit/>
          </a:bodyPr>
          <a:lstStyle/>
          <a:p>
            <a:pPr marL="12700" marR="5080" algn="just">
              <a:lnSpc>
                <a:spcPts val="1520"/>
              </a:lnSpc>
              <a:spcBef>
                <a:spcPts val="90"/>
              </a:spcBef>
            </a:pPr>
            <a:r>
              <a:rPr sz="900" spc="30" dirty="0">
                <a:latin typeface="宋体"/>
                <a:cs typeface="宋体"/>
              </a:rPr>
              <a:t>安全经济  安全教育  安全文化  安全法规</a:t>
            </a:r>
            <a:endParaRPr sz="900">
              <a:latin typeface="宋体"/>
              <a:cs typeface="宋体"/>
            </a:endParaRPr>
          </a:p>
          <a:p>
            <a:pPr marL="12065" marR="5080" algn="ctr">
              <a:lnSpc>
                <a:spcPts val="1430"/>
              </a:lnSpc>
              <a:spcBef>
                <a:spcPts val="70"/>
              </a:spcBef>
            </a:pPr>
            <a:r>
              <a:rPr sz="900" spc="30" dirty="0">
                <a:latin typeface="宋体"/>
                <a:cs typeface="宋体"/>
              </a:rPr>
              <a:t>安全管理  安全组织  </a:t>
            </a:r>
            <a:r>
              <a:rPr sz="900" spc="35" dirty="0">
                <a:latin typeface="宋体"/>
                <a:cs typeface="宋体"/>
              </a:rPr>
              <a:t>等等</a:t>
            </a:r>
            <a:endParaRPr sz="900">
              <a:latin typeface="宋体"/>
              <a:cs typeface="宋体"/>
            </a:endParaRPr>
          </a:p>
        </p:txBody>
      </p:sp>
      <p:sp>
        <p:nvSpPr>
          <p:cNvPr id="156" name="object 156"/>
          <p:cNvSpPr/>
          <p:nvPr/>
        </p:nvSpPr>
        <p:spPr>
          <a:xfrm>
            <a:off x="4804894" y="4157125"/>
            <a:ext cx="242570" cy="1130935"/>
          </a:xfrm>
          <a:custGeom>
            <a:avLst/>
            <a:gdLst/>
            <a:ahLst/>
            <a:cxnLst/>
            <a:rect l="l" t="t" r="r" b="b"/>
            <a:pathLst>
              <a:path w="242570" h="1130935">
                <a:moveTo>
                  <a:pt x="0" y="1130904"/>
                </a:moveTo>
                <a:lnTo>
                  <a:pt x="242412" y="1130904"/>
                </a:lnTo>
                <a:lnTo>
                  <a:pt x="242412" y="0"/>
                </a:lnTo>
                <a:lnTo>
                  <a:pt x="0" y="0"/>
                </a:lnTo>
                <a:lnTo>
                  <a:pt x="0" y="1130904"/>
                </a:lnTo>
                <a:close/>
              </a:path>
            </a:pathLst>
          </a:custGeom>
          <a:solidFill>
            <a:srgbClr val="FFFFFF"/>
          </a:solidFill>
        </p:spPr>
        <p:txBody>
          <a:bodyPr wrap="square" lIns="0" tIns="0" rIns="0" bIns="0" rtlCol="0"/>
          <a:lstStyle/>
          <a:p>
            <a:endParaRPr/>
          </a:p>
        </p:txBody>
      </p:sp>
      <p:sp>
        <p:nvSpPr>
          <p:cNvPr id="157" name="object 157"/>
          <p:cNvSpPr/>
          <p:nvPr/>
        </p:nvSpPr>
        <p:spPr>
          <a:xfrm>
            <a:off x="4804894" y="5288028"/>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158" name="object 158"/>
          <p:cNvSpPr/>
          <p:nvPr/>
        </p:nvSpPr>
        <p:spPr>
          <a:xfrm>
            <a:off x="4804894" y="528696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59" name="object 159"/>
          <p:cNvSpPr/>
          <p:nvPr/>
        </p:nvSpPr>
        <p:spPr>
          <a:xfrm>
            <a:off x="5047306" y="4157125"/>
            <a:ext cx="0" cy="1130935"/>
          </a:xfrm>
          <a:custGeom>
            <a:avLst/>
            <a:gdLst/>
            <a:ahLst/>
            <a:cxnLst/>
            <a:rect l="l" t="t" r="r" b="b"/>
            <a:pathLst>
              <a:path h="1130935">
                <a:moveTo>
                  <a:pt x="0" y="1130904"/>
                </a:moveTo>
                <a:lnTo>
                  <a:pt x="0" y="0"/>
                </a:lnTo>
                <a:lnTo>
                  <a:pt x="0" y="0"/>
                </a:lnTo>
              </a:path>
            </a:pathLst>
          </a:custGeom>
          <a:ln w="3175">
            <a:solidFill>
              <a:srgbClr val="FFFFFF"/>
            </a:solidFill>
          </a:ln>
        </p:spPr>
        <p:txBody>
          <a:bodyPr wrap="square" lIns="0" tIns="0" rIns="0" bIns="0" rtlCol="0"/>
          <a:lstStyle/>
          <a:p>
            <a:endParaRPr/>
          </a:p>
        </p:txBody>
      </p:sp>
      <p:sp>
        <p:nvSpPr>
          <p:cNvPr id="160" name="object 160"/>
          <p:cNvSpPr/>
          <p:nvPr/>
        </p:nvSpPr>
        <p:spPr>
          <a:xfrm>
            <a:off x="4798515" y="4144345"/>
            <a:ext cx="236032" cy="1130904"/>
          </a:xfrm>
          <a:prstGeom prst="rect">
            <a:avLst/>
          </a:prstGeom>
          <a:blipFill>
            <a:blip r:embed="rId16" cstate="print"/>
            <a:stretch>
              <a:fillRect/>
            </a:stretch>
          </a:blipFill>
        </p:spPr>
        <p:txBody>
          <a:bodyPr wrap="square" lIns="0" tIns="0" rIns="0" bIns="0" rtlCol="0"/>
          <a:lstStyle/>
          <a:p>
            <a:endParaRPr/>
          </a:p>
        </p:txBody>
      </p:sp>
      <p:sp>
        <p:nvSpPr>
          <p:cNvPr id="161" name="object 161"/>
          <p:cNvSpPr/>
          <p:nvPr/>
        </p:nvSpPr>
        <p:spPr>
          <a:xfrm>
            <a:off x="4798515" y="4144346"/>
            <a:ext cx="236220" cy="1130935"/>
          </a:xfrm>
          <a:custGeom>
            <a:avLst/>
            <a:gdLst/>
            <a:ahLst/>
            <a:cxnLst/>
            <a:rect l="l" t="t" r="r" b="b"/>
            <a:pathLst>
              <a:path w="236220" h="1130935">
                <a:moveTo>
                  <a:pt x="0" y="1130904"/>
                </a:moveTo>
                <a:lnTo>
                  <a:pt x="236032" y="1130904"/>
                </a:lnTo>
                <a:lnTo>
                  <a:pt x="236032" y="0"/>
                </a:lnTo>
                <a:lnTo>
                  <a:pt x="0" y="0"/>
                </a:lnTo>
                <a:lnTo>
                  <a:pt x="0" y="1130904"/>
                </a:lnTo>
                <a:close/>
              </a:path>
            </a:pathLst>
          </a:custGeom>
          <a:ln w="3175">
            <a:solidFill>
              <a:srgbClr val="FFFFFF"/>
            </a:solidFill>
          </a:ln>
        </p:spPr>
        <p:txBody>
          <a:bodyPr wrap="square" lIns="0" tIns="0" rIns="0" bIns="0" rtlCol="0"/>
          <a:lstStyle/>
          <a:p>
            <a:endParaRPr/>
          </a:p>
        </p:txBody>
      </p:sp>
      <p:sp>
        <p:nvSpPr>
          <p:cNvPr id="162" name="object 162"/>
          <p:cNvSpPr txBox="1"/>
          <p:nvPr/>
        </p:nvSpPr>
        <p:spPr>
          <a:xfrm>
            <a:off x="4844079" y="4240010"/>
            <a:ext cx="144780" cy="960119"/>
          </a:xfrm>
          <a:prstGeom prst="rect">
            <a:avLst/>
          </a:prstGeom>
        </p:spPr>
        <p:txBody>
          <a:bodyPr vert="horz" wrap="square" lIns="0" tIns="0" rIns="0" bIns="0" rtlCol="0">
            <a:spAutoFit/>
          </a:bodyPr>
          <a:lstStyle/>
          <a:p>
            <a:pPr marL="12700" marR="5080" algn="just">
              <a:lnSpc>
                <a:spcPts val="940"/>
              </a:lnSpc>
            </a:pPr>
            <a:r>
              <a:rPr sz="900" spc="25" dirty="0">
                <a:solidFill>
                  <a:srgbClr val="FF0000"/>
                </a:solidFill>
                <a:latin typeface="宋体"/>
                <a:cs typeface="宋体"/>
              </a:rPr>
              <a:t>安  全  社  会  科  学  原  理</a:t>
            </a:r>
            <a:endParaRPr sz="900">
              <a:latin typeface="宋体"/>
              <a:cs typeface="宋体"/>
            </a:endParaRPr>
          </a:p>
        </p:txBody>
      </p:sp>
      <p:sp>
        <p:nvSpPr>
          <p:cNvPr id="163" name="object 163"/>
          <p:cNvSpPr/>
          <p:nvPr/>
        </p:nvSpPr>
        <p:spPr>
          <a:xfrm>
            <a:off x="5168513" y="4808790"/>
            <a:ext cx="363855" cy="1316355"/>
          </a:xfrm>
          <a:custGeom>
            <a:avLst/>
            <a:gdLst/>
            <a:ahLst/>
            <a:cxnLst/>
            <a:rect l="l" t="t" r="r" b="b"/>
            <a:pathLst>
              <a:path w="363854" h="1316354">
                <a:moveTo>
                  <a:pt x="0" y="1316193"/>
                </a:moveTo>
                <a:lnTo>
                  <a:pt x="363618" y="1316193"/>
                </a:lnTo>
                <a:lnTo>
                  <a:pt x="363618" y="0"/>
                </a:lnTo>
                <a:lnTo>
                  <a:pt x="0" y="0"/>
                </a:lnTo>
                <a:lnTo>
                  <a:pt x="0" y="1316193"/>
                </a:lnTo>
                <a:close/>
              </a:path>
            </a:pathLst>
          </a:custGeom>
          <a:solidFill>
            <a:srgbClr val="FFFFFF"/>
          </a:solidFill>
        </p:spPr>
        <p:txBody>
          <a:bodyPr wrap="square" lIns="0" tIns="0" rIns="0" bIns="0" rtlCol="0"/>
          <a:lstStyle/>
          <a:p>
            <a:endParaRPr/>
          </a:p>
        </p:txBody>
      </p:sp>
      <p:sp>
        <p:nvSpPr>
          <p:cNvPr id="164" name="object 164"/>
          <p:cNvSpPr/>
          <p:nvPr/>
        </p:nvSpPr>
        <p:spPr>
          <a:xfrm>
            <a:off x="5168513" y="6124982"/>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165" name="object 165"/>
          <p:cNvSpPr/>
          <p:nvPr/>
        </p:nvSpPr>
        <p:spPr>
          <a:xfrm>
            <a:off x="5168512" y="612391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66" name="object 166"/>
          <p:cNvSpPr/>
          <p:nvPr/>
        </p:nvSpPr>
        <p:spPr>
          <a:xfrm>
            <a:off x="5532130" y="4808832"/>
            <a:ext cx="0" cy="1316355"/>
          </a:xfrm>
          <a:custGeom>
            <a:avLst/>
            <a:gdLst/>
            <a:ahLst/>
            <a:cxnLst/>
            <a:rect l="l" t="t" r="r" b="b"/>
            <a:pathLst>
              <a:path h="1316354">
                <a:moveTo>
                  <a:pt x="0" y="1316150"/>
                </a:moveTo>
                <a:lnTo>
                  <a:pt x="0" y="0"/>
                </a:lnTo>
                <a:lnTo>
                  <a:pt x="0" y="0"/>
                </a:lnTo>
              </a:path>
            </a:pathLst>
          </a:custGeom>
          <a:ln w="3175">
            <a:solidFill>
              <a:srgbClr val="FFFFFF"/>
            </a:solidFill>
          </a:ln>
        </p:spPr>
        <p:txBody>
          <a:bodyPr wrap="square" lIns="0" tIns="0" rIns="0" bIns="0" rtlCol="0"/>
          <a:lstStyle/>
          <a:p>
            <a:endParaRPr/>
          </a:p>
        </p:txBody>
      </p:sp>
      <p:sp>
        <p:nvSpPr>
          <p:cNvPr id="167" name="object 167"/>
          <p:cNvSpPr/>
          <p:nvPr/>
        </p:nvSpPr>
        <p:spPr>
          <a:xfrm>
            <a:off x="5155754" y="4796011"/>
            <a:ext cx="363618" cy="1316193"/>
          </a:xfrm>
          <a:prstGeom prst="rect">
            <a:avLst/>
          </a:prstGeom>
          <a:blipFill>
            <a:blip r:embed="rId17" cstate="print"/>
            <a:stretch>
              <a:fillRect/>
            </a:stretch>
          </a:blipFill>
        </p:spPr>
        <p:txBody>
          <a:bodyPr wrap="square" lIns="0" tIns="0" rIns="0" bIns="0" rtlCol="0"/>
          <a:lstStyle/>
          <a:p>
            <a:endParaRPr/>
          </a:p>
        </p:txBody>
      </p:sp>
      <p:sp>
        <p:nvSpPr>
          <p:cNvPr id="168" name="object 168"/>
          <p:cNvSpPr/>
          <p:nvPr/>
        </p:nvSpPr>
        <p:spPr>
          <a:xfrm>
            <a:off x="5155755" y="4796011"/>
            <a:ext cx="363855" cy="1316355"/>
          </a:xfrm>
          <a:custGeom>
            <a:avLst/>
            <a:gdLst/>
            <a:ahLst/>
            <a:cxnLst/>
            <a:rect l="l" t="t" r="r" b="b"/>
            <a:pathLst>
              <a:path w="363854" h="1316354">
                <a:moveTo>
                  <a:pt x="0" y="1316193"/>
                </a:moveTo>
                <a:lnTo>
                  <a:pt x="363618" y="1316193"/>
                </a:lnTo>
                <a:lnTo>
                  <a:pt x="363618" y="0"/>
                </a:lnTo>
                <a:lnTo>
                  <a:pt x="0" y="0"/>
                </a:lnTo>
                <a:lnTo>
                  <a:pt x="0" y="1316193"/>
                </a:lnTo>
                <a:close/>
              </a:path>
            </a:pathLst>
          </a:custGeom>
          <a:ln w="3175">
            <a:solidFill>
              <a:srgbClr val="000000"/>
            </a:solidFill>
          </a:ln>
        </p:spPr>
        <p:txBody>
          <a:bodyPr wrap="square" lIns="0" tIns="0" rIns="0" bIns="0" rtlCol="0"/>
          <a:lstStyle/>
          <a:p>
            <a:endParaRPr/>
          </a:p>
        </p:txBody>
      </p:sp>
      <p:sp>
        <p:nvSpPr>
          <p:cNvPr id="169" name="object 169"/>
          <p:cNvSpPr txBox="1"/>
          <p:nvPr/>
        </p:nvSpPr>
        <p:spPr>
          <a:xfrm>
            <a:off x="5266046" y="4924770"/>
            <a:ext cx="144780" cy="107950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对  人  间  接  作  用  的  学  科</a:t>
            </a:r>
            <a:endParaRPr sz="900">
              <a:latin typeface="宋体"/>
              <a:cs typeface="宋体"/>
            </a:endParaRPr>
          </a:p>
        </p:txBody>
      </p:sp>
      <p:sp>
        <p:nvSpPr>
          <p:cNvPr id="170" name="object 170"/>
          <p:cNvSpPr/>
          <p:nvPr/>
        </p:nvSpPr>
        <p:spPr>
          <a:xfrm>
            <a:off x="3796970" y="4930228"/>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solidFill>
            <a:srgbClr val="FFFFFF"/>
          </a:solidFill>
        </p:spPr>
        <p:txBody>
          <a:bodyPr wrap="square" lIns="0" tIns="0" rIns="0" bIns="0" rtlCol="0"/>
          <a:lstStyle/>
          <a:p>
            <a:endParaRPr/>
          </a:p>
        </p:txBody>
      </p:sp>
      <p:sp>
        <p:nvSpPr>
          <p:cNvPr id="171" name="object 171"/>
          <p:cNvSpPr/>
          <p:nvPr/>
        </p:nvSpPr>
        <p:spPr>
          <a:xfrm>
            <a:off x="3796970" y="5121906"/>
            <a:ext cx="868044" cy="0"/>
          </a:xfrm>
          <a:custGeom>
            <a:avLst/>
            <a:gdLst/>
            <a:ahLst/>
            <a:cxnLst/>
            <a:rect l="l" t="t" r="r" b="b"/>
            <a:pathLst>
              <a:path w="868044">
                <a:moveTo>
                  <a:pt x="0" y="0"/>
                </a:moveTo>
                <a:lnTo>
                  <a:pt x="867580" y="0"/>
                </a:lnTo>
                <a:lnTo>
                  <a:pt x="867580" y="0"/>
                </a:lnTo>
              </a:path>
            </a:pathLst>
          </a:custGeom>
          <a:ln w="3175">
            <a:solidFill>
              <a:srgbClr val="FFFFFF"/>
            </a:solidFill>
          </a:ln>
        </p:spPr>
        <p:txBody>
          <a:bodyPr wrap="square" lIns="0" tIns="0" rIns="0" bIns="0" rtlCol="0"/>
          <a:lstStyle/>
          <a:p>
            <a:endParaRPr/>
          </a:p>
        </p:txBody>
      </p:sp>
      <p:sp>
        <p:nvSpPr>
          <p:cNvPr id="172" name="object 172"/>
          <p:cNvSpPr/>
          <p:nvPr/>
        </p:nvSpPr>
        <p:spPr>
          <a:xfrm>
            <a:off x="3796970" y="512084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73" name="object 173"/>
          <p:cNvSpPr/>
          <p:nvPr/>
        </p:nvSpPr>
        <p:spPr>
          <a:xfrm>
            <a:off x="4664550" y="4930228"/>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74" name="object 174"/>
          <p:cNvSpPr/>
          <p:nvPr/>
        </p:nvSpPr>
        <p:spPr>
          <a:xfrm>
            <a:off x="3784212" y="4917450"/>
            <a:ext cx="867580" cy="198067"/>
          </a:xfrm>
          <a:prstGeom prst="rect">
            <a:avLst/>
          </a:prstGeom>
          <a:blipFill>
            <a:blip r:embed="rId18" cstate="print"/>
            <a:stretch>
              <a:fillRect/>
            </a:stretch>
          </a:blipFill>
        </p:spPr>
        <p:txBody>
          <a:bodyPr wrap="square" lIns="0" tIns="0" rIns="0" bIns="0" rtlCol="0"/>
          <a:lstStyle/>
          <a:p>
            <a:endParaRPr/>
          </a:p>
        </p:txBody>
      </p:sp>
      <p:sp>
        <p:nvSpPr>
          <p:cNvPr id="175" name="object 175"/>
          <p:cNvSpPr/>
          <p:nvPr/>
        </p:nvSpPr>
        <p:spPr>
          <a:xfrm>
            <a:off x="3784212" y="4917449"/>
            <a:ext cx="868044" cy="198120"/>
          </a:xfrm>
          <a:custGeom>
            <a:avLst/>
            <a:gdLst/>
            <a:ahLst/>
            <a:cxnLst/>
            <a:rect l="l" t="t" r="r" b="b"/>
            <a:pathLst>
              <a:path w="868044" h="198120">
                <a:moveTo>
                  <a:pt x="0" y="198067"/>
                </a:moveTo>
                <a:lnTo>
                  <a:pt x="867580" y="198067"/>
                </a:lnTo>
                <a:lnTo>
                  <a:pt x="867580" y="0"/>
                </a:lnTo>
                <a:lnTo>
                  <a:pt x="0" y="0"/>
                </a:lnTo>
                <a:lnTo>
                  <a:pt x="0" y="198067"/>
                </a:lnTo>
                <a:close/>
              </a:path>
            </a:pathLst>
          </a:custGeom>
          <a:ln w="3175">
            <a:solidFill>
              <a:srgbClr val="000000"/>
            </a:solidFill>
          </a:ln>
        </p:spPr>
        <p:txBody>
          <a:bodyPr wrap="square" lIns="0" tIns="0" rIns="0" bIns="0" rtlCol="0"/>
          <a:lstStyle/>
          <a:p>
            <a:endParaRPr/>
          </a:p>
        </p:txBody>
      </p:sp>
      <p:sp>
        <p:nvSpPr>
          <p:cNvPr id="176" name="object 176"/>
          <p:cNvSpPr/>
          <p:nvPr/>
        </p:nvSpPr>
        <p:spPr>
          <a:xfrm>
            <a:off x="3796970" y="5115517"/>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solidFill>
            <a:srgbClr val="FFFFFF"/>
          </a:solidFill>
        </p:spPr>
        <p:txBody>
          <a:bodyPr wrap="square" lIns="0" tIns="0" rIns="0" bIns="0" rtlCol="0"/>
          <a:lstStyle/>
          <a:p>
            <a:endParaRPr/>
          </a:p>
        </p:txBody>
      </p:sp>
      <p:sp>
        <p:nvSpPr>
          <p:cNvPr id="177" name="object 177"/>
          <p:cNvSpPr/>
          <p:nvPr/>
        </p:nvSpPr>
        <p:spPr>
          <a:xfrm>
            <a:off x="3796970" y="5307196"/>
            <a:ext cx="868044" cy="0"/>
          </a:xfrm>
          <a:custGeom>
            <a:avLst/>
            <a:gdLst/>
            <a:ahLst/>
            <a:cxnLst/>
            <a:rect l="l" t="t" r="r" b="b"/>
            <a:pathLst>
              <a:path w="868044">
                <a:moveTo>
                  <a:pt x="0" y="0"/>
                </a:moveTo>
                <a:lnTo>
                  <a:pt x="867580" y="0"/>
                </a:lnTo>
                <a:lnTo>
                  <a:pt x="867580" y="0"/>
                </a:lnTo>
              </a:path>
            </a:pathLst>
          </a:custGeom>
          <a:ln w="3175">
            <a:solidFill>
              <a:srgbClr val="FFFFFF"/>
            </a:solidFill>
          </a:ln>
        </p:spPr>
        <p:txBody>
          <a:bodyPr wrap="square" lIns="0" tIns="0" rIns="0" bIns="0" rtlCol="0"/>
          <a:lstStyle/>
          <a:p>
            <a:endParaRPr/>
          </a:p>
        </p:txBody>
      </p:sp>
      <p:sp>
        <p:nvSpPr>
          <p:cNvPr id="178" name="object 178"/>
          <p:cNvSpPr/>
          <p:nvPr/>
        </p:nvSpPr>
        <p:spPr>
          <a:xfrm>
            <a:off x="3796970" y="530613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79" name="object 179"/>
          <p:cNvSpPr/>
          <p:nvPr/>
        </p:nvSpPr>
        <p:spPr>
          <a:xfrm>
            <a:off x="4664550" y="5115517"/>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80" name="object 180"/>
          <p:cNvSpPr/>
          <p:nvPr/>
        </p:nvSpPr>
        <p:spPr>
          <a:xfrm>
            <a:off x="3784212" y="5102738"/>
            <a:ext cx="867580" cy="191678"/>
          </a:xfrm>
          <a:prstGeom prst="rect">
            <a:avLst/>
          </a:prstGeom>
          <a:blipFill>
            <a:blip r:embed="rId19" cstate="print"/>
            <a:stretch>
              <a:fillRect/>
            </a:stretch>
          </a:blipFill>
        </p:spPr>
        <p:txBody>
          <a:bodyPr wrap="square" lIns="0" tIns="0" rIns="0" bIns="0" rtlCol="0"/>
          <a:lstStyle/>
          <a:p>
            <a:endParaRPr/>
          </a:p>
        </p:txBody>
      </p:sp>
      <p:sp>
        <p:nvSpPr>
          <p:cNvPr id="181" name="object 181"/>
          <p:cNvSpPr/>
          <p:nvPr/>
        </p:nvSpPr>
        <p:spPr>
          <a:xfrm>
            <a:off x="3784212" y="5102738"/>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ln w="3175">
            <a:solidFill>
              <a:srgbClr val="000000"/>
            </a:solidFill>
          </a:ln>
        </p:spPr>
        <p:txBody>
          <a:bodyPr wrap="square" lIns="0" tIns="0" rIns="0" bIns="0" rtlCol="0"/>
          <a:lstStyle/>
          <a:p>
            <a:endParaRPr/>
          </a:p>
        </p:txBody>
      </p:sp>
      <p:sp>
        <p:nvSpPr>
          <p:cNvPr id="182" name="object 182"/>
          <p:cNvSpPr/>
          <p:nvPr/>
        </p:nvSpPr>
        <p:spPr>
          <a:xfrm>
            <a:off x="3796970" y="5307196"/>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solidFill>
            <a:srgbClr val="FFFFFF"/>
          </a:solidFill>
        </p:spPr>
        <p:txBody>
          <a:bodyPr wrap="square" lIns="0" tIns="0" rIns="0" bIns="0" rtlCol="0"/>
          <a:lstStyle/>
          <a:p>
            <a:endParaRPr/>
          </a:p>
        </p:txBody>
      </p:sp>
      <p:sp>
        <p:nvSpPr>
          <p:cNvPr id="183" name="object 183"/>
          <p:cNvSpPr/>
          <p:nvPr/>
        </p:nvSpPr>
        <p:spPr>
          <a:xfrm>
            <a:off x="3796970" y="5498874"/>
            <a:ext cx="868044" cy="0"/>
          </a:xfrm>
          <a:custGeom>
            <a:avLst/>
            <a:gdLst/>
            <a:ahLst/>
            <a:cxnLst/>
            <a:rect l="l" t="t" r="r" b="b"/>
            <a:pathLst>
              <a:path w="868044">
                <a:moveTo>
                  <a:pt x="0" y="0"/>
                </a:moveTo>
                <a:lnTo>
                  <a:pt x="867580" y="0"/>
                </a:lnTo>
                <a:lnTo>
                  <a:pt x="867580" y="0"/>
                </a:lnTo>
              </a:path>
            </a:pathLst>
          </a:custGeom>
          <a:ln w="3175">
            <a:solidFill>
              <a:srgbClr val="FFFFFF"/>
            </a:solidFill>
          </a:ln>
        </p:spPr>
        <p:txBody>
          <a:bodyPr wrap="square" lIns="0" tIns="0" rIns="0" bIns="0" rtlCol="0"/>
          <a:lstStyle/>
          <a:p>
            <a:endParaRPr/>
          </a:p>
        </p:txBody>
      </p:sp>
      <p:sp>
        <p:nvSpPr>
          <p:cNvPr id="184" name="object 184"/>
          <p:cNvSpPr/>
          <p:nvPr/>
        </p:nvSpPr>
        <p:spPr>
          <a:xfrm>
            <a:off x="3796970" y="5497809"/>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85" name="object 185"/>
          <p:cNvSpPr/>
          <p:nvPr/>
        </p:nvSpPr>
        <p:spPr>
          <a:xfrm>
            <a:off x="4664550" y="5307196"/>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86" name="object 186"/>
          <p:cNvSpPr/>
          <p:nvPr/>
        </p:nvSpPr>
        <p:spPr>
          <a:xfrm>
            <a:off x="3784212" y="5294417"/>
            <a:ext cx="867580" cy="191678"/>
          </a:xfrm>
          <a:prstGeom prst="rect">
            <a:avLst/>
          </a:prstGeom>
          <a:blipFill>
            <a:blip r:embed="rId19" cstate="print"/>
            <a:stretch>
              <a:fillRect/>
            </a:stretch>
          </a:blipFill>
        </p:spPr>
        <p:txBody>
          <a:bodyPr wrap="square" lIns="0" tIns="0" rIns="0" bIns="0" rtlCol="0"/>
          <a:lstStyle/>
          <a:p>
            <a:endParaRPr/>
          </a:p>
        </p:txBody>
      </p:sp>
      <p:sp>
        <p:nvSpPr>
          <p:cNvPr id="187" name="object 187"/>
          <p:cNvSpPr/>
          <p:nvPr/>
        </p:nvSpPr>
        <p:spPr>
          <a:xfrm>
            <a:off x="3784212" y="5294417"/>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ln w="3175">
            <a:solidFill>
              <a:srgbClr val="000000"/>
            </a:solidFill>
          </a:ln>
        </p:spPr>
        <p:txBody>
          <a:bodyPr wrap="square" lIns="0" tIns="0" rIns="0" bIns="0" rtlCol="0"/>
          <a:lstStyle/>
          <a:p>
            <a:endParaRPr/>
          </a:p>
        </p:txBody>
      </p:sp>
      <p:sp>
        <p:nvSpPr>
          <p:cNvPr id="188" name="object 188"/>
          <p:cNvSpPr/>
          <p:nvPr/>
        </p:nvSpPr>
        <p:spPr>
          <a:xfrm>
            <a:off x="3796970" y="5486053"/>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solidFill>
            <a:srgbClr val="FFFFFF"/>
          </a:solidFill>
        </p:spPr>
        <p:txBody>
          <a:bodyPr wrap="square" lIns="0" tIns="0" rIns="0" bIns="0" rtlCol="0"/>
          <a:lstStyle/>
          <a:p>
            <a:endParaRPr/>
          </a:p>
        </p:txBody>
      </p:sp>
      <p:sp>
        <p:nvSpPr>
          <p:cNvPr id="189" name="object 189"/>
          <p:cNvSpPr/>
          <p:nvPr/>
        </p:nvSpPr>
        <p:spPr>
          <a:xfrm>
            <a:off x="3796970" y="5677732"/>
            <a:ext cx="868044" cy="0"/>
          </a:xfrm>
          <a:custGeom>
            <a:avLst/>
            <a:gdLst/>
            <a:ahLst/>
            <a:cxnLst/>
            <a:rect l="l" t="t" r="r" b="b"/>
            <a:pathLst>
              <a:path w="868044">
                <a:moveTo>
                  <a:pt x="0" y="0"/>
                </a:moveTo>
                <a:lnTo>
                  <a:pt x="867580" y="0"/>
                </a:lnTo>
                <a:lnTo>
                  <a:pt x="867580" y="0"/>
                </a:lnTo>
              </a:path>
            </a:pathLst>
          </a:custGeom>
          <a:ln w="3175">
            <a:solidFill>
              <a:srgbClr val="FFFFFF"/>
            </a:solidFill>
          </a:ln>
        </p:spPr>
        <p:txBody>
          <a:bodyPr wrap="square" lIns="0" tIns="0" rIns="0" bIns="0" rtlCol="0"/>
          <a:lstStyle/>
          <a:p>
            <a:endParaRPr/>
          </a:p>
        </p:txBody>
      </p:sp>
      <p:sp>
        <p:nvSpPr>
          <p:cNvPr id="190" name="object 190"/>
          <p:cNvSpPr/>
          <p:nvPr/>
        </p:nvSpPr>
        <p:spPr>
          <a:xfrm>
            <a:off x="3796970" y="567666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91" name="object 191"/>
          <p:cNvSpPr/>
          <p:nvPr/>
        </p:nvSpPr>
        <p:spPr>
          <a:xfrm>
            <a:off x="4664550" y="5486096"/>
            <a:ext cx="0" cy="191770"/>
          </a:xfrm>
          <a:custGeom>
            <a:avLst/>
            <a:gdLst/>
            <a:ahLst/>
            <a:cxnLst/>
            <a:rect l="l" t="t" r="r" b="b"/>
            <a:pathLst>
              <a:path h="191770">
                <a:moveTo>
                  <a:pt x="0" y="191636"/>
                </a:moveTo>
                <a:lnTo>
                  <a:pt x="0" y="0"/>
                </a:lnTo>
                <a:lnTo>
                  <a:pt x="0" y="0"/>
                </a:lnTo>
              </a:path>
            </a:pathLst>
          </a:custGeom>
          <a:ln w="3175">
            <a:solidFill>
              <a:srgbClr val="FFFFFF"/>
            </a:solidFill>
          </a:ln>
        </p:spPr>
        <p:txBody>
          <a:bodyPr wrap="square" lIns="0" tIns="0" rIns="0" bIns="0" rtlCol="0"/>
          <a:lstStyle/>
          <a:p>
            <a:endParaRPr/>
          </a:p>
        </p:txBody>
      </p:sp>
      <p:sp>
        <p:nvSpPr>
          <p:cNvPr id="192" name="object 192"/>
          <p:cNvSpPr/>
          <p:nvPr/>
        </p:nvSpPr>
        <p:spPr>
          <a:xfrm>
            <a:off x="3784212" y="5473274"/>
            <a:ext cx="867580" cy="191678"/>
          </a:xfrm>
          <a:prstGeom prst="rect">
            <a:avLst/>
          </a:prstGeom>
          <a:blipFill>
            <a:blip r:embed="rId19" cstate="print"/>
            <a:stretch>
              <a:fillRect/>
            </a:stretch>
          </a:blipFill>
        </p:spPr>
        <p:txBody>
          <a:bodyPr wrap="square" lIns="0" tIns="0" rIns="0" bIns="0" rtlCol="0"/>
          <a:lstStyle/>
          <a:p>
            <a:endParaRPr/>
          </a:p>
        </p:txBody>
      </p:sp>
      <p:sp>
        <p:nvSpPr>
          <p:cNvPr id="193" name="object 193"/>
          <p:cNvSpPr/>
          <p:nvPr/>
        </p:nvSpPr>
        <p:spPr>
          <a:xfrm>
            <a:off x="3784212" y="5473274"/>
            <a:ext cx="868044" cy="191770"/>
          </a:xfrm>
          <a:custGeom>
            <a:avLst/>
            <a:gdLst/>
            <a:ahLst/>
            <a:cxnLst/>
            <a:rect l="l" t="t" r="r" b="b"/>
            <a:pathLst>
              <a:path w="868044" h="191770">
                <a:moveTo>
                  <a:pt x="0" y="191678"/>
                </a:moveTo>
                <a:lnTo>
                  <a:pt x="867580" y="191678"/>
                </a:lnTo>
                <a:lnTo>
                  <a:pt x="867580" y="0"/>
                </a:lnTo>
                <a:lnTo>
                  <a:pt x="0" y="0"/>
                </a:lnTo>
                <a:lnTo>
                  <a:pt x="0" y="191678"/>
                </a:lnTo>
                <a:close/>
              </a:path>
            </a:pathLst>
          </a:custGeom>
          <a:ln w="3175">
            <a:solidFill>
              <a:srgbClr val="000000"/>
            </a:solidFill>
          </a:ln>
        </p:spPr>
        <p:txBody>
          <a:bodyPr wrap="square" lIns="0" tIns="0" rIns="0" bIns="0" rtlCol="0"/>
          <a:lstStyle/>
          <a:p>
            <a:endParaRPr/>
          </a:p>
        </p:txBody>
      </p:sp>
      <p:sp>
        <p:nvSpPr>
          <p:cNvPr id="194" name="object 194"/>
          <p:cNvSpPr txBox="1"/>
          <p:nvPr/>
        </p:nvSpPr>
        <p:spPr>
          <a:xfrm>
            <a:off x="3847213" y="4893067"/>
            <a:ext cx="740410" cy="747395"/>
          </a:xfrm>
          <a:prstGeom prst="rect">
            <a:avLst/>
          </a:prstGeom>
        </p:spPr>
        <p:txBody>
          <a:bodyPr vert="horz" wrap="square" lIns="0" tIns="3810" rIns="0" bIns="0" rtlCol="0">
            <a:spAutoFit/>
          </a:bodyPr>
          <a:lstStyle/>
          <a:p>
            <a:pPr marL="12700" marR="5080" algn="ctr">
              <a:lnSpc>
                <a:spcPct val="132000"/>
              </a:lnSpc>
              <a:spcBef>
                <a:spcPts val="30"/>
              </a:spcBef>
            </a:pPr>
            <a:r>
              <a:rPr sz="900" spc="30" dirty="0">
                <a:latin typeface="宋体"/>
                <a:cs typeface="宋体"/>
              </a:rPr>
              <a:t>安全社会结构  </a:t>
            </a:r>
            <a:r>
              <a:rPr sz="900" spc="35" dirty="0">
                <a:latin typeface="宋体"/>
                <a:cs typeface="宋体"/>
              </a:rPr>
              <a:t>安全监察</a:t>
            </a:r>
            <a:endParaRPr sz="900">
              <a:latin typeface="宋体"/>
              <a:cs typeface="宋体"/>
            </a:endParaRPr>
          </a:p>
          <a:p>
            <a:pPr marL="131445" marR="123825" algn="ctr">
              <a:lnSpc>
                <a:spcPct val="132000"/>
              </a:lnSpc>
              <a:spcBef>
                <a:spcPts val="95"/>
              </a:spcBef>
            </a:pPr>
            <a:r>
              <a:rPr sz="900" spc="30" dirty="0">
                <a:latin typeface="宋体"/>
                <a:cs typeface="宋体"/>
              </a:rPr>
              <a:t>安全促进  </a:t>
            </a:r>
            <a:r>
              <a:rPr sz="900" spc="35" dirty="0">
                <a:latin typeface="宋体"/>
                <a:cs typeface="宋体"/>
              </a:rPr>
              <a:t>等等</a:t>
            </a:r>
            <a:endParaRPr sz="900">
              <a:latin typeface="宋体"/>
              <a:cs typeface="宋体"/>
            </a:endParaRPr>
          </a:p>
        </p:txBody>
      </p:sp>
      <p:sp>
        <p:nvSpPr>
          <p:cNvPr id="195" name="object 195"/>
          <p:cNvSpPr/>
          <p:nvPr/>
        </p:nvSpPr>
        <p:spPr>
          <a:xfrm>
            <a:off x="7324704" y="1863369"/>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196" name="object 196"/>
          <p:cNvSpPr/>
          <p:nvPr/>
        </p:nvSpPr>
        <p:spPr>
          <a:xfrm>
            <a:off x="7324704" y="2055048"/>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197" name="object 197"/>
          <p:cNvSpPr/>
          <p:nvPr/>
        </p:nvSpPr>
        <p:spPr>
          <a:xfrm>
            <a:off x="7324704" y="2053982"/>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198" name="object 198"/>
          <p:cNvSpPr/>
          <p:nvPr/>
        </p:nvSpPr>
        <p:spPr>
          <a:xfrm>
            <a:off x="8230560" y="1863369"/>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199" name="object 199"/>
          <p:cNvSpPr/>
          <p:nvPr/>
        </p:nvSpPr>
        <p:spPr>
          <a:xfrm>
            <a:off x="7318325" y="1850590"/>
            <a:ext cx="899476" cy="191678"/>
          </a:xfrm>
          <a:prstGeom prst="rect">
            <a:avLst/>
          </a:prstGeom>
          <a:blipFill>
            <a:blip r:embed="rId20" cstate="print"/>
            <a:stretch>
              <a:fillRect/>
            </a:stretch>
          </a:blipFill>
        </p:spPr>
        <p:txBody>
          <a:bodyPr wrap="square" lIns="0" tIns="0" rIns="0" bIns="0" rtlCol="0"/>
          <a:lstStyle/>
          <a:p>
            <a:endParaRPr/>
          </a:p>
        </p:txBody>
      </p:sp>
      <p:sp>
        <p:nvSpPr>
          <p:cNvPr id="200" name="object 200"/>
          <p:cNvSpPr/>
          <p:nvPr/>
        </p:nvSpPr>
        <p:spPr>
          <a:xfrm>
            <a:off x="7318325" y="1850590"/>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01" name="object 201"/>
          <p:cNvSpPr/>
          <p:nvPr/>
        </p:nvSpPr>
        <p:spPr>
          <a:xfrm>
            <a:off x="7324704" y="2055048"/>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02" name="object 202"/>
          <p:cNvSpPr/>
          <p:nvPr/>
        </p:nvSpPr>
        <p:spPr>
          <a:xfrm>
            <a:off x="7324704" y="2246726"/>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03" name="object 203"/>
          <p:cNvSpPr/>
          <p:nvPr/>
        </p:nvSpPr>
        <p:spPr>
          <a:xfrm>
            <a:off x="7324704" y="224566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04" name="object 204"/>
          <p:cNvSpPr/>
          <p:nvPr/>
        </p:nvSpPr>
        <p:spPr>
          <a:xfrm>
            <a:off x="8230560" y="2055048"/>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05" name="object 205"/>
          <p:cNvSpPr/>
          <p:nvPr/>
        </p:nvSpPr>
        <p:spPr>
          <a:xfrm>
            <a:off x="7318325" y="2042269"/>
            <a:ext cx="899476" cy="191678"/>
          </a:xfrm>
          <a:prstGeom prst="rect">
            <a:avLst/>
          </a:prstGeom>
          <a:blipFill>
            <a:blip r:embed="rId20" cstate="print"/>
            <a:stretch>
              <a:fillRect/>
            </a:stretch>
          </a:blipFill>
        </p:spPr>
        <p:txBody>
          <a:bodyPr wrap="square" lIns="0" tIns="0" rIns="0" bIns="0" rtlCol="0"/>
          <a:lstStyle/>
          <a:p>
            <a:endParaRPr/>
          </a:p>
        </p:txBody>
      </p:sp>
      <p:sp>
        <p:nvSpPr>
          <p:cNvPr id="206" name="object 206"/>
          <p:cNvSpPr/>
          <p:nvPr/>
        </p:nvSpPr>
        <p:spPr>
          <a:xfrm>
            <a:off x="7318325" y="2042269"/>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07" name="object 207"/>
          <p:cNvSpPr/>
          <p:nvPr/>
        </p:nvSpPr>
        <p:spPr>
          <a:xfrm>
            <a:off x="7324704" y="2246726"/>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08" name="object 208"/>
          <p:cNvSpPr/>
          <p:nvPr/>
        </p:nvSpPr>
        <p:spPr>
          <a:xfrm>
            <a:off x="7324704" y="2438405"/>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09" name="object 209"/>
          <p:cNvSpPr/>
          <p:nvPr/>
        </p:nvSpPr>
        <p:spPr>
          <a:xfrm>
            <a:off x="7324704" y="2437340"/>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10" name="object 210"/>
          <p:cNvSpPr/>
          <p:nvPr/>
        </p:nvSpPr>
        <p:spPr>
          <a:xfrm>
            <a:off x="8230560" y="2246726"/>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11" name="object 211"/>
          <p:cNvSpPr/>
          <p:nvPr/>
        </p:nvSpPr>
        <p:spPr>
          <a:xfrm>
            <a:off x="7318325" y="2233947"/>
            <a:ext cx="899476" cy="191678"/>
          </a:xfrm>
          <a:prstGeom prst="rect">
            <a:avLst/>
          </a:prstGeom>
          <a:blipFill>
            <a:blip r:embed="rId20" cstate="print"/>
            <a:stretch>
              <a:fillRect/>
            </a:stretch>
          </a:blipFill>
        </p:spPr>
        <p:txBody>
          <a:bodyPr wrap="square" lIns="0" tIns="0" rIns="0" bIns="0" rtlCol="0"/>
          <a:lstStyle/>
          <a:p>
            <a:endParaRPr/>
          </a:p>
        </p:txBody>
      </p:sp>
      <p:sp>
        <p:nvSpPr>
          <p:cNvPr id="212" name="object 212"/>
          <p:cNvSpPr/>
          <p:nvPr/>
        </p:nvSpPr>
        <p:spPr>
          <a:xfrm>
            <a:off x="7318325" y="2233947"/>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13" name="object 213"/>
          <p:cNvSpPr/>
          <p:nvPr/>
        </p:nvSpPr>
        <p:spPr>
          <a:xfrm>
            <a:off x="7324704" y="2438405"/>
            <a:ext cx="906144" cy="198120"/>
          </a:xfrm>
          <a:custGeom>
            <a:avLst/>
            <a:gdLst/>
            <a:ahLst/>
            <a:cxnLst/>
            <a:rect l="l" t="t" r="r" b="b"/>
            <a:pathLst>
              <a:path w="906145" h="198119">
                <a:moveTo>
                  <a:pt x="0" y="198067"/>
                </a:moveTo>
                <a:lnTo>
                  <a:pt x="905855" y="198067"/>
                </a:lnTo>
                <a:lnTo>
                  <a:pt x="905855" y="0"/>
                </a:lnTo>
                <a:lnTo>
                  <a:pt x="0" y="0"/>
                </a:lnTo>
                <a:lnTo>
                  <a:pt x="0" y="198067"/>
                </a:lnTo>
                <a:close/>
              </a:path>
            </a:pathLst>
          </a:custGeom>
          <a:solidFill>
            <a:srgbClr val="FFFFFF"/>
          </a:solidFill>
        </p:spPr>
        <p:txBody>
          <a:bodyPr wrap="square" lIns="0" tIns="0" rIns="0" bIns="0" rtlCol="0"/>
          <a:lstStyle/>
          <a:p>
            <a:endParaRPr/>
          </a:p>
        </p:txBody>
      </p:sp>
      <p:sp>
        <p:nvSpPr>
          <p:cNvPr id="214" name="object 214"/>
          <p:cNvSpPr/>
          <p:nvPr/>
        </p:nvSpPr>
        <p:spPr>
          <a:xfrm>
            <a:off x="7324704" y="2636473"/>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15" name="object 215"/>
          <p:cNvSpPr/>
          <p:nvPr/>
        </p:nvSpPr>
        <p:spPr>
          <a:xfrm>
            <a:off x="7324704" y="2635408"/>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16" name="object 216"/>
          <p:cNvSpPr/>
          <p:nvPr/>
        </p:nvSpPr>
        <p:spPr>
          <a:xfrm>
            <a:off x="8230560" y="2438405"/>
            <a:ext cx="0" cy="198120"/>
          </a:xfrm>
          <a:custGeom>
            <a:avLst/>
            <a:gdLst/>
            <a:ahLst/>
            <a:cxnLst/>
            <a:rect l="l" t="t" r="r" b="b"/>
            <a:pathLst>
              <a:path h="198119">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217" name="object 217"/>
          <p:cNvSpPr/>
          <p:nvPr/>
        </p:nvSpPr>
        <p:spPr>
          <a:xfrm>
            <a:off x="7318325" y="2425627"/>
            <a:ext cx="899476" cy="198067"/>
          </a:xfrm>
          <a:prstGeom prst="rect">
            <a:avLst/>
          </a:prstGeom>
          <a:blipFill>
            <a:blip r:embed="rId21" cstate="print"/>
            <a:stretch>
              <a:fillRect/>
            </a:stretch>
          </a:blipFill>
        </p:spPr>
        <p:txBody>
          <a:bodyPr wrap="square" lIns="0" tIns="0" rIns="0" bIns="0" rtlCol="0"/>
          <a:lstStyle/>
          <a:p>
            <a:endParaRPr/>
          </a:p>
        </p:txBody>
      </p:sp>
      <p:sp>
        <p:nvSpPr>
          <p:cNvPr id="218" name="object 218"/>
          <p:cNvSpPr/>
          <p:nvPr/>
        </p:nvSpPr>
        <p:spPr>
          <a:xfrm>
            <a:off x="7318325" y="2425626"/>
            <a:ext cx="899794" cy="198120"/>
          </a:xfrm>
          <a:custGeom>
            <a:avLst/>
            <a:gdLst/>
            <a:ahLst/>
            <a:cxnLst/>
            <a:rect l="l" t="t" r="r" b="b"/>
            <a:pathLst>
              <a:path w="899795" h="198119">
                <a:moveTo>
                  <a:pt x="0" y="198067"/>
                </a:moveTo>
                <a:lnTo>
                  <a:pt x="899476" y="198067"/>
                </a:lnTo>
                <a:lnTo>
                  <a:pt x="899476" y="0"/>
                </a:lnTo>
                <a:lnTo>
                  <a:pt x="0" y="0"/>
                </a:lnTo>
                <a:lnTo>
                  <a:pt x="0" y="198067"/>
                </a:lnTo>
                <a:close/>
              </a:path>
            </a:pathLst>
          </a:custGeom>
          <a:ln w="3175">
            <a:solidFill>
              <a:srgbClr val="000000"/>
            </a:solidFill>
          </a:ln>
        </p:spPr>
        <p:txBody>
          <a:bodyPr wrap="square" lIns="0" tIns="0" rIns="0" bIns="0" rtlCol="0"/>
          <a:lstStyle/>
          <a:p>
            <a:endParaRPr/>
          </a:p>
        </p:txBody>
      </p:sp>
      <p:sp>
        <p:nvSpPr>
          <p:cNvPr id="219" name="object 219"/>
          <p:cNvSpPr/>
          <p:nvPr/>
        </p:nvSpPr>
        <p:spPr>
          <a:xfrm>
            <a:off x="7324704" y="2623694"/>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20" name="object 220"/>
          <p:cNvSpPr/>
          <p:nvPr/>
        </p:nvSpPr>
        <p:spPr>
          <a:xfrm>
            <a:off x="7324704" y="2815373"/>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21" name="object 221"/>
          <p:cNvSpPr/>
          <p:nvPr/>
        </p:nvSpPr>
        <p:spPr>
          <a:xfrm>
            <a:off x="7324704" y="2814308"/>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22" name="object 222"/>
          <p:cNvSpPr/>
          <p:nvPr/>
        </p:nvSpPr>
        <p:spPr>
          <a:xfrm>
            <a:off x="8230560" y="2623694"/>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23" name="object 223"/>
          <p:cNvSpPr/>
          <p:nvPr/>
        </p:nvSpPr>
        <p:spPr>
          <a:xfrm>
            <a:off x="7318325" y="2610916"/>
            <a:ext cx="899476" cy="191678"/>
          </a:xfrm>
          <a:prstGeom prst="rect">
            <a:avLst/>
          </a:prstGeom>
          <a:blipFill>
            <a:blip r:embed="rId20" cstate="print"/>
            <a:stretch>
              <a:fillRect/>
            </a:stretch>
          </a:blipFill>
        </p:spPr>
        <p:txBody>
          <a:bodyPr wrap="square" lIns="0" tIns="0" rIns="0" bIns="0" rtlCol="0"/>
          <a:lstStyle/>
          <a:p>
            <a:endParaRPr/>
          </a:p>
        </p:txBody>
      </p:sp>
      <p:sp>
        <p:nvSpPr>
          <p:cNvPr id="224" name="object 224"/>
          <p:cNvSpPr/>
          <p:nvPr/>
        </p:nvSpPr>
        <p:spPr>
          <a:xfrm>
            <a:off x="7318325" y="2610916"/>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25" name="object 225"/>
          <p:cNvSpPr/>
          <p:nvPr/>
        </p:nvSpPr>
        <p:spPr>
          <a:xfrm>
            <a:off x="7324704" y="3007051"/>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26" name="object 226"/>
          <p:cNvSpPr/>
          <p:nvPr/>
        </p:nvSpPr>
        <p:spPr>
          <a:xfrm>
            <a:off x="7324704" y="3198730"/>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27" name="object 227"/>
          <p:cNvSpPr/>
          <p:nvPr/>
        </p:nvSpPr>
        <p:spPr>
          <a:xfrm>
            <a:off x="7324704" y="3197665"/>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28" name="object 228"/>
          <p:cNvSpPr/>
          <p:nvPr/>
        </p:nvSpPr>
        <p:spPr>
          <a:xfrm>
            <a:off x="8230560" y="3007051"/>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29" name="object 229"/>
          <p:cNvSpPr/>
          <p:nvPr/>
        </p:nvSpPr>
        <p:spPr>
          <a:xfrm>
            <a:off x="7318325" y="2994273"/>
            <a:ext cx="899476" cy="191678"/>
          </a:xfrm>
          <a:prstGeom prst="rect">
            <a:avLst/>
          </a:prstGeom>
          <a:blipFill>
            <a:blip r:embed="rId20" cstate="print"/>
            <a:stretch>
              <a:fillRect/>
            </a:stretch>
          </a:blipFill>
        </p:spPr>
        <p:txBody>
          <a:bodyPr wrap="square" lIns="0" tIns="0" rIns="0" bIns="0" rtlCol="0"/>
          <a:lstStyle/>
          <a:p>
            <a:endParaRPr/>
          </a:p>
        </p:txBody>
      </p:sp>
      <p:sp>
        <p:nvSpPr>
          <p:cNvPr id="230" name="object 230"/>
          <p:cNvSpPr/>
          <p:nvPr/>
        </p:nvSpPr>
        <p:spPr>
          <a:xfrm>
            <a:off x="7318325" y="2994273"/>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31" name="object 231"/>
          <p:cNvSpPr txBox="1"/>
          <p:nvPr/>
        </p:nvSpPr>
        <p:spPr>
          <a:xfrm>
            <a:off x="7635645" y="3017557"/>
            <a:ext cx="264160" cy="138499"/>
          </a:xfrm>
          <a:prstGeom prst="rect">
            <a:avLst/>
          </a:prstGeom>
        </p:spPr>
        <p:txBody>
          <a:bodyPr vert="horz" wrap="square" lIns="0" tIns="0" rIns="0" bIns="0" rtlCol="0">
            <a:spAutoFit/>
          </a:bodyPr>
          <a:lstStyle/>
          <a:p>
            <a:pPr marL="12700"/>
            <a:r>
              <a:rPr sz="900" spc="35" dirty="0">
                <a:latin typeface="宋体"/>
                <a:cs typeface="宋体"/>
              </a:rPr>
              <a:t>等等</a:t>
            </a:r>
            <a:endParaRPr sz="900">
              <a:latin typeface="宋体"/>
              <a:cs typeface="宋体"/>
            </a:endParaRPr>
          </a:p>
        </p:txBody>
      </p:sp>
      <p:sp>
        <p:nvSpPr>
          <p:cNvPr id="232" name="object 232"/>
          <p:cNvSpPr/>
          <p:nvPr/>
        </p:nvSpPr>
        <p:spPr>
          <a:xfrm>
            <a:off x="7324704" y="1665301"/>
            <a:ext cx="906144" cy="198120"/>
          </a:xfrm>
          <a:custGeom>
            <a:avLst/>
            <a:gdLst/>
            <a:ahLst/>
            <a:cxnLst/>
            <a:rect l="l" t="t" r="r" b="b"/>
            <a:pathLst>
              <a:path w="906145" h="198119">
                <a:moveTo>
                  <a:pt x="0" y="198067"/>
                </a:moveTo>
                <a:lnTo>
                  <a:pt x="905855" y="198067"/>
                </a:lnTo>
                <a:lnTo>
                  <a:pt x="905855" y="0"/>
                </a:lnTo>
                <a:lnTo>
                  <a:pt x="0" y="0"/>
                </a:lnTo>
                <a:lnTo>
                  <a:pt x="0" y="198067"/>
                </a:lnTo>
                <a:close/>
              </a:path>
            </a:pathLst>
          </a:custGeom>
          <a:solidFill>
            <a:srgbClr val="FFFFFF"/>
          </a:solidFill>
        </p:spPr>
        <p:txBody>
          <a:bodyPr wrap="square" lIns="0" tIns="0" rIns="0" bIns="0" rtlCol="0"/>
          <a:lstStyle/>
          <a:p>
            <a:endParaRPr/>
          </a:p>
        </p:txBody>
      </p:sp>
      <p:sp>
        <p:nvSpPr>
          <p:cNvPr id="233" name="object 233"/>
          <p:cNvSpPr/>
          <p:nvPr/>
        </p:nvSpPr>
        <p:spPr>
          <a:xfrm>
            <a:off x="7324704" y="1863369"/>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34" name="object 234"/>
          <p:cNvSpPr/>
          <p:nvPr/>
        </p:nvSpPr>
        <p:spPr>
          <a:xfrm>
            <a:off x="7324704" y="186230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35" name="object 235"/>
          <p:cNvSpPr/>
          <p:nvPr/>
        </p:nvSpPr>
        <p:spPr>
          <a:xfrm>
            <a:off x="8230560" y="1665301"/>
            <a:ext cx="0" cy="198120"/>
          </a:xfrm>
          <a:custGeom>
            <a:avLst/>
            <a:gdLst/>
            <a:ahLst/>
            <a:cxnLst/>
            <a:rect l="l" t="t" r="r" b="b"/>
            <a:pathLst>
              <a:path h="198119">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236" name="object 236"/>
          <p:cNvSpPr/>
          <p:nvPr/>
        </p:nvSpPr>
        <p:spPr>
          <a:xfrm>
            <a:off x="7318325" y="1652523"/>
            <a:ext cx="899476" cy="198067"/>
          </a:xfrm>
          <a:prstGeom prst="rect">
            <a:avLst/>
          </a:prstGeom>
          <a:blipFill>
            <a:blip r:embed="rId22" cstate="print"/>
            <a:stretch>
              <a:fillRect/>
            </a:stretch>
          </a:blipFill>
        </p:spPr>
        <p:txBody>
          <a:bodyPr wrap="square" lIns="0" tIns="0" rIns="0" bIns="0" rtlCol="0"/>
          <a:lstStyle/>
          <a:p>
            <a:endParaRPr/>
          </a:p>
        </p:txBody>
      </p:sp>
      <p:sp>
        <p:nvSpPr>
          <p:cNvPr id="237" name="object 237"/>
          <p:cNvSpPr/>
          <p:nvPr/>
        </p:nvSpPr>
        <p:spPr>
          <a:xfrm>
            <a:off x="7318325" y="1652522"/>
            <a:ext cx="899794" cy="198120"/>
          </a:xfrm>
          <a:custGeom>
            <a:avLst/>
            <a:gdLst/>
            <a:ahLst/>
            <a:cxnLst/>
            <a:rect l="l" t="t" r="r" b="b"/>
            <a:pathLst>
              <a:path w="899795" h="198119">
                <a:moveTo>
                  <a:pt x="0" y="198067"/>
                </a:moveTo>
                <a:lnTo>
                  <a:pt x="899476" y="198067"/>
                </a:lnTo>
                <a:lnTo>
                  <a:pt x="899476" y="0"/>
                </a:lnTo>
                <a:lnTo>
                  <a:pt x="0" y="0"/>
                </a:lnTo>
                <a:lnTo>
                  <a:pt x="0" y="198067"/>
                </a:lnTo>
                <a:close/>
              </a:path>
            </a:pathLst>
          </a:custGeom>
          <a:ln w="3175">
            <a:solidFill>
              <a:srgbClr val="000000"/>
            </a:solidFill>
          </a:ln>
        </p:spPr>
        <p:txBody>
          <a:bodyPr wrap="square" lIns="0" tIns="0" rIns="0" bIns="0" rtlCol="0"/>
          <a:lstStyle/>
          <a:p>
            <a:endParaRPr/>
          </a:p>
        </p:txBody>
      </p:sp>
      <p:sp>
        <p:nvSpPr>
          <p:cNvPr id="238" name="object 238"/>
          <p:cNvSpPr/>
          <p:nvPr/>
        </p:nvSpPr>
        <p:spPr>
          <a:xfrm>
            <a:off x="7324704" y="3588477"/>
            <a:ext cx="906144" cy="191770"/>
          </a:xfrm>
          <a:custGeom>
            <a:avLst/>
            <a:gdLst/>
            <a:ahLst/>
            <a:cxnLst/>
            <a:rect l="l" t="t" r="r" b="b"/>
            <a:pathLst>
              <a:path w="906145" h="191770">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39" name="object 239"/>
          <p:cNvSpPr/>
          <p:nvPr/>
        </p:nvSpPr>
        <p:spPr>
          <a:xfrm>
            <a:off x="7324704" y="3780156"/>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40" name="object 240"/>
          <p:cNvSpPr/>
          <p:nvPr/>
        </p:nvSpPr>
        <p:spPr>
          <a:xfrm>
            <a:off x="7324704" y="377909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41" name="object 241"/>
          <p:cNvSpPr/>
          <p:nvPr/>
        </p:nvSpPr>
        <p:spPr>
          <a:xfrm>
            <a:off x="8230560" y="3588477"/>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42" name="object 242"/>
          <p:cNvSpPr/>
          <p:nvPr/>
        </p:nvSpPr>
        <p:spPr>
          <a:xfrm>
            <a:off x="7318325" y="3575698"/>
            <a:ext cx="899476" cy="191678"/>
          </a:xfrm>
          <a:prstGeom prst="rect">
            <a:avLst/>
          </a:prstGeom>
          <a:blipFill>
            <a:blip r:embed="rId20" cstate="print"/>
            <a:stretch>
              <a:fillRect/>
            </a:stretch>
          </a:blipFill>
        </p:spPr>
        <p:txBody>
          <a:bodyPr wrap="square" lIns="0" tIns="0" rIns="0" bIns="0" rtlCol="0"/>
          <a:lstStyle/>
          <a:p>
            <a:endParaRPr/>
          </a:p>
        </p:txBody>
      </p:sp>
      <p:sp>
        <p:nvSpPr>
          <p:cNvPr id="243" name="object 243"/>
          <p:cNvSpPr/>
          <p:nvPr/>
        </p:nvSpPr>
        <p:spPr>
          <a:xfrm>
            <a:off x="7318325" y="3575698"/>
            <a:ext cx="899794" cy="191770"/>
          </a:xfrm>
          <a:custGeom>
            <a:avLst/>
            <a:gdLst/>
            <a:ahLst/>
            <a:cxnLst/>
            <a:rect l="l" t="t" r="r" b="b"/>
            <a:pathLst>
              <a:path w="899795" h="191770">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44" name="object 244"/>
          <p:cNvSpPr/>
          <p:nvPr/>
        </p:nvSpPr>
        <p:spPr>
          <a:xfrm>
            <a:off x="7324704" y="3780156"/>
            <a:ext cx="906144" cy="191770"/>
          </a:xfrm>
          <a:custGeom>
            <a:avLst/>
            <a:gdLst/>
            <a:ahLst/>
            <a:cxnLst/>
            <a:rect l="l" t="t" r="r" b="b"/>
            <a:pathLst>
              <a:path w="906145" h="191770">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45" name="object 245"/>
          <p:cNvSpPr/>
          <p:nvPr/>
        </p:nvSpPr>
        <p:spPr>
          <a:xfrm>
            <a:off x="7324704" y="3971834"/>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46" name="object 246"/>
          <p:cNvSpPr/>
          <p:nvPr/>
        </p:nvSpPr>
        <p:spPr>
          <a:xfrm>
            <a:off x="7324704" y="3970769"/>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47" name="object 247"/>
          <p:cNvSpPr/>
          <p:nvPr/>
        </p:nvSpPr>
        <p:spPr>
          <a:xfrm>
            <a:off x="8230560" y="3780156"/>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48" name="object 248"/>
          <p:cNvSpPr/>
          <p:nvPr/>
        </p:nvSpPr>
        <p:spPr>
          <a:xfrm>
            <a:off x="7318325" y="3767377"/>
            <a:ext cx="899476" cy="191678"/>
          </a:xfrm>
          <a:prstGeom prst="rect">
            <a:avLst/>
          </a:prstGeom>
          <a:blipFill>
            <a:blip r:embed="rId20" cstate="print"/>
            <a:stretch>
              <a:fillRect/>
            </a:stretch>
          </a:blipFill>
        </p:spPr>
        <p:txBody>
          <a:bodyPr wrap="square" lIns="0" tIns="0" rIns="0" bIns="0" rtlCol="0"/>
          <a:lstStyle/>
          <a:p>
            <a:endParaRPr/>
          </a:p>
        </p:txBody>
      </p:sp>
      <p:sp>
        <p:nvSpPr>
          <p:cNvPr id="249" name="object 249"/>
          <p:cNvSpPr/>
          <p:nvPr/>
        </p:nvSpPr>
        <p:spPr>
          <a:xfrm>
            <a:off x="7318325" y="3767377"/>
            <a:ext cx="899794" cy="191770"/>
          </a:xfrm>
          <a:custGeom>
            <a:avLst/>
            <a:gdLst/>
            <a:ahLst/>
            <a:cxnLst/>
            <a:rect l="l" t="t" r="r" b="b"/>
            <a:pathLst>
              <a:path w="899795" h="191770">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50" name="object 250"/>
          <p:cNvSpPr/>
          <p:nvPr/>
        </p:nvSpPr>
        <p:spPr>
          <a:xfrm>
            <a:off x="7324704" y="3971834"/>
            <a:ext cx="906144" cy="198120"/>
          </a:xfrm>
          <a:custGeom>
            <a:avLst/>
            <a:gdLst/>
            <a:ahLst/>
            <a:cxnLst/>
            <a:rect l="l" t="t" r="r" b="b"/>
            <a:pathLst>
              <a:path w="906145" h="198120">
                <a:moveTo>
                  <a:pt x="0" y="198067"/>
                </a:moveTo>
                <a:lnTo>
                  <a:pt x="905855" y="198067"/>
                </a:lnTo>
                <a:lnTo>
                  <a:pt x="905855" y="0"/>
                </a:lnTo>
                <a:lnTo>
                  <a:pt x="0" y="0"/>
                </a:lnTo>
                <a:lnTo>
                  <a:pt x="0" y="198067"/>
                </a:lnTo>
                <a:close/>
              </a:path>
            </a:pathLst>
          </a:custGeom>
          <a:solidFill>
            <a:srgbClr val="FFFFFF"/>
          </a:solidFill>
        </p:spPr>
        <p:txBody>
          <a:bodyPr wrap="square" lIns="0" tIns="0" rIns="0" bIns="0" rtlCol="0"/>
          <a:lstStyle/>
          <a:p>
            <a:endParaRPr/>
          </a:p>
        </p:txBody>
      </p:sp>
      <p:sp>
        <p:nvSpPr>
          <p:cNvPr id="251" name="object 251"/>
          <p:cNvSpPr/>
          <p:nvPr/>
        </p:nvSpPr>
        <p:spPr>
          <a:xfrm>
            <a:off x="7324704" y="4169902"/>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52" name="object 252"/>
          <p:cNvSpPr/>
          <p:nvPr/>
        </p:nvSpPr>
        <p:spPr>
          <a:xfrm>
            <a:off x="7324704" y="416883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53" name="object 253"/>
          <p:cNvSpPr/>
          <p:nvPr/>
        </p:nvSpPr>
        <p:spPr>
          <a:xfrm>
            <a:off x="8230560" y="3971834"/>
            <a:ext cx="0" cy="198120"/>
          </a:xfrm>
          <a:custGeom>
            <a:avLst/>
            <a:gdLst/>
            <a:ahLst/>
            <a:cxnLst/>
            <a:rect l="l" t="t" r="r" b="b"/>
            <a:pathLst>
              <a:path h="198120">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254" name="object 254"/>
          <p:cNvSpPr/>
          <p:nvPr/>
        </p:nvSpPr>
        <p:spPr>
          <a:xfrm>
            <a:off x="7318325" y="3959057"/>
            <a:ext cx="899476" cy="198067"/>
          </a:xfrm>
          <a:prstGeom prst="rect">
            <a:avLst/>
          </a:prstGeom>
          <a:blipFill>
            <a:blip r:embed="rId21" cstate="print"/>
            <a:stretch>
              <a:fillRect/>
            </a:stretch>
          </a:blipFill>
        </p:spPr>
        <p:txBody>
          <a:bodyPr wrap="square" lIns="0" tIns="0" rIns="0" bIns="0" rtlCol="0"/>
          <a:lstStyle/>
          <a:p>
            <a:endParaRPr/>
          </a:p>
        </p:txBody>
      </p:sp>
      <p:sp>
        <p:nvSpPr>
          <p:cNvPr id="255" name="object 255"/>
          <p:cNvSpPr/>
          <p:nvPr/>
        </p:nvSpPr>
        <p:spPr>
          <a:xfrm>
            <a:off x="7318325" y="3959056"/>
            <a:ext cx="899794" cy="198120"/>
          </a:xfrm>
          <a:custGeom>
            <a:avLst/>
            <a:gdLst/>
            <a:ahLst/>
            <a:cxnLst/>
            <a:rect l="l" t="t" r="r" b="b"/>
            <a:pathLst>
              <a:path w="899795" h="198120">
                <a:moveTo>
                  <a:pt x="0" y="198067"/>
                </a:moveTo>
                <a:lnTo>
                  <a:pt x="899476" y="198067"/>
                </a:lnTo>
                <a:lnTo>
                  <a:pt x="899476" y="0"/>
                </a:lnTo>
                <a:lnTo>
                  <a:pt x="0" y="0"/>
                </a:lnTo>
                <a:lnTo>
                  <a:pt x="0" y="198067"/>
                </a:lnTo>
                <a:close/>
              </a:path>
            </a:pathLst>
          </a:custGeom>
          <a:ln w="3175">
            <a:solidFill>
              <a:srgbClr val="000000"/>
            </a:solidFill>
          </a:ln>
        </p:spPr>
        <p:txBody>
          <a:bodyPr wrap="square" lIns="0" tIns="0" rIns="0" bIns="0" rtlCol="0"/>
          <a:lstStyle/>
          <a:p>
            <a:endParaRPr/>
          </a:p>
        </p:txBody>
      </p:sp>
      <p:sp>
        <p:nvSpPr>
          <p:cNvPr id="256" name="object 256"/>
          <p:cNvSpPr/>
          <p:nvPr/>
        </p:nvSpPr>
        <p:spPr>
          <a:xfrm>
            <a:off x="7324704" y="4169902"/>
            <a:ext cx="906144" cy="191770"/>
          </a:xfrm>
          <a:custGeom>
            <a:avLst/>
            <a:gdLst/>
            <a:ahLst/>
            <a:cxnLst/>
            <a:rect l="l" t="t" r="r" b="b"/>
            <a:pathLst>
              <a:path w="906145" h="191770">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57" name="object 257"/>
          <p:cNvSpPr/>
          <p:nvPr/>
        </p:nvSpPr>
        <p:spPr>
          <a:xfrm>
            <a:off x="7324704" y="4361581"/>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58" name="object 258"/>
          <p:cNvSpPr/>
          <p:nvPr/>
        </p:nvSpPr>
        <p:spPr>
          <a:xfrm>
            <a:off x="7324704" y="436051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59" name="object 259"/>
          <p:cNvSpPr/>
          <p:nvPr/>
        </p:nvSpPr>
        <p:spPr>
          <a:xfrm>
            <a:off x="8230560" y="4169902"/>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60" name="object 260"/>
          <p:cNvSpPr/>
          <p:nvPr/>
        </p:nvSpPr>
        <p:spPr>
          <a:xfrm>
            <a:off x="7318325" y="4157124"/>
            <a:ext cx="899476" cy="191678"/>
          </a:xfrm>
          <a:prstGeom prst="rect">
            <a:avLst/>
          </a:prstGeom>
          <a:blipFill>
            <a:blip r:embed="rId20" cstate="print"/>
            <a:stretch>
              <a:fillRect/>
            </a:stretch>
          </a:blipFill>
        </p:spPr>
        <p:txBody>
          <a:bodyPr wrap="square" lIns="0" tIns="0" rIns="0" bIns="0" rtlCol="0"/>
          <a:lstStyle/>
          <a:p>
            <a:endParaRPr/>
          </a:p>
        </p:txBody>
      </p:sp>
      <p:sp>
        <p:nvSpPr>
          <p:cNvPr id="261" name="object 261"/>
          <p:cNvSpPr/>
          <p:nvPr/>
        </p:nvSpPr>
        <p:spPr>
          <a:xfrm>
            <a:off x="7318325" y="4157124"/>
            <a:ext cx="899794" cy="191770"/>
          </a:xfrm>
          <a:custGeom>
            <a:avLst/>
            <a:gdLst/>
            <a:ahLst/>
            <a:cxnLst/>
            <a:rect l="l" t="t" r="r" b="b"/>
            <a:pathLst>
              <a:path w="899795" h="191770">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62" name="object 262"/>
          <p:cNvSpPr/>
          <p:nvPr/>
        </p:nvSpPr>
        <p:spPr>
          <a:xfrm>
            <a:off x="7324704" y="4348802"/>
            <a:ext cx="906144" cy="191770"/>
          </a:xfrm>
          <a:custGeom>
            <a:avLst/>
            <a:gdLst/>
            <a:ahLst/>
            <a:cxnLst/>
            <a:rect l="l" t="t" r="r" b="b"/>
            <a:pathLst>
              <a:path w="906145" h="191770">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63" name="object 263"/>
          <p:cNvSpPr/>
          <p:nvPr/>
        </p:nvSpPr>
        <p:spPr>
          <a:xfrm>
            <a:off x="7324704" y="4540481"/>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64" name="object 264"/>
          <p:cNvSpPr/>
          <p:nvPr/>
        </p:nvSpPr>
        <p:spPr>
          <a:xfrm>
            <a:off x="7324704" y="453941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65" name="object 265"/>
          <p:cNvSpPr/>
          <p:nvPr/>
        </p:nvSpPr>
        <p:spPr>
          <a:xfrm>
            <a:off x="8230560" y="4348802"/>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66" name="object 266"/>
          <p:cNvSpPr/>
          <p:nvPr/>
        </p:nvSpPr>
        <p:spPr>
          <a:xfrm>
            <a:off x="7318325" y="4336024"/>
            <a:ext cx="899476" cy="191678"/>
          </a:xfrm>
          <a:prstGeom prst="rect">
            <a:avLst/>
          </a:prstGeom>
          <a:blipFill>
            <a:blip r:embed="rId20" cstate="print"/>
            <a:stretch>
              <a:fillRect/>
            </a:stretch>
          </a:blipFill>
        </p:spPr>
        <p:txBody>
          <a:bodyPr wrap="square" lIns="0" tIns="0" rIns="0" bIns="0" rtlCol="0"/>
          <a:lstStyle/>
          <a:p>
            <a:endParaRPr/>
          </a:p>
        </p:txBody>
      </p:sp>
      <p:sp>
        <p:nvSpPr>
          <p:cNvPr id="267" name="object 267"/>
          <p:cNvSpPr/>
          <p:nvPr/>
        </p:nvSpPr>
        <p:spPr>
          <a:xfrm>
            <a:off x="7318325" y="4336024"/>
            <a:ext cx="899794" cy="191770"/>
          </a:xfrm>
          <a:custGeom>
            <a:avLst/>
            <a:gdLst/>
            <a:ahLst/>
            <a:cxnLst/>
            <a:rect l="l" t="t" r="r" b="b"/>
            <a:pathLst>
              <a:path w="899795" h="191770">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68" name="object 268"/>
          <p:cNvSpPr/>
          <p:nvPr/>
        </p:nvSpPr>
        <p:spPr>
          <a:xfrm>
            <a:off x="7324704" y="4534092"/>
            <a:ext cx="906144" cy="140970"/>
          </a:xfrm>
          <a:custGeom>
            <a:avLst/>
            <a:gdLst/>
            <a:ahLst/>
            <a:cxnLst/>
            <a:rect l="l" t="t" r="r" b="b"/>
            <a:pathLst>
              <a:path w="906145" h="140970">
                <a:moveTo>
                  <a:pt x="0" y="140564"/>
                </a:moveTo>
                <a:lnTo>
                  <a:pt x="905855" y="140564"/>
                </a:lnTo>
                <a:lnTo>
                  <a:pt x="905855" y="0"/>
                </a:lnTo>
                <a:lnTo>
                  <a:pt x="0" y="0"/>
                </a:lnTo>
                <a:lnTo>
                  <a:pt x="0" y="140564"/>
                </a:lnTo>
                <a:close/>
              </a:path>
            </a:pathLst>
          </a:custGeom>
          <a:solidFill>
            <a:srgbClr val="FFFFFF"/>
          </a:solidFill>
        </p:spPr>
        <p:txBody>
          <a:bodyPr wrap="square" lIns="0" tIns="0" rIns="0" bIns="0" rtlCol="0"/>
          <a:lstStyle/>
          <a:p>
            <a:endParaRPr/>
          </a:p>
        </p:txBody>
      </p:sp>
      <p:sp>
        <p:nvSpPr>
          <p:cNvPr id="269" name="object 269"/>
          <p:cNvSpPr/>
          <p:nvPr/>
        </p:nvSpPr>
        <p:spPr>
          <a:xfrm>
            <a:off x="7324704" y="4674656"/>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70" name="object 270"/>
          <p:cNvSpPr/>
          <p:nvPr/>
        </p:nvSpPr>
        <p:spPr>
          <a:xfrm>
            <a:off x="7324704" y="467359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71" name="object 271"/>
          <p:cNvSpPr/>
          <p:nvPr/>
        </p:nvSpPr>
        <p:spPr>
          <a:xfrm>
            <a:off x="8230560" y="4534092"/>
            <a:ext cx="0" cy="140970"/>
          </a:xfrm>
          <a:custGeom>
            <a:avLst/>
            <a:gdLst/>
            <a:ahLst/>
            <a:cxnLst/>
            <a:rect l="l" t="t" r="r" b="b"/>
            <a:pathLst>
              <a:path h="140970">
                <a:moveTo>
                  <a:pt x="0" y="140564"/>
                </a:moveTo>
                <a:lnTo>
                  <a:pt x="0" y="0"/>
                </a:lnTo>
                <a:lnTo>
                  <a:pt x="0" y="0"/>
                </a:lnTo>
              </a:path>
            </a:pathLst>
          </a:custGeom>
          <a:ln w="3175">
            <a:solidFill>
              <a:srgbClr val="FFFFFF"/>
            </a:solidFill>
          </a:ln>
        </p:spPr>
        <p:txBody>
          <a:bodyPr wrap="square" lIns="0" tIns="0" rIns="0" bIns="0" rtlCol="0"/>
          <a:lstStyle/>
          <a:p>
            <a:endParaRPr/>
          </a:p>
        </p:txBody>
      </p:sp>
      <p:sp>
        <p:nvSpPr>
          <p:cNvPr id="272" name="object 272"/>
          <p:cNvSpPr/>
          <p:nvPr/>
        </p:nvSpPr>
        <p:spPr>
          <a:xfrm>
            <a:off x="7318325" y="4521314"/>
            <a:ext cx="899476" cy="146953"/>
          </a:xfrm>
          <a:prstGeom prst="rect">
            <a:avLst/>
          </a:prstGeom>
          <a:blipFill>
            <a:blip r:embed="rId23" cstate="print"/>
            <a:stretch>
              <a:fillRect/>
            </a:stretch>
          </a:blipFill>
        </p:spPr>
        <p:txBody>
          <a:bodyPr wrap="square" lIns="0" tIns="0" rIns="0" bIns="0" rtlCol="0"/>
          <a:lstStyle/>
          <a:p>
            <a:endParaRPr/>
          </a:p>
        </p:txBody>
      </p:sp>
      <p:sp>
        <p:nvSpPr>
          <p:cNvPr id="273" name="object 273"/>
          <p:cNvSpPr/>
          <p:nvPr/>
        </p:nvSpPr>
        <p:spPr>
          <a:xfrm>
            <a:off x="7318325" y="4521313"/>
            <a:ext cx="899794" cy="147320"/>
          </a:xfrm>
          <a:custGeom>
            <a:avLst/>
            <a:gdLst/>
            <a:ahLst/>
            <a:cxnLst/>
            <a:rect l="l" t="t" r="r" b="b"/>
            <a:pathLst>
              <a:path w="899795" h="147320">
                <a:moveTo>
                  <a:pt x="0" y="146953"/>
                </a:moveTo>
                <a:lnTo>
                  <a:pt x="899476" y="146953"/>
                </a:lnTo>
                <a:lnTo>
                  <a:pt x="899476" y="0"/>
                </a:lnTo>
                <a:lnTo>
                  <a:pt x="0" y="0"/>
                </a:lnTo>
                <a:lnTo>
                  <a:pt x="0" y="146953"/>
                </a:lnTo>
                <a:close/>
              </a:path>
            </a:pathLst>
          </a:custGeom>
          <a:ln w="3175">
            <a:solidFill>
              <a:srgbClr val="000000"/>
            </a:solidFill>
          </a:ln>
        </p:spPr>
        <p:txBody>
          <a:bodyPr wrap="square" lIns="0" tIns="0" rIns="0" bIns="0" rtlCol="0"/>
          <a:lstStyle/>
          <a:p>
            <a:endParaRPr/>
          </a:p>
        </p:txBody>
      </p:sp>
      <p:sp>
        <p:nvSpPr>
          <p:cNvPr id="274" name="object 274"/>
          <p:cNvSpPr/>
          <p:nvPr/>
        </p:nvSpPr>
        <p:spPr>
          <a:xfrm>
            <a:off x="7324704" y="3396798"/>
            <a:ext cx="906144" cy="191770"/>
          </a:xfrm>
          <a:custGeom>
            <a:avLst/>
            <a:gdLst/>
            <a:ahLst/>
            <a:cxnLst/>
            <a:rect l="l" t="t" r="r" b="b"/>
            <a:pathLst>
              <a:path w="906145" h="191770">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275" name="object 275"/>
          <p:cNvSpPr/>
          <p:nvPr/>
        </p:nvSpPr>
        <p:spPr>
          <a:xfrm>
            <a:off x="7324704" y="3588477"/>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276" name="object 276"/>
          <p:cNvSpPr/>
          <p:nvPr/>
        </p:nvSpPr>
        <p:spPr>
          <a:xfrm>
            <a:off x="7324704" y="3587412"/>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77" name="object 277"/>
          <p:cNvSpPr/>
          <p:nvPr/>
        </p:nvSpPr>
        <p:spPr>
          <a:xfrm>
            <a:off x="8230560" y="3396798"/>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278" name="object 278"/>
          <p:cNvSpPr/>
          <p:nvPr/>
        </p:nvSpPr>
        <p:spPr>
          <a:xfrm>
            <a:off x="7318325" y="3384020"/>
            <a:ext cx="899476" cy="191678"/>
          </a:xfrm>
          <a:prstGeom prst="rect">
            <a:avLst/>
          </a:prstGeom>
          <a:blipFill>
            <a:blip r:embed="rId20" cstate="print"/>
            <a:stretch>
              <a:fillRect/>
            </a:stretch>
          </a:blipFill>
        </p:spPr>
        <p:txBody>
          <a:bodyPr wrap="square" lIns="0" tIns="0" rIns="0" bIns="0" rtlCol="0"/>
          <a:lstStyle/>
          <a:p>
            <a:endParaRPr/>
          </a:p>
        </p:txBody>
      </p:sp>
      <p:sp>
        <p:nvSpPr>
          <p:cNvPr id="279" name="object 279"/>
          <p:cNvSpPr/>
          <p:nvPr/>
        </p:nvSpPr>
        <p:spPr>
          <a:xfrm>
            <a:off x="7318325" y="3384020"/>
            <a:ext cx="899794" cy="191770"/>
          </a:xfrm>
          <a:custGeom>
            <a:avLst/>
            <a:gdLst/>
            <a:ahLst/>
            <a:cxnLst/>
            <a:rect l="l" t="t" r="r" b="b"/>
            <a:pathLst>
              <a:path w="899795" h="191770">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280" name="object 280"/>
          <p:cNvSpPr txBox="1"/>
          <p:nvPr/>
        </p:nvSpPr>
        <p:spPr>
          <a:xfrm>
            <a:off x="7457026" y="3347796"/>
            <a:ext cx="621030" cy="1314450"/>
          </a:xfrm>
          <a:prstGeom prst="rect">
            <a:avLst/>
          </a:prstGeom>
        </p:spPr>
        <p:txBody>
          <a:bodyPr vert="horz" wrap="square" lIns="0" tIns="0" rIns="0" bIns="0" rtlCol="0">
            <a:spAutoFit/>
          </a:bodyPr>
          <a:lstStyle/>
          <a:p>
            <a:pPr marL="12065" marR="5080" algn="ctr">
              <a:lnSpc>
                <a:spcPct val="140900"/>
              </a:lnSpc>
            </a:pPr>
            <a:r>
              <a:rPr sz="900" spc="35" dirty="0">
                <a:latin typeface="宋体"/>
                <a:cs typeface="宋体"/>
              </a:rPr>
              <a:t>安全检测  安全设计  风险评价  事故预测  可靠性分析</a:t>
            </a:r>
            <a:endParaRPr sz="900">
              <a:latin typeface="宋体"/>
              <a:cs typeface="宋体"/>
            </a:endParaRPr>
          </a:p>
          <a:p>
            <a:pPr marL="71755" marR="64135" algn="ctr">
              <a:lnSpc>
                <a:spcPct val="117100"/>
              </a:lnSpc>
              <a:spcBef>
                <a:spcPts val="160"/>
              </a:spcBef>
            </a:pPr>
            <a:r>
              <a:rPr sz="900" spc="30" dirty="0">
                <a:latin typeface="宋体"/>
                <a:cs typeface="宋体"/>
              </a:rPr>
              <a:t>环境工程  </a:t>
            </a:r>
            <a:r>
              <a:rPr sz="900" spc="35" dirty="0">
                <a:latin typeface="宋体"/>
                <a:cs typeface="宋体"/>
              </a:rPr>
              <a:t>等等</a:t>
            </a:r>
            <a:endParaRPr sz="900">
              <a:latin typeface="宋体"/>
              <a:cs typeface="宋体"/>
            </a:endParaRPr>
          </a:p>
        </p:txBody>
      </p:sp>
      <p:sp>
        <p:nvSpPr>
          <p:cNvPr id="281" name="object 281"/>
          <p:cNvSpPr/>
          <p:nvPr/>
        </p:nvSpPr>
        <p:spPr>
          <a:xfrm>
            <a:off x="6469883" y="3332906"/>
            <a:ext cx="363855" cy="1329055"/>
          </a:xfrm>
          <a:custGeom>
            <a:avLst/>
            <a:gdLst/>
            <a:ahLst/>
            <a:cxnLst/>
            <a:rect l="l" t="t" r="r" b="b"/>
            <a:pathLst>
              <a:path w="363854" h="1329054">
                <a:moveTo>
                  <a:pt x="0" y="1328972"/>
                </a:moveTo>
                <a:lnTo>
                  <a:pt x="363618" y="1328972"/>
                </a:lnTo>
                <a:lnTo>
                  <a:pt x="363618" y="0"/>
                </a:lnTo>
                <a:lnTo>
                  <a:pt x="0" y="0"/>
                </a:lnTo>
                <a:lnTo>
                  <a:pt x="0" y="1328972"/>
                </a:lnTo>
                <a:close/>
              </a:path>
            </a:pathLst>
          </a:custGeom>
          <a:solidFill>
            <a:srgbClr val="FFFFFF"/>
          </a:solidFill>
        </p:spPr>
        <p:txBody>
          <a:bodyPr wrap="square" lIns="0" tIns="0" rIns="0" bIns="0" rtlCol="0"/>
          <a:lstStyle/>
          <a:p>
            <a:endParaRPr/>
          </a:p>
        </p:txBody>
      </p:sp>
      <p:sp>
        <p:nvSpPr>
          <p:cNvPr id="282" name="object 282"/>
          <p:cNvSpPr/>
          <p:nvPr/>
        </p:nvSpPr>
        <p:spPr>
          <a:xfrm>
            <a:off x="6469883" y="4661877"/>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283" name="object 283"/>
          <p:cNvSpPr/>
          <p:nvPr/>
        </p:nvSpPr>
        <p:spPr>
          <a:xfrm>
            <a:off x="6469882" y="466081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84" name="object 284"/>
          <p:cNvSpPr/>
          <p:nvPr/>
        </p:nvSpPr>
        <p:spPr>
          <a:xfrm>
            <a:off x="6833501" y="3332906"/>
            <a:ext cx="0" cy="1329055"/>
          </a:xfrm>
          <a:custGeom>
            <a:avLst/>
            <a:gdLst/>
            <a:ahLst/>
            <a:cxnLst/>
            <a:rect l="l" t="t" r="r" b="b"/>
            <a:pathLst>
              <a:path h="1329054">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285" name="object 285"/>
          <p:cNvSpPr/>
          <p:nvPr/>
        </p:nvSpPr>
        <p:spPr>
          <a:xfrm>
            <a:off x="6457124" y="3320127"/>
            <a:ext cx="363618" cy="1328972"/>
          </a:xfrm>
          <a:prstGeom prst="rect">
            <a:avLst/>
          </a:prstGeom>
          <a:blipFill>
            <a:blip r:embed="rId10" cstate="print"/>
            <a:stretch>
              <a:fillRect/>
            </a:stretch>
          </a:blipFill>
        </p:spPr>
        <p:txBody>
          <a:bodyPr wrap="square" lIns="0" tIns="0" rIns="0" bIns="0" rtlCol="0"/>
          <a:lstStyle/>
          <a:p>
            <a:endParaRPr/>
          </a:p>
        </p:txBody>
      </p:sp>
      <p:sp>
        <p:nvSpPr>
          <p:cNvPr id="286" name="object 286"/>
          <p:cNvSpPr/>
          <p:nvPr/>
        </p:nvSpPr>
        <p:spPr>
          <a:xfrm>
            <a:off x="6457125" y="3320128"/>
            <a:ext cx="363855" cy="1329055"/>
          </a:xfrm>
          <a:custGeom>
            <a:avLst/>
            <a:gdLst/>
            <a:ahLst/>
            <a:cxnLst/>
            <a:rect l="l" t="t" r="r" b="b"/>
            <a:pathLst>
              <a:path w="363854" h="1329054">
                <a:moveTo>
                  <a:pt x="0" y="1328972"/>
                </a:moveTo>
                <a:lnTo>
                  <a:pt x="363618" y="1328972"/>
                </a:lnTo>
                <a:lnTo>
                  <a:pt x="363618" y="0"/>
                </a:lnTo>
                <a:lnTo>
                  <a:pt x="0" y="0"/>
                </a:lnTo>
                <a:lnTo>
                  <a:pt x="0" y="1328972"/>
                </a:lnTo>
                <a:close/>
              </a:path>
            </a:pathLst>
          </a:custGeom>
          <a:ln w="3175">
            <a:solidFill>
              <a:srgbClr val="000000"/>
            </a:solidFill>
          </a:ln>
        </p:spPr>
        <p:txBody>
          <a:bodyPr wrap="square" lIns="0" tIns="0" rIns="0" bIns="0" rtlCol="0"/>
          <a:lstStyle/>
          <a:p>
            <a:endParaRPr/>
          </a:p>
        </p:txBody>
      </p:sp>
      <p:sp>
        <p:nvSpPr>
          <p:cNvPr id="287" name="object 287"/>
          <p:cNvSpPr txBox="1"/>
          <p:nvPr/>
        </p:nvSpPr>
        <p:spPr>
          <a:xfrm>
            <a:off x="6568011" y="3455915"/>
            <a:ext cx="144780" cy="107950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对  人  间  接  防  护  的  学  科</a:t>
            </a:r>
            <a:endParaRPr sz="900">
              <a:latin typeface="宋体"/>
              <a:cs typeface="宋体"/>
            </a:endParaRPr>
          </a:p>
        </p:txBody>
      </p:sp>
      <p:sp>
        <p:nvSpPr>
          <p:cNvPr id="288" name="object 288"/>
          <p:cNvSpPr/>
          <p:nvPr/>
        </p:nvSpPr>
        <p:spPr>
          <a:xfrm>
            <a:off x="6469883" y="4808790"/>
            <a:ext cx="363855" cy="1316355"/>
          </a:xfrm>
          <a:custGeom>
            <a:avLst/>
            <a:gdLst/>
            <a:ahLst/>
            <a:cxnLst/>
            <a:rect l="l" t="t" r="r" b="b"/>
            <a:pathLst>
              <a:path w="363854" h="1316354">
                <a:moveTo>
                  <a:pt x="0" y="1316193"/>
                </a:moveTo>
                <a:lnTo>
                  <a:pt x="363618" y="1316193"/>
                </a:lnTo>
                <a:lnTo>
                  <a:pt x="363618" y="0"/>
                </a:lnTo>
                <a:lnTo>
                  <a:pt x="0" y="0"/>
                </a:lnTo>
                <a:lnTo>
                  <a:pt x="0" y="1316193"/>
                </a:lnTo>
                <a:close/>
              </a:path>
            </a:pathLst>
          </a:custGeom>
          <a:solidFill>
            <a:srgbClr val="FFFFFF"/>
          </a:solidFill>
        </p:spPr>
        <p:txBody>
          <a:bodyPr wrap="square" lIns="0" tIns="0" rIns="0" bIns="0" rtlCol="0"/>
          <a:lstStyle/>
          <a:p>
            <a:endParaRPr/>
          </a:p>
        </p:txBody>
      </p:sp>
      <p:sp>
        <p:nvSpPr>
          <p:cNvPr id="289" name="object 289"/>
          <p:cNvSpPr/>
          <p:nvPr/>
        </p:nvSpPr>
        <p:spPr>
          <a:xfrm>
            <a:off x="6469883" y="6124982"/>
            <a:ext cx="363855" cy="0"/>
          </a:xfrm>
          <a:custGeom>
            <a:avLst/>
            <a:gdLst/>
            <a:ahLst/>
            <a:cxnLst/>
            <a:rect l="l" t="t" r="r" b="b"/>
            <a:pathLst>
              <a:path w="363854">
                <a:moveTo>
                  <a:pt x="0" y="0"/>
                </a:moveTo>
                <a:lnTo>
                  <a:pt x="363618" y="0"/>
                </a:lnTo>
                <a:lnTo>
                  <a:pt x="363618" y="0"/>
                </a:lnTo>
              </a:path>
            </a:pathLst>
          </a:custGeom>
          <a:ln w="3175">
            <a:solidFill>
              <a:srgbClr val="FFFFFF"/>
            </a:solidFill>
          </a:ln>
        </p:spPr>
        <p:txBody>
          <a:bodyPr wrap="square" lIns="0" tIns="0" rIns="0" bIns="0" rtlCol="0"/>
          <a:lstStyle/>
          <a:p>
            <a:endParaRPr/>
          </a:p>
        </p:txBody>
      </p:sp>
      <p:sp>
        <p:nvSpPr>
          <p:cNvPr id="290" name="object 290"/>
          <p:cNvSpPr/>
          <p:nvPr/>
        </p:nvSpPr>
        <p:spPr>
          <a:xfrm>
            <a:off x="6469882" y="612391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91" name="object 291"/>
          <p:cNvSpPr/>
          <p:nvPr/>
        </p:nvSpPr>
        <p:spPr>
          <a:xfrm>
            <a:off x="6833501" y="4808832"/>
            <a:ext cx="0" cy="1316355"/>
          </a:xfrm>
          <a:custGeom>
            <a:avLst/>
            <a:gdLst/>
            <a:ahLst/>
            <a:cxnLst/>
            <a:rect l="l" t="t" r="r" b="b"/>
            <a:pathLst>
              <a:path h="1316354">
                <a:moveTo>
                  <a:pt x="0" y="1316150"/>
                </a:moveTo>
                <a:lnTo>
                  <a:pt x="0" y="0"/>
                </a:lnTo>
                <a:lnTo>
                  <a:pt x="0" y="0"/>
                </a:lnTo>
              </a:path>
            </a:pathLst>
          </a:custGeom>
          <a:ln w="3175">
            <a:solidFill>
              <a:srgbClr val="FFFFFF"/>
            </a:solidFill>
          </a:ln>
        </p:spPr>
        <p:txBody>
          <a:bodyPr wrap="square" lIns="0" tIns="0" rIns="0" bIns="0" rtlCol="0"/>
          <a:lstStyle/>
          <a:p>
            <a:endParaRPr/>
          </a:p>
        </p:txBody>
      </p:sp>
      <p:sp>
        <p:nvSpPr>
          <p:cNvPr id="292" name="object 292"/>
          <p:cNvSpPr/>
          <p:nvPr/>
        </p:nvSpPr>
        <p:spPr>
          <a:xfrm>
            <a:off x="6457124" y="4796011"/>
            <a:ext cx="363618" cy="1316193"/>
          </a:xfrm>
          <a:prstGeom prst="rect">
            <a:avLst/>
          </a:prstGeom>
          <a:blipFill>
            <a:blip r:embed="rId17" cstate="print"/>
            <a:stretch>
              <a:fillRect/>
            </a:stretch>
          </a:blipFill>
        </p:spPr>
        <p:txBody>
          <a:bodyPr wrap="square" lIns="0" tIns="0" rIns="0" bIns="0" rtlCol="0"/>
          <a:lstStyle/>
          <a:p>
            <a:endParaRPr/>
          </a:p>
        </p:txBody>
      </p:sp>
      <p:sp>
        <p:nvSpPr>
          <p:cNvPr id="293" name="object 293"/>
          <p:cNvSpPr/>
          <p:nvPr/>
        </p:nvSpPr>
        <p:spPr>
          <a:xfrm>
            <a:off x="6457125" y="4796011"/>
            <a:ext cx="363855" cy="1316355"/>
          </a:xfrm>
          <a:custGeom>
            <a:avLst/>
            <a:gdLst/>
            <a:ahLst/>
            <a:cxnLst/>
            <a:rect l="l" t="t" r="r" b="b"/>
            <a:pathLst>
              <a:path w="363854" h="1316354">
                <a:moveTo>
                  <a:pt x="0" y="1316193"/>
                </a:moveTo>
                <a:lnTo>
                  <a:pt x="363618" y="1316193"/>
                </a:lnTo>
                <a:lnTo>
                  <a:pt x="363618" y="0"/>
                </a:lnTo>
                <a:lnTo>
                  <a:pt x="0" y="0"/>
                </a:lnTo>
                <a:lnTo>
                  <a:pt x="0" y="1316193"/>
                </a:lnTo>
                <a:close/>
              </a:path>
            </a:pathLst>
          </a:custGeom>
          <a:ln w="3175">
            <a:solidFill>
              <a:srgbClr val="000000"/>
            </a:solidFill>
          </a:ln>
        </p:spPr>
        <p:txBody>
          <a:bodyPr wrap="square" lIns="0" tIns="0" rIns="0" bIns="0" rtlCol="0"/>
          <a:lstStyle/>
          <a:p>
            <a:endParaRPr/>
          </a:p>
        </p:txBody>
      </p:sp>
      <p:sp>
        <p:nvSpPr>
          <p:cNvPr id="294" name="object 294"/>
          <p:cNvSpPr txBox="1"/>
          <p:nvPr/>
        </p:nvSpPr>
        <p:spPr>
          <a:xfrm>
            <a:off x="6568011" y="4865137"/>
            <a:ext cx="144780" cy="119888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外  围  防  护  与  应  急  的  学  科</a:t>
            </a:r>
            <a:endParaRPr sz="900">
              <a:latin typeface="宋体"/>
              <a:cs typeface="宋体"/>
            </a:endParaRPr>
          </a:p>
        </p:txBody>
      </p:sp>
      <p:sp>
        <p:nvSpPr>
          <p:cNvPr id="295" name="object 295"/>
          <p:cNvSpPr/>
          <p:nvPr/>
        </p:nvSpPr>
        <p:spPr>
          <a:xfrm>
            <a:off x="7318325" y="5026067"/>
            <a:ext cx="912494" cy="198120"/>
          </a:xfrm>
          <a:custGeom>
            <a:avLst/>
            <a:gdLst/>
            <a:ahLst/>
            <a:cxnLst/>
            <a:rect l="l" t="t" r="r" b="b"/>
            <a:pathLst>
              <a:path w="912495" h="198120">
                <a:moveTo>
                  <a:pt x="0" y="198067"/>
                </a:moveTo>
                <a:lnTo>
                  <a:pt x="912234" y="198067"/>
                </a:lnTo>
                <a:lnTo>
                  <a:pt x="912234" y="0"/>
                </a:lnTo>
                <a:lnTo>
                  <a:pt x="0" y="0"/>
                </a:lnTo>
                <a:lnTo>
                  <a:pt x="0" y="198067"/>
                </a:lnTo>
                <a:close/>
              </a:path>
            </a:pathLst>
          </a:custGeom>
          <a:solidFill>
            <a:srgbClr val="FFFFFF"/>
          </a:solidFill>
        </p:spPr>
        <p:txBody>
          <a:bodyPr wrap="square" lIns="0" tIns="0" rIns="0" bIns="0" rtlCol="0"/>
          <a:lstStyle/>
          <a:p>
            <a:endParaRPr/>
          </a:p>
        </p:txBody>
      </p:sp>
      <p:sp>
        <p:nvSpPr>
          <p:cNvPr id="296" name="object 296"/>
          <p:cNvSpPr/>
          <p:nvPr/>
        </p:nvSpPr>
        <p:spPr>
          <a:xfrm>
            <a:off x="7318325" y="5224135"/>
            <a:ext cx="912494" cy="0"/>
          </a:xfrm>
          <a:custGeom>
            <a:avLst/>
            <a:gdLst/>
            <a:ahLst/>
            <a:cxnLst/>
            <a:rect l="l" t="t" r="r" b="b"/>
            <a:pathLst>
              <a:path w="912495">
                <a:moveTo>
                  <a:pt x="0" y="0"/>
                </a:moveTo>
                <a:lnTo>
                  <a:pt x="912234" y="0"/>
                </a:lnTo>
                <a:lnTo>
                  <a:pt x="912234" y="0"/>
                </a:lnTo>
              </a:path>
            </a:pathLst>
          </a:custGeom>
          <a:ln w="3175">
            <a:solidFill>
              <a:srgbClr val="FFFFFF"/>
            </a:solidFill>
          </a:ln>
        </p:spPr>
        <p:txBody>
          <a:bodyPr wrap="square" lIns="0" tIns="0" rIns="0" bIns="0" rtlCol="0"/>
          <a:lstStyle/>
          <a:p>
            <a:endParaRPr/>
          </a:p>
        </p:txBody>
      </p:sp>
      <p:sp>
        <p:nvSpPr>
          <p:cNvPr id="297" name="object 297"/>
          <p:cNvSpPr/>
          <p:nvPr/>
        </p:nvSpPr>
        <p:spPr>
          <a:xfrm>
            <a:off x="7318325" y="5223070"/>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298" name="object 298"/>
          <p:cNvSpPr/>
          <p:nvPr/>
        </p:nvSpPr>
        <p:spPr>
          <a:xfrm>
            <a:off x="8230560" y="5026067"/>
            <a:ext cx="0" cy="198120"/>
          </a:xfrm>
          <a:custGeom>
            <a:avLst/>
            <a:gdLst/>
            <a:ahLst/>
            <a:cxnLst/>
            <a:rect l="l" t="t" r="r" b="b"/>
            <a:pathLst>
              <a:path h="198120">
                <a:moveTo>
                  <a:pt x="0" y="198067"/>
                </a:moveTo>
                <a:lnTo>
                  <a:pt x="0" y="0"/>
                </a:lnTo>
                <a:lnTo>
                  <a:pt x="0" y="0"/>
                </a:lnTo>
              </a:path>
            </a:pathLst>
          </a:custGeom>
          <a:ln w="3175">
            <a:solidFill>
              <a:srgbClr val="FFFFFF"/>
            </a:solidFill>
          </a:ln>
        </p:spPr>
        <p:txBody>
          <a:bodyPr wrap="square" lIns="0" tIns="0" rIns="0" bIns="0" rtlCol="0"/>
          <a:lstStyle/>
          <a:p>
            <a:endParaRPr/>
          </a:p>
        </p:txBody>
      </p:sp>
      <p:sp>
        <p:nvSpPr>
          <p:cNvPr id="299" name="object 299"/>
          <p:cNvSpPr/>
          <p:nvPr/>
        </p:nvSpPr>
        <p:spPr>
          <a:xfrm>
            <a:off x="7305566" y="5013289"/>
            <a:ext cx="912234" cy="198067"/>
          </a:xfrm>
          <a:prstGeom prst="rect">
            <a:avLst/>
          </a:prstGeom>
          <a:blipFill>
            <a:blip r:embed="rId24" cstate="print"/>
            <a:stretch>
              <a:fillRect/>
            </a:stretch>
          </a:blipFill>
        </p:spPr>
        <p:txBody>
          <a:bodyPr wrap="square" lIns="0" tIns="0" rIns="0" bIns="0" rtlCol="0"/>
          <a:lstStyle/>
          <a:p>
            <a:endParaRPr/>
          </a:p>
        </p:txBody>
      </p:sp>
      <p:sp>
        <p:nvSpPr>
          <p:cNvPr id="300" name="object 300"/>
          <p:cNvSpPr/>
          <p:nvPr/>
        </p:nvSpPr>
        <p:spPr>
          <a:xfrm>
            <a:off x="7305566" y="5013288"/>
            <a:ext cx="912494" cy="198120"/>
          </a:xfrm>
          <a:custGeom>
            <a:avLst/>
            <a:gdLst/>
            <a:ahLst/>
            <a:cxnLst/>
            <a:rect l="l" t="t" r="r" b="b"/>
            <a:pathLst>
              <a:path w="912495" h="198120">
                <a:moveTo>
                  <a:pt x="0" y="198067"/>
                </a:moveTo>
                <a:lnTo>
                  <a:pt x="912234" y="198067"/>
                </a:lnTo>
                <a:lnTo>
                  <a:pt x="912234" y="0"/>
                </a:lnTo>
                <a:lnTo>
                  <a:pt x="0" y="0"/>
                </a:lnTo>
                <a:lnTo>
                  <a:pt x="0" y="198067"/>
                </a:lnTo>
                <a:close/>
              </a:path>
            </a:pathLst>
          </a:custGeom>
          <a:ln w="3175">
            <a:solidFill>
              <a:srgbClr val="000000"/>
            </a:solidFill>
          </a:ln>
        </p:spPr>
        <p:txBody>
          <a:bodyPr wrap="square" lIns="0" tIns="0" rIns="0" bIns="0" rtlCol="0"/>
          <a:lstStyle/>
          <a:p>
            <a:endParaRPr/>
          </a:p>
        </p:txBody>
      </p:sp>
      <p:sp>
        <p:nvSpPr>
          <p:cNvPr id="301" name="object 301"/>
          <p:cNvSpPr/>
          <p:nvPr/>
        </p:nvSpPr>
        <p:spPr>
          <a:xfrm>
            <a:off x="7318325" y="5224135"/>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solidFill>
            <a:srgbClr val="FFFFFF"/>
          </a:solidFill>
        </p:spPr>
        <p:txBody>
          <a:bodyPr wrap="square" lIns="0" tIns="0" rIns="0" bIns="0" rtlCol="0"/>
          <a:lstStyle/>
          <a:p>
            <a:endParaRPr/>
          </a:p>
        </p:txBody>
      </p:sp>
      <p:sp>
        <p:nvSpPr>
          <p:cNvPr id="302" name="object 302"/>
          <p:cNvSpPr/>
          <p:nvPr/>
        </p:nvSpPr>
        <p:spPr>
          <a:xfrm>
            <a:off x="7318325" y="5415813"/>
            <a:ext cx="912494" cy="0"/>
          </a:xfrm>
          <a:custGeom>
            <a:avLst/>
            <a:gdLst/>
            <a:ahLst/>
            <a:cxnLst/>
            <a:rect l="l" t="t" r="r" b="b"/>
            <a:pathLst>
              <a:path w="912495">
                <a:moveTo>
                  <a:pt x="0" y="0"/>
                </a:moveTo>
                <a:lnTo>
                  <a:pt x="912234" y="0"/>
                </a:lnTo>
                <a:lnTo>
                  <a:pt x="912234" y="0"/>
                </a:lnTo>
              </a:path>
            </a:pathLst>
          </a:custGeom>
          <a:ln w="3175">
            <a:solidFill>
              <a:srgbClr val="FFFFFF"/>
            </a:solidFill>
          </a:ln>
        </p:spPr>
        <p:txBody>
          <a:bodyPr wrap="square" lIns="0" tIns="0" rIns="0" bIns="0" rtlCol="0"/>
          <a:lstStyle/>
          <a:p>
            <a:endParaRPr/>
          </a:p>
        </p:txBody>
      </p:sp>
      <p:sp>
        <p:nvSpPr>
          <p:cNvPr id="303" name="object 303"/>
          <p:cNvSpPr/>
          <p:nvPr/>
        </p:nvSpPr>
        <p:spPr>
          <a:xfrm>
            <a:off x="7318325" y="5414748"/>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04" name="object 304"/>
          <p:cNvSpPr/>
          <p:nvPr/>
        </p:nvSpPr>
        <p:spPr>
          <a:xfrm>
            <a:off x="8230560" y="5224135"/>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305" name="object 305"/>
          <p:cNvSpPr/>
          <p:nvPr/>
        </p:nvSpPr>
        <p:spPr>
          <a:xfrm>
            <a:off x="7305566" y="5211356"/>
            <a:ext cx="912234" cy="191678"/>
          </a:xfrm>
          <a:prstGeom prst="rect">
            <a:avLst/>
          </a:prstGeom>
          <a:blipFill>
            <a:blip r:embed="rId25" cstate="print"/>
            <a:stretch>
              <a:fillRect/>
            </a:stretch>
          </a:blipFill>
        </p:spPr>
        <p:txBody>
          <a:bodyPr wrap="square" lIns="0" tIns="0" rIns="0" bIns="0" rtlCol="0"/>
          <a:lstStyle/>
          <a:p>
            <a:endParaRPr/>
          </a:p>
        </p:txBody>
      </p:sp>
      <p:sp>
        <p:nvSpPr>
          <p:cNvPr id="306" name="object 306"/>
          <p:cNvSpPr/>
          <p:nvPr/>
        </p:nvSpPr>
        <p:spPr>
          <a:xfrm>
            <a:off x="7305566" y="5211356"/>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ln w="3175">
            <a:solidFill>
              <a:srgbClr val="000000"/>
            </a:solidFill>
          </a:ln>
        </p:spPr>
        <p:txBody>
          <a:bodyPr wrap="square" lIns="0" tIns="0" rIns="0" bIns="0" rtlCol="0"/>
          <a:lstStyle/>
          <a:p>
            <a:endParaRPr/>
          </a:p>
        </p:txBody>
      </p:sp>
      <p:sp>
        <p:nvSpPr>
          <p:cNvPr id="307" name="object 307"/>
          <p:cNvSpPr/>
          <p:nvPr/>
        </p:nvSpPr>
        <p:spPr>
          <a:xfrm>
            <a:off x="7318325" y="5402992"/>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solidFill>
            <a:srgbClr val="FFFFFF"/>
          </a:solidFill>
        </p:spPr>
        <p:txBody>
          <a:bodyPr wrap="square" lIns="0" tIns="0" rIns="0" bIns="0" rtlCol="0"/>
          <a:lstStyle/>
          <a:p>
            <a:endParaRPr/>
          </a:p>
        </p:txBody>
      </p:sp>
      <p:sp>
        <p:nvSpPr>
          <p:cNvPr id="308" name="object 308"/>
          <p:cNvSpPr/>
          <p:nvPr/>
        </p:nvSpPr>
        <p:spPr>
          <a:xfrm>
            <a:off x="7318325" y="5594671"/>
            <a:ext cx="912494" cy="0"/>
          </a:xfrm>
          <a:custGeom>
            <a:avLst/>
            <a:gdLst/>
            <a:ahLst/>
            <a:cxnLst/>
            <a:rect l="l" t="t" r="r" b="b"/>
            <a:pathLst>
              <a:path w="912495">
                <a:moveTo>
                  <a:pt x="0" y="0"/>
                </a:moveTo>
                <a:lnTo>
                  <a:pt x="912234" y="0"/>
                </a:lnTo>
                <a:lnTo>
                  <a:pt x="912234" y="0"/>
                </a:lnTo>
              </a:path>
            </a:pathLst>
          </a:custGeom>
          <a:ln w="3175">
            <a:solidFill>
              <a:srgbClr val="FFFFFF"/>
            </a:solidFill>
          </a:ln>
        </p:spPr>
        <p:txBody>
          <a:bodyPr wrap="square" lIns="0" tIns="0" rIns="0" bIns="0" rtlCol="0"/>
          <a:lstStyle/>
          <a:p>
            <a:endParaRPr/>
          </a:p>
        </p:txBody>
      </p:sp>
      <p:sp>
        <p:nvSpPr>
          <p:cNvPr id="309" name="object 309"/>
          <p:cNvSpPr/>
          <p:nvPr/>
        </p:nvSpPr>
        <p:spPr>
          <a:xfrm>
            <a:off x="7318325" y="559360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10" name="object 310"/>
          <p:cNvSpPr/>
          <p:nvPr/>
        </p:nvSpPr>
        <p:spPr>
          <a:xfrm>
            <a:off x="8230560" y="5403035"/>
            <a:ext cx="0" cy="191770"/>
          </a:xfrm>
          <a:custGeom>
            <a:avLst/>
            <a:gdLst/>
            <a:ahLst/>
            <a:cxnLst/>
            <a:rect l="l" t="t" r="r" b="b"/>
            <a:pathLst>
              <a:path h="191770">
                <a:moveTo>
                  <a:pt x="0" y="191636"/>
                </a:moveTo>
                <a:lnTo>
                  <a:pt x="0" y="0"/>
                </a:lnTo>
                <a:lnTo>
                  <a:pt x="0" y="0"/>
                </a:lnTo>
              </a:path>
            </a:pathLst>
          </a:custGeom>
          <a:ln w="3175">
            <a:solidFill>
              <a:srgbClr val="FFFFFF"/>
            </a:solidFill>
          </a:ln>
        </p:spPr>
        <p:txBody>
          <a:bodyPr wrap="square" lIns="0" tIns="0" rIns="0" bIns="0" rtlCol="0"/>
          <a:lstStyle/>
          <a:p>
            <a:endParaRPr/>
          </a:p>
        </p:txBody>
      </p:sp>
      <p:sp>
        <p:nvSpPr>
          <p:cNvPr id="311" name="object 311"/>
          <p:cNvSpPr/>
          <p:nvPr/>
        </p:nvSpPr>
        <p:spPr>
          <a:xfrm>
            <a:off x="7305566" y="5390214"/>
            <a:ext cx="912234" cy="191678"/>
          </a:xfrm>
          <a:prstGeom prst="rect">
            <a:avLst/>
          </a:prstGeom>
          <a:blipFill>
            <a:blip r:embed="rId25" cstate="print"/>
            <a:stretch>
              <a:fillRect/>
            </a:stretch>
          </a:blipFill>
        </p:spPr>
        <p:txBody>
          <a:bodyPr wrap="square" lIns="0" tIns="0" rIns="0" bIns="0" rtlCol="0"/>
          <a:lstStyle/>
          <a:p>
            <a:endParaRPr/>
          </a:p>
        </p:txBody>
      </p:sp>
      <p:sp>
        <p:nvSpPr>
          <p:cNvPr id="312" name="object 312"/>
          <p:cNvSpPr/>
          <p:nvPr/>
        </p:nvSpPr>
        <p:spPr>
          <a:xfrm>
            <a:off x="7305566" y="5390214"/>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ln w="3175">
            <a:solidFill>
              <a:srgbClr val="000000"/>
            </a:solidFill>
          </a:ln>
        </p:spPr>
        <p:txBody>
          <a:bodyPr wrap="square" lIns="0" tIns="0" rIns="0" bIns="0" rtlCol="0"/>
          <a:lstStyle/>
          <a:p>
            <a:endParaRPr/>
          </a:p>
        </p:txBody>
      </p:sp>
      <p:sp>
        <p:nvSpPr>
          <p:cNvPr id="313" name="object 313"/>
          <p:cNvSpPr/>
          <p:nvPr/>
        </p:nvSpPr>
        <p:spPr>
          <a:xfrm>
            <a:off x="7318325" y="5581893"/>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solidFill>
            <a:srgbClr val="FFFFFF"/>
          </a:solidFill>
        </p:spPr>
        <p:txBody>
          <a:bodyPr wrap="square" lIns="0" tIns="0" rIns="0" bIns="0" rtlCol="0"/>
          <a:lstStyle/>
          <a:p>
            <a:endParaRPr/>
          </a:p>
        </p:txBody>
      </p:sp>
      <p:sp>
        <p:nvSpPr>
          <p:cNvPr id="314" name="object 314"/>
          <p:cNvSpPr/>
          <p:nvPr/>
        </p:nvSpPr>
        <p:spPr>
          <a:xfrm>
            <a:off x="7318325" y="5773571"/>
            <a:ext cx="912494" cy="0"/>
          </a:xfrm>
          <a:custGeom>
            <a:avLst/>
            <a:gdLst/>
            <a:ahLst/>
            <a:cxnLst/>
            <a:rect l="l" t="t" r="r" b="b"/>
            <a:pathLst>
              <a:path w="912495">
                <a:moveTo>
                  <a:pt x="0" y="0"/>
                </a:moveTo>
                <a:lnTo>
                  <a:pt x="912234" y="0"/>
                </a:lnTo>
                <a:lnTo>
                  <a:pt x="912234" y="0"/>
                </a:lnTo>
              </a:path>
            </a:pathLst>
          </a:custGeom>
          <a:ln w="3175">
            <a:solidFill>
              <a:srgbClr val="FFFFFF"/>
            </a:solidFill>
          </a:ln>
        </p:spPr>
        <p:txBody>
          <a:bodyPr wrap="square" lIns="0" tIns="0" rIns="0" bIns="0" rtlCol="0"/>
          <a:lstStyle/>
          <a:p>
            <a:endParaRPr/>
          </a:p>
        </p:txBody>
      </p:sp>
      <p:sp>
        <p:nvSpPr>
          <p:cNvPr id="315" name="object 315"/>
          <p:cNvSpPr/>
          <p:nvPr/>
        </p:nvSpPr>
        <p:spPr>
          <a:xfrm>
            <a:off x="7318325" y="5772506"/>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16" name="object 316"/>
          <p:cNvSpPr/>
          <p:nvPr/>
        </p:nvSpPr>
        <p:spPr>
          <a:xfrm>
            <a:off x="8230560" y="5581893"/>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317" name="object 317"/>
          <p:cNvSpPr/>
          <p:nvPr/>
        </p:nvSpPr>
        <p:spPr>
          <a:xfrm>
            <a:off x="7305566" y="5569115"/>
            <a:ext cx="912234" cy="198067"/>
          </a:xfrm>
          <a:prstGeom prst="rect">
            <a:avLst/>
          </a:prstGeom>
          <a:blipFill>
            <a:blip r:embed="rId26" cstate="print"/>
            <a:stretch>
              <a:fillRect/>
            </a:stretch>
          </a:blipFill>
        </p:spPr>
        <p:txBody>
          <a:bodyPr wrap="square" lIns="0" tIns="0" rIns="0" bIns="0" rtlCol="0"/>
          <a:lstStyle/>
          <a:p>
            <a:endParaRPr/>
          </a:p>
        </p:txBody>
      </p:sp>
      <p:sp>
        <p:nvSpPr>
          <p:cNvPr id="318" name="object 318"/>
          <p:cNvSpPr/>
          <p:nvPr/>
        </p:nvSpPr>
        <p:spPr>
          <a:xfrm>
            <a:off x="7305566" y="5569114"/>
            <a:ext cx="912494" cy="198120"/>
          </a:xfrm>
          <a:custGeom>
            <a:avLst/>
            <a:gdLst/>
            <a:ahLst/>
            <a:cxnLst/>
            <a:rect l="l" t="t" r="r" b="b"/>
            <a:pathLst>
              <a:path w="912495" h="198120">
                <a:moveTo>
                  <a:pt x="0" y="198067"/>
                </a:moveTo>
                <a:lnTo>
                  <a:pt x="912234" y="198067"/>
                </a:lnTo>
                <a:lnTo>
                  <a:pt x="912234" y="0"/>
                </a:lnTo>
                <a:lnTo>
                  <a:pt x="0" y="0"/>
                </a:lnTo>
                <a:lnTo>
                  <a:pt x="0" y="198067"/>
                </a:lnTo>
                <a:close/>
              </a:path>
            </a:pathLst>
          </a:custGeom>
          <a:ln w="3175">
            <a:solidFill>
              <a:srgbClr val="000000"/>
            </a:solidFill>
          </a:ln>
        </p:spPr>
        <p:txBody>
          <a:bodyPr wrap="square" lIns="0" tIns="0" rIns="0" bIns="0" rtlCol="0"/>
          <a:lstStyle/>
          <a:p>
            <a:endParaRPr/>
          </a:p>
        </p:txBody>
      </p:sp>
      <p:sp>
        <p:nvSpPr>
          <p:cNvPr id="319" name="object 319"/>
          <p:cNvSpPr/>
          <p:nvPr/>
        </p:nvSpPr>
        <p:spPr>
          <a:xfrm>
            <a:off x="6833501" y="3837659"/>
            <a:ext cx="484824" cy="242792"/>
          </a:xfrm>
          <a:prstGeom prst="rect">
            <a:avLst/>
          </a:prstGeom>
          <a:blipFill>
            <a:blip r:embed="rId27" cstate="print"/>
            <a:stretch>
              <a:fillRect/>
            </a:stretch>
          </a:blipFill>
        </p:spPr>
        <p:txBody>
          <a:bodyPr wrap="square" lIns="0" tIns="0" rIns="0" bIns="0" rtlCol="0"/>
          <a:lstStyle/>
          <a:p>
            <a:endParaRPr/>
          </a:p>
        </p:txBody>
      </p:sp>
      <p:sp>
        <p:nvSpPr>
          <p:cNvPr id="320" name="object 320"/>
          <p:cNvSpPr/>
          <p:nvPr/>
        </p:nvSpPr>
        <p:spPr>
          <a:xfrm>
            <a:off x="6833501" y="3837659"/>
            <a:ext cx="485140" cy="243204"/>
          </a:xfrm>
          <a:custGeom>
            <a:avLst/>
            <a:gdLst/>
            <a:ahLst/>
            <a:cxnLst/>
            <a:rect l="l" t="t" r="r" b="b"/>
            <a:pathLst>
              <a:path w="485139" h="243204">
                <a:moveTo>
                  <a:pt x="484824" y="121396"/>
                </a:moveTo>
                <a:lnTo>
                  <a:pt x="363618" y="0"/>
                </a:lnTo>
                <a:lnTo>
                  <a:pt x="363618" y="83060"/>
                </a:lnTo>
                <a:lnTo>
                  <a:pt x="0" y="83060"/>
                </a:lnTo>
                <a:lnTo>
                  <a:pt x="0" y="166121"/>
                </a:lnTo>
                <a:lnTo>
                  <a:pt x="363618" y="166121"/>
                </a:lnTo>
                <a:lnTo>
                  <a:pt x="363618" y="242792"/>
                </a:lnTo>
                <a:lnTo>
                  <a:pt x="484824" y="121396"/>
                </a:lnTo>
                <a:close/>
              </a:path>
            </a:pathLst>
          </a:custGeom>
          <a:ln w="3175">
            <a:solidFill>
              <a:srgbClr val="000000"/>
            </a:solidFill>
          </a:ln>
        </p:spPr>
        <p:txBody>
          <a:bodyPr wrap="square" lIns="0" tIns="0" rIns="0" bIns="0" rtlCol="0"/>
          <a:lstStyle/>
          <a:p>
            <a:endParaRPr/>
          </a:p>
        </p:txBody>
      </p:sp>
      <p:sp>
        <p:nvSpPr>
          <p:cNvPr id="321" name="object 321"/>
          <p:cNvSpPr/>
          <p:nvPr/>
        </p:nvSpPr>
        <p:spPr>
          <a:xfrm>
            <a:off x="6954707" y="1882538"/>
            <a:ext cx="242570" cy="1329055"/>
          </a:xfrm>
          <a:custGeom>
            <a:avLst/>
            <a:gdLst/>
            <a:ahLst/>
            <a:cxnLst/>
            <a:rect l="l" t="t" r="r" b="b"/>
            <a:pathLst>
              <a:path w="242570" h="1329055">
                <a:moveTo>
                  <a:pt x="0" y="1328972"/>
                </a:moveTo>
                <a:lnTo>
                  <a:pt x="242412" y="1328972"/>
                </a:lnTo>
                <a:lnTo>
                  <a:pt x="242412" y="0"/>
                </a:lnTo>
                <a:lnTo>
                  <a:pt x="0" y="0"/>
                </a:lnTo>
                <a:lnTo>
                  <a:pt x="0" y="1328972"/>
                </a:lnTo>
                <a:close/>
              </a:path>
            </a:pathLst>
          </a:custGeom>
          <a:solidFill>
            <a:srgbClr val="FFFFFF"/>
          </a:solidFill>
        </p:spPr>
        <p:txBody>
          <a:bodyPr wrap="square" lIns="0" tIns="0" rIns="0" bIns="0" rtlCol="0"/>
          <a:lstStyle/>
          <a:p>
            <a:endParaRPr/>
          </a:p>
        </p:txBody>
      </p:sp>
      <p:sp>
        <p:nvSpPr>
          <p:cNvPr id="322" name="object 322"/>
          <p:cNvSpPr/>
          <p:nvPr/>
        </p:nvSpPr>
        <p:spPr>
          <a:xfrm>
            <a:off x="6954707" y="3211509"/>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323" name="object 323"/>
          <p:cNvSpPr/>
          <p:nvPr/>
        </p:nvSpPr>
        <p:spPr>
          <a:xfrm>
            <a:off x="6954707" y="32104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24" name="object 324"/>
          <p:cNvSpPr/>
          <p:nvPr/>
        </p:nvSpPr>
        <p:spPr>
          <a:xfrm>
            <a:off x="7197119" y="1882538"/>
            <a:ext cx="0" cy="1329055"/>
          </a:xfrm>
          <a:custGeom>
            <a:avLst/>
            <a:gdLst/>
            <a:ahLst/>
            <a:cxnLst/>
            <a:rect l="l" t="t" r="r" b="b"/>
            <a:pathLst>
              <a:path h="1329055">
                <a:moveTo>
                  <a:pt x="0" y="1328972"/>
                </a:moveTo>
                <a:lnTo>
                  <a:pt x="0" y="0"/>
                </a:lnTo>
                <a:lnTo>
                  <a:pt x="0" y="0"/>
                </a:lnTo>
              </a:path>
            </a:pathLst>
          </a:custGeom>
          <a:ln w="3175">
            <a:solidFill>
              <a:srgbClr val="FFFFFF"/>
            </a:solidFill>
          </a:ln>
        </p:spPr>
        <p:txBody>
          <a:bodyPr wrap="square" lIns="0" tIns="0" rIns="0" bIns="0" rtlCol="0"/>
          <a:lstStyle/>
          <a:p>
            <a:endParaRPr/>
          </a:p>
        </p:txBody>
      </p:sp>
      <p:sp>
        <p:nvSpPr>
          <p:cNvPr id="325" name="object 325"/>
          <p:cNvSpPr/>
          <p:nvPr/>
        </p:nvSpPr>
        <p:spPr>
          <a:xfrm>
            <a:off x="6941948" y="1869758"/>
            <a:ext cx="242412" cy="1328972"/>
          </a:xfrm>
          <a:prstGeom prst="rect">
            <a:avLst/>
          </a:prstGeom>
          <a:blipFill>
            <a:blip r:embed="rId28" cstate="print"/>
            <a:stretch>
              <a:fillRect/>
            </a:stretch>
          </a:blipFill>
        </p:spPr>
        <p:txBody>
          <a:bodyPr wrap="square" lIns="0" tIns="0" rIns="0" bIns="0" rtlCol="0"/>
          <a:lstStyle/>
          <a:p>
            <a:endParaRPr/>
          </a:p>
        </p:txBody>
      </p:sp>
      <p:sp>
        <p:nvSpPr>
          <p:cNvPr id="326" name="object 326"/>
          <p:cNvSpPr/>
          <p:nvPr/>
        </p:nvSpPr>
        <p:spPr>
          <a:xfrm>
            <a:off x="6941948" y="1869759"/>
            <a:ext cx="242570" cy="1329055"/>
          </a:xfrm>
          <a:custGeom>
            <a:avLst/>
            <a:gdLst/>
            <a:ahLst/>
            <a:cxnLst/>
            <a:rect l="l" t="t" r="r" b="b"/>
            <a:pathLst>
              <a:path w="242570" h="1329055">
                <a:moveTo>
                  <a:pt x="0" y="1328972"/>
                </a:moveTo>
                <a:lnTo>
                  <a:pt x="242412" y="1328972"/>
                </a:lnTo>
                <a:lnTo>
                  <a:pt x="242412" y="0"/>
                </a:lnTo>
                <a:lnTo>
                  <a:pt x="0" y="0"/>
                </a:lnTo>
                <a:lnTo>
                  <a:pt x="0" y="1328972"/>
                </a:lnTo>
                <a:close/>
              </a:path>
            </a:pathLst>
          </a:custGeom>
          <a:ln w="3175">
            <a:solidFill>
              <a:srgbClr val="FFFFFF"/>
            </a:solidFill>
          </a:ln>
        </p:spPr>
        <p:txBody>
          <a:bodyPr wrap="square" lIns="0" tIns="0" rIns="0" bIns="0" rtlCol="0"/>
          <a:lstStyle/>
          <a:p>
            <a:endParaRPr/>
          </a:p>
        </p:txBody>
      </p:sp>
      <p:sp>
        <p:nvSpPr>
          <p:cNvPr id="327" name="object 327"/>
          <p:cNvSpPr txBox="1"/>
          <p:nvPr/>
        </p:nvSpPr>
        <p:spPr>
          <a:xfrm>
            <a:off x="6989979" y="2066629"/>
            <a:ext cx="144780" cy="960119"/>
          </a:xfrm>
          <a:prstGeom prst="rect">
            <a:avLst/>
          </a:prstGeom>
        </p:spPr>
        <p:txBody>
          <a:bodyPr vert="horz" wrap="square" lIns="0" tIns="0" rIns="0" bIns="0" rtlCol="0">
            <a:spAutoFit/>
          </a:bodyPr>
          <a:lstStyle/>
          <a:p>
            <a:pPr marL="12700" marR="5080" algn="just">
              <a:lnSpc>
                <a:spcPts val="940"/>
              </a:lnSpc>
            </a:pPr>
            <a:r>
              <a:rPr sz="900" spc="25" dirty="0">
                <a:solidFill>
                  <a:srgbClr val="FF0000"/>
                </a:solidFill>
                <a:latin typeface="宋体"/>
                <a:cs typeface="宋体"/>
              </a:rPr>
              <a:t>安  全  技  术  科  学  原  理</a:t>
            </a:r>
            <a:endParaRPr sz="900">
              <a:latin typeface="宋体"/>
              <a:cs typeface="宋体"/>
            </a:endParaRPr>
          </a:p>
        </p:txBody>
      </p:sp>
      <p:sp>
        <p:nvSpPr>
          <p:cNvPr id="328" name="object 328"/>
          <p:cNvSpPr/>
          <p:nvPr/>
        </p:nvSpPr>
        <p:spPr>
          <a:xfrm>
            <a:off x="6954707" y="4144345"/>
            <a:ext cx="242570" cy="1144270"/>
          </a:xfrm>
          <a:custGeom>
            <a:avLst/>
            <a:gdLst/>
            <a:ahLst/>
            <a:cxnLst/>
            <a:rect l="l" t="t" r="r" b="b"/>
            <a:pathLst>
              <a:path w="242570" h="1144270">
                <a:moveTo>
                  <a:pt x="0" y="1143682"/>
                </a:moveTo>
                <a:lnTo>
                  <a:pt x="242412" y="1143682"/>
                </a:lnTo>
                <a:lnTo>
                  <a:pt x="242412" y="0"/>
                </a:lnTo>
                <a:lnTo>
                  <a:pt x="0" y="0"/>
                </a:lnTo>
                <a:lnTo>
                  <a:pt x="0" y="1143682"/>
                </a:lnTo>
                <a:close/>
              </a:path>
            </a:pathLst>
          </a:custGeom>
          <a:solidFill>
            <a:srgbClr val="FFFFFF"/>
          </a:solidFill>
        </p:spPr>
        <p:txBody>
          <a:bodyPr wrap="square" lIns="0" tIns="0" rIns="0" bIns="0" rtlCol="0"/>
          <a:lstStyle/>
          <a:p>
            <a:endParaRPr/>
          </a:p>
        </p:txBody>
      </p:sp>
      <p:sp>
        <p:nvSpPr>
          <p:cNvPr id="329" name="object 329"/>
          <p:cNvSpPr/>
          <p:nvPr/>
        </p:nvSpPr>
        <p:spPr>
          <a:xfrm>
            <a:off x="6954707" y="5288028"/>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330" name="object 330"/>
          <p:cNvSpPr/>
          <p:nvPr/>
        </p:nvSpPr>
        <p:spPr>
          <a:xfrm>
            <a:off x="6954707" y="5286963"/>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31" name="object 331"/>
          <p:cNvSpPr/>
          <p:nvPr/>
        </p:nvSpPr>
        <p:spPr>
          <a:xfrm>
            <a:off x="7197119" y="4144345"/>
            <a:ext cx="0" cy="1144270"/>
          </a:xfrm>
          <a:custGeom>
            <a:avLst/>
            <a:gdLst/>
            <a:ahLst/>
            <a:cxnLst/>
            <a:rect l="l" t="t" r="r" b="b"/>
            <a:pathLst>
              <a:path h="1144270">
                <a:moveTo>
                  <a:pt x="0" y="1143682"/>
                </a:moveTo>
                <a:lnTo>
                  <a:pt x="0" y="0"/>
                </a:lnTo>
                <a:lnTo>
                  <a:pt x="0" y="0"/>
                </a:lnTo>
              </a:path>
            </a:pathLst>
          </a:custGeom>
          <a:ln w="3175">
            <a:solidFill>
              <a:srgbClr val="FFFFFF"/>
            </a:solidFill>
          </a:ln>
        </p:spPr>
        <p:txBody>
          <a:bodyPr wrap="square" lIns="0" tIns="0" rIns="0" bIns="0" rtlCol="0"/>
          <a:lstStyle/>
          <a:p>
            <a:endParaRPr/>
          </a:p>
        </p:txBody>
      </p:sp>
      <p:sp>
        <p:nvSpPr>
          <p:cNvPr id="332" name="object 332"/>
          <p:cNvSpPr/>
          <p:nvPr/>
        </p:nvSpPr>
        <p:spPr>
          <a:xfrm>
            <a:off x="6941948" y="4131566"/>
            <a:ext cx="242412" cy="1143682"/>
          </a:xfrm>
          <a:prstGeom prst="rect">
            <a:avLst/>
          </a:prstGeom>
          <a:blipFill>
            <a:blip r:embed="rId29" cstate="print"/>
            <a:stretch>
              <a:fillRect/>
            </a:stretch>
          </a:blipFill>
        </p:spPr>
        <p:txBody>
          <a:bodyPr wrap="square" lIns="0" tIns="0" rIns="0" bIns="0" rtlCol="0"/>
          <a:lstStyle/>
          <a:p>
            <a:endParaRPr/>
          </a:p>
        </p:txBody>
      </p:sp>
      <p:sp>
        <p:nvSpPr>
          <p:cNvPr id="333" name="object 333"/>
          <p:cNvSpPr/>
          <p:nvPr/>
        </p:nvSpPr>
        <p:spPr>
          <a:xfrm>
            <a:off x="6941948" y="4131566"/>
            <a:ext cx="242570" cy="1144270"/>
          </a:xfrm>
          <a:custGeom>
            <a:avLst/>
            <a:gdLst/>
            <a:ahLst/>
            <a:cxnLst/>
            <a:rect l="l" t="t" r="r" b="b"/>
            <a:pathLst>
              <a:path w="242570" h="1144270">
                <a:moveTo>
                  <a:pt x="0" y="1143682"/>
                </a:moveTo>
                <a:lnTo>
                  <a:pt x="242412" y="1143682"/>
                </a:lnTo>
                <a:lnTo>
                  <a:pt x="242412" y="0"/>
                </a:lnTo>
                <a:lnTo>
                  <a:pt x="0" y="0"/>
                </a:lnTo>
                <a:lnTo>
                  <a:pt x="0" y="1143682"/>
                </a:lnTo>
                <a:close/>
              </a:path>
            </a:pathLst>
          </a:custGeom>
          <a:ln w="3175">
            <a:solidFill>
              <a:srgbClr val="FFFFFF"/>
            </a:solidFill>
          </a:ln>
        </p:spPr>
        <p:txBody>
          <a:bodyPr wrap="square" lIns="0" tIns="0" rIns="0" bIns="0" rtlCol="0"/>
          <a:lstStyle/>
          <a:p>
            <a:endParaRPr/>
          </a:p>
        </p:txBody>
      </p:sp>
      <p:sp>
        <p:nvSpPr>
          <p:cNvPr id="334" name="object 334"/>
          <p:cNvSpPr txBox="1"/>
          <p:nvPr/>
        </p:nvSpPr>
        <p:spPr>
          <a:xfrm>
            <a:off x="6989979" y="4233961"/>
            <a:ext cx="144780" cy="960119"/>
          </a:xfrm>
          <a:prstGeom prst="rect">
            <a:avLst/>
          </a:prstGeom>
        </p:spPr>
        <p:txBody>
          <a:bodyPr vert="horz" wrap="square" lIns="0" tIns="0" rIns="0" bIns="0" rtlCol="0">
            <a:spAutoFit/>
          </a:bodyPr>
          <a:lstStyle/>
          <a:p>
            <a:pPr marL="12700" marR="5080" algn="just">
              <a:lnSpc>
                <a:spcPts val="940"/>
              </a:lnSpc>
            </a:pPr>
            <a:r>
              <a:rPr sz="900" spc="25" dirty="0">
                <a:solidFill>
                  <a:srgbClr val="FF0000"/>
                </a:solidFill>
                <a:latin typeface="宋体"/>
                <a:cs typeface="宋体"/>
              </a:rPr>
              <a:t>安  全  自  然  科  学  原  理</a:t>
            </a:r>
            <a:endParaRPr sz="900">
              <a:latin typeface="宋体"/>
              <a:cs typeface="宋体"/>
            </a:endParaRPr>
          </a:p>
        </p:txBody>
      </p:sp>
      <p:sp>
        <p:nvSpPr>
          <p:cNvPr id="335" name="object 335"/>
          <p:cNvSpPr/>
          <p:nvPr/>
        </p:nvSpPr>
        <p:spPr>
          <a:xfrm>
            <a:off x="6820742" y="2406459"/>
            <a:ext cx="497582" cy="236403"/>
          </a:xfrm>
          <a:prstGeom prst="rect">
            <a:avLst/>
          </a:prstGeom>
          <a:blipFill>
            <a:blip r:embed="rId30" cstate="print"/>
            <a:stretch>
              <a:fillRect/>
            </a:stretch>
          </a:blipFill>
        </p:spPr>
        <p:txBody>
          <a:bodyPr wrap="square" lIns="0" tIns="0" rIns="0" bIns="0" rtlCol="0"/>
          <a:lstStyle/>
          <a:p>
            <a:endParaRPr/>
          </a:p>
        </p:txBody>
      </p:sp>
      <p:sp>
        <p:nvSpPr>
          <p:cNvPr id="336" name="object 336"/>
          <p:cNvSpPr/>
          <p:nvPr/>
        </p:nvSpPr>
        <p:spPr>
          <a:xfrm>
            <a:off x="6820742" y="2406458"/>
            <a:ext cx="497840" cy="236854"/>
          </a:xfrm>
          <a:custGeom>
            <a:avLst/>
            <a:gdLst/>
            <a:ahLst/>
            <a:cxnLst/>
            <a:rect l="l" t="t" r="r" b="b"/>
            <a:pathLst>
              <a:path w="497839" h="236855">
                <a:moveTo>
                  <a:pt x="497582" y="121396"/>
                </a:moveTo>
                <a:lnTo>
                  <a:pt x="376376" y="0"/>
                </a:lnTo>
                <a:lnTo>
                  <a:pt x="376376" y="76671"/>
                </a:lnTo>
                <a:lnTo>
                  <a:pt x="0" y="76671"/>
                </a:lnTo>
                <a:lnTo>
                  <a:pt x="0" y="159732"/>
                </a:lnTo>
                <a:lnTo>
                  <a:pt x="376376" y="159732"/>
                </a:lnTo>
                <a:lnTo>
                  <a:pt x="376376" y="236403"/>
                </a:lnTo>
                <a:lnTo>
                  <a:pt x="497582" y="121396"/>
                </a:lnTo>
                <a:close/>
              </a:path>
            </a:pathLst>
          </a:custGeom>
          <a:ln w="3175">
            <a:solidFill>
              <a:srgbClr val="000000"/>
            </a:solidFill>
          </a:ln>
        </p:spPr>
        <p:txBody>
          <a:bodyPr wrap="square" lIns="0" tIns="0" rIns="0" bIns="0" rtlCol="0"/>
          <a:lstStyle/>
          <a:p>
            <a:endParaRPr/>
          </a:p>
        </p:txBody>
      </p:sp>
      <p:sp>
        <p:nvSpPr>
          <p:cNvPr id="337" name="object 337"/>
          <p:cNvSpPr/>
          <p:nvPr/>
        </p:nvSpPr>
        <p:spPr>
          <a:xfrm>
            <a:off x="6820742" y="5179410"/>
            <a:ext cx="484824" cy="242792"/>
          </a:xfrm>
          <a:prstGeom prst="rect">
            <a:avLst/>
          </a:prstGeom>
          <a:blipFill>
            <a:blip r:embed="rId31" cstate="print"/>
            <a:stretch>
              <a:fillRect/>
            </a:stretch>
          </a:blipFill>
        </p:spPr>
        <p:txBody>
          <a:bodyPr wrap="square" lIns="0" tIns="0" rIns="0" bIns="0" rtlCol="0"/>
          <a:lstStyle/>
          <a:p>
            <a:endParaRPr/>
          </a:p>
        </p:txBody>
      </p:sp>
      <p:sp>
        <p:nvSpPr>
          <p:cNvPr id="338" name="object 338"/>
          <p:cNvSpPr/>
          <p:nvPr/>
        </p:nvSpPr>
        <p:spPr>
          <a:xfrm>
            <a:off x="6820742" y="5179410"/>
            <a:ext cx="485140" cy="243204"/>
          </a:xfrm>
          <a:custGeom>
            <a:avLst/>
            <a:gdLst/>
            <a:ahLst/>
            <a:cxnLst/>
            <a:rect l="l" t="t" r="r" b="b"/>
            <a:pathLst>
              <a:path w="485139" h="243204">
                <a:moveTo>
                  <a:pt x="484824" y="121396"/>
                </a:moveTo>
                <a:lnTo>
                  <a:pt x="363618" y="0"/>
                </a:lnTo>
                <a:lnTo>
                  <a:pt x="363618" y="83060"/>
                </a:lnTo>
                <a:lnTo>
                  <a:pt x="0" y="83060"/>
                </a:lnTo>
                <a:lnTo>
                  <a:pt x="0" y="166121"/>
                </a:lnTo>
                <a:lnTo>
                  <a:pt x="363618" y="166121"/>
                </a:lnTo>
                <a:lnTo>
                  <a:pt x="363618" y="242792"/>
                </a:lnTo>
                <a:lnTo>
                  <a:pt x="484824" y="121396"/>
                </a:lnTo>
                <a:close/>
              </a:path>
            </a:pathLst>
          </a:custGeom>
          <a:ln w="3175">
            <a:solidFill>
              <a:srgbClr val="000000"/>
            </a:solidFill>
          </a:ln>
        </p:spPr>
        <p:txBody>
          <a:bodyPr wrap="square" lIns="0" tIns="0" rIns="0" bIns="0" rtlCol="0"/>
          <a:lstStyle/>
          <a:p>
            <a:endParaRPr/>
          </a:p>
        </p:txBody>
      </p:sp>
      <p:sp>
        <p:nvSpPr>
          <p:cNvPr id="339" name="object 339"/>
          <p:cNvSpPr/>
          <p:nvPr/>
        </p:nvSpPr>
        <p:spPr>
          <a:xfrm>
            <a:off x="4677309" y="3818491"/>
            <a:ext cx="478444" cy="242792"/>
          </a:xfrm>
          <a:prstGeom prst="rect">
            <a:avLst/>
          </a:prstGeom>
          <a:blipFill>
            <a:blip r:embed="rId32" cstate="print"/>
            <a:stretch>
              <a:fillRect/>
            </a:stretch>
          </a:blipFill>
        </p:spPr>
        <p:txBody>
          <a:bodyPr wrap="square" lIns="0" tIns="0" rIns="0" bIns="0" rtlCol="0"/>
          <a:lstStyle/>
          <a:p>
            <a:endParaRPr/>
          </a:p>
        </p:txBody>
      </p:sp>
      <p:sp>
        <p:nvSpPr>
          <p:cNvPr id="340" name="object 340"/>
          <p:cNvSpPr/>
          <p:nvPr/>
        </p:nvSpPr>
        <p:spPr>
          <a:xfrm>
            <a:off x="4677309" y="3818491"/>
            <a:ext cx="478790" cy="243204"/>
          </a:xfrm>
          <a:custGeom>
            <a:avLst/>
            <a:gdLst/>
            <a:ahLst/>
            <a:cxnLst/>
            <a:rect l="l" t="t" r="r" b="b"/>
            <a:pathLst>
              <a:path w="478789" h="243204">
                <a:moveTo>
                  <a:pt x="0" y="121396"/>
                </a:moveTo>
                <a:lnTo>
                  <a:pt x="121206" y="242792"/>
                </a:lnTo>
                <a:lnTo>
                  <a:pt x="121206" y="166121"/>
                </a:lnTo>
                <a:lnTo>
                  <a:pt x="478444" y="166121"/>
                </a:lnTo>
                <a:lnTo>
                  <a:pt x="478444" y="83060"/>
                </a:lnTo>
                <a:lnTo>
                  <a:pt x="121206" y="83060"/>
                </a:lnTo>
                <a:lnTo>
                  <a:pt x="121206" y="0"/>
                </a:lnTo>
                <a:lnTo>
                  <a:pt x="0" y="121396"/>
                </a:lnTo>
                <a:close/>
              </a:path>
            </a:pathLst>
          </a:custGeom>
          <a:ln w="3175">
            <a:solidFill>
              <a:srgbClr val="000000"/>
            </a:solidFill>
          </a:ln>
        </p:spPr>
        <p:txBody>
          <a:bodyPr wrap="square" lIns="0" tIns="0" rIns="0" bIns="0" rtlCol="0"/>
          <a:lstStyle/>
          <a:p>
            <a:endParaRPr/>
          </a:p>
        </p:txBody>
      </p:sp>
      <p:sp>
        <p:nvSpPr>
          <p:cNvPr id="341" name="object 341"/>
          <p:cNvSpPr/>
          <p:nvPr/>
        </p:nvSpPr>
        <p:spPr>
          <a:xfrm>
            <a:off x="4626275" y="2419237"/>
            <a:ext cx="529478" cy="242792"/>
          </a:xfrm>
          <a:prstGeom prst="rect">
            <a:avLst/>
          </a:prstGeom>
          <a:blipFill>
            <a:blip r:embed="rId33" cstate="print"/>
            <a:stretch>
              <a:fillRect/>
            </a:stretch>
          </a:blipFill>
        </p:spPr>
        <p:txBody>
          <a:bodyPr wrap="square" lIns="0" tIns="0" rIns="0" bIns="0" rtlCol="0"/>
          <a:lstStyle/>
          <a:p>
            <a:endParaRPr/>
          </a:p>
        </p:txBody>
      </p:sp>
      <p:sp>
        <p:nvSpPr>
          <p:cNvPr id="342" name="object 342"/>
          <p:cNvSpPr/>
          <p:nvPr/>
        </p:nvSpPr>
        <p:spPr>
          <a:xfrm>
            <a:off x="4626275" y="2419237"/>
            <a:ext cx="529590" cy="243204"/>
          </a:xfrm>
          <a:custGeom>
            <a:avLst/>
            <a:gdLst/>
            <a:ahLst/>
            <a:cxnLst/>
            <a:rect l="l" t="t" r="r" b="b"/>
            <a:pathLst>
              <a:path w="529589" h="243205">
                <a:moveTo>
                  <a:pt x="0" y="121396"/>
                </a:moveTo>
                <a:lnTo>
                  <a:pt x="121206" y="242792"/>
                </a:lnTo>
                <a:lnTo>
                  <a:pt x="121206" y="159732"/>
                </a:lnTo>
                <a:lnTo>
                  <a:pt x="529479" y="159732"/>
                </a:lnTo>
                <a:lnTo>
                  <a:pt x="529479" y="83060"/>
                </a:lnTo>
                <a:lnTo>
                  <a:pt x="121206" y="83060"/>
                </a:lnTo>
                <a:lnTo>
                  <a:pt x="121206" y="0"/>
                </a:lnTo>
                <a:lnTo>
                  <a:pt x="0" y="121396"/>
                </a:lnTo>
                <a:close/>
              </a:path>
            </a:pathLst>
          </a:custGeom>
          <a:ln w="3175">
            <a:solidFill>
              <a:srgbClr val="000000"/>
            </a:solidFill>
          </a:ln>
        </p:spPr>
        <p:txBody>
          <a:bodyPr wrap="square" lIns="0" tIns="0" rIns="0" bIns="0" rtlCol="0"/>
          <a:lstStyle/>
          <a:p>
            <a:endParaRPr/>
          </a:p>
        </p:txBody>
      </p:sp>
      <p:sp>
        <p:nvSpPr>
          <p:cNvPr id="343" name="object 343"/>
          <p:cNvSpPr/>
          <p:nvPr/>
        </p:nvSpPr>
        <p:spPr>
          <a:xfrm>
            <a:off x="4651793" y="5275249"/>
            <a:ext cx="503961" cy="242792"/>
          </a:xfrm>
          <a:prstGeom prst="rect">
            <a:avLst/>
          </a:prstGeom>
          <a:blipFill>
            <a:blip r:embed="rId34" cstate="print"/>
            <a:stretch>
              <a:fillRect/>
            </a:stretch>
          </a:blipFill>
        </p:spPr>
        <p:txBody>
          <a:bodyPr wrap="square" lIns="0" tIns="0" rIns="0" bIns="0" rtlCol="0"/>
          <a:lstStyle/>
          <a:p>
            <a:endParaRPr/>
          </a:p>
        </p:txBody>
      </p:sp>
      <p:sp>
        <p:nvSpPr>
          <p:cNvPr id="344" name="object 344"/>
          <p:cNvSpPr/>
          <p:nvPr/>
        </p:nvSpPr>
        <p:spPr>
          <a:xfrm>
            <a:off x="4651792" y="5275249"/>
            <a:ext cx="504190" cy="243204"/>
          </a:xfrm>
          <a:custGeom>
            <a:avLst/>
            <a:gdLst/>
            <a:ahLst/>
            <a:cxnLst/>
            <a:rect l="l" t="t" r="r" b="b"/>
            <a:pathLst>
              <a:path w="504189" h="243204">
                <a:moveTo>
                  <a:pt x="0" y="121396"/>
                </a:moveTo>
                <a:lnTo>
                  <a:pt x="121206" y="242792"/>
                </a:lnTo>
                <a:lnTo>
                  <a:pt x="121206" y="166121"/>
                </a:lnTo>
                <a:lnTo>
                  <a:pt x="503961" y="166121"/>
                </a:lnTo>
                <a:lnTo>
                  <a:pt x="503961" y="83060"/>
                </a:lnTo>
                <a:lnTo>
                  <a:pt x="121206" y="83060"/>
                </a:lnTo>
                <a:lnTo>
                  <a:pt x="121206" y="0"/>
                </a:lnTo>
                <a:lnTo>
                  <a:pt x="0" y="121396"/>
                </a:lnTo>
                <a:close/>
              </a:path>
            </a:pathLst>
          </a:custGeom>
          <a:ln w="3175">
            <a:solidFill>
              <a:srgbClr val="000000"/>
            </a:solidFill>
          </a:ln>
        </p:spPr>
        <p:txBody>
          <a:bodyPr wrap="square" lIns="0" tIns="0" rIns="0" bIns="0" rtlCol="0"/>
          <a:lstStyle/>
          <a:p>
            <a:endParaRPr/>
          </a:p>
        </p:txBody>
      </p:sp>
      <p:sp>
        <p:nvSpPr>
          <p:cNvPr id="345" name="object 345"/>
          <p:cNvSpPr/>
          <p:nvPr/>
        </p:nvSpPr>
        <p:spPr>
          <a:xfrm>
            <a:off x="5760254" y="1824353"/>
            <a:ext cx="470025" cy="3863773"/>
          </a:xfrm>
          <a:prstGeom prst="rect">
            <a:avLst/>
          </a:prstGeom>
          <a:blipFill>
            <a:blip r:embed="rId35" cstate="print"/>
            <a:stretch>
              <a:fillRect/>
            </a:stretch>
          </a:blipFill>
        </p:spPr>
        <p:txBody>
          <a:bodyPr wrap="square" lIns="0" tIns="0" rIns="0" bIns="0" rtlCol="0"/>
          <a:lstStyle/>
          <a:p>
            <a:endParaRPr/>
          </a:p>
        </p:txBody>
      </p:sp>
      <p:sp>
        <p:nvSpPr>
          <p:cNvPr id="346" name="object 346"/>
          <p:cNvSpPr/>
          <p:nvPr/>
        </p:nvSpPr>
        <p:spPr>
          <a:xfrm>
            <a:off x="5760168" y="1824353"/>
            <a:ext cx="470534" cy="3863975"/>
          </a:xfrm>
          <a:custGeom>
            <a:avLst/>
            <a:gdLst/>
            <a:ahLst/>
            <a:cxnLst/>
            <a:rect l="l" t="t" r="r" b="b"/>
            <a:pathLst>
              <a:path w="470535" h="3863975">
                <a:moveTo>
                  <a:pt x="0" y="1931865"/>
                </a:moveTo>
                <a:lnTo>
                  <a:pt x="84" y="1879559"/>
                </a:lnTo>
                <a:lnTo>
                  <a:pt x="336" y="1827596"/>
                </a:lnTo>
                <a:lnTo>
                  <a:pt x="754" y="1775994"/>
                </a:lnTo>
                <a:lnTo>
                  <a:pt x="1335" y="1724770"/>
                </a:lnTo>
                <a:lnTo>
                  <a:pt x="2077" y="1673942"/>
                </a:lnTo>
                <a:lnTo>
                  <a:pt x="2979" y="1623528"/>
                </a:lnTo>
                <a:lnTo>
                  <a:pt x="4037" y="1573544"/>
                </a:lnTo>
                <a:lnTo>
                  <a:pt x="5251" y="1524008"/>
                </a:lnTo>
                <a:lnTo>
                  <a:pt x="6617" y="1474939"/>
                </a:lnTo>
                <a:lnTo>
                  <a:pt x="8133" y="1426353"/>
                </a:lnTo>
                <a:lnTo>
                  <a:pt x="9798" y="1378268"/>
                </a:lnTo>
                <a:lnTo>
                  <a:pt x="11609" y="1330701"/>
                </a:lnTo>
                <a:lnTo>
                  <a:pt x="13565" y="1283670"/>
                </a:lnTo>
                <a:lnTo>
                  <a:pt x="15662" y="1237193"/>
                </a:lnTo>
                <a:lnTo>
                  <a:pt x="17900" y="1191287"/>
                </a:lnTo>
                <a:lnTo>
                  <a:pt x="20275" y="1145969"/>
                </a:lnTo>
                <a:lnTo>
                  <a:pt x="22786" y="1101258"/>
                </a:lnTo>
                <a:lnTo>
                  <a:pt x="25430" y="1057170"/>
                </a:lnTo>
                <a:lnTo>
                  <a:pt x="28205" y="1013723"/>
                </a:lnTo>
                <a:lnTo>
                  <a:pt x="31110" y="970935"/>
                </a:lnTo>
                <a:lnTo>
                  <a:pt x="34142" y="928823"/>
                </a:lnTo>
                <a:lnTo>
                  <a:pt x="37299" y="887405"/>
                </a:lnTo>
                <a:lnTo>
                  <a:pt x="40579" y="846698"/>
                </a:lnTo>
                <a:lnTo>
                  <a:pt x="43979" y="806720"/>
                </a:lnTo>
                <a:lnTo>
                  <a:pt x="47498" y="767488"/>
                </a:lnTo>
                <a:lnTo>
                  <a:pt x="51133" y="729019"/>
                </a:lnTo>
                <a:lnTo>
                  <a:pt x="58744" y="654445"/>
                </a:lnTo>
                <a:lnTo>
                  <a:pt x="66795" y="583136"/>
                </a:lnTo>
                <a:lnTo>
                  <a:pt x="75269" y="515232"/>
                </a:lnTo>
                <a:lnTo>
                  <a:pt x="84148" y="450875"/>
                </a:lnTo>
                <a:lnTo>
                  <a:pt x="93417" y="390203"/>
                </a:lnTo>
                <a:lnTo>
                  <a:pt x="103056" y="333358"/>
                </a:lnTo>
                <a:lnTo>
                  <a:pt x="113051" y="280479"/>
                </a:lnTo>
                <a:lnTo>
                  <a:pt x="123383" y="231707"/>
                </a:lnTo>
                <a:lnTo>
                  <a:pt x="134035" y="187182"/>
                </a:lnTo>
                <a:lnTo>
                  <a:pt x="144990" y="147044"/>
                </a:lnTo>
                <a:lnTo>
                  <a:pt x="161954" y="95370"/>
                </a:lnTo>
                <a:lnTo>
                  <a:pt x="179505" y="54355"/>
                </a:lnTo>
                <a:lnTo>
                  <a:pt x="203718" y="17068"/>
                </a:lnTo>
                <a:lnTo>
                  <a:pt x="235097" y="0"/>
                </a:lnTo>
                <a:lnTo>
                  <a:pt x="241464" y="694"/>
                </a:lnTo>
                <a:lnTo>
                  <a:pt x="272630" y="24473"/>
                </a:lnTo>
                <a:lnTo>
                  <a:pt x="296629" y="66813"/>
                </a:lnTo>
                <a:lnTo>
                  <a:pt x="313995" y="111434"/>
                </a:lnTo>
                <a:lnTo>
                  <a:pt x="330754" y="166556"/>
                </a:lnTo>
                <a:lnTo>
                  <a:pt x="341561" y="208905"/>
                </a:lnTo>
                <a:lnTo>
                  <a:pt x="352056" y="255571"/>
                </a:lnTo>
                <a:lnTo>
                  <a:pt x="362221" y="306414"/>
                </a:lnTo>
                <a:lnTo>
                  <a:pt x="372039" y="361293"/>
                </a:lnTo>
                <a:lnTo>
                  <a:pt x="381494" y="420069"/>
                </a:lnTo>
                <a:lnTo>
                  <a:pt x="390569" y="482601"/>
                </a:lnTo>
                <a:lnTo>
                  <a:pt x="399246" y="548749"/>
                </a:lnTo>
                <a:lnTo>
                  <a:pt x="407508" y="618373"/>
                </a:lnTo>
                <a:lnTo>
                  <a:pt x="415339" y="691333"/>
                </a:lnTo>
                <a:lnTo>
                  <a:pt x="422721" y="767488"/>
                </a:lnTo>
                <a:lnTo>
                  <a:pt x="426239" y="806720"/>
                </a:lnTo>
                <a:lnTo>
                  <a:pt x="429637" y="846698"/>
                </a:lnTo>
                <a:lnTo>
                  <a:pt x="432916" y="887405"/>
                </a:lnTo>
                <a:lnTo>
                  <a:pt x="436071" y="928823"/>
                </a:lnTo>
                <a:lnTo>
                  <a:pt x="439102" y="970935"/>
                </a:lnTo>
                <a:lnTo>
                  <a:pt x="442005" y="1013723"/>
                </a:lnTo>
                <a:lnTo>
                  <a:pt x="444779" y="1057170"/>
                </a:lnTo>
                <a:lnTo>
                  <a:pt x="447422" y="1101258"/>
                </a:lnTo>
                <a:lnTo>
                  <a:pt x="449931" y="1145969"/>
                </a:lnTo>
                <a:lnTo>
                  <a:pt x="452305" y="1191287"/>
                </a:lnTo>
                <a:lnTo>
                  <a:pt x="454541" y="1237193"/>
                </a:lnTo>
                <a:lnTo>
                  <a:pt x="456638" y="1283670"/>
                </a:lnTo>
                <a:lnTo>
                  <a:pt x="458592" y="1330701"/>
                </a:lnTo>
                <a:lnTo>
                  <a:pt x="460402" y="1378268"/>
                </a:lnTo>
                <a:lnTo>
                  <a:pt x="462066" y="1426353"/>
                </a:lnTo>
                <a:lnTo>
                  <a:pt x="463581" y="1474939"/>
                </a:lnTo>
                <a:lnTo>
                  <a:pt x="464947" y="1524008"/>
                </a:lnTo>
                <a:lnTo>
                  <a:pt x="466159" y="1573544"/>
                </a:lnTo>
                <a:lnTo>
                  <a:pt x="467217" y="1623528"/>
                </a:lnTo>
                <a:lnTo>
                  <a:pt x="468118" y="1673942"/>
                </a:lnTo>
                <a:lnTo>
                  <a:pt x="468859" y="1724770"/>
                </a:lnTo>
                <a:lnTo>
                  <a:pt x="469440" y="1775994"/>
                </a:lnTo>
                <a:lnTo>
                  <a:pt x="469857" y="1827596"/>
                </a:lnTo>
                <a:lnTo>
                  <a:pt x="470109" y="1879559"/>
                </a:lnTo>
                <a:lnTo>
                  <a:pt x="470194" y="1931865"/>
                </a:lnTo>
                <a:lnTo>
                  <a:pt x="470109" y="1984175"/>
                </a:lnTo>
                <a:lnTo>
                  <a:pt x="469857" y="2036142"/>
                </a:lnTo>
                <a:lnTo>
                  <a:pt x="469440" y="2087747"/>
                </a:lnTo>
                <a:lnTo>
                  <a:pt x="468859" y="2138975"/>
                </a:lnTo>
                <a:lnTo>
                  <a:pt x="468118" y="2189806"/>
                </a:lnTo>
                <a:lnTo>
                  <a:pt x="467217" y="2240224"/>
                </a:lnTo>
                <a:lnTo>
                  <a:pt x="466159" y="2290211"/>
                </a:lnTo>
                <a:lnTo>
                  <a:pt x="464947" y="2339749"/>
                </a:lnTo>
                <a:lnTo>
                  <a:pt x="463581" y="2388821"/>
                </a:lnTo>
                <a:lnTo>
                  <a:pt x="462066" y="2437409"/>
                </a:lnTo>
                <a:lnTo>
                  <a:pt x="460402" y="2485497"/>
                </a:lnTo>
                <a:lnTo>
                  <a:pt x="458592" y="2533066"/>
                </a:lnTo>
                <a:lnTo>
                  <a:pt x="456638" y="2580098"/>
                </a:lnTo>
                <a:lnTo>
                  <a:pt x="454541" y="2626577"/>
                </a:lnTo>
                <a:lnTo>
                  <a:pt x="452305" y="2672485"/>
                </a:lnTo>
                <a:lnTo>
                  <a:pt x="449931" y="2717804"/>
                </a:lnTo>
                <a:lnTo>
                  <a:pt x="447422" y="2762517"/>
                </a:lnTo>
                <a:lnTo>
                  <a:pt x="444779" y="2806607"/>
                </a:lnTo>
                <a:lnTo>
                  <a:pt x="442005" y="2850054"/>
                </a:lnTo>
                <a:lnTo>
                  <a:pt x="439102" y="2892844"/>
                </a:lnTo>
                <a:lnTo>
                  <a:pt x="436071" y="2934956"/>
                </a:lnTo>
                <a:lnTo>
                  <a:pt x="432916" y="2976375"/>
                </a:lnTo>
                <a:lnTo>
                  <a:pt x="429637" y="3017083"/>
                </a:lnTo>
                <a:lnTo>
                  <a:pt x="426239" y="3057062"/>
                </a:lnTo>
                <a:lnTo>
                  <a:pt x="422721" y="3096294"/>
                </a:lnTo>
                <a:lnTo>
                  <a:pt x="419087" y="3134763"/>
                </a:lnTo>
                <a:lnTo>
                  <a:pt x="411479" y="3209338"/>
                </a:lnTo>
                <a:lnTo>
                  <a:pt x="403430" y="3280648"/>
                </a:lnTo>
                <a:lnTo>
                  <a:pt x="394958" y="3348551"/>
                </a:lnTo>
                <a:lnTo>
                  <a:pt x="386080" y="3412908"/>
                </a:lnTo>
                <a:lnTo>
                  <a:pt x="376813" y="3473579"/>
                </a:lnTo>
                <a:lnTo>
                  <a:pt x="367174" y="3530424"/>
                </a:lnTo>
                <a:lnTo>
                  <a:pt x="357180" y="3583301"/>
                </a:lnTo>
                <a:lnTo>
                  <a:pt x="346848" y="3632072"/>
                </a:lnTo>
                <a:lnTo>
                  <a:pt x="336196" y="3676596"/>
                </a:lnTo>
                <a:lnTo>
                  <a:pt x="325239" y="3716733"/>
                </a:lnTo>
                <a:lnTo>
                  <a:pt x="308271" y="3768406"/>
                </a:lnTo>
                <a:lnTo>
                  <a:pt x="290716" y="3809420"/>
                </a:lnTo>
                <a:lnTo>
                  <a:pt x="266493" y="3846705"/>
                </a:lnTo>
                <a:lnTo>
                  <a:pt x="235097" y="3863773"/>
                </a:lnTo>
                <a:lnTo>
                  <a:pt x="228733" y="3863079"/>
                </a:lnTo>
                <a:lnTo>
                  <a:pt x="197584" y="3839301"/>
                </a:lnTo>
                <a:lnTo>
                  <a:pt x="173593" y="3796962"/>
                </a:lnTo>
                <a:lnTo>
                  <a:pt x="156232" y="3752343"/>
                </a:lnTo>
                <a:lnTo>
                  <a:pt x="139476" y="3697222"/>
                </a:lnTo>
                <a:lnTo>
                  <a:pt x="128670" y="3654874"/>
                </a:lnTo>
                <a:lnTo>
                  <a:pt x="118176" y="3608209"/>
                </a:lnTo>
                <a:lnTo>
                  <a:pt x="108010" y="3557367"/>
                </a:lnTo>
                <a:lnTo>
                  <a:pt x="98191" y="3502488"/>
                </a:lnTo>
                <a:lnTo>
                  <a:pt x="88735" y="3443713"/>
                </a:lnTo>
                <a:lnTo>
                  <a:pt x="79659" y="3381182"/>
                </a:lnTo>
                <a:lnTo>
                  <a:pt x="70980" y="3315034"/>
                </a:lnTo>
                <a:lnTo>
                  <a:pt x="62715" y="3245410"/>
                </a:lnTo>
                <a:lnTo>
                  <a:pt x="54882" y="3172450"/>
                </a:lnTo>
                <a:lnTo>
                  <a:pt x="47498" y="3096294"/>
                </a:lnTo>
                <a:lnTo>
                  <a:pt x="43979" y="3057062"/>
                </a:lnTo>
                <a:lnTo>
                  <a:pt x="40579" y="3017083"/>
                </a:lnTo>
                <a:lnTo>
                  <a:pt x="37299" y="2976375"/>
                </a:lnTo>
                <a:lnTo>
                  <a:pt x="34142" y="2934956"/>
                </a:lnTo>
                <a:lnTo>
                  <a:pt x="31110" y="2892844"/>
                </a:lnTo>
                <a:lnTo>
                  <a:pt x="28205" y="2850054"/>
                </a:lnTo>
                <a:lnTo>
                  <a:pt x="25430" y="2806607"/>
                </a:lnTo>
                <a:lnTo>
                  <a:pt x="22786" y="2762517"/>
                </a:lnTo>
                <a:lnTo>
                  <a:pt x="20275" y="2717804"/>
                </a:lnTo>
                <a:lnTo>
                  <a:pt x="17900" y="2672485"/>
                </a:lnTo>
                <a:lnTo>
                  <a:pt x="15662" y="2626577"/>
                </a:lnTo>
                <a:lnTo>
                  <a:pt x="13565" y="2580098"/>
                </a:lnTo>
                <a:lnTo>
                  <a:pt x="11609" y="2533066"/>
                </a:lnTo>
                <a:lnTo>
                  <a:pt x="9798" y="2485497"/>
                </a:lnTo>
                <a:lnTo>
                  <a:pt x="8133" y="2437409"/>
                </a:lnTo>
                <a:lnTo>
                  <a:pt x="6617" y="2388821"/>
                </a:lnTo>
                <a:lnTo>
                  <a:pt x="5251" y="2339749"/>
                </a:lnTo>
                <a:lnTo>
                  <a:pt x="4037" y="2290211"/>
                </a:lnTo>
                <a:lnTo>
                  <a:pt x="2979" y="2240224"/>
                </a:lnTo>
                <a:lnTo>
                  <a:pt x="2077" y="2189806"/>
                </a:lnTo>
                <a:lnTo>
                  <a:pt x="1335" y="2138975"/>
                </a:lnTo>
                <a:lnTo>
                  <a:pt x="754" y="2087747"/>
                </a:lnTo>
                <a:lnTo>
                  <a:pt x="336" y="2036142"/>
                </a:lnTo>
                <a:lnTo>
                  <a:pt x="84" y="1984175"/>
                </a:lnTo>
                <a:lnTo>
                  <a:pt x="0" y="1931865"/>
                </a:lnTo>
                <a:close/>
              </a:path>
            </a:pathLst>
          </a:custGeom>
          <a:ln w="3175">
            <a:solidFill>
              <a:srgbClr val="000000"/>
            </a:solidFill>
          </a:ln>
        </p:spPr>
        <p:txBody>
          <a:bodyPr wrap="square" lIns="0" tIns="0" rIns="0" bIns="0" rtlCol="0"/>
          <a:lstStyle/>
          <a:p>
            <a:endParaRPr/>
          </a:p>
        </p:txBody>
      </p:sp>
      <p:sp>
        <p:nvSpPr>
          <p:cNvPr id="347" name="object 347"/>
          <p:cNvSpPr txBox="1"/>
          <p:nvPr/>
        </p:nvSpPr>
        <p:spPr>
          <a:xfrm>
            <a:off x="5922855" y="3501372"/>
            <a:ext cx="144780" cy="483234"/>
          </a:xfrm>
          <a:prstGeom prst="rect">
            <a:avLst/>
          </a:prstGeom>
        </p:spPr>
        <p:txBody>
          <a:bodyPr vert="horz" wrap="square" lIns="0" tIns="0" rIns="0" bIns="0" rtlCol="0">
            <a:spAutoFit/>
          </a:bodyPr>
          <a:lstStyle/>
          <a:p>
            <a:pPr marL="12700" marR="5080" algn="just">
              <a:lnSpc>
                <a:spcPct val="115700"/>
              </a:lnSpc>
            </a:pPr>
            <a:r>
              <a:rPr sz="900" spc="25" dirty="0">
                <a:solidFill>
                  <a:srgbClr val="00AFEF"/>
                </a:solidFill>
                <a:latin typeface="宋体"/>
                <a:cs typeface="宋体"/>
              </a:rPr>
              <a:t>中  匹  配</a:t>
            </a:r>
            <a:endParaRPr sz="900">
              <a:latin typeface="宋体"/>
              <a:cs typeface="宋体"/>
            </a:endParaRPr>
          </a:p>
        </p:txBody>
      </p:sp>
      <p:sp>
        <p:nvSpPr>
          <p:cNvPr id="348" name="object 348"/>
          <p:cNvSpPr/>
          <p:nvPr/>
        </p:nvSpPr>
        <p:spPr>
          <a:xfrm>
            <a:off x="6119024" y="5447760"/>
            <a:ext cx="294005" cy="0"/>
          </a:xfrm>
          <a:custGeom>
            <a:avLst/>
            <a:gdLst/>
            <a:ahLst/>
            <a:cxnLst/>
            <a:rect l="l" t="t" r="r" b="b"/>
            <a:pathLst>
              <a:path w="294004">
                <a:moveTo>
                  <a:pt x="0" y="0"/>
                </a:moveTo>
                <a:lnTo>
                  <a:pt x="293446" y="0"/>
                </a:lnTo>
              </a:path>
            </a:pathLst>
          </a:custGeom>
          <a:ln w="8519">
            <a:solidFill>
              <a:srgbClr val="000000"/>
            </a:solidFill>
          </a:ln>
        </p:spPr>
        <p:txBody>
          <a:bodyPr wrap="square" lIns="0" tIns="0" rIns="0" bIns="0" rtlCol="0"/>
          <a:lstStyle/>
          <a:p>
            <a:endParaRPr/>
          </a:p>
        </p:txBody>
      </p:sp>
      <p:sp>
        <p:nvSpPr>
          <p:cNvPr id="349" name="object 349"/>
          <p:cNvSpPr/>
          <p:nvPr/>
        </p:nvSpPr>
        <p:spPr>
          <a:xfrm>
            <a:off x="5564028" y="5447760"/>
            <a:ext cx="319405" cy="0"/>
          </a:xfrm>
          <a:custGeom>
            <a:avLst/>
            <a:gdLst/>
            <a:ahLst/>
            <a:cxnLst/>
            <a:rect l="l" t="t" r="r" b="b"/>
            <a:pathLst>
              <a:path w="319404">
                <a:moveTo>
                  <a:pt x="0" y="0"/>
                </a:moveTo>
                <a:lnTo>
                  <a:pt x="318963" y="0"/>
                </a:lnTo>
              </a:path>
            </a:pathLst>
          </a:custGeom>
          <a:ln w="8519">
            <a:solidFill>
              <a:srgbClr val="000000"/>
            </a:solidFill>
          </a:ln>
        </p:spPr>
        <p:txBody>
          <a:bodyPr wrap="square" lIns="0" tIns="0" rIns="0" bIns="0" rtlCol="0"/>
          <a:lstStyle/>
          <a:p>
            <a:endParaRPr/>
          </a:p>
        </p:txBody>
      </p:sp>
      <p:sp>
        <p:nvSpPr>
          <p:cNvPr id="350" name="object 350"/>
          <p:cNvSpPr/>
          <p:nvPr/>
        </p:nvSpPr>
        <p:spPr>
          <a:xfrm>
            <a:off x="5519372" y="5415814"/>
            <a:ext cx="59690" cy="64135"/>
          </a:xfrm>
          <a:custGeom>
            <a:avLst/>
            <a:gdLst/>
            <a:ahLst/>
            <a:cxnLst/>
            <a:rect l="l" t="t" r="r" b="b"/>
            <a:pathLst>
              <a:path w="59689" h="64135">
                <a:moveTo>
                  <a:pt x="57413" y="0"/>
                </a:moveTo>
                <a:lnTo>
                  <a:pt x="0" y="31946"/>
                </a:lnTo>
                <a:lnTo>
                  <a:pt x="57413" y="63892"/>
                </a:lnTo>
                <a:lnTo>
                  <a:pt x="59624" y="60826"/>
                </a:lnTo>
                <a:lnTo>
                  <a:pt x="54314" y="46124"/>
                </a:lnTo>
                <a:lnTo>
                  <a:pt x="52543" y="30807"/>
                </a:lnTo>
                <a:lnTo>
                  <a:pt x="54314" y="15506"/>
                </a:lnTo>
                <a:lnTo>
                  <a:pt x="59624" y="851"/>
                </a:lnTo>
                <a:lnTo>
                  <a:pt x="57413" y="0"/>
                </a:lnTo>
                <a:close/>
              </a:path>
            </a:pathLst>
          </a:custGeom>
          <a:solidFill>
            <a:srgbClr val="000000"/>
          </a:solidFill>
        </p:spPr>
        <p:txBody>
          <a:bodyPr wrap="square" lIns="0" tIns="0" rIns="0" bIns="0" rtlCol="0"/>
          <a:lstStyle/>
          <a:p>
            <a:endParaRPr/>
          </a:p>
        </p:txBody>
      </p:sp>
      <p:sp>
        <p:nvSpPr>
          <p:cNvPr id="351" name="object 351"/>
          <p:cNvSpPr/>
          <p:nvPr/>
        </p:nvSpPr>
        <p:spPr>
          <a:xfrm>
            <a:off x="6399542" y="5415814"/>
            <a:ext cx="57785" cy="64135"/>
          </a:xfrm>
          <a:custGeom>
            <a:avLst/>
            <a:gdLst/>
            <a:ahLst/>
            <a:cxnLst/>
            <a:rect l="l" t="t" r="r" b="b"/>
            <a:pathLst>
              <a:path w="57785" h="64135">
                <a:moveTo>
                  <a:pt x="170" y="0"/>
                </a:moveTo>
                <a:lnTo>
                  <a:pt x="0" y="851"/>
                </a:lnTo>
                <a:lnTo>
                  <a:pt x="5310" y="15506"/>
                </a:lnTo>
                <a:lnTo>
                  <a:pt x="7080" y="30807"/>
                </a:lnTo>
                <a:lnTo>
                  <a:pt x="5310" y="46124"/>
                </a:lnTo>
                <a:lnTo>
                  <a:pt x="0" y="60826"/>
                </a:lnTo>
                <a:lnTo>
                  <a:pt x="170" y="63892"/>
                </a:lnTo>
                <a:lnTo>
                  <a:pt x="57583" y="31946"/>
                </a:lnTo>
                <a:lnTo>
                  <a:pt x="170" y="0"/>
                </a:lnTo>
                <a:close/>
              </a:path>
            </a:pathLst>
          </a:custGeom>
          <a:solidFill>
            <a:srgbClr val="000000"/>
          </a:solidFill>
        </p:spPr>
        <p:txBody>
          <a:bodyPr wrap="square" lIns="0" tIns="0" rIns="0" bIns="0" rtlCol="0"/>
          <a:lstStyle/>
          <a:p>
            <a:endParaRPr/>
          </a:p>
        </p:txBody>
      </p:sp>
      <p:sp>
        <p:nvSpPr>
          <p:cNvPr id="352" name="object 352"/>
          <p:cNvSpPr/>
          <p:nvPr/>
        </p:nvSpPr>
        <p:spPr>
          <a:xfrm>
            <a:off x="5564027" y="4112398"/>
            <a:ext cx="848994" cy="0"/>
          </a:xfrm>
          <a:custGeom>
            <a:avLst/>
            <a:gdLst/>
            <a:ahLst/>
            <a:cxnLst/>
            <a:rect l="l" t="t" r="r" b="b"/>
            <a:pathLst>
              <a:path w="848995">
                <a:moveTo>
                  <a:pt x="0" y="0"/>
                </a:moveTo>
                <a:lnTo>
                  <a:pt x="848442" y="0"/>
                </a:lnTo>
              </a:path>
            </a:pathLst>
          </a:custGeom>
          <a:ln w="8519">
            <a:solidFill>
              <a:srgbClr val="000000"/>
            </a:solidFill>
          </a:ln>
        </p:spPr>
        <p:txBody>
          <a:bodyPr wrap="square" lIns="0" tIns="0" rIns="0" bIns="0" rtlCol="0"/>
          <a:lstStyle/>
          <a:p>
            <a:endParaRPr/>
          </a:p>
        </p:txBody>
      </p:sp>
      <p:sp>
        <p:nvSpPr>
          <p:cNvPr id="353" name="object 353"/>
          <p:cNvSpPr/>
          <p:nvPr/>
        </p:nvSpPr>
        <p:spPr>
          <a:xfrm>
            <a:off x="5519372" y="4080112"/>
            <a:ext cx="59690" cy="60325"/>
          </a:xfrm>
          <a:custGeom>
            <a:avLst/>
            <a:gdLst/>
            <a:ahLst/>
            <a:cxnLst/>
            <a:rect l="l" t="t" r="r" b="b"/>
            <a:pathLst>
              <a:path w="59689" h="60325">
                <a:moveTo>
                  <a:pt x="59624" y="0"/>
                </a:moveTo>
                <a:lnTo>
                  <a:pt x="57413" y="340"/>
                </a:lnTo>
                <a:lnTo>
                  <a:pt x="0" y="32287"/>
                </a:lnTo>
                <a:lnTo>
                  <a:pt x="57413" y="57844"/>
                </a:lnTo>
                <a:lnTo>
                  <a:pt x="59624" y="59974"/>
                </a:lnTo>
                <a:lnTo>
                  <a:pt x="54314" y="45320"/>
                </a:lnTo>
                <a:lnTo>
                  <a:pt x="52543" y="30019"/>
                </a:lnTo>
                <a:lnTo>
                  <a:pt x="54314" y="14702"/>
                </a:lnTo>
                <a:lnTo>
                  <a:pt x="59624" y="0"/>
                </a:lnTo>
                <a:close/>
              </a:path>
            </a:pathLst>
          </a:custGeom>
          <a:solidFill>
            <a:srgbClr val="000000"/>
          </a:solidFill>
        </p:spPr>
        <p:txBody>
          <a:bodyPr wrap="square" lIns="0" tIns="0" rIns="0" bIns="0" rtlCol="0"/>
          <a:lstStyle/>
          <a:p>
            <a:endParaRPr/>
          </a:p>
        </p:txBody>
      </p:sp>
      <p:sp>
        <p:nvSpPr>
          <p:cNvPr id="354" name="object 354"/>
          <p:cNvSpPr/>
          <p:nvPr/>
        </p:nvSpPr>
        <p:spPr>
          <a:xfrm>
            <a:off x="6399542" y="4080112"/>
            <a:ext cx="57785" cy="60325"/>
          </a:xfrm>
          <a:custGeom>
            <a:avLst/>
            <a:gdLst/>
            <a:ahLst/>
            <a:cxnLst/>
            <a:rect l="l" t="t" r="r" b="b"/>
            <a:pathLst>
              <a:path w="57785" h="60325">
                <a:moveTo>
                  <a:pt x="887" y="57524"/>
                </a:moveTo>
                <a:lnTo>
                  <a:pt x="170" y="57844"/>
                </a:lnTo>
                <a:lnTo>
                  <a:pt x="0" y="59974"/>
                </a:lnTo>
                <a:lnTo>
                  <a:pt x="887" y="57524"/>
                </a:lnTo>
                <a:close/>
              </a:path>
              <a:path w="57785" h="60325">
                <a:moveTo>
                  <a:pt x="0" y="0"/>
                </a:moveTo>
                <a:lnTo>
                  <a:pt x="5310" y="14702"/>
                </a:lnTo>
                <a:lnTo>
                  <a:pt x="7080" y="30019"/>
                </a:lnTo>
                <a:lnTo>
                  <a:pt x="5310" y="45320"/>
                </a:lnTo>
                <a:lnTo>
                  <a:pt x="887" y="57524"/>
                </a:lnTo>
                <a:lnTo>
                  <a:pt x="57583" y="32287"/>
                </a:lnTo>
                <a:lnTo>
                  <a:pt x="170" y="340"/>
                </a:lnTo>
                <a:lnTo>
                  <a:pt x="0" y="0"/>
                </a:lnTo>
                <a:close/>
              </a:path>
            </a:pathLst>
          </a:custGeom>
          <a:solidFill>
            <a:srgbClr val="000000"/>
          </a:solidFill>
        </p:spPr>
        <p:txBody>
          <a:bodyPr wrap="square" lIns="0" tIns="0" rIns="0" bIns="0" rtlCol="0"/>
          <a:lstStyle/>
          <a:p>
            <a:endParaRPr/>
          </a:p>
        </p:txBody>
      </p:sp>
      <p:sp>
        <p:nvSpPr>
          <p:cNvPr id="355" name="object 355"/>
          <p:cNvSpPr/>
          <p:nvPr/>
        </p:nvSpPr>
        <p:spPr>
          <a:xfrm>
            <a:off x="5882990" y="5204925"/>
            <a:ext cx="236220" cy="1086485"/>
          </a:xfrm>
          <a:custGeom>
            <a:avLst/>
            <a:gdLst/>
            <a:ahLst/>
            <a:cxnLst/>
            <a:rect l="l" t="t" r="r" b="b"/>
            <a:pathLst>
              <a:path w="236220" h="1086485">
                <a:moveTo>
                  <a:pt x="0" y="1086179"/>
                </a:moveTo>
                <a:lnTo>
                  <a:pt x="236032" y="1086179"/>
                </a:lnTo>
                <a:lnTo>
                  <a:pt x="236032" y="0"/>
                </a:lnTo>
                <a:lnTo>
                  <a:pt x="0" y="0"/>
                </a:lnTo>
                <a:lnTo>
                  <a:pt x="0" y="1086179"/>
                </a:lnTo>
                <a:close/>
              </a:path>
            </a:pathLst>
          </a:custGeom>
          <a:solidFill>
            <a:srgbClr val="FFFFFF"/>
          </a:solidFill>
        </p:spPr>
        <p:txBody>
          <a:bodyPr wrap="square" lIns="0" tIns="0" rIns="0" bIns="0" rtlCol="0"/>
          <a:lstStyle/>
          <a:p>
            <a:endParaRPr/>
          </a:p>
        </p:txBody>
      </p:sp>
      <p:sp>
        <p:nvSpPr>
          <p:cNvPr id="356" name="object 356"/>
          <p:cNvSpPr/>
          <p:nvPr/>
        </p:nvSpPr>
        <p:spPr>
          <a:xfrm>
            <a:off x="5882990" y="6291103"/>
            <a:ext cx="236220" cy="0"/>
          </a:xfrm>
          <a:custGeom>
            <a:avLst/>
            <a:gdLst/>
            <a:ahLst/>
            <a:cxnLst/>
            <a:rect l="l" t="t" r="r" b="b"/>
            <a:pathLst>
              <a:path w="236220">
                <a:moveTo>
                  <a:pt x="0" y="0"/>
                </a:moveTo>
                <a:lnTo>
                  <a:pt x="236032" y="0"/>
                </a:lnTo>
                <a:lnTo>
                  <a:pt x="236032" y="0"/>
                </a:lnTo>
              </a:path>
            </a:pathLst>
          </a:custGeom>
          <a:ln w="3175">
            <a:solidFill>
              <a:srgbClr val="FFFFFF"/>
            </a:solidFill>
          </a:ln>
        </p:spPr>
        <p:txBody>
          <a:bodyPr wrap="square" lIns="0" tIns="0" rIns="0" bIns="0" rtlCol="0"/>
          <a:lstStyle/>
          <a:p>
            <a:endParaRPr/>
          </a:p>
        </p:txBody>
      </p:sp>
      <p:sp>
        <p:nvSpPr>
          <p:cNvPr id="357" name="object 357"/>
          <p:cNvSpPr/>
          <p:nvPr/>
        </p:nvSpPr>
        <p:spPr>
          <a:xfrm>
            <a:off x="5882990" y="6290039"/>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58" name="object 358"/>
          <p:cNvSpPr/>
          <p:nvPr/>
        </p:nvSpPr>
        <p:spPr>
          <a:xfrm>
            <a:off x="6119023" y="5204968"/>
            <a:ext cx="0" cy="1086485"/>
          </a:xfrm>
          <a:custGeom>
            <a:avLst/>
            <a:gdLst/>
            <a:ahLst/>
            <a:cxnLst/>
            <a:rect l="l" t="t" r="r" b="b"/>
            <a:pathLst>
              <a:path h="1086485">
                <a:moveTo>
                  <a:pt x="0" y="1086136"/>
                </a:moveTo>
                <a:lnTo>
                  <a:pt x="0" y="0"/>
                </a:lnTo>
                <a:lnTo>
                  <a:pt x="0" y="0"/>
                </a:lnTo>
              </a:path>
            </a:pathLst>
          </a:custGeom>
          <a:ln w="3175">
            <a:solidFill>
              <a:srgbClr val="FFFFFF"/>
            </a:solidFill>
          </a:ln>
        </p:spPr>
        <p:txBody>
          <a:bodyPr wrap="square" lIns="0" tIns="0" rIns="0" bIns="0" rtlCol="0"/>
          <a:lstStyle/>
          <a:p>
            <a:endParaRPr/>
          </a:p>
        </p:txBody>
      </p:sp>
      <p:sp>
        <p:nvSpPr>
          <p:cNvPr id="359" name="object 359"/>
          <p:cNvSpPr/>
          <p:nvPr/>
        </p:nvSpPr>
        <p:spPr>
          <a:xfrm>
            <a:off x="5870231" y="5192147"/>
            <a:ext cx="242412" cy="1086179"/>
          </a:xfrm>
          <a:prstGeom prst="rect">
            <a:avLst/>
          </a:prstGeom>
          <a:blipFill>
            <a:blip r:embed="rId36" cstate="print"/>
            <a:stretch>
              <a:fillRect/>
            </a:stretch>
          </a:blipFill>
        </p:spPr>
        <p:txBody>
          <a:bodyPr wrap="square" lIns="0" tIns="0" rIns="0" bIns="0" rtlCol="0"/>
          <a:lstStyle/>
          <a:p>
            <a:endParaRPr/>
          </a:p>
        </p:txBody>
      </p:sp>
      <p:sp>
        <p:nvSpPr>
          <p:cNvPr id="360" name="object 360"/>
          <p:cNvSpPr/>
          <p:nvPr/>
        </p:nvSpPr>
        <p:spPr>
          <a:xfrm>
            <a:off x="5870231" y="5192147"/>
            <a:ext cx="242570" cy="1086485"/>
          </a:xfrm>
          <a:custGeom>
            <a:avLst/>
            <a:gdLst/>
            <a:ahLst/>
            <a:cxnLst/>
            <a:rect l="l" t="t" r="r" b="b"/>
            <a:pathLst>
              <a:path w="242570" h="1086485">
                <a:moveTo>
                  <a:pt x="0" y="1086179"/>
                </a:moveTo>
                <a:lnTo>
                  <a:pt x="242412" y="1086179"/>
                </a:lnTo>
                <a:lnTo>
                  <a:pt x="242412" y="0"/>
                </a:lnTo>
                <a:lnTo>
                  <a:pt x="0" y="0"/>
                </a:lnTo>
                <a:lnTo>
                  <a:pt x="0" y="1086179"/>
                </a:lnTo>
                <a:close/>
              </a:path>
            </a:pathLst>
          </a:custGeom>
          <a:ln w="3175">
            <a:solidFill>
              <a:srgbClr val="FFFFFF"/>
            </a:solidFill>
          </a:ln>
        </p:spPr>
        <p:txBody>
          <a:bodyPr wrap="square" lIns="0" tIns="0" rIns="0" bIns="0" rtlCol="0"/>
          <a:lstStyle/>
          <a:p>
            <a:endParaRPr/>
          </a:p>
        </p:txBody>
      </p:sp>
      <p:sp>
        <p:nvSpPr>
          <p:cNvPr id="361" name="object 361"/>
          <p:cNvSpPr txBox="1"/>
          <p:nvPr/>
        </p:nvSpPr>
        <p:spPr>
          <a:xfrm>
            <a:off x="5916901" y="5266300"/>
            <a:ext cx="144780" cy="960119"/>
          </a:xfrm>
          <a:prstGeom prst="rect">
            <a:avLst/>
          </a:prstGeom>
        </p:spPr>
        <p:txBody>
          <a:bodyPr vert="horz" wrap="square" lIns="0" tIns="0" rIns="0" bIns="0" rtlCol="0">
            <a:spAutoFit/>
          </a:bodyPr>
          <a:lstStyle/>
          <a:p>
            <a:pPr marL="12700" marR="5080" algn="just">
              <a:lnSpc>
                <a:spcPts val="940"/>
              </a:lnSpc>
            </a:pPr>
            <a:r>
              <a:rPr sz="900" spc="25" dirty="0">
                <a:solidFill>
                  <a:srgbClr val="FF0000"/>
                </a:solidFill>
                <a:latin typeface="宋体"/>
                <a:cs typeface="宋体"/>
              </a:rPr>
              <a:t>安  全  系  统  科  学  原  理</a:t>
            </a:r>
            <a:endParaRPr sz="900">
              <a:latin typeface="宋体"/>
              <a:cs typeface="宋体"/>
            </a:endParaRPr>
          </a:p>
        </p:txBody>
      </p:sp>
      <p:sp>
        <p:nvSpPr>
          <p:cNvPr id="362" name="object 362"/>
          <p:cNvSpPr/>
          <p:nvPr/>
        </p:nvSpPr>
        <p:spPr>
          <a:xfrm>
            <a:off x="4198864" y="3243455"/>
            <a:ext cx="0" cy="115570"/>
          </a:xfrm>
          <a:custGeom>
            <a:avLst/>
            <a:gdLst/>
            <a:ahLst/>
            <a:cxnLst/>
            <a:rect l="l" t="t" r="r" b="b"/>
            <a:pathLst>
              <a:path h="115570">
                <a:moveTo>
                  <a:pt x="0" y="115007"/>
                </a:moveTo>
                <a:lnTo>
                  <a:pt x="0" y="0"/>
                </a:lnTo>
              </a:path>
            </a:pathLst>
          </a:custGeom>
          <a:ln w="8505">
            <a:solidFill>
              <a:srgbClr val="000000"/>
            </a:solidFill>
          </a:ln>
        </p:spPr>
        <p:txBody>
          <a:bodyPr wrap="square" lIns="0" tIns="0" rIns="0" bIns="0" rtlCol="0"/>
          <a:lstStyle/>
          <a:p>
            <a:endParaRPr/>
          </a:p>
        </p:txBody>
      </p:sp>
      <p:sp>
        <p:nvSpPr>
          <p:cNvPr id="363" name="object 363"/>
          <p:cNvSpPr/>
          <p:nvPr/>
        </p:nvSpPr>
        <p:spPr>
          <a:xfrm>
            <a:off x="4166969" y="3345685"/>
            <a:ext cx="64135" cy="57785"/>
          </a:xfrm>
          <a:custGeom>
            <a:avLst/>
            <a:gdLst/>
            <a:ahLst/>
            <a:cxnLst/>
            <a:rect l="l" t="t" r="r" b="b"/>
            <a:pathLst>
              <a:path w="64135" h="57785">
                <a:moveTo>
                  <a:pt x="0" y="0"/>
                </a:moveTo>
                <a:lnTo>
                  <a:pt x="31896" y="57503"/>
                </a:lnTo>
                <a:lnTo>
                  <a:pt x="59622" y="7518"/>
                </a:lnTo>
                <a:lnTo>
                  <a:pt x="32098" y="7518"/>
                </a:lnTo>
                <a:lnTo>
                  <a:pt x="16805" y="5745"/>
                </a:lnTo>
                <a:lnTo>
                  <a:pt x="2126" y="425"/>
                </a:lnTo>
                <a:lnTo>
                  <a:pt x="0" y="0"/>
                </a:lnTo>
                <a:close/>
              </a:path>
              <a:path w="64135" h="57785">
                <a:moveTo>
                  <a:pt x="63792" y="0"/>
                </a:moveTo>
                <a:lnTo>
                  <a:pt x="62006" y="425"/>
                </a:lnTo>
                <a:lnTo>
                  <a:pt x="47375" y="5745"/>
                </a:lnTo>
                <a:lnTo>
                  <a:pt x="32098" y="7518"/>
                </a:lnTo>
                <a:lnTo>
                  <a:pt x="59622" y="7518"/>
                </a:lnTo>
                <a:lnTo>
                  <a:pt x="63792" y="0"/>
                </a:lnTo>
                <a:close/>
              </a:path>
            </a:pathLst>
          </a:custGeom>
          <a:solidFill>
            <a:srgbClr val="000000"/>
          </a:solidFill>
        </p:spPr>
        <p:txBody>
          <a:bodyPr wrap="square" lIns="0" tIns="0" rIns="0" bIns="0" rtlCol="0"/>
          <a:lstStyle/>
          <a:p>
            <a:endParaRPr/>
          </a:p>
        </p:txBody>
      </p:sp>
      <p:sp>
        <p:nvSpPr>
          <p:cNvPr id="364" name="object 364"/>
          <p:cNvSpPr/>
          <p:nvPr/>
        </p:nvSpPr>
        <p:spPr>
          <a:xfrm>
            <a:off x="4166969" y="3198731"/>
            <a:ext cx="64135" cy="64135"/>
          </a:xfrm>
          <a:custGeom>
            <a:avLst/>
            <a:gdLst/>
            <a:ahLst/>
            <a:cxnLst/>
            <a:rect l="l" t="t" r="r" b="b"/>
            <a:pathLst>
              <a:path w="64135" h="64135">
                <a:moveTo>
                  <a:pt x="31896" y="0"/>
                </a:moveTo>
                <a:lnTo>
                  <a:pt x="0" y="63892"/>
                </a:lnTo>
                <a:lnTo>
                  <a:pt x="2126" y="62103"/>
                </a:lnTo>
                <a:lnTo>
                  <a:pt x="16805" y="56784"/>
                </a:lnTo>
                <a:lnTo>
                  <a:pt x="32098" y="55011"/>
                </a:lnTo>
                <a:lnTo>
                  <a:pt x="59359" y="55011"/>
                </a:lnTo>
                <a:lnTo>
                  <a:pt x="31896" y="0"/>
                </a:lnTo>
                <a:close/>
              </a:path>
              <a:path w="64135" h="64135">
                <a:moveTo>
                  <a:pt x="59359" y="55011"/>
                </a:moveTo>
                <a:lnTo>
                  <a:pt x="32098" y="55011"/>
                </a:lnTo>
                <a:lnTo>
                  <a:pt x="47375" y="56784"/>
                </a:lnTo>
                <a:lnTo>
                  <a:pt x="62006" y="62103"/>
                </a:lnTo>
                <a:lnTo>
                  <a:pt x="63792" y="63892"/>
                </a:lnTo>
                <a:lnTo>
                  <a:pt x="59359" y="55011"/>
                </a:lnTo>
                <a:close/>
              </a:path>
            </a:pathLst>
          </a:custGeom>
          <a:solidFill>
            <a:srgbClr val="000000"/>
          </a:solidFill>
        </p:spPr>
        <p:txBody>
          <a:bodyPr wrap="square" lIns="0" tIns="0" rIns="0" bIns="0" rtlCol="0"/>
          <a:lstStyle/>
          <a:p>
            <a:endParaRPr/>
          </a:p>
        </p:txBody>
      </p:sp>
      <p:sp>
        <p:nvSpPr>
          <p:cNvPr id="365" name="object 365"/>
          <p:cNvSpPr/>
          <p:nvPr/>
        </p:nvSpPr>
        <p:spPr>
          <a:xfrm>
            <a:off x="4192485" y="4796053"/>
            <a:ext cx="0" cy="76835"/>
          </a:xfrm>
          <a:custGeom>
            <a:avLst/>
            <a:gdLst/>
            <a:ahLst/>
            <a:cxnLst/>
            <a:rect l="l" t="t" r="r" b="b"/>
            <a:pathLst>
              <a:path h="76835">
                <a:moveTo>
                  <a:pt x="0" y="76671"/>
                </a:moveTo>
                <a:lnTo>
                  <a:pt x="0" y="0"/>
                </a:lnTo>
              </a:path>
            </a:pathLst>
          </a:custGeom>
          <a:ln w="8505">
            <a:solidFill>
              <a:srgbClr val="000000"/>
            </a:solidFill>
          </a:ln>
        </p:spPr>
        <p:txBody>
          <a:bodyPr wrap="square" lIns="0" tIns="0" rIns="0" bIns="0" rtlCol="0"/>
          <a:lstStyle/>
          <a:p>
            <a:endParaRPr/>
          </a:p>
        </p:txBody>
      </p:sp>
      <p:sp>
        <p:nvSpPr>
          <p:cNvPr id="366" name="object 366"/>
          <p:cNvSpPr/>
          <p:nvPr/>
        </p:nvSpPr>
        <p:spPr>
          <a:xfrm>
            <a:off x="4164417" y="4859095"/>
            <a:ext cx="60325" cy="58419"/>
          </a:xfrm>
          <a:custGeom>
            <a:avLst/>
            <a:gdLst/>
            <a:ahLst/>
            <a:cxnLst/>
            <a:rect l="l" t="t" r="r" b="b"/>
            <a:pathLst>
              <a:path w="60325" h="58420">
                <a:moveTo>
                  <a:pt x="2591" y="942"/>
                </a:moveTo>
                <a:lnTo>
                  <a:pt x="28068" y="58355"/>
                </a:lnTo>
                <a:lnTo>
                  <a:pt x="56503" y="7092"/>
                </a:lnTo>
                <a:lnTo>
                  <a:pt x="29908" y="7092"/>
                </a:lnTo>
                <a:lnTo>
                  <a:pt x="14631" y="5319"/>
                </a:lnTo>
                <a:lnTo>
                  <a:pt x="2591" y="942"/>
                </a:lnTo>
                <a:close/>
              </a:path>
              <a:path w="60325" h="58420">
                <a:moveTo>
                  <a:pt x="59880" y="0"/>
                </a:moveTo>
                <a:lnTo>
                  <a:pt x="45201" y="5319"/>
                </a:lnTo>
                <a:lnTo>
                  <a:pt x="29908" y="7092"/>
                </a:lnTo>
                <a:lnTo>
                  <a:pt x="56503" y="7092"/>
                </a:lnTo>
                <a:lnTo>
                  <a:pt x="59914" y="942"/>
                </a:lnTo>
                <a:lnTo>
                  <a:pt x="59880" y="0"/>
                </a:lnTo>
                <a:close/>
              </a:path>
              <a:path w="60325" h="58420">
                <a:moveTo>
                  <a:pt x="0" y="0"/>
                </a:moveTo>
                <a:lnTo>
                  <a:pt x="2591" y="942"/>
                </a:lnTo>
                <a:lnTo>
                  <a:pt x="0" y="0"/>
                </a:lnTo>
                <a:close/>
              </a:path>
            </a:pathLst>
          </a:custGeom>
          <a:solidFill>
            <a:srgbClr val="000000"/>
          </a:solidFill>
        </p:spPr>
        <p:txBody>
          <a:bodyPr wrap="square" lIns="0" tIns="0" rIns="0" bIns="0" rtlCol="0"/>
          <a:lstStyle/>
          <a:p>
            <a:endParaRPr/>
          </a:p>
        </p:txBody>
      </p:sp>
      <p:sp>
        <p:nvSpPr>
          <p:cNvPr id="367" name="object 367"/>
          <p:cNvSpPr/>
          <p:nvPr/>
        </p:nvSpPr>
        <p:spPr>
          <a:xfrm>
            <a:off x="4164417" y="4751328"/>
            <a:ext cx="60325" cy="59055"/>
          </a:xfrm>
          <a:custGeom>
            <a:avLst/>
            <a:gdLst/>
            <a:ahLst/>
            <a:cxnLst/>
            <a:rect l="l" t="t" r="r" b="b"/>
            <a:pathLst>
              <a:path w="60325" h="59054">
                <a:moveTo>
                  <a:pt x="28068" y="0"/>
                </a:moveTo>
                <a:lnTo>
                  <a:pt x="2551" y="57503"/>
                </a:lnTo>
                <a:lnTo>
                  <a:pt x="0" y="58696"/>
                </a:lnTo>
                <a:lnTo>
                  <a:pt x="14631" y="53377"/>
                </a:lnTo>
                <a:lnTo>
                  <a:pt x="29908" y="51604"/>
                </a:lnTo>
                <a:lnTo>
                  <a:pt x="56692" y="51604"/>
                </a:lnTo>
                <a:lnTo>
                  <a:pt x="28068" y="0"/>
                </a:lnTo>
                <a:close/>
              </a:path>
              <a:path w="60325" h="59054">
                <a:moveTo>
                  <a:pt x="56692" y="51604"/>
                </a:moveTo>
                <a:lnTo>
                  <a:pt x="29908" y="51604"/>
                </a:lnTo>
                <a:lnTo>
                  <a:pt x="45201" y="53377"/>
                </a:lnTo>
                <a:lnTo>
                  <a:pt x="59880" y="58696"/>
                </a:lnTo>
                <a:lnTo>
                  <a:pt x="59965" y="57503"/>
                </a:lnTo>
                <a:lnTo>
                  <a:pt x="56692" y="51604"/>
                </a:lnTo>
                <a:close/>
              </a:path>
            </a:pathLst>
          </a:custGeom>
          <a:solidFill>
            <a:srgbClr val="000000"/>
          </a:solidFill>
        </p:spPr>
        <p:txBody>
          <a:bodyPr wrap="square" lIns="0" tIns="0" rIns="0" bIns="0" rtlCol="0"/>
          <a:lstStyle/>
          <a:p>
            <a:endParaRPr/>
          </a:p>
        </p:txBody>
      </p:sp>
      <p:sp>
        <p:nvSpPr>
          <p:cNvPr id="368" name="object 368"/>
          <p:cNvSpPr/>
          <p:nvPr/>
        </p:nvSpPr>
        <p:spPr>
          <a:xfrm>
            <a:off x="7764873" y="4725771"/>
            <a:ext cx="0" cy="51435"/>
          </a:xfrm>
          <a:custGeom>
            <a:avLst/>
            <a:gdLst/>
            <a:ahLst/>
            <a:cxnLst/>
            <a:rect l="l" t="t" r="r" b="b"/>
            <a:pathLst>
              <a:path h="51435">
                <a:moveTo>
                  <a:pt x="0" y="51114"/>
                </a:moveTo>
                <a:lnTo>
                  <a:pt x="0" y="0"/>
                </a:lnTo>
              </a:path>
            </a:pathLst>
          </a:custGeom>
          <a:ln w="8505">
            <a:solidFill>
              <a:srgbClr val="000000"/>
            </a:solidFill>
          </a:ln>
        </p:spPr>
        <p:txBody>
          <a:bodyPr wrap="square" lIns="0" tIns="0" rIns="0" bIns="0" rtlCol="0"/>
          <a:lstStyle/>
          <a:p>
            <a:endParaRPr/>
          </a:p>
        </p:txBody>
      </p:sp>
      <p:sp>
        <p:nvSpPr>
          <p:cNvPr id="369" name="object 369"/>
          <p:cNvSpPr/>
          <p:nvPr/>
        </p:nvSpPr>
        <p:spPr>
          <a:xfrm>
            <a:off x="7732723" y="4762487"/>
            <a:ext cx="60325" cy="59690"/>
          </a:xfrm>
          <a:custGeom>
            <a:avLst/>
            <a:gdLst/>
            <a:ahLst/>
            <a:cxnLst/>
            <a:rect l="l" t="t" r="r" b="b"/>
            <a:pathLst>
              <a:path w="60325" h="59689">
                <a:moveTo>
                  <a:pt x="0" y="0"/>
                </a:moveTo>
                <a:lnTo>
                  <a:pt x="255" y="1618"/>
                </a:lnTo>
                <a:lnTo>
                  <a:pt x="32151" y="59122"/>
                </a:lnTo>
                <a:lnTo>
                  <a:pt x="55239" y="7092"/>
                </a:lnTo>
                <a:lnTo>
                  <a:pt x="29971" y="7092"/>
                </a:lnTo>
                <a:lnTo>
                  <a:pt x="14678" y="5319"/>
                </a:lnTo>
                <a:lnTo>
                  <a:pt x="0" y="0"/>
                </a:lnTo>
                <a:close/>
              </a:path>
              <a:path w="60325" h="59689">
                <a:moveTo>
                  <a:pt x="59880" y="0"/>
                </a:moveTo>
                <a:lnTo>
                  <a:pt x="45248" y="5319"/>
                </a:lnTo>
                <a:lnTo>
                  <a:pt x="29971" y="7092"/>
                </a:lnTo>
                <a:lnTo>
                  <a:pt x="55239" y="7092"/>
                </a:lnTo>
                <a:lnTo>
                  <a:pt x="57668" y="1618"/>
                </a:lnTo>
                <a:lnTo>
                  <a:pt x="59880" y="0"/>
                </a:lnTo>
                <a:close/>
              </a:path>
            </a:pathLst>
          </a:custGeom>
          <a:solidFill>
            <a:srgbClr val="000000"/>
          </a:solidFill>
        </p:spPr>
        <p:txBody>
          <a:bodyPr wrap="square" lIns="0" tIns="0" rIns="0" bIns="0" rtlCol="0"/>
          <a:lstStyle/>
          <a:p>
            <a:endParaRPr/>
          </a:p>
        </p:txBody>
      </p:sp>
      <p:sp>
        <p:nvSpPr>
          <p:cNvPr id="370" name="object 370"/>
          <p:cNvSpPr/>
          <p:nvPr/>
        </p:nvSpPr>
        <p:spPr>
          <a:xfrm>
            <a:off x="7732723" y="4674657"/>
            <a:ext cx="60325" cy="64135"/>
          </a:xfrm>
          <a:custGeom>
            <a:avLst/>
            <a:gdLst/>
            <a:ahLst/>
            <a:cxnLst/>
            <a:rect l="l" t="t" r="r" b="b"/>
            <a:pathLst>
              <a:path w="60325" h="64135">
                <a:moveTo>
                  <a:pt x="882" y="62635"/>
                </a:moveTo>
                <a:lnTo>
                  <a:pt x="0" y="62955"/>
                </a:lnTo>
                <a:lnTo>
                  <a:pt x="255" y="63892"/>
                </a:lnTo>
                <a:lnTo>
                  <a:pt x="882" y="62635"/>
                </a:lnTo>
                <a:close/>
              </a:path>
              <a:path w="60325" h="64135">
                <a:moveTo>
                  <a:pt x="56855" y="61856"/>
                </a:moveTo>
                <a:lnTo>
                  <a:pt x="57668" y="63892"/>
                </a:lnTo>
                <a:lnTo>
                  <a:pt x="59880" y="62955"/>
                </a:lnTo>
                <a:lnTo>
                  <a:pt x="56855" y="61856"/>
                </a:lnTo>
                <a:close/>
              </a:path>
              <a:path w="60325" h="64135">
                <a:moveTo>
                  <a:pt x="32151" y="0"/>
                </a:moveTo>
                <a:lnTo>
                  <a:pt x="882" y="62635"/>
                </a:lnTo>
                <a:lnTo>
                  <a:pt x="14678" y="57636"/>
                </a:lnTo>
                <a:lnTo>
                  <a:pt x="29971" y="55863"/>
                </a:lnTo>
                <a:lnTo>
                  <a:pt x="54461" y="55863"/>
                </a:lnTo>
                <a:lnTo>
                  <a:pt x="32151" y="0"/>
                </a:lnTo>
                <a:close/>
              </a:path>
              <a:path w="60325" h="64135">
                <a:moveTo>
                  <a:pt x="54461" y="55863"/>
                </a:moveTo>
                <a:lnTo>
                  <a:pt x="29971" y="55863"/>
                </a:lnTo>
                <a:lnTo>
                  <a:pt x="45248" y="57636"/>
                </a:lnTo>
                <a:lnTo>
                  <a:pt x="56855" y="61856"/>
                </a:lnTo>
                <a:lnTo>
                  <a:pt x="54461" y="55863"/>
                </a:lnTo>
                <a:close/>
              </a:path>
            </a:pathLst>
          </a:custGeom>
          <a:solidFill>
            <a:srgbClr val="000000"/>
          </a:solidFill>
        </p:spPr>
        <p:txBody>
          <a:bodyPr wrap="square" lIns="0" tIns="0" rIns="0" bIns="0" rtlCol="0"/>
          <a:lstStyle/>
          <a:p>
            <a:endParaRPr/>
          </a:p>
        </p:txBody>
      </p:sp>
      <p:sp>
        <p:nvSpPr>
          <p:cNvPr id="371" name="object 371"/>
          <p:cNvSpPr/>
          <p:nvPr/>
        </p:nvSpPr>
        <p:spPr>
          <a:xfrm>
            <a:off x="3771453" y="3019830"/>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solidFill>
            <a:srgbClr val="FFFFFF"/>
          </a:solidFill>
        </p:spPr>
        <p:txBody>
          <a:bodyPr wrap="square" lIns="0" tIns="0" rIns="0" bIns="0" rtlCol="0"/>
          <a:lstStyle/>
          <a:p>
            <a:endParaRPr/>
          </a:p>
        </p:txBody>
      </p:sp>
      <p:sp>
        <p:nvSpPr>
          <p:cNvPr id="372" name="object 372"/>
          <p:cNvSpPr/>
          <p:nvPr/>
        </p:nvSpPr>
        <p:spPr>
          <a:xfrm>
            <a:off x="3771453" y="3211509"/>
            <a:ext cx="880744" cy="0"/>
          </a:xfrm>
          <a:custGeom>
            <a:avLst/>
            <a:gdLst/>
            <a:ahLst/>
            <a:cxnLst/>
            <a:rect l="l" t="t" r="r" b="b"/>
            <a:pathLst>
              <a:path w="880744">
                <a:moveTo>
                  <a:pt x="0" y="0"/>
                </a:moveTo>
                <a:lnTo>
                  <a:pt x="880338" y="0"/>
                </a:lnTo>
                <a:lnTo>
                  <a:pt x="880338" y="0"/>
                </a:lnTo>
              </a:path>
            </a:pathLst>
          </a:custGeom>
          <a:ln w="3175">
            <a:solidFill>
              <a:srgbClr val="FFFFFF"/>
            </a:solidFill>
          </a:ln>
        </p:spPr>
        <p:txBody>
          <a:bodyPr wrap="square" lIns="0" tIns="0" rIns="0" bIns="0" rtlCol="0"/>
          <a:lstStyle/>
          <a:p>
            <a:endParaRPr/>
          </a:p>
        </p:txBody>
      </p:sp>
      <p:sp>
        <p:nvSpPr>
          <p:cNvPr id="373" name="object 373"/>
          <p:cNvSpPr/>
          <p:nvPr/>
        </p:nvSpPr>
        <p:spPr>
          <a:xfrm>
            <a:off x="3771453" y="3210444"/>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74" name="object 374"/>
          <p:cNvSpPr/>
          <p:nvPr/>
        </p:nvSpPr>
        <p:spPr>
          <a:xfrm>
            <a:off x="4651792" y="3019830"/>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375" name="object 375"/>
          <p:cNvSpPr/>
          <p:nvPr/>
        </p:nvSpPr>
        <p:spPr>
          <a:xfrm>
            <a:off x="3758695" y="3007051"/>
            <a:ext cx="880338" cy="191678"/>
          </a:xfrm>
          <a:prstGeom prst="rect">
            <a:avLst/>
          </a:prstGeom>
          <a:blipFill>
            <a:blip r:embed="rId13" cstate="print"/>
            <a:stretch>
              <a:fillRect/>
            </a:stretch>
          </a:blipFill>
        </p:spPr>
        <p:txBody>
          <a:bodyPr wrap="square" lIns="0" tIns="0" rIns="0" bIns="0" rtlCol="0"/>
          <a:lstStyle/>
          <a:p>
            <a:endParaRPr/>
          </a:p>
        </p:txBody>
      </p:sp>
      <p:sp>
        <p:nvSpPr>
          <p:cNvPr id="376" name="object 376"/>
          <p:cNvSpPr/>
          <p:nvPr/>
        </p:nvSpPr>
        <p:spPr>
          <a:xfrm>
            <a:off x="3758695" y="3007051"/>
            <a:ext cx="880744" cy="191770"/>
          </a:xfrm>
          <a:custGeom>
            <a:avLst/>
            <a:gdLst/>
            <a:ahLst/>
            <a:cxnLst/>
            <a:rect l="l" t="t" r="r" b="b"/>
            <a:pathLst>
              <a:path w="880744" h="191769">
                <a:moveTo>
                  <a:pt x="0" y="191678"/>
                </a:moveTo>
                <a:lnTo>
                  <a:pt x="880338" y="191678"/>
                </a:lnTo>
                <a:lnTo>
                  <a:pt x="880338" y="0"/>
                </a:lnTo>
                <a:lnTo>
                  <a:pt x="0" y="0"/>
                </a:lnTo>
                <a:lnTo>
                  <a:pt x="0" y="191678"/>
                </a:lnTo>
                <a:close/>
              </a:path>
            </a:pathLst>
          </a:custGeom>
          <a:ln w="3175">
            <a:solidFill>
              <a:srgbClr val="000000"/>
            </a:solidFill>
          </a:ln>
        </p:spPr>
        <p:txBody>
          <a:bodyPr wrap="square" lIns="0" tIns="0" rIns="0" bIns="0" rtlCol="0"/>
          <a:lstStyle/>
          <a:p>
            <a:endParaRPr/>
          </a:p>
        </p:txBody>
      </p:sp>
      <p:sp>
        <p:nvSpPr>
          <p:cNvPr id="377" name="object 377"/>
          <p:cNvSpPr txBox="1"/>
          <p:nvPr/>
        </p:nvSpPr>
        <p:spPr>
          <a:xfrm>
            <a:off x="3948175" y="1842676"/>
            <a:ext cx="502284" cy="1330960"/>
          </a:xfrm>
          <a:prstGeom prst="rect">
            <a:avLst/>
          </a:prstGeom>
        </p:spPr>
        <p:txBody>
          <a:bodyPr vert="horz" wrap="square" lIns="0" tIns="11430" rIns="0" bIns="0" rtlCol="0">
            <a:spAutoFit/>
          </a:bodyPr>
          <a:lstStyle/>
          <a:p>
            <a:pPr marL="12700" marR="5080" algn="just">
              <a:lnSpc>
                <a:spcPts val="1520"/>
              </a:lnSpc>
              <a:spcBef>
                <a:spcPts val="90"/>
              </a:spcBef>
            </a:pPr>
            <a:r>
              <a:rPr sz="900" spc="30" dirty="0">
                <a:latin typeface="宋体"/>
                <a:cs typeface="宋体"/>
              </a:rPr>
              <a:t>安全人性  安全心理  安全生理  安全伦理</a:t>
            </a:r>
            <a:endParaRPr sz="900">
              <a:latin typeface="宋体"/>
              <a:cs typeface="宋体"/>
            </a:endParaRPr>
          </a:p>
          <a:p>
            <a:pPr marL="12065" marR="5080" algn="ctr">
              <a:lnSpc>
                <a:spcPts val="1430"/>
              </a:lnSpc>
              <a:spcBef>
                <a:spcPts val="70"/>
              </a:spcBef>
            </a:pPr>
            <a:r>
              <a:rPr sz="900" spc="30" dirty="0">
                <a:latin typeface="宋体"/>
                <a:cs typeface="宋体"/>
              </a:rPr>
              <a:t>安全行为  安全技能  </a:t>
            </a:r>
            <a:r>
              <a:rPr sz="900" spc="35" dirty="0">
                <a:latin typeface="宋体"/>
                <a:cs typeface="宋体"/>
              </a:rPr>
              <a:t>等等</a:t>
            </a:r>
            <a:endParaRPr sz="900">
              <a:latin typeface="宋体"/>
              <a:cs typeface="宋体"/>
            </a:endParaRPr>
          </a:p>
        </p:txBody>
      </p:sp>
      <p:sp>
        <p:nvSpPr>
          <p:cNvPr id="378" name="object 378"/>
          <p:cNvSpPr/>
          <p:nvPr/>
        </p:nvSpPr>
        <p:spPr>
          <a:xfrm>
            <a:off x="2530686" y="520380"/>
            <a:ext cx="6967986" cy="5835550"/>
          </a:xfrm>
          <a:prstGeom prst="rect">
            <a:avLst/>
          </a:prstGeom>
          <a:blipFill>
            <a:blip r:embed="rId37" cstate="print"/>
            <a:stretch>
              <a:fillRect/>
            </a:stretch>
          </a:blipFill>
        </p:spPr>
        <p:txBody>
          <a:bodyPr wrap="square" lIns="0" tIns="0" rIns="0" bIns="0" rtlCol="0"/>
          <a:lstStyle/>
          <a:p>
            <a:endParaRPr/>
          </a:p>
        </p:txBody>
      </p:sp>
      <p:sp>
        <p:nvSpPr>
          <p:cNvPr id="379" name="object 379"/>
          <p:cNvSpPr/>
          <p:nvPr/>
        </p:nvSpPr>
        <p:spPr>
          <a:xfrm>
            <a:off x="2530686" y="511992"/>
            <a:ext cx="6968490" cy="5844540"/>
          </a:xfrm>
          <a:custGeom>
            <a:avLst/>
            <a:gdLst/>
            <a:ahLst/>
            <a:cxnLst/>
            <a:rect l="l" t="t" r="r" b="b"/>
            <a:pathLst>
              <a:path w="6968490" h="5844540">
                <a:moveTo>
                  <a:pt x="0" y="2921949"/>
                </a:moveTo>
                <a:lnTo>
                  <a:pt x="693" y="2863047"/>
                </a:lnTo>
                <a:lnTo>
                  <a:pt x="2766" y="2804429"/>
                </a:lnTo>
                <a:lnTo>
                  <a:pt x="6204" y="2746105"/>
                </a:lnTo>
                <a:lnTo>
                  <a:pt x="10995" y="2688086"/>
                </a:lnTo>
                <a:lnTo>
                  <a:pt x="17126" y="2630384"/>
                </a:lnTo>
                <a:lnTo>
                  <a:pt x="24584" y="2573009"/>
                </a:lnTo>
                <a:lnTo>
                  <a:pt x="33356" y="2515972"/>
                </a:lnTo>
                <a:lnTo>
                  <a:pt x="43429" y="2459285"/>
                </a:lnTo>
                <a:lnTo>
                  <a:pt x="54789" y="2402957"/>
                </a:lnTo>
                <a:lnTo>
                  <a:pt x="67424" y="2347000"/>
                </a:lnTo>
                <a:lnTo>
                  <a:pt x="81321" y="2291425"/>
                </a:lnTo>
                <a:lnTo>
                  <a:pt x="96467" y="2236242"/>
                </a:lnTo>
                <a:lnTo>
                  <a:pt x="112848" y="2181463"/>
                </a:lnTo>
                <a:lnTo>
                  <a:pt x="130452" y="2127099"/>
                </a:lnTo>
                <a:lnTo>
                  <a:pt x="149266" y="2073160"/>
                </a:lnTo>
                <a:lnTo>
                  <a:pt x="169276" y="2019657"/>
                </a:lnTo>
                <a:lnTo>
                  <a:pt x="190471" y="1966602"/>
                </a:lnTo>
                <a:lnTo>
                  <a:pt x="212836" y="1914005"/>
                </a:lnTo>
                <a:lnTo>
                  <a:pt x="236359" y="1861877"/>
                </a:lnTo>
                <a:lnTo>
                  <a:pt x="261026" y="1810229"/>
                </a:lnTo>
                <a:lnTo>
                  <a:pt x="286825" y="1759071"/>
                </a:lnTo>
                <a:lnTo>
                  <a:pt x="313743" y="1708416"/>
                </a:lnTo>
                <a:lnTo>
                  <a:pt x="341766" y="1658273"/>
                </a:lnTo>
                <a:lnTo>
                  <a:pt x="370882" y="1608654"/>
                </a:lnTo>
                <a:lnTo>
                  <a:pt x="401078" y="1559569"/>
                </a:lnTo>
                <a:lnTo>
                  <a:pt x="432340" y="1511030"/>
                </a:lnTo>
                <a:lnTo>
                  <a:pt x="464656" y="1463047"/>
                </a:lnTo>
                <a:lnTo>
                  <a:pt x="498013" y="1415631"/>
                </a:lnTo>
                <a:lnTo>
                  <a:pt x="532397" y="1368794"/>
                </a:lnTo>
                <a:lnTo>
                  <a:pt x="567796" y="1322546"/>
                </a:lnTo>
                <a:lnTo>
                  <a:pt x="604197" y="1276897"/>
                </a:lnTo>
                <a:lnTo>
                  <a:pt x="641586" y="1231860"/>
                </a:lnTo>
                <a:lnTo>
                  <a:pt x="679950" y="1187444"/>
                </a:lnTo>
                <a:lnTo>
                  <a:pt x="719277" y="1143661"/>
                </a:lnTo>
                <a:lnTo>
                  <a:pt x="759554" y="1100522"/>
                </a:lnTo>
                <a:lnTo>
                  <a:pt x="800767" y="1058037"/>
                </a:lnTo>
                <a:lnTo>
                  <a:pt x="842904" y="1016218"/>
                </a:lnTo>
                <a:lnTo>
                  <a:pt x="885951" y="975075"/>
                </a:lnTo>
                <a:lnTo>
                  <a:pt x="929896" y="934619"/>
                </a:lnTo>
                <a:lnTo>
                  <a:pt x="974725" y="894861"/>
                </a:lnTo>
                <a:lnTo>
                  <a:pt x="1020426" y="855813"/>
                </a:lnTo>
                <a:lnTo>
                  <a:pt x="1066985" y="817484"/>
                </a:lnTo>
                <a:lnTo>
                  <a:pt x="1114390" y="779887"/>
                </a:lnTo>
                <a:lnTo>
                  <a:pt x="1162627" y="743031"/>
                </a:lnTo>
                <a:lnTo>
                  <a:pt x="1211684" y="706928"/>
                </a:lnTo>
                <a:lnTo>
                  <a:pt x="1261547" y="671589"/>
                </a:lnTo>
                <a:lnTo>
                  <a:pt x="1312204" y="637024"/>
                </a:lnTo>
                <a:lnTo>
                  <a:pt x="1363641" y="603245"/>
                </a:lnTo>
                <a:lnTo>
                  <a:pt x="1415845" y="570262"/>
                </a:lnTo>
                <a:lnTo>
                  <a:pt x="1468804" y="538086"/>
                </a:lnTo>
                <a:lnTo>
                  <a:pt x="1522504" y="506729"/>
                </a:lnTo>
                <a:lnTo>
                  <a:pt x="1576933" y="476200"/>
                </a:lnTo>
                <a:lnTo>
                  <a:pt x="1632077" y="446512"/>
                </a:lnTo>
                <a:lnTo>
                  <a:pt x="1687924" y="417675"/>
                </a:lnTo>
                <a:lnTo>
                  <a:pt x="1744459" y="389699"/>
                </a:lnTo>
                <a:lnTo>
                  <a:pt x="1801672" y="362596"/>
                </a:lnTo>
                <a:lnTo>
                  <a:pt x="1859547" y="336377"/>
                </a:lnTo>
                <a:lnTo>
                  <a:pt x="1918073" y="311052"/>
                </a:lnTo>
                <a:lnTo>
                  <a:pt x="1977236" y="286633"/>
                </a:lnTo>
                <a:lnTo>
                  <a:pt x="2037024" y="263131"/>
                </a:lnTo>
                <a:lnTo>
                  <a:pt x="2097422" y="240555"/>
                </a:lnTo>
                <a:lnTo>
                  <a:pt x="2158420" y="218918"/>
                </a:lnTo>
                <a:lnTo>
                  <a:pt x="2220002" y="198230"/>
                </a:lnTo>
                <a:lnTo>
                  <a:pt x="2282157" y="178502"/>
                </a:lnTo>
                <a:lnTo>
                  <a:pt x="2344871" y="159745"/>
                </a:lnTo>
                <a:lnTo>
                  <a:pt x="2408131" y="141969"/>
                </a:lnTo>
                <a:lnTo>
                  <a:pt x="2471924" y="125187"/>
                </a:lnTo>
                <a:lnTo>
                  <a:pt x="2536238" y="109408"/>
                </a:lnTo>
                <a:lnTo>
                  <a:pt x="2601059" y="94644"/>
                </a:lnTo>
                <a:lnTo>
                  <a:pt x="2666374" y="80905"/>
                </a:lnTo>
                <a:lnTo>
                  <a:pt x="2732171" y="68203"/>
                </a:lnTo>
                <a:lnTo>
                  <a:pt x="2798435" y="56548"/>
                </a:lnTo>
                <a:lnTo>
                  <a:pt x="2865155" y="45951"/>
                </a:lnTo>
                <a:lnTo>
                  <a:pt x="2932317" y="36423"/>
                </a:lnTo>
                <a:lnTo>
                  <a:pt x="2999908" y="27975"/>
                </a:lnTo>
                <a:lnTo>
                  <a:pt x="3067916" y="20619"/>
                </a:lnTo>
                <a:lnTo>
                  <a:pt x="3136326" y="14364"/>
                </a:lnTo>
                <a:lnTo>
                  <a:pt x="3205127" y="9222"/>
                </a:lnTo>
                <a:lnTo>
                  <a:pt x="3274305" y="5203"/>
                </a:lnTo>
                <a:lnTo>
                  <a:pt x="3343847" y="2320"/>
                </a:lnTo>
                <a:lnTo>
                  <a:pt x="3413740" y="581"/>
                </a:lnTo>
                <a:lnTo>
                  <a:pt x="3483971" y="0"/>
                </a:lnTo>
                <a:lnTo>
                  <a:pt x="3519128" y="145"/>
                </a:lnTo>
                <a:lnTo>
                  <a:pt x="3589192" y="1307"/>
                </a:lnTo>
                <a:lnTo>
                  <a:pt x="3658912" y="3619"/>
                </a:lnTo>
                <a:lnTo>
                  <a:pt x="3728273" y="7071"/>
                </a:lnTo>
                <a:lnTo>
                  <a:pt x="3797264" y="11653"/>
                </a:lnTo>
                <a:lnTo>
                  <a:pt x="3865872" y="17353"/>
                </a:lnTo>
                <a:lnTo>
                  <a:pt x="3934083" y="24160"/>
                </a:lnTo>
                <a:lnTo>
                  <a:pt x="4001884" y="32063"/>
                </a:lnTo>
                <a:lnTo>
                  <a:pt x="4069262" y="41053"/>
                </a:lnTo>
                <a:lnTo>
                  <a:pt x="4136205" y="51116"/>
                </a:lnTo>
                <a:lnTo>
                  <a:pt x="4202699" y="62243"/>
                </a:lnTo>
                <a:lnTo>
                  <a:pt x="4268732" y="74424"/>
                </a:lnTo>
                <a:lnTo>
                  <a:pt x="4334290" y="87645"/>
                </a:lnTo>
                <a:lnTo>
                  <a:pt x="4399360" y="101898"/>
                </a:lnTo>
                <a:lnTo>
                  <a:pt x="4463929" y="117171"/>
                </a:lnTo>
                <a:lnTo>
                  <a:pt x="4527985" y="133453"/>
                </a:lnTo>
                <a:lnTo>
                  <a:pt x="4591514" y="150734"/>
                </a:lnTo>
                <a:lnTo>
                  <a:pt x="4654503" y="169001"/>
                </a:lnTo>
                <a:lnTo>
                  <a:pt x="4716940" y="188245"/>
                </a:lnTo>
                <a:lnTo>
                  <a:pt x="4778810" y="208455"/>
                </a:lnTo>
                <a:lnTo>
                  <a:pt x="4840102" y="229619"/>
                </a:lnTo>
                <a:lnTo>
                  <a:pt x="4900802" y="251726"/>
                </a:lnTo>
                <a:lnTo>
                  <a:pt x="4960898" y="274767"/>
                </a:lnTo>
                <a:lnTo>
                  <a:pt x="5020375" y="298729"/>
                </a:lnTo>
                <a:lnTo>
                  <a:pt x="5079222" y="323602"/>
                </a:lnTo>
                <a:lnTo>
                  <a:pt x="5137425" y="349375"/>
                </a:lnTo>
                <a:lnTo>
                  <a:pt x="5194971" y="376038"/>
                </a:lnTo>
                <a:lnTo>
                  <a:pt x="5251847" y="403578"/>
                </a:lnTo>
                <a:lnTo>
                  <a:pt x="5308041" y="431986"/>
                </a:lnTo>
                <a:lnTo>
                  <a:pt x="5363538" y="461250"/>
                </a:lnTo>
                <a:lnTo>
                  <a:pt x="5418327" y="491360"/>
                </a:lnTo>
                <a:lnTo>
                  <a:pt x="5472394" y="522304"/>
                </a:lnTo>
                <a:lnTo>
                  <a:pt x="5525726" y="554072"/>
                </a:lnTo>
                <a:lnTo>
                  <a:pt x="5578310" y="586653"/>
                </a:lnTo>
                <a:lnTo>
                  <a:pt x="5630133" y="620036"/>
                </a:lnTo>
                <a:lnTo>
                  <a:pt x="5681182" y="654209"/>
                </a:lnTo>
                <a:lnTo>
                  <a:pt x="5731444" y="689162"/>
                </a:lnTo>
                <a:lnTo>
                  <a:pt x="5780907" y="724885"/>
                </a:lnTo>
                <a:lnTo>
                  <a:pt x="5829556" y="761366"/>
                </a:lnTo>
                <a:lnTo>
                  <a:pt x="5877379" y="798594"/>
                </a:lnTo>
                <a:lnTo>
                  <a:pt x="5924364" y="836558"/>
                </a:lnTo>
                <a:lnTo>
                  <a:pt x="5970496" y="875248"/>
                </a:lnTo>
                <a:lnTo>
                  <a:pt x="6015764" y="914652"/>
                </a:lnTo>
                <a:lnTo>
                  <a:pt x="6060153" y="954760"/>
                </a:lnTo>
                <a:lnTo>
                  <a:pt x="6103652" y="995561"/>
                </a:lnTo>
                <a:lnTo>
                  <a:pt x="6146246" y="1037043"/>
                </a:lnTo>
                <a:lnTo>
                  <a:pt x="6187923" y="1079197"/>
                </a:lnTo>
                <a:lnTo>
                  <a:pt x="6228671" y="1122010"/>
                </a:lnTo>
                <a:lnTo>
                  <a:pt x="6268475" y="1165473"/>
                </a:lnTo>
                <a:lnTo>
                  <a:pt x="6307323" y="1209573"/>
                </a:lnTo>
                <a:lnTo>
                  <a:pt x="6345202" y="1254301"/>
                </a:lnTo>
                <a:lnTo>
                  <a:pt x="6382099" y="1299646"/>
                </a:lnTo>
                <a:lnTo>
                  <a:pt x="6418001" y="1345595"/>
                </a:lnTo>
                <a:lnTo>
                  <a:pt x="6452895" y="1392140"/>
                </a:lnTo>
                <a:lnTo>
                  <a:pt x="6486768" y="1439268"/>
                </a:lnTo>
                <a:lnTo>
                  <a:pt x="6519606" y="1486968"/>
                </a:lnTo>
                <a:lnTo>
                  <a:pt x="6551398" y="1535231"/>
                </a:lnTo>
                <a:lnTo>
                  <a:pt x="6582129" y="1584044"/>
                </a:lnTo>
                <a:lnTo>
                  <a:pt x="6611788" y="1633397"/>
                </a:lnTo>
                <a:lnTo>
                  <a:pt x="6640360" y="1683280"/>
                </a:lnTo>
                <a:lnTo>
                  <a:pt x="6667832" y="1733680"/>
                </a:lnTo>
                <a:lnTo>
                  <a:pt x="6694193" y="1784588"/>
                </a:lnTo>
                <a:lnTo>
                  <a:pt x="6719429" y="1835992"/>
                </a:lnTo>
                <a:lnTo>
                  <a:pt x="6743526" y="1887881"/>
                </a:lnTo>
                <a:lnTo>
                  <a:pt x="6766472" y="1940246"/>
                </a:lnTo>
                <a:lnTo>
                  <a:pt x="6788254" y="1993073"/>
                </a:lnTo>
                <a:lnTo>
                  <a:pt x="6808858" y="2046354"/>
                </a:lnTo>
                <a:lnTo>
                  <a:pt x="6828273" y="2100076"/>
                </a:lnTo>
                <a:lnTo>
                  <a:pt x="6846484" y="2154229"/>
                </a:lnTo>
                <a:lnTo>
                  <a:pt x="6863479" y="2208802"/>
                </a:lnTo>
                <a:lnTo>
                  <a:pt x="6879244" y="2263784"/>
                </a:lnTo>
                <a:lnTo>
                  <a:pt x="6893767" y="2319164"/>
                </a:lnTo>
                <a:lnTo>
                  <a:pt x="6907035" y="2374931"/>
                </a:lnTo>
                <a:lnTo>
                  <a:pt x="6919035" y="2431075"/>
                </a:lnTo>
                <a:lnTo>
                  <a:pt x="6929753" y="2487584"/>
                </a:lnTo>
                <a:lnTo>
                  <a:pt x="6939177" y="2544448"/>
                </a:lnTo>
                <a:lnTo>
                  <a:pt x="6947294" y="2601655"/>
                </a:lnTo>
                <a:lnTo>
                  <a:pt x="6954090" y="2659195"/>
                </a:lnTo>
                <a:lnTo>
                  <a:pt x="6959553" y="2717057"/>
                </a:lnTo>
                <a:lnTo>
                  <a:pt x="6963670" y="2775229"/>
                </a:lnTo>
                <a:lnTo>
                  <a:pt x="6966427" y="2833702"/>
                </a:lnTo>
                <a:lnTo>
                  <a:pt x="6967812" y="2892463"/>
                </a:lnTo>
                <a:lnTo>
                  <a:pt x="6967986" y="2921949"/>
                </a:lnTo>
                <a:lnTo>
                  <a:pt x="6967812" y="2951435"/>
                </a:lnTo>
                <a:lnTo>
                  <a:pt x="6967292" y="2980851"/>
                </a:lnTo>
                <a:lnTo>
                  <a:pt x="6965219" y="3039470"/>
                </a:lnTo>
                <a:lnTo>
                  <a:pt x="6961781" y="3097794"/>
                </a:lnTo>
                <a:lnTo>
                  <a:pt x="6956989" y="3155812"/>
                </a:lnTo>
                <a:lnTo>
                  <a:pt x="6950858" y="3213515"/>
                </a:lnTo>
                <a:lnTo>
                  <a:pt x="6943400" y="3270890"/>
                </a:lnTo>
                <a:lnTo>
                  <a:pt x="6934628" y="3327927"/>
                </a:lnTo>
                <a:lnTo>
                  <a:pt x="6924555" y="3384615"/>
                </a:lnTo>
                <a:lnTo>
                  <a:pt x="6913195" y="3440943"/>
                </a:lnTo>
                <a:lnTo>
                  <a:pt x="6900559" y="3496900"/>
                </a:lnTo>
                <a:lnTo>
                  <a:pt x="6886662" y="3552476"/>
                </a:lnTo>
                <a:lnTo>
                  <a:pt x="6871516" y="3607658"/>
                </a:lnTo>
                <a:lnTo>
                  <a:pt x="6855134" y="3662438"/>
                </a:lnTo>
                <a:lnTo>
                  <a:pt x="6837529" y="3716802"/>
                </a:lnTo>
                <a:lnTo>
                  <a:pt x="6818715" y="3770742"/>
                </a:lnTo>
                <a:lnTo>
                  <a:pt x="6798704" y="3824245"/>
                </a:lnTo>
                <a:lnTo>
                  <a:pt x="6777509" y="3877301"/>
                </a:lnTo>
                <a:lnTo>
                  <a:pt x="6755144" y="3929898"/>
                </a:lnTo>
                <a:lnTo>
                  <a:pt x="6731620" y="3982027"/>
                </a:lnTo>
                <a:lnTo>
                  <a:pt x="6706952" y="4033676"/>
                </a:lnTo>
                <a:lnTo>
                  <a:pt x="6681153" y="4084834"/>
                </a:lnTo>
                <a:lnTo>
                  <a:pt x="6654234" y="4135490"/>
                </a:lnTo>
                <a:lnTo>
                  <a:pt x="6626210" y="4185633"/>
                </a:lnTo>
                <a:lnTo>
                  <a:pt x="6597093" y="4235253"/>
                </a:lnTo>
                <a:lnTo>
                  <a:pt x="6566897" y="4284338"/>
                </a:lnTo>
                <a:lnTo>
                  <a:pt x="6535634" y="4332878"/>
                </a:lnTo>
                <a:lnTo>
                  <a:pt x="6503317" y="4380862"/>
                </a:lnTo>
                <a:lnTo>
                  <a:pt x="6469960" y="4428278"/>
                </a:lnTo>
                <a:lnTo>
                  <a:pt x="6435575" y="4475116"/>
                </a:lnTo>
                <a:lnTo>
                  <a:pt x="6400175" y="4521365"/>
                </a:lnTo>
                <a:lnTo>
                  <a:pt x="6363774" y="4567014"/>
                </a:lnTo>
                <a:lnTo>
                  <a:pt x="6326385" y="4612052"/>
                </a:lnTo>
                <a:lnTo>
                  <a:pt x="6288019" y="4656469"/>
                </a:lnTo>
                <a:lnTo>
                  <a:pt x="6248691" y="4700252"/>
                </a:lnTo>
                <a:lnTo>
                  <a:pt x="6208414" y="4743392"/>
                </a:lnTo>
                <a:lnTo>
                  <a:pt x="6167200" y="4785878"/>
                </a:lnTo>
                <a:lnTo>
                  <a:pt x="6125063" y="4827698"/>
                </a:lnTo>
                <a:lnTo>
                  <a:pt x="6082014" y="4868842"/>
                </a:lnTo>
                <a:lnTo>
                  <a:pt x="6038069" y="4909298"/>
                </a:lnTo>
                <a:lnTo>
                  <a:pt x="5993239" y="4949056"/>
                </a:lnTo>
                <a:lnTo>
                  <a:pt x="5947537" y="4988106"/>
                </a:lnTo>
                <a:lnTo>
                  <a:pt x="5900977" y="5026435"/>
                </a:lnTo>
                <a:lnTo>
                  <a:pt x="5853572" y="5064033"/>
                </a:lnTo>
                <a:lnTo>
                  <a:pt x="5805334" y="5100889"/>
                </a:lnTo>
                <a:lnTo>
                  <a:pt x="5756276" y="5136993"/>
                </a:lnTo>
                <a:lnTo>
                  <a:pt x="5706412" y="5172333"/>
                </a:lnTo>
                <a:lnTo>
                  <a:pt x="5655755" y="5206899"/>
                </a:lnTo>
                <a:lnTo>
                  <a:pt x="5604317" y="5240679"/>
                </a:lnTo>
                <a:lnTo>
                  <a:pt x="5552112" y="5273662"/>
                </a:lnTo>
                <a:lnTo>
                  <a:pt x="5499152" y="5305839"/>
                </a:lnTo>
                <a:lnTo>
                  <a:pt x="5445451" y="5337197"/>
                </a:lnTo>
                <a:lnTo>
                  <a:pt x="5391022" y="5367726"/>
                </a:lnTo>
                <a:lnTo>
                  <a:pt x="5335877" y="5397415"/>
                </a:lnTo>
                <a:lnTo>
                  <a:pt x="5280030" y="5426253"/>
                </a:lnTo>
                <a:lnTo>
                  <a:pt x="5223494" y="5454229"/>
                </a:lnTo>
                <a:lnTo>
                  <a:pt x="5166281" y="5481333"/>
                </a:lnTo>
                <a:lnTo>
                  <a:pt x="5108405" y="5507552"/>
                </a:lnTo>
                <a:lnTo>
                  <a:pt x="5049878" y="5532878"/>
                </a:lnTo>
                <a:lnTo>
                  <a:pt x="4990715" y="5557297"/>
                </a:lnTo>
                <a:lnTo>
                  <a:pt x="4930926" y="5580801"/>
                </a:lnTo>
                <a:lnTo>
                  <a:pt x="4870527" y="5603377"/>
                </a:lnTo>
                <a:lnTo>
                  <a:pt x="4809529" y="5625015"/>
                </a:lnTo>
                <a:lnTo>
                  <a:pt x="4747946" y="5645703"/>
                </a:lnTo>
                <a:lnTo>
                  <a:pt x="4685791" y="5665432"/>
                </a:lnTo>
                <a:lnTo>
                  <a:pt x="4623077" y="5684189"/>
                </a:lnTo>
                <a:lnTo>
                  <a:pt x="4559816" y="5701965"/>
                </a:lnTo>
                <a:lnTo>
                  <a:pt x="4496022" y="5718748"/>
                </a:lnTo>
                <a:lnTo>
                  <a:pt x="4431708" y="5734527"/>
                </a:lnTo>
                <a:lnTo>
                  <a:pt x="4366886" y="5749292"/>
                </a:lnTo>
                <a:lnTo>
                  <a:pt x="4301571" y="5763031"/>
                </a:lnTo>
                <a:lnTo>
                  <a:pt x="4235774" y="5775734"/>
                </a:lnTo>
                <a:lnTo>
                  <a:pt x="4169509" y="5787389"/>
                </a:lnTo>
                <a:lnTo>
                  <a:pt x="4102789" y="5797986"/>
                </a:lnTo>
                <a:lnTo>
                  <a:pt x="4035627" y="5807514"/>
                </a:lnTo>
                <a:lnTo>
                  <a:pt x="3968035" y="5815962"/>
                </a:lnTo>
                <a:lnTo>
                  <a:pt x="3900028" y="5823319"/>
                </a:lnTo>
                <a:lnTo>
                  <a:pt x="3831617" y="5829574"/>
                </a:lnTo>
                <a:lnTo>
                  <a:pt x="3762816" y="5834716"/>
                </a:lnTo>
                <a:lnTo>
                  <a:pt x="3693638" y="5838735"/>
                </a:lnTo>
                <a:lnTo>
                  <a:pt x="3624096" y="5841619"/>
                </a:lnTo>
                <a:lnTo>
                  <a:pt x="3554203" y="5843357"/>
                </a:lnTo>
                <a:lnTo>
                  <a:pt x="3483971" y="5843939"/>
                </a:lnTo>
                <a:lnTo>
                  <a:pt x="3448814" y="5843793"/>
                </a:lnTo>
                <a:lnTo>
                  <a:pt x="3378751" y="5842632"/>
                </a:lnTo>
                <a:lnTo>
                  <a:pt x="3309031" y="5840319"/>
                </a:lnTo>
                <a:lnTo>
                  <a:pt x="3239670" y="5836867"/>
                </a:lnTo>
                <a:lnTo>
                  <a:pt x="3170679" y="5832285"/>
                </a:lnTo>
                <a:lnTo>
                  <a:pt x="3102072" y="5826585"/>
                </a:lnTo>
                <a:lnTo>
                  <a:pt x="3033861" y="5819778"/>
                </a:lnTo>
                <a:lnTo>
                  <a:pt x="2966060" y="5811874"/>
                </a:lnTo>
                <a:lnTo>
                  <a:pt x="2898682" y="5802885"/>
                </a:lnTo>
                <a:lnTo>
                  <a:pt x="2831739" y="5792821"/>
                </a:lnTo>
                <a:lnTo>
                  <a:pt x="2765245" y="5781693"/>
                </a:lnTo>
                <a:lnTo>
                  <a:pt x="2699213" y="5769513"/>
                </a:lnTo>
                <a:lnTo>
                  <a:pt x="2633656" y="5756290"/>
                </a:lnTo>
                <a:lnTo>
                  <a:pt x="2568586" y="5742037"/>
                </a:lnTo>
                <a:lnTo>
                  <a:pt x="2504017" y="5726764"/>
                </a:lnTo>
                <a:lnTo>
                  <a:pt x="2439962" y="5710481"/>
                </a:lnTo>
                <a:lnTo>
                  <a:pt x="2376434" y="5693201"/>
                </a:lnTo>
                <a:lnTo>
                  <a:pt x="2313445" y="5674933"/>
                </a:lnTo>
                <a:lnTo>
                  <a:pt x="2251009" y="5655688"/>
                </a:lnTo>
                <a:lnTo>
                  <a:pt x="2189139" y="5635478"/>
                </a:lnTo>
                <a:lnTo>
                  <a:pt x="2127847" y="5614314"/>
                </a:lnTo>
                <a:lnTo>
                  <a:pt x="2067148" y="5592205"/>
                </a:lnTo>
                <a:lnTo>
                  <a:pt x="2007053" y="5569164"/>
                </a:lnTo>
                <a:lnTo>
                  <a:pt x="1947576" y="5545201"/>
                </a:lnTo>
                <a:lnTo>
                  <a:pt x="1888730" y="5520328"/>
                </a:lnTo>
                <a:lnTo>
                  <a:pt x="1830528" y="5494554"/>
                </a:lnTo>
                <a:lnTo>
                  <a:pt x="1772982" y="5467891"/>
                </a:lnTo>
                <a:lnTo>
                  <a:pt x="1716107" y="5440350"/>
                </a:lnTo>
                <a:lnTo>
                  <a:pt x="1659914" y="5411941"/>
                </a:lnTo>
                <a:lnTo>
                  <a:pt x="1604417" y="5382676"/>
                </a:lnTo>
                <a:lnTo>
                  <a:pt x="1549629" y="5352566"/>
                </a:lnTo>
                <a:lnTo>
                  <a:pt x="1495563" y="5321621"/>
                </a:lnTo>
                <a:lnTo>
                  <a:pt x="1442232" y="5289852"/>
                </a:lnTo>
                <a:lnTo>
                  <a:pt x="1389649" y="5257271"/>
                </a:lnTo>
                <a:lnTo>
                  <a:pt x="1337826" y="5223888"/>
                </a:lnTo>
                <a:lnTo>
                  <a:pt x="1286778" y="5189713"/>
                </a:lnTo>
                <a:lnTo>
                  <a:pt x="1236517" y="5154759"/>
                </a:lnTo>
                <a:lnTo>
                  <a:pt x="1187055" y="5119036"/>
                </a:lnTo>
                <a:lnTo>
                  <a:pt x="1138406" y="5082555"/>
                </a:lnTo>
                <a:lnTo>
                  <a:pt x="1090584" y="5045326"/>
                </a:lnTo>
                <a:lnTo>
                  <a:pt x="1043600" y="5007361"/>
                </a:lnTo>
                <a:lnTo>
                  <a:pt x="997469" y="4968670"/>
                </a:lnTo>
                <a:lnTo>
                  <a:pt x="952202" y="4929265"/>
                </a:lnTo>
                <a:lnTo>
                  <a:pt x="907813" y="4889156"/>
                </a:lnTo>
                <a:lnTo>
                  <a:pt x="864316" y="4848355"/>
                </a:lnTo>
                <a:lnTo>
                  <a:pt x="821722" y="4806872"/>
                </a:lnTo>
                <a:lnTo>
                  <a:pt x="780045" y="4764718"/>
                </a:lnTo>
                <a:lnTo>
                  <a:pt x="739299" y="4721903"/>
                </a:lnTo>
                <a:lnTo>
                  <a:pt x="699495" y="4678440"/>
                </a:lnTo>
                <a:lnTo>
                  <a:pt x="660648" y="4634339"/>
                </a:lnTo>
                <a:lnTo>
                  <a:pt x="622769" y="4589610"/>
                </a:lnTo>
                <a:lnTo>
                  <a:pt x="585873" y="4544265"/>
                </a:lnTo>
                <a:lnTo>
                  <a:pt x="549972" y="4498315"/>
                </a:lnTo>
                <a:lnTo>
                  <a:pt x="515079" y="4451770"/>
                </a:lnTo>
                <a:lnTo>
                  <a:pt x="481207" y="4404641"/>
                </a:lnTo>
                <a:lnTo>
                  <a:pt x="448369" y="4356940"/>
                </a:lnTo>
                <a:lnTo>
                  <a:pt x="416578" y="4308677"/>
                </a:lnTo>
                <a:lnTo>
                  <a:pt x="385847" y="4259863"/>
                </a:lnTo>
                <a:lnTo>
                  <a:pt x="356190" y="4210509"/>
                </a:lnTo>
                <a:lnTo>
                  <a:pt x="327618" y="4160626"/>
                </a:lnTo>
                <a:lnTo>
                  <a:pt x="300146" y="4110225"/>
                </a:lnTo>
                <a:lnTo>
                  <a:pt x="273786" y="4059317"/>
                </a:lnTo>
                <a:lnTo>
                  <a:pt x="248551" y="4007912"/>
                </a:lnTo>
                <a:lnTo>
                  <a:pt x="224454" y="3956022"/>
                </a:lnTo>
                <a:lnTo>
                  <a:pt x="201509" y="3903658"/>
                </a:lnTo>
                <a:lnTo>
                  <a:pt x="179727" y="3850829"/>
                </a:lnTo>
                <a:lnTo>
                  <a:pt x="159123" y="3797549"/>
                </a:lnTo>
                <a:lnTo>
                  <a:pt x="139709" y="3743826"/>
                </a:lnTo>
                <a:lnTo>
                  <a:pt x="121499" y="3689673"/>
                </a:lnTo>
                <a:lnTo>
                  <a:pt x="104504" y="3635099"/>
                </a:lnTo>
                <a:lnTo>
                  <a:pt x="88739" y="3580117"/>
                </a:lnTo>
                <a:lnTo>
                  <a:pt x="74216" y="3524736"/>
                </a:lnTo>
                <a:lnTo>
                  <a:pt x="60949" y="3468969"/>
                </a:lnTo>
                <a:lnTo>
                  <a:pt x="48949" y="3412825"/>
                </a:lnTo>
                <a:lnTo>
                  <a:pt x="38231" y="3356315"/>
                </a:lnTo>
                <a:lnTo>
                  <a:pt x="28807" y="3299451"/>
                </a:lnTo>
                <a:lnTo>
                  <a:pt x="20691" y="3242244"/>
                </a:lnTo>
                <a:lnTo>
                  <a:pt x="13895" y="3184704"/>
                </a:lnTo>
                <a:lnTo>
                  <a:pt x="8432" y="3126842"/>
                </a:lnTo>
                <a:lnTo>
                  <a:pt x="4315" y="3068669"/>
                </a:lnTo>
                <a:lnTo>
                  <a:pt x="1558" y="3010197"/>
                </a:lnTo>
                <a:lnTo>
                  <a:pt x="173" y="2951435"/>
                </a:lnTo>
                <a:lnTo>
                  <a:pt x="0" y="2921949"/>
                </a:lnTo>
                <a:close/>
              </a:path>
            </a:pathLst>
          </a:custGeom>
          <a:ln w="25540">
            <a:solidFill>
              <a:srgbClr val="000000"/>
            </a:solidFill>
            <a:prstDash val="lgDash"/>
          </a:ln>
        </p:spPr>
        <p:txBody>
          <a:bodyPr wrap="square" lIns="0" tIns="0" rIns="0" bIns="0" rtlCol="0"/>
          <a:lstStyle/>
          <a:p>
            <a:endParaRPr/>
          </a:p>
        </p:txBody>
      </p:sp>
      <p:sp>
        <p:nvSpPr>
          <p:cNvPr id="380" name="object 380"/>
          <p:cNvSpPr/>
          <p:nvPr/>
        </p:nvSpPr>
        <p:spPr>
          <a:xfrm>
            <a:off x="3050596" y="2502299"/>
            <a:ext cx="236220" cy="2357755"/>
          </a:xfrm>
          <a:custGeom>
            <a:avLst/>
            <a:gdLst/>
            <a:ahLst/>
            <a:cxnLst/>
            <a:rect l="l" t="t" r="r" b="b"/>
            <a:pathLst>
              <a:path w="236219" h="2357754">
                <a:moveTo>
                  <a:pt x="0" y="2357647"/>
                </a:moveTo>
                <a:lnTo>
                  <a:pt x="236032" y="2357647"/>
                </a:lnTo>
                <a:lnTo>
                  <a:pt x="236032" y="0"/>
                </a:lnTo>
                <a:lnTo>
                  <a:pt x="0" y="0"/>
                </a:lnTo>
                <a:lnTo>
                  <a:pt x="0" y="2357647"/>
                </a:lnTo>
                <a:close/>
              </a:path>
            </a:pathLst>
          </a:custGeom>
          <a:solidFill>
            <a:srgbClr val="FFFFFF"/>
          </a:solidFill>
        </p:spPr>
        <p:txBody>
          <a:bodyPr wrap="square" lIns="0" tIns="0" rIns="0" bIns="0" rtlCol="0"/>
          <a:lstStyle/>
          <a:p>
            <a:endParaRPr/>
          </a:p>
        </p:txBody>
      </p:sp>
      <p:sp>
        <p:nvSpPr>
          <p:cNvPr id="381" name="object 381"/>
          <p:cNvSpPr/>
          <p:nvPr/>
        </p:nvSpPr>
        <p:spPr>
          <a:xfrm>
            <a:off x="3050596" y="4859945"/>
            <a:ext cx="236220" cy="0"/>
          </a:xfrm>
          <a:custGeom>
            <a:avLst/>
            <a:gdLst/>
            <a:ahLst/>
            <a:cxnLst/>
            <a:rect l="l" t="t" r="r" b="b"/>
            <a:pathLst>
              <a:path w="236219">
                <a:moveTo>
                  <a:pt x="0" y="0"/>
                </a:moveTo>
                <a:lnTo>
                  <a:pt x="236032" y="0"/>
                </a:lnTo>
                <a:lnTo>
                  <a:pt x="236032" y="0"/>
                </a:lnTo>
              </a:path>
            </a:pathLst>
          </a:custGeom>
          <a:ln w="3175">
            <a:solidFill>
              <a:srgbClr val="FFFFFF"/>
            </a:solidFill>
          </a:ln>
        </p:spPr>
        <p:txBody>
          <a:bodyPr wrap="square" lIns="0" tIns="0" rIns="0" bIns="0" rtlCol="0"/>
          <a:lstStyle/>
          <a:p>
            <a:endParaRPr/>
          </a:p>
        </p:txBody>
      </p:sp>
      <p:sp>
        <p:nvSpPr>
          <p:cNvPr id="382" name="object 382"/>
          <p:cNvSpPr/>
          <p:nvPr/>
        </p:nvSpPr>
        <p:spPr>
          <a:xfrm>
            <a:off x="3050596" y="4858880"/>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83" name="object 383"/>
          <p:cNvSpPr/>
          <p:nvPr/>
        </p:nvSpPr>
        <p:spPr>
          <a:xfrm>
            <a:off x="3286629" y="2502299"/>
            <a:ext cx="0" cy="2357755"/>
          </a:xfrm>
          <a:custGeom>
            <a:avLst/>
            <a:gdLst/>
            <a:ahLst/>
            <a:cxnLst/>
            <a:rect l="l" t="t" r="r" b="b"/>
            <a:pathLst>
              <a:path h="2357754">
                <a:moveTo>
                  <a:pt x="0" y="2357647"/>
                </a:moveTo>
                <a:lnTo>
                  <a:pt x="0" y="0"/>
                </a:lnTo>
                <a:lnTo>
                  <a:pt x="0" y="0"/>
                </a:lnTo>
              </a:path>
            </a:pathLst>
          </a:custGeom>
          <a:ln w="3175">
            <a:solidFill>
              <a:srgbClr val="FFFFFF"/>
            </a:solidFill>
          </a:ln>
        </p:spPr>
        <p:txBody>
          <a:bodyPr wrap="square" lIns="0" tIns="0" rIns="0" bIns="0" rtlCol="0"/>
          <a:lstStyle/>
          <a:p>
            <a:endParaRPr/>
          </a:p>
        </p:txBody>
      </p:sp>
      <p:sp>
        <p:nvSpPr>
          <p:cNvPr id="384" name="object 384"/>
          <p:cNvSpPr/>
          <p:nvPr/>
        </p:nvSpPr>
        <p:spPr>
          <a:xfrm>
            <a:off x="3037838" y="2489520"/>
            <a:ext cx="236032" cy="2357647"/>
          </a:xfrm>
          <a:prstGeom prst="rect">
            <a:avLst/>
          </a:prstGeom>
          <a:blipFill>
            <a:blip r:embed="rId38" cstate="print"/>
            <a:stretch>
              <a:fillRect/>
            </a:stretch>
          </a:blipFill>
        </p:spPr>
        <p:txBody>
          <a:bodyPr wrap="square" lIns="0" tIns="0" rIns="0" bIns="0" rtlCol="0"/>
          <a:lstStyle/>
          <a:p>
            <a:endParaRPr/>
          </a:p>
        </p:txBody>
      </p:sp>
      <p:sp>
        <p:nvSpPr>
          <p:cNvPr id="385" name="object 385"/>
          <p:cNvSpPr/>
          <p:nvPr/>
        </p:nvSpPr>
        <p:spPr>
          <a:xfrm>
            <a:off x="3037838" y="2489520"/>
            <a:ext cx="236220" cy="2357755"/>
          </a:xfrm>
          <a:custGeom>
            <a:avLst/>
            <a:gdLst/>
            <a:ahLst/>
            <a:cxnLst/>
            <a:rect l="l" t="t" r="r" b="b"/>
            <a:pathLst>
              <a:path w="236219" h="2357754">
                <a:moveTo>
                  <a:pt x="0" y="2357647"/>
                </a:moveTo>
                <a:lnTo>
                  <a:pt x="236032" y="2357647"/>
                </a:lnTo>
                <a:lnTo>
                  <a:pt x="236032" y="0"/>
                </a:lnTo>
                <a:lnTo>
                  <a:pt x="0" y="0"/>
                </a:lnTo>
                <a:lnTo>
                  <a:pt x="0" y="2357647"/>
                </a:lnTo>
                <a:close/>
              </a:path>
            </a:pathLst>
          </a:custGeom>
          <a:ln w="3175">
            <a:solidFill>
              <a:srgbClr val="000000"/>
            </a:solidFill>
          </a:ln>
        </p:spPr>
        <p:txBody>
          <a:bodyPr wrap="square" lIns="0" tIns="0" rIns="0" bIns="0" rtlCol="0"/>
          <a:lstStyle/>
          <a:p>
            <a:endParaRPr/>
          </a:p>
        </p:txBody>
      </p:sp>
      <p:sp>
        <p:nvSpPr>
          <p:cNvPr id="386" name="object 386"/>
          <p:cNvSpPr txBox="1"/>
          <p:nvPr/>
        </p:nvSpPr>
        <p:spPr>
          <a:xfrm>
            <a:off x="3084023" y="2543013"/>
            <a:ext cx="144780" cy="2272030"/>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医  学</a:t>
            </a:r>
            <a:endParaRPr sz="900">
              <a:latin typeface="宋体"/>
              <a:cs typeface="宋体"/>
            </a:endParaRPr>
          </a:p>
          <a:p>
            <a:pPr marL="12700" marR="5080" algn="just">
              <a:lnSpc>
                <a:spcPts val="940"/>
              </a:lnSpc>
            </a:pPr>
            <a:r>
              <a:rPr sz="900" spc="25" dirty="0">
                <a:latin typeface="宋体"/>
                <a:cs typeface="宋体"/>
              </a:rPr>
              <a:t>、  健  康</a:t>
            </a:r>
            <a:endParaRPr sz="900">
              <a:latin typeface="宋体"/>
              <a:cs typeface="宋体"/>
            </a:endParaRPr>
          </a:p>
          <a:p>
            <a:pPr marL="12700" marR="5080" algn="just">
              <a:lnSpc>
                <a:spcPts val="940"/>
              </a:lnSpc>
            </a:pPr>
            <a:r>
              <a:rPr sz="900" spc="25" dirty="0">
                <a:latin typeface="宋体"/>
                <a:cs typeface="宋体"/>
              </a:rPr>
              <a:t>、  政</a:t>
            </a:r>
            <a:endParaRPr sz="900">
              <a:latin typeface="宋体"/>
              <a:cs typeface="宋体"/>
            </a:endParaRPr>
          </a:p>
          <a:p>
            <a:pPr marL="12700" marR="5080" algn="just">
              <a:lnSpc>
                <a:spcPts val="940"/>
              </a:lnSpc>
            </a:pPr>
            <a:r>
              <a:rPr sz="900" spc="25" dirty="0">
                <a:latin typeface="宋体"/>
                <a:cs typeface="宋体"/>
              </a:rPr>
              <a:t>、  德</a:t>
            </a:r>
            <a:endParaRPr sz="900">
              <a:latin typeface="宋体"/>
              <a:cs typeface="宋体"/>
            </a:endParaRPr>
          </a:p>
          <a:p>
            <a:pPr marL="12700" marR="5080" algn="just">
              <a:lnSpc>
                <a:spcPts val="940"/>
              </a:lnSpc>
            </a:pPr>
            <a:r>
              <a:rPr sz="900" spc="25" dirty="0">
                <a:latin typeface="宋体"/>
                <a:cs typeface="宋体"/>
              </a:rPr>
              <a:t>、  文</a:t>
            </a:r>
            <a:endParaRPr sz="900">
              <a:latin typeface="宋体"/>
              <a:cs typeface="宋体"/>
            </a:endParaRPr>
          </a:p>
          <a:p>
            <a:pPr marL="12700" marR="5080" algn="just">
              <a:lnSpc>
                <a:spcPts val="940"/>
              </a:lnSpc>
            </a:pPr>
            <a:r>
              <a:rPr sz="900" spc="25" dirty="0">
                <a:latin typeface="宋体"/>
                <a:cs typeface="宋体"/>
              </a:rPr>
              <a:t>、  史</a:t>
            </a:r>
            <a:endParaRPr sz="900">
              <a:latin typeface="宋体"/>
              <a:cs typeface="宋体"/>
            </a:endParaRPr>
          </a:p>
          <a:p>
            <a:pPr marL="12700" marR="5080" algn="just">
              <a:lnSpc>
                <a:spcPts val="940"/>
              </a:lnSpc>
            </a:pPr>
            <a:r>
              <a:rPr sz="900" spc="25" dirty="0">
                <a:latin typeface="宋体"/>
                <a:cs typeface="宋体"/>
              </a:rPr>
              <a:t>、  哲</a:t>
            </a:r>
            <a:endParaRPr sz="900">
              <a:latin typeface="宋体"/>
              <a:cs typeface="宋体"/>
            </a:endParaRPr>
          </a:p>
          <a:p>
            <a:pPr marL="12700" marR="5080" algn="just">
              <a:lnSpc>
                <a:spcPts val="940"/>
              </a:lnSpc>
            </a:pPr>
            <a:r>
              <a:rPr sz="900" spc="25" dirty="0">
                <a:latin typeface="宋体"/>
                <a:cs typeface="宋体"/>
              </a:rPr>
              <a:t>、  外</a:t>
            </a:r>
            <a:endParaRPr sz="900">
              <a:latin typeface="宋体"/>
              <a:cs typeface="宋体"/>
            </a:endParaRPr>
          </a:p>
          <a:p>
            <a:pPr marL="12700" marR="5080" algn="just">
              <a:lnSpc>
                <a:spcPts val="940"/>
              </a:lnSpc>
            </a:pPr>
            <a:r>
              <a:rPr sz="900" spc="25" dirty="0">
                <a:latin typeface="宋体"/>
                <a:cs typeface="宋体"/>
              </a:rPr>
              <a:t>、  等</a:t>
            </a:r>
            <a:endParaRPr sz="900">
              <a:latin typeface="宋体"/>
              <a:cs typeface="宋体"/>
            </a:endParaRPr>
          </a:p>
        </p:txBody>
      </p:sp>
      <p:sp>
        <p:nvSpPr>
          <p:cNvPr id="387" name="object 387"/>
          <p:cNvSpPr/>
          <p:nvPr/>
        </p:nvSpPr>
        <p:spPr>
          <a:xfrm>
            <a:off x="8715384" y="2968716"/>
            <a:ext cx="242570" cy="1795780"/>
          </a:xfrm>
          <a:custGeom>
            <a:avLst/>
            <a:gdLst/>
            <a:ahLst/>
            <a:cxnLst/>
            <a:rect l="l" t="t" r="r" b="b"/>
            <a:pathLst>
              <a:path w="242570" h="1795779">
                <a:moveTo>
                  <a:pt x="0" y="1795390"/>
                </a:moveTo>
                <a:lnTo>
                  <a:pt x="242412" y="1795390"/>
                </a:lnTo>
                <a:lnTo>
                  <a:pt x="242412" y="0"/>
                </a:lnTo>
                <a:lnTo>
                  <a:pt x="0" y="0"/>
                </a:lnTo>
                <a:lnTo>
                  <a:pt x="0" y="1795390"/>
                </a:lnTo>
                <a:close/>
              </a:path>
            </a:pathLst>
          </a:custGeom>
          <a:solidFill>
            <a:srgbClr val="FFFFFF"/>
          </a:solidFill>
        </p:spPr>
        <p:txBody>
          <a:bodyPr wrap="square" lIns="0" tIns="0" rIns="0" bIns="0" rtlCol="0"/>
          <a:lstStyle/>
          <a:p>
            <a:endParaRPr/>
          </a:p>
        </p:txBody>
      </p:sp>
      <p:sp>
        <p:nvSpPr>
          <p:cNvPr id="388" name="object 388"/>
          <p:cNvSpPr/>
          <p:nvPr/>
        </p:nvSpPr>
        <p:spPr>
          <a:xfrm>
            <a:off x="8715384" y="4764106"/>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389" name="object 389"/>
          <p:cNvSpPr/>
          <p:nvPr/>
        </p:nvSpPr>
        <p:spPr>
          <a:xfrm>
            <a:off x="8715384" y="476304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90" name="object 390"/>
          <p:cNvSpPr/>
          <p:nvPr/>
        </p:nvSpPr>
        <p:spPr>
          <a:xfrm>
            <a:off x="8957796" y="2968716"/>
            <a:ext cx="0" cy="1795780"/>
          </a:xfrm>
          <a:custGeom>
            <a:avLst/>
            <a:gdLst/>
            <a:ahLst/>
            <a:cxnLst/>
            <a:rect l="l" t="t" r="r" b="b"/>
            <a:pathLst>
              <a:path h="1795779">
                <a:moveTo>
                  <a:pt x="0" y="1795390"/>
                </a:moveTo>
                <a:lnTo>
                  <a:pt x="0" y="0"/>
                </a:lnTo>
                <a:lnTo>
                  <a:pt x="0" y="0"/>
                </a:lnTo>
              </a:path>
            </a:pathLst>
          </a:custGeom>
          <a:ln w="3175">
            <a:solidFill>
              <a:srgbClr val="FFFFFF"/>
            </a:solidFill>
          </a:ln>
        </p:spPr>
        <p:txBody>
          <a:bodyPr wrap="square" lIns="0" tIns="0" rIns="0" bIns="0" rtlCol="0"/>
          <a:lstStyle/>
          <a:p>
            <a:endParaRPr/>
          </a:p>
        </p:txBody>
      </p:sp>
      <p:sp>
        <p:nvSpPr>
          <p:cNvPr id="391" name="object 391"/>
          <p:cNvSpPr/>
          <p:nvPr/>
        </p:nvSpPr>
        <p:spPr>
          <a:xfrm>
            <a:off x="8702625" y="2962326"/>
            <a:ext cx="242412" cy="1789000"/>
          </a:xfrm>
          <a:prstGeom prst="rect">
            <a:avLst/>
          </a:prstGeom>
          <a:blipFill>
            <a:blip r:embed="rId39" cstate="print"/>
            <a:stretch>
              <a:fillRect/>
            </a:stretch>
          </a:blipFill>
        </p:spPr>
        <p:txBody>
          <a:bodyPr wrap="square" lIns="0" tIns="0" rIns="0" bIns="0" rtlCol="0"/>
          <a:lstStyle/>
          <a:p>
            <a:endParaRPr/>
          </a:p>
        </p:txBody>
      </p:sp>
      <p:sp>
        <p:nvSpPr>
          <p:cNvPr id="392" name="object 392"/>
          <p:cNvSpPr/>
          <p:nvPr/>
        </p:nvSpPr>
        <p:spPr>
          <a:xfrm>
            <a:off x="8702626" y="2962326"/>
            <a:ext cx="242570" cy="1789430"/>
          </a:xfrm>
          <a:custGeom>
            <a:avLst/>
            <a:gdLst/>
            <a:ahLst/>
            <a:cxnLst/>
            <a:rect l="l" t="t" r="r" b="b"/>
            <a:pathLst>
              <a:path w="242570" h="1789429">
                <a:moveTo>
                  <a:pt x="0" y="1789000"/>
                </a:moveTo>
                <a:lnTo>
                  <a:pt x="242412" y="1789000"/>
                </a:lnTo>
                <a:lnTo>
                  <a:pt x="242412" y="0"/>
                </a:lnTo>
                <a:lnTo>
                  <a:pt x="0" y="0"/>
                </a:lnTo>
                <a:lnTo>
                  <a:pt x="0" y="1789000"/>
                </a:lnTo>
                <a:close/>
              </a:path>
            </a:pathLst>
          </a:custGeom>
          <a:ln w="3175">
            <a:solidFill>
              <a:srgbClr val="000000"/>
            </a:solidFill>
          </a:ln>
        </p:spPr>
        <p:txBody>
          <a:bodyPr wrap="square" lIns="0" tIns="0" rIns="0" bIns="0" rtlCol="0"/>
          <a:lstStyle/>
          <a:p>
            <a:endParaRPr/>
          </a:p>
        </p:txBody>
      </p:sp>
      <p:sp>
        <p:nvSpPr>
          <p:cNvPr id="393" name="object 393"/>
          <p:cNvSpPr txBox="1"/>
          <p:nvPr/>
        </p:nvSpPr>
        <p:spPr>
          <a:xfrm>
            <a:off x="8749975" y="3009207"/>
            <a:ext cx="144780" cy="1694814"/>
          </a:xfrm>
          <a:prstGeom prst="rect">
            <a:avLst/>
          </a:prstGeom>
        </p:spPr>
        <p:txBody>
          <a:bodyPr vert="horz" wrap="square" lIns="0" tIns="0" rIns="0" bIns="0" rtlCol="0">
            <a:spAutoFit/>
          </a:bodyPr>
          <a:lstStyle/>
          <a:p>
            <a:pPr marL="12700" algn="just">
              <a:lnSpc>
                <a:spcPts val="1010"/>
              </a:lnSpc>
            </a:pPr>
            <a:r>
              <a:rPr sz="900" spc="35" dirty="0">
                <a:latin typeface="宋体"/>
                <a:cs typeface="宋体"/>
              </a:rPr>
              <a:t>数</a:t>
            </a:r>
            <a:endParaRPr sz="900">
              <a:latin typeface="宋体"/>
              <a:cs typeface="宋体"/>
            </a:endParaRPr>
          </a:p>
          <a:p>
            <a:pPr marL="12700" marR="5080" algn="just">
              <a:lnSpc>
                <a:spcPts val="940"/>
              </a:lnSpc>
              <a:spcBef>
                <a:spcPts val="75"/>
              </a:spcBef>
            </a:pPr>
            <a:r>
              <a:rPr sz="900" spc="25" dirty="0">
                <a:latin typeface="宋体"/>
                <a:cs typeface="宋体"/>
              </a:rPr>
              <a:t>、  理</a:t>
            </a:r>
            <a:endParaRPr sz="900">
              <a:latin typeface="宋体"/>
              <a:cs typeface="宋体"/>
            </a:endParaRPr>
          </a:p>
          <a:p>
            <a:pPr marL="12700" marR="5080" algn="just">
              <a:lnSpc>
                <a:spcPts val="940"/>
              </a:lnSpc>
            </a:pPr>
            <a:r>
              <a:rPr sz="900" spc="25" dirty="0">
                <a:latin typeface="宋体"/>
                <a:cs typeface="宋体"/>
              </a:rPr>
              <a:t>、  化</a:t>
            </a:r>
            <a:endParaRPr sz="900">
              <a:latin typeface="宋体"/>
              <a:cs typeface="宋体"/>
            </a:endParaRPr>
          </a:p>
          <a:p>
            <a:pPr marL="12700" marR="5080" algn="just">
              <a:lnSpc>
                <a:spcPts val="940"/>
              </a:lnSpc>
            </a:pPr>
            <a:r>
              <a:rPr sz="900" spc="25" dirty="0">
                <a:latin typeface="宋体"/>
                <a:cs typeface="宋体"/>
              </a:rPr>
              <a:t>、  力</a:t>
            </a:r>
            <a:endParaRPr sz="900">
              <a:latin typeface="宋体"/>
              <a:cs typeface="宋体"/>
            </a:endParaRPr>
          </a:p>
          <a:p>
            <a:pPr marL="12700" marR="5080" algn="just">
              <a:lnSpc>
                <a:spcPts val="940"/>
              </a:lnSpc>
            </a:pPr>
            <a:r>
              <a:rPr sz="900" spc="25" dirty="0">
                <a:latin typeface="宋体"/>
                <a:cs typeface="宋体"/>
              </a:rPr>
              <a:t>、  电</a:t>
            </a:r>
            <a:endParaRPr sz="900">
              <a:latin typeface="宋体"/>
              <a:cs typeface="宋体"/>
            </a:endParaRPr>
          </a:p>
          <a:p>
            <a:pPr marL="12700" marR="5080" algn="just">
              <a:lnSpc>
                <a:spcPts val="940"/>
              </a:lnSpc>
            </a:pPr>
            <a:r>
              <a:rPr sz="900" spc="25" dirty="0">
                <a:latin typeface="宋体"/>
                <a:cs typeface="宋体"/>
              </a:rPr>
              <a:t>、  计  算  机  等</a:t>
            </a:r>
            <a:endParaRPr sz="900">
              <a:latin typeface="宋体"/>
              <a:cs typeface="宋体"/>
            </a:endParaRPr>
          </a:p>
        </p:txBody>
      </p:sp>
      <p:sp>
        <p:nvSpPr>
          <p:cNvPr id="394" name="object 394"/>
          <p:cNvSpPr/>
          <p:nvPr/>
        </p:nvSpPr>
        <p:spPr>
          <a:xfrm>
            <a:off x="2616806" y="2559801"/>
            <a:ext cx="236220" cy="1936114"/>
          </a:xfrm>
          <a:custGeom>
            <a:avLst/>
            <a:gdLst/>
            <a:ahLst/>
            <a:cxnLst/>
            <a:rect l="l" t="t" r="r" b="b"/>
            <a:pathLst>
              <a:path w="236219" h="1936114">
                <a:moveTo>
                  <a:pt x="0" y="1935954"/>
                </a:moveTo>
                <a:lnTo>
                  <a:pt x="236032" y="1935954"/>
                </a:lnTo>
                <a:lnTo>
                  <a:pt x="236032" y="0"/>
                </a:lnTo>
                <a:lnTo>
                  <a:pt x="0" y="0"/>
                </a:lnTo>
                <a:lnTo>
                  <a:pt x="0" y="1935954"/>
                </a:lnTo>
                <a:close/>
              </a:path>
            </a:pathLst>
          </a:custGeom>
          <a:solidFill>
            <a:srgbClr val="FFFFFF"/>
          </a:solidFill>
        </p:spPr>
        <p:txBody>
          <a:bodyPr wrap="square" lIns="0" tIns="0" rIns="0" bIns="0" rtlCol="0"/>
          <a:lstStyle/>
          <a:p>
            <a:endParaRPr/>
          </a:p>
        </p:txBody>
      </p:sp>
      <p:sp>
        <p:nvSpPr>
          <p:cNvPr id="395" name="object 395"/>
          <p:cNvSpPr/>
          <p:nvPr/>
        </p:nvSpPr>
        <p:spPr>
          <a:xfrm>
            <a:off x="2616806" y="4495756"/>
            <a:ext cx="236220" cy="0"/>
          </a:xfrm>
          <a:custGeom>
            <a:avLst/>
            <a:gdLst/>
            <a:ahLst/>
            <a:cxnLst/>
            <a:rect l="l" t="t" r="r" b="b"/>
            <a:pathLst>
              <a:path w="236219">
                <a:moveTo>
                  <a:pt x="0" y="0"/>
                </a:moveTo>
                <a:lnTo>
                  <a:pt x="236032" y="0"/>
                </a:lnTo>
                <a:lnTo>
                  <a:pt x="236032" y="0"/>
                </a:lnTo>
              </a:path>
            </a:pathLst>
          </a:custGeom>
          <a:ln w="3175">
            <a:solidFill>
              <a:srgbClr val="FFFFFF"/>
            </a:solidFill>
          </a:ln>
        </p:spPr>
        <p:txBody>
          <a:bodyPr wrap="square" lIns="0" tIns="0" rIns="0" bIns="0" rtlCol="0"/>
          <a:lstStyle/>
          <a:p>
            <a:endParaRPr/>
          </a:p>
        </p:txBody>
      </p:sp>
      <p:sp>
        <p:nvSpPr>
          <p:cNvPr id="396" name="object 396"/>
          <p:cNvSpPr/>
          <p:nvPr/>
        </p:nvSpPr>
        <p:spPr>
          <a:xfrm>
            <a:off x="2616806" y="449469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397" name="object 397"/>
          <p:cNvSpPr/>
          <p:nvPr/>
        </p:nvSpPr>
        <p:spPr>
          <a:xfrm>
            <a:off x="2852839" y="2559801"/>
            <a:ext cx="0" cy="1936114"/>
          </a:xfrm>
          <a:custGeom>
            <a:avLst/>
            <a:gdLst/>
            <a:ahLst/>
            <a:cxnLst/>
            <a:rect l="l" t="t" r="r" b="b"/>
            <a:pathLst>
              <a:path h="1936114">
                <a:moveTo>
                  <a:pt x="0" y="1935954"/>
                </a:moveTo>
                <a:lnTo>
                  <a:pt x="0" y="0"/>
                </a:lnTo>
                <a:lnTo>
                  <a:pt x="0" y="0"/>
                </a:lnTo>
              </a:path>
            </a:pathLst>
          </a:custGeom>
          <a:ln w="3175">
            <a:solidFill>
              <a:srgbClr val="FFFFFF"/>
            </a:solidFill>
          </a:ln>
        </p:spPr>
        <p:txBody>
          <a:bodyPr wrap="square" lIns="0" tIns="0" rIns="0" bIns="0" rtlCol="0"/>
          <a:lstStyle/>
          <a:p>
            <a:endParaRPr/>
          </a:p>
        </p:txBody>
      </p:sp>
      <p:sp>
        <p:nvSpPr>
          <p:cNvPr id="398" name="object 398"/>
          <p:cNvSpPr/>
          <p:nvPr/>
        </p:nvSpPr>
        <p:spPr>
          <a:xfrm>
            <a:off x="2604048" y="2547023"/>
            <a:ext cx="236032" cy="1935954"/>
          </a:xfrm>
          <a:prstGeom prst="rect">
            <a:avLst/>
          </a:prstGeom>
          <a:blipFill>
            <a:blip r:embed="rId40" cstate="print"/>
            <a:stretch>
              <a:fillRect/>
            </a:stretch>
          </a:blipFill>
        </p:spPr>
        <p:txBody>
          <a:bodyPr wrap="square" lIns="0" tIns="0" rIns="0" bIns="0" rtlCol="0"/>
          <a:lstStyle/>
          <a:p>
            <a:endParaRPr/>
          </a:p>
        </p:txBody>
      </p:sp>
      <p:sp>
        <p:nvSpPr>
          <p:cNvPr id="399" name="object 399"/>
          <p:cNvSpPr/>
          <p:nvPr/>
        </p:nvSpPr>
        <p:spPr>
          <a:xfrm>
            <a:off x="2604048" y="2547023"/>
            <a:ext cx="236220" cy="1936114"/>
          </a:xfrm>
          <a:custGeom>
            <a:avLst/>
            <a:gdLst/>
            <a:ahLst/>
            <a:cxnLst/>
            <a:rect l="l" t="t" r="r" b="b"/>
            <a:pathLst>
              <a:path w="236219" h="1936114">
                <a:moveTo>
                  <a:pt x="0" y="1935954"/>
                </a:moveTo>
                <a:lnTo>
                  <a:pt x="236032" y="1935954"/>
                </a:lnTo>
                <a:lnTo>
                  <a:pt x="236032" y="0"/>
                </a:lnTo>
                <a:lnTo>
                  <a:pt x="0" y="0"/>
                </a:lnTo>
                <a:lnTo>
                  <a:pt x="0" y="1935954"/>
                </a:lnTo>
                <a:close/>
              </a:path>
            </a:pathLst>
          </a:custGeom>
          <a:ln w="3175">
            <a:solidFill>
              <a:srgbClr val="000000"/>
            </a:solidFill>
          </a:ln>
        </p:spPr>
        <p:txBody>
          <a:bodyPr wrap="square" lIns="0" tIns="0" rIns="0" bIns="0" rtlCol="0"/>
          <a:lstStyle/>
          <a:p>
            <a:endParaRPr/>
          </a:p>
        </p:txBody>
      </p:sp>
      <p:sp>
        <p:nvSpPr>
          <p:cNvPr id="400" name="object 400"/>
          <p:cNvSpPr txBox="1"/>
          <p:nvPr/>
        </p:nvSpPr>
        <p:spPr>
          <a:xfrm>
            <a:off x="2650029" y="2806083"/>
            <a:ext cx="144780" cy="1437005"/>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与  人  的  安  全  交  叉  的  众  多  学  科</a:t>
            </a:r>
            <a:endParaRPr sz="900">
              <a:latin typeface="宋体"/>
              <a:cs typeface="宋体"/>
            </a:endParaRPr>
          </a:p>
        </p:txBody>
      </p:sp>
      <p:sp>
        <p:nvSpPr>
          <p:cNvPr id="401" name="object 401"/>
          <p:cNvSpPr/>
          <p:nvPr/>
        </p:nvSpPr>
        <p:spPr>
          <a:xfrm>
            <a:off x="9149174" y="2559801"/>
            <a:ext cx="242570" cy="1936114"/>
          </a:xfrm>
          <a:custGeom>
            <a:avLst/>
            <a:gdLst/>
            <a:ahLst/>
            <a:cxnLst/>
            <a:rect l="l" t="t" r="r" b="b"/>
            <a:pathLst>
              <a:path w="242570" h="1936114">
                <a:moveTo>
                  <a:pt x="0" y="1935954"/>
                </a:moveTo>
                <a:lnTo>
                  <a:pt x="242412" y="1935954"/>
                </a:lnTo>
                <a:lnTo>
                  <a:pt x="242412" y="0"/>
                </a:lnTo>
                <a:lnTo>
                  <a:pt x="0" y="0"/>
                </a:lnTo>
                <a:lnTo>
                  <a:pt x="0" y="1935954"/>
                </a:lnTo>
                <a:close/>
              </a:path>
            </a:pathLst>
          </a:custGeom>
          <a:solidFill>
            <a:srgbClr val="FFFFFF"/>
          </a:solidFill>
        </p:spPr>
        <p:txBody>
          <a:bodyPr wrap="square" lIns="0" tIns="0" rIns="0" bIns="0" rtlCol="0"/>
          <a:lstStyle/>
          <a:p>
            <a:endParaRPr/>
          </a:p>
        </p:txBody>
      </p:sp>
      <p:sp>
        <p:nvSpPr>
          <p:cNvPr id="402" name="object 402"/>
          <p:cNvSpPr/>
          <p:nvPr/>
        </p:nvSpPr>
        <p:spPr>
          <a:xfrm>
            <a:off x="9149174" y="4495756"/>
            <a:ext cx="242570" cy="0"/>
          </a:xfrm>
          <a:custGeom>
            <a:avLst/>
            <a:gdLst/>
            <a:ahLst/>
            <a:cxnLst/>
            <a:rect l="l" t="t" r="r" b="b"/>
            <a:pathLst>
              <a:path w="242570">
                <a:moveTo>
                  <a:pt x="0" y="0"/>
                </a:moveTo>
                <a:lnTo>
                  <a:pt x="242412" y="0"/>
                </a:lnTo>
                <a:lnTo>
                  <a:pt x="242412" y="0"/>
                </a:lnTo>
              </a:path>
            </a:pathLst>
          </a:custGeom>
          <a:ln w="3175">
            <a:solidFill>
              <a:srgbClr val="FFFFFF"/>
            </a:solidFill>
          </a:ln>
        </p:spPr>
        <p:txBody>
          <a:bodyPr wrap="square" lIns="0" tIns="0" rIns="0" bIns="0" rtlCol="0"/>
          <a:lstStyle/>
          <a:p>
            <a:endParaRPr/>
          </a:p>
        </p:txBody>
      </p:sp>
      <p:sp>
        <p:nvSpPr>
          <p:cNvPr id="403" name="object 403"/>
          <p:cNvSpPr/>
          <p:nvPr/>
        </p:nvSpPr>
        <p:spPr>
          <a:xfrm>
            <a:off x="9149174" y="4494691"/>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404" name="object 404"/>
          <p:cNvSpPr/>
          <p:nvPr/>
        </p:nvSpPr>
        <p:spPr>
          <a:xfrm>
            <a:off x="9391586" y="2559801"/>
            <a:ext cx="0" cy="1936114"/>
          </a:xfrm>
          <a:custGeom>
            <a:avLst/>
            <a:gdLst/>
            <a:ahLst/>
            <a:cxnLst/>
            <a:rect l="l" t="t" r="r" b="b"/>
            <a:pathLst>
              <a:path h="1936114">
                <a:moveTo>
                  <a:pt x="0" y="1935954"/>
                </a:moveTo>
                <a:lnTo>
                  <a:pt x="0" y="0"/>
                </a:lnTo>
                <a:lnTo>
                  <a:pt x="0" y="0"/>
                </a:lnTo>
              </a:path>
            </a:pathLst>
          </a:custGeom>
          <a:ln w="3175">
            <a:solidFill>
              <a:srgbClr val="FFFFFF"/>
            </a:solidFill>
          </a:ln>
        </p:spPr>
        <p:txBody>
          <a:bodyPr wrap="square" lIns="0" tIns="0" rIns="0" bIns="0" rtlCol="0"/>
          <a:lstStyle/>
          <a:p>
            <a:endParaRPr/>
          </a:p>
        </p:txBody>
      </p:sp>
      <p:sp>
        <p:nvSpPr>
          <p:cNvPr id="405" name="object 405"/>
          <p:cNvSpPr/>
          <p:nvPr/>
        </p:nvSpPr>
        <p:spPr>
          <a:xfrm>
            <a:off x="9136415" y="2547023"/>
            <a:ext cx="242412" cy="1935954"/>
          </a:xfrm>
          <a:prstGeom prst="rect">
            <a:avLst/>
          </a:prstGeom>
          <a:blipFill>
            <a:blip r:embed="rId41" cstate="print"/>
            <a:stretch>
              <a:fillRect/>
            </a:stretch>
          </a:blipFill>
        </p:spPr>
        <p:txBody>
          <a:bodyPr wrap="square" lIns="0" tIns="0" rIns="0" bIns="0" rtlCol="0"/>
          <a:lstStyle/>
          <a:p>
            <a:endParaRPr/>
          </a:p>
        </p:txBody>
      </p:sp>
      <p:sp>
        <p:nvSpPr>
          <p:cNvPr id="406" name="object 406"/>
          <p:cNvSpPr/>
          <p:nvPr/>
        </p:nvSpPr>
        <p:spPr>
          <a:xfrm>
            <a:off x="9136415" y="2547023"/>
            <a:ext cx="242570" cy="1936114"/>
          </a:xfrm>
          <a:custGeom>
            <a:avLst/>
            <a:gdLst/>
            <a:ahLst/>
            <a:cxnLst/>
            <a:rect l="l" t="t" r="r" b="b"/>
            <a:pathLst>
              <a:path w="242570" h="1936114">
                <a:moveTo>
                  <a:pt x="0" y="1935954"/>
                </a:moveTo>
                <a:lnTo>
                  <a:pt x="242412" y="1935954"/>
                </a:lnTo>
                <a:lnTo>
                  <a:pt x="242412" y="0"/>
                </a:lnTo>
                <a:lnTo>
                  <a:pt x="0" y="0"/>
                </a:lnTo>
                <a:lnTo>
                  <a:pt x="0" y="1935954"/>
                </a:lnTo>
                <a:close/>
              </a:path>
            </a:pathLst>
          </a:custGeom>
          <a:ln w="3175">
            <a:solidFill>
              <a:srgbClr val="000000"/>
            </a:solidFill>
          </a:ln>
        </p:spPr>
        <p:txBody>
          <a:bodyPr wrap="square" lIns="0" tIns="0" rIns="0" bIns="0" rtlCol="0"/>
          <a:lstStyle/>
          <a:p>
            <a:endParaRPr/>
          </a:p>
        </p:txBody>
      </p:sp>
      <p:sp>
        <p:nvSpPr>
          <p:cNvPr id="407" name="object 407"/>
          <p:cNvSpPr txBox="1"/>
          <p:nvPr/>
        </p:nvSpPr>
        <p:spPr>
          <a:xfrm>
            <a:off x="9184020" y="2806083"/>
            <a:ext cx="144780" cy="1437005"/>
          </a:xfrm>
          <a:prstGeom prst="rect">
            <a:avLst/>
          </a:prstGeom>
        </p:spPr>
        <p:txBody>
          <a:bodyPr vert="horz" wrap="square" lIns="0" tIns="0" rIns="0" bIns="0" rtlCol="0">
            <a:spAutoFit/>
          </a:bodyPr>
          <a:lstStyle/>
          <a:p>
            <a:pPr marL="12700" marR="5080" algn="just">
              <a:lnSpc>
                <a:spcPts val="940"/>
              </a:lnSpc>
            </a:pPr>
            <a:r>
              <a:rPr sz="900" spc="25" dirty="0">
                <a:latin typeface="宋体"/>
                <a:cs typeface="宋体"/>
              </a:rPr>
              <a:t>与  机  的  安  全  交  叉  的  众  多  学  科</a:t>
            </a:r>
            <a:endParaRPr sz="900">
              <a:latin typeface="宋体"/>
              <a:cs typeface="宋体"/>
            </a:endParaRPr>
          </a:p>
        </p:txBody>
      </p:sp>
      <p:sp>
        <p:nvSpPr>
          <p:cNvPr id="408" name="object 408"/>
          <p:cNvSpPr/>
          <p:nvPr/>
        </p:nvSpPr>
        <p:spPr>
          <a:xfrm>
            <a:off x="3580075" y="1109434"/>
            <a:ext cx="191770" cy="415925"/>
          </a:xfrm>
          <a:custGeom>
            <a:avLst/>
            <a:gdLst/>
            <a:ahLst/>
            <a:cxnLst/>
            <a:rect l="l" t="t" r="r" b="b"/>
            <a:pathLst>
              <a:path w="191769" h="415925">
                <a:moveTo>
                  <a:pt x="0" y="415303"/>
                </a:moveTo>
                <a:lnTo>
                  <a:pt x="191377" y="415303"/>
                </a:lnTo>
                <a:lnTo>
                  <a:pt x="191377" y="0"/>
                </a:lnTo>
                <a:lnTo>
                  <a:pt x="0" y="0"/>
                </a:lnTo>
                <a:lnTo>
                  <a:pt x="0" y="415303"/>
                </a:lnTo>
                <a:close/>
              </a:path>
            </a:pathLst>
          </a:custGeom>
          <a:solidFill>
            <a:srgbClr val="FFFFFF"/>
          </a:solidFill>
        </p:spPr>
        <p:txBody>
          <a:bodyPr wrap="square" lIns="0" tIns="0" rIns="0" bIns="0" rtlCol="0"/>
          <a:lstStyle/>
          <a:p>
            <a:endParaRPr/>
          </a:p>
        </p:txBody>
      </p:sp>
      <p:sp>
        <p:nvSpPr>
          <p:cNvPr id="409" name="object 409"/>
          <p:cNvSpPr/>
          <p:nvPr/>
        </p:nvSpPr>
        <p:spPr>
          <a:xfrm>
            <a:off x="3580075" y="1524736"/>
            <a:ext cx="191770" cy="0"/>
          </a:xfrm>
          <a:custGeom>
            <a:avLst/>
            <a:gdLst/>
            <a:ahLst/>
            <a:cxnLst/>
            <a:rect l="l" t="t" r="r" b="b"/>
            <a:pathLst>
              <a:path w="191769">
                <a:moveTo>
                  <a:pt x="0" y="0"/>
                </a:moveTo>
                <a:lnTo>
                  <a:pt x="191377" y="0"/>
                </a:lnTo>
                <a:lnTo>
                  <a:pt x="191377" y="0"/>
                </a:lnTo>
              </a:path>
            </a:pathLst>
          </a:custGeom>
          <a:ln w="3175">
            <a:solidFill>
              <a:srgbClr val="FFFFFF"/>
            </a:solidFill>
          </a:ln>
        </p:spPr>
        <p:txBody>
          <a:bodyPr wrap="square" lIns="0" tIns="0" rIns="0" bIns="0" rtlCol="0"/>
          <a:lstStyle/>
          <a:p>
            <a:endParaRPr/>
          </a:p>
        </p:txBody>
      </p:sp>
      <p:sp>
        <p:nvSpPr>
          <p:cNvPr id="410" name="object 410"/>
          <p:cNvSpPr/>
          <p:nvPr/>
        </p:nvSpPr>
        <p:spPr>
          <a:xfrm>
            <a:off x="3580075" y="1523672"/>
            <a:ext cx="0" cy="2540"/>
          </a:xfrm>
          <a:custGeom>
            <a:avLst/>
            <a:gdLst/>
            <a:ahLst/>
            <a:cxnLst/>
            <a:rect l="l" t="t" r="r" b="b"/>
            <a:pathLst>
              <a:path h="2540">
                <a:moveTo>
                  <a:pt x="0" y="0"/>
                </a:moveTo>
                <a:lnTo>
                  <a:pt x="0" y="2129"/>
                </a:lnTo>
              </a:path>
            </a:pathLst>
          </a:custGeom>
          <a:ln w="3175">
            <a:solidFill>
              <a:srgbClr val="FFFFFF"/>
            </a:solidFill>
          </a:ln>
        </p:spPr>
        <p:txBody>
          <a:bodyPr wrap="square" lIns="0" tIns="0" rIns="0" bIns="0" rtlCol="0"/>
          <a:lstStyle/>
          <a:p>
            <a:endParaRPr/>
          </a:p>
        </p:txBody>
      </p:sp>
      <p:sp>
        <p:nvSpPr>
          <p:cNvPr id="411" name="object 411"/>
          <p:cNvSpPr/>
          <p:nvPr/>
        </p:nvSpPr>
        <p:spPr>
          <a:xfrm>
            <a:off x="3771453" y="1109434"/>
            <a:ext cx="0" cy="415925"/>
          </a:xfrm>
          <a:custGeom>
            <a:avLst/>
            <a:gdLst/>
            <a:ahLst/>
            <a:cxnLst/>
            <a:rect l="l" t="t" r="r" b="b"/>
            <a:pathLst>
              <a:path h="415925">
                <a:moveTo>
                  <a:pt x="0" y="415303"/>
                </a:moveTo>
                <a:lnTo>
                  <a:pt x="0" y="0"/>
                </a:lnTo>
                <a:lnTo>
                  <a:pt x="0" y="0"/>
                </a:lnTo>
              </a:path>
            </a:pathLst>
          </a:custGeom>
          <a:ln w="3175">
            <a:solidFill>
              <a:srgbClr val="FFFFFF"/>
            </a:solidFill>
          </a:ln>
        </p:spPr>
        <p:txBody>
          <a:bodyPr wrap="square" lIns="0" tIns="0" rIns="0" bIns="0" rtlCol="0"/>
          <a:lstStyle/>
          <a:p>
            <a:endParaRPr/>
          </a:p>
        </p:txBody>
      </p:sp>
      <p:sp>
        <p:nvSpPr>
          <p:cNvPr id="412" name="object 412"/>
          <p:cNvSpPr/>
          <p:nvPr/>
        </p:nvSpPr>
        <p:spPr>
          <a:xfrm>
            <a:off x="3567318" y="1103043"/>
            <a:ext cx="191377" cy="408914"/>
          </a:xfrm>
          <a:prstGeom prst="rect">
            <a:avLst/>
          </a:prstGeom>
          <a:blipFill>
            <a:blip r:embed="rId42" cstate="print"/>
            <a:stretch>
              <a:fillRect/>
            </a:stretch>
          </a:blipFill>
        </p:spPr>
        <p:txBody>
          <a:bodyPr wrap="square" lIns="0" tIns="0" rIns="0" bIns="0" rtlCol="0"/>
          <a:lstStyle/>
          <a:p>
            <a:endParaRPr/>
          </a:p>
        </p:txBody>
      </p:sp>
      <p:sp>
        <p:nvSpPr>
          <p:cNvPr id="413" name="object 413"/>
          <p:cNvSpPr/>
          <p:nvPr/>
        </p:nvSpPr>
        <p:spPr>
          <a:xfrm>
            <a:off x="3567317" y="1103043"/>
            <a:ext cx="191770" cy="408940"/>
          </a:xfrm>
          <a:custGeom>
            <a:avLst/>
            <a:gdLst/>
            <a:ahLst/>
            <a:cxnLst/>
            <a:rect l="l" t="t" r="r" b="b"/>
            <a:pathLst>
              <a:path w="191769" h="408940">
                <a:moveTo>
                  <a:pt x="0" y="408914"/>
                </a:moveTo>
                <a:lnTo>
                  <a:pt x="191377" y="408914"/>
                </a:lnTo>
                <a:lnTo>
                  <a:pt x="191377" y="0"/>
                </a:lnTo>
                <a:lnTo>
                  <a:pt x="0" y="0"/>
                </a:lnTo>
                <a:lnTo>
                  <a:pt x="0" y="408914"/>
                </a:lnTo>
                <a:close/>
              </a:path>
            </a:pathLst>
          </a:custGeom>
          <a:ln w="3175">
            <a:solidFill>
              <a:srgbClr val="FFFFFF"/>
            </a:solidFill>
          </a:ln>
        </p:spPr>
        <p:txBody>
          <a:bodyPr wrap="square" lIns="0" tIns="0" rIns="0" bIns="0" rtlCol="0"/>
          <a:lstStyle/>
          <a:p>
            <a:endParaRPr/>
          </a:p>
        </p:txBody>
      </p:sp>
      <p:sp>
        <p:nvSpPr>
          <p:cNvPr id="414" name="object 414"/>
          <p:cNvSpPr txBox="1"/>
          <p:nvPr/>
        </p:nvSpPr>
        <p:spPr>
          <a:xfrm>
            <a:off x="3590086" y="1075724"/>
            <a:ext cx="144780" cy="138499"/>
          </a:xfrm>
          <a:prstGeom prst="rect">
            <a:avLst/>
          </a:prstGeom>
        </p:spPr>
        <p:txBody>
          <a:bodyPr vert="horz" wrap="square" lIns="0" tIns="0" rIns="0" bIns="0" rtlCol="0">
            <a:spAutoFit/>
          </a:bodyPr>
          <a:lstStyle/>
          <a:p>
            <a:pPr marL="12700"/>
            <a:r>
              <a:rPr sz="900" spc="35" dirty="0">
                <a:solidFill>
                  <a:srgbClr val="00AFEF"/>
                </a:solidFill>
                <a:latin typeface="宋体"/>
                <a:cs typeface="宋体"/>
              </a:rPr>
              <a:t>宏</a:t>
            </a:r>
            <a:endParaRPr sz="900">
              <a:latin typeface="宋体"/>
              <a:cs typeface="宋体"/>
            </a:endParaRPr>
          </a:p>
        </p:txBody>
      </p:sp>
      <p:sp>
        <p:nvSpPr>
          <p:cNvPr id="415" name="object 415"/>
          <p:cNvSpPr txBox="1"/>
          <p:nvPr/>
        </p:nvSpPr>
        <p:spPr>
          <a:xfrm>
            <a:off x="3590086" y="1218844"/>
            <a:ext cx="144780" cy="138499"/>
          </a:xfrm>
          <a:prstGeom prst="rect">
            <a:avLst/>
          </a:prstGeom>
        </p:spPr>
        <p:txBody>
          <a:bodyPr vert="horz" wrap="square" lIns="0" tIns="0" rIns="0" bIns="0" rtlCol="0">
            <a:spAutoFit/>
          </a:bodyPr>
          <a:lstStyle/>
          <a:p>
            <a:pPr marL="12700"/>
            <a:r>
              <a:rPr sz="900" spc="35" dirty="0">
                <a:solidFill>
                  <a:srgbClr val="00AFEF"/>
                </a:solidFill>
                <a:latin typeface="宋体"/>
                <a:cs typeface="宋体"/>
              </a:rPr>
              <a:t>匹</a:t>
            </a:r>
            <a:endParaRPr sz="900">
              <a:latin typeface="宋体"/>
              <a:cs typeface="宋体"/>
            </a:endParaRPr>
          </a:p>
        </p:txBody>
      </p:sp>
      <p:sp>
        <p:nvSpPr>
          <p:cNvPr id="416" name="object 416"/>
          <p:cNvSpPr txBox="1"/>
          <p:nvPr/>
        </p:nvSpPr>
        <p:spPr>
          <a:xfrm>
            <a:off x="3590086" y="1373721"/>
            <a:ext cx="144780" cy="138499"/>
          </a:xfrm>
          <a:prstGeom prst="rect">
            <a:avLst/>
          </a:prstGeom>
        </p:spPr>
        <p:txBody>
          <a:bodyPr vert="horz" wrap="square" lIns="0" tIns="0" rIns="0" bIns="0" rtlCol="0">
            <a:spAutoFit/>
          </a:bodyPr>
          <a:lstStyle/>
          <a:p>
            <a:pPr marL="12700"/>
            <a:r>
              <a:rPr sz="900" spc="35" dirty="0">
                <a:solidFill>
                  <a:srgbClr val="00AFEF"/>
                </a:solidFill>
                <a:latin typeface="宋体"/>
                <a:cs typeface="宋体"/>
              </a:rPr>
              <a:t>配</a:t>
            </a:r>
            <a:endParaRPr sz="900">
              <a:latin typeface="宋体"/>
              <a:cs typeface="宋体"/>
            </a:endParaRPr>
          </a:p>
        </p:txBody>
      </p:sp>
      <p:sp>
        <p:nvSpPr>
          <p:cNvPr id="417" name="object 417"/>
          <p:cNvSpPr/>
          <p:nvPr/>
        </p:nvSpPr>
        <p:spPr>
          <a:xfrm>
            <a:off x="7611771" y="770801"/>
            <a:ext cx="446548" cy="223625"/>
          </a:xfrm>
          <a:prstGeom prst="rect">
            <a:avLst/>
          </a:prstGeom>
          <a:blipFill>
            <a:blip r:embed="rId43" cstate="print"/>
            <a:stretch>
              <a:fillRect/>
            </a:stretch>
          </a:blipFill>
        </p:spPr>
        <p:txBody>
          <a:bodyPr wrap="square" lIns="0" tIns="0" rIns="0" bIns="0" rtlCol="0"/>
          <a:lstStyle/>
          <a:p>
            <a:endParaRPr/>
          </a:p>
        </p:txBody>
      </p:sp>
      <p:sp>
        <p:nvSpPr>
          <p:cNvPr id="418" name="object 418"/>
          <p:cNvSpPr/>
          <p:nvPr/>
        </p:nvSpPr>
        <p:spPr>
          <a:xfrm>
            <a:off x="7611771" y="770800"/>
            <a:ext cx="447040" cy="224154"/>
          </a:xfrm>
          <a:custGeom>
            <a:avLst/>
            <a:gdLst/>
            <a:ahLst/>
            <a:cxnLst/>
            <a:rect l="l" t="t" r="r" b="b"/>
            <a:pathLst>
              <a:path w="447040" h="224155">
                <a:moveTo>
                  <a:pt x="0" y="223625"/>
                </a:moveTo>
                <a:lnTo>
                  <a:pt x="446548" y="223625"/>
                </a:lnTo>
                <a:lnTo>
                  <a:pt x="446548" y="0"/>
                </a:lnTo>
                <a:lnTo>
                  <a:pt x="0" y="0"/>
                </a:lnTo>
                <a:lnTo>
                  <a:pt x="0" y="223625"/>
                </a:lnTo>
                <a:close/>
              </a:path>
            </a:pathLst>
          </a:custGeom>
          <a:ln w="3175">
            <a:solidFill>
              <a:srgbClr val="FFFFFF"/>
            </a:solidFill>
          </a:ln>
        </p:spPr>
        <p:txBody>
          <a:bodyPr wrap="square" lIns="0" tIns="0" rIns="0" bIns="0" rtlCol="0"/>
          <a:lstStyle/>
          <a:p>
            <a:endParaRPr/>
          </a:p>
        </p:txBody>
      </p:sp>
      <p:sp>
        <p:nvSpPr>
          <p:cNvPr id="419" name="object 419"/>
          <p:cNvSpPr txBox="1"/>
          <p:nvPr/>
        </p:nvSpPr>
        <p:spPr>
          <a:xfrm>
            <a:off x="7643046" y="808737"/>
            <a:ext cx="384175" cy="138499"/>
          </a:xfrm>
          <a:prstGeom prst="rect">
            <a:avLst/>
          </a:prstGeom>
        </p:spPr>
        <p:txBody>
          <a:bodyPr vert="horz" wrap="square" lIns="0" tIns="0" rIns="0" bIns="0" rtlCol="0">
            <a:spAutoFit/>
          </a:bodyPr>
          <a:lstStyle/>
          <a:p>
            <a:pPr marL="12700"/>
            <a:r>
              <a:rPr sz="900" spc="35" dirty="0">
                <a:solidFill>
                  <a:srgbClr val="FF0000"/>
                </a:solidFill>
                <a:latin typeface="宋体"/>
                <a:cs typeface="宋体"/>
              </a:rPr>
              <a:t>宏系统</a:t>
            </a:r>
            <a:endParaRPr sz="900">
              <a:latin typeface="宋体"/>
              <a:cs typeface="宋体"/>
            </a:endParaRPr>
          </a:p>
        </p:txBody>
      </p:sp>
      <p:sp>
        <p:nvSpPr>
          <p:cNvPr id="420" name="object 420"/>
          <p:cNvSpPr/>
          <p:nvPr/>
        </p:nvSpPr>
        <p:spPr>
          <a:xfrm>
            <a:off x="7235394" y="994426"/>
            <a:ext cx="446548" cy="223625"/>
          </a:xfrm>
          <a:prstGeom prst="rect">
            <a:avLst/>
          </a:prstGeom>
          <a:blipFill>
            <a:blip r:embed="rId44" cstate="print"/>
            <a:stretch>
              <a:fillRect/>
            </a:stretch>
          </a:blipFill>
        </p:spPr>
        <p:txBody>
          <a:bodyPr wrap="square" lIns="0" tIns="0" rIns="0" bIns="0" rtlCol="0"/>
          <a:lstStyle/>
          <a:p>
            <a:endParaRPr/>
          </a:p>
        </p:txBody>
      </p:sp>
      <p:sp>
        <p:nvSpPr>
          <p:cNvPr id="421" name="object 421"/>
          <p:cNvSpPr/>
          <p:nvPr/>
        </p:nvSpPr>
        <p:spPr>
          <a:xfrm>
            <a:off x="7235394" y="994425"/>
            <a:ext cx="447040" cy="224154"/>
          </a:xfrm>
          <a:custGeom>
            <a:avLst/>
            <a:gdLst/>
            <a:ahLst/>
            <a:cxnLst/>
            <a:rect l="l" t="t" r="r" b="b"/>
            <a:pathLst>
              <a:path w="447039" h="224155">
                <a:moveTo>
                  <a:pt x="0" y="223625"/>
                </a:moveTo>
                <a:lnTo>
                  <a:pt x="446548" y="223625"/>
                </a:lnTo>
                <a:lnTo>
                  <a:pt x="446548" y="0"/>
                </a:lnTo>
                <a:lnTo>
                  <a:pt x="0" y="0"/>
                </a:lnTo>
                <a:lnTo>
                  <a:pt x="0" y="223625"/>
                </a:lnTo>
                <a:close/>
              </a:path>
            </a:pathLst>
          </a:custGeom>
          <a:ln w="3175">
            <a:solidFill>
              <a:srgbClr val="FFFFFF"/>
            </a:solidFill>
          </a:ln>
        </p:spPr>
        <p:txBody>
          <a:bodyPr wrap="square" lIns="0" tIns="0" rIns="0" bIns="0" rtlCol="0"/>
          <a:lstStyle/>
          <a:p>
            <a:endParaRPr/>
          </a:p>
        </p:txBody>
      </p:sp>
      <p:sp>
        <p:nvSpPr>
          <p:cNvPr id="422" name="object 422"/>
          <p:cNvSpPr txBox="1"/>
          <p:nvPr/>
        </p:nvSpPr>
        <p:spPr>
          <a:xfrm>
            <a:off x="7266329" y="1032021"/>
            <a:ext cx="384175" cy="138499"/>
          </a:xfrm>
          <a:prstGeom prst="rect">
            <a:avLst/>
          </a:prstGeom>
        </p:spPr>
        <p:txBody>
          <a:bodyPr vert="horz" wrap="square" lIns="0" tIns="0" rIns="0" bIns="0" rtlCol="0">
            <a:spAutoFit/>
          </a:bodyPr>
          <a:lstStyle/>
          <a:p>
            <a:pPr marL="12700"/>
            <a:r>
              <a:rPr sz="900" spc="35" dirty="0">
                <a:solidFill>
                  <a:srgbClr val="FF0000"/>
                </a:solidFill>
                <a:latin typeface="宋体"/>
                <a:cs typeface="宋体"/>
              </a:rPr>
              <a:t>中系统</a:t>
            </a:r>
            <a:endParaRPr sz="900">
              <a:latin typeface="宋体"/>
              <a:cs typeface="宋体"/>
            </a:endParaRPr>
          </a:p>
        </p:txBody>
      </p:sp>
      <p:sp>
        <p:nvSpPr>
          <p:cNvPr id="423" name="object 423"/>
          <p:cNvSpPr/>
          <p:nvPr/>
        </p:nvSpPr>
        <p:spPr>
          <a:xfrm>
            <a:off x="6520918" y="1607798"/>
            <a:ext cx="452927" cy="223625"/>
          </a:xfrm>
          <a:prstGeom prst="rect">
            <a:avLst/>
          </a:prstGeom>
          <a:blipFill>
            <a:blip r:embed="rId45" cstate="print"/>
            <a:stretch>
              <a:fillRect/>
            </a:stretch>
          </a:blipFill>
        </p:spPr>
        <p:txBody>
          <a:bodyPr wrap="square" lIns="0" tIns="0" rIns="0" bIns="0" rtlCol="0"/>
          <a:lstStyle/>
          <a:p>
            <a:endParaRPr/>
          </a:p>
        </p:txBody>
      </p:sp>
      <p:sp>
        <p:nvSpPr>
          <p:cNvPr id="424" name="object 424"/>
          <p:cNvSpPr/>
          <p:nvPr/>
        </p:nvSpPr>
        <p:spPr>
          <a:xfrm>
            <a:off x="6520917" y="1607797"/>
            <a:ext cx="453390" cy="224154"/>
          </a:xfrm>
          <a:custGeom>
            <a:avLst/>
            <a:gdLst/>
            <a:ahLst/>
            <a:cxnLst/>
            <a:rect l="l" t="t" r="r" b="b"/>
            <a:pathLst>
              <a:path w="453389" h="224155">
                <a:moveTo>
                  <a:pt x="0" y="223625"/>
                </a:moveTo>
                <a:lnTo>
                  <a:pt x="452927" y="223625"/>
                </a:lnTo>
                <a:lnTo>
                  <a:pt x="452927" y="0"/>
                </a:lnTo>
                <a:lnTo>
                  <a:pt x="0" y="0"/>
                </a:lnTo>
                <a:lnTo>
                  <a:pt x="0" y="223625"/>
                </a:lnTo>
                <a:close/>
              </a:path>
            </a:pathLst>
          </a:custGeom>
          <a:ln w="3175">
            <a:solidFill>
              <a:srgbClr val="FFFFFF"/>
            </a:solidFill>
          </a:ln>
        </p:spPr>
        <p:txBody>
          <a:bodyPr wrap="square" lIns="0" tIns="0" rIns="0" bIns="0" rtlCol="0"/>
          <a:lstStyle/>
          <a:p>
            <a:endParaRPr/>
          </a:p>
        </p:txBody>
      </p:sp>
      <p:sp>
        <p:nvSpPr>
          <p:cNvPr id="425" name="object 425"/>
          <p:cNvSpPr txBox="1"/>
          <p:nvPr/>
        </p:nvSpPr>
        <p:spPr>
          <a:xfrm>
            <a:off x="6558061" y="1644797"/>
            <a:ext cx="384175" cy="138499"/>
          </a:xfrm>
          <a:prstGeom prst="rect">
            <a:avLst/>
          </a:prstGeom>
        </p:spPr>
        <p:txBody>
          <a:bodyPr vert="horz" wrap="square" lIns="0" tIns="0" rIns="0" bIns="0" rtlCol="0">
            <a:spAutoFit/>
          </a:bodyPr>
          <a:lstStyle/>
          <a:p>
            <a:pPr marL="12700"/>
            <a:r>
              <a:rPr sz="900" spc="35" dirty="0">
                <a:solidFill>
                  <a:srgbClr val="FF0000"/>
                </a:solidFill>
                <a:latin typeface="宋体"/>
                <a:cs typeface="宋体"/>
              </a:rPr>
              <a:t>微系统</a:t>
            </a:r>
            <a:endParaRPr sz="900">
              <a:latin typeface="宋体"/>
              <a:cs typeface="宋体"/>
            </a:endParaRPr>
          </a:p>
        </p:txBody>
      </p:sp>
      <p:sp>
        <p:nvSpPr>
          <p:cNvPr id="426" name="object 426"/>
          <p:cNvSpPr/>
          <p:nvPr/>
        </p:nvSpPr>
        <p:spPr>
          <a:xfrm>
            <a:off x="8836591" y="917755"/>
            <a:ext cx="600075" cy="434975"/>
          </a:xfrm>
          <a:custGeom>
            <a:avLst/>
            <a:gdLst/>
            <a:ahLst/>
            <a:cxnLst/>
            <a:rect l="l" t="t" r="r" b="b"/>
            <a:pathLst>
              <a:path w="600075" h="434975">
                <a:moveTo>
                  <a:pt x="0" y="434471"/>
                </a:moveTo>
                <a:lnTo>
                  <a:pt x="599650" y="434471"/>
                </a:lnTo>
                <a:lnTo>
                  <a:pt x="599650" y="0"/>
                </a:lnTo>
                <a:lnTo>
                  <a:pt x="0" y="0"/>
                </a:lnTo>
                <a:lnTo>
                  <a:pt x="0" y="434471"/>
                </a:lnTo>
                <a:close/>
              </a:path>
            </a:pathLst>
          </a:custGeom>
          <a:solidFill>
            <a:srgbClr val="FFFFFF"/>
          </a:solidFill>
        </p:spPr>
        <p:txBody>
          <a:bodyPr wrap="square" lIns="0" tIns="0" rIns="0" bIns="0" rtlCol="0"/>
          <a:lstStyle/>
          <a:p>
            <a:endParaRPr/>
          </a:p>
        </p:txBody>
      </p:sp>
      <p:sp>
        <p:nvSpPr>
          <p:cNvPr id="427" name="object 427"/>
          <p:cNvSpPr/>
          <p:nvPr/>
        </p:nvSpPr>
        <p:spPr>
          <a:xfrm>
            <a:off x="8836591" y="1352226"/>
            <a:ext cx="600075" cy="0"/>
          </a:xfrm>
          <a:custGeom>
            <a:avLst/>
            <a:gdLst/>
            <a:ahLst/>
            <a:cxnLst/>
            <a:rect l="l" t="t" r="r" b="b"/>
            <a:pathLst>
              <a:path w="600075">
                <a:moveTo>
                  <a:pt x="0" y="0"/>
                </a:moveTo>
                <a:lnTo>
                  <a:pt x="599650" y="0"/>
                </a:lnTo>
                <a:lnTo>
                  <a:pt x="599650" y="0"/>
                </a:lnTo>
              </a:path>
            </a:pathLst>
          </a:custGeom>
          <a:ln w="3175">
            <a:solidFill>
              <a:srgbClr val="FFFFFF"/>
            </a:solidFill>
          </a:ln>
        </p:spPr>
        <p:txBody>
          <a:bodyPr wrap="square" lIns="0" tIns="0" rIns="0" bIns="0" rtlCol="0"/>
          <a:lstStyle/>
          <a:p>
            <a:endParaRPr/>
          </a:p>
        </p:txBody>
      </p:sp>
      <p:sp>
        <p:nvSpPr>
          <p:cNvPr id="428" name="object 428"/>
          <p:cNvSpPr/>
          <p:nvPr/>
        </p:nvSpPr>
        <p:spPr>
          <a:xfrm>
            <a:off x="8836590" y="1351161"/>
            <a:ext cx="0" cy="2540"/>
          </a:xfrm>
          <a:custGeom>
            <a:avLst/>
            <a:gdLst/>
            <a:ahLst/>
            <a:cxnLst/>
            <a:rect l="l" t="t" r="r" b="b"/>
            <a:pathLst>
              <a:path h="2540">
                <a:moveTo>
                  <a:pt x="0" y="0"/>
                </a:moveTo>
                <a:lnTo>
                  <a:pt x="0" y="2129"/>
                </a:lnTo>
              </a:path>
            </a:pathLst>
          </a:custGeom>
          <a:ln w="3175">
            <a:solidFill>
              <a:srgbClr val="FFFFFF"/>
            </a:solidFill>
          </a:ln>
        </p:spPr>
        <p:txBody>
          <a:bodyPr wrap="square" lIns="0" tIns="0" rIns="0" bIns="0" rtlCol="0"/>
          <a:lstStyle/>
          <a:p>
            <a:endParaRPr/>
          </a:p>
        </p:txBody>
      </p:sp>
      <p:sp>
        <p:nvSpPr>
          <p:cNvPr id="429" name="object 429"/>
          <p:cNvSpPr/>
          <p:nvPr/>
        </p:nvSpPr>
        <p:spPr>
          <a:xfrm>
            <a:off x="9436241" y="917755"/>
            <a:ext cx="0" cy="434975"/>
          </a:xfrm>
          <a:custGeom>
            <a:avLst/>
            <a:gdLst/>
            <a:ahLst/>
            <a:cxnLst/>
            <a:rect l="l" t="t" r="r" b="b"/>
            <a:pathLst>
              <a:path h="434975">
                <a:moveTo>
                  <a:pt x="0" y="434471"/>
                </a:moveTo>
                <a:lnTo>
                  <a:pt x="0" y="0"/>
                </a:lnTo>
                <a:lnTo>
                  <a:pt x="0" y="0"/>
                </a:lnTo>
              </a:path>
            </a:pathLst>
          </a:custGeom>
          <a:ln w="3175">
            <a:solidFill>
              <a:srgbClr val="FFFFFF"/>
            </a:solidFill>
          </a:ln>
        </p:spPr>
        <p:txBody>
          <a:bodyPr wrap="square" lIns="0" tIns="0" rIns="0" bIns="0" rtlCol="0"/>
          <a:lstStyle/>
          <a:p>
            <a:endParaRPr/>
          </a:p>
        </p:txBody>
      </p:sp>
      <p:sp>
        <p:nvSpPr>
          <p:cNvPr id="430" name="object 430"/>
          <p:cNvSpPr/>
          <p:nvPr/>
        </p:nvSpPr>
        <p:spPr>
          <a:xfrm>
            <a:off x="8823831" y="904976"/>
            <a:ext cx="599650" cy="434471"/>
          </a:xfrm>
          <a:prstGeom prst="rect">
            <a:avLst/>
          </a:prstGeom>
          <a:blipFill>
            <a:blip r:embed="rId46" cstate="print"/>
            <a:stretch>
              <a:fillRect/>
            </a:stretch>
          </a:blipFill>
        </p:spPr>
        <p:txBody>
          <a:bodyPr wrap="square" lIns="0" tIns="0" rIns="0" bIns="0" rtlCol="0"/>
          <a:lstStyle/>
          <a:p>
            <a:endParaRPr/>
          </a:p>
        </p:txBody>
      </p:sp>
      <p:sp>
        <p:nvSpPr>
          <p:cNvPr id="431" name="object 431"/>
          <p:cNvSpPr/>
          <p:nvPr/>
        </p:nvSpPr>
        <p:spPr>
          <a:xfrm>
            <a:off x="8823832" y="904976"/>
            <a:ext cx="600075" cy="434975"/>
          </a:xfrm>
          <a:custGeom>
            <a:avLst/>
            <a:gdLst/>
            <a:ahLst/>
            <a:cxnLst/>
            <a:rect l="l" t="t" r="r" b="b"/>
            <a:pathLst>
              <a:path w="600075" h="434975">
                <a:moveTo>
                  <a:pt x="0" y="434471"/>
                </a:moveTo>
                <a:lnTo>
                  <a:pt x="599650" y="434471"/>
                </a:lnTo>
                <a:lnTo>
                  <a:pt x="599650" y="0"/>
                </a:lnTo>
                <a:lnTo>
                  <a:pt x="0" y="0"/>
                </a:lnTo>
                <a:lnTo>
                  <a:pt x="0" y="434471"/>
                </a:lnTo>
                <a:close/>
              </a:path>
            </a:pathLst>
          </a:custGeom>
          <a:ln w="3175">
            <a:solidFill>
              <a:srgbClr val="000000"/>
            </a:solidFill>
          </a:ln>
        </p:spPr>
        <p:txBody>
          <a:bodyPr wrap="square" lIns="0" tIns="0" rIns="0" bIns="0" rtlCol="0"/>
          <a:lstStyle/>
          <a:p>
            <a:endParaRPr/>
          </a:p>
        </p:txBody>
      </p:sp>
      <p:sp>
        <p:nvSpPr>
          <p:cNvPr id="432" name="object 432"/>
          <p:cNvSpPr txBox="1"/>
          <p:nvPr/>
        </p:nvSpPr>
        <p:spPr>
          <a:xfrm>
            <a:off x="8872797" y="948475"/>
            <a:ext cx="502284" cy="316865"/>
          </a:xfrm>
          <a:prstGeom prst="rect">
            <a:avLst/>
          </a:prstGeom>
        </p:spPr>
        <p:txBody>
          <a:bodyPr vert="horz" wrap="square" lIns="0" tIns="0" rIns="0" bIns="0" rtlCol="0">
            <a:spAutoFit/>
          </a:bodyPr>
          <a:lstStyle/>
          <a:p>
            <a:pPr marL="12700" marR="5080">
              <a:lnSpc>
                <a:spcPct val="112900"/>
              </a:lnSpc>
            </a:pPr>
            <a:r>
              <a:rPr sz="900" spc="30" dirty="0">
                <a:latin typeface="宋体"/>
                <a:cs typeface="宋体"/>
              </a:rPr>
              <a:t>信息关联  无处不在</a:t>
            </a:r>
            <a:endParaRPr sz="900">
              <a:latin typeface="宋体"/>
              <a:cs typeface="宋体"/>
            </a:endParaRPr>
          </a:p>
        </p:txBody>
      </p:sp>
      <p:sp>
        <p:nvSpPr>
          <p:cNvPr id="433" name="object 433"/>
          <p:cNvSpPr/>
          <p:nvPr/>
        </p:nvSpPr>
        <p:spPr>
          <a:xfrm>
            <a:off x="8530386" y="1122211"/>
            <a:ext cx="294005" cy="224154"/>
          </a:xfrm>
          <a:custGeom>
            <a:avLst/>
            <a:gdLst/>
            <a:ahLst/>
            <a:cxnLst/>
            <a:rect l="l" t="t" r="r" b="b"/>
            <a:pathLst>
              <a:path w="294004" h="224155">
                <a:moveTo>
                  <a:pt x="293446" y="0"/>
                </a:moveTo>
                <a:lnTo>
                  <a:pt x="0" y="223625"/>
                </a:lnTo>
              </a:path>
            </a:pathLst>
          </a:custGeom>
          <a:ln w="8514">
            <a:solidFill>
              <a:srgbClr val="000000"/>
            </a:solidFill>
          </a:ln>
        </p:spPr>
        <p:txBody>
          <a:bodyPr wrap="square" lIns="0" tIns="0" rIns="0" bIns="0" rtlCol="0"/>
          <a:lstStyle/>
          <a:p>
            <a:endParaRPr/>
          </a:p>
        </p:txBody>
      </p:sp>
      <p:sp>
        <p:nvSpPr>
          <p:cNvPr id="434" name="object 434"/>
          <p:cNvSpPr/>
          <p:nvPr/>
        </p:nvSpPr>
        <p:spPr>
          <a:xfrm>
            <a:off x="8498490" y="1313721"/>
            <a:ext cx="64135" cy="57785"/>
          </a:xfrm>
          <a:custGeom>
            <a:avLst/>
            <a:gdLst/>
            <a:ahLst/>
            <a:cxnLst/>
            <a:rect l="l" t="t" r="r" b="b"/>
            <a:pathLst>
              <a:path w="64134" h="57784">
                <a:moveTo>
                  <a:pt x="27303" y="0"/>
                </a:moveTo>
                <a:lnTo>
                  <a:pt x="25517" y="170"/>
                </a:lnTo>
                <a:lnTo>
                  <a:pt x="0" y="57673"/>
                </a:lnTo>
                <a:lnTo>
                  <a:pt x="60503" y="45554"/>
                </a:lnTo>
                <a:lnTo>
                  <a:pt x="50615" y="39174"/>
                </a:lnTo>
                <a:lnTo>
                  <a:pt x="39923" y="28091"/>
                </a:lnTo>
                <a:lnTo>
                  <a:pt x="32022" y="14868"/>
                </a:lnTo>
                <a:lnTo>
                  <a:pt x="27303" y="0"/>
                </a:lnTo>
                <a:close/>
              </a:path>
              <a:path w="64134" h="57784">
                <a:moveTo>
                  <a:pt x="63792" y="44895"/>
                </a:moveTo>
                <a:lnTo>
                  <a:pt x="60503" y="45554"/>
                </a:lnTo>
                <a:lnTo>
                  <a:pt x="63707" y="47621"/>
                </a:lnTo>
                <a:lnTo>
                  <a:pt x="63792" y="44895"/>
                </a:lnTo>
                <a:close/>
              </a:path>
            </a:pathLst>
          </a:custGeom>
          <a:solidFill>
            <a:srgbClr val="000000"/>
          </a:solidFill>
        </p:spPr>
        <p:txBody>
          <a:bodyPr wrap="square" lIns="0" tIns="0" rIns="0" bIns="0" rtlCol="0"/>
          <a:lstStyle/>
          <a:p>
            <a:endParaRPr/>
          </a:p>
        </p:txBody>
      </p:sp>
      <p:sp>
        <p:nvSpPr>
          <p:cNvPr id="435" name="object 435"/>
          <p:cNvSpPr/>
          <p:nvPr/>
        </p:nvSpPr>
        <p:spPr>
          <a:xfrm>
            <a:off x="3809730" y="1390562"/>
            <a:ext cx="644525" cy="511175"/>
          </a:xfrm>
          <a:custGeom>
            <a:avLst/>
            <a:gdLst/>
            <a:ahLst/>
            <a:cxnLst/>
            <a:rect l="l" t="t" r="r" b="b"/>
            <a:pathLst>
              <a:path w="644525" h="511175">
                <a:moveTo>
                  <a:pt x="121206" y="0"/>
                </a:moveTo>
                <a:lnTo>
                  <a:pt x="0" y="204457"/>
                </a:lnTo>
                <a:lnTo>
                  <a:pt x="523099" y="511143"/>
                </a:lnTo>
                <a:lnTo>
                  <a:pt x="644305" y="300296"/>
                </a:lnTo>
                <a:lnTo>
                  <a:pt x="121206" y="0"/>
                </a:lnTo>
                <a:close/>
              </a:path>
            </a:pathLst>
          </a:custGeom>
          <a:solidFill>
            <a:srgbClr val="FFFFFF"/>
          </a:solidFill>
        </p:spPr>
        <p:txBody>
          <a:bodyPr wrap="square" lIns="0" tIns="0" rIns="0" bIns="0" rtlCol="0"/>
          <a:lstStyle/>
          <a:p>
            <a:endParaRPr/>
          </a:p>
        </p:txBody>
      </p:sp>
      <p:sp>
        <p:nvSpPr>
          <p:cNvPr id="436" name="object 436"/>
          <p:cNvSpPr/>
          <p:nvPr/>
        </p:nvSpPr>
        <p:spPr>
          <a:xfrm>
            <a:off x="4332829" y="1901705"/>
            <a:ext cx="0" cy="0"/>
          </a:xfrm>
          <a:custGeom>
            <a:avLst/>
            <a:gdLst/>
            <a:ahLst/>
            <a:cxnLst/>
            <a:rect l="l" t="t" r="r" b="b"/>
            <a:pathLst>
              <a:path>
                <a:moveTo>
                  <a:pt x="0" y="0"/>
                </a:moveTo>
                <a:lnTo>
                  <a:pt x="0" y="0"/>
                </a:lnTo>
                <a:lnTo>
                  <a:pt x="0" y="0"/>
                </a:lnTo>
              </a:path>
            </a:pathLst>
          </a:custGeom>
          <a:ln w="3175">
            <a:solidFill>
              <a:srgbClr val="FFFFFF"/>
            </a:solidFill>
          </a:ln>
        </p:spPr>
        <p:txBody>
          <a:bodyPr wrap="square" lIns="0" tIns="0" rIns="0" bIns="0" rtlCol="0"/>
          <a:lstStyle/>
          <a:p>
            <a:endParaRPr/>
          </a:p>
        </p:txBody>
      </p:sp>
      <p:sp>
        <p:nvSpPr>
          <p:cNvPr id="437" name="object 437"/>
          <p:cNvSpPr/>
          <p:nvPr/>
        </p:nvSpPr>
        <p:spPr>
          <a:xfrm>
            <a:off x="4332829" y="1901705"/>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438" name="object 438"/>
          <p:cNvSpPr/>
          <p:nvPr/>
        </p:nvSpPr>
        <p:spPr>
          <a:xfrm>
            <a:off x="3930935" y="1390562"/>
            <a:ext cx="523240" cy="511175"/>
          </a:xfrm>
          <a:custGeom>
            <a:avLst/>
            <a:gdLst/>
            <a:ahLst/>
            <a:cxnLst/>
            <a:rect l="l" t="t" r="r" b="b"/>
            <a:pathLst>
              <a:path w="523239" h="511175">
                <a:moveTo>
                  <a:pt x="401893" y="511143"/>
                </a:moveTo>
                <a:lnTo>
                  <a:pt x="523099" y="300296"/>
                </a:lnTo>
                <a:lnTo>
                  <a:pt x="0" y="0"/>
                </a:lnTo>
              </a:path>
            </a:pathLst>
          </a:custGeom>
          <a:ln w="3175">
            <a:solidFill>
              <a:srgbClr val="FFFFFF"/>
            </a:solidFill>
          </a:ln>
        </p:spPr>
        <p:txBody>
          <a:bodyPr wrap="square" lIns="0" tIns="0" rIns="0" bIns="0" rtlCol="0"/>
          <a:lstStyle/>
          <a:p>
            <a:endParaRPr/>
          </a:p>
        </p:txBody>
      </p:sp>
      <p:sp>
        <p:nvSpPr>
          <p:cNvPr id="439" name="object 439"/>
          <p:cNvSpPr/>
          <p:nvPr/>
        </p:nvSpPr>
        <p:spPr>
          <a:xfrm>
            <a:off x="3796971" y="1377784"/>
            <a:ext cx="644305" cy="511143"/>
          </a:xfrm>
          <a:prstGeom prst="rect">
            <a:avLst/>
          </a:prstGeom>
          <a:blipFill>
            <a:blip r:embed="rId47" cstate="print"/>
            <a:stretch>
              <a:fillRect/>
            </a:stretch>
          </a:blipFill>
        </p:spPr>
        <p:txBody>
          <a:bodyPr wrap="square" lIns="0" tIns="0" rIns="0" bIns="0" rtlCol="0"/>
          <a:lstStyle/>
          <a:p>
            <a:endParaRPr/>
          </a:p>
        </p:txBody>
      </p:sp>
      <p:sp>
        <p:nvSpPr>
          <p:cNvPr id="440" name="object 440"/>
          <p:cNvSpPr/>
          <p:nvPr/>
        </p:nvSpPr>
        <p:spPr>
          <a:xfrm>
            <a:off x="3796971" y="1377784"/>
            <a:ext cx="644525" cy="511175"/>
          </a:xfrm>
          <a:custGeom>
            <a:avLst/>
            <a:gdLst/>
            <a:ahLst/>
            <a:cxnLst/>
            <a:rect l="l" t="t" r="r" b="b"/>
            <a:pathLst>
              <a:path w="644525" h="511175">
                <a:moveTo>
                  <a:pt x="0" y="204457"/>
                </a:moveTo>
                <a:lnTo>
                  <a:pt x="523099" y="511143"/>
                </a:lnTo>
                <a:lnTo>
                  <a:pt x="644305" y="300296"/>
                </a:lnTo>
                <a:lnTo>
                  <a:pt x="121206" y="0"/>
                </a:lnTo>
                <a:lnTo>
                  <a:pt x="0" y="204457"/>
                </a:lnTo>
                <a:close/>
              </a:path>
            </a:pathLst>
          </a:custGeom>
          <a:ln w="3175">
            <a:solidFill>
              <a:srgbClr val="FFFFFF"/>
            </a:solidFill>
          </a:ln>
        </p:spPr>
        <p:txBody>
          <a:bodyPr wrap="square" lIns="0" tIns="0" rIns="0" bIns="0" rtlCol="0"/>
          <a:lstStyle/>
          <a:p>
            <a:endParaRPr/>
          </a:p>
        </p:txBody>
      </p:sp>
      <p:sp>
        <p:nvSpPr>
          <p:cNvPr id="441" name="object 441"/>
          <p:cNvSpPr txBox="1"/>
          <p:nvPr/>
        </p:nvSpPr>
        <p:spPr>
          <a:xfrm rot="1800000">
            <a:off x="3876665" y="1568856"/>
            <a:ext cx="491600" cy="119380"/>
          </a:xfrm>
          <a:prstGeom prst="rect">
            <a:avLst/>
          </a:prstGeom>
        </p:spPr>
        <p:txBody>
          <a:bodyPr vert="horz" wrap="square" lIns="0" tIns="0" rIns="0" bIns="0" rtlCol="0">
            <a:spAutoFit/>
          </a:bodyPr>
          <a:lstStyle/>
          <a:p>
            <a:pPr>
              <a:lnSpc>
                <a:spcPts val="940"/>
              </a:lnSpc>
            </a:pPr>
            <a:r>
              <a:rPr sz="900" spc="30" dirty="0">
                <a:solidFill>
                  <a:srgbClr val="FF0000"/>
                </a:solidFill>
                <a:latin typeface="宋体"/>
                <a:cs typeface="宋体"/>
              </a:rPr>
              <a:t>直接程</a:t>
            </a:r>
            <a:r>
              <a:rPr sz="900" spc="35" dirty="0">
                <a:solidFill>
                  <a:srgbClr val="FF0000"/>
                </a:solidFill>
                <a:latin typeface="宋体"/>
                <a:cs typeface="宋体"/>
              </a:rPr>
              <a:t>度</a:t>
            </a:r>
            <a:endParaRPr sz="900">
              <a:latin typeface="宋体"/>
              <a:cs typeface="宋体"/>
            </a:endParaRPr>
          </a:p>
        </p:txBody>
      </p:sp>
      <p:sp>
        <p:nvSpPr>
          <p:cNvPr id="442" name="object 442"/>
          <p:cNvSpPr/>
          <p:nvPr/>
        </p:nvSpPr>
        <p:spPr>
          <a:xfrm>
            <a:off x="7433152" y="1173326"/>
            <a:ext cx="695960" cy="543560"/>
          </a:xfrm>
          <a:custGeom>
            <a:avLst/>
            <a:gdLst/>
            <a:ahLst/>
            <a:cxnLst/>
            <a:rect l="l" t="t" r="r" b="b"/>
            <a:pathLst>
              <a:path w="695959" h="543560">
                <a:moveTo>
                  <a:pt x="574133" y="0"/>
                </a:moveTo>
                <a:lnTo>
                  <a:pt x="0" y="332243"/>
                </a:lnTo>
                <a:lnTo>
                  <a:pt x="121206" y="543089"/>
                </a:lnTo>
                <a:lnTo>
                  <a:pt x="695339" y="210846"/>
                </a:lnTo>
                <a:lnTo>
                  <a:pt x="574133" y="0"/>
                </a:lnTo>
                <a:close/>
              </a:path>
            </a:pathLst>
          </a:custGeom>
          <a:solidFill>
            <a:srgbClr val="FFFFFF"/>
          </a:solidFill>
        </p:spPr>
        <p:txBody>
          <a:bodyPr wrap="square" lIns="0" tIns="0" rIns="0" bIns="0" rtlCol="0"/>
          <a:lstStyle/>
          <a:p>
            <a:endParaRPr/>
          </a:p>
        </p:txBody>
      </p:sp>
      <p:sp>
        <p:nvSpPr>
          <p:cNvPr id="443" name="object 443"/>
          <p:cNvSpPr/>
          <p:nvPr/>
        </p:nvSpPr>
        <p:spPr>
          <a:xfrm>
            <a:off x="7554358" y="1716415"/>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444" name="object 444"/>
          <p:cNvSpPr/>
          <p:nvPr/>
        </p:nvSpPr>
        <p:spPr>
          <a:xfrm>
            <a:off x="7554358" y="1716415"/>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445" name="object 445"/>
          <p:cNvSpPr/>
          <p:nvPr/>
        </p:nvSpPr>
        <p:spPr>
          <a:xfrm>
            <a:off x="7554359" y="1173326"/>
            <a:ext cx="574675" cy="543560"/>
          </a:xfrm>
          <a:custGeom>
            <a:avLst/>
            <a:gdLst/>
            <a:ahLst/>
            <a:cxnLst/>
            <a:rect l="l" t="t" r="r" b="b"/>
            <a:pathLst>
              <a:path w="574675" h="543560">
                <a:moveTo>
                  <a:pt x="0" y="543089"/>
                </a:moveTo>
                <a:lnTo>
                  <a:pt x="574133" y="210846"/>
                </a:lnTo>
                <a:lnTo>
                  <a:pt x="452927" y="0"/>
                </a:lnTo>
              </a:path>
            </a:pathLst>
          </a:custGeom>
          <a:ln w="3175">
            <a:solidFill>
              <a:srgbClr val="FFFFFF"/>
            </a:solidFill>
          </a:ln>
        </p:spPr>
        <p:txBody>
          <a:bodyPr wrap="square" lIns="0" tIns="0" rIns="0" bIns="0" rtlCol="0"/>
          <a:lstStyle/>
          <a:p>
            <a:endParaRPr/>
          </a:p>
        </p:txBody>
      </p:sp>
      <p:sp>
        <p:nvSpPr>
          <p:cNvPr id="446" name="object 446"/>
          <p:cNvSpPr/>
          <p:nvPr/>
        </p:nvSpPr>
        <p:spPr>
          <a:xfrm>
            <a:off x="7554357" y="1716415"/>
            <a:ext cx="0" cy="0"/>
          </a:xfrm>
          <a:custGeom>
            <a:avLst/>
            <a:gdLst/>
            <a:ahLst/>
            <a:cxnLst/>
            <a:rect l="l" t="t" r="r" b="b"/>
            <a:pathLst>
              <a:path>
                <a:moveTo>
                  <a:pt x="0" y="0"/>
                </a:moveTo>
                <a:lnTo>
                  <a:pt x="0" y="0"/>
                </a:lnTo>
              </a:path>
            </a:pathLst>
          </a:custGeom>
          <a:ln w="3175">
            <a:solidFill>
              <a:srgbClr val="FFFFFF"/>
            </a:solidFill>
          </a:ln>
        </p:spPr>
        <p:txBody>
          <a:bodyPr wrap="square" lIns="0" tIns="0" rIns="0" bIns="0" rtlCol="0"/>
          <a:lstStyle/>
          <a:p>
            <a:endParaRPr/>
          </a:p>
        </p:txBody>
      </p:sp>
      <p:sp>
        <p:nvSpPr>
          <p:cNvPr id="447" name="object 447"/>
          <p:cNvSpPr/>
          <p:nvPr/>
        </p:nvSpPr>
        <p:spPr>
          <a:xfrm>
            <a:off x="7420394" y="1160548"/>
            <a:ext cx="695339" cy="543089"/>
          </a:xfrm>
          <a:prstGeom prst="rect">
            <a:avLst/>
          </a:prstGeom>
          <a:blipFill>
            <a:blip r:embed="rId48" cstate="print"/>
            <a:stretch>
              <a:fillRect/>
            </a:stretch>
          </a:blipFill>
        </p:spPr>
        <p:txBody>
          <a:bodyPr wrap="square" lIns="0" tIns="0" rIns="0" bIns="0" rtlCol="0"/>
          <a:lstStyle/>
          <a:p>
            <a:endParaRPr/>
          </a:p>
        </p:txBody>
      </p:sp>
      <p:sp>
        <p:nvSpPr>
          <p:cNvPr id="448" name="object 448"/>
          <p:cNvSpPr/>
          <p:nvPr/>
        </p:nvSpPr>
        <p:spPr>
          <a:xfrm>
            <a:off x="7420393" y="1160547"/>
            <a:ext cx="695960" cy="543560"/>
          </a:xfrm>
          <a:custGeom>
            <a:avLst/>
            <a:gdLst/>
            <a:ahLst/>
            <a:cxnLst/>
            <a:rect l="l" t="t" r="r" b="b"/>
            <a:pathLst>
              <a:path w="695959" h="543560">
                <a:moveTo>
                  <a:pt x="121206" y="543089"/>
                </a:moveTo>
                <a:lnTo>
                  <a:pt x="695339" y="210846"/>
                </a:lnTo>
                <a:lnTo>
                  <a:pt x="574133" y="0"/>
                </a:lnTo>
                <a:lnTo>
                  <a:pt x="0" y="332243"/>
                </a:lnTo>
                <a:lnTo>
                  <a:pt x="121206" y="543089"/>
                </a:lnTo>
                <a:close/>
              </a:path>
            </a:pathLst>
          </a:custGeom>
          <a:ln w="3175">
            <a:solidFill>
              <a:srgbClr val="FFFFFF"/>
            </a:solidFill>
          </a:ln>
        </p:spPr>
        <p:txBody>
          <a:bodyPr wrap="square" lIns="0" tIns="0" rIns="0" bIns="0" rtlCol="0"/>
          <a:lstStyle/>
          <a:p>
            <a:endParaRPr/>
          </a:p>
        </p:txBody>
      </p:sp>
      <p:sp>
        <p:nvSpPr>
          <p:cNvPr id="449" name="object 449"/>
          <p:cNvSpPr txBox="1"/>
          <p:nvPr/>
        </p:nvSpPr>
        <p:spPr>
          <a:xfrm rot="19800000">
            <a:off x="7520135" y="1370708"/>
            <a:ext cx="491600" cy="119380"/>
          </a:xfrm>
          <a:prstGeom prst="rect">
            <a:avLst/>
          </a:prstGeom>
        </p:spPr>
        <p:txBody>
          <a:bodyPr vert="horz" wrap="square" lIns="0" tIns="0" rIns="0" bIns="0" rtlCol="0">
            <a:spAutoFit/>
          </a:bodyPr>
          <a:lstStyle/>
          <a:p>
            <a:pPr>
              <a:lnSpc>
                <a:spcPts val="940"/>
              </a:lnSpc>
            </a:pPr>
            <a:r>
              <a:rPr sz="900" spc="30" dirty="0">
                <a:solidFill>
                  <a:srgbClr val="FF0000"/>
                </a:solidFill>
                <a:latin typeface="宋体"/>
                <a:cs typeface="宋体"/>
              </a:rPr>
              <a:t>直接程</a:t>
            </a:r>
            <a:r>
              <a:rPr sz="900" spc="35" dirty="0">
                <a:solidFill>
                  <a:srgbClr val="FF0000"/>
                </a:solidFill>
                <a:latin typeface="宋体"/>
                <a:cs typeface="宋体"/>
              </a:rPr>
              <a:t>度</a:t>
            </a:r>
            <a:endParaRPr sz="900">
              <a:latin typeface="宋体"/>
              <a:cs typeface="宋体"/>
            </a:endParaRPr>
          </a:p>
        </p:txBody>
      </p:sp>
      <p:sp>
        <p:nvSpPr>
          <p:cNvPr id="450" name="object 450"/>
          <p:cNvSpPr/>
          <p:nvPr/>
        </p:nvSpPr>
        <p:spPr>
          <a:xfrm>
            <a:off x="7324704" y="2815373"/>
            <a:ext cx="906144" cy="191770"/>
          </a:xfrm>
          <a:custGeom>
            <a:avLst/>
            <a:gdLst/>
            <a:ahLst/>
            <a:cxnLst/>
            <a:rect l="l" t="t" r="r" b="b"/>
            <a:pathLst>
              <a:path w="906145" h="191769">
                <a:moveTo>
                  <a:pt x="0" y="191678"/>
                </a:moveTo>
                <a:lnTo>
                  <a:pt x="905855" y="191678"/>
                </a:lnTo>
                <a:lnTo>
                  <a:pt x="905855" y="0"/>
                </a:lnTo>
                <a:lnTo>
                  <a:pt x="0" y="0"/>
                </a:lnTo>
                <a:lnTo>
                  <a:pt x="0" y="191678"/>
                </a:lnTo>
                <a:close/>
              </a:path>
            </a:pathLst>
          </a:custGeom>
          <a:solidFill>
            <a:srgbClr val="FFFFFF"/>
          </a:solidFill>
        </p:spPr>
        <p:txBody>
          <a:bodyPr wrap="square" lIns="0" tIns="0" rIns="0" bIns="0" rtlCol="0"/>
          <a:lstStyle/>
          <a:p>
            <a:endParaRPr/>
          </a:p>
        </p:txBody>
      </p:sp>
      <p:sp>
        <p:nvSpPr>
          <p:cNvPr id="451" name="object 451"/>
          <p:cNvSpPr/>
          <p:nvPr/>
        </p:nvSpPr>
        <p:spPr>
          <a:xfrm>
            <a:off x="7324704" y="3007051"/>
            <a:ext cx="906144" cy="0"/>
          </a:xfrm>
          <a:custGeom>
            <a:avLst/>
            <a:gdLst/>
            <a:ahLst/>
            <a:cxnLst/>
            <a:rect l="l" t="t" r="r" b="b"/>
            <a:pathLst>
              <a:path w="906145">
                <a:moveTo>
                  <a:pt x="0" y="0"/>
                </a:moveTo>
                <a:lnTo>
                  <a:pt x="905855" y="0"/>
                </a:lnTo>
                <a:lnTo>
                  <a:pt x="905855" y="0"/>
                </a:lnTo>
              </a:path>
            </a:pathLst>
          </a:custGeom>
          <a:ln w="3175">
            <a:solidFill>
              <a:srgbClr val="FFFFFF"/>
            </a:solidFill>
          </a:ln>
        </p:spPr>
        <p:txBody>
          <a:bodyPr wrap="square" lIns="0" tIns="0" rIns="0" bIns="0" rtlCol="0"/>
          <a:lstStyle/>
          <a:p>
            <a:endParaRPr/>
          </a:p>
        </p:txBody>
      </p:sp>
      <p:sp>
        <p:nvSpPr>
          <p:cNvPr id="452" name="object 452"/>
          <p:cNvSpPr/>
          <p:nvPr/>
        </p:nvSpPr>
        <p:spPr>
          <a:xfrm>
            <a:off x="7324704" y="3005987"/>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453" name="object 453"/>
          <p:cNvSpPr/>
          <p:nvPr/>
        </p:nvSpPr>
        <p:spPr>
          <a:xfrm>
            <a:off x="8230560" y="2815373"/>
            <a:ext cx="0" cy="191770"/>
          </a:xfrm>
          <a:custGeom>
            <a:avLst/>
            <a:gdLst/>
            <a:ahLst/>
            <a:cxnLst/>
            <a:rect l="l" t="t" r="r" b="b"/>
            <a:pathLst>
              <a:path h="191769">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454" name="object 454"/>
          <p:cNvSpPr/>
          <p:nvPr/>
        </p:nvSpPr>
        <p:spPr>
          <a:xfrm>
            <a:off x="7318325" y="2802594"/>
            <a:ext cx="899476" cy="191678"/>
          </a:xfrm>
          <a:prstGeom prst="rect">
            <a:avLst/>
          </a:prstGeom>
          <a:blipFill>
            <a:blip r:embed="rId20" cstate="print"/>
            <a:stretch>
              <a:fillRect/>
            </a:stretch>
          </a:blipFill>
        </p:spPr>
        <p:txBody>
          <a:bodyPr wrap="square" lIns="0" tIns="0" rIns="0" bIns="0" rtlCol="0"/>
          <a:lstStyle/>
          <a:p>
            <a:endParaRPr/>
          </a:p>
        </p:txBody>
      </p:sp>
      <p:sp>
        <p:nvSpPr>
          <p:cNvPr id="455" name="object 455"/>
          <p:cNvSpPr/>
          <p:nvPr/>
        </p:nvSpPr>
        <p:spPr>
          <a:xfrm>
            <a:off x="7318325" y="2802594"/>
            <a:ext cx="899794" cy="191770"/>
          </a:xfrm>
          <a:custGeom>
            <a:avLst/>
            <a:gdLst/>
            <a:ahLst/>
            <a:cxnLst/>
            <a:rect l="l" t="t" r="r" b="b"/>
            <a:pathLst>
              <a:path w="899795" h="191769">
                <a:moveTo>
                  <a:pt x="0" y="191678"/>
                </a:moveTo>
                <a:lnTo>
                  <a:pt x="899476" y="191678"/>
                </a:lnTo>
                <a:lnTo>
                  <a:pt x="899476" y="0"/>
                </a:lnTo>
                <a:lnTo>
                  <a:pt x="0" y="0"/>
                </a:lnTo>
                <a:lnTo>
                  <a:pt x="0" y="191678"/>
                </a:lnTo>
                <a:close/>
              </a:path>
            </a:pathLst>
          </a:custGeom>
          <a:ln w="3175">
            <a:solidFill>
              <a:srgbClr val="000000"/>
            </a:solidFill>
          </a:ln>
        </p:spPr>
        <p:txBody>
          <a:bodyPr wrap="square" lIns="0" tIns="0" rIns="0" bIns="0" rtlCol="0"/>
          <a:lstStyle/>
          <a:p>
            <a:endParaRPr/>
          </a:p>
        </p:txBody>
      </p:sp>
      <p:sp>
        <p:nvSpPr>
          <p:cNvPr id="456" name="object 456"/>
          <p:cNvSpPr txBox="1"/>
          <p:nvPr/>
        </p:nvSpPr>
        <p:spPr>
          <a:xfrm>
            <a:off x="7337947" y="1623298"/>
            <a:ext cx="859155" cy="1154932"/>
          </a:xfrm>
          <a:prstGeom prst="rect">
            <a:avLst/>
          </a:prstGeom>
        </p:spPr>
        <p:txBody>
          <a:bodyPr vert="horz" wrap="square" lIns="0" tIns="0" rIns="0" bIns="0" rtlCol="0">
            <a:spAutoFit/>
          </a:bodyPr>
          <a:lstStyle/>
          <a:p>
            <a:pPr marL="12700" marR="5080" algn="ctr">
              <a:lnSpc>
                <a:spcPct val="139400"/>
              </a:lnSpc>
            </a:pPr>
            <a:r>
              <a:rPr sz="900" spc="35" dirty="0">
                <a:latin typeface="宋体"/>
                <a:cs typeface="宋体"/>
              </a:rPr>
              <a:t>机械安全  电气安全  防火防爆  </a:t>
            </a:r>
            <a:r>
              <a:rPr sz="900" spc="30" dirty="0">
                <a:latin typeface="宋体"/>
                <a:cs typeface="宋体"/>
              </a:rPr>
              <a:t>通风与空调安全  </a:t>
            </a:r>
            <a:r>
              <a:rPr sz="900" spc="35" dirty="0">
                <a:latin typeface="宋体"/>
                <a:cs typeface="宋体"/>
              </a:rPr>
              <a:t>压力容器安全  职业卫生  个体防护</a:t>
            </a:r>
            <a:endParaRPr sz="900">
              <a:latin typeface="宋体"/>
              <a:cs typeface="宋体"/>
            </a:endParaRPr>
          </a:p>
        </p:txBody>
      </p:sp>
      <p:sp>
        <p:nvSpPr>
          <p:cNvPr id="457" name="object 457"/>
          <p:cNvSpPr/>
          <p:nvPr/>
        </p:nvSpPr>
        <p:spPr>
          <a:xfrm>
            <a:off x="7764873" y="3237067"/>
            <a:ext cx="0" cy="102235"/>
          </a:xfrm>
          <a:custGeom>
            <a:avLst/>
            <a:gdLst/>
            <a:ahLst/>
            <a:cxnLst/>
            <a:rect l="l" t="t" r="r" b="b"/>
            <a:pathLst>
              <a:path h="102235">
                <a:moveTo>
                  <a:pt x="0" y="0"/>
                </a:moveTo>
                <a:lnTo>
                  <a:pt x="0" y="102228"/>
                </a:lnTo>
              </a:path>
            </a:pathLst>
          </a:custGeom>
          <a:ln w="8505">
            <a:solidFill>
              <a:srgbClr val="000000"/>
            </a:solidFill>
          </a:ln>
        </p:spPr>
        <p:txBody>
          <a:bodyPr wrap="square" lIns="0" tIns="0" rIns="0" bIns="0" rtlCol="0"/>
          <a:lstStyle/>
          <a:p>
            <a:endParaRPr/>
          </a:p>
        </p:txBody>
      </p:sp>
      <p:sp>
        <p:nvSpPr>
          <p:cNvPr id="458" name="object 458"/>
          <p:cNvSpPr/>
          <p:nvPr/>
        </p:nvSpPr>
        <p:spPr>
          <a:xfrm>
            <a:off x="7737486" y="3185953"/>
            <a:ext cx="60325" cy="64135"/>
          </a:xfrm>
          <a:custGeom>
            <a:avLst/>
            <a:gdLst/>
            <a:ahLst/>
            <a:cxnLst/>
            <a:rect l="l" t="t" r="r" b="b"/>
            <a:pathLst>
              <a:path w="60325" h="64135">
                <a:moveTo>
                  <a:pt x="2706" y="61801"/>
                </a:moveTo>
                <a:lnTo>
                  <a:pt x="0" y="62785"/>
                </a:lnTo>
                <a:lnTo>
                  <a:pt x="1871" y="63892"/>
                </a:lnTo>
                <a:lnTo>
                  <a:pt x="2706" y="61801"/>
                </a:lnTo>
                <a:close/>
              </a:path>
              <a:path w="60325" h="64135">
                <a:moveTo>
                  <a:pt x="58478" y="62277"/>
                </a:moveTo>
                <a:lnTo>
                  <a:pt x="59284" y="63892"/>
                </a:lnTo>
                <a:lnTo>
                  <a:pt x="59880" y="62785"/>
                </a:lnTo>
                <a:lnTo>
                  <a:pt x="58478" y="62277"/>
                </a:lnTo>
                <a:close/>
              </a:path>
              <a:path w="60325" h="64135">
                <a:moveTo>
                  <a:pt x="55191" y="55693"/>
                </a:moveTo>
                <a:lnTo>
                  <a:pt x="29908" y="55693"/>
                </a:lnTo>
                <a:lnTo>
                  <a:pt x="45201" y="57466"/>
                </a:lnTo>
                <a:lnTo>
                  <a:pt x="58478" y="62277"/>
                </a:lnTo>
                <a:lnTo>
                  <a:pt x="55191" y="55693"/>
                </a:lnTo>
                <a:close/>
              </a:path>
              <a:path w="60325" h="64135">
                <a:moveTo>
                  <a:pt x="27388" y="0"/>
                </a:moveTo>
                <a:lnTo>
                  <a:pt x="2706" y="61801"/>
                </a:lnTo>
                <a:lnTo>
                  <a:pt x="14631" y="57466"/>
                </a:lnTo>
                <a:lnTo>
                  <a:pt x="29908" y="55693"/>
                </a:lnTo>
                <a:lnTo>
                  <a:pt x="55191" y="55693"/>
                </a:lnTo>
                <a:lnTo>
                  <a:pt x="27388" y="0"/>
                </a:lnTo>
                <a:close/>
              </a:path>
            </a:pathLst>
          </a:custGeom>
          <a:solidFill>
            <a:srgbClr val="000000"/>
          </a:solidFill>
        </p:spPr>
        <p:txBody>
          <a:bodyPr wrap="square" lIns="0" tIns="0" rIns="0" bIns="0" rtlCol="0"/>
          <a:lstStyle/>
          <a:p>
            <a:endParaRPr/>
          </a:p>
        </p:txBody>
      </p:sp>
      <p:sp>
        <p:nvSpPr>
          <p:cNvPr id="459" name="object 459"/>
          <p:cNvSpPr/>
          <p:nvPr/>
        </p:nvSpPr>
        <p:spPr>
          <a:xfrm>
            <a:off x="7737486" y="3320128"/>
            <a:ext cx="60325" cy="64135"/>
          </a:xfrm>
          <a:custGeom>
            <a:avLst/>
            <a:gdLst/>
            <a:ahLst/>
            <a:cxnLst/>
            <a:rect l="l" t="t" r="r" b="b"/>
            <a:pathLst>
              <a:path w="60325" h="64135">
                <a:moveTo>
                  <a:pt x="3060" y="2976"/>
                </a:moveTo>
                <a:lnTo>
                  <a:pt x="27388" y="63892"/>
                </a:lnTo>
                <a:lnTo>
                  <a:pt x="54840" y="8902"/>
                </a:lnTo>
                <a:lnTo>
                  <a:pt x="29908" y="8902"/>
                </a:lnTo>
                <a:lnTo>
                  <a:pt x="14631" y="7145"/>
                </a:lnTo>
                <a:lnTo>
                  <a:pt x="3060" y="2976"/>
                </a:lnTo>
                <a:close/>
              </a:path>
              <a:path w="60325" h="64135">
                <a:moveTo>
                  <a:pt x="58014" y="2544"/>
                </a:moveTo>
                <a:lnTo>
                  <a:pt x="45201" y="7145"/>
                </a:lnTo>
                <a:lnTo>
                  <a:pt x="29908" y="8902"/>
                </a:lnTo>
                <a:lnTo>
                  <a:pt x="54840" y="8902"/>
                </a:lnTo>
                <a:lnTo>
                  <a:pt x="58014" y="2544"/>
                </a:lnTo>
                <a:close/>
              </a:path>
              <a:path w="60325" h="64135">
                <a:moveTo>
                  <a:pt x="1871" y="0"/>
                </a:moveTo>
                <a:lnTo>
                  <a:pt x="0" y="1874"/>
                </a:lnTo>
                <a:lnTo>
                  <a:pt x="3060" y="2976"/>
                </a:lnTo>
                <a:lnTo>
                  <a:pt x="1871" y="0"/>
                </a:lnTo>
                <a:close/>
              </a:path>
              <a:path w="60325" h="64135">
                <a:moveTo>
                  <a:pt x="59284" y="0"/>
                </a:moveTo>
                <a:lnTo>
                  <a:pt x="58014" y="2544"/>
                </a:lnTo>
                <a:lnTo>
                  <a:pt x="59880" y="1874"/>
                </a:lnTo>
                <a:lnTo>
                  <a:pt x="59284" y="0"/>
                </a:lnTo>
                <a:close/>
              </a:path>
            </a:pathLst>
          </a:custGeom>
          <a:solidFill>
            <a:srgbClr val="000000"/>
          </a:solidFill>
        </p:spPr>
        <p:txBody>
          <a:bodyPr wrap="square" lIns="0" tIns="0" rIns="0" bIns="0" rtlCol="0"/>
          <a:lstStyle/>
          <a:p>
            <a:endParaRPr/>
          </a:p>
        </p:txBody>
      </p:sp>
      <p:sp>
        <p:nvSpPr>
          <p:cNvPr id="460" name="object 460"/>
          <p:cNvSpPr/>
          <p:nvPr/>
        </p:nvSpPr>
        <p:spPr>
          <a:xfrm>
            <a:off x="6642123" y="4693825"/>
            <a:ext cx="0" cy="57785"/>
          </a:xfrm>
          <a:custGeom>
            <a:avLst/>
            <a:gdLst/>
            <a:ahLst/>
            <a:cxnLst/>
            <a:rect l="l" t="t" r="r" b="b"/>
            <a:pathLst>
              <a:path h="57785">
                <a:moveTo>
                  <a:pt x="0" y="0"/>
                </a:moveTo>
                <a:lnTo>
                  <a:pt x="0" y="57503"/>
                </a:lnTo>
              </a:path>
            </a:pathLst>
          </a:custGeom>
          <a:ln w="8505">
            <a:solidFill>
              <a:srgbClr val="000000"/>
            </a:solidFill>
          </a:ln>
        </p:spPr>
        <p:txBody>
          <a:bodyPr wrap="square" lIns="0" tIns="0" rIns="0" bIns="0" rtlCol="0"/>
          <a:lstStyle/>
          <a:p>
            <a:endParaRPr/>
          </a:p>
        </p:txBody>
      </p:sp>
      <p:sp>
        <p:nvSpPr>
          <p:cNvPr id="461" name="object 461"/>
          <p:cNvSpPr/>
          <p:nvPr/>
        </p:nvSpPr>
        <p:spPr>
          <a:xfrm>
            <a:off x="6610227" y="4649099"/>
            <a:ext cx="60325" cy="60960"/>
          </a:xfrm>
          <a:custGeom>
            <a:avLst/>
            <a:gdLst/>
            <a:ahLst/>
            <a:cxnLst/>
            <a:rect l="l" t="t" r="r" b="b"/>
            <a:pathLst>
              <a:path w="60325" h="60960">
                <a:moveTo>
                  <a:pt x="31896" y="0"/>
                </a:moveTo>
                <a:lnTo>
                  <a:pt x="0" y="57503"/>
                </a:lnTo>
                <a:lnTo>
                  <a:pt x="85" y="60655"/>
                </a:lnTo>
                <a:lnTo>
                  <a:pt x="14716" y="55336"/>
                </a:lnTo>
                <a:lnTo>
                  <a:pt x="29993" y="53563"/>
                </a:lnTo>
                <a:lnTo>
                  <a:pt x="55664" y="53563"/>
                </a:lnTo>
                <a:lnTo>
                  <a:pt x="31896" y="0"/>
                </a:lnTo>
                <a:close/>
              </a:path>
              <a:path w="60325" h="60960">
                <a:moveTo>
                  <a:pt x="55664" y="53563"/>
                </a:moveTo>
                <a:lnTo>
                  <a:pt x="29993" y="53563"/>
                </a:lnTo>
                <a:lnTo>
                  <a:pt x="45286" y="55336"/>
                </a:lnTo>
                <a:lnTo>
                  <a:pt x="59965" y="60655"/>
                </a:lnTo>
                <a:lnTo>
                  <a:pt x="57413" y="57503"/>
                </a:lnTo>
                <a:lnTo>
                  <a:pt x="55664" y="53563"/>
                </a:lnTo>
                <a:close/>
              </a:path>
            </a:pathLst>
          </a:custGeom>
          <a:solidFill>
            <a:srgbClr val="000000"/>
          </a:solidFill>
        </p:spPr>
        <p:txBody>
          <a:bodyPr wrap="square" lIns="0" tIns="0" rIns="0" bIns="0" rtlCol="0"/>
          <a:lstStyle/>
          <a:p>
            <a:endParaRPr/>
          </a:p>
        </p:txBody>
      </p:sp>
      <p:sp>
        <p:nvSpPr>
          <p:cNvPr id="462" name="object 462"/>
          <p:cNvSpPr/>
          <p:nvPr/>
        </p:nvSpPr>
        <p:spPr>
          <a:xfrm>
            <a:off x="6610227" y="4732160"/>
            <a:ext cx="60325" cy="64135"/>
          </a:xfrm>
          <a:custGeom>
            <a:avLst/>
            <a:gdLst/>
            <a:ahLst/>
            <a:cxnLst/>
            <a:rect l="l" t="t" r="r" b="b"/>
            <a:pathLst>
              <a:path w="60325" h="64135">
                <a:moveTo>
                  <a:pt x="1487" y="2980"/>
                </a:moveTo>
                <a:lnTo>
                  <a:pt x="31896" y="63892"/>
                </a:lnTo>
                <a:lnTo>
                  <a:pt x="53594" y="9562"/>
                </a:lnTo>
                <a:lnTo>
                  <a:pt x="29993" y="9562"/>
                </a:lnTo>
                <a:lnTo>
                  <a:pt x="14716" y="7789"/>
                </a:lnTo>
                <a:lnTo>
                  <a:pt x="1487" y="2980"/>
                </a:lnTo>
                <a:close/>
              </a:path>
              <a:path w="60325" h="64135">
                <a:moveTo>
                  <a:pt x="55828" y="3969"/>
                </a:moveTo>
                <a:lnTo>
                  <a:pt x="45286" y="7789"/>
                </a:lnTo>
                <a:lnTo>
                  <a:pt x="29993" y="9562"/>
                </a:lnTo>
                <a:lnTo>
                  <a:pt x="53594" y="9562"/>
                </a:lnTo>
                <a:lnTo>
                  <a:pt x="55828" y="3969"/>
                </a:lnTo>
                <a:close/>
              </a:path>
              <a:path w="60325" h="64135">
                <a:moveTo>
                  <a:pt x="57413" y="0"/>
                </a:moveTo>
                <a:lnTo>
                  <a:pt x="55828" y="3969"/>
                </a:lnTo>
                <a:lnTo>
                  <a:pt x="59965" y="2470"/>
                </a:lnTo>
                <a:lnTo>
                  <a:pt x="57413" y="0"/>
                </a:lnTo>
                <a:close/>
              </a:path>
              <a:path w="60325" h="64135">
                <a:moveTo>
                  <a:pt x="0" y="0"/>
                </a:moveTo>
                <a:lnTo>
                  <a:pt x="85" y="2470"/>
                </a:lnTo>
                <a:lnTo>
                  <a:pt x="1487" y="2980"/>
                </a:lnTo>
                <a:lnTo>
                  <a:pt x="0" y="0"/>
                </a:lnTo>
                <a:close/>
              </a:path>
            </a:pathLst>
          </a:custGeom>
          <a:solidFill>
            <a:srgbClr val="000000"/>
          </a:solidFill>
        </p:spPr>
        <p:txBody>
          <a:bodyPr wrap="square" lIns="0" tIns="0" rIns="0" bIns="0" rtlCol="0"/>
          <a:lstStyle/>
          <a:p>
            <a:endParaRPr/>
          </a:p>
        </p:txBody>
      </p:sp>
      <p:sp>
        <p:nvSpPr>
          <p:cNvPr id="463" name="object 463"/>
          <p:cNvSpPr/>
          <p:nvPr/>
        </p:nvSpPr>
        <p:spPr>
          <a:xfrm>
            <a:off x="5340753" y="3198731"/>
            <a:ext cx="0" cy="76835"/>
          </a:xfrm>
          <a:custGeom>
            <a:avLst/>
            <a:gdLst/>
            <a:ahLst/>
            <a:cxnLst/>
            <a:rect l="l" t="t" r="r" b="b"/>
            <a:pathLst>
              <a:path h="76835">
                <a:moveTo>
                  <a:pt x="0" y="0"/>
                </a:moveTo>
                <a:lnTo>
                  <a:pt x="0" y="76671"/>
                </a:lnTo>
              </a:path>
            </a:pathLst>
          </a:custGeom>
          <a:ln w="8505">
            <a:solidFill>
              <a:srgbClr val="000000"/>
            </a:solidFill>
          </a:ln>
        </p:spPr>
        <p:txBody>
          <a:bodyPr wrap="square" lIns="0" tIns="0" rIns="0" bIns="0" rtlCol="0"/>
          <a:lstStyle/>
          <a:p>
            <a:endParaRPr/>
          </a:p>
        </p:txBody>
      </p:sp>
      <p:sp>
        <p:nvSpPr>
          <p:cNvPr id="464" name="object 464"/>
          <p:cNvSpPr/>
          <p:nvPr/>
        </p:nvSpPr>
        <p:spPr>
          <a:xfrm>
            <a:off x="5308347" y="3154006"/>
            <a:ext cx="60325" cy="59055"/>
          </a:xfrm>
          <a:custGeom>
            <a:avLst/>
            <a:gdLst/>
            <a:ahLst/>
            <a:cxnLst/>
            <a:rect l="l" t="t" r="r" b="b"/>
            <a:pathLst>
              <a:path w="60325" h="59055">
                <a:moveTo>
                  <a:pt x="32406" y="0"/>
                </a:moveTo>
                <a:lnTo>
                  <a:pt x="510" y="57503"/>
                </a:lnTo>
                <a:lnTo>
                  <a:pt x="0" y="58525"/>
                </a:lnTo>
                <a:lnTo>
                  <a:pt x="14631" y="53206"/>
                </a:lnTo>
                <a:lnTo>
                  <a:pt x="29908" y="51433"/>
                </a:lnTo>
                <a:lnTo>
                  <a:pt x="55230" y="51433"/>
                </a:lnTo>
                <a:lnTo>
                  <a:pt x="32406" y="0"/>
                </a:lnTo>
                <a:close/>
              </a:path>
              <a:path w="60325" h="59055">
                <a:moveTo>
                  <a:pt x="55230" y="51433"/>
                </a:moveTo>
                <a:lnTo>
                  <a:pt x="29908" y="51433"/>
                </a:lnTo>
                <a:lnTo>
                  <a:pt x="45201" y="53206"/>
                </a:lnTo>
                <a:lnTo>
                  <a:pt x="59880" y="58525"/>
                </a:lnTo>
                <a:lnTo>
                  <a:pt x="57923" y="57503"/>
                </a:lnTo>
                <a:lnTo>
                  <a:pt x="55230" y="51433"/>
                </a:lnTo>
                <a:close/>
              </a:path>
            </a:pathLst>
          </a:custGeom>
          <a:solidFill>
            <a:srgbClr val="000000"/>
          </a:solidFill>
        </p:spPr>
        <p:txBody>
          <a:bodyPr wrap="square" lIns="0" tIns="0" rIns="0" bIns="0" rtlCol="0"/>
          <a:lstStyle/>
          <a:p>
            <a:endParaRPr/>
          </a:p>
        </p:txBody>
      </p:sp>
      <p:sp>
        <p:nvSpPr>
          <p:cNvPr id="465" name="object 465"/>
          <p:cNvSpPr/>
          <p:nvPr/>
        </p:nvSpPr>
        <p:spPr>
          <a:xfrm>
            <a:off x="5308347" y="3261602"/>
            <a:ext cx="60325" cy="59055"/>
          </a:xfrm>
          <a:custGeom>
            <a:avLst/>
            <a:gdLst/>
            <a:ahLst/>
            <a:cxnLst/>
            <a:rect l="l" t="t" r="r" b="b"/>
            <a:pathLst>
              <a:path w="60325" h="59054">
                <a:moveTo>
                  <a:pt x="0" y="0"/>
                </a:moveTo>
                <a:lnTo>
                  <a:pt x="510" y="1022"/>
                </a:lnTo>
                <a:lnTo>
                  <a:pt x="32406" y="58525"/>
                </a:lnTo>
                <a:lnTo>
                  <a:pt x="55230" y="7092"/>
                </a:lnTo>
                <a:lnTo>
                  <a:pt x="29908" y="7092"/>
                </a:lnTo>
                <a:lnTo>
                  <a:pt x="14631" y="5319"/>
                </a:lnTo>
                <a:lnTo>
                  <a:pt x="0" y="0"/>
                </a:lnTo>
                <a:close/>
              </a:path>
              <a:path w="60325" h="59054">
                <a:moveTo>
                  <a:pt x="59880" y="0"/>
                </a:moveTo>
                <a:lnTo>
                  <a:pt x="45201" y="5319"/>
                </a:lnTo>
                <a:lnTo>
                  <a:pt x="29908" y="7092"/>
                </a:lnTo>
                <a:lnTo>
                  <a:pt x="55230" y="7092"/>
                </a:lnTo>
                <a:lnTo>
                  <a:pt x="57923" y="1022"/>
                </a:lnTo>
                <a:lnTo>
                  <a:pt x="59880" y="0"/>
                </a:lnTo>
                <a:close/>
              </a:path>
            </a:pathLst>
          </a:custGeom>
          <a:solidFill>
            <a:srgbClr val="000000"/>
          </a:solidFill>
        </p:spPr>
        <p:txBody>
          <a:bodyPr wrap="square" lIns="0" tIns="0" rIns="0" bIns="0" rtlCol="0"/>
          <a:lstStyle/>
          <a:p>
            <a:endParaRPr/>
          </a:p>
        </p:txBody>
      </p:sp>
      <p:sp>
        <p:nvSpPr>
          <p:cNvPr id="466" name="object 466"/>
          <p:cNvSpPr/>
          <p:nvPr/>
        </p:nvSpPr>
        <p:spPr>
          <a:xfrm>
            <a:off x="5340753" y="4693825"/>
            <a:ext cx="0" cy="57785"/>
          </a:xfrm>
          <a:custGeom>
            <a:avLst/>
            <a:gdLst/>
            <a:ahLst/>
            <a:cxnLst/>
            <a:rect l="l" t="t" r="r" b="b"/>
            <a:pathLst>
              <a:path h="57785">
                <a:moveTo>
                  <a:pt x="0" y="0"/>
                </a:moveTo>
                <a:lnTo>
                  <a:pt x="0" y="57503"/>
                </a:lnTo>
              </a:path>
            </a:pathLst>
          </a:custGeom>
          <a:ln w="8505">
            <a:solidFill>
              <a:srgbClr val="000000"/>
            </a:solidFill>
          </a:ln>
        </p:spPr>
        <p:txBody>
          <a:bodyPr wrap="square" lIns="0" tIns="0" rIns="0" bIns="0" rtlCol="0"/>
          <a:lstStyle/>
          <a:p>
            <a:endParaRPr/>
          </a:p>
        </p:txBody>
      </p:sp>
      <p:sp>
        <p:nvSpPr>
          <p:cNvPr id="467" name="object 467"/>
          <p:cNvSpPr/>
          <p:nvPr/>
        </p:nvSpPr>
        <p:spPr>
          <a:xfrm>
            <a:off x="5308347" y="4649099"/>
            <a:ext cx="60325" cy="60960"/>
          </a:xfrm>
          <a:custGeom>
            <a:avLst/>
            <a:gdLst/>
            <a:ahLst/>
            <a:cxnLst/>
            <a:rect l="l" t="t" r="r" b="b"/>
            <a:pathLst>
              <a:path w="60325" h="60960">
                <a:moveTo>
                  <a:pt x="32406" y="0"/>
                </a:moveTo>
                <a:lnTo>
                  <a:pt x="510" y="57503"/>
                </a:lnTo>
                <a:lnTo>
                  <a:pt x="0" y="60655"/>
                </a:lnTo>
                <a:lnTo>
                  <a:pt x="14631" y="55336"/>
                </a:lnTo>
                <a:lnTo>
                  <a:pt x="29908" y="53563"/>
                </a:lnTo>
                <a:lnTo>
                  <a:pt x="56175" y="53563"/>
                </a:lnTo>
                <a:lnTo>
                  <a:pt x="32406" y="0"/>
                </a:lnTo>
                <a:close/>
              </a:path>
              <a:path w="60325" h="60960">
                <a:moveTo>
                  <a:pt x="56175" y="53563"/>
                </a:moveTo>
                <a:lnTo>
                  <a:pt x="29908" y="53563"/>
                </a:lnTo>
                <a:lnTo>
                  <a:pt x="45201" y="55336"/>
                </a:lnTo>
                <a:lnTo>
                  <a:pt x="59880" y="60655"/>
                </a:lnTo>
                <a:lnTo>
                  <a:pt x="57923" y="57503"/>
                </a:lnTo>
                <a:lnTo>
                  <a:pt x="56175" y="53563"/>
                </a:lnTo>
                <a:close/>
              </a:path>
            </a:pathLst>
          </a:custGeom>
          <a:solidFill>
            <a:srgbClr val="000000"/>
          </a:solidFill>
        </p:spPr>
        <p:txBody>
          <a:bodyPr wrap="square" lIns="0" tIns="0" rIns="0" bIns="0" rtlCol="0"/>
          <a:lstStyle/>
          <a:p>
            <a:endParaRPr/>
          </a:p>
        </p:txBody>
      </p:sp>
      <p:sp>
        <p:nvSpPr>
          <p:cNvPr id="468" name="object 468"/>
          <p:cNvSpPr/>
          <p:nvPr/>
        </p:nvSpPr>
        <p:spPr>
          <a:xfrm>
            <a:off x="5308347" y="4732160"/>
            <a:ext cx="60325" cy="64135"/>
          </a:xfrm>
          <a:custGeom>
            <a:avLst/>
            <a:gdLst/>
            <a:ahLst/>
            <a:cxnLst/>
            <a:rect l="l" t="t" r="r" b="b"/>
            <a:pathLst>
              <a:path w="60325" h="64135">
                <a:moveTo>
                  <a:pt x="2130" y="3244"/>
                </a:moveTo>
                <a:lnTo>
                  <a:pt x="32406" y="63892"/>
                </a:lnTo>
                <a:lnTo>
                  <a:pt x="54104" y="9562"/>
                </a:lnTo>
                <a:lnTo>
                  <a:pt x="29908" y="9562"/>
                </a:lnTo>
                <a:lnTo>
                  <a:pt x="14631" y="7789"/>
                </a:lnTo>
                <a:lnTo>
                  <a:pt x="2130" y="3244"/>
                </a:lnTo>
                <a:close/>
              </a:path>
              <a:path w="60325" h="64135">
                <a:moveTo>
                  <a:pt x="56439" y="3717"/>
                </a:moveTo>
                <a:lnTo>
                  <a:pt x="45201" y="7789"/>
                </a:lnTo>
                <a:lnTo>
                  <a:pt x="29908" y="9562"/>
                </a:lnTo>
                <a:lnTo>
                  <a:pt x="54104" y="9562"/>
                </a:lnTo>
                <a:lnTo>
                  <a:pt x="56439" y="3717"/>
                </a:lnTo>
                <a:close/>
              </a:path>
              <a:path w="60325" h="64135">
                <a:moveTo>
                  <a:pt x="57923" y="0"/>
                </a:moveTo>
                <a:lnTo>
                  <a:pt x="56439" y="3717"/>
                </a:lnTo>
                <a:lnTo>
                  <a:pt x="59880" y="2470"/>
                </a:lnTo>
                <a:lnTo>
                  <a:pt x="57923" y="0"/>
                </a:lnTo>
                <a:close/>
              </a:path>
              <a:path w="60325" h="64135">
                <a:moveTo>
                  <a:pt x="510" y="0"/>
                </a:moveTo>
                <a:lnTo>
                  <a:pt x="0" y="2470"/>
                </a:lnTo>
                <a:lnTo>
                  <a:pt x="2130" y="3244"/>
                </a:lnTo>
                <a:lnTo>
                  <a:pt x="510" y="0"/>
                </a:lnTo>
                <a:close/>
              </a:path>
            </a:pathLst>
          </a:custGeom>
          <a:solidFill>
            <a:srgbClr val="000000"/>
          </a:solidFill>
        </p:spPr>
        <p:txBody>
          <a:bodyPr wrap="square" lIns="0" tIns="0" rIns="0" bIns="0" rtlCol="0"/>
          <a:lstStyle/>
          <a:p>
            <a:endParaRPr/>
          </a:p>
        </p:txBody>
      </p:sp>
      <p:sp>
        <p:nvSpPr>
          <p:cNvPr id="469" name="object 469"/>
          <p:cNvSpPr/>
          <p:nvPr/>
        </p:nvSpPr>
        <p:spPr>
          <a:xfrm>
            <a:off x="6642123" y="3237067"/>
            <a:ext cx="0" cy="38735"/>
          </a:xfrm>
          <a:custGeom>
            <a:avLst/>
            <a:gdLst/>
            <a:ahLst/>
            <a:cxnLst/>
            <a:rect l="l" t="t" r="r" b="b"/>
            <a:pathLst>
              <a:path h="38735">
                <a:moveTo>
                  <a:pt x="0" y="0"/>
                </a:moveTo>
                <a:lnTo>
                  <a:pt x="0" y="38335"/>
                </a:lnTo>
              </a:path>
            </a:pathLst>
          </a:custGeom>
          <a:ln w="8505">
            <a:solidFill>
              <a:srgbClr val="000000"/>
            </a:solidFill>
          </a:ln>
        </p:spPr>
        <p:txBody>
          <a:bodyPr wrap="square" lIns="0" tIns="0" rIns="0" bIns="0" rtlCol="0"/>
          <a:lstStyle/>
          <a:p>
            <a:endParaRPr/>
          </a:p>
        </p:txBody>
      </p:sp>
      <p:sp>
        <p:nvSpPr>
          <p:cNvPr id="470" name="object 470"/>
          <p:cNvSpPr/>
          <p:nvPr/>
        </p:nvSpPr>
        <p:spPr>
          <a:xfrm>
            <a:off x="6610227" y="3185953"/>
            <a:ext cx="60325" cy="64135"/>
          </a:xfrm>
          <a:custGeom>
            <a:avLst/>
            <a:gdLst/>
            <a:ahLst/>
            <a:cxnLst/>
            <a:rect l="l" t="t" r="r" b="b"/>
            <a:pathLst>
              <a:path w="60325" h="64135">
                <a:moveTo>
                  <a:pt x="656" y="62577"/>
                </a:moveTo>
                <a:lnTo>
                  <a:pt x="85" y="62785"/>
                </a:lnTo>
                <a:lnTo>
                  <a:pt x="0" y="63892"/>
                </a:lnTo>
                <a:lnTo>
                  <a:pt x="656" y="62577"/>
                </a:lnTo>
                <a:close/>
              </a:path>
              <a:path w="60325" h="64135">
                <a:moveTo>
                  <a:pt x="56464" y="61516"/>
                </a:moveTo>
                <a:lnTo>
                  <a:pt x="57413" y="63892"/>
                </a:lnTo>
                <a:lnTo>
                  <a:pt x="59965" y="62785"/>
                </a:lnTo>
                <a:lnTo>
                  <a:pt x="56464" y="61516"/>
                </a:lnTo>
                <a:close/>
              </a:path>
              <a:path w="60325" h="64135">
                <a:moveTo>
                  <a:pt x="31896" y="0"/>
                </a:moveTo>
                <a:lnTo>
                  <a:pt x="656" y="62577"/>
                </a:lnTo>
                <a:lnTo>
                  <a:pt x="14716" y="57466"/>
                </a:lnTo>
                <a:lnTo>
                  <a:pt x="29993" y="55693"/>
                </a:lnTo>
                <a:lnTo>
                  <a:pt x="54138" y="55693"/>
                </a:lnTo>
                <a:lnTo>
                  <a:pt x="31896" y="0"/>
                </a:lnTo>
                <a:close/>
              </a:path>
              <a:path w="60325" h="64135">
                <a:moveTo>
                  <a:pt x="54138" y="55693"/>
                </a:moveTo>
                <a:lnTo>
                  <a:pt x="29993" y="55693"/>
                </a:lnTo>
                <a:lnTo>
                  <a:pt x="45286" y="57466"/>
                </a:lnTo>
                <a:lnTo>
                  <a:pt x="56464" y="61516"/>
                </a:lnTo>
                <a:lnTo>
                  <a:pt x="54138" y="55693"/>
                </a:lnTo>
                <a:close/>
              </a:path>
            </a:pathLst>
          </a:custGeom>
          <a:solidFill>
            <a:srgbClr val="000000"/>
          </a:solidFill>
        </p:spPr>
        <p:txBody>
          <a:bodyPr wrap="square" lIns="0" tIns="0" rIns="0" bIns="0" rtlCol="0"/>
          <a:lstStyle/>
          <a:p>
            <a:endParaRPr/>
          </a:p>
        </p:txBody>
      </p:sp>
      <p:sp>
        <p:nvSpPr>
          <p:cNvPr id="471" name="object 471"/>
          <p:cNvSpPr/>
          <p:nvPr/>
        </p:nvSpPr>
        <p:spPr>
          <a:xfrm>
            <a:off x="6610227" y="3261602"/>
            <a:ext cx="60325" cy="59055"/>
          </a:xfrm>
          <a:custGeom>
            <a:avLst/>
            <a:gdLst/>
            <a:ahLst/>
            <a:cxnLst/>
            <a:rect l="l" t="t" r="r" b="b"/>
            <a:pathLst>
              <a:path w="60325" h="59054">
                <a:moveTo>
                  <a:pt x="85" y="0"/>
                </a:moveTo>
                <a:lnTo>
                  <a:pt x="0" y="1022"/>
                </a:lnTo>
                <a:lnTo>
                  <a:pt x="31896" y="58525"/>
                </a:lnTo>
                <a:lnTo>
                  <a:pt x="54719" y="7092"/>
                </a:lnTo>
                <a:lnTo>
                  <a:pt x="29993" y="7092"/>
                </a:lnTo>
                <a:lnTo>
                  <a:pt x="14716" y="5319"/>
                </a:lnTo>
                <a:lnTo>
                  <a:pt x="85" y="0"/>
                </a:lnTo>
                <a:close/>
              </a:path>
              <a:path w="60325" h="59054">
                <a:moveTo>
                  <a:pt x="59965" y="0"/>
                </a:moveTo>
                <a:lnTo>
                  <a:pt x="45286" y="5319"/>
                </a:lnTo>
                <a:lnTo>
                  <a:pt x="29993" y="7092"/>
                </a:lnTo>
                <a:lnTo>
                  <a:pt x="54719" y="7092"/>
                </a:lnTo>
                <a:lnTo>
                  <a:pt x="57413" y="1022"/>
                </a:lnTo>
                <a:lnTo>
                  <a:pt x="59965" y="0"/>
                </a:lnTo>
                <a:close/>
              </a:path>
            </a:pathLst>
          </a:custGeom>
          <a:solidFill>
            <a:srgbClr val="000000"/>
          </a:solidFill>
        </p:spPr>
        <p:txBody>
          <a:bodyPr wrap="square" lIns="0" tIns="0" rIns="0" bIns="0" rtlCol="0"/>
          <a:lstStyle/>
          <a:p>
            <a:endParaRPr/>
          </a:p>
        </p:txBody>
      </p:sp>
      <p:sp>
        <p:nvSpPr>
          <p:cNvPr id="472" name="object 472"/>
          <p:cNvSpPr/>
          <p:nvPr/>
        </p:nvSpPr>
        <p:spPr>
          <a:xfrm>
            <a:off x="5544889" y="1173326"/>
            <a:ext cx="918844" cy="326390"/>
          </a:xfrm>
          <a:custGeom>
            <a:avLst/>
            <a:gdLst/>
            <a:ahLst/>
            <a:cxnLst/>
            <a:rect l="l" t="t" r="r" b="b"/>
            <a:pathLst>
              <a:path w="918845" h="326390">
                <a:moveTo>
                  <a:pt x="459307" y="0"/>
                </a:moveTo>
                <a:lnTo>
                  <a:pt x="0" y="325853"/>
                </a:lnTo>
                <a:lnTo>
                  <a:pt x="918614" y="325853"/>
                </a:lnTo>
                <a:lnTo>
                  <a:pt x="459307" y="0"/>
                </a:lnTo>
                <a:close/>
              </a:path>
            </a:pathLst>
          </a:custGeom>
          <a:solidFill>
            <a:srgbClr val="FFFFFF"/>
          </a:solidFill>
        </p:spPr>
        <p:txBody>
          <a:bodyPr wrap="square" lIns="0" tIns="0" rIns="0" bIns="0" rtlCol="0"/>
          <a:lstStyle/>
          <a:p>
            <a:endParaRPr/>
          </a:p>
        </p:txBody>
      </p:sp>
      <p:sp>
        <p:nvSpPr>
          <p:cNvPr id="473" name="object 473"/>
          <p:cNvSpPr/>
          <p:nvPr/>
        </p:nvSpPr>
        <p:spPr>
          <a:xfrm>
            <a:off x="6463503" y="1499179"/>
            <a:ext cx="0" cy="0"/>
          </a:xfrm>
          <a:custGeom>
            <a:avLst/>
            <a:gdLst/>
            <a:ahLst/>
            <a:cxnLst/>
            <a:rect l="l" t="t" r="r" b="b"/>
            <a:pathLst>
              <a:path>
                <a:moveTo>
                  <a:pt x="0" y="0"/>
                </a:moveTo>
                <a:lnTo>
                  <a:pt x="0" y="0"/>
                </a:lnTo>
              </a:path>
            </a:pathLst>
          </a:custGeom>
          <a:ln w="3175">
            <a:solidFill>
              <a:srgbClr val="FFFFFF"/>
            </a:solidFill>
            <a:prstDash val="dash"/>
          </a:ln>
        </p:spPr>
        <p:txBody>
          <a:bodyPr wrap="square" lIns="0" tIns="0" rIns="0" bIns="0" rtlCol="0"/>
          <a:lstStyle/>
          <a:p>
            <a:endParaRPr/>
          </a:p>
        </p:txBody>
      </p:sp>
      <p:sp>
        <p:nvSpPr>
          <p:cNvPr id="474" name="object 474"/>
          <p:cNvSpPr/>
          <p:nvPr/>
        </p:nvSpPr>
        <p:spPr>
          <a:xfrm>
            <a:off x="5544889" y="1499179"/>
            <a:ext cx="918844" cy="0"/>
          </a:xfrm>
          <a:custGeom>
            <a:avLst/>
            <a:gdLst/>
            <a:ahLst/>
            <a:cxnLst/>
            <a:rect l="l" t="t" r="r" b="b"/>
            <a:pathLst>
              <a:path w="918845">
                <a:moveTo>
                  <a:pt x="0" y="0"/>
                </a:moveTo>
                <a:lnTo>
                  <a:pt x="0" y="0"/>
                </a:lnTo>
                <a:lnTo>
                  <a:pt x="918614" y="0"/>
                </a:lnTo>
              </a:path>
            </a:pathLst>
          </a:custGeom>
          <a:ln w="3175">
            <a:solidFill>
              <a:srgbClr val="FFFFFF"/>
            </a:solidFill>
            <a:prstDash val="dash"/>
          </a:ln>
        </p:spPr>
        <p:txBody>
          <a:bodyPr wrap="square" lIns="0" tIns="0" rIns="0" bIns="0" rtlCol="0"/>
          <a:lstStyle/>
          <a:p>
            <a:endParaRPr/>
          </a:p>
        </p:txBody>
      </p:sp>
      <p:sp>
        <p:nvSpPr>
          <p:cNvPr id="475" name="object 475"/>
          <p:cNvSpPr/>
          <p:nvPr/>
        </p:nvSpPr>
        <p:spPr>
          <a:xfrm>
            <a:off x="6004196" y="1173326"/>
            <a:ext cx="459740" cy="326390"/>
          </a:xfrm>
          <a:custGeom>
            <a:avLst/>
            <a:gdLst/>
            <a:ahLst/>
            <a:cxnLst/>
            <a:rect l="l" t="t" r="r" b="b"/>
            <a:pathLst>
              <a:path w="459739" h="326390">
                <a:moveTo>
                  <a:pt x="459307" y="325853"/>
                </a:moveTo>
                <a:lnTo>
                  <a:pt x="0" y="0"/>
                </a:lnTo>
                <a:lnTo>
                  <a:pt x="0" y="0"/>
                </a:lnTo>
              </a:path>
            </a:pathLst>
          </a:custGeom>
          <a:ln w="3175">
            <a:solidFill>
              <a:srgbClr val="FFFFFF"/>
            </a:solidFill>
            <a:prstDash val="dash"/>
          </a:ln>
        </p:spPr>
        <p:txBody>
          <a:bodyPr wrap="square" lIns="0" tIns="0" rIns="0" bIns="0" rtlCol="0"/>
          <a:lstStyle/>
          <a:p>
            <a:endParaRPr/>
          </a:p>
        </p:txBody>
      </p:sp>
      <p:sp>
        <p:nvSpPr>
          <p:cNvPr id="476" name="object 476"/>
          <p:cNvSpPr/>
          <p:nvPr/>
        </p:nvSpPr>
        <p:spPr>
          <a:xfrm>
            <a:off x="5532130" y="1166937"/>
            <a:ext cx="918614" cy="325853"/>
          </a:xfrm>
          <a:prstGeom prst="rect">
            <a:avLst/>
          </a:prstGeom>
          <a:blipFill>
            <a:blip r:embed="rId49" cstate="print"/>
            <a:stretch>
              <a:fillRect/>
            </a:stretch>
          </a:blipFill>
        </p:spPr>
        <p:txBody>
          <a:bodyPr wrap="square" lIns="0" tIns="0" rIns="0" bIns="0" rtlCol="0"/>
          <a:lstStyle/>
          <a:p>
            <a:endParaRPr/>
          </a:p>
        </p:txBody>
      </p:sp>
      <p:sp>
        <p:nvSpPr>
          <p:cNvPr id="477" name="object 477"/>
          <p:cNvSpPr/>
          <p:nvPr/>
        </p:nvSpPr>
        <p:spPr>
          <a:xfrm>
            <a:off x="5532130" y="1166936"/>
            <a:ext cx="918844" cy="326390"/>
          </a:xfrm>
          <a:custGeom>
            <a:avLst/>
            <a:gdLst/>
            <a:ahLst/>
            <a:cxnLst/>
            <a:rect l="l" t="t" r="r" b="b"/>
            <a:pathLst>
              <a:path w="918845" h="326390">
                <a:moveTo>
                  <a:pt x="918614" y="325853"/>
                </a:moveTo>
                <a:lnTo>
                  <a:pt x="459307" y="0"/>
                </a:lnTo>
                <a:lnTo>
                  <a:pt x="0" y="325853"/>
                </a:lnTo>
                <a:lnTo>
                  <a:pt x="918614" y="325853"/>
                </a:lnTo>
                <a:close/>
              </a:path>
            </a:pathLst>
          </a:custGeom>
          <a:ln w="3175">
            <a:solidFill>
              <a:srgbClr val="000000"/>
            </a:solidFill>
            <a:prstDash val="dash"/>
          </a:ln>
        </p:spPr>
        <p:txBody>
          <a:bodyPr wrap="square" lIns="0" tIns="0" rIns="0" bIns="0" rtlCol="0"/>
          <a:lstStyle/>
          <a:p>
            <a:endParaRPr/>
          </a:p>
        </p:txBody>
      </p:sp>
      <p:sp>
        <p:nvSpPr>
          <p:cNvPr id="478" name="object 478"/>
          <p:cNvSpPr/>
          <p:nvPr/>
        </p:nvSpPr>
        <p:spPr>
          <a:xfrm>
            <a:off x="7318325" y="4834388"/>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solidFill>
            <a:srgbClr val="FFFFFF"/>
          </a:solidFill>
        </p:spPr>
        <p:txBody>
          <a:bodyPr wrap="square" lIns="0" tIns="0" rIns="0" bIns="0" rtlCol="0"/>
          <a:lstStyle/>
          <a:p>
            <a:endParaRPr/>
          </a:p>
        </p:txBody>
      </p:sp>
      <p:sp>
        <p:nvSpPr>
          <p:cNvPr id="479" name="object 479"/>
          <p:cNvSpPr/>
          <p:nvPr/>
        </p:nvSpPr>
        <p:spPr>
          <a:xfrm>
            <a:off x="7318325" y="5026067"/>
            <a:ext cx="912494" cy="0"/>
          </a:xfrm>
          <a:custGeom>
            <a:avLst/>
            <a:gdLst/>
            <a:ahLst/>
            <a:cxnLst/>
            <a:rect l="l" t="t" r="r" b="b"/>
            <a:pathLst>
              <a:path w="912495">
                <a:moveTo>
                  <a:pt x="0" y="0"/>
                </a:moveTo>
                <a:lnTo>
                  <a:pt x="912234" y="0"/>
                </a:lnTo>
                <a:lnTo>
                  <a:pt x="912234" y="0"/>
                </a:lnTo>
              </a:path>
            </a:pathLst>
          </a:custGeom>
          <a:ln w="3175">
            <a:solidFill>
              <a:srgbClr val="FFFFFF"/>
            </a:solidFill>
          </a:ln>
        </p:spPr>
        <p:txBody>
          <a:bodyPr wrap="square" lIns="0" tIns="0" rIns="0" bIns="0" rtlCol="0"/>
          <a:lstStyle/>
          <a:p>
            <a:endParaRPr/>
          </a:p>
        </p:txBody>
      </p:sp>
      <p:sp>
        <p:nvSpPr>
          <p:cNvPr id="480" name="object 480"/>
          <p:cNvSpPr/>
          <p:nvPr/>
        </p:nvSpPr>
        <p:spPr>
          <a:xfrm>
            <a:off x="7318325" y="5025002"/>
            <a:ext cx="0" cy="2540"/>
          </a:xfrm>
          <a:custGeom>
            <a:avLst/>
            <a:gdLst/>
            <a:ahLst/>
            <a:cxnLst/>
            <a:rect l="l" t="t" r="r" b="b"/>
            <a:pathLst>
              <a:path h="2539">
                <a:moveTo>
                  <a:pt x="0" y="0"/>
                </a:moveTo>
                <a:lnTo>
                  <a:pt x="0" y="2129"/>
                </a:lnTo>
              </a:path>
            </a:pathLst>
          </a:custGeom>
          <a:ln w="3175">
            <a:solidFill>
              <a:srgbClr val="FFFFFF"/>
            </a:solidFill>
          </a:ln>
        </p:spPr>
        <p:txBody>
          <a:bodyPr wrap="square" lIns="0" tIns="0" rIns="0" bIns="0" rtlCol="0"/>
          <a:lstStyle/>
          <a:p>
            <a:endParaRPr/>
          </a:p>
        </p:txBody>
      </p:sp>
      <p:sp>
        <p:nvSpPr>
          <p:cNvPr id="481" name="object 481"/>
          <p:cNvSpPr/>
          <p:nvPr/>
        </p:nvSpPr>
        <p:spPr>
          <a:xfrm>
            <a:off x="8230560" y="4834388"/>
            <a:ext cx="0" cy="191770"/>
          </a:xfrm>
          <a:custGeom>
            <a:avLst/>
            <a:gdLst/>
            <a:ahLst/>
            <a:cxnLst/>
            <a:rect l="l" t="t" r="r" b="b"/>
            <a:pathLst>
              <a:path h="191770">
                <a:moveTo>
                  <a:pt x="0" y="191678"/>
                </a:moveTo>
                <a:lnTo>
                  <a:pt x="0" y="0"/>
                </a:lnTo>
                <a:lnTo>
                  <a:pt x="0" y="0"/>
                </a:lnTo>
              </a:path>
            </a:pathLst>
          </a:custGeom>
          <a:ln w="3175">
            <a:solidFill>
              <a:srgbClr val="FFFFFF"/>
            </a:solidFill>
          </a:ln>
        </p:spPr>
        <p:txBody>
          <a:bodyPr wrap="square" lIns="0" tIns="0" rIns="0" bIns="0" rtlCol="0"/>
          <a:lstStyle/>
          <a:p>
            <a:endParaRPr/>
          </a:p>
        </p:txBody>
      </p:sp>
      <p:sp>
        <p:nvSpPr>
          <p:cNvPr id="482" name="object 482"/>
          <p:cNvSpPr/>
          <p:nvPr/>
        </p:nvSpPr>
        <p:spPr>
          <a:xfrm>
            <a:off x="7305566" y="4821609"/>
            <a:ext cx="912234" cy="191678"/>
          </a:xfrm>
          <a:prstGeom prst="rect">
            <a:avLst/>
          </a:prstGeom>
          <a:blipFill>
            <a:blip r:embed="rId25" cstate="print"/>
            <a:stretch>
              <a:fillRect/>
            </a:stretch>
          </a:blipFill>
        </p:spPr>
        <p:txBody>
          <a:bodyPr wrap="square" lIns="0" tIns="0" rIns="0" bIns="0" rtlCol="0"/>
          <a:lstStyle/>
          <a:p>
            <a:endParaRPr/>
          </a:p>
        </p:txBody>
      </p:sp>
      <p:sp>
        <p:nvSpPr>
          <p:cNvPr id="483" name="object 483"/>
          <p:cNvSpPr/>
          <p:nvPr/>
        </p:nvSpPr>
        <p:spPr>
          <a:xfrm>
            <a:off x="7305566" y="4821609"/>
            <a:ext cx="912494" cy="191770"/>
          </a:xfrm>
          <a:custGeom>
            <a:avLst/>
            <a:gdLst/>
            <a:ahLst/>
            <a:cxnLst/>
            <a:rect l="l" t="t" r="r" b="b"/>
            <a:pathLst>
              <a:path w="912495" h="191770">
                <a:moveTo>
                  <a:pt x="0" y="191678"/>
                </a:moveTo>
                <a:lnTo>
                  <a:pt x="912234" y="191678"/>
                </a:lnTo>
                <a:lnTo>
                  <a:pt x="912234" y="0"/>
                </a:lnTo>
                <a:lnTo>
                  <a:pt x="0" y="0"/>
                </a:lnTo>
                <a:lnTo>
                  <a:pt x="0" y="191678"/>
                </a:lnTo>
                <a:close/>
              </a:path>
            </a:pathLst>
          </a:custGeom>
          <a:ln w="3175">
            <a:solidFill>
              <a:srgbClr val="000000"/>
            </a:solidFill>
          </a:ln>
        </p:spPr>
        <p:txBody>
          <a:bodyPr wrap="square" lIns="0" tIns="0" rIns="0" bIns="0" rtlCol="0"/>
          <a:lstStyle/>
          <a:p>
            <a:endParaRPr/>
          </a:p>
        </p:txBody>
      </p:sp>
      <p:sp>
        <p:nvSpPr>
          <p:cNvPr id="484" name="object 484"/>
          <p:cNvSpPr txBox="1"/>
          <p:nvPr/>
        </p:nvSpPr>
        <p:spPr>
          <a:xfrm>
            <a:off x="7510528" y="4794404"/>
            <a:ext cx="503555" cy="942975"/>
          </a:xfrm>
          <a:prstGeom prst="rect">
            <a:avLst/>
          </a:prstGeom>
        </p:spPr>
        <p:txBody>
          <a:bodyPr vert="horz" wrap="square" lIns="0" tIns="9525" rIns="0" bIns="0" rtlCol="0">
            <a:spAutoFit/>
          </a:bodyPr>
          <a:lstStyle/>
          <a:p>
            <a:pPr marL="12700" marR="5080" indent="1270" algn="ctr">
              <a:lnSpc>
                <a:spcPts val="1520"/>
              </a:lnSpc>
              <a:spcBef>
                <a:spcPts val="75"/>
              </a:spcBef>
            </a:pPr>
            <a:r>
              <a:rPr sz="900" spc="30" dirty="0">
                <a:latin typeface="宋体"/>
                <a:cs typeface="宋体"/>
              </a:rPr>
              <a:t>行业安全  保险体系</a:t>
            </a:r>
            <a:endParaRPr sz="900">
              <a:latin typeface="宋体"/>
              <a:cs typeface="宋体"/>
            </a:endParaRPr>
          </a:p>
          <a:p>
            <a:pPr marL="12065" marR="6350" algn="ctr">
              <a:lnSpc>
                <a:spcPts val="1430"/>
              </a:lnSpc>
              <a:spcBef>
                <a:spcPts val="70"/>
              </a:spcBef>
            </a:pPr>
            <a:r>
              <a:rPr sz="900" spc="30" dirty="0">
                <a:latin typeface="宋体"/>
                <a:cs typeface="宋体"/>
              </a:rPr>
              <a:t>防灾减灾  应急管理  </a:t>
            </a:r>
            <a:r>
              <a:rPr sz="900" spc="35" dirty="0">
                <a:latin typeface="宋体"/>
                <a:cs typeface="宋体"/>
              </a:rPr>
              <a:t>等等</a:t>
            </a:r>
            <a:endParaRPr sz="900">
              <a:latin typeface="宋体"/>
              <a:cs typeface="宋体"/>
            </a:endParaRPr>
          </a:p>
        </p:txBody>
      </p:sp>
      <p:sp>
        <p:nvSpPr>
          <p:cNvPr id="486" name="object 486"/>
          <p:cNvSpPr txBox="1"/>
          <p:nvPr/>
        </p:nvSpPr>
        <p:spPr>
          <a:xfrm>
            <a:off x="2286406" y="6471006"/>
            <a:ext cx="7774940"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来源：吴超</a:t>
            </a:r>
            <a:r>
              <a:rPr sz="1600" spc="-5" dirty="0">
                <a:solidFill>
                  <a:srgbClr val="006FC0"/>
                </a:solidFill>
                <a:latin typeface="Calibri"/>
                <a:cs typeface="Calibri"/>
              </a:rPr>
              <a:t>,</a:t>
            </a:r>
            <a:r>
              <a:rPr sz="1600" spc="-5" dirty="0">
                <a:solidFill>
                  <a:srgbClr val="006FC0"/>
                </a:solidFill>
                <a:latin typeface="宋体"/>
                <a:cs typeface="宋体"/>
              </a:rPr>
              <a:t>黄浪</a:t>
            </a:r>
            <a:r>
              <a:rPr sz="1600" spc="-5" dirty="0">
                <a:solidFill>
                  <a:srgbClr val="006FC0"/>
                </a:solidFill>
                <a:latin typeface="Calibri"/>
                <a:cs typeface="Calibri"/>
              </a:rPr>
              <a:t>,</a:t>
            </a:r>
            <a:r>
              <a:rPr sz="1600" spc="-5" dirty="0">
                <a:solidFill>
                  <a:srgbClr val="006FC0"/>
                </a:solidFill>
                <a:latin typeface="宋体"/>
                <a:cs typeface="宋体"/>
              </a:rPr>
              <a:t>贾楠</a:t>
            </a:r>
            <a:r>
              <a:rPr sz="1600" spc="-5" dirty="0">
                <a:solidFill>
                  <a:srgbClr val="006FC0"/>
                </a:solidFill>
                <a:latin typeface="Calibri"/>
                <a:cs typeface="Calibri"/>
              </a:rPr>
              <a:t>,</a:t>
            </a:r>
            <a:r>
              <a:rPr sz="1600" spc="-5" dirty="0">
                <a:solidFill>
                  <a:srgbClr val="006FC0"/>
                </a:solidFill>
                <a:latin typeface="宋体"/>
                <a:cs typeface="宋体"/>
              </a:rPr>
              <a:t>王秉</a:t>
            </a:r>
            <a:r>
              <a:rPr sz="1600" spc="-5" dirty="0">
                <a:solidFill>
                  <a:srgbClr val="006FC0"/>
                </a:solidFill>
                <a:latin typeface="Calibri"/>
                <a:cs typeface="Calibri"/>
              </a:rPr>
              <a:t>.</a:t>
            </a:r>
            <a:r>
              <a:rPr sz="1600" spc="-5" dirty="0">
                <a:solidFill>
                  <a:srgbClr val="006FC0"/>
                </a:solidFill>
                <a:latin typeface="宋体"/>
                <a:cs typeface="宋体"/>
              </a:rPr>
              <a:t>广义安全模型构建研究</a:t>
            </a:r>
            <a:r>
              <a:rPr sz="1600" spc="-5" dirty="0">
                <a:solidFill>
                  <a:srgbClr val="006FC0"/>
                </a:solidFill>
                <a:latin typeface="Calibri"/>
                <a:cs typeface="Calibri"/>
              </a:rPr>
              <a:t>[J].</a:t>
            </a:r>
            <a:r>
              <a:rPr sz="1600" spc="-5" dirty="0">
                <a:solidFill>
                  <a:srgbClr val="006FC0"/>
                </a:solidFill>
                <a:latin typeface="宋体"/>
                <a:cs typeface="宋体"/>
              </a:rPr>
              <a:t>科技管理研究</a:t>
            </a:r>
            <a:r>
              <a:rPr sz="1600" spc="-5" dirty="0">
                <a:solidFill>
                  <a:srgbClr val="006FC0"/>
                </a:solidFill>
                <a:latin typeface="Calibri"/>
                <a:cs typeface="Calibri"/>
              </a:rPr>
              <a:t>, 2018,38(1):</a:t>
            </a:r>
            <a:r>
              <a:rPr sz="1600" spc="130" dirty="0">
                <a:solidFill>
                  <a:srgbClr val="006FC0"/>
                </a:solidFill>
                <a:latin typeface="Calibri"/>
                <a:cs typeface="Calibri"/>
              </a:rPr>
              <a:t> </a:t>
            </a:r>
            <a:r>
              <a:rPr sz="1600" spc="-10" dirty="0">
                <a:solidFill>
                  <a:srgbClr val="006FC0"/>
                </a:solidFill>
                <a:latin typeface="Calibri"/>
                <a:cs typeface="Calibri"/>
              </a:rPr>
              <a:t>250-255.</a:t>
            </a:r>
            <a:endParaRPr sz="1600">
              <a:latin typeface="Calibri"/>
              <a:cs typeface="Calibri"/>
            </a:endParaRPr>
          </a:p>
        </p:txBody>
      </p:sp>
      <p:sp>
        <p:nvSpPr>
          <p:cNvPr id="487" name="object 487"/>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488" name="文本框 1"/>
          <p:cNvSpPr txBox="1">
            <a:spLocks noChangeArrowheads="1"/>
          </p:cNvSpPr>
          <p:nvPr/>
        </p:nvSpPr>
        <p:spPr bwMode="auto">
          <a:xfrm>
            <a:off x="758415" y="300084"/>
            <a:ext cx="241604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广义安全模型</a:t>
            </a:r>
          </a:p>
        </p:txBody>
      </p:sp>
    </p:spTree>
    <p:extLst>
      <p:ext uri="{BB962C8B-B14F-4D97-AF65-F5344CB8AC3E}">
        <p14:creationId xmlns:p14="http://schemas.microsoft.com/office/powerpoint/2010/main" val="35545622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31504" y="1124801"/>
            <a:ext cx="8881364" cy="504050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782268" y="6456532"/>
            <a:ext cx="8703945"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来源：欧阳秋梅</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安全观的塑造机理及其方法研究</a:t>
            </a:r>
            <a:r>
              <a:rPr sz="1600" spc="-5" dirty="0">
                <a:solidFill>
                  <a:srgbClr val="006FC0"/>
                </a:solidFill>
                <a:latin typeface="Calibri"/>
                <a:cs typeface="Calibri"/>
              </a:rPr>
              <a:t>[J].</a:t>
            </a:r>
            <a:r>
              <a:rPr sz="1600" spc="-5" dirty="0">
                <a:solidFill>
                  <a:srgbClr val="006FC0"/>
                </a:solidFill>
                <a:latin typeface="宋体"/>
                <a:cs typeface="宋体"/>
              </a:rPr>
              <a:t>中国安全生产科学技术</a:t>
            </a:r>
            <a:r>
              <a:rPr sz="1600" spc="-5" dirty="0">
                <a:solidFill>
                  <a:srgbClr val="006FC0"/>
                </a:solidFill>
                <a:latin typeface="Calibri"/>
                <a:cs typeface="Calibri"/>
              </a:rPr>
              <a:t>,2016,12(09):14-19.</a:t>
            </a:r>
            <a:endParaRPr sz="1600">
              <a:latin typeface="Calibri"/>
              <a:cs typeface="Calibri"/>
            </a:endParaRPr>
          </a:p>
        </p:txBody>
      </p:sp>
      <p:sp>
        <p:nvSpPr>
          <p:cNvPr id="6" name="文本框 1"/>
          <p:cNvSpPr txBox="1">
            <a:spLocks noChangeArrowheads="1"/>
          </p:cNvSpPr>
          <p:nvPr/>
        </p:nvSpPr>
        <p:spPr bwMode="auto">
          <a:xfrm>
            <a:off x="758415" y="300084"/>
            <a:ext cx="278794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安全观分类模型</a:t>
            </a:r>
          </a:p>
        </p:txBody>
      </p:sp>
    </p:spTree>
    <p:extLst>
      <p:ext uri="{BB962C8B-B14F-4D97-AF65-F5344CB8AC3E}">
        <p14:creationId xmlns:p14="http://schemas.microsoft.com/office/powerpoint/2010/main" val="16555490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90400" y="1700783"/>
            <a:ext cx="9042145" cy="36004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782268" y="6146855"/>
            <a:ext cx="8703945"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来源：欧阳秋梅</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安全观的塑造机理及其方法研究</a:t>
            </a:r>
            <a:r>
              <a:rPr sz="1600" spc="-5" dirty="0">
                <a:solidFill>
                  <a:srgbClr val="006FC0"/>
                </a:solidFill>
                <a:latin typeface="Calibri"/>
                <a:cs typeface="Calibri"/>
              </a:rPr>
              <a:t>[J].</a:t>
            </a:r>
            <a:r>
              <a:rPr sz="1600" spc="-5" dirty="0">
                <a:solidFill>
                  <a:srgbClr val="006FC0"/>
                </a:solidFill>
                <a:latin typeface="宋体"/>
                <a:cs typeface="宋体"/>
              </a:rPr>
              <a:t>中国安全生产科学技术</a:t>
            </a:r>
            <a:r>
              <a:rPr sz="1600" spc="-5" dirty="0">
                <a:solidFill>
                  <a:srgbClr val="006FC0"/>
                </a:solidFill>
                <a:latin typeface="Calibri"/>
                <a:cs typeface="Calibri"/>
              </a:rPr>
              <a:t>,2016,12(09):14-19.</a:t>
            </a:r>
            <a:endParaRPr sz="1600">
              <a:latin typeface="Calibri"/>
              <a:cs typeface="Calibri"/>
            </a:endParaRPr>
          </a:p>
        </p:txBody>
      </p:sp>
      <p:sp>
        <p:nvSpPr>
          <p:cNvPr id="6" name="文本框 1"/>
          <p:cNvSpPr txBox="1">
            <a:spLocks noChangeArrowheads="1"/>
          </p:cNvSpPr>
          <p:nvPr/>
        </p:nvSpPr>
        <p:spPr bwMode="auto">
          <a:xfrm>
            <a:off x="758415" y="300084"/>
            <a:ext cx="278794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安全观塑造模型</a:t>
            </a:r>
          </a:p>
        </p:txBody>
      </p:sp>
    </p:spTree>
    <p:extLst>
      <p:ext uri="{BB962C8B-B14F-4D97-AF65-F5344CB8AC3E}">
        <p14:creationId xmlns:p14="http://schemas.microsoft.com/office/powerpoint/2010/main" val="19041787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59033" y="2187800"/>
            <a:ext cx="8772525" cy="3103245"/>
          </a:xfrm>
          <a:custGeom>
            <a:avLst/>
            <a:gdLst/>
            <a:ahLst/>
            <a:cxnLst/>
            <a:rect l="l" t="t" r="r" b="b"/>
            <a:pathLst>
              <a:path w="8772525" h="3103245">
                <a:moveTo>
                  <a:pt x="8667390" y="3102999"/>
                </a:moveTo>
                <a:lnTo>
                  <a:pt x="8720384" y="3079465"/>
                </a:lnTo>
                <a:lnTo>
                  <a:pt x="8758075" y="3017623"/>
                </a:lnTo>
                <a:lnTo>
                  <a:pt x="8768670" y="2976444"/>
                </a:lnTo>
                <a:lnTo>
                  <a:pt x="8772425" y="2930615"/>
                </a:lnTo>
                <a:lnTo>
                  <a:pt x="8772425" y="172468"/>
                </a:lnTo>
                <a:lnTo>
                  <a:pt x="8768670" y="126625"/>
                </a:lnTo>
                <a:lnTo>
                  <a:pt x="8758075" y="85427"/>
                </a:lnTo>
                <a:lnTo>
                  <a:pt x="8741645" y="50521"/>
                </a:lnTo>
                <a:lnTo>
                  <a:pt x="8695297" y="6161"/>
                </a:lnTo>
                <a:lnTo>
                  <a:pt x="8667390" y="0"/>
                </a:lnTo>
                <a:lnTo>
                  <a:pt x="105057" y="0"/>
                </a:lnTo>
                <a:lnTo>
                  <a:pt x="52033" y="23550"/>
                </a:lnTo>
                <a:lnTo>
                  <a:pt x="14343" y="85427"/>
                </a:lnTo>
                <a:lnTo>
                  <a:pt x="3753" y="126625"/>
                </a:lnTo>
                <a:lnTo>
                  <a:pt x="0" y="172468"/>
                </a:lnTo>
                <a:lnTo>
                  <a:pt x="0" y="2930615"/>
                </a:lnTo>
                <a:lnTo>
                  <a:pt x="3753" y="2976444"/>
                </a:lnTo>
                <a:lnTo>
                  <a:pt x="14343" y="3017623"/>
                </a:lnTo>
                <a:lnTo>
                  <a:pt x="30771" y="3052511"/>
                </a:lnTo>
                <a:lnTo>
                  <a:pt x="77129" y="3096841"/>
                </a:lnTo>
                <a:lnTo>
                  <a:pt x="105057" y="3102999"/>
                </a:lnTo>
                <a:lnTo>
                  <a:pt x="8667390" y="3102999"/>
                </a:lnTo>
                <a:close/>
              </a:path>
            </a:pathLst>
          </a:custGeom>
          <a:ln w="3175">
            <a:solidFill>
              <a:srgbClr val="000000"/>
            </a:solidFill>
            <a:prstDash val="dash"/>
          </a:ln>
        </p:spPr>
        <p:txBody>
          <a:bodyPr wrap="square" lIns="0" tIns="0" rIns="0" bIns="0" rtlCol="0"/>
          <a:lstStyle/>
          <a:p>
            <a:endParaRPr/>
          </a:p>
        </p:txBody>
      </p:sp>
      <p:sp>
        <p:nvSpPr>
          <p:cNvPr id="3" name="object 3"/>
          <p:cNvSpPr/>
          <p:nvPr/>
        </p:nvSpPr>
        <p:spPr>
          <a:xfrm>
            <a:off x="2709643" y="4359956"/>
            <a:ext cx="546735" cy="282575"/>
          </a:xfrm>
          <a:custGeom>
            <a:avLst/>
            <a:gdLst/>
            <a:ahLst/>
            <a:cxnLst/>
            <a:rect l="l" t="t" r="r" b="b"/>
            <a:pathLst>
              <a:path w="546735" h="282575">
                <a:moveTo>
                  <a:pt x="0" y="282043"/>
                </a:moveTo>
                <a:lnTo>
                  <a:pt x="546300" y="282043"/>
                </a:lnTo>
                <a:lnTo>
                  <a:pt x="546300" y="0"/>
                </a:lnTo>
                <a:lnTo>
                  <a:pt x="0" y="0"/>
                </a:lnTo>
                <a:lnTo>
                  <a:pt x="0" y="282043"/>
                </a:lnTo>
              </a:path>
            </a:pathLst>
          </a:custGeom>
          <a:ln w="3175">
            <a:solidFill>
              <a:srgbClr val="000000"/>
            </a:solidFill>
            <a:prstDash val="dash"/>
          </a:ln>
        </p:spPr>
        <p:txBody>
          <a:bodyPr wrap="square" lIns="0" tIns="0" rIns="0" bIns="0" rtlCol="0"/>
          <a:lstStyle/>
          <a:p>
            <a:endParaRPr/>
          </a:p>
        </p:txBody>
      </p:sp>
      <p:sp>
        <p:nvSpPr>
          <p:cNvPr id="4" name="object 4"/>
          <p:cNvSpPr/>
          <p:nvPr/>
        </p:nvSpPr>
        <p:spPr>
          <a:xfrm>
            <a:off x="2037248" y="3049778"/>
            <a:ext cx="210185" cy="1034415"/>
          </a:xfrm>
          <a:custGeom>
            <a:avLst/>
            <a:gdLst/>
            <a:ahLst/>
            <a:cxnLst/>
            <a:rect l="l" t="t" r="r" b="b"/>
            <a:pathLst>
              <a:path w="210184" h="1034414">
                <a:moveTo>
                  <a:pt x="0" y="1034324"/>
                </a:moveTo>
                <a:lnTo>
                  <a:pt x="210114" y="1034324"/>
                </a:lnTo>
                <a:lnTo>
                  <a:pt x="210114" y="0"/>
                </a:lnTo>
                <a:lnTo>
                  <a:pt x="0" y="0"/>
                </a:lnTo>
                <a:lnTo>
                  <a:pt x="0" y="1034324"/>
                </a:lnTo>
              </a:path>
            </a:pathLst>
          </a:custGeom>
          <a:ln w="3175">
            <a:solidFill>
              <a:srgbClr val="000000"/>
            </a:solidFill>
          </a:ln>
        </p:spPr>
        <p:txBody>
          <a:bodyPr wrap="square" lIns="0" tIns="0" rIns="0" bIns="0" rtlCol="0"/>
          <a:lstStyle/>
          <a:p>
            <a:endParaRPr/>
          </a:p>
        </p:txBody>
      </p:sp>
      <p:sp>
        <p:nvSpPr>
          <p:cNvPr id="5" name="object 5"/>
          <p:cNvSpPr txBox="1"/>
          <p:nvPr/>
        </p:nvSpPr>
        <p:spPr>
          <a:xfrm>
            <a:off x="2070290" y="3079382"/>
            <a:ext cx="285750" cy="936625"/>
          </a:xfrm>
          <a:prstGeom prst="rect">
            <a:avLst/>
          </a:prstGeom>
        </p:spPr>
        <p:txBody>
          <a:bodyPr vert="horz" wrap="square" lIns="0" tIns="0" rIns="0" bIns="0" rtlCol="0">
            <a:spAutoFit/>
          </a:bodyPr>
          <a:lstStyle/>
          <a:p>
            <a:pPr marL="12700" marR="5080">
              <a:lnSpc>
                <a:spcPct val="102200"/>
              </a:lnSpc>
              <a:tabLst>
                <a:tab pos="261620" algn="l"/>
              </a:tabLst>
            </a:pPr>
            <a:r>
              <a:rPr sz="1500" spc="-570" dirty="0">
                <a:latin typeface="宋体"/>
                <a:cs typeface="宋体"/>
              </a:rPr>
              <a:t>安  全  人 </a:t>
            </a:r>
            <a:r>
              <a:rPr sz="1500" u="sng" spc="-570" dirty="0">
                <a:latin typeface="Times New Roman"/>
                <a:cs typeface="Times New Roman"/>
              </a:rPr>
              <a:t>	</a:t>
            </a:r>
            <a:r>
              <a:rPr sz="1500" spc="-570" dirty="0">
                <a:latin typeface="Times New Roman"/>
                <a:cs typeface="Times New Roman"/>
              </a:rPr>
              <a:t>   </a:t>
            </a:r>
            <a:r>
              <a:rPr sz="1500" spc="-540" dirty="0">
                <a:latin typeface="Times New Roman"/>
                <a:cs typeface="Times New Roman"/>
              </a:rPr>
              <a:t> </a:t>
            </a:r>
            <a:r>
              <a:rPr sz="1500" spc="-570" dirty="0">
                <a:latin typeface="宋体"/>
                <a:cs typeface="宋体"/>
              </a:rPr>
              <a:t>性</a:t>
            </a:r>
            <a:endParaRPr sz="1500">
              <a:latin typeface="宋体"/>
              <a:cs typeface="宋体"/>
            </a:endParaRPr>
          </a:p>
        </p:txBody>
      </p:sp>
      <p:sp>
        <p:nvSpPr>
          <p:cNvPr id="6" name="object 6"/>
          <p:cNvSpPr/>
          <p:nvPr/>
        </p:nvSpPr>
        <p:spPr>
          <a:xfrm>
            <a:off x="3560597" y="3049778"/>
            <a:ext cx="315595" cy="1034415"/>
          </a:xfrm>
          <a:custGeom>
            <a:avLst/>
            <a:gdLst/>
            <a:ahLst/>
            <a:cxnLst/>
            <a:rect l="l" t="t" r="r" b="b"/>
            <a:pathLst>
              <a:path w="315594" h="1034414">
                <a:moveTo>
                  <a:pt x="0" y="1034324"/>
                </a:moveTo>
                <a:lnTo>
                  <a:pt x="315179" y="1034324"/>
                </a:lnTo>
                <a:lnTo>
                  <a:pt x="315179" y="0"/>
                </a:lnTo>
                <a:lnTo>
                  <a:pt x="0" y="0"/>
                </a:lnTo>
                <a:lnTo>
                  <a:pt x="0" y="1034324"/>
                </a:lnTo>
              </a:path>
            </a:pathLst>
          </a:custGeom>
          <a:ln w="3175">
            <a:solidFill>
              <a:srgbClr val="000000"/>
            </a:solidFill>
          </a:ln>
        </p:spPr>
        <p:txBody>
          <a:bodyPr wrap="square" lIns="0" tIns="0" rIns="0" bIns="0" rtlCol="0"/>
          <a:lstStyle/>
          <a:p>
            <a:endParaRPr/>
          </a:p>
        </p:txBody>
      </p:sp>
      <p:sp>
        <p:nvSpPr>
          <p:cNvPr id="7" name="object 7"/>
          <p:cNvSpPr/>
          <p:nvPr/>
        </p:nvSpPr>
        <p:spPr>
          <a:xfrm>
            <a:off x="4506135" y="3049778"/>
            <a:ext cx="315595" cy="1034415"/>
          </a:xfrm>
          <a:custGeom>
            <a:avLst/>
            <a:gdLst/>
            <a:ahLst/>
            <a:cxnLst/>
            <a:rect l="l" t="t" r="r" b="b"/>
            <a:pathLst>
              <a:path w="315595" h="1034414">
                <a:moveTo>
                  <a:pt x="0" y="1034324"/>
                </a:moveTo>
                <a:lnTo>
                  <a:pt x="315179" y="1034324"/>
                </a:lnTo>
                <a:lnTo>
                  <a:pt x="315179" y="0"/>
                </a:lnTo>
                <a:lnTo>
                  <a:pt x="0" y="0"/>
                </a:lnTo>
                <a:lnTo>
                  <a:pt x="0" y="1034324"/>
                </a:lnTo>
              </a:path>
            </a:pathLst>
          </a:custGeom>
          <a:ln w="3175">
            <a:solidFill>
              <a:srgbClr val="000000"/>
            </a:solidFill>
          </a:ln>
        </p:spPr>
        <p:txBody>
          <a:bodyPr wrap="square" lIns="0" tIns="0" rIns="0" bIns="0" rtlCol="0"/>
          <a:lstStyle/>
          <a:p>
            <a:endParaRPr/>
          </a:p>
        </p:txBody>
      </p:sp>
      <p:sp>
        <p:nvSpPr>
          <p:cNvPr id="8" name="object 8"/>
          <p:cNvSpPr/>
          <p:nvPr/>
        </p:nvSpPr>
        <p:spPr>
          <a:xfrm>
            <a:off x="3980810" y="3222125"/>
            <a:ext cx="420370" cy="690245"/>
          </a:xfrm>
          <a:custGeom>
            <a:avLst/>
            <a:gdLst/>
            <a:ahLst/>
            <a:cxnLst/>
            <a:rect l="l" t="t" r="r" b="b"/>
            <a:pathLst>
              <a:path w="420369" h="690245">
                <a:moveTo>
                  <a:pt x="0" y="344815"/>
                </a:moveTo>
                <a:lnTo>
                  <a:pt x="1917" y="298019"/>
                </a:lnTo>
                <a:lnTo>
                  <a:pt x="7505" y="253138"/>
                </a:lnTo>
                <a:lnTo>
                  <a:pt x="16511" y="210583"/>
                </a:lnTo>
                <a:lnTo>
                  <a:pt x="28686" y="170765"/>
                </a:lnTo>
                <a:lnTo>
                  <a:pt x="43780" y="134094"/>
                </a:lnTo>
                <a:lnTo>
                  <a:pt x="81722" y="71836"/>
                </a:lnTo>
                <a:lnTo>
                  <a:pt x="128338" y="27092"/>
                </a:lnTo>
                <a:lnTo>
                  <a:pt x="181624" y="3147"/>
                </a:lnTo>
                <a:lnTo>
                  <a:pt x="210144" y="0"/>
                </a:lnTo>
                <a:lnTo>
                  <a:pt x="238663" y="3147"/>
                </a:lnTo>
                <a:lnTo>
                  <a:pt x="291950" y="27092"/>
                </a:lnTo>
                <a:lnTo>
                  <a:pt x="338565" y="71836"/>
                </a:lnTo>
                <a:lnTo>
                  <a:pt x="376508" y="134094"/>
                </a:lnTo>
                <a:lnTo>
                  <a:pt x="391601" y="170765"/>
                </a:lnTo>
                <a:lnTo>
                  <a:pt x="403777" y="210583"/>
                </a:lnTo>
                <a:lnTo>
                  <a:pt x="412783" y="253138"/>
                </a:lnTo>
                <a:lnTo>
                  <a:pt x="418370" y="298019"/>
                </a:lnTo>
                <a:lnTo>
                  <a:pt x="420288" y="344815"/>
                </a:lnTo>
                <a:lnTo>
                  <a:pt x="418370" y="391611"/>
                </a:lnTo>
                <a:lnTo>
                  <a:pt x="412783" y="436492"/>
                </a:lnTo>
                <a:lnTo>
                  <a:pt x="403777" y="479047"/>
                </a:lnTo>
                <a:lnTo>
                  <a:pt x="391601" y="518865"/>
                </a:lnTo>
                <a:lnTo>
                  <a:pt x="376508" y="555536"/>
                </a:lnTo>
                <a:lnTo>
                  <a:pt x="338565" y="617794"/>
                </a:lnTo>
                <a:lnTo>
                  <a:pt x="291950" y="662538"/>
                </a:lnTo>
                <a:lnTo>
                  <a:pt x="238663" y="686483"/>
                </a:lnTo>
                <a:lnTo>
                  <a:pt x="210144" y="689631"/>
                </a:lnTo>
                <a:lnTo>
                  <a:pt x="181624" y="686483"/>
                </a:lnTo>
                <a:lnTo>
                  <a:pt x="128338" y="662538"/>
                </a:lnTo>
                <a:lnTo>
                  <a:pt x="81722" y="617794"/>
                </a:lnTo>
                <a:lnTo>
                  <a:pt x="43780" y="555536"/>
                </a:lnTo>
                <a:lnTo>
                  <a:pt x="28686" y="518865"/>
                </a:lnTo>
                <a:lnTo>
                  <a:pt x="16511" y="479047"/>
                </a:lnTo>
                <a:lnTo>
                  <a:pt x="7505" y="436492"/>
                </a:lnTo>
                <a:lnTo>
                  <a:pt x="1917" y="391611"/>
                </a:lnTo>
                <a:lnTo>
                  <a:pt x="0" y="344815"/>
                </a:lnTo>
              </a:path>
            </a:pathLst>
          </a:custGeom>
          <a:ln w="3175">
            <a:solidFill>
              <a:srgbClr val="000000"/>
            </a:solidFill>
          </a:ln>
        </p:spPr>
        <p:txBody>
          <a:bodyPr wrap="square" lIns="0" tIns="0" rIns="0" bIns="0" rtlCol="0"/>
          <a:lstStyle/>
          <a:p>
            <a:endParaRPr/>
          </a:p>
        </p:txBody>
      </p:sp>
      <p:sp>
        <p:nvSpPr>
          <p:cNvPr id="9" name="object 9"/>
          <p:cNvSpPr txBox="1"/>
          <p:nvPr/>
        </p:nvSpPr>
        <p:spPr>
          <a:xfrm>
            <a:off x="3586886" y="3201296"/>
            <a:ext cx="1353820" cy="697865"/>
          </a:xfrm>
          <a:prstGeom prst="rect">
            <a:avLst/>
          </a:prstGeom>
        </p:spPr>
        <p:txBody>
          <a:bodyPr vert="horz" wrap="square" lIns="0" tIns="0" rIns="0" bIns="0" rtlCol="0">
            <a:spAutoFit/>
          </a:bodyPr>
          <a:lstStyle/>
          <a:p>
            <a:pPr marL="12700">
              <a:tabLst>
                <a:tab pos="775970" algn="l"/>
                <a:tab pos="957580" algn="l"/>
                <a:tab pos="1340485" algn="l"/>
              </a:tabLst>
            </a:pPr>
            <a:r>
              <a:rPr sz="1500" spc="-570" dirty="0">
                <a:latin typeface="宋体"/>
                <a:cs typeface="宋体"/>
              </a:rPr>
              <a:t>安全</a:t>
            </a:r>
            <a:r>
              <a:rPr sz="1500" u="sng" spc="-570" dirty="0">
                <a:latin typeface="Times New Roman"/>
                <a:cs typeface="Times New Roman"/>
              </a:rPr>
              <a:t> </a:t>
            </a:r>
            <a:r>
              <a:rPr sz="1500" spc="-570" dirty="0">
                <a:latin typeface="Times New Roman"/>
                <a:cs typeface="Times New Roman"/>
              </a:rPr>
              <a:t>	</a:t>
            </a:r>
            <a:r>
              <a:rPr sz="1500" u="sng" spc="-570" dirty="0">
                <a:latin typeface="Times New Roman"/>
                <a:cs typeface="Times New Roman"/>
              </a:rPr>
              <a:t> </a:t>
            </a:r>
            <a:r>
              <a:rPr sz="1500" spc="-570" dirty="0">
                <a:latin typeface="Times New Roman"/>
                <a:cs typeface="Times New Roman"/>
              </a:rPr>
              <a:t>	</a:t>
            </a:r>
            <a:r>
              <a:rPr sz="1500" spc="-570" dirty="0">
                <a:latin typeface="宋体"/>
                <a:cs typeface="宋体"/>
              </a:rPr>
              <a:t>外显</a:t>
            </a:r>
            <a:r>
              <a:rPr sz="1500" spc="-445" dirty="0">
                <a:latin typeface="宋体"/>
                <a:cs typeface="宋体"/>
              </a:rPr>
              <a:t> </a:t>
            </a:r>
            <a:r>
              <a:rPr sz="1500" u="sng" spc="-145" dirty="0">
                <a:latin typeface="Times New Roman"/>
                <a:cs typeface="Times New Roman"/>
              </a:rPr>
              <a:t> </a:t>
            </a:r>
            <a:r>
              <a:rPr sz="1500" u="sng" dirty="0">
                <a:latin typeface="Times New Roman"/>
                <a:cs typeface="Times New Roman"/>
              </a:rPr>
              <a:t>	</a:t>
            </a:r>
            <a:endParaRPr sz="1500">
              <a:latin typeface="Times New Roman"/>
              <a:cs typeface="Times New Roman"/>
            </a:endParaRPr>
          </a:p>
          <a:p>
            <a:pPr marL="12700">
              <a:spcBef>
                <a:spcPts val="35"/>
              </a:spcBef>
              <a:tabLst>
                <a:tab pos="544195" algn="l"/>
                <a:tab pos="957580" algn="l"/>
              </a:tabLst>
            </a:pPr>
            <a:r>
              <a:rPr sz="1500" spc="-570" dirty="0">
                <a:latin typeface="宋体"/>
                <a:cs typeface="宋体"/>
              </a:rPr>
              <a:t>心理	人	安全</a:t>
            </a:r>
            <a:endParaRPr sz="1500">
              <a:latin typeface="宋体"/>
              <a:cs typeface="宋体"/>
            </a:endParaRPr>
          </a:p>
          <a:p>
            <a:pPr marL="12700">
              <a:spcBef>
                <a:spcPts val="40"/>
              </a:spcBef>
              <a:tabLst>
                <a:tab pos="957580" algn="l"/>
              </a:tabLst>
            </a:pPr>
            <a:r>
              <a:rPr sz="1500" spc="-570" dirty="0">
                <a:latin typeface="宋体"/>
                <a:cs typeface="宋体"/>
              </a:rPr>
              <a:t>活动	行为</a:t>
            </a:r>
            <a:endParaRPr sz="1500">
              <a:latin typeface="宋体"/>
              <a:cs typeface="宋体"/>
            </a:endParaRPr>
          </a:p>
        </p:txBody>
      </p:sp>
      <p:sp>
        <p:nvSpPr>
          <p:cNvPr id="10" name="object 10"/>
          <p:cNvSpPr/>
          <p:nvPr/>
        </p:nvSpPr>
        <p:spPr>
          <a:xfrm>
            <a:off x="2253737" y="3394593"/>
            <a:ext cx="154305" cy="0"/>
          </a:xfrm>
          <a:custGeom>
            <a:avLst/>
            <a:gdLst/>
            <a:ahLst/>
            <a:cxnLst/>
            <a:rect l="l" t="t" r="r" b="b"/>
            <a:pathLst>
              <a:path w="154305">
                <a:moveTo>
                  <a:pt x="98593" y="0"/>
                </a:moveTo>
                <a:lnTo>
                  <a:pt x="55445" y="0"/>
                </a:lnTo>
                <a:lnTo>
                  <a:pt x="24631" y="0"/>
                </a:lnTo>
                <a:lnTo>
                  <a:pt x="6152" y="0"/>
                </a:lnTo>
                <a:lnTo>
                  <a:pt x="0" y="0"/>
                </a:lnTo>
                <a:lnTo>
                  <a:pt x="6174" y="0"/>
                </a:lnTo>
                <a:lnTo>
                  <a:pt x="24683" y="0"/>
                </a:lnTo>
                <a:lnTo>
                  <a:pt x="55519" y="0"/>
                </a:lnTo>
                <a:lnTo>
                  <a:pt x="98689" y="0"/>
                </a:lnTo>
                <a:lnTo>
                  <a:pt x="154216" y="0"/>
                </a:lnTo>
              </a:path>
            </a:pathLst>
          </a:custGeom>
          <a:ln w="3175">
            <a:solidFill>
              <a:srgbClr val="000000"/>
            </a:solidFill>
          </a:ln>
        </p:spPr>
        <p:txBody>
          <a:bodyPr wrap="square" lIns="0" tIns="0" rIns="0" bIns="0" rtlCol="0"/>
          <a:lstStyle/>
          <a:p>
            <a:endParaRPr/>
          </a:p>
        </p:txBody>
      </p:sp>
      <p:sp>
        <p:nvSpPr>
          <p:cNvPr id="11" name="object 11"/>
          <p:cNvSpPr/>
          <p:nvPr/>
        </p:nvSpPr>
        <p:spPr>
          <a:xfrm>
            <a:off x="2395353" y="3352266"/>
            <a:ext cx="52069" cy="85090"/>
          </a:xfrm>
          <a:custGeom>
            <a:avLst/>
            <a:gdLst/>
            <a:ahLst/>
            <a:cxnLst/>
            <a:rect l="l" t="t" r="r" b="b"/>
            <a:pathLst>
              <a:path w="52069"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3875776" y="3524613"/>
            <a:ext cx="52069" cy="85090"/>
          </a:xfrm>
          <a:custGeom>
            <a:avLst/>
            <a:gdLst/>
            <a:ahLst/>
            <a:cxnLst/>
            <a:rect l="l" t="t" r="r" b="b"/>
            <a:pathLst>
              <a:path w="52069" h="85089">
                <a:moveTo>
                  <a:pt x="51590" y="0"/>
                </a:moveTo>
                <a:lnTo>
                  <a:pt x="0" y="42326"/>
                </a:lnTo>
                <a:lnTo>
                  <a:pt x="51590" y="84653"/>
                </a:lnTo>
                <a:lnTo>
                  <a:pt x="47004" y="63934"/>
                </a:lnTo>
                <a:lnTo>
                  <a:pt x="45475" y="42326"/>
                </a:lnTo>
                <a:lnTo>
                  <a:pt x="47004" y="20718"/>
                </a:lnTo>
                <a:lnTo>
                  <a:pt x="51590" y="0"/>
                </a:lnTo>
                <a:close/>
              </a:path>
            </a:pathLst>
          </a:custGeom>
          <a:solidFill>
            <a:srgbClr val="000000"/>
          </a:solidFill>
        </p:spPr>
        <p:txBody>
          <a:bodyPr wrap="square" lIns="0" tIns="0" rIns="0" bIns="0" rtlCol="0"/>
          <a:lstStyle/>
          <a:p>
            <a:endParaRPr/>
          </a:p>
        </p:txBody>
      </p:sp>
      <p:sp>
        <p:nvSpPr>
          <p:cNvPr id="13" name="object 13"/>
          <p:cNvSpPr/>
          <p:nvPr/>
        </p:nvSpPr>
        <p:spPr>
          <a:xfrm>
            <a:off x="3564171" y="2779430"/>
            <a:ext cx="607060" cy="189230"/>
          </a:xfrm>
          <a:custGeom>
            <a:avLst/>
            <a:gdLst/>
            <a:ahLst/>
            <a:cxnLst/>
            <a:rect l="l" t="t" r="r" b="b"/>
            <a:pathLst>
              <a:path w="607060" h="189230">
                <a:moveTo>
                  <a:pt x="471852" y="0"/>
                </a:moveTo>
                <a:lnTo>
                  <a:pt x="416816" y="1271"/>
                </a:lnTo>
                <a:lnTo>
                  <a:pt x="363647" y="4991"/>
                </a:lnTo>
                <a:lnTo>
                  <a:pt x="312698" y="11017"/>
                </a:lnTo>
                <a:lnTo>
                  <a:pt x="264324" y="19209"/>
                </a:lnTo>
                <a:lnTo>
                  <a:pt x="218878" y="29423"/>
                </a:lnTo>
                <a:lnTo>
                  <a:pt x="176713" y="41519"/>
                </a:lnTo>
                <a:lnTo>
                  <a:pt x="138185" y="55354"/>
                </a:lnTo>
                <a:lnTo>
                  <a:pt x="73450" y="87676"/>
                </a:lnTo>
                <a:lnTo>
                  <a:pt x="27503" y="125255"/>
                </a:lnTo>
                <a:lnTo>
                  <a:pt x="3173" y="166956"/>
                </a:lnTo>
                <a:lnTo>
                  <a:pt x="0" y="188999"/>
                </a:lnTo>
                <a:lnTo>
                  <a:pt x="269630" y="188990"/>
                </a:lnTo>
                <a:lnTo>
                  <a:pt x="273667" y="164253"/>
                </a:lnTo>
                <a:lnTo>
                  <a:pt x="285483" y="140351"/>
                </a:lnTo>
                <a:lnTo>
                  <a:pt x="330670" y="96007"/>
                </a:lnTo>
                <a:lnTo>
                  <a:pt x="363150" y="76043"/>
                </a:lnTo>
                <a:lnTo>
                  <a:pt x="401627" y="57870"/>
                </a:lnTo>
                <a:lnTo>
                  <a:pt x="445657" y="41727"/>
                </a:lnTo>
                <a:lnTo>
                  <a:pt x="494793" y="27854"/>
                </a:lnTo>
                <a:lnTo>
                  <a:pt x="548592" y="16490"/>
                </a:lnTo>
                <a:lnTo>
                  <a:pt x="606667" y="7874"/>
                </a:lnTo>
                <a:lnTo>
                  <a:pt x="573560" y="4437"/>
                </a:lnTo>
                <a:lnTo>
                  <a:pt x="539961" y="1976"/>
                </a:lnTo>
                <a:lnTo>
                  <a:pt x="506011" y="494"/>
                </a:lnTo>
                <a:lnTo>
                  <a:pt x="471852" y="0"/>
                </a:lnTo>
                <a:close/>
              </a:path>
            </a:pathLst>
          </a:custGeom>
          <a:solidFill>
            <a:srgbClr val="CDCDCD"/>
          </a:solidFill>
        </p:spPr>
        <p:txBody>
          <a:bodyPr wrap="square" lIns="0" tIns="0" rIns="0" bIns="0" rtlCol="0"/>
          <a:lstStyle/>
          <a:p>
            <a:endParaRPr/>
          </a:p>
        </p:txBody>
      </p:sp>
      <p:sp>
        <p:nvSpPr>
          <p:cNvPr id="14" name="object 14"/>
          <p:cNvSpPr/>
          <p:nvPr/>
        </p:nvSpPr>
        <p:spPr>
          <a:xfrm>
            <a:off x="3564172" y="2779430"/>
            <a:ext cx="1321435" cy="189230"/>
          </a:xfrm>
          <a:custGeom>
            <a:avLst/>
            <a:gdLst/>
            <a:ahLst/>
            <a:cxnLst/>
            <a:rect l="l" t="t" r="r" b="b"/>
            <a:pathLst>
              <a:path w="1321435" h="189230">
                <a:moveTo>
                  <a:pt x="0" y="188999"/>
                </a:moveTo>
                <a:lnTo>
                  <a:pt x="12459" y="145661"/>
                </a:lnTo>
                <a:lnTo>
                  <a:pt x="47950" y="105879"/>
                </a:lnTo>
                <a:lnTo>
                  <a:pt x="103641" y="70787"/>
                </a:lnTo>
                <a:lnTo>
                  <a:pt x="176702" y="41519"/>
                </a:lnTo>
                <a:lnTo>
                  <a:pt x="218861" y="29423"/>
                </a:lnTo>
                <a:lnTo>
                  <a:pt x="264301" y="19209"/>
                </a:lnTo>
                <a:lnTo>
                  <a:pt x="312668" y="11017"/>
                </a:lnTo>
                <a:lnTo>
                  <a:pt x="363608" y="4991"/>
                </a:lnTo>
                <a:lnTo>
                  <a:pt x="416767" y="1271"/>
                </a:lnTo>
                <a:lnTo>
                  <a:pt x="471791" y="0"/>
                </a:lnTo>
                <a:lnTo>
                  <a:pt x="741421" y="0"/>
                </a:lnTo>
                <a:lnTo>
                  <a:pt x="790911" y="1036"/>
                </a:lnTo>
                <a:lnTo>
                  <a:pt x="839185" y="4088"/>
                </a:lnTo>
                <a:lnTo>
                  <a:pt x="885929" y="9067"/>
                </a:lnTo>
                <a:lnTo>
                  <a:pt x="930833" y="15884"/>
                </a:lnTo>
                <a:lnTo>
                  <a:pt x="973582" y="24450"/>
                </a:lnTo>
                <a:lnTo>
                  <a:pt x="1013865" y="34679"/>
                </a:lnTo>
                <a:lnTo>
                  <a:pt x="1051370" y="46480"/>
                </a:lnTo>
                <a:lnTo>
                  <a:pt x="1116791" y="74448"/>
                </a:lnTo>
                <a:lnTo>
                  <a:pt x="1167348" y="107649"/>
                </a:lnTo>
                <a:lnTo>
                  <a:pt x="1186270" y="125990"/>
                </a:lnTo>
                <a:lnTo>
                  <a:pt x="1321085" y="125998"/>
                </a:lnTo>
                <a:lnTo>
                  <a:pt x="1078520" y="188999"/>
                </a:lnTo>
                <a:lnTo>
                  <a:pt x="781866" y="125998"/>
                </a:lnTo>
                <a:lnTo>
                  <a:pt x="916681" y="125990"/>
                </a:lnTo>
                <a:lnTo>
                  <a:pt x="894842" y="105273"/>
                </a:lnTo>
                <a:lnTo>
                  <a:pt x="834579" y="68145"/>
                </a:lnTo>
                <a:lnTo>
                  <a:pt x="796990" y="52052"/>
                </a:lnTo>
                <a:lnTo>
                  <a:pt x="754988" y="37820"/>
                </a:lnTo>
                <a:lnTo>
                  <a:pt x="708988" y="25607"/>
                </a:lnTo>
                <a:lnTo>
                  <a:pt x="659408" y="15571"/>
                </a:lnTo>
                <a:lnTo>
                  <a:pt x="606667" y="7874"/>
                </a:lnTo>
                <a:lnTo>
                  <a:pt x="548592" y="16490"/>
                </a:lnTo>
                <a:lnTo>
                  <a:pt x="494793" y="27854"/>
                </a:lnTo>
                <a:lnTo>
                  <a:pt x="445657" y="41727"/>
                </a:lnTo>
                <a:lnTo>
                  <a:pt x="401627" y="57870"/>
                </a:lnTo>
                <a:lnTo>
                  <a:pt x="363150" y="76043"/>
                </a:lnTo>
                <a:lnTo>
                  <a:pt x="330670" y="96007"/>
                </a:lnTo>
                <a:lnTo>
                  <a:pt x="285483" y="140351"/>
                </a:lnTo>
                <a:lnTo>
                  <a:pt x="269630" y="188990"/>
                </a:lnTo>
                <a:lnTo>
                  <a:pt x="0" y="188999"/>
                </a:lnTo>
                <a:close/>
              </a:path>
            </a:pathLst>
          </a:custGeom>
          <a:ln w="9029">
            <a:solidFill>
              <a:srgbClr val="000000"/>
            </a:solidFill>
          </a:ln>
        </p:spPr>
        <p:txBody>
          <a:bodyPr wrap="square" lIns="0" tIns="0" rIns="0" bIns="0" rtlCol="0"/>
          <a:lstStyle/>
          <a:p>
            <a:endParaRPr/>
          </a:p>
        </p:txBody>
      </p:sp>
      <p:sp>
        <p:nvSpPr>
          <p:cNvPr id="15" name="object 15"/>
          <p:cNvSpPr/>
          <p:nvPr/>
        </p:nvSpPr>
        <p:spPr>
          <a:xfrm>
            <a:off x="4035963" y="2779431"/>
            <a:ext cx="135255" cy="8255"/>
          </a:xfrm>
          <a:custGeom>
            <a:avLst/>
            <a:gdLst/>
            <a:ahLst/>
            <a:cxnLst/>
            <a:rect l="l" t="t" r="r" b="b"/>
            <a:pathLst>
              <a:path w="135255" h="8255">
                <a:moveTo>
                  <a:pt x="0" y="0"/>
                </a:moveTo>
                <a:lnTo>
                  <a:pt x="34194" y="494"/>
                </a:lnTo>
                <a:lnTo>
                  <a:pt x="68162" y="1976"/>
                </a:lnTo>
                <a:lnTo>
                  <a:pt x="101767" y="4437"/>
                </a:lnTo>
                <a:lnTo>
                  <a:pt x="134876" y="7874"/>
                </a:lnTo>
              </a:path>
            </a:pathLst>
          </a:custGeom>
          <a:ln w="9052">
            <a:solidFill>
              <a:srgbClr val="000000"/>
            </a:solidFill>
          </a:ln>
        </p:spPr>
        <p:txBody>
          <a:bodyPr wrap="square" lIns="0" tIns="0" rIns="0" bIns="0" rtlCol="0"/>
          <a:lstStyle/>
          <a:p>
            <a:endParaRPr/>
          </a:p>
        </p:txBody>
      </p:sp>
      <p:sp>
        <p:nvSpPr>
          <p:cNvPr id="16" name="object 16"/>
          <p:cNvSpPr/>
          <p:nvPr/>
        </p:nvSpPr>
        <p:spPr>
          <a:xfrm>
            <a:off x="6397209" y="2492234"/>
            <a:ext cx="840740" cy="198120"/>
          </a:xfrm>
          <a:custGeom>
            <a:avLst/>
            <a:gdLst/>
            <a:ahLst/>
            <a:cxnLst/>
            <a:rect l="l" t="t" r="r" b="b"/>
            <a:pathLst>
              <a:path w="840739" h="198119">
                <a:moveTo>
                  <a:pt x="0" y="198010"/>
                </a:moveTo>
                <a:lnTo>
                  <a:pt x="840428" y="198010"/>
                </a:lnTo>
                <a:lnTo>
                  <a:pt x="840428" y="0"/>
                </a:lnTo>
                <a:lnTo>
                  <a:pt x="0" y="0"/>
                </a:lnTo>
                <a:lnTo>
                  <a:pt x="0" y="198010"/>
                </a:lnTo>
              </a:path>
            </a:pathLst>
          </a:custGeom>
          <a:ln w="3175">
            <a:solidFill>
              <a:srgbClr val="000000"/>
            </a:solidFill>
            <a:prstDash val="dash"/>
          </a:ln>
        </p:spPr>
        <p:txBody>
          <a:bodyPr wrap="square" lIns="0" tIns="0" rIns="0" bIns="0" rtlCol="0"/>
          <a:lstStyle/>
          <a:p>
            <a:endParaRPr/>
          </a:p>
        </p:txBody>
      </p:sp>
      <p:sp>
        <p:nvSpPr>
          <p:cNvPr id="17" name="object 17"/>
          <p:cNvSpPr/>
          <p:nvPr/>
        </p:nvSpPr>
        <p:spPr>
          <a:xfrm>
            <a:off x="6397209" y="2789128"/>
            <a:ext cx="840740" cy="198120"/>
          </a:xfrm>
          <a:custGeom>
            <a:avLst/>
            <a:gdLst/>
            <a:ahLst/>
            <a:cxnLst/>
            <a:rect l="l" t="t" r="r" b="b"/>
            <a:pathLst>
              <a:path w="840739" h="198119">
                <a:moveTo>
                  <a:pt x="0" y="198010"/>
                </a:moveTo>
                <a:lnTo>
                  <a:pt x="840428" y="198010"/>
                </a:lnTo>
                <a:lnTo>
                  <a:pt x="840428" y="0"/>
                </a:lnTo>
                <a:lnTo>
                  <a:pt x="0" y="0"/>
                </a:lnTo>
                <a:lnTo>
                  <a:pt x="0" y="198010"/>
                </a:lnTo>
              </a:path>
            </a:pathLst>
          </a:custGeom>
          <a:ln w="3175">
            <a:solidFill>
              <a:srgbClr val="000000"/>
            </a:solidFill>
            <a:prstDash val="dash"/>
          </a:ln>
        </p:spPr>
        <p:txBody>
          <a:bodyPr wrap="square" lIns="0" tIns="0" rIns="0" bIns="0" rtlCol="0"/>
          <a:lstStyle/>
          <a:p>
            <a:endParaRPr/>
          </a:p>
        </p:txBody>
      </p:sp>
      <p:sp>
        <p:nvSpPr>
          <p:cNvPr id="18" name="object 18"/>
          <p:cNvSpPr txBox="1"/>
          <p:nvPr/>
        </p:nvSpPr>
        <p:spPr>
          <a:xfrm>
            <a:off x="6448850" y="2390769"/>
            <a:ext cx="737235" cy="900246"/>
          </a:xfrm>
          <a:prstGeom prst="rect">
            <a:avLst/>
          </a:prstGeom>
        </p:spPr>
        <p:txBody>
          <a:bodyPr vert="horz" wrap="square" lIns="0" tIns="0" rIns="0" bIns="0" rtlCol="0">
            <a:spAutoFit/>
          </a:bodyPr>
          <a:lstStyle/>
          <a:p>
            <a:pPr marL="12700" marR="5080">
              <a:lnSpc>
                <a:spcPct val="129900"/>
              </a:lnSpc>
            </a:pPr>
            <a:r>
              <a:rPr sz="1500" spc="-530" dirty="0">
                <a:latin typeface="宋体"/>
                <a:cs typeface="宋体"/>
              </a:rPr>
              <a:t>待人安全行为  处事安全行为</a:t>
            </a:r>
            <a:endParaRPr sz="1500">
              <a:latin typeface="宋体"/>
              <a:cs typeface="宋体"/>
            </a:endParaRPr>
          </a:p>
        </p:txBody>
      </p:sp>
      <p:sp>
        <p:nvSpPr>
          <p:cNvPr id="19" name="object 19"/>
          <p:cNvSpPr/>
          <p:nvPr/>
        </p:nvSpPr>
        <p:spPr>
          <a:xfrm>
            <a:off x="6397209" y="3086144"/>
            <a:ext cx="840740" cy="198120"/>
          </a:xfrm>
          <a:custGeom>
            <a:avLst/>
            <a:gdLst/>
            <a:ahLst/>
            <a:cxnLst/>
            <a:rect l="l" t="t" r="r" b="b"/>
            <a:pathLst>
              <a:path w="840739" h="198120">
                <a:moveTo>
                  <a:pt x="0" y="198010"/>
                </a:moveTo>
                <a:lnTo>
                  <a:pt x="840428" y="198010"/>
                </a:lnTo>
                <a:lnTo>
                  <a:pt x="840428" y="0"/>
                </a:lnTo>
                <a:lnTo>
                  <a:pt x="0" y="0"/>
                </a:lnTo>
                <a:lnTo>
                  <a:pt x="0" y="198010"/>
                </a:lnTo>
              </a:path>
            </a:pathLst>
          </a:custGeom>
          <a:ln w="3175">
            <a:solidFill>
              <a:srgbClr val="000000"/>
            </a:solidFill>
            <a:prstDash val="dash"/>
          </a:ln>
        </p:spPr>
        <p:txBody>
          <a:bodyPr wrap="square" lIns="0" tIns="0" rIns="0" bIns="0" rtlCol="0"/>
          <a:lstStyle/>
          <a:p>
            <a:endParaRPr/>
          </a:p>
        </p:txBody>
      </p:sp>
      <p:sp>
        <p:nvSpPr>
          <p:cNvPr id="20" name="object 20"/>
          <p:cNvSpPr txBox="1"/>
          <p:nvPr/>
        </p:nvSpPr>
        <p:spPr>
          <a:xfrm>
            <a:off x="8275585" y="2756015"/>
            <a:ext cx="302895" cy="230832"/>
          </a:xfrm>
          <a:prstGeom prst="rect">
            <a:avLst/>
          </a:prstGeom>
        </p:spPr>
        <p:txBody>
          <a:bodyPr vert="horz" wrap="square" lIns="0" tIns="0" rIns="0" bIns="0" rtlCol="0">
            <a:spAutoFit/>
          </a:bodyPr>
          <a:lstStyle/>
          <a:p>
            <a:pPr marL="12700">
              <a:tabLst>
                <a:tab pos="289560" algn="l"/>
              </a:tabLst>
            </a:pPr>
            <a:r>
              <a:rPr sz="1500" u="sng" spc="-145" dirty="0">
                <a:latin typeface="Times New Roman"/>
                <a:cs typeface="Times New Roman"/>
              </a:rPr>
              <a:t> 	</a:t>
            </a:r>
            <a:endParaRPr sz="1500">
              <a:latin typeface="Times New Roman"/>
              <a:cs typeface="Times New Roman"/>
            </a:endParaRPr>
          </a:p>
        </p:txBody>
      </p:sp>
      <p:sp>
        <p:nvSpPr>
          <p:cNvPr id="21" name="object 21"/>
          <p:cNvSpPr txBox="1"/>
          <p:nvPr/>
        </p:nvSpPr>
        <p:spPr>
          <a:xfrm>
            <a:off x="6448850" y="3053031"/>
            <a:ext cx="737235" cy="231140"/>
          </a:xfrm>
          <a:prstGeom prst="rect">
            <a:avLst/>
          </a:prstGeom>
        </p:spPr>
        <p:txBody>
          <a:bodyPr vert="horz" wrap="square" lIns="0" tIns="0" rIns="0" bIns="0" rtlCol="0">
            <a:spAutoFit/>
          </a:bodyPr>
          <a:lstStyle/>
          <a:p>
            <a:pPr marL="12700"/>
            <a:r>
              <a:rPr sz="1500" spc="-570" dirty="0">
                <a:latin typeface="宋体"/>
                <a:cs typeface="宋体"/>
              </a:rPr>
              <a:t>接物安全行为</a:t>
            </a:r>
            <a:endParaRPr sz="1500">
              <a:latin typeface="宋体"/>
              <a:cs typeface="宋体"/>
            </a:endParaRPr>
          </a:p>
        </p:txBody>
      </p:sp>
      <p:sp>
        <p:nvSpPr>
          <p:cNvPr id="22" name="object 22"/>
          <p:cNvSpPr/>
          <p:nvPr/>
        </p:nvSpPr>
        <p:spPr>
          <a:xfrm>
            <a:off x="6292101" y="2360269"/>
            <a:ext cx="1050925" cy="1056005"/>
          </a:xfrm>
          <a:custGeom>
            <a:avLst/>
            <a:gdLst/>
            <a:ahLst/>
            <a:cxnLst/>
            <a:rect l="l" t="t" r="r" b="b"/>
            <a:pathLst>
              <a:path w="1050925" h="1056004">
                <a:moveTo>
                  <a:pt x="0" y="1055853"/>
                </a:moveTo>
                <a:lnTo>
                  <a:pt x="1050646" y="1055853"/>
                </a:lnTo>
                <a:lnTo>
                  <a:pt x="1050646" y="0"/>
                </a:lnTo>
                <a:lnTo>
                  <a:pt x="0" y="0"/>
                </a:lnTo>
                <a:lnTo>
                  <a:pt x="0" y="1055853"/>
                </a:lnTo>
              </a:path>
            </a:pathLst>
          </a:custGeom>
          <a:ln w="3175">
            <a:solidFill>
              <a:srgbClr val="000000"/>
            </a:solidFill>
          </a:ln>
        </p:spPr>
        <p:txBody>
          <a:bodyPr wrap="square" lIns="0" tIns="0" rIns="0" bIns="0" rtlCol="0"/>
          <a:lstStyle/>
          <a:p>
            <a:endParaRPr/>
          </a:p>
        </p:txBody>
      </p:sp>
      <p:sp>
        <p:nvSpPr>
          <p:cNvPr id="23" name="object 23"/>
          <p:cNvSpPr/>
          <p:nvPr/>
        </p:nvSpPr>
        <p:spPr>
          <a:xfrm>
            <a:off x="6397209" y="3849725"/>
            <a:ext cx="840740" cy="198120"/>
          </a:xfrm>
          <a:custGeom>
            <a:avLst/>
            <a:gdLst/>
            <a:ahLst/>
            <a:cxnLst/>
            <a:rect l="l" t="t" r="r" b="b"/>
            <a:pathLst>
              <a:path w="840739" h="198120">
                <a:moveTo>
                  <a:pt x="0" y="198010"/>
                </a:moveTo>
                <a:lnTo>
                  <a:pt x="840428" y="198010"/>
                </a:lnTo>
                <a:lnTo>
                  <a:pt x="840428" y="0"/>
                </a:lnTo>
                <a:lnTo>
                  <a:pt x="0" y="0"/>
                </a:lnTo>
                <a:lnTo>
                  <a:pt x="0" y="198010"/>
                </a:lnTo>
              </a:path>
            </a:pathLst>
          </a:custGeom>
          <a:ln w="3175">
            <a:solidFill>
              <a:srgbClr val="000000"/>
            </a:solidFill>
            <a:prstDash val="dash"/>
          </a:ln>
        </p:spPr>
        <p:txBody>
          <a:bodyPr wrap="square" lIns="0" tIns="0" rIns="0" bIns="0" rtlCol="0"/>
          <a:lstStyle/>
          <a:p>
            <a:endParaRPr/>
          </a:p>
        </p:txBody>
      </p:sp>
      <p:sp>
        <p:nvSpPr>
          <p:cNvPr id="24" name="object 24"/>
          <p:cNvSpPr/>
          <p:nvPr/>
        </p:nvSpPr>
        <p:spPr>
          <a:xfrm>
            <a:off x="6397209" y="4146741"/>
            <a:ext cx="840740" cy="198120"/>
          </a:xfrm>
          <a:custGeom>
            <a:avLst/>
            <a:gdLst/>
            <a:ahLst/>
            <a:cxnLst/>
            <a:rect l="l" t="t" r="r" b="b"/>
            <a:pathLst>
              <a:path w="840739" h="198120">
                <a:moveTo>
                  <a:pt x="0" y="198010"/>
                </a:moveTo>
                <a:lnTo>
                  <a:pt x="840428" y="198010"/>
                </a:lnTo>
                <a:lnTo>
                  <a:pt x="840428" y="0"/>
                </a:lnTo>
                <a:lnTo>
                  <a:pt x="0" y="0"/>
                </a:lnTo>
                <a:lnTo>
                  <a:pt x="0" y="198010"/>
                </a:lnTo>
              </a:path>
            </a:pathLst>
          </a:custGeom>
          <a:ln w="3175">
            <a:solidFill>
              <a:srgbClr val="000000"/>
            </a:solidFill>
            <a:prstDash val="dash"/>
          </a:ln>
        </p:spPr>
        <p:txBody>
          <a:bodyPr wrap="square" lIns="0" tIns="0" rIns="0" bIns="0" rtlCol="0"/>
          <a:lstStyle/>
          <a:p>
            <a:endParaRPr/>
          </a:p>
        </p:txBody>
      </p:sp>
      <p:sp>
        <p:nvSpPr>
          <p:cNvPr id="25" name="object 25"/>
          <p:cNvSpPr/>
          <p:nvPr/>
        </p:nvSpPr>
        <p:spPr>
          <a:xfrm>
            <a:off x="6397209" y="4443634"/>
            <a:ext cx="840740" cy="198120"/>
          </a:xfrm>
          <a:custGeom>
            <a:avLst/>
            <a:gdLst/>
            <a:ahLst/>
            <a:cxnLst/>
            <a:rect l="l" t="t" r="r" b="b"/>
            <a:pathLst>
              <a:path w="840739" h="198120">
                <a:moveTo>
                  <a:pt x="0" y="198022"/>
                </a:moveTo>
                <a:lnTo>
                  <a:pt x="840428" y="198022"/>
                </a:lnTo>
                <a:lnTo>
                  <a:pt x="840428" y="0"/>
                </a:lnTo>
                <a:lnTo>
                  <a:pt x="0" y="0"/>
                </a:lnTo>
                <a:lnTo>
                  <a:pt x="0" y="198022"/>
                </a:lnTo>
              </a:path>
            </a:pathLst>
          </a:custGeom>
          <a:ln w="3175">
            <a:solidFill>
              <a:srgbClr val="000000"/>
            </a:solidFill>
            <a:prstDash val="dash"/>
          </a:ln>
        </p:spPr>
        <p:txBody>
          <a:bodyPr wrap="square" lIns="0" tIns="0" rIns="0" bIns="0" rtlCol="0"/>
          <a:lstStyle/>
          <a:p>
            <a:endParaRPr/>
          </a:p>
        </p:txBody>
      </p:sp>
      <p:sp>
        <p:nvSpPr>
          <p:cNvPr id="26" name="object 26"/>
          <p:cNvSpPr txBox="1"/>
          <p:nvPr/>
        </p:nvSpPr>
        <p:spPr>
          <a:xfrm>
            <a:off x="6448850" y="3748261"/>
            <a:ext cx="737235" cy="1200329"/>
          </a:xfrm>
          <a:prstGeom prst="rect">
            <a:avLst/>
          </a:prstGeom>
        </p:spPr>
        <p:txBody>
          <a:bodyPr vert="horz" wrap="square" lIns="0" tIns="0" rIns="0" bIns="0" rtlCol="0">
            <a:spAutoFit/>
          </a:bodyPr>
          <a:lstStyle/>
          <a:p>
            <a:pPr marL="12700" marR="5080" algn="just">
              <a:lnSpc>
                <a:spcPct val="129900"/>
              </a:lnSpc>
            </a:pPr>
            <a:r>
              <a:rPr sz="1500" spc="-515" dirty="0">
                <a:latin typeface="宋体"/>
                <a:cs typeface="宋体"/>
              </a:rPr>
              <a:t>安全预测行为  安全决策行为  安全执行行为</a:t>
            </a:r>
            <a:endParaRPr sz="1500">
              <a:latin typeface="宋体"/>
              <a:cs typeface="宋体"/>
            </a:endParaRPr>
          </a:p>
        </p:txBody>
      </p:sp>
      <p:sp>
        <p:nvSpPr>
          <p:cNvPr id="27" name="object 27"/>
          <p:cNvSpPr/>
          <p:nvPr/>
        </p:nvSpPr>
        <p:spPr>
          <a:xfrm>
            <a:off x="6292101" y="3717760"/>
            <a:ext cx="1050925" cy="1056005"/>
          </a:xfrm>
          <a:custGeom>
            <a:avLst/>
            <a:gdLst/>
            <a:ahLst/>
            <a:cxnLst/>
            <a:rect l="l" t="t" r="r" b="b"/>
            <a:pathLst>
              <a:path w="1050925" h="1056004">
                <a:moveTo>
                  <a:pt x="0" y="1055889"/>
                </a:moveTo>
                <a:lnTo>
                  <a:pt x="1050646" y="1055889"/>
                </a:lnTo>
                <a:lnTo>
                  <a:pt x="1050646" y="0"/>
                </a:lnTo>
                <a:lnTo>
                  <a:pt x="0" y="0"/>
                </a:lnTo>
                <a:lnTo>
                  <a:pt x="0" y="1055889"/>
                </a:lnTo>
              </a:path>
            </a:pathLst>
          </a:custGeom>
          <a:ln w="3175">
            <a:solidFill>
              <a:srgbClr val="000000"/>
            </a:solidFill>
          </a:ln>
        </p:spPr>
        <p:txBody>
          <a:bodyPr wrap="square" lIns="0" tIns="0" rIns="0" bIns="0" rtlCol="0"/>
          <a:lstStyle/>
          <a:p>
            <a:endParaRPr/>
          </a:p>
        </p:txBody>
      </p:sp>
      <p:sp>
        <p:nvSpPr>
          <p:cNvPr id="28" name="object 28"/>
          <p:cNvSpPr/>
          <p:nvPr/>
        </p:nvSpPr>
        <p:spPr>
          <a:xfrm>
            <a:off x="5136493" y="3136012"/>
            <a:ext cx="839469" cy="344805"/>
          </a:xfrm>
          <a:custGeom>
            <a:avLst/>
            <a:gdLst/>
            <a:ahLst/>
            <a:cxnLst/>
            <a:rect l="l" t="t" r="r" b="b"/>
            <a:pathLst>
              <a:path w="839470" h="344804">
                <a:moveTo>
                  <a:pt x="0" y="344693"/>
                </a:moveTo>
                <a:lnTo>
                  <a:pt x="839242" y="344693"/>
                </a:lnTo>
                <a:lnTo>
                  <a:pt x="839242" y="0"/>
                </a:lnTo>
                <a:lnTo>
                  <a:pt x="0" y="0"/>
                </a:lnTo>
                <a:lnTo>
                  <a:pt x="0" y="344693"/>
                </a:lnTo>
              </a:path>
            </a:pathLst>
          </a:custGeom>
          <a:ln w="3175">
            <a:solidFill>
              <a:srgbClr val="000000"/>
            </a:solidFill>
            <a:prstDash val="dash"/>
          </a:ln>
        </p:spPr>
        <p:txBody>
          <a:bodyPr wrap="square" lIns="0" tIns="0" rIns="0" bIns="0" rtlCol="0"/>
          <a:lstStyle/>
          <a:p>
            <a:endParaRPr/>
          </a:p>
        </p:txBody>
      </p:sp>
      <p:sp>
        <p:nvSpPr>
          <p:cNvPr id="29" name="object 29"/>
          <p:cNvSpPr/>
          <p:nvPr/>
        </p:nvSpPr>
        <p:spPr>
          <a:xfrm>
            <a:off x="5137679" y="3667162"/>
            <a:ext cx="839469" cy="316865"/>
          </a:xfrm>
          <a:custGeom>
            <a:avLst/>
            <a:gdLst/>
            <a:ahLst/>
            <a:cxnLst/>
            <a:rect l="l" t="t" r="r" b="b"/>
            <a:pathLst>
              <a:path w="839470" h="316864">
                <a:moveTo>
                  <a:pt x="0" y="316719"/>
                </a:moveTo>
                <a:lnTo>
                  <a:pt x="839242" y="316719"/>
                </a:lnTo>
                <a:lnTo>
                  <a:pt x="839242" y="0"/>
                </a:lnTo>
                <a:lnTo>
                  <a:pt x="0" y="0"/>
                </a:lnTo>
                <a:lnTo>
                  <a:pt x="0" y="316719"/>
                </a:lnTo>
              </a:path>
            </a:pathLst>
          </a:custGeom>
          <a:ln w="3175">
            <a:solidFill>
              <a:srgbClr val="000000"/>
            </a:solidFill>
            <a:prstDash val="dash"/>
          </a:ln>
        </p:spPr>
        <p:txBody>
          <a:bodyPr wrap="square" lIns="0" tIns="0" rIns="0" bIns="0" rtlCol="0"/>
          <a:lstStyle/>
          <a:p>
            <a:endParaRPr/>
          </a:p>
        </p:txBody>
      </p:sp>
      <p:sp>
        <p:nvSpPr>
          <p:cNvPr id="30" name="object 30"/>
          <p:cNvSpPr txBox="1"/>
          <p:nvPr/>
        </p:nvSpPr>
        <p:spPr>
          <a:xfrm>
            <a:off x="5187539" y="3176240"/>
            <a:ext cx="920750" cy="230832"/>
          </a:xfrm>
          <a:prstGeom prst="rect">
            <a:avLst/>
          </a:prstGeom>
        </p:spPr>
        <p:txBody>
          <a:bodyPr vert="horz" wrap="square" lIns="0" tIns="0" rIns="0" bIns="0" rtlCol="0">
            <a:spAutoFit/>
          </a:bodyPr>
          <a:lstStyle/>
          <a:p>
            <a:pPr marL="12700">
              <a:tabLst>
                <a:tab pos="894080" algn="l"/>
              </a:tabLst>
            </a:pPr>
            <a:r>
              <a:rPr sz="1500" spc="-570" dirty="0">
                <a:latin typeface="宋体"/>
                <a:cs typeface="宋体"/>
              </a:rPr>
              <a:t>个体安全行为	</a:t>
            </a:r>
            <a:r>
              <a:rPr sz="1500" u="sng" spc="-280" dirty="0">
                <a:latin typeface="Times New Roman"/>
                <a:cs typeface="Times New Roman"/>
              </a:rPr>
              <a:t> </a:t>
            </a:r>
            <a:endParaRPr sz="1500">
              <a:latin typeface="Times New Roman"/>
              <a:cs typeface="Times New Roman"/>
            </a:endParaRPr>
          </a:p>
        </p:txBody>
      </p:sp>
      <p:sp>
        <p:nvSpPr>
          <p:cNvPr id="31" name="object 31"/>
          <p:cNvSpPr txBox="1"/>
          <p:nvPr/>
        </p:nvSpPr>
        <p:spPr>
          <a:xfrm>
            <a:off x="7408701" y="3176240"/>
            <a:ext cx="52069" cy="230832"/>
          </a:xfrm>
          <a:prstGeom prst="rect">
            <a:avLst/>
          </a:prstGeom>
        </p:spPr>
        <p:txBody>
          <a:bodyPr vert="horz" wrap="square" lIns="0" tIns="0" rIns="0" bIns="0" rtlCol="0">
            <a:spAutoFit/>
          </a:bodyPr>
          <a:lstStyle/>
          <a:p>
            <a:pPr marL="12700"/>
            <a:r>
              <a:rPr sz="1500" u="sng" spc="-585" dirty="0">
                <a:latin typeface="Times New Roman"/>
                <a:cs typeface="Times New Roman"/>
              </a:rPr>
              <a:t> </a:t>
            </a:r>
            <a:endParaRPr sz="1500">
              <a:latin typeface="Times New Roman"/>
              <a:cs typeface="Times New Roman"/>
            </a:endParaRPr>
          </a:p>
        </p:txBody>
      </p:sp>
      <p:sp>
        <p:nvSpPr>
          <p:cNvPr id="32" name="object 32"/>
          <p:cNvSpPr txBox="1"/>
          <p:nvPr/>
        </p:nvSpPr>
        <p:spPr>
          <a:xfrm>
            <a:off x="5188726" y="3693402"/>
            <a:ext cx="737235" cy="231140"/>
          </a:xfrm>
          <a:prstGeom prst="rect">
            <a:avLst/>
          </a:prstGeom>
        </p:spPr>
        <p:txBody>
          <a:bodyPr vert="horz" wrap="square" lIns="0" tIns="0" rIns="0" bIns="0" rtlCol="0">
            <a:spAutoFit/>
          </a:bodyPr>
          <a:lstStyle/>
          <a:p>
            <a:pPr marL="12700"/>
            <a:r>
              <a:rPr sz="1500" spc="-570" dirty="0">
                <a:latin typeface="宋体"/>
                <a:cs typeface="宋体"/>
              </a:rPr>
              <a:t>组织安全行为</a:t>
            </a:r>
            <a:endParaRPr sz="1500">
              <a:latin typeface="宋体"/>
              <a:cs typeface="宋体"/>
            </a:endParaRPr>
          </a:p>
        </p:txBody>
      </p:sp>
      <p:sp>
        <p:nvSpPr>
          <p:cNvPr id="33" name="object 33"/>
          <p:cNvSpPr/>
          <p:nvPr/>
        </p:nvSpPr>
        <p:spPr>
          <a:xfrm>
            <a:off x="4454544" y="3524613"/>
            <a:ext cx="52069" cy="85090"/>
          </a:xfrm>
          <a:custGeom>
            <a:avLst/>
            <a:gdLst/>
            <a:ahLst/>
            <a:cxnLst/>
            <a:rect l="l" t="t" r="r" b="b"/>
            <a:pathLst>
              <a:path w="52069"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34" name="object 34"/>
          <p:cNvSpPr/>
          <p:nvPr/>
        </p:nvSpPr>
        <p:spPr>
          <a:xfrm>
            <a:off x="5031458" y="2963544"/>
            <a:ext cx="1050925" cy="1207135"/>
          </a:xfrm>
          <a:custGeom>
            <a:avLst/>
            <a:gdLst/>
            <a:ahLst/>
            <a:cxnLst/>
            <a:rect l="l" t="t" r="r" b="b"/>
            <a:pathLst>
              <a:path w="1050925" h="1207135">
                <a:moveTo>
                  <a:pt x="0" y="1206793"/>
                </a:moveTo>
                <a:lnTo>
                  <a:pt x="1050572" y="1206793"/>
                </a:lnTo>
                <a:lnTo>
                  <a:pt x="1050572" y="0"/>
                </a:lnTo>
                <a:lnTo>
                  <a:pt x="0" y="0"/>
                </a:lnTo>
                <a:lnTo>
                  <a:pt x="0" y="1206793"/>
                </a:lnTo>
              </a:path>
            </a:pathLst>
          </a:custGeom>
          <a:ln w="3175">
            <a:solidFill>
              <a:srgbClr val="000000"/>
            </a:solidFill>
          </a:ln>
        </p:spPr>
        <p:txBody>
          <a:bodyPr wrap="square" lIns="0" tIns="0" rIns="0" bIns="0" rtlCol="0"/>
          <a:lstStyle/>
          <a:p>
            <a:endParaRPr/>
          </a:p>
        </p:txBody>
      </p:sp>
      <p:sp>
        <p:nvSpPr>
          <p:cNvPr id="35" name="object 35"/>
          <p:cNvSpPr/>
          <p:nvPr/>
        </p:nvSpPr>
        <p:spPr>
          <a:xfrm>
            <a:off x="5346636" y="3480706"/>
            <a:ext cx="0" cy="122555"/>
          </a:xfrm>
          <a:custGeom>
            <a:avLst/>
            <a:gdLst/>
            <a:ahLst/>
            <a:cxnLst/>
            <a:rect l="l" t="t" r="r" b="b"/>
            <a:pathLst>
              <a:path h="122554">
                <a:moveTo>
                  <a:pt x="0" y="0"/>
                </a:moveTo>
                <a:lnTo>
                  <a:pt x="0" y="122357"/>
                </a:lnTo>
                <a:lnTo>
                  <a:pt x="0" y="122357"/>
                </a:lnTo>
              </a:path>
            </a:pathLst>
          </a:custGeom>
          <a:ln w="3175">
            <a:solidFill>
              <a:srgbClr val="000000"/>
            </a:solidFill>
          </a:ln>
        </p:spPr>
        <p:txBody>
          <a:bodyPr wrap="square" lIns="0" tIns="0" rIns="0" bIns="0" rtlCol="0"/>
          <a:lstStyle/>
          <a:p>
            <a:endParaRPr/>
          </a:p>
        </p:txBody>
      </p:sp>
      <p:sp>
        <p:nvSpPr>
          <p:cNvPr id="36" name="object 36"/>
          <p:cNvSpPr/>
          <p:nvPr/>
        </p:nvSpPr>
        <p:spPr>
          <a:xfrm>
            <a:off x="5320842" y="3582508"/>
            <a:ext cx="52069" cy="85090"/>
          </a:xfrm>
          <a:custGeom>
            <a:avLst/>
            <a:gdLst/>
            <a:ahLst/>
            <a:cxnLst/>
            <a:rect l="l" t="t" r="r" b="b"/>
            <a:pathLst>
              <a:path w="52070" h="85089">
                <a:moveTo>
                  <a:pt x="0" y="0"/>
                </a:moveTo>
                <a:lnTo>
                  <a:pt x="25795" y="84653"/>
                </a:lnTo>
                <a:lnTo>
                  <a:pt x="48533" y="10034"/>
                </a:lnTo>
                <a:lnTo>
                  <a:pt x="25767" y="10034"/>
                </a:lnTo>
                <a:lnTo>
                  <a:pt x="12616" y="7525"/>
                </a:lnTo>
                <a:lnTo>
                  <a:pt x="0" y="0"/>
                </a:lnTo>
                <a:close/>
              </a:path>
              <a:path w="52070" h="85089">
                <a:moveTo>
                  <a:pt x="51590" y="0"/>
                </a:moveTo>
                <a:lnTo>
                  <a:pt x="38932" y="7525"/>
                </a:lnTo>
                <a:lnTo>
                  <a:pt x="25767" y="10034"/>
                </a:lnTo>
                <a:lnTo>
                  <a:pt x="48533" y="10034"/>
                </a:lnTo>
                <a:lnTo>
                  <a:pt x="51590" y="0"/>
                </a:lnTo>
                <a:close/>
              </a:path>
            </a:pathLst>
          </a:custGeom>
          <a:solidFill>
            <a:srgbClr val="000000"/>
          </a:solidFill>
        </p:spPr>
        <p:txBody>
          <a:bodyPr wrap="square" lIns="0" tIns="0" rIns="0" bIns="0" rtlCol="0"/>
          <a:lstStyle/>
          <a:p>
            <a:endParaRPr/>
          </a:p>
        </p:txBody>
      </p:sp>
      <p:sp>
        <p:nvSpPr>
          <p:cNvPr id="37" name="object 37"/>
          <p:cNvSpPr/>
          <p:nvPr/>
        </p:nvSpPr>
        <p:spPr>
          <a:xfrm>
            <a:off x="5766850" y="3544804"/>
            <a:ext cx="0" cy="122555"/>
          </a:xfrm>
          <a:custGeom>
            <a:avLst/>
            <a:gdLst/>
            <a:ahLst/>
            <a:cxnLst/>
            <a:rect l="l" t="t" r="r" b="b"/>
            <a:pathLst>
              <a:path h="122554">
                <a:moveTo>
                  <a:pt x="0" y="122357"/>
                </a:moveTo>
                <a:lnTo>
                  <a:pt x="0" y="0"/>
                </a:lnTo>
                <a:lnTo>
                  <a:pt x="0" y="0"/>
                </a:lnTo>
              </a:path>
            </a:pathLst>
          </a:custGeom>
          <a:ln w="3175">
            <a:solidFill>
              <a:srgbClr val="000000"/>
            </a:solidFill>
          </a:ln>
        </p:spPr>
        <p:txBody>
          <a:bodyPr wrap="square" lIns="0" tIns="0" rIns="0" bIns="0" rtlCol="0"/>
          <a:lstStyle/>
          <a:p>
            <a:endParaRPr/>
          </a:p>
        </p:txBody>
      </p:sp>
      <p:sp>
        <p:nvSpPr>
          <p:cNvPr id="38" name="object 38"/>
          <p:cNvSpPr/>
          <p:nvPr/>
        </p:nvSpPr>
        <p:spPr>
          <a:xfrm>
            <a:off x="5741056" y="3480705"/>
            <a:ext cx="52069" cy="85090"/>
          </a:xfrm>
          <a:custGeom>
            <a:avLst/>
            <a:gdLst/>
            <a:ahLst/>
            <a:cxnLst/>
            <a:rect l="l" t="t" r="r" b="b"/>
            <a:pathLst>
              <a:path w="52070" h="85089">
                <a:moveTo>
                  <a:pt x="25795" y="0"/>
                </a:moveTo>
                <a:lnTo>
                  <a:pt x="0" y="84653"/>
                </a:lnTo>
                <a:lnTo>
                  <a:pt x="12626" y="77195"/>
                </a:lnTo>
                <a:lnTo>
                  <a:pt x="25795" y="74710"/>
                </a:lnTo>
                <a:lnTo>
                  <a:pt x="48561" y="74710"/>
                </a:lnTo>
                <a:lnTo>
                  <a:pt x="25795" y="0"/>
                </a:lnTo>
                <a:close/>
              </a:path>
              <a:path w="52070" h="85089">
                <a:moveTo>
                  <a:pt x="48561" y="74710"/>
                </a:moveTo>
                <a:lnTo>
                  <a:pt x="25795" y="74710"/>
                </a:lnTo>
                <a:lnTo>
                  <a:pt x="38964" y="77195"/>
                </a:lnTo>
                <a:lnTo>
                  <a:pt x="51590" y="84653"/>
                </a:lnTo>
                <a:lnTo>
                  <a:pt x="48561" y="74710"/>
                </a:lnTo>
                <a:close/>
              </a:path>
            </a:pathLst>
          </a:custGeom>
          <a:solidFill>
            <a:srgbClr val="000000"/>
          </a:solidFill>
        </p:spPr>
        <p:txBody>
          <a:bodyPr wrap="square" lIns="0" tIns="0" rIns="0" bIns="0" rtlCol="0"/>
          <a:lstStyle/>
          <a:p>
            <a:endParaRPr/>
          </a:p>
        </p:txBody>
      </p:sp>
      <p:sp>
        <p:nvSpPr>
          <p:cNvPr id="39" name="object 39"/>
          <p:cNvSpPr/>
          <p:nvPr/>
        </p:nvSpPr>
        <p:spPr>
          <a:xfrm>
            <a:off x="6607279" y="2690245"/>
            <a:ext cx="0" cy="61594"/>
          </a:xfrm>
          <a:custGeom>
            <a:avLst/>
            <a:gdLst/>
            <a:ahLst/>
            <a:cxnLst/>
            <a:rect l="l" t="t" r="r" b="b"/>
            <a:pathLst>
              <a:path h="61594">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40" name="object 40"/>
          <p:cNvSpPr/>
          <p:nvPr/>
        </p:nvSpPr>
        <p:spPr>
          <a:xfrm>
            <a:off x="6592157" y="2739505"/>
            <a:ext cx="30480" cy="50165"/>
          </a:xfrm>
          <a:custGeom>
            <a:avLst/>
            <a:gdLst/>
            <a:ahLst/>
            <a:cxnLst/>
            <a:rect l="l" t="t" r="r" b="b"/>
            <a:pathLst>
              <a:path w="30479" h="50164">
                <a:moveTo>
                  <a:pt x="0" y="0"/>
                </a:moveTo>
                <a:lnTo>
                  <a:pt x="15121" y="49624"/>
                </a:lnTo>
                <a:lnTo>
                  <a:pt x="28436" y="5929"/>
                </a:lnTo>
                <a:lnTo>
                  <a:pt x="15149" y="5929"/>
                </a:lnTo>
                <a:lnTo>
                  <a:pt x="7425" y="4447"/>
                </a:lnTo>
                <a:lnTo>
                  <a:pt x="0" y="0"/>
                </a:lnTo>
                <a:close/>
              </a:path>
              <a:path w="30479" h="50164">
                <a:moveTo>
                  <a:pt x="30242" y="0"/>
                </a:moveTo>
                <a:lnTo>
                  <a:pt x="22859" y="4447"/>
                </a:lnTo>
                <a:lnTo>
                  <a:pt x="15149" y="5929"/>
                </a:lnTo>
                <a:lnTo>
                  <a:pt x="28436" y="5929"/>
                </a:lnTo>
                <a:lnTo>
                  <a:pt x="30242" y="0"/>
                </a:lnTo>
                <a:close/>
              </a:path>
            </a:pathLst>
          </a:custGeom>
          <a:solidFill>
            <a:srgbClr val="000000"/>
          </a:solidFill>
        </p:spPr>
        <p:txBody>
          <a:bodyPr wrap="square" lIns="0" tIns="0" rIns="0" bIns="0" rtlCol="0"/>
          <a:lstStyle/>
          <a:p>
            <a:endParaRPr/>
          </a:p>
        </p:txBody>
      </p:sp>
      <p:sp>
        <p:nvSpPr>
          <p:cNvPr id="41" name="object 41"/>
          <p:cNvSpPr/>
          <p:nvPr/>
        </p:nvSpPr>
        <p:spPr>
          <a:xfrm>
            <a:off x="6607279" y="2987139"/>
            <a:ext cx="0" cy="61594"/>
          </a:xfrm>
          <a:custGeom>
            <a:avLst/>
            <a:gdLst/>
            <a:ahLst/>
            <a:cxnLst/>
            <a:rect l="l" t="t" r="r" b="b"/>
            <a:pathLst>
              <a:path h="61594">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42" name="object 42"/>
          <p:cNvSpPr/>
          <p:nvPr/>
        </p:nvSpPr>
        <p:spPr>
          <a:xfrm>
            <a:off x="6592157" y="3036521"/>
            <a:ext cx="30480" cy="50165"/>
          </a:xfrm>
          <a:custGeom>
            <a:avLst/>
            <a:gdLst/>
            <a:ahLst/>
            <a:cxnLst/>
            <a:rect l="l" t="t" r="r" b="b"/>
            <a:pathLst>
              <a:path w="30479" h="50164">
                <a:moveTo>
                  <a:pt x="0" y="0"/>
                </a:moveTo>
                <a:lnTo>
                  <a:pt x="15121" y="49624"/>
                </a:lnTo>
                <a:lnTo>
                  <a:pt x="28463" y="5838"/>
                </a:lnTo>
                <a:lnTo>
                  <a:pt x="15149" y="5838"/>
                </a:lnTo>
                <a:lnTo>
                  <a:pt x="7425" y="4378"/>
                </a:lnTo>
                <a:lnTo>
                  <a:pt x="0" y="0"/>
                </a:lnTo>
                <a:close/>
              </a:path>
              <a:path w="30479" h="50164">
                <a:moveTo>
                  <a:pt x="30242" y="0"/>
                </a:moveTo>
                <a:lnTo>
                  <a:pt x="22859" y="4378"/>
                </a:lnTo>
                <a:lnTo>
                  <a:pt x="15149" y="5838"/>
                </a:lnTo>
                <a:lnTo>
                  <a:pt x="28463" y="5838"/>
                </a:lnTo>
                <a:lnTo>
                  <a:pt x="30242" y="0"/>
                </a:lnTo>
                <a:close/>
              </a:path>
            </a:pathLst>
          </a:custGeom>
          <a:solidFill>
            <a:srgbClr val="000000"/>
          </a:solidFill>
        </p:spPr>
        <p:txBody>
          <a:bodyPr wrap="square" lIns="0" tIns="0" rIns="0" bIns="0" rtlCol="0"/>
          <a:lstStyle/>
          <a:p>
            <a:endParaRPr/>
          </a:p>
        </p:txBody>
      </p:sp>
      <p:sp>
        <p:nvSpPr>
          <p:cNvPr id="43" name="object 43"/>
          <p:cNvSpPr/>
          <p:nvPr/>
        </p:nvSpPr>
        <p:spPr>
          <a:xfrm>
            <a:off x="7027567" y="2727706"/>
            <a:ext cx="0" cy="61594"/>
          </a:xfrm>
          <a:custGeom>
            <a:avLst/>
            <a:gdLst/>
            <a:ahLst/>
            <a:cxnLst/>
            <a:rect l="l" t="t" r="r" b="b"/>
            <a:pathLst>
              <a:path h="61594">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44" name="object 44"/>
          <p:cNvSpPr/>
          <p:nvPr/>
        </p:nvSpPr>
        <p:spPr>
          <a:xfrm>
            <a:off x="7012445" y="2690246"/>
            <a:ext cx="30480" cy="50165"/>
          </a:xfrm>
          <a:custGeom>
            <a:avLst/>
            <a:gdLst/>
            <a:ahLst/>
            <a:cxnLst/>
            <a:rect l="l" t="t" r="r" b="b"/>
            <a:pathLst>
              <a:path w="30479" h="50164">
                <a:moveTo>
                  <a:pt x="15121" y="0"/>
                </a:moveTo>
                <a:lnTo>
                  <a:pt x="0" y="49624"/>
                </a:lnTo>
                <a:lnTo>
                  <a:pt x="7383" y="45177"/>
                </a:lnTo>
                <a:lnTo>
                  <a:pt x="15093" y="43694"/>
                </a:lnTo>
                <a:lnTo>
                  <a:pt x="28436" y="43694"/>
                </a:lnTo>
                <a:lnTo>
                  <a:pt x="15121" y="0"/>
                </a:lnTo>
                <a:close/>
              </a:path>
              <a:path w="30479" h="50164">
                <a:moveTo>
                  <a:pt x="28436" y="43694"/>
                </a:moveTo>
                <a:lnTo>
                  <a:pt x="15093" y="43694"/>
                </a:lnTo>
                <a:lnTo>
                  <a:pt x="22817" y="45177"/>
                </a:lnTo>
                <a:lnTo>
                  <a:pt x="30242" y="49624"/>
                </a:lnTo>
                <a:lnTo>
                  <a:pt x="28436" y="43694"/>
                </a:lnTo>
                <a:close/>
              </a:path>
            </a:pathLst>
          </a:custGeom>
          <a:solidFill>
            <a:srgbClr val="000000"/>
          </a:solidFill>
        </p:spPr>
        <p:txBody>
          <a:bodyPr wrap="square" lIns="0" tIns="0" rIns="0" bIns="0" rtlCol="0"/>
          <a:lstStyle/>
          <a:p>
            <a:endParaRPr/>
          </a:p>
        </p:txBody>
      </p:sp>
      <p:sp>
        <p:nvSpPr>
          <p:cNvPr id="45" name="object 45"/>
          <p:cNvSpPr/>
          <p:nvPr/>
        </p:nvSpPr>
        <p:spPr>
          <a:xfrm>
            <a:off x="7027567" y="3024722"/>
            <a:ext cx="0" cy="61594"/>
          </a:xfrm>
          <a:custGeom>
            <a:avLst/>
            <a:gdLst/>
            <a:ahLst/>
            <a:cxnLst/>
            <a:rect l="l" t="t" r="r" b="b"/>
            <a:pathLst>
              <a:path h="61594">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46" name="object 46"/>
          <p:cNvSpPr/>
          <p:nvPr/>
        </p:nvSpPr>
        <p:spPr>
          <a:xfrm>
            <a:off x="7012445" y="2987140"/>
            <a:ext cx="30480" cy="50165"/>
          </a:xfrm>
          <a:custGeom>
            <a:avLst/>
            <a:gdLst/>
            <a:ahLst/>
            <a:cxnLst/>
            <a:rect l="l" t="t" r="r" b="b"/>
            <a:pathLst>
              <a:path w="30479" h="50164">
                <a:moveTo>
                  <a:pt x="15121" y="0"/>
                </a:moveTo>
                <a:lnTo>
                  <a:pt x="0" y="49624"/>
                </a:lnTo>
                <a:lnTo>
                  <a:pt x="7383" y="45245"/>
                </a:lnTo>
                <a:lnTo>
                  <a:pt x="15093" y="43786"/>
                </a:lnTo>
                <a:lnTo>
                  <a:pt x="28463" y="43786"/>
                </a:lnTo>
                <a:lnTo>
                  <a:pt x="15121" y="0"/>
                </a:lnTo>
                <a:close/>
              </a:path>
              <a:path w="30479" h="50164">
                <a:moveTo>
                  <a:pt x="28463" y="43786"/>
                </a:moveTo>
                <a:lnTo>
                  <a:pt x="15093" y="43786"/>
                </a:lnTo>
                <a:lnTo>
                  <a:pt x="22817" y="45245"/>
                </a:lnTo>
                <a:lnTo>
                  <a:pt x="30242" y="49624"/>
                </a:lnTo>
                <a:lnTo>
                  <a:pt x="28463" y="43786"/>
                </a:lnTo>
                <a:close/>
              </a:path>
            </a:pathLst>
          </a:custGeom>
          <a:solidFill>
            <a:srgbClr val="000000"/>
          </a:solidFill>
        </p:spPr>
        <p:txBody>
          <a:bodyPr wrap="square" lIns="0" tIns="0" rIns="0" bIns="0" rtlCol="0"/>
          <a:lstStyle/>
          <a:p>
            <a:endParaRPr/>
          </a:p>
        </p:txBody>
      </p:sp>
      <p:sp>
        <p:nvSpPr>
          <p:cNvPr id="47" name="object 47"/>
          <p:cNvSpPr/>
          <p:nvPr/>
        </p:nvSpPr>
        <p:spPr>
          <a:xfrm>
            <a:off x="6607279" y="4047735"/>
            <a:ext cx="0" cy="61594"/>
          </a:xfrm>
          <a:custGeom>
            <a:avLst/>
            <a:gdLst/>
            <a:ahLst/>
            <a:cxnLst/>
            <a:rect l="l" t="t" r="r" b="b"/>
            <a:pathLst>
              <a:path h="61595">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48" name="object 48"/>
          <p:cNvSpPr/>
          <p:nvPr/>
        </p:nvSpPr>
        <p:spPr>
          <a:xfrm>
            <a:off x="6592157" y="4097117"/>
            <a:ext cx="30480" cy="50165"/>
          </a:xfrm>
          <a:custGeom>
            <a:avLst/>
            <a:gdLst/>
            <a:ahLst/>
            <a:cxnLst/>
            <a:rect l="l" t="t" r="r" b="b"/>
            <a:pathLst>
              <a:path w="30479" h="50164">
                <a:moveTo>
                  <a:pt x="0" y="0"/>
                </a:moveTo>
                <a:lnTo>
                  <a:pt x="15121" y="49624"/>
                </a:lnTo>
                <a:lnTo>
                  <a:pt x="28463" y="5838"/>
                </a:lnTo>
                <a:lnTo>
                  <a:pt x="15149" y="5838"/>
                </a:lnTo>
                <a:lnTo>
                  <a:pt x="7425" y="4378"/>
                </a:lnTo>
                <a:lnTo>
                  <a:pt x="0" y="0"/>
                </a:lnTo>
                <a:close/>
              </a:path>
              <a:path w="30479" h="50164">
                <a:moveTo>
                  <a:pt x="30242" y="0"/>
                </a:moveTo>
                <a:lnTo>
                  <a:pt x="22859" y="4378"/>
                </a:lnTo>
                <a:lnTo>
                  <a:pt x="15149" y="5838"/>
                </a:lnTo>
                <a:lnTo>
                  <a:pt x="28463" y="5838"/>
                </a:lnTo>
                <a:lnTo>
                  <a:pt x="30242" y="0"/>
                </a:lnTo>
                <a:close/>
              </a:path>
            </a:pathLst>
          </a:custGeom>
          <a:solidFill>
            <a:srgbClr val="000000"/>
          </a:solidFill>
        </p:spPr>
        <p:txBody>
          <a:bodyPr wrap="square" lIns="0" tIns="0" rIns="0" bIns="0" rtlCol="0"/>
          <a:lstStyle/>
          <a:p>
            <a:endParaRPr/>
          </a:p>
        </p:txBody>
      </p:sp>
      <p:sp>
        <p:nvSpPr>
          <p:cNvPr id="49" name="object 49"/>
          <p:cNvSpPr/>
          <p:nvPr/>
        </p:nvSpPr>
        <p:spPr>
          <a:xfrm>
            <a:off x="6607279" y="4344751"/>
            <a:ext cx="0" cy="61594"/>
          </a:xfrm>
          <a:custGeom>
            <a:avLst/>
            <a:gdLst/>
            <a:ahLst/>
            <a:cxnLst/>
            <a:rect l="l" t="t" r="r" b="b"/>
            <a:pathLst>
              <a:path h="61595">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50" name="object 50"/>
          <p:cNvSpPr/>
          <p:nvPr/>
        </p:nvSpPr>
        <p:spPr>
          <a:xfrm>
            <a:off x="6592157" y="4394011"/>
            <a:ext cx="30480" cy="50165"/>
          </a:xfrm>
          <a:custGeom>
            <a:avLst/>
            <a:gdLst/>
            <a:ahLst/>
            <a:cxnLst/>
            <a:rect l="l" t="t" r="r" b="b"/>
            <a:pathLst>
              <a:path w="30479" h="50164">
                <a:moveTo>
                  <a:pt x="0" y="0"/>
                </a:moveTo>
                <a:lnTo>
                  <a:pt x="15121" y="49624"/>
                </a:lnTo>
                <a:lnTo>
                  <a:pt x="28436" y="5929"/>
                </a:lnTo>
                <a:lnTo>
                  <a:pt x="15149" y="5929"/>
                </a:lnTo>
                <a:lnTo>
                  <a:pt x="7425" y="4447"/>
                </a:lnTo>
                <a:lnTo>
                  <a:pt x="0" y="0"/>
                </a:lnTo>
                <a:close/>
              </a:path>
              <a:path w="30479" h="50164">
                <a:moveTo>
                  <a:pt x="30242" y="0"/>
                </a:moveTo>
                <a:lnTo>
                  <a:pt x="22859" y="4447"/>
                </a:lnTo>
                <a:lnTo>
                  <a:pt x="15149" y="5929"/>
                </a:lnTo>
                <a:lnTo>
                  <a:pt x="28436" y="5929"/>
                </a:lnTo>
                <a:lnTo>
                  <a:pt x="30242" y="0"/>
                </a:lnTo>
                <a:close/>
              </a:path>
            </a:pathLst>
          </a:custGeom>
          <a:solidFill>
            <a:srgbClr val="000000"/>
          </a:solidFill>
        </p:spPr>
        <p:txBody>
          <a:bodyPr wrap="square" lIns="0" tIns="0" rIns="0" bIns="0" rtlCol="0"/>
          <a:lstStyle/>
          <a:p>
            <a:endParaRPr/>
          </a:p>
        </p:txBody>
      </p:sp>
      <p:sp>
        <p:nvSpPr>
          <p:cNvPr id="51" name="object 51"/>
          <p:cNvSpPr/>
          <p:nvPr/>
        </p:nvSpPr>
        <p:spPr>
          <a:xfrm>
            <a:off x="7027567" y="4382213"/>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52" name="object 52"/>
          <p:cNvSpPr/>
          <p:nvPr/>
        </p:nvSpPr>
        <p:spPr>
          <a:xfrm>
            <a:off x="7012445" y="4344752"/>
            <a:ext cx="30480" cy="50165"/>
          </a:xfrm>
          <a:custGeom>
            <a:avLst/>
            <a:gdLst/>
            <a:ahLst/>
            <a:cxnLst/>
            <a:rect l="l" t="t" r="r" b="b"/>
            <a:pathLst>
              <a:path w="30479" h="50164">
                <a:moveTo>
                  <a:pt x="15121" y="0"/>
                </a:moveTo>
                <a:lnTo>
                  <a:pt x="0" y="49624"/>
                </a:lnTo>
                <a:lnTo>
                  <a:pt x="7383" y="45177"/>
                </a:lnTo>
                <a:lnTo>
                  <a:pt x="15093" y="43694"/>
                </a:lnTo>
                <a:lnTo>
                  <a:pt x="28436" y="43694"/>
                </a:lnTo>
                <a:lnTo>
                  <a:pt x="15121" y="0"/>
                </a:lnTo>
                <a:close/>
              </a:path>
              <a:path w="30479" h="50164">
                <a:moveTo>
                  <a:pt x="28436" y="43694"/>
                </a:moveTo>
                <a:lnTo>
                  <a:pt x="15093" y="43694"/>
                </a:lnTo>
                <a:lnTo>
                  <a:pt x="22817" y="45177"/>
                </a:lnTo>
                <a:lnTo>
                  <a:pt x="30242" y="49624"/>
                </a:lnTo>
                <a:lnTo>
                  <a:pt x="28436" y="43694"/>
                </a:lnTo>
                <a:close/>
              </a:path>
            </a:pathLst>
          </a:custGeom>
          <a:solidFill>
            <a:srgbClr val="000000"/>
          </a:solidFill>
        </p:spPr>
        <p:txBody>
          <a:bodyPr wrap="square" lIns="0" tIns="0" rIns="0" bIns="0" rtlCol="0"/>
          <a:lstStyle/>
          <a:p>
            <a:endParaRPr/>
          </a:p>
        </p:txBody>
      </p:sp>
      <p:sp>
        <p:nvSpPr>
          <p:cNvPr id="53" name="object 53"/>
          <p:cNvSpPr/>
          <p:nvPr/>
        </p:nvSpPr>
        <p:spPr>
          <a:xfrm>
            <a:off x="7027567" y="4085318"/>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54" name="object 54"/>
          <p:cNvSpPr/>
          <p:nvPr/>
        </p:nvSpPr>
        <p:spPr>
          <a:xfrm>
            <a:off x="7012445" y="4047736"/>
            <a:ext cx="30480" cy="50165"/>
          </a:xfrm>
          <a:custGeom>
            <a:avLst/>
            <a:gdLst/>
            <a:ahLst/>
            <a:cxnLst/>
            <a:rect l="l" t="t" r="r" b="b"/>
            <a:pathLst>
              <a:path w="30479" h="50164">
                <a:moveTo>
                  <a:pt x="15121" y="0"/>
                </a:moveTo>
                <a:lnTo>
                  <a:pt x="0" y="49624"/>
                </a:lnTo>
                <a:lnTo>
                  <a:pt x="7383" y="45245"/>
                </a:lnTo>
                <a:lnTo>
                  <a:pt x="15093" y="43786"/>
                </a:lnTo>
                <a:lnTo>
                  <a:pt x="28463" y="43786"/>
                </a:lnTo>
                <a:lnTo>
                  <a:pt x="15121" y="0"/>
                </a:lnTo>
                <a:close/>
              </a:path>
              <a:path w="30479" h="50164">
                <a:moveTo>
                  <a:pt x="28463" y="43786"/>
                </a:moveTo>
                <a:lnTo>
                  <a:pt x="15093" y="43786"/>
                </a:lnTo>
                <a:lnTo>
                  <a:pt x="22817" y="45245"/>
                </a:lnTo>
                <a:lnTo>
                  <a:pt x="30242" y="49624"/>
                </a:lnTo>
                <a:lnTo>
                  <a:pt x="28463" y="43786"/>
                </a:lnTo>
                <a:close/>
              </a:path>
            </a:pathLst>
          </a:custGeom>
          <a:solidFill>
            <a:srgbClr val="000000"/>
          </a:solidFill>
        </p:spPr>
        <p:txBody>
          <a:bodyPr wrap="square" lIns="0" tIns="0" rIns="0" bIns="0" rtlCol="0"/>
          <a:lstStyle/>
          <a:p>
            <a:endParaRPr/>
          </a:p>
        </p:txBody>
      </p:sp>
      <p:sp>
        <p:nvSpPr>
          <p:cNvPr id="55" name="object 55"/>
          <p:cNvSpPr/>
          <p:nvPr/>
        </p:nvSpPr>
        <p:spPr>
          <a:xfrm>
            <a:off x="6198777" y="2877430"/>
            <a:ext cx="93345" cy="1379220"/>
          </a:xfrm>
          <a:custGeom>
            <a:avLst/>
            <a:gdLst/>
            <a:ahLst/>
            <a:cxnLst/>
            <a:rect l="l" t="t" r="r" b="b"/>
            <a:pathLst>
              <a:path w="93345" h="1379220">
                <a:moveTo>
                  <a:pt x="93323" y="0"/>
                </a:moveTo>
                <a:lnTo>
                  <a:pt x="0" y="0"/>
                </a:lnTo>
                <a:lnTo>
                  <a:pt x="0" y="1379018"/>
                </a:lnTo>
                <a:lnTo>
                  <a:pt x="93323" y="1379018"/>
                </a:lnTo>
              </a:path>
            </a:pathLst>
          </a:custGeom>
          <a:ln w="3175">
            <a:solidFill>
              <a:srgbClr val="000000"/>
            </a:solidFill>
          </a:ln>
        </p:spPr>
        <p:txBody>
          <a:bodyPr wrap="square" lIns="0" tIns="0" rIns="0" bIns="0" rtlCol="0"/>
          <a:lstStyle/>
          <a:p>
            <a:endParaRPr/>
          </a:p>
        </p:txBody>
      </p:sp>
      <p:sp>
        <p:nvSpPr>
          <p:cNvPr id="56" name="object 56"/>
          <p:cNvSpPr/>
          <p:nvPr/>
        </p:nvSpPr>
        <p:spPr>
          <a:xfrm>
            <a:off x="7657926" y="2877431"/>
            <a:ext cx="630555" cy="344805"/>
          </a:xfrm>
          <a:custGeom>
            <a:avLst/>
            <a:gdLst/>
            <a:ahLst/>
            <a:cxnLst/>
            <a:rect l="l" t="t" r="r" b="b"/>
            <a:pathLst>
              <a:path w="630554" h="344805">
                <a:moveTo>
                  <a:pt x="0" y="344693"/>
                </a:moveTo>
                <a:lnTo>
                  <a:pt x="630358" y="344693"/>
                </a:lnTo>
                <a:lnTo>
                  <a:pt x="630358" y="0"/>
                </a:lnTo>
                <a:lnTo>
                  <a:pt x="0" y="0"/>
                </a:lnTo>
                <a:lnTo>
                  <a:pt x="0" y="344693"/>
                </a:lnTo>
              </a:path>
            </a:pathLst>
          </a:custGeom>
          <a:ln w="3175">
            <a:solidFill>
              <a:srgbClr val="000000"/>
            </a:solidFill>
            <a:prstDash val="dash"/>
          </a:ln>
        </p:spPr>
        <p:txBody>
          <a:bodyPr wrap="square" lIns="0" tIns="0" rIns="0" bIns="0" rtlCol="0"/>
          <a:lstStyle/>
          <a:p>
            <a:endParaRPr/>
          </a:p>
        </p:txBody>
      </p:sp>
      <p:sp>
        <p:nvSpPr>
          <p:cNvPr id="57" name="object 57"/>
          <p:cNvSpPr txBox="1"/>
          <p:nvPr/>
        </p:nvSpPr>
        <p:spPr>
          <a:xfrm>
            <a:off x="7723131" y="2917659"/>
            <a:ext cx="500380" cy="231140"/>
          </a:xfrm>
          <a:prstGeom prst="rect">
            <a:avLst/>
          </a:prstGeom>
        </p:spPr>
        <p:txBody>
          <a:bodyPr vert="horz" wrap="square" lIns="0" tIns="0" rIns="0" bIns="0" rtlCol="0">
            <a:spAutoFit/>
          </a:bodyPr>
          <a:lstStyle/>
          <a:p>
            <a:pPr marL="12700"/>
            <a:r>
              <a:rPr sz="1500" spc="-570" dirty="0">
                <a:latin typeface="宋体"/>
                <a:cs typeface="宋体"/>
              </a:rPr>
              <a:t>正常后果</a:t>
            </a:r>
            <a:endParaRPr sz="1500">
              <a:latin typeface="宋体"/>
              <a:cs typeface="宋体"/>
            </a:endParaRPr>
          </a:p>
        </p:txBody>
      </p:sp>
      <p:sp>
        <p:nvSpPr>
          <p:cNvPr id="58" name="object 58"/>
          <p:cNvSpPr/>
          <p:nvPr/>
        </p:nvSpPr>
        <p:spPr>
          <a:xfrm>
            <a:off x="7657926" y="3394594"/>
            <a:ext cx="630555" cy="344805"/>
          </a:xfrm>
          <a:custGeom>
            <a:avLst/>
            <a:gdLst/>
            <a:ahLst/>
            <a:cxnLst/>
            <a:rect l="l" t="t" r="r" b="b"/>
            <a:pathLst>
              <a:path w="630554" h="344804">
                <a:moveTo>
                  <a:pt x="0" y="344693"/>
                </a:moveTo>
                <a:lnTo>
                  <a:pt x="630358" y="344693"/>
                </a:lnTo>
                <a:lnTo>
                  <a:pt x="630358" y="0"/>
                </a:lnTo>
                <a:lnTo>
                  <a:pt x="0" y="0"/>
                </a:lnTo>
                <a:lnTo>
                  <a:pt x="0" y="344693"/>
                </a:lnTo>
              </a:path>
            </a:pathLst>
          </a:custGeom>
          <a:ln w="3175">
            <a:solidFill>
              <a:srgbClr val="000000"/>
            </a:solidFill>
            <a:prstDash val="dash"/>
          </a:ln>
        </p:spPr>
        <p:txBody>
          <a:bodyPr wrap="square" lIns="0" tIns="0" rIns="0" bIns="0" rtlCol="0"/>
          <a:lstStyle/>
          <a:p>
            <a:endParaRPr/>
          </a:p>
        </p:txBody>
      </p:sp>
      <p:sp>
        <p:nvSpPr>
          <p:cNvPr id="59" name="object 59"/>
          <p:cNvSpPr txBox="1"/>
          <p:nvPr/>
        </p:nvSpPr>
        <p:spPr>
          <a:xfrm>
            <a:off x="7723131" y="3434821"/>
            <a:ext cx="500380" cy="231140"/>
          </a:xfrm>
          <a:prstGeom prst="rect">
            <a:avLst/>
          </a:prstGeom>
        </p:spPr>
        <p:txBody>
          <a:bodyPr vert="horz" wrap="square" lIns="0" tIns="0" rIns="0" bIns="0" rtlCol="0">
            <a:spAutoFit/>
          </a:bodyPr>
          <a:lstStyle/>
          <a:p>
            <a:pPr marL="12700"/>
            <a:r>
              <a:rPr sz="1500" spc="-570" dirty="0">
                <a:latin typeface="宋体"/>
                <a:cs typeface="宋体"/>
              </a:rPr>
              <a:t>未遂后果</a:t>
            </a:r>
            <a:endParaRPr sz="1500">
              <a:latin typeface="宋体"/>
              <a:cs typeface="宋体"/>
            </a:endParaRPr>
          </a:p>
        </p:txBody>
      </p:sp>
      <p:sp>
        <p:nvSpPr>
          <p:cNvPr id="60" name="object 60"/>
          <p:cNvSpPr/>
          <p:nvPr/>
        </p:nvSpPr>
        <p:spPr>
          <a:xfrm>
            <a:off x="7657926" y="3911756"/>
            <a:ext cx="630555" cy="344805"/>
          </a:xfrm>
          <a:custGeom>
            <a:avLst/>
            <a:gdLst/>
            <a:ahLst/>
            <a:cxnLst/>
            <a:rect l="l" t="t" r="r" b="b"/>
            <a:pathLst>
              <a:path w="630554" h="344804">
                <a:moveTo>
                  <a:pt x="0" y="344693"/>
                </a:moveTo>
                <a:lnTo>
                  <a:pt x="630358" y="344693"/>
                </a:lnTo>
                <a:lnTo>
                  <a:pt x="630358" y="0"/>
                </a:lnTo>
                <a:lnTo>
                  <a:pt x="0" y="0"/>
                </a:lnTo>
                <a:lnTo>
                  <a:pt x="0" y="344693"/>
                </a:lnTo>
              </a:path>
            </a:pathLst>
          </a:custGeom>
          <a:ln w="3175">
            <a:solidFill>
              <a:srgbClr val="000000"/>
            </a:solidFill>
            <a:prstDash val="dash"/>
          </a:ln>
        </p:spPr>
        <p:txBody>
          <a:bodyPr wrap="square" lIns="0" tIns="0" rIns="0" bIns="0" rtlCol="0"/>
          <a:lstStyle/>
          <a:p>
            <a:endParaRPr/>
          </a:p>
        </p:txBody>
      </p:sp>
      <p:sp>
        <p:nvSpPr>
          <p:cNvPr id="61" name="object 61"/>
          <p:cNvSpPr txBox="1"/>
          <p:nvPr/>
        </p:nvSpPr>
        <p:spPr>
          <a:xfrm>
            <a:off x="7723131" y="3951983"/>
            <a:ext cx="500380" cy="231140"/>
          </a:xfrm>
          <a:prstGeom prst="rect">
            <a:avLst/>
          </a:prstGeom>
        </p:spPr>
        <p:txBody>
          <a:bodyPr vert="horz" wrap="square" lIns="0" tIns="0" rIns="0" bIns="0" rtlCol="0">
            <a:spAutoFit/>
          </a:bodyPr>
          <a:lstStyle/>
          <a:p>
            <a:pPr marL="12700"/>
            <a:r>
              <a:rPr sz="1500" spc="-570" dirty="0">
                <a:latin typeface="宋体"/>
                <a:cs typeface="宋体"/>
              </a:rPr>
              <a:t>异常后果</a:t>
            </a:r>
            <a:endParaRPr sz="1500">
              <a:latin typeface="宋体"/>
              <a:cs typeface="宋体"/>
            </a:endParaRPr>
          </a:p>
        </p:txBody>
      </p:sp>
      <p:sp>
        <p:nvSpPr>
          <p:cNvPr id="62" name="object 62"/>
          <p:cNvSpPr/>
          <p:nvPr/>
        </p:nvSpPr>
        <p:spPr>
          <a:xfrm>
            <a:off x="7552816" y="2704963"/>
            <a:ext cx="840740" cy="1724025"/>
          </a:xfrm>
          <a:custGeom>
            <a:avLst/>
            <a:gdLst/>
            <a:ahLst/>
            <a:cxnLst/>
            <a:rect l="l" t="t" r="r" b="b"/>
            <a:pathLst>
              <a:path w="840740" h="1724025">
                <a:moveTo>
                  <a:pt x="0" y="1723956"/>
                </a:moveTo>
                <a:lnTo>
                  <a:pt x="840502" y="1723956"/>
                </a:lnTo>
                <a:lnTo>
                  <a:pt x="840502" y="0"/>
                </a:lnTo>
                <a:lnTo>
                  <a:pt x="0" y="0"/>
                </a:lnTo>
                <a:lnTo>
                  <a:pt x="0" y="1723956"/>
                </a:lnTo>
              </a:path>
            </a:pathLst>
          </a:custGeom>
          <a:ln w="3175">
            <a:solidFill>
              <a:srgbClr val="000000"/>
            </a:solidFill>
          </a:ln>
        </p:spPr>
        <p:txBody>
          <a:bodyPr wrap="square" lIns="0" tIns="0" rIns="0" bIns="0" rtlCol="0"/>
          <a:lstStyle/>
          <a:p>
            <a:endParaRPr/>
          </a:p>
        </p:txBody>
      </p:sp>
      <p:sp>
        <p:nvSpPr>
          <p:cNvPr id="63" name="object 63"/>
          <p:cNvSpPr/>
          <p:nvPr/>
        </p:nvSpPr>
        <p:spPr>
          <a:xfrm>
            <a:off x="7342747" y="2877430"/>
            <a:ext cx="104775" cy="1379220"/>
          </a:xfrm>
          <a:custGeom>
            <a:avLst/>
            <a:gdLst/>
            <a:ahLst/>
            <a:cxnLst/>
            <a:rect l="l" t="t" r="r" b="b"/>
            <a:pathLst>
              <a:path w="104775" h="1379220">
                <a:moveTo>
                  <a:pt x="0" y="0"/>
                </a:moveTo>
                <a:lnTo>
                  <a:pt x="104738" y="0"/>
                </a:lnTo>
                <a:lnTo>
                  <a:pt x="104738" y="1379018"/>
                </a:lnTo>
                <a:lnTo>
                  <a:pt x="0" y="1379018"/>
                </a:lnTo>
              </a:path>
            </a:pathLst>
          </a:custGeom>
          <a:ln w="3175">
            <a:solidFill>
              <a:srgbClr val="000000"/>
            </a:solidFill>
          </a:ln>
        </p:spPr>
        <p:txBody>
          <a:bodyPr wrap="square" lIns="0" tIns="0" rIns="0" bIns="0" rtlCol="0"/>
          <a:lstStyle/>
          <a:p>
            <a:endParaRPr/>
          </a:p>
        </p:txBody>
      </p:sp>
      <p:sp>
        <p:nvSpPr>
          <p:cNvPr id="64" name="object 64"/>
          <p:cNvSpPr/>
          <p:nvPr/>
        </p:nvSpPr>
        <p:spPr>
          <a:xfrm>
            <a:off x="7512642" y="3524613"/>
            <a:ext cx="52069" cy="85090"/>
          </a:xfrm>
          <a:custGeom>
            <a:avLst/>
            <a:gdLst/>
            <a:ahLst/>
            <a:cxnLst/>
            <a:rect l="l" t="t" r="r" b="b"/>
            <a:pathLst>
              <a:path w="52070"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65" name="object 65"/>
          <p:cNvSpPr/>
          <p:nvPr/>
        </p:nvSpPr>
        <p:spPr>
          <a:xfrm>
            <a:off x="8708499" y="2762493"/>
            <a:ext cx="315595" cy="574675"/>
          </a:xfrm>
          <a:custGeom>
            <a:avLst/>
            <a:gdLst/>
            <a:ahLst/>
            <a:cxnLst/>
            <a:rect l="l" t="t" r="r" b="b"/>
            <a:pathLst>
              <a:path w="315595" h="574675">
                <a:moveTo>
                  <a:pt x="0" y="574570"/>
                </a:moveTo>
                <a:lnTo>
                  <a:pt x="315179" y="574570"/>
                </a:lnTo>
                <a:lnTo>
                  <a:pt x="315179" y="0"/>
                </a:lnTo>
                <a:lnTo>
                  <a:pt x="0" y="0"/>
                </a:lnTo>
                <a:lnTo>
                  <a:pt x="0" y="574570"/>
                </a:lnTo>
              </a:path>
            </a:pathLst>
          </a:custGeom>
          <a:ln w="3175">
            <a:solidFill>
              <a:srgbClr val="000000"/>
            </a:solidFill>
            <a:prstDash val="dash"/>
          </a:ln>
        </p:spPr>
        <p:txBody>
          <a:bodyPr wrap="square" lIns="0" tIns="0" rIns="0" bIns="0" rtlCol="0"/>
          <a:lstStyle/>
          <a:p>
            <a:endParaRPr/>
          </a:p>
        </p:txBody>
      </p:sp>
      <p:sp>
        <p:nvSpPr>
          <p:cNvPr id="66" name="object 66"/>
          <p:cNvSpPr txBox="1"/>
          <p:nvPr/>
        </p:nvSpPr>
        <p:spPr>
          <a:xfrm>
            <a:off x="8734714" y="2795866"/>
            <a:ext cx="262890" cy="941796"/>
          </a:xfrm>
          <a:prstGeom prst="rect">
            <a:avLst/>
          </a:prstGeom>
        </p:spPr>
        <p:txBody>
          <a:bodyPr vert="horz" wrap="square" lIns="0" tIns="0" rIns="0" bIns="0" rtlCol="0">
            <a:spAutoFit/>
          </a:bodyPr>
          <a:lstStyle/>
          <a:p>
            <a:pPr marL="12700" marR="5080">
              <a:lnSpc>
                <a:spcPct val="102200"/>
              </a:lnSpc>
            </a:pPr>
            <a:r>
              <a:rPr sz="1500" spc="-475" dirty="0">
                <a:latin typeface="宋体"/>
                <a:cs typeface="宋体"/>
              </a:rPr>
              <a:t>发扬  为主</a:t>
            </a:r>
            <a:endParaRPr sz="1500">
              <a:latin typeface="宋体"/>
              <a:cs typeface="宋体"/>
            </a:endParaRPr>
          </a:p>
        </p:txBody>
      </p:sp>
      <p:sp>
        <p:nvSpPr>
          <p:cNvPr id="67" name="object 67"/>
          <p:cNvSpPr/>
          <p:nvPr/>
        </p:nvSpPr>
        <p:spPr>
          <a:xfrm>
            <a:off x="8709685" y="3525100"/>
            <a:ext cx="314325" cy="559435"/>
          </a:xfrm>
          <a:custGeom>
            <a:avLst/>
            <a:gdLst/>
            <a:ahLst/>
            <a:cxnLst/>
            <a:rect l="l" t="t" r="r" b="b"/>
            <a:pathLst>
              <a:path w="314325" h="559435">
                <a:moveTo>
                  <a:pt x="0" y="559002"/>
                </a:moveTo>
                <a:lnTo>
                  <a:pt x="313993" y="559002"/>
                </a:lnTo>
                <a:lnTo>
                  <a:pt x="313993" y="0"/>
                </a:lnTo>
                <a:lnTo>
                  <a:pt x="0" y="0"/>
                </a:lnTo>
                <a:lnTo>
                  <a:pt x="0" y="559002"/>
                </a:lnTo>
              </a:path>
            </a:pathLst>
          </a:custGeom>
          <a:ln w="3175">
            <a:solidFill>
              <a:srgbClr val="000000"/>
            </a:solidFill>
            <a:prstDash val="dash"/>
          </a:ln>
        </p:spPr>
        <p:txBody>
          <a:bodyPr wrap="square" lIns="0" tIns="0" rIns="0" bIns="0" rtlCol="0"/>
          <a:lstStyle/>
          <a:p>
            <a:endParaRPr/>
          </a:p>
        </p:txBody>
      </p:sp>
      <p:sp>
        <p:nvSpPr>
          <p:cNvPr id="68" name="object 68"/>
          <p:cNvSpPr txBox="1"/>
          <p:nvPr/>
        </p:nvSpPr>
        <p:spPr>
          <a:xfrm>
            <a:off x="8735380" y="3550690"/>
            <a:ext cx="262890" cy="941796"/>
          </a:xfrm>
          <a:prstGeom prst="rect">
            <a:avLst/>
          </a:prstGeom>
        </p:spPr>
        <p:txBody>
          <a:bodyPr vert="horz" wrap="square" lIns="0" tIns="0" rIns="0" bIns="0" rtlCol="0">
            <a:spAutoFit/>
          </a:bodyPr>
          <a:lstStyle/>
          <a:p>
            <a:pPr marL="12700" marR="5080">
              <a:lnSpc>
                <a:spcPct val="102200"/>
              </a:lnSpc>
            </a:pPr>
            <a:r>
              <a:rPr sz="1500" spc="-475" dirty="0">
                <a:latin typeface="宋体"/>
                <a:cs typeface="宋体"/>
              </a:rPr>
              <a:t>防控  为主</a:t>
            </a:r>
            <a:endParaRPr sz="1500">
              <a:latin typeface="宋体"/>
              <a:cs typeface="宋体"/>
            </a:endParaRPr>
          </a:p>
        </p:txBody>
      </p:sp>
      <p:sp>
        <p:nvSpPr>
          <p:cNvPr id="69" name="object 69"/>
          <p:cNvSpPr/>
          <p:nvPr/>
        </p:nvSpPr>
        <p:spPr>
          <a:xfrm>
            <a:off x="8603463" y="2704963"/>
            <a:ext cx="525780" cy="1724025"/>
          </a:xfrm>
          <a:custGeom>
            <a:avLst/>
            <a:gdLst/>
            <a:ahLst/>
            <a:cxnLst/>
            <a:rect l="l" t="t" r="r" b="b"/>
            <a:pathLst>
              <a:path w="525779" h="1724025">
                <a:moveTo>
                  <a:pt x="0" y="1723956"/>
                </a:moveTo>
                <a:lnTo>
                  <a:pt x="525249" y="1723956"/>
                </a:lnTo>
                <a:lnTo>
                  <a:pt x="525249" y="0"/>
                </a:lnTo>
                <a:lnTo>
                  <a:pt x="0" y="0"/>
                </a:lnTo>
                <a:lnTo>
                  <a:pt x="0" y="1723956"/>
                </a:lnTo>
              </a:path>
            </a:pathLst>
          </a:custGeom>
          <a:ln w="3175">
            <a:solidFill>
              <a:srgbClr val="000000"/>
            </a:solidFill>
          </a:ln>
        </p:spPr>
        <p:txBody>
          <a:bodyPr wrap="square" lIns="0" tIns="0" rIns="0" bIns="0" rtlCol="0"/>
          <a:lstStyle/>
          <a:p>
            <a:endParaRPr/>
          </a:p>
        </p:txBody>
      </p:sp>
      <p:sp>
        <p:nvSpPr>
          <p:cNvPr id="70" name="object 70"/>
          <p:cNvSpPr/>
          <p:nvPr/>
        </p:nvSpPr>
        <p:spPr>
          <a:xfrm>
            <a:off x="8656908" y="3007451"/>
            <a:ext cx="52069" cy="85090"/>
          </a:xfrm>
          <a:custGeom>
            <a:avLst/>
            <a:gdLst/>
            <a:ahLst/>
            <a:cxnLst/>
            <a:rect l="l" t="t" r="r" b="b"/>
            <a:pathLst>
              <a:path w="52070" h="85089">
                <a:moveTo>
                  <a:pt x="0" y="0"/>
                </a:moveTo>
                <a:lnTo>
                  <a:pt x="4544" y="20718"/>
                </a:lnTo>
                <a:lnTo>
                  <a:pt x="6059" y="42326"/>
                </a:lnTo>
                <a:lnTo>
                  <a:pt x="4544"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71" name="object 71"/>
          <p:cNvSpPr/>
          <p:nvPr/>
        </p:nvSpPr>
        <p:spPr>
          <a:xfrm>
            <a:off x="8288284" y="3566940"/>
            <a:ext cx="384810" cy="217170"/>
          </a:xfrm>
          <a:custGeom>
            <a:avLst/>
            <a:gdLst/>
            <a:ahLst/>
            <a:cxnLst/>
            <a:rect l="l" t="t" r="r" b="b"/>
            <a:pathLst>
              <a:path w="384809" h="217170">
                <a:moveTo>
                  <a:pt x="0" y="0"/>
                </a:moveTo>
                <a:lnTo>
                  <a:pt x="384485" y="216862"/>
                </a:lnTo>
                <a:lnTo>
                  <a:pt x="384485" y="216862"/>
                </a:lnTo>
              </a:path>
            </a:pathLst>
          </a:custGeom>
          <a:ln w="3175">
            <a:solidFill>
              <a:srgbClr val="000000"/>
            </a:solidFill>
          </a:ln>
        </p:spPr>
        <p:txBody>
          <a:bodyPr wrap="square" lIns="0" tIns="0" rIns="0" bIns="0" rtlCol="0"/>
          <a:lstStyle/>
          <a:p>
            <a:endParaRPr/>
          </a:p>
        </p:txBody>
      </p:sp>
      <p:sp>
        <p:nvSpPr>
          <p:cNvPr id="72" name="object 72"/>
          <p:cNvSpPr/>
          <p:nvPr/>
        </p:nvSpPr>
        <p:spPr>
          <a:xfrm>
            <a:off x="8652533" y="3737098"/>
            <a:ext cx="57150" cy="80645"/>
          </a:xfrm>
          <a:custGeom>
            <a:avLst/>
            <a:gdLst/>
            <a:ahLst/>
            <a:cxnLst/>
            <a:rect l="l" t="t" r="r" b="b"/>
            <a:pathLst>
              <a:path w="57150" h="80645">
                <a:moveTo>
                  <a:pt x="16752" y="0"/>
                </a:moveTo>
                <a:lnTo>
                  <a:pt x="16959" y="21980"/>
                </a:lnTo>
                <a:lnTo>
                  <a:pt x="14130" y="43208"/>
                </a:lnTo>
                <a:lnTo>
                  <a:pt x="8423" y="62839"/>
                </a:lnTo>
                <a:lnTo>
                  <a:pt x="0" y="80031"/>
                </a:lnTo>
                <a:lnTo>
                  <a:pt x="57150" y="67503"/>
                </a:lnTo>
                <a:lnTo>
                  <a:pt x="16752" y="0"/>
                </a:lnTo>
                <a:close/>
              </a:path>
            </a:pathLst>
          </a:custGeom>
          <a:solidFill>
            <a:srgbClr val="000000"/>
          </a:solidFill>
        </p:spPr>
        <p:txBody>
          <a:bodyPr wrap="square" lIns="0" tIns="0" rIns="0" bIns="0" rtlCol="0"/>
          <a:lstStyle/>
          <a:p>
            <a:endParaRPr/>
          </a:p>
        </p:txBody>
      </p:sp>
      <p:sp>
        <p:nvSpPr>
          <p:cNvPr id="73" name="object 73"/>
          <p:cNvSpPr/>
          <p:nvPr/>
        </p:nvSpPr>
        <p:spPr>
          <a:xfrm>
            <a:off x="8288285" y="3828562"/>
            <a:ext cx="385445" cy="255904"/>
          </a:xfrm>
          <a:custGeom>
            <a:avLst/>
            <a:gdLst/>
            <a:ahLst/>
            <a:cxnLst/>
            <a:rect l="l" t="t" r="r" b="b"/>
            <a:pathLst>
              <a:path w="385445" h="255904">
                <a:moveTo>
                  <a:pt x="0" y="255540"/>
                </a:moveTo>
                <a:lnTo>
                  <a:pt x="385227" y="0"/>
                </a:lnTo>
                <a:lnTo>
                  <a:pt x="385227" y="0"/>
                </a:lnTo>
              </a:path>
            </a:pathLst>
          </a:custGeom>
          <a:ln w="3175">
            <a:solidFill>
              <a:srgbClr val="000000"/>
            </a:solidFill>
          </a:ln>
        </p:spPr>
        <p:txBody>
          <a:bodyPr wrap="square" lIns="0" tIns="0" rIns="0" bIns="0" rtlCol="0"/>
          <a:lstStyle/>
          <a:p>
            <a:endParaRPr/>
          </a:p>
        </p:txBody>
      </p:sp>
      <p:sp>
        <p:nvSpPr>
          <p:cNvPr id="74" name="object 74"/>
          <p:cNvSpPr/>
          <p:nvPr/>
        </p:nvSpPr>
        <p:spPr>
          <a:xfrm>
            <a:off x="8652164" y="3797060"/>
            <a:ext cx="57785" cy="78740"/>
          </a:xfrm>
          <a:custGeom>
            <a:avLst/>
            <a:gdLst/>
            <a:ahLst/>
            <a:cxnLst/>
            <a:rect l="l" t="t" r="r" b="b"/>
            <a:pathLst>
              <a:path w="57784" h="78739">
                <a:moveTo>
                  <a:pt x="0" y="0"/>
                </a:moveTo>
                <a:lnTo>
                  <a:pt x="8985" y="16396"/>
                </a:lnTo>
                <a:lnTo>
                  <a:pt x="15343" y="35484"/>
                </a:lnTo>
                <a:lnTo>
                  <a:pt x="18867" y="56443"/>
                </a:lnTo>
                <a:lnTo>
                  <a:pt x="19346" y="78450"/>
                </a:lnTo>
                <a:lnTo>
                  <a:pt x="57520" y="7540"/>
                </a:lnTo>
                <a:lnTo>
                  <a:pt x="0" y="0"/>
                </a:lnTo>
                <a:close/>
              </a:path>
            </a:pathLst>
          </a:custGeom>
          <a:solidFill>
            <a:srgbClr val="000000"/>
          </a:solidFill>
        </p:spPr>
        <p:txBody>
          <a:bodyPr wrap="square" lIns="0" tIns="0" rIns="0" bIns="0" rtlCol="0"/>
          <a:lstStyle/>
          <a:p>
            <a:endParaRPr/>
          </a:p>
        </p:txBody>
      </p:sp>
      <p:sp>
        <p:nvSpPr>
          <p:cNvPr id="75" name="object 75"/>
          <p:cNvSpPr/>
          <p:nvPr/>
        </p:nvSpPr>
        <p:spPr>
          <a:xfrm>
            <a:off x="9338858" y="3222125"/>
            <a:ext cx="210185" cy="690245"/>
          </a:xfrm>
          <a:custGeom>
            <a:avLst/>
            <a:gdLst/>
            <a:ahLst/>
            <a:cxnLst/>
            <a:rect l="l" t="t" r="r" b="b"/>
            <a:pathLst>
              <a:path w="210184" h="690245">
                <a:moveTo>
                  <a:pt x="0" y="689631"/>
                </a:moveTo>
                <a:lnTo>
                  <a:pt x="210070" y="689631"/>
                </a:lnTo>
                <a:lnTo>
                  <a:pt x="210070" y="0"/>
                </a:lnTo>
                <a:lnTo>
                  <a:pt x="0" y="0"/>
                </a:lnTo>
                <a:lnTo>
                  <a:pt x="0" y="689631"/>
                </a:lnTo>
              </a:path>
            </a:pathLst>
          </a:custGeom>
          <a:ln w="3175">
            <a:solidFill>
              <a:srgbClr val="000000"/>
            </a:solidFill>
          </a:ln>
        </p:spPr>
        <p:txBody>
          <a:bodyPr wrap="square" lIns="0" tIns="0" rIns="0" bIns="0" rtlCol="0"/>
          <a:lstStyle/>
          <a:p>
            <a:endParaRPr/>
          </a:p>
        </p:txBody>
      </p:sp>
      <p:sp>
        <p:nvSpPr>
          <p:cNvPr id="76" name="object 76"/>
          <p:cNvSpPr txBox="1"/>
          <p:nvPr/>
        </p:nvSpPr>
        <p:spPr>
          <a:xfrm>
            <a:off x="9116012" y="3318058"/>
            <a:ext cx="513080" cy="464184"/>
          </a:xfrm>
          <a:prstGeom prst="rect">
            <a:avLst/>
          </a:prstGeom>
        </p:spPr>
        <p:txBody>
          <a:bodyPr vert="horz" wrap="square" lIns="0" tIns="0" rIns="0" bIns="0" rtlCol="0">
            <a:spAutoFit/>
          </a:bodyPr>
          <a:lstStyle/>
          <a:p>
            <a:pPr marL="12700">
              <a:tabLst>
                <a:tab pos="267970" algn="l"/>
                <a:tab pos="499745" algn="l"/>
              </a:tabLst>
            </a:pPr>
            <a:r>
              <a:rPr sz="1500" u="sng" spc="-145" dirty="0">
                <a:latin typeface="Times New Roman"/>
                <a:cs typeface="Times New Roman"/>
              </a:rPr>
              <a:t> </a:t>
            </a:r>
            <a:r>
              <a:rPr sz="1500" u="sng" spc="-80" dirty="0">
                <a:latin typeface="Times New Roman"/>
                <a:cs typeface="Times New Roman"/>
              </a:rPr>
              <a:t> </a:t>
            </a:r>
            <a:r>
              <a:rPr sz="1500" dirty="0">
                <a:latin typeface="Times New Roman"/>
                <a:cs typeface="Times New Roman"/>
              </a:rPr>
              <a:t>	</a:t>
            </a:r>
            <a:r>
              <a:rPr sz="1500" spc="-570" dirty="0">
                <a:latin typeface="宋体"/>
                <a:cs typeface="宋体"/>
              </a:rPr>
              <a:t>安</a:t>
            </a:r>
            <a:r>
              <a:rPr sz="1500" spc="-395" dirty="0">
                <a:latin typeface="宋体"/>
                <a:cs typeface="宋体"/>
              </a:rPr>
              <a:t> </a:t>
            </a:r>
            <a:r>
              <a:rPr sz="1500" u="sng" spc="-145" dirty="0">
                <a:latin typeface="Times New Roman"/>
                <a:cs typeface="Times New Roman"/>
              </a:rPr>
              <a:t> </a:t>
            </a:r>
            <a:r>
              <a:rPr sz="1500" u="sng" dirty="0">
                <a:latin typeface="Times New Roman"/>
                <a:cs typeface="Times New Roman"/>
              </a:rPr>
              <a:t>	</a:t>
            </a:r>
            <a:endParaRPr sz="1500">
              <a:latin typeface="Times New Roman"/>
              <a:cs typeface="Times New Roman"/>
            </a:endParaRPr>
          </a:p>
          <a:p>
            <a:pPr marL="267970">
              <a:spcBef>
                <a:spcPts val="35"/>
              </a:spcBef>
            </a:pPr>
            <a:r>
              <a:rPr sz="1500" spc="-570" dirty="0">
                <a:latin typeface="宋体"/>
                <a:cs typeface="宋体"/>
              </a:rPr>
              <a:t>全</a:t>
            </a:r>
            <a:endParaRPr sz="1500">
              <a:latin typeface="宋体"/>
              <a:cs typeface="宋体"/>
            </a:endParaRPr>
          </a:p>
        </p:txBody>
      </p:sp>
      <p:sp>
        <p:nvSpPr>
          <p:cNvPr id="77" name="object 77"/>
          <p:cNvSpPr/>
          <p:nvPr/>
        </p:nvSpPr>
        <p:spPr>
          <a:xfrm>
            <a:off x="9287266" y="3524613"/>
            <a:ext cx="52069" cy="85090"/>
          </a:xfrm>
          <a:custGeom>
            <a:avLst/>
            <a:gdLst/>
            <a:ahLst/>
            <a:cxnLst/>
            <a:rect l="l" t="t" r="r" b="b"/>
            <a:pathLst>
              <a:path w="52070" h="85089">
                <a:moveTo>
                  <a:pt x="0" y="0"/>
                </a:moveTo>
                <a:lnTo>
                  <a:pt x="4544" y="20718"/>
                </a:lnTo>
                <a:lnTo>
                  <a:pt x="6059" y="42326"/>
                </a:lnTo>
                <a:lnTo>
                  <a:pt x="4544"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78" name="object 78"/>
          <p:cNvSpPr/>
          <p:nvPr/>
        </p:nvSpPr>
        <p:spPr>
          <a:xfrm>
            <a:off x="9864107" y="2704962"/>
            <a:ext cx="315595" cy="798830"/>
          </a:xfrm>
          <a:custGeom>
            <a:avLst/>
            <a:gdLst/>
            <a:ahLst/>
            <a:cxnLst/>
            <a:rect l="l" t="t" r="r" b="b"/>
            <a:pathLst>
              <a:path w="315595" h="798829">
                <a:moveTo>
                  <a:pt x="0" y="798731"/>
                </a:moveTo>
                <a:lnTo>
                  <a:pt x="315179" y="798731"/>
                </a:lnTo>
                <a:lnTo>
                  <a:pt x="315179" y="0"/>
                </a:lnTo>
                <a:lnTo>
                  <a:pt x="0" y="0"/>
                </a:lnTo>
                <a:lnTo>
                  <a:pt x="0" y="798731"/>
                </a:lnTo>
              </a:path>
            </a:pathLst>
          </a:custGeom>
          <a:ln w="3175">
            <a:solidFill>
              <a:srgbClr val="000000"/>
            </a:solidFill>
            <a:prstDash val="dash"/>
          </a:ln>
        </p:spPr>
        <p:txBody>
          <a:bodyPr wrap="square" lIns="0" tIns="0" rIns="0" bIns="0" rtlCol="0"/>
          <a:lstStyle/>
          <a:p>
            <a:endParaRPr/>
          </a:p>
        </p:txBody>
      </p:sp>
      <p:sp>
        <p:nvSpPr>
          <p:cNvPr id="79" name="object 79"/>
          <p:cNvSpPr txBox="1"/>
          <p:nvPr/>
        </p:nvSpPr>
        <p:spPr>
          <a:xfrm>
            <a:off x="9890395" y="2733715"/>
            <a:ext cx="262890" cy="1177245"/>
          </a:xfrm>
          <a:prstGeom prst="rect">
            <a:avLst/>
          </a:prstGeom>
        </p:spPr>
        <p:txBody>
          <a:bodyPr vert="horz" wrap="square" lIns="0" tIns="0" rIns="0" bIns="0" rtlCol="0">
            <a:spAutoFit/>
          </a:bodyPr>
          <a:lstStyle/>
          <a:p>
            <a:pPr marL="12700" marR="5080" algn="just">
              <a:lnSpc>
                <a:spcPct val="102200"/>
              </a:lnSpc>
            </a:pPr>
            <a:r>
              <a:rPr sz="1500" spc="-425" dirty="0">
                <a:latin typeface="宋体"/>
                <a:cs typeface="宋体"/>
              </a:rPr>
              <a:t>提升  安全  </a:t>
            </a:r>
            <a:r>
              <a:rPr sz="1500" spc="-570" dirty="0">
                <a:latin typeface="宋体"/>
                <a:cs typeface="宋体"/>
              </a:rPr>
              <a:t>感</a:t>
            </a:r>
            <a:endParaRPr sz="1500">
              <a:latin typeface="宋体"/>
              <a:cs typeface="宋体"/>
            </a:endParaRPr>
          </a:p>
        </p:txBody>
      </p:sp>
      <p:sp>
        <p:nvSpPr>
          <p:cNvPr id="80" name="object 80"/>
          <p:cNvSpPr/>
          <p:nvPr/>
        </p:nvSpPr>
        <p:spPr>
          <a:xfrm>
            <a:off x="9864774" y="3566940"/>
            <a:ext cx="314325" cy="862330"/>
          </a:xfrm>
          <a:custGeom>
            <a:avLst/>
            <a:gdLst/>
            <a:ahLst/>
            <a:cxnLst/>
            <a:rect l="l" t="t" r="r" b="b"/>
            <a:pathLst>
              <a:path w="314325" h="862329">
                <a:moveTo>
                  <a:pt x="0" y="861978"/>
                </a:moveTo>
                <a:lnTo>
                  <a:pt x="313919" y="861978"/>
                </a:lnTo>
                <a:lnTo>
                  <a:pt x="313919" y="0"/>
                </a:lnTo>
                <a:lnTo>
                  <a:pt x="0" y="0"/>
                </a:lnTo>
                <a:lnTo>
                  <a:pt x="0" y="861978"/>
                </a:lnTo>
              </a:path>
            </a:pathLst>
          </a:custGeom>
          <a:ln w="3175">
            <a:solidFill>
              <a:srgbClr val="000000"/>
            </a:solidFill>
            <a:prstDash val="dash"/>
          </a:ln>
        </p:spPr>
        <p:txBody>
          <a:bodyPr wrap="square" lIns="0" tIns="0" rIns="0" bIns="0" rtlCol="0"/>
          <a:lstStyle/>
          <a:p>
            <a:endParaRPr/>
          </a:p>
        </p:txBody>
      </p:sp>
      <p:sp>
        <p:nvSpPr>
          <p:cNvPr id="81" name="object 81"/>
          <p:cNvSpPr txBox="1"/>
          <p:nvPr/>
        </p:nvSpPr>
        <p:spPr>
          <a:xfrm>
            <a:off x="9890395" y="3627194"/>
            <a:ext cx="262890" cy="1412694"/>
          </a:xfrm>
          <a:prstGeom prst="rect">
            <a:avLst/>
          </a:prstGeom>
        </p:spPr>
        <p:txBody>
          <a:bodyPr vert="horz" wrap="square" lIns="0" tIns="0" rIns="0" bIns="0" rtlCol="0">
            <a:spAutoFit/>
          </a:bodyPr>
          <a:lstStyle/>
          <a:p>
            <a:pPr marL="12700" marR="5080" algn="just">
              <a:lnSpc>
                <a:spcPct val="102200"/>
              </a:lnSpc>
            </a:pPr>
            <a:r>
              <a:rPr sz="1500" spc="-455" dirty="0">
                <a:latin typeface="宋体"/>
                <a:cs typeface="宋体"/>
              </a:rPr>
              <a:t>预防  伤害  损失</a:t>
            </a:r>
            <a:endParaRPr sz="1500">
              <a:latin typeface="宋体"/>
              <a:cs typeface="宋体"/>
            </a:endParaRPr>
          </a:p>
        </p:txBody>
      </p:sp>
      <p:sp>
        <p:nvSpPr>
          <p:cNvPr id="82" name="object 82"/>
          <p:cNvSpPr/>
          <p:nvPr/>
        </p:nvSpPr>
        <p:spPr>
          <a:xfrm>
            <a:off x="9759070" y="2618850"/>
            <a:ext cx="525780" cy="1896745"/>
          </a:xfrm>
          <a:custGeom>
            <a:avLst/>
            <a:gdLst/>
            <a:ahLst/>
            <a:cxnLst/>
            <a:rect l="l" t="t" r="r" b="b"/>
            <a:pathLst>
              <a:path w="525779" h="1896745">
                <a:moveTo>
                  <a:pt x="0" y="1896217"/>
                </a:moveTo>
                <a:lnTo>
                  <a:pt x="525323" y="1896217"/>
                </a:lnTo>
                <a:lnTo>
                  <a:pt x="525323" y="0"/>
                </a:lnTo>
                <a:lnTo>
                  <a:pt x="0" y="0"/>
                </a:lnTo>
                <a:lnTo>
                  <a:pt x="0" y="1896217"/>
                </a:lnTo>
              </a:path>
            </a:pathLst>
          </a:custGeom>
          <a:ln w="3175">
            <a:solidFill>
              <a:srgbClr val="000000"/>
            </a:solidFill>
          </a:ln>
        </p:spPr>
        <p:txBody>
          <a:bodyPr wrap="square" lIns="0" tIns="0" rIns="0" bIns="0" rtlCol="0"/>
          <a:lstStyle/>
          <a:p>
            <a:endParaRPr/>
          </a:p>
        </p:txBody>
      </p:sp>
      <p:sp>
        <p:nvSpPr>
          <p:cNvPr id="83" name="object 83"/>
          <p:cNvSpPr/>
          <p:nvPr/>
        </p:nvSpPr>
        <p:spPr>
          <a:xfrm>
            <a:off x="9707481" y="3524613"/>
            <a:ext cx="52069" cy="85090"/>
          </a:xfrm>
          <a:custGeom>
            <a:avLst/>
            <a:gdLst/>
            <a:ahLst/>
            <a:cxnLst/>
            <a:rect l="l" t="t" r="r" b="b"/>
            <a:pathLst>
              <a:path w="52070"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84" name="object 84"/>
          <p:cNvSpPr/>
          <p:nvPr/>
        </p:nvSpPr>
        <p:spPr>
          <a:xfrm>
            <a:off x="7807361" y="1929219"/>
            <a:ext cx="331470" cy="517525"/>
          </a:xfrm>
          <a:custGeom>
            <a:avLst/>
            <a:gdLst/>
            <a:ahLst/>
            <a:cxnLst/>
            <a:rect l="l" t="t" r="r" b="b"/>
            <a:pathLst>
              <a:path w="331470" h="517525">
                <a:moveTo>
                  <a:pt x="165743" y="0"/>
                </a:moveTo>
                <a:lnTo>
                  <a:pt x="0" y="197645"/>
                </a:lnTo>
                <a:lnTo>
                  <a:pt x="63302" y="517162"/>
                </a:lnTo>
                <a:lnTo>
                  <a:pt x="268109" y="517162"/>
                </a:lnTo>
                <a:lnTo>
                  <a:pt x="331412" y="197645"/>
                </a:lnTo>
                <a:lnTo>
                  <a:pt x="165743" y="0"/>
                </a:lnTo>
              </a:path>
            </a:pathLst>
          </a:custGeom>
          <a:ln w="3175">
            <a:solidFill>
              <a:srgbClr val="000000"/>
            </a:solidFill>
          </a:ln>
        </p:spPr>
        <p:txBody>
          <a:bodyPr wrap="square" lIns="0" tIns="0" rIns="0" bIns="0" rtlCol="0"/>
          <a:lstStyle/>
          <a:p>
            <a:endParaRPr/>
          </a:p>
        </p:txBody>
      </p:sp>
      <p:sp>
        <p:nvSpPr>
          <p:cNvPr id="85" name="object 85"/>
          <p:cNvSpPr txBox="1"/>
          <p:nvPr/>
        </p:nvSpPr>
        <p:spPr>
          <a:xfrm>
            <a:off x="7930681" y="2055802"/>
            <a:ext cx="85090" cy="230832"/>
          </a:xfrm>
          <a:prstGeom prst="rect">
            <a:avLst/>
          </a:prstGeom>
        </p:spPr>
        <p:txBody>
          <a:bodyPr vert="horz" wrap="square" lIns="0" tIns="0" rIns="0" bIns="0" rtlCol="0">
            <a:spAutoFit/>
          </a:bodyPr>
          <a:lstStyle/>
          <a:p>
            <a:pPr marL="12700"/>
            <a:r>
              <a:rPr sz="1500" b="1" spc="-285" dirty="0">
                <a:latin typeface="Times New Roman"/>
                <a:cs typeface="Times New Roman"/>
              </a:rPr>
              <a:t>3</a:t>
            </a:r>
            <a:endParaRPr sz="1500">
              <a:latin typeface="Times New Roman"/>
              <a:cs typeface="Times New Roman"/>
            </a:endParaRPr>
          </a:p>
        </p:txBody>
      </p:sp>
      <p:sp>
        <p:nvSpPr>
          <p:cNvPr id="86" name="object 86"/>
          <p:cNvSpPr/>
          <p:nvPr/>
        </p:nvSpPr>
        <p:spPr>
          <a:xfrm>
            <a:off x="8647864" y="1929219"/>
            <a:ext cx="331470" cy="517525"/>
          </a:xfrm>
          <a:custGeom>
            <a:avLst/>
            <a:gdLst/>
            <a:ahLst/>
            <a:cxnLst/>
            <a:rect l="l" t="t" r="r" b="b"/>
            <a:pathLst>
              <a:path w="331470" h="517525">
                <a:moveTo>
                  <a:pt x="165669" y="0"/>
                </a:moveTo>
                <a:lnTo>
                  <a:pt x="0" y="197645"/>
                </a:lnTo>
                <a:lnTo>
                  <a:pt x="63302" y="517162"/>
                </a:lnTo>
                <a:lnTo>
                  <a:pt x="268109" y="517162"/>
                </a:lnTo>
                <a:lnTo>
                  <a:pt x="331412" y="197645"/>
                </a:lnTo>
                <a:lnTo>
                  <a:pt x="165669" y="0"/>
                </a:lnTo>
              </a:path>
            </a:pathLst>
          </a:custGeom>
          <a:ln w="3175">
            <a:solidFill>
              <a:srgbClr val="000000"/>
            </a:solidFill>
          </a:ln>
        </p:spPr>
        <p:txBody>
          <a:bodyPr wrap="square" lIns="0" tIns="0" rIns="0" bIns="0" rtlCol="0"/>
          <a:lstStyle/>
          <a:p>
            <a:endParaRPr/>
          </a:p>
        </p:txBody>
      </p:sp>
      <p:sp>
        <p:nvSpPr>
          <p:cNvPr id="87" name="object 87"/>
          <p:cNvSpPr txBox="1"/>
          <p:nvPr/>
        </p:nvSpPr>
        <p:spPr>
          <a:xfrm>
            <a:off x="8771183" y="2055802"/>
            <a:ext cx="85090" cy="230832"/>
          </a:xfrm>
          <a:prstGeom prst="rect">
            <a:avLst/>
          </a:prstGeom>
        </p:spPr>
        <p:txBody>
          <a:bodyPr vert="horz" wrap="square" lIns="0" tIns="0" rIns="0" bIns="0" rtlCol="0">
            <a:spAutoFit/>
          </a:bodyPr>
          <a:lstStyle/>
          <a:p>
            <a:pPr marL="12700"/>
            <a:r>
              <a:rPr sz="1500" b="1" spc="-285" dirty="0">
                <a:latin typeface="Times New Roman"/>
                <a:cs typeface="Times New Roman"/>
              </a:rPr>
              <a:t>4</a:t>
            </a:r>
            <a:endParaRPr sz="1500">
              <a:latin typeface="Times New Roman"/>
              <a:cs typeface="Times New Roman"/>
            </a:endParaRPr>
          </a:p>
        </p:txBody>
      </p:sp>
      <p:sp>
        <p:nvSpPr>
          <p:cNvPr id="88" name="object 88"/>
          <p:cNvSpPr/>
          <p:nvPr/>
        </p:nvSpPr>
        <p:spPr>
          <a:xfrm>
            <a:off x="5294081" y="1929219"/>
            <a:ext cx="946150" cy="517525"/>
          </a:xfrm>
          <a:custGeom>
            <a:avLst/>
            <a:gdLst/>
            <a:ahLst/>
            <a:cxnLst/>
            <a:rect l="l" t="t" r="r" b="b"/>
            <a:pathLst>
              <a:path w="946150" h="517525">
                <a:moveTo>
                  <a:pt x="840428" y="0"/>
                </a:moveTo>
                <a:lnTo>
                  <a:pt x="105035" y="0"/>
                </a:lnTo>
                <a:lnTo>
                  <a:pt x="77101" y="6161"/>
                </a:lnTo>
                <a:lnTo>
                  <a:pt x="30752" y="50521"/>
                </a:lnTo>
                <a:lnTo>
                  <a:pt x="14333" y="85427"/>
                </a:lnTo>
                <a:lnTo>
                  <a:pt x="3749" y="126625"/>
                </a:lnTo>
                <a:lnTo>
                  <a:pt x="0" y="172468"/>
                </a:lnTo>
                <a:lnTo>
                  <a:pt x="0" y="344815"/>
                </a:lnTo>
                <a:lnTo>
                  <a:pt x="3749" y="390649"/>
                </a:lnTo>
                <a:lnTo>
                  <a:pt x="14333" y="431824"/>
                </a:lnTo>
                <a:lnTo>
                  <a:pt x="30752" y="466702"/>
                </a:lnTo>
                <a:lnTo>
                  <a:pt x="77101" y="511009"/>
                </a:lnTo>
                <a:lnTo>
                  <a:pt x="105035" y="517162"/>
                </a:lnTo>
                <a:lnTo>
                  <a:pt x="840428" y="517162"/>
                </a:lnTo>
                <a:lnTo>
                  <a:pt x="893474" y="493643"/>
                </a:lnTo>
                <a:lnTo>
                  <a:pt x="931184" y="431824"/>
                </a:lnTo>
                <a:lnTo>
                  <a:pt x="941782" y="390649"/>
                </a:lnTo>
                <a:lnTo>
                  <a:pt x="945537" y="344815"/>
                </a:lnTo>
                <a:lnTo>
                  <a:pt x="945537" y="172468"/>
                </a:lnTo>
                <a:lnTo>
                  <a:pt x="941782" y="126625"/>
                </a:lnTo>
                <a:lnTo>
                  <a:pt x="931184" y="85427"/>
                </a:lnTo>
                <a:lnTo>
                  <a:pt x="914747" y="50521"/>
                </a:lnTo>
                <a:lnTo>
                  <a:pt x="868366" y="6161"/>
                </a:lnTo>
                <a:lnTo>
                  <a:pt x="840428" y="0"/>
                </a:lnTo>
                <a:close/>
              </a:path>
            </a:pathLst>
          </a:custGeom>
          <a:solidFill>
            <a:srgbClr val="FFFFFF"/>
          </a:solidFill>
        </p:spPr>
        <p:txBody>
          <a:bodyPr wrap="square" lIns="0" tIns="0" rIns="0" bIns="0" rtlCol="0"/>
          <a:lstStyle/>
          <a:p>
            <a:endParaRPr/>
          </a:p>
        </p:txBody>
      </p:sp>
      <p:sp>
        <p:nvSpPr>
          <p:cNvPr id="89" name="object 89"/>
          <p:cNvSpPr/>
          <p:nvPr/>
        </p:nvSpPr>
        <p:spPr>
          <a:xfrm>
            <a:off x="5294081" y="1929219"/>
            <a:ext cx="946150" cy="517525"/>
          </a:xfrm>
          <a:custGeom>
            <a:avLst/>
            <a:gdLst/>
            <a:ahLst/>
            <a:cxnLst/>
            <a:rect l="l" t="t" r="r" b="b"/>
            <a:pathLst>
              <a:path w="946150" h="517525">
                <a:moveTo>
                  <a:pt x="840428" y="517162"/>
                </a:moveTo>
                <a:lnTo>
                  <a:pt x="893474" y="493643"/>
                </a:lnTo>
                <a:lnTo>
                  <a:pt x="931184" y="431824"/>
                </a:lnTo>
                <a:lnTo>
                  <a:pt x="941782" y="390649"/>
                </a:lnTo>
                <a:lnTo>
                  <a:pt x="945537" y="344815"/>
                </a:lnTo>
                <a:lnTo>
                  <a:pt x="945537" y="172468"/>
                </a:lnTo>
                <a:lnTo>
                  <a:pt x="941782" y="126625"/>
                </a:lnTo>
                <a:lnTo>
                  <a:pt x="931184" y="85427"/>
                </a:lnTo>
                <a:lnTo>
                  <a:pt x="914747" y="50521"/>
                </a:lnTo>
                <a:lnTo>
                  <a:pt x="868366" y="6161"/>
                </a:lnTo>
                <a:lnTo>
                  <a:pt x="840428" y="0"/>
                </a:lnTo>
                <a:lnTo>
                  <a:pt x="105035" y="0"/>
                </a:lnTo>
                <a:lnTo>
                  <a:pt x="77101" y="6161"/>
                </a:lnTo>
                <a:lnTo>
                  <a:pt x="30752" y="50521"/>
                </a:lnTo>
                <a:lnTo>
                  <a:pt x="14333" y="85427"/>
                </a:lnTo>
                <a:lnTo>
                  <a:pt x="3749" y="126625"/>
                </a:lnTo>
                <a:lnTo>
                  <a:pt x="0" y="172468"/>
                </a:lnTo>
                <a:lnTo>
                  <a:pt x="0" y="344815"/>
                </a:lnTo>
                <a:lnTo>
                  <a:pt x="3749" y="390649"/>
                </a:lnTo>
                <a:lnTo>
                  <a:pt x="14333" y="431824"/>
                </a:lnTo>
                <a:lnTo>
                  <a:pt x="30752" y="466702"/>
                </a:lnTo>
                <a:lnTo>
                  <a:pt x="77101" y="511009"/>
                </a:lnTo>
                <a:lnTo>
                  <a:pt x="105035" y="517162"/>
                </a:lnTo>
                <a:lnTo>
                  <a:pt x="840428" y="517162"/>
                </a:lnTo>
                <a:close/>
              </a:path>
            </a:pathLst>
          </a:custGeom>
          <a:ln w="3175">
            <a:solidFill>
              <a:srgbClr val="000000"/>
            </a:solidFill>
          </a:ln>
        </p:spPr>
        <p:txBody>
          <a:bodyPr wrap="square" lIns="0" tIns="0" rIns="0" bIns="0" rtlCol="0"/>
          <a:lstStyle/>
          <a:p>
            <a:endParaRPr/>
          </a:p>
        </p:txBody>
      </p:sp>
      <p:sp>
        <p:nvSpPr>
          <p:cNvPr id="90" name="object 90"/>
          <p:cNvSpPr txBox="1"/>
          <p:nvPr/>
        </p:nvSpPr>
        <p:spPr>
          <a:xfrm>
            <a:off x="5398352" y="1938919"/>
            <a:ext cx="737235" cy="461009"/>
          </a:xfrm>
          <a:prstGeom prst="rect">
            <a:avLst/>
          </a:prstGeom>
        </p:spPr>
        <p:txBody>
          <a:bodyPr vert="horz" wrap="square" lIns="0" tIns="0" rIns="0" bIns="0" rtlCol="0">
            <a:spAutoFit/>
          </a:bodyPr>
          <a:lstStyle/>
          <a:p>
            <a:pPr algn="ctr">
              <a:lnSpc>
                <a:spcPct val="100000"/>
              </a:lnSpc>
            </a:pPr>
            <a:r>
              <a:rPr sz="1500" spc="-570" dirty="0">
                <a:latin typeface="宋体"/>
                <a:cs typeface="宋体"/>
              </a:rPr>
              <a:t>组织安全文化</a:t>
            </a:r>
            <a:endParaRPr sz="1500">
              <a:latin typeface="宋体"/>
              <a:cs typeface="宋体"/>
            </a:endParaRPr>
          </a:p>
          <a:p>
            <a:pPr algn="ctr">
              <a:spcBef>
                <a:spcPts val="185"/>
              </a:spcBef>
            </a:pPr>
            <a:r>
              <a:rPr sz="1350" spc="-535" dirty="0">
                <a:latin typeface="宋体"/>
                <a:cs typeface="宋体"/>
              </a:rPr>
              <a:t>根源原因</a:t>
            </a:r>
            <a:endParaRPr sz="1350">
              <a:latin typeface="宋体"/>
              <a:cs typeface="宋体"/>
            </a:endParaRPr>
          </a:p>
        </p:txBody>
      </p:sp>
      <p:sp>
        <p:nvSpPr>
          <p:cNvPr id="91" name="object 91"/>
          <p:cNvSpPr/>
          <p:nvPr/>
        </p:nvSpPr>
        <p:spPr>
          <a:xfrm>
            <a:off x="3066850" y="1567254"/>
            <a:ext cx="798830" cy="344805"/>
          </a:xfrm>
          <a:custGeom>
            <a:avLst/>
            <a:gdLst/>
            <a:ahLst/>
            <a:cxnLst/>
            <a:rect l="l" t="t" r="r" b="b"/>
            <a:pathLst>
              <a:path w="798830" h="344805">
                <a:moveTo>
                  <a:pt x="0" y="344815"/>
                </a:moveTo>
                <a:lnTo>
                  <a:pt x="798399" y="344815"/>
                </a:lnTo>
                <a:lnTo>
                  <a:pt x="798399" y="0"/>
                </a:lnTo>
                <a:lnTo>
                  <a:pt x="0" y="0"/>
                </a:lnTo>
                <a:lnTo>
                  <a:pt x="0" y="344815"/>
                </a:lnTo>
              </a:path>
            </a:pathLst>
          </a:custGeom>
          <a:ln w="3175">
            <a:solidFill>
              <a:srgbClr val="000000"/>
            </a:solidFill>
          </a:ln>
        </p:spPr>
        <p:txBody>
          <a:bodyPr wrap="square" lIns="0" tIns="0" rIns="0" bIns="0" rtlCol="0"/>
          <a:lstStyle/>
          <a:p>
            <a:endParaRPr/>
          </a:p>
        </p:txBody>
      </p:sp>
      <p:sp>
        <p:nvSpPr>
          <p:cNvPr id="92" name="object 92"/>
          <p:cNvSpPr txBox="1"/>
          <p:nvPr/>
        </p:nvSpPr>
        <p:spPr>
          <a:xfrm>
            <a:off x="3096180" y="1607481"/>
            <a:ext cx="739775" cy="231140"/>
          </a:xfrm>
          <a:prstGeom prst="rect">
            <a:avLst/>
          </a:prstGeom>
        </p:spPr>
        <p:txBody>
          <a:bodyPr vert="horz" wrap="square" lIns="0" tIns="0" rIns="0" bIns="0" rtlCol="0">
            <a:spAutoFit/>
          </a:bodyPr>
          <a:lstStyle/>
          <a:p>
            <a:pPr marL="12700"/>
            <a:r>
              <a:rPr sz="1500" spc="-570" dirty="0">
                <a:latin typeface="宋体"/>
                <a:cs typeface="宋体"/>
              </a:rPr>
              <a:t>内隐安全行为</a:t>
            </a:r>
            <a:endParaRPr sz="1500">
              <a:latin typeface="宋体"/>
              <a:cs typeface="宋体"/>
            </a:endParaRPr>
          </a:p>
        </p:txBody>
      </p:sp>
      <p:sp>
        <p:nvSpPr>
          <p:cNvPr id="93" name="object 93"/>
          <p:cNvSpPr/>
          <p:nvPr/>
        </p:nvSpPr>
        <p:spPr>
          <a:xfrm>
            <a:off x="4327493" y="1567254"/>
            <a:ext cx="798830" cy="344805"/>
          </a:xfrm>
          <a:custGeom>
            <a:avLst/>
            <a:gdLst/>
            <a:ahLst/>
            <a:cxnLst/>
            <a:rect l="l" t="t" r="r" b="b"/>
            <a:pathLst>
              <a:path w="798829" h="344805">
                <a:moveTo>
                  <a:pt x="0" y="344815"/>
                </a:moveTo>
                <a:lnTo>
                  <a:pt x="798473" y="344815"/>
                </a:lnTo>
                <a:lnTo>
                  <a:pt x="798473" y="0"/>
                </a:lnTo>
                <a:lnTo>
                  <a:pt x="0" y="0"/>
                </a:lnTo>
                <a:lnTo>
                  <a:pt x="0" y="344815"/>
                </a:lnTo>
              </a:path>
            </a:pathLst>
          </a:custGeom>
          <a:ln w="3175">
            <a:solidFill>
              <a:srgbClr val="000000"/>
            </a:solidFill>
          </a:ln>
        </p:spPr>
        <p:txBody>
          <a:bodyPr wrap="square" lIns="0" tIns="0" rIns="0" bIns="0" rtlCol="0"/>
          <a:lstStyle/>
          <a:p>
            <a:endParaRPr/>
          </a:p>
        </p:txBody>
      </p:sp>
      <p:sp>
        <p:nvSpPr>
          <p:cNvPr id="94" name="object 94"/>
          <p:cNvSpPr txBox="1"/>
          <p:nvPr/>
        </p:nvSpPr>
        <p:spPr>
          <a:xfrm>
            <a:off x="4356896" y="1607481"/>
            <a:ext cx="739775" cy="231140"/>
          </a:xfrm>
          <a:prstGeom prst="rect">
            <a:avLst/>
          </a:prstGeom>
        </p:spPr>
        <p:txBody>
          <a:bodyPr vert="horz" wrap="square" lIns="0" tIns="0" rIns="0" bIns="0" rtlCol="0">
            <a:spAutoFit/>
          </a:bodyPr>
          <a:lstStyle/>
          <a:p>
            <a:pPr marL="12700"/>
            <a:r>
              <a:rPr sz="1500" spc="-570" dirty="0">
                <a:latin typeface="宋体"/>
                <a:cs typeface="宋体"/>
              </a:rPr>
              <a:t>外显安全行为</a:t>
            </a:r>
            <a:endParaRPr sz="1500">
              <a:latin typeface="宋体"/>
              <a:cs typeface="宋体"/>
            </a:endParaRPr>
          </a:p>
        </p:txBody>
      </p:sp>
      <p:sp>
        <p:nvSpPr>
          <p:cNvPr id="95" name="object 95"/>
          <p:cNvSpPr/>
          <p:nvPr/>
        </p:nvSpPr>
        <p:spPr>
          <a:xfrm>
            <a:off x="7563342" y="1567254"/>
            <a:ext cx="798830" cy="344805"/>
          </a:xfrm>
          <a:custGeom>
            <a:avLst/>
            <a:gdLst/>
            <a:ahLst/>
            <a:cxnLst/>
            <a:rect l="l" t="t" r="r" b="b"/>
            <a:pathLst>
              <a:path w="798829" h="344805">
                <a:moveTo>
                  <a:pt x="0" y="344815"/>
                </a:moveTo>
                <a:lnTo>
                  <a:pt x="798473" y="344815"/>
                </a:lnTo>
                <a:lnTo>
                  <a:pt x="798473" y="0"/>
                </a:lnTo>
                <a:lnTo>
                  <a:pt x="0" y="0"/>
                </a:lnTo>
                <a:lnTo>
                  <a:pt x="0" y="344815"/>
                </a:lnTo>
              </a:path>
            </a:pathLst>
          </a:custGeom>
          <a:ln w="3175">
            <a:solidFill>
              <a:srgbClr val="000000"/>
            </a:solidFill>
          </a:ln>
        </p:spPr>
        <p:txBody>
          <a:bodyPr wrap="square" lIns="0" tIns="0" rIns="0" bIns="0" rtlCol="0"/>
          <a:lstStyle/>
          <a:p>
            <a:endParaRPr/>
          </a:p>
        </p:txBody>
      </p:sp>
      <p:sp>
        <p:nvSpPr>
          <p:cNvPr id="96" name="object 96"/>
          <p:cNvSpPr txBox="1"/>
          <p:nvPr/>
        </p:nvSpPr>
        <p:spPr>
          <a:xfrm>
            <a:off x="7592672" y="1607481"/>
            <a:ext cx="739775" cy="231140"/>
          </a:xfrm>
          <a:prstGeom prst="rect">
            <a:avLst/>
          </a:prstGeom>
        </p:spPr>
        <p:txBody>
          <a:bodyPr vert="horz" wrap="square" lIns="0" tIns="0" rIns="0" bIns="0" rtlCol="0">
            <a:spAutoFit/>
          </a:bodyPr>
          <a:lstStyle/>
          <a:p>
            <a:pPr marL="12700"/>
            <a:r>
              <a:rPr sz="1500" spc="-570" dirty="0">
                <a:latin typeface="宋体"/>
                <a:cs typeface="宋体"/>
              </a:rPr>
              <a:t>安全行为后果</a:t>
            </a:r>
            <a:endParaRPr sz="1500">
              <a:latin typeface="宋体"/>
              <a:cs typeface="宋体"/>
            </a:endParaRPr>
          </a:p>
        </p:txBody>
      </p:sp>
      <p:sp>
        <p:nvSpPr>
          <p:cNvPr id="97" name="object 97"/>
          <p:cNvSpPr/>
          <p:nvPr/>
        </p:nvSpPr>
        <p:spPr>
          <a:xfrm>
            <a:off x="8508880" y="1567254"/>
            <a:ext cx="630555" cy="344805"/>
          </a:xfrm>
          <a:custGeom>
            <a:avLst/>
            <a:gdLst/>
            <a:ahLst/>
            <a:cxnLst/>
            <a:rect l="l" t="t" r="r" b="b"/>
            <a:pathLst>
              <a:path w="630554" h="344805">
                <a:moveTo>
                  <a:pt x="0" y="344815"/>
                </a:moveTo>
                <a:lnTo>
                  <a:pt x="630358" y="344815"/>
                </a:lnTo>
                <a:lnTo>
                  <a:pt x="630358" y="0"/>
                </a:lnTo>
                <a:lnTo>
                  <a:pt x="0" y="0"/>
                </a:lnTo>
                <a:lnTo>
                  <a:pt x="0" y="344815"/>
                </a:lnTo>
              </a:path>
            </a:pathLst>
          </a:custGeom>
          <a:ln w="3175">
            <a:solidFill>
              <a:srgbClr val="000000"/>
            </a:solidFill>
          </a:ln>
        </p:spPr>
        <p:txBody>
          <a:bodyPr wrap="square" lIns="0" tIns="0" rIns="0" bIns="0" rtlCol="0"/>
          <a:lstStyle/>
          <a:p>
            <a:endParaRPr/>
          </a:p>
        </p:txBody>
      </p:sp>
      <p:sp>
        <p:nvSpPr>
          <p:cNvPr id="98" name="object 98"/>
          <p:cNvSpPr txBox="1"/>
          <p:nvPr/>
        </p:nvSpPr>
        <p:spPr>
          <a:xfrm>
            <a:off x="8573196" y="1607481"/>
            <a:ext cx="501650" cy="231140"/>
          </a:xfrm>
          <a:prstGeom prst="rect">
            <a:avLst/>
          </a:prstGeom>
        </p:spPr>
        <p:txBody>
          <a:bodyPr vert="horz" wrap="square" lIns="0" tIns="0" rIns="0" bIns="0" rtlCol="0">
            <a:spAutoFit/>
          </a:bodyPr>
          <a:lstStyle/>
          <a:p>
            <a:pPr marL="12700"/>
            <a:r>
              <a:rPr sz="1500" spc="-570" dirty="0">
                <a:latin typeface="宋体"/>
                <a:cs typeface="宋体"/>
              </a:rPr>
              <a:t>处置方式</a:t>
            </a:r>
            <a:endParaRPr sz="1500">
              <a:latin typeface="宋体"/>
              <a:cs typeface="宋体"/>
            </a:endParaRPr>
          </a:p>
        </p:txBody>
      </p:sp>
      <p:sp>
        <p:nvSpPr>
          <p:cNvPr id="99" name="object 99"/>
          <p:cNvSpPr/>
          <p:nvPr/>
        </p:nvSpPr>
        <p:spPr>
          <a:xfrm>
            <a:off x="3865250" y="1739600"/>
            <a:ext cx="423545" cy="0"/>
          </a:xfrm>
          <a:custGeom>
            <a:avLst/>
            <a:gdLst/>
            <a:ahLst/>
            <a:cxnLst/>
            <a:rect l="l" t="t" r="r" b="b"/>
            <a:pathLst>
              <a:path w="423544">
                <a:moveTo>
                  <a:pt x="0" y="0"/>
                </a:moveTo>
                <a:lnTo>
                  <a:pt x="423253" y="0"/>
                </a:lnTo>
                <a:lnTo>
                  <a:pt x="423253" y="0"/>
                </a:lnTo>
              </a:path>
            </a:pathLst>
          </a:custGeom>
          <a:ln w="3175">
            <a:solidFill>
              <a:srgbClr val="000000"/>
            </a:solidFill>
          </a:ln>
        </p:spPr>
        <p:txBody>
          <a:bodyPr wrap="square" lIns="0" tIns="0" rIns="0" bIns="0" rtlCol="0"/>
          <a:lstStyle/>
          <a:p>
            <a:endParaRPr/>
          </a:p>
        </p:txBody>
      </p:sp>
      <p:sp>
        <p:nvSpPr>
          <p:cNvPr id="100" name="object 100"/>
          <p:cNvSpPr/>
          <p:nvPr/>
        </p:nvSpPr>
        <p:spPr>
          <a:xfrm>
            <a:off x="4275977" y="1697273"/>
            <a:ext cx="52069" cy="85090"/>
          </a:xfrm>
          <a:custGeom>
            <a:avLst/>
            <a:gdLst/>
            <a:ahLst/>
            <a:cxnLst/>
            <a:rect l="l" t="t" r="r" b="b"/>
            <a:pathLst>
              <a:path w="52069" h="85089">
                <a:moveTo>
                  <a:pt x="0" y="0"/>
                </a:moveTo>
                <a:lnTo>
                  <a:pt x="4544" y="20718"/>
                </a:lnTo>
                <a:lnTo>
                  <a:pt x="6059" y="42326"/>
                </a:lnTo>
                <a:lnTo>
                  <a:pt x="4544" y="63934"/>
                </a:lnTo>
                <a:lnTo>
                  <a:pt x="0" y="84653"/>
                </a:lnTo>
                <a:lnTo>
                  <a:pt x="51516" y="42326"/>
                </a:lnTo>
                <a:lnTo>
                  <a:pt x="0" y="0"/>
                </a:lnTo>
                <a:close/>
              </a:path>
            </a:pathLst>
          </a:custGeom>
          <a:solidFill>
            <a:srgbClr val="000000"/>
          </a:solidFill>
        </p:spPr>
        <p:txBody>
          <a:bodyPr wrap="square" lIns="0" tIns="0" rIns="0" bIns="0" rtlCol="0"/>
          <a:lstStyle/>
          <a:p>
            <a:endParaRPr/>
          </a:p>
        </p:txBody>
      </p:sp>
      <p:sp>
        <p:nvSpPr>
          <p:cNvPr id="101" name="object 101"/>
          <p:cNvSpPr/>
          <p:nvPr/>
        </p:nvSpPr>
        <p:spPr>
          <a:xfrm>
            <a:off x="5125967" y="1739600"/>
            <a:ext cx="2398395" cy="0"/>
          </a:xfrm>
          <a:custGeom>
            <a:avLst/>
            <a:gdLst/>
            <a:ahLst/>
            <a:cxnLst/>
            <a:rect l="l" t="t" r="r" b="b"/>
            <a:pathLst>
              <a:path w="2398395">
                <a:moveTo>
                  <a:pt x="0" y="0"/>
                </a:moveTo>
                <a:lnTo>
                  <a:pt x="2398312" y="0"/>
                </a:lnTo>
                <a:lnTo>
                  <a:pt x="2398312" y="0"/>
                </a:lnTo>
              </a:path>
            </a:pathLst>
          </a:custGeom>
          <a:ln w="3175">
            <a:solidFill>
              <a:srgbClr val="000000"/>
            </a:solidFill>
          </a:ln>
        </p:spPr>
        <p:txBody>
          <a:bodyPr wrap="square" lIns="0" tIns="0" rIns="0" bIns="0" rtlCol="0"/>
          <a:lstStyle/>
          <a:p>
            <a:endParaRPr/>
          </a:p>
        </p:txBody>
      </p:sp>
      <p:sp>
        <p:nvSpPr>
          <p:cNvPr id="102" name="object 102"/>
          <p:cNvSpPr/>
          <p:nvPr/>
        </p:nvSpPr>
        <p:spPr>
          <a:xfrm>
            <a:off x="7511752" y="1697273"/>
            <a:ext cx="52069" cy="85090"/>
          </a:xfrm>
          <a:custGeom>
            <a:avLst/>
            <a:gdLst/>
            <a:ahLst/>
            <a:cxnLst/>
            <a:rect l="l" t="t" r="r" b="b"/>
            <a:pathLst>
              <a:path w="52070"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103" name="object 103"/>
          <p:cNvSpPr/>
          <p:nvPr/>
        </p:nvSpPr>
        <p:spPr>
          <a:xfrm>
            <a:off x="8361816" y="1739600"/>
            <a:ext cx="108585" cy="0"/>
          </a:xfrm>
          <a:custGeom>
            <a:avLst/>
            <a:gdLst/>
            <a:ahLst/>
            <a:cxnLst/>
            <a:rect l="l" t="t" r="r" b="b"/>
            <a:pathLst>
              <a:path w="108584">
                <a:moveTo>
                  <a:pt x="0" y="0"/>
                </a:moveTo>
                <a:lnTo>
                  <a:pt x="108000" y="0"/>
                </a:lnTo>
                <a:lnTo>
                  <a:pt x="108000" y="0"/>
                </a:lnTo>
              </a:path>
            </a:pathLst>
          </a:custGeom>
          <a:ln w="3175">
            <a:solidFill>
              <a:srgbClr val="000000"/>
            </a:solidFill>
          </a:ln>
        </p:spPr>
        <p:txBody>
          <a:bodyPr wrap="square" lIns="0" tIns="0" rIns="0" bIns="0" rtlCol="0"/>
          <a:lstStyle/>
          <a:p>
            <a:endParaRPr/>
          </a:p>
        </p:txBody>
      </p:sp>
      <p:sp>
        <p:nvSpPr>
          <p:cNvPr id="104" name="object 104"/>
          <p:cNvSpPr/>
          <p:nvPr/>
        </p:nvSpPr>
        <p:spPr>
          <a:xfrm>
            <a:off x="8457290" y="1697273"/>
            <a:ext cx="52069" cy="85090"/>
          </a:xfrm>
          <a:custGeom>
            <a:avLst/>
            <a:gdLst/>
            <a:ahLst/>
            <a:cxnLst/>
            <a:rect l="l" t="t" r="r" b="b"/>
            <a:pathLst>
              <a:path w="52070"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105" name="object 105"/>
          <p:cNvSpPr/>
          <p:nvPr/>
        </p:nvSpPr>
        <p:spPr>
          <a:xfrm>
            <a:off x="4190955" y="1139731"/>
            <a:ext cx="4675505" cy="2045335"/>
          </a:xfrm>
          <a:custGeom>
            <a:avLst/>
            <a:gdLst/>
            <a:ahLst/>
            <a:cxnLst/>
            <a:rect l="l" t="t" r="r" b="b"/>
            <a:pathLst>
              <a:path w="4675505" h="2045335">
                <a:moveTo>
                  <a:pt x="4675133" y="427522"/>
                </a:moveTo>
                <a:lnTo>
                  <a:pt x="4675133" y="0"/>
                </a:lnTo>
                <a:lnTo>
                  <a:pt x="0" y="0"/>
                </a:lnTo>
                <a:lnTo>
                  <a:pt x="0" y="2044932"/>
                </a:lnTo>
              </a:path>
            </a:pathLst>
          </a:custGeom>
          <a:ln w="3175">
            <a:solidFill>
              <a:srgbClr val="000000"/>
            </a:solidFill>
          </a:ln>
        </p:spPr>
        <p:txBody>
          <a:bodyPr wrap="square" lIns="0" tIns="0" rIns="0" bIns="0" rtlCol="0"/>
          <a:lstStyle/>
          <a:p>
            <a:endParaRPr/>
          </a:p>
        </p:txBody>
      </p:sp>
      <p:sp>
        <p:nvSpPr>
          <p:cNvPr id="106" name="object 106"/>
          <p:cNvSpPr/>
          <p:nvPr/>
        </p:nvSpPr>
        <p:spPr>
          <a:xfrm>
            <a:off x="4175833" y="3172501"/>
            <a:ext cx="30480" cy="50165"/>
          </a:xfrm>
          <a:custGeom>
            <a:avLst/>
            <a:gdLst/>
            <a:ahLst/>
            <a:cxnLst/>
            <a:rect l="l" t="t" r="r" b="b"/>
            <a:pathLst>
              <a:path w="30480" h="50164">
                <a:moveTo>
                  <a:pt x="0" y="0"/>
                </a:moveTo>
                <a:lnTo>
                  <a:pt x="15121" y="49624"/>
                </a:lnTo>
                <a:lnTo>
                  <a:pt x="28436" y="5929"/>
                </a:lnTo>
                <a:lnTo>
                  <a:pt x="15121" y="5929"/>
                </a:lnTo>
                <a:lnTo>
                  <a:pt x="7393" y="4447"/>
                </a:lnTo>
                <a:lnTo>
                  <a:pt x="0" y="0"/>
                </a:lnTo>
                <a:close/>
              </a:path>
              <a:path w="30480" h="50164">
                <a:moveTo>
                  <a:pt x="30242" y="0"/>
                </a:moveTo>
                <a:lnTo>
                  <a:pt x="22849" y="4447"/>
                </a:lnTo>
                <a:lnTo>
                  <a:pt x="15121" y="5929"/>
                </a:lnTo>
                <a:lnTo>
                  <a:pt x="28436" y="5929"/>
                </a:lnTo>
                <a:lnTo>
                  <a:pt x="30242" y="0"/>
                </a:lnTo>
                <a:close/>
              </a:path>
            </a:pathLst>
          </a:custGeom>
          <a:solidFill>
            <a:srgbClr val="000000"/>
          </a:solidFill>
        </p:spPr>
        <p:txBody>
          <a:bodyPr wrap="square" lIns="0" tIns="0" rIns="0" bIns="0" rtlCol="0"/>
          <a:lstStyle/>
          <a:p>
            <a:endParaRPr/>
          </a:p>
        </p:txBody>
      </p:sp>
      <p:sp>
        <p:nvSpPr>
          <p:cNvPr id="107" name="object 107"/>
          <p:cNvSpPr/>
          <p:nvPr/>
        </p:nvSpPr>
        <p:spPr>
          <a:xfrm>
            <a:off x="7920551" y="1139730"/>
            <a:ext cx="42545" cy="427990"/>
          </a:xfrm>
          <a:custGeom>
            <a:avLst/>
            <a:gdLst/>
            <a:ahLst/>
            <a:cxnLst/>
            <a:rect l="l" t="t" r="r" b="b"/>
            <a:pathLst>
              <a:path w="42545" h="427990">
                <a:moveTo>
                  <a:pt x="42028" y="427522"/>
                </a:moveTo>
                <a:lnTo>
                  <a:pt x="42028" y="0"/>
                </a:lnTo>
                <a:lnTo>
                  <a:pt x="0" y="0"/>
                </a:lnTo>
              </a:path>
            </a:pathLst>
          </a:custGeom>
          <a:ln w="3175">
            <a:solidFill>
              <a:srgbClr val="000000"/>
            </a:solidFill>
          </a:ln>
        </p:spPr>
        <p:txBody>
          <a:bodyPr wrap="square" lIns="0" tIns="0" rIns="0" bIns="0" rtlCol="0"/>
          <a:lstStyle/>
          <a:p>
            <a:endParaRPr/>
          </a:p>
        </p:txBody>
      </p:sp>
      <p:sp>
        <p:nvSpPr>
          <p:cNvPr id="108" name="object 108"/>
          <p:cNvSpPr txBox="1"/>
          <p:nvPr/>
        </p:nvSpPr>
        <p:spPr>
          <a:xfrm>
            <a:off x="5758747" y="849009"/>
            <a:ext cx="1284178" cy="228600"/>
          </a:xfrm>
          <a:prstGeom prst="rect">
            <a:avLst/>
          </a:prstGeom>
        </p:spPr>
        <p:txBody>
          <a:bodyPr vert="horz" wrap="square" lIns="0" tIns="0" rIns="0" bIns="0" rtlCol="0">
            <a:spAutoFit/>
          </a:bodyPr>
          <a:lstStyle/>
          <a:p>
            <a:pPr marL="12700"/>
            <a:r>
              <a:rPr sz="1500" spc="-570" dirty="0">
                <a:latin typeface="宋体"/>
                <a:cs typeface="宋体"/>
              </a:rPr>
              <a:t>安全信息认知反馈</a:t>
            </a:r>
            <a:endParaRPr sz="1500" dirty="0">
              <a:latin typeface="宋体"/>
              <a:cs typeface="宋体"/>
            </a:endParaRPr>
          </a:p>
        </p:txBody>
      </p:sp>
      <p:sp>
        <p:nvSpPr>
          <p:cNvPr id="109" name="object 109"/>
          <p:cNvSpPr/>
          <p:nvPr/>
        </p:nvSpPr>
        <p:spPr>
          <a:xfrm>
            <a:off x="4127948"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10" name="object 110"/>
          <p:cNvSpPr/>
          <p:nvPr/>
        </p:nvSpPr>
        <p:spPr>
          <a:xfrm>
            <a:off x="4968376"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11" name="object 111"/>
          <p:cNvSpPr/>
          <p:nvPr/>
        </p:nvSpPr>
        <p:spPr>
          <a:xfrm>
            <a:off x="7447781"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12" name="object 112"/>
          <p:cNvSpPr/>
          <p:nvPr/>
        </p:nvSpPr>
        <p:spPr>
          <a:xfrm>
            <a:off x="8540383"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13" name="object 113"/>
          <p:cNvSpPr/>
          <p:nvPr/>
        </p:nvSpPr>
        <p:spPr>
          <a:xfrm>
            <a:off x="2236858"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14" name="object 114"/>
          <p:cNvSpPr/>
          <p:nvPr/>
        </p:nvSpPr>
        <p:spPr>
          <a:xfrm>
            <a:off x="3390762" y="5463194"/>
            <a:ext cx="714375" cy="0"/>
          </a:xfrm>
          <a:custGeom>
            <a:avLst/>
            <a:gdLst/>
            <a:ahLst/>
            <a:cxnLst/>
            <a:rect l="l" t="t" r="r" b="b"/>
            <a:pathLst>
              <a:path w="714375">
                <a:moveTo>
                  <a:pt x="0" y="0"/>
                </a:moveTo>
                <a:lnTo>
                  <a:pt x="714282" y="0"/>
                </a:lnTo>
              </a:path>
            </a:pathLst>
          </a:custGeom>
          <a:ln w="3175">
            <a:solidFill>
              <a:srgbClr val="000000"/>
            </a:solidFill>
          </a:ln>
        </p:spPr>
        <p:txBody>
          <a:bodyPr wrap="square" lIns="0" tIns="0" rIns="0" bIns="0" rtlCol="0"/>
          <a:lstStyle/>
          <a:p>
            <a:endParaRPr/>
          </a:p>
        </p:txBody>
      </p:sp>
      <p:sp>
        <p:nvSpPr>
          <p:cNvPr id="115" name="object 115"/>
          <p:cNvSpPr/>
          <p:nvPr/>
        </p:nvSpPr>
        <p:spPr>
          <a:xfrm>
            <a:off x="2259749" y="5463194"/>
            <a:ext cx="714375" cy="0"/>
          </a:xfrm>
          <a:custGeom>
            <a:avLst/>
            <a:gdLst/>
            <a:ahLst/>
            <a:cxnLst/>
            <a:rect l="l" t="t" r="r" b="b"/>
            <a:pathLst>
              <a:path w="714375">
                <a:moveTo>
                  <a:pt x="0" y="0"/>
                </a:moveTo>
                <a:lnTo>
                  <a:pt x="714297" y="0"/>
                </a:lnTo>
              </a:path>
            </a:pathLst>
          </a:custGeom>
          <a:ln w="3175">
            <a:solidFill>
              <a:srgbClr val="000000"/>
            </a:solidFill>
          </a:ln>
        </p:spPr>
        <p:txBody>
          <a:bodyPr wrap="square" lIns="0" tIns="0" rIns="0" bIns="0" rtlCol="0"/>
          <a:lstStyle/>
          <a:p>
            <a:endParaRPr/>
          </a:p>
        </p:txBody>
      </p:sp>
      <p:sp>
        <p:nvSpPr>
          <p:cNvPr id="116" name="object 116"/>
          <p:cNvSpPr/>
          <p:nvPr/>
        </p:nvSpPr>
        <p:spPr>
          <a:xfrm>
            <a:off x="4097705" y="5438383"/>
            <a:ext cx="30480" cy="50165"/>
          </a:xfrm>
          <a:custGeom>
            <a:avLst/>
            <a:gdLst/>
            <a:ahLst/>
            <a:cxnLst/>
            <a:rect l="l" t="t" r="r" b="b"/>
            <a:pathLst>
              <a:path w="30480" h="50164">
                <a:moveTo>
                  <a:pt x="0" y="0"/>
                </a:moveTo>
                <a:lnTo>
                  <a:pt x="2668" y="12144"/>
                </a:lnTo>
                <a:lnTo>
                  <a:pt x="3557" y="24812"/>
                </a:lnTo>
                <a:lnTo>
                  <a:pt x="2668" y="37473"/>
                </a:lnTo>
                <a:lnTo>
                  <a:pt x="0" y="49624"/>
                </a:lnTo>
                <a:lnTo>
                  <a:pt x="30242" y="24812"/>
                </a:lnTo>
                <a:lnTo>
                  <a:pt x="0" y="0"/>
                </a:lnTo>
                <a:close/>
              </a:path>
            </a:pathLst>
          </a:custGeom>
          <a:solidFill>
            <a:srgbClr val="000000"/>
          </a:solidFill>
        </p:spPr>
        <p:txBody>
          <a:bodyPr wrap="square" lIns="0" tIns="0" rIns="0" bIns="0" rtlCol="0"/>
          <a:lstStyle/>
          <a:p>
            <a:endParaRPr/>
          </a:p>
        </p:txBody>
      </p:sp>
      <p:sp>
        <p:nvSpPr>
          <p:cNvPr id="117" name="object 117"/>
          <p:cNvSpPr/>
          <p:nvPr/>
        </p:nvSpPr>
        <p:spPr>
          <a:xfrm>
            <a:off x="2236858" y="5438383"/>
            <a:ext cx="30480" cy="50165"/>
          </a:xfrm>
          <a:custGeom>
            <a:avLst/>
            <a:gdLst/>
            <a:ahLst/>
            <a:cxnLst/>
            <a:rect l="l" t="t" r="r" b="b"/>
            <a:pathLst>
              <a:path w="30479" h="50164">
                <a:moveTo>
                  <a:pt x="30242" y="0"/>
                </a:moveTo>
                <a:lnTo>
                  <a:pt x="0" y="24812"/>
                </a:lnTo>
                <a:lnTo>
                  <a:pt x="30242" y="49624"/>
                </a:lnTo>
                <a:lnTo>
                  <a:pt x="27566" y="37473"/>
                </a:lnTo>
                <a:lnTo>
                  <a:pt x="26673" y="24807"/>
                </a:lnTo>
                <a:lnTo>
                  <a:pt x="27566" y="12144"/>
                </a:lnTo>
                <a:lnTo>
                  <a:pt x="30242" y="0"/>
                </a:lnTo>
                <a:close/>
              </a:path>
            </a:pathLst>
          </a:custGeom>
          <a:solidFill>
            <a:srgbClr val="000000"/>
          </a:solidFill>
        </p:spPr>
        <p:txBody>
          <a:bodyPr wrap="square" lIns="0" tIns="0" rIns="0" bIns="0" rtlCol="0"/>
          <a:lstStyle/>
          <a:p>
            <a:endParaRPr/>
          </a:p>
        </p:txBody>
      </p:sp>
      <p:sp>
        <p:nvSpPr>
          <p:cNvPr id="118" name="object 118"/>
          <p:cNvSpPr txBox="1"/>
          <p:nvPr/>
        </p:nvSpPr>
        <p:spPr>
          <a:xfrm>
            <a:off x="2961346" y="5342829"/>
            <a:ext cx="441959" cy="208279"/>
          </a:xfrm>
          <a:prstGeom prst="rect">
            <a:avLst/>
          </a:prstGeom>
        </p:spPr>
        <p:txBody>
          <a:bodyPr vert="horz" wrap="square" lIns="0" tIns="0" rIns="0" bIns="0" rtlCol="0">
            <a:spAutoFit/>
          </a:bodyPr>
          <a:lstStyle/>
          <a:p>
            <a:pPr marL="12700"/>
            <a:r>
              <a:rPr sz="1350" spc="-535" dirty="0">
                <a:latin typeface="宋体"/>
                <a:cs typeface="宋体"/>
              </a:rPr>
              <a:t>根源原因</a:t>
            </a:r>
            <a:endParaRPr sz="1350">
              <a:latin typeface="宋体"/>
              <a:cs typeface="宋体"/>
            </a:endParaRPr>
          </a:p>
        </p:txBody>
      </p:sp>
      <p:sp>
        <p:nvSpPr>
          <p:cNvPr id="119" name="object 119"/>
          <p:cNvSpPr/>
          <p:nvPr/>
        </p:nvSpPr>
        <p:spPr>
          <a:xfrm>
            <a:off x="4756513" y="5463194"/>
            <a:ext cx="189230" cy="0"/>
          </a:xfrm>
          <a:custGeom>
            <a:avLst/>
            <a:gdLst/>
            <a:ahLst/>
            <a:cxnLst/>
            <a:rect l="l" t="t" r="r" b="b"/>
            <a:pathLst>
              <a:path w="189229">
                <a:moveTo>
                  <a:pt x="0" y="0"/>
                </a:moveTo>
                <a:lnTo>
                  <a:pt x="188959" y="0"/>
                </a:lnTo>
              </a:path>
            </a:pathLst>
          </a:custGeom>
          <a:ln w="3175">
            <a:solidFill>
              <a:srgbClr val="000000"/>
            </a:solidFill>
          </a:ln>
        </p:spPr>
        <p:txBody>
          <a:bodyPr wrap="square" lIns="0" tIns="0" rIns="0" bIns="0" rtlCol="0"/>
          <a:lstStyle/>
          <a:p>
            <a:endParaRPr/>
          </a:p>
        </p:txBody>
      </p:sp>
      <p:sp>
        <p:nvSpPr>
          <p:cNvPr id="120" name="object 120"/>
          <p:cNvSpPr/>
          <p:nvPr/>
        </p:nvSpPr>
        <p:spPr>
          <a:xfrm>
            <a:off x="4150779" y="5463194"/>
            <a:ext cx="189230" cy="0"/>
          </a:xfrm>
          <a:custGeom>
            <a:avLst/>
            <a:gdLst/>
            <a:ahLst/>
            <a:cxnLst/>
            <a:rect l="l" t="t" r="r" b="b"/>
            <a:pathLst>
              <a:path w="189230">
                <a:moveTo>
                  <a:pt x="0" y="0"/>
                </a:moveTo>
                <a:lnTo>
                  <a:pt x="189018" y="0"/>
                </a:lnTo>
              </a:path>
            </a:pathLst>
          </a:custGeom>
          <a:ln w="3175">
            <a:solidFill>
              <a:srgbClr val="000000"/>
            </a:solidFill>
          </a:ln>
        </p:spPr>
        <p:txBody>
          <a:bodyPr wrap="square" lIns="0" tIns="0" rIns="0" bIns="0" rtlCol="0"/>
          <a:lstStyle/>
          <a:p>
            <a:endParaRPr/>
          </a:p>
        </p:txBody>
      </p:sp>
      <p:sp>
        <p:nvSpPr>
          <p:cNvPr id="121" name="object 121"/>
          <p:cNvSpPr/>
          <p:nvPr/>
        </p:nvSpPr>
        <p:spPr>
          <a:xfrm>
            <a:off x="4938134" y="5438383"/>
            <a:ext cx="30480" cy="50165"/>
          </a:xfrm>
          <a:custGeom>
            <a:avLst/>
            <a:gdLst/>
            <a:ahLst/>
            <a:cxnLst/>
            <a:rect l="l" t="t" r="r" b="b"/>
            <a:pathLst>
              <a:path w="30479" h="50164">
                <a:moveTo>
                  <a:pt x="0" y="0"/>
                </a:moveTo>
                <a:lnTo>
                  <a:pt x="2668" y="12144"/>
                </a:lnTo>
                <a:lnTo>
                  <a:pt x="3557" y="24812"/>
                </a:lnTo>
                <a:lnTo>
                  <a:pt x="2668" y="37473"/>
                </a:lnTo>
                <a:lnTo>
                  <a:pt x="0" y="49624"/>
                </a:lnTo>
                <a:lnTo>
                  <a:pt x="30242" y="24812"/>
                </a:lnTo>
                <a:lnTo>
                  <a:pt x="0" y="0"/>
                </a:lnTo>
                <a:close/>
              </a:path>
            </a:pathLst>
          </a:custGeom>
          <a:solidFill>
            <a:srgbClr val="000000"/>
          </a:solidFill>
        </p:spPr>
        <p:txBody>
          <a:bodyPr wrap="square" lIns="0" tIns="0" rIns="0" bIns="0" rtlCol="0"/>
          <a:lstStyle/>
          <a:p>
            <a:endParaRPr/>
          </a:p>
        </p:txBody>
      </p:sp>
      <p:sp>
        <p:nvSpPr>
          <p:cNvPr id="122" name="object 122"/>
          <p:cNvSpPr/>
          <p:nvPr/>
        </p:nvSpPr>
        <p:spPr>
          <a:xfrm>
            <a:off x="4127948" y="5438383"/>
            <a:ext cx="30480" cy="50165"/>
          </a:xfrm>
          <a:custGeom>
            <a:avLst/>
            <a:gdLst/>
            <a:ahLst/>
            <a:cxnLst/>
            <a:rect l="l" t="t" r="r" b="b"/>
            <a:pathLst>
              <a:path w="30480" h="50164">
                <a:moveTo>
                  <a:pt x="30242" y="0"/>
                </a:moveTo>
                <a:lnTo>
                  <a:pt x="0" y="24812"/>
                </a:lnTo>
                <a:lnTo>
                  <a:pt x="30242" y="49624"/>
                </a:lnTo>
                <a:lnTo>
                  <a:pt x="27532" y="37473"/>
                </a:lnTo>
                <a:lnTo>
                  <a:pt x="26629" y="24807"/>
                </a:lnTo>
                <a:lnTo>
                  <a:pt x="27532" y="12144"/>
                </a:lnTo>
                <a:lnTo>
                  <a:pt x="30242" y="0"/>
                </a:lnTo>
                <a:close/>
              </a:path>
            </a:pathLst>
          </a:custGeom>
          <a:solidFill>
            <a:srgbClr val="000000"/>
          </a:solidFill>
        </p:spPr>
        <p:txBody>
          <a:bodyPr wrap="square" lIns="0" tIns="0" rIns="0" bIns="0" rtlCol="0"/>
          <a:lstStyle/>
          <a:p>
            <a:endParaRPr/>
          </a:p>
        </p:txBody>
      </p:sp>
      <p:sp>
        <p:nvSpPr>
          <p:cNvPr id="123" name="object 123"/>
          <p:cNvSpPr txBox="1"/>
          <p:nvPr/>
        </p:nvSpPr>
        <p:spPr>
          <a:xfrm>
            <a:off x="4327098" y="5342829"/>
            <a:ext cx="441959" cy="208279"/>
          </a:xfrm>
          <a:prstGeom prst="rect">
            <a:avLst/>
          </a:prstGeom>
        </p:spPr>
        <p:txBody>
          <a:bodyPr vert="horz" wrap="square" lIns="0" tIns="0" rIns="0" bIns="0" rtlCol="0">
            <a:spAutoFit/>
          </a:bodyPr>
          <a:lstStyle/>
          <a:p>
            <a:pPr marL="12700"/>
            <a:r>
              <a:rPr sz="1350" spc="-535" dirty="0">
                <a:latin typeface="宋体"/>
                <a:cs typeface="宋体"/>
              </a:rPr>
              <a:t>直接原因</a:t>
            </a:r>
            <a:endParaRPr sz="1350">
              <a:latin typeface="宋体"/>
              <a:cs typeface="宋体"/>
            </a:endParaRPr>
          </a:p>
        </p:txBody>
      </p:sp>
      <p:sp>
        <p:nvSpPr>
          <p:cNvPr id="124" name="object 124"/>
          <p:cNvSpPr/>
          <p:nvPr/>
        </p:nvSpPr>
        <p:spPr>
          <a:xfrm>
            <a:off x="6541656" y="5463194"/>
            <a:ext cx="925830" cy="0"/>
          </a:xfrm>
          <a:custGeom>
            <a:avLst/>
            <a:gdLst/>
            <a:ahLst/>
            <a:cxnLst/>
            <a:rect l="l" t="t" r="r" b="b"/>
            <a:pathLst>
              <a:path w="925829">
                <a:moveTo>
                  <a:pt x="0" y="0"/>
                </a:moveTo>
                <a:lnTo>
                  <a:pt x="925249" y="0"/>
                </a:lnTo>
              </a:path>
            </a:pathLst>
          </a:custGeom>
          <a:ln w="3175">
            <a:solidFill>
              <a:srgbClr val="000000"/>
            </a:solidFill>
          </a:ln>
        </p:spPr>
        <p:txBody>
          <a:bodyPr wrap="square" lIns="0" tIns="0" rIns="0" bIns="0" rtlCol="0"/>
          <a:lstStyle/>
          <a:p>
            <a:endParaRPr/>
          </a:p>
        </p:txBody>
      </p:sp>
      <p:sp>
        <p:nvSpPr>
          <p:cNvPr id="125" name="object 125"/>
          <p:cNvSpPr/>
          <p:nvPr/>
        </p:nvSpPr>
        <p:spPr>
          <a:xfrm>
            <a:off x="4991281" y="5463194"/>
            <a:ext cx="925830" cy="0"/>
          </a:xfrm>
          <a:custGeom>
            <a:avLst/>
            <a:gdLst/>
            <a:ahLst/>
            <a:cxnLst/>
            <a:rect l="l" t="t" r="r" b="b"/>
            <a:pathLst>
              <a:path w="925829">
                <a:moveTo>
                  <a:pt x="0" y="0"/>
                </a:moveTo>
                <a:lnTo>
                  <a:pt x="925301" y="0"/>
                </a:lnTo>
              </a:path>
            </a:pathLst>
          </a:custGeom>
          <a:ln w="3175">
            <a:solidFill>
              <a:srgbClr val="000000"/>
            </a:solidFill>
          </a:ln>
        </p:spPr>
        <p:txBody>
          <a:bodyPr wrap="square" lIns="0" tIns="0" rIns="0" bIns="0" rtlCol="0"/>
          <a:lstStyle/>
          <a:p>
            <a:endParaRPr/>
          </a:p>
        </p:txBody>
      </p:sp>
      <p:sp>
        <p:nvSpPr>
          <p:cNvPr id="126" name="object 126"/>
          <p:cNvSpPr/>
          <p:nvPr/>
        </p:nvSpPr>
        <p:spPr>
          <a:xfrm>
            <a:off x="7459567" y="5438383"/>
            <a:ext cx="30480" cy="50165"/>
          </a:xfrm>
          <a:custGeom>
            <a:avLst/>
            <a:gdLst/>
            <a:ahLst/>
            <a:cxnLst/>
            <a:rect l="l" t="t" r="r" b="b"/>
            <a:pathLst>
              <a:path w="30479" h="50164">
                <a:moveTo>
                  <a:pt x="0" y="0"/>
                </a:moveTo>
                <a:lnTo>
                  <a:pt x="2668" y="12144"/>
                </a:lnTo>
                <a:lnTo>
                  <a:pt x="3557" y="24812"/>
                </a:lnTo>
                <a:lnTo>
                  <a:pt x="2668" y="37473"/>
                </a:lnTo>
                <a:lnTo>
                  <a:pt x="0" y="49624"/>
                </a:lnTo>
                <a:lnTo>
                  <a:pt x="30242" y="24812"/>
                </a:lnTo>
                <a:lnTo>
                  <a:pt x="0" y="0"/>
                </a:lnTo>
                <a:close/>
              </a:path>
            </a:pathLst>
          </a:custGeom>
          <a:solidFill>
            <a:srgbClr val="000000"/>
          </a:solidFill>
        </p:spPr>
        <p:txBody>
          <a:bodyPr wrap="square" lIns="0" tIns="0" rIns="0" bIns="0" rtlCol="0"/>
          <a:lstStyle/>
          <a:p>
            <a:endParaRPr/>
          </a:p>
        </p:txBody>
      </p:sp>
      <p:sp>
        <p:nvSpPr>
          <p:cNvPr id="127" name="object 127"/>
          <p:cNvSpPr/>
          <p:nvPr/>
        </p:nvSpPr>
        <p:spPr>
          <a:xfrm>
            <a:off x="4968376" y="5438383"/>
            <a:ext cx="30480" cy="50165"/>
          </a:xfrm>
          <a:custGeom>
            <a:avLst/>
            <a:gdLst/>
            <a:ahLst/>
            <a:cxnLst/>
            <a:rect l="l" t="t" r="r" b="b"/>
            <a:pathLst>
              <a:path w="30479" h="50164">
                <a:moveTo>
                  <a:pt x="30242" y="0"/>
                </a:moveTo>
                <a:lnTo>
                  <a:pt x="0" y="24812"/>
                </a:lnTo>
                <a:lnTo>
                  <a:pt x="30242" y="49624"/>
                </a:lnTo>
                <a:lnTo>
                  <a:pt x="27574" y="37473"/>
                </a:lnTo>
                <a:lnTo>
                  <a:pt x="26684" y="24807"/>
                </a:lnTo>
                <a:lnTo>
                  <a:pt x="27574" y="12144"/>
                </a:lnTo>
                <a:lnTo>
                  <a:pt x="30242" y="0"/>
                </a:lnTo>
                <a:close/>
              </a:path>
            </a:pathLst>
          </a:custGeom>
          <a:solidFill>
            <a:srgbClr val="000000"/>
          </a:solidFill>
        </p:spPr>
        <p:txBody>
          <a:bodyPr wrap="square" lIns="0" tIns="0" rIns="0" bIns="0" rtlCol="0"/>
          <a:lstStyle/>
          <a:p>
            <a:endParaRPr/>
          </a:p>
        </p:txBody>
      </p:sp>
      <p:sp>
        <p:nvSpPr>
          <p:cNvPr id="128" name="object 128"/>
          <p:cNvSpPr txBox="1"/>
          <p:nvPr/>
        </p:nvSpPr>
        <p:spPr>
          <a:xfrm>
            <a:off x="5903883" y="5342829"/>
            <a:ext cx="650240" cy="208279"/>
          </a:xfrm>
          <a:prstGeom prst="rect">
            <a:avLst/>
          </a:prstGeom>
        </p:spPr>
        <p:txBody>
          <a:bodyPr vert="horz" wrap="square" lIns="0" tIns="0" rIns="0" bIns="0" rtlCol="0">
            <a:spAutoFit/>
          </a:bodyPr>
          <a:lstStyle/>
          <a:p>
            <a:pPr marL="12700"/>
            <a:r>
              <a:rPr sz="1350" spc="-535" dirty="0">
                <a:latin typeface="宋体"/>
                <a:cs typeface="宋体"/>
              </a:rPr>
              <a:t>行为原因分类</a:t>
            </a:r>
            <a:endParaRPr sz="1350">
              <a:latin typeface="宋体"/>
              <a:cs typeface="宋体"/>
            </a:endParaRPr>
          </a:p>
        </p:txBody>
      </p:sp>
      <p:sp>
        <p:nvSpPr>
          <p:cNvPr id="129" name="object 129"/>
          <p:cNvSpPr/>
          <p:nvPr/>
        </p:nvSpPr>
        <p:spPr>
          <a:xfrm>
            <a:off x="8202433" y="5463194"/>
            <a:ext cx="315595" cy="0"/>
          </a:xfrm>
          <a:custGeom>
            <a:avLst/>
            <a:gdLst/>
            <a:ahLst/>
            <a:cxnLst/>
            <a:rect l="l" t="t" r="r" b="b"/>
            <a:pathLst>
              <a:path w="315595">
                <a:moveTo>
                  <a:pt x="0" y="0"/>
                </a:moveTo>
                <a:lnTo>
                  <a:pt x="315045" y="0"/>
                </a:lnTo>
              </a:path>
            </a:pathLst>
          </a:custGeom>
          <a:ln w="3175">
            <a:solidFill>
              <a:srgbClr val="000000"/>
            </a:solidFill>
          </a:ln>
        </p:spPr>
        <p:txBody>
          <a:bodyPr wrap="square" lIns="0" tIns="0" rIns="0" bIns="0" rtlCol="0"/>
          <a:lstStyle/>
          <a:p>
            <a:endParaRPr/>
          </a:p>
        </p:txBody>
      </p:sp>
      <p:sp>
        <p:nvSpPr>
          <p:cNvPr id="130" name="object 130"/>
          <p:cNvSpPr/>
          <p:nvPr/>
        </p:nvSpPr>
        <p:spPr>
          <a:xfrm>
            <a:off x="7470687" y="5463194"/>
            <a:ext cx="315595" cy="0"/>
          </a:xfrm>
          <a:custGeom>
            <a:avLst/>
            <a:gdLst/>
            <a:ahLst/>
            <a:cxnLst/>
            <a:rect l="l" t="t" r="r" b="b"/>
            <a:pathLst>
              <a:path w="315595">
                <a:moveTo>
                  <a:pt x="0" y="0"/>
                </a:moveTo>
                <a:lnTo>
                  <a:pt x="315030" y="0"/>
                </a:lnTo>
              </a:path>
            </a:pathLst>
          </a:custGeom>
          <a:ln w="3175">
            <a:solidFill>
              <a:srgbClr val="000000"/>
            </a:solidFill>
          </a:ln>
        </p:spPr>
        <p:txBody>
          <a:bodyPr wrap="square" lIns="0" tIns="0" rIns="0" bIns="0" rtlCol="0"/>
          <a:lstStyle/>
          <a:p>
            <a:endParaRPr/>
          </a:p>
        </p:txBody>
      </p:sp>
      <p:sp>
        <p:nvSpPr>
          <p:cNvPr id="131" name="object 131"/>
          <p:cNvSpPr/>
          <p:nvPr/>
        </p:nvSpPr>
        <p:spPr>
          <a:xfrm>
            <a:off x="8510140" y="5438383"/>
            <a:ext cx="30480" cy="50165"/>
          </a:xfrm>
          <a:custGeom>
            <a:avLst/>
            <a:gdLst/>
            <a:ahLst/>
            <a:cxnLst/>
            <a:rect l="l" t="t" r="r" b="b"/>
            <a:pathLst>
              <a:path w="30479" h="50164">
                <a:moveTo>
                  <a:pt x="0" y="0"/>
                </a:moveTo>
                <a:lnTo>
                  <a:pt x="2668" y="12144"/>
                </a:lnTo>
                <a:lnTo>
                  <a:pt x="3557" y="24812"/>
                </a:lnTo>
                <a:lnTo>
                  <a:pt x="2668" y="37473"/>
                </a:lnTo>
                <a:lnTo>
                  <a:pt x="0" y="49624"/>
                </a:lnTo>
                <a:lnTo>
                  <a:pt x="30242" y="24812"/>
                </a:lnTo>
                <a:lnTo>
                  <a:pt x="0" y="0"/>
                </a:lnTo>
                <a:close/>
              </a:path>
            </a:pathLst>
          </a:custGeom>
          <a:solidFill>
            <a:srgbClr val="000000"/>
          </a:solidFill>
        </p:spPr>
        <p:txBody>
          <a:bodyPr wrap="square" lIns="0" tIns="0" rIns="0" bIns="0" rtlCol="0"/>
          <a:lstStyle/>
          <a:p>
            <a:endParaRPr/>
          </a:p>
        </p:txBody>
      </p:sp>
      <p:sp>
        <p:nvSpPr>
          <p:cNvPr id="132" name="object 132"/>
          <p:cNvSpPr/>
          <p:nvPr/>
        </p:nvSpPr>
        <p:spPr>
          <a:xfrm>
            <a:off x="7447781" y="5438383"/>
            <a:ext cx="30480" cy="50165"/>
          </a:xfrm>
          <a:custGeom>
            <a:avLst/>
            <a:gdLst/>
            <a:ahLst/>
            <a:cxnLst/>
            <a:rect l="l" t="t" r="r" b="b"/>
            <a:pathLst>
              <a:path w="30479" h="50164">
                <a:moveTo>
                  <a:pt x="30242" y="0"/>
                </a:moveTo>
                <a:lnTo>
                  <a:pt x="0" y="24812"/>
                </a:lnTo>
                <a:lnTo>
                  <a:pt x="30242" y="49624"/>
                </a:lnTo>
                <a:lnTo>
                  <a:pt x="27574" y="37473"/>
                </a:lnTo>
                <a:lnTo>
                  <a:pt x="26684" y="24807"/>
                </a:lnTo>
                <a:lnTo>
                  <a:pt x="27574" y="12144"/>
                </a:lnTo>
                <a:lnTo>
                  <a:pt x="30242" y="0"/>
                </a:lnTo>
                <a:close/>
              </a:path>
            </a:pathLst>
          </a:custGeom>
          <a:solidFill>
            <a:srgbClr val="000000"/>
          </a:solidFill>
        </p:spPr>
        <p:txBody>
          <a:bodyPr wrap="square" lIns="0" tIns="0" rIns="0" bIns="0" rtlCol="0"/>
          <a:lstStyle/>
          <a:p>
            <a:endParaRPr/>
          </a:p>
        </p:txBody>
      </p:sp>
      <p:sp>
        <p:nvSpPr>
          <p:cNvPr id="133" name="object 133"/>
          <p:cNvSpPr txBox="1"/>
          <p:nvPr/>
        </p:nvSpPr>
        <p:spPr>
          <a:xfrm>
            <a:off x="7773018" y="5342829"/>
            <a:ext cx="441959" cy="208279"/>
          </a:xfrm>
          <a:prstGeom prst="rect">
            <a:avLst/>
          </a:prstGeom>
        </p:spPr>
        <p:txBody>
          <a:bodyPr vert="horz" wrap="square" lIns="0" tIns="0" rIns="0" bIns="0" rtlCol="0">
            <a:spAutoFit/>
          </a:bodyPr>
          <a:lstStyle/>
          <a:p>
            <a:pPr marL="12700"/>
            <a:r>
              <a:rPr sz="1350" spc="-535" dirty="0">
                <a:latin typeface="宋体"/>
                <a:cs typeface="宋体"/>
              </a:rPr>
              <a:t>成败结果</a:t>
            </a:r>
            <a:endParaRPr sz="1350">
              <a:latin typeface="宋体"/>
              <a:cs typeface="宋体"/>
            </a:endParaRPr>
          </a:p>
        </p:txBody>
      </p:sp>
      <p:sp>
        <p:nvSpPr>
          <p:cNvPr id="134" name="object 134"/>
          <p:cNvSpPr/>
          <p:nvPr/>
        </p:nvSpPr>
        <p:spPr>
          <a:xfrm>
            <a:off x="10326423" y="5290799"/>
            <a:ext cx="0" cy="344805"/>
          </a:xfrm>
          <a:custGeom>
            <a:avLst/>
            <a:gdLst/>
            <a:ahLst/>
            <a:cxnLst/>
            <a:rect l="l" t="t" r="r" b="b"/>
            <a:pathLst>
              <a:path h="344804">
                <a:moveTo>
                  <a:pt x="0" y="0"/>
                </a:moveTo>
                <a:lnTo>
                  <a:pt x="0" y="344776"/>
                </a:lnTo>
                <a:lnTo>
                  <a:pt x="0" y="344776"/>
                </a:lnTo>
              </a:path>
            </a:pathLst>
          </a:custGeom>
          <a:ln w="3175">
            <a:solidFill>
              <a:srgbClr val="000000"/>
            </a:solidFill>
          </a:ln>
        </p:spPr>
        <p:txBody>
          <a:bodyPr wrap="square" lIns="0" tIns="0" rIns="0" bIns="0" rtlCol="0"/>
          <a:lstStyle/>
          <a:p>
            <a:endParaRPr/>
          </a:p>
        </p:txBody>
      </p:sp>
      <p:sp>
        <p:nvSpPr>
          <p:cNvPr id="135" name="object 135"/>
          <p:cNvSpPr/>
          <p:nvPr/>
        </p:nvSpPr>
        <p:spPr>
          <a:xfrm>
            <a:off x="10006351" y="5463194"/>
            <a:ext cx="297180" cy="0"/>
          </a:xfrm>
          <a:custGeom>
            <a:avLst/>
            <a:gdLst/>
            <a:ahLst/>
            <a:cxnLst/>
            <a:rect l="l" t="t" r="r" b="b"/>
            <a:pathLst>
              <a:path w="297179">
                <a:moveTo>
                  <a:pt x="0" y="0"/>
                </a:moveTo>
                <a:lnTo>
                  <a:pt x="297166" y="0"/>
                </a:lnTo>
              </a:path>
            </a:pathLst>
          </a:custGeom>
          <a:ln w="3175">
            <a:solidFill>
              <a:srgbClr val="000000"/>
            </a:solidFill>
          </a:ln>
        </p:spPr>
        <p:txBody>
          <a:bodyPr wrap="square" lIns="0" tIns="0" rIns="0" bIns="0" rtlCol="0"/>
          <a:lstStyle/>
          <a:p>
            <a:endParaRPr/>
          </a:p>
        </p:txBody>
      </p:sp>
      <p:sp>
        <p:nvSpPr>
          <p:cNvPr id="136" name="object 136"/>
          <p:cNvSpPr/>
          <p:nvPr/>
        </p:nvSpPr>
        <p:spPr>
          <a:xfrm>
            <a:off x="8563287" y="5463194"/>
            <a:ext cx="297180" cy="0"/>
          </a:xfrm>
          <a:custGeom>
            <a:avLst/>
            <a:gdLst/>
            <a:ahLst/>
            <a:cxnLst/>
            <a:rect l="l" t="t" r="r" b="b"/>
            <a:pathLst>
              <a:path w="297179">
                <a:moveTo>
                  <a:pt x="0" y="0"/>
                </a:moveTo>
                <a:lnTo>
                  <a:pt x="297092" y="0"/>
                </a:lnTo>
              </a:path>
            </a:pathLst>
          </a:custGeom>
          <a:ln w="3175">
            <a:solidFill>
              <a:srgbClr val="000000"/>
            </a:solidFill>
          </a:ln>
        </p:spPr>
        <p:txBody>
          <a:bodyPr wrap="square" lIns="0" tIns="0" rIns="0" bIns="0" rtlCol="0"/>
          <a:lstStyle/>
          <a:p>
            <a:endParaRPr/>
          </a:p>
        </p:txBody>
      </p:sp>
      <p:sp>
        <p:nvSpPr>
          <p:cNvPr id="137" name="object 137"/>
          <p:cNvSpPr/>
          <p:nvPr/>
        </p:nvSpPr>
        <p:spPr>
          <a:xfrm>
            <a:off x="10296180" y="5438383"/>
            <a:ext cx="30480" cy="50165"/>
          </a:xfrm>
          <a:custGeom>
            <a:avLst/>
            <a:gdLst/>
            <a:ahLst/>
            <a:cxnLst/>
            <a:rect l="l" t="t" r="r" b="b"/>
            <a:pathLst>
              <a:path w="30479" h="50164">
                <a:moveTo>
                  <a:pt x="0" y="0"/>
                </a:moveTo>
                <a:lnTo>
                  <a:pt x="2668" y="12144"/>
                </a:lnTo>
                <a:lnTo>
                  <a:pt x="3557" y="24812"/>
                </a:lnTo>
                <a:lnTo>
                  <a:pt x="2668" y="37473"/>
                </a:lnTo>
                <a:lnTo>
                  <a:pt x="0" y="49624"/>
                </a:lnTo>
                <a:lnTo>
                  <a:pt x="30242" y="24812"/>
                </a:lnTo>
                <a:lnTo>
                  <a:pt x="0" y="0"/>
                </a:lnTo>
                <a:close/>
              </a:path>
            </a:pathLst>
          </a:custGeom>
          <a:solidFill>
            <a:srgbClr val="000000"/>
          </a:solidFill>
        </p:spPr>
        <p:txBody>
          <a:bodyPr wrap="square" lIns="0" tIns="0" rIns="0" bIns="0" rtlCol="0"/>
          <a:lstStyle/>
          <a:p>
            <a:endParaRPr/>
          </a:p>
        </p:txBody>
      </p:sp>
      <p:sp>
        <p:nvSpPr>
          <p:cNvPr id="138" name="object 138"/>
          <p:cNvSpPr/>
          <p:nvPr/>
        </p:nvSpPr>
        <p:spPr>
          <a:xfrm>
            <a:off x="8540383" y="5438383"/>
            <a:ext cx="30480" cy="50165"/>
          </a:xfrm>
          <a:custGeom>
            <a:avLst/>
            <a:gdLst/>
            <a:ahLst/>
            <a:cxnLst/>
            <a:rect l="l" t="t" r="r" b="b"/>
            <a:pathLst>
              <a:path w="30479" h="50164">
                <a:moveTo>
                  <a:pt x="30242" y="0"/>
                </a:moveTo>
                <a:lnTo>
                  <a:pt x="0" y="24812"/>
                </a:lnTo>
                <a:lnTo>
                  <a:pt x="30242" y="49624"/>
                </a:lnTo>
                <a:lnTo>
                  <a:pt x="27574" y="37473"/>
                </a:lnTo>
                <a:lnTo>
                  <a:pt x="26684" y="24807"/>
                </a:lnTo>
                <a:lnTo>
                  <a:pt x="27574" y="12144"/>
                </a:lnTo>
                <a:lnTo>
                  <a:pt x="30242" y="0"/>
                </a:lnTo>
                <a:close/>
              </a:path>
            </a:pathLst>
          </a:custGeom>
          <a:solidFill>
            <a:srgbClr val="000000"/>
          </a:solidFill>
        </p:spPr>
        <p:txBody>
          <a:bodyPr wrap="square" lIns="0" tIns="0" rIns="0" bIns="0" rtlCol="0"/>
          <a:lstStyle/>
          <a:p>
            <a:endParaRPr/>
          </a:p>
        </p:txBody>
      </p:sp>
      <p:sp>
        <p:nvSpPr>
          <p:cNvPr id="139" name="object 139"/>
          <p:cNvSpPr txBox="1"/>
          <p:nvPr/>
        </p:nvSpPr>
        <p:spPr>
          <a:xfrm>
            <a:off x="8847681" y="5342829"/>
            <a:ext cx="1171575" cy="208279"/>
          </a:xfrm>
          <a:prstGeom prst="rect">
            <a:avLst/>
          </a:prstGeom>
        </p:spPr>
        <p:txBody>
          <a:bodyPr vert="horz" wrap="square" lIns="0" tIns="0" rIns="0" bIns="0" rtlCol="0">
            <a:spAutoFit/>
          </a:bodyPr>
          <a:lstStyle/>
          <a:p>
            <a:pPr marL="12700"/>
            <a:r>
              <a:rPr sz="1350" spc="-535" dirty="0">
                <a:latin typeface="宋体"/>
                <a:cs typeface="宋体"/>
              </a:rPr>
              <a:t>处置方式及安全管理目的</a:t>
            </a:r>
            <a:endParaRPr sz="1350">
              <a:latin typeface="宋体"/>
              <a:cs typeface="宋体"/>
            </a:endParaRPr>
          </a:p>
        </p:txBody>
      </p:sp>
      <p:sp>
        <p:nvSpPr>
          <p:cNvPr id="140" name="object 140"/>
          <p:cNvSpPr txBox="1"/>
          <p:nvPr/>
        </p:nvSpPr>
        <p:spPr>
          <a:xfrm>
            <a:off x="1777660" y="2661835"/>
            <a:ext cx="203835" cy="1769715"/>
          </a:xfrm>
          <a:prstGeom prst="rect">
            <a:avLst/>
          </a:prstGeom>
        </p:spPr>
        <p:txBody>
          <a:bodyPr vert="horz" wrap="square" lIns="0" tIns="0" rIns="0" bIns="0" rtlCol="0">
            <a:spAutoFit/>
          </a:bodyPr>
          <a:lstStyle/>
          <a:p>
            <a:pPr marL="12700" marR="5080" algn="just"/>
            <a:r>
              <a:rPr sz="2300" spc="-625" dirty="0">
                <a:latin typeface="宋体"/>
                <a:cs typeface="宋体"/>
              </a:rPr>
              <a:t>自  组  织  系  统</a:t>
            </a:r>
            <a:endParaRPr sz="2300">
              <a:latin typeface="宋体"/>
              <a:cs typeface="宋体"/>
            </a:endParaRPr>
          </a:p>
        </p:txBody>
      </p:sp>
      <p:sp>
        <p:nvSpPr>
          <p:cNvPr id="141" name="object 141"/>
          <p:cNvSpPr/>
          <p:nvPr/>
        </p:nvSpPr>
        <p:spPr>
          <a:xfrm>
            <a:off x="1932184" y="1325944"/>
            <a:ext cx="1050925" cy="517525"/>
          </a:xfrm>
          <a:custGeom>
            <a:avLst/>
            <a:gdLst/>
            <a:ahLst/>
            <a:cxnLst/>
            <a:rect l="l" t="t" r="r" b="b"/>
            <a:pathLst>
              <a:path w="1050925" h="517525">
                <a:moveTo>
                  <a:pt x="945500" y="517162"/>
                </a:moveTo>
                <a:lnTo>
                  <a:pt x="998546" y="493611"/>
                </a:lnTo>
                <a:lnTo>
                  <a:pt x="1036256" y="431734"/>
                </a:lnTo>
                <a:lnTo>
                  <a:pt x="1046854" y="390536"/>
                </a:lnTo>
                <a:lnTo>
                  <a:pt x="1050609" y="344693"/>
                </a:lnTo>
                <a:lnTo>
                  <a:pt x="1050609" y="172346"/>
                </a:lnTo>
                <a:lnTo>
                  <a:pt x="1046854" y="126512"/>
                </a:lnTo>
                <a:lnTo>
                  <a:pt x="1036256" y="85337"/>
                </a:lnTo>
                <a:lnTo>
                  <a:pt x="1019820" y="50460"/>
                </a:lnTo>
                <a:lnTo>
                  <a:pt x="973439" y="6152"/>
                </a:lnTo>
                <a:lnTo>
                  <a:pt x="945500" y="0"/>
                </a:lnTo>
                <a:lnTo>
                  <a:pt x="105064" y="0"/>
                </a:lnTo>
                <a:lnTo>
                  <a:pt x="77134" y="6152"/>
                </a:lnTo>
                <a:lnTo>
                  <a:pt x="30772" y="50460"/>
                </a:lnTo>
                <a:lnTo>
                  <a:pt x="14344" y="85337"/>
                </a:lnTo>
                <a:lnTo>
                  <a:pt x="3753" y="126512"/>
                </a:lnTo>
                <a:lnTo>
                  <a:pt x="0" y="172346"/>
                </a:lnTo>
                <a:lnTo>
                  <a:pt x="0" y="344693"/>
                </a:lnTo>
                <a:lnTo>
                  <a:pt x="3753" y="390536"/>
                </a:lnTo>
                <a:lnTo>
                  <a:pt x="14344" y="431734"/>
                </a:lnTo>
                <a:lnTo>
                  <a:pt x="30772" y="466641"/>
                </a:lnTo>
                <a:lnTo>
                  <a:pt x="77134" y="511000"/>
                </a:lnTo>
                <a:lnTo>
                  <a:pt x="105064" y="517162"/>
                </a:lnTo>
                <a:lnTo>
                  <a:pt x="945500" y="517162"/>
                </a:lnTo>
                <a:close/>
              </a:path>
            </a:pathLst>
          </a:custGeom>
          <a:ln w="3175">
            <a:solidFill>
              <a:srgbClr val="000000"/>
            </a:solidFill>
          </a:ln>
        </p:spPr>
        <p:txBody>
          <a:bodyPr wrap="square" lIns="0" tIns="0" rIns="0" bIns="0" rtlCol="0"/>
          <a:lstStyle/>
          <a:p>
            <a:endParaRPr/>
          </a:p>
        </p:txBody>
      </p:sp>
      <p:sp>
        <p:nvSpPr>
          <p:cNvPr id="142" name="object 142"/>
          <p:cNvSpPr txBox="1"/>
          <p:nvPr/>
        </p:nvSpPr>
        <p:spPr>
          <a:xfrm>
            <a:off x="2029684" y="1335643"/>
            <a:ext cx="855980" cy="461009"/>
          </a:xfrm>
          <a:prstGeom prst="rect">
            <a:avLst/>
          </a:prstGeom>
        </p:spPr>
        <p:txBody>
          <a:bodyPr vert="horz" wrap="square" lIns="0" tIns="0" rIns="0" bIns="0" rtlCol="0">
            <a:spAutoFit/>
          </a:bodyPr>
          <a:lstStyle/>
          <a:p>
            <a:pPr algn="ctr">
              <a:lnSpc>
                <a:spcPct val="100000"/>
              </a:lnSpc>
            </a:pPr>
            <a:r>
              <a:rPr sz="1500" spc="-570" dirty="0">
                <a:latin typeface="宋体"/>
                <a:cs typeface="宋体"/>
              </a:rPr>
              <a:t>他组织系统因素</a:t>
            </a:r>
            <a:endParaRPr sz="1500" dirty="0">
              <a:latin typeface="宋体"/>
              <a:cs typeface="宋体"/>
            </a:endParaRPr>
          </a:p>
          <a:p>
            <a:pPr algn="ctr">
              <a:spcBef>
                <a:spcPts val="185"/>
              </a:spcBef>
            </a:pPr>
            <a:r>
              <a:rPr sz="1350" spc="-535" dirty="0">
                <a:latin typeface="宋体"/>
                <a:cs typeface="宋体"/>
              </a:rPr>
              <a:t>间接原因</a:t>
            </a:r>
            <a:endParaRPr sz="1350" dirty="0">
              <a:latin typeface="宋体"/>
              <a:cs typeface="宋体"/>
            </a:endParaRPr>
          </a:p>
        </p:txBody>
      </p:sp>
      <p:sp>
        <p:nvSpPr>
          <p:cNvPr id="143" name="object 143"/>
          <p:cNvSpPr/>
          <p:nvPr/>
        </p:nvSpPr>
        <p:spPr>
          <a:xfrm>
            <a:off x="2457469" y="1843106"/>
            <a:ext cx="0" cy="281305"/>
          </a:xfrm>
          <a:custGeom>
            <a:avLst/>
            <a:gdLst/>
            <a:ahLst/>
            <a:cxnLst/>
            <a:rect l="l" t="t" r="r" b="b"/>
            <a:pathLst>
              <a:path h="281305">
                <a:moveTo>
                  <a:pt x="0" y="0"/>
                </a:moveTo>
                <a:lnTo>
                  <a:pt x="0" y="280717"/>
                </a:lnTo>
                <a:lnTo>
                  <a:pt x="0" y="280717"/>
                </a:lnTo>
              </a:path>
            </a:pathLst>
          </a:custGeom>
          <a:ln w="3175">
            <a:solidFill>
              <a:srgbClr val="000000"/>
            </a:solidFill>
          </a:ln>
        </p:spPr>
        <p:txBody>
          <a:bodyPr wrap="square" lIns="0" tIns="0" rIns="0" bIns="0" rtlCol="0"/>
          <a:lstStyle/>
          <a:p>
            <a:endParaRPr/>
          </a:p>
        </p:txBody>
      </p:sp>
      <p:sp>
        <p:nvSpPr>
          <p:cNvPr id="144" name="object 144"/>
          <p:cNvSpPr/>
          <p:nvPr/>
        </p:nvSpPr>
        <p:spPr>
          <a:xfrm>
            <a:off x="2431674" y="2103146"/>
            <a:ext cx="52069" cy="85090"/>
          </a:xfrm>
          <a:custGeom>
            <a:avLst/>
            <a:gdLst/>
            <a:ahLst/>
            <a:cxnLst/>
            <a:rect l="l" t="t" r="r" b="b"/>
            <a:pathLst>
              <a:path w="52069" h="85089">
                <a:moveTo>
                  <a:pt x="0" y="0"/>
                </a:moveTo>
                <a:lnTo>
                  <a:pt x="25795" y="84653"/>
                </a:lnTo>
                <a:lnTo>
                  <a:pt x="48533" y="10034"/>
                </a:lnTo>
                <a:lnTo>
                  <a:pt x="25795" y="10034"/>
                </a:lnTo>
                <a:lnTo>
                  <a:pt x="12626" y="7525"/>
                </a:lnTo>
                <a:lnTo>
                  <a:pt x="0" y="0"/>
                </a:lnTo>
                <a:close/>
              </a:path>
              <a:path w="52069" h="85089">
                <a:moveTo>
                  <a:pt x="51590" y="0"/>
                </a:moveTo>
                <a:lnTo>
                  <a:pt x="38964" y="7525"/>
                </a:lnTo>
                <a:lnTo>
                  <a:pt x="25795" y="10034"/>
                </a:lnTo>
                <a:lnTo>
                  <a:pt x="48533" y="10034"/>
                </a:lnTo>
                <a:lnTo>
                  <a:pt x="51590" y="0"/>
                </a:lnTo>
                <a:close/>
              </a:path>
            </a:pathLst>
          </a:custGeom>
          <a:solidFill>
            <a:srgbClr val="000000"/>
          </a:solidFill>
        </p:spPr>
        <p:txBody>
          <a:bodyPr wrap="square" lIns="0" tIns="0" rIns="0" bIns="0" rtlCol="0"/>
          <a:lstStyle/>
          <a:p>
            <a:endParaRPr/>
          </a:p>
        </p:txBody>
      </p:sp>
      <p:sp>
        <p:nvSpPr>
          <p:cNvPr id="145" name="object 145"/>
          <p:cNvSpPr/>
          <p:nvPr/>
        </p:nvSpPr>
        <p:spPr>
          <a:xfrm>
            <a:off x="2712756" y="2681488"/>
            <a:ext cx="546735" cy="282575"/>
          </a:xfrm>
          <a:custGeom>
            <a:avLst/>
            <a:gdLst/>
            <a:ahLst/>
            <a:cxnLst/>
            <a:rect l="l" t="t" r="r" b="b"/>
            <a:pathLst>
              <a:path w="546735" h="282575">
                <a:moveTo>
                  <a:pt x="0" y="282055"/>
                </a:moveTo>
                <a:lnTo>
                  <a:pt x="546300" y="282055"/>
                </a:lnTo>
                <a:lnTo>
                  <a:pt x="546300" y="0"/>
                </a:lnTo>
                <a:lnTo>
                  <a:pt x="0" y="0"/>
                </a:lnTo>
                <a:lnTo>
                  <a:pt x="0" y="282055"/>
                </a:lnTo>
              </a:path>
            </a:pathLst>
          </a:custGeom>
          <a:ln w="3175">
            <a:solidFill>
              <a:srgbClr val="000000"/>
            </a:solidFill>
            <a:prstDash val="dash"/>
          </a:ln>
        </p:spPr>
        <p:txBody>
          <a:bodyPr wrap="square" lIns="0" tIns="0" rIns="0" bIns="0" rtlCol="0"/>
          <a:lstStyle/>
          <a:p>
            <a:endParaRPr/>
          </a:p>
        </p:txBody>
      </p:sp>
      <p:sp>
        <p:nvSpPr>
          <p:cNvPr id="146" name="object 146"/>
          <p:cNvSpPr txBox="1"/>
          <p:nvPr/>
        </p:nvSpPr>
        <p:spPr>
          <a:xfrm>
            <a:off x="2735932" y="2690457"/>
            <a:ext cx="500380" cy="231140"/>
          </a:xfrm>
          <a:prstGeom prst="rect">
            <a:avLst/>
          </a:prstGeom>
        </p:spPr>
        <p:txBody>
          <a:bodyPr vert="horz" wrap="square" lIns="0" tIns="0" rIns="0" bIns="0" rtlCol="0">
            <a:spAutoFit/>
          </a:bodyPr>
          <a:lstStyle/>
          <a:p>
            <a:pPr marL="12700"/>
            <a:r>
              <a:rPr sz="1500" spc="-570" dirty="0">
                <a:latin typeface="宋体"/>
                <a:cs typeface="宋体"/>
              </a:rPr>
              <a:t>安全观念</a:t>
            </a:r>
            <a:endParaRPr sz="1500">
              <a:latin typeface="宋体"/>
              <a:cs typeface="宋体"/>
            </a:endParaRPr>
          </a:p>
        </p:txBody>
      </p:sp>
      <p:sp>
        <p:nvSpPr>
          <p:cNvPr id="147" name="object 147"/>
          <p:cNvSpPr/>
          <p:nvPr/>
        </p:nvSpPr>
        <p:spPr>
          <a:xfrm>
            <a:off x="2712756" y="3104633"/>
            <a:ext cx="546735" cy="282575"/>
          </a:xfrm>
          <a:custGeom>
            <a:avLst/>
            <a:gdLst/>
            <a:ahLst/>
            <a:cxnLst/>
            <a:rect l="l" t="t" r="r" b="b"/>
            <a:pathLst>
              <a:path w="546735" h="282575">
                <a:moveTo>
                  <a:pt x="0" y="282055"/>
                </a:moveTo>
                <a:lnTo>
                  <a:pt x="546300" y="282055"/>
                </a:lnTo>
                <a:lnTo>
                  <a:pt x="546300" y="0"/>
                </a:lnTo>
                <a:lnTo>
                  <a:pt x="0" y="0"/>
                </a:lnTo>
                <a:lnTo>
                  <a:pt x="0" y="282055"/>
                </a:lnTo>
              </a:path>
            </a:pathLst>
          </a:custGeom>
          <a:ln w="3175">
            <a:solidFill>
              <a:srgbClr val="000000"/>
            </a:solidFill>
            <a:prstDash val="dash"/>
          </a:ln>
        </p:spPr>
        <p:txBody>
          <a:bodyPr wrap="square" lIns="0" tIns="0" rIns="0" bIns="0" rtlCol="0"/>
          <a:lstStyle/>
          <a:p>
            <a:endParaRPr/>
          </a:p>
        </p:txBody>
      </p:sp>
      <p:sp>
        <p:nvSpPr>
          <p:cNvPr id="148" name="object 148"/>
          <p:cNvSpPr txBox="1"/>
          <p:nvPr/>
        </p:nvSpPr>
        <p:spPr>
          <a:xfrm>
            <a:off x="2735932" y="3113601"/>
            <a:ext cx="500380" cy="231140"/>
          </a:xfrm>
          <a:prstGeom prst="rect">
            <a:avLst/>
          </a:prstGeom>
        </p:spPr>
        <p:txBody>
          <a:bodyPr vert="horz" wrap="square" lIns="0" tIns="0" rIns="0" bIns="0" rtlCol="0">
            <a:spAutoFit/>
          </a:bodyPr>
          <a:lstStyle/>
          <a:p>
            <a:pPr marL="12700"/>
            <a:r>
              <a:rPr sz="1500" spc="-570" dirty="0">
                <a:latin typeface="宋体"/>
                <a:cs typeface="宋体"/>
              </a:rPr>
              <a:t>安全意识</a:t>
            </a:r>
            <a:endParaRPr sz="1500">
              <a:latin typeface="宋体"/>
              <a:cs typeface="宋体"/>
            </a:endParaRPr>
          </a:p>
        </p:txBody>
      </p:sp>
      <p:sp>
        <p:nvSpPr>
          <p:cNvPr id="149" name="object 149"/>
          <p:cNvSpPr/>
          <p:nvPr/>
        </p:nvSpPr>
        <p:spPr>
          <a:xfrm>
            <a:off x="2712756" y="3527776"/>
            <a:ext cx="546735" cy="282575"/>
          </a:xfrm>
          <a:custGeom>
            <a:avLst/>
            <a:gdLst/>
            <a:ahLst/>
            <a:cxnLst/>
            <a:rect l="l" t="t" r="r" b="b"/>
            <a:pathLst>
              <a:path w="546735" h="282575">
                <a:moveTo>
                  <a:pt x="0" y="282055"/>
                </a:moveTo>
                <a:lnTo>
                  <a:pt x="546300" y="282055"/>
                </a:lnTo>
                <a:lnTo>
                  <a:pt x="546300" y="0"/>
                </a:lnTo>
                <a:lnTo>
                  <a:pt x="0" y="0"/>
                </a:lnTo>
                <a:lnTo>
                  <a:pt x="0" y="282055"/>
                </a:lnTo>
              </a:path>
            </a:pathLst>
          </a:custGeom>
          <a:ln w="3175">
            <a:solidFill>
              <a:srgbClr val="000000"/>
            </a:solidFill>
            <a:prstDash val="dash"/>
          </a:ln>
        </p:spPr>
        <p:txBody>
          <a:bodyPr wrap="square" lIns="0" tIns="0" rIns="0" bIns="0" rtlCol="0"/>
          <a:lstStyle/>
          <a:p>
            <a:endParaRPr/>
          </a:p>
        </p:txBody>
      </p:sp>
      <p:sp>
        <p:nvSpPr>
          <p:cNvPr id="150" name="object 150"/>
          <p:cNvSpPr/>
          <p:nvPr/>
        </p:nvSpPr>
        <p:spPr>
          <a:xfrm>
            <a:off x="2710681" y="3950921"/>
            <a:ext cx="546735" cy="282575"/>
          </a:xfrm>
          <a:custGeom>
            <a:avLst/>
            <a:gdLst/>
            <a:ahLst/>
            <a:cxnLst/>
            <a:rect l="l" t="t" r="r" b="b"/>
            <a:pathLst>
              <a:path w="546735" h="282575">
                <a:moveTo>
                  <a:pt x="0" y="282055"/>
                </a:moveTo>
                <a:lnTo>
                  <a:pt x="546300" y="282055"/>
                </a:lnTo>
                <a:lnTo>
                  <a:pt x="546300" y="0"/>
                </a:lnTo>
                <a:lnTo>
                  <a:pt x="0" y="0"/>
                </a:lnTo>
                <a:lnTo>
                  <a:pt x="0" y="282055"/>
                </a:lnTo>
              </a:path>
            </a:pathLst>
          </a:custGeom>
          <a:ln w="3175">
            <a:solidFill>
              <a:srgbClr val="000000"/>
            </a:solidFill>
            <a:prstDash val="dash"/>
          </a:ln>
        </p:spPr>
        <p:txBody>
          <a:bodyPr wrap="square" lIns="0" tIns="0" rIns="0" bIns="0" rtlCol="0"/>
          <a:lstStyle/>
          <a:p>
            <a:endParaRPr/>
          </a:p>
        </p:txBody>
      </p:sp>
      <p:sp>
        <p:nvSpPr>
          <p:cNvPr id="151" name="object 151"/>
          <p:cNvSpPr txBox="1"/>
          <p:nvPr/>
        </p:nvSpPr>
        <p:spPr>
          <a:xfrm>
            <a:off x="2733856" y="3959890"/>
            <a:ext cx="500380" cy="231140"/>
          </a:xfrm>
          <a:prstGeom prst="rect">
            <a:avLst/>
          </a:prstGeom>
        </p:spPr>
        <p:txBody>
          <a:bodyPr vert="horz" wrap="square" lIns="0" tIns="0" rIns="0" bIns="0" rtlCol="0">
            <a:spAutoFit/>
          </a:bodyPr>
          <a:lstStyle/>
          <a:p>
            <a:pPr marL="12700"/>
            <a:r>
              <a:rPr sz="1500" spc="-570" dirty="0">
                <a:latin typeface="宋体"/>
                <a:cs typeface="宋体"/>
              </a:rPr>
              <a:t>安全知识</a:t>
            </a:r>
            <a:endParaRPr sz="1500">
              <a:latin typeface="宋体"/>
              <a:cs typeface="宋体"/>
            </a:endParaRPr>
          </a:p>
        </p:txBody>
      </p:sp>
      <p:sp>
        <p:nvSpPr>
          <p:cNvPr id="152" name="object 152"/>
          <p:cNvSpPr/>
          <p:nvPr/>
        </p:nvSpPr>
        <p:spPr>
          <a:xfrm>
            <a:off x="2457469" y="2532616"/>
            <a:ext cx="887094" cy="2620645"/>
          </a:xfrm>
          <a:custGeom>
            <a:avLst/>
            <a:gdLst/>
            <a:ahLst/>
            <a:cxnLst/>
            <a:rect l="l" t="t" r="r" b="b"/>
            <a:pathLst>
              <a:path w="887094" h="2620645">
                <a:moveTo>
                  <a:pt x="0" y="2620281"/>
                </a:moveTo>
                <a:lnTo>
                  <a:pt x="886682" y="2620281"/>
                </a:lnTo>
                <a:lnTo>
                  <a:pt x="886682" y="0"/>
                </a:lnTo>
                <a:lnTo>
                  <a:pt x="0" y="0"/>
                </a:lnTo>
                <a:lnTo>
                  <a:pt x="0" y="2620281"/>
                </a:lnTo>
              </a:path>
            </a:pathLst>
          </a:custGeom>
          <a:ln w="3175">
            <a:solidFill>
              <a:srgbClr val="000000"/>
            </a:solidFill>
          </a:ln>
        </p:spPr>
        <p:txBody>
          <a:bodyPr wrap="square" lIns="0" tIns="0" rIns="0" bIns="0" rtlCol="0"/>
          <a:lstStyle/>
          <a:p>
            <a:endParaRPr/>
          </a:p>
        </p:txBody>
      </p:sp>
      <p:sp>
        <p:nvSpPr>
          <p:cNvPr id="153" name="object 153"/>
          <p:cNvSpPr txBox="1"/>
          <p:nvPr/>
        </p:nvSpPr>
        <p:spPr>
          <a:xfrm>
            <a:off x="2735932" y="3170766"/>
            <a:ext cx="734060" cy="833562"/>
          </a:xfrm>
          <a:prstGeom prst="rect">
            <a:avLst/>
          </a:prstGeom>
        </p:spPr>
        <p:txBody>
          <a:bodyPr vert="horz" wrap="square" lIns="0" tIns="0" rIns="0" bIns="0" rtlCol="0">
            <a:spAutoFit/>
          </a:bodyPr>
          <a:lstStyle/>
          <a:p>
            <a:pPr marR="43815" algn="r">
              <a:tabLst>
                <a:tab pos="60960" algn="l"/>
              </a:tabLst>
            </a:pPr>
            <a:r>
              <a:rPr sz="1500" u="sng" spc="-145" dirty="0">
                <a:latin typeface="Times New Roman"/>
                <a:cs typeface="Times New Roman"/>
              </a:rPr>
              <a:t> 	</a:t>
            </a:r>
            <a:endParaRPr sz="1500" dirty="0">
              <a:latin typeface="Times New Roman"/>
              <a:cs typeface="Times New Roman"/>
            </a:endParaRPr>
          </a:p>
          <a:p>
            <a:pPr marR="5080" algn="r">
              <a:spcBef>
                <a:spcPts val="1080"/>
              </a:spcBef>
              <a:tabLst>
                <a:tab pos="640715" algn="l"/>
              </a:tabLst>
            </a:pPr>
            <a:r>
              <a:rPr sz="1500" spc="-570" dirty="0">
                <a:latin typeface="宋体"/>
                <a:cs typeface="宋体"/>
              </a:rPr>
              <a:t>安全意愿	</a:t>
            </a:r>
            <a:r>
              <a:rPr sz="1500" u="sng" spc="-145" dirty="0">
                <a:latin typeface="Times New Roman"/>
                <a:cs typeface="Times New Roman"/>
              </a:rPr>
              <a:t> 	</a:t>
            </a:r>
            <a:endParaRPr sz="1500" dirty="0">
              <a:latin typeface="Times New Roman"/>
              <a:cs typeface="Times New Roman"/>
            </a:endParaRPr>
          </a:p>
        </p:txBody>
      </p:sp>
      <p:sp>
        <p:nvSpPr>
          <p:cNvPr id="154" name="object 154"/>
          <p:cNvSpPr txBox="1"/>
          <p:nvPr/>
        </p:nvSpPr>
        <p:spPr>
          <a:xfrm>
            <a:off x="2497547" y="2932212"/>
            <a:ext cx="144145" cy="1403350"/>
          </a:xfrm>
          <a:prstGeom prst="rect">
            <a:avLst/>
          </a:prstGeom>
        </p:spPr>
        <p:txBody>
          <a:bodyPr vert="horz" wrap="square" lIns="0" tIns="0" rIns="0" bIns="0" rtlCol="0">
            <a:spAutoFit/>
          </a:bodyPr>
          <a:lstStyle/>
          <a:p>
            <a:pPr marL="12700" marR="5080" algn="just">
              <a:lnSpc>
                <a:spcPct val="102200"/>
              </a:lnSpc>
            </a:pPr>
            <a:r>
              <a:rPr sz="1500" spc="-390" dirty="0">
                <a:latin typeface="宋体"/>
                <a:cs typeface="宋体"/>
              </a:rPr>
              <a:t>个  体  安  全  文  化</a:t>
            </a:r>
            <a:endParaRPr sz="1500">
              <a:latin typeface="宋体"/>
              <a:cs typeface="宋体"/>
            </a:endParaRPr>
          </a:p>
        </p:txBody>
      </p:sp>
      <p:sp>
        <p:nvSpPr>
          <p:cNvPr id="155" name="object 155"/>
          <p:cNvSpPr/>
          <p:nvPr/>
        </p:nvSpPr>
        <p:spPr>
          <a:xfrm>
            <a:off x="9685540" y="1567254"/>
            <a:ext cx="630555" cy="344805"/>
          </a:xfrm>
          <a:custGeom>
            <a:avLst/>
            <a:gdLst/>
            <a:ahLst/>
            <a:cxnLst/>
            <a:rect l="l" t="t" r="r" b="b"/>
            <a:pathLst>
              <a:path w="630554" h="344805">
                <a:moveTo>
                  <a:pt x="0" y="344815"/>
                </a:moveTo>
                <a:lnTo>
                  <a:pt x="630358" y="344815"/>
                </a:lnTo>
                <a:lnTo>
                  <a:pt x="630358" y="0"/>
                </a:lnTo>
                <a:lnTo>
                  <a:pt x="0" y="0"/>
                </a:lnTo>
                <a:lnTo>
                  <a:pt x="0" y="344815"/>
                </a:lnTo>
              </a:path>
            </a:pathLst>
          </a:custGeom>
          <a:ln w="3175">
            <a:solidFill>
              <a:srgbClr val="000000"/>
            </a:solidFill>
          </a:ln>
        </p:spPr>
        <p:txBody>
          <a:bodyPr wrap="square" lIns="0" tIns="0" rIns="0" bIns="0" rtlCol="0"/>
          <a:lstStyle/>
          <a:p>
            <a:endParaRPr/>
          </a:p>
        </p:txBody>
      </p:sp>
      <p:sp>
        <p:nvSpPr>
          <p:cNvPr id="156" name="object 156"/>
          <p:cNvSpPr txBox="1"/>
          <p:nvPr/>
        </p:nvSpPr>
        <p:spPr>
          <a:xfrm>
            <a:off x="9749854" y="1607481"/>
            <a:ext cx="501650" cy="231140"/>
          </a:xfrm>
          <a:prstGeom prst="rect">
            <a:avLst/>
          </a:prstGeom>
        </p:spPr>
        <p:txBody>
          <a:bodyPr vert="horz" wrap="square" lIns="0" tIns="0" rIns="0" bIns="0" rtlCol="0">
            <a:spAutoFit/>
          </a:bodyPr>
          <a:lstStyle/>
          <a:p>
            <a:pPr marL="12700"/>
            <a:r>
              <a:rPr sz="1500" spc="-570" dirty="0">
                <a:latin typeface="宋体"/>
                <a:cs typeface="宋体"/>
              </a:rPr>
              <a:t>管理目的</a:t>
            </a:r>
            <a:endParaRPr sz="1500" dirty="0">
              <a:latin typeface="宋体"/>
              <a:cs typeface="宋体"/>
            </a:endParaRPr>
          </a:p>
        </p:txBody>
      </p:sp>
      <p:sp>
        <p:nvSpPr>
          <p:cNvPr id="157" name="object 157"/>
          <p:cNvSpPr/>
          <p:nvPr/>
        </p:nvSpPr>
        <p:spPr>
          <a:xfrm>
            <a:off x="9178303" y="1739600"/>
            <a:ext cx="507365" cy="0"/>
          </a:xfrm>
          <a:custGeom>
            <a:avLst/>
            <a:gdLst/>
            <a:ahLst/>
            <a:cxnLst/>
            <a:rect l="l" t="t" r="r" b="b"/>
            <a:pathLst>
              <a:path w="507365">
                <a:moveTo>
                  <a:pt x="507236" y="0"/>
                </a:moveTo>
                <a:lnTo>
                  <a:pt x="0" y="0"/>
                </a:lnTo>
                <a:lnTo>
                  <a:pt x="0" y="0"/>
                </a:lnTo>
              </a:path>
            </a:pathLst>
          </a:custGeom>
          <a:ln w="3175">
            <a:solidFill>
              <a:srgbClr val="000000"/>
            </a:solidFill>
          </a:ln>
        </p:spPr>
        <p:txBody>
          <a:bodyPr wrap="square" lIns="0" tIns="0" rIns="0" bIns="0" rtlCol="0"/>
          <a:lstStyle/>
          <a:p>
            <a:endParaRPr/>
          </a:p>
        </p:txBody>
      </p:sp>
      <p:sp>
        <p:nvSpPr>
          <p:cNvPr id="158" name="object 158"/>
          <p:cNvSpPr/>
          <p:nvPr/>
        </p:nvSpPr>
        <p:spPr>
          <a:xfrm>
            <a:off x="9139239" y="1697273"/>
            <a:ext cx="52069" cy="85090"/>
          </a:xfrm>
          <a:custGeom>
            <a:avLst/>
            <a:gdLst/>
            <a:ahLst/>
            <a:cxnLst/>
            <a:rect l="l" t="t" r="r" b="b"/>
            <a:pathLst>
              <a:path w="52070" h="85089">
                <a:moveTo>
                  <a:pt x="51590" y="0"/>
                </a:moveTo>
                <a:lnTo>
                  <a:pt x="0" y="42326"/>
                </a:lnTo>
                <a:lnTo>
                  <a:pt x="51590" y="84653"/>
                </a:lnTo>
                <a:lnTo>
                  <a:pt x="47004" y="63934"/>
                </a:lnTo>
                <a:lnTo>
                  <a:pt x="45475" y="42326"/>
                </a:lnTo>
                <a:lnTo>
                  <a:pt x="47004" y="20718"/>
                </a:lnTo>
                <a:lnTo>
                  <a:pt x="51590" y="0"/>
                </a:lnTo>
                <a:close/>
              </a:path>
            </a:pathLst>
          </a:custGeom>
          <a:solidFill>
            <a:srgbClr val="000000"/>
          </a:solidFill>
        </p:spPr>
        <p:txBody>
          <a:bodyPr wrap="square" lIns="0" tIns="0" rIns="0" bIns="0" rtlCol="0"/>
          <a:lstStyle/>
          <a:p>
            <a:endParaRPr/>
          </a:p>
        </p:txBody>
      </p:sp>
      <p:sp>
        <p:nvSpPr>
          <p:cNvPr id="159" name="object 159"/>
          <p:cNvSpPr/>
          <p:nvPr/>
        </p:nvSpPr>
        <p:spPr>
          <a:xfrm>
            <a:off x="9856026" y="1929219"/>
            <a:ext cx="331470" cy="517525"/>
          </a:xfrm>
          <a:custGeom>
            <a:avLst/>
            <a:gdLst/>
            <a:ahLst/>
            <a:cxnLst/>
            <a:rect l="l" t="t" r="r" b="b"/>
            <a:pathLst>
              <a:path w="331470" h="517525">
                <a:moveTo>
                  <a:pt x="165669" y="0"/>
                </a:moveTo>
                <a:lnTo>
                  <a:pt x="0" y="197645"/>
                </a:lnTo>
                <a:lnTo>
                  <a:pt x="63302" y="517162"/>
                </a:lnTo>
                <a:lnTo>
                  <a:pt x="268109" y="517162"/>
                </a:lnTo>
                <a:lnTo>
                  <a:pt x="331412" y="197645"/>
                </a:lnTo>
                <a:lnTo>
                  <a:pt x="165669" y="0"/>
                </a:lnTo>
              </a:path>
            </a:pathLst>
          </a:custGeom>
          <a:ln w="3175">
            <a:solidFill>
              <a:srgbClr val="000000"/>
            </a:solidFill>
          </a:ln>
        </p:spPr>
        <p:txBody>
          <a:bodyPr wrap="square" lIns="0" tIns="0" rIns="0" bIns="0" rtlCol="0"/>
          <a:lstStyle/>
          <a:p>
            <a:endParaRPr/>
          </a:p>
        </p:txBody>
      </p:sp>
      <p:sp>
        <p:nvSpPr>
          <p:cNvPr id="160" name="object 160"/>
          <p:cNvSpPr txBox="1"/>
          <p:nvPr/>
        </p:nvSpPr>
        <p:spPr>
          <a:xfrm>
            <a:off x="9979345" y="2055802"/>
            <a:ext cx="85090" cy="230832"/>
          </a:xfrm>
          <a:prstGeom prst="rect">
            <a:avLst/>
          </a:prstGeom>
        </p:spPr>
        <p:txBody>
          <a:bodyPr vert="horz" wrap="square" lIns="0" tIns="0" rIns="0" bIns="0" rtlCol="0">
            <a:spAutoFit/>
          </a:bodyPr>
          <a:lstStyle/>
          <a:p>
            <a:pPr marL="12700"/>
            <a:r>
              <a:rPr sz="1500" b="1" spc="-285" dirty="0">
                <a:latin typeface="Times New Roman"/>
                <a:cs typeface="Times New Roman"/>
              </a:rPr>
              <a:t>5</a:t>
            </a:r>
            <a:endParaRPr sz="1500">
              <a:latin typeface="Times New Roman"/>
              <a:cs typeface="Times New Roman"/>
            </a:endParaRPr>
          </a:p>
        </p:txBody>
      </p:sp>
      <p:sp>
        <p:nvSpPr>
          <p:cNvPr id="161" name="object 161"/>
          <p:cNvSpPr/>
          <p:nvPr/>
        </p:nvSpPr>
        <p:spPr>
          <a:xfrm>
            <a:off x="3509006" y="3352266"/>
            <a:ext cx="52069" cy="85090"/>
          </a:xfrm>
          <a:custGeom>
            <a:avLst/>
            <a:gdLst/>
            <a:ahLst/>
            <a:cxnLst/>
            <a:rect l="l" t="t" r="r" b="b"/>
            <a:pathLst>
              <a:path w="52069" h="85089">
                <a:moveTo>
                  <a:pt x="0" y="0"/>
                </a:moveTo>
                <a:lnTo>
                  <a:pt x="4586" y="20718"/>
                </a:lnTo>
                <a:lnTo>
                  <a:pt x="6115" y="42326"/>
                </a:lnTo>
                <a:lnTo>
                  <a:pt x="4586" y="63934"/>
                </a:lnTo>
                <a:lnTo>
                  <a:pt x="0" y="84653"/>
                </a:lnTo>
                <a:lnTo>
                  <a:pt x="51590" y="42326"/>
                </a:lnTo>
                <a:lnTo>
                  <a:pt x="0" y="0"/>
                </a:lnTo>
                <a:close/>
              </a:path>
            </a:pathLst>
          </a:custGeom>
          <a:solidFill>
            <a:srgbClr val="000000"/>
          </a:solidFill>
        </p:spPr>
        <p:txBody>
          <a:bodyPr wrap="square" lIns="0" tIns="0" rIns="0" bIns="0" rtlCol="0"/>
          <a:lstStyle/>
          <a:p>
            <a:endParaRPr/>
          </a:p>
        </p:txBody>
      </p:sp>
      <p:sp>
        <p:nvSpPr>
          <p:cNvPr id="162" name="object 162"/>
          <p:cNvSpPr/>
          <p:nvPr/>
        </p:nvSpPr>
        <p:spPr>
          <a:xfrm>
            <a:off x="3350453" y="3696960"/>
            <a:ext cx="52069" cy="85090"/>
          </a:xfrm>
          <a:custGeom>
            <a:avLst/>
            <a:gdLst/>
            <a:ahLst/>
            <a:cxnLst/>
            <a:rect l="l" t="t" r="r" b="b"/>
            <a:pathLst>
              <a:path w="52069" h="85089">
                <a:moveTo>
                  <a:pt x="51590" y="0"/>
                </a:moveTo>
                <a:lnTo>
                  <a:pt x="0" y="42326"/>
                </a:lnTo>
                <a:lnTo>
                  <a:pt x="51590" y="84653"/>
                </a:lnTo>
                <a:lnTo>
                  <a:pt x="47046" y="63934"/>
                </a:lnTo>
                <a:lnTo>
                  <a:pt x="45531" y="42326"/>
                </a:lnTo>
                <a:lnTo>
                  <a:pt x="47046" y="20718"/>
                </a:lnTo>
                <a:lnTo>
                  <a:pt x="51590" y="0"/>
                </a:lnTo>
                <a:close/>
              </a:path>
            </a:pathLst>
          </a:custGeom>
          <a:solidFill>
            <a:srgbClr val="000000"/>
          </a:solidFill>
        </p:spPr>
        <p:txBody>
          <a:bodyPr wrap="square" lIns="0" tIns="0" rIns="0" bIns="0" rtlCol="0"/>
          <a:lstStyle/>
          <a:p>
            <a:endParaRPr/>
          </a:p>
        </p:txBody>
      </p:sp>
      <p:sp>
        <p:nvSpPr>
          <p:cNvPr id="163" name="object 163"/>
          <p:cNvSpPr/>
          <p:nvPr/>
        </p:nvSpPr>
        <p:spPr>
          <a:xfrm>
            <a:off x="2236859" y="3696960"/>
            <a:ext cx="52069" cy="85090"/>
          </a:xfrm>
          <a:custGeom>
            <a:avLst/>
            <a:gdLst/>
            <a:ahLst/>
            <a:cxnLst/>
            <a:rect l="l" t="t" r="r" b="b"/>
            <a:pathLst>
              <a:path w="52070" h="85089">
                <a:moveTo>
                  <a:pt x="51590" y="0"/>
                </a:moveTo>
                <a:lnTo>
                  <a:pt x="0" y="42326"/>
                </a:lnTo>
                <a:lnTo>
                  <a:pt x="51590" y="84653"/>
                </a:lnTo>
                <a:lnTo>
                  <a:pt x="47021" y="63934"/>
                </a:lnTo>
                <a:lnTo>
                  <a:pt x="45497" y="42326"/>
                </a:lnTo>
                <a:lnTo>
                  <a:pt x="47021" y="20718"/>
                </a:lnTo>
                <a:lnTo>
                  <a:pt x="51590" y="0"/>
                </a:lnTo>
                <a:close/>
              </a:path>
            </a:pathLst>
          </a:custGeom>
          <a:solidFill>
            <a:srgbClr val="000000"/>
          </a:solidFill>
        </p:spPr>
        <p:txBody>
          <a:bodyPr wrap="square" lIns="0" tIns="0" rIns="0" bIns="0" rtlCol="0"/>
          <a:lstStyle/>
          <a:p>
            <a:endParaRPr/>
          </a:p>
        </p:txBody>
      </p:sp>
      <p:sp>
        <p:nvSpPr>
          <p:cNvPr id="164" name="object 164"/>
          <p:cNvSpPr/>
          <p:nvPr/>
        </p:nvSpPr>
        <p:spPr>
          <a:xfrm>
            <a:off x="2877683" y="3000275"/>
            <a:ext cx="0" cy="61594"/>
          </a:xfrm>
          <a:custGeom>
            <a:avLst/>
            <a:gdLst/>
            <a:ahLst/>
            <a:cxnLst/>
            <a:rect l="l" t="t" r="r" b="b"/>
            <a:pathLst>
              <a:path h="61594">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165" name="object 165"/>
          <p:cNvSpPr/>
          <p:nvPr/>
        </p:nvSpPr>
        <p:spPr>
          <a:xfrm>
            <a:off x="2862562" y="3049657"/>
            <a:ext cx="30480" cy="50165"/>
          </a:xfrm>
          <a:custGeom>
            <a:avLst/>
            <a:gdLst/>
            <a:ahLst/>
            <a:cxnLst/>
            <a:rect l="l" t="t" r="r" b="b"/>
            <a:pathLst>
              <a:path w="30480" h="50164">
                <a:moveTo>
                  <a:pt x="0" y="0"/>
                </a:moveTo>
                <a:lnTo>
                  <a:pt x="15121" y="49624"/>
                </a:lnTo>
                <a:lnTo>
                  <a:pt x="28463" y="5838"/>
                </a:lnTo>
                <a:lnTo>
                  <a:pt x="15149" y="5838"/>
                </a:lnTo>
                <a:lnTo>
                  <a:pt x="7425" y="4378"/>
                </a:lnTo>
                <a:lnTo>
                  <a:pt x="0" y="0"/>
                </a:lnTo>
                <a:close/>
              </a:path>
              <a:path w="30480" h="50164">
                <a:moveTo>
                  <a:pt x="30242" y="0"/>
                </a:moveTo>
                <a:lnTo>
                  <a:pt x="22859" y="4378"/>
                </a:lnTo>
                <a:lnTo>
                  <a:pt x="15149" y="5838"/>
                </a:lnTo>
                <a:lnTo>
                  <a:pt x="28463" y="5838"/>
                </a:lnTo>
                <a:lnTo>
                  <a:pt x="30242" y="0"/>
                </a:lnTo>
                <a:close/>
              </a:path>
            </a:pathLst>
          </a:custGeom>
          <a:solidFill>
            <a:srgbClr val="000000"/>
          </a:solidFill>
        </p:spPr>
        <p:txBody>
          <a:bodyPr wrap="square" lIns="0" tIns="0" rIns="0" bIns="0" rtlCol="0"/>
          <a:lstStyle/>
          <a:p>
            <a:endParaRPr/>
          </a:p>
        </p:txBody>
      </p:sp>
      <p:sp>
        <p:nvSpPr>
          <p:cNvPr id="166" name="object 166"/>
          <p:cNvSpPr/>
          <p:nvPr/>
        </p:nvSpPr>
        <p:spPr>
          <a:xfrm>
            <a:off x="3085752" y="3037858"/>
            <a:ext cx="0" cy="61594"/>
          </a:xfrm>
          <a:custGeom>
            <a:avLst/>
            <a:gdLst/>
            <a:ahLst/>
            <a:cxnLst/>
            <a:rect l="l" t="t" r="r" b="b"/>
            <a:pathLst>
              <a:path h="61594">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167" name="object 167"/>
          <p:cNvSpPr/>
          <p:nvPr/>
        </p:nvSpPr>
        <p:spPr>
          <a:xfrm>
            <a:off x="3070630" y="3000276"/>
            <a:ext cx="30480" cy="50165"/>
          </a:xfrm>
          <a:custGeom>
            <a:avLst/>
            <a:gdLst/>
            <a:ahLst/>
            <a:cxnLst/>
            <a:rect l="l" t="t" r="r" b="b"/>
            <a:pathLst>
              <a:path w="30480" h="50164">
                <a:moveTo>
                  <a:pt x="15121" y="0"/>
                </a:moveTo>
                <a:lnTo>
                  <a:pt x="0" y="49624"/>
                </a:lnTo>
                <a:lnTo>
                  <a:pt x="7383" y="45245"/>
                </a:lnTo>
                <a:lnTo>
                  <a:pt x="15093" y="43786"/>
                </a:lnTo>
                <a:lnTo>
                  <a:pt x="28463" y="43786"/>
                </a:lnTo>
                <a:lnTo>
                  <a:pt x="15121" y="0"/>
                </a:lnTo>
                <a:close/>
              </a:path>
              <a:path w="30480" h="50164">
                <a:moveTo>
                  <a:pt x="28463" y="43786"/>
                </a:moveTo>
                <a:lnTo>
                  <a:pt x="15093" y="43786"/>
                </a:lnTo>
                <a:lnTo>
                  <a:pt x="22817" y="45245"/>
                </a:lnTo>
                <a:lnTo>
                  <a:pt x="30242" y="49624"/>
                </a:lnTo>
                <a:lnTo>
                  <a:pt x="28463" y="43786"/>
                </a:lnTo>
                <a:close/>
              </a:path>
            </a:pathLst>
          </a:custGeom>
          <a:solidFill>
            <a:srgbClr val="000000"/>
          </a:solidFill>
        </p:spPr>
        <p:txBody>
          <a:bodyPr wrap="square" lIns="0" tIns="0" rIns="0" bIns="0" rtlCol="0"/>
          <a:lstStyle/>
          <a:p>
            <a:endParaRPr/>
          </a:p>
        </p:txBody>
      </p:sp>
      <p:sp>
        <p:nvSpPr>
          <p:cNvPr id="168" name="object 168"/>
          <p:cNvSpPr/>
          <p:nvPr/>
        </p:nvSpPr>
        <p:spPr>
          <a:xfrm>
            <a:off x="2877683" y="3394593"/>
            <a:ext cx="0" cy="61594"/>
          </a:xfrm>
          <a:custGeom>
            <a:avLst/>
            <a:gdLst/>
            <a:ahLst/>
            <a:cxnLst/>
            <a:rect l="l" t="t" r="r" b="b"/>
            <a:pathLst>
              <a:path h="61595">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169" name="object 169"/>
          <p:cNvSpPr/>
          <p:nvPr/>
        </p:nvSpPr>
        <p:spPr>
          <a:xfrm>
            <a:off x="2862562" y="3443975"/>
            <a:ext cx="30480" cy="50165"/>
          </a:xfrm>
          <a:custGeom>
            <a:avLst/>
            <a:gdLst/>
            <a:ahLst/>
            <a:cxnLst/>
            <a:rect l="l" t="t" r="r" b="b"/>
            <a:pathLst>
              <a:path w="30480" h="50164">
                <a:moveTo>
                  <a:pt x="0" y="0"/>
                </a:moveTo>
                <a:lnTo>
                  <a:pt x="15121" y="49624"/>
                </a:lnTo>
                <a:lnTo>
                  <a:pt x="28463" y="5838"/>
                </a:lnTo>
                <a:lnTo>
                  <a:pt x="15149" y="5838"/>
                </a:lnTo>
                <a:lnTo>
                  <a:pt x="7425" y="4378"/>
                </a:lnTo>
                <a:lnTo>
                  <a:pt x="0" y="0"/>
                </a:lnTo>
                <a:close/>
              </a:path>
              <a:path w="30480" h="50164">
                <a:moveTo>
                  <a:pt x="30242" y="0"/>
                </a:moveTo>
                <a:lnTo>
                  <a:pt x="22859" y="4378"/>
                </a:lnTo>
                <a:lnTo>
                  <a:pt x="15149" y="5838"/>
                </a:lnTo>
                <a:lnTo>
                  <a:pt x="28463" y="5838"/>
                </a:lnTo>
                <a:lnTo>
                  <a:pt x="30242" y="0"/>
                </a:lnTo>
                <a:close/>
              </a:path>
            </a:pathLst>
          </a:custGeom>
          <a:solidFill>
            <a:srgbClr val="000000"/>
          </a:solidFill>
        </p:spPr>
        <p:txBody>
          <a:bodyPr wrap="square" lIns="0" tIns="0" rIns="0" bIns="0" rtlCol="0"/>
          <a:lstStyle/>
          <a:p>
            <a:endParaRPr/>
          </a:p>
        </p:txBody>
      </p:sp>
      <p:sp>
        <p:nvSpPr>
          <p:cNvPr id="170" name="object 170"/>
          <p:cNvSpPr/>
          <p:nvPr/>
        </p:nvSpPr>
        <p:spPr>
          <a:xfrm>
            <a:off x="3085752" y="3432176"/>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171" name="object 171"/>
          <p:cNvSpPr/>
          <p:nvPr/>
        </p:nvSpPr>
        <p:spPr>
          <a:xfrm>
            <a:off x="3070630" y="3394594"/>
            <a:ext cx="30480" cy="50165"/>
          </a:xfrm>
          <a:custGeom>
            <a:avLst/>
            <a:gdLst/>
            <a:ahLst/>
            <a:cxnLst/>
            <a:rect l="l" t="t" r="r" b="b"/>
            <a:pathLst>
              <a:path w="30480" h="50164">
                <a:moveTo>
                  <a:pt x="15121" y="0"/>
                </a:moveTo>
                <a:lnTo>
                  <a:pt x="0" y="49624"/>
                </a:lnTo>
                <a:lnTo>
                  <a:pt x="7383" y="45177"/>
                </a:lnTo>
                <a:lnTo>
                  <a:pt x="15093" y="43694"/>
                </a:lnTo>
                <a:lnTo>
                  <a:pt x="28436" y="43694"/>
                </a:lnTo>
                <a:lnTo>
                  <a:pt x="15121" y="0"/>
                </a:lnTo>
                <a:close/>
              </a:path>
              <a:path w="30480" h="50164">
                <a:moveTo>
                  <a:pt x="28436" y="43694"/>
                </a:moveTo>
                <a:lnTo>
                  <a:pt x="15093" y="43694"/>
                </a:lnTo>
                <a:lnTo>
                  <a:pt x="22817" y="45177"/>
                </a:lnTo>
                <a:lnTo>
                  <a:pt x="30242" y="49624"/>
                </a:lnTo>
                <a:lnTo>
                  <a:pt x="28436" y="43694"/>
                </a:lnTo>
                <a:close/>
              </a:path>
            </a:pathLst>
          </a:custGeom>
          <a:solidFill>
            <a:srgbClr val="000000"/>
          </a:solidFill>
        </p:spPr>
        <p:txBody>
          <a:bodyPr wrap="square" lIns="0" tIns="0" rIns="0" bIns="0" rtlCol="0"/>
          <a:lstStyle/>
          <a:p>
            <a:endParaRPr/>
          </a:p>
        </p:txBody>
      </p:sp>
      <p:sp>
        <p:nvSpPr>
          <p:cNvPr id="172" name="object 172"/>
          <p:cNvSpPr/>
          <p:nvPr/>
        </p:nvSpPr>
        <p:spPr>
          <a:xfrm>
            <a:off x="2879833" y="3812750"/>
            <a:ext cx="0" cy="61594"/>
          </a:xfrm>
          <a:custGeom>
            <a:avLst/>
            <a:gdLst/>
            <a:ahLst/>
            <a:cxnLst/>
            <a:rect l="l" t="t" r="r" b="b"/>
            <a:pathLst>
              <a:path h="61595">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173" name="object 173"/>
          <p:cNvSpPr/>
          <p:nvPr/>
        </p:nvSpPr>
        <p:spPr>
          <a:xfrm>
            <a:off x="2864711" y="3862132"/>
            <a:ext cx="30480" cy="50165"/>
          </a:xfrm>
          <a:custGeom>
            <a:avLst/>
            <a:gdLst/>
            <a:ahLst/>
            <a:cxnLst/>
            <a:rect l="l" t="t" r="r" b="b"/>
            <a:pathLst>
              <a:path w="30480" h="50164">
                <a:moveTo>
                  <a:pt x="0" y="0"/>
                </a:moveTo>
                <a:lnTo>
                  <a:pt x="15121" y="49624"/>
                </a:lnTo>
                <a:lnTo>
                  <a:pt x="28463" y="5838"/>
                </a:lnTo>
                <a:lnTo>
                  <a:pt x="15093" y="5838"/>
                </a:lnTo>
                <a:lnTo>
                  <a:pt x="7383" y="4378"/>
                </a:lnTo>
                <a:lnTo>
                  <a:pt x="0" y="0"/>
                </a:lnTo>
                <a:close/>
              </a:path>
              <a:path w="30480" h="50164">
                <a:moveTo>
                  <a:pt x="30242" y="0"/>
                </a:moveTo>
                <a:lnTo>
                  <a:pt x="22817" y="4378"/>
                </a:lnTo>
                <a:lnTo>
                  <a:pt x="15093" y="5838"/>
                </a:lnTo>
                <a:lnTo>
                  <a:pt x="28463" y="5838"/>
                </a:lnTo>
                <a:lnTo>
                  <a:pt x="30242" y="0"/>
                </a:lnTo>
                <a:close/>
              </a:path>
            </a:pathLst>
          </a:custGeom>
          <a:solidFill>
            <a:srgbClr val="000000"/>
          </a:solidFill>
        </p:spPr>
        <p:txBody>
          <a:bodyPr wrap="square" lIns="0" tIns="0" rIns="0" bIns="0" rtlCol="0"/>
          <a:lstStyle/>
          <a:p>
            <a:endParaRPr/>
          </a:p>
        </p:txBody>
      </p:sp>
      <p:sp>
        <p:nvSpPr>
          <p:cNvPr id="174" name="object 174"/>
          <p:cNvSpPr/>
          <p:nvPr/>
        </p:nvSpPr>
        <p:spPr>
          <a:xfrm>
            <a:off x="3087827" y="3850333"/>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175" name="object 175"/>
          <p:cNvSpPr/>
          <p:nvPr/>
        </p:nvSpPr>
        <p:spPr>
          <a:xfrm>
            <a:off x="3072706" y="3812751"/>
            <a:ext cx="30480" cy="50165"/>
          </a:xfrm>
          <a:custGeom>
            <a:avLst/>
            <a:gdLst/>
            <a:ahLst/>
            <a:cxnLst/>
            <a:rect l="l" t="t" r="r" b="b"/>
            <a:pathLst>
              <a:path w="30480" h="50164">
                <a:moveTo>
                  <a:pt x="15121" y="0"/>
                </a:moveTo>
                <a:lnTo>
                  <a:pt x="0" y="49624"/>
                </a:lnTo>
                <a:lnTo>
                  <a:pt x="7425" y="45245"/>
                </a:lnTo>
                <a:lnTo>
                  <a:pt x="15149" y="43786"/>
                </a:lnTo>
                <a:lnTo>
                  <a:pt x="28463" y="43786"/>
                </a:lnTo>
                <a:lnTo>
                  <a:pt x="15121" y="0"/>
                </a:lnTo>
                <a:close/>
              </a:path>
              <a:path w="30480" h="50164">
                <a:moveTo>
                  <a:pt x="28463" y="43786"/>
                </a:moveTo>
                <a:lnTo>
                  <a:pt x="15149" y="43786"/>
                </a:lnTo>
                <a:lnTo>
                  <a:pt x="22859" y="45245"/>
                </a:lnTo>
                <a:lnTo>
                  <a:pt x="30242" y="49624"/>
                </a:lnTo>
                <a:lnTo>
                  <a:pt x="28463" y="43786"/>
                </a:lnTo>
                <a:close/>
              </a:path>
            </a:pathLst>
          </a:custGeom>
          <a:solidFill>
            <a:srgbClr val="000000"/>
          </a:solidFill>
        </p:spPr>
        <p:txBody>
          <a:bodyPr wrap="square" lIns="0" tIns="0" rIns="0" bIns="0" rtlCol="0"/>
          <a:lstStyle/>
          <a:p>
            <a:endParaRPr/>
          </a:p>
        </p:txBody>
      </p:sp>
      <p:sp>
        <p:nvSpPr>
          <p:cNvPr id="176" name="object 176"/>
          <p:cNvSpPr/>
          <p:nvPr/>
        </p:nvSpPr>
        <p:spPr>
          <a:xfrm>
            <a:off x="2879833" y="4256449"/>
            <a:ext cx="0" cy="61594"/>
          </a:xfrm>
          <a:custGeom>
            <a:avLst/>
            <a:gdLst/>
            <a:ahLst/>
            <a:cxnLst/>
            <a:rect l="l" t="t" r="r" b="b"/>
            <a:pathLst>
              <a:path h="61595">
                <a:moveTo>
                  <a:pt x="0" y="0"/>
                </a:moveTo>
                <a:lnTo>
                  <a:pt x="0" y="61422"/>
                </a:lnTo>
                <a:lnTo>
                  <a:pt x="0" y="61422"/>
                </a:lnTo>
              </a:path>
            </a:pathLst>
          </a:custGeom>
          <a:ln w="3175">
            <a:solidFill>
              <a:srgbClr val="000000"/>
            </a:solidFill>
          </a:ln>
        </p:spPr>
        <p:txBody>
          <a:bodyPr wrap="square" lIns="0" tIns="0" rIns="0" bIns="0" rtlCol="0"/>
          <a:lstStyle/>
          <a:p>
            <a:endParaRPr/>
          </a:p>
        </p:txBody>
      </p:sp>
      <p:sp>
        <p:nvSpPr>
          <p:cNvPr id="177" name="object 177"/>
          <p:cNvSpPr/>
          <p:nvPr/>
        </p:nvSpPr>
        <p:spPr>
          <a:xfrm>
            <a:off x="2864711" y="4305831"/>
            <a:ext cx="30480" cy="50165"/>
          </a:xfrm>
          <a:custGeom>
            <a:avLst/>
            <a:gdLst/>
            <a:ahLst/>
            <a:cxnLst/>
            <a:rect l="l" t="t" r="r" b="b"/>
            <a:pathLst>
              <a:path w="30480" h="50164">
                <a:moveTo>
                  <a:pt x="0" y="0"/>
                </a:moveTo>
                <a:lnTo>
                  <a:pt x="15121" y="49624"/>
                </a:lnTo>
                <a:lnTo>
                  <a:pt x="28463" y="5838"/>
                </a:lnTo>
                <a:lnTo>
                  <a:pt x="15093" y="5838"/>
                </a:lnTo>
                <a:lnTo>
                  <a:pt x="7383" y="4378"/>
                </a:lnTo>
                <a:lnTo>
                  <a:pt x="0" y="0"/>
                </a:lnTo>
                <a:close/>
              </a:path>
              <a:path w="30480" h="50164">
                <a:moveTo>
                  <a:pt x="30242" y="0"/>
                </a:moveTo>
                <a:lnTo>
                  <a:pt x="22817" y="4378"/>
                </a:lnTo>
                <a:lnTo>
                  <a:pt x="15093" y="5838"/>
                </a:lnTo>
                <a:lnTo>
                  <a:pt x="28463" y="5838"/>
                </a:lnTo>
                <a:lnTo>
                  <a:pt x="30242" y="0"/>
                </a:lnTo>
                <a:close/>
              </a:path>
            </a:pathLst>
          </a:custGeom>
          <a:solidFill>
            <a:srgbClr val="000000"/>
          </a:solidFill>
        </p:spPr>
        <p:txBody>
          <a:bodyPr wrap="square" lIns="0" tIns="0" rIns="0" bIns="0" rtlCol="0"/>
          <a:lstStyle/>
          <a:p>
            <a:endParaRPr/>
          </a:p>
        </p:txBody>
      </p:sp>
      <p:sp>
        <p:nvSpPr>
          <p:cNvPr id="178" name="object 178"/>
          <p:cNvSpPr/>
          <p:nvPr/>
        </p:nvSpPr>
        <p:spPr>
          <a:xfrm>
            <a:off x="3087827" y="4294032"/>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179" name="object 179"/>
          <p:cNvSpPr/>
          <p:nvPr/>
        </p:nvSpPr>
        <p:spPr>
          <a:xfrm>
            <a:off x="3072706" y="4256450"/>
            <a:ext cx="30480" cy="50165"/>
          </a:xfrm>
          <a:custGeom>
            <a:avLst/>
            <a:gdLst/>
            <a:ahLst/>
            <a:cxnLst/>
            <a:rect l="l" t="t" r="r" b="b"/>
            <a:pathLst>
              <a:path w="30480" h="50164">
                <a:moveTo>
                  <a:pt x="15121" y="0"/>
                </a:moveTo>
                <a:lnTo>
                  <a:pt x="0" y="49624"/>
                </a:lnTo>
                <a:lnTo>
                  <a:pt x="7425" y="45245"/>
                </a:lnTo>
                <a:lnTo>
                  <a:pt x="15149" y="43786"/>
                </a:lnTo>
                <a:lnTo>
                  <a:pt x="28463" y="43786"/>
                </a:lnTo>
                <a:lnTo>
                  <a:pt x="15121" y="0"/>
                </a:lnTo>
                <a:close/>
              </a:path>
              <a:path w="30480" h="50164">
                <a:moveTo>
                  <a:pt x="28463" y="43786"/>
                </a:moveTo>
                <a:lnTo>
                  <a:pt x="15149" y="43786"/>
                </a:lnTo>
                <a:lnTo>
                  <a:pt x="22859" y="45245"/>
                </a:lnTo>
                <a:lnTo>
                  <a:pt x="30242" y="49624"/>
                </a:lnTo>
                <a:lnTo>
                  <a:pt x="28463" y="43786"/>
                </a:lnTo>
                <a:close/>
              </a:path>
            </a:pathLst>
          </a:custGeom>
          <a:solidFill>
            <a:srgbClr val="000000"/>
          </a:solidFill>
        </p:spPr>
        <p:txBody>
          <a:bodyPr wrap="square" lIns="0" tIns="0" rIns="0" bIns="0" rtlCol="0"/>
          <a:lstStyle/>
          <a:p>
            <a:endParaRPr/>
          </a:p>
        </p:txBody>
      </p:sp>
      <p:sp>
        <p:nvSpPr>
          <p:cNvPr id="180" name="object 180"/>
          <p:cNvSpPr/>
          <p:nvPr/>
        </p:nvSpPr>
        <p:spPr>
          <a:xfrm>
            <a:off x="2699117" y="4732903"/>
            <a:ext cx="546735" cy="282575"/>
          </a:xfrm>
          <a:custGeom>
            <a:avLst/>
            <a:gdLst/>
            <a:ahLst/>
            <a:cxnLst/>
            <a:rect l="l" t="t" r="r" b="b"/>
            <a:pathLst>
              <a:path w="546735" h="282575">
                <a:moveTo>
                  <a:pt x="0" y="282079"/>
                </a:moveTo>
                <a:lnTo>
                  <a:pt x="546300" y="282079"/>
                </a:lnTo>
                <a:lnTo>
                  <a:pt x="546300" y="0"/>
                </a:lnTo>
                <a:lnTo>
                  <a:pt x="0" y="0"/>
                </a:lnTo>
                <a:lnTo>
                  <a:pt x="0" y="282079"/>
                </a:lnTo>
              </a:path>
            </a:pathLst>
          </a:custGeom>
          <a:ln w="3175">
            <a:solidFill>
              <a:srgbClr val="000000"/>
            </a:solidFill>
            <a:prstDash val="dash"/>
          </a:ln>
        </p:spPr>
        <p:txBody>
          <a:bodyPr wrap="square" lIns="0" tIns="0" rIns="0" bIns="0" rtlCol="0"/>
          <a:lstStyle/>
          <a:p>
            <a:endParaRPr/>
          </a:p>
        </p:txBody>
      </p:sp>
      <p:sp>
        <p:nvSpPr>
          <p:cNvPr id="181" name="object 181"/>
          <p:cNvSpPr txBox="1"/>
          <p:nvPr/>
        </p:nvSpPr>
        <p:spPr>
          <a:xfrm>
            <a:off x="2732818" y="4368865"/>
            <a:ext cx="500380" cy="603885"/>
          </a:xfrm>
          <a:prstGeom prst="rect">
            <a:avLst/>
          </a:prstGeom>
        </p:spPr>
        <p:txBody>
          <a:bodyPr vert="horz" wrap="square" lIns="0" tIns="0" rIns="0" bIns="0" rtlCol="0">
            <a:spAutoFit/>
          </a:bodyPr>
          <a:lstStyle/>
          <a:p>
            <a:pPr algn="ctr">
              <a:lnSpc>
                <a:spcPct val="100000"/>
              </a:lnSpc>
            </a:pPr>
            <a:r>
              <a:rPr sz="1500" spc="-570" dirty="0">
                <a:latin typeface="宋体"/>
                <a:cs typeface="宋体"/>
              </a:rPr>
              <a:t>安全技能</a:t>
            </a:r>
            <a:endParaRPr sz="1500">
              <a:latin typeface="宋体"/>
              <a:cs typeface="宋体"/>
            </a:endParaRPr>
          </a:p>
          <a:p>
            <a:pPr marR="13335" algn="ctr">
              <a:spcBef>
                <a:spcPts val="1135"/>
              </a:spcBef>
            </a:pPr>
            <a:r>
              <a:rPr sz="1500" spc="-570" dirty="0">
                <a:latin typeface="宋体"/>
                <a:cs typeface="宋体"/>
              </a:rPr>
              <a:t>…</a:t>
            </a:r>
            <a:endParaRPr sz="1500">
              <a:latin typeface="宋体"/>
              <a:cs typeface="宋体"/>
            </a:endParaRPr>
          </a:p>
        </p:txBody>
      </p:sp>
      <p:sp>
        <p:nvSpPr>
          <p:cNvPr id="182" name="object 182"/>
          <p:cNvSpPr/>
          <p:nvPr/>
        </p:nvSpPr>
        <p:spPr>
          <a:xfrm>
            <a:off x="2866343" y="4662073"/>
            <a:ext cx="1905" cy="0"/>
          </a:xfrm>
          <a:custGeom>
            <a:avLst/>
            <a:gdLst/>
            <a:ahLst/>
            <a:cxnLst/>
            <a:rect l="l" t="t" r="r" b="b"/>
            <a:pathLst>
              <a:path w="1905">
                <a:moveTo>
                  <a:pt x="0" y="0"/>
                </a:moveTo>
                <a:lnTo>
                  <a:pt x="1778" y="0"/>
                </a:lnTo>
              </a:path>
            </a:pathLst>
          </a:custGeom>
          <a:ln w="40149">
            <a:solidFill>
              <a:srgbClr val="000000"/>
            </a:solidFill>
          </a:ln>
        </p:spPr>
        <p:txBody>
          <a:bodyPr wrap="square" lIns="0" tIns="0" rIns="0" bIns="0" rtlCol="0"/>
          <a:lstStyle/>
          <a:p>
            <a:endParaRPr/>
          </a:p>
        </p:txBody>
      </p:sp>
      <p:sp>
        <p:nvSpPr>
          <p:cNvPr id="183" name="object 183"/>
          <p:cNvSpPr/>
          <p:nvPr/>
        </p:nvSpPr>
        <p:spPr>
          <a:xfrm>
            <a:off x="2852110" y="4670083"/>
            <a:ext cx="30480" cy="50165"/>
          </a:xfrm>
          <a:custGeom>
            <a:avLst/>
            <a:gdLst/>
            <a:ahLst/>
            <a:cxnLst/>
            <a:rect l="l" t="t" r="r" b="b"/>
            <a:pathLst>
              <a:path w="30480" h="50164">
                <a:moveTo>
                  <a:pt x="0" y="0"/>
                </a:moveTo>
                <a:lnTo>
                  <a:pt x="15121" y="49624"/>
                </a:lnTo>
                <a:lnTo>
                  <a:pt x="28458" y="5856"/>
                </a:lnTo>
                <a:lnTo>
                  <a:pt x="15093" y="5856"/>
                </a:lnTo>
                <a:lnTo>
                  <a:pt x="7383" y="4392"/>
                </a:lnTo>
                <a:lnTo>
                  <a:pt x="0" y="0"/>
                </a:lnTo>
                <a:close/>
              </a:path>
              <a:path w="30480" h="50164">
                <a:moveTo>
                  <a:pt x="30242" y="0"/>
                </a:moveTo>
                <a:lnTo>
                  <a:pt x="22817" y="4392"/>
                </a:lnTo>
                <a:lnTo>
                  <a:pt x="15093" y="5856"/>
                </a:lnTo>
                <a:lnTo>
                  <a:pt x="28458" y="5856"/>
                </a:lnTo>
                <a:lnTo>
                  <a:pt x="30242" y="0"/>
                </a:lnTo>
                <a:close/>
              </a:path>
            </a:pathLst>
          </a:custGeom>
          <a:solidFill>
            <a:srgbClr val="000000"/>
          </a:solidFill>
        </p:spPr>
        <p:txBody>
          <a:bodyPr wrap="square" lIns="0" tIns="0" rIns="0" bIns="0" rtlCol="0"/>
          <a:lstStyle/>
          <a:p>
            <a:endParaRPr/>
          </a:p>
        </p:txBody>
      </p:sp>
      <p:sp>
        <p:nvSpPr>
          <p:cNvPr id="184" name="object 184"/>
          <p:cNvSpPr/>
          <p:nvPr/>
        </p:nvSpPr>
        <p:spPr>
          <a:xfrm>
            <a:off x="3075226" y="4658284"/>
            <a:ext cx="0" cy="61594"/>
          </a:xfrm>
          <a:custGeom>
            <a:avLst/>
            <a:gdLst/>
            <a:ahLst/>
            <a:cxnLst/>
            <a:rect l="l" t="t" r="r" b="b"/>
            <a:pathLst>
              <a:path h="61595">
                <a:moveTo>
                  <a:pt x="0" y="61422"/>
                </a:moveTo>
                <a:lnTo>
                  <a:pt x="0" y="0"/>
                </a:lnTo>
                <a:lnTo>
                  <a:pt x="0" y="0"/>
                </a:lnTo>
              </a:path>
            </a:pathLst>
          </a:custGeom>
          <a:ln w="3175">
            <a:solidFill>
              <a:srgbClr val="000000"/>
            </a:solidFill>
          </a:ln>
        </p:spPr>
        <p:txBody>
          <a:bodyPr wrap="square" lIns="0" tIns="0" rIns="0" bIns="0" rtlCol="0"/>
          <a:lstStyle/>
          <a:p>
            <a:endParaRPr/>
          </a:p>
        </p:txBody>
      </p:sp>
      <p:sp>
        <p:nvSpPr>
          <p:cNvPr id="185" name="object 185"/>
          <p:cNvSpPr/>
          <p:nvPr/>
        </p:nvSpPr>
        <p:spPr>
          <a:xfrm>
            <a:off x="3060104" y="4620714"/>
            <a:ext cx="30480" cy="50165"/>
          </a:xfrm>
          <a:custGeom>
            <a:avLst/>
            <a:gdLst/>
            <a:ahLst/>
            <a:cxnLst/>
            <a:rect l="l" t="t" r="r" b="b"/>
            <a:pathLst>
              <a:path w="30480" h="50164">
                <a:moveTo>
                  <a:pt x="15121" y="0"/>
                </a:moveTo>
                <a:lnTo>
                  <a:pt x="0" y="49624"/>
                </a:lnTo>
                <a:lnTo>
                  <a:pt x="7393" y="45231"/>
                </a:lnTo>
                <a:lnTo>
                  <a:pt x="15121" y="43767"/>
                </a:lnTo>
                <a:lnTo>
                  <a:pt x="28458" y="43767"/>
                </a:lnTo>
                <a:lnTo>
                  <a:pt x="15121" y="0"/>
                </a:lnTo>
                <a:close/>
              </a:path>
              <a:path w="30480" h="50164">
                <a:moveTo>
                  <a:pt x="28458" y="43767"/>
                </a:moveTo>
                <a:lnTo>
                  <a:pt x="15121" y="43767"/>
                </a:lnTo>
                <a:lnTo>
                  <a:pt x="22849" y="45231"/>
                </a:lnTo>
                <a:lnTo>
                  <a:pt x="30242" y="49624"/>
                </a:lnTo>
                <a:lnTo>
                  <a:pt x="28458" y="43767"/>
                </a:lnTo>
                <a:close/>
              </a:path>
            </a:pathLst>
          </a:custGeom>
          <a:solidFill>
            <a:srgbClr val="000000"/>
          </a:solidFill>
        </p:spPr>
        <p:txBody>
          <a:bodyPr wrap="square" lIns="0" tIns="0" rIns="0" bIns="0" rtlCol="0"/>
          <a:lstStyle/>
          <a:p>
            <a:endParaRPr/>
          </a:p>
        </p:txBody>
      </p:sp>
      <p:sp>
        <p:nvSpPr>
          <p:cNvPr id="186" name="object 186"/>
          <p:cNvSpPr/>
          <p:nvPr/>
        </p:nvSpPr>
        <p:spPr>
          <a:xfrm>
            <a:off x="3289818" y="1929219"/>
            <a:ext cx="331470" cy="517525"/>
          </a:xfrm>
          <a:custGeom>
            <a:avLst/>
            <a:gdLst/>
            <a:ahLst/>
            <a:cxnLst/>
            <a:rect l="l" t="t" r="r" b="b"/>
            <a:pathLst>
              <a:path w="331469" h="517525">
                <a:moveTo>
                  <a:pt x="165743" y="0"/>
                </a:moveTo>
                <a:lnTo>
                  <a:pt x="0" y="197645"/>
                </a:lnTo>
                <a:lnTo>
                  <a:pt x="63302" y="517162"/>
                </a:lnTo>
                <a:lnTo>
                  <a:pt x="268109" y="517162"/>
                </a:lnTo>
                <a:lnTo>
                  <a:pt x="331412" y="197645"/>
                </a:lnTo>
                <a:lnTo>
                  <a:pt x="165743" y="0"/>
                </a:lnTo>
              </a:path>
            </a:pathLst>
          </a:custGeom>
          <a:ln w="3175">
            <a:solidFill>
              <a:srgbClr val="000000"/>
            </a:solidFill>
          </a:ln>
        </p:spPr>
        <p:txBody>
          <a:bodyPr wrap="square" lIns="0" tIns="0" rIns="0" bIns="0" rtlCol="0"/>
          <a:lstStyle/>
          <a:p>
            <a:endParaRPr/>
          </a:p>
        </p:txBody>
      </p:sp>
      <p:sp>
        <p:nvSpPr>
          <p:cNvPr id="187" name="object 187"/>
          <p:cNvSpPr txBox="1"/>
          <p:nvPr/>
        </p:nvSpPr>
        <p:spPr>
          <a:xfrm>
            <a:off x="3413211" y="2055802"/>
            <a:ext cx="85090" cy="230832"/>
          </a:xfrm>
          <a:prstGeom prst="rect">
            <a:avLst/>
          </a:prstGeom>
        </p:spPr>
        <p:txBody>
          <a:bodyPr vert="horz" wrap="square" lIns="0" tIns="0" rIns="0" bIns="0" rtlCol="0">
            <a:spAutoFit/>
          </a:bodyPr>
          <a:lstStyle/>
          <a:p>
            <a:pPr marL="12700"/>
            <a:r>
              <a:rPr sz="1500" b="1" spc="-285" dirty="0">
                <a:latin typeface="Times New Roman"/>
                <a:cs typeface="Times New Roman"/>
              </a:rPr>
              <a:t>1</a:t>
            </a:r>
            <a:endParaRPr sz="1500">
              <a:latin typeface="Times New Roman"/>
              <a:cs typeface="Times New Roman"/>
            </a:endParaRPr>
          </a:p>
        </p:txBody>
      </p:sp>
      <p:sp>
        <p:nvSpPr>
          <p:cNvPr id="188" name="object 188"/>
          <p:cNvSpPr/>
          <p:nvPr/>
        </p:nvSpPr>
        <p:spPr>
          <a:xfrm>
            <a:off x="4550534" y="1929219"/>
            <a:ext cx="331470" cy="517525"/>
          </a:xfrm>
          <a:custGeom>
            <a:avLst/>
            <a:gdLst/>
            <a:ahLst/>
            <a:cxnLst/>
            <a:rect l="l" t="t" r="r" b="b"/>
            <a:pathLst>
              <a:path w="331470" h="517525">
                <a:moveTo>
                  <a:pt x="165743" y="0"/>
                </a:moveTo>
                <a:lnTo>
                  <a:pt x="0" y="197645"/>
                </a:lnTo>
                <a:lnTo>
                  <a:pt x="63302" y="517162"/>
                </a:lnTo>
                <a:lnTo>
                  <a:pt x="268109" y="517162"/>
                </a:lnTo>
                <a:lnTo>
                  <a:pt x="331412" y="197645"/>
                </a:lnTo>
                <a:lnTo>
                  <a:pt x="165743" y="0"/>
                </a:lnTo>
              </a:path>
            </a:pathLst>
          </a:custGeom>
          <a:ln w="3175">
            <a:solidFill>
              <a:srgbClr val="000000"/>
            </a:solidFill>
          </a:ln>
        </p:spPr>
        <p:txBody>
          <a:bodyPr wrap="square" lIns="0" tIns="0" rIns="0" bIns="0" rtlCol="0"/>
          <a:lstStyle/>
          <a:p>
            <a:endParaRPr/>
          </a:p>
        </p:txBody>
      </p:sp>
      <p:sp>
        <p:nvSpPr>
          <p:cNvPr id="189" name="object 189"/>
          <p:cNvSpPr txBox="1"/>
          <p:nvPr/>
        </p:nvSpPr>
        <p:spPr>
          <a:xfrm>
            <a:off x="4673854" y="2055802"/>
            <a:ext cx="85090" cy="230832"/>
          </a:xfrm>
          <a:prstGeom prst="rect">
            <a:avLst/>
          </a:prstGeom>
        </p:spPr>
        <p:txBody>
          <a:bodyPr vert="horz" wrap="square" lIns="0" tIns="0" rIns="0" bIns="0" rtlCol="0">
            <a:spAutoFit/>
          </a:bodyPr>
          <a:lstStyle/>
          <a:p>
            <a:pPr marL="12700"/>
            <a:r>
              <a:rPr sz="1500" b="1" spc="-285" dirty="0">
                <a:latin typeface="Times New Roman"/>
                <a:cs typeface="Times New Roman"/>
              </a:rPr>
              <a:t>2</a:t>
            </a:r>
            <a:endParaRPr sz="1500">
              <a:latin typeface="Times New Roman"/>
              <a:cs typeface="Times New Roman"/>
            </a:endParaRPr>
          </a:p>
        </p:txBody>
      </p:sp>
      <p:sp>
        <p:nvSpPr>
          <p:cNvPr id="191" name="object 191"/>
          <p:cNvSpPr txBox="1"/>
          <p:nvPr/>
        </p:nvSpPr>
        <p:spPr>
          <a:xfrm>
            <a:off x="1998371" y="6274715"/>
            <a:ext cx="7755255"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来源：吴超</a:t>
            </a:r>
            <a:r>
              <a:rPr sz="1600" spc="-5" dirty="0">
                <a:solidFill>
                  <a:srgbClr val="006FC0"/>
                </a:solidFill>
                <a:latin typeface="Calibri"/>
                <a:cs typeface="Calibri"/>
              </a:rPr>
              <a:t>, </a:t>
            </a:r>
            <a:r>
              <a:rPr sz="1600" spc="-5" dirty="0">
                <a:solidFill>
                  <a:srgbClr val="006FC0"/>
                </a:solidFill>
                <a:latin typeface="宋体"/>
                <a:cs typeface="宋体"/>
              </a:rPr>
              <a:t>王秉</a:t>
            </a:r>
            <a:r>
              <a:rPr sz="1600" spc="-5" dirty="0">
                <a:solidFill>
                  <a:srgbClr val="006FC0"/>
                </a:solidFill>
                <a:latin typeface="Calibri"/>
                <a:cs typeface="Calibri"/>
              </a:rPr>
              <a:t>. </a:t>
            </a:r>
            <a:r>
              <a:rPr sz="1600" spc="-5" dirty="0">
                <a:solidFill>
                  <a:srgbClr val="006FC0"/>
                </a:solidFill>
                <a:latin typeface="宋体"/>
                <a:cs typeface="宋体"/>
              </a:rPr>
              <a:t>行为安全管理元模型研究</a:t>
            </a:r>
            <a:r>
              <a:rPr sz="1600" spc="-5" dirty="0">
                <a:solidFill>
                  <a:srgbClr val="006FC0"/>
                </a:solidFill>
                <a:latin typeface="Calibri"/>
                <a:cs typeface="Calibri"/>
              </a:rPr>
              <a:t>[J]. </a:t>
            </a:r>
            <a:r>
              <a:rPr sz="1600" spc="-5" dirty="0">
                <a:solidFill>
                  <a:srgbClr val="006FC0"/>
                </a:solidFill>
                <a:latin typeface="宋体"/>
                <a:cs typeface="宋体"/>
              </a:rPr>
              <a:t>中国安全生产科学技术</a:t>
            </a:r>
            <a:r>
              <a:rPr sz="1600" spc="-5" dirty="0">
                <a:solidFill>
                  <a:srgbClr val="006FC0"/>
                </a:solidFill>
                <a:latin typeface="Calibri"/>
                <a:cs typeface="Calibri"/>
              </a:rPr>
              <a:t>, </a:t>
            </a:r>
            <a:r>
              <a:rPr sz="1600" spc="-10" dirty="0">
                <a:solidFill>
                  <a:srgbClr val="006FC0"/>
                </a:solidFill>
                <a:latin typeface="Calibri"/>
                <a:cs typeface="Calibri"/>
              </a:rPr>
              <a:t>2018, 14(2):</a:t>
            </a:r>
            <a:r>
              <a:rPr sz="1600" spc="210" dirty="0">
                <a:solidFill>
                  <a:srgbClr val="006FC0"/>
                </a:solidFill>
                <a:latin typeface="Calibri"/>
                <a:cs typeface="Calibri"/>
              </a:rPr>
              <a:t> </a:t>
            </a:r>
            <a:r>
              <a:rPr sz="1600" spc="-10" dirty="0">
                <a:solidFill>
                  <a:srgbClr val="006FC0"/>
                </a:solidFill>
                <a:latin typeface="Calibri"/>
                <a:cs typeface="Calibri"/>
              </a:rPr>
              <a:t>5-11.</a:t>
            </a:r>
            <a:endParaRPr sz="1600">
              <a:latin typeface="Calibri"/>
              <a:cs typeface="Calibri"/>
            </a:endParaRPr>
          </a:p>
        </p:txBody>
      </p:sp>
      <p:sp>
        <p:nvSpPr>
          <p:cNvPr id="192" name="object 19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94" name="文本框 1"/>
          <p:cNvSpPr txBox="1">
            <a:spLocks noChangeArrowheads="1"/>
          </p:cNvSpPr>
          <p:nvPr/>
        </p:nvSpPr>
        <p:spPr bwMode="auto">
          <a:xfrm>
            <a:off x="758415" y="300084"/>
            <a:ext cx="5040162"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900" b="1" dirty="0">
                <a:solidFill>
                  <a:srgbClr val="595959"/>
                </a:solidFill>
                <a:latin typeface="微软雅黑" panose="020B0503020204020204" pitchFamily="34" charset="-122"/>
                <a:ea typeface="微软雅黑" panose="020B0503020204020204" pitchFamily="34" charset="-122"/>
              </a:rPr>
              <a:t>BBS-3M</a:t>
            </a:r>
            <a:r>
              <a:rPr lang="zh-CN" altLang="en-US" sz="2900" b="1" dirty="0">
                <a:solidFill>
                  <a:srgbClr val="595959"/>
                </a:solidFill>
                <a:latin typeface="微软雅黑" panose="020B0503020204020204" pitchFamily="34" charset="-122"/>
                <a:ea typeface="微软雅黑" panose="020B0503020204020204" pitchFamily="34" charset="-122"/>
              </a:rPr>
              <a:t>行为安全管理元模型</a:t>
            </a:r>
          </a:p>
        </p:txBody>
      </p:sp>
    </p:spTree>
    <p:extLst>
      <p:ext uri="{BB962C8B-B14F-4D97-AF65-F5344CB8AC3E}">
        <p14:creationId xmlns:p14="http://schemas.microsoft.com/office/powerpoint/2010/main" val="23851810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35555" y="836664"/>
            <a:ext cx="7848854" cy="521652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638401" y="6339717"/>
            <a:ext cx="8771890"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来源：王银峰</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黄锐</a:t>
            </a:r>
            <a:r>
              <a:rPr sz="1400" spc="-5" dirty="0">
                <a:solidFill>
                  <a:srgbClr val="006FC0"/>
                </a:solidFill>
                <a:latin typeface="Calibri"/>
                <a:cs typeface="Calibri"/>
              </a:rPr>
              <a:t>,</a:t>
            </a:r>
            <a:r>
              <a:rPr sz="1400" spc="-5" dirty="0">
                <a:solidFill>
                  <a:srgbClr val="006FC0"/>
                </a:solidFill>
                <a:latin typeface="宋体"/>
                <a:cs typeface="宋体"/>
              </a:rPr>
              <a:t>杨雅雯</a:t>
            </a:r>
            <a:r>
              <a:rPr sz="1400" spc="-5" dirty="0">
                <a:solidFill>
                  <a:srgbClr val="006FC0"/>
                </a:solidFill>
                <a:latin typeface="Calibri"/>
                <a:cs typeface="Calibri"/>
              </a:rPr>
              <a:t>.</a:t>
            </a:r>
            <a:r>
              <a:rPr sz="1400" spc="-5" dirty="0">
                <a:solidFill>
                  <a:srgbClr val="006FC0"/>
                </a:solidFill>
                <a:latin typeface="宋体"/>
                <a:cs typeface="宋体"/>
              </a:rPr>
              <a:t>安全人性学视域下的个体安全行为模型研究</a:t>
            </a:r>
            <a:r>
              <a:rPr sz="1400" spc="-5" dirty="0">
                <a:solidFill>
                  <a:srgbClr val="006FC0"/>
                </a:solidFill>
                <a:latin typeface="Calibri"/>
                <a:cs typeface="Calibri"/>
              </a:rPr>
              <a:t>[J].</a:t>
            </a:r>
            <a:r>
              <a:rPr sz="1400" spc="-5" dirty="0">
                <a:solidFill>
                  <a:srgbClr val="006FC0"/>
                </a:solidFill>
                <a:latin typeface="宋体"/>
                <a:cs typeface="宋体"/>
              </a:rPr>
              <a:t>中国安全科学学报</a:t>
            </a:r>
            <a:r>
              <a:rPr sz="1400" spc="-5" dirty="0">
                <a:solidFill>
                  <a:srgbClr val="006FC0"/>
                </a:solidFill>
                <a:latin typeface="Calibri"/>
                <a:cs typeface="Calibri"/>
              </a:rPr>
              <a:t>,2018,28(09):1-6.</a:t>
            </a:r>
            <a:endParaRPr sz="1400">
              <a:latin typeface="Calibri"/>
              <a:cs typeface="Calibri"/>
            </a:endParaRPr>
          </a:p>
        </p:txBody>
      </p:sp>
      <p:sp>
        <p:nvSpPr>
          <p:cNvPr id="6" name="文本框 1"/>
          <p:cNvSpPr txBox="1">
            <a:spLocks noChangeArrowheads="1"/>
          </p:cNvSpPr>
          <p:nvPr/>
        </p:nvSpPr>
        <p:spPr bwMode="auto">
          <a:xfrm>
            <a:off x="758415" y="300084"/>
            <a:ext cx="650690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安全人性学视域下的个体安全行为模型</a:t>
            </a:r>
          </a:p>
        </p:txBody>
      </p:sp>
    </p:spTree>
    <p:extLst>
      <p:ext uri="{BB962C8B-B14F-4D97-AF65-F5344CB8AC3E}">
        <p14:creationId xmlns:p14="http://schemas.microsoft.com/office/powerpoint/2010/main" val="37943030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520530" y="548666"/>
            <a:ext cx="7103872" cy="593509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638401" y="6555820"/>
            <a:ext cx="8771890"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来源：王银峰</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黄锐</a:t>
            </a:r>
            <a:r>
              <a:rPr sz="1400" spc="-5" dirty="0">
                <a:solidFill>
                  <a:srgbClr val="006FC0"/>
                </a:solidFill>
                <a:latin typeface="Calibri"/>
                <a:cs typeface="Calibri"/>
              </a:rPr>
              <a:t>,</a:t>
            </a:r>
            <a:r>
              <a:rPr sz="1400" spc="-5" dirty="0">
                <a:solidFill>
                  <a:srgbClr val="006FC0"/>
                </a:solidFill>
                <a:latin typeface="宋体"/>
                <a:cs typeface="宋体"/>
              </a:rPr>
              <a:t>杨雅雯</a:t>
            </a:r>
            <a:r>
              <a:rPr sz="1400" spc="-5" dirty="0">
                <a:solidFill>
                  <a:srgbClr val="006FC0"/>
                </a:solidFill>
                <a:latin typeface="Calibri"/>
                <a:cs typeface="Calibri"/>
              </a:rPr>
              <a:t>.</a:t>
            </a:r>
            <a:r>
              <a:rPr sz="1400" spc="-5" dirty="0">
                <a:solidFill>
                  <a:srgbClr val="006FC0"/>
                </a:solidFill>
                <a:latin typeface="宋体"/>
                <a:cs typeface="宋体"/>
              </a:rPr>
              <a:t>安全人性学视域下的个体安全行为模型研究</a:t>
            </a:r>
            <a:r>
              <a:rPr sz="1400" spc="-5" dirty="0">
                <a:solidFill>
                  <a:srgbClr val="006FC0"/>
                </a:solidFill>
                <a:latin typeface="Calibri"/>
                <a:cs typeface="Calibri"/>
              </a:rPr>
              <a:t>[J].</a:t>
            </a:r>
            <a:r>
              <a:rPr sz="1400" spc="-5" dirty="0">
                <a:solidFill>
                  <a:srgbClr val="006FC0"/>
                </a:solidFill>
                <a:latin typeface="宋体"/>
                <a:cs typeface="宋体"/>
              </a:rPr>
              <a:t>中国安全科学学报</a:t>
            </a:r>
            <a:r>
              <a:rPr sz="1400" spc="-5" dirty="0">
                <a:solidFill>
                  <a:srgbClr val="006FC0"/>
                </a:solidFill>
                <a:latin typeface="Calibri"/>
                <a:cs typeface="Calibri"/>
              </a:rPr>
              <a:t>,2018,28(09):1-6.</a:t>
            </a:r>
            <a:endParaRPr sz="1400">
              <a:latin typeface="Calibri"/>
              <a:cs typeface="Calibri"/>
            </a:endParaRPr>
          </a:p>
        </p:txBody>
      </p:sp>
      <p:sp>
        <p:nvSpPr>
          <p:cNvPr id="6" name="文本框 1"/>
          <p:cNvSpPr txBox="1">
            <a:spLocks noChangeArrowheads="1"/>
          </p:cNvSpPr>
          <p:nvPr/>
        </p:nvSpPr>
        <p:spPr bwMode="auto">
          <a:xfrm>
            <a:off x="758415" y="300084"/>
            <a:ext cx="613501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基于模型的个体不安全行为过程模型</a:t>
            </a:r>
          </a:p>
        </p:txBody>
      </p:sp>
    </p:spTree>
    <p:extLst>
      <p:ext uri="{BB962C8B-B14F-4D97-AF65-F5344CB8AC3E}">
        <p14:creationId xmlns:p14="http://schemas.microsoft.com/office/powerpoint/2010/main" val="9501256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72323" y="1772894"/>
            <a:ext cx="8912352" cy="38163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782267" y="6008015"/>
            <a:ext cx="8548370"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来源：施波</a:t>
            </a:r>
            <a:r>
              <a:rPr sz="1600" spc="-5" dirty="0">
                <a:solidFill>
                  <a:srgbClr val="006FC0"/>
                </a:solidFill>
                <a:latin typeface="Calibri"/>
                <a:cs typeface="Calibri"/>
              </a:rPr>
              <a:t>,</a:t>
            </a:r>
            <a:r>
              <a:rPr sz="1600" spc="-5" dirty="0">
                <a:solidFill>
                  <a:srgbClr val="006FC0"/>
                </a:solidFill>
                <a:latin typeface="宋体"/>
                <a:cs typeface="宋体"/>
              </a:rPr>
              <a:t>王秉</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企业安全文化认同机理及其影响因素</a:t>
            </a:r>
            <a:r>
              <a:rPr sz="1600" spc="-5" dirty="0">
                <a:solidFill>
                  <a:srgbClr val="006FC0"/>
                </a:solidFill>
                <a:latin typeface="Calibri"/>
                <a:cs typeface="Calibri"/>
              </a:rPr>
              <a:t>[J].</a:t>
            </a:r>
            <a:r>
              <a:rPr sz="1600" spc="-5" dirty="0">
                <a:solidFill>
                  <a:srgbClr val="006FC0"/>
                </a:solidFill>
                <a:latin typeface="宋体"/>
                <a:cs typeface="宋体"/>
              </a:rPr>
              <a:t>科技管理研究</a:t>
            </a:r>
            <a:r>
              <a:rPr sz="1600" spc="-5" dirty="0">
                <a:solidFill>
                  <a:srgbClr val="006FC0"/>
                </a:solidFill>
                <a:latin typeface="Calibri"/>
                <a:cs typeface="Calibri"/>
              </a:rPr>
              <a:t>,2016,36(16):195-200.</a:t>
            </a:r>
            <a:endParaRPr sz="1600">
              <a:latin typeface="Calibri"/>
              <a:cs typeface="Calibri"/>
            </a:endParaRPr>
          </a:p>
        </p:txBody>
      </p:sp>
      <p:sp>
        <p:nvSpPr>
          <p:cNvPr id="5" name="object 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6" name="文本框 1"/>
          <p:cNvSpPr txBox="1">
            <a:spLocks noChangeArrowheads="1"/>
          </p:cNvSpPr>
          <p:nvPr/>
        </p:nvSpPr>
        <p:spPr bwMode="auto">
          <a:xfrm>
            <a:off x="758415" y="300084"/>
            <a:ext cx="464742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企业安全文化认同机理模型</a:t>
            </a:r>
          </a:p>
        </p:txBody>
      </p:sp>
    </p:spTree>
    <p:extLst>
      <p:ext uri="{BB962C8B-B14F-4D97-AF65-F5344CB8AC3E}">
        <p14:creationId xmlns:p14="http://schemas.microsoft.com/office/powerpoint/2010/main" val="24338957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806390" y="936819"/>
            <a:ext cx="6520815" cy="5158105"/>
          </a:xfrm>
          <a:custGeom>
            <a:avLst/>
            <a:gdLst/>
            <a:ahLst/>
            <a:cxnLst/>
            <a:rect l="l" t="t" r="r" b="b"/>
            <a:pathLst>
              <a:path w="6520815" h="5158105">
                <a:moveTo>
                  <a:pt x="6520751" y="5157495"/>
                </a:moveTo>
                <a:lnTo>
                  <a:pt x="3260292" y="0"/>
                </a:lnTo>
                <a:lnTo>
                  <a:pt x="0" y="5157495"/>
                </a:lnTo>
                <a:lnTo>
                  <a:pt x="6520751" y="5157495"/>
                </a:lnTo>
                <a:close/>
              </a:path>
            </a:pathLst>
          </a:custGeom>
          <a:ln w="5109">
            <a:solidFill>
              <a:srgbClr val="000000"/>
            </a:solidFill>
          </a:ln>
        </p:spPr>
        <p:txBody>
          <a:bodyPr wrap="square" lIns="0" tIns="0" rIns="0" bIns="0" rtlCol="0"/>
          <a:lstStyle/>
          <a:p>
            <a:endParaRPr/>
          </a:p>
        </p:txBody>
      </p:sp>
      <p:sp>
        <p:nvSpPr>
          <p:cNvPr id="3" name="object 3"/>
          <p:cNvSpPr txBox="1"/>
          <p:nvPr/>
        </p:nvSpPr>
        <p:spPr>
          <a:xfrm rot="14280000">
            <a:off x="7038287" y="4435874"/>
            <a:ext cx="1490843" cy="220345"/>
          </a:xfrm>
          <a:prstGeom prst="rect">
            <a:avLst/>
          </a:prstGeom>
        </p:spPr>
        <p:txBody>
          <a:bodyPr vert="horz" wrap="square" lIns="0" tIns="0" rIns="0" bIns="0" rtlCol="0">
            <a:spAutoFit/>
          </a:bodyPr>
          <a:lstStyle/>
          <a:p>
            <a:pPr>
              <a:lnSpc>
                <a:spcPts val="1735"/>
              </a:lnSpc>
            </a:pPr>
            <a:r>
              <a:rPr sz="1700" spc="-55" dirty="0">
                <a:latin typeface="宋体"/>
                <a:cs typeface="宋体"/>
              </a:rPr>
              <a:t>累积性</a:t>
            </a:r>
            <a:r>
              <a:rPr sz="2550" spc="-82" baseline="1633" dirty="0">
                <a:latin typeface="宋体"/>
                <a:cs typeface="宋体"/>
              </a:rPr>
              <a:t>与时代</a:t>
            </a:r>
            <a:r>
              <a:rPr sz="2550" spc="-67" baseline="1633" dirty="0">
                <a:latin typeface="宋体"/>
                <a:cs typeface="宋体"/>
              </a:rPr>
              <a:t>性</a:t>
            </a:r>
            <a:endParaRPr sz="2550" baseline="1633">
              <a:latin typeface="宋体"/>
              <a:cs typeface="宋体"/>
            </a:endParaRPr>
          </a:p>
        </p:txBody>
      </p:sp>
      <p:sp>
        <p:nvSpPr>
          <p:cNvPr id="4" name="object 4"/>
          <p:cNvSpPr txBox="1"/>
          <p:nvPr/>
        </p:nvSpPr>
        <p:spPr>
          <a:xfrm rot="14280000">
            <a:off x="6110615" y="2968339"/>
            <a:ext cx="1490843" cy="220345"/>
          </a:xfrm>
          <a:prstGeom prst="rect">
            <a:avLst/>
          </a:prstGeom>
        </p:spPr>
        <p:txBody>
          <a:bodyPr vert="horz" wrap="square" lIns="0" tIns="0" rIns="0" bIns="0" rtlCol="0">
            <a:spAutoFit/>
          </a:bodyPr>
          <a:lstStyle/>
          <a:p>
            <a:pPr>
              <a:lnSpc>
                <a:spcPts val="1735"/>
              </a:lnSpc>
            </a:pPr>
            <a:r>
              <a:rPr sz="1700" spc="-55" dirty="0">
                <a:latin typeface="宋体"/>
                <a:cs typeface="宋体"/>
              </a:rPr>
              <a:t>严肃性</a:t>
            </a:r>
            <a:r>
              <a:rPr sz="2550" spc="-82" baseline="1633" dirty="0">
                <a:latin typeface="宋体"/>
                <a:cs typeface="宋体"/>
              </a:rPr>
              <a:t>与活泼</a:t>
            </a:r>
            <a:r>
              <a:rPr sz="2550" spc="-67" baseline="1633" dirty="0">
                <a:latin typeface="宋体"/>
                <a:cs typeface="宋体"/>
              </a:rPr>
              <a:t>性</a:t>
            </a:r>
            <a:endParaRPr sz="2550" baseline="1633">
              <a:latin typeface="宋体"/>
              <a:cs typeface="宋体"/>
            </a:endParaRPr>
          </a:p>
        </p:txBody>
      </p:sp>
      <p:sp>
        <p:nvSpPr>
          <p:cNvPr id="5" name="object 5"/>
          <p:cNvSpPr txBox="1"/>
          <p:nvPr/>
        </p:nvSpPr>
        <p:spPr>
          <a:xfrm rot="14280000">
            <a:off x="6862767" y="4278397"/>
            <a:ext cx="2326303" cy="220345"/>
          </a:xfrm>
          <a:prstGeom prst="rect">
            <a:avLst/>
          </a:prstGeom>
        </p:spPr>
        <p:txBody>
          <a:bodyPr vert="horz" wrap="square" lIns="0" tIns="0" rIns="0" bIns="0" rtlCol="0">
            <a:spAutoFit/>
          </a:bodyPr>
          <a:lstStyle/>
          <a:p>
            <a:pPr>
              <a:lnSpc>
                <a:spcPts val="1735"/>
              </a:lnSpc>
            </a:pPr>
            <a:r>
              <a:rPr sz="1700" spc="-60" dirty="0">
                <a:latin typeface="宋体"/>
                <a:cs typeface="宋体"/>
              </a:rPr>
              <a:t>“硬件</a:t>
            </a:r>
            <a:r>
              <a:rPr sz="2550" spc="-89" baseline="1633" dirty="0">
                <a:latin typeface="宋体"/>
                <a:cs typeface="宋体"/>
              </a:rPr>
              <a:t>”性与“软件</a:t>
            </a:r>
            <a:r>
              <a:rPr sz="2550" spc="-89" baseline="3267" dirty="0">
                <a:latin typeface="宋体"/>
                <a:cs typeface="宋体"/>
              </a:rPr>
              <a:t>”性</a:t>
            </a:r>
            <a:endParaRPr sz="2550" baseline="3267">
              <a:latin typeface="宋体"/>
              <a:cs typeface="宋体"/>
            </a:endParaRPr>
          </a:p>
        </p:txBody>
      </p:sp>
      <p:sp>
        <p:nvSpPr>
          <p:cNvPr id="6" name="object 6"/>
          <p:cNvSpPr txBox="1"/>
          <p:nvPr/>
        </p:nvSpPr>
        <p:spPr>
          <a:xfrm rot="14280000">
            <a:off x="6156043" y="2499843"/>
            <a:ext cx="1490843" cy="220345"/>
          </a:xfrm>
          <a:prstGeom prst="rect">
            <a:avLst/>
          </a:prstGeom>
        </p:spPr>
        <p:txBody>
          <a:bodyPr vert="horz" wrap="square" lIns="0" tIns="0" rIns="0" bIns="0" rtlCol="0">
            <a:spAutoFit/>
          </a:bodyPr>
          <a:lstStyle/>
          <a:p>
            <a:pPr>
              <a:lnSpc>
                <a:spcPts val="1735"/>
              </a:lnSpc>
            </a:pPr>
            <a:r>
              <a:rPr sz="1700" spc="-55" dirty="0">
                <a:latin typeface="宋体"/>
                <a:cs typeface="宋体"/>
              </a:rPr>
              <a:t>变异性</a:t>
            </a:r>
            <a:r>
              <a:rPr sz="2550" spc="-82" baseline="1633" dirty="0">
                <a:latin typeface="宋体"/>
                <a:cs typeface="宋体"/>
              </a:rPr>
              <a:t>与稳定</a:t>
            </a:r>
            <a:r>
              <a:rPr sz="2550" spc="-67" baseline="1633" dirty="0">
                <a:latin typeface="宋体"/>
                <a:cs typeface="宋体"/>
              </a:rPr>
              <a:t>性</a:t>
            </a:r>
            <a:endParaRPr sz="2550" baseline="1633">
              <a:latin typeface="宋体"/>
              <a:cs typeface="宋体"/>
            </a:endParaRPr>
          </a:p>
        </p:txBody>
      </p:sp>
      <p:sp>
        <p:nvSpPr>
          <p:cNvPr id="7" name="object 7"/>
          <p:cNvSpPr/>
          <p:nvPr/>
        </p:nvSpPr>
        <p:spPr>
          <a:xfrm>
            <a:off x="4086815" y="2295065"/>
            <a:ext cx="3966210" cy="3126740"/>
          </a:xfrm>
          <a:custGeom>
            <a:avLst/>
            <a:gdLst/>
            <a:ahLst/>
            <a:cxnLst/>
            <a:rect l="l" t="t" r="r" b="b"/>
            <a:pathLst>
              <a:path w="3966209" h="3126740">
                <a:moveTo>
                  <a:pt x="1983014" y="0"/>
                </a:moveTo>
                <a:lnTo>
                  <a:pt x="0" y="3126557"/>
                </a:lnTo>
                <a:lnTo>
                  <a:pt x="3966097" y="3126557"/>
                </a:lnTo>
                <a:lnTo>
                  <a:pt x="1983014" y="0"/>
                </a:lnTo>
                <a:close/>
              </a:path>
            </a:pathLst>
          </a:custGeom>
          <a:solidFill>
            <a:srgbClr val="F1F1F1"/>
          </a:solidFill>
        </p:spPr>
        <p:txBody>
          <a:bodyPr wrap="square" lIns="0" tIns="0" rIns="0" bIns="0" rtlCol="0"/>
          <a:lstStyle/>
          <a:p>
            <a:endParaRPr/>
          </a:p>
        </p:txBody>
      </p:sp>
      <p:sp>
        <p:nvSpPr>
          <p:cNvPr id="8" name="object 8"/>
          <p:cNvSpPr/>
          <p:nvPr/>
        </p:nvSpPr>
        <p:spPr>
          <a:xfrm>
            <a:off x="4086815" y="2295065"/>
            <a:ext cx="3966210" cy="3126740"/>
          </a:xfrm>
          <a:custGeom>
            <a:avLst/>
            <a:gdLst/>
            <a:ahLst/>
            <a:cxnLst/>
            <a:rect l="l" t="t" r="r" b="b"/>
            <a:pathLst>
              <a:path w="3966209" h="3126740">
                <a:moveTo>
                  <a:pt x="3966097" y="3126557"/>
                </a:moveTo>
                <a:lnTo>
                  <a:pt x="1983014" y="0"/>
                </a:lnTo>
                <a:lnTo>
                  <a:pt x="0" y="3126557"/>
                </a:lnTo>
                <a:lnTo>
                  <a:pt x="3966097" y="3126557"/>
                </a:lnTo>
                <a:close/>
              </a:path>
            </a:pathLst>
          </a:custGeom>
          <a:ln w="21286">
            <a:solidFill>
              <a:srgbClr val="000000"/>
            </a:solidFill>
            <a:prstDash val="lgDash"/>
          </a:ln>
        </p:spPr>
        <p:txBody>
          <a:bodyPr wrap="square" lIns="0" tIns="0" rIns="0" bIns="0" rtlCol="0"/>
          <a:lstStyle/>
          <a:p>
            <a:endParaRPr/>
          </a:p>
        </p:txBody>
      </p:sp>
      <p:sp>
        <p:nvSpPr>
          <p:cNvPr id="9" name="object 9"/>
          <p:cNvSpPr txBox="1"/>
          <p:nvPr/>
        </p:nvSpPr>
        <p:spPr>
          <a:xfrm rot="7320000">
            <a:off x="4507554" y="2868774"/>
            <a:ext cx="1490843" cy="220345"/>
          </a:xfrm>
          <a:prstGeom prst="rect">
            <a:avLst/>
          </a:prstGeom>
        </p:spPr>
        <p:txBody>
          <a:bodyPr vert="horz" wrap="square" lIns="0" tIns="0" rIns="0" bIns="0" rtlCol="0">
            <a:spAutoFit/>
          </a:bodyPr>
          <a:lstStyle/>
          <a:p>
            <a:pPr>
              <a:lnSpc>
                <a:spcPts val="1735"/>
              </a:lnSpc>
            </a:pPr>
            <a:r>
              <a:rPr sz="2550" spc="-82" baseline="1633" dirty="0">
                <a:latin typeface="宋体"/>
                <a:cs typeface="宋体"/>
              </a:rPr>
              <a:t>目标性与</a:t>
            </a:r>
            <a:r>
              <a:rPr sz="1700" spc="-55" dirty="0">
                <a:latin typeface="宋体"/>
                <a:cs typeface="宋体"/>
              </a:rPr>
              <a:t>创塑</a:t>
            </a:r>
            <a:r>
              <a:rPr sz="1700" spc="-45" dirty="0">
                <a:latin typeface="宋体"/>
                <a:cs typeface="宋体"/>
              </a:rPr>
              <a:t>性</a:t>
            </a:r>
            <a:endParaRPr sz="1700">
              <a:latin typeface="宋体"/>
              <a:cs typeface="宋体"/>
            </a:endParaRPr>
          </a:p>
        </p:txBody>
      </p:sp>
      <p:sp>
        <p:nvSpPr>
          <p:cNvPr id="10" name="object 10"/>
          <p:cNvSpPr txBox="1"/>
          <p:nvPr/>
        </p:nvSpPr>
        <p:spPr>
          <a:xfrm rot="7320000">
            <a:off x="3608083" y="4291925"/>
            <a:ext cx="1490843" cy="220345"/>
          </a:xfrm>
          <a:prstGeom prst="rect">
            <a:avLst/>
          </a:prstGeom>
        </p:spPr>
        <p:txBody>
          <a:bodyPr vert="horz" wrap="square" lIns="0" tIns="0" rIns="0" bIns="0" rtlCol="0">
            <a:spAutoFit/>
          </a:bodyPr>
          <a:lstStyle/>
          <a:p>
            <a:pPr>
              <a:lnSpc>
                <a:spcPts val="1735"/>
              </a:lnSpc>
            </a:pPr>
            <a:r>
              <a:rPr sz="2550" spc="-82" baseline="1633" dirty="0">
                <a:latin typeface="宋体"/>
                <a:cs typeface="宋体"/>
              </a:rPr>
              <a:t>系统性与</a:t>
            </a:r>
            <a:r>
              <a:rPr sz="1700" spc="-55" dirty="0">
                <a:latin typeface="宋体"/>
                <a:cs typeface="宋体"/>
              </a:rPr>
              <a:t>独特</a:t>
            </a:r>
            <a:r>
              <a:rPr sz="1700" spc="-45" dirty="0">
                <a:latin typeface="宋体"/>
                <a:cs typeface="宋体"/>
              </a:rPr>
              <a:t>性</a:t>
            </a:r>
            <a:endParaRPr sz="1700">
              <a:latin typeface="宋体"/>
              <a:cs typeface="宋体"/>
            </a:endParaRPr>
          </a:p>
        </p:txBody>
      </p:sp>
      <p:sp>
        <p:nvSpPr>
          <p:cNvPr id="11" name="object 11"/>
          <p:cNvSpPr txBox="1"/>
          <p:nvPr/>
        </p:nvSpPr>
        <p:spPr>
          <a:xfrm>
            <a:off x="4299995" y="5644731"/>
            <a:ext cx="1600200" cy="245110"/>
          </a:xfrm>
          <a:prstGeom prst="rect">
            <a:avLst/>
          </a:prstGeom>
        </p:spPr>
        <p:txBody>
          <a:bodyPr vert="horz" wrap="square" lIns="0" tIns="0" rIns="0" bIns="0" rtlCol="0">
            <a:spAutoFit/>
          </a:bodyPr>
          <a:lstStyle/>
          <a:p>
            <a:pPr marL="12700"/>
            <a:r>
              <a:rPr sz="1600" spc="170" dirty="0">
                <a:latin typeface="宋体"/>
                <a:cs typeface="宋体"/>
              </a:rPr>
              <a:t>个体性与群体性</a:t>
            </a:r>
            <a:endParaRPr sz="1600">
              <a:latin typeface="宋体"/>
              <a:cs typeface="宋体"/>
            </a:endParaRPr>
          </a:p>
        </p:txBody>
      </p:sp>
      <p:sp>
        <p:nvSpPr>
          <p:cNvPr id="12" name="object 12"/>
          <p:cNvSpPr txBox="1"/>
          <p:nvPr/>
        </p:nvSpPr>
        <p:spPr>
          <a:xfrm>
            <a:off x="6099185" y="5644731"/>
            <a:ext cx="1600200" cy="245110"/>
          </a:xfrm>
          <a:prstGeom prst="rect">
            <a:avLst/>
          </a:prstGeom>
        </p:spPr>
        <p:txBody>
          <a:bodyPr vert="horz" wrap="square" lIns="0" tIns="0" rIns="0" bIns="0" rtlCol="0">
            <a:spAutoFit/>
          </a:bodyPr>
          <a:lstStyle/>
          <a:p>
            <a:pPr marL="12700"/>
            <a:r>
              <a:rPr sz="1600" spc="170" dirty="0">
                <a:latin typeface="宋体"/>
                <a:cs typeface="宋体"/>
              </a:rPr>
              <a:t>滞后性与长期性</a:t>
            </a:r>
            <a:endParaRPr sz="1600">
              <a:latin typeface="宋体"/>
              <a:cs typeface="宋体"/>
            </a:endParaRPr>
          </a:p>
        </p:txBody>
      </p:sp>
      <p:sp>
        <p:nvSpPr>
          <p:cNvPr id="13" name="object 13"/>
          <p:cNvSpPr txBox="1"/>
          <p:nvPr/>
        </p:nvSpPr>
        <p:spPr>
          <a:xfrm rot="14280000">
            <a:off x="6152046" y="3998261"/>
            <a:ext cx="1705300" cy="220345"/>
          </a:xfrm>
          <a:prstGeom prst="rect">
            <a:avLst/>
          </a:prstGeom>
        </p:spPr>
        <p:txBody>
          <a:bodyPr vert="horz" wrap="square" lIns="0" tIns="0" rIns="0" bIns="0" rtlCol="0">
            <a:spAutoFit/>
          </a:bodyPr>
          <a:lstStyle/>
          <a:p>
            <a:pPr>
              <a:lnSpc>
                <a:spcPts val="1735"/>
              </a:lnSpc>
            </a:pPr>
            <a:r>
              <a:rPr sz="1700" spc="-55" dirty="0">
                <a:latin typeface="宋体"/>
                <a:cs typeface="宋体"/>
              </a:rPr>
              <a:t>元素（</a:t>
            </a:r>
            <a:r>
              <a:rPr sz="2550" spc="-82" baseline="1633" dirty="0">
                <a:latin typeface="宋体"/>
                <a:cs typeface="宋体"/>
              </a:rPr>
              <a:t>内容）特点</a:t>
            </a:r>
            <a:endParaRPr sz="2550" baseline="1633">
              <a:latin typeface="宋体"/>
              <a:cs typeface="宋体"/>
            </a:endParaRPr>
          </a:p>
        </p:txBody>
      </p:sp>
      <p:sp>
        <p:nvSpPr>
          <p:cNvPr id="14" name="object 14"/>
          <p:cNvSpPr txBox="1"/>
          <p:nvPr/>
        </p:nvSpPr>
        <p:spPr>
          <a:xfrm rot="7320000">
            <a:off x="4335002" y="3965993"/>
            <a:ext cx="1704670" cy="220345"/>
          </a:xfrm>
          <a:prstGeom prst="rect">
            <a:avLst/>
          </a:prstGeom>
        </p:spPr>
        <p:txBody>
          <a:bodyPr vert="horz" wrap="square" lIns="0" tIns="0" rIns="0" bIns="0" rtlCol="0">
            <a:spAutoFit/>
          </a:bodyPr>
          <a:lstStyle/>
          <a:p>
            <a:pPr>
              <a:lnSpc>
                <a:spcPts val="1735"/>
              </a:lnSpc>
            </a:pPr>
            <a:r>
              <a:rPr sz="2550" spc="-82" baseline="1633" dirty="0">
                <a:latin typeface="宋体"/>
                <a:cs typeface="宋体"/>
              </a:rPr>
              <a:t>创造（建设</a:t>
            </a:r>
            <a:r>
              <a:rPr sz="1700" spc="-55" dirty="0">
                <a:latin typeface="宋体"/>
                <a:cs typeface="宋体"/>
              </a:rPr>
              <a:t>）特点</a:t>
            </a:r>
            <a:endParaRPr sz="1700">
              <a:latin typeface="宋体"/>
              <a:cs typeface="宋体"/>
            </a:endParaRPr>
          </a:p>
        </p:txBody>
      </p:sp>
      <p:sp>
        <p:nvSpPr>
          <p:cNvPr id="15" name="object 15"/>
          <p:cNvSpPr/>
          <p:nvPr/>
        </p:nvSpPr>
        <p:spPr>
          <a:xfrm>
            <a:off x="2806390" y="4603081"/>
            <a:ext cx="2926715" cy="1491615"/>
          </a:xfrm>
          <a:custGeom>
            <a:avLst/>
            <a:gdLst/>
            <a:ahLst/>
            <a:cxnLst/>
            <a:rect l="l" t="t" r="r" b="b"/>
            <a:pathLst>
              <a:path w="2926715" h="1491614">
                <a:moveTo>
                  <a:pt x="2926330" y="0"/>
                </a:moveTo>
                <a:lnTo>
                  <a:pt x="0" y="1491233"/>
                </a:lnTo>
                <a:lnTo>
                  <a:pt x="0" y="1491233"/>
                </a:lnTo>
              </a:path>
            </a:pathLst>
          </a:custGeom>
          <a:ln w="5025">
            <a:solidFill>
              <a:srgbClr val="000000"/>
            </a:solidFill>
          </a:ln>
        </p:spPr>
        <p:txBody>
          <a:bodyPr wrap="square" lIns="0" tIns="0" rIns="0" bIns="0" rtlCol="0"/>
          <a:lstStyle/>
          <a:p>
            <a:endParaRPr/>
          </a:p>
        </p:txBody>
      </p:sp>
      <p:sp>
        <p:nvSpPr>
          <p:cNvPr id="16" name="object 16"/>
          <p:cNvSpPr/>
          <p:nvPr/>
        </p:nvSpPr>
        <p:spPr>
          <a:xfrm>
            <a:off x="6066683" y="936819"/>
            <a:ext cx="3260725" cy="5158105"/>
          </a:xfrm>
          <a:custGeom>
            <a:avLst/>
            <a:gdLst/>
            <a:ahLst/>
            <a:cxnLst/>
            <a:rect l="l" t="t" r="r" b="b"/>
            <a:pathLst>
              <a:path w="3260725" h="5158105">
                <a:moveTo>
                  <a:pt x="0" y="0"/>
                </a:moveTo>
                <a:lnTo>
                  <a:pt x="0" y="3438340"/>
                </a:lnTo>
                <a:lnTo>
                  <a:pt x="3260459" y="5157495"/>
                </a:lnTo>
              </a:path>
            </a:pathLst>
          </a:custGeom>
          <a:ln w="5263">
            <a:solidFill>
              <a:srgbClr val="000000"/>
            </a:solidFill>
          </a:ln>
        </p:spPr>
        <p:txBody>
          <a:bodyPr wrap="square" lIns="0" tIns="0" rIns="0" bIns="0" rtlCol="0"/>
          <a:lstStyle/>
          <a:p>
            <a:endParaRPr/>
          </a:p>
        </p:txBody>
      </p:sp>
      <p:sp>
        <p:nvSpPr>
          <p:cNvPr id="17" name="object 17"/>
          <p:cNvSpPr/>
          <p:nvPr/>
        </p:nvSpPr>
        <p:spPr>
          <a:xfrm>
            <a:off x="5256853" y="3627434"/>
            <a:ext cx="1591945" cy="1454150"/>
          </a:xfrm>
          <a:custGeom>
            <a:avLst/>
            <a:gdLst/>
            <a:ahLst/>
            <a:cxnLst/>
            <a:rect l="l" t="t" r="r" b="b"/>
            <a:pathLst>
              <a:path w="1591945" h="1454150">
                <a:moveTo>
                  <a:pt x="795661" y="0"/>
                </a:moveTo>
                <a:lnTo>
                  <a:pt x="745342" y="1430"/>
                </a:lnTo>
                <a:lnTo>
                  <a:pt x="695854" y="5665"/>
                </a:lnTo>
                <a:lnTo>
                  <a:pt x="647292" y="12618"/>
                </a:lnTo>
                <a:lnTo>
                  <a:pt x="599747" y="22206"/>
                </a:lnTo>
                <a:lnTo>
                  <a:pt x="553314" y="34342"/>
                </a:lnTo>
                <a:lnTo>
                  <a:pt x="508086" y="48941"/>
                </a:lnTo>
                <a:lnTo>
                  <a:pt x="464155" y="65918"/>
                </a:lnTo>
                <a:lnTo>
                  <a:pt x="421615" y="85188"/>
                </a:lnTo>
                <a:lnTo>
                  <a:pt x="380559" y="106665"/>
                </a:lnTo>
                <a:lnTo>
                  <a:pt x="341081" y="130265"/>
                </a:lnTo>
                <a:lnTo>
                  <a:pt x="303273" y="155902"/>
                </a:lnTo>
                <a:lnTo>
                  <a:pt x="267229" y="183491"/>
                </a:lnTo>
                <a:lnTo>
                  <a:pt x="233042" y="212946"/>
                </a:lnTo>
                <a:lnTo>
                  <a:pt x="200805" y="244182"/>
                </a:lnTo>
                <a:lnTo>
                  <a:pt x="170612" y="277115"/>
                </a:lnTo>
                <a:lnTo>
                  <a:pt x="142555" y="311659"/>
                </a:lnTo>
                <a:lnTo>
                  <a:pt x="116727" y="347728"/>
                </a:lnTo>
                <a:lnTo>
                  <a:pt x="93223" y="385237"/>
                </a:lnTo>
                <a:lnTo>
                  <a:pt x="72135" y="424102"/>
                </a:lnTo>
                <a:lnTo>
                  <a:pt x="53556" y="464236"/>
                </a:lnTo>
                <a:lnTo>
                  <a:pt x="37580" y="505556"/>
                </a:lnTo>
                <a:lnTo>
                  <a:pt x="24300" y="547974"/>
                </a:lnTo>
                <a:lnTo>
                  <a:pt x="13808" y="591407"/>
                </a:lnTo>
                <a:lnTo>
                  <a:pt x="6199" y="635769"/>
                </a:lnTo>
                <a:lnTo>
                  <a:pt x="1565" y="680974"/>
                </a:lnTo>
                <a:lnTo>
                  <a:pt x="0" y="726938"/>
                </a:lnTo>
                <a:lnTo>
                  <a:pt x="1565" y="772904"/>
                </a:lnTo>
                <a:lnTo>
                  <a:pt x="6199" y="818110"/>
                </a:lnTo>
                <a:lnTo>
                  <a:pt x="13808" y="862470"/>
                </a:lnTo>
                <a:lnTo>
                  <a:pt x="24300" y="905901"/>
                </a:lnTo>
                <a:lnTo>
                  <a:pt x="37580" y="948317"/>
                </a:lnTo>
                <a:lnTo>
                  <a:pt x="53556" y="989632"/>
                </a:lnTo>
                <a:lnTo>
                  <a:pt x="72135" y="1029762"/>
                </a:lnTo>
                <a:lnTo>
                  <a:pt x="93223" y="1068621"/>
                </a:lnTo>
                <a:lnTo>
                  <a:pt x="116727" y="1106124"/>
                </a:lnTo>
                <a:lnTo>
                  <a:pt x="142555" y="1142186"/>
                </a:lnTo>
                <a:lnTo>
                  <a:pt x="170612" y="1176723"/>
                </a:lnTo>
                <a:lnTo>
                  <a:pt x="200805" y="1209648"/>
                </a:lnTo>
                <a:lnTo>
                  <a:pt x="233042" y="1240877"/>
                </a:lnTo>
                <a:lnTo>
                  <a:pt x="267229" y="1270324"/>
                </a:lnTo>
                <a:lnTo>
                  <a:pt x="303273" y="1297905"/>
                </a:lnTo>
                <a:lnTo>
                  <a:pt x="341081" y="1323534"/>
                </a:lnTo>
                <a:lnTo>
                  <a:pt x="380559" y="1347127"/>
                </a:lnTo>
                <a:lnTo>
                  <a:pt x="421615" y="1368597"/>
                </a:lnTo>
                <a:lnTo>
                  <a:pt x="464155" y="1387860"/>
                </a:lnTo>
                <a:lnTo>
                  <a:pt x="508086" y="1404831"/>
                </a:lnTo>
                <a:lnTo>
                  <a:pt x="553314" y="1419425"/>
                </a:lnTo>
                <a:lnTo>
                  <a:pt x="599747" y="1431556"/>
                </a:lnTo>
                <a:lnTo>
                  <a:pt x="647292" y="1441140"/>
                </a:lnTo>
                <a:lnTo>
                  <a:pt x="695854" y="1448091"/>
                </a:lnTo>
                <a:lnTo>
                  <a:pt x="745342" y="1452324"/>
                </a:lnTo>
                <a:lnTo>
                  <a:pt x="795661" y="1453754"/>
                </a:lnTo>
                <a:lnTo>
                  <a:pt x="846006" y="1452324"/>
                </a:lnTo>
                <a:lnTo>
                  <a:pt x="895516" y="1448091"/>
                </a:lnTo>
                <a:lnTo>
                  <a:pt x="944100" y="1441140"/>
                </a:lnTo>
                <a:lnTo>
                  <a:pt x="991664" y="1431556"/>
                </a:lnTo>
                <a:lnTo>
                  <a:pt x="1038115" y="1419425"/>
                </a:lnTo>
                <a:lnTo>
                  <a:pt x="1083359" y="1404831"/>
                </a:lnTo>
                <a:lnTo>
                  <a:pt x="1127305" y="1387860"/>
                </a:lnTo>
                <a:lnTo>
                  <a:pt x="1169858" y="1368597"/>
                </a:lnTo>
                <a:lnTo>
                  <a:pt x="1210925" y="1347127"/>
                </a:lnTo>
                <a:lnTo>
                  <a:pt x="1250414" y="1323534"/>
                </a:lnTo>
                <a:lnTo>
                  <a:pt x="1288231" y="1297905"/>
                </a:lnTo>
                <a:lnTo>
                  <a:pt x="1324283" y="1270324"/>
                </a:lnTo>
                <a:lnTo>
                  <a:pt x="1358477" y="1240877"/>
                </a:lnTo>
                <a:lnTo>
                  <a:pt x="1390720" y="1209648"/>
                </a:lnTo>
                <a:lnTo>
                  <a:pt x="1420919" y="1176723"/>
                </a:lnTo>
                <a:lnTo>
                  <a:pt x="1448980" y="1142186"/>
                </a:lnTo>
                <a:lnTo>
                  <a:pt x="1474811" y="1106124"/>
                </a:lnTo>
                <a:lnTo>
                  <a:pt x="1498318" y="1068621"/>
                </a:lnTo>
                <a:lnTo>
                  <a:pt x="1519408" y="1029762"/>
                </a:lnTo>
                <a:lnTo>
                  <a:pt x="1537989" y="989632"/>
                </a:lnTo>
                <a:lnTo>
                  <a:pt x="1553966" y="948317"/>
                </a:lnTo>
                <a:lnTo>
                  <a:pt x="1567247" y="905901"/>
                </a:lnTo>
                <a:lnTo>
                  <a:pt x="1577739" y="862470"/>
                </a:lnTo>
                <a:lnTo>
                  <a:pt x="1585349" y="818110"/>
                </a:lnTo>
                <a:lnTo>
                  <a:pt x="1589983" y="772904"/>
                </a:lnTo>
                <a:lnTo>
                  <a:pt x="1591548" y="726938"/>
                </a:lnTo>
                <a:lnTo>
                  <a:pt x="1589983" y="680974"/>
                </a:lnTo>
                <a:lnTo>
                  <a:pt x="1585349" y="635769"/>
                </a:lnTo>
                <a:lnTo>
                  <a:pt x="1577739" y="591407"/>
                </a:lnTo>
                <a:lnTo>
                  <a:pt x="1567247" y="547974"/>
                </a:lnTo>
                <a:lnTo>
                  <a:pt x="1553966" y="505556"/>
                </a:lnTo>
                <a:lnTo>
                  <a:pt x="1537989" y="464236"/>
                </a:lnTo>
                <a:lnTo>
                  <a:pt x="1519408" y="424102"/>
                </a:lnTo>
                <a:lnTo>
                  <a:pt x="1498318" y="385237"/>
                </a:lnTo>
                <a:lnTo>
                  <a:pt x="1474811" y="347728"/>
                </a:lnTo>
                <a:lnTo>
                  <a:pt x="1448980" y="311659"/>
                </a:lnTo>
                <a:lnTo>
                  <a:pt x="1420919" y="277115"/>
                </a:lnTo>
                <a:lnTo>
                  <a:pt x="1390720" y="244182"/>
                </a:lnTo>
                <a:lnTo>
                  <a:pt x="1358477" y="212946"/>
                </a:lnTo>
                <a:lnTo>
                  <a:pt x="1324283" y="183491"/>
                </a:lnTo>
                <a:lnTo>
                  <a:pt x="1288231" y="155902"/>
                </a:lnTo>
                <a:lnTo>
                  <a:pt x="1250414" y="130265"/>
                </a:lnTo>
                <a:lnTo>
                  <a:pt x="1210925" y="106665"/>
                </a:lnTo>
                <a:lnTo>
                  <a:pt x="1169858" y="85188"/>
                </a:lnTo>
                <a:lnTo>
                  <a:pt x="1127305" y="65918"/>
                </a:lnTo>
                <a:lnTo>
                  <a:pt x="1083359" y="48941"/>
                </a:lnTo>
                <a:lnTo>
                  <a:pt x="1038115" y="34342"/>
                </a:lnTo>
                <a:lnTo>
                  <a:pt x="991664" y="22206"/>
                </a:lnTo>
                <a:lnTo>
                  <a:pt x="944100" y="12618"/>
                </a:lnTo>
                <a:lnTo>
                  <a:pt x="895516" y="5665"/>
                </a:lnTo>
                <a:lnTo>
                  <a:pt x="846006" y="1430"/>
                </a:lnTo>
                <a:lnTo>
                  <a:pt x="795661" y="0"/>
                </a:lnTo>
                <a:close/>
              </a:path>
            </a:pathLst>
          </a:custGeom>
          <a:solidFill>
            <a:srgbClr val="585858"/>
          </a:solidFill>
        </p:spPr>
        <p:txBody>
          <a:bodyPr wrap="square" lIns="0" tIns="0" rIns="0" bIns="0" rtlCol="0"/>
          <a:lstStyle/>
          <a:p>
            <a:endParaRPr/>
          </a:p>
        </p:txBody>
      </p:sp>
      <p:sp>
        <p:nvSpPr>
          <p:cNvPr id="18" name="object 18"/>
          <p:cNvSpPr/>
          <p:nvPr/>
        </p:nvSpPr>
        <p:spPr>
          <a:xfrm>
            <a:off x="5256853" y="3627434"/>
            <a:ext cx="1591945" cy="1454150"/>
          </a:xfrm>
          <a:custGeom>
            <a:avLst/>
            <a:gdLst/>
            <a:ahLst/>
            <a:cxnLst/>
            <a:rect l="l" t="t" r="r" b="b"/>
            <a:pathLst>
              <a:path w="1591945" h="1454150">
                <a:moveTo>
                  <a:pt x="0" y="726938"/>
                </a:moveTo>
                <a:lnTo>
                  <a:pt x="1565" y="680974"/>
                </a:lnTo>
                <a:lnTo>
                  <a:pt x="6199" y="635769"/>
                </a:lnTo>
                <a:lnTo>
                  <a:pt x="13808" y="591407"/>
                </a:lnTo>
                <a:lnTo>
                  <a:pt x="24300" y="547974"/>
                </a:lnTo>
                <a:lnTo>
                  <a:pt x="37580" y="505556"/>
                </a:lnTo>
                <a:lnTo>
                  <a:pt x="53556" y="464236"/>
                </a:lnTo>
                <a:lnTo>
                  <a:pt x="72135" y="424102"/>
                </a:lnTo>
                <a:lnTo>
                  <a:pt x="93223" y="385237"/>
                </a:lnTo>
                <a:lnTo>
                  <a:pt x="116727" y="347728"/>
                </a:lnTo>
                <a:lnTo>
                  <a:pt x="142555" y="311659"/>
                </a:lnTo>
                <a:lnTo>
                  <a:pt x="170612" y="277115"/>
                </a:lnTo>
                <a:lnTo>
                  <a:pt x="200805" y="244182"/>
                </a:lnTo>
                <a:lnTo>
                  <a:pt x="233042" y="212946"/>
                </a:lnTo>
                <a:lnTo>
                  <a:pt x="267229" y="183491"/>
                </a:lnTo>
                <a:lnTo>
                  <a:pt x="303273" y="155902"/>
                </a:lnTo>
                <a:lnTo>
                  <a:pt x="341081" y="130265"/>
                </a:lnTo>
                <a:lnTo>
                  <a:pt x="380559" y="106665"/>
                </a:lnTo>
                <a:lnTo>
                  <a:pt x="421615" y="85188"/>
                </a:lnTo>
                <a:lnTo>
                  <a:pt x="464155" y="65918"/>
                </a:lnTo>
                <a:lnTo>
                  <a:pt x="508086" y="48941"/>
                </a:lnTo>
                <a:lnTo>
                  <a:pt x="553314" y="34342"/>
                </a:lnTo>
                <a:lnTo>
                  <a:pt x="599747" y="22206"/>
                </a:lnTo>
                <a:lnTo>
                  <a:pt x="647292" y="12618"/>
                </a:lnTo>
                <a:lnTo>
                  <a:pt x="695854" y="5665"/>
                </a:lnTo>
                <a:lnTo>
                  <a:pt x="745342" y="1430"/>
                </a:lnTo>
                <a:lnTo>
                  <a:pt x="795661" y="0"/>
                </a:lnTo>
                <a:lnTo>
                  <a:pt x="846006" y="1430"/>
                </a:lnTo>
                <a:lnTo>
                  <a:pt x="895516" y="5665"/>
                </a:lnTo>
                <a:lnTo>
                  <a:pt x="944100" y="12618"/>
                </a:lnTo>
                <a:lnTo>
                  <a:pt x="991664" y="22206"/>
                </a:lnTo>
                <a:lnTo>
                  <a:pt x="1038115" y="34342"/>
                </a:lnTo>
                <a:lnTo>
                  <a:pt x="1083359" y="48941"/>
                </a:lnTo>
                <a:lnTo>
                  <a:pt x="1127305" y="65918"/>
                </a:lnTo>
                <a:lnTo>
                  <a:pt x="1169858" y="85188"/>
                </a:lnTo>
                <a:lnTo>
                  <a:pt x="1210925" y="106665"/>
                </a:lnTo>
                <a:lnTo>
                  <a:pt x="1250414" y="130265"/>
                </a:lnTo>
                <a:lnTo>
                  <a:pt x="1288231" y="155902"/>
                </a:lnTo>
                <a:lnTo>
                  <a:pt x="1324283" y="183491"/>
                </a:lnTo>
                <a:lnTo>
                  <a:pt x="1358477" y="212946"/>
                </a:lnTo>
                <a:lnTo>
                  <a:pt x="1390720" y="244182"/>
                </a:lnTo>
                <a:lnTo>
                  <a:pt x="1420919" y="277115"/>
                </a:lnTo>
                <a:lnTo>
                  <a:pt x="1448980" y="311659"/>
                </a:lnTo>
                <a:lnTo>
                  <a:pt x="1474811" y="347728"/>
                </a:lnTo>
                <a:lnTo>
                  <a:pt x="1498318" y="385237"/>
                </a:lnTo>
                <a:lnTo>
                  <a:pt x="1519408" y="424102"/>
                </a:lnTo>
                <a:lnTo>
                  <a:pt x="1537989" y="464236"/>
                </a:lnTo>
                <a:lnTo>
                  <a:pt x="1553966" y="505556"/>
                </a:lnTo>
                <a:lnTo>
                  <a:pt x="1567247" y="547974"/>
                </a:lnTo>
                <a:lnTo>
                  <a:pt x="1577739" y="591407"/>
                </a:lnTo>
                <a:lnTo>
                  <a:pt x="1585349" y="635769"/>
                </a:lnTo>
                <a:lnTo>
                  <a:pt x="1589983" y="680974"/>
                </a:lnTo>
                <a:lnTo>
                  <a:pt x="1591548" y="726938"/>
                </a:lnTo>
                <a:lnTo>
                  <a:pt x="1589983" y="772904"/>
                </a:lnTo>
                <a:lnTo>
                  <a:pt x="1585349" y="818110"/>
                </a:lnTo>
                <a:lnTo>
                  <a:pt x="1577739" y="862470"/>
                </a:lnTo>
                <a:lnTo>
                  <a:pt x="1567247" y="905901"/>
                </a:lnTo>
                <a:lnTo>
                  <a:pt x="1553966" y="948317"/>
                </a:lnTo>
                <a:lnTo>
                  <a:pt x="1537989" y="989632"/>
                </a:lnTo>
                <a:lnTo>
                  <a:pt x="1519408" y="1029762"/>
                </a:lnTo>
                <a:lnTo>
                  <a:pt x="1498318" y="1068621"/>
                </a:lnTo>
                <a:lnTo>
                  <a:pt x="1474811" y="1106124"/>
                </a:lnTo>
                <a:lnTo>
                  <a:pt x="1448980" y="1142186"/>
                </a:lnTo>
                <a:lnTo>
                  <a:pt x="1420919" y="1176723"/>
                </a:lnTo>
                <a:lnTo>
                  <a:pt x="1390720" y="1209648"/>
                </a:lnTo>
                <a:lnTo>
                  <a:pt x="1358477" y="1240877"/>
                </a:lnTo>
                <a:lnTo>
                  <a:pt x="1324283" y="1270324"/>
                </a:lnTo>
                <a:lnTo>
                  <a:pt x="1288231" y="1297905"/>
                </a:lnTo>
                <a:lnTo>
                  <a:pt x="1250414" y="1323534"/>
                </a:lnTo>
                <a:lnTo>
                  <a:pt x="1210925" y="1347127"/>
                </a:lnTo>
                <a:lnTo>
                  <a:pt x="1169858" y="1368597"/>
                </a:lnTo>
                <a:lnTo>
                  <a:pt x="1127305" y="1387860"/>
                </a:lnTo>
                <a:lnTo>
                  <a:pt x="1083359" y="1404831"/>
                </a:lnTo>
                <a:lnTo>
                  <a:pt x="1038115" y="1419425"/>
                </a:lnTo>
                <a:lnTo>
                  <a:pt x="991664" y="1431556"/>
                </a:lnTo>
                <a:lnTo>
                  <a:pt x="944100" y="1441140"/>
                </a:lnTo>
                <a:lnTo>
                  <a:pt x="895516" y="1448091"/>
                </a:lnTo>
                <a:lnTo>
                  <a:pt x="846006" y="1452324"/>
                </a:lnTo>
                <a:lnTo>
                  <a:pt x="795661" y="1453754"/>
                </a:lnTo>
                <a:lnTo>
                  <a:pt x="745342" y="1452324"/>
                </a:lnTo>
                <a:lnTo>
                  <a:pt x="695854" y="1448091"/>
                </a:lnTo>
                <a:lnTo>
                  <a:pt x="647292" y="1441140"/>
                </a:lnTo>
                <a:lnTo>
                  <a:pt x="599747" y="1431556"/>
                </a:lnTo>
                <a:lnTo>
                  <a:pt x="553314" y="1419425"/>
                </a:lnTo>
                <a:lnTo>
                  <a:pt x="508086" y="1404831"/>
                </a:lnTo>
                <a:lnTo>
                  <a:pt x="464155" y="1387860"/>
                </a:lnTo>
                <a:lnTo>
                  <a:pt x="421615" y="1368597"/>
                </a:lnTo>
                <a:lnTo>
                  <a:pt x="380559" y="1347127"/>
                </a:lnTo>
                <a:lnTo>
                  <a:pt x="341081" y="1323534"/>
                </a:lnTo>
                <a:lnTo>
                  <a:pt x="303273" y="1297905"/>
                </a:lnTo>
                <a:lnTo>
                  <a:pt x="267229" y="1270324"/>
                </a:lnTo>
                <a:lnTo>
                  <a:pt x="233042" y="1240877"/>
                </a:lnTo>
                <a:lnTo>
                  <a:pt x="200805" y="1209648"/>
                </a:lnTo>
                <a:lnTo>
                  <a:pt x="170612" y="1176723"/>
                </a:lnTo>
                <a:lnTo>
                  <a:pt x="142555" y="1142186"/>
                </a:lnTo>
                <a:lnTo>
                  <a:pt x="116727" y="1106124"/>
                </a:lnTo>
                <a:lnTo>
                  <a:pt x="93223" y="1068621"/>
                </a:lnTo>
                <a:lnTo>
                  <a:pt x="72135" y="1029762"/>
                </a:lnTo>
                <a:lnTo>
                  <a:pt x="53556" y="989632"/>
                </a:lnTo>
                <a:lnTo>
                  <a:pt x="37580" y="948317"/>
                </a:lnTo>
                <a:lnTo>
                  <a:pt x="24300" y="905901"/>
                </a:lnTo>
                <a:lnTo>
                  <a:pt x="13808" y="862470"/>
                </a:lnTo>
                <a:lnTo>
                  <a:pt x="6199" y="818110"/>
                </a:lnTo>
                <a:lnTo>
                  <a:pt x="1565" y="772904"/>
                </a:lnTo>
                <a:lnTo>
                  <a:pt x="0" y="726938"/>
                </a:lnTo>
                <a:close/>
              </a:path>
            </a:pathLst>
          </a:custGeom>
          <a:ln w="21425">
            <a:solidFill>
              <a:srgbClr val="000000"/>
            </a:solidFill>
          </a:ln>
        </p:spPr>
        <p:txBody>
          <a:bodyPr wrap="square" lIns="0" tIns="0" rIns="0" bIns="0" rtlCol="0"/>
          <a:lstStyle/>
          <a:p>
            <a:endParaRPr/>
          </a:p>
        </p:txBody>
      </p:sp>
      <p:sp>
        <p:nvSpPr>
          <p:cNvPr id="19" name="object 19"/>
          <p:cNvSpPr txBox="1"/>
          <p:nvPr/>
        </p:nvSpPr>
        <p:spPr>
          <a:xfrm>
            <a:off x="5588459" y="3699343"/>
            <a:ext cx="967740" cy="1744980"/>
          </a:xfrm>
          <a:prstGeom prst="rect">
            <a:avLst/>
          </a:prstGeom>
        </p:spPr>
        <p:txBody>
          <a:bodyPr vert="horz" wrap="square" lIns="0" tIns="5715" rIns="0" bIns="0" rtlCol="0">
            <a:spAutoFit/>
          </a:bodyPr>
          <a:lstStyle/>
          <a:p>
            <a:pPr marL="12700" marR="44450" algn="ctr">
              <a:lnSpc>
                <a:spcPct val="101099"/>
              </a:lnSpc>
              <a:spcBef>
                <a:spcPts val="45"/>
              </a:spcBef>
            </a:pPr>
            <a:r>
              <a:rPr sz="1600" spc="175" dirty="0">
                <a:latin typeface="宋体"/>
                <a:cs typeface="宋体"/>
              </a:rPr>
              <a:t>核心特</a:t>
            </a:r>
            <a:r>
              <a:rPr sz="1600" spc="125" dirty="0">
                <a:latin typeface="宋体"/>
                <a:cs typeface="宋体"/>
              </a:rPr>
              <a:t>点 </a:t>
            </a:r>
            <a:r>
              <a:rPr sz="1600" spc="85" dirty="0">
                <a:latin typeface="宋体"/>
                <a:cs typeface="宋体"/>
              </a:rPr>
              <a:t> </a:t>
            </a:r>
            <a:r>
              <a:rPr sz="1600" spc="170" dirty="0">
                <a:latin typeface="宋体"/>
                <a:cs typeface="宋体"/>
              </a:rPr>
              <a:t>自然性</a:t>
            </a:r>
            <a:endParaRPr sz="1600">
              <a:latin typeface="宋体"/>
              <a:cs typeface="宋体"/>
            </a:endParaRPr>
          </a:p>
          <a:p>
            <a:pPr marL="13970" marR="5080" indent="-41275" algn="ctr">
              <a:lnSpc>
                <a:spcPct val="102299"/>
              </a:lnSpc>
              <a:spcBef>
                <a:spcPts val="114"/>
              </a:spcBef>
            </a:pPr>
            <a:r>
              <a:rPr sz="1600" spc="170" dirty="0">
                <a:latin typeface="宋体"/>
                <a:cs typeface="宋体"/>
              </a:rPr>
              <a:t>与普遍性  人本性  与实践性</a:t>
            </a:r>
            <a:endParaRPr sz="1600">
              <a:latin typeface="宋体"/>
              <a:cs typeface="宋体"/>
            </a:endParaRPr>
          </a:p>
          <a:p>
            <a:pPr>
              <a:spcBef>
                <a:spcPts val="31"/>
              </a:spcBef>
            </a:pPr>
            <a:endParaRPr sz="1600">
              <a:latin typeface="Times New Roman"/>
              <a:cs typeface="Times New Roman"/>
            </a:endParaRPr>
          </a:p>
          <a:p>
            <a:pPr marL="39370" algn="ctr"/>
            <a:r>
              <a:rPr sz="1600" spc="175" dirty="0">
                <a:latin typeface="宋体"/>
                <a:cs typeface="宋体"/>
              </a:rPr>
              <a:t>作用特</a:t>
            </a:r>
            <a:r>
              <a:rPr sz="1600" spc="170" dirty="0">
                <a:latin typeface="宋体"/>
                <a:cs typeface="宋体"/>
              </a:rPr>
              <a:t>点</a:t>
            </a:r>
            <a:endParaRPr sz="1600">
              <a:latin typeface="宋体"/>
              <a:cs typeface="宋体"/>
            </a:endParaRPr>
          </a:p>
        </p:txBody>
      </p:sp>
      <p:sp>
        <p:nvSpPr>
          <p:cNvPr id="21" name="object 2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2" name="object 22"/>
          <p:cNvSpPr txBox="1"/>
          <p:nvPr/>
        </p:nvSpPr>
        <p:spPr>
          <a:xfrm>
            <a:off x="2574442" y="6355934"/>
            <a:ext cx="6579870" cy="256480"/>
          </a:xfrm>
          <a:prstGeom prst="rect">
            <a:avLst/>
          </a:prstGeom>
        </p:spPr>
        <p:txBody>
          <a:bodyPr vert="horz" wrap="square" lIns="0" tIns="0" rIns="0" bIns="0" rtlCol="0">
            <a:spAutoFit/>
          </a:bodyPr>
          <a:lstStyle/>
          <a:p>
            <a:pPr marL="12700">
              <a:lnSpc>
                <a:spcPts val="2005"/>
              </a:lnSpc>
            </a:pPr>
            <a:r>
              <a:rPr dirty="0">
                <a:solidFill>
                  <a:srgbClr val="006FC0"/>
                </a:solidFill>
                <a:latin typeface="宋体"/>
                <a:cs typeface="宋体"/>
              </a:rPr>
              <a:t>来源：王秉</a:t>
            </a:r>
            <a:r>
              <a:rPr dirty="0">
                <a:solidFill>
                  <a:srgbClr val="006FC0"/>
                </a:solidFill>
                <a:latin typeface="Calibri"/>
                <a:cs typeface="Calibri"/>
              </a:rPr>
              <a:t>, </a:t>
            </a:r>
            <a:r>
              <a:rPr dirty="0">
                <a:solidFill>
                  <a:srgbClr val="006FC0"/>
                </a:solidFill>
                <a:latin typeface="宋体"/>
                <a:cs typeface="宋体"/>
              </a:rPr>
              <a:t>吴超</a:t>
            </a:r>
            <a:r>
              <a:rPr spc="-540" dirty="0">
                <a:solidFill>
                  <a:srgbClr val="006FC0"/>
                </a:solidFill>
                <a:latin typeface="宋体"/>
                <a:cs typeface="宋体"/>
              </a:rPr>
              <a:t> </a:t>
            </a:r>
            <a:r>
              <a:rPr dirty="0">
                <a:solidFill>
                  <a:srgbClr val="006FC0"/>
                </a:solidFill>
                <a:latin typeface="宋体"/>
                <a:cs typeface="宋体"/>
              </a:rPr>
              <a:t>著</a:t>
            </a:r>
            <a:r>
              <a:rPr dirty="0">
                <a:solidFill>
                  <a:srgbClr val="006FC0"/>
                </a:solidFill>
                <a:latin typeface="Calibri"/>
                <a:cs typeface="Calibri"/>
              </a:rPr>
              <a:t>. </a:t>
            </a:r>
            <a:r>
              <a:rPr spc="-5" dirty="0">
                <a:solidFill>
                  <a:srgbClr val="006FC0"/>
                </a:solidFill>
                <a:latin typeface="宋体"/>
                <a:cs typeface="宋体"/>
              </a:rPr>
              <a:t>安全文化学</a:t>
            </a:r>
            <a:r>
              <a:rPr spc="-5" dirty="0">
                <a:solidFill>
                  <a:srgbClr val="006FC0"/>
                </a:solidFill>
                <a:latin typeface="Calibri"/>
                <a:cs typeface="Calibri"/>
              </a:rPr>
              <a:t>[M]. </a:t>
            </a:r>
            <a:r>
              <a:rPr dirty="0">
                <a:solidFill>
                  <a:srgbClr val="006FC0"/>
                </a:solidFill>
                <a:latin typeface="宋体"/>
                <a:cs typeface="宋体"/>
              </a:rPr>
              <a:t>北京</a:t>
            </a:r>
            <a:r>
              <a:rPr dirty="0">
                <a:solidFill>
                  <a:srgbClr val="006FC0"/>
                </a:solidFill>
                <a:latin typeface="Calibri"/>
                <a:cs typeface="Calibri"/>
              </a:rPr>
              <a:t>:</a:t>
            </a:r>
            <a:r>
              <a:rPr dirty="0">
                <a:solidFill>
                  <a:srgbClr val="006FC0"/>
                </a:solidFill>
                <a:latin typeface="宋体"/>
                <a:cs typeface="宋体"/>
              </a:rPr>
              <a:t>化学工业出版社</a:t>
            </a:r>
            <a:r>
              <a:rPr dirty="0">
                <a:solidFill>
                  <a:srgbClr val="006FC0"/>
                </a:solidFill>
                <a:latin typeface="Calibri"/>
                <a:cs typeface="Calibri"/>
              </a:rPr>
              <a:t>, 2018.1</a:t>
            </a:r>
            <a:endParaRPr>
              <a:latin typeface="Calibri"/>
              <a:cs typeface="Calibri"/>
            </a:endParaRPr>
          </a:p>
        </p:txBody>
      </p:sp>
      <p:sp>
        <p:nvSpPr>
          <p:cNvPr id="23" name="文本框 1"/>
          <p:cNvSpPr txBox="1">
            <a:spLocks noChangeArrowheads="1"/>
          </p:cNvSpPr>
          <p:nvPr/>
        </p:nvSpPr>
        <p:spPr bwMode="auto">
          <a:xfrm>
            <a:off x="758415" y="300084"/>
            <a:ext cx="464742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安全文化特点的三角形模型</a:t>
            </a:r>
          </a:p>
        </p:txBody>
      </p:sp>
    </p:spTree>
    <p:extLst>
      <p:ext uri="{BB962C8B-B14F-4D97-AF65-F5344CB8AC3E}">
        <p14:creationId xmlns:p14="http://schemas.microsoft.com/office/powerpoint/2010/main" val="15052264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00699" y="2529726"/>
            <a:ext cx="1648460" cy="1940560"/>
          </a:xfrm>
          <a:custGeom>
            <a:avLst/>
            <a:gdLst/>
            <a:ahLst/>
            <a:cxnLst/>
            <a:rect l="l" t="t" r="r" b="b"/>
            <a:pathLst>
              <a:path w="1648459" h="1940560">
                <a:moveTo>
                  <a:pt x="1501851" y="1908888"/>
                </a:moveTo>
                <a:lnTo>
                  <a:pt x="1545033" y="1884604"/>
                </a:lnTo>
                <a:lnTo>
                  <a:pt x="1581096" y="1855413"/>
                </a:lnTo>
                <a:lnTo>
                  <a:pt x="1609739" y="1822216"/>
                </a:lnTo>
                <a:lnTo>
                  <a:pt x="1630662" y="1785917"/>
                </a:lnTo>
                <a:lnTo>
                  <a:pt x="1643564" y="1747419"/>
                </a:lnTo>
                <a:lnTo>
                  <a:pt x="1648145" y="1707624"/>
                </a:lnTo>
                <a:lnTo>
                  <a:pt x="1644104" y="1667434"/>
                </a:lnTo>
                <a:lnTo>
                  <a:pt x="1631140" y="1627754"/>
                </a:lnTo>
                <a:lnTo>
                  <a:pt x="1608953" y="1589484"/>
                </a:lnTo>
                <a:lnTo>
                  <a:pt x="545829" y="116982"/>
                </a:lnTo>
                <a:lnTo>
                  <a:pt x="515481" y="82452"/>
                </a:lnTo>
                <a:lnTo>
                  <a:pt x="478986" y="53615"/>
                </a:lnTo>
                <a:lnTo>
                  <a:pt x="437475" y="30710"/>
                </a:lnTo>
                <a:lnTo>
                  <a:pt x="392076" y="13980"/>
                </a:lnTo>
                <a:lnTo>
                  <a:pt x="343919" y="3662"/>
                </a:lnTo>
                <a:lnTo>
                  <a:pt x="294133" y="0"/>
                </a:lnTo>
                <a:lnTo>
                  <a:pt x="243847" y="3231"/>
                </a:lnTo>
                <a:lnTo>
                  <a:pt x="194191" y="13597"/>
                </a:lnTo>
                <a:lnTo>
                  <a:pt x="146294" y="31339"/>
                </a:lnTo>
                <a:lnTo>
                  <a:pt x="103112" y="55607"/>
                </a:lnTo>
                <a:lnTo>
                  <a:pt x="67049" y="84789"/>
                </a:lnTo>
                <a:lnTo>
                  <a:pt x="38406" y="117983"/>
                </a:lnTo>
                <a:lnTo>
                  <a:pt x="17483" y="154286"/>
                </a:lnTo>
                <a:lnTo>
                  <a:pt x="4580" y="192794"/>
                </a:lnTo>
                <a:lnTo>
                  <a:pt x="0" y="232604"/>
                </a:lnTo>
                <a:lnTo>
                  <a:pt x="4041" y="272815"/>
                </a:lnTo>
                <a:lnTo>
                  <a:pt x="17005" y="312522"/>
                </a:lnTo>
                <a:lnTo>
                  <a:pt x="39192" y="350822"/>
                </a:lnTo>
                <a:lnTo>
                  <a:pt x="1102316" y="1823285"/>
                </a:lnTo>
                <a:lnTo>
                  <a:pt x="1132729" y="1857810"/>
                </a:lnTo>
                <a:lnTo>
                  <a:pt x="1169258" y="1886646"/>
                </a:lnTo>
                <a:lnTo>
                  <a:pt x="1210780" y="1909550"/>
                </a:lnTo>
                <a:lnTo>
                  <a:pt x="1256170" y="1926282"/>
                </a:lnTo>
                <a:lnTo>
                  <a:pt x="1304307" y="1936599"/>
                </a:lnTo>
                <a:lnTo>
                  <a:pt x="1354067" y="1940260"/>
                </a:lnTo>
                <a:lnTo>
                  <a:pt x="1404326" y="1937022"/>
                </a:lnTo>
                <a:lnTo>
                  <a:pt x="1453962" y="1926646"/>
                </a:lnTo>
                <a:lnTo>
                  <a:pt x="1501851" y="1908888"/>
                </a:lnTo>
                <a:close/>
              </a:path>
            </a:pathLst>
          </a:custGeom>
          <a:ln w="22605">
            <a:solidFill>
              <a:srgbClr val="000000"/>
            </a:solidFill>
          </a:ln>
        </p:spPr>
        <p:txBody>
          <a:bodyPr wrap="square" lIns="0" tIns="0" rIns="0" bIns="0" rtlCol="0"/>
          <a:lstStyle/>
          <a:p>
            <a:endParaRPr/>
          </a:p>
        </p:txBody>
      </p:sp>
      <p:sp>
        <p:nvSpPr>
          <p:cNvPr id="3" name="object 3"/>
          <p:cNvSpPr/>
          <p:nvPr/>
        </p:nvSpPr>
        <p:spPr>
          <a:xfrm>
            <a:off x="3593344" y="2466814"/>
            <a:ext cx="1755775" cy="2085339"/>
          </a:xfrm>
          <a:custGeom>
            <a:avLst/>
            <a:gdLst/>
            <a:ahLst/>
            <a:cxnLst/>
            <a:rect l="l" t="t" r="r" b="b"/>
            <a:pathLst>
              <a:path w="1755775" h="2085339">
                <a:moveTo>
                  <a:pt x="147850" y="2053556"/>
                </a:moveTo>
                <a:lnTo>
                  <a:pt x="196253" y="2071503"/>
                </a:lnTo>
                <a:lnTo>
                  <a:pt x="246433" y="2081988"/>
                </a:lnTo>
                <a:lnTo>
                  <a:pt x="297250" y="2085257"/>
                </a:lnTo>
                <a:lnTo>
                  <a:pt x="347564" y="2081554"/>
                </a:lnTo>
                <a:lnTo>
                  <a:pt x="396235" y="2071124"/>
                </a:lnTo>
                <a:lnTo>
                  <a:pt x="442122" y="2054211"/>
                </a:lnTo>
                <a:lnTo>
                  <a:pt x="484085" y="2031060"/>
                </a:lnTo>
                <a:lnTo>
                  <a:pt x="520983" y="2001917"/>
                </a:lnTo>
                <a:lnTo>
                  <a:pt x="551677" y="1967025"/>
                </a:lnTo>
                <a:lnTo>
                  <a:pt x="1715857" y="354535"/>
                </a:lnTo>
                <a:lnTo>
                  <a:pt x="1738302" y="315885"/>
                </a:lnTo>
                <a:lnTo>
                  <a:pt x="1751417" y="275797"/>
                </a:lnTo>
                <a:lnTo>
                  <a:pt x="1755507" y="235184"/>
                </a:lnTo>
                <a:lnTo>
                  <a:pt x="1750879" y="194961"/>
                </a:lnTo>
                <a:lnTo>
                  <a:pt x="1737837" y="156043"/>
                </a:lnTo>
                <a:lnTo>
                  <a:pt x="1716687" y="119342"/>
                </a:lnTo>
                <a:lnTo>
                  <a:pt x="1687735" y="85775"/>
                </a:lnTo>
                <a:lnTo>
                  <a:pt x="1651285" y="56255"/>
                </a:lnTo>
                <a:lnTo>
                  <a:pt x="1607644" y="31697"/>
                </a:lnTo>
                <a:lnTo>
                  <a:pt x="1559247" y="13742"/>
                </a:lnTo>
                <a:lnTo>
                  <a:pt x="1509070" y="3259"/>
                </a:lnTo>
                <a:lnTo>
                  <a:pt x="1458253" y="0"/>
                </a:lnTo>
                <a:lnTo>
                  <a:pt x="1407938" y="3717"/>
                </a:lnTo>
                <a:lnTo>
                  <a:pt x="1359265" y="14166"/>
                </a:lnTo>
                <a:lnTo>
                  <a:pt x="1313376" y="31098"/>
                </a:lnTo>
                <a:lnTo>
                  <a:pt x="1271410" y="54266"/>
                </a:lnTo>
                <a:lnTo>
                  <a:pt x="1234510" y="83425"/>
                </a:lnTo>
                <a:lnTo>
                  <a:pt x="1203815" y="118326"/>
                </a:lnTo>
                <a:lnTo>
                  <a:pt x="39647" y="1730640"/>
                </a:lnTo>
                <a:lnTo>
                  <a:pt x="17204" y="1769340"/>
                </a:lnTo>
                <a:lnTo>
                  <a:pt x="4090" y="1809463"/>
                </a:lnTo>
                <a:lnTo>
                  <a:pt x="0" y="1850098"/>
                </a:lnTo>
                <a:lnTo>
                  <a:pt x="4628" y="1890332"/>
                </a:lnTo>
                <a:lnTo>
                  <a:pt x="17669" y="1929252"/>
                </a:lnTo>
                <a:lnTo>
                  <a:pt x="38817" y="1965947"/>
                </a:lnTo>
                <a:lnTo>
                  <a:pt x="67768" y="1999504"/>
                </a:lnTo>
                <a:lnTo>
                  <a:pt x="104214" y="2029011"/>
                </a:lnTo>
                <a:lnTo>
                  <a:pt x="147850" y="2053556"/>
                </a:lnTo>
                <a:close/>
              </a:path>
            </a:pathLst>
          </a:custGeom>
          <a:ln w="22627">
            <a:solidFill>
              <a:srgbClr val="000000"/>
            </a:solidFill>
          </a:ln>
        </p:spPr>
        <p:txBody>
          <a:bodyPr wrap="square" lIns="0" tIns="0" rIns="0" bIns="0" rtlCol="0"/>
          <a:lstStyle/>
          <a:p>
            <a:endParaRPr/>
          </a:p>
        </p:txBody>
      </p:sp>
      <p:sp>
        <p:nvSpPr>
          <p:cNvPr id="4" name="object 4"/>
          <p:cNvSpPr/>
          <p:nvPr/>
        </p:nvSpPr>
        <p:spPr>
          <a:xfrm>
            <a:off x="6318502" y="3837023"/>
            <a:ext cx="853440" cy="2235200"/>
          </a:xfrm>
          <a:custGeom>
            <a:avLst/>
            <a:gdLst/>
            <a:ahLst/>
            <a:cxnLst/>
            <a:rect l="l" t="t" r="r" b="b"/>
            <a:pathLst>
              <a:path w="853439" h="2235200">
                <a:moveTo>
                  <a:pt x="503182" y="0"/>
                </a:moveTo>
                <a:lnTo>
                  <a:pt x="349685" y="0"/>
                </a:lnTo>
                <a:lnTo>
                  <a:pt x="298044" y="3034"/>
                </a:lnTo>
                <a:lnTo>
                  <a:pt x="248744" y="11849"/>
                </a:lnTo>
                <a:lnTo>
                  <a:pt x="202329" y="26011"/>
                </a:lnTo>
                <a:lnTo>
                  <a:pt x="159342" y="45087"/>
                </a:lnTo>
                <a:lnTo>
                  <a:pt x="120325" y="68644"/>
                </a:lnTo>
                <a:lnTo>
                  <a:pt x="85821" y="96248"/>
                </a:lnTo>
                <a:lnTo>
                  <a:pt x="56373" y="127466"/>
                </a:lnTo>
                <a:lnTo>
                  <a:pt x="32524" y="161866"/>
                </a:lnTo>
                <a:lnTo>
                  <a:pt x="14817" y="199013"/>
                </a:lnTo>
                <a:lnTo>
                  <a:pt x="3794" y="238475"/>
                </a:lnTo>
                <a:lnTo>
                  <a:pt x="0" y="279818"/>
                </a:lnTo>
                <a:lnTo>
                  <a:pt x="0" y="1955495"/>
                </a:lnTo>
                <a:lnTo>
                  <a:pt x="3794" y="1996825"/>
                </a:lnTo>
                <a:lnTo>
                  <a:pt x="14817" y="2036271"/>
                </a:lnTo>
                <a:lnTo>
                  <a:pt x="32524" y="2073402"/>
                </a:lnTo>
                <a:lnTo>
                  <a:pt x="56373" y="2107786"/>
                </a:lnTo>
                <a:lnTo>
                  <a:pt x="85821" y="2138988"/>
                </a:lnTo>
                <a:lnTo>
                  <a:pt x="120325" y="2166577"/>
                </a:lnTo>
                <a:lnTo>
                  <a:pt x="159342" y="2190120"/>
                </a:lnTo>
                <a:lnTo>
                  <a:pt x="202329" y="2209184"/>
                </a:lnTo>
                <a:lnTo>
                  <a:pt x="248744" y="2223337"/>
                </a:lnTo>
                <a:lnTo>
                  <a:pt x="298044" y="2232147"/>
                </a:lnTo>
                <a:lnTo>
                  <a:pt x="349685" y="2235180"/>
                </a:lnTo>
                <a:lnTo>
                  <a:pt x="502935" y="2235180"/>
                </a:lnTo>
                <a:lnTo>
                  <a:pt x="554638" y="2232147"/>
                </a:lnTo>
                <a:lnTo>
                  <a:pt x="603988" y="2223337"/>
                </a:lnTo>
                <a:lnTo>
                  <a:pt x="650443" y="2209184"/>
                </a:lnTo>
                <a:lnTo>
                  <a:pt x="693462" y="2190120"/>
                </a:lnTo>
                <a:lnTo>
                  <a:pt x="732503" y="2166577"/>
                </a:lnTo>
                <a:lnTo>
                  <a:pt x="767024" y="2138988"/>
                </a:lnTo>
                <a:lnTo>
                  <a:pt x="796483" y="2107786"/>
                </a:lnTo>
                <a:lnTo>
                  <a:pt x="820339" y="2073402"/>
                </a:lnTo>
                <a:lnTo>
                  <a:pt x="838049" y="2036271"/>
                </a:lnTo>
                <a:lnTo>
                  <a:pt x="849073" y="1996825"/>
                </a:lnTo>
                <a:lnTo>
                  <a:pt x="852868" y="1955495"/>
                </a:lnTo>
                <a:lnTo>
                  <a:pt x="852868" y="279818"/>
                </a:lnTo>
                <a:lnTo>
                  <a:pt x="849073" y="238475"/>
                </a:lnTo>
                <a:lnTo>
                  <a:pt x="838051" y="199013"/>
                </a:lnTo>
                <a:lnTo>
                  <a:pt x="820344" y="161866"/>
                </a:lnTo>
                <a:lnTo>
                  <a:pt x="796495" y="127466"/>
                </a:lnTo>
                <a:lnTo>
                  <a:pt x="767047" y="96248"/>
                </a:lnTo>
                <a:lnTo>
                  <a:pt x="732543" y="68644"/>
                </a:lnTo>
                <a:lnTo>
                  <a:pt x="693526" y="45087"/>
                </a:lnTo>
                <a:lnTo>
                  <a:pt x="650538" y="26011"/>
                </a:lnTo>
                <a:lnTo>
                  <a:pt x="604123" y="11849"/>
                </a:lnTo>
                <a:lnTo>
                  <a:pt x="554823" y="3034"/>
                </a:lnTo>
                <a:lnTo>
                  <a:pt x="503182" y="0"/>
                </a:lnTo>
                <a:close/>
              </a:path>
            </a:pathLst>
          </a:custGeom>
          <a:solidFill>
            <a:srgbClr val="FFFFFF"/>
          </a:solidFill>
        </p:spPr>
        <p:txBody>
          <a:bodyPr wrap="square" lIns="0" tIns="0" rIns="0" bIns="0" rtlCol="0"/>
          <a:lstStyle/>
          <a:p>
            <a:endParaRPr/>
          </a:p>
        </p:txBody>
      </p:sp>
      <p:sp>
        <p:nvSpPr>
          <p:cNvPr id="5" name="object 5"/>
          <p:cNvSpPr/>
          <p:nvPr/>
        </p:nvSpPr>
        <p:spPr>
          <a:xfrm>
            <a:off x="6318502" y="3837023"/>
            <a:ext cx="853440" cy="2235200"/>
          </a:xfrm>
          <a:custGeom>
            <a:avLst/>
            <a:gdLst/>
            <a:ahLst/>
            <a:cxnLst/>
            <a:rect l="l" t="t" r="r" b="b"/>
            <a:pathLst>
              <a:path w="853439" h="2235200">
                <a:moveTo>
                  <a:pt x="502935" y="2235180"/>
                </a:moveTo>
                <a:lnTo>
                  <a:pt x="554638" y="2232147"/>
                </a:lnTo>
                <a:lnTo>
                  <a:pt x="603988" y="2223337"/>
                </a:lnTo>
                <a:lnTo>
                  <a:pt x="650443" y="2209184"/>
                </a:lnTo>
                <a:lnTo>
                  <a:pt x="693462" y="2190120"/>
                </a:lnTo>
                <a:lnTo>
                  <a:pt x="732503" y="2166577"/>
                </a:lnTo>
                <a:lnTo>
                  <a:pt x="767024" y="2138988"/>
                </a:lnTo>
                <a:lnTo>
                  <a:pt x="796483" y="2107786"/>
                </a:lnTo>
                <a:lnTo>
                  <a:pt x="820339" y="2073402"/>
                </a:lnTo>
                <a:lnTo>
                  <a:pt x="838049" y="2036271"/>
                </a:lnTo>
                <a:lnTo>
                  <a:pt x="849073" y="1996825"/>
                </a:lnTo>
                <a:lnTo>
                  <a:pt x="852868" y="1955495"/>
                </a:lnTo>
                <a:lnTo>
                  <a:pt x="852868" y="279818"/>
                </a:lnTo>
                <a:lnTo>
                  <a:pt x="849073" y="238475"/>
                </a:lnTo>
                <a:lnTo>
                  <a:pt x="838051" y="199013"/>
                </a:lnTo>
                <a:lnTo>
                  <a:pt x="820344" y="161866"/>
                </a:lnTo>
                <a:lnTo>
                  <a:pt x="796495" y="127466"/>
                </a:lnTo>
                <a:lnTo>
                  <a:pt x="767047" y="96248"/>
                </a:lnTo>
                <a:lnTo>
                  <a:pt x="732543" y="68644"/>
                </a:lnTo>
                <a:lnTo>
                  <a:pt x="693526" y="45087"/>
                </a:lnTo>
                <a:lnTo>
                  <a:pt x="650538" y="26011"/>
                </a:lnTo>
                <a:lnTo>
                  <a:pt x="604123" y="11849"/>
                </a:lnTo>
                <a:lnTo>
                  <a:pt x="554823" y="3034"/>
                </a:lnTo>
                <a:lnTo>
                  <a:pt x="503182" y="0"/>
                </a:lnTo>
                <a:lnTo>
                  <a:pt x="349685" y="0"/>
                </a:lnTo>
                <a:lnTo>
                  <a:pt x="298044" y="3034"/>
                </a:lnTo>
                <a:lnTo>
                  <a:pt x="248744" y="11849"/>
                </a:lnTo>
                <a:lnTo>
                  <a:pt x="202329" y="26011"/>
                </a:lnTo>
                <a:lnTo>
                  <a:pt x="159342" y="45087"/>
                </a:lnTo>
                <a:lnTo>
                  <a:pt x="120325" y="68644"/>
                </a:lnTo>
                <a:lnTo>
                  <a:pt x="85821" y="96248"/>
                </a:lnTo>
                <a:lnTo>
                  <a:pt x="56373" y="127466"/>
                </a:lnTo>
                <a:lnTo>
                  <a:pt x="32524" y="161866"/>
                </a:lnTo>
                <a:lnTo>
                  <a:pt x="14817" y="199013"/>
                </a:lnTo>
                <a:lnTo>
                  <a:pt x="3794" y="238475"/>
                </a:lnTo>
                <a:lnTo>
                  <a:pt x="0" y="279818"/>
                </a:lnTo>
                <a:lnTo>
                  <a:pt x="0" y="1955495"/>
                </a:lnTo>
                <a:lnTo>
                  <a:pt x="3794" y="1996825"/>
                </a:lnTo>
                <a:lnTo>
                  <a:pt x="14817" y="2036271"/>
                </a:lnTo>
                <a:lnTo>
                  <a:pt x="32524" y="2073402"/>
                </a:lnTo>
                <a:lnTo>
                  <a:pt x="56373" y="2107786"/>
                </a:lnTo>
                <a:lnTo>
                  <a:pt x="85821" y="2138988"/>
                </a:lnTo>
                <a:lnTo>
                  <a:pt x="120325" y="2166577"/>
                </a:lnTo>
                <a:lnTo>
                  <a:pt x="159342" y="2190120"/>
                </a:lnTo>
                <a:lnTo>
                  <a:pt x="202329" y="2209184"/>
                </a:lnTo>
                <a:lnTo>
                  <a:pt x="248744" y="2223337"/>
                </a:lnTo>
                <a:lnTo>
                  <a:pt x="298044" y="2232147"/>
                </a:lnTo>
                <a:lnTo>
                  <a:pt x="349685" y="2235180"/>
                </a:lnTo>
                <a:lnTo>
                  <a:pt x="503182" y="2235180"/>
                </a:lnTo>
                <a:close/>
              </a:path>
            </a:pathLst>
          </a:custGeom>
          <a:ln w="24049">
            <a:solidFill>
              <a:srgbClr val="000000"/>
            </a:solidFill>
          </a:ln>
        </p:spPr>
        <p:txBody>
          <a:bodyPr wrap="square" lIns="0" tIns="0" rIns="0" bIns="0" rtlCol="0"/>
          <a:lstStyle/>
          <a:p>
            <a:endParaRPr/>
          </a:p>
        </p:txBody>
      </p:sp>
      <p:sp>
        <p:nvSpPr>
          <p:cNvPr id="6" name="object 6"/>
          <p:cNvSpPr/>
          <p:nvPr/>
        </p:nvSpPr>
        <p:spPr>
          <a:xfrm>
            <a:off x="5115898" y="3837023"/>
            <a:ext cx="853440" cy="2235200"/>
          </a:xfrm>
          <a:custGeom>
            <a:avLst/>
            <a:gdLst/>
            <a:ahLst/>
            <a:cxnLst/>
            <a:rect l="l" t="t" r="r" b="b"/>
            <a:pathLst>
              <a:path w="853439" h="2235200">
                <a:moveTo>
                  <a:pt x="503059" y="0"/>
                </a:moveTo>
                <a:lnTo>
                  <a:pt x="349759" y="0"/>
                </a:lnTo>
                <a:lnTo>
                  <a:pt x="298077" y="3034"/>
                </a:lnTo>
                <a:lnTo>
                  <a:pt x="248749" y="11849"/>
                </a:lnTo>
                <a:lnTo>
                  <a:pt x="202315" y="26011"/>
                </a:lnTo>
                <a:lnTo>
                  <a:pt x="159317" y="45087"/>
                </a:lnTo>
                <a:lnTo>
                  <a:pt x="120297" y="68644"/>
                </a:lnTo>
                <a:lnTo>
                  <a:pt x="85794" y="96248"/>
                </a:lnTo>
                <a:lnTo>
                  <a:pt x="56351" y="127466"/>
                </a:lnTo>
                <a:lnTo>
                  <a:pt x="32509" y="161866"/>
                </a:lnTo>
                <a:lnTo>
                  <a:pt x="14809" y="199013"/>
                </a:lnTo>
                <a:lnTo>
                  <a:pt x="3792" y="238475"/>
                </a:lnTo>
                <a:lnTo>
                  <a:pt x="0" y="279818"/>
                </a:lnTo>
                <a:lnTo>
                  <a:pt x="0" y="1955495"/>
                </a:lnTo>
                <a:lnTo>
                  <a:pt x="3792" y="1996825"/>
                </a:lnTo>
                <a:lnTo>
                  <a:pt x="14809" y="2036271"/>
                </a:lnTo>
                <a:lnTo>
                  <a:pt x="32509" y="2073402"/>
                </a:lnTo>
                <a:lnTo>
                  <a:pt x="56351" y="2107786"/>
                </a:lnTo>
                <a:lnTo>
                  <a:pt x="85794" y="2138988"/>
                </a:lnTo>
                <a:lnTo>
                  <a:pt x="120297" y="2166577"/>
                </a:lnTo>
                <a:lnTo>
                  <a:pt x="159317" y="2190120"/>
                </a:lnTo>
                <a:lnTo>
                  <a:pt x="202315" y="2209184"/>
                </a:lnTo>
                <a:lnTo>
                  <a:pt x="248749" y="2223337"/>
                </a:lnTo>
                <a:lnTo>
                  <a:pt x="298077" y="2232147"/>
                </a:lnTo>
                <a:lnTo>
                  <a:pt x="349759" y="2235180"/>
                </a:lnTo>
                <a:lnTo>
                  <a:pt x="503059" y="2235180"/>
                </a:lnTo>
                <a:lnTo>
                  <a:pt x="554746" y="2232147"/>
                </a:lnTo>
                <a:lnTo>
                  <a:pt x="604078" y="2223337"/>
                </a:lnTo>
                <a:lnTo>
                  <a:pt x="650514" y="2209184"/>
                </a:lnTo>
                <a:lnTo>
                  <a:pt x="693513" y="2190120"/>
                </a:lnTo>
                <a:lnTo>
                  <a:pt x="732534" y="2166577"/>
                </a:lnTo>
                <a:lnTo>
                  <a:pt x="767036" y="2138988"/>
                </a:lnTo>
                <a:lnTo>
                  <a:pt x="796479" y="2107786"/>
                </a:lnTo>
                <a:lnTo>
                  <a:pt x="820322" y="2073402"/>
                </a:lnTo>
                <a:lnTo>
                  <a:pt x="838024" y="2036271"/>
                </a:lnTo>
                <a:lnTo>
                  <a:pt x="849045" y="1996825"/>
                </a:lnTo>
                <a:lnTo>
                  <a:pt x="852843" y="1955495"/>
                </a:lnTo>
                <a:lnTo>
                  <a:pt x="852843" y="279818"/>
                </a:lnTo>
                <a:lnTo>
                  <a:pt x="849045" y="238475"/>
                </a:lnTo>
                <a:lnTo>
                  <a:pt x="838024" y="199013"/>
                </a:lnTo>
                <a:lnTo>
                  <a:pt x="820322" y="161866"/>
                </a:lnTo>
                <a:lnTo>
                  <a:pt x="796479" y="127466"/>
                </a:lnTo>
                <a:lnTo>
                  <a:pt x="767036" y="96248"/>
                </a:lnTo>
                <a:lnTo>
                  <a:pt x="732534" y="68644"/>
                </a:lnTo>
                <a:lnTo>
                  <a:pt x="693513" y="45087"/>
                </a:lnTo>
                <a:lnTo>
                  <a:pt x="650514" y="26011"/>
                </a:lnTo>
                <a:lnTo>
                  <a:pt x="604078" y="11849"/>
                </a:lnTo>
                <a:lnTo>
                  <a:pt x="554746" y="3034"/>
                </a:lnTo>
                <a:lnTo>
                  <a:pt x="503059" y="0"/>
                </a:lnTo>
                <a:close/>
              </a:path>
            </a:pathLst>
          </a:custGeom>
          <a:solidFill>
            <a:srgbClr val="FFFFFF"/>
          </a:solidFill>
        </p:spPr>
        <p:txBody>
          <a:bodyPr wrap="square" lIns="0" tIns="0" rIns="0" bIns="0" rtlCol="0"/>
          <a:lstStyle/>
          <a:p>
            <a:endParaRPr/>
          </a:p>
        </p:txBody>
      </p:sp>
      <p:sp>
        <p:nvSpPr>
          <p:cNvPr id="7" name="object 7"/>
          <p:cNvSpPr/>
          <p:nvPr/>
        </p:nvSpPr>
        <p:spPr>
          <a:xfrm>
            <a:off x="5115898" y="3837023"/>
            <a:ext cx="853440" cy="2235200"/>
          </a:xfrm>
          <a:custGeom>
            <a:avLst/>
            <a:gdLst/>
            <a:ahLst/>
            <a:cxnLst/>
            <a:rect l="l" t="t" r="r" b="b"/>
            <a:pathLst>
              <a:path w="853439" h="2235200">
                <a:moveTo>
                  <a:pt x="503059" y="2235180"/>
                </a:moveTo>
                <a:lnTo>
                  <a:pt x="554746" y="2232147"/>
                </a:lnTo>
                <a:lnTo>
                  <a:pt x="604078" y="2223337"/>
                </a:lnTo>
                <a:lnTo>
                  <a:pt x="650514" y="2209184"/>
                </a:lnTo>
                <a:lnTo>
                  <a:pt x="693513" y="2190120"/>
                </a:lnTo>
                <a:lnTo>
                  <a:pt x="732534" y="2166577"/>
                </a:lnTo>
                <a:lnTo>
                  <a:pt x="767036" y="2138988"/>
                </a:lnTo>
                <a:lnTo>
                  <a:pt x="796479" y="2107786"/>
                </a:lnTo>
                <a:lnTo>
                  <a:pt x="820322" y="2073402"/>
                </a:lnTo>
                <a:lnTo>
                  <a:pt x="838024" y="2036271"/>
                </a:lnTo>
                <a:lnTo>
                  <a:pt x="849045" y="1996825"/>
                </a:lnTo>
                <a:lnTo>
                  <a:pt x="852843" y="1955495"/>
                </a:lnTo>
                <a:lnTo>
                  <a:pt x="852843" y="279818"/>
                </a:lnTo>
                <a:lnTo>
                  <a:pt x="849045" y="238475"/>
                </a:lnTo>
                <a:lnTo>
                  <a:pt x="838024" y="199013"/>
                </a:lnTo>
                <a:lnTo>
                  <a:pt x="820322" y="161866"/>
                </a:lnTo>
                <a:lnTo>
                  <a:pt x="796479" y="127466"/>
                </a:lnTo>
                <a:lnTo>
                  <a:pt x="767036" y="96248"/>
                </a:lnTo>
                <a:lnTo>
                  <a:pt x="732534" y="68644"/>
                </a:lnTo>
                <a:lnTo>
                  <a:pt x="693513" y="45087"/>
                </a:lnTo>
                <a:lnTo>
                  <a:pt x="650514" y="26011"/>
                </a:lnTo>
                <a:lnTo>
                  <a:pt x="604078" y="11849"/>
                </a:lnTo>
                <a:lnTo>
                  <a:pt x="554746" y="3034"/>
                </a:lnTo>
                <a:lnTo>
                  <a:pt x="503059" y="0"/>
                </a:lnTo>
                <a:lnTo>
                  <a:pt x="349759" y="0"/>
                </a:lnTo>
                <a:lnTo>
                  <a:pt x="298077" y="3034"/>
                </a:lnTo>
                <a:lnTo>
                  <a:pt x="248749" y="11849"/>
                </a:lnTo>
                <a:lnTo>
                  <a:pt x="202315" y="26011"/>
                </a:lnTo>
                <a:lnTo>
                  <a:pt x="159317" y="45087"/>
                </a:lnTo>
                <a:lnTo>
                  <a:pt x="120297" y="68644"/>
                </a:lnTo>
                <a:lnTo>
                  <a:pt x="85794" y="96248"/>
                </a:lnTo>
                <a:lnTo>
                  <a:pt x="56351" y="127466"/>
                </a:lnTo>
                <a:lnTo>
                  <a:pt x="32509" y="161866"/>
                </a:lnTo>
                <a:lnTo>
                  <a:pt x="14809" y="199013"/>
                </a:lnTo>
                <a:lnTo>
                  <a:pt x="3792" y="238475"/>
                </a:lnTo>
                <a:lnTo>
                  <a:pt x="0" y="279818"/>
                </a:lnTo>
                <a:lnTo>
                  <a:pt x="0" y="1955495"/>
                </a:lnTo>
                <a:lnTo>
                  <a:pt x="3792" y="1996825"/>
                </a:lnTo>
                <a:lnTo>
                  <a:pt x="14809" y="2036271"/>
                </a:lnTo>
                <a:lnTo>
                  <a:pt x="32509" y="2073402"/>
                </a:lnTo>
                <a:lnTo>
                  <a:pt x="56351" y="2107786"/>
                </a:lnTo>
                <a:lnTo>
                  <a:pt x="85794" y="2138988"/>
                </a:lnTo>
                <a:lnTo>
                  <a:pt x="120297" y="2166577"/>
                </a:lnTo>
                <a:lnTo>
                  <a:pt x="159317" y="2190120"/>
                </a:lnTo>
                <a:lnTo>
                  <a:pt x="202315" y="2209184"/>
                </a:lnTo>
                <a:lnTo>
                  <a:pt x="248749" y="2223337"/>
                </a:lnTo>
                <a:lnTo>
                  <a:pt x="298077" y="2232147"/>
                </a:lnTo>
                <a:lnTo>
                  <a:pt x="349759" y="2235180"/>
                </a:lnTo>
                <a:lnTo>
                  <a:pt x="503059" y="2235180"/>
                </a:lnTo>
                <a:close/>
              </a:path>
            </a:pathLst>
          </a:custGeom>
          <a:ln w="24049">
            <a:solidFill>
              <a:srgbClr val="000000"/>
            </a:solidFill>
          </a:ln>
        </p:spPr>
        <p:txBody>
          <a:bodyPr wrap="square" lIns="0" tIns="0" rIns="0" bIns="0" rtlCol="0"/>
          <a:lstStyle/>
          <a:p>
            <a:endParaRPr/>
          </a:p>
        </p:txBody>
      </p:sp>
      <p:sp>
        <p:nvSpPr>
          <p:cNvPr id="8" name="object 8"/>
          <p:cNvSpPr/>
          <p:nvPr/>
        </p:nvSpPr>
        <p:spPr>
          <a:xfrm>
            <a:off x="5326475" y="806574"/>
            <a:ext cx="1535430" cy="1228090"/>
          </a:xfrm>
          <a:custGeom>
            <a:avLst/>
            <a:gdLst/>
            <a:ahLst/>
            <a:cxnLst/>
            <a:rect l="l" t="t" r="r" b="b"/>
            <a:pathLst>
              <a:path w="1535429" h="1228089">
                <a:moveTo>
                  <a:pt x="0" y="613904"/>
                </a:moveTo>
                <a:lnTo>
                  <a:pt x="1770" y="571876"/>
                </a:lnTo>
                <a:lnTo>
                  <a:pt x="7006" y="530607"/>
                </a:lnTo>
                <a:lnTo>
                  <a:pt x="15593" y="490190"/>
                </a:lnTo>
                <a:lnTo>
                  <a:pt x="27416" y="450715"/>
                </a:lnTo>
                <a:lnTo>
                  <a:pt x="42362" y="412273"/>
                </a:lnTo>
                <a:lnTo>
                  <a:pt x="60315" y="374958"/>
                </a:lnTo>
                <a:lnTo>
                  <a:pt x="81162" y="338859"/>
                </a:lnTo>
                <a:lnTo>
                  <a:pt x="104788" y="304068"/>
                </a:lnTo>
                <a:lnTo>
                  <a:pt x="131079" y="270678"/>
                </a:lnTo>
                <a:lnTo>
                  <a:pt x="159920" y="238778"/>
                </a:lnTo>
                <a:lnTo>
                  <a:pt x="191198" y="208462"/>
                </a:lnTo>
                <a:lnTo>
                  <a:pt x="224797" y="179820"/>
                </a:lnTo>
                <a:lnTo>
                  <a:pt x="260603" y="152943"/>
                </a:lnTo>
                <a:lnTo>
                  <a:pt x="298503" y="127924"/>
                </a:lnTo>
                <a:lnTo>
                  <a:pt x="338381" y="104853"/>
                </a:lnTo>
                <a:lnTo>
                  <a:pt x="380123" y="83822"/>
                </a:lnTo>
                <a:lnTo>
                  <a:pt x="423616" y="64923"/>
                </a:lnTo>
                <a:lnTo>
                  <a:pt x="468744" y="48248"/>
                </a:lnTo>
                <a:lnTo>
                  <a:pt x="515393" y="33886"/>
                </a:lnTo>
                <a:lnTo>
                  <a:pt x="563450" y="21931"/>
                </a:lnTo>
                <a:lnTo>
                  <a:pt x="612799" y="12473"/>
                </a:lnTo>
                <a:lnTo>
                  <a:pt x="663326" y="5604"/>
                </a:lnTo>
                <a:lnTo>
                  <a:pt x="714917" y="1416"/>
                </a:lnTo>
                <a:lnTo>
                  <a:pt x="767458" y="0"/>
                </a:lnTo>
                <a:lnTo>
                  <a:pt x="820017" y="1416"/>
                </a:lnTo>
                <a:lnTo>
                  <a:pt x="871626" y="5604"/>
                </a:lnTo>
                <a:lnTo>
                  <a:pt x="922171" y="12473"/>
                </a:lnTo>
                <a:lnTo>
                  <a:pt x="971537" y="21931"/>
                </a:lnTo>
                <a:lnTo>
                  <a:pt x="1019610" y="33886"/>
                </a:lnTo>
                <a:lnTo>
                  <a:pt x="1066276" y="48248"/>
                </a:lnTo>
                <a:lnTo>
                  <a:pt x="1111420" y="64923"/>
                </a:lnTo>
                <a:lnTo>
                  <a:pt x="1154928" y="83822"/>
                </a:lnTo>
                <a:lnTo>
                  <a:pt x="1196685" y="104853"/>
                </a:lnTo>
                <a:lnTo>
                  <a:pt x="1236578" y="127924"/>
                </a:lnTo>
                <a:lnTo>
                  <a:pt x="1274491" y="152943"/>
                </a:lnTo>
                <a:lnTo>
                  <a:pt x="1310310" y="179820"/>
                </a:lnTo>
                <a:lnTo>
                  <a:pt x="1343921" y="208462"/>
                </a:lnTo>
                <a:lnTo>
                  <a:pt x="1375209" y="238778"/>
                </a:lnTo>
                <a:lnTo>
                  <a:pt x="1404061" y="270678"/>
                </a:lnTo>
                <a:lnTo>
                  <a:pt x="1430361" y="304068"/>
                </a:lnTo>
                <a:lnTo>
                  <a:pt x="1453995" y="338859"/>
                </a:lnTo>
                <a:lnTo>
                  <a:pt x="1474850" y="374958"/>
                </a:lnTo>
                <a:lnTo>
                  <a:pt x="1492809" y="412273"/>
                </a:lnTo>
                <a:lnTo>
                  <a:pt x="1507760" y="450715"/>
                </a:lnTo>
                <a:lnTo>
                  <a:pt x="1519588" y="490190"/>
                </a:lnTo>
                <a:lnTo>
                  <a:pt x="1528178" y="530607"/>
                </a:lnTo>
                <a:lnTo>
                  <a:pt x="1533416" y="571876"/>
                </a:lnTo>
                <a:lnTo>
                  <a:pt x="1535187" y="613904"/>
                </a:lnTo>
                <a:lnTo>
                  <a:pt x="1533416" y="655908"/>
                </a:lnTo>
                <a:lnTo>
                  <a:pt x="1528178" y="697155"/>
                </a:lnTo>
                <a:lnTo>
                  <a:pt x="1519588" y="737553"/>
                </a:lnTo>
                <a:lnTo>
                  <a:pt x="1507760" y="777010"/>
                </a:lnTo>
                <a:lnTo>
                  <a:pt x="1492809" y="815435"/>
                </a:lnTo>
                <a:lnTo>
                  <a:pt x="1474850" y="852736"/>
                </a:lnTo>
                <a:lnTo>
                  <a:pt x="1453995" y="888822"/>
                </a:lnTo>
                <a:lnTo>
                  <a:pt x="1430361" y="923600"/>
                </a:lnTo>
                <a:lnTo>
                  <a:pt x="1404061" y="956981"/>
                </a:lnTo>
                <a:lnTo>
                  <a:pt x="1375209" y="988871"/>
                </a:lnTo>
                <a:lnTo>
                  <a:pt x="1343921" y="1019180"/>
                </a:lnTo>
                <a:lnTo>
                  <a:pt x="1310310" y="1047816"/>
                </a:lnTo>
                <a:lnTo>
                  <a:pt x="1274491" y="1074686"/>
                </a:lnTo>
                <a:lnTo>
                  <a:pt x="1236578" y="1099701"/>
                </a:lnTo>
                <a:lnTo>
                  <a:pt x="1196685" y="1122768"/>
                </a:lnTo>
                <a:lnTo>
                  <a:pt x="1154928" y="1143795"/>
                </a:lnTo>
                <a:lnTo>
                  <a:pt x="1111420" y="1162692"/>
                </a:lnTo>
                <a:lnTo>
                  <a:pt x="1066276" y="1179366"/>
                </a:lnTo>
                <a:lnTo>
                  <a:pt x="1019610" y="1193726"/>
                </a:lnTo>
                <a:lnTo>
                  <a:pt x="971537" y="1205680"/>
                </a:lnTo>
                <a:lnTo>
                  <a:pt x="922171" y="1215138"/>
                </a:lnTo>
                <a:lnTo>
                  <a:pt x="871626" y="1222006"/>
                </a:lnTo>
                <a:lnTo>
                  <a:pt x="820017" y="1226195"/>
                </a:lnTo>
                <a:lnTo>
                  <a:pt x="767458" y="1227611"/>
                </a:lnTo>
                <a:lnTo>
                  <a:pt x="714917" y="1226195"/>
                </a:lnTo>
                <a:lnTo>
                  <a:pt x="663326" y="1222006"/>
                </a:lnTo>
                <a:lnTo>
                  <a:pt x="612799" y="1215138"/>
                </a:lnTo>
                <a:lnTo>
                  <a:pt x="563450" y="1205680"/>
                </a:lnTo>
                <a:lnTo>
                  <a:pt x="515393" y="1193726"/>
                </a:lnTo>
                <a:lnTo>
                  <a:pt x="468744" y="1179366"/>
                </a:lnTo>
                <a:lnTo>
                  <a:pt x="423616" y="1162692"/>
                </a:lnTo>
                <a:lnTo>
                  <a:pt x="380123" y="1143795"/>
                </a:lnTo>
                <a:lnTo>
                  <a:pt x="338381" y="1122768"/>
                </a:lnTo>
                <a:lnTo>
                  <a:pt x="298503" y="1099701"/>
                </a:lnTo>
                <a:lnTo>
                  <a:pt x="260603" y="1074686"/>
                </a:lnTo>
                <a:lnTo>
                  <a:pt x="224797" y="1047816"/>
                </a:lnTo>
                <a:lnTo>
                  <a:pt x="191198" y="1019180"/>
                </a:lnTo>
                <a:lnTo>
                  <a:pt x="159920" y="988871"/>
                </a:lnTo>
                <a:lnTo>
                  <a:pt x="131079" y="956981"/>
                </a:lnTo>
                <a:lnTo>
                  <a:pt x="104788" y="923600"/>
                </a:lnTo>
                <a:lnTo>
                  <a:pt x="81162" y="888822"/>
                </a:lnTo>
                <a:lnTo>
                  <a:pt x="60315" y="852736"/>
                </a:lnTo>
                <a:lnTo>
                  <a:pt x="42362" y="815435"/>
                </a:lnTo>
                <a:lnTo>
                  <a:pt x="27416" y="777010"/>
                </a:lnTo>
                <a:lnTo>
                  <a:pt x="15593" y="737553"/>
                </a:lnTo>
                <a:lnTo>
                  <a:pt x="7006" y="697155"/>
                </a:lnTo>
                <a:lnTo>
                  <a:pt x="1770" y="655908"/>
                </a:lnTo>
                <a:lnTo>
                  <a:pt x="0" y="613904"/>
                </a:lnTo>
                <a:close/>
              </a:path>
            </a:pathLst>
          </a:custGeom>
          <a:ln w="21661">
            <a:solidFill>
              <a:srgbClr val="000000"/>
            </a:solidFill>
          </a:ln>
        </p:spPr>
        <p:txBody>
          <a:bodyPr wrap="square" lIns="0" tIns="0" rIns="0" bIns="0" rtlCol="0"/>
          <a:lstStyle/>
          <a:p>
            <a:endParaRPr/>
          </a:p>
        </p:txBody>
      </p:sp>
      <p:sp>
        <p:nvSpPr>
          <p:cNvPr id="9" name="object 9"/>
          <p:cNvSpPr/>
          <p:nvPr/>
        </p:nvSpPr>
        <p:spPr>
          <a:xfrm>
            <a:off x="4729492" y="2443257"/>
            <a:ext cx="2729230" cy="1671320"/>
          </a:xfrm>
          <a:custGeom>
            <a:avLst/>
            <a:gdLst/>
            <a:ahLst/>
            <a:cxnLst/>
            <a:rect l="l" t="t" r="r" b="b"/>
            <a:pathLst>
              <a:path w="2729229" h="1671320">
                <a:moveTo>
                  <a:pt x="2379196" y="0"/>
                </a:moveTo>
                <a:lnTo>
                  <a:pt x="349759" y="0"/>
                </a:lnTo>
                <a:lnTo>
                  <a:pt x="298072" y="3034"/>
                </a:lnTo>
                <a:lnTo>
                  <a:pt x="248740" y="11849"/>
                </a:lnTo>
                <a:lnTo>
                  <a:pt x="202304" y="26011"/>
                </a:lnTo>
                <a:lnTo>
                  <a:pt x="159306" y="45087"/>
                </a:lnTo>
                <a:lnTo>
                  <a:pt x="120287" y="68644"/>
                </a:lnTo>
                <a:lnTo>
                  <a:pt x="85786" y="96248"/>
                </a:lnTo>
                <a:lnTo>
                  <a:pt x="56345" y="127466"/>
                </a:lnTo>
                <a:lnTo>
                  <a:pt x="32505" y="161866"/>
                </a:lnTo>
                <a:lnTo>
                  <a:pt x="14807" y="199013"/>
                </a:lnTo>
                <a:lnTo>
                  <a:pt x="3792" y="238475"/>
                </a:lnTo>
                <a:lnTo>
                  <a:pt x="0" y="279818"/>
                </a:lnTo>
                <a:lnTo>
                  <a:pt x="0" y="1391398"/>
                </a:lnTo>
                <a:lnTo>
                  <a:pt x="3792" y="1432741"/>
                </a:lnTo>
                <a:lnTo>
                  <a:pt x="14807" y="1472203"/>
                </a:lnTo>
                <a:lnTo>
                  <a:pt x="32505" y="1509350"/>
                </a:lnTo>
                <a:lnTo>
                  <a:pt x="56345" y="1543750"/>
                </a:lnTo>
                <a:lnTo>
                  <a:pt x="85786" y="1574968"/>
                </a:lnTo>
                <a:lnTo>
                  <a:pt x="120287" y="1602572"/>
                </a:lnTo>
                <a:lnTo>
                  <a:pt x="159306" y="1626129"/>
                </a:lnTo>
                <a:lnTo>
                  <a:pt x="202304" y="1645205"/>
                </a:lnTo>
                <a:lnTo>
                  <a:pt x="248740" y="1659367"/>
                </a:lnTo>
                <a:lnTo>
                  <a:pt x="298072" y="1668182"/>
                </a:lnTo>
                <a:lnTo>
                  <a:pt x="349759" y="1671217"/>
                </a:lnTo>
                <a:lnTo>
                  <a:pt x="2379196" y="1671217"/>
                </a:lnTo>
                <a:lnTo>
                  <a:pt x="2430899" y="1668182"/>
                </a:lnTo>
                <a:lnTo>
                  <a:pt x="2480249" y="1659367"/>
                </a:lnTo>
                <a:lnTo>
                  <a:pt x="2526704" y="1645205"/>
                </a:lnTo>
                <a:lnTo>
                  <a:pt x="2569723" y="1626129"/>
                </a:lnTo>
                <a:lnTo>
                  <a:pt x="2608764" y="1602572"/>
                </a:lnTo>
                <a:lnTo>
                  <a:pt x="2643285" y="1574968"/>
                </a:lnTo>
                <a:lnTo>
                  <a:pt x="2672744" y="1543750"/>
                </a:lnTo>
                <a:lnTo>
                  <a:pt x="2696600" y="1509350"/>
                </a:lnTo>
                <a:lnTo>
                  <a:pt x="2714310" y="1472203"/>
                </a:lnTo>
                <a:lnTo>
                  <a:pt x="2725334" y="1432741"/>
                </a:lnTo>
                <a:lnTo>
                  <a:pt x="2729129" y="1391398"/>
                </a:lnTo>
                <a:lnTo>
                  <a:pt x="2729129" y="279818"/>
                </a:lnTo>
                <a:lnTo>
                  <a:pt x="2725334" y="238475"/>
                </a:lnTo>
                <a:lnTo>
                  <a:pt x="2714310" y="199013"/>
                </a:lnTo>
                <a:lnTo>
                  <a:pt x="2696600" y="161866"/>
                </a:lnTo>
                <a:lnTo>
                  <a:pt x="2672744" y="127466"/>
                </a:lnTo>
                <a:lnTo>
                  <a:pt x="2643285" y="96248"/>
                </a:lnTo>
                <a:lnTo>
                  <a:pt x="2608764" y="68644"/>
                </a:lnTo>
                <a:lnTo>
                  <a:pt x="2569723" y="45087"/>
                </a:lnTo>
                <a:lnTo>
                  <a:pt x="2526704" y="26011"/>
                </a:lnTo>
                <a:lnTo>
                  <a:pt x="2480249" y="11849"/>
                </a:lnTo>
                <a:lnTo>
                  <a:pt x="2430899" y="3034"/>
                </a:lnTo>
                <a:lnTo>
                  <a:pt x="2379196" y="0"/>
                </a:lnTo>
                <a:close/>
              </a:path>
            </a:pathLst>
          </a:custGeom>
          <a:solidFill>
            <a:srgbClr val="FFFFFF"/>
          </a:solidFill>
        </p:spPr>
        <p:txBody>
          <a:bodyPr wrap="square" lIns="0" tIns="0" rIns="0" bIns="0" rtlCol="0"/>
          <a:lstStyle/>
          <a:p>
            <a:endParaRPr/>
          </a:p>
        </p:txBody>
      </p:sp>
      <p:sp>
        <p:nvSpPr>
          <p:cNvPr id="10" name="object 10"/>
          <p:cNvSpPr/>
          <p:nvPr/>
        </p:nvSpPr>
        <p:spPr>
          <a:xfrm>
            <a:off x="4729492" y="2443257"/>
            <a:ext cx="2729230" cy="1671320"/>
          </a:xfrm>
          <a:custGeom>
            <a:avLst/>
            <a:gdLst/>
            <a:ahLst/>
            <a:cxnLst/>
            <a:rect l="l" t="t" r="r" b="b"/>
            <a:pathLst>
              <a:path w="2729229" h="1671320">
                <a:moveTo>
                  <a:pt x="2379196" y="1671217"/>
                </a:moveTo>
                <a:lnTo>
                  <a:pt x="2430899" y="1668182"/>
                </a:lnTo>
                <a:lnTo>
                  <a:pt x="2480249" y="1659367"/>
                </a:lnTo>
                <a:lnTo>
                  <a:pt x="2526704" y="1645205"/>
                </a:lnTo>
                <a:lnTo>
                  <a:pt x="2569723" y="1626129"/>
                </a:lnTo>
                <a:lnTo>
                  <a:pt x="2608764" y="1602572"/>
                </a:lnTo>
                <a:lnTo>
                  <a:pt x="2643285" y="1574968"/>
                </a:lnTo>
                <a:lnTo>
                  <a:pt x="2672744" y="1543750"/>
                </a:lnTo>
                <a:lnTo>
                  <a:pt x="2696600" y="1509350"/>
                </a:lnTo>
                <a:lnTo>
                  <a:pt x="2714310" y="1472203"/>
                </a:lnTo>
                <a:lnTo>
                  <a:pt x="2725334" y="1432741"/>
                </a:lnTo>
                <a:lnTo>
                  <a:pt x="2729129" y="1391398"/>
                </a:lnTo>
                <a:lnTo>
                  <a:pt x="2729129" y="279818"/>
                </a:lnTo>
                <a:lnTo>
                  <a:pt x="2725334" y="238475"/>
                </a:lnTo>
                <a:lnTo>
                  <a:pt x="2714310" y="199013"/>
                </a:lnTo>
                <a:lnTo>
                  <a:pt x="2696600" y="161866"/>
                </a:lnTo>
                <a:lnTo>
                  <a:pt x="2672744" y="127466"/>
                </a:lnTo>
                <a:lnTo>
                  <a:pt x="2643285" y="96248"/>
                </a:lnTo>
                <a:lnTo>
                  <a:pt x="2608764" y="68644"/>
                </a:lnTo>
                <a:lnTo>
                  <a:pt x="2569723" y="45087"/>
                </a:lnTo>
                <a:lnTo>
                  <a:pt x="2526704" y="26011"/>
                </a:lnTo>
                <a:lnTo>
                  <a:pt x="2480249" y="11849"/>
                </a:lnTo>
                <a:lnTo>
                  <a:pt x="2430899" y="3034"/>
                </a:lnTo>
                <a:lnTo>
                  <a:pt x="2379196" y="0"/>
                </a:lnTo>
                <a:lnTo>
                  <a:pt x="349759" y="0"/>
                </a:lnTo>
                <a:lnTo>
                  <a:pt x="298072" y="3034"/>
                </a:lnTo>
                <a:lnTo>
                  <a:pt x="248740" y="11849"/>
                </a:lnTo>
                <a:lnTo>
                  <a:pt x="202304" y="26011"/>
                </a:lnTo>
                <a:lnTo>
                  <a:pt x="159306" y="45087"/>
                </a:lnTo>
                <a:lnTo>
                  <a:pt x="120287" y="68644"/>
                </a:lnTo>
                <a:lnTo>
                  <a:pt x="85786" y="96248"/>
                </a:lnTo>
                <a:lnTo>
                  <a:pt x="56345" y="127466"/>
                </a:lnTo>
                <a:lnTo>
                  <a:pt x="32505" y="161866"/>
                </a:lnTo>
                <a:lnTo>
                  <a:pt x="14807" y="199013"/>
                </a:lnTo>
                <a:lnTo>
                  <a:pt x="3792" y="238475"/>
                </a:lnTo>
                <a:lnTo>
                  <a:pt x="0" y="279818"/>
                </a:lnTo>
                <a:lnTo>
                  <a:pt x="0" y="1391398"/>
                </a:lnTo>
                <a:lnTo>
                  <a:pt x="3792" y="1432741"/>
                </a:lnTo>
                <a:lnTo>
                  <a:pt x="14807" y="1472203"/>
                </a:lnTo>
                <a:lnTo>
                  <a:pt x="32505" y="1509350"/>
                </a:lnTo>
                <a:lnTo>
                  <a:pt x="56345" y="1543750"/>
                </a:lnTo>
                <a:lnTo>
                  <a:pt x="85786" y="1574968"/>
                </a:lnTo>
                <a:lnTo>
                  <a:pt x="120287" y="1602572"/>
                </a:lnTo>
                <a:lnTo>
                  <a:pt x="159306" y="1626129"/>
                </a:lnTo>
                <a:lnTo>
                  <a:pt x="202304" y="1645205"/>
                </a:lnTo>
                <a:lnTo>
                  <a:pt x="248740" y="1659367"/>
                </a:lnTo>
                <a:lnTo>
                  <a:pt x="298072" y="1668182"/>
                </a:lnTo>
                <a:lnTo>
                  <a:pt x="349759" y="1671217"/>
                </a:lnTo>
                <a:lnTo>
                  <a:pt x="2379196" y="1671217"/>
                </a:lnTo>
                <a:close/>
              </a:path>
            </a:pathLst>
          </a:custGeom>
          <a:ln w="21081">
            <a:solidFill>
              <a:srgbClr val="000000"/>
            </a:solidFill>
          </a:ln>
        </p:spPr>
        <p:txBody>
          <a:bodyPr wrap="square" lIns="0" tIns="0" rIns="0" bIns="0" rtlCol="0"/>
          <a:lstStyle/>
          <a:p>
            <a:endParaRPr/>
          </a:p>
        </p:txBody>
      </p:sp>
      <p:sp>
        <p:nvSpPr>
          <p:cNvPr id="11" name="object 11"/>
          <p:cNvSpPr/>
          <p:nvPr/>
        </p:nvSpPr>
        <p:spPr>
          <a:xfrm>
            <a:off x="6093933" y="2034186"/>
            <a:ext cx="0" cy="409575"/>
          </a:xfrm>
          <a:custGeom>
            <a:avLst/>
            <a:gdLst/>
            <a:ahLst/>
            <a:cxnLst/>
            <a:rect l="l" t="t" r="r" b="b"/>
            <a:pathLst>
              <a:path h="409575">
                <a:moveTo>
                  <a:pt x="0" y="0"/>
                </a:moveTo>
                <a:lnTo>
                  <a:pt x="0" y="409072"/>
                </a:lnTo>
                <a:lnTo>
                  <a:pt x="0" y="409072"/>
                </a:lnTo>
              </a:path>
            </a:pathLst>
          </a:custGeom>
          <a:ln w="24677">
            <a:solidFill>
              <a:srgbClr val="000000"/>
            </a:solidFill>
          </a:ln>
        </p:spPr>
        <p:txBody>
          <a:bodyPr wrap="square" lIns="0" tIns="0" rIns="0" bIns="0" rtlCol="0"/>
          <a:lstStyle/>
          <a:p>
            <a:endParaRPr/>
          </a:p>
        </p:txBody>
      </p:sp>
      <p:sp>
        <p:nvSpPr>
          <p:cNvPr id="12" name="object 12"/>
          <p:cNvSpPr txBox="1"/>
          <p:nvPr/>
        </p:nvSpPr>
        <p:spPr>
          <a:xfrm>
            <a:off x="5522599" y="1200738"/>
            <a:ext cx="1263650" cy="474345"/>
          </a:xfrm>
          <a:prstGeom prst="rect">
            <a:avLst/>
          </a:prstGeom>
        </p:spPr>
        <p:txBody>
          <a:bodyPr vert="horz" wrap="square" lIns="0" tIns="0" rIns="0" bIns="0" rtlCol="0">
            <a:spAutoFit/>
          </a:bodyPr>
          <a:lstStyle/>
          <a:p>
            <a:pPr marL="136525" marR="5080" indent="-124460"/>
            <a:r>
              <a:rPr sz="1550" spc="395" dirty="0">
                <a:latin typeface="宋体"/>
                <a:cs typeface="宋体"/>
              </a:rPr>
              <a:t>满足安全</a:t>
            </a:r>
            <a:r>
              <a:rPr sz="1550" spc="290" dirty="0">
                <a:latin typeface="宋体"/>
                <a:cs typeface="宋体"/>
              </a:rPr>
              <a:t>需 </a:t>
            </a:r>
            <a:r>
              <a:rPr sz="1550" spc="195" dirty="0">
                <a:latin typeface="宋体"/>
                <a:cs typeface="宋体"/>
              </a:rPr>
              <a:t> </a:t>
            </a:r>
            <a:r>
              <a:rPr sz="1550" spc="390" dirty="0">
                <a:latin typeface="宋体"/>
                <a:cs typeface="宋体"/>
              </a:rPr>
              <a:t>要的功能</a:t>
            </a:r>
            <a:endParaRPr sz="1550">
              <a:latin typeface="宋体"/>
              <a:cs typeface="宋体"/>
            </a:endParaRPr>
          </a:p>
        </p:txBody>
      </p:sp>
      <p:sp>
        <p:nvSpPr>
          <p:cNvPr id="13" name="object 13"/>
          <p:cNvSpPr txBox="1"/>
          <p:nvPr/>
        </p:nvSpPr>
        <p:spPr>
          <a:xfrm>
            <a:off x="6666347" y="4212164"/>
            <a:ext cx="272415" cy="1658620"/>
          </a:xfrm>
          <a:prstGeom prst="rect">
            <a:avLst/>
          </a:prstGeom>
        </p:spPr>
        <p:txBody>
          <a:bodyPr vert="horz" wrap="square" lIns="0" tIns="0" rIns="0" bIns="0" rtlCol="0">
            <a:spAutoFit/>
          </a:bodyPr>
          <a:lstStyle/>
          <a:p>
            <a:pPr marL="12700" marR="5080" algn="just"/>
            <a:r>
              <a:rPr sz="1550" spc="265" dirty="0">
                <a:latin typeface="宋体"/>
                <a:cs typeface="宋体"/>
              </a:rPr>
              <a:t>规  范  与  调  控  功  能</a:t>
            </a:r>
            <a:endParaRPr sz="1550">
              <a:latin typeface="宋体"/>
              <a:cs typeface="宋体"/>
            </a:endParaRPr>
          </a:p>
        </p:txBody>
      </p:sp>
      <p:sp>
        <p:nvSpPr>
          <p:cNvPr id="14" name="object 14"/>
          <p:cNvSpPr txBox="1"/>
          <p:nvPr/>
        </p:nvSpPr>
        <p:spPr>
          <a:xfrm rot="18360000">
            <a:off x="3480940" y="3796454"/>
            <a:ext cx="1500069" cy="243656"/>
          </a:xfrm>
          <a:prstGeom prst="rect">
            <a:avLst/>
          </a:prstGeom>
        </p:spPr>
        <p:txBody>
          <a:bodyPr vert="horz" wrap="square" lIns="0" tIns="0" rIns="0" bIns="0" rtlCol="0">
            <a:spAutoFit/>
          </a:bodyPr>
          <a:lstStyle/>
          <a:p>
            <a:pPr>
              <a:lnSpc>
                <a:spcPts val="1855"/>
              </a:lnSpc>
            </a:pPr>
            <a:r>
              <a:rPr sz="1850" spc="-195" dirty="0">
                <a:latin typeface="宋体"/>
                <a:cs typeface="宋体"/>
              </a:rPr>
              <a:t>导向与认同功</a:t>
            </a:r>
            <a:r>
              <a:rPr sz="2775" spc="-292" baseline="1501" dirty="0">
                <a:latin typeface="宋体"/>
                <a:cs typeface="宋体"/>
              </a:rPr>
              <a:t>能</a:t>
            </a:r>
            <a:endParaRPr sz="2775" baseline="1501">
              <a:latin typeface="宋体"/>
              <a:cs typeface="宋体"/>
            </a:endParaRPr>
          </a:p>
        </p:txBody>
      </p:sp>
      <p:sp>
        <p:nvSpPr>
          <p:cNvPr id="15" name="object 15"/>
          <p:cNvSpPr txBox="1"/>
          <p:nvPr/>
        </p:nvSpPr>
        <p:spPr>
          <a:xfrm rot="3240000">
            <a:off x="7238460" y="3647141"/>
            <a:ext cx="1500069" cy="243656"/>
          </a:xfrm>
          <a:prstGeom prst="rect">
            <a:avLst/>
          </a:prstGeom>
        </p:spPr>
        <p:txBody>
          <a:bodyPr vert="horz" wrap="square" lIns="0" tIns="0" rIns="0" bIns="0" rtlCol="0">
            <a:spAutoFit/>
          </a:bodyPr>
          <a:lstStyle/>
          <a:p>
            <a:pPr>
              <a:lnSpc>
                <a:spcPts val="1855"/>
              </a:lnSpc>
            </a:pPr>
            <a:r>
              <a:rPr sz="2775" i="1" spc="-292" baseline="1501" dirty="0">
                <a:latin typeface="宋体"/>
                <a:cs typeface="宋体"/>
              </a:rPr>
              <a:t>情</a:t>
            </a:r>
            <a:r>
              <a:rPr sz="1850" i="1" spc="-195" dirty="0">
                <a:latin typeface="宋体"/>
                <a:cs typeface="宋体"/>
              </a:rPr>
              <a:t>感与凝聚功能</a:t>
            </a:r>
            <a:endParaRPr sz="1850">
              <a:latin typeface="宋体"/>
              <a:cs typeface="宋体"/>
            </a:endParaRPr>
          </a:p>
        </p:txBody>
      </p:sp>
      <p:sp>
        <p:nvSpPr>
          <p:cNvPr id="16" name="object 16"/>
          <p:cNvSpPr txBox="1"/>
          <p:nvPr/>
        </p:nvSpPr>
        <p:spPr>
          <a:xfrm>
            <a:off x="5505597" y="4212164"/>
            <a:ext cx="272415" cy="1658620"/>
          </a:xfrm>
          <a:prstGeom prst="rect">
            <a:avLst/>
          </a:prstGeom>
        </p:spPr>
        <p:txBody>
          <a:bodyPr vert="horz" wrap="square" lIns="0" tIns="0" rIns="0" bIns="0" rtlCol="0">
            <a:spAutoFit/>
          </a:bodyPr>
          <a:lstStyle/>
          <a:p>
            <a:pPr marL="12700" marR="5080" algn="just"/>
            <a:r>
              <a:rPr sz="1550" spc="265" dirty="0">
                <a:latin typeface="宋体"/>
                <a:cs typeface="宋体"/>
              </a:rPr>
              <a:t>认  知  与  教  育  功  能</a:t>
            </a:r>
            <a:endParaRPr sz="1550">
              <a:latin typeface="宋体"/>
              <a:cs typeface="宋体"/>
            </a:endParaRPr>
          </a:p>
        </p:txBody>
      </p:sp>
      <p:sp>
        <p:nvSpPr>
          <p:cNvPr id="17" name="object 17"/>
          <p:cNvSpPr txBox="1"/>
          <p:nvPr/>
        </p:nvSpPr>
        <p:spPr>
          <a:xfrm>
            <a:off x="5274858" y="2693107"/>
            <a:ext cx="1758950" cy="1066800"/>
          </a:xfrm>
          <a:prstGeom prst="rect">
            <a:avLst/>
          </a:prstGeom>
        </p:spPr>
        <p:txBody>
          <a:bodyPr vert="horz" wrap="square" lIns="0" tIns="0" rIns="0" bIns="0" rtlCol="0">
            <a:spAutoFit/>
          </a:bodyPr>
          <a:lstStyle/>
          <a:p>
            <a:pPr marL="12700" marR="5080" algn="just">
              <a:lnSpc>
                <a:spcPct val="150400"/>
              </a:lnSpc>
            </a:pPr>
            <a:r>
              <a:rPr sz="1550" spc="395" dirty="0">
                <a:latin typeface="宋体"/>
                <a:cs typeface="宋体"/>
              </a:rPr>
              <a:t>融合与守望功</a:t>
            </a:r>
            <a:r>
              <a:rPr sz="1550" spc="290" dirty="0">
                <a:latin typeface="宋体"/>
                <a:cs typeface="宋体"/>
              </a:rPr>
              <a:t>能 </a:t>
            </a:r>
            <a:r>
              <a:rPr sz="1550" spc="195" dirty="0">
                <a:latin typeface="宋体"/>
                <a:cs typeface="宋体"/>
              </a:rPr>
              <a:t> </a:t>
            </a:r>
            <a:r>
              <a:rPr sz="1550" spc="395" dirty="0">
                <a:latin typeface="宋体"/>
                <a:cs typeface="宋体"/>
              </a:rPr>
              <a:t>辐射与增誉功</a:t>
            </a:r>
            <a:r>
              <a:rPr sz="1550" spc="290" dirty="0">
                <a:latin typeface="宋体"/>
                <a:cs typeface="宋体"/>
              </a:rPr>
              <a:t>能 </a:t>
            </a:r>
            <a:r>
              <a:rPr sz="1550" spc="195" dirty="0">
                <a:latin typeface="宋体"/>
                <a:cs typeface="宋体"/>
              </a:rPr>
              <a:t> </a:t>
            </a:r>
            <a:r>
              <a:rPr sz="1550" spc="395" dirty="0">
                <a:latin typeface="宋体"/>
                <a:cs typeface="宋体"/>
              </a:rPr>
              <a:t>激发与跃迁功</a:t>
            </a:r>
            <a:r>
              <a:rPr sz="1550" spc="390" dirty="0">
                <a:latin typeface="宋体"/>
                <a:cs typeface="宋体"/>
              </a:rPr>
              <a:t>能</a:t>
            </a:r>
            <a:endParaRPr sz="1550">
              <a:latin typeface="宋体"/>
              <a:cs typeface="宋体"/>
            </a:endParaRPr>
          </a:p>
        </p:txBody>
      </p:sp>
      <p:sp>
        <p:nvSpPr>
          <p:cNvPr id="19" name="object 19"/>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0" name="object 20"/>
          <p:cNvSpPr txBox="1"/>
          <p:nvPr/>
        </p:nvSpPr>
        <p:spPr>
          <a:xfrm>
            <a:off x="2574442" y="6355934"/>
            <a:ext cx="6579870" cy="256480"/>
          </a:xfrm>
          <a:prstGeom prst="rect">
            <a:avLst/>
          </a:prstGeom>
        </p:spPr>
        <p:txBody>
          <a:bodyPr vert="horz" wrap="square" lIns="0" tIns="0" rIns="0" bIns="0" rtlCol="0">
            <a:spAutoFit/>
          </a:bodyPr>
          <a:lstStyle/>
          <a:p>
            <a:pPr marL="12700">
              <a:lnSpc>
                <a:spcPts val="2005"/>
              </a:lnSpc>
            </a:pPr>
            <a:r>
              <a:rPr dirty="0">
                <a:solidFill>
                  <a:srgbClr val="006FC0"/>
                </a:solidFill>
                <a:latin typeface="宋体"/>
                <a:cs typeface="宋体"/>
              </a:rPr>
              <a:t>来源：王秉</a:t>
            </a:r>
            <a:r>
              <a:rPr dirty="0">
                <a:solidFill>
                  <a:srgbClr val="006FC0"/>
                </a:solidFill>
                <a:latin typeface="Calibri"/>
                <a:cs typeface="Calibri"/>
              </a:rPr>
              <a:t>, </a:t>
            </a:r>
            <a:r>
              <a:rPr dirty="0">
                <a:solidFill>
                  <a:srgbClr val="006FC0"/>
                </a:solidFill>
                <a:latin typeface="宋体"/>
                <a:cs typeface="宋体"/>
              </a:rPr>
              <a:t>吴超</a:t>
            </a:r>
            <a:r>
              <a:rPr spc="-540" dirty="0">
                <a:solidFill>
                  <a:srgbClr val="006FC0"/>
                </a:solidFill>
                <a:latin typeface="宋体"/>
                <a:cs typeface="宋体"/>
              </a:rPr>
              <a:t> </a:t>
            </a:r>
            <a:r>
              <a:rPr dirty="0">
                <a:solidFill>
                  <a:srgbClr val="006FC0"/>
                </a:solidFill>
                <a:latin typeface="宋体"/>
                <a:cs typeface="宋体"/>
              </a:rPr>
              <a:t>著</a:t>
            </a:r>
            <a:r>
              <a:rPr dirty="0">
                <a:solidFill>
                  <a:srgbClr val="006FC0"/>
                </a:solidFill>
                <a:latin typeface="Calibri"/>
                <a:cs typeface="Calibri"/>
              </a:rPr>
              <a:t>. </a:t>
            </a:r>
            <a:r>
              <a:rPr spc="-5" dirty="0">
                <a:solidFill>
                  <a:srgbClr val="006FC0"/>
                </a:solidFill>
                <a:latin typeface="宋体"/>
                <a:cs typeface="宋体"/>
              </a:rPr>
              <a:t>安全文化学</a:t>
            </a:r>
            <a:r>
              <a:rPr spc="-5" dirty="0">
                <a:solidFill>
                  <a:srgbClr val="006FC0"/>
                </a:solidFill>
                <a:latin typeface="Calibri"/>
                <a:cs typeface="Calibri"/>
              </a:rPr>
              <a:t>[M]. </a:t>
            </a:r>
            <a:r>
              <a:rPr dirty="0">
                <a:solidFill>
                  <a:srgbClr val="006FC0"/>
                </a:solidFill>
                <a:latin typeface="宋体"/>
                <a:cs typeface="宋体"/>
              </a:rPr>
              <a:t>北京</a:t>
            </a:r>
            <a:r>
              <a:rPr dirty="0">
                <a:solidFill>
                  <a:srgbClr val="006FC0"/>
                </a:solidFill>
                <a:latin typeface="Calibri"/>
                <a:cs typeface="Calibri"/>
              </a:rPr>
              <a:t>:</a:t>
            </a:r>
            <a:r>
              <a:rPr dirty="0">
                <a:solidFill>
                  <a:srgbClr val="006FC0"/>
                </a:solidFill>
                <a:latin typeface="宋体"/>
                <a:cs typeface="宋体"/>
              </a:rPr>
              <a:t>化学工业出版社</a:t>
            </a:r>
            <a:r>
              <a:rPr dirty="0">
                <a:solidFill>
                  <a:srgbClr val="006FC0"/>
                </a:solidFill>
                <a:latin typeface="Calibri"/>
                <a:cs typeface="Calibri"/>
              </a:rPr>
              <a:t>, 2018.1</a:t>
            </a:r>
            <a:endParaRPr>
              <a:latin typeface="Calibri"/>
              <a:cs typeface="Calibri"/>
            </a:endParaRPr>
          </a:p>
        </p:txBody>
      </p:sp>
      <p:sp>
        <p:nvSpPr>
          <p:cNvPr id="21" name="文本框 1"/>
          <p:cNvSpPr txBox="1">
            <a:spLocks noChangeArrowheads="1"/>
          </p:cNvSpPr>
          <p:nvPr/>
        </p:nvSpPr>
        <p:spPr bwMode="auto">
          <a:xfrm>
            <a:off x="758415" y="300084"/>
            <a:ext cx="501932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安全文化功能的人形结构模型</a:t>
            </a:r>
          </a:p>
        </p:txBody>
      </p:sp>
    </p:spTree>
    <p:extLst>
      <p:ext uri="{BB962C8B-B14F-4D97-AF65-F5344CB8AC3E}">
        <p14:creationId xmlns:p14="http://schemas.microsoft.com/office/powerpoint/2010/main" val="2483440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左箭头标注 25"/>
          <p:cNvSpPr/>
          <p:nvPr/>
        </p:nvSpPr>
        <p:spPr>
          <a:xfrm>
            <a:off x="8354702" y="2343543"/>
            <a:ext cx="3353696" cy="3975372"/>
          </a:xfrm>
          <a:prstGeom prst="leftArrowCallout">
            <a:avLst>
              <a:gd name="adj1" fmla="val 12783"/>
              <a:gd name="adj2" fmla="val 12385"/>
              <a:gd name="adj3" fmla="val 5788"/>
              <a:gd name="adj4" fmla="val 89299"/>
            </a:avLst>
          </a:prstGeom>
          <a:solidFill>
            <a:srgbClr val="4F81BD"/>
          </a:solidFill>
          <a:ln w="25400" cap="flat" cmpd="sng" algn="ctr">
            <a:noFill/>
            <a:prstDash val="solid"/>
          </a:ln>
          <a:effectLst>
            <a:outerShdw blurRad="190500" dist="228600" dir="2700000" algn="ctr">
              <a:srgbClr val="000000">
                <a:alpha val="30000"/>
              </a:srgbClr>
            </a:outerShdw>
            <a:softEdge rad="635000"/>
          </a:effectLst>
          <a:scene3d>
            <a:camera prst="orthographicFront">
              <a:rot lat="0" lon="0" rev="0"/>
            </a:camera>
            <a:lightRig rig="glow" dir="t">
              <a:rot lat="0" lon="0" rev="4800000"/>
            </a:lightRig>
          </a:scene3d>
          <a:sp3d prstMaterial="matte">
            <a:bevelT w="127000" h="63500"/>
          </a:sp3d>
        </p:spPr>
        <p:txBody>
          <a:bodyPr rtlCol="0" anchor="ctr"/>
          <a:lstStyle/>
          <a:p>
            <a:pPr algn="ctr">
              <a:defRPr/>
            </a:pPr>
            <a:endParaRPr lang="zh-CN" altLang="en-US" kern="0" smtClean="0">
              <a:solidFill>
                <a:prstClr val="white"/>
              </a:solidFill>
            </a:endParaRP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t="6009" r="5031" b="8733"/>
          <a:stretch/>
        </p:blipFill>
        <p:spPr>
          <a:xfrm>
            <a:off x="3951826" y="874467"/>
            <a:ext cx="4288347" cy="5847008"/>
          </a:xfrm>
          <a:prstGeom prst="roundRect">
            <a:avLst>
              <a:gd name="adj" fmla="val 8594"/>
            </a:avLst>
          </a:prstGeom>
          <a:solidFill>
            <a:srgbClr val="FFFFFF">
              <a:shade val="85000"/>
            </a:srgbClr>
          </a:solidFill>
          <a:ln>
            <a:noFill/>
          </a:ln>
          <a:effectLst>
            <a:reflection blurRad="12700" stA="38000" endPos="0" dist="5000" dir="5400000" sy="-100000" algn="bl" rotWithShape="0"/>
          </a:effectLst>
        </p:spPr>
      </p:pic>
      <p:sp>
        <p:nvSpPr>
          <p:cNvPr id="28" name="左箭头标注 27"/>
          <p:cNvSpPr/>
          <p:nvPr/>
        </p:nvSpPr>
        <p:spPr>
          <a:xfrm>
            <a:off x="8366078" y="1344978"/>
            <a:ext cx="3353696" cy="646331"/>
          </a:xfrm>
          <a:prstGeom prst="leftArrowCallout">
            <a:avLst>
              <a:gd name="adj1" fmla="val 25000"/>
              <a:gd name="adj2" fmla="val 25000"/>
              <a:gd name="adj3" fmla="val 25000"/>
              <a:gd name="adj4" fmla="val 89299"/>
            </a:avLst>
          </a:prstGeom>
          <a:solidFill>
            <a:srgbClr val="C0504D"/>
          </a:solidFill>
          <a:ln w="25400" cap="flat" cmpd="sng" algn="ctr">
            <a:solidFill>
              <a:srgbClr val="C0504D"/>
            </a:solidFill>
            <a:prstDash val="solid"/>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txBody>
          <a:bodyPr rtlCol="0" anchor="ctr"/>
          <a:lstStyle/>
          <a:p>
            <a:pPr algn="ctr">
              <a:defRPr/>
            </a:pPr>
            <a:endParaRPr lang="zh-CN" altLang="en-US" kern="0" smtClean="0">
              <a:solidFill>
                <a:prstClr val="white"/>
              </a:solidFill>
            </a:endParaRPr>
          </a:p>
        </p:txBody>
      </p:sp>
      <p:sp>
        <p:nvSpPr>
          <p:cNvPr id="29" name="文本框 28"/>
          <p:cNvSpPr txBox="1"/>
          <p:nvPr/>
        </p:nvSpPr>
        <p:spPr>
          <a:xfrm>
            <a:off x="8737599" y="1344978"/>
            <a:ext cx="3245134" cy="646331"/>
          </a:xfrm>
          <a:prstGeom prst="rect">
            <a:avLst/>
          </a:prstGeom>
          <a:noFill/>
          <a:ln>
            <a:noFill/>
          </a:ln>
        </p:spPr>
        <p:txBody>
          <a:bodyPr wrap="square" rtlCol="0">
            <a:spAutoFit/>
          </a:bodyPr>
          <a:lstStyle/>
          <a:p>
            <a:pPr>
              <a:buClr>
                <a:srgbClr val="C00000"/>
              </a:buClr>
              <a:buFont typeface="Wingdings" panose="05000000000000000000" pitchFamily="2" charset="2"/>
              <a:buChar char="p"/>
            </a:pPr>
            <a:r>
              <a:rPr lang="zh-CN" altLang="en-US" dirty="0" smtClean="0">
                <a:solidFill>
                  <a:prstClr val="white"/>
                </a:solidFill>
                <a:latin typeface="微软雅黑" panose="020B0503020204020204" pitchFamily="34" charset="-122"/>
                <a:ea typeface="微软雅黑" panose="020B0503020204020204" pitchFamily="34" charset="-122"/>
              </a:rPr>
              <a:t> 对伤亡者的治疗、赔偿</a:t>
            </a:r>
            <a:endParaRPr lang="en-US" altLang="zh-CN" dirty="0" smtClean="0">
              <a:solidFill>
                <a:prstClr val="white"/>
              </a:solidFill>
              <a:latin typeface="微软雅黑" panose="020B0503020204020204" pitchFamily="34" charset="-122"/>
              <a:ea typeface="微软雅黑" panose="020B0503020204020204" pitchFamily="34" charset="-122"/>
            </a:endParaRPr>
          </a:p>
          <a:p>
            <a:pPr>
              <a:buClr>
                <a:srgbClr val="C00000"/>
              </a:buClr>
              <a:buFont typeface="Wingdings" panose="05000000000000000000" pitchFamily="2" charset="2"/>
              <a:buChar char="p"/>
            </a:pPr>
            <a:r>
              <a:rPr lang="zh-CN" altLang="en-US" dirty="0" smtClean="0">
                <a:solidFill>
                  <a:prstClr val="white"/>
                </a:solidFill>
                <a:latin typeface="微软雅黑" panose="020B0503020204020204" pitchFamily="34" charset="-122"/>
                <a:ea typeface="微软雅黑" panose="020B0503020204020204" pitchFamily="34" charset="-122"/>
              </a:rPr>
              <a:t> 对损坏设备的修理、更换</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737599" y="2472744"/>
            <a:ext cx="2982175" cy="3942618"/>
          </a:xfrm>
          <a:prstGeom prst="rect">
            <a:avLst/>
          </a:prstGeom>
          <a:noFill/>
          <a:ln>
            <a:noFill/>
          </a:ln>
        </p:spPr>
        <p:txBody>
          <a:bodyPr wrap="square" rtlCol="0">
            <a:spAutoFit/>
          </a:bodyPr>
          <a:lstStyle/>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应急的费用</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事故调查的花费</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替换伤亡者的花费</a:t>
            </a:r>
            <a:endParaRPr lang="en-US" altLang="zh-CN" dirty="0">
              <a:solidFill>
                <a:prstClr val="white"/>
              </a:solidFill>
              <a:latin typeface="微软雅黑" panose="020B0503020204020204" pitchFamily="34" charset="-122"/>
              <a:ea typeface="微软雅黑" panose="020B0503020204020204" pitchFamily="34" charset="-122"/>
            </a:endParaRP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加班工资</a:t>
            </a:r>
            <a:endParaRPr lang="en-US" altLang="zh-CN" dirty="0">
              <a:solidFill>
                <a:prstClr val="white"/>
              </a:solidFill>
              <a:latin typeface="微软雅黑" panose="020B0503020204020204" pitchFamily="34" charset="-122"/>
              <a:ea typeface="微软雅黑" panose="020B0503020204020204" pitchFamily="34" charset="-122"/>
            </a:endParaRP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时间损失的报酬</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停产的费用</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保险费用的增加</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清理现场的费用</a:t>
            </a: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员工士气低落</a:t>
            </a:r>
            <a:endParaRPr lang="en-US" altLang="zh-CN" dirty="0">
              <a:solidFill>
                <a:prstClr val="white"/>
              </a:solidFill>
              <a:latin typeface="微软雅黑" panose="020B0503020204020204" pitchFamily="34" charset="-122"/>
              <a:ea typeface="微软雅黑" panose="020B0503020204020204" pitchFamily="34" charset="-122"/>
            </a:endParaRP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商业和信誉损失</a:t>
            </a:r>
            <a:endParaRPr lang="en-US" altLang="zh-CN" dirty="0">
              <a:solidFill>
                <a:prstClr val="white"/>
              </a:solidFill>
              <a:latin typeface="微软雅黑" panose="020B0503020204020204" pitchFamily="34" charset="-122"/>
              <a:ea typeface="微软雅黑" panose="020B0503020204020204" pitchFamily="34" charset="-122"/>
            </a:endParaRPr>
          </a:p>
          <a:p>
            <a:pPr indent="-285750">
              <a:lnSpc>
                <a:spcPct val="70000"/>
              </a:lnSpc>
              <a:spcBef>
                <a:spcPct val="50000"/>
              </a:spcBef>
              <a:buClr>
                <a:srgbClr val="C00000"/>
              </a:buClr>
              <a:buFont typeface="Wingdings" panose="05000000000000000000" pitchFamily="2" charset="2"/>
              <a:buChar char="p"/>
            </a:pPr>
            <a:r>
              <a:rPr lang="zh-CN" altLang="en-US" dirty="0">
                <a:solidFill>
                  <a:prstClr val="white"/>
                </a:solidFill>
                <a:latin typeface="微软雅黑" panose="020B0503020204020204" pitchFamily="34" charset="-122"/>
                <a:ea typeface="微软雅黑" panose="020B0503020204020204" pitchFamily="34" charset="-122"/>
              </a:rPr>
              <a:t>政府的罚款</a:t>
            </a:r>
            <a:endParaRPr lang="en-US" altLang="zh-CN" dirty="0">
              <a:solidFill>
                <a:prstClr val="white"/>
              </a:solidFill>
              <a:latin typeface="微软雅黑" panose="020B0503020204020204" pitchFamily="34" charset="-122"/>
              <a:ea typeface="微软雅黑" panose="020B0503020204020204" pitchFamily="34" charset="-122"/>
            </a:endParaRPr>
          </a:p>
          <a:p>
            <a:pPr indent="-285750">
              <a:lnSpc>
                <a:spcPct val="70000"/>
              </a:lnSpc>
              <a:spcBef>
                <a:spcPct val="50000"/>
              </a:spcBef>
              <a:buClr>
                <a:srgbClr val="C00000"/>
              </a:buClr>
              <a:buFont typeface="Wingdings" panose="05000000000000000000" pitchFamily="2" charset="2"/>
              <a:buChar char="p"/>
            </a:pPr>
            <a:r>
              <a:rPr lang="en-US" altLang="zh-CN" dirty="0">
                <a:solidFill>
                  <a:prstClr val="white"/>
                </a:solidFill>
                <a:latin typeface="微软雅黑" panose="020B0503020204020204" pitchFamily="34" charset="-122"/>
                <a:ea typeface="微软雅黑" panose="020B0503020204020204" pitchFamily="34" charset="-122"/>
              </a:rPr>
              <a:t> · · ·</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31" name="Straight Arrow Connector 46"/>
          <p:cNvCxnSpPr/>
          <p:nvPr/>
        </p:nvCxnSpPr>
        <p:spPr>
          <a:xfrm>
            <a:off x="2032000" y="2203610"/>
            <a:ext cx="3304275" cy="0"/>
          </a:xfrm>
          <a:prstGeom prst="straightConnector1">
            <a:avLst/>
          </a:prstGeom>
          <a:noFill/>
          <a:ln w="19050" cap="flat" cmpd="sng" algn="ctr">
            <a:solidFill>
              <a:srgbClr val="C0504D"/>
            </a:solidFill>
            <a:prstDash val="solid"/>
            <a:tailEnd type="triangle"/>
          </a:ln>
          <a:effectLst/>
        </p:spPr>
      </p:cxnSp>
      <p:sp>
        <p:nvSpPr>
          <p:cNvPr id="32" name="Oval 35"/>
          <p:cNvSpPr/>
          <p:nvPr/>
        </p:nvSpPr>
        <p:spPr>
          <a:xfrm>
            <a:off x="2411820" y="1677032"/>
            <a:ext cx="1427950" cy="1053156"/>
          </a:xfrm>
          <a:prstGeom prst="ellipse">
            <a:avLst/>
          </a:prstGeom>
          <a:solidFill>
            <a:sysClr val="window" lastClr="FFFFFF"/>
          </a:solidFill>
          <a:ln w="25400" cap="flat" cmpd="sng" algn="ctr">
            <a:solidFill>
              <a:srgbClr val="C0504D"/>
            </a:solidFill>
            <a:prstDash val="solid"/>
          </a:ln>
          <a:effectLst/>
        </p:spPr>
        <p:txBody>
          <a:bodyPr lIns="396000" tIns="0" rIns="72000" bIns="396000" rtlCol="0" anchor="ctr"/>
          <a:lstStyle/>
          <a:p>
            <a:pPr algn="r">
              <a:defRPr/>
            </a:pPr>
            <a:r>
              <a:rPr lang="en-US" sz="2400" kern="0" dirty="0" smtClean="0">
                <a:solidFill>
                  <a:srgbClr val="C0504D"/>
                </a:solidFill>
              </a:rPr>
              <a:t>    </a:t>
            </a:r>
            <a:endParaRPr lang="en-US" sz="7200" b="1" kern="0" dirty="0" smtClean="0">
              <a:solidFill>
                <a:srgbClr val="C00002"/>
              </a:solidFill>
            </a:endParaRPr>
          </a:p>
        </p:txBody>
      </p:sp>
      <p:grpSp>
        <p:nvGrpSpPr>
          <p:cNvPr id="33" name="Group 51"/>
          <p:cNvGrpSpPr/>
          <p:nvPr/>
        </p:nvGrpSpPr>
        <p:grpSpPr>
          <a:xfrm>
            <a:off x="292786" y="1733264"/>
            <a:ext cx="1990658" cy="948220"/>
            <a:chOff x="597116" y="1401168"/>
            <a:chExt cx="1612997" cy="1133523"/>
          </a:xfrm>
        </p:grpSpPr>
        <p:sp>
          <p:nvSpPr>
            <p:cNvPr id="34" name="Rounded Rectangle 47"/>
            <p:cNvSpPr/>
            <p:nvPr/>
          </p:nvSpPr>
          <p:spPr>
            <a:xfrm>
              <a:off x="597117" y="1401168"/>
              <a:ext cx="1612996" cy="1133523"/>
            </a:xfrm>
            <a:prstGeom prst="roundRect">
              <a:avLst>
                <a:gd name="adj" fmla="val 9416"/>
              </a:avLst>
            </a:prstGeom>
            <a:solidFill>
              <a:srgbClr val="C0504D"/>
            </a:solidFill>
            <a:ln w="25400" cap="flat" cmpd="sng" algn="ctr">
              <a:noFill/>
              <a:prstDash val="solid"/>
            </a:ln>
            <a:effectLst/>
          </p:spPr>
          <p:txBody>
            <a:bodyPr rtlCol="0" anchor="ctr"/>
            <a:lstStyle/>
            <a:p>
              <a:pPr algn="ctr">
                <a:defRPr/>
              </a:pPr>
              <a:endParaRPr lang="en-US" sz="2400" kern="0" dirty="0" smtClean="0">
                <a:solidFill>
                  <a:prstClr val="white"/>
                </a:solidFill>
              </a:endParaRPr>
            </a:p>
          </p:txBody>
        </p:sp>
        <p:sp>
          <p:nvSpPr>
            <p:cNvPr id="35" name="TextBox 49"/>
            <p:cNvSpPr txBox="1"/>
            <p:nvPr/>
          </p:nvSpPr>
          <p:spPr>
            <a:xfrm>
              <a:off x="597116" y="1452453"/>
              <a:ext cx="1612996" cy="622229"/>
            </a:xfrm>
            <a:prstGeom prst="rect">
              <a:avLst/>
            </a:prstGeom>
            <a:noFill/>
          </p:spPr>
          <p:txBody>
            <a:bodyPr wrap="square" lIns="0" tIns="0" rIns="0" bIns="0" rtlCol="0">
              <a:spAutoFit/>
            </a:bodyPr>
            <a:lstStyle/>
            <a:p>
              <a:pPr algn="ctr" defTabSz="1219170">
                <a:spcBef>
                  <a:spcPct val="20000"/>
                </a:spcBef>
                <a:defRPr/>
              </a:pPr>
              <a:r>
                <a:rPr lang="zh-CN" altLang="en-US" sz="2400" kern="0" dirty="0" smtClean="0">
                  <a:solidFill>
                    <a:prstClr val="white"/>
                  </a:solidFill>
                  <a:latin typeface="微软雅黑" panose="020B0503020204020204" pitchFamily="34" charset="-122"/>
                  <a:ea typeface="微软雅黑" panose="020B0503020204020204" pitchFamily="34" charset="-122"/>
                </a:rPr>
                <a:t>事故</a:t>
              </a:r>
              <a:endParaRPr lang="en-US" altLang="zh-CN" sz="2400" kern="0" dirty="0" smtClean="0">
                <a:solidFill>
                  <a:prstClr val="white"/>
                </a:solidFill>
                <a:latin typeface="微软雅黑" panose="020B0503020204020204" pitchFamily="34" charset="-122"/>
                <a:ea typeface="微软雅黑" panose="020B0503020204020204" pitchFamily="34" charset="-122"/>
              </a:endParaRPr>
            </a:p>
            <a:p>
              <a:pPr algn="ctr" defTabSz="1219170">
                <a:spcBef>
                  <a:spcPct val="20000"/>
                </a:spcBef>
                <a:defRPr/>
              </a:pPr>
              <a:r>
                <a:rPr lang="zh-CN" altLang="en-US" sz="2400" kern="0" dirty="0" smtClean="0">
                  <a:solidFill>
                    <a:prstClr val="white"/>
                  </a:solidFill>
                  <a:latin typeface="微软雅黑" panose="020B0503020204020204" pitchFamily="34" charset="-122"/>
                  <a:ea typeface="微软雅黑" panose="020B0503020204020204" pitchFamily="34" charset="-122"/>
                </a:rPr>
                <a:t>直接经济损失</a:t>
              </a:r>
              <a:endParaRPr lang="en-US" sz="2400" kern="0" dirty="0">
                <a:solidFill>
                  <a:prstClr val="white"/>
                </a:solidFill>
                <a:latin typeface="微软雅黑" panose="020B0503020204020204" pitchFamily="34" charset="-122"/>
                <a:ea typeface="微软雅黑" panose="020B0503020204020204" pitchFamily="34" charset="-122"/>
              </a:endParaRPr>
            </a:p>
          </p:txBody>
        </p:sp>
      </p:grpSp>
      <p:cxnSp>
        <p:nvCxnSpPr>
          <p:cNvPr id="36" name="Straight Arrow Connector 57"/>
          <p:cNvCxnSpPr/>
          <p:nvPr/>
        </p:nvCxnSpPr>
        <p:spPr>
          <a:xfrm flipV="1">
            <a:off x="2032000" y="4223185"/>
            <a:ext cx="3304275" cy="20711"/>
          </a:xfrm>
          <a:prstGeom prst="straightConnector1">
            <a:avLst/>
          </a:prstGeom>
          <a:noFill/>
          <a:ln w="19050" cap="flat" cmpd="sng" algn="ctr">
            <a:solidFill>
              <a:srgbClr val="4F81BD"/>
            </a:solidFill>
            <a:prstDash val="solid"/>
            <a:tailEnd type="triangle"/>
          </a:ln>
          <a:effectLst/>
        </p:spPr>
      </p:cxnSp>
      <p:sp>
        <p:nvSpPr>
          <p:cNvPr id="37" name="Rounded Rectangle 59"/>
          <p:cNvSpPr/>
          <p:nvPr/>
        </p:nvSpPr>
        <p:spPr>
          <a:xfrm>
            <a:off x="292787" y="3756389"/>
            <a:ext cx="1990657" cy="948220"/>
          </a:xfrm>
          <a:prstGeom prst="roundRect">
            <a:avLst>
              <a:gd name="adj" fmla="val 9416"/>
            </a:avLst>
          </a:prstGeom>
          <a:solidFill>
            <a:srgbClr val="4F81BD"/>
          </a:solidFill>
          <a:ln w="25400" cap="flat" cmpd="sng" algn="ctr">
            <a:noFill/>
            <a:prstDash val="solid"/>
          </a:ln>
          <a:effectLst/>
        </p:spPr>
        <p:txBody>
          <a:bodyPr rtlCol="0" anchor="ctr"/>
          <a:lstStyle/>
          <a:p>
            <a:pPr algn="ctr">
              <a:defRPr/>
            </a:pPr>
            <a:endParaRPr lang="en-US" sz="2400" kern="0" dirty="0" smtClean="0">
              <a:solidFill>
                <a:prstClr val="white"/>
              </a:solidFill>
            </a:endParaRPr>
          </a:p>
        </p:txBody>
      </p:sp>
      <p:grpSp>
        <p:nvGrpSpPr>
          <p:cNvPr id="38" name="Group 56"/>
          <p:cNvGrpSpPr/>
          <p:nvPr/>
        </p:nvGrpSpPr>
        <p:grpSpPr>
          <a:xfrm>
            <a:off x="2397971" y="3708516"/>
            <a:ext cx="1427949" cy="1053156"/>
            <a:chOff x="2364466" y="3280395"/>
            <a:chExt cx="806494" cy="806498"/>
          </a:xfrm>
        </p:grpSpPr>
        <p:sp>
          <p:nvSpPr>
            <p:cNvPr id="39" name="Oval 13"/>
            <p:cNvSpPr/>
            <p:nvPr/>
          </p:nvSpPr>
          <p:spPr>
            <a:xfrm>
              <a:off x="2364466" y="3280395"/>
              <a:ext cx="806494" cy="806498"/>
            </a:xfrm>
            <a:prstGeom prst="ellipse">
              <a:avLst/>
            </a:prstGeom>
            <a:solidFill>
              <a:sysClr val="window" lastClr="FFFFFF"/>
            </a:solidFill>
            <a:ln w="25400" cap="flat" cmpd="sng" algn="ctr">
              <a:solidFill>
                <a:srgbClr val="4F81BD"/>
              </a:solidFill>
              <a:prstDash val="solid"/>
            </a:ln>
            <a:effectLst/>
          </p:spPr>
          <p:txBody>
            <a:bodyPr rtlCol="0" anchor="ctr"/>
            <a:lstStyle/>
            <a:p>
              <a:pPr algn="ctr">
                <a:defRPr/>
              </a:pPr>
              <a:endParaRPr lang="en-US" sz="2400" kern="0" dirty="0" smtClean="0">
                <a:solidFill>
                  <a:prstClr val="white"/>
                </a:solidFill>
              </a:endParaRPr>
            </a:p>
          </p:txBody>
        </p:sp>
        <p:grpSp>
          <p:nvGrpSpPr>
            <p:cNvPr id="40" name="Group 31"/>
            <p:cNvGrpSpPr/>
            <p:nvPr/>
          </p:nvGrpSpPr>
          <p:grpSpPr>
            <a:xfrm flipH="1">
              <a:off x="2809137" y="3683609"/>
              <a:ext cx="1193" cy="188404"/>
              <a:chOff x="2384425" y="3405189"/>
              <a:chExt cx="1588" cy="250825"/>
            </a:xfrm>
            <a:solidFill>
              <a:srgbClr val="4F81BD"/>
            </a:solidFill>
          </p:grpSpPr>
          <p:sp>
            <p:nvSpPr>
              <p:cNvPr id="41"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2400" kern="0" smtClean="0">
                  <a:solidFill>
                    <a:prstClr val="black"/>
                  </a:solidFill>
                </a:endParaRPr>
              </a:p>
            </p:txBody>
          </p:sp>
          <p:sp>
            <p:nvSpPr>
              <p:cNvPr id="42"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2400" kern="0" smtClean="0">
                  <a:solidFill>
                    <a:prstClr val="black"/>
                  </a:solidFill>
                </a:endParaRPr>
              </a:p>
            </p:txBody>
          </p:sp>
        </p:grpSp>
      </p:grpSp>
      <p:sp>
        <p:nvSpPr>
          <p:cNvPr id="43" name="TextBox 49"/>
          <p:cNvSpPr txBox="1"/>
          <p:nvPr/>
        </p:nvSpPr>
        <p:spPr>
          <a:xfrm>
            <a:off x="292786" y="3776832"/>
            <a:ext cx="1990657" cy="812530"/>
          </a:xfrm>
          <a:prstGeom prst="rect">
            <a:avLst/>
          </a:prstGeom>
          <a:noFill/>
        </p:spPr>
        <p:txBody>
          <a:bodyPr wrap="square" lIns="0" tIns="0" rIns="0" bIns="0" rtlCol="0">
            <a:spAutoFit/>
          </a:bodyPr>
          <a:lstStyle/>
          <a:p>
            <a:pPr algn="ctr" defTabSz="1219170">
              <a:spcBef>
                <a:spcPct val="20000"/>
              </a:spcBef>
              <a:defRPr/>
            </a:pPr>
            <a:r>
              <a:rPr lang="zh-CN" altLang="en-US" sz="2400" dirty="0" smtClean="0">
                <a:solidFill>
                  <a:prstClr val="white"/>
                </a:solidFill>
                <a:latin typeface="微软雅黑" panose="020B0503020204020204" pitchFamily="34" charset="-122"/>
                <a:ea typeface="微软雅黑" panose="020B0503020204020204" pitchFamily="34" charset="-122"/>
              </a:rPr>
              <a:t>事故</a:t>
            </a:r>
            <a:endParaRPr lang="en-US" altLang="zh-CN" sz="2400" dirty="0" smtClean="0">
              <a:solidFill>
                <a:prstClr val="white"/>
              </a:solidFill>
              <a:latin typeface="微软雅黑" panose="020B0503020204020204" pitchFamily="34" charset="-122"/>
              <a:ea typeface="微软雅黑" panose="020B0503020204020204" pitchFamily="34" charset="-122"/>
            </a:endParaRPr>
          </a:p>
          <a:p>
            <a:pPr algn="ctr" defTabSz="1219170">
              <a:spcBef>
                <a:spcPct val="20000"/>
              </a:spcBef>
              <a:defRPr/>
            </a:pPr>
            <a:r>
              <a:rPr lang="zh-CN" altLang="en-US" sz="2400" dirty="0">
                <a:solidFill>
                  <a:prstClr val="white"/>
                </a:solidFill>
                <a:latin typeface="微软雅黑" panose="020B0503020204020204" pitchFamily="34" charset="-122"/>
                <a:ea typeface="微软雅黑" panose="020B0503020204020204" pitchFamily="34" charset="-122"/>
              </a:rPr>
              <a:t>间接</a:t>
            </a:r>
            <a:r>
              <a:rPr lang="zh-CN" altLang="en-US" sz="2400" dirty="0" smtClean="0">
                <a:solidFill>
                  <a:prstClr val="white"/>
                </a:solidFill>
                <a:latin typeface="微软雅黑" panose="020B0503020204020204" pitchFamily="34" charset="-122"/>
                <a:ea typeface="微软雅黑" panose="020B0503020204020204" pitchFamily="34" charset="-122"/>
              </a:rPr>
              <a:t>经济损失</a:t>
            </a:r>
            <a:endParaRPr lang="en-US" sz="2400" dirty="0">
              <a:solidFill>
                <a:prstClr val="white"/>
              </a:solidFill>
              <a:latin typeface="微软雅黑" panose="020B0503020204020204" pitchFamily="34" charset="-122"/>
              <a:ea typeface="微软雅黑" panose="020B0503020204020204" pitchFamily="34" charset="-122"/>
            </a:endParaRPr>
          </a:p>
        </p:txBody>
      </p:sp>
      <p:sp>
        <p:nvSpPr>
          <p:cNvPr id="44" name="Freeform 69"/>
          <p:cNvSpPr>
            <a:spLocks/>
          </p:cNvSpPr>
          <p:nvPr/>
        </p:nvSpPr>
        <p:spPr bwMode="auto">
          <a:xfrm>
            <a:off x="2597393" y="1915534"/>
            <a:ext cx="378282" cy="584447"/>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C0504D"/>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45" name="Freeform 69"/>
          <p:cNvSpPr>
            <a:spLocks/>
          </p:cNvSpPr>
          <p:nvPr/>
        </p:nvSpPr>
        <p:spPr bwMode="auto">
          <a:xfrm>
            <a:off x="2562847" y="4047167"/>
            <a:ext cx="264305" cy="369519"/>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4F81BD"/>
          </a:solidFill>
          <a:ln w="9525">
            <a:noFill/>
            <a:round/>
            <a:headEnd/>
            <a:tailEnd/>
          </a:ln>
        </p:spPr>
        <p:txBody>
          <a:bodyPr vert="horz" wrap="square" lIns="121920" tIns="60960" rIns="121920" bIns="60960" numCol="1" anchor="t" anchorCtr="0" compatLnSpc="1">
            <a:prstTxWarp prst="textNoShape">
              <a:avLst/>
            </a:prstTxWarp>
          </a:bodyPr>
          <a:lstStyle/>
          <a:p>
            <a:endParaRPr lang="en-US" sz="1000">
              <a:solidFill>
                <a:prstClr val="black"/>
              </a:solidFill>
            </a:endParaRPr>
          </a:p>
        </p:txBody>
      </p:sp>
      <p:sp>
        <p:nvSpPr>
          <p:cNvPr id="46" name="文本框 45"/>
          <p:cNvSpPr txBox="1"/>
          <p:nvPr/>
        </p:nvSpPr>
        <p:spPr>
          <a:xfrm>
            <a:off x="2732482" y="3842519"/>
            <a:ext cx="1170957" cy="734423"/>
          </a:xfrm>
          <a:prstGeom prst="rect">
            <a:avLst/>
          </a:prstGeom>
          <a:noFill/>
          <a:ln>
            <a:noFill/>
          </a:ln>
        </p:spPr>
        <p:txBody>
          <a:bodyPr wrap="square" tIns="72000" rtlCol="0" anchor="b">
            <a:spAutoFit/>
          </a:bodyPr>
          <a:lstStyle/>
          <a:p>
            <a:pPr algn="ctr">
              <a:buClr>
                <a:srgbClr val="C00000"/>
              </a:buClr>
            </a:pPr>
            <a:r>
              <a:rPr lang="en-US" altLang="zh-CN" sz="4000" b="1" dirty="0" smtClean="0">
                <a:solidFill>
                  <a:srgbClr val="1F497D"/>
                </a:solidFill>
              </a:rPr>
              <a:t>8-11</a:t>
            </a:r>
            <a:endParaRPr lang="zh-CN" altLang="en-US" sz="4000" b="1" dirty="0">
              <a:solidFill>
                <a:srgbClr val="1F497D"/>
              </a:solidFill>
            </a:endParaRPr>
          </a:p>
        </p:txBody>
      </p:sp>
      <p:sp>
        <p:nvSpPr>
          <p:cNvPr id="47" name="文本框 46"/>
          <p:cNvSpPr txBox="1"/>
          <p:nvPr/>
        </p:nvSpPr>
        <p:spPr>
          <a:xfrm>
            <a:off x="2462424" y="1557017"/>
            <a:ext cx="1170957" cy="1226865"/>
          </a:xfrm>
          <a:prstGeom prst="rect">
            <a:avLst/>
          </a:prstGeom>
          <a:noFill/>
          <a:ln>
            <a:noFill/>
          </a:ln>
        </p:spPr>
        <p:txBody>
          <a:bodyPr wrap="square" tIns="72000" rtlCol="0">
            <a:spAutoFit/>
          </a:bodyPr>
          <a:lstStyle/>
          <a:p>
            <a:pPr algn="r">
              <a:buClr>
                <a:srgbClr val="C00000"/>
              </a:buClr>
            </a:pPr>
            <a:r>
              <a:rPr lang="en-US" altLang="zh-CN" sz="7200" b="1" dirty="0">
                <a:solidFill>
                  <a:srgbClr val="C00002"/>
                </a:solidFill>
              </a:rPr>
              <a:t>1</a:t>
            </a:r>
            <a:endParaRPr lang="zh-CN" altLang="en-US" sz="7200" b="1" dirty="0">
              <a:solidFill>
                <a:srgbClr val="C00002"/>
              </a:solidFill>
            </a:endParaRPr>
          </a:p>
        </p:txBody>
      </p:sp>
      <p:sp>
        <p:nvSpPr>
          <p:cNvPr id="48" name="文本框 1"/>
          <p:cNvSpPr txBox="1">
            <a:spLocks noChangeArrowheads="1"/>
          </p:cNvSpPr>
          <p:nvPr/>
        </p:nvSpPr>
        <p:spPr bwMode="auto">
          <a:xfrm>
            <a:off x="758415" y="300084"/>
            <a:ext cx="167225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冰山理论</a:t>
            </a:r>
          </a:p>
        </p:txBody>
      </p:sp>
    </p:spTree>
    <p:extLst>
      <p:ext uri="{BB962C8B-B14F-4D97-AF65-F5344CB8AC3E}">
        <p14:creationId xmlns:p14="http://schemas.microsoft.com/office/powerpoint/2010/main" val="3051718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250" fill="hold"/>
                                        <p:tgtEl>
                                          <p:spTgt spid="47"/>
                                        </p:tgtEl>
                                        <p:attrNameLst>
                                          <p:attrName>ppt_w</p:attrName>
                                        </p:attrNameLst>
                                      </p:cBhvr>
                                      <p:tavLst>
                                        <p:tav tm="0">
                                          <p:val>
                                            <p:fltVal val="0"/>
                                          </p:val>
                                        </p:tav>
                                        <p:tav tm="100000">
                                          <p:val>
                                            <p:strVal val="#ppt_w"/>
                                          </p:val>
                                        </p:tav>
                                      </p:tavLst>
                                    </p:anim>
                                    <p:anim calcmode="lin" valueType="num">
                                      <p:cBhvr>
                                        <p:cTn id="8" dur="250" fill="hold"/>
                                        <p:tgtEl>
                                          <p:spTgt spid="47"/>
                                        </p:tgtEl>
                                        <p:attrNameLst>
                                          <p:attrName>ppt_h</p:attrName>
                                        </p:attrNameLst>
                                      </p:cBhvr>
                                      <p:tavLst>
                                        <p:tav tm="0">
                                          <p:val>
                                            <p:fltVal val="0"/>
                                          </p:val>
                                        </p:tav>
                                        <p:tav tm="100000">
                                          <p:val>
                                            <p:strVal val="#ppt_h"/>
                                          </p:val>
                                        </p:tav>
                                      </p:tavLst>
                                    </p:anim>
                                    <p:animEffect transition="in" filter="fade">
                                      <p:cBhvr>
                                        <p:cTn id="9" dur="250"/>
                                        <p:tgtEl>
                                          <p:spTgt spid="47"/>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ppt_x"/>
                                          </p:val>
                                        </p:tav>
                                        <p:tav tm="100000">
                                          <p:val>
                                            <p:strVal val="#ppt_x"/>
                                          </p:val>
                                        </p:tav>
                                      </p:tavLst>
                                    </p:anim>
                                    <p:anim calcmode="lin" valueType="num">
                                      <p:cBhvr additive="base">
                                        <p:cTn id="13" dur="25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rot="19920000">
            <a:off x="6020474" y="3131201"/>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家</a:t>
            </a:r>
            <a:r>
              <a:rPr sz="800" spc="40" dirty="0">
                <a:latin typeface="宋体"/>
                <a:cs typeface="宋体"/>
              </a:rPr>
              <a:t>庭</a:t>
            </a:r>
            <a:endParaRPr sz="800">
              <a:latin typeface="宋体"/>
              <a:cs typeface="宋体"/>
            </a:endParaRPr>
          </a:p>
        </p:txBody>
      </p:sp>
      <p:sp>
        <p:nvSpPr>
          <p:cNvPr id="3" name="object 3"/>
          <p:cNvSpPr txBox="1"/>
          <p:nvPr/>
        </p:nvSpPr>
        <p:spPr>
          <a:xfrm rot="19920000">
            <a:off x="5984224" y="3238385"/>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4" name="object 4"/>
          <p:cNvSpPr/>
          <p:nvPr/>
        </p:nvSpPr>
        <p:spPr>
          <a:xfrm>
            <a:off x="4289228" y="736765"/>
            <a:ext cx="3330575" cy="5490210"/>
          </a:xfrm>
          <a:custGeom>
            <a:avLst/>
            <a:gdLst/>
            <a:ahLst/>
            <a:cxnLst/>
            <a:rect l="l" t="t" r="r" b="b"/>
            <a:pathLst>
              <a:path w="3330575" h="5490210">
                <a:moveTo>
                  <a:pt x="3330438" y="5489978"/>
                </a:moveTo>
                <a:lnTo>
                  <a:pt x="0" y="0"/>
                </a:lnTo>
                <a:lnTo>
                  <a:pt x="0" y="0"/>
                </a:lnTo>
              </a:path>
            </a:pathLst>
          </a:custGeom>
          <a:ln w="3202">
            <a:solidFill>
              <a:srgbClr val="000000"/>
            </a:solidFill>
          </a:ln>
        </p:spPr>
        <p:txBody>
          <a:bodyPr wrap="square" lIns="0" tIns="0" rIns="0" bIns="0" rtlCol="0"/>
          <a:lstStyle/>
          <a:p>
            <a:endParaRPr/>
          </a:p>
        </p:txBody>
      </p:sp>
      <p:sp>
        <p:nvSpPr>
          <p:cNvPr id="5" name="object 5"/>
          <p:cNvSpPr/>
          <p:nvPr/>
        </p:nvSpPr>
        <p:spPr>
          <a:xfrm>
            <a:off x="7589120" y="6202525"/>
            <a:ext cx="52069" cy="59055"/>
          </a:xfrm>
          <a:custGeom>
            <a:avLst/>
            <a:gdLst/>
            <a:ahLst/>
            <a:cxnLst/>
            <a:rect l="l" t="t" r="r" b="b"/>
            <a:pathLst>
              <a:path w="52070" h="59054">
                <a:moveTo>
                  <a:pt x="47712" y="0"/>
                </a:moveTo>
                <a:lnTo>
                  <a:pt x="38471" y="10469"/>
                </a:lnTo>
                <a:lnTo>
                  <a:pt x="27100" y="18525"/>
                </a:lnTo>
                <a:lnTo>
                  <a:pt x="14107" y="23895"/>
                </a:lnTo>
                <a:lnTo>
                  <a:pt x="0" y="26306"/>
                </a:lnTo>
                <a:lnTo>
                  <a:pt x="51497" y="58654"/>
                </a:lnTo>
                <a:lnTo>
                  <a:pt x="47712" y="0"/>
                </a:lnTo>
                <a:close/>
              </a:path>
            </a:pathLst>
          </a:custGeom>
          <a:solidFill>
            <a:srgbClr val="000000"/>
          </a:solidFill>
        </p:spPr>
        <p:txBody>
          <a:bodyPr wrap="square" lIns="0" tIns="0" rIns="0" bIns="0" rtlCol="0"/>
          <a:lstStyle/>
          <a:p>
            <a:endParaRPr/>
          </a:p>
        </p:txBody>
      </p:sp>
      <p:sp>
        <p:nvSpPr>
          <p:cNvPr id="6" name="object 6"/>
          <p:cNvSpPr/>
          <p:nvPr/>
        </p:nvSpPr>
        <p:spPr>
          <a:xfrm>
            <a:off x="4268278" y="702241"/>
            <a:ext cx="52069" cy="59055"/>
          </a:xfrm>
          <a:custGeom>
            <a:avLst/>
            <a:gdLst/>
            <a:ahLst/>
            <a:cxnLst/>
            <a:rect l="l" t="t" r="r" b="b"/>
            <a:pathLst>
              <a:path w="52069" h="59054">
                <a:moveTo>
                  <a:pt x="0" y="0"/>
                </a:moveTo>
                <a:lnTo>
                  <a:pt x="3784" y="58745"/>
                </a:lnTo>
                <a:lnTo>
                  <a:pt x="13026" y="48259"/>
                </a:lnTo>
                <a:lnTo>
                  <a:pt x="24397" y="40177"/>
                </a:lnTo>
                <a:lnTo>
                  <a:pt x="37389" y="34777"/>
                </a:lnTo>
                <a:lnTo>
                  <a:pt x="51497" y="32335"/>
                </a:lnTo>
                <a:lnTo>
                  <a:pt x="0" y="0"/>
                </a:lnTo>
                <a:close/>
              </a:path>
            </a:pathLst>
          </a:custGeom>
          <a:solidFill>
            <a:srgbClr val="000000"/>
          </a:solidFill>
        </p:spPr>
        <p:txBody>
          <a:bodyPr wrap="square" lIns="0" tIns="0" rIns="0" bIns="0" rtlCol="0"/>
          <a:lstStyle/>
          <a:p>
            <a:endParaRPr/>
          </a:p>
        </p:txBody>
      </p:sp>
      <p:sp>
        <p:nvSpPr>
          <p:cNvPr id="7" name="object 7"/>
          <p:cNvSpPr/>
          <p:nvPr/>
        </p:nvSpPr>
        <p:spPr>
          <a:xfrm>
            <a:off x="5724803" y="3042126"/>
            <a:ext cx="102870" cy="57150"/>
          </a:xfrm>
          <a:custGeom>
            <a:avLst/>
            <a:gdLst/>
            <a:ahLst/>
            <a:cxnLst/>
            <a:rect l="l" t="t" r="r" b="b"/>
            <a:pathLst>
              <a:path w="102870" h="57150">
                <a:moveTo>
                  <a:pt x="0" y="56555"/>
                </a:moveTo>
                <a:lnTo>
                  <a:pt x="102859" y="0"/>
                </a:lnTo>
                <a:lnTo>
                  <a:pt x="102859" y="0"/>
                </a:lnTo>
              </a:path>
            </a:pathLst>
          </a:custGeom>
          <a:ln w="3175">
            <a:solidFill>
              <a:srgbClr val="000000"/>
            </a:solidFill>
          </a:ln>
        </p:spPr>
        <p:txBody>
          <a:bodyPr wrap="square" lIns="0" tIns="0" rIns="0" bIns="0" rtlCol="0"/>
          <a:lstStyle/>
          <a:p>
            <a:endParaRPr/>
          </a:p>
        </p:txBody>
      </p:sp>
      <p:sp>
        <p:nvSpPr>
          <p:cNvPr id="8" name="object 8"/>
          <p:cNvSpPr/>
          <p:nvPr/>
        </p:nvSpPr>
        <p:spPr>
          <a:xfrm>
            <a:off x="5918358" y="3361488"/>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9" name="object 9"/>
          <p:cNvSpPr/>
          <p:nvPr/>
        </p:nvSpPr>
        <p:spPr>
          <a:xfrm>
            <a:off x="5535168" y="2728947"/>
            <a:ext cx="102870" cy="57150"/>
          </a:xfrm>
          <a:custGeom>
            <a:avLst/>
            <a:gdLst/>
            <a:ahLst/>
            <a:cxnLst/>
            <a:rect l="l" t="t" r="r" b="b"/>
            <a:pathLst>
              <a:path w="102870" h="57150">
                <a:moveTo>
                  <a:pt x="0" y="56555"/>
                </a:moveTo>
                <a:lnTo>
                  <a:pt x="102859" y="0"/>
                </a:lnTo>
                <a:lnTo>
                  <a:pt x="102859" y="0"/>
                </a:lnTo>
              </a:path>
            </a:pathLst>
          </a:custGeom>
          <a:ln w="3175">
            <a:solidFill>
              <a:srgbClr val="000000"/>
            </a:solidFill>
          </a:ln>
        </p:spPr>
        <p:txBody>
          <a:bodyPr wrap="square" lIns="0" tIns="0" rIns="0" bIns="0" rtlCol="0"/>
          <a:lstStyle/>
          <a:p>
            <a:endParaRPr/>
          </a:p>
        </p:txBody>
      </p:sp>
      <p:sp>
        <p:nvSpPr>
          <p:cNvPr id="10" name="object 10"/>
          <p:cNvSpPr/>
          <p:nvPr/>
        </p:nvSpPr>
        <p:spPr>
          <a:xfrm>
            <a:off x="5343641" y="2412677"/>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11" name="object 11"/>
          <p:cNvSpPr/>
          <p:nvPr/>
        </p:nvSpPr>
        <p:spPr>
          <a:xfrm>
            <a:off x="5152114" y="2096535"/>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12" name="object 12"/>
          <p:cNvSpPr/>
          <p:nvPr/>
        </p:nvSpPr>
        <p:spPr>
          <a:xfrm>
            <a:off x="4960451" y="1780265"/>
            <a:ext cx="102870" cy="57150"/>
          </a:xfrm>
          <a:custGeom>
            <a:avLst/>
            <a:gdLst/>
            <a:ahLst/>
            <a:cxnLst/>
            <a:rect l="l" t="t" r="r" b="b"/>
            <a:pathLst>
              <a:path w="102870" h="57150">
                <a:moveTo>
                  <a:pt x="0" y="56555"/>
                </a:moveTo>
                <a:lnTo>
                  <a:pt x="102859" y="0"/>
                </a:lnTo>
                <a:lnTo>
                  <a:pt x="102859" y="0"/>
                </a:lnTo>
              </a:path>
            </a:pathLst>
          </a:custGeom>
          <a:ln w="3175">
            <a:solidFill>
              <a:srgbClr val="000000"/>
            </a:solidFill>
          </a:ln>
        </p:spPr>
        <p:txBody>
          <a:bodyPr wrap="square" lIns="0" tIns="0" rIns="0" bIns="0" rtlCol="0"/>
          <a:lstStyle/>
          <a:p>
            <a:endParaRPr/>
          </a:p>
        </p:txBody>
      </p:sp>
      <p:sp>
        <p:nvSpPr>
          <p:cNvPr id="13" name="object 13"/>
          <p:cNvSpPr/>
          <p:nvPr/>
        </p:nvSpPr>
        <p:spPr>
          <a:xfrm>
            <a:off x="6684602" y="4626570"/>
            <a:ext cx="102870" cy="57150"/>
          </a:xfrm>
          <a:custGeom>
            <a:avLst/>
            <a:gdLst/>
            <a:ahLst/>
            <a:cxnLst/>
            <a:rect l="l" t="t" r="r" b="b"/>
            <a:pathLst>
              <a:path w="102870" h="57150">
                <a:moveTo>
                  <a:pt x="0" y="56555"/>
                </a:moveTo>
                <a:lnTo>
                  <a:pt x="102859" y="0"/>
                </a:lnTo>
                <a:lnTo>
                  <a:pt x="102859" y="0"/>
                </a:lnTo>
              </a:path>
            </a:pathLst>
          </a:custGeom>
          <a:ln w="3175">
            <a:solidFill>
              <a:srgbClr val="000000"/>
            </a:solidFill>
          </a:ln>
        </p:spPr>
        <p:txBody>
          <a:bodyPr wrap="square" lIns="0" tIns="0" rIns="0" bIns="0" rtlCol="0"/>
          <a:lstStyle/>
          <a:p>
            <a:endParaRPr/>
          </a:p>
        </p:txBody>
      </p:sp>
      <p:sp>
        <p:nvSpPr>
          <p:cNvPr id="14" name="object 14"/>
          <p:cNvSpPr/>
          <p:nvPr/>
        </p:nvSpPr>
        <p:spPr>
          <a:xfrm>
            <a:off x="7257427" y="5572109"/>
            <a:ext cx="102870" cy="57150"/>
          </a:xfrm>
          <a:custGeom>
            <a:avLst/>
            <a:gdLst/>
            <a:ahLst/>
            <a:cxnLst/>
            <a:rect l="l" t="t" r="r" b="b"/>
            <a:pathLst>
              <a:path w="102870" h="57150">
                <a:moveTo>
                  <a:pt x="0" y="56567"/>
                </a:moveTo>
                <a:lnTo>
                  <a:pt x="102724" y="0"/>
                </a:lnTo>
                <a:lnTo>
                  <a:pt x="102724" y="0"/>
                </a:lnTo>
              </a:path>
            </a:pathLst>
          </a:custGeom>
          <a:ln w="3175">
            <a:solidFill>
              <a:srgbClr val="000000"/>
            </a:solidFill>
          </a:ln>
        </p:spPr>
        <p:txBody>
          <a:bodyPr wrap="square" lIns="0" tIns="0" rIns="0" bIns="0" rtlCol="0"/>
          <a:lstStyle/>
          <a:p>
            <a:endParaRPr/>
          </a:p>
        </p:txBody>
      </p:sp>
      <p:sp>
        <p:nvSpPr>
          <p:cNvPr id="15" name="object 15"/>
          <p:cNvSpPr/>
          <p:nvPr/>
        </p:nvSpPr>
        <p:spPr>
          <a:xfrm>
            <a:off x="4768924" y="1463994"/>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16" name="object 16"/>
          <p:cNvSpPr/>
          <p:nvPr/>
        </p:nvSpPr>
        <p:spPr>
          <a:xfrm>
            <a:off x="4577397" y="1147724"/>
            <a:ext cx="102870" cy="57150"/>
          </a:xfrm>
          <a:custGeom>
            <a:avLst/>
            <a:gdLst/>
            <a:ahLst/>
            <a:cxnLst/>
            <a:rect l="l" t="t" r="r" b="b"/>
            <a:pathLst>
              <a:path w="102869"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17" name="object 17"/>
          <p:cNvSpPr/>
          <p:nvPr/>
        </p:nvSpPr>
        <p:spPr>
          <a:xfrm>
            <a:off x="4566044" y="924081"/>
            <a:ext cx="3215005" cy="5307965"/>
          </a:xfrm>
          <a:custGeom>
            <a:avLst/>
            <a:gdLst/>
            <a:ahLst/>
            <a:cxnLst/>
            <a:rect l="l" t="t" r="r" b="b"/>
            <a:pathLst>
              <a:path w="3215004" h="5307965">
                <a:moveTo>
                  <a:pt x="0" y="5307417"/>
                </a:moveTo>
                <a:lnTo>
                  <a:pt x="3215008" y="0"/>
                </a:lnTo>
                <a:lnTo>
                  <a:pt x="3215008" y="0"/>
                </a:lnTo>
              </a:path>
            </a:pathLst>
          </a:custGeom>
          <a:ln w="3202">
            <a:solidFill>
              <a:srgbClr val="000000"/>
            </a:solidFill>
          </a:ln>
        </p:spPr>
        <p:txBody>
          <a:bodyPr wrap="square" lIns="0" tIns="0" rIns="0" bIns="0" rtlCol="0"/>
          <a:lstStyle/>
          <a:p>
            <a:endParaRPr/>
          </a:p>
        </p:txBody>
      </p:sp>
      <p:sp>
        <p:nvSpPr>
          <p:cNvPr id="18" name="object 18"/>
          <p:cNvSpPr/>
          <p:nvPr/>
        </p:nvSpPr>
        <p:spPr>
          <a:xfrm>
            <a:off x="4545093" y="6207291"/>
            <a:ext cx="52069" cy="59055"/>
          </a:xfrm>
          <a:custGeom>
            <a:avLst/>
            <a:gdLst/>
            <a:ahLst/>
            <a:cxnLst/>
            <a:rect l="l" t="t" r="r" b="b"/>
            <a:pathLst>
              <a:path w="52069" h="59054">
                <a:moveTo>
                  <a:pt x="3784" y="0"/>
                </a:moveTo>
                <a:lnTo>
                  <a:pt x="0" y="58654"/>
                </a:lnTo>
                <a:lnTo>
                  <a:pt x="51497" y="26280"/>
                </a:lnTo>
                <a:lnTo>
                  <a:pt x="37389" y="23877"/>
                </a:lnTo>
                <a:lnTo>
                  <a:pt x="24397" y="18512"/>
                </a:lnTo>
                <a:lnTo>
                  <a:pt x="13026" y="10461"/>
                </a:lnTo>
                <a:lnTo>
                  <a:pt x="3784" y="0"/>
                </a:lnTo>
                <a:close/>
              </a:path>
            </a:pathLst>
          </a:custGeom>
          <a:solidFill>
            <a:srgbClr val="000000"/>
          </a:solidFill>
        </p:spPr>
        <p:txBody>
          <a:bodyPr wrap="square" lIns="0" tIns="0" rIns="0" bIns="0" rtlCol="0"/>
          <a:lstStyle/>
          <a:p>
            <a:endParaRPr/>
          </a:p>
        </p:txBody>
      </p:sp>
      <p:sp>
        <p:nvSpPr>
          <p:cNvPr id="19" name="object 19"/>
          <p:cNvSpPr/>
          <p:nvPr/>
        </p:nvSpPr>
        <p:spPr>
          <a:xfrm>
            <a:off x="7750370" y="889684"/>
            <a:ext cx="52069" cy="59055"/>
          </a:xfrm>
          <a:custGeom>
            <a:avLst/>
            <a:gdLst/>
            <a:ahLst/>
            <a:cxnLst/>
            <a:rect l="l" t="t" r="r" b="b"/>
            <a:pathLst>
              <a:path w="52070" h="59055">
                <a:moveTo>
                  <a:pt x="51497" y="0"/>
                </a:moveTo>
                <a:lnTo>
                  <a:pt x="0" y="32335"/>
                </a:lnTo>
                <a:lnTo>
                  <a:pt x="14185" y="34702"/>
                </a:lnTo>
                <a:lnTo>
                  <a:pt x="27218" y="40065"/>
                </a:lnTo>
                <a:lnTo>
                  <a:pt x="38604" y="48133"/>
                </a:lnTo>
                <a:lnTo>
                  <a:pt x="47848" y="58616"/>
                </a:lnTo>
                <a:lnTo>
                  <a:pt x="51497" y="0"/>
                </a:lnTo>
                <a:close/>
              </a:path>
            </a:pathLst>
          </a:custGeom>
          <a:solidFill>
            <a:srgbClr val="000000"/>
          </a:solidFill>
        </p:spPr>
        <p:txBody>
          <a:bodyPr wrap="square" lIns="0" tIns="0" rIns="0" bIns="0" rtlCol="0"/>
          <a:lstStyle/>
          <a:p>
            <a:endParaRPr/>
          </a:p>
        </p:txBody>
      </p:sp>
      <p:sp>
        <p:nvSpPr>
          <p:cNvPr id="20" name="object 20"/>
          <p:cNvSpPr/>
          <p:nvPr/>
        </p:nvSpPr>
        <p:spPr>
          <a:xfrm>
            <a:off x="6358047" y="3250826"/>
            <a:ext cx="94615" cy="52069"/>
          </a:xfrm>
          <a:custGeom>
            <a:avLst/>
            <a:gdLst/>
            <a:ahLst/>
            <a:cxnLst/>
            <a:rect l="l" t="t" r="r" b="b"/>
            <a:pathLst>
              <a:path w="94614" h="52070">
                <a:moveTo>
                  <a:pt x="0" y="0"/>
                </a:moveTo>
                <a:lnTo>
                  <a:pt x="94209" y="51917"/>
                </a:lnTo>
                <a:lnTo>
                  <a:pt x="94209" y="51917"/>
                </a:lnTo>
              </a:path>
            </a:pathLst>
          </a:custGeom>
          <a:ln w="3175">
            <a:solidFill>
              <a:srgbClr val="000000"/>
            </a:solidFill>
          </a:ln>
        </p:spPr>
        <p:txBody>
          <a:bodyPr wrap="square" lIns="0" tIns="0" rIns="0" bIns="0" rtlCol="0"/>
          <a:lstStyle/>
          <a:p>
            <a:endParaRPr/>
          </a:p>
        </p:txBody>
      </p:sp>
      <p:sp>
        <p:nvSpPr>
          <p:cNvPr id="21" name="object 21"/>
          <p:cNvSpPr/>
          <p:nvPr/>
        </p:nvSpPr>
        <p:spPr>
          <a:xfrm>
            <a:off x="6692442" y="2703054"/>
            <a:ext cx="94615" cy="52069"/>
          </a:xfrm>
          <a:custGeom>
            <a:avLst/>
            <a:gdLst/>
            <a:ahLst/>
            <a:cxnLst/>
            <a:rect l="l" t="t" r="r" b="b"/>
            <a:pathLst>
              <a:path w="94614" h="52069">
                <a:moveTo>
                  <a:pt x="0" y="0"/>
                </a:moveTo>
                <a:lnTo>
                  <a:pt x="94209" y="51917"/>
                </a:lnTo>
                <a:lnTo>
                  <a:pt x="94209" y="51917"/>
                </a:lnTo>
              </a:path>
            </a:pathLst>
          </a:custGeom>
          <a:ln w="3175">
            <a:solidFill>
              <a:srgbClr val="000000"/>
            </a:solidFill>
          </a:ln>
        </p:spPr>
        <p:txBody>
          <a:bodyPr wrap="square" lIns="0" tIns="0" rIns="0" bIns="0" rtlCol="0"/>
          <a:lstStyle/>
          <a:p>
            <a:endParaRPr/>
          </a:p>
        </p:txBody>
      </p:sp>
      <p:sp>
        <p:nvSpPr>
          <p:cNvPr id="22" name="object 22"/>
          <p:cNvSpPr/>
          <p:nvPr/>
        </p:nvSpPr>
        <p:spPr>
          <a:xfrm>
            <a:off x="7028595" y="2155281"/>
            <a:ext cx="94615" cy="52069"/>
          </a:xfrm>
          <a:custGeom>
            <a:avLst/>
            <a:gdLst/>
            <a:ahLst/>
            <a:cxnLst/>
            <a:rect l="l" t="t" r="r" b="b"/>
            <a:pathLst>
              <a:path w="94614" h="52069">
                <a:moveTo>
                  <a:pt x="0" y="0"/>
                </a:moveTo>
                <a:lnTo>
                  <a:pt x="94074" y="51917"/>
                </a:lnTo>
                <a:lnTo>
                  <a:pt x="94074" y="51917"/>
                </a:lnTo>
              </a:path>
            </a:pathLst>
          </a:custGeom>
          <a:ln w="3175">
            <a:solidFill>
              <a:srgbClr val="000000"/>
            </a:solidFill>
          </a:ln>
        </p:spPr>
        <p:txBody>
          <a:bodyPr wrap="square" lIns="0" tIns="0" rIns="0" bIns="0" rtlCol="0"/>
          <a:lstStyle/>
          <a:p>
            <a:endParaRPr/>
          </a:p>
        </p:txBody>
      </p:sp>
      <p:sp>
        <p:nvSpPr>
          <p:cNvPr id="23" name="object 23"/>
          <p:cNvSpPr/>
          <p:nvPr/>
        </p:nvSpPr>
        <p:spPr>
          <a:xfrm>
            <a:off x="7362991" y="1607637"/>
            <a:ext cx="94615" cy="52069"/>
          </a:xfrm>
          <a:custGeom>
            <a:avLst/>
            <a:gdLst/>
            <a:ahLst/>
            <a:cxnLst/>
            <a:rect l="l" t="t" r="r" b="b"/>
            <a:pathLst>
              <a:path w="94614" h="52069">
                <a:moveTo>
                  <a:pt x="0" y="0"/>
                </a:moveTo>
                <a:lnTo>
                  <a:pt x="94074" y="51788"/>
                </a:lnTo>
                <a:lnTo>
                  <a:pt x="94074" y="51788"/>
                </a:lnTo>
              </a:path>
            </a:pathLst>
          </a:custGeom>
          <a:ln w="3175">
            <a:solidFill>
              <a:srgbClr val="000000"/>
            </a:solidFill>
          </a:ln>
        </p:spPr>
        <p:txBody>
          <a:bodyPr wrap="square" lIns="0" tIns="0" rIns="0" bIns="0" rtlCol="0"/>
          <a:lstStyle/>
          <a:p>
            <a:endParaRPr/>
          </a:p>
        </p:txBody>
      </p:sp>
      <p:sp>
        <p:nvSpPr>
          <p:cNvPr id="24" name="object 24"/>
          <p:cNvSpPr/>
          <p:nvPr/>
        </p:nvSpPr>
        <p:spPr>
          <a:xfrm>
            <a:off x="3045679" y="3696696"/>
            <a:ext cx="6430010" cy="0"/>
          </a:xfrm>
          <a:custGeom>
            <a:avLst/>
            <a:gdLst/>
            <a:ahLst/>
            <a:cxnLst/>
            <a:rect l="l" t="t" r="r" b="b"/>
            <a:pathLst>
              <a:path w="6430009">
                <a:moveTo>
                  <a:pt x="0" y="0"/>
                </a:moveTo>
                <a:lnTo>
                  <a:pt x="6429923" y="0"/>
                </a:lnTo>
                <a:lnTo>
                  <a:pt x="6429923" y="0"/>
                </a:lnTo>
              </a:path>
            </a:pathLst>
          </a:custGeom>
          <a:ln w="3175">
            <a:solidFill>
              <a:srgbClr val="000000"/>
            </a:solidFill>
          </a:ln>
        </p:spPr>
        <p:txBody>
          <a:bodyPr wrap="square" lIns="0" tIns="0" rIns="0" bIns="0" rtlCol="0"/>
          <a:lstStyle/>
          <a:p>
            <a:endParaRPr/>
          </a:p>
        </p:txBody>
      </p:sp>
      <p:sp>
        <p:nvSpPr>
          <p:cNvPr id="25" name="object 25"/>
          <p:cNvSpPr/>
          <p:nvPr/>
        </p:nvSpPr>
        <p:spPr>
          <a:xfrm>
            <a:off x="3003926" y="3670416"/>
            <a:ext cx="55244" cy="52705"/>
          </a:xfrm>
          <a:custGeom>
            <a:avLst/>
            <a:gdLst/>
            <a:ahLst/>
            <a:cxnLst/>
            <a:rect l="l" t="t" r="r" b="b"/>
            <a:pathLst>
              <a:path w="55244" h="52704">
                <a:moveTo>
                  <a:pt x="55146" y="0"/>
                </a:moveTo>
                <a:lnTo>
                  <a:pt x="0" y="26280"/>
                </a:lnTo>
                <a:lnTo>
                  <a:pt x="55146" y="52561"/>
                </a:lnTo>
                <a:lnTo>
                  <a:pt x="50265" y="39729"/>
                </a:lnTo>
                <a:lnTo>
                  <a:pt x="48644" y="26280"/>
                </a:lnTo>
                <a:lnTo>
                  <a:pt x="50265" y="12904"/>
                </a:lnTo>
                <a:lnTo>
                  <a:pt x="55146" y="0"/>
                </a:lnTo>
                <a:close/>
              </a:path>
            </a:pathLst>
          </a:custGeom>
          <a:solidFill>
            <a:srgbClr val="000000"/>
          </a:solidFill>
        </p:spPr>
        <p:txBody>
          <a:bodyPr wrap="square" lIns="0" tIns="0" rIns="0" bIns="0" rtlCol="0"/>
          <a:lstStyle/>
          <a:p>
            <a:endParaRPr/>
          </a:p>
        </p:txBody>
      </p:sp>
      <p:sp>
        <p:nvSpPr>
          <p:cNvPr id="26" name="object 26"/>
          <p:cNvSpPr/>
          <p:nvPr/>
        </p:nvSpPr>
        <p:spPr>
          <a:xfrm>
            <a:off x="9462220" y="3670416"/>
            <a:ext cx="55244" cy="52705"/>
          </a:xfrm>
          <a:custGeom>
            <a:avLst/>
            <a:gdLst/>
            <a:ahLst/>
            <a:cxnLst/>
            <a:rect l="l" t="t" r="r" b="b"/>
            <a:pathLst>
              <a:path w="55245" h="52704">
                <a:moveTo>
                  <a:pt x="0" y="0"/>
                </a:moveTo>
                <a:lnTo>
                  <a:pt x="4865" y="12904"/>
                </a:lnTo>
                <a:lnTo>
                  <a:pt x="6487" y="26329"/>
                </a:lnTo>
                <a:lnTo>
                  <a:pt x="4865" y="39729"/>
                </a:lnTo>
                <a:lnTo>
                  <a:pt x="0" y="52561"/>
                </a:lnTo>
                <a:lnTo>
                  <a:pt x="55146" y="26280"/>
                </a:lnTo>
                <a:lnTo>
                  <a:pt x="0" y="0"/>
                </a:lnTo>
                <a:close/>
              </a:path>
            </a:pathLst>
          </a:custGeom>
          <a:solidFill>
            <a:srgbClr val="000000"/>
          </a:solidFill>
        </p:spPr>
        <p:txBody>
          <a:bodyPr wrap="square" lIns="0" tIns="0" rIns="0" bIns="0" rtlCol="0"/>
          <a:lstStyle/>
          <a:p>
            <a:endParaRPr/>
          </a:p>
        </p:txBody>
      </p:sp>
      <p:sp>
        <p:nvSpPr>
          <p:cNvPr id="27" name="object 27"/>
          <p:cNvSpPr/>
          <p:nvPr/>
        </p:nvSpPr>
        <p:spPr>
          <a:xfrm>
            <a:off x="6835310" y="3696696"/>
            <a:ext cx="0" cy="113664"/>
          </a:xfrm>
          <a:custGeom>
            <a:avLst/>
            <a:gdLst/>
            <a:ahLst/>
            <a:cxnLst/>
            <a:rect l="l" t="t" r="r" b="b"/>
            <a:pathLst>
              <a:path h="113664">
                <a:moveTo>
                  <a:pt x="0" y="0"/>
                </a:moveTo>
                <a:lnTo>
                  <a:pt x="0" y="113238"/>
                </a:lnTo>
                <a:lnTo>
                  <a:pt x="0" y="113238"/>
                </a:lnTo>
              </a:path>
            </a:pathLst>
          </a:custGeom>
          <a:ln w="3243">
            <a:solidFill>
              <a:srgbClr val="000000"/>
            </a:solidFill>
          </a:ln>
        </p:spPr>
        <p:txBody>
          <a:bodyPr wrap="square" lIns="0" tIns="0" rIns="0" bIns="0" rtlCol="0"/>
          <a:lstStyle/>
          <a:p>
            <a:endParaRPr/>
          </a:p>
        </p:txBody>
      </p:sp>
      <p:sp>
        <p:nvSpPr>
          <p:cNvPr id="28" name="object 28"/>
          <p:cNvSpPr/>
          <p:nvPr/>
        </p:nvSpPr>
        <p:spPr>
          <a:xfrm>
            <a:off x="7597769" y="3696696"/>
            <a:ext cx="0" cy="113664"/>
          </a:xfrm>
          <a:custGeom>
            <a:avLst/>
            <a:gdLst/>
            <a:ahLst/>
            <a:cxnLst/>
            <a:rect l="l" t="t" r="r" b="b"/>
            <a:pathLst>
              <a:path h="113664">
                <a:moveTo>
                  <a:pt x="0" y="0"/>
                </a:moveTo>
                <a:lnTo>
                  <a:pt x="0" y="113238"/>
                </a:lnTo>
                <a:lnTo>
                  <a:pt x="0" y="113238"/>
                </a:lnTo>
              </a:path>
            </a:pathLst>
          </a:custGeom>
          <a:ln w="3243">
            <a:solidFill>
              <a:srgbClr val="000000"/>
            </a:solidFill>
          </a:ln>
        </p:spPr>
        <p:txBody>
          <a:bodyPr wrap="square" lIns="0" tIns="0" rIns="0" bIns="0" rtlCol="0"/>
          <a:lstStyle/>
          <a:p>
            <a:endParaRPr/>
          </a:p>
        </p:txBody>
      </p:sp>
      <p:sp>
        <p:nvSpPr>
          <p:cNvPr id="29" name="object 29"/>
          <p:cNvSpPr/>
          <p:nvPr/>
        </p:nvSpPr>
        <p:spPr>
          <a:xfrm>
            <a:off x="8364149" y="3696696"/>
            <a:ext cx="0" cy="113664"/>
          </a:xfrm>
          <a:custGeom>
            <a:avLst/>
            <a:gdLst/>
            <a:ahLst/>
            <a:cxnLst/>
            <a:rect l="l" t="t" r="r" b="b"/>
            <a:pathLst>
              <a:path h="113664">
                <a:moveTo>
                  <a:pt x="0" y="0"/>
                </a:moveTo>
                <a:lnTo>
                  <a:pt x="0" y="113238"/>
                </a:lnTo>
                <a:lnTo>
                  <a:pt x="0" y="113238"/>
                </a:lnTo>
              </a:path>
            </a:pathLst>
          </a:custGeom>
          <a:ln w="3243">
            <a:solidFill>
              <a:srgbClr val="000000"/>
            </a:solidFill>
          </a:ln>
        </p:spPr>
        <p:txBody>
          <a:bodyPr wrap="square" lIns="0" tIns="0" rIns="0" bIns="0" rtlCol="0"/>
          <a:lstStyle/>
          <a:p>
            <a:endParaRPr/>
          </a:p>
        </p:txBody>
      </p:sp>
      <p:sp>
        <p:nvSpPr>
          <p:cNvPr id="30" name="object 30"/>
          <p:cNvSpPr/>
          <p:nvPr/>
        </p:nvSpPr>
        <p:spPr>
          <a:xfrm>
            <a:off x="9130393" y="3696696"/>
            <a:ext cx="0" cy="113664"/>
          </a:xfrm>
          <a:custGeom>
            <a:avLst/>
            <a:gdLst/>
            <a:ahLst/>
            <a:cxnLst/>
            <a:rect l="l" t="t" r="r" b="b"/>
            <a:pathLst>
              <a:path h="113664">
                <a:moveTo>
                  <a:pt x="0" y="0"/>
                </a:moveTo>
                <a:lnTo>
                  <a:pt x="0" y="113238"/>
                </a:lnTo>
                <a:lnTo>
                  <a:pt x="0" y="113238"/>
                </a:lnTo>
              </a:path>
            </a:pathLst>
          </a:custGeom>
          <a:ln w="3243">
            <a:solidFill>
              <a:srgbClr val="000000"/>
            </a:solidFill>
          </a:ln>
        </p:spPr>
        <p:txBody>
          <a:bodyPr wrap="square" lIns="0" tIns="0" rIns="0" bIns="0" rtlCol="0"/>
          <a:lstStyle/>
          <a:p>
            <a:endParaRPr/>
          </a:p>
        </p:txBody>
      </p:sp>
      <p:sp>
        <p:nvSpPr>
          <p:cNvPr id="31" name="object 31"/>
          <p:cNvSpPr txBox="1"/>
          <p:nvPr/>
        </p:nvSpPr>
        <p:spPr>
          <a:xfrm rot="19920000">
            <a:off x="5662560" y="2514892"/>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企</a:t>
            </a:r>
            <a:r>
              <a:rPr sz="800" spc="40" dirty="0">
                <a:latin typeface="宋体"/>
                <a:cs typeface="宋体"/>
              </a:rPr>
              <a:t>业</a:t>
            </a:r>
            <a:endParaRPr sz="800">
              <a:latin typeface="宋体"/>
              <a:cs typeface="宋体"/>
            </a:endParaRPr>
          </a:p>
        </p:txBody>
      </p:sp>
      <p:sp>
        <p:nvSpPr>
          <p:cNvPr id="32" name="object 32"/>
          <p:cNvSpPr txBox="1"/>
          <p:nvPr/>
        </p:nvSpPr>
        <p:spPr>
          <a:xfrm rot="19920000">
            <a:off x="5626310" y="2622077"/>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33" name="object 33"/>
          <p:cNvSpPr txBox="1"/>
          <p:nvPr/>
        </p:nvSpPr>
        <p:spPr>
          <a:xfrm rot="19920000">
            <a:off x="5848951" y="2799213"/>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学</a:t>
            </a:r>
            <a:r>
              <a:rPr sz="800" spc="40" dirty="0">
                <a:latin typeface="宋体"/>
                <a:cs typeface="宋体"/>
              </a:rPr>
              <a:t>校</a:t>
            </a:r>
            <a:endParaRPr sz="800">
              <a:latin typeface="宋体"/>
              <a:cs typeface="宋体"/>
            </a:endParaRPr>
          </a:p>
        </p:txBody>
      </p:sp>
      <p:sp>
        <p:nvSpPr>
          <p:cNvPr id="34" name="object 34"/>
          <p:cNvSpPr txBox="1"/>
          <p:nvPr/>
        </p:nvSpPr>
        <p:spPr>
          <a:xfrm rot="19920000">
            <a:off x="5812701" y="2906269"/>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35" name="object 35"/>
          <p:cNvSpPr txBox="1"/>
          <p:nvPr/>
        </p:nvSpPr>
        <p:spPr>
          <a:xfrm rot="19920000">
            <a:off x="5452515" y="2229412"/>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行</a:t>
            </a:r>
            <a:r>
              <a:rPr sz="800" spc="40" dirty="0">
                <a:latin typeface="宋体"/>
                <a:cs typeface="宋体"/>
              </a:rPr>
              <a:t>业</a:t>
            </a:r>
            <a:endParaRPr sz="800">
              <a:latin typeface="宋体"/>
              <a:cs typeface="宋体"/>
            </a:endParaRPr>
          </a:p>
        </p:txBody>
      </p:sp>
      <p:sp>
        <p:nvSpPr>
          <p:cNvPr id="36" name="object 36"/>
          <p:cNvSpPr txBox="1"/>
          <p:nvPr/>
        </p:nvSpPr>
        <p:spPr>
          <a:xfrm rot="19920000">
            <a:off x="5416266" y="2336467"/>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37" name="object 37"/>
          <p:cNvSpPr txBox="1"/>
          <p:nvPr/>
        </p:nvSpPr>
        <p:spPr>
          <a:xfrm rot="19920000">
            <a:off x="4919969" y="1284594"/>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民</a:t>
            </a:r>
            <a:r>
              <a:rPr sz="800" spc="40" dirty="0">
                <a:latin typeface="宋体"/>
                <a:cs typeface="宋体"/>
              </a:rPr>
              <a:t>族</a:t>
            </a:r>
            <a:endParaRPr sz="800">
              <a:latin typeface="宋体"/>
              <a:cs typeface="宋体"/>
            </a:endParaRPr>
          </a:p>
        </p:txBody>
      </p:sp>
      <p:sp>
        <p:nvSpPr>
          <p:cNvPr id="38" name="object 38"/>
          <p:cNvSpPr txBox="1"/>
          <p:nvPr/>
        </p:nvSpPr>
        <p:spPr>
          <a:xfrm rot="19920000">
            <a:off x="4883720" y="1391778"/>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39" name="object 39"/>
          <p:cNvSpPr txBox="1"/>
          <p:nvPr/>
        </p:nvSpPr>
        <p:spPr>
          <a:xfrm rot="19920000">
            <a:off x="4733443" y="955956"/>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国</a:t>
            </a:r>
            <a:r>
              <a:rPr sz="800" spc="40" dirty="0">
                <a:latin typeface="宋体"/>
                <a:cs typeface="宋体"/>
              </a:rPr>
              <a:t>家</a:t>
            </a:r>
            <a:endParaRPr sz="800">
              <a:latin typeface="宋体"/>
              <a:cs typeface="宋体"/>
            </a:endParaRPr>
          </a:p>
        </p:txBody>
      </p:sp>
      <p:sp>
        <p:nvSpPr>
          <p:cNvPr id="40" name="object 40"/>
          <p:cNvSpPr txBox="1"/>
          <p:nvPr/>
        </p:nvSpPr>
        <p:spPr>
          <a:xfrm rot="19920000">
            <a:off x="4697194" y="1063012"/>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41" name="object 41"/>
          <p:cNvSpPr txBox="1"/>
          <p:nvPr/>
        </p:nvSpPr>
        <p:spPr>
          <a:xfrm rot="19920000">
            <a:off x="4507449" y="711313"/>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a:t>
            </a:r>
            <a:r>
              <a:rPr sz="800" spc="40" dirty="0">
                <a:latin typeface="宋体"/>
                <a:cs typeface="宋体"/>
              </a:rPr>
              <a:t>…</a:t>
            </a:r>
            <a:endParaRPr sz="800">
              <a:latin typeface="宋体"/>
              <a:cs typeface="宋体"/>
            </a:endParaRPr>
          </a:p>
        </p:txBody>
      </p:sp>
      <p:sp>
        <p:nvSpPr>
          <p:cNvPr id="42" name="object 42"/>
          <p:cNvSpPr txBox="1"/>
          <p:nvPr/>
        </p:nvSpPr>
        <p:spPr>
          <a:xfrm rot="19920000">
            <a:off x="4071090" y="636647"/>
            <a:ext cx="339773" cy="104139"/>
          </a:xfrm>
          <a:prstGeom prst="rect">
            <a:avLst/>
          </a:prstGeom>
        </p:spPr>
        <p:txBody>
          <a:bodyPr vert="horz" wrap="square" lIns="0" tIns="0" rIns="0" bIns="0" rtlCol="0">
            <a:spAutoFit/>
          </a:bodyPr>
          <a:lstStyle/>
          <a:p>
            <a:pPr>
              <a:lnSpc>
                <a:spcPts val="819"/>
              </a:lnSpc>
            </a:pPr>
            <a:r>
              <a:rPr sz="800" spc="30" dirty="0">
                <a:latin typeface="宋体"/>
                <a:cs typeface="宋体"/>
              </a:rPr>
              <a:t>空间</a:t>
            </a:r>
            <a:r>
              <a:rPr sz="800" spc="40" dirty="0">
                <a:latin typeface="宋体"/>
                <a:cs typeface="宋体"/>
              </a:rPr>
              <a:t>维</a:t>
            </a:r>
            <a:endParaRPr sz="800">
              <a:latin typeface="宋体"/>
              <a:cs typeface="宋体"/>
            </a:endParaRPr>
          </a:p>
        </p:txBody>
      </p:sp>
      <p:sp>
        <p:nvSpPr>
          <p:cNvPr id="43" name="object 43"/>
          <p:cNvSpPr txBox="1"/>
          <p:nvPr/>
        </p:nvSpPr>
        <p:spPr>
          <a:xfrm rot="1680000">
            <a:off x="7688837" y="790358"/>
            <a:ext cx="339773" cy="104139"/>
          </a:xfrm>
          <a:prstGeom prst="rect">
            <a:avLst/>
          </a:prstGeom>
        </p:spPr>
        <p:txBody>
          <a:bodyPr vert="horz" wrap="square" lIns="0" tIns="0" rIns="0" bIns="0" rtlCol="0">
            <a:spAutoFit/>
          </a:bodyPr>
          <a:lstStyle/>
          <a:p>
            <a:pPr>
              <a:lnSpc>
                <a:spcPts val="819"/>
              </a:lnSpc>
            </a:pPr>
            <a:r>
              <a:rPr sz="800" spc="30" dirty="0">
                <a:latin typeface="宋体"/>
                <a:cs typeface="宋体"/>
              </a:rPr>
              <a:t>内容</a:t>
            </a:r>
            <a:r>
              <a:rPr sz="800" spc="40" dirty="0">
                <a:latin typeface="宋体"/>
                <a:cs typeface="宋体"/>
              </a:rPr>
              <a:t>维</a:t>
            </a:r>
            <a:endParaRPr sz="800">
              <a:latin typeface="宋体"/>
              <a:cs typeface="宋体"/>
            </a:endParaRPr>
          </a:p>
        </p:txBody>
      </p:sp>
      <p:sp>
        <p:nvSpPr>
          <p:cNvPr id="44" name="object 44"/>
          <p:cNvSpPr txBox="1"/>
          <p:nvPr/>
        </p:nvSpPr>
        <p:spPr>
          <a:xfrm rot="1680000">
            <a:off x="6552280" y="3320705"/>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物</a:t>
            </a:r>
            <a:r>
              <a:rPr sz="800" spc="40" dirty="0">
                <a:latin typeface="宋体"/>
                <a:cs typeface="宋体"/>
              </a:rPr>
              <a:t>质</a:t>
            </a:r>
            <a:endParaRPr sz="800">
              <a:latin typeface="宋体"/>
              <a:cs typeface="宋体"/>
            </a:endParaRPr>
          </a:p>
        </p:txBody>
      </p:sp>
      <p:sp>
        <p:nvSpPr>
          <p:cNvPr id="45" name="object 45"/>
          <p:cNvSpPr txBox="1"/>
          <p:nvPr/>
        </p:nvSpPr>
        <p:spPr>
          <a:xfrm rot="1680000">
            <a:off x="6386408" y="3427760"/>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46" name="object 46"/>
          <p:cNvSpPr txBox="1"/>
          <p:nvPr/>
        </p:nvSpPr>
        <p:spPr>
          <a:xfrm rot="1680000">
            <a:off x="6914249" y="2738535"/>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行</a:t>
            </a:r>
            <a:r>
              <a:rPr sz="800" spc="40" dirty="0">
                <a:latin typeface="宋体"/>
                <a:cs typeface="宋体"/>
              </a:rPr>
              <a:t>为</a:t>
            </a:r>
            <a:endParaRPr sz="800">
              <a:latin typeface="宋体"/>
              <a:cs typeface="宋体"/>
            </a:endParaRPr>
          </a:p>
        </p:txBody>
      </p:sp>
      <p:sp>
        <p:nvSpPr>
          <p:cNvPr id="47" name="object 47"/>
          <p:cNvSpPr txBox="1"/>
          <p:nvPr/>
        </p:nvSpPr>
        <p:spPr>
          <a:xfrm rot="1680000">
            <a:off x="6748242" y="2845590"/>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48" name="object 48"/>
          <p:cNvSpPr txBox="1"/>
          <p:nvPr/>
        </p:nvSpPr>
        <p:spPr>
          <a:xfrm rot="1680000">
            <a:off x="7228910" y="2211633"/>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制</a:t>
            </a:r>
            <a:r>
              <a:rPr sz="800" spc="40" dirty="0">
                <a:latin typeface="宋体"/>
                <a:cs typeface="宋体"/>
              </a:rPr>
              <a:t>度</a:t>
            </a:r>
            <a:endParaRPr sz="800">
              <a:latin typeface="宋体"/>
              <a:cs typeface="宋体"/>
            </a:endParaRPr>
          </a:p>
        </p:txBody>
      </p:sp>
      <p:sp>
        <p:nvSpPr>
          <p:cNvPr id="49" name="object 49"/>
          <p:cNvSpPr txBox="1"/>
          <p:nvPr/>
        </p:nvSpPr>
        <p:spPr>
          <a:xfrm rot="1680000">
            <a:off x="7062903" y="2318687"/>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50" name="object 50"/>
          <p:cNvSpPr txBox="1"/>
          <p:nvPr/>
        </p:nvSpPr>
        <p:spPr>
          <a:xfrm rot="1680000">
            <a:off x="7543166" y="1652008"/>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精</a:t>
            </a:r>
            <a:r>
              <a:rPr sz="800" spc="40" dirty="0">
                <a:latin typeface="宋体"/>
                <a:cs typeface="宋体"/>
              </a:rPr>
              <a:t>神</a:t>
            </a:r>
            <a:endParaRPr sz="800">
              <a:latin typeface="宋体"/>
              <a:cs typeface="宋体"/>
            </a:endParaRPr>
          </a:p>
        </p:txBody>
      </p:sp>
      <p:sp>
        <p:nvSpPr>
          <p:cNvPr id="51" name="object 51"/>
          <p:cNvSpPr txBox="1"/>
          <p:nvPr/>
        </p:nvSpPr>
        <p:spPr>
          <a:xfrm rot="1680000">
            <a:off x="7377159" y="1759063"/>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52" name="object 52"/>
          <p:cNvSpPr/>
          <p:nvPr/>
        </p:nvSpPr>
        <p:spPr>
          <a:xfrm>
            <a:off x="6567145" y="2695453"/>
            <a:ext cx="94615" cy="52069"/>
          </a:xfrm>
          <a:custGeom>
            <a:avLst/>
            <a:gdLst/>
            <a:ahLst/>
            <a:cxnLst/>
            <a:rect l="l" t="t" r="r" b="b"/>
            <a:pathLst>
              <a:path w="94614" h="52069">
                <a:moveTo>
                  <a:pt x="94209" y="51788"/>
                </a:moveTo>
                <a:lnTo>
                  <a:pt x="0" y="0"/>
                </a:lnTo>
                <a:lnTo>
                  <a:pt x="0" y="0"/>
                </a:lnTo>
              </a:path>
            </a:pathLst>
          </a:custGeom>
          <a:ln w="3175">
            <a:solidFill>
              <a:srgbClr val="000000"/>
            </a:solidFill>
          </a:ln>
        </p:spPr>
        <p:txBody>
          <a:bodyPr wrap="square" lIns="0" tIns="0" rIns="0" bIns="0" rtlCol="0"/>
          <a:lstStyle/>
          <a:p>
            <a:endParaRPr/>
          </a:p>
        </p:txBody>
      </p:sp>
      <p:sp>
        <p:nvSpPr>
          <p:cNvPr id="53" name="object 53"/>
          <p:cNvSpPr/>
          <p:nvPr/>
        </p:nvSpPr>
        <p:spPr>
          <a:xfrm>
            <a:off x="7333390" y="1432690"/>
            <a:ext cx="94615" cy="52069"/>
          </a:xfrm>
          <a:custGeom>
            <a:avLst/>
            <a:gdLst/>
            <a:ahLst/>
            <a:cxnLst/>
            <a:rect l="l" t="t" r="r" b="b"/>
            <a:pathLst>
              <a:path w="94614" h="52069">
                <a:moveTo>
                  <a:pt x="94209" y="51788"/>
                </a:moveTo>
                <a:lnTo>
                  <a:pt x="0" y="0"/>
                </a:lnTo>
                <a:lnTo>
                  <a:pt x="0" y="0"/>
                </a:lnTo>
              </a:path>
            </a:pathLst>
          </a:custGeom>
          <a:ln w="3175">
            <a:solidFill>
              <a:srgbClr val="000000"/>
            </a:solidFill>
          </a:ln>
        </p:spPr>
        <p:txBody>
          <a:bodyPr wrap="square" lIns="0" tIns="0" rIns="0" bIns="0" rtlCol="0"/>
          <a:lstStyle/>
          <a:p>
            <a:endParaRPr/>
          </a:p>
        </p:txBody>
      </p:sp>
      <p:sp>
        <p:nvSpPr>
          <p:cNvPr id="54" name="object 54"/>
          <p:cNvSpPr txBox="1"/>
          <p:nvPr/>
        </p:nvSpPr>
        <p:spPr>
          <a:xfrm rot="1680000">
            <a:off x="6273166" y="2454343"/>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高</a:t>
            </a:r>
            <a:r>
              <a:rPr sz="800" spc="40" dirty="0">
                <a:latin typeface="宋体"/>
                <a:cs typeface="宋体"/>
              </a:rPr>
              <a:t>雅</a:t>
            </a:r>
            <a:endParaRPr sz="800">
              <a:latin typeface="宋体"/>
              <a:cs typeface="宋体"/>
            </a:endParaRPr>
          </a:p>
        </p:txBody>
      </p:sp>
      <p:sp>
        <p:nvSpPr>
          <p:cNvPr id="55" name="object 55"/>
          <p:cNvSpPr txBox="1"/>
          <p:nvPr/>
        </p:nvSpPr>
        <p:spPr>
          <a:xfrm rot="1680000">
            <a:off x="6107159" y="2561398"/>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56" name="object 56"/>
          <p:cNvSpPr txBox="1"/>
          <p:nvPr/>
        </p:nvSpPr>
        <p:spPr>
          <a:xfrm rot="1680000">
            <a:off x="7071309" y="1229713"/>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通</a:t>
            </a:r>
            <a:r>
              <a:rPr sz="800" spc="40" dirty="0">
                <a:latin typeface="宋体"/>
                <a:cs typeface="宋体"/>
              </a:rPr>
              <a:t>俗</a:t>
            </a:r>
            <a:endParaRPr sz="800">
              <a:latin typeface="宋体"/>
              <a:cs typeface="宋体"/>
            </a:endParaRPr>
          </a:p>
        </p:txBody>
      </p:sp>
      <p:sp>
        <p:nvSpPr>
          <p:cNvPr id="57" name="object 57"/>
          <p:cNvSpPr txBox="1"/>
          <p:nvPr/>
        </p:nvSpPr>
        <p:spPr>
          <a:xfrm rot="1680000">
            <a:off x="6905437" y="1336896"/>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58" name="object 58"/>
          <p:cNvSpPr txBox="1"/>
          <p:nvPr/>
        </p:nvSpPr>
        <p:spPr>
          <a:xfrm>
            <a:off x="9520347" y="3514032"/>
            <a:ext cx="133985" cy="378460"/>
          </a:xfrm>
          <a:prstGeom prst="rect">
            <a:avLst/>
          </a:prstGeom>
        </p:spPr>
        <p:txBody>
          <a:bodyPr vert="horz" wrap="square" lIns="0" tIns="0" rIns="0" bIns="0" rtlCol="0">
            <a:spAutoFit/>
          </a:bodyPr>
          <a:lstStyle/>
          <a:p>
            <a:pPr marL="12700" marR="5080" algn="just">
              <a:lnSpc>
                <a:spcPct val="101400"/>
              </a:lnSpc>
            </a:pPr>
            <a:r>
              <a:rPr sz="800" spc="35" dirty="0">
                <a:latin typeface="宋体"/>
                <a:cs typeface="宋体"/>
              </a:rPr>
              <a:t>时  间  维</a:t>
            </a:r>
            <a:endParaRPr sz="800">
              <a:latin typeface="宋体"/>
              <a:cs typeface="宋体"/>
            </a:endParaRPr>
          </a:p>
        </p:txBody>
      </p:sp>
      <p:sp>
        <p:nvSpPr>
          <p:cNvPr id="59" name="object 59"/>
          <p:cNvSpPr txBox="1"/>
          <p:nvPr/>
        </p:nvSpPr>
        <p:spPr>
          <a:xfrm>
            <a:off x="6602948" y="3770052"/>
            <a:ext cx="384721" cy="438150"/>
          </a:xfrm>
          <a:prstGeom prst="rect">
            <a:avLst/>
          </a:prstGeom>
        </p:spPr>
        <p:txBody>
          <a:bodyPr vert="vert" wrap="square" lIns="0" tIns="1905" rIns="0" bIns="0" rtlCol="0">
            <a:spAutoFit/>
          </a:bodyPr>
          <a:lstStyle/>
          <a:p>
            <a:pPr marL="12700" marR="5080" indent="102870">
              <a:lnSpc>
                <a:spcPts val="1019"/>
              </a:lnSpc>
              <a:spcBef>
                <a:spcPts val="15"/>
              </a:spcBef>
            </a:pPr>
            <a:r>
              <a:rPr sz="850" dirty="0">
                <a:latin typeface="宋体"/>
                <a:cs typeface="宋体"/>
              </a:rPr>
              <a:t>古代 安全文化</a:t>
            </a:r>
            <a:endParaRPr sz="850">
              <a:latin typeface="宋体"/>
              <a:cs typeface="宋体"/>
            </a:endParaRPr>
          </a:p>
        </p:txBody>
      </p:sp>
      <p:sp>
        <p:nvSpPr>
          <p:cNvPr id="60" name="object 60"/>
          <p:cNvSpPr txBox="1"/>
          <p:nvPr/>
        </p:nvSpPr>
        <p:spPr>
          <a:xfrm>
            <a:off x="7341213" y="3770052"/>
            <a:ext cx="384721" cy="438150"/>
          </a:xfrm>
          <a:prstGeom prst="rect">
            <a:avLst/>
          </a:prstGeom>
        </p:spPr>
        <p:txBody>
          <a:bodyPr vert="vert" wrap="square" lIns="0" tIns="1905" rIns="0" bIns="0" rtlCol="0">
            <a:spAutoFit/>
          </a:bodyPr>
          <a:lstStyle/>
          <a:p>
            <a:pPr marL="12700" marR="5080" indent="51435">
              <a:lnSpc>
                <a:spcPts val="1019"/>
              </a:lnSpc>
              <a:spcBef>
                <a:spcPts val="15"/>
              </a:spcBef>
            </a:pPr>
            <a:r>
              <a:rPr sz="850" dirty="0">
                <a:latin typeface="宋体"/>
                <a:cs typeface="宋体"/>
              </a:rPr>
              <a:t>中世纪 安全文化</a:t>
            </a:r>
            <a:endParaRPr sz="850">
              <a:latin typeface="宋体"/>
              <a:cs typeface="宋体"/>
            </a:endParaRPr>
          </a:p>
        </p:txBody>
      </p:sp>
      <p:sp>
        <p:nvSpPr>
          <p:cNvPr id="61" name="object 61"/>
          <p:cNvSpPr txBox="1"/>
          <p:nvPr/>
        </p:nvSpPr>
        <p:spPr>
          <a:xfrm>
            <a:off x="8135571" y="3770052"/>
            <a:ext cx="384721" cy="438150"/>
          </a:xfrm>
          <a:prstGeom prst="rect">
            <a:avLst/>
          </a:prstGeom>
        </p:spPr>
        <p:txBody>
          <a:bodyPr vert="vert" wrap="square" lIns="0" tIns="1905" rIns="0" bIns="0" rtlCol="0">
            <a:spAutoFit/>
          </a:bodyPr>
          <a:lstStyle/>
          <a:p>
            <a:pPr marL="12700" marR="5080" indent="102870">
              <a:lnSpc>
                <a:spcPts val="1019"/>
              </a:lnSpc>
              <a:spcBef>
                <a:spcPts val="15"/>
              </a:spcBef>
            </a:pPr>
            <a:r>
              <a:rPr sz="850" dirty="0">
                <a:latin typeface="宋体"/>
                <a:cs typeface="宋体"/>
              </a:rPr>
              <a:t>近代 安全文化</a:t>
            </a:r>
            <a:endParaRPr sz="850">
              <a:latin typeface="宋体"/>
              <a:cs typeface="宋体"/>
            </a:endParaRPr>
          </a:p>
        </p:txBody>
      </p:sp>
      <p:sp>
        <p:nvSpPr>
          <p:cNvPr id="62" name="object 62"/>
          <p:cNvSpPr txBox="1"/>
          <p:nvPr/>
        </p:nvSpPr>
        <p:spPr>
          <a:xfrm>
            <a:off x="8873701" y="3770052"/>
            <a:ext cx="384721" cy="438150"/>
          </a:xfrm>
          <a:prstGeom prst="rect">
            <a:avLst/>
          </a:prstGeom>
        </p:spPr>
        <p:txBody>
          <a:bodyPr vert="vert" wrap="square" lIns="0" tIns="1905" rIns="0" bIns="0" rtlCol="0">
            <a:spAutoFit/>
          </a:bodyPr>
          <a:lstStyle/>
          <a:p>
            <a:pPr marL="12700" marR="5080" indent="102870">
              <a:lnSpc>
                <a:spcPts val="1019"/>
              </a:lnSpc>
              <a:spcBef>
                <a:spcPts val="15"/>
              </a:spcBef>
            </a:pPr>
            <a:r>
              <a:rPr sz="850" dirty="0">
                <a:latin typeface="宋体"/>
                <a:cs typeface="宋体"/>
              </a:rPr>
              <a:t>现代 安全文化</a:t>
            </a:r>
            <a:endParaRPr sz="850">
              <a:latin typeface="宋体"/>
              <a:cs typeface="宋体"/>
            </a:endParaRPr>
          </a:p>
        </p:txBody>
      </p:sp>
      <p:sp>
        <p:nvSpPr>
          <p:cNvPr id="63" name="object 63"/>
          <p:cNvSpPr/>
          <p:nvPr/>
        </p:nvSpPr>
        <p:spPr>
          <a:xfrm>
            <a:off x="7260671"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64" name="object 64"/>
          <p:cNvSpPr/>
          <p:nvPr/>
        </p:nvSpPr>
        <p:spPr>
          <a:xfrm>
            <a:off x="8716521"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65" name="object 65"/>
          <p:cNvSpPr txBox="1"/>
          <p:nvPr/>
        </p:nvSpPr>
        <p:spPr>
          <a:xfrm>
            <a:off x="7010332" y="3185822"/>
            <a:ext cx="384721" cy="438150"/>
          </a:xfrm>
          <a:prstGeom prst="rect">
            <a:avLst/>
          </a:prstGeom>
        </p:spPr>
        <p:txBody>
          <a:bodyPr vert="vert" wrap="square" lIns="0" tIns="1905" rIns="0" bIns="0" rtlCol="0">
            <a:spAutoFit/>
          </a:bodyPr>
          <a:lstStyle/>
          <a:p>
            <a:pPr marL="12700" marR="5080" indent="102870">
              <a:lnSpc>
                <a:spcPts val="1019"/>
              </a:lnSpc>
              <a:spcBef>
                <a:spcPts val="15"/>
              </a:spcBef>
            </a:pPr>
            <a:r>
              <a:rPr sz="850" dirty="0">
                <a:latin typeface="宋体"/>
                <a:cs typeface="宋体"/>
              </a:rPr>
              <a:t>传统 安全文化</a:t>
            </a:r>
            <a:endParaRPr sz="850">
              <a:latin typeface="宋体"/>
              <a:cs typeface="宋体"/>
            </a:endParaRPr>
          </a:p>
        </p:txBody>
      </p:sp>
      <p:sp>
        <p:nvSpPr>
          <p:cNvPr id="66" name="object 66"/>
          <p:cNvSpPr txBox="1"/>
          <p:nvPr/>
        </p:nvSpPr>
        <p:spPr>
          <a:xfrm>
            <a:off x="8466318" y="3185822"/>
            <a:ext cx="384721" cy="438150"/>
          </a:xfrm>
          <a:prstGeom prst="rect">
            <a:avLst/>
          </a:prstGeom>
        </p:spPr>
        <p:txBody>
          <a:bodyPr vert="vert" wrap="square" lIns="0" tIns="1905" rIns="0" bIns="0" rtlCol="0">
            <a:spAutoFit/>
          </a:bodyPr>
          <a:lstStyle/>
          <a:p>
            <a:pPr marL="12700" marR="5080" indent="102870">
              <a:lnSpc>
                <a:spcPts val="1019"/>
              </a:lnSpc>
              <a:spcBef>
                <a:spcPts val="15"/>
              </a:spcBef>
            </a:pPr>
            <a:r>
              <a:rPr sz="850" dirty="0">
                <a:latin typeface="宋体"/>
                <a:cs typeface="宋体"/>
              </a:rPr>
              <a:t>现代 安全文化</a:t>
            </a:r>
            <a:endParaRPr sz="850">
              <a:latin typeface="宋体"/>
              <a:cs typeface="宋体"/>
            </a:endParaRPr>
          </a:p>
        </p:txBody>
      </p:sp>
      <p:sp>
        <p:nvSpPr>
          <p:cNvPr id="67" name="object 67"/>
          <p:cNvSpPr txBox="1"/>
          <p:nvPr/>
        </p:nvSpPr>
        <p:spPr>
          <a:xfrm rot="3480000">
            <a:off x="7823567" y="6162292"/>
            <a:ext cx="150870" cy="102592"/>
          </a:xfrm>
          <a:prstGeom prst="rect">
            <a:avLst/>
          </a:prstGeom>
        </p:spPr>
        <p:txBody>
          <a:bodyPr vert="horz" wrap="square" lIns="0" tIns="0" rIns="0" bIns="0" rtlCol="0">
            <a:spAutoFit/>
          </a:bodyPr>
          <a:lstStyle/>
          <a:p>
            <a:pPr>
              <a:lnSpc>
                <a:spcPts val="840"/>
              </a:lnSpc>
            </a:pPr>
            <a:r>
              <a:rPr sz="850" spc="-30" dirty="0">
                <a:latin typeface="宋体"/>
                <a:cs typeface="宋体"/>
              </a:rPr>
              <a:t>功</a:t>
            </a:r>
            <a:endParaRPr sz="850">
              <a:latin typeface="宋体"/>
              <a:cs typeface="宋体"/>
            </a:endParaRPr>
          </a:p>
        </p:txBody>
      </p:sp>
      <p:sp>
        <p:nvSpPr>
          <p:cNvPr id="68" name="object 68"/>
          <p:cNvSpPr txBox="1"/>
          <p:nvPr/>
        </p:nvSpPr>
        <p:spPr>
          <a:xfrm rot="3480000">
            <a:off x="7711112" y="6224129"/>
            <a:ext cx="150870" cy="102592"/>
          </a:xfrm>
          <a:prstGeom prst="rect">
            <a:avLst/>
          </a:prstGeom>
        </p:spPr>
        <p:txBody>
          <a:bodyPr vert="horz" wrap="square" lIns="0" tIns="0" rIns="0" bIns="0" rtlCol="0">
            <a:spAutoFit/>
          </a:bodyPr>
          <a:lstStyle/>
          <a:p>
            <a:pPr>
              <a:lnSpc>
                <a:spcPts val="840"/>
              </a:lnSpc>
            </a:pPr>
            <a:r>
              <a:rPr sz="850" spc="-30" dirty="0">
                <a:latin typeface="宋体"/>
                <a:cs typeface="宋体"/>
              </a:rPr>
              <a:t>能</a:t>
            </a:r>
            <a:endParaRPr sz="850">
              <a:latin typeface="宋体"/>
              <a:cs typeface="宋体"/>
            </a:endParaRPr>
          </a:p>
        </p:txBody>
      </p:sp>
      <p:sp>
        <p:nvSpPr>
          <p:cNvPr id="69" name="object 69"/>
          <p:cNvSpPr txBox="1"/>
          <p:nvPr/>
        </p:nvSpPr>
        <p:spPr>
          <a:xfrm rot="3480000">
            <a:off x="7598790" y="6285966"/>
            <a:ext cx="150870" cy="102592"/>
          </a:xfrm>
          <a:prstGeom prst="rect">
            <a:avLst/>
          </a:prstGeom>
        </p:spPr>
        <p:txBody>
          <a:bodyPr vert="horz" wrap="square" lIns="0" tIns="0" rIns="0" bIns="0" rtlCol="0">
            <a:spAutoFit/>
          </a:bodyPr>
          <a:lstStyle/>
          <a:p>
            <a:pPr>
              <a:lnSpc>
                <a:spcPts val="840"/>
              </a:lnSpc>
            </a:pPr>
            <a:r>
              <a:rPr sz="850" spc="-30" dirty="0">
                <a:latin typeface="宋体"/>
                <a:cs typeface="宋体"/>
              </a:rPr>
              <a:t>性</a:t>
            </a:r>
            <a:endParaRPr sz="850">
              <a:latin typeface="宋体"/>
              <a:cs typeface="宋体"/>
            </a:endParaRPr>
          </a:p>
        </p:txBody>
      </p:sp>
      <p:sp>
        <p:nvSpPr>
          <p:cNvPr id="70" name="object 70"/>
          <p:cNvSpPr txBox="1"/>
          <p:nvPr/>
        </p:nvSpPr>
        <p:spPr>
          <a:xfrm rot="3480000">
            <a:off x="7486334" y="6347803"/>
            <a:ext cx="150870" cy="102592"/>
          </a:xfrm>
          <a:prstGeom prst="rect">
            <a:avLst/>
          </a:prstGeom>
        </p:spPr>
        <p:txBody>
          <a:bodyPr vert="horz" wrap="square" lIns="0" tIns="0" rIns="0" bIns="0" rtlCol="0">
            <a:spAutoFit/>
          </a:bodyPr>
          <a:lstStyle/>
          <a:p>
            <a:pPr>
              <a:lnSpc>
                <a:spcPts val="840"/>
              </a:lnSpc>
            </a:pPr>
            <a:r>
              <a:rPr sz="850" spc="-30" dirty="0">
                <a:latin typeface="宋体"/>
                <a:cs typeface="宋体"/>
              </a:rPr>
              <a:t>质</a:t>
            </a:r>
            <a:endParaRPr sz="850">
              <a:latin typeface="宋体"/>
              <a:cs typeface="宋体"/>
            </a:endParaRPr>
          </a:p>
        </p:txBody>
      </p:sp>
      <p:sp>
        <p:nvSpPr>
          <p:cNvPr id="71" name="object 71"/>
          <p:cNvSpPr txBox="1"/>
          <p:nvPr/>
        </p:nvSpPr>
        <p:spPr>
          <a:xfrm rot="3480000">
            <a:off x="7374013" y="6409640"/>
            <a:ext cx="150870" cy="102592"/>
          </a:xfrm>
          <a:prstGeom prst="rect">
            <a:avLst/>
          </a:prstGeom>
        </p:spPr>
        <p:txBody>
          <a:bodyPr vert="horz" wrap="square" lIns="0" tIns="0" rIns="0" bIns="0" rtlCol="0">
            <a:spAutoFit/>
          </a:bodyPr>
          <a:lstStyle/>
          <a:p>
            <a:pPr>
              <a:lnSpc>
                <a:spcPts val="840"/>
              </a:lnSpc>
            </a:pPr>
            <a:r>
              <a:rPr sz="850" spc="-30" dirty="0">
                <a:latin typeface="宋体"/>
                <a:cs typeface="宋体"/>
              </a:rPr>
              <a:t>维</a:t>
            </a:r>
            <a:endParaRPr sz="850">
              <a:latin typeface="宋体"/>
              <a:cs typeface="宋体"/>
            </a:endParaRPr>
          </a:p>
        </p:txBody>
      </p:sp>
      <p:sp>
        <p:nvSpPr>
          <p:cNvPr id="72" name="object 72"/>
          <p:cNvSpPr/>
          <p:nvPr/>
        </p:nvSpPr>
        <p:spPr>
          <a:xfrm>
            <a:off x="6311144" y="4208010"/>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73" name="object 73"/>
          <p:cNvSpPr/>
          <p:nvPr/>
        </p:nvSpPr>
        <p:spPr>
          <a:xfrm>
            <a:off x="6873696" y="5173956"/>
            <a:ext cx="102870" cy="57150"/>
          </a:xfrm>
          <a:custGeom>
            <a:avLst/>
            <a:gdLst/>
            <a:ahLst/>
            <a:cxnLst/>
            <a:rect l="l" t="t" r="r" b="b"/>
            <a:pathLst>
              <a:path w="102870" h="57150">
                <a:moveTo>
                  <a:pt x="0" y="56555"/>
                </a:moveTo>
                <a:lnTo>
                  <a:pt x="102724" y="0"/>
                </a:lnTo>
                <a:lnTo>
                  <a:pt x="102724" y="0"/>
                </a:lnTo>
              </a:path>
            </a:pathLst>
          </a:custGeom>
          <a:ln w="3175">
            <a:solidFill>
              <a:srgbClr val="000000"/>
            </a:solidFill>
          </a:ln>
        </p:spPr>
        <p:txBody>
          <a:bodyPr wrap="square" lIns="0" tIns="0" rIns="0" bIns="0" rtlCol="0"/>
          <a:lstStyle/>
          <a:p>
            <a:endParaRPr/>
          </a:p>
        </p:txBody>
      </p:sp>
      <p:sp>
        <p:nvSpPr>
          <p:cNvPr id="74" name="object 74"/>
          <p:cNvSpPr txBox="1"/>
          <p:nvPr/>
        </p:nvSpPr>
        <p:spPr>
          <a:xfrm rot="9060000">
            <a:off x="6865373" y="4514554"/>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先</a:t>
            </a:r>
            <a:r>
              <a:rPr sz="800" spc="40" dirty="0">
                <a:latin typeface="宋体"/>
                <a:cs typeface="宋体"/>
              </a:rPr>
              <a:t>进</a:t>
            </a:r>
            <a:endParaRPr sz="800">
              <a:latin typeface="宋体"/>
              <a:cs typeface="宋体"/>
            </a:endParaRPr>
          </a:p>
        </p:txBody>
      </p:sp>
      <p:sp>
        <p:nvSpPr>
          <p:cNvPr id="75" name="object 75"/>
          <p:cNvSpPr txBox="1"/>
          <p:nvPr/>
        </p:nvSpPr>
        <p:spPr>
          <a:xfrm rot="9060000">
            <a:off x="6699420" y="4407499"/>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76" name="object 76"/>
          <p:cNvSpPr txBox="1"/>
          <p:nvPr/>
        </p:nvSpPr>
        <p:spPr>
          <a:xfrm rot="9060000">
            <a:off x="7453336" y="5464048"/>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落</a:t>
            </a:r>
            <a:r>
              <a:rPr sz="800" spc="40" dirty="0">
                <a:latin typeface="宋体"/>
                <a:cs typeface="宋体"/>
              </a:rPr>
              <a:t>后</a:t>
            </a:r>
            <a:endParaRPr sz="800">
              <a:latin typeface="宋体"/>
              <a:cs typeface="宋体"/>
            </a:endParaRPr>
          </a:p>
        </p:txBody>
      </p:sp>
      <p:sp>
        <p:nvSpPr>
          <p:cNvPr id="77" name="object 77"/>
          <p:cNvSpPr txBox="1"/>
          <p:nvPr/>
        </p:nvSpPr>
        <p:spPr>
          <a:xfrm rot="9060000">
            <a:off x="7287382" y="5356954"/>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78" name="object 78"/>
          <p:cNvSpPr txBox="1"/>
          <p:nvPr/>
        </p:nvSpPr>
        <p:spPr>
          <a:xfrm rot="9060000">
            <a:off x="6073988" y="4361894"/>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主</a:t>
            </a:r>
            <a:r>
              <a:rPr sz="800" spc="40" dirty="0">
                <a:latin typeface="宋体"/>
                <a:cs typeface="宋体"/>
              </a:rPr>
              <a:t>流</a:t>
            </a:r>
            <a:endParaRPr sz="800">
              <a:latin typeface="宋体"/>
              <a:cs typeface="宋体"/>
            </a:endParaRPr>
          </a:p>
        </p:txBody>
      </p:sp>
      <p:sp>
        <p:nvSpPr>
          <p:cNvPr id="79" name="object 79"/>
          <p:cNvSpPr txBox="1"/>
          <p:nvPr/>
        </p:nvSpPr>
        <p:spPr>
          <a:xfrm rot="9060000">
            <a:off x="5908035" y="4254709"/>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80" name="object 80"/>
          <p:cNvSpPr txBox="1"/>
          <p:nvPr/>
        </p:nvSpPr>
        <p:spPr>
          <a:xfrm rot="9060000">
            <a:off x="6654589" y="5311298"/>
            <a:ext cx="149981" cy="104139"/>
          </a:xfrm>
          <a:prstGeom prst="rect">
            <a:avLst/>
          </a:prstGeom>
        </p:spPr>
        <p:txBody>
          <a:bodyPr vert="horz" wrap="square" lIns="0" tIns="0" rIns="0" bIns="0" rtlCol="0">
            <a:spAutoFit/>
          </a:bodyPr>
          <a:lstStyle/>
          <a:p>
            <a:pPr>
              <a:lnSpc>
                <a:spcPts val="819"/>
              </a:lnSpc>
            </a:pPr>
            <a:r>
              <a:rPr sz="800" spc="40" dirty="0">
                <a:latin typeface="宋体"/>
                <a:cs typeface="宋体"/>
              </a:rPr>
              <a:t>亚</a:t>
            </a:r>
            <a:endParaRPr sz="800">
              <a:latin typeface="宋体"/>
              <a:cs typeface="宋体"/>
            </a:endParaRPr>
          </a:p>
        </p:txBody>
      </p:sp>
      <p:sp>
        <p:nvSpPr>
          <p:cNvPr id="81" name="object 81"/>
          <p:cNvSpPr txBox="1"/>
          <p:nvPr/>
        </p:nvSpPr>
        <p:spPr>
          <a:xfrm rot="9060000">
            <a:off x="6444365" y="5204165"/>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82" name="object 82"/>
          <p:cNvSpPr txBox="1"/>
          <p:nvPr/>
        </p:nvSpPr>
        <p:spPr>
          <a:xfrm rot="12540000">
            <a:off x="5136150" y="4501286"/>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事</a:t>
            </a:r>
            <a:r>
              <a:rPr sz="800" spc="40" dirty="0">
                <a:latin typeface="宋体"/>
                <a:cs typeface="宋体"/>
              </a:rPr>
              <a:t>前</a:t>
            </a:r>
            <a:endParaRPr sz="800">
              <a:latin typeface="宋体"/>
              <a:cs typeface="宋体"/>
            </a:endParaRPr>
          </a:p>
        </p:txBody>
      </p:sp>
      <p:sp>
        <p:nvSpPr>
          <p:cNvPr id="83" name="object 83"/>
          <p:cNvSpPr txBox="1"/>
          <p:nvPr/>
        </p:nvSpPr>
        <p:spPr>
          <a:xfrm rot="12540000">
            <a:off x="5099954" y="4394103"/>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84" name="object 84"/>
          <p:cNvSpPr txBox="1"/>
          <p:nvPr/>
        </p:nvSpPr>
        <p:spPr>
          <a:xfrm rot="12540000">
            <a:off x="4753096" y="5098915"/>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事</a:t>
            </a:r>
            <a:r>
              <a:rPr sz="800" spc="40" dirty="0">
                <a:latin typeface="宋体"/>
                <a:cs typeface="宋体"/>
              </a:rPr>
              <a:t>中</a:t>
            </a:r>
            <a:endParaRPr sz="800">
              <a:latin typeface="宋体"/>
              <a:cs typeface="宋体"/>
            </a:endParaRPr>
          </a:p>
        </p:txBody>
      </p:sp>
      <p:sp>
        <p:nvSpPr>
          <p:cNvPr id="85" name="object 85"/>
          <p:cNvSpPr txBox="1"/>
          <p:nvPr/>
        </p:nvSpPr>
        <p:spPr>
          <a:xfrm rot="12540000">
            <a:off x="4716764" y="4991731"/>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86" name="object 86"/>
          <p:cNvSpPr txBox="1"/>
          <p:nvPr/>
        </p:nvSpPr>
        <p:spPr>
          <a:xfrm rot="12540000">
            <a:off x="4369906" y="5756203"/>
            <a:ext cx="238838" cy="104139"/>
          </a:xfrm>
          <a:prstGeom prst="rect">
            <a:avLst/>
          </a:prstGeom>
        </p:spPr>
        <p:txBody>
          <a:bodyPr vert="horz" wrap="square" lIns="0" tIns="0" rIns="0" bIns="0" rtlCol="0">
            <a:spAutoFit/>
          </a:bodyPr>
          <a:lstStyle/>
          <a:p>
            <a:pPr>
              <a:lnSpc>
                <a:spcPts val="819"/>
              </a:lnSpc>
            </a:pPr>
            <a:r>
              <a:rPr sz="800" spc="35" dirty="0">
                <a:latin typeface="宋体"/>
                <a:cs typeface="宋体"/>
              </a:rPr>
              <a:t>事</a:t>
            </a:r>
            <a:r>
              <a:rPr sz="800" spc="40" dirty="0">
                <a:latin typeface="宋体"/>
                <a:cs typeface="宋体"/>
              </a:rPr>
              <a:t>后</a:t>
            </a:r>
            <a:endParaRPr sz="800">
              <a:latin typeface="宋体"/>
              <a:cs typeface="宋体"/>
            </a:endParaRPr>
          </a:p>
        </p:txBody>
      </p:sp>
      <p:sp>
        <p:nvSpPr>
          <p:cNvPr id="87" name="object 87"/>
          <p:cNvSpPr txBox="1"/>
          <p:nvPr/>
        </p:nvSpPr>
        <p:spPr>
          <a:xfrm rot="12540000">
            <a:off x="4333710" y="5649097"/>
            <a:ext cx="440628" cy="104139"/>
          </a:xfrm>
          <a:prstGeom prst="rect">
            <a:avLst/>
          </a:prstGeom>
        </p:spPr>
        <p:txBody>
          <a:bodyPr vert="horz" wrap="square" lIns="0" tIns="0" rIns="0" bIns="0" rtlCol="0">
            <a:spAutoFit/>
          </a:bodyPr>
          <a:lstStyle/>
          <a:p>
            <a:pPr>
              <a:lnSpc>
                <a:spcPts val="819"/>
              </a:lnSpc>
            </a:pPr>
            <a:r>
              <a:rPr sz="800" spc="35" dirty="0">
                <a:latin typeface="宋体"/>
                <a:cs typeface="宋体"/>
              </a:rPr>
              <a:t>安全文</a:t>
            </a:r>
            <a:r>
              <a:rPr sz="800" spc="40" dirty="0">
                <a:latin typeface="宋体"/>
                <a:cs typeface="宋体"/>
              </a:rPr>
              <a:t>化</a:t>
            </a:r>
            <a:endParaRPr sz="800">
              <a:latin typeface="宋体"/>
              <a:cs typeface="宋体"/>
            </a:endParaRPr>
          </a:p>
        </p:txBody>
      </p:sp>
      <p:sp>
        <p:nvSpPr>
          <p:cNvPr id="88" name="object 88"/>
          <p:cNvSpPr txBox="1"/>
          <p:nvPr/>
        </p:nvSpPr>
        <p:spPr>
          <a:xfrm rot="12540000">
            <a:off x="4311165" y="6262277"/>
            <a:ext cx="338565" cy="104139"/>
          </a:xfrm>
          <a:prstGeom prst="rect">
            <a:avLst/>
          </a:prstGeom>
        </p:spPr>
        <p:txBody>
          <a:bodyPr vert="horz" wrap="square" lIns="0" tIns="0" rIns="0" bIns="0" rtlCol="0">
            <a:spAutoFit/>
          </a:bodyPr>
          <a:lstStyle/>
          <a:p>
            <a:pPr>
              <a:lnSpc>
                <a:spcPts val="819"/>
              </a:lnSpc>
            </a:pPr>
            <a:r>
              <a:rPr sz="800" spc="40" dirty="0">
                <a:latin typeface="宋体"/>
                <a:cs typeface="宋体"/>
              </a:rPr>
              <a:t>事故维</a:t>
            </a:r>
            <a:endParaRPr sz="800">
              <a:latin typeface="宋体"/>
              <a:cs typeface="宋体"/>
            </a:endParaRPr>
          </a:p>
        </p:txBody>
      </p:sp>
      <p:sp>
        <p:nvSpPr>
          <p:cNvPr id="89" name="object 89"/>
          <p:cNvSpPr/>
          <p:nvPr/>
        </p:nvSpPr>
        <p:spPr>
          <a:xfrm>
            <a:off x="5447313" y="4594364"/>
            <a:ext cx="94615" cy="52069"/>
          </a:xfrm>
          <a:custGeom>
            <a:avLst/>
            <a:gdLst/>
            <a:ahLst/>
            <a:cxnLst/>
            <a:rect l="l" t="t" r="r" b="b"/>
            <a:pathLst>
              <a:path w="94614" h="52070">
                <a:moveTo>
                  <a:pt x="94074" y="51788"/>
                </a:moveTo>
                <a:lnTo>
                  <a:pt x="0" y="0"/>
                </a:lnTo>
                <a:lnTo>
                  <a:pt x="0" y="0"/>
                </a:lnTo>
              </a:path>
            </a:pathLst>
          </a:custGeom>
          <a:ln w="3175">
            <a:solidFill>
              <a:srgbClr val="000000"/>
            </a:solidFill>
          </a:ln>
        </p:spPr>
        <p:txBody>
          <a:bodyPr wrap="square" lIns="0" tIns="0" rIns="0" bIns="0" rtlCol="0"/>
          <a:lstStyle/>
          <a:p>
            <a:endParaRPr/>
          </a:p>
        </p:txBody>
      </p:sp>
      <p:sp>
        <p:nvSpPr>
          <p:cNvPr id="90" name="object 90"/>
          <p:cNvSpPr/>
          <p:nvPr/>
        </p:nvSpPr>
        <p:spPr>
          <a:xfrm>
            <a:off x="5017086" y="5251768"/>
            <a:ext cx="94615" cy="52069"/>
          </a:xfrm>
          <a:custGeom>
            <a:avLst/>
            <a:gdLst/>
            <a:ahLst/>
            <a:cxnLst/>
            <a:rect l="l" t="t" r="r" b="b"/>
            <a:pathLst>
              <a:path w="94614" h="52070">
                <a:moveTo>
                  <a:pt x="94074" y="51762"/>
                </a:moveTo>
                <a:lnTo>
                  <a:pt x="0" y="0"/>
                </a:lnTo>
                <a:lnTo>
                  <a:pt x="0" y="0"/>
                </a:lnTo>
              </a:path>
            </a:pathLst>
          </a:custGeom>
          <a:ln w="3175">
            <a:solidFill>
              <a:srgbClr val="000000"/>
            </a:solidFill>
          </a:ln>
        </p:spPr>
        <p:txBody>
          <a:bodyPr wrap="square" lIns="0" tIns="0" rIns="0" bIns="0" rtlCol="0"/>
          <a:lstStyle/>
          <a:p>
            <a:endParaRPr/>
          </a:p>
        </p:txBody>
      </p:sp>
      <p:sp>
        <p:nvSpPr>
          <p:cNvPr id="91" name="object 91"/>
          <p:cNvSpPr/>
          <p:nvPr/>
        </p:nvSpPr>
        <p:spPr>
          <a:xfrm>
            <a:off x="4651467" y="5887813"/>
            <a:ext cx="94615" cy="52069"/>
          </a:xfrm>
          <a:custGeom>
            <a:avLst/>
            <a:gdLst/>
            <a:ahLst/>
            <a:cxnLst/>
            <a:rect l="l" t="t" r="r" b="b"/>
            <a:pathLst>
              <a:path w="94614" h="52070">
                <a:moveTo>
                  <a:pt x="94074" y="51801"/>
                </a:moveTo>
                <a:lnTo>
                  <a:pt x="0" y="0"/>
                </a:lnTo>
                <a:lnTo>
                  <a:pt x="0" y="0"/>
                </a:lnTo>
              </a:path>
            </a:pathLst>
          </a:custGeom>
          <a:ln w="3175">
            <a:solidFill>
              <a:srgbClr val="000000"/>
            </a:solidFill>
          </a:ln>
        </p:spPr>
        <p:txBody>
          <a:bodyPr wrap="square" lIns="0" tIns="0" rIns="0" bIns="0" rtlCol="0"/>
          <a:lstStyle/>
          <a:p>
            <a:endParaRPr/>
          </a:p>
        </p:txBody>
      </p:sp>
      <p:sp>
        <p:nvSpPr>
          <p:cNvPr id="92" name="object 92"/>
          <p:cNvSpPr/>
          <p:nvPr/>
        </p:nvSpPr>
        <p:spPr>
          <a:xfrm>
            <a:off x="5494349"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93" name="object 93"/>
          <p:cNvSpPr/>
          <p:nvPr/>
        </p:nvSpPr>
        <p:spPr>
          <a:xfrm>
            <a:off x="4961803"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94" name="object 94"/>
          <p:cNvSpPr/>
          <p:nvPr/>
        </p:nvSpPr>
        <p:spPr>
          <a:xfrm>
            <a:off x="4425337"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95" name="object 95"/>
          <p:cNvSpPr/>
          <p:nvPr/>
        </p:nvSpPr>
        <p:spPr>
          <a:xfrm>
            <a:off x="3888993"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96" name="object 96"/>
          <p:cNvSpPr/>
          <p:nvPr/>
        </p:nvSpPr>
        <p:spPr>
          <a:xfrm>
            <a:off x="3352595" y="3583586"/>
            <a:ext cx="0" cy="113664"/>
          </a:xfrm>
          <a:custGeom>
            <a:avLst/>
            <a:gdLst/>
            <a:ahLst/>
            <a:cxnLst/>
            <a:rect l="l" t="t" r="r" b="b"/>
            <a:pathLst>
              <a:path h="113664">
                <a:moveTo>
                  <a:pt x="0" y="113110"/>
                </a:moveTo>
                <a:lnTo>
                  <a:pt x="0" y="0"/>
                </a:lnTo>
                <a:lnTo>
                  <a:pt x="0" y="0"/>
                </a:lnTo>
              </a:path>
            </a:pathLst>
          </a:custGeom>
          <a:ln w="3243">
            <a:solidFill>
              <a:srgbClr val="000000"/>
            </a:solidFill>
          </a:ln>
        </p:spPr>
        <p:txBody>
          <a:bodyPr wrap="square" lIns="0" tIns="0" rIns="0" bIns="0" rtlCol="0"/>
          <a:lstStyle/>
          <a:p>
            <a:endParaRPr/>
          </a:p>
        </p:txBody>
      </p:sp>
      <p:sp>
        <p:nvSpPr>
          <p:cNvPr id="97" name="object 97"/>
          <p:cNvSpPr txBox="1"/>
          <p:nvPr/>
        </p:nvSpPr>
        <p:spPr>
          <a:xfrm>
            <a:off x="5356286" y="3112781"/>
            <a:ext cx="384721" cy="438150"/>
          </a:xfrm>
          <a:prstGeom prst="rect">
            <a:avLst/>
          </a:prstGeom>
        </p:spPr>
        <p:txBody>
          <a:bodyPr vert="vert270" wrap="square" lIns="0" tIns="1905" rIns="0" bIns="0" rtlCol="0">
            <a:spAutoFit/>
          </a:bodyPr>
          <a:lstStyle/>
          <a:p>
            <a:pPr marL="12700" marR="5080" indent="51435">
              <a:lnSpc>
                <a:spcPts val="1019"/>
              </a:lnSpc>
              <a:spcBef>
                <a:spcPts val="15"/>
              </a:spcBef>
            </a:pPr>
            <a:r>
              <a:rPr sz="850" dirty="0">
                <a:latin typeface="宋体"/>
                <a:cs typeface="宋体"/>
              </a:rPr>
              <a:t>贫乏型 安全文化</a:t>
            </a:r>
            <a:endParaRPr sz="850">
              <a:latin typeface="宋体"/>
              <a:cs typeface="宋体"/>
            </a:endParaRPr>
          </a:p>
        </p:txBody>
      </p:sp>
      <p:sp>
        <p:nvSpPr>
          <p:cNvPr id="98" name="object 98"/>
          <p:cNvSpPr txBox="1"/>
          <p:nvPr/>
        </p:nvSpPr>
        <p:spPr>
          <a:xfrm>
            <a:off x="4844150" y="3149239"/>
            <a:ext cx="384721" cy="438150"/>
          </a:xfrm>
          <a:prstGeom prst="rect">
            <a:avLst/>
          </a:prstGeom>
        </p:spPr>
        <p:txBody>
          <a:bodyPr vert="vert270" wrap="square" lIns="0" tIns="1905" rIns="0" bIns="0" rtlCol="0">
            <a:spAutoFit/>
          </a:bodyPr>
          <a:lstStyle/>
          <a:p>
            <a:pPr marL="12700" marR="5080" indent="51435">
              <a:lnSpc>
                <a:spcPts val="1019"/>
              </a:lnSpc>
              <a:spcBef>
                <a:spcPts val="15"/>
              </a:spcBef>
            </a:pPr>
            <a:r>
              <a:rPr sz="850" dirty="0">
                <a:latin typeface="宋体"/>
                <a:cs typeface="宋体"/>
              </a:rPr>
              <a:t>趋人型 安全文化</a:t>
            </a:r>
            <a:endParaRPr sz="850">
              <a:latin typeface="宋体"/>
              <a:cs typeface="宋体"/>
            </a:endParaRPr>
          </a:p>
        </p:txBody>
      </p:sp>
      <p:sp>
        <p:nvSpPr>
          <p:cNvPr id="99" name="object 99"/>
          <p:cNvSpPr txBox="1"/>
          <p:nvPr/>
        </p:nvSpPr>
        <p:spPr>
          <a:xfrm>
            <a:off x="4283490" y="3112781"/>
            <a:ext cx="384721" cy="438150"/>
          </a:xfrm>
          <a:prstGeom prst="rect">
            <a:avLst/>
          </a:prstGeom>
        </p:spPr>
        <p:txBody>
          <a:bodyPr vert="vert270" wrap="square" lIns="0" tIns="1905" rIns="0" bIns="0" rtlCol="0">
            <a:spAutoFit/>
          </a:bodyPr>
          <a:lstStyle/>
          <a:p>
            <a:pPr marL="12700" marR="5080" indent="51435">
              <a:lnSpc>
                <a:spcPts val="1019"/>
              </a:lnSpc>
              <a:spcBef>
                <a:spcPts val="15"/>
              </a:spcBef>
            </a:pPr>
            <a:r>
              <a:rPr sz="850" dirty="0">
                <a:latin typeface="宋体"/>
                <a:cs typeface="宋体"/>
              </a:rPr>
              <a:t>趋物型 安全文化</a:t>
            </a:r>
            <a:endParaRPr sz="850">
              <a:latin typeface="宋体"/>
              <a:cs typeface="宋体"/>
            </a:endParaRPr>
          </a:p>
        </p:txBody>
      </p:sp>
      <p:sp>
        <p:nvSpPr>
          <p:cNvPr id="100" name="object 100"/>
          <p:cNvSpPr txBox="1"/>
          <p:nvPr/>
        </p:nvSpPr>
        <p:spPr>
          <a:xfrm>
            <a:off x="3771381" y="3112781"/>
            <a:ext cx="384721" cy="438150"/>
          </a:xfrm>
          <a:prstGeom prst="rect">
            <a:avLst/>
          </a:prstGeom>
        </p:spPr>
        <p:txBody>
          <a:bodyPr vert="vert270" wrap="square" lIns="0" tIns="1905" rIns="0" bIns="0" rtlCol="0">
            <a:spAutoFit/>
          </a:bodyPr>
          <a:lstStyle/>
          <a:p>
            <a:pPr marL="12700" marR="5080" indent="51435">
              <a:lnSpc>
                <a:spcPts val="1019"/>
              </a:lnSpc>
              <a:spcBef>
                <a:spcPts val="15"/>
              </a:spcBef>
            </a:pPr>
            <a:r>
              <a:rPr sz="850" dirty="0">
                <a:latin typeface="宋体"/>
                <a:cs typeface="宋体"/>
              </a:rPr>
              <a:t>中立型 安全文化</a:t>
            </a:r>
            <a:endParaRPr sz="850">
              <a:latin typeface="宋体"/>
              <a:cs typeface="宋体"/>
            </a:endParaRPr>
          </a:p>
        </p:txBody>
      </p:sp>
      <p:sp>
        <p:nvSpPr>
          <p:cNvPr id="101" name="object 101"/>
          <p:cNvSpPr txBox="1"/>
          <p:nvPr/>
        </p:nvSpPr>
        <p:spPr>
          <a:xfrm>
            <a:off x="3210694" y="3112781"/>
            <a:ext cx="384721" cy="438150"/>
          </a:xfrm>
          <a:prstGeom prst="rect">
            <a:avLst/>
          </a:prstGeom>
        </p:spPr>
        <p:txBody>
          <a:bodyPr vert="vert270" wrap="square" lIns="0" tIns="1905" rIns="0" bIns="0" rtlCol="0">
            <a:spAutoFit/>
          </a:bodyPr>
          <a:lstStyle/>
          <a:p>
            <a:pPr marL="12700" marR="5080" indent="51435">
              <a:lnSpc>
                <a:spcPts val="1019"/>
              </a:lnSpc>
              <a:spcBef>
                <a:spcPts val="15"/>
              </a:spcBef>
            </a:pPr>
            <a:r>
              <a:rPr sz="850" dirty="0">
                <a:latin typeface="宋体"/>
                <a:cs typeface="宋体"/>
              </a:rPr>
              <a:t>理想型 安全文化</a:t>
            </a:r>
            <a:endParaRPr sz="850">
              <a:latin typeface="宋体"/>
              <a:cs typeface="宋体"/>
            </a:endParaRPr>
          </a:p>
        </p:txBody>
      </p:sp>
      <p:sp>
        <p:nvSpPr>
          <p:cNvPr id="102" name="object 102"/>
          <p:cNvSpPr txBox="1"/>
          <p:nvPr/>
        </p:nvSpPr>
        <p:spPr>
          <a:xfrm>
            <a:off x="2853727" y="3500633"/>
            <a:ext cx="133985" cy="378460"/>
          </a:xfrm>
          <a:prstGeom prst="rect">
            <a:avLst/>
          </a:prstGeom>
        </p:spPr>
        <p:txBody>
          <a:bodyPr vert="horz" wrap="square" lIns="0" tIns="0" rIns="0" bIns="0" rtlCol="0">
            <a:spAutoFit/>
          </a:bodyPr>
          <a:lstStyle/>
          <a:p>
            <a:pPr marL="12700" marR="5080" algn="just">
              <a:lnSpc>
                <a:spcPct val="101400"/>
              </a:lnSpc>
            </a:pPr>
            <a:r>
              <a:rPr sz="800" spc="35" dirty="0">
                <a:latin typeface="宋体"/>
                <a:cs typeface="宋体"/>
              </a:rPr>
              <a:t>本  安  维</a:t>
            </a:r>
            <a:endParaRPr sz="800">
              <a:latin typeface="宋体"/>
              <a:cs typeface="宋体"/>
            </a:endParaRPr>
          </a:p>
        </p:txBody>
      </p:sp>
      <p:sp>
        <p:nvSpPr>
          <p:cNvPr id="103" name="object 103"/>
          <p:cNvSpPr/>
          <p:nvPr/>
        </p:nvSpPr>
        <p:spPr>
          <a:xfrm>
            <a:off x="4373706" y="828234"/>
            <a:ext cx="74295" cy="41275"/>
          </a:xfrm>
          <a:custGeom>
            <a:avLst/>
            <a:gdLst/>
            <a:ahLst/>
            <a:cxnLst/>
            <a:rect l="l" t="t" r="r" b="b"/>
            <a:pathLst>
              <a:path w="74294" h="41275">
                <a:moveTo>
                  <a:pt x="0" y="40838"/>
                </a:moveTo>
                <a:lnTo>
                  <a:pt x="74069" y="0"/>
                </a:lnTo>
                <a:lnTo>
                  <a:pt x="74069" y="0"/>
                </a:lnTo>
              </a:path>
            </a:pathLst>
          </a:custGeom>
          <a:ln w="3175">
            <a:solidFill>
              <a:srgbClr val="000000"/>
            </a:solidFill>
          </a:ln>
        </p:spPr>
        <p:txBody>
          <a:bodyPr wrap="square" lIns="0" tIns="0" rIns="0" bIns="0" rtlCol="0"/>
          <a:lstStyle/>
          <a:p>
            <a:endParaRPr/>
          </a:p>
        </p:txBody>
      </p:sp>
      <p:sp>
        <p:nvSpPr>
          <p:cNvPr id="104" name="object 104"/>
          <p:cNvSpPr txBox="1"/>
          <p:nvPr/>
        </p:nvSpPr>
        <p:spPr>
          <a:xfrm rot="19920000">
            <a:off x="5148802" y="1613231"/>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城</a:t>
            </a:r>
            <a:r>
              <a:rPr sz="800" spc="40" dirty="0">
                <a:latin typeface="宋体"/>
                <a:cs typeface="宋体"/>
              </a:rPr>
              <a:t>市</a:t>
            </a:r>
            <a:endParaRPr sz="800">
              <a:latin typeface="宋体"/>
              <a:cs typeface="宋体"/>
            </a:endParaRPr>
          </a:p>
        </p:txBody>
      </p:sp>
      <p:sp>
        <p:nvSpPr>
          <p:cNvPr id="105" name="object 105"/>
          <p:cNvSpPr txBox="1"/>
          <p:nvPr/>
        </p:nvSpPr>
        <p:spPr>
          <a:xfrm rot="19920000">
            <a:off x="5112552" y="1720416"/>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106" name="object 106"/>
          <p:cNvSpPr txBox="1"/>
          <p:nvPr/>
        </p:nvSpPr>
        <p:spPr>
          <a:xfrm rot="19920000">
            <a:off x="5286263" y="1884284"/>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社</a:t>
            </a:r>
            <a:r>
              <a:rPr sz="800" spc="40" dirty="0">
                <a:latin typeface="宋体"/>
                <a:cs typeface="宋体"/>
              </a:rPr>
              <a:t>区</a:t>
            </a:r>
            <a:endParaRPr sz="800">
              <a:latin typeface="宋体"/>
              <a:cs typeface="宋体"/>
            </a:endParaRPr>
          </a:p>
        </p:txBody>
      </p:sp>
      <p:sp>
        <p:nvSpPr>
          <p:cNvPr id="107" name="object 107"/>
          <p:cNvSpPr txBox="1"/>
          <p:nvPr/>
        </p:nvSpPr>
        <p:spPr>
          <a:xfrm rot="19920000">
            <a:off x="5250014" y="1991339"/>
            <a:ext cx="441861" cy="104139"/>
          </a:xfrm>
          <a:prstGeom prst="rect">
            <a:avLst/>
          </a:prstGeom>
        </p:spPr>
        <p:txBody>
          <a:bodyPr vert="horz" wrap="square" lIns="0" tIns="0" rIns="0" bIns="0" rtlCol="0">
            <a:spAutoFit/>
          </a:bodyPr>
          <a:lstStyle/>
          <a:p>
            <a:pPr>
              <a:lnSpc>
                <a:spcPts val="819"/>
              </a:lnSpc>
            </a:pPr>
            <a:r>
              <a:rPr sz="800" spc="25" dirty="0">
                <a:latin typeface="宋体"/>
                <a:cs typeface="宋体"/>
              </a:rPr>
              <a:t>安全文</a:t>
            </a:r>
            <a:r>
              <a:rPr sz="1200" spc="60" baseline="3472" dirty="0">
                <a:latin typeface="宋体"/>
                <a:cs typeface="宋体"/>
              </a:rPr>
              <a:t>化</a:t>
            </a:r>
            <a:endParaRPr sz="1200" baseline="3472">
              <a:latin typeface="宋体"/>
              <a:cs typeface="宋体"/>
            </a:endParaRPr>
          </a:p>
        </p:txBody>
      </p:sp>
      <p:sp>
        <p:nvSpPr>
          <p:cNvPr id="108" name="object 108"/>
          <p:cNvSpPr/>
          <p:nvPr/>
        </p:nvSpPr>
        <p:spPr>
          <a:xfrm>
            <a:off x="7650349" y="1151074"/>
            <a:ext cx="94615" cy="52069"/>
          </a:xfrm>
          <a:custGeom>
            <a:avLst/>
            <a:gdLst/>
            <a:ahLst/>
            <a:cxnLst/>
            <a:rect l="l" t="t" r="r" b="b"/>
            <a:pathLst>
              <a:path w="94614" h="52069">
                <a:moveTo>
                  <a:pt x="94074" y="51788"/>
                </a:moveTo>
                <a:lnTo>
                  <a:pt x="0" y="0"/>
                </a:lnTo>
                <a:lnTo>
                  <a:pt x="0" y="0"/>
                </a:lnTo>
              </a:path>
            </a:pathLst>
          </a:custGeom>
          <a:ln w="3175">
            <a:solidFill>
              <a:srgbClr val="000000"/>
            </a:solidFill>
          </a:ln>
        </p:spPr>
        <p:txBody>
          <a:bodyPr wrap="square" lIns="0" tIns="0" rIns="0" bIns="0" rtlCol="0"/>
          <a:lstStyle/>
          <a:p>
            <a:endParaRPr/>
          </a:p>
        </p:txBody>
      </p:sp>
      <p:sp>
        <p:nvSpPr>
          <p:cNvPr id="109" name="object 109"/>
          <p:cNvSpPr txBox="1"/>
          <p:nvPr/>
        </p:nvSpPr>
        <p:spPr>
          <a:xfrm rot="1680000">
            <a:off x="7830524" y="1209487"/>
            <a:ext cx="239409" cy="104139"/>
          </a:xfrm>
          <a:prstGeom prst="rect">
            <a:avLst/>
          </a:prstGeom>
        </p:spPr>
        <p:txBody>
          <a:bodyPr vert="horz" wrap="square" lIns="0" tIns="0" rIns="0" bIns="0" rtlCol="0">
            <a:spAutoFit/>
          </a:bodyPr>
          <a:lstStyle/>
          <a:p>
            <a:pPr>
              <a:lnSpc>
                <a:spcPts val="819"/>
              </a:lnSpc>
            </a:pPr>
            <a:r>
              <a:rPr sz="800" spc="25" dirty="0">
                <a:latin typeface="宋体"/>
                <a:cs typeface="宋体"/>
              </a:rPr>
              <a:t>情</a:t>
            </a:r>
            <a:r>
              <a:rPr sz="800" spc="40" dirty="0">
                <a:latin typeface="宋体"/>
                <a:cs typeface="宋体"/>
              </a:rPr>
              <a:t>感</a:t>
            </a:r>
            <a:endParaRPr sz="800">
              <a:latin typeface="宋体"/>
              <a:cs typeface="宋体"/>
            </a:endParaRPr>
          </a:p>
        </p:txBody>
      </p:sp>
      <p:sp>
        <p:nvSpPr>
          <p:cNvPr id="110" name="object 110"/>
          <p:cNvSpPr txBox="1"/>
          <p:nvPr/>
        </p:nvSpPr>
        <p:spPr>
          <a:xfrm rot="1680000">
            <a:off x="7664518" y="1316542"/>
            <a:ext cx="441861" cy="104139"/>
          </a:xfrm>
          <a:prstGeom prst="rect">
            <a:avLst/>
          </a:prstGeom>
        </p:spPr>
        <p:txBody>
          <a:bodyPr vert="horz" wrap="square" lIns="0" tIns="0" rIns="0" bIns="0" rtlCol="0">
            <a:spAutoFit/>
          </a:bodyPr>
          <a:lstStyle/>
          <a:p>
            <a:pPr>
              <a:lnSpc>
                <a:spcPts val="819"/>
              </a:lnSpc>
            </a:pPr>
            <a:r>
              <a:rPr sz="1200" spc="37" baseline="3472" dirty="0">
                <a:latin typeface="宋体"/>
                <a:cs typeface="宋体"/>
              </a:rPr>
              <a:t>安</a:t>
            </a:r>
            <a:r>
              <a:rPr sz="800" spc="25" dirty="0">
                <a:latin typeface="宋体"/>
                <a:cs typeface="宋体"/>
              </a:rPr>
              <a:t>全文</a:t>
            </a:r>
            <a:r>
              <a:rPr sz="800" spc="40" dirty="0">
                <a:latin typeface="宋体"/>
                <a:cs typeface="宋体"/>
              </a:rPr>
              <a:t>化</a:t>
            </a:r>
            <a:endParaRPr sz="800">
              <a:latin typeface="宋体"/>
              <a:cs typeface="宋体"/>
            </a:endParaRPr>
          </a:p>
        </p:txBody>
      </p:sp>
      <p:sp>
        <p:nvSpPr>
          <p:cNvPr id="112" name="object 112"/>
          <p:cNvSpPr txBox="1"/>
          <p:nvPr/>
        </p:nvSpPr>
        <p:spPr>
          <a:xfrm>
            <a:off x="2358339" y="6553607"/>
            <a:ext cx="5844540"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来源：王秉</a:t>
            </a:r>
            <a:r>
              <a:rPr sz="1600" spc="-5" dirty="0">
                <a:solidFill>
                  <a:srgbClr val="006FC0"/>
                </a:solidFill>
                <a:latin typeface="Calibri"/>
                <a:cs typeface="Calibri"/>
              </a:rPr>
              <a:t>, </a:t>
            </a:r>
            <a:r>
              <a:rPr sz="1600" spc="-5" dirty="0">
                <a:solidFill>
                  <a:srgbClr val="006FC0"/>
                </a:solidFill>
                <a:latin typeface="宋体"/>
                <a:cs typeface="宋体"/>
              </a:rPr>
              <a:t>吴超</a:t>
            </a:r>
            <a:r>
              <a:rPr sz="1600" spc="-375" dirty="0">
                <a:solidFill>
                  <a:srgbClr val="006FC0"/>
                </a:solidFill>
                <a:latin typeface="宋体"/>
                <a:cs typeface="宋体"/>
              </a:rPr>
              <a:t> </a:t>
            </a:r>
            <a:r>
              <a:rPr sz="1600" spc="-5" dirty="0">
                <a:solidFill>
                  <a:srgbClr val="006FC0"/>
                </a:solidFill>
                <a:latin typeface="宋体"/>
                <a:cs typeface="宋体"/>
              </a:rPr>
              <a:t>著</a:t>
            </a:r>
            <a:r>
              <a:rPr sz="1600" spc="-5" dirty="0">
                <a:solidFill>
                  <a:srgbClr val="006FC0"/>
                </a:solidFill>
                <a:latin typeface="Calibri"/>
                <a:cs typeface="Calibri"/>
              </a:rPr>
              <a:t>. </a:t>
            </a:r>
            <a:r>
              <a:rPr sz="1600" spc="-5" dirty="0">
                <a:solidFill>
                  <a:srgbClr val="006FC0"/>
                </a:solidFill>
                <a:latin typeface="宋体"/>
                <a:cs typeface="宋体"/>
              </a:rPr>
              <a:t>安全文化学</a:t>
            </a:r>
            <a:r>
              <a:rPr sz="1600" spc="-5" dirty="0">
                <a:solidFill>
                  <a:srgbClr val="006FC0"/>
                </a:solidFill>
                <a:latin typeface="Calibri"/>
                <a:cs typeface="Calibri"/>
              </a:rPr>
              <a:t>[M]. </a:t>
            </a:r>
            <a:r>
              <a:rPr sz="1600" spc="-5" dirty="0">
                <a:solidFill>
                  <a:srgbClr val="006FC0"/>
                </a:solidFill>
                <a:latin typeface="宋体"/>
                <a:cs typeface="宋体"/>
              </a:rPr>
              <a:t>北京</a:t>
            </a:r>
            <a:r>
              <a:rPr sz="1600" spc="-5" dirty="0">
                <a:solidFill>
                  <a:srgbClr val="006FC0"/>
                </a:solidFill>
                <a:latin typeface="Calibri"/>
                <a:cs typeface="Calibri"/>
              </a:rPr>
              <a:t>:</a:t>
            </a:r>
            <a:r>
              <a:rPr sz="1600" spc="-5" dirty="0">
                <a:solidFill>
                  <a:srgbClr val="006FC0"/>
                </a:solidFill>
                <a:latin typeface="宋体"/>
                <a:cs typeface="宋体"/>
              </a:rPr>
              <a:t>化学工业出版社</a:t>
            </a:r>
            <a:r>
              <a:rPr sz="1600" spc="-5" dirty="0">
                <a:solidFill>
                  <a:srgbClr val="006FC0"/>
                </a:solidFill>
                <a:latin typeface="Calibri"/>
                <a:cs typeface="Calibri"/>
              </a:rPr>
              <a:t>, </a:t>
            </a:r>
            <a:r>
              <a:rPr sz="1600" spc="-10" dirty="0">
                <a:solidFill>
                  <a:srgbClr val="006FC0"/>
                </a:solidFill>
                <a:latin typeface="Calibri"/>
                <a:cs typeface="Calibri"/>
              </a:rPr>
              <a:t>2018.1</a:t>
            </a:r>
            <a:endParaRPr sz="1600">
              <a:latin typeface="Calibri"/>
              <a:cs typeface="Calibri"/>
            </a:endParaRPr>
          </a:p>
        </p:txBody>
      </p:sp>
      <p:sp>
        <p:nvSpPr>
          <p:cNvPr id="113" name="object 113"/>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4" name="文本框 1"/>
          <p:cNvSpPr txBox="1">
            <a:spLocks noChangeArrowheads="1"/>
          </p:cNvSpPr>
          <p:nvPr/>
        </p:nvSpPr>
        <p:spPr bwMode="auto">
          <a:xfrm>
            <a:off x="758415" y="300084"/>
            <a:ext cx="501932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安全文化的六维分类体系模型</a:t>
            </a:r>
          </a:p>
        </p:txBody>
      </p:sp>
    </p:spTree>
    <p:extLst>
      <p:ext uri="{BB962C8B-B14F-4D97-AF65-F5344CB8AC3E}">
        <p14:creationId xmlns:p14="http://schemas.microsoft.com/office/powerpoint/2010/main" val="5712550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11252" y="625750"/>
            <a:ext cx="6913432" cy="4800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148192" y="5832183"/>
            <a:ext cx="0" cy="332740"/>
          </a:xfrm>
          <a:custGeom>
            <a:avLst/>
            <a:gdLst/>
            <a:ahLst/>
            <a:cxnLst/>
            <a:rect l="l" t="t" r="r" b="b"/>
            <a:pathLst>
              <a:path h="332739">
                <a:moveTo>
                  <a:pt x="0" y="0"/>
                </a:moveTo>
                <a:lnTo>
                  <a:pt x="0" y="332438"/>
                </a:lnTo>
                <a:lnTo>
                  <a:pt x="0" y="332438"/>
                </a:lnTo>
              </a:path>
            </a:pathLst>
          </a:custGeom>
          <a:ln w="20816">
            <a:solidFill>
              <a:srgbClr val="000000"/>
            </a:solidFill>
          </a:ln>
        </p:spPr>
        <p:txBody>
          <a:bodyPr wrap="square" lIns="0" tIns="0" rIns="0" bIns="0" rtlCol="0"/>
          <a:lstStyle/>
          <a:p>
            <a:endParaRPr/>
          </a:p>
        </p:txBody>
      </p:sp>
      <p:sp>
        <p:nvSpPr>
          <p:cNvPr id="4" name="object 4"/>
          <p:cNvSpPr/>
          <p:nvPr/>
        </p:nvSpPr>
        <p:spPr>
          <a:xfrm>
            <a:off x="6102396" y="6140310"/>
            <a:ext cx="92075" cy="100330"/>
          </a:xfrm>
          <a:custGeom>
            <a:avLst/>
            <a:gdLst/>
            <a:ahLst/>
            <a:cxnLst/>
            <a:rect l="l" t="t" r="r" b="b"/>
            <a:pathLst>
              <a:path w="92075" h="100329">
                <a:moveTo>
                  <a:pt x="0" y="0"/>
                </a:moveTo>
                <a:lnTo>
                  <a:pt x="45796" y="100036"/>
                </a:lnTo>
                <a:lnTo>
                  <a:pt x="86186" y="11811"/>
                </a:lnTo>
                <a:lnTo>
                  <a:pt x="45848" y="11811"/>
                </a:lnTo>
                <a:lnTo>
                  <a:pt x="22449" y="8858"/>
                </a:lnTo>
                <a:lnTo>
                  <a:pt x="0" y="0"/>
                </a:lnTo>
                <a:close/>
              </a:path>
              <a:path w="92075" h="100329">
                <a:moveTo>
                  <a:pt x="91593" y="0"/>
                </a:moveTo>
                <a:lnTo>
                  <a:pt x="69222" y="8858"/>
                </a:lnTo>
                <a:lnTo>
                  <a:pt x="45848" y="11811"/>
                </a:lnTo>
                <a:lnTo>
                  <a:pt x="86186" y="11811"/>
                </a:lnTo>
                <a:lnTo>
                  <a:pt x="91593" y="0"/>
                </a:lnTo>
                <a:close/>
              </a:path>
            </a:pathLst>
          </a:custGeom>
          <a:solidFill>
            <a:srgbClr val="000000"/>
          </a:solidFill>
        </p:spPr>
        <p:txBody>
          <a:bodyPr wrap="square" lIns="0" tIns="0" rIns="0" bIns="0" rtlCol="0"/>
          <a:lstStyle/>
          <a:p>
            <a:endParaRPr/>
          </a:p>
        </p:txBody>
      </p:sp>
      <p:sp>
        <p:nvSpPr>
          <p:cNvPr id="5" name="object 5"/>
          <p:cNvSpPr txBox="1"/>
          <p:nvPr/>
        </p:nvSpPr>
        <p:spPr>
          <a:xfrm>
            <a:off x="6044176" y="1531457"/>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安全  教育  对策</a:t>
            </a:r>
            <a:endParaRPr sz="950">
              <a:latin typeface="宋体"/>
              <a:cs typeface="宋体"/>
            </a:endParaRPr>
          </a:p>
        </p:txBody>
      </p:sp>
      <p:sp>
        <p:nvSpPr>
          <p:cNvPr id="6" name="object 6"/>
          <p:cNvSpPr txBox="1"/>
          <p:nvPr/>
        </p:nvSpPr>
        <p:spPr>
          <a:xfrm>
            <a:off x="8345537" y="2941211"/>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安全  法治  对策</a:t>
            </a:r>
            <a:endParaRPr sz="950">
              <a:latin typeface="宋体"/>
              <a:cs typeface="宋体"/>
            </a:endParaRPr>
          </a:p>
        </p:txBody>
      </p:sp>
      <p:sp>
        <p:nvSpPr>
          <p:cNvPr id="7" name="object 7"/>
          <p:cNvSpPr txBox="1"/>
          <p:nvPr/>
        </p:nvSpPr>
        <p:spPr>
          <a:xfrm>
            <a:off x="6241519" y="2037441"/>
            <a:ext cx="1357630" cy="226060"/>
          </a:xfrm>
          <a:prstGeom prst="rect">
            <a:avLst/>
          </a:prstGeom>
        </p:spPr>
        <p:txBody>
          <a:bodyPr vert="horz" wrap="square" lIns="0" tIns="0" rIns="0" bIns="0" rtlCol="0">
            <a:spAutoFit/>
          </a:bodyPr>
          <a:lstStyle/>
          <a:p>
            <a:pPr marL="12700" marR="5080" indent="41275">
              <a:lnSpc>
                <a:spcPct val="102299"/>
              </a:lnSpc>
            </a:pPr>
            <a:r>
              <a:rPr sz="700" spc="-45" dirty="0">
                <a:latin typeface="宋体"/>
                <a:cs typeface="宋体"/>
              </a:rPr>
              <a:t>认知、传承、发展、创新安全文化  促进精</a:t>
            </a:r>
            <a:r>
              <a:rPr sz="700" spc="-50" dirty="0">
                <a:latin typeface="宋体"/>
                <a:cs typeface="宋体"/>
              </a:rPr>
              <a:t>神</a:t>
            </a:r>
            <a:r>
              <a:rPr sz="700" spc="-45" dirty="0">
                <a:latin typeface="宋体"/>
                <a:cs typeface="宋体"/>
              </a:rPr>
              <a:t>、情感与行为安全文化形成</a:t>
            </a:r>
            <a:endParaRPr sz="700">
              <a:latin typeface="宋体"/>
              <a:cs typeface="宋体"/>
            </a:endParaRPr>
          </a:p>
        </p:txBody>
      </p:sp>
      <p:sp>
        <p:nvSpPr>
          <p:cNvPr id="8" name="object 8"/>
          <p:cNvSpPr txBox="1"/>
          <p:nvPr/>
        </p:nvSpPr>
        <p:spPr>
          <a:xfrm>
            <a:off x="5166127" y="2056235"/>
            <a:ext cx="941705" cy="226060"/>
          </a:xfrm>
          <a:prstGeom prst="rect">
            <a:avLst/>
          </a:prstGeom>
        </p:spPr>
        <p:txBody>
          <a:bodyPr vert="horz" wrap="square" lIns="0" tIns="0" rIns="0" bIns="0" rtlCol="0">
            <a:spAutoFit/>
          </a:bodyPr>
          <a:lstStyle/>
          <a:p>
            <a:pPr marL="137160" marR="5080" indent="-125095">
              <a:lnSpc>
                <a:spcPct val="102299"/>
              </a:lnSpc>
            </a:pPr>
            <a:r>
              <a:rPr sz="700" spc="-45" dirty="0">
                <a:latin typeface="宋体"/>
                <a:cs typeface="宋体"/>
              </a:rPr>
              <a:t>影响安全教育模式与内容  提升安全教育效果</a:t>
            </a:r>
            <a:endParaRPr sz="700">
              <a:latin typeface="宋体"/>
              <a:cs typeface="宋体"/>
            </a:endParaRPr>
          </a:p>
        </p:txBody>
      </p:sp>
      <p:sp>
        <p:nvSpPr>
          <p:cNvPr id="9" name="object 9"/>
          <p:cNvSpPr txBox="1"/>
          <p:nvPr/>
        </p:nvSpPr>
        <p:spPr>
          <a:xfrm>
            <a:off x="3762563" y="2960006"/>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安全  技术  对策</a:t>
            </a:r>
            <a:endParaRPr sz="950">
              <a:latin typeface="宋体"/>
              <a:cs typeface="宋体"/>
            </a:endParaRPr>
          </a:p>
        </p:txBody>
      </p:sp>
      <p:sp>
        <p:nvSpPr>
          <p:cNvPr id="10" name="object 10"/>
          <p:cNvSpPr txBox="1"/>
          <p:nvPr/>
        </p:nvSpPr>
        <p:spPr>
          <a:xfrm>
            <a:off x="7160370" y="2883202"/>
            <a:ext cx="1024890" cy="226060"/>
          </a:xfrm>
          <a:prstGeom prst="rect">
            <a:avLst/>
          </a:prstGeom>
        </p:spPr>
        <p:txBody>
          <a:bodyPr vert="horz" wrap="square" lIns="0" tIns="0" rIns="0" bIns="0" rtlCol="0">
            <a:spAutoFit/>
          </a:bodyPr>
          <a:lstStyle/>
          <a:p>
            <a:pPr marL="12700" marR="5080" indent="83185">
              <a:lnSpc>
                <a:spcPct val="102299"/>
              </a:lnSpc>
            </a:pPr>
            <a:r>
              <a:rPr sz="700" spc="-45" dirty="0">
                <a:latin typeface="宋体"/>
                <a:cs typeface="宋体"/>
              </a:rPr>
              <a:t>指导安全法治对策建立  促进安全法治对策有效落实</a:t>
            </a:r>
            <a:endParaRPr sz="700">
              <a:latin typeface="宋体"/>
              <a:cs typeface="宋体"/>
            </a:endParaRPr>
          </a:p>
        </p:txBody>
      </p:sp>
      <p:sp>
        <p:nvSpPr>
          <p:cNvPr id="11" name="object 11"/>
          <p:cNvSpPr txBox="1"/>
          <p:nvPr/>
        </p:nvSpPr>
        <p:spPr>
          <a:xfrm>
            <a:off x="7158012" y="3212261"/>
            <a:ext cx="1108075" cy="226060"/>
          </a:xfrm>
          <a:prstGeom prst="rect">
            <a:avLst/>
          </a:prstGeom>
        </p:spPr>
        <p:txBody>
          <a:bodyPr vert="horz" wrap="square" lIns="0" tIns="0" rIns="0" bIns="0" rtlCol="0">
            <a:spAutoFit/>
          </a:bodyPr>
          <a:lstStyle/>
          <a:p>
            <a:pPr marL="12700" marR="5080" indent="124460">
              <a:lnSpc>
                <a:spcPct val="102299"/>
              </a:lnSpc>
            </a:pPr>
            <a:r>
              <a:rPr sz="700" spc="-45" dirty="0">
                <a:latin typeface="宋体"/>
                <a:cs typeface="宋体"/>
              </a:rPr>
              <a:t>保障安全文化切实落地  促进制度与行为安全文化形成</a:t>
            </a:r>
            <a:endParaRPr sz="700">
              <a:latin typeface="宋体"/>
              <a:cs typeface="宋体"/>
            </a:endParaRPr>
          </a:p>
        </p:txBody>
      </p:sp>
      <p:sp>
        <p:nvSpPr>
          <p:cNvPr id="12" name="object 12"/>
          <p:cNvSpPr txBox="1"/>
          <p:nvPr/>
        </p:nvSpPr>
        <p:spPr>
          <a:xfrm>
            <a:off x="4150962" y="3218930"/>
            <a:ext cx="1024890" cy="226060"/>
          </a:xfrm>
          <a:prstGeom prst="rect">
            <a:avLst/>
          </a:prstGeom>
        </p:spPr>
        <p:txBody>
          <a:bodyPr vert="horz" wrap="square" lIns="0" tIns="0" rIns="0" bIns="0" rtlCol="0">
            <a:spAutoFit/>
          </a:bodyPr>
          <a:lstStyle/>
          <a:p>
            <a:pPr marL="12700" marR="5080" indent="83185">
              <a:lnSpc>
                <a:spcPct val="102299"/>
              </a:lnSpc>
            </a:pPr>
            <a:r>
              <a:rPr sz="700" spc="-45" dirty="0">
                <a:latin typeface="宋体"/>
                <a:cs typeface="宋体"/>
              </a:rPr>
              <a:t>指导安全技术对策建立  促进安全技术对策有效落实</a:t>
            </a:r>
            <a:endParaRPr sz="700">
              <a:latin typeface="宋体"/>
              <a:cs typeface="宋体"/>
            </a:endParaRPr>
          </a:p>
        </p:txBody>
      </p:sp>
      <p:sp>
        <p:nvSpPr>
          <p:cNvPr id="13" name="object 13"/>
          <p:cNvSpPr txBox="1"/>
          <p:nvPr/>
        </p:nvSpPr>
        <p:spPr>
          <a:xfrm>
            <a:off x="4214524" y="2906089"/>
            <a:ext cx="858519" cy="226060"/>
          </a:xfrm>
          <a:prstGeom prst="rect">
            <a:avLst/>
          </a:prstGeom>
        </p:spPr>
        <p:txBody>
          <a:bodyPr vert="horz" wrap="square" lIns="0" tIns="0" rIns="0" bIns="0" rtlCol="0">
            <a:spAutoFit/>
          </a:bodyPr>
          <a:lstStyle/>
          <a:p>
            <a:pPr marL="12700" marR="5080">
              <a:lnSpc>
                <a:spcPct val="102299"/>
              </a:lnSpc>
            </a:pPr>
            <a:r>
              <a:rPr sz="700" spc="-45" dirty="0">
                <a:latin typeface="宋体"/>
                <a:cs typeface="宋体"/>
              </a:rPr>
              <a:t>保障安全文化切实落地  促进物质安全文化形成</a:t>
            </a:r>
            <a:endParaRPr sz="700">
              <a:latin typeface="宋体"/>
              <a:cs typeface="宋体"/>
            </a:endParaRPr>
          </a:p>
        </p:txBody>
      </p:sp>
      <p:sp>
        <p:nvSpPr>
          <p:cNvPr id="14" name="object 14"/>
          <p:cNvSpPr txBox="1"/>
          <p:nvPr/>
        </p:nvSpPr>
        <p:spPr>
          <a:xfrm>
            <a:off x="8866096" y="2422235"/>
            <a:ext cx="136525" cy="878205"/>
          </a:xfrm>
          <a:prstGeom prst="rect">
            <a:avLst/>
          </a:prstGeom>
        </p:spPr>
        <p:txBody>
          <a:bodyPr vert="horz" wrap="square" lIns="0" tIns="0" rIns="0" bIns="0" rtlCol="0">
            <a:spAutoFit/>
          </a:bodyPr>
          <a:lstStyle/>
          <a:p>
            <a:pPr marL="12700" marR="5080" algn="just"/>
            <a:r>
              <a:rPr sz="950" spc="-55" dirty="0">
                <a:latin typeface="宋体"/>
                <a:cs typeface="宋体"/>
              </a:rPr>
              <a:t>其  他  内  部  因  素</a:t>
            </a:r>
            <a:endParaRPr sz="950">
              <a:latin typeface="宋体"/>
              <a:cs typeface="宋体"/>
            </a:endParaRPr>
          </a:p>
        </p:txBody>
      </p:sp>
      <p:sp>
        <p:nvSpPr>
          <p:cNvPr id="15" name="object 15"/>
          <p:cNvSpPr/>
          <p:nvPr/>
        </p:nvSpPr>
        <p:spPr>
          <a:xfrm>
            <a:off x="6446843" y="1762449"/>
            <a:ext cx="2011680" cy="1137920"/>
          </a:xfrm>
          <a:custGeom>
            <a:avLst/>
            <a:gdLst/>
            <a:ahLst/>
            <a:cxnLst/>
            <a:rect l="l" t="t" r="r" b="b"/>
            <a:pathLst>
              <a:path w="2011679" h="1137920">
                <a:moveTo>
                  <a:pt x="0" y="0"/>
                </a:moveTo>
                <a:lnTo>
                  <a:pt x="301565" y="18036"/>
                </a:lnTo>
                <a:lnTo>
                  <a:pt x="579399" y="53352"/>
                </a:lnTo>
                <a:lnTo>
                  <a:pt x="833502" y="105492"/>
                </a:lnTo>
                <a:lnTo>
                  <a:pt x="1063735" y="174911"/>
                </a:lnTo>
                <a:lnTo>
                  <a:pt x="1270376" y="261306"/>
                </a:lnTo>
                <a:lnTo>
                  <a:pt x="1453286" y="364677"/>
                </a:lnTo>
                <a:lnTo>
                  <a:pt x="1612326" y="485175"/>
                </a:lnTo>
                <a:lnTo>
                  <a:pt x="1747635" y="622801"/>
                </a:lnTo>
                <a:lnTo>
                  <a:pt x="1859213" y="777403"/>
                </a:lnTo>
                <a:lnTo>
                  <a:pt x="1947059" y="949132"/>
                </a:lnTo>
                <a:lnTo>
                  <a:pt x="2011175" y="1137836"/>
                </a:lnTo>
              </a:path>
            </a:pathLst>
          </a:custGeom>
          <a:ln w="3562">
            <a:solidFill>
              <a:srgbClr val="000000"/>
            </a:solidFill>
          </a:ln>
        </p:spPr>
        <p:txBody>
          <a:bodyPr wrap="square" lIns="0" tIns="0" rIns="0" bIns="0" rtlCol="0"/>
          <a:lstStyle/>
          <a:p>
            <a:endParaRPr/>
          </a:p>
        </p:txBody>
      </p:sp>
      <p:sp>
        <p:nvSpPr>
          <p:cNvPr id="16" name="object 16"/>
          <p:cNvSpPr/>
          <p:nvPr/>
        </p:nvSpPr>
        <p:spPr>
          <a:xfrm>
            <a:off x="6403962" y="1731832"/>
            <a:ext cx="57785" cy="62230"/>
          </a:xfrm>
          <a:custGeom>
            <a:avLst/>
            <a:gdLst/>
            <a:ahLst/>
            <a:cxnLst/>
            <a:rect l="l" t="t" r="r" b="b"/>
            <a:pathLst>
              <a:path w="57785" h="62230">
                <a:moveTo>
                  <a:pt x="57315" y="0"/>
                </a:moveTo>
                <a:lnTo>
                  <a:pt x="0" y="29404"/>
                </a:lnTo>
                <a:lnTo>
                  <a:pt x="55927" y="61840"/>
                </a:lnTo>
                <a:lnTo>
                  <a:pt x="51265" y="46572"/>
                </a:lnTo>
                <a:lnTo>
                  <a:pt x="49960" y="30749"/>
                </a:lnTo>
                <a:lnTo>
                  <a:pt x="51985" y="15012"/>
                </a:lnTo>
                <a:lnTo>
                  <a:pt x="57315" y="0"/>
                </a:lnTo>
                <a:close/>
              </a:path>
            </a:pathLst>
          </a:custGeom>
          <a:solidFill>
            <a:srgbClr val="000000"/>
          </a:solidFill>
        </p:spPr>
        <p:txBody>
          <a:bodyPr wrap="square" lIns="0" tIns="0" rIns="0" bIns="0" rtlCol="0"/>
          <a:lstStyle/>
          <a:p>
            <a:endParaRPr/>
          </a:p>
        </p:txBody>
      </p:sp>
      <p:sp>
        <p:nvSpPr>
          <p:cNvPr id="17" name="object 17"/>
          <p:cNvSpPr/>
          <p:nvPr/>
        </p:nvSpPr>
        <p:spPr>
          <a:xfrm>
            <a:off x="8427071" y="2877703"/>
            <a:ext cx="55244" cy="67945"/>
          </a:xfrm>
          <a:custGeom>
            <a:avLst/>
            <a:gdLst/>
            <a:ahLst/>
            <a:cxnLst/>
            <a:rect l="l" t="t" r="r" b="b"/>
            <a:pathLst>
              <a:path w="55245" h="67944">
                <a:moveTo>
                  <a:pt x="0" y="16218"/>
                </a:moveTo>
                <a:lnTo>
                  <a:pt x="42188" y="67751"/>
                </a:lnTo>
                <a:lnTo>
                  <a:pt x="51448" y="17520"/>
                </a:lnTo>
                <a:lnTo>
                  <a:pt x="14710" y="17520"/>
                </a:lnTo>
                <a:lnTo>
                  <a:pt x="0" y="16218"/>
                </a:lnTo>
                <a:close/>
              </a:path>
              <a:path w="55245" h="67944">
                <a:moveTo>
                  <a:pt x="54678" y="0"/>
                </a:moveTo>
                <a:lnTo>
                  <a:pt x="42622" y="9269"/>
                </a:lnTo>
                <a:lnTo>
                  <a:pt x="29108" y="15157"/>
                </a:lnTo>
                <a:lnTo>
                  <a:pt x="14710" y="17520"/>
                </a:lnTo>
                <a:lnTo>
                  <a:pt x="51448" y="17520"/>
                </a:lnTo>
                <a:lnTo>
                  <a:pt x="54678" y="0"/>
                </a:lnTo>
                <a:close/>
              </a:path>
            </a:pathLst>
          </a:custGeom>
          <a:solidFill>
            <a:srgbClr val="000000"/>
          </a:solidFill>
        </p:spPr>
        <p:txBody>
          <a:bodyPr wrap="square" lIns="0" tIns="0" rIns="0" bIns="0" rtlCol="0"/>
          <a:lstStyle/>
          <a:p>
            <a:endParaRPr/>
          </a:p>
        </p:txBody>
      </p:sp>
      <p:sp>
        <p:nvSpPr>
          <p:cNvPr id="18" name="object 18"/>
          <p:cNvSpPr/>
          <p:nvPr/>
        </p:nvSpPr>
        <p:spPr>
          <a:xfrm>
            <a:off x="3889297" y="1766087"/>
            <a:ext cx="2000250" cy="1151890"/>
          </a:xfrm>
          <a:custGeom>
            <a:avLst/>
            <a:gdLst/>
            <a:ahLst/>
            <a:cxnLst/>
            <a:rect l="l" t="t" r="r" b="b"/>
            <a:pathLst>
              <a:path w="2000250" h="1151889">
                <a:moveTo>
                  <a:pt x="0" y="1151478"/>
                </a:moveTo>
                <a:lnTo>
                  <a:pt x="26506" y="1001878"/>
                </a:lnTo>
                <a:lnTo>
                  <a:pt x="78548" y="861979"/>
                </a:lnTo>
                <a:lnTo>
                  <a:pt x="156125" y="731932"/>
                </a:lnTo>
                <a:lnTo>
                  <a:pt x="259099" y="611585"/>
                </a:lnTo>
                <a:lnTo>
                  <a:pt x="387469" y="500939"/>
                </a:lnTo>
                <a:lnTo>
                  <a:pt x="541513" y="400145"/>
                </a:lnTo>
                <a:lnTo>
                  <a:pt x="720814" y="309051"/>
                </a:lnTo>
                <a:lnTo>
                  <a:pt x="925790" y="227809"/>
                </a:lnTo>
                <a:lnTo>
                  <a:pt x="1156023" y="156268"/>
                </a:lnTo>
                <a:lnTo>
                  <a:pt x="1411930" y="94428"/>
                </a:lnTo>
                <a:lnTo>
                  <a:pt x="1693234" y="42288"/>
                </a:lnTo>
                <a:lnTo>
                  <a:pt x="1999934" y="0"/>
                </a:lnTo>
              </a:path>
            </a:pathLst>
          </a:custGeom>
          <a:ln w="3560">
            <a:solidFill>
              <a:srgbClr val="000000"/>
            </a:solidFill>
          </a:ln>
        </p:spPr>
        <p:txBody>
          <a:bodyPr wrap="square" lIns="0" tIns="0" rIns="0" bIns="0" rtlCol="0"/>
          <a:lstStyle/>
          <a:p>
            <a:endParaRPr/>
          </a:p>
        </p:txBody>
      </p:sp>
      <p:sp>
        <p:nvSpPr>
          <p:cNvPr id="19" name="object 19"/>
          <p:cNvSpPr/>
          <p:nvPr/>
        </p:nvSpPr>
        <p:spPr>
          <a:xfrm>
            <a:off x="3861959" y="2900439"/>
            <a:ext cx="56515" cy="64135"/>
          </a:xfrm>
          <a:custGeom>
            <a:avLst/>
            <a:gdLst/>
            <a:ahLst/>
            <a:cxnLst/>
            <a:rect l="l" t="t" r="r" b="b"/>
            <a:pathLst>
              <a:path w="56514" h="64135">
                <a:moveTo>
                  <a:pt x="0" y="0"/>
                </a:moveTo>
                <a:lnTo>
                  <a:pt x="24286" y="63811"/>
                </a:lnTo>
                <a:lnTo>
                  <a:pt x="53731" y="9473"/>
                </a:lnTo>
                <a:lnTo>
                  <a:pt x="27825" y="9473"/>
                </a:lnTo>
                <a:lnTo>
                  <a:pt x="13509" y="6526"/>
                </a:lnTo>
                <a:lnTo>
                  <a:pt x="0" y="0"/>
                </a:lnTo>
                <a:close/>
              </a:path>
              <a:path w="56514" h="64135">
                <a:moveTo>
                  <a:pt x="56482" y="4395"/>
                </a:moveTo>
                <a:lnTo>
                  <a:pt x="42349" y="8781"/>
                </a:lnTo>
                <a:lnTo>
                  <a:pt x="27825" y="9473"/>
                </a:lnTo>
                <a:lnTo>
                  <a:pt x="53731" y="9473"/>
                </a:lnTo>
                <a:lnTo>
                  <a:pt x="56482" y="4395"/>
                </a:lnTo>
                <a:close/>
              </a:path>
            </a:pathLst>
          </a:custGeom>
          <a:solidFill>
            <a:srgbClr val="000000"/>
          </a:solidFill>
        </p:spPr>
        <p:txBody>
          <a:bodyPr wrap="square" lIns="0" tIns="0" rIns="0" bIns="0" rtlCol="0"/>
          <a:lstStyle/>
          <a:p>
            <a:endParaRPr/>
          </a:p>
        </p:txBody>
      </p:sp>
      <p:sp>
        <p:nvSpPr>
          <p:cNvPr id="20" name="object 20"/>
          <p:cNvSpPr/>
          <p:nvPr/>
        </p:nvSpPr>
        <p:spPr>
          <a:xfrm>
            <a:off x="5872578" y="1736986"/>
            <a:ext cx="59690" cy="61594"/>
          </a:xfrm>
          <a:custGeom>
            <a:avLst/>
            <a:gdLst/>
            <a:ahLst/>
            <a:cxnLst/>
            <a:rect l="l" t="t" r="r" b="b"/>
            <a:pathLst>
              <a:path w="59689" h="61594">
                <a:moveTo>
                  <a:pt x="0" y="0"/>
                </a:moveTo>
                <a:lnTo>
                  <a:pt x="6474" y="14474"/>
                </a:lnTo>
                <a:lnTo>
                  <a:pt x="9645" y="29972"/>
                </a:lnTo>
                <a:lnTo>
                  <a:pt x="9484" y="45868"/>
                </a:lnTo>
                <a:lnTo>
                  <a:pt x="5967" y="61537"/>
                </a:lnTo>
                <a:lnTo>
                  <a:pt x="59258" y="24251"/>
                </a:lnTo>
                <a:lnTo>
                  <a:pt x="0" y="0"/>
                </a:lnTo>
                <a:close/>
              </a:path>
            </a:pathLst>
          </a:custGeom>
          <a:solidFill>
            <a:srgbClr val="000000"/>
          </a:solidFill>
        </p:spPr>
        <p:txBody>
          <a:bodyPr wrap="square" lIns="0" tIns="0" rIns="0" bIns="0" rtlCol="0"/>
          <a:lstStyle/>
          <a:p>
            <a:endParaRPr/>
          </a:p>
        </p:txBody>
      </p:sp>
      <p:sp>
        <p:nvSpPr>
          <p:cNvPr id="21" name="object 21"/>
          <p:cNvSpPr/>
          <p:nvPr/>
        </p:nvSpPr>
        <p:spPr>
          <a:xfrm>
            <a:off x="3923854" y="3418960"/>
            <a:ext cx="4507865" cy="673735"/>
          </a:xfrm>
          <a:custGeom>
            <a:avLst/>
            <a:gdLst/>
            <a:ahLst/>
            <a:cxnLst/>
            <a:rect l="l" t="t" r="r" b="b"/>
            <a:pathLst>
              <a:path w="4507865" h="673735">
                <a:moveTo>
                  <a:pt x="4507658" y="0"/>
                </a:moveTo>
                <a:lnTo>
                  <a:pt x="4129210" y="204316"/>
                </a:lnTo>
                <a:lnTo>
                  <a:pt x="3751178" y="371801"/>
                </a:lnTo>
                <a:lnTo>
                  <a:pt x="3373700" y="502454"/>
                </a:lnTo>
                <a:lnTo>
                  <a:pt x="2996779" y="596276"/>
                </a:lnTo>
                <a:lnTo>
                  <a:pt x="2620273" y="653115"/>
                </a:lnTo>
                <a:lnTo>
                  <a:pt x="2244322" y="673122"/>
                </a:lnTo>
                <a:lnTo>
                  <a:pt x="1869066" y="656298"/>
                </a:lnTo>
                <a:lnTo>
                  <a:pt x="1494226" y="602491"/>
                </a:lnTo>
                <a:lnTo>
                  <a:pt x="1119802" y="512003"/>
                </a:lnTo>
                <a:lnTo>
                  <a:pt x="746072" y="384381"/>
                </a:lnTo>
                <a:lnTo>
                  <a:pt x="372758" y="220079"/>
                </a:lnTo>
                <a:lnTo>
                  <a:pt x="0" y="18794"/>
                </a:lnTo>
              </a:path>
            </a:pathLst>
          </a:custGeom>
          <a:ln w="3630">
            <a:solidFill>
              <a:srgbClr val="000000"/>
            </a:solidFill>
          </a:ln>
        </p:spPr>
        <p:txBody>
          <a:bodyPr wrap="square" lIns="0" tIns="0" rIns="0" bIns="0" rtlCol="0"/>
          <a:lstStyle/>
          <a:p>
            <a:endParaRPr/>
          </a:p>
        </p:txBody>
      </p:sp>
      <p:sp>
        <p:nvSpPr>
          <p:cNvPr id="22" name="object 22"/>
          <p:cNvSpPr/>
          <p:nvPr/>
        </p:nvSpPr>
        <p:spPr>
          <a:xfrm>
            <a:off x="8405976" y="3396678"/>
            <a:ext cx="63500" cy="57150"/>
          </a:xfrm>
          <a:custGeom>
            <a:avLst/>
            <a:gdLst/>
            <a:ahLst/>
            <a:cxnLst/>
            <a:rect l="l" t="t" r="r" b="b"/>
            <a:pathLst>
              <a:path w="63500" h="57150">
                <a:moveTo>
                  <a:pt x="63282" y="0"/>
                </a:moveTo>
                <a:lnTo>
                  <a:pt x="0" y="2273"/>
                </a:lnTo>
                <a:lnTo>
                  <a:pt x="11039" y="12949"/>
                </a:lnTo>
                <a:lnTo>
                  <a:pt x="19411" y="25956"/>
                </a:lnTo>
                <a:lnTo>
                  <a:pt x="24843" y="40724"/>
                </a:lnTo>
                <a:lnTo>
                  <a:pt x="27061" y="56687"/>
                </a:lnTo>
                <a:lnTo>
                  <a:pt x="63282" y="0"/>
                </a:lnTo>
                <a:close/>
              </a:path>
            </a:pathLst>
          </a:custGeom>
          <a:solidFill>
            <a:srgbClr val="000000"/>
          </a:solidFill>
        </p:spPr>
        <p:txBody>
          <a:bodyPr wrap="square" lIns="0" tIns="0" rIns="0" bIns="0" rtlCol="0"/>
          <a:lstStyle/>
          <a:p>
            <a:endParaRPr/>
          </a:p>
        </p:txBody>
      </p:sp>
      <p:sp>
        <p:nvSpPr>
          <p:cNvPr id="23" name="object 23"/>
          <p:cNvSpPr/>
          <p:nvPr/>
        </p:nvSpPr>
        <p:spPr>
          <a:xfrm>
            <a:off x="3886244" y="3415473"/>
            <a:ext cx="63500" cy="57150"/>
          </a:xfrm>
          <a:custGeom>
            <a:avLst/>
            <a:gdLst/>
            <a:ahLst/>
            <a:cxnLst/>
            <a:rect l="l" t="t" r="r" b="b"/>
            <a:pathLst>
              <a:path w="63500" h="57150">
                <a:moveTo>
                  <a:pt x="0" y="0"/>
                </a:moveTo>
                <a:lnTo>
                  <a:pt x="36221" y="56687"/>
                </a:lnTo>
                <a:lnTo>
                  <a:pt x="38439" y="40748"/>
                </a:lnTo>
                <a:lnTo>
                  <a:pt x="43871" y="26032"/>
                </a:lnTo>
                <a:lnTo>
                  <a:pt x="52243" y="13077"/>
                </a:lnTo>
                <a:lnTo>
                  <a:pt x="63282" y="2425"/>
                </a:lnTo>
                <a:lnTo>
                  <a:pt x="0" y="0"/>
                </a:lnTo>
                <a:close/>
              </a:path>
            </a:pathLst>
          </a:custGeom>
          <a:solidFill>
            <a:srgbClr val="000000"/>
          </a:solidFill>
        </p:spPr>
        <p:txBody>
          <a:bodyPr wrap="square" lIns="0" tIns="0" rIns="0" bIns="0" rtlCol="0"/>
          <a:lstStyle/>
          <a:p>
            <a:endParaRPr/>
          </a:p>
        </p:txBody>
      </p:sp>
      <p:sp>
        <p:nvSpPr>
          <p:cNvPr id="24" name="object 24"/>
          <p:cNvSpPr txBox="1"/>
          <p:nvPr/>
        </p:nvSpPr>
        <p:spPr>
          <a:xfrm>
            <a:off x="7621254" y="1887566"/>
            <a:ext cx="358775" cy="107722"/>
          </a:xfrm>
          <a:prstGeom prst="rect">
            <a:avLst/>
          </a:prstGeom>
        </p:spPr>
        <p:txBody>
          <a:bodyPr vert="horz" wrap="square" lIns="0" tIns="0" rIns="0" bIns="0" rtlCol="0">
            <a:spAutoFit/>
          </a:bodyPr>
          <a:lstStyle/>
          <a:p>
            <a:pPr marL="12700"/>
            <a:r>
              <a:rPr sz="700" spc="-45" dirty="0">
                <a:latin typeface="宋体"/>
                <a:cs typeface="宋体"/>
              </a:rPr>
              <a:t>协同促进</a:t>
            </a:r>
            <a:endParaRPr sz="700">
              <a:latin typeface="宋体"/>
              <a:cs typeface="宋体"/>
            </a:endParaRPr>
          </a:p>
        </p:txBody>
      </p:sp>
      <p:sp>
        <p:nvSpPr>
          <p:cNvPr id="25" name="object 25"/>
          <p:cNvSpPr txBox="1"/>
          <p:nvPr/>
        </p:nvSpPr>
        <p:spPr>
          <a:xfrm>
            <a:off x="4385637" y="1943951"/>
            <a:ext cx="358775" cy="107722"/>
          </a:xfrm>
          <a:prstGeom prst="rect">
            <a:avLst/>
          </a:prstGeom>
        </p:spPr>
        <p:txBody>
          <a:bodyPr vert="horz" wrap="square" lIns="0" tIns="0" rIns="0" bIns="0" rtlCol="0">
            <a:spAutoFit/>
          </a:bodyPr>
          <a:lstStyle/>
          <a:p>
            <a:pPr marL="12700"/>
            <a:r>
              <a:rPr sz="700" spc="-45" dirty="0">
                <a:latin typeface="宋体"/>
                <a:cs typeface="宋体"/>
              </a:rPr>
              <a:t>协同促进</a:t>
            </a:r>
            <a:endParaRPr sz="700">
              <a:latin typeface="宋体"/>
              <a:cs typeface="宋体"/>
            </a:endParaRPr>
          </a:p>
        </p:txBody>
      </p:sp>
      <p:sp>
        <p:nvSpPr>
          <p:cNvPr id="26" name="object 26"/>
          <p:cNvSpPr txBox="1"/>
          <p:nvPr/>
        </p:nvSpPr>
        <p:spPr>
          <a:xfrm>
            <a:off x="5998519" y="4116405"/>
            <a:ext cx="358775" cy="107722"/>
          </a:xfrm>
          <a:prstGeom prst="rect">
            <a:avLst/>
          </a:prstGeom>
        </p:spPr>
        <p:txBody>
          <a:bodyPr vert="horz" wrap="square" lIns="0" tIns="0" rIns="0" bIns="0" rtlCol="0">
            <a:spAutoFit/>
          </a:bodyPr>
          <a:lstStyle/>
          <a:p>
            <a:pPr marL="12700"/>
            <a:r>
              <a:rPr sz="700" spc="-45" dirty="0">
                <a:latin typeface="宋体"/>
                <a:cs typeface="宋体"/>
              </a:rPr>
              <a:t>协同促进</a:t>
            </a:r>
            <a:endParaRPr sz="700">
              <a:latin typeface="宋体"/>
              <a:cs typeface="宋体"/>
            </a:endParaRPr>
          </a:p>
        </p:txBody>
      </p:sp>
      <p:sp>
        <p:nvSpPr>
          <p:cNvPr id="27" name="object 27"/>
          <p:cNvSpPr txBox="1"/>
          <p:nvPr/>
        </p:nvSpPr>
        <p:spPr>
          <a:xfrm>
            <a:off x="4937002" y="1413839"/>
            <a:ext cx="692150" cy="150495"/>
          </a:xfrm>
          <a:prstGeom prst="rect">
            <a:avLst/>
          </a:prstGeom>
        </p:spPr>
        <p:txBody>
          <a:bodyPr vert="horz" wrap="square" lIns="0" tIns="0" rIns="0" bIns="0" rtlCol="0">
            <a:spAutoFit/>
          </a:bodyPr>
          <a:lstStyle/>
          <a:p>
            <a:pPr marL="12700"/>
            <a:r>
              <a:rPr sz="950" spc="-80" dirty="0">
                <a:latin typeface="宋体"/>
                <a:cs typeface="宋体"/>
              </a:rPr>
              <a:t>领导安全素质</a:t>
            </a:r>
            <a:endParaRPr sz="950">
              <a:latin typeface="宋体"/>
              <a:cs typeface="宋体"/>
            </a:endParaRPr>
          </a:p>
        </p:txBody>
      </p:sp>
      <p:sp>
        <p:nvSpPr>
          <p:cNvPr id="28" name="object 28"/>
          <p:cNvSpPr txBox="1"/>
          <p:nvPr/>
        </p:nvSpPr>
        <p:spPr>
          <a:xfrm>
            <a:off x="6638425" y="1395044"/>
            <a:ext cx="692150" cy="150495"/>
          </a:xfrm>
          <a:prstGeom prst="rect">
            <a:avLst/>
          </a:prstGeom>
        </p:spPr>
        <p:txBody>
          <a:bodyPr vert="horz" wrap="square" lIns="0" tIns="0" rIns="0" bIns="0" rtlCol="0">
            <a:spAutoFit/>
          </a:bodyPr>
          <a:lstStyle/>
          <a:p>
            <a:pPr marL="12700"/>
            <a:r>
              <a:rPr sz="950" spc="-80" dirty="0">
                <a:latin typeface="宋体"/>
                <a:cs typeface="宋体"/>
              </a:rPr>
              <a:t>成员安全素质</a:t>
            </a:r>
            <a:endParaRPr sz="950">
              <a:latin typeface="宋体"/>
              <a:cs typeface="宋体"/>
            </a:endParaRPr>
          </a:p>
        </p:txBody>
      </p:sp>
      <p:sp>
        <p:nvSpPr>
          <p:cNvPr id="29" name="object 29"/>
          <p:cNvSpPr txBox="1"/>
          <p:nvPr/>
        </p:nvSpPr>
        <p:spPr>
          <a:xfrm>
            <a:off x="5156272" y="4252141"/>
            <a:ext cx="469900" cy="150495"/>
          </a:xfrm>
          <a:prstGeom prst="rect">
            <a:avLst/>
          </a:prstGeom>
        </p:spPr>
        <p:txBody>
          <a:bodyPr vert="horz" wrap="square" lIns="0" tIns="0" rIns="0" bIns="0" rtlCol="0">
            <a:spAutoFit/>
          </a:bodyPr>
          <a:lstStyle/>
          <a:p>
            <a:pPr marL="12700"/>
            <a:r>
              <a:rPr sz="950" spc="-80" dirty="0">
                <a:latin typeface="宋体"/>
                <a:cs typeface="宋体"/>
              </a:rPr>
              <a:t>组织类型</a:t>
            </a:r>
            <a:endParaRPr sz="950">
              <a:latin typeface="宋体"/>
              <a:cs typeface="宋体"/>
            </a:endParaRPr>
          </a:p>
        </p:txBody>
      </p:sp>
      <p:sp>
        <p:nvSpPr>
          <p:cNvPr id="30" name="object 30"/>
          <p:cNvSpPr txBox="1"/>
          <p:nvPr/>
        </p:nvSpPr>
        <p:spPr>
          <a:xfrm>
            <a:off x="7024784" y="4195757"/>
            <a:ext cx="469900" cy="150495"/>
          </a:xfrm>
          <a:prstGeom prst="rect">
            <a:avLst/>
          </a:prstGeom>
        </p:spPr>
        <p:txBody>
          <a:bodyPr vert="horz" wrap="square" lIns="0" tIns="0" rIns="0" bIns="0" rtlCol="0">
            <a:spAutoFit/>
          </a:bodyPr>
          <a:lstStyle/>
          <a:p>
            <a:pPr marL="12700"/>
            <a:r>
              <a:rPr sz="950" spc="-80" dirty="0">
                <a:latin typeface="宋体"/>
                <a:cs typeface="宋体"/>
              </a:rPr>
              <a:t>发展阶段</a:t>
            </a:r>
            <a:endParaRPr sz="950">
              <a:latin typeface="宋体"/>
              <a:cs typeface="宋体"/>
            </a:endParaRPr>
          </a:p>
        </p:txBody>
      </p:sp>
      <p:sp>
        <p:nvSpPr>
          <p:cNvPr id="31" name="object 31"/>
          <p:cNvSpPr txBox="1"/>
          <p:nvPr/>
        </p:nvSpPr>
        <p:spPr>
          <a:xfrm>
            <a:off x="5531946" y="4534213"/>
            <a:ext cx="1468755" cy="150495"/>
          </a:xfrm>
          <a:prstGeom prst="rect">
            <a:avLst/>
          </a:prstGeom>
        </p:spPr>
        <p:txBody>
          <a:bodyPr vert="horz" wrap="square" lIns="0" tIns="0" rIns="0" bIns="0" rtlCol="0">
            <a:spAutoFit/>
          </a:bodyPr>
          <a:lstStyle/>
          <a:p>
            <a:pPr marL="12700"/>
            <a:r>
              <a:rPr sz="950" spc="-80" dirty="0">
                <a:latin typeface="宋体"/>
                <a:cs typeface="宋体"/>
              </a:rPr>
              <a:t>外来安全文化与安全管理思想</a:t>
            </a:r>
            <a:endParaRPr sz="950">
              <a:latin typeface="宋体"/>
              <a:cs typeface="宋体"/>
            </a:endParaRPr>
          </a:p>
        </p:txBody>
      </p:sp>
      <p:sp>
        <p:nvSpPr>
          <p:cNvPr id="32" name="object 32"/>
          <p:cNvSpPr txBox="1"/>
          <p:nvPr/>
        </p:nvSpPr>
        <p:spPr>
          <a:xfrm>
            <a:off x="9161138" y="2403440"/>
            <a:ext cx="136525" cy="878205"/>
          </a:xfrm>
          <a:prstGeom prst="rect">
            <a:avLst/>
          </a:prstGeom>
        </p:spPr>
        <p:txBody>
          <a:bodyPr vert="horz" wrap="square" lIns="0" tIns="0" rIns="0" bIns="0" rtlCol="0">
            <a:spAutoFit/>
          </a:bodyPr>
          <a:lstStyle/>
          <a:p>
            <a:pPr marL="12700" marR="5080" algn="just"/>
            <a:r>
              <a:rPr sz="950" spc="-55" dirty="0">
                <a:latin typeface="宋体"/>
                <a:cs typeface="宋体"/>
              </a:rPr>
              <a:t>其  他  外  部  因  素</a:t>
            </a:r>
            <a:endParaRPr sz="950">
              <a:latin typeface="宋体"/>
              <a:cs typeface="宋体"/>
            </a:endParaRPr>
          </a:p>
        </p:txBody>
      </p:sp>
      <p:sp>
        <p:nvSpPr>
          <p:cNvPr id="33" name="object 33"/>
          <p:cNvSpPr txBox="1"/>
          <p:nvPr/>
        </p:nvSpPr>
        <p:spPr>
          <a:xfrm>
            <a:off x="3043969" y="2469222"/>
            <a:ext cx="458470" cy="878205"/>
          </a:xfrm>
          <a:prstGeom prst="rect">
            <a:avLst/>
          </a:prstGeom>
        </p:spPr>
        <p:txBody>
          <a:bodyPr vert="horz" wrap="square" lIns="0" tIns="0" rIns="0" bIns="0" rtlCol="0">
            <a:spAutoFit/>
          </a:bodyPr>
          <a:lstStyle/>
          <a:p>
            <a:pPr marL="12700">
              <a:tabLst>
                <a:tab pos="334010" algn="l"/>
              </a:tabLst>
            </a:pPr>
            <a:r>
              <a:rPr sz="1425" spc="-120" baseline="2923" dirty="0">
                <a:latin typeface="宋体"/>
                <a:cs typeface="宋体"/>
              </a:rPr>
              <a:t>其	</a:t>
            </a:r>
            <a:r>
              <a:rPr sz="950" spc="-80" dirty="0">
                <a:latin typeface="宋体"/>
                <a:cs typeface="宋体"/>
              </a:rPr>
              <a:t>其</a:t>
            </a:r>
            <a:endParaRPr sz="950">
              <a:latin typeface="宋体"/>
              <a:cs typeface="宋体"/>
            </a:endParaRPr>
          </a:p>
          <a:p>
            <a:pPr marL="12700">
              <a:spcBef>
                <a:spcPts val="5"/>
              </a:spcBef>
              <a:tabLst>
                <a:tab pos="334010" algn="l"/>
              </a:tabLst>
            </a:pPr>
            <a:r>
              <a:rPr sz="1425" spc="-120" baseline="2923" dirty="0">
                <a:latin typeface="宋体"/>
                <a:cs typeface="宋体"/>
              </a:rPr>
              <a:t>他	</a:t>
            </a:r>
            <a:r>
              <a:rPr sz="950" spc="-80" dirty="0">
                <a:latin typeface="宋体"/>
                <a:cs typeface="宋体"/>
              </a:rPr>
              <a:t>他</a:t>
            </a:r>
            <a:endParaRPr sz="950">
              <a:latin typeface="宋体"/>
              <a:cs typeface="宋体"/>
            </a:endParaRPr>
          </a:p>
          <a:p>
            <a:pPr marL="12700">
              <a:spcBef>
                <a:spcPts val="5"/>
              </a:spcBef>
              <a:tabLst>
                <a:tab pos="334010" algn="l"/>
              </a:tabLst>
            </a:pPr>
            <a:r>
              <a:rPr sz="1425" spc="-120" baseline="2923" dirty="0">
                <a:latin typeface="宋体"/>
                <a:cs typeface="宋体"/>
              </a:rPr>
              <a:t>外	</a:t>
            </a:r>
            <a:r>
              <a:rPr sz="950" spc="-80" dirty="0">
                <a:latin typeface="宋体"/>
                <a:cs typeface="宋体"/>
              </a:rPr>
              <a:t>内</a:t>
            </a:r>
            <a:endParaRPr sz="950">
              <a:latin typeface="宋体"/>
              <a:cs typeface="宋体"/>
            </a:endParaRPr>
          </a:p>
          <a:p>
            <a:pPr marL="12700">
              <a:spcBef>
                <a:spcPts val="5"/>
              </a:spcBef>
              <a:tabLst>
                <a:tab pos="334010" algn="l"/>
              </a:tabLst>
            </a:pPr>
            <a:r>
              <a:rPr sz="1425" spc="-120" baseline="2923" dirty="0">
                <a:latin typeface="宋体"/>
                <a:cs typeface="宋体"/>
              </a:rPr>
              <a:t>部	</a:t>
            </a:r>
            <a:r>
              <a:rPr sz="950" spc="-80" dirty="0">
                <a:latin typeface="宋体"/>
                <a:cs typeface="宋体"/>
              </a:rPr>
              <a:t>部</a:t>
            </a:r>
            <a:endParaRPr sz="950">
              <a:latin typeface="宋体"/>
              <a:cs typeface="宋体"/>
            </a:endParaRPr>
          </a:p>
          <a:p>
            <a:pPr marL="12700">
              <a:spcBef>
                <a:spcPts val="5"/>
              </a:spcBef>
              <a:tabLst>
                <a:tab pos="334010" algn="l"/>
              </a:tabLst>
            </a:pPr>
            <a:r>
              <a:rPr sz="1425" spc="-120" baseline="2923" dirty="0">
                <a:latin typeface="宋体"/>
                <a:cs typeface="宋体"/>
              </a:rPr>
              <a:t>因	</a:t>
            </a:r>
            <a:r>
              <a:rPr sz="950" spc="-80" dirty="0">
                <a:latin typeface="宋体"/>
                <a:cs typeface="宋体"/>
              </a:rPr>
              <a:t>因</a:t>
            </a:r>
            <a:endParaRPr sz="950">
              <a:latin typeface="宋体"/>
              <a:cs typeface="宋体"/>
            </a:endParaRPr>
          </a:p>
          <a:p>
            <a:pPr marL="12700">
              <a:spcBef>
                <a:spcPts val="5"/>
              </a:spcBef>
              <a:tabLst>
                <a:tab pos="334010" algn="l"/>
              </a:tabLst>
            </a:pPr>
            <a:r>
              <a:rPr sz="1425" spc="-120" baseline="2923" dirty="0">
                <a:latin typeface="宋体"/>
                <a:cs typeface="宋体"/>
              </a:rPr>
              <a:t>素	</a:t>
            </a:r>
            <a:r>
              <a:rPr sz="950" spc="-80" dirty="0">
                <a:latin typeface="宋体"/>
                <a:cs typeface="宋体"/>
              </a:rPr>
              <a:t>素</a:t>
            </a:r>
            <a:endParaRPr sz="950">
              <a:latin typeface="宋体"/>
              <a:cs typeface="宋体"/>
            </a:endParaRPr>
          </a:p>
        </p:txBody>
      </p:sp>
      <p:sp>
        <p:nvSpPr>
          <p:cNvPr id="34" name="object 34"/>
          <p:cNvSpPr/>
          <p:nvPr/>
        </p:nvSpPr>
        <p:spPr>
          <a:xfrm>
            <a:off x="3822961" y="4388099"/>
            <a:ext cx="398780" cy="579755"/>
          </a:xfrm>
          <a:custGeom>
            <a:avLst/>
            <a:gdLst/>
            <a:ahLst/>
            <a:cxnLst/>
            <a:rect l="l" t="t" r="r" b="b"/>
            <a:pathLst>
              <a:path w="398780" h="579754">
                <a:moveTo>
                  <a:pt x="398710" y="0"/>
                </a:moveTo>
                <a:lnTo>
                  <a:pt x="262013" y="58202"/>
                </a:lnTo>
                <a:lnTo>
                  <a:pt x="153905" y="116405"/>
                </a:lnTo>
                <a:lnTo>
                  <a:pt x="74107" y="174457"/>
                </a:lnTo>
                <a:lnTo>
                  <a:pt x="22759" y="232508"/>
                </a:lnTo>
                <a:lnTo>
                  <a:pt x="0" y="290408"/>
                </a:lnTo>
                <a:lnTo>
                  <a:pt x="5689" y="348459"/>
                </a:lnTo>
                <a:lnTo>
                  <a:pt x="39829" y="406207"/>
                </a:lnTo>
                <a:lnTo>
                  <a:pt x="102418" y="464107"/>
                </a:lnTo>
                <a:lnTo>
                  <a:pt x="193595" y="521855"/>
                </a:lnTo>
                <a:lnTo>
                  <a:pt x="313083" y="579604"/>
                </a:lnTo>
              </a:path>
            </a:pathLst>
          </a:custGeom>
          <a:ln w="21433">
            <a:solidFill>
              <a:srgbClr val="000000"/>
            </a:solidFill>
          </a:ln>
        </p:spPr>
        <p:txBody>
          <a:bodyPr wrap="square" lIns="0" tIns="0" rIns="0" bIns="0" rtlCol="0"/>
          <a:lstStyle/>
          <a:p>
            <a:endParaRPr/>
          </a:p>
        </p:txBody>
      </p:sp>
      <p:sp>
        <p:nvSpPr>
          <p:cNvPr id="35" name="object 35"/>
          <p:cNvSpPr/>
          <p:nvPr/>
        </p:nvSpPr>
        <p:spPr>
          <a:xfrm>
            <a:off x="4099131" y="4912379"/>
            <a:ext cx="102235" cy="93980"/>
          </a:xfrm>
          <a:custGeom>
            <a:avLst/>
            <a:gdLst/>
            <a:ahLst/>
            <a:cxnLst/>
            <a:rect l="l" t="t" r="r" b="b"/>
            <a:pathLst>
              <a:path w="102235" h="93979">
                <a:moveTo>
                  <a:pt x="32196" y="0"/>
                </a:moveTo>
                <a:lnTo>
                  <a:pt x="31947" y="26037"/>
                </a:lnTo>
                <a:lnTo>
                  <a:pt x="26246" y="50973"/>
                </a:lnTo>
                <a:lnTo>
                  <a:pt x="15471" y="73816"/>
                </a:lnTo>
                <a:lnTo>
                  <a:pt x="0" y="93579"/>
                </a:lnTo>
                <a:lnTo>
                  <a:pt x="101863" y="81984"/>
                </a:lnTo>
                <a:lnTo>
                  <a:pt x="32196" y="0"/>
                </a:lnTo>
                <a:close/>
              </a:path>
            </a:pathLst>
          </a:custGeom>
          <a:solidFill>
            <a:srgbClr val="000000"/>
          </a:solidFill>
        </p:spPr>
        <p:txBody>
          <a:bodyPr wrap="square" lIns="0" tIns="0" rIns="0" bIns="0" rtlCol="0"/>
          <a:lstStyle/>
          <a:p>
            <a:endParaRPr/>
          </a:p>
        </p:txBody>
      </p:sp>
      <p:sp>
        <p:nvSpPr>
          <p:cNvPr id="36" name="object 36"/>
          <p:cNvSpPr/>
          <p:nvPr/>
        </p:nvSpPr>
        <p:spPr>
          <a:xfrm>
            <a:off x="8120509" y="4385371"/>
            <a:ext cx="407034" cy="573405"/>
          </a:xfrm>
          <a:custGeom>
            <a:avLst/>
            <a:gdLst/>
            <a:ahLst/>
            <a:cxnLst/>
            <a:rect l="l" t="t" r="r" b="b"/>
            <a:pathLst>
              <a:path w="407034" h="573404">
                <a:moveTo>
                  <a:pt x="0" y="0"/>
                </a:moveTo>
                <a:lnTo>
                  <a:pt x="140443" y="32739"/>
                </a:lnTo>
                <a:lnTo>
                  <a:pt x="251327" y="70934"/>
                </a:lnTo>
                <a:lnTo>
                  <a:pt x="332651" y="114587"/>
                </a:lnTo>
                <a:lnTo>
                  <a:pt x="384415" y="163695"/>
                </a:lnTo>
                <a:lnTo>
                  <a:pt x="406759" y="218260"/>
                </a:lnTo>
                <a:lnTo>
                  <a:pt x="399542" y="278434"/>
                </a:lnTo>
                <a:lnTo>
                  <a:pt x="362766" y="343912"/>
                </a:lnTo>
                <a:lnTo>
                  <a:pt x="296569" y="414847"/>
                </a:lnTo>
                <a:lnTo>
                  <a:pt x="200812" y="491238"/>
                </a:lnTo>
                <a:lnTo>
                  <a:pt x="75495" y="573238"/>
                </a:lnTo>
              </a:path>
            </a:pathLst>
          </a:custGeom>
          <a:ln w="21459">
            <a:solidFill>
              <a:srgbClr val="000000"/>
            </a:solidFill>
          </a:ln>
        </p:spPr>
        <p:txBody>
          <a:bodyPr wrap="square" lIns="0" tIns="0" rIns="0" bIns="0" rtlCol="0"/>
          <a:lstStyle/>
          <a:p>
            <a:endParaRPr/>
          </a:p>
        </p:txBody>
      </p:sp>
      <p:sp>
        <p:nvSpPr>
          <p:cNvPr id="37" name="object 37"/>
          <p:cNvSpPr/>
          <p:nvPr/>
        </p:nvSpPr>
        <p:spPr>
          <a:xfrm>
            <a:off x="8134804" y="4902982"/>
            <a:ext cx="102870" cy="91440"/>
          </a:xfrm>
          <a:custGeom>
            <a:avLst/>
            <a:gdLst/>
            <a:ahLst/>
            <a:cxnLst/>
            <a:rect l="l" t="t" r="r" b="b"/>
            <a:pathLst>
              <a:path w="102870" h="91439">
                <a:moveTo>
                  <a:pt x="59119" y="0"/>
                </a:moveTo>
                <a:lnTo>
                  <a:pt x="0" y="91381"/>
                </a:lnTo>
                <a:lnTo>
                  <a:pt x="102418" y="88138"/>
                </a:lnTo>
                <a:lnTo>
                  <a:pt x="84665" y="70774"/>
                </a:lnTo>
                <a:lnTo>
                  <a:pt x="71245" y="49667"/>
                </a:lnTo>
                <a:lnTo>
                  <a:pt x="62586" y="25760"/>
                </a:lnTo>
                <a:lnTo>
                  <a:pt x="59119" y="0"/>
                </a:lnTo>
                <a:close/>
              </a:path>
            </a:pathLst>
          </a:custGeom>
          <a:solidFill>
            <a:srgbClr val="000000"/>
          </a:solidFill>
        </p:spPr>
        <p:txBody>
          <a:bodyPr wrap="square" lIns="0" tIns="0" rIns="0" bIns="0" rtlCol="0"/>
          <a:lstStyle/>
          <a:p>
            <a:endParaRPr/>
          </a:p>
        </p:txBody>
      </p:sp>
      <p:sp>
        <p:nvSpPr>
          <p:cNvPr id="38" name="object 38"/>
          <p:cNvSpPr/>
          <p:nvPr/>
        </p:nvSpPr>
        <p:spPr>
          <a:xfrm>
            <a:off x="3414218" y="4994364"/>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solidFill>
            <a:srgbClr val="FFFFFF"/>
          </a:solidFill>
        </p:spPr>
        <p:txBody>
          <a:bodyPr wrap="square" lIns="0" tIns="0" rIns="0" bIns="0" rtlCol="0"/>
          <a:lstStyle/>
          <a:p>
            <a:endParaRPr/>
          </a:p>
        </p:txBody>
      </p:sp>
      <p:sp>
        <p:nvSpPr>
          <p:cNvPr id="39" name="object 39"/>
          <p:cNvSpPr/>
          <p:nvPr/>
        </p:nvSpPr>
        <p:spPr>
          <a:xfrm>
            <a:off x="3414218" y="4994364"/>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40" name="object 40"/>
          <p:cNvSpPr txBox="1"/>
          <p:nvPr/>
        </p:nvSpPr>
        <p:spPr>
          <a:xfrm>
            <a:off x="3744204" y="5022875"/>
            <a:ext cx="913765" cy="150495"/>
          </a:xfrm>
          <a:prstGeom prst="rect">
            <a:avLst/>
          </a:prstGeom>
        </p:spPr>
        <p:txBody>
          <a:bodyPr vert="horz" wrap="square" lIns="0" tIns="0" rIns="0" bIns="0" rtlCol="0">
            <a:spAutoFit/>
          </a:bodyPr>
          <a:lstStyle/>
          <a:p>
            <a:pPr marL="12700"/>
            <a:r>
              <a:rPr sz="950" spc="-80" dirty="0">
                <a:latin typeface="宋体"/>
                <a:cs typeface="宋体"/>
              </a:rPr>
              <a:t>组织安全发展活力</a:t>
            </a:r>
            <a:endParaRPr sz="950">
              <a:latin typeface="宋体"/>
              <a:cs typeface="宋体"/>
            </a:endParaRPr>
          </a:p>
        </p:txBody>
      </p:sp>
      <p:sp>
        <p:nvSpPr>
          <p:cNvPr id="41" name="object 41"/>
          <p:cNvSpPr/>
          <p:nvPr/>
        </p:nvSpPr>
        <p:spPr>
          <a:xfrm>
            <a:off x="7348071" y="4994364"/>
            <a:ext cx="1574165" cy="226060"/>
          </a:xfrm>
          <a:custGeom>
            <a:avLst/>
            <a:gdLst/>
            <a:ahLst/>
            <a:cxnLst/>
            <a:rect l="l" t="t" r="r" b="b"/>
            <a:pathLst>
              <a:path w="1574165"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42" name="object 42"/>
          <p:cNvSpPr txBox="1"/>
          <p:nvPr/>
        </p:nvSpPr>
        <p:spPr>
          <a:xfrm>
            <a:off x="7566992" y="5022875"/>
            <a:ext cx="1136015" cy="150495"/>
          </a:xfrm>
          <a:prstGeom prst="rect">
            <a:avLst/>
          </a:prstGeom>
        </p:spPr>
        <p:txBody>
          <a:bodyPr vert="horz" wrap="square" lIns="0" tIns="0" rIns="0" bIns="0" rtlCol="0">
            <a:spAutoFit/>
          </a:bodyPr>
          <a:lstStyle/>
          <a:p>
            <a:pPr marL="12700"/>
            <a:r>
              <a:rPr sz="950" spc="-80" dirty="0">
                <a:latin typeface="宋体"/>
                <a:cs typeface="宋体"/>
              </a:rPr>
              <a:t>现代组织安全管理架构</a:t>
            </a:r>
            <a:endParaRPr sz="950">
              <a:latin typeface="宋体"/>
              <a:cs typeface="宋体"/>
            </a:endParaRPr>
          </a:p>
        </p:txBody>
      </p:sp>
      <p:sp>
        <p:nvSpPr>
          <p:cNvPr id="43" name="object 43"/>
          <p:cNvSpPr txBox="1"/>
          <p:nvPr/>
        </p:nvSpPr>
        <p:spPr>
          <a:xfrm>
            <a:off x="3864108" y="4632046"/>
            <a:ext cx="192405" cy="107722"/>
          </a:xfrm>
          <a:prstGeom prst="rect">
            <a:avLst/>
          </a:prstGeom>
        </p:spPr>
        <p:txBody>
          <a:bodyPr vert="horz" wrap="square" lIns="0" tIns="0" rIns="0" bIns="0" rtlCol="0">
            <a:spAutoFit/>
          </a:bodyPr>
          <a:lstStyle/>
          <a:p>
            <a:pPr marL="12700"/>
            <a:r>
              <a:rPr sz="700" spc="-45" dirty="0">
                <a:latin typeface="宋体"/>
                <a:cs typeface="宋体"/>
              </a:rPr>
              <a:t>保持</a:t>
            </a:r>
            <a:endParaRPr sz="700">
              <a:latin typeface="宋体"/>
              <a:cs typeface="宋体"/>
            </a:endParaRPr>
          </a:p>
        </p:txBody>
      </p:sp>
      <p:sp>
        <p:nvSpPr>
          <p:cNvPr id="44" name="object 44"/>
          <p:cNvSpPr txBox="1"/>
          <p:nvPr/>
        </p:nvSpPr>
        <p:spPr>
          <a:xfrm>
            <a:off x="8279896" y="4575662"/>
            <a:ext cx="192405" cy="107722"/>
          </a:xfrm>
          <a:prstGeom prst="rect">
            <a:avLst/>
          </a:prstGeom>
        </p:spPr>
        <p:txBody>
          <a:bodyPr vert="horz" wrap="square" lIns="0" tIns="0" rIns="0" bIns="0" rtlCol="0">
            <a:spAutoFit/>
          </a:bodyPr>
          <a:lstStyle/>
          <a:p>
            <a:pPr marL="12700"/>
            <a:r>
              <a:rPr sz="700" spc="-45" dirty="0">
                <a:latin typeface="宋体"/>
                <a:cs typeface="宋体"/>
              </a:rPr>
              <a:t>构建</a:t>
            </a:r>
            <a:endParaRPr sz="700">
              <a:latin typeface="宋体"/>
              <a:cs typeface="宋体"/>
            </a:endParaRPr>
          </a:p>
        </p:txBody>
      </p:sp>
      <p:sp>
        <p:nvSpPr>
          <p:cNvPr id="45" name="object 45"/>
          <p:cNvSpPr/>
          <p:nvPr/>
        </p:nvSpPr>
        <p:spPr>
          <a:xfrm>
            <a:off x="8422214" y="3711490"/>
            <a:ext cx="422909" cy="420370"/>
          </a:xfrm>
          <a:custGeom>
            <a:avLst/>
            <a:gdLst/>
            <a:ahLst/>
            <a:cxnLst/>
            <a:rect l="l" t="t" r="r" b="b"/>
            <a:pathLst>
              <a:path w="422909" h="420370">
                <a:moveTo>
                  <a:pt x="422441" y="420000"/>
                </a:moveTo>
                <a:lnTo>
                  <a:pt x="0" y="0"/>
                </a:lnTo>
                <a:lnTo>
                  <a:pt x="0" y="0"/>
                </a:lnTo>
              </a:path>
            </a:pathLst>
          </a:custGeom>
          <a:ln w="21781">
            <a:solidFill>
              <a:srgbClr val="000000"/>
            </a:solidFill>
          </a:ln>
        </p:spPr>
        <p:txBody>
          <a:bodyPr wrap="square" lIns="0" tIns="0" rIns="0" bIns="0" rtlCol="0"/>
          <a:lstStyle/>
          <a:p>
            <a:endParaRPr/>
          </a:p>
        </p:txBody>
      </p:sp>
      <p:sp>
        <p:nvSpPr>
          <p:cNvPr id="46" name="object 46"/>
          <p:cNvSpPr/>
          <p:nvPr/>
        </p:nvSpPr>
        <p:spPr>
          <a:xfrm>
            <a:off x="8370865" y="3660412"/>
            <a:ext cx="99060" cy="104775"/>
          </a:xfrm>
          <a:custGeom>
            <a:avLst/>
            <a:gdLst/>
            <a:ahLst/>
            <a:cxnLst/>
            <a:rect l="l" t="t" r="r" b="b"/>
            <a:pathLst>
              <a:path w="99059" h="104775">
                <a:moveTo>
                  <a:pt x="0" y="0"/>
                </a:moveTo>
                <a:lnTo>
                  <a:pt x="36915" y="104431"/>
                </a:lnTo>
                <a:lnTo>
                  <a:pt x="46015" y="80320"/>
                </a:lnTo>
                <a:lnTo>
                  <a:pt x="59761" y="59434"/>
                </a:lnTo>
                <a:lnTo>
                  <a:pt x="77488" y="42555"/>
                </a:lnTo>
                <a:lnTo>
                  <a:pt x="98532" y="30465"/>
                </a:lnTo>
                <a:lnTo>
                  <a:pt x="0" y="0"/>
                </a:lnTo>
                <a:close/>
              </a:path>
            </a:pathLst>
          </a:custGeom>
          <a:solidFill>
            <a:srgbClr val="000000"/>
          </a:solidFill>
        </p:spPr>
        <p:txBody>
          <a:bodyPr wrap="square" lIns="0" tIns="0" rIns="0" bIns="0" rtlCol="0"/>
          <a:lstStyle/>
          <a:p>
            <a:endParaRPr/>
          </a:p>
        </p:txBody>
      </p:sp>
      <p:sp>
        <p:nvSpPr>
          <p:cNvPr id="47" name="object 47"/>
          <p:cNvSpPr/>
          <p:nvPr/>
        </p:nvSpPr>
        <p:spPr>
          <a:xfrm>
            <a:off x="3335544" y="3569772"/>
            <a:ext cx="424180" cy="419100"/>
          </a:xfrm>
          <a:custGeom>
            <a:avLst/>
            <a:gdLst/>
            <a:ahLst/>
            <a:cxnLst/>
            <a:rect l="l" t="t" r="r" b="b"/>
            <a:pathLst>
              <a:path w="424180" h="419100">
                <a:moveTo>
                  <a:pt x="0" y="418788"/>
                </a:moveTo>
                <a:lnTo>
                  <a:pt x="423898" y="0"/>
                </a:lnTo>
                <a:lnTo>
                  <a:pt x="423898" y="0"/>
                </a:lnTo>
              </a:path>
            </a:pathLst>
          </a:custGeom>
          <a:ln w="21787">
            <a:solidFill>
              <a:srgbClr val="000000"/>
            </a:solidFill>
          </a:ln>
        </p:spPr>
        <p:txBody>
          <a:bodyPr wrap="square" lIns="0" tIns="0" rIns="0" bIns="0" rtlCol="0"/>
          <a:lstStyle/>
          <a:p>
            <a:endParaRPr/>
          </a:p>
        </p:txBody>
      </p:sp>
      <p:sp>
        <p:nvSpPr>
          <p:cNvPr id="48" name="object 48"/>
          <p:cNvSpPr/>
          <p:nvPr/>
        </p:nvSpPr>
        <p:spPr>
          <a:xfrm>
            <a:off x="3712216" y="3518997"/>
            <a:ext cx="99060" cy="104139"/>
          </a:xfrm>
          <a:custGeom>
            <a:avLst/>
            <a:gdLst/>
            <a:ahLst/>
            <a:cxnLst/>
            <a:rect l="l" t="t" r="r" b="b"/>
            <a:pathLst>
              <a:path w="99060" h="104139">
                <a:moveTo>
                  <a:pt x="98643" y="0"/>
                </a:moveTo>
                <a:lnTo>
                  <a:pt x="0" y="30010"/>
                </a:lnTo>
                <a:lnTo>
                  <a:pt x="21053" y="42209"/>
                </a:lnTo>
                <a:lnTo>
                  <a:pt x="38738" y="59169"/>
                </a:lnTo>
                <a:lnTo>
                  <a:pt x="52413" y="80078"/>
                </a:lnTo>
                <a:lnTo>
                  <a:pt x="61437" y="104128"/>
                </a:lnTo>
                <a:lnTo>
                  <a:pt x="98643" y="0"/>
                </a:lnTo>
                <a:close/>
              </a:path>
            </a:pathLst>
          </a:custGeom>
          <a:solidFill>
            <a:srgbClr val="000000"/>
          </a:solidFill>
        </p:spPr>
        <p:txBody>
          <a:bodyPr wrap="square" lIns="0" tIns="0" rIns="0" bIns="0" rtlCol="0"/>
          <a:lstStyle/>
          <a:p>
            <a:endParaRPr/>
          </a:p>
        </p:txBody>
      </p:sp>
      <p:sp>
        <p:nvSpPr>
          <p:cNvPr id="49" name="object 49"/>
          <p:cNvSpPr/>
          <p:nvPr/>
        </p:nvSpPr>
        <p:spPr>
          <a:xfrm>
            <a:off x="8422352" y="1663929"/>
            <a:ext cx="411480" cy="406400"/>
          </a:xfrm>
          <a:custGeom>
            <a:avLst/>
            <a:gdLst/>
            <a:ahLst/>
            <a:cxnLst/>
            <a:rect l="l" t="t" r="r" b="b"/>
            <a:pathLst>
              <a:path w="411479" h="406400">
                <a:moveTo>
                  <a:pt x="411338" y="0"/>
                </a:moveTo>
                <a:lnTo>
                  <a:pt x="0" y="406359"/>
                </a:lnTo>
                <a:lnTo>
                  <a:pt x="0" y="406359"/>
                </a:lnTo>
              </a:path>
            </a:pathLst>
          </a:custGeom>
          <a:ln w="21787">
            <a:solidFill>
              <a:srgbClr val="000000"/>
            </a:solidFill>
          </a:ln>
        </p:spPr>
        <p:txBody>
          <a:bodyPr wrap="square" lIns="0" tIns="0" rIns="0" bIns="0" rtlCol="0"/>
          <a:lstStyle/>
          <a:p>
            <a:endParaRPr/>
          </a:p>
        </p:txBody>
      </p:sp>
      <p:sp>
        <p:nvSpPr>
          <p:cNvPr id="50" name="object 50"/>
          <p:cNvSpPr/>
          <p:nvPr/>
        </p:nvSpPr>
        <p:spPr>
          <a:xfrm>
            <a:off x="8370865" y="2016937"/>
            <a:ext cx="99060" cy="104139"/>
          </a:xfrm>
          <a:custGeom>
            <a:avLst/>
            <a:gdLst/>
            <a:ahLst/>
            <a:cxnLst/>
            <a:rect l="l" t="t" r="r" b="b"/>
            <a:pathLst>
              <a:path w="99059" h="104139">
                <a:moveTo>
                  <a:pt x="37192" y="0"/>
                </a:moveTo>
                <a:lnTo>
                  <a:pt x="0" y="104128"/>
                </a:lnTo>
                <a:lnTo>
                  <a:pt x="98671" y="74117"/>
                </a:lnTo>
                <a:lnTo>
                  <a:pt x="77648" y="61940"/>
                </a:lnTo>
                <a:lnTo>
                  <a:pt x="59969" y="45016"/>
                </a:lnTo>
                <a:lnTo>
                  <a:pt x="46271" y="24113"/>
                </a:lnTo>
                <a:lnTo>
                  <a:pt x="37192" y="0"/>
                </a:lnTo>
                <a:close/>
              </a:path>
            </a:pathLst>
          </a:custGeom>
          <a:solidFill>
            <a:srgbClr val="000000"/>
          </a:solidFill>
        </p:spPr>
        <p:txBody>
          <a:bodyPr wrap="square" lIns="0" tIns="0" rIns="0" bIns="0" rtlCol="0"/>
          <a:lstStyle/>
          <a:p>
            <a:endParaRPr/>
          </a:p>
        </p:txBody>
      </p:sp>
      <p:sp>
        <p:nvSpPr>
          <p:cNvPr id="51" name="object 51"/>
          <p:cNvSpPr/>
          <p:nvPr/>
        </p:nvSpPr>
        <p:spPr>
          <a:xfrm>
            <a:off x="3414218" y="1735925"/>
            <a:ext cx="422909" cy="420370"/>
          </a:xfrm>
          <a:custGeom>
            <a:avLst/>
            <a:gdLst/>
            <a:ahLst/>
            <a:cxnLst/>
            <a:rect l="l" t="t" r="r" b="b"/>
            <a:pathLst>
              <a:path w="422910" h="420369">
                <a:moveTo>
                  <a:pt x="0" y="0"/>
                </a:moveTo>
                <a:lnTo>
                  <a:pt x="422482" y="420152"/>
                </a:lnTo>
                <a:lnTo>
                  <a:pt x="422482" y="420152"/>
                </a:lnTo>
              </a:path>
            </a:pathLst>
          </a:custGeom>
          <a:ln w="21781">
            <a:solidFill>
              <a:srgbClr val="000000"/>
            </a:solidFill>
          </a:ln>
        </p:spPr>
        <p:txBody>
          <a:bodyPr wrap="square" lIns="0" tIns="0" rIns="0" bIns="0" rtlCol="0"/>
          <a:lstStyle/>
          <a:p>
            <a:endParaRPr/>
          </a:p>
        </p:txBody>
      </p:sp>
      <p:sp>
        <p:nvSpPr>
          <p:cNvPr id="52" name="object 52"/>
          <p:cNvSpPr/>
          <p:nvPr/>
        </p:nvSpPr>
        <p:spPr>
          <a:xfrm>
            <a:off x="3789474" y="2102725"/>
            <a:ext cx="99060" cy="104775"/>
          </a:xfrm>
          <a:custGeom>
            <a:avLst/>
            <a:gdLst/>
            <a:ahLst/>
            <a:cxnLst/>
            <a:rect l="l" t="t" r="r" b="b"/>
            <a:pathLst>
              <a:path w="99060" h="104775">
                <a:moveTo>
                  <a:pt x="61659" y="0"/>
                </a:moveTo>
                <a:lnTo>
                  <a:pt x="52565" y="24026"/>
                </a:lnTo>
                <a:lnTo>
                  <a:pt x="38828" y="44883"/>
                </a:lnTo>
                <a:lnTo>
                  <a:pt x="21091" y="61790"/>
                </a:lnTo>
                <a:lnTo>
                  <a:pt x="0" y="73966"/>
                </a:lnTo>
                <a:lnTo>
                  <a:pt x="98574" y="104280"/>
                </a:lnTo>
                <a:lnTo>
                  <a:pt x="61659" y="0"/>
                </a:lnTo>
                <a:close/>
              </a:path>
            </a:pathLst>
          </a:custGeom>
          <a:solidFill>
            <a:srgbClr val="000000"/>
          </a:solidFill>
        </p:spPr>
        <p:txBody>
          <a:bodyPr wrap="square" lIns="0" tIns="0" rIns="0" bIns="0" rtlCol="0"/>
          <a:lstStyle/>
          <a:p>
            <a:endParaRPr/>
          </a:p>
        </p:txBody>
      </p:sp>
      <p:sp>
        <p:nvSpPr>
          <p:cNvPr id="53" name="object 53"/>
          <p:cNvSpPr/>
          <p:nvPr/>
        </p:nvSpPr>
        <p:spPr>
          <a:xfrm>
            <a:off x="5057118" y="5107147"/>
            <a:ext cx="2221865" cy="0"/>
          </a:xfrm>
          <a:custGeom>
            <a:avLst/>
            <a:gdLst/>
            <a:ahLst/>
            <a:cxnLst/>
            <a:rect l="l" t="t" r="r" b="b"/>
            <a:pathLst>
              <a:path w="2221865">
                <a:moveTo>
                  <a:pt x="0" y="0"/>
                </a:moveTo>
                <a:lnTo>
                  <a:pt x="2221702" y="0"/>
                </a:lnTo>
                <a:lnTo>
                  <a:pt x="2221702" y="0"/>
                </a:lnTo>
              </a:path>
            </a:pathLst>
          </a:custGeom>
          <a:ln w="22735">
            <a:solidFill>
              <a:srgbClr val="000000"/>
            </a:solidFill>
          </a:ln>
        </p:spPr>
        <p:txBody>
          <a:bodyPr wrap="square" lIns="0" tIns="0" rIns="0" bIns="0" rtlCol="0"/>
          <a:lstStyle/>
          <a:p>
            <a:endParaRPr/>
          </a:p>
        </p:txBody>
      </p:sp>
      <p:sp>
        <p:nvSpPr>
          <p:cNvPr id="54" name="object 54"/>
          <p:cNvSpPr/>
          <p:nvPr/>
        </p:nvSpPr>
        <p:spPr>
          <a:xfrm>
            <a:off x="4987729" y="5057129"/>
            <a:ext cx="92075" cy="100330"/>
          </a:xfrm>
          <a:custGeom>
            <a:avLst/>
            <a:gdLst/>
            <a:ahLst/>
            <a:cxnLst/>
            <a:rect l="l" t="t" r="r" b="b"/>
            <a:pathLst>
              <a:path w="92075" h="100329">
                <a:moveTo>
                  <a:pt x="91593" y="0"/>
                </a:moveTo>
                <a:lnTo>
                  <a:pt x="0" y="50018"/>
                </a:lnTo>
                <a:lnTo>
                  <a:pt x="91593" y="100036"/>
                </a:lnTo>
                <a:lnTo>
                  <a:pt x="83475" y="75553"/>
                </a:lnTo>
                <a:lnTo>
                  <a:pt x="80769" y="50018"/>
                </a:lnTo>
                <a:lnTo>
                  <a:pt x="83475" y="24491"/>
                </a:lnTo>
                <a:lnTo>
                  <a:pt x="91593" y="0"/>
                </a:lnTo>
                <a:close/>
              </a:path>
            </a:pathLst>
          </a:custGeom>
          <a:solidFill>
            <a:srgbClr val="000000"/>
          </a:solidFill>
        </p:spPr>
        <p:txBody>
          <a:bodyPr wrap="square" lIns="0" tIns="0" rIns="0" bIns="0" rtlCol="0"/>
          <a:lstStyle/>
          <a:p>
            <a:endParaRPr/>
          </a:p>
        </p:txBody>
      </p:sp>
      <p:sp>
        <p:nvSpPr>
          <p:cNvPr id="55" name="object 55"/>
          <p:cNvSpPr/>
          <p:nvPr/>
        </p:nvSpPr>
        <p:spPr>
          <a:xfrm>
            <a:off x="7256477" y="5057129"/>
            <a:ext cx="92075" cy="100330"/>
          </a:xfrm>
          <a:custGeom>
            <a:avLst/>
            <a:gdLst/>
            <a:ahLst/>
            <a:cxnLst/>
            <a:rect l="l" t="t" r="r" b="b"/>
            <a:pathLst>
              <a:path w="92075" h="100329">
                <a:moveTo>
                  <a:pt x="0" y="0"/>
                </a:moveTo>
                <a:lnTo>
                  <a:pt x="8118" y="24491"/>
                </a:lnTo>
                <a:lnTo>
                  <a:pt x="10824" y="50023"/>
                </a:lnTo>
                <a:lnTo>
                  <a:pt x="8118" y="75553"/>
                </a:lnTo>
                <a:lnTo>
                  <a:pt x="0" y="100036"/>
                </a:lnTo>
                <a:lnTo>
                  <a:pt x="91593" y="50018"/>
                </a:lnTo>
                <a:lnTo>
                  <a:pt x="0" y="0"/>
                </a:lnTo>
                <a:close/>
              </a:path>
            </a:pathLst>
          </a:custGeom>
          <a:solidFill>
            <a:srgbClr val="000000"/>
          </a:solidFill>
        </p:spPr>
        <p:txBody>
          <a:bodyPr wrap="square" lIns="0" tIns="0" rIns="0" bIns="0" rtlCol="0"/>
          <a:lstStyle/>
          <a:p>
            <a:endParaRPr/>
          </a:p>
        </p:txBody>
      </p:sp>
      <p:sp>
        <p:nvSpPr>
          <p:cNvPr id="56" name="object 56"/>
          <p:cNvSpPr txBox="1"/>
          <p:nvPr/>
        </p:nvSpPr>
        <p:spPr>
          <a:xfrm>
            <a:off x="5067177" y="816581"/>
            <a:ext cx="2397760" cy="409575"/>
          </a:xfrm>
          <a:prstGeom prst="rect">
            <a:avLst/>
          </a:prstGeom>
        </p:spPr>
        <p:txBody>
          <a:bodyPr vert="horz" wrap="square" lIns="0" tIns="0" rIns="0" bIns="0" rtlCol="0">
            <a:spAutoFit/>
          </a:bodyPr>
          <a:lstStyle/>
          <a:p>
            <a:pPr marL="12700"/>
            <a:r>
              <a:rPr sz="1200" spc="-110" dirty="0">
                <a:latin typeface="宋体"/>
                <a:cs typeface="宋体"/>
              </a:rPr>
              <a:t>统  一  协  同  的  共  生  关  </a:t>
            </a:r>
            <a:r>
              <a:rPr sz="1200" spc="225" dirty="0">
                <a:latin typeface="宋体"/>
                <a:cs typeface="宋体"/>
              </a:rPr>
              <a:t> </a:t>
            </a:r>
            <a:r>
              <a:rPr sz="1200" spc="-110" dirty="0">
                <a:latin typeface="宋体"/>
                <a:cs typeface="宋体"/>
              </a:rPr>
              <a:t>系</a:t>
            </a:r>
            <a:endParaRPr sz="1200">
              <a:latin typeface="宋体"/>
              <a:cs typeface="宋体"/>
            </a:endParaRPr>
          </a:p>
          <a:p>
            <a:pPr marL="617220">
              <a:spcBef>
                <a:spcPts val="600"/>
              </a:spcBef>
            </a:pPr>
            <a:r>
              <a:rPr sz="950" spc="-80" dirty="0">
                <a:latin typeface="宋体"/>
                <a:cs typeface="宋体"/>
              </a:rPr>
              <a:t>外部安全监督检查</a:t>
            </a:r>
            <a:endParaRPr sz="950">
              <a:latin typeface="宋体"/>
              <a:cs typeface="宋体"/>
            </a:endParaRPr>
          </a:p>
        </p:txBody>
      </p:sp>
      <p:sp>
        <p:nvSpPr>
          <p:cNvPr id="57" name="object 57"/>
          <p:cNvSpPr/>
          <p:nvPr/>
        </p:nvSpPr>
        <p:spPr>
          <a:xfrm>
            <a:off x="6167899" y="5107148"/>
            <a:ext cx="0" cy="499745"/>
          </a:xfrm>
          <a:custGeom>
            <a:avLst/>
            <a:gdLst/>
            <a:ahLst/>
            <a:cxnLst/>
            <a:rect l="l" t="t" r="r" b="b"/>
            <a:pathLst>
              <a:path h="499745">
                <a:moveTo>
                  <a:pt x="0" y="0"/>
                </a:moveTo>
                <a:lnTo>
                  <a:pt x="0" y="499468"/>
                </a:lnTo>
              </a:path>
            </a:pathLst>
          </a:custGeom>
          <a:ln w="20816">
            <a:solidFill>
              <a:srgbClr val="000000"/>
            </a:solidFill>
          </a:ln>
        </p:spPr>
        <p:txBody>
          <a:bodyPr wrap="square" lIns="0" tIns="0" rIns="0" bIns="0" rtlCol="0"/>
          <a:lstStyle/>
          <a:p>
            <a:endParaRPr/>
          </a:p>
        </p:txBody>
      </p:sp>
      <p:sp>
        <p:nvSpPr>
          <p:cNvPr id="58" name="object 58"/>
          <p:cNvSpPr/>
          <p:nvPr/>
        </p:nvSpPr>
        <p:spPr>
          <a:xfrm>
            <a:off x="6122103" y="5635475"/>
            <a:ext cx="92075" cy="100330"/>
          </a:xfrm>
          <a:custGeom>
            <a:avLst/>
            <a:gdLst/>
            <a:ahLst/>
            <a:cxnLst/>
            <a:rect l="l" t="t" r="r" b="b"/>
            <a:pathLst>
              <a:path w="92075" h="100329">
                <a:moveTo>
                  <a:pt x="0" y="0"/>
                </a:moveTo>
                <a:lnTo>
                  <a:pt x="45796" y="100036"/>
                </a:lnTo>
                <a:lnTo>
                  <a:pt x="86186" y="11811"/>
                </a:lnTo>
                <a:lnTo>
                  <a:pt x="45796" y="11811"/>
                </a:lnTo>
                <a:lnTo>
                  <a:pt x="22430" y="8858"/>
                </a:lnTo>
                <a:lnTo>
                  <a:pt x="0" y="0"/>
                </a:lnTo>
                <a:close/>
              </a:path>
              <a:path w="92075" h="100329">
                <a:moveTo>
                  <a:pt x="91593" y="0"/>
                </a:moveTo>
                <a:lnTo>
                  <a:pt x="69163" y="8858"/>
                </a:lnTo>
                <a:lnTo>
                  <a:pt x="45796" y="11811"/>
                </a:lnTo>
                <a:lnTo>
                  <a:pt x="86186" y="11811"/>
                </a:lnTo>
                <a:lnTo>
                  <a:pt x="91593" y="0"/>
                </a:lnTo>
                <a:close/>
              </a:path>
            </a:pathLst>
          </a:custGeom>
          <a:solidFill>
            <a:srgbClr val="000000"/>
          </a:solidFill>
        </p:spPr>
        <p:txBody>
          <a:bodyPr wrap="square" lIns="0" tIns="0" rIns="0" bIns="0" rtlCol="0"/>
          <a:lstStyle/>
          <a:p>
            <a:endParaRPr/>
          </a:p>
        </p:txBody>
      </p:sp>
      <p:sp>
        <p:nvSpPr>
          <p:cNvPr id="59" name="object 59"/>
          <p:cNvSpPr txBox="1"/>
          <p:nvPr/>
        </p:nvSpPr>
        <p:spPr>
          <a:xfrm>
            <a:off x="6190033" y="5437596"/>
            <a:ext cx="192405" cy="107722"/>
          </a:xfrm>
          <a:prstGeom prst="rect">
            <a:avLst/>
          </a:prstGeom>
        </p:spPr>
        <p:txBody>
          <a:bodyPr vert="horz" wrap="square" lIns="0" tIns="0" rIns="0" bIns="0" rtlCol="0">
            <a:spAutoFit/>
          </a:bodyPr>
          <a:lstStyle/>
          <a:p>
            <a:pPr marL="12700"/>
            <a:r>
              <a:rPr sz="700" spc="-45" dirty="0">
                <a:latin typeface="宋体"/>
                <a:cs typeface="宋体"/>
              </a:rPr>
              <a:t>形成</a:t>
            </a:r>
            <a:endParaRPr sz="700">
              <a:latin typeface="宋体"/>
              <a:cs typeface="宋体"/>
            </a:endParaRPr>
          </a:p>
        </p:txBody>
      </p:sp>
      <p:sp>
        <p:nvSpPr>
          <p:cNvPr id="60" name="object 60"/>
          <p:cNvSpPr txBox="1"/>
          <p:nvPr/>
        </p:nvSpPr>
        <p:spPr>
          <a:xfrm>
            <a:off x="3205493" y="928360"/>
            <a:ext cx="861060" cy="436017"/>
          </a:xfrm>
          <a:prstGeom prst="rect">
            <a:avLst/>
          </a:prstGeom>
        </p:spPr>
        <p:txBody>
          <a:bodyPr vert="horz" wrap="square" lIns="0" tIns="0" rIns="0" bIns="0" rtlCol="0">
            <a:spAutoFit/>
          </a:bodyPr>
          <a:lstStyle/>
          <a:p>
            <a:pPr marL="12700">
              <a:lnSpc>
                <a:spcPts val="3354"/>
              </a:lnSpc>
            </a:pPr>
            <a:r>
              <a:rPr sz="2850" spc="-220" dirty="0">
                <a:latin typeface="宋体"/>
                <a:cs typeface="宋体"/>
              </a:rPr>
              <a:t>人</a:t>
            </a:r>
            <a:r>
              <a:rPr sz="2850" spc="-200" dirty="0">
                <a:latin typeface="宋体"/>
                <a:cs typeface="宋体"/>
              </a:rPr>
              <a:t> </a:t>
            </a:r>
            <a:r>
              <a:rPr sz="2850" spc="-229" dirty="0">
                <a:latin typeface="宋体"/>
                <a:cs typeface="宋体"/>
              </a:rPr>
              <a:t>安</a:t>
            </a:r>
            <a:endParaRPr sz="2850">
              <a:latin typeface="宋体"/>
              <a:cs typeface="宋体"/>
            </a:endParaRPr>
          </a:p>
        </p:txBody>
      </p:sp>
      <p:sp>
        <p:nvSpPr>
          <p:cNvPr id="61" name="object 61"/>
          <p:cNvSpPr txBox="1"/>
          <p:nvPr/>
        </p:nvSpPr>
        <p:spPr>
          <a:xfrm>
            <a:off x="8215224" y="928360"/>
            <a:ext cx="861060" cy="436017"/>
          </a:xfrm>
          <a:prstGeom prst="rect">
            <a:avLst/>
          </a:prstGeom>
        </p:spPr>
        <p:txBody>
          <a:bodyPr vert="horz" wrap="square" lIns="0" tIns="0" rIns="0" bIns="0" rtlCol="0">
            <a:spAutoFit/>
          </a:bodyPr>
          <a:lstStyle/>
          <a:p>
            <a:pPr marL="12700">
              <a:lnSpc>
                <a:spcPts val="3354"/>
              </a:lnSpc>
            </a:pPr>
            <a:r>
              <a:rPr sz="2850" spc="-220" dirty="0">
                <a:latin typeface="宋体"/>
                <a:cs typeface="宋体"/>
              </a:rPr>
              <a:t>物</a:t>
            </a:r>
            <a:r>
              <a:rPr sz="2850" spc="-204" dirty="0">
                <a:latin typeface="宋体"/>
                <a:cs typeface="宋体"/>
              </a:rPr>
              <a:t> </a:t>
            </a:r>
            <a:r>
              <a:rPr sz="2850" spc="-229" dirty="0">
                <a:latin typeface="宋体"/>
                <a:cs typeface="宋体"/>
              </a:rPr>
              <a:t>安</a:t>
            </a:r>
            <a:endParaRPr sz="2850">
              <a:latin typeface="宋体"/>
              <a:cs typeface="宋体"/>
            </a:endParaRPr>
          </a:p>
        </p:txBody>
      </p:sp>
      <p:sp>
        <p:nvSpPr>
          <p:cNvPr id="62" name="object 62"/>
          <p:cNvSpPr/>
          <p:nvPr/>
        </p:nvSpPr>
        <p:spPr>
          <a:xfrm>
            <a:off x="3473227" y="5606616"/>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63" name="object 63"/>
          <p:cNvSpPr txBox="1"/>
          <p:nvPr/>
        </p:nvSpPr>
        <p:spPr>
          <a:xfrm>
            <a:off x="3692190" y="5635127"/>
            <a:ext cx="1136015" cy="150495"/>
          </a:xfrm>
          <a:prstGeom prst="rect">
            <a:avLst/>
          </a:prstGeom>
        </p:spPr>
        <p:txBody>
          <a:bodyPr vert="horz" wrap="square" lIns="0" tIns="0" rIns="0" bIns="0" rtlCol="0">
            <a:spAutoFit/>
          </a:bodyPr>
          <a:lstStyle/>
          <a:p>
            <a:pPr marL="12700"/>
            <a:r>
              <a:rPr sz="950" spc="-80" dirty="0">
                <a:latin typeface="宋体"/>
                <a:cs typeface="宋体"/>
              </a:rPr>
              <a:t>组织核心安全能力建设</a:t>
            </a:r>
            <a:endParaRPr sz="950">
              <a:latin typeface="宋体"/>
              <a:cs typeface="宋体"/>
            </a:endParaRPr>
          </a:p>
        </p:txBody>
      </p:sp>
      <p:sp>
        <p:nvSpPr>
          <p:cNvPr id="64" name="object 64"/>
          <p:cNvSpPr/>
          <p:nvPr/>
        </p:nvSpPr>
        <p:spPr>
          <a:xfrm>
            <a:off x="5361459" y="5606616"/>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solidFill>
            <a:srgbClr val="FFFFFF"/>
          </a:solidFill>
        </p:spPr>
        <p:txBody>
          <a:bodyPr wrap="square" lIns="0" tIns="0" rIns="0" bIns="0" rtlCol="0"/>
          <a:lstStyle/>
          <a:p>
            <a:endParaRPr/>
          </a:p>
        </p:txBody>
      </p:sp>
      <p:sp>
        <p:nvSpPr>
          <p:cNvPr id="65" name="object 65"/>
          <p:cNvSpPr/>
          <p:nvPr/>
        </p:nvSpPr>
        <p:spPr>
          <a:xfrm>
            <a:off x="5361459" y="5606616"/>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66" name="object 66"/>
          <p:cNvSpPr txBox="1"/>
          <p:nvPr/>
        </p:nvSpPr>
        <p:spPr>
          <a:xfrm>
            <a:off x="5469357" y="5635127"/>
            <a:ext cx="1358265" cy="150495"/>
          </a:xfrm>
          <a:prstGeom prst="rect">
            <a:avLst/>
          </a:prstGeom>
        </p:spPr>
        <p:txBody>
          <a:bodyPr vert="horz" wrap="square" lIns="0" tIns="0" rIns="0" bIns="0" rtlCol="0">
            <a:spAutoFit/>
          </a:bodyPr>
          <a:lstStyle/>
          <a:p>
            <a:pPr marL="12700"/>
            <a:r>
              <a:rPr sz="950" spc="-80" dirty="0">
                <a:latin typeface="宋体"/>
                <a:cs typeface="宋体"/>
              </a:rPr>
              <a:t>组织安全发展的基础与动力</a:t>
            </a:r>
            <a:endParaRPr sz="950">
              <a:latin typeface="宋体"/>
              <a:cs typeface="宋体"/>
            </a:endParaRPr>
          </a:p>
        </p:txBody>
      </p:sp>
      <p:sp>
        <p:nvSpPr>
          <p:cNvPr id="67" name="object 67"/>
          <p:cNvSpPr/>
          <p:nvPr/>
        </p:nvSpPr>
        <p:spPr>
          <a:xfrm>
            <a:off x="7328364" y="5606616"/>
            <a:ext cx="1574165" cy="226060"/>
          </a:xfrm>
          <a:custGeom>
            <a:avLst/>
            <a:gdLst/>
            <a:ahLst/>
            <a:cxnLst/>
            <a:rect l="l" t="t" r="r" b="b"/>
            <a:pathLst>
              <a:path w="1574165"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68" name="object 68"/>
          <p:cNvSpPr txBox="1"/>
          <p:nvPr/>
        </p:nvSpPr>
        <p:spPr>
          <a:xfrm>
            <a:off x="7436401" y="5635127"/>
            <a:ext cx="1358265" cy="150495"/>
          </a:xfrm>
          <a:prstGeom prst="rect">
            <a:avLst/>
          </a:prstGeom>
        </p:spPr>
        <p:txBody>
          <a:bodyPr vert="horz" wrap="square" lIns="0" tIns="0" rIns="0" bIns="0" rtlCol="0">
            <a:spAutoFit/>
          </a:bodyPr>
          <a:lstStyle/>
          <a:p>
            <a:pPr marL="12700"/>
            <a:r>
              <a:rPr sz="950" spc="-80" dirty="0">
                <a:latin typeface="宋体"/>
                <a:cs typeface="宋体"/>
              </a:rPr>
              <a:t>组织其他配套安全能力建设</a:t>
            </a:r>
            <a:endParaRPr sz="950">
              <a:latin typeface="宋体"/>
              <a:cs typeface="宋体"/>
            </a:endParaRPr>
          </a:p>
        </p:txBody>
      </p:sp>
      <p:sp>
        <p:nvSpPr>
          <p:cNvPr id="69" name="object 69"/>
          <p:cNvSpPr/>
          <p:nvPr/>
        </p:nvSpPr>
        <p:spPr>
          <a:xfrm>
            <a:off x="4328393" y="5248245"/>
            <a:ext cx="1867535" cy="346075"/>
          </a:xfrm>
          <a:custGeom>
            <a:avLst/>
            <a:gdLst/>
            <a:ahLst/>
            <a:cxnLst/>
            <a:rect l="l" t="t" r="r" b="b"/>
            <a:pathLst>
              <a:path w="1867535" h="346075">
                <a:moveTo>
                  <a:pt x="1866984" y="0"/>
                </a:moveTo>
                <a:lnTo>
                  <a:pt x="0" y="345716"/>
                </a:lnTo>
                <a:lnTo>
                  <a:pt x="0" y="345716"/>
                </a:lnTo>
              </a:path>
            </a:pathLst>
          </a:custGeom>
          <a:ln w="22671">
            <a:solidFill>
              <a:srgbClr val="000000"/>
            </a:solidFill>
          </a:ln>
        </p:spPr>
        <p:txBody>
          <a:bodyPr wrap="square" lIns="0" tIns="0" rIns="0" bIns="0" rtlCol="0"/>
          <a:lstStyle/>
          <a:p>
            <a:endParaRPr/>
          </a:p>
        </p:txBody>
      </p:sp>
      <p:sp>
        <p:nvSpPr>
          <p:cNvPr id="70" name="object 70"/>
          <p:cNvSpPr/>
          <p:nvPr/>
        </p:nvSpPr>
        <p:spPr>
          <a:xfrm>
            <a:off x="4259975" y="5540577"/>
            <a:ext cx="98425" cy="99060"/>
          </a:xfrm>
          <a:custGeom>
            <a:avLst/>
            <a:gdLst/>
            <a:ahLst/>
            <a:cxnLst/>
            <a:rect l="l" t="t" r="r" b="b"/>
            <a:pathLst>
              <a:path w="98425" h="99060">
                <a:moveTo>
                  <a:pt x="82711" y="0"/>
                </a:moveTo>
                <a:lnTo>
                  <a:pt x="0" y="66039"/>
                </a:lnTo>
                <a:lnTo>
                  <a:pt x="97977" y="98626"/>
                </a:lnTo>
                <a:lnTo>
                  <a:pt x="86244" y="75969"/>
                </a:lnTo>
                <a:lnTo>
                  <a:pt x="79676" y="51291"/>
                </a:lnTo>
                <a:lnTo>
                  <a:pt x="78442" y="25624"/>
                </a:lnTo>
                <a:lnTo>
                  <a:pt x="82711" y="0"/>
                </a:lnTo>
                <a:close/>
              </a:path>
            </a:pathLst>
          </a:custGeom>
          <a:solidFill>
            <a:srgbClr val="000000"/>
          </a:solidFill>
        </p:spPr>
        <p:txBody>
          <a:bodyPr wrap="square" lIns="0" tIns="0" rIns="0" bIns="0" rtlCol="0"/>
          <a:lstStyle/>
          <a:p>
            <a:endParaRPr/>
          </a:p>
        </p:txBody>
      </p:sp>
      <p:sp>
        <p:nvSpPr>
          <p:cNvPr id="71" name="object 71"/>
          <p:cNvSpPr/>
          <p:nvPr/>
        </p:nvSpPr>
        <p:spPr>
          <a:xfrm>
            <a:off x="6195377" y="5248245"/>
            <a:ext cx="1851660" cy="346075"/>
          </a:xfrm>
          <a:custGeom>
            <a:avLst/>
            <a:gdLst/>
            <a:ahLst/>
            <a:cxnLst/>
            <a:rect l="l" t="t" r="r" b="b"/>
            <a:pathLst>
              <a:path w="1851659" h="346075">
                <a:moveTo>
                  <a:pt x="0" y="0"/>
                </a:moveTo>
                <a:lnTo>
                  <a:pt x="1851441" y="345610"/>
                </a:lnTo>
                <a:lnTo>
                  <a:pt x="1851441" y="345610"/>
                </a:lnTo>
              </a:path>
            </a:pathLst>
          </a:custGeom>
          <a:ln w="22670">
            <a:solidFill>
              <a:srgbClr val="000000"/>
            </a:solidFill>
          </a:ln>
        </p:spPr>
        <p:txBody>
          <a:bodyPr wrap="square" lIns="0" tIns="0" rIns="0" bIns="0" rtlCol="0"/>
          <a:lstStyle/>
          <a:p>
            <a:endParaRPr/>
          </a:p>
        </p:txBody>
      </p:sp>
      <p:sp>
        <p:nvSpPr>
          <p:cNvPr id="72" name="object 72"/>
          <p:cNvSpPr/>
          <p:nvPr/>
        </p:nvSpPr>
        <p:spPr>
          <a:xfrm>
            <a:off x="8017260" y="5540456"/>
            <a:ext cx="98425" cy="99060"/>
          </a:xfrm>
          <a:custGeom>
            <a:avLst/>
            <a:gdLst/>
            <a:ahLst/>
            <a:cxnLst/>
            <a:rect l="l" t="t" r="r" b="b"/>
            <a:pathLst>
              <a:path w="98425" h="99060">
                <a:moveTo>
                  <a:pt x="15404" y="0"/>
                </a:moveTo>
                <a:lnTo>
                  <a:pt x="19593" y="25630"/>
                </a:lnTo>
                <a:lnTo>
                  <a:pt x="18318" y="51295"/>
                </a:lnTo>
                <a:lnTo>
                  <a:pt x="11735" y="75965"/>
                </a:lnTo>
                <a:lnTo>
                  <a:pt x="0" y="98611"/>
                </a:lnTo>
                <a:lnTo>
                  <a:pt x="97977" y="66160"/>
                </a:lnTo>
                <a:lnTo>
                  <a:pt x="15404" y="0"/>
                </a:lnTo>
                <a:close/>
              </a:path>
            </a:pathLst>
          </a:custGeom>
          <a:solidFill>
            <a:srgbClr val="000000"/>
          </a:solidFill>
        </p:spPr>
        <p:txBody>
          <a:bodyPr wrap="square" lIns="0" tIns="0" rIns="0" bIns="0" rtlCol="0"/>
          <a:lstStyle/>
          <a:p>
            <a:endParaRPr/>
          </a:p>
        </p:txBody>
      </p:sp>
      <p:sp>
        <p:nvSpPr>
          <p:cNvPr id="73" name="object 73"/>
          <p:cNvSpPr txBox="1"/>
          <p:nvPr/>
        </p:nvSpPr>
        <p:spPr>
          <a:xfrm>
            <a:off x="7252104" y="5338242"/>
            <a:ext cx="192405" cy="107722"/>
          </a:xfrm>
          <a:prstGeom prst="rect">
            <a:avLst/>
          </a:prstGeom>
        </p:spPr>
        <p:txBody>
          <a:bodyPr vert="horz" wrap="square" lIns="0" tIns="0" rIns="0" bIns="0" rtlCol="0">
            <a:spAutoFit/>
          </a:bodyPr>
          <a:lstStyle/>
          <a:p>
            <a:pPr marL="12700"/>
            <a:r>
              <a:rPr sz="700" spc="-45" dirty="0">
                <a:latin typeface="宋体"/>
                <a:cs typeface="宋体"/>
              </a:rPr>
              <a:t>促进</a:t>
            </a:r>
            <a:endParaRPr sz="700">
              <a:latin typeface="宋体"/>
              <a:cs typeface="宋体"/>
            </a:endParaRPr>
          </a:p>
        </p:txBody>
      </p:sp>
      <p:sp>
        <p:nvSpPr>
          <p:cNvPr id="74" name="object 74"/>
          <p:cNvSpPr txBox="1"/>
          <p:nvPr/>
        </p:nvSpPr>
        <p:spPr>
          <a:xfrm>
            <a:off x="4970449" y="5324813"/>
            <a:ext cx="192405" cy="107722"/>
          </a:xfrm>
          <a:prstGeom prst="rect">
            <a:avLst/>
          </a:prstGeom>
        </p:spPr>
        <p:txBody>
          <a:bodyPr vert="horz" wrap="square" lIns="0" tIns="0" rIns="0" bIns="0" rtlCol="0">
            <a:spAutoFit/>
          </a:bodyPr>
          <a:lstStyle/>
          <a:p>
            <a:pPr marL="12700"/>
            <a:r>
              <a:rPr sz="700" spc="-45" dirty="0">
                <a:latin typeface="宋体"/>
                <a:cs typeface="宋体"/>
              </a:rPr>
              <a:t>促进</a:t>
            </a:r>
            <a:endParaRPr sz="700">
              <a:latin typeface="宋体"/>
              <a:cs typeface="宋体"/>
            </a:endParaRPr>
          </a:p>
        </p:txBody>
      </p:sp>
      <p:sp>
        <p:nvSpPr>
          <p:cNvPr id="75" name="object 75"/>
          <p:cNvSpPr/>
          <p:nvPr/>
        </p:nvSpPr>
        <p:spPr>
          <a:xfrm>
            <a:off x="4259974" y="5832183"/>
            <a:ext cx="3855720" cy="135890"/>
          </a:xfrm>
          <a:custGeom>
            <a:avLst/>
            <a:gdLst/>
            <a:ahLst/>
            <a:cxnLst/>
            <a:rect l="l" t="t" r="r" b="b"/>
            <a:pathLst>
              <a:path w="3855720" h="135889">
                <a:moveTo>
                  <a:pt x="0" y="0"/>
                </a:moveTo>
                <a:lnTo>
                  <a:pt x="0" y="135336"/>
                </a:lnTo>
                <a:lnTo>
                  <a:pt x="3855261" y="135336"/>
                </a:lnTo>
                <a:lnTo>
                  <a:pt x="3855261" y="0"/>
                </a:lnTo>
              </a:path>
            </a:pathLst>
          </a:custGeom>
          <a:ln w="22733">
            <a:solidFill>
              <a:srgbClr val="000000"/>
            </a:solidFill>
          </a:ln>
        </p:spPr>
        <p:txBody>
          <a:bodyPr wrap="square" lIns="0" tIns="0" rIns="0" bIns="0" rtlCol="0"/>
          <a:lstStyle/>
          <a:p>
            <a:endParaRPr/>
          </a:p>
        </p:txBody>
      </p:sp>
      <p:sp>
        <p:nvSpPr>
          <p:cNvPr id="76" name="object 76"/>
          <p:cNvSpPr/>
          <p:nvPr/>
        </p:nvSpPr>
        <p:spPr>
          <a:xfrm>
            <a:off x="5361459" y="6240346"/>
            <a:ext cx="1574165" cy="226060"/>
          </a:xfrm>
          <a:custGeom>
            <a:avLst/>
            <a:gdLst/>
            <a:ahLst/>
            <a:cxnLst/>
            <a:rect l="l" t="t" r="r" b="b"/>
            <a:pathLst>
              <a:path w="1574164" h="226060">
                <a:moveTo>
                  <a:pt x="0" y="225566"/>
                </a:moveTo>
                <a:lnTo>
                  <a:pt x="1573607" y="225566"/>
                </a:lnTo>
                <a:lnTo>
                  <a:pt x="1573607" y="0"/>
                </a:lnTo>
                <a:lnTo>
                  <a:pt x="0" y="0"/>
                </a:lnTo>
                <a:lnTo>
                  <a:pt x="0" y="225566"/>
                </a:lnTo>
                <a:close/>
              </a:path>
            </a:pathLst>
          </a:custGeom>
          <a:ln w="3631">
            <a:solidFill>
              <a:srgbClr val="000000"/>
            </a:solidFill>
          </a:ln>
        </p:spPr>
        <p:txBody>
          <a:bodyPr wrap="square" lIns="0" tIns="0" rIns="0" bIns="0" rtlCol="0"/>
          <a:lstStyle/>
          <a:p>
            <a:endParaRPr/>
          </a:p>
        </p:txBody>
      </p:sp>
      <p:sp>
        <p:nvSpPr>
          <p:cNvPr id="77" name="object 77"/>
          <p:cNvSpPr txBox="1"/>
          <p:nvPr/>
        </p:nvSpPr>
        <p:spPr>
          <a:xfrm>
            <a:off x="5988666" y="4981082"/>
            <a:ext cx="358775" cy="107722"/>
          </a:xfrm>
          <a:prstGeom prst="rect">
            <a:avLst/>
          </a:prstGeom>
        </p:spPr>
        <p:txBody>
          <a:bodyPr vert="horz" wrap="square" lIns="0" tIns="0" rIns="0" bIns="0" rtlCol="0">
            <a:spAutoFit/>
          </a:bodyPr>
          <a:lstStyle/>
          <a:p>
            <a:pPr marL="12700"/>
            <a:r>
              <a:rPr sz="700" spc="-45" dirty="0">
                <a:latin typeface="宋体"/>
                <a:cs typeface="宋体"/>
              </a:rPr>
              <a:t>协同促进</a:t>
            </a:r>
            <a:endParaRPr sz="700">
              <a:latin typeface="宋体"/>
              <a:cs typeface="宋体"/>
            </a:endParaRPr>
          </a:p>
        </p:txBody>
      </p:sp>
      <p:sp>
        <p:nvSpPr>
          <p:cNvPr id="78" name="object 78"/>
          <p:cNvSpPr txBox="1"/>
          <p:nvPr/>
        </p:nvSpPr>
        <p:spPr>
          <a:xfrm>
            <a:off x="8589649" y="3778101"/>
            <a:ext cx="192405" cy="107722"/>
          </a:xfrm>
          <a:prstGeom prst="rect">
            <a:avLst/>
          </a:prstGeom>
        </p:spPr>
        <p:txBody>
          <a:bodyPr vert="horz" wrap="square" lIns="0" tIns="0" rIns="0" bIns="0" rtlCol="0">
            <a:spAutoFit/>
          </a:bodyPr>
          <a:lstStyle/>
          <a:p>
            <a:pPr marL="12700"/>
            <a:r>
              <a:rPr sz="700" spc="-45" dirty="0">
                <a:latin typeface="宋体"/>
                <a:cs typeface="宋体"/>
              </a:rPr>
              <a:t>融合</a:t>
            </a:r>
            <a:endParaRPr sz="700">
              <a:latin typeface="宋体"/>
              <a:cs typeface="宋体"/>
            </a:endParaRPr>
          </a:p>
        </p:txBody>
      </p:sp>
      <p:sp>
        <p:nvSpPr>
          <p:cNvPr id="79" name="object 79"/>
          <p:cNvSpPr txBox="1"/>
          <p:nvPr/>
        </p:nvSpPr>
        <p:spPr>
          <a:xfrm>
            <a:off x="8432274" y="1758732"/>
            <a:ext cx="192405" cy="107722"/>
          </a:xfrm>
          <a:prstGeom prst="rect">
            <a:avLst/>
          </a:prstGeom>
        </p:spPr>
        <p:txBody>
          <a:bodyPr vert="horz" wrap="square" lIns="0" tIns="0" rIns="0" bIns="0" rtlCol="0">
            <a:spAutoFit/>
          </a:bodyPr>
          <a:lstStyle/>
          <a:p>
            <a:pPr marL="12700"/>
            <a:r>
              <a:rPr sz="700" spc="-45" dirty="0">
                <a:latin typeface="宋体"/>
                <a:cs typeface="宋体"/>
              </a:rPr>
              <a:t>融合</a:t>
            </a:r>
            <a:endParaRPr sz="700">
              <a:latin typeface="宋体"/>
              <a:cs typeface="宋体"/>
            </a:endParaRPr>
          </a:p>
        </p:txBody>
      </p:sp>
      <p:sp>
        <p:nvSpPr>
          <p:cNvPr id="80" name="object 80"/>
          <p:cNvSpPr txBox="1"/>
          <p:nvPr/>
        </p:nvSpPr>
        <p:spPr>
          <a:xfrm>
            <a:off x="3593615" y="1801626"/>
            <a:ext cx="192405" cy="107722"/>
          </a:xfrm>
          <a:prstGeom prst="rect">
            <a:avLst/>
          </a:prstGeom>
        </p:spPr>
        <p:txBody>
          <a:bodyPr vert="horz" wrap="square" lIns="0" tIns="0" rIns="0" bIns="0" rtlCol="0">
            <a:spAutoFit/>
          </a:bodyPr>
          <a:lstStyle/>
          <a:p>
            <a:pPr marL="12700"/>
            <a:r>
              <a:rPr sz="700" spc="-45" dirty="0">
                <a:latin typeface="宋体"/>
                <a:cs typeface="宋体"/>
              </a:rPr>
              <a:t>融合</a:t>
            </a:r>
            <a:endParaRPr sz="700">
              <a:latin typeface="宋体"/>
              <a:cs typeface="宋体"/>
            </a:endParaRPr>
          </a:p>
        </p:txBody>
      </p:sp>
      <p:sp>
        <p:nvSpPr>
          <p:cNvPr id="81" name="object 81"/>
          <p:cNvSpPr txBox="1"/>
          <p:nvPr/>
        </p:nvSpPr>
        <p:spPr>
          <a:xfrm>
            <a:off x="3554286" y="3778101"/>
            <a:ext cx="192405" cy="107722"/>
          </a:xfrm>
          <a:prstGeom prst="rect">
            <a:avLst/>
          </a:prstGeom>
        </p:spPr>
        <p:txBody>
          <a:bodyPr vert="horz" wrap="square" lIns="0" tIns="0" rIns="0" bIns="0" rtlCol="0">
            <a:spAutoFit/>
          </a:bodyPr>
          <a:lstStyle/>
          <a:p>
            <a:pPr marL="12700"/>
            <a:r>
              <a:rPr sz="700" spc="-45" dirty="0">
                <a:latin typeface="宋体"/>
                <a:cs typeface="宋体"/>
              </a:rPr>
              <a:t>融合</a:t>
            </a:r>
            <a:endParaRPr sz="700">
              <a:latin typeface="宋体"/>
              <a:cs typeface="宋体"/>
            </a:endParaRPr>
          </a:p>
        </p:txBody>
      </p:sp>
      <p:sp>
        <p:nvSpPr>
          <p:cNvPr id="82" name="object 82"/>
          <p:cNvSpPr/>
          <p:nvPr/>
        </p:nvSpPr>
        <p:spPr>
          <a:xfrm>
            <a:off x="5459853" y="2491653"/>
            <a:ext cx="1377315" cy="1289050"/>
          </a:xfrm>
          <a:custGeom>
            <a:avLst/>
            <a:gdLst/>
            <a:ahLst/>
            <a:cxnLst/>
            <a:rect l="l" t="t" r="r" b="b"/>
            <a:pathLst>
              <a:path w="1377314" h="1289050">
                <a:moveTo>
                  <a:pt x="688340" y="0"/>
                </a:moveTo>
                <a:lnTo>
                  <a:pt x="639187" y="1618"/>
                </a:lnTo>
                <a:lnTo>
                  <a:pt x="590966" y="6400"/>
                </a:lnTo>
                <a:lnTo>
                  <a:pt x="543793" y="14238"/>
                </a:lnTo>
                <a:lnTo>
                  <a:pt x="497786" y="25021"/>
                </a:lnTo>
                <a:lnTo>
                  <a:pt x="453060" y="38641"/>
                </a:lnTo>
                <a:lnTo>
                  <a:pt x="409732" y="54989"/>
                </a:lnTo>
                <a:lnTo>
                  <a:pt x="367918" y="73955"/>
                </a:lnTo>
                <a:lnTo>
                  <a:pt x="327736" y="95431"/>
                </a:lnTo>
                <a:lnTo>
                  <a:pt x="289302" y="119306"/>
                </a:lnTo>
                <a:lnTo>
                  <a:pt x="252732" y="145473"/>
                </a:lnTo>
                <a:lnTo>
                  <a:pt x="218142" y="173822"/>
                </a:lnTo>
                <a:lnTo>
                  <a:pt x="185651" y="204243"/>
                </a:lnTo>
                <a:lnTo>
                  <a:pt x="155373" y="236628"/>
                </a:lnTo>
                <a:lnTo>
                  <a:pt x="127425" y="270868"/>
                </a:lnTo>
                <a:lnTo>
                  <a:pt x="101925" y="306853"/>
                </a:lnTo>
                <a:lnTo>
                  <a:pt x="78988" y="344475"/>
                </a:lnTo>
                <a:lnTo>
                  <a:pt x="58731" y="383624"/>
                </a:lnTo>
                <a:lnTo>
                  <a:pt x="41271" y="424190"/>
                </a:lnTo>
                <a:lnTo>
                  <a:pt x="26724" y="466066"/>
                </a:lnTo>
                <a:lnTo>
                  <a:pt x="15207" y="509142"/>
                </a:lnTo>
                <a:lnTo>
                  <a:pt x="6836" y="553308"/>
                </a:lnTo>
                <a:lnTo>
                  <a:pt x="1728" y="598455"/>
                </a:lnTo>
                <a:lnTo>
                  <a:pt x="0" y="644476"/>
                </a:lnTo>
                <a:lnTo>
                  <a:pt x="1728" y="690496"/>
                </a:lnTo>
                <a:lnTo>
                  <a:pt x="6836" y="735644"/>
                </a:lnTo>
                <a:lnTo>
                  <a:pt x="15207" y="779810"/>
                </a:lnTo>
                <a:lnTo>
                  <a:pt x="26724" y="822885"/>
                </a:lnTo>
                <a:lnTo>
                  <a:pt x="41271" y="864761"/>
                </a:lnTo>
                <a:lnTo>
                  <a:pt x="58731" y="905328"/>
                </a:lnTo>
                <a:lnTo>
                  <a:pt x="78988" y="944476"/>
                </a:lnTo>
                <a:lnTo>
                  <a:pt x="101925" y="982098"/>
                </a:lnTo>
                <a:lnTo>
                  <a:pt x="127425" y="1018083"/>
                </a:lnTo>
                <a:lnTo>
                  <a:pt x="155373" y="1052323"/>
                </a:lnTo>
                <a:lnTo>
                  <a:pt x="185651" y="1084708"/>
                </a:lnTo>
                <a:lnTo>
                  <a:pt x="218142" y="1115130"/>
                </a:lnTo>
                <a:lnTo>
                  <a:pt x="252732" y="1143478"/>
                </a:lnTo>
                <a:lnTo>
                  <a:pt x="289302" y="1169645"/>
                </a:lnTo>
                <a:lnTo>
                  <a:pt x="327736" y="1193521"/>
                </a:lnTo>
                <a:lnTo>
                  <a:pt x="367918" y="1214996"/>
                </a:lnTo>
                <a:lnTo>
                  <a:pt x="409732" y="1233962"/>
                </a:lnTo>
                <a:lnTo>
                  <a:pt x="453060" y="1250310"/>
                </a:lnTo>
                <a:lnTo>
                  <a:pt x="497786" y="1263930"/>
                </a:lnTo>
                <a:lnTo>
                  <a:pt x="543793" y="1274713"/>
                </a:lnTo>
                <a:lnTo>
                  <a:pt x="590966" y="1282551"/>
                </a:lnTo>
                <a:lnTo>
                  <a:pt x="639187" y="1287333"/>
                </a:lnTo>
                <a:lnTo>
                  <a:pt x="688340" y="1288952"/>
                </a:lnTo>
                <a:lnTo>
                  <a:pt x="737510" y="1287333"/>
                </a:lnTo>
                <a:lnTo>
                  <a:pt x="785747" y="1282551"/>
                </a:lnTo>
                <a:lnTo>
                  <a:pt x="832934" y="1274713"/>
                </a:lnTo>
                <a:lnTo>
                  <a:pt x="878955" y="1263930"/>
                </a:lnTo>
                <a:lnTo>
                  <a:pt x="923693" y="1250310"/>
                </a:lnTo>
                <a:lnTo>
                  <a:pt x="967031" y="1233962"/>
                </a:lnTo>
                <a:lnTo>
                  <a:pt x="1008854" y="1214996"/>
                </a:lnTo>
                <a:lnTo>
                  <a:pt x="1049044" y="1193521"/>
                </a:lnTo>
                <a:lnTo>
                  <a:pt x="1087486" y="1169645"/>
                </a:lnTo>
                <a:lnTo>
                  <a:pt x="1124062" y="1143478"/>
                </a:lnTo>
                <a:lnTo>
                  <a:pt x="1158657" y="1115130"/>
                </a:lnTo>
                <a:lnTo>
                  <a:pt x="1191153" y="1084708"/>
                </a:lnTo>
                <a:lnTo>
                  <a:pt x="1221435" y="1052323"/>
                </a:lnTo>
                <a:lnTo>
                  <a:pt x="1249385" y="1018083"/>
                </a:lnTo>
                <a:lnTo>
                  <a:pt x="1274888" y="982098"/>
                </a:lnTo>
                <a:lnTo>
                  <a:pt x="1297827" y="944476"/>
                </a:lnTo>
                <a:lnTo>
                  <a:pt x="1318085" y="905328"/>
                </a:lnTo>
                <a:lnTo>
                  <a:pt x="1335546" y="864761"/>
                </a:lnTo>
                <a:lnTo>
                  <a:pt x="1350094" y="822885"/>
                </a:lnTo>
                <a:lnTo>
                  <a:pt x="1361612" y="779810"/>
                </a:lnTo>
                <a:lnTo>
                  <a:pt x="1369983" y="735644"/>
                </a:lnTo>
                <a:lnTo>
                  <a:pt x="1375091" y="690496"/>
                </a:lnTo>
                <a:lnTo>
                  <a:pt x="1376819" y="644476"/>
                </a:lnTo>
                <a:lnTo>
                  <a:pt x="1375091" y="598455"/>
                </a:lnTo>
                <a:lnTo>
                  <a:pt x="1369983" y="553308"/>
                </a:lnTo>
                <a:lnTo>
                  <a:pt x="1361612" y="509142"/>
                </a:lnTo>
                <a:lnTo>
                  <a:pt x="1350094" y="466066"/>
                </a:lnTo>
                <a:lnTo>
                  <a:pt x="1335546" y="424190"/>
                </a:lnTo>
                <a:lnTo>
                  <a:pt x="1318085" y="383624"/>
                </a:lnTo>
                <a:lnTo>
                  <a:pt x="1297827" y="344475"/>
                </a:lnTo>
                <a:lnTo>
                  <a:pt x="1274888" y="306853"/>
                </a:lnTo>
                <a:lnTo>
                  <a:pt x="1249385" y="270868"/>
                </a:lnTo>
                <a:lnTo>
                  <a:pt x="1221435" y="236628"/>
                </a:lnTo>
                <a:lnTo>
                  <a:pt x="1191153" y="204243"/>
                </a:lnTo>
                <a:lnTo>
                  <a:pt x="1158657" y="173822"/>
                </a:lnTo>
                <a:lnTo>
                  <a:pt x="1124062" y="145473"/>
                </a:lnTo>
                <a:lnTo>
                  <a:pt x="1087486" y="119306"/>
                </a:lnTo>
                <a:lnTo>
                  <a:pt x="1049044" y="95431"/>
                </a:lnTo>
                <a:lnTo>
                  <a:pt x="1008854" y="73955"/>
                </a:lnTo>
                <a:lnTo>
                  <a:pt x="967031" y="54989"/>
                </a:lnTo>
                <a:lnTo>
                  <a:pt x="923693" y="38641"/>
                </a:lnTo>
                <a:lnTo>
                  <a:pt x="878955" y="25021"/>
                </a:lnTo>
                <a:lnTo>
                  <a:pt x="832934" y="14238"/>
                </a:lnTo>
                <a:lnTo>
                  <a:pt x="785747" y="6400"/>
                </a:lnTo>
                <a:lnTo>
                  <a:pt x="737510" y="1618"/>
                </a:lnTo>
                <a:lnTo>
                  <a:pt x="688340" y="0"/>
                </a:lnTo>
                <a:close/>
              </a:path>
            </a:pathLst>
          </a:custGeom>
          <a:solidFill>
            <a:srgbClr val="7E7E7E"/>
          </a:solidFill>
        </p:spPr>
        <p:txBody>
          <a:bodyPr wrap="square" lIns="0" tIns="0" rIns="0" bIns="0" rtlCol="0"/>
          <a:lstStyle/>
          <a:p>
            <a:endParaRPr/>
          </a:p>
        </p:txBody>
      </p:sp>
      <p:sp>
        <p:nvSpPr>
          <p:cNvPr id="83" name="object 83"/>
          <p:cNvSpPr/>
          <p:nvPr/>
        </p:nvSpPr>
        <p:spPr>
          <a:xfrm>
            <a:off x="5459853" y="2491653"/>
            <a:ext cx="1377315" cy="1289050"/>
          </a:xfrm>
          <a:custGeom>
            <a:avLst/>
            <a:gdLst/>
            <a:ahLst/>
            <a:cxnLst/>
            <a:rect l="l" t="t" r="r" b="b"/>
            <a:pathLst>
              <a:path w="1377314" h="1289050">
                <a:moveTo>
                  <a:pt x="0" y="644476"/>
                </a:moveTo>
                <a:lnTo>
                  <a:pt x="1728" y="598455"/>
                </a:lnTo>
                <a:lnTo>
                  <a:pt x="6836" y="553308"/>
                </a:lnTo>
                <a:lnTo>
                  <a:pt x="15207" y="509142"/>
                </a:lnTo>
                <a:lnTo>
                  <a:pt x="26724" y="466066"/>
                </a:lnTo>
                <a:lnTo>
                  <a:pt x="41271" y="424190"/>
                </a:lnTo>
                <a:lnTo>
                  <a:pt x="58731" y="383624"/>
                </a:lnTo>
                <a:lnTo>
                  <a:pt x="78988" y="344475"/>
                </a:lnTo>
                <a:lnTo>
                  <a:pt x="101925" y="306853"/>
                </a:lnTo>
                <a:lnTo>
                  <a:pt x="127425" y="270868"/>
                </a:lnTo>
                <a:lnTo>
                  <a:pt x="155373" y="236628"/>
                </a:lnTo>
                <a:lnTo>
                  <a:pt x="185651" y="204243"/>
                </a:lnTo>
                <a:lnTo>
                  <a:pt x="218142" y="173822"/>
                </a:lnTo>
                <a:lnTo>
                  <a:pt x="252732" y="145473"/>
                </a:lnTo>
                <a:lnTo>
                  <a:pt x="289302" y="119306"/>
                </a:lnTo>
                <a:lnTo>
                  <a:pt x="327736" y="95431"/>
                </a:lnTo>
                <a:lnTo>
                  <a:pt x="367918" y="73955"/>
                </a:lnTo>
                <a:lnTo>
                  <a:pt x="409732" y="54989"/>
                </a:lnTo>
                <a:lnTo>
                  <a:pt x="453060" y="38641"/>
                </a:lnTo>
                <a:lnTo>
                  <a:pt x="497786" y="25021"/>
                </a:lnTo>
                <a:lnTo>
                  <a:pt x="543793" y="14238"/>
                </a:lnTo>
                <a:lnTo>
                  <a:pt x="590966" y="6400"/>
                </a:lnTo>
                <a:lnTo>
                  <a:pt x="639187" y="1618"/>
                </a:lnTo>
                <a:lnTo>
                  <a:pt x="688340" y="0"/>
                </a:lnTo>
                <a:lnTo>
                  <a:pt x="737510" y="1618"/>
                </a:lnTo>
                <a:lnTo>
                  <a:pt x="785747" y="6400"/>
                </a:lnTo>
                <a:lnTo>
                  <a:pt x="832934" y="14238"/>
                </a:lnTo>
                <a:lnTo>
                  <a:pt x="878955" y="25021"/>
                </a:lnTo>
                <a:lnTo>
                  <a:pt x="923693" y="38641"/>
                </a:lnTo>
                <a:lnTo>
                  <a:pt x="967031" y="54989"/>
                </a:lnTo>
                <a:lnTo>
                  <a:pt x="1008854" y="73955"/>
                </a:lnTo>
                <a:lnTo>
                  <a:pt x="1049044" y="95431"/>
                </a:lnTo>
                <a:lnTo>
                  <a:pt x="1087486" y="119306"/>
                </a:lnTo>
                <a:lnTo>
                  <a:pt x="1124062" y="145473"/>
                </a:lnTo>
                <a:lnTo>
                  <a:pt x="1158657" y="173822"/>
                </a:lnTo>
                <a:lnTo>
                  <a:pt x="1191153" y="204243"/>
                </a:lnTo>
                <a:lnTo>
                  <a:pt x="1221435" y="236628"/>
                </a:lnTo>
                <a:lnTo>
                  <a:pt x="1249385" y="270868"/>
                </a:lnTo>
                <a:lnTo>
                  <a:pt x="1274888" y="306853"/>
                </a:lnTo>
                <a:lnTo>
                  <a:pt x="1297827" y="344475"/>
                </a:lnTo>
                <a:lnTo>
                  <a:pt x="1318085" y="383624"/>
                </a:lnTo>
                <a:lnTo>
                  <a:pt x="1335546" y="424190"/>
                </a:lnTo>
                <a:lnTo>
                  <a:pt x="1350094" y="466066"/>
                </a:lnTo>
                <a:lnTo>
                  <a:pt x="1361612" y="509142"/>
                </a:lnTo>
                <a:lnTo>
                  <a:pt x="1369983" y="553308"/>
                </a:lnTo>
                <a:lnTo>
                  <a:pt x="1375091" y="598455"/>
                </a:lnTo>
                <a:lnTo>
                  <a:pt x="1376819" y="644476"/>
                </a:lnTo>
                <a:lnTo>
                  <a:pt x="1375091" y="690496"/>
                </a:lnTo>
                <a:lnTo>
                  <a:pt x="1369983" y="735644"/>
                </a:lnTo>
                <a:lnTo>
                  <a:pt x="1361612" y="779810"/>
                </a:lnTo>
                <a:lnTo>
                  <a:pt x="1350094" y="822885"/>
                </a:lnTo>
                <a:lnTo>
                  <a:pt x="1335546" y="864761"/>
                </a:lnTo>
                <a:lnTo>
                  <a:pt x="1318085" y="905328"/>
                </a:lnTo>
                <a:lnTo>
                  <a:pt x="1297827" y="944476"/>
                </a:lnTo>
                <a:lnTo>
                  <a:pt x="1274888" y="982098"/>
                </a:lnTo>
                <a:lnTo>
                  <a:pt x="1249385" y="1018083"/>
                </a:lnTo>
                <a:lnTo>
                  <a:pt x="1221435" y="1052323"/>
                </a:lnTo>
                <a:lnTo>
                  <a:pt x="1191153" y="1084708"/>
                </a:lnTo>
                <a:lnTo>
                  <a:pt x="1158657" y="1115130"/>
                </a:lnTo>
                <a:lnTo>
                  <a:pt x="1124062" y="1143478"/>
                </a:lnTo>
                <a:lnTo>
                  <a:pt x="1087486" y="1169645"/>
                </a:lnTo>
                <a:lnTo>
                  <a:pt x="1049044" y="1193521"/>
                </a:lnTo>
                <a:lnTo>
                  <a:pt x="1008854" y="1214996"/>
                </a:lnTo>
                <a:lnTo>
                  <a:pt x="967031" y="1233962"/>
                </a:lnTo>
                <a:lnTo>
                  <a:pt x="923693" y="1250310"/>
                </a:lnTo>
                <a:lnTo>
                  <a:pt x="878955" y="1263930"/>
                </a:lnTo>
                <a:lnTo>
                  <a:pt x="832934" y="1274713"/>
                </a:lnTo>
                <a:lnTo>
                  <a:pt x="785747" y="1282551"/>
                </a:lnTo>
                <a:lnTo>
                  <a:pt x="737510" y="1287333"/>
                </a:lnTo>
                <a:lnTo>
                  <a:pt x="688340" y="1288952"/>
                </a:lnTo>
                <a:lnTo>
                  <a:pt x="639187" y="1287333"/>
                </a:lnTo>
                <a:lnTo>
                  <a:pt x="590966" y="1282551"/>
                </a:lnTo>
                <a:lnTo>
                  <a:pt x="543793" y="1274713"/>
                </a:lnTo>
                <a:lnTo>
                  <a:pt x="497786" y="1263930"/>
                </a:lnTo>
                <a:lnTo>
                  <a:pt x="453060" y="1250310"/>
                </a:lnTo>
                <a:lnTo>
                  <a:pt x="409732" y="1233962"/>
                </a:lnTo>
                <a:lnTo>
                  <a:pt x="367918" y="1214996"/>
                </a:lnTo>
                <a:lnTo>
                  <a:pt x="327736" y="1193521"/>
                </a:lnTo>
                <a:lnTo>
                  <a:pt x="289302" y="1169645"/>
                </a:lnTo>
                <a:lnTo>
                  <a:pt x="252732" y="1143478"/>
                </a:lnTo>
                <a:lnTo>
                  <a:pt x="218142" y="1115130"/>
                </a:lnTo>
                <a:lnTo>
                  <a:pt x="185651" y="1084708"/>
                </a:lnTo>
                <a:lnTo>
                  <a:pt x="155373" y="1052323"/>
                </a:lnTo>
                <a:lnTo>
                  <a:pt x="127425" y="1018083"/>
                </a:lnTo>
                <a:lnTo>
                  <a:pt x="101925" y="982098"/>
                </a:lnTo>
                <a:lnTo>
                  <a:pt x="78988" y="944476"/>
                </a:lnTo>
                <a:lnTo>
                  <a:pt x="58731" y="905328"/>
                </a:lnTo>
                <a:lnTo>
                  <a:pt x="41271" y="864761"/>
                </a:lnTo>
                <a:lnTo>
                  <a:pt x="26724" y="822885"/>
                </a:lnTo>
                <a:lnTo>
                  <a:pt x="15207" y="779810"/>
                </a:lnTo>
                <a:lnTo>
                  <a:pt x="6836" y="735644"/>
                </a:lnTo>
                <a:lnTo>
                  <a:pt x="1728" y="690496"/>
                </a:lnTo>
                <a:lnTo>
                  <a:pt x="0" y="644476"/>
                </a:lnTo>
                <a:close/>
              </a:path>
            </a:pathLst>
          </a:custGeom>
          <a:ln w="3494">
            <a:solidFill>
              <a:srgbClr val="000000"/>
            </a:solidFill>
            <a:prstDash val="dash"/>
          </a:ln>
        </p:spPr>
        <p:txBody>
          <a:bodyPr wrap="square" lIns="0" tIns="0" rIns="0" bIns="0" rtlCol="0"/>
          <a:lstStyle/>
          <a:p>
            <a:endParaRPr/>
          </a:p>
        </p:txBody>
      </p:sp>
      <p:sp>
        <p:nvSpPr>
          <p:cNvPr id="84" name="object 84"/>
          <p:cNvSpPr/>
          <p:nvPr/>
        </p:nvSpPr>
        <p:spPr>
          <a:xfrm>
            <a:off x="5941691" y="2370397"/>
            <a:ext cx="452755" cy="432434"/>
          </a:xfrm>
          <a:custGeom>
            <a:avLst/>
            <a:gdLst/>
            <a:ahLst/>
            <a:cxnLst/>
            <a:rect l="l" t="t" r="r" b="b"/>
            <a:pathLst>
              <a:path w="452754" h="432435">
                <a:moveTo>
                  <a:pt x="226208" y="0"/>
                </a:moveTo>
                <a:lnTo>
                  <a:pt x="180628" y="4388"/>
                </a:lnTo>
                <a:lnTo>
                  <a:pt x="138171" y="16975"/>
                </a:lnTo>
                <a:lnTo>
                  <a:pt x="99746" y="36895"/>
                </a:lnTo>
                <a:lnTo>
                  <a:pt x="66266" y="63280"/>
                </a:lnTo>
                <a:lnTo>
                  <a:pt x="38641" y="95264"/>
                </a:lnTo>
                <a:lnTo>
                  <a:pt x="17780" y="131979"/>
                </a:lnTo>
                <a:lnTo>
                  <a:pt x="4597" y="172560"/>
                </a:lnTo>
                <a:lnTo>
                  <a:pt x="0" y="216138"/>
                </a:lnTo>
                <a:lnTo>
                  <a:pt x="4597" y="259717"/>
                </a:lnTo>
                <a:lnTo>
                  <a:pt x="17780" y="300298"/>
                </a:lnTo>
                <a:lnTo>
                  <a:pt x="38641" y="337013"/>
                </a:lnTo>
                <a:lnTo>
                  <a:pt x="66266" y="368997"/>
                </a:lnTo>
                <a:lnTo>
                  <a:pt x="99746" y="395382"/>
                </a:lnTo>
                <a:lnTo>
                  <a:pt x="138171" y="415302"/>
                </a:lnTo>
                <a:lnTo>
                  <a:pt x="180628" y="427889"/>
                </a:lnTo>
                <a:lnTo>
                  <a:pt x="226208" y="432277"/>
                </a:lnTo>
                <a:lnTo>
                  <a:pt x="271788" y="427889"/>
                </a:lnTo>
                <a:lnTo>
                  <a:pt x="314246" y="415302"/>
                </a:lnTo>
                <a:lnTo>
                  <a:pt x="352670" y="395382"/>
                </a:lnTo>
                <a:lnTo>
                  <a:pt x="386150" y="368997"/>
                </a:lnTo>
                <a:lnTo>
                  <a:pt x="413776" y="337013"/>
                </a:lnTo>
                <a:lnTo>
                  <a:pt x="434636" y="300298"/>
                </a:lnTo>
                <a:lnTo>
                  <a:pt x="447820" y="259717"/>
                </a:lnTo>
                <a:lnTo>
                  <a:pt x="452417" y="216138"/>
                </a:lnTo>
                <a:lnTo>
                  <a:pt x="447820" y="172560"/>
                </a:lnTo>
                <a:lnTo>
                  <a:pt x="434636" y="131979"/>
                </a:lnTo>
                <a:lnTo>
                  <a:pt x="413776" y="95264"/>
                </a:lnTo>
                <a:lnTo>
                  <a:pt x="386150" y="63280"/>
                </a:lnTo>
                <a:lnTo>
                  <a:pt x="352670" y="36895"/>
                </a:lnTo>
                <a:lnTo>
                  <a:pt x="314246" y="16975"/>
                </a:lnTo>
                <a:lnTo>
                  <a:pt x="271788" y="4388"/>
                </a:lnTo>
                <a:lnTo>
                  <a:pt x="226208" y="0"/>
                </a:lnTo>
                <a:close/>
              </a:path>
            </a:pathLst>
          </a:custGeom>
          <a:solidFill>
            <a:srgbClr val="7E7E7E"/>
          </a:solidFill>
        </p:spPr>
        <p:txBody>
          <a:bodyPr wrap="square" lIns="0" tIns="0" rIns="0" bIns="0" rtlCol="0"/>
          <a:lstStyle/>
          <a:p>
            <a:endParaRPr/>
          </a:p>
        </p:txBody>
      </p:sp>
      <p:sp>
        <p:nvSpPr>
          <p:cNvPr id="85" name="object 85"/>
          <p:cNvSpPr/>
          <p:nvPr/>
        </p:nvSpPr>
        <p:spPr>
          <a:xfrm>
            <a:off x="5941691" y="2370397"/>
            <a:ext cx="452755" cy="432434"/>
          </a:xfrm>
          <a:custGeom>
            <a:avLst/>
            <a:gdLst/>
            <a:ahLst/>
            <a:cxnLst/>
            <a:rect l="l" t="t" r="r" b="b"/>
            <a:pathLst>
              <a:path w="452754" h="432435">
                <a:moveTo>
                  <a:pt x="0" y="216138"/>
                </a:moveTo>
                <a:lnTo>
                  <a:pt x="4597" y="172560"/>
                </a:lnTo>
                <a:lnTo>
                  <a:pt x="17780" y="131979"/>
                </a:lnTo>
                <a:lnTo>
                  <a:pt x="38641" y="95264"/>
                </a:lnTo>
                <a:lnTo>
                  <a:pt x="66266" y="63280"/>
                </a:lnTo>
                <a:lnTo>
                  <a:pt x="99746" y="36895"/>
                </a:lnTo>
                <a:lnTo>
                  <a:pt x="138171" y="16975"/>
                </a:lnTo>
                <a:lnTo>
                  <a:pt x="180628" y="4388"/>
                </a:lnTo>
                <a:lnTo>
                  <a:pt x="226208" y="0"/>
                </a:lnTo>
                <a:lnTo>
                  <a:pt x="271788" y="4388"/>
                </a:lnTo>
                <a:lnTo>
                  <a:pt x="314246" y="16975"/>
                </a:lnTo>
                <a:lnTo>
                  <a:pt x="352670" y="36895"/>
                </a:lnTo>
                <a:lnTo>
                  <a:pt x="386150" y="63280"/>
                </a:lnTo>
                <a:lnTo>
                  <a:pt x="413776" y="95264"/>
                </a:lnTo>
                <a:lnTo>
                  <a:pt x="434636" y="131979"/>
                </a:lnTo>
                <a:lnTo>
                  <a:pt x="447820" y="172560"/>
                </a:lnTo>
                <a:lnTo>
                  <a:pt x="452417" y="216138"/>
                </a:lnTo>
                <a:lnTo>
                  <a:pt x="447820" y="259717"/>
                </a:lnTo>
                <a:lnTo>
                  <a:pt x="434636" y="300298"/>
                </a:lnTo>
                <a:lnTo>
                  <a:pt x="413776" y="337013"/>
                </a:lnTo>
                <a:lnTo>
                  <a:pt x="386150" y="368997"/>
                </a:lnTo>
                <a:lnTo>
                  <a:pt x="352670" y="395382"/>
                </a:lnTo>
                <a:lnTo>
                  <a:pt x="314246" y="415302"/>
                </a:lnTo>
                <a:lnTo>
                  <a:pt x="271788" y="427889"/>
                </a:lnTo>
                <a:lnTo>
                  <a:pt x="226208" y="432277"/>
                </a:lnTo>
                <a:lnTo>
                  <a:pt x="180628" y="427889"/>
                </a:lnTo>
                <a:lnTo>
                  <a:pt x="138171" y="415302"/>
                </a:lnTo>
                <a:lnTo>
                  <a:pt x="99746" y="395382"/>
                </a:lnTo>
                <a:lnTo>
                  <a:pt x="66266" y="368997"/>
                </a:lnTo>
                <a:lnTo>
                  <a:pt x="38641" y="337013"/>
                </a:lnTo>
                <a:lnTo>
                  <a:pt x="17780" y="300298"/>
                </a:lnTo>
                <a:lnTo>
                  <a:pt x="4597" y="259717"/>
                </a:lnTo>
                <a:lnTo>
                  <a:pt x="0" y="216138"/>
                </a:lnTo>
                <a:close/>
              </a:path>
            </a:pathLst>
          </a:custGeom>
          <a:ln w="3491">
            <a:solidFill>
              <a:srgbClr val="000000"/>
            </a:solidFill>
            <a:prstDash val="dash"/>
          </a:ln>
        </p:spPr>
        <p:txBody>
          <a:bodyPr wrap="square" lIns="0" tIns="0" rIns="0" bIns="0" rtlCol="0"/>
          <a:lstStyle/>
          <a:p>
            <a:endParaRPr/>
          </a:p>
        </p:txBody>
      </p:sp>
      <p:sp>
        <p:nvSpPr>
          <p:cNvPr id="86" name="object 86"/>
          <p:cNvSpPr txBox="1"/>
          <p:nvPr/>
        </p:nvSpPr>
        <p:spPr>
          <a:xfrm>
            <a:off x="6044176" y="2356757"/>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精神  安全  文化</a:t>
            </a:r>
            <a:endParaRPr sz="950">
              <a:latin typeface="宋体"/>
              <a:cs typeface="宋体"/>
            </a:endParaRPr>
          </a:p>
        </p:txBody>
      </p:sp>
      <p:sp>
        <p:nvSpPr>
          <p:cNvPr id="87" name="object 87"/>
          <p:cNvSpPr/>
          <p:nvPr/>
        </p:nvSpPr>
        <p:spPr>
          <a:xfrm>
            <a:off x="6544960" y="2946818"/>
            <a:ext cx="452755" cy="432434"/>
          </a:xfrm>
          <a:custGeom>
            <a:avLst/>
            <a:gdLst/>
            <a:ahLst/>
            <a:cxnLst/>
            <a:rect l="l" t="t" r="r" b="b"/>
            <a:pathLst>
              <a:path w="452754" h="432435">
                <a:moveTo>
                  <a:pt x="226208" y="0"/>
                </a:moveTo>
                <a:lnTo>
                  <a:pt x="180588" y="4394"/>
                </a:lnTo>
                <a:lnTo>
                  <a:pt x="138112" y="16997"/>
                </a:lnTo>
                <a:lnTo>
                  <a:pt x="99685" y="36935"/>
                </a:lnTo>
                <a:lnTo>
                  <a:pt x="66214" y="63337"/>
                </a:lnTo>
                <a:lnTo>
                  <a:pt x="38604" y="95330"/>
                </a:lnTo>
                <a:lnTo>
                  <a:pt x="17761" y="132043"/>
                </a:lnTo>
                <a:lnTo>
                  <a:pt x="4591" y="172603"/>
                </a:lnTo>
                <a:lnTo>
                  <a:pt x="0" y="216138"/>
                </a:lnTo>
                <a:lnTo>
                  <a:pt x="4591" y="259717"/>
                </a:lnTo>
                <a:lnTo>
                  <a:pt x="17761" y="300298"/>
                </a:lnTo>
                <a:lnTo>
                  <a:pt x="38604" y="337013"/>
                </a:lnTo>
                <a:lnTo>
                  <a:pt x="66214" y="368997"/>
                </a:lnTo>
                <a:lnTo>
                  <a:pt x="99685" y="395382"/>
                </a:lnTo>
                <a:lnTo>
                  <a:pt x="138112" y="415302"/>
                </a:lnTo>
                <a:lnTo>
                  <a:pt x="180588" y="427889"/>
                </a:lnTo>
                <a:lnTo>
                  <a:pt x="226208" y="432277"/>
                </a:lnTo>
                <a:lnTo>
                  <a:pt x="271788" y="427889"/>
                </a:lnTo>
                <a:lnTo>
                  <a:pt x="314246" y="415302"/>
                </a:lnTo>
                <a:lnTo>
                  <a:pt x="352670" y="395382"/>
                </a:lnTo>
                <a:lnTo>
                  <a:pt x="386150" y="368997"/>
                </a:lnTo>
                <a:lnTo>
                  <a:pt x="413776" y="337013"/>
                </a:lnTo>
                <a:lnTo>
                  <a:pt x="434636" y="300298"/>
                </a:lnTo>
                <a:lnTo>
                  <a:pt x="447820" y="259717"/>
                </a:lnTo>
                <a:lnTo>
                  <a:pt x="452417" y="216138"/>
                </a:lnTo>
                <a:lnTo>
                  <a:pt x="447820" y="172603"/>
                </a:lnTo>
                <a:lnTo>
                  <a:pt x="434636" y="132043"/>
                </a:lnTo>
                <a:lnTo>
                  <a:pt x="413776" y="95330"/>
                </a:lnTo>
                <a:lnTo>
                  <a:pt x="386150" y="63337"/>
                </a:lnTo>
                <a:lnTo>
                  <a:pt x="352670" y="36935"/>
                </a:lnTo>
                <a:lnTo>
                  <a:pt x="314246" y="16997"/>
                </a:lnTo>
                <a:lnTo>
                  <a:pt x="271788" y="4394"/>
                </a:lnTo>
                <a:lnTo>
                  <a:pt x="226208" y="0"/>
                </a:lnTo>
                <a:close/>
              </a:path>
            </a:pathLst>
          </a:custGeom>
          <a:solidFill>
            <a:srgbClr val="7E7E7E"/>
          </a:solidFill>
        </p:spPr>
        <p:txBody>
          <a:bodyPr wrap="square" lIns="0" tIns="0" rIns="0" bIns="0" rtlCol="0"/>
          <a:lstStyle/>
          <a:p>
            <a:endParaRPr/>
          </a:p>
        </p:txBody>
      </p:sp>
      <p:sp>
        <p:nvSpPr>
          <p:cNvPr id="88" name="object 88"/>
          <p:cNvSpPr/>
          <p:nvPr/>
        </p:nvSpPr>
        <p:spPr>
          <a:xfrm>
            <a:off x="6544960" y="2946818"/>
            <a:ext cx="452755" cy="432434"/>
          </a:xfrm>
          <a:custGeom>
            <a:avLst/>
            <a:gdLst/>
            <a:ahLst/>
            <a:cxnLst/>
            <a:rect l="l" t="t" r="r" b="b"/>
            <a:pathLst>
              <a:path w="452754" h="432435">
                <a:moveTo>
                  <a:pt x="0" y="216138"/>
                </a:moveTo>
                <a:lnTo>
                  <a:pt x="4591" y="172603"/>
                </a:lnTo>
                <a:lnTo>
                  <a:pt x="17761" y="132043"/>
                </a:lnTo>
                <a:lnTo>
                  <a:pt x="38604" y="95330"/>
                </a:lnTo>
                <a:lnTo>
                  <a:pt x="66214" y="63337"/>
                </a:lnTo>
                <a:lnTo>
                  <a:pt x="99685" y="36935"/>
                </a:lnTo>
                <a:lnTo>
                  <a:pt x="138112" y="16997"/>
                </a:lnTo>
                <a:lnTo>
                  <a:pt x="180588" y="4394"/>
                </a:lnTo>
                <a:lnTo>
                  <a:pt x="226208" y="0"/>
                </a:lnTo>
                <a:lnTo>
                  <a:pt x="271788" y="4394"/>
                </a:lnTo>
                <a:lnTo>
                  <a:pt x="314246" y="16997"/>
                </a:lnTo>
                <a:lnTo>
                  <a:pt x="352670" y="36935"/>
                </a:lnTo>
                <a:lnTo>
                  <a:pt x="386150" y="63337"/>
                </a:lnTo>
                <a:lnTo>
                  <a:pt x="413776" y="95330"/>
                </a:lnTo>
                <a:lnTo>
                  <a:pt x="434636" y="132043"/>
                </a:lnTo>
                <a:lnTo>
                  <a:pt x="447820" y="172603"/>
                </a:lnTo>
                <a:lnTo>
                  <a:pt x="452417" y="216138"/>
                </a:lnTo>
                <a:lnTo>
                  <a:pt x="447820" y="259717"/>
                </a:lnTo>
                <a:lnTo>
                  <a:pt x="434636" y="300298"/>
                </a:lnTo>
                <a:lnTo>
                  <a:pt x="413776" y="337013"/>
                </a:lnTo>
                <a:lnTo>
                  <a:pt x="386150" y="368997"/>
                </a:lnTo>
                <a:lnTo>
                  <a:pt x="352670" y="395382"/>
                </a:lnTo>
                <a:lnTo>
                  <a:pt x="314246" y="415302"/>
                </a:lnTo>
                <a:lnTo>
                  <a:pt x="271788" y="427889"/>
                </a:lnTo>
                <a:lnTo>
                  <a:pt x="226208" y="432277"/>
                </a:lnTo>
                <a:lnTo>
                  <a:pt x="180588" y="427889"/>
                </a:lnTo>
                <a:lnTo>
                  <a:pt x="138112" y="415302"/>
                </a:lnTo>
                <a:lnTo>
                  <a:pt x="99685" y="395382"/>
                </a:lnTo>
                <a:lnTo>
                  <a:pt x="66214" y="368997"/>
                </a:lnTo>
                <a:lnTo>
                  <a:pt x="38604" y="337013"/>
                </a:lnTo>
                <a:lnTo>
                  <a:pt x="17761" y="300298"/>
                </a:lnTo>
                <a:lnTo>
                  <a:pt x="4591" y="259717"/>
                </a:lnTo>
                <a:lnTo>
                  <a:pt x="0" y="216138"/>
                </a:lnTo>
                <a:close/>
              </a:path>
            </a:pathLst>
          </a:custGeom>
          <a:ln w="3491">
            <a:solidFill>
              <a:srgbClr val="000000"/>
            </a:solidFill>
            <a:prstDash val="dash"/>
          </a:ln>
        </p:spPr>
        <p:txBody>
          <a:bodyPr wrap="square" lIns="0" tIns="0" rIns="0" bIns="0" rtlCol="0"/>
          <a:lstStyle/>
          <a:p>
            <a:endParaRPr/>
          </a:p>
        </p:txBody>
      </p:sp>
      <p:sp>
        <p:nvSpPr>
          <p:cNvPr id="89" name="object 89"/>
          <p:cNvSpPr txBox="1"/>
          <p:nvPr/>
        </p:nvSpPr>
        <p:spPr>
          <a:xfrm>
            <a:off x="6647445" y="2933178"/>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制度  安全  文化</a:t>
            </a:r>
            <a:endParaRPr sz="950">
              <a:latin typeface="宋体"/>
              <a:cs typeface="宋体"/>
            </a:endParaRPr>
          </a:p>
        </p:txBody>
      </p:sp>
      <p:sp>
        <p:nvSpPr>
          <p:cNvPr id="90" name="object 90"/>
          <p:cNvSpPr/>
          <p:nvPr/>
        </p:nvSpPr>
        <p:spPr>
          <a:xfrm>
            <a:off x="5941691" y="3523239"/>
            <a:ext cx="452755" cy="432434"/>
          </a:xfrm>
          <a:custGeom>
            <a:avLst/>
            <a:gdLst/>
            <a:ahLst/>
            <a:cxnLst/>
            <a:rect l="l" t="t" r="r" b="b"/>
            <a:pathLst>
              <a:path w="452754" h="432435">
                <a:moveTo>
                  <a:pt x="226208" y="0"/>
                </a:moveTo>
                <a:lnTo>
                  <a:pt x="180628" y="4394"/>
                </a:lnTo>
                <a:lnTo>
                  <a:pt x="138171" y="16997"/>
                </a:lnTo>
                <a:lnTo>
                  <a:pt x="99746" y="36935"/>
                </a:lnTo>
                <a:lnTo>
                  <a:pt x="66266" y="63337"/>
                </a:lnTo>
                <a:lnTo>
                  <a:pt x="38641" y="95330"/>
                </a:lnTo>
                <a:lnTo>
                  <a:pt x="17780" y="132043"/>
                </a:lnTo>
                <a:lnTo>
                  <a:pt x="4597" y="172603"/>
                </a:lnTo>
                <a:lnTo>
                  <a:pt x="0" y="216138"/>
                </a:lnTo>
                <a:lnTo>
                  <a:pt x="4597" y="259724"/>
                </a:lnTo>
                <a:lnTo>
                  <a:pt x="17780" y="300321"/>
                </a:lnTo>
                <a:lnTo>
                  <a:pt x="38641" y="337061"/>
                </a:lnTo>
                <a:lnTo>
                  <a:pt x="66266" y="369073"/>
                </a:lnTo>
                <a:lnTo>
                  <a:pt x="99746" y="395486"/>
                </a:lnTo>
                <a:lnTo>
                  <a:pt x="138171" y="415430"/>
                </a:lnTo>
                <a:lnTo>
                  <a:pt x="180628" y="428034"/>
                </a:lnTo>
                <a:lnTo>
                  <a:pt x="226208" y="432429"/>
                </a:lnTo>
                <a:lnTo>
                  <a:pt x="271788" y="428034"/>
                </a:lnTo>
                <a:lnTo>
                  <a:pt x="314246" y="415430"/>
                </a:lnTo>
                <a:lnTo>
                  <a:pt x="352670" y="395486"/>
                </a:lnTo>
                <a:lnTo>
                  <a:pt x="386150" y="369073"/>
                </a:lnTo>
                <a:lnTo>
                  <a:pt x="413776" y="337061"/>
                </a:lnTo>
                <a:lnTo>
                  <a:pt x="434636" y="300321"/>
                </a:lnTo>
                <a:lnTo>
                  <a:pt x="447820" y="259724"/>
                </a:lnTo>
                <a:lnTo>
                  <a:pt x="452417" y="216138"/>
                </a:lnTo>
                <a:lnTo>
                  <a:pt x="447820" y="172603"/>
                </a:lnTo>
                <a:lnTo>
                  <a:pt x="434636" y="132043"/>
                </a:lnTo>
                <a:lnTo>
                  <a:pt x="413776" y="95330"/>
                </a:lnTo>
                <a:lnTo>
                  <a:pt x="386150" y="63337"/>
                </a:lnTo>
                <a:lnTo>
                  <a:pt x="352670" y="36935"/>
                </a:lnTo>
                <a:lnTo>
                  <a:pt x="314246" y="16997"/>
                </a:lnTo>
                <a:lnTo>
                  <a:pt x="271788" y="4394"/>
                </a:lnTo>
                <a:lnTo>
                  <a:pt x="226208" y="0"/>
                </a:lnTo>
                <a:close/>
              </a:path>
            </a:pathLst>
          </a:custGeom>
          <a:solidFill>
            <a:srgbClr val="7E7E7E"/>
          </a:solidFill>
        </p:spPr>
        <p:txBody>
          <a:bodyPr wrap="square" lIns="0" tIns="0" rIns="0" bIns="0" rtlCol="0"/>
          <a:lstStyle/>
          <a:p>
            <a:endParaRPr/>
          </a:p>
        </p:txBody>
      </p:sp>
      <p:sp>
        <p:nvSpPr>
          <p:cNvPr id="91" name="object 91"/>
          <p:cNvSpPr/>
          <p:nvPr/>
        </p:nvSpPr>
        <p:spPr>
          <a:xfrm>
            <a:off x="5941691" y="3523239"/>
            <a:ext cx="452755" cy="432434"/>
          </a:xfrm>
          <a:custGeom>
            <a:avLst/>
            <a:gdLst/>
            <a:ahLst/>
            <a:cxnLst/>
            <a:rect l="l" t="t" r="r" b="b"/>
            <a:pathLst>
              <a:path w="452754" h="432435">
                <a:moveTo>
                  <a:pt x="0" y="216138"/>
                </a:moveTo>
                <a:lnTo>
                  <a:pt x="4597" y="172603"/>
                </a:lnTo>
                <a:lnTo>
                  <a:pt x="17780" y="132043"/>
                </a:lnTo>
                <a:lnTo>
                  <a:pt x="38641" y="95330"/>
                </a:lnTo>
                <a:lnTo>
                  <a:pt x="66266" y="63337"/>
                </a:lnTo>
                <a:lnTo>
                  <a:pt x="99746" y="36935"/>
                </a:lnTo>
                <a:lnTo>
                  <a:pt x="138171" y="16997"/>
                </a:lnTo>
                <a:lnTo>
                  <a:pt x="180628" y="4394"/>
                </a:lnTo>
                <a:lnTo>
                  <a:pt x="226208" y="0"/>
                </a:lnTo>
                <a:lnTo>
                  <a:pt x="271788" y="4394"/>
                </a:lnTo>
                <a:lnTo>
                  <a:pt x="314246" y="16997"/>
                </a:lnTo>
                <a:lnTo>
                  <a:pt x="352670" y="36935"/>
                </a:lnTo>
                <a:lnTo>
                  <a:pt x="386150" y="63337"/>
                </a:lnTo>
                <a:lnTo>
                  <a:pt x="413776" y="95330"/>
                </a:lnTo>
                <a:lnTo>
                  <a:pt x="434636" y="132043"/>
                </a:lnTo>
                <a:lnTo>
                  <a:pt x="447820" y="172603"/>
                </a:lnTo>
                <a:lnTo>
                  <a:pt x="452417" y="216138"/>
                </a:lnTo>
                <a:lnTo>
                  <a:pt x="447820" y="259724"/>
                </a:lnTo>
                <a:lnTo>
                  <a:pt x="434636" y="300321"/>
                </a:lnTo>
                <a:lnTo>
                  <a:pt x="413776" y="337061"/>
                </a:lnTo>
                <a:lnTo>
                  <a:pt x="386150" y="369073"/>
                </a:lnTo>
                <a:lnTo>
                  <a:pt x="352670" y="395486"/>
                </a:lnTo>
                <a:lnTo>
                  <a:pt x="314246" y="415430"/>
                </a:lnTo>
                <a:lnTo>
                  <a:pt x="271788" y="428034"/>
                </a:lnTo>
                <a:lnTo>
                  <a:pt x="226208" y="432429"/>
                </a:lnTo>
                <a:lnTo>
                  <a:pt x="180628" y="428034"/>
                </a:lnTo>
                <a:lnTo>
                  <a:pt x="138171" y="415430"/>
                </a:lnTo>
                <a:lnTo>
                  <a:pt x="99746" y="395486"/>
                </a:lnTo>
                <a:lnTo>
                  <a:pt x="66266" y="369073"/>
                </a:lnTo>
                <a:lnTo>
                  <a:pt x="38641" y="337061"/>
                </a:lnTo>
                <a:lnTo>
                  <a:pt x="17780" y="300321"/>
                </a:lnTo>
                <a:lnTo>
                  <a:pt x="4597" y="259724"/>
                </a:lnTo>
                <a:lnTo>
                  <a:pt x="0" y="216138"/>
                </a:lnTo>
                <a:close/>
              </a:path>
            </a:pathLst>
          </a:custGeom>
          <a:ln w="3491">
            <a:solidFill>
              <a:srgbClr val="000000"/>
            </a:solidFill>
            <a:prstDash val="dash"/>
          </a:ln>
        </p:spPr>
        <p:txBody>
          <a:bodyPr wrap="square" lIns="0" tIns="0" rIns="0" bIns="0" rtlCol="0"/>
          <a:lstStyle/>
          <a:p>
            <a:endParaRPr/>
          </a:p>
        </p:txBody>
      </p:sp>
      <p:sp>
        <p:nvSpPr>
          <p:cNvPr id="92" name="object 92"/>
          <p:cNvSpPr txBox="1"/>
          <p:nvPr/>
        </p:nvSpPr>
        <p:spPr>
          <a:xfrm>
            <a:off x="6044176" y="3509599"/>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行为  安全  文化</a:t>
            </a:r>
            <a:endParaRPr sz="950">
              <a:latin typeface="宋体"/>
              <a:cs typeface="宋体"/>
            </a:endParaRPr>
          </a:p>
        </p:txBody>
      </p:sp>
      <p:sp>
        <p:nvSpPr>
          <p:cNvPr id="93" name="object 93"/>
          <p:cNvSpPr/>
          <p:nvPr/>
        </p:nvSpPr>
        <p:spPr>
          <a:xfrm>
            <a:off x="5338560" y="2946818"/>
            <a:ext cx="452755" cy="432434"/>
          </a:xfrm>
          <a:custGeom>
            <a:avLst/>
            <a:gdLst/>
            <a:ahLst/>
            <a:cxnLst/>
            <a:rect l="l" t="t" r="r" b="b"/>
            <a:pathLst>
              <a:path w="452754" h="432435">
                <a:moveTo>
                  <a:pt x="226208" y="0"/>
                </a:moveTo>
                <a:lnTo>
                  <a:pt x="180628" y="4394"/>
                </a:lnTo>
                <a:lnTo>
                  <a:pt x="138171" y="16997"/>
                </a:lnTo>
                <a:lnTo>
                  <a:pt x="99746" y="36935"/>
                </a:lnTo>
                <a:lnTo>
                  <a:pt x="66266" y="63337"/>
                </a:lnTo>
                <a:lnTo>
                  <a:pt x="38641" y="95330"/>
                </a:lnTo>
                <a:lnTo>
                  <a:pt x="17780" y="132043"/>
                </a:lnTo>
                <a:lnTo>
                  <a:pt x="4597" y="172603"/>
                </a:lnTo>
                <a:lnTo>
                  <a:pt x="0" y="216138"/>
                </a:lnTo>
                <a:lnTo>
                  <a:pt x="4597" y="259717"/>
                </a:lnTo>
                <a:lnTo>
                  <a:pt x="17780" y="300298"/>
                </a:lnTo>
                <a:lnTo>
                  <a:pt x="38641" y="337013"/>
                </a:lnTo>
                <a:lnTo>
                  <a:pt x="66266" y="368997"/>
                </a:lnTo>
                <a:lnTo>
                  <a:pt x="99746" y="395382"/>
                </a:lnTo>
                <a:lnTo>
                  <a:pt x="138171" y="415302"/>
                </a:lnTo>
                <a:lnTo>
                  <a:pt x="180628" y="427889"/>
                </a:lnTo>
                <a:lnTo>
                  <a:pt x="226208" y="432277"/>
                </a:lnTo>
                <a:lnTo>
                  <a:pt x="271788" y="427889"/>
                </a:lnTo>
                <a:lnTo>
                  <a:pt x="314246" y="415302"/>
                </a:lnTo>
                <a:lnTo>
                  <a:pt x="352670" y="395382"/>
                </a:lnTo>
                <a:lnTo>
                  <a:pt x="386150" y="368997"/>
                </a:lnTo>
                <a:lnTo>
                  <a:pt x="413776" y="337013"/>
                </a:lnTo>
                <a:lnTo>
                  <a:pt x="434636" y="300298"/>
                </a:lnTo>
                <a:lnTo>
                  <a:pt x="447820" y="259717"/>
                </a:lnTo>
                <a:lnTo>
                  <a:pt x="452417" y="216138"/>
                </a:lnTo>
                <a:lnTo>
                  <a:pt x="447820" y="172603"/>
                </a:lnTo>
                <a:lnTo>
                  <a:pt x="434636" y="132043"/>
                </a:lnTo>
                <a:lnTo>
                  <a:pt x="413776" y="95330"/>
                </a:lnTo>
                <a:lnTo>
                  <a:pt x="386150" y="63337"/>
                </a:lnTo>
                <a:lnTo>
                  <a:pt x="352670" y="36935"/>
                </a:lnTo>
                <a:lnTo>
                  <a:pt x="314246" y="16997"/>
                </a:lnTo>
                <a:lnTo>
                  <a:pt x="271788" y="4394"/>
                </a:lnTo>
                <a:lnTo>
                  <a:pt x="226208" y="0"/>
                </a:lnTo>
                <a:close/>
              </a:path>
            </a:pathLst>
          </a:custGeom>
          <a:solidFill>
            <a:srgbClr val="7E7E7E"/>
          </a:solidFill>
        </p:spPr>
        <p:txBody>
          <a:bodyPr wrap="square" lIns="0" tIns="0" rIns="0" bIns="0" rtlCol="0"/>
          <a:lstStyle/>
          <a:p>
            <a:endParaRPr/>
          </a:p>
        </p:txBody>
      </p:sp>
      <p:sp>
        <p:nvSpPr>
          <p:cNvPr id="94" name="object 94"/>
          <p:cNvSpPr/>
          <p:nvPr/>
        </p:nvSpPr>
        <p:spPr>
          <a:xfrm>
            <a:off x="5338560" y="2946818"/>
            <a:ext cx="452755" cy="432434"/>
          </a:xfrm>
          <a:custGeom>
            <a:avLst/>
            <a:gdLst/>
            <a:ahLst/>
            <a:cxnLst/>
            <a:rect l="l" t="t" r="r" b="b"/>
            <a:pathLst>
              <a:path w="452754" h="432435">
                <a:moveTo>
                  <a:pt x="0" y="216138"/>
                </a:moveTo>
                <a:lnTo>
                  <a:pt x="4597" y="172603"/>
                </a:lnTo>
                <a:lnTo>
                  <a:pt x="17780" y="132043"/>
                </a:lnTo>
                <a:lnTo>
                  <a:pt x="38641" y="95330"/>
                </a:lnTo>
                <a:lnTo>
                  <a:pt x="66266" y="63337"/>
                </a:lnTo>
                <a:lnTo>
                  <a:pt x="99746" y="36935"/>
                </a:lnTo>
                <a:lnTo>
                  <a:pt x="138171" y="16997"/>
                </a:lnTo>
                <a:lnTo>
                  <a:pt x="180628" y="4394"/>
                </a:lnTo>
                <a:lnTo>
                  <a:pt x="226208" y="0"/>
                </a:lnTo>
                <a:lnTo>
                  <a:pt x="271788" y="4394"/>
                </a:lnTo>
                <a:lnTo>
                  <a:pt x="314246" y="16997"/>
                </a:lnTo>
                <a:lnTo>
                  <a:pt x="352670" y="36935"/>
                </a:lnTo>
                <a:lnTo>
                  <a:pt x="386150" y="63337"/>
                </a:lnTo>
                <a:lnTo>
                  <a:pt x="413776" y="95330"/>
                </a:lnTo>
                <a:lnTo>
                  <a:pt x="434636" y="132043"/>
                </a:lnTo>
                <a:lnTo>
                  <a:pt x="447820" y="172603"/>
                </a:lnTo>
                <a:lnTo>
                  <a:pt x="452417" y="216138"/>
                </a:lnTo>
                <a:lnTo>
                  <a:pt x="447820" y="259717"/>
                </a:lnTo>
                <a:lnTo>
                  <a:pt x="434636" y="300298"/>
                </a:lnTo>
                <a:lnTo>
                  <a:pt x="413776" y="337013"/>
                </a:lnTo>
                <a:lnTo>
                  <a:pt x="386150" y="368997"/>
                </a:lnTo>
                <a:lnTo>
                  <a:pt x="352670" y="395382"/>
                </a:lnTo>
                <a:lnTo>
                  <a:pt x="314246" y="415302"/>
                </a:lnTo>
                <a:lnTo>
                  <a:pt x="271788" y="427889"/>
                </a:lnTo>
                <a:lnTo>
                  <a:pt x="226208" y="432277"/>
                </a:lnTo>
                <a:lnTo>
                  <a:pt x="180628" y="427889"/>
                </a:lnTo>
                <a:lnTo>
                  <a:pt x="138171" y="415302"/>
                </a:lnTo>
                <a:lnTo>
                  <a:pt x="99746" y="395382"/>
                </a:lnTo>
                <a:lnTo>
                  <a:pt x="66266" y="368997"/>
                </a:lnTo>
                <a:lnTo>
                  <a:pt x="38641" y="337013"/>
                </a:lnTo>
                <a:lnTo>
                  <a:pt x="17780" y="300298"/>
                </a:lnTo>
                <a:lnTo>
                  <a:pt x="4597" y="259717"/>
                </a:lnTo>
                <a:lnTo>
                  <a:pt x="0" y="216138"/>
                </a:lnTo>
                <a:close/>
              </a:path>
            </a:pathLst>
          </a:custGeom>
          <a:ln w="3491">
            <a:solidFill>
              <a:srgbClr val="000000"/>
            </a:solidFill>
            <a:prstDash val="dash"/>
          </a:ln>
        </p:spPr>
        <p:txBody>
          <a:bodyPr wrap="square" lIns="0" tIns="0" rIns="0" bIns="0" rtlCol="0"/>
          <a:lstStyle/>
          <a:p>
            <a:endParaRPr/>
          </a:p>
        </p:txBody>
      </p:sp>
      <p:sp>
        <p:nvSpPr>
          <p:cNvPr id="95" name="object 95"/>
          <p:cNvSpPr txBox="1"/>
          <p:nvPr/>
        </p:nvSpPr>
        <p:spPr>
          <a:xfrm>
            <a:off x="5441045" y="2933178"/>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物质  安全  文化</a:t>
            </a:r>
            <a:endParaRPr sz="950">
              <a:latin typeface="宋体"/>
              <a:cs typeface="宋体"/>
            </a:endParaRPr>
          </a:p>
        </p:txBody>
      </p:sp>
      <p:sp>
        <p:nvSpPr>
          <p:cNvPr id="96" name="object 96"/>
          <p:cNvSpPr/>
          <p:nvPr/>
        </p:nvSpPr>
        <p:spPr>
          <a:xfrm>
            <a:off x="5790977" y="3077018"/>
            <a:ext cx="151130" cy="172085"/>
          </a:xfrm>
          <a:custGeom>
            <a:avLst/>
            <a:gdLst/>
            <a:ahLst/>
            <a:cxnLst/>
            <a:rect l="l" t="t" r="r" b="b"/>
            <a:pathLst>
              <a:path w="151129" h="172085">
                <a:moveTo>
                  <a:pt x="67862" y="0"/>
                </a:moveTo>
                <a:lnTo>
                  <a:pt x="0" y="85940"/>
                </a:lnTo>
                <a:lnTo>
                  <a:pt x="67862" y="171880"/>
                </a:lnTo>
                <a:lnTo>
                  <a:pt x="67862" y="115193"/>
                </a:lnTo>
                <a:lnTo>
                  <a:pt x="150713" y="115193"/>
                </a:lnTo>
                <a:lnTo>
                  <a:pt x="150713" y="56838"/>
                </a:lnTo>
                <a:lnTo>
                  <a:pt x="67862" y="56838"/>
                </a:lnTo>
                <a:lnTo>
                  <a:pt x="67862" y="0"/>
                </a:lnTo>
                <a:close/>
              </a:path>
            </a:pathLst>
          </a:custGeom>
          <a:solidFill>
            <a:srgbClr val="7E7E7E"/>
          </a:solidFill>
        </p:spPr>
        <p:txBody>
          <a:bodyPr wrap="square" lIns="0" tIns="0" rIns="0" bIns="0" rtlCol="0"/>
          <a:lstStyle/>
          <a:p>
            <a:endParaRPr/>
          </a:p>
        </p:txBody>
      </p:sp>
      <p:sp>
        <p:nvSpPr>
          <p:cNvPr id="97" name="object 97"/>
          <p:cNvSpPr/>
          <p:nvPr/>
        </p:nvSpPr>
        <p:spPr>
          <a:xfrm>
            <a:off x="5790977" y="3077018"/>
            <a:ext cx="151130" cy="172085"/>
          </a:xfrm>
          <a:custGeom>
            <a:avLst/>
            <a:gdLst/>
            <a:ahLst/>
            <a:cxnLst/>
            <a:rect l="l" t="t" r="r" b="b"/>
            <a:pathLst>
              <a:path w="151129" h="172085">
                <a:moveTo>
                  <a:pt x="0" y="85940"/>
                </a:moveTo>
                <a:lnTo>
                  <a:pt x="67862" y="171880"/>
                </a:lnTo>
                <a:lnTo>
                  <a:pt x="67862" y="115193"/>
                </a:lnTo>
                <a:lnTo>
                  <a:pt x="150713" y="115193"/>
                </a:lnTo>
                <a:lnTo>
                  <a:pt x="150713" y="56838"/>
                </a:lnTo>
                <a:lnTo>
                  <a:pt x="67862" y="56838"/>
                </a:lnTo>
                <a:lnTo>
                  <a:pt x="67862" y="0"/>
                </a:lnTo>
                <a:lnTo>
                  <a:pt x="0" y="85940"/>
                </a:lnTo>
                <a:close/>
              </a:path>
            </a:pathLst>
          </a:custGeom>
          <a:ln w="3464">
            <a:solidFill>
              <a:srgbClr val="000000"/>
            </a:solidFill>
          </a:ln>
        </p:spPr>
        <p:txBody>
          <a:bodyPr wrap="square" lIns="0" tIns="0" rIns="0" bIns="0" rtlCol="0"/>
          <a:lstStyle/>
          <a:p>
            <a:endParaRPr/>
          </a:p>
        </p:txBody>
      </p:sp>
      <p:sp>
        <p:nvSpPr>
          <p:cNvPr id="98" name="object 98"/>
          <p:cNvSpPr/>
          <p:nvPr/>
        </p:nvSpPr>
        <p:spPr>
          <a:xfrm>
            <a:off x="6089211" y="2802675"/>
            <a:ext cx="157480" cy="156210"/>
          </a:xfrm>
          <a:custGeom>
            <a:avLst/>
            <a:gdLst/>
            <a:ahLst/>
            <a:cxnLst/>
            <a:rect l="l" t="t" r="r" b="b"/>
            <a:pathLst>
              <a:path w="157479" h="156210">
                <a:moveTo>
                  <a:pt x="105471" y="70176"/>
                </a:moveTo>
                <a:lnTo>
                  <a:pt x="51903" y="70176"/>
                </a:lnTo>
                <a:lnTo>
                  <a:pt x="51903" y="155662"/>
                </a:lnTo>
                <a:lnTo>
                  <a:pt x="105471" y="155662"/>
                </a:lnTo>
                <a:lnTo>
                  <a:pt x="105471" y="70176"/>
                </a:lnTo>
                <a:close/>
              </a:path>
              <a:path w="157479" h="156210">
                <a:moveTo>
                  <a:pt x="78687" y="0"/>
                </a:moveTo>
                <a:lnTo>
                  <a:pt x="0" y="70176"/>
                </a:lnTo>
                <a:lnTo>
                  <a:pt x="157374" y="70176"/>
                </a:lnTo>
                <a:lnTo>
                  <a:pt x="78687" y="0"/>
                </a:lnTo>
                <a:close/>
              </a:path>
            </a:pathLst>
          </a:custGeom>
          <a:solidFill>
            <a:srgbClr val="7E7E7E"/>
          </a:solidFill>
        </p:spPr>
        <p:txBody>
          <a:bodyPr wrap="square" lIns="0" tIns="0" rIns="0" bIns="0" rtlCol="0"/>
          <a:lstStyle/>
          <a:p>
            <a:endParaRPr/>
          </a:p>
        </p:txBody>
      </p:sp>
      <p:sp>
        <p:nvSpPr>
          <p:cNvPr id="99" name="object 99"/>
          <p:cNvSpPr/>
          <p:nvPr/>
        </p:nvSpPr>
        <p:spPr>
          <a:xfrm>
            <a:off x="6089211" y="2802675"/>
            <a:ext cx="157480" cy="156210"/>
          </a:xfrm>
          <a:custGeom>
            <a:avLst/>
            <a:gdLst/>
            <a:ahLst/>
            <a:cxnLst/>
            <a:rect l="l" t="t" r="r" b="b"/>
            <a:pathLst>
              <a:path w="157479" h="156210">
                <a:moveTo>
                  <a:pt x="78687" y="0"/>
                </a:moveTo>
                <a:lnTo>
                  <a:pt x="0" y="70176"/>
                </a:lnTo>
                <a:lnTo>
                  <a:pt x="51903" y="70176"/>
                </a:lnTo>
                <a:lnTo>
                  <a:pt x="51903" y="155662"/>
                </a:lnTo>
                <a:lnTo>
                  <a:pt x="105471" y="155662"/>
                </a:lnTo>
                <a:lnTo>
                  <a:pt x="105471" y="70176"/>
                </a:lnTo>
                <a:lnTo>
                  <a:pt x="157374" y="70176"/>
                </a:lnTo>
                <a:lnTo>
                  <a:pt x="78687" y="0"/>
                </a:lnTo>
                <a:close/>
              </a:path>
            </a:pathLst>
          </a:custGeom>
          <a:ln w="3485">
            <a:solidFill>
              <a:srgbClr val="000000"/>
            </a:solidFill>
          </a:ln>
        </p:spPr>
        <p:txBody>
          <a:bodyPr wrap="square" lIns="0" tIns="0" rIns="0" bIns="0" rtlCol="0"/>
          <a:lstStyle/>
          <a:p>
            <a:endParaRPr/>
          </a:p>
        </p:txBody>
      </p:sp>
      <p:sp>
        <p:nvSpPr>
          <p:cNvPr id="100" name="object 100"/>
          <p:cNvSpPr/>
          <p:nvPr/>
        </p:nvSpPr>
        <p:spPr>
          <a:xfrm>
            <a:off x="6089211" y="3379097"/>
            <a:ext cx="157480" cy="144145"/>
          </a:xfrm>
          <a:custGeom>
            <a:avLst/>
            <a:gdLst/>
            <a:ahLst/>
            <a:cxnLst/>
            <a:rect l="l" t="t" r="r" b="b"/>
            <a:pathLst>
              <a:path w="157479" h="144145">
                <a:moveTo>
                  <a:pt x="157374" y="79271"/>
                </a:moveTo>
                <a:lnTo>
                  <a:pt x="0" y="79271"/>
                </a:lnTo>
                <a:lnTo>
                  <a:pt x="78687" y="144143"/>
                </a:lnTo>
                <a:lnTo>
                  <a:pt x="157374" y="79271"/>
                </a:lnTo>
                <a:close/>
              </a:path>
              <a:path w="157479" h="144145">
                <a:moveTo>
                  <a:pt x="105471" y="0"/>
                </a:moveTo>
                <a:lnTo>
                  <a:pt x="51903" y="0"/>
                </a:lnTo>
                <a:lnTo>
                  <a:pt x="51903" y="79271"/>
                </a:lnTo>
                <a:lnTo>
                  <a:pt x="105471" y="79271"/>
                </a:lnTo>
                <a:lnTo>
                  <a:pt x="105471" y="0"/>
                </a:lnTo>
                <a:close/>
              </a:path>
            </a:pathLst>
          </a:custGeom>
          <a:solidFill>
            <a:srgbClr val="7E7E7E"/>
          </a:solidFill>
        </p:spPr>
        <p:txBody>
          <a:bodyPr wrap="square" lIns="0" tIns="0" rIns="0" bIns="0" rtlCol="0"/>
          <a:lstStyle/>
          <a:p>
            <a:endParaRPr/>
          </a:p>
        </p:txBody>
      </p:sp>
      <p:sp>
        <p:nvSpPr>
          <p:cNvPr id="101" name="object 101"/>
          <p:cNvSpPr/>
          <p:nvPr/>
        </p:nvSpPr>
        <p:spPr>
          <a:xfrm>
            <a:off x="6089211" y="3379097"/>
            <a:ext cx="157480" cy="144145"/>
          </a:xfrm>
          <a:custGeom>
            <a:avLst/>
            <a:gdLst/>
            <a:ahLst/>
            <a:cxnLst/>
            <a:rect l="l" t="t" r="r" b="b"/>
            <a:pathLst>
              <a:path w="157479" h="144145">
                <a:moveTo>
                  <a:pt x="78687" y="144143"/>
                </a:moveTo>
                <a:lnTo>
                  <a:pt x="157374" y="79271"/>
                </a:lnTo>
                <a:lnTo>
                  <a:pt x="105471" y="79271"/>
                </a:lnTo>
                <a:lnTo>
                  <a:pt x="105471" y="0"/>
                </a:lnTo>
                <a:lnTo>
                  <a:pt x="51903" y="0"/>
                </a:lnTo>
                <a:lnTo>
                  <a:pt x="51903" y="79271"/>
                </a:lnTo>
                <a:lnTo>
                  <a:pt x="0" y="79271"/>
                </a:lnTo>
                <a:lnTo>
                  <a:pt x="78687" y="144143"/>
                </a:lnTo>
                <a:close/>
              </a:path>
            </a:pathLst>
          </a:custGeom>
          <a:ln w="3497">
            <a:solidFill>
              <a:srgbClr val="000000"/>
            </a:solidFill>
          </a:ln>
        </p:spPr>
        <p:txBody>
          <a:bodyPr wrap="square" lIns="0" tIns="0" rIns="0" bIns="0" rtlCol="0"/>
          <a:lstStyle/>
          <a:p>
            <a:endParaRPr/>
          </a:p>
        </p:txBody>
      </p:sp>
      <p:sp>
        <p:nvSpPr>
          <p:cNvPr id="102" name="object 102"/>
          <p:cNvSpPr/>
          <p:nvPr/>
        </p:nvSpPr>
        <p:spPr>
          <a:xfrm>
            <a:off x="6394107" y="3077018"/>
            <a:ext cx="151130" cy="172085"/>
          </a:xfrm>
          <a:custGeom>
            <a:avLst/>
            <a:gdLst/>
            <a:ahLst/>
            <a:cxnLst/>
            <a:rect l="l" t="t" r="r" b="b"/>
            <a:pathLst>
              <a:path w="151129" h="172085">
                <a:moveTo>
                  <a:pt x="82989" y="0"/>
                </a:moveTo>
                <a:lnTo>
                  <a:pt x="82989" y="56838"/>
                </a:lnTo>
                <a:lnTo>
                  <a:pt x="0" y="56838"/>
                </a:lnTo>
                <a:lnTo>
                  <a:pt x="0" y="115193"/>
                </a:lnTo>
                <a:lnTo>
                  <a:pt x="82989" y="115193"/>
                </a:lnTo>
                <a:lnTo>
                  <a:pt x="82989" y="171880"/>
                </a:lnTo>
                <a:lnTo>
                  <a:pt x="150852" y="85940"/>
                </a:lnTo>
                <a:lnTo>
                  <a:pt x="82989" y="0"/>
                </a:lnTo>
                <a:close/>
              </a:path>
            </a:pathLst>
          </a:custGeom>
          <a:solidFill>
            <a:srgbClr val="7E7E7E"/>
          </a:solidFill>
        </p:spPr>
        <p:txBody>
          <a:bodyPr wrap="square" lIns="0" tIns="0" rIns="0" bIns="0" rtlCol="0"/>
          <a:lstStyle/>
          <a:p>
            <a:endParaRPr/>
          </a:p>
        </p:txBody>
      </p:sp>
      <p:sp>
        <p:nvSpPr>
          <p:cNvPr id="103" name="object 103"/>
          <p:cNvSpPr/>
          <p:nvPr/>
        </p:nvSpPr>
        <p:spPr>
          <a:xfrm>
            <a:off x="6394107" y="3077018"/>
            <a:ext cx="151130" cy="172085"/>
          </a:xfrm>
          <a:custGeom>
            <a:avLst/>
            <a:gdLst/>
            <a:ahLst/>
            <a:cxnLst/>
            <a:rect l="l" t="t" r="r" b="b"/>
            <a:pathLst>
              <a:path w="151129" h="172085">
                <a:moveTo>
                  <a:pt x="150852" y="85940"/>
                </a:moveTo>
                <a:lnTo>
                  <a:pt x="82989" y="0"/>
                </a:lnTo>
                <a:lnTo>
                  <a:pt x="82989" y="56838"/>
                </a:lnTo>
                <a:lnTo>
                  <a:pt x="0" y="56838"/>
                </a:lnTo>
                <a:lnTo>
                  <a:pt x="0" y="115193"/>
                </a:lnTo>
                <a:lnTo>
                  <a:pt x="82989" y="115193"/>
                </a:lnTo>
                <a:lnTo>
                  <a:pt x="82989" y="171880"/>
                </a:lnTo>
                <a:lnTo>
                  <a:pt x="150852" y="85940"/>
                </a:lnTo>
                <a:close/>
              </a:path>
            </a:pathLst>
          </a:custGeom>
          <a:ln w="3464">
            <a:solidFill>
              <a:srgbClr val="000000"/>
            </a:solidFill>
          </a:ln>
        </p:spPr>
        <p:txBody>
          <a:bodyPr wrap="square" lIns="0" tIns="0" rIns="0" bIns="0" rtlCol="0"/>
          <a:lstStyle/>
          <a:p>
            <a:endParaRPr/>
          </a:p>
        </p:txBody>
      </p:sp>
      <p:sp>
        <p:nvSpPr>
          <p:cNvPr id="104" name="object 104"/>
          <p:cNvSpPr/>
          <p:nvPr/>
        </p:nvSpPr>
        <p:spPr>
          <a:xfrm>
            <a:off x="5941691" y="2946818"/>
            <a:ext cx="452755" cy="432434"/>
          </a:xfrm>
          <a:custGeom>
            <a:avLst/>
            <a:gdLst/>
            <a:ahLst/>
            <a:cxnLst/>
            <a:rect l="l" t="t" r="r" b="b"/>
            <a:pathLst>
              <a:path w="452754" h="432435">
                <a:moveTo>
                  <a:pt x="226208" y="0"/>
                </a:moveTo>
                <a:lnTo>
                  <a:pt x="180628" y="4394"/>
                </a:lnTo>
                <a:lnTo>
                  <a:pt x="138171" y="16997"/>
                </a:lnTo>
                <a:lnTo>
                  <a:pt x="99746" y="36935"/>
                </a:lnTo>
                <a:lnTo>
                  <a:pt x="66266" y="63337"/>
                </a:lnTo>
                <a:lnTo>
                  <a:pt x="38641" y="95330"/>
                </a:lnTo>
                <a:lnTo>
                  <a:pt x="17780" y="132043"/>
                </a:lnTo>
                <a:lnTo>
                  <a:pt x="4597" y="172603"/>
                </a:lnTo>
                <a:lnTo>
                  <a:pt x="0" y="216138"/>
                </a:lnTo>
                <a:lnTo>
                  <a:pt x="4597" y="259717"/>
                </a:lnTo>
                <a:lnTo>
                  <a:pt x="17780" y="300298"/>
                </a:lnTo>
                <a:lnTo>
                  <a:pt x="38641" y="337013"/>
                </a:lnTo>
                <a:lnTo>
                  <a:pt x="66266" y="368997"/>
                </a:lnTo>
                <a:lnTo>
                  <a:pt x="99746" y="395382"/>
                </a:lnTo>
                <a:lnTo>
                  <a:pt x="138171" y="415302"/>
                </a:lnTo>
                <a:lnTo>
                  <a:pt x="180628" y="427889"/>
                </a:lnTo>
                <a:lnTo>
                  <a:pt x="226208" y="432277"/>
                </a:lnTo>
                <a:lnTo>
                  <a:pt x="271788" y="427889"/>
                </a:lnTo>
                <a:lnTo>
                  <a:pt x="314246" y="415302"/>
                </a:lnTo>
                <a:lnTo>
                  <a:pt x="352670" y="395382"/>
                </a:lnTo>
                <a:lnTo>
                  <a:pt x="386150" y="368997"/>
                </a:lnTo>
                <a:lnTo>
                  <a:pt x="413776" y="337013"/>
                </a:lnTo>
                <a:lnTo>
                  <a:pt x="434636" y="300298"/>
                </a:lnTo>
                <a:lnTo>
                  <a:pt x="447820" y="259717"/>
                </a:lnTo>
                <a:lnTo>
                  <a:pt x="452417" y="216138"/>
                </a:lnTo>
                <a:lnTo>
                  <a:pt x="447820" y="172603"/>
                </a:lnTo>
                <a:lnTo>
                  <a:pt x="434636" y="132043"/>
                </a:lnTo>
                <a:lnTo>
                  <a:pt x="413776" y="95330"/>
                </a:lnTo>
                <a:lnTo>
                  <a:pt x="386150" y="63337"/>
                </a:lnTo>
                <a:lnTo>
                  <a:pt x="352670" y="36935"/>
                </a:lnTo>
                <a:lnTo>
                  <a:pt x="314246" y="16997"/>
                </a:lnTo>
                <a:lnTo>
                  <a:pt x="271788" y="4394"/>
                </a:lnTo>
                <a:lnTo>
                  <a:pt x="226208" y="0"/>
                </a:lnTo>
                <a:close/>
              </a:path>
            </a:pathLst>
          </a:custGeom>
          <a:solidFill>
            <a:srgbClr val="7E7E7E"/>
          </a:solidFill>
        </p:spPr>
        <p:txBody>
          <a:bodyPr wrap="square" lIns="0" tIns="0" rIns="0" bIns="0" rtlCol="0"/>
          <a:lstStyle/>
          <a:p>
            <a:endParaRPr/>
          </a:p>
        </p:txBody>
      </p:sp>
      <p:sp>
        <p:nvSpPr>
          <p:cNvPr id="105" name="object 105"/>
          <p:cNvSpPr/>
          <p:nvPr/>
        </p:nvSpPr>
        <p:spPr>
          <a:xfrm>
            <a:off x="5941691" y="2946818"/>
            <a:ext cx="452755" cy="432434"/>
          </a:xfrm>
          <a:custGeom>
            <a:avLst/>
            <a:gdLst/>
            <a:ahLst/>
            <a:cxnLst/>
            <a:rect l="l" t="t" r="r" b="b"/>
            <a:pathLst>
              <a:path w="452754" h="432435">
                <a:moveTo>
                  <a:pt x="0" y="216138"/>
                </a:moveTo>
                <a:lnTo>
                  <a:pt x="4597" y="172603"/>
                </a:lnTo>
                <a:lnTo>
                  <a:pt x="17780" y="132043"/>
                </a:lnTo>
                <a:lnTo>
                  <a:pt x="38641" y="95330"/>
                </a:lnTo>
                <a:lnTo>
                  <a:pt x="66266" y="63337"/>
                </a:lnTo>
                <a:lnTo>
                  <a:pt x="99746" y="36935"/>
                </a:lnTo>
                <a:lnTo>
                  <a:pt x="138171" y="16997"/>
                </a:lnTo>
                <a:lnTo>
                  <a:pt x="180628" y="4394"/>
                </a:lnTo>
                <a:lnTo>
                  <a:pt x="226208" y="0"/>
                </a:lnTo>
                <a:lnTo>
                  <a:pt x="271788" y="4394"/>
                </a:lnTo>
                <a:lnTo>
                  <a:pt x="314246" y="16997"/>
                </a:lnTo>
                <a:lnTo>
                  <a:pt x="352670" y="36935"/>
                </a:lnTo>
                <a:lnTo>
                  <a:pt x="386150" y="63337"/>
                </a:lnTo>
                <a:lnTo>
                  <a:pt x="413776" y="95330"/>
                </a:lnTo>
                <a:lnTo>
                  <a:pt x="434636" y="132043"/>
                </a:lnTo>
                <a:lnTo>
                  <a:pt x="447820" y="172603"/>
                </a:lnTo>
                <a:lnTo>
                  <a:pt x="452417" y="216138"/>
                </a:lnTo>
                <a:lnTo>
                  <a:pt x="447820" y="259717"/>
                </a:lnTo>
                <a:lnTo>
                  <a:pt x="434636" y="300298"/>
                </a:lnTo>
                <a:lnTo>
                  <a:pt x="413776" y="337013"/>
                </a:lnTo>
                <a:lnTo>
                  <a:pt x="386150" y="368997"/>
                </a:lnTo>
                <a:lnTo>
                  <a:pt x="352670" y="395382"/>
                </a:lnTo>
                <a:lnTo>
                  <a:pt x="314246" y="415302"/>
                </a:lnTo>
                <a:lnTo>
                  <a:pt x="271788" y="427889"/>
                </a:lnTo>
                <a:lnTo>
                  <a:pt x="226208" y="432277"/>
                </a:lnTo>
                <a:lnTo>
                  <a:pt x="180628" y="427889"/>
                </a:lnTo>
                <a:lnTo>
                  <a:pt x="138171" y="415302"/>
                </a:lnTo>
                <a:lnTo>
                  <a:pt x="99746" y="395382"/>
                </a:lnTo>
                <a:lnTo>
                  <a:pt x="66266" y="368997"/>
                </a:lnTo>
                <a:lnTo>
                  <a:pt x="38641" y="337013"/>
                </a:lnTo>
                <a:lnTo>
                  <a:pt x="17780" y="300298"/>
                </a:lnTo>
                <a:lnTo>
                  <a:pt x="4597" y="259717"/>
                </a:lnTo>
                <a:lnTo>
                  <a:pt x="0" y="216138"/>
                </a:lnTo>
                <a:close/>
              </a:path>
            </a:pathLst>
          </a:custGeom>
          <a:ln w="3491">
            <a:solidFill>
              <a:srgbClr val="000000"/>
            </a:solidFill>
          </a:ln>
        </p:spPr>
        <p:txBody>
          <a:bodyPr wrap="square" lIns="0" tIns="0" rIns="0" bIns="0" rtlCol="0"/>
          <a:lstStyle/>
          <a:p>
            <a:endParaRPr/>
          </a:p>
        </p:txBody>
      </p:sp>
      <p:sp>
        <p:nvSpPr>
          <p:cNvPr id="106" name="object 106"/>
          <p:cNvSpPr txBox="1"/>
          <p:nvPr/>
        </p:nvSpPr>
        <p:spPr>
          <a:xfrm>
            <a:off x="6044176" y="2933178"/>
            <a:ext cx="247650" cy="441959"/>
          </a:xfrm>
          <a:prstGeom prst="rect">
            <a:avLst/>
          </a:prstGeom>
        </p:spPr>
        <p:txBody>
          <a:bodyPr vert="horz" wrap="square" lIns="0" tIns="0" rIns="0" bIns="0" rtlCol="0">
            <a:spAutoFit/>
          </a:bodyPr>
          <a:lstStyle/>
          <a:p>
            <a:pPr marL="12700" marR="5080" algn="just"/>
            <a:r>
              <a:rPr sz="950" spc="-65" dirty="0">
                <a:latin typeface="宋体"/>
                <a:cs typeface="宋体"/>
              </a:rPr>
              <a:t>安全  文化  对策</a:t>
            </a:r>
            <a:endParaRPr sz="950">
              <a:latin typeface="宋体"/>
              <a:cs typeface="宋体"/>
            </a:endParaRPr>
          </a:p>
        </p:txBody>
      </p:sp>
      <p:sp>
        <p:nvSpPr>
          <p:cNvPr id="107" name="object 107"/>
          <p:cNvSpPr txBox="1"/>
          <p:nvPr/>
        </p:nvSpPr>
        <p:spPr>
          <a:xfrm rot="7920000">
            <a:off x="5605177" y="2676145"/>
            <a:ext cx="261262" cy="116205"/>
          </a:xfrm>
          <a:prstGeom prst="rect">
            <a:avLst/>
          </a:prstGeom>
        </p:spPr>
        <p:txBody>
          <a:bodyPr vert="horz" wrap="square" lIns="0" tIns="0" rIns="0" bIns="0" rtlCol="0">
            <a:spAutoFit/>
          </a:bodyPr>
          <a:lstStyle/>
          <a:p>
            <a:pPr>
              <a:lnSpc>
                <a:spcPts val="915"/>
              </a:lnSpc>
            </a:pPr>
            <a:r>
              <a:rPr sz="900" spc="5" dirty="0">
                <a:latin typeface="宋体"/>
                <a:cs typeface="宋体"/>
              </a:rPr>
              <a:t>情</a:t>
            </a:r>
            <a:r>
              <a:rPr sz="900" spc="15" dirty="0">
                <a:latin typeface="宋体"/>
                <a:cs typeface="宋体"/>
              </a:rPr>
              <a:t>感</a:t>
            </a:r>
            <a:endParaRPr sz="900">
              <a:latin typeface="宋体"/>
              <a:cs typeface="宋体"/>
            </a:endParaRPr>
          </a:p>
        </p:txBody>
      </p:sp>
      <p:sp>
        <p:nvSpPr>
          <p:cNvPr id="108" name="object 108"/>
          <p:cNvSpPr txBox="1"/>
          <p:nvPr/>
        </p:nvSpPr>
        <p:spPr>
          <a:xfrm rot="7920000">
            <a:off x="5401367" y="2573290"/>
            <a:ext cx="480511" cy="116205"/>
          </a:xfrm>
          <a:prstGeom prst="rect">
            <a:avLst/>
          </a:prstGeom>
        </p:spPr>
        <p:txBody>
          <a:bodyPr vert="horz" wrap="square" lIns="0" tIns="0" rIns="0" bIns="0" rtlCol="0">
            <a:spAutoFit/>
          </a:bodyPr>
          <a:lstStyle/>
          <a:p>
            <a:pPr>
              <a:lnSpc>
                <a:spcPts val="915"/>
              </a:lnSpc>
            </a:pPr>
            <a:r>
              <a:rPr sz="900" spc="5" dirty="0">
                <a:latin typeface="宋体"/>
                <a:cs typeface="宋体"/>
              </a:rPr>
              <a:t>安全文</a:t>
            </a:r>
            <a:r>
              <a:rPr sz="900" spc="15" dirty="0">
                <a:latin typeface="宋体"/>
                <a:cs typeface="宋体"/>
              </a:rPr>
              <a:t>化</a:t>
            </a:r>
            <a:endParaRPr sz="900">
              <a:latin typeface="宋体"/>
              <a:cs typeface="宋体"/>
            </a:endParaRPr>
          </a:p>
        </p:txBody>
      </p:sp>
      <p:sp>
        <p:nvSpPr>
          <p:cNvPr id="109" name="object 109"/>
          <p:cNvSpPr txBox="1"/>
          <p:nvPr/>
        </p:nvSpPr>
        <p:spPr>
          <a:xfrm rot="2820000">
            <a:off x="5617579" y="3494386"/>
            <a:ext cx="261262" cy="116205"/>
          </a:xfrm>
          <a:prstGeom prst="rect">
            <a:avLst/>
          </a:prstGeom>
        </p:spPr>
        <p:txBody>
          <a:bodyPr vert="horz" wrap="square" lIns="0" tIns="0" rIns="0" bIns="0" rtlCol="0">
            <a:spAutoFit/>
          </a:bodyPr>
          <a:lstStyle/>
          <a:p>
            <a:pPr>
              <a:lnSpc>
                <a:spcPts val="915"/>
              </a:lnSpc>
            </a:pPr>
            <a:r>
              <a:rPr sz="900" spc="5" dirty="0">
                <a:latin typeface="宋体"/>
                <a:cs typeface="宋体"/>
              </a:rPr>
              <a:t>情</a:t>
            </a:r>
            <a:r>
              <a:rPr sz="900" spc="15" dirty="0">
                <a:latin typeface="宋体"/>
                <a:cs typeface="宋体"/>
              </a:rPr>
              <a:t>感</a:t>
            </a:r>
            <a:endParaRPr sz="900">
              <a:latin typeface="宋体"/>
              <a:cs typeface="宋体"/>
            </a:endParaRPr>
          </a:p>
        </p:txBody>
      </p:sp>
      <p:sp>
        <p:nvSpPr>
          <p:cNvPr id="110" name="object 110"/>
          <p:cNvSpPr txBox="1"/>
          <p:nvPr/>
        </p:nvSpPr>
        <p:spPr>
          <a:xfrm rot="2820000">
            <a:off x="5413820" y="3597212"/>
            <a:ext cx="480511" cy="116205"/>
          </a:xfrm>
          <a:prstGeom prst="rect">
            <a:avLst/>
          </a:prstGeom>
        </p:spPr>
        <p:txBody>
          <a:bodyPr vert="horz" wrap="square" lIns="0" tIns="0" rIns="0" bIns="0" rtlCol="0">
            <a:spAutoFit/>
          </a:bodyPr>
          <a:lstStyle/>
          <a:p>
            <a:pPr>
              <a:lnSpc>
                <a:spcPts val="915"/>
              </a:lnSpc>
            </a:pPr>
            <a:r>
              <a:rPr sz="1350" spc="7" baseline="3086" dirty="0">
                <a:latin typeface="宋体"/>
                <a:cs typeface="宋体"/>
              </a:rPr>
              <a:t>安</a:t>
            </a:r>
            <a:r>
              <a:rPr sz="900" spc="5" dirty="0">
                <a:latin typeface="宋体"/>
                <a:cs typeface="宋体"/>
              </a:rPr>
              <a:t>全文</a:t>
            </a:r>
            <a:r>
              <a:rPr sz="900" spc="15" dirty="0">
                <a:latin typeface="宋体"/>
                <a:cs typeface="宋体"/>
              </a:rPr>
              <a:t>化</a:t>
            </a:r>
            <a:endParaRPr sz="900">
              <a:latin typeface="宋体"/>
              <a:cs typeface="宋体"/>
            </a:endParaRPr>
          </a:p>
        </p:txBody>
      </p:sp>
      <p:sp>
        <p:nvSpPr>
          <p:cNvPr id="111" name="object 111"/>
          <p:cNvSpPr txBox="1"/>
          <p:nvPr/>
        </p:nvSpPr>
        <p:spPr>
          <a:xfrm rot="18780000">
            <a:off x="6433448" y="3477657"/>
            <a:ext cx="261262" cy="116205"/>
          </a:xfrm>
          <a:prstGeom prst="rect">
            <a:avLst/>
          </a:prstGeom>
        </p:spPr>
        <p:txBody>
          <a:bodyPr vert="horz" wrap="square" lIns="0" tIns="0" rIns="0" bIns="0" rtlCol="0">
            <a:spAutoFit/>
          </a:bodyPr>
          <a:lstStyle/>
          <a:p>
            <a:pPr>
              <a:lnSpc>
                <a:spcPts val="915"/>
              </a:lnSpc>
            </a:pPr>
            <a:r>
              <a:rPr sz="900" spc="5" dirty="0">
                <a:latin typeface="宋体"/>
                <a:cs typeface="宋体"/>
              </a:rPr>
              <a:t>情</a:t>
            </a:r>
            <a:r>
              <a:rPr sz="900" spc="15" dirty="0">
                <a:latin typeface="宋体"/>
                <a:cs typeface="宋体"/>
              </a:rPr>
              <a:t>感</a:t>
            </a:r>
            <a:endParaRPr sz="900">
              <a:latin typeface="宋体"/>
              <a:cs typeface="宋体"/>
            </a:endParaRPr>
          </a:p>
        </p:txBody>
      </p:sp>
      <p:sp>
        <p:nvSpPr>
          <p:cNvPr id="112" name="object 112"/>
          <p:cNvSpPr txBox="1"/>
          <p:nvPr/>
        </p:nvSpPr>
        <p:spPr>
          <a:xfrm rot="18780000">
            <a:off x="6418011" y="3580428"/>
            <a:ext cx="480511" cy="116205"/>
          </a:xfrm>
          <a:prstGeom prst="rect">
            <a:avLst/>
          </a:prstGeom>
        </p:spPr>
        <p:txBody>
          <a:bodyPr vert="horz" wrap="square" lIns="0" tIns="0" rIns="0" bIns="0" rtlCol="0">
            <a:spAutoFit/>
          </a:bodyPr>
          <a:lstStyle/>
          <a:p>
            <a:pPr>
              <a:lnSpc>
                <a:spcPts val="915"/>
              </a:lnSpc>
            </a:pPr>
            <a:r>
              <a:rPr sz="900" spc="5" dirty="0">
                <a:latin typeface="宋体"/>
                <a:cs typeface="宋体"/>
              </a:rPr>
              <a:t>安全文</a:t>
            </a:r>
            <a:r>
              <a:rPr sz="1350" spc="22" baseline="3086" dirty="0">
                <a:latin typeface="宋体"/>
                <a:cs typeface="宋体"/>
              </a:rPr>
              <a:t>化</a:t>
            </a:r>
            <a:endParaRPr sz="1350" baseline="3086">
              <a:latin typeface="宋体"/>
              <a:cs typeface="宋体"/>
            </a:endParaRPr>
          </a:p>
        </p:txBody>
      </p:sp>
      <p:sp>
        <p:nvSpPr>
          <p:cNvPr id="113" name="object 113"/>
          <p:cNvSpPr txBox="1"/>
          <p:nvPr/>
        </p:nvSpPr>
        <p:spPr>
          <a:xfrm rot="13680000">
            <a:off x="6470313" y="2705646"/>
            <a:ext cx="261262" cy="116205"/>
          </a:xfrm>
          <a:prstGeom prst="rect">
            <a:avLst/>
          </a:prstGeom>
        </p:spPr>
        <p:txBody>
          <a:bodyPr vert="horz" wrap="square" lIns="0" tIns="0" rIns="0" bIns="0" rtlCol="0">
            <a:spAutoFit/>
          </a:bodyPr>
          <a:lstStyle/>
          <a:p>
            <a:pPr>
              <a:lnSpc>
                <a:spcPts val="915"/>
              </a:lnSpc>
            </a:pPr>
            <a:r>
              <a:rPr sz="900" spc="5" dirty="0">
                <a:latin typeface="宋体"/>
                <a:cs typeface="宋体"/>
              </a:rPr>
              <a:t>情</a:t>
            </a:r>
            <a:r>
              <a:rPr sz="900" spc="15" dirty="0">
                <a:latin typeface="宋体"/>
                <a:cs typeface="宋体"/>
              </a:rPr>
              <a:t>感</a:t>
            </a:r>
            <a:endParaRPr sz="900">
              <a:latin typeface="宋体"/>
              <a:cs typeface="宋体"/>
            </a:endParaRPr>
          </a:p>
        </p:txBody>
      </p:sp>
      <p:sp>
        <p:nvSpPr>
          <p:cNvPr id="114" name="object 114"/>
          <p:cNvSpPr txBox="1"/>
          <p:nvPr/>
        </p:nvSpPr>
        <p:spPr>
          <a:xfrm rot="13680000">
            <a:off x="6454963" y="2602735"/>
            <a:ext cx="480511" cy="116205"/>
          </a:xfrm>
          <a:prstGeom prst="rect">
            <a:avLst/>
          </a:prstGeom>
        </p:spPr>
        <p:txBody>
          <a:bodyPr vert="horz" wrap="square" lIns="0" tIns="0" rIns="0" bIns="0" rtlCol="0">
            <a:spAutoFit/>
          </a:bodyPr>
          <a:lstStyle/>
          <a:p>
            <a:pPr>
              <a:lnSpc>
                <a:spcPts val="915"/>
              </a:lnSpc>
            </a:pPr>
            <a:r>
              <a:rPr sz="900" spc="5" dirty="0">
                <a:latin typeface="宋体"/>
                <a:cs typeface="宋体"/>
              </a:rPr>
              <a:t>安全文</a:t>
            </a:r>
            <a:r>
              <a:rPr sz="900" spc="15" dirty="0">
                <a:latin typeface="宋体"/>
                <a:cs typeface="宋体"/>
              </a:rPr>
              <a:t>化</a:t>
            </a:r>
            <a:endParaRPr sz="900">
              <a:latin typeface="宋体"/>
              <a:cs typeface="宋体"/>
            </a:endParaRPr>
          </a:p>
        </p:txBody>
      </p:sp>
      <p:sp>
        <p:nvSpPr>
          <p:cNvPr id="116" name="object 116"/>
          <p:cNvSpPr txBox="1"/>
          <p:nvPr/>
        </p:nvSpPr>
        <p:spPr>
          <a:xfrm>
            <a:off x="2574442" y="6012244"/>
            <a:ext cx="5844540" cy="817244"/>
          </a:xfrm>
          <a:prstGeom prst="rect">
            <a:avLst/>
          </a:prstGeom>
        </p:spPr>
        <p:txBody>
          <a:bodyPr vert="horz" wrap="square" lIns="0" tIns="0" rIns="0" bIns="0" rtlCol="0">
            <a:spAutoFit/>
          </a:bodyPr>
          <a:lstStyle/>
          <a:p>
            <a:pPr marL="3601085"/>
            <a:r>
              <a:rPr sz="700" spc="-45" dirty="0">
                <a:latin typeface="宋体"/>
                <a:cs typeface="宋体"/>
              </a:rPr>
              <a:t>推动与保障</a:t>
            </a:r>
            <a:endParaRPr sz="700">
              <a:latin typeface="宋体"/>
              <a:cs typeface="宋体"/>
            </a:endParaRPr>
          </a:p>
          <a:p>
            <a:pPr>
              <a:spcBef>
                <a:spcPts val="30"/>
              </a:spcBef>
            </a:pPr>
            <a:endParaRPr sz="1000">
              <a:latin typeface="Times New Roman"/>
              <a:cs typeface="Times New Roman"/>
            </a:endParaRPr>
          </a:p>
          <a:p>
            <a:pPr marL="3018155"/>
            <a:r>
              <a:rPr sz="950" spc="-80" dirty="0">
                <a:latin typeface="宋体"/>
                <a:cs typeface="宋体"/>
              </a:rPr>
              <a:t>组织安全战略目标实现</a:t>
            </a:r>
            <a:endParaRPr sz="950">
              <a:latin typeface="宋体"/>
              <a:cs typeface="宋体"/>
            </a:endParaRPr>
          </a:p>
          <a:p>
            <a:pPr>
              <a:spcBef>
                <a:spcPts val="24"/>
              </a:spcBef>
            </a:pPr>
            <a:endParaRPr sz="1000">
              <a:latin typeface="Times New Roman"/>
              <a:cs typeface="Times New Roman"/>
            </a:endParaRPr>
          </a:p>
          <a:p>
            <a:pPr marL="12700"/>
            <a:r>
              <a:rPr sz="1600" spc="-5" dirty="0">
                <a:solidFill>
                  <a:srgbClr val="006FC0"/>
                </a:solidFill>
                <a:latin typeface="宋体"/>
                <a:cs typeface="宋体"/>
              </a:rPr>
              <a:t>来源：王秉</a:t>
            </a:r>
            <a:r>
              <a:rPr sz="1600" spc="-5" dirty="0">
                <a:solidFill>
                  <a:srgbClr val="006FC0"/>
                </a:solidFill>
                <a:latin typeface="Calibri"/>
                <a:cs typeface="Calibri"/>
              </a:rPr>
              <a:t>, </a:t>
            </a:r>
            <a:r>
              <a:rPr sz="1600" spc="-5" dirty="0">
                <a:solidFill>
                  <a:srgbClr val="006FC0"/>
                </a:solidFill>
                <a:latin typeface="宋体"/>
                <a:cs typeface="宋体"/>
              </a:rPr>
              <a:t>吴超</a:t>
            </a:r>
            <a:r>
              <a:rPr sz="1600" spc="-375" dirty="0">
                <a:solidFill>
                  <a:srgbClr val="006FC0"/>
                </a:solidFill>
                <a:latin typeface="宋体"/>
                <a:cs typeface="宋体"/>
              </a:rPr>
              <a:t> </a:t>
            </a:r>
            <a:r>
              <a:rPr sz="1600" spc="-5" dirty="0">
                <a:solidFill>
                  <a:srgbClr val="006FC0"/>
                </a:solidFill>
                <a:latin typeface="宋体"/>
                <a:cs typeface="宋体"/>
              </a:rPr>
              <a:t>著</a:t>
            </a:r>
            <a:r>
              <a:rPr sz="1600" spc="-5" dirty="0">
                <a:solidFill>
                  <a:srgbClr val="006FC0"/>
                </a:solidFill>
                <a:latin typeface="Calibri"/>
                <a:cs typeface="Calibri"/>
              </a:rPr>
              <a:t>. </a:t>
            </a:r>
            <a:r>
              <a:rPr sz="1600" spc="-5" dirty="0">
                <a:solidFill>
                  <a:srgbClr val="006FC0"/>
                </a:solidFill>
                <a:latin typeface="宋体"/>
                <a:cs typeface="宋体"/>
              </a:rPr>
              <a:t>安全文化学</a:t>
            </a:r>
            <a:r>
              <a:rPr sz="1600" spc="-5" dirty="0">
                <a:solidFill>
                  <a:srgbClr val="006FC0"/>
                </a:solidFill>
                <a:latin typeface="Calibri"/>
                <a:cs typeface="Calibri"/>
              </a:rPr>
              <a:t>[M]. </a:t>
            </a:r>
            <a:r>
              <a:rPr sz="1600" spc="-5" dirty="0">
                <a:solidFill>
                  <a:srgbClr val="006FC0"/>
                </a:solidFill>
                <a:latin typeface="宋体"/>
                <a:cs typeface="宋体"/>
              </a:rPr>
              <a:t>北京</a:t>
            </a:r>
            <a:r>
              <a:rPr sz="1600" spc="-5" dirty="0">
                <a:solidFill>
                  <a:srgbClr val="006FC0"/>
                </a:solidFill>
                <a:latin typeface="Calibri"/>
                <a:cs typeface="Calibri"/>
              </a:rPr>
              <a:t>:</a:t>
            </a:r>
            <a:r>
              <a:rPr sz="1600" spc="-5" dirty="0">
                <a:solidFill>
                  <a:srgbClr val="006FC0"/>
                </a:solidFill>
                <a:latin typeface="宋体"/>
                <a:cs typeface="宋体"/>
              </a:rPr>
              <a:t>化学工业出版社</a:t>
            </a:r>
            <a:r>
              <a:rPr sz="1600" spc="-5" dirty="0">
                <a:solidFill>
                  <a:srgbClr val="006FC0"/>
                </a:solidFill>
                <a:latin typeface="Calibri"/>
                <a:cs typeface="Calibri"/>
              </a:rPr>
              <a:t>, </a:t>
            </a:r>
            <a:r>
              <a:rPr sz="1600" spc="-10" dirty="0">
                <a:solidFill>
                  <a:srgbClr val="006FC0"/>
                </a:solidFill>
                <a:latin typeface="Calibri"/>
                <a:cs typeface="Calibri"/>
              </a:rPr>
              <a:t>2018.1</a:t>
            </a:r>
            <a:endParaRPr sz="1600">
              <a:latin typeface="Calibri"/>
              <a:cs typeface="Calibri"/>
            </a:endParaRPr>
          </a:p>
        </p:txBody>
      </p:sp>
      <p:sp>
        <p:nvSpPr>
          <p:cNvPr id="117" name="object 117"/>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8" name="文本框 1"/>
          <p:cNvSpPr txBox="1">
            <a:spLocks noChangeArrowheads="1"/>
          </p:cNvSpPr>
          <p:nvPr/>
        </p:nvSpPr>
        <p:spPr bwMode="auto">
          <a:xfrm>
            <a:off x="758415" y="300084"/>
            <a:ext cx="4507965"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900" b="1" dirty="0">
                <a:solidFill>
                  <a:srgbClr val="595959"/>
                </a:solidFill>
                <a:latin typeface="微软雅黑" panose="020B0503020204020204" pitchFamily="34" charset="-122"/>
                <a:ea typeface="微软雅黑" panose="020B0503020204020204" pitchFamily="34" charset="-122"/>
              </a:rPr>
              <a:t>3E+C”</a:t>
            </a:r>
            <a:r>
              <a:rPr lang="zh-CN" altLang="en-US" sz="2900" b="1" dirty="0">
                <a:solidFill>
                  <a:srgbClr val="595959"/>
                </a:solidFill>
                <a:latin typeface="微软雅黑" panose="020B0503020204020204" pitchFamily="34" charset="-122"/>
                <a:ea typeface="微软雅黑" panose="020B0503020204020204" pitchFamily="34" charset="-122"/>
              </a:rPr>
              <a:t>广义安全管理模型</a:t>
            </a:r>
          </a:p>
        </p:txBody>
      </p:sp>
    </p:spTree>
    <p:extLst>
      <p:ext uri="{BB962C8B-B14F-4D97-AF65-F5344CB8AC3E}">
        <p14:creationId xmlns:p14="http://schemas.microsoft.com/office/powerpoint/2010/main" val="16997664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17356" y="718126"/>
            <a:ext cx="1528445" cy="732155"/>
          </a:xfrm>
          <a:custGeom>
            <a:avLst/>
            <a:gdLst/>
            <a:ahLst/>
            <a:cxnLst/>
            <a:rect l="l" t="t" r="r" b="b"/>
            <a:pathLst>
              <a:path w="1528445" h="732155">
                <a:moveTo>
                  <a:pt x="0" y="731968"/>
                </a:moveTo>
                <a:lnTo>
                  <a:pt x="1528002" y="731968"/>
                </a:lnTo>
                <a:lnTo>
                  <a:pt x="1528002" y="0"/>
                </a:lnTo>
                <a:lnTo>
                  <a:pt x="0" y="0"/>
                </a:lnTo>
                <a:lnTo>
                  <a:pt x="0" y="731968"/>
                </a:lnTo>
                <a:close/>
              </a:path>
            </a:pathLst>
          </a:custGeom>
          <a:ln w="5806">
            <a:solidFill>
              <a:srgbClr val="000000"/>
            </a:solidFill>
          </a:ln>
        </p:spPr>
        <p:txBody>
          <a:bodyPr wrap="square" lIns="0" tIns="0" rIns="0" bIns="0" rtlCol="0"/>
          <a:lstStyle/>
          <a:p>
            <a:endParaRPr/>
          </a:p>
        </p:txBody>
      </p:sp>
      <p:sp>
        <p:nvSpPr>
          <p:cNvPr id="3" name="object 3"/>
          <p:cNvSpPr txBox="1"/>
          <p:nvPr/>
        </p:nvSpPr>
        <p:spPr>
          <a:xfrm>
            <a:off x="4619551" y="828284"/>
            <a:ext cx="923925" cy="485775"/>
          </a:xfrm>
          <a:prstGeom prst="rect">
            <a:avLst/>
          </a:prstGeom>
        </p:spPr>
        <p:txBody>
          <a:bodyPr vert="horz" wrap="square" lIns="0" tIns="0" rIns="0" bIns="0" rtlCol="0">
            <a:spAutoFit/>
          </a:bodyPr>
          <a:lstStyle/>
          <a:p>
            <a:pPr marL="12700" marR="5080" indent="301625">
              <a:lnSpc>
                <a:spcPct val="102499"/>
              </a:lnSpc>
            </a:pPr>
            <a:r>
              <a:rPr sz="1550" b="1" spc="-55" dirty="0">
                <a:latin typeface="Times New Roman"/>
                <a:cs typeface="Times New Roman"/>
              </a:rPr>
              <a:t>I </a:t>
            </a:r>
            <a:r>
              <a:rPr sz="1550" spc="-135" dirty="0">
                <a:latin typeface="宋体"/>
                <a:cs typeface="宋体"/>
              </a:rPr>
              <a:t>谁  宣教者分析</a:t>
            </a:r>
            <a:endParaRPr sz="1550">
              <a:latin typeface="宋体"/>
              <a:cs typeface="宋体"/>
            </a:endParaRPr>
          </a:p>
        </p:txBody>
      </p:sp>
      <p:sp>
        <p:nvSpPr>
          <p:cNvPr id="4" name="object 4"/>
          <p:cNvSpPr/>
          <p:nvPr/>
        </p:nvSpPr>
        <p:spPr>
          <a:xfrm>
            <a:off x="4317356" y="3506660"/>
            <a:ext cx="1528445" cy="732155"/>
          </a:xfrm>
          <a:custGeom>
            <a:avLst/>
            <a:gdLst/>
            <a:ahLst/>
            <a:cxnLst/>
            <a:rect l="l" t="t" r="r" b="b"/>
            <a:pathLst>
              <a:path w="1528445" h="732154">
                <a:moveTo>
                  <a:pt x="0" y="731968"/>
                </a:moveTo>
                <a:lnTo>
                  <a:pt x="1528002" y="731968"/>
                </a:lnTo>
                <a:lnTo>
                  <a:pt x="1528002" y="0"/>
                </a:lnTo>
                <a:lnTo>
                  <a:pt x="0" y="0"/>
                </a:lnTo>
                <a:lnTo>
                  <a:pt x="0" y="731968"/>
                </a:lnTo>
                <a:close/>
              </a:path>
            </a:pathLst>
          </a:custGeom>
          <a:ln w="5806">
            <a:solidFill>
              <a:srgbClr val="000000"/>
            </a:solidFill>
          </a:ln>
        </p:spPr>
        <p:txBody>
          <a:bodyPr wrap="square" lIns="0" tIns="0" rIns="0" bIns="0" rtlCol="0"/>
          <a:lstStyle/>
          <a:p>
            <a:endParaRPr/>
          </a:p>
        </p:txBody>
      </p:sp>
      <p:sp>
        <p:nvSpPr>
          <p:cNvPr id="5" name="object 5"/>
          <p:cNvSpPr txBox="1"/>
          <p:nvPr/>
        </p:nvSpPr>
        <p:spPr>
          <a:xfrm>
            <a:off x="4402359" y="3617053"/>
            <a:ext cx="1358265" cy="485140"/>
          </a:xfrm>
          <a:prstGeom prst="rect">
            <a:avLst/>
          </a:prstGeom>
        </p:spPr>
        <p:txBody>
          <a:bodyPr vert="horz" wrap="square" lIns="0" tIns="0" rIns="0" bIns="0" rtlCol="0">
            <a:spAutoFit/>
          </a:bodyPr>
          <a:lstStyle/>
          <a:p>
            <a:pPr marL="319405" marR="5080" indent="-307340">
              <a:lnSpc>
                <a:spcPct val="102400"/>
              </a:lnSpc>
            </a:pPr>
            <a:r>
              <a:rPr sz="1550" b="1" spc="-55" dirty="0">
                <a:latin typeface="Times New Roman"/>
                <a:cs typeface="Times New Roman"/>
              </a:rPr>
              <a:t>III</a:t>
            </a:r>
            <a:r>
              <a:rPr sz="1550" b="1" spc="-125" dirty="0">
                <a:latin typeface="Times New Roman"/>
                <a:cs typeface="Times New Roman"/>
              </a:rPr>
              <a:t> </a:t>
            </a:r>
            <a:r>
              <a:rPr sz="1550" spc="-135" dirty="0">
                <a:latin typeface="宋体"/>
                <a:cs typeface="宋体"/>
              </a:rPr>
              <a:t>通过什么渠道 </a:t>
            </a:r>
            <a:r>
              <a:rPr sz="1550" spc="-70" dirty="0">
                <a:latin typeface="宋体"/>
                <a:cs typeface="宋体"/>
              </a:rPr>
              <a:t> </a:t>
            </a:r>
            <a:r>
              <a:rPr sz="1550" spc="-135" dirty="0">
                <a:latin typeface="宋体"/>
                <a:cs typeface="宋体"/>
              </a:rPr>
              <a:t>媒介分析</a:t>
            </a:r>
            <a:endParaRPr sz="1550">
              <a:latin typeface="宋体"/>
              <a:cs typeface="宋体"/>
            </a:endParaRPr>
          </a:p>
        </p:txBody>
      </p:sp>
      <p:sp>
        <p:nvSpPr>
          <p:cNvPr id="6" name="object 6"/>
          <p:cNvSpPr/>
          <p:nvPr/>
        </p:nvSpPr>
        <p:spPr>
          <a:xfrm>
            <a:off x="4317356" y="4622024"/>
            <a:ext cx="1528445" cy="732155"/>
          </a:xfrm>
          <a:custGeom>
            <a:avLst/>
            <a:gdLst/>
            <a:ahLst/>
            <a:cxnLst/>
            <a:rect l="l" t="t" r="r" b="b"/>
            <a:pathLst>
              <a:path w="1528445" h="732154">
                <a:moveTo>
                  <a:pt x="0" y="731968"/>
                </a:moveTo>
                <a:lnTo>
                  <a:pt x="1528002" y="731968"/>
                </a:lnTo>
                <a:lnTo>
                  <a:pt x="1528002" y="0"/>
                </a:lnTo>
                <a:lnTo>
                  <a:pt x="0" y="0"/>
                </a:lnTo>
                <a:lnTo>
                  <a:pt x="0" y="731968"/>
                </a:lnTo>
                <a:close/>
              </a:path>
            </a:pathLst>
          </a:custGeom>
          <a:ln w="5806">
            <a:solidFill>
              <a:srgbClr val="000000"/>
            </a:solidFill>
          </a:ln>
        </p:spPr>
        <p:txBody>
          <a:bodyPr wrap="square" lIns="0" tIns="0" rIns="0" bIns="0" rtlCol="0"/>
          <a:lstStyle/>
          <a:p>
            <a:endParaRPr/>
          </a:p>
        </p:txBody>
      </p:sp>
      <p:sp>
        <p:nvSpPr>
          <p:cNvPr id="7" name="object 7"/>
          <p:cNvSpPr txBox="1"/>
          <p:nvPr/>
        </p:nvSpPr>
        <p:spPr>
          <a:xfrm>
            <a:off x="4709391" y="4732155"/>
            <a:ext cx="744220" cy="510540"/>
          </a:xfrm>
          <a:prstGeom prst="rect">
            <a:avLst/>
          </a:prstGeom>
        </p:spPr>
        <p:txBody>
          <a:bodyPr vert="horz" wrap="square" lIns="0" tIns="0" rIns="0" bIns="0" rtlCol="0">
            <a:spAutoFit/>
          </a:bodyPr>
          <a:lstStyle/>
          <a:p>
            <a:pPr marL="12700" marR="5080" indent="50165">
              <a:lnSpc>
                <a:spcPct val="107800"/>
              </a:lnSpc>
            </a:pPr>
            <a:r>
              <a:rPr sz="1550" b="1" spc="-75" dirty="0">
                <a:latin typeface="Times New Roman"/>
                <a:cs typeface="Times New Roman"/>
              </a:rPr>
              <a:t>IV </a:t>
            </a:r>
            <a:r>
              <a:rPr sz="1550" spc="-135" dirty="0">
                <a:latin typeface="宋体"/>
                <a:cs typeface="宋体"/>
              </a:rPr>
              <a:t>给谁  受众分析</a:t>
            </a:r>
            <a:endParaRPr sz="1550">
              <a:latin typeface="宋体"/>
              <a:cs typeface="宋体"/>
            </a:endParaRPr>
          </a:p>
        </p:txBody>
      </p:sp>
      <p:sp>
        <p:nvSpPr>
          <p:cNvPr id="8" name="object 8"/>
          <p:cNvSpPr/>
          <p:nvPr/>
        </p:nvSpPr>
        <p:spPr>
          <a:xfrm>
            <a:off x="4317356" y="5737394"/>
            <a:ext cx="1528445" cy="732155"/>
          </a:xfrm>
          <a:custGeom>
            <a:avLst/>
            <a:gdLst/>
            <a:ahLst/>
            <a:cxnLst/>
            <a:rect l="l" t="t" r="r" b="b"/>
            <a:pathLst>
              <a:path w="1528445" h="732154">
                <a:moveTo>
                  <a:pt x="0" y="731968"/>
                </a:moveTo>
                <a:lnTo>
                  <a:pt x="1528002" y="731968"/>
                </a:lnTo>
                <a:lnTo>
                  <a:pt x="1528002" y="0"/>
                </a:lnTo>
                <a:lnTo>
                  <a:pt x="0" y="0"/>
                </a:lnTo>
                <a:lnTo>
                  <a:pt x="0" y="731968"/>
                </a:lnTo>
                <a:close/>
              </a:path>
            </a:pathLst>
          </a:custGeom>
          <a:ln w="5806">
            <a:solidFill>
              <a:srgbClr val="000000"/>
            </a:solidFill>
          </a:ln>
        </p:spPr>
        <p:txBody>
          <a:bodyPr wrap="square" lIns="0" tIns="0" rIns="0" bIns="0" rtlCol="0"/>
          <a:lstStyle/>
          <a:p>
            <a:endParaRPr/>
          </a:p>
        </p:txBody>
      </p:sp>
      <p:sp>
        <p:nvSpPr>
          <p:cNvPr id="9" name="object 9"/>
          <p:cNvSpPr txBox="1"/>
          <p:nvPr/>
        </p:nvSpPr>
        <p:spPr>
          <a:xfrm>
            <a:off x="4435376" y="5847519"/>
            <a:ext cx="1292225" cy="510540"/>
          </a:xfrm>
          <a:prstGeom prst="rect">
            <a:avLst/>
          </a:prstGeom>
        </p:spPr>
        <p:txBody>
          <a:bodyPr vert="horz" wrap="square" lIns="0" tIns="0" rIns="0" bIns="0" rtlCol="0">
            <a:spAutoFit/>
          </a:bodyPr>
          <a:lstStyle/>
          <a:p>
            <a:pPr marL="286385" marR="5080" indent="-274320">
              <a:lnSpc>
                <a:spcPct val="107800"/>
              </a:lnSpc>
            </a:pPr>
            <a:r>
              <a:rPr sz="1550" b="1" spc="-100" dirty="0">
                <a:latin typeface="Times New Roman"/>
                <a:cs typeface="Times New Roman"/>
              </a:rPr>
              <a:t>V</a:t>
            </a:r>
            <a:r>
              <a:rPr sz="1550" b="1" spc="-20" dirty="0">
                <a:latin typeface="Times New Roman"/>
                <a:cs typeface="Times New Roman"/>
              </a:rPr>
              <a:t> </a:t>
            </a:r>
            <a:r>
              <a:rPr sz="1550" spc="-135" dirty="0">
                <a:latin typeface="宋体"/>
                <a:cs typeface="宋体"/>
              </a:rPr>
              <a:t>取得什么效果 </a:t>
            </a:r>
            <a:r>
              <a:rPr sz="1550" spc="-70" dirty="0">
                <a:latin typeface="宋体"/>
                <a:cs typeface="宋体"/>
              </a:rPr>
              <a:t> </a:t>
            </a:r>
            <a:r>
              <a:rPr sz="1550" spc="-135" dirty="0">
                <a:latin typeface="宋体"/>
                <a:cs typeface="宋体"/>
              </a:rPr>
              <a:t>效果分析</a:t>
            </a:r>
            <a:endParaRPr sz="1550">
              <a:latin typeface="宋体"/>
              <a:cs typeface="宋体"/>
            </a:endParaRPr>
          </a:p>
        </p:txBody>
      </p:sp>
      <p:sp>
        <p:nvSpPr>
          <p:cNvPr id="10" name="object 10"/>
          <p:cNvSpPr txBox="1"/>
          <p:nvPr/>
        </p:nvSpPr>
        <p:spPr>
          <a:xfrm>
            <a:off x="7068631" y="2087172"/>
            <a:ext cx="2361565" cy="725840"/>
          </a:xfrm>
          <a:prstGeom prst="rect">
            <a:avLst/>
          </a:prstGeom>
        </p:spPr>
        <p:txBody>
          <a:bodyPr vert="horz" wrap="square" lIns="0" tIns="0" rIns="0" bIns="0" rtlCol="0">
            <a:spAutoFit/>
          </a:bodyPr>
          <a:lstStyle/>
          <a:p>
            <a:pPr marL="12700">
              <a:lnSpc>
                <a:spcPts val="1860"/>
              </a:lnSpc>
            </a:pPr>
            <a:r>
              <a:rPr sz="1550" spc="-125" dirty="0">
                <a:latin typeface="宋体"/>
                <a:cs typeface="宋体"/>
              </a:rPr>
              <a:t>3.在什么安全状况下？</a:t>
            </a:r>
            <a:endParaRPr sz="1550">
              <a:latin typeface="宋体"/>
              <a:cs typeface="宋体"/>
            </a:endParaRPr>
          </a:p>
          <a:p>
            <a:pPr marL="12700">
              <a:lnSpc>
                <a:spcPts val="1860"/>
              </a:lnSpc>
            </a:pPr>
            <a:r>
              <a:rPr sz="1550" spc="-125" dirty="0">
                <a:latin typeface="宋体"/>
                <a:cs typeface="宋体"/>
              </a:rPr>
              <a:t>4.为了什么安全目的？</a:t>
            </a:r>
            <a:endParaRPr sz="1550">
              <a:latin typeface="宋体"/>
              <a:cs typeface="宋体"/>
            </a:endParaRPr>
          </a:p>
          <a:p>
            <a:pPr marL="12700"/>
            <a:r>
              <a:rPr sz="1550" spc="-70" dirty="0">
                <a:latin typeface="宋体"/>
                <a:cs typeface="宋体"/>
              </a:rPr>
              <a:t>5.</a:t>
            </a:r>
            <a:r>
              <a:rPr sz="1550" spc="-135" dirty="0">
                <a:latin typeface="宋体"/>
                <a:cs typeface="宋体"/>
              </a:rPr>
              <a:t>受众有什么需要、特点等？</a:t>
            </a:r>
            <a:endParaRPr sz="1550">
              <a:latin typeface="宋体"/>
              <a:cs typeface="宋体"/>
            </a:endParaRPr>
          </a:p>
        </p:txBody>
      </p:sp>
      <p:sp>
        <p:nvSpPr>
          <p:cNvPr id="11" name="object 11"/>
          <p:cNvSpPr txBox="1"/>
          <p:nvPr/>
        </p:nvSpPr>
        <p:spPr>
          <a:xfrm>
            <a:off x="7068630" y="3448116"/>
            <a:ext cx="3260090" cy="725840"/>
          </a:xfrm>
          <a:prstGeom prst="rect">
            <a:avLst/>
          </a:prstGeom>
        </p:spPr>
        <p:txBody>
          <a:bodyPr vert="horz" wrap="square" lIns="0" tIns="0" rIns="0" bIns="0" rtlCol="0">
            <a:spAutoFit/>
          </a:bodyPr>
          <a:lstStyle/>
          <a:p>
            <a:pPr marL="12700">
              <a:lnSpc>
                <a:spcPts val="1860"/>
              </a:lnSpc>
            </a:pPr>
            <a:r>
              <a:rPr sz="1550" spc="-125" dirty="0">
                <a:latin typeface="宋体"/>
                <a:cs typeface="宋体"/>
              </a:rPr>
              <a:t>6.可以采用的媒介有哪些？</a:t>
            </a:r>
            <a:endParaRPr sz="1550">
              <a:latin typeface="宋体"/>
              <a:cs typeface="宋体"/>
            </a:endParaRPr>
          </a:p>
          <a:p>
            <a:pPr marL="12700">
              <a:lnSpc>
                <a:spcPts val="1860"/>
              </a:lnSpc>
            </a:pPr>
            <a:r>
              <a:rPr sz="1550" spc="-125" dirty="0">
                <a:latin typeface="宋体"/>
                <a:cs typeface="宋体"/>
              </a:rPr>
              <a:t>7.媒介的宣教范围有多大？</a:t>
            </a:r>
            <a:endParaRPr sz="1550">
              <a:latin typeface="宋体"/>
              <a:cs typeface="宋体"/>
            </a:endParaRPr>
          </a:p>
          <a:p>
            <a:pPr marL="12700"/>
            <a:r>
              <a:rPr sz="1550" spc="-130" dirty="0">
                <a:latin typeface="宋体"/>
                <a:cs typeface="宋体"/>
              </a:rPr>
              <a:t>8.受众最喜欢和最易受哪种媒介的影响？</a:t>
            </a:r>
            <a:endParaRPr sz="1550">
              <a:latin typeface="宋体"/>
              <a:cs typeface="宋体"/>
            </a:endParaRPr>
          </a:p>
        </p:txBody>
      </p:sp>
      <p:sp>
        <p:nvSpPr>
          <p:cNvPr id="12" name="object 12"/>
          <p:cNvSpPr txBox="1"/>
          <p:nvPr/>
        </p:nvSpPr>
        <p:spPr>
          <a:xfrm>
            <a:off x="7068631" y="4478612"/>
            <a:ext cx="2990215" cy="969496"/>
          </a:xfrm>
          <a:prstGeom prst="rect">
            <a:avLst/>
          </a:prstGeom>
        </p:spPr>
        <p:txBody>
          <a:bodyPr vert="horz" wrap="square" lIns="0" tIns="0" rIns="0" bIns="0" rtlCol="0">
            <a:spAutoFit/>
          </a:bodyPr>
          <a:lstStyle/>
          <a:p>
            <a:pPr marL="12700">
              <a:lnSpc>
                <a:spcPts val="1860"/>
              </a:lnSpc>
            </a:pPr>
            <a:r>
              <a:rPr sz="1550" spc="-125" dirty="0">
                <a:latin typeface="宋体"/>
                <a:cs typeface="宋体"/>
              </a:rPr>
              <a:t>9.受众的切身利益是什么？</a:t>
            </a:r>
            <a:endParaRPr sz="1550">
              <a:latin typeface="宋体"/>
              <a:cs typeface="宋体"/>
            </a:endParaRPr>
          </a:p>
          <a:p>
            <a:pPr marL="12700">
              <a:lnSpc>
                <a:spcPts val="1860"/>
              </a:lnSpc>
            </a:pPr>
            <a:r>
              <a:rPr sz="1550" spc="-125" dirty="0">
                <a:latin typeface="宋体"/>
                <a:cs typeface="宋体"/>
              </a:rPr>
              <a:t>10.受众对待宣教的态度如何？</a:t>
            </a:r>
            <a:endParaRPr sz="1550">
              <a:latin typeface="宋体"/>
              <a:cs typeface="宋体"/>
            </a:endParaRPr>
          </a:p>
          <a:p>
            <a:pPr marL="12700">
              <a:lnSpc>
                <a:spcPts val="1860"/>
              </a:lnSpc>
            </a:pPr>
            <a:r>
              <a:rPr sz="1550" spc="-120" dirty="0">
                <a:latin typeface="宋体"/>
                <a:cs typeface="宋体"/>
              </a:rPr>
              <a:t>11.受众处于何种环境之中？</a:t>
            </a:r>
            <a:endParaRPr sz="1550">
              <a:latin typeface="宋体"/>
              <a:cs typeface="宋体"/>
            </a:endParaRPr>
          </a:p>
          <a:p>
            <a:pPr marL="12700"/>
            <a:r>
              <a:rPr sz="1550" spc="-70" dirty="0">
                <a:latin typeface="宋体"/>
                <a:cs typeface="宋体"/>
              </a:rPr>
              <a:t>12.</a:t>
            </a:r>
            <a:r>
              <a:rPr sz="1550" spc="-135" dirty="0">
                <a:latin typeface="宋体"/>
                <a:cs typeface="宋体"/>
              </a:rPr>
              <a:t>受众接受宣教的能力和水平如何？</a:t>
            </a:r>
            <a:endParaRPr sz="1550">
              <a:latin typeface="宋体"/>
              <a:cs typeface="宋体"/>
            </a:endParaRPr>
          </a:p>
        </p:txBody>
      </p:sp>
      <p:sp>
        <p:nvSpPr>
          <p:cNvPr id="13" name="object 13"/>
          <p:cNvSpPr txBox="1"/>
          <p:nvPr/>
        </p:nvSpPr>
        <p:spPr>
          <a:xfrm>
            <a:off x="7068631" y="5948132"/>
            <a:ext cx="2451735" cy="237490"/>
          </a:xfrm>
          <a:prstGeom prst="rect">
            <a:avLst/>
          </a:prstGeom>
        </p:spPr>
        <p:txBody>
          <a:bodyPr vert="horz" wrap="square" lIns="0" tIns="0" rIns="0" bIns="0" rtlCol="0">
            <a:spAutoFit/>
          </a:bodyPr>
          <a:lstStyle/>
          <a:p>
            <a:pPr marL="12700"/>
            <a:r>
              <a:rPr sz="1550" spc="-125" dirty="0">
                <a:latin typeface="宋体"/>
                <a:cs typeface="宋体"/>
              </a:rPr>
              <a:t>13.如何调查、测量宣教效果？</a:t>
            </a:r>
            <a:endParaRPr sz="1550">
              <a:latin typeface="宋体"/>
              <a:cs typeface="宋体"/>
            </a:endParaRPr>
          </a:p>
        </p:txBody>
      </p:sp>
      <p:sp>
        <p:nvSpPr>
          <p:cNvPr id="14" name="object 14"/>
          <p:cNvSpPr txBox="1"/>
          <p:nvPr/>
        </p:nvSpPr>
        <p:spPr>
          <a:xfrm>
            <a:off x="7068630" y="810827"/>
            <a:ext cx="2900680" cy="482183"/>
          </a:xfrm>
          <a:prstGeom prst="rect">
            <a:avLst/>
          </a:prstGeom>
        </p:spPr>
        <p:txBody>
          <a:bodyPr vert="horz" wrap="square" lIns="0" tIns="0" rIns="0" bIns="0" rtlCol="0">
            <a:spAutoFit/>
          </a:bodyPr>
          <a:lstStyle/>
          <a:p>
            <a:pPr marL="12700">
              <a:lnSpc>
                <a:spcPts val="1860"/>
              </a:lnSpc>
            </a:pPr>
            <a:r>
              <a:rPr sz="1550" spc="-130" dirty="0">
                <a:latin typeface="宋体"/>
                <a:cs typeface="宋体"/>
              </a:rPr>
              <a:t>1.宣教者的形象和受信任程度如何？</a:t>
            </a:r>
            <a:endParaRPr sz="1550">
              <a:latin typeface="宋体"/>
              <a:cs typeface="宋体"/>
            </a:endParaRPr>
          </a:p>
          <a:p>
            <a:pPr marL="12700"/>
            <a:r>
              <a:rPr sz="1550" spc="-130" dirty="0">
                <a:latin typeface="宋体"/>
                <a:cs typeface="宋体"/>
              </a:rPr>
              <a:t>2.如何建立宣教组织（或机构）？</a:t>
            </a:r>
            <a:endParaRPr sz="1550">
              <a:latin typeface="宋体"/>
              <a:cs typeface="宋体"/>
            </a:endParaRPr>
          </a:p>
        </p:txBody>
      </p:sp>
      <p:sp>
        <p:nvSpPr>
          <p:cNvPr id="15" name="object 15"/>
          <p:cNvSpPr/>
          <p:nvPr/>
        </p:nvSpPr>
        <p:spPr>
          <a:xfrm>
            <a:off x="3171359" y="1833638"/>
            <a:ext cx="3820160" cy="1255395"/>
          </a:xfrm>
          <a:custGeom>
            <a:avLst/>
            <a:gdLst/>
            <a:ahLst/>
            <a:cxnLst/>
            <a:rect l="l" t="t" r="r" b="b"/>
            <a:pathLst>
              <a:path w="3820160" h="1255395">
                <a:moveTo>
                  <a:pt x="0" y="1254803"/>
                </a:moveTo>
                <a:lnTo>
                  <a:pt x="3820061" y="1254803"/>
                </a:lnTo>
                <a:lnTo>
                  <a:pt x="3820061" y="0"/>
                </a:lnTo>
                <a:lnTo>
                  <a:pt x="0" y="0"/>
                </a:lnTo>
                <a:lnTo>
                  <a:pt x="0" y="1254803"/>
                </a:lnTo>
                <a:close/>
              </a:path>
            </a:pathLst>
          </a:custGeom>
          <a:ln w="5852">
            <a:solidFill>
              <a:srgbClr val="000000"/>
            </a:solidFill>
          </a:ln>
        </p:spPr>
        <p:txBody>
          <a:bodyPr wrap="square" lIns="0" tIns="0" rIns="0" bIns="0" rtlCol="0"/>
          <a:lstStyle/>
          <a:p>
            <a:endParaRPr/>
          </a:p>
        </p:txBody>
      </p:sp>
      <p:sp>
        <p:nvSpPr>
          <p:cNvPr id="16" name="object 16"/>
          <p:cNvSpPr txBox="1"/>
          <p:nvPr/>
        </p:nvSpPr>
        <p:spPr>
          <a:xfrm>
            <a:off x="4141594" y="1910845"/>
            <a:ext cx="2007235" cy="238527"/>
          </a:xfrm>
          <a:prstGeom prst="rect">
            <a:avLst/>
          </a:prstGeom>
        </p:spPr>
        <p:txBody>
          <a:bodyPr vert="horz" wrap="square" lIns="0" tIns="0" rIns="0" bIns="0" rtlCol="0">
            <a:spAutoFit/>
          </a:bodyPr>
          <a:lstStyle/>
          <a:p>
            <a:pPr marL="12700"/>
            <a:r>
              <a:rPr sz="1550" b="1" spc="-55" dirty="0">
                <a:latin typeface="Times New Roman"/>
                <a:cs typeface="Times New Roman"/>
              </a:rPr>
              <a:t>II</a:t>
            </a:r>
            <a:r>
              <a:rPr sz="1550" b="1" spc="-125" dirty="0">
                <a:latin typeface="Times New Roman"/>
                <a:cs typeface="Times New Roman"/>
              </a:rPr>
              <a:t> </a:t>
            </a:r>
            <a:r>
              <a:rPr sz="1550" spc="-135" dirty="0">
                <a:latin typeface="宋体"/>
                <a:cs typeface="宋体"/>
              </a:rPr>
              <a:t>采用何种安全文化符号</a:t>
            </a:r>
            <a:endParaRPr sz="1550">
              <a:latin typeface="宋体"/>
              <a:cs typeface="宋体"/>
            </a:endParaRPr>
          </a:p>
        </p:txBody>
      </p:sp>
      <p:sp>
        <p:nvSpPr>
          <p:cNvPr id="17" name="object 17"/>
          <p:cNvSpPr/>
          <p:nvPr/>
        </p:nvSpPr>
        <p:spPr>
          <a:xfrm>
            <a:off x="3292332" y="2321600"/>
            <a:ext cx="1661795" cy="628015"/>
          </a:xfrm>
          <a:custGeom>
            <a:avLst/>
            <a:gdLst/>
            <a:ahLst/>
            <a:cxnLst/>
            <a:rect l="l" t="t" r="r" b="b"/>
            <a:pathLst>
              <a:path w="1661795" h="628014">
                <a:moveTo>
                  <a:pt x="0" y="627401"/>
                </a:moveTo>
                <a:lnTo>
                  <a:pt x="1661708" y="627401"/>
                </a:lnTo>
                <a:lnTo>
                  <a:pt x="1661708" y="0"/>
                </a:lnTo>
                <a:lnTo>
                  <a:pt x="0" y="0"/>
                </a:lnTo>
                <a:lnTo>
                  <a:pt x="0" y="627401"/>
                </a:lnTo>
                <a:close/>
              </a:path>
            </a:pathLst>
          </a:custGeom>
          <a:ln w="5838">
            <a:solidFill>
              <a:srgbClr val="000000"/>
            </a:solidFill>
            <a:prstDash val="dash"/>
          </a:ln>
        </p:spPr>
        <p:txBody>
          <a:bodyPr wrap="square" lIns="0" tIns="0" rIns="0" bIns="0" rtlCol="0"/>
          <a:lstStyle/>
          <a:p>
            <a:endParaRPr/>
          </a:p>
        </p:txBody>
      </p:sp>
      <p:sp>
        <p:nvSpPr>
          <p:cNvPr id="18" name="object 18"/>
          <p:cNvSpPr txBox="1"/>
          <p:nvPr/>
        </p:nvSpPr>
        <p:spPr>
          <a:xfrm>
            <a:off x="3391753" y="2379331"/>
            <a:ext cx="1463040" cy="473709"/>
          </a:xfrm>
          <a:prstGeom prst="rect">
            <a:avLst/>
          </a:prstGeom>
        </p:spPr>
        <p:txBody>
          <a:bodyPr vert="horz" wrap="square" lIns="0" tIns="0" rIns="0" bIns="0" rtlCol="0">
            <a:spAutoFit/>
          </a:bodyPr>
          <a:lstStyle/>
          <a:p>
            <a:pPr marL="12700" marR="5080" indent="448945"/>
            <a:r>
              <a:rPr sz="1550" spc="-135" dirty="0">
                <a:latin typeface="宋体"/>
                <a:cs typeface="宋体"/>
              </a:rPr>
              <a:t>说什么  内容（所指）分析</a:t>
            </a:r>
            <a:endParaRPr sz="1550">
              <a:latin typeface="宋体"/>
              <a:cs typeface="宋体"/>
            </a:endParaRPr>
          </a:p>
        </p:txBody>
      </p:sp>
      <p:sp>
        <p:nvSpPr>
          <p:cNvPr id="19" name="object 19"/>
          <p:cNvSpPr/>
          <p:nvPr/>
        </p:nvSpPr>
        <p:spPr>
          <a:xfrm>
            <a:off x="5202295" y="2321600"/>
            <a:ext cx="1661795" cy="628015"/>
          </a:xfrm>
          <a:custGeom>
            <a:avLst/>
            <a:gdLst/>
            <a:ahLst/>
            <a:cxnLst/>
            <a:rect l="l" t="t" r="r" b="b"/>
            <a:pathLst>
              <a:path w="1661795" h="628014">
                <a:moveTo>
                  <a:pt x="0" y="627401"/>
                </a:moveTo>
                <a:lnTo>
                  <a:pt x="1661708" y="627401"/>
                </a:lnTo>
                <a:lnTo>
                  <a:pt x="1661708" y="0"/>
                </a:lnTo>
                <a:lnTo>
                  <a:pt x="0" y="0"/>
                </a:lnTo>
                <a:lnTo>
                  <a:pt x="0" y="627401"/>
                </a:lnTo>
                <a:close/>
              </a:path>
            </a:pathLst>
          </a:custGeom>
          <a:ln w="5838">
            <a:solidFill>
              <a:srgbClr val="000000"/>
            </a:solidFill>
            <a:prstDash val="dash"/>
          </a:ln>
        </p:spPr>
        <p:txBody>
          <a:bodyPr wrap="square" lIns="0" tIns="0" rIns="0" bIns="0" rtlCol="0"/>
          <a:lstStyle/>
          <a:p>
            <a:endParaRPr/>
          </a:p>
        </p:txBody>
      </p:sp>
      <p:sp>
        <p:nvSpPr>
          <p:cNvPr id="20" name="object 20"/>
          <p:cNvSpPr txBox="1"/>
          <p:nvPr/>
        </p:nvSpPr>
        <p:spPr>
          <a:xfrm>
            <a:off x="5301672" y="2379331"/>
            <a:ext cx="1463040" cy="473709"/>
          </a:xfrm>
          <a:prstGeom prst="rect">
            <a:avLst/>
          </a:prstGeom>
        </p:spPr>
        <p:txBody>
          <a:bodyPr vert="horz" wrap="square" lIns="0" tIns="0" rIns="0" bIns="0" rtlCol="0">
            <a:spAutoFit/>
          </a:bodyPr>
          <a:lstStyle/>
          <a:p>
            <a:pPr marL="12700" marR="5080" indent="179070"/>
            <a:r>
              <a:rPr sz="1550" spc="-135" dirty="0">
                <a:latin typeface="宋体"/>
                <a:cs typeface="宋体"/>
              </a:rPr>
              <a:t>采用什么形式  形式（意指）分析</a:t>
            </a:r>
            <a:endParaRPr sz="1550">
              <a:latin typeface="宋体"/>
              <a:cs typeface="宋体"/>
            </a:endParaRPr>
          </a:p>
        </p:txBody>
      </p:sp>
      <p:sp>
        <p:nvSpPr>
          <p:cNvPr id="21" name="object 21"/>
          <p:cNvSpPr/>
          <p:nvPr/>
        </p:nvSpPr>
        <p:spPr>
          <a:xfrm>
            <a:off x="4954107" y="1450094"/>
            <a:ext cx="0" cy="307975"/>
          </a:xfrm>
          <a:custGeom>
            <a:avLst/>
            <a:gdLst/>
            <a:ahLst/>
            <a:cxnLst/>
            <a:rect l="l" t="t" r="r" b="b"/>
            <a:pathLst>
              <a:path h="307975">
                <a:moveTo>
                  <a:pt x="0" y="0"/>
                </a:moveTo>
                <a:lnTo>
                  <a:pt x="0" y="307651"/>
                </a:lnTo>
                <a:lnTo>
                  <a:pt x="0" y="307651"/>
                </a:lnTo>
              </a:path>
            </a:pathLst>
          </a:custGeom>
          <a:ln w="5390">
            <a:solidFill>
              <a:srgbClr val="000000"/>
            </a:solidFill>
          </a:ln>
        </p:spPr>
        <p:txBody>
          <a:bodyPr wrap="square" lIns="0" tIns="0" rIns="0" bIns="0" rtlCol="0"/>
          <a:lstStyle/>
          <a:p>
            <a:endParaRPr/>
          </a:p>
        </p:txBody>
      </p:sp>
      <p:sp>
        <p:nvSpPr>
          <p:cNvPr id="22" name="object 22"/>
          <p:cNvSpPr/>
          <p:nvPr/>
        </p:nvSpPr>
        <p:spPr>
          <a:xfrm>
            <a:off x="4908289" y="1733152"/>
            <a:ext cx="92075" cy="100330"/>
          </a:xfrm>
          <a:custGeom>
            <a:avLst/>
            <a:gdLst/>
            <a:ahLst/>
            <a:cxnLst/>
            <a:rect l="l" t="t" r="r" b="b"/>
            <a:pathLst>
              <a:path w="92075" h="100330">
                <a:moveTo>
                  <a:pt x="0" y="0"/>
                </a:moveTo>
                <a:lnTo>
                  <a:pt x="45819" y="100337"/>
                </a:lnTo>
                <a:lnTo>
                  <a:pt x="86163" y="11988"/>
                </a:lnTo>
                <a:lnTo>
                  <a:pt x="45734" y="11988"/>
                </a:lnTo>
                <a:lnTo>
                  <a:pt x="22372" y="8991"/>
                </a:lnTo>
                <a:lnTo>
                  <a:pt x="0" y="0"/>
                </a:lnTo>
                <a:close/>
              </a:path>
              <a:path w="92075" h="100330">
                <a:moveTo>
                  <a:pt x="91638" y="0"/>
                </a:moveTo>
                <a:lnTo>
                  <a:pt x="69139" y="8991"/>
                </a:lnTo>
                <a:lnTo>
                  <a:pt x="45734" y="11988"/>
                </a:lnTo>
                <a:lnTo>
                  <a:pt x="86163" y="11988"/>
                </a:lnTo>
                <a:lnTo>
                  <a:pt x="91638" y="0"/>
                </a:lnTo>
                <a:close/>
              </a:path>
            </a:pathLst>
          </a:custGeom>
          <a:solidFill>
            <a:srgbClr val="000000"/>
          </a:solidFill>
        </p:spPr>
        <p:txBody>
          <a:bodyPr wrap="square" lIns="0" tIns="0" rIns="0" bIns="0" rtlCol="0"/>
          <a:lstStyle/>
          <a:p>
            <a:endParaRPr/>
          </a:p>
        </p:txBody>
      </p:sp>
      <p:sp>
        <p:nvSpPr>
          <p:cNvPr id="23" name="object 23"/>
          <p:cNvSpPr/>
          <p:nvPr/>
        </p:nvSpPr>
        <p:spPr>
          <a:xfrm>
            <a:off x="4954107" y="3088440"/>
            <a:ext cx="0" cy="342900"/>
          </a:xfrm>
          <a:custGeom>
            <a:avLst/>
            <a:gdLst/>
            <a:ahLst/>
            <a:cxnLst/>
            <a:rect l="l" t="t" r="r" b="b"/>
            <a:pathLst>
              <a:path h="342900">
                <a:moveTo>
                  <a:pt x="0" y="0"/>
                </a:moveTo>
                <a:lnTo>
                  <a:pt x="0" y="342326"/>
                </a:lnTo>
                <a:lnTo>
                  <a:pt x="0" y="342326"/>
                </a:lnTo>
              </a:path>
            </a:pathLst>
          </a:custGeom>
          <a:ln w="5390">
            <a:solidFill>
              <a:srgbClr val="000000"/>
            </a:solidFill>
          </a:ln>
        </p:spPr>
        <p:txBody>
          <a:bodyPr wrap="square" lIns="0" tIns="0" rIns="0" bIns="0" rtlCol="0"/>
          <a:lstStyle/>
          <a:p>
            <a:endParaRPr/>
          </a:p>
        </p:txBody>
      </p:sp>
      <p:sp>
        <p:nvSpPr>
          <p:cNvPr id="24" name="object 24"/>
          <p:cNvSpPr/>
          <p:nvPr/>
        </p:nvSpPr>
        <p:spPr>
          <a:xfrm>
            <a:off x="4908289" y="3406420"/>
            <a:ext cx="92075" cy="100330"/>
          </a:xfrm>
          <a:custGeom>
            <a:avLst/>
            <a:gdLst/>
            <a:ahLst/>
            <a:cxnLst/>
            <a:rect l="l" t="t" r="r" b="b"/>
            <a:pathLst>
              <a:path w="92075" h="100329">
                <a:moveTo>
                  <a:pt x="0" y="0"/>
                </a:moveTo>
                <a:lnTo>
                  <a:pt x="45819" y="100337"/>
                </a:lnTo>
                <a:lnTo>
                  <a:pt x="86247" y="11804"/>
                </a:lnTo>
                <a:lnTo>
                  <a:pt x="45734" y="11804"/>
                </a:lnTo>
                <a:lnTo>
                  <a:pt x="22372" y="8853"/>
                </a:lnTo>
                <a:lnTo>
                  <a:pt x="0" y="0"/>
                </a:lnTo>
                <a:close/>
              </a:path>
              <a:path w="92075" h="100329">
                <a:moveTo>
                  <a:pt x="91638" y="0"/>
                </a:moveTo>
                <a:lnTo>
                  <a:pt x="69139" y="8853"/>
                </a:lnTo>
                <a:lnTo>
                  <a:pt x="45734" y="11804"/>
                </a:lnTo>
                <a:lnTo>
                  <a:pt x="86247" y="11804"/>
                </a:lnTo>
                <a:lnTo>
                  <a:pt x="91638" y="0"/>
                </a:lnTo>
                <a:close/>
              </a:path>
            </a:pathLst>
          </a:custGeom>
          <a:solidFill>
            <a:srgbClr val="000000"/>
          </a:solidFill>
        </p:spPr>
        <p:txBody>
          <a:bodyPr wrap="square" lIns="0" tIns="0" rIns="0" bIns="0" rtlCol="0"/>
          <a:lstStyle/>
          <a:p>
            <a:endParaRPr/>
          </a:p>
        </p:txBody>
      </p:sp>
      <p:sp>
        <p:nvSpPr>
          <p:cNvPr id="25" name="object 25"/>
          <p:cNvSpPr/>
          <p:nvPr/>
        </p:nvSpPr>
        <p:spPr>
          <a:xfrm>
            <a:off x="4954107" y="4238629"/>
            <a:ext cx="0" cy="307975"/>
          </a:xfrm>
          <a:custGeom>
            <a:avLst/>
            <a:gdLst/>
            <a:ahLst/>
            <a:cxnLst/>
            <a:rect l="l" t="t" r="r" b="b"/>
            <a:pathLst>
              <a:path h="307975">
                <a:moveTo>
                  <a:pt x="0" y="0"/>
                </a:moveTo>
                <a:lnTo>
                  <a:pt x="0" y="307454"/>
                </a:lnTo>
                <a:lnTo>
                  <a:pt x="0" y="307454"/>
                </a:lnTo>
              </a:path>
            </a:pathLst>
          </a:custGeom>
          <a:ln w="5390">
            <a:solidFill>
              <a:srgbClr val="000000"/>
            </a:solidFill>
          </a:ln>
        </p:spPr>
        <p:txBody>
          <a:bodyPr wrap="square" lIns="0" tIns="0" rIns="0" bIns="0" rtlCol="0"/>
          <a:lstStyle/>
          <a:p>
            <a:endParaRPr/>
          </a:p>
        </p:txBody>
      </p:sp>
      <p:sp>
        <p:nvSpPr>
          <p:cNvPr id="26" name="object 26"/>
          <p:cNvSpPr/>
          <p:nvPr/>
        </p:nvSpPr>
        <p:spPr>
          <a:xfrm>
            <a:off x="4908289" y="4521686"/>
            <a:ext cx="92075" cy="100330"/>
          </a:xfrm>
          <a:custGeom>
            <a:avLst/>
            <a:gdLst/>
            <a:ahLst/>
            <a:cxnLst/>
            <a:rect l="l" t="t" r="r" b="b"/>
            <a:pathLst>
              <a:path w="92075" h="100329">
                <a:moveTo>
                  <a:pt x="0" y="0"/>
                </a:moveTo>
                <a:lnTo>
                  <a:pt x="45819" y="100337"/>
                </a:lnTo>
                <a:lnTo>
                  <a:pt x="86231" y="11841"/>
                </a:lnTo>
                <a:lnTo>
                  <a:pt x="45734" y="11841"/>
                </a:lnTo>
                <a:lnTo>
                  <a:pt x="22372" y="8880"/>
                </a:lnTo>
                <a:lnTo>
                  <a:pt x="0" y="0"/>
                </a:lnTo>
                <a:close/>
              </a:path>
              <a:path w="92075" h="100329">
                <a:moveTo>
                  <a:pt x="91638" y="0"/>
                </a:moveTo>
                <a:lnTo>
                  <a:pt x="69139" y="8880"/>
                </a:lnTo>
                <a:lnTo>
                  <a:pt x="45734" y="11841"/>
                </a:lnTo>
                <a:lnTo>
                  <a:pt x="86231" y="11841"/>
                </a:lnTo>
                <a:lnTo>
                  <a:pt x="91638" y="0"/>
                </a:lnTo>
                <a:close/>
              </a:path>
            </a:pathLst>
          </a:custGeom>
          <a:solidFill>
            <a:srgbClr val="000000"/>
          </a:solidFill>
        </p:spPr>
        <p:txBody>
          <a:bodyPr wrap="square" lIns="0" tIns="0" rIns="0" bIns="0" rtlCol="0"/>
          <a:lstStyle/>
          <a:p>
            <a:endParaRPr/>
          </a:p>
        </p:txBody>
      </p:sp>
      <p:sp>
        <p:nvSpPr>
          <p:cNvPr id="27" name="object 27"/>
          <p:cNvSpPr/>
          <p:nvPr/>
        </p:nvSpPr>
        <p:spPr>
          <a:xfrm>
            <a:off x="1770686" y="1955469"/>
            <a:ext cx="907415" cy="993775"/>
          </a:xfrm>
          <a:custGeom>
            <a:avLst/>
            <a:gdLst/>
            <a:ahLst/>
            <a:cxnLst/>
            <a:rect l="l" t="t" r="r" b="b"/>
            <a:pathLst>
              <a:path w="907415" h="993775">
                <a:moveTo>
                  <a:pt x="0" y="496766"/>
                </a:moveTo>
                <a:lnTo>
                  <a:pt x="2341" y="446000"/>
                </a:lnTo>
                <a:lnTo>
                  <a:pt x="9215" y="396694"/>
                </a:lnTo>
                <a:lnTo>
                  <a:pt x="20393" y="349099"/>
                </a:lnTo>
                <a:lnTo>
                  <a:pt x="35647" y="303466"/>
                </a:lnTo>
                <a:lnTo>
                  <a:pt x="54748" y="260045"/>
                </a:lnTo>
                <a:lnTo>
                  <a:pt x="77470" y="219086"/>
                </a:lnTo>
                <a:lnTo>
                  <a:pt x="103583" y="180839"/>
                </a:lnTo>
                <a:lnTo>
                  <a:pt x="132861" y="145556"/>
                </a:lnTo>
                <a:lnTo>
                  <a:pt x="165075" y="113486"/>
                </a:lnTo>
                <a:lnTo>
                  <a:pt x="199997" y="84879"/>
                </a:lnTo>
                <a:lnTo>
                  <a:pt x="237399" y="59987"/>
                </a:lnTo>
                <a:lnTo>
                  <a:pt x="277053" y="39059"/>
                </a:lnTo>
                <a:lnTo>
                  <a:pt x="318731" y="22346"/>
                </a:lnTo>
                <a:lnTo>
                  <a:pt x="362206" y="10098"/>
                </a:lnTo>
                <a:lnTo>
                  <a:pt x="407249" y="2566"/>
                </a:lnTo>
                <a:lnTo>
                  <a:pt x="453632" y="0"/>
                </a:lnTo>
                <a:lnTo>
                  <a:pt x="500011" y="2566"/>
                </a:lnTo>
                <a:lnTo>
                  <a:pt x="545051" y="10098"/>
                </a:lnTo>
                <a:lnTo>
                  <a:pt x="588524" y="22346"/>
                </a:lnTo>
                <a:lnTo>
                  <a:pt x="630201" y="39059"/>
                </a:lnTo>
                <a:lnTo>
                  <a:pt x="669855" y="59987"/>
                </a:lnTo>
                <a:lnTo>
                  <a:pt x="707257" y="84879"/>
                </a:lnTo>
                <a:lnTo>
                  <a:pt x="742179" y="113486"/>
                </a:lnTo>
                <a:lnTo>
                  <a:pt x="774394" y="145556"/>
                </a:lnTo>
                <a:lnTo>
                  <a:pt x="803673" y="180839"/>
                </a:lnTo>
                <a:lnTo>
                  <a:pt x="829788" y="219086"/>
                </a:lnTo>
                <a:lnTo>
                  <a:pt x="852511" y="260045"/>
                </a:lnTo>
                <a:lnTo>
                  <a:pt x="871614" y="303466"/>
                </a:lnTo>
                <a:lnTo>
                  <a:pt x="886869" y="349099"/>
                </a:lnTo>
                <a:lnTo>
                  <a:pt x="898047" y="396694"/>
                </a:lnTo>
                <a:lnTo>
                  <a:pt x="904922" y="446000"/>
                </a:lnTo>
                <a:lnTo>
                  <a:pt x="907264" y="496766"/>
                </a:lnTo>
                <a:lnTo>
                  <a:pt x="904922" y="547573"/>
                </a:lnTo>
                <a:lnTo>
                  <a:pt x="898047" y="596909"/>
                </a:lnTo>
                <a:lnTo>
                  <a:pt x="886869" y="644525"/>
                </a:lnTo>
                <a:lnTo>
                  <a:pt x="871614" y="690170"/>
                </a:lnTo>
                <a:lnTo>
                  <a:pt x="852511" y="733597"/>
                </a:lnTo>
                <a:lnTo>
                  <a:pt x="829788" y="774555"/>
                </a:lnTo>
                <a:lnTo>
                  <a:pt x="803673" y="812795"/>
                </a:lnTo>
                <a:lnTo>
                  <a:pt x="774394" y="848069"/>
                </a:lnTo>
                <a:lnTo>
                  <a:pt x="742179" y="880126"/>
                </a:lnTo>
                <a:lnTo>
                  <a:pt x="707257" y="908718"/>
                </a:lnTo>
                <a:lnTo>
                  <a:pt x="669855" y="933595"/>
                </a:lnTo>
                <a:lnTo>
                  <a:pt x="630201" y="954508"/>
                </a:lnTo>
                <a:lnTo>
                  <a:pt x="588524" y="971208"/>
                </a:lnTo>
                <a:lnTo>
                  <a:pt x="545051" y="983444"/>
                </a:lnTo>
                <a:lnTo>
                  <a:pt x="500011" y="990969"/>
                </a:lnTo>
                <a:lnTo>
                  <a:pt x="453632" y="993533"/>
                </a:lnTo>
                <a:lnTo>
                  <a:pt x="407249" y="990969"/>
                </a:lnTo>
                <a:lnTo>
                  <a:pt x="362206" y="983444"/>
                </a:lnTo>
                <a:lnTo>
                  <a:pt x="318731" y="971208"/>
                </a:lnTo>
                <a:lnTo>
                  <a:pt x="277053" y="954508"/>
                </a:lnTo>
                <a:lnTo>
                  <a:pt x="237399" y="933595"/>
                </a:lnTo>
                <a:lnTo>
                  <a:pt x="199997" y="908718"/>
                </a:lnTo>
                <a:lnTo>
                  <a:pt x="165075" y="880126"/>
                </a:lnTo>
                <a:lnTo>
                  <a:pt x="132861" y="848069"/>
                </a:lnTo>
                <a:lnTo>
                  <a:pt x="103583" y="812795"/>
                </a:lnTo>
                <a:lnTo>
                  <a:pt x="77470" y="774555"/>
                </a:lnTo>
                <a:lnTo>
                  <a:pt x="54748" y="733597"/>
                </a:lnTo>
                <a:lnTo>
                  <a:pt x="35647" y="690170"/>
                </a:lnTo>
                <a:lnTo>
                  <a:pt x="20393" y="644525"/>
                </a:lnTo>
                <a:lnTo>
                  <a:pt x="9215" y="596909"/>
                </a:lnTo>
                <a:lnTo>
                  <a:pt x="2341" y="547573"/>
                </a:lnTo>
                <a:lnTo>
                  <a:pt x="0" y="496766"/>
                </a:lnTo>
                <a:close/>
              </a:path>
            </a:pathLst>
          </a:custGeom>
          <a:ln w="5623">
            <a:solidFill>
              <a:srgbClr val="000000"/>
            </a:solidFill>
          </a:ln>
        </p:spPr>
        <p:txBody>
          <a:bodyPr wrap="square" lIns="0" tIns="0" rIns="0" bIns="0" rtlCol="0"/>
          <a:lstStyle/>
          <a:p>
            <a:endParaRPr/>
          </a:p>
        </p:txBody>
      </p:sp>
      <p:sp>
        <p:nvSpPr>
          <p:cNvPr id="28" name="object 28"/>
          <p:cNvSpPr/>
          <p:nvPr/>
        </p:nvSpPr>
        <p:spPr>
          <a:xfrm>
            <a:off x="3079002" y="2409198"/>
            <a:ext cx="92710" cy="100330"/>
          </a:xfrm>
          <a:custGeom>
            <a:avLst/>
            <a:gdLst/>
            <a:ahLst/>
            <a:cxnLst/>
            <a:rect l="l" t="t" r="r" b="b"/>
            <a:pathLst>
              <a:path w="92710" h="100330">
                <a:moveTo>
                  <a:pt x="1482" y="0"/>
                </a:moveTo>
                <a:lnTo>
                  <a:pt x="9229" y="24669"/>
                </a:lnTo>
                <a:lnTo>
                  <a:pt x="11555" y="50352"/>
                </a:lnTo>
                <a:lnTo>
                  <a:pt x="8475" y="75944"/>
                </a:lnTo>
                <a:lnTo>
                  <a:pt x="0" y="100337"/>
                </a:lnTo>
                <a:lnTo>
                  <a:pt x="92357" y="51889"/>
                </a:lnTo>
                <a:lnTo>
                  <a:pt x="1482" y="0"/>
                </a:lnTo>
                <a:close/>
              </a:path>
            </a:pathLst>
          </a:custGeom>
          <a:solidFill>
            <a:srgbClr val="000000"/>
          </a:solidFill>
        </p:spPr>
        <p:txBody>
          <a:bodyPr wrap="square" lIns="0" tIns="0" rIns="0" bIns="0" rtlCol="0"/>
          <a:lstStyle/>
          <a:p>
            <a:endParaRPr/>
          </a:p>
        </p:txBody>
      </p:sp>
      <p:sp>
        <p:nvSpPr>
          <p:cNvPr id="29" name="object 29"/>
          <p:cNvSpPr txBox="1"/>
          <p:nvPr/>
        </p:nvSpPr>
        <p:spPr>
          <a:xfrm>
            <a:off x="1942089" y="2200790"/>
            <a:ext cx="1085215" cy="473709"/>
          </a:xfrm>
          <a:prstGeom prst="rect">
            <a:avLst/>
          </a:prstGeom>
        </p:spPr>
        <p:txBody>
          <a:bodyPr vert="horz" wrap="square" lIns="0" tIns="0" rIns="0" bIns="0" rtlCol="0">
            <a:spAutoFit/>
          </a:bodyPr>
          <a:lstStyle/>
          <a:p>
            <a:pPr marL="12700" marR="5080">
              <a:tabLst>
                <a:tab pos="892175" algn="l"/>
              </a:tabLst>
            </a:pPr>
            <a:r>
              <a:rPr sz="2325" spc="-284" baseline="1792" dirty="0">
                <a:latin typeface="宋体"/>
                <a:cs typeface="宋体"/>
              </a:rPr>
              <a:t>安全文 </a:t>
            </a:r>
            <a:r>
              <a:rPr sz="1550" spc="-135" dirty="0">
                <a:latin typeface="宋体"/>
                <a:cs typeface="宋体"/>
              </a:rPr>
              <a:t>植  </a:t>
            </a:r>
            <a:r>
              <a:rPr sz="2325" spc="-202" baseline="1792" dirty="0">
                <a:latin typeface="宋体"/>
                <a:cs typeface="宋体"/>
              </a:rPr>
              <a:t>化基因</a:t>
            </a:r>
            <a:r>
              <a:rPr sz="2325" baseline="1792" dirty="0">
                <a:latin typeface="宋体"/>
                <a:cs typeface="宋体"/>
              </a:rPr>
              <a:t>	</a:t>
            </a:r>
            <a:r>
              <a:rPr sz="1550" spc="-135" dirty="0">
                <a:latin typeface="宋体"/>
                <a:cs typeface="宋体"/>
              </a:rPr>
              <a:t>入</a:t>
            </a:r>
            <a:endParaRPr sz="1550">
              <a:latin typeface="宋体"/>
              <a:cs typeface="宋体"/>
            </a:endParaRPr>
          </a:p>
        </p:txBody>
      </p:sp>
      <p:sp>
        <p:nvSpPr>
          <p:cNvPr id="30" name="object 30"/>
          <p:cNvSpPr/>
          <p:nvPr/>
        </p:nvSpPr>
        <p:spPr>
          <a:xfrm>
            <a:off x="5208808" y="5395086"/>
            <a:ext cx="0" cy="342900"/>
          </a:xfrm>
          <a:custGeom>
            <a:avLst/>
            <a:gdLst/>
            <a:ahLst/>
            <a:cxnLst/>
            <a:rect l="l" t="t" r="r" b="b"/>
            <a:pathLst>
              <a:path h="342900">
                <a:moveTo>
                  <a:pt x="0" y="342301"/>
                </a:moveTo>
                <a:lnTo>
                  <a:pt x="0" y="0"/>
                </a:lnTo>
                <a:lnTo>
                  <a:pt x="0" y="0"/>
                </a:lnTo>
              </a:path>
            </a:pathLst>
          </a:custGeom>
          <a:ln w="5390">
            <a:solidFill>
              <a:srgbClr val="000000"/>
            </a:solidFill>
            <a:prstDash val="dash"/>
          </a:ln>
        </p:spPr>
        <p:txBody>
          <a:bodyPr wrap="square" lIns="0" tIns="0" rIns="0" bIns="0" rtlCol="0"/>
          <a:lstStyle/>
          <a:p>
            <a:endParaRPr/>
          </a:p>
        </p:txBody>
      </p:sp>
      <p:sp>
        <p:nvSpPr>
          <p:cNvPr id="31" name="object 31"/>
          <p:cNvSpPr/>
          <p:nvPr/>
        </p:nvSpPr>
        <p:spPr>
          <a:xfrm>
            <a:off x="5162990" y="5319144"/>
            <a:ext cx="92075" cy="100330"/>
          </a:xfrm>
          <a:custGeom>
            <a:avLst/>
            <a:gdLst/>
            <a:ahLst/>
            <a:cxnLst/>
            <a:rect l="l" t="t" r="r" b="b"/>
            <a:pathLst>
              <a:path w="92075" h="100329">
                <a:moveTo>
                  <a:pt x="45819" y="0"/>
                </a:moveTo>
                <a:lnTo>
                  <a:pt x="0" y="100337"/>
                </a:lnTo>
                <a:lnTo>
                  <a:pt x="22372" y="91442"/>
                </a:lnTo>
                <a:lnTo>
                  <a:pt x="45734" y="88477"/>
                </a:lnTo>
                <a:lnTo>
                  <a:pt x="86222" y="88477"/>
                </a:lnTo>
                <a:lnTo>
                  <a:pt x="45819" y="0"/>
                </a:lnTo>
                <a:close/>
              </a:path>
              <a:path w="92075" h="100329">
                <a:moveTo>
                  <a:pt x="86222" y="88477"/>
                </a:moveTo>
                <a:lnTo>
                  <a:pt x="45734" y="88477"/>
                </a:lnTo>
                <a:lnTo>
                  <a:pt x="69139" y="91442"/>
                </a:lnTo>
                <a:lnTo>
                  <a:pt x="91638" y="100337"/>
                </a:lnTo>
                <a:lnTo>
                  <a:pt x="86222" y="88477"/>
                </a:lnTo>
                <a:close/>
              </a:path>
            </a:pathLst>
          </a:custGeom>
          <a:solidFill>
            <a:srgbClr val="000000"/>
          </a:solidFill>
        </p:spPr>
        <p:txBody>
          <a:bodyPr wrap="square" lIns="0" tIns="0" rIns="0" bIns="0" rtlCol="0"/>
          <a:lstStyle/>
          <a:p>
            <a:endParaRPr/>
          </a:p>
        </p:txBody>
      </p:sp>
      <p:sp>
        <p:nvSpPr>
          <p:cNvPr id="32" name="object 32"/>
          <p:cNvSpPr/>
          <p:nvPr/>
        </p:nvSpPr>
        <p:spPr>
          <a:xfrm>
            <a:off x="4954107" y="5353993"/>
            <a:ext cx="0" cy="307975"/>
          </a:xfrm>
          <a:custGeom>
            <a:avLst/>
            <a:gdLst/>
            <a:ahLst/>
            <a:cxnLst/>
            <a:rect l="l" t="t" r="r" b="b"/>
            <a:pathLst>
              <a:path h="307975">
                <a:moveTo>
                  <a:pt x="0" y="0"/>
                </a:moveTo>
                <a:lnTo>
                  <a:pt x="0" y="307454"/>
                </a:lnTo>
                <a:lnTo>
                  <a:pt x="0" y="307454"/>
                </a:lnTo>
              </a:path>
            </a:pathLst>
          </a:custGeom>
          <a:ln w="5390">
            <a:solidFill>
              <a:srgbClr val="000000"/>
            </a:solidFill>
          </a:ln>
        </p:spPr>
        <p:txBody>
          <a:bodyPr wrap="square" lIns="0" tIns="0" rIns="0" bIns="0" rtlCol="0"/>
          <a:lstStyle/>
          <a:p>
            <a:endParaRPr/>
          </a:p>
        </p:txBody>
      </p:sp>
      <p:sp>
        <p:nvSpPr>
          <p:cNvPr id="33" name="object 33"/>
          <p:cNvSpPr/>
          <p:nvPr/>
        </p:nvSpPr>
        <p:spPr>
          <a:xfrm>
            <a:off x="4908289" y="5637051"/>
            <a:ext cx="92075" cy="100330"/>
          </a:xfrm>
          <a:custGeom>
            <a:avLst/>
            <a:gdLst/>
            <a:ahLst/>
            <a:cxnLst/>
            <a:rect l="l" t="t" r="r" b="b"/>
            <a:pathLst>
              <a:path w="92075" h="100329">
                <a:moveTo>
                  <a:pt x="0" y="0"/>
                </a:moveTo>
                <a:lnTo>
                  <a:pt x="45819" y="100337"/>
                </a:lnTo>
                <a:lnTo>
                  <a:pt x="86222" y="11859"/>
                </a:lnTo>
                <a:lnTo>
                  <a:pt x="45734" y="11859"/>
                </a:lnTo>
                <a:lnTo>
                  <a:pt x="22372" y="8894"/>
                </a:lnTo>
                <a:lnTo>
                  <a:pt x="0" y="0"/>
                </a:lnTo>
                <a:close/>
              </a:path>
              <a:path w="92075" h="100329">
                <a:moveTo>
                  <a:pt x="91638" y="0"/>
                </a:moveTo>
                <a:lnTo>
                  <a:pt x="69139" y="8894"/>
                </a:lnTo>
                <a:lnTo>
                  <a:pt x="45734" y="11859"/>
                </a:lnTo>
                <a:lnTo>
                  <a:pt x="86222" y="11859"/>
                </a:lnTo>
                <a:lnTo>
                  <a:pt x="91638" y="0"/>
                </a:lnTo>
                <a:close/>
              </a:path>
            </a:pathLst>
          </a:custGeom>
          <a:solidFill>
            <a:srgbClr val="000000"/>
          </a:solidFill>
        </p:spPr>
        <p:txBody>
          <a:bodyPr wrap="square" lIns="0" tIns="0" rIns="0" bIns="0" rtlCol="0"/>
          <a:lstStyle/>
          <a:p>
            <a:endParaRPr/>
          </a:p>
        </p:txBody>
      </p:sp>
      <p:sp>
        <p:nvSpPr>
          <p:cNvPr id="34" name="object 34"/>
          <p:cNvSpPr/>
          <p:nvPr/>
        </p:nvSpPr>
        <p:spPr>
          <a:xfrm>
            <a:off x="5208808" y="4279722"/>
            <a:ext cx="0" cy="342900"/>
          </a:xfrm>
          <a:custGeom>
            <a:avLst/>
            <a:gdLst/>
            <a:ahLst/>
            <a:cxnLst/>
            <a:rect l="l" t="t" r="r" b="b"/>
            <a:pathLst>
              <a:path h="342900">
                <a:moveTo>
                  <a:pt x="0" y="342301"/>
                </a:moveTo>
                <a:lnTo>
                  <a:pt x="0" y="0"/>
                </a:lnTo>
                <a:lnTo>
                  <a:pt x="0" y="0"/>
                </a:lnTo>
              </a:path>
            </a:pathLst>
          </a:custGeom>
          <a:ln w="5390">
            <a:solidFill>
              <a:srgbClr val="000000"/>
            </a:solidFill>
            <a:prstDash val="dash"/>
          </a:ln>
        </p:spPr>
        <p:txBody>
          <a:bodyPr wrap="square" lIns="0" tIns="0" rIns="0" bIns="0" rtlCol="0"/>
          <a:lstStyle/>
          <a:p>
            <a:endParaRPr/>
          </a:p>
        </p:txBody>
      </p:sp>
      <p:sp>
        <p:nvSpPr>
          <p:cNvPr id="35" name="object 35"/>
          <p:cNvSpPr/>
          <p:nvPr/>
        </p:nvSpPr>
        <p:spPr>
          <a:xfrm>
            <a:off x="5162990" y="4203755"/>
            <a:ext cx="92075" cy="100330"/>
          </a:xfrm>
          <a:custGeom>
            <a:avLst/>
            <a:gdLst/>
            <a:ahLst/>
            <a:cxnLst/>
            <a:rect l="l" t="t" r="r" b="b"/>
            <a:pathLst>
              <a:path w="92075" h="100329">
                <a:moveTo>
                  <a:pt x="45819" y="0"/>
                </a:moveTo>
                <a:lnTo>
                  <a:pt x="0" y="100337"/>
                </a:lnTo>
                <a:lnTo>
                  <a:pt x="22372" y="91456"/>
                </a:lnTo>
                <a:lnTo>
                  <a:pt x="45734" y="88495"/>
                </a:lnTo>
                <a:lnTo>
                  <a:pt x="86231" y="88495"/>
                </a:lnTo>
                <a:lnTo>
                  <a:pt x="45819" y="0"/>
                </a:lnTo>
                <a:close/>
              </a:path>
              <a:path w="92075" h="100329">
                <a:moveTo>
                  <a:pt x="86231" y="88495"/>
                </a:moveTo>
                <a:lnTo>
                  <a:pt x="45734" y="88495"/>
                </a:lnTo>
                <a:lnTo>
                  <a:pt x="69139" y="91456"/>
                </a:lnTo>
                <a:lnTo>
                  <a:pt x="91638" y="100337"/>
                </a:lnTo>
                <a:lnTo>
                  <a:pt x="86231" y="88495"/>
                </a:lnTo>
                <a:close/>
              </a:path>
            </a:pathLst>
          </a:custGeom>
          <a:solidFill>
            <a:srgbClr val="000000"/>
          </a:solidFill>
        </p:spPr>
        <p:txBody>
          <a:bodyPr wrap="square" lIns="0" tIns="0" rIns="0" bIns="0" rtlCol="0"/>
          <a:lstStyle/>
          <a:p>
            <a:endParaRPr/>
          </a:p>
        </p:txBody>
      </p:sp>
      <p:sp>
        <p:nvSpPr>
          <p:cNvPr id="36" name="object 36"/>
          <p:cNvSpPr/>
          <p:nvPr/>
        </p:nvSpPr>
        <p:spPr>
          <a:xfrm>
            <a:off x="5208808" y="3164431"/>
            <a:ext cx="0" cy="342900"/>
          </a:xfrm>
          <a:custGeom>
            <a:avLst/>
            <a:gdLst/>
            <a:ahLst/>
            <a:cxnLst/>
            <a:rect l="l" t="t" r="r" b="b"/>
            <a:pathLst>
              <a:path h="342900">
                <a:moveTo>
                  <a:pt x="0" y="342326"/>
                </a:moveTo>
                <a:lnTo>
                  <a:pt x="0" y="0"/>
                </a:lnTo>
                <a:lnTo>
                  <a:pt x="0" y="0"/>
                </a:lnTo>
              </a:path>
            </a:pathLst>
          </a:custGeom>
          <a:ln w="5390">
            <a:solidFill>
              <a:srgbClr val="000000"/>
            </a:solidFill>
            <a:prstDash val="dash"/>
          </a:ln>
        </p:spPr>
        <p:txBody>
          <a:bodyPr wrap="square" lIns="0" tIns="0" rIns="0" bIns="0" rtlCol="0"/>
          <a:lstStyle/>
          <a:p>
            <a:endParaRPr/>
          </a:p>
        </p:txBody>
      </p:sp>
      <p:sp>
        <p:nvSpPr>
          <p:cNvPr id="37" name="object 37"/>
          <p:cNvSpPr/>
          <p:nvPr/>
        </p:nvSpPr>
        <p:spPr>
          <a:xfrm>
            <a:off x="5162990" y="3088440"/>
            <a:ext cx="92075" cy="100330"/>
          </a:xfrm>
          <a:custGeom>
            <a:avLst/>
            <a:gdLst/>
            <a:ahLst/>
            <a:cxnLst/>
            <a:rect l="l" t="t" r="r" b="b"/>
            <a:pathLst>
              <a:path w="92075" h="100330">
                <a:moveTo>
                  <a:pt x="45819" y="0"/>
                </a:moveTo>
                <a:lnTo>
                  <a:pt x="0" y="100337"/>
                </a:lnTo>
                <a:lnTo>
                  <a:pt x="22372" y="91483"/>
                </a:lnTo>
                <a:lnTo>
                  <a:pt x="45734" y="88532"/>
                </a:lnTo>
                <a:lnTo>
                  <a:pt x="86247" y="88532"/>
                </a:lnTo>
                <a:lnTo>
                  <a:pt x="45819" y="0"/>
                </a:lnTo>
                <a:close/>
              </a:path>
              <a:path w="92075" h="100330">
                <a:moveTo>
                  <a:pt x="86247" y="88532"/>
                </a:moveTo>
                <a:lnTo>
                  <a:pt x="45734" y="88532"/>
                </a:lnTo>
                <a:lnTo>
                  <a:pt x="69139" y="91483"/>
                </a:lnTo>
                <a:lnTo>
                  <a:pt x="91638" y="100337"/>
                </a:lnTo>
                <a:lnTo>
                  <a:pt x="86247" y="88532"/>
                </a:lnTo>
                <a:close/>
              </a:path>
            </a:pathLst>
          </a:custGeom>
          <a:solidFill>
            <a:srgbClr val="000000"/>
          </a:solidFill>
        </p:spPr>
        <p:txBody>
          <a:bodyPr wrap="square" lIns="0" tIns="0" rIns="0" bIns="0" rtlCol="0"/>
          <a:lstStyle/>
          <a:p>
            <a:endParaRPr/>
          </a:p>
        </p:txBody>
      </p:sp>
      <p:sp>
        <p:nvSpPr>
          <p:cNvPr id="38" name="object 38"/>
          <p:cNvSpPr/>
          <p:nvPr/>
        </p:nvSpPr>
        <p:spPr>
          <a:xfrm>
            <a:off x="5208808" y="1491163"/>
            <a:ext cx="0" cy="342900"/>
          </a:xfrm>
          <a:custGeom>
            <a:avLst/>
            <a:gdLst/>
            <a:ahLst/>
            <a:cxnLst/>
            <a:rect l="l" t="t" r="r" b="b"/>
            <a:pathLst>
              <a:path h="342900">
                <a:moveTo>
                  <a:pt x="0" y="342326"/>
                </a:moveTo>
                <a:lnTo>
                  <a:pt x="0" y="0"/>
                </a:lnTo>
                <a:lnTo>
                  <a:pt x="0" y="0"/>
                </a:lnTo>
              </a:path>
            </a:pathLst>
          </a:custGeom>
          <a:ln w="5390">
            <a:solidFill>
              <a:srgbClr val="000000"/>
            </a:solidFill>
            <a:prstDash val="dash"/>
          </a:ln>
        </p:spPr>
        <p:txBody>
          <a:bodyPr wrap="square" lIns="0" tIns="0" rIns="0" bIns="0" rtlCol="0"/>
          <a:lstStyle/>
          <a:p>
            <a:endParaRPr/>
          </a:p>
        </p:txBody>
      </p:sp>
      <p:sp>
        <p:nvSpPr>
          <p:cNvPr id="39" name="object 39"/>
          <p:cNvSpPr/>
          <p:nvPr/>
        </p:nvSpPr>
        <p:spPr>
          <a:xfrm>
            <a:off x="5162990" y="1415418"/>
            <a:ext cx="92075" cy="100330"/>
          </a:xfrm>
          <a:custGeom>
            <a:avLst/>
            <a:gdLst/>
            <a:ahLst/>
            <a:cxnLst/>
            <a:rect l="l" t="t" r="r" b="b"/>
            <a:pathLst>
              <a:path w="92075" h="100330">
                <a:moveTo>
                  <a:pt x="45819" y="0"/>
                </a:moveTo>
                <a:lnTo>
                  <a:pt x="0" y="100337"/>
                </a:lnTo>
                <a:lnTo>
                  <a:pt x="22372" y="91345"/>
                </a:lnTo>
                <a:lnTo>
                  <a:pt x="45734" y="88348"/>
                </a:lnTo>
                <a:lnTo>
                  <a:pt x="86163" y="88348"/>
                </a:lnTo>
                <a:lnTo>
                  <a:pt x="45819" y="0"/>
                </a:lnTo>
                <a:close/>
              </a:path>
              <a:path w="92075" h="100330">
                <a:moveTo>
                  <a:pt x="86163" y="88348"/>
                </a:moveTo>
                <a:lnTo>
                  <a:pt x="45734" y="88348"/>
                </a:lnTo>
                <a:lnTo>
                  <a:pt x="69139" y="91345"/>
                </a:lnTo>
                <a:lnTo>
                  <a:pt x="91638" y="100337"/>
                </a:lnTo>
                <a:lnTo>
                  <a:pt x="86163" y="88348"/>
                </a:lnTo>
                <a:close/>
              </a:path>
            </a:pathLst>
          </a:custGeom>
          <a:solidFill>
            <a:srgbClr val="000000"/>
          </a:solidFill>
        </p:spPr>
        <p:txBody>
          <a:bodyPr wrap="square" lIns="0" tIns="0" rIns="0" bIns="0" rtlCol="0"/>
          <a:lstStyle/>
          <a:p>
            <a:endParaRPr/>
          </a:p>
        </p:txBody>
      </p:sp>
      <p:sp>
        <p:nvSpPr>
          <p:cNvPr id="41" name="object 41"/>
          <p:cNvSpPr txBox="1"/>
          <p:nvPr/>
        </p:nvSpPr>
        <p:spPr>
          <a:xfrm>
            <a:off x="1884288" y="6529614"/>
            <a:ext cx="7318375"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来源：王秉</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安全文化宣教机理研究</a:t>
            </a:r>
            <a:r>
              <a:rPr sz="1600" spc="-5" dirty="0">
                <a:solidFill>
                  <a:srgbClr val="006FC0"/>
                </a:solidFill>
                <a:latin typeface="Calibri"/>
                <a:cs typeface="Calibri"/>
              </a:rPr>
              <a:t>[J].</a:t>
            </a:r>
            <a:r>
              <a:rPr sz="1600" spc="-5" dirty="0">
                <a:solidFill>
                  <a:srgbClr val="006FC0"/>
                </a:solidFill>
                <a:latin typeface="宋体"/>
                <a:cs typeface="宋体"/>
              </a:rPr>
              <a:t>中国安全生产科学技术</a:t>
            </a:r>
            <a:r>
              <a:rPr sz="1600" spc="-5" dirty="0">
                <a:solidFill>
                  <a:srgbClr val="006FC0"/>
                </a:solidFill>
                <a:latin typeface="Calibri"/>
                <a:cs typeface="Calibri"/>
              </a:rPr>
              <a:t>,2016,</a:t>
            </a:r>
            <a:r>
              <a:rPr sz="1600" spc="114" dirty="0">
                <a:solidFill>
                  <a:srgbClr val="006FC0"/>
                </a:solidFill>
                <a:latin typeface="Calibri"/>
                <a:cs typeface="Calibri"/>
              </a:rPr>
              <a:t> </a:t>
            </a:r>
            <a:r>
              <a:rPr sz="1600" spc="-10" dirty="0">
                <a:solidFill>
                  <a:srgbClr val="006FC0"/>
                </a:solidFill>
                <a:latin typeface="Calibri"/>
                <a:cs typeface="Calibri"/>
              </a:rPr>
              <a:t>12(6):9-14.</a:t>
            </a:r>
            <a:endParaRPr sz="1600" dirty="0">
              <a:latin typeface="Calibri"/>
              <a:cs typeface="Calibri"/>
            </a:endParaRPr>
          </a:p>
        </p:txBody>
      </p:sp>
      <p:sp>
        <p:nvSpPr>
          <p:cNvPr id="42" name="object 4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43" name="文本框 1"/>
          <p:cNvSpPr txBox="1">
            <a:spLocks noChangeArrowheads="1"/>
          </p:cNvSpPr>
          <p:nvPr/>
        </p:nvSpPr>
        <p:spPr bwMode="auto">
          <a:xfrm>
            <a:off x="758415" y="300084"/>
            <a:ext cx="5125121"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安全文化宣教的“</a:t>
            </a:r>
            <a:r>
              <a:rPr lang="en-US" altLang="zh-CN" sz="2900" b="1" dirty="0">
                <a:solidFill>
                  <a:srgbClr val="595959"/>
                </a:solidFill>
                <a:latin typeface="微软雅黑" panose="020B0503020204020204" pitchFamily="34" charset="-122"/>
                <a:ea typeface="微软雅黑" panose="020B0503020204020204" pitchFamily="34" charset="-122"/>
              </a:rPr>
              <a:t>5-13”</a:t>
            </a:r>
            <a:r>
              <a:rPr lang="zh-CN" altLang="en-US" sz="2900" b="1" dirty="0">
                <a:solidFill>
                  <a:srgbClr val="595959"/>
                </a:solidFill>
                <a:latin typeface="微软雅黑" panose="020B0503020204020204" pitchFamily="34" charset="-122"/>
                <a:ea typeface="微软雅黑" panose="020B0503020204020204" pitchFamily="34" charset="-122"/>
              </a:rPr>
              <a:t>模型</a:t>
            </a:r>
          </a:p>
        </p:txBody>
      </p:sp>
    </p:spTree>
    <p:extLst>
      <p:ext uri="{BB962C8B-B14F-4D97-AF65-F5344CB8AC3E}">
        <p14:creationId xmlns:p14="http://schemas.microsoft.com/office/powerpoint/2010/main" val="27254529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248900" y="3554739"/>
            <a:ext cx="227965" cy="0"/>
          </a:xfrm>
          <a:custGeom>
            <a:avLst/>
            <a:gdLst/>
            <a:ahLst/>
            <a:cxnLst/>
            <a:rect l="l" t="t" r="r" b="b"/>
            <a:pathLst>
              <a:path w="227964">
                <a:moveTo>
                  <a:pt x="0" y="0"/>
                </a:moveTo>
                <a:lnTo>
                  <a:pt x="227684" y="0"/>
                </a:lnTo>
                <a:lnTo>
                  <a:pt x="227684" y="0"/>
                </a:lnTo>
              </a:path>
            </a:pathLst>
          </a:custGeom>
          <a:ln w="4657">
            <a:solidFill>
              <a:srgbClr val="000000"/>
            </a:solidFill>
          </a:ln>
        </p:spPr>
        <p:txBody>
          <a:bodyPr wrap="square" lIns="0" tIns="0" rIns="0" bIns="0" rtlCol="0"/>
          <a:lstStyle/>
          <a:p>
            <a:endParaRPr/>
          </a:p>
        </p:txBody>
      </p:sp>
      <p:sp>
        <p:nvSpPr>
          <p:cNvPr id="3" name="object 3"/>
          <p:cNvSpPr/>
          <p:nvPr/>
        </p:nvSpPr>
        <p:spPr>
          <a:xfrm>
            <a:off x="4460390" y="3515164"/>
            <a:ext cx="67310" cy="79375"/>
          </a:xfrm>
          <a:custGeom>
            <a:avLst/>
            <a:gdLst/>
            <a:ahLst/>
            <a:cxnLst/>
            <a:rect l="l" t="t" r="r" b="b"/>
            <a:pathLst>
              <a:path w="67310" h="79375">
                <a:moveTo>
                  <a:pt x="0" y="0"/>
                </a:moveTo>
                <a:lnTo>
                  <a:pt x="5888" y="19379"/>
                </a:lnTo>
                <a:lnTo>
                  <a:pt x="7851" y="39585"/>
                </a:lnTo>
                <a:lnTo>
                  <a:pt x="5888" y="59791"/>
                </a:lnTo>
                <a:lnTo>
                  <a:pt x="0" y="79170"/>
                </a:lnTo>
                <a:lnTo>
                  <a:pt x="66735" y="39575"/>
                </a:lnTo>
                <a:lnTo>
                  <a:pt x="0" y="0"/>
                </a:lnTo>
                <a:close/>
              </a:path>
            </a:pathLst>
          </a:custGeom>
          <a:solidFill>
            <a:srgbClr val="000000"/>
          </a:solidFill>
        </p:spPr>
        <p:txBody>
          <a:bodyPr wrap="square" lIns="0" tIns="0" rIns="0" bIns="0" rtlCol="0"/>
          <a:lstStyle/>
          <a:p>
            <a:endParaRPr/>
          </a:p>
        </p:txBody>
      </p:sp>
      <p:sp>
        <p:nvSpPr>
          <p:cNvPr id="4" name="object 4"/>
          <p:cNvSpPr/>
          <p:nvPr/>
        </p:nvSpPr>
        <p:spPr>
          <a:xfrm>
            <a:off x="1930668" y="2674468"/>
            <a:ext cx="927735" cy="550545"/>
          </a:xfrm>
          <a:custGeom>
            <a:avLst/>
            <a:gdLst/>
            <a:ahLst/>
            <a:cxnLst/>
            <a:rect l="l" t="t" r="r" b="b"/>
            <a:pathLst>
              <a:path w="927735" h="550544">
                <a:moveTo>
                  <a:pt x="0" y="550176"/>
                </a:moveTo>
                <a:lnTo>
                  <a:pt x="927308" y="550176"/>
                </a:lnTo>
                <a:lnTo>
                  <a:pt x="927308" y="0"/>
                </a:lnTo>
                <a:lnTo>
                  <a:pt x="0" y="0"/>
                </a:lnTo>
                <a:lnTo>
                  <a:pt x="0" y="550176"/>
                </a:lnTo>
                <a:close/>
              </a:path>
            </a:pathLst>
          </a:custGeom>
          <a:ln w="4467">
            <a:solidFill>
              <a:srgbClr val="000000"/>
            </a:solidFill>
          </a:ln>
        </p:spPr>
        <p:txBody>
          <a:bodyPr wrap="square" lIns="0" tIns="0" rIns="0" bIns="0" rtlCol="0"/>
          <a:lstStyle/>
          <a:p>
            <a:endParaRPr/>
          </a:p>
        </p:txBody>
      </p:sp>
      <p:sp>
        <p:nvSpPr>
          <p:cNvPr id="5" name="object 5"/>
          <p:cNvSpPr txBox="1"/>
          <p:nvPr/>
        </p:nvSpPr>
        <p:spPr>
          <a:xfrm>
            <a:off x="1989071" y="2747079"/>
            <a:ext cx="882015" cy="377190"/>
          </a:xfrm>
          <a:prstGeom prst="rect">
            <a:avLst/>
          </a:prstGeom>
        </p:spPr>
        <p:txBody>
          <a:bodyPr vert="horz" wrap="square" lIns="0" tIns="0" rIns="0" bIns="0" rtlCol="0">
            <a:spAutoFit/>
          </a:bodyPr>
          <a:lstStyle/>
          <a:p>
            <a:pPr marL="274320" marR="5080" indent="-262255">
              <a:lnSpc>
                <a:spcPct val="101899"/>
              </a:lnSpc>
            </a:pPr>
            <a:r>
              <a:rPr sz="1200" spc="-325" dirty="0">
                <a:latin typeface="宋体"/>
                <a:cs typeface="宋体"/>
              </a:rPr>
              <a:t>安全文化符号  </a:t>
            </a:r>
            <a:r>
              <a:rPr sz="1200" spc="-170" dirty="0">
                <a:latin typeface="宋体"/>
                <a:cs typeface="宋体"/>
              </a:rPr>
              <a:t>信息</a:t>
            </a:r>
            <a:endParaRPr sz="1200">
              <a:latin typeface="宋体"/>
              <a:cs typeface="宋体"/>
            </a:endParaRPr>
          </a:p>
        </p:txBody>
      </p:sp>
      <p:sp>
        <p:nvSpPr>
          <p:cNvPr id="6" name="object 6"/>
          <p:cNvSpPr/>
          <p:nvPr/>
        </p:nvSpPr>
        <p:spPr>
          <a:xfrm>
            <a:off x="3136171" y="2674468"/>
            <a:ext cx="1113155" cy="550545"/>
          </a:xfrm>
          <a:custGeom>
            <a:avLst/>
            <a:gdLst/>
            <a:ahLst/>
            <a:cxnLst/>
            <a:rect l="l" t="t" r="r" b="b"/>
            <a:pathLst>
              <a:path w="1113155" h="550544">
                <a:moveTo>
                  <a:pt x="0" y="550176"/>
                </a:moveTo>
                <a:lnTo>
                  <a:pt x="1112760" y="550176"/>
                </a:lnTo>
                <a:lnTo>
                  <a:pt x="1112760" y="0"/>
                </a:lnTo>
                <a:lnTo>
                  <a:pt x="0" y="0"/>
                </a:lnTo>
                <a:lnTo>
                  <a:pt x="0" y="550176"/>
                </a:lnTo>
                <a:close/>
              </a:path>
            </a:pathLst>
          </a:custGeom>
          <a:ln w="4514">
            <a:solidFill>
              <a:srgbClr val="000000"/>
            </a:solidFill>
          </a:ln>
        </p:spPr>
        <p:txBody>
          <a:bodyPr wrap="square" lIns="0" tIns="0" rIns="0" bIns="0" rtlCol="0"/>
          <a:lstStyle/>
          <a:p>
            <a:endParaRPr/>
          </a:p>
        </p:txBody>
      </p:sp>
      <p:sp>
        <p:nvSpPr>
          <p:cNvPr id="7" name="object 7"/>
          <p:cNvSpPr txBox="1"/>
          <p:nvPr/>
        </p:nvSpPr>
        <p:spPr>
          <a:xfrm>
            <a:off x="3352776" y="2843720"/>
            <a:ext cx="680085" cy="187325"/>
          </a:xfrm>
          <a:prstGeom prst="rect">
            <a:avLst/>
          </a:prstGeom>
        </p:spPr>
        <p:txBody>
          <a:bodyPr vert="horz" wrap="square" lIns="0" tIns="0" rIns="0" bIns="0" rtlCol="0">
            <a:spAutoFit/>
          </a:bodyPr>
          <a:lstStyle/>
          <a:p>
            <a:pPr marL="12700"/>
            <a:r>
              <a:rPr sz="1200" spc="-170" dirty="0">
                <a:latin typeface="宋体"/>
                <a:cs typeface="宋体"/>
              </a:rPr>
              <a:t>受众感知觉</a:t>
            </a:r>
            <a:endParaRPr sz="1200">
              <a:latin typeface="宋体"/>
              <a:cs typeface="宋体"/>
            </a:endParaRPr>
          </a:p>
        </p:txBody>
      </p:sp>
      <p:sp>
        <p:nvSpPr>
          <p:cNvPr id="8" name="object 8"/>
          <p:cNvSpPr/>
          <p:nvPr/>
        </p:nvSpPr>
        <p:spPr>
          <a:xfrm>
            <a:off x="4527127" y="2124174"/>
            <a:ext cx="927735" cy="440690"/>
          </a:xfrm>
          <a:custGeom>
            <a:avLst/>
            <a:gdLst/>
            <a:ahLst/>
            <a:cxnLst/>
            <a:rect l="l" t="t" r="r" b="b"/>
            <a:pathLst>
              <a:path w="927735" h="440689">
                <a:moveTo>
                  <a:pt x="0" y="440145"/>
                </a:moveTo>
                <a:lnTo>
                  <a:pt x="927308" y="440145"/>
                </a:lnTo>
                <a:lnTo>
                  <a:pt x="927308" y="0"/>
                </a:lnTo>
                <a:lnTo>
                  <a:pt x="0" y="0"/>
                </a:lnTo>
                <a:lnTo>
                  <a:pt x="0" y="440145"/>
                </a:lnTo>
                <a:close/>
              </a:path>
            </a:pathLst>
          </a:custGeom>
          <a:ln w="4523">
            <a:solidFill>
              <a:srgbClr val="000000"/>
            </a:solidFill>
          </a:ln>
        </p:spPr>
        <p:txBody>
          <a:bodyPr wrap="square" lIns="0" tIns="0" rIns="0" bIns="0" rtlCol="0"/>
          <a:lstStyle/>
          <a:p>
            <a:endParaRPr/>
          </a:p>
        </p:txBody>
      </p:sp>
      <p:sp>
        <p:nvSpPr>
          <p:cNvPr id="9" name="object 9"/>
          <p:cNvSpPr txBox="1"/>
          <p:nvPr/>
        </p:nvSpPr>
        <p:spPr>
          <a:xfrm>
            <a:off x="4585578" y="2141955"/>
            <a:ext cx="810895" cy="377190"/>
          </a:xfrm>
          <a:prstGeom prst="rect">
            <a:avLst/>
          </a:prstGeom>
        </p:spPr>
        <p:txBody>
          <a:bodyPr vert="horz" wrap="square" lIns="0" tIns="0" rIns="0" bIns="0" rtlCol="0">
            <a:spAutoFit/>
          </a:bodyPr>
          <a:lstStyle/>
          <a:p>
            <a:pPr marL="274320" marR="5080" indent="-262255">
              <a:lnSpc>
                <a:spcPct val="101899"/>
              </a:lnSpc>
            </a:pPr>
            <a:r>
              <a:rPr sz="1200" spc="-150" dirty="0">
                <a:latin typeface="宋体"/>
                <a:cs typeface="宋体"/>
              </a:rPr>
              <a:t>受众的非期待  </a:t>
            </a:r>
            <a:r>
              <a:rPr sz="1200" spc="-170" dirty="0">
                <a:latin typeface="宋体"/>
                <a:cs typeface="宋体"/>
              </a:rPr>
              <a:t>视野</a:t>
            </a:r>
            <a:endParaRPr sz="1200">
              <a:latin typeface="宋体"/>
              <a:cs typeface="宋体"/>
            </a:endParaRPr>
          </a:p>
        </p:txBody>
      </p:sp>
      <p:sp>
        <p:nvSpPr>
          <p:cNvPr id="10" name="object 10"/>
          <p:cNvSpPr/>
          <p:nvPr/>
        </p:nvSpPr>
        <p:spPr>
          <a:xfrm>
            <a:off x="4527127" y="3334676"/>
            <a:ext cx="927735" cy="440690"/>
          </a:xfrm>
          <a:custGeom>
            <a:avLst/>
            <a:gdLst/>
            <a:ahLst/>
            <a:cxnLst/>
            <a:rect l="l" t="t" r="r" b="b"/>
            <a:pathLst>
              <a:path w="927735" h="440689">
                <a:moveTo>
                  <a:pt x="0" y="440145"/>
                </a:moveTo>
                <a:lnTo>
                  <a:pt x="927308" y="440145"/>
                </a:lnTo>
                <a:lnTo>
                  <a:pt x="927308" y="0"/>
                </a:lnTo>
                <a:lnTo>
                  <a:pt x="0" y="0"/>
                </a:lnTo>
                <a:lnTo>
                  <a:pt x="0" y="440145"/>
                </a:lnTo>
                <a:close/>
              </a:path>
            </a:pathLst>
          </a:custGeom>
          <a:ln w="4523">
            <a:solidFill>
              <a:srgbClr val="000000"/>
            </a:solidFill>
          </a:ln>
        </p:spPr>
        <p:txBody>
          <a:bodyPr wrap="square" lIns="0" tIns="0" rIns="0" bIns="0" rtlCol="0"/>
          <a:lstStyle/>
          <a:p>
            <a:endParaRPr/>
          </a:p>
        </p:txBody>
      </p:sp>
      <p:sp>
        <p:nvSpPr>
          <p:cNvPr id="11" name="object 11"/>
          <p:cNvSpPr txBox="1"/>
          <p:nvPr/>
        </p:nvSpPr>
        <p:spPr>
          <a:xfrm>
            <a:off x="4651005" y="3352302"/>
            <a:ext cx="680085" cy="565155"/>
          </a:xfrm>
          <a:prstGeom prst="rect">
            <a:avLst/>
          </a:prstGeom>
        </p:spPr>
        <p:txBody>
          <a:bodyPr vert="horz" wrap="square" lIns="0" tIns="0" rIns="0" bIns="0" rtlCol="0">
            <a:spAutoFit/>
          </a:bodyPr>
          <a:lstStyle/>
          <a:p>
            <a:pPr marL="208915" marR="5080" indent="-196850">
              <a:lnSpc>
                <a:spcPct val="101899"/>
              </a:lnSpc>
            </a:pPr>
            <a:r>
              <a:rPr sz="1200" spc="-150" dirty="0">
                <a:latin typeface="宋体"/>
                <a:cs typeface="宋体"/>
              </a:rPr>
              <a:t>受众的期待  </a:t>
            </a:r>
            <a:r>
              <a:rPr sz="1200" spc="-170" dirty="0">
                <a:latin typeface="宋体"/>
                <a:cs typeface="宋体"/>
              </a:rPr>
              <a:t>视野</a:t>
            </a:r>
            <a:endParaRPr sz="1200">
              <a:latin typeface="宋体"/>
              <a:cs typeface="宋体"/>
            </a:endParaRPr>
          </a:p>
        </p:txBody>
      </p:sp>
      <p:sp>
        <p:nvSpPr>
          <p:cNvPr id="12" name="object 12"/>
          <p:cNvSpPr/>
          <p:nvPr/>
        </p:nvSpPr>
        <p:spPr>
          <a:xfrm>
            <a:off x="5732613" y="2674468"/>
            <a:ext cx="927735" cy="550545"/>
          </a:xfrm>
          <a:custGeom>
            <a:avLst/>
            <a:gdLst/>
            <a:ahLst/>
            <a:cxnLst/>
            <a:rect l="l" t="t" r="r" b="b"/>
            <a:pathLst>
              <a:path w="927735" h="550544">
                <a:moveTo>
                  <a:pt x="0" y="550176"/>
                </a:moveTo>
                <a:lnTo>
                  <a:pt x="927308" y="550176"/>
                </a:lnTo>
                <a:lnTo>
                  <a:pt x="927308" y="0"/>
                </a:lnTo>
                <a:lnTo>
                  <a:pt x="0" y="0"/>
                </a:lnTo>
                <a:lnTo>
                  <a:pt x="0" y="550176"/>
                </a:lnTo>
                <a:close/>
              </a:path>
            </a:pathLst>
          </a:custGeom>
          <a:ln w="4467">
            <a:solidFill>
              <a:srgbClr val="000000"/>
            </a:solidFill>
          </a:ln>
        </p:spPr>
        <p:txBody>
          <a:bodyPr wrap="square" lIns="0" tIns="0" rIns="0" bIns="0" rtlCol="0"/>
          <a:lstStyle/>
          <a:p>
            <a:endParaRPr/>
          </a:p>
        </p:txBody>
      </p:sp>
      <p:sp>
        <p:nvSpPr>
          <p:cNvPr id="13" name="object 13"/>
          <p:cNvSpPr txBox="1"/>
          <p:nvPr/>
        </p:nvSpPr>
        <p:spPr>
          <a:xfrm>
            <a:off x="5856490" y="2747079"/>
            <a:ext cx="816610" cy="377190"/>
          </a:xfrm>
          <a:prstGeom prst="rect">
            <a:avLst/>
          </a:prstGeom>
        </p:spPr>
        <p:txBody>
          <a:bodyPr vert="horz" wrap="square" lIns="0" tIns="0" rIns="0" bIns="0" rtlCol="0">
            <a:spAutoFit/>
          </a:bodyPr>
          <a:lstStyle/>
          <a:p>
            <a:pPr marL="208915" marR="5080" indent="-196850">
              <a:lnSpc>
                <a:spcPct val="101899"/>
              </a:lnSpc>
            </a:pPr>
            <a:r>
              <a:rPr sz="1200" spc="-240" dirty="0">
                <a:latin typeface="宋体"/>
                <a:cs typeface="宋体"/>
              </a:rPr>
              <a:t>受众认知与  </a:t>
            </a:r>
            <a:r>
              <a:rPr sz="1200" spc="-170" dirty="0">
                <a:latin typeface="宋体"/>
                <a:cs typeface="宋体"/>
              </a:rPr>
              <a:t>记忆</a:t>
            </a:r>
            <a:endParaRPr sz="1200">
              <a:latin typeface="宋体"/>
              <a:cs typeface="宋体"/>
            </a:endParaRPr>
          </a:p>
        </p:txBody>
      </p:sp>
      <p:sp>
        <p:nvSpPr>
          <p:cNvPr id="14" name="object 14"/>
          <p:cNvSpPr/>
          <p:nvPr/>
        </p:nvSpPr>
        <p:spPr>
          <a:xfrm>
            <a:off x="6938100" y="2674468"/>
            <a:ext cx="927735" cy="550545"/>
          </a:xfrm>
          <a:custGeom>
            <a:avLst/>
            <a:gdLst/>
            <a:ahLst/>
            <a:cxnLst/>
            <a:rect l="l" t="t" r="r" b="b"/>
            <a:pathLst>
              <a:path w="927735" h="550544">
                <a:moveTo>
                  <a:pt x="0" y="550176"/>
                </a:moveTo>
                <a:lnTo>
                  <a:pt x="927308" y="550176"/>
                </a:lnTo>
                <a:lnTo>
                  <a:pt x="927308" y="0"/>
                </a:lnTo>
                <a:lnTo>
                  <a:pt x="0" y="0"/>
                </a:lnTo>
                <a:lnTo>
                  <a:pt x="0" y="550176"/>
                </a:lnTo>
                <a:close/>
              </a:path>
            </a:pathLst>
          </a:custGeom>
          <a:ln w="4467">
            <a:solidFill>
              <a:srgbClr val="000000"/>
            </a:solidFill>
          </a:ln>
        </p:spPr>
        <p:txBody>
          <a:bodyPr wrap="square" lIns="0" tIns="0" rIns="0" bIns="0" rtlCol="0"/>
          <a:lstStyle/>
          <a:p>
            <a:endParaRPr/>
          </a:p>
        </p:txBody>
      </p:sp>
      <p:sp>
        <p:nvSpPr>
          <p:cNvPr id="15" name="object 15"/>
          <p:cNvSpPr txBox="1"/>
          <p:nvPr/>
        </p:nvSpPr>
        <p:spPr>
          <a:xfrm>
            <a:off x="6996552" y="2843720"/>
            <a:ext cx="810895" cy="187325"/>
          </a:xfrm>
          <a:prstGeom prst="rect">
            <a:avLst/>
          </a:prstGeom>
        </p:spPr>
        <p:txBody>
          <a:bodyPr vert="horz" wrap="square" lIns="0" tIns="0" rIns="0" bIns="0" rtlCol="0">
            <a:spAutoFit/>
          </a:bodyPr>
          <a:lstStyle/>
          <a:p>
            <a:pPr marL="12700"/>
            <a:r>
              <a:rPr sz="1200" spc="-170" dirty="0">
                <a:latin typeface="宋体"/>
                <a:cs typeface="宋体"/>
              </a:rPr>
              <a:t>自我安全承诺</a:t>
            </a:r>
            <a:endParaRPr sz="1200">
              <a:latin typeface="宋体"/>
              <a:cs typeface="宋体"/>
            </a:endParaRPr>
          </a:p>
        </p:txBody>
      </p:sp>
      <p:sp>
        <p:nvSpPr>
          <p:cNvPr id="16" name="object 16"/>
          <p:cNvSpPr/>
          <p:nvPr/>
        </p:nvSpPr>
        <p:spPr>
          <a:xfrm>
            <a:off x="9349074" y="2674468"/>
            <a:ext cx="927735" cy="550545"/>
          </a:xfrm>
          <a:custGeom>
            <a:avLst/>
            <a:gdLst/>
            <a:ahLst/>
            <a:cxnLst/>
            <a:rect l="l" t="t" r="r" b="b"/>
            <a:pathLst>
              <a:path w="927734" h="550544">
                <a:moveTo>
                  <a:pt x="0" y="550176"/>
                </a:moveTo>
                <a:lnTo>
                  <a:pt x="927308" y="550176"/>
                </a:lnTo>
                <a:lnTo>
                  <a:pt x="927308" y="0"/>
                </a:lnTo>
                <a:lnTo>
                  <a:pt x="0" y="0"/>
                </a:lnTo>
                <a:lnTo>
                  <a:pt x="0" y="550176"/>
                </a:lnTo>
                <a:close/>
              </a:path>
            </a:pathLst>
          </a:custGeom>
          <a:ln w="4467">
            <a:solidFill>
              <a:srgbClr val="000000"/>
            </a:solidFill>
          </a:ln>
        </p:spPr>
        <p:txBody>
          <a:bodyPr wrap="square" lIns="0" tIns="0" rIns="0" bIns="0" rtlCol="0"/>
          <a:lstStyle/>
          <a:p>
            <a:endParaRPr/>
          </a:p>
        </p:txBody>
      </p:sp>
      <p:sp>
        <p:nvSpPr>
          <p:cNvPr id="17" name="object 17"/>
          <p:cNvSpPr txBox="1"/>
          <p:nvPr/>
        </p:nvSpPr>
        <p:spPr>
          <a:xfrm>
            <a:off x="9407526" y="2747079"/>
            <a:ext cx="810895" cy="377190"/>
          </a:xfrm>
          <a:prstGeom prst="rect">
            <a:avLst/>
          </a:prstGeom>
        </p:spPr>
        <p:txBody>
          <a:bodyPr vert="horz" wrap="square" lIns="0" tIns="0" rIns="0" bIns="0" rtlCol="0">
            <a:spAutoFit/>
          </a:bodyPr>
          <a:lstStyle/>
          <a:p>
            <a:pPr marL="274320" marR="5080" indent="-262255">
              <a:lnSpc>
                <a:spcPct val="101899"/>
              </a:lnSpc>
            </a:pPr>
            <a:r>
              <a:rPr sz="1200" spc="-150" dirty="0">
                <a:latin typeface="宋体"/>
                <a:cs typeface="宋体"/>
              </a:rPr>
              <a:t>组织安全状态  </a:t>
            </a:r>
            <a:r>
              <a:rPr sz="1200" spc="-170" dirty="0">
                <a:latin typeface="宋体"/>
                <a:cs typeface="宋体"/>
              </a:rPr>
              <a:t>改变</a:t>
            </a:r>
            <a:endParaRPr sz="1200">
              <a:latin typeface="宋体"/>
              <a:cs typeface="宋体"/>
            </a:endParaRPr>
          </a:p>
        </p:txBody>
      </p:sp>
      <p:sp>
        <p:nvSpPr>
          <p:cNvPr id="18" name="object 18"/>
          <p:cNvSpPr/>
          <p:nvPr/>
        </p:nvSpPr>
        <p:spPr>
          <a:xfrm>
            <a:off x="3046143" y="2949537"/>
            <a:ext cx="40005" cy="0"/>
          </a:xfrm>
          <a:custGeom>
            <a:avLst/>
            <a:gdLst/>
            <a:ahLst/>
            <a:cxnLst/>
            <a:rect l="l" t="t" r="r" b="b"/>
            <a:pathLst>
              <a:path w="40005">
                <a:moveTo>
                  <a:pt x="0" y="0"/>
                </a:moveTo>
                <a:lnTo>
                  <a:pt x="39519" y="0"/>
                </a:lnTo>
              </a:path>
            </a:pathLst>
          </a:custGeom>
          <a:ln w="4657">
            <a:solidFill>
              <a:srgbClr val="000000"/>
            </a:solidFill>
          </a:ln>
        </p:spPr>
        <p:txBody>
          <a:bodyPr wrap="square" lIns="0" tIns="0" rIns="0" bIns="0" rtlCol="0"/>
          <a:lstStyle/>
          <a:p>
            <a:endParaRPr/>
          </a:p>
        </p:txBody>
      </p:sp>
      <p:sp>
        <p:nvSpPr>
          <p:cNvPr id="19" name="object 19"/>
          <p:cNvSpPr/>
          <p:nvPr/>
        </p:nvSpPr>
        <p:spPr>
          <a:xfrm>
            <a:off x="3069435" y="2909942"/>
            <a:ext cx="67310" cy="79375"/>
          </a:xfrm>
          <a:custGeom>
            <a:avLst/>
            <a:gdLst/>
            <a:ahLst/>
            <a:cxnLst/>
            <a:rect l="l" t="t" r="r" b="b"/>
            <a:pathLst>
              <a:path w="67309" h="79375">
                <a:moveTo>
                  <a:pt x="0" y="0"/>
                </a:moveTo>
                <a:lnTo>
                  <a:pt x="5906" y="19390"/>
                </a:lnTo>
                <a:lnTo>
                  <a:pt x="7875" y="39602"/>
                </a:lnTo>
                <a:lnTo>
                  <a:pt x="5906" y="59810"/>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20" name="object 20"/>
          <p:cNvSpPr txBox="1"/>
          <p:nvPr/>
        </p:nvSpPr>
        <p:spPr>
          <a:xfrm>
            <a:off x="2935304" y="2657967"/>
            <a:ext cx="123825" cy="565785"/>
          </a:xfrm>
          <a:prstGeom prst="rect">
            <a:avLst/>
          </a:prstGeom>
        </p:spPr>
        <p:txBody>
          <a:bodyPr vert="horz" wrap="square" lIns="0" tIns="0" rIns="0" bIns="0" rtlCol="0">
            <a:spAutoFit/>
          </a:bodyPr>
          <a:lstStyle/>
          <a:p>
            <a:pPr marL="12700" marR="5080" algn="just">
              <a:lnSpc>
                <a:spcPct val="101899"/>
              </a:lnSpc>
            </a:pPr>
            <a:r>
              <a:rPr sz="900" spc="-90" dirty="0">
                <a:latin typeface="宋体"/>
                <a:cs typeface="宋体"/>
              </a:rPr>
              <a:t>信  息  输  入</a:t>
            </a:r>
            <a:endParaRPr sz="900">
              <a:latin typeface="宋体"/>
              <a:cs typeface="宋体"/>
            </a:endParaRPr>
          </a:p>
        </p:txBody>
      </p:sp>
      <p:sp>
        <p:nvSpPr>
          <p:cNvPr id="21" name="object 21"/>
          <p:cNvSpPr/>
          <p:nvPr/>
        </p:nvSpPr>
        <p:spPr>
          <a:xfrm>
            <a:off x="4248900" y="2397012"/>
            <a:ext cx="254635" cy="553085"/>
          </a:xfrm>
          <a:custGeom>
            <a:avLst/>
            <a:gdLst/>
            <a:ahLst/>
            <a:cxnLst/>
            <a:rect l="l" t="t" r="r" b="b"/>
            <a:pathLst>
              <a:path w="254635" h="553085">
                <a:moveTo>
                  <a:pt x="0" y="552525"/>
                </a:moveTo>
                <a:lnTo>
                  <a:pt x="254019" y="0"/>
                </a:lnTo>
                <a:lnTo>
                  <a:pt x="254019" y="0"/>
                </a:lnTo>
              </a:path>
            </a:pathLst>
          </a:custGeom>
          <a:ln w="4053">
            <a:solidFill>
              <a:srgbClr val="000000"/>
            </a:solidFill>
          </a:ln>
        </p:spPr>
        <p:txBody>
          <a:bodyPr wrap="square" lIns="0" tIns="0" rIns="0" bIns="0" rtlCol="0"/>
          <a:lstStyle/>
          <a:p>
            <a:endParaRPr/>
          </a:p>
        </p:txBody>
      </p:sp>
      <p:sp>
        <p:nvSpPr>
          <p:cNvPr id="22" name="object 22"/>
          <p:cNvSpPr/>
          <p:nvPr/>
        </p:nvSpPr>
        <p:spPr>
          <a:xfrm>
            <a:off x="4465952" y="2344412"/>
            <a:ext cx="61594" cy="88900"/>
          </a:xfrm>
          <a:custGeom>
            <a:avLst/>
            <a:gdLst/>
            <a:ahLst/>
            <a:cxnLst/>
            <a:rect l="l" t="t" r="r" b="b"/>
            <a:pathLst>
              <a:path w="61594" h="88900">
                <a:moveTo>
                  <a:pt x="61173" y="0"/>
                </a:moveTo>
                <a:lnTo>
                  <a:pt x="0" y="50464"/>
                </a:lnTo>
                <a:lnTo>
                  <a:pt x="17131" y="53594"/>
                </a:lnTo>
                <a:lnTo>
                  <a:pt x="33020" y="61236"/>
                </a:lnTo>
                <a:lnTo>
                  <a:pt x="47038" y="72954"/>
                </a:lnTo>
                <a:lnTo>
                  <a:pt x="58556" y="88312"/>
                </a:lnTo>
                <a:lnTo>
                  <a:pt x="61173" y="0"/>
                </a:lnTo>
                <a:close/>
              </a:path>
            </a:pathLst>
          </a:custGeom>
          <a:solidFill>
            <a:srgbClr val="000000"/>
          </a:solidFill>
        </p:spPr>
        <p:txBody>
          <a:bodyPr wrap="square" lIns="0" tIns="0" rIns="0" bIns="0" rtlCol="0"/>
          <a:lstStyle/>
          <a:p>
            <a:endParaRPr/>
          </a:p>
        </p:txBody>
      </p:sp>
      <p:sp>
        <p:nvSpPr>
          <p:cNvPr id="23" name="object 23"/>
          <p:cNvSpPr txBox="1"/>
          <p:nvPr/>
        </p:nvSpPr>
        <p:spPr>
          <a:xfrm>
            <a:off x="4277254" y="2567582"/>
            <a:ext cx="222250" cy="143510"/>
          </a:xfrm>
          <a:prstGeom prst="rect">
            <a:avLst/>
          </a:prstGeom>
        </p:spPr>
        <p:txBody>
          <a:bodyPr vert="horz" wrap="square" lIns="0" tIns="0" rIns="0" bIns="0" rtlCol="0">
            <a:spAutoFit/>
          </a:bodyPr>
          <a:lstStyle/>
          <a:p>
            <a:pPr marL="12700"/>
            <a:r>
              <a:rPr sz="900" spc="-130" dirty="0">
                <a:latin typeface="宋体"/>
                <a:cs typeface="宋体"/>
              </a:rPr>
              <a:t>进入</a:t>
            </a:r>
            <a:endParaRPr sz="900">
              <a:latin typeface="宋体"/>
              <a:cs typeface="宋体"/>
            </a:endParaRPr>
          </a:p>
        </p:txBody>
      </p:sp>
      <p:sp>
        <p:nvSpPr>
          <p:cNvPr id="24" name="object 24"/>
          <p:cNvSpPr/>
          <p:nvPr/>
        </p:nvSpPr>
        <p:spPr>
          <a:xfrm>
            <a:off x="4248900" y="2949538"/>
            <a:ext cx="254635" cy="553085"/>
          </a:xfrm>
          <a:custGeom>
            <a:avLst/>
            <a:gdLst/>
            <a:ahLst/>
            <a:cxnLst/>
            <a:rect l="l" t="t" r="r" b="b"/>
            <a:pathLst>
              <a:path w="254635" h="553085">
                <a:moveTo>
                  <a:pt x="0" y="0"/>
                </a:moveTo>
                <a:lnTo>
                  <a:pt x="254019" y="552583"/>
                </a:lnTo>
                <a:lnTo>
                  <a:pt x="254019" y="552583"/>
                </a:lnTo>
              </a:path>
            </a:pathLst>
          </a:custGeom>
          <a:ln w="4053">
            <a:solidFill>
              <a:srgbClr val="000000"/>
            </a:solidFill>
          </a:ln>
        </p:spPr>
        <p:txBody>
          <a:bodyPr wrap="square" lIns="0" tIns="0" rIns="0" bIns="0" rtlCol="0"/>
          <a:lstStyle/>
          <a:p>
            <a:endParaRPr/>
          </a:p>
        </p:txBody>
      </p:sp>
      <p:sp>
        <p:nvSpPr>
          <p:cNvPr id="25" name="object 25"/>
          <p:cNvSpPr/>
          <p:nvPr/>
        </p:nvSpPr>
        <p:spPr>
          <a:xfrm>
            <a:off x="4465952" y="3466271"/>
            <a:ext cx="61594" cy="88900"/>
          </a:xfrm>
          <a:custGeom>
            <a:avLst/>
            <a:gdLst/>
            <a:ahLst/>
            <a:cxnLst/>
            <a:rect l="l" t="t" r="r" b="b"/>
            <a:pathLst>
              <a:path w="61594" h="88900">
                <a:moveTo>
                  <a:pt x="58556" y="0"/>
                </a:moveTo>
                <a:lnTo>
                  <a:pt x="47038" y="15438"/>
                </a:lnTo>
                <a:lnTo>
                  <a:pt x="33020" y="27165"/>
                </a:lnTo>
                <a:lnTo>
                  <a:pt x="17131" y="34792"/>
                </a:lnTo>
                <a:lnTo>
                  <a:pt x="0" y="37925"/>
                </a:lnTo>
                <a:lnTo>
                  <a:pt x="61173" y="88467"/>
                </a:lnTo>
                <a:lnTo>
                  <a:pt x="58556" y="0"/>
                </a:lnTo>
                <a:close/>
              </a:path>
            </a:pathLst>
          </a:custGeom>
          <a:solidFill>
            <a:srgbClr val="000000"/>
          </a:solidFill>
        </p:spPr>
        <p:txBody>
          <a:bodyPr wrap="square" lIns="0" tIns="0" rIns="0" bIns="0" rtlCol="0"/>
          <a:lstStyle/>
          <a:p>
            <a:endParaRPr/>
          </a:p>
        </p:txBody>
      </p:sp>
      <p:sp>
        <p:nvSpPr>
          <p:cNvPr id="26" name="object 26"/>
          <p:cNvSpPr txBox="1"/>
          <p:nvPr/>
        </p:nvSpPr>
        <p:spPr>
          <a:xfrm>
            <a:off x="4277254" y="3172784"/>
            <a:ext cx="222250" cy="143510"/>
          </a:xfrm>
          <a:prstGeom prst="rect">
            <a:avLst/>
          </a:prstGeom>
        </p:spPr>
        <p:txBody>
          <a:bodyPr vert="horz" wrap="square" lIns="0" tIns="0" rIns="0" bIns="0" rtlCol="0">
            <a:spAutoFit/>
          </a:bodyPr>
          <a:lstStyle/>
          <a:p>
            <a:pPr marL="12700"/>
            <a:r>
              <a:rPr sz="900" spc="-130" dirty="0">
                <a:latin typeface="宋体"/>
                <a:cs typeface="宋体"/>
              </a:rPr>
              <a:t>进入</a:t>
            </a:r>
            <a:endParaRPr sz="900">
              <a:latin typeface="宋体"/>
              <a:cs typeface="宋体"/>
            </a:endParaRPr>
          </a:p>
        </p:txBody>
      </p:sp>
      <p:sp>
        <p:nvSpPr>
          <p:cNvPr id="27" name="object 27"/>
          <p:cNvSpPr/>
          <p:nvPr/>
        </p:nvSpPr>
        <p:spPr>
          <a:xfrm>
            <a:off x="6848137" y="2949537"/>
            <a:ext cx="40005" cy="0"/>
          </a:xfrm>
          <a:custGeom>
            <a:avLst/>
            <a:gdLst/>
            <a:ahLst/>
            <a:cxnLst/>
            <a:rect l="l" t="t" r="r" b="b"/>
            <a:pathLst>
              <a:path w="40004">
                <a:moveTo>
                  <a:pt x="0" y="0"/>
                </a:moveTo>
                <a:lnTo>
                  <a:pt x="39421" y="0"/>
                </a:lnTo>
              </a:path>
            </a:pathLst>
          </a:custGeom>
          <a:ln w="4657">
            <a:solidFill>
              <a:srgbClr val="000000"/>
            </a:solidFill>
          </a:ln>
        </p:spPr>
        <p:txBody>
          <a:bodyPr wrap="square" lIns="0" tIns="0" rIns="0" bIns="0" rtlCol="0"/>
          <a:lstStyle/>
          <a:p>
            <a:endParaRPr/>
          </a:p>
        </p:txBody>
      </p:sp>
      <p:sp>
        <p:nvSpPr>
          <p:cNvPr id="28" name="object 28"/>
          <p:cNvSpPr/>
          <p:nvPr/>
        </p:nvSpPr>
        <p:spPr>
          <a:xfrm>
            <a:off x="6871364" y="2909942"/>
            <a:ext cx="67310" cy="79375"/>
          </a:xfrm>
          <a:custGeom>
            <a:avLst/>
            <a:gdLst/>
            <a:ahLst/>
            <a:cxnLst/>
            <a:rect l="l" t="t" r="r" b="b"/>
            <a:pathLst>
              <a:path w="67310" h="79375">
                <a:moveTo>
                  <a:pt x="0" y="0"/>
                </a:moveTo>
                <a:lnTo>
                  <a:pt x="5888" y="19390"/>
                </a:lnTo>
                <a:lnTo>
                  <a:pt x="7851" y="39602"/>
                </a:lnTo>
                <a:lnTo>
                  <a:pt x="5888" y="59810"/>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29" name="object 29"/>
          <p:cNvSpPr txBox="1"/>
          <p:nvPr/>
        </p:nvSpPr>
        <p:spPr>
          <a:xfrm>
            <a:off x="6737299" y="2657967"/>
            <a:ext cx="123825" cy="565785"/>
          </a:xfrm>
          <a:prstGeom prst="rect">
            <a:avLst/>
          </a:prstGeom>
        </p:spPr>
        <p:txBody>
          <a:bodyPr vert="horz" wrap="square" lIns="0" tIns="0" rIns="0" bIns="0" rtlCol="0">
            <a:spAutoFit/>
          </a:bodyPr>
          <a:lstStyle/>
          <a:p>
            <a:pPr marL="12700" marR="5080" algn="just">
              <a:lnSpc>
                <a:spcPct val="101899"/>
              </a:lnSpc>
            </a:pPr>
            <a:r>
              <a:rPr sz="900" spc="-90" dirty="0">
                <a:latin typeface="宋体"/>
                <a:cs typeface="宋体"/>
              </a:rPr>
              <a:t>认  知  内  化</a:t>
            </a:r>
            <a:endParaRPr sz="900">
              <a:latin typeface="宋体"/>
              <a:cs typeface="宋体"/>
            </a:endParaRPr>
          </a:p>
        </p:txBody>
      </p:sp>
      <p:sp>
        <p:nvSpPr>
          <p:cNvPr id="30" name="object 30"/>
          <p:cNvSpPr/>
          <p:nvPr/>
        </p:nvSpPr>
        <p:spPr>
          <a:xfrm>
            <a:off x="9259111" y="2949537"/>
            <a:ext cx="40005" cy="0"/>
          </a:xfrm>
          <a:custGeom>
            <a:avLst/>
            <a:gdLst/>
            <a:ahLst/>
            <a:cxnLst/>
            <a:rect l="l" t="t" r="r" b="b"/>
            <a:pathLst>
              <a:path w="40004">
                <a:moveTo>
                  <a:pt x="0" y="0"/>
                </a:moveTo>
                <a:lnTo>
                  <a:pt x="39584" y="0"/>
                </a:lnTo>
              </a:path>
            </a:pathLst>
          </a:custGeom>
          <a:ln w="4657">
            <a:solidFill>
              <a:srgbClr val="000000"/>
            </a:solidFill>
          </a:ln>
        </p:spPr>
        <p:txBody>
          <a:bodyPr wrap="square" lIns="0" tIns="0" rIns="0" bIns="0" rtlCol="0"/>
          <a:lstStyle/>
          <a:p>
            <a:endParaRPr/>
          </a:p>
        </p:txBody>
      </p:sp>
      <p:sp>
        <p:nvSpPr>
          <p:cNvPr id="31" name="object 31"/>
          <p:cNvSpPr/>
          <p:nvPr/>
        </p:nvSpPr>
        <p:spPr>
          <a:xfrm>
            <a:off x="9071009" y="2949537"/>
            <a:ext cx="90170" cy="0"/>
          </a:xfrm>
          <a:custGeom>
            <a:avLst/>
            <a:gdLst/>
            <a:ahLst/>
            <a:cxnLst/>
            <a:rect l="l" t="t" r="r" b="b"/>
            <a:pathLst>
              <a:path w="90170">
                <a:moveTo>
                  <a:pt x="0" y="0"/>
                </a:moveTo>
                <a:lnTo>
                  <a:pt x="89961" y="0"/>
                </a:lnTo>
              </a:path>
            </a:pathLst>
          </a:custGeom>
          <a:ln w="4657">
            <a:solidFill>
              <a:srgbClr val="000000"/>
            </a:solidFill>
          </a:ln>
        </p:spPr>
        <p:txBody>
          <a:bodyPr wrap="square" lIns="0" tIns="0" rIns="0" bIns="0" rtlCol="0"/>
          <a:lstStyle/>
          <a:p>
            <a:endParaRPr/>
          </a:p>
        </p:txBody>
      </p:sp>
      <p:sp>
        <p:nvSpPr>
          <p:cNvPr id="32" name="object 32"/>
          <p:cNvSpPr/>
          <p:nvPr/>
        </p:nvSpPr>
        <p:spPr>
          <a:xfrm>
            <a:off x="9282338" y="2909942"/>
            <a:ext cx="67310" cy="79375"/>
          </a:xfrm>
          <a:custGeom>
            <a:avLst/>
            <a:gdLst/>
            <a:ahLst/>
            <a:cxnLst/>
            <a:rect l="l" t="t" r="r" b="b"/>
            <a:pathLst>
              <a:path w="67309" h="79375">
                <a:moveTo>
                  <a:pt x="0" y="0"/>
                </a:moveTo>
                <a:lnTo>
                  <a:pt x="5980" y="19390"/>
                </a:lnTo>
                <a:lnTo>
                  <a:pt x="7973" y="39602"/>
                </a:lnTo>
                <a:lnTo>
                  <a:pt x="5980" y="59810"/>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33" name="object 33"/>
          <p:cNvSpPr txBox="1"/>
          <p:nvPr/>
        </p:nvSpPr>
        <p:spPr>
          <a:xfrm>
            <a:off x="9148272" y="2657967"/>
            <a:ext cx="123825" cy="565785"/>
          </a:xfrm>
          <a:prstGeom prst="rect">
            <a:avLst/>
          </a:prstGeom>
        </p:spPr>
        <p:txBody>
          <a:bodyPr vert="horz" wrap="square" lIns="0" tIns="0" rIns="0" bIns="0" rtlCol="0">
            <a:spAutoFit/>
          </a:bodyPr>
          <a:lstStyle/>
          <a:p>
            <a:pPr marL="12700" marR="5080" algn="just">
              <a:lnSpc>
                <a:spcPct val="101899"/>
              </a:lnSpc>
            </a:pPr>
            <a:r>
              <a:rPr sz="900" spc="-90" dirty="0">
                <a:latin typeface="宋体"/>
                <a:cs typeface="宋体"/>
              </a:rPr>
              <a:t>反  应  输  出</a:t>
            </a:r>
            <a:endParaRPr sz="900">
              <a:latin typeface="宋体"/>
              <a:cs typeface="宋体"/>
            </a:endParaRPr>
          </a:p>
        </p:txBody>
      </p:sp>
      <p:sp>
        <p:nvSpPr>
          <p:cNvPr id="34" name="object 34"/>
          <p:cNvSpPr/>
          <p:nvPr/>
        </p:nvSpPr>
        <p:spPr>
          <a:xfrm>
            <a:off x="4990837" y="2564321"/>
            <a:ext cx="0" cy="315595"/>
          </a:xfrm>
          <a:custGeom>
            <a:avLst/>
            <a:gdLst/>
            <a:ahLst/>
            <a:cxnLst/>
            <a:rect l="l" t="t" r="r" b="b"/>
            <a:pathLst>
              <a:path h="315594">
                <a:moveTo>
                  <a:pt x="0" y="0"/>
                </a:moveTo>
                <a:lnTo>
                  <a:pt x="0" y="315358"/>
                </a:lnTo>
              </a:path>
            </a:pathLst>
          </a:custGeom>
          <a:ln w="3925">
            <a:solidFill>
              <a:srgbClr val="000000"/>
            </a:solidFill>
          </a:ln>
        </p:spPr>
        <p:txBody>
          <a:bodyPr wrap="square" lIns="0" tIns="0" rIns="0" bIns="0" rtlCol="0"/>
          <a:lstStyle/>
          <a:p>
            <a:endParaRPr/>
          </a:p>
        </p:txBody>
      </p:sp>
      <p:sp>
        <p:nvSpPr>
          <p:cNvPr id="35" name="object 35"/>
          <p:cNvSpPr/>
          <p:nvPr/>
        </p:nvSpPr>
        <p:spPr>
          <a:xfrm>
            <a:off x="4990837" y="3019430"/>
            <a:ext cx="0" cy="255904"/>
          </a:xfrm>
          <a:custGeom>
            <a:avLst/>
            <a:gdLst/>
            <a:ahLst/>
            <a:cxnLst/>
            <a:rect l="l" t="t" r="r" b="b"/>
            <a:pathLst>
              <a:path h="255904">
                <a:moveTo>
                  <a:pt x="0" y="0"/>
                </a:moveTo>
                <a:lnTo>
                  <a:pt x="0" y="255310"/>
                </a:lnTo>
              </a:path>
            </a:pathLst>
          </a:custGeom>
          <a:ln w="3925">
            <a:solidFill>
              <a:srgbClr val="000000"/>
            </a:solidFill>
          </a:ln>
        </p:spPr>
        <p:txBody>
          <a:bodyPr wrap="square" lIns="0" tIns="0" rIns="0" bIns="0" rtlCol="0"/>
          <a:lstStyle/>
          <a:p>
            <a:endParaRPr/>
          </a:p>
        </p:txBody>
      </p:sp>
      <p:sp>
        <p:nvSpPr>
          <p:cNvPr id="36" name="object 36"/>
          <p:cNvSpPr/>
          <p:nvPr/>
        </p:nvSpPr>
        <p:spPr>
          <a:xfrm>
            <a:off x="4957470" y="3255487"/>
            <a:ext cx="67310" cy="79375"/>
          </a:xfrm>
          <a:custGeom>
            <a:avLst/>
            <a:gdLst/>
            <a:ahLst/>
            <a:cxnLst/>
            <a:rect l="l" t="t" r="r" b="b"/>
            <a:pathLst>
              <a:path w="67310" h="79375">
                <a:moveTo>
                  <a:pt x="0" y="0"/>
                </a:moveTo>
                <a:lnTo>
                  <a:pt x="33367" y="79190"/>
                </a:lnTo>
                <a:lnTo>
                  <a:pt x="62797" y="9345"/>
                </a:lnTo>
                <a:lnTo>
                  <a:pt x="33306" y="9345"/>
                </a:lnTo>
                <a:lnTo>
                  <a:pt x="16292" y="7009"/>
                </a:lnTo>
                <a:lnTo>
                  <a:pt x="0" y="0"/>
                </a:lnTo>
                <a:close/>
              </a:path>
              <a:path w="67310" h="79375">
                <a:moveTo>
                  <a:pt x="66735" y="0"/>
                </a:moveTo>
                <a:lnTo>
                  <a:pt x="50350" y="7009"/>
                </a:lnTo>
                <a:lnTo>
                  <a:pt x="33306" y="9345"/>
                </a:lnTo>
                <a:lnTo>
                  <a:pt x="62797" y="9345"/>
                </a:lnTo>
                <a:lnTo>
                  <a:pt x="66735" y="0"/>
                </a:lnTo>
                <a:close/>
              </a:path>
            </a:pathLst>
          </a:custGeom>
          <a:solidFill>
            <a:srgbClr val="000000"/>
          </a:solidFill>
        </p:spPr>
        <p:txBody>
          <a:bodyPr wrap="square" lIns="0" tIns="0" rIns="0" bIns="0" rtlCol="0"/>
          <a:lstStyle/>
          <a:p>
            <a:endParaRPr/>
          </a:p>
        </p:txBody>
      </p:sp>
      <p:sp>
        <p:nvSpPr>
          <p:cNvPr id="37" name="object 37"/>
          <p:cNvSpPr txBox="1"/>
          <p:nvPr/>
        </p:nvSpPr>
        <p:spPr>
          <a:xfrm>
            <a:off x="4683717" y="2870193"/>
            <a:ext cx="614680" cy="143510"/>
          </a:xfrm>
          <a:prstGeom prst="rect">
            <a:avLst/>
          </a:prstGeom>
        </p:spPr>
        <p:txBody>
          <a:bodyPr vert="horz" wrap="square" lIns="0" tIns="0" rIns="0" bIns="0" rtlCol="0">
            <a:spAutoFit/>
          </a:bodyPr>
          <a:lstStyle/>
          <a:p>
            <a:pPr marL="12700"/>
            <a:r>
              <a:rPr sz="900" spc="-130" dirty="0">
                <a:latin typeface="宋体"/>
                <a:cs typeface="宋体"/>
              </a:rPr>
              <a:t>心理驱动转化</a:t>
            </a:r>
            <a:endParaRPr sz="900">
              <a:latin typeface="宋体"/>
              <a:cs typeface="宋体"/>
            </a:endParaRPr>
          </a:p>
        </p:txBody>
      </p:sp>
      <p:sp>
        <p:nvSpPr>
          <p:cNvPr id="38" name="object 38"/>
          <p:cNvSpPr/>
          <p:nvPr/>
        </p:nvSpPr>
        <p:spPr>
          <a:xfrm>
            <a:off x="5454387" y="3002176"/>
            <a:ext cx="254635" cy="553085"/>
          </a:xfrm>
          <a:custGeom>
            <a:avLst/>
            <a:gdLst/>
            <a:ahLst/>
            <a:cxnLst/>
            <a:rect l="l" t="t" r="r" b="b"/>
            <a:pathLst>
              <a:path w="254635" h="553085">
                <a:moveTo>
                  <a:pt x="0" y="552564"/>
                </a:moveTo>
                <a:lnTo>
                  <a:pt x="254019" y="0"/>
                </a:lnTo>
                <a:lnTo>
                  <a:pt x="254019" y="0"/>
                </a:lnTo>
              </a:path>
            </a:pathLst>
          </a:custGeom>
          <a:ln w="4053">
            <a:solidFill>
              <a:srgbClr val="000000"/>
            </a:solidFill>
          </a:ln>
        </p:spPr>
        <p:txBody>
          <a:bodyPr wrap="square" lIns="0" tIns="0" rIns="0" bIns="0" rtlCol="0"/>
          <a:lstStyle/>
          <a:p>
            <a:endParaRPr/>
          </a:p>
        </p:txBody>
      </p:sp>
      <p:sp>
        <p:nvSpPr>
          <p:cNvPr id="39" name="object 39"/>
          <p:cNvSpPr/>
          <p:nvPr/>
        </p:nvSpPr>
        <p:spPr>
          <a:xfrm>
            <a:off x="5671439" y="2949537"/>
            <a:ext cx="61594" cy="88900"/>
          </a:xfrm>
          <a:custGeom>
            <a:avLst/>
            <a:gdLst/>
            <a:ahLst/>
            <a:cxnLst/>
            <a:rect l="l" t="t" r="r" b="b"/>
            <a:pathLst>
              <a:path w="61595" h="88900">
                <a:moveTo>
                  <a:pt x="61173" y="0"/>
                </a:moveTo>
                <a:lnTo>
                  <a:pt x="0" y="50561"/>
                </a:lnTo>
                <a:lnTo>
                  <a:pt x="17131" y="53686"/>
                </a:lnTo>
                <a:lnTo>
                  <a:pt x="33020" y="61314"/>
                </a:lnTo>
                <a:lnTo>
                  <a:pt x="47038" y="73046"/>
                </a:lnTo>
                <a:lnTo>
                  <a:pt x="58556" y="88487"/>
                </a:lnTo>
                <a:lnTo>
                  <a:pt x="61173" y="0"/>
                </a:lnTo>
                <a:close/>
              </a:path>
            </a:pathLst>
          </a:custGeom>
          <a:solidFill>
            <a:srgbClr val="000000"/>
          </a:solidFill>
        </p:spPr>
        <p:txBody>
          <a:bodyPr wrap="square" lIns="0" tIns="0" rIns="0" bIns="0" rtlCol="0"/>
          <a:lstStyle/>
          <a:p>
            <a:endParaRPr/>
          </a:p>
        </p:txBody>
      </p:sp>
      <p:sp>
        <p:nvSpPr>
          <p:cNvPr id="40" name="object 40"/>
          <p:cNvSpPr txBox="1"/>
          <p:nvPr/>
        </p:nvSpPr>
        <p:spPr>
          <a:xfrm>
            <a:off x="5482741" y="3172784"/>
            <a:ext cx="222250" cy="143510"/>
          </a:xfrm>
          <a:prstGeom prst="rect">
            <a:avLst/>
          </a:prstGeom>
        </p:spPr>
        <p:txBody>
          <a:bodyPr vert="horz" wrap="square" lIns="0" tIns="0" rIns="0" bIns="0" rtlCol="0">
            <a:spAutoFit/>
          </a:bodyPr>
          <a:lstStyle/>
          <a:p>
            <a:pPr marL="12700"/>
            <a:r>
              <a:rPr sz="900" spc="-130" dirty="0">
                <a:latin typeface="宋体"/>
                <a:cs typeface="宋体"/>
              </a:rPr>
              <a:t>主动</a:t>
            </a:r>
            <a:endParaRPr sz="900">
              <a:latin typeface="宋体"/>
              <a:cs typeface="宋体"/>
            </a:endParaRPr>
          </a:p>
        </p:txBody>
      </p:sp>
      <p:sp>
        <p:nvSpPr>
          <p:cNvPr id="41" name="object 41"/>
          <p:cNvSpPr/>
          <p:nvPr/>
        </p:nvSpPr>
        <p:spPr>
          <a:xfrm>
            <a:off x="5454387" y="2344413"/>
            <a:ext cx="254635" cy="553085"/>
          </a:xfrm>
          <a:custGeom>
            <a:avLst/>
            <a:gdLst/>
            <a:ahLst/>
            <a:cxnLst/>
            <a:rect l="l" t="t" r="r" b="b"/>
            <a:pathLst>
              <a:path w="254635" h="553085">
                <a:moveTo>
                  <a:pt x="0" y="0"/>
                </a:moveTo>
                <a:lnTo>
                  <a:pt x="254019" y="552506"/>
                </a:lnTo>
                <a:lnTo>
                  <a:pt x="254019" y="552506"/>
                </a:lnTo>
              </a:path>
            </a:pathLst>
          </a:custGeom>
          <a:ln w="4053">
            <a:solidFill>
              <a:srgbClr val="000000"/>
            </a:solidFill>
          </a:ln>
        </p:spPr>
        <p:txBody>
          <a:bodyPr wrap="square" lIns="0" tIns="0" rIns="0" bIns="0" rtlCol="0"/>
          <a:lstStyle/>
          <a:p>
            <a:endParaRPr/>
          </a:p>
        </p:txBody>
      </p:sp>
      <p:sp>
        <p:nvSpPr>
          <p:cNvPr id="42" name="object 42"/>
          <p:cNvSpPr/>
          <p:nvPr/>
        </p:nvSpPr>
        <p:spPr>
          <a:xfrm>
            <a:off x="5671439" y="2861069"/>
            <a:ext cx="61594" cy="88900"/>
          </a:xfrm>
          <a:custGeom>
            <a:avLst/>
            <a:gdLst/>
            <a:ahLst/>
            <a:cxnLst/>
            <a:rect l="l" t="t" r="r" b="b"/>
            <a:pathLst>
              <a:path w="61595" h="88900">
                <a:moveTo>
                  <a:pt x="58556" y="0"/>
                </a:moveTo>
                <a:lnTo>
                  <a:pt x="47038" y="15429"/>
                </a:lnTo>
                <a:lnTo>
                  <a:pt x="33020" y="27156"/>
                </a:lnTo>
                <a:lnTo>
                  <a:pt x="17131" y="34781"/>
                </a:lnTo>
                <a:lnTo>
                  <a:pt x="0" y="37906"/>
                </a:lnTo>
                <a:lnTo>
                  <a:pt x="61173" y="88467"/>
                </a:lnTo>
                <a:lnTo>
                  <a:pt x="58556" y="0"/>
                </a:lnTo>
                <a:close/>
              </a:path>
            </a:pathLst>
          </a:custGeom>
          <a:solidFill>
            <a:srgbClr val="000000"/>
          </a:solidFill>
        </p:spPr>
        <p:txBody>
          <a:bodyPr wrap="square" lIns="0" tIns="0" rIns="0" bIns="0" rtlCol="0"/>
          <a:lstStyle/>
          <a:p>
            <a:endParaRPr/>
          </a:p>
        </p:txBody>
      </p:sp>
      <p:sp>
        <p:nvSpPr>
          <p:cNvPr id="43" name="object 43"/>
          <p:cNvSpPr txBox="1"/>
          <p:nvPr/>
        </p:nvSpPr>
        <p:spPr>
          <a:xfrm>
            <a:off x="5482741" y="2567582"/>
            <a:ext cx="222250" cy="143510"/>
          </a:xfrm>
          <a:prstGeom prst="rect">
            <a:avLst/>
          </a:prstGeom>
        </p:spPr>
        <p:txBody>
          <a:bodyPr vert="horz" wrap="square" lIns="0" tIns="0" rIns="0" bIns="0" rtlCol="0">
            <a:spAutoFit/>
          </a:bodyPr>
          <a:lstStyle/>
          <a:p>
            <a:pPr marL="12700"/>
            <a:r>
              <a:rPr sz="900" spc="-130" dirty="0">
                <a:latin typeface="宋体"/>
                <a:cs typeface="宋体"/>
              </a:rPr>
              <a:t>强制</a:t>
            </a:r>
            <a:endParaRPr sz="900">
              <a:latin typeface="宋体"/>
              <a:cs typeface="宋体"/>
            </a:endParaRPr>
          </a:p>
        </p:txBody>
      </p:sp>
      <p:sp>
        <p:nvSpPr>
          <p:cNvPr id="44" name="object 44"/>
          <p:cNvSpPr/>
          <p:nvPr/>
        </p:nvSpPr>
        <p:spPr>
          <a:xfrm>
            <a:off x="2394331" y="2014259"/>
            <a:ext cx="7418705" cy="660400"/>
          </a:xfrm>
          <a:custGeom>
            <a:avLst/>
            <a:gdLst/>
            <a:ahLst/>
            <a:cxnLst/>
            <a:rect l="l" t="t" r="r" b="b"/>
            <a:pathLst>
              <a:path w="7418705" h="660400">
                <a:moveTo>
                  <a:pt x="7418454" y="660189"/>
                </a:moveTo>
                <a:lnTo>
                  <a:pt x="7418454" y="0"/>
                </a:lnTo>
                <a:lnTo>
                  <a:pt x="0" y="0"/>
                </a:lnTo>
                <a:lnTo>
                  <a:pt x="0" y="600252"/>
                </a:lnTo>
              </a:path>
            </a:pathLst>
          </a:custGeom>
          <a:ln w="4652">
            <a:solidFill>
              <a:srgbClr val="000000"/>
            </a:solidFill>
          </a:ln>
        </p:spPr>
        <p:txBody>
          <a:bodyPr wrap="square" lIns="0" tIns="0" rIns="0" bIns="0" rtlCol="0"/>
          <a:lstStyle/>
          <a:p>
            <a:endParaRPr/>
          </a:p>
        </p:txBody>
      </p:sp>
      <p:sp>
        <p:nvSpPr>
          <p:cNvPr id="45" name="object 45"/>
          <p:cNvSpPr/>
          <p:nvPr/>
        </p:nvSpPr>
        <p:spPr>
          <a:xfrm>
            <a:off x="2360962" y="2595259"/>
            <a:ext cx="67310" cy="79375"/>
          </a:xfrm>
          <a:custGeom>
            <a:avLst/>
            <a:gdLst/>
            <a:ahLst/>
            <a:cxnLst/>
            <a:rect l="l" t="t" r="r" b="b"/>
            <a:pathLst>
              <a:path w="67309" h="79375">
                <a:moveTo>
                  <a:pt x="0" y="0"/>
                </a:moveTo>
                <a:lnTo>
                  <a:pt x="33367" y="79190"/>
                </a:lnTo>
                <a:lnTo>
                  <a:pt x="62797" y="9345"/>
                </a:lnTo>
                <a:lnTo>
                  <a:pt x="33367" y="9345"/>
                </a:lnTo>
                <a:lnTo>
                  <a:pt x="16334" y="7009"/>
                </a:lnTo>
                <a:lnTo>
                  <a:pt x="0" y="0"/>
                </a:lnTo>
                <a:close/>
              </a:path>
              <a:path w="67309" h="79375">
                <a:moveTo>
                  <a:pt x="66735" y="0"/>
                </a:moveTo>
                <a:lnTo>
                  <a:pt x="50401" y="7009"/>
                </a:lnTo>
                <a:lnTo>
                  <a:pt x="33367" y="9345"/>
                </a:lnTo>
                <a:lnTo>
                  <a:pt x="62797" y="9345"/>
                </a:lnTo>
                <a:lnTo>
                  <a:pt x="66735" y="0"/>
                </a:lnTo>
                <a:close/>
              </a:path>
            </a:pathLst>
          </a:custGeom>
          <a:solidFill>
            <a:srgbClr val="000000"/>
          </a:solidFill>
        </p:spPr>
        <p:txBody>
          <a:bodyPr wrap="square" lIns="0" tIns="0" rIns="0" bIns="0" rtlCol="0"/>
          <a:lstStyle/>
          <a:p>
            <a:endParaRPr/>
          </a:p>
        </p:txBody>
      </p:sp>
      <p:sp>
        <p:nvSpPr>
          <p:cNvPr id="46" name="object 46"/>
          <p:cNvSpPr/>
          <p:nvPr/>
        </p:nvSpPr>
        <p:spPr>
          <a:xfrm>
            <a:off x="5907303" y="1944383"/>
            <a:ext cx="393065" cy="140335"/>
          </a:xfrm>
          <a:custGeom>
            <a:avLst/>
            <a:gdLst/>
            <a:ahLst/>
            <a:cxnLst/>
            <a:rect l="l" t="t" r="r" b="b"/>
            <a:pathLst>
              <a:path w="393064" h="140335">
                <a:moveTo>
                  <a:pt x="0" y="139751"/>
                </a:moveTo>
                <a:lnTo>
                  <a:pt x="392560" y="139751"/>
                </a:lnTo>
                <a:lnTo>
                  <a:pt x="392560" y="0"/>
                </a:lnTo>
                <a:lnTo>
                  <a:pt x="0" y="0"/>
                </a:lnTo>
                <a:lnTo>
                  <a:pt x="0" y="139751"/>
                </a:lnTo>
                <a:close/>
              </a:path>
            </a:pathLst>
          </a:custGeom>
          <a:solidFill>
            <a:srgbClr val="FFFFFF"/>
          </a:solidFill>
        </p:spPr>
        <p:txBody>
          <a:bodyPr wrap="square" lIns="0" tIns="0" rIns="0" bIns="0" rtlCol="0"/>
          <a:lstStyle/>
          <a:p>
            <a:endParaRPr/>
          </a:p>
        </p:txBody>
      </p:sp>
      <p:sp>
        <p:nvSpPr>
          <p:cNvPr id="47" name="object 47"/>
          <p:cNvSpPr txBox="1"/>
          <p:nvPr/>
        </p:nvSpPr>
        <p:spPr>
          <a:xfrm>
            <a:off x="5894603" y="1934896"/>
            <a:ext cx="418465" cy="143510"/>
          </a:xfrm>
          <a:prstGeom prst="rect">
            <a:avLst/>
          </a:prstGeom>
        </p:spPr>
        <p:txBody>
          <a:bodyPr vert="horz" wrap="square" lIns="0" tIns="0" rIns="0" bIns="0" rtlCol="0">
            <a:spAutoFit/>
          </a:bodyPr>
          <a:lstStyle/>
          <a:p>
            <a:pPr marL="12700"/>
            <a:r>
              <a:rPr sz="900" spc="-130" dirty="0">
                <a:latin typeface="宋体"/>
                <a:cs typeface="宋体"/>
              </a:rPr>
              <a:t>信息反馈</a:t>
            </a:r>
            <a:endParaRPr sz="900">
              <a:latin typeface="宋体"/>
              <a:cs typeface="宋体"/>
            </a:endParaRPr>
          </a:p>
        </p:txBody>
      </p:sp>
      <p:sp>
        <p:nvSpPr>
          <p:cNvPr id="48" name="object 48"/>
          <p:cNvSpPr/>
          <p:nvPr/>
        </p:nvSpPr>
        <p:spPr>
          <a:xfrm>
            <a:off x="5732613" y="2124349"/>
            <a:ext cx="927735" cy="330200"/>
          </a:xfrm>
          <a:custGeom>
            <a:avLst/>
            <a:gdLst/>
            <a:ahLst/>
            <a:cxnLst/>
            <a:rect l="l" t="t" r="r" b="b"/>
            <a:pathLst>
              <a:path w="927735" h="330200">
                <a:moveTo>
                  <a:pt x="0" y="330113"/>
                </a:moveTo>
                <a:lnTo>
                  <a:pt x="927308" y="330113"/>
                </a:lnTo>
                <a:lnTo>
                  <a:pt x="927308" y="0"/>
                </a:lnTo>
                <a:lnTo>
                  <a:pt x="0" y="0"/>
                </a:lnTo>
                <a:lnTo>
                  <a:pt x="0" y="330113"/>
                </a:lnTo>
                <a:close/>
              </a:path>
            </a:pathLst>
          </a:custGeom>
          <a:ln w="4575">
            <a:solidFill>
              <a:srgbClr val="000000"/>
            </a:solidFill>
          </a:ln>
        </p:spPr>
        <p:txBody>
          <a:bodyPr wrap="square" lIns="0" tIns="0" rIns="0" bIns="0" rtlCol="0"/>
          <a:lstStyle/>
          <a:p>
            <a:endParaRPr/>
          </a:p>
        </p:txBody>
      </p:sp>
      <p:sp>
        <p:nvSpPr>
          <p:cNvPr id="49" name="object 49"/>
          <p:cNvSpPr txBox="1"/>
          <p:nvPr/>
        </p:nvSpPr>
        <p:spPr>
          <a:xfrm>
            <a:off x="5856491" y="2183473"/>
            <a:ext cx="680085" cy="187325"/>
          </a:xfrm>
          <a:prstGeom prst="rect">
            <a:avLst/>
          </a:prstGeom>
        </p:spPr>
        <p:txBody>
          <a:bodyPr vert="horz" wrap="square" lIns="0" tIns="0" rIns="0" bIns="0" rtlCol="0">
            <a:spAutoFit/>
          </a:bodyPr>
          <a:lstStyle/>
          <a:p>
            <a:pPr marL="12700"/>
            <a:r>
              <a:rPr sz="1200" spc="-170" dirty="0">
                <a:latin typeface="宋体"/>
                <a:cs typeface="宋体"/>
              </a:rPr>
              <a:t>注意力资源</a:t>
            </a:r>
            <a:endParaRPr sz="1200">
              <a:latin typeface="宋体"/>
              <a:cs typeface="宋体"/>
            </a:endParaRPr>
          </a:p>
        </p:txBody>
      </p:sp>
      <p:sp>
        <p:nvSpPr>
          <p:cNvPr id="50" name="object 50"/>
          <p:cNvSpPr/>
          <p:nvPr/>
        </p:nvSpPr>
        <p:spPr>
          <a:xfrm>
            <a:off x="5732613" y="3444707"/>
            <a:ext cx="927735" cy="330200"/>
          </a:xfrm>
          <a:custGeom>
            <a:avLst/>
            <a:gdLst/>
            <a:ahLst/>
            <a:cxnLst/>
            <a:rect l="l" t="t" r="r" b="b"/>
            <a:pathLst>
              <a:path w="927735" h="330200">
                <a:moveTo>
                  <a:pt x="0" y="330113"/>
                </a:moveTo>
                <a:lnTo>
                  <a:pt x="927308" y="330113"/>
                </a:lnTo>
                <a:lnTo>
                  <a:pt x="927308" y="0"/>
                </a:lnTo>
                <a:lnTo>
                  <a:pt x="0" y="0"/>
                </a:lnTo>
                <a:lnTo>
                  <a:pt x="0" y="330113"/>
                </a:lnTo>
                <a:close/>
              </a:path>
            </a:pathLst>
          </a:custGeom>
          <a:ln w="4575">
            <a:solidFill>
              <a:srgbClr val="000000"/>
            </a:solidFill>
          </a:ln>
        </p:spPr>
        <p:txBody>
          <a:bodyPr wrap="square" lIns="0" tIns="0" rIns="0" bIns="0" rtlCol="0"/>
          <a:lstStyle/>
          <a:p>
            <a:endParaRPr/>
          </a:p>
        </p:txBody>
      </p:sp>
      <p:sp>
        <p:nvSpPr>
          <p:cNvPr id="51" name="object 51"/>
          <p:cNvSpPr txBox="1"/>
          <p:nvPr/>
        </p:nvSpPr>
        <p:spPr>
          <a:xfrm>
            <a:off x="5856491" y="3503948"/>
            <a:ext cx="680085" cy="187325"/>
          </a:xfrm>
          <a:prstGeom prst="rect">
            <a:avLst/>
          </a:prstGeom>
        </p:spPr>
        <p:txBody>
          <a:bodyPr vert="horz" wrap="square" lIns="0" tIns="0" rIns="0" bIns="0" rtlCol="0">
            <a:spAutoFit/>
          </a:bodyPr>
          <a:lstStyle/>
          <a:p>
            <a:pPr marL="12700"/>
            <a:r>
              <a:rPr sz="1200" spc="-170" dirty="0">
                <a:latin typeface="宋体"/>
                <a:cs typeface="宋体"/>
              </a:rPr>
              <a:t>长时间记忆</a:t>
            </a:r>
            <a:endParaRPr sz="1200">
              <a:latin typeface="宋体"/>
              <a:cs typeface="宋体"/>
            </a:endParaRPr>
          </a:p>
        </p:txBody>
      </p:sp>
      <p:sp>
        <p:nvSpPr>
          <p:cNvPr id="52" name="object 52"/>
          <p:cNvSpPr/>
          <p:nvPr/>
        </p:nvSpPr>
        <p:spPr>
          <a:xfrm>
            <a:off x="6196324" y="2454464"/>
            <a:ext cx="0" cy="160655"/>
          </a:xfrm>
          <a:custGeom>
            <a:avLst/>
            <a:gdLst/>
            <a:ahLst/>
            <a:cxnLst/>
            <a:rect l="l" t="t" r="r" b="b"/>
            <a:pathLst>
              <a:path h="160655">
                <a:moveTo>
                  <a:pt x="0" y="0"/>
                </a:moveTo>
                <a:lnTo>
                  <a:pt x="0" y="160049"/>
                </a:lnTo>
                <a:lnTo>
                  <a:pt x="0" y="160049"/>
                </a:lnTo>
              </a:path>
            </a:pathLst>
          </a:custGeom>
          <a:ln w="3925">
            <a:solidFill>
              <a:srgbClr val="000000"/>
            </a:solidFill>
          </a:ln>
        </p:spPr>
        <p:txBody>
          <a:bodyPr wrap="square" lIns="0" tIns="0" rIns="0" bIns="0" rtlCol="0"/>
          <a:lstStyle/>
          <a:p>
            <a:endParaRPr/>
          </a:p>
        </p:txBody>
      </p:sp>
      <p:sp>
        <p:nvSpPr>
          <p:cNvPr id="53" name="object 53"/>
          <p:cNvSpPr/>
          <p:nvPr/>
        </p:nvSpPr>
        <p:spPr>
          <a:xfrm>
            <a:off x="6162957" y="2595259"/>
            <a:ext cx="67310" cy="79375"/>
          </a:xfrm>
          <a:custGeom>
            <a:avLst/>
            <a:gdLst/>
            <a:ahLst/>
            <a:cxnLst/>
            <a:rect l="l" t="t" r="r" b="b"/>
            <a:pathLst>
              <a:path w="67310" h="79375">
                <a:moveTo>
                  <a:pt x="0" y="0"/>
                </a:moveTo>
                <a:lnTo>
                  <a:pt x="33367" y="79190"/>
                </a:lnTo>
                <a:lnTo>
                  <a:pt x="62797" y="9345"/>
                </a:lnTo>
                <a:lnTo>
                  <a:pt x="33306" y="9345"/>
                </a:lnTo>
                <a:lnTo>
                  <a:pt x="16292" y="7009"/>
                </a:lnTo>
                <a:lnTo>
                  <a:pt x="0" y="0"/>
                </a:lnTo>
                <a:close/>
              </a:path>
              <a:path w="67310" h="79375">
                <a:moveTo>
                  <a:pt x="66735" y="0"/>
                </a:moveTo>
                <a:lnTo>
                  <a:pt x="50350" y="7009"/>
                </a:lnTo>
                <a:lnTo>
                  <a:pt x="33306" y="9345"/>
                </a:lnTo>
                <a:lnTo>
                  <a:pt x="62797" y="9345"/>
                </a:lnTo>
                <a:lnTo>
                  <a:pt x="66735" y="0"/>
                </a:lnTo>
                <a:close/>
              </a:path>
            </a:pathLst>
          </a:custGeom>
          <a:solidFill>
            <a:srgbClr val="000000"/>
          </a:solidFill>
        </p:spPr>
        <p:txBody>
          <a:bodyPr wrap="square" lIns="0" tIns="0" rIns="0" bIns="0" rtlCol="0"/>
          <a:lstStyle/>
          <a:p>
            <a:endParaRPr/>
          </a:p>
        </p:txBody>
      </p:sp>
      <p:sp>
        <p:nvSpPr>
          <p:cNvPr id="54" name="object 54"/>
          <p:cNvSpPr/>
          <p:nvPr/>
        </p:nvSpPr>
        <p:spPr>
          <a:xfrm>
            <a:off x="6196324" y="3284581"/>
            <a:ext cx="0" cy="160655"/>
          </a:xfrm>
          <a:custGeom>
            <a:avLst/>
            <a:gdLst/>
            <a:ahLst/>
            <a:cxnLst/>
            <a:rect l="l" t="t" r="r" b="b"/>
            <a:pathLst>
              <a:path h="160654">
                <a:moveTo>
                  <a:pt x="0" y="160126"/>
                </a:moveTo>
                <a:lnTo>
                  <a:pt x="0" y="0"/>
                </a:lnTo>
                <a:lnTo>
                  <a:pt x="0" y="0"/>
                </a:lnTo>
              </a:path>
            </a:pathLst>
          </a:custGeom>
          <a:ln w="3925">
            <a:solidFill>
              <a:srgbClr val="000000"/>
            </a:solidFill>
          </a:ln>
        </p:spPr>
        <p:txBody>
          <a:bodyPr wrap="square" lIns="0" tIns="0" rIns="0" bIns="0" rtlCol="0"/>
          <a:lstStyle/>
          <a:p>
            <a:endParaRPr/>
          </a:p>
        </p:txBody>
      </p:sp>
      <p:sp>
        <p:nvSpPr>
          <p:cNvPr id="55" name="object 55"/>
          <p:cNvSpPr/>
          <p:nvPr/>
        </p:nvSpPr>
        <p:spPr>
          <a:xfrm>
            <a:off x="6162957" y="3224645"/>
            <a:ext cx="67310" cy="79375"/>
          </a:xfrm>
          <a:custGeom>
            <a:avLst/>
            <a:gdLst/>
            <a:ahLst/>
            <a:cxnLst/>
            <a:rect l="l" t="t" r="r" b="b"/>
            <a:pathLst>
              <a:path w="67310" h="79375">
                <a:moveTo>
                  <a:pt x="33367" y="0"/>
                </a:moveTo>
                <a:lnTo>
                  <a:pt x="0" y="79190"/>
                </a:lnTo>
                <a:lnTo>
                  <a:pt x="16292" y="72169"/>
                </a:lnTo>
                <a:lnTo>
                  <a:pt x="33306" y="69829"/>
                </a:lnTo>
                <a:lnTo>
                  <a:pt x="62791" y="69829"/>
                </a:lnTo>
                <a:lnTo>
                  <a:pt x="33367" y="0"/>
                </a:lnTo>
                <a:close/>
              </a:path>
              <a:path w="67310" h="79375">
                <a:moveTo>
                  <a:pt x="62791" y="69829"/>
                </a:moveTo>
                <a:lnTo>
                  <a:pt x="33306" y="69829"/>
                </a:lnTo>
                <a:lnTo>
                  <a:pt x="50350" y="72169"/>
                </a:lnTo>
                <a:lnTo>
                  <a:pt x="66735" y="79190"/>
                </a:lnTo>
                <a:lnTo>
                  <a:pt x="62791" y="69829"/>
                </a:lnTo>
                <a:close/>
              </a:path>
            </a:pathLst>
          </a:custGeom>
          <a:solidFill>
            <a:srgbClr val="000000"/>
          </a:solidFill>
        </p:spPr>
        <p:txBody>
          <a:bodyPr wrap="square" lIns="0" tIns="0" rIns="0" bIns="0" rtlCol="0"/>
          <a:lstStyle/>
          <a:p>
            <a:endParaRPr/>
          </a:p>
        </p:txBody>
      </p:sp>
      <p:sp>
        <p:nvSpPr>
          <p:cNvPr id="56" name="object 56"/>
          <p:cNvSpPr/>
          <p:nvPr/>
        </p:nvSpPr>
        <p:spPr>
          <a:xfrm>
            <a:off x="6938100" y="2124349"/>
            <a:ext cx="927735" cy="330200"/>
          </a:xfrm>
          <a:custGeom>
            <a:avLst/>
            <a:gdLst/>
            <a:ahLst/>
            <a:cxnLst/>
            <a:rect l="l" t="t" r="r" b="b"/>
            <a:pathLst>
              <a:path w="927735" h="330200">
                <a:moveTo>
                  <a:pt x="0" y="330113"/>
                </a:moveTo>
                <a:lnTo>
                  <a:pt x="927308" y="330113"/>
                </a:lnTo>
                <a:lnTo>
                  <a:pt x="927308" y="0"/>
                </a:lnTo>
                <a:lnTo>
                  <a:pt x="0" y="0"/>
                </a:lnTo>
                <a:lnTo>
                  <a:pt x="0" y="330113"/>
                </a:lnTo>
                <a:close/>
              </a:path>
            </a:pathLst>
          </a:custGeom>
          <a:ln w="4575">
            <a:solidFill>
              <a:srgbClr val="000000"/>
            </a:solidFill>
          </a:ln>
        </p:spPr>
        <p:txBody>
          <a:bodyPr wrap="square" lIns="0" tIns="0" rIns="0" bIns="0" rtlCol="0"/>
          <a:lstStyle/>
          <a:p>
            <a:endParaRPr/>
          </a:p>
        </p:txBody>
      </p:sp>
      <p:sp>
        <p:nvSpPr>
          <p:cNvPr id="57" name="object 57"/>
          <p:cNvSpPr txBox="1"/>
          <p:nvPr/>
        </p:nvSpPr>
        <p:spPr>
          <a:xfrm>
            <a:off x="7127405" y="2183473"/>
            <a:ext cx="549275" cy="187325"/>
          </a:xfrm>
          <a:prstGeom prst="rect">
            <a:avLst/>
          </a:prstGeom>
        </p:spPr>
        <p:txBody>
          <a:bodyPr vert="horz" wrap="square" lIns="0" tIns="0" rIns="0" bIns="0" rtlCol="0">
            <a:spAutoFit/>
          </a:bodyPr>
          <a:lstStyle/>
          <a:p>
            <a:pPr marL="12700"/>
            <a:r>
              <a:rPr sz="1200" spc="-170" dirty="0">
                <a:latin typeface="宋体"/>
                <a:cs typeface="宋体"/>
              </a:rPr>
              <a:t>心理效应</a:t>
            </a:r>
            <a:endParaRPr sz="1200">
              <a:latin typeface="宋体"/>
              <a:cs typeface="宋体"/>
            </a:endParaRPr>
          </a:p>
        </p:txBody>
      </p:sp>
      <p:sp>
        <p:nvSpPr>
          <p:cNvPr id="58" name="object 58"/>
          <p:cNvSpPr/>
          <p:nvPr/>
        </p:nvSpPr>
        <p:spPr>
          <a:xfrm>
            <a:off x="7401811" y="2454464"/>
            <a:ext cx="0" cy="160655"/>
          </a:xfrm>
          <a:custGeom>
            <a:avLst/>
            <a:gdLst/>
            <a:ahLst/>
            <a:cxnLst/>
            <a:rect l="l" t="t" r="r" b="b"/>
            <a:pathLst>
              <a:path h="160655">
                <a:moveTo>
                  <a:pt x="0" y="0"/>
                </a:moveTo>
                <a:lnTo>
                  <a:pt x="0" y="160049"/>
                </a:lnTo>
                <a:lnTo>
                  <a:pt x="0" y="160049"/>
                </a:lnTo>
              </a:path>
            </a:pathLst>
          </a:custGeom>
          <a:ln w="3925">
            <a:solidFill>
              <a:srgbClr val="000000"/>
            </a:solidFill>
          </a:ln>
        </p:spPr>
        <p:txBody>
          <a:bodyPr wrap="square" lIns="0" tIns="0" rIns="0" bIns="0" rtlCol="0"/>
          <a:lstStyle/>
          <a:p>
            <a:endParaRPr/>
          </a:p>
        </p:txBody>
      </p:sp>
      <p:sp>
        <p:nvSpPr>
          <p:cNvPr id="59" name="object 59"/>
          <p:cNvSpPr/>
          <p:nvPr/>
        </p:nvSpPr>
        <p:spPr>
          <a:xfrm>
            <a:off x="7368443" y="2595259"/>
            <a:ext cx="67310" cy="79375"/>
          </a:xfrm>
          <a:custGeom>
            <a:avLst/>
            <a:gdLst/>
            <a:ahLst/>
            <a:cxnLst/>
            <a:rect l="l" t="t" r="r" b="b"/>
            <a:pathLst>
              <a:path w="67310" h="79375">
                <a:moveTo>
                  <a:pt x="0" y="0"/>
                </a:moveTo>
                <a:lnTo>
                  <a:pt x="33367" y="79190"/>
                </a:lnTo>
                <a:lnTo>
                  <a:pt x="62797" y="9345"/>
                </a:lnTo>
                <a:lnTo>
                  <a:pt x="33306" y="9345"/>
                </a:lnTo>
                <a:lnTo>
                  <a:pt x="16292" y="7009"/>
                </a:lnTo>
                <a:lnTo>
                  <a:pt x="0" y="0"/>
                </a:lnTo>
                <a:close/>
              </a:path>
              <a:path w="67310" h="79375">
                <a:moveTo>
                  <a:pt x="66735" y="0"/>
                </a:moveTo>
                <a:lnTo>
                  <a:pt x="50350" y="7009"/>
                </a:lnTo>
                <a:lnTo>
                  <a:pt x="33306" y="9345"/>
                </a:lnTo>
                <a:lnTo>
                  <a:pt x="62797" y="9345"/>
                </a:lnTo>
                <a:lnTo>
                  <a:pt x="66735" y="0"/>
                </a:lnTo>
                <a:close/>
              </a:path>
            </a:pathLst>
          </a:custGeom>
          <a:solidFill>
            <a:srgbClr val="000000"/>
          </a:solidFill>
        </p:spPr>
        <p:txBody>
          <a:bodyPr wrap="square" lIns="0" tIns="0" rIns="0" bIns="0" rtlCol="0"/>
          <a:lstStyle/>
          <a:p>
            <a:endParaRPr/>
          </a:p>
        </p:txBody>
      </p:sp>
      <p:sp>
        <p:nvSpPr>
          <p:cNvPr id="60" name="object 60"/>
          <p:cNvSpPr/>
          <p:nvPr/>
        </p:nvSpPr>
        <p:spPr>
          <a:xfrm>
            <a:off x="3136171" y="3389682"/>
            <a:ext cx="1113155" cy="330200"/>
          </a:xfrm>
          <a:custGeom>
            <a:avLst/>
            <a:gdLst/>
            <a:ahLst/>
            <a:cxnLst/>
            <a:rect l="l" t="t" r="r" b="b"/>
            <a:pathLst>
              <a:path w="1113155" h="330200">
                <a:moveTo>
                  <a:pt x="0" y="330113"/>
                </a:moveTo>
                <a:lnTo>
                  <a:pt x="1112760" y="330113"/>
                </a:lnTo>
                <a:lnTo>
                  <a:pt x="1112760" y="0"/>
                </a:lnTo>
                <a:lnTo>
                  <a:pt x="0" y="0"/>
                </a:lnTo>
                <a:lnTo>
                  <a:pt x="0" y="330113"/>
                </a:lnTo>
                <a:close/>
              </a:path>
            </a:pathLst>
          </a:custGeom>
          <a:ln w="4598">
            <a:solidFill>
              <a:srgbClr val="000000"/>
            </a:solidFill>
          </a:ln>
        </p:spPr>
        <p:txBody>
          <a:bodyPr wrap="square" lIns="0" tIns="0" rIns="0" bIns="0" rtlCol="0"/>
          <a:lstStyle/>
          <a:p>
            <a:endParaRPr/>
          </a:p>
        </p:txBody>
      </p:sp>
      <p:sp>
        <p:nvSpPr>
          <p:cNvPr id="61" name="object 61"/>
          <p:cNvSpPr txBox="1"/>
          <p:nvPr/>
        </p:nvSpPr>
        <p:spPr>
          <a:xfrm>
            <a:off x="3221873" y="3448922"/>
            <a:ext cx="941705" cy="187325"/>
          </a:xfrm>
          <a:prstGeom prst="rect">
            <a:avLst/>
          </a:prstGeom>
        </p:spPr>
        <p:txBody>
          <a:bodyPr vert="horz" wrap="square" lIns="0" tIns="0" rIns="0" bIns="0" rtlCol="0">
            <a:spAutoFit/>
          </a:bodyPr>
          <a:lstStyle/>
          <a:p>
            <a:pPr marL="12700"/>
            <a:r>
              <a:rPr sz="1200" spc="-170" dirty="0">
                <a:latin typeface="宋体"/>
                <a:cs typeface="宋体"/>
              </a:rPr>
              <a:t>受众需求、兴趣</a:t>
            </a:r>
            <a:endParaRPr sz="1200">
              <a:latin typeface="宋体"/>
              <a:cs typeface="宋体"/>
            </a:endParaRPr>
          </a:p>
        </p:txBody>
      </p:sp>
      <p:sp>
        <p:nvSpPr>
          <p:cNvPr id="62" name="object 62"/>
          <p:cNvSpPr/>
          <p:nvPr/>
        </p:nvSpPr>
        <p:spPr>
          <a:xfrm>
            <a:off x="8143587" y="2674468"/>
            <a:ext cx="927735" cy="550545"/>
          </a:xfrm>
          <a:custGeom>
            <a:avLst/>
            <a:gdLst/>
            <a:ahLst/>
            <a:cxnLst/>
            <a:rect l="l" t="t" r="r" b="b"/>
            <a:pathLst>
              <a:path w="927734" h="550544">
                <a:moveTo>
                  <a:pt x="0" y="550176"/>
                </a:moveTo>
                <a:lnTo>
                  <a:pt x="927308" y="550176"/>
                </a:lnTo>
                <a:lnTo>
                  <a:pt x="927308" y="0"/>
                </a:lnTo>
                <a:lnTo>
                  <a:pt x="0" y="0"/>
                </a:lnTo>
                <a:lnTo>
                  <a:pt x="0" y="550176"/>
                </a:lnTo>
                <a:close/>
              </a:path>
            </a:pathLst>
          </a:custGeom>
          <a:ln w="4467">
            <a:solidFill>
              <a:srgbClr val="000000"/>
            </a:solidFill>
          </a:ln>
        </p:spPr>
        <p:txBody>
          <a:bodyPr wrap="square" lIns="0" tIns="0" rIns="0" bIns="0" rtlCol="0"/>
          <a:lstStyle/>
          <a:p>
            <a:endParaRPr/>
          </a:p>
        </p:txBody>
      </p:sp>
      <p:sp>
        <p:nvSpPr>
          <p:cNvPr id="63" name="object 63"/>
          <p:cNvSpPr txBox="1"/>
          <p:nvPr/>
        </p:nvSpPr>
        <p:spPr>
          <a:xfrm>
            <a:off x="8202039" y="2843720"/>
            <a:ext cx="810895" cy="187325"/>
          </a:xfrm>
          <a:prstGeom prst="rect">
            <a:avLst/>
          </a:prstGeom>
        </p:spPr>
        <p:txBody>
          <a:bodyPr vert="horz" wrap="square" lIns="0" tIns="0" rIns="0" bIns="0" rtlCol="0">
            <a:spAutoFit/>
          </a:bodyPr>
          <a:lstStyle/>
          <a:p>
            <a:pPr marL="12700"/>
            <a:r>
              <a:rPr sz="1200" spc="-170" dirty="0">
                <a:latin typeface="宋体"/>
                <a:cs typeface="宋体"/>
              </a:rPr>
              <a:t>受众行为反应</a:t>
            </a:r>
            <a:endParaRPr sz="1200">
              <a:latin typeface="宋体"/>
              <a:cs typeface="宋体"/>
            </a:endParaRPr>
          </a:p>
        </p:txBody>
      </p:sp>
      <p:sp>
        <p:nvSpPr>
          <p:cNvPr id="64" name="object 64"/>
          <p:cNvSpPr/>
          <p:nvPr/>
        </p:nvSpPr>
        <p:spPr>
          <a:xfrm>
            <a:off x="8053624" y="2949537"/>
            <a:ext cx="40005" cy="0"/>
          </a:xfrm>
          <a:custGeom>
            <a:avLst/>
            <a:gdLst/>
            <a:ahLst/>
            <a:cxnLst/>
            <a:rect l="l" t="t" r="r" b="b"/>
            <a:pathLst>
              <a:path w="40004">
                <a:moveTo>
                  <a:pt x="0" y="0"/>
                </a:moveTo>
                <a:lnTo>
                  <a:pt x="39421" y="0"/>
                </a:lnTo>
              </a:path>
            </a:pathLst>
          </a:custGeom>
          <a:ln w="4657">
            <a:solidFill>
              <a:srgbClr val="000000"/>
            </a:solidFill>
          </a:ln>
        </p:spPr>
        <p:txBody>
          <a:bodyPr wrap="square" lIns="0" tIns="0" rIns="0" bIns="0" rtlCol="0"/>
          <a:lstStyle/>
          <a:p>
            <a:endParaRPr/>
          </a:p>
        </p:txBody>
      </p:sp>
      <p:sp>
        <p:nvSpPr>
          <p:cNvPr id="65" name="object 65"/>
          <p:cNvSpPr/>
          <p:nvPr/>
        </p:nvSpPr>
        <p:spPr>
          <a:xfrm>
            <a:off x="7865522" y="2949537"/>
            <a:ext cx="90170" cy="0"/>
          </a:xfrm>
          <a:custGeom>
            <a:avLst/>
            <a:gdLst/>
            <a:ahLst/>
            <a:cxnLst/>
            <a:rect l="l" t="t" r="r" b="b"/>
            <a:pathLst>
              <a:path w="90170">
                <a:moveTo>
                  <a:pt x="0" y="0"/>
                </a:moveTo>
                <a:lnTo>
                  <a:pt x="89961" y="0"/>
                </a:lnTo>
              </a:path>
            </a:pathLst>
          </a:custGeom>
          <a:ln w="4657">
            <a:solidFill>
              <a:srgbClr val="000000"/>
            </a:solidFill>
          </a:ln>
        </p:spPr>
        <p:txBody>
          <a:bodyPr wrap="square" lIns="0" tIns="0" rIns="0" bIns="0" rtlCol="0"/>
          <a:lstStyle/>
          <a:p>
            <a:endParaRPr/>
          </a:p>
        </p:txBody>
      </p:sp>
      <p:sp>
        <p:nvSpPr>
          <p:cNvPr id="66" name="object 66"/>
          <p:cNvSpPr/>
          <p:nvPr/>
        </p:nvSpPr>
        <p:spPr>
          <a:xfrm>
            <a:off x="8076851" y="2909942"/>
            <a:ext cx="67310" cy="79375"/>
          </a:xfrm>
          <a:custGeom>
            <a:avLst/>
            <a:gdLst/>
            <a:ahLst/>
            <a:cxnLst/>
            <a:rect l="l" t="t" r="r" b="b"/>
            <a:pathLst>
              <a:path w="67309" h="79375">
                <a:moveTo>
                  <a:pt x="0" y="0"/>
                </a:moveTo>
                <a:lnTo>
                  <a:pt x="5980" y="19390"/>
                </a:lnTo>
                <a:lnTo>
                  <a:pt x="7973" y="39602"/>
                </a:lnTo>
                <a:lnTo>
                  <a:pt x="5980" y="59810"/>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67" name="object 67"/>
          <p:cNvSpPr txBox="1"/>
          <p:nvPr/>
        </p:nvSpPr>
        <p:spPr>
          <a:xfrm>
            <a:off x="7942785" y="2657967"/>
            <a:ext cx="123825" cy="565785"/>
          </a:xfrm>
          <a:prstGeom prst="rect">
            <a:avLst/>
          </a:prstGeom>
        </p:spPr>
        <p:txBody>
          <a:bodyPr vert="horz" wrap="square" lIns="0" tIns="0" rIns="0" bIns="0" rtlCol="0">
            <a:spAutoFit/>
          </a:bodyPr>
          <a:lstStyle/>
          <a:p>
            <a:pPr marL="12700" marR="5080" algn="just">
              <a:lnSpc>
                <a:spcPct val="101899"/>
              </a:lnSpc>
            </a:pPr>
            <a:r>
              <a:rPr sz="900" spc="-90" dirty="0">
                <a:latin typeface="宋体"/>
                <a:cs typeface="宋体"/>
              </a:rPr>
              <a:t>承  诺  输  出</a:t>
            </a:r>
            <a:endParaRPr sz="900">
              <a:latin typeface="宋体"/>
              <a:cs typeface="宋体"/>
            </a:endParaRPr>
          </a:p>
        </p:txBody>
      </p:sp>
      <p:sp>
        <p:nvSpPr>
          <p:cNvPr id="68" name="object 68"/>
          <p:cNvSpPr/>
          <p:nvPr/>
        </p:nvSpPr>
        <p:spPr>
          <a:xfrm>
            <a:off x="1837941" y="4104935"/>
            <a:ext cx="8573770" cy="0"/>
          </a:xfrm>
          <a:custGeom>
            <a:avLst/>
            <a:gdLst/>
            <a:ahLst/>
            <a:cxnLst/>
            <a:rect l="l" t="t" r="r" b="b"/>
            <a:pathLst>
              <a:path w="8573770">
                <a:moveTo>
                  <a:pt x="0" y="0"/>
                </a:moveTo>
                <a:lnTo>
                  <a:pt x="8573497" y="0"/>
                </a:lnTo>
                <a:lnTo>
                  <a:pt x="8573497" y="0"/>
                </a:lnTo>
              </a:path>
            </a:pathLst>
          </a:custGeom>
          <a:ln w="4657">
            <a:solidFill>
              <a:srgbClr val="000000"/>
            </a:solidFill>
          </a:ln>
        </p:spPr>
        <p:txBody>
          <a:bodyPr wrap="square" lIns="0" tIns="0" rIns="0" bIns="0" rtlCol="0"/>
          <a:lstStyle/>
          <a:p>
            <a:endParaRPr/>
          </a:p>
        </p:txBody>
      </p:sp>
      <p:sp>
        <p:nvSpPr>
          <p:cNvPr id="69" name="object 69"/>
          <p:cNvSpPr/>
          <p:nvPr/>
        </p:nvSpPr>
        <p:spPr>
          <a:xfrm>
            <a:off x="10395246" y="4065341"/>
            <a:ext cx="67310" cy="79375"/>
          </a:xfrm>
          <a:custGeom>
            <a:avLst/>
            <a:gdLst/>
            <a:ahLst/>
            <a:cxnLst/>
            <a:rect l="l" t="t" r="r" b="b"/>
            <a:pathLst>
              <a:path w="67309" h="79375">
                <a:moveTo>
                  <a:pt x="0" y="0"/>
                </a:moveTo>
                <a:lnTo>
                  <a:pt x="5888" y="19382"/>
                </a:lnTo>
                <a:lnTo>
                  <a:pt x="7851" y="39595"/>
                </a:lnTo>
                <a:lnTo>
                  <a:pt x="5888" y="59807"/>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70" name="object 70"/>
          <p:cNvSpPr/>
          <p:nvPr/>
        </p:nvSpPr>
        <p:spPr>
          <a:xfrm>
            <a:off x="3136170" y="3884854"/>
            <a:ext cx="0" cy="220345"/>
          </a:xfrm>
          <a:custGeom>
            <a:avLst/>
            <a:gdLst/>
            <a:ahLst/>
            <a:cxnLst/>
            <a:rect l="l" t="t" r="r" b="b"/>
            <a:pathLst>
              <a:path h="220345">
                <a:moveTo>
                  <a:pt x="0" y="0"/>
                </a:moveTo>
                <a:lnTo>
                  <a:pt x="0" y="220082"/>
                </a:lnTo>
                <a:lnTo>
                  <a:pt x="0" y="220082"/>
                </a:lnTo>
              </a:path>
            </a:pathLst>
          </a:custGeom>
          <a:ln w="3925">
            <a:solidFill>
              <a:srgbClr val="000000"/>
            </a:solidFill>
          </a:ln>
        </p:spPr>
        <p:txBody>
          <a:bodyPr wrap="square" lIns="0" tIns="0" rIns="0" bIns="0" rtlCol="0"/>
          <a:lstStyle/>
          <a:p>
            <a:endParaRPr/>
          </a:p>
        </p:txBody>
      </p:sp>
      <p:sp>
        <p:nvSpPr>
          <p:cNvPr id="71" name="object 71"/>
          <p:cNvSpPr/>
          <p:nvPr/>
        </p:nvSpPr>
        <p:spPr>
          <a:xfrm>
            <a:off x="8143586" y="3884854"/>
            <a:ext cx="0" cy="220345"/>
          </a:xfrm>
          <a:custGeom>
            <a:avLst/>
            <a:gdLst/>
            <a:ahLst/>
            <a:cxnLst/>
            <a:rect l="l" t="t" r="r" b="b"/>
            <a:pathLst>
              <a:path h="220345">
                <a:moveTo>
                  <a:pt x="0" y="0"/>
                </a:moveTo>
                <a:lnTo>
                  <a:pt x="0" y="220082"/>
                </a:lnTo>
                <a:lnTo>
                  <a:pt x="0" y="220082"/>
                </a:lnTo>
              </a:path>
            </a:pathLst>
          </a:custGeom>
          <a:ln w="3925">
            <a:solidFill>
              <a:srgbClr val="000000"/>
            </a:solidFill>
          </a:ln>
        </p:spPr>
        <p:txBody>
          <a:bodyPr wrap="square" lIns="0" tIns="0" rIns="0" bIns="0" rtlCol="0"/>
          <a:lstStyle/>
          <a:p>
            <a:endParaRPr/>
          </a:p>
        </p:txBody>
      </p:sp>
      <p:sp>
        <p:nvSpPr>
          <p:cNvPr id="72" name="object 72"/>
          <p:cNvSpPr/>
          <p:nvPr/>
        </p:nvSpPr>
        <p:spPr>
          <a:xfrm>
            <a:off x="9349073" y="3884854"/>
            <a:ext cx="0" cy="220345"/>
          </a:xfrm>
          <a:custGeom>
            <a:avLst/>
            <a:gdLst/>
            <a:ahLst/>
            <a:cxnLst/>
            <a:rect l="l" t="t" r="r" b="b"/>
            <a:pathLst>
              <a:path h="220345">
                <a:moveTo>
                  <a:pt x="0" y="0"/>
                </a:moveTo>
                <a:lnTo>
                  <a:pt x="0" y="220082"/>
                </a:lnTo>
                <a:lnTo>
                  <a:pt x="0" y="220082"/>
                </a:lnTo>
              </a:path>
            </a:pathLst>
          </a:custGeom>
          <a:ln w="3925">
            <a:solidFill>
              <a:srgbClr val="000000"/>
            </a:solidFill>
          </a:ln>
        </p:spPr>
        <p:txBody>
          <a:bodyPr wrap="square" lIns="0" tIns="0" rIns="0" bIns="0" rtlCol="0"/>
          <a:lstStyle/>
          <a:p>
            <a:endParaRPr/>
          </a:p>
        </p:txBody>
      </p:sp>
      <p:sp>
        <p:nvSpPr>
          <p:cNvPr id="73" name="object 73"/>
          <p:cNvSpPr/>
          <p:nvPr/>
        </p:nvSpPr>
        <p:spPr>
          <a:xfrm>
            <a:off x="4027921" y="3994904"/>
            <a:ext cx="448945" cy="0"/>
          </a:xfrm>
          <a:custGeom>
            <a:avLst/>
            <a:gdLst/>
            <a:ahLst/>
            <a:cxnLst/>
            <a:rect l="l" t="t" r="r" b="b"/>
            <a:pathLst>
              <a:path w="448944">
                <a:moveTo>
                  <a:pt x="0" y="0"/>
                </a:moveTo>
                <a:lnTo>
                  <a:pt x="448663" y="0"/>
                </a:lnTo>
              </a:path>
            </a:pathLst>
          </a:custGeom>
          <a:ln w="4657">
            <a:solidFill>
              <a:srgbClr val="000000"/>
            </a:solidFill>
          </a:ln>
        </p:spPr>
        <p:txBody>
          <a:bodyPr wrap="square" lIns="0" tIns="0" rIns="0" bIns="0" rtlCol="0"/>
          <a:lstStyle/>
          <a:p>
            <a:endParaRPr/>
          </a:p>
        </p:txBody>
      </p:sp>
      <p:sp>
        <p:nvSpPr>
          <p:cNvPr id="74" name="object 74"/>
          <p:cNvSpPr/>
          <p:nvPr/>
        </p:nvSpPr>
        <p:spPr>
          <a:xfrm>
            <a:off x="3186681" y="3994904"/>
            <a:ext cx="448945" cy="0"/>
          </a:xfrm>
          <a:custGeom>
            <a:avLst/>
            <a:gdLst/>
            <a:ahLst/>
            <a:cxnLst/>
            <a:rect l="l" t="t" r="r" b="b"/>
            <a:pathLst>
              <a:path w="448944">
                <a:moveTo>
                  <a:pt x="0" y="0"/>
                </a:moveTo>
                <a:lnTo>
                  <a:pt x="448679" y="0"/>
                </a:lnTo>
              </a:path>
            </a:pathLst>
          </a:custGeom>
          <a:ln w="4657">
            <a:solidFill>
              <a:srgbClr val="000000"/>
            </a:solidFill>
          </a:ln>
        </p:spPr>
        <p:txBody>
          <a:bodyPr wrap="square" lIns="0" tIns="0" rIns="0" bIns="0" rtlCol="0"/>
          <a:lstStyle/>
          <a:p>
            <a:endParaRPr/>
          </a:p>
        </p:txBody>
      </p:sp>
      <p:sp>
        <p:nvSpPr>
          <p:cNvPr id="75" name="object 75"/>
          <p:cNvSpPr/>
          <p:nvPr/>
        </p:nvSpPr>
        <p:spPr>
          <a:xfrm>
            <a:off x="3136170" y="3955309"/>
            <a:ext cx="67310" cy="79375"/>
          </a:xfrm>
          <a:custGeom>
            <a:avLst/>
            <a:gdLst/>
            <a:ahLst/>
            <a:cxnLst/>
            <a:rect l="l" t="t" r="r" b="b"/>
            <a:pathLst>
              <a:path w="67310" h="79375">
                <a:moveTo>
                  <a:pt x="66735" y="0"/>
                </a:moveTo>
                <a:lnTo>
                  <a:pt x="0" y="39595"/>
                </a:lnTo>
                <a:lnTo>
                  <a:pt x="66735" y="79190"/>
                </a:lnTo>
                <a:lnTo>
                  <a:pt x="60828" y="59799"/>
                </a:lnTo>
                <a:lnTo>
                  <a:pt x="58859" y="39587"/>
                </a:lnTo>
                <a:lnTo>
                  <a:pt x="60828" y="19379"/>
                </a:lnTo>
                <a:lnTo>
                  <a:pt x="66735" y="0"/>
                </a:lnTo>
                <a:close/>
              </a:path>
            </a:pathLst>
          </a:custGeom>
          <a:solidFill>
            <a:srgbClr val="000000"/>
          </a:solidFill>
        </p:spPr>
        <p:txBody>
          <a:bodyPr wrap="square" lIns="0" tIns="0" rIns="0" bIns="0" rtlCol="0"/>
          <a:lstStyle/>
          <a:p>
            <a:endParaRPr/>
          </a:p>
        </p:txBody>
      </p:sp>
      <p:sp>
        <p:nvSpPr>
          <p:cNvPr id="76" name="object 76"/>
          <p:cNvSpPr/>
          <p:nvPr/>
        </p:nvSpPr>
        <p:spPr>
          <a:xfrm>
            <a:off x="4460390" y="3955309"/>
            <a:ext cx="67310" cy="79375"/>
          </a:xfrm>
          <a:custGeom>
            <a:avLst/>
            <a:gdLst/>
            <a:ahLst/>
            <a:cxnLst/>
            <a:rect l="l" t="t" r="r" b="b"/>
            <a:pathLst>
              <a:path w="67310" h="79375">
                <a:moveTo>
                  <a:pt x="0" y="0"/>
                </a:moveTo>
                <a:lnTo>
                  <a:pt x="5888" y="19379"/>
                </a:lnTo>
                <a:lnTo>
                  <a:pt x="7850" y="39595"/>
                </a:lnTo>
                <a:lnTo>
                  <a:pt x="5888" y="59799"/>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77" name="object 77"/>
          <p:cNvSpPr txBox="1"/>
          <p:nvPr/>
        </p:nvSpPr>
        <p:spPr>
          <a:xfrm>
            <a:off x="3622661" y="3915540"/>
            <a:ext cx="418465" cy="143510"/>
          </a:xfrm>
          <a:prstGeom prst="rect">
            <a:avLst/>
          </a:prstGeom>
        </p:spPr>
        <p:txBody>
          <a:bodyPr vert="horz" wrap="square" lIns="0" tIns="0" rIns="0" bIns="0" rtlCol="0">
            <a:spAutoFit/>
          </a:bodyPr>
          <a:lstStyle/>
          <a:p>
            <a:pPr marL="12700"/>
            <a:r>
              <a:rPr sz="900" spc="-130" dirty="0">
                <a:latin typeface="宋体"/>
                <a:cs typeface="宋体"/>
              </a:rPr>
              <a:t>初识阶段</a:t>
            </a:r>
            <a:endParaRPr sz="900">
              <a:latin typeface="宋体"/>
              <a:cs typeface="宋体"/>
            </a:endParaRPr>
          </a:p>
        </p:txBody>
      </p:sp>
      <p:sp>
        <p:nvSpPr>
          <p:cNvPr id="78" name="object 78"/>
          <p:cNvSpPr/>
          <p:nvPr/>
        </p:nvSpPr>
        <p:spPr>
          <a:xfrm>
            <a:off x="6938099" y="3884854"/>
            <a:ext cx="0" cy="220345"/>
          </a:xfrm>
          <a:custGeom>
            <a:avLst/>
            <a:gdLst/>
            <a:ahLst/>
            <a:cxnLst/>
            <a:rect l="l" t="t" r="r" b="b"/>
            <a:pathLst>
              <a:path h="220345">
                <a:moveTo>
                  <a:pt x="0" y="0"/>
                </a:moveTo>
                <a:lnTo>
                  <a:pt x="0" y="220082"/>
                </a:lnTo>
                <a:lnTo>
                  <a:pt x="0" y="220082"/>
                </a:lnTo>
              </a:path>
            </a:pathLst>
          </a:custGeom>
          <a:ln w="3925">
            <a:solidFill>
              <a:srgbClr val="000000"/>
            </a:solidFill>
          </a:ln>
        </p:spPr>
        <p:txBody>
          <a:bodyPr wrap="square" lIns="0" tIns="0" rIns="0" bIns="0" rtlCol="0"/>
          <a:lstStyle/>
          <a:p>
            <a:endParaRPr/>
          </a:p>
        </p:txBody>
      </p:sp>
      <p:sp>
        <p:nvSpPr>
          <p:cNvPr id="79" name="object 79"/>
          <p:cNvSpPr/>
          <p:nvPr/>
        </p:nvSpPr>
        <p:spPr>
          <a:xfrm>
            <a:off x="5928893" y="3994904"/>
            <a:ext cx="958850" cy="0"/>
          </a:xfrm>
          <a:custGeom>
            <a:avLst/>
            <a:gdLst/>
            <a:ahLst/>
            <a:cxnLst/>
            <a:rect l="l" t="t" r="r" b="b"/>
            <a:pathLst>
              <a:path w="958850">
                <a:moveTo>
                  <a:pt x="0" y="0"/>
                </a:moveTo>
                <a:lnTo>
                  <a:pt x="958664" y="0"/>
                </a:lnTo>
              </a:path>
            </a:pathLst>
          </a:custGeom>
          <a:ln w="4657">
            <a:solidFill>
              <a:srgbClr val="000000"/>
            </a:solidFill>
          </a:ln>
        </p:spPr>
        <p:txBody>
          <a:bodyPr wrap="square" lIns="0" tIns="0" rIns="0" bIns="0" rtlCol="0"/>
          <a:lstStyle/>
          <a:p>
            <a:endParaRPr/>
          </a:p>
        </p:txBody>
      </p:sp>
      <p:sp>
        <p:nvSpPr>
          <p:cNvPr id="80" name="object 80"/>
          <p:cNvSpPr/>
          <p:nvPr/>
        </p:nvSpPr>
        <p:spPr>
          <a:xfrm>
            <a:off x="4577668" y="3994904"/>
            <a:ext cx="958850" cy="0"/>
          </a:xfrm>
          <a:custGeom>
            <a:avLst/>
            <a:gdLst/>
            <a:ahLst/>
            <a:cxnLst/>
            <a:rect l="l" t="t" r="r" b="b"/>
            <a:pathLst>
              <a:path w="958850">
                <a:moveTo>
                  <a:pt x="0" y="0"/>
                </a:moveTo>
                <a:lnTo>
                  <a:pt x="958664" y="0"/>
                </a:lnTo>
              </a:path>
            </a:pathLst>
          </a:custGeom>
          <a:ln w="4657">
            <a:solidFill>
              <a:srgbClr val="000000"/>
            </a:solidFill>
          </a:ln>
        </p:spPr>
        <p:txBody>
          <a:bodyPr wrap="square" lIns="0" tIns="0" rIns="0" bIns="0" rtlCol="0"/>
          <a:lstStyle/>
          <a:p>
            <a:endParaRPr/>
          </a:p>
        </p:txBody>
      </p:sp>
      <p:sp>
        <p:nvSpPr>
          <p:cNvPr id="81" name="object 81"/>
          <p:cNvSpPr/>
          <p:nvPr/>
        </p:nvSpPr>
        <p:spPr>
          <a:xfrm>
            <a:off x="4527126" y="3955309"/>
            <a:ext cx="67310" cy="79375"/>
          </a:xfrm>
          <a:custGeom>
            <a:avLst/>
            <a:gdLst/>
            <a:ahLst/>
            <a:cxnLst/>
            <a:rect l="l" t="t" r="r" b="b"/>
            <a:pathLst>
              <a:path w="67310" h="79375">
                <a:moveTo>
                  <a:pt x="66735" y="0"/>
                </a:moveTo>
                <a:lnTo>
                  <a:pt x="0" y="39595"/>
                </a:lnTo>
                <a:lnTo>
                  <a:pt x="66735" y="79190"/>
                </a:lnTo>
                <a:lnTo>
                  <a:pt x="60846" y="59799"/>
                </a:lnTo>
                <a:lnTo>
                  <a:pt x="58884" y="39587"/>
                </a:lnTo>
                <a:lnTo>
                  <a:pt x="60846" y="19379"/>
                </a:lnTo>
                <a:lnTo>
                  <a:pt x="66735" y="0"/>
                </a:lnTo>
                <a:close/>
              </a:path>
            </a:pathLst>
          </a:custGeom>
          <a:solidFill>
            <a:srgbClr val="000000"/>
          </a:solidFill>
        </p:spPr>
        <p:txBody>
          <a:bodyPr wrap="square" lIns="0" tIns="0" rIns="0" bIns="0" rtlCol="0"/>
          <a:lstStyle/>
          <a:p>
            <a:endParaRPr/>
          </a:p>
        </p:txBody>
      </p:sp>
      <p:sp>
        <p:nvSpPr>
          <p:cNvPr id="82" name="object 82"/>
          <p:cNvSpPr/>
          <p:nvPr/>
        </p:nvSpPr>
        <p:spPr>
          <a:xfrm>
            <a:off x="6871364" y="3955309"/>
            <a:ext cx="67310" cy="79375"/>
          </a:xfrm>
          <a:custGeom>
            <a:avLst/>
            <a:gdLst/>
            <a:ahLst/>
            <a:cxnLst/>
            <a:rect l="l" t="t" r="r" b="b"/>
            <a:pathLst>
              <a:path w="67310" h="79375">
                <a:moveTo>
                  <a:pt x="0" y="0"/>
                </a:moveTo>
                <a:lnTo>
                  <a:pt x="5888" y="19379"/>
                </a:lnTo>
                <a:lnTo>
                  <a:pt x="7850" y="39595"/>
                </a:lnTo>
                <a:lnTo>
                  <a:pt x="5888" y="59799"/>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83" name="object 83"/>
          <p:cNvSpPr txBox="1"/>
          <p:nvPr/>
        </p:nvSpPr>
        <p:spPr>
          <a:xfrm>
            <a:off x="5523633" y="3915540"/>
            <a:ext cx="418465" cy="143510"/>
          </a:xfrm>
          <a:prstGeom prst="rect">
            <a:avLst/>
          </a:prstGeom>
        </p:spPr>
        <p:txBody>
          <a:bodyPr vert="horz" wrap="square" lIns="0" tIns="0" rIns="0" bIns="0" rtlCol="0">
            <a:spAutoFit/>
          </a:bodyPr>
          <a:lstStyle/>
          <a:p>
            <a:pPr marL="12700"/>
            <a:r>
              <a:rPr sz="900" spc="-130" dirty="0">
                <a:latin typeface="宋体"/>
                <a:cs typeface="宋体"/>
              </a:rPr>
              <a:t>情感阶段</a:t>
            </a:r>
            <a:endParaRPr sz="900">
              <a:latin typeface="宋体"/>
              <a:cs typeface="宋体"/>
            </a:endParaRPr>
          </a:p>
        </p:txBody>
      </p:sp>
      <p:sp>
        <p:nvSpPr>
          <p:cNvPr id="84" name="object 84"/>
          <p:cNvSpPr/>
          <p:nvPr/>
        </p:nvSpPr>
        <p:spPr>
          <a:xfrm>
            <a:off x="4527126" y="3884854"/>
            <a:ext cx="0" cy="220345"/>
          </a:xfrm>
          <a:custGeom>
            <a:avLst/>
            <a:gdLst/>
            <a:ahLst/>
            <a:cxnLst/>
            <a:rect l="l" t="t" r="r" b="b"/>
            <a:pathLst>
              <a:path h="220345">
                <a:moveTo>
                  <a:pt x="0" y="0"/>
                </a:moveTo>
                <a:lnTo>
                  <a:pt x="0" y="220082"/>
                </a:lnTo>
                <a:lnTo>
                  <a:pt x="0" y="220082"/>
                </a:lnTo>
              </a:path>
            </a:pathLst>
          </a:custGeom>
          <a:ln w="3925">
            <a:solidFill>
              <a:srgbClr val="000000"/>
            </a:solidFill>
          </a:ln>
        </p:spPr>
        <p:txBody>
          <a:bodyPr wrap="square" lIns="0" tIns="0" rIns="0" bIns="0" rtlCol="0"/>
          <a:lstStyle/>
          <a:p>
            <a:endParaRPr/>
          </a:p>
        </p:txBody>
      </p:sp>
      <p:sp>
        <p:nvSpPr>
          <p:cNvPr id="85" name="object 85"/>
          <p:cNvSpPr/>
          <p:nvPr/>
        </p:nvSpPr>
        <p:spPr>
          <a:xfrm>
            <a:off x="7737124" y="3994904"/>
            <a:ext cx="356235" cy="0"/>
          </a:xfrm>
          <a:custGeom>
            <a:avLst/>
            <a:gdLst/>
            <a:ahLst/>
            <a:cxnLst/>
            <a:rect l="l" t="t" r="r" b="b"/>
            <a:pathLst>
              <a:path w="356234">
                <a:moveTo>
                  <a:pt x="0" y="0"/>
                </a:moveTo>
                <a:lnTo>
                  <a:pt x="355921" y="0"/>
                </a:lnTo>
              </a:path>
            </a:pathLst>
          </a:custGeom>
          <a:ln w="4657">
            <a:solidFill>
              <a:srgbClr val="000000"/>
            </a:solidFill>
          </a:ln>
        </p:spPr>
        <p:txBody>
          <a:bodyPr wrap="square" lIns="0" tIns="0" rIns="0" bIns="0" rtlCol="0"/>
          <a:lstStyle/>
          <a:p>
            <a:endParaRPr/>
          </a:p>
        </p:txBody>
      </p:sp>
      <p:sp>
        <p:nvSpPr>
          <p:cNvPr id="86" name="object 86"/>
          <p:cNvSpPr/>
          <p:nvPr/>
        </p:nvSpPr>
        <p:spPr>
          <a:xfrm>
            <a:off x="6988642" y="3994904"/>
            <a:ext cx="356235" cy="0"/>
          </a:xfrm>
          <a:custGeom>
            <a:avLst/>
            <a:gdLst/>
            <a:ahLst/>
            <a:cxnLst/>
            <a:rect l="l" t="t" r="r" b="b"/>
            <a:pathLst>
              <a:path w="356235">
                <a:moveTo>
                  <a:pt x="0" y="0"/>
                </a:moveTo>
                <a:lnTo>
                  <a:pt x="355921" y="0"/>
                </a:lnTo>
              </a:path>
            </a:pathLst>
          </a:custGeom>
          <a:ln w="4657">
            <a:solidFill>
              <a:srgbClr val="000000"/>
            </a:solidFill>
          </a:ln>
        </p:spPr>
        <p:txBody>
          <a:bodyPr wrap="square" lIns="0" tIns="0" rIns="0" bIns="0" rtlCol="0"/>
          <a:lstStyle/>
          <a:p>
            <a:endParaRPr/>
          </a:p>
        </p:txBody>
      </p:sp>
      <p:sp>
        <p:nvSpPr>
          <p:cNvPr id="87" name="object 87"/>
          <p:cNvSpPr/>
          <p:nvPr/>
        </p:nvSpPr>
        <p:spPr>
          <a:xfrm>
            <a:off x="6938099" y="3955309"/>
            <a:ext cx="67310" cy="79375"/>
          </a:xfrm>
          <a:custGeom>
            <a:avLst/>
            <a:gdLst/>
            <a:ahLst/>
            <a:cxnLst/>
            <a:rect l="l" t="t" r="r" b="b"/>
            <a:pathLst>
              <a:path w="67310" h="79375">
                <a:moveTo>
                  <a:pt x="66735" y="0"/>
                </a:moveTo>
                <a:lnTo>
                  <a:pt x="0" y="39595"/>
                </a:lnTo>
                <a:lnTo>
                  <a:pt x="66735" y="79190"/>
                </a:lnTo>
                <a:lnTo>
                  <a:pt x="60846" y="59799"/>
                </a:lnTo>
                <a:lnTo>
                  <a:pt x="58884" y="39587"/>
                </a:lnTo>
                <a:lnTo>
                  <a:pt x="60846" y="19379"/>
                </a:lnTo>
                <a:lnTo>
                  <a:pt x="66735" y="0"/>
                </a:lnTo>
                <a:close/>
              </a:path>
            </a:pathLst>
          </a:custGeom>
          <a:solidFill>
            <a:srgbClr val="000000"/>
          </a:solidFill>
        </p:spPr>
        <p:txBody>
          <a:bodyPr wrap="square" lIns="0" tIns="0" rIns="0" bIns="0" rtlCol="0"/>
          <a:lstStyle/>
          <a:p>
            <a:endParaRPr/>
          </a:p>
        </p:txBody>
      </p:sp>
      <p:sp>
        <p:nvSpPr>
          <p:cNvPr id="88" name="object 88"/>
          <p:cNvSpPr/>
          <p:nvPr/>
        </p:nvSpPr>
        <p:spPr>
          <a:xfrm>
            <a:off x="8076851" y="3955309"/>
            <a:ext cx="67310" cy="79375"/>
          </a:xfrm>
          <a:custGeom>
            <a:avLst/>
            <a:gdLst/>
            <a:ahLst/>
            <a:cxnLst/>
            <a:rect l="l" t="t" r="r" b="b"/>
            <a:pathLst>
              <a:path w="67309" h="79375">
                <a:moveTo>
                  <a:pt x="0" y="0"/>
                </a:moveTo>
                <a:lnTo>
                  <a:pt x="5980" y="19379"/>
                </a:lnTo>
                <a:lnTo>
                  <a:pt x="7973" y="39595"/>
                </a:lnTo>
                <a:lnTo>
                  <a:pt x="5980" y="59799"/>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89" name="object 89"/>
          <p:cNvSpPr txBox="1"/>
          <p:nvPr/>
        </p:nvSpPr>
        <p:spPr>
          <a:xfrm>
            <a:off x="7331863" y="3915540"/>
            <a:ext cx="418465" cy="143510"/>
          </a:xfrm>
          <a:prstGeom prst="rect">
            <a:avLst/>
          </a:prstGeom>
        </p:spPr>
        <p:txBody>
          <a:bodyPr vert="horz" wrap="square" lIns="0" tIns="0" rIns="0" bIns="0" rtlCol="0">
            <a:spAutoFit/>
          </a:bodyPr>
          <a:lstStyle/>
          <a:p>
            <a:pPr marL="12700"/>
            <a:r>
              <a:rPr sz="900" spc="-130" dirty="0">
                <a:latin typeface="宋体"/>
                <a:cs typeface="宋体"/>
              </a:rPr>
              <a:t>意向阶段</a:t>
            </a:r>
            <a:endParaRPr sz="900">
              <a:latin typeface="宋体"/>
              <a:cs typeface="宋体"/>
            </a:endParaRPr>
          </a:p>
        </p:txBody>
      </p:sp>
      <p:sp>
        <p:nvSpPr>
          <p:cNvPr id="90" name="object 90"/>
          <p:cNvSpPr/>
          <p:nvPr/>
        </p:nvSpPr>
        <p:spPr>
          <a:xfrm>
            <a:off x="8942610" y="3994904"/>
            <a:ext cx="356235" cy="0"/>
          </a:xfrm>
          <a:custGeom>
            <a:avLst/>
            <a:gdLst/>
            <a:ahLst/>
            <a:cxnLst/>
            <a:rect l="l" t="t" r="r" b="b"/>
            <a:pathLst>
              <a:path w="356234">
                <a:moveTo>
                  <a:pt x="0" y="0"/>
                </a:moveTo>
                <a:lnTo>
                  <a:pt x="356084" y="0"/>
                </a:lnTo>
              </a:path>
            </a:pathLst>
          </a:custGeom>
          <a:ln w="4657">
            <a:solidFill>
              <a:srgbClr val="000000"/>
            </a:solidFill>
          </a:ln>
        </p:spPr>
        <p:txBody>
          <a:bodyPr wrap="square" lIns="0" tIns="0" rIns="0" bIns="0" rtlCol="0"/>
          <a:lstStyle/>
          <a:p>
            <a:endParaRPr/>
          </a:p>
        </p:txBody>
      </p:sp>
      <p:sp>
        <p:nvSpPr>
          <p:cNvPr id="91" name="object 91"/>
          <p:cNvSpPr/>
          <p:nvPr/>
        </p:nvSpPr>
        <p:spPr>
          <a:xfrm>
            <a:off x="8194129" y="3994904"/>
            <a:ext cx="356235" cy="0"/>
          </a:xfrm>
          <a:custGeom>
            <a:avLst/>
            <a:gdLst/>
            <a:ahLst/>
            <a:cxnLst/>
            <a:rect l="l" t="t" r="r" b="b"/>
            <a:pathLst>
              <a:path w="356234">
                <a:moveTo>
                  <a:pt x="0" y="0"/>
                </a:moveTo>
                <a:lnTo>
                  <a:pt x="355921" y="0"/>
                </a:lnTo>
              </a:path>
            </a:pathLst>
          </a:custGeom>
          <a:ln w="4657">
            <a:solidFill>
              <a:srgbClr val="000000"/>
            </a:solidFill>
          </a:ln>
        </p:spPr>
        <p:txBody>
          <a:bodyPr wrap="square" lIns="0" tIns="0" rIns="0" bIns="0" rtlCol="0"/>
          <a:lstStyle/>
          <a:p>
            <a:endParaRPr/>
          </a:p>
        </p:txBody>
      </p:sp>
      <p:sp>
        <p:nvSpPr>
          <p:cNvPr id="92" name="object 92"/>
          <p:cNvSpPr/>
          <p:nvPr/>
        </p:nvSpPr>
        <p:spPr>
          <a:xfrm>
            <a:off x="8143586" y="3955309"/>
            <a:ext cx="67310" cy="79375"/>
          </a:xfrm>
          <a:custGeom>
            <a:avLst/>
            <a:gdLst/>
            <a:ahLst/>
            <a:cxnLst/>
            <a:rect l="l" t="t" r="r" b="b"/>
            <a:pathLst>
              <a:path w="67309" h="79375">
                <a:moveTo>
                  <a:pt x="66735" y="0"/>
                </a:moveTo>
                <a:lnTo>
                  <a:pt x="0" y="39595"/>
                </a:lnTo>
                <a:lnTo>
                  <a:pt x="66735" y="79190"/>
                </a:lnTo>
                <a:lnTo>
                  <a:pt x="60846" y="59799"/>
                </a:lnTo>
                <a:lnTo>
                  <a:pt x="58884" y="39587"/>
                </a:lnTo>
                <a:lnTo>
                  <a:pt x="60846" y="19379"/>
                </a:lnTo>
                <a:lnTo>
                  <a:pt x="66735" y="0"/>
                </a:lnTo>
                <a:close/>
              </a:path>
            </a:pathLst>
          </a:custGeom>
          <a:solidFill>
            <a:srgbClr val="000000"/>
          </a:solidFill>
        </p:spPr>
        <p:txBody>
          <a:bodyPr wrap="square" lIns="0" tIns="0" rIns="0" bIns="0" rtlCol="0"/>
          <a:lstStyle/>
          <a:p>
            <a:endParaRPr/>
          </a:p>
        </p:txBody>
      </p:sp>
      <p:sp>
        <p:nvSpPr>
          <p:cNvPr id="93" name="object 93"/>
          <p:cNvSpPr/>
          <p:nvPr/>
        </p:nvSpPr>
        <p:spPr>
          <a:xfrm>
            <a:off x="9282338" y="3955309"/>
            <a:ext cx="67310" cy="79375"/>
          </a:xfrm>
          <a:custGeom>
            <a:avLst/>
            <a:gdLst/>
            <a:ahLst/>
            <a:cxnLst/>
            <a:rect l="l" t="t" r="r" b="b"/>
            <a:pathLst>
              <a:path w="67309" h="79375">
                <a:moveTo>
                  <a:pt x="0" y="0"/>
                </a:moveTo>
                <a:lnTo>
                  <a:pt x="5980" y="19379"/>
                </a:lnTo>
                <a:lnTo>
                  <a:pt x="7973" y="39595"/>
                </a:lnTo>
                <a:lnTo>
                  <a:pt x="5980" y="59799"/>
                </a:lnTo>
                <a:lnTo>
                  <a:pt x="0" y="79190"/>
                </a:lnTo>
                <a:lnTo>
                  <a:pt x="66735" y="39595"/>
                </a:lnTo>
                <a:lnTo>
                  <a:pt x="0" y="0"/>
                </a:lnTo>
                <a:close/>
              </a:path>
            </a:pathLst>
          </a:custGeom>
          <a:solidFill>
            <a:srgbClr val="000000"/>
          </a:solidFill>
        </p:spPr>
        <p:txBody>
          <a:bodyPr wrap="square" lIns="0" tIns="0" rIns="0" bIns="0" rtlCol="0"/>
          <a:lstStyle/>
          <a:p>
            <a:endParaRPr/>
          </a:p>
        </p:txBody>
      </p:sp>
      <p:sp>
        <p:nvSpPr>
          <p:cNvPr id="94" name="object 94"/>
          <p:cNvSpPr txBox="1"/>
          <p:nvPr/>
        </p:nvSpPr>
        <p:spPr>
          <a:xfrm>
            <a:off x="8537351" y="3915540"/>
            <a:ext cx="418465" cy="143510"/>
          </a:xfrm>
          <a:prstGeom prst="rect">
            <a:avLst/>
          </a:prstGeom>
        </p:spPr>
        <p:txBody>
          <a:bodyPr vert="horz" wrap="square" lIns="0" tIns="0" rIns="0" bIns="0" rtlCol="0">
            <a:spAutoFit/>
          </a:bodyPr>
          <a:lstStyle/>
          <a:p>
            <a:pPr marL="12700"/>
            <a:r>
              <a:rPr sz="900" spc="-130" dirty="0">
                <a:latin typeface="宋体"/>
                <a:cs typeface="宋体"/>
              </a:rPr>
              <a:t>行为阶段</a:t>
            </a:r>
            <a:endParaRPr sz="900">
              <a:latin typeface="宋体"/>
              <a:cs typeface="宋体"/>
            </a:endParaRPr>
          </a:p>
        </p:txBody>
      </p:sp>
      <p:sp>
        <p:nvSpPr>
          <p:cNvPr id="95" name="object 95"/>
          <p:cNvSpPr/>
          <p:nvPr/>
        </p:nvSpPr>
        <p:spPr>
          <a:xfrm>
            <a:off x="1930668" y="4104936"/>
            <a:ext cx="93345" cy="220345"/>
          </a:xfrm>
          <a:custGeom>
            <a:avLst/>
            <a:gdLst/>
            <a:ahLst/>
            <a:cxnLst/>
            <a:rect l="l" t="t" r="r" b="b"/>
            <a:pathLst>
              <a:path w="93345" h="220345">
                <a:moveTo>
                  <a:pt x="0" y="0"/>
                </a:moveTo>
                <a:lnTo>
                  <a:pt x="92742" y="220072"/>
                </a:lnTo>
                <a:lnTo>
                  <a:pt x="92742" y="220072"/>
                </a:lnTo>
              </a:path>
            </a:pathLst>
          </a:custGeom>
          <a:ln w="4035">
            <a:solidFill>
              <a:srgbClr val="000000"/>
            </a:solidFill>
          </a:ln>
        </p:spPr>
        <p:txBody>
          <a:bodyPr wrap="square" lIns="0" tIns="0" rIns="0" bIns="0" rtlCol="0"/>
          <a:lstStyle/>
          <a:p>
            <a:endParaRPr/>
          </a:p>
        </p:txBody>
      </p:sp>
      <p:sp>
        <p:nvSpPr>
          <p:cNvPr id="96" name="object 96"/>
          <p:cNvSpPr/>
          <p:nvPr/>
        </p:nvSpPr>
        <p:spPr>
          <a:xfrm>
            <a:off x="3043445" y="4104936"/>
            <a:ext cx="93345" cy="220345"/>
          </a:xfrm>
          <a:custGeom>
            <a:avLst/>
            <a:gdLst/>
            <a:ahLst/>
            <a:cxnLst/>
            <a:rect l="l" t="t" r="r" b="b"/>
            <a:pathLst>
              <a:path w="93344" h="220345">
                <a:moveTo>
                  <a:pt x="92725" y="0"/>
                </a:moveTo>
                <a:lnTo>
                  <a:pt x="0" y="220072"/>
                </a:lnTo>
                <a:lnTo>
                  <a:pt x="0" y="220072"/>
                </a:lnTo>
              </a:path>
            </a:pathLst>
          </a:custGeom>
          <a:ln w="4035">
            <a:solidFill>
              <a:srgbClr val="000000"/>
            </a:solidFill>
          </a:ln>
        </p:spPr>
        <p:txBody>
          <a:bodyPr wrap="square" lIns="0" tIns="0" rIns="0" bIns="0" rtlCol="0"/>
          <a:lstStyle/>
          <a:p>
            <a:endParaRPr/>
          </a:p>
        </p:txBody>
      </p:sp>
      <p:sp>
        <p:nvSpPr>
          <p:cNvPr id="97" name="object 97"/>
          <p:cNvSpPr/>
          <p:nvPr/>
        </p:nvSpPr>
        <p:spPr>
          <a:xfrm>
            <a:off x="2729708" y="4325008"/>
            <a:ext cx="314325" cy="0"/>
          </a:xfrm>
          <a:custGeom>
            <a:avLst/>
            <a:gdLst/>
            <a:ahLst/>
            <a:cxnLst/>
            <a:rect l="l" t="t" r="r" b="b"/>
            <a:pathLst>
              <a:path w="314325">
                <a:moveTo>
                  <a:pt x="0" y="0"/>
                </a:moveTo>
                <a:lnTo>
                  <a:pt x="313737" y="0"/>
                </a:lnTo>
              </a:path>
            </a:pathLst>
          </a:custGeom>
          <a:ln w="4657">
            <a:solidFill>
              <a:srgbClr val="000000"/>
            </a:solidFill>
          </a:ln>
        </p:spPr>
        <p:txBody>
          <a:bodyPr wrap="square" lIns="0" tIns="0" rIns="0" bIns="0" rtlCol="0"/>
          <a:lstStyle/>
          <a:p>
            <a:endParaRPr/>
          </a:p>
        </p:txBody>
      </p:sp>
      <p:sp>
        <p:nvSpPr>
          <p:cNvPr id="98" name="object 98"/>
          <p:cNvSpPr/>
          <p:nvPr/>
        </p:nvSpPr>
        <p:spPr>
          <a:xfrm>
            <a:off x="2023411" y="4325008"/>
            <a:ext cx="314325" cy="0"/>
          </a:xfrm>
          <a:custGeom>
            <a:avLst/>
            <a:gdLst/>
            <a:ahLst/>
            <a:cxnLst/>
            <a:rect l="l" t="t" r="r" b="b"/>
            <a:pathLst>
              <a:path w="314325">
                <a:moveTo>
                  <a:pt x="0" y="0"/>
                </a:moveTo>
                <a:lnTo>
                  <a:pt x="313737" y="0"/>
                </a:lnTo>
              </a:path>
            </a:pathLst>
          </a:custGeom>
          <a:ln w="4657">
            <a:solidFill>
              <a:srgbClr val="000000"/>
            </a:solidFill>
          </a:ln>
        </p:spPr>
        <p:txBody>
          <a:bodyPr wrap="square" lIns="0" tIns="0" rIns="0" bIns="0" rtlCol="0"/>
          <a:lstStyle/>
          <a:p>
            <a:endParaRPr/>
          </a:p>
        </p:txBody>
      </p:sp>
      <p:sp>
        <p:nvSpPr>
          <p:cNvPr id="99" name="object 99"/>
          <p:cNvSpPr txBox="1"/>
          <p:nvPr/>
        </p:nvSpPr>
        <p:spPr>
          <a:xfrm>
            <a:off x="2324448" y="4245652"/>
            <a:ext cx="418465" cy="143510"/>
          </a:xfrm>
          <a:prstGeom prst="rect">
            <a:avLst/>
          </a:prstGeom>
        </p:spPr>
        <p:txBody>
          <a:bodyPr vert="horz" wrap="square" lIns="0" tIns="0" rIns="0" bIns="0" rtlCol="0">
            <a:spAutoFit/>
          </a:bodyPr>
          <a:lstStyle/>
          <a:p>
            <a:pPr marL="12700"/>
            <a:r>
              <a:rPr sz="900" spc="-130" dirty="0">
                <a:latin typeface="宋体"/>
                <a:cs typeface="宋体"/>
              </a:rPr>
              <a:t>组织层面</a:t>
            </a:r>
            <a:endParaRPr sz="900">
              <a:latin typeface="宋体"/>
              <a:cs typeface="宋体"/>
            </a:endParaRPr>
          </a:p>
        </p:txBody>
      </p:sp>
      <p:sp>
        <p:nvSpPr>
          <p:cNvPr id="100" name="object 100"/>
          <p:cNvSpPr/>
          <p:nvPr/>
        </p:nvSpPr>
        <p:spPr>
          <a:xfrm>
            <a:off x="3136171" y="4104936"/>
            <a:ext cx="93345" cy="220345"/>
          </a:xfrm>
          <a:custGeom>
            <a:avLst/>
            <a:gdLst/>
            <a:ahLst/>
            <a:cxnLst/>
            <a:rect l="l" t="t" r="r" b="b"/>
            <a:pathLst>
              <a:path w="93344" h="220345">
                <a:moveTo>
                  <a:pt x="0" y="0"/>
                </a:moveTo>
                <a:lnTo>
                  <a:pt x="92725" y="220072"/>
                </a:lnTo>
                <a:lnTo>
                  <a:pt x="92725" y="220072"/>
                </a:lnTo>
              </a:path>
            </a:pathLst>
          </a:custGeom>
          <a:ln w="4035">
            <a:solidFill>
              <a:srgbClr val="000000"/>
            </a:solidFill>
          </a:ln>
        </p:spPr>
        <p:txBody>
          <a:bodyPr wrap="square" lIns="0" tIns="0" rIns="0" bIns="0" rtlCol="0"/>
          <a:lstStyle/>
          <a:p>
            <a:endParaRPr/>
          </a:p>
        </p:txBody>
      </p:sp>
      <p:sp>
        <p:nvSpPr>
          <p:cNvPr id="101" name="object 101"/>
          <p:cNvSpPr/>
          <p:nvPr/>
        </p:nvSpPr>
        <p:spPr>
          <a:xfrm>
            <a:off x="9256332" y="4104936"/>
            <a:ext cx="93345" cy="220345"/>
          </a:xfrm>
          <a:custGeom>
            <a:avLst/>
            <a:gdLst/>
            <a:ahLst/>
            <a:cxnLst/>
            <a:rect l="l" t="t" r="r" b="b"/>
            <a:pathLst>
              <a:path w="93345" h="220345">
                <a:moveTo>
                  <a:pt x="92742" y="0"/>
                </a:moveTo>
                <a:lnTo>
                  <a:pt x="0" y="220072"/>
                </a:lnTo>
                <a:lnTo>
                  <a:pt x="0" y="220072"/>
                </a:lnTo>
              </a:path>
            </a:pathLst>
          </a:custGeom>
          <a:ln w="4035">
            <a:solidFill>
              <a:srgbClr val="000000"/>
            </a:solidFill>
          </a:ln>
        </p:spPr>
        <p:txBody>
          <a:bodyPr wrap="square" lIns="0" tIns="0" rIns="0" bIns="0" rtlCol="0"/>
          <a:lstStyle/>
          <a:p>
            <a:endParaRPr/>
          </a:p>
        </p:txBody>
      </p:sp>
      <p:sp>
        <p:nvSpPr>
          <p:cNvPr id="102" name="object 102"/>
          <p:cNvSpPr/>
          <p:nvPr/>
        </p:nvSpPr>
        <p:spPr>
          <a:xfrm>
            <a:off x="6537018" y="4325008"/>
            <a:ext cx="2719705" cy="0"/>
          </a:xfrm>
          <a:custGeom>
            <a:avLst/>
            <a:gdLst/>
            <a:ahLst/>
            <a:cxnLst/>
            <a:rect l="l" t="t" r="r" b="b"/>
            <a:pathLst>
              <a:path w="2719704">
                <a:moveTo>
                  <a:pt x="0" y="0"/>
                </a:moveTo>
                <a:lnTo>
                  <a:pt x="2719313" y="0"/>
                </a:lnTo>
              </a:path>
            </a:pathLst>
          </a:custGeom>
          <a:ln w="4657">
            <a:solidFill>
              <a:srgbClr val="000000"/>
            </a:solidFill>
          </a:ln>
        </p:spPr>
        <p:txBody>
          <a:bodyPr wrap="square" lIns="0" tIns="0" rIns="0" bIns="0" rtlCol="0"/>
          <a:lstStyle/>
          <a:p>
            <a:endParaRPr/>
          </a:p>
        </p:txBody>
      </p:sp>
      <p:sp>
        <p:nvSpPr>
          <p:cNvPr id="103" name="object 103"/>
          <p:cNvSpPr/>
          <p:nvPr/>
        </p:nvSpPr>
        <p:spPr>
          <a:xfrm>
            <a:off x="3228897" y="4325008"/>
            <a:ext cx="2719705" cy="0"/>
          </a:xfrm>
          <a:custGeom>
            <a:avLst/>
            <a:gdLst/>
            <a:ahLst/>
            <a:cxnLst/>
            <a:rect l="l" t="t" r="r" b="b"/>
            <a:pathLst>
              <a:path w="2719704">
                <a:moveTo>
                  <a:pt x="0" y="0"/>
                </a:moveTo>
                <a:lnTo>
                  <a:pt x="2719296" y="0"/>
                </a:lnTo>
              </a:path>
            </a:pathLst>
          </a:custGeom>
          <a:ln w="4657">
            <a:solidFill>
              <a:srgbClr val="000000"/>
            </a:solidFill>
          </a:ln>
        </p:spPr>
        <p:txBody>
          <a:bodyPr wrap="square" lIns="0" tIns="0" rIns="0" bIns="0" rtlCol="0"/>
          <a:lstStyle/>
          <a:p>
            <a:endParaRPr/>
          </a:p>
        </p:txBody>
      </p:sp>
      <p:sp>
        <p:nvSpPr>
          <p:cNvPr id="104" name="object 104"/>
          <p:cNvSpPr txBox="1"/>
          <p:nvPr/>
        </p:nvSpPr>
        <p:spPr>
          <a:xfrm>
            <a:off x="5935493" y="4245652"/>
            <a:ext cx="614680" cy="143510"/>
          </a:xfrm>
          <a:prstGeom prst="rect">
            <a:avLst/>
          </a:prstGeom>
        </p:spPr>
        <p:txBody>
          <a:bodyPr vert="horz" wrap="square" lIns="0" tIns="0" rIns="0" bIns="0" rtlCol="0">
            <a:spAutoFit/>
          </a:bodyPr>
          <a:lstStyle/>
          <a:p>
            <a:pPr marL="12700"/>
            <a:r>
              <a:rPr sz="900" spc="-130" dirty="0">
                <a:latin typeface="宋体"/>
                <a:cs typeface="宋体"/>
              </a:rPr>
              <a:t>受众个体层面</a:t>
            </a:r>
            <a:endParaRPr sz="900">
              <a:latin typeface="宋体"/>
              <a:cs typeface="宋体"/>
            </a:endParaRPr>
          </a:p>
        </p:txBody>
      </p:sp>
      <p:sp>
        <p:nvSpPr>
          <p:cNvPr id="105" name="object 105"/>
          <p:cNvSpPr/>
          <p:nvPr/>
        </p:nvSpPr>
        <p:spPr>
          <a:xfrm>
            <a:off x="9349074" y="4104936"/>
            <a:ext cx="71755" cy="220345"/>
          </a:xfrm>
          <a:custGeom>
            <a:avLst/>
            <a:gdLst/>
            <a:ahLst/>
            <a:cxnLst/>
            <a:rect l="l" t="t" r="r" b="b"/>
            <a:pathLst>
              <a:path w="71754" h="220345">
                <a:moveTo>
                  <a:pt x="0" y="0"/>
                </a:moveTo>
                <a:lnTo>
                  <a:pt x="71315" y="220072"/>
                </a:lnTo>
                <a:lnTo>
                  <a:pt x="71315" y="220072"/>
                </a:lnTo>
              </a:path>
            </a:pathLst>
          </a:custGeom>
          <a:ln w="3994">
            <a:solidFill>
              <a:srgbClr val="000000"/>
            </a:solidFill>
          </a:ln>
        </p:spPr>
        <p:txBody>
          <a:bodyPr wrap="square" lIns="0" tIns="0" rIns="0" bIns="0" rtlCol="0"/>
          <a:lstStyle/>
          <a:p>
            <a:endParaRPr/>
          </a:p>
        </p:txBody>
      </p:sp>
      <p:sp>
        <p:nvSpPr>
          <p:cNvPr id="106" name="object 106"/>
          <p:cNvSpPr/>
          <p:nvPr/>
        </p:nvSpPr>
        <p:spPr>
          <a:xfrm>
            <a:off x="10205182" y="4104936"/>
            <a:ext cx="71755" cy="220345"/>
          </a:xfrm>
          <a:custGeom>
            <a:avLst/>
            <a:gdLst/>
            <a:ahLst/>
            <a:cxnLst/>
            <a:rect l="l" t="t" r="r" b="b"/>
            <a:pathLst>
              <a:path w="71754" h="220345">
                <a:moveTo>
                  <a:pt x="71315" y="0"/>
                </a:moveTo>
                <a:lnTo>
                  <a:pt x="0" y="220072"/>
                </a:lnTo>
                <a:lnTo>
                  <a:pt x="0" y="220072"/>
                </a:lnTo>
              </a:path>
            </a:pathLst>
          </a:custGeom>
          <a:ln w="3994">
            <a:solidFill>
              <a:srgbClr val="000000"/>
            </a:solidFill>
          </a:ln>
        </p:spPr>
        <p:txBody>
          <a:bodyPr wrap="square" lIns="0" tIns="0" rIns="0" bIns="0" rtlCol="0"/>
          <a:lstStyle/>
          <a:p>
            <a:endParaRPr/>
          </a:p>
        </p:txBody>
      </p:sp>
      <p:sp>
        <p:nvSpPr>
          <p:cNvPr id="107" name="object 107"/>
          <p:cNvSpPr/>
          <p:nvPr/>
        </p:nvSpPr>
        <p:spPr>
          <a:xfrm>
            <a:off x="10009066" y="4325008"/>
            <a:ext cx="196215" cy="0"/>
          </a:xfrm>
          <a:custGeom>
            <a:avLst/>
            <a:gdLst/>
            <a:ahLst/>
            <a:cxnLst/>
            <a:rect l="l" t="t" r="r" b="b"/>
            <a:pathLst>
              <a:path w="196215">
                <a:moveTo>
                  <a:pt x="0" y="0"/>
                </a:moveTo>
                <a:lnTo>
                  <a:pt x="196116" y="0"/>
                </a:lnTo>
              </a:path>
            </a:pathLst>
          </a:custGeom>
          <a:ln w="4657">
            <a:solidFill>
              <a:srgbClr val="000000"/>
            </a:solidFill>
          </a:ln>
        </p:spPr>
        <p:txBody>
          <a:bodyPr wrap="square" lIns="0" tIns="0" rIns="0" bIns="0" rtlCol="0"/>
          <a:lstStyle/>
          <a:p>
            <a:endParaRPr/>
          </a:p>
        </p:txBody>
      </p:sp>
      <p:sp>
        <p:nvSpPr>
          <p:cNvPr id="108" name="object 108"/>
          <p:cNvSpPr/>
          <p:nvPr/>
        </p:nvSpPr>
        <p:spPr>
          <a:xfrm>
            <a:off x="9420389" y="4325008"/>
            <a:ext cx="196215" cy="0"/>
          </a:xfrm>
          <a:custGeom>
            <a:avLst/>
            <a:gdLst/>
            <a:ahLst/>
            <a:cxnLst/>
            <a:rect l="l" t="t" r="r" b="b"/>
            <a:pathLst>
              <a:path w="196215">
                <a:moveTo>
                  <a:pt x="0" y="0"/>
                </a:moveTo>
                <a:lnTo>
                  <a:pt x="196116" y="0"/>
                </a:lnTo>
              </a:path>
            </a:pathLst>
          </a:custGeom>
          <a:ln w="4657">
            <a:solidFill>
              <a:srgbClr val="000000"/>
            </a:solidFill>
          </a:ln>
        </p:spPr>
        <p:txBody>
          <a:bodyPr wrap="square" lIns="0" tIns="0" rIns="0" bIns="0" rtlCol="0"/>
          <a:lstStyle/>
          <a:p>
            <a:endParaRPr/>
          </a:p>
        </p:txBody>
      </p:sp>
      <p:sp>
        <p:nvSpPr>
          <p:cNvPr id="109" name="object 109"/>
          <p:cNvSpPr txBox="1"/>
          <p:nvPr/>
        </p:nvSpPr>
        <p:spPr>
          <a:xfrm>
            <a:off x="9603806" y="4245652"/>
            <a:ext cx="418465" cy="143510"/>
          </a:xfrm>
          <a:prstGeom prst="rect">
            <a:avLst/>
          </a:prstGeom>
        </p:spPr>
        <p:txBody>
          <a:bodyPr vert="horz" wrap="square" lIns="0" tIns="0" rIns="0" bIns="0" rtlCol="0">
            <a:spAutoFit/>
          </a:bodyPr>
          <a:lstStyle/>
          <a:p>
            <a:pPr marL="12700"/>
            <a:r>
              <a:rPr sz="900" spc="-130" dirty="0">
                <a:latin typeface="宋体"/>
                <a:cs typeface="宋体"/>
              </a:rPr>
              <a:t>组织层面</a:t>
            </a:r>
            <a:endParaRPr sz="900">
              <a:latin typeface="宋体"/>
              <a:cs typeface="宋体"/>
            </a:endParaRPr>
          </a:p>
        </p:txBody>
      </p:sp>
      <p:sp>
        <p:nvSpPr>
          <p:cNvPr id="111" name="object 11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2" name="object 112"/>
          <p:cNvSpPr txBox="1"/>
          <p:nvPr/>
        </p:nvSpPr>
        <p:spPr>
          <a:xfrm>
            <a:off x="2574442" y="6355934"/>
            <a:ext cx="6579870" cy="256480"/>
          </a:xfrm>
          <a:prstGeom prst="rect">
            <a:avLst/>
          </a:prstGeom>
        </p:spPr>
        <p:txBody>
          <a:bodyPr vert="horz" wrap="square" lIns="0" tIns="0" rIns="0" bIns="0" rtlCol="0">
            <a:spAutoFit/>
          </a:bodyPr>
          <a:lstStyle/>
          <a:p>
            <a:pPr marL="12700">
              <a:lnSpc>
                <a:spcPts val="2005"/>
              </a:lnSpc>
            </a:pPr>
            <a:r>
              <a:rPr dirty="0">
                <a:solidFill>
                  <a:srgbClr val="006FC0"/>
                </a:solidFill>
                <a:latin typeface="宋体"/>
                <a:cs typeface="宋体"/>
              </a:rPr>
              <a:t>来源：王秉</a:t>
            </a:r>
            <a:r>
              <a:rPr dirty="0">
                <a:solidFill>
                  <a:srgbClr val="006FC0"/>
                </a:solidFill>
                <a:latin typeface="Calibri"/>
                <a:cs typeface="Calibri"/>
              </a:rPr>
              <a:t>, </a:t>
            </a:r>
            <a:r>
              <a:rPr dirty="0">
                <a:solidFill>
                  <a:srgbClr val="006FC0"/>
                </a:solidFill>
                <a:latin typeface="宋体"/>
                <a:cs typeface="宋体"/>
              </a:rPr>
              <a:t>吴超</a:t>
            </a:r>
            <a:r>
              <a:rPr spc="-540" dirty="0">
                <a:solidFill>
                  <a:srgbClr val="006FC0"/>
                </a:solidFill>
                <a:latin typeface="宋体"/>
                <a:cs typeface="宋体"/>
              </a:rPr>
              <a:t> </a:t>
            </a:r>
            <a:r>
              <a:rPr dirty="0">
                <a:solidFill>
                  <a:srgbClr val="006FC0"/>
                </a:solidFill>
                <a:latin typeface="宋体"/>
                <a:cs typeface="宋体"/>
              </a:rPr>
              <a:t>著</a:t>
            </a:r>
            <a:r>
              <a:rPr dirty="0">
                <a:solidFill>
                  <a:srgbClr val="006FC0"/>
                </a:solidFill>
                <a:latin typeface="Calibri"/>
                <a:cs typeface="Calibri"/>
              </a:rPr>
              <a:t>. </a:t>
            </a:r>
            <a:r>
              <a:rPr spc="-5" dirty="0">
                <a:solidFill>
                  <a:srgbClr val="006FC0"/>
                </a:solidFill>
                <a:latin typeface="宋体"/>
                <a:cs typeface="宋体"/>
              </a:rPr>
              <a:t>安全文化学</a:t>
            </a:r>
            <a:r>
              <a:rPr spc="-5" dirty="0">
                <a:solidFill>
                  <a:srgbClr val="006FC0"/>
                </a:solidFill>
                <a:latin typeface="Calibri"/>
                <a:cs typeface="Calibri"/>
              </a:rPr>
              <a:t>[M]. </a:t>
            </a:r>
            <a:r>
              <a:rPr dirty="0">
                <a:solidFill>
                  <a:srgbClr val="006FC0"/>
                </a:solidFill>
                <a:latin typeface="宋体"/>
                <a:cs typeface="宋体"/>
              </a:rPr>
              <a:t>北京</a:t>
            </a:r>
            <a:r>
              <a:rPr dirty="0">
                <a:solidFill>
                  <a:srgbClr val="006FC0"/>
                </a:solidFill>
                <a:latin typeface="Calibri"/>
                <a:cs typeface="Calibri"/>
              </a:rPr>
              <a:t>:</a:t>
            </a:r>
            <a:r>
              <a:rPr dirty="0">
                <a:solidFill>
                  <a:srgbClr val="006FC0"/>
                </a:solidFill>
                <a:latin typeface="宋体"/>
                <a:cs typeface="宋体"/>
              </a:rPr>
              <a:t>化学工业出版社</a:t>
            </a:r>
            <a:r>
              <a:rPr dirty="0">
                <a:solidFill>
                  <a:srgbClr val="006FC0"/>
                </a:solidFill>
                <a:latin typeface="Calibri"/>
                <a:cs typeface="Calibri"/>
              </a:rPr>
              <a:t>, 2018.1</a:t>
            </a:r>
            <a:endParaRPr>
              <a:latin typeface="Calibri"/>
              <a:cs typeface="Calibri"/>
            </a:endParaRPr>
          </a:p>
        </p:txBody>
      </p:sp>
      <p:sp>
        <p:nvSpPr>
          <p:cNvPr id="113" name="文本框 1"/>
          <p:cNvSpPr txBox="1">
            <a:spLocks noChangeArrowheads="1"/>
          </p:cNvSpPr>
          <p:nvPr/>
        </p:nvSpPr>
        <p:spPr bwMode="auto">
          <a:xfrm>
            <a:off x="758415" y="300084"/>
            <a:ext cx="650690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受众处理安全文化符号信息的过程模型</a:t>
            </a:r>
          </a:p>
        </p:txBody>
      </p:sp>
    </p:spTree>
    <p:extLst>
      <p:ext uri="{BB962C8B-B14F-4D97-AF65-F5344CB8AC3E}">
        <p14:creationId xmlns:p14="http://schemas.microsoft.com/office/powerpoint/2010/main" val="2105145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28336" y="2152502"/>
            <a:ext cx="5948045" cy="1237615"/>
          </a:xfrm>
          <a:custGeom>
            <a:avLst/>
            <a:gdLst/>
            <a:ahLst/>
            <a:cxnLst/>
            <a:rect l="l" t="t" r="r" b="b"/>
            <a:pathLst>
              <a:path w="5948045" h="1237614">
                <a:moveTo>
                  <a:pt x="5709704" y="1237075"/>
                </a:moveTo>
                <a:lnTo>
                  <a:pt x="5748261" y="1232449"/>
                </a:lnTo>
                <a:lnTo>
                  <a:pt x="5784845" y="1219055"/>
                </a:lnTo>
                <a:lnTo>
                  <a:pt x="5818966" y="1197622"/>
                </a:lnTo>
                <a:lnTo>
                  <a:pt x="5850132" y="1168877"/>
                </a:lnTo>
                <a:lnTo>
                  <a:pt x="5877852" y="1133548"/>
                </a:lnTo>
                <a:lnTo>
                  <a:pt x="5901633" y="1092364"/>
                </a:lnTo>
                <a:lnTo>
                  <a:pt x="5920986" y="1046052"/>
                </a:lnTo>
                <a:lnTo>
                  <a:pt x="5935418" y="995340"/>
                </a:lnTo>
                <a:lnTo>
                  <a:pt x="5944437" y="940956"/>
                </a:lnTo>
                <a:lnTo>
                  <a:pt x="5947553" y="883629"/>
                </a:lnTo>
                <a:lnTo>
                  <a:pt x="5947553" y="353446"/>
                </a:lnTo>
                <a:lnTo>
                  <a:pt x="5944437" y="296112"/>
                </a:lnTo>
                <a:lnTo>
                  <a:pt x="5935418" y="241725"/>
                </a:lnTo>
                <a:lnTo>
                  <a:pt x="5920986" y="191012"/>
                </a:lnTo>
                <a:lnTo>
                  <a:pt x="5901633" y="144700"/>
                </a:lnTo>
                <a:lnTo>
                  <a:pt x="5877852" y="103517"/>
                </a:lnTo>
                <a:lnTo>
                  <a:pt x="5850132" y="68191"/>
                </a:lnTo>
                <a:lnTo>
                  <a:pt x="5818966" y="39448"/>
                </a:lnTo>
                <a:lnTo>
                  <a:pt x="5784845" y="18017"/>
                </a:lnTo>
                <a:lnTo>
                  <a:pt x="5748261" y="4625"/>
                </a:lnTo>
                <a:lnTo>
                  <a:pt x="5709704" y="0"/>
                </a:lnTo>
                <a:lnTo>
                  <a:pt x="237848" y="0"/>
                </a:lnTo>
                <a:lnTo>
                  <a:pt x="199251" y="4625"/>
                </a:lnTo>
                <a:lnTo>
                  <a:pt x="162643" y="18017"/>
                </a:lnTo>
                <a:lnTo>
                  <a:pt x="128512" y="39448"/>
                </a:lnTo>
                <a:lnTo>
                  <a:pt x="97348" y="68191"/>
                </a:lnTo>
                <a:lnTo>
                  <a:pt x="69638" y="103517"/>
                </a:lnTo>
                <a:lnTo>
                  <a:pt x="45871" y="144700"/>
                </a:lnTo>
                <a:lnTo>
                  <a:pt x="26535" y="191012"/>
                </a:lnTo>
                <a:lnTo>
                  <a:pt x="12119" y="241725"/>
                </a:lnTo>
                <a:lnTo>
                  <a:pt x="3111" y="296112"/>
                </a:lnTo>
                <a:lnTo>
                  <a:pt x="0" y="353446"/>
                </a:lnTo>
                <a:lnTo>
                  <a:pt x="0" y="883629"/>
                </a:lnTo>
                <a:lnTo>
                  <a:pt x="3111" y="940956"/>
                </a:lnTo>
                <a:lnTo>
                  <a:pt x="12119" y="995340"/>
                </a:lnTo>
                <a:lnTo>
                  <a:pt x="26535" y="1046052"/>
                </a:lnTo>
                <a:lnTo>
                  <a:pt x="45871" y="1092364"/>
                </a:lnTo>
                <a:lnTo>
                  <a:pt x="69638" y="1133548"/>
                </a:lnTo>
                <a:lnTo>
                  <a:pt x="97348" y="1168877"/>
                </a:lnTo>
                <a:lnTo>
                  <a:pt x="128512" y="1197622"/>
                </a:lnTo>
                <a:lnTo>
                  <a:pt x="162643" y="1219055"/>
                </a:lnTo>
                <a:lnTo>
                  <a:pt x="199251" y="1232449"/>
                </a:lnTo>
                <a:lnTo>
                  <a:pt x="237848" y="1237075"/>
                </a:lnTo>
                <a:lnTo>
                  <a:pt x="5709704" y="1237075"/>
                </a:lnTo>
                <a:close/>
              </a:path>
            </a:pathLst>
          </a:custGeom>
          <a:ln w="5903">
            <a:solidFill>
              <a:srgbClr val="000000"/>
            </a:solidFill>
            <a:prstDash val="dash"/>
          </a:ln>
        </p:spPr>
        <p:txBody>
          <a:bodyPr wrap="square" lIns="0" tIns="0" rIns="0" bIns="0" rtlCol="0"/>
          <a:lstStyle/>
          <a:p>
            <a:endParaRPr/>
          </a:p>
        </p:txBody>
      </p:sp>
      <p:sp>
        <p:nvSpPr>
          <p:cNvPr id="3" name="object 3"/>
          <p:cNvSpPr/>
          <p:nvPr/>
        </p:nvSpPr>
        <p:spPr>
          <a:xfrm>
            <a:off x="3447176" y="2505948"/>
            <a:ext cx="951865" cy="707390"/>
          </a:xfrm>
          <a:custGeom>
            <a:avLst/>
            <a:gdLst/>
            <a:ahLst/>
            <a:cxnLst/>
            <a:rect l="l" t="t" r="r" b="b"/>
            <a:pathLst>
              <a:path w="951864" h="707389">
                <a:moveTo>
                  <a:pt x="713713" y="706893"/>
                </a:moveTo>
                <a:lnTo>
                  <a:pt x="752314" y="702267"/>
                </a:lnTo>
                <a:lnTo>
                  <a:pt x="788935" y="688875"/>
                </a:lnTo>
                <a:lnTo>
                  <a:pt x="823084" y="667444"/>
                </a:lnTo>
                <a:lnTo>
                  <a:pt x="854272" y="638701"/>
                </a:lnTo>
                <a:lnTo>
                  <a:pt x="882007" y="603375"/>
                </a:lnTo>
                <a:lnTo>
                  <a:pt x="905799" y="562192"/>
                </a:lnTo>
                <a:lnTo>
                  <a:pt x="925157" y="515880"/>
                </a:lnTo>
                <a:lnTo>
                  <a:pt x="939592" y="465167"/>
                </a:lnTo>
                <a:lnTo>
                  <a:pt x="948613" y="410780"/>
                </a:lnTo>
                <a:lnTo>
                  <a:pt x="951729" y="353446"/>
                </a:lnTo>
                <a:lnTo>
                  <a:pt x="948613" y="296112"/>
                </a:lnTo>
                <a:lnTo>
                  <a:pt x="939592" y="241725"/>
                </a:lnTo>
                <a:lnTo>
                  <a:pt x="925157" y="191012"/>
                </a:lnTo>
                <a:lnTo>
                  <a:pt x="905799" y="144700"/>
                </a:lnTo>
                <a:lnTo>
                  <a:pt x="882007" y="103517"/>
                </a:lnTo>
                <a:lnTo>
                  <a:pt x="854272" y="68191"/>
                </a:lnTo>
                <a:lnTo>
                  <a:pt x="823084" y="39448"/>
                </a:lnTo>
                <a:lnTo>
                  <a:pt x="788935" y="18017"/>
                </a:lnTo>
                <a:lnTo>
                  <a:pt x="752314" y="4625"/>
                </a:lnTo>
                <a:lnTo>
                  <a:pt x="713713" y="0"/>
                </a:lnTo>
                <a:lnTo>
                  <a:pt x="238016" y="0"/>
                </a:lnTo>
                <a:lnTo>
                  <a:pt x="199414" y="4625"/>
                </a:lnTo>
                <a:lnTo>
                  <a:pt x="162793" y="18017"/>
                </a:lnTo>
                <a:lnTo>
                  <a:pt x="128644" y="39448"/>
                </a:lnTo>
                <a:lnTo>
                  <a:pt x="97457" y="68191"/>
                </a:lnTo>
                <a:lnTo>
                  <a:pt x="69722" y="103517"/>
                </a:lnTo>
                <a:lnTo>
                  <a:pt x="45930" y="144700"/>
                </a:lnTo>
                <a:lnTo>
                  <a:pt x="26571" y="191012"/>
                </a:lnTo>
                <a:lnTo>
                  <a:pt x="12136" y="241725"/>
                </a:lnTo>
                <a:lnTo>
                  <a:pt x="3115" y="296112"/>
                </a:lnTo>
                <a:lnTo>
                  <a:pt x="0" y="353446"/>
                </a:lnTo>
                <a:lnTo>
                  <a:pt x="3115" y="410780"/>
                </a:lnTo>
                <a:lnTo>
                  <a:pt x="12136" y="465167"/>
                </a:lnTo>
                <a:lnTo>
                  <a:pt x="26571" y="515880"/>
                </a:lnTo>
                <a:lnTo>
                  <a:pt x="45930" y="562192"/>
                </a:lnTo>
                <a:lnTo>
                  <a:pt x="69722" y="603375"/>
                </a:lnTo>
                <a:lnTo>
                  <a:pt x="97457" y="638701"/>
                </a:lnTo>
                <a:lnTo>
                  <a:pt x="128644" y="667444"/>
                </a:lnTo>
                <a:lnTo>
                  <a:pt x="162793" y="688875"/>
                </a:lnTo>
                <a:lnTo>
                  <a:pt x="199414" y="702267"/>
                </a:lnTo>
                <a:lnTo>
                  <a:pt x="238016" y="706893"/>
                </a:lnTo>
                <a:lnTo>
                  <a:pt x="713713" y="706893"/>
                </a:lnTo>
                <a:close/>
              </a:path>
            </a:pathLst>
          </a:custGeom>
          <a:ln w="5289">
            <a:solidFill>
              <a:srgbClr val="000000"/>
            </a:solidFill>
          </a:ln>
        </p:spPr>
        <p:txBody>
          <a:bodyPr wrap="square" lIns="0" tIns="0" rIns="0" bIns="0" rtlCol="0"/>
          <a:lstStyle/>
          <a:p>
            <a:endParaRPr/>
          </a:p>
        </p:txBody>
      </p:sp>
      <p:sp>
        <p:nvSpPr>
          <p:cNvPr id="4" name="object 4"/>
          <p:cNvSpPr txBox="1"/>
          <p:nvPr/>
        </p:nvSpPr>
        <p:spPr>
          <a:xfrm>
            <a:off x="3574633" y="2602693"/>
            <a:ext cx="697230" cy="477520"/>
          </a:xfrm>
          <a:prstGeom prst="rect">
            <a:avLst/>
          </a:prstGeom>
        </p:spPr>
        <p:txBody>
          <a:bodyPr vert="horz" wrap="square" lIns="0" tIns="0" rIns="0" bIns="0" rtlCol="0">
            <a:spAutoFit/>
          </a:bodyPr>
          <a:lstStyle/>
          <a:p>
            <a:pPr algn="ctr">
              <a:lnSpc>
                <a:spcPct val="100000"/>
              </a:lnSpc>
            </a:pPr>
            <a:r>
              <a:rPr sz="1550" spc="-495" dirty="0">
                <a:latin typeface="宋体"/>
                <a:cs typeface="宋体"/>
              </a:rPr>
              <a:t>准备阶段</a:t>
            </a:r>
            <a:endParaRPr sz="1550">
              <a:latin typeface="宋体"/>
              <a:cs typeface="宋体"/>
            </a:endParaRPr>
          </a:p>
          <a:p>
            <a:pPr algn="ctr">
              <a:spcBef>
                <a:spcPts val="25"/>
              </a:spcBef>
            </a:pPr>
            <a:r>
              <a:rPr sz="1550" spc="-495" dirty="0">
                <a:latin typeface="宋体"/>
                <a:cs typeface="宋体"/>
              </a:rPr>
              <a:t>（“显”）</a:t>
            </a:r>
            <a:endParaRPr sz="1550">
              <a:latin typeface="宋体"/>
              <a:cs typeface="宋体"/>
            </a:endParaRPr>
          </a:p>
        </p:txBody>
      </p:sp>
      <p:sp>
        <p:nvSpPr>
          <p:cNvPr id="5" name="object 5"/>
          <p:cNvSpPr/>
          <p:nvPr/>
        </p:nvSpPr>
        <p:spPr>
          <a:xfrm>
            <a:off x="4636754" y="2505948"/>
            <a:ext cx="951865" cy="707390"/>
          </a:xfrm>
          <a:custGeom>
            <a:avLst/>
            <a:gdLst/>
            <a:ahLst/>
            <a:cxnLst/>
            <a:rect l="l" t="t" r="r" b="b"/>
            <a:pathLst>
              <a:path w="951864" h="707389">
                <a:moveTo>
                  <a:pt x="713713" y="706893"/>
                </a:moveTo>
                <a:lnTo>
                  <a:pt x="752310" y="702267"/>
                </a:lnTo>
                <a:lnTo>
                  <a:pt x="788918" y="688875"/>
                </a:lnTo>
                <a:lnTo>
                  <a:pt x="823048" y="667444"/>
                </a:lnTo>
                <a:lnTo>
                  <a:pt x="854213" y="638701"/>
                </a:lnTo>
                <a:lnTo>
                  <a:pt x="881923" y="603375"/>
                </a:lnTo>
                <a:lnTo>
                  <a:pt x="905690" y="562192"/>
                </a:lnTo>
                <a:lnTo>
                  <a:pt x="925026" y="515880"/>
                </a:lnTo>
                <a:lnTo>
                  <a:pt x="939442" y="465167"/>
                </a:lnTo>
                <a:lnTo>
                  <a:pt x="948450" y="410780"/>
                </a:lnTo>
                <a:lnTo>
                  <a:pt x="951561" y="353446"/>
                </a:lnTo>
                <a:lnTo>
                  <a:pt x="948450" y="296112"/>
                </a:lnTo>
                <a:lnTo>
                  <a:pt x="939442" y="241725"/>
                </a:lnTo>
                <a:lnTo>
                  <a:pt x="925026" y="191012"/>
                </a:lnTo>
                <a:lnTo>
                  <a:pt x="905690" y="144700"/>
                </a:lnTo>
                <a:lnTo>
                  <a:pt x="881923" y="103517"/>
                </a:lnTo>
                <a:lnTo>
                  <a:pt x="854213" y="68191"/>
                </a:lnTo>
                <a:lnTo>
                  <a:pt x="823048" y="39448"/>
                </a:lnTo>
                <a:lnTo>
                  <a:pt x="788918" y="18017"/>
                </a:lnTo>
                <a:lnTo>
                  <a:pt x="752310" y="4625"/>
                </a:lnTo>
                <a:lnTo>
                  <a:pt x="713713" y="0"/>
                </a:lnTo>
                <a:lnTo>
                  <a:pt x="237848" y="0"/>
                </a:lnTo>
                <a:lnTo>
                  <a:pt x="199292" y="4625"/>
                </a:lnTo>
                <a:lnTo>
                  <a:pt x="162707" y="18017"/>
                </a:lnTo>
                <a:lnTo>
                  <a:pt x="128586" y="39448"/>
                </a:lnTo>
                <a:lnTo>
                  <a:pt x="97420" y="68191"/>
                </a:lnTo>
                <a:lnTo>
                  <a:pt x="69701" y="103517"/>
                </a:lnTo>
                <a:lnTo>
                  <a:pt x="45919" y="144700"/>
                </a:lnTo>
                <a:lnTo>
                  <a:pt x="26566" y="191012"/>
                </a:lnTo>
                <a:lnTo>
                  <a:pt x="12135" y="241725"/>
                </a:lnTo>
                <a:lnTo>
                  <a:pt x="3115" y="296112"/>
                </a:lnTo>
                <a:lnTo>
                  <a:pt x="0" y="353446"/>
                </a:lnTo>
                <a:lnTo>
                  <a:pt x="3115" y="410780"/>
                </a:lnTo>
                <a:lnTo>
                  <a:pt x="12135" y="465167"/>
                </a:lnTo>
                <a:lnTo>
                  <a:pt x="26566" y="515880"/>
                </a:lnTo>
                <a:lnTo>
                  <a:pt x="45919" y="562192"/>
                </a:lnTo>
                <a:lnTo>
                  <a:pt x="69701" y="603375"/>
                </a:lnTo>
                <a:lnTo>
                  <a:pt x="97420" y="638701"/>
                </a:lnTo>
                <a:lnTo>
                  <a:pt x="128586" y="667444"/>
                </a:lnTo>
                <a:lnTo>
                  <a:pt x="162707" y="688875"/>
                </a:lnTo>
                <a:lnTo>
                  <a:pt x="199292" y="702267"/>
                </a:lnTo>
                <a:lnTo>
                  <a:pt x="237848" y="706893"/>
                </a:lnTo>
                <a:lnTo>
                  <a:pt x="713713" y="706893"/>
                </a:lnTo>
                <a:close/>
              </a:path>
            </a:pathLst>
          </a:custGeom>
          <a:ln w="5289">
            <a:solidFill>
              <a:srgbClr val="000000"/>
            </a:solidFill>
          </a:ln>
        </p:spPr>
        <p:txBody>
          <a:bodyPr wrap="square" lIns="0" tIns="0" rIns="0" bIns="0" rtlCol="0"/>
          <a:lstStyle/>
          <a:p>
            <a:endParaRPr/>
          </a:p>
        </p:txBody>
      </p:sp>
      <p:sp>
        <p:nvSpPr>
          <p:cNvPr id="6" name="object 6"/>
          <p:cNvSpPr txBox="1"/>
          <p:nvPr/>
        </p:nvSpPr>
        <p:spPr>
          <a:xfrm>
            <a:off x="4764211" y="2602693"/>
            <a:ext cx="697230" cy="477520"/>
          </a:xfrm>
          <a:prstGeom prst="rect">
            <a:avLst/>
          </a:prstGeom>
        </p:spPr>
        <p:txBody>
          <a:bodyPr vert="horz" wrap="square" lIns="0" tIns="0" rIns="0" bIns="0" rtlCol="0">
            <a:spAutoFit/>
          </a:bodyPr>
          <a:lstStyle/>
          <a:p>
            <a:pPr algn="ctr">
              <a:lnSpc>
                <a:spcPct val="100000"/>
              </a:lnSpc>
            </a:pPr>
            <a:r>
              <a:rPr sz="1550" spc="-495" dirty="0">
                <a:latin typeface="宋体"/>
                <a:cs typeface="宋体"/>
              </a:rPr>
              <a:t>感知阶段</a:t>
            </a:r>
            <a:endParaRPr sz="1550">
              <a:latin typeface="宋体"/>
              <a:cs typeface="宋体"/>
            </a:endParaRPr>
          </a:p>
          <a:p>
            <a:pPr algn="ctr">
              <a:spcBef>
                <a:spcPts val="25"/>
              </a:spcBef>
            </a:pPr>
            <a:r>
              <a:rPr sz="1550" spc="-495" dirty="0">
                <a:latin typeface="宋体"/>
                <a:cs typeface="宋体"/>
              </a:rPr>
              <a:t>（“知”）</a:t>
            </a:r>
            <a:endParaRPr sz="1550">
              <a:latin typeface="宋体"/>
              <a:cs typeface="宋体"/>
            </a:endParaRPr>
          </a:p>
        </p:txBody>
      </p:sp>
      <p:sp>
        <p:nvSpPr>
          <p:cNvPr id="7" name="object 7"/>
          <p:cNvSpPr/>
          <p:nvPr/>
        </p:nvSpPr>
        <p:spPr>
          <a:xfrm>
            <a:off x="5826332" y="2505948"/>
            <a:ext cx="951865" cy="707390"/>
          </a:xfrm>
          <a:custGeom>
            <a:avLst/>
            <a:gdLst/>
            <a:ahLst/>
            <a:cxnLst/>
            <a:rect l="l" t="t" r="r" b="b"/>
            <a:pathLst>
              <a:path w="951864" h="707389">
                <a:moveTo>
                  <a:pt x="713713" y="706893"/>
                </a:moveTo>
                <a:lnTo>
                  <a:pt x="752269" y="702267"/>
                </a:lnTo>
                <a:lnTo>
                  <a:pt x="788853" y="688875"/>
                </a:lnTo>
                <a:lnTo>
                  <a:pt x="822974" y="667444"/>
                </a:lnTo>
                <a:lnTo>
                  <a:pt x="854140" y="638701"/>
                </a:lnTo>
                <a:lnTo>
                  <a:pt x="881860" y="603375"/>
                </a:lnTo>
                <a:lnTo>
                  <a:pt x="905642" y="562192"/>
                </a:lnTo>
                <a:lnTo>
                  <a:pt x="924994" y="515880"/>
                </a:lnTo>
                <a:lnTo>
                  <a:pt x="939426" y="465167"/>
                </a:lnTo>
                <a:lnTo>
                  <a:pt x="948445" y="410780"/>
                </a:lnTo>
                <a:lnTo>
                  <a:pt x="951561" y="353446"/>
                </a:lnTo>
                <a:lnTo>
                  <a:pt x="948445" y="296112"/>
                </a:lnTo>
                <a:lnTo>
                  <a:pt x="939426" y="241725"/>
                </a:lnTo>
                <a:lnTo>
                  <a:pt x="924994" y="191012"/>
                </a:lnTo>
                <a:lnTo>
                  <a:pt x="905642" y="144700"/>
                </a:lnTo>
                <a:lnTo>
                  <a:pt x="881860" y="103517"/>
                </a:lnTo>
                <a:lnTo>
                  <a:pt x="854140" y="68191"/>
                </a:lnTo>
                <a:lnTo>
                  <a:pt x="822974" y="39448"/>
                </a:lnTo>
                <a:lnTo>
                  <a:pt x="788853" y="18017"/>
                </a:lnTo>
                <a:lnTo>
                  <a:pt x="752269" y="4625"/>
                </a:lnTo>
                <a:lnTo>
                  <a:pt x="713713" y="0"/>
                </a:lnTo>
                <a:lnTo>
                  <a:pt x="237848" y="0"/>
                </a:lnTo>
                <a:lnTo>
                  <a:pt x="199251" y="4625"/>
                </a:lnTo>
                <a:lnTo>
                  <a:pt x="162643" y="18017"/>
                </a:lnTo>
                <a:lnTo>
                  <a:pt x="128512" y="39448"/>
                </a:lnTo>
                <a:lnTo>
                  <a:pt x="97348" y="68191"/>
                </a:lnTo>
                <a:lnTo>
                  <a:pt x="69638" y="103517"/>
                </a:lnTo>
                <a:lnTo>
                  <a:pt x="45871" y="144700"/>
                </a:lnTo>
                <a:lnTo>
                  <a:pt x="26535" y="191012"/>
                </a:lnTo>
                <a:lnTo>
                  <a:pt x="12119" y="241725"/>
                </a:lnTo>
                <a:lnTo>
                  <a:pt x="3111" y="296112"/>
                </a:lnTo>
                <a:lnTo>
                  <a:pt x="0" y="353446"/>
                </a:lnTo>
                <a:lnTo>
                  <a:pt x="3111" y="410780"/>
                </a:lnTo>
                <a:lnTo>
                  <a:pt x="12119" y="465167"/>
                </a:lnTo>
                <a:lnTo>
                  <a:pt x="26535" y="515880"/>
                </a:lnTo>
                <a:lnTo>
                  <a:pt x="45871" y="562192"/>
                </a:lnTo>
                <a:lnTo>
                  <a:pt x="69638" y="603375"/>
                </a:lnTo>
                <a:lnTo>
                  <a:pt x="97348" y="638701"/>
                </a:lnTo>
                <a:lnTo>
                  <a:pt x="128512" y="667444"/>
                </a:lnTo>
                <a:lnTo>
                  <a:pt x="162643" y="688875"/>
                </a:lnTo>
                <a:lnTo>
                  <a:pt x="199251" y="702267"/>
                </a:lnTo>
                <a:lnTo>
                  <a:pt x="237848" y="706893"/>
                </a:lnTo>
                <a:lnTo>
                  <a:pt x="713713" y="706893"/>
                </a:lnTo>
                <a:close/>
              </a:path>
            </a:pathLst>
          </a:custGeom>
          <a:ln w="5289">
            <a:solidFill>
              <a:srgbClr val="000000"/>
            </a:solidFill>
          </a:ln>
        </p:spPr>
        <p:txBody>
          <a:bodyPr wrap="square" lIns="0" tIns="0" rIns="0" bIns="0" rtlCol="0"/>
          <a:lstStyle/>
          <a:p>
            <a:endParaRPr/>
          </a:p>
        </p:txBody>
      </p:sp>
      <p:sp>
        <p:nvSpPr>
          <p:cNvPr id="8" name="object 8"/>
          <p:cNvSpPr txBox="1"/>
          <p:nvPr/>
        </p:nvSpPr>
        <p:spPr>
          <a:xfrm>
            <a:off x="5953621" y="2602693"/>
            <a:ext cx="697230" cy="477520"/>
          </a:xfrm>
          <a:prstGeom prst="rect">
            <a:avLst/>
          </a:prstGeom>
        </p:spPr>
        <p:txBody>
          <a:bodyPr vert="horz" wrap="square" lIns="0" tIns="0" rIns="0" bIns="0" rtlCol="0">
            <a:spAutoFit/>
          </a:bodyPr>
          <a:lstStyle/>
          <a:p>
            <a:pPr algn="ctr">
              <a:lnSpc>
                <a:spcPct val="100000"/>
              </a:lnSpc>
            </a:pPr>
            <a:r>
              <a:rPr sz="1550" spc="-495" dirty="0">
                <a:latin typeface="宋体"/>
                <a:cs typeface="宋体"/>
              </a:rPr>
              <a:t>磨合阶段</a:t>
            </a:r>
            <a:endParaRPr sz="1550">
              <a:latin typeface="宋体"/>
              <a:cs typeface="宋体"/>
            </a:endParaRPr>
          </a:p>
          <a:p>
            <a:pPr algn="ctr">
              <a:spcBef>
                <a:spcPts val="25"/>
              </a:spcBef>
            </a:pPr>
            <a:r>
              <a:rPr sz="1550" spc="-495" dirty="0">
                <a:latin typeface="宋体"/>
                <a:cs typeface="宋体"/>
              </a:rPr>
              <a:t>（“信”）</a:t>
            </a:r>
            <a:endParaRPr sz="1550">
              <a:latin typeface="宋体"/>
              <a:cs typeface="宋体"/>
            </a:endParaRPr>
          </a:p>
        </p:txBody>
      </p:sp>
      <p:sp>
        <p:nvSpPr>
          <p:cNvPr id="9" name="object 9"/>
          <p:cNvSpPr/>
          <p:nvPr/>
        </p:nvSpPr>
        <p:spPr>
          <a:xfrm>
            <a:off x="7015742" y="2505948"/>
            <a:ext cx="951865" cy="707390"/>
          </a:xfrm>
          <a:custGeom>
            <a:avLst/>
            <a:gdLst/>
            <a:ahLst/>
            <a:cxnLst/>
            <a:rect l="l" t="t" r="r" b="b"/>
            <a:pathLst>
              <a:path w="951864" h="707389">
                <a:moveTo>
                  <a:pt x="713713" y="706893"/>
                </a:moveTo>
                <a:lnTo>
                  <a:pt x="752314" y="702267"/>
                </a:lnTo>
                <a:lnTo>
                  <a:pt x="788935" y="688875"/>
                </a:lnTo>
                <a:lnTo>
                  <a:pt x="823084" y="667444"/>
                </a:lnTo>
                <a:lnTo>
                  <a:pt x="854272" y="638701"/>
                </a:lnTo>
                <a:lnTo>
                  <a:pt x="882007" y="603375"/>
                </a:lnTo>
                <a:lnTo>
                  <a:pt x="905799" y="562192"/>
                </a:lnTo>
                <a:lnTo>
                  <a:pt x="925157" y="515880"/>
                </a:lnTo>
                <a:lnTo>
                  <a:pt x="939592" y="465167"/>
                </a:lnTo>
                <a:lnTo>
                  <a:pt x="948613" y="410780"/>
                </a:lnTo>
                <a:lnTo>
                  <a:pt x="951729" y="353446"/>
                </a:lnTo>
                <a:lnTo>
                  <a:pt x="948613" y="296112"/>
                </a:lnTo>
                <a:lnTo>
                  <a:pt x="939592" y="241725"/>
                </a:lnTo>
                <a:lnTo>
                  <a:pt x="925157" y="191012"/>
                </a:lnTo>
                <a:lnTo>
                  <a:pt x="905799" y="144700"/>
                </a:lnTo>
                <a:lnTo>
                  <a:pt x="882007" y="103517"/>
                </a:lnTo>
                <a:lnTo>
                  <a:pt x="854272" y="68191"/>
                </a:lnTo>
                <a:lnTo>
                  <a:pt x="823084" y="39448"/>
                </a:lnTo>
                <a:lnTo>
                  <a:pt x="788935" y="18017"/>
                </a:lnTo>
                <a:lnTo>
                  <a:pt x="752314" y="4625"/>
                </a:lnTo>
                <a:lnTo>
                  <a:pt x="713713" y="0"/>
                </a:lnTo>
                <a:lnTo>
                  <a:pt x="238016" y="0"/>
                </a:lnTo>
                <a:lnTo>
                  <a:pt x="199414" y="4625"/>
                </a:lnTo>
                <a:lnTo>
                  <a:pt x="162793" y="18017"/>
                </a:lnTo>
                <a:lnTo>
                  <a:pt x="128644" y="39448"/>
                </a:lnTo>
                <a:lnTo>
                  <a:pt x="97457" y="68191"/>
                </a:lnTo>
                <a:lnTo>
                  <a:pt x="69722" y="103517"/>
                </a:lnTo>
                <a:lnTo>
                  <a:pt x="45930" y="144700"/>
                </a:lnTo>
                <a:lnTo>
                  <a:pt x="26571" y="191012"/>
                </a:lnTo>
                <a:lnTo>
                  <a:pt x="12136" y="241725"/>
                </a:lnTo>
                <a:lnTo>
                  <a:pt x="3115" y="296112"/>
                </a:lnTo>
                <a:lnTo>
                  <a:pt x="0" y="353446"/>
                </a:lnTo>
                <a:lnTo>
                  <a:pt x="3115" y="410780"/>
                </a:lnTo>
                <a:lnTo>
                  <a:pt x="12136" y="465167"/>
                </a:lnTo>
                <a:lnTo>
                  <a:pt x="26571" y="515880"/>
                </a:lnTo>
                <a:lnTo>
                  <a:pt x="45930" y="562192"/>
                </a:lnTo>
                <a:lnTo>
                  <a:pt x="69722" y="603375"/>
                </a:lnTo>
                <a:lnTo>
                  <a:pt x="97457" y="638701"/>
                </a:lnTo>
                <a:lnTo>
                  <a:pt x="128644" y="667444"/>
                </a:lnTo>
                <a:lnTo>
                  <a:pt x="162793" y="688875"/>
                </a:lnTo>
                <a:lnTo>
                  <a:pt x="199414" y="702267"/>
                </a:lnTo>
                <a:lnTo>
                  <a:pt x="238016" y="706893"/>
                </a:lnTo>
                <a:lnTo>
                  <a:pt x="713713" y="706893"/>
                </a:lnTo>
                <a:close/>
              </a:path>
            </a:pathLst>
          </a:custGeom>
          <a:ln w="5289">
            <a:solidFill>
              <a:srgbClr val="000000"/>
            </a:solidFill>
          </a:ln>
        </p:spPr>
        <p:txBody>
          <a:bodyPr wrap="square" lIns="0" tIns="0" rIns="0" bIns="0" rtlCol="0"/>
          <a:lstStyle/>
          <a:p>
            <a:endParaRPr/>
          </a:p>
        </p:txBody>
      </p:sp>
      <p:sp>
        <p:nvSpPr>
          <p:cNvPr id="10" name="object 10"/>
          <p:cNvSpPr txBox="1"/>
          <p:nvPr/>
        </p:nvSpPr>
        <p:spPr>
          <a:xfrm>
            <a:off x="7143198" y="2602693"/>
            <a:ext cx="697230" cy="477520"/>
          </a:xfrm>
          <a:prstGeom prst="rect">
            <a:avLst/>
          </a:prstGeom>
        </p:spPr>
        <p:txBody>
          <a:bodyPr vert="horz" wrap="square" lIns="0" tIns="0" rIns="0" bIns="0" rtlCol="0">
            <a:spAutoFit/>
          </a:bodyPr>
          <a:lstStyle/>
          <a:p>
            <a:pPr algn="ctr">
              <a:lnSpc>
                <a:spcPct val="100000"/>
              </a:lnSpc>
            </a:pPr>
            <a:r>
              <a:rPr sz="1550" spc="-495" dirty="0">
                <a:latin typeface="宋体"/>
                <a:cs typeface="宋体"/>
              </a:rPr>
              <a:t>转化阶段</a:t>
            </a:r>
            <a:endParaRPr sz="1550">
              <a:latin typeface="宋体"/>
              <a:cs typeface="宋体"/>
            </a:endParaRPr>
          </a:p>
          <a:p>
            <a:pPr algn="ctr">
              <a:spcBef>
                <a:spcPts val="25"/>
              </a:spcBef>
            </a:pPr>
            <a:r>
              <a:rPr sz="1550" spc="-495" dirty="0">
                <a:latin typeface="宋体"/>
                <a:cs typeface="宋体"/>
              </a:rPr>
              <a:t>（“行”）</a:t>
            </a:r>
            <a:endParaRPr sz="1550">
              <a:latin typeface="宋体"/>
              <a:cs typeface="宋体"/>
            </a:endParaRPr>
          </a:p>
        </p:txBody>
      </p:sp>
      <p:sp>
        <p:nvSpPr>
          <p:cNvPr id="11" name="object 11"/>
          <p:cNvSpPr/>
          <p:nvPr/>
        </p:nvSpPr>
        <p:spPr>
          <a:xfrm>
            <a:off x="8205319" y="2505948"/>
            <a:ext cx="951865" cy="707390"/>
          </a:xfrm>
          <a:custGeom>
            <a:avLst/>
            <a:gdLst/>
            <a:ahLst/>
            <a:cxnLst/>
            <a:rect l="l" t="t" r="r" b="b"/>
            <a:pathLst>
              <a:path w="951865" h="707389">
                <a:moveTo>
                  <a:pt x="713713" y="706893"/>
                </a:moveTo>
                <a:lnTo>
                  <a:pt x="752310" y="702267"/>
                </a:lnTo>
                <a:lnTo>
                  <a:pt x="788918" y="688875"/>
                </a:lnTo>
                <a:lnTo>
                  <a:pt x="823048" y="667444"/>
                </a:lnTo>
                <a:lnTo>
                  <a:pt x="854213" y="638701"/>
                </a:lnTo>
                <a:lnTo>
                  <a:pt x="881923" y="603375"/>
                </a:lnTo>
                <a:lnTo>
                  <a:pt x="905690" y="562192"/>
                </a:lnTo>
                <a:lnTo>
                  <a:pt x="925026" y="515880"/>
                </a:lnTo>
                <a:lnTo>
                  <a:pt x="939442" y="465167"/>
                </a:lnTo>
                <a:lnTo>
                  <a:pt x="948450" y="410780"/>
                </a:lnTo>
                <a:lnTo>
                  <a:pt x="951561" y="353446"/>
                </a:lnTo>
                <a:lnTo>
                  <a:pt x="948450" y="296112"/>
                </a:lnTo>
                <a:lnTo>
                  <a:pt x="939442" y="241725"/>
                </a:lnTo>
                <a:lnTo>
                  <a:pt x="925026" y="191012"/>
                </a:lnTo>
                <a:lnTo>
                  <a:pt x="905690" y="144700"/>
                </a:lnTo>
                <a:lnTo>
                  <a:pt x="881923" y="103517"/>
                </a:lnTo>
                <a:lnTo>
                  <a:pt x="854213" y="68191"/>
                </a:lnTo>
                <a:lnTo>
                  <a:pt x="823048" y="39448"/>
                </a:lnTo>
                <a:lnTo>
                  <a:pt x="788918" y="18017"/>
                </a:lnTo>
                <a:lnTo>
                  <a:pt x="752310" y="4625"/>
                </a:lnTo>
                <a:lnTo>
                  <a:pt x="713713" y="0"/>
                </a:lnTo>
                <a:lnTo>
                  <a:pt x="237848" y="0"/>
                </a:lnTo>
                <a:lnTo>
                  <a:pt x="199251" y="4625"/>
                </a:lnTo>
                <a:lnTo>
                  <a:pt x="162643" y="18017"/>
                </a:lnTo>
                <a:lnTo>
                  <a:pt x="128512" y="39448"/>
                </a:lnTo>
                <a:lnTo>
                  <a:pt x="97348" y="68191"/>
                </a:lnTo>
                <a:lnTo>
                  <a:pt x="69638" y="103517"/>
                </a:lnTo>
                <a:lnTo>
                  <a:pt x="45871" y="144700"/>
                </a:lnTo>
                <a:lnTo>
                  <a:pt x="26535" y="191012"/>
                </a:lnTo>
                <a:lnTo>
                  <a:pt x="12119" y="241725"/>
                </a:lnTo>
                <a:lnTo>
                  <a:pt x="3111" y="296112"/>
                </a:lnTo>
                <a:lnTo>
                  <a:pt x="0" y="353446"/>
                </a:lnTo>
                <a:lnTo>
                  <a:pt x="3111" y="410780"/>
                </a:lnTo>
                <a:lnTo>
                  <a:pt x="12119" y="465167"/>
                </a:lnTo>
                <a:lnTo>
                  <a:pt x="26535" y="515880"/>
                </a:lnTo>
                <a:lnTo>
                  <a:pt x="45871" y="562192"/>
                </a:lnTo>
                <a:lnTo>
                  <a:pt x="69638" y="603375"/>
                </a:lnTo>
                <a:lnTo>
                  <a:pt x="97348" y="638701"/>
                </a:lnTo>
                <a:lnTo>
                  <a:pt x="128512" y="667444"/>
                </a:lnTo>
                <a:lnTo>
                  <a:pt x="162643" y="688875"/>
                </a:lnTo>
                <a:lnTo>
                  <a:pt x="199251" y="702267"/>
                </a:lnTo>
                <a:lnTo>
                  <a:pt x="237848" y="706893"/>
                </a:lnTo>
                <a:lnTo>
                  <a:pt x="713713" y="706893"/>
                </a:lnTo>
                <a:close/>
              </a:path>
            </a:pathLst>
          </a:custGeom>
          <a:ln w="5289">
            <a:solidFill>
              <a:srgbClr val="000000"/>
            </a:solidFill>
          </a:ln>
        </p:spPr>
        <p:txBody>
          <a:bodyPr wrap="square" lIns="0" tIns="0" rIns="0" bIns="0" rtlCol="0"/>
          <a:lstStyle/>
          <a:p>
            <a:endParaRPr/>
          </a:p>
        </p:txBody>
      </p:sp>
      <p:sp>
        <p:nvSpPr>
          <p:cNvPr id="12" name="object 12"/>
          <p:cNvSpPr txBox="1"/>
          <p:nvPr/>
        </p:nvSpPr>
        <p:spPr>
          <a:xfrm>
            <a:off x="8332776" y="2602693"/>
            <a:ext cx="697230" cy="477520"/>
          </a:xfrm>
          <a:prstGeom prst="rect">
            <a:avLst/>
          </a:prstGeom>
        </p:spPr>
        <p:txBody>
          <a:bodyPr vert="horz" wrap="square" lIns="0" tIns="0" rIns="0" bIns="0" rtlCol="0">
            <a:spAutoFit/>
          </a:bodyPr>
          <a:lstStyle/>
          <a:p>
            <a:pPr algn="ctr">
              <a:lnSpc>
                <a:spcPct val="100000"/>
              </a:lnSpc>
            </a:pPr>
            <a:r>
              <a:rPr sz="1550" spc="-495" dirty="0">
                <a:latin typeface="宋体"/>
                <a:cs typeface="宋体"/>
              </a:rPr>
              <a:t>升华阶段</a:t>
            </a:r>
            <a:endParaRPr sz="1550">
              <a:latin typeface="宋体"/>
              <a:cs typeface="宋体"/>
            </a:endParaRPr>
          </a:p>
          <a:p>
            <a:pPr algn="ctr">
              <a:spcBef>
                <a:spcPts val="25"/>
              </a:spcBef>
            </a:pPr>
            <a:r>
              <a:rPr sz="1550" spc="-495" dirty="0">
                <a:latin typeface="宋体"/>
                <a:cs typeface="宋体"/>
              </a:rPr>
              <a:t>（“习”）</a:t>
            </a:r>
            <a:endParaRPr sz="1550">
              <a:latin typeface="宋体"/>
              <a:cs typeface="宋体"/>
            </a:endParaRPr>
          </a:p>
        </p:txBody>
      </p:sp>
      <p:sp>
        <p:nvSpPr>
          <p:cNvPr id="13" name="object 13"/>
          <p:cNvSpPr/>
          <p:nvPr/>
        </p:nvSpPr>
        <p:spPr>
          <a:xfrm>
            <a:off x="2138775" y="2505948"/>
            <a:ext cx="951865" cy="707390"/>
          </a:xfrm>
          <a:custGeom>
            <a:avLst/>
            <a:gdLst/>
            <a:ahLst/>
            <a:cxnLst/>
            <a:rect l="l" t="t" r="r" b="b"/>
            <a:pathLst>
              <a:path w="951865" h="707389">
                <a:moveTo>
                  <a:pt x="0" y="706893"/>
                </a:moveTo>
                <a:lnTo>
                  <a:pt x="951611" y="706893"/>
                </a:lnTo>
                <a:lnTo>
                  <a:pt x="951611" y="0"/>
                </a:lnTo>
                <a:lnTo>
                  <a:pt x="0" y="0"/>
                </a:lnTo>
                <a:lnTo>
                  <a:pt x="0" y="706893"/>
                </a:lnTo>
                <a:close/>
              </a:path>
            </a:pathLst>
          </a:custGeom>
          <a:ln w="5289">
            <a:solidFill>
              <a:srgbClr val="000000"/>
            </a:solidFill>
          </a:ln>
        </p:spPr>
        <p:txBody>
          <a:bodyPr wrap="square" lIns="0" tIns="0" rIns="0" bIns="0" rtlCol="0"/>
          <a:lstStyle/>
          <a:p>
            <a:endParaRPr/>
          </a:p>
        </p:txBody>
      </p:sp>
      <p:sp>
        <p:nvSpPr>
          <p:cNvPr id="14" name="object 14"/>
          <p:cNvSpPr/>
          <p:nvPr/>
        </p:nvSpPr>
        <p:spPr>
          <a:xfrm>
            <a:off x="9513738" y="2505948"/>
            <a:ext cx="951865" cy="707390"/>
          </a:xfrm>
          <a:custGeom>
            <a:avLst/>
            <a:gdLst/>
            <a:ahLst/>
            <a:cxnLst/>
            <a:rect l="l" t="t" r="r" b="b"/>
            <a:pathLst>
              <a:path w="951865" h="707389">
                <a:moveTo>
                  <a:pt x="0" y="706893"/>
                </a:moveTo>
                <a:lnTo>
                  <a:pt x="951611" y="706893"/>
                </a:lnTo>
                <a:lnTo>
                  <a:pt x="951611" y="0"/>
                </a:lnTo>
                <a:lnTo>
                  <a:pt x="0" y="0"/>
                </a:lnTo>
                <a:lnTo>
                  <a:pt x="0" y="706893"/>
                </a:lnTo>
                <a:close/>
              </a:path>
            </a:pathLst>
          </a:custGeom>
          <a:ln w="5289">
            <a:solidFill>
              <a:srgbClr val="000000"/>
            </a:solidFill>
          </a:ln>
        </p:spPr>
        <p:txBody>
          <a:bodyPr wrap="square" lIns="0" tIns="0" rIns="0" bIns="0" rtlCol="0"/>
          <a:lstStyle/>
          <a:p>
            <a:endParaRPr/>
          </a:p>
        </p:txBody>
      </p:sp>
      <p:sp>
        <p:nvSpPr>
          <p:cNvPr id="15" name="object 15"/>
          <p:cNvSpPr txBox="1"/>
          <p:nvPr/>
        </p:nvSpPr>
        <p:spPr>
          <a:xfrm>
            <a:off x="9574054" y="2599622"/>
            <a:ext cx="831215" cy="722698"/>
          </a:xfrm>
          <a:prstGeom prst="rect">
            <a:avLst/>
          </a:prstGeom>
        </p:spPr>
        <p:txBody>
          <a:bodyPr vert="horz" wrap="square" lIns="0" tIns="0" rIns="0" bIns="0" rtlCol="0">
            <a:spAutoFit/>
          </a:bodyPr>
          <a:lstStyle/>
          <a:p>
            <a:pPr marL="12700" marR="5080">
              <a:lnSpc>
                <a:spcPct val="101299"/>
              </a:lnSpc>
            </a:pPr>
            <a:r>
              <a:rPr sz="1550" spc="-459" dirty="0">
                <a:latin typeface="宋体"/>
                <a:cs typeface="宋体"/>
              </a:rPr>
              <a:t>组织安全文化  落地效果评估</a:t>
            </a:r>
            <a:endParaRPr sz="1550">
              <a:latin typeface="宋体"/>
              <a:cs typeface="宋体"/>
            </a:endParaRPr>
          </a:p>
        </p:txBody>
      </p:sp>
      <p:sp>
        <p:nvSpPr>
          <p:cNvPr id="16" name="object 16"/>
          <p:cNvSpPr/>
          <p:nvPr/>
        </p:nvSpPr>
        <p:spPr>
          <a:xfrm>
            <a:off x="3090387" y="2859395"/>
            <a:ext cx="305435" cy="0"/>
          </a:xfrm>
          <a:custGeom>
            <a:avLst/>
            <a:gdLst/>
            <a:ahLst/>
            <a:cxnLst/>
            <a:rect l="l" t="t" r="r" b="b"/>
            <a:pathLst>
              <a:path w="305435">
                <a:moveTo>
                  <a:pt x="0" y="0"/>
                </a:moveTo>
                <a:lnTo>
                  <a:pt x="305090" y="0"/>
                </a:lnTo>
                <a:lnTo>
                  <a:pt x="305090" y="0"/>
                </a:lnTo>
              </a:path>
            </a:pathLst>
          </a:custGeom>
          <a:ln w="5984">
            <a:solidFill>
              <a:srgbClr val="000000"/>
            </a:solidFill>
          </a:ln>
        </p:spPr>
        <p:txBody>
          <a:bodyPr wrap="square" lIns="0" tIns="0" rIns="0" bIns="0" rtlCol="0"/>
          <a:lstStyle/>
          <a:p>
            <a:endParaRPr/>
          </a:p>
        </p:txBody>
      </p:sp>
      <p:sp>
        <p:nvSpPr>
          <p:cNvPr id="17" name="object 17"/>
          <p:cNvSpPr/>
          <p:nvPr/>
        </p:nvSpPr>
        <p:spPr>
          <a:xfrm>
            <a:off x="3378691" y="2808522"/>
            <a:ext cx="68580" cy="102235"/>
          </a:xfrm>
          <a:custGeom>
            <a:avLst/>
            <a:gdLst/>
            <a:ahLst/>
            <a:cxnLst/>
            <a:rect l="l" t="t" r="r" b="b"/>
            <a:pathLst>
              <a:path w="68580" h="102235">
                <a:moveTo>
                  <a:pt x="0" y="0"/>
                </a:moveTo>
                <a:lnTo>
                  <a:pt x="6137" y="24903"/>
                </a:lnTo>
                <a:lnTo>
                  <a:pt x="8182" y="50873"/>
                </a:lnTo>
                <a:lnTo>
                  <a:pt x="6137"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18" name="object 18"/>
          <p:cNvSpPr/>
          <p:nvPr/>
        </p:nvSpPr>
        <p:spPr>
          <a:xfrm>
            <a:off x="4398905" y="2859395"/>
            <a:ext cx="186055" cy="0"/>
          </a:xfrm>
          <a:custGeom>
            <a:avLst/>
            <a:gdLst/>
            <a:ahLst/>
            <a:cxnLst/>
            <a:rect l="l" t="t" r="r" b="b"/>
            <a:pathLst>
              <a:path w="186055">
                <a:moveTo>
                  <a:pt x="0" y="0"/>
                </a:moveTo>
                <a:lnTo>
                  <a:pt x="185981" y="0"/>
                </a:lnTo>
                <a:lnTo>
                  <a:pt x="185981" y="0"/>
                </a:lnTo>
              </a:path>
            </a:pathLst>
          </a:custGeom>
          <a:ln w="5984">
            <a:solidFill>
              <a:srgbClr val="000000"/>
            </a:solidFill>
          </a:ln>
        </p:spPr>
        <p:txBody>
          <a:bodyPr wrap="square" lIns="0" tIns="0" rIns="0" bIns="0" rtlCol="0"/>
          <a:lstStyle/>
          <a:p>
            <a:endParaRPr/>
          </a:p>
        </p:txBody>
      </p:sp>
      <p:sp>
        <p:nvSpPr>
          <p:cNvPr id="19" name="object 19"/>
          <p:cNvSpPr/>
          <p:nvPr/>
        </p:nvSpPr>
        <p:spPr>
          <a:xfrm>
            <a:off x="4568269" y="2808522"/>
            <a:ext cx="68580" cy="102235"/>
          </a:xfrm>
          <a:custGeom>
            <a:avLst/>
            <a:gdLst/>
            <a:ahLst/>
            <a:cxnLst/>
            <a:rect l="l" t="t" r="r" b="b"/>
            <a:pathLst>
              <a:path w="68580" h="102235">
                <a:moveTo>
                  <a:pt x="0" y="0"/>
                </a:moveTo>
                <a:lnTo>
                  <a:pt x="6042" y="24903"/>
                </a:lnTo>
                <a:lnTo>
                  <a:pt x="8056" y="50873"/>
                </a:lnTo>
                <a:lnTo>
                  <a:pt x="6042"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20" name="object 20"/>
          <p:cNvSpPr/>
          <p:nvPr/>
        </p:nvSpPr>
        <p:spPr>
          <a:xfrm>
            <a:off x="5588315" y="2859395"/>
            <a:ext cx="186690" cy="0"/>
          </a:xfrm>
          <a:custGeom>
            <a:avLst/>
            <a:gdLst/>
            <a:ahLst/>
            <a:cxnLst/>
            <a:rect l="l" t="t" r="r" b="b"/>
            <a:pathLst>
              <a:path w="186689">
                <a:moveTo>
                  <a:pt x="0" y="0"/>
                </a:moveTo>
                <a:lnTo>
                  <a:pt x="186149" y="0"/>
                </a:lnTo>
                <a:lnTo>
                  <a:pt x="186149" y="0"/>
                </a:lnTo>
              </a:path>
            </a:pathLst>
          </a:custGeom>
          <a:ln w="5984">
            <a:solidFill>
              <a:srgbClr val="000000"/>
            </a:solidFill>
          </a:ln>
        </p:spPr>
        <p:txBody>
          <a:bodyPr wrap="square" lIns="0" tIns="0" rIns="0" bIns="0" rtlCol="0"/>
          <a:lstStyle/>
          <a:p>
            <a:endParaRPr/>
          </a:p>
        </p:txBody>
      </p:sp>
      <p:sp>
        <p:nvSpPr>
          <p:cNvPr id="21" name="object 21"/>
          <p:cNvSpPr/>
          <p:nvPr/>
        </p:nvSpPr>
        <p:spPr>
          <a:xfrm>
            <a:off x="5757846" y="2808522"/>
            <a:ext cx="68580" cy="102235"/>
          </a:xfrm>
          <a:custGeom>
            <a:avLst/>
            <a:gdLst/>
            <a:ahLst/>
            <a:cxnLst/>
            <a:rect l="l" t="t" r="r" b="b"/>
            <a:pathLst>
              <a:path w="68579" h="102235">
                <a:moveTo>
                  <a:pt x="0" y="0"/>
                </a:moveTo>
                <a:lnTo>
                  <a:pt x="6042" y="24903"/>
                </a:lnTo>
                <a:lnTo>
                  <a:pt x="8056" y="50873"/>
                </a:lnTo>
                <a:lnTo>
                  <a:pt x="6042"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6777893" y="2859395"/>
            <a:ext cx="186055" cy="0"/>
          </a:xfrm>
          <a:custGeom>
            <a:avLst/>
            <a:gdLst/>
            <a:ahLst/>
            <a:cxnLst/>
            <a:rect l="l" t="t" r="r" b="b"/>
            <a:pathLst>
              <a:path w="186054">
                <a:moveTo>
                  <a:pt x="0" y="0"/>
                </a:moveTo>
                <a:lnTo>
                  <a:pt x="185981" y="0"/>
                </a:lnTo>
                <a:lnTo>
                  <a:pt x="185981" y="0"/>
                </a:lnTo>
              </a:path>
            </a:pathLst>
          </a:custGeom>
          <a:ln w="5984">
            <a:solidFill>
              <a:srgbClr val="000000"/>
            </a:solidFill>
          </a:ln>
        </p:spPr>
        <p:txBody>
          <a:bodyPr wrap="square" lIns="0" tIns="0" rIns="0" bIns="0" rtlCol="0"/>
          <a:lstStyle/>
          <a:p>
            <a:endParaRPr/>
          </a:p>
        </p:txBody>
      </p:sp>
      <p:sp>
        <p:nvSpPr>
          <p:cNvPr id="23" name="object 23"/>
          <p:cNvSpPr/>
          <p:nvPr/>
        </p:nvSpPr>
        <p:spPr>
          <a:xfrm>
            <a:off x="6947256" y="2808522"/>
            <a:ext cx="68580" cy="102235"/>
          </a:xfrm>
          <a:custGeom>
            <a:avLst/>
            <a:gdLst/>
            <a:ahLst/>
            <a:cxnLst/>
            <a:rect l="l" t="t" r="r" b="b"/>
            <a:pathLst>
              <a:path w="68579" h="102235">
                <a:moveTo>
                  <a:pt x="0" y="0"/>
                </a:moveTo>
                <a:lnTo>
                  <a:pt x="6042" y="24903"/>
                </a:lnTo>
                <a:lnTo>
                  <a:pt x="8056" y="50873"/>
                </a:lnTo>
                <a:lnTo>
                  <a:pt x="6042"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24" name="object 24"/>
          <p:cNvSpPr/>
          <p:nvPr/>
        </p:nvSpPr>
        <p:spPr>
          <a:xfrm>
            <a:off x="7967471" y="2859395"/>
            <a:ext cx="186055" cy="0"/>
          </a:xfrm>
          <a:custGeom>
            <a:avLst/>
            <a:gdLst/>
            <a:ahLst/>
            <a:cxnLst/>
            <a:rect l="l" t="t" r="r" b="b"/>
            <a:pathLst>
              <a:path w="186054">
                <a:moveTo>
                  <a:pt x="0" y="0"/>
                </a:moveTo>
                <a:lnTo>
                  <a:pt x="185981" y="0"/>
                </a:lnTo>
                <a:lnTo>
                  <a:pt x="185981" y="0"/>
                </a:lnTo>
              </a:path>
            </a:pathLst>
          </a:custGeom>
          <a:ln w="5984">
            <a:solidFill>
              <a:srgbClr val="000000"/>
            </a:solidFill>
          </a:ln>
        </p:spPr>
        <p:txBody>
          <a:bodyPr wrap="square" lIns="0" tIns="0" rIns="0" bIns="0" rtlCol="0"/>
          <a:lstStyle/>
          <a:p>
            <a:endParaRPr/>
          </a:p>
        </p:txBody>
      </p:sp>
      <p:sp>
        <p:nvSpPr>
          <p:cNvPr id="25" name="object 25"/>
          <p:cNvSpPr/>
          <p:nvPr/>
        </p:nvSpPr>
        <p:spPr>
          <a:xfrm>
            <a:off x="8136834" y="2808522"/>
            <a:ext cx="68580" cy="102235"/>
          </a:xfrm>
          <a:custGeom>
            <a:avLst/>
            <a:gdLst/>
            <a:ahLst/>
            <a:cxnLst/>
            <a:rect l="l" t="t" r="r" b="b"/>
            <a:pathLst>
              <a:path w="68579" h="102235">
                <a:moveTo>
                  <a:pt x="0" y="0"/>
                </a:moveTo>
                <a:lnTo>
                  <a:pt x="6042" y="24903"/>
                </a:lnTo>
                <a:lnTo>
                  <a:pt x="8056" y="50873"/>
                </a:lnTo>
                <a:lnTo>
                  <a:pt x="6042"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26" name="object 26"/>
          <p:cNvSpPr/>
          <p:nvPr/>
        </p:nvSpPr>
        <p:spPr>
          <a:xfrm>
            <a:off x="9156881" y="2859395"/>
            <a:ext cx="305435" cy="0"/>
          </a:xfrm>
          <a:custGeom>
            <a:avLst/>
            <a:gdLst/>
            <a:ahLst/>
            <a:cxnLst/>
            <a:rect l="l" t="t" r="r" b="b"/>
            <a:pathLst>
              <a:path w="305434">
                <a:moveTo>
                  <a:pt x="0" y="0"/>
                </a:moveTo>
                <a:lnTo>
                  <a:pt x="304989" y="0"/>
                </a:lnTo>
                <a:lnTo>
                  <a:pt x="304989" y="0"/>
                </a:lnTo>
              </a:path>
            </a:pathLst>
          </a:custGeom>
          <a:ln w="5984">
            <a:solidFill>
              <a:srgbClr val="000000"/>
            </a:solidFill>
          </a:ln>
        </p:spPr>
        <p:txBody>
          <a:bodyPr wrap="square" lIns="0" tIns="0" rIns="0" bIns="0" rtlCol="0"/>
          <a:lstStyle/>
          <a:p>
            <a:endParaRPr/>
          </a:p>
        </p:txBody>
      </p:sp>
      <p:sp>
        <p:nvSpPr>
          <p:cNvPr id="27" name="object 27"/>
          <p:cNvSpPr/>
          <p:nvPr/>
        </p:nvSpPr>
        <p:spPr>
          <a:xfrm>
            <a:off x="9445252" y="2808522"/>
            <a:ext cx="68580" cy="102235"/>
          </a:xfrm>
          <a:custGeom>
            <a:avLst/>
            <a:gdLst/>
            <a:ahLst/>
            <a:cxnLst/>
            <a:rect l="l" t="t" r="r" b="b"/>
            <a:pathLst>
              <a:path w="68579" h="102235">
                <a:moveTo>
                  <a:pt x="0" y="0"/>
                </a:moveTo>
                <a:lnTo>
                  <a:pt x="6042" y="24903"/>
                </a:lnTo>
                <a:lnTo>
                  <a:pt x="8056" y="50873"/>
                </a:lnTo>
                <a:lnTo>
                  <a:pt x="6042" y="76843"/>
                </a:lnTo>
                <a:lnTo>
                  <a:pt x="0" y="101747"/>
                </a:lnTo>
                <a:lnTo>
                  <a:pt x="68484" y="50873"/>
                </a:lnTo>
                <a:lnTo>
                  <a:pt x="0" y="0"/>
                </a:lnTo>
                <a:close/>
              </a:path>
            </a:pathLst>
          </a:custGeom>
          <a:solidFill>
            <a:srgbClr val="000000"/>
          </a:solidFill>
        </p:spPr>
        <p:txBody>
          <a:bodyPr wrap="square" lIns="0" tIns="0" rIns="0" bIns="0" rtlCol="0"/>
          <a:lstStyle/>
          <a:p>
            <a:endParaRPr/>
          </a:p>
        </p:txBody>
      </p:sp>
      <p:sp>
        <p:nvSpPr>
          <p:cNvPr id="28" name="object 28"/>
          <p:cNvSpPr/>
          <p:nvPr/>
        </p:nvSpPr>
        <p:spPr>
          <a:xfrm>
            <a:off x="2614589" y="1975766"/>
            <a:ext cx="7375525" cy="530225"/>
          </a:xfrm>
          <a:custGeom>
            <a:avLst/>
            <a:gdLst/>
            <a:ahLst/>
            <a:cxnLst/>
            <a:rect l="l" t="t" r="r" b="b"/>
            <a:pathLst>
              <a:path w="7375525" h="530225">
                <a:moveTo>
                  <a:pt x="7375013" y="530182"/>
                </a:moveTo>
                <a:lnTo>
                  <a:pt x="7375013" y="0"/>
                </a:lnTo>
                <a:lnTo>
                  <a:pt x="0" y="0"/>
                </a:lnTo>
                <a:lnTo>
                  <a:pt x="0" y="453148"/>
                </a:lnTo>
              </a:path>
            </a:pathLst>
          </a:custGeom>
          <a:ln w="5974">
            <a:solidFill>
              <a:srgbClr val="000000"/>
            </a:solidFill>
          </a:ln>
        </p:spPr>
        <p:txBody>
          <a:bodyPr wrap="square" lIns="0" tIns="0" rIns="0" bIns="0" rtlCol="0"/>
          <a:lstStyle/>
          <a:p>
            <a:endParaRPr/>
          </a:p>
        </p:txBody>
      </p:sp>
      <p:sp>
        <p:nvSpPr>
          <p:cNvPr id="29" name="object 29"/>
          <p:cNvSpPr/>
          <p:nvPr/>
        </p:nvSpPr>
        <p:spPr>
          <a:xfrm>
            <a:off x="2580346" y="2404202"/>
            <a:ext cx="68580" cy="102235"/>
          </a:xfrm>
          <a:custGeom>
            <a:avLst/>
            <a:gdLst/>
            <a:ahLst/>
            <a:cxnLst/>
            <a:rect l="l" t="t" r="r" b="b"/>
            <a:pathLst>
              <a:path w="68580" h="102235">
                <a:moveTo>
                  <a:pt x="0" y="0"/>
                </a:moveTo>
                <a:lnTo>
                  <a:pt x="34242" y="101747"/>
                </a:lnTo>
                <a:lnTo>
                  <a:pt x="64443" y="12007"/>
                </a:lnTo>
                <a:lnTo>
                  <a:pt x="34242" y="12007"/>
                </a:lnTo>
                <a:lnTo>
                  <a:pt x="16762" y="9005"/>
                </a:lnTo>
                <a:lnTo>
                  <a:pt x="0" y="0"/>
                </a:lnTo>
                <a:close/>
              </a:path>
              <a:path w="68580" h="102235">
                <a:moveTo>
                  <a:pt x="68484" y="0"/>
                </a:moveTo>
                <a:lnTo>
                  <a:pt x="51721" y="9005"/>
                </a:lnTo>
                <a:lnTo>
                  <a:pt x="34242" y="12007"/>
                </a:lnTo>
                <a:lnTo>
                  <a:pt x="64443" y="12007"/>
                </a:lnTo>
                <a:lnTo>
                  <a:pt x="68484" y="0"/>
                </a:lnTo>
                <a:close/>
              </a:path>
            </a:pathLst>
          </a:custGeom>
          <a:solidFill>
            <a:srgbClr val="000000"/>
          </a:solidFill>
        </p:spPr>
        <p:txBody>
          <a:bodyPr wrap="square" lIns="0" tIns="0" rIns="0" bIns="0" rtlCol="0"/>
          <a:lstStyle/>
          <a:p>
            <a:endParaRPr/>
          </a:p>
        </p:txBody>
      </p:sp>
      <p:sp>
        <p:nvSpPr>
          <p:cNvPr id="30" name="object 30"/>
          <p:cNvSpPr/>
          <p:nvPr/>
        </p:nvSpPr>
        <p:spPr>
          <a:xfrm>
            <a:off x="6033462" y="1856066"/>
            <a:ext cx="537210" cy="239395"/>
          </a:xfrm>
          <a:custGeom>
            <a:avLst/>
            <a:gdLst/>
            <a:ahLst/>
            <a:cxnLst/>
            <a:rect l="l" t="t" r="r" b="b"/>
            <a:pathLst>
              <a:path w="537210" h="239394">
                <a:moveTo>
                  <a:pt x="0" y="239402"/>
                </a:moveTo>
                <a:lnTo>
                  <a:pt x="537131" y="239402"/>
                </a:lnTo>
                <a:lnTo>
                  <a:pt x="537131" y="0"/>
                </a:lnTo>
                <a:lnTo>
                  <a:pt x="0" y="0"/>
                </a:lnTo>
                <a:lnTo>
                  <a:pt x="0" y="239402"/>
                </a:lnTo>
                <a:close/>
              </a:path>
            </a:pathLst>
          </a:custGeom>
          <a:solidFill>
            <a:srgbClr val="FFFFFF"/>
          </a:solidFill>
        </p:spPr>
        <p:txBody>
          <a:bodyPr wrap="square" lIns="0" tIns="0" rIns="0" bIns="0" rtlCol="0"/>
          <a:lstStyle/>
          <a:p>
            <a:endParaRPr/>
          </a:p>
        </p:txBody>
      </p:sp>
      <p:sp>
        <p:nvSpPr>
          <p:cNvPr id="31" name="object 31"/>
          <p:cNvSpPr txBox="1"/>
          <p:nvPr/>
        </p:nvSpPr>
        <p:spPr>
          <a:xfrm>
            <a:off x="5311750" y="1838767"/>
            <a:ext cx="2047239" cy="630942"/>
          </a:xfrm>
          <a:prstGeom prst="rect">
            <a:avLst/>
          </a:prstGeom>
        </p:spPr>
        <p:txBody>
          <a:bodyPr vert="horz" wrap="square" lIns="0" tIns="0" rIns="0" bIns="0" rtlCol="0">
            <a:spAutoFit/>
          </a:bodyPr>
          <a:lstStyle/>
          <a:p>
            <a:pPr marR="5080" algn="ctr"/>
            <a:r>
              <a:rPr sz="1550" spc="-495" dirty="0">
                <a:latin typeface="宋体"/>
                <a:cs typeface="宋体"/>
              </a:rPr>
              <a:t>反馈改善</a:t>
            </a:r>
            <a:endParaRPr sz="1550">
              <a:latin typeface="宋体"/>
              <a:cs typeface="宋体"/>
            </a:endParaRPr>
          </a:p>
          <a:p>
            <a:pPr algn="ctr">
              <a:spcBef>
                <a:spcPts val="1165"/>
              </a:spcBef>
            </a:pPr>
            <a:r>
              <a:rPr sz="1550" spc="-495" dirty="0">
                <a:latin typeface="宋体"/>
                <a:cs typeface="宋体"/>
              </a:rPr>
              <a:t>组织安全文化落地的主体操作过程</a:t>
            </a:r>
            <a:endParaRPr sz="1550">
              <a:latin typeface="宋体"/>
              <a:cs typeface="宋体"/>
            </a:endParaRPr>
          </a:p>
        </p:txBody>
      </p:sp>
      <p:sp>
        <p:nvSpPr>
          <p:cNvPr id="32" name="object 32"/>
          <p:cNvSpPr/>
          <p:nvPr/>
        </p:nvSpPr>
        <p:spPr>
          <a:xfrm>
            <a:off x="3447176" y="3566296"/>
            <a:ext cx="951865" cy="530225"/>
          </a:xfrm>
          <a:custGeom>
            <a:avLst/>
            <a:gdLst/>
            <a:ahLst/>
            <a:cxnLst/>
            <a:rect l="l" t="t" r="r" b="b"/>
            <a:pathLst>
              <a:path w="951864" h="530225">
                <a:moveTo>
                  <a:pt x="0" y="530182"/>
                </a:moveTo>
                <a:lnTo>
                  <a:pt x="951611" y="530182"/>
                </a:lnTo>
                <a:lnTo>
                  <a:pt x="951611" y="0"/>
                </a:lnTo>
                <a:lnTo>
                  <a:pt x="0" y="0"/>
                </a:lnTo>
                <a:lnTo>
                  <a:pt x="0" y="530182"/>
                </a:lnTo>
                <a:close/>
              </a:path>
            </a:pathLst>
          </a:custGeom>
          <a:ln w="5521">
            <a:solidFill>
              <a:srgbClr val="000000"/>
            </a:solidFill>
          </a:ln>
        </p:spPr>
        <p:txBody>
          <a:bodyPr wrap="square" lIns="0" tIns="0" rIns="0" bIns="0" rtlCol="0"/>
          <a:lstStyle/>
          <a:p>
            <a:endParaRPr/>
          </a:p>
        </p:txBody>
      </p:sp>
      <p:sp>
        <p:nvSpPr>
          <p:cNvPr id="33" name="object 33"/>
          <p:cNvSpPr txBox="1"/>
          <p:nvPr/>
        </p:nvSpPr>
        <p:spPr>
          <a:xfrm>
            <a:off x="3641774" y="3571607"/>
            <a:ext cx="562610" cy="722698"/>
          </a:xfrm>
          <a:prstGeom prst="rect">
            <a:avLst/>
          </a:prstGeom>
        </p:spPr>
        <p:txBody>
          <a:bodyPr vert="horz" wrap="square" lIns="0" tIns="0" rIns="0" bIns="0" rtlCol="0">
            <a:spAutoFit/>
          </a:bodyPr>
          <a:lstStyle/>
          <a:p>
            <a:pPr marL="12700" marR="5080">
              <a:lnSpc>
                <a:spcPct val="101299"/>
              </a:lnSpc>
            </a:pPr>
            <a:r>
              <a:rPr sz="1550" spc="-445" dirty="0">
                <a:latin typeface="宋体"/>
                <a:cs typeface="宋体"/>
              </a:rPr>
              <a:t>梳理整合  理念表达</a:t>
            </a:r>
            <a:endParaRPr sz="1550">
              <a:latin typeface="宋体"/>
              <a:cs typeface="宋体"/>
            </a:endParaRPr>
          </a:p>
        </p:txBody>
      </p:sp>
      <p:sp>
        <p:nvSpPr>
          <p:cNvPr id="34" name="object 34"/>
          <p:cNvSpPr/>
          <p:nvPr/>
        </p:nvSpPr>
        <p:spPr>
          <a:xfrm>
            <a:off x="4636754" y="3566296"/>
            <a:ext cx="951865" cy="530225"/>
          </a:xfrm>
          <a:custGeom>
            <a:avLst/>
            <a:gdLst/>
            <a:ahLst/>
            <a:cxnLst/>
            <a:rect l="l" t="t" r="r" b="b"/>
            <a:pathLst>
              <a:path w="951864" h="530225">
                <a:moveTo>
                  <a:pt x="0" y="530182"/>
                </a:moveTo>
                <a:lnTo>
                  <a:pt x="951611" y="530182"/>
                </a:lnTo>
                <a:lnTo>
                  <a:pt x="951611" y="0"/>
                </a:lnTo>
                <a:lnTo>
                  <a:pt x="0" y="0"/>
                </a:lnTo>
                <a:lnTo>
                  <a:pt x="0" y="530182"/>
                </a:lnTo>
                <a:close/>
              </a:path>
            </a:pathLst>
          </a:custGeom>
          <a:ln w="5521">
            <a:solidFill>
              <a:srgbClr val="000000"/>
            </a:solidFill>
          </a:ln>
        </p:spPr>
        <p:txBody>
          <a:bodyPr wrap="square" lIns="0" tIns="0" rIns="0" bIns="0" rtlCol="0"/>
          <a:lstStyle/>
          <a:p>
            <a:endParaRPr/>
          </a:p>
        </p:txBody>
      </p:sp>
      <p:sp>
        <p:nvSpPr>
          <p:cNvPr id="35" name="object 35"/>
          <p:cNvSpPr txBox="1"/>
          <p:nvPr/>
        </p:nvSpPr>
        <p:spPr>
          <a:xfrm>
            <a:off x="4831352" y="3571607"/>
            <a:ext cx="562610" cy="722698"/>
          </a:xfrm>
          <a:prstGeom prst="rect">
            <a:avLst/>
          </a:prstGeom>
        </p:spPr>
        <p:txBody>
          <a:bodyPr vert="horz" wrap="square" lIns="0" tIns="0" rIns="0" bIns="0" rtlCol="0">
            <a:spAutoFit/>
          </a:bodyPr>
          <a:lstStyle/>
          <a:p>
            <a:pPr marL="12700" marR="5080">
              <a:lnSpc>
                <a:spcPct val="101299"/>
              </a:lnSpc>
            </a:pPr>
            <a:r>
              <a:rPr sz="1550" spc="-445" dirty="0">
                <a:latin typeface="宋体"/>
                <a:cs typeface="宋体"/>
              </a:rPr>
              <a:t>理念宣教  理念渗透</a:t>
            </a:r>
            <a:endParaRPr sz="1550">
              <a:latin typeface="宋体"/>
              <a:cs typeface="宋体"/>
            </a:endParaRPr>
          </a:p>
        </p:txBody>
      </p:sp>
      <p:sp>
        <p:nvSpPr>
          <p:cNvPr id="36" name="object 36"/>
          <p:cNvSpPr/>
          <p:nvPr/>
        </p:nvSpPr>
        <p:spPr>
          <a:xfrm>
            <a:off x="5826332" y="3566296"/>
            <a:ext cx="951865" cy="530225"/>
          </a:xfrm>
          <a:custGeom>
            <a:avLst/>
            <a:gdLst/>
            <a:ahLst/>
            <a:cxnLst/>
            <a:rect l="l" t="t" r="r" b="b"/>
            <a:pathLst>
              <a:path w="951864" h="530225">
                <a:moveTo>
                  <a:pt x="0" y="530182"/>
                </a:moveTo>
                <a:lnTo>
                  <a:pt x="951611" y="530182"/>
                </a:lnTo>
                <a:lnTo>
                  <a:pt x="951611" y="0"/>
                </a:lnTo>
                <a:lnTo>
                  <a:pt x="0" y="0"/>
                </a:lnTo>
                <a:lnTo>
                  <a:pt x="0" y="530182"/>
                </a:lnTo>
                <a:close/>
              </a:path>
            </a:pathLst>
          </a:custGeom>
          <a:ln w="5521">
            <a:solidFill>
              <a:srgbClr val="000000"/>
            </a:solidFill>
          </a:ln>
        </p:spPr>
        <p:txBody>
          <a:bodyPr wrap="square" lIns="0" tIns="0" rIns="0" bIns="0" rtlCol="0"/>
          <a:lstStyle/>
          <a:p>
            <a:endParaRPr/>
          </a:p>
        </p:txBody>
      </p:sp>
      <p:sp>
        <p:nvSpPr>
          <p:cNvPr id="37" name="object 37"/>
          <p:cNvSpPr txBox="1"/>
          <p:nvPr/>
        </p:nvSpPr>
        <p:spPr>
          <a:xfrm>
            <a:off x="6020762" y="3571607"/>
            <a:ext cx="562610" cy="722698"/>
          </a:xfrm>
          <a:prstGeom prst="rect">
            <a:avLst/>
          </a:prstGeom>
        </p:spPr>
        <p:txBody>
          <a:bodyPr vert="horz" wrap="square" lIns="0" tIns="0" rIns="0" bIns="0" rtlCol="0">
            <a:spAutoFit/>
          </a:bodyPr>
          <a:lstStyle/>
          <a:p>
            <a:pPr marL="12700" marR="5080">
              <a:lnSpc>
                <a:spcPct val="101299"/>
              </a:lnSpc>
            </a:pPr>
            <a:r>
              <a:rPr sz="1550" spc="-445" dirty="0">
                <a:latin typeface="宋体"/>
                <a:cs typeface="宋体"/>
              </a:rPr>
              <a:t>制度完善  制度执行</a:t>
            </a:r>
            <a:endParaRPr sz="1550">
              <a:latin typeface="宋体"/>
              <a:cs typeface="宋体"/>
            </a:endParaRPr>
          </a:p>
        </p:txBody>
      </p:sp>
      <p:sp>
        <p:nvSpPr>
          <p:cNvPr id="38" name="object 38"/>
          <p:cNvSpPr/>
          <p:nvPr/>
        </p:nvSpPr>
        <p:spPr>
          <a:xfrm>
            <a:off x="7015742" y="3566296"/>
            <a:ext cx="951865" cy="530225"/>
          </a:xfrm>
          <a:custGeom>
            <a:avLst/>
            <a:gdLst/>
            <a:ahLst/>
            <a:cxnLst/>
            <a:rect l="l" t="t" r="r" b="b"/>
            <a:pathLst>
              <a:path w="951864" h="530225">
                <a:moveTo>
                  <a:pt x="0" y="530182"/>
                </a:moveTo>
                <a:lnTo>
                  <a:pt x="951611" y="530182"/>
                </a:lnTo>
                <a:lnTo>
                  <a:pt x="951611" y="0"/>
                </a:lnTo>
                <a:lnTo>
                  <a:pt x="0" y="0"/>
                </a:lnTo>
                <a:lnTo>
                  <a:pt x="0" y="530182"/>
                </a:lnTo>
                <a:close/>
              </a:path>
            </a:pathLst>
          </a:custGeom>
          <a:ln w="5521">
            <a:solidFill>
              <a:srgbClr val="000000"/>
            </a:solidFill>
          </a:ln>
        </p:spPr>
        <p:txBody>
          <a:bodyPr wrap="square" lIns="0" tIns="0" rIns="0" bIns="0" rtlCol="0"/>
          <a:lstStyle/>
          <a:p>
            <a:endParaRPr/>
          </a:p>
        </p:txBody>
      </p:sp>
      <p:sp>
        <p:nvSpPr>
          <p:cNvPr id="39" name="object 39"/>
          <p:cNvSpPr txBox="1"/>
          <p:nvPr/>
        </p:nvSpPr>
        <p:spPr>
          <a:xfrm>
            <a:off x="7210340" y="3571607"/>
            <a:ext cx="562610" cy="722698"/>
          </a:xfrm>
          <a:prstGeom prst="rect">
            <a:avLst/>
          </a:prstGeom>
        </p:spPr>
        <p:txBody>
          <a:bodyPr vert="horz" wrap="square" lIns="0" tIns="0" rIns="0" bIns="0" rtlCol="0">
            <a:spAutoFit/>
          </a:bodyPr>
          <a:lstStyle/>
          <a:p>
            <a:pPr marL="12700" marR="5080">
              <a:lnSpc>
                <a:spcPct val="101299"/>
              </a:lnSpc>
            </a:pPr>
            <a:r>
              <a:rPr sz="1550" spc="-445" dirty="0">
                <a:latin typeface="宋体"/>
                <a:cs typeface="宋体"/>
              </a:rPr>
              <a:t>监督检查  行为干预</a:t>
            </a:r>
            <a:endParaRPr sz="1550">
              <a:latin typeface="宋体"/>
              <a:cs typeface="宋体"/>
            </a:endParaRPr>
          </a:p>
        </p:txBody>
      </p:sp>
      <p:sp>
        <p:nvSpPr>
          <p:cNvPr id="40" name="object 40"/>
          <p:cNvSpPr/>
          <p:nvPr/>
        </p:nvSpPr>
        <p:spPr>
          <a:xfrm>
            <a:off x="8205319" y="3566296"/>
            <a:ext cx="951865" cy="530225"/>
          </a:xfrm>
          <a:custGeom>
            <a:avLst/>
            <a:gdLst/>
            <a:ahLst/>
            <a:cxnLst/>
            <a:rect l="l" t="t" r="r" b="b"/>
            <a:pathLst>
              <a:path w="951865" h="530225">
                <a:moveTo>
                  <a:pt x="0" y="530182"/>
                </a:moveTo>
                <a:lnTo>
                  <a:pt x="951611" y="530182"/>
                </a:lnTo>
                <a:lnTo>
                  <a:pt x="951611" y="0"/>
                </a:lnTo>
                <a:lnTo>
                  <a:pt x="0" y="0"/>
                </a:lnTo>
                <a:lnTo>
                  <a:pt x="0" y="530182"/>
                </a:lnTo>
                <a:close/>
              </a:path>
            </a:pathLst>
          </a:custGeom>
          <a:ln w="5521">
            <a:solidFill>
              <a:srgbClr val="000000"/>
            </a:solidFill>
          </a:ln>
        </p:spPr>
        <p:txBody>
          <a:bodyPr wrap="square" lIns="0" tIns="0" rIns="0" bIns="0" rtlCol="0"/>
          <a:lstStyle/>
          <a:p>
            <a:endParaRPr/>
          </a:p>
        </p:txBody>
      </p:sp>
      <p:sp>
        <p:nvSpPr>
          <p:cNvPr id="41" name="object 41"/>
          <p:cNvSpPr txBox="1"/>
          <p:nvPr/>
        </p:nvSpPr>
        <p:spPr>
          <a:xfrm>
            <a:off x="8399918" y="3571607"/>
            <a:ext cx="562610" cy="722698"/>
          </a:xfrm>
          <a:prstGeom prst="rect">
            <a:avLst/>
          </a:prstGeom>
        </p:spPr>
        <p:txBody>
          <a:bodyPr vert="horz" wrap="square" lIns="0" tIns="0" rIns="0" bIns="0" rtlCol="0">
            <a:spAutoFit/>
          </a:bodyPr>
          <a:lstStyle/>
          <a:p>
            <a:pPr marL="12700" marR="5080">
              <a:lnSpc>
                <a:spcPct val="101299"/>
              </a:lnSpc>
            </a:pPr>
            <a:r>
              <a:rPr sz="1550" spc="-445" dirty="0">
                <a:latin typeface="宋体"/>
                <a:cs typeface="宋体"/>
              </a:rPr>
              <a:t>重复强化  持续改进</a:t>
            </a:r>
            <a:endParaRPr sz="1550">
              <a:latin typeface="宋体"/>
              <a:cs typeface="宋体"/>
            </a:endParaRPr>
          </a:p>
        </p:txBody>
      </p:sp>
      <p:sp>
        <p:nvSpPr>
          <p:cNvPr id="42" name="object 42"/>
          <p:cNvSpPr/>
          <p:nvPr/>
        </p:nvSpPr>
        <p:spPr>
          <a:xfrm>
            <a:off x="3923040" y="3212841"/>
            <a:ext cx="0" cy="276860"/>
          </a:xfrm>
          <a:custGeom>
            <a:avLst/>
            <a:gdLst/>
            <a:ahLst/>
            <a:cxnLst/>
            <a:rect l="l" t="t" r="r" b="b"/>
            <a:pathLst>
              <a:path h="276860">
                <a:moveTo>
                  <a:pt x="0" y="0"/>
                </a:moveTo>
                <a:lnTo>
                  <a:pt x="0" y="276438"/>
                </a:lnTo>
                <a:lnTo>
                  <a:pt x="0" y="276438"/>
                </a:lnTo>
              </a:path>
            </a:pathLst>
          </a:custGeom>
          <a:ln w="4028">
            <a:solidFill>
              <a:srgbClr val="000000"/>
            </a:solidFill>
            <a:prstDash val="dash"/>
          </a:ln>
        </p:spPr>
        <p:txBody>
          <a:bodyPr wrap="square" lIns="0" tIns="0" rIns="0" bIns="0" rtlCol="0"/>
          <a:lstStyle/>
          <a:p>
            <a:endParaRPr/>
          </a:p>
        </p:txBody>
      </p:sp>
      <p:sp>
        <p:nvSpPr>
          <p:cNvPr id="43" name="object 43"/>
          <p:cNvSpPr/>
          <p:nvPr/>
        </p:nvSpPr>
        <p:spPr>
          <a:xfrm>
            <a:off x="3888798" y="3464542"/>
            <a:ext cx="68580" cy="102235"/>
          </a:xfrm>
          <a:custGeom>
            <a:avLst/>
            <a:gdLst/>
            <a:ahLst/>
            <a:cxnLst/>
            <a:rect l="l" t="t" r="r" b="b"/>
            <a:pathLst>
              <a:path w="68580" h="102235">
                <a:moveTo>
                  <a:pt x="0" y="0"/>
                </a:moveTo>
                <a:lnTo>
                  <a:pt x="34242" y="101747"/>
                </a:lnTo>
                <a:lnTo>
                  <a:pt x="64436" y="12026"/>
                </a:lnTo>
                <a:lnTo>
                  <a:pt x="34242" y="12026"/>
                </a:lnTo>
                <a:lnTo>
                  <a:pt x="16743" y="9019"/>
                </a:lnTo>
                <a:lnTo>
                  <a:pt x="0" y="0"/>
                </a:lnTo>
                <a:close/>
              </a:path>
              <a:path w="68580" h="102235">
                <a:moveTo>
                  <a:pt x="68484" y="0"/>
                </a:moveTo>
                <a:lnTo>
                  <a:pt x="51740" y="9019"/>
                </a:lnTo>
                <a:lnTo>
                  <a:pt x="34242" y="12026"/>
                </a:lnTo>
                <a:lnTo>
                  <a:pt x="64436" y="12026"/>
                </a:lnTo>
                <a:lnTo>
                  <a:pt x="68484" y="0"/>
                </a:lnTo>
                <a:close/>
              </a:path>
            </a:pathLst>
          </a:custGeom>
          <a:solidFill>
            <a:srgbClr val="000000"/>
          </a:solidFill>
        </p:spPr>
        <p:txBody>
          <a:bodyPr wrap="square" lIns="0" tIns="0" rIns="0" bIns="0" rtlCol="0"/>
          <a:lstStyle/>
          <a:p>
            <a:endParaRPr/>
          </a:p>
        </p:txBody>
      </p:sp>
      <p:sp>
        <p:nvSpPr>
          <p:cNvPr id="44" name="object 44"/>
          <p:cNvSpPr/>
          <p:nvPr/>
        </p:nvSpPr>
        <p:spPr>
          <a:xfrm>
            <a:off x="5112618" y="3212841"/>
            <a:ext cx="0" cy="276860"/>
          </a:xfrm>
          <a:custGeom>
            <a:avLst/>
            <a:gdLst/>
            <a:ahLst/>
            <a:cxnLst/>
            <a:rect l="l" t="t" r="r" b="b"/>
            <a:pathLst>
              <a:path h="276860">
                <a:moveTo>
                  <a:pt x="0" y="0"/>
                </a:moveTo>
                <a:lnTo>
                  <a:pt x="0" y="276438"/>
                </a:lnTo>
                <a:lnTo>
                  <a:pt x="0" y="276438"/>
                </a:lnTo>
              </a:path>
            </a:pathLst>
          </a:custGeom>
          <a:ln w="4028">
            <a:solidFill>
              <a:srgbClr val="000000"/>
            </a:solidFill>
            <a:prstDash val="dash"/>
          </a:ln>
        </p:spPr>
        <p:txBody>
          <a:bodyPr wrap="square" lIns="0" tIns="0" rIns="0" bIns="0" rtlCol="0"/>
          <a:lstStyle/>
          <a:p>
            <a:endParaRPr/>
          </a:p>
        </p:txBody>
      </p:sp>
      <p:sp>
        <p:nvSpPr>
          <p:cNvPr id="45" name="object 45"/>
          <p:cNvSpPr/>
          <p:nvPr/>
        </p:nvSpPr>
        <p:spPr>
          <a:xfrm>
            <a:off x="5078376" y="3464542"/>
            <a:ext cx="68580" cy="102235"/>
          </a:xfrm>
          <a:custGeom>
            <a:avLst/>
            <a:gdLst/>
            <a:ahLst/>
            <a:cxnLst/>
            <a:rect l="l" t="t" r="r" b="b"/>
            <a:pathLst>
              <a:path w="68579" h="102235">
                <a:moveTo>
                  <a:pt x="0" y="0"/>
                </a:moveTo>
                <a:lnTo>
                  <a:pt x="34242" y="101747"/>
                </a:lnTo>
                <a:lnTo>
                  <a:pt x="64436" y="12026"/>
                </a:lnTo>
                <a:lnTo>
                  <a:pt x="34179" y="12026"/>
                </a:lnTo>
                <a:lnTo>
                  <a:pt x="16719" y="9019"/>
                </a:lnTo>
                <a:lnTo>
                  <a:pt x="0" y="0"/>
                </a:lnTo>
                <a:close/>
              </a:path>
              <a:path w="68579" h="102235">
                <a:moveTo>
                  <a:pt x="68484" y="0"/>
                </a:moveTo>
                <a:lnTo>
                  <a:pt x="51670" y="9019"/>
                </a:lnTo>
                <a:lnTo>
                  <a:pt x="34179" y="12026"/>
                </a:lnTo>
                <a:lnTo>
                  <a:pt x="64436" y="12026"/>
                </a:lnTo>
                <a:lnTo>
                  <a:pt x="68484" y="0"/>
                </a:lnTo>
                <a:close/>
              </a:path>
            </a:pathLst>
          </a:custGeom>
          <a:solidFill>
            <a:srgbClr val="000000"/>
          </a:solidFill>
        </p:spPr>
        <p:txBody>
          <a:bodyPr wrap="square" lIns="0" tIns="0" rIns="0" bIns="0" rtlCol="0"/>
          <a:lstStyle/>
          <a:p>
            <a:endParaRPr/>
          </a:p>
        </p:txBody>
      </p:sp>
      <p:sp>
        <p:nvSpPr>
          <p:cNvPr id="46" name="object 46"/>
          <p:cNvSpPr/>
          <p:nvPr/>
        </p:nvSpPr>
        <p:spPr>
          <a:xfrm>
            <a:off x="6302028" y="3212841"/>
            <a:ext cx="0" cy="276860"/>
          </a:xfrm>
          <a:custGeom>
            <a:avLst/>
            <a:gdLst/>
            <a:ahLst/>
            <a:cxnLst/>
            <a:rect l="l" t="t" r="r" b="b"/>
            <a:pathLst>
              <a:path h="276860">
                <a:moveTo>
                  <a:pt x="0" y="0"/>
                </a:moveTo>
                <a:lnTo>
                  <a:pt x="0" y="276438"/>
                </a:lnTo>
                <a:lnTo>
                  <a:pt x="0" y="276438"/>
                </a:lnTo>
              </a:path>
            </a:pathLst>
          </a:custGeom>
          <a:ln w="4028">
            <a:solidFill>
              <a:srgbClr val="000000"/>
            </a:solidFill>
            <a:prstDash val="dash"/>
          </a:ln>
        </p:spPr>
        <p:txBody>
          <a:bodyPr wrap="square" lIns="0" tIns="0" rIns="0" bIns="0" rtlCol="0"/>
          <a:lstStyle/>
          <a:p>
            <a:endParaRPr/>
          </a:p>
        </p:txBody>
      </p:sp>
      <p:sp>
        <p:nvSpPr>
          <p:cNvPr id="47" name="object 47"/>
          <p:cNvSpPr/>
          <p:nvPr/>
        </p:nvSpPr>
        <p:spPr>
          <a:xfrm>
            <a:off x="6267786" y="3464542"/>
            <a:ext cx="68580" cy="102235"/>
          </a:xfrm>
          <a:custGeom>
            <a:avLst/>
            <a:gdLst/>
            <a:ahLst/>
            <a:cxnLst/>
            <a:rect l="l" t="t" r="r" b="b"/>
            <a:pathLst>
              <a:path w="68579" h="102235">
                <a:moveTo>
                  <a:pt x="0" y="0"/>
                </a:moveTo>
                <a:lnTo>
                  <a:pt x="34242" y="101747"/>
                </a:lnTo>
                <a:lnTo>
                  <a:pt x="64436" y="12026"/>
                </a:lnTo>
                <a:lnTo>
                  <a:pt x="34305" y="12026"/>
                </a:lnTo>
                <a:lnTo>
                  <a:pt x="16814" y="9019"/>
                </a:lnTo>
                <a:lnTo>
                  <a:pt x="0" y="0"/>
                </a:lnTo>
                <a:close/>
              </a:path>
              <a:path w="68579" h="102235">
                <a:moveTo>
                  <a:pt x="68484" y="0"/>
                </a:moveTo>
                <a:lnTo>
                  <a:pt x="51764" y="9019"/>
                </a:lnTo>
                <a:lnTo>
                  <a:pt x="34305" y="12026"/>
                </a:lnTo>
                <a:lnTo>
                  <a:pt x="64436" y="12026"/>
                </a:lnTo>
                <a:lnTo>
                  <a:pt x="68484" y="0"/>
                </a:lnTo>
                <a:close/>
              </a:path>
            </a:pathLst>
          </a:custGeom>
          <a:solidFill>
            <a:srgbClr val="000000"/>
          </a:solidFill>
        </p:spPr>
        <p:txBody>
          <a:bodyPr wrap="square" lIns="0" tIns="0" rIns="0" bIns="0" rtlCol="0"/>
          <a:lstStyle/>
          <a:p>
            <a:endParaRPr/>
          </a:p>
        </p:txBody>
      </p:sp>
      <p:sp>
        <p:nvSpPr>
          <p:cNvPr id="48" name="object 48"/>
          <p:cNvSpPr/>
          <p:nvPr/>
        </p:nvSpPr>
        <p:spPr>
          <a:xfrm>
            <a:off x="7491605" y="3212841"/>
            <a:ext cx="0" cy="276860"/>
          </a:xfrm>
          <a:custGeom>
            <a:avLst/>
            <a:gdLst/>
            <a:ahLst/>
            <a:cxnLst/>
            <a:rect l="l" t="t" r="r" b="b"/>
            <a:pathLst>
              <a:path h="276860">
                <a:moveTo>
                  <a:pt x="0" y="0"/>
                </a:moveTo>
                <a:lnTo>
                  <a:pt x="0" y="276438"/>
                </a:lnTo>
                <a:lnTo>
                  <a:pt x="0" y="276438"/>
                </a:lnTo>
              </a:path>
            </a:pathLst>
          </a:custGeom>
          <a:ln w="4028">
            <a:solidFill>
              <a:srgbClr val="000000"/>
            </a:solidFill>
            <a:prstDash val="dash"/>
          </a:ln>
        </p:spPr>
        <p:txBody>
          <a:bodyPr wrap="square" lIns="0" tIns="0" rIns="0" bIns="0" rtlCol="0"/>
          <a:lstStyle/>
          <a:p>
            <a:endParaRPr/>
          </a:p>
        </p:txBody>
      </p:sp>
      <p:sp>
        <p:nvSpPr>
          <p:cNvPr id="49" name="object 49"/>
          <p:cNvSpPr/>
          <p:nvPr/>
        </p:nvSpPr>
        <p:spPr>
          <a:xfrm>
            <a:off x="7457363" y="3464542"/>
            <a:ext cx="68580" cy="102235"/>
          </a:xfrm>
          <a:custGeom>
            <a:avLst/>
            <a:gdLst/>
            <a:ahLst/>
            <a:cxnLst/>
            <a:rect l="l" t="t" r="r" b="b"/>
            <a:pathLst>
              <a:path w="68579" h="102235">
                <a:moveTo>
                  <a:pt x="0" y="0"/>
                </a:moveTo>
                <a:lnTo>
                  <a:pt x="34242" y="101747"/>
                </a:lnTo>
                <a:lnTo>
                  <a:pt x="64436" y="12026"/>
                </a:lnTo>
                <a:lnTo>
                  <a:pt x="34179" y="12026"/>
                </a:lnTo>
                <a:lnTo>
                  <a:pt x="16719" y="9019"/>
                </a:lnTo>
                <a:lnTo>
                  <a:pt x="0" y="0"/>
                </a:lnTo>
                <a:close/>
              </a:path>
              <a:path w="68579" h="102235">
                <a:moveTo>
                  <a:pt x="68484" y="0"/>
                </a:moveTo>
                <a:lnTo>
                  <a:pt x="51670" y="9019"/>
                </a:lnTo>
                <a:lnTo>
                  <a:pt x="34179" y="12026"/>
                </a:lnTo>
                <a:lnTo>
                  <a:pt x="64436" y="12026"/>
                </a:lnTo>
                <a:lnTo>
                  <a:pt x="68484" y="0"/>
                </a:lnTo>
                <a:close/>
              </a:path>
            </a:pathLst>
          </a:custGeom>
          <a:solidFill>
            <a:srgbClr val="000000"/>
          </a:solidFill>
        </p:spPr>
        <p:txBody>
          <a:bodyPr wrap="square" lIns="0" tIns="0" rIns="0" bIns="0" rtlCol="0"/>
          <a:lstStyle/>
          <a:p>
            <a:endParaRPr/>
          </a:p>
        </p:txBody>
      </p:sp>
      <p:sp>
        <p:nvSpPr>
          <p:cNvPr id="50" name="object 50"/>
          <p:cNvSpPr/>
          <p:nvPr/>
        </p:nvSpPr>
        <p:spPr>
          <a:xfrm>
            <a:off x="8681183" y="3212841"/>
            <a:ext cx="0" cy="276860"/>
          </a:xfrm>
          <a:custGeom>
            <a:avLst/>
            <a:gdLst/>
            <a:ahLst/>
            <a:cxnLst/>
            <a:rect l="l" t="t" r="r" b="b"/>
            <a:pathLst>
              <a:path h="276860">
                <a:moveTo>
                  <a:pt x="0" y="0"/>
                </a:moveTo>
                <a:lnTo>
                  <a:pt x="0" y="276438"/>
                </a:lnTo>
                <a:lnTo>
                  <a:pt x="0" y="276438"/>
                </a:lnTo>
              </a:path>
            </a:pathLst>
          </a:custGeom>
          <a:ln w="4028">
            <a:solidFill>
              <a:srgbClr val="000000"/>
            </a:solidFill>
            <a:prstDash val="dash"/>
          </a:ln>
        </p:spPr>
        <p:txBody>
          <a:bodyPr wrap="square" lIns="0" tIns="0" rIns="0" bIns="0" rtlCol="0"/>
          <a:lstStyle/>
          <a:p>
            <a:endParaRPr/>
          </a:p>
        </p:txBody>
      </p:sp>
      <p:sp>
        <p:nvSpPr>
          <p:cNvPr id="51" name="object 51"/>
          <p:cNvSpPr/>
          <p:nvPr/>
        </p:nvSpPr>
        <p:spPr>
          <a:xfrm>
            <a:off x="8646941" y="3464542"/>
            <a:ext cx="68580" cy="102235"/>
          </a:xfrm>
          <a:custGeom>
            <a:avLst/>
            <a:gdLst/>
            <a:ahLst/>
            <a:cxnLst/>
            <a:rect l="l" t="t" r="r" b="b"/>
            <a:pathLst>
              <a:path w="68579" h="102235">
                <a:moveTo>
                  <a:pt x="0" y="0"/>
                </a:moveTo>
                <a:lnTo>
                  <a:pt x="34242" y="101747"/>
                </a:lnTo>
                <a:lnTo>
                  <a:pt x="64436" y="12026"/>
                </a:lnTo>
                <a:lnTo>
                  <a:pt x="34179" y="12026"/>
                </a:lnTo>
                <a:lnTo>
                  <a:pt x="16719" y="9019"/>
                </a:lnTo>
                <a:lnTo>
                  <a:pt x="0" y="0"/>
                </a:lnTo>
                <a:close/>
              </a:path>
              <a:path w="68579" h="102235">
                <a:moveTo>
                  <a:pt x="68484" y="0"/>
                </a:moveTo>
                <a:lnTo>
                  <a:pt x="51670" y="9019"/>
                </a:lnTo>
                <a:lnTo>
                  <a:pt x="34179" y="12026"/>
                </a:lnTo>
                <a:lnTo>
                  <a:pt x="64436" y="12026"/>
                </a:lnTo>
                <a:lnTo>
                  <a:pt x="68484" y="0"/>
                </a:lnTo>
                <a:close/>
              </a:path>
            </a:pathLst>
          </a:custGeom>
          <a:solidFill>
            <a:srgbClr val="000000"/>
          </a:solidFill>
        </p:spPr>
        <p:txBody>
          <a:bodyPr wrap="square" lIns="0" tIns="0" rIns="0" bIns="0" rtlCol="0"/>
          <a:lstStyle/>
          <a:p>
            <a:endParaRPr/>
          </a:p>
        </p:txBody>
      </p:sp>
      <p:sp>
        <p:nvSpPr>
          <p:cNvPr id="52" name="object 52"/>
          <p:cNvSpPr txBox="1"/>
          <p:nvPr/>
        </p:nvSpPr>
        <p:spPr>
          <a:xfrm>
            <a:off x="1736927" y="2599622"/>
            <a:ext cx="1293495" cy="722698"/>
          </a:xfrm>
          <a:prstGeom prst="rect">
            <a:avLst/>
          </a:prstGeom>
        </p:spPr>
        <p:txBody>
          <a:bodyPr vert="horz" wrap="square" lIns="0" tIns="0" rIns="0" bIns="0" rtlCol="0">
            <a:spAutoFit/>
          </a:bodyPr>
          <a:lstStyle/>
          <a:p>
            <a:pPr marL="12700" marR="5080">
              <a:lnSpc>
                <a:spcPct val="101299"/>
              </a:lnSpc>
              <a:tabLst>
                <a:tab pos="474345" algn="l"/>
                <a:tab pos="608965" algn="l"/>
              </a:tabLst>
            </a:pPr>
            <a:r>
              <a:rPr sz="1550" spc="-495" dirty="0">
                <a:latin typeface="宋体"/>
                <a:cs typeface="宋体"/>
              </a:rPr>
              <a:t>落地	</a:t>
            </a:r>
            <a:r>
              <a:rPr sz="1550" spc="-459" dirty="0">
                <a:latin typeface="宋体"/>
                <a:cs typeface="宋体"/>
              </a:rPr>
              <a:t>组织安全文化 </a:t>
            </a:r>
            <a:r>
              <a:rPr sz="1550" spc="-250" dirty="0">
                <a:latin typeface="宋体"/>
                <a:cs typeface="宋体"/>
              </a:rPr>
              <a:t> </a:t>
            </a:r>
            <a:r>
              <a:rPr sz="1550" spc="-495" dirty="0">
                <a:latin typeface="宋体"/>
                <a:cs typeface="宋体"/>
              </a:rPr>
              <a:t>过程		体系设计</a:t>
            </a:r>
            <a:endParaRPr sz="1550">
              <a:latin typeface="宋体"/>
              <a:cs typeface="宋体"/>
            </a:endParaRPr>
          </a:p>
        </p:txBody>
      </p:sp>
      <p:sp>
        <p:nvSpPr>
          <p:cNvPr id="53" name="object 53"/>
          <p:cNvSpPr txBox="1"/>
          <p:nvPr/>
        </p:nvSpPr>
        <p:spPr>
          <a:xfrm>
            <a:off x="1736926" y="3483253"/>
            <a:ext cx="294640" cy="963597"/>
          </a:xfrm>
          <a:prstGeom prst="rect">
            <a:avLst/>
          </a:prstGeom>
        </p:spPr>
        <p:txBody>
          <a:bodyPr vert="horz" wrap="square" lIns="0" tIns="0" rIns="0" bIns="0" rtlCol="0">
            <a:spAutoFit/>
          </a:bodyPr>
          <a:lstStyle/>
          <a:p>
            <a:pPr marL="12700" marR="5080">
              <a:lnSpc>
                <a:spcPct val="101299"/>
              </a:lnSpc>
            </a:pPr>
            <a:r>
              <a:rPr sz="1550" spc="-415" dirty="0">
                <a:latin typeface="宋体"/>
                <a:cs typeface="宋体"/>
              </a:rPr>
              <a:t>落地  任务</a:t>
            </a:r>
            <a:endParaRPr sz="1550">
              <a:latin typeface="宋体"/>
              <a:cs typeface="宋体"/>
            </a:endParaRPr>
          </a:p>
        </p:txBody>
      </p:sp>
      <p:sp>
        <p:nvSpPr>
          <p:cNvPr id="55" name="object 5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6" name="object 56"/>
          <p:cNvSpPr txBox="1"/>
          <p:nvPr/>
        </p:nvSpPr>
        <p:spPr>
          <a:xfrm>
            <a:off x="2574442" y="6355934"/>
            <a:ext cx="6579870" cy="256480"/>
          </a:xfrm>
          <a:prstGeom prst="rect">
            <a:avLst/>
          </a:prstGeom>
        </p:spPr>
        <p:txBody>
          <a:bodyPr vert="horz" wrap="square" lIns="0" tIns="0" rIns="0" bIns="0" rtlCol="0">
            <a:spAutoFit/>
          </a:bodyPr>
          <a:lstStyle/>
          <a:p>
            <a:pPr marL="12700">
              <a:lnSpc>
                <a:spcPts val="2005"/>
              </a:lnSpc>
            </a:pPr>
            <a:r>
              <a:rPr dirty="0">
                <a:solidFill>
                  <a:srgbClr val="006FC0"/>
                </a:solidFill>
                <a:latin typeface="宋体"/>
                <a:cs typeface="宋体"/>
              </a:rPr>
              <a:t>来源：王秉</a:t>
            </a:r>
            <a:r>
              <a:rPr dirty="0">
                <a:solidFill>
                  <a:srgbClr val="006FC0"/>
                </a:solidFill>
                <a:latin typeface="Calibri"/>
                <a:cs typeface="Calibri"/>
              </a:rPr>
              <a:t>, </a:t>
            </a:r>
            <a:r>
              <a:rPr dirty="0">
                <a:solidFill>
                  <a:srgbClr val="006FC0"/>
                </a:solidFill>
                <a:latin typeface="宋体"/>
                <a:cs typeface="宋体"/>
              </a:rPr>
              <a:t>吴超</a:t>
            </a:r>
            <a:r>
              <a:rPr spc="-540" dirty="0">
                <a:solidFill>
                  <a:srgbClr val="006FC0"/>
                </a:solidFill>
                <a:latin typeface="宋体"/>
                <a:cs typeface="宋体"/>
              </a:rPr>
              <a:t> </a:t>
            </a:r>
            <a:r>
              <a:rPr dirty="0">
                <a:solidFill>
                  <a:srgbClr val="006FC0"/>
                </a:solidFill>
                <a:latin typeface="宋体"/>
                <a:cs typeface="宋体"/>
              </a:rPr>
              <a:t>著</a:t>
            </a:r>
            <a:r>
              <a:rPr dirty="0">
                <a:solidFill>
                  <a:srgbClr val="006FC0"/>
                </a:solidFill>
                <a:latin typeface="Calibri"/>
                <a:cs typeface="Calibri"/>
              </a:rPr>
              <a:t>. </a:t>
            </a:r>
            <a:r>
              <a:rPr spc="-5" dirty="0">
                <a:solidFill>
                  <a:srgbClr val="006FC0"/>
                </a:solidFill>
                <a:latin typeface="宋体"/>
                <a:cs typeface="宋体"/>
              </a:rPr>
              <a:t>安全文化学</a:t>
            </a:r>
            <a:r>
              <a:rPr spc="-5" dirty="0">
                <a:solidFill>
                  <a:srgbClr val="006FC0"/>
                </a:solidFill>
                <a:latin typeface="Calibri"/>
                <a:cs typeface="Calibri"/>
              </a:rPr>
              <a:t>[M]. </a:t>
            </a:r>
            <a:r>
              <a:rPr dirty="0">
                <a:solidFill>
                  <a:srgbClr val="006FC0"/>
                </a:solidFill>
                <a:latin typeface="宋体"/>
                <a:cs typeface="宋体"/>
              </a:rPr>
              <a:t>北京</a:t>
            </a:r>
            <a:r>
              <a:rPr dirty="0">
                <a:solidFill>
                  <a:srgbClr val="006FC0"/>
                </a:solidFill>
                <a:latin typeface="Calibri"/>
                <a:cs typeface="Calibri"/>
              </a:rPr>
              <a:t>:</a:t>
            </a:r>
            <a:r>
              <a:rPr dirty="0">
                <a:solidFill>
                  <a:srgbClr val="006FC0"/>
                </a:solidFill>
                <a:latin typeface="宋体"/>
                <a:cs typeface="宋体"/>
              </a:rPr>
              <a:t>化学工业出版社</a:t>
            </a:r>
            <a:r>
              <a:rPr dirty="0">
                <a:solidFill>
                  <a:srgbClr val="006FC0"/>
                </a:solidFill>
                <a:latin typeface="Calibri"/>
                <a:cs typeface="Calibri"/>
              </a:rPr>
              <a:t>, 2018.1</a:t>
            </a:r>
            <a:endParaRPr>
              <a:latin typeface="Calibri"/>
              <a:cs typeface="Calibri"/>
            </a:endParaRPr>
          </a:p>
        </p:txBody>
      </p:sp>
      <p:sp>
        <p:nvSpPr>
          <p:cNvPr id="57" name="文本框 1"/>
          <p:cNvSpPr txBox="1">
            <a:spLocks noChangeArrowheads="1"/>
          </p:cNvSpPr>
          <p:nvPr/>
        </p:nvSpPr>
        <p:spPr bwMode="auto">
          <a:xfrm>
            <a:off x="758415" y="300084"/>
            <a:ext cx="576311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组织安全文化落地的操作过程模型</a:t>
            </a:r>
          </a:p>
        </p:txBody>
      </p:sp>
    </p:spTree>
    <p:extLst>
      <p:ext uri="{BB962C8B-B14F-4D97-AF65-F5344CB8AC3E}">
        <p14:creationId xmlns:p14="http://schemas.microsoft.com/office/powerpoint/2010/main" val="39733408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26010" y="891267"/>
            <a:ext cx="5117465" cy="704850"/>
          </a:xfrm>
          <a:custGeom>
            <a:avLst/>
            <a:gdLst/>
            <a:ahLst/>
            <a:cxnLst/>
            <a:rect l="l" t="t" r="r" b="b"/>
            <a:pathLst>
              <a:path w="5117465" h="704850">
                <a:moveTo>
                  <a:pt x="0" y="704523"/>
                </a:moveTo>
                <a:lnTo>
                  <a:pt x="5117083" y="704523"/>
                </a:lnTo>
                <a:lnTo>
                  <a:pt x="5117083" y="0"/>
                </a:lnTo>
                <a:lnTo>
                  <a:pt x="0" y="0"/>
                </a:lnTo>
                <a:lnTo>
                  <a:pt x="0" y="704523"/>
                </a:lnTo>
                <a:close/>
              </a:path>
            </a:pathLst>
          </a:custGeom>
          <a:ln w="4782">
            <a:solidFill>
              <a:srgbClr val="000000"/>
            </a:solidFill>
          </a:ln>
        </p:spPr>
        <p:txBody>
          <a:bodyPr wrap="square" lIns="0" tIns="0" rIns="0" bIns="0" rtlCol="0"/>
          <a:lstStyle/>
          <a:p>
            <a:endParaRPr/>
          </a:p>
        </p:txBody>
      </p:sp>
      <p:sp>
        <p:nvSpPr>
          <p:cNvPr id="3" name="object 3"/>
          <p:cNvSpPr/>
          <p:nvPr/>
        </p:nvSpPr>
        <p:spPr>
          <a:xfrm>
            <a:off x="1872886" y="3596642"/>
            <a:ext cx="4991100" cy="676910"/>
          </a:xfrm>
          <a:custGeom>
            <a:avLst/>
            <a:gdLst/>
            <a:ahLst/>
            <a:cxnLst/>
            <a:rect l="l" t="t" r="r" b="b"/>
            <a:pathLst>
              <a:path w="4991100" h="676910">
                <a:moveTo>
                  <a:pt x="0" y="676348"/>
                </a:moveTo>
                <a:lnTo>
                  <a:pt x="4990721" y="676348"/>
                </a:lnTo>
                <a:lnTo>
                  <a:pt x="4990721" y="0"/>
                </a:lnTo>
                <a:lnTo>
                  <a:pt x="0" y="0"/>
                </a:lnTo>
                <a:lnTo>
                  <a:pt x="0" y="676348"/>
                </a:lnTo>
                <a:close/>
              </a:path>
            </a:pathLst>
          </a:custGeom>
          <a:ln w="4782">
            <a:solidFill>
              <a:srgbClr val="000000"/>
            </a:solidFill>
          </a:ln>
        </p:spPr>
        <p:txBody>
          <a:bodyPr wrap="square" lIns="0" tIns="0" rIns="0" bIns="0" rtlCol="0"/>
          <a:lstStyle/>
          <a:p>
            <a:endParaRPr/>
          </a:p>
        </p:txBody>
      </p:sp>
      <p:sp>
        <p:nvSpPr>
          <p:cNvPr id="4" name="object 4"/>
          <p:cNvSpPr/>
          <p:nvPr/>
        </p:nvSpPr>
        <p:spPr>
          <a:xfrm>
            <a:off x="7605759" y="2582036"/>
            <a:ext cx="2795905" cy="2677795"/>
          </a:xfrm>
          <a:custGeom>
            <a:avLst/>
            <a:gdLst/>
            <a:ahLst/>
            <a:cxnLst/>
            <a:rect l="l" t="t" r="r" b="b"/>
            <a:pathLst>
              <a:path w="2795904" h="2677795">
                <a:moveTo>
                  <a:pt x="0" y="2677280"/>
                </a:moveTo>
                <a:lnTo>
                  <a:pt x="2795330" y="2677280"/>
                </a:lnTo>
                <a:lnTo>
                  <a:pt x="2795330" y="0"/>
                </a:lnTo>
                <a:lnTo>
                  <a:pt x="0" y="0"/>
                </a:lnTo>
                <a:lnTo>
                  <a:pt x="0" y="2677280"/>
                </a:lnTo>
                <a:close/>
              </a:path>
            </a:pathLst>
          </a:custGeom>
          <a:ln w="5047">
            <a:solidFill>
              <a:srgbClr val="000000"/>
            </a:solidFill>
            <a:prstDash val="dash"/>
          </a:ln>
        </p:spPr>
        <p:txBody>
          <a:bodyPr wrap="square" lIns="0" tIns="0" rIns="0" bIns="0" rtlCol="0"/>
          <a:lstStyle/>
          <a:p>
            <a:endParaRPr/>
          </a:p>
        </p:txBody>
      </p:sp>
      <p:sp>
        <p:nvSpPr>
          <p:cNvPr id="5" name="object 5"/>
          <p:cNvSpPr/>
          <p:nvPr/>
        </p:nvSpPr>
        <p:spPr>
          <a:xfrm>
            <a:off x="5094798" y="3653011"/>
            <a:ext cx="1674495" cy="535940"/>
          </a:xfrm>
          <a:custGeom>
            <a:avLst/>
            <a:gdLst/>
            <a:ahLst/>
            <a:cxnLst/>
            <a:rect l="l" t="t" r="r" b="b"/>
            <a:pathLst>
              <a:path w="1674495" h="535939">
                <a:moveTo>
                  <a:pt x="0" y="535436"/>
                </a:moveTo>
                <a:lnTo>
                  <a:pt x="1674078" y="535436"/>
                </a:lnTo>
                <a:lnTo>
                  <a:pt x="1674078" y="0"/>
                </a:lnTo>
                <a:lnTo>
                  <a:pt x="0" y="0"/>
                </a:lnTo>
                <a:lnTo>
                  <a:pt x="0" y="535436"/>
                </a:lnTo>
                <a:close/>
              </a:path>
            </a:pathLst>
          </a:custGeom>
          <a:ln w="4825">
            <a:solidFill>
              <a:srgbClr val="000000"/>
            </a:solidFill>
            <a:prstDash val="dash"/>
          </a:ln>
        </p:spPr>
        <p:txBody>
          <a:bodyPr wrap="square" lIns="0" tIns="0" rIns="0" bIns="0" rtlCol="0"/>
          <a:lstStyle/>
          <a:p>
            <a:endParaRPr/>
          </a:p>
        </p:txBody>
      </p:sp>
      <p:sp>
        <p:nvSpPr>
          <p:cNvPr id="6" name="object 6"/>
          <p:cNvSpPr/>
          <p:nvPr/>
        </p:nvSpPr>
        <p:spPr>
          <a:xfrm>
            <a:off x="1967645" y="3653011"/>
            <a:ext cx="3063875" cy="535940"/>
          </a:xfrm>
          <a:custGeom>
            <a:avLst/>
            <a:gdLst/>
            <a:ahLst/>
            <a:cxnLst/>
            <a:rect l="l" t="t" r="r" b="b"/>
            <a:pathLst>
              <a:path w="3063875" h="535939">
                <a:moveTo>
                  <a:pt x="0" y="535436"/>
                </a:moveTo>
                <a:lnTo>
                  <a:pt x="3063876" y="535436"/>
                </a:lnTo>
                <a:lnTo>
                  <a:pt x="3063876" y="0"/>
                </a:lnTo>
                <a:lnTo>
                  <a:pt x="0" y="0"/>
                </a:lnTo>
                <a:lnTo>
                  <a:pt x="0" y="535436"/>
                </a:lnTo>
                <a:close/>
              </a:path>
            </a:pathLst>
          </a:custGeom>
          <a:ln w="4789">
            <a:solidFill>
              <a:srgbClr val="000000"/>
            </a:solidFill>
            <a:prstDash val="dash"/>
          </a:ln>
        </p:spPr>
        <p:txBody>
          <a:bodyPr wrap="square" lIns="0" tIns="0" rIns="0" bIns="0" rtlCol="0"/>
          <a:lstStyle/>
          <a:p>
            <a:endParaRPr/>
          </a:p>
        </p:txBody>
      </p:sp>
      <p:sp>
        <p:nvSpPr>
          <p:cNvPr id="7" name="object 7"/>
          <p:cNvSpPr/>
          <p:nvPr/>
        </p:nvSpPr>
        <p:spPr>
          <a:xfrm>
            <a:off x="3546969" y="4695694"/>
            <a:ext cx="1642745" cy="422909"/>
          </a:xfrm>
          <a:custGeom>
            <a:avLst/>
            <a:gdLst/>
            <a:ahLst/>
            <a:cxnLst/>
            <a:rect l="l" t="t" r="r" b="b"/>
            <a:pathLst>
              <a:path w="1642745" h="422910">
                <a:moveTo>
                  <a:pt x="0" y="422718"/>
                </a:moveTo>
                <a:lnTo>
                  <a:pt x="1642498" y="422718"/>
                </a:lnTo>
                <a:lnTo>
                  <a:pt x="1642498" y="0"/>
                </a:lnTo>
                <a:lnTo>
                  <a:pt x="0" y="0"/>
                </a:lnTo>
                <a:lnTo>
                  <a:pt x="0" y="422718"/>
                </a:lnTo>
                <a:close/>
              </a:path>
            </a:pathLst>
          </a:custGeom>
          <a:ln w="4807">
            <a:solidFill>
              <a:srgbClr val="000000"/>
            </a:solidFill>
          </a:ln>
        </p:spPr>
        <p:txBody>
          <a:bodyPr wrap="square" lIns="0" tIns="0" rIns="0" bIns="0" rtlCol="0"/>
          <a:lstStyle/>
          <a:p>
            <a:endParaRPr/>
          </a:p>
        </p:txBody>
      </p:sp>
      <p:sp>
        <p:nvSpPr>
          <p:cNvPr id="8" name="object 8"/>
          <p:cNvSpPr txBox="1"/>
          <p:nvPr/>
        </p:nvSpPr>
        <p:spPr>
          <a:xfrm>
            <a:off x="3909787" y="4796018"/>
            <a:ext cx="916940" cy="194310"/>
          </a:xfrm>
          <a:prstGeom prst="rect">
            <a:avLst/>
          </a:prstGeom>
        </p:spPr>
        <p:txBody>
          <a:bodyPr vert="horz" wrap="square" lIns="0" tIns="0" rIns="0" bIns="0" rtlCol="0">
            <a:spAutoFit/>
          </a:bodyPr>
          <a:lstStyle/>
          <a:p>
            <a:pPr marL="12700"/>
            <a:r>
              <a:rPr sz="1250" spc="150" dirty="0">
                <a:latin typeface="宋体"/>
                <a:cs typeface="宋体"/>
              </a:rPr>
              <a:t>安全为了谁</a:t>
            </a:r>
            <a:endParaRPr sz="1250">
              <a:latin typeface="宋体"/>
              <a:cs typeface="宋体"/>
            </a:endParaRPr>
          </a:p>
        </p:txBody>
      </p:sp>
      <p:sp>
        <p:nvSpPr>
          <p:cNvPr id="9" name="object 9"/>
          <p:cNvSpPr/>
          <p:nvPr/>
        </p:nvSpPr>
        <p:spPr>
          <a:xfrm>
            <a:off x="2283510" y="3709361"/>
            <a:ext cx="1263650" cy="422909"/>
          </a:xfrm>
          <a:custGeom>
            <a:avLst/>
            <a:gdLst/>
            <a:ahLst/>
            <a:cxnLst/>
            <a:rect l="l" t="t" r="r" b="b"/>
            <a:pathLst>
              <a:path w="1263650" h="422910">
                <a:moveTo>
                  <a:pt x="0" y="422718"/>
                </a:moveTo>
                <a:lnTo>
                  <a:pt x="1263458" y="422718"/>
                </a:lnTo>
                <a:lnTo>
                  <a:pt x="1263458" y="0"/>
                </a:lnTo>
                <a:lnTo>
                  <a:pt x="0" y="0"/>
                </a:lnTo>
                <a:lnTo>
                  <a:pt x="0" y="422718"/>
                </a:lnTo>
                <a:close/>
              </a:path>
            </a:pathLst>
          </a:custGeom>
          <a:ln w="4830">
            <a:solidFill>
              <a:srgbClr val="000000"/>
            </a:solidFill>
          </a:ln>
        </p:spPr>
        <p:txBody>
          <a:bodyPr wrap="square" lIns="0" tIns="0" rIns="0" bIns="0" rtlCol="0"/>
          <a:lstStyle/>
          <a:p>
            <a:endParaRPr/>
          </a:p>
        </p:txBody>
      </p:sp>
      <p:sp>
        <p:nvSpPr>
          <p:cNvPr id="10" name="object 10"/>
          <p:cNvSpPr txBox="1"/>
          <p:nvPr/>
        </p:nvSpPr>
        <p:spPr>
          <a:xfrm>
            <a:off x="2367665" y="3714250"/>
            <a:ext cx="1095375" cy="384810"/>
          </a:xfrm>
          <a:prstGeom prst="rect">
            <a:avLst/>
          </a:prstGeom>
        </p:spPr>
        <p:txBody>
          <a:bodyPr vert="horz" wrap="square" lIns="0" tIns="0" rIns="0" bIns="0" rtlCol="0">
            <a:spAutoFit/>
          </a:bodyPr>
          <a:lstStyle/>
          <a:p>
            <a:pPr algn="ctr">
              <a:lnSpc>
                <a:spcPct val="100000"/>
              </a:lnSpc>
            </a:pPr>
            <a:r>
              <a:rPr sz="1250" spc="150" dirty="0">
                <a:latin typeface="宋体"/>
                <a:cs typeface="宋体"/>
              </a:rPr>
              <a:t>为了自己</a:t>
            </a:r>
            <a:endParaRPr sz="1250">
              <a:latin typeface="宋体"/>
              <a:cs typeface="宋体"/>
            </a:endParaRPr>
          </a:p>
          <a:p>
            <a:pPr algn="ctr">
              <a:lnSpc>
                <a:spcPct val="100000"/>
              </a:lnSpc>
            </a:pPr>
            <a:r>
              <a:rPr sz="1250" spc="150" dirty="0">
                <a:latin typeface="宋体"/>
                <a:cs typeface="宋体"/>
              </a:rPr>
              <a:t>（自我需要）</a:t>
            </a:r>
            <a:endParaRPr sz="1250">
              <a:latin typeface="宋体"/>
              <a:cs typeface="宋体"/>
            </a:endParaRPr>
          </a:p>
        </p:txBody>
      </p:sp>
      <p:sp>
        <p:nvSpPr>
          <p:cNvPr id="11" name="object 11"/>
          <p:cNvSpPr/>
          <p:nvPr/>
        </p:nvSpPr>
        <p:spPr>
          <a:xfrm>
            <a:off x="3673308" y="3709361"/>
            <a:ext cx="1295400" cy="422909"/>
          </a:xfrm>
          <a:custGeom>
            <a:avLst/>
            <a:gdLst/>
            <a:ahLst/>
            <a:cxnLst/>
            <a:rect l="l" t="t" r="r" b="b"/>
            <a:pathLst>
              <a:path w="1295400" h="422910">
                <a:moveTo>
                  <a:pt x="0" y="422718"/>
                </a:moveTo>
                <a:lnTo>
                  <a:pt x="1295038" y="422718"/>
                </a:lnTo>
                <a:lnTo>
                  <a:pt x="1295038" y="0"/>
                </a:lnTo>
                <a:lnTo>
                  <a:pt x="0" y="0"/>
                </a:lnTo>
                <a:lnTo>
                  <a:pt x="0" y="422718"/>
                </a:lnTo>
                <a:close/>
              </a:path>
            </a:pathLst>
          </a:custGeom>
          <a:ln w="4827">
            <a:solidFill>
              <a:srgbClr val="000000"/>
            </a:solidFill>
          </a:ln>
        </p:spPr>
        <p:txBody>
          <a:bodyPr wrap="square" lIns="0" tIns="0" rIns="0" bIns="0" rtlCol="0"/>
          <a:lstStyle/>
          <a:p>
            <a:endParaRPr/>
          </a:p>
        </p:txBody>
      </p:sp>
      <p:sp>
        <p:nvSpPr>
          <p:cNvPr id="12" name="object 12"/>
          <p:cNvSpPr txBox="1"/>
          <p:nvPr/>
        </p:nvSpPr>
        <p:spPr>
          <a:xfrm>
            <a:off x="3773287" y="3714250"/>
            <a:ext cx="1095375" cy="384810"/>
          </a:xfrm>
          <a:prstGeom prst="rect">
            <a:avLst/>
          </a:prstGeom>
        </p:spPr>
        <p:txBody>
          <a:bodyPr vert="horz" wrap="square" lIns="0" tIns="0" rIns="0" bIns="0" rtlCol="0">
            <a:spAutoFit/>
          </a:bodyPr>
          <a:lstStyle/>
          <a:p>
            <a:pPr algn="ctr">
              <a:lnSpc>
                <a:spcPct val="100000"/>
              </a:lnSpc>
            </a:pPr>
            <a:r>
              <a:rPr sz="1250" spc="150" dirty="0">
                <a:latin typeface="宋体"/>
                <a:cs typeface="宋体"/>
              </a:rPr>
              <a:t>为了家人</a:t>
            </a:r>
            <a:endParaRPr sz="1250">
              <a:latin typeface="宋体"/>
              <a:cs typeface="宋体"/>
            </a:endParaRPr>
          </a:p>
          <a:p>
            <a:pPr algn="ctr">
              <a:lnSpc>
                <a:spcPct val="100000"/>
              </a:lnSpc>
            </a:pPr>
            <a:r>
              <a:rPr sz="1250" spc="145" dirty="0">
                <a:latin typeface="宋体"/>
                <a:cs typeface="宋体"/>
              </a:rPr>
              <a:t>（</a:t>
            </a:r>
            <a:r>
              <a:rPr sz="1250" spc="150" dirty="0">
                <a:latin typeface="宋体"/>
                <a:cs typeface="宋体"/>
              </a:rPr>
              <a:t>家人需</a:t>
            </a:r>
            <a:r>
              <a:rPr sz="1250" spc="145" dirty="0">
                <a:latin typeface="宋体"/>
                <a:cs typeface="宋体"/>
              </a:rPr>
              <a:t>要</a:t>
            </a:r>
            <a:r>
              <a:rPr sz="1250" spc="150" dirty="0">
                <a:latin typeface="宋体"/>
                <a:cs typeface="宋体"/>
              </a:rPr>
              <a:t>）</a:t>
            </a:r>
            <a:endParaRPr sz="1250">
              <a:latin typeface="宋体"/>
              <a:cs typeface="宋体"/>
            </a:endParaRPr>
          </a:p>
        </p:txBody>
      </p:sp>
      <p:sp>
        <p:nvSpPr>
          <p:cNvPr id="13" name="object 13"/>
          <p:cNvSpPr/>
          <p:nvPr/>
        </p:nvSpPr>
        <p:spPr>
          <a:xfrm>
            <a:off x="5126220" y="3709361"/>
            <a:ext cx="1263650" cy="422909"/>
          </a:xfrm>
          <a:custGeom>
            <a:avLst/>
            <a:gdLst/>
            <a:ahLst/>
            <a:cxnLst/>
            <a:rect l="l" t="t" r="r" b="b"/>
            <a:pathLst>
              <a:path w="1263650" h="422910">
                <a:moveTo>
                  <a:pt x="0" y="422718"/>
                </a:moveTo>
                <a:lnTo>
                  <a:pt x="1263458" y="422718"/>
                </a:lnTo>
                <a:lnTo>
                  <a:pt x="1263458" y="0"/>
                </a:lnTo>
                <a:lnTo>
                  <a:pt x="0" y="0"/>
                </a:lnTo>
                <a:lnTo>
                  <a:pt x="0" y="422718"/>
                </a:lnTo>
                <a:close/>
              </a:path>
            </a:pathLst>
          </a:custGeom>
          <a:ln w="4830">
            <a:solidFill>
              <a:srgbClr val="000000"/>
            </a:solidFill>
          </a:ln>
        </p:spPr>
        <p:txBody>
          <a:bodyPr wrap="square" lIns="0" tIns="0" rIns="0" bIns="0" rtlCol="0"/>
          <a:lstStyle/>
          <a:p>
            <a:endParaRPr/>
          </a:p>
        </p:txBody>
      </p:sp>
      <p:sp>
        <p:nvSpPr>
          <p:cNvPr id="14" name="object 14"/>
          <p:cNvSpPr txBox="1"/>
          <p:nvPr/>
        </p:nvSpPr>
        <p:spPr>
          <a:xfrm>
            <a:off x="5210465" y="3714250"/>
            <a:ext cx="1095375" cy="384810"/>
          </a:xfrm>
          <a:prstGeom prst="rect">
            <a:avLst/>
          </a:prstGeom>
        </p:spPr>
        <p:txBody>
          <a:bodyPr vert="horz" wrap="square" lIns="0" tIns="0" rIns="0" bIns="0" rtlCol="0">
            <a:spAutoFit/>
          </a:bodyPr>
          <a:lstStyle/>
          <a:p>
            <a:pPr algn="ctr">
              <a:lnSpc>
                <a:spcPct val="100000"/>
              </a:lnSpc>
            </a:pPr>
            <a:r>
              <a:rPr sz="1250" spc="150" dirty="0">
                <a:latin typeface="宋体"/>
                <a:cs typeface="宋体"/>
              </a:rPr>
              <a:t>为了他人</a:t>
            </a:r>
            <a:endParaRPr sz="1250">
              <a:latin typeface="宋体"/>
              <a:cs typeface="宋体"/>
            </a:endParaRPr>
          </a:p>
          <a:p>
            <a:pPr algn="ctr">
              <a:lnSpc>
                <a:spcPct val="100000"/>
              </a:lnSpc>
            </a:pPr>
            <a:r>
              <a:rPr sz="1250" spc="150" dirty="0">
                <a:latin typeface="宋体"/>
                <a:cs typeface="宋体"/>
              </a:rPr>
              <a:t>（他人需要）</a:t>
            </a:r>
            <a:endParaRPr sz="1250">
              <a:latin typeface="宋体"/>
              <a:cs typeface="宋体"/>
            </a:endParaRPr>
          </a:p>
        </p:txBody>
      </p:sp>
      <p:sp>
        <p:nvSpPr>
          <p:cNvPr id="15" name="object 15"/>
          <p:cNvSpPr/>
          <p:nvPr/>
        </p:nvSpPr>
        <p:spPr>
          <a:xfrm>
            <a:off x="3546968" y="2652586"/>
            <a:ext cx="1548130" cy="422909"/>
          </a:xfrm>
          <a:custGeom>
            <a:avLst/>
            <a:gdLst/>
            <a:ahLst/>
            <a:cxnLst/>
            <a:rect l="l" t="t" r="r" b="b"/>
            <a:pathLst>
              <a:path w="1548129" h="422910">
                <a:moveTo>
                  <a:pt x="0" y="422718"/>
                </a:moveTo>
                <a:lnTo>
                  <a:pt x="1547738" y="422718"/>
                </a:lnTo>
                <a:lnTo>
                  <a:pt x="1547738" y="0"/>
                </a:lnTo>
                <a:lnTo>
                  <a:pt x="0" y="0"/>
                </a:lnTo>
                <a:lnTo>
                  <a:pt x="0" y="422718"/>
                </a:lnTo>
                <a:close/>
              </a:path>
            </a:pathLst>
          </a:custGeom>
          <a:ln w="4812">
            <a:solidFill>
              <a:srgbClr val="000000"/>
            </a:solidFill>
          </a:ln>
        </p:spPr>
        <p:txBody>
          <a:bodyPr wrap="square" lIns="0" tIns="0" rIns="0" bIns="0" rtlCol="0"/>
          <a:lstStyle/>
          <a:p>
            <a:endParaRPr/>
          </a:p>
        </p:txBody>
      </p:sp>
      <p:sp>
        <p:nvSpPr>
          <p:cNvPr id="16" name="object 16"/>
          <p:cNvSpPr txBox="1"/>
          <p:nvPr/>
        </p:nvSpPr>
        <p:spPr>
          <a:xfrm>
            <a:off x="3951551" y="2752914"/>
            <a:ext cx="739140" cy="194310"/>
          </a:xfrm>
          <a:prstGeom prst="rect">
            <a:avLst/>
          </a:prstGeom>
        </p:spPr>
        <p:txBody>
          <a:bodyPr vert="horz" wrap="square" lIns="0" tIns="0" rIns="0" bIns="0" rtlCol="0">
            <a:spAutoFit/>
          </a:bodyPr>
          <a:lstStyle/>
          <a:p>
            <a:pPr marL="12700"/>
            <a:r>
              <a:rPr sz="1250" spc="150" dirty="0">
                <a:latin typeface="宋体"/>
                <a:cs typeface="宋体"/>
              </a:rPr>
              <a:t>要我安全</a:t>
            </a:r>
            <a:endParaRPr sz="1250">
              <a:latin typeface="宋体"/>
              <a:cs typeface="宋体"/>
            </a:endParaRPr>
          </a:p>
        </p:txBody>
      </p:sp>
      <p:sp>
        <p:nvSpPr>
          <p:cNvPr id="17" name="object 17"/>
          <p:cNvSpPr txBox="1"/>
          <p:nvPr/>
        </p:nvSpPr>
        <p:spPr>
          <a:xfrm>
            <a:off x="6457811" y="3816211"/>
            <a:ext cx="203835" cy="194310"/>
          </a:xfrm>
          <a:prstGeom prst="rect">
            <a:avLst/>
          </a:prstGeom>
        </p:spPr>
        <p:txBody>
          <a:bodyPr vert="horz" wrap="square" lIns="0" tIns="0" rIns="0" bIns="0" rtlCol="0">
            <a:spAutoFit/>
          </a:bodyPr>
          <a:lstStyle/>
          <a:p>
            <a:pPr marL="12700"/>
            <a:r>
              <a:rPr sz="1250" spc="150" dirty="0">
                <a:latin typeface="宋体"/>
                <a:cs typeface="宋体"/>
              </a:rPr>
              <a:t>次</a:t>
            </a:r>
            <a:endParaRPr sz="1250">
              <a:latin typeface="宋体"/>
              <a:cs typeface="宋体"/>
            </a:endParaRPr>
          </a:p>
        </p:txBody>
      </p:sp>
      <p:sp>
        <p:nvSpPr>
          <p:cNvPr id="18" name="object 18"/>
          <p:cNvSpPr txBox="1"/>
          <p:nvPr/>
        </p:nvSpPr>
        <p:spPr>
          <a:xfrm>
            <a:off x="2011736" y="3816211"/>
            <a:ext cx="203835" cy="194310"/>
          </a:xfrm>
          <a:prstGeom prst="rect">
            <a:avLst/>
          </a:prstGeom>
        </p:spPr>
        <p:txBody>
          <a:bodyPr vert="horz" wrap="square" lIns="0" tIns="0" rIns="0" bIns="0" rtlCol="0">
            <a:spAutoFit/>
          </a:bodyPr>
          <a:lstStyle/>
          <a:p>
            <a:pPr marL="12700"/>
            <a:r>
              <a:rPr sz="1250" spc="150" dirty="0">
                <a:latin typeface="宋体"/>
                <a:cs typeface="宋体"/>
              </a:rPr>
              <a:t>主</a:t>
            </a:r>
            <a:endParaRPr sz="1250">
              <a:latin typeface="宋体"/>
              <a:cs typeface="宋体"/>
            </a:endParaRPr>
          </a:p>
        </p:txBody>
      </p:sp>
      <p:sp>
        <p:nvSpPr>
          <p:cNvPr id="19" name="object 19"/>
          <p:cNvSpPr/>
          <p:nvPr/>
        </p:nvSpPr>
        <p:spPr>
          <a:xfrm>
            <a:off x="4323480" y="3158416"/>
            <a:ext cx="13335" cy="410209"/>
          </a:xfrm>
          <a:custGeom>
            <a:avLst/>
            <a:gdLst/>
            <a:ahLst/>
            <a:cxnLst/>
            <a:rect l="l" t="t" r="r" b="b"/>
            <a:pathLst>
              <a:path w="13335" h="410210">
                <a:moveTo>
                  <a:pt x="13148" y="410032"/>
                </a:moveTo>
                <a:lnTo>
                  <a:pt x="0" y="0"/>
                </a:lnTo>
                <a:lnTo>
                  <a:pt x="0" y="0"/>
                </a:lnTo>
              </a:path>
            </a:pathLst>
          </a:custGeom>
          <a:ln w="5347">
            <a:solidFill>
              <a:srgbClr val="000000"/>
            </a:solidFill>
          </a:ln>
        </p:spPr>
        <p:txBody>
          <a:bodyPr wrap="square" lIns="0" tIns="0" rIns="0" bIns="0" rtlCol="0"/>
          <a:lstStyle/>
          <a:p>
            <a:endParaRPr/>
          </a:p>
        </p:txBody>
      </p:sp>
      <p:sp>
        <p:nvSpPr>
          <p:cNvPr id="20" name="object 20"/>
          <p:cNvSpPr/>
          <p:nvPr/>
        </p:nvSpPr>
        <p:spPr>
          <a:xfrm>
            <a:off x="4262862" y="3075303"/>
            <a:ext cx="123189" cy="111760"/>
          </a:xfrm>
          <a:custGeom>
            <a:avLst/>
            <a:gdLst/>
            <a:ahLst/>
            <a:cxnLst/>
            <a:rect l="l" t="t" r="r" b="b"/>
            <a:pathLst>
              <a:path w="123189" h="111760">
                <a:moveTo>
                  <a:pt x="57943" y="0"/>
                </a:moveTo>
                <a:lnTo>
                  <a:pt x="0" y="111346"/>
                </a:lnTo>
                <a:lnTo>
                  <a:pt x="29783" y="100839"/>
                </a:lnTo>
                <a:lnTo>
                  <a:pt x="61091" y="96781"/>
                </a:lnTo>
                <a:lnTo>
                  <a:pt x="116170" y="96781"/>
                </a:lnTo>
                <a:lnTo>
                  <a:pt x="57943" y="0"/>
                </a:lnTo>
                <a:close/>
              </a:path>
              <a:path w="123189" h="111760">
                <a:moveTo>
                  <a:pt x="116170" y="96781"/>
                </a:moveTo>
                <a:lnTo>
                  <a:pt x="61091" y="96781"/>
                </a:lnTo>
                <a:lnTo>
                  <a:pt x="92608" y="99211"/>
                </a:lnTo>
                <a:lnTo>
                  <a:pt x="123018" y="108164"/>
                </a:lnTo>
                <a:lnTo>
                  <a:pt x="116170" y="96781"/>
                </a:lnTo>
                <a:close/>
              </a:path>
            </a:pathLst>
          </a:custGeom>
          <a:solidFill>
            <a:srgbClr val="000000"/>
          </a:solidFill>
        </p:spPr>
        <p:txBody>
          <a:bodyPr wrap="square" lIns="0" tIns="0" rIns="0" bIns="0" rtlCol="0"/>
          <a:lstStyle/>
          <a:p>
            <a:endParaRPr/>
          </a:p>
        </p:txBody>
      </p:sp>
      <p:sp>
        <p:nvSpPr>
          <p:cNvPr id="21" name="object 21"/>
          <p:cNvSpPr/>
          <p:nvPr/>
        </p:nvSpPr>
        <p:spPr>
          <a:xfrm>
            <a:off x="3660159" y="3250292"/>
            <a:ext cx="1337310" cy="143510"/>
          </a:xfrm>
          <a:custGeom>
            <a:avLst/>
            <a:gdLst/>
            <a:ahLst/>
            <a:cxnLst/>
            <a:rect l="l" t="t" r="r" b="b"/>
            <a:pathLst>
              <a:path w="1337310" h="143510">
                <a:moveTo>
                  <a:pt x="0" y="143163"/>
                </a:moveTo>
                <a:lnTo>
                  <a:pt x="1337136" y="143163"/>
                </a:lnTo>
                <a:lnTo>
                  <a:pt x="1337136" y="0"/>
                </a:lnTo>
                <a:lnTo>
                  <a:pt x="0" y="0"/>
                </a:lnTo>
                <a:lnTo>
                  <a:pt x="0" y="143163"/>
                </a:lnTo>
                <a:close/>
              </a:path>
            </a:pathLst>
          </a:custGeom>
          <a:solidFill>
            <a:srgbClr val="FFFFFF"/>
          </a:solidFill>
        </p:spPr>
        <p:txBody>
          <a:bodyPr wrap="square" lIns="0" tIns="0" rIns="0" bIns="0" rtlCol="0"/>
          <a:lstStyle/>
          <a:p>
            <a:endParaRPr/>
          </a:p>
        </p:txBody>
      </p:sp>
      <p:sp>
        <p:nvSpPr>
          <p:cNvPr id="22" name="object 22"/>
          <p:cNvSpPr txBox="1"/>
          <p:nvPr/>
        </p:nvSpPr>
        <p:spPr>
          <a:xfrm>
            <a:off x="3647459" y="3243366"/>
            <a:ext cx="1362710" cy="138499"/>
          </a:xfrm>
          <a:prstGeom prst="rect">
            <a:avLst/>
          </a:prstGeom>
        </p:spPr>
        <p:txBody>
          <a:bodyPr vert="horz" wrap="square" lIns="0" tIns="0" rIns="0" bIns="0" rtlCol="0">
            <a:spAutoFit/>
          </a:bodyPr>
          <a:lstStyle/>
          <a:p>
            <a:pPr marL="12700"/>
            <a:r>
              <a:rPr sz="900" spc="150" dirty="0">
                <a:latin typeface="宋体"/>
                <a:cs typeface="宋体"/>
              </a:rPr>
              <a:t>“被爱”的需要的刺激</a:t>
            </a:r>
            <a:endParaRPr sz="900">
              <a:latin typeface="宋体"/>
              <a:cs typeface="宋体"/>
            </a:endParaRPr>
          </a:p>
        </p:txBody>
      </p:sp>
      <p:sp>
        <p:nvSpPr>
          <p:cNvPr id="23" name="object 23"/>
          <p:cNvSpPr/>
          <p:nvPr/>
        </p:nvSpPr>
        <p:spPr>
          <a:xfrm>
            <a:off x="5710112" y="2145364"/>
            <a:ext cx="1548130" cy="422909"/>
          </a:xfrm>
          <a:custGeom>
            <a:avLst/>
            <a:gdLst/>
            <a:ahLst/>
            <a:cxnLst/>
            <a:rect l="l" t="t" r="r" b="b"/>
            <a:pathLst>
              <a:path w="1548129" h="422910">
                <a:moveTo>
                  <a:pt x="0" y="422718"/>
                </a:moveTo>
                <a:lnTo>
                  <a:pt x="1547738" y="422718"/>
                </a:lnTo>
                <a:lnTo>
                  <a:pt x="1547738" y="0"/>
                </a:lnTo>
                <a:lnTo>
                  <a:pt x="0" y="0"/>
                </a:lnTo>
                <a:lnTo>
                  <a:pt x="0" y="422718"/>
                </a:lnTo>
                <a:close/>
              </a:path>
            </a:pathLst>
          </a:custGeom>
          <a:ln w="4812">
            <a:solidFill>
              <a:srgbClr val="000000"/>
            </a:solidFill>
          </a:ln>
        </p:spPr>
        <p:txBody>
          <a:bodyPr wrap="square" lIns="0" tIns="0" rIns="0" bIns="0" rtlCol="0"/>
          <a:lstStyle/>
          <a:p>
            <a:endParaRPr/>
          </a:p>
        </p:txBody>
      </p:sp>
      <p:sp>
        <p:nvSpPr>
          <p:cNvPr id="24" name="object 24"/>
          <p:cNvSpPr txBox="1"/>
          <p:nvPr/>
        </p:nvSpPr>
        <p:spPr>
          <a:xfrm>
            <a:off x="5936319" y="2150252"/>
            <a:ext cx="1095375" cy="384810"/>
          </a:xfrm>
          <a:prstGeom prst="rect">
            <a:avLst/>
          </a:prstGeom>
        </p:spPr>
        <p:txBody>
          <a:bodyPr vert="horz" wrap="square" lIns="0" tIns="0" rIns="0" bIns="0" rtlCol="0">
            <a:spAutoFit/>
          </a:bodyPr>
          <a:lstStyle/>
          <a:p>
            <a:pPr algn="ctr">
              <a:lnSpc>
                <a:spcPct val="100000"/>
              </a:lnSpc>
            </a:pPr>
            <a:r>
              <a:rPr sz="1250" spc="150" dirty="0">
                <a:latin typeface="宋体"/>
                <a:cs typeface="宋体"/>
              </a:rPr>
              <a:t>我要安全</a:t>
            </a:r>
            <a:endParaRPr sz="1250">
              <a:latin typeface="宋体"/>
              <a:cs typeface="宋体"/>
            </a:endParaRPr>
          </a:p>
          <a:p>
            <a:pPr algn="ctr">
              <a:lnSpc>
                <a:spcPct val="100000"/>
              </a:lnSpc>
            </a:pPr>
            <a:r>
              <a:rPr sz="1250" spc="150" dirty="0">
                <a:latin typeface="宋体"/>
                <a:cs typeface="宋体"/>
              </a:rPr>
              <a:t>（安全责任）</a:t>
            </a:r>
            <a:endParaRPr sz="1250">
              <a:latin typeface="宋体"/>
              <a:cs typeface="宋体"/>
            </a:endParaRPr>
          </a:p>
        </p:txBody>
      </p:sp>
      <p:sp>
        <p:nvSpPr>
          <p:cNvPr id="25" name="object 25"/>
          <p:cNvSpPr/>
          <p:nvPr/>
        </p:nvSpPr>
        <p:spPr>
          <a:xfrm>
            <a:off x="8127027" y="2652586"/>
            <a:ext cx="1548130" cy="422909"/>
          </a:xfrm>
          <a:custGeom>
            <a:avLst/>
            <a:gdLst/>
            <a:ahLst/>
            <a:cxnLst/>
            <a:rect l="l" t="t" r="r" b="b"/>
            <a:pathLst>
              <a:path w="1548129" h="422910">
                <a:moveTo>
                  <a:pt x="0" y="422718"/>
                </a:moveTo>
                <a:lnTo>
                  <a:pt x="1547738" y="422718"/>
                </a:lnTo>
                <a:lnTo>
                  <a:pt x="1547738" y="0"/>
                </a:lnTo>
                <a:lnTo>
                  <a:pt x="0" y="0"/>
                </a:lnTo>
                <a:lnTo>
                  <a:pt x="0" y="422718"/>
                </a:lnTo>
                <a:close/>
              </a:path>
            </a:pathLst>
          </a:custGeom>
          <a:ln w="4812">
            <a:solidFill>
              <a:srgbClr val="000000"/>
            </a:solidFill>
          </a:ln>
        </p:spPr>
        <p:txBody>
          <a:bodyPr wrap="square" lIns="0" tIns="0" rIns="0" bIns="0" rtlCol="0"/>
          <a:lstStyle/>
          <a:p>
            <a:endParaRPr/>
          </a:p>
        </p:txBody>
      </p:sp>
      <p:sp>
        <p:nvSpPr>
          <p:cNvPr id="26" name="object 26"/>
          <p:cNvSpPr txBox="1"/>
          <p:nvPr/>
        </p:nvSpPr>
        <p:spPr>
          <a:xfrm>
            <a:off x="8353233" y="2657475"/>
            <a:ext cx="1095375" cy="384810"/>
          </a:xfrm>
          <a:prstGeom prst="rect">
            <a:avLst/>
          </a:prstGeom>
        </p:spPr>
        <p:txBody>
          <a:bodyPr vert="horz" wrap="square" lIns="0" tIns="0" rIns="0" bIns="0" rtlCol="0">
            <a:spAutoFit/>
          </a:bodyPr>
          <a:lstStyle/>
          <a:p>
            <a:pPr algn="ctr">
              <a:lnSpc>
                <a:spcPct val="100000"/>
              </a:lnSpc>
            </a:pPr>
            <a:r>
              <a:rPr sz="1250" spc="150" dirty="0">
                <a:latin typeface="宋体"/>
                <a:cs typeface="宋体"/>
              </a:rPr>
              <a:t>我会安全</a:t>
            </a:r>
            <a:endParaRPr sz="1250">
              <a:latin typeface="宋体"/>
              <a:cs typeface="宋体"/>
            </a:endParaRPr>
          </a:p>
          <a:p>
            <a:pPr algn="ctr">
              <a:lnSpc>
                <a:spcPct val="100000"/>
              </a:lnSpc>
            </a:pPr>
            <a:r>
              <a:rPr sz="1250" spc="150" dirty="0">
                <a:latin typeface="宋体"/>
                <a:cs typeface="宋体"/>
              </a:rPr>
              <a:t>（自主保安）</a:t>
            </a:r>
            <a:endParaRPr sz="1250">
              <a:latin typeface="宋体"/>
              <a:cs typeface="宋体"/>
            </a:endParaRPr>
          </a:p>
        </p:txBody>
      </p:sp>
      <p:sp>
        <p:nvSpPr>
          <p:cNvPr id="27" name="object 27"/>
          <p:cNvSpPr/>
          <p:nvPr/>
        </p:nvSpPr>
        <p:spPr>
          <a:xfrm>
            <a:off x="8190097" y="3568467"/>
            <a:ext cx="631825" cy="563880"/>
          </a:xfrm>
          <a:custGeom>
            <a:avLst/>
            <a:gdLst/>
            <a:ahLst/>
            <a:cxnLst/>
            <a:rect l="l" t="t" r="r" b="b"/>
            <a:pathLst>
              <a:path w="631825" h="563879">
                <a:moveTo>
                  <a:pt x="0" y="563610"/>
                </a:moveTo>
                <a:lnTo>
                  <a:pt x="631718" y="563610"/>
                </a:lnTo>
                <a:lnTo>
                  <a:pt x="631718" y="0"/>
                </a:lnTo>
                <a:lnTo>
                  <a:pt x="0" y="0"/>
                </a:lnTo>
                <a:lnTo>
                  <a:pt x="0" y="563610"/>
                </a:lnTo>
                <a:close/>
              </a:path>
            </a:pathLst>
          </a:custGeom>
          <a:ln w="5027">
            <a:solidFill>
              <a:srgbClr val="000000"/>
            </a:solidFill>
          </a:ln>
        </p:spPr>
        <p:txBody>
          <a:bodyPr wrap="square" lIns="0" tIns="0" rIns="0" bIns="0" rtlCol="0"/>
          <a:lstStyle/>
          <a:p>
            <a:endParaRPr/>
          </a:p>
        </p:txBody>
      </p:sp>
      <p:sp>
        <p:nvSpPr>
          <p:cNvPr id="28" name="object 28"/>
          <p:cNvSpPr txBox="1"/>
          <p:nvPr/>
        </p:nvSpPr>
        <p:spPr>
          <a:xfrm>
            <a:off x="8315123" y="3643803"/>
            <a:ext cx="382270" cy="384810"/>
          </a:xfrm>
          <a:prstGeom prst="rect">
            <a:avLst/>
          </a:prstGeom>
        </p:spPr>
        <p:txBody>
          <a:bodyPr vert="horz" wrap="square" lIns="0" tIns="0" rIns="0" bIns="0" rtlCol="0">
            <a:spAutoFit/>
          </a:bodyPr>
          <a:lstStyle/>
          <a:p>
            <a:pPr marL="12700" marR="5080"/>
            <a:r>
              <a:rPr sz="1250" spc="125" dirty="0">
                <a:latin typeface="宋体"/>
                <a:cs typeface="宋体"/>
              </a:rPr>
              <a:t>安全  知识</a:t>
            </a:r>
            <a:endParaRPr sz="1250">
              <a:latin typeface="宋体"/>
              <a:cs typeface="宋体"/>
            </a:endParaRPr>
          </a:p>
        </p:txBody>
      </p:sp>
      <p:sp>
        <p:nvSpPr>
          <p:cNvPr id="29" name="object 29"/>
          <p:cNvSpPr/>
          <p:nvPr/>
        </p:nvSpPr>
        <p:spPr>
          <a:xfrm>
            <a:off x="8979912" y="3568467"/>
            <a:ext cx="631825" cy="563880"/>
          </a:xfrm>
          <a:custGeom>
            <a:avLst/>
            <a:gdLst/>
            <a:ahLst/>
            <a:cxnLst/>
            <a:rect l="l" t="t" r="r" b="b"/>
            <a:pathLst>
              <a:path w="631825" h="563879">
                <a:moveTo>
                  <a:pt x="0" y="563610"/>
                </a:moveTo>
                <a:lnTo>
                  <a:pt x="631718" y="563610"/>
                </a:lnTo>
                <a:lnTo>
                  <a:pt x="631718" y="0"/>
                </a:lnTo>
                <a:lnTo>
                  <a:pt x="0" y="0"/>
                </a:lnTo>
                <a:lnTo>
                  <a:pt x="0" y="563610"/>
                </a:lnTo>
                <a:close/>
              </a:path>
            </a:pathLst>
          </a:custGeom>
          <a:ln w="5027">
            <a:solidFill>
              <a:srgbClr val="000000"/>
            </a:solidFill>
          </a:ln>
        </p:spPr>
        <p:txBody>
          <a:bodyPr wrap="square" lIns="0" tIns="0" rIns="0" bIns="0" rtlCol="0"/>
          <a:lstStyle/>
          <a:p>
            <a:endParaRPr/>
          </a:p>
        </p:txBody>
      </p:sp>
      <p:sp>
        <p:nvSpPr>
          <p:cNvPr id="30" name="object 30"/>
          <p:cNvSpPr txBox="1"/>
          <p:nvPr/>
        </p:nvSpPr>
        <p:spPr>
          <a:xfrm>
            <a:off x="9104715" y="3643803"/>
            <a:ext cx="382270" cy="384810"/>
          </a:xfrm>
          <a:prstGeom prst="rect">
            <a:avLst/>
          </a:prstGeom>
        </p:spPr>
        <p:txBody>
          <a:bodyPr vert="horz" wrap="square" lIns="0" tIns="0" rIns="0" bIns="0" rtlCol="0">
            <a:spAutoFit/>
          </a:bodyPr>
          <a:lstStyle/>
          <a:p>
            <a:pPr marL="12700" marR="5080"/>
            <a:r>
              <a:rPr sz="1250" spc="125" dirty="0">
                <a:latin typeface="宋体"/>
                <a:cs typeface="宋体"/>
              </a:rPr>
              <a:t>安全  技能</a:t>
            </a:r>
            <a:endParaRPr sz="1250">
              <a:latin typeface="宋体"/>
              <a:cs typeface="宋体"/>
            </a:endParaRPr>
          </a:p>
        </p:txBody>
      </p:sp>
      <p:sp>
        <p:nvSpPr>
          <p:cNvPr id="31" name="object 31"/>
          <p:cNvSpPr/>
          <p:nvPr/>
        </p:nvSpPr>
        <p:spPr>
          <a:xfrm>
            <a:off x="8506111" y="3145691"/>
            <a:ext cx="0" cy="140335"/>
          </a:xfrm>
          <a:custGeom>
            <a:avLst/>
            <a:gdLst/>
            <a:ahLst/>
            <a:cxnLst/>
            <a:rect l="l" t="t" r="r" b="b"/>
            <a:pathLst>
              <a:path h="140335">
                <a:moveTo>
                  <a:pt x="0" y="0"/>
                </a:moveTo>
                <a:lnTo>
                  <a:pt x="0" y="139834"/>
                </a:lnTo>
              </a:path>
            </a:pathLst>
          </a:custGeom>
          <a:ln w="5348">
            <a:solidFill>
              <a:srgbClr val="000000"/>
            </a:solidFill>
          </a:ln>
        </p:spPr>
        <p:txBody>
          <a:bodyPr wrap="square" lIns="0" tIns="0" rIns="0" bIns="0" rtlCol="0"/>
          <a:lstStyle/>
          <a:p>
            <a:endParaRPr/>
          </a:p>
        </p:txBody>
      </p:sp>
      <p:sp>
        <p:nvSpPr>
          <p:cNvPr id="32" name="object 32"/>
          <p:cNvSpPr/>
          <p:nvPr/>
        </p:nvSpPr>
        <p:spPr>
          <a:xfrm>
            <a:off x="8506111" y="3428688"/>
            <a:ext cx="0" cy="57150"/>
          </a:xfrm>
          <a:custGeom>
            <a:avLst/>
            <a:gdLst/>
            <a:ahLst/>
            <a:cxnLst/>
            <a:rect l="l" t="t" r="r" b="b"/>
            <a:pathLst>
              <a:path h="57150">
                <a:moveTo>
                  <a:pt x="0" y="0"/>
                </a:moveTo>
                <a:lnTo>
                  <a:pt x="0" y="56687"/>
                </a:lnTo>
              </a:path>
            </a:pathLst>
          </a:custGeom>
          <a:ln w="5348">
            <a:solidFill>
              <a:srgbClr val="000000"/>
            </a:solidFill>
          </a:ln>
        </p:spPr>
        <p:txBody>
          <a:bodyPr wrap="square" lIns="0" tIns="0" rIns="0" bIns="0" rtlCol="0"/>
          <a:lstStyle/>
          <a:p>
            <a:endParaRPr/>
          </a:p>
        </p:txBody>
      </p:sp>
      <p:sp>
        <p:nvSpPr>
          <p:cNvPr id="33" name="object 33"/>
          <p:cNvSpPr/>
          <p:nvPr/>
        </p:nvSpPr>
        <p:spPr>
          <a:xfrm>
            <a:off x="8444603" y="3458713"/>
            <a:ext cx="123189" cy="109855"/>
          </a:xfrm>
          <a:custGeom>
            <a:avLst/>
            <a:gdLst/>
            <a:ahLst/>
            <a:cxnLst/>
            <a:rect l="l" t="t" r="r" b="b"/>
            <a:pathLst>
              <a:path w="123190" h="109854">
                <a:moveTo>
                  <a:pt x="0" y="0"/>
                </a:moveTo>
                <a:lnTo>
                  <a:pt x="61509" y="109735"/>
                </a:lnTo>
                <a:lnTo>
                  <a:pt x="115763" y="12943"/>
                </a:lnTo>
                <a:lnTo>
                  <a:pt x="61425" y="12943"/>
                </a:lnTo>
                <a:lnTo>
                  <a:pt x="30033" y="9707"/>
                </a:lnTo>
                <a:lnTo>
                  <a:pt x="0" y="0"/>
                </a:lnTo>
                <a:close/>
              </a:path>
              <a:path w="123190" h="109854">
                <a:moveTo>
                  <a:pt x="123018" y="0"/>
                </a:moveTo>
                <a:lnTo>
                  <a:pt x="92859" y="9707"/>
                </a:lnTo>
                <a:lnTo>
                  <a:pt x="61425" y="12943"/>
                </a:lnTo>
                <a:lnTo>
                  <a:pt x="115763" y="12943"/>
                </a:lnTo>
                <a:lnTo>
                  <a:pt x="123018" y="0"/>
                </a:lnTo>
                <a:close/>
              </a:path>
            </a:pathLst>
          </a:custGeom>
          <a:solidFill>
            <a:srgbClr val="000000"/>
          </a:solidFill>
        </p:spPr>
        <p:txBody>
          <a:bodyPr wrap="square" lIns="0" tIns="0" rIns="0" bIns="0" rtlCol="0"/>
          <a:lstStyle/>
          <a:p>
            <a:endParaRPr/>
          </a:p>
        </p:txBody>
      </p:sp>
      <p:sp>
        <p:nvSpPr>
          <p:cNvPr id="34" name="object 34"/>
          <p:cNvSpPr txBox="1"/>
          <p:nvPr/>
        </p:nvSpPr>
        <p:spPr>
          <a:xfrm>
            <a:off x="8359695" y="3278599"/>
            <a:ext cx="293370" cy="138499"/>
          </a:xfrm>
          <a:prstGeom prst="rect">
            <a:avLst/>
          </a:prstGeom>
        </p:spPr>
        <p:txBody>
          <a:bodyPr vert="horz" wrap="square" lIns="0" tIns="0" rIns="0" bIns="0" rtlCol="0">
            <a:spAutoFit/>
          </a:bodyPr>
          <a:lstStyle/>
          <a:p>
            <a:pPr marL="12700"/>
            <a:r>
              <a:rPr sz="900" spc="150" dirty="0">
                <a:latin typeface="宋体"/>
                <a:cs typeface="宋体"/>
              </a:rPr>
              <a:t>学习</a:t>
            </a:r>
            <a:endParaRPr sz="900">
              <a:latin typeface="宋体"/>
              <a:cs typeface="宋体"/>
            </a:endParaRPr>
          </a:p>
        </p:txBody>
      </p:sp>
      <p:sp>
        <p:nvSpPr>
          <p:cNvPr id="35" name="object 35"/>
          <p:cNvSpPr/>
          <p:nvPr/>
        </p:nvSpPr>
        <p:spPr>
          <a:xfrm>
            <a:off x="9295703" y="3145691"/>
            <a:ext cx="0" cy="140335"/>
          </a:xfrm>
          <a:custGeom>
            <a:avLst/>
            <a:gdLst/>
            <a:ahLst/>
            <a:cxnLst/>
            <a:rect l="l" t="t" r="r" b="b"/>
            <a:pathLst>
              <a:path h="140335">
                <a:moveTo>
                  <a:pt x="0" y="0"/>
                </a:moveTo>
                <a:lnTo>
                  <a:pt x="0" y="139834"/>
                </a:lnTo>
              </a:path>
            </a:pathLst>
          </a:custGeom>
          <a:ln w="5348">
            <a:solidFill>
              <a:srgbClr val="000000"/>
            </a:solidFill>
          </a:ln>
        </p:spPr>
        <p:txBody>
          <a:bodyPr wrap="square" lIns="0" tIns="0" rIns="0" bIns="0" rtlCol="0"/>
          <a:lstStyle/>
          <a:p>
            <a:endParaRPr/>
          </a:p>
        </p:txBody>
      </p:sp>
      <p:sp>
        <p:nvSpPr>
          <p:cNvPr id="36" name="object 36"/>
          <p:cNvSpPr/>
          <p:nvPr/>
        </p:nvSpPr>
        <p:spPr>
          <a:xfrm>
            <a:off x="9295703" y="3428688"/>
            <a:ext cx="0" cy="57150"/>
          </a:xfrm>
          <a:custGeom>
            <a:avLst/>
            <a:gdLst/>
            <a:ahLst/>
            <a:cxnLst/>
            <a:rect l="l" t="t" r="r" b="b"/>
            <a:pathLst>
              <a:path h="57150">
                <a:moveTo>
                  <a:pt x="0" y="0"/>
                </a:moveTo>
                <a:lnTo>
                  <a:pt x="0" y="56687"/>
                </a:lnTo>
              </a:path>
            </a:pathLst>
          </a:custGeom>
          <a:ln w="5348">
            <a:solidFill>
              <a:srgbClr val="000000"/>
            </a:solidFill>
          </a:ln>
        </p:spPr>
        <p:txBody>
          <a:bodyPr wrap="square" lIns="0" tIns="0" rIns="0" bIns="0" rtlCol="0"/>
          <a:lstStyle/>
          <a:p>
            <a:endParaRPr/>
          </a:p>
        </p:txBody>
      </p:sp>
      <p:sp>
        <p:nvSpPr>
          <p:cNvPr id="37" name="object 37"/>
          <p:cNvSpPr/>
          <p:nvPr/>
        </p:nvSpPr>
        <p:spPr>
          <a:xfrm>
            <a:off x="9234195" y="3458713"/>
            <a:ext cx="123189" cy="109855"/>
          </a:xfrm>
          <a:custGeom>
            <a:avLst/>
            <a:gdLst/>
            <a:ahLst/>
            <a:cxnLst/>
            <a:rect l="l" t="t" r="r" b="b"/>
            <a:pathLst>
              <a:path w="123190" h="109854">
                <a:moveTo>
                  <a:pt x="0" y="0"/>
                </a:moveTo>
                <a:lnTo>
                  <a:pt x="61509" y="109735"/>
                </a:lnTo>
                <a:lnTo>
                  <a:pt x="115763" y="12943"/>
                </a:lnTo>
                <a:lnTo>
                  <a:pt x="61509" y="12943"/>
                </a:lnTo>
                <a:lnTo>
                  <a:pt x="30127" y="9707"/>
                </a:lnTo>
                <a:lnTo>
                  <a:pt x="0" y="0"/>
                </a:lnTo>
                <a:close/>
              </a:path>
              <a:path w="123190" h="109854">
                <a:moveTo>
                  <a:pt x="123018" y="0"/>
                </a:moveTo>
                <a:lnTo>
                  <a:pt x="92890" y="9707"/>
                </a:lnTo>
                <a:lnTo>
                  <a:pt x="61509" y="12943"/>
                </a:lnTo>
                <a:lnTo>
                  <a:pt x="115763" y="12943"/>
                </a:lnTo>
                <a:lnTo>
                  <a:pt x="123018" y="0"/>
                </a:lnTo>
                <a:close/>
              </a:path>
            </a:pathLst>
          </a:custGeom>
          <a:solidFill>
            <a:srgbClr val="000000"/>
          </a:solidFill>
        </p:spPr>
        <p:txBody>
          <a:bodyPr wrap="square" lIns="0" tIns="0" rIns="0" bIns="0" rtlCol="0"/>
          <a:lstStyle/>
          <a:p>
            <a:endParaRPr/>
          </a:p>
        </p:txBody>
      </p:sp>
      <p:sp>
        <p:nvSpPr>
          <p:cNvPr id="38" name="object 38"/>
          <p:cNvSpPr txBox="1"/>
          <p:nvPr/>
        </p:nvSpPr>
        <p:spPr>
          <a:xfrm>
            <a:off x="9149288" y="3278599"/>
            <a:ext cx="293370" cy="138499"/>
          </a:xfrm>
          <a:prstGeom prst="rect">
            <a:avLst/>
          </a:prstGeom>
        </p:spPr>
        <p:txBody>
          <a:bodyPr vert="horz" wrap="square" lIns="0" tIns="0" rIns="0" bIns="0" rtlCol="0">
            <a:spAutoFit/>
          </a:bodyPr>
          <a:lstStyle/>
          <a:p>
            <a:pPr marL="12700"/>
            <a:r>
              <a:rPr sz="900" spc="150" dirty="0">
                <a:latin typeface="宋体"/>
                <a:cs typeface="宋体"/>
              </a:rPr>
              <a:t>掌握</a:t>
            </a:r>
            <a:endParaRPr sz="900">
              <a:latin typeface="宋体"/>
              <a:cs typeface="宋体"/>
            </a:endParaRPr>
          </a:p>
        </p:txBody>
      </p:sp>
      <p:sp>
        <p:nvSpPr>
          <p:cNvPr id="39" name="object 39"/>
          <p:cNvSpPr/>
          <p:nvPr/>
        </p:nvSpPr>
        <p:spPr>
          <a:xfrm>
            <a:off x="9058804" y="4695694"/>
            <a:ext cx="1105535" cy="422909"/>
          </a:xfrm>
          <a:custGeom>
            <a:avLst/>
            <a:gdLst/>
            <a:ahLst/>
            <a:cxnLst/>
            <a:rect l="l" t="t" r="r" b="b"/>
            <a:pathLst>
              <a:path w="1105534" h="422910">
                <a:moveTo>
                  <a:pt x="0" y="422718"/>
                </a:moveTo>
                <a:lnTo>
                  <a:pt x="1105518" y="422718"/>
                </a:lnTo>
                <a:lnTo>
                  <a:pt x="1105518" y="0"/>
                </a:lnTo>
                <a:lnTo>
                  <a:pt x="0" y="0"/>
                </a:lnTo>
                <a:lnTo>
                  <a:pt x="0" y="422718"/>
                </a:lnTo>
                <a:close/>
              </a:path>
            </a:pathLst>
          </a:custGeom>
          <a:ln w="4845">
            <a:solidFill>
              <a:srgbClr val="000000"/>
            </a:solidFill>
          </a:ln>
        </p:spPr>
        <p:txBody>
          <a:bodyPr wrap="square" lIns="0" tIns="0" rIns="0" bIns="0" rtlCol="0"/>
          <a:lstStyle/>
          <a:p>
            <a:endParaRPr/>
          </a:p>
        </p:txBody>
      </p:sp>
      <p:sp>
        <p:nvSpPr>
          <p:cNvPr id="40" name="object 40"/>
          <p:cNvSpPr txBox="1"/>
          <p:nvPr/>
        </p:nvSpPr>
        <p:spPr>
          <a:xfrm>
            <a:off x="9153076" y="4700578"/>
            <a:ext cx="916940" cy="384810"/>
          </a:xfrm>
          <a:prstGeom prst="rect">
            <a:avLst/>
          </a:prstGeom>
        </p:spPr>
        <p:txBody>
          <a:bodyPr vert="horz" wrap="square" lIns="0" tIns="0" rIns="0" bIns="0" rtlCol="0">
            <a:spAutoFit/>
          </a:bodyPr>
          <a:lstStyle/>
          <a:p>
            <a:pPr marL="101600" marR="5080" indent="-89535"/>
            <a:r>
              <a:rPr sz="1250" spc="130" dirty="0">
                <a:latin typeface="宋体"/>
                <a:cs typeface="宋体"/>
              </a:rPr>
              <a:t>成功避免或  </a:t>
            </a:r>
            <a:r>
              <a:rPr sz="1250" spc="150" dirty="0">
                <a:latin typeface="宋体"/>
                <a:cs typeface="宋体"/>
              </a:rPr>
              <a:t>应对伤害</a:t>
            </a:r>
            <a:endParaRPr sz="1250">
              <a:latin typeface="宋体"/>
              <a:cs typeface="宋体"/>
            </a:endParaRPr>
          </a:p>
        </p:txBody>
      </p:sp>
      <p:sp>
        <p:nvSpPr>
          <p:cNvPr id="41" name="object 41"/>
          <p:cNvSpPr/>
          <p:nvPr/>
        </p:nvSpPr>
        <p:spPr>
          <a:xfrm>
            <a:off x="7874304" y="4695694"/>
            <a:ext cx="600710" cy="422909"/>
          </a:xfrm>
          <a:custGeom>
            <a:avLst/>
            <a:gdLst/>
            <a:ahLst/>
            <a:cxnLst/>
            <a:rect l="l" t="t" r="r" b="b"/>
            <a:pathLst>
              <a:path w="600709" h="422910">
                <a:moveTo>
                  <a:pt x="0" y="422718"/>
                </a:moveTo>
                <a:lnTo>
                  <a:pt x="600139" y="422718"/>
                </a:lnTo>
                <a:lnTo>
                  <a:pt x="600139" y="0"/>
                </a:lnTo>
                <a:lnTo>
                  <a:pt x="0" y="0"/>
                </a:lnTo>
                <a:lnTo>
                  <a:pt x="0" y="422718"/>
                </a:lnTo>
                <a:close/>
              </a:path>
            </a:pathLst>
          </a:custGeom>
          <a:ln w="4963">
            <a:solidFill>
              <a:srgbClr val="000000"/>
            </a:solidFill>
          </a:ln>
        </p:spPr>
        <p:txBody>
          <a:bodyPr wrap="square" lIns="0" tIns="0" rIns="0" bIns="0" rtlCol="0"/>
          <a:lstStyle/>
          <a:p>
            <a:endParaRPr/>
          </a:p>
        </p:txBody>
      </p:sp>
      <p:sp>
        <p:nvSpPr>
          <p:cNvPr id="42" name="object 42"/>
          <p:cNvSpPr txBox="1"/>
          <p:nvPr/>
        </p:nvSpPr>
        <p:spPr>
          <a:xfrm>
            <a:off x="7983285" y="4700578"/>
            <a:ext cx="504190" cy="384810"/>
          </a:xfrm>
          <a:prstGeom prst="rect">
            <a:avLst/>
          </a:prstGeom>
        </p:spPr>
        <p:txBody>
          <a:bodyPr vert="horz" wrap="square" lIns="0" tIns="0" rIns="0" bIns="0" rtlCol="0">
            <a:spAutoFit/>
          </a:bodyPr>
          <a:lstStyle/>
          <a:p>
            <a:pPr marL="12700" marR="5080"/>
            <a:r>
              <a:rPr sz="1250" spc="-120" dirty="0">
                <a:latin typeface="宋体"/>
                <a:cs typeface="宋体"/>
              </a:rPr>
              <a:t>判断  </a:t>
            </a:r>
            <a:r>
              <a:rPr sz="1250" spc="150" dirty="0">
                <a:latin typeface="宋体"/>
                <a:cs typeface="宋体"/>
              </a:rPr>
              <a:t>反应</a:t>
            </a:r>
            <a:endParaRPr sz="1250">
              <a:latin typeface="宋体"/>
              <a:cs typeface="宋体"/>
            </a:endParaRPr>
          </a:p>
        </p:txBody>
      </p:sp>
      <p:sp>
        <p:nvSpPr>
          <p:cNvPr id="43" name="object 43"/>
          <p:cNvSpPr/>
          <p:nvPr/>
        </p:nvSpPr>
        <p:spPr>
          <a:xfrm>
            <a:off x="7147781" y="2568081"/>
            <a:ext cx="999490" cy="2071370"/>
          </a:xfrm>
          <a:custGeom>
            <a:avLst/>
            <a:gdLst/>
            <a:ahLst/>
            <a:cxnLst/>
            <a:rect l="l" t="t" r="r" b="b"/>
            <a:pathLst>
              <a:path w="999490" h="2071370">
                <a:moveTo>
                  <a:pt x="0" y="0"/>
                </a:moveTo>
                <a:lnTo>
                  <a:pt x="999303" y="2071218"/>
                </a:lnTo>
                <a:lnTo>
                  <a:pt x="999303" y="2071218"/>
                </a:lnTo>
              </a:path>
            </a:pathLst>
          </a:custGeom>
          <a:ln w="5239">
            <a:solidFill>
              <a:srgbClr val="000000"/>
            </a:solidFill>
          </a:ln>
        </p:spPr>
        <p:txBody>
          <a:bodyPr wrap="square" lIns="0" tIns="0" rIns="0" bIns="0" rtlCol="0"/>
          <a:lstStyle/>
          <a:p>
            <a:endParaRPr/>
          </a:p>
        </p:txBody>
      </p:sp>
      <p:sp>
        <p:nvSpPr>
          <p:cNvPr id="44" name="object 44"/>
          <p:cNvSpPr/>
          <p:nvPr/>
        </p:nvSpPr>
        <p:spPr>
          <a:xfrm>
            <a:off x="8096718" y="4605142"/>
            <a:ext cx="83820" cy="90805"/>
          </a:xfrm>
          <a:custGeom>
            <a:avLst/>
            <a:gdLst/>
            <a:ahLst/>
            <a:cxnLst/>
            <a:rect l="l" t="t" r="r" b="b"/>
            <a:pathLst>
              <a:path w="83820" h="90804">
                <a:moveTo>
                  <a:pt x="83572" y="0"/>
                </a:moveTo>
                <a:lnTo>
                  <a:pt x="66252" y="14453"/>
                </a:lnTo>
                <a:lnTo>
                  <a:pt x="45964" y="24841"/>
                </a:lnTo>
                <a:lnTo>
                  <a:pt x="23588" y="30826"/>
                </a:lnTo>
                <a:lnTo>
                  <a:pt x="0" y="32071"/>
                </a:lnTo>
                <a:lnTo>
                  <a:pt x="77555" y="90548"/>
                </a:lnTo>
                <a:lnTo>
                  <a:pt x="83572" y="0"/>
                </a:lnTo>
                <a:close/>
              </a:path>
            </a:pathLst>
          </a:custGeom>
          <a:solidFill>
            <a:srgbClr val="000000"/>
          </a:solidFill>
        </p:spPr>
        <p:txBody>
          <a:bodyPr wrap="square" lIns="0" tIns="0" rIns="0" bIns="0" rtlCol="0"/>
          <a:lstStyle/>
          <a:p>
            <a:endParaRPr/>
          </a:p>
        </p:txBody>
      </p:sp>
      <p:sp>
        <p:nvSpPr>
          <p:cNvPr id="45" name="object 45"/>
          <p:cNvSpPr/>
          <p:nvPr/>
        </p:nvSpPr>
        <p:spPr>
          <a:xfrm>
            <a:off x="7527311" y="3560291"/>
            <a:ext cx="267970" cy="143510"/>
          </a:xfrm>
          <a:custGeom>
            <a:avLst/>
            <a:gdLst/>
            <a:ahLst/>
            <a:cxnLst/>
            <a:rect l="l" t="t" r="r" b="b"/>
            <a:pathLst>
              <a:path w="267970" h="143510">
                <a:moveTo>
                  <a:pt x="0" y="143163"/>
                </a:moveTo>
                <a:lnTo>
                  <a:pt x="267431" y="143163"/>
                </a:lnTo>
                <a:lnTo>
                  <a:pt x="267431" y="0"/>
                </a:lnTo>
                <a:lnTo>
                  <a:pt x="0" y="0"/>
                </a:lnTo>
                <a:lnTo>
                  <a:pt x="0" y="143163"/>
                </a:lnTo>
                <a:close/>
              </a:path>
            </a:pathLst>
          </a:custGeom>
          <a:solidFill>
            <a:srgbClr val="FFFFFF"/>
          </a:solidFill>
        </p:spPr>
        <p:txBody>
          <a:bodyPr wrap="square" lIns="0" tIns="0" rIns="0" bIns="0" rtlCol="0"/>
          <a:lstStyle/>
          <a:p>
            <a:endParaRPr/>
          </a:p>
        </p:txBody>
      </p:sp>
      <p:sp>
        <p:nvSpPr>
          <p:cNvPr id="46" name="object 46"/>
          <p:cNvSpPr txBox="1"/>
          <p:nvPr/>
        </p:nvSpPr>
        <p:spPr>
          <a:xfrm>
            <a:off x="7514611" y="3553366"/>
            <a:ext cx="293370" cy="138499"/>
          </a:xfrm>
          <a:prstGeom prst="rect">
            <a:avLst/>
          </a:prstGeom>
        </p:spPr>
        <p:txBody>
          <a:bodyPr vert="horz" wrap="square" lIns="0" tIns="0" rIns="0" bIns="0" rtlCol="0">
            <a:spAutoFit/>
          </a:bodyPr>
          <a:lstStyle/>
          <a:p>
            <a:pPr marL="12700"/>
            <a:r>
              <a:rPr sz="900" spc="150" dirty="0">
                <a:latin typeface="宋体"/>
                <a:cs typeface="宋体"/>
              </a:rPr>
              <a:t>驱动</a:t>
            </a:r>
            <a:endParaRPr sz="900">
              <a:latin typeface="宋体"/>
              <a:cs typeface="宋体"/>
            </a:endParaRPr>
          </a:p>
        </p:txBody>
      </p:sp>
      <p:sp>
        <p:nvSpPr>
          <p:cNvPr id="47" name="object 47"/>
          <p:cNvSpPr/>
          <p:nvPr/>
        </p:nvSpPr>
        <p:spPr>
          <a:xfrm>
            <a:off x="8206365" y="4132078"/>
            <a:ext cx="300355" cy="509270"/>
          </a:xfrm>
          <a:custGeom>
            <a:avLst/>
            <a:gdLst/>
            <a:ahLst/>
            <a:cxnLst/>
            <a:rect l="l" t="t" r="r" b="b"/>
            <a:pathLst>
              <a:path w="300354" h="509270">
                <a:moveTo>
                  <a:pt x="299746" y="0"/>
                </a:moveTo>
                <a:lnTo>
                  <a:pt x="0" y="509249"/>
                </a:lnTo>
                <a:lnTo>
                  <a:pt x="0" y="509249"/>
                </a:lnTo>
              </a:path>
            </a:pathLst>
          </a:custGeom>
          <a:ln w="5199">
            <a:solidFill>
              <a:srgbClr val="000000"/>
            </a:solidFill>
          </a:ln>
        </p:spPr>
        <p:txBody>
          <a:bodyPr wrap="square" lIns="0" tIns="0" rIns="0" bIns="0" rtlCol="0"/>
          <a:lstStyle/>
          <a:p>
            <a:endParaRPr/>
          </a:p>
        </p:txBody>
      </p:sp>
      <p:sp>
        <p:nvSpPr>
          <p:cNvPr id="48" name="object 48"/>
          <p:cNvSpPr/>
          <p:nvPr/>
        </p:nvSpPr>
        <p:spPr>
          <a:xfrm>
            <a:off x="8174274" y="4605022"/>
            <a:ext cx="83185" cy="90805"/>
          </a:xfrm>
          <a:custGeom>
            <a:avLst/>
            <a:gdLst/>
            <a:ahLst/>
            <a:cxnLst/>
            <a:rect l="l" t="t" r="r" b="b"/>
            <a:pathLst>
              <a:path w="83184" h="90804">
                <a:moveTo>
                  <a:pt x="2005" y="0"/>
                </a:moveTo>
                <a:lnTo>
                  <a:pt x="0" y="90667"/>
                </a:lnTo>
                <a:lnTo>
                  <a:pt x="82680" y="37698"/>
                </a:lnTo>
                <a:lnTo>
                  <a:pt x="59169" y="34830"/>
                </a:lnTo>
                <a:lnTo>
                  <a:pt x="37329" y="27327"/>
                </a:lnTo>
                <a:lnTo>
                  <a:pt x="17995" y="15584"/>
                </a:lnTo>
                <a:lnTo>
                  <a:pt x="2005" y="0"/>
                </a:lnTo>
                <a:close/>
              </a:path>
            </a:pathLst>
          </a:custGeom>
          <a:solidFill>
            <a:srgbClr val="000000"/>
          </a:solidFill>
        </p:spPr>
        <p:txBody>
          <a:bodyPr wrap="square" lIns="0" tIns="0" rIns="0" bIns="0" rtlCol="0"/>
          <a:lstStyle/>
          <a:p>
            <a:endParaRPr/>
          </a:p>
        </p:txBody>
      </p:sp>
      <p:sp>
        <p:nvSpPr>
          <p:cNvPr id="49" name="object 49"/>
          <p:cNvSpPr/>
          <p:nvPr/>
        </p:nvSpPr>
        <p:spPr>
          <a:xfrm>
            <a:off x="8234445" y="4132079"/>
            <a:ext cx="1061720" cy="534035"/>
          </a:xfrm>
          <a:custGeom>
            <a:avLst/>
            <a:gdLst/>
            <a:ahLst/>
            <a:cxnLst/>
            <a:rect l="l" t="t" r="r" b="b"/>
            <a:pathLst>
              <a:path w="1061720" h="534035">
                <a:moveTo>
                  <a:pt x="1061258" y="0"/>
                </a:moveTo>
                <a:lnTo>
                  <a:pt x="0" y="533467"/>
                </a:lnTo>
                <a:lnTo>
                  <a:pt x="0" y="533467"/>
                </a:lnTo>
              </a:path>
            </a:pathLst>
          </a:custGeom>
          <a:ln w="4887">
            <a:solidFill>
              <a:srgbClr val="000000"/>
            </a:solidFill>
          </a:ln>
        </p:spPr>
        <p:txBody>
          <a:bodyPr wrap="square" lIns="0" tIns="0" rIns="0" bIns="0" rtlCol="0"/>
          <a:lstStyle/>
          <a:p>
            <a:endParaRPr/>
          </a:p>
        </p:txBody>
      </p:sp>
      <p:sp>
        <p:nvSpPr>
          <p:cNvPr id="50" name="object 50"/>
          <p:cNvSpPr/>
          <p:nvPr/>
        </p:nvSpPr>
        <p:spPr>
          <a:xfrm>
            <a:off x="8174274" y="4620531"/>
            <a:ext cx="102235" cy="75565"/>
          </a:xfrm>
          <a:custGeom>
            <a:avLst/>
            <a:gdLst/>
            <a:ahLst/>
            <a:cxnLst/>
            <a:rect l="l" t="t" r="r" b="b"/>
            <a:pathLst>
              <a:path w="102234" h="75564">
                <a:moveTo>
                  <a:pt x="57052" y="0"/>
                </a:moveTo>
                <a:lnTo>
                  <a:pt x="0" y="75158"/>
                </a:lnTo>
                <a:lnTo>
                  <a:pt x="101624" y="70684"/>
                </a:lnTo>
                <a:lnTo>
                  <a:pt x="83690" y="56905"/>
                </a:lnTo>
                <a:lnTo>
                  <a:pt x="69977" y="40039"/>
                </a:lnTo>
                <a:lnTo>
                  <a:pt x="60945" y="20825"/>
                </a:lnTo>
                <a:lnTo>
                  <a:pt x="57052" y="0"/>
                </a:lnTo>
                <a:close/>
              </a:path>
            </a:pathLst>
          </a:custGeom>
          <a:solidFill>
            <a:srgbClr val="000000"/>
          </a:solidFill>
        </p:spPr>
        <p:txBody>
          <a:bodyPr wrap="square" lIns="0" tIns="0" rIns="0" bIns="0" rtlCol="0"/>
          <a:lstStyle/>
          <a:p>
            <a:endParaRPr/>
          </a:p>
        </p:txBody>
      </p:sp>
      <p:sp>
        <p:nvSpPr>
          <p:cNvPr id="51" name="object 51"/>
          <p:cNvSpPr txBox="1"/>
          <p:nvPr/>
        </p:nvSpPr>
        <p:spPr>
          <a:xfrm>
            <a:off x="8193889" y="4335375"/>
            <a:ext cx="687705" cy="138499"/>
          </a:xfrm>
          <a:prstGeom prst="rect">
            <a:avLst/>
          </a:prstGeom>
        </p:spPr>
        <p:txBody>
          <a:bodyPr vert="horz" wrap="square" lIns="0" tIns="0" rIns="0" bIns="0" rtlCol="0">
            <a:spAutoFit/>
          </a:bodyPr>
          <a:lstStyle/>
          <a:p>
            <a:pPr marL="12700">
              <a:tabLst>
                <a:tab pos="407034" algn="l"/>
              </a:tabLst>
            </a:pPr>
            <a:r>
              <a:rPr sz="900" spc="150" dirty="0">
                <a:latin typeface="宋体"/>
                <a:cs typeface="宋体"/>
              </a:rPr>
              <a:t>保障	保障</a:t>
            </a:r>
            <a:endParaRPr sz="900">
              <a:latin typeface="宋体"/>
              <a:cs typeface="宋体"/>
            </a:endParaRPr>
          </a:p>
        </p:txBody>
      </p:sp>
      <p:sp>
        <p:nvSpPr>
          <p:cNvPr id="52" name="object 52"/>
          <p:cNvSpPr/>
          <p:nvPr/>
        </p:nvSpPr>
        <p:spPr>
          <a:xfrm>
            <a:off x="8900351" y="4907048"/>
            <a:ext cx="65405" cy="0"/>
          </a:xfrm>
          <a:custGeom>
            <a:avLst/>
            <a:gdLst/>
            <a:ahLst/>
            <a:cxnLst/>
            <a:rect l="l" t="t" r="r" b="b"/>
            <a:pathLst>
              <a:path w="65404">
                <a:moveTo>
                  <a:pt x="0" y="0"/>
                </a:moveTo>
                <a:lnTo>
                  <a:pt x="65297" y="0"/>
                </a:lnTo>
              </a:path>
            </a:pathLst>
          </a:custGeom>
          <a:ln w="4771">
            <a:solidFill>
              <a:srgbClr val="000000"/>
            </a:solidFill>
          </a:ln>
        </p:spPr>
        <p:txBody>
          <a:bodyPr wrap="square" lIns="0" tIns="0" rIns="0" bIns="0" rtlCol="0"/>
          <a:lstStyle/>
          <a:p>
            <a:endParaRPr/>
          </a:p>
        </p:txBody>
      </p:sp>
      <p:sp>
        <p:nvSpPr>
          <p:cNvPr id="53" name="object 53"/>
          <p:cNvSpPr/>
          <p:nvPr/>
        </p:nvSpPr>
        <p:spPr>
          <a:xfrm>
            <a:off x="8935786" y="4852171"/>
            <a:ext cx="123189" cy="109855"/>
          </a:xfrm>
          <a:custGeom>
            <a:avLst/>
            <a:gdLst/>
            <a:ahLst/>
            <a:cxnLst/>
            <a:rect l="l" t="t" r="r" b="b"/>
            <a:pathLst>
              <a:path w="123190" h="109854">
                <a:moveTo>
                  <a:pt x="0" y="0"/>
                </a:moveTo>
                <a:lnTo>
                  <a:pt x="10906" y="26871"/>
                </a:lnTo>
                <a:lnTo>
                  <a:pt x="14541" y="54885"/>
                </a:lnTo>
                <a:lnTo>
                  <a:pt x="10906" y="82895"/>
                </a:lnTo>
                <a:lnTo>
                  <a:pt x="0" y="109755"/>
                </a:lnTo>
                <a:lnTo>
                  <a:pt x="123018" y="54877"/>
                </a:lnTo>
                <a:lnTo>
                  <a:pt x="0" y="0"/>
                </a:lnTo>
                <a:close/>
              </a:path>
            </a:pathLst>
          </a:custGeom>
          <a:solidFill>
            <a:srgbClr val="000000"/>
          </a:solidFill>
        </p:spPr>
        <p:txBody>
          <a:bodyPr wrap="square" lIns="0" tIns="0" rIns="0" bIns="0" rtlCol="0"/>
          <a:lstStyle/>
          <a:p>
            <a:endParaRPr/>
          </a:p>
        </p:txBody>
      </p:sp>
      <p:sp>
        <p:nvSpPr>
          <p:cNvPr id="54" name="object 54"/>
          <p:cNvSpPr txBox="1"/>
          <p:nvPr/>
        </p:nvSpPr>
        <p:spPr>
          <a:xfrm>
            <a:off x="8620218" y="4679364"/>
            <a:ext cx="293370" cy="436245"/>
          </a:xfrm>
          <a:prstGeom prst="rect">
            <a:avLst/>
          </a:prstGeom>
        </p:spPr>
        <p:txBody>
          <a:bodyPr vert="horz" wrap="square" lIns="0" tIns="0" rIns="0" bIns="0" rtlCol="0">
            <a:spAutoFit/>
          </a:bodyPr>
          <a:lstStyle/>
          <a:p>
            <a:pPr marL="12700" marR="5080" algn="just">
              <a:lnSpc>
                <a:spcPct val="104400"/>
              </a:lnSpc>
            </a:pPr>
            <a:r>
              <a:rPr sz="900" spc="120" dirty="0">
                <a:latin typeface="宋体"/>
                <a:cs typeface="宋体"/>
              </a:rPr>
              <a:t>采取  稳妥  措施</a:t>
            </a:r>
            <a:endParaRPr sz="900">
              <a:latin typeface="宋体"/>
              <a:cs typeface="宋体"/>
            </a:endParaRPr>
          </a:p>
        </p:txBody>
      </p:sp>
      <p:sp>
        <p:nvSpPr>
          <p:cNvPr id="55" name="object 55"/>
          <p:cNvSpPr/>
          <p:nvPr/>
        </p:nvSpPr>
        <p:spPr>
          <a:xfrm>
            <a:off x="7203497" y="975850"/>
            <a:ext cx="1729739" cy="535940"/>
          </a:xfrm>
          <a:custGeom>
            <a:avLst/>
            <a:gdLst/>
            <a:ahLst/>
            <a:cxnLst/>
            <a:rect l="l" t="t" r="r" b="b"/>
            <a:pathLst>
              <a:path w="1729740" h="535940">
                <a:moveTo>
                  <a:pt x="0" y="535436"/>
                </a:moveTo>
                <a:lnTo>
                  <a:pt x="1729659" y="535436"/>
                </a:lnTo>
                <a:lnTo>
                  <a:pt x="1729659" y="0"/>
                </a:lnTo>
                <a:lnTo>
                  <a:pt x="0" y="0"/>
                </a:lnTo>
                <a:lnTo>
                  <a:pt x="0" y="535436"/>
                </a:lnTo>
                <a:close/>
              </a:path>
            </a:pathLst>
          </a:custGeom>
          <a:ln w="4822">
            <a:solidFill>
              <a:srgbClr val="000000"/>
            </a:solidFill>
            <a:prstDash val="dash"/>
          </a:ln>
        </p:spPr>
        <p:txBody>
          <a:bodyPr wrap="square" lIns="0" tIns="0" rIns="0" bIns="0" rtlCol="0"/>
          <a:lstStyle/>
          <a:p>
            <a:endParaRPr/>
          </a:p>
        </p:txBody>
      </p:sp>
      <p:sp>
        <p:nvSpPr>
          <p:cNvPr id="56" name="object 56"/>
          <p:cNvSpPr/>
          <p:nvPr/>
        </p:nvSpPr>
        <p:spPr>
          <a:xfrm>
            <a:off x="4037105" y="975850"/>
            <a:ext cx="3103245" cy="535940"/>
          </a:xfrm>
          <a:custGeom>
            <a:avLst/>
            <a:gdLst/>
            <a:ahLst/>
            <a:cxnLst/>
            <a:rect l="l" t="t" r="r" b="b"/>
            <a:pathLst>
              <a:path w="3103245" h="535940">
                <a:moveTo>
                  <a:pt x="0" y="535436"/>
                </a:moveTo>
                <a:lnTo>
                  <a:pt x="3103099" y="535436"/>
                </a:lnTo>
                <a:lnTo>
                  <a:pt x="3103099" y="0"/>
                </a:lnTo>
                <a:lnTo>
                  <a:pt x="0" y="0"/>
                </a:lnTo>
                <a:lnTo>
                  <a:pt x="0" y="535436"/>
                </a:lnTo>
                <a:close/>
              </a:path>
            </a:pathLst>
          </a:custGeom>
          <a:ln w="4788">
            <a:solidFill>
              <a:srgbClr val="000000"/>
            </a:solidFill>
            <a:prstDash val="dash"/>
          </a:ln>
        </p:spPr>
        <p:txBody>
          <a:bodyPr wrap="square" lIns="0" tIns="0" rIns="0" bIns="0" rtlCol="0"/>
          <a:lstStyle/>
          <a:p>
            <a:endParaRPr/>
          </a:p>
        </p:txBody>
      </p:sp>
      <p:sp>
        <p:nvSpPr>
          <p:cNvPr id="57" name="object 57"/>
          <p:cNvSpPr/>
          <p:nvPr/>
        </p:nvSpPr>
        <p:spPr>
          <a:xfrm>
            <a:off x="4392120" y="1032101"/>
            <a:ext cx="1263650" cy="422909"/>
          </a:xfrm>
          <a:custGeom>
            <a:avLst/>
            <a:gdLst/>
            <a:ahLst/>
            <a:cxnLst/>
            <a:rect l="l" t="t" r="r" b="b"/>
            <a:pathLst>
              <a:path w="1263650" h="422909">
                <a:moveTo>
                  <a:pt x="0" y="422718"/>
                </a:moveTo>
                <a:lnTo>
                  <a:pt x="1263458" y="422718"/>
                </a:lnTo>
                <a:lnTo>
                  <a:pt x="1263458" y="0"/>
                </a:lnTo>
                <a:lnTo>
                  <a:pt x="0" y="0"/>
                </a:lnTo>
                <a:lnTo>
                  <a:pt x="0" y="422718"/>
                </a:lnTo>
                <a:close/>
              </a:path>
            </a:pathLst>
          </a:custGeom>
          <a:ln w="4830">
            <a:solidFill>
              <a:srgbClr val="000000"/>
            </a:solidFill>
          </a:ln>
        </p:spPr>
        <p:txBody>
          <a:bodyPr wrap="square" lIns="0" tIns="0" rIns="0" bIns="0" rtlCol="0"/>
          <a:lstStyle/>
          <a:p>
            <a:endParaRPr/>
          </a:p>
        </p:txBody>
      </p:sp>
      <p:sp>
        <p:nvSpPr>
          <p:cNvPr id="58" name="object 58"/>
          <p:cNvSpPr txBox="1"/>
          <p:nvPr/>
        </p:nvSpPr>
        <p:spPr>
          <a:xfrm>
            <a:off x="4743796" y="1132429"/>
            <a:ext cx="560705" cy="194310"/>
          </a:xfrm>
          <a:prstGeom prst="rect">
            <a:avLst/>
          </a:prstGeom>
        </p:spPr>
        <p:txBody>
          <a:bodyPr vert="horz" wrap="square" lIns="0" tIns="0" rIns="0" bIns="0" rtlCol="0">
            <a:spAutoFit/>
          </a:bodyPr>
          <a:lstStyle/>
          <a:p>
            <a:pPr marL="12700"/>
            <a:r>
              <a:rPr sz="1250" spc="150" dirty="0">
                <a:latin typeface="宋体"/>
                <a:cs typeface="宋体"/>
              </a:rPr>
              <a:t>爱自己</a:t>
            </a:r>
            <a:endParaRPr sz="1250">
              <a:latin typeface="宋体"/>
              <a:cs typeface="宋体"/>
            </a:endParaRPr>
          </a:p>
        </p:txBody>
      </p:sp>
      <p:sp>
        <p:nvSpPr>
          <p:cNvPr id="59" name="object 59"/>
          <p:cNvSpPr/>
          <p:nvPr/>
        </p:nvSpPr>
        <p:spPr>
          <a:xfrm>
            <a:off x="5782096" y="1032101"/>
            <a:ext cx="1295400" cy="422909"/>
          </a:xfrm>
          <a:custGeom>
            <a:avLst/>
            <a:gdLst/>
            <a:ahLst/>
            <a:cxnLst/>
            <a:rect l="l" t="t" r="r" b="b"/>
            <a:pathLst>
              <a:path w="1295400" h="422909">
                <a:moveTo>
                  <a:pt x="0" y="422718"/>
                </a:moveTo>
                <a:lnTo>
                  <a:pt x="1295038" y="422718"/>
                </a:lnTo>
                <a:lnTo>
                  <a:pt x="1295038" y="0"/>
                </a:lnTo>
                <a:lnTo>
                  <a:pt x="0" y="0"/>
                </a:lnTo>
                <a:lnTo>
                  <a:pt x="0" y="422718"/>
                </a:lnTo>
                <a:close/>
              </a:path>
            </a:pathLst>
          </a:custGeom>
          <a:ln w="4827">
            <a:solidFill>
              <a:srgbClr val="000000"/>
            </a:solidFill>
          </a:ln>
        </p:spPr>
        <p:txBody>
          <a:bodyPr wrap="square" lIns="0" tIns="0" rIns="0" bIns="0" rtlCol="0"/>
          <a:lstStyle/>
          <a:p>
            <a:endParaRPr/>
          </a:p>
        </p:txBody>
      </p:sp>
      <p:sp>
        <p:nvSpPr>
          <p:cNvPr id="60" name="object 60"/>
          <p:cNvSpPr txBox="1"/>
          <p:nvPr/>
        </p:nvSpPr>
        <p:spPr>
          <a:xfrm>
            <a:off x="6149373" y="1132429"/>
            <a:ext cx="560705" cy="194310"/>
          </a:xfrm>
          <a:prstGeom prst="rect">
            <a:avLst/>
          </a:prstGeom>
        </p:spPr>
        <p:txBody>
          <a:bodyPr vert="horz" wrap="square" lIns="0" tIns="0" rIns="0" bIns="0" rtlCol="0">
            <a:spAutoFit/>
          </a:bodyPr>
          <a:lstStyle/>
          <a:p>
            <a:pPr marL="12700"/>
            <a:r>
              <a:rPr sz="1250" spc="150" dirty="0">
                <a:latin typeface="宋体"/>
                <a:cs typeface="宋体"/>
              </a:rPr>
              <a:t>爱家人</a:t>
            </a:r>
            <a:endParaRPr sz="1250">
              <a:latin typeface="宋体"/>
              <a:cs typeface="宋体"/>
            </a:endParaRPr>
          </a:p>
        </p:txBody>
      </p:sp>
      <p:sp>
        <p:nvSpPr>
          <p:cNvPr id="61" name="object 61"/>
          <p:cNvSpPr/>
          <p:nvPr/>
        </p:nvSpPr>
        <p:spPr>
          <a:xfrm>
            <a:off x="7234919" y="1032101"/>
            <a:ext cx="1263650" cy="422909"/>
          </a:xfrm>
          <a:custGeom>
            <a:avLst/>
            <a:gdLst/>
            <a:ahLst/>
            <a:cxnLst/>
            <a:rect l="l" t="t" r="r" b="b"/>
            <a:pathLst>
              <a:path w="1263650" h="422909">
                <a:moveTo>
                  <a:pt x="0" y="422718"/>
                </a:moveTo>
                <a:lnTo>
                  <a:pt x="1263458" y="422718"/>
                </a:lnTo>
                <a:lnTo>
                  <a:pt x="1263458" y="0"/>
                </a:lnTo>
                <a:lnTo>
                  <a:pt x="0" y="0"/>
                </a:lnTo>
                <a:lnTo>
                  <a:pt x="0" y="422718"/>
                </a:lnTo>
                <a:close/>
              </a:path>
            </a:pathLst>
          </a:custGeom>
          <a:ln w="4830">
            <a:solidFill>
              <a:srgbClr val="000000"/>
            </a:solidFill>
          </a:ln>
        </p:spPr>
        <p:txBody>
          <a:bodyPr wrap="square" lIns="0" tIns="0" rIns="0" bIns="0" rtlCol="0"/>
          <a:lstStyle/>
          <a:p>
            <a:endParaRPr/>
          </a:p>
        </p:txBody>
      </p:sp>
      <p:sp>
        <p:nvSpPr>
          <p:cNvPr id="62" name="object 62"/>
          <p:cNvSpPr txBox="1"/>
          <p:nvPr/>
        </p:nvSpPr>
        <p:spPr>
          <a:xfrm>
            <a:off x="7586596" y="1132429"/>
            <a:ext cx="560705" cy="194310"/>
          </a:xfrm>
          <a:prstGeom prst="rect">
            <a:avLst/>
          </a:prstGeom>
        </p:spPr>
        <p:txBody>
          <a:bodyPr vert="horz" wrap="square" lIns="0" tIns="0" rIns="0" bIns="0" rtlCol="0">
            <a:spAutoFit/>
          </a:bodyPr>
          <a:lstStyle/>
          <a:p>
            <a:pPr marL="12700"/>
            <a:r>
              <a:rPr sz="1250" spc="150" dirty="0">
                <a:latin typeface="宋体"/>
                <a:cs typeface="宋体"/>
              </a:rPr>
              <a:t>爱他人</a:t>
            </a:r>
            <a:endParaRPr sz="1250">
              <a:latin typeface="宋体"/>
              <a:cs typeface="宋体"/>
            </a:endParaRPr>
          </a:p>
        </p:txBody>
      </p:sp>
      <p:sp>
        <p:nvSpPr>
          <p:cNvPr id="63" name="object 63"/>
          <p:cNvSpPr txBox="1"/>
          <p:nvPr/>
        </p:nvSpPr>
        <p:spPr>
          <a:xfrm>
            <a:off x="8566510" y="1138990"/>
            <a:ext cx="203835" cy="194310"/>
          </a:xfrm>
          <a:prstGeom prst="rect">
            <a:avLst/>
          </a:prstGeom>
        </p:spPr>
        <p:txBody>
          <a:bodyPr vert="horz" wrap="square" lIns="0" tIns="0" rIns="0" bIns="0" rtlCol="0">
            <a:spAutoFit/>
          </a:bodyPr>
          <a:lstStyle/>
          <a:p>
            <a:pPr marL="12700"/>
            <a:r>
              <a:rPr sz="1250" spc="150" dirty="0">
                <a:latin typeface="宋体"/>
                <a:cs typeface="宋体"/>
              </a:rPr>
              <a:t>次</a:t>
            </a:r>
            <a:endParaRPr sz="1250">
              <a:latin typeface="宋体"/>
              <a:cs typeface="宋体"/>
            </a:endParaRPr>
          </a:p>
        </p:txBody>
      </p:sp>
      <p:sp>
        <p:nvSpPr>
          <p:cNvPr id="64" name="object 64"/>
          <p:cNvSpPr txBox="1"/>
          <p:nvPr/>
        </p:nvSpPr>
        <p:spPr>
          <a:xfrm>
            <a:off x="4120458" y="1138990"/>
            <a:ext cx="203835" cy="194310"/>
          </a:xfrm>
          <a:prstGeom prst="rect">
            <a:avLst/>
          </a:prstGeom>
        </p:spPr>
        <p:txBody>
          <a:bodyPr vert="horz" wrap="square" lIns="0" tIns="0" rIns="0" bIns="0" rtlCol="0">
            <a:spAutoFit/>
          </a:bodyPr>
          <a:lstStyle/>
          <a:p>
            <a:pPr marL="12700"/>
            <a:r>
              <a:rPr sz="1250" spc="150" dirty="0">
                <a:latin typeface="宋体"/>
                <a:cs typeface="宋体"/>
              </a:rPr>
              <a:t>主</a:t>
            </a:r>
            <a:endParaRPr sz="1250">
              <a:latin typeface="宋体"/>
              <a:cs typeface="宋体"/>
            </a:endParaRPr>
          </a:p>
        </p:txBody>
      </p:sp>
      <p:sp>
        <p:nvSpPr>
          <p:cNvPr id="65" name="object 65"/>
          <p:cNvSpPr/>
          <p:nvPr/>
        </p:nvSpPr>
        <p:spPr>
          <a:xfrm>
            <a:off x="6484216" y="1593117"/>
            <a:ext cx="0" cy="206375"/>
          </a:xfrm>
          <a:custGeom>
            <a:avLst/>
            <a:gdLst/>
            <a:ahLst/>
            <a:cxnLst/>
            <a:rect l="l" t="t" r="r" b="b"/>
            <a:pathLst>
              <a:path h="206375">
                <a:moveTo>
                  <a:pt x="0" y="0"/>
                </a:moveTo>
                <a:lnTo>
                  <a:pt x="0" y="205876"/>
                </a:lnTo>
              </a:path>
            </a:pathLst>
          </a:custGeom>
          <a:ln w="3175">
            <a:solidFill>
              <a:srgbClr val="000000"/>
            </a:solidFill>
          </a:ln>
        </p:spPr>
        <p:txBody>
          <a:bodyPr wrap="square" lIns="0" tIns="0" rIns="0" bIns="0" rtlCol="0"/>
          <a:lstStyle/>
          <a:p>
            <a:endParaRPr/>
          </a:p>
        </p:txBody>
      </p:sp>
      <p:sp>
        <p:nvSpPr>
          <p:cNvPr id="66" name="object 66"/>
          <p:cNvSpPr/>
          <p:nvPr/>
        </p:nvSpPr>
        <p:spPr>
          <a:xfrm>
            <a:off x="6484216" y="1942156"/>
            <a:ext cx="0" cy="144780"/>
          </a:xfrm>
          <a:custGeom>
            <a:avLst/>
            <a:gdLst/>
            <a:ahLst/>
            <a:cxnLst/>
            <a:rect l="l" t="t" r="r" b="b"/>
            <a:pathLst>
              <a:path h="144780">
                <a:moveTo>
                  <a:pt x="0" y="0"/>
                </a:moveTo>
                <a:lnTo>
                  <a:pt x="0" y="144441"/>
                </a:lnTo>
              </a:path>
            </a:pathLst>
          </a:custGeom>
          <a:ln w="3175">
            <a:solidFill>
              <a:srgbClr val="000000"/>
            </a:solidFill>
          </a:ln>
        </p:spPr>
        <p:txBody>
          <a:bodyPr wrap="square" lIns="0" tIns="0" rIns="0" bIns="0" rtlCol="0"/>
          <a:lstStyle/>
          <a:p>
            <a:endParaRPr/>
          </a:p>
        </p:txBody>
      </p:sp>
      <p:sp>
        <p:nvSpPr>
          <p:cNvPr id="67" name="object 67"/>
          <p:cNvSpPr/>
          <p:nvPr/>
        </p:nvSpPr>
        <p:spPr>
          <a:xfrm>
            <a:off x="6438642" y="2064240"/>
            <a:ext cx="90805" cy="81280"/>
          </a:xfrm>
          <a:custGeom>
            <a:avLst/>
            <a:gdLst/>
            <a:ahLst/>
            <a:cxnLst/>
            <a:rect l="l" t="t" r="r" b="b"/>
            <a:pathLst>
              <a:path w="90804" h="81280">
                <a:moveTo>
                  <a:pt x="0" y="0"/>
                </a:moveTo>
                <a:lnTo>
                  <a:pt x="45240" y="81123"/>
                </a:lnTo>
                <a:lnTo>
                  <a:pt x="85355" y="9543"/>
                </a:lnTo>
                <a:lnTo>
                  <a:pt x="45351" y="9543"/>
                </a:lnTo>
                <a:lnTo>
                  <a:pt x="22195" y="7157"/>
                </a:lnTo>
                <a:lnTo>
                  <a:pt x="0" y="0"/>
                </a:lnTo>
                <a:close/>
              </a:path>
              <a:path w="90804" h="81280">
                <a:moveTo>
                  <a:pt x="90703" y="0"/>
                </a:moveTo>
                <a:lnTo>
                  <a:pt x="68508" y="7157"/>
                </a:lnTo>
                <a:lnTo>
                  <a:pt x="45351" y="9543"/>
                </a:lnTo>
                <a:lnTo>
                  <a:pt x="85355" y="9543"/>
                </a:lnTo>
                <a:lnTo>
                  <a:pt x="90703" y="0"/>
                </a:lnTo>
                <a:close/>
              </a:path>
            </a:pathLst>
          </a:custGeom>
          <a:solidFill>
            <a:srgbClr val="000000"/>
          </a:solidFill>
        </p:spPr>
        <p:txBody>
          <a:bodyPr wrap="square" lIns="0" tIns="0" rIns="0" bIns="0" rtlCol="0"/>
          <a:lstStyle/>
          <a:p>
            <a:endParaRPr/>
          </a:p>
        </p:txBody>
      </p:sp>
      <p:sp>
        <p:nvSpPr>
          <p:cNvPr id="68" name="object 68"/>
          <p:cNvSpPr txBox="1"/>
          <p:nvPr/>
        </p:nvSpPr>
        <p:spPr>
          <a:xfrm>
            <a:off x="5869683" y="1792067"/>
            <a:ext cx="1229360" cy="138499"/>
          </a:xfrm>
          <a:prstGeom prst="rect">
            <a:avLst/>
          </a:prstGeom>
        </p:spPr>
        <p:txBody>
          <a:bodyPr vert="horz" wrap="square" lIns="0" tIns="0" rIns="0" bIns="0" rtlCol="0">
            <a:spAutoFit/>
          </a:bodyPr>
          <a:lstStyle/>
          <a:p>
            <a:pPr marL="12700"/>
            <a:r>
              <a:rPr sz="900" spc="150" dirty="0">
                <a:latin typeface="宋体"/>
                <a:cs typeface="宋体"/>
              </a:rPr>
              <a:t>“爱”的需要的表现</a:t>
            </a:r>
            <a:endParaRPr sz="900">
              <a:latin typeface="宋体"/>
              <a:cs typeface="宋体"/>
            </a:endParaRPr>
          </a:p>
        </p:txBody>
      </p:sp>
      <p:sp>
        <p:nvSpPr>
          <p:cNvPr id="69" name="object 69"/>
          <p:cNvSpPr/>
          <p:nvPr/>
        </p:nvSpPr>
        <p:spPr>
          <a:xfrm>
            <a:off x="6066243" y="1511287"/>
            <a:ext cx="2131695" cy="271145"/>
          </a:xfrm>
          <a:custGeom>
            <a:avLst/>
            <a:gdLst/>
            <a:ahLst/>
            <a:cxnLst/>
            <a:rect l="l" t="t" r="r" b="b"/>
            <a:pathLst>
              <a:path w="2131695" h="271144">
                <a:moveTo>
                  <a:pt x="0" y="0"/>
                </a:moveTo>
                <a:lnTo>
                  <a:pt x="323369" y="107767"/>
                </a:lnTo>
                <a:lnTo>
                  <a:pt x="625121" y="188890"/>
                </a:lnTo>
                <a:lnTo>
                  <a:pt x="905256" y="242973"/>
                </a:lnTo>
                <a:lnTo>
                  <a:pt x="1163773" y="270412"/>
                </a:lnTo>
                <a:lnTo>
                  <a:pt x="1400450" y="270809"/>
                </a:lnTo>
                <a:lnTo>
                  <a:pt x="1615733" y="244365"/>
                </a:lnTo>
                <a:lnTo>
                  <a:pt x="1809175" y="191078"/>
                </a:lnTo>
                <a:lnTo>
                  <a:pt x="1981000" y="110948"/>
                </a:lnTo>
                <a:lnTo>
                  <a:pt x="2131430" y="3976"/>
                </a:lnTo>
              </a:path>
            </a:pathLst>
          </a:custGeom>
          <a:ln w="4780">
            <a:solidFill>
              <a:srgbClr val="000000"/>
            </a:solidFill>
            <a:prstDash val="dash"/>
          </a:ln>
        </p:spPr>
        <p:txBody>
          <a:bodyPr wrap="square" lIns="0" tIns="0" rIns="0" bIns="0" rtlCol="0"/>
          <a:lstStyle/>
          <a:p>
            <a:endParaRPr/>
          </a:p>
        </p:txBody>
      </p:sp>
      <p:sp>
        <p:nvSpPr>
          <p:cNvPr id="70" name="object 70"/>
          <p:cNvSpPr/>
          <p:nvPr/>
        </p:nvSpPr>
        <p:spPr>
          <a:xfrm>
            <a:off x="8132376" y="1454818"/>
            <a:ext cx="129539" cy="118110"/>
          </a:xfrm>
          <a:custGeom>
            <a:avLst/>
            <a:gdLst/>
            <a:ahLst/>
            <a:cxnLst/>
            <a:rect l="l" t="t" r="r" b="b"/>
            <a:pathLst>
              <a:path w="129540" h="118109">
                <a:moveTo>
                  <a:pt x="129258" y="0"/>
                </a:moveTo>
                <a:lnTo>
                  <a:pt x="0" y="42152"/>
                </a:lnTo>
                <a:lnTo>
                  <a:pt x="29382" y="53535"/>
                </a:lnTo>
                <a:lnTo>
                  <a:pt x="54712" y="70436"/>
                </a:lnTo>
                <a:lnTo>
                  <a:pt x="75027" y="92034"/>
                </a:lnTo>
                <a:lnTo>
                  <a:pt x="89366" y="117510"/>
                </a:lnTo>
                <a:lnTo>
                  <a:pt x="129258" y="0"/>
                </a:lnTo>
                <a:close/>
              </a:path>
            </a:pathLst>
          </a:custGeom>
          <a:solidFill>
            <a:srgbClr val="000000"/>
          </a:solidFill>
        </p:spPr>
        <p:txBody>
          <a:bodyPr wrap="square" lIns="0" tIns="0" rIns="0" bIns="0" rtlCol="0"/>
          <a:lstStyle/>
          <a:p>
            <a:endParaRPr/>
          </a:p>
        </p:txBody>
      </p:sp>
      <p:sp>
        <p:nvSpPr>
          <p:cNvPr id="71" name="object 71"/>
          <p:cNvSpPr/>
          <p:nvPr/>
        </p:nvSpPr>
        <p:spPr>
          <a:xfrm>
            <a:off x="7273028" y="1713097"/>
            <a:ext cx="267970" cy="143510"/>
          </a:xfrm>
          <a:custGeom>
            <a:avLst/>
            <a:gdLst/>
            <a:ahLst/>
            <a:cxnLst/>
            <a:rect l="l" t="t" r="r" b="b"/>
            <a:pathLst>
              <a:path w="267970" h="143510">
                <a:moveTo>
                  <a:pt x="0" y="143163"/>
                </a:moveTo>
                <a:lnTo>
                  <a:pt x="267431" y="143163"/>
                </a:lnTo>
                <a:lnTo>
                  <a:pt x="267431" y="0"/>
                </a:lnTo>
                <a:lnTo>
                  <a:pt x="0" y="0"/>
                </a:lnTo>
                <a:lnTo>
                  <a:pt x="0" y="143163"/>
                </a:lnTo>
                <a:close/>
              </a:path>
            </a:pathLst>
          </a:custGeom>
          <a:solidFill>
            <a:srgbClr val="FFFFFF"/>
          </a:solidFill>
        </p:spPr>
        <p:txBody>
          <a:bodyPr wrap="square" lIns="0" tIns="0" rIns="0" bIns="0" rtlCol="0"/>
          <a:lstStyle/>
          <a:p>
            <a:endParaRPr/>
          </a:p>
        </p:txBody>
      </p:sp>
      <p:sp>
        <p:nvSpPr>
          <p:cNvPr id="72" name="object 72"/>
          <p:cNvSpPr txBox="1"/>
          <p:nvPr/>
        </p:nvSpPr>
        <p:spPr>
          <a:xfrm>
            <a:off x="7260328" y="1706172"/>
            <a:ext cx="293370" cy="138499"/>
          </a:xfrm>
          <a:prstGeom prst="rect">
            <a:avLst/>
          </a:prstGeom>
        </p:spPr>
        <p:txBody>
          <a:bodyPr vert="horz" wrap="square" lIns="0" tIns="0" rIns="0" bIns="0" rtlCol="0">
            <a:spAutoFit/>
          </a:bodyPr>
          <a:lstStyle/>
          <a:p>
            <a:pPr marL="12700"/>
            <a:r>
              <a:rPr sz="900" spc="150" dirty="0">
                <a:latin typeface="宋体"/>
                <a:cs typeface="宋体"/>
              </a:rPr>
              <a:t>过渡</a:t>
            </a:r>
            <a:endParaRPr sz="900">
              <a:latin typeface="宋体"/>
              <a:cs typeface="宋体"/>
            </a:endParaRPr>
          </a:p>
        </p:txBody>
      </p:sp>
      <p:sp>
        <p:nvSpPr>
          <p:cNvPr id="73" name="object 73"/>
          <p:cNvSpPr/>
          <p:nvPr/>
        </p:nvSpPr>
        <p:spPr>
          <a:xfrm>
            <a:off x="3499590" y="4188447"/>
            <a:ext cx="2350135" cy="224154"/>
          </a:xfrm>
          <a:custGeom>
            <a:avLst/>
            <a:gdLst/>
            <a:ahLst/>
            <a:cxnLst/>
            <a:rect l="l" t="t" r="r" b="b"/>
            <a:pathLst>
              <a:path w="2350135" h="224154">
                <a:moveTo>
                  <a:pt x="0" y="0"/>
                </a:moveTo>
                <a:lnTo>
                  <a:pt x="406228" y="106236"/>
                </a:lnTo>
                <a:lnTo>
                  <a:pt x="788901" y="178909"/>
                </a:lnTo>
                <a:lnTo>
                  <a:pt x="1148151" y="218019"/>
                </a:lnTo>
                <a:lnTo>
                  <a:pt x="1483778" y="223547"/>
                </a:lnTo>
                <a:lnTo>
                  <a:pt x="1796004" y="195531"/>
                </a:lnTo>
                <a:lnTo>
                  <a:pt x="2084608" y="133933"/>
                </a:lnTo>
                <a:lnTo>
                  <a:pt x="2349811" y="38772"/>
                </a:lnTo>
              </a:path>
            </a:pathLst>
          </a:custGeom>
          <a:ln w="4776">
            <a:solidFill>
              <a:srgbClr val="000000"/>
            </a:solidFill>
            <a:prstDash val="dash"/>
          </a:ln>
        </p:spPr>
        <p:txBody>
          <a:bodyPr wrap="square" lIns="0" tIns="0" rIns="0" bIns="0" rtlCol="0"/>
          <a:lstStyle/>
          <a:p>
            <a:endParaRPr/>
          </a:p>
        </p:txBody>
      </p:sp>
      <p:sp>
        <p:nvSpPr>
          <p:cNvPr id="74" name="object 74"/>
          <p:cNvSpPr/>
          <p:nvPr/>
        </p:nvSpPr>
        <p:spPr>
          <a:xfrm>
            <a:off x="5794131" y="4188447"/>
            <a:ext cx="137795" cy="100330"/>
          </a:xfrm>
          <a:custGeom>
            <a:avLst/>
            <a:gdLst/>
            <a:ahLst/>
            <a:cxnLst/>
            <a:rect l="l" t="t" r="r" b="b"/>
            <a:pathLst>
              <a:path w="137795" h="100329">
                <a:moveTo>
                  <a:pt x="137504" y="0"/>
                </a:moveTo>
                <a:lnTo>
                  <a:pt x="0" y="2684"/>
                </a:lnTo>
                <a:lnTo>
                  <a:pt x="23713" y="21908"/>
                </a:lnTo>
                <a:lnTo>
                  <a:pt x="41619" y="45172"/>
                </a:lnTo>
                <a:lnTo>
                  <a:pt x="53089" y="71459"/>
                </a:lnTo>
                <a:lnTo>
                  <a:pt x="57497" y="99754"/>
                </a:lnTo>
                <a:lnTo>
                  <a:pt x="137504" y="0"/>
                </a:lnTo>
                <a:close/>
              </a:path>
            </a:pathLst>
          </a:custGeom>
          <a:solidFill>
            <a:srgbClr val="000000"/>
          </a:solidFill>
        </p:spPr>
        <p:txBody>
          <a:bodyPr wrap="square" lIns="0" tIns="0" rIns="0" bIns="0" rtlCol="0"/>
          <a:lstStyle/>
          <a:p>
            <a:endParaRPr/>
          </a:p>
        </p:txBody>
      </p:sp>
      <p:sp>
        <p:nvSpPr>
          <p:cNvPr id="75" name="object 75"/>
          <p:cNvSpPr/>
          <p:nvPr/>
        </p:nvSpPr>
        <p:spPr>
          <a:xfrm>
            <a:off x="4739781" y="4342320"/>
            <a:ext cx="267970" cy="143510"/>
          </a:xfrm>
          <a:custGeom>
            <a:avLst/>
            <a:gdLst/>
            <a:ahLst/>
            <a:cxnLst/>
            <a:rect l="l" t="t" r="r" b="b"/>
            <a:pathLst>
              <a:path w="267970" h="143510">
                <a:moveTo>
                  <a:pt x="0" y="143163"/>
                </a:moveTo>
                <a:lnTo>
                  <a:pt x="267431" y="143163"/>
                </a:lnTo>
                <a:lnTo>
                  <a:pt x="267431" y="0"/>
                </a:lnTo>
                <a:lnTo>
                  <a:pt x="0" y="0"/>
                </a:lnTo>
                <a:lnTo>
                  <a:pt x="0" y="143163"/>
                </a:lnTo>
                <a:close/>
              </a:path>
            </a:pathLst>
          </a:custGeom>
          <a:solidFill>
            <a:srgbClr val="FFFFFF"/>
          </a:solidFill>
        </p:spPr>
        <p:txBody>
          <a:bodyPr wrap="square" lIns="0" tIns="0" rIns="0" bIns="0" rtlCol="0"/>
          <a:lstStyle/>
          <a:p>
            <a:endParaRPr/>
          </a:p>
        </p:txBody>
      </p:sp>
      <p:sp>
        <p:nvSpPr>
          <p:cNvPr id="76" name="object 76"/>
          <p:cNvSpPr txBox="1"/>
          <p:nvPr/>
        </p:nvSpPr>
        <p:spPr>
          <a:xfrm>
            <a:off x="4727081" y="4335394"/>
            <a:ext cx="293370" cy="138499"/>
          </a:xfrm>
          <a:prstGeom prst="rect">
            <a:avLst/>
          </a:prstGeom>
        </p:spPr>
        <p:txBody>
          <a:bodyPr vert="horz" wrap="square" lIns="0" tIns="0" rIns="0" bIns="0" rtlCol="0">
            <a:spAutoFit/>
          </a:bodyPr>
          <a:lstStyle/>
          <a:p>
            <a:pPr marL="12700"/>
            <a:r>
              <a:rPr sz="900" spc="150" dirty="0">
                <a:latin typeface="宋体"/>
                <a:cs typeface="宋体"/>
              </a:rPr>
              <a:t>过渡</a:t>
            </a:r>
            <a:endParaRPr sz="900">
              <a:latin typeface="宋体"/>
              <a:cs typeface="宋体"/>
            </a:endParaRPr>
          </a:p>
        </p:txBody>
      </p:sp>
      <p:sp>
        <p:nvSpPr>
          <p:cNvPr id="77" name="object 77"/>
          <p:cNvSpPr/>
          <p:nvPr/>
        </p:nvSpPr>
        <p:spPr>
          <a:xfrm>
            <a:off x="4715712" y="2382969"/>
            <a:ext cx="906144" cy="269875"/>
          </a:xfrm>
          <a:custGeom>
            <a:avLst/>
            <a:gdLst/>
            <a:ahLst/>
            <a:cxnLst/>
            <a:rect l="l" t="t" r="r" b="b"/>
            <a:pathLst>
              <a:path w="906145" h="269875">
                <a:moveTo>
                  <a:pt x="0" y="269616"/>
                </a:moveTo>
                <a:lnTo>
                  <a:pt x="905924" y="0"/>
                </a:lnTo>
                <a:lnTo>
                  <a:pt x="905924" y="0"/>
                </a:lnTo>
              </a:path>
            </a:pathLst>
          </a:custGeom>
          <a:ln w="4818">
            <a:solidFill>
              <a:srgbClr val="000000"/>
            </a:solidFill>
          </a:ln>
        </p:spPr>
        <p:txBody>
          <a:bodyPr wrap="square" lIns="0" tIns="0" rIns="0" bIns="0" rtlCol="0"/>
          <a:lstStyle/>
          <a:p>
            <a:endParaRPr/>
          </a:p>
        </p:txBody>
      </p:sp>
      <p:sp>
        <p:nvSpPr>
          <p:cNvPr id="78" name="object 78"/>
          <p:cNvSpPr/>
          <p:nvPr/>
        </p:nvSpPr>
        <p:spPr>
          <a:xfrm>
            <a:off x="5573946" y="2339425"/>
            <a:ext cx="136525" cy="104139"/>
          </a:xfrm>
          <a:custGeom>
            <a:avLst/>
            <a:gdLst/>
            <a:ahLst/>
            <a:cxnLst/>
            <a:rect l="l" t="t" r="r" b="b"/>
            <a:pathLst>
              <a:path w="136525" h="104139">
                <a:moveTo>
                  <a:pt x="0" y="0"/>
                </a:moveTo>
                <a:lnTo>
                  <a:pt x="19817" y="22371"/>
                </a:lnTo>
                <a:lnTo>
                  <a:pt x="33178" y="47893"/>
                </a:lnTo>
                <a:lnTo>
                  <a:pt x="39644" y="75466"/>
                </a:lnTo>
                <a:lnTo>
                  <a:pt x="38777" y="103989"/>
                </a:lnTo>
                <a:lnTo>
                  <a:pt x="136167" y="17298"/>
                </a:lnTo>
                <a:lnTo>
                  <a:pt x="0" y="0"/>
                </a:lnTo>
                <a:close/>
              </a:path>
            </a:pathLst>
          </a:custGeom>
          <a:solidFill>
            <a:srgbClr val="000000"/>
          </a:solidFill>
        </p:spPr>
        <p:txBody>
          <a:bodyPr wrap="square" lIns="0" tIns="0" rIns="0" bIns="0" rtlCol="0"/>
          <a:lstStyle/>
          <a:p>
            <a:endParaRPr/>
          </a:p>
        </p:txBody>
      </p:sp>
      <p:sp>
        <p:nvSpPr>
          <p:cNvPr id="79" name="object 79"/>
          <p:cNvSpPr txBox="1"/>
          <p:nvPr/>
        </p:nvSpPr>
        <p:spPr>
          <a:xfrm>
            <a:off x="5066496" y="2426145"/>
            <a:ext cx="293370" cy="138499"/>
          </a:xfrm>
          <a:prstGeom prst="rect">
            <a:avLst/>
          </a:prstGeom>
        </p:spPr>
        <p:txBody>
          <a:bodyPr vert="horz" wrap="square" lIns="0" tIns="0" rIns="0" bIns="0" rtlCol="0">
            <a:spAutoFit/>
          </a:bodyPr>
          <a:lstStyle/>
          <a:p>
            <a:pPr marL="12700"/>
            <a:r>
              <a:rPr sz="900" spc="150" dirty="0">
                <a:latin typeface="宋体"/>
                <a:cs typeface="宋体"/>
              </a:rPr>
              <a:t>转化</a:t>
            </a:r>
            <a:endParaRPr sz="900">
              <a:latin typeface="宋体"/>
              <a:cs typeface="宋体"/>
            </a:endParaRPr>
          </a:p>
        </p:txBody>
      </p:sp>
      <p:sp>
        <p:nvSpPr>
          <p:cNvPr id="80" name="object 80"/>
          <p:cNvSpPr/>
          <p:nvPr/>
        </p:nvSpPr>
        <p:spPr>
          <a:xfrm>
            <a:off x="7257874" y="2356722"/>
            <a:ext cx="1001394" cy="271780"/>
          </a:xfrm>
          <a:custGeom>
            <a:avLst/>
            <a:gdLst/>
            <a:ahLst/>
            <a:cxnLst/>
            <a:rect l="l" t="t" r="r" b="b"/>
            <a:pathLst>
              <a:path w="1001395" h="271780">
                <a:moveTo>
                  <a:pt x="0" y="0"/>
                </a:moveTo>
                <a:lnTo>
                  <a:pt x="1001086" y="271605"/>
                </a:lnTo>
                <a:lnTo>
                  <a:pt x="1001086" y="271605"/>
                </a:lnTo>
              </a:path>
            </a:pathLst>
          </a:custGeom>
          <a:ln w="4811">
            <a:solidFill>
              <a:srgbClr val="000000"/>
            </a:solidFill>
          </a:ln>
        </p:spPr>
        <p:txBody>
          <a:bodyPr wrap="square" lIns="0" tIns="0" rIns="0" bIns="0" rtlCol="0"/>
          <a:lstStyle/>
          <a:p>
            <a:endParaRPr/>
          </a:p>
        </p:txBody>
      </p:sp>
      <p:sp>
        <p:nvSpPr>
          <p:cNvPr id="81" name="object 81"/>
          <p:cNvSpPr/>
          <p:nvPr/>
        </p:nvSpPr>
        <p:spPr>
          <a:xfrm>
            <a:off x="8212604" y="2568081"/>
            <a:ext cx="135890" cy="105410"/>
          </a:xfrm>
          <a:custGeom>
            <a:avLst/>
            <a:gdLst/>
            <a:ahLst/>
            <a:cxnLst/>
            <a:rect l="l" t="t" r="r" b="b"/>
            <a:pathLst>
              <a:path w="135890" h="105410">
                <a:moveTo>
                  <a:pt x="35657" y="0"/>
                </a:moveTo>
                <a:lnTo>
                  <a:pt x="37356" y="28566"/>
                </a:lnTo>
                <a:lnTo>
                  <a:pt x="31701" y="56294"/>
                </a:lnTo>
                <a:lnTo>
                  <a:pt x="19110" y="82120"/>
                </a:lnTo>
                <a:lnTo>
                  <a:pt x="0" y="104983"/>
                </a:lnTo>
                <a:lnTo>
                  <a:pt x="135498" y="84503"/>
                </a:lnTo>
                <a:lnTo>
                  <a:pt x="35657" y="0"/>
                </a:lnTo>
                <a:close/>
              </a:path>
            </a:pathLst>
          </a:custGeom>
          <a:solidFill>
            <a:srgbClr val="000000"/>
          </a:solidFill>
        </p:spPr>
        <p:txBody>
          <a:bodyPr wrap="square" lIns="0" tIns="0" rIns="0" bIns="0" rtlCol="0"/>
          <a:lstStyle/>
          <a:p>
            <a:endParaRPr/>
          </a:p>
        </p:txBody>
      </p:sp>
      <p:sp>
        <p:nvSpPr>
          <p:cNvPr id="82" name="object 82"/>
          <p:cNvSpPr txBox="1"/>
          <p:nvPr/>
        </p:nvSpPr>
        <p:spPr>
          <a:xfrm>
            <a:off x="7656572" y="2426145"/>
            <a:ext cx="293370" cy="138499"/>
          </a:xfrm>
          <a:prstGeom prst="rect">
            <a:avLst/>
          </a:prstGeom>
        </p:spPr>
        <p:txBody>
          <a:bodyPr vert="horz" wrap="square" lIns="0" tIns="0" rIns="0" bIns="0" rtlCol="0">
            <a:spAutoFit/>
          </a:bodyPr>
          <a:lstStyle/>
          <a:p>
            <a:pPr marL="12700"/>
            <a:r>
              <a:rPr sz="900" spc="150" dirty="0">
                <a:latin typeface="宋体"/>
                <a:cs typeface="宋体"/>
              </a:rPr>
              <a:t>转化</a:t>
            </a:r>
            <a:endParaRPr sz="900">
              <a:latin typeface="宋体"/>
              <a:cs typeface="宋体"/>
            </a:endParaRPr>
          </a:p>
        </p:txBody>
      </p:sp>
      <p:sp>
        <p:nvSpPr>
          <p:cNvPr id="83" name="object 83"/>
          <p:cNvSpPr/>
          <p:nvPr/>
        </p:nvSpPr>
        <p:spPr>
          <a:xfrm>
            <a:off x="3546968" y="1821207"/>
            <a:ext cx="1548130" cy="281940"/>
          </a:xfrm>
          <a:custGeom>
            <a:avLst/>
            <a:gdLst/>
            <a:ahLst/>
            <a:cxnLst/>
            <a:rect l="l" t="t" r="r" b="b"/>
            <a:pathLst>
              <a:path w="1548129" h="281939">
                <a:moveTo>
                  <a:pt x="0" y="281805"/>
                </a:moveTo>
                <a:lnTo>
                  <a:pt x="1547738" y="281805"/>
                </a:lnTo>
                <a:lnTo>
                  <a:pt x="1547738" y="0"/>
                </a:lnTo>
                <a:lnTo>
                  <a:pt x="0" y="0"/>
                </a:lnTo>
                <a:lnTo>
                  <a:pt x="0" y="281805"/>
                </a:lnTo>
                <a:close/>
              </a:path>
            </a:pathLst>
          </a:custGeom>
          <a:ln w="4790">
            <a:solidFill>
              <a:srgbClr val="000000"/>
            </a:solidFill>
          </a:ln>
        </p:spPr>
        <p:txBody>
          <a:bodyPr wrap="square" lIns="0" tIns="0" rIns="0" bIns="0" rtlCol="0"/>
          <a:lstStyle/>
          <a:p>
            <a:endParaRPr/>
          </a:p>
        </p:txBody>
      </p:sp>
      <p:sp>
        <p:nvSpPr>
          <p:cNvPr id="84" name="object 84"/>
          <p:cNvSpPr txBox="1"/>
          <p:nvPr/>
        </p:nvSpPr>
        <p:spPr>
          <a:xfrm>
            <a:off x="3951551" y="1851208"/>
            <a:ext cx="739140" cy="194310"/>
          </a:xfrm>
          <a:prstGeom prst="rect">
            <a:avLst/>
          </a:prstGeom>
        </p:spPr>
        <p:txBody>
          <a:bodyPr vert="horz" wrap="square" lIns="0" tIns="0" rIns="0" bIns="0" rtlCol="0">
            <a:spAutoFit/>
          </a:bodyPr>
          <a:lstStyle/>
          <a:p>
            <a:pPr marL="12700"/>
            <a:r>
              <a:rPr sz="1250" spc="150" dirty="0">
                <a:latin typeface="宋体"/>
                <a:cs typeface="宋体"/>
              </a:rPr>
              <a:t>安全意识</a:t>
            </a:r>
            <a:endParaRPr sz="1250">
              <a:latin typeface="宋体"/>
              <a:cs typeface="宋体"/>
            </a:endParaRPr>
          </a:p>
        </p:txBody>
      </p:sp>
      <p:sp>
        <p:nvSpPr>
          <p:cNvPr id="85" name="object 85"/>
          <p:cNvSpPr/>
          <p:nvPr/>
        </p:nvSpPr>
        <p:spPr>
          <a:xfrm>
            <a:off x="5694735" y="3004857"/>
            <a:ext cx="1548130" cy="281940"/>
          </a:xfrm>
          <a:custGeom>
            <a:avLst/>
            <a:gdLst/>
            <a:ahLst/>
            <a:cxnLst/>
            <a:rect l="l" t="t" r="r" b="b"/>
            <a:pathLst>
              <a:path w="1548129" h="281939">
                <a:moveTo>
                  <a:pt x="0" y="281805"/>
                </a:moveTo>
                <a:lnTo>
                  <a:pt x="1547738" y="281805"/>
                </a:lnTo>
                <a:lnTo>
                  <a:pt x="1547738" y="0"/>
                </a:lnTo>
                <a:lnTo>
                  <a:pt x="0" y="0"/>
                </a:lnTo>
                <a:lnTo>
                  <a:pt x="0" y="281805"/>
                </a:lnTo>
                <a:close/>
              </a:path>
            </a:pathLst>
          </a:custGeom>
          <a:solidFill>
            <a:srgbClr val="FFFFFF"/>
          </a:solidFill>
        </p:spPr>
        <p:txBody>
          <a:bodyPr wrap="square" lIns="0" tIns="0" rIns="0" bIns="0" rtlCol="0"/>
          <a:lstStyle/>
          <a:p>
            <a:endParaRPr/>
          </a:p>
        </p:txBody>
      </p:sp>
      <p:sp>
        <p:nvSpPr>
          <p:cNvPr id="86" name="object 86"/>
          <p:cNvSpPr/>
          <p:nvPr/>
        </p:nvSpPr>
        <p:spPr>
          <a:xfrm>
            <a:off x="5694735" y="3004857"/>
            <a:ext cx="1548130" cy="281940"/>
          </a:xfrm>
          <a:custGeom>
            <a:avLst/>
            <a:gdLst/>
            <a:ahLst/>
            <a:cxnLst/>
            <a:rect l="l" t="t" r="r" b="b"/>
            <a:pathLst>
              <a:path w="1548129" h="281939">
                <a:moveTo>
                  <a:pt x="0" y="281805"/>
                </a:moveTo>
                <a:lnTo>
                  <a:pt x="1547738" y="281805"/>
                </a:lnTo>
                <a:lnTo>
                  <a:pt x="1547738" y="0"/>
                </a:lnTo>
                <a:lnTo>
                  <a:pt x="0" y="0"/>
                </a:lnTo>
                <a:lnTo>
                  <a:pt x="0" y="281805"/>
                </a:lnTo>
                <a:close/>
              </a:path>
            </a:pathLst>
          </a:custGeom>
          <a:ln w="4790">
            <a:solidFill>
              <a:srgbClr val="000000"/>
            </a:solidFill>
          </a:ln>
        </p:spPr>
        <p:txBody>
          <a:bodyPr wrap="square" lIns="0" tIns="0" rIns="0" bIns="0" rtlCol="0"/>
          <a:lstStyle/>
          <a:p>
            <a:endParaRPr/>
          </a:p>
        </p:txBody>
      </p:sp>
      <p:sp>
        <p:nvSpPr>
          <p:cNvPr id="87" name="object 87"/>
          <p:cNvSpPr txBox="1"/>
          <p:nvPr/>
        </p:nvSpPr>
        <p:spPr>
          <a:xfrm>
            <a:off x="6099451" y="3034660"/>
            <a:ext cx="739140" cy="194310"/>
          </a:xfrm>
          <a:prstGeom prst="rect">
            <a:avLst/>
          </a:prstGeom>
        </p:spPr>
        <p:txBody>
          <a:bodyPr vert="horz" wrap="square" lIns="0" tIns="0" rIns="0" bIns="0" rtlCol="0">
            <a:spAutoFit/>
          </a:bodyPr>
          <a:lstStyle/>
          <a:p>
            <a:pPr marL="12700"/>
            <a:r>
              <a:rPr sz="1250" spc="150" dirty="0">
                <a:latin typeface="宋体"/>
                <a:cs typeface="宋体"/>
              </a:rPr>
              <a:t>安全意愿</a:t>
            </a:r>
            <a:endParaRPr sz="1250">
              <a:latin typeface="宋体"/>
              <a:cs typeface="宋体"/>
            </a:endParaRPr>
          </a:p>
        </p:txBody>
      </p:sp>
      <p:sp>
        <p:nvSpPr>
          <p:cNvPr id="88" name="object 88"/>
          <p:cNvSpPr/>
          <p:nvPr/>
        </p:nvSpPr>
        <p:spPr>
          <a:xfrm>
            <a:off x="8253388" y="1821147"/>
            <a:ext cx="1516380" cy="254000"/>
          </a:xfrm>
          <a:custGeom>
            <a:avLst/>
            <a:gdLst/>
            <a:ahLst/>
            <a:cxnLst/>
            <a:rect l="l" t="t" r="r" b="b"/>
            <a:pathLst>
              <a:path w="1516379" h="254000">
                <a:moveTo>
                  <a:pt x="0" y="253630"/>
                </a:moveTo>
                <a:lnTo>
                  <a:pt x="1516137" y="253630"/>
                </a:lnTo>
                <a:lnTo>
                  <a:pt x="1516137" y="0"/>
                </a:lnTo>
                <a:lnTo>
                  <a:pt x="0" y="0"/>
                </a:lnTo>
                <a:lnTo>
                  <a:pt x="0" y="253630"/>
                </a:lnTo>
                <a:close/>
              </a:path>
            </a:pathLst>
          </a:custGeom>
          <a:ln w="4787">
            <a:solidFill>
              <a:srgbClr val="000000"/>
            </a:solidFill>
          </a:ln>
        </p:spPr>
        <p:txBody>
          <a:bodyPr wrap="square" lIns="0" tIns="0" rIns="0" bIns="0" rtlCol="0"/>
          <a:lstStyle/>
          <a:p>
            <a:endParaRPr/>
          </a:p>
        </p:txBody>
      </p:sp>
      <p:sp>
        <p:nvSpPr>
          <p:cNvPr id="89" name="object 89"/>
          <p:cNvSpPr txBox="1"/>
          <p:nvPr/>
        </p:nvSpPr>
        <p:spPr>
          <a:xfrm>
            <a:off x="8642059" y="1837091"/>
            <a:ext cx="739140" cy="194310"/>
          </a:xfrm>
          <a:prstGeom prst="rect">
            <a:avLst/>
          </a:prstGeom>
        </p:spPr>
        <p:txBody>
          <a:bodyPr vert="horz" wrap="square" lIns="0" tIns="0" rIns="0" bIns="0" rtlCol="0">
            <a:spAutoFit/>
          </a:bodyPr>
          <a:lstStyle/>
          <a:p>
            <a:pPr marL="12700"/>
            <a:r>
              <a:rPr sz="1250" spc="150" dirty="0">
                <a:latin typeface="宋体"/>
                <a:cs typeface="宋体"/>
              </a:rPr>
              <a:t>安全行为</a:t>
            </a:r>
            <a:endParaRPr sz="1250">
              <a:latin typeface="宋体"/>
              <a:cs typeface="宋体"/>
            </a:endParaRPr>
          </a:p>
        </p:txBody>
      </p:sp>
      <p:sp>
        <p:nvSpPr>
          <p:cNvPr id="90" name="object 90"/>
          <p:cNvSpPr/>
          <p:nvPr/>
        </p:nvSpPr>
        <p:spPr>
          <a:xfrm>
            <a:off x="9007546" y="2155217"/>
            <a:ext cx="0" cy="102235"/>
          </a:xfrm>
          <a:custGeom>
            <a:avLst/>
            <a:gdLst/>
            <a:ahLst/>
            <a:cxnLst/>
            <a:rect l="l" t="t" r="r" b="b"/>
            <a:pathLst>
              <a:path h="102235">
                <a:moveTo>
                  <a:pt x="0" y="0"/>
                </a:moveTo>
                <a:lnTo>
                  <a:pt x="0" y="101688"/>
                </a:lnTo>
              </a:path>
            </a:pathLst>
          </a:custGeom>
          <a:ln w="5348">
            <a:solidFill>
              <a:srgbClr val="000000"/>
            </a:solidFill>
            <a:prstDash val="dash"/>
          </a:ln>
        </p:spPr>
        <p:txBody>
          <a:bodyPr wrap="square" lIns="0" tIns="0" rIns="0" bIns="0" rtlCol="0"/>
          <a:lstStyle/>
          <a:p>
            <a:endParaRPr/>
          </a:p>
        </p:txBody>
      </p:sp>
      <p:sp>
        <p:nvSpPr>
          <p:cNvPr id="91" name="object 91"/>
          <p:cNvSpPr/>
          <p:nvPr/>
        </p:nvSpPr>
        <p:spPr>
          <a:xfrm>
            <a:off x="9007546" y="2400069"/>
            <a:ext cx="0" cy="102235"/>
          </a:xfrm>
          <a:custGeom>
            <a:avLst/>
            <a:gdLst/>
            <a:ahLst/>
            <a:cxnLst/>
            <a:rect l="l" t="t" r="r" b="b"/>
            <a:pathLst>
              <a:path h="102235">
                <a:moveTo>
                  <a:pt x="0" y="0"/>
                </a:moveTo>
                <a:lnTo>
                  <a:pt x="0" y="101692"/>
                </a:lnTo>
              </a:path>
            </a:pathLst>
          </a:custGeom>
          <a:ln w="5348">
            <a:solidFill>
              <a:srgbClr val="000000"/>
            </a:solidFill>
            <a:prstDash val="dash"/>
          </a:ln>
        </p:spPr>
        <p:txBody>
          <a:bodyPr wrap="square" lIns="0" tIns="0" rIns="0" bIns="0" rtlCol="0"/>
          <a:lstStyle/>
          <a:p>
            <a:endParaRPr/>
          </a:p>
        </p:txBody>
      </p:sp>
      <p:sp>
        <p:nvSpPr>
          <p:cNvPr id="92" name="object 92"/>
          <p:cNvSpPr/>
          <p:nvPr/>
        </p:nvSpPr>
        <p:spPr>
          <a:xfrm>
            <a:off x="8948266" y="2074779"/>
            <a:ext cx="123189" cy="111125"/>
          </a:xfrm>
          <a:custGeom>
            <a:avLst/>
            <a:gdLst/>
            <a:ahLst/>
            <a:cxnLst/>
            <a:rect l="l" t="t" r="r" b="b"/>
            <a:pathLst>
              <a:path w="123190" h="111125">
                <a:moveTo>
                  <a:pt x="115605" y="96881"/>
                </a:moveTo>
                <a:lnTo>
                  <a:pt x="61676" y="96881"/>
                </a:lnTo>
                <a:lnTo>
                  <a:pt x="93016" y="100491"/>
                </a:lnTo>
                <a:lnTo>
                  <a:pt x="123018" y="110550"/>
                </a:lnTo>
                <a:lnTo>
                  <a:pt x="115605" y="96881"/>
                </a:lnTo>
                <a:close/>
              </a:path>
              <a:path w="123190" h="111125">
                <a:moveTo>
                  <a:pt x="63069" y="0"/>
                </a:moveTo>
                <a:lnTo>
                  <a:pt x="0" y="109159"/>
                </a:lnTo>
                <a:lnTo>
                  <a:pt x="30253" y="99758"/>
                </a:lnTo>
                <a:lnTo>
                  <a:pt x="61676" y="96881"/>
                </a:lnTo>
                <a:lnTo>
                  <a:pt x="115605" y="96881"/>
                </a:lnTo>
                <a:lnTo>
                  <a:pt x="63069" y="0"/>
                </a:lnTo>
                <a:close/>
              </a:path>
            </a:pathLst>
          </a:custGeom>
          <a:solidFill>
            <a:srgbClr val="000000"/>
          </a:solidFill>
        </p:spPr>
        <p:txBody>
          <a:bodyPr wrap="square" lIns="0" tIns="0" rIns="0" bIns="0" rtlCol="0"/>
          <a:lstStyle/>
          <a:p>
            <a:endParaRPr/>
          </a:p>
        </p:txBody>
      </p:sp>
      <p:sp>
        <p:nvSpPr>
          <p:cNvPr id="93" name="object 93"/>
          <p:cNvSpPr/>
          <p:nvPr/>
        </p:nvSpPr>
        <p:spPr>
          <a:xfrm>
            <a:off x="8943809" y="2471648"/>
            <a:ext cx="123189" cy="111125"/>
          </a:xfrm>
          <a:custGeom>
            <a:avLst/>
            <a:gdLst/>
            <a:ahLst/>
            <a:cxnLst/>
            <a:rect l="l" t="t" r="r" b="b"/>
            <a:pathLst>
              <a:path w="123190" h="111125">
                <a:moveTo>
                  <a:pt x="0" y="0"/>
                </a:moveTo>
                <a:lnTo>
                  <a:pt x="59726" y="110550"/>
                </a:lnTo>
                <a:lnTo>
                  <a:pt x="115987" y="13694"/>
                </a:lnTo>
                <a:lnTo>
                  <a:pt x="61258" y="13694"/>
                </a:lnTo>
                <a:lnTo>
                  <a:pt x="29908" y="10062"/>
                </a:lnTo>
                <a:lnTo>
                  <a:pt x="0" y="0"/>
                </a:lnTo>
                <a:close/>
              </a:path>
              <a:path w="123190" h="111125">
                <a:moveTo>
                  <a:pt x="123018" y="1590"/>
                </a:moveTo>
                <a:lnTo>
                  <a:pt x="92734" y="10876"/>
                </a:lnTo>
                <a:lnTo>
                  <a:pt x="61258" y="13694"/>
                </a:lnTo>
                <a:lnTo>
                  <a:pt x="115987" y="13694"/>
                </a:lnTo>
                <a:lnTo>
                  <a:pt x="123018" y="1590"/>
                </a:lnTo>
                <a:close/>
              </a:path>
            </a:pathLst>
          </a:custGeom>
          <a:solidFill>
            <a:srgbClr val="000000"/>
          </a:solidFill>
        </p:spPr>
        <p:txBody>
          <a:bodyPr wrap="square" lIns="0" tIns="0" rIns="0" bIns="0" rtlCol="0"/>
          <a:lstStyle/>
          <a:p>
            <a:endParaRPr/>
          </a:p>
        </p:txBody>
      </p:sp>
      <p:sp>
        <p:nvSpPr>
          <p:cNvPr id="94" name="object 94"/>
          <p:cNvSpPr txBox="1"/>
          <p:nvPr/>
        </p:nvSpPr>
        <p:spPr>
          <a:xfrm>
            <a:off x="8861130" y="2249979"/>
            <a:ext cx="293370" cy="138499"/>
          </a:xfrm>
          <a:prstGeom prst="rect">
            <a:avLst/>
          </a:prstGeom>
        </p:spPr>
        <p:txBody>
          <a:bodyPr vert="horz" wrap="square" lIns="0" tIns="0" rIns="0" bIns="0" rtlCol="0">
            <a:spAutoFit/>
          </a:bodyPr>
          <a:lstStyle/>
          <a:p>
            <a:pPr marL="12700"/>
            <a:r>
              <a:rPr sz="900" spc="150" dirty="0">
                <a:latin typeface="宋体"/>
                <a:cs typeface="宋体"/>
              </a:rPr>
              <a:t>对应</a:t>
            </a:r>
            <a:endParaRPr sz="900">
              <a:latin typeface="宋体"/>
              <a:cs typeface="宋体"/>
            </a:endParaRPr>
          </a:p>
        </p:txBody>
      </p:sp>
      <p:sp>
        <p:nvSpPr>
          <p:cNvPr id="95" name="object 95"/>
          <p:cNvSpPr/>
          <p:nvPr/>
        </p:nvSpPr>
        <p:spPr>
          <a:xfrm>
            <a:off x="4320805" y="2186124"/>
            <a:ext cx="0" cy="120650"/>
          </a:xfrm>
          <a:custGeom>
            <a:avLst/>
            <a:gdLst/>
            <a:ahLst/>
            <a:cxnLst/>
            <a:rect l="l" t="t" r="r" b="b"/>
            <a:pathLst>
              <a:path h="120650">
                <a:moveTo>
                  <a:pt x="0" y="0"/>
                </a:moveTo>
                <a:lnTo>
                  <a:pt x="0" y="120090"/>
                </a:lnTo>
              </a:path>
            </a:pathLst>
          </a:custGeom>
          <a:ln w="5348">
            <a:solidFill>
              <a:srgbClr val="000000"/>
            </a:solidFill>
            <a:prstDash val="dash"/>
          </a:ln>
        </p:spPr>
        <p:txBody>
          <a:bodyPr wrap="square" lIns="0" tIns="0" rIns="0" bIns="0" rtlCol="0"/>
          <a:lstStyle/>
          <a:p>
            <a:endParaRPr/>
          </a:p>
        </p:txBody>
      </p:sp>
      <p:sp>
        <p:nvSpPr>
          <p:cNvPr id="96" name="object 96"/>
          <p:cNvSpPr/>
          <p:nvPr/>
        </p:nvSpPr>
        <p:spPr>
          <a:xfrm>
            <a:off x="4320805" y="2449378"/>
            <a:ext cx="0" cy="120650"/>
          </a:xfrm>
          <a:custGeom>
            <a:avLst/>
            <a:gdLst/>
            <a:ahLst/>
            <a:cxnLst/>
            <a:rect l="l" t="t" r="r" b="b"/>
            <a:pathLst>
              <a:path h="120650">
                <a:moveTo>
                  <a:pt x="0" y="0"/>
                </a:moveTo>
                <a:lnTo>
                  <a:pt x="0" y="120094"/>
                </a:lnTo>
              </a:path>
            </a:pathLst>
          </a:custGeom>
          <a:ln w="5348">
            <a:solidFill>
              <a:srgbClr val="000000"/>
            </a:solidFill>
            <a:prstDash val="dash"/>
          </a:ln>
        </p:spPr>
        <p:txBody>
          <a:bodyPr wrap="square" lIns="0" tIns="0" rIns="0" bIns="0" rtlCol="0"/>
          <a:lstStyle/>
          <a:p>
            <a:endParaRPr/>
          </a:p>
        </p:txBody>
      </p:sp>
      <p:sp>
        <p:nvSpPr>
          <p:cNvPr id="97" name="object 97"/>
          <p:cNvSpPr/>
          <p:nvPr/>
        </p:nvSpPr>
        <p:spPr>
          <a:xfrm>
            <a:off x="4259296" y="2103013"/>
            <a:ext cx="123189" cy="109855"/>
          </a:xfrm>
          <a:custGeom>
            <a:avLst/>
            <a:gdLst/>
            <a:ahLst/>
            <a:cxnLst/>
            <a:rect l="l" t="t" r="r" b="b"/>
            <a:pathLst>
              <a:path w="123189" h="109855">
                <a:moveTo>
                  <a:pt x="61509" y="0"/>
                </a:moveTo>
                <a:lnTo>
                  <a:pt x="0" y="109755"/>
                </a:lnTo>
                <a:lnTo>
                  <a:pt x="30127" y="100025"/>
                </a:lnTo>
                <a:lnTo>
                  <a:pt x="61509" y="96781"/>
                </a:lnTo>
                <a:lnTo>
                  <a:pt x="115747" y="96781"/>
                </a:lnTo>
                <a:lnTo>
                  <a:pt x="61509" y="0"/>
                </a:lnTo>
                <a:close/>
              </a:path>
              <a:path w="123189" h="109855">
                <a:moveTo>
                  <a:pt x="115747" y="96781"/>
                </a:moveTo>
                <a:lnTo>
                  <a:pt x="61509" y="96781"/>
                </a:lnTo>
                <a:lnTo>
                  <a:pt x="92890" y="100025"/>
                </a:lnTo>
                <a:lnTo>
                  <a:pt x="123018" y="109755"/>
                </a:lnTo>
                <a:lnTo>
                  <a:pt x="115747" y="96781"/>
                </a:lnTo>
                <a:close/>
              </a:path>
            </a:pathLst>
          </a:custGeom>
          <a:solidFill>
            <a:srgbClr val="000000"/>
          </a:solidFill>
        </p:spPr>
        <p:txBody>
          <a:bodyPr wrap="square" lIns="0" tIns="0" rIns="0" bIns="0" rtlCol="0"/>
          <a:lstStyle/>
          <a:p>
            <a:endParaRPr/>
          </a:p>
        </p:txBody>
      </p:sp>
      <p:sp>
        <p:nvSpPr>
          <p:cNvPr id="98" name="object 98"/>
          <p:cNvSpPr/>
          <p:nvPr/>
        </p:nvSpPr>
        <p:spPr>
          <a:xfrm>
            <a:off x="4259296" y="2542831"/>
            <a:ext cx="123189" cy="109855"/>
          </a:xfrm>
          <a:custGeom>
            <a:avLst/>
            <a:gdLst/>
            <a:ahLst/>
            <a:cxnLst/>
            <a:rect l="l" t="t" r="r" b="b"/>
            <a:pathLst>
              <a:path w="123189" h="109855">
                <a:moveTo>
                  <a:pt x="0" y="0"/>
                </a:moveTo>
                <a:lnTo>
                  <a:pt x="61509" y="109755"/>
                </a:lnTo>
                <a:lnTo>
                  <a:pt x="115747" y="12973"/>
                </a:lnTo>
                <a:lnTo>
                  <a:pt x="61509" y="12973"/>
                </a:lnTo>
                <a:lnTo>
                  <a:pt x="30127" y="9730"/>
                </a:lnTo>
                <a:lnTo>
                  <a:pt x="0" y="0"/>
                </a:lnTo>
                <a:close/>
              </a:path>
              <a:path w="123189" h="109855">
                <a:moveTo>
                  <a:pt x="123018" y="0"/>
                </a:moveTo>
                <a:lnTo>
                  <a:pt x="92890" y="9730"/>
                </a:lnTo>
                <a:lnTo>
                  <a:pt x="61509" y="12973"/>
                </a:lnTo>
                <a:lnTo>
                  <a:pt x="115747" y="12973"/>
                </a:lnTo>
                <a:lnTo>
                  <a:pt x="123018" y="0"/>
                </a:lnTo>
                <a:close/>
              </a:path>
            </a:pathLst>
          </a:custGeom>
          <a:solidFill>
            <a:srgbClr val="000000"/>
          </a:solidFill>
        </p:spPr>
        <p:txBody>
          <a:bodyPr wrap="square" lIns="0" tIns="0" rIns="0" bIns="0" rtlCol="0"/>
          <a:lstStyle/>
          <a:p>
            <a:endParaRPr/>
          </a:p>
        </p:txBody>
      </p:sp>
      <p:sp>
        <p:nvSpPr>
          <p:cNvPr id="99" name="object 99"/>
          <p:cNvSpPr txBox="1"/>
          <p:nvPr/>
        </p:nvSpPr>
        <p:spPr>
          <a:xfrm>
            <a:off x="4174389" y="2299289"/>
            <a:ext cx="293370" cy="138499"/>
          </a:xfrm>
          <a:prstGeom prst="rect">
            <a:avLst/>
          </a:prstGeom>
        </p:spPr>
        <p:txBody>
          <a:bodyPr vert="horz" wrap="square" lIns="0" tIns="0" rIns="0" bIns="0" rtlCol="0">
            <a:spAutoFit/>
          </a:bodyPr>
          <a:lstStyle/>
          <a:p>
            <a:pPr marL="12700"/>
            <a:r>
              <a:rPr sz="900" spc="150" dirty="0">
                <a:latin typeface="宋体"/>
                <a:cs typeface="宋体"/>
              </a:rPr>
              <a:t>对应</a:t>
            </a:r>
            <a:endParaRPr sz="900">
              <a:latin typeface="宋体"/>
              <a:cs typeface="宋体"/>
            </a:endParaRPr>
          </a:p>
        </p:txBody>
      </p:sp>
      <p:sp>
        <p:nvSpPr>
          <p:cNvPr id="100" name="object 100"/>
          <p:cNvSpPr/>
          <p:nvPr/>
        </p:nvSpPr>
        <p:spPr>
          <a:xfrm>
            <a:off x="6471625" y="2650995"/>
            <a:ext cx="9525" cy="271145"/>
          </a:xfrm>
          <a:custGeom>
            <a:avLst/>
            <a:gdLst/>
            <a:ahLst/>
            <a:cxnLst/>
            <a:rect l="l" t="t" r="r" b="b"/>
            <a:pathLst>
              <a:path w="9525" h="271144">
                <a:moveTo>
                  <a:pt x="0" y="270809"/>
                </a:moveTo>
                <a:lnTo>
                  <a:pt x="9360" y="0"/>
                </a:lnTo>
                <a:lnTo>
                  <a:pt x="9360" y="0"/>
                </a:lnTo>
              </a:path>
            </a:pathLst>
          </a:custGeom>
          <a:ln w="5347">
            <a:solidFill>
              <a:srgbClr val="000000"/>
            </a:solidFill>
            <a:prstDash val="dash"/>
          </a:ln>
        </p:spPr>
        <p:txBody>
          <a:bodyPr wrap="square" lIns="0" tIns="0" rIns="0" bIns="0" rtlCol="0"/>
          <a:lstStyle/>
          <a:p>
            <a:endParaRPr/>
          </a:p>
        </p:txBody>
      </p:sp>
      <p:sp>
        <p:nvSpPr>
          <p:cNvPr id="101" name="object 101"/>
          <p:cNvSpPr/>
          <p:nvPr/>
        </p:nvSpPr>
        <p:spPr>
          <a:xfrm>
            <a:off x="6411007" y="2893371"/>
            <a:ext cx="123189" cy="111760"/>
          </a:xfrm>
          <a:custGeom>
            <a:avLst/>
            <a:gdLst/>
            <a:ahLst/>
            <a:cxnLst/>
            <a:rect l="l" t="t" r="r" b="b"/>
            <a:pathLst>
              <a:path w="123189" h="111760">
                <a:moveTo>
                  <a:pt x="0" y="0"/>
                </a:moveTo>
                <a:lnTo>
                  <a:pt x="57720" y="111545"/>
                </a:lnTo>
                <a:lnTo>
                  <a:pt x="116161" y="14738"/>
                </a:lnTo>
                <a:lnTo>
                  <a:pt x="61091" y="14738"/>
                </a:lnTo>
                <a:lnTo>
                  <a:pt x="29783" y="10622"/>
                </a:lnTo>
                <a:lnTo>
                  <a:pt x="0" y="0"/>
                </a:lnTo>
                <a:close/>
              </a:path>
              <a:path w="123189" h="111760">
                <a:moveTo>
                  <a:pt x="123018" y="3380"/>
                </a:moveTo>
                <a:lnTo>
                  <a:pt x="92608" y="12330"/>
                </a:lnTo>
                <a:lnTo>
                  <a:pt x="61091" y="14738"/>
                </a:lnTo>
                <a:lnTo>
                  <a:pt x="116161" y="14738"/>
                </a:lnTo>
                <a:lnTo>
                  <a:pt x="123018" y="3380"/>
                </a:lnTo>
                <a:close/>
              </a:path>
            </a:pathLst>
          </a:custGeom>
          <a:solidFill>
            <a:srgbClr val="000000"/>
          </a:solidFill>
        </p:spPr>
        <p:txBody>
          <a:bodyPr wrap="square" lIns="0" tIns="0" rIns="0" bIns="0" rtlCol="0"/>
          <a:lstStyle/>
          <a:p>
            <a:endParaRPr/>
          </a:p>
        </p:txBody>
      </p:sp>
      <p:sp>
        <p:nvSpPr>
          <p:cNvPr id="102" name="object 102"/>
          <p:cNvSpPr/>
          <p:nvPr/>
        </p:nvSpPr>
        <p:spPr>
          <a:xfrm>
            <a:off x="6418585" y="2568081"/>
            <a:ext cx="123189" cy="111760"/>
          </a:xfrm>
          <a:custGeom>
            <a:avLst/>
            <a:gdLst/>
            <a:ahLst/>
            <a:cxnLst/>
            <a:rect l="l" t="t" r="r" b="b"/>
            <a:pathLst>
              <a:path w="123189" h="111760">
                <a:moveTo>
                  <a:pt x="115416" y="96682"/>
                </a:moveTo>
                <a:lnTo>
                  <a:pt x="61927" y="96682"/>
                </a:lnTo>
                <a:lnTo>
                  <a:pt x="93235" y="100808"/>
                </a:lnTo>
                <a:lnTo>
                  <a:pt x="123018" y="111346"/>
                </a:lnTo>
                <a:lnTo>
                  <a:pt x="115416" y="96682"/>
                </a:lnTo>
                <a:close/>
              </a:path>
              <a:path w="123189" h="111760">
                <a:moveTo>
                  <a:pt x="65297" y="0"/>
                </a:moveTo>
                <a:lnTo>
                  <a:pt x="0" y="107966"/>
                </a:lnTo>
                <a:lnTo>
                  <a:pt x="30409" y="99043"/>
                </a:lnTo>
                <a:lnTo>
                  <a:pt x="61927" y="96682"/>
                </a:lnTo>
                <a:lnTo>
                  <a:pt x="115416" y="96682"/>
                </a:lnTo>
                <a:lnTo>
                  <a:pt x="65297" y="0"/>
                </a:lnTo>
                <a:close/>
              </a:path>
            </a:pathLst>
          </a:custGeom>
          <a:solidFill>
            <a:srgbClr val="000000"/>
          </a:solidFill>
        </p:spPr>
        <p:txBody>
          <a:bodyPr wrap="square" lIns="0" tIns="0" rIns="0" bIns="0" rtlCol="0"/>
          <a:lstStyle/>
          <a:p>
            <a:endParaRPr/>
          </a:p>
        </p:txBody>
      </p:sp>
      <p:sp>
        <p:nvSpPr>
          <p:cNvPr id="103" name="object 103"/>
          <p:cNvSpPr/>
          <p:nvPr/>
        </p:nvSpPr>
        <p:spPr>
          <a:xfrm>
            <a:off x="6342588" y="2714816"/>
            <a:ext cx="267970" cy="143510"/>
          </a:xfrm>
          <a:custGeom>
            <a:avLst/>
            <a:gdLst/>
            <a:ahLst/>
            <a:cxnLst/>
            <a:rect l="l" t="t" r="r" b="b"/>
            <a:pathLst>
              <a:path w="267970" h="143510">
                <a:moveTo>
                  <a:pt x="0" y="143163"/>
                </a:moveTo>
                <a:lnTo>
                  <a:pt x="267431" y="143163"/>
                </a:lnTo>
                <a:lnTo>
                  <a:pt x="267431" y="0"/>
                </a:lnTo>
                <a:lnTo>
                  <a:pt x="0" y="0"/>
                </a:lnTo>
                <a:lnTo>
                  <a:pt x="0" y="143163"/>
                </a:lnTo>
                <a:close/>
              </a:path>
            </a:pathLst>
          </a:custGeom>
          <a:solidFill>
            <a:srgbClr val="FFFFFF"/>
          </a:solidFill>
        </p:spPr>
        <p:txBody>
          <a:bodyPr wrap="square" lIns="0" tIns="0" rIns="0" bIns="0" rtlCol="0"/>
          <a:lstStyle/>
          <a:p>
            <a:endParaRPr/>
          </a:p>
        </p:txBody>
      </p:sp>
      <p:sp>
        <p:nvSpPr>
          <p:cNvPr id="104" name="object 104"/>
          <p:cNvSpPr txBox="1"/>
          <p:nvPr/>
        </p:nvSpPr>
        <p:spPr>
          <a:xfrm>
            <a:off x="6329888" y="2707890"/>
            <a:ext cx="293370" cy="138499"/>
          </a:xfrm>
          <a:prstGeom prst="rect">
            <a:avLst/>
          </a:prstGeom>
        </p:spPr>
        <p:txBody>
          <a:bodyPr vert="horz" wrap="square" lIns="0" tIns="0" rIns="0" bIns="0" rtlCol="0">
            <a:spAutoFit/>
          </a:bodyPr>
          <a:lstStyle/>
          <a:p>
            <a:pPr marL="12700"/>
            <a:r>
              <a:rPr sz="900" spc="150" dirty="0">
                <a:latin typeface="宋体"/>
                <a:cs typeface="宋体"/>
              </a:rPr>
              <a:t>对应</a:t>
            </a:r>
            <a:endParaRPr sz="900">
              <a:latin typeface="宋体"/>
              <a:cs typeface="宋体"/>
            </a:endParaRPr>
          </a:p>
        </p:txBody>
      </p:sp>
      <p:sp>
        <p:nvSpPr>
          <p:cNvPr id="105" name="object 105"/>
          <p:cNvSpPr/>
          <p:nvPr/>
        </p:nvSpPr>
        <p:spPr>
          <a:xfrm>
            <a:off x="6610912" y="4695689"/>
            <a:ext cx="695325" cy="413384"/>
          </a:xfrm>
          <a:custGeom>
            <a:avLst/>
            <a:gdLst/>
            <a:ahLst/>
            <a:cxnLst/>
            <a:rect l="l" t="t" r="r" b="b"/>
            <a:pathLst>
              <a:path w="695325" h="413385">
                <a:moveTo>
                  <a:pt x="0" y="206666"/>
                </a:moveTo>
                <a:lnTo>
                  <a:pt x="17712" y="141347"/>
                </a:lnTo>
                <a:lnTo>
                  <a:pt x="67036" y="84615"/>
                </a:lnTo>
                <a:lnTo>
                  <a:pt x="101763" y="60534"/>
                </a:lnTo>
                <a:lnTo>
                  <a:pt x="142246" y="39877"/>
                </a:lnTo>
                <a:lnTo>
                  <a:pt x="187771" y="23069"/>
                </a:lnTo>
                <a:lnTo>
                  <a:pt x="237622" y="10536"/>
                </a:lnTo>
                <a:lnTo>
                  <a:pt x="291082" y="2705"/>
                </a:lnTo>
                <a:lnTo>
                  <a:pt x="347438" y="0"/>
                </a:lnTo>
                <a:lnTo>
                  <a:pt x="403794" y="2705"/>
                </a:lnTo>
                <a:lnTo>
                  <a:pt x="457254" y="10536"/>
                </a:lnTo>
                <a:lnTo>
                  <a:pt x="507105" y="23069"/>
                </a:lnTo>
                <a:lnTo>
                  <a:pt x="552629" y="39877"/>
                </a:lnTo>
                <a:lnTo>
                  <a:pt x="593113" y="60534"/>
                </a:lnTo>
                <a:lnTo>
                  <a:pt x="627840" y="84615"/>
                </a:lnTo>
                <a:lnTo>
                  <a:pt x="656095" y="111695"/>
                </a:lnTo>
                <a:lnTo>
                  <a:pt x="690329" y="173146"/>
                </a:lnTo>
                <a:lnTo>
                  <a:pt x="694876" y="206666"/>
                </a:lnTo>
                <a:lnTo>
                  <a:pt x="690329" y="240186"/>
                </a:lnTo>
                <a:lnTo>
                  <a:pt x="677163" y="271985"/>
                </a:lnTo>
                <a:lnTo>
                  <a:pt x="627840" y="328715"/>
                </a:lnTo>
                <a:lnTo>
                  <a:pt x="593113" y="352796"/>
                </a:lnTo>
                <a:lnTo>
                  <a:pt x="552629" y="373453"/>
                </a:lnTo>
                <a:lnTo>
                  <a:pt x="507105" y="390260"/>
                </a:lnTo>
                <a:lnTo>
                  <a:pt x="457254" y="402792"/>
                </a:lnTo>
                <a:lnTo>
                  <a:pt x="403794" y="410624"/>
                </a:lnTo>
                <a:lnTo>
                  <a:pt x="347438" y="413329"/>
                </a:lnTo>
                <a:lnTo>
                  <a:pt x="291082" y="410624"/>
                </a:lnTo>
                <a:lnTo>
                  <a:pt x="237622" y="402792"/>
                </a:lnTo>
                <a:lnTo>
                  <a:pt x="187771" y="390260"/>
                </a:lnTo>
                <a:lnTo>
                  <a:pt x="142246" y="373453"/>
                </a:lnTo>
                <a:lnTo>
                  <a:pt x="101763" y="352796"/>
                </a:lnTo>
                <a:lnTo>
                  <a:pt x="67036" y="328715"/>
                </a:lnTo>
                <a:lnTo>
                  <a:pt x="38780" y="301636"/>
                </a:lnTo>
                <a:lnTo>
                  <a:pt x="4547" y="240186"/>
                </a:lnTo>
                <a:lnTo>
                  <a:pt x="0" y="206666"/>
                </a:lnTo>
                <a:close/>
              </a:path>
            </a:pathLst>
          </a:custGeom>
          <a:ln w="4922">
            <a:solidFill>
              <a:srgbClr val="000000"/>
            </a:solidFill>
          </a:ln>
        </p:spPr>
        <p:txBody>
          <a:bodyPr wrap="square" lIns="0" tIns="0" rIns="0" bIns="0" rtlCol="0"/>
          <a:lstStyle/>
          <a:p>
            <a:endParaRPr/>
          </a:p>
        </p:txBody>
      </p:sp>
      <p:sp>
        <p:nvSpPr>
          <p:cNvPr id="106" name="object 106"/>
          <p:cNvSpPr txBox="1"/>
          <p:nvPr/>
        </p:nvSpPr>
        <p:spPr>
          <a:xfrm>
            <a:off x="6767362" y="4695886"/>
            <a:ext cx="382270" cy="384810"/>
          </a:xfrm>
          <a:prstGeom prst="rect">
            <a:avLst/>
          </a:prstGeom>
        </p:spPr>
        <p:txBody>
          <a:bodyPr vert="horz" wrap="square" lIns="0" tIns="0" rIns="0" bIns="0" rtlCol="0">
            <a:spAutoFit/>
          </a:bodyPr>
          <a:lstStyle/>
          <a:p>
            <a:pPr marL="12700" marR="5080"/>
            <a:r>
              <a:rPr sz="1250" spc="125" dirty="0">
                <a:latin typeface="宋体"/>
                <a:cs typeface="宋体"/>
              </a:rPr>
              <a:t>安全  选择</a:t>
            </a:r>
            <a:endParaRPr sz="1250">
              <a:latin typeface="宋体"/>
              <a:cs typeface="宋体"/>
            </a:endParaRPr>
          </a:p>
        </p:txBody>
      </p:sp>
      <p:sp>
        <p:nvSpPr>
          <p:cNvPr id="107" name="object 107"/>
          <p:cNvSpPr/>
          <p:nvPr/>
        </p:nvSpPr>
        <p:spPr>
          <a:xfrm>
            <a:off x="7723652" y="4904324"/>
            <a:ext cx="60325" cy="0"/>
          </a:xfrm>
          <a:custGeom>
            <a:avLst/>
            <a:gdLst/>
            <a:ahLst/>
            <a:cxnLst/>
            <a:rect l="l" t="t" r="r" b="b"/>
            <a:pathLst>
              <a:path w="60325">
                <a:moveTo>
                  <a:pt x="0" y="0"/>
                </a:moveTo>
                <a:lnTo>
                  <a:pt x="59883" y="0"/>
                </a:lnTo>
              </a:path>
            </a:pathLst>
          </a:custGeom>
          <a:ln w="3936">
            <a:solidFill>
              <a:srgbClr val="000000"/>
            </a:solidFill>
            <a:prstDash val="dash"/>
          </a:ln>
        </p:spPr>
        <p:txBody>
          <a:bodyPr wrap="square" lIns="0" tIns="0" rIns="0" bIns="0" rtlCol="0"/>
          <a:lstStyle/>
          <a:p>
            <a:endParaRPr/>
          </a:p>
        </p:txBody>
      </p:sp>
      <p:sp>
        <p:nvSpPr>
          <p:cNvPr id="108" name="object 108"/>
          <p:cNvSpPr/>
          <p:nvPr/>
        </p:nvSpPr>
        <p:spPr>
          <a:xfrm>
            <a:off x="7303404" y="4904324"/>
            <a:ext cx="153035" cy="0"/>
          </a:xfrm>
          <a:custGeom>
            <a:avLst/>
            <a:gdLst/>
            <a:ahLst/>
            <a:cxnLst/>
            <a:rect l="l" t="t" r="r" b="b"/>
            <a:pathLst>
              <a:path w="153035">
                <a:moveTo>
                  <a:pt x="0" y="0"/>
                </a:moveTo>
                <a:lnTo>
                  <a:pt x="152816" y="0"/>
                </a:lnTo>
              </a:path>
            </a:pathLst>
          </a:custGeom>
          <a:ln w="3936">
            <a:solidFill>
              <a:srgbClr val="000000"/>
            </a:solidFill>
            <a:prstDash val="dash"/>
          </a:ln>
        </p:spPr>
        <p:txBody>
          <a:bodyPr wrap="square" lIns="0" tIns="0" rIns="0" bIns="0" rtlCol="0"/>
          <a:lstStyle/>
          <a:p>
            <a:endParaRPr/>
          </a:p>
        </p:txBody>
      </p:sp>
      <p:sp>
        <p:nvSpPr>
          <p:cNvPr id="109" name="object 109"/>
          <p:cNvSpPr/>
          <p:nvPr/>
        </p:nvSpPr>
        <p:spPr>
          <a:xfrm>
            <a:off x="7750617" y="4851157"/>
            <a:ext cx="123825" cy="109855"/>
          </a:xfrm>
          <a:custGeom>
            <a:avLst/>
            <a:gdLst/>
            <a:ahLst/>
            <a:cxnLst/>
            <a:rect l="l" t="t" r="r" b="b"/>
            <a:pathLst>
              <a:path w="123825" h="109854">
                <a:moveTo>
                  <a:pt x="1337" y="0"/>
                </a:moveTo>
                <a:lnTo>
                  <a:pt x="11909" y="26960"/>
                </a:lnTo>
                <a:lnTo>
                  <a:pt x="15210" y="55004"/>
                </a:lnTo>
                <a:lnTo>
                  <a:pt x="11240" y="82984"/>
                </a:lnTo>
                <a:lnTo>
                  <a:pt x="0" y="109755"/>
                </a:lnTo>
                <a:lnTo>
                  <a:pt x="123687" y="55891"/>
                </a:lnTo>
                <a:lnTo>
                  <a:pt x="1337" y="0"/>
                </a:lnTo>
                <a:close/>
              </a:path>
            </a:pathLst>
          </a:custGeom>
          <a:solidFill>
            <a:srgbClr val="000000"/>
          </a:solidFill>
        </p:spPr>
        <p:txBody>
          <a:bodyPr wrap="square" lIns="0" tIns="0" rIns="0" bIns="0" rtlCol="0"/>
          <a:lstStyle/>
          <a:p>
            <a:endParaRPr/>
          </a:p>
        </p:txBody>
      </p:sp>
      <p:sp>
        <p:nvSpPr>
          <p:cNvPr id="110" name="object 110"/>
          <p:cNvSpPr/>
          <p:nvPr/>
        </p:nvSpPr>
        <p:spPr>
          <a:xfrm>
            <a:off x="7456219" y="4833138"/>
            <a:ext cx="267970" cy="143510"/>
          </a:xfrm>
          <a:custGeom>
            <a:avLst/>
            <a:gdLst/>
            <a:ahLst/>
            <a:cxnLst/>
            <a:rect l="l" t="t" r="r" b="b"/>
            <a:pathLst>
              <a:path w="267970" h="143510">
                <a:moveTo>
                  <a:pt x="0" y="143163"/>
                </a:moveTo>
                <a:lnTo>
                  <a:pt x="267431" y="143163"/>
                </a:lnTo>
                <a:lnTo>
                  <a:pt x="267431" y="0"/>
                </a:lnTo>
                <a:lnTo>
                  <a:pt x="0" y="0"/>
                </a:lnTo>
                <a:lnTo>
                  <a:pt x="0" y="143163"/>
                </a:lnTo>
                <a:close/>
              </a:path>
            </a:pathLst>
          </a:custGeom>
          <a:solidFill>
            <a:srgbClr val="FFFFFF"/>
          </a:solidFill>
        </p:spPr>
        <p:txBody>
          <a:bodyPr wrap="square" lIns="0" tIns="0" rIns="0" bIns="0" rtlCol="0"/>
          <a:lstStyle/>
          <a:p>
            <a:endParaRPr/>
          </a:p>
        </p:txBody>
      </p:sp>
      <p:sp>
        <p:nvSpPr>
          <p:cNvPr id="111" name="object 111"/>
          <p:cNvSpPr txBox="1"/>
          <p:nvPr/>
        </p:nvSpPr>
        <p:spPr>
          <a:xfrm>
            <a:off x="7443518" y="4826213"/>
            <a:ext cx="293370" cy="138499"/>
          </a:xfrm>
          <a:prstGeom prst="rect">
            <a:avLst/>
          </a:prstGeom>
        </p:spPr>
        <p:txBody>
          <a:bodyPr vert="horz" wrap="square" lIns="0" tIns="0" rIns="0" bIns="0" rtlCol="0">
            <a:spAutoFit/>
          </a:bodyPr>
          <a:lstStyle/>
          <a:p>
            <a:pPr marL="12700"/>
            <a:r>
              <a:rPr sz="900" spc="150" dirty="0">
                <a:latin typeface="宋体"/>
                <a:cs typeface="宋体"/>
              </a:rPr>
              <a:t>出现</a:t>
            </a:r>
            <a:endParaRPr sz="900">
              <a:latin typeface="宋体"/>
              <a:cs typeface="宋体"/>
            </a:endParaRPr>
          </a:p>
        </p:txBody>
      </p:sp>
      <p:sp>
        <p:nvSpPr>
          <p:cNvPr id="112" name="object 112"/>
          <p:cNvSpPr/>
          <p:nvPr/>
        </p:nvSpPr>
        <p:spPr>
          <a:xfrm>
            <a:off x="4368274" y="4356063"/>
            <a:ext cx="0" cy="57150"/>
          </a:xfrm>
          <a:custGeom>
            <a:avLst/>
            <a:gdLst/>
            <a:ahLst/>
            <a:cxnLst/>
            <a:rect l="l" t="t" r="r" b="b"/>
            <a:pathLst>
              <a:path h="57150">
                <a:moveTo>
                  <a:pt x="0" y="0"/>
                </a:moveTo>
                <a:lnTo>
                  <a:pt x="0" y="56703"/>
                </a:lnTo>
              </a:path>
            </a:pathLst>
          </a:custGeom>
          <a:ln w="5348">
            <a:solidFill>
              <a:srgbClr val="000000"/>
            </a:solidFill>
            <a:prstDash val="dash"/>
          </a:ln>
        </p:spPr>
        <p:txBody>
          <a:bodyPr wrap="square" lIns="0" tIns="0" rIns="0" bIns="0" rtlCol="0"/>
          <a:lstStyle/>
          <a:p>
            <a:endParaRPr/>
          </a:p>
        </p:txBody>
      </p:sp>
      <p:sp>
        <p:nvSpPr>
          <p:cNvPr id="113" name="object 113"/>
          <p:cNvSpPr/>
          <p:nvPr/>
        </p:nvSpPr>
        <p:spPr>
          <a:xfrm>
            <a:off x="4368274" y="4555930"/>
            <a:ext cx="0" cy="57150"/>
          </a:xfrm>
          <a:custGeom>
            <a:avLst/>
            <a:gdLst/>
            <a:ahLst/>
            <a:cxnLst/>
            <a:rect l="l" t="t" r="r" b="b"/>
            <a:pathLst>
              <a:path h="57150">
                <a:moveTo>
                  <a:pt x="0" y="0"/>
                </a:moveTo>
                <a:lnTo>
                  <a:pt x="0" y="56687"/>
                </a:lnTo>
              </a:path>
            </a:pathLst>
          </a:custGeom>
          <a:ln w="5348">
            <a:solidFill>
              <a:srgbClr val="000000"/>
            </a:solidFill>
            <a:prstDash val="dash"/>
          </a:ln>
        </p:spPr>
        <p:txBody>
          <a:bodyPr wrap="square" lIns="0" tIns="0" rIns="0" bIns="0" rtlCol="0"/>
          <a:lstStyle/>
          <a:p>
            <a:endParaRPr/>
          </a:p>
        </p:txBody>
      </p:sp>
      <p:sp>
        <p:nvSpPr>
          <p:cNvPr id="114" name="object 114"/>
          <p:cNvSpPr/>
          <p:nvPr/>
        </p:nvSpPr>
        <p:spPr>
          <a:xfrm>
            <a:off x="4306765" y="4272992"/>
            <a:ext cx="123189" cy="109855"/>
          </a:xfrm>
          <a:custGeom>
            <a:avLst/>
            <a:gdLst/>
            <a:ahLst/>
            <a:cxnLst/>
            <a:rect l="l" t="t" r="r" b="b"/>
            <a:pathLst>
              <a:path w="123189" h="109854">
                <a:moveTo>
                  <a:pt x="61509" y="0"/>
                </a:moveTo>
                <a:lnTo>
                  <a:pt x="0" y="109735"/>
                </a:lnTo>
                <a:lnTo>
                  <a:pt x="30033" y="100027"/>
                </a:lnTo>
                <a:lnTo>
                  <a:pt x="61425" y="96791"/>
                </a:lnTo>
                <a:lnTo>
                  <a:pt x="115763" y="96791"/>
                </a:lnTo>
                <a:lnTo>
                  <a:pt x="61509" y="0"/>
                </a:lnTo>
                <a:close/>
              </a:path>
              <a:path w="123189" h="109854">
                <a:moveTo>
                  <a:pt x="115763" y="96791"/>
                </a:moveTo>
                <a:lnTo>
                  <a:pt x="61425" y="96791"/>
                </a:lnTo>
                <a:lnTo>
                  <a:pt x="92859" y="100027"/>
                </a:lnTo>
                <a:lnTo>
                  <a:pt x="123018" y="109735"/>
                </a:lnTo>
                <a:lnTo>
                  <a:pt x="115763" y="96791"/>
                </a:lnTo>
                <a:close/>
              </a:path>
            </a:pathLst>
          </a:custGeom>
          <a:solidFill>
            <a:srgbClr val="000000"/>
          </a:solidFill>
        </p:spPr>
        <p:txBody>
          <a:bodyPr wrap="square" lIns="0" tIns="0" rIns="0" bIns="0" rtlCol="0"/>
          <a:lstStyle/>
          <a:p>
            <a:endParaRPr/>
          </a:p>
        </p:txBody>
      </p:sp>
      <p:sp>
        <p:nvSpPr>
          <p:cNvPr id="115" name="object 115"/>
          <p:cNvSpPr/>
          <p:nvPr/>
        </p:nvSpPr>
        <p:spPr>
          <a:xfrm>
            <a:off x="4306765" y="4585935"/>
            <a:ext cx="123189" cy="109855"/>
          </a:xfrm>
          <a:custGeom>
            <a:avLst/>
            <a:gdLst/>
            <a:ahLst/>
            <a:cxnLst/>
            <a:rect l="l" t="t" r="r" b="b"/>
            <a:pathLst>
              <a:path w="123189" h="109854">
                <a:moveTo>
                  <a:pt x="0" y="0"/>
                </a:moveTo>
                <a:lnTo>
                  <a:pt x="61509" y="109755"/>
                </a:lnTo>
                <a:lnTo>
                  <a:pt x="115756" y="12958"/>
                </a:lnTo>
                <a:lnTo>
                  <a:pt x="61425" y="12958"/>
                </a:lnTo>
                <a:lnTo>
                  <a:pt x="30033" y="9719"/>
                </a:lnTo>
                <a:lnTo>
                  <a:pt x="0" y="0"/>
                </a:lnTo>
                <a:close/>
              </a:path>
              <a:path w="123189" h="109854">
                <a:moveTo>
                  <a:pt x="123018" y="0"/>
                </a:moveTo>
                <a:lnTo>
                  <a:pt x="92859" y="9719"/>
                </a:lnTo>
                <a:lnTo>
                  <a:pt x="61425" y="12958"/>
                </a:lnTo>
                <a:lnTo>
                  <a:pt x="115756" y="12958"/>
                </a:lnTo>
                <a:lnTo>
                  <a:pt x="123018" y="0"/>
                </a:lnTo>
                <a:close/>
              </a:path>
            </a:pathLst>
          </a:custGeom>
          <a:solidFill>
            <a:srgbClr val="000000"/>
          </a:solidFill>
        </p:spPr>
        <p:txBody>
          <a:bodyPr wrap="square" lIns="0" tIns="0" rIns="0" bIns="0" rtlCol="0"/>
          <a:lstStyle/>
          <a:p>
            <a:endParaRPr/>
          </a:p>
        </p:txBody>
      </p:sp>
      <p:sp>
        <p:nvSpPr>
          <p:cNvPr id="116" name="object 116"/>
          <p:cNvSpPr txBox="1"/>
          <p:nvPr/>
        </p:nvSpPr>
        <p:spPr>
          <a:xfrm>
            <a:off x="4221858" y="4405841"/>
            <a:ext cx="293370" cy="138499"/>
          </a:xfrm>
          <a:prstGeom prst="rect">
            <a:avLst/>
          </a:prstGeom>
        </p:spPr>
        <p:txBody>
          <a:bodyPr vert="horz" wrap="square" lIns="0" tIns="0" rIns="0" bIns="0" rtlCol="0">
            <a:spAutoFit/>
          </a:bodyPr>
          <a:lstStyle/>
          <a:p>
            <a:pPr marL="12700"/>
            <a:r>
              <a:rPr sz="900" spc="150" dirty="0">
                <a:latin typeface="宋体"/>
                <a:cs typeface="宋体"/>
              </a:rPr>
              <a:t>对应</a:t>
            </a:r>
            <a:endParaRPr sz="900">
              <a:latin typeface="宋体"/>
              <a:cs typeface="宋体"/>
            </a:endParaRPr>
          </a:p>
        </p:txBody>
      </p:sp>
      <p:sp>
        <p:nvSpPr>
          <p:cNvPr id="118" name="object 118"/>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9" name="object 119"/>
          <p:cNvSpPr txBox="1"/>
          <p:nvPr/>
        </p:nvSpPr>
        <p:spPr>
          <a:xfrm>
            <a:off x="1931315" y="6071493"/>
            <a:ext cx="8049895"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来源：王秉</a:t>
            </a:r>
            <a:r>
              <a:rPr sz="1400" dirty="0">
                <a:solidFill>
                  <a:srgbClr val="006FC0"/>
                </a:solidFill>
                <a:latin typeface="Calibri"/>
                <a:cs typeface="Calibri"/>
              </a:rPr>
              <a:t>,</a:t>
            </a:r>
            <a:r>
              <a:rPr sz="1400" dirty="0">
                <a:solidFill>
                  <a:srgbClr val="006FC0"/>
                </a:solidFill>
                <a:latin typeface="宋体"/>
                <a:cs typeface="宋体"/>
              </a:rPr>
              <a:t>吴超</a:t>
            </a:r>
            <a:r>
              <a:rPr sz="1400" dirty="0">
                <a:solidFill>
                  <a:srgbClr val="006FC0"/>
                </a:solidFill>
                <a:latin typeface="Calibri"/>
                <a:cs typeface="Calibri"/>
              </a:rPr>
              <a:t>.</a:t>
            </a:r>
            <a:r>
              <a:rPr sz="1400" dirty="0">
                <a:solidFill>
                  <a:srgbClr val="006FC0"/>
                </a:solidFill>
                <a:latin typeface="宋体"/>
                <a:cs typeface="宋体"/>
              </a:rPr>
              <a:t>情感性组织安全文化的作用机理及建设方法研究</a:t>
            </a:r>
            <a:r>
              <a:rPr sz="1400" dirty="0">
                <a:solidFill>
                  <a:srgbClr val="006FC0"/>
                </a:solidFill>
                <a:latin typeface="Calibri"/>
                <a:cs typeface="Calibri"/>
              </a:rPr>
              <a:t>[J].</a:t>
            </a:r>
            <a:r>
              <a:rPr sz="1400" dirty="0">
                <a:solidFill>
                  <a:srgbClr val="006FC0"/>
                </a:solidFill>
                <a:latin typeface="宋体"/>
                <a:cs typeface="宋体"/>
              </a:rPr>
              <a:t>中国安全科学学报</a:t>
            </a:r>
            <a:r>
              <a:rPr sz="1400" dirty="0">
                <a:solidFill>
                  <a:srgbClr val="006FC0"/>
                </a:solidFill>
                <a:latin typeface="Calibri"/>
                <a:cs typeface="Calibri"/>
              </a:rPr>
              <a:t>, </a:t>
            </a:r>
            <a:r>
              <a:rPr sz="1400" spc="-5" dirty="0">
                <a:solidFill>
                  <a:srgbClr val="006FC0"/>
                </a:solidFill>
                <a:latin typeface="Calibri"/>
                <a:cs typeface="Calibri"/>
              </a:rPr>
              <a:t>2016,</a:t>
            </a:r>
            <a:r>
              <a:rPr sz="1400" spc="-105" dirty="0">
                <a:solidFill>
                  <a:srgbClr val="006FC0"/>
                </a:solidFill>
                <a:latin typeface="Calibri"/>
                <a:cs typeface="Calibri"/>
              </a:rPr>
              <a:t> </a:t>
            </a:r>
            <a:r>
              <a:rPr sz="1400" spc="-5" dirty="0">
                <a:solidFill>
                  <a:srgbClr val="006FC0"/>
                </a:solidFill>
                <a:latin typeface="Calibri"/>
                <a:cs typeface="Calibri"/>
              </a:rPr>
              <a:t>26(3):8-14.</a:t>
            </a:r>
            <a:endParaRPr sz="1400">
              <a:latin typeface="Calibri"/>
              <a:cs typeface="Calibri"/>
            </a:endParaRPr>
          </a:p>
        </p:txBody>
      </p:sp>
      <p:sp>
        <p:nvSpPr>
          <p:cNvPr id="120" name="文本框 1"/>
          <p:cNvSpPr txBox="1">
            <a:spLocks noChangeArrowheads="1"/>
          </p:cNvSpPr>
          <p:nvPr/>
        </p:nvSpPr>
        <p:spPr bwMode="auto">
          <a:xfrm>
            <a:off x="758415" y="300084"/>
            <a:ext cx="7622600"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爱与被爱需要作用下的人的安全选择行为模型</a:t>
            </a:r>
          </a:p>
        </p:txBody>
      </p:sp>
    </p:spTree>
    <p:extLst>
      <p:ext uri="{BB962C8B-B14F-4D97-AF65-F5344CB8AC3E}">
        <p14:creationId xmlns:p14="http://schemas.microsoft.com/office/powerpoint/2010/main" val="23018096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11027" y="1239204"/>
            <a:ext cx="8084314" cy="3104574"/>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7980215" y="3144442"/>
            <a:ext cx="1104265" cy="151130"/>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安全教育受教者</a:t>
            </a:r>
            <a:endParaRPr sz="950">
              <a:latin typeface="宋体"/>
              <a:cs typeface="宋体"/>
            </a:endParaRPr>
          </a:p>
        </p:txBody>
      </p:sp>
      <p:sp>
        <p:nvSpPr>
          <p:cNvPr id="4" name="object 4"/>
          <p:cNvSpPr txBox="1"/>
          <p:nvPr/>
        </p:nvSpPr>
        <p:spPr>
          <a:xfrm>
            <a:off x="2989413" y="3148867"/>
            <a:ext cx="1104265" cy="151130"/>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安全教育施教者</a:t>
            </a:r>
            <a:endParaRPr sz="950">
              <a:latin typeface="宋体"/>
              <a:cs typeface="宋体"/>
            </a:endParaRPr>
          </a:p>
        </p:txBody>
      </p:sp>
      <p:sp>
        <p:nvSpPr>
          <p:cNvPr id="5" name="object 5"/>
          <p:cNvSpPr txBox="1"/>
          <p:nvPr/>
        </p:nvSpPr>
        <p:spPr>
          <a:xfrm>
            <a:off x="3087638" y="3367067"/>
            <a:ext cx="149225" cy="480059"/>
          </a:xfrm>
          <a:prstGeom prst="rect">
            <a:avLst/>
          </a:prstGeom>
        </p:spPr>
        <p:txBody>
          <a:bodyPr vert="horz" wrap="square" lIns="0" tIns="0" rIns="0" bIns="0" rtlCol="0">
            <a:spAutoFit/>
          </a:bodyPr>
          <a:lstStyle/>
          <a:p>
            <a:pPr marL="12700" marR="5080" algn="just">
              <a:lnSpc>
                <a:spcPct val="103299"/>
              </a:lnSpc>
            </a:pPr>
            <a:r>
              <a:rPr sz="750" spc="150" dirty="0">
                <a:solidFill>
                  <a:srgbClr val="164325"/>
                </a:solidFill>
                <a:latin typeface="宋体"/>
                <a:cs typeface="宋体"/>
              </a:rPr>
              <a:t>安  全  信  息</a:t>
            </a:r>
            <a:endParaRPr sz="750">
              <a:latin typeface="宋体"/>
              <a:cs typeface="宋体"/>
            </a:endParaRPr>
          </a:p>
        </p:txBody>
      </p:sp>
      <p:sp>
        <p:nvSpPr>
          <p:cNvPr id="6" name="object 6"/>
          <p:cNvSpPr txBox="1"/>
          <p:nvPr/>
        </p:nvSpPr>
        <p:spPr>
          <a:xfrm>
            <a:off x="8063584" y="3380221"/>
            <a:ext cx="149225" cy="480059"/>
          </a:xfrm>
          <a:prstGeom prst="rect">
            <a:avLst/>
          </a:prstGeom>
        </p:spPr>
        <p:txBody>
          <a:bodyPr vert="horz" wrap="square" lIns="0" tIns="0" rIns="0" bIns="0" rtlCol="0">
            <a:spAutoFit/>
          </a:bodyPr>
          <a:lstStyle/>
          <a:p>
            <a:pPr marL="12700" marR="5080" algn="just">
              <a:lnSpc>
                <a:spcPct val="103299"/>
              </a:lnSpc>
            </a:pPr>
            <a:r>
              <a:rPr sz="750" spc="150" dirty="0">
                <a:solidFill>
                  <a:srgbClr val="164325"/>
                </a:solidFill>
                <a:latin typeface="宋体"/>
                <a:cs typeface="宋体"/>
              </a:rPr>
              <a:t>信  息  感  知</a:t>
            </a:r>
            <a:endParaRPr sz="750">
              <a:latin typeface="宋体"/>
              <a:cs typeface="宋体"/>
            </a:endParaRPr>
          </a:p>
        </p:txBody>
      </p:sp>
      <p:sp>
        <p:nvSpPr>
          <p:cNvPr id="7" name="object 7"/>
          <p:cNvSpPr txBox="1"/>
          <p:nvPr/>
        </p:nvSpPr>
        <p:spPr>
          <a:xfrm>
            <a:off x="8490139" y="3380220"/>
            <a:ext cx="193040" cy="356636"/>
          </a:xfrm>
          <a:prstGeom prst="rect">
            <a:avLst/>
          </a:prstGeom>
        </p:spPr>
        <p:txBody>
          <a:bodyPr vert="horz" wrap="square" lIns="0" tIns="0" rIns="0" bIns="0" rtlCol="0">
            <a:spAutoFit/>
          </a:bodyPr>
          <a:lstStyle/>
          <a:p>
            <a:pPr marL="12700" marR="5080">
              <a:lnSpc>
                <a:spcPct val="103299"/>
              </a:lnSpc>
            </a:pPr>
            <a:r>
              <a:rPr sz="750" spc="220" dirty="0">
                <a:solidFill>
                  <a:srgbClr val="164325"/>
                </a:solidFill>
                <a:latin typeface="宋体"/>
                <a:cs typeface="宋体"/>
              </a:rPr>
              <a:t>信  </a:t>
            </a:r>
            <a:r>
              <a:rPr sz="750" spc="-525" dirty="0">
                <a:solidFill>
                  <a:srgbClr val="164325"/>
                </a:solidFill>
                <a:latin typeface="宋体"/>
                <a:cs typeface="宋体"/>
              </a:rPr>
              <a:t>息 </a:t>
            </a:r>
            <a:r>
              <a:rPr sz="750" spc="-365" dirty="0">
                <a:solidFill>
                  <a:srgbClr val="164325"/>
                </a:solidFill>
                <a:latin typeface="宋体"/>
                <a:cs typeface="宋体"/>
              </a:rPr>
              <a:t> </a:t>
            </a:r>
            <a:r>
              <a:rPr sz="750" spc="220" dirty="0">
                <a:solidFill>
                  <a:srgbClr val="164325"/>
                </a:solidFill>
                <a:latin typeface="宋体"/>
                <a:cs typeface="宋体"/>
              </a:rPr>
              <a:t>认  知</a:t>
            </a:r>
            <a:endParaRPr sz="750">
              <a:latin typeface="宋体"/>
              <a:cs typeface="宋体"/>
            </a:endParaRPr>
          </a:p>
        </p:txBody>
      </p:sp>
      <p:sp>
        <p:nvSpPr>
          <p:cNvPr id="8" name="object 8"/>
          <p:cNvSpPr txBox="1"/>
          <p:nvPr/>
        </p:nvSpPr>
        <p:spPr>
          <a:xfrm>
            <a:off x="9297484" y="4008861"/>
            <a:ext cx="457200"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环境</a:t>
            </a:r>
            <a:r>
              <a:rPr sz="750" spc="110" dirty="0">
                <a:solidFill>
                  <a:srgbClr val="164325"/>
                </a:solidFill>
                <a:latin typeface="宋体"/>
                <a:cs typeface="宋体"/>
              </a:rPr>
              <a:t>(E)</a:t>
            </a:r>
            <a:endParaRPr sz="750">
              <a:latin typeface="宋体"/>
              <a:cs typeface="宋体"/>
            </a:endParaRPr>
          </a:p>
        </p:txBody>
      </p:sp>
      <p:sp>
        <p:nvSpPr>
          <p:cNvPr id="9" name="object 9"/>
          <p:cNvSpPr txBox="1"/>
          <p:nvPr/>
        </p:nvSpPr>
        <p:spPr>
          <a:xfrm>
            <a:off x="3480785" y="3367067"/>
            <a:ext cx="149225" cy="480059"/>
          </a:xfrm>
          <a:prstGeom prst="rect">
            <a:avLst/>
          </a:prstGeom>
        </p:spPr>
        <p:txBody>
          <a:bodyPr vert="horz" wrap="square" lIns="0" tIns="0" rIns="0" bIns="0" rtlCol="0">
            <a:spAutoFit/>
          </a:bodyPr>
          <a:lstStyle/>
          <a:p>
            <a:pPr marL="12700" marR="5080" algn="just">
              <a:lnSpc>
                <a:spcPct val="103299"/>
              </a:lnSpc>
            </a:pPr>
            <a:r>
              <a:rPr sz="750" spc="150" dirty="0">
                <a:solidFill>
                  <a:srgbClr val="164325"/>
                </a:solidFill>
                <a:latin typeface="宋体"/>
                <a:cs typeface="宋体"/>
              </a:rPr>
              <a:t>信  息  提  取</a:t>
            </a:r>
            <a:endParaRPr sz="750">
              <a:latin typeface="宋体"/>
              <a:cs typeface="宋体"/>
            </a:endParaRPr>
          </a:p>
        </p:txBody>
      </p:sp>
      <p:sp>
        <p:nvSpPr>
          <p:cNvPr id="10" name="object 10"/>
          <p:cNvSpPr txBox="1"/>
          <p:nvPr/>
        </p:nvSpPr>
        <p:spPr>
          <a:xfrm>
            <a:off x="5781323" y="3127354"/>
            <a:ext cx="641985" cy="151130"/>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信息传播</a:t>
            </a:r>
            <a:endParaRPr sz="950">
              <a:latin typeface="宋体"/>
              <a:cs typeface="宋体"/>
            </a:endParaRPr>
          </a:p>
        </p:txBody>
      </p:sp>
      <p:sp>
        <p:nvSpPr>
          <p:cNvPr id="11" name="object 11"/>
          <p:cNvSpPr txBox="1"/>
          <p:nvPr/>
        </p:nvSpPr>
        <p:spPr>
          <a:xfrm>
            <a:off x="7056831" y="3190098"/>
            <a:ext cx="39560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信噪</a:t>
            </a:r>
            <a:endParaRPr sz="1150">
              <a:latin typeface="宋体"/>
              <a:cs typeface="宋体"/>
            </a:endParaRPr>
          </a:p>
        </p:txBody>
      </p:sp>
      <p:sp>
        <p:nvSpPr>
          <p:cNvPr id="12" name="object 12"/>
          <p:cNvSpPr txBox="1"/>
          <p:nvPr/>
        </p:nvSpPr>
        <p:spPr>
          <a:xfrm>
            <a:off x="2853802" y="1775088"/>
            <a:ext cx="334010" cy="151130"/>
          </a:xfrm>
          <a:prstGeom prst="rect">
            <a:avLst/>
          </a:prstGeom>
        </p:spPr>
        <p:txBody>
          <a:bodyPr vert="horz" wrap="square" lIns="0" tIns="0" rIns="0" bIns="0" rtlCol="0">
            <a:spAutoFit/>
          </a:bodyPr>
          <a:lstStyle/>
          <a:p>
            <a:pPr marL="12700"/>
            <a:r>
              <a:rPr sz="950" spc="130" dirty="0">
                <a:solidFill>
                  <a:srgbClr val="164325"/>
                </a:solidFill>
                <a:latin typeface="宋体"/>
                <a:cs typeface="宋体"/>
              </a:rPr>
              <a:t>HOW1</a:t>
            </a:r>
            <a:endParaRPr sz="950">
              <a:latin typeface="宋体"/>
              <a:cs typeface="宋体"/>
            </a:endParaRPr>
          </a:p>
        </p:txBody>
      </p:sp>
      <p:sp>
        <p:nvSpPr>
          <p:cNvPr id="13" name="object 13"/>
          <p:cNvSpPr txBox="1"/>
          <p:nvPr/>
        </p:nvSpPr>
        <p:spPr>
          <a:xfrm>
            <a:off x="2846867" y="2124587"/>
            <a:ext cx="334010" cy="151130"/>
          </a:xfrm>
          <a:prstGeom prst="rect">
            <a:avLst/>
          </a:prstGeom>
        </p:spPr>
        <p:txBody>
          <a:bodyPr vert="horz" wrap="square" lIns="0" tIns="0" rIns="0" bIns="0" rtlCol="0">
            <a:spAutoFit/>
          </a:bodyPr>
          <a:lstStyle/>
          <a:p>
            <a:pPr marL="12700"/>
            <a:r>
              <a:rPr sz="950" spc="130" dirty="0">
                <a:solidFill>
                  <a:srgbClr val="164325"/>
                </a:solidFill>
                <a:latin typeface="宋体"/>
                <a:cs typeface="宋体"/>
              </a:rPr>
              <a:t>HOW2</a:t>
            </a:r>
            <a:endParaRPr sz="950">
              <a:latin typeface="宋体"/>
              <a:cs typeface="宋体"/>
            </a:endParaRPr>
          </a:p>
        </p:txBody>
      </p:sp>
      <p:sp>
        <p:nvSpPr>
          <p:cNvPr id="14" name="object 14"/>
          <p:cNvSpPr txBox="1"/>
          <p:nvPr/>
        </p:nvSpPr>
        <p:spPr>
          <a:xfrm>
            <a:off x="4426605" y="1775088"/>
            <a:ext cx="334010" cy="151130"/>
          </a:xfrm>
          <a:prstGeom prst="rect">
            <a:avLst/>
          </a:prstGeom>
        </p:spPr>
        <p:txBody>
          <a:bodyPr vert="horz" wrap="square" lIns="0" tIns="0" rIns="0" bIns="0" rtlCol="0">
            <a:spAutoFit/>
          </a:bodyPr>
          <a:lstStyle/>
          <a:p>
            <a:pPr marL="12700"/>
            <a:r>
              <a:rPr sz="950" spc="130" dirty="0">
                <a:solidFill>
                  <a:srgbClr val="164325"/>
                </a:solidFill>
                <a:latin typeface="宋体"/>
                <a:cs typeface="宋体"/>
              </a:rPr>
              <a:t>WHO1</a:t>
            </a:r>
            <a:endParaRPr sz="950">
              <a:latin typeface="宋体"/>
              <a:cs typeface="宋体"/>
            </a:endParaRPr>
          </a:p>
        </p:txBody>
      </p:sp>
      <p:sp>
        <p:nvSpPr>
          <p:cNvPr id="15" name="object 15"/>
          <p:cNvSpPr txBox="1"/>
          <p:nvPr/>
        </p:nvSpPr>
        <p:spPr>
          <a:xfrm>
            <a:off x="5292972" y="1775088"/>
            <a:ext cx="356235" cy="151130"/>
          </a:xfrm>
          <a:prstGeom prst="rect">
            <a:avLst/>
          </a:prstGeom>
        </p:spPr>
        <p:txBody>
          <a:bodyPr vert="horz" wrap="square" lIns="0" tIns="0" rIns="0" bIns="0" rtlCol="0">
            <a:spAutoFit/>
          </a:bodyPr>
          <a:lstStyle/>
          <a:p>
            <a:pPr marL="12700"/>
            <a:r>
              <a:rPr sz="950" u="sng" spc="-3080" dirty="0">
                <a:solidFill>
                  <a:srgbClr val="164325"/>
                </a:solidFill>
                <a:latin typeface="宋体"/>
                <a:cs typeface="宋体"/>
              </a:rPr>
              <a:t> </a:t>
            </a:r>
            <a:endParaRPr sz="950">
              <a:latin typeface="宋体"/>
              <a:cs typeface="宋体"/>
            </a:endParaRPr>
          </a:p>
        </p:txBody>
      </p:sp>
      <p:sp>
        <p:nvSpPr>
          <p:cNvPr id="16" name="object 16"/>
          <p:cNvSpPr txBox="1"/>
          <p:nvPr/>
        </p:nvSpPr>
        <p:spPr>
          <a:xfrm>
            <a:off x="4412890" y="2114261"/>
            <a:ext cx="334010" cy="151130"/>
          </a:xfrm>
          <a:prstGeom prst="rect">
            <a:avLst/>
          </a:prstGeom>
        </p:spPr>
        <p:txBody>
          <a:bodyPr vert="horz" wrap="square" lIns="0" tIns="0" rIns="0" bIns="0" rtlCol="0">
            <a:spAutoFit/>
          </a:bodyPr>
          <a:lstStyle/>
          <a:p>
            <a:pPr marL="12700"/>
            <a:r>
              <a:rPr sz="950" spc="130" dirty="0">
                <a:solidFill>
                  <a:srgbClr val="164325"/>
                </a:solidFill>
                <a:latin typeface="宋体"/>
                <a:cs typeface="宋体"/>
              </a:rPr>
              <a:t>WHO2</a:t>
            </a:r>
            <a:endParaRPr sz="950">
              <a:latin typeface="宋体"/>
              <a:cs typeface="宋体"/>
            </a:endParaRPr>
          </a:p>
        </p:txBody>
      </p:sp>
      <p:sp>
        <p:nvSpPr>
          <p:cNvPr id="17" name="object 17"/>
          <p:cNvSpPr txBox="1"/>
          <p:nvPr/>
        </p:nvSpPr>
        <p:spPr>
          <a:xfrm>
            <a:off x="3437945" y="1678172"/>
            <a:ext cx="641985" cy="743585"/>
          </a:xfrm>
          <a:prstGeom prst="rect">
            <a:avLst/>
          </a:prstGeom>
        </p:spPr>
        <p:txBody>
          <a:bodyPr vert="horz" wrap="square" lIns="0" tIns="0" rIns="0" bIns="0" rtlCol="0">
            <a:spAutoFit/>
          </a:bodyPr>
          <a:lstStyle/>
          <a:p>
            <a:pPr marL="127635" marR="120650" algn="ctr">
              <a:lnSpc>
                <a:spcPct val="101899"/>
              </a:lnSpc>
            </a:pPr>
            <a:r>
              <a:rPr sz="950" spc="130" dirty="0">
                <a:solidFill>
                  <a:srgbClr val="164325"/>
                </a:solidFill>
                <a:latin typeface="宋体"/>
                <a:cs typeface="宋体"/>
              </a:rPr>
              <a:t>WHY  WHERE  WHAT  WHEN</a:t>
            </a:r>
            <a:endParaRPr sz="950">
              <a:latin typeface="宋体"/>
              <a:cs typeface="宋体"/>
            </a:endParaRPr>
          </a:p>
          <a:p>
            <a:pPr algn="ctr">
              <a:spcBef>
                <a:spcPts val="20"/>
              </a:spcBef>
            </a:pPr>
            <a:r>
              <a:rPr sz="950" spc="130" dirty="0">
                <a:solidFill>
                  <a:srgbClr val="164325"/>
                </a:solidFill>
                <a:latin typeface="宋体"/>
                <a:cs typeface="宋体"/>
              </a:rPr>
              <a:t>HOW</a:t>
            </a:r>
            <a:r>
              <a:rPr sz="950" spc="40" dirty="0">
                <a:solidFill>
                  <a:srgbClr val="164325"/>
                </a:solidFill>
                <a:latin typeface="宋体"/>
                <a:cs typeface="宋体"/>
              </a:rPr>
              <a:t> </a:t>
            </a:r>
            <a:r>
              <a:rPr sz="950" spc="130" dirty="0">
                <a:solidFill>
                  <a:srgbClr val="164325"/>
                </a:solidFill>
                <a:latin typeface="宋体"/>
                <a:cs typeface="宋体"/>
              </a:rPr>
              <a:t>MUCH</a:t>
            </a:r>
            <a:endParaRPr sz="950">
              <a:latin typeface="宋体"/>
              <a:cs typeface="宋体"/>
            </a:endParaRPr>
          </a:p>
        </p:txBody>
      </p:sp>
      <p:sp>
        <p:nvSpPr>
          <p:cNvPr id="18" name="object 18"/>
          <p:cNvSpPr txBox="1"/>
          <p:nvPr/>
        </p:nvSpPr>
        <p:spPr>
          <a:xfrm>
            <a:off x="2168878" y="1441319"/>
            <a:ext cx="233679" cy="1039494"/>
          </a:xfrm>
          <a:prstGeom prst="rect">
            <a:avLst/>
          </a:prstGeom>
        </p:spPr>
        <p:txBody>
          <a:bodyPr vert="horz" wrap="square" lIns="0" tIns="0" rIns="0" bIns="0" rtlCol="0">
            <a:spAutoFit/>
          </a:bodyPr>
          <a:lstStyle/>
          <a:p>
            <a:pPr marL="12700" marR="5080" indent="26670" algn="just">
              <a:lnSpc>
                <a:spcPct val="103400"/>
              </a:lnSpc>
            </a:pPr>
            <a:r>
              <a:rPr sz="950" spc="260" dirty="0">
                <a:solidFill>
                  <a:srgbClr val="164325"/>
                </a:solidFill>
                <a:latin typeface="宋体"/>
                <a:cs typeface="宋体"/>
              </a:rPr>
              <a:t>安  全  教  育  设  计  </a:t>
            </a:r>
            <a:r>
              <a:rPr sz="850" spc="120" dirty="0">
                <a:solidFill>
                  <a:srgbClr val="164325"/>
                </a:solidFill>
                <a:latin typeface="宋体"/>
                <a:cs typeface="宋体"/>
              </a:rPr>
              <a:t>(D)</a:t>
            </a:r>
            <a:endParaRPr sz="850">
              <a:latin typeface="宋体"/>
              <a:cs typeface="宋体"/>
            </a:endParaRPr>
          </a:p>
        </p:txBody>
      </p:sp>
      <p:sp>
        <p:nvSpPr>
          <p:cNvPr id="19" name="object 19"/>
          <p:cNvSpPr txBox="1"/>
          <p:nvPr/>
        </p:nvSpPr>
        <p:spPr>
          <a:xfrm>
            <a:off x="2156858" y="3029084"/>
            <a:ext cx="257175" cy="1038860"/>
          </a:xfrm>
          <a:prstGeom prst="rect">
            <a:avLst/>
          </a:prstGeom>
        </p:spPr>
        <p:txBody>
          <a:bodyPr vert="horz" wrap="square" lIns="0" tIns="0" rIns="0" bIns="0" rtlCol="0">
            <a:spAutoFit/>
          </a:bodyPr>
          <a:lstStyle/>
          <a:p>
            <a:pPr marL="12700" marR="5080" indent="38100" algn="just">
              <a:lnSpc>
                <a:spcPct val="101899"/>
              </a:lnSpc>
            </a:pPr>
            <a:r>
              <a:rPr sz="950" spc="260" dirty="0">
                <a:solidFill>
                  <a:srgbClr val="164325"/>
                </a:solidFill>
                <a:latin typeface="宋体"/>
                <a:cs typeface="宋体"/>
              </a:rPr>
              <a:t>安  全  教  育  实  施  </a:t>
            </a:r>
            <a:r>
              <a:rPr sz="950" spc="130" dirty="0">
                <a:solidFill>
                  <a:srgbClr val="164325"/>
                </a:solidFill>
                <a:latin typeface="宋体"/>
                <a:cs typeface="宋体"/>
              </a:rPr>
              <a:t>(I)</a:t>
            </a:r>
            <a:endParaRPr sz="950">
              <a:latin typeface="宋体"/>
              <a:cs typeface="宋体"/>
            </a:endParaRPr>
          </a:p>
        </p:txBody>
      </p:sp>
      <p:sp>
        <p:nvSpPr>
          <p:cNvPr id="20" name="object 20"/>
          <p:cNvSpPr/>
          <p:nvPr/>
        </p:nvSpPr>
        <p:spPr>
          <a:xfrm>
            <a:off x="2536769" y="4671694"/>
            <a:ext cx="7426325" cy="1395730"/>
          </a:xfrm>
          <a:custGeom>
            <a:avLst/>
            <a:gdLst/>
            <a:ahLst/>
            <a:cxnLst/>
            <a:rect l="l" t="t" r="r" b="b"/>
            <a:pathLst>
              <a:path w="7426325" h="1395729">
                <a:moveTo>
                  <a:pt x="174721" y="1395427"/>
                </a:moveTo>
                <a:lnTo>
                  <a:pt x="7251288" y="1395427"/>
                </a:lnTo>
                <a:lnTo>
                  <a:pt x="7306506" y="1388321"/>
                </a:lnTo>
                <a:lnTo>
                  <a:pt x="7354475" y="1368533"/>
                </a:lnTo>
                <a:lnTo>
                  <a:pt x="7392310" y="1338359"/>
                </a:lnTo>
                <a:lnTo>
                  <a:pt x="7417127" y="1300094"/>
                </a:lnTo>
                <a:lnTo>
                  <a:pt x="7426040" y="1256033"/>
                </a:lnTo>
                <a:lnTo>
                  <a:pt x="7426040" y="139406"/>
                </a:lnTo>
                <a:lnTo>
                  <a:pt x="7417127" y="95309"/>
                </a:lnTo>
                <a:lnTo>
                  <a:pt x="7392310" y="57037"/>
                </a:lnTo>
                <a:lnTo>
                  <a:pt x="7354475" y="26872"/>
                </a:lnTo>
                <a:lnTo>
                  <a:pt x="7306506" y="7098"/>
                </a:lnTo>
                <a:lnTo>
                  <a:pt x="7251288" y="0"/>
                </a:lnTo>
                <a:lnTo>
                  <a:pt x="174721" y="0"/>
                </a:lnTo>
                <a:lnTo>
                  <a:pt x="119494" y="7098"/>
                </a:lnTo>
                <a:lnTo>
                  <a:pt x="71532" y="26872"/>
                </a:lnTo>
                <a:lnTo>
                  <a:pt x="33710" y="57037"/>
                </a:lnTo>
                <a:lnTo>
                  <a:pt x="8907" y="95309"/>
                </a:lnTo>
                <a:lnTo>
                  <a:pt x="0" y="139406"/>
                </a:lnTo>
                <a:lnTo>
                  <a:pt x="0" y="1256033"/>
                </a:lnTo>
                <a:lnTo>
                  <a:pt x="8907" y="1300094"/>
                </a:lnTo>
                <a:lnTo>
                  <a:pt x="33710" y="1338359"/>
                </a:lnTo>
                <a:lnTo>
                  <a:pt x="71532" y="1368533"/>
                </a:lnTo>
                <a:lnTo>
                  <a:pt x="119494" y="1388321"/>
                </a:lnTo>
                <a:lnTo>
                  <a:pt x="174721" y="1395427"/>
                </a:lnTo>
              </a:path>
            </a:pathLst>
          </a:custGeom>
          <a:ln w="3175">
            <a:solidFill>
              <a:srgbClr val="164325"/>
            </a:solidFill>
          </a:ln>
        </p:spPr>
        <p:txBody>
          <a:bodyPr wrap="square" lIns="0" tIns="0" rIns="0" bIns="0" rtlCol="0"/>
          <a:lstStyle/>
          <a:p>
            <a:endParaRPr/>
          </a:p>
        </p:txBody>
      </p:sp>
      <p:sp>
        <p:nvSpPr>
          <p:cNvPr id="21" name="object 21"/>
          <p:cNvSpPr/>
          <p:nvPr/>
        </p:nvSpPr>
        <p:spPr>
          <a:xfrm>
            <a:off x="2099939" y="4655836"/>
            <a:ext cx="371475" cy="1395730"/>
          </a:xfrm>
          <a:custGeom>
            <a:avLst/>
            <a:gdLst/>
            <a:ahLst/>
            <a:cxnLst/>
            <a:rect l="l" t="t" r="r" b="b"/>
            <a:pathLst>
              <a:path w="371475" h="1395729">
                <a:moveTo>
                  <a:pt x="174732" y="1395429"/>
                </a:moveTo>
                <a:lnTo>
                  <a:pt x="196568" y="1395429"/>
                </a:lnTo>
                <a:lnTo>
                  <a:pt x="251797" y="1388323"/>
                </a:lnTo>
                <a:lnTo>
                  <a:pt x="299763" y="1368535"/>
                </a:lnTo>
                <a:lnTo>
                  <a:pt x="337590" y="1338362"/>
                </a:lnTo>
                <a:lnTo>
                  <a:pt x="362397" y="1300101"/>
                </a:lnTo>
                <a:lnTo>
                  <a:pt x="371305" y="1256046"/>
                </a:lnTo>
                <a:lnTo>
                  <a:pt x="371305" y="139406"/>
                </a:lnTo>
                <a:lnTo>
                  <a:pt x="362397" y="95309"/>
                </a:lnTo>
                <a:lnTo>
                  <a:pt x="337590" y="57037"/>
                </a:lnTo>
                <a:lnTo>
                  <a:pt x="299763" y="26872"/>
                </a:lnTo>
                <a:lnTo>
                  <a:pt x="251797" y="7098"/>
                </a:lnTo>
                <a:lnTo>
                  <a:pt x="196568" y="0"/>
                </a:lnTo>
                <a:lnTo>
                  <a:pt x="174732" y="0"/>
                </a:lnTo>
                <a:lnTo>
                  <a:pt x="119504" y="7098"/>
                </a:lnTo>
                <a:lnTo>
                  <a:pt x="71539" y="26872"/>
                </a:lnTo>
                <a:lnTo>
                  <a:pt x="33714" y="57037"/>
                </a:lnTo>
                <a:lnTo>
                  <a:pt x="8908" y="95309"/>
                </a:lnTo>
                <a:lnTo>
                  <a:pt x="0" y="139406"/>
                </a:lnTo>
                <a:lnTo>
                  <a:pt x="0" y="1256046"/>
                </a:lnTo>
                <a:lnTo>
                  <a:pt x="8908" y="1300101"/>
                </a:lnTo>
                <a:lnTo>
                  <a:pt x="33714" y="1338362"/>
                </a:lnTo>
                <a:lnTo>
                  <a:pt x="71539" y="1368535"/>
                </a:lnTo>
                <a:lnTo>
                  <a:pt x="119504" y="1388323"/>
                </a:lnTo>
                <a:lnTo>
                  <a:pt x="174732" y="1395429"/>
                </a:lnTo>
              </a:path>
            </a:pathLst>
          </a:custGeom>
          <a:ln w="3649">
            <a:solidFill>
              <a:srgbClr val="164325"/>
            </a:solidFill>
          </a:ln>
        </p:spPr>
        <p:txBody>
          <a:bodyPr wrap="square" lIns="0" tIns="0" rIns="0" bIns="0" rtlCol="0"/>
          <a:lstStyle/>
          <a:p>
            <a:endParaRPr/>
          </a:p>
        </p:txBody>
      </p:sp>
      <p:sp>
        <p:nvSpPr>
          <p:cNvPr id="22" name="object 22"/>
          <p:cNvSpPr txBox="1"/>
          <p:nvPr/>
        </p:nvSpPr>
        <p:spPr>
          <a:xfrm>
            <a:off x="2157305" y="4824450"/>
            <a:ext cx="257175" cy="1038860"/>
          </a:xfrm>
          <a:prstGeom prst="rect">
            <a:avLst/>
          </a:prstGeom>
        </p:spPr>
        <p:txBody>
          <a:bodyPr vert="horz" wrap="square" lIns="0" tIns="0" rIns="0" bIns="0" rtlCol="0">
            <a:spAutoFit/>
          </a:bodyPr>
          <a:lstStyle/>
          <a:p>
            <a:pPr marL="12700" marR="5080" indent="38100" algn="just">
              <a:lnSpc>
                <a:spcPct val="101899"/>
              </a:lnSpc>
            </a:pPr>
            <a:r>
              <a:rPr sz="950" spc="260" dirty="0">
                <a:solidFill>
                  <a:srgbClr val="164325"/>
                </a:solidFill>
                <a:latin typeface="宋体"/>
                <a:cs typeface="宋体"/>
              </a:rPr>
              <a:t>安  全  教  育  评  估  </a:t>
            </a:r>
            <a:r>
              <a:rPr sz="950" spc="130" dirty="0">
                <a:solidFill>
                  <a:srgbClr val="164325"/>
                </a:solidFill>
                <a:latin typeface="宋体"/>
                <a:cs typeface="宋体"/>
              </a:rPr>
              <a:t>(A)</a:t>
            </a:r>
            <a:endParaRPr sz="950">
              <a:latin typeface="宋体"/>
              <a:cs typeface="宋体"/>
            </a:endParaRPr>
          </a:p>
        </p:txBody>
      </p:sp>
      <p:sp>
        <p:nvSpPr>
          <p:cNvPr id="23" name="object 23"/>
          <p:cNvSpPr/>
          <p:nvPr/>
        </p:nvSpPr>
        <p:spPr>
          <a:xfrm>
            <a:off x="6075106" y="4342233"/>
            <a:ext cx="261974" cy="313602"/>
          </a:xfrm>
          <a:prstGeom prst="rect">
            <a:avLst/>
          </a:prstGeom>
          <a:blipFill>
            <a:blip r:embed="rId3" cstate="print"/>
            <a:stretch>
              <a:fillRect/>
            </a:stretch>
          </a:blipFill>
        </p:spPr>
        <p:txBody>
          <a:bodyPr wrap="square" lIns="0" tIns="0" rIns="0" bIns="0" rtlCol="0"/>
          <a:lstStyle/>
          <a:p>
            <a:endParaRPr/>
          </a:p>
        </p:txBody>
      </p:sp>
      <p:sp>
        <p:nvSpPr>
          <p:cNvPr id="24" name="object 24"/>
          <p:cNvSpPr/>
          <p:nvPr/>
        </p:nvSpPr>
        <p:spPr>
          <a:xfrm>
            <a:off x="6075106" y="4342233"/>
            <a:ext cx="262255" cy="313690"/>
          </a:xfrm>
          <a:custGeom>
            <a:avLst/>
            <a:gdLst/>
            <a:ahLst/>
            <a:cxnLst/>
            <a:rect l="l" t="t" r="r" b="b"/>
            <a:pathLst>
              <a:path w="262254" h="313689">
                <a:moveTo>
                  <a:pt x="196480" y="52246"/>
                </a:moveTo>
                <a:lnTo>
                  <a:pt x="261974" y="52246"/>
                </a:lnTo>
                <a:lnTo>
                  <a:pt x="130987" y="0"/>
                </a:lnTo>
                <a:lnTo>
                  <a:pt x="0" y="52246"/>
                </a:lnTo>
                <a:lnTo>
                  <a:pt x="65493" y="52246"/>
                </a:lnTo>
                <a:lnTo>
                  <a:pt x="65493" y="261356"/>
                </a:lnTo>
                <a:lnTo>
                  <a:pt x="0" y="261356"/>
                </a:lnTo>
                <a:lnTo>
                  <a:pt x="130987" y="313602"/>
                </a:lnTo>
                <a:lnTo>
                  <a:pt x="261974" y="261356"/>
                </a:lnTo>
                <a:lnTo>
                  <a:pt x="196480" y="261356"/>
                </a:lnTo>
                <a:lnTo>
                  <a:pt x="196480" y="52246"/>
                </a:lnTo>
                <a:close/>
              </a:path>
            </a:pathLst>
          </a:custGeom>
          <a:ln w="3390">
            <a:solidFill>
              <a:srgbClr val="164325"/>
            </a:solidFill>
          </a:ln>
        </p:spPr>
        <p:txBody>
          <a:bodyPr wrap="square" lIns="0" tIns="0" rIns="0" bIns="0" rtlCol="0"/>
          <a:lstStyle/>
          <a:p>
            <a:endParaRPr/>
          </a:p>
        </p:txBody>
      </p:sp>
      <p:sp>
        <p:nvSpPr>
          <p:cNvPr id="25" name="object 25"/>
          <p:cNvSpPr txBox="1"/>
          <p:nvPr/>
        </p:nvSpPr>
        <p:spPr>
          <a:xfrm>
            <a:off x="6352889" y="4436017"/>
            <a:ext cx="580390" cy="130805"/>
          </a:xfrm>
          <a:prstGeom prst="rect">
            <a:avLst/>
          </a:prstGeom>
        </p:spPr>
        <p:txBody>
          <a:bodyPr vert="horz" wrap="square" lIns="0" tIns="0" rIns="0" bIns="0" rtlCol="0">
            <a:spAutoFit/>
          </a:bodyPr>
          <a:lstStyle/>
          <a:p>
            <a:pPr marL="12700"/>
            <a:r>
              <a:rPr sz="850" spc="240" dirty="0">
                <a:solidFill>
                  <a:srgbClr val="164325"/>
                </a:solidFill>
                <a:latin typeface="宋体"/>
                <a:cs typeface="宋体"/>
              </a:rPr>
              <a:t>信息交流</a:t>
            </a:r>
            <a:endParaRPr sz="850">
              <a:latin typeface="宋体"/>
              <a:cs typeface="宋体"/>
            </a:endParaRPr>
          </a:p>
        </p:txBody>
      </p:sp>
      <p:sp>
        <p:nvSpPr>
          <p:cNvPr id="26" name="object 26"/>
          <p:cNvSpPr/>
          <p:nvPr/>
        </p:nvSpPr>
        <p:spPr>
          <a:xfrm>
            <a:off x="5245108" y="2599777"/>
            <a:ext cx="349504" cy="278812"/>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5245109" y="2599777"/>
            <a:ext cx="349885" cy="279400"/>
          </a:xfrm>
          <a:custGeom>
            <a:avLst/>
            <a:gdLst/>
            <a:ahLst/>
            <a:cxnLst/>
            <a:rect l="l" t="t" r="r" b="b"/>
            <a:pathLst>
              <a:path w="349885" h="279400">
                <a:moveTo>
                  <a:pt x="87376" y="0"/>
                </a:moveTo>
                <a:lnTo>
                  <a:pt x="87376" y="209109"/>
                </a:lnTo>
                <a:lnTo>
                  <a:pt x="0" y="209109"/>
                </a:lnTo>
                <a:lnTo>
                  <a:pt x="174752" y="278812"/>
                </a:lnTo>
                <a:lnTo>
                  <a:pt x="349504" y="209109"/>
                </a:lnTo>
                <a:lnTo>
                  <a:pt x="262128" y="209109"/>
                </a:lnTo>
                <a:lnTo>
                  <a:pt x="262128" y="0"/>
                </a:lnTo>
                <a:lnTo>
                  <a:pt x="87376" y="0"/>
                </a:lnTo>
              </a:path>
            </a:pathLst>
          </a:custGeom>
          <a:ln w="3241">
            <a:solidFill>
              <a:srgbClr val="164325"/>
            </a:solidFill>
          </a:ln>
        </p:spPr>
        <p:txBody>
          <a:bodyPr wrap="square" lIns="0" tIns="0" rIns="0" bIns="0" rtlCol="0"/>
          <a:lstStyle/>
          <a:p>
            <a:endParaRPr/>
          </a:p>
        </p:txBody>
      </p:sp>
      <p:sp>
        <p:nvSpPr>
          <p:cNvPr id="28" name="object 28"/>
          <p:cNvSpPr/>
          <p:nvPr/>
        </p:nvSpPr>
        <p:spPr>
          <a:xfrm>
            <a:off x="6773962" y="2599777"/>
            <a:ext cx="349885" cy="279400"/>
          </a:xfrm>
          <a:custGeom>
            <a:avLst/>
            <a:gdLst/>
            <a:ahLst/>
            <a:cxnLst/>
            <a:rect l="l" t="t" r="r" b="b"/>
            <a:pathLst>
              <a:path w="349885" h="279400">
                <a:moveTo>
                  <a:pt x="262128" y="69703"/>
                </a:moveTo>
                <a:lnTo>
                  <a:pt x="87376" y="69703"/>
                </a:lnTo>
                <a:lnTo>
                  <a:pt x="87376" y="278812"/>
                </a:lnTo>
                <a:lnTo>
                  <a:pt x="262128" y="278812"/>
                </a:lnTo>
                <a:lnTo>
                  <a:pt x="262128" y="69703"/>
                </a:lnTo>
                <a:close/>
              </a:path>
              <a:path w="349885" h="279400">
                <a:moveTo>
                  <a:pt x="174752" y="0"/>
                </a:moveTo>
                <a:lnTo>
                  <a:pt x="0" y="69703"/>
                </a:lnTo>
                <a:lnTo>
                  <a:pt x="349504" y="69703"/>
                </a:lnTo>
                <a:lnTo>
                  <a:pt x="174752" y="0"/>
                </a:lnTo>
                <a:close/>
              </a:path>
            </a:pathLst>
          </a:custGeom>
          <a:solidFill>
            <a:srgbClr val="C5D7EF"/>
          </a:solidFill>
        </p:spPr>
        <p:txBody>
          <a:bodyPr wrap="square" lIns="0" tIns="0" rIns="0" bIns="0" rtlCol="0"/>
          <a:lstStyle/>
          <a:p>
            <a:endParaRPr/>
          </a:p>
        </p:txBody>
      </p:sp>
      <p:sp>
        <p:nvSpPr>
          <p:cNvPr id="29" name="object 29"/>
          <p:cNvSpPr/>
          <p:nvPr/>
        </p:nvSpPr>
        <p:spPr>
          <a:xfrm>
            <a:off x="6773962" y="2599777"/>
            <a:ext cx="349885" cy="279400"/>
          </a:xfrm>
          <a:custGeom>
            <a:avLst/>
            <a:gdLst/>
            <a:ahLst/>
            <a:cxnLst/>
            <a:rect l="l" t="t" r="r" b="b"/>
            <a:pathLst>
              <a:path w="349885" h="279400">
                <a:moveTo>
                  <a:pt x="262128" y="278812"/>
                </a:moveTo>
                <a:lnTo>
                  <a:pt x="262128" y="69703"/>
                </a:lnTo>
                <a:lnTo>
                  <a:pt x="349504" y="69703"/>
                </a:lnTo>
                <a:lnTo>
                  <a:pt x="174752" y="0"/>
                </a:lnTo>
                <a:lnTo>
                  <a:pt x="0" y="69703"/>
                </a:lnTo>
                <a:lnTo>
                  <a:pt x="87376" y="69703"/>
                </a:lnTo>
                <a:lnTo>
                  <a:pt x="87376" y="278812"/>
                </a:lnTo>
                <a:lnTo>
                  <a:pt x="262128" y="278812"/>
                </a:lnTo>
              </a:path>
            </a:pathLst>
          </a:custGeom>
          <a:ln w="3241">
            <a:solidFill>
              <a:srgbClr val="164325"/>
            </a:solidFill>
            <a:prstDash val="dash"/>
          </a:ln>
        </p:spPr>
        <p:txBody>
          <a:bodyPr wrap="square" lIns="0" tIns="0" rIns="0" bIns="0" rtlCol="0"/>
          <a:lstStyle/>
          <a:p>
            <a:endParaRPr/>
          </a:p>
        </p:txBody>
      </p:sp>
      <p:sp>
        <p:nvSpPr>
          <p:cNvPr id="30" name="object 30"/>
          <p:cNvSpPr/>
          <p:nvPr/>
        </p:nvSpPr>
        <p:spPr>
          <a:xfrm>
            <a:off x="2678729" y="4795243"/>
            <a:ext cx="2381885" cy="244475"/>
          </a:xfrm>
          <a:custGeom>
            <a:avLst/>
            <a:gdLst/>
            <a:ahLst/>
            <a:cxnLst/>
            <a:rect l="l" t="t" r="r" b="b"/>
            <a:pathLst>
              <a:path w="2381885" h="244475">
                <a:moveTo>
                  <a:pt x="2076025" y="182900"/>
                </a:moveTo>
                <a:lnTo>
                  <a:pt x="2163401" y="182900"/>
                </a:lnTo>
                <a:lnTo>
                  <a:pt x="2163401" y="243887"/>
                </a:lnTo>
                <a:lnTo>
                  <a:pt x="2381765" y="121925"/>
                </a:lnTo>
                <a:lnTo>
                  <a:pt x="2163401" y="0"/>
                </a:lnTo>
                <a:lnTo>
                  <a:pt x="2163401" y="60974"/>
                </a:lnTo>
                <a:lnTo>
                  <a:pt x="2076025" y="60974"/>
                </a:lnTo>
                <a:lnTo>
                  <a:pt x="2076025" y="0"/>
                </a:lnTo>
                <a:lnTo>
                  <a:pt x="0" y="0"/>
                </a:lnTo>
                <a:lnTo>
                  <a:pt x="0" y="243887"/>
                </a:lnTo>
                <a:lnTo>
                  <a:pt x="2076025" y="243887"/>
                </a:lnTo>
                <a:lnTo>
                  <a:pt x="2076025" y="182900"/>
                </a:lnTo>
              </a:path>
            </a:pathLst>
          </a:custGeom>
          <a:ln w="3175">
            <a:solidFill>
              <a:srgbClr val="164325"/>
            </a:solidFill>
          </a:ln>
        </p:spPr>
        <p:txBody>
          <a:bodyPr wrap="square" lIns="0" tIns="0" rIns="0" bIns="0" rtlCol="0"/>
          <a:lstStyle/>
          <a:p>
            <a:endParaRPr/>
          </a:p>
        </p:txBody>
      </p:sp>
      <p:sp>
        <p:nvSpPr>
          <p:cNvPr id="31" name="object 31"/>
          <p:cNvSpPr/>
          <p:nvPr/>
        </p:nvSpPr>
        <p:spPr>
          <a:xfrm>
            <a:off x="5187166" y="4795243"/>
            <a:ext cx="2432685" cy="244475"/>
          </a:xfrm>
          <a:custGeom>
            <a:avLst/>
            <a:gdLst/>
            <a:ahLst/>
            <a:cxnLst/>
            <a:rect l="l" t="t" r="r" b="b"/>
            <a:pathLst>
              <a:path w="2432685" h="244475">
                <a:moveTo>
                  <a:pt x="2126771" y="182900"/>
                </a:moveTo>
                <a:lnTo>
                  <a:pt x="2214147" y="182900"/>
                </a:lnTo>
                <a:lnTo>
                  <a:pt x="2214147" y="243887"/>
                </a:lnTo>
                <a:lnTo>
                  <a:pt x="2432511" y="121925"/>
                </a:lnTo>
                <a:lnTo>
                  <a:pt x="2214147" y="0"/>
                </a:lnTo>
                <a:lnTo>
                  <a:pt x="2214147" y="60974"/>
                </a:lnTo>
                <a:lnTo>
                  <a:pt x="2126771" y="60974"/>
                </a:lnTo>
                <a:lnTo>
                  <a:pt x="2126771" y="0"/>
                </a:lnTo>
                <a:lnTo>
                  <a:pt x="0" y="0"/>
                </a:lnTo>
                <a:lnTo>
                  <a:pt x="0" y="243887"/>
                </a:lnTo>
                <a:lnTo>
                  <a:pt x="2126771" y="243887"/>
                </a:lnTo>
                <a:lnTo>
                  <a:pt x="2126771" y="182900"/>
                </a:lnTo>
              </a:path>
            </a:pathLst>
          </a:custGeom>
          <a:ln w="3175">
            <a:solidFill>
              <a:srgbClr val="164325"/>
            </a:solidFill>
          </a:ln>
        </p:spPr>
        <p:txBody>
          <a:bodyPr wrap="square" lIns="0" tIns="0" rIns="0" bIns="0" rtlCol="0"/>
          <a:lstStyle/>
          <a:p>
            <a:endParaRPr/>
          </a:p>
        </p:txBody>
      </p:sp>
      <p:sp>
        <p:nvSpPr>
          <p:cNvPr id="32" name="object 32"/>
          <p:cNvSpPr/>
          <p:nvPr/>
        </p:nvSpPr>
        <p:spPr>
          <a:xfrm>
            <a:off x="7670378" y="4324777"/>
            <a:ext cx="2205355" cy="697230"/>
          </a:xfrm>
          <a:custGeom>
            <a:avLst/>
            <a:gdLst/>
            <a:ahLst/>
            <a:cxnLst/>
            <a:rect l="l" t="t" r="r" b="b"/>
            <a:pathLst>
              <a:path w="2205354" h="697229">
                <a:moveTo>
                  <a:pt x="1176266" y="453009"/>
                </a:moveTo>
                <a:lnTo>
                  <a:pt x="1176266" y="193742"/>
                </a:lnTo>
                <a:lnTo>
                  <a:pt x="1250081" y="193742"/>
                </a:lnTo>
                <a:lnTo>
                  <a:pt x="1102604" y="0"/>
                </a:lnTo>
                <a:lnTo>
                  <a:pt x="954974" y="193742"/>
                </a:lnTo>
                <a:lnTo>
                  <a:pt x="1028789" y="193742"/>
                </a:lnTo>
                <a:lnTo>
                  <a:pt x="1028789" y="453009"/>
                </a:lnTo>
                <a:lnTo>
                  <a:pt x="0" y="453009"/>
                </a:lnTo>
                <a:lnTo>
                  <a:pt x="0" y="696933"/>
                </a:lnTo>
                <a:lnTo>
                  <a:pt x="2205055" y="696933"/>
                </a:lnTo>
                <a:lnTo>
                  <a:pt x="2205055" y="453009"/>
                </a:lnTo>
                <a:lnTo>
                  <a:pt x="1176266" y="453009"/>
                </a:lnTo>
              </a:path>
            </a:pathLst>
          </a:custGeom>
          <a:ln w="3175">
            <a:solidFill>
              <a:srgbClr val="164325"/>
            </a:solidFill>
          </a:ln>
        </p:spPr>
        <p:txBody>
          <a:bodyPr wrap="square" lIns="0" tIns="0" rIns="0" bIns="0" rtlCol="0"/>
          <a:lstStyle/>
          <a:p>
            <a:endParaRPr/>
          </a:p>
        </p:txBody>
      </p:sp>
      <p:sp>
        <p:nvSpPr>
          <p:cNvPr id="33" name="object 33"/>
          <p:cNvSpPr/>
          <p:nvPr/>
        </p:nvSpPr>
        <p:spPr>
          <a:xfrm>
            <a:off x="2667818" y="5283066"/>
            <a:ext cx="2053589" cy="645160"/>
          </a:xfrm>
          <a:custGeom>
            <a:avLst/>
            <a:gdLst/>
            <a:ahLst/>
            <a:cxnLst/>
            <a:rect l="l" t="t" r="r" b="b"/>
            <a:pathLst>
              <a:path w="2053589" h="645160">
                <a:moveTo>
                  <a:pt x="0" y="644662"/>
                </a:moveTo>
                <a:lnTo>
                  <a:pt x="2053033" y="644662"/>
                </a:lnTo>
                <a:lnTo>
                  <a:pt x="2053033" y="0"/>
                </a:lnTo>
                <a:lnTo>
                  <a:pt x="0" y="0"/>
                </a:lnTo>
                <a:lnTo>
                  <a:pt x="0" y="644662"/>
                </a:lnTo>
              </a:path>
            </a:pathLst>
          </a:custGeom>
          <a:ln w="3175">
            <a:solidFill>
              <a:srgbClr val="164325"/>
            </a:solidFill>
          </a:ln>
        </p:spPr>
        <p:txBody>
          <a:bodyPr wrap="square" lIns="0" tIns="0" rIns="0" bIns="0" rtlCol="0"/>
          <a:lstStyle/>
          <a:p>
            <a:endParaRPr/>
          </a:p>
        </p:txBody>
      </p:sp>
      <p:sp>
        <p:nvSpPr>
          <p:cNvPr id="34" name="object 34"/>
          <p:cNvSpPr txBox="1"/>
          <p:nvPr/>
        </p:nvSpPr>
        <p:spPr>
          <a:xfrm>
            <a:off x="3373453" y="5371357"/>
            <a:ext cx="641985" cy="448945"/>
          </a:xfrm>
          <a:prstGeom prst="rect">
            <a:avLst/>
          </a:prstGeom>
        </p:spPr>
        <p:txBody>
          <a:bodyPr vert="horz" wrap="square" lIns="0" tIns="0" rIns="0" bIns="0" rtlCol="0">
            <a:spAutoFit/>
          </a:bodyPr>
          <a:lstStyle/>
          <a:p>
            <a:pPr marL="12700" marR="5080" algn="just">
              <a:lnSpc>
                <a:spcPct val="101899"/>
              </a:lnSpc>
            </a:pPr>
            <a:r>
              <a:rPr sz="950" spc="229" dirty="0">
                <a:solidFill>
                  <a:srgbClr val="164325"/>
                </a:solidFill>
                <a:latin typeface="宋体"/>
                <a:cs typeface="宋体"/>
              </a:rPr>
              <a:t>遵循原则  明确目的  设计体系</a:t>
            </a:r>
            <a:endParaRPr sz="950">
              <a:latin typeface="宋体"/>
              <a:cs typeface="宋体"/>
            </a:endParaRPr>
          </a:p>
        </p:txBody>
      </p:sp>
      <p:sp>
        <p:nvSpPr>
          <p:cNvPr id="35" name="object 35"/>
          <p:cNvSpPr/>
          <p:nvPr/>
        </p:nvSpPr>
        <p:spPr>
          <a:xfrm>
            <a:off x="5201344" y="5283066"/>
            <a:ext cx="2097405" cy="645160"/>
          </a:xfrm>
          <a:custGeom>
            <a:avLst/>
            <a:gdLst/>
            <a:ahLst/>
            <a:cxnLst/>
            <a:rect l="l" t="t" r="r" b="b"/>
            <a:pathLst>
              <a:path w="2097404" h="645160">
                <a:moveTo>
                  <a:pt x="0" y="644662"/>
                </a:moveTo>
                <a:lnTo>
                  <a:pt x="2096875" y="644662"/>
                </a:lnTo>
                <a:lnTo>
                  <a:pt x="2096875" y="0"/>
                </a:lnTo>
                <a:lnTo>
                  <a:pt x="0" y="0"/>
                </a:lnTo>
                <a:lnTo>
                  <a:pt x="0" y="644662"/>
                </a:lnTo>
              </a:path>
            </a:pathLst>
          </a:custGeom>
          <a:ln w="3175">
            <a:solidFill>
              <a:srgbClr val="164325"/>
            </a:solidFill>
          </a:ln>
        </p:spPr>
        <p:txBody>
          <a:bodyPr wrap="square" lIns="0" tIns="0" rIns="0" bIns="0" rtlCol="0"/>
          <a:lstStyle/>
          <a:p>
            <a:endParaRPr/>
          </a:p>
        </p:txBody>
      </p:sp>
      <p:sp>
        <p:nvSpPr>
          <p:cNvPr id="36" name="object 36"/>
          <p:cNvSpPr txBox="1"/>
          <p:nvPr/>
        </p:nvSpPr>
        <p:spPr>
          <a:xfrm>
            <a:off x="5928953" y="5299847"/>
            <a:ext cx="641985" cy="361950"/>
          </a:xfrm>
          <a:prstGeom prst="rect">
            <a:avLst/>
          </a:prstGeom>
        </p:spPr>
        <p:txBody>
          <a:bodyPr vert="horz" wrap="square" lIns="0" tIns="0" rIns="0" bIns="0" rtlCol="0">
            <a:spAutoFit/>
          </a:bodyPr>
          <a:lstStyle/>
          <a:p>
            <a:pPr marL="12700" marR="5080" algn="just">
              <a:lnSpc>
                <a:spcPct val="103299"/>
              </a:lnSpc>
            </a:pPr>
            <a:r>
              <a:rPr sz="750" spc="195" dirty="0">
                <a:solidFill>
                  <a:srgbClr val="164325"/>
                </a:solidFill>
                <a:latin typeface="宋体"/>
                <a:cs typeface="宋体"/>
              </a:rPr>
              <a:t>施教者评估  受教者评估  第三方评估</a:t>
            </a:r>
            <a:endParaRPr sz="750">
              <a:latin typeface="宋体"/>
              <a:cs typeface="宋体"/>
            </a:endParaRPr>
          </a:p>
        </p:txBody>
      </p:sp>
      <p:sp>
        <p:nvSpPr>
          <p:cNvPr id="37" name="object 37"/>
          <p:cNvSpPr txBox="1"/>
          <p:nvPr/>
        </p:nvSpPr>
        <p:spPr>
          <a:xfrm>
            <a:off x="5374183" y="5775683"/>
            <a:ext cx="1751964"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宣传动员→收集整理→评定结果</a:t>
            </a:r>
            <a:endParaRPr sz="750">
              <a:latin typeface="宋体"/>
              <a:cs typeface="宋体"/>
            </a:endParaRPr>
          </a:p>
        </p:txBody>
      </p:sp>
      <p:sp>
        <p:nvSpPr>
          <p:cNvPr id="38" name="object 38"/>
          <p:cNvSpPr/>
          <p:nvPr/>
        </p:nvSpPr>
        <p:spPr>
          <a:xfrm>
            <a:off x="7691336" y="5283066"/>
            <a:ext cx="2140585" cy="645160"/>
          </a:xfrm>
          <a:custGeom>
            <a:avLst/>
            <a:gdLst/>
            <a:ahLst/>
            <a:cxnLst/>
            <a:rect l="l" t="t" r="r" b="b"/>
            <a:pathLst>
              <a:path w="2140584" h="645160">
                <a:moveTo>
                  <a:pt x="0" y="644662"/>
                </a:moveTo>
                <a:lnTo>
                  <a:pt x="2140486" y="644662"/>
                </a:lnTo>
                <a:lnTo>
                  <a:pt x="2140486" y="0"/>
                </a:lnTo>
                <a:lnTo>
                  <a:pt x="0" y="0"/>
                </a:lnTo>
                <a:lnTo>
                  <a:pt x="0" y="644662"/>
                </a:lnTo>
              </a:path>
            </a:pathLst>
          </a:custGeom>
          <a:ln w="3175">
            <a:solidFill>
              <a:srgbClr val="164325"/>
            </a:solidFill>
          </a:ln>
        </p:spPr>
        <p:txBody>
          <a:bodyPr wrap="square" lIns="0" tIns="0" rIns="0" bIns="0" rtlCol="0"/>
          <a:lstStyle/>
          <a:p>
            <a:endParaRPr/>
          </a:p>
        </p:txBody>
      </p:sp>
      <p:sp>
        <p:nvSpPr>
          <p:cNvPr id="39" name="object 39"/>
          <p:cNvSpPr txBox="1"/>
          <p:nvPr/>
        </p:nvSpPr>
        <p:spPr>
          <a:xfrm>
            <a:off x="8286570" y="5297597"/>
            <a:ext cx="950594" cy="596265"/>
          </a:xfrm>
          <a:prstGeom prst="rect">
            <a:avLst/>
          </a:prstGeom>
        </p:spPr>
        <p:txBody>
          <a:bodyPr vert="horz" wrap="square" lIns="0" tIns="0" rIns="0" bIns="0" rtlCol="0">
            <a:spAutoFit/>
          </a:bodyPr>
          <a:lstStyle/>
          <a:p>
            <a:pPr marL="12065" marR="5080" algn="ctr">
              <a:lnSpc>
                <a:spcPct val="101899"/>
              </a:lnSpc>
            </a:pPr>
            <a:r>
              <a:rPr sz="950" spc="229" dirty="0">
                <a:solidFill>
                  <a:srgbClr val="164325"/>
                </a:solidFill>
                <a:latin typeface="宋体"/>
                <a:cs typeface="宋体"/>
              </a:rPr>
              <a:t>总结评估结论  分析诊断问题  评估本次评估  </a:t>
            </a:r>
            <a:r>
              <a:rPr sz="950" spc="260" dirty="0">
                <a:solidFill>
                  <a:srgbClr val="164325"/>
                </a:solidFill>
                <a:latin typeface="宋体"/>
                <a:cs typeface="宋体"/>
              </a:rPr>
              <a:t>反馈信息</a:t>
            </a:r>
            <a:endParaRPr sz="950">
              <a:latin typeface="宋体"/>
              <a:cs typeface="宋体"/>
            </a:endParaRPr>
          </a:p>
        </p:txBody>
      </p:sp>
      <p:sp>
        <p:nvSpPr>
          <p:cNvPr id="40" name="object 40"/>
          <p:cNvSpPr/>
          <p:nvPr/>
        </p:nvSpPr>
        <p:spPr>
          <a:xfrm>
            <a:off x="5201344" y="5718655"/>
            <a:ext cx="2097405" cy="0"/>
          </a:xfrm>
          <a:custGeom>
            <a:avLst/>
            <a:gdLst/>
            <a:ahLst/>
            <a:cxnLst/>
            <a:rect l="l" t="t" r="r" b="b"/>
            <a:pathLst>
              <a:path w="2097404">
                <a:moveTo>
                  <a:pt x="0" y="0"/>
                </a:moveTo>
                <a:lnTo>
                  <a:pt x="2096875" y="0"/>
                </a:lnTo>
              </a:path>
            </a:pathLst>
          </a:custGeom>
          <a:ln w="3175">
            <a:solidFill>
              <a:srgbClr val="164325"/>
            </a:solidFill>
            <a:prstDash val="dash"/>
          </a:ln>
        </p:spPr>
        <p:txBody>
          <a:bodyPr wrap="square" lIns="0" tIns="0" rIns="0" bIns="0" rtlCol="0"/>
          <a:lstStyle/>
          <a:p>
            <a:endParaRPr/>
          </a:p>
        </p:txBody>
      </p:sp>
      <p:sp>
        <p:nvSpPr>
          <p:cNvPr id="41" name="object 41"/>
          <p:cNvSpPr txBox="1"/>
          <p:nvPr/>
        </p:nvSpPr>
        <p:spPr>
          <a:xfrm>
            <a:off x="9079429" y="4478070"/>
            <a:ext cx="39560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反馈</a:t>
            </a:r>
            <a:endParaRPr sz="1150">
              <a:latin typeface="宋体"/>
              <a:cs typeface="宋体"/>
            </a:endParaRPr>
          </a:p>
        </p:txBody>
      </p:sp>
      <p:sp>
        <p:nvSpPr>
          <p:cNvPr id="42" name="object 42"/>
          <p:cNvSpPr txBox="1"/>
          <p:nvPr/>
        </p:nvSpPr>
        <p:spPr>
          <a:xfrm>
            <a:off x="7070084" y="2666034"/>
            <a:ext cx="39560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反馈</a:t>
            </a:r>
            <a:endParaRPr sz="1150">
              <a:latin typeface="宋体"/>
              <a:cs typeface="宋体"/>
            </a:endParaRPr>
          </a:p>
        </p:txBody>
      </p:sp>
      <p:sp>
        <p:nvSpPr>
          <p:cNvPr id="43" name="object 43"/>
          <p:cNvSpPr txBox="1"/>
          <p:nvPr/>
        </p:nvSpPr>
        <p:spPr>
          <a:xfrm>
            <a:off x="4872733" y="2637390"/>
            <a:ext cx="39560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发展</a:t>
            </a:r>
            <a:endParaRPr sz="1150">
              <a:latin typeface="宋体"/>
              <a:cs typeface="宋体"/>
            </a:endParaRPr>
          </a:p>
        </p:txBody>
      </p:sp>
      <p:sp>
        <p:nvSpPr>
          <p:cNvPr id="44" name="object 44"/>
          <p:cNvSpPr txBox="1"/>
          <p:nvPr/>
        </p:nvSpPr>
        <p:spPr>
          <a:xfrm>
            <a:off x="3362280" y="4826598"/>
            <a:ext cx="76517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准备工作</a:t>
            </a:r>
            <a:endParaRPr sz="1150">
              <a:latin typeface="宋体"/>
              <a:cs typeface="宋体"/>
            </a:endParaRPr>
          </a:p>
        </p:txBody>
      </p:sp>
      <p:sp>
        <p:nvSpPr>
          <p:cNvPr id="45" name="object 45"/>
          <p:cNvSpPr txBox="1"/>
          <p:nvPr/>
        </p:nvSpPr>
        <p:spPr>
          <a:xfrm>
            <a:off x="5998299" y="4826598"/>
            <a:ext cx="76517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评估实施</a:t>
            </a:r>
            <a:endParaRPr sz="1150">
              <a:latin typeface="宋体"/>
              <a:cs typeface="宋体"/>
            </a:endParaRPr>
          </a:p>
        </p:txBody>
      </p:sp>
      <p:sp>
        <p:nvSpPr>
          <p:cNvPr id="46" name="object 46"/>
          <p:cNvSpPr txBox="1"/>
          <p:nvPr/>
        </p:nvSpPr>
        <p:spPr>
          <a:xfrm>
            <a:off x="8488137" y="4844030"/>
            <a:ext cx="76517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结果处理</a:t>
            </a:r>
            <a:endParaRPr sz="1150">
              <a:latin typeface="宋体"/>
              <a:cs typeface="宋体"/>
            </a:endParaRPr>
          </a:p>
        </p:txBody>
      </p:sp>
      <p:sp>
        <p:nvSpPr>
          <p:cNvPr id="47" name="object 47"/>
          <p:cNvSpPr/>
          <p:nvPr/>
        </p:nvSpPr>
        <p:spPr>
          <a:xfrm>
            <a:off x="5201343" y="1310454"/>
            <a:ext cx="0" cy="1289685"/>
          </a:xfrm>
          <a:custGeom>
            <a:avLst/>
            <a:gdLst/>
            <a:ahLst/>
            <a:cxnLst/>
            <a:rect l="l" t="t" r="r" b="b"/>
            <a:pathLst>
              <a:path h="1289685">
                <a:moveTo>
                  <a:pt x="0" y="0"/>
                </a:moveTo>
                <a:lnTo>
                  <a:pt x="0" y="1289324"/>
                </a:lnTo>
              </a:path>
            </a:pathLst>
          </a:custGeom>
          <a:ln w="3698">
            <a:solidFill>
              <a:srgbClr val="164325"/>
            </a:solidFill>
            <a:prstDash val="dash"/>
          </a:ln>
        </p:spPr>
        <p:txBody>
          <a:bodyPr wrap="square" lIns="0" tIns="0" rIns="0" bIns="0" rtlCol="0"/>
          <a:lstStyle/>
          <a:p>
            <a:endParaRPr/>
          </a:p>
        </p:txBody>
      </p:sp>
      <p:sp>
        <p:nvSpPr>
          <p:cNvPr id="48" name="object 48"/>
          <p:cNvSpPr/>
          <p:nvPr/>
        </p:nvSpPr>
        <p:spPr>
          <a:xfrm>
            <a:off x="3366736" y="1340326"/>
            <a:ext cx="858519" cy="196850"/>
          </a:xfrm>
          <a:custGeom>
            <a:avLst/>
            <a:gdLst/>
            <a:ahLst/>
            <a:cxnLst/>
            <a:rect l="l" t="t" r="r" b="b"/>
            <a:pathLst>
              <a:path w="858519" h="196850">
                <a:moveTo>
                  <a:pt x="0" y="196693"/>
                </a:moveTo>
                <a:lnTo>
                  <a:pt x="858059" y="196693"/>
                </a:lnTo>
                <a:lnTo>
                  <a:pt x="858059" y="0"/>
                </a:lnTo>
                <a:lnTo>
                  <a:pt x="0" y="0"/>
                </a:lnTo>
                <a:lnTo>
                  <a:pt x="0" y="196693"/>
                </a:lnTo>
              </a:path>
            </a:pathLst>
          </a:custGeom>
          <a:ln w="3175">
            <a:solidFill>
              <a:srgbClr val="000000"/>
            </a:solidFill>
          </a:ln>
        </p:spPr>
        <p:txBody>
          <a:bodyPr wrap="square" lIns="0" tIns="0" rIns="0" bIns="0" rtlCol="0"/>
          <a:lstStyle/>
          <a:p>
            <a:endParaRPr/>
          </a:p>
        </p:txBody>
      </p:sp>
      <p:sp>
        <p:nvSpPr>
          <p:cNvPr id="49" name="object 49"/>
          <p:cNvSpPr txBox="1"/>
          <p:nvPr/>
        </p:nvSpPr>
        <p:spPr>
          <a:xfrm>
            <a:off x="3474898" y="1354902"/>
            <a:ext cx="641985" cy="151130"/>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宏观设计</a:t>
            </a:r>
            <a:endParaRPr sz="950">
              <a:latin typeface="宋体"/>
              <a:cs typeface="宋体"/>
            </a:endParaRPr>
          </a:p>
        </p:txBody>
      </p:sp>
      <p:sp>
        <p:nvSpPr>
          <p:cNvPr id="50" name="object 50"/>
          <p:cNvSpPr/>
          <p:nvPr/>
        </p:nvSpPr>
        <p:spPr>
          <a:xfrm>
            <a:off x="5943965" y="1340326"/>
            <a:ext cx="858519" cy="196850"/>
          </a:xfrm>
          <a:custGeom>
            <a:avLst/>
            <a:gdLst/>
            <a:ahLst/>
            <a:cxnLst/>
            <a:rect l="l" t="t" r="r" b="b"/>
            <a:pathLst>
              <a:path w="858520" h="196850">
                <a:moveTo>
                  <a:pt x="0" y="196693"/>
                </a:moveTo>
                <a:lnTo>
                  <a:pt x="858198" y="196693"/>
                </a:lnTo>
                <a:lnTo>
                  <a:pt x="858198" y="0"/>
                </a:lnTo>
                <a:lnTo>
                  <a:pt x="0" y="0"/>
                </a:lnTo>
                <a:lnTo>
                  <a:pt x="0" y="196693"/>
                </a:lnTo>
              </a:path>
            </a:pathLst>
          </a:custGeom>
          <a:ln w="3175">
            <a:solidFill>
              <a:srgbClr val="000000"/>
            </a:solidFill>
          </a:ln>
        </p:spPr>
        <p:txBody>
          <a:bodyPr wrap="square" lIns="0" tIns="0" rIns="0" bIns="0" rtlCol="0"/>
          <a:lstStyle/>
          <a:p>
            <a:endParaRPr/>
          </a:p>
        </p:txBody>
      </p:sp>
      <p:sp>
        <p:nvSpPr>
          <p:cNvPr id="51" name="object 51"/>
          <p:cNvSpPr/>
          <p:nvPr/>
        </p:nvSpPr>
        <p:spPr>
          <a:xfrm>
            <a:off x="7472971" y="1310454"/>
            <a:ext cx="0" cy="1289685"/>
          </a:xfrm>
          <a:custGeom>
            <a:avLst/>
            <a:gdLst/>
            <a:ahLst/>
            <a:cxnLst/>
            <a:rect l="l" t="t" r="r" b="b"/>
            <a:pathLst>
              <a:path h="1289685">
                <a:moveTo>
                  <a:pt x="0" y="0"/>
                </a:moveTo>
                <a:lnTo>
                  <a:pt x="0" y="1289324"/>
                </a:lnTo>
              </a:path>
            </a:pathLst>
          </a:custGeom>
          <a:ln w="3698">
            <a:solidFill>
              <a:srgbClr val="164325"/>
            </a:solidFill>
            <a:prstDash val="dash"/>
          </a:ln>
        </p:spPr>
        <p:txBody>
          <a:bodyPr wrap="square" lIns="0" tIns="0" rIns="0" bIns="0" rtlCol="0"/>
          <a:lstStyle/>
          <a:p>
            <a:endParaRPr/>
          </a:p>
        </p:txBody>
      </p:sp>
      <p:sp>
        <p:nvSpPr>
          <p:cNvPr id="52" name="object 52"/>
          <p:cNvSpPr/>
          <p:nvPr/>
        </p:nvSpPr>
        <p:spPr>
          <a:xfrm>
            <a:off x="8346580" y="1340326"/>
            <a:ext cx="858519" cy="196850"/>
          </a:xfrm>
          <a:custGeom>
            <a:avLst/>
            <a:gdLst/>
            <a:ahLst/>
            <a:cxnLst/>
            <a:rect l="l" t="t" r="r" b="b"/>
            <a:pathLst>
              <a:path w="858520" h="196850">
                <a:moveTo>
                  <a:pt x="0" y="196693"/>
                </a:moveTo>
                <a:lnTo>
                  <a:pt x="858043" y="196693"/>
                </a:lnTo>
                <a:lnTo>
                  <a:pt x="858043" y="0"/>
                </a:lnTo>
                <a:lnTo>
                  <a:pt x="0" y="0"/>
                </a:lnTo>
                <a:lnTo>
                  <a:pt x="0" y="196693"/>
                </a:lnTo>
              </a:path>
            </a:pathLst>
          </a:custGeom>
          <a:ln w="3175">
            <a:solidFill>
              <a:srgbClr val="000000"/>
            </a:solidFill>
          </a:ln>
        </p:spPr>
        <p:txBody>
          <a:bodyPr wrap="square" lIns="0" tIns="0" rIns="0" bIns="0" rtlCol="0"/>
          <a:lstStyle/>
          <a:p>
            <a:endParaRPr/>
          </a:p>
        </p:txBody>
      </p:sp>
      <p:sp>
        <p:nvSpPr>
          <p:cNvPr id="53" name="object 53"/>
          <p:cNvSpPr/>
          <p:nvPr/>
        </p:nvSpPr>
        <p:spPr>
          <a:xfrm>
            <a:off x="4982980" y="1362700"/>
            <a:ext cx="436881" cy="209109"/>
          </a:xfrm>
          <a:prstGeom prst="rect">
            <a:avLst/>
          </a:prstGeom>
          <a:blipFill>
            <a:blip r:embed="rId5" cstate="print"/>
            <a:stretch>
              <a:fillRect/>
            </a:stretch>
          </a:blipFill>
        </p:spPr>
        <p:txBody>
          <a:bodyPr wrap="square" lIns="0" tIns="0" rIns="0" bIns="0" rtlCol="0"/>
          <a:lstStyle/>
          <a:p>
            <a:endParaRPr/>
          </a:p>
        </p:txBody>
      </p:sp>
      <p:sp>
        <p:nvSpPr>
          <p:cNvPr id="54" name="object 54"/>
          <p:cNvSpPr/>
          <p:nvPr/>
        </p:nvSpPr>
        <p:spPr>
          <a:xfrm>
            <a:off x="4982979" y="1362699"/>
            <a:ext cx="436880" cy="209550"/>
          </a:xfrm>
          <a:custGeom>
            <a:avLst/>
            <a:gdLst/>
            <a:ahLst/>
            <a:cxnLst/>
            <a:rect l="l" t="t" r="r" b="b"/>
            <a:pathLst>
              <a:path w="436879" h="209550">
                <a:moveTo>
                  <a:pt x="65493" y="52369"/>
                </a:moveTo>
                <a:lnTo>
                  <a:pt x="65493" y="0"/>
                </a:lnTo>
                <a:lnTo>
                  <a:pt x="0" y="104616"/>
                </a:lnTo>
                <a:lnTo>
                  <a:pt x="65493" y="209109"/>
                </a:lnTo>
                <a:lnTo>
                  <a:pt x="65493" y="156862"/>
                </a:lnTo>
                <a:lnTo>
                  <a:pt x="371387" y="156862"/>
                </a:lnTo>
                <a:lnTo>
                  <a:pt x="371387" y="209109"/>
                </a:lnTo>
                <a:lnTo>
                  <a:pt x="436881" y="104616"/>
                </a:lnTo>
                <a:lnTo>
                  <a:pt x="371387" y="0"/>
                </a:lnTo>
                <a:lnTo>
                  <a:pt x="371387" y="52369"/>
                </a:lnTo>
                <a:lnTo>
                  <a:pt x="65493" y="52369"/>
                </a:lnTo>
                <a:close/>
              </a:path>
            </a:pathLst>
          </a:custGeom>
          <a:ln w="3175">
            <a:solidFill>
              <a:srgbClr val="164325"/>
            </a:solidFill>
          </a:ln>
        </p:spPr>
        <p:txBody>
          <a:bodyPr wrap="square" lIns="0" tIns="0" rIns="0" bIns="0" rtlCol="0"/>
          <a:lstStyle/>
          <a:p>
            <a:endParaRPr/>
          </a:p>
        </p:txBody>
      </p:sp>
      <p:sp>
        <p:nvSpPr>
          <p:cNvPr id="55" name="object 55"/>
          <p:cNvSpPr/>
          <p:nvPr/>
        </p:nvSpPr>
        <p:spPr>
          <a:xfrm>
            <a:off x="7254455" y="1327910"/>
            <a:ext cx="436881" cy="209109"/>
          </a:xfrm>
          <a:prstGeom prst="rect">
            <a:avLst/>
          </a:prstGeom>
          <a:blipFill>
            <a:blip r:embed="rId6" cstate="print"/>
            <a:stretch>
              <a:fillRect/>
            </a:stretch>
          </a:blipFill>
        </p:spPr>
        <p:txBody>
          <a:bodyPr wrap="square" lIns="0" tIns="0" rIns="0" bIns="0" rtlCol="0"/>
          <a:lstStyle/>
          <a:p>
            <a:endParaRPr/>
          </a:p>
        </p:txBody>
      </p:sp>
      <p:sp>
        <p:nvSpPr>
          <p:cNvPr id="56" name="object 56"/>
          <p:cNvSpPr/>
          <p:nvPr/>
        </p:nvSpPr>
        <p:spPr>
          <a:xfrm>
            <a:off x="7254454" y="1327909"/>
            <a:ext cx="436880" cy="209550"/>
          </a:xfrm>
          <a:custGeom>
            <a:avLst/>
            <a:gdLst/>
            <a:ahLst/>
            <a:cxnLst/>
            <a:rect l="l" t="t" r="r" b="b"/>
            <a:pathLst>
              <a:path w="436879" h="209550">
                <a:moveTo>
                  <a:pt x="65493" y="52246"/>
                </a:moveTo>
                <a:lnTo>
                  <a:pt x="65493" y="0"/>
                </a:lnTo>
                <a:lnTo>
                  <a:pt x="0" y="104493"/>
                </a:lnTo>
                <a:lnTo>
                  <a:pt x="65493" y="209109"/>
                </a:lnTo>
                <a:lnTo>
                  <a:pt x="65493" y="156862"/>
                </a:lnTo>
                <a:lnTo>
                  <a:pt x="371387" y="156862"/>
                </a:lnTo>
                <a:lnTo>
                  <a:pt x="371387" y="209109"/>
                </a:lnTo>
                <a:lnTo>
                  <a:pt x="436881" y="104493"/>
                </a:lnTo>
                <a:lnTo>
                  <a:pt x="371387" y="0"/>
                </a:lnTo>
                <a:lnTo>
                  <a:pt x="371387" y="52246"/>
                </a:lnTo>
                <a:lnTo>
                  <a:pt x="65493" y="52246"/>
                </a:lnTo>
                <a:close/>
              </a:path>
            </a:pathLst>
          </a:custGeom>
          <a:ln w="3175">
            <a:solidFill>
              <a:srgbClr val="164325"/>
            </a:solidFill>
          </a:ln>
        </p:spPr>
        <p:txBody>
          <a:bodyPr wrap="square" lIns="0" tIns="0" rIns="0" bIns="0" rtlCol="0"/>
          <a:lstStyle/>
          <a:p>
            <a:endParaRPr/>
          </a:p>
        </p:txBody>
      </p:sp>
      <p:sp>
        <p:nvSpPr>
          <p:cNvPr id="57" name="object 57"/>
          <p:cNvSpPr/>
          <p:nvPr/>
        </p:nvSpPr>
        <p:spPr>
          <a:xfrm>
            <a:off x="5900353" y="1606722"/>
            <a:ext cx="1092200" cy="134620"/>
          </a:xfrm>
          <a:custGeom>
            <a:avLst/>
            <a:gdLst/>
            <a:ahLst/>
            <a:cxnLst/>
            <a:rect l="l" t="t" r="r" b="b"/>
            <a:pathLst>
              <a:path w="1092200" h="134619">
                <a:moveTo>
                  <a:pt x="0" y="134366"/>
                </a:moveTo>
                <a:lnTo>
                  <a:pt x="1091971" y="134366"/>
                </a:lnTo>
                <a:lnTo>
                  <a:pt x="1091971" y="0"/>
                </a:lnTo>
                <a:lnTo>
                  <a:pt x="0" y="0"/>
                </a:lnTo>
                <a:lnTo>
                  <a:pt x="0" y="134366"/>
                </a:lnTo>
              </a:path>
            </a:pathLst>
          </a:custGeom>
          <a:ln w="3175">
            <a:solidFill>
              <a:srgbClr val="164325"/>
            </a:solidFill>
          </a:ln>
        </p:spPr>
        <p:txBody>
          <a:bodyPr wrap="square" lIns="0" tIns="0" rIns="0" bIns="0" rtlCol="0"/>
          <a:lstStyle/>
          <a:p>
            <a:endParaRPr/>
          </a:p>
        </p:txBody>
      </p:sp>
      <p:sp>
        <p:nvSpPr>
          <p:cNvPr id="58" name="object 58"/>
          <p:cNvSpPr txBox="1"/>
          <p:nvPr/>
        </p:nvSpPr>
        <p:spPr>
          <a:xfrm>
            <a:off x="6052235" y="1354903"/>
            <a:ext cx="777240" cy="375285"/>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中观设计</a:t>
            </a:r>
            <a:endParaRPr sz="950">
              <a:latin typeface="宋体"/>
              <a:cs typeface="宋体"/>
            </a:endParaRPr>
          </a:p>
          <a:p>
            <a:pPr>
              <a:spcBef>
                <a:spcPts val="48"/>
              </a:spcBef>
            </a:pPr>
            <a:endParaRPr sz="700">
              <a:latin typeface="Times New Roman"/>
              <a:cs typeface="Times New Roman"/>
            </a:endParaRPr>
          </a:p>
          <a:p>
            <a:pPr marL="24130"/>
            <a:r>
              <a:rPr sz="750" spc="220" dirty="0">
                <a:solidFill>
                  <a:srgbClr val="164325"/>
                </a:solidFill>
                <a:latin typeface="宋体"/>
                <a:cs typeface="宋体"/>
              </a:rPr>
              <a:t>课程内容体系</a:t>
            </a:r>
            <a:endParaRPr sz="750">
              <a:latin typeface="宋体"/>
              <a:cs typeface="宋体"/>
            </a:endParaRPr>
          </a:p>
        </p:txBody>
      </p:sp>
      <p:sp>
        <p:nvSpPr>
          <p:cNvPr id="59" name="object 59"/>
          <p:cNvSpPr/>
          <p:nvPr/>
        </p:nvSpPr>
        <p:spPr>
          <a:xfrm>
            <a:off x="5900353" y="1875454"/>
            <a:ext cx="1092200" cy="134620"/>
          </a:xfrm>
          <a:custGeom>
            <a:avLst/>
            <a:gdLst/>
            <a:ahLst/>
            <a:cxnLst/>
            <a:rect l="l" t="t" r="r" b="b"/>
            <a:pathLst>
              <a:path w="1092200" h="134619">
                <a:moveTo>
                  <a:pt x="0" y="134488"/>
                </a:moveTo>
                <a:lnTo>
                  <a:pt x="1091971" y="134488"/>
                </a:lnTo>
                <a:lnTo>
                  <a:pt x="1091971" y="0"/>
                </a:lnTo>
                <a:lnTo>
                  <a:pt x="0" y="0"/>
                </a:lnTo>
                <a:lnTo>
                  <a:pt x="0" y="134488"/>
                </a:lnTo>
              </a:path>
            </a:pathLst>
          </a:custGeom>
          <a:ln w="3175">
            <a:solidFill>
              <a:srgbClr val="164325"/>
            </a:solidFill>
          </a:ln>
        </p:spPr>
        <p:txBody>
          <a:bodyPr wrap="square" lIns="0" tIns="0" rIns="0" bIns="0" rtlCol="0"/>
          <a:lstStyle/>
          <a:p>
            <a:endParaRPr/>
          </a:p>
        </p:txBody>
      </p:sp>
      <p:sp>
        <p:nvSpPr>
          <p:cNvPr id="60" name="object 60"/>
          <p:cNvSpPr txBox="1"/>
          <p:nvPr/>
        </p:nvSpPr>
        <p:spPr>
          <a:xfrm>
            <a:off x="6063793" y="1876952"/>
            <a:ext cx="76517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课程内容顺序</a:t>
            </a:r>
            <a:endParaRPr sz="750">
              <a:latin typeface="宋体"/>
              <a:cs typeface="宋体"/>
            </a:endParaRPr>
          </a:p>
        </p:txBody>
      </p:sp>
      <p:sp>
        <p:nvSpPr>
          <p:cNvPr id="61" name="object 61"/>
          <p:cNvSpPr/>
          <p:nvPr/>
        </p:nvSpPr>
        <p:spPr>
          <a:xfrm>
            <a:off x="5900353" y="2144309"/>
            <a:ext cx="1092200" cy="134620"/>
          </a:xfrm>
          <a:custGeom>
            <a:avLst/>
            <a:gdLst/>
            <a:ahLst/>
            <a:cxnLst/>
            <a:rect l="l" t="t" r="r" b="b"/>
            <a:pathLst>
              <a:path w="1092200" h="134619">
                <a:moveTo>
                  <a:pt x="0" y="134366"/>
                </a:moveTo>
                <a:lnTo>
                  <a:pt x="1091971" y="134366"/>
                </a:lnTo>
                <a:lnTo>
                  <a:pt x="1091971" y="0"/>
                </a:lnTo>
                <a:lnTo>
                  <a:pt x="0" y="0"/>
                </a:lnTo>
                <a:lnTo>
                  <a:pt x="0" y="134366"/>
                </a:lnTo>
              </a:path>
            </a:pathLst>
          </a:custGeom>
          <a:ln w="3175">
            <a:solidFill>
              <a:srgbClr val="164325"/>
            </a:solidFill>
          </a:ln>
        </p:spPr>
        <p:txBody>
          <a:bodyPr wrap="square" lIns="0" tIns="0" rIns="0" bIns="0" rtlCol="0"/>
          <a:lstStyle/>
          <a:p>
            <a:endParaRPr/>
          </a:p>
        </p:txBody>
      </p:sp>
      <p:sp>
        <p:nvSpPr>
          <p:cNvPr id="62" name="object 62"/>
          <p:cNvSpPr txBox="1"/>
          <p:nvPr/>
        </p:nvSpPr>
        <p:spPr>
          <a:xfrm>
            <a:off x="6063793" y="2145808"/>
            <a:ext cx="76517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授课形式安排</a:t>
            </a:r>
            <a:endParaRPr sz="750">
              <a:latin typeface="宋体"/>
              <a:cs typeface="宋体"/>
            </a:endParaRPr>
          </a:p>
        </p:txBody>
      </p:sp>
      <p:sp>
        <p:nvSpPr>
          <p:cNvPr id="63" name="object 63"/>
          <p:cNvSpPr/>
          <p:nvPr/>
        </p:nvSpPr>
        <p:spPr>
          <a:xfrm>
            <a:off x="5900353" y="2413164"/>
            <a:ext cx="1092200" cy="134620"/>
          </a:xfrm>
          <a:custGeom>
            <a:avLst/>
            <a:gdLst/>
            <a:ahLst/>
            <a:cxnLst/>
            <a:rect l="l" t="t" r="r" b="b"/>
            <a:pathLst>
              <a:path w="1092200" h="134619">
                <a:moveTo>
                  <a:pt x="0" y="134366"/>
                </a:moveTo>
                <a:lnTo>
                  <a:pt x="1091971" y="134366"/>
                </a:lnTo>
                <a:lnTo>
                  <a:pt x="1091971" y="0"/>
                </a:lnTo>
                <a:lnTo>
                  <a:pt x="0" y="0"/>
                </a:lnTo>
                <a:lnTo>
                  <a:pt x="0" y="134366"/>
                </a:lnTo>
              </a:path>
            </a:pathLst>
          </a:custGeom>
          <a:ln w="3175">
            <a:solidFill>
              <a:srgbClr val="164325"/>
            </a:solidFill>
          </a:ln>
        </p:spPr>
        <p:txBody>
          <a:bodyPr wrap="square" lIns="0" tIns="0" rIns="0" bIns="0" rtlCol="0"/>
          <a:lstStyle/>
          <a:p>
            <a:endParaRPr/>
          </a:p>
        </p:txBody>
      </p:sp>
      <p:sp>
        <p:nvSpPr>
          <p:cNvPr id="64" name="object 64"/>
          <p:cNvSpPr txBox="1"/>
          <p:nvPr/>
        </p:nvSpPr>
        <p:spPr>
          <a:xfrm>
            <a:off x="6187076" y="2414540"/>
            <a:ext cx="51879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课程总结</a:t>
            </a:r>
            <a:endParaRPr sz="750">
              <a:latin typeface="宋体"/>
              <a:cs typeface="宋体"/>
            </a:endParaRPr>
          </a:p>
        </p:txBody>
      </p:sp>
      <p:sp>
        <p:nvSpPr>
          <p:cNvPr id="65" name="object 65"/>
          <p:cNvSpPr/>
          <p:nvPr/>
        </p:nvSpPr>
        <p:spPr>
          <a:xfrm>
            <a:off x="6446339" y="1741089"/>
            <a:ext cx="0" cy="83185"/>
          </a:xfrm>
          <a:custGeom>
            <a:avLst/>
            <a:gdLst/>
            <a:ahLst/>
            <a:cxnLst/>
            <a:rect l="l" t="t" r="r" b="b"/>
            <a:pathLst>
              <a:path h="83185">
                <a:moveTo>
                  <a:pt x="0" y="0"/>
                </a:moveTo>
                <a:lnTo>
                  <a:pt x="0" y="83102"/>
                </a:lnTo>
              </a:path>
            </a:pathLst>
          </a:custGeom>
          <a:ln w="3698">
            <a:solidFill>
              <a:srgbClr val="164325"/>
            </a:solidFill>
          </a:ln>
        </p:spPr>
        <p:txBody>
          <a:bodyPr wrap="square" lIns="0" tIns="0" rIns="0" bIns="0" rtlCol="0"/>
          <a:lstStyle/>
          <a:p>
            <a:endParaRPr/>
          </a:p>
        </p:txBody>
      </p:sp>
      <p:sp>
        <p:nvSpPr>
          <p:cNvPr id="66" name="object 66"/>
          <p:cNvSpPr/>
          <p:nvPr/>
        </p:nvSpPr>
        <p:spPr>
          <a:xfrm>
            <a:off x="6403807" y="1807596"/>
            <a:ext cx="85090" cy="67945"/>
          </a:xfrm>
          <a:custGeom>
            <a:avLst/>
            <a:gdLst/>
            <a:ahLst/>
            <a:cxnLst/>
            <a:rect l="l" t="t" r="r" b="b"/>
            <a:pathLst>
              <a:path w="85089" h="67944">
                <a:moveTo>
                  <a:pt x="0" y="0"/>
                </a:moveTo>
                <a:lnTo>
                  <a:pt x="42532" y="67859"/>
                </a:lnTo>
                <a:lnTo>
                  <a:pt x="80037" y="8021"/>
                </a:lnTo>
                <a:lnTo>
                  <a:pt x="42532" y="8021"/>
                </a:lnTo>
                <a:lnTo>
                  <a:pt x="20832" y="6016"/>
                </a:lnTo>
                <a:lnTo>
                  <a:pt x="0" y="0"/>
                </a:lnTo>
                <a:close/>
              </a:path>
              <a:path w="85089" h="67944">
                <a:moveTo>
                  <a:pt x="85064" y="0"/>
                </a:moveTo>
                <a:lnTo>
                  <a:pt x="64231" y="6016"/>
                </a:lnTo>
                <a:lnTo>
                  <a:pt x="42532" y="8021"/>
                </a:lnTo>
                <a:lnTo>
                  <a:pt x="80037" y="8021"/>
                </a:lnTo>
                <a:lnTo>
                  <a:pt x="85064" y="0"/>
                </a:lnTo>
                <a:close/>
              </a:path>
            </a:pathLst>
          </a:custGeom>
          <a:solidFill>
            <a:srgbClr val="164325"/>
          </a:solidFill>
        </p:spPr>
        <p:txBody>
          <a:bodyPr wrap="square" lIns="0" tIns="0" rIns="0" bIns="0" rtlCol="0"/>
          <a:lstStyle/>
          <a:p>
            <a:endParaRPr/>
          </a:p>
        </p:txBody>
      </p:sp>
      <p:sp>
        <p:nvSpPr>
          <p:cNvPr id="67" name="object 67"/>
          <p:cNvSpPr/>
          <p:nvPr/>
        </p:nvSpPr>
        <p:spPr>
          <a:xfrm>
            <a:off x="6446339" y="2009944"/>
            <a:ext cx="0" cy="83185"/>
          </a:xfrm>
          <a:custGeom>
            <a:avLst/>
            <a:gdLst/>
            <a:ahLst/>
            <a:cxnLst/>
            <a:rect l="l" t="t" r="r" b="b"/>
            <a:pathLst>
              <a:path h="83185">
                <a:moveTo>
                  <a:pt x="0" y="0"/>
                </a:moveTo>
                <a:lnTo>
                  <a:pt x="0" y="82979"/>
                </a:lnTo>
              </a:path>
            </a:pathLst>
          </a:custGeom>
          <a:ln w="3698">
            <a:solidFill>
              <a:srgbClr val="164325"/>
            </a:solidFill>
          </a:ln>
        </p:spPr>
        <p:txBody>
          <a:bodyPr wrap="square" lIns="0" tIns="0" rIns="0" bIns="0" rtlCol="0"/>
          <a:lstStyle/>
          <a:p>
            <a:endParaRPr/>
          </a:p>
        </p:txBody>
      </p:sp>
      <p:sp>
        <p:nvSpPr>
          <p:cNvPr id="68" name="object 68"/>
          <p:cNvSpPr/>
          <p:nvPr/>
        </p:nvSpPr>
        <p:spPr>
          <a:xfrm>
            <a:off x="6403807" y="2076451"/>
            <a:ext cx="85090" cy="67945"/>
          </a:xfrm>
          <a:custGeom>
            <a:avLst/>
            <a:gdLst/>
            <a:ahLst/>
            <a:cxnLst/>
            <a:rect l="l" t="t" r="r" b="b"/>
            <a:pathLst>
              <a:path w="85089" h="67944">
                <a:moveTo>
                  <a:pt x="0" y="0"/>
                </a:moveTo>
                <a:lnTo>
                  <a:pt x="42532" y="67859"/>
                </a:lnTo>
                <a:lnTo>
                  <a:pt x="80037" y="8021"/>
                </a:lnTo>
                <a:lnTo>
                  <a:pt x="42532" y="8021"/>
                </a:lnTo>
                <a:lnTo>
                  <a:pt x="20832" y="6016"/>
                </a:lnTo>
                <a:lnTo>
                  <a:pt x="0" y="0"/>
                </a:lnTo>
                <a:close/>
              </a:path>
              <a:path w="85089" h="67944">
                <a:moveTo>
                  <a:pt x="85064" y="0"/>
                </a:moveTo>
                <a:lnTo>
                  <a:pt x="64231" y="6016"/>
                </a:lnTo>
                <a:lnTo>
                  <a:pt x="42532" y="8021"/>
                </a:lnTo>
                <a:lnTo>
                  <a:pt x="80037" y="8021"/>
                </a:lnTo>
                <a:lnTo>
                  <a:pt x="85064" y="0"/>
                </a:lnTo>
                <a:close/>
              </a:path>
            </a:pathLst>
          </a:custGeom>
          <a:solidFill>
            <a:srgbClr val="164325"/>
          </a:solidFill>
        </p:spPr>
        <p:txBody>
          <a:bodyPr wrap="square" lIns="0" tIns="0" rIns="0" bIns="0" rtlCol="0"/>
          <a:lstStyle/>
          <a:p>
            <a:endParaRPr/>
          </a:p>
        </p:txBody>
      </p:sp>
      <p:sp>
        <p:nvSpPr>
          <p:cNvPr id="69" name="object 69"/>
          <p:cNvSpPr/>
          <p:nvPr/>
        </p:nvSpPr>
        <p:spPr>
          <a:xfrm>
            <a:off x="6446339" y="2330062"/>
            <a:ext cx="0" cy="83185"/>
          </a:xfrm>
          <a:custGeom>
            <a:avLst/>
            <a:gdLst/>
            <a:ahLst/>
            <a:cxnLst/>
            <a:rect l="l" t="t" r="r" b="b"/>
            <a:pathLst>
              <a:path h="83185">
                <a:moveTo>
                  <a:pt x="0" y="0"/>
                </a:moveTo>
                <a:lnTo>
                  <a:pt x="0" y="83102"/>
                </a:lnTo>
              </a:path>
            </a:pathLst>
          </a:custGeom>
          <a:ln w="3698">
            <a:solidFill>
              <a:srgbClr val="164325"/>
            </a:solidFill>
          </a:ln>
        </p:spPr>
        <p:txBody>
          <a:bodyPr wrap="square" lIns="0" tIns="0" rIns="0" bIns="0" rtlCol="0"/>
          <a:lstStyle/>
          <a:p>
            <a:endParaRPr/>
          </a:p>
        </p:txBody>
      </p:sp>
      <p:sp>
        <p:nvSpPr>
          <p:cNvPr id="70" name="object 70"/>
          <p:cNvSpPr/>
          <p:nvPr/>
        </p:nvSpPr>
        <p:spPr>
          <a:xfrm>
            <a:off x="6403807" y="2278676"/>
            <a:ext cx="85090" cy="67945"/>
          </a:xfrm>
          <a:custGeom>
            <a:avLst/>
            <a:gdLst/>
            <a:ahLst/>
            <a:cxnLst/>
            <a:rect l="l" t="t" r="r" b="b"/>
            <a:pathLst>
              <a:path w="85089" h="67944">
                <a:moveTo>
                  <a:pt x="42532" y="0"/>
                </a:moveTo>
                <a:lnTo>
                  <a:pt x="0" y="67859"/>
                </a:lnTo>
                <a:lnTo>
                  <a:pt x="20832" y="61912"/>
                </a:lnTo>
                <a:lnTo>
                  <a:pt x="42532" y="59929"/>
                </a:lnTo>
                <a:lnTo>
                  <a:pt x="80094" y="59929"/>
                </a:lnTo>
                <a:lnTo>
                  <a:pt x="42532" y="0"/>
                </a:lnTo>
                <a:close/>
              </a:path>
              <a:path w="85089" h="67944">
                <a:moveTo>
                  <a:pt x="80094" y="59929"/>
                </a:moveTo>
                <a:lnTo>
                  <a:pt x="42532" y="59929"/>
                </a:lnTo>
                <a:lnTo>
                  <a:pt x="64231" y="61912"/>
                </a:lnTo>
                <a:lnTo>
                  <a:pt x="85064" y="67859"/>
                </a:lnTo>
                <a:lnTo>
                  <a:pt x="80094" y="59929"/>
                </a:lnTo>
                <a:close/>
              </a:path>
            </a:pathLst>
          </a:custGeom>
          <a:solidFill>
            <a:srgbClr val="164325"/>
          </a:solidFill>
        </p:spPr>
        <p:txBody>
          <a:bodyPr wrap="square" lIns="0" tIns="0" rIns="0" bIns="0" rtlCol="0"/>
          <a:lstStyle/>
          <a:p>
            <a:endParaRPr/>
          </a:p>
        </p:txBody>
      </p:sp>
      <p:sp>
        <p:nvSpPr>
          <p:cNvPr id="71" name="object 71"/>
          <p:cNvSpPr/>
          <p:nvPr/>
        </p:nvSpPr>
        <p:spPr>
          <a:xfrm>
            <a:off x="5638225" y="1673844"/>
            <a:ext cx="262255" cy="807085"/>
          </a:xfrm>
          <a:custGeom>
            <a:avLst/>
            <a:gdLst/>
            <a:ahLst/>
            <a:cxnLst/>
            <a:rect l="l" t="t" r="r" b="b"/>
            <a:pathLst>
              <a:path w="262254" h="807085">
                <a:moveTo>
                  <a:pt x="262128" y="806565"/>
                </a:moveTo>
                <a:lnTo>
                  <a:pt x="0" y="806565"/>
                </a:lnTo>
                <a:lnTo>
                  <a:pt x="0" y="0"/>
                </a:lnTo>
                <a:lnTo>
                  <a:pt x="145164" y="0"/>
                </a:lnTo>
              </a:path>
            </a:pathLst>
          </a:custGeom>
          <a:ln w="3627">
            <a:solidFill>
              <a:srgbClr val="164325"/>
            </a:solidFill>
          </a:ln>
        </p:spPr>
        <p:txBody>
          <a:bodyPr wrap="square" lIns="0" tIns="0" rIns="0" bIns="0" rtlCol="0"/>
          <a:lstStyle/>
          <a:p>
            <a:endParaRPr/>
          </a:p>
        </p:txBody>
      </p:sp>
      <p:sp>
        <p:nvSpPr>
          <p:cNvPr id="72" name="object 72"/>
          <p:cNvSpPr/>
          <p:nvPr/>
        </p:nvSpPr>
        <p:spPr>
          <a:xfrm>
            <a:off x="5772757" y="1639915"/>
            <a:ext cx="127635" cy="67945"/>
          </a:xfrm>
          <a:custGeom>
            <a:avLst/>
            <a:gdLst/>
            <a:ahLst/>
            <a:cxnLst/>
            <a:rect l="l" t="t" r="r" b="b"/>
            <a:pathLst>
              <a:path w="127635" h="67944">
                <a:moveTo>
                  <a:pt x="0" y="0"/>
                </a:moveTo>
                <a:lnTo>
                  <a:pt x="0" y="67859"/>
                </a:lnTo>
                <a:lnTo>
                  <a:pt x="127597" y="33929"/>
                </a:lnTo>
                <a:lnTo>
                  <a:pt x="0" y="0"/>
                </a:lnTo>
                <a:close/>
              </a:path>
            </a:pathLst>
          </a:custGeom>
          <a:solidFill>
            <a:srgbClr val="164325"/>
          </a:solidFill>
        </p:spPr>
        <p:txBody>
          <a:bodyPr wrap="square" lIns="0" tIns="0" rIns="0" bIns="0" rtlCol="0"/>
          <a:lstStyle/>
          <a:p>
            <a:endParaRPr/>
          </a:p>
        </p:txBody>
      </p:sp>
      <p:sp>
        <p:nvSpPr>
          <p:cNvPr id="73" name="object 73"/>
          <p:cNvSpPr/>
          <p:nvPr/>
        </p:nvSpPr>
        <p:spPr>
          <a:xfrm>
            <a:off x="5772757" y="1908770"/>
            <a:ext cx="127635" cy="67945"/>
          </a:xfrm>
          <a:custGeom>
            <a:avLst/>
            <a:gdLst/>
            <a:ahLst/>
            <a:cxnLst/>
            <a:rect l="l" t="t" r="r" b="b"/>
            <a:pathLst>
              <a:path w="127635" h="67944">
                <a:moveTo>
                  <a:pt x="0" y="0"/>
                </a:moveTo>
                <a:lnTo>
                  <a:pt x="0" y="67859"/>
                </a:lnTo>
                <a:lnTo>
                  <a:pt x="127597" y="33929"/>
                </a:lnTo>
                <a:lnTo>
                  <a:pt x="0" y="0"/>
                </a:lnTo>
                <a:close/>
              </a:path>
            </a:pathLst>
          </a:custGeom>
          <a:solidFill>
            <a:srgbClr val="164325"/>
          </a:solidFill>
        </p:spPr>
        <p:txBody>
          <a:bodyPr wrap="square" lIns="0" tIns="0" rIns="0" bIns="0" rtlCol="0"/>
          <a:lstStyle/>
          <a:p>
            <a:endParaRPr/>
          </a:p>
        </p:txBody>
      </p:sp>
      <p:sp>
        <p:nvSpPr>
          <p:cNvPr id="74" name="object 74"/>
          <p:cNvSpPr/>
          <p:nvPr/>
        </p:nvSpPr>
        <p:spPr>
          <a:xfrm>
            <a:off x="7766538" y="1571809"/>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75" name="object 75"/>
          <p:cNvSpPr txBox="1"/>
          <p:nvPr/>
        </p:nvSpPr>
        <p:spPr>
          <a:xfrm>
            <a:off x="7884671" y="1575766"/>
            <a:ext cx="51879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学习计划</a:t>
            </a:r>
            <a:endParaRPr sz="750">
              <a:latin typeface="宋体"/>
              <a:cs typeface="宋体"/>
            </a:endParaRPr>
          </a:p>
        </p:txBody>
      </p:sp>
      <p:sp>
        <p:nvSpPr>
          <p:cNvPr id="76" name="object 76"/>
          <p:cNvSpPr/>
          <p:nvPr/>
        </p:nvSpPr>
        <p:spPr>
          <a:xfrm>
            <a:off x="7766538" y="1850621"/>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77" name="object 77"/>
          <p:cNvSpPr txBox="1"/>
          <p:nvPr/>
        </p:nvSpPr>
        <p:spPr>
          <a:xfrm>
            <a:off x="7823030" y="1854579"/>
            <a:ext cx="64198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动机激发器</a:t>
            </a:r>
            <a:endParaRPr sz="750">
              <a:latin typeface="宋体"/>
              <a:cs typeface="宋体"/>
            </a:endParaRPr>
          </a:p>
        </p:txBody>
      </p:sp>
      <p:sp>
        <p:nvSpPr>
          <p:cNvPr id="78" name="object 78"/>
          <p:cNvSpPr/>
          <p:nvPr/>
        </p:nvSpPr>
        <p:spPr>
          <a:xfrm>
            <a:off x="7766538" y="2129434"/>
            <a:ext cx="755015" cy="139700"/>
          </a:xfrm>
          <a:custGeom>
            <a:avLst/>
            <a:gdLst/>
            <a:ahLst/>
            <a:cxnLst/>
            <a:rect l="l" t="t" r="r" b="b"/>
            <a:pathLst>
              <a:path w="755015" h="139700">
                <a:moveTo>
                  <a:pt x="0" y="139283"/>
                </a:moveTo>
                <a:lnTo>
                  <a:pt x="754795" y="139283"/>
                </a:lnTo>
                <a:lnTo>
                  <a:pt x="754795" y="0"/>
                </a:lnTo>
                <a:lnTo>
                  <a:pt x="0" y="0"/>
                </a:lnTo>
                <a:lnTo>
                  <a:pt x="0" y="139283"/>
                </a:lnTo>
              </a:path>
            </a:pathLst>
          </a:custGeom>
          <a:ln w="3175">
            <a:solidFill>
              <a:srgbClr val="164325"/>
            </a:solidFill>
          </a:ln>
        </p:spPr>
        <p:txBody>
          <a:bodyPr wrap="square" lIns="0" tIns="0" rIns="0" bIns="0" rtlCol="0"/>
          <a:lstStyle/>
          <a:p>
            <a:endParaRPr/>
          </a:p>
        </p:txBody>
      </p:sp>
      <p:sp>
        <p:nvSpPr>
          <p:cNvPr id="79" name="object 79"/>
          <p:cNvSpPr txBox="1"/>
          <p:nvPr/>
        </p:nvSpPr>
        <p:spPr>
          <a:xfrm>
            <a:off x="7884671" y="2133391"/>
            <a:ext cx="51879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内容类比</a:t>
            </a:r>
            <a:endParaRPr sz="750">
              <a:latin typeface="宋体"/>
              <a:cs typeface="宋体"/>
            </a:endParaRPr>
          </a:p>
        </p:txBody>
      </p:sp>
      <p:sp>
        <p:nvSpPr>
          <p:cNvPr id="80" name="object 80"/>
          <p:cNvSpPr/>
          <p:nvPr/>
        </p:nvSpPr>
        <p:spPr>
          <a:xfrm>
            <a:off x="7766538" y="2408124"/>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81" name="object 81"/>
          <p:cNvSpPr txBox="1"/>
          <p:nvPr/>
        </p:nvSpPr>
        <p:spPr>
          <a:xfrm>
            <a:off x="7884671" y="2412081"/>
            <a:ext cx="51879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课程顺序</a:t>
            </a:r>
            <a:endParaRPr sz="750">
              <a:latin typeface="宋体"/>
              <a:cs typeface="宋体"/>
            </a:endParaRPr>
          </a:p>
        </p:txBody>
      </p:sp>
      <p:sp>
        <p:nvSpPr>
          <p:cNvPr id="82" name="object 82"/>
          <p:cNvSpPr/>
          <p:nvPr/>
        </p:nvSpPr>
        <p:spPr>
          <a:xfrm>
            <a:off x="8945886" y="1571809"/>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83" name="object 83"/>
          <p:cNvSpPr txBox="1"/>
          <p:nvPr/>
        </p:nvSpPr>
        <p:spPr>
          <a:xfrm>
            <a:off x="8454697" y="1354902"/>
            <a:ext cx="1128395" cy="342900"/>
          </a:xfrm>
          <a:prstGeom prst="rect">
            <a:avLst/>
          </a:prstGeom>
        </p:spPr>
        <p:txBody>
          <a:bodyPr vert="horz" wrap="square" lIns="0" tIns="0" rIns="0" bIns="0" rtlCol="0">
            <a:spAutoFit/>
          </a:bodyPr>
          <a:lstStyle/>
          <a:p>
            <a:pPr marL="12700"/>
            <a:r>
              <a:rPr sz="950" spc="260" dirty="0">
                <a:solidFill>
                  <a:srgbClr val="164325"/>
                </a:solidFill>
                <a:latin typeface="宋体"/>
                <a:cs typeface="宋体"/>
              </a:rPr>
              <a:t>微观设计</a:t>
            </a:r>
            <a:endParaRPr sz="950">
              <a:latin typeface="宋体"/>
              <a:cs typeface="宋体"/>
            </a:endParaRPr>
          </a:p>
          <a:p>
            <a:pPr marL="621665">
              <a:spcBef>
                <a:spcPts val="600"/>
              </a:spcBef>
            </a:pPr>
            <a:r>
              <a:rPr sz="750" spc="220" dirty="0">
                <a:solidFill>
                  <a:srgbClr val="164325"/>
                </a:solidFill>
                <a:latin typeface="宋体"/>
                <a:cs typeface="宋体"/>
              </a:rPr>
              <a:t>课后综合</a:t>
            </a:r>
            <a:endParaRPr sz="750">
              <a:latin typeface="宋体"/>
              <a:cs typeface="宋体"/>
            </a:endParaRPr>
          </a:p>
        </p:txBody>
      </p:sp>
      <p:sp>
        <p:nvSpPr>
          <p:cNvPr id="84" name="object 84"/>
          <p:cNvSpPr/>
          <p:nvPr/>
        </p:nvSpPr>
        <p:spPr>
          <a:xfrm>
            <a:off x="8945886" y="1850621"/>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85" name="object 85"/>
          <p:cNvSpPr txBox="1"/>
          <p:nvPr/>
        </p:nvSpPr>
        <p:spPr>
          <a:xfrm>
            <a:off x="9064019" y="1854579"/>
            <a:ext cx="51879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课后总结</a:t>
            </a:r>
            <a:endParaRPr sz="750">
              <a:latin typeface="宋体"/>
              <a:cs typeface="宋体"/>
            </a:endParaRPr>
          </a:p>
        </p:txBody>
      </p:sp>
      <p:sp>
        <p:nvSpPr>
          <p:cNvPr id="86" name="object 86"/>
          <p:cNvSpPr/>
          <p:nvPr/>
        </p:nvSpPr>
        <p:spPr>
          <a:xfrm>
            <a:off x="8945886" y="2129434"/>
            <a:ext cx="755015" cy="139700"/>
          </a:xfrm>
          <a:custGeom>
            <a:avLst/>
            <a:gdLst/>
            <a:ahLst/>
            <a:cxnLst/>
            <a:rect l="l" t="t" r="r" b="b"/>
            <a:pathLst>
              <a:path w="755015" h="139700">
                <a:moveTo>
                  <a:pt x="0" y="139283"/>
                </a:moveTo>
                <a:lnTo>
                  <a:pt x="754795" y="139283"/>
                </a:lnTo>
                <a:lnTo>
                  <a:pt x="754795" y="0"/>
                </a:lnTo>
                <a:lnTo>
                  <a:pt x="0" y="0"/>
                </a:lnTo>
                <a:lnTo>
                  <a:pt x="0" y="139283"/>
                </a:lnTo>
              </a:path>
            </a:pathLst>
          </a:custGeom>
          <a:ln w="3175">
            <a:solidFill>
              <a:srgbClr val="164325"/>
            </a:solidFill>
          </a:ln>
        </p:spPr>
        <p:txBody>
          <a:bodyPr wrap="square" lIns="0" tIns="0" rIns="0" bIns="0" rtlCol="0"/>
          <a:lstStyle/>
          <a:p>
            <a:endParaRPr/>
          </a:p>
        </p:txBody>
      </p:sp>
      <p:sp>
        <p:nvSpPr>
          <p:cNvPr id="87" name="object 87"/>
          <p:cNvSpPr txBox="1"/>
          <p:nvPr/>
        </p:nvSpPr>
        <p:spPr>
          <a:xfrm>
            <a:off x="9002378" y="2133391"/>
            <a:ext cx="64198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认知激发器</a:t>
            </a:r>
            <a:endParaRPr sz="750">
              <a:latin typeface="宋体"/>
              <a:cs typeface="宋体"/>
            </a:endParaRPr>
          </a:p>
        </p:txBody>
      </p:sp>
      <p:sp>
        <p:nvSpPr>
          <p:cNvPr id="88" name="object 88"/>
          <p:cNvSpPr/>
          <p:nvPr/>
        </p:nvSpPr>
        <p:spPr>
          <a:xfrm>
            <a:off x="8945886" y="2408124"/>
            <a:ext cx="755015" cy="139700"/>
          </a:xfrm>
          <a:custGeom>
            <a:avLst/>
            <a:gdLst/>
            <a:ahLst/>
            <a:cxnLst/>
            <a:rect l="l" t="t" r="r" b="b"/>
            <a:pathLst>
              <a:path w="755015" h="139700">
                <a:moveTo>
                  <a:pt x="0" y="139406"/>
                </a:moveTo>
                <a:lnTo>
                  <a:pt x="754795" y="139406"/>
                </a:lnTo>
                <a:lnTo>
                  <a:pt x="754795" y="0"/>
                </a:lnTo>
                <a:lnTo>
                  <a:pt x="0" y="0"/>
                </a:lnTo>
                <a:lnTo>
                  <a:pt x="0" y="139406"/>
                </a:lnTo>
              </a:path>
            </a:pathLst>
          </a:custGeom>
          <a:ln w="3175">
            <a:solidFill>
              <a:srgbClr val="164325"/>
            </a:solidFill>
          </a:ln>
        </p:spPr>
        <p:txBody>
          <a:bodyPr wrap="square" lIns="0" tIns="0" rIns="0" bIns="0" rtlCol="0"/>
          <a:lstStyle/>
          <a:p>
            <a:endParaRPr/>
          </a:p>
        </p:txBody>
      </p:sp>
      <p:sp>
        <p:nvSpPr>
          <p:cNvPr id="89" name="object 89"/>
          <p:cNvSpPr txBox="1"/>
          <p:nvPr/>
        </p:nvSpPr>
        <p:spPr>
          <a:xfrm>
            <a:off x="9002378" y="2412081"/>
            <a:ext cx="641985" cy="115416"/>
          </a:xfrm>
          <a:prstGeom prst="rect">
            <a:avLst/>
          </a:prstGeom>
        </p:spPr>
        <p:txBody>
          <a:bodyPr vert="horz" wrap="square" lIns="0" tIns="0" rIns="0" bIns="0" rtlCol="0">
            <a:spAutoFit/>
          </a:bodyPr>
          <a:lstStyle/>
          <a:p>
            <a:pPr marL="12700"/>
            <a:r>
              <a:rPr sz="750" spc="220" dirty="0">
                <a:solidFill>
                  <a:srgbClr val="164325"/>
                </a:solidFill>
                <a:latin typeface="宋体"/>
                <a:cs typeface="宋体"/>
              </a:rPr>
              <a:t>知识联结器</a:t>
            </a:r>
            <a:endParaRPr sz="750">
              <a:latin typeface="宋体"/>
              <a:cs typeface="宋体"/>
            </a:endParaRPr>
          </a:p>
        </p:txBody>
      </p:sp>
      <p:sp>
        <p:nvSpPr>
          <p:cNvPr id="90" name="object 90"/>
          <p:cNvSpPr/>
          <p:nvPr/>
        </p:nvSpPr>
        <p:spPr>
          <a:xfrm>
            <a:off x="8143934" y="1711216"/>
            <a:ext cx="0" cy="88265"/>
          </a:xfrm>
          <a:custGeom>
            <a:avLst/>
            <a:gdLst/>
            <a:ahLst/>
            <a:cxnLst/>
            <a:rect l="l" t="t" r="r" b="b"/>
            <a:pathLst>
              <a:path h="88264">
                <a:moveTo>
                  <a:pt x="0" y="0"/>
                </a:moveTo>
                <a:lnTo>
                  <a:pt x="0" y="88020"/>
                </a:lnTo>
              </a:path>
            </a:pathLst>
          </a:custGeom>
          <a:ln w="3698">
            <a:solidFill>
              <a:srgbClr val="164325"/>
            </a:solidFill>
          </a:ln>
        </p:spPr>
        <p:txBody>
          <a:bodyPr wrap="square" lIns="0" tIns="0" rIns="0" bIns="0" rtlCol="0"/>
          <a:lstStyle/>
          <a:p>
            <a:endParaRPr/>
          </a:p>
        </p:txBody>
      </p:sp>
      <p:sp>
        <p:nvSpPr>
          <p:cNvPr id="91" name="object 91"/>
          <p:cNvSpPr/>
          <p:nvPr/>
        </p:nvSpPr>
        <p:spPr>
          <a:xfrm>
            <a:off x="8101402" y="1782763"/>
            <a:ext cx="85090" cy="67945"/>
          </a:xfrm>
          <a:custGeom>
            <a:avLst/>
            <a:gdLst/>
            <a:ahLst/>
            <a:cxnLst/>
            <a:rect l="l" t="t" r="r" b="b"/>
            <a:pathLst>
              <a:path w="85090" h="67944">
                <a:moveTo>
                  <a:pt x="0" y="0"/>
                </a:moveTo>
                <a:lnTo>
                  <a:pt x="42532" y="67859"/>
                </a:lnTo>
                <a:lnTo>
                  <a:pt x="80037" y="8021"/>
                </a:lnTo>
                <a:lnTo>
                  <a:pt x="42474" y="8021"/>
                </a:lnTo>
                <a:lnTo>
                  <a:pt x="20767" y="6016"/>
                </a:lnTo>
                <a:lnTo>
                  <a:pt x="0" y="0"/>
                </a:lnTo>
                <a:close/>
              </a:path>
              <a:path w="85090" h="67944">
                <a:moveTo>
                  <a:pt x="85064" y="0"/>
                </a:moveTo>
                <a:lnTo>
                  <a:pt x="64210" y="6016"/>
                </a:lnTo>
                <a:lnTo>
                  <a:pt x="42474" y="8021"/>
                </a:lnTo>
                <a:lnTo>
                  <a:pt x="80037" y="8021"/>
                </a:lnTo>
                <a:lnTo>
                  <a:pt x="85064" y="0"/>
                </a:lnTo>
                <a:close/>
              </a:path>
            </a:pathLst>
          </a:custGeom>
          <a:solidFill>
            <a:srgbClr val="164325"/>
          </a:solidFill>
        </p:spPr>
        <p:txBody>
          <a:bodyPr wrap="square" lIns="0" tIns="0" rIns="0" bIns="0" rtlCol="0"/>
          <a:lstStyle/>
          <a:p>
            <a:endParaRPr/>
          </a:p>
        </p:txBody>
      </p:sp>
      <p:sp>
        <p:nvSpPr>
          <p:cNvPr id="92" name="object 92"/>
          <p:cNvSpPr/>
          <p:nvPr/>
        </p:nvSpPr>
        <p:spPr>
          <a:xfrm>
            <a:off x="8143934" y="1990029"/>
            <a:ext cx="0" cy="88265"/>
          </a:xfrm>
          <a:custGeom>
            <a:avLst/>
            <a:gdLst/>
            <a:ahLst/>
            <a:cxnLst/>
            <a:rect l="l" t="t" r="r" b="b"/>
            <a:pathLst>
              <a:path h="88264">
                <a:moveTo>
                  <a:pt x="0" y="0"/>
                </a:moveTo>
                <a:lnTo>
                  <a:pt x="0" y="88020"/>
                </a:lnTo>
              </a:path>
            </a:pathLst>
          </a:custGeom>
          <a:ln w="3698">
            <a:solidFill>
              <a:srgbClr val="164325"/>
            </a:solidFill>
          </a:ln>
        </p:spPr>
        <p:txBody>
          <a:bodyPr wrap="square" lIns="0" tIns="0" rIns="0" bIns="0" rtlCol="0"/>
          <a:lstStyle/>
          <a:p>
            <a:endParaRPr/>
          </a:p>
        </p:txBody>
      </p:sp>
      <p:sp>
        <p:nvSpPr>
          <p:cNvPr id="93" name="object 93"/>
          <p:cNvSpPr/>
          <p:nvPr/>
        </p:nvSpPr>
        <p:spPr>
          <a:xfrm>
            <a:off x="8101402" y="2061576"/>
            <a:ext cx="85090" cy="67945"/>
          </a:xfrm>
          <a:custGeom>
            <a:avLst/>
            <a:gdLst/>
            <a:ahLst/>
            <a:cxnLst/>
            <a:rect l="l" t="t" r="r" b="b"/>
            <a:pathLst>
              <a:path w="85090" h="67944">
                <a:moveTo>
                  <a:pt x="0" y="0"/>
                </a:moveTo>
                <a:lnTo>
                  <a:pt x="42532" y="67859"/>
                </a:lnTo>
                <a:lnTo>
                  <a:pt x="80094" y="7929"/>
                </a:lnTo>
                <a:lnTo>
                  <a:pt x="42474" y="7929"/>
                </a:lnTo>
                <a:lnTo>
                  <a:pt x="20767" y="5946"/>
                </a:lnTo>
                <a:lnTo>
                  <a:pt x="0" y="0"/>
                </a:lnTo>
                <a:close/>
              </a:path>
              <a:path w="85090" h="67944">
                <a:moveTo>
                  <a:pt x="85064" y="0"/>
                </a:moveTo>
                <a:lnTo>
                  <a:pt x="64210" y="5946"/>
                </a:lnTo>
                <a:lnTo>
                  <a:pt x="42474" y="7929"/>
                </a:lnTo>
                <a:lnTo>
                  <a:pt x="80094" y="7929"/>
                </a:lnTo>
                <a:lnTo>
                  <a:pt x="85064" y="0"/>
                </a:lnTo>
                <a:close/>
              </a:path>
            </a:pathLst>
          </a:custGeom>
          <a:solidFill>
            <a:srgbClr val="164325"/>
          </a:solidFill>
        </p:spPr>
        <p:txBody>
          <a:bodyPr wrap="square" lIns="0" tIns="0" rIns="0" bIns="0" rtlCol="0"/>
          <a:lstStyle/>
          <a:p>
            <a:endParaRPr/>
          </a:p>
        </p:txBody>
      </p:sp>
      <p:sp>
        <p:nvSpPr>
          <p:cNvPr id="94" name="object 94"/>
          <p:cNvSpPr/>
          <p:nvPr/>
        </p:nvSpPr>
        <p:spPr>
          <a:xfrm>
            <a:off x="8143934" y="2268719"/>
            <a:ext cx="0" cy="88265"/>
          </a:xfrm>
          <a:custGeom>
            <a:avLst/>
            <a:gdLst/>
            <a:ahLst/>
            <a:cxnLst/>
            <a:rect l="l" t="t" r="r" b="b"/>
            <a:pathLst>
              <a:path h="88264">
                <a:moveTo>
                  <a:pt x="0" y="88020"/>
                </a:moveTo>
                <a:lnTo>
                  <a:pt x="0" y="0"/>
                </a:lnTo>
              </a:path>
            </a:pathLst>
          </a:custGeom>
          <a:ln w="3698">
            <a:solidFill>
              <a:srgbClr val="164325"/>
            </a:solidFill>
          </a:ln>
        </p:spPr>
        <p:txBody>
          <a:bodyPr wrap="square" lIns="0" tIns="0" rIns="0" bIns="0" rtlCol="0"/>
          <a:lstStyle/>
          <a:p>
            <a:endParaRPr/>
          </a:p>
        </p:txBody>
      </p:sp>
      <p:sp>
        <p:nvSpPr>
          <p:cNvPr id="95" name="object 95"/>
          <p:cNvSpPr/>
          <p:nvPr/>
        </p:nvSpPr>
        <p:spPr>
          <a:xfrm>
            <a:off x="8101402" y="2340266"/>
            <a:ext cx="85090" cy="67945"/>
          </a:xfrm>
          <a:custGeom>
            <a:avLst/>
            <a:gdLst/>
            <a:ahLst/>
            <a:cxnLst/>
            <a:rect l="l" t="t" r="r" b="b"/>
            <a:pathLst>
              <a:path w="85090" h="67944">
                <a:moveTo>
                  <a:pt x="0" y="0"/>
                </a:moveTo>
                <a:lnTo>
                  <a:pt x="42532" y="67859"/>
                </a:lnTo>
                <a:lnTo>
                  <a:pt x="80037" y="8021"/>
                </a:lnTo>
                <a:lnTo>
                  <a:pt x="42474" y="8021"/>
                </a:lnTo>
                <a:lnTo>
                  <a:pt x="20767" y="6016"/>
                </a:lnTo>
                <a:lnTo>
                  <a:pt x="0" y="0"/>
                </a:lnTo>
                <a:close/>
              </a:path>
              <a:path w="85090" h="67944">
                <a:moveTo>
                  <a:pt x="85064" y="0"/>
                </a:moveTo>
                <a:lnTo>
                  <a:pt x="64210" y="6016"/>
                </a:lnTo>
                <a:lnTo>
                  <a:pt x="42474" y="8021"/>
                </a:lnTo>
                <a:lnTo>
                  <a:pt x="80037" y="8021"/>
                </a:lnTo>
                <a:lnTo>
                  <a:pt x="85064" y="0"/>
                </a:lnTo>
                <a:close/>
              </a:path>
            </a:pathLst>
          </a:custGeom>
          <a:solidFill>
            <a:srgbClr val="164325"/>
          </a:solidFill>
        </p:spPr>
        <p:txBody>
          <a:bodyPr wrap="square" lIns="0" tIns="0" rIns="0" bIns="0" rtlCol="0"/>
          <a:lstStyle/>
          <a:p>
            <a:endParaRPr/>
          </a:p>
        </p:txBody>
      </p:sp>
      <p:sp>
        <p:nvSpPr>
          <p:cNvPr id="96" name="object 96"/>
          <p:cNvSpPr/>
          <p:nvPr/>
        </p:nvSpPr>
        <p:spPr>
          <a:xfrm>
            <a:off x="9323282" y="2320105"/>
            <a:ext cx="0" cy="88265"/>
          </a:xfrm>
          <a:custGeom>
            <a:avLst/>
            <a:gdLst/>
            <a:ahLst/>
            <a:cxnLst/>
            <a:rect l="l" t="t" r="r" b="b"/>
            <a:pathLst>
              <a:path h="88264">
                <a:moveTo>
                  <a:pt x="0" y="0"/>
                </a:moveTo>
                <a:lnTo>
                  <a:pt x="0" y="88020"/>
                </a:lnTo>
              </a:path>
            </a:pathLst>
          </a:custGeom>
          <a:ln w="3698">
            <a:solidFill>
              <a:srgbClr val="164325"/>
            </a:solidFill>
          </a:ln>
        </p:spPr>
        <p:txBody>
          <a:bodyPr wrap="square" lIns="0" tIns="0" rIns="0" bIns="0" rtlCol="0"/>
          <a:lstStyle/>
          <a:p>
            <a:endParaRPr/>
          </a:p>
        </p:txBody>
      </p:sp>
      <p:sp>
        <p:nvSpPr>
          <p:cNvPr id="97" name="object 97"/>
          <p:cNvSpPr/>
          <p:nvPr/>
        </p:nvSpPr>
        <p:spPr>
          <a:xfrm>
            <a:off x="9280750" y="2268719"/>
            <a:ext cx="85090" cy="67945"/>
          </a:xfrm>
          <a:custGeom>
            <a:avLst/>
            <a:gdLst/>
            <a:ahLst/>
            <a:cxnLst/>
            <a:rect l="l" t="t" r="r" b="b"/>
            <a:pathLst>
              <a:path w="85090" h="67944">
                <a:moveTo>
                  <a:pt x="42532" y="0"/>
                </a:moveTo>
                <a:lnTo>
                  <a:pt x="0" y="67859"/>
                </a:lnTo>
                <a:lnTo>
                  <a:pt x="20832" y="61912"/>
                </a:lnTo>
                <a:lnTo>
                  <a:pt x="42532" y="59929"/>
                </a:lnTo>
                <a:lnTo>
                  <a:pt x="80094" y="59929"/>
                </a:lnTo>
                <a:lnTo>
                  <a:pt x="42532" y="0"/>
                </a:lnTo>
                <a:close/>
              </a:path>
              <a:path w="85090" h="67944">
                <a:moveTo>
                  <a:pt x="80094" y="59929"/>
                </a:moveTo>
                <a:lnTo>
                  <a:pt x="42532" y="59929"/>
                </a:lnTo>
                <a:lnTo>
                  <a:pt x="64231" y="61912"/>
                </a:lnTo>
                <a:lnTo>
                  <a:pt x="85064" y="67859"/>
                </a:lnTo>
                <a:lnTo>
                  <a:pt x="80094" y="59929"/>
                </a:lnTo>
                <a:close/>
              </a:path>
            </a:pathLst>
          </a:custGeom>
          <a:solidFill>
            <a:srgbClr val="164325"/>
          </a:solidFill>
        </p:spPr>
        <p:txBody>
          <a:bodyPr wrap="square" lIns="0" tIns="0" rIns="0" bIns="0" rtlCol="0"/>
          <a:lstStyle/>
          <a:p>
            <a:endParaRPr/>
          </a:p>
        </p:txBody>
      </p:sp>
      <p:sp>
        <p:nvSpPr>
          <p:cNvPr id="98" name="object 98"/>
          <p:cNvSpPr/>
          <p:nvPr/>
        </p:nvSpPr>
        <p:spPr>
          <a:xfrm>
            <a:off x="8521333" y="2477827"/>
            <a:ext cx="307975" cy="0"/>
          </a:xfrm>
          <a:custGeom>
            <a:avLst/>
            <a:gdLst/>
            <a:ahLst/>
            <a:cxnLst/>
            <a:rect l="l" t="t" r="r" b="b"/>
            <a:pathLst>
              <a:path w="307975">
                <a:moveTo>
                  <a:pt x="0" y="0"/>
                </a:moveTo>
                <a:lnTo>
                  <a:pt x="307589" y="0"/>
                </a:lnTo>
              </a:path>
            </a:pathLst>
          </a:custGeom>
          <a:ln w="3175">
            <a:solidFill>
              <a:srgbClr val="164325"/>
            </a:solidFill>
          </a:ln>
        </p:spPr>
        <p:txBody>
          <a:bodyPr wrap="square" lIns="0" tIns="0" rIns="0" bIns="0" rtlCol="0"/>
          <a:lstStyle/>
          <a:p>
            <a:endParaRPr/>
          </a:p>
        </p:txBody>
      </p:sp>
      <p:sp>
        <p:nvSpPr>
          <p:cNvPr id="99" name="object 99"/>
          <p:cNvSpPr/>
          <p:nvPr/>
        </p:nvSpPr>
        <p:spPr>
          <a:xfrm>
            <a:off x="8818289" y="2443898"/>
            <a:ext cx="127635" cy="67945"/>
          </a:xfrm>
          <a:custGeom>
            <a:avLst/>
            <a:gdLst/>
            <a:ahLst/>
            <a:cxnLst/>
            <a:rect l="l" t="t" r="r" b="b"/>
            <a:pathLst>
              <a:path w="127634" h="67944">
                <a:moveTo>
                  <a:pt x="0" y="0"/>
                </a:moveTo>
                <a:lnTo>
                  <a:pt x="0" y="67859"/>
                </a:lnTo>
                <a:lnTo>
                  <a:pt x="127597" y="33929"/>
                </a:lnTo>
                <a:lnTo>
                  <a:pt x="0" y="0"/>
                </a:lnTo>
                <a:close/>
              </a:path>
            </a:pathLst>
          </a:custGeom>
          <a:solidFill>
            <a:srgbClr val="164325"/>
          </a:solidFill>
        </p:spPr>
        <p:txBody>
          <a:bodyPr wrap="square" lIns="0" tIns="0" rIns="0" bIns="0" rtlCol="0"/>
          <a:lstStyle/>
          <a:p>
            <a:endParaRPr/>
          </a:p>
        </p:txBody>
      </p:sp>
      <p:sp>
        <p:nvSpPr>
          <p:cNvPr id="100" name="object 100"/>
          <p:cNvSpPr/>
          <p:nvPr/>
        </p:nvSpPr>
        <p:spPr>
          <a:xfrm>
            <a:off x="9323282" y="2041415"/>
            <a:ext cx="0" cy="88265"/>
          </a:xfrm>
          <a:custGeom>
            <a:avLst/>
            <a:gdLst/>
            <a:ahLst/>
            <a:cxnLst/>
            <a:rect l="l" t="t" r="r" b="b"/>
            <a:pathLst>
              <a:path h="88264">
                <a:moveTo>
                  <a:pt x="0" y="0"/>
                </a:moveTo>
                <a:lnTo>
                  <a:pt x="0" y="88020"/>
                </a:lnTo>
              </a:path>
            </a:pathLst>
          </a:custGeom>
          <a:ln w="3698">
            <a:solidFill>
              <a:srgbClr val="164325"/>
            </a:solidFill>
          </a:ln>
        </p:spPr>
        <p:txBody>
          <a:bodyPr wrap="square" lIns="0" tIns="0" rIns="0" bIns="0" rtlCol="0"/>
          <a:lstStyle/>
          <a:p>
            <a:endParaRPr/>
          </a:p>
        </p:txBody>
      </p:sp>
      <p:sp>
        <p:nvSpPr>
          <p:cNvPr id="101" name="object 101"/>
          <p:cNvSpPr/>
          <p:nvPr/>
        </p:nvSpPr>
        <p:spPr>
          <a:xfrm>
            <a:off x="9280750" y="1990029"/>
            <a:ext cx="85090" cy="67945"/>
          </a:xfrm>
          <a:custGeom>
            <a:avLst/>
            <a:gdLst/>
            <a:ahLst/>
            <a:cxnLst/>
            <a:rect l="l" t="t" r="r" b="b"/>
            <a:pathLst>
              <a:path w="85090" h="67944">
                <a:moveTo>
                  <a:pt x="42532" y="0"/>
                </a:moveTo>
                <a:lnTo>
                  <a:pt x="0" y="67859"/>
                </a:lnTo>
                <a:lnTo>
                  <a:pt x="20832" y="61843"/>
                </a:lnTo>
                <a:lnTo>
                  <a:pt x="42532" y="59837"/>
                </a:lnTo>
                <a:lnTo>
                  <a:pt x="80037" y="59837"/>
                </a:lnTo>
                <a:lnTo>
                  <a:pt x="42532" y="0"/>
                </a:lnTo>
                <a:close/>
              </a:path>
              <a:path w="85090" h="67944">
                <a:moveTo>
                  <a:pt x="80037" y="59837"/>
                </a:moveTo>
                <a:lnTo>
                  <a:pt x="42532" y="59837"/>
                </a:lnTo>
                <a:lnTo>
                  <a:pt x="64231" y="61843"/>
                </a:lnTo>
                <a:lnTo>
                  <a:pt x="85064" y="67859"/>
                </a:lnTo>
                <a:lnTo>
                  <a:pt x="80037" y="59837"/>
                </a:lnTo>
                <a:close/>
              </a:path>
            </a:pathLst>
          </a:custGeom>
          <a:solidFill>
            <a:srgbClr val="164325"/>
          </a:solidFill>
        </p:spPr>
        <p:txBody>
          <a:bodyPr wrap="square" lIns="0" tIns="0" rIns="0" bIns="0" rtlCol="0"/>
          <a:lstStyle/>
          <a:p>
            <a:endParaRPr/>
          </a:p>
        </p:txBody>
      </p:sp>
      <p:sp>
        <p:nvSpPr>
          <p:cNvPr id="102" name="object 102"/>
          <p:cNvSpPr/>
          <p:nvPr/>
        </p:nvSpPr>
        <p:spPr>
          <a:xfrm>
            <a:off x="9323282" y="1762602"/>
            <a:ext cx="0" cy="88265"/>
          </a:xfrm>
          <a:custGeom>
            <a:avLst/>
            <a:gdLst/>
            <a:ahLst/>
            <a:cxnLst/>
            <a:rect l="l" t="t" r="r" b="b"/>
            <a:pathLst>
              <a:path h="88264">
                <a:moveTo>
                  <a:pt x="0" y="0"/>
                </a:moveTo>
                <a:lnTo>
                  <a:pt x="0" y="88020"/>
                </a:lnTo>
              </a:path>
            </a:pathLst>
          </a:custGeom>
          <a:ln w="3698">
            <a:solidFill>
              <a:srgbClr val="164325"/>
            </a:solidFill>
          </a:ln>
        </p:spPr>
        <p:txBody>
          <a:bodyPr wrap="square" lIns="0" tIns="0" rIns="0" bIns="0" rtlCol="0"/>
          <a:lstStyle/>
          <a:p>
            <a:endParaRPr/>
          </a:p>
        </p:txBody>
      </p:sp>
      <p:sp>
        <p:nvSpPr>
          <p:cNvPr id="103" name="object 103"/>
          <p:cNvSpPr/>
          <p:nvPr/>
        </p:nvSpPr>
        <p:spPr>
          <a:xfrm>
            <a:off x="9280750" y="1711216"/>
            <a:ext cx="85090" cy="67945"/>
          </a:xfrm>
          <a:custGeom>
            <a:avLst/>
            <a:gdLst/>
            <a:ahLst/>
            <a:cxnLst/>
            <a:rect l="l" t="t" r="r" b="b"/>
            <a:pathLst>
              <a:path w="85090" h="67944">
                <a:moveTo>
                  <a:pt x="42532" y="0"/>
                </a:moveTo>
                <a:lnTo>
                  <a:pt x="0" y="67859"/>
                </a:lnTo>
                <a:lnTo>
                  <a:pt x="20832" y="61843"/>
                </a:lnTo>
                <a:lnTo>
                  <a:pt x="42532" y="59837"/>
                </a:lnTo>
                <a:lnTo>
                  <a:pt x="80037" y="59837"/>
                </a:lnTo>
                <a:lnTo>
                  <a:pt x="42532" y="0"/>
                </a:lnTo>
                <a:close/>
              </a:path>
              <a:path w="85090" h="67944">
                <a:moveTo>
                  <a:pt x="80037" y="59837"/>
                </a:moveTo>
                <a:lnTo>
                  <a:pt x="42532" y="59837"/>
                </a:lnTo>
                <a:lnTo>
                  <a:pt x="64231" y="61843"/>
                </a:lnTo>
                <a:lnTo>
                  <a:pt x="85064" y="67859"/>
                </a:lnTo>
                <a:lnTo>
                  <a:pt x="80037" y="59837"/>
                </a:lnTo>
                <a:close/>
              </a:path>
            </a:pathLst>
          </a:custGeom>
          <a:solidFill>
            <a:srgbClr val="164325"/>
          </a:solidFill>
        </p:spPr>
        <p:txBody>
          <a:bodyPr wrap="square" lIns="0" tIns="0" rIns="0" bIns="0" rtlCol="0"/>
          <a:lstStyle/>
          <a:p>
            <a:endParaRPr/>
          </a:p>
        </p:txBody>
      </p:sp>
      <p:sp>
        <p:nvSpPr>
          <p:cNvPr id="104" name="object 104"/>
          <p:cNvSpPr/>
          <p:nvPr/>
        </p:nvSpPr>
        <p:spPr>
          <a:xfrm>
            <a:off x="6452811" y="3377454"/>
            <a:ext cx="185420" cy="598805"/>
          </a:xfrm>
          <a:custGeom>
            <a:avLst/>
            <a:gdLst/>
            <a:ahLst/>
            <a:cxnLst/>
            <a:rect l="l" t="t" r="r" b="b"/>
            <a:pathLst>
              <a:path w="185420" h="598804">
                <a:moveTo>
                  <a:pt x="92461" y="598807"/>
                </a:moveTo>
                <a:lnTo>
                  <a:pt x="128492" y="593005"/>
                </a:lnTo>
                <a:lnTo>
                  <a:pt x="157878" y="577187"/>
                </a:lnTo>
                <a:lnTo>
                  <a:pt x="177670" y="553739"/>
                </a:lnTo>
                <a:lnTo>
                  <a:pt x="184923" y="525047"/>
                </a:lnTo>
                <a:lnTo>
                  <a:pt x="184923" y="73759"/>
                </a:lnTo>
                <a:lnTo>
                  <a:pt x="177670" y="45016"/>
                </a:lnTo>
                <a:lnTo>
                  <a:pt x="157878" y="21574"/>
                </a:lnTo>
                <a:lnTo>
                  <a:pt x="128492" y="5785"/>
                </a:lnTo>
                <a:lnTo>
                  <a:pt x="92461" y="0"/>
                </a:lnTo>
                <a:lnTo>
                  <a:pt x="56495" y="5785"/>
                </a:lnTo>
                <a:lnTo>
                  <a:pt x="27102" y="21574"/>
                </a:lnTo>
                <a:lnTo>
                  <a:pt x="7274" y="45016"/>
                </a:lnTo>
                <a:lnTo>
                  <a:pt x="0" y="73759"/>
                </a:lnTo>
                <a:lnTo>
                  <a:pt x="0" y="525047"/>
                </a:lnTo>
                <a:lnTo>
                  <a:pt x="7274" y="553739"/>
                </a:lnTo>
                <a:lnTo>
                  <a:pt x="27102" y="577187"/>
                </a:lnTo>
                <a:lnTo>
                  <a:pt x="56495" y="593005"/>
                </a:lnTo>
                <a:lnTo>
                  <a:pt x="92461" y="598807"/>
                </a:lnTo>
              </a:path>
            </a:pathLst>
          </a:custGeom>
          <a:ln w="3633">
            <a:solidFill>
              <a:srgbClr val="164325"/>
            </a:solidFill>
          </a:ln>
        </p:spPr>
        <p:txBody>
          <a:bodyPr wrap="square" lIns="0" tIns="0" rIns="0" bIns="0" rtlCol="0"/>
          <a:lstStyle/>
          <a:p>
            <a:endParaRPr/>
          </a:p>
        </p:txBody>
      </p:sp>
      <p:graphicFrame>
        <p:nvGraphicFramePr>
          <p:cNvPr id="105" name="object 105"/>
          <p:cNvGraphicFramePr>
            <a:graphicFrameLocks noGrp="1"/>
          </p:cNvGraphicFramePr>
          <p:nvPr/>
        </p:nvGraphicFramePr>
        <p:xfrm>
          <a:off x="4557468" y="3382294"/>
          <a:ext cx="3141158" cy="625309"/>
        </p:xfrm>
        <a:graphic>
          <a:graphicData uri="http://schemas.openxmlformats.org/drawingml/2006/table">
            <a:tbl>
              <a:tblPr firstRow="1" bandRow="1">
                <a:tableStyleId>{2D5ABB26-0587-4C30-8999-92F81FD0307C}</a:tableStyleId>
              </a:tblPr>
              <a:tblGrid>
                <a:gridCol w="1384569"/>
                <a:gridCol w="426556"/>
                <a:gridCol w="1330033"/>
              </a:tblGrid>
              <a:tr h="172307">
                <a:tc>
                  <a:txBody>
                    <a:bodyPr/>
                    <a:lstStyle/>
                    <a:p>
                      <a:pPr marR="149225" algn="r">
                        <a:lnSpc>
                          <a:spcPct val="100000"/>
                        </a:lnSpc>
                        <a:spcBef>
                          <a:spcPts val="430"/>
                        </a:spcBef>
                      </a:pPr>
                      <a:r>
                        <a:rPr sz="750" dirty="0">
                          <a:solidFill>
                            <a:srgbClr val="164325"/>
                          </a:solidFill>
                          <a:latin typeface="宋体"/>
                          <a:cs typeface="宋体"/>
                        </a:rPr>
                        <a:t>信</a:t>
                      </a:r>
                      <a:endParaRPr sz="750">
                        <a:latin typeface="宋体"/>
                        <a:cs typeface="宋体"/>
                      </a:endParaRPr>
                    </a:p>
                  </a:txBody>
                  <a:tcPr marL="0" marR="0" marT="0" marB="0"/>
                </a:tc>
                <a:tc>
                  <a:txBody>
                    <a:bodyPr/>
                    <a:lstStyle/>
                    <a:p>
                      <a:pPr marL="11430" algn="ctr">
                        <a:lnSpc>
                          <a:spcPct val="100000"/>
                        </a:lnSpc>
                        <a:spcBef>
                          <a:spcPts val="430"/>
                        </a:spcBef>
                      </a:pPr>
                      <a:r>
                        <a:rPr sz="750" spc="220" dirty="0">
                          <a:solidFill>
                            <a:srgbClr val="164325"/>
                          </a:solidFill>
                          <a:latin typeface="宋体"/>
                          <a:cs typeface="宋体"/>
                        </a:rPr>
                        <a:t>信</a:t>
                      </a:r>
                      <a:endParaRPr sz="750">
                        <a:latin typeface="宋体"/>
                        <a:cs typeface="宋体"/>
                      </a:endParaRPr>
                    </a:p>
                  </a:txBody>
                  <a:tcPr marL="0" marR="0" marT="0" marB="0"/>
                </a:tc>
                <a:tc>
                  <a:txBody>
                    <a:bodyPr/>
                    <a:lstStyle/>
                    <a:p>
                      <a:pPr marL="145415">
                        <a:lnSpc>
                          <a:spcPct val="100000"/>
                        </a:lnSpc>
                        <a:spcBef>
                          <a:spcPts val="405"/>
                        </a:spcBef>
                      </a:pPr>
                      <a:r>
                        <a:rPr sz="750" spc="220" dirty="0">
                          <a:solidFill>
                            <a:srgbClr val="164325"/>
                          </a:solidFill>
                          <a:latin typeface="宋体"/>
                          <a:cs typeface="宋体"/>
                        </a:rPr>
                        <a:t>信</a:t>
                      </a:r>
                      <a:endParaRPr sz="750">
                        <a:latin typeface="宋体"/>
                        <a:cs typeface="宋体"/>
                      </a:endParaRPr>
                    </a:p>
                  </a:txBody>
                  <a:tcPr marL="0" marR="0" marT="0" marB="0"/>
                </a:tc>
              </a:tr>
              <a:tr h="118015">
                <a:tc>
                  <a:txBody>
                    <a:bodyPr/>
                    <a:lstStyle/>
                    <a:p>
                      <a:pPr marR="149225" algn="r">
                        <a:lnSpc>
                          <a:spcPct val="100000"/>
                        </a:lnSpc>
                        <a:spcBef>
                          <a:spcPts val="5"/>
                        </a:spcBef>
                      </a:pPr>
                      <a:r>
                        <a:rPr sz="750" dirty="0">
                          <a:solidFill>
                            <a:srgbClr val="164325"/>
                          </a:solidFill>
                          <a:latin typeface="宋体"/>
                          <a:cs typeface="宋体"/>
                        </a:rPr>
                        <a:t>息</a:t>
                      </a:r>
                      <a:endParaRPr sz="750">
                        <a:latin typeface="宋体"/>
                        <a:cs typeface="宋体"/>
                      </a:endParaRPr>
                    </a:p>
                  </a:txBody>
                  <a:tcPr marL="0" marR="0" marT="0" marB="0"/>
                </a:tc>
                <a:tc>
                  <a:txBody>
                    <a:bodyPr/>
                    <a:lstStyle/>
                    <a:p>
                      <a:pPr marL="11430" algn="ctr">
                        <a:lnSpc>
                          <a:spcPct val="100000"/>
                        </a:lnSpc>
                        <a:spcBef>
                          <a:spcPts val="5"/>
                        </a:spcBef>
                      </a:pPr>
                      <a:r>
                        <a:rPr sz="750" spc="220" dirty="0">
                          <a:solidFill>
                            <a:srgbClr val="164325"/>
                          </a:solidFill>
                          <a:latin typeface="宋体"/>
                          <a:cs typeface="宋体"/>
                        </a:rPr>
                        <a:t>息</a:t>
                      </a:r>
                      <a:endParaRPr sz="750">
                        <a:latin typeface="宋体"/>
                        <a:cs typeface="宋体"/>
                      </a:endParaRPr>
                    </a:p>
                  </a:txBody>
                  <a:tcPr marL="0" marR="0" marT="0" marB="0"/>
                </a:tc>
                <a:tc>
                  <a:txBody>
                    <a:bodyPr/>
                    <a:lstStyle/>
                    <a:p>
                      <a:pPr marL="145415">
                        <a:lnSpc>
                          <a:spcPts val="880"/>
                        </a:lnSpc>
                      </a:pPr>
                      <a:r>
                        <a:rPr sz="750" spc="220" dirty="0">
                          <a:solidFill>
                            <a:srgbClr val="164325"/>
                          </a:solidFill>
                          <a:latin typeface="宋体"/>
                          <a:cs typeface="宋体"/>
                        </a:rPr>
                        <a:t>息</a:t>
                      </a:r>
                      <a:endParaRPr sz="750">
                        <a:latin typeface="宋体"/>
                        <a:cs typeface="宋体"/>
                      </a:endParaRPr>
                    </a:p>
                  </a:txBody>
                  <a:tcPr marL="0" marR="0" marT="0" marB="0"/>
                </a:tc>
              </a:tr>
              <a:tr h="106965">
                <a:tc>
                  <a:txBody>
                    <a:bodyPr/>
                    <a:lstStyle/>
                    <a:p>
                      <a:pPr marR="149225" algn="r">
                        <a:lnSpc>
                          <a:spcPct val="100000"/>
                        </a:lnSpc>
                        <a:spcBef>
                          <a:spcPts val="5"/>
                        </a:spcBef>
                      </a:pPr>
                      <a:r>
                        <a:rPr sz="750" dirty="0">
                          <a:solidFill>
                            <a:srgbClr val="164325"/>
                          </a:solidFill>
                          <a:latin typeface="宋体"/>
                          <a:cs typeface="宋体"/>
                        </a:rPr>
                        <a:t>载</a:t>
                      </a:r>
                      <a:endParaRPr sz="750">
                        <a:latin typeface="宋体"/>
                        <a:cs typeface="宋体"/>
                      </a:endParaRPr>
                    </a:p>
                  </a:txBody>
                  <a:tcPr marL="0" marR="0" marT="0" marB="0"/>
                </a:tc>
                <a:tc>
                  <a:txBody>
                    <a:bodyPr/>
                    <a:lstStyle/>
                    <a:p>
                      <a:pPr marL="11430" algn="ctr">
                        <a:lnSpc>
                          <a:spcPct val="100000"/>
                        </a:lnSpc>
                        <a:spcBef>
                          <a:spcPts val="5"/>
                        </a:spcBef>
                      </a:pPr>
                      <a:r>
                        <a:rPr sz="750" spc="220" dirty="0">
                          <a:solidFill>
                            <a:srgbClr val="164325"/>
                          </a:solidFill>
                          <a:latin typeface="宋体"/>
                          <a:cs typeface="宋体"/>
                        </a:rPr>
                        <a:t>通</a:t>
                      </a:r>
                      <a:endParaRPr sz="750">
                        <a:latin typeface="宋体"/>
                        <a:cs typeface="宋体"/>
                      </a:endParaRPr>
                    </a:p>
                  </a:txBody>
                  <a:tcPr marL="0" marR="0" marT="0" marB="0"/>
                </a:tc>
                <a:tc>
                  <a:txBody>
                    <a:bodyPr/>
                    <a:lstStyle/>
                    <a:p>
                      <a:pPr marL="145415">
                        <a:lnSpc>
                          <a:spcPts val="880"/>
                        </a:lnSpc>
                      </a:pPr>
                      <a:r>
                        <a:rPr sz="750" spc="220" dirty="0">
                          <a:solidFill>
                            <a:srgbClr val="164325"/>
                          </a:solidFill>
                          <a:latin typeface="宋体"/>
                          <a:cs typeface="宋体"/>
                        </a:rPr>
                        <a:t>刺</a:t>
                      </a:r>
                      <a:endParaRPr sz="750">
                        <a:latin typeface="宋体"/>
                        <a:cs typeface="宋体"/>
                      </a:endParaRPr>
                    </a:p>
                  </a:txBody>
                  <a:tcPr marL="0" marR="0" marT="0" marB="0"/>
                </a:tc>
              </a:tr>
              <a:tr h="220687">
                <a:tc>
                  <a:txBody>
                    <a:bodyPr/>
                    <a:lstStyle/>
                    <a:p>
                      <a:pPr marR="149225" algn="r">
                        <a:lnSpc>
                          <a:spcPts val="1205"/>
                        </a:lnSpc>
                        <a:tabLst>
                          <a:tab pos="1081405" algn="l"/>
                        </a:tabLst>
                      </a:pPr>
                      <a:r>
                        <a:rPr sz="1150" dirty="0">
                          <a:solidFill>
                            <a:srgbClr val="164325"/>
                          </a:solidFill>
                          <a:latin typeface="宋体"/>
                          <a:cs typeface="宋体"/>
                        </a:rPr>
                        <a:t>反馈	</a:t>
                      </a:r>
                      <a:r>
                        <a:rPr sz="1125" baseline="11111" dirty="0">
                          <a:solidFill>
                            <a:srgbClr val="164325"/>
                          </a:solidFill>
                          <a:latin typeface="宋体"/>
                          <a:cs typeface="宋体"/>
                        </a:rPr>
                        <a:t>体</a:t>
                      </a:r>
                      <a:endParaRPr sz="1125" baseline="11111">
                        <a:latin typeface="宋体"/>
                        <a:cs typeface="宋体"/>
                      </a:endParaRPr>
                    </a:p>
                  </a:txBody>
                  <a:tcPr marL="0" marR="0" marT="0" marB="0"/>
                </a:tc>
                <a:tc>
                  <a:txBody>
                    <a:bodyPr/>
                    <a:lstStyle/>
                    <a:p>
                      <a:pPr marL="11430" algn="ctr">
                        <a:lnSpc>
                          <a:spcPct val="100000"/>
                        </a:lnSpc>
                        <a:spcBef>
                          <a:spcPts val="90"/>
                        </a:spcBef>
                      </a:pPr>
                      <a:r>
                        <a:rPr sz="750" spc="220" dirty="0">
                          <a:solidFill>
                            <a:srgbClr val="164325"/>
                          </a:solidFill>
                          <a:latin typeface="宋体"/>
                          <a:cs typeface="宋体"/>
                        </a:rPr>
                        <a:t>道</a:t>
                      </a:r>
                      <a:endParaRPr sz="750">
                        <a:latin typeface="宋体"/>
                        <a:cs typeface="宋体"/>
                      </a:endParaRPr>
                    </a:p>
                  </a:txBody>
                  <a:tcPr marL="0" marR="0" marT="0" marB="0"/>
                </a:tc>
                <a:tc>
                  <a:txBody>
                    <a:bodyPr/>
                    <a:lstStyle/>
                    <a:p>
                      <a:pPr marL="145415">
                        <a:lnSpc>
                          <a:spcPts val="1305"/>
                        </a:lnSpc>
                        <a:tabLst>
                          <a:tab pos="567690" algn="l"/>
                        </a:tabLst>
                      </a:pPr>
                      <a:r>
                        <a:rPr sz="1125" spc="330" baseline="18518" dirty="0">
                          <a:solidFill>
                            <a:srgbClr val="164325"/>
                          </a:solidFill>
                          <a:latin typeface="宋体"/>
                          <a:cs typeface="宋体"/>
                        </a:rPr>
                        <a:t>激	</a:t>
                      </a:r>
                      <a:r>
                        <a:rPr sz="1150" spc="305" dirty="0">
                          <a:solidFill>
                            <a:srgbClr val="164325"/>
                          </a:solidFill>
                          <a:latin typeface="宋体"/>
                          <a:cs typeface="宋体"/>
                        </a:rPr>
                        <a:t>动作响应</a:t>
                      </a:r>
                      <a:endParaRPr sz="1150">
                        <a:latin typeface="宋体"/>
                        <a:cs typeface="宋体"/>
                      </a:endParaRPr>
                    </a:p>
                  </a:txBody>
                  <a:tcPr marL="0" marR="0" marT="0" marB="0"/>
                </a:tc>
              </a:tr>
            </a:tbl>
          </a:graphicData>
        </a:graphic>
      </p:graphicFrame>
      <p:sp>
        <p:nvSpPr>
          <p:cNvPr id="106" name="object 106"/>
          <p:cNvSpPr/>
          <p:nvPr/>
        </p:nvSpPr>
        <p:spPr>
          <a:xfrm>
            <a:off x="6386702" y="3651595"/>
            <a:ext cx="66675" cy="52705"/>
          </a:xfrm>
          <a:custGeom>
            <a:avLst/>
            <a:gdLst/>
            <a:ahLst/>
            <a:cxnLst/>
            <a:rect l="l" t="t" r="r" b="b"/>
            <a:pathLst>
              <a:path w="66675" h="52704">
                <a:moveTo>
                  <a:pt x="0" y="0"/>
                </a:moveTo>
                <a:lnTo>
                  <a:pt x="1078" y="52246"/>
                </a:lnTo>
                <a:lnTo>
                  <a:pt x="66110" y="25201"/>
                </a:lnTo>
                <a:lnTo>
                  <a:pt x="0" y="0"/>
                </a:lnTo>
                <a:close/>
              </a:path>
            </a:pathLst>
          </a:custGeom>
          <a:solidFill>
            <a:srgbClr val="000000"/>
          </a:solidFill>
        </p:spPr>
        <p:txBody>
          <a:bodyPr wrap="square" lIns="0" tIns="0" rIns="0" bIns="0" rtlCol="0"/>
          <a:lstStyle/>
          <a:p>
            <a:endParaRPr/>
          </a:p>
        </p:txBody>
      </p:sp>
      <p:sp>
        <p:nvSpPr>
          <p:cNvPr id="107" name="object 107"/>
          <p:cNvSpPr/>
          <p:nvPr/>
        </p:nvSpPr>
        <p:spPr>
          <a:xfrm>
            <a:off x="6386702" y="3651595"/>
            <a:ext cx="66675" cy="52705"/>
          </a:xfrm>
          <a:custGeom>
            <a:avLst/>
            <a:gdLst/>
            <a:ahLst/>
            <a:cxnLst/>
            <a:rect l="l" t="t" r="r" b="b"/>
            <a:pathLst>
              <a:path w="66675" h="52704">
                <a:moveTo>
                  <a:pt x="0" y="0"/>
                </a:moveTo>
                <a:lnTo>
                  <a:pt x="1078" y="52246"/>
                </a:lnTo>
                <a:lnTo>
                  <a:pt x="66110" y="25201"/>
                </a:lnTo>
                <a:lnTo>
                  <a:pt x="0" y="0"/>
                </a:lnTo>
              </a:path>
            </a:pathLst>
          </a:custGeom>
          <a:ln w="3237">
            <a:solidFill>
              <a:srgbClr val="000000"/>
            </a:solidFill>
          </a:ln>
        </p:spPr>
        <p:txBody>
          <a:bodyPr wrap="square" lIns="0" tIns="0" rIns="0" bIns="0" rtlCol="0"/>
          <a:lstStyle/>
          <a:p>
            <a:endParaRPr/>
          </a:p>
        </p:txBody>
      </p:sp>
      <p:sp>
        <p:nvSpPr>
          <p:cNvPr id="108" name="object 108"/>
          <p:cNvSpPr/>
          <p:nvPr/>
        </p:nvSpPr>
        <p:spPr>
          <a:xfrm>
            <a:off x="6222736" y="3677779"/>
            <a:ext cx="165100" cy="2540"/>
          </a:xfrm>
          <a:custGeom>
            <a:avLst/>
            <a:gdLst/>
            <a:ahLst/>
            <a:cxnLst/>
            <a:rect l="l" t="t" r="r" b="b"/>
            <a:pathLst>
              <a:path w="165100" h="2539">
                <a:moveTo>
                  <a:pt x="0" y="2335"/>
                </a:moveTo>
                <a:lnTo>
                  <a:pt x="164581" y="0"/>
                </a:lnTo>
              </a:path>
            </a:pathLst>
          </a:custGeom>
          <a:ln w="3175">
            <a:solidFill>
              <a:srgbClr val="000000"/>
            </a:solidFill>
          </a:ln>
        </p:spPr>
        <p:txBody>
          <a:bodyPr wrap="square" lIns="0" tIns="0" rIns="0" bIns="0" rtlCol="0"/>
          <a:lstStyle/>
          <a:p>
            <a:endParaRPr/>
          </a:p>
        </p:txBody>
      </p:sp>
      <p:sp>
        <p:nvSpPr>
          <p:cNvPr id="109" name="object 109"/>
          <p:cNvSpPr/>
          <p:nvPr/>
        </p:nvSpPr>
        <p:spPr>
          <a:xfrm>
            <a:off x="3832604" y="3307751"/>
            <a:ext cx="219075" cy="598805"/>
          </a:xfrm>
          <a:custGeom>
            <a:avLst/>
            <a:gdLst/>
            <a:ahLst/>
            <a:cxnLst/>
            <a:rect l="l" t="t" r="r" b="b"/>
            <a:pathLst>
              <a:path w="219075" h="598804">
                <a:moveTo>
                  <a:pt x="109258" y="598807"/>
                </a:moveTo>
                <a:lnTo>
                  <a:pt x="151750" y="591967"/>
                </a:lnTo>
                <a:lnTo>
                  <a:pt x="186483" y="573314"/>
                </a:lnTo>
                <a:lnTo>
                  <a:pt x="209919" y="545648"/>
                </a:lnTo>
                <a:lnTo>
                  <a:pt x="218517" y="511771"/>
                </a:lnTo>
                <a:lnTo>
                  <a:pt x="218517" y="87036"/>
                </a:lnTo>
                <a:lnTo>
                  <a:pt x="209919" y="53159"/>
                </a:lnTo>
                <a:lnTo>
                  <a:pt x="186483" y="25493"/>
                </a:lnTo>
                <a:lnTo>
                  <a:pt x="151750" y="6840"/>
                </a:lnTo>
                <a:lnTo>
                  <a:pt x="109258" y="0"/>
                </a:lnTo>
                <a:lnTo>
                  <a:pt x="66767" y="6840"/>
                </a:lnTo>
                <a:lnTo>
                  <a:pt x="32034" y="25493"/>
                </a:lnTo>
                <a:lnTo>
                  <a:pt x="8598" y="53159"/>
                </a:lnTo>
                <a:lnTo>
                  <a:pt x="0" y="87036"/>
                </a:lnTo>
                <a:lnTo>
                  <a:pt x="0" y="511771"/>
                </a:lnTo>
                <a:lnTo>
                  <a:pt x="8598" y="545648"/>
                </a:lnTo>
                <a:lnTo>
                  <a:pt x="32034" y="573314"/>
                </a:lnTo>
                <a:lnTo>
                  <a:pt x="66767" y="591967"/>
                </a:lnTo>
                <a:lnTo>
                  <a:pt x="109258" y="598807"/>
                </a:lnTo>
              </a:path>
            </a:pathLst>
          </a:custGeom>
          <a:ln w="3610">
            <a:solidFill>
              <a:srgbClr val="164325"/>
            </a:solidFill>
          </a:ln>
        </p:spPr>
        <p:txBody>
          <a:bodyPr wrap="square" lIns="0" tIns="0" rIns="0" bIns="0" rtlCol="0"/>
          <a:lstStyle/>
          <a:p>
            <a:endParaRPr/>
          </a:p>
        </p:txBody>
      </p:sp>
      <p:sp>
        <p:nvSpPr>
          <p:cNvPr id="110" name="object 110"/>
          <p:cNvSpPr txBox="1"/>
          <p:nvPr/>
        </p:nvSpPr>
        <p:spPr>
          <a:xfrm>
            <a:off x="3881545" y="3360551"/>
            <a:ext cx="149225" cy="480059"/>
          </a:xfrm>
          <a:prstGeom prst="rect">
            <a:avLst/>
          </a:prstGeom>
        </p:spPr>
        <p:txBody>
          <a:bodyPr vert="horz" wrap="square" lIns="0" tIns="0" rIns="0" bIns="0" rtlCol="0">
            <a:spAutoFit/>
          </a:bodyPr>
          <a:lstStyle/>
          <a:p>
            <a:pPr marL="12700" marR="5080" algn="just">
              <a:lnSpc>
                <a:spcPct val="103299"/>
              </a:lnSpc>
            </a:pPr>
            <a:r>
              <a:rPr sz="750" spc="150" dirty="0">
                <a:solidFill>
                  <a:srgbClr val="164325"/>
                </a:solidFill>
                <a:latin typeface="宋体"/>
                <a:cs typeface="宋体"/>
              </a:rPr>
              <a:t>信  息  组  织</a:t>
            </a:r>
            <a:endParaRPr sz="750">
              <a:latin typeface="宋体"/>
              <a:cs typeface="宋体"/>
            </a:endParaRPr>
          </a:p>
        </p:txBody>
      </p:sp>
      <p:sp>
        <p:nvSpPr>
          <p:cNvPr id="111" name="object 111"/>
          <p:cNvSpPr/>
          <p:nvPr/>
        </p:nvSpPr>
        <p:spPr>
          <a:xfrm>
            <a:off x="3765722" y="3583367"/>
            <a:ext cx="67310" cy="52705"/>
          </a:xfrm>
          <a:custGeom>
            <a:avLst/>
            <a:gdLst/>
            <a:ahLst/>
            <a:cxnLst/>
            <a:rect l="l" t="t" r="r" b="b"/>
            <a:pathLst>
              <a:path w="67310" h="52704">
                <a:moveTo>
                  <a:pt x="0" y="0"/>
                </a:moveTo>
                <a:lnTo>
                  <a:pt x="2927" y="52246"/>
                </a:lnTo>
                <a:lnTo>
                  <a:pt x="66880" y="23726"/>
                </a:lnTo>
                <a:lnTo>
                  <a:pt x="0" y="0"/>
                </a:lnTo>
                <a:close/>
              </a:path>
            </a:pathLst>
          </a:custGeom>
          <a:solidFill>
            <a:srgbClr val="000000"/>
          </a:solidFill>
        </p:spPr>
        <p:txBody>
          <a:bodyPr wrap="square" lIns="0" tIns="0" rIns="0" bIns="0" rtlCol="0"/>
          <a:lstStyle/>
          <a:p>
            <a:endParaRPr/>
          </a:p>
        </p:txBody>
      </p:sp>
      <p:sp>
        <p:nvSpPr>
          <p:cNvPr id="112" name="object 112"/>
          <p:cNvSpPr/>
          <p:nvPr/>
        </p:nvSpPr>
        <p:spPr>
          <a:xfrm>
            <a:off x="3765722" y="3583367"/>
            <a:ext cx="67310" cy="52705"/>
          </a:xfrm>
          <a:custGeom>
            <a:avLst/>
            <a:gdLst/>
            <a:ahLst/>
            <a:cxnLst/>
            <a:rect l="l" t="t" r="r" b="b"/>
            <a:pathLst>
              <a:path w="67310" h="52704">
                <a:moveTo>
                  <a:pt x="0" y="0"/>
                </a:moveTo>
                <a:lnTo>
                  <a:pt x="2927" y="52246"/>
                </a:lnTo>
                <a:lnTo>
                  <a:pt x="66880" y="23726"/>
                </a:lnTo>
                <a:lnTo>
                  <a:pt x="0" y="0"/>
                </a:lnTo>
              </a:path>
            </a:pathLst>
          </a:custGeom>
          <a:ln w="3233">
            <a:solidFill>
              <a:srgbClr val="000000"/>
            </a:solidFill>
          </a:ln>
        </p:spPr>
        <p:txBody>
          <a:bodyPr wrap="square" lIns="0" tIns="0" rIns="0" bIns="0" rtlCol="0"/>
          <a:lstStyle/>
          <a:p>
            <a:endParaRPr/>
          </a:p>
        </p:txBody>
      </p:sp>
      <p:sp>
        <p:nvSpPr>
          <p:cNvPr id="113" name="object 113"/>
          <p:cNvSpPr/>
          <p:nvPr/>
        </p:nvSpPr>
        <p:spPr>
          <a:xfrm>
            <a:off x="3650300" y="3609429"/>
            <a:ext cx="116839" cy="4445"/>
          </a:xfrm>
          <a:custGeom>
            <a:avLst/>
            <a:gdLst/>
            <a:ahLst/>
            <a:cxnLst/>
            <a:rect l="l" t="t" r="r" b="b"/>
            <a:pathLst>
              <a:path w="116839" h="4445">
                <a:moveTo>
                  <a:pt x="0" y="4179"/>
                </a:moveTo>
                <a:lnTo>
                  <a:pt x="116809" y="0"/>
                </a:lnTo>
              </a:path>
            </a:pathLst>
          </a:custGeom>
          <a:ln w="3175">
            <a:solidFill>
              <a:srgbClr val="000000"/>
            </a:solidFill>
          </a:ln>
        </p:spPr>
        <p:txBody>
          <a:bodyPr wrap="square" lIns="0" tIns="0" rIns="0" bIns="0" rtlCol="0"/>
          <a:lstStyle/>
          <a:p>
            <a:endParaRPr/>
          </a:p>
        </p:txBody>
      </p:sp>
      <p:sp>
        <p:nvSpPr>
          <p:cNvPr id="114" name="object 114"/>
          <p:cNvSpPr/>
          <p:nvPr/>
        </p:nvSpPr>
        <p:spPr>
          <a:xfrm>
            <a:off x="8816748" y="3327297"/>
            <a:ext cx="229235" cy="598805"/>
          </a:xfrm>
          <a:custGeom>
            <a:avLst/>
            <a:gdLst/>
            <a:ahLst/>
            <a:cxnLst/>
            <a:rect l="l" t="t" r="r" b="b"/>
            <a:pathLst>
              <a:path w="229234" h="598804">
                <a:moveTo>
                  <a:pt x="114344" y="598807"/>
                </a:moveTo>
                <a:lnTo>
                  <a:pt x="158865" y="591643"/>
                </a:lnTo>
                <a:lnTo>
                  <a:pt x="195209" y="572100"/>
                </a:lnTo>
                <a:lnTo>
                  <a:pt x="219707" y="543107"/>
                </a:lnTo>
                <a:lnTo>
                  <a:pt x="228688" y="507591"/>
                </a:lnTo>
                <a:lnTo>
                  <a:pt x="228688" y="91216"/>
                </a:lnTo>
                <a:lnTo>
                  <a:pt x="219707" y="55700"/>
                </a:lnTo>
                <a:lnTo>
                  <a:pt x="195209" y="26707"/>
                </a:lnTo>
                <a:lnTo>
                  <a:pt x="158865" y="7164"/>
                </a:lnTo>
                <a:lnTo>
                  <a:pt x="114344" y="0"/>
                </a:lnTo>
                <a:lnTo>
                  <a:pt x="69822" y="7164"/>
                </a:lnTo>
                <a:lnTo>
                  <a:pt x="33478" y="26707"/>
                </a:lnTo>
                <a:lnTo>
                  <a:pt x="8981" y="55700"/>
                </a:lnTo>
                <a:lnTo>
                  <a:pt x="0" y="91216"/>
                </a:lnTo>
                <a:lnTo>
                  <a:pt x="0" y="507591"/>
                </a:lnTo>
                <a:lnTo>
                  <a:pt x="8981" y="543107"/>
                </a:lnTo>
                <a:lnTo>
                  <a:pt x="33478" y="572100"/>
                </a:lnTo>
                <a:lnTo>
                  <a:pt x="69822" y="591643"/>
                </a:lnTo>
                <a:lnTo>
                  <a:pt x="114344" y="598807"/>
                </a:lnTo>
              </a:path>
            </a:pathLst>
          </a:custGeom>
          <a:ln w="3603">
            <a:solidFill>
              <a:srgbClr val="164325"/>
            </a:solidFill>
          </a:ln>
        </p:spPr>
        <p:txBody>
          <a:bodyPr wrap="square" lIns="0" tIns="0" rIns="0" bIns="0" rtlCol="0"/>
          <a:lstStyle/>
          <a:p>
            <a:endParaRPr/>
          </a:p>
        </p:txBody>
      </p:sp>
      <p:sp>
        <p:nvSpPr>
          <p:cNvPr id="115" name="object 115"/>
          <p:cNvSpPr txBox="1"/>
          <p:nvPr/>
        </p:nvSpPr>
        <p:spPr>
          <a:xfrm>
            <a:off x="8865689" y="3380221"/>
            <a:ext cx="149225" cy="480059"/>
          </a:xfrm>
          <a:prstGeom prst="rect">
            <a:avLst/>
          </a:prstGeom>
        </p:spPr>
        <p:txBody>
          <a:bodyPr vert="horz" wrap="square" lIns="0" tIns="0" rIns="0" bIns="0" rtlCol="0">
            <a:spAutoFit/>
          </a:bodyPr>
          <a:lstStyle/>
          <a:p>
            <a:pPr marL="12700" marR="5080" algn="just">
              <a:lnSpc>
                <a:spcPct val="103299"/>
              </a:lnSpc>
            </a:pPr>
            <a:r>
              <a:rPr sz="750" spc="150" dirty="0">
                <a:solidFill>
                  <a:srgbClr val="164325"/>
                </a:solidFill>
                <a:latin typeface="宋体"/>
                <a:cs typeface="宋体"/>
              </a:rPr>
              <a:t>信  息  处  置</a:t>
            </a:r>
            <a:endParaRPr sz="750">
              <a:latin typeface="宋体"/>
              <a:cs typeface="宋体"/>
            </a:endParaRPr>
          </a:p>
        </p:txBody>
      </p:sp>
      <p:sp>
        <p:nvSpPr>
          <p:cNvPr id="116" name="object 116"/>
          <p:cNvSpPr/>
          <p:nvPr/>
        </p:nvSpPr>
        <p:spPr>
          <a:xfrm>
            <a:off x="8751253" y="3600578"/>
            <a:ext cx="66040" cy="52705"/>
          </a:xfrm>
          <a:custGeom>
            <a:avLst/>
            <a:gdLst/>
            <a:ahLst/>
            <a:cxnLst/>
            <a:rect l="l" t="t" r="r" b="b"/>
            <a:pathLst>
              <a:path w="66040" h="52704">
                <a:moveTo>
                  <a:pt x="0" y="0"/>
                </a:moveTo>
                <a:lnTo>
                  <a:pt x="0" y="52246"/>
                </a:lnTo>
                <a:lnTo>
                  <a:pt x="65493" y="26184"/>
                </a:lnTo>
                <a:lnTo>
                  <a:pt x="0" y="0"/>
                </a:lnTo>
                <a:close/>
              </a:path>
            </a:pathLst>
          </a:custGeom>
          <a:solidFill>
            <a:srgbClr val="000000"/>
          </a:solidFill>
        </p:spPr>
        <p:txBody>
          <a:bodyPr wrap="square" lIns="0" tIns="0" rIns="0" bIns="0" rtlCol="0"/>
          <a:lstStyle/>
          <a:p>
            <a:endParaRPr/>
          </a:p>
        </p:txBody>
      </p:sp>
      <p:sp>
        <p:nvSpPr>
          <p:cNvPr id="117" name="object 117"/>
          <p:cNvSpPr/>
          <p:nvPr/>
        </p:nvSpPr>
        <p:spPr>
          <a:xfrm>
            <a:off x="8751253" y="3600578"/>
            <a:ext cx="66040" cy="52705"/>
          </a:xfrm>
          <a:custGeom>
            <a:avLst/>
            <a:gdLst/>
            <a:ahLst/>
            <a:cxnLst/>
            <a:rect l="l" t="t" r="r" b="b"/>
            <a:pathLst>
              <a:path w="66040" h="52704">
                <a:moveTo>
                  <a:pt x="0" y="0"/>
                </a:moveTo>
                <a:lnTo>
                  <a:pt x="0" y="52246"/>
                </a:lnTo>
                <a:lnTo>
                  <a:pt x="65493" y="26184"/>
                </a:lnTo>
                <a:lnTo>
                  <a:pt x="0" y="0"/>
                </a:lnTo>
              </a:path>
            </a:pathLst>
          </a:custGeom>
          <a:ln w="3241">
            <a:solidFill>
              <a:srgbClr val="000000"/>
            </a:solidFill>
          </a:ln>
        </p:spPr>
        <p:txBody>
          <a:bodyPr wrap="square" lIns="0" tIns="0" rIns="0" bIns="0" rtlCol="0"/>
          <a:lstStyle/>
          <a:p>
            <a:endParaRPr/>
          </a:p>
        </p:txBody>
      </p:sp>
      <p:sp>
        <p:nvSpPr>
          <p:cNvPr id="118" name="object 118"/>
          <p:cNvSpPr txBox="1"/>
          <p:nvPr/>
        </p:nvSpPr>
        <p:spPr>
          <a:xfrm>
            <a:off x="4610605" y="3120395"/>
            <a:ext cx="395605" cy="179705"/>
          </a:xfrm>
          <a:prstGeom prst="rect">
            <a:avLst/>
          </a:prstGeom>
        </p:spPr>
        <p:txBody>
          <a:bodyPr vert="horz" wrap="square" lIns="0" tIns="0" rIns="0" bIns="0" rtlCol="0">
            <a:spAutoFit/>
          </a:bodyPr>
          <a:lstStyle/>
          <a:p>
            <a:pPr marL="12700"/>
            <a:r>
              <a:rPr sz="1150" spc="305" dirty="0">
                <a:solidFill>
                  <a:srgbClr val="164325"/>
                </a:solidFill>
                <a:latin typeface="宋体"/>
                <a:cs typeface="宋体"/>
              </a:rPr>
              <a:t>传播</a:t>
            </a:r>
            <a:endParaRPr sz="1150">
              <a:latin typeface="宋体"/>
              <a:cs typeface="宋体"/>
            </a:endParaRPr>
          </a:p>
        </p:txBody>
      </p:sp>
      <p:sp>
        <p:nvSpPr>
          <p:cNvPr id="120" name="object 120"/>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21" name="object 121"/>
          <p:cNvSpPr txBox="1"/>
          <p:nvPr/>
        </p:nvSpPr>
        <p:spPr>
          <a:xfrm>
            <a:off x="1998371" y="6359529"/>
            <a:ext cx="792289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来源：高开欣</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王秉</a:t>
            </a:r>
            <a:r>
              <a:rPr sz="1400" spc="-5" dirty="0">
                <a:solidFill>
                  <a:srgbClr val="006FC0"/>
                </a:solidFill>
                <a:latin typeface="Calibri"/>
                <a:cs typeface="Calibri"/>
              </a:rPr>
              <a:t>.</a:t>
            </a:r>
            <a:r>
              <a:rPr sz="1400" spc="-5" dirty="0">
                <a:solidFill>
                  <a:srgbClr val="006FC0"/>
                </a:solidFill>
                <a:latin typeface="宋体"/>
                <a:cs typeface="宋体"/>
              </a:rPr>
              <a:t>基于信息传播的安全教育通用模型构建研究</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 2017,</a:t>
            </a:r>
            <a:r>
              <a:rPr sz="1400" spc="135" dirty="0">
                <a:solidFill>
                  <a:srgbClr val="006FC0"/>
                </a:solidFill>
                <a:latin typeface="Calibri"/>
                <a:cs typeface="Calibri"/>
              </a:rPr>
              <a:t> </a:t>
            </a:r>
            <a:r>
              <a:rPr sz="1400" spc="-5" dirty="0">
                <a:solidFill>
                  <a:srgbClr val="006FC0"/>
                </a:solidFill>
                <a:latin typeface="Calibri"/>
                <a:cs typeface="Calibri"/>
              </a:rPr>
              <a:t>36(12):132-137.</a:t>
            </a:r>
            <a:endParaRPr sz="1400">
              <a:latin typeface="Calibri"/>
              <a:cs typeface="Calibri"/>
            </a:endParaRPr>
          </a:p>
        </p:txBody>
      </p:sp>
      <p:sp>
        <p:nvSpPr>
          <p:cNvPr id="122" name="文本框 1"/>
          <p:cNvSpPr txBox="1">
            <a:spLocks noChangeArrowheads="1"/>
          </p:cNvSpPr>
          <p:nvPr/>
        </p:nvSpPr>
        <p:spPr bwMode="auto">
          <a:xfrm>
            <a:off x="758415" y="300084"/>
            <a:ext cx="4230645"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安全教育的</a:t>
            </a:r>
            <a:r>
              <a:rPr lang="en-US" altLang="zh-CN" sz="2900" b="1" dirty="0">
                <a:solidFill>
                  <a:srgbClr val="595959"/>
                </a:solidFill>
                <a:latin typeface="微软雅黑" panose="020B0503020204020204" pitchFamily="34" charset="-122"/>
                <a:ea typeface="微软雅黑" panose="020B0503020204020204" pitchFamily="34" charset="-122"/>
              </a:rPr>
              <a:t>DIA</a:t>
            </a:r>
            <a:r>
              <a:rPr lang="zh-CN" altLang="en-US" sz="2900" b="1" dirty="0">
                <a:solidFill>
                  <a:srgbClr val="595959"/>
                </a:solidFill>
                <a:latin typeface="微软雅黑" panose="020B0503020204020204" pitchFamily="34" charset="-122"/>
                <a:ea typeface="微软雅黑" panose="020B0503020204020204" pitchFamily="34" charset="-122"/>
              </a:rPr>
              <a:t>通用模型</a:t>
            </a:r>
          </a:p>
        </p:txBody>
      </p:sp>
    </p:spTree>
    <p:extLst>
      <p:ext uri="{BB962C8B-B14F-4D97-AF65-F5344CB8AC3E}">
        <p14:creationId xmlns:p14="http://schemas.microsoft.com/office/powerpoint/2010/main" val="15528853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168275"/>
            <a:ext cx="6819900" cy="615950"/>
          </a:xfrm>
          <a:prstGeom prst="rect">
            <a:avLst/>
          </a:prstGeom>
        </p:spPr>
        <p:txBody>
          <a:bodyPr vert="horz" wrap="square" lIns="0" tIns="0" rIns="0" bIns="0" rtlCol="0" anchor="ctr">
            <a:spAutoFit/>
          </a:bodyPr>
          <a:lstStyle/>
          <a:p>
            <a:pPr marL="3204210" marR="5080" indent="-3192145">
              <a:lnSpc>
                <a:spcPct val="100000"/>
              </a:lnSpc>
            </a:pPr>
            <a:r>
              <a:rPr sz="2000" spc="-10" dirty="0"/>
              <a:t>基于角色扮演的</a:t>
            </a:r>
            <a:r>
              <a:rPr sz="2000" spc="-10" dirty="0">
                <a:latin typeface="Calibri"/>
                <a:cs typeface="Calibri"/>
              </a:rPr>
              <a:t>TTAE</a:t>
            </a:r>
            <a:r>
              <a:rPr sz="2000" spc="-10" dirty="0"/>
              <a:t>（</a:t>
            </a:r>
            <a:r>
              <a:rPr sz="2000" spc="-10" dirty="0">
                <a:latin typeface="Calibri"/>
                <a:cs typeface="Calibri"/>
              </a:rPr>
              <a:t>Trainer-Trainee-Assessor-Environment</a:t>
            </a:r>
            <a:r>
              <a:rPr sz="2000" spc="-10" dirty="0"/>
              <a:t>）</a:t>
            </a:r>
            <a:r>
              <a:rPr sz="2000" spc="-665" dirty="0"/>
              <a:t> </a:t>
            </a:r>
            <a:r>
              <a:rPr sz="2000" spc="5" dirty="0"/>
              <a:t>安全教育  信息认知模型</a:t>
            </a:r>
            <a:endParaRPr sz="2000" dirty="0">
              <a:latin typeface="Calibri"/>
              <a:cs typeface="Calibri"/>
            </a:endParaRPr>
          </a:p>
        </p:txBody>
      </p:sp>
      <p:sp>
        <p:nvSpPr>
          <p:cNvPr id="3" name="object 3"/>
          <p:cNvSpPr/>
          <p:nvPr/>
        </p:nvSpPr>
        <p:spPr>
          <a:xfrm>
            <a:off x="2486202" y="980681"/>
            <a:ext cx="6994144" cy="5292344"/>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998371" y="6339717"/>
            <a:ext cx="819975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来源：黄知恩</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李明</a:t>
            </a:r>
            <a:r>
              <a:rPr sz="1400" spc="-5" dirty="0">
                <a:solidFill>
                  <a:srgbClr val="006FC0"/>
                </a:solidFill>
                <a:latin typeface="Calibri"/>
                <a:cs typeface="Calibri"/>
              </a:rPr>
              <a:t>.</a:t>
            </a:r>
            <a:r>
              <a:rPr sz="1400" spc="-5" dirty="0">
                <a:solidFill>
                  <a:srgbClr val="006FC0"/>
                </a:solidFill>
                <a:latin typeface="宋体"/>
                <a:cs typeface="宋体"/>
              </a:rPr>
              <a:t>基于角色扮演的</a:t>
            </a:r>
            <a:r>
              <a:rPr sz="1400" spc="-5" dirty="0">
                <a:solidFill>
                  <a:srgbClr val="006FC0"/>
                </a:solidFill>
                <a:latin typeface="Calibri"/>
                <a:cs typeface="Calibri"/>
              </a:rPr>
              <a:t>TTAE</a:t>
            </a:r>
            <a:r>
              <a:rPr sz="1400" spc="-5" dirty="0">
                <a:solidFill>
                  <a:srgbClr val="006FC0"/>
                </a:solidFill>
                <a:latin typeface="宋体"/>
                <a:cs typeface="宋体"/>
              </a:rPr>
              <a:t>安全教育模式研究</a:t>
            </a:r>
            <a:r>
              <a:rPr sz="1400" spc="-5" dirty="0">
                <a:solidFill>
                  <a:srgbClr val="006FC0"/>
                </a:solidFill>
                <a:latin typeface="Calibri"/>
                <a:cs typeface="Calibri"/>
              </a:rPr>
              <a:t>[J].</a:t>
            </a:r>
            <a:r>
              <a:rPr sz="1400" spc="-5" dirty="0">
                <a:solidFill>
                  <a:srgbClr val="006FC0"/>
                </a:solidFill>
                <a:latin typeface="宋体"/>
                <a:cs typeface="宋体"/>
              </a:rPr>
              <a:t>中国安全科学学报</a:t>
            </a:r>
            <a:r>
              <a:rPr sz="1400" spc="-5" dirty="0">
                <a:solidFill>
                  <a:srgbClr val="006FC0"/>
                </a:solidFill>
                <a:latin typeface="Calibri"/>
                <a:cs typeface="Calibri"/>
              </a:rPr>
              <a:t>,2018,28(12):116-121.</a:t>
            </a:r>
            <a:endParaRPr sz="1400">
              <a:latin typeface="Calibri"/>
              <a:cs typeface="Calibri"/>
            </a:endParaRPr>
          </a:p>
        </p:txBody>
      </p:sp>
    </p:spTree>
    <p:extLst>
      <p:ext uri="{BB962C8B-B14F-4D97-AF65-F5344CB8AC3E}">
        <p14:creationId xmlns:p14="http://schemas.microsoft.com/office/powerpoint/2010/main" val="32812644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657921" y="1774698"/>
            <a:ext cx="8686546" cy="3382518"/>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736853" y="5626405"/>
            <a:ext cx="7884159"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来源：黄玺</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安全态度的转变过程及方法研究</a:t>
            </a:r>
            <a:r>
              <a:rPr sz="1600" spc="-5" dirty="0">
                <a:solidFill>
                  <a:srgbClr val="006FC0"/>
                </a:solidFill>
                <a:latin typeface="Calibri"/>
                <a:cs typeface="Calibri"/>
              </a:rPr>
              <a:t>[J].</a:t>
            </a:r>
            <a:r>
              <a:rPr sz="1600" spc="-5" dirty="0">
                <a:solidFill>
                  <a:srgbClr val="006FC0"/>
                </a:solidFill>
                <a:latin typeface="宋体"/>
                <a:cs typeface="宋体"/>
              </a:rPr>
              <a:t>中国安全科学学报</a:t>
            </a:r>
            <a:r>
              <a:rPr sz="1600" spc="-5" dirty="0">
                <a:solidFill>
                  <a:srgbClr val="006FC0"/>
                </a:solidFill>
                <a:latin typeface="Calibri"/>
                <a:cs typeface="Calibri"/>
              </a:rPr>
              <a:t>,2018,28(06):55-60.</a:t>
            </a:r>
            <a:endParaRPr sz="1600">
              <a:latin typeface="Calibri"/>
              <a:cs typeface="Calibri"/>
            </a:endParaRPr>
          </a:p>
        </p:txBody>
      </p:sp>
      <p:sp>
        <p:nvSpPr>
          <p:cNvPr id="5" name="object 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7" name="文本框 1"/>
          <p:cNvSpPr txBox="1">
            <a:spLocks noChangeArrowheads="1"/>
          </p:cNvSpPr>
          <p:nvPr/>
        </p:nvSpPr>
        <p:spPr bwMode="auto">
          <a:xfrm>
            <a:off x="758415" y="300084"/>
            <a:ext cx="390363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安全态度形成机制模型</a:t>
            </a:r>
          </a:p>
        </p:txBody>
      </p:sp>
    </p:spTree>
    <p:extLst>
      <p:ext uri="{BB962C8B-B14F-4D97-AF65-F5344CB8AC3E}">
        <p14:creationId xmlns:p14="http://schemas.microsoft.com/office/powerpoint/2010/main" val="26862277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991537" y="1052742"/>
            <a:ext cx="7180960" cy="485851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8616316" y="3789046"/>
            <a:ext cx="360045" cy="360045"/>
          </a:xfrm>
          <a:custGeom>
            <a:avLst/>
            <a:gdLst/>
            <a:ahLst/>
            <a:cxnLst/>
            <a:rect l="l" t="t" r="r" b="b"/>
            <a:pathLst>
              <a:path w="360045" h="360045">
                <a:moveTo>
                  <a:pt x="179958" y="0"/>
                </a:moveTo>
                <a:lnTo>
                  <a:pt x="179958" y="90042"/>
                </a:lnTo>
                <a:lnTo>
                  <a:pt x="0" y="90042"/>
                </a:lnTo>
                <a:lnTo>
                  <a:pt x="0" y="270001"/>
                </a:lnTo>
                <a:lnTo>
                  <a:pt x="179958" y="270001"/>
                </a:lnTo>
                <a:lnTo>
                  <a:pt x="179958" y="360044"/>
                </a:lnTo>
                <a:lnTo>
                  <a:pt x="360044" y="179958"/>
                </a:lnTo>
                <a:lnTo>
                  <a:pt x="179958" y="0"/>
                </a:lnTo>
                <a:close/>
              </a:path>
            </a:pathLst>
          </a:custGeom>
          <a:solidFill>
            <a:srgbClr val="4F81BC"/>
          </a:solidFill>
        </p:spPr>
        <p:txBody>
          <a:bodyPr wrap="square" lIns="0" tIns="0" rIns="0" bIns="0" rtlCol="0"/>
          <a:lstStyle/>
          <a:p>
            <a:endParaRPr/>
          </a:p>
        </p:txBody>
      </p:sp>
      <p:sp>
        <p:nvSpPr>
          <p:cNvPr id="5" name="object 5"/>
          <p:cNvSpPr/>
          <p:nvPr/>
        </p:nvSpPr>
        <p:spPr>
          <a:xfrm>
            <a:off x="8616316" y="3789046"/>
            <a:ext cx="360045" cy="360045"/>
          </a:xfrm>
          <a:custGeom>
            <a:avLst/>
            <a:gdLst/>
            <a:ahLst/>
            <a:cxnLst/>
            <a:rect l="l" t="t" r="r" b="b"/>
            <a:pathLst>
              <a:path w="360045" h="360045">
                <a:moveTo>
                  <a:pt x="0" y="90042"/>
                </a:moveTo>
                <a:lnTo>
                  <a:pt x="179958" y="90042"/>
                </a:lnTo>
                <a:lnTo>
                  <a:pt x="179958" y="0"/>
                </a:lnTo>
                <a:lnTo>
                  <a:pt x="360044" y="179958"/>
                </a:lnTo>
                <a:lnTo>
                  <a:pt x="179958" y="360044"/>
                </a:lnTo>
                <a:lnTo>
                  <a:pt x="179958" y="270001"/>
                </a:lnTo>
                <a:lnTo>
                  <a:pt x="0" y="270001"/>
                </a:lnTo>
                <a:lnTo>
                  <a:pt x="0" y="90042"/>
                </a:lnTo>
                <a:close/>
              </a:path>
            </a:pathLst>
          </a:custGeom>
          <a:ln w="25400">
            <a:solidFill>
              <a:srgbClr val="385D89"/>
            </a:solidFill>
          </a:ln>
        </p:spPr>
        <p:txBody>
          <a:bodyPr wrap="square" lIns="0" tIns="0" rIns="0" bIns="0" rtlCol="0"/>
          <a:lstStyle/>
          <a:p>
            <a:endParaRPr/>
          </a:p>
        </p:txBody>
      </p:sp>
      <p:sp>
        <p:nvSpPr>
          <p:cNvPr id="6" name="object 6"/>
          <p:cNvSpPr/>
          <p:nvPr/>
        </p:nvSpPr>
        <p:spPr>
          <a:xfrm>
            <a:off x="8976359" y="3481960"/>
            <a:ext cx="1440180" cy="883285"/>
          </a:xfrm>
          <a:custGeom>
            <a:avLst/>
            <a:gdLst/>
            <a:ahLst/>
            <a:cxnLst/>
            <a:rect l="l" t="t" r="r" b="b"/>
            <a:pathLst>
              <a:path w="1440179" h="883285">
                <a:moveTo>
                  <a:pt x="0" y="441578"/>
                </a:moveTo>
                <a:lnTo>
                  <a:pt x="9422" y="369961"/>
                </a:lnTo>
                <a:lnTo>
                  <a:pt x="36704" y="302020"/>
                </a:lnTo>
                <a:lnTo>
                  <a:pt x="80362" y="238664"/>
                </a:lnTo>
                <a:lnTo>
                  <a:pt x="107869" y="208990"/>
                </a:lnTo>
                <a:lnTo>
                  <a:pt x="138915" y="180804"/>
                </a:lnTo>
                <a:lnTo>
                  <a:pt x="173315" y="154219"/>
                </a:lnTo>
                <a:lnTo>
                  <a:pt x="210883" y="129349"/>
                </a:lnTo>
                <a:lnTo>
                  <a:pt x="251434" y="106308"/>
                </a:lnTo>
                <a:lnTo>
                  <a:pt x="294784" y="85209"/>
                </a:lnTo>
                <a:lnTo>
                  <a:pt x="340746" y="66167"/>
                </a:lnTo>
                <a:lnTo>
                  <a:pt x="389136" y="49295"/>
                </a:lnTo>
                <a:lnTo>
                  <a:pt x="439769" y="34706"/>
                </a:lnTo>
                <a:lnTo>
                  <a:pt x="492459" y="22515"/>
                </a:lnTo>
                <a:lnTo>
                  <a:pt x="547021" y="12835"/>
                </a:lnTo>
                <a:lnTo>
                  <a:pt x="603270" y="5780"/>
                </a:lnTo>
                <a:lnTo>
                  <a:pt x="661022" y="1464"/>
                </a:lnTo>
                <a:lnTo>
                  <a:pt x="720090" y="0"/>
                </a:lnTo>
                <a:lnTo>
                  <a:pt x="779140" y="1464"/>
                </a:lnTo>
                <a:lnTo>
                  <a:pt x="836878" y="5780"/>
                </a:lnTo>
                <a:lnTo>
                  <a:pt x="893117" y="12835"/>
                </a:lnTo>
                <a:lnTo>
                  <a:pt x="947671" y="22515"/>
                </a:lnTo>
                <a:lnTo>
                  <a:pt x="1000357" y="34706"/>
                </a:lnTo>
                <a:lnTo>
                  <a:pt x="1050987" y="49295"/>
                </a:lnTo>
                <a:lnTo>
                  <a:pt x="1099377" y="66167"/>
                </a:lnTo>
                <a:lnTo>
                  <a:pt x="1145340" y="85209"/>
                </a:lnTo>
                <a:lnTo>
                  <a:pt x="1188693" y="106308"/>
                </a:lnTo>
                <a:lnTo>
                  <a:pt x="1229248" y="129349"/>
                </a:lnTo>
                <a:lnTo>
                  <a:pt x="1266822" y="154219"/>
                </a:lnTo>
                <a:lnTo>
                  <a:pt x="1301227" y="180804"/>
                </a:lnTo>
                <a:lnTo>
                  <a:pt x="1332280" y="208990"/>
                </a:lnTo>
                <a:lnTo>
                  <a:pt x="1359793" y="238664"/>
                </a:lnTo>
                <a:lnTo>
                  <a:pt x="1383583" y="269712"/>
                </a:lnTo>
                <a:lnTo>
                  <a:pt x="1419248" y="335474"/>
                </a:lnTo>
                <a:lnTo>
                  <a:pt x="1437792" y="405367"/>
                </a:lnTo>
                <a:lnTo>
                  <a:pt x="1440180" y="441578"/>
                </a:lnTo>
                <a:lnTo>
                  <a:pt x="1437792" y="477790"/>
                </a:lnTo>
                <a:lnTo>
                  <a:pt x="1419248" y="547683"/>
                </a:lnTo>
                <a:lnTo>
                  <a:pt x="1383583" y="613445"/>
                </a:lnTo>
                <a:lnTo>
                  <a:pt x="1359793" y="644493"/>
                </a:lnTo>
                <a:lnTo>
                  <a:pt x="1332280" y="674167"/>
                </a:lnTo>
                <a:lnTo>
                  <a:pt x="1301227" y="702353"/>
                </a:lnTo>
                <a:lnTo>
                  <a:pt x="1266822" y="728938"/>
                </a:lnTo>
                <a:lnTo>
                  <a:pt x="1229248" y="753808"/>
                </a:lnTo>
                <a:lnTo>
                  <a:pt x="1188693" y="776849"/>
                </a:lnTo>
                <a:lnTo>
                  <a:pt x="1145340" y="797948"/>
                </a:lnTo>
                <a:lnTo>
                  <a:pt x="1099377" y="816990"/>
                </a:lnTo>
                <a:lnTo>
                  <a:pt x="1050987" y="833862"/>
                </a:lnTo>
                <a:lnTo>
                  <a:pt x="1000357" y="848451"/>
                </a:lnTo>
                <a:lnTo>
                  <a:pt x="947671" y="860642"/>
                </a:lnTo>
                <a:lnTo>
                  <a:pt x="893117" y="870322"/>
                </a:lnTo>
                <a:lnTo>
                  <a:pt x="836878" y="877377"/>
                </a:lnTo>
                <a:lnTo>
                  <a:pt x="779140" y="881693"/>
                </a:lnTo>
                <a:lnTo>
                  <a:pt x="720090" y="883157"/>
                </a:lnTo>
                <a:lnTo>
                  <a:pt x="661022" y="881693"/>
                </a:lnTo>
                <a:lnTo>
                  <a:pt x="603270" y="877377"/>
                </a:lnTo>
                <a:lnTo>
                  <a:pt x="547021" y="870322"/>
                </a:lnTo>
                <a:lnTo>
                  <a:pt x="492459" y="860642"/>
                </a:lnTo>
                <a:lnTo>
                  <a:pt x="439769" y="848451"/>
                </a:lnTo>
                <a:lnTo>
                  <a:pt x="389136" y="833862"/>
                </a:lnTo>
                <a:lnTo>
                  <a:pt x="340746" y="816990"/>
                </a:lnTo>
                <a:lnTo>
                  <a:pt x="294784" y="797948"/>
                </a:lnTo>
                <a:lnTo>
                  <a:pt x="251434" y="776849"/>
                </a:lnTo>
                <a:lnTo>
                  <a:pt x="210883" y="753808"/>
                </a:lnTo>
                <a:lnTo>
                  <a:pt x="173315" y="728938"/>
                </a:lnTo>
                <a:lnTo>
                  <a:pt x="138915" y="702353"/>
                </a:lnTo>
                <a:lnTo>
                  <a:pt x="107869" y="674167"/>
                </a:lnTo>
                <a:lnTo>
                  <a:pt x="80362" y="644493"/>
                </a:lnTo>
                <a:lnTo>
                  <a:pt x="56578" y="613445"/>
                </a:lnTo>
                <a:lnTo>
                  <a:pt x="20923" y="547683"/>
                </a:lnTo>
                <a:lnTo>
                  <a:pt x="2386" y="477790"/>
                </a:lnTo>
                <a:lnTo>
                  <a:pt x="0" y="441578"/>
                </a:lnTo>
                <a:close/>
              </a:path>
            </a:pathLst>
          </a:custGeom>
          <a:ln w="25400">
            <a:solidFill>
              <a:srgbClr val="385D89"/>
            </a:solidFill>
          </a:ln>
        </p:spPr>
        <p:txBody>
          <a:bodyPr wrap="square" lIns="0" tIns="0" rIns="0" bIns="0" rtlCol="0"/>
          <a:lstStyle/>
          <a:p>
            <a:endParaRPr/>
          </a:p>
        </p:txBody>
      </p:sp>
      <p:sp>
        <p:nvSpPr>
          <p:cNvPr id="7" name="object 7"/>
          <p:cNvSpPr txBox="1"/>
          <p:nvPr/>
        </p:nvSpPr>
        <p:spPr>
          <a:xfrm>
            <a:off x="9324593" y="3654044"/>
            <a:ext cx="793750" cy="561340"/>
          </a:xfrm>
          <a:prstGeom prst="rect">
            <a:avLst/>
          </a:prstGeom>
        </p:spPr>
        <p:txBody>
          <a:bodyPr vert="horz" wrap="square" lIns="0" tIns="0" rIns="0" bIns="0" rtlCol="0">
            <a:spAutoFit/>
          </a:bodyPr>
          <a:lstStyle/>
          <a:p>
            <a:pPr marL="12700" marR="5080">
              <a:lnSpc>
                <a:spcPts val="2240"/>
              </a:lnSpc>
            </a:pPr>
            <a:r>
              <a:rPr sz="2000" b="1" dirty="0">
                <a:solidFill>
                  <a:srgbClr val="FF0000"/>
                </a:solidFill>
                <a:latin typeface="宋体"/>
                <a:cs typeface="宋体"/>
              </a:rPr>
              <a:t>安全态  度转变</a:t>
            </a:r>
            <a:endParaRPr sz="2000">
              <a:latin typeface="宋体"/>
              <a:cs typeface="宋体"/>
            </a:endParaRPr>
          </a:p>
        </p:txBody>
      </p:sp>
      <p:sp>
        <p:nvSpPr>
          <p:cNvPr id="8" name="object 8"/>
          <p:cNvSpPr txBox="1"/>
          <p:nvPr/>
        </p:nvSpPr>
        <p:spPr>
          <a:xfrm>
            <a:off x="1952651" y="6224118"/>
            <a:ext cx="7883525"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来源：黄玺</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安全态度的转变过程及方法研究</a:t>
            </a:r>
            <a:r>
              <a:rPr sz="1600" spc="-5" dirty="0">
                <a:solidFill>
                  <a:srgbClr val="006FC0"/>
                </a:solidFill>
                <a:latin typeface="Calibri"/>
                <a:cs typeface="Calibri"/>
              </a:rPr>
              <a:t>[J].</a:t>
            </a:r>
            <a:r>
              <a:rPr sz="1600" spc="-5" dirty="0">
                <a:solidFill>
                  <a:srgbClr val="006FC0"/>
                </a:solidFill>
                <a:latin typeface="宋体"/>
                <a:cs typeface="宋体"/>
              </a:rPr>
              <a:t>中国安全科学学报</a:t>
            </a:r>
            <a:r>
              <a:rPr sz="1600" spc="-5" dirty="0">
                <a:solidFill>
                  <a:srgbClr val="006FC0"/>
                </a:solidFill>
                <a:latin typeface="Calibri"/>
                <a:cs typeface="Calibri"/>
              </a:rPr>
              <a:t>,2018,28(06):55-60.</a:t>
            </a:r>
            <a:endParaRPr sz="1600">
              <a:latin typeface="Calibri"/>
              <a:cs typeface="Calibri"/>
            </a:endParaRPr>
          </a:p>
        </p:txBody>
      </p:sp>
      <p:sp>
        <p:nvSpPr>
          <p:cNvPr id="9" name="object 9"/>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0" name="文本框 1"/>
          <p:cNvSpPr txBox="1">
            <a:spLocks noChangeArrowheads="1"/>
          </p:cNvSpPr>
          <p:nvPr/>
        </p:nvSpPr>
        <p:spPr bwMode="auto">
          <a:xfrm>
            <a:off x="758415" y="300084"/>
            <a:ext cx="501932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安全态度转变的外部作用模型</a:t>
            </a:r>
          </a:p>
        </p:txBody>
      </p:sp>
    </p:spTree>
    <p:extLst>
      <p:ext uri="{BB962C8B-B14F-4D97-AF65-F5344CB8AC3E}">
        <p14:creationId xmlns:p14="http://schemas.microsoft.com/office/powerpoint/2010/main" val="2660780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t="6009" r="5031" b="8733"/>
          <a:stretch/>
        </p:blipFill>
        <p:spPr>
          <a:xfrm>
            <a:off x="3585209" y="1010992"/>
            <a:ext cx="4288347" cy="5847008"/>
          </a:xfrm>
          <a:prstGeom prst="rect">
            <a:avLst/>
          </a:prstGeom>
          <a:ln>
            <a:noFill/>
          </a:ln>
          <a:effectLst>
            <a:outerShdw blurRad="190500" algn="tl" rotWithShape="0">
              <a:srgbClr val="000000">
                <a:alpha val="70000"/>
              </a:srgbClr>
            </a:outerShdw>
          </a:effectLst>
        </p:spPr>
      </p:pic>
      <p:sp>
        <p:nvSpPr>
          <p:cNvPr id="5" name="Line 5"/>
          <p:cNvSpPr>
            <a:spLocks noChangeShapeType="1"/>
          </p:cNvSpPr>
          <p:nvPr/>
        </p:nvSpPr>
        <p:spPr bwMode="auto">
          <a:xfrm>
            <a:off x="1184988" y="2667645"/>
            <a:ext cx="8992030" cy="0"/>
          </a:xfrm>
          <a:prstGeom prst="line">
            <a:avLst/>
          </a:prstGeom>
          <a:noFill/>
          <a:ln w="19050">
            <a:solidFill>
              <a:srgbClr val="D24132"/>
            </a:solidFill>
            <a:prstDash val="lgDash"/>
            <a:round/>
            <a:headEnd/>
            <a:tailEnd/>
          </a:ln>
          <a:extLst>
            <a:ext uri="{909E8E84-426E-40DD-AFC4-6F175D3DCCD1}">
              <a14:hiddenFill xmlns:a14="http://schemas.microsoft.com/office/drawing/2010/main">
                <a:noFill/>
              </a14:hiddenFill>
            </a:ext>
          </a:extLst>
        </p:spPr>
        <p:txBody>
          <a:bodyPr lIns="0" rIns="0"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8016431" y="943620"/>
            <a:ext cx="2017712"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lnSpc>
                <a:spcPct val="120000"/>
              </a:lnSpc>
            </a:pPr>
            <a:r>
              <a:rPr lang="zh-CN" altLang="en-US" sz="1800" dirty="0">
                <a:solidFill>
                  <a:srgbClr val="44546A">
                    <a:lumMod val="75000"/>
                  </a:srgbClr>
                </a:solidFill>
                <a:latin typeface="微软雅黑" panose="020B0503020204020204" pitchFamily="34" charset="-122"/>
                <a:ea typeface="微软雅黑" panose="020B0503020204020204" pitchFamily="34" charset="-122"/>
              </a:rPr>
              <a:t>露出水面的冰山顶</a:t>
            </a:r>
          </a:p>
          <a:p>
            <a:pPr eaLnBrk="1" hangingPunct="1">
              <a:lnSpc>
                <a:spcPct val="120000"/>
              </a:lnSpc>
            </a:pPr>
            <a:r>
              <a:rPr lang="zh-CN" altLang="en-US" sz="1800" dirty="0">
                <a:solidFill>
                  <a:srgbClr val="D24132"/>
                </a:solidFill>
                <a:latin typeface="微软雅黑" panose="020B0503020204020204" pitchFamily="34" charset="-122"/>
                <a:ea typeface="微软雅黑" panose="020B0503020204020204" pitchFamily="34" charset="-122"/>
              </a:rPr>
              <a:t>—伤害的直接成本</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医疗费用</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工资补赔</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索赔</a:t>
            </a:r>
          </a:p>
        </p:txBody>
      </p:sp>
      <p:sp>
        <p:nvSpPr>
          <p:cNvPr id="7" name="Text Box 7"/>
          <p:cNvSpPr txBox="1">
            <a:spLocks noChangeArrowheads="1"/>
          </p:cNvSpPr>
          <p:nvPr/>
        </p:nvSpPr>
        <p:spPr bwMode="auto">
          <a:xfrm>
            <a:off x="8018018" y="2858823"/>
            <a:ext cx="237490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lnSpc>
                <a:spcPct val="120000"/>
              </a:lnSpc>
            </a:pPr>
            <a:r>
              <a:rPr lang="zh-CN" altLang="en-US" sz="1800" dirty="0">
                <a:solidFill>
                  <a:srgbClr val="44546A">
                    <a:lumMod val="75000"/>
                  </a:srgbClr>
                </a:solidFill>
                <a:latin typeface="微软雅黑" panose="020B0503020204020204" pitchFamily="34" charset="-122"/>
                <a:ea typeface="微软雅黑" panose="020B0503020204020204" pitchFamily="34" charset="-122"/>
              </a:rPr>
              <a:t>冰山的主体</a:t>
            </a:r>
          </a:p>
          <a:p>
            <a:pPr eaLnBrk="1" hangingPunct="1">
              <a:lnSpc>
                <a:spcPct val="120000"/>
              </a:lnSpc>
            </a:pPr>
            <a:r>
              <a:rPr lang="zh-CN" altLang="en-US" sz="1800" dirty="0">
                <a:solidFill>
                  <a:srgbClr val="D24132"/>
                </a:solidFill>
                <a:latin typeface="微软雅黑" panose="020B0503020204020204" pitchFamily="34" charset="-122"/>
                <a:ea typeface="微软雅黑" panose="020B0503020204020204" pitchFamily="34" charset="-122"/>
              </a:rPr>
              <a:t>—伤害的间接费用</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设备和产品的损坏</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产量和质量的损失</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工艺中断、单耗增减</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人员替代、加班</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诉讼</a:t>
            </a:r>
          </a:p>
          <a:p>
            <a:pPr marL="285750" indent="-285750" eaLnBrk="1" hangingPunct="1">
              <a:lnSpc>
                <a:spcPct val="120000"/>
              </a:lnSpc>
              <a:buClr>
                <a:srgbClr val="D24132"/>
              </a:buClr>
              <a:buSzPct val="100000"/>
              <a:buFont typeface="Wingdings" panose="05000000000000000000" pitchFamily="2" charset="2"/>
              <a:buChar char="n"/>
            </a:pPr>
            <a:r>
              <a:rPr lang="zh-CN" altLang="en-US" sz="1800" b="0" dirty="0">
                <a:solidFill>
                  <a:srgbClr val="44546A">
                    <a:lumMod val="75000"/>
                  </a:srgbClr>
                </a:solidFill>
                <a:latin typeface="微软雅黑" panose="020B0503020204020204" pitchFamily="34" charset="-122"/>
                <a:ea typeface="微软雅黑" panose="020B0503020204020204" pitchFamily="34" charset="-122"/>
              </a:rPr>
              <a:t>客户关系和公众形象的损坏</a:t>
            </a:r>
          </a:p>
        </p:txBody>
      </p:sp>
      <p:sp>
        <p:nvSpPr>
          <p:cNvPr id="8" name="Text Box 4"/>
          <p:cNvSpPr txBox="1">
            <a:spLocks noChangeArrowheads="1"/>
          </p:cNvSpPr>
          <p:nvPr/>
        </p:nvSpPr>
        <p:spPr bwMode="auto">
          <a:xfrm>
            <a:off x="974058" y="1388120"/>
            <a:ext cx="240030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algn="r" eaLnBrk="1" fontAlgn="base" hangingPunct="1"/>
            <a:r>
              <a:rPr lang="zh-CN" altLang="en-US" sz="1800" dirty="0">
                <a:solidFill>
                  <a:srgbClr val="D24132"/>
                </a:solidFill>
                <a:latin typeface="微软雅黑" panose="020B0503020204020204" pitchFamily="34" charset="-122"/>
                <a:ea typeface="微软雅黑" panose="020B0503020204020204" pitchFamily="34" charset="-122"/>
              </a:rPr>
              <a:t>　死亡</a:t>
            </a:r>
          </a:p>
          <a:p>
            <a:pPr algn="r" eaLnBrk="1" fontAlgn="base" hangingPunct="1"/>
            <a:r>
              <a:rPr lang="zh-CN" altLang="en-US" sz="1800" dirty="0">
                <a:solidFill>
                  <a:srgbClr val="D24132"/>
                </a:solidFill>
                <a:latin typeface="微软雅黑" panose="020B0503020204020204" pitchFamily="34" charset="-122"/>
                <a:ea typeface="微软雅黑" panose="020B0503020204020204" pitchFamily="34" charset="-122"/>
              </a:rPr>
              <a:t>　损工伤害</a:t>
            </a:r>
          </a:p>
          <a:p>
            <a:pPr algn="r" eaLnBrk="1" fontAlgn="base" hangingPunct="1"/>
            <a:r>
              <a:rPr lang="zh-CN" altLang="en-US" sz="1800" dirty="0">
                <a:solidFill>
                  <a:srgbClr val="D24132"/>
                </a:solidFill>
                <a:latin typeface="微软雅黑" panose="020B0503020204020204" pitchFamily="34" charset="-122"/>
                <a:ea typeface="微软雅黑" panose="020B0503020204020204" pitchFamily="34" charset="-122"/>
              </a:rPr>
              <a:t>　医疗处理 </a:t>
            </a:r>
          </a:p>
          <a:p>
            <a:pPr algn="r" eaLnBrk="1" fontAlgn="base" hangingPunct="1"/>
            <a:r>
              <a:rPr lang="zh-CN" altLang="en-US" sz="1800" dirty="0">
                <a:solidFill>
                  <a:srgbClr val="D24132"/>
                </a:solidFill>
                <a:latin typeface="微软雅黑" panose="020B0503020204020204" pitchFamily="34" charset="-122"/>
                <a:ea typeface="微软雅黑" panose="020B0503020204020204" pitchFamily="34" charset="-122"/>
              </a:rPr>
              <a:t>　急救事件 </a:t>
            </a:r>
          </a:p>
        </p:txBody>
      </p:sp>
      <p:sp>
        <p:nvSpPr>
          <p:cNvPr id="9" name="Rectangle 5"/>
          <p:cNvSpPr>
            <a:spLocks noChangeArrowheads="1"/>
          </p:cNvSpPr>
          <p:nvPr/>
        </p:nvSpPr>
        <p:spPr bwMode="auto">
          <a:xfrm>
            <a:off x="1753521" y="2840943"/>
            <a:ext cx="15763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algn="r" eaLnBrk="1" fontAlgn="base" hangingPunct="1"/>
            <a:r>
              <a:rPr lang="zh-CN" altLang="en-US" sz="1800" dirty="0">
                <a:solidFill>
                  <a:srgbClr val="44546A">
                    <a:lumMod val="75000"/>
                  </a:srgbClr>
                </a:solidFill>
                <a:latin typeface="微软雅黑" panose="020B0503020204020204" pitchFamily="34" charset="-122"/>
                <a:ea typeface="微软雅黑" panose="020B0503020204020204" pitchFamily="34" charset="-122"/>
              </a:rPr>
              <a:t>不安全行为</a:t>
            </a:r>
          </a:p>
          <a:p>
            <a:pPr algn="r" eaLnBrk="1" fontAlgn="base" hangingPunct="1"/>
            <a:r>
              <a:rPr lang="zh-CN" altLang="en-US" sz="1800" dirty="0">
                <a:solidFill>
                  <a:srgbClr val="44546A">
                    <a:lumMod val="75000"/>
                  </a:srgbClr>
                </a:solidFill>
                <a:latin typeface="微软雅黑" panose="020B0503020204020204" pitchFamily="34" charset="-122"/>
                <a:ea typeface="微软雅黑" panose="020B0503020204020204" pitchFamily="34" charset="-122"/>
              </a:rPr>
              <a:t>不安全状况</a:t>
            </a:r>
            <a:endParaRPr lang="en-US" sz="1800" dirty="0">
              <a:solidFill>
                <a:srgbClr val="44546A">
                  <a:lumMod val="75000"/>
                </a:srgbClr>
              </a:solidFill>
              <a:latin typeface="微软雅黑" panose="020B0503020204020204" pitchFamily="34" charset="-122"/>
              <a:ea typeface="微软雅黑" panose="020B0503020204020204" pitchFamily="34" charset="-122"/>
            </a:endParaRPr>
          </a:p>
        </p:txBody>
      </p:sp>
      <p:grpSp>
        <p:nvGrpSpPr>
          <p:cNvPr id="10" name="Group 10"/>
          <p:cNvGrpSpPr>
            <a:grpSpLocks/>
          </p:cNvGrpSpPr>
          <p:nvPr/>
        </p:nvGrpSpPr>
        <p:grpSpPr bwMode="auto">
          <a:xfrm>
            <a:off x="988346" y="3873564"/>
            <a:ext cx="2016125" cy="1079500"/>
            <a:chOff x="0" y="0"/>
            <a:chExt cx="3174" cy="1701"/>
          </a:xfrm>
        </p:grpSpPr>
        <p:sp>
          <p:nvSpPr>
            <p:cNvPr id="11" name="AutoShape 11"/>
            <p:cNvSpPr>
              <a:spLocks noChangeArrowheads="1"/>
            </p:cNvSpPr>
            <p:nvPr/>
          </p:nvSpPr>
          <p:spPr bwMode="auto">
            <a:xfrm rot="5400000" flipV="1">
              <a:off x="732" y="-736"/>
              <a:ext cx="1701" cy="3174"/>
            </a:xfrm>
            <a:prstGeom prst="wedgeRoundRectCallout">
              <a:avLst>
                <a:gd name="adj1" fmla="val -43750"/>
                <a:gd name="adj2" fmla="val 70000"/>
                <a:gd name="adj3" fmla="val 16667"/>
              </a:avLst>
            </a:prstGeom>
            <a:solidFill>
              <a:srgbClr val="F09C2A"/>
            </a:solidFill>
            <a:ln w="6350">
              <a:solidFill>
                <a:srgbClr val="F09C2A"/>
              </a:solidFill>
              <a:prstDash val="solid"/>
              <a:miter lim="800000"/>
              <a:headEnd/>
              <a:tailEnd/>
            </a:ln>
          </p:spPr>
          <p:txBody>
            <a:bodyPr rot="10800000" vert="eaVert" lIns="0" rIns="0"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2" name="Text Box 12"/>
            <p:cNvSpPr txBox="1">
              <a:spLocks noChangeArrowheads="1"/>
            </p:cNvSpPr>
            <p:nvPr/>
          </p:nvSpPr>
          <p:spPr bwMode="auto">
            <a:xfrm>
              <a:off x="183" y="370"/>
              <a:ext cx="2882" cy="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r>
                <a:rPr lang="zh-CN" altLang="en-US" sz="1800" dirty="0">
                  <a:solidFill>
                    <a:prstClr val="white"/>
                  </a:solidFill>
                  <a:latin typeface="微软雅黑" panose="020B0503020204020204" pitchFamily="34" charset="-122"/>
                  <a:ea typeface="微软雅黑" panose="020B0503020204020204" pitchFamily="34" charset="-122"/>
                </a:rPr>
                <a:t>隐藏成本是直接成本</a:t>
              </a:r>
              <a:r>
                <a:rPr lang="zh-CN" altLang="en-US" sz="1800" dirty="0" smtClean="0">
                  <a:solidFill>
                    <a:prstClr val="white"/>
                  </a:solidFill>
                  <a:latin typeface="微软雅黑" panose="020B0503020204020204" pitchFamily="34" charset="-122"/>
                  <a:ea typeface="微软雅黑" panose="020B0503020204020204" pitchFamily="34" charset="-122"/>
                </a:rPr>
                <a:t>的</a:t>
              </a:r>
              <a:r>
                <a:rPr lang="en-US" altLang="zh-CN" sz="1800" dirty="0" smtClean="0">
                  <a:solidFill>
                    <a:prstClr val="white"/>
                  </a:solidFill>
                  <a:latin typeface="微软雅黑" panose="020B0503020204020204" pitchFamily="34" charset="-122"/>
                  <a:ea typeface="微软雅黑" panose="020B0503020204020204" pitchFamily="34" charset="-122"/>
                </a:rPr>
                <a:t>8</a:t>
              </a:r>
              <a:r>
                <a:rPr lang="zh-CN" altLang="en-US" sz="1800" dirty="0" smtClean="0">
                  <a:solidFill>
                    <a:prstClr val="white"/>
                  </a:solidFill>
                  <a:latin typeface="微软雅黑" panose="020B0503020204020204" pitchFamily="34" charset="-122"/>
                  <a:ea typeface="微软雅黑" panose="020B0503020204020204" pitchFamily="34" charset="-122"/>
                </a:rPr>
                <a:t>-</a:t>
              </a:r>
              <a:r>
                <a:rPr lang="en-US" altLang="zh-CN" sz="1800" dirty="0" smtClean="0">
                  <a:solidFill>
                    <a:prstClr val="white"/>
                  </a:solidFill>
                  <a:latin typeface="微软雅黑" panose="020B0503020204020204" pitchFamily="34" charset="-122"/>
                  <a:ea typeface="微软雅黑" panose="020B0503020204020204" pitchFamily="34" charset="-122"/>
                </a:rPr>
                <a:t>11</a:t>
              </a:r>
              <a:r>
                <a:rPr lang="zh-CN" altLang="en-US" sz="1800" dirty="0" smtClean="0">
                  <a:solidFill>
                    <a:prstClr val="white"/>
                  </a:solidFill>
                  <a:latin typeface="微软雅黑" panose="020B0503020204020204" pitchFamily="34" charset="-122"/>
                  <a:ea typeface="微软雅黑" panose="020B0503020204020204" pitchFamily="34" charset="-122"/>
                </a:rPr>
                <a:t>倍</a:t>
              </a:r>
              <a:r>
                <a:rPr lang="zh-CN" altLang="en-US" sz="1800" dirty="0">
                  <a:solidFill>
                    <a:prstClr val="white"/>
                  </a:solidFill>
                  <a:latin typeface="微软雅黑" panose="020B0503020204020204" pitchFamily="34" charset="-122"/>
                  <a:ea typeface="微软雅黑" panose="020B0503020204020204" pitchFamily="34" charset="-122"/>
                </a:rPr>
                <a:t>！</a:t>
              </a:r>
            </a:p>
          </p:txBody>
        </p:sp>
      </p:grpSp>
      <p:grpSp>
        <p:nvGrpSpPr>
          <p:cNvPr id="13" name="Group 13"/>
          <p:cNvGrpSpPr>
            <a:grpSpLocks/>
          </p:cNvGrpSpPr>
          <p:nvPr/>
        </p:nvGrpSpPr>
        <p:grpSpPr bwMode="auto">
          <a:xfrm>
            <a:off x="985805" y="5024501"/>
            <a:ext cx="2016125" cy="1079500"/>
            <a:chOff x="-4" y="0"/>
            <a:chExt cx="3174" cy="1701"/>
          </a:xfrm>
        </p:grpSpPr>
        <p:sp>
          <p:nvSpPr>
            <p:cNvPr id="14" name="AutoShape 14"/>
            <p:cNvSpPr>
              <a:spLocks noChangeArrowheads="1"/>
            </p:cNvSpPr>
            <p:nvPr/>
          </p:nvSpPr>
          <p:spPr bwMode="auto">
            <a:xfrm rot="5400000" flipV="1">
              <a:off x="732" y="-736"/>
              <a:ext cx="1701" cy="3174"/>
            </a:xfrm>
            <a:prstGeom prst="wedgeRoundRectCallout">
              <a:avLst>
                <a:gd name="adj1" fmla="val -43750"/>
                <a:gd name="adj2" fmla="val 70000"/>
                <a:gd name="adj3" fmla="val 16667"/>
              </a:avLst>
            </a:prstGeom>
            <a:solidFill>
              <a:srgbClr val="F09C2A"/>
            </a:solidFill>
            <a:ln w="6350">
              <a:solidFill>
                <a:srgbClr val="C0C0C0"/>
              </a:solidFill>
              <a:prstDash val="solid"/>
              <a:miter lim="800000"/>
              <a:headEnd/>
              <a:tailEnd/>
            </a:ln>
          </p:spPr>
          <p:txBody>
            <a:bodyPr rot="10800000" vert="eaVert" lIns="0" rIns="0" anchor="ctr"/>
            <a:lstStyle>
              <a:lvl1pPr eaLnBrk="0" hangingPunct="0">
                <a:defRPr sz="1200" b="1">
                  <a:solidFill>
                    <a:schemeClr val="tx1"/>
                  </a:solidFill>
                  <a:latin typeface="Times New Roman" panose="02020603050405020304" pitchFamily="18" charset="0"/>
                  <a:ea typeface="华文细黑" panose="02010600040101010101" pitchFamily="2" charset="-122"/>
                </a:defRPr>
              </a:lvl1pPr>
              <a:lvl2pPr marL="742950" indent="-285750" eaLnBrk="0" hangingPunct="0">
                <a:defRPr sz="1200" b="1">
                  <a:solidFill>
                    <a:schemeClr val="tx1"/>
                  </a:solidFill>
                  <a:latin typeface="Times New Roman" panose="02020603050405020304" pitchFamily="18" charset="0"/>
                  <a:ea typeface="华文细黑" panose="02010600040101010101" pitchFamily="2" charset="-122"/>
                </a:defRPr>
              </a:lvl2pPr>
              <a:lvl3pPr marL="1143000" indent="-228600" eaLnBrk="0" hangingPunct="0">
                <a:defRPr sz="1200" b="1">
                  <a:solidFill>
                    <a:schemeClr val="tx1"/>
                  </a:solidFill>
                  <a:latin typeface="Times New Roman" panose="02020603050405020304" pitchFamily="18" charset="0"/>
                  <a:ea typeface="华文细黑" panose="02010600040101010101" pitchFamily="2" charset="-122"/>
                </a:defRPr>
              </a:lvl3pPr>
              <a:lvl4pPr marL="1600200" indent="-228600" eaLnBrk="0" hangingPunct="0">
                <a:defRPr sz="1200" b="1">
                  <a:solidFill>
                    <a:schemeClr val="tx1"/>
                  </a:solidFill>
                  <a:latin typeface="Times New Roman" panose="02020603050405020304" pitchFamily="18" charset="0"/>
                  <a:ea typeface="华文细黑" panose="02010600040101010101" pitchFamily="2" charset="-122"/>
                </a:defRPr>
              </a:lvl4pPr>
              <a:lvl5pPr marL="2057400" indent="-228600" eaLnBrk="0" hangingPunct="0">
                <a:defRPr sz="1200" b="1">
                  <a:solidFill>
                    <a:schemeClr val="tx1"/>
                  </a:solidFill>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solidFill>
                    <a:schemeClr val="tx1"/>
                  </a:solidFill>
                  <a:latin typeface="Times New Roman" panose="02020603050405020304" pitchFamily="18" charset="0"/>
                  <a:ea typeface="华文细黑" panose="02010600040101010101" pitchFamily="2" charset="-122"/>
                </a:defRPr>
              </a:lvl9pPr>
            </a:lstStyle>
            <a:p>
              <a:pPr eaLnBrk="1" hangingPunct="1"/>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 name="Text Box 15"/>
            <p:cNvSpPr txBox="1">
              <a:spLocks noChangeArrowheads="1"/>
            </p:cNvSpPr>
            <p:nvPr/>
          </p:nvSpPr>
          <p:spPr bwMode="auto">
            <a:xfrm>
              <a:off x="183" y="366"/>
              <a:ext cx="2882"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sz="1200" b="1">
                  <a:latin typeface="Times New Roman" panose="02020603050405020304" pitchFamily="18" charset="0"/>
                  <a:ea typeface="华文细黑" panose="02010600040101010101" pitchFamily="2" charset="-122"/>
                </a:defRPr>
              </a:lvl2pPr>
              <a:lvl3pPr marL="1143000" indent="-228600" eaLnBrk="0" hangingPunct="0">
                <a:defRPr sz="1200" b="1">
                  <a:latin typeface="Times New Roman" panose="02020603050405020304" pitchFamily="18" charset="0"/>
                  <a:ea typeface="华文细黑" panose="02010600040101010101" pitchFamily="2" charset="-122"/>
                </a:defRPr>
              </a:lvl3pPr>
              <a:lvl4pPr marL="1600200" indent="-228600" eaLnBrk="0" hangingPunct="0">
                <a:defRPr sz="1200" b="1">
                  <a:latin typeface="Times New Roman" panose="02020603050405020304" pitchFamily="18" charset="0"/>
                  <a:ea typeface="华文细黑" panose="02010600040101010101" pitchFamily="2" charset="-122"/>
                </a:defRPr>
              </a:lvl4pPr>
              <a:lvl5pPr marL="2057400" indent="-228600" eaLnBrk="0" hangingPunct="0">
                <a:defRPr sz="1200" b="1">
                  <a:latin typeface="Times New Roman" panose="02020603050405020304" pitchFamily="18" charset="0"/>
                  <a:ea typeface="华文细黑" panose="02010600040101010101" pitchFamily="2" charset="-122"/>
                </a:defRPr>
              </a:lvl5pPr>
              <a:lvl6pPr marL="25146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6pPr>
              <a:lvl7pPr marL="29718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7pPr>
              <a:lvl8pPr marL="34290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8pPr>
              <a:lvl9pPr marL="3886200" indent="-228600" algn="ctr" eaLnBrk="0" fontAlgn="b" hangingPunct="0">
                <a:spcBef>
                  <a:spcPct val="0"/>
                </a:spcBef>
                <a:spcAft>
                  <a:spcPct val="0"/>
                </a:spcAft>
                <a:defRPr sz="1200" b="1">
                  <a:latin typeface="Times New Roman" panose="02020603050405020304" pitchFamily="18" charset="0"/>
                  <a:ea typeface="华文细黑" panose="02010600040101010101" pitchFamily="2" charset="-122"/>
                </a:defRPr>
              </a:lvl9pPr>
            </a:lstStyle>
            <a:p>
              <a:r>
                <a:rPr lang="zh-CN" altLang="en-US" dirty="0">
                  <a:solidFill>
                    <a:prstClr val="white"/>
                  </a:solidFill>
                </a:rPr>
                <a:t>需要关注冰山主体部分！</a:t>
              </a:r>
            </a:p>
          </p:txBody>
        </p:sp>
      </p:grpSp>
      <p:sp>
        <p:nvSpPr>
          <p:cNvPr id="19" name="文本框 1"/>
          <p:cNvSpPr txBox="1">
            <a:spLocks noChangeArrowheads="1"/>
          </p:cNvSpPr>
          <p:nvPr/>
        </p:nvSpPr>
        <p:spPr bwMode="auto">
          <a:xfrm>
            <a:off x="758415" y="300084"/>
            <a:ext cx="167225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冰山理论</a:t>
            </a:r>
          </a:p>
        </p:txBody>
      </p:sp>
    </p:spTree>
    <p:extLst>
      <p:ext uri="{BB962C8B-B14F-4D97-AF65-F5344CB8AC3E}">
        <p14:creationId xmlns:p14="http://schemas.microsoft.com/office/powerpoint/2010/main" val="1806509395"/>
      </p:ext>
    </p:extLst>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03514" y="1772792"/>
            <a:ext cx="8856980" cy="309638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782267" y="5354629"/>
            <a:ext cx="8505190" cy="735330"/>
          </a:xfrm>
          <a:prstGeom prst="rect">
            <a:avLst/>
          </a:prstGeom>
        </p:spPr>
        <p:txBody>
          <a:bodyPr vert="horz" wrap="square" lIns="0" tIns="0" rIns="0" bIns="0" rtlCol="0">
            <a:spAutoFit/>
          </a:bodyPr>
          <a:lstStyle/>
          <a:p>
            <a:pPr marL="12700">
              <a:lnSpc>
                <a:spcPts val="1780"/>
              </a:lnSpc>
            </a:pPr>
            <a:r>
              <a:rPr sz="1600" spc="-5" dirty="0">
                <a:solidFill>
                  <a:srgbClr val="006FC0"/>
                </a:solidFill>
                <a:latin typeface="宋体"/>
                <a:cs typeface="宋体"/>
              </a:rPr>
              <a:t>来源：雷雨</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安全数据素养的作用机制及其促进研究</a:t>
            </a:r>
            <a:r>
              <a:rPr sz="1600" spc="-5" dirty="0">
                <a:solidFill>
                  <a:srgbClr val="006FC0"/>
                </a:solidFill>
                <a:latin typeface="Calibri"/>
                <a:cs typeface="Calibri"/>
              </a:rPr>
              <a:t>[J/OL].</a:t>
            </a:r>
            <a:r>
              <a:rPr sz="1600" spc="-5" dirty="0">
                <a:solidFill>
                  <a:srgbClr val="006FC0"/>
                </a:solidFill>
                <a:latin typeface="宋体"/>
                <a:cs typeface="宋体"/>
              </a:rPr>
              <a:t>情报杂志</a:t>
            </a:r>
            <a:r>
              <a:rPr sz="1600" spc="-5" dirty="0">
                <a:solidFill>
                  <a:srgbClr val="006FC0"/>
                </a:solidFill>
                <a:latin typeface="Calibri"/>
                <a:cs typeface="Calibri"/>
              </a:rPr>
              <a:t>:1-7[2019-08-</a:t>
            </a:r>
            <a:endParaRPr sz="1600">
              <a:latin typeface="Calibri"/>
              <a:cs typeface="Calibri"/>
            </a:endParaRPr>
          </a:p>
          <a:p>
            <a:pPr marL="12700" marR="5080">
              <a:lnSpc>
                <a:spcPts val="1920"/>
              </a:lnSpc>
              <a:spcBef>
                <a:spcPts val="50"/>
              </a:spcBef>
            </a:pPr>
            <a:r>
              <a:rPr sz="1600" spc="-10" dirty="0">
                <a:solidFill>
                  <a:srgbClr val="006FC0"/>
                </a:solidFill>
                <a:latin typeface="Calibri"/>
                <a:cs typeface="Calibri"/>
              </a:rPr>
              <a:t>09].http://libdb.csu.edu.cn:80/rwt/CNKI/http/NNYHGLUDN3WXTLUPMW4A/kcms/detail/61.1167.G3.2  </a:t>
            </a:r>
            <a:r>
              <a:rPr sz="1600" spc="-5" dirty="0">
                <a:solidFill>
                  <a:srgbClr val="006FC0"/>
                </a:solidFill>
                <a:latin typeface="Calibri"/>
                <a:cs typeface="Calibri"/>
              </a:rPr>
              <a:t>0190710.0939.008.html.</a:t>
            </a:r>
            <a:endParaRPr sz="1600">
              <a:latin typeface="Calibri"/>
              <a:cs typeface="Calibri"/>
            </a:endParaRPr>
          </a:p>
        </p:txBody>
      </p:sp>
      <p:sp>
        <p:nvSpPr>
          <p:cNvPr id="6" name="文本框 1"/>
          <p:cNvSpPr txBox="1">
            <a:spLocks noChangeArrowheads="1"/>
          </p:cNvSpPr>
          <p:nvPr/>
        </p:nvSpPr>
        <p:spPr bwMode="auto">
          <a:xfrm>
            <a:off x="758415" y="300084"/>
            <a:ext cx="687880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安全数据素养的能力要求和累积效应模型</a:t>
            </a:r>
          </a:p>
        </p:txBody>
      </p:sp>
    </p:spTree>
    <p:extLst>
      <p:ext uri="{BB962C8B-B14F-4D97-AF65-F5344CB8AC3E}">
        <p14:creationId xmlns:p14="http://schemas.microsoft.com/office/powerpoint/2010/main" val="9902921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75523" y="1988820"/>
            <a:ext cx="8769350" cy="2858642"/>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1782267" y="5354629"/>
            <a:ext cx="8505190" cy="735330"/>
          </a:xfrm>
          <a:prstGeom prst="rect">
            <a:avLst/>
          </a:prstGeom>
        </p:spPr>
        <p:txBody>
          <a:bodyPr vert="horz" wrap="square" lIns="0" tIns="0" rIns="0" bIns="0" rtlCol="0">
            <a:spAutoFit/>
          </a:bodyPr>
          <a:lstStyle/>
          <a:p>
            <a:pPr marL="12700">
              <a:lnSpc>
                <a:spcPts val="1780"/>
              </a:lnSpc>
            </a:pPr>
            <a:r>
              <a:rPr sz="1600" spc="-5" dirty="0">
                <a:solidFill>
                  <a:srgbClr val="006FC0"/>
                </a:solidFill>
                <a:latin typeface="宋体"/>
                <a:cs typeface="宋体"/>
              </a:rPr>
              <a:t>来源：雷雨</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安全数据素养的作用机制及其促进研究</a:t>
            </a:r>
            <a:r>
              <a:rPr sz="1600" spc="-5" dirty="0">
                <a:solidFill>
                  <a:srgbClr val="006FC0"/>
                </a:solidFill>
                <a:latin typeface="Calibri"/>
                <a:cs typeface="Calibri"/>
              </a:rPr>
              <a:t>[J/OL].</a:t>
            </a:r>
            <a:r>
              <a:rPr sz="1600" spc="-5" dirty="0">
                <a:solidFill>
                  <a:srgbClr val="006FC0"/>
                </a:solidFill>
                <a:latin typeface="宋体"/>
                <a:cs typeface="宋体"/>
              </a:rPr>
              <a:t>情报杂志</a:t>
            </a:r>
            <a:r>
              <a:rPr sz="1600" spc="-5" dirty="0">
                <a:solidFill>
                  <a:srgbClr val="006FC0"/>
                </a:solidFill>
                <a:latin typeface="Calibri"/>
                <a:cs typeface="Calibri"/>
              </a:rPr>
              <a:t>:1-7[2019-08-</a:t>
            </a:r>
            <a:endParaRPr sz="1600">
              <a:latin typeface="Calibri"/>
              <a:cs typeface="Calibri"/>
            </a:endParaRPr>
          </a:p>
          <a:p>
            <a:pPr marL="12700" marR="5080">
              <a:lnSpc>
                <a:spcPts val="1920"/>
              </a:lnSpc>
              <a:spcBef>
                <a:spcPts val="50"/>
              </a:spcBef>
            </a:pPr>
            <a:r>
              <a:rPr sz="1600" spc="-10" dirty="0">
                <a:solidFill>
                  <a:srgbClr val="006FC0"/>
                </a:solidFill>
                <a:latin typeface="Calibri"/>
                <a:cs typeface="Calibri"/>
              </a:rPr>
              <a:t>09].http://libdb.csu.edu.cn:80/rwt/CNKI/http/NNYHGLUDN3WXTLUPMW4A/kcms/detail/61.1167.G3.2  </a:t>
            </a:r>
            <a:r>
              <a:rPr sz="1600" spc="-5" dirty="0">
                <a:solidFill>
                  <a:srgbClr val="006FC0"/>
                </a:solidFill>
                <a:latin typeface="Calibri"/>
                <a:cs typeface="Calibri"/>
              </a:rPr>
              <a:t>0190710.0939.008.html.</a:t>
            </a:r>
            <a:endParaRPr sz="1600">
              <a:latin typeface="Calibri"/>
              <a:cs typeface="Calibri"/>
            </a:endParaRPr>
          </a:p>
        </p:txBody>
      </p:sp>
      <p:sp>
        <p:nvSpPr>
          <p:cNvPr id="6" name="文本框 1"/>
          <p:cNvSpPr txBox="1">
            <a:spLocks noChangeArrowheads="1"/>
          </p:cNvSpPr>
          <p:nvPr/>
        </p:nvSpPr>
        <p:spPr bwMode="auto">
          <a:xfrm>
            <a:off x="758415" y="300084"/>
            <a:ext cx="501932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安全数据素养的作用机制模型</a:t>
            </a:r>
          </a:p>
        </p:txBody>
      </p:sp>
    </p:spTree>
    <p:extLst>
      <p:ext uri="{BB962C8B-B14F-4D97-AF65-F5344CB8AC3E}">
        <p14:creationId xmlns:p14="http://schemas.microsoft.com/office/powerpoint/2010/main" val="17484124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63053" y="764666"/>
            <a:ext cx="8653399" cy="411607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430576" y="4977383"/>
            <a:ext cx="7419340" cy="553998"/>
          </a:xfrm>
          <a:prstGeom prst="rect">
            <a:avLst/>
          </a:prstGeom>
        </p:spPr>
        <p:txBody>
          <a:bodyPr vert="horz" wrap="square" lIns="0" tIns="0" rIns="0" bIns="0" rtlCol="0">
            <a:spAutoFit/>
          </a:bodyPr>
          <a:lstStyle/>
          <a:p>
            <a:pPr marL="12700" marR="5080" indent="418465"/>
            <a:r>
              <a:rPr dirty="0">
                <a:latin typeface="宋体"/>
                <a:cs typeface="宋体"/>
              </a:rPr>
              <a:t>通过分析能量流系统各因素之间能量的转换及流动过程，得</a:t>
            </a:r>
            <a:r>
              <a:rPr spc="5" dirty="0">
                <a:latin typeface="宋体"/>
                <a:cs typeface="宋体"/>
              </a:rPr>
              <a:t>到</a:t>
            </a:r>
            <a:r>
              <a:rPr spc="-5" dirty="0">
                <a:latin typeface="Calibri"/>
                <a:cs typeface="Calibri"/>
              </a:rPr>
              <a:t>4</a:t>
            </a:r>
            <a:r>
              <a:rPr dirty="0">
                <a:latin typeface="宋体"/>
                <a:cs typeface="宋体"/>
              </a:rPr>
              <a:t>种能量  流致灾模式：能量串发型、能量发散型、能量集中型、能量混合型。</a:t>
            </a:r>
            <a:endParaRPr>
              <a:latin typeface="宋体"/>
              <a:cs typeface="宋体"/>
            </a:endParaRPr>
          </a:p>
        </p:txBody>
      </p:sp>
      <p:sp>
        <p:nvSpPr>
          <p:cNvPr id="5" name="object 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6" name="object 6"/>
          <p:cNvSpPr txBox="1"/>
          <p:nvPr/>
        </p:nvSpPr>
        <p:spPr>
          <a:xfrm>
            <a:off x="1602739" y="5999560"/>
            <a:ext cx="8964930"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来源：黄浪</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杨冕</a:t>
            </a:r>
            <a:r>
              <a:rPr sz="1400" dirty="0">
                <a:solidFill>
                  <a:srgbClr val="006FC0"/>
                </a:solidFill>
                <a:latin typeface="Calibri"/>
                <a:cs typeface="Calibri"/>
              </a:rPr>
              <a:t>,</a:t>
            </a:r>
            <a:r>
              <a:rPr sz="1400" dirty="0">
                <a:solidFill>
                  <a:srgbClr val="006FC0"/>
                </a:solidFill>
                <a:latin typeface="宋体"/>
                <a:cs typeface="宋体"/>
              </a:rPr>
              <a:t>等</a:t>
            </a:r>
            <a:r>
              <a:rPr sz="1400" dirty="0">
                <a:solidFill>
                  <a:srgbClr val="006FC0"/>
                </a:solidFill>
                <a:latin typeface="Calibri"/>
                <a:cs typeface="Calibri"/>
              </a:rPr>
              <a:t>. </a:t>
            </a:r>
            <a:r>
              <a:rPr sz="1400" dirty="0">
                <a:solidFill>
                  <a:srgbClr val="006FC0"/>
                </a:solidFill>
                <a:latin typeface="宋体"/>
                <a:cs typeface="宋体"/>
              </a:rPr>
              <a:t>基于能量流系统的事故致因与预防模型构建</a:t>
            </a:r>
            <a:r>
              <a:rPr sz="1400" dirty="0">
                <a:solidFill>
                  <a:srgbClr val="006FC0"/>
                </a:solidFill>
                <a:latin typeface="Calibri"/>
                <a:cs typeface="Calibri"/>
              </a:rPr>
              <a:t>[J]. </a:t>
            </a:r>
            <a:r>
              <a:rPr sz="1400" dirty="0">
                <a:solidFill>
                  <a:srgbClr val="006FC0"/>
                </a:solidFill>
                <a:latin typeface="宋体"/>
                <a:cs typeface="宋体"/>
              </a:rPr>
              <a:t>中国安全生产科学技术</a:t>
            </a:r>
            <a:r>
              <a:rPr sz="1400" dirty="0">
                <a:solidFill>
                  <a:srgbClr val="006FC0"/>
                </a:solidFill>
                <a:latin typeface="Calibri"/>
                <a:cs typeface="Calibri"/>
              </a:rPr>
              <a:t>, </a:t>
            </a:r>
            <a:r>
              <a:rPr sz="1400" spc="-5" dirty="0">
                <a:solidFill>
                  <a:srgbClr val="006FC0"/>
                </a:solidFill>
                <a:latin typeface="Calibri"/>
                <a:cs typeface="Calibri"/>
              </a:rPr>
              <a:t>2016, 12(7):</a:t>
            </a:r>
            <a:r>
              <a:rPr sz="1400" spc="-65" dirty="0">
                <a:solidFill>
                  <a:srgbClr val="006FC0"/>
                </a:solidFill>
                <a:latin typeface="Calibri"/>
                <a:cs typeface="Calibri"/>
              </a:rPr>
              <a:t> </a:t>
            </a:r>
            <a:r>
              <a:rPr sz="1400" spc="-5" dirty="0">
                <a:solidFill>
                  <a:srgbClr val="006FC0"/>
                </a:solidFill>
                <a:latin typeface="Calibri"/>
                <a:cs typeface="Calibri"/>
              </a:rPr>
              <a:t>53-59.</a:t>
            </a:r>
            <a:endParaRPr sz="1400">
              <a:latin typeface="Calibri"/>
              <a:cs typeface="Calibri"/>
            </a:endParaRPr>
          </a:p>
        </p:txBody>
      </p:sp>
      <p:sp>
        <p:nvSpPr>
          <p:cNvPr id="7" name="文本框 1"/>
          <p:cNvSpPr txBox="1">
            <a:spLocks noChangeArrowheads="1"/>
          </p:cNvSpPr>
          <p:nvPr/>
        </p:nvSpPr>
        <p:spPr bwMode="auto">
          <a:xfrm>
            <a:off x="758415" y="300084"/>
            <a:ext cx="613501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基于能量流系统的事故致因概念模型</a:t>
            </a:r>
          </a:p>
        </p:txBody>
      </p:sp>
    </p:spTree>
    <p:extLst>
      <p:ext uri="{BB962C8B-B14F-4D97-AF65-F5344CB8AC3E}">
        <p14:creationId xmlns:p14="http://schemas.microsoft.com/office/powerpoint/2010/main" val="41217267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64361" y="1562800"/>
            <a:ext cx="5330060" cy="43188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764361" y="1562799"/>
            <a:ext cx="5330190" cy="432434"/>
          </a:xfrm>
          <a:custGeom>
            <a:avLst/>
            <a:gdLst/>
            <a:ahLst/>
            <a:cxnLst/>
            <a:rect l="l" t="t" r="r" b="b"/>
            <a:pathLst>
              <a:path w="5330190" h="432435">
                <a:moveTo>
                  <a:pt x="0" y="431883"/>
                </a:moveTo>
                <a:lnTo>
                  <a:pt x="5330060" y="431883"/>
                </a:lnTo>
                <a:lnTo>
                  <a:pt x="5330060" y="0"/>
                </a:lnTo>
                <a:lnTo>
                  <a:pt x="0" y="0"/>
                </a:lnTo>
                <a:lnTo>
                  <a:pt x="0" y="431883"/>
                </a:lnTo>
                <a:close/>
              </a:path>
            </a:pathLst>
          </a:custGeom>
          <a:ln w="4234">
            <a:solidFill>
              <a:srgbClr val="000000"/>
            </a:solidFill>
            <a:prstDash val="dash"/>
          </a:ln>
        </p:spPr>
        <p:txBody>
          <a:bodyPr wrap="square" lIns="0" tIns="0" rIns="0" bIns="0" rtlCol="0"/>
          <a:lstStyle/>
          <a:p>
            <a:endParaRPr/>
          </a:p>
        </p:txBody>
      </p:sp>
      <p:sp>
        <p:nvSpPr>
          <p:cNvPr id="4" name="object 4"/>
          <p:cNvSpPr/>
          <p:nvPr/>
        </p:nvSpPr>
        <p:spPr>
          <a:xfrm>
            <a:off x="5045983" y="226841"/>
            <a:ext cx="757318" cy="756219"/>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5045984" y="226841"/>
            <a:ext cx="757555" cy="756285"/>
          </a:xfrm>
          <a:custGeom>
            <a:avLst/>
            <a:gdLst/>
            <a:ahLst/>
            <a:cxnLst/>
            <a:rect l="l" t="t" r="r" b="b"/>
            <a:pathLst>
              <a:path w="757554" h="756285">
                <a:moveTo>
                  <a:pt x="0" y="378024"/>
                </a:moveTo>
                <a:lnTo>
                  <a:pt x="2948" y="330629"/>
                </a:lnTo>
                <a:lnTo>
                  <a:pt x="11558" y="284984"/>
                </a:lnTo>
                <a:lnTo>
                  <a:pt x="25476" y="241444"/>
                </a:lnTo>
                <a:lnTo>
                  <a:pt x="44345" y="200365"/>
                </a:lnTo>
                <a:lnTo>
                  <a:pt x="67813" y="162102"/>
                </a:lnTo>
                <a:lnTo>
                  <a:pt x="95525" y="127011"/>
                </a:lnTo>
                <a:lnTo>
                  <a:pt x="127127" y="95445"/>
                </a:lnTo>
                <a:lnTo>
                  <a:pt x="162264" y="67761"/>
                </a:lnTo>
                <a:lnTo>
                  <a:pt x="200582" y="44314"/>
                </a:lnTo>
                <a:lnTo>
                  <a:pt x="241726" y="25459"/>
                </a:lnTo>
                <a:lnTo>
                  <a:pt x="285342" y="11552"/>
                </a:lnTo>
                <a:lnTo>
                  <a:pt x="331076" y="2947"/>
                </a:lnTo>
                <a:lnTo>
                  <a:pt x="378574" y="0"/>
                </a:lnTo>
                <a:lnTo>
                  <a:pt x="426074" y="2947"/>
                </a:lnTo>
                <a:lnTo>
                  <a:pt x="471816" y="11552"/>
                </a:lnTo>
                <a:lnTo>
                  <a:pt x="515445" y="25459"/>
                </a:lnTo>
                <a:lnTo>
                  <a:pt x="556604" y="44314"/>
                </a:lnTo>
                <a:lnTo>
                  <a:pt x="594940" y="67761"/>
                </a:lnTo>
                <a:lnTo>
                  <a:pt x="630095" y="95445"/>
                </a:lnTo>
                <a:lnTo>
                  <a:pt x="661717" y="127011"/>
                </a:lnTo>
                <a:lnTo>
                  <a:pt x="689448" y="162102"/>
                </a:lnTo>
                <a:lnTo>
                  <a:pt x="712933" y="200365"/>
                </a:lnTo>
                <a:lnTo>
                  <a:pt x="731819" y="241444"/>
                </a:lnTo>
                <a:lnTo>
                  <a:pt x="745748" y="284984"/>
                </a:lnTo>
                <a:lnTo>
                  <a:pt x="754366" y="330629"/>
                </a:lnTo>
                <a:lnTo>
                  <a:pt x="757318" y="378024"/>
                </a:lnTo>
                <a:lnTo>
                  <a:pt x="754366" y="425456"/>
                </a:lnTo>
                <a:lnTo>
                  <a:pt x="745748" y="471132"/>
                </a:lnTo>
                <a:lnTo>
                  <a:pt x="731819" y="514697"/>
                </a:lnTo>
                <a:lnTo>
                  <a:pt x="712933" y="555797"/>
                </a:lnTo>
                <a:lnTo>
                  <a:pt x="689448" y="594076"/>
                </a:lnTo>
                <a:lnTo>
                  <a:pt x="661717" y="629181"/>
                </a:lnTo>
                <a:lnTo>
                  <a:pt x="630095" y="660756"/>
                </a:lnTo>
                <a:lnTo>
                  <a:pt x="594940" y="688447"/>
                </a:lnTo>
                <a:lnTo>
                  <a:pt x="556604" y="711899"/>
                </a:lnTo>
                <a:lnTo>
                  <a:pt x="515445" y="730757"/>
                </a:lnTo>
                <a:lnTo>
                  <a:pt x="471816" y="744666"/>
                </a:lnTo>
                <a:lnTo>
                  <a:pt x="426074" y="753271"/>
                </a:lnTo>
                <a:lnTo>
                  <a:pt x="378574" y="756219"/>
                </a:lnTo>
                <a:lnTo>
                  <a:pt x="331076" y="753271"/>
                </a:lnTo>
                <a:lnTo>
                  <a:pt x="285342" y="744666"/>
                </a:lnTo>
                <a:lnTo>
                  <a:pt x="241726" y="730757"/>
                </a:lnTo>
                <a:lnTo>
                  <a:pt x="200582" y="711899"/>
                </a:lnTo>
                <a:lnTo>
                  <a:pt x="162264" y="688447"/>
                </a:lnTo>
                <a:lnTo>
                  <a:pt x="127127" y="660756"/>
                </a:lnTo>
                <a:lnTo>
                  <a:pt x="95525" y="629181"/>
                </a:lnTo>
                <a:lnTo>
                  <a:pt x="67813" y="594076"/>
                </a:lnTo>
                <a:lnTo>
                  <a:pt x="44345" y="555797"/>
                </a:lnTo>
                <a:lnTo>
                  <a:pt x="25476" y="514697"/>
                </a:lnTo>
                <a:lnTo>
                  <a:pt x="11558" y="471132"/>
                </a:lnTo>
                <a:lnTo>
                  <a:pt x="2948" y="425456"/>
                </a:lnTo>
                <a:lnTo>
                  <a:pt x="0" y="378024"/>
                </a:lnTo>
                <a:close/>
              </a:path>
            </a:pathLst>
          </a:custGeom>
          <a:ln w="4237">
            <a:solidFill>
              <a:srgbClr val="000000"/>
            </a:solidFill>
          </a:ln>
        </p:spPr>
        <p:txBody>
          <a:bodyPr wrap="square" lIns="0" tIns="0" rIns="0" bIns="0" rtlCol="0"/>
          <a:lstStyle/>
          <a:p>
            <a:endParaRPr/>
          </a:p>
        </p:txBody>
      </p:sp>
      <p:sp>
        <p:nvSpPr>
          <p:cNvPr id="6" name="object 6"/>
          <p:cNvSpPr txBox="1"/>
          <p:nvPr/>
        </p:nvSpPr>
        <p:spPr>
          <a:xfrm>
            <a:off x="5157440" y="393190"/>
            <a:ext cx="817244" cy="422275"/>
          </a:xfrm>
          <a:prstGeom prst="rect">
            <a:avLst/>
          </a:prstGeom>
        </p:spPr>
        <p:txBody>
          <a:bodyPr vert="horz" wrap="square" lIns="0" tIns="0" rIns="0" bIns="0" rtlCol="0">
            <a:spAutoFit/>
          </a:bodyPr>
          <a:lstStyle/>
          <a:p>
            <a:pPr marL="12700">
              <a:tabLst>
                <a:tab pos="803910" algn="l"/>
              </a:tabLst>
            </a:pPr>
            <a:r>
              <a:rPr sz="1300" spc="35" dirty="0">
                <a:latin typeface="宋体"/>
                <a:cs typeface="宋体"/>
              </a:rPr>
              <a:t>致灾物 </a:t>
            </a:r>
            <a:r>
              <a:rPr sz="1300" spc="-315" dirty="0">
                <a:latin typeface="宋体"/>
                <a:cs typeface="宋体"/>
              </a:rPr>
              <a:t> </a:t>
            </a:r>
            <a:r>
              <a:rPr sz="1300" u="heavy" spc="5" dirty="0">
                <a:latin typeface="Times New Roman"/>
                <a:cs typeface="Times New Roman"/>
              </a:rPr>
              <a:t> </a:t>
            </a:r>
            <a:r>
              <a:rPr sz="1300" u="heavy" dirty="0">
                <a:latin typeface="Times New Roman"/>
                <a:cs typeface="Times New Roman"/>
              </a:rPr>
              <a:t>	</a:t>
            </a:r>
            <a:endParaRPr sz="1300">
              <a:latin typeface="Times New Roman"/>
              <a:cs typeface="Times New Roman"/>
            </a:endParaRPr>
          </a:p>
          <a:p>
            <a:pPr marL="64135">
              <a:spcBef>
                <a:spcPts val="100"/>
              </a:spcBef>
            </a:pPr>
            <a:r>
              <a:rPr sz="1300" i="1" spc="10" dirty="0">
                <a:latin typeface="Times New Roman"/>
                <a:cs typeface="Times New Roman"/>
              </a:rPr>
              <a:t>S(t,</a:t>
            </a:r>
            <a:r>
              <a:rPr sz="1300" i="1" spc="-85" dirty="0">
                <a:latin typeface="Times New Roman"/>
                <a:cs typeface="Times New Roman"/>
              </a:rPr>
              <a:t> </a:t>
            </a:r>
            <a:r>
              <a:rPr sz="1300" i="1" spc="10" dirty="0">
                <a:latin typeface="Times New Roman"/>
                <a:cs typeface="Times New Roman"/>
              </a:rPr>
              <a:t>v)</a:t>
            </a:r>
            <a:endParaRPr sz="1300">
              <a:latin typeface="Times New Roman"/>
              <a:cs typeface="Times New Roman"/>
            </a:endParaRPr>
          </a:p>
        </p:txBody>
      </p:sp>
      <p:sp>
        <p:nvSpPr>
          <p:cNvPr id="7" name="object 7"/>
          <p:cNvSpPr/>
          <p:nvPr/>
        </p:nvSpPr>
        <p:spPr>
          <a:xfrm>
            <a:off x="6224449" y="483091"/>
            <a:ext cx="2035345" cy="24134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224448" y="483092"/>
            <a:ext cx="2035810" cy="241935"/>
          </a:xfrm>
          <a:custGeom>
            <a:avLst/>
            <a:gdLst/>
            <a:ahLst/>
            <a:cxnLst/>
            <a:rect l="l" t="t" r="r" b="b"/>
            <a:pathLst>
              <a:path w="2035809" h="241934">
                <a:moveTo>
                  <a:pt x="0" y="241346"/>
                </a:moveTo>
                <a:lnTo>
                  <a:pt x="2035345" y="241346"/>
                </a:lnTo>
                <a:lnTo>
                  <a:pt x="2035345" y="0"/>
                </a:lnTo>
                <a:lnTo>
                  <a:pt x="0" y="0"/>
                </a:lnTo>
                <a:lnTo>
                  <a:pt x="0" y="241346"/>
                </a:lnTo>
                <a:close/>
              </a:path>
            </a:pathLst>
          </a:custGeom>
          <a:ln w="4234">
            <a:solidFill>
              <a:srgbClr val="000000"/>
            </a:solidFill>
          </a:ln>
        </p:spPr>
        <p:txBody>
          <a:bodyPr wrap="square" lIns="0" tIns="0" rIns="0" bIns="0" rtlCol="0"/>
          <a:lstStyle/>
          <a:p>
            <a:endParaRPr/>
          </a:p>
        </p:txBody>
      </p:sp>
      <p:sp>
        <p:nvSpPr>
          <p:cNvPr id="9" name="object 9"/>
          <p:cNvSpPr txBox="1"/>
          <p:nvPr/>
        </p:nvSpPr>
        <p:spPr>
          <a:xfrm>
            <a:off x="6378816" y="496164"/>
            <a:ext cx="1722120" cy="201930"/>
          </a:xfrm>
          <a:prstGeom prst="rect">
            <a:avLst/>
          </a:prstGeom>
        </p:spPr>
        <p:txBody>
          <a:bodyPr vert="horz" wrap="square" lIns="0" tIns="0" rIns="0" bIns="0" rtlCol="0">
            <a:spAutoFit/>
          </a:bodyPr>
          <a:lstStyle/>
          <a:p>
            <a:pPr marL="12700"/>
            <a:r>
              <a:rPr sz="1300" spc="35" dirty="0">
                <a:latin typeface="宋体"/>
                <a:cs typeface="宋体"/>
              </a:rPr>
              <a:t>能量耦合、潜在、聚集</a:t>
            </a:r>
            <a:endParaRPr sz="1300">
              <a:latin typeface="宋体"/>
              <a:cs typeface="宋体"/>
            </a:endParaRPr>
          </a:p>
        </p:txBody>
      </p:sp>
      <p:sp>
        <p:nvSpPr>
          <p:cNvPr id="10" name="object 10"/>
          <p:cNvSpPr/>
          <p:nvPr/>
        </p:nvSpPr>
        <p:spPr>
          <a:xfrm>
            <a:off x="5423031" y="1435775"/>
            <a:ext cx="0" cy="38100"/>
          </a:xfrm>
          <a:custGeom>
            <a:avLst/>
            <a:gdLst/>
            <a:ahLst/>
            <a:cxnLst/>
            <a:rect l="l" t="t" r="r" b="b"/>
            <a:pathLst>
              <a:path h="38100">
                <a:moveTo>
                  <a:pt x="0" y="0"/>
                </a:moveTo>
                <a:lnTo>
                  <a:pt x="0" y="38107"/>
                </a:lnTo>
              </a:path>
            </a:pathLst>
          </a:custGeom>
          <a:ln w="16961">
            <a:solidFill>
              <a:srgbClr val="000000"/>
            </a:solidFill>
          </a:ln>
        </p:spPr>
        <p:txBody>
          <a:bodyPr wrap="square" lIns="0" tIns="0" rIns="0" bIns="0" rtlCol="0"/>
          <a:lstStyle/>
          <a:p>
            <a:endParaRPr/>
          </a:p>
        </p:txBody>
      </p:sp>
      <p:sp>
        <p:nvSpPr>
          <p:cNvPr id="11" name="object 11"/>
          <p:cNvSpPr/>
          <p:nvPr/>
        </p:nvSpPr>
        <p:spPr>
          <a:xfrm>
            <a:off x="5368586" y="1444751"/>
            <a:ext cx="120014" cy="118110"/>
          </a:xfrm>
          <a:custGeom>
            <a:avLst/>
            <a:gdLst/>
            <a:ahLst/>
            <a:cxnLst/>
            <a:rect l="l" t="t" r="r" b="b"/>
            <a:pathLst>
              <a:path w="120014" h="118109">
                <a:moveTo>
                  <a:pt x="0" y="2371"/>
                </a:moveTo>
                <a:lnTo>
                  <a:pt x="3561" y="3726"/>
                </a:lnTo>
                <a:lnTo>
                  <a:pt x="67166" y="118048"/>
                </a:lnTo>
                <a:lnTo>
                  <a:pt x="112933" y="15221"/>
                </a:lnTo>
                <a:lnTo>
                  <a:pt x="60021" y="15221"/>
                </a:lnTo>
                <a:lnTo>
                  <a:pt x="29462" y="12313"/>
                </a:lnTo>
                <a:lnTo>
                  <a:pt x="0" y="2371"/>
                </a:lnTo>
                <a:close/>
              </a:path>
              <a:path w="120014" h="118109">
                <a:moveTo>
                  <a:pt x="119406" y="0"/>
                </a:moveTo>
                <a:lnTo>
                  <a:pt x="90421" y="11111"/>
                </a:lnTo>
                <a:lnTo>
                  <a:pt x="60021" y="15221"/>
                </a:lnTo>
                <a:lnTo>
                  <a:pt x="112933" y="15221"/>
                </a:lnTo>
                <a:lnTo>
                  <a:pt x="118050" y="3726"/>
                </a:lnTo>
                <a:lnTo>
                  <a:pt x="119406" y="0"/>
                </a:lnTo>
                <a:close/>
              </a:path>
            </a:pathLst>
          </a:custGeom>
          <a:solidFill>
            <a:srgbClr val="000000"/>
          </a:solidFill>
        </p:spPr>
        <p:txBody>
          <a:bodyPr wrap="square" lIns="0" tIns="0" rIns="0" bIns="0" rtlCol="0"/>
          <a:lstStyle/>
          <a:p>
            <a:endParaRPr/>
          </a:p>
        </p:txBody>
      </p:sp>
      <p:sp>
        <p:nvSpPr>
          <p:cNvPr id="12" name="object 12"/>
          <p:cNvSpPr/>
          <p:nvPr/>
        </p:nvSpPr>
        <p:spPr>
          <a:xfrm>
            <a:off x="4863311" y="1169023"/>
            <a:ext cx="1132160" cy="241346"/>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4863312" y="1169024"/>
            <a:ext cx="1132205" cy="241935"/>
          </a:xfrm>
          <a:custGeom>
            <a:avLst/>
            <a:gdLst/>
            <a:ahLst/>
            <a:cxnLst/>
            <a:rect l="l" t="t" r="r" b="b"/>
            <a:pathLst>
              <a:path w="1132204" h="241934">
                <a:moveTo>
                  <a:pt x="0" y="241346"/>
                </a:moveTo>
                <a:lnTo>
                  <a:pt x="1132160" y="241346"/>
                </a:lnTo>
                <a:lnTo>
                  <a:pt x="1132160" y="0"/>
                </a:lnTo>
                <a:lnTo>
                  <a:pt x="0" y="0"/>
                </a:lnTo>
                <a:lnTo>
                  <a:pt x="0" y="241346"/>
                </a:lnTo>
                <a:close/>
              </a:path>
            </a:pathLst>
          </a:custGeom>
          <a:ln w="4234">
            <a:solidFill>
              <a:srgbClr val="000000"/>
            </a:solidFill>
          </a:ln>
        </p:spPr>
        <p:txBody>
          <a:bodyPr wrap="square" lIns="0" tIns="0" rIns="0" bIns="0" rtlCol="0"/>
          <a:lstStyle/>
          <a:p>
            <a:endParaRPr/>
          </a:p>
        </p:txBody>
      </p:sp>
      <p:sp>
        <p:nvSpPr>
          <p:cNvPr id="14" name="object 14"/>
          <p:cNvSpPr txBox="1"/>
          <p:nvPr/>
        </p:nvSpPr>
        <p:spPr>
          <a:xfrm>
            <a:off x="5075688" y="1180403"/>
            <a:ext cx="704215" cy="201930"/>
          </a:xfrm>
          <a:prstGeom prst="rect">
            <a:avLst/>
          </a:prstGeom>
        </p:spPr>
        <p:txBody>
          <a:bodyPr vert="horz" wrap="square" lIns="0" tIns="0" rIns="0" bIns="0" rtlCol="0">
            <a:spAutoFit/>
          </a:bodyPr>
          <a:lstStyle/>
          <a:p>
            <a:pPr marL="12700"/>
            <a:r>
              <a:rPr sz="1300" spc="35" dirty="0">
                <a:latin typeface="宋体"/>
                <a:cs typeface="宋体"/>
              </a:rPr>
              <a:t>能量触发</a:t>
            </a:r>
            <a:endParaRPr sz="1300">
              <a:latin typeface="宋体"/>
              <a:cs typeface="宋体"/>
            </a:endParaRPr>
          </a:p>
        </p:txBody>
      </p:sp>
      <p:sp>
        <p:nvSpPr>
          <p:cNvPr id="15" name="object 15"/>
          <p:cNvSpPr/>
          <p:nvPr/>
        </p:nvSpPr>
        <p:spPr>
          <a:xfrm>
            <a:off x="6300775" y="1169023"/>
            <a:ext cx="1959019" cy="241346"/>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6300774" y="1169024"/>
            <a:ext cx="1959610" cy="241935"/>
          </a:xfrm>
          <a:custGeom>
            <a:avLst/>
            <a:gdLst/>
            <a:ahLst/>
            <a:cxnLst/>
            <a:rect l="l" t="t" r="r" b="b"/>
            <a:pathLst>
              <a:path w="1959609" h="241934">
                <a:moveTo>
                  <a:pt x="0" y="241346"/>
                </a:moveTo>
                <a:lnTo>
                  <a:pt x="1959019" y="241346"/>
                </a:lnTo>
                <a:lnTo>
                  <a:pt x="1959019" y="0"/>
                </a:lnTo>
                <a:lnTo>
                  <a:pt x="0" y="0"/>
                </a:lnTo>
                <a:lnTo>
                  <a:pt x="0" y="241346"/>
                </a:lnTo>
                <a:close/>
              </a:path>
            </a:pathLst>
          </a:custGeom>
          <a:ln w="4234">
            <a:solidFill>
              <a:srgbClr val="000000"/>
            </a:solidFill>
          </a:ln>
        </p:spPr>
        <p:txBody>
          <a:bodyPr wrap="square" lIns="0" tIns="0" rIns="0" bIns="0" rtlCol="0"/>
          <a:lstStyle/>
          <a:p>
            <a:endParaRPr/>
          </a:p>
        </p:txBody>
      </p:sp>
      <p:sp>
        <p:nvSpPr>
          <p:cNvPr id="17" name="object 17"/>
          <p:cNvSpPr txBox="1"/>
          <p:nvPr/>
        </p:nvSpPr>
        <p:spPr>
          <a:xfrm>
            <a:off x="6317247" y="1180404"/>
            <a:ext cx="1708150" cy="200055"/>
          </a:xfrm>
          <a:prstGeom prst="rect">
            <a:avLst/>
          </a:prstGeom>
        </p:spPr>
        <p:txBody>
          <a:bodyPr vert="horz" wrap="square" lIns="0" tIns="0" rIns="0" bIns="0" rtlCol="0">
            <a:spAutoFit/>
          </a:bodyPr>
          <a:lstStyle/>
          <a:p>
            <a:pPr marL="12700"/>
            <a:r>
              <a:rPr sz="1300" spc="25" dirty="0">
                <a:latin typeface="宋体"/>
                <a:cs typeface="宋体"/>
              </a:rPr>
              <a:t>人</a:t>
            </a:r>
            <a:r>
              <a:rPr sz="1300" spc="25" dirty="0">
                <a:latin typeface="Calibri"/>
                <a:cs typeface="Calibri"/>
              </a:rPr>
              <a:t>-</a:t>
            </a:r>
            <a:r>
              <a:rPr sz="1300" spc="25" dirty="0">
                <a:latin typeface="宋体"/>
                <a:cs typeface="宋体"/>
              </a:rPr>
              <a:t>物</a:t>
            </a:r>
            <a:r>
              <a:rPr sz="1300" spc="25" dirty="0">
                <a:latin typeface="Calibri"/>
                <a:cs typeface="Calibri"/>
              </a:rPr>
              <a:t>-</a:t>
            </a:r>
            <a:r>
              <a:rPr sz="1300" spc="25" dirty="0">
                <a:latin typeface="宋体"/>
                <a:cs typeface="宋体"/>
              </a:rPr>
              <a:t>环境</a:t>
            </a:r>
            <a:r>
              <a:rPr sz="1300" spc="25" dirty="0">
                <a:latin typeface="Calibri"/>
                <a:cs typeface="Calibri"/>
              </a:rPr>
              <a:t>-</a:t>
            </a:r>
            <a:r>
              <a:rPr sz="1300" spc="25" dirty="0">
                <a:latin typeface="宋体"/>
                <a:cs typeface="宋体"/>
              </a:rPr>
              <a:t>管理的原因</a:t>
            </a:r>
            <a:endParaRPr sz="1300">
              <a:latin typeface="宋体"/>
              <a:cs typeface="宋体"/>
            </a:endParaRPr>
          </a:p>
        </p:txBody>
      </p:sp>
      <p:sp>
        <p:nvSpPr>
          <p:cNvPr id="18" name="object 18"/>
          <p:cNvSpPr/>
          <p:nvPr/>
        </p:nvSpPr>
        <p:spPr>
          <a:xfrm>
            <a:off x="6084519" y="1283345"/>
            <a:ext cx="216535" cy="0"/>
          </a:xfrm>
          <a:custGeom>
            <a:avLst/>
            <a:gdLst/>
            <a:ahLst/>
            <a:cxnLst/>
            <a:rect l="l" t="t" r="r" b="b"/>
            <a:pathLst>
              <a:path w="216535">
                <a:moveTo>
                  <a:pt x="216255" y="0"/>
                </a:moveTo>
                <a:lnTo>
                  <a:pt x="0" y="0"/>
                </a:lnTo>
              </a:path>
            </a:pathLst>
          </a:custGeom>
          <a:ln w="16936">
            <a:solidFill>
              <a:srgbClr val="000000"/>
            </a:solidFill>
          </a:ln>
        </p:spPr>
        <p:txBody>
          <a:bodyPr wrap="square" lIns="0" tIns="0" rIns="0" bIns="0" rtlCol="0"/>
          <a:lstStyle/>
          <a:p>
            <a:endParaRPr/>
          </a:p>
        </p:txBody>
      </p:sp>
      <p:sp>
        <p:nvSpPr>
          <p:cNvPr id="19" name="object 19"/>
          <p:cNvSpPr/>
          <p:nvPr/>
        </p:nvSpPr>
        <p:spPr>
          <a:xfrm>
            <a:off x="5995472" y="1229487"/>
            <a:ext cx="120014" cy="119380"/>
          </a:xfrm>
          <a:custGeom>
            <a:avLst/>
            <a:gdLst/>
            <a:ahLst/>
            <a:cxnLst/>
            <a:rect l="l" t="t" r="r" b="b"/>
            <a:pathLst>
              <a:path w="120014" h="119380">
                <a:moveTo>
                  <a:pt x="119406" y="0"/>
                </a:moveTo>
                <a:lnTo>
                  <a:pt x="114488" y="3048"/>
                </a:lnTo>
                <a:lnTo>
                  <a:pt x="0" y="53858"/>
                </a:lnTo>
                <a:lnTo>
                  <a:pt x="114488" y="117370"/>
                </a:lnTo>
                <a:lnTo>
                  <a:pt x="119406" y="119233"/>
                </a:lnTo>
                <a:lnTo>
                  <a:pt x="108912" y="90004"/>
                </a:lnTo>
                <a:lnTo>
                  <a:pt x="105413" y="59553"/>
                </a:lnTo>
                <a:lnTo>
                  <a:pt x="108912" y="29133"/>
                </a:lnTo>
                <a:lnTo>
                  <a:pt x="119406" y="0"/>
                </a:lnTo>
                <a:close/>
              </a:path>
            </a:pathLst>
          </a:custGeom>
          <a:solidFill>
            <a:srgbClr val="000000"/>
          </a:solidFill>
        </p:spPr>
        <p:txBody>
          <a:bodyPr wrap="square" lIns="0" tIns="0" rIns="0" bIns="0" rtlCol="0"/>
          <a:lstStyle/>
          <a:p>
            <a:endParaRPr/>
          </a:p>
        </p:txBody>
      </p:sp>
      <p:sp>
        <p:nvSpPr>
          <p:cNvPr id="20" name="object 20"/>
          <p:cNvSpPr/>
          <p:nvPr/>
        </p:nvSpPr>
        <p:spPr>
          <a:xfrm>
            <a:off x="5423031" y="978487"/>
            <a:ext cx="0" cy="102235"/>
          </a:xfrm>
          <a:custGeom>
            <a:avLst/>
            <a:gdLst/>
            <a:ahLst/>
            <a:cxnLst/>
            <a:rect l="l" t="t" r="r" b="b"/>
            <a:pathLst>
              <a:path h="102234">
                <a:moveTo>
                  <a:pt x="0" y="0"/>
                </a:moveTo>
                <a:lnTo>
                  <a:pt x="0" y="101619"/>
                </a:lnTo>
              </a:path>
            </a:pathLst>
          </a:custGeom>
          <a:ln w="16961">
            <a:solidFill>
              <a:srgbClr val="000000"/>
            </a:solidFill>
          </a:ln>
        </p:spPr>
        <p:txBody>
          <a:bodyPr wrap="square" lIns="0" tIns="0" rIns="0" bIns="0" rtlCol="0"/>
          <a:lstStyle/>
          <a:p>
            <a:endParaRPr/>
          </a:p>
        </p:txBody>
      </p:sp>
      <p:sp>
        <p:nvSpPr>
          <p:cNvPr id="21" name="object 21"/>
          <p:cNvSpPr/>
          <p:nvPr/>
        </p:nvSpPr>
        <p:spPr>
          <a:xfrm>
            <a:off x="5366041" y="1048773"/>
            <a:ext cx="120650" cy="120650"/>
          </a:xfrm>
          <a:custGeom>
            <a:avLst/>
            <a:gdLst/>
            <a:ahLst/>
            <a:cxnLst/>
            <a:rect l="l" t="t" r="r" b="b"/>
            <a:pathLst>
              <a:path w="120650" h="120650">
                <a:moveTo>
                  <a:pt x="0" y="2032"/>
                </a:moveTo>
                <a:lnTo>
                  <a:pt x="6106" y="5927"/>
                </a:lnTo>
                <a:lnTo>
                  <a:pt x="56989" y="120249"/>
                </a:lnTo>
                <a:lnTo>
                  <a:pt x="115482" y="15115"/>
                </a:lnTo>
                <a:lnTo>
                  <a:pt x="59894" y="15115"/>
                </a:lnTo>
                <a:lnTo>
                  <a:pt x="29366" y="12099"/>
                </a:lnTo>
                <a:lnTo>
                  <a:pt x="0" y="2032"/>
                </a:lnTo>
                <a:close/>
              </a:path>
              <a:path w="120650" h="120650">
                <a:moveTo>
                  <a:pt x="119406" y="0"/>
                </a:moveTo>
                <a:lnTo>
                  <a:pt x="90326" y="11082"/>
                </a:lnTo>
                <a:lnTo>
                  <a:pt x="59894" y="15115"/>
                </a:lnTo>
                <a:lnTo>
                  <a:pt x="115482" y="15115"/>
                </a:lnTo>
                <a:lnTo>
                  <a:pt x="120594" y="5927"/>
                </a:lnTo>
                <a:lnTo>
                  <a:pt x="119406" y="0"/>
                </a:lnTo>
                <a:close/>
              </a:path>
            </a:pathLst>
          </a:custGeom>
          <a:solidFill>
            <a:srgbClr val="000000"/>
          </a:solidFill>
        </p:spPr>
        <p:txBody>
          <a:bodyPr wrap="square" lIns="0" tIns="0" rIns="0" bIns="0" rtlCol="0"/>
          <a:lstStyle/>
          <a:p>
            <a:endParaRPr/>
          </a:p>
        </p:txBody>
      </p:sp>
      <p:sp>
        <p:nvSpPr>
          <p:cNvPr id="22" name="object 22"/>
          <p:cNvSpPr/>
          <p:nvPr/>
        </p:nvSpPr>
        <p:spPr>
          <a:xfrm>
            <a:off x="2878850" y="1689825"/>
            <a:ext cx="1209040" cy="241935"/>
          </a:xfrm>
          <a:custGeom>
            <a:avLst/>
            <a:gdLst/>
            <a:ahLst/>
            <a:cxnLst/>
            <a:rect l="l" t="t" r="r" b="b"/>
            <a:pathLst>
              <a:path w="1209039" h="241935">
                <a:moveTo>
                  <a:pt x="0" y="241346"/>
                </a:moveTo>
                <a:lnTo>
                  <a:pt x="1208486" y="241346"/>
                </a:lnTo>
                <a:lnTo>
                  <a:pt x="1208486" y="0"/>
                </a:lnTo>
                <a:lnTo>
                  <a:pt x="0" y="0"/>
                </a:lnTo>
                <a:lnTo>
                  <a:pt x="0" y="241346"/>
                </a:lnTo>
                <a:close/>
              </a:path>
            </a:pathLst>
          </a:custGeom>
          <a:solidFill>
            <a:srgbClr val="FFFFFF"/>
          </a:solidFill>
        </p:spPr>
        <p:txBody>
          <a:bodyPr wrap="square" lIns="0" tIns="0" rIns="0" bIns="0" rtlCol="0"/>
          <a:lstStyle/>
          <a:p>
            <a:endParaRPr/>
          </a:p>
        </p:txBody>
      </p:sp>
      <p:sp>
        <p:nvSpPr>
          <p:cNvPr id="23" name="object 23"/>
          <p:cNvSpPr/>
          <p:nvPr/>
        </p:nvSpPr>
        <p:spPr>
          <a:xfrm>
            <a:off x="2878850" y="1689825"/>
            <a:ext cx="1209040" cy="241935"/>
          </a:xfrm>
          <a:custGeom>
            <a:avLst/>
            <a:gdLst/>
            <a:ahLst/>
            <a:cxnLst/>
            <a:rect l="l" t="t" r="r" b="b"/>
            <a:pathLst>
              <a:path w="1209039" h="241935">
                <a:moveTo>
                  <a:pt x="1208486" y="0"/>
                </a:moveTo>
                <a:lnTo>
                  <a:pt x="0" y="0"/>
                </a:lnTo>
                <a:lnTo>
                  <a:pt x="0" y="241346"/>
                </a:lnTo>
              </a:path>
            </a:pathLst>
          </a:custGeom>
          <a:ln w="4234">
            <a:solidFill>
              <a:srgbClr val="FFFFFF"/>
            </a:solidFill>
          </a:ln>
        </p:spPr>
        <p:txBody>
          <a:bodyPr wrap="square" lIns="0" tIns="0" rIns="0" bIns="0" rtlCol="0"/>
          <a:lstStyle/>
          <a:p>
            <a:endParaRPr/>
          </a:p>
        </p:txBody>
      </p:sp>
      <p:sp>
        <p:nvSpPr>
          <p:cNvPr id="24" name="object 24"/>
          <p:cNvSpPr/>
          <p:nvPr/>
        </p:nvSpPr>
        <p:spPr>
          <a:xfrm>
            <a:off x="2853408" y="1664419"/>
            <a:ext cx="1208486" cy="241346"/>
          </a:xfrm>
          <a:prstGeom prst="rect">
            <a:avLst/>
          </a:prstGeom>
          <a:blipFill>
            <a:blip r:embed="rId7" cstate="print"/>
            <a:stretch>
              <a:fillRect/>
            </a:stretch>
          </a:blipFill>
        </p:spPr>
        <p:txBody>
          <a:bodyPr wrap="square" lIns="0" tIns="0" rIns="0" bIns="0" rtlCol="0"/>
          <a:lstStyle/>
          <a:p>
            <a:endParaRPr/>
          </a:p>
        </p:txBody>
      </p:sp>
      <p:sp>
        <p:nvSpPr>
          <p:cNvPr id="25" name="object 25"/>
          <p:cNvSpPr/>
          <p:nvPr/>
        </p:nvSpPr>
        <p:spPr>
          <a:xfrm>
            <a:off x="2853408" y="1664420"/>
            <a:ext cx="1209040" cy="241935"/>
          </a:xfrm>
          <a:custGeom>
            <a:avLst/>
            <a:gdLst/>
            <a:ahLst/>
            <a:cxnLst/>
            <a:rect l="l" t="t" r="r" b="b"/>
            <a:pathLst>
              <a:path w="1209039" h="241935">
                <a:moveTo>
                  <a:pt x="0" y="241346"/>
                </a:moveTo>
                <a:lnTo>
                  <a:pt x="1208486" y="241346"/>
                </a:lnTo>
                <a:lnTo>
                  <a:pt x="1208486" y="0"/>
                </a:lnTo>
                <a:lnTo>
                  <a:pt x="0" y="0"/>
                </a:lnTo>
                <a:lnTo>
                  <a:pt x="0" y="241346"/>
                </a:lnTo>
                <a:close/>
              </a:path>
            </a:pathLst>
          </a:custGeom>
          <a:ln w="4234">
            <a:solidFill>
              <a:srgbClr val="000000"/>
            </a:solidFill>
          </a:ln>
        </p:spPr>
        <p:txBody>
          <a:bodyPr wrap="square" lIns="0" tIns="0" rIns="0" bIns="0" rtlCol="0"/>
          <a:lstStyle/>
          <a:p>
            <a:endParaRPr/>
          </a:p>
        </p:txBody>
      </p:sp>
      <p:sp>
        <p:nvSpPr>
          <p:cNvPr id="26" name="object 26"/>
          <p:cNvSpPr txBox="1"/>
          <p:nvPr/>
        </p:nvSpPr>
        <p:spPr>
          <a:xfrm>
            <a:off x="3022651" y="1672411"/>
            <a:ext cx="873760" cy="201930"/>
          </a:xfrm>
          <a:prstGeom prst="rect">
            <a:avLst/>
          </a:prstGeom>
        </p:spPr>
        <p:txBody>
          <a:bodyPr vert="horz" wrap="square" lIns="0" tIns="0" rIns="0" bIns="0" rtlCol="0">
            <a:spAutoFit/>
          </a:bodyPr>
          <a:lstStyle/>
          <a:p>
            <a:pPr marL="12700"/>
            <a:r>
              <a:rPr sz="1300" spc="35" dirty="0">
                <a:latin typeface="宋体"/>
                <a:cs typeface="宋体"/>
              </a:rPr>
              <a:t>能量串发型</a:t>
            </a:r>
            <a:endParaRPr sz="1300">
              <a:latin typeface="宋体"/>
              <a:cs typeface="宋体"/>
            </a:endParaRPr>
          </a:p>
        </p:txBody>
      </p:sp>
      <p:sp>
        <p:nvSpPr>
          <p:cNvPr id="27" name="object 27"/>
          <p:cNvSpPr/>
          <p:nvPr/>
        </p:nvSpPr>
        <p:spPr>
          <a:xfrm>
            <a:off x="4201824" y="1689825"/>
            <a:ext cx="1209040" cy="254635"/>
          </a:xfrm>
          <a:custGeom>
            <a:avLst/>
            <a:gdLst/>
            <a:ahLst/>
            <a:cxnLst/>
            <a:rect l="l" t="t" r="r" b="b"/>
            <a:pathLst>
              <a:path w="1209039" h="254635">
                <a:moveTo>
                  <a:pt x="0" y="254049"/>
                </a:moveTo>
                <a:lnTo>
                  <a:pt x="1208486" y="254049"/>
                </a:lnTo>
                <a:lnTo>
                  <a:pt x="1208486" y="0"/>
                </a:lnTo>
                <a:lnTo>
                  <a:pt x="0" y="0"/>
                </a:lnTo>
                <a:lnTo>
                  <a:pt x="0" y="254049"/>
                </a:lnTo>
                <a:close/>
              </a:path>
            </a:pathLst>
          </a:custGeom>
          <a:solidFill>
            <a:srgbClr val="FFFFFF"/>
          </a:solidFill>
        </p:spPr>
        <p:txBody>
          <a:bodyPr wrap="square" lIns="0" tIns="0" rIns="0" bIns="0" rtlCol="0"/>
          <a:lstStyle/>
          <a:p>
            <a:endParaRPr/>
          </a:p>
        </p:txBody>
      </p:sp>
      <p:sp>
        <p:nvSpPr>
          <p:cNvPr id="28" name="object 28"/>
          <p:cNvSpPr/>
          <p:nvPr/>
        </p:nvSpPr>
        <p:spPr>
          <a:xfrm>
            <a:off x="4201824" y="1689825"/>
            <a:ext cx="1209040" cy="254635"/>
          </a:xfrm>
          <a:custGeom>
            <a:avLst/>
            <a:gdLst/>
            <a:ahLst/>
            <a:cxnLst/>
            <a:rect l="l" t="t" r="r" b="b"/>
            <a:pathLst>
              <a:path w="1209039" h="254635">
                <a:moveTo>
                  <a:pt x="1208486" y="0"/>
                </a:moveTo>
                <a:lnTo>
                  <a:pt x="0" y="0"/>
                </a:lnTo>
                <a:lnTo>
                  <a:pt x="0" y="254049"/>
                </a:lnTo>
              </a:path>
            </a:pathLst>
          </a:custGeom>
          <a:ln w="4234">
            <a:solidFill>
              <a:srgbClr val="FFFFFF"/>
            </a:solidFill>
          </a:ln>
        </p:spPr>
        <p:txBody>
          <a:bodyPr wrap="square" lIns="0" tIns="0" rIns="0" bIns="0" rtlCol="0"/>
          <a:lstStyle/>
          <a:p>
            <a:endParaRPr/>
          </a:p>
        </p:txBody>
      </p:sp>
      <p:sp>
        <p:nvSpPr>
          <p:cNvPr id="29" name="object 29"/>
          <p:cNvSpPr/>
          <p:nvPr/>
        </p:nvSpPr>
        <p:spPr>
          <a:xfrm>
            <a:off x="4176382" y="1664420"/>
            <a:ext cx="1208486" cy="266751"/>
          </a:xfrm>
          <a:prstGeom prst="rect">
            <a:avLst/>
          </a:prstGeom>
          <a:blipFill>
            <a:blip r:embed="rId8" cstate="print"/>
            <a:stretch>
              <a:fillRect/>
            </a:stretch>
          </a:blipFill>
        </p:spPr>
        <p:txBody>
          <a:bodyPr wrap="square" lIns="0" tIns="0" rIns="0" bIns="0" rtlCol="0"/>
          <a:lstStyle/>
          <a:p>
            <a:endParaRPr/>
          </a:p>
        </p:txBody>
      </p:sp>
      <p:sp>
        <p:nvSpPr>
          <p:cNvPr id="30" name="object 30"/>
          <p:cNvSpPr/>
          <p:nvPr/>
        </p:nvSpPr>
        <p:spPr>
          <a:xfrm>
            <a:off x="4176382" y="1664420"/>
            <a:ext cx="1209040" cy="267335"/>
          </a:xfrm>
          <a:custGeom>
            <a:avLst/>
            <a:gdLst/>
            <a:ahLst/>
            <a:cxnLst/>
            <a:rect l="l" t="t" r="r" b="b"/>
            <a:pathLst>
              <a:path w="1209039" h="267335">
                <a:moveTo>
                  <a:pt x="0" y="266751"/>
                </a:moveTo>
                <a:lnTo>
                  <a:pt x="1208486" y="266751"/>
                </a:lnTo>
                <a:lnTo>
                  <a:pt x="1208486" y="0"/>
                </a:lnTo>
                <a:lnTo>
                  <a:pt x="0" y="0"/>
                </a:lnTo>
                <a:lnTo>
                  <a:pt x="0" y="266751"/>
                </a:lnTo>
                <a:close/>
              </a:path>
            </a:pathLst>
          </a:custGeom>
          <a:ln w="4234">
            <a:solidFill>
              <a:srgbClr val="000000"/>
            </a:solidFill>
          </a:ln>
        </p:spPr>
        <p:txBody>
          <a:bodyPr wrap="square" lIns="0" tIns="0" rIns="0" bIns="0" rtlCol="0"/>
          <a:lstStyle/>
          <a:p>
            <a:endParaRPr/>
          </a:p>
        </p:txBody>
      </p:sp>
      <p:sp>
        <p:nvSpPr>
          <p:cNvPr id="31" name="object 31"/>
          <p:cNvSpPr txBox="1"/>
          <p:nvPr/>
        </p:nvSpPr>
        <p:spPr>
          <a:xfrm>
            <a:off x="4344828" y="1684266"/>
            <a:ext cx="873760" cy="201930"/>
          </a:xfrm>
          <a:prstGeom prst="rect">
            <a:avLst/>
          </a:prstGeom>
        </p:spPr>
        <p:txBody>
          <a:bodyPr vert="horz" wrap="square" lIns="0" tIns="0" rIns="0" bIns="0" rtlCol="0">
            <a:spAutoFit/>
          </a:bodyPr>
          <a:lstStyle/>
          <a:p>
            <a:pPr marL="12700"/>
            <a:r>
              <a:rPr sz="1300" spc="35" dirty="0">
                <a:latin typeface="宋体"/>
                <a:cs typeface="宋体"/>
              </a:rPr>
              <a:t>能量发散型</a:t>
            </a:r>
            <a:endParaRPr sz="1300">
              <a:latin typeface="宋体"/>
              <a:cs typeface="宋体"/>
            </a:endParaRPr>
          </a:p>
        </p:txBody>
      </p:sp>
      <p:sp>
        <p:nvSpPr>
          <p:cNvPr id="32" name="object 32"/>
          <p:cNvSpPr/>
          <p:nvPr/>
        </p:nvSpPr>
        <p:spPr>
          <a:xfrm>
            <a:off x="5499356" y="1689825"/>
            <a:ext cx="1209040" cy="254635"/>
          </a:xfrm>
          <a:custGeom>
            <a:avLst/>
            <a:gdLst/>
            <a:ahLst/>
            <a:cxnLst/>
            <a:rect l="l" t="t" r="r" b="b"/>
            <a:pathLst>
              <a:path w="1209039" h="254635">
                <a:moveTo>
                  <a:pt x="0" y="254049"/>
                </a:moveTo>
                <a:lnTo>
                  <a:pt x="1208486" y="254049"/>
                </a:lnTo>
                <a:lnTo>
                  <a:pt x="1208486" y="0"/>
                </a:lnTo>
                <a:lnTo>
                  <a:pt x="0" y="0"/>
                </a:lnTo>
                <a:lnTo>
                  <a:pt x="0" y="254049"/>
                </a:lnTo>
                <a:close/>
              </a:path>
            </a:pathLst>
          </a:custGeom>
          <a:solidFill>
            <a:srgbClr val="FFFFFF"/>
          </a:solidFill>
        </p:spPr>
        <p:txBody>
          <a:bodyPr wrap="square" lIns="0" tIns="0" rIns="0" bIns="0" rtlCol="0"/>
          <a:lstStyle/>
          <a:p>
            <a:endParaRPr/>
          </a:p>
        </p:txBody>
      </p:sp>
      <p:sp>
        <p:nvSpPr>
          <p:cNvPr id="33" name="object 33"/>
          <p:cNvSpPr/>
          <p:nvPr/>
        </p:nvSpPr>
        <p:spPr>
          <a:xfrm>
            <a:off x="5499356" y="1689825"/>
            <a:ext cx="1209040" cy="254635"/>
          </a:xfrm>
          <a:custGeom>
            <a:avLst/>
            <a:gdLst/>
            <a:ahLst/>
            <a:cxnLst/>
            <a:rect l="l" t="t" r="r" b="b"/>
            <a:pathLst>
              <a:path w="1209039" h="254635">
                <a:moveTo>
                  <a:pt x="1208486" y="0"/>
                </a:moveTo>
                <a:lnTo>
                  <a:pt x="0" y="0"/>
                </a:lnTo>
                <a:lnTo>
                  <a:pt x="0" y="254049"/>
                </a:lnTo>
              </a:path>
            </a:pathLst>
          </a:custGeom>
          <a:ln w="4234">
            <a:solidFill>
              <a:srgbClr val="FFFFFF"/>
            </a:solidFill>
          </a:ln>
        </p:spPr>
        <p:txBody>
          <a:bodyPr wrap="square" lIns="0" tIns="0" rIns="0" bIns="0" rtlCol="0"/>
          <a:lstStyle/>
          <a:p>
            <a:endParaRPr/>
          </a:p>
        </p:txBody>
      </p:sp>
      <p:sp>
        <p:nvSpPr>
          <p:cNvPr id="34" name="object 34"/>
          <p:cNvSpPr/>
          <p:nvPr/>
        </p:nvSpPr>
        <p:spPr>
          <a:xfrm>
            <a:off x="5473915" y="1664420"/>
            <a:ext cx="1208486" cy="266751"/>
          </a:xfrm>
          <a:prstGeom prst="rect">
            <a:avLst/>
          </a:prstGeom>
          <a:blipFill>
            <a:blip r:embed="rId8" cstate="print"/>
            <a:stretch>
              <a:fillRect/>
            </a:stretch>
          </a:blipFill>
        </p:spPr>
        <p:txBody>
          <a:bodyPr wrap="square" lIns="0" tIns="0" rIns="0" bIns="0" rtlCol="0"/>
          <a:lstStyle/>
          <a:p>
            <a:endParaRPr/>
          </a:p>
        </p:txBody>
      </p:sp>
      <p:sp>
        <p:nvSpPr>
          <p:cNvPr id="35" name="object 35"/>
          <p:cNvSpPr/>
          <p:nvPr/>
        </p:nvSpPr>
        <p:spPr>
          <a:xfrm>
            <a:off x="5473915" y="1664420"/>
            <a:ext cx="1209040" cy="267335"/>
          </a:xfrm>
          <a:custGeom>
            <a:avLst/>
            <a:gdLst/>
            <a:ahLst/>
            <a:cxnLst/>
            <a:rect l="l" t="t" r="r" b="b"/>
            <a:pathLst>
              <a:path w="1209039" h="267335">
                <a:moveTo>
                  <a:pt x="0" y="266751"/>
                </a:moveTo>
                <a:lnTo>
                  <a:pt x="1208486" y="266751"/>
                </a:lnTo>
                <a:lnTo>
                  <a:pt x="1208486" y="0"/>
                </a:lnTo>
                <a:lnTo>
                  <a:pt x="0" y="0"/>
                </a:lnTo>
                <a:lnTo>
                  <a:pt x="0" y="266751"/>
                </a:lnTo>
                <a:close/>
              </a:path>
            </a:pathLst>
          </a:custGeom>
          <a:ln w="4234">
            <a:solidFill>
              <a:srgbClr val="000000"/>
            </a:solidFill>
          </a:ln>
        </p:spPr>
        <p:txBody>
          <a:bodyPr wrap="square" lIns="0" tIns="0" rIns="0" bIns="0" rtlCol="0"/>
          <a:lstStyle/>
          <a:p>
            <a:endParaRPr/>
          </a:p>
        </p:txBody>
      </p:sp>
      <p:sp>
        <p:nvSpPr>
          <p:cNvPr id="36" name="object 36"/>
          <p:cNvSpPr/>
          <p:nvPr/>
        </p:nvSpPr>
        <p:spPr>
          <a:xfrm>
            <a:off x="6822331" y="1689825"/>
            <a:ext cx="1209040" cy="254635"/>
          </a:xfrm>
          <a:custGeom>
            <a:avLst/>
            <a:gdLst/>
            <a:ahLst/>
            <a:cxnLst/>
            <a:rect l="l" t="t" r="r" b="b"/>
            <a:pathLst>
              <a:path w="1209040" h="254635">
                <a:moveTo>
                  <a:pt x="0" y="254049"/>
                </a:moveTo>
                <a:lnTo>
                  <a:pt x="1208486" y="254049"/>
                </a:lnTo>
                <a:lnTo>
                  <a:pt x="1208486" y="0"/>
                </a:lnTo>
                <a:lnTo>
                  <a:pt x="0" y="0"/>
                </a:lnTo>
                <a:lnTo>
                  <a:pt x="0" y="254049"/>
                </a:lnTo>
                <a:close/>
              </a:path>
            </a:pathLst>
          </a:custGeom>
          <a:solidFill>
            <a:srgbClr val="FFFFFF"/>
          </a:solidFill>
        </p:spPr>
        <p:txBody>
          <a:bodyPr wrap="square" lIns="0" tIns="0" rIns="0" bIns="0" rtlCol="0"/>
          <a:lstStyle/>
          <a:p>
            <a:endParaRPr/>
          </a:p>
        </p:txBody>
      </p:sp>
      <p:sp>
        <p:nvSpPr>
          <p:cNvPr id="37" name="object 37"/>
          <p:cNvSpPr/>
          <p:nvPr/>
        </p:nvSpPr>
        <p:spPr>
          <a:xfrm>
            <a:off x="6822331" y="1689825"/>
            <a:ext cx="1209040" cy="254635"/>
          </a:xfrm>
          <a:custGeom>
            <a:avLst/>
            <a:gdLst/>
            <a:ahLst/>
            <a:cxnLst/>
            <a:rect l="l" t="t" r="r" b="b"/>
            <a:pathLst>
              <a:path w="1209040" h="254635">
                <a:moveTo>
                  <a:pt x="1208486" y="0"/>
                </a:moveTo>
                <a:lnTo>
                  <a:pt x="0" y="0"/>
                </a:lnTo>
                <a:lnTo>
                  <a:pt x="0" y="254049"/>
                </a:lnTo>
              </a:path>
            </a:pathLst>
          </a:custGeom>
          <a:ln w="4234">
            <a:solidFill>
              <a:srgbClr val="FFFFFF"/>
            </a:solidFill>
          </a:ln>
        </p:spPr>
        <p:txBody>
          <a:bodyPr wrap="square" lIns="0" tIns="0" rIns="0" bIns="0" rtlCol="0"/>
          <a:lstStyle/>
          <a:p>
            <a:endParaRPr/>
          </a:p>
        </p:txBody>
      </p:sp>
      <p:sp>
        <p:nvSpPr>
          <p:cNvPr id="38" name="object 38"/>
          <p:cNvSpPr/>
          <p:nvPr/>
        </p:nvSpPr>
        <p:spPr>
          <a:xfrm>
            <a:off x="6796889" y="1664420"/>
            <a:ext cx="1208486" cy="266751"/>
          </a:xfrm>
          <a:prstGeom prst="rect">
            <a:avLst/>
          </a:prstGeom>
          <a:blipFill>
            <a:blip r:embed="rId8" cstate="print"/>
            <a:stretch>
              <a:fillRect/>
            </a:stretch>
          </a:blipFill>
        </p:spPr>
        <p:txBody>
          <a:bodyPr wrap="square" lIns="0" tIns="0" rIns="0" bIns="0" rtlCol="0"/>
          <a:lstStyle/>
          <a:p>
            <a:endParaRPr/>
          </a:p>
        </p:txBody>
      </p:sp>
      <p:sp>
        <p:nvSpPr>
          <p:cNvPr id="39" name="object 39"/>
          <p:cNvSpPr/>
          <p:nvPr/>
        </p:nvSpPr>
        <p:spPr>
          <a:xfrm>
            <a:off x="6796889" y="1664420"/>
            <a:ext cx="1209040" cy="267335"/>
          </a:xfrm>
          <a:custGeom>
            <a:avLst/>
            <a:gdLst/>
            <a:ahLst/>
            <a:cxnLst/>
            <a:rect l="l" t="t" r="r" b="b"/>
            <a:pathLst>
              <a:path w="1209039" h="267335">
                <a:moveTo>
                  <a:pt x="0" y="266751"/>
                </a:moveTo>
                <a:lnTo>
                  <a:pt x="1208486" y="266751"/>
                </a:lnTo>
                <a:lnTo>
                  <a:pt x="1208486" y="0"/>
                </a:lnTo>
                <a:lnTo>
                  <a:pt x="0" y="0"/>
                </a:lnTo>
                <a:lnTo>
                  <a:pt x="0" y="266751"/>
                </a:lnTo>
                <a:close/>
              </a:path>
            </a:pathLst>
          </a:custGeom>
          <a:ln w="4234">
            <a:solidFill>
              <a:srgbClr val="000000"/>
            </a:solidFill>
          </a:ln>
        </p:spPr>
        <p:txBody>
          <a:bodyPr wrap="square" lIns="0" tIns="0" rIns="0" bIns="0" rtlCol="0"/>
          <a:lstStyle/>
          <a:p>
            <a:endParaRPr/>
          </a:p>
        </p:txBody>
      </p:sp>
      <p:sp>
        <p:nvSpPr>
          <p:cNvPr id="40" name="object 40"/>
          <p:cNvSpPr/>
          <p:nvPr/>
        </p:nvSpPr>
        <p:spPr>
          <a:xfrm>
            <a:off x="4697939" y="3099796"/>
            <a:ext cx="1462904" cy="241346"/>
          </a:xfrm>
          <a:prstGeom prst="rect">
            <a:avLst/>
          </a:prstGeom>
          <a:blipFill>
            <a:blip r:embed="rId9" cstate="print"/>
            <a:stretch>
              <a:fillRect/>
            </a:stretch>
          </a:blipFill>
        </p:spPr>
        <p:txBody>
          <a:bodyPr wrap="square" lIns="0" tIns="0" rIns="0" bIns="0" rtlCol="0"/>
          <a:lstStyle/>
          <a:p>
            <a:endParaRPr/>
          </a:p>
        </p:txBody>
      </p:sp>
      <p:sp>
        <p:nvSpPr>
          <p:cNvPr id="41" name="object 41"/>
          <p:cNvSpPr/>
          <p:nvPr/>
        </p:nvSpPr>
        <p:spPr>
          <a:xfrm>
            <a:off x="4697939" y="3099797"/>
            <a:ext cx="1463040" cy="241935"/>
          </a:xfrm>
          <a:custGeom>
            <a:avLst/>
            <a:gdLst/>
            <a:ahLst/>
            <a:cxnLst/>
            <a:rect l="l" t="t" r="r" b="b"/>
            <a:pathLst>
              <a:path w="1463039" h="241935">
                <a:moveTo>
                  <a:pt x="0" y="241346"/>
                </a:moveTo>
                <a:lnTo>
                  <a:pt x="1462904" y="241346"/>
                </a:lnTo>
                <a:lnTo>
                  <a:pt x="1462904" y="0"/>
                </a:lnTo>
                <a:lnTo>
                  <a:pt x="0" y="0"/>
                </a:lnTo>
                <a:lnTo>
                  <a:pt x="0" y="241346"/>
                </a:lnTo>
                <a:close/>
              </a:path>
            </a:pathLst>
          </a:custGeom>
          <a:ln w="4234">
            <a:solidFill>
              <a:srgbClr val="000000"/>
            </a:solidFill>
          </a:ln>
        </p:spPr>
        <p:txBody>
          <a:bodyPr wrap="square" lIns="0" tIns="0" rIns="0" bIns="0" rtlCol="0"/>
          <a:lstStyle/>
          <a:p>
            <a:endParaRPr/>
          </a:p>
        </p:txBody>
      </p:sp>
      <p:sp>
        <p:nvSpPr>
          <p:cNvPr id="42" name="object 42"/>
          <p:cNvSpPr txBox="1"/>
          <p:nvPr/>
        </p:nvSpPr>
        <p:spPr>
          <a:xfrm>
            <a:off x="4842471" y="3115749"/>
            <a:ext cx="1176655" cy="200055"/>
          </a:xfrm>
          <a:prstGeom prst="rect">
            <a:avLst/>
          </a:prstGeom>
        </p:spPr>
        <p:txBody>
          <a:bodyPr vert="horz" wrap="square" lIns="0" tIns="0" rIns="0" bIns="0" rtlCol="0">
            <a:spAutoFit/>
          </a:bodyPr>
          <a:lstStyle/>
          <a:p>
            <a:pPr marL="12700"/>
            <a:r>
              <a:rPr sz="1300" spc="20" dirty="0">
                <a:latin typeface="宋体"/>
                <a:cs typeface="宋体"/>
              </a:rPr>
              <a:t>能量释放</a:t>
            </a:r>
            <a:r>
              <a:rPr sz="1300" i="1" spc="20" dirty="0">
                <a:latin typeface="Times New Roman"/>
                <a:cs typeface="Times New Roman"/>
              </a:rPr>
              <a:t>S</a:t>
            </a:r>
            <a:r>
              <a:rPr sz="1275" i="1" spc="30" baseline="-13071" dirty="0">
                <a:latin typeface="Times New Roman"/>
                <a:cs typeface="Times New Roman"/>
              </a:rPr>
              <a:t>R</a:t>
            </a:r>
            <a:r>
              <a:rPr sz="1300" i="1" spc="20" dirty="0">
                <a:latin typeface="Times New Roman"/>
                <a:cs typeface="Times New Roman"/>
              </a:rPr>
              <a:t>(t,</a:t>
            </a:r>
            <a:r>
              <a:rPr sz="1300" i="1" spc="-70" dirty="0">
                <a:latin typeface="Times New Roman"/>
                <a:cs typeface="Times New Roman"/>
              </a:rPr>
              <a:t> </a:t>
            </a:r>
            <a:r>
              <a:rPr sz="1300" i="1" spc="10" dirty="0">
                <a:latin typeface="Times New Roman"/>
                <a:cs typeface="Times New Roman"/>
              </a:rPr>
              <a:t>v)</a:t>
            </a:r>
            <a:endParaRPr sz="1300">
              <a:latin typeface="Times New Roman"/>
              <a:cs typeface="Times New Roman"/>
            </a:endParaRPr>
          </a:p>
        </p:txBody>
      </p:sp>
      <p:sp>
        <p:nvSpPr>
          <p:cNvPr id="43" name="object 43"/>
          <p:cNvSpPr/>
          <p:nvPr/>
        </p:nvSpPr>
        <p:spPr>
          <a:xfrm>
            <a:off x="4087337" y="2477377"/>
            <a:ext cx="2684111" cy="368371"/>
          </a:xfrm>
          <a:prstGeom prst="rect">
            <a:avLst/>
          </a:prstGeom>
          <a:blipFill>
            <a:blip r:embed="rId10" cstate="print"/>
            <a:stretch>
              <a:fillRect/>
            </a:stretch>
          </a:blipFill>
        </p:spPr>
        <p:txBody>
          <a:bodyPr wrap="square" lIns="0" tIns="0" rIns="0" bIns="0" rtlCol="0"/>
          <a:lstStyle/>
          <a:p>
            <a:endParaRPr/>
          </a:p>
        </p:txBody>
      </p:sp>
      <p:sp>
        <p:nvSpPr>
          <p:cNvPr id="44" name="object 44"/>
          <p:cNvSpPr/>
          <p:nvPr/>
        </p:nvSpPr>
        <p:spPr>
          <a:xfrm>
            <a:off x="4087337" y="2477377"/>
            <a:ext cx="2684145" cy="368935"/>
          </a:xfrm>
          <a:custGeom>
            <a:avLst/>
            <a:gdLst/>
            <a:ahLst/>
            <a:cxnLst/>
            <a:rect l="l" t="t" r="r" b="b"/>
            <a:pathLst>
              <a:path w="2684145" h="368935">
                <a:moveTo>
                  <a:pt x="0" y="177834"/>
                </a:moveTo>
                <a:lnTo>
                  <a:pt x="1348416" y="0"/>
                </a:lnTo>
                <a:lnTo>
                  <a:pt x="2684111" y="177834"/>
                </a:lnTo>
                <a:lnTo>
                  <a:pt x="1348416" y="368371"/>
                </a:lnTo>
                <a:lnTo>
                  <a:pt x="0" y="177834"/>
                </a:lnTo>
                <a:close/>
              </a:path>
            </a:pathLst>
          </a:custGeom>
          <a:ln w="4234">
            <a:solidFill>
              <a:srgbClr val="000000"/>
            </a:solidFill>
          </a:ln>
        </p:spPr>
        <p:txBody>
          <a:bodyPr wrap="square" lIns="0" tIns="0" rIns="0" bIns="0" rtlCol="0"/>
          <a:lstStyle/>
          <a:p>
            <a:endParaRPr/>
          </a:p>
        </p:txBody>
      </p:sp>
      <p:sp>
        <p:nvSpPr>
          <p:cNvPr id="45" name="object 45"/>
          <p:cNvSpPr txBox="1"/>
          <p:nvPr/>
        </p:nvSpPr>
        <p:spPr>
          <a:xfrm>
            <a:off x="4663191" y="2551591"/>
            <a:ext cx="1534795" cy="200055"/>
          </a:xfrm>
          <a:prstGeom prst="rect">
            <a:avLst/>
          </a:prstGeom>
        </p:spPr>
        <p:txBody>
          <a:bodyPr vert="horz" wrap="square" lIns="0" tIns="0" rIns="0" bIns="0" rtlCol="0">
            <a:spAutoFit/>
          </a:bodyPr>
          <a:lstStyle/>
          <a:p>
            <a:pPr marL="12700"/>
            <a:r>
              <a:rPr sz="1300" spc="35" dirty="0">
                <a:latin typeface="宋体"/>
                <a:cs typeface="宋体"/>
              </a:rPr>
              <a:t>屏蔽是否有效（</a:t>
            </a:r>
            <a:r>
              <a:rPr sz="1300" i="1" spc="20" dirty="0">
                <a:latin typeface="Times New Roman"/>
                <a:cs typeface="Times New Roman"/>
              </a:rPr>
              <a:t>E</a:t>
            </a:r>
            <a:r>
              <a:rPr sz="1275" i="1" baseline="-13071" dirty="0">
                <a:latin typeface="Times New Roman"/>
                <a:cs typeface="Times New Roman"/>
              </a:rPr>
              <a:t>k</a:t>
            </a:r>
            <a:r>
              <a:rPr sz="1300" spc="35" dirty="0">
                <a:latin typeface="宋体"/>
                <a:cs typeface="宋体"/>
              </a:rPr>
              <a:t>）</a:t>
            </a:r>
            <a:endParaRPr sz="1300">
              <a:latin typeface="宋体"/>
              <a:cs typeface="宋体"/>
            </a:endParaRPr>
          </a:p>
        </p:txBody>
      </p:sp>
      <p:sp>
        <p:nvSpPr>
          <p:cNvPr id="46" name="object 46"/>
          <p:cNvSpPr/>
          <p:nvPr/>
        </p:nvSpPr>
        <p:spPr>
          <a:xfrm>
            <a:off x="6771448" y="2655211"/>
            <a:ext cx="1081405" cy="2794635"/>
          </a:xfrm>
          <a:custGeom>
            <a:avLst/>
            <a:gdLst/>
            <a:ahLst/>
            <a:cxnLst/>
            <a:rect l="l" t="t" r="r" b="b"/>
            <a:pathLst>
              <a:path w="1081404" h="2794635">
                <a:moveTo>
                  <a:pt x="0" y="0"/>
                </a:moveTo>
                <a:lnTo>
                  <a:pt x="1081277" y="0"/>
                </a:lnTo>
                <a:lnTo>
                  <a:pt x="1081277" y="2794471"/>
                </a:lnTo>
              </a:path>
            </a:pathLst>
          </a:custGeom>
          <a:ln w="16958">
            <a:solidFill>
              <a:srgbClr val="000000"/>
            </a:solidFill>
          </a:ln>
        </p:spPr>
        <p:txBody>
          <a:bodyPr wrap="square" lIns="0" tIns="0" rIns="0" bIns="0" rtlCol="0"/>
          <a:lstStyle/>
          <a:p>
            <a:endParaRPr/>
          </a:p>
        </p:txBody>
      </p:sp>
      <p:sp>
        <p:nvSpPr>
          <p:cNvPr id="47" name="object 47"/>
          <p:cNvSpPr/>
          <p:nvPr/>
        </p:nvSpPr>
        <p:spPr>
          <a:xfrm>
            <a:off x="7786915" y="5421652"/>
            <a:ext cx="120014" cy="117475"/>
          </a:xfrm>
          <a:custGeom>
            <a:avLst/>
            <a:gdLst/>
            <a:ahLst/>
            <a:cxnLst/>
            <a:rect l="l" t="t" r="r" b="b"/>
            <a:pathLst>
              <a:path w="120014" h="117475">
                <a:moveTo>
                  <a:pt x="0" y="0"/>
                </a:moveTo>
                <a:lnTo>
                  <a:pt x="2204" y="2625"/>
                </a:lnTo>
                <a:lnTo>
                  <a:pt x="65809" y="116947"/>
                </a:lnTo>
                <a:lnTo>
                  <a:pt x="111597" y="14074"/>
                </a:lnTo>
                <a:lnTo>
                  <a:pt x="59639" y="14074"/>
                </a:lnTo>
                <a:lnTo>
                  <a:pt x="29175" y="10555"/>
                </a:lnTo>
                <a:lnTo>
                  <a:pt x="0" y="0"/>
                </a:lnTo>
                <a:close/>
              </a:path>
              <a:path w="120014" h="117475">
                <a:moveTo>
                  <a:pt x="119406" y="0"/>
                </a:moveTo>
                <a:lnTo>
                  <a:pt x="90135" y="10555"/>
                </a:lnTo>
                <a:lnTo>
                  <a:pt x="59639" y="14074"/>
                </a:lnTo>
                <a:lnTo>
                  <a:pt x="111597" y="14074"/>
                </a:lnTo>
                <a:lnTo>
                  <a:pt x="116693" y="2625"/>
                </a:lnTo>
                <a:lnTo>
                  <a:pt x="119406" y="0"/>
                </a:lnTo>
                <a:close/>
              </a:path>
            </a:pathLst>
          </a:custGeom>
          <a:solidFill>
            <a:srgbClr val="000000"/>
          </a:solidFill>
        </p:spPr>
        <p:txBody>
          <a:bodyPr wrap="square" lIns="0" tIns="0" rIns="0" bIns="0" rtlCol="0"/>
          <a:lstStyle/>
          <a:p>
            <a:endParaRPr/>
          </a:p>
        </p:txBody>
      </p:sp>
      <p:sp>
        <p:nvSpPr>
          <p:cNvPr id="48" name="object 48"/>
          <p:cNvSpPr/>
          <p:nvPr/>
        </p:nvSpPr>
        <p:spPr>
          <a:xfrm>
            <a:off x="7102192" y="2578996"/>
            <a:ext cx="127635" cy="178435"/>
          </a:xfrm>
          <a:custGeom>
            <a:avLst/>
            <a:gdLst/>
            <a:ahLst/>
            <a:cxnLst/>
            <a:rect l="l" t="t" r="r" b="b"/>
            <a:pathLst>
              <a:path w="127635" h="178435">
                <a:moveTo>
                  <a:pt x="0" y="177834"/>
                </a:moveTo>
                <a:lnTo>
                  <a:pt x="127209" y="177834"/>
                </a:lnTo>
                <a:lnTo>
                  <a:pt x="127209" y="0"/>
                </a:lnTo>
                <a:lnTo>
                  <a:pt x="0" y="0"/>
                </a:lnTo>
                <a:lnTo>
                  <a:pt x="0" y="177834"/>
                </a:lnTo>
                <a:close/>
              </a:path>
            </a:pathLst>
          </a:custGeom>
          <a:solidFill>
            <a:srgbClr val="FFFFFF"/>
          </a:solidFill>
        </p:spPr>
        <p:txBody>
          <a:bodyPr wrap="square" lIns="0" tIns="0" rIns="0" bIns="0" rtlCol="0"/>
          <a:lstStyle/>
          <a:p>
            <a:endParaRPr/>
          </a:p>
        </p:txBody>
      </p:sp>
      <p:sp>
        <p:nvSpPr>
          <p:cNvPr id="49" name="object 49"/>
          <p:cNvSpPr txBox="1"/>
          <p:nvPr/>
        </p:nvSpPr>
        <p:spPr>
          <a:xfrm>
            <a:off x="7086947" y="2584017"/>
            <a:ext cx="161290" cy="165100"/>
          </a:xfrm>
          <a:prstGeom prst="rect">
            <a:avLst/>
          </a:prstGeom>
        </p:spPr>
        <p:txBody>
          <a:bodyPr vert="horz" wrap="square" lIns="0" tIns="0" rIns="0" bIns="0" rtlCol="0">
            <a:spAutoFit/>
          </a:bodyPr>
          <a:lstStyle/>
          <a:p>
            <a:pPr marL="12700"/>
            <a:r>
              <a:rPr sz="1050" spc="15" dirty="0">
                <a:latin typeface="宋体"/>
                <a:cs typeface="宋体"/>
              </a:rPr>
              <a:t>是</a:t>
            </a:r>
            <a:endParaRPr sz="1050">
              <a:latin typeface="宋体"/>
              <a:cs typeface="宋体"/>
            </a:endParaRPr>
          </a:p>
        </p:txBody>
      </p:sp>
      <p:sp>
        <p:nvSpPr>
          <p:cNvPr id="50" name="object 50"/>
          <p:cNvSpPr/>
          <p:nvPr/>
        </p:nvSpPr>
        <p:spPr>
          <a:xfrm>
            <a:off x="5435752" y="2845748"/>
            <a:ext cx="0" cy="165735"/>
          </a:xfrm>
          <a:custGeom>
            <a:avLst/>
            <a:gdLst/>
            <a:ahLst/>
            <a:cxnLst/>
            <a:rect l="l" t="t" r="r" b="b"/>
            <a:pathLst>
              <a:path h="165735">
                <a:moveTo>
                  <a:pt x="0" y="0"/>
                </a:moveTo>
                <a:lnTo>
                  <a:pt x="0" y="165131"/>
                </a:lnTo>
              </a:path>
            </a:pathLst>
          </a:custGeom>
          <a:ln w="16961">
            <a:solidFill>
              <a:srgbClr val="000000"/>
            </a:solidFill>
          </a:ln>
        </p:spPr>
        <p:txBody>
          <a:bodyPr wrap="square" lIns="0" tIns="0" rIns="0" bIns="0" rtlCol="0"/>
          <a:lstStyle/>
          <a:p>
            <a:endParaRPr/>
          </a:p>
        </p:txBody>
      </p:sp>
      <p:sp>
        <p:nvSpPr>
          <p:cNvPr id="51" name="object 51"/>
          <p:cNvSpPr/>
          <p:nvPr/>
        </p:nvSpPr>
        <p:spPr>
          <a:xfrm>
            <a:off x="5370960" y="2985136"/>
            <a:ext cx="120014" cy="114935"/>
          </a:xfrm>
          <a:custGeom>
            <a:avLst/>
            <a:gdLst/>
            <a:ahLst/>
            <a:cxnLst/>
            <a:rect l="l" t="t" r="r" b="b"/>
            <a:pathLst>
              <a:path w="120014" h="114935">
                <a:moveTo>
                  <a:pt x="1251" y="453"/>
                </a:moveTo>
                <a:lnTo>
                  <a:pt x="64791" y="114660"/>
                </a:lnTo>
                <a:lnTo>
                  <a:pt x="109550" y="14099"/>
                </a:lnTo>
                <a:lnTo>
                  <a:pt x="59639" y="14099"/>
                </a:lnTo>
                <a:lnTo>
                  <a:pt x="29175" y="10574"/>
                </a:lnTo>
                <a:lnTo>
                  <a:pt x="1251" y="453"/>
                </a:lnTo>
                <a:close/>
              </a:path>
              <a:path w="120014" h="114935">
                <a:moveTo>
                  <a:pt x="115140" y="1541"/>
                </a:moveTo>
                <a:lnTo>
                  <a:pt x="90135" y="10574"/>
                </a:lnTo>
                <a:lnTo>
                  <a:pt x="59639" y="14099"/>
                </a:lnTo>
                <a:lnTo>
                  <a:pt x="109550" y="14099"/>
                </a:lnTo>
                <a:lnTo>
                  <a:pt x="115140" y="1541"/>
                </a:lnTo>
                <a:close/>
              </a:path>
              <a:path w="120014" h="114935">
                <a:moveTo>
                  <a:pt x="119406" y="0"/>
                </a:moveTo>
                <a:lnTo>
                  <a:pt x="115675" y="338"/>
                </a:lnTo>
                <a:lnTo>
                  <a:pt x="115140" y="1541"/>
                </a:lnTo>
                <a:lnTo>
                  <a:pt x="119406" y="0"/>
                </a:lnTo>
                <a:close/>
              </a:path>
              <a:path w="120014" h="114935">
                <a:moveTo>
                  <a:pt x="0" y="0"/>
                </a:moveTo>
                <a:lnTo>
                  <a:pt x="1251" y="453"/>
                </a:lnTo>
                <a:lnTo>
                  <a:pt x="0" y="0"/>
                </a:lnTo>
                <a:close/>
              </a:path>
            </a:pathLst>
          </a:custGeom>
          <a:solidFill>
            <a:srgbClr val="000000"/>
          </a:solidFill>
        </p:spPr>
        <p:txBody>
          <a:bodyPr wrap="square" lIns="0" tIns="0" rIns="0" bIns="0" rtlCol="0"/>
          <a:lstStyle/>
          <a:p>
            <a:endParaRPr/>
          </a:p>
        </p:txBody>
      </p:sp>
      <p:sp>
        <p:nvSpPr>
          <p:cNvPr id="52" name="object 52"/>
          <p:cNvSpPr/>
          <p:nvPr/>
        </p:nvSpPr>
        <p:spPr>
          <a:xfrm>
            <a:off x="4150941" y="3518978"/>
            <a:ext cx="2633345" cy="381635"/>
          </a:xfrm>
          <a:custGeom>
            <a:avLst/>
            <a:gdLst/>
            <a:ahLst/>
            <a:cxnLst/>
            <a:rect l="l" t="t" r="r" b="b"/>
            <a:pathLst>
              <a:path w="2633345" h="381635">
                <a:moveTo>
                  <a:pt x="1310253" y="0"/>
                </a:moveTo>
                <a:lnTo>
                  <a:pt x="0" y="190536"/>
                </a:lnTo>
                <a:lnTo>
                  <a:pt x="1310253" y="381073"/>
                </a:lnTo>
                <a:lnTo>
                  <a:pt x="2633227" y="190536"/>
                </a:lnTo>
                <a:lnTo>
                  <a:pt x="1310253" y="0"/>
                </a:lnTo>
                <a:close/>
              </a:path>
            </a:pathLst>
          </a:custGeom>
          <a:solidFill>
            <a:srgbClr val="FFFFFF"/>
          </a:solidFill>
        </p:spPr>
        <p:txBody>
          <a:bodyPr wrap="square" lIns="0" tIns="0" rIns="0" bIns="0" rtlCol="0"/>
          <a:lstStyle/>
          <a:p>
            <a:endParaRPr/>
          </a:p>
        </p:txBody>
      </p:sp>
      <p:sp>
        <p:nvSpPr>
          <p:cNvPr id="53" name="object 53"/>
          <p:cNvSpPr/>
          <p:nvPr/>
        </p:nvSpPr>
        <p:spPr>
          <a:xfrm>
            <a:off x="4150940" y="3518978"/>
            <a:ext cx="1310640" cy="191135"/>
          </a:xfrm>
          <a:custGeom>
            <a:avLst/>
            <a:gdLst/>
            <a:ahLst/>
            <a:cxnLst/>
            <a:rect l="l" t="t" r="r" b="b"/>
            <a:pathLst>
              <a:path w="1310639" h="191135">
                <a:moveTo>
                  <a:pt x="0" y="190536"/>
                </a:moveTo>
                <a:lnTo>
                  <a:pt x="1310253" y="0"/>
                </a:lnTo>
                <a:lnTo>
                  <a:pt x="1310254" y="0"/>
                </a:lnTo>
              </a:path>
            </a:pathLst>
          </a:custGeom>
          <a:ln w="4234">
            <a:solidFill>
              <a:srgbClr val="FFFFFF"/>
            </a:solidFill>
          </a:ln>
        </p:spPr>
        <p:txBody>
          <a:bodyPr wrap="square" lIns="0" tIns="0" rIns="0" bIns="0" rtlCol="0"/>
          <a:lstStyle/>
          <a:p>
            <a:endParaRPr/>
          </a:p>
        </p:txBody>
      </p:sp>
      <p:sp>
        <p:nvSpPr>
          <p:cNvPr id="54" name="object 54"/>
          <p:cNvSpPr/>
          <p:nvPr/>
        </p:nvSpPr>
        <p:spPr>
          <a:xfrm>
            <a:off x="5461194" y="3518978"/>
            <a:ext cx="1323340" cy="191135"/>
          </a:xfrm>
          <a:custGeom>
            <a:avLst/>
            <a:gdLst/>
            <a:ahLst/>
            <a:cxnLst/>
            <a:rect l="l" t="t" r="r" b="b"/>
            <a:pathLst>
              <a:path w="1323339" h="191135">
                <a:moveTo>
                  <a:pt x="0" y="0"/>
                </a:moveTo>
                <a:lnTo>
                  <a:pt x="1322973" y="190536"/>
                </a:lnTo>
                <a:lnTo>
                  <a:pt x="1322973" y="190536"/>
                </a:lnTo>
              </a:path>
            </a:pathLst>
          </a:custGeom>
          <a:ln w="4234">
            <a:solidFill>
              <a:srgbClr val="FFFFFF"/>
            </a:solidFill>
          </a:ln>
        </p:spPr>
        <p:txBody>
          <a:bodyPr wrap="square" lIns="0" tIns="0" rIns="0" bIns="0" rtlCol="0"/>
          <a:lstStyle/>
          <a:p>
            <a:endParaRPr/>
          </a:p>
        </p:txBody>
      </p:sp>
      <p:sp>
        <p:nvSpPr>
          <p:cNvPr id="55" name="object 55"/>
          <p:cNvSpPr/>
          <p:nvPr/>
        </p:nvSpPr>
        <p:spPr>
          <a:xfrm>
            <a:off x="4125500" y="3493573"/>
            <a:ext cx="2633227" cy="381073"/>
          </a:xfrm>
          <a:prstGeom prst="rect">
            <a:avLst/>
          </a:prstGeom>
          <a:blipFill>
            <a:blip r:embed="rId11" cstate="print"/>
            <a:stretch>
              <a:fillRect/>
            </a:stretch>
          </a:blipFill>
        </p:spPr>
        <p:txBody>
          <a:bodyPr wrap="square" lIns="0" tIns="0" rIns="0" bIns="0" rtlCol="0"/>
          <a:lstStyle/>
          <a:p>
            <a:endParaRPr/>
          </a:p>
        </p:txBody>
      </p:sp>
      <p:sp>
        <p:nvSpPr>
          <p:cNvPr id="56" name="object 56"/>
          <p:cNvSpPr/>
          <p:nvPr/>
        </p:nvSpPr>
        <p:spPr>
          <a:xfrm>
            <a:off x="4125499" y="3493573"/>
            <a:ext cx="2633345" cy="381635"/>
          </a:xfrm>
          <a:custGeom>
            <a:avLst/>
            <a:gdLst/>
            <a:ahLst/>
            <a:cxnLst/>
            <a:rect l="l" t="t" r="r" b="b"/>
            <a:pathLst>
              <a:path w="2633345" h="381635">
                <a:moveTo>
                  <a:pt x="0" y="190536"/>
                </a:moveTo>
                <a:lnTo>
                  <a:pt x="1322974" y="0"/>
                </a:lnTo>
                <a:lnTo>
                  <a:pt x="2633227" y="190536"/>
                </a:lnTo>
                <a:lnTo>
                  <a:pt x="1322974" y="381073"/>
                </a:lnTo>
                <a:lnTo>
                  <a:pt x="0" y="190536"/>
                </a:lnTo>
                <a:close/>
              </a:path>
            </a:pathLst>
          </a:custGeom>
          <a:ln w="4234">
            <a:solidFill>
              <a:srgbClr val="000000"/>
            </a:solidFill>
          </a:ln>
        </p:spPr>
        <p:txBody>
          <a:bodyPr wrap="square" lIns="0" tIns="0" rIns="0" bIns="0" rtlCol="0"/>
          <a:lstStyle/>
          <a:p>
            <a:endParaRPr/>
          </a:p>
        </p:txBody>
      </p:sp>
      <p:sp>
        <p:nvSpPr>
          <p:cNvPr id="57" name="object 57"/>
          <p:cNvSpPr txBox="1"/>
          <p:nvPr/>
        </p:nvSpPr>
        <p:spPr>
          <a:xfrm>
            <a:off x="4487641" y="3571851"/>
            <a:ext cx="1910080" cy="200055"/>
          </a:xfrm>
          <a:prstGeom prst="rect">
            <a:avLst/>
          </a:prstGeom>
        </p:spPr>
        <p:txBody>
          <a:bodyPr vert="horz" wrap="square" lIns="0" tIns="0" rIns="0" bIns="0" rtlCol="0">
            <a:spAutoFit/>
          </a:bodyPr>
          <a:lstStyle/>
          <a:p>
            <a:pPr marL="12700"/>
            <a:r>
              <a:rPr sz="1300" spc="30" dirty="0">
                <a:latin typeface="宋体"/>
                <a:cs typeface="宋体"/>
              </a:rPr>
              <a:t>工程防护是否有效（</a:t>
            </a:r>
            <a:r>
              <a:rPr sz="1300" i="1" spc="30" dirty="0">
                <a:latin typeface="Times New Roman"/>
                <a:cs typeface="Times New Roman"/>
              </a:rPr>
              <a:t>Ep</a:t>
            </a:r>
            <a:r>
              <a:rPr sz="1300" spc="30" dirty="0">
                <a:latin typeface="宋体"/>
                <a:cs typeface="宋体"/>
              </a:rPr>
              <a:t>）</a:t>
            </a:r>
            <a:endParaRPr sz="1300">
              <a:latin typeface="宋体"/>
              <a:cs typeface="宋体"/>
            </a:endParaRPr>
          </a:p>
        </p:txBody>
      </p:sp>
      <p:sp>
        <p:nvSpPr>
          <p:cNvPr id="58" name="object 58"/>
          <p:cNvSpPr/>
          <p:nvPr/>
        </p:nvSpPr>
        <p:spPr>
          <a:xfrm>
            <a:off x="5435753" y="3341143"/>
            <a:ext cx="13335" cy="153035"/>
          </a:xfrm>
          <a:custGeom>
            <a:avLst/>
            <a:gdLst/>
            <a:ahLst/>
            <a:cxnLst/>
            <a:rect l="l" t="t" r="r" b="b"/>
            <a:pathLst>
              <a:path w="13335" h="153035">
                <a:moveTo>
                  <a:pt x="0" y="0"/>
                </a:moveTo>
                <a:lnTo>
                  <a:pt x="12720" y="88917"/>
                </a:lnTo>
                <a:lnTo>
                  <a:pt x="12720" y="152429"/>
                </a:lnTo>
              </a:path>
            </a:pathLst>
          </a:custGeom>
          <a:ln w="16961">
            <a:solidFill>
              <a:srgbClr val="000000"/>
            </a:solidFill>
          </a:ln>
        </p:spPr>
        <p:txBody>
          <a:bodyPr wrap="square" lIns="0" tIns="0" rIns="0" bIns="0" rtlCol="0"/>
          <a:lstStyle/>
          <a:p>
            <a:endParaRPr/>
          </a:p>
        </p:txBody>
      </p:sp>
      <p:sp>
        <p:nvSpPr>
          <p:cNvPr id="59" name="object 59"/>
          <p:cNvSpPr/>
          <p:nvPr/>
        </p:nvSpPr>
        <p:spPr>
          <a:xfrm>
            <a:off x="5383003" y="3366548"/>
            <a:ext cx="120014" cy="127635"/>
          </a:xfrm>
          <a:custGeom>
            <a:avLst/>
            <a:gdLst/>
            <a:ahLst/>
            <a:cxnLst/>
            <a:rect l="l" t="t" r="r" b="b"/>
            <a:pathLst>
              <a:path w="120014" h="127635">
                <a:moveTo>
                  <a:pt x="3937" y="4136"/>
                </a:moveTo>
                <a:lnTo>
                  <a:pt x="65470" y="127024"/>
                </a:lnTo>
                <a:lnTo>
                  <a:pt x="109620" y="16809"/>
                </a:lnTo>
                <a:lnTo>
                  <a:pt x="59639" y="16809"/>
                </a:lnTo>
                <a:lnTo>
                  <a:pt x="29175" y="13284"/>
                </a:lnTo>
                <a:lnTo>
                  <a:pt x="3937" y="4136"/>
                </a:lnTo>
                <a:close/>
              </a:path>
              <a:path w="120014" h="127635">
                <a:moveTo>
                  <a:pt x="114568" y="4457"/>
                </a:moveTo>
                <a:lnTo>
                  <a:pt x="90135" y="13284"/>
                </a:lnTo>
                <a:lnTo>
                  <a:pt x="59639" y="16809"/>
                </a:lnTo>
                <a:lnTo>
                  <a:pt x="109620" y="16809"/>
                </a:lnTo>
                <a:lnTo>
                  <a:pt x="114568" y="4457"/>
                </a:lnTo>
                <a:close/>
              </a:path>
              <a:path w="120014" h="127635">
                <a:moveTo>
                  <a:pt x="116353" y="0"/>
                </a:moveTo>
                <a:lnTo>
                  <a:pt x="114568" y="4457"/>
                </a:lnTo>
                <a:lnTo>
                  <a:pt x="119406" y="2709"/>
                </a:lnTo>
                <a:lnTo>
                  <a:pt x="116353" y="0"/>
                </a:lnTo>
                <a:close/>
              </a:path>
              <a:path w="120014" h="127635">
                <a:moveTo>
                  <a:pt x="1865" y="0"/>
                </a:moveTo>
                <a:lnTo>
                  <a:pt x="0" y="2709"/>
                </a:lnTo>
                <a:lnTo>
                  <a:pt x="3937" y="4136"/>
                </a:lnTo>
                <a:lnTo>
                  <a:pt x="1865" y="0"/>
                </a:lnTo>
                <a:close/>
              </a:path>
            </a:pathLst>
          </a:custGeom>
          <a:solidFill>
            <a:srgbClr val="000000"/>
          </a:solidFill>
        </p:spPr>
        <p:txBody>
          <a:bodyPr wrap="square" lIns="0" tIns="0" rIns="0" bIns="0" rtlCol="0"/>
          <a:lstStyle/>
          <a:p>
            <a:endParaRPr/>
          </a:p>
        </p:txBody>
      </p:sp>
      <p:sp>
        <p:nvSpPr>
          <p:cNvPr id="60" name="object 60"/>
          <p:cNvSpPr/>
          <p:nvPr/>
        </p:nvSpPr>
        <p:spPr>
          <a:xfrm>
            <a:off x="4837869" y="4154099"/>
            <a:ext cx="1208486" cy="228644"/>
          </a:xfrm>
          <a:prstGeom prst="rect">
            <a:avLst/>
          </a:prstGeom>
          <a:blipFill>
            <a:blip r:embed="rId12" cstate="print"/>
            <a:stretch>
              <a:fillRect/>
            </a:stretch>
          </a:blipFill>
        </p:spPr>
        <p:txBody>
          <a:bodyPr wrap="square" lIns="0" tIns="0" rIns="0" bIns="0" rtlCol="0"/>
          <a:lstStyle/>
          <a:p>
            <a:endParaRPr/>
          </a:p>
        </p:txBody>
      </p:sp>
      <p:sp>
        <p:nvSpPr>
          <p:cNvPr id="61" name="object 61"/>
          <p:cNvSpPr/>
          <p:nvPr/>
        </p:nvSpPr>
        <p:spPr>
          <a:xfrm>
            <a:off x="4837869" y="4154100"/>
            <a:ext cx="1209040" cy="229235"/>
          </a:xfrm>
          <a:custGeom>
            <a:avLst/>
            <a:gdLst/>
            <a:ahLst/>
            <a:cxnLst/>
            <a:rect l="l" t="t" r="r" b="b"/>
            <a:pathLst>
              <a:path w="1209039" h="229235">
                <a:moveTo>
                  <a:pt x="0" y="228644"/>
                </a:moveTo>
                <a:lnTo>
                  <a:pt x="1208486" y="228644"/>
                </a:lnTo>
                <a:lnTo>
                  <a:pt x="1208486" y="0"/>
                </a:lnTo>
                <a:lnTo>
                  <a:pt x="0" y="0"/>
                </a:lnTo>
                <a:lnTo>
                  <a:pt x="0" y="228644"/>
                </a:lnTo>
                <a:close/>
              </a:path>
            </a:pathLst>
          </a:custGeom>
          <a:ln w="4234">
            <a:solidFill>
              <a:srgbClr val="000000"/>
            </a:solidFill>
          </a:ln>
        </p:spPr>
        <p:txBody>
          <a:bodyPr wrap="square" lIns="0" tIns="0" rIns="0" bIns="0" rtlCol="0"/>
          <a:lstStyle/>
          <a:p>
            <a:endParaRPr/>
          </a:p>
        </p:txBody>
      </p:sp>
      <p:sp>
        <p:nvSpPr>
          <p:cNvPr id="62" name="object 62"/>
          <p:cNvSpPr txBox="1"/>
          <p:nvPr/>
        </p:nvSpPr>
        <p:spPr>
          <a:xfrm>
            <a:off x="5090783" y="4159889"/>
            <a:ext cx="704215" cy="201930"/>
          </a:xfrm>
          <a:prstGeom prst="rect">
            <a:avLst/>
          </a:prstGeom>
        </p:spPr>
        <p:txBody>
          <a:bodyPr vert="horz" wrap="square" lIns="0" tIns="0" rIns="0" bIns="0" rtlCol="0">
            <a:spAutoFit/>
          </a:bodyPr>
          <a:lstStyle/>
          <a:p>
            <a:pPr marL="12700"/>
            <a:r>
              <a:rPr sz="1300" spc="35" dirty="0">
                <a:latin typeface="宋体"/>
                <a:cs typeface="宋体"/>
              </a:rPr>
              <a:t>能量转播</a:t>
            </a:r>
            <a:endParaRPr sz="1300">
              <a:latin typeface="宋体"/>
              <a:cs typeface="宋体"/>
            </a:endParaRPr>
          </a:p>
        </p:txBody>
      </p:sp>
      <p:sp>
        <p:nvSpPr>
          <p:cNvPr id="63" name="object 63"/>
          <p:cNvSpPr/>
          <p:nvPr/>
        </p:nvSpPr>
        <p:spPr>
          <a:xfrm>
            <a:off x="5448473" y="3874646"/>
            <a:ext cx="0" cy="178435"/>
          </a:xfrm>
          <a:custGeom>
            <a:avLst/>
            <a:gdLst/>
            <a:ahLst/>
            <a:cxnLst/>
            <a:rect l="l" t="t" r="r" b="b"/>
            <a:pathLst>
              <a:path h="178435">
                <a:moveTo>
                  <a:pt x="0" y="0"/>
                </a:moveTo>
                <a:lnTo>
                  <a:pt x="0" y="177834"/>
                </a:lnTo>
              </a:path>
            </a:pathLst>
          </a:custGeom>
          <a:ln w="16961">
            <a:solidFill>
              <a:srgbClr val="000000"/>
            </a:solidFill>
          </a:ln>
        </p:spPr>
        <p:txBody>
          <a:bodyPr wrap="square" lIns="0" tIns="0" rIns="0" bIns="0" rtlCol="0"/>
          <a:lstStyle/>
          <a:p>
            <a:endParaRPr/>
          </a:p>
        </p:txBody>
      </p:sp>
      <p:sp>
        <p:nvSpPr>
          <p:cNvPr id="64" name="object 64"/>
          <p:cNvSpPr/>
          <p:nvPr/>
        </p:nvSpPr>
        <p:spPr>
          <a:xfrm>
            <a:off x="5383003" y="4027076"/>
            <a:ext cx="120014" cy="127635"/>
          </a:xfrm>
          <a:custGeom>
            <a:avLst/>
            <a:gdLst/>
            <a:ahLst/>
            <a:cxnLst/>
            <a:rect l="l" t="t" r="r" b="b"/>
            <a:pathLst>
              <a:path w="120014" h="127635">
                <a:moveTo>
                  <a:pt x="3722" y="3708"/>
                </a:moveTo>
                <a:lnTo>
                  <a:pt x="65470" y="127024"/>
                </a:lnTo>
                <a:lnTo>
                  <a:pt x="109806" y="16343"/>
                </a:lnTo>
                <a:lnTo>
                  <a:pt x="59639" y="16343"/>
                </a:lnTo>
                <a:lnTo>
                  <a:pt x="29175" y="12850"/>
                </a:lnTo>
                <a:lnTo>
                  <a:pt x="3722" y="3708"/>
                </a:lnTo>
                <a:close/>
              </a:path>
              <a:path w="120014" h="127635">
                <a:moveTo>
                  <a:pt x="114733" y="4044"/>
                </a:moveTo>
                <a:lnTo>
                  <a:pt x="90135" y="12850"/>
                </a:lnTo>
                <a:lnTo>
                  <a:pt x="59639" y="16343"/>
                </a:lnTo>
                <a:lnTo>
                  <a:pt x="109806" y="16343"/>
                </a:lnTo>
                <a:lnTo>
                  <a:pt x="114733" y="4044"/>
                </a:lnTo>
                <a:close/>
              </a:path>
              <a:path w="120014" h="127635">
                <a:moveTo>
                  <a:pt x="116353" y="0"/>
                </a:moveTo>
                <a:lnTo>
                  <a:pt x="114733" y="4044"/>
                </a:lnTo>
                <a:lnTo>
                  <a:pt x="119406" y="2371"/>
                </a:lnTo>
                <a:lnTo>
                  <a:pt x="116353" y="0"/>
                </a:lnTo>
                <a:close/>
              </a:path>
              <a:path w="120014" h="127635">
                <a:moveTo>
                  <a:pt x="1865" y="0"/>
                </a:moveTo>
                <a:lnTo>
                  <a:pt x="0" y="2371"/>
                </a:lnTo>
                <a:lnTo>
                  <a:pt x="3722" y="3708"/>
                </a:lnTo>
                <a:lnTo>
                  <a:pt x="1865" y="0"/>
                </a:lnTo>
                <a:close/>
              </a:path>
            </a:pathLst>
          </a:custGeom>
          <a:solidFill>
            <a:srgbClr val="000000"/>
          </a:solidFill>
        </p:spPr>
        <p:txBody>
          <a:bodyPr wrap="square" lIns="0" tIns="0" rIns="0" bIns="0" rtlCol="0"/>
          <a:lstStyle/>
          <a:p>
            <a:endParaRPr/>
          </a:p>
        </p:txBody>
      </p:sp>
      <p:sp>
        <p:nvSpPr>
          <p:cNvPr id="65" name="object 65"/>
          <p:cNvSpPr/>
          <p:nvPr/>
        </p:nvSpPr>
        <p:spPr>
          <a:xfrm>
            <a:off x="4150941" y="4585983"/>
            <a:ext cx="2633345" cy="368935"/>
          </a:xfrm>
          <a:custGeom>
            <a:avLst/>
            <a:gdLst/>
            <a:ahLst/>
            <a:cxnLst/>
            <a:rect l="l" t="t" r="r" b="b"/>
            <a:pathLst>
              <a:path w="2633345" h="368935">
                <a:moveTo>
                  <a:pt x="1310253" y="0"/>
                </a:moveTo>
                <a:lnTo>
                  <a:pt x="0" y="190536"/>
                </a:lnTo>
                <a:lnTo>
                  <a:pt x="1310253" y="368371"/>
                </a:lnTo>
                <a:lnTo>
                  <a:pt x="2633227" y="190536"/>
                </a:lnTo>
                <a:lnTo>
                  <a:pt x="1310253" y="0"/>
                </a:lnTo>
                <a:close/>
              </a:path>
            </a:pathLst>
          </a:custGeom>
          <a:solidFill>
            <a:srgbClr val="FFFFFF"/>
          </a:solidFill>
        </p:spPr>
        <p:txBody>
          <a:bodyPr wrap="square" lIns="0" tIns="0" rIns="0" bIns="0" rtlCol="0"/>
          <a:lstStyle/>
          <a:p>
            <a:endParaRPr/>
          </a:p>
        </p:txBody>
      </p:sp>
      <p:sp>
        <p:nvSpPr>
          <p:cNvPr id="66" name="object 66"/>
          <p:cNvSpPr/>
          <p:nvPr/>
        </p:nvSpPr>
        <p:spPr>
          <a:xfrm>
            <a:off x="4150940" y="4585983"/>
            <a:ext cx="1310640" cy="191135"/>
          </a:xfrm>
          <a:custGeom>
            <a:avLst/>
            <a:gdLst/>
            <a:ahLst/>
            <a:cxnLst/>
            <a:rect l="l" t="t" r="r" b="b"/>
            <a:pathLst>
              <a:path w="1310639" h="191135">
                <a:moveTo>
                  <a:pt x="0" y="190536"/>
                </a:moveTo>
                <a:lnTo>
                  <a:pt x="1310253" y="0"/>
                </a:lnTo>
                <a:lnTo>
                  <a:pt x="1310253" y="0"/>
                </a:lnTo>
              </a:path>
            </a:pathLst>
          </a:custGeom>
          <a:ln w="4234">
            <a:solidFill>
              <a:srgbClr val="FFFFFF"/>
            </a:solidFill>
          </a:ln>
        </p:spPr>
        <p:txBody>
          <a:bodyPr wrap="square" lIns="0" tIns="0" rIns="0" bIns="0" rtlCol="0"/>
          <a:lstStyle/>
          <a:p>
            <a:endParaRPr/>
          </a:p>
        </p:txBody>
      </p:sp>
      <p:sp>
        <p:nvSpPr>
          <p:cNvPr id="67" name="object 67"/>
          <p:cNvSpPr/>
          <p:nvPr/>
        </p:nvSpPr>
        <p:spPr>
          <a:xfrm>
            <a:off x="5461194" y="4585983"/>
            <a:ext cx="1323340" cy="191135"/>
          </a:xfrm>
          <a:custGeom>
            <a:avLst/>
            <a:gdLst/>
            <a:ahLst/>
            <a:cxnLst/>
            <a:rect l="l" t="t" r="r" b="b"/>
            <a:pathLst>
              <a:path w="1323339" h="191135">
                <a:moveTo>
                  <a:pt x="0" y="0"/>
                </a:moveTo>
                <a:lnTo>
                  <a:pt x="1322974" y="190536"/>
                </a:lnTo>
                <a:lnTo>
                  <a:pt x="1322973" y="190536"/>
                </a:lnTo>
              </a:path>
            </a:pathLst>
          </a:custGeom>
          <a:ln w="4234">
            <a:solidFill>
              <a:srgbClr val="FFFFFF"/>
            </a:solidFill>
          </a:ln>
        </p:spPr>
        <p:txBody>
          <a:bodyPr wrap="square" lIns="0" tIns="0" rIns="0" bIns="0" rtlCol="0"/>
          <a:lstStyle/>
          <a:p>
            <a:endParaRPr/>
          </a:p>
        </p:txBody>
      </p:sp>
      <p:sp>
        <p:nvSpPr>
          <p:cNvPr id="68" name="object 68"/>
          <p:cNvSpPr/>
          <p:nvPr/>
        </p:nvSpPr>
        <p:spPr>
          <a:xfrm>
            <a:off x="4125500" y="4560579"/>
            <a:ext cx="2633227" cy="368371"/>
          </a:xfrm>
          <a:prstGeom prst="rect">
            <a:avLst/>
          </a:prstGeom>
          <a:blipFill>
            <a:blip r:embed="rId13" cstate="print"/>
            <a:stretch>
              <a:fillRect/>
            </a:stretch>
          </a:blipFill>
        </p:spPr>
        <p:txBody>
          <a:bodyPr wrap="square" lIns="0" tIns="0" rIns="0" bIns="0" rtlCol="0"/>
          <a:lstStyle/>
          <a:p>
            <a:endParaRPr/>
          </a:p>
        </p:txBody>
      </p:sp>
      <p:sp>
        <p:nvSpPr>
          <p:cNvPr id="69" name="object 69"/>
          <p:cNvSpPr/>
          <p:nvPr/>
        </p:nvSpPr>
        <p:spPr>
          <a:xfrm>
            <a:off x="4125499" y="4560578"/>
            <a:ext cx="2633345" cy="368935"/>
          </a:xfrm>
          <a:custGeom>
            <a:avLst/>
            <a:gdLst/>
            <a:ahLst/>
            <a:cxnLst/>
            <a:rect l="l" t="t" r="r" b="b"/>
            <a:pathLst>
              <a:path w="2633345" h="368935">
                <a:moveTo>
                  <a:pt x="0" y="190536"/>
                </a:moveTo>
                <a:lnTo>
                  <a:pt x="1322974" y="0"/>
                </a:lnTo>
                <a:lnTo>
                  <a:pt x="2633227" y="190536"/>
                </a:lnTo>
                <a:lnTo>
                  <a:pt x="1322974" y="368371"/>
                </a:lnTo>
                <a:lnTo>
                  <a:pt x="0" y="190536"/>
                </a:lnTo>
                <a:close/>
              </a:path>
            </a:pathLst>
          </a:custGeom>
          <a:ln w="4234">
            <a:solidFill>
              <a:srgbClr val="000000"/>
            </a:solidFill>
          </a:ln>
        </p:spPr>
        <p:txBody>
          <a:bodyPr wrap="square" lIns="0" tIns="0" rIns="0" bIns="0" rtlCol="0"/>
          <a:lstStyle/>
          <a:p>
            <a:endParaRPr/>
          </a:p>
        </p:txBody>
      </p:sp>
      <p:sp>
        <p:nvSpPr>
          <p:cNvPr id="70" name="object 70"/>
          <p:cNvSpPr txBox="1"/>
          <p:nvPr/>
        </p:nvSpPr>
        <p:spPr>
          <a:xfrm>
            <a:off x="4502567" y="4640043"/>
            <a:ext cx="1880870" cy="200055"/>
          </a:xfrm>
          <a:prstGeom prst="rect">
            <a:avLst/>
          </a:prstGeom>
        </p:spPr>
        <p:txBody>
          <a:bodyPr vert="horz" wrap="square" lIns="0" tIns="0" rIns="0" bIns="0" rtlCol="0">
            <a:spAutoFit/>
          </a:bodyPr>
          <a:lstStyle/>
          <a:p>
            <a:pPr marL="12700"/>
            <a:r>
              <a:rPr sz="1300" spc="35" dirty="0">
                <a:latin typeface="宋体"/>
                <a:cs typeface="宋体"/>
              </a:rPr>
              <a:t>个体防护是否有效（</a:t>
            </a:r>
            <a:r>
              <a:rPr sz="1300" i="1" spc="20" dirty="0">
                <a:latin typeface="Times New Roman"/>
                <a:cs typeface="Times New Roman"/>
              </a:rPr>
              <a:t>E</a:t>
            </a:r>
            <a:r>
              <a:rPr sz="1275" i="1" spc="7" baseline="-13071" dirty="0">
                <a:latin typeface="Times New Roman"/>
                <a:cs typeface="Times New Roman"/>
              </a:rPr>
              <a:t>g</a:t>
            </a:r>
            <a:r>
              <a:rPr sz="1300" spc="35" dirty="0">
                <a:latin typeface="宋体"/>
                <a:cs typeface="宋体"/>
              </a:rPr>
              <a:t>）</a:t>
            </a:r>
            <a:endParaRPr sz="1300">
              <a:latin typeface="宋体"/>
              <a:cs typeface="宋体"/>
            </a:endParaRPr>
          </a:p>
        </p:txBody>
      </p:sp>
      <p:sp>
        <p:nvSpPr>
          <p:cNvPr id="71" name="object 71"/>
          <p:cNvSpPr/>
          <p:nvPr/>
        </p:nvSpPr>
        <p:spPr>
          <a:xfrm>
            <a:off x="5448473" y="4382744"/>
            <a:ext cx="0" cy="89535"/>
          </a:xfrm>
          <a:custGeom>
            <a:avLst/>
            <a:gdLst/>
            <a:ahLst/>
            <a:cxnLst/>
            <a:rect l="l" t="t" r="r" b="b"/>
            <a:pathLst>
              <a:path h="89535">
                <a:moveTo>
                  <a:pt x="0" y="0"/>
                </a:moveTo>
                <a:lnTo>
                  <a:pt x="0" y="88917"/>
                </a:lnTo>
              </a:path>
            </a:pathLst>
          </a:custGeom>
          <a:ln w="16961">
            <a:solidFill>
              <a:srgbClr val="000000"/>
            </a:solidFill>
          </a:ln>
        </p:spPr>
        <p:txBody>
          <a:bodyPr wrap="square" lIns="0" tIns="0" rIns="0" bIns="0" rtlCol="0"/>
          <a:lstStyle/>
          <a:p>
            <a:endParaRPr/>
          </a:p>
        </p:txBody>
      </p:sp>
      <p:sp>
        <p:nvSpPr>
          <p:cNvPr id="72" name="object 72"/>
          <p:cNvSpPr/>
          <p:nvPr/>
        </p:nvSpPr>
        <p:spPr>
          <a:xfrm>
            <a:off x="5383003" y="4443377"/>
            <a:ext cx="120014" cy="117475"/>
          </a:xfrm>
          <a:custGeom>
            <a:avLst/>
            <a:gdLst/>
            <a:ahLst/>
            <a:cxnLst/>
            <a:rect l="l" t="t" r="r" b="b"/>
            <a:pathLst>
              <a:path w="120014" h="117475">
                <a:moveTo>
                  <a:pt x="0" y="0"/>
                </a:moveTo>
                <a:lnTo>
                  <a:pt x="1865" y="2879"/>
                </a:lnTo>
                <a:lnTo>
                  <a:pt x="65470" y="117201"/>
                </a:lnTo>
                <a:lnTo>
                  <a:pt x="111359" y="14099"/>
                </a:lnTo>
                <a:lnTo>
                  <a:pt x="59639" y="14099"/>
                </a:lnTo>
                <a:lnTo>
                  <a:pt x="29175" y="10574"/>
                </a:lnTo>
                <a:lnTo>
                  <a:pt x="0" y="0"/>
                </a:lnTo>
                <a:close/>
              </a:path>
              <a:path w="120014" h="117475">
                <a:moveTo>
                  <a:pt x="119406" y="0"/>
                </a:moveTo>
                <a:lnTo>
                  <a:pt x="90135" y="10574"/>
                </a:lnTo>
                <a:lnTo>
                  <a:pt x="59639" y="14099"/>
                </a:lnTo>
                <a:lnTo>
                  <a:pt x="111359" y="14099"/>
                </a:lnTo>
                <a:lnTo>
                  <a:pt x="116353" y="2879"/>
                </a:lnTo>
                <a:lnTo>
                  <a:pt x="119406" y="0"/>
                </a:lnTo>
                <a:close/>
              </a:path>
            </a:pathLst>
          </a:custGeom>
          <a:solidFill>
            <a:srgbClr val="000000"/>
          </a:solidFill>
        </p:spPr>
        <p:txBody>
          <a:bodyPr wrap="square" lIns="0" tIns="0" rIns="0" bIns="0" rtlCol="0"/>
          <a:lstStyle/>
          <a:p>
            <a:endParaRPr/>
          </a:p>
        </p:txBody>
      </p:sp>
      <p:sp>
        <p:nvSpPr>
          <p:cNvPr id="73" name="object 73"/>
          <p:cNvSpPr/>
          <p:nvPr/>
        </p:nvSpPr>
        <p:spPr>
          <a:xfrm>
            <a:off x="4125500" y="5513194"/>
            <a:ext cx="2633227" cy="342966"/>
          </a:xfrm>
          <a:prstGeom prst="rect">
            <a:avLst/>
          </a:prstGeom>
          <a:blipFill>
            <a:blip r:embed="rId14" cstate="print"/>
            <a:stretch>
              <a:fillRect/>
            </a:stretch>
          </a:blipFill>
        </p:spPr>
        <p:txBody>
          <a:bodyPr wrap="square" lIns="0" tIns="0" rIns="0" bIns="0" rtlCol="0"/>
          <a:lstStyle/>
          <a:p>
            <a:endParaRPr/>
          </a:p>
        </p:txBody>
      </p:sp>
      <p:sp>
        <p:nvSpPr>
          <p:cNvPr id="74" name="object 74"/>
          <p:cNvSpPr/>
          <p:nvPr/>
        </p:nvSpPr>
        <p:spPr>
          <a:xfrm>
            <a:off x="4125499" y="5513195"/>
            <a:ext cx="2633345" cy="343535"/>
          </a:xfrm>
          <a:custGeom>
            <a:avLst/>
            <a:gdLst/>
            <a:ahLst/>
            <a:cxnLst/>
            <a:rect l="l" t="t" r="r" b="b"/>
            <a:pathLst>
              <a:path w="2633345" h="343535">
                <a:moveTo>
                  <a:pt x="0" y="177834"/>
                </a:moveTo>
                <a:lnTo>
                  <a:pt x="1322974" y="0"/>
                </a:lnTo>
                <a:lnTo>
                  <a:pt x="2633227" y="177834"/>
                </a:lnTo>
                <a:lnTo>
                  <a:pt x="1322974" y="342966"/>
                </a:lnTo>
                <a:lnTo>
                  <a:pt x="0" y="177834"/>
                </a:lnTo>
                <a:close/>
              </a:path>
            </a:pathLst>
          </a:custGeom>
          <a:ln w="4234">
            <a:solidFill>
              <a:srgbClr val="000000"/>
            </a:solidFill>
          </a:ln>
        </p:spPr>
        <p:txBody>
          <a:bodyPr wrap="square" lIns="0" tIns="0" rIns="0" bIns="0" rtlCol="0"/>
          <a:lstStyle/>
          <a:p>
            <a:endParaRPr/>
          </a:p>
        </p:txBody>
      </p:sp>
      <p:sp>
        <p:nvSpPr>
          <p:cNvPr id="75" name="object 75"/>
          <p:cNvSpPr txBox="1"/>
          <p:nvPr/>
        </p:nvSpPr>
        <p:spPr>
          <a:xfrm>
            <a:off x="4541408" y="5576180"/>
            <a:ext cx="1802764" cy="200055"/>
          </a:xfrm>
          <a:prstGeom prst="rect">
            <a:avLst/>
          </a:prstGeom>
        </p:spPr>
        <p:txBody>
          <a:bodyPr vert="horz" wrap="square" lIns="0" tIns="0" rIns="0" bIns="0" rtlCol="0">
            <a:spAutoFit/>
          </a:bodyPr>
          <a:lstStyle/>
          <a:p>
            <a:pPr marL="12700"/>
            <a:r>
              <a:rPr sz="1300" spc="30" dirty="0">
                <a:latin typeface="宋体"/>
                <a:cs typeface="宋体"/>
              </a:rPr>
              <a:t>是否超过抗损能力（</a:t>
            </a:r>
            <a:r>
              <a:rPr sz="1300" i="1" spc="30" dirty="0">
                <a:latin typeface="Calibri"/>
                <a:cs typeface="Calibri"/>
              </a:rPr>
              <a:t>e</a:t>
            </a:r>
            <a:r>
              <a:rPr sz="1300" spc="30" dirty="0">
                <a:latin typeface="宋体"/>
                <a:cs typeface="宋体"/>
              </a:rPr>
              <a:t>）</a:t>
            </a:r>
            <a:endParaRPr sz="1300">
              <a:latin typeface="宋体"/>
              <a:cs typeface="宋体"/>
            </a:endParaRPr>
          </a:p>
        </p:txBody>
      </p:sp>
      <p:sp>
        <p:nvSpPr>
          <p:cNvPr id="76" name="object 76"/>
          <p:cNvSpPr/>
          <p:nvPr/>
        </p:nvSpPr>
        <p:spPr>
          <a:xfrm>
            <a:off x="5448473" y="4928949"/>
            <a:ext cx="0" cy="88900"/>
          </a:xfrm>
          <a:custGeom>
            <a:avLst/>
            <a:gdLst/>
            <a:ahLst/>
            <a:cxnLst/>
            <a:rect l="l" t="t" r="r" b="b"/>
            <a:pathLst>
              <a:path h="88900">
                <a:moveTo>
                  <a:pt x="0" y="0"/>
                </a:moveTo>
                <a:lnTo>
                  <a:pt x="0" y="88849"/>
                </a:lnTo>
              </a:path>
            </a:pathLst>
          </a:custGeom>
          <a:ln w="16961">
            <a:solidFill>
              <a:srgbClr val="000000"/>
            </a:solidFill>
          </a:ln>
        </p:spPr>
        <p:txBody>
          <a:bodyPr wrap="square" lIns="0" tIns="0" rIns="0" bIns="0" rtlCol="0"/>
          <a:lstStyle/>
          <a:p>
            <a:endParaRPr/>
          </a:p>
        </p:txBody>
      </p:sp>
      <p:sp>
        <p:nvSpPr>
          <p:cNvPr id="77" name="object 77"/>
          <p:cNvSpPr/>
          <p:nvPr/>
        </p:nvSpPr>
        <p:spPr>
          <a:xfrm>
            <a:off x="5383003" y="4989566"/>
            <a:ext cx="120014" cy="117475"/>
          </a:xfrm>
          <a:custGeom>
            <a:avLst/>
            <a:gdLst/>
            <a:ahLst/>
            <a:cxnLst/>
            <a:rect l="l" t="t" r="r" b="b"/>
            <a:pathLst>
              <a:path w="120014" h="117475">
                <a:moveTo>
                  <a:pt x="0" y="0"/>
                </a:moveTo>
                <a:lnTo>
                  <a:pt x="1865" y="2828"/>
                </a:lnTo>
                <a:lnTo>
                  <a:pt x="65470" y="117150"/>
                </a:lnTo>
                <a:lnTo>
                  <a:pt x="111348" y="14074"/>
                </a:lnTo>
                <a:lnTo>
                  <a:pt x="59639" y="14074"/>
                </a:lnTo>
                <a:lnTo>
                  <a:pt x="29175" y="10555"/>
                </a:lnTo>
                <a:lnTo>
                  <a:pt x="0" y="0"/>
                </a:lnTo>
                <a:close/>
              </a:path>
              <a:path w="120014" h="117475">
                <a:moveTo>
                  <a:pt x="119406" y="0"/>
                </a:moveTo>
                <a:lnTo>
                  <a:pt x="90135" y="10555"/>
                </a:lnTo>
                <a:lnTo>
                  <a:pt x="59639" y="14074"/>
                </a:lnTo>
                <a:lnTo>
                  <a:pt x="111348" y="14074"/>
                </a:lnTo>
                <a:lnTo>
                  <a:pt x="116353" y="2828"/>
                </a:lnTo>
                <a:lnTo>
                  <a:pt x="119406" y="0"/>
                </a:lnTo>
                <a:close/>
              </a:path>
            </a:pathLst>
          </a:custGeom>
          <a:solidFill>
            <a:srgbClr val="000000"/>
          </a:solidFill>
        </p:spPr>
        <p:txBody>
          <a:bodyPr wrap="square" lIns="0" tIns="0" rIns="0" bIns="0" rtlCol="0"/>
          <a:lstStyle/>
          <a:p>
            <a:endParaRPr/>
          </a:p>
        </p:txBody>
      </p:sp>
      <p:sp>
        <p:nvSpPr>
          <p:cNvPr id="78" name="object 78"/>
          <p:cNvSpPr/>
          <p:nvPr/>
        </p:nvSpPr>
        <p:spPr>
          <a:xfrm>
            <a:off x="4405360" y="6173720"/>
            <a:ext cx="2073507" cy="431883"/>
          </a:xfrm>
          <a:prstGeom prst="rect">
            <a:avLst/>
          </a:prstGeom>
          <a:blipFill>
            <a:blip r:embed="rId15" cstate="print"/>
            <a:stretch>
              <a:fillRect/>
            </a:stretch>
          </a:blipFill>
        </p:spPr>
        <p:txBody>
          <a:bodyPr wrap="square" lIns="0" tIns="0" rIns="0" bIns="0" rtlCol="0"/>
          <a:lstStyle/>
          <a:p>
            <a:endParaRPr/>
          </a:p>
        </p:txBody>
      </p:sp>
      <p:sp>
        <p:nvSpPr>
          <p:cNvPr id="79" name="object 79"/>
          <p:cNvSpPr/>
          <p:nvPr/>
        </p:nvSpPr>
        <p:spPr>
          <a:xfrm>
            <a:off x="4405359" y="6173719"/>
            <a:ext cx="2073910" cy="432434"/>
          </a:xfrm>
          <a:custGeom>
            <a:avLst/>
            <a:gdLst/>
            <a:ahLst/>
            <a:cxnLst/>
            <a:rect l="l" t="t" r="r" b="b"/>
            <a:pathLst>
              <a:path w="2073910" h="432434">
                <a:moveTo>
                  <a:pt x="0" y="431883"/>
                </a:moveTo>
                <a:lnTo>
                  <a:pt x="2073507" y="431883"/>
                </a:lnTo>
                <a:lnTo>
                  <a:pt x="2073507" y="0"/>
                </a:lnTo>
                <a:lnTo>
                  <a:pt x="0" y="0"/>
                </a:lnTo>
                <a:lnTo>
                  <a:pt x="0" y="431883"/>
                </a:lnTo>
                <a:close/>
              </a:path>
            </a:pathLst>
          </a:custGeom>
          <a:ln w="4234">
            <a:solidFill>
              <a:srgbClr val="000000"/>
            </a:solidFill>
          </a:ln>
        </p:spPr>
        <p:txBody>
          <a:bodyPr wrap="square" lIns="0" tIns="0" rIns="0" bIns="0" rtlCol="0"/>
          <a:lstStyle/>
          <a:p>
            <a:endParaRPr/>
          </a:p>
        </p:txBody>
      </p:sp>
      <p:sp>
        <p:nvSpPr>
          <p:cNvPr id="80" name="object 80"/>
          <p:cNvSpPr txBox="1"/>
          <p:nvPr/>
        </p:nvSpPr>
        <p:spPr>
          <a:xfrm>
            <a:off x="4497140" y="6144237"/>
            <a:ext cx="1891664" cy="443865"/>
          </a:xfrm>
          <a:prstGeom prst="rect">
            <a:avLst/>
          </a:prstGeom>
        </p:spPr>
        <p:txBody>
          <a:bodyPr vert="horz" wrap="square" lIns="0" tIns="0" rIns="0" bIns="0" rtlCol="0">
            <a:spAutoFit/>
          </a:bodyPr>
          <a:lstStyle/>
          <a:p>
            <a:pPr marL="690880" marR="5080" indent="-678815">
              <a:lnSpc>
                <a:spcPct val="111000"/>
              </a:lnSpc>
            </a:pPr>
            <a:r>
              <a:rPr sz="1300" spc="30" dirty="0">
                <a:latin typeface="宋体"/>
                <a:cs typeface="宋体"/>
              </a:rPr>
              <a:t>人员伤亡、设备损坏、环  </a:t>
            </a:r>
            <a:r>
              <a:rPr sz="1300" spc="35" dirty="0">
                <a:latin typeface="宋体"/>
                <a:cs typeface="宋体"/>
              </a:rPr>
              <a:t>境破坏</a:t>
            </a:r>
            <a:endParaRPr sz="1300">
              <a:latin typeface="宋体"/>
              <a:cs typeface="宋体"/>
            </a:endParaRPr>
          </a:p>
        </p:txBody>
      </p:sp>
      <p:sp>
        <p:nvSpPr>
          <p:cNvPr id="81" name="object 81"/>
          <p:cNvSpPr/>
          <p:nvPr/>
        </p:nvSpPr>
        <p:spPr>
          <a:xfrm>
            <a:off x="5448473" y="5856161"/>
            <a:ext cx="0" cy="229235"/>
          </a:xfrm>
          <a:custGeom>
            <a:avLst/>
            <a:gdLst/>
            <a:ahLst/>
            <a:cxnLst/>
            <a:rect l="l" t="t" r="r" b="b"/>
            <a:pathLst>
              <a:path h="229235">
                <a:moveTo>
                  <a:pt x="0" y="0"/>
                </a:moveTo>
                <a:lnTo>
                  <a:pt x="0" y="228644"/>
                </a:lnTo>
              </a:path>
            </a:pathLst>
          </a:custGeom>
          <a:ln w="16961">
            <a:solidFill>
              <a:srgbClr val="000000"/>
            </a:solidFill>
          </a:ln>
        </p:spPr>
        <p:txBody>
          <a:bodyPr wrap="square" lIns="0" tIns="0" rIns="0" bIns="0" rtlCol="0"/>
          <a:lstStyle/>
          <a:p>
            <a:endParaRPr/>
          </a:p>
        </p:txBody>
      </p:sp>
      <p:sp>
        <p:nvSpPr>
          <p:cNvPr id="82" name="object 82"/>
          <p:cNvSpPr/>
          <p:nvPr/>
        </p:nvSpPr>
        <p:spPr>
          <a:xfrm>
            <a:off x="5383003" y="6057774"/>
            <a:ext cx="120014" cy="116205"/>
          </a:xfrm>
          <a:custGeom>
            <a:avLst/>
            <a:gdLst/>
            <a:ahLst/>
            <a:cxnLst/>
            <a:rect l="l" t="t" r="r" b="b"/>
            <a:pathLst>
              <a:path w="120014" h="116204">
                <a:moveTo>
                  <a:pt x="0" y="0"/>
                </a:moveTo>
                <a:lnTo>
                  <a:pt x="1865" y="1625"/>
                </a:lnTo>
                <a:lnTo>
                  <a:pt x="65470" y="115947"/>
                </a:lnTo>
                <a:lnTo>
                  <a:pt x="110813" y="14074"/>
                </a:lnTo>
                <a:lnTo>
                  <a:pt x="59639" y="14074"/>
                </a:lnTo>
                <a:lnTo>
                  <a:pt x="29175" y="10555"/>
                </a:lnTo>
                <a:lnTo>
                  <a:pt x="0" y="0"/>
                </a:lnTo>
                <a:close/>
              </a:path>
              <a:path w="120014" h="116204">
                <a:moveTo>
                  <a:pt x="119406" y="0"/>
                </a:moveTo>
                <a:lnTo>
                  <a:pt x="90135" y="10555"/>
                </a:lnTo>
                <a:lnTo>
                  <a:pt x="59639" y="14074"/>
                </a:lnTo>
                <a:lnTo>
                  <a:pt x="110813" y="14074"/>
                </a:lnTo>
                <a:lnTo>
                  <a:pt x="116353" y="1625"/>
                </a:lnTo>
                <a:lnTo>
                  <a:pt x="119406" y="0"/>
                </a:lnTo>
                <a:close/>
              </a:path>
            </a:pathLst>
          </a:custGeom>
          <a:solidFill>
            <a:srgbClr val="000000"/>
          </a:solidFill>
        </p:spPr>
        <p:txBody>
          <a:bodyPr wrap="square" lIns="0" tIns="0" rIns="0" bIns="0" rtlCol="0"/>
          <a:lstStyle/>
          <a:p>
            <a:endParaRPr/>
          </a:p>
        </p:txBody>
      </p:sp>
      <p:sp>
        <p:nvSpPr>
          <p:cNvPr id="83" name="object 83"/>
          <p:cNvSpPr/>
          <p:nvPr/>
        </p:nvSpPr>
        <p:spPr>
          <a:xfrm>
            <a:off x="7763169" y="4687603"/>
            <a:ext cx="115570" cy="127635"/>
          </a:xfrm>
          <a:custGeom>
            <a:avLst/>
            <a:gdLst/>
            <a:ahLst/>
            <a:cxnLst/>
            <a:rect l="l" t="t" r="r" b="b"/>
            <a:pathLst>
              <a:path w="115570" h="127635">
                <a:moveTo>
                  <a:pt x="508" y="0"/>
                </a:moveTo>
                <a:lnTo>
                  <a:pt x="0" y="1524"/>
                </a:lnTo>
                <a:lnTo>
                  <a:pt x="10590" y="30657"/>
                </a:lnTo>
                <a:lnTo>
                  <a:pt x="14120" y="61077"/>
                </a:lnTo>
                <a:lnTo>
                  <a:pt x="10590" y="91529"/>
                </a:lnTo>
                <a:lnTo>
                  <a:pt x="0" y="120757"/>
                </a:lnTo>
                <a:lnTo>
                  <a:pt x="508" y="127024"/>
                </a:lnTo>
                <a:lnTo>
                  <a:pt x="114997" y="63512"/>
                </a:lnTo>
                <a:lnTo>
                  <a:pt x="508" y="0"/>
                </a:lnTo>
                <a:close/>
              </a:path>
            </a:pathLst>
          </a:custGeom>
          <a:solidFill>
            <a:srgbClr val="000000"/>
          </a:solidFill>
        </p:spPr>
        <p:txBody>
          <a:bodyPr wrap="square" lIns="0" tIns="0" rIns="0" bIns="0" rtlCol="0"/>
          <a:lstStyle/>
          <a:p>
            <a:endParaRPr/>
          </a:p>
        </p:txBody>
      </p:sp>
      <p:sp>
        <p:nvSpPr>
          <p:cNvPr id="84" name="object 84"/>
          <p:cNvSpPr txBox="1"/>
          <p:nvPr/>
        </p:nvSpPr>
        <p:spPr>
          <a:xfrm>
            <a:off x="7243160" y="4660444"/>
            <a:ext cx="161290" cy="165100"/>
          </a:xfrm>
          <a:prstGeom prst="rect">
            <a:avLst/>
          </a:prstGeom>
        </p:spPr>
        <p:txBody>
          <a:bodyPr vert="horz" wrap="square" lIns="0" tIns="0" rIns="0" bIns="0" rtlCol="0">
            <a:spAutoFit/>
          </a:bodyPr>
          <a:lstStyle/>
          <a:p>
            <a:pPr marL="12700"/>
            <a:r>
              <a:rPr sz="1050" spc="15" dirty="0">
                <a:latin typeface="宋体"/>
                <a:cs typeface="宋体"/>
              </a:rPr>
              <a:t>是</a:t>
            </a:r>
            <a:endParaRPr sz="1050">
              <a:latin typeface="宋体"/>
              <a:cs typeface="宋体"/>
            </a:endParaRPr>
          </a:p>
        </p:txBody>
      </p:sp>
      <p:sp>
        <p:nvSpPr>
          <p:cNvPr id="85" name="object 85"/>
          <p:cNvSpPr/>
          <p:nvPr/>
        </p:nvSpPr>
        <p:spPr>
          <a:xfrm>
            <a:off x="6758727" y="5691028"/>
            <a:ext cx="305435" cy="0"/>
          </a:xfrm>
          <a:custGeom>
            <a:avLst/>
            <a:gdLst/>
            <a:ahLst/>
            <a:cxnLst/>
            <a:rect l="l" t="t" r="r" b="b"/>
            <a:pathLst>
              <a:path w="305435">
                <a:moveTo>
                  <a:pt x="0" y="0"/>
                </a:moveTo>
                <a:lnTo>
                  <a:pt x="305301" y="0"/>
                </a:lnTo>
              </a:path>
            </a:pathLst>
          </a:custGeom>
          <a:ln w="16936">
            <a:solidFill>
              <a:srgbClr val="000000"/>
            </a:solidFill>
          </a:ln>
        </p:spPr>
        <p:txBody>
          <a:bodyPr wrap="square" lIns="0" tIns="0" rIns="0" bIns="0" rtlCol="0"/>
          <a:lstStyle/>
          <a:p>
            <a:endParaRPr/>
          </a:p>
        </p:txBody>
      </p:sp>
      <p:sp>
        <p:nvSpPr>
          <p:cNvPr id="86" name="object 86"/>
          <p:cNvSpPr/>
          <p:nvPr/>
        </p:nvSpPr>
        <p:spPr>
          <a:xfrm>
            <a:off x="7025867" y="5625297"/>
            <a:ext cx="127635" cy="119380"/>
          </a:xfrm>
          <a:custGeom>
            <a:avLst/>
            <a:gdLst/>
            <a:ahLst/>
            <a:cxnLst/>
            <a:rect l="l" t="t" r="r" b="b"/>
            <a:pathLst>
              <a:path w="127635" h="119379">
                <a:moveTo>
                  <a:pt x="6082" y="114111"/>
                </a:moveTo>
                <a:lnTo>
                  <a:pt x="0" y="116540"/>
                </a:lnTo>
                <a:lnTo>
                  <a:pt x="4240" y="119233"/>
                </a:lnTo>
                <a:lnTo>
                  <a:pt x="6082" y="114111"/>
                </a:lnTo>
                <a:close/>
              </a:path>
              <a:path w="127635" h="119379">
                <a:moveTo>
                  <a:pt x="6140" y="5284"/>
                </a:moveTo>
                <a:lnTo>
                  <a:pt x="14735" y="29185"/>
                </a:lnTo>
                <a:lnTo>
                  <a:pt x="18233" y="59616"/>
                </a:lnTo>
                <a:lnTo>
                  <a:pt x="14735" y="90047"/>
                </a:lnTo>
                <a:lnTo>
                  <a:pt x="6082" y="114111"/>
                </a:lnTo>
                <a:lnTo>
                  <a:pt x="127209" y="65730"/>
                </a:lnTo>
                <a:lnTo>
                  <a:pt x="6140" y="5284"/>
                </a:lnTo>
                <a:close/>
              </a:path>
              <a:path w="127635" h="119379">
                <a:moveTo>
                  <a:pt x="4240" y="0"/>
                </a:moveTo>
                <a:lnTo>
                  <a:pt x="0" y="2218"/>
                </a:lnTo>
                <a:lnTo>
                  <a:pt x="6140" y="5284"/>
                </a:lnTo>
                <a:lnTo>
                  <a:pt x="4240" y="0"/>
                </a:lnTo>
                <a:close/>
              </a:path>
            </a:pathLst>
          </a:custGeom>
          <a:solidFill>
            <a:srgbClr val="000000"/>
          </a:solidFill>
        </p:spPr>
        <p:txBody>
          <a:bodyPr wrap="square" lIns="0" tIns="0" rIns="0" bIns="0" rtlCol="0"/>
          <a:lstStyle/>
          <a:p>
            <a:endParaRPr/>
          </a:p>
        </p:txBody>
      </p:sp>
      <p:sp>
        <p:nvSpPr>
          <p:cNvPr id="87" name="object 87"/>
          <p:cNvSpPr/>
          <p:nvPr/>
        </p:nvSpPr>
        <p:spPr>
          <a:xfrm>
            <a:off x="7369331" y="3684108"/>
            <a:ext cx="381635" cy="0"/>
          </a:xfrm>
          <a:custGeom>
            <a:avLst/>
            <a:gdLst/>
            <a:ahLst/>
            <a:cxnLst/>
            <a:rect l="l" t="t" r="r" b="b"/>
            <a:pathLst>
              <a:path w="381635">
                <a:moveTo>
                  <a:pt x="0" y="0"/>
                </a:moveTo>
                <a:lnTo>
                  <a:pt x="381627" y="0"/>
                </a:lnTo>
              </a:path>
            </a:pathLst>
          </a:custGeom>
          <a:ln w="16936">
            <a:solidFill>
              <a:srgbClr val="000000"/>
            </a:solidFill>
          </a:ln>
        </p:spPr>
        <p:txBody>
          <a:bodyPr wrap="square" lIns="0" tIns="0" rIns="0" bIns="0" rtlCol="0"/>
          <a:lstStyle/>
          <a:p>
            <a:endParaRPr/>
          </a:p>
        </p:txBody>
      </p:sp>
      <p:sp>
        <p:nvSpPr>
          <p:cNvPr id="88" name="object 88"/>
          <p:cNvSpPr/>
          <p:nvPr/>
        </p:nvSpPr>
        <p:spPr>
          <a:xfrm>
            <a:off x="6758726" y="3684108"/>
            <a:ext cx="483870" cy="0"/>
          </a:xfrm>
          <a:custGeom>
            <a:avLst/>
            <a:gdLst/>
            <a:ahLst/>
            <a:cxnLst/>
            <a:rect l="l" t="t" r="r" b="b"/>
            <a:pathLst>
              <a:path w="483870">
                <a:moveTo>
                  <a:pt x="0" y="0"/>
                </a:moveTo>
                <a:lnTo>
                  <a:pt x="483394" y="0"/>
                </a:lnTo>
              </a:path>
            </a:pathLst>
          </a:custGeom>
          <a:ln w="16936">
            <a:solidFill>
              <a:srgbClr val="000000"/>
            </a:solidFill>
          </a:ln>
        </p:spPr>
        <p:txBody>
          <a:bodyPr wrap="square" lIns="0" tIns="0" rIns="0" bIns="0" rtlCol="0"/>
          <a:lstStyle/>
          <a:p>
            <a:endParaRPr/>
          </a:p>
        </p:txBody>
      </p:sp>
      <p:sp>
        <p:nvSpPr>
          <p:cNvPr id="89" name="object 89"/>
          <p:cNvSpPr/>
          <p:nvPr/>
        </p:nvSpPr>
        <p:spPr>
          <a:xfrm>
            <a:off x="7725517" y="3620596"/>
            <a:ext cx="127635" cy="120014"/>
          </a:xfrm>
          <a:custGeom>
            <a:avLst/>
            <a:gdLst/>
            <a:ahLst/>
            <a:cxnLst/>
            <a:rect l="l" t="t" r="r" b="b"/>
            <a:pathLst>
              <a:path w="127635" h="120014">
                <a:moveTo>
                  <a:pt x="4207" y="112641"/>
                </a:moveTo>
                <a:lnTo>
                  <a:pt x="0" y="114322"/>
                </a:lnTo>
                <a:lnTo>
                  <a:pt x="1696" y="119572"/>
                </a:lnTo>
                <a:lnTo>
                  <a:pt x="4207" y="112641"/>
                </a:lnTo>
                <a:close/>
              </a:path>
              <a:path w="127635" h="120014">
                <a:moveTo>
                  <a:pt x="1921" y="959"/>
                </a:moveTo>
                <a:lnTo>
                  <a:pt x="12286" y="29472"/>
                </a:lnTo>
                <a:lnTo>
                  <a:pt x="15816" y="59892"/>
                </a:lnTo>
                <a:lnTo>
                  <a:pt x="12286" y="90343"/>
                </a:lnTo>
                <a:lnTo>
                  <a:pt x="4207" y="112641"/>
                </a:lnTo>
                <a:lnTo>
                  <a:pt x="127209" y="63512"/>
                </a:lnTo>
                <a:lnTo>
                  <a:pt x="1921" y="959"/>
                </a:lnTo>
                <a:close/>
              </a:path>
              <a:path w="127635" h="120014">
                <a:moveTo>
                  <a:pt x="0" y="0"/>
                </a:moveTo>
                <a:lnTo>
                  <a:pt x="1921" y="959"/>
                </a:lnTo>
                <a:lnTo>
                  <a:pt x="1696" y="338"/>
                </a:lnTo>
                <a:lnTo>
                  <a:pt x="0" y="0"/>
                </a:lnTo>
                <a:close/>
              </a:path>
            </a:pathLst>
          </a:custGeom>
          <a:solidFill>
            <a:srgbClr val="000000"/>
          </a:solidFill>
        </p:spPr>
        <p:txBody>
          <a:bodyPr wrap="square" lIns="0" tIns="0" rIns="0" bIns="0" rtlCol="0"/>
          <a:lstStyle/>
          <a:p>
            <a:endParaRPr/>
          </a:p>
        </p:txBody>
      </p:sp>
      <p:sp>
        <p:nvSpPr>
          <p:cNvPr id="90" name="object 90"/>
          <p:cNvSpPr txBox="1"/>
          <p:nvPr/>
        </p:nvSpPr>
        <p:spPr>
          <a:xfrm>
            <a:off x="7225181" y="3592253"/>
            <a:ext cx="161290" cy="165100"/>
          </a:xfrm>
          <a:prstGeom prst="rect">
            <a:avLst/>
          </a:prstGeom>
        </p:spPr>
        <p:txBody>
          <a:bodyPr vert="horz" wrap="square" lIns="0" tIns="0" rIns="0" bIns="0" rtlCol="0">
            <a:spAutoFit/>
          </a:bodyPr>
          <a:lstStyle/>
          <a:p>
            <a:pPr marL="12700"/>
            <a:r>
              <a:rPr sz="1050" spc="15" dirty="0">
                <a:latin typeface="宋体"/>
                <a:cs typeface="宋体"/>
              </a:rPr>
              <a:t>是</a:t>
            </a:r>
            <a:endParaRPr sz="1050">
              <a:latin typeface="宋体"/>
              <a:cs typeface="宋体"/>
            </a:endParaRPr>
          </a:p>
        </p:txBody>
      </p:sp>
      <p:sp>
        <p:nvSpPr>
          <p:cNvPr id="91" name="object 91"/>
          <p:cNvSpPr/>
          <p:nvPr/>
        </p:nvSpPr>
        <p:spPr>
          <a:xfrm>
            <a:off x="4553261" y="5106716"/>
            <a:ext cx="1778891" cy="242125"/>
          </a:xfrm>
          <a:prstGeom prst="rect">
            <a:avLst/>
          </a:prstGeom>
          <a:blipFill>
            <a:blip r:embed="rId16" cstate="print"/>
            <a:stretch>
              <a:fillRect/>
            </a:stretch>
          </a:blipFill>
        </p:spPr>
        <p:txBody>
          <a:bodyPr wrap="square" lIns="0" tIns="0" rIns="0" bIns="0" rtlCol="0"/>
          <a:lstStyle/>
          <a:p>
            <a:endParaRPr/>
          </a:p>
        </p:txBody>
      </p:sp>
      <p:sp>
        <p:nvSpPr>
          <p:cNvPr id="92" name="object 92"/>
          <p:cNvSpPr/>
          <p:nvPr/>
        </p:nvSpPr>
        <p:spPr>
          <a:xfrm>
            <a:off x="4553260" y="5106715"/>
            <a:ext cx="1779270" cy="242570"/>
          </a:xfrm>
          <a:custGeom>
            <a:avLst/>
            <a:gdLst/>
            <a:ahLst/>
            <a:cxnLst/>
            <a:rect l="l" t="t" r="r" b="b"/>
            <a:pathLst>
              <a:path w="1779270" h="242570">
                <a:moveTo>
                  <a:pt x="119237" y="241346"/>
                </a:moveTo>
                <a:lnTo>
                  <a:pt x="1658467" y="241346"/>
                </a:lnTo>
                <a:lnTo>
                  <a:pt x="1658636" y="242125"/>
                </a:lnTo>
                <a:lnTo>
                  <a:pt x="1705404" y="232693"/>
                </a:lnTo>
                <a:lnTo>
                  <a:pt x="1743633" y="206971"/>
                </a:lnTo>
                <a:lnTo>
                  <a:pt x="1769427" y="168823"/>
                </a:lnTo>
                <a:lnTo>
                  <a:pt x="1778891" y="122112"/>
                </a:lnTo>
                <a:lnTo>
                  <a:pt x="1769427" y="75392"/>
                </a:lnTo>
                <a:lnTo>
                  <a:pt x="1743633" y="37239"/>
                </a:lnTo>
                <a:lnTo>
                  <a:pt x="1705404" y="11515"/>
                </a:lnTo>
                <a:lnTo>
                  <a:pt x="1658636" y="2083"/>
                </a:lnTo>
                <a:lnTo>
                  <a:pt x="1658467" y="0"/>
                </a:lnTo>
                <a:lnTo>
                  <a:pt x="119237" y="0"/>
                </a:lnTo>
                <a:lnTo>
                  <a:pt x="120085" y="2083"/>
                </a:lnTo>
                <a:lnTo>
                  <a:pt x="73343" y="11515"/>
                </a:lnTo>
                <a:lnTo>
                  <a:pt x="35173" y="37239"/>
                </a:lnTo>
                <a:lnTo>
                  <a:pt x="9437" y="75392"/>
                </a:lnTo>
                <a:lnTo>
                  <a:pt x="0" y="122112"/>
                </a:lnTo>
                <a:lnTo>
                  <a:pt x="9437" y="168823"/>
                </a:lnTo>
                <a:lnTo>
                  <a:pt x="35173" y="206971"/>
                </a:lnTo>
                <a:lnTo>
                  <a:pt x="73343" y="232693"/>
                </a:lnTo>
                <a:lnTo>
                  <a:pt x="120085" y="242125"/>
                </a:lnTo>
                <a:lnTo>
                  <a:pt x="119237" y="241346"/>
                </a:lnTo>
                <a:close/>
              </a:path>
            </a:pathLst>
          </a:custGeom>
          <a:ln w="4234">
            <a:solidFill>
              <a:srgbClr val="000000"/>
            </a:solidFill>
          </a:ln>
        </p:spPr>
        <p:txBody>
          <a:bodyPr wrap="square" lIns="0" tIns="0" rIns="0" bIns="0" rtlCol="0"/>
          <a:lstStyle/>
          <a:p>
            <a:endParaRPr/>
          </a:p>
        </p:txBody>
      </p:sp>
      <p:sp>
        <p:nvSpPr>
          <p:cNvPr id="93" name="object 93"/>
          <p:cNvSpPr txBox="1"/>
          <p:nvPr/>
        </p:nvSpPr>
        <p:spPr>
          <a:xfrm>
            <a:off x="4751559" y="5120093"/>
            <a:ext cx="1382395" cy="201930"/>
          </a:xfrm>
          <a:prstGeom prst="rect">
            <a:avLst/>
          </a:prstGeom>
        </p:spPr>
        <p:txBody>
          <a:bodyPr vert="horz" wrap="square" lIns="0" tIns="0" rIns="0" bIns="0" rtlCol="0">
            <a:spAutoFit/>
          </a:bodyPr>
          <a:lstStyle/>
          <a:p>
            <a:pPr marL="12700"/>
            <a:r>
              <a:rPr sz="1300" spc="35" dirty="0">
                <a:latin typeface="宋体"/>
                <a:cs typeface="宋体"/>
              </a:rPr>
              <a:t>能量作用于承灾物</a:t>
            </a:r>
            <a:endParaRPr sz="1300">
              <a:latin typeface="宋体"/>
              <a:cs typeface="宋体"/>
            </a:endParaRPr>
          </a:p>
        </p:txBody>
      </p:sp>
      <p:sp>
        <p:nvSpPr>
          <p:cNvPr id="94" name="object 94"/>
          <p:cNvSpPr/>
          <p:nvPr/>
        </p:nvSpPr>
        <p:spPr>
          <a:xfrm>
            <a:off x="5448473" y="5348063"/>
            <a:ext cx="0" cy="76835"/>
          </a:xfrm>
          <a:custGeom>
            <a:avLst/>
            <a:gdLst/>
            <a:ahLst/>
            <a:cxnLst/>
            <a:rect l="l" t="t" r="r" b="b"/>
            <a:pathLst>
              <a:path h="76835">
                <a:moveTo>
                  <a:pt x="0" y="0"/>
                </a:moveTo>
                <a:lnTo>
                  <a:pt x="0" y="76214"/>
                </a:lnTo>
              </a:path>
            </a:pathLst>
          </a:custGeom>
          <a:ln w="16961">
            <a:solidFill>
              <a:srgbClr val="000000"/>
            </a:solidFill>
          </a:ln>
        </p:spPr>
        <p:txBody>
          <a:bodyPr wrap="square" lIns="0" tIns="0" rIns="0" bIns="0" rtlCol="0"/>
          <a:lstStyle/>
          <a:p>
            <a:endParaRPr/>
          </a:p>
        </p:txBody>
      </p:sp>
      <p:sp>
        <p:nvSpPr>
          <p:cNvPr id="95" name="object 95"/>
          <p:cNvSpPr/>
          <p:nvPr/>
        </p:nvSpPr>
        <p:spPr>
          <a:xfrm>
            <a:off x="5383003" y="5386170"/>
            <a:ext cx="120014" cy="127635"/>
          </a:xfrm>
          <a:custGeom>
            <a:avLst/>
            <a:gdLst/>
            <a:ahLst/>
            <a:cxnLst/>
            <a:rect l="l" t="t" r="r" b="b"/>
            <a:pathLst>
              <a:path w="120014" h="127635">
                <a:moveTo>
                  <a:pt x="5623" y="7505"/>
                </a:moveTo>
                <a:lnTo>
                  <a:pt x="65470" y="127024"/>
                </a:lnTo>
                <a:lnTo>
                  <a:pt x="108524" y="19544"/>
                </a:lnTo>
                <a:lnTo>
                  <a:pt x="59639" y="19544"/>
                </a:lnTo>
                <a:lnTo>
                  <a:pt x="29175" y="16026"/>
                </a:lnTo>
                <a:lnTo>
                  <a:pt x="5623" y="7505"/>
                </a:lnTo>
                <a:close/>
              </a:path>
              <a:path w="120014" h="127635">
                <a:moveTo>
                  <a:pt x="113277" y="7681"/>
                </a:moveTo>
                <a:lnTo>
                  <a:pt x="90135" y="16026"/>
                </a:lnTo>
                <a:lnTo>
                  <a:pt x="59639" y="19544"/>
                </a:lnTo>
                <a:lnTo>
                  <a:pt x="108524" y="19544"/>
                </a:lnTo>
                <a:lnTo>
                  <a:pt x="113277" y="7681"/>
                </a:lnTo>
                <a:close/>
              </a:path>
              <a:path w="120014" h="127635">
                <a:moveTo>
                  <a:pt x="116353" y="0"/>
                </a:moveTo>
                <a:lnTo>
                  <a:pt x="113277" y="7681"/>
                </a:lnTo>
                <a:lnTo>
                  <a:pt x="119406" y="5470"/>
                </a:lnTo>
                <a:lnTo>
                  <a:pt x="116353" y="0"/>
                </a:lnTo>
                <a:close/>
              </a:path>
              <a:path w="120014" h="127635">
                <a:moveTo>
                  <a:pt x="1865" y="0"/>
                </a:moveTo>
                <a:lnTo>
                  <a:pt x="0" y="5470"/>
                </a:lnTo>
                <a:lnTo>
                  <a:pt x="5623" y="7505"/>
                </a:lnTo>
                <a:lnTo>
                  <a:pt x="1865" y="0"/>
                </a:lnTo>
                <a:close/>
              </a:path>
            </a:pathLst>
          </a:custGeom>
          <a:solidFill>
            <a:srgbClr val="000000"/>
          </a:solidFill>
        </p:spPr>
        <p:txBody>
          <a:bodyPr wrap="square" lIns="0" tIns="0" rIns="0" bIns="0" rtlCol="0"/>
          <a:lstStyle/>
          <a:p>
            <a:endParaRPr/>
          </a:p>
        </p:txBody>
      </p:sp>
      <p:sp>
        <p:nvSpPr>
          <p:cNvPr id="96" name="object 96"/>
          <p:cNvSpPr/>
          <p:nvPr/>
        </p:nvSpPr>
        <p:spPr>
          <a:xfrm>
            <a:off x="7153075" y="5538599"/>
            <a:ext cx="1386578" cy="292156"/>
          </a:xfrm>
          <a:prstGeom prst="rect">
            <a:avLst/>
          </a:prstGeom>
          <a:blipFill>
            <a:blip r:embed="rId17" cstate="print"/>
            <a:stretch>
              <a:fillRect/>
            </a:stretch>
          </a:blipFill>
        </p:spPr>
        <p:txBody>
          <a:bodyPr wrap="square" lIns="0" tIns="0" rIns="0" bIns="0" rtlCol="0"/>
          <a:lstStyle/>
          <a:p>
            <a:endParaRPr/>
          </a:p>
        </p:txBody>
      </p:sp>
      <p:sp>
        <p:nvSpPr>
          <p:cNvPr id="97" name="object 97"/>
          <p:cNvSpPr/>
          <p:nvPr/>
        </p:nvSpPr>
        <p:spPr>
          <a:xfrm>
            <a:off x="7153075" y="5538600"/>
            <a:ext cx="1386840" cy="292735"/>
          </a:xfrm>
          <a:custGeom>
            <a:avLst/>
            <a:gdLst/>
            <a:ahLst/>
            <a:cxnLst/>
            <a:rect l="l" t="t" r="r" b="b"/>
            <a:pathLst>
              <a:path w="1386840" h="292735">
                <a:moveTo>
                  <a:pt x="279859" y="292156"/>
                </a:moveTo>
                <a:lnTo>
                  <a:pt x="1106718" y="292156"/>
                </a:lnTo>
                <a:lnTo>
                  <a:pt x="1386578" y="152429"/>
                </a:lnTo>
                <a:lnTo>
                  <a:pt x="1106718" y="0"/>
                </a:lnTo>
                <a:lnTo>
                  <a:pt x="279859" y="0"/>
                </a:lnTo>
                <a:lnTo>
                  <a:pt x="0" y="152429"/>
                </a:lnTo>
                <a:lnTo>
                  <a:pt x="279859" y="292156"/>
                </a:lnTo>
                <a:close/>
              </a:path>
            </a:pathLst>
          </a:custGeom>
          <a:ln w="4234">
            <a:solidFill>
              <a:srgbClr val="000000"/>
            </a:solidFill>
          </a:ln>
        </p:spPr>
        <p:txBody>
          <a:bodyPr wrap="square" lIns="0" tIns="0" rIns="0" bIns="0" rtlCol="0"/>
          <a:lstStyle/>
          <a:p>
            <a:endParaRPr/>
          </a:p>
        </p:txBody>
      </p:sp>
      <p:sp>
        <p:nvSpPr>
          <p:cNvPr id="98" name="object 98"/>
          <p:cNvSpPr txBox="1"/>
          <p:nvPr/>
        </p:nvSpPr>
        <p:spPr>
          <a:xfrm>
            <a:off x="7494695" y="5576179"/>
            <a:ext cx="704215" cy="201930"/>
          </a:xfrm>
          <a:prstGeom prst="rect">
            <a:avLst/>
          </a:prstGeom>
        </p:spPr>
        <p:txBody>
          <a:bodyPr vert="horz" wrap="square" lIns="0" tIns="0" rIns="0" bIns="0" rtlCol="0">
            <a:spAutoFit/>
          </a:bodyPr>
          <a:lstStyle/>
          <a:p>
            <a:pPr marL="12700"/>
            <a:r>
              <a:rPr sz="1300" spc="35" dirty="0">
                <a:latin typeface="宋体"/>
                <a:cs typeface="宋体"/>
              </a:rPr>
              <a:t>系统安全</a:t>
            </a:r>
            <a:endParaRPr sz="1300">
              <a:latin typeface="宋体"/>
              <a:cs typeface="宋体"/>
            </a:endParaRPr>
          </a:p>
        </p:txBody>
      </p:sp>
      <p:sp>
        <p:nvSpPr>
          <p:cNvPr id="99" name="object 99"/>
          <p:cNvSpPr/>
          <p:nvPr/>
        </p:nvSpPr>
        <p:spPr>
          <a:xfrm>
            <a:off x="6249891" y="2121707"/>
            <a:ext cx="2213437" cy="241346"/>
          </a:xfrm>
          <a:prstGeom prst="rect">
            <a:avLst/>
          </a:prstGeom>
          <a:blipFill>
            <a:blip r:embed="rId18" cstate="print"/>
            <a:stretch>
              <a:fillRect/>
            </a:stretch>
          </a:blipFill>
        </p:spPr>
        <p:txBody>
          <a:bodyPr wrap="square" lIns="0" tIns="0" rIns="0" bIns="0" rtlCol="0"/>
          <a:lstStyle/>
          <a:p>
            <a:endParaRPr/>
          </a:p>
        </p:txBody>
      </p:sp>
      <p:sp>
        <p:nvSpPr>
          <p:cNvPr id="100" name="object 100"/>
          <p:cNvSpPr/>
          <p:nvPr/>
        </p:nvSpPr>
        <p:spPr>
          <a:xfrm>
            <a:off x="6249890" y="2121708"/>
            <a:ext cx="2213610" cy="241935"/>
          </a:xfrm>
          <a:custGeom>
            <a:avLst/>
            <a:gdLst/>
            <a:ahLst/>
            <a:cxnLst/>
            <a:rect l="l" t="t" r="r" b="b"/>
            <a:pathLst>
              <a:path w="2213609" h="241935">
                <a:moveTo>
                  <a:pt x="0" y="241346"/>
                </a:moveTo>
                <a:lnTo>
                  <a:pt x="2213437" y="241346"/>
                </a:lnTo>
                <a:lnTo>
                  <a:pt x="2213437" y="0"/>
                </a:lnTo>
                <a:lnTo>
                  <a:pt x="0" y="0"/>
                </a:lnTo>
                <a:lnTo>
                  <a:pt x="0" y="241346"/>
                </a:lnTo>
                <a:close/>
              </a:path>
            </a:pathLst>
          </a:custGeom>
          <a:ln w="4234">
            <a:solidFill>
              <a:srgbClr val="000000"/>
            </a:solidFill>
          </a:ln>
        </p:spPr>
        <p:txBody>
          <a:bodyPr wrap="square" lIns="0" tIns="0" rIns="0" bIns="0" rtlCol="0"/>
          <a:lstStyle/>
          <a:p>
            <a:endParaRPr/>
          </a:p>
        </p:txBody>
      </p:sp>
      <p:sp>
        <p:nvSpPr>
          <p:cNvPr id="101" name="object 101"/>
          <p:cNvSpPr txBox="1"/>
          <p:nvPr/>
        </p:nvSpPr>
        <p:spPr>
          <a:xfrm>
            <a:off x="5643039" y="1684266"/>
            <a:ext cx="2656840" cy="661720"/>
          </a:xfrm>
          <a:prstGeom prst="rect">
            <a:avLst/>
          </a:prstGeom>
        </p:spPr>
        <p:txBody>
          <a:bodyPr vert="horz" wrap="square" lIns="0" tIns="0" rIns="0" bIns="0" rtlCol="0">
            <a:spAutoFit/>
          </a:bodyPr>
          <a:lstStyle/>
          <a:p>
            <a:pPr marL="12700">
              <a:tabLst>
                <a:tab pos="1334770" algn="l"/>
              </a:tabLst>
            </a:pPr>
            <a:r>
              <a:rPr sz="1300" spc="35" dirty="0">
                <a:latin typeface="宋体"/>
                <a:cs typeface="宋体"/>
              </a:rPr>
              <a:t>能量聚集型	能量混合型</a:t>
            </a:r>
            <a:endParaRPr sz="1300">
              <a:latin typeface="宋体"/>
              <a:cs typeface="宋体"/>
            </a:endParaRPr>
          </a:p>
          <a:p>
            <a:pPr>
              <a:spcBef>
                <a:spcPts val="7"/>
              </a:spcBef>
            </a:pPr>
            <a:endParaRPr sz="1700">
              <a:latin typeface="Times New Roman"/>
              <a:cs typeface="Times New Roman"/>
            </a:endParaRPr>
          </a:p>
          <a:p>
            <a:pPr marL="777240"/>
            <a:r>
              <a:rPr sz="1300" spc="35" dirty="0">
                <a:latin typeface="宋体"/>
                <a:cs typeface="宋体"/>
              </a:rPr>
              <a:t>异常能量探测、自动报警</a:t>
            </a:r>
            <a:endParaRPr sz="1300">
              <a:latin typeface="宋体"/>
              <a:cs typeface="宋体"/>
            </a:endParaRPr>
          </a:p>
        </p:txBody>
      </p:sp>
      <p:sp>
        <p:nvSpPr>
          <p:cNvPr id="102" name="object 102"/>
          <p:cNvSpPr/>
          <p:nvPr/>
        </p:nvSpPr>
        <p:spPr>
          <a:xfrm>
            <a:off x="5524798" y="2236029"/>
            <a:ext cx="725170" cy="0"/>
          </a:xfrm>
          <a:custGeom>
            <a:avLst/>
            <a:gdLst/>
            <a:ahLst/>
            <a:cxnLst/>
            <a:rect l="l" t="t" r="r" b="b"/>
            <a:pathLst>
              <a:path w="725170">
                <a:moveTo>
                  <a:pt x="725091" y="0"/>
                </a:moveTo>
                <a:lnTo>
                  <a:pt x="0" y="0"/>
                </a:lnTo>
              </a:path>
            </a:pathLst>
          </a:custGeom>
          <a:ln w="16936">
            <a:solidFill>
              <a:srgbClr val="000000"/>
            </a:solidFill>
          </a:ln>
        </p:spPr>
        <p:txBody>
          <a:bodyPr wrap="square" lIns="0" tIns="0" rIns="0" bIns="0" rtlCol="0"/>
          <a:lstStyle/>
          <a:p>
            <a:endParaRPr/>
          </a:p>
        </p:txBody>
      </p:sp>
      <p:sp>
        <p:nvSpPr>
          <p:cNvPr id="103" name="object 103"/>
          <p:cNvSpPr/>
          <p:nvPr/>
        </p:nvSpPr>
        <p:spPr>
          <a:xfrm>
            <a:off x="5435753" y="2180646"/>
            <a:ext cx="114935" cy="119380"/>
          </a:xfrm>
          <a:custGeom>
            <a:avLst/>
            <a:gdLst/>
            <a:ahLst/>
            <a:cxnLst/>
            <a:rect l="l" t="t" r="r" b="b"/>
            <a:pathLst>
              <a:path w="114935" h="119380">
                <a:moveTo>
                  <a:pt x="114122" y="118691"/>
                </a:moveTo>
                <a:lnTo>
                  <a:pt x="114318" y="119233"/>
                </a:lnTo>
                <a:lnTo>
                  <a:pt x="114488" y="118894"/>
                </a:lnTo>
                <a:lnTo>
                  <a:pt x="114122" y="118691"/>
                </a:lnTo>
                <a:close/>
              </a:path>
              <a:path w="114935" h="119380">
                <a:moveTo>
                  <a:pt x="112303" y="5542"/>
                </a:moveTo>
                <a:lnTo>
                  <a:pt x="0" y="55382"/>
                </a:lnTo>
                <a:lnTo>
                  <a:pt x="114122" y="118691"/>
                </a:lnTo>
                <a:lnTo>
                  <a:pt x="103728" y="90004"/>
                </a:lnTo>
                <a:lnTo>
                  <a:pt x="100198" y="59553"/>
                </a:lnTo>
                <a:lnTo>
                  <a:pt x="103728" y="29133"/>
                </a:lnTo>
                <a:lnTo>
                  <a:pt x="112303" y="5542"/>
                </a:lnTo>
                <a:close/>
              </a:path>
              <a:path w="114935" h="119380">
                <a:moveTo>
                  <a:pt x="114318" y="0"/>
                </a:moveTo>
                <a:lnTo>
                  <a:pt x="112303" y="5542"/>
                </a:lnTo>
                <a:lnTo>
                  <a:pt x="114488" y="4572"/>
                </a:lnTo>
                <a:lnTo>
                  <a:pt x="114318" y="0"/>
                </a:lnTo>
                <a:close/>
              </a:path>
            </a:pathLst>
          </a:custGeom>
          <a:solidFill>
            <a:srgbClr val="000000"/>
          </a:solidFill>
        </p:spPr>
        <p:txBody>
          <a:bodyPr wrap="square" lIns="0" tIns="0" rIns="0" bIns="0" rtlCol="0"/>
          <a:lstStyle/>
          <a:p>
            <a:endParaRPr/>
          </a:p>
        </p:txBody>
      </p:sp>
      <p:sp>
        <p:nvSpPr>
          <p:cNvPr id="104" name="object 104"/>
          <p:cNvSpPr/>
          <p:nvPr/>
        </p:nvSpPr>
        <p:spPr>
          <a:xfrm>
            <a:off x="8883119" y="3442694"/>
            <a:ext cx="279859" cy="2057796"/>
          </a:xfrm>
          <a:prstGeom prst="rect">
            <a:avLst/>
          </a:prstGeom>
          <a:blipFill>
            <a:blip r:embed="rId19" cstate="print"/>
            <a:stretch>
              <a:fillRect/>
            </a:stretch>
          </a:blipFill>
        </p:spPr>
        <p:txBody>
          <a:bodyPr wrap="square" lIns="0" tIns="0" rIns="0" bIns="0" rtlCol="0"/>
          <a:lstStyle/>
          <a:p>
            <a:endParaRPr/>
          </a:p>
        </p:txBody>
      </p:sp>
      <p:sp>
        <p:nvSpPr>
          <p:cNvPr id="105" name="object 105"/>
          <p:cNvSpPr/>
          <p:nvPr/>
        </p:nvSpPr>
        <p:spPr>
          <a:xfrm>
            <a:off x="8883119" y="3442695"/>
            <a:ext cx="280035" cy="2058035"/>
          </a:xfrm>
          <a:custGeom>
            <a:avLst/>
            <a:gdLst/>
            <a:ahLst/>
            <a:cxnLst/>
            <a:rect l="l" t="t" r="r" b="b"/>
            <a:pathLst>
              <a:path w="280034" h="2058035">
                <a:moveTo>
                  <a:pt x="0" y="2057797"/>
                </a:moveTo>
                <a:lnTo>
                  <a:pt x="279859" y="2057797"/>
                </a:lnTo>
                <a:lnTo>
                  <a:pt x="279859" y="0"/>
                </a:lnTo>
                <a:lnTo>
                  <a:pt x="0" y="0"/>
                </a:lnTo>
                <a:lnTo>
                  <a:pt x="0" y="2057797"/>
                </a:lnTo>
                <a:close/>
              </a:path>
            </a:pathLst>
          </a:custGeom>
          <a:ln w="4240">
            <a:solidFill>
              <a:srgbClr val="000000"/>
            </a:solidFill>
          </a:ln>
        </p:spPr>
        <p:txBody>
          <a:bodyPr wrap="square" lIns="0" tIns="0" rIns="0" bIns="0" rtlCol="0"/>
          <a:lstStyle/>
          <a:p>
            <a:endParaRPr/>
          </a:p>
        </p:txBody>
      </p:sp>
      <p:sp>
        <p:nvSpPr>
          <p:cNvPr id="106" name="object 106"/>
          <p:cNvSpPr txBox="1"/>
          <p:nvPr/>
        </p:nvSpPr>
        <p:spPr>
          <a:xfrm>
            <a:off x="6746027" y="4550448"/>
            <a:ext cx="259079" cy="200055"/>
          </a:xfrm>
          <a:prstGeom prst="rect">
            <a:avLst/>
          </a:prstGeom>
        </p:spPr>
        <p:txBody>
          <a:bodyPr vert="horz" wrap="square" lIns="0" tIns="0" rIns="0" bIns="0" rtlCol="0">
            <a:spAutoFit/>
          </a:bodyPr>
          <a:lstStyle/>
          <a:p>
            <a:pPr marL="12700">
              <a:tabLst>
                <a:tab pos="245745" algn="l"/>
              </a:tabLst>
            </a:pPr>
            <a:r>
              <a:rPr sz="1300" u="heavy" spc="5" dirty="0">
                <a:latin typeface="Times New Roman"/>
                <a:cs typeface="Times New Roman"/>
              </a:rPr>
              <a:t> 	</a:t>
            </a:r>
            <a:endParaRPr sz="1300">
              <a:latin typeface="Times New Roman"/>
              <a:cs typeface="Times New Roman"/>
            </a:endParaRPr>
          </a:p>
        </p:txBody>
      </p:sp>
      <p:sp>
        <p:nvSpPr>
          <p:cNvPr id="107" name="object 107"/>
          <p:cNvSpPr txBox="1"/>
          <p:nvPr/>
        </p:nvSpPr>
        <p:spPr>
          <a:xfrm>
            <a:off x="7382073" y="4550448"/>
            <a:ext cx="156845" cy="200055"/>
          </a:xfrm>
          <a:prstGeom prst="rect">
            <a:avLst/>
          </a:prstGeom>
        </p:spPr>
        <p:txBody>
          <a:bodyPr vert="horz" wrap="square" lIns="0" tIns="0" rIns="0" bIns="0" rtlCol="0">
            <a:spAutoFit/>
          </a:bodyPr>
          <a:lstStyle/>
          <a:p>
            <a:pPr marL="12700">
              <a:tabLst>
                <a:tab pos="143510" algn="l"/>
              </a:tabLst>
            </a:pPr>
            <a:r>
              <a:rPr sz="1300" u="heavy" spc="5" dirty="0">
                <a:latin typeface="Times New Roman"/>
                <a:cs typeface="Times New Roman"/>
              </a:rPr>
              <a:t> 	</a:t>
            </a:r>
            <a:endParaRPr sz="1300">
              <a:latin typeface="Times New Roman"/>
              <a:cs typeface="Times New Roman"/>
            </a:endParaRPr>
          </a:p>
        </p:txBody>
      </p:sp>
      <p:sp>
        <p:nvSpPr>
          <p:cNvPr id="108" name="object 108"/>
          <p:cNvSpPr txBox="1"/>
          <p:nvPr/>
        </p:nvSpPr>
        <p:spPr>
          <a:xfrm>
            <a:off x="8927069" y="3526327"/>
            <a:ext cx="195580" cy="1885314"/>
          </a:xfrm>
          <a:prstGeom prst="rect">
            <a:avLst/>
          </a:prstGeom>
        </p:spPr>
        <p:txBody>
          <a:bodyPr vert="horz" wrap="square" lIns="0" tIns="0" rIns="0" bIns="0" rtlCol="0">
            <a:spAutoFit/>
          </a:bodyPr>
          <a:lstStyle/>
          <a:p>
            <a:pPr marL="12700" marR="5080" algn="just">
              <a:lnSpc>
                <a:spcPct val="104000"/>
              </a:lnSpc>
            </a:pPr>
            <a:r>
              <a:rPr sz="1300" spc="20" dirty="0">
                <a:latin typeface="宋体"/>
                <a:cs typeface="宋体"/>
              </a:rPr>
              <a:t>应  急  措  施  是  否  有  效  </a:t>
            </a:r>
            <a:r>
              <a:rPr sz="1300" i="1" spc="10" dirty="0">
                <a:latin typeface="Calibri"/>
                <a:cs typeface="Calibri"/>
              </a:rPr>
              <a:t>E</a:t>
            </a:r>
            <a:r>
              <a:rPr sz="1275" i="1" spc="15" baseline="-13071" dirty="0">
                <a:latin typeface="Calibri"/>
                <a:cs typeface="Calibri"/>
              </a:rPr>
              <a:t>r</a:t>
            </a:r>
            <a:endParaRPr sz="1275" baseline="-13071">
              <a:latin typeface="Calibri"/>
              <a:cs typeface="Calibri"/>
            </a:endParaRPr>
          </a:p>
        </p:txBody>
      </p:sp>
      <p:sp>
        <p:nvSpPr>
          <p:cNvPr id="109" name="object 109"/>
          <p:cNvSpPr/>
          <p:nvPr/>
        </p:nvSpPr>
        <p:spPr>
          <a:xfrm>
            <a:off x="8463328" y="2236030"/>
            <a:ext cx="560070" cy="1118235"/>
          </a:xfrm>
          <a:custGeom>
            <a:avLst/>
            <a:gdLst/>
            <a:ahLst/>
            <a:cxnLst/>
            <a:rect l="l" t="t" r="r" b="b"/>
            <a:pathLst>
              <a:path w="560070" h="1118235">
                <a:moveTo>
                  <a:pt x="0" y="0"/>
                </a:moveTo>
                <a:lnTo>
                  <a:pt x="559719" y="0"/>
                </a:lnTo>
                <a:lnTo>
                  <a:pt x="559719" y="1117815"/>
                </a:lnTo>
              </a:path>
            </a:pathLst>
          </a:custGeom>
          <a:ln w="16956">
            <a:solidFill>
              <a:srgbClr val="000000"/>
            </a:solidFill>
          </a:ln>
        </p:spPr>
        <p:txBody>
          <a:bodyPr wrap="square" lIns="0" tIns="0" rIns="0" bIns="0" rtlCol="0"/>
          <a:lstStyle/>
          <a:p>
            <a:endParaRPr/>
          </a:p>
        </p:txBody>
      </p:sp>
      <p:sp>
        <p:nvSpPr>
          <p:cNvPr id="110" name="object 110"/>
          <p:cNvSpPr/>
          <p:nvPr/>
        </p:nvSpPr>
        <p:spPr>
          <a:xfrm>
            <a:off x="8959444" y="3315738"/>
            <a:ext cx="127635" cy="127635"/>
          </a:xfrm>
          <a:custGeom>
            <a:avLst/>
            <a:gdLst/>
            <a:ahLst/>
            <a:cxnLst/>
            <a:rect l="l" t="t" r="r" b="b"/>
            <a:pathLst>
              <a:path w="127634" h="127635">
                <a:moveTo>
                  <a:pt x="0" y="0"/>
                </a:moveTo>
                <a:lnTo>
                  <a:pt x="63604" y="127024"/>
                </a:lnTo>
                <a:lnTo>
                  <a:pt x="117413" y="19561"/>
                </a:lnTo>
                <a:lnTo>
                  <a:pt x="65067" y="19561"/>
                </a:lnTo>
                <a:lnTo>
                  <a:pt x="34603" y="16068"/>
                </a:lnTo>
                <a:lnTo>
                  <a:pt x="5427" y="5589"/>
                </a:lnTo>
                <a:lnTo>
                  <a:pt x="0" y="0"/>
                </a:lnTo>
                <a:close/>
              </a:path>
              <a:path w="127634" h="127635">
                <a:moveTo>
                  <a:pt x="124317" y="5774"/>
                </a:moveTo>
                <a:lnTo>
                  <a:pt x="95563" y="16068"/>
                </a:lnTo>
                <a:lnTo>
                  <a:pt x="65067" y="19561"/>
                </a:lnTo>
                <a:lnTo>
                  <a:pt x="117413" y="19561"/>
                </a:lnTo>
                <a:lnTo>
                  <a:pt x="124317" y="5774"/>
                </a:lnTo>
                <a:close/>
              </a:path>
              <a:path w="127634" h="127635">
                <a:moveTo>
                  <a:pt x="127209" y="0"/>
                </a:moveTo>
                <a:lnTo>
                  <a:pt x="124317" y="5774"/>
                </a:lnTo>
                <a:lnTo>
                  <a:pt x="124834" y="5589"/>
                </a:lnTo>
                <a:lnTo>
                  <a:pt x="127209" y="0"/>
                </a:lnTo>
                <a:close/>
              </a:path>
            </a:pathLst>
          </a:custGeom>
          <a:solidFill>
            <a:srgbClr val="000000"/>
          </a:solidFill>
        </p:spPr>
        <p:txBody>
          <a:bodyPr wrap="square" lIns="0" tIns="0" rIns="0" bIns="0" rtlCol="0"/>
          <a:lstStyle/>
          <a:p>
            <a:endParaRPr/>
          </a:p>
        </p:txBody>
      </p:sp>
      <p:sp>
        <p:nvSpPr>
          <p:cNvPr id="111" name="object 111"/>
          <p:cNvSpPr/>
          <p:nvPr/>
        </p:nvSpPr>
        <p:spPr>
          <a:xfrm>
            <a:off x="8628700" y="5500492"/>
            <a:ext cx="394970" cy="191135"/>
          </a:xfrm>
          <a:custGeom>
            <a:avLst/>
            <a:gdLst/>
            <a:ahLst/>
            <a:cxnLst/>
            <a:rect l="l" t="t" r="r" b="b"/>
            <a:pathLst>
              <a:path w="394970" h="191135">
                <a:moveTo>
                  <a:pt x="394348" y="0"/>
                </a:moveTo>
                <a:lnTo>
                  <a:pt x="394348" y="190536"/>
                </a:lnTo>
                <a:lnTo>
                  <a:pt x="0" y="190536"/>
                </a:lnTo>
              </a:path>
            </a:pathLst>
          </a:custGeom>
          <a:ln w="16941">
            <a:solidFill>
              <a:srgbClr val="000000"/>
            </a:solidFill>
          </a:ln>
        </p:spPr>
        <p:txBody>
          <a:bodyPr wrap="square" lIns="0" tIns="0" rIns="0" bIns="0" rtlCol="0"/>
          <a:lstStyle/>
          <a:p>
            <a:endParaRPr/>
          </a:p>
        </p:txBody>
      </p:sp>
      <p:sp>
        <p:nvSpPr>
          <p:cNvPr id="112" name="object 112"/>
          <p:cNvSpPr/>
          <p:nvPr/>
        </p:nvSpPr>
        <p:spPr>
          <a:xfrm>
            <a:off x="8539654" y="5625297"/>
            <a:ext cx="127635" cy="119380"/>
          </a:xfrm>
          <a:custGeom>
            <a:avLst/>
            <a:gdLst/>
            <a:ahLst/>
            <a:cxnLst/>
            <a:rect l="l" t="t" r="r" b="b"/>
            <a:pathLst>
              <a:path w="127634" h="119379">
                <a:moveTo>
                  <a:pt x="121702" y="114341"/>
                </a:moveTo>
                <a:lnTo>
                  <a:pt x="123477" y="119233"/>
                </a:lnTo>
                <a:lnTo>
                  <a:pt x="127209" y="116540"/>
                </a:lnTo>
                <a:lnTo>
                  <a:pt x="121702" y="114341"/>
                </a:lnTo>
                <a:close/>
              </a:path>
              <a:path w="127634" h="119379">
                <a:moveTo>
                  <a:pt x="121668" y="4984"/>
                </a:moveTo>
                <a:lnTo>
                  <a:pt x="0" y="65730"/>
                </a:lnTo>
                <a:lnTo>
                  <a:pt x="121702" y="114341"/>
                </a:lnTo>
                <a:lnTo>
                  <a:pt x="112887" y="90047"/>
                </a:lnTo>
                <a:lnTo>
                  <a:pt x="109357" y="59616"/>
                </a:lnTo>
                <a:lnTo>
                  <a:pt x="112887" y="29185"/>
                </a:lnTo>
                <a:lnTo>
                  <a:pt x="121668" y="4984"/>
                </a:lnTo>
                <a:close/>
              </a:path>
              <a:path w="127634" h="119379">
                <a:moveTo>
                  <a:pt x="123477" y="0"/>
                </a:moveTo>
                <a:lnTo>
                  <a:pt x="121668" y="4984"/>
                </a:lnTo>
                <a:lnTo>
                  <a:pt x="127209" y="2218"/>
                </a:lnTo>
                <a:lnTo>
                  <a:pt x="123477" y="0"/>
                </a:lnTo>
                <a:close/>
              </a:path>
            </a:pathLst>
          </a:custGeom>
          <a:solidFill>
            <a:srgbClr val="000000"/>
          </a:solidFill>
        </p:spPr>
        <p:txBody>
          <a:bodyPr wrap="square" lIns="0" tIns="0" rIns="0" bIns="0" rtlCol="0"/>
          <a:lstStyle/>
          <a:p>
            <a:endParaRPr/>
          </a:p>
        </p:txBody>
      </p:sp>
      <p:sp>
        <p:nvSpPr>
          <p:cNvPr id="113" name="object 113"/>
          <p:cNvSpPr/>
          <p:nvPr/>
        </p:nvSpPr>
        <p:spPr>
          <a:xfrm>
            <a:off x="6567914" y="5691029"/>
            <a:ext cx="2455545" cy="699135"/>
          </a:xfrm>
          <a:custGeom>
            <a:avLst/>
            <a:gdLst/>
            <a:ahLst/>
            <a:cxnLst/>
            <a:rect l="l" t="t" r="r" b="b"/>
            <a:pathLst>
              <a:path w="2455545" h="699135">
                <a:moveTo>
                  <a:pt x="2455135" y="0"/>
                </a:moveTo>
                <a:lnTo>
                  <a:pt x="2455135" y="698634"/>
                </a:lnTo>
                <a:lnTo>
                  <a:pt x="0" y="698634"/>
                </a:lnTo>
              </a:path>
            </a:pathLst>
          </a:custGeom>
          <a:ln w="16938">
            <a:solidFill>
              <a:srgbClr val="000000"/>
            </a:solidFill>
          </a:ln>
        </p:spPr>
        <p:txBody>
          <a:bodyPr wrap="square" lIns="0" tIns="0" rIns="0" bIns="0" rtlCol="0"/>
          <a:lstStyle/>
          <a:p>
            <a:endParaRPr/>
          </a:p>
        </p:txBody>
      </p:sp>
      <p:sp>
        <p:nvSpPr>
          <p:cNvPr id="114" name="object 114"/>
          <p:cNvSpPr/>
          <p:nvPr/>
        </p:nvSpPr>
        <p:spPr>
          <a:xfrm>
            <a:off x="6478867" y="6333433"/>
            <a:ext cx="117475" cy="120014"/>
          </a:xfrm>
          <a:custGeom>
            <a:avLst/>
            <a:gdLst/>
            <a:ahLst/>
            <a:cxnLst/>
            <a:rect l="l" t="t" r="r" b="b"/>
            <a:pathLst>
              <a:path w="117475" h="120014">
                <a:moveTo>
                  <a:pt x="116862" y="0"/>
                </a:moveTo>
                <a:lnTo>
                  <a:pt x="114488" y="5419"/>
                </a:lnTo>
                <a:lnTo>
                  <a:pt x="0" y="56229"/>
                </a:lnTo>
                <a:lnTo>
                  <a:pt x="114488" y="119741"/>
                </a:lnTo>
                <a:lnTo>
                  <a:pt x="116862" y="119233"/>
                </a:lnTo>
                <a:lnTo>
                  <a:pt x="106272" y="90047"/>
                </a:lnTo>
                <a:lnTo>
                  <a:pt x="102742" y="59616"/>
                </a:lnTo>
                <a:lnTo>
                  <a:pt x="106272" y="29185"/>
                </a:lnTo>
                <a:lnTo>
                  <a:pt x="116862" y="0"/>
                </a:lnTo>
                <a:close/>
              </a:path>
            </a:pathLst>
          </a:custGeom>
          <a:solidFill>
            <a:srgbClr val="000000"/>
          </a:solidFill>
        </p:spPr>
        <p:txBody>
          <a:bodyPr wrap="square" lIns="0" tIns="0" rIns="0" bIns="0" rtlCol="0"/>
          <a:lstStyle/>
          <a:p>
            <a:endParaRPr/>
          </a:p>
        </p:txBody>
      </p:sp>
      <p:sp>
        <p:nvSpPr>
          <p:cNvPr id="115" name="object 115"/>
          <p:cNvSpPr/>
          <p:nvPr/>
        </p:nvSpPr>
        <p:spPr>
          <a:xfrm>
            <a:off x="5435752" y="1994683"/>
            <a:ext cx="0" cy="394335"/>
          </a:xfrm>
          <a:custGeom>
            <a:avLst/>
            <a:gdLst/>
            <a:ahLst/>
            <a:cxnLst/>
            <a:rect l="l" t="t" r="r" b="b"/>
            <a:pathLst>
              <a:path h="394335">
                <a:moveTo>
                  <a:pt x="0" y="0"/>
                </a:moveTo>
                <a:lnTo>
                  <a:pt x="0" y="393775"/>
                </a:lnTo>
              </a:path>
            </a:pathLst>
          </a:custGeom>
          <a:ln w="16961">
            <a:solidFill>
              <a:srgbClr val="000000"/>
            </a:solidFill>
          </a:ln>
        </p:spPr>
        <p:txBody>
          <a:bodyPr wrap="square" lIns="0" tIns="0" rIns="0" bIns="0" rtlCol="0"/>
          <a:lstStyle/>
          <a:p>
            <a:endParaRPr/>
          </a:p>
        </p:txBody>
      </p:sp>
      <p:sp>
        <p:nvSpPr>
          <p:cNvPr id="116" name="object 116"/>
          <p:cNvSpPr/>
          <p:nvPr/>
        </p:nvSpPr>
        <p:spPr>
          <a:xfrm>
            <a:off x="5370960" y="2361022"/>
            <a:ext cx="120014" cy="116839"/>
          </a:xfrm>
          <a:custGeom>
            <a:avLst/>
            <a:gdLst/>
            <a:ahLst/>
            <a:cxnLst/>
            <a:rect l="l" t="t" r="r" b="b"/>
            <a:pathLst>
              <a:path w="120014" h="116839">
                <a:moveTo>
                  <a:pt x="0" y="0"/>
                </a:moveTo>
                <a:lnTo>
                  <a:pt x="1187" y="2032"/>
                </a:lnTo>
                <a:lnTo>
                  <a:pt x="64791" y="116354"/>
                </a:lnTo>
                <a:lnTo>
                  <a:pt x="110304" y="14099"/>
                </a:lnTo>
                <a:lnTo>
                  <a:pt x="59639" y="14099"/>
                </a:lnTo>
                <a:lnTo>
                  <a:pt x="29175" y="10574"/>
                </a:lnTo>
                <a:lnTo>
                  <a:pt x="0" y="0"/>
                </a:lnTo>
                <a:close/>
              </a:path>
              <a:path w="120014" h="116839">
                <a:moveTo>
                  <a:pt x="119406" y="0"/>
                </a:moveTo>
                <a:lnTo>
                  <a:pt x="90135" y="10574"/>
                </a:lnTo>
                <a:lnTo>
                  <a:pt x="59639" y="14099"/>
                </a:lnTo>
                <a:lnTo>
                  <a:pt x="110304" y="14099"/>
                </a:lnTo>
                <a:lnTo>
                  <a:pt x="115675" y="2032"/>
                </a:lnTo>
                <a:lnTo>
                  <a:pt x="119406" y="0"/>
                </a:lnTo>
                <a:close/>
              </a:path>
            </a:pathLst>
          </a:custGeom>
          <a:solidFill>
            <a:srgbClr val="000000"/>
          </a:solidFill>
        </p:spPr>
        <p:txBody>
          <a:bodyPr wrap="square" lIns="0" tIns="0" rIns="0" bIns="0" rtlCol="0"/>
          <a:lstStyle/>
          <a:p>
            <a:endParaRPr/>
          </a:p>
        </p:txBody>
      </p:sp>
      <p:sp>
        <p:nvSpPr>
          <p:cNvPr id="117" name="object 117"/>
          <p:cNvSpPr/>
          <p:nvPr/>
        </p:nvSpPr>
        <p:spPr>
          <a:xfrm>
            <a:off x="5206777" y="3976266"/>
            <a:ext cx="216535" cy="127635"/>
          </a:xfrm>
          <a:custGeom>
            <a:avLst/>
            <a:gdLst/>
            <a:ahLst/>
            <a:cxnLst/>
            <a:rect l="l" t="t" r="r" b="b"/>
            <a:pathLst>
              <a:path w="216535" h="127635">
                <a:moveTo>
                  <a:pt x="0" y="127024"/>
                </a:moveTo>
                <a:lnTo>
                  <a:pt x="216255" y="127024"/>
                </a:lnTo>
                <a:lnTo>
                  <a:pt x="216255" y="0"/>
                </a:lnTo>
                <a:lnTo>
                  <a:pt x="0" y="0"/>
                </a:lnTo>
                <a:lnTo>
                  <a:pt x="0" y="127024"/>
                </a:lnTo>
                <a:close/>
              </a:path>
            </a:pathLst>
          </a:custGeom>
          <a:solidFill>
            <a:srgbClr val="FFFFFF"/>
          </a:solidFill>
        </p:spPr>
        <p:txBody>
          <a:bodyPr wrap="square" lIns="0" tIns="0" rIns="0" bIns="0" rtlCol="0"/>
          <a:lstStyle/>
          <a:p>
            <a:endParaRPr/>
          </a:p>
        </p:txBody>
      </p:sp>
      <p:sp>
        <p:nvSpPr>
          <p:cNvPr id="118" name="object 118"/>
          <p:cNvSpPr/>
          <p:nvPr/>
        </p:nvSpPr>
        <p:spPr>
          <a:xfrm>
            <a:off x="5206777" y="3976266"/>
            <a:ext cx="216535" cy="127635"/>
          </a:xfrm>
          <a:custGeom>
            <a:avLst/>
            <a:gdLst/>
            <a:ahLst/>
            <a:cxnLst/>
            <a:rect l="l" t="t" r="r" b="b"/>
            <a:pathLst>
              <a:path w="216535" h="127635">
                <a:moveTo>
                  <a:pt x="216255" y="0"/>
                </a:moveTo>
                <a:lnTo>
                  <a:pt x="0" y="0"/>
                </a:lnTo>
                <a:lnTo>
                  <a:pt x="0" y="127024"/>
                </a:lnTo>
              </a:path>
            </a:pathLst>
          </a:custGeom>
          <a:ln w="4235">
            <a:solidFill>
              <a:srgbClr val="FFFFFF"/>
            </a:solidFill>
          </a:ln>
        </p:spPr>
        <p:txBody>
          <a:bodyPr wrap="square" lIns="0" tIns="0" rIns="0" bIns="0" rtlCol="0"/>
          <a:lstStyle/>
          <a:p>
            <a:endParaRPr/>
          </a:p>
        </p:txBody>
      </p:sp>
      <p:sp>
        <p:nvSpPr>
          <p:cNvPr id="119" name="object 119"/>
          <p:cNvSpPr/>
          <p:nvPr/>
        </p:nvSpPr>
        <p:spPr>
          <a:xfrm>
            <a:off x="5181335" y="3950860"/>
            <a:ext cx="216255" cy="127024"/>
          </a:xfrm>
          <a:prstGeom prst="rect">
            <a:avLst/>
          </a:prstGeom>
          <a:blipFill>
            <a:blip r:embed="rId20" cstate="print"/>
            <a:stretch>
              <a:fillRect/>
            </a:stretch>
          </a:blipFill>
        </p:spPr>
        <p:txBody>
          <a:bodyPr wrap="square" lIns="0" tIns="0" rIns="0" bIns="0" rtlCol="0"/>
          <a:lstStyle/>
          <a:p>
            <a:endParaRPr/>
          </a:p>
        </p:txBody>
      </p:sp>
      <p:sp>
        <p:nvSpPr>
          <p:cNvPr id="120" name="object 120"/>
          <p:cNvSpPr/>
          <p:nvPr/>
        </p:nvSpPr>
        <p:spPr>
          <a:xfrm>
            <a:off x="5181335" y="3950861"/>
            <a:ext cx="216535" cy="127635"/>
          </a:xfrm>
          <a:custGeom>
            <a:avLst/>
            <a:gdLst/>
            <a:ahLst/>
            <a:cxnLst/>
            <a:rect l="l" t="t" r="r" b="b"/>
            <a:pathLst>
              <a:path w="216535" h="127635">
                <a:moveTo>
                  <a:pt x="0" y="127024"/>
                </a:moveTo>
                <a:lnTo>
                  <a:pt x="216255" y="127024"/>
                </a:lnTo>
                <a:lnTo>
                  <a:pt x="216255" y="0"/>
                </a:lnTo>
                <a:lnTo>
                  <a:pt x="0" y="0"/>
                </a:lnTo>
                <a:lnTo>
                  <a:pt x="0" y="127024"/>
                </a:lnTo>
                <a:close/>
              </a:path>
            </a:pathLst>
          </a:custGeom>
          <a:ln w="4235">
            <a:solidFill>
              <a:srgbClr val="FFFFFF"/>
            </a:solidFill>
          </a:ln>
        </p:spPr>
        <p:txBody>
          <a:bodyPr wrap="square" lIns="0" tIns="0" rIns="0" bIns="0" rtlCol="0"/>
          <a:lstStyle/>
          <a:p>
            <a:endParaRPr/>
          </a:p>
        </p:txBody>
      </p:sp>
      <p:sp>
        <p:nvSpPr>
          <p:cNvPr id="121" name="object 121"/>
          <p:cNvSpPr txBox="1"/>
          <p:nvPr/>
        </p:nvSpPr>
        <p:spPr>
          <a:xfrm>
            <a:off x="5205779" y="3928275"/>
            <a:ext cx="161290" cy="165100"/>
          </a:xfrm>
          <a:prstGeom prst="rect">
            <a:avLst/>
          </a:prstGeom>
        </p:spPr>
        <p:txBody>
          <a:bodyPr vert="horz" wrap="square" lIns="0" tIns="0" rIns="0" bIns="0" rtlCol="0">
            <a:spAutoFit/>
          </a:bodyPr>
          <a:lstStyle/>
          <a:p>
            <a:pPr marL="12700"/>
            <a:r>
              <a:rPr sz="1050" spc="15" dirty="0">
                <a:latin typeface="宋体"/>
                <a:cs typeface="宋体"/>
              </a:rPr>
              <a:t>否</a:t>
            </a:r>
            <a:endParaRPr sz="1050">
              <a:latin typeface="宋体"/>
              <a:cs typeface="宋体"/>
            </a:endParaRPr>
          </a:p>
        </p:txBody>
      </p:sp>
      <p:sp>
        <p:nvSpPr>
          <p:cNvPr id="122" name="object 122"/>
          <p:cNvSpPr/>
          <p:nvPr/>
        </p:nvSpPr>
        <p:spPr>
          <a:xfrm>
            <a:off x="5232218" y="2960070"/>
            <a:ext cx="165735" cy="127635"/>
          </a:xfrm>
          <a:custGeom>
            <a:avLst/>
            <a:gdLst/>
            <a:ahLst/>
            <a:cxnLst/>
            <a:rect l="l" t="t" r="r" b="b"/>
            <a:pathLst>
              <a:path w="165735" h="127635">
                <a:moveTo>
                  <a:pt x="0" y="127024"/>
                </a:moveTo>
                <a:lnTo>
                  <a:pt x="165371" y="127024"/>
                </a:lnTo>
                <a:lnTo>
                  <a:pt x="165371" y="0"/>
                </a:lnTo>
                <a:lnTo>
                  <a:pt x="0" y="0"/>
                </a:lnTo>
                <a:lnTo>
                  <a:pt x="0" y="127024"/>
                </a:lnTo>
                <a:close/>
              </a:path>
            </a:pathLst>
          </a:custGeom>
          <a:solidFill>
            <a:srgbClr val="FFFFFF"/>
          </a:solidFill>
        </p:spPr>
        <p:txBody>
          <a:bodyPr wrap="square" lIns="0" tIns="0" rIns="0" bIns="0" rtlCol="0"/>
          <a:lstStyle/>
          <a:p>
            <a:endParaRPr/>
          </a:p>
        </p:txBody>
      </p:sp>
      <p:sp>
        <p:nvSpPr>
          <p:cNvPr id="123" name="object 123"/>
          <p:cNvSpPr/>
          <p:nvPr/>
        </p:nvSpPr>
        <p:spPr>
          <a:xfrm>
            <a:off x="5232218" y="2960070"/>
            <a:ext cx="165735" cy="127635"/>
          </a:xfrm>
          <a:custGeom>
            <a:avLst/>
            <a:gdLst/>
            <a:ahLst/>
            <a:cxnLst/>
            <a:rect l="l" t="t" r="r" b="b"/>
            <a:pathLst>
              <a:path w="165735" h="127635">
                <a:moveTo>
                  <a:pt x="165371" y="0"/>
                </a:moveTo>
                <a:lnTo>
                  <a:pt x="0" y="0"/>
                </a:lnTo>
                <a:lnTo>
                  <a:pt x="0" y="127024"/>
                </a:lnTo>
              </a:path>
            </a:pathLst>
          </a:custGeom>
          <a:ln w="4236">
            <a:solidFill>
              <a:srgbClr val="FFFFFF"/>
            </a:solidFill>
          </a:ln>
        </p:spPr>
        <p:txBody>
          <a:bodyPr wrap="square" lIns="0" tIns="0" rIns="0" bIns="0" rtlCol="0"/>
          <a:lstStyle/>
          <a:p>
            <a:endParaRPr/>
          </a:p>
        </p:txBody>
      </p:sp>
      <p:sp>
        <p:nvSpPr>
          <p:cNvPr id="124" name="object 124"/>
          <p:cNvSpPr/>
          <p:nvPr/>
        </p:nvSpPr>
        <p:spPr>
          <a:xfrm>
            <a:off x="5206777" y="2934664"/>
            <a:ext cx="165371" cy="127024"/>
          </a:xfrm>
          <a:prstGeom prst="rect">
            <a:avLst/>
          </a:prstGeom>
          <a:blipFill>
            <a:blip r:embed="rId21" cstate="print"/>
            <a:stretch>
              <a:fillRect/>
            </a:stretch>
          </a:blipFill>
        </p:spPr>
        <p:txBody>
          <a:bodyPr wrap="square" lIns="0" tIns="0" rIns="0" bIns="0" rtlCol="0"/>
          <a:lstStyle/>
          <a:p>
            <a:endParaRPr/>
          </a:p>
        </p:txBody>
      </p:sp>
      <p:sp>
        <p:nvSpPr>
          <p:cNvPr id="125" name="object 125"/>
          <p:cNvSpPr/>
          <p:nvPr/>
        </p:nvSpPr>
        <p:spPr>
          <a:xfrm>
            <a:off x="5206777" y="2934665"/>
            <a:ext cx="165735" cy="127635"/>
          </a:xfrm>
          <a:custGeom>
            <a:avLst/>
            <a:gdLst/>
            <a:ahLst/>
            <a:cxnLst/>
            <a:rect l="l" t="t" r="r" b="b"/>
            <a:pathLst>
              <a:path w="165735" h="127635">
                <a:moveTo>
                  <a:pt x="0" y="127024"/>
                </a:moveTo>
                <a:lnTo>
                  <a:pt x="165371" y="127024"/>
                </a:lnTo>
                <a:lnTo>
                  <a:pt x="165371" y="0"/>
                </a:lnTo>
                <a:lnTo>
                  <a:pt x="0" y="0"/>
                </a:lnTo>
                <a:lnTo>
                  <a:pt x="0" y="127024"/>
                </a:lnTo>
                <a:close/>
              </a:path>
            </a:pathLst>
          </a:custGeom>
          <a:ln w="4236">
            <a:solidFill>
              <a:srgbClr val="FFFFFF"/>
            </a:solidFill>
          </a:ln>
        </p:spPr>
        <p:txBody>
          <a:bodyPr wrap="square" lIns="0" tIns="0" rIns="0" bIns="0" rtlCol="0"/>
          <a:lstStyle/>
          <a:p>
            <a:endParaRPr/>
          </a:p>
        </p:txBody>
      </p:sp>
      <p:sp>
        <p:nvSpPr>
          <p:cNvPr id="126" name="object 126"/>
          <p:cNvSpPr txBox="1"/>
          <p:nvPr/>
        </p:nvSpPr>
        <p:spPr>
          <a:xfrm>
            <a:off x="5223419" y="2912926"/>
            <a:ext cx="161290" cy="165100"/>
          </a:xfrm>
          <a:prstGeom prst="rect">
            <a:avLst/>
          </a:prstGeom>
        </p:spPr>
        <p:txBody>
          <a:bodyPr vert="horz" wrap="square" lIns="0" tIns="0" rIns="0" bIns="0" rtlCol="0">
            <a:spAutoFit/>
          </a:bodyPr>
          <a:lstStyle/>
          <a:p>
            <a:pPr marL="12700"/>
            <a:r>
              <a:rPr sz="1050" spc="15" dirty="0">
                <a:latin typeface="宋体"/>
                <a:cs typeface="宋体"/>
              </a:rPr>
              <a:t>否</a:t>
            </a:r>
            <a:endParaRPr sz="1050">
              <a:latin typeface="宋体"/>
              <a:cs typeface="宋体"/>
            </a:endParaRPr>
          </a:p>
        </p:txBody>
      </p:sp>
      <p:sp>
        <p:nvSpPr>
          <p:cNvPr id="127" name="object 127"/>
          <p:cNvSpPr/>
          <p:nvPr/>
        </p:nvSpPr>
        <p:spPr>
          <a:xfrm>
            <a:off x="6835053" y="5513194"/>
            <a:ext cx="165371" cy="127024"/>
          </a:xfrm>
          <a:prstGeom prst="rect">
            <a:avLst/>
          </a:prstGeom>
          <a:blipFill>
            <a:blip r:embed="rId21" cstate="print"/>
            <a:stretch>
              <a:fillRect/>
            </a:stretch>
          </a:blipFill>
        </p:spPr>
        <p:txBody>
          <a:bodyPr wrap="square" lIns="0" tIns="0" rIns="0" bIns="0" rtlCol="0"/>
          <a:lstStyle/>
          <a:p>
            <a:endParaRPr/>
          </a:p>
        </p:txBody>
      </p:sp>
      <p:sp>
        <p:nvSpPr>
          <p:cNvPr id="128" name="object 128"/>
          <p:cNvSpPr txBox="1"/>
          <p:nvPr/>
        </p:nvSpPr>
        <p:spPr>
          <a:xfrm>
            <a:off x="6858140" y="5487425"/>
            <a:ext cx="161290" cy="165100"/>
          </a:xfrm>
          <a:prstGeom prst="rect">
            <a:avLst/>
          </a:prstGeom>
        </p:spPr>
        <p:txBody>
          <a:bodyPr vert="horz" wrap="square" lIns="0" tIns="0" rIns="0" bIns="0" rtlCol="0">
            <a:spAutoFit/>
          </a:bodyPr>
          <a:lstStyle/>
          <a:p>
            <a:pPr marL="12700"/>
            <a:r>
              <a:rPr sz="1050" spc="15" dirty="0">
                <a:latin typeface="宋体"/>
                <a:cs typeface="宋体"/>
              </a:rPr>
              <a:t>否</a:t>
            </a:r>
            <a:endParaRPr sz="1050">
              <a:latin typeface="宋体"/>
              <a:cs typeface="宋体"/>
            </a:endParaRPr>
          </a:p>
        </p:txBody>
      </p:sp>
      <p:sp>
        <p:nvSpPr>
          <p:cNvPr id="129" name="object 129"/>
          <p:cNvSpPr/>
          <p:nvPr/>
        </p:nvSpPr>
        <p:spPr>
          <a:xfrm>
            <a:off x="7814563" y="6237233"/>
            <a:ext cx="165371" cy="127024"/>
          </a:xfrm>
          <a:prstGeom prst="rect">
            <a:avLst/>
          </a:prstGeom>
          <a:blipFill>
            <a:blip r:embed="rId22" cstate="print"/>
            <a:stretch>
              <a:fillRect/>
            </a:stretch>
          </a:blipFill>
        </p:spPr>
        <p:txBody>
          <a:bodyPr wrap="square" lIns="0" tIns="0" rIns="0" bIns="0" rtlCol="0"/>
          <a:lstStyle/>
          <a:p>
            <a:endParaRPr/>
          </a:p>
        </p:txBody>
      </p:sp>
      <p:sp>
        <p:nvSpPr>
          <p:cNvPr id="130" name="object 130"/>
          <p:cNvSpPr txBox="1"/>
          <p:nvPr/>
        </p:nvSpPr>
        <p:spPr>
          <a:xfrm>
            <a:off x="7831714" y="6213565"/>
            <a:ext cx="161290" cy="165100"/>
          </a:xfrm>
          <a:prstGeom prst="rect">
            <a:avLst/>
          </a:prstGeom>
        </p:spPr>
        <p:txBody>
          <a:bodyPr vert="horz" wrap="square" lIns="0" tIns="0" rIns="0" bIns="0" rtlCol="0">
            <a:spAutoFit/>
          </a:bodyPr>
          <a:lstStyle/>
          <a:p>
            <a:pPr marL="12700"/>
            <a:r>
              <a:rPr sz="1050" spc="15" dirty="0">
                <a:latin typeface="宋体"/>
                <a:cs typeface="宋体"/>
              </a:rPr>
              <a:t>否</a:t>
            </a:r>
            <a:endParaRPr sz="1050">
              <a:latin typeface="宋体"/>
              <a:cs typeface="宋体"/>
            </a:endParaRPr>
          </a:p>
        </p:txBody>
      </p:sp>
      <p:sp>
        <p:nvSpPr>
          <p:cNvPr id="131" name="object 131"/>
          <p:cNvSpPr/>
          <p:nvPr/>
        </p:nvSpPr>
        <p:spPr>
          <a:xfrm>
            <a:off x="5257660" y="5945078"/>
            <a:ext cx="178435" cy="140335"/>
          </a:xfrm>
          <a:custGeom>
            <a:avLst/>
            <a:gdLst/>
            <a:ahLst/>
            <a:cxnLst/>
            <a:rect l="l" t="t" r="r" b="b"/>
            <a:pathLst>
              <a:path w="178435" h="140335">
                <a:moveTo>
                  <a:pt x="0" y="139726"/>
                </a:moveTo>
                <a:lnTo>
                  <a:pt x="178092" y="139726"/>
                </a:lnTo>
                <a:lnTo>
                  <a:pt x="178092" y="0"/>
                </a:lnTo>
                <a:lnTo>
                  <a:pt x="0" y="0"/>
                </a:lnTo>
                <a:lnTo>
                  <a:pt x="0" y="139726"/>
                </a:lnTo>
                <a:close/>
              </a:path>
            </a:pathLst>
          </a:custGeom>
          <a:solidFill>
            <a:srgbClr val="FFFFFF"/>
          </a:solidFill>
        </p:spPr>
        <p:txBody>
          <a:bodyPr wrap="square" lIns="0" tIns="0" rIns="0" bIns="0" rtlCol="0"/>
          <a:lstStyle/>
          <a:p>
            <a:endParaRPr/>
          </a:p>
        </p:txBody>
      </p:sp>
      <p:sp>
        <p:nvSpPr>
          <p:cNvPr id="132" name="object 132"/>
          <p:cNvSpPr/>
          <p:nvPr/>
        </p:nvSpPr>
        <p:spPr>
          <a:xfrm>
            <a:off x="5257660" y="5945078"/>
            <a:ext cx="178435" cy="140335"/>
          </a:xfrm>
          <a:custGeom>
            <a:avLst/>
            <a:gdLst/>
            <a:ahLst/>
            <a:cxnLst/>
            <a:rect l="l" t="t" r="r" b="b"/>
            <a:pathLst>
              <a:path w="178435" h="140335">
                <a:moveTo>
                  <a:pt x="178092" y="0"/>
                </a:moveTo>
                <a:lnTo>
                  <a:pt x="0" y="0"/>
                </a:lnTo>
                <a:lnTo>
                  <a:pt x="0" y="139726"/>
                </a:lnTo>
              </a:path>
            </a:pathLst>
          </a:custGeom>
          <a:ln w="4236">
            <a:solidFill>
              <a:srgbClr val="FFFFFF"/>
            </a:solidFill>
          </a:ln>
        </p:spPr>
        <p:txBody>
          <a:bodyPr wrap="square" lIns="0" tIns="0" rIns="0" bIns="0" rtlCol="0"/>
          <a:lstStyle/>
          <a:p>
            <a:endParaRPr/>
          </a:p>
        </p:txBody>
      </p:sp>
      <p:sp>
        <p:nvSpPr>
          <p:cNvPr id="133" name="object 133"/>
          <p:cNvSpPr/>
          <p:nvPr/>
        </p:nvSpPr>
        <p:spPr>
          <a:xfrm>
            <a:off x="5232218" y="5919672"/>
            <a:ext cx="178092" cy="139726"/>
          </a:xfrm>
          <a:prstGeom prst="rect">
            <a:avLst/>
          </a:prstGeom>
          <a:blipFill>
            <a:blip r:embed="rId23" cstate="print"/>
            <a:stretch>
              <a:fillRect/>
            </a:stretch>
          </a:blipFill>
        </p:spPr>
        <p:txBody>
          <a:bodyPr wrap="square" lIns="0" tIns="0" rIns="0" bIns="0" rtlCol="0"/>
          <a:lstStyle/>
          <a:p>
            <a:endParaRPr/>
          </a:p>
        </p:txBody>
      </p:sp>
      <p:sp>
        <p:nvSpPr>
          <p:cNvPr id="134" name="object 134"/>
          <p:cNvSpPr/>
          <p:nvPr/>
        </p:nvSpPr>
        <p:spPr>
          <a:xfrm>
            <a:off x="5232218" y="5919673"/>
            <a:ext cx="178435" cy="140335"/>
          </a:xfrm>
          <a:custGeom>
            <a:avLst/>
            <a:gdLst/>
            <a:ahLst/>
            <a:cxnLst/>
            <a:rect l="l" t="t" r="r" b="b"/>
            <a:pathLst>
              <a:path w="178435" h="140335">
                <a:moveTo>
                  <a:pt x="0" y="139726"/>
                </a:moveTo>
                <a:lnTo>
                  <a:pt x="178092" y="139726"/>
                </a:lnTo>
                <a:lnTo>
                  <a:pt x="178092" y="0"/>
                </a:lnTo>
                <a:lnTo>
                  <a:pt x="0" y="0"/>
                </a:lnTo>
                <a:lnTo>
                  <a:pt x="0" y="139726"/>
                </a:lnTo>
                <a:close/>
              </a:path>
            </a:pathLst>
          </a:custGeom>
          <a:ln w="4236">
            <a:solidFill>
              <a:srgbClr val="FFFFFF"/>
            </a:solidFill>
          </a:ln>
        </p:spPr>
        <p:txBody>
          <a:bodyPr wrap="square" lIns="0" tIns="0" rIns="0" bIns="0" rtlCol="0"/>
          <a:lstStyle/>
          <a:p>
            <a:endParaRPr/>
          </a:p>
        </p:txBody>
      </p:sp>
      <p:sp>
        <p:nvSpPr>
          <p:cNvPr id="135" name="object 135"/>
          <p:cNvSpPr txBox="1"/>
          <p:nvPr/>
        </p:nvSpPr>
        <p:spPr>
          <a:xfrm>
            <a:off x="5259546" y="5901508"/>
            <a:ext cx="161290" cy="165100"/>
          </a:xfrm>
          <a:prstGeom prst="rect">
            <a:avLst/>
          </a:prstGeom>
        </p:spPr>
        <p:txBody>
          <a:bodyPr vert="horz" wrap="square" lIns="0" tIns="0" rIns="0" bIns="0" rtlCol="0">
            <a:spAutoFit/>
          </a:bodyPr>
          <a:lstStyle/>
          <a:p>
            <a:pPr marL="12700"/>
            <a:r>
              <a:rPr sz="1050" spc="15" dirty="0">
                <a:latin typeface="宋体"/>
                <a:cs typeface="宋体"/>
              </a:rPr>
              <a:t>是</a:t>
            </a:r>
            <a:endParaRPr sz="1050">
              <a:latin typeface="宋体"/>
              <a:cs typeface="宋体"/>
            </a:endParaRPr>
          </a:p>
        </p:txBody>
      </p:sp>
      <p:sp>
        <p:nvSpPr>
          <p:cNvPr id="136" name="object 136"/>
          <p:cNvSpPr/>
          <p:nvPr/>
        </p:nvSpPr>
        <p:spPr>
          <a:xfrm>
            <a:off x="8705027" y="5513194"/>
            <a:ext cx="165371" cy="127024"/>
          </a:xfrm>
          <a:prstGeom prst="rect">
            <a:avLst/>
          </a:prstGeom>
          <a:blipFill>
            <a:blip r:embed="rId22" cstate="print"/>
            <a:stretch>
              <a:fillRect/>
            </a:stretch>
          </a:blipFill>
        </p:spPr>
        <p:txBody>
          <a:bodyPr wrap="square" lIns="0" tIns="0" rIns="0" bIns="0" rtlCol="0"/>
          <a:lstStyle/>
          <a:p>
            <a:endParaRPr/>
          </a:p>
        </p:txBody>
      </p:sp>
      <p:sp>
        <p:nvSpPr>
          <p:cNvPr id="137" name="object 137"/>
          <p:cNvSpPr txBox="1"/>
          <p:nvPr/>
        </p:nvSpPr>
        <p:spPr>
          <a:xfrm>
            <a:off x="8721159" y="5483835"/>
            <a:ext cx="161290" cy="165100"/>
          </a:xfrm>
          <a:prstGeom prst="rect">
            <a:avLst/>
          </a:prstGeom>
        </p:spPr>
        <p:txBody>
          <a:bodyPr vert="horz" wrap="square" lIns="0" tIns="0" rIns="0" bIns="0" rtlCol="0">
            <a:spAutoFit/>
          </a:bodyPr>
          <a:lstStyle/>
          <a:p>
            <a:pPr marL="12700"/>
            <a:r>
              <a:rPr sz="1050" spc="15" dirty="0">
                <a:latin typeface="宋体"/>
                <a:cs typeface="宋体"/>
              </a:rPr>
              <a:t>是</a:t>
            </a:r>
            <a:endParaRPr sz="1050">
              <a:latin typeface="宋体"/>
              <a:cs typeface="宋体"/>
            </a:endParaRPr>
          </a:p>
        </p:txBody>
      </p:sp>
      <p:sp>
        <p:nvSpPr>
          <p:cNvPr id="138" name="object 138"/>
          <p:cNvSpPr txBox="1"/>
          <p:nvPr/>
        </p:nvSpPr>
        <p:spPr>
          <a:xfrm>
            <a:off x="1984044" y="1084393"/>
            <a:ext cx="330200" cy="4850367"/>
          </a:xfrm>
          <a:prstGeom prst="rect">
            <a:avLst/>
          </a:prstGeom>
        </p:spPr>
        <p:txBody>
          <a:bodyPr vert="horz" wrap="square" lIns="0" tIns="0" rIns="0" bIns="0" rtlCol="0">
            <a:spAutoFit/>
          </a:bodyPr>
          <a:lstStyle/>
          <a:p>
            <a:pPr marL="12700" algn="just">
              <a:lnSpc>
                <a:spcPts val="2110"/>
              </a:lnSpc>
            </a:pPr>
            <a:r>
              <a:rPr sz="2400" b="1" spc="-10" dirty="0">
                <a:solidFill>
                  <a:srgbClr val="C00000"/>
                </a:solidFill>
                <a:latin typeface="宋体"/>
                <a:cs typeface="宋体"/>
              </a:rPr>
              <a:t>基</a:t>
            </a:r>
            <a:endParaRPr sz="2400">
              <a:latin typeface="宋体"/>
              <a:cs typeface="宋体"/>
            </a:endParaRPr>
          </a:p>
          <a:p>
            <a:pPr marL="12700" marR="5080" algn="just">
              <a:lnSpc>
                <a:spcPct val="82100"/>
              </a:lnSpc>
              <a:spcBef>
                <a:spcPts val="260"/>
              </a:spcBef>
            </a:pPr>
            <a:r>
              <a:rPr sz="2400" b="1" spc="-10" dirty="0">
                <a:solidFill>
                  <a:srgbClr val="C00000"/>
                </a:solidFill>
                <a:latin typeface="宋体"/>
                <a:cs typeface="宋体"/>
              </a:rPr>
              <a:t>于  能  量  流  系  统  的  事  故  预  防  概  念  模  型</a:t>
            </a:r>
            <a:endParaRPr sz="2400">
              <a:latin typeface="宋体"/>
              <a:cs typeface="宋体"/>
            </a:endParaRPr>
          </a:p>
        </p:txBody>
      </p:sp>
      <p:sp>
        <p:nvSpPr>
          <p:cNvPr id="139" name="object 139"/>
          <p:cNvSpPr txBox="1"/>
          <p:nvPr/>
        </p:nvSpPr>
        <p:spPr>
          <a:xfrm>
            <a:off x="10126005" y="1473454"/>
            <a:ext cx="179536" cy="704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endParaRPr sz="1400">
              <a:latin typeface="Calibri"/>
              <a:cs typeface="Calibri"/>
            </a:endParaRPr>
          </a:p>
        </p:txBody>
      </p:sp>
      <p:sp>
        <p:nvSpPr>
          <p:cNvPr id="140" name="object 140"/>
          <p:cNvSpPr txBox="1"/>
          <p:nvPr/>
        </p:nvSpPr>
        <p:spPr>
          <a:xfrm>
            <a:off x="10126005" y="1912367"/>
            <a:ext cx="179536" cy="704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endParaRPr sz="1400">
              <a:latin typeface="Calibri"/>
              <a:cs typeface="Calibri"/>
            </a:endParaRPr>
          </a:p>
        </p:txBody>
      </p:sp>
      <p:sp>
        <p:nvSpPr>
          <p:cNvPr id="141" name="object 141"/>
          <p:cNvSpPr txBox="1"/>
          <p:nvPr/>
        </p:nvSpPr>
        <p:spPr>
          <a:xfrm>
            <a:off x="10126005" y="2351659"/>
            <a:ext cx="179536" cy="704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endParaRPr sz="1400">
              <a:latin typeface="Calibri"/>
              <a:cs typeface="Calibri"/>
            </a:endParaRPr>
          </a:p>
        </p:txBody>
      </p:sp>
      <p:sp>
        <p:nvSpPr>
          <p:cNvPr id="142" name="object 142"/>
          <p:cNvSpPr txBox="1"/>
          <p:nvPr/>
        </p:nvSpPr>
        <p:spPr>
          <a:xfrm>
            <a:off x="10126005" y="2574164"/>
            <a:ext cx="179536" cy="704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endParaRPr sz="1400">
              <a:latin typeface="Calibri"/>
              <a:cs typeface="Calibri"/>
            </a:endParaRPr>
          </a:p>
        </p:txBody>
      </p:sp>
      <p:sp>
        <p:nvSpPr>
          <p:cNvPr id="143" name="object 143"/>
          <p:cNvSpPr txBox="1"/>
          <p:nvPr/>
        </p:nvSpPr>
        <p:spPr>
          <a:xfrm>
            <a:off x="10126005" y="6040324"/>
            <a:ext cx="179536" cy="2355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[J</a:t>
            </a:r>
            <a:r>
              <a:rPr sz="1400" spc="-15" dirty="0">
                <a:solidFill>
                  <a:srgbClr val="006FC0"/>
                </a:solidFill>
                <a:latin typeface="Calibri"/>
                <a:cs typeface="Calibri"/>
              </a:rPr>
              <a:t>]</a:t>
            </a:r>
            <a:r>
              <a:rPr sz="1400" dirty="0">
                <a:solidFill>
                  <a:srgbClr val="006FC0"/>
                </a:solidFill>
                <a:latin typeface="Calibri"/>
                <a:cs typeface="Calibri"/>
              </a:rPr>
              <a:t>.</a:t>
            </a:r>
            <a:endParaRPr sz="1400">
              <a:latin typeface="Calibri"/>
              <a:cs typeface="Calibri"/>
            </a:endParaRPr>
          </a:p>
        </p:txBody>
      </p:sp>
      <p:sp>
        <p:nvSpPr>
          <p:cNvPr id="144" name="object 144"/>
          <p:cNvSpPr txBox="1"/>
          <p:nvPr/>
        </p:nvSpPr>
        <p:spPr>
          <a:xfrm>
            <a:off x="10118091" y="6273749"/>
            <a:ext cx="203835" cy="215900"/>
          </a:xfrm>
          <a:prstGeom prst="rect">
            <a:avLst/>
          </a:prstGeom>
        </p:spPr>
        <p:txBody>
          <a:bodyPr vert="horz" wrap="square" lIns="0" tIns="0" rIns="0" bIns="0" rtlCol="0">
            <a:spAutoFit/>
          </a:bodyPr>
          <a:lstStyle/>
          <a:p>
            <a:pPr marL="12700"/>
            <a:r>
              <a:rPr sz="1400" dirty="0">
                <a:solidFill>
                  <a:srgbClr val="006FC0"/>
                </a:solidFill>
                <a:latin typeface="宋体"/>
                <a:cs typeface="宋体"/>
              </a:rPr>
              <a:t>中</a:t>
            </a:r>
            <a:endParaRPr sz="1400">
              <a:latin typeface="宋体"/>
              <a:cs typeface="宋体"/>
            </a:endParaRPr>
          </a:p>
        </p:txBody>
      </p:sp>
      <p:sp>
        <p:nvSpPr>
          <p:cNvPr id="145" name="object 145"/>
          <p:cNvSpPr txBox="1"/>
          <p:nvPr/>
        </p:nvSpPr>
        <p:spPr>
          <a:xfrm>
            <a:off x="9904476" y="605536"/>
            <a:ext cx="417830" cy="893444"/>
          </a:xfrm>
          <a:prstGeom prst="rect">
            <a:avLst/>
          </a:prstGeom>
        </p:spPr>
        <p:txBody>
          <a:bodyPr vert="horz" wrap="square" lIns="0" tIns="0" rIns="0" bIns="0" rtlCol="0">
            <a:spAutoFit/>
          </a:bodyPr>
          <a:lstStyle/>
          <a:p>
            <a:pPr marL="12700" marR="5080" algn="just">
              <a:lnSpc>
                <a:spcPts val="1400"/>
              </a:lnSpc>
            </a:pPr>
            <a:r>
              <a:rPr sz="1400" dirty="0">
                <a:solidFill>
                  <a:srgbClr val="006FC0"/>
                </a:solidFill>
                <a:latin typeface="宋体"/>
                <a:cs typeface="宋体"/>
              </a:rPr>
              <a:t>国</a:t>
            </a:r>
            <a:r>
              <a:rPr sz="1400" spc="-515" dirty="0">
                <a:solidFill>
                  <a:srgbClr val="006FC0"/>
                </a:solidFill>
                <a:latin typeface="宋体"/>
                <a:cs typeface="宋体"/>
              </a:rPr>
              <a:t> </a:t>
            </a:r>
            <a:r>
              <a:rPr sz="1400" dirty="0">
                <a:solidFill>
                  <a:srgbClr val="006FC0"/>
                </a:solidFill>
                <a:latin typeface="宋体"/>
                <a:cs typeface="宋体"/>
              </a:rPr>
              <a:t>来  安</a:t>
            </a:r>
            <a:r>
              <a:rPr sz="1400" spc="-515" dirty="0">
                <a:solidFill>
                  <a:srgbClr val="006FC0"/>
                </a:solidFill>
                <a:latin typeface="宋体"/>
                <a:cs typeface="宋体"/>
              </a:rPr>
              <a:t> </a:t>
            </a:r>
            <a:r>
              <a:rPr sz="1400" dirty="0">
                <a:solidFill>
                  <a:srgbClr val="006FC0"/>
                </a:solidFill>
                <a:latin typeface="宋体"/>
                <a:cs typeface="宋体"/>
              </a:rPr>
              <a:t>源  全</a:t>
            </a:r>
            <a:r>
              <a:rPr sz="1400" spc="-515" dirty="0">
                <a:solidFill>
                  <a:srgbClr val="006FC0"/>
                </a:solidFill>
                <a:latin typeface="宋体"/>
                <a:cs typeface="宋体"/>
              </a:rPr>
              <a:t> </a:t>
            </a:r>
            <a:r>
              <a:rPr sz="1400" dirty="0">
                <a:solidFill>
                  <a:srgbClr val="006FC0"/>
                </a:solidFill>
                <a:latin typeface="宋体"/>
                <a:cs typeface="宋体"/>
              </a:rPr>
              <a:t>：  生</a:t>
            </a:r>
            <a:r>
              <a:rPr sz="1400" spc="-515" dirty="0">
                <a:solidFill>
                  <a:srgbClr val="006FC0"/>
                </a:solidFill>
                <a:latin typeface="宋体"/>
                <a:cs typeface="宋体"/>
              </a:rPr>
              <a:t> </a:t>
            </a:r>
            <a:r>
              <a:rPr sz="1400" dirty="0">
                <a:solidFill>
                  <a:srgbClr val="006FC0"/>
                </a:solidFill>
                <a:latin typeface="宋体"/>
                <a:cs typeface="宋体"/>
              </a:rPr>
              <a:t>黄  产</a:t>
            </a:r>
            <a:r>
              <a:rPr sz="1400" spc="-520" dirty="0">
                <a:solidFill>
                  <a:srgbClr val="006FC0"/>
                </a:solidFill>
                <a:latin typeface="宋体"/>
                <a:cs typeface="宋体"/>
              </a:rPr>
              <a:t> </a:t>
            </a:r>
            <a:r>
              <a:rPr sz="1400" dirty="0">
                <a:solidFill>
                  <a:srgbClr val="006FC0"/>
                </a:solidFill>
                <a:latin typeface="宋体"/>
                <a:cs typeface="宋体"/>
              </a:rPr>
              <a:t>浪</a:t>
            </a:r>
            <a:endParaRPr sz="1400">
              <a:latin typeface="宋体"/>
              <a:cs typeface="宋体"/>
            </a:endParaRPr>
          </a:p>
        </p:txBody>
      </p:sp>
      <p:sp>
        <p:nvSpPr>
          <p:cNvPr id="146" name="object 146"/>
          <p:cNvSpPr txBox="1"/>
          <p:nvPr/>
        </p:nvSpPr>
        <p:spPr>
          <a:xfrm>
            <a:off x="9904476" y="1461515"/>
            <a:ext cx="417830" cy="215444"/>
          </a:xfrm>
          <a:prstGeom prst="rect">
            <a:avLst/>
          </a:prstGeom>
        </p:spPr>
        <p:txBody>
          <a:bodyPr vert="horz" wrap="square" lIns="0" tIns="0" rIns="0" bIns="0" rtlCol="0">
            <a:spAutoFit/>
          </a:bodyPr>
          <a:lstStyle/>
          <a:p>
            <a:pPr marL="12700"/>
            <a:r>
              <a:rPr sz="1400" dirty="0">
                <a:solidFill>
                  <a:srgbClr val="006FC0"/>
                </a:solidFill>
                <a:latin typeface="宋体"/>
                <a:cs typeface="宋体"/>
              </a:rPr>
              <a:t>科</a:t>
            </a:r>
            <a:r>
              <a:rPr sz="1400" spc="-520" dirty="0">
                <a:solidFill>
                  <a:srgbClr val="006FC0"/>
                </a:solidFill>
                <a:latin typeface="宋体"/>
                <a:cs typeface="宋体"/>
              </a:rPr>
              <a:t> </a:t>
            </a:r>
            <a:r>
              <a:rPr sz="2100" baseline="-25793" dirty="0">
                <a:solidFill>
                  <a:srgbClr val="006FC0"/>
                </a:solidFill>
                <a:latin typeface="宋体"/>
                <a:cs typeface="宋体"/>
              </a:rPr>
              <a:t>吴</a:t>
            </a:r>
            <a:endParaRPr sz="2100" baseline="-25793">
              <a:latin typeface="宋体"/>
              <a:cs typeface="宋体"/>
            </a:endParaRPr>
          </a:p>
        </p:txBody>
      </p:sp>
      <p:sp>
        <p:nvSpPr>
          <p:cNvPr id="147" name="object 147"/>
          <p:cNvSpPr txBox="1"/>
          <p:nvPr/>
        </p:nvSpPr>
        <p:spPr>
          <a:xfrm>
            <a:off x="9904476" y="1639823"/>
            <a:ext cx="417830" cy="215444"/>
          </a:xfrm>
          <a:prstGeom prst="rect">
            <a:avLst/>
          </a:prstGeom>
        </p:spPr>
        <p:txBody>
          <a:bodyPr vert="horz" wrap="square" lIns="0" tIns="0" rIns="0" bIns="0" rtlCol="0">
            <a:spAutoFit/>
          </a:bodyPr>
          <a:lstStyle/>
          <a:p>
            <a:pPr marL="12700"/>
            <a:r>
              <a:rPr sz="1400" dirty="0">
                <a:solidFill>
                  <a:srgbClr val="006FC0"/>
                </a:solidFill>
                <a:latin typeface="宋体"/>
                <a:cs typeface="宋体"/>
              </a:rPr>
              <a:t>学</a:t>
            </a:r>
            <a:r>
              <a:rPr sz="1400" spc="-520" dirty="0">
                <a:solidFill>
                  <a:srgbClr val="006FC0"/>
                </a:solidFill>
                <a:latin typeface="宋体"/>
                <a:cs typeface="宋体"/>
              </a:rPr>
              <a:t> </a:t>
            </a:r>
            <a:r>
              <a:rPr sz="2100" baseline="-25793" dirty="0">
                <a:solidFill>
                  <a:srgbClr val="006FC0"/>
                </a:solidFill>
                <a:latin typeface="宋体"/>
                <a:cs typeface="宋体"/>
              </a:rPr>
              <a:t>超</a:t>
            </a:r>
            <a:endParaRPr sz="2100" baseline="-25793">
              <a:latin typeface="宋体"/>
              <a:cs typeface="宋体"/>
            </a:endParaRPr>
          </a:p>
        </p:txBody>
      </p:sp>
      <p:sp>
        <p:nvSpPr>
          <p:cNvPr id="148" name="object 148"/>
          <p:cNvSpPr txBox="1"/>
          <p:nvPr/>
        </p:nvSpPr>
        <p:spPr>
          <a:xfrm>
            <a:off x="9904477" y="1818132"/>
            <a:ext cx="203835" cy="215900"/>
          </a:xfrm>
          <a:prstGeom prst="rect">
            <a:avLst/>
          </a:prstGeom>
        </p:spPr>
        <p:txBody>
          <a:bodyPr vert="horz" wrap="square" lIns="0" tIns="0" rIns="0" bIns="0" rtlCol="0">
            <a:spAutoFit/>
          </a:bodyPr>
          <a:lstStyle/>
          <a:p>
            <a:pPr marL="12700"/>
            <a:r>
              <a:rPr sz="1400" dirty="0">
                <a:solidFill>
                  <a:srgbClr val="006FC0"/>
                </a:solidFill>
                <a:latin typeface="宋体"/>
                <a:cs typeface="宋体"/>
              </a:rPr>
              <a:t>技</a:t>
            </a:r>
            <a:endParaRPr sz="1400">
              <a:latin typeface="宋体"/>
              <a:cs typeface="宋体"/>
            </a:endParaRPr>
          </a:p>
        </p:txBody>
      </p:sp>
      <p:sp>
        <p:nvSpPr>
          <p:cNvPr id="149" name="object 149"/>
          <p:cNvSpPr txBox="1"/>
          <p:nvPr/>
        </p:nvSpPr>
        <p:spPr>
          <a:xfrm>
            <a:off x="9904476" y="1982724"/>
            <a:ext cx="417830" cy="4140749"/>
          </a:xfrm>
          <a:prstGeom prst="rect">
            <a:avLst/>
          </a:prstGeom>
        </p:spPr>
        <p:txBody>
          <a:bodyPr vert="horz" wrap="square" lIns="0" tIns="0" rIns="0" bIns="0" rtlCol="0">
            <a:spAutoFit/>
          </a:bodyPr>
          <a:lstStyle/>
          <a:p>
            <a:pPr marL="12700">
              <a:lnSpc>
                <a:spcPts val="1540"/>
              </a:lnSpc>
            </a:pPr>
            <a:r>
              <a:rPr sz="2100" baseline="-3968" dirty="0">
                <a:solidFill>
                  <a:srgbClr val="006FC0"/>
                </a:solidFill>
                <a:latin typeface="宋体"/>
                <a:cs typeface="宋体"/>
              </a:rPr>
              <a:t>术</a:t>
            </a:r>
            <a:r>
              <a:rPr sz="2100" spc="-780" baseline="-3968" dirty="0">
                <a:solidFill>
                  <a:srgbClr val="006FC0"/>
                </a:solidFill>
                <a:latin typeface="宋体"/>
                <a:cs typeface="宋体"/>
              </a:rPr>
              <a:t> </a:t>
            </a:r>
            <a:r>
              <a:rPr sz="1400" dirty="0">
                <a:solidFill>
                  <a:srgbClr val="006FC0"/>
                </a:solidFill>
                <a:latin typeface="宋体"/>
                <a:cs typeface="宋体"/>
              </a:rPr>
              <a:t>杨</a:t>
            </a:r>
            <a:endParaRPr sz="1400">
              <a:latin typeface="宋体"/>
              <a:cs typeface="宋体"/>
            </a:endParaRPr>
          </a:p>
          <a:p>
            <a:pPr marL="226060" algn="just">
              <a:lnSpc>
                <a:spcPts val="1540"/>
              </a:lnSpc>
            </a:pPr>
            <a:r>
              <a:rPr sz="1400" dirty="0">
                <a:solidFill>
                  <a:srgbClr val="006FC0"/>
                </a:solidFill>
                <a:latin typeface="宋体"/>
                <a:cs typeface="宋体"/>
              </a:rPr>
              <a:t>冕</a:t>
            </a:r>
            <a:endParaRPr sz="1400">
              <a:latin typeface="宋体"/>
              <a:cs typeface="宋体"/>
            </a:endParaRPr>
          </a:p>
          <a:p>
            <a:pPr marL="226060" algn="just">
              <a:spcBef>
                <a:spcPts val="75"/>
              </a:spcBef>
            </a:pPr>
            <a:r>
              <a:rPr sz="1400" dirty="0">
                <a:solidFill>
                  <a:srgbClr val="006FC0"/>
                </a:solidFill>
                <a:latin typeface="宋体"/>
                <a:cs typeface="宋体"/>
              </a:rPr>
              <a:t>等</a:t>
            </a:r>
            <a:endParaRPr sz="1400">
              <a:latin typeface="宋体"/>
              <a:cs typeface="宋体"/>
            </a:endParaRPr>
          </a:p>
          <a:p>
            <a:pPr marL="226060" marR="5080" algn="just">
              <a:lnSpc>
                <a:spcPct val="83500"/>
              </a:lnSpc>
              <a:spcBef>
                <a:spcPts val="650"/>
              </a:spcBef>
            </a:pPr>
            <a:r>
              <a:rPr sz="1400" dirty="0">
                <a:solidFill>
                  <a:srgbClr val="006FC0"/>
                </a:solidFill>
                <a:latin typeface="宋体"/>
                <a:cs typeface="宋体"/>
              </a:rPr>
              <a:t>基  于  能  量  流  系  统  的  事  故  致  因  与  预  防  模  型  构  建</a:t>
            </a:r>
            <a:endParaRPr sz="1400">
              <a:latin typeface="宋体"/>
              <a:cs typeface="宋体"/>
            </a:endParaRPr>
          </a:p>
        </p:txBody>
      </p:sp>
      <p:sp>
        <p:nvSpPr>
          <p:cNvPr id="150" name="object 150"/>
          <p:cNvSpPr txBox="1"/>
          <p:nvPr/>
        </p:nvSpPr>
        <p:spPr>
          <a:xfrm>
            <a:off x="9912392" y="2187068"/>
            <a:ext cx="179536" cy="147764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r>
              <a:rPr sz="1400" spc="-45" dirty="0">
                <a:solidFill>
                  <a:srgbClr val="006FC0"/>
                </a:solidFill>
                <a:latin typeface="Calibri"/>
                <a:cs typeface="Calibri"/>
              </a:rPr>
              <a:t> </a:t>
            </a:r>
            <a:r>
              <a:rPr sz="1400" dirty="0">
                <a:solidFill>
                  <a:srgbClr val="006FC0"/>
                </a:solidFill>
                <a:latin typeface="Calibri"/>
                <a:cs typeface="Calibri"/>
              </a:rPr>
              <a:t>2</a:t>
            </a:r>
            <a:r>
              <a:rPr sz="1400" spc="-10" dirty="0">
                <a:solidFill>
                  <a:srgbClr val="006FC0"/>
                </a:solidFill>
                <a:latin typeface="Calibri"/>
                <a:cs typeface="Calibri"/>
              </a:rPr>
              <a:t>0</a:t>
            </a:r>
            <a:r>
              <a:rPr sz="1400" dirty="0">
                <a:solidFill>
                  <a:srgbClr val="006FC0"/>
                </a:solidFill>
                <a:latin typeface="Calibri"/>
                <a:cs typeface="Calibri"/>
              </a:rPr>
              <a:t>1</a:t>
            </a:r>
            <a:r>
              <a:rPr sz="1400" spc="-10" dirty="0">
                <a:solidFill>
                  <a:srgbClr val="006FC0"/>
                </a:solidFill>
                <a:latin typeface="Calibri"/>
                <a:cs typeface="Calibri"/>
              </a:rPr>
              <a:t>6</a:t>
            </a:r>
            <a:r>
              <a:rPr sz="1400" dirty="0">
                <a:solidFill>
                  <a:srgbClr val="006FC0"/>
                </a:solidFill>
                <a:latin typeface="Calibri"/>
                <a:cs typeface="Calibri"/>
              </a:rPr>
              <a:t>,</a:t>
            </a:r>
            <a:r>
              <a:rPr sz="1400" spc="15" dirty="0">
                <a:solidFill>
                  <a:srgbClr val="006FC0"/>
                </a:solidFill>
                <a:latin typeface="Calibri"/>
                <a:cs typeface="Calibri"/>
              </a:rPr>
              <a:t> </a:t>
            </a:r>
            <a:r>
              <a:rPr sz="1400" dirty="0">
                <a:solidFill>
                  <a:srgbClr val="006FC0"/>
                </a:solidFill>
                <a:latin typeface="Calibri"/>
                <a:cs typeface="Calibri"/>
              </a:rPr>
              <a:t>1</a:t>
            </a:r>
            <a:r>
              <a:rPr sz="1400" spc="-10" dirty="0">
                <a:solidFill>
                  <a:srgbClr val="006FC0"/>
                </a:solidFill>
                <a:latin typeface="Calibri"/>
                <a:cs typeface="Calibri"/>
              </a:rPr>
              <a:t>2(</a:t>
            </a:r>
            <a:r>
              <a:rPr sz="1400" dirty="0">
                <a:solidFill>
                  <a:srgbClr val="006FC0"/>
                </a:solidFill>
                <a:latin typeface="Calibri"/>
                <a:cs typeface="Calibri"/>
              </a:rPr>
              <a:t>7</a:t>
            </a:r>
            <a:r>
              <a:rPr sz="1400" spc="-15" dirty="0">
                <a:solidFill>
                  <a:srgbClr val="006FC0"/>
                </a:solidFill>
                <a:latin typeface="Calibri"/>
                <a:cs typeface="Calibri"/>
              </a:rPr>
              <a:t>)</a:t>
            </a:r>
            <a:r>
              <a:rPr sz="1400" dirty="0">
                <a:solidFill>
                  <a:srgbClr val="006FC0"/>
                </a:solidFill>
                <a:latin typeface="Calibri"/>
                <a:cs typeface="Calibri"/>
              </a:rPr>
              <a:t>:</a:t>
            </a:r>
            <a:r>
              <a:rPr sz="1400" spc="10" dirty="0">
                <a:solidFill>
                  <a:srgbClr val="006FC0"/>
                </a:solidFill>
                <a:latin typeface="Calibri"/>
                <a:cs typeface="Calibri"/>
              </a:rPr>
              <a:t> </a:t>
            </a:r>
            <a:r>
              <a:rPr sz="1400" dirty="0">
                <a:solidFill>
                  <a:srgbClr val="006FC0"/>
                </a:solidFill>
                <a:latin typeface="Calibri"/>
                <a:cs typeface="Calibri"/>
              </a:rPr>
              <a:t>5</a:t>
            </a:r>
            <a:r>
              <a:rPr sz="1400" spc="-5" dirty="0">
                <a:solidFill>
                  <a:srgbClr val="006FC0"/>
                </a:solidFill>
                <a:latin typeface="Calibri"/>
                <a:cs typeface="Calibri"/>
              </a:rPr>
              <a:t>3</a:t>
            </a:r>
            <a:r>
              <a:rPr sz="1400" dirty="0">
                <a:solidFill>
                  <a:srgbClr val="006FC0"/>
                </a:solidFill>
                <a:latin typeface="Calibri"/>
                <a:cs typeface="Calibri"/>
              </a:rPr>
              <a:t>-5</a:t>
            </a:r>
            <a:r>
              <a:rPr sz="1400" spc="-10" dirty="0">
                <a:solidFill>
                  <a:srgbClr val="006FC0"/>
                </a:solidFill>
                <a:latin typeface="Calibri"/>
                <a:cs typeface="Calibri"/>
              </a:rPr>
              <a:t>9</a:t>
            </a:r>
            <a:r>
              <a:rPr sz="1400" dirty="0">
                <a:solidFill>
                  <a:srgbClr val="006FC0"/>
                </a:solidFill>
                <a:latin typeface="Calibri"/>
                <a:cs typeface="Calibri"/>
              </a:rPr>
              <a:t>.</a:t>
            </a:r>
            <a:endParaRPr sz="1400">
              <a:latin typeface="Calibri"/>
              <a:cs typeface="Calibri"/>
            </a:endParaRPr>
          </a:p>
        </p:txBody>
      </p:sp>
      <p:sp>
        <p:nvSpPr>
          <p:cNvPr id="151" name="object 15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712255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62167" y="1909059"/>
            <a:ext cx="2279844" cy="264158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662168" y="1909059"/>
            <a:ext cx="2280285" cy="2641600"/>
          </a:xfrm>
          <a:custGeom>
            <a:avLst/>
            <a:gdLst/>
            <a:ahLst/>
            <a:cxnLst/>
            <a:rect l="l" t="t" r="r" b="b"/>
            <a:pathLst>
              <a:path w="2280285" h="2641600">
                <a:moveTo>
                  <a:pt x="0" y="1320802"/>
                </a:moveTo>
                <a:lnTo>
                  <a:pt x="823" y="1270142"/>
                </a:lnTo>
                <a:lnTo>
                  <a:pt x="3272" y="1219965"/>
                </a:lnTo>
                <a:lnTo>
                  <a:pt x="7319" y="1170304"/>
                </a:lnTo>
                <a:lnTo>
                  <a:pt x="12933" y="1121193"/>
                </a:lnTo>
                <a:lnTo>
                  <a:pt x="20085" y="1072667"/>
                </a:lnTo>
                <a:lnTo>
                  <a:pt x="28746" y="1024760"/>
                </a:lnTo>
                <a:lnTo>
                  <a:pt x="38886" y="977507"/>
                </a:lnTo>
                <a:lnTo>
                  <a:pt x="50475" y="930940"/>
                </a:lnTo>
                <a:lnTo>
                  <a:pt x="63484" y="885095"/>
                </a:lnTo>
                <a:lnTo>
                  <a:pt x="77884" y="840006"/>
                </a:lnTo>
                <a:lnTo>
                  <a:pt x="93644" y="795707"/>
                </a:lnTo>
                <a:lnTo>
                  <a:pt x="110736" y="752233"/>
                </a:lnTo>
                <a:lnTo>
                  <a:pt x="129130" y="709616"/>
                </a:lnTo>
                <a:lnTo>
                  <a:pt x="148796" y="667893"/>
                </a:lnTo>
                <a:lnTo>
                  <a:pt x="169705" y="627096"/>
                </a:lnTo>
                <a:lnTo>
                  <a:pt x="191827" y="587260"/>
                </a:lnTo>
                <a:lnTo>
                  <a:pt x="215133" y="548419"/>
                </a:lnTo>
                <a:lnTo>
                  <a:pt x="239593" y="510609"/>
                </a:lnTo>
                <a:lnTo>
                  <a:pt x="265178" y="473861"/>
                </a:lnTo>
                <a:lnTo>
                  <a:pt x="291859" y="438212"/>
                </a:lnTo>
                <a:lnTo>
                  <a:pt x="319605" y="403695"/>
                </a:lnTo>
                <a:lnTo>
                  <a:pt x="348387" y="370344"/>
                </a:lnTo>
                <a:lnTo>
                  <a:pt x="378176" y="338194"/>
                </a:lnTo>
                <a:lnTo>
                  <a:pt x="408942" y="307278"/>
                </a:lnTo>
                <a:lnTo>
                  <a:pt x="440656" y="277632"/>
                </a:lnTo>
                <a:lnTo>
                  <a:pt x="473288" y="249289"/>
                </a:lnTo>
                <a:lnTo>
                  <a:pt x="506808" y="222283"/>
                </a:lnTo>
                <a:lnTo>
                  <a:pt x="541188" y="196649"/>
                </a:lnTo>
                <a:lnTo>
                  <a:pt x="576397" y="172421"/>
                </a:lnTo>
                <a:lnTo>
                  <a:pt x="612407" y="149632"/>
                </a:lnTo>
                <a:lnTo>
                  <a:pt x="649187" y="128318"/>
                </a:lnTo>
                <a:lnTo>
                  <a:pt x="686708" y="108513"/>
                </a:lnTo>
                <a:lnTo>
                  <a:pt x="724940" y="90250"/>
                </a:lnTo>
                <a:lnTo>
                  <a:pt x="763854" y="73565"/>
                </a:lnTo>
                <a:lnTo>
                  <a:pt x="803421" y="58490"/>
                </a:lnTo>
                <a:lnTo>
                  <a:pt x="843611" y="45061"/>
                </a:lnTo>
                <a:lnTo>
                  <a:pt x="884394" y="33311"/>
                </a:lnTo>
                <a:lnTo>
                  <a:pt x="925742" y="23275"/>
                </a:lnTo>
                <a:lnTo>
                  <a:pt x="967623" y="14987"/>
                </a:lnTo>
                <a:lnTo>
                  <a:pt x="1010010" y="8481"/>
                </a:lnTo>
                <a:lnTo>
                  <a:pt x="1052872" y="3792"/>
                </a:lnTo>
                <a:lnTo>
                  <a:pt x="1096179" y="953"/>
                </a:lnTo>
                <a:lnTo>
                  <a:pt x="1139903" y="0"/>
                </a:lnTo>
                <a:lnTo>
                  <a:pt x="1183627" y="953"/>
                </a:lnTo>
                <a:lnTo>
                  <a:pt x="1226934" y="3792"/>
                </a:lnTo>
                <a:lnTo>
                  <a:pt x="1269795" y="8481"/>
                </a:lnTo>
                <a:lnTo>
                  <a:pt x="1312182" y="14987"/>
                </a:lnTo>
                <a:lnTo>
                  <a:pt x="1354063" y="23275"/>
                </a:lnTo>
                <a:lnTo>
                  <a:pt x="1395411" y="33311"/>
                </a:lnTo>
                <a:lnTo>
                  <a:pt x="1436194" y="45061"/>
                </a:lnTo>
                <a:lnTo>
                  <a:pt x="1476384" y="58490"/>
                </a:lnTo>
                <a:lnTo>
                  <a:pt x="1515952" y="73565"/>
                </a:lnTo>
                <a:lnTo>
                  <a:pt x="1554867" y="90250"/>
                </a:lnTo>
                <a:lnTo>
                  <a:pt x="1593100" y="108513"/>
                </a:lnTo>
                <a:lnTo>
                  <a:pt x="1630622" y="128318"/>
                </a:lnTo>
                <a:lnTo>
                  <a:pt x="1667403" y="149632"/>
                </a:lnTo>
                <a:lnTo>
                  <a:pt x="1703413" y="172421"/>
                </a:lnTo>
                <a:lnTo>
                  <a:pt x="1738623" y="196649"/>
                </a:lnTo>
                <a:lnTo>
                  <a:pt x="1773004" y="222283"/>
                </a:lnTo>
                <a:lnTo>
                  <a:pt x="1806526" y="249289"/>
                </a:lnTo>
                <a:lnTo>
                  <a:pt x="1839159" y="277632"/>
                </a:lnTo>
                <a:lnTo>
                  <a:pt x="1870875" y="307278"/>
                </a:lnTo>
                <a:lnTo>
                  <a:pt x="1901642" y="338194"/>
                </a:lnTo>
                <a:lnTo>
                  <a:pt x="1931433" y="370344"/>
                </a:lnTo>
                <a:lnTo>
                  <a:pt x="1960216" y="403695"/>
                </a:lnTo>
                <a:lnTo>
                  <a:pt x="1987964" y="438212"/>
                </a:lnTo>
                <a:lnTo>
                  <a:pt x="2014646" y="473861"/>
                </a:lnTo>
                <a:lnTo>
                  <a:pt x="2040232" y="510609"/>
                </a:lnTo>
                <a:lnTo>
                  <a:pt x="2064694" y="548419"/>
                </a:lnTo>
                <a:lnTo>
                  <a:pt x="2088002" y="587260"/>
                </a:lnTo>
                <a:lnTo>
                  <a:pt x="2110126" y="627096"/>
                </a:lnTo>
                <a:lnTo>
                  <a:pt x="2131036" y="667893"/>
                </a:lnTo>
                <a:lnTo>
                  <a:pt x="2150703" y="709616"/>
                </a:lnTo>
                <a:lnTo>
                  <a:pt x="2169099" y="752233"/>
                </a:lnTo>
                <a:lnTo>
                  <a:pt x="2186192" y="795707"/>
                </a:lnTo>
                <a:lnTo>
                  <a:pt x="2201953" y="840006"/>
                </a:lnTo>
                <a:lnTo>
                  <a:pt x="2216354" y="885095"/>
                </a:lnTo>
                <a:lnTo>
                  <a:pt x="2229364" y="930940"/>
                </a:lnTo>
                <a:lnTo>
                  <a:pt x="2240954" y="977507"/>
                </a:lnTo>
                <a:lnTo>
                  <a:pt x="2251095" y="1024760"/>
                </a:lnTo>
                <a:lnTo>
                  <a:pt x="2259757" y="1072667"/>
                </a:lnTo>
                <a:lnTo>
                  <a:pt x="2266910" y="1121193"/>
                </a:lnTo>
                <a:lnTo>
                  <a:pt x="2272524" y="1170304"/>
                </a:lnTo>
                <a:lnTo>
                  <a:pt x="2276571" y="1219965"/>
                </a:lnTo>
                <a:lnTo>
                  <a:pt x="2279021" y="1270142"/>
                </a:lnTo>
                <a:lnTo>
                  <a:pt x="2279845" y="1320802"/>
                </a:lnTo>
                <a:lnTo>
                  <a:pt x="2279021" y="1371463"/>
                </a:lnTo>
                <a:lnTo>
                  <a:pt x="2276571" y="1421642"/>
                </a:lnTo>
                <a:lnTo>
                  <a:pt x="2272524" y="1471305"/>
                </a:lnTo>
                <a:lnTo>
                  <a:pt x="2266910" y="1520417"/>
                </a:lnTo>
                <a:lnTo>
                  <a:pt x="2259757" y="1568943"/>
                </a:lnTo>
                <a:lnTo>
                  <a:pt x="2251095" y="1616851"/>
                </a:lnTo>
                <a:lnTo>
                  <a:pt x="2240954" y="1664106"/>
                </a:lnTo>
                <a:lnTo>
                  <a:pt x="2229364" y="1710672"/>
                </a:lnTo>
                <a:lnTo>
                  <a:pt x="2216354" y="1756517"/>
                </a:lnTo>
                <a:lnTo>
                  <a:pt x="2201953" y="1801606"/>
                </a:lnTo>
                <a:lnTo>
                  <a:pt x="2186192" y="1845905"/>
                </a:lnTo>
                <a:lnTo>
                  <a:pt x="2169099" y="1889380"/>
                </a:lnTo>
                <a:lnTo>
                  <a:pt x="2150703" y="1931996"/>
                </a:lnTo>
                <a:lnTo>
                  <a:pt x="2131036" y="1973719"/>
                </a:lnTo>
                <a:lnTo>
                  <a:pt x="2110126" y="2014515"/>
                </a:lnTo>
                <a:lnTo>
                  <a:pt x="2088002" y="2054350"/>
                </a:lnTo>
                <a:lnTo>
                  <a:pt x="2064694" y="2093190"/>
                </a:lnTo>
                <a:lnTo>
                  <a:pt x="2040232" y="2131000"/>
                </a:lnTo>
                <a:lnTo>
                  <a:pt x="2014646" y="2167746"/>
                </a:lnTo>
                <a:lnTo>
                  <a:pt x="1987964" y="2203394"/>
                </a:lnTo>
                <a:lnTo>
                  <a:pt x="1960216" y="2237910"/>
                </a:lnTo>
                <a:lnTo>
                  <a:pt x="1931433" y="2271260"/>
                </a:lnTo>
                <a:lnTo>
                  <a:pt x="1901642" y="2303409"/>
                </a:lnTo>
                <a:lnTo>
                  <a:pt x="1870875" y="2334323"/>
                </a:lnTo>
                <a:lnTo>
                  <a:pt x="1839159" y="2363968"/>
                </a:lnTo>
                <a:lnTo>
                  <a:pt x="1806526" y="2392310"/>
                </a:lnTo>
                <a:lnTo>
                  <a:pt x="1773004" y="2419314"/>
                </a:lnTo>
                <a:lnTo>
                  <a:pt x="1738623" y="2444947"/>
                </a:lnTo>
                <a:lnTo>
                  <a:pt x="1703413" y="2469174"/>
                </a:lnTo>
                <a:lnTo>
                  <a:pt x="1667403" y="2491961"/>
                </a:lnTo>
                <a:lnTo>
                  <a:pt x="1630622" y="2513274"/>
                </a:lnTo>
                <a:lnTo>
                  <a:pt x="1593100" y="2533078"/>
                </a:lnTo>
                <a:lnTo>
                  <a:pt x="1554867" y="2551340"/>
                </a:lnTo>
                <a:lnTo>
                  <a:pt x="1515952" y="2568024"/>
                </a:lnTo>
                <a:lnTo>
                  <a:pt x="1476384" y="2583098"/>
                </a:lnTo>
                <a:lnTo>
                  <a:pt x="1436194" y="2596526"/>
                </a:lnTo>
                <a:lnTo>
                  <a:pt x="1395411" y="2608275"/>
                </a:lnTo>
                <a:lnTo>
                  <a:pt x="1354063" y="2618310"/>
                </a:lnTo>
                <a:lnTo>
                  <a:pt x="1312182" y="2626598"/>
                </a:lnTo>
                <a:lnTo>
                  <a:pt x="1269795" y="2633103"/>
                </a:lnTo>
                <a:lnTo>
                  <a:pt x="1226934" y="2637792"/>
                </a:lnTo>
                <a:lnTo>
                  <a:pt x="1183627" y="2640630"/>
                </a:lnTo>
                <a:lnTo>
                  <a:pt x="1139903" y="2641584"/>
                </a:lnTo>
                <a:lnTo>
                  <a:pt x="1096179" y="2640630"/>
                </a:lnTo>
                <a:lnTo>
                  <a:pt x="1052872" y="2637792"/>
                </a:lnTo>
                <a:lnTo>
                  <a:pt x="1010010" y="2633103"/>
                </a:lnTo>
                <a:lnTo>
                  <a:pt x="967623" y="2626598"/>
                </a:lnTo>
                <a:lnTo>
                  <a:pt x="925742" y="2618310"/>
                </a:lnTo>
                <a:lnTo>
                  <a:pt x="884394" y="2608275"/>
                </a:lnTo>
                <a:lnTo>
                  <a:pt x="843611" y="2596526"/>
                </a:lnTo>
                <a:lnTo>
                  <a:pt x="803421" y="2583098"/>
                </a:lnTo>
                <a:lnTo>
                  <a:pt x="763855" y="2568024"/>
                </a:lnTo>
                <a:lnTo>
                  <a:pt x="724940" y="2551340"/>
                </a:lnTo>
                <a:lnTo>
                  <a:pt x="686708" y="2533078"/>
                </a:lnTo>
                <a:lnTo>
                  <a:pt x="649187" y="2513274"/>
                </a:lnTo>
                <a:lnTo>
                  <a:pt x="612407" y="2491961"/>
                </a:lnTo>
                <a:lnTo>
                  <a:pt x="576398" y="2469174"/>
                </a:lnTo>
                <a:lnTo>
                  <a:pt x="541188" y="2444947"/>
                </a:lnTo>
                <a:lnTo>
                  <a:pt x="506809" y="2419314"/>
                </a:lnTo>
                <a:lnTo>
                  <a:pt x="473288" y="2392310"/>
                </a:lnTo>
                <a:lnTo>
                  <a:pt x="440656" y="2363968"/>
                </a:lnTo>
                <a:lnTo>
                  <a:pt x="408943" y="2334323"/>
                </a:lnTo>
                <a:lnTo>
                  <a:pt x="378176" y="2303409"/>
                </a:lnTo>
                <a:lnTo>
                  <a:pt x="348387" y="2271260"/>
                </a:lnTo>
                <a:lnTo>
                  <a:pt x="319605" y="2237910"/>
                </a:lnTo>
                <a:lnTo>
                  <a:pt x="291859" y="2203394"/>
                </a:lnTo>
                <a:lnTo>
                  <a:pt x="265179" y="2167746"/>
                </a:lnTo>
                <a:lnTo>
                  <a:pt x="239594" y="2131000"/>
                </a:lnTo>
                <a:lnTo>
                  <a:pt x="215133" y="2093190"/>
                </a:lnTo>
                <a:lnTo>
                  <a:pt x="191827" y="2054350"/>
                </a:lnTo>
                <a:lnTo>
                  <a:pt x="169705" y="2014515"/>
                </a:lnTo>
                <a:lnTo>
                  <a:pt x="148796" y="1973719"/>
                </a:lnTo>
                <a:lnTo>
                  <a:pt x="129130" y="1931996"/>
                </a:lnTo>
                <a:lnTo>
                  <a:pt x="110736" y="1889380"/>
                </a:lnTo>
                <a:lnTo>
                  <a:pt x="93645" y="1845905"/>
                </a:lnTo>
                <a:lnTo>
                  <a:pt x="77884" y="1801606"/>
                </a:lnTo>
                <a:lnTo>
                  <a:pt x="63484" y="1756517"/>
                </a:lnTo>
                <a:lnTo>
                  <a:pt x="50475" y="1710672"/>
                </a:lnTo>
                <a:lnTo>
                  <a:pt x="38886" y="1664106"/>
                </a:lnTo>
                <a:lnTo>
                  <a:pt x="28746" y="1616851"/>
                </a:lnTo>
                <a:lnTo>
                  <a:pt x="20086" y="1568943"/>
                </a:lnTo>
                <a:lnTo>
                  <a:pt x="12933" y="1520417"/>
                </a:lnTo>
                <a:lnTo>
                  <a:pt x="7319" y="1471305"/>
                </a:lnTo>
                <a:lnTo>
                  <a:pt x="3272" y="1421642"/>
                </a:lnTo>
                <a:lnTo>
                  <a:pt x="823" y="1371463"/>
                </a:lnTo>
                <a:lnTo>
                  <a:pt x="0" y="1320802"/>
                </a:lnTo>
                <a:close/>
              </a:path>
            </a:pathLst>
          </a:custGeom>
          <a:ln w="3302">
            <a:solidFill>
              <a:srgbClr val="000000"/>
            </a:solidFill>
          </a:ln>
        </p:spPr>
        <p:txBody>
          <a:bodyPr wrap="square" lIns="0" tIns="0" rIns="0" bIns="0" rtlCol="0"/>
          <a:lstStyle/>
          <a:p>
            <a:endParaRPr/>
          </a:p>
        </p:txBody>
      </p:sp>
      <p:sp>
        <p:nvSpPr>
          <p:cNvPr id="4" name="object 4"/>
          <p:cNvSpPr/>
          <p:nvPr/>
        </p:nvSpPr>
        <p:spPr>
          <a:xfrm>
            <a:off x="4224990" y="2685226"/>
            <a:ext cx="1716797" cy="182793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224991" y="2685226"/>
            <a:ext cx="1717039" cy="1828164"/>
          </a:xfrm>
          <a:custGeom>
            <a:avLst/>
            <a:gdLst/>
            <a:ahLst/>
            <a:cxnLst/>
            <a:rect l="l" t="t" r="r" b="b"/>
            <a:pathLst>
              <a:path w="1717039" h="1828164">
                <a:moveTo>
                  <a:pt x="0" y="1827936"/>
                </a:moveTo>
                <a:lnTo>
                  <a:pt x="1716797" y="1827936"/>
                </a:lnTo>
                <a:lnTo>
                  <a:pt x="1716797" y="0"/>
                </a:lnTo>
                <a:lnTo>
                  <a:pt x="0" y="0"/>
                </a:lnTo>
                <a:lnTo>
                  <a:pt x="0" y="1827936"/>
                </a:lnTo>
                <a:close/>
              </a:path>
            </a:pathLst>
          </a:custGeom>
          <a:ln w="3323">
            <a:solidFill>
              <a:srgbClr val="000000"/>
            </a:solidFill>
            <a:prstDash val="dash"/>
          </a:ln>
        </p:spPr>
        <p:txBody>
          <a:bodyPr wrap="square" lIns="0" tIns="0" rIns="0" bIns="0" rtlCol="0"/>
          <a:lstStyle/>
          <a:p>
            <a:endParaRPr/>
          </a:p>
        </p:txBody>
      </p:sp>
      <p:sp>
        <p:nvSpPr>
          <p:cNvPr id="6" name="object 6"/>
          <p:cNvSpPr/>
          <p:nvPr/>
        </p:nvSpPr>
        <p:spPr>
          <a:xfrm>
            <a:off x="6229467" y="1964830"/>
            <a:ext cx="1577597" cy="408597"/>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229468" y="1964829"/>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8" name="object 8"/>
          <p:cNvSpPr txBox="1"/>
          <p:nvPr/>
        </p:nvSpPr>
        <p:spPr>
          <a:xfrm>
            <a:off x="6512119" y="1985845"/>
            <a:ext cx="1015365" cy="363855"/>
          </a:xfrm>
          <a:prstGeom prst="rect">
            <a:avLst/>
          </a:prstGeom>
        </p:spPr>
        <p:txBody>
          <a:bodyPr vert="horz" wrap="square" lIns="0" tIns="0" rIns="0" bIns="0" rtlCol="0">
            <a:spAutoFit/>
          </a:bodyPr>
          <a:lstStyle/>
          <a:p>
            <a:pPr marL="74295"/>
            <a:r>
              <a:rPr sz="1100" spc="-130" dirty="0">
                <a:latin typeface="宋体"/>
                <a:cs typeface="宋体"/>
              </a:rPr>
              <a:t>安全信息流偏差</a:t>
            </a:r>
            <a:endParaRPr sz="1100">
              <a:latin typeface="宋体"/>
              <a:cs typeface="宋体"/>
            </a:endParaRPr>
          </a:p>
          <a:p>
            <a:pPr marL="12700">
              <a:spcBef>
                <a:spcPts val="180"/>
              </a:spcBef>
            </a:pPr>
            <a:r>
              <a:rPr sz="1100" spc="-130" dirty="0">
                <a:latin typeface="宋体"/>
                <a:cs typeface="宋体"/>
              </a:rPr>
              <a:t>（安全信息缺失）</a:t>
            </a:r>
            <a:endParaRPr sz="1100">
              <a:latin typeface="宋体"/>
              <a:cs typeface="宋体"/>
            </a:endParaRPr>
          </a:p>
        </p:txBody>
      </p:sp>
      <p:sp>
        <p:nvSpPr>
          <p:cNvPr id="9" name="object 9"/>
          <p:cNvSpPr/>
          <p:nvPr/>
        </p:nvSpPr>
        <p:spPr>
          <a:xfrm>
            <a:off x="4289950" y="1964830"/>
            <a:ext cx="1577597" cy="408597"/>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4289951" y="1964829"/>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11" name="object 11"/>
          <p:cNvSpPr txBox="1"/>
          <p:nvPr/>
        </p:nvSpPr>
        <p:spPr>
          <a:xfrm>
            <a:off x="4607741" y="2081184"/>
            <a:ext cx="948690" cy="169277"/>
          </a:xfrm>
          <a:prstGeom prst="rect">
            <a:avLst/>
          </a:prstGeom>
        </p:spPr>
        <p:txBody>
          <a:bodyPr vert="horz" wrap="square" lIns="0" tIns="0" rIns="0" bIns="0" rtlCol="0">
            <a:spAutoFit/>
          </a:bodyPr>
          <a:lstStyle/>
          <a:p>
            <a:pPr marL="12700"/>
            <a:r>
              <a:rPr sz="1100" spc="-130" dirty="0">
                <a:latin typeface="宋体"/>
                <a:cs typeface="宋体"/>
              </a:rPr>
              <a:t>安全信息力</a:t>
            </a:r>
            <a:r>
              <a:rPr sz="1100" spc="-65" dirty="0">
                <a:latin typeface="Calibri"/>
                <a:cs typeface="Calibri"/>
              </a:rPr>
              <a:t>F</a:t>
            </a:r>
            <a:r>
              <a:rPr sz="1100" spc="-130" dirty="0">
                <a:latin typeface="宋体"/>
                <a:cs typeface="宋体"/>
              </a:rPr>
              <a:t>失控</a:t>
            </a:r>
            <a:endParaRPr sz="1100">
              <a:latin typeface="宋体"/>
              <a:cs typeface="宋体"/>
            </a:endParaRPr>
          </a:p>
        </p:txBody>
      </p:sp>
      <p:sp>
        <p:nvSpPr>
          <p:cNvPr id="12" name="object 12"/>
          <p:cNvSpPr/>
          <p:nvPr/>
        </p:nvSpPr>
        <p:spPr>
          <a:xfrm>
            <a:off x="4308511" y="2803500"/>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solidFill>
            <a:srgbClr val="FFFFFF"/>
          </a:solidFill>
        </p:spPr>
        <p:txBody>
          <a:bodyPr wrap="square" lIns="0" tIns="0" rIns="0" bIns="0" rtlCol="0"/>
          <a:lstStyle/>
          <a:p>
            <a:endParaRPr/>
          </a:p>
        </p:txBody>
      </p:sp>
      <p:sp>
        <p:nvSpPr>
          <p:cNvPr id="13" name="object 13"/>
          <p:cNvSpPr/>
          <p:nvPr/>
        </p:nvSpPr>
        <p:spPr>
          <a:xfrm>
            <a:off x="4308511" y="2803529"/>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14" name="object 14"/>
          <p:cNvSpPr/>
          <p:nvPr/>
        </p:nvSpPr>
        <p:spPr>
          <a:xfrm>
            <a:off x="5886107" y="2803529"/>
            <a:ext cx="0" cy="408940"/>
          </a:xfrm>
          <a:custGeom>
            <a:avLst/>
            <a:gdLst/>
            <a:ahLst/>
            <a:cxnLst/>
            <a:rect l="l" t="t" r="r" b="b"/>
            <a:pathLst>
              <a:path h="408939">
                <a:moveTo>
                  <a:pt x="0" y="408568"/>
                </a:moveTo>
                <a:lnTo>
                  <a:pt x="0" y="408568"/>
                </a:lnTo>
                <a:lnTo>
                  <a:pt x="0" y="0"/>
                </a:lnTo>
              </a:path>
            </a:pathLst>
          </a:custGeom>
          <a:ln w="3175">
            <a:solidFill>
              <a:srgbClr val="FFFFFF"/>
            </a:solidFill>
          </a:ln>
        </p:spPr>
        <p:txBody>
          <a:bodyPr wrap="square" lIns="0" tIns="0" rIns="0" bIns="0" rtlCol="0"/>
          <a:lstStyle/>
          <a:p>
            <a:endParaRPr/>
          </a:p>
        </p:txBody>
      </p:sp>
      <p:sp>
        <p:nvSpPr>
          <p:cNvPr id="15" name="object 15"/>
          <p:cNvSpPr/>
          <p:nvPr/>
        </p:nvSpPr>
        <p:spPr>
          <a:xfrm>
            <a:off x="4289950" y="2781996"/>
            <a:ext cx="1577597" cy="408597"/>
          </a:xfrm>
          <a:prstGeom prst="rect">
            <a:avLst/>
          </a:prstGeom>
          <a:blipFill>
            <a:blip r:embed="rId4" cstate="print"/>
            <a:stretch>
              <a:fillRect/>
            </a:stretch>
          </a:blipFill>
        </p:spPr>
        <p:txBody>
          <a:bodyPr wrap="square" lIns="0" tIns="0" rIns="0" bIns="0" rtlCol="0"/>
          <a:lstStyle/>
          <a:p>
            <a:endParaRPr/>
          </a:p>
        </p:txBody>
      </p:sp>
      <p:sp>
        <p:nvSpPr>
          <p:cNvPr id="16" name="object 16"/>
          <p:cNvSpPr/>
          <p:nvPr/>
        </p:nvSpPr>
        <p:spPr>
          <a:xfrm>
            <a:off x="4289951" y="2781995"/>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17" name="object 17"/>
          <p:cNvSpPr txBox="1"/>
          <p:nvPr/>
        </p:nvSpPr>
        <p:spPr>
          <a:xfrm>
            <a:off x="4326744" y="2894077"/>
            <a:ext cx="1510665" cy="172720"/>
          </a:xfrm>
          <a:prstGeom prst="rect">
            <a:avLst/>
          </a:prstGeom>
        </p:spPr>
        <p:txBody>
          <a:bodyPr vert="horz" wrap="square" lIns="0" tIns="0" rIns="0" bIns="0" rtlCol="0">
            <a:spAutoFit/>
          </a:bodyPr>
          <a:lstStyle/>
          <a:p>
            <a:pPr marL="12700"/>
            <a:r>
              <a:rPr sz="1100" spc="-130" dirty="0">
                <a:latin typeface="宋体"/>
                <a:cs typeface="宋体"/>
              </a:rPr>
              <a:t>微观层面的安全信息力失控</a:t>
            </a:r>
            <a:endParaRPr sz="1100">
              <a:latin typeface="宋体"/>
              <a:cs typeface="宋体"/>
            </a:endParaRPr>
          </a:p>
        </p:txBody>
      </p:sp>
      <p:sp>
        <p:nvSpPr>
          <p:cNvPr id="18" name="object 18"/>
          <p:cNvSpPr/>
          <p:nvPr/>
        </p:nvSpPr>
        <p:spPr>
          <a:xfrm>
            <a:off x="4308511" y="3416398"/>
            <a:ext cx="1577975" cy="398145"/>
          </a:xfrm>
          <a:custGeom>
            <a:avLst/>
            <a:gdLst/>
            <a:ahLst/>
            <a:cxnLst/>
            <a:rect l="l" t="t" r="r" b="b"/>
            <a:pathLst>
              <a:path w="1577975" h="398145">
                <a:moveTo>
                  <a:pt x="0" y="397844"/>
                </a:moveTo>
                <a:lnTo>
                  <a:pt x="1577597" y="397844"/>
                </a:lnTo>
                <a:lnTo>
                  <a:pt x="1577597" y="0"/>
                </a:lnTo>
                <a:lnTo>
                  <a:pt x="0" y="0"/>
                </a:lnTo>
                <a:lnTo>
                  <a:pt x="0" y="397844"/>
                </a:lnTo>
                <a:close/>
              </a:path>
            </a:pathLst>
          </a:custGeom>
          <a:solidFill>
            <a:srgbClr val="FFFFFF"/>
          </a:solidFill>
        </p:spPr>
        <p:txBody>
          <a:bodyPr wrap="square" lIns="0" tIns="0" rIns="0" bIns="0" rtlCol="0"/>
          <a:lstStyle/>
          <a:p>
            <a:endParaRPr/>
          </a:p>
        </p:txBody>
      </p:sp>
      <p:sp>
        <p:nvSpPr>
          <p:cNvPr id="19" name="object 19"/>
          <p:cNvSpPr/>
          <p:nvPr/>
        </p:nvSpPr>
        <p:spPr>
          <a:xfrm>
            <a:off x="4308511" y="3416397"/>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20" name="object 20"/>
          <p:cNvSpPr/>
          <p:nvPr/>
        </p:nvSpPr>
        <p:spPr>
          <a:xfrm>
            <a:off x="5886107" y="3416398"/>
            <a:ext cx="0" cy="398145"/>
          </a:xfrm>
          <a:custGeom>
            <a:avLst/>
            <a:gdLst/>
            <a:ahLst/>
            <a:cxnLst/>
            <a:rect l="l" t="t" r="r" b="b"/>
            <a:pathLst>
              <a:path h="398145">
                <a:moveTo>
                  <a:pt x="0" y="397844"/>
                </a:moveTo>
                <a:lnTo>
                  <a:pt x="0" y="397844"/>
                </a:lnTo>
                <a:lnTo>
                  <a:pt x="0" y="0"/>
                </a:lnTo>
              </a:path>
            </a:pathLst>
          </a:custGeom>
          <a:ln w="3175">
            <a:solidFill>
              <a:srgbClr val="FFFFFF"/>
            </a:solidFill>
          </a:ln>
        </p:spPr>
        <p:txBody>
          <a:bodyPr wrap="square" lIns="0" tIns="0" rIns="0" bIns="0" rtlCol="0"/>
          <a:lstStyle/>
          <a:p>
            <a:endParaRPr/>
          </a:p>
        </p:txBody>
      </p:sp>
      <p:sp>
        <p:nvSpPr>
          <p:cNvPr id="21" name="object 21"/>
          <p:cNvSpPr/>
          <p:nvPr/>
        </p:nvSpPr>
        <p:spPr>
          <a:xfrm>
            <a:off x="4289950" y="3394893"/>
            <a:ext cx="1577597" cy="408597"/>
          </a:xfrm>
          <a:prstGeom prst="rect">
            <a:avLst/>
          </a:prstGeom>
          <a:blipFill>
            <a:blip r:embed="rId4" cstate="print"/>
            <a:stretch>
              <a:fillRect/>
            </a:stretch>
          </a:blipFill>
        </p:spPr>
        <p:txBody>
          <a:bodyPr wrap="square" lIns="0" tIns="0" rIns="0" bIns="0" rtlCol="0"/>
          <a:lstStyle/>
          <a:p>
            <a:endParaRPr/>
          </a:p>
        </p:txBody>
      </p:sp>
      <p:sp>
        <p:nvSpPr>
          <p:cNvPr id="22" name="object 22"/>
          <p:cNvSpPr/>
          <p:nvPr/>
        </p:nvSpPr>
        <p:spPr>
          <a:xfrm>
            <a:off x="4289951" y="3394892"/>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23" name="object 23"/>
          <p:cNvSpPr txBox="1"/>
          <p:nvPr/>
        </p:nvSpPr>
        <p:spPr>
          <a:xfrm>
            <a:off x="4326744" y="3503633"/>
            <a:ext cx="1510665" cy="172720"/>
          </a:xfrm>
          <a:prstGeom prst="rect">
            <a:avLst/>
          </a:prstGeom>
        </p:spPr>
        <p:txBody>
          <a:bodyPr vert="horz" wrap="square" lIns="0" tIns="0" rIns="0" bIns="0" rtlCol="0">
            <a:spAutoFit/>
          </a:bodyPr>
          <a:lstStyle/>
          <a:p>
            <a:pPr marL="12700"/>
            <a:r>
              <a:rPr sz="1100" spc="-130" dirty="0">
                <a:latin typeface="宋体"/>
                <a:cs typeface="宋体"/>
              </a:rPr>
              <a:t>中观层面的安全信息力失控</a:t>
            </a:r>
            <a:endParaRPr sz="1100">
              <a:latin typeface="宋体"/>
              <a:cs typeface="宋体"/>
            </a:endParaRPr>
          </a:p>
        </p:txBody>
      </p:sp>
      <p:sp>
        <p:nvSpPr>
          <p:cNvPr id="24" name="object 24"/>
          <p:cNvSpPr/>
          <p:nvPr/>
        </p:nvSpPr>
        <p:spPr>
          <a:xfrm>
            <a:off x="5097309" y="2394931"/>
            <a:ext cx="0" cy="312420"/>
          </a:xfrm>
          <a:custGeom>
            <a:avLst/>
            <a:gdLst/>
            <a:ahLst/>
            <a:cxnLst/>
            <a:rect l="l" t="t" r="r" b="b"/>
            <a:pathLst>
              <a:path h="312419">
                <a:moveTo>
                  <a:pt x="0" y="0"/>
                </a:moveTo>
                <a:lnTo>
                  <a:pt x="0" y="311824"/>
                </a:lnTo>
              </a:path>
            </a:pathLst>
          </a:custGeom>
          <a:ln w="12373">
            <a:solidFill>
              <a:srgbClr val="FFFFFF"/>
            </a:solidFill>
          </a:ln>
        </p:spPr>
        <p:txBody>
          <a:bodyPr wrap="square" lIns="0" tIns="0" rIns="0" bIns="0" rtlCol="0"/>
          <a:lstStyle/>
          <a:p>
            <a:endParaRPr/>
          </a:p>
        </p:txBody>
      </p:sp>
      <p:sp>
        <p:nvSpPr>
          <p:cNvPr id="25" name="object 25"/>
          <p:cNvSpPr/>
          <p:nvPr/>
        </p:nvSpPr>
        <p:spPr>
          <a:xfrm>
            <a:off x="5078748" y="2373426"/>
            <a:ext cx="0" cy="312420"/>
          </a:xfrm>
          <a:custGeom>
            <a:avLst/>
            <a:gdLst/>
            <a:ahLst/>
            <a:cxnLst/>
            <a:rect l="l" t="t" r="r" b="b"/>
            <a:pathLst>
              <a:path h="312419">
                <a:moveTo>
                  <a:pt x="0" y="0"/>
                </a:moveTo>
                <a:lnTo>
                  <a:pt x="0" y="311824"/>
                </a:lnTo>
              </a:path>
            </a:pathLst>
          </a:custGeom>
          <a:ln w="12373">
            <a:solidFill>
              <a:srgbClr val="000000"/>
            </a:solidFill>
          </a:ln>
        </p:spPr>
        <p:txBody>
          <a:bodyPr wrap="square" lIns="0" tIns="0" rIns="0" bIns="0" rtlCol="0"/>
          <a:lstStyle/>
          <a:p>
            <a:endParaRPr/>
          </a:p>
        </p:txBody>
      </p:sp>
      <p:sp>
        <p:nvSpPr>
          <p:cNvPr id="26" name="object 26"/>
          <p:cNvSpPr/>
          <p:nvPr/>
        </p:nvSpPr>
        <p:spPr>
          <a:xfrm>
            <a:off x="6127387" y="2125544"/>
            <a:ext cx="120650" cy="140970"/>
          </a:xfrm>
          <a:custGeom>
            <a:avLst/>
            <a:gdLst/>
            <a:ahLst/>
            <a:cxnLst/>
            <a:rect l="l" t="t" r="r" b="b"/>
            <a:pathLst>
              <a:path w="120650" h="140969">
                <a:moveTo>
                  <a:pt x="3779" y="2594"/>
                </a:moveTo>
                <a:lnTo>
                  <a:pt x="13409" y="33447"/>
                </a:lnTo>
                <a:lnTo>
                  <a:pt x="16889" y="68332"/>
                </a:lnTo>
                <a:lnTo>
                  <a:pt x="13409" y="103244"/>
                </a:lnTo>
                <a:lnTo>
                  <a:pt x="2969" y="136772"/>
                </a:lnTo>
                <a:lnTo>
                  <a:pt x="0" y="140356"/>
                </a:lnTo>
                <a:lnTo>
                  <a:pt x="120639" y="65088"/>
                </a:lnTo>
                <a:lnTo>
                  <a:pt x="3779" y="2594"/>
                </a:lnTo>
                <a:close/>
              </a:path>
              <a:path w="120650" h="140969">
                <a:moveTo>
                  <a:pt x="2969" y="0"/>
                </a:moveTo>
                <a:lnTo>
                  <a:pt x="0" y="573"/>
                </a:lnTo>
                <a:lnTo>
                  <a:pt x="3779" y="2594"/>
                </a:lnTo>
                <a:lnTo>
                  <a:pt x="2969" y="0"/>
                </a:lnTo>
                <a:close/>
              </a:path>
            </a:pathLst>
          </a:custGeom>
          <a:solidFill>
            <a:srgbClr val="FFFFFF"/>
          </a:solidFill>
        </p:spPr>
        <p:txBody>
          <a:bodyPr wrap="square" lIns="0" tIns="0" rIns="0" bIns="0" rtlCol="0"/>
          <a:lstStyle/>
          <a:p>
            <a:endParaRPr/>
          </a:p>
        </p:txBody>
      </p:sp>
      <p:sp>
        <p:nvSpPr>
          <p:cNvPr id="27" name="object 27"/>
          <p:cNvSpPr/>
          <p:nvPr/>
        </p:nvSpPr>
        <p:spPr>
          <a:xfrm>
            <a:off x="5867547" y="2169128"/>
            <a:ext cx="269240" cy="0"/>
          </a:xfrm>
          <a:custGeom>
            <a:avLst/>
            <a:gdLst/>
            <a:ahLst/>
            <a:cxnLst/>
            <a:rect l="l" t="t" r="r" b="b"/>
            <a:pathLst>
              <a:path w="269239">
                <a:moveTo>
                  <a:pt x="0" y="0"/>
                </a:moveTo>
                <a:lnTo>
                  <a:pt x="269119" y="0"/>
                </a:lnTo>
              </a:path>
            </a:pathLst>
          </a:custGeom>
          <a:ln w="32257">
            <a:solidFill>
              <a:srgbClr val="000000"/>
            </a:solidFill>
          </a:ln>
        </p:spPr>
        <p:txBody>
          <a:bodyPr wrap="square" lIns="0" tIns="0" rIns="0" bIns="0" rtlCol="0"/>
          <a:lstStyle/>
          <a:p>
            <a:endParaRPr/>
          </a:p>
        </p:txBody>
      </p:sp>
      <p:sp>
        <p:nvSpPr>
          <p:cNvPr id="28" name="object 28"/>
          <p:cNvSpPr/>
          <p:nvPr/>
        </p:nvSpPr>
        <p:spPr>
          <a:xfrm>
            <a:off x="6108827" y="2104613"/>
            <a:ext cx="120650" cy="140335"/>
          </a:xfrm>
          <a:custGeom>
            <a:avLst/>
            <a:gdLst/>
            <a:ahLst/>
            <a:cxnLst/>
            <a:rect l="l" t="t" r="r" b="b"/>
            <a:pathLst>
              <a:path w="120650" h="140335">
                <a:moveTo>
                  <a:pt x="4348" y="2325"/>
                </a:moveTo>
                <a:lnTo>
                  <a:pt x="14151" y="33733"/>
                </a:lnTo>
                <a:lnTo>
                  <a:pt x="17631" y="68619"/>
                </a:lnTo>
                <a:lnTo>
                  <a:pt x="14151" y="103531"/>
                </a:lnTo>
                <a:lnTo>
                  <a:pt x="3711" y="137059"/>
                </a:lnTo>
                <a:lnTo>
                  <a:pt x="0" y="139783"/>
                </a:lnTo>
                <a:lnTo>
                  <a:pt x="120639" y="64515"/>
                </a:lnTo>
                <a:lnTo>
                  <a:pt x="4348" y="2325"/>
                </a:lnTo>
                <a:close/>
              </a:path>
              <a:path w="120650" h="140335">
                <a:moveTo>
                  <a:pt x="0" y="0"/>
                </a:moveTo>
                <a:lnTo>
                  <a:pt x="4348" y="2325"/>
                </a:lnTo>
                <a:lnTo>
                  <a:pt x="3711" y="286"/>
                </a:lnTo>
                <a:lnTo>
                  <a:pt x="0" y="0"/>
                </a:lnTo>
                <a:close/>
              </a:path>
            </a:pathLst>
          </a:custGeom>
          <a:solidFill>
            <a:srgbClr val="000000"/>
          </a:solidFill>
        </p:spPr>
        <p:txBody>
          <a:bodyPr wrap="square" lIns="0" tIns="0" rIns="0" bIns="0" rtlCol="0"/>
          <a:lstStyle/>
          <a:p>
            <a:endParaRPr/>
          </a:p>
        </p:txBody>
      </p:sp>
      <p:sp>
        <p:nvSpPr>
          <p:cNvPr id="29" name="object 29"/>
          <p:cNvSpPr/>
          <p:nvPr/>
        </p:nvSpPr>
        <p:spPr>
          <a:xfrm>
            <a:off x="8233943" y="1964830"/>
            <a:ext cx="1234238" cy="408597"/>
          </a:xfrm>
          <a:prstGeom prst="rect">
            <a:avLst/>
          </a:prstGeom>
          <a:blipFill>
            <a:blip r:embed="rId5" cstate="print"/>
            <a:stretch>
              <a:fillRect/>
            </a:stretch>
          </a:blipFill>
        </p:spPr>
        <p:txBody>
          <a:bodyPr wrap="square" lIns="0" tIns="0" rIns="0" bIns="0" rtlCol="0"/>
          <a:lstStyle/>
          <a:p>
            <a:endParaRPr/>
          </a:p>
        </p:txBody>
      </p:sp>
      <p:sp>
        <p:nvSpPr>
          <p:cNvPr id="30" name="object 30"/>
          <p:cNvSpPr/>
          <p:nvPr/>
        </p:nvSpPr>
        <p:spPr>
          <a:xfrm>
            <a:off x="8233943" y="1964829"/>
            <a:ext cx="1234440" cy="408940"/>
          </a:xfrm>
          <a:custGeom>
            <a:avLst/>
            <a:gdLst/>
            <a:ahLst/>
            <a:cxnLst/>
            <a:rect l="l" t="t" r="r" b="b"/>
            <a:pathLst>
              <a:path w="1234440" h="408939">
                <a:moveTo>
                  <a:pt x="0" y="408597"/>
                </a:moveTo>
                <a:lnTo>
                  <a:pt x="1234238" y="408597"/>
                </a:lnTo>
                <a:lnTo>
                  <a:pt x="1234238" y="0"/>
                </a:lnTo>
                <a:lnTo>
                  <a:pt x="0" y="0"/>
                </a:lnTo>
                <a:lnTo>
                  <a:pt x="0" y="408597"/>
                </a:lnTo>
                <a:close/>
              </a:path>
            </a:pathLst>
          </a:custGeom>
          <a:ln w="3535">
            <a:solidFill>
              <a:srgbClr val="000000"/>
            </a:solidFill>
          </a:ln>
        </p:spPr>
        <p:txBody>
          <a:bodyPr wrap="square" lIns="0" tIns="0" rIns="0" bIns="0" rtlCol="0"/>
          <a:lstStyle/>
          <a:p>
            <a:endParaRPr/>
          </a:p>
        </p:txBody>
      </p:sp>
      <p:sp>
        <p:nvSpPr>
          <p:cNvPr id="31" name="object 31"/>
          <p:cNvSpPr txBox="1"/>
          <p:nvPr/>
        </p:nvSpPr>
        <p:spPr>
          <a:xfrm>
            <a:off x="8530329" y="2081183"/>
            <a:ext cx="644525" cy="172720"/>
          </a:xfrm>
          <a:prstGeom prst="rect">
            <a:avLst/>
          </a:prstGeom>
        </p:spPr>
        <p:txBody>
          <a:bodyPr vert="horz" wrap="square" lIns="0" tIns="0" rIns="0" bIns="0" rtlCol="0">
            <a:spAutoFit/>
          </a:bodyPr>
          <a:lstStyle/>
          <a:p>
            <a:pPr marL="12700"/>
            <a:r>
              <a:rPr sz="1100" spc="-130" dirty="0">
                <a:latin typeface="宋体"/>
                <a:cs typeface="宋体"/>
              </a:rPr>
              <a:t>不安全行为</a:t>
            </a:r>
            <a:endParaRPr sz="1100">
              <a:latin typeface="宋体"/>
              <a:cs typeface="宋体"/>
            </a:endParaRPr>
          </a:p>
        </p:txBody>
      </p:sp>
      <p:sp>
        <p:nvSpPr>
          <p:cNvPr id="32" name="object 32"/>
          <p:cNvSpPr/>
          <p:nvPr/>
        </p:nvSpPr>
        <p:spPr>
          <a:xfrm>
            <a:off x="4781789" y="3190594"/>
            <a:ext cx="0" cy="129539"/>
          </a:xfrm>
          <a:custGeom>
            <a:avLst/>
            <a:gdLst/>
            <a:ahLst/>
            <a:cxnLst/>
            <a:rect l="l" t="t" r="r" b="b"/>
            <a:pathLst>
              <a:path h="129539">
                <a:moveTo>
                  <a:pt x="0" y="129030"/>
                </a:moveTo>
                <a:lnTo>
                  <a:pt x="0" y="0"/>
                </a:lnTo>
              </a:path>
            </a:pathLst>
          </a:custGeom>
          <a:ln w="12373">
            <a:solidFill>
              <a:srgbClr val="404040"/>
            </a:solidFill>
          </a:ln>
        </p:spPr>
        <p:txBody>
          <a:bodyPr wrap="square" lIns="0" tIns="0" rIns="0" bIns="0" rtlCol="0"/>
          <a:lstStyle/>
          <a:p>
            <a:endParaRPr/>
          </a:p>
        </p:txBody>
      </p:sp>
      <p:sp>
        <p:nvSpPr>
          <p:cNvPr id="33" name="object 33"/>
          <p:cNvSpPr/>
          <p:nvPr/>
        </p:nvSpPr>
        <p:spPr>
          <a:xfrm>
            <a:off x="4740216" y="3287366"/>
            <a:ext cx="88265" cy="107950"/>
          </a:xfrm>
          <a:custGeom>
            <a:avLst/>
            <a:gdLst/>
            <a:ahLst/>
            <a:cxnLst/>
            <a:rect l="l" t="t" r="r" b="b"/>
            <a:pathLst>
              <a:path w="88264" h="107950">
                <a:moveTo>
                  <a:pt x="6870" y="6999"/>
                </a:moveTo>
                <a:lnTo>
                  <a:pt x="41574" y="107525"/>
                </a:lnTo>
                <a:lnTo>
                  <a:pt x="81057" y="16028"/>
                </a:lnTo>
                <a:lnTo>
                  <a:pt x="43507" y="16028"/>
                </a:lnTo>
                <a:lnTo>
                  <a:pt x="21284" y="13050"/>
                </a:lnTo>
                <a:lnTo>
                  <a:pt x="6870" y="6999"/>
                </a:lnTo>
                <a:close/>
              </a:path>
              <a:path w="88264" h="107950">
                <a:moveTo>
                  <a:pt x="85998" y="4579"/>
                </a:moveTo>
                <a:lnTo>
                  <a:pt x="65754" y="13050"/>
                </a:lnTo>
                <a:lnTo>
                  <a:pt x="43507" y="16028"/>
                </a:lnTo>
                <a:lnTo>
                  <a:pt x="81057" y="16028"/>
                </a:lnTo>
                <a:lnTo>
                  <a:pt x="85998" y="4579"/>
                </a:lnTo>
                <a:close/>
              </a:path>
              <a:path w="88264" h="107950">
                <a:moveTo>
                  <a:pt x="4454" y="0"/>
                </a:moveTo>
                <a:lnTo>
                  <a:pt x="0" y="4114"/>
                </a:lnTo>
                <a:lnTo>
                  <a:pt x="6870" y="6999"/>
                </a:lnTo>
                <a:lnTo>
                  <a:pt x="4454" y="0"/>
                </a:lnTo>
                <a:close/>
              </a:path>
              <a:path w="88264" h="107950">
                <a:moveTo>
                  <a:pt x="87974" y="0"/>
                </a:moveTo>
                <a:lnTo>
                  <a:pt x="85998" y="4579"/>
                </a:lnTo>
                <a:lnTo>
                  <a:pt x="87108" y="4114"/>
                </a:lnTo>
                <a:lnTo>
                  <a:pt x="87974" y="0"/>
                </a:lnTo>
                <a:close/>
              </a:path>
            </a:pathLst>
          </a:custGeom>
          <a:solidFill>
            <a:srgbClr val="404040"/>
          </a:solidFill>
        </p:spPr>
        <p:txBody>
          <a:bodyPr wrap="square" lIns="0" tIns="0" rIns="0" bIns="0" rtlCol="0"/>
          <a:lstStyle/>
          <a:p>
            <a:endParaRPr/>
          </a:p>
        </p:txBody>
      </p:sp>
      <p:sp>
        <p:nvSpPr>
          <p:cNvPr id="34" name="object 34"/>
          <p:cNvSpPr/>
          <p:nvPr/>
        </p:nvSpPr>
        <p:spPr>
          <a:xfrm>
            <a:off x="5347868" y="3265862"/>
            <a:ext cx="0" cy="129539"/>
          </a:xfrm>
          <a:custGeom>
            <a:avLst/>
            <a:gdLst/>
            <a:ahLst/>
            <a:cxnLst/>
            <a:rect l="l" t="t" r="r" b="b"/>
            <a:pathLst>
              <a:path h="129539">
                <a:moveTo>
                  <a:pt x="0" y="0"/>
                </a:moveTo>
                <a:lnTo>
                  <a:pt x="0" y="129030"/>
                </a:lnTo>
              </a:path>
            </a:pathLst>
          </a:custGeom>
          <a:ln w="12373">
            <a:solidFill>
              <a:srgbClr val="404040"/>
            </a:solidFill>
          </a:ln>
        </p:spPr>
        <p:txBody>
          <a:bodyPr wrap="square" lIns="0" tIns="0" rIns="0" bIns="0" rtlCol="0"/>
          <a:lstStyle/>
          <a:p>
            <a:endParaRPr/>
          </a:p>
        </p:txBody>
      </p:sp>
      <p:sp>
        <p:nvSpPr>
          <p:cNvPr id="35" name="object 35"/>
          <p:cNvSpPr/>
          <p:nvPr/>
        </p:nvSpPr>
        <p:spPr>
          <a:xfrm>
            <a:off x="5301345" y="3190594"/>
            <a:ext cx="87630" cy="99695"/>
          </a:xfrm>
          <a:custGeom>
            <a:avLst/>
            <a:gdLst/>
            <a:ahLst/>
            <a:cxnLst/>
            <a:rect l="l" t="t" r="r" b="b"/>
            <a:pathLst>
              <a:path w="87629" h="99695">
                <a:moveTo>
                  <a:pt x="46523" y="0"/>
                </a:moveTo>
                <a:lnTo>
                  <a:pt x="123" y="96773"/>
                </a:lnTo>
                <a:lnTo>
                  <a:pt x="0" y="99554"/>
                </a:lnTo>
                <a:lnTo>
                  <a:pt x="21353" y="90619"/>
                </a:lnTo>
                <a:lnTo>
                  <a:pt x="43600" y="87640"/>
                </a:lnTo>
                <a:lnTo>
                  <a:pt x="80140" y="87640"/>
                </a:lnTo>
                <a:lnTo>
                  <a:pt x="46523" y="0"/>
                </a:lnTo>
                <a:close/>
              </a:path>
              <a:path w="87629" h="99695">
                <a:moveTo>
                  <a:pt x="80140" y="87640"/>
                </a:moveTo>
                <a:lnTo>
                  <a:pt x="43600" y="87640"/>
                </a:lnTo>
                <a:lnTo>
                  <a:pt x="65824" y="90619"/>
                </a:lnTo>
                <a:lnTo>
                  <a:pt x="87108" y="99554"/>
                </a:lnTo>
                <a:lnTo>
                  <a:pt x="83643" y="96773"/>
                </a:lnTo>
                <a:lnTo>
                  <a:pt x="80140" y="87640"/>
                </a:lnTo>
                <a:close/>
              </a:path>
            </a:pathLst>
          </a:custGeom>
          <a:solidFill>
            <a:srgbClr val="404040"/>
          </a:solidFill>
        </p:spPr>
        <p:txBody>
          <a:bodyPr wrap="square" lIns="0" tIns="0" rIns="0" bIns="0" rtlCol="0"/>
          <a:lstStyle/>
          <a:p>
            <a:endParaRPr/>
          </a:p>
        </p:txBody>
      </p:sp>
      <p:sp>
        <p:nvSpPr>
          <p:cNvPr id="36" name="object 36"/>
          <p:cNvSpPr/>
          <p:nvPr/>
        </p:nvSpPr>
        <p:spPr>
          <a:xfrm>
            <a:off x="9718740" y="1749778"/>
            <a:ext cx="723838" cy="849452"/>
          </a:xfrm>
          <a:prstGeom prst="rect">
            <a:avLst/>
          </a:prstGeom>
          <a:blipFill>
            <a:blip r:embed="rId6" cstate="print"/>
            <a:stretch>
              <a:fillRect/>
            </a:stretch>
          </a:blipFill>
        </p:spPr>
        <p:txBody>
          <a:bodyPr wrap="square" lIns="0" tIns="0" rIns="0" bIns="0" rtlCol="0"/>
          <a:lstStyle/>
          <a:p>
            <a:endParaRPr/>
          </a:p>
        </p:txBody>
      </p:sp>
      <p:sp>
        <p:nvSpPr>
          <p:cNvPr id="37" name="object 37"/>
          <p:cNvSpPr/>
          <p:nvPr/>
        </p:nvSpPr>
        <p:spPr>
          <a:xfrm>
            <a:off x="9718741" y="1749777"/>
            <a:ext cx="723900" cy="849630"/>
          </a:xfrm>
          <a:custGeom>
            <a:avLst/>
            <a:gdLst/>
            <a:ahLst/>
            <a:cxnLst/>
            <a:rect l="l" t="t" r="r" b="b"/>
            <a:pathLst>
              <a:path w="723900" h="849630">
                <a:moveTo>
                  <a:pt x="241279" y="634401"/>
                </a:moveTo>
                <a:lnTo>
                  <a:pt x="361919" y="849452"/>
                </a:lnTo>
                <a:lnTo>
                  <a:pt x="482559" y="634401"/>
                </a:lnTo>
                <a:lnTo>
                  <a:pt x="723838" y="634401"/>
                </a:lnTo>
                <a:lnTo>
                  <a:pt x="603199" y="419350"/>
                </a:lnTo>
                <a:lnTo>
                  <a:pt x="723838" y="215051"/>
                </a:lnTo>
                <a:lnTo>
                  <a:pt x="482559" y="215051"/>
                </a:lnTo>
                <a:lnTo>
                  <a:pt x="361919" y="0"/>
                </a:lnTo>
                <a:lnTo>
                  <a:pt x="241279" y="215051"/>
                </a:lnTo>
                <a:lnTo>
                  <a:pt x="0" y="215051"/>
                </a:lnTo>
                <a:lnTo>
                  <a:pt x="120639" y="419350"/>
                </a:lnTo>
                <a:lnTo>
                  <a:pt x="0" y="634401"/>
                </a:lnTo>
                <a:lnTo>
                  <a:pt x="241279" y="634401"/>
                </a:lnTo>
                <a:close/>
              </a:path>
            </a:pathLst>
          </a:custGeom>
          <a:ln w="3299">
            <a:solidFill>
              <a:srgbClr val="000000"/>
            </a:solidFill>
          </a:ln>
        </p:spPr>
        <p:txBody>
          <a:bodyPr wrap="square" lIns="0" tIns="0" rIns="0" bIns="0" rtlCol="0"/>
          <a:lstStyle/>
          <a:p>
            <a:endParaRPr/>
          </a:p>
        </p:txBody>
      </p:sp>
      <p:sp>
        <p:nvSpPr>
          <p:cNvPr id="38" name="object 38"/>
          <p:cNvSpPr txBox="1"/>
          <p:nvPr/>
        </p:nvSpPr>
        <p:spPr>
          <a:xfrm>
            <a:off x="9819752" y="1985845"/>
            <a:ext cx="520700" cy="363855"/>
          </a:xfrm>
          <a:prstGeom prst="rect">
            <a:avLst/>
          </a:prstGeom>
        </p:spPr>
        <p:txBody>
          <a:bodyPr vert="horz" wrap="square" lIns="0" tIns="0" rIns="0" bIns="0" rtlCol="0">
            <a:spAutoFit/>
          </a:bodyPr>
          <a:lstStyle/>
          <a:p>
            <a:pPr algn="ctr">
              <a:lnSpc>
                <a:spcPct val="100000"/>
              </a:lnSpc>
            </a:pPr>
            <a:r>
              <a:rPr sz="1100" spc="-130" dirty="0">
                <a:latin typeface="宋体"/>
                <a:cs typeface="宋体"/>
              </a:rPr>
              <a:t>事故</a:t>
            </a:r>
            <a:endParaRPr sz="1100">
              <a:latin typeface="宋体"/>
              <a:cs typeface="宋体"/>
            </a:endParaRPr>
          </a:p>
          <a:p>
            <a:pPr algn="ctr">
              <a:spcBef>
                <a:spcPts val="180"/>
              </a:spcBef>
            </a:pPr>
            <a:r>
              <a:rPr sz="1100" spc="-130" dirty="0">
                <a:latin typeface="宋体"/>
                <a:cs typeface="宋体"/>
              </a:rPr>
              <a:t>（事件）</a:t>
            </a:r>
            <a:endParaRPr sz="1100">
              <a:latin typeface="宋体"/>
              <a:cs typeface="宋体"/>
            </a:endParaRPr>
          </a:p>
        </p:txBody>
      </p:sp>
      <p:sp>
        <p:nvSpPr>
          <p:cNvPr id="39" name="object 39"/>
          <p:cNvSpPr/>
          <p:nvPr/>
        </p:nvSpPr>
        <p:spPr>
          <a:xfrm>
            <a:off x="8138298" y="2125544"/>
            <a:ext cx="114300" cy="140970"/>
          </a:xfrm>
          <a:custGeom>
            <a:avLst/>
            <a:gdLst/>
            <a:ahLst/>
            <a:cxnLst/>
            <a:rect l="l" t="t" r="r" b="b"/>
            <a:pathLst>
              <a:path w="114300" h="140969">
                <a:moveTo>
                  <a:pt x="0" y="0"/>
                </a:moveTo>
                <a:lnTo>
                  <a:pt x="10439" y="33447"/>
                </a:lnTo>
                <a:lnTo>
                  <a:pt x="13919" y="68332"/>
                </a:lnTo>
                <a:lnTo>
                  <a:pt x="10439" y="103244"/>
                </a:lnTo>
                <a:lnTo>
                  <a:pt x="0" y="136772"/>
                </a:lnTo>
                <a:lnTo>
                  <a:pt x="2845" y="140356"/>
                </a:lnTo>
                <a:lnTo>
                  <a:pt x="114205" y="65088"/>
                </a:lnTo>
                <a:lnTo>
                  <a:pt x="2845" y="573"/>
                </a:lnTo>
                <a:lnTo>
                  <a:pt x="0" y="0"/>
                </a:lnTo>
                <a:close/>
              </a:path>
            </a:pathLst>
          </a:custGeom>
          <a:solidFill>
            <a:srgbClr val="FFFFFF"/>
          </a:solidFill>
        </p:spPr>
        <p:txBody>
          <a:bodyPr wrap="square" lIns="0" tIns="0" rIns="0" bIns="0" rtlCol="0"/>
          <a:lstStyle/>
          <a:p>
            <a:endParaRPr/>
          </a:p>
        </p:txBody>
      </p:sp>
      <p:sp>
        <p:nvSpPr>
          <p:cNvPr id="40" name="object 40"/>
          <p:cNvSpPr/>
          <p:nvPr/>
        </p:nvSpPr>
        <p:spPr>
          <a:xfrm>
            <a:off x="7807065" y="2169128"/>
            <a:ext cx="343535" cy="0"/>
          </a:xfrm>
          <a:custGeom>
            <a:avLst/>
            <a:gdLst/>
            <a:ahLst/>
            <a:cxnLst/>
            <a:rect l="l" t="t" r="r" b="b"/>
            <a:pathLst>
              <a:path w="343534">
                <a:moveTo>
                  <a:pt x="0" y="0"/>
                </a:moveTo>
                <a:lnTo>
                  <a:pt x="343359" y="0"/>
                </a:lnTo>
              </a:path>
            </a:pathLst>
          </a:custGeom>
          <a:ln w="32257">
            <a:solidFill>
              <a:srgbClr val="000000"/>
            </a:solidFill>
          </a:ln>
        </p:spPr>
        <p:txBody>
          <a:bodyPr wrap="square" lIns="0" tIns="0" rIns="0" bIns="0" rtlCol="0"/>
          <a:lstStyle/>
          <a:p>
            <a:endParaRPr/>
          </a:p>
        </p:txBody>
      </p:sp>
      <p:sp>
        <p:nvSpPr>
          <p:cNvPr id="41" name="object 41"/>
          <p:cNvSpPr/>
          <p:nvPr/>
        </p:nvSpPr>
        <p:spPr>
          <a:xfrm>
            <a:off x="8120481" y="2104613"/>
            <a:ext cx="113664" cy="140335"/>
          </a:xfrm>
          <a:custGeom>
            <a:avLst/>
            <a:gdLst/>
            <a:ahLst/>
            <a:cxnLst/>
            <a:rect l="l" t="t" r="r" b="b"/>
            <a:pathLst>
              <a:path w="113665" h="140335">
                <a:moveTo>
                  <a:pt x="2103" y="0"/>
                </a:moveTo>
                <a:lnTo>
                  <a:pt x="0" y="286"/>
                </a:lnTo>
                <a:lnTo>
                  <a:pt x="10439" y="33733"/>
                </a:lnTo>
                <a:lnTo>
                  <a:pt x="13919" y="68619"/>
                </a:lnTo>
                <a:lnTo>
                  <a:pt x="10439" y="103531"/>
                </a:lnTo>
                <a:lnTo>
                  <a:pt x="0" y="137059"/>
                </a:lnTo>
                <a:lnTo>
                  <a:pt x="2103" y="139783"/>
                </a:lnTo>
                <a:lnTo>
                  <a:pt x="113463" y="64515"/>
                </a:lnTo>
                <a:lnTo>
                  <a:pt x="2103" y="0"/>
                </a:lnTo>
                <a:close/>
              </a:path>
            </a:pathLst>
          </a:custGeom>
          <a:solidFill>
            <a:srgbClr val="000000"/>
          </a:solidFill>
        </p:spPr>
        <p:txBody>
          <a:bodyPr wrap="square" lIns="0" tIns="0" rIns="0" bIns="0" rtlCol="0"/>
          <a:lstStyle/>
          <a:p>
            <a:endParaRPr/>
          </a:p>
        </p:txBody>
      </p:sp>
      <p:sp>
        <p:nvSpPr>
          <p:cNvPr id="42" name="object 42"/>
          <p:cNvSpPr/>
          <p:nvPr/>
        </p:nvSpPr>
        <p:spPr>
          <a:xfrm>
            <a:off x="9486742" y="2190633"/>
            <a:ext cx="278765" cy="0"/>
          </a:xfrm>
          <a:custGeom>
            <a:avLst/>
            <a:gdLst/>
            <a:ahLst/>
            <a:cxnLst/>
            <a:rect l="l" t="t" r="r" b="b"/>
            <a:pathLst>
              <a:path w="278765">
                <a:moveTo>
                  <a:pt x="0" y="0"/>
                </a:moveTo>
                <a:lnTo>
                  <a:pt x="278399" y="0"/>
                </a:lnTo>
              </a:path>
            </a:pathLst>
          </a:custGeom>
          <a:ln w="32257">
            <a:solidFill>
              <a:srgbClr val="FFFFFF"/>
            </a:solidFill>
          </a:ln>
        </p:spPr>
        <p:txBody>
          <a:bodyPr wrap="square" lIns="0" tIns="0" rIns="0" bIns="0" rtlCol="0"/>
          <a:lstStyle/>
          <a:p>
            <a:endParaRPr/>
          </a:p>
        </p:txBody>
      </p:sp>
      <p:sp>
        <p:nvSpPr>
          <p:cNvPr id="43" name="object 43"/>
          <p:cNvSpPr/>
          <p:nvPr/>
        </p:nvSpPr>
        <p:spPr>
          <a:xfrm>
            <a:off x="9736684" y="2125544"/>
            <a:ext cx="121285" cy="140970"/>
          </a:xfrm>
          <a:custGeom>
            <a:avLst/>
            <a:gdLst/>
            <a:ahLst/>
            <a:cxnLst/>
            <a:rect l="l" t="t" r="r" b="b"/>
            <a:pathLst>
              <a:path w="121284" h="140969">
                <a:moveTo>
                  <a:pt x="0" y="0"/>
                </a:moveTo>
                <a:lnTo>
                  <a:pt x="10439" y="33447"/>
                </a:lnTo>
                <a:lnTo>
                  <a:pt x="13919" y="68332"/>
                </a:lnTo>
                <a:lnTo>
                  <a:pt x="10439" y="103244"/>
                </a:lnTo>
                <a:lnTo>
                  <a:pt x="0" y="136772"/>
                </a:lnTo>
                <a:lnTo>
                  <a:pt x="618" y="140356"/>
                </a:lnTo>
                <a:lnTo>
                  <a:pt x="121258" y="65088"/>
                </a:lnTo>
                <a:lnTo>
                  <a:pt x="618" y="573"/>
                </a:lnTo>
                <a:lnTo>
                  <a:pt x="0" y="0"/>
                </a:lnTo>
                <a:close/>
              </a:path>
            </a:pathLst>
          </a:custGeom>
          <a:solidFill>
            <a:srgbClr val="FFFFFF"/>
          </a:solidFill>
        </p:spPr>
        <p:txBody>
          <a:bodyPr wrap="square" lIns="0" tIns="0" rIns="0" bIns="0" rtlCol="0"/>
          <a:lstStyle/>
          <a:p>
            <a:endParaRPr/>
          </a:p>
        </p:txBody>
      </p:sp>
      <p:sp>
        <p:nvSpPr>
          <p:cNvPr id="44" name="object 44"/>
          <p:cNvSpPr/>
          <p:nvPr/>
        </p:nvSpPr>
        <p:spPr>
          <a:xfrm>
            <a:off x="9468183" y="2169128"/>
            <a:ext cx="278765" cy="0"/>
          </a:xfrm>
          <a:custGeom>
            <a:avLst/>
            <a:gdLst/>
            <a:ahLst/>
            <a:cxnLst/>
            <a:rect l="l" t="t" r="r" b="b"/>
            <a:pathLst>
              <a:path w="278765">
                <a:moveTo>
                  <a:pt x="0" y="0"/>
                </a:moveTo>
                <a:lnTo>
                  <a:pt x="278399" y="0"/>
                </a:lnTo>
              </a:path>
            </a:pathLst>
          </a:custGeom>
          <a:ln w="32257">
            <a:solidFill>
              <a:srgbClr val="000000"/>
            </a:solidFill>
          </a:ln>
        </p:spPr>
        <p:txBody>
          <a:bodyPr wrap="square" lIns="0" tIns="0" rIns="0" bIns="0" rtlCol="0"/>
          <a:lstStyle/>
          <a:p>
            <a:endParaRPr/>
          </a:p>
        </p:txBody>
      </p:sp>
      <p:sp>
        <p:nvSpPr>
          <p:cNvPr id="45" name="object 45"/>
          <p:cNvSpPr/>
          <p:nvPr/>
        </p:nvSpPr>
        <p:spPr>
          <a:xfrm>
            <a:off x="9718741" y="2104613"/>
            <a:ext cx="120650" cy="140335"/>
          </a:xfrm>
          <a:custGeom>
            <a:avLst/>
            <a:gdLst/>
            <a:ahLst/>
            <a:cxnLst/>
            <a:rect l="l" t="t" r="r" b="b"/>
            <a:pathLst>
              <a:path w="120650" h="140335">
                <a:moveTo>
                  <a:pt x="0" y="0"/>
                </a:moveTo>
                <a:lnTo>
                  <a:pt x="123" y="286"/>
                </a:lnTo>
                <a:lnTo>
                  <a:pt x="10563" y="33733"/>
                </a:lnTo>
                <a:lnTo>
                  <a:pt x="14043" y="68619"/>
                </a:lnTo>
                <a:lnTo>
                  <a:pt x="10563" y="103531"/>
                </a:lnTo>
                <a:lnTo>
                  <a:pt x="123" y="137059"/>
                </a:lnTo>
                <a:lnTo>
                  <a:pt x="0" y="139783"/>
                </a:lnTo>
                <a:lnTo>
                  <a:pt x="120639" y="64515"/>
                </a:lnTo>
                <a:lnTo>
                  <a:pt x="0" y="0"/>
                </a:lnTo>
                <a:close/>
              </a:path>
            </a:pathLst>
          </a:custGeom>
          <a:solidFill>
            <a:srgbClr val="000000"/>
          </a:solidFill>
        </p:spPr>
        <p:txBody>
          <a:bodyPr wrap="square" lIns="0" tIns="0" rIns="0" bIns="0" rtlCol="0"/>
          <a:lstStyle/>
          <a:p>
            <a:endParaRPr/>
          </a:p>
        </p:txBody>
      </p:sp>
      <p:sp>
        <p:nvSpPr>
          <p:cNvPr id="46" name="object 46"/>
          <p:cNvSpPr/>
          <p:nvPr/>
        </p:nvSpPr>
        <p:spPr>
          <a:xfrm>
            <a:off x="4308511" y="4018541"/>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solidFill>
            <a:srgbClr val="FFFFFF"/>
          </a:solidFill>
        </p:spPr>
        <p:txBody>
          <a:bodyPr wrap="square" lIns="0" tIns="0" rIns="0" bIns="0" rtlCol="0"/>
          <a:lstStyle/>
          <a:p>
            <a:endParaRPr/>
          </a:p>
        </p:txBody>
      </p:sp>
      <p:sp>
        <p:nvSpPr>
          <p:cNvPr id="47" name="object 47"/>
          <p:cNvSpPr/>
          <p:nvPr/>
        </p:nvSpPr>
        <p:spPr>
          <a:xfrm>
            <a:off x="4308511" y="4018541"/>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48" name="object 48"/>
          <p:cNvSpPr/>
          <p:nvPr/>
        </p:nvSpPr>
        <p:spPr>
          <a:xfrm>
            <a:off x="5886107" y="4018541"/>
            <a:ext cx="0" cy="408940"/>
          </a:xfrm>
          <a:custGeom>
            <a:avLst/>
            <a:gdLst/>
            <a:ahLst/>
            <a:cxnLst/>
            <a:rect l="l" t="t" r="r" b="b"/>
            <a:pathLst>
              <a:path h="408939">
                <a:moveTo>
                  <a:pt x="0" y="408597"/>
                </a:moveTo>
                <a:lnTo>
                  <a:pt x="0" y="408597"/>
                </a:lnTo>
                <a:lnTo>
                  <a:pt x="0" y="0"/>
                </a:lnTo>
              </a:path>
            </a:pathLst>
          </a:custGeom>
          <a:ln w="3175">
            <a:solidFill>
              <a:srgbClr val="FFFFFF"/>
            </a:solidFill>
          </a:ln>
        </p:spPr>
        <p:txBody>
          <a:bodyPr wrap="square" lIns="0" tIns="0" rIns="0" bIns="0" rtlCol="0"/>
          <a:lstStyle/>
          <a:p>
            <a:endParaRPr/>
          </a:p>
        </p:txBody>
      </p:sp>
      <p:sp>
        <p:nvSpPr>
          <p:cNvPr id="49" name="object 49"/>
          <p:cNvSpPr/>
          <p:nvPr/>
        </p:nvSpPr>
        <p:spPr>
          <a:xfrm>
            <a:off x="4289950" y="3997036"/>
            <a:ext cx="1577597" cy="408597"/>
          </a:xfrm>
          <a:prstGeom prst="rect">
            <a:avLst/>
          </a:prstGeom>
          <a:blipFill>
            <a:blip r:embed="rId4" cstate="print"/>
            <a:stretch>
              <a:fillRect/>
            </a:stretch>
          </a:blipFill>
        </p:spPr>
        <p:txBody>
          <a:bodyPr wrap="square" lIns="0" tIns="0" rIns="0" bIns="0" rtlCol="0"/>
          <a:lstStyle/>
          <a:p>
            <a:endParaRPr/>
          </a:p>
        </p:txBody>
      </p:sp>
      <p:sp>
        <p:nvSpPr>
          <p:cNvPr id="50" name="object 50"/>
          <p:cNvSpPr/>
          <p:nvPr/>
        </p:nvSpPr>
        <p:spPr>
          <a:xfrm>
            <a:off x="4289951" y="3997035"/>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51" name="object 51"/>
          <p:cNvSpPr txBox="1"/>
          <p:nvPr/>
        </p:nvSpPr>
        <p:spPr>
          <a:xfrm>
            <a:off x="4326744" y="4113218"/>
            <a:ext cx="1510665" cy="172720"/>
          </a:xfrm>
          <a:prstGeom prst="rect">
            <a:avLst/>
          </a:prstGeom>
        </p:spPr>
        <p:txBody>
          <a:bodyPr vert="horz" wrap="square" lIns="0" tIns="0" rIns="0" bIns="0" rtlCol="0">
            <a:spAutoFit/>
          </a:bodyPr>
          <a:lstStyle/>
          <a:p>
            <a:pPr marL="12700"/>
            <a:r>
              <a:rPr sz="1100" spc="-130" dirty="0">
                <a:latin typeface="宋体"/>
                <a:cs typeface="宋体"/>
              </a:rPr>
              <a:t>宏观层面的安全信息力失控</a:t>
            </a:r>
            <a:endParaRPr sz="1100">
              <a:latin typeface="宋体"/>
              <a:cs typeface="宋体"/>
            </a:endParaRPr>
          </a:p>
        </p:txBody>
      </p:sp>
      <p:sp>
        <p:nvSpPr>
          <p:cNvPr id="52" name="object 52"/>
          <p:cNvSpPr/>
          <p:nvPr/>
        </p:nvSpPr>
        <p:spPr>
          <a:xfrm>
            <a:off x="5347868" y="3878758"/>
            <a:ext cx="0" cy="118745"/>
          </a:xfrm>
          <a:custGeom>
            <a:avLst/>
            <a:gdLst/>
            <a:ahLst/>
            <a:cxnLst/>
            <a:rect l="l" t="t" r="r" b="b"/>
            <a:pathLst>
              <a:path h="118745">
                <a:moveTo>
                  <a:pt x="0" y="0"/>
                </a:moveTo>
                <a:lnTo>
                  <a:pt x="0" y="118278"/>
                </a:lnTo>
              </a:path>
            </a:pathLst>
          </a:custGeom>
          <a:ln w="12373">
            <a:solidFill>
              <a:srgbClr val="404040"/>
            </a:solidFill>
          </a:ln>
        </p:spPr>
        <p:txBody>
          <a:bodyPr wrap="square" lIns="0" tIns="0" rIns="0" bIns="0" rtlCol="0"/>
          <a:lstStyle/>
          <a:p>
            <a:endParaRPr/>
          </a:p>
        </p:txBody>
      </p:sp>
      <p:sp>
        <p:nvSpPr>
          <p:cNvPr id="53" name="object 53"/>
          <p:cNvSpPr/>
          <p:nvPr/>
        </p:nvSpPr>
        <p:spPr>
          <a:xfrm>
            <a:off x="5301345" y="3803490"/>
            <a:ext cx="87630" cy="97155"/>
          </a:xfrm>
          <a:custGeom>
            <a:avLst/>
            <a:gdLst/>
            <a:ahLst/>
            <a:cxnLst/>
            <a:rect l="l" t="t" r="r" b="b"/>
            <a:pathLst>
              <a:path w="87629" h="97154">
                <a:moveTo>
                  <a:pt x="464" y="96062"/>
                </a:moveTo>
                <a:lnTo>
                  <a:pt x="0" y="96256"/>
                </a:lnTo>
                <a:lnTo>
                  <a:pt x="123" y="96773"/>
                </a:lnTo>
                <a:lnTo>
                  <a:pt x="464" y="96062"/>
                </a:lnTo>
                <a:close/>
              </a:path>
              <a:path w="87629" h="97154">
                <a:moveTo>
                  <a:pt x="82742" y="94424"/>
                </a:moveTo>
                <a:lnTo>
                  <a:pt x="83643" y="96773"/>
                </a:lnTo>
                <a:lnTo>
                  <a:pt x="87108" y="96256"/>
                </a:lnTo>
                <a:lnTo>
                  <a:pt x="82742" y="94424"/>
                </a:lnTo>
                <a:close/>
              </a:path>
              <a:path w="87629" h="97154">
                <a:moveTo>
                  <a:pt x="46523" y="0"/>
                </a:moveTo>
                <a:lnTo>
                  <a:pt x="464" y="96062"/>
                </a:lnTo>
                <a:lnTo>
                  <a:pt x="21353" y="87321"/>
                </a:lnTo>
                <a:lnTo>
                  <a:pt x="43600" y="84343"/>
                </a:lnTo>
                <a:lnTo>
                  <a:pt x="78875" y="84343"/>
                </a:lnTo>
                <a:lnTo>
                  <a:pt x="46523" y="0"/>
                </a:lnTo>
                <a:close/>
              </a:path>
              <a:path w="87629" h="97154">
                <a:moveTo>
                  <a:pt x="78875" y="84343"/>
                </a:moveTo>
                <a:lnTo>
                  <a:pt x="43600" y="84343"/>
                </a:lnTo>
                <a:lnTo>
                  <a:pt x="65824" y="87321"/>
                </a:lnTo>
                <a:lnTo>
                  <a:pt x="82742" y="94424"/>
                </a:lnTo>
                <a:lnTo>
                  <a:pt x="78875" y="84343"/>
                </a:lnTo>
                <a:close/>
              </a:path>
            </a:pathLst>
          </a:custGeom>
          <a:solidFill>
            <a:srgbClr val="404040"/>
          </a:solidFill>
        </p:spPr>
        <p:txBody>
          <a:bodyPr wrap="square" lIns="0" tIns="0" rIns="0" bIns="0" rtlCol="0"/>
          <a:lstStyle/>
          <a:p>
            <a:endParaRPr/>
          </a:p>
        </p:txBody>
      </p:sp>
      <p:sp>
        <p:nvSpPr>
          <p:cNvPr id="54" name="object 54"/>
          <p:cNvSpPr/>
          <p:nvPr/>
        </p:nvSpPr>
        <p:spPr>
          <a:xfrm>
            <a:off x="4781789" y="3803490"/>
            <a:ext cx="0" cy="118745"/>
          </a:xfrm>
          <a:custGeom>
            <a:avLst/>
            <a:gdLst/>
            <a:ahLst/>
            <a:cxnLst/>
            <a:rect l="l" t="t" r="r" b="b"/>
            <a:pathLst>
              <a:path h="118745">
                <a:moveTo>
                  <a:pt x="0" y="118278"/>
                </a:moveTo>
                <a:lnTo>
                  <a:pt x="0" y="0"/>
                </a:lnTo>
              </a:path>
            </a:pathLst>
          </a:custGeom>
          <a:ln w="12373">
            <a:solidFill>
              <a:srgbClr val="404040"/>
            </a:solidFill>
          </a:ln>
        </p:spPr>
        <p:txBody>
          <a:bodyPr wrap="square" lIns="0" tIns="0" rIns="0" bIns="0" rtlCol="0"/>
          <a:lstStyle/>
          <a:p>
            <a:endParaRPr/>
          </a:p>
        </p:txBody>
      </p:sp>
      <p:sp>
        <p:nvSpPr>
          <p:cNvPr id="55" name="object 55"/>
          <p:cNvSpPr/>
          <p:nvPr/>
        </p:nvSpPr>
        <p:spPr>
          <a:xfrm>
            <a:off x="4740216" y="3900263"/>
            <a:ext cx="88265" cy="97155"/>
          </a:xfrm>
          <a:custGeom>
            <a:avLst/>
            <a:gdLst/>
            <a:ahLst/>
            <a:cxnLst/>
            <a:rect l="l" t="t" r="r" b="b"/>
            <a:pathLst>
              <a:path w="88264" h="97154">
                <a:moveTo>
                  <a:pt x="5682" y="3203"/>
                </a:moveTo>
                <a:lnTo>
                  <a:pt x="41574" y="96773"/>
                </a:lnTo>
                <a:lnTo>
                  <a:pt x="81870" y="12731"/>
                </a:lnTo>
                <a:lnTo>
                  <a:pt x="43507" y="12731"/>
                </a:lnTo>
                <a:lnTo>
                  <a:pt x="21284" y="9752"/>
                </a:lnTo>
                <a:lnTo>
                  <a:pt x="5682" y="3203"/>
                </a:lnTo>
                <a:close/>
              </a:path>
              <a:path w="88264" h="97154">
                <a:moveTo>
                  <a:pt x="87974" y="0"/>
                </a:moveTo>
                <a:lnTo>
                  <a:pt x="87108" y="817"/>
                </a:lnTo>
                <a:lnTo>
                  <a:pt x="65754" y="9752"/>
                </a:lnTo>
                <a:lnTo>
                  <a:pt x="43507" y="12731"/>
                </a:lnTo>
                <a:lnTo>
                  <a:pt x="81870" y="12731"/>
                </a:lnTo>
                <a:lnTo>
                  <a:pt x="87974" y="0"/>
                </a:lnTo>
                <a:close/>
              </a:path>
              <a:path w="88264" h="97154">
                <a:moveTo>
                  <a:pt x="4454" y="0"/>
                </a:moveTo>
                <a:lnTo>
                  <a:pt x="0" y="817"/>
                </a:lnTo>
                <a:lnTo>
                  <a:pt x="5682" y="3203"/>
                </a:lnTo>
                <a:lnTo>
                  <a:pt x="4454" y="0"/>
                </a:lnTo>
                <a:close/>
              </a:path>
            </a:pathLst>
          </a:custGeom>
          <a:solidFill>
            <a:srgbClr val="404040"/>
          </a:solidFill>
        </p:spPr>
        <p:txBody>
          <a:bodyPr wrap="square" lIns="0" tIns="0" rIns="0" bIns="0" rtlCol="0"/>
          <a:lstStyle/>
          <a:p>
            <a:endParaRPr/>
          </a:p>
        </p:txBody>
      </p:sp>
      <p:sp>
        <p:nvSpPr>
          <p:cNvPr id="56" name="object 56"/>
          <p:cNvSpPr/>
          <p:nvPr/>
        </p:nvSpPr>
        <p:spPr>
          <a:xfrm>
            <a:off x="6164508" y="2685226"/>
            <a:ext cx="1716797" cy="1827936"/>
          </a:xfrm>
          <a:prstGeom prst="rect">
            <a:avLst/>
          </a:prstGeom>
          <a:blipFill>
            <a:blip r:embed="rId7" cstate="print"/>
            <a:stretch>
              <a:fillRect/>
            </a:stretch>
          </a:blipFill>
        </p:spPr>
        <p:txBody>
          <a:bodyPr wrap="square" lIns="0" tIns="0" rIns="0" bIns="0" rtlCol="0"/>
          <a:lstStyle/>
          <a:p>
            <a:endParaRPr/>
          </a:p>
        </p:txBody>
      </p:sp>
      <p:sp>
        <p:nvSpPr>
          <p:cNvPr id="57" name="object 57"/>
          <p:cNvSpPr/>
          <p:nvPr/>
        </p:nvSpPr>
        <p:spPr>
          <a:xfrm>
            <a:off x="6164508" y="2685226"/>
            <a:ext cx="1717039" cy="1828164"/>
          </a:xfrm>
          <a:custGeom>
            <a:avLst/>
            <a:gdLst/>
            <a:ahLst/>
            <a:cxnLst/>
            <a:rect l="l" t="t" r="r" b="b"/>
            <a:pathLst>
              <a:path w="1717039" h="1828164">
                <a:moveTo>
                  <a:pt x="0" y="1827936"/>
                </a:moveTo>
                <a:lnTo>
                  <a:pt x="1716797" y="1827936"/>
                </a:lnTo>
                <a:lnTo>
                  <a:pt x="1716797" y="0"/>
                </a:lnTo>
                <a:lnTo>
                  <a:pt x="0" y="0"/>
                </a:lnTo>
                <a:lnTo>
                  <a:pt x="0" y="1827936"/>
                </a:lnTo>
                <a:close/>
              </a:path>
            </a:pathLst>
          </a:custGeom>
          <a:ln w="3323">
            <a:solidFill>
              <a:srgbClr val="000000"/>
            </a:solidFill>
            <a:prstDash val="dash"/>
          </a:ln>
        </p:spPr>
        <p:txBody>
          <a:bodyPr wrap="square" lIns="0" tIns="0" rIns="0" bIns="0" rtlCol="0"/>
          <a:lstStyle/>
          <a:p>
            <a:endParaRPr/>
          </a:p>
        </p:txBody>
      </p:sp>
      <p:sp>
        <p:nvSpPr>
          <p:cNvPr id="58" name="object 58"/>
          <p:cNvSpPr/>
          <p:nvPr/>
        </p:nvSpPr>
        <p:spPr>
          <a:xfrm>
            <a:off x="6248028" y="2803500"/>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solidFill>
            <a:srgbClr val="FFFFFF"/>
          </a:solidFill>
        </p:spPr>
        <p:txBody>
          <a:bodyPr wrap="square" lIns="0" tIns="0" rIns="0" bIns="0" rtlCol="0"/>
          <a:lstStyle/>
          <a:p>
            <a:endParaRPr/>
          </a:p>
        </p:txBody>
      </p:sp>
      <p:sp>
        <p:nvSpPr>
          <p:cNvPr id="59" name="object 59"/>
          <p:cNvSpPr/>
          <p:nvPr/>
        </p:nvSpPr>
        <p:spPr>
          <a:xfrm>
            <a:off x="6248028" y="2803529"/>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60" name="object 60"/>
          <p:cNvSpPr/>
          <p:nvPr/>
        </p:nvSpPr>
        <p:spPr>
          <a:xfrm>
            <a:off x="7825624" y="2803529"/>
            <a:ext cx="0" cy="408940"/>
          </a:xfrm>
          <a:custGeom>
            <a:avLst/>
            <a:gdLst/>
            <a:ahLst/>
            <a:cxnLst/>
            <a:rect l="l" t="t" r="r" b="b"/>
            <a:pathLst>
              <a:path h="408939">
                <a:moveTo>
                  <a:pt x="0" y="408568"/>
                </a:moveTo>
                <a:lnTo>
                  <a:pt x="0" y="408568"/>
                </a:lnTo>
                <a:lnTo>
                  <a:pt x="0" y="0"/>
                </a:lnTo>
              </a:path>
            </a:pathLst>
          </a:custGeom>
          <a:ln w="3175">
            <a:solidFill>
              <a:srgbClr val="FFFFFF"/>
            </a:solidFill>
          </a:ln>
        </p:spPr>
        <p:txBody>
          <a:bodyPr wrap="square" lIns="0" tIns="0" rIns="0" bIns="0" rtlCol="0"/>
          <a:lstStyle/>
          <a:p>
            <a:endParaRPr/>
          </a:p>
        </p:txBody>
      </p:sp>
      <p:sp>
        <p:nvSpPr>
          <p:cNvPr id="61" name="object 61"/>
          <p:cNvSpPr/>
          <p:nvPr/>
        </p:nvSpPr>
        <p:spPr>
          <a:xfrm>
            <a:off x="6229467" y="2781996"/>
            <a:ext cx="1577597" cy="408597"/>
          </a:xfrm>
          <a:prstGeom prst="rect">
            <a:avLst/>
          </a:prstGeom>
          <a:blipFill>
            <a:blip r:embed="rId4" cstate="print"/>
            <a:stretch>
              <a:fillRect/>
            </a:stretch>
          </a:blipFill>
        </p:spPr>
        <p:txBody>
          <a:bodyPr wrap="square" lIns="0" tIns="0" rIns="0" bIns="0" rtlCol="0"/>
          <a:lstStyle/>
          <a:p>
            <a:endParaRPr/>
          </a:p>
        </p:txBody>
      </p:sp>
      <p:sp>
        <p:nvSpPr>
          <p:cNvPr id="62" name="object 62"/>
          <p:cNvSpPr/>
          <p:nvPr/>
        </p:nvSpPr>
        <p:spPr>
          <a:xfrm>
            <a:off x="6229468" y="2781995"/>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63" name="object 63"/>
          <p:cNvSpPr txBox="1"/>
          <p:nvPr/>
        </p:nvSpPr>
        <p:spPr>
          <a:xfrm>
            <a:off x="6264652" y="2894077"/>
            <a:ext cx="1510665" cy="172720"/>
          </a:xfrm>
          <a:prstGeom prst="rect">
            <a:avLst/>
          </a:prstGeom>
        </p:spPr>
        <p:txBody>
          <a:bodyPr vert="horz" wrap="square" lIns="0" tIns="0" rIns="0" bIns="0" rtlCol="0">
            <a:spAutoFit/>
          </a:bodyPr>
          <a:lstStyle/>
          <a:p>
            <a:pPr marL="12700"/>
            <a:r>
              <a:rPr sz="1100" spc="-130" dirty="0">
                <a:latin typeface="宋体"/>
                <a:cs typeface="宋体"/>
              </a:rPr>
              <a:t>微观层面的安全信息流偏差</a:t>
            </a:r>
            <a:endParaRPr sz="1100">
              <a:latin typeface="宋体"/>
              <a:cs typeface="宋体"/>
            </a:endParaRPr>
          </a:p>
        </p:txBody>
      </p:sp>
      <p:sp>
        <p:nvSpPr>
          <p:cNvPr id="64" name="object 64"/>
          <p:cNvSpPr/>
          <p:nvPr/>
        </p:nvSpPr>
        <p:spPr>
          <a:xfrm>
            <a:off x="6248028" y="3416398"/>
            <a:ext cx="1577975" cy="398145"/>
          </a:xfrm>
          <a:custGeom>
            <a:avLst/>
            <a:gdLst/>
            <a:ahLst/>
            <a:cxnLst/>
            <a:rect l="l" t="t" r="r" b="b"/>
            <a:pathLst>
              <a:path w="1577975" h="398145">
                <a:moveTo>
                  <a:pt x="0" y="397844"/>
                </a:moveTo>
                <a:lnTo>
                  <a:pt x="1577597" y="397844"/>
                </a:lnTo>
                <a:lnTo>
                  <a:pt x="1577597" y="0"/>
                </a:lnTo>
                <a:lnTo>
                  <a:pt x="0" y="0"/>
                </a:lnTo>
                <a:lnTo>
                  <a:pt x="0" y="397844"/>
                </a:lnTo>
                <a:close/>
              </a:path>
            </a:pathLst>
          </a:custGeom>
          <a:solidFill>
            <a:srgbClr val="FFFFFF"/>
          </a:solidFill>
        </p:spPr>
        <p:txBody>
          <a:bodyPr wrap="square" lIns="0" tIns="0" rIns="0" bIns="0" rtlCol="0"/>
          <a:lstStyle/>
          <a:p>
            <a:endParaRPr/>
          </a:p>
        </p:txBody>
      </p:sp>
      <p:sp>
        <p:nvSpPr>
          <p:cNvPr id="65" name="object 65"/>
          <p:cNvSpPr/>
          <p:nvPr/>
        </p:nvSpPr>
        <p:spPr>
          <a:xfrm>
            <a:off x="6248028" y="3416397"/>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66" name="object 66"/>
          <p:cNvSpPr/>
          <p:nvPr/>
        </p:nvSpPr>
        <p:spPr>
          <a:xfrm>
            <a:off x="7825624" y="3416398"/>
            <a:ext cx="0" cy="398145"/>
          </a:xfrm>
          <a:custGeom>
            <a:avLst/>
            <a:gdLst/>
            <a:ahLst/>
            <a:cxnLst/>
            <a:rect l="l" t="t" r="r" b="b"/>
            <a:pathLst>
              <a:path h="398145">
                <a:moveTo>
                  <a:pt x="0" y="397844"/>
                </a:moveTo>
                <a:lnTo>
                  <a:pt x="0" y="397844"/>
                </a:lnTo>
                <a:lnTo>
                  <a:pt x="0" y="0"/>
                </a:lnTo>
              </a:path>
            </a:pathLst>
          </a:custGeom>
          <a:ln w="3175">
            <a:solidFill>
              <a:srgbClr val="FFFFFF"/>
            </a:solidFill>
          </a:ln>
        </p:spPr>
        <p:txBody>
          <a:bodyPr wrap="square" lIns="0" tIns="0" rIns="0" bIns="0" rtlCol="0"/>
          <a:lstStyle/>
          <a:p>
            <a:endParaRPr/>
          </a:p>
        </p:txBody>
      </p:sp>
      <p:sp>
        <p:nvSpPr>
          <p:cNvPr id="67" name="object 67"/>
          <p:cNvSpPr/>
          <p:nvPr/>
        </p:nvSpPr>
        <p:spPr>
          <a:xfrm>
            <a:off x="6229467" y="3394893"/>
            <a:ext cx="1577597" cy="408597"/>
          </a:xfrm>
          <a:prstGeom prst="rect">
            <a:avLst/>
          </a:prstGeom>
          <a:blipFill>
            <a:blip r:embed="rId4" cstate="print"/>
            <a:stretch>
              <a:fillRect/>
            </a:stretch>
          </a:blipFill>
        </p:spPr>
        <p:txBody>
          <a:bodyPr wrap="square" lIns="0" tIns="0" rIns="0" bIns="0" rtlCol="0"/>
          <a:lstStyle/>
          <a:p>
            <a:endParaRPr/>
          </a:p>
        </p:txBody>
      </p:sp>
      <p:sp>
        <p:nvSpPr>
          <p:cNvPr id="68" name="object 68"/>
          <p:cNvSpPr/>
          <p:nvPr/>
        </p:nvSpPr>
        <p:spPr>
          <a:xfrm>
            <a:off x="6229468" y="3394892"/>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69" name="object 69"/>
          <p:cNvSpPr txBox="1"/>
          <p:nvPr/>
        </p:nvSpPr>
        <p:spPr>
          <a:xfrm>
            <a:off x="6264652" y="3503633"/>
            <a:ext cx="1510665" cy="172720"/>
          </a:xfrm>
          <a:prstGeom prst="rect">
            <a:avLst/>
          </a:prstGeom>
        </p:spPr>
        <p:txBody>
          <a:bodyPr vert="horz" wrap="square" lIns="0" tIns="0" rIns="0" bIns="0" rtlCol="0">
            <a:spAutoFit/>
          </a:bodyPr>
          <a:lstStyle/>
          <a:p>
            <a:pPr marL="12700"/>
            <a:r>
              <a:rPr sz="1100" spc="-130" dirty="0">
                <a:latin typeface="宋体"/>
                <a:cs typeface="宋体"/>
              </a:rPr>
              <a:t>中观层面的安全信息流偏差</a:t>
            </a:r>
            <a:endParaRPr sz="1100">
              <a:latin typeface="宋体"/>
              <a:cs typeface="宋体"/>
            </a:endParaRPr>
          </a:p>
        </p:txBody>
      </p:sp>
      <p:sp>
        <p:nvSpPr>
          <p:cNvPr id="70" name="object 70"/>
          <p:cNvSpPr/>
          <p:nvPr/>
        </p:nvSpPr>
        <p:spPr>
          <a:xfrm>
            <a:off x="6721306" y="3190594"/>
            <a:ext cx="0" cy="129539"/>
          </a:xfrm>
          <a:custGeom>
            <a:avLst/>
            <a:gdLst/>
            <a:ahLst/>
            <a:cxnLst/>
            <a:rect l="l" t="t" r="r" b="b"/>
            <a:pathLst>
              <a:path h="129539">
                <a:moveTo>
                  <a:pt x="0" y="129030"/>
                </a:moveTo>
                <a:lnTo>
                  <a:pt x="0" y="0"/>
                </a:lnTo>
              </a:path>
            </a:pathLst>
          </a:custGeom>
          <a:ln w="12373">
            <a:solidFill>
              <a:srgbClr val="404040"/>
            </a:solidFill>
          </a:ln>
        </p:spPr>
        <p:txBody>
          <a:bodyPr wrap="square" lIns="0" tIns="0" rIns="0" bIns="0" rtlCol="0"/>
          <a:lstStyle/>
          <a:p>
            <a:endParaRPr/>
          </a:p>
        </p:txBody>
      </p:sp>
      <p:sp>
        <p:nvSpPr>
          <p:cNvPr id="71" name="object 71"/>
          <p:cNvSpPr/>
          <p:nvPr/>
        </p:nvSpPr>
        <p:spPr>
          <a:xfrm>
            <a:off x="6674907" y="3287366"/>
            <a:ext cx="93345" cy="107950"/>
          </a:xfrm>
          <a:custGeom>
            <a:avLst/>
            <a:gdLst/>
            <a:ahLst/>
            <a:cxnLst/>
            <a:rect l="l" t="t" r="r" b="b"/>
            <a:pathLst>
              <a:path w="93345" h="107950">
                <a:moveTo>
                  <a:pt x="0" y="0"/>
                </a:moveTo>
                <a:lnTo>
                  <a:pt x="46399" y="107525"/>
                </a:lnTo>
                <a:lnTo>
                  <a:pt x="85883" y="16028"/>
                </a:lnTo>
                <a:lnTo>
                  <a:pt x="46693" y="16028"/>
                </a:lnTo>
                <a:lnTo>
                  <a:pt x="24446" y="13050"/>
                </a:lnTo>
                <a:lnTo>
                  <a:pt x="3093" y="4114"/>
                </a:lnTo>
                <a:lnTo>
                  <a:pt x="0" y="0"/>
                </a:lnTo>
                <a:close/>
              </a:path>
              <a:path w="93345" h="107950">
                <a:moveTo>
                  <a:pt x="92799" y="0"/>
                </a:moveTo>
                <a:lnTo>
                  <a:pt x="90201" y="4114"/>
                </a:lnTo>
                <a:lnTo>
                  <a:pt x="68917" y="13050"/>
                </a:lnTo>
                <a:lnTo>
                  <a:pt x="46693" y="16028"/>
                </a:lnTo>
                <a:lnTo>
                  <a:pt x="85883" y="16028"/>
                </a:lnTo>
                <a:lnTo>
                  <a:pt x="92799" y="0"/>
                </a:lnTo>
                <a:close/>
              </a:path>
            </a:pathLst>
          </a:custGeom>
          <a:solidFill>
            <a:srgbClr val="404040"/>
          </a:solidFill>
        </p:spPr>
        <p:txBody>
          <a:bodyPr wrap="square" lIns="0" tIns="0" rIns="0" bIns="0" rtlCol="0"/>
          <a:lstStyle/>
          <a:p>
            <a:endParaRPr/>
          </a:p>
        </p:txBody>
      </p:sp>
      <p:sp>
        <p:nvSpPr>
          <p:cNvPr id="72" name="object 72"/>
          <p:cNvSpPr/>
          <p:nvPr/>
        </p:nvSpPr>
        <p:spPr>
          <a:xfrm>
            <a:off x="7287385" y="3265862"/>
            <a:ext cx="0" cy="129539"/>
          </a:xfrm>
          <a:custGeom>
            <a:avLst/>
            <a:gdLst/>
            <a:ahLst/>
            <a:cxnLst/>
            <a:rect l="l" t="t" r="r" b="b"/>
            <a:pathLst>
              <a:path h="129539">
                <a:moveTo>
                  <a:pt x="0" y="0"/>
                </a:moveTo>
                <a:lnTo>
                  <a:pt x="0" y="129030"/>
                </a:lnTo>
              </a:path>
            </a:pathLst>
          </a:custGeom>
          <a:ln w="12373">
            <a:solidFill>
              <a:srgbClr val="404040"/>
            </a:solidFill>
          </a:ln>
        </p:spPr>
        <p:txBody>
          <a:bodyPr wrap="square" lIns="0" tIns="0" rIns="0" bIns="0" rtlCol="0"/>
          <a:lstStyle/>
          <a:p>
            <a:endParaRPr/>
          </a:p>
        </p:txBody>
      </p:sp>
      <p:sp>
        <p:nvSpPr>
          <p:cNvPr id="73" name="object 73"/>
          <p:cNvSpPr/>
          <p:nvPr/>
        </p:nvSpPr>
        <p:spPr>
          <a:xfrm>
            <a:off x="7239253" y="3190594"/>
            <a:ext cx="87630" cy="99695"/>
          </a:xfrm>
          <a:custGeom>
            <a:avLst/>
            <a:gdLst/>
            <a:ahLst/>
            <a:cxnLst/>
            <a:rect l="l" t="t" r="r" b="b"/>
            <a:pathLst>
              <a:path w="87629" h="99695">
                <a:moveTo>
                  <a:pt x="48132" y="0"/>
                </a:moveTo>
                <a:lnTo>
                  <a:pt x="1732" y="96773"/>
                </a:lnTo>
                <a:lnTo>
                  <a:pt x="0" y="99554"/>
                </a:lnTo>
                <a:lnTo>
                  <a:pt x="21284" y="90619"/>
                </a:lnTo>
                <a:lnTo>
                  <a:pt x="43507" y="87640"/>
                </a:lnTo>
                <a:lnTo>
                  <a:pt x="81749" y="87640"/>
                </a:lnTo>
                <a:lnTo>
                  <a:pt x="48132" y="0"/>
                </a:lnTo>
                <a:close/>
              </a:path>
              <a:path w="87629" h="99695">
                <a:moveTo>
                  <a:pt x="81749" y="87640"/>
                </a:moveTo>
                <a:lnTo>
                  <a:pt x="43507" y="87640"/>
                </a:lnTo>
                <a:lnTo>
                  <a:pt x="65754" y="90619"/>
                </a:lnTo>
                <a:lnTo>
                  <a:pt x="87108" y="99554"/>
                </a:lnTo>
                <a:lnTo>
                  <a:pt x="85252" y="96773"/>
                </a:lnTo>
                <a:lnTo>
                  <a:pt x="81749" y="87640"/>
                </a:lnTo>
                <a:close/>
              </a:path>
            </a:pathLst>
          </a:custGeom>
          <a:solidFill>
            <a:srgbClr val="404040"/>
          </a:solidFill>
        </p:spPr>
        <p:txBody>
          <a:bodyPr wrap="square" lIns="0" tIns="0" rIns="0" bIns="0" rtlCol="0"/>
          <a:lstStyle/>
          <a:p>
            <a:endParaRPr/>
          </a:p>
        </p:txBody>
      </p:sp>
      <p:sp>
        <p:nvSpPr>
          <p:cNvPr id="74" name="object 74"/>
          <p:cNvSpPr/>
          <p:nvPr/>
        </p:nvSpPr>
        <p:spPr>
          <a:xfrm>
            <a:off x="6248028" y="4018541"/>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solidFill>
            <a:srgbClr val="FFFFFF"/>
          </a:solidFill>
        </p:spPr>
        <p:txBody>
          <a:bodyPr wrap="square" lIns="0" tIns="0" rIns="0" bIns="0" rtlCol="0"/>
          <a:lstStyle/>
          <a:p>
            <a:endParaRPr/>
          </a:p>
        </p:txBody>
      </p:sp>
      <p:sp>
        <p:nvSpPr>
          <p:cNvPr id="75" name="object 75"/>
          <p:cNvSpPr/>
          <p:nvPr/>
        </p:nvSpPr>
        <p:spPr>
          <a:xfrm>
            <a:off x="6248028" y="4018541"/>
            <a:ext cx="1577975" cy="0"/>
          </a:xfrm>
          <a:custGeom>
            <a:avLst/>
            <a:gdLst/>
            <a:ahLst/>
            <a:cxnLst/>
            <a:rect l="l" t="t" r="r" b="b"/>
            <a:pathLst>
              <a:path w="1577975">
                <a:moveTo>
                  <a:pt x="1577597" y="0"/>
                </a:moveTo>
                <a:lnTo>
                  <a:pt x="0" y="0"/>
                </a:lnTo>
              </a:path>
            </a:pathLst>
          </a:custGeom>
          <a:ln w="3584">
            <a:solidFill>
              <a:srgbClr val="FFFFFF"/>
            </a:solidFill>
          </a:ln>
        </p:spPr>
        <p:txBody>
          <a:bodyPr wrap="square" lIns="0" tIns="0" rIns="0" bIns="0" rtlCol="0"/>
          <a:lstStyle/>
          <a:p>
            <a:endParaRPr/>
          </a:p>
        </p:txBody>
      </p:sp>
      <p:sp>
        <p:nvSpPr>
          <p:cNvPr id="76" name="object 76"/>
          <p:cNvSpPr/>
          <p:nvPr/>
        </p:nvSpPr>
        <p:spPr>
          <a:xfrm>
            <a:off x="7825624" y="4018541"/>
            <a:ext cx="0" cy="408940"/>
          </a:xfrm>
          <a:custGeom>
            <a:avLst/>
            <a:gdLst/>
            <a:ahLst/>
            <a:cxnLst/>
            <a:rect l="l" t="t" r="r" b="b"/>
            <a:pathLst>
              <a:path h="408939">
                <a:moveTo>
                  <a:pt x="0" y="408597"/>
                </a:moveTo>
                <a:lnTo>
                  <a:pt x="0" y="408597"/>
                </a:lnTo>
                <a:lnTo>
                  <a:pt x="0" y="0"/>
                </a:lnTo>
              </a:path>
            </a:pathLst>
          </a:custGeom>
          <a:ln w="3175">
            <a:solidFill>
              <a:srgbClr val="FFFFFF"/>
            </a:solidFill>
          </a:ln>
        </p:spPr>
        <p:txBody>
          <a:bodyPr wrap="square" lIns="0" tIns="0" rIns="0" bIns="0" rtlCol="0"/>
          <a:lstStyle/>
          <a:p>
            <a:endParaRPr/>
          </a:p>
        </p:txBody>
      </p:sp>
      <p:sp>
        <p:nvSpPr>
          <p:cNvPr id="77" name="object 77"/>
          <p:cNvSpPr/>
          <p:nvPr/>
        </p:nvSpPr>
        <p:spPr>
          <a:xfrm>
            <a:off x="6229467" y="3997036"/>
            <a:ext cx="1577597" cy="408597"/>
          </a:xfrm>
          <a:prstGeom prst="rect">
            <a:avLst/>
          </a:prstGeom>
          <a:blipFill>
            <a:blip r:embed="rId4" cstate="print"/>
            <a:stretch>
              <a:fillRect/>
            </a:stretch>
          </a:blipFill>
        </p:spPr>
        <p:txBody>
          <a:bodyPr wrap="square" lIns="0" tIns="0" rIns="0" bIns="0" rtlCol="0"/>
          <a:lstStyle/>
          <a:p>
            <a:endParaRPr/>
          </a:p>
        </p:txBody>
      </p:sp>
      <p:sp>
        <p:nvSpPr>
          <p:cNvPr id="78" name="object 78"/>
          <p:cNvSpPr/>
          <p:nvPr/>
        </p:nvSpPr>
        <p:spPr>
          <a:xfrm>
            <a:off x="6229468" y="3997035"/>
            <a:ext cx="1577975" cy="408940"/>
          </a:xfrm>
          <a:custGeom>
            <a:avLst/>
            <a:gdLst/>
            <a:ahLst/>
            <a:cxnLst/>
            <a:rect l="l" t="t" r="r" b="b"/>
            <a:pathLst>
              <a:path w="1577975" h="408939">
                <a:moveTo>
                  <a:pt x="0" y="408597"/>
                </a:moveTo>
                <a:lnTo>
                  <a:pt x="1577597" y="408597"/>
                </a:lnTo>
                <a:lnTo>
                  <a:pt x="1577597" y="0"/>
                </a:lnTo>
                <a:lnTo>
                  <a:pt x="0" y="0"/>
                </a:lnTo>
                <a:lnTo>
                  <a:pt x="0" y="408597"/>
                </a:lnTo>
                <a:close/>
              </a:path>
            </a:pathLst>
          </a:custGeom>
          <a:ln w="3553">
            <a:solidFill>
              <a:srgbClr val="404040"/>
            </a:solidFill>
          </a:ln>
        </p:spPr>
        <p:txBody>
          <a:bodyPr wrap="square" lIns="0" tIns="0" rIns="0" bIns="0" rtlCol="0"/>
          <a:lstStyle/>
          <a:p>
            <a:endParaRPr/>
          </a:p>
        </p:txBody>
      </p:sp>
      <p:sp>
        <p:nvSpPr>
          <p:cNvPr id="79" name="object 79"/>
          <p:cNvSpPr txBox="1"/>
          <p:nvPr/>
        </p:nvSpPr>
        <p:spPr>
          <a:xfrm>
            <a:off x="6264652" y="4113218"/>
            <a:ext cx="1510665" cy="172720"/>
          </a:xfrm>
          <a:prstGeom prst="rect">
            <a:avLst/>
          </a:prstGeom>
        </p:spPr>
        <p:txBody>
          <a:bodyPr vert="horz" wrap="square" lIns="0" tIns="0" rIns="0" bIns="0" rtlCol="0">
            <a:spAutoFit/>
          </a:bodyPr>
          <a:lstStyle/>
          <a:p>
            <a:pPr marL="12700"/>
            <a:r>
              <a:rPr sz="1100" spc="-130" dirty="0">
                <a:latin typeface="宋体"/>
                <a:cs typeface="宋体"/>
              </a:rPr>
              <a:t>宏观层面的安全信息流偏差</a:t>
            </a:r>
            <a:endParaRPr sz="1100">
              <a:latin typeface="宋体"/>
              <a:cs typeface="宋体"/>
            </a:endParaRPr>
          </a:p>
        </p:txBody>
      </p:sp>
      <p:sp>
        <p:nvSpPr>
          <p:cNvPr id="80" name="object 80"/>
          <p:cNvSpPr/>
          <p:nvPr/>
        </p:nvSpPr>
        <p:spPr>
          <a:xfrm>
            <a:off x="7287385" y="3878758"/>
            <a:ext cx="0" cy="118745"/>
          </a:xfrm>
          <a:custGeom>
            <a:avLst/>
            <a:gdLst/>
            <a:ahLst/>
            <a:cxnLst/>
            <a:rect l="l" t="t" r="r" b="b"/>
            <a:pathLst>
              <a:path h="118745">
                <a:moveTo>
                  <a:pt x="0" y="0"/>
                </a:moveTo>
                <a:lnTo>
                  <a:pt x="0" y="118278"/>
                </a:lnTo>
              </a:path>
            </a:pathLst>
          </a:custGeom>
          <a:ln w="12373">
            <a:solidFill>
              <a:srgbClr val="404040"/>
            </a:solidFill>
          </a:ln>
        </p:spPr>
        <p:txBody>
          <a:bodyPr wrap="square" lIns="0" tIns="0" rIns="0" bIns="0" rtlCol="0"/>
          <a:lstStyle/>
          <a:p>
            <a:endParaRPr/>
          </a:p>
        </p:txBody>
      </p:sp>
      <p:sp>
        <p:nvSpPr>
          <p:cNvPr id="81" name="object 81"/>
          <p:cNvSpPr/>
          <p:nvPr/>
        </p:nvSpPr>
        <p:spPr>
          <a:xfrm>
            <a:off x="7239253" y="3803490"/>
            <a:ext cx="87630" cy="97155"/>
          </a:xfrm>
          <a:custGeom>
            <a:avLst/>
            <a:gdLst/>
            <a:ahLst/>
            <a:cxnLst/>
            <a:rect l="l" t="t" r="r" b="b"/>
            <a:pathLst>
              <a:path w="87629" h="97154">
                <a:moveTo>
                  <a:pt x="2478" y="95216"/>
                </a:moveTo>
                <a:lnTo>
                  <a:pt x="0" y="96256"/>
                </a:lnTo>
                <a:lnTo>
                  <a:pt x="1732" y="96773"/>
                </a:lnTo>
                <a:lnTo>
                  <a:pt x="2478" y="95216"/>
                </a:lnTo>
                <a:close/>
              </a:path>
              <a:path w="87629" h="97154">
                <a:moveTo>
                  <a:pt x="84661" y="95233"/>
                </a:moveTo>
                <a:lnTo>
                  <a:pt x="85252" y="96773"/>
                </a:lnTo>
                <a:lnTo>
                  <a:pt x="87108" y="96256"/>
                </a:lnTo>
                <a:lnTo>
                  <a:pt x="84661" y="95233"/>
                </a:lnTo>
                <a:close/>
              </a:path>
              <a:path w="87629" h="97154">
                <a:moveTo>
                  <a:pt x="80484" y="84343"/>
                </a:moveTo>
                <a:lnTo>
                  <a:pt x="43507" y="84343"/>
                </a:lnTo>
                <a:lnTo>
                  <a:pt x="65754" y="87321"/>
                </a:lnTo>
                <a:lnTo>
                  <a:pt x="84661" y="95233"/>
                </a:lnTo>
                <a:lnTo>
                  <a:pt x="80484" y="84343"/>
                </a:lnTo>
                <a:close/>
              </a:path>
              <a:path w="87629" h="97154">
                <a:moveTo>
                  <a:pt x="48132" y="0"/>
                </a:moveTo>
                <a:lnTo>
                  <a:pt x="2478" y="95216"/>
                </a:lnTo>
                <a:lnTo>
                  <a:pt x="21284" y="87321"/>
                </a:lnTo>
                <a:lnTo>
                  <a:pt x="43507" y="84343"/>
                </a:lnTo>
                <a:lnTo>
                  <a:pt x="80484" y="84343"/>
                </a:lnTo>
                <a:lnTo>
                  <a:pt x="48132" y="0"/>
                </a:lnTo>
                <a:close/>
              </a:path>
            </a:pathLst>
          </a:custGeom>
          <a:solidFill>
            <a:srgbClr val="404040"/>
          </a:solidFill>
        </p:spPr>
        <p:txBody>
          <a:bodyPr wrap="square" lIns="0" tIns="0" rIns="0" bIns="0" rtlCol="0"/>
          <a:lstStyle/>
          <a:p>
            <a:endParaRPr/>
          </a:p>
        </p:txBody>
      </p:sp>
      <p:sp>
        <p:nvSpPr>
          <p:cNvPr id="82" name="object 82"/>
          <p:cNvSpPr/>
          <p:nvPr/>
        </p:nvSpPr>
        <p:spPr>
          <a:xfrm>
            <a:off x="6721306" y="3803490"/>
            <a:ext cx="0" cy="118745"/>
          </a:xfrm>
          <a:custGeom>
            <a:avLst/>
            <a:gdLst/>
            <a:ahLst/>
            <a:cxnLst/>
            <a:rect l="l" t="t" r="r" b="b"/>
            <a:pathLst>
              <a:path h="118745">
                <a:moveTo>
                  <a:pt x="0" y="118278"/>
                </a:moveTo>
                <a:lnTo>
                  <a:pt x="0" y="0"/>
                </a:lnTo>
              </a:path>
            </a:pathLst>
          </a:custGeom>
          <a:ln w="12373">
            <a:solidFill>
              <a:srgbClr val="404040"/>
            </a:solidFill>
          </a:ln>
        </p:spPr>
        <p:txBody>
          <a:bodyPr wrap="square" lIns="0" tIns="0" rIns="0" bIns="0" rtlCol="0"/>
          <a:lstStyle/>
          <a:p>
            <a:endParaRPr/>
          </a:p>
        </p:txBody>
      </p:sp>
      <p:sp>
        <p:nvSpPr>
          <p:cNvPr id="83" name="object 83"/>
          <p:cNvSpPr/>
          <p:nvPr/>
        </p:nvSpPr>
        <p:spPr>
          <a:xfrm>
            <a:off x="6674907" y="3900263"/>
            <a:ext cx="93345" cy="97155"/>
          </a:xfrm>
          <a:custGeom>
            <a:avLst/>
            <a:gdLst/>
            <a:ahLst/>
            <a:cxnLst/>
            <a:rect l="l" t="t" r="r" b="b"/>
            <a:pathLst>
              <a:path w="93345" h="97154">
                <a:moveTo>
                  <a:pt x="0" y="0"/>
                </a:moveTo>
                <a:lnTo>
                  <a:pt x="46399" y="96773"/>
                </a:lnTo>
                <a:lnTo>
                  <a:pt x="86695" y="12731"/>
                </a:lnTo>
                <a:lnTo>
                  <a:pt x="46693" y="12731"/>
                </a:lnTo>
                <a:lnTo>
                  <a:pt x="24446" y="9752"/>
                </a:lnTo>
                <a:lnTo>
                  <a:pt x="3093" y="817"/>
                </a:lnTo>
                <a:lnTo>
                  <a:pt x="0" y="0"/>
                </a:lnTo>
                <a:close/>
              </a:path>
              <a:path w="93345" h="97154">
                <a:moveTo>
                  <a:pt x="92799" y="0"/>
                </a:moveTo>
                <a:lnTo>
                  <a:pt x="90201" y="817"/>
                </a:lnTo>
                <a:lnTo>
                  <a:pt x="68917" y="9752"/>
                </a:lnTo>
                <a:lnTo>
                  <a:pt x="46693" y="12731"/>
                </a:lnTo>
                <a:lnTo>
                  <a:pt x="86695" y="12731"/>
                </a:lnTo>
                <a:lnTo>
                  <a:pt x="92799" y="0"/>
                </a:lnTo>
                <a:close/>
              </a:path>
            </a:pathLst>
          </a:custGeom>
          <a:solidFill>
            <a:srgbClr val="404040"/>
          </a:solidFill>
        </p:spPr>
        <p:txBody>
          <a:bodyPr wrap="square" lIns="0" tIns="0" rIns="0" bIns="0" rtlCol="0"/>
          <a:lstStyle/>
          <a:p>
            <a:endParaRPr/>
          </a:p>
        </p:txBody>
      </p:sp>
      <p:sp>
        <p:nvSpPr>
          <p:cNvPr id="84" name="object 84"/>
          <p:cNvSpPr/>
          <p:nvPr/>
        </p:nvSpPr>
        <p:spPr>
          <a:xfrm>
            <a:off x="7018265" y="2373426"/>
            <a:ext cx="0" cy="312420"/>
          </a:xfrm>
          <a:custGeom>
            <a:avLst/>
            <a:gdLst/>
            <a:ahLst/>
            <a:cxnLst/>
            <a:rect l="l" t="t" r="r" b="b"/>
            <a:pathLst>
              <a:path h="312419">
                <a:moveTo>
                  <a:pt x="0" y="0"/>
                </a:moveTo>
                <a:lnTo>
                  <a:pt x="0" y="311824"/>
                </a:lnTo>
              </a:path>
            </a:pathLst>
          </a:custGeom>
          <a:ln w="12373">
            <a:solidFill>
              <a:srgbClr val="404040"/>
            </a:solidFill>
          </a:ln>
        </p:spPr>
        <p:txBody>
          <a:bodyPr wrap="square" lIns="0" tIns="0" rIns="0" bIns="0" rtlCol="0"/>
          <a:lstStyle/>
          <a:p>
            <a:endParaRPr/>
          </a:p>
        </p:txBody>
      </p:sp>
      <p:sp>
        <p:nvSpPr>
          <p:cNvPr id="85" name="object 85"/>
          <p:cNvSpPr/>
          <p:nvPr/>
        </p:nvSpPr>
        <p:spPr>
          <a:xfrm>
            <a:off x="8076184" y="2685226"/>
            <a:ext cx="1549757" cy="1827936"/>
          </a:xfrm>
          <a:prstGeom prst="rect">
            <a:avLst/>
          </a:prstGeom>
          <a:blipFill>
            <a:blip r:embed="rId8" cstate="print"/>
            <a:stretch>
              <a:fillRect/>
            </a:stretch>
          </a:blipFill>
        </p:spPr>
        <p:txBody>
          <a:bodyPr wrap="square" lIns="0" tIns="0" rIns="0" bIns="0" rtlCol="0"/>
          <a:lstStyle/>
          <a:p>
            <a:endParaRPr/>
          </a:p>
        </p:txBody>
      </p:sp>
      <p:sp>
        <p:nvSpPr>
          <p:cNvPr id="86" name="object 86"/>
          <p:cNvSpPr/>
          <p:nvPr/>
        </p:nvSpPr>
        <p:spPr>
          <a:xfrm>
            <a:off x="8076185" y="2685226"/>
            <a:ext cx="1550035" cy="1828164"/>
          </a:xfrm>
          <a:custGeom>
            <a:avLst/>
            <a:gdLst/>
            <a:ahLst/>
            <a:cxnLst/>
            <a:rect l="l" t="t" r="r" b="b"/>
            <a:pathLst>
              <a:path w="1550034" h="1828164">
                <a:moveTo>
                  <a:pt x="0" y="1827936"/>
                </a:moveTo>
                <a:lnTo>
                  <a:pt x="1549757" y="1827936"/>
                </a:lnTo>
                <a:lnTo>
                  <a:pt x="1549757" y="0"/>
                </a:lnTo>
                <a:lnTo>
                  <a:pt x="0" y="0"/>
                </a:lnTo>
                <a:lnTo>
                  <a:pt x="0" y="1827936"/>
                </a:lnTo>
                <a:close/>
              </a:path>
            </a:pathLst>
          </a:custGeom>
          <a:ln w="3298">
            <a:solidFill>
              <a:srgbClr val="000000"/>
            </a:solidFill>
            <a:prstDash val="dash"/>
          </a:ln>
        </p:spPr>
        <p:txBody>
          <a:bodyPr wrap="square" lIns="0" tIns="0" rIns="0" bIns="0" rtlCol="0"/>
          <a:lstStyle/>
          <a:p>
            <a:endParaRPr/>
          </a:p>
        </p:txBody>
      </p:sp>
      <p:sp>
        <p:nvSpPr>
          <p:cNvPr id="87" name="object 87"/>
          <p:cNvSpPr/>
          <p:nvPr/>
        </p:nvSpPr>
        <p:spPr>
          <a:xfrm>
            <a:off x="8168985" y="2803500"/>
            <a:ext cx="1401445" cy="408940"/>
          </a:xfrm>
          <a:custGeom>
            <a:avLst/>
            <a:gdLst/>
            <a:ahLst/>
            <a:cxnLst/>
            <a:rect l="l" t="t" r="r" b="b"/>
            <a:pathLst>
              <a:path w="1401445" h="408939">
                <a:moveTo>
                  <a:pt x="0" y="408597"/>
                </a:moveTo>
                <a:lnTo>
                  <a:pt x="1401277" y="408597"/>
                </a:lnTo>
                <a:lnTo>
                  <a:pt x="1401277" y="0"/>
                </a:lnTo>
                <a:lnTo>
                  <a:pt x="0" y="0"/>
                </a:lnTo>
                <a:lnTo>
                  <a:pt x="0" y="408597"/>
                </a:lnTo>
                <a:close/>
              </a:path>
            </a:pathLst>
          </a:custGeom>
          <a:solidFill>
            <a:srgbClr val="FFFFFF"/>
          </a:solidFill>
        </p:spPr>
        <p:txBody>
          <a:bodyPr wrap="square" lIns="0" tIns="0" rIns="0" bIns="0" rtlCol="0"/>
          <a:lstStyle/>
          <a:p>
            <a:endParaRPr/>
          </a:p>
        </p:txBody>
      </p:sp>
      <p:sp>
        <p:nvSpPr>
          <p:cNvPr id="88" name="object 88"/>
          <p:cNvSpPr/>
          <p:nvPr/>
        </p:nvSpPr>
        <p:spPr>
          <a:xfrm>
            <a:off x="8168985" y="2803529"/>
            <a:ext cx="1401445" cy="0"/>
          </a:xfrm>
          <a:custGeom>
            <a:avLst/>
            <a:gdLst/>
            <a:ahLst/>
            <a:cxnLst/>
            <a:rect l="l" t="t" r="r" b="b"/>
            <a:pathLst>
              <a:path w="1401445">
                <a:moveTo>
                  <a:pt x="1401277" y="0"/>
                </a:moveTo>
                <a:lnTo>
                  <a:pt x="0" y="0"/>
                </a:lnTo>
              </a:path>
            </a:pathLst>
          </a:custGeom>
          <a:ln w="3584">
            <a:solidFill>
              <a:srgbClr val="FFFFFF"/>
            </a:solidFill>
          </a:ln>
        </p:spPr>
        <p:txBody>
          <a:bodyPr wrap="square" lIns="0" tIns="0" rIns="0" bIns="0" rtlCol="0"/>
          <a:lstStyle/>
          <a:p>
            <a:endParaRPr/>
          </a:p>
        </p:txBody>
      </p:sp>
      <p:sp>
        <p:nvSpPr>
          <p:cNvPr id="89" name="object 89"/>
          <p:cNvSpPr/>
          <p:nvPr/>
        </p:nvSpPr>
        <p:spPr>
          <a:xfrm>
            <a:off x="9570261" y="2803529"/>
            <a:ext cx="0" cy="408940"/>
          </a:xfrm>
          <a:custGeom>
            <a:avLst/>
            <a:gdLst/>
            <a:ahLst/>
            <a:cxnLst/>
            <a:rect l="l" t="t" r="r" b="b"/>
            <a:pathLst>
              <a:path h="408939">
                <a:moveTo>
                  <a:pt x="0" y="408568"/>
                </a:moveTo>
                <a:lnTo>
                  <a:pt x="0" y="408568"/>
                </a:lnTo>
                <a:lnTo>
                  <a:pt x="0" y="0"/>
                </a:lnTo>
              </a:path>
            </a:pathLst>
          </a:custGeom>
          <a:ln w="3175">
            <a:solidFill>
              <a:srgbClr val="FFFFFF"/>
            </a:solidFill>
          </a:ln>
        </p:spPr>
        <p:txBody>
          <a:bodyPr wrap="square" lIns="0" tIns="0" rIns="0" bIns="0" rtlCol="0"/>
          <a:lstStyle/>
          <a:p>
            <a:endParaRPr/>
          </a:p>
        </p:txBody>
      </p:sp>
      <p:sp>
        <p:nvSpPr>
          <p:cNvPr id="90" name="object 90"/>
          <p:cNvSpPr/>
          <p:nvPr/>
        </p:nvSpPr>
        <p:spPr>
          <a:xfrm>
            <a:off x="8150424" y="2781996"/>
            <a:ext cx="1401277" cy="408597"/>
          </a:xfrm>
          <a:prstGeom prst="rect">
            <a:avLst/>
          </a:prstGeom>
          <a:blipFill>
            <a:blip r:embed="rId9" cstate="print"/>
            <a:stretch>
              <a:fillRect/>
            </a:stretch>
          </a:blipFill>
        </p:spPr>
        <p:txBody>
          <a:bodyPr wrap="square" lIns="0" tIns="0" rIns="0" bIns="0" rtlCol="0"/>
          <a:lstStyle/>
          <a:p>
            <a:endParaRPr/>
          </a:p>
        </p:txBody>
      </p:sp>
      <p:sp>
        <p:nvSpPr>
          <p:cNvPr id="91" name="object 91"/>
          <p:cNvSpPr/>
          <p:nvPr/>
        </p:nvSpPr>
        <p:spPr>
          <a:xfrm>
            <a:off x="8150425" y="2781995"/>
            <a:ext cx="1401445" cy="408940"/>
          </a:xfrm>
          <a:custGeom>
            <a:avLst/>
            <a:gdLst/>
            <a:ahLst/>
            <a:cxnLst/>
            <a:rect l="l" t="t" r="r" b="b"/>
            <a:pathLst>
              <a:path w="1401445" h="408939">
                <a:moveTo>
                  <a:pt x="0" y="408597"/>
                </a:moveTo>
                <a:lnTo>
                  <a:pt x="1401277" y="408597"/>
                </a:lnTo>
                <a:lnTo>
                  <a:pt x="1401277" y="0"/>
                </a:lnTo>
                <a:lnTo>
                  <a:pt x="0" y="0"/>
                </a:lnTo>
                <a:lnTo>
                  <a:pt x="0" y="408597"/>
                </a:lnTo>
                <a:close/>
              </a:path>
            </a:pathLst>
          </a:custGeom>
          <a:ln w="3545">
            <a:solidFill>
              <a:srgbClr val="404040"/>
            </a:solidFill>
          </a:ln>
        </p:spPr>
        <p:txBody>
          <a:bodyPr wrap="square" lIns="0" tIns="0" rIns="0" bIns="0" rtlCol="0"/>
          <a:lstStyle/>
          <a:p>
            <a:endParaRPr/>
          </a:p>
        </p:txBody>
      </p:sp>
      <p:sp>
        <p:nvSpPr>
          <p:cNvPr id="92" name="object 92"/>
          <p:cNvSpPr txBox="1"/>
          <p:nvPr/>
        </p:nvSpPr>
        <p:spPr>
          <a:xfrm>
            <a:off x="8220997" y="2894077"/>
            <a:ext cx="1263015" cy="172720"/>
          </a:xfrm>
          <a:prstGeom prst="rect">
            <a:avLst/>
          </a:prstGeom>
        </p:spPr>
        <p:txBody>
          <a:bodyPr vert="horz" wrap="square" lIns="0" tIns="0" rIns="0" bIns="0" rtlCol="0">
            <a:spAutoFit/>
          </a:bodyPr>
          <a:lstStyle/>
          <a:p>
            <a:pPr marL="12700"/>
            <a:r>
              <a:rPr sz="1100" spc="-130" dirty="0">
                <a:latin typeface="宋体"/>
                <a:cs typeface="宋体"/>
              </a:rPr>
              <a:t>微观层面的不安全行为</a:t>
            </a:r>
            <a:endParaRPr sz="1100">
              <a:latin typeface="宋体"/>
              <a:cs typeface="宋体"/>
            </a:endParaRPr>
          </a:p>
        </p:txBody>
      </p:sp>
      <p:sp>
        <p:nvSpPr>
          <p:cNvPr id="93" name="object 93"/>
          <p:cNvSpPr/>
          <p:nvPr/>
        </p:nvSpPr>
        <p:spPr>
          <a:xfrm>
            <a:off x="8168985" y="3416398"/>
            <a:ext cx="1401445" cy="398145"/>
          </a:xfrm>
          <a:custGeom>
            <a:avLst/>
            <a:gdLst/>
            <a:ahLst/>
            <a:cxnLst/>
            <a:rect l="l" t="t" r="r" b="b"/>
            <a:pathLst>
              <a:path w="1401445" h="398145">
                <a:moveTo>
                  <a:pt x="0" y="397844"/>
                </a:moveTo>
                <a:lnTo>
                  <a:pt x="1401277" y="397844"/>
                </a:lnTo>
                <a:lnTo>
                  <a:pt x="1401277" y="0"/>
                </a:lnTo>
                <a:lnTo>
                  <a:pt x="0" y="0"/>
                </a:lnTo>
                <a:lnTo>
                  <a:pt x="0" y="397844"/>
                </a:lnTo>
                <a:close/>
              </a:path>
            </a:pathLst>
          </a:custGeom>
          <a:solidFill>
            <a:srgbClr val="FFFFFF"/>
          </a:solidFill>
        </p:spPr>
        <p:txBody>
          <a:bodyPr wrap="square" lIns="0" tIns="0" rIns="0" bIns="0" rtlCol="0"/>
          <a:lstStyle/>
          <a:p>
            <a:endParaRPr/>
          </a:p>
        </p:txBody>
      </p:sp>
      <p:sp>
        <p:nvSpPr>
          <p:cNvPr id="94" name="object 94"/>
          <p:cNvSpPr/>
          <p:nvPr/>
        </p:nvSpPr>
        <p:spPr>
          <a:xfrm>
            <a:off x="8168985" y="3416397"/>
            <a:ext cx="1401445" cy="0"/>
          </a:xfrm>
          <a:custGeom>
            <a:avLst/>
            <a:gdLst/>
            <a:ahLst/>
            <a:cxnLst/>
            <a:rect l="l" t="t" r="r" b="b"/>
            <a:pathLst>
              <a:path w="1401445">
                <a:moveTo>
                  <a:pt x="1401277" y="0"/>
                </a:moveTo>
                <a:lnTo>
                  <a:pt x="0" y="0"/>
                </a:lnTo>
              </a:path>
            </a:pathLst>
          </a:custGeom>
          <a:ln w="3584">
            <a:solidFill>
              <a:srgbClr val="FFFFFF"/>
            </a:solidFill>
          </a:ln>
        </p:spPr>
        <p:txBody>
          <a:bodyPr wrap="square" lIns="0" tIns="0" rIns="0" bIns="0" rtlCol="0"/>
          <a:lstStyle/>
          <a:p>
            <a:endParaRPr/>
          </a:p>
        </p:txBody>
      </p:sp>
      <p:sp>
        <p:nvSpPr>
          <p:cNvPr id="95" name="object 95"/>
          <p:cNvSpPr/>
          <p:nvPr/>
        </p:nvSpPr>
        <p:spPr>
          <a:xfrm>
            <a:off x="9570261" y="3416398"/>
            <a:ext cx="0" cy="398145"/>
          </a:xfrm>
          <a:custGeom>
            <a:avLst/>
            <a:gdLst/>
            <a:ahLst/>
            <a:cxnLst/>
            <a:rect l="l" t="t" r="r" b="b"/>
            <a:pathLst>
              <a:path h="398145">
                <a:moveTo>
                  <a:pt x="0" y="397844"/>
                </a:moveTo>
                <a:lnTo>
                  <a:pt x="0" y="397844"/>
                </a:lnTo>
                <a:lnTo>
                  <a:pt x="0" y="0"/>
                </a:lnTo>
              </a:path>
            </a:pathLst>
          </a:custGeom>
          <a:ln w="3175">
            <a:solidFill>
              <a:srgbClr val="FFFFFF"/>
            </a:solidFill>
          </a:ln>
        </p:spPr>
        <p:txBody>
          <a:bodyPr wrap="square" lIns="0" tIns="0" rIns="0" bIns="0" rtlCol="0"/>
          <a:lstStyle/>
          <a:p>
            <a:endParaRPr/>
          </a:p>
        </p:txBody>
      </p:sp>
      <p:sp>
        <p:nvSpPr>
          <p:cNvPr id="96" name="object 96"/>
          <p:cNvSpPr/>
          <p:nvPr/>
        </p:nvSpPr>
        <p:spPr>
          <a:xfrm>
            <a:off x="8150424" y="3394893"/>
            <a:ext cx="1401277" cy="408597"/>
          </a:xfrm>
          <a:prstGeom prst="rect">
            <a:avLst/>
          </a:prstGeom>
          <a:blipFill>
            <a:blip r:embed="rId9" cstate="print"/>
            <a:stretch>
              <a:fillRect/>
            </a:stretch>
          </a:blipFill>
        </p:spPr>
        <p:txBody>
          <a:bodyPr wrap="square" lIns="0" tIns="0" rIns="0" bIns="0" rtlCol="0"/>
          <a:lstStyle/>
          <a:p>
            <a:endParaRPr/>
          </a:p>
        </p:txBody>
      </p:sp>
      <p:sp>
        <p:nvSpPr>
          <p:cNvPr id="97" name="object 97"/>
          <p:cNvSpPr/>
          <p:nvPr/>
        </p:nvSpPr>
        <p:spPr>
          <a:xfrm>
            <a:off x="8150425" y="3394892"/>
            <a:ext cx="1401445" cy="408940"/>
          </a:xfrm>
          <a:custGeom>
            <a:avLst/>
            <a:gdLst/>
            <a:ahLst/>
            <a:cxnLst/>
            <a:rect l="l" t="t" r="r" b="b"/>
            <a:pathLst>
              <a:path w="1401445" h="408939">
                <a:moveTo>
                  <a:pt x="0" y="408597"/>
                </a:moveTo>
                <a:lnTo>
                  <a:pt x="1401277" y="408597"/>
                </a:lnTo>
                <a:lnTo>
                  <a:pt x="1401277" y="0"/>
                </a:lnTo>
                <a:lnTo>
                  <a:pt x="0" y="0"/>
                </a:lnTo>
                <a:lnTo>
                  <a:pt x="0" y="408597"/>
                </a:lnTo>
                <a:close/>
              </a:path>
            </a:pathLst>
          </a:custGeom>
          <a:ln w="3545">
            <a:solidFill>
              <a:srgbClr val="404040"/>
            </a:solidFill>
          </a:ln>
        </p:spPr>
        <p:txBody>
          <a:bodyPr wrap="square" lIns="0" tIns="0" rIns="0" bIns="0" rtlCol="0"/>
          <a:lstStyle/>
          <a:p>
            <a:endParaRPr/>
          </a:p>
        </p:txBody>
      </p:sp>
      <p:sp>
        <p:nvSpPr>
          <p:cNvPr id="98" name="object 98"/>
          <p:cNvSpPr txBox="1"/>
          <p:nvPr/>
        </p:nvSpPr>
        <p:spPr>
          <a:xfrm>
            <a:off x="8220997" y="3503633"/>
            <a:ext cx="1263015" cy="172720"/>
          </a:xfrm>
          <a:prstGeom prst="rect">
            <a:avLst/>
          </a:prstGeom>
        </p:spPr>
        <p:txBody>
          <a:bodyPr vert="horz" wrap="square" lIns="0" tIns="0" rIns="0" bIns="0" rtlCol="0">
            <a:spAutoFit/>
          </a:bodyPr>
          <a:lstStyle/>
          <a:p>
            <a:pPr marL="12700"/>
            <a:r>
              <a:rPr sz="1100" spc="-130" dirty="0">
                <a:latin typeface="宋体"/>
                <a:cs typeface="宋体"/>
              </a:rPr>
              <a:t>中观层面的不安全行为</a:t>
            </a:r>
            <a:endParaRPr sz="1100">
              <a:latin typeface="宋体"/>
              <a:cs typeface="宋体"/>
            </a:endParaRPr>
          </a:p>
        </p:txBody>
      </p:sp>
      <p:sp>
        <p:nvSpPr>
          <p:cNvPr id="99" name="object 99"/>
          <p:cNvSpPr/>
          <p:nvPr/>
        </p:nvSpPr>
        <p:spPr>
          <a:xfrm>
            <a:off x="8642263" y="3190594"/>
            <a:ext cx="0" cy="129539"/>
          </a:xfrm>
          <a:custGeom>
            <a:avLst/>
            <a:gdLst/>
            <a:ahLst/>
            <a:cxnLst/>
            <a:rect l="l" t="t" r="r" b="b"/>
            <a:pathLst>
              <a:path h="129539">
                <a:moveTo>
                  <a:pt x="0" y="129030"/>
                </a:moveTo>
                <a:lnTo>
                  <a:pt x="0" y="0"/>
                </a:lnTo>
              </a:path>
            </a:pathLst>
          </a:custGeom>
          <a:ln w="12373">
            <a:solidFill>
              <a:srgbClr val="404040"/>
            </a:solidFill>
          </a:ln>
        </p:spPr>
        <p:txBody>
          <a:bodyPr wrap="square" lIns="0" tIns="0" rIns="0" bIns="0" rtlCol="0"/>
          <a:lstStyle/>
          <a:p>
            <a:endParaRPr/>
          </a:p>
        </p:txBody>
      </p:sp>
      <p:sp>
        <p:nvSpPr>
          <p:cNvPr id="100" name="object 100"/>
          <p:cNvSpPr/>
          <p:nvPr/>
        </p:nvSpPr>
        <p:spPr>
          <a:xfrm>
            <a:off x="8595864" y="3287366"/>
            <a:ext cx="93345" cy="107950"/>
          </a:xfrm>
          <a:custGeom>
            <a:avLst/>
            <a:gdLst/>
            <a:ahLst/>
            <a:cxnLst/>
            <a:rect l="l" t="t" r="r" b="b"/>
            <a:pathLst>
              <a:path w="93345" h="107950">
                <a:moveTo>
                  <a:pt x="0" y="0"/>
                </a:moveTo>
                <a:lnTo>
                  <a:pt x="46399" y="107525"/>
                </a:lnTo>
                <a:lnTo>
                  <a:pt x="85883" y="16028"/>
                </a:lnTo>
                <a:lnTo>
                  <a:pt x="46028" y="16028"/>
                </a:lnTo>
                <a:lnTo>
                  <a:pt x="23810" y="13050"/>
                </a:lnTo>
                <a:lnTo>
                  <a:pt x="2474" y="4114"/>
                </a:lnTo>
                <a:lnTo>
                  <a:pt x="0" y="0"/>
                </a:lnTo>
                <a:close/>
              </a:path>
              <a:path w="93345" h="107950">
                <a:moveTo>
                  <a:pt x="92799" y="0"/>
                </a:moveTo>
                <a:lnTo>
                  <a:pt x="89582" y="4114"/>
                </a:lnTo>
                <a:lnTo>
                  <a:pt x="68246" y="13050"/>
                </a:lnTo>
                <a:lnTo>
                  <a:pt x="46028" y="16028"/>
                </a:lnTo>
                <a:lnTo>
                  <a:pt x="85883" y="16028"/>
                </a:lnTo>
                <a:lnTo>
                  <a:pt x="92799" y="0"/>
                </a:lnTo>
                <a:close/>
              </a:path>
            </a:pathLst>
          </a:custGeom>
          <a:solidFill>
            <a:srgbClr val="404040"/>
          </a:solidFill>
        </p:spPr>
        <p:txBody>
          <a:bodyPr wrap="square" lIns="0" tIns="0" rIns="0" bIns="0" rtlCol="0"/>
          <a:lstStyle/>
          <a:p>
            <a:endParaRPr/>
          </a:p>
        </p:txBody>
      </p:sp>
      <p:sp>
        <p:nvSpPr>
          <p:cNvPr id="101" name="object 101"/>
          <p:cNvSpPr/>
          <p:nvPr/>
        </p:nvSpPr>
        <p:spPr>
          <a:xfrm>
            <a:off x="9134102" y="3265862"/>
            <a:ext cx="0" cy="129539"/>
          </a:xfrm>
          <a:custGeom>
            <a:avLst/>
            <a:gdLst/>
            <a:ahLst/>
            <a:cxnLst/>
            <a:rect l="l" t="t" r="r" b="b"/>
            <a:pathLst>
              <a:path h="129539">
                <a:moveTo>
                  <a:pt x="0" y="0"/>
                </a:moveTo>
                <a:lnTo>
                  <a:pt x="0" y="129030"/>
                </a:lnTo>
              </a:path>
            </a:pathLst>
          </a:custGeom>
          <a:ln w="12373">
            <a:solidFill>
              <a:srgbClr val="404040"/>
            </a:solidFill>
          </a:ln>
        </p:spPr>
        <p:txBody>
          <a:bodyPr wrap="square" lIns="0" tIns="0" rIns="0" bIns="0" rtlCol="0"/>
          <a:lstStyle/>
          <a:p>
            <a:endParaRPr/>
          </a:p>
        </p:txBody>
      </p:sp>
      <p:sp>
        <p:nvSpPr>
          <p:cNvPr id="102" name="object 102"/>
          <p:cNvSpPr/>
          <p:nvPr/>
        </p:nvSpPr>
        <p:spPr>
          <a:xfrm>
            <a:off x="9087703" y="3190594"/>
            <a:ext cx="93345" cy="99695"/>
          </a:xfrm>
          <a:custGeom>
            <a:avLst/>
            <a:gdLst/>
            <a:ahLst/>
            <a:cxnLst/>
            <a:rect l="l" t="t" r="r" b="b"/>
            <a:pathLst>
              <a:path w="93345" h="99695">
                <a:moveTo>
                  <a:pt x="46399" y="0"/>
                </a:moveTo>
                <a:lnTo>
                  <a:pt x="0" y="96773"/>
                </a:lnTo>
                <a:lnTo>
                  <a:pt x="1608" y="99554"/>
                </a:lnTo>
                <a:lnTo>
                  <a:pt x="22962" y="90619"/>
                </a:lnTo>
                <a:lnTo>
                  <a:pt x="45208" y="87640"/>
                </a:lnTo>
                <a:lnTo>
                  <a:pt x="88421" y="87640"/>
                </a:lnTo>
                <a:lnTo>
                  <a:pt x="46399" y="0"/>
                </a:lnTo>
                <a:close/>
              </a:path>
              <a:path w="93345" h="99695">
                <a:moveTo>
                  <a:pt x="88421" y="87640"/>
                </a:moveTo>
                <a:lnTo>
                  <a:pt x="45208" y="87640"/>
                </a:lnTo>
                <a:lnTo>
                  <a:pt x="67432" y="90619"/>
                </a:lnTo>
                <a:lnTo>
                  <a:pt x="88716" y="99554"/>
                </a:lnTo>
                <a:lnTo>
                  <a:pt x="92799" y="96773"/>
                </a:lnTo>
                <a:lnTo>
                  <a:pt x="88421" y="87640"/>
                </a:lnTo>
                <a:close/>
              </a:path>
            </a:pathLst>
          </a:custGeom>
          <a:solidFill>
            <a:srgbClr val="404040"/>
          </a:solidFill>
        </p:spPr>
        <p:txBody>
          <a:bodyPr wrap="square" lIns="0" tIns="0" rIns="0" bIns="0" rtlCol="0"/>
          <a:lstStyle/>
          <a:p>
            <a:endParaRPr/>
          </a:p>
        </p:txBody>
      </p:sp>
      <p:sp>
        <p:nvSpPr>
          <p:cNvPr id="103" name="object 103"/>
          <p:cNvSpPr/>
          <p:nvPr/>
        </p:nvSpPr>
        <p:spPr>
          <a:xfrm>
            <a:off x="8168985" y="4018541"/>
            <a:ext cx="1401445" cy="408940"/>
          </a:xfrm>
          <a:custGeom>
            <a:avLst/>
            <a:gdLst/>
            <a:ahLst/>
            <a:cxnLst/>
            <a:rect l="l" t="t" r="r" b="b"/>
            <a:pathLst>
              <a:path w="1401445" h="408939">
                <a:moveTo>
                  <a:pt x="0" y="408597"/>
                </a:moveTo>
                <a:lnTo>
                  <a:pt x="1401277" y="408597"/>
                </a:lnTo>
                <a:lnTo>
                  <a:pt x="1401277" y="0"/>
                </a:lnTo>
                <a:lnTo>
                  <a:pt x="0" y="0"/>
                </a:lnTo>
                <a:lnTo>
                  <a:pt x="0" y="408597"/>
                </a:lnTo>
                <a:close/>
              </a:path>
            </a:pathLst>
          </a:custGeom>
          <a:solidFill>
            <a:srgbClr val="FFFFFF"/>
          </a:solidFill>
        </p:spPr>
        <p:txBody>
          <a:bodyPr wrap="square" lIns="0" tIns="0" rIns="0" bIns="0" rtlCol="0"/>
          <a:lstStyle/>
          <a:p>
            <a:endParaRPr/>
          </a:p>
        </p:txBody>
      </p:sp>
      <p:sp>
        <p:nvSpPr>
          <p:cNvPr id="104" name="object 104"/>
          <p:cNvSpPr/>
          <p:nvPr/>
        </p:nvSpPr>
        <p:spPr>
          <a:xfrm>
            <a:off x="8168985" y="4018541"/>
            <a:ext cx="1401445" cy="0"/>
          </a:xfrm>
          <a:custGeom>
            <a:avLst/>
            <a:gdLst/>
            <a:ahLst/>
            <a:cxnLst/>
            <a:rect l="l" t="t" r="r" b="b"/>
            <a:pathLst>
              <a:path w="1401445">
                <a:moveTo>
                  <a:pt x="1401277" y="0"/>
                </a:moveTo>
                <a:lnTo>
                  <a:pt x="0" y="0"/>
                </a:lnTo>
              </a:path>
            </a:pathLst>
          </a:custGeom>
          <a:ln w="3584">
            <a:solidFill>
              <a:srgbClr val="FFFFFF"/>
            </a:solidFill>
          </a:ln>
        </p:spPr>
        <p:txBody>
          <a:bodyPr wrap="square" lIns="0" tIns="0" rIns="0" bIns="0" rtlCol="0"/>
          <a:lstStyle/>
          <a:p>
            <a:endParaRPr/>
          </a:p>
        </p:txBody>
      </p:sp>
      <p:sp>
        <p:nvSpPr>
          <p:cNvPr id="105" name="object 105"/>
          <p:cNvSpPr/>
          <p:nvPr/>
        </p:nvSpPr>
        <p:spPr>
          <a:xfrm>
            <a:off x="9570261" y="4018541"/>
            <a:ext cx="0" cy="408940"/>
          </a:xfrm>
          <a:custGeom>
            <a:avLst/>
            <a:gdLst/>
            <a:ahLst/>
            <a:cxnLst/>
            <a:rect l="l" t="t" r="r" b="b"/>
            <a:pathLst>
              <a:path h="408939">
                <a:moveTo>
                  <a:pt x="0" y="408597"/>
                </a:moveTo>
                <a:lnTo>
                  <a:pt x="0" y="408597"/>
                </a:lnTo>
                <a:lnTo>
                  <a:pt x="0" y="0"/>
                </a:lnTo>
              </a:path>
            </a:pathLst>
          </a:custGeom>
          <a:ln w="3175">
            <a:solidFill>
              <a:srgbClr val="FFFFFF"/>
            </a:solidFill>
          </a:ln>
        </p:spPr>
        <p:txBody>
          <a:bodyPr wrap="square" lIns="0" tIns="0" rIns="0" bIns="0" rtlCol="0"/>
          <a:lstStyle/>
          <a:p>
            <a:endParaRPr/>
          </a:p>
        </p:txBody>
      </p:sp>
      <p:sp>
        <p:nvSpPr>
          <p:cNvPr id="106" name="object 106"/>
          <p:cNvSpPr/>
          <p:nvPr/>
        </p:nvSpPr>
        <p:spPr>
          <a:xfrm>
            <a:off x="8150424" y="3997036"/>
            <a:ext cx="1401277" cy="408597"/>
          </a:xfrm>
          <a:prstGeom prst="rect">
            <a:avLst/>
          </a:prstGeom>
          <a:blipFill>
            <a:blip r:embed="rId9" cstate="print"/>
            <a:stretch>
              <a:fillRect/>
            </a:stretch>
          </a:blipFill>
        </p:spPr>
        <p:txBody>
          <a:bodyPr wrap="square" lIns="0" tIns="0" rIns="0" bIns="0" rtlCol="0"/>
          <a:lstStyle/>
          <a:p>
            <a:endParaRPr/>
          </a:p>
        </p:txBody>
      </p:sp>
      <p:sp>
        <p:nvSpPr>
          <p:cNvPr id="107" name="object 107"/>
          <p:cNvSpPr/>
          <p:nvPr/>
        </p:nvSpPr>
        <p:spPr>
          <a:xfrm>
            <a:off x="8150425" y="3997035"/>
            <a:ext cx="1401445" cy="408940"/>
          </a:xfrm>
          <a:custGeom>
            <a:avLst/>
            <a:gdLst/>
            <a:ahLst/>
            <a:cxnLst/>
            <a:rect l="l" t="t" r="r" b="b"/>
            <a:pathLst>
              <a:path w="1401445" h="408939">
                <a:moveTo>
                  <a:pt x="0" y="408597"/>
                </a:moveTo>
                <a:lnTo>
                  <a:pt x="1401277" y="408597"/>
                </a:lnTo>
                <a:lnTo>
                  <a:pt x="1401277" y="0"/>
                </a:lnTo>
                <a:lnTo>
                  <a:pt x="0" y="0"/>
                </a:lnTo>
                <a:lnTo>
                  <a:pt x="0" y="408597"/>
                </a:lnTo>
                <a:close/>
              </a:path>
            </a:pathLst>
          </a:custGeom>
          <a:ln w="3545">
            <a:solidFill>
              <a:srgbClr val="404040"/>
            </a:solidFill>
          </a:ln>
        </p:spPr>
        <p:txBody>
          <a:bodyPr wrap="square" lIns="0" tIns="0" rIns="0" bIns="0" rtlCol="0"/>
          <a:lstStyle/>
          <a:p>
            <a:endParaRPr/>
          </a:p>
        </p:txBody>
      </p:sp>
      <p:sp>
        <p:nvSpPr>
          <p:cNvPr id="108" name="object 108"/>
          <p:cNvSpPr txBox="1"/>
          <p:nvPr/>
        </p:nvSpPr>
        <p:spPr>
          <a:xfrm>
            <a:off x="8220997" y="4113218"/>
            <a:ext cx="1263015" cy="172720"/>
          </a:xfrm>
          <a:prstGeom prst="rect">
            <a:avLst/>
          </a:prstGeom>
        </p:spPr>
        <p:txBody>
          <a:bodyPr vert="horz" wrap="square" lIns="0" tIns="0" rIns="0" bIns="0" rtlCol="0">
            <a:spAutoFit/>
          </a:bodyPr>
          <a:lstStyle/>
          <a:p>
            <a:pPr marL="12700"/>
            <a:r>
              <a:rPr sz="1100" spc="-130" dirty="0">
                <a:latin typeface="宋体"/>
                <a:cs typeface="宋体"/>
              </a:rPr>
              <a:t>宏观层面的不安全行为</a:t>
            </a:r>
            <a:endParaRPr sz="1100">
              <a:latin typeface="宋体"/>
              <a:cs typeface="宋体"/>
            </a:endParaRPr>
          </a:p>
        </p:txBody>
      </p:sp>
      <p:sp>
        <p:nvSpPr>
          <p:cNvPr id="109" name="object 109"/>
          <p:cNvSpPr/>
          <p:nvPr/>
        </p:nvSpPr>
        <p:spPr>
          <a:xfrm>
            <a:off x="9134102" y="3878758"/>
            <a:ext cx="0" cy="118745"/>
          </a:xfrm>
          <a:custGeom>
            <a:avLst/>
            <a:gdLst/>
            <a:ahLst/>
            <a:cxnLst/>
            <a:rect l="l" t="t" r="r" b="b"/>
            <a:pathLst>
              <a:path h="118745">
                <a:moveTo>
                  <a:pt x="0" y="0"/>
                </a:moveTo>
                <a:lnTo>
                  <a:pt x="0" y="118278"/>
                </a:lnTo>
              </a:path>
            </a:pathLst>
          </a:custGeom>
          <a:ln w="12373">
            <a:solidFill>
              <a:srgbClr val="404040"/>
            </a:solidFill>
          </a:ln>
        </p:spPr>
        <p:txBody>
          <a:bodyPr wrap="square" lIns="0" tIns="0" rIns="0" bIns="0" rtlCol="0"/>
          <a:lstStyle/>
          <a:p>
            <a:endParaRPr/>
          </a:p>
        </p:txBody>
      </p:sp>
      <p:sp>
        <p:nvSpPr>
          <p:cNvPr id="110" name="object 110"/>
          <p:cNvSpPr/>
          <p:nvPr/>
        </p:nvSpPr>
        <p:spPr>
          <a:xfrm>
            <a:off x="9087703" y="3803490"/>
            <a:ext cx="93345" cy="97155"/>
          </a:xfrm>
          <a:custGeom>
            <a:avLst/>
            <a:gdLst/>
            <a:ahLst/>
            <a:cxnLst/>
            <a:rect l="l" t="t" r="r" b="b"/>
            <a:pathLst>
              <a:path w="93345" h="97154">
                <a:moveTo>
                  <a:pt x="46399" y="0"/>
                </a:moveTo>
                <a:lnTo>
                  <a:pt x="0" y="96773"/>
                </a:lnTo>
                <a:lnTo>
                  <a:pt x="1608" y="96256"/>
                </a:lnTo>
                <a:lnTo>
                  <a:pt x="22962" y="87321"/>
                </a:lnTo>
                <a:lnTo>
                  <a:pt x="45208" y="84343"/>
                </a:lnTo>
                <a:lnTo>
                  <a:pt x="86840" y="84343"/>
                </a:lnTo>
                <a:lnTo>
                  <a:pt x="46399" y="0"/>
                </a:lnTo>
                <a:close/>
              </a:path>
              <a:path w="93345" h="97154">
                <a:moveTo>
                  <a:pt x="86840" y="84343"/>
                </a:moveTo>
                <a:lnTo>
                  <a:pt x="45208" y="84343"/>
                </a:lnTo>
                <a:lnTo>
                  <a:pt x="67432" y="87321"/>
                </a:lnTo>
                <a:lnTo>
                  <a:pt x="88716" y="96256"/>
                </a:lnTo>
                <a:lnTo>
                  <a:pt x="92799" y="96773"/>
                </a:lnTo>
                <a:lnTo>
                  <a:pt x="86840" y="84343"/>
                </a:lnTo>
                <a:close/>
              </a:path>
            </a:pathLst>
          </a:custGeom>
          <a:solidFill>
            <a:srgbClr val="404040"/>
          </a:solidFill>
        </p:spPr>
        <p:txBody>
          <a:bodyPr wrap="square" lIns="0" tIns="0" rIns="0" bIns="0" rtlCol="0"/>
          <a:lstStyle/>
          <a:p>
            <a:endParaRPr/>
          </a:p>
        </p:txBody>
      </p:sp>
      <p:sp>
        <p:nvSpPr>
          <p:cNvPr id="111" name="object 111"/>
          <p:cNvSpPr/>
          <p:nvPr/>
        </p:nvSpPr>
        <p:spPr>
          <a:xfrm>
            <a:off x="8642263" y="3803490"/>
            <a:ext cx="0" cy="118745"/>
          </a:xfrm>
          <a:custGeom>
            <a:avLst/>
            <a:gdLst/>
            <a:ahLst/>
            <a:cxnLst/>
            <a:rect l="l" t="t" r="r" b="b"/>
            <a:pathLst>
              <a:path h="118745">
                <a:moveTo>
                  <a:pt x="0" y="118278"/>
                </a:moveTo>
                <a:lnTo>
                  <a:pt x="0" y="0"/>
                </a:lnTo>
              </a:path>
            </a:pathLst>
          </a:custGeom>
          <a:ln w="12373">
            <a:solidFill>
              <a:srgbClr val="404040"/>
            </a:solidFill>
          </a:ln>
        </p:spPr>
        <p:txBody>
          <a:bodyPr wrap="square" lIns="0" tIns="0" rIns="0" bIns="0" rtlCol="0"/>
          <a:lstStyle/>
          <a:p>
            <a:endParaRPr/>
          </a:p>
        </p:txBody>
      </p:sp>
      <p:sp>
        <p:nvSpPr>
          <p:cNvPr id="112" name="object 112"/>
          <p:cNvSpPr/>
          <p:nvPr/>
        </p:nvSpPr>
        <p:spPr>
          <a:xfrm>
            <a:off x="8595864" y="3900263"/>
            <a:ext cx="93345" cy="97155"/>
          </a:xfrm>
          <a:custGeom>
            <a:avLst/>
            <a:gdLst/>
            <a:ahLst/>
            <a:cxnLst/>
            <a:rect l="l" t="t" r="r" b="b"/>
            <a:pathLst>
              <a:path w="93345" h="97154">
                <a:moveTo>
                  <a:pt x="0" y="0"/>
                </a:moveTo>
                <a:lnTo>
                  <a:pt x="46399" y="96773"/>
                </a:lnTo>
                <a:lnTo>
                  <a:pt x="86695" y="12731"/>
                </a:lnTo>
                <a:lnTo>
                  <a:pt x="46028" y="12731"/>
                </a:lnTo>
                <a:lnTo>
                  <a:pt x="23810" y="9752"/>
                </a:lnTo>
                <a:lnTo>
                  <a:pt x="2474" y="817"/>
                </a:lnTo>
                <a:lnTo>
                  <a:pt x="0" y="0"/>
                </a:lnTo>
                <a:close/>
              </a:path>
              <a:path w="93345" h="97154">
                <a:moveTo>
                  <a:pt x="92799" y="0"/>
                </a:moveTo>
                <a:lnTo>
                  <a:pt x="89582" y="817"/>
                </a:lnTo>
                <a:lnTo>
                  <a:pt x="68246" y="9752"/>
                </a:lnTo>
                <a:lnTo>
                  <a:pt x="46028" y="12731"/>
                </a:lnTo>
                <a:lnTo>
                  <a:pt x="86695" y="12731"/>
                </a:lnTo>
                <a:lnTo>
                  <a:pt x="92799" y="0"/>
                </a:lnTo>
                <a:close/>
              </a:path>
            </a:pathLst>
          </a:custGeom>
          <a:solidFill>
            <a:srgbClr val="404040"/>
          </a:solidFill>
        </p:spPr>
        <p:txBody>
          <a:bodyPr wrap="square" lIns="0" tIns="0" rIns="0" bIns="0" rtlCol="0"/>
          <a:lstStyle/>
          <a:p>
            <a:endParaRPr/>
          </a:p>
        </p:txBody>
      </p:sp>
      <p:sp>
        <p:nvSpPr>
          <p:cNvPr id="113" name="object 113"/>
          <p:cNvSpPr/>
          <p:nvPr/>
        </p:nvSpPr>
        <p:spPr>
          <a:xfrm>
            <a:off x="8855702" y="2373426"/>
            <a:ext cx="0" cy="312420"/>
          </a:xfrm>
          <a:custGeom>
            <a:avLst/>
            <a:gdLst/>
            <a:ahLst/>
            <a:cxnLst/>
            <a:rect l="l" t="t" r="r" b="b"/>
            <a:pathLst>
              <a:path h="312419">
                <a:moveTo>
                  <a:pt x="0" y="311824"/>
                </a:moveTo>
                <a:lnTo>
                  <a:pt x="0" y="0"/>
                </a:lnTo>
              </a:path>
            </a:pathLst>
          </a:custGeom>
          <a:ln w="12373">
            <a:solidFill>
              <a:srgbClr val="404040"/>
            </a:solidFill>
          </a:ln>
        </p:spPr>
        <p:txBody>
          <a:bodyPr wrap="square" lIns="0" tIns="0" rIns="0" bIns="0" rtlCol="0"/>
          <a:lstStyle/>
          <a:p>
            <a:endParaRPr/>
          </a:p>
        </p:txBody>
      </p:sp>
      <p:sp>
        <p:nvSpPr>
          <p:cNvPr id="114" name="object 114"/>
          <p:cNvSpPr/>
          <p:nvPr/>
        </p:nvSpPr>
        <p:spPr>
          <a:xfrm>
            <a:off x="2363647" y="2945320"/>
            <a:ext cx="526138" cy="609656"/>
          </a:xfrm>
          <a:prstGeom prst="rect">
            <a:avLst/>
          </a:prstGeom>
          <a:blipFill>
            <a:blip r:embed="rId10" cstate="print"/>
            <a:stretch>
              <a:fillRect/>
            </a:stretch>
          </a:blipFill>
        </p:spPr>
        <p:txBody>
          <a:bodyPr wrap="square" lIns="0" tIns="0" rIns="0" bIns="0" rtlCol="0"/>
          <a:lstStyle/>
          <a:p>
            <a:endParaRPr/>
          </a:p>
        </p:txBody>
      </p:sp>
      <p:sp>
        <p:nvSpPr>
          <p:cNvPr id="115" name="object 115"/>
          <p:cNvSpPr/>
          <p:nvPr/>
        </p:nvSpPr>
        <p:spPr>
          <a:xfrm>
            <a:off x="2363648" y="2945321"/>
            <a:ext cx="526415" cy="610235"/>
          </a:xfrm>
          <a:custGeom>
            <a:avLst/>
            <a:gdLst/>
            <a:ahLst/>
            <a:cxnLst/>
            <a:rect l="l" t="t" r="r" b="b"/>
            <a:pathLst>
              <a:path w="526415" h="610235">
                <a:moveTo>
                  <a:pt x="0" y="304856"/>
                </a:moveTo>
                <a:lnTo>
                  <a:pt x="3442" y="255406"/>
                </a:lnTo>
                <a:lnTo>
                  <a:pt x="13410" y="208497"/>
                </a:lnTo>
                <a:lnTo>
                  <a:pt x="29360" y="164756"/>
                </a:lnTo>
                <a:lnTo>
                  <a:pt x="50753" y="124810"/>
                </a:lnTo>
                <a:lnTo>
                  <a:pt x="77045" y="89289"/>
                </a:lnTo>
                <a:lnTo>
                  <a:pt x="107696" y="58818"/>
                </a:lnTo>
                <a:lnTo>
                  <a:pt x="142164" y="34026"/>
                </a:lnTo>
                <a:lnTo>
                  <a:pt x="179908" y="15541"/>
                </a:lnTo>
                <a:lnTo>
                  <a:pt x="220386" y="3989"/>
                </a:lnTo>
                <a:lnTo>
                  <a:pt x="263056" y="0"/>
                </a:lnTo>
                <a:lnTo>
                  <a:pt x="305724" y="3989"/>
                </a:lnTo>
                <a:lnTo>
                  <a:pt x="346202" y="15541"/>
                </a:lnTo>
                <a:lnTo>
                  <a:pt x="383948" y="34026"/>
                </a:lnTo>
                <a:lnTo>
                  <a:pt x="418420" y="58818"/>
                </a:lnTo>
                <a:lnTo>
                  <a:pt x="449075" y="89289"/>
                </a:lnTo>
                <a:lnTo>
                  <a:pt x="475372" y="124810"/>
                </a:lnTo>
                <a:lnTo>
                  <a:pt x="496769" y="164756"/>
                </a:lnTo>
                <a:lnTo>
                  <a:pt x="512724" y="208497"/>
                </a:lnTo>
                <a:lnTo>
                  <a:pt x="522694" y="255406"/>
                </a:lnTo>
                <a:lnTo>
                  <a:pt x="526138" y="304856"/>
                </a:lnTo>
                <a:lnTo>
                  <a:pt x="522694" y="354294"/>
                </a:lnTo>
                <a:lnTo>
                  <a:pt x="512724" y="401193"/>
                </a:lnTo>
                <a:lnTo>
                  <a:pt x="496769" y="444926"/>
                </a:lnTo>
                <a:lnTo>
                  <a:pt x="475372" y="484863"/>
                </a:lnTo>
                <a:lnTo>
                  <a:pt x="449075" y="520379"/>
                </a:lnTo>
                <a:lnTo>
                  <a:pt x="418420" y="550845"/>
                </a:lnTo>
                <a:lnTo>
                  <a:pt x="383948" y="575633"/>
                </a:lnTo>
                <a:lnTo>
                  <a:pt x="346202" y="594116"/>
                </a:lnTo>
                <a:lnTo>
                  <a:pt x="305724" y="605666"/>
                </a:lnTo>
                <a:lnTo>
                  <a:pt x="263056" y="609656"/>
                </a:lnTo>
                <a:lnTo>
                  <a:pt x="220386" y="605666"/>
                </a:lnTo>
                <a:lnTo>
                  <a:pt x="179908" y="594116"/>
                </a:lnTo>
                <a:lnTo>
                  <a:pt x="142164" y="575633"/>
                </a:lnTo>
                <a:lnTo>
                  <a:pt x="107696" y="550845"/>
                </a:lnTo>
                <a:lnTo>
                  <a:pt x="77045" y="520379"/>
                </a:lnTo>
                <a:lnTo>
                  <a:pt x="50753" y="484863"/>
                </a:lnTo>
                <a:lnTo>
                  <a:pt x="29360" y="444926"/>
                </a:lnTo>
                <a:lnTo>
                  <a:pt x="13410" y="401193"/>
                </a:lnTo>
                <a:lnTo>
                  <a:pt x="3442" y="354294"/>
                </a:lnTo>
                <a:lnTo>
                  <a:pt x="0" y="304856"/>
                </a:lnTo>
                <a:close/>
              </a:path>
            </a:pathLst>
          </a:custGeom>
          <a:ln w="3302">
            <a:solidFill>
              <a:srgbClr val="000000"/>
            </a:solidFill>
          </a:ln>
        </p:spPr>
        <p:txBody>
          <a:bodyPr wrap="square" lIns="0" tIns="0" rIns="0" bIns="0" rtlCol="0"/>
          <a:lstStyle/>
          <a:p>
            <a:endParaRPr/>
          </a:p>
        </p:txBody>
      </p:sp>
      <p:sp>
        <p:nvSpPr>
          <p:cNvPr id="116" name="object 116"/>
          <p:cNvSpPr txBox="1"/>
          <p:nvPr/>
        </p:nvSpPr>
        <p:spPr>
          <a:xfrm>
            <a:off x="2552138" y="3157644"/>
            <a:ext cx="149225" cy="172720"/>
          </a:xfrm>
          <a:prstGeom prst="rect">
            <a:avLst/>
          </a:prstGeom>
        </p:spPr>
        <p:txBody>
          <a:bodyPr vert="horz" wrap="square" lIns="0" tIns="0" rIns="0" bIns="0" rtlCol="0">
            <a:spAutoFit/>
          </a:bodyPr>
          <a:lstStyle/>
          <a:p>
            <a:pPr marL="12700"/>
            <a:r>
              <a:rPr sz="1100" spc="-130" dirty="0">
                <a:latin typeface="宋体"/>
                <a:cs typeface="宋体"/>
              </a:rPr>
              <a:t>人</a:t>
            </a:r>
            <a:endParaRPr sz="1100">
              <a:latin typeface="宋体"/>
              <a:cs typeface="宋体"/>
            </a:endParaRPr>
          </a:p>
        </p:txBody>
      </p:sp>
      <p:sp>
        <p:nvSpPr>
          <p:cNvPr id="117" name="object 117"/>
          <p:cNvSpPr/>
          <p:nvPr/>
        </p:nvSpPr>
        <p:spPr>
          <a:xfrm>
            <a:off x="3167071" y="3050809"/>
            <a:ext cx="705278" cy="397844"/>
          </a:xfrm>
          <a:prstGeom prst="rect">
            <a:avLst/>
          </a:prstGeom>
          <a:blipFill>
            <a:blip r:embed="rId11" cstate="print"/>
            <a:stretch>
              <a:fillRect/>
            </a:stretch>
          </a:blipFill>
        </p:spPr>
        <p:txBody>
          <a:bodyPr wrap="square" lIns="0" tIns="0" rIns="0" bIns="0" rtlCol="0"/>
          <a:lstStyle/>
          <a:p>
            <a:endParaRPr/>
          </a:p>
        </p:txBody>
      </p:sp>
      <p:sp>
        <p:nvSpPr>
          <p:cNvPr id="118" name="object 118"/>
          <p:cNvSpPr txBox="1"/>
          <p:nvPr/>
        </p:nvSpPr>
        <p:spPr>
          <a:xfrm>
            <a:off x="2940933" y="3157645"/>
            <a:ext cx="47625" cy="169277"/>
          </a:xfrm>
          <a:prstGeom prst="rect">
            <a:avLst/>
          </a:prstGeom>
        </p:spPr>
        <p:txBody>
          <a:bodyPr vert="horz" wrap="square" lIns="0" tIns="0" rIns="0" bIns="0" rtlCol="0">
            <a:spAutoFit/>
          </a:bodyPr>
          <a:lstStyle/>
          <a:p>
            <a:pPr marL="12700"/>
            <a:r>
              <a:rPr sz="1100" u="heavy" spc="-110" dirty="0">
                <a:latin typeface="Times New Roman"/>
                <a:cs typeface="Times New Roman"/>
              </a:rPr>
              <a:t> </a:t>
            </a:r>
            <a:endParaRPr sz="1100">
              <a:latin typeface="Times New Roman"/>
              <a:cs typeface="Times New Roman"/>
            </a:endParaRPr>
          </a:p>
        </p:txBody>
      </p:sp>
      <p:sp>
        <p:nvSpPr>
          <p:cNvPr id="119" name="object 119"/>
          <p:cNvSpPr/>
          <p:nvPr/>
        </p:nvSpPr>
        <p:spPr>
          <a:xfrm>
            <a:off x="3167072" y="3050810"/>
            <a:ext cx="705485" cy="398145"/>
          </a:xfrm>
          <a:custGeom>
            <a:avLst/>
            <a:gdLst/>
            <a:ahLst/>
            <a:cxnLst/>
            <a:rect l="l" t="t" r="r" b="b"/>
            <a:pathLst>
              <a:path w="705485" h="398145">
                <a:moveTo>
                  <a:pt x="0" y="397844"/>
                </a:moveTo>
                <a:lnTo>
                  <a:pt x="705278" y="397844"/>
                </a:lnTo>
                <a:lnTo>
                  <a:pt x="705278" y="0"/>
                </a:lnTo>
                <a:lnTo>
                  <a:pt x="0" y="0"/>
                </a:lnTo>
                <a:lnTo>
                  <a:pt x="0" y="397844"/>
                </a:lnTo>
                <a:close/>
              </a:path>
            </a:pathLst>
          </a:custGeom>
          <a:ln w="20794">
            <a:solidFill>
              <a:srgbClr val="000000"/>
            </a:solidFill>
          </a:ln>
        </p:spPr>
        <p:txBody>
          <a:bodyPr wrap="square" lIns="0" tIns="0" rIns="0" bIns="0" rtlCol="0"/>
          <a:lstStyle/>
          <a:p>
            <a:endParaRPr/>
          </a:p>
        </p:txBody>
      </p:sp>
      <p:sp>
        <p:nvSpPr>
          <p:cNvPr id="120" name="object 120"/>
          <p:cNvSpPr txBox="1"/>
          <p:nvPr/>
        </p:nvSpPr>
        <p:spPr>
          <a:xfrm>
            <a:off x="3384639" y="3157644"/>
            <a:ext cx="273050" cy="172720"/>
          </a:xfrm>
          <a:prstGeom prst="rect">
            <a:avLst/>
          </a:prstGeom>
        </p:spPr>
        <p:txBody>
          <a:bodyPr vert="horz" wrap="square" lIns="0" tIns="0" rIns="0" bIns="0" rtlCol="0">
            <a:spAutoFit/>
          </a:bodyPr>
          <a:lstStyle/>
          <a:p>
            <a:pPr marL="12700"/>
            <a:r>
              <a:rPr sz="1100" spc="-130" dirty="0">
                <a:latin typeface="宋体"/>
                <a:cs typeface="宋体"/>
              </a:rPr>
              <a:t>信息</a:t>
            </a:r>
            <a:endParaRPr sz="1100">
              <a:latin typeface="宋体"/>
              <a:cs typeface="宋体"/>
            </a:endParaRPr>
          </a:p>
        </p:txBody>
      </p:sp>
      <p:sp>
        <p:nvSpPr>
          <p:cNvPr id="121" name="object 121"/>
          <p:cNvSpPr/>
          <p:nvPr/>
        </p:nvSpPr>
        <p:spPr>
          <a:xfrm>
            <a:off x="2016353" y="3781984"/>
            <a:ext cx="770238" cy="397844"/>
          </a:xfrm>
          <a:prstGeom prst="rect">
            <a:avLst/>
          </a:prstGeom>
          <a:blipFill>
            <a:blip r:embed="rId12" cstate="print"/>
            <a:stretch>
              <a:fillRect/>
            </a:stretch>
          </a:blipFill>
        </p:spPr>
        <p:txBody>
          <a:bodyPr wrap="square" lIns="0" tIns="0" rIns="0" bIns="0" rtlCol="0"/>
          <a:lstStyle/>
          <a:p>
            <a:endParaRPr/>
          </a:p>
        </p:txBody>
      </p:sp>
      <p:sp>
        <p:nvSpPr>
          <p:cNvPr id="122" name="object 122"/>
          <p:cNvSpPr/>
          <p:nvPr/>
        </p:nvSpPr>
        <p:spPr>
          <a:xfrm>
            <a:off x="2016354" y="3781985"/>
            <a:ext cx="770255" cy="398145"/>
          </a:xfrm>
          <a:custGeom>
            <a:avLst/>
            <a:gdLst/>
            <a:ahLst/>
            <a:cxnLst/>
            <a:rect l="l" t="t" r="r" b="b"/>
            <a:pathLst>
              <a:path w="770255" h="398145">
                <a:moveTo>
                  <a:pt x="0" y="397844"/>
                </a:moveTo>
                <a:lnTo>
                  <a:pt x="770238" y="397844"/>
                </a:lnTo>
                <a:lnTo>
                  <a:pt x="770238" y="0"/>
                </a:lnTo>
                <a:lnTo>
                  <a:pt x="0" y="0"/>
                </a:lnTo>
                <a:lnTo>
                  <a:pt x="0" y="397844"/>
                </a:lnTo>
                <a:close/>
              </a:path>
            </a:pathLst>
          </a:custGeom>
          <a:ln w="3480">
            <a:solidFill>
              <a:srgbClr val="000000"/>
            </a:solidFill>
          </a:ln>
        </p:spPr>
        <p:txBody>
          <a:bodyPr wrap="square" lIns="0" tIns="0" rIns="0" bIns="0" rtlCol="0"/>
          <a:lstStyle/>
          <a:p>
            <a:endParaRPr/>
          </a:p>
        </p:txBody>
      </p:sp>
      <p:sp>
        <p:nvSpPr>
          <p:cNvPr id="123" name="object 123"/>
          <p:cNvSpPr txBox="1"/>
          <p:nvPr/>
        </p:nvSpPr>
        <p:spPr>
          <a:xfrm>
            <a:off x="2262293" y="3889163"/>
            <a:ext cx="273050" cy="172720"/>
          </a:xfrm>
          <a:prstGeom prst="rect">
            <a:avLst/>
          </a:prstGeom>
        </p:spPr>
        <p:txBody>
          <a:bodyPr vert="horz" wrap="square" lIns="0" tIns="0" rIns="0" bIns="0" rtlCol="0">
            <a:spAutoFit/>
          </a:bodyPr>
          <a:lstStyle/>
          <a:p>
            <a:pPr marL="12700"/>
            <a:r>
              <a:rPr sz="1100" spc="-130" dirty="0">
                <a:latin typeface="宋体"/>
                <a:cs typeface="宋体"/>
              </a:rPr>
              <a:t>管理</a:t>
            </a:r>
            <a:endParaRPr sz="1100">
              <a:latin typeface="宋体"/>
              <a:cs typeface="宋体"/>
            </a:endParaRPr>
          </a:p>
        </p:txBody>
      </p:sp>
      <p:sp>
        <p:nvSpPr>
          <p:cNvPr id="124" name="object 124"/>
          <p:cNvSpPr/>
          <p:nvPr/>
        </p:nvSpPr>
        <p:spPr>
          <a:xfrm>
            <a:off x="3064992" y="2319664"/>
            <a:ext cx="566079" cy="397844"/>
          </a:xfrm>
          <a:prstGeom prst="rect">
            <a:avLst/>
          </a:prstGeom>
          <a:blipFill>
            <a:blip r:embed="rId13" cstate="print"/>
            <a:stretch>
              <a:fillRect/>
            </a:stretch>
          </a:blipFill>
        </p:spPr>
        <p:txBody>
          <a:bodyPr wrap="square" lIns="0" tIns="0" rIns="0" bIns="0" rtlCol="0"/>
          <a:lstStyle/>
          <a:p>
            <a:endParaRPr/>
          </a:p>
        </p:txBody>
      </p:sp>
      <p:sp>
        <p:nvSpPr>
          <p:cNvPr id="125" name="object 125"/>
          <p:cNvSpPr/>
          <p:nvPr/>
        </p:nvSpPr>
        <p:spPr>
          <a:xfrm>
            <a:off x="3064991" y="2319665"/>
            <a:ext cx="566420" cy="398145"/>
          </a:xfrm>
          <a:custGeom>
            <a:avLst/>
            <a:gdLst/>
            <a:ahLst/>
            <a:cxnLst/>
            <a:rect l="l" t="t" r="r" b="b"/>
            <a:pathLst>
              <a:path w="566419" h="398144">
                <a:moveTo>
                  <a:pt x="0" y="397844"/>
                </a:moveTo>
                <a:lnTo>
                  <a:pt x="566079" y="397844"/>
                </a:lnTo>
                <a:lnTo>
                  <a:pt x="566079" y="0"/>
                </a:lnTo>
                <a:lnTo>
                  <a:pt x="0" y="0"/>
                </a:lnTo>
                <a:lnTo>
                  <a:pt x="0" y="397844"/>
                </a:lnTo>
                <a:close/>
              </a:path>
            </a:pathLst>
          </a:custGeom>
          <a:ln w="3421">
            <a:solidFill>
              <a:srgbClr val="000000"/>
            </a:solidFill>
          </a:ln>
        </p:spPr>
        <p:txBody>
          <a:bodyPr wrap="square" lIns="0" tIns="0" rIns="0" bIns="0" rtlCol="0"/>
          <a:lstStyle/>
          <a:p>
            <a:endParaRPr/>
          </a:p>
        </p:txBody>
      </p:sp>
      <p:sp>
        <p:nvSpPr>
          <p:cNvPr id="126" name="object 126"/>
          <p:cNvSpPr txBox="1"/>
          <p:nvPr/>
        </p:nvSpPr>
        <p:spPr>
          <a:xfrm>
            <a:off x="3275631" y="2426126"/>
            <a:ext cx="149225" cy="172720"/>
          </a:xfrm>
          <a:prstGeom prst="rect">
            <a:avLst/>
          </a:prstGeom>
        </p:spPr>
        <p:txBody>
          <a:bodyPr vert="horz" wrap="square" lIns="0" tIns="0" rIns="0" bIns="0" rtlCol="0">
            <a:spAutoFit/>
          </a:bodyPr>
          <a:lstStyle/>
          <a:p>
            <a:pPr marL="12700"/>
            <a:r>
              <a:rPr sz="1100" spc="-130" dirty="0">
                <a:latin typeface="宋体"/>
                <a:cs typeface="宋体"/>
              </a:rPr>
              <a:t>机</a:t>
            </a:r>
            <a:endParaRPr sz="1100">
              <a:latin typeface="宋体"/>
              <a:cs typeface="宋体"/>
            </a:endParaRPr>
          </a:p>
        </p:txBody>
      </p:sp>
      <p:sp>
        <p:nvSpPr>
          <p:cNvPr id="127" name="object 127"/>
          <p:cNvSpPr/>
          <p:nvPr/>
        </p:nvSpPr>
        <p:spPr>
          <a:xfrm>
            <a:off x="1979233" y="2319664"/>
            <a:ext cx="770238" cy="397844"/>
          </a:xfrm>
          <a:prstGeom prst="rect">
            <a:avLst/>
          </a:prstGeom>
          <a:blipFill>
            <a:blip r:embed="rId12" cstate="print"/>
            <a:stretch>
              <a:fillRect/>
            </a:stretch>
          </a:blipFill>
        </p:spPr>
        <p:txBody>
          <a:bodyPr wrap="square" lIns="0" tIns="0" rIns="0" bIns="0" rtlCol="0"/>
          <a:lstStyle/>
          <a:p>
            <a:endParaRPr/>
          </a:p>
        </p:txBody>
      </p:sp>
      <p:sp>
        <p:nvSpPr>
          <p:cNvPr id="128" name="object 128"/>
          <p:cNvSpPr/>
          <p:nvPr/>
        </p:nvSpPr>
        <p:spPr>
          <a:xfrm>
            <a:off x="1979234" y="2319665"/>
            <a:ext cx="770255" cy="398145"/>
          </a:xfrm>
          <a:custGeom>
            <a:avLst/>
            <a:gdLst/>
            <a:ahLst/>
            <a:cxnLst/>
            <a:rect l="l" t="t" r="r" b="b"/>
            <a:pathLst>
              <a:path w="770255" h="398144">
                <a:moveTo>
                  <a:pt x="0" y="397844"/>
                </a:moveTo>
                <a:lnTo>
                  <a:pt x="770238" y="397844"/>
                </a:lnTo>
                <a:lnTo>
                  <a:pt x="770238" y="0"/>
                </a:lnTo>
                <a:lnTo>
                  <a:pt x="0" y="0"/>
                </a:lnTo>
                <a:lnTo>
                  <a:pt x="0" y="397844"/>
                </a:lnTo>
                <a:close/>
              </a:path>
            </a:pathLst>
          </a:custGeom>
          <a:ln w="3480">
            <a:solidFill>
              <a:srgbClr val="000000"/>
            </a:solidFill>
          </a:ln>
        </p:spPr>
        <p:txBody>
          <a:bodyPr wrap="square" lIns="0" tIns="0" rIns="0" bIns="0" rtlCol="0"/>
          <a:lstStyle/>
          <a:p>
            <a:endParaRPr/>
          </a:p>
        </p:txBody>
      </p:sp>
      <p:sp>
        <p:nvSpPr>
          <p:cNvPr id="129" name="object 129"/>
          <p:cNvSpPr txBox="1"/>
          <p:nvPr/>
        </p:nvSpPr>
        <p:spPr>
          <a:xfrm>
            <a:off x="2227214" y="2426126"/>
            <a:ext cx="273050" cy="172720"/>
          </a:xfrm>
          <a:prstGeom prst="rect">
            <a:avLst/>
          </a:prstGeom>
        </p:spPr>
        <p:txBody>
          <a:bodyPr vert="horz" wrap="square" lIns="0" tIns="0" rIns="0" bIns="0" rtlCol="0">
            <a:spAutoFit/>
          </a:bodyPr>
          <a:lstStyle/>
          <a:p>
            <a:pPr marL="12700"/>
            <a:r>
              <a:rPr sz="1100" spc="-130" dirty="0">
                <a:latin typeface="宋体"/>
                <a:cs typeface="宋体"/>
              </a:rPr>
              <a:t>环境</a:t>
            </a:r>
            <a:endParaRPr sz="1100">
              <a:latin typeface="宋体"/>
              <a:cs typeface="宋体"/>
            </a:endParaRPr>
          </a:p>
        </p:txBody>
      </p:sp>
      <p:sp>
        <p:nvSpPr>
          <p:cNvPr id="130" name="object 130"/>
          <p:cNvSpPr/>
          <p:nvPr/>
        </p:nvSpPr>
        <p:spPr>
          <a:xfrm>
            <a:off x="2990752" y="3738975"/>
            <a:ext cx="631038" cy="408597"/>
          </a:xfrm>
          <a:prstGeom prst="rect">
            <a:avLst/>
          </a:prstGeom>
          <a:blipFill>
            <a:blip r:embed="rId14" cstate="print"/>
            <a:stretch>
              <a:fillRect/>
            </a:stretch>
          </a:blipFill>
        </p:spPr>
        <p:txBody>
          <a:bodyPr wrap="square" lIns="0" tIns="0" rIns="0" bIns="0" rtlCol="0"/>
          <a:lstStyle/>
          <a:p>
            <a:endParaRPr/>
          </a:p>
        </p:txBody>
      </p:sp>
      <p:sp>
        <p:nvSpPr>
          <p:cNvPr id="131" name="object 131"/>
          <p:cNvSpPr/>
          <p:nvPr/>
        </p:nvSpPr>
        <p:spPr>
          <a:xfrm>
            <a:off x="2990752" y="3738974"/>
            <a:ext cx="631190" cy="408940"/>
          </a:xfrm>
          <a:custGeom>
            <a:avLst/>
            <a:gdLst/>
            <a:ahLst/>
            <a:cxnLst/>
            <a:rect l="l" t="t" r="r" b="b"/>
            <a:pathLst>
              <a:path w="631189" h="408939">
                <a:moveTo>
                  <a:pt x="0" y="408597"/>
                </a:moveTo>
                <a:lnTo>
                  <a:pt x="631039" y="408597"/>
                </a:lnTo>
                <a:lnTo>
                  <a:pt x="631039" y="0"/>
                </a:lnTo>
                <a:lnTo>
                  <a:pt x="0" y="0"/>
                </a:lnTo>
                <a:lnTo>
                  <a:pt x="0" y="408597"/>
                </a:lnTo>
                <a:close/>
              </a:path>
            </a:pathLst>
          </a:custGeom>
          <a:ln w="3439">
            <a:solidFill>
              <a:srgbClr val="000000"/>
            </a:solidFill>
          </a:ln>
        </p:spPr>
        <p:txBody>
          <a:bodyPr wrap="square" lIns="0" tIns="0" rIns="0" bIns="0" rtlCol="0"/>
          <a:lstStyle/>
          <a:p>
            <a:endParaRPr/>
          </a:p>
        </p:txBody>
      </p:sp>
      <p:sp>
        <p:nvSpPr>
          <p:cNvPr id="132" name="object 132"/>
          <p:cNvSpPr txBox="1"/>
          <p:nvPr/>
        </p:nvSpPr>
        <p:spPr>
          <a:xfrm>
            <a:off x="3174169" y="3848518"/>
            <a:ext cx="273050" cy="172720"/>
          </a:xfrm>
          <a:prstGeom prst="rect">
            <a:avLst/>
          </a:prstGeom>
        </p:spPr>
        <p:txBody>
          <a:bodyPr vert="horz" wrap="square" lIns="0" tIns="0" rIns="0" bIns="0" rtlCol="0">
            <a:spAutoFit/>
          </a:bodyPr>
          <a:lstStyle/>
          <a:p>
            <a:pPr marL="12700"/>
            <a:r>
              <a:rPr sz="1100" spc="-130" dirty="0">
                <a:latin typeface="宋体"/>
                <a:cs typeface="宋体"/>
              </a:rPr>
              <a:t>资源</a:t>
            </a:r>
            <a:endParaRPr sz="1100">
              <a:latin typeface="宋体"/>
              <a:cs typeface="宋体"/>
            </a:endParaRPr>
          </a:p>
        </p:txBody>
      </p:sp>
      <p:sp>
        <p:nvSpPr>
          <p:cNvPr id="133" name="object 133"/>
          <p:cNvSpPr/>
          <p:nvPr/>
        </p:nvSpPr>
        <p:spPr>
          <a:xfrm>
            <a:off x="3399071" y="2717509"/>
            <a:ext cx="55880" cy="258445"/>
          </a:xfrm>
          <a:custGeom>
            <a:avLst/>
            <a:gdLst/>
            <a:ahLst/>
            <a:cxnLst/>
            <a:rect l="l" t="t" r="r" b="b"/>
            <a:pathLst>
              <a:path w="55880" h="258444">
                <a:moveTo>
                  <a:pt x="0" y="0"/>
                </a:moveTo>
                <a:lnTo>
                  <a:pt x="55679" y="258061"/>
                </a:lnTo>
              </a:path>
            </a:pathLst>
          </a:custGeom>
          <a:ln w="12460">
            <a:solidFill>
              <a:srgbClr val="000000"/>
            </a:solidFill>
          </a:ln>
        </p:spPr>
        <p:txBody>
          <a:bodyPr wrap="square" lIns="0" tIns="0" rIns="0" bIns="0" rtlCol="0"/>
          <a:lstStyle/>
          <a:p>
            <a:endParaRPr/>
          </a:p>
        </p:txBody>
      </p:sp>
      <p:sp>
        <p:nvSpPr>
          <p:cNvPr id="134" name="object 134"/>
          <p:cNvSpPr/>
          <p:nvPr/>
        </p:nvSpPr>
        <p:spPr>
          <a:xfrm>
            <a:off x="3408351" y="2932561"/>
            <a:ext cx="85090" cy="118745"/>
          </a:xfrm>
          <a:custGeom>
            <a:avLst/>
            <a:gdLst/>
            <a:ahLst/>
            <a:cxnLst/>
            <a:rect l="l" t="t" r="r" b="b"/>
            <a:pathLst>
              <a:path w="85089" h="118744">
                <a:moveTo>
                  <a:pt x="494" y="30250"/>
                </a:moveTo>
                <a:lnTo>
                  <a:pt x="0" y="32257"/>
                </a:lnTo>
                <a:lnTo>
                  <a:pt x="64959" y="118278"/>
                </a:lnTo>
                <a:lnTo>
                  <a:pt x="78435" y="32398"/>
                </a:lnTo>
                <a:lnTo>
                  <a:pt x="23087" y="32398"/>
                </a:lnTo>
                <a:lnTo>
                  <a:pt x="494" y="30250"/>
                </a:lnTo>
                <a:close/>
              </a:path>
              <a:path w="85089" h="118744">
                <a:moveTo>
                  <a:pt x="82679" y="5352"/>
                </a:moveTo>
                <a:lnTo>
                  <a:pt x="65953" y="18899"/>
                </a:lnTo>
                <a:lnTo>
                  <a:pt x="45193" y="28512"/>
                </a:lnTo>
                <a:lnTo>
                  <a:pt x="23087" y="32398"/>
                </a:lnTo>
                <a:lnTo>
                  <a:pt x="78435" y="32398"/>
                </a:lnTo>
                <a:lnTo>
                  <a:pt x="82679" y="5352"/>
                </a:lnTo>
                <a:close/>
              </a:path>
              <a:path w="85089" h="118744">
                <a:moveTo>
                  <a:pt x="83519" y="0"/>
                </a:moveTo>
                <a:lnTo>
                  <a:pt x="82679" y="5352"/>
                </a:lnTo>
                <a:lnTo>
                  <a:pt x="84509" y="3870"/>
                </a:lnTo>
                <a:lnTo>
                  <a:pt x="83519" y="0"/>
                </a:lnTo>
                <a:close/>
              </a:path>
            </a:pathLst>
          </a:custGeom>
          <a:solidFill>
            <a:srgbClr val="000000"/>
          </a:solidFill>
        </p:spPr>
        <p:txBody>
          <a:bodyPr wrap="square" lIns="0" tIns="0" rIns="0" bIns="0" rtlCol="0"/>
          <a:lstStyle/>
          <a:p>
            <a:endParaRPr/>
          </a:p>
        </p:txBody>
      </p:sp>
      <p:sp>
        <p:nvSpPr>
          <p:cNvPr id="135" name="object 135"/>
          <p:cNvSpPr/>
          <p:nvPr/>
        </p:nvSpPr>
        <p:spPr>
          <a:xfrm>
            <a:off x="2749473" y="2523963"/>
            <a:ext cx="548005" cy="473709"/>
          </a:xfrm>
          <a:custGeom>
            <a:avLst/>
            <a:gdLst/>
            <a:ahLst/>
            <a:cxnLst/>
            <a:rect l="l" t="t" r="r" b="b"/>
            <a:pathLst>
              <a:path w="548005" h="473710">
                <a:moveTo>
                  <a:pt x="0" y="0"/>
                </a:moveTo>
                <a:lnTo>
                  <a:pt x="547519" y="473112"/>
                </a:lnTo>
              </a:path>
            </a:pathLst>
          </a:custGeom>
          <a:ln w="13497">
            <a:solidFill>
              <a:srgbClr val="000000"/>
            </a:solidFill>
          </a:ln>
        </p:spPr>
        <p:txBody>
          <a:bodyPr wrap="square" lIns="0" tIns="0" rIns="0" bIns="0" rtlCol="0"/>
          <a:lstStyle/>
          <a:p>
            <a:endParaRPr/>
          </a:p>
        </p:txBody>
      </p:sp>
      <p:sp>
        <p:nvSpPr>
          <p:cNvPr id="136" name="object 136"/>
          <p:cNvSpPr/>
          <p:nvPr/>
        </p:nvSpPr>
        <p:spPr>
          <a:xfrm>
            <a:off x="3250097" y="2943312"/>
            <a:ext cx="93345" cy="107950"/>
          </a:xfrm>
          <a:custGeom>
            <a:avLst/>
            <a:gdLst/>
            <a:ahLst/>
            <a:cxnLst/>
            <a:rect l="l" t="t" r="r" b="b"/>
            <a:pathLst>
              <a:path w="93344" h="107950">
                <a:moveTo>
                  <a:pt x="56174" y="0"/>
                </a:moveTo>
                <a:lnTo>
                  <a:pt x="52834" y="2293"/>
                </a:lnTo>
                <a:lnTo>
                  <a:pt x="46040" y="27316"/>
                </a:lnTo>
                <a:lnTo>
                  <a:pt x="34583" y="49569"/>
                </a:lnTo>
                <a:lnTo>
                  <a:pt x="19043" y="68220"/>
                </a:lnTo>
                <a:lnTo>
                  <a:pt x="0" y="82436"/>
                </a:lnTo>
                <a:lnTo>
                  <a:pt x="494" y="86020"/>
                </a:lnTo>
                <a:lnTo>
                  <a:pt x="93294" y="107525"/>
                </a:lnTo>
                <a:lnTo>
                  <a:pt x="56174" y="0"/>
                </a:lnTo>
                <a:close/>
              </a:path>
            </a:pathLst>
          </a:custGeom>
          <a:solidFill>
            <a:srgbClr val="000000"/>
          </a:solidFill>
        </p:spPr>
        <p:txBody>
          <a:bodyPr wrap="square" lIns="0" tIns="0" rIns="0" bIns="0" rtlCol="0"/>
          <a:lstStyle/>
          <a:p>
            <a:endParaRPr/>
          </a:p>
        </p:txBody>
      </p:sp>
      <p:sp>
        <p:nvSpPr>
          <p:cNvPr id="137" name="object 137"/>
          <p:cNvSpPr/>
          <p:nvPr/>
        </p:nvSpPr>
        <p:spPr>
          <a:xfrm>
            <a:off x="2786592" y="3502417"/>
            <a:ext cx="594360" cy="483870"/>
          </a:xfrm>
          <a:custGeom>
            <a:avLst/>
            <a:gdLst/>
            <a:ahLst/>
            <a:cxnLst/>
            <a:rect l="l" t="t" r="r" b="b"/>
            <a:pathLst>
              <a:path w="594360" h="483870">
                <a:moveTo>
                  <a:pt x="0" y="483865"/>
                </a:moveTo>
                <a:lnTo>
                  <a:pt x="593919" y="0"/>
                </a:lnTo>
              </a:path>
            </a:pathLst>
          </a:custGeom>
          <a:ln w="13553">
            <a:solidFill>
              <a:srgbClr val="000000"/>
            </a:solidFill>
          </a:ln>
        </p:spPr>
        <p:txBody>
          <a:bodyPr wrap="square" lIns="0" tIns="0" rIns="0" bIns="0" rtlCol="0"/>
          <a:lstStyle/>
          <a:p>
            <a:endParaRPr/>
          </a:p>
        </p:txBody>
      </p:sp>
      <p:sp>
        <p:nvSpPr>
          <p:cNvPr id="138" name="object 138"/>
          <p:cNvSpPr/>
          <p:nvPr/>
        </p:nvSpPr>
        <p:spPr>
          <a:xfrm>
            <a:off x="3334112" y="3448655"/>
            <a:ext cx="102235" cy="107950"/>
          </a:xfrm>
          <a:custGeom>
            <a:avLst/>
            <a:gdLst/>
            <a:ahLst/>
            <a:cxnLst/>
            <a:rect l="l" t="t" r="r" b="b"/>
            <a:pathLst>
              <a:path w="102235" h="107950">
                <a:moveTo>
                  <a:pt x="92818" y="21462"/>
                </a:moveTo>
                <a:lnTo>
                  <a:pt x="2969" y="21462"/>
                </a:lnTo>
                <a:lnTo>
                  <a:pt x="21535" y="36538"/>
                </a:lnTo>
                <a:lnTo>
                  <a:pt x="36423" y="55902"/>
                </a:lnTo>
                <a:lnTo>
                  <a:pt x="47113" y="78691"/>
                </a:lnTo>
                <a:lnTo>
                  <a:pt x="53081" y="104041"/>
                </a:lnTo>
                <a:lnTo>
                  <a:pt x="55679" y="107525"/>
                </a:lnTo>
                <a:lnTo>
                  <a:pt x="92818" y="21462"/>
                </a:lnTo>
                <a:close/>
              </a:path>
              <a:path w="102235" h="107950">
                <a:moveTo>
                  <a:pt x="102079" y="0"/>
                </a:moveTo>
                <a:lnTo>
                  <a:pt x="0" y="21505"/>
                </a:lnTo>
                <a:lnTo>
                  <a:pt x="2969" y="21462"/>
                </a:lnTo>
                <a:lnTo>
                  <a:pt x="92818" y="21462"/>
                </a:lnTo>
                <a:lnTo>
                  <a:pt x="102079" y="0"/>
                </a:lnTo>
                <a:close/>
              </a:path>
            </a:pathLst>
          </a:custGeom>
          <a:solidFill>
            <a:srgbClr val="000000"/>
          </a:solidFill>
        </p:spPr>
        <p:txBody>
          <a:bodyPr wrap="square" lIns="0" tIns="0" rIns="0" bIns="0" rtlCol="0"/>
          <a:lstStyle/>
          <a:p>
            <a:endParaRPr/>
          </a:p>
        </p:txBody>
      </p:sp>
      <p:sp>
        <p:nvSpPr>
          <p:cNvPr id="139" name="object 139"/>
          <p:cNvSpPr/>
          <p:nvPr/>
        </p:nvSpPr>
        <p:spPr>
          <a:xfrm>
            <a:off x="2888673" y="3212098"/>
            <a:ext cx="213995" cy="0"/>
          </a:xfrm>
          <a:custGeom>
            <a:avLst/>
            <a:gdLst/>
            <a:ahLst/>
            <a:cxnLst/>
            <a:rect l="l" t="t" r="r" b="b"/>
            <a:pathLst>
              <a:path w="213994">
                <a:moveTo>
                  <a:pt x="0" y="0"/>
                </a:moveTo>
                <a:lnTo>
                  <a:pt x="213439" y="0"/>
                </a:lnTo>
              </a:path>
            </a:pathLst>
          </a:custGeom>
          <a:ln w="14336">
            <a:solidFill>
              <a:srgbClr val="000000"/>
            </a:solidFill>
          </a:ln>
        </p:spPr>
        <p:txBody>
          <a:bodyPr wrap="square" lIns="0" tIns="0" rIns="0" bIns="0" rtlCol="0"/>
          <a:lstStyle/>
          <a:p>
            <a:endParaRPr/>
          </a:p>
        </p:txBody>
      </p:sp>
      <p:sp>
        <p:nvSpPr>
          <p:cNvPr id="140" name="object 140"/>
          <p:cNvSpPr/>
          <p:nvPr/>
        </p:nvSpPr>
        <p:spPr>
          <a:xfrm>
            <a:off x="3083181" y="3158336"/>
            <a:ext cx="84455" cy="102235"/>
          </a:xfrm>
          <a:custGeom>
            <a:avLst/>
            <a:gdLst/>
            <a:ahLst/>
            <a:cxnLst/>
            <a:rect l="l" t="t" r="r" b="b"/>
            <a:pathLst>
              <a:path w="84455" h="102235">
                <a:moveTo>
                  <a:pt x="1750" y="96062"/>
                </a:moveTo>
                <a:lnTo>
                  <a:pt x="371" y="96773"/>
                </a:lnTo>
                <a:lnTo>
                  <a:pt x="0" y="101661"/>
                </a:lnTo>
                <a:lnTo>
                  <a:pt x="1750" y="96062"/>
                </a:lnTo>
                <a:close/>
              </a:path>
              <a:path w="84455" h="102235">
                <a:moveTo>
                  <a:pt x="371" y="0"/>
                </a:moveTo>
                <a:lnTo>
                  <a:pt x="0" y="731"/>
                </a:lnTo>
                <a:lnTo>
                  <a:pt x="7725" y="25436"/>
                </a:lnTo>
                <a:lnTo>
                  <a:pt x="10300" y="51196"/>
                </a:lnTo>
                <a:lnTo>
                  <a:pt x="7725" y="76956"/>
                </a:lnTo>
                <a:lnTo>
                  <a:pt x="1750" y="96062"/>
                </a:lnTo>
                <a:lnTo>
                  <a:pt x="83891" y="53762"/>
                </a:lnTo>
                <a:lnTo>
                  <a:pt x="371" y="0"/>
                </a:lnTo>
                <a:close/>
              </a:path>
            </a:pathLst>
          </a:custGeom>
          <a:solidFill>
            <a:srgbClr val="000000"/>
          </a:solidFill>
        </p:spPr>
        <p:txBody>
          <a:bodyPr wrap="square" lIns="0" tIns="0" rIns="0" bIns="0" rtlCol="0"/>
          <a:lstStyle/>
          <a:p>
            <a:endParaRPr/>
          </a:p>
        </p:txBody>
      </p:sp>
      <p:sp>
        <p:nvSpPr>
          <p:cNvPr id="141" name="object 141"/>
          <p:cNvSpPr/>
          <p:nvPr/>
        </p:nvSpPr>
        <p:spPr>
          <a:xfrm>
            <a:off x="3399072" y="3523923"/>
            <a:ext cx="93345" cy="215265"/>
          </a:xfrm>
          <a:custGeom>
            <a:avLst/>
            <a:gdLst/>
            <a:ahLst/>
            <a:cxnLst/>
            <a:rect l="l" t="t" r="r" b="b"/>
            <a:pathLst>
              <a:path w="93344" h="215264">
                <a:moveTo>
                  <a:pt x="0" y="215051"/>
                </a:moveTo>
                <a:lnTo>
                  <a:pt x="92799" y="0"/>
                </a:lnTo>
              </a:path>
            </a:pathLst>
          </a:custGeom>
          <a:ln w="12681">
            <a:solidFill>
              <a:srgbClr val="000000"/>
            </a:solidFill>
          </a:ln>
        </p:spPr>
        <p:txBody>
          <a:bodyPr wrap="square" lIns="0" tIns="0" rIns="0" bIns="0" rtlCol="0"/>
          <a:lstStyle/>
          <a:p>
            <a:endParaRPr/>
          </a:p>
        </p:txBody>
      </p:sp>
      <p:sp>
        <p:nvSpPr>
          <p:cNvPr id="142" name="object 142"/>
          <p:cNvSpPr/>
          <p:nvPr/>
        </p:nvSpPr>
        <p:spPr>
          <a:xfrm>
            <a:off x="3443121" y="3448656"/>
            <a:ext cx="78105" cy="118745"/>
          </a:xfrm>
          <a:custGeom>
            <a:avLst/>
            <a:gdLst/>
            <a:ahLst/>
            <a:cxnLst/>
            <a:rect l="l" t="t" r="r" b="b"/>
            <a:pathLst>
              <a:path w="78105" h="118745">
                <a:moveTo>
                  <a:pt x="76590" y="115904"/>
                </a:moveTo>
                <a:lnTo>
                  <a:pt x="76590" y="118278"/>
                </a:lnTo>
                <a:lnTo>
                  <a:pt x="77951" y="117561"/>
                </a:lnTo>
                <a:lnTo>
                  <a:pt x="76590" y="115904"/>
                </a:lnTo>
                <a:close/>
              </a:path>
              <a:path w="78105" h="118745">
                <a:moveTo>
                  <a:pt x="76590" y="0"/>
                </a:moveTo>
                <a:lnTo>
                  <a:pt x="4543" y="73045"/>
                </a:lnTo>
                <a:lnTo>
                  <a:pt x="22532" y="75485"/>
                </a:lnTo>
                <a:lnTo>
                  <a:pt x="43569" y="84339"/>
                </a:lnTo>
                <a:lnTo>
                  <a:pt x="62309" y="98521"/>
                </a:lnTo>
                <a:lnTo>
                  <a:pt x="76590" y="115904"/>
                </a:lnTo>
                <a:lnTo>
                  <a:pt x="76590" y="0"/>
                </a:lnTo>
                <a:close/>
              </a:path>
              <a:path w="78105" h="118745">
                <a:moveTo>
                  <a:pt x="0" y="72429"/>
                </a:moveTo>
                <a:lnTo>
                  <a:pt x="2350" y="75267"/>
                </a:lnTo>
                <a:lnTo>
                  <a:pt x="4543" y="73045"/>
                </a:lnTo>
                <a:lnTo>
                  <a:pt x="0" y="72429"/>
                </a:lnTo>
                <a:close/>
              </a:path>
            </a:pathLst>
          </a:custGeom>
          <a:solidFill>
            <a:srgbClr val="000000"/>
          </a:solidFill>
        </p:spPr>
        <p:txBody>
          <a:bodyPr wrap="square" lIns="0" tIns="0" rIns="0" bIns="0" rtlCol="0"/>
          <a:lstStyle/>
          <a:p>
            <a:endParaRPr/>
          </a:p>
        </p:txBody>
      </p:sp>
      <p:sp>
        <p:nvSpPr>
          <p:cNvPr id="143" name="object 143"/>
          <p:cNvSpPr/>
          <p:nvPr/>
        </p:nvSpPr>
        <p:spPr>
          <a:xfrm>
            <a:off x="2433953" y="2717508"/>
            <a:ext cx="65405" cy="182880"/>
          </a:xfrm>
          <a:custGeom>
            <a:avLst/>
            <a:gdLst/>
            <a:ahLst/>
            <a:cxnLst/>
            <a:rect l="l" t="t" r="r" b="b"/>
            <a:pathLst>
              <a:path w="65405" h="182880">
                <a:moveTo>
                  <a:pt x="0" y="0"/>
                </a:moveTo>
                <a:lnTo>
                  <a:pt x="64959" y="182793"/>
                </a:lnTo>
              </a:path>
            </a:pathLst>
          </a:custGeom>
          <a:ln w="12593">
            <a:solidFill>
              <a:srgbClr val="000000"/>
            </a:solidFill>
            <a:prstDash val="lgDash"/>
          </a:ln>
        </p:spPr>
        <p:txBody>
          <a:bodyPr wrap="square" lIns="0" tIns="0" rIns="0" bIns="0" rtlCol="0"/>
          <a:lstStyle/>
          <a:p>
            <a:endParaRPr/>
          </a:p>
        </p:txBody>
      </p:sp>
      <p:sp>
        <p:nvSpPr>
          <p:cNvPr id="144" name="object 144"/>
          <p:cNvSpPr/>
          <p:nvPr/>
        </p:nvSpPr>
        <p:spPr>
          <a:xfrm>
            <a:off x="2451821" y="2856289"/>
            <a:ext cx="84455" cy="108585"/>
          </a:xfrm>
          <a:custGeom>
            <a:avLst/>
            <a:gdLst/>
            <a:ahLst/>
            <a:cxnLst/>
            <a:rect l="l" t="t" r="r" b="b"/>
            <a:pathLst>
              <a:path w="84455" h="108585">
                <a:moveTo>
                  <a:pt x="80401" y="0"/>
                </a:moveTo>
                <a:lnTo>
                  <a:pt x="63689" y="17721"/>
                </a:lnTo>
                <a:lnTo>
                  <a:pt x="44158" y="30376"/>
                </a:lnTo>
                <a:lnTo>
                  <a:pt x="22649" y="37519"/>
                </a:lnTo>
                <a:lnTo>
                  <a:pt x="0" y="38709"/>
                </a:lnTo>
                <a:lnTo>
                  <a:pt x="692" y="44013"/>
                </a:lnTo>
                <a:lnTo>
                  <a:pt x="74932" y="108529"/>
                </a:lnTo>
                <a:lnTo>
                  <a:pt x="84212" y="1003"/>
                </a:lnTo>
                <a:lnTo>
                  <a:pt x="80401" y="0"/>
                </a:lnTo>
                <a:close/>
              </a:path>
            </a:pathLst>
          </a:custGeom>
          <a:solidFill>
            <a:srgbClr val="000000"/>
          </a:solidFill>
        </p:spPr>
        <p:txBody>
          <a:bodyPr wrap="square" lIns="0" tIns="0" rIns="0" bIns="0" rtlCol="0"/>
          <a:lstStyle/>
          <a:p>
            <a:endParaRPr/>
          </a:p>
        </p:txBody>
      </p:sp>
      <p:sp>
        <p:nvSpPr>
          <p:cNvPr id="145" name="object 145"/>
          <p:cNvSpPr/>
          <p:nvPr/>
        </p:nvSpPr>
        <p:spPr>
          <a:xfrm>
            <a:off x="2684512" y="2685251"/>
            <a:ext cx="381000" cy="226060"/>
          </a:xfrm>
          <a:custGeom>
            <a:avLst/>
            <a:gdLst/>
            <a:ahLst/>
            <a:cxnLst/>
            <a:rect l="l" t="t" r="r" b="b"/>
            <a:pathLst>
              <a:path w="381000" h="226060">
                <a:moveTo>
                  <a:pt x="380479" y="0"/>
                </a:moveTo>
                <a:lnTo>
                  <a:pt x="0" y="225803"/>
                </a:lnTo>
              </a:path>
            </a:pathLst>
          </a:custGeom>
          <a:ln w="13825">
            <a:solidFill>
              <a:srgbClr val="000000"/>
            </a:solidFill>
            <a:prstDash val="lgDash"/>
          </a:ln>
        </p:spPr>
        <p:txBody>
          <a:bodyPr wrap="square" lIns="0" tIns="0" rIns="0" bIns="0" rtlCol="0"/>
          <a:lstStyle/>
          <a:p>
            <a:endParaRPr/>
          </a:p>
        </p:txBody>
      </p:sp>
      <p:sp>
        <p:nvSpPr>
          <p:cNvPr id="146" name="object 146"/>
          <p:cNvSpPr/>
          <p:nvPr/>
        </p:nvSpPr>
        <p:spPr>
          <a:xfrm>
            <a:off x="2628832" y="2854568"/>
            <a:ext cx="95250" cy="90170"/>
          </a:xfrm>
          <a:custGeom>
            <a:avLst/>
            <a:gdLst/>
            <a:ahLst/>
            <a:cxnLst/>
            <a:rect l="l" t="t" r="r" b="b"/>
            <a:pathLst>
              <a:path w="95250" h="90169">
                <a:moveTo>
                  <a:pt x="55741" y="0"/>
                </a:moveTo>
                <a:lnTo>
                  <a:pt x="55679" y="2723"/>
                </a:lnTo>
                <a:lnTo>
                  <a:pt x="0" y="88744"/>
                </a:lnTo>
                <a:lnTo>
                  <a:pt x="92799" y="88744"/>
                </a:lnTo>
                <a:lnTo>
                  <a:pt x="95262" y="90034"/>
                </a:lnTo>
                <a:lnTo>
                  <a:pt x="78714" y="72075"/>
                </a:lnTo>
                <a:lnTo>
                  <a:pt x="66337" y="50447"/>
                </a:lnTo>
                <a:lnTo>
                  <a:pt x="58542" y="26104"/>
                </a:lnTo>
                <a:lnTo>
                  <a:pt x="55741" y="0"/>
                </a:lnTo>
                <a:close/>
              </a:path>
            </a:pathLst>
          </a:custGeom>
          <a:solidFill>
            <a:srgbClr val="000000"/>
          </a:solidFill>
        </p:spPr>
        <p:txBody>
          <a:bodyPr wrap="square" lIns="0" tIns="0" rIns="0" bIns="0" rtlCol="0"/>
          <a:lstStyle/>
          <a:p>
            <a:endParaRPr/>
          </a:p>
        </p:txBody>
      </p:sp>
      <p:sp>
        <p:nvSpPr>
          <p:cNvPr id="147" name="object 147"/>
          <p:cNvSpPr/>
          <p:nvPr/>
        </p:nvSpPr>
        <p:spPr>
          <a:xfrm>
            <a:off x="2461792" y="3609944"/>
            <a:ext cx="55880" cy="172085"/>
          </a:xfrm>
          <a:custGeom>
            <a:avLst/>
            <a:gdLst/>
            <a:ahLst/>
            <a:cxnLst/>
            <a:rect l="l" t="t" r="r" b="b"/>
            <a:pathLst>
              <a:path w="55880" h="172085">
                <a:moveTo>
                  <a:pt x="0" y="172041"/>
                </a:moveTo>
                <a:lnTo>
                  <a:pt x="55679" y="0"/>
                </a:lnTo>
              </a:path>
            </a:pathLst>
          </a:custGeom>
          <a:ln w="12559">
            <a:solidFill>
              <a:srgbClr val="000000"/>
            </a:solidFill>
            <a:prstDash val="lgDash"/>
          </a:ln>
        </p:spPr>
        <p:txBody>
          <a:bodyPr wrap="square" lIns="0" tIns="0" rIns="0" bIns="0" rtlCol="0"/>
          <a:lstStyle/>
          <a:p>
            <a:endParaRPr/>
          </a:p>
        </p:txBody>
      </p:sp>
      <p:sp>
        <p:nvSpPr>
          <p:cNvPr id="148" name="object 148"/>
          <p:cNvSpPr/>
          <p:nvPr/>
        </p:nvSpPr>
        <p:spPr>
          <a:xfrm>
            <a:off x="2466804" y="3534676"/>
            <a:ext cx="82550" cy="118745"/>
          </a:xfrm>
          <a:custGeom>
            <a:avLst/>
            <a:gdLst/>
            <a:ahLst/>
            <a:cxnLst/>
            <a:rect l="l" t="t" r="r" b="b"/>
            <a:pathLst>
              <a:path w="82550" h="118745">
                <a:moveTo>
                  <a:pt x="77886" y="110348"/>
                </a:moveTo>
                <a:lnTo>
                  <a:pt x="78508" y="118278"/>
                </a:lnTo>
                <a:lnTo>
                  <a:pt x="81936" y="114249"/>
                </a:lnTo>
                <a:lnTo>
                  <a:pt x="77886" y="110348"/>
                </a:lnTo>
                <a:close/>
              </a:path>
              <a:path w="82550" h="118745">
                <a:moveTo>
                  <a:pt x="75501" y="79953"/>
                </a:moveTo>
                <a:lnTo>
                  <a:pt x="22676" y="79953"/>
                </a:lnTo>
                <a:lnTo>
                  <a:pt x="44461" y="85900"/>
                </a:lnTo>
                <a:lnTo>
                  <a:pt x="64499" y="97452"/>
                </a:lnTo>
                <a:lnTo>
                  <a:pt x="77886" y="110348"/>
                </a:lnTo>
                <a:lnTo>
                  <a:pt x="75501" y="79953"/>
                </a:lnTo>
                <a:close/>
              </a:path>
              <a:path w="82550" h="118745">
                <a:moveTo>
                  <a:pt x="69228" y="0"/>
                </a:moveTo>
                <a:lnTo>
                  <a:pt x="4268" y="75267"/>
                </a:lnTo>
                <a:lnTo>
                  <a:pt x="0" y="79970"/>
                </a:lnTo>
                <a:lnTo>
                  <a:pt x="75501" y="79953"/>
                </a:lnTo>
                <a:lnTo>
                  <a:pt x="69228" y="0"/>
                </a:lnTo>
                <a:close/>
              </a:path>
            </a:pathLst>
          </a:custGeom>
          <a:solidFill>
            <a:srgbClr val="000000"/>
          </a:solidFill>
        </p:spPr>
        <p:txBody>
          <a:bodyPr wrap="square" lIns="0" tIns="0" rIns="0" bIns="0" rtlCol="0"/>
          <a:lstStyle/>
          <a:p>
            <a:endParaRPr/>
          </a:p>
        </p:txBody>
      </p:sp>
      <p:sp>
        <p:nvSpPr>
          <p:cNvPr id="149" name="object 149"/>
          <p:cNvSpPr/>
          <p:nvPr/>
        </p:nvSpPr>
        <p:spPr>
          <a:xfrm>
            <a:off x="2684513" y="3588439"/>
            <a:ext cx="306705" cy="172085"/>
          </a:xfrm>
          <a:custGeom>
            <a:avLst/>
            <a:gdLst/>
            <a:ahLst/>
            <a:cxnLst/>
            <a:rect l="l" t="t" r="r" b="b"/>
            <a:pathLst>
              <a:path w="306705" h="172085">
                <a:moveTo>
                  <a:pt x="306239" y="172041"/>
                </a:moveTo>
                <a:lnTo>
                  <a:pt x="0" y="0"/>
                </a:lnTo>
              </a:path>
            </a:pathLst>
          </a:custGeom>
          <a:ln w="13865">
            <a:solidFill>
              <a:srgbClr val="000000"/>
            </a:solidFill>
            <a:prstDash val="lgDash"/>
          </a:ln>
        </p:spPr>
        <p:txBody>
          <a:bodyPr wrap="square" lIns="0" tIns="0" rIns="0" bIns="0" rtlCol="0"/>
          <a:lstStyle/>
          <a:p>
            <a:endParaRPr/>
          </a:p>
        </p:txBody>
      </p:sp>
      <p:sp>
        <p:nvSpPr>
          <p:cNvPr id="150" name="object 150"/>
          <p:cNvSpPr/>
          <p:nvPr/>
        </p:nvSpPr>
        <p:spPr>
          <a:xfrm>
            <a:off x="2628832" y="3553815"/>
            <a:ext cx="95250" cy="90805"/>
          </a:xfrm>
          <a:custGeom>
            <a:avLst/>
            <a:gdLst/>
            <a:ahLst/>
            <a:cxnLst/>
            <a:rect l="l" t="t" r="r" b="b"/>
            <a:pathLst>
              <a:path w="95250" h="90804">
                <a:moveTo>
                  <a:pt x="95249" y="0"/>
                </a:moveTo>
                <a:lnTo>
                  <a:pt x="92799" y="2365"/>
                </a:lnTo>
                <a:lnTo>
                  <a:pt x="0" y="2365"/>
                </a:lnTo>
                <a:lnTo>
                  <a:pt x="55679" y="88386"/>
                </a:lnTo>
                <a:lnTo>
                  <a:pt x="57102" y="90737"/>
                </a:lnTo>
                <a:lnTo>
                  <a:pt x="59506" y="64608"/>
                </a:lnTo>
                <a:lnTo>
                  <a:pt x="66933" y="40142"/>
                </a:lnTo>
                <a:lnTo>
                  <a:pt x="78981" y="18290"/>
                </a:lnTo>
                <a:lnTo>
                  <a:pt x="95249" y="0"/>
                </a:lnTo>
                <a:close/>
              </a:path>
            </a:pathLst>
          </a:custGeom>
          <a:solidFill>
            <a:srgbClr val="000000"/>
          </a:solidFill>
        </p:spPr>
        <p:txBody>
          <a:bodyPr wrap="square" lIns="0" tIns="0" rIns="0" bIns="0" rtlCol="0"/>
          <a:lstStyle/>
          <a:p>
            <a:endParaRPr/>
          </a:p>
        </p:txBody>
      </p:sp>
      <p:sp>
        <p:nvSpPr>
          <p:cNvPr id="151" name="object 151"/>
          <p:cNvSpPr/>
          <p:nvPr/>
        </p:nvSpPr>
        <p:spPr>
          <a:xfrm>
            <a:off x="2888673" y="3276613"/>
            <a:ext cx="93345" cy="107950"/>
          </a:xfrm>
          <a:custGeom>
            <a:avLst/>
            <a:gdLst/>
            <a:ahLst/>
            <a:cxnLst/>
            <a:rect l="l" t="t" r="r" b="b"/>
            <a:pathLst>
              <a:path w="93344" h="107950">
                <a:moveTo>
                  <a:pt x="88057" y="104778"/>
                </a:moveTo>
                <a:lnTo>
                  <a:pt x="88221" y="105303"/>
                </a:lnTo>
                <a:lnTo>
                  <a:pt x="92799" y="107525"/>
                </a:lnTo>
                <a:lnTo>
                  <a:pt x="88057" y="104778"/>
                </a:lnTo>
                <a:close/>
              </a:path>
              <a:path w="93344" h="107950">
                <a:moveTo>
                  <a:pt x="92799" y="0"/>
                </a:moveTo>
                <a:lnTo>
                  <a:pt x="0" y="53762"/>
                </a:lnTo>
                <a:lnTo>
                  <a:pt x="88057" y="104778"/>
                </a:lnTo>
                <a:lnTo>
                  <a:pt x="80496" y="80597"/>
                </a:lnTo>
                <a:lnTo>
                  <a:pt x="77920" y="54838"/>
                </a:lnTo>
                <a:lnTo>
                  <a:pt x="80496" y="29078"/>
                </a:lnTo>
                <a:lnTo>
                  <a:pt x="88221" y="4372"/>
                </a:lnTo>
                <a:lnTo>
                  <a:pt x="92799" y="0"/>
                </a:lnTo>
                <a:close/>
              </a:path>
            </a:pathLst>
          </a:custGeom>
          <a:solidFill>
            <a:srgbClr val="000000"/>
          </a:solidFill>
        </p:spPr>
        <p:txBody>
          <a:bodyPr wrap="square" lIns="0" tIns="0" rIns="0" bIns="0" rtlCol="0"/>
          <a:lstStyle/>
          <a:p>
            <a:endParaRPr/>
          </a:p>
        </p:txBody>
      </p:sp>
      <p:sp>
        <p:nvSpPr>
          <p:cNvPr id="152" name="object 152"/>
          <p:cNvSpPr/>
          <p:nvPr/>
        </p:nvSpPr>
        <p:spPr>
          <a:xfrm>
            <a:off x="3890910" y="2287407"/>
            <a:ext cx="381000" cy="978535"/>
          </a:xfrm>
          <a:custGeom>
            <a:avLst/>
            <a:gdLst/>
            <a:ahLst/>
            <a:cxnLst/>
            <a:rect l="l" t="t" r="r" b="b"/>
            <a:pathLst>
              <a:path w="381000" h="978535">
                <a:moveTo>
                  <a:pt x="0" y="978454"/>
                </a:moveTo>
                <a:lnTo>
                  <a:pt x="380479" y="0"/>
                </a:lnTo>
              </a:path>
            </a:pathLst>
          </a:custGeom>
          <a:ln w="28420">
            <a:solidFill>
              <a:srgbClr val="FFFFFF"/>
            </a:solidFill>
          </a:ln>
        </p:spPr>
        <p:txBody>
          <a:bodyPr wrap="square" lIns="0" tIns="0" rIns="0" bIns="0" rtlCol="0"/>
          <a:lstStyle/>
          <a:p>
            <a:endParaRPr/>
          </a:p>
        </p:txBody>
      </p:sp>
      <p:sp>
        <p:nvSpPr>
          <p:cNvPr id="153" name="object 153"/>
          <p:cNvSpPr/>
          <p:nvPr/>
        </p:nvSpPr>
        <p:spPr>
          <a:xfrm>
            <a:off x="4206430" y="2190633"/>
            <a:ext cx="111760" cy="161290"/>
          </a:xfrm>
          <a:custGeom>
            <a:avLst/>
            <a:gdLst/>
            <a:ahLst/>
            <a:cxnLst/>
            <a:rect l="l" t="t" r="r" b="b"/>
            <a:pathLst>
              <a:path w="111760" h="161289">
                <a:moveTo>
                  <a:pt x="102079" y="0"/>
                </a:moveTo>
                <a:lnTo>
                  <a:pt x="0" y="96773"/>
                </a:lnTo>
                <a:lnTo>
                  <a:pt x="1608" y="99640"/>
                </a:lnTo>
                <a:lnTo>
                  <a:pt x="32276" y="102415"/>
                </a:lnTo>
                <a:lnTo>
                  <a:pt x="61170" y="113134"/>
                </a:lnTo>
                <a:lnTo>
                  <a:pt x="87164" y="131192"/>
                </a:lnTo>
                <a:lnTo>
                  <a:pt x="109132" y="155983"/>
                </a:lnTo>
                <a:lnTo>
                  <a:pt x="111359" y="161288"/>
                </a:lnTo>
                <a:lnTo>
                  <a:pt x="102079" y="0"/>
                </a:lnTo>
                <a:close/>
              </a:path>
            </a:pathLst>
          </a:custGeom>
          <a:solidFill>
            <a:srgbClr val="FFFFFF"/>
          </a:solidFill>
        </p:spPr>
        <p:txBody>
          <a:bodyPr wrap="square" lIns="0" tIns="0" rIns="0" bIns="0" rtlCol="0"/>
          <a:lstStyle/>
          <a:p>
            <a:endParaRPr/>
          </a:p>
        </p:txBody>
      </p:sp>
      <p:sp>
        <p:nvSpPr>
          <p:cNvPr id="154" name="object 154"/>
          <p:cNvSpPr/>
          <p:nvPr/>
        </p:nvSpPr>
        <p:spPr>
          <a:xfrm>
            <a:off x="3872350" y="2265901"/>
            <a:ext cx="381000" cy="989330"/>
          </a:xfrm>
          <a:custGeom>
            <a:avLst/>
            <a:gdLst/>
            <a:ahLst/>
            <a:cxnLst/>
            <a:rect l="l" t="t" r="r" b="b"/>
            <a:pathLst>
              <a:path w="381000" h="989329">
                <a:moveTo>
                  <a:pt x="0" y="989207"/>
                </a:moveTo>
                <a:lnTo>
                  <a:pt x="380479" y="0"/>
                </a:lnTo>
              </a:path>
            </a:pathLst>
          </a:custGeom>
          <a:ln w="28409">
            <a:solidFill>
              <a:srgbClr val="000000"/>
            </a:solidFill>
          </a:ln>
        </p:spPr>
        <p:txBody>
          <a:bodyPr wrap="square" lIns="0" tIns="0" rIns="0" bIns="0" rtlCol="0"/>
          <a:lstStyle/>
          <a:p>
            <a:endParaRPr/>
          </a:p>
        </p:txBody>
      </p:sp>
      <p:sp>
        <p:nvSpPr>
          <p:cNvPr id="155" name="object 155"/>
          <p:cNvSpPr/>
          <p:nvPr/>
        </p:nvSpPr>
        <p:spPr>
          <a:xfrm>
            <a:off x="4187870" y="2169128"/>
            <a:ext cx="111760" cy="161290"/>
          </a:xfrm>
          <a:custGeom>
            <a:avLst/>
            <a:gdLst/>
            <a:ahLst/>
            <a:cxnLst/>
            <a:rect l="l" t="t" r="r" b="b"/>
            <a:pathLst>
              <a:path w="111760" h="161289">
                <a:moveTo>
                  <a:pt x="102079" y="0"/>
                </a:moveTo>
                <a:lnTo>
                  <a:pt x="0" y="96773"/>
                </a:lnTo>
                <a:lnTo>
                  <a:pt x="2350" y="100500"/>
                </a:lnTo>
                <a:lnTo>
                  <a:pt x="33019" y="103276"/>
                </a:lnTo>
                <a:lnTo>
                  <a:pt x="61912" y="113995"/>
                </a:lnTo>
                <a:lnTo>
                  <a:pt x="87906" y="132052"/>
                </a:lnTo>
                <a:lnTo>
                  <a:pt x="109875" y="156844"/>
                </a:lnTo>
                <a:lnTo>
                  <a:pt x="111359" y="161288"/>
                </a:lnTo>
                <a:lnTo>
                  <a:pt x="102079" y="0"/>
                </a:lnTo>
                <a:close/>
              </a:path>
            </a:pathLst>
          </a:custGeom>
          <a:solidFill>
            <a:srgbClr val="000000"/>
          </a:solidFill>
        </p:spPr>
        <p:txBody>
          <a:bodyPr wrap="square" lIns="0" tIns="0" rIns="0" bIns="0" rtlCol="0"/>
          <a:lstStyle/>
          <a:p>
            <a:endParaRPr/>
          </a:p>
        </p:txBody>
      </p:sp>
      <p:sp>
        <p:nvSpPr>
          <p:cNvPr id="157" name="object 157"/>
          <p:cNvSpPr txBox="1"/>
          <p:nvPr/>
        </p:nvSpPr>
        <p:spPr>
          <a:xfrm>
            <a:off x="1710334" y="5867502"/>
            <a:ext cx="8849360"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来源：黄浪（导师：吴超）</a:t>
            </a:r>
            <a:r>
              <a:rPr sz="1600" spc="-5" dirty="0">
                <a:solidFill>
                  <a:srgbClr val="006FC0"/>
                </a:solidFill>
                <a:latin typeface="Calibri"/>
                <a:cs typeface="Calibri"/>
              </a:rPr>
              <a:t>. </a:t>
            </a:r>
            <a:r>
              <a:rPr sz="1600" spc="-5" dirty="0">
                <a:solidFill>
                  <a:srgbClr val="006FC0"/>
                </a:solidFill>
                <a:latin typeface="宋体"/>
                <a:cs typeface="宋体"/>
              </a:rPr>
              <a:t>理论安全模型的构建原理与新模型的创研究</a:t>
            </a:r>
            <a:r>
              <a:rPr sz="1600" spc="-5" dirty="0">
                <a:solidFill>
                  <a:srgbClr val="006FC0"/>
                </a:solidFill>
                <a:latin typeface="Calibri"/>
                <a:cs typeface="Calibri"/>
              </a:rPr>
              <a:t>[D].</a:t>
            </a:r>
            <a:r>
              <a:rPr sz="1600" spc="60" dirty="0">
                <a:solidFill>
                  <a:srgbClr val="006FC0"/>
                </a:solidFill>
                <a:latin typeface="Calibri"/>
                <a:cs typeface="Calibri"/>
              </a:rPr>
              <a:t> </a:t>
            </a:r>
            <a:r>
              <a:rPr sz="1600" spc="-5" dirty="0">
                <a:solidFill>
                  <a:srgbClr val="006FC0"/>
                </a:solidFill>
                <a:latin typeface="宋体"/>
                <a:cs typeface="宋体"/>
              </a:rPr>
              <a:t>长沙：中南大学，</a:t>
            </a:r>
            <a:r>
              <a:rPr sz="1600" spc="-5" dirty="0">
                <a:solidFill>
                  <a:srgbClr val="006FC0"/>
                </a:solidFill>
                <a:latin typeface="Calibri"/>
                <a:cs typeface="Calibri"/>
              </a:rPr>
              <a:t>2018.</a:t>
            </a:r>
            <a:endParaRPr sz="1600">
              <a:latin typeface="Calibri"/>
              <a:cs typeface="Calibri"/>
            </a:endParaRPr>
          </a:p>
        </p:txBody>
      </p:sp>
      <p:sp>
        <p:nvSpPr>
          <p:cNvPr id="158" name="object 158"/>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59" name="文本框 1"/>
          <p:cNvSpPr txBox="1">
            <a:spLocks noChangeArrowheads="1"/>
          </p:cNvSpPr>
          <p:nvPr/>
        </p:nvSpPr>
        <p:spPr bwMode="auto">
          <a:xfrm>
            <a:off x="758415" y="300084"/>
            <a:ext cx="6506909"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基于安全信息流的事故致因的概念模型</a:t>
            </a:r>
          </a:p>
        </p:txBody>
      </p:sp>
    </p:spTree>
    <p:extLst>
      <p:ext uri="{BB962C8B-B14F-4D97-AF65-F5344CB8AC3E}">
        <p14:creationId xmlns:p14="http://schemas.microsoft.com/office/powerpoint/2010/main" val="14924566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78563" y="1710237"/>
            <a:ext cx="730885" cy="238527"/>
          </a:xfrm>
          <a:prstGeom prst="rect">
            <a:avLst/>
          </a:prstGeom>
        </p:spPr>
        <p:txBody>
          <a:bodyPr vert="horz" wrap="square" lIns="0" tIns="0" rIns="0" bIns="0" rtlCol="0">
            <a:spAutoFit/>
          </a:bodyPr>
          <a:lstStyle/>
          <a:p>
            <a:pPr marL="12700"/>
            <a:r>
              <a:rPr sz="1550" b="1" spc="-350" dirty="0">
                <a:latin typeface="Times New Roman"/>
                <a:cs typeface="Times New Roman"/>
              </a:rPr>
              <a:t>2</a:t>
            </a:r>
            <a:r>
              <a:rPr sz="2325" b="1" spc="-525" baseline="-10752" dirty="0">
                <a:solidFill>
                  <a:srgbClr val="5B9BD4"/>
                </a:solidFill>
                <a:latin typeface="Times New Roman"/>
                <a:cs typeface="Times New Roman"/>
              </a:rPr>
              <a:t>2      </a:t>
            </a:r>
            <a:r>
              <a:rPr sz="1550" spc="-245" dirty="0">
                <a:latin typeface="宋体"/>
                <a:cs typeface="宋体"/>
              </a:rPr>
              <a:t>信道</a:t>
            </a:r>
            <a:r>
              <a:rPr sz="1550" b="1" spc="-245" dirty="0">
                <a:latin typeface="Times New Roman"/>
                <a:cs typeface="Times New Roman"/>
              </a:rPr>
              <a:t>C</a:t>
            </a:r>
            <a:r>
              <a:rPr sz="2325" b="1" spc="-367" baseline="-10752" dirty="0">
                <a:solidFill>
                  <a:srgbClr val="5B9BD4"/>
                </a:solidFill>
                <a:latin typeface="Times New Roman"/>
                <a:cs typeface="Times New Roman"/>
              </a:rPr>
              <a:t>C</a:t>
            </a:r>
            <a:endParaRPr sz="2325" baseline="-10752">
              <a:latin typeface="Times New Roman"/>
              <a:cs typeface="Times New Roman"/>
            </a:endParaRPr>
          </a:p>
        </p:txBody>
      </p:sp>
      <p:sp>
        <p:nvSpPr>
          <p:cNvPr id="3" name="object 3"/>
          <p:cNvSpPr/>
          <p:nvPr/>
        </p:nvSpPr>
        <p:spPr>
          <a:xfrm>
            <a:off x="4044636" y="1841209"/>
            <a:ext cx="434340" cy="0"/>
          </a:xfrm>
          <a:custGeom>
            <a:avLst/>
            <a:gdLst/>
            <a:ahLst/>
            <a:cxnLst/>
            <a:rect l="l" t="t" r="r" b="b"/>
            <a:pathLst>
              <a:path w="434339">
                <a:moveTo>
                  <a:pt x="0" y="0"/>
                </a:moveTo>
                <a:lnTo>
                  <a:pt x="434228" y="0"/>
                </a:lnTo>
              </a:path>
            </a:pathLst>
          </a:custGeom>
          <a:ln w="19902">
            <a:solidFill>
              <a:srgbClr val="000000"/>
            </a:solidFill>
          </a:ln>
        </p:spPr>
        <p:txBody>
          <a:bodyPr wrap="square" lIns="0" tIns="0" rIns="0" bIns="0" rtlCol="0"/>
          <a:lstStyle/>
          <a:p>
            <a:endParaRPr/>
          </a:p>
        </p:txBody>
      </p:sp>
      <p:sp>
        <p:nvSpPr>
          <p:cNvPr id="4" name="object 4"/>
          <p:cNvSpPr/>
          <p:nvPr/>
        </p:nvSpPr>
        <p:spPr>
          <a:xfrm>
            <a:off x="4408200" y="1771154"/>
            <a:ext cx="71120" cy="140335"/>
          </a:xfrm>
          <a:custGeom>
            <a:avLst/>
            <a:gdLst/>
            <a:ahLst/>
            <a:cxnLst/>
            <a:rect l="l" t="t" r="r" b="b"/>
            <a:pathLst>
              <a:path w="71119"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5" name="object 5"/>
          <p:cNvSpPr/>
          <p:nvPr/>
        </p:nvSpPr>
        <p:spPr>
          <a:xfrm>
            <a:off x="5602078" y="1841209"/>
            <a:ext cx="434340" cy="0"/>
          </a:xfrm>
          <a:custGeom>
            <a:avLst/>
            <a:gdLst/>
            <a:ahLst/>
            <a:cxnLst/>
            <a:rect l="l" t="t" r="r" b="b"/>
            <a:pathLst>
              <a:path w="434339">
                <a:moveTo>
                  <a:pt x="0" y="0"/>
                </a:moveTo>
                <a:lnTo>
                  <a:pt x="434228" y="0"/>
                </a:lnTo>
              </a:path>
            </a:pathLst>
          </a:custGeom>
          <a:ln w="19902">
            <a:solidFill>
              <a:srgbClr val="000000"/>
            </a:solidFill>
          </a:ln>
        </p:spPr>
        <p:txBody>
          <a:bodyPr wrap="square" lIns="0" tIns="0" rIns="0" bIns="0" rtlCol="0"/>
          <a:lstStyle/>
          <a:p>
            <a:endParaRPr/>
          </a:p>
        </p:txBody>
      </p:sp>
      <p:sp>
        <p:nvSpPr>
          <p:cNvPr id="6" name="object 6"/>
          <p:cNvSpPr/>
          <p:nvPr/>
        </p:nvSpPr>
        <p:spPr>
          <a:xfrm>
            <a:off x="5965642" y="1771154"/>
            <a:ext cx="71120" cy="140335"/>
          </a:xfrm>
          <a:custGeom>
            <a:avLst/>
            <a:gdLst/>
            <a:ahLst/>
            <a:cxnLst/>
            <a:rect l="l" t="t" r="r" b="b"/>
            <a:pathLst>
              <a:path w="71120"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7" name="object 7"/>
          <p:cNvSpPr/>
          <p:nvPr/>
        </p:nvSpPr>
        <p:spPr>
          <a:xfrm>
            <a:off x="7174377" y="1841209"/>
            <a:ext cx="2276475" cy="5080"/>
          </a:xfrm>
          <a:custGeom>
            <a:avLst/>
            <a:gdLst/>
            <a:ahLst/>
            <a:cxnLst/>
            <a:rect l="l" t="t" r="r" b="b"/>
            <a:pathLst>
              <a:path w="2276475" h="5080">
                <a:moveTo>
                  <a:pt x="2276338" y="4776"/>
                </a:moveTo>
                <a:lnTo>
                  <a:pt x="0" y="0"/>
                </a:lnTo>
              </a:path>
            </a:pathLst>
          </a:custGeom>
          <a:ln w="19902">
            <a:solidFill>
              <a:srgbClr val="000000"/>
            </a:solidFill>
          </a:ln>
        </p:spPr>
        <p:txBody>
          <a:bodyPr wrap="square" lIns="0" tIns="0" rIns="0" bIns="0" rtlCol="0"/>
          <a:lstStyle/>
          <a:p>
            <a:endParaRPr/>
          </a:p>
        </p:txBody>
      </p:sp>
      <p:sp>
        <p:nvSpPr>
          <p:cNvPr id="8" name="object 8"/>
          <p:cNvSpPr/>
          <p:nvPr/>
        </p:nvSpPr>
        <p:spPr>
          <a:xfrm>
            <a:off x="7174376" y="1771353"/>
            <a:ext cx="71120" cy="140335"/>
          </a:xfrm>
          <a:custGeom>
            <a:avLst/>
            <a:gdLst/>
            <a:ahLst/>
            <a:cxnLst/>
            <a:rect l="l" t="t" r="r" b="b"/>
            <a:pathLst>
              <a:path w="71120" h="140335">
                <a:moveTo>
                  <a:pt x="70865" y="0"/>
                </a:moveTo>
                <a:lnTo>
                  <a:pt x="0" y="69857"/>
                </a:lnTo>
                <a:lnTo>
                  <a:pt x="70665" y="140112"/>
                </a:lnTo>
              </a:path>
            </a:pathLst>
          </a:custGeom>
          <a:ln w="20040">
            <a:solidFill>
              <a:srgbClr val="000000"/>
            </a:solidFill>
          </a:ln>
        </p:spPr>
        <p:txBody>
          <a:bodyPr wrap="square" lIns="0" tIns="0" rIns="0" bIns="0" rtlCol="0"/>
          <a:lstStyle/>
          <a:p>
            <a:endParaRPr/>
          </a:p>
        </p:txBody>
      </p:sp>
      <p:sp>
        <p:nvSpPr>
          <p:cNvPr id="9" name="object 9"/>
          <p:cNvSpPr/>
          <p:nvPr/>
        </p:nvSpPr>
        <p:spPr>
          <a:xfrm>
            <a:off x="2636917" y="2701606"/>
            <a:ext cx="554355" cy="1495425"/>
          </a:xfrm>
          <a:custGeom>
            <a:avLst/>
            <a:gdLst/>
            <a:ahLst/>
            <a:cxnLst/>
            <a:rect l="l" t="t" r="r" b="b"/>
            <a:pathLst>
              <a:path w="554355" h="1495425">
                <a:moveTo>
                  <a:pt x="0" y="1495019"/>
                </a:moveTo>
                <a:lnTo>
                  <a:pt x="554078" y="1495019"/>
                </a:lnTo>
                <a:lnTo>
                  <a:pt x="554078" y="0"/>
                </a:lnTo>
                <a:lnTo>
                  <a:pt x="0" y="0"/>
                </a:lnTo>
                <a:lnTo>
                  <a:pt x="0" y="1495019"/>
                </a:lnTo>
                <a:close/>
              </a:path>
            </a:pathLst>
          </a:custGeom>
          <a:ln w="5013">
            <a:solidFill>
              <a:srgbClr val="000000"/>
            </a:solidFill>
          </a:ln>
        </p:spPr>
        <p:txBody>
          <a:bodyPr wrap="square" lIns="0" tIns="0" rIns="0" bIns="0" rtlCol="0"/>
          <a:lstStyle/>
          <a:p>
            <a:endParaRPr/>
          </a:p>
        </p:txBody>
      </p:sp>
      <p:sp>
        <p:nvSpPr>
          <p:cNvPr id="10" name="object 10"/>
          <p:cNvSpPr txBox="1"/>
          <p:nvPr/>
        </p:nvSpPr>
        <p:spPr>
          <a:xfrm>
            <a:off x="2835557" y="2938640"/>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1</a:t>
            </a:r>
            <a:endParaRPr sz="1550">
              <a:latin typeface="Times New Roman"/>
              <a:cs typeface="Times New Roman"/>
            </a:endParaRPr>
          </a:p>
        </p:txBody>
      </p:sp>
      <p:sp>
        <p:nvSpPr>
          <p:cNvPr id="11" name="object 11"/>
          <p:cNvSpPr txBox="1"/>
          <p:nvPr/>
        </p:nvSpPr>
        <p:spPr>
          <a:xfrm>
            <a:off x="2822586" y="3675641"/>
            <a:ext cx="230832" cy="283845"/>
          </a:xfrm>
          <a:prstGeom prst="rect">
            <a:avLst/>
          </a:prstGeom>
        </p:spPr>
        <p:txBody>
          <a:bodyPr vert="vert" wrap="square" lIns="0" tIns="0" rIns="0" bIns="0" rtlCol="0">
            <a:spAutoFit/>
          </a:bodyPr>
          <a:lstStyle/>
          <a:p>
            <a:pPr marL="12700">
              <a:lnSpc>
                <a:spcPts val="1805"/>
              </a:lnSpc>
            </a:pPr>
            <a:r>
              <a:rPr sz="2325" b="1" baseline="5376" dirty="0">
                <a:latin typeface="Times New Roman"/>
                <a:cs typeface="Times New Roman"/>
              </a:rPr>
              <a:t>S</a:t>
            </a:r>
            <a:r>
              <a:rPr sz="1050" b="1" dirty="0">
                <a:latin typeface="Times New Roman"/>
                <a:cs typeface="Times New Roman"/>
              </a:rPr>
              <a:t>RI</a:t>
            </a:r>
            <a:endParaRPr sz="1050">
              <a:latin typeface="Times New Roman"/>
              <a:cs typeface="Times New Roman"/>
            </a:endParaRPr>
          </a:p>
        </p:txBody>
      </p:sp>
      <p:sp>
        <p:nvSpPr>
          <p:cNvPr id="12" name="object 12"/>
          <p:cNvSpPr/>
          <p:nvPr/>
        </p:nvSpPr>
        <p:spPr>
          <a:xfrm>
            <a:off x="3775046" y="2701606"/>
            <a:ext cx="554355" cy="1495425"/>
          </a:xfrm>
          <a:custGeom>
            <a:avLst/>
            <a:gdLst/>
            <a:ahLst/>
            <a:cxnLst/>
            <a:rect l="l" t="t" r="r" b="b"/>
            <a:pathLst>
              <a:path w="554355" h="1495425">
                <a:moveTo>
                  <a:pt x="0" y="1495019"/>
                </a:moveTo>
                <a:lnTo>
                  <a:pt x="554098" y="1495019"/>
                </a:lnTo>
                <a:lnTo>
                  <a:pt x="554098" y="0"/>
                </a:lnTo>
                <a:lnTo>
                  <a:pt x="0" y="0"/>
                </a:lnTo>
                <a:lnTo>
                  <a:pt x="0" y="1495019"/>
                </a:lnTo>
                <a:close/>
              </a:path>
            </a:pathLst>
          </a:custGeom>
          <a:ln w="5013">
            <a:solidFill>
              <a:srgbClr val="000000"/>
            </a:solidFill>
          </a:ln>
        </p:spPr>
        <p:txBody>
          <a:bodyPr wrap="square" lIns="0" tIns="0" rIns="0" bIns="0" rtlCol="0"/>
          <a:lstStyle/>
          <a:p>
            <a:endParaRPr/>
          </a:p>
        </p:txBody>
      </p:sp>
      <p:sp>
        <p:nvSpPr>
          <p:cNvPr id="13" name="object 13"/>
          <p:cNvSpPr txBox="1"/>
          <p:nvPr/>
        </p:nvSpPr>
        <p:spPr>
          <a:xfrm>
            <a:off x="3973707" y="2835168"/>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2</a:t>
            </a:r>
            <a:endParaRPr sz="1550">
              <a:latin typeface="Times New Roman"/>
              <a:cs typeface="Times New Roman"/>
            </a:endParaRPr>
          </a:p>
        </p:txBody>
      </p:sp>
      <p:sp>
        <p:nvSpPr>
          <p:cNvPr id="14" name="object 14"/>
          <p:cNvSpPr txBox="1"/>
          <p:nvPr/>
        </p:nvSpPr>
        <p:spPr>
          <a:xfrm>
            <a:off x="3960655" y="3768106"/>
            <a:ext cx="230832" cy="294640"/>
          </a:xfrm>
          <a:prstGeom prst="rect">
            <a:avLst/>
          </a:prstGeom>
        </p:spPr>
        <p:txBody>
          <a:bodyPr vert="vert" wrap="square" lIns="0" tIns="0" rIns="0" bIns="0" rtlCol="0">
            <a:spAutoFit/>
          </a:bodyPr>
          <a:lstStyle/>
          <a:p>
            <a:pPr marL="12700">
              <a:lnSpc>
                <a:spcPts val="1810"/>
              </a:lnSpc>
            </a:pPr>
            <a:r>
              <a:rPr sz="2325" b="1" baseline="5376" dirty="0">
                <a:latin typeface="Times New Roman"/>
                <a:cs typeface="Times New Roman"/>
              </a:rPr>
              <a:t>C</a:t>
            </a:r>
            <a:r>
              <a:rPr sz="1050" b="1" dirty="0">
                <a:latin typeface="Times New Roman"/>
                <a:cs typeface="Times New Roman"/>
              </a:rPr>
              <a:t>IS</a:t>
            </a:r>
            <a:endParaRPr sz="1050">
              <a:latin typeface="Times New Roman"/>
              <a:cs typeface="Times New Roman"/>
            </a:endParaRPr>
          </a:p>
        </p:txBody>
      </p:sp>
      <p:sp>
        <p:nvSpPr>
          <p:cNvPr id="15" name="object 15"/>
          <p:cNvSpPr/>
          <p:nvPr/>
        </p:nvSpPr>
        <p:spPr>
          <a:xfrm>
            <a:off x="4470836" y="2642137"/>
            <a:ext cx="1138555" cy="394970"/>
          </a:xfrm>
          <a:custGeom>
            <a:avLst/>
            <a:gdLst/>
            <a:ahLst/>
            <a:cxnLst/>
            <a:rect l="l" t="t" r="r" b="b"/>
            <a:pathLst>
              <a:path w="1138554" h="394969">
                <a:moveTo>
                  <a:pt x="0" y="394920"/>
                </a:moveTo>
                <a:lnTo>
                  <a:pt x="1138129" y="394920"/>
                </a:lnTo>
                <a:lnTo>
                  <a:pt x="1138129" y="0"/>
                </a:lnTo>
                <a:lnTo>
                  <a:pt x="0" y="0"/>
                </a:lnTo>
                <a:lnTo>
                  <a:pt x="0" y="394920"/>
                </a:lnTo>
                <a:close/>
              </a:path>
            </a:pathLst>
          </a:custGeom>
          <a:ln w="4980">
            <a:solidFill>
              <a:srgbClr val="5B9BD4"/>
            </a:solidFill>
            <a:prstDash val="dash"/>
          </a:ln>
        </p:spPr>
        <p:txBody>
          <a:bodyPr wrap="square" lIns="0" tIns="0" rIns="0" bIns="0" rtlCol="0"/>
          <a:lstStyle/>
          <a:p>
            <a:endParaRPr/>
          </a:p>
        </p:txBody>
      </p:sp>
      <p:sp>
        <p:nvSpPr>
          <p:cNvPr id="16" name="object 16"/>
          <p:cNvSpPr/>
          <p:nvPr/>
        </p:nvSpPr>
        <p:spPr>
          <a:xfrm>
            <a:off x="4464010" y="2602870"/>
            <a:ext cx="1138555" cy="394970"/>
          </a:xfrm>
          <a:custGeom>
            <a:avLst/>
            <a:gdLst/>
            <a:ahLst/>
            <a:cxnLst/>
            <a:rect l="l" t="t" r="r" b="b"/>
            <a:pathLst>
              <a:path w="1138554" h="394969">
                <a:moveTo>
                  <a:pt x="0" y="394920"/>
                </a:moveTo>
                <a:lnTo>
                  <a:pt x="1138129" y="394920"/>
                </a:lnTo>
                <a:lnTo>
                  <a:pt x="1138129" y="0"/>
                </a:lnTo>
                <a:lnTo>
                  <a:pt x="0" y="0"/>
                </a:lnTo>
                <a:lnTo>
                  <a:pt x="0" y="394920"/>
                </a:lnTo>
                <a:close/>
              </a:path>
            </a:pathLst>
          </a:custGeom>
          <a:ln w="4980">
            <a:solidFill>
              <a:srgbClr val="000000"/>
            </a:solidFill>
            <a:prstDash val="dash"/>
          </a:ln>
        </p:spPr>
        <p:txBody>
          <a:bodyPr wrap="square" lIns="0" tIns="0" rIns="0" bIns="0" rtlCol="0"/>
          <a:lstStyle/>
          <a:p>
            <a:endParaRPr/>
          </a:p>
        </p:txBody>
      </p:sp>
      <p:sp>
        <p:nvSpPr>
          <p:cNvPr id="17" name="object 17"/>
          <p:cNvSpPr txBox="1"/>
          <p:nvPr/>
        </p:nvSpPr>
        <p:spPr>
          <a:xfrm>
            <a:off x="4632790" y="2668930"/>
            <a:ext cx="807720" cy="238527"/>
          </a:xfrm>
          <a:prstGeom prst="rect">
            <a:avLst/>
          </a:prstGeom>
        </p:spPr>
        <p:txBody>
          <a:bodyPr vert="horz" wrap="square" lIns="0" tIns="0" rIns="0" bIns="0" rtlCol="0">
            <a:spAutoFit/>
          </a:bodyPr>
          <a:lstStyle/>
          <a:p>
            <a:pPr marL="12700"/>
            <a:r>
              <a:rPr sz="1550" spc="-350" dirty="0">
                <a:latin typeface="Times New Roman"/>
                <a:cs typeface="Times New Roman"/>
              </a:rPr>
              <a:t>3</a:t>
            </a:r>
            <a:r>
              <a:rPr sz="2325" spc="-525" baseline="-10752" dirty="0">
                <a:solidFill>
                  <a:srgbClr val="5B9BD4"/>
                </a:solidFill>
                <a:latin typeface="Times New Roman"/>
                <a:cs typeface="Times New Roman"/>
              </a:rPr>
              <a:t>3    </a:t>
            </a:r>
            <a:r>
              <a:rPr sz="2325" spc="-502" baseline="-10752" dirty="0">
                <a:solidFill>
                  <a:srgbClr val="5B9BD4"/>
                </a:solidFill>
                <a:latin typeface="Times New Roman"/>
                <a:cs typeface="Times New Roman"/>
              </a:rPr>
              <a:t> </a:t>
            </a:r>
            <a:r>
              <a:rPr sz="1550" spc="-260" dirty="0">
                <a:latin typeface="宋体"/>
                <a:cs typeface="宋体"/>
              </a:rPr>
              <a:t>信噪</a:t>
            </a:r>
            <a:r>
              <a:rPr sz="1550" spc="-260" dirty="0">
                <a:latin typeface="Times New Roman"/>
                <a:cs typeface="Times New Roman"/>
              </a:rPr>
              <a:t>N</a:t>
            </a:r>
            <a:r>
              <a:rPr sz="2325" spc="-390" baseline="-10752" dirty="0">
                <a:solidFill>
                  <a:srgbClr val="5B9BD4"/>
                </a:solidFill>
                <a:latin typeface="Times New Roman"/>
                <a:cs typeface="Times New Roman"/>
              </a:rPr>
              <a:t>N</a:t>
            </a:r>
            <a:r>
              <a:rPr sz="1550" spc="-260" dirty="0">
                <a:latin typeface="Times New Roman"/>
                <a:cs typeface="Times New Roman"/>
              </a:rPr>
              <a:t>s</a:t>
            </a:r>
            <a:r>
              <a:rPr sz="2325" spc="-390" baseline="-10752" dirty="0">
                <a:solidFill>
                  <a:srgbClr val="5B9BD4"/>
                </a:solidFill>
                <a:latin typeface="Times New Roman"/>
                <a:cs typeface="Times New Roman"/>
              </a:rPr>
              <a:t>s</a:t>
            </a:r>
            <a:endParaRPr sz="2325" baseline="-10752">
              <a:latin typeface="Times New Roman"/>
              <a:cs typeface="Times New Roman"/>
            </a:endParaRPr>
          </a:p>
        </p:txBody>
      </p:sp>
      <p:sp>
        <p:nvSpPr>
          <p:cNvPr id="18" name="object 18"/>
          <p:cNvSpPr/>
          <p:nvPr/>
        </p:nvSpPr>
        <p:spPr>
          <a:xfrm>
            <a:off x="5766697" y="2701606"/>
            <a:ext cx="554355" cy="1495425"/>
          </a:xfrm>
          <a:custGeom>
            <a:avLst/>
            <a:gdLst/>
            <a:ahLst/>
            <a:cxnLst/>
            <a:rect l="l" t="t" r="r" b="b"/>
            <a:pathLst>
              <a:path w="554354" h="1495425">
                <a:moveTo>
                  <a:pt x="0" y="1495019"/>
                </a:moveTo>
                <a:lnTo>
                  <a:pt x="554078" y="1495019"/>
                </a:lnTo>
                <a:lnTo>
                  <a:pt x="554078" y="0"/>
                </a:lnTo>
                <a:lnTo>
                  <a:pt x="0" y="0"/>
                </a:lnTo>
                <a:lnTo>
                  <a:pt x="0" y="1495019"/>
                </a:lnTo>
                <a:close/>
              </a:path>
            </a:pathLst>
          </a:custGeom>
          <a:ln w="5013">
            <a:solidFill>
              <a:srgbClr val="000000"/>
            </a:solidFill>
          </a:ln>
        </p:spPr>
        <p:txBody>
          <a:bodyPr wrap="square" lIns="0" tIns="0" rIns="0" bIns="0" rtlCol="0"/>
          <a:lstStyle/>
          <a:p>
            <a:endParaRPr/>
          </a:p>
        </p:txBody>
      </p:sp>
      <p:sp>
        <p:nvSpPr>
          <p:cNvPr id="19" name="object 19"/>
          <p:cNvSpPr txBox="1"/>
          <p:nvPr/>
        </p:nvSpPr>
        <p:spPr>
          <a:xfrm>
            <a:off x="5965378" y="2892287"/>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4</a:t>
            </a:r>
            <a:endParaRPr sz="1550">
              <a:latin typeface="Times New Roman"/>
              <a:cs typeface="Times New Roman"/>
            </a:endParaRPr>
          </a:p>
        </p:txBody>
      </p:sp>
      <p:sp>
        <p:nvSpPr>
          <p:cNvPr id="20" name="object 20"/>
          <p:cNvSpPr txBox="1"/>
          <p:nvPr/>
        </p:nvSpPr>
        <p:spPr>
          <a:xfrm>
            <a:off x="5965378" y="3825245"/>
            <a:ext cx="218008" cy="180340"/>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Is</a:t>
            </a:r>
            <a:endParaRPr sz="1550">
              <a:latin typeface="Times New Roman"/>
              <a:cs typeface="Times New Roman"/>
            </a:endParaRPr>
          </a:p>
        </p:txBody>
      </p:sp>
      <p:sp>
        <p:nvSpPr>
          <p:cNvPr id="21" name="object 21"/>
          <p:cNvSpPr/>
          <p:nvPr/>
        </p:nvSpPr>
        <p:spPr>
          <a:xfrm>
            <a:off x="6889910" y="2701606"/>
            <a:ext cx="554355" cy="1495425"/>
          </a:xfrm>
          <a:custGeom>
            <a:avLst/>
            <a:gdLst/>
            <a:ahLst/>
            <a:cxnLst/>
            <a:rect l="l" t="t" r="r" b="b"/>
            <a:pathLst>
              <a:path w="554354" h="1495425">
                <a:moveTo>
                  <a:pt x="0" y="1495019"/>
                </a:moveTo>
                <a:lnTo>
                  <a:pt x="554098" y="1495019"/>
                </a:lnTo>
                <a:lnTo>
                  <a:pt x="554098" y="0"/>
                </a:lnTo>
                <a:lnTo>
                  <a:pt x="0" y="0"/>
                </a:lnTo>
                <a:lnTo>
                  <a:pt x="0" y="1495019"/>
                </a:lnTo>
                <a:close/>
              </a:path>
            </a:pathLst>
          </a:custGeom>
          <a:ln w="5013">
            <a:solidFill>
              <a:srgbClr val="000000"/>
            </a:solidFill>
          </a:ln>
        </p:spPr>
        <p:txBody>
          <a:bodyPr wrap="square" lIns="0" tIns="0" rIns="0" bIns="0" rtlCol="0"/>
          <a:lstStyle/>
          <a:p>
            <a:endParaRPr/>
          </a:p>
        </p:txBody>
      </p:sp>
      <p:sp>
        <p:nvSpPr>
          <p:cNvPr id="22" name="object 22"/>
          <p:cNvSpPr txBox="1"/>
          <p:nvPr/>
        </p:nvSpPr>
        <p:spPr>
          <a:xfrm>
            <a:off x="7088591" y="2875768"/>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5</a:t>
            </a:r>
            <a:endParaRPr sz="1550">
              <a:latin typeface="Times New Roman"/>
              <a:cs typeface="Times New Roman"/>
            </a:endParaRPr>
          </a:p>
        </p:txBody>
      </p:sp>
      <p:sp>
        <p:nvSpPr>
          <p:cNvPr id="23" name="object 23"/>
          <p:cNvSpPr txBox="1"/>
          <p:nvPr/>
        </p:nvSpPr>
        <p:spPr>
          <a:xfrm>
            <a:off x="7053872" y="3011785"/>
            <a:ext cx="675640" cy="825500"/>
          </a:xfrm>
          <a:prstGeom prst="rect">
            <a:avLst/>
          </a:prstGeom>
        </p:spPr>
        <p:txBody>
          <a:bodyPr vert="horz" wrap="square" lIns="0" tIns="0" rIns="0" bIns="0" rtlCol="0">
            <a:spAutoFit/>
          </a:bodyPr>
          <a:lstStyle/>
          <a:p>
            <a:pPr marL="12700">
              <a:lnSpc>
                <a:spcPts val="1700"/>
              </a:lnSpc>
            </a:pPr>
            <a:r>
              <a:rPr sz="1550" spc="30" dirty="0">
                <a:latin typeface="宋体"/>
                <a:cs typeface="宋体"/>
              </a:rPr>
              <a:t>认</a:t>
            </a:r>
            <a:endParaRPr sz="1550">
              <a:latin typeface="宋体"/>
              <a:cs typeface="宋体"/>
            </a:endParaRPr>
          </a:p>
          <a:p>
            <a:pPr marL="12700">
              <a:lnSpc>
                <a:spcPts val="1545"/>
              </a:lnSpc>
              <a:tabLst>
                <a:tab pos="374650" algn="l"/>
                <a:tab pos="662305" algn="l"/>
              </a:tabLst>
            </a:pPr>
            <a:r>
              <a:rPr sz="1550" spc="30" dirty="0">
                <a:latin typeface="宋体"/>
                <a:cs typeface="宋体"/>
              </a:rPr>
              <a:t>知	</a:t>
            </a:r>
            <a:r>
              <a:rPr sz="1550" u="heavy" spc="35" dirty="0">
                <a:latin typeface="Times New Roman"/>
                <a:cs typeface="Times New Roman"/>
              </a:rPr>
              <a:t> </a:t>
            </a:r>
            <a:r>
              <a:rPr sz="1550" u="heavy" spc="30" dirty="0">
                <a:latin typeface="Times New Roman"/>
                <a:cs typeface="Times New Roman"/>
              </a:rPr>
              <a:t>	</a:t>
            </a:r>
            <a:endParaRPr sz="1550">
              <a:latin typeface="Times New Roman"/>
              <a:cs typeface="Times New Roman"/>
            </a:endParaRPr>
          </a:p>
          <a:p>
            <a:pPr marL="12700" marR="454025">
              <a:lnSpc>
                <a:spcPts val="1540"/>
              </a:lnSpc>
              <a:spcBef>
                <a:spcPts val="160"/>
              </a:spcBef>
            </a:pPr>
            <a:r>
              <a:rPr sz="1550" spc="20" dirty="0">
                <a:latin typeface="宋体"/>
                <a:cs typeface="宋体"/>
              </a:rPr>
              <a:t>信  息</a:t>
            </a:r>
            <a:endParaRPr sz="1550">
              <a:latin typeface="宋体"/>
              <a:cs typeface="宋体"/>
            </a:endParaRPr>
          </a:p>
        </p:txBody>
      </p:sp>
      <p:sp>
        <p:nvSpPr>
          <p:cNvPr id="24" name="object 24"/>
          <p:cNvSpPr txBox="1"/>
          <p:nvPr/>
        </p:nvSpPr>
        <p:spPr>
          <a:xfrm>
            <a:off x="7088591" y="3808628"/>
            <a:ext cx="218008" cy="2139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Iu</a:t>
            </a:r>
            <a:endParaRPr sz="1550">
              <a:latin typeface="Times New Roman"/>
              <a:cs typeface="Times New Roman"/>
            </a:endParaRPr>
          </a:p>
        </p:txBody>
      </p:sp>
      <p:sp>
        <p:nvSpPr>
          <p:cNvPr id="25" name="object 25"/>
          <p:cNvSpPr/>
          <p:nvPr/>
        </p:nvSpPr>
        <p:spPr>
          <a:xfrm>
            <a:off x="8027979" y="2701606"/>
            <a:ext cx="554355" cy="1495425"/>
          </a:xfrm>
          <a:custGeom>
            <a:avLst/>
            <a:gdLst/>
            <a:ahLst/>
            <a:cxnLst/>
            <a:rect l="l" t="t" r="r" b="b"/>
            <a:pathLst>
              <a:path w="554354" h="1495425">
                <a:moveTo>
                  <a:pt x="0" y="1495019"/>
                </a:moveTo>
                <a:lnTo>
                  <a:pt x="554078" y="1495019"/>
                </a:lnTo>
                <a:lnTo>
                  <a:pt x="554078" y="0"/>
                </a:lnTo>
                <a:lnTo>
                  <a:pt x="0" y="0"/>
                </a:lnTo>
                <a:lnTo>
                  <a:pt x="0" y="1495019"/>
                </a:lnTo>
                <a:close/>
              </a:path>
            </a:pathLst>
          </a:custGeom>
          <a:ln w="5013">
            <a:solidFill>
              <a:srgbClr val="000000"/>
            </a:solidFill>
          </a:ln>
        </p:spPr>
        <p:txBody>
          <a:bodyPr wrap="square" lIns="0" tIns="0" rIns="0" bIns="0" rtlCol="0"/>
          <a:lstStyle/>
          <a:p>
            <a:endParaRPr/>
          </a:p>
        </p:txBody>
      </p:sp>
      <p:sp>
        <p:nvSpPr>
          <p:cNvPr id="26" name="object 26"/>
          <p:cNvSpPr txBox="1"/>
          <p:nvPr/>
        </p:nvSpPr>
        <p:spPr>
          <a:xfrm>
            <a:off x="8226660" y="2897860"/>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6</a:t>
            </a:r>
            <a:endParaRPr sz="1550">
              <a:latin typeface="Times New Roman"/>
              <a:cs typeface="Times New Roman"/>
            </a:endParaRPr>
          </a:p>
        </p:txBody>
      </p:sp>
      <p:sp>
        <p:nvSpPr>
          <p:cNvPr id="27" name="object 27"/>
          <p:cNvSpPr txBox="1"/>
          <p:nvPr/>
        </p:nvSpPr>
        <p:spPr>
          <a:xfrm>
            <a:off x="8226660" y="3830839"/>
            <a:ext cx="218008" cy="16954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A</a:t>
            </a:r>
            <a:endParaRPr sz="1550">
              <a:latin typeface="Times New Roman"/>
              <a:cs typeface="Times New Roman"/>
            </a:endParaRPr>
          </a:p>
        </p:txBody>
      </p:sp>
      <p:sp>
        <p:nvSpPr>
          <p:cNvPr id="28" name="object 28"/>
          <p:cNvSpPr/>
          <p:nvPr/>
        </p:nvSpPr>
        <p:spPr>
          <a:xfrm>
            <a:off x="9166250" y="2701606"/>
            <a:ext cx="554355" cy="1495425"/>
          </a:xfrm>
          <a:custGeom>
            <a:avLst/>
            <a:gdLst/>
            <a:ahLst/>
            <a:cxnLst/>
            <a:rect l="l" t="t" r="r" b="b"/>
            <a:pathLst>
              <a:path w="554354" h="1495425">
                <a:moveTo>
                  <a:pt x="0" y="1495019"/>
                </a:moveTo>
                <a:lnTo>
                  <a:pt x="554078" y="1495019"/>
                </a:lnTo>
                <a:lnTo>
                  <a:pt x="554078" y="0"/>
                </a:lnTo>
                <a:lnTo>
                  <a:pt x="0" y="0"/>
                </a:lnTo>
                <a:lnTo>
                  <a:pt x="0" y="1495019"/>
                </a:lnTo>
                <a:close/>
              </a:path>
            </a:pathLst>
          </a:custGeom>
          <a:ln w="5013">
            <a:solidFill>
              <a:srgbClr val="000000"/>
            </a:solidFill>
          </a:ln>
        </p:spPr>
        <p:txBody>
          <a:bodyPr wrap="square" lIns="0" tIns="0" rIns="0" bIns="0" rtlCol="0"/>
          <a:lstStyle/>
          <a:p>
            <a:endParaRPr/>
          </a:p>
        </p:txBody>
      </p:sp>
      <p:sp>
        <p:nvSpPr>
          <p:cNvPr id="29" name="object 29"/>
          <p:cNvSpPr txBox="1"/>
          <p:nvPr/>
        </p:nvSpPr>
        <p:spPr>
          <a:xfrm>
            <a:off x="9364729" y="2897860"/>
            <a:ext cx="218008" cy="12509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7</a:t>
            </a:r>
            <a:endParaRPr sz="1550">
              <a:latin typeface="Times New Roman"/>
              <a:cs typeface="Times New Roman"/>
            </a:endParaRPr>
          </a:p>
        </p:txBody>
      </p:sp>
      <p:sp>
        <p:nvSpPr>
          <p:cNvPr id="30" name="object 30"/>
          <p:cNvSpPr txBox="1"/>
          <p:nvPr/>
        </p:nvSpPr>
        <p:spPr>
          <a:xfrm>
            <a:off x="9330212" y="3074383"/>
            <a:ext cx="226695" cy="785495"/>
          </a:xfrm>
          <a:prstGeom prst="rect">
            <a:avLst/>
          </a:prstGeom>
        </p:spPr>
        <p:txBody>
          <a:bodyPr vert="horz" wrap="square" lIns="0" tIns="0" rIns="0" bIns="0" rtlCol="0">
            <a:spAutoFit/>
          </a:bodyPr>
          <a:lstStyle/>
          <a:p>
            <a:pPr marL="12700" marR="5080" algn="just">
              <a:lnSpc>
                <a:spcPts val="1540"/>
              </a:lnSpc>
            </a:pPr>
            <a:r>
              <a:rPr sz="1550" spc="20" dirty="0">
                <a:latin typeface="宋体"/>
                <a:cs typeface="宋体"/>
              </a:rPr>
              <a:t>动  作  结  果</a:t>
            </a:r>
            <a:endParaRPr sz="1550">
              <a:latin typeface="宋体"/>
              <a:cs typeface="宋体"/>
            </a:endParaRPr>
          </a:p>
        </p:txBody>
      </p:sp>
      <p:sp>
        <p:nvSpPr>
          <p:cNvPr id="31" name="object 31"/>
          <p:cNvSpPr txBox="1"/>
          <p:nvPr/>
        </p:nvSpPr>
        <p:spPr>
          <a:xfrm>
            <a:off x="9364729" y="3830839"/>
            <a:ext cx="218008" cy="169545"/>
          </a:xfrm>
          <a:prstGeom prst="rect">
            <a:avLst/>
          </a:prstGeom>
        </p:spPr>
        <p:txBody>
          <a:bodyPr vert="vert" wrap="square" lIns="0" tIns="0" rIns="0" bIns="0" rtlCol="0">
            <a:spAutoFit/>
          </a:bodyPr>
          <a:lstStyle/>
          <a:p>
            <a:pPr marL="12700">
              <a:lnSpc>
                <a:spcPts val="1680"/>
              </a:lnSpc>
            </a:pPr>
            <a:r>
              <a:rPr sz="1550" b="1" dirty="0">
                <a:latin typeface="Times New Roman"/>
                <a:cs typeface="Times New Roman"/>
              </a:rPr>
              <a:t>R</a:t>
            </a:r>
            <a:endParaRPr sz="1550">
              <a:latin typeface="Times New Roman"/>
              <a:cs typeface="Times New Roman"/>
            </a:endParaRPr>
          </a:p>
        </p:txBody>
      </p:sp>
      <p:sp>
        <p:nvSpPr>
          <p:cNvPr id="32" name="object 32"/>
          <p:cNvSpPr/>
          <p:nvPr/>
        </p:nvSpPr>
        <p:spPr>
          <a:xfrm>
            <a:off x="3704380" y="3379060"/>
            <a:ext cx="71120" cy="140335"/>
          </a:xfrm>
          <a:custGeom>
            <a:avLst/>
            <a:gdLst/>
            <a:ahLst/>
            <a:cxnLst/>
            <a:rect l="l" t="t" r="r" b="b"/>
            <a:pathLst>
              <a:path w="71119"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33" name="object 33"/>
          <p:cNvSpPr txBox="1"/>
          <p:nvPr/>
        </p:nvSpPr>
        <p:spPr>
          <a:xfrm>
            <a:off x="2800879" y="3092091"/>
            <a:ext cx="895985" cy="661720"/>
          </a:xfrm>
          <a:prstGeom prst="rect">
            <a:avLst/>
          </a:prstGeom>
        </p:spPr>
        <p:txBody>
          <a:bodyPr vert="horz" wrap="square" lIns="0" tIns="0" rIns="0" bIns="0" rtlCol="0">
            <a:spAutoFit/>
          </a:bodyPr>
          <a:lstStyle/>
          <a:p>
            <a:pPr marL="12700">
              <a:lnSpc>
                <a:spcPts val="1635"/>
              </a:lnSpc>
              <a:tabLst>
                <a:tab pos="481330" algn="l"/>
              </a:tabLst>
            </a:pPr>
            <a:r>
              <a:rPr sz="2325" spc="44" baseline="5376" dirty="0">
                <a:latin typeface="宋体"/>
                <a:cs typeface="宋体"/>
              </a:rPr>
              <a:t>真	</a:t>
            </a:r>
            <a:r>
              <a:rPr sz="1550" spc="30" dirty="0">
                <a:latin typeface="宋体"/>
                <a:cs typeface="宋体"/>
              </a:rPr>
              <a:t>失真</a:t>
            </a:r>
            <a:endParaRPr sz="1550">
              <a:latin typeface="宋体"/>
              <a:cs typeface="宋体"/>
            </a:endParaRPr>
          </a:p>
          <a:p>
            <a:pPr marL="12700">
              <a:lnSpc>
                <a:spcPts val="1635"/>
              </a:lnSpc>
              <a:tabLst>
                <a:tab pos="389890" algn="l"/>
                <a:tab pos="662940" algn="l"/>
              </a:tabLst>
            </a:pPr>
            <a:r>
              <a:rPr sz="1550" spc="30" dirty="0">
                <a:latin typeface="宋体"/>
                <a:cs typeface="宋体"/>
              </a:rPr>
              <a:t>信	</a:t>
            </a:r>
            <a:r>
              <a:rPr sz="1550" u="heavy" spc="35" dirty="0">
                <a:latin typeface="Times New Roman"/>
                <a:cs typeface="Times New Roman"/>
              </a:rPr>
              <a:t> </a:t>
            </a:r>
            <a:r>
              <a:rPr sz="1550" u="heavy" spc="30" dirty="0">
                <a:latin typeface="Times New Roman"/>
                <a:cs typeface="Times New Roman"/>
              </a:rPr>
              <a:t>	</a:t>
            </a:r>
            <a:endParaRPr sz="1550">
              <a:latin typeface="Times New Roman"/>
              <a:cs typeface="Times New Roman"/>
            </a:endParaRPr>
          </a:p>
          <a:p>
            <a:pPr marL="12700">
              <a:spcBef>
                <a:spcPts val="65"/>
              </a:spcBef>
              <a:tabLst>
                <a:tab pos="523875" algn="l"/>
              </a:tabLst>
            </a:pPr>
            <a:r>
              <a:rPr sz="2325" spc="44" baseline="14336" dirty="0">
                <a:latin typeface="宋体"/>
                <a:cs typeface="宋体"/>
              </a:rPr>
              <a:t>源	</a:t>
            </a:r>
            <a:r>
              <a:rPr sz="1550" spc="-245" dirty="0">
                <a:latin typeface="Times New Roman"/>
                <a:cs typeface="Times New Roman"/>
              </a:rPr>
              <a:t>1</a:t>
            </a:r>
            <a:r>
              <a:rPr sz="2325" spc="-367" baseline="-10752" dirty="0">
                <a:solidFill>
                  <a:srgbClr val="5B9BD4"/>
                </a:solidFill>
                <a:latin typeface="Times New Roman"/>
                <a:cs typeface="Times New Roman"/>
              </a:rPr>
              <a:t>1</a:t>
            </a:r>
            <a:r>
              <a:rPr sz="1550" spc="-245" dirty="0">
                <a:latin typeface="宋体"/>
                <a:cs typeface="宋体"/>
              </a:rPr>
              <a:t>级</a:t>
            </a:r>
            <a:endParaRPr sz="1550">
              <a:latin typeface="宋体"/>
              <a:cs typeface="宋体"/>
            </a:endParaRPr>
          </a:p>
        </p:txBody>
      </p:sp>
      <p:sp>
        <p:nvSpPr>
          <p:cNvPr id="34" name="object 34"/>
          <p:cNvSpPr/>
          <p:nvPr/>
        </p:nvSpPr>
        <p:spPr>
          <a:xfrm>
            <a:off x="5696031" y="3379060"/>
            <a:ext cx="71120" cy="140335"/>
          </a:xfrm>
          <a:custGeom>
            <a:avLst/>
            <a:gdLst/>
            <a:ahLst/>
            <a:cxnLst/>
            <a:rect l="l" t="t" r="r" b="b"/>
            <a:pathLst>
              <a:path w="71120"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35" name="object 35"/>
          <p:cNvSpPr txBox="1"/>
          <p:nvPr/>
        </p:nvSpPr>
        <p:spPr>
          <a:xfrm>
            <a:off x="4834548" y="3092092"/>
            <a:ext cx="427355" cy="238125"/>
          </a:xfrm>
          <a:prstGeom prst="rect">
            <a:avLst/>
          </a:prstGeom>
        </p:spPr>
        <p:txBody>
          <a:bodyPr vert="horz" wrap="square" lIns="0" tIns="0" rIns="0" bIns="0" rtlCol="0">
            <a:spAutoFit/>
          </a:bodyPr>
          <a:lstStyle/>
          <a:p>
            <a:pPr marL="12700"/>
            <a:r>
              <a:rPr sz="1550" spc="30" dirty="0">
                <a:latin typeface="宋体"/>
                <a:cs typeface="宋体"/>
              </a:rPr>
              <a:t>失误</a:t>
            </a:r>
            <a:endParaRPr sz="1550">
              <a:latin typeface="宋体"/>
              <a:cs typeface="宋体"/>
            </a:endParaRPr>
          </a:p>
        </p:txBody>
      </p:sp>
      <p:sp>
        <p:nvSpPr>
          <p:cNvPr id="36" name="object 36"/>
          <p:cNvSpPr txBox="1"/>
          <p:nvPr/>
        </p:nvSpPr>
        <p:spPr>
          <a:xfrm>
            <a:off x="3938989" y="2971265"/>
            <a:ext cx="1529715" cy="730969"/>
          </a:xfrm>
          <a:prstGeom prst="rect">
            <a:avLst/>
          </a:prstGeom>
        </p:spPr>
        <p:txBody>
          <a:bodyPr vert="horz" wrap="square" lIns="0" tIns="0" rIns="0" bIns="0" rtlCol="0">
            <a:spAutoFit/>
          </a:bodyPr>
          <a:lstStyle/>
          <a:p>
            <a:pPr marL="12700">
              <a:lnSpc>
                <a:spcPts val="1700"/>
              </a:lnSpc>
            </a:pPr>
            <a:r>
              <a:rPr sz="1550" spc="30" dirty="0">
                <a:latin typeface="宋体"/>
                <a:cs typeface="宋体"/>
              </a:rPr>
              <a:t>信</a:t>
            </a:r>
            <a:endParaRPr sz="1550">
              <a:latin typeface="宋体"/>
              <a:cs typeface="宋体"/>
            </a:endParaRPr>
          </a:p>
          <a:p>
            <a:pPr marL="12700">
              <a:lnSpc>
                <a:spcPts val="1545"/>
              </a:lnSpc>
              <a:tabLst>
                <a:tab pos="389890" algn="l"/>
                <a:tab pos="1516380" algn="l"/>
              </a:tabLst>
            </a:pPr>
            <a:r>
              <a:rPr sz="1550" spc="30" dirty="0">
                <a:latin typeface="宋体"/>
                <a:cs typeface="宋体"/>
              </a:rPr>
              <a:t>源	</a:t>
            </a:r>
            <a:r>
              <a:rPr sz="1550" u="heavy" spc="35" dirty="0">
                <a:latin typeface="Times New Roman"/>
                <a:cs typeface="Times New Roman"/>
              </a:rPr>
              <a:t> </a:t>
            </a:r>
            <a:r>
              <a:rPr sz="1550" u="heavy" spc="30" dirty="0">
                <a:latin typeface="Times New Roman"/>
                <a:cs typeface="Times New Roman"/>
              </a:rPr>
              <a:t>	</a:t>
            </a:r>
            <a:endParaRPr sz="1550">
              <a:latin typeface="Times New Roman"/>
              <a:cs typeface="Times New Roman"/>
            </a:endParaRPr>
          </a:p>
          <a:p>
            <a:pPr marL="12700">
              <a:lnSpc>
                <a:spcPts val="1150"/>
              </a:lnSpc>
            </a:pPr>
            <a:r>
              <a:rPr sz="1550" spc="30" dirty="0">
                <a:latin typeface="宋体"/>
                <a:cs typeface="宋体"/>
              </a:rPr>
              <a:t>载</a:t>
            </a:r>
            <a:endParaRPr sz="1550">
              <a:latin typeface="宋体"/>
              <a:cs typeface="宋体"/>
            </a:endParaRPr>
          </a:p>
          <a:p>
            <a:pPr marL="12700">
              <a:lnSpc>
                <a:spcPts val="1305"/>
              </a:lnSpc>
              <a:tabLst>
                <a:tab pos="915035" algn="l"/>
              </a:tabLst>
            </a:pPr>
            <a:r>
              <a:rPr sz="2325" spc="44" baseline="-28673" dirty="0">
                <a:latin typeface="宋体"/>
                <a:cs typeface="宋体"/>
              </a:rPr>
              <a:t>体	</a:t>
            </a:r>
            <a:r>
              <a:rPr sz="1550" spc="-245" dirty="0">
                <a:latin typeface="Times New Roman"/>
                <a:cs typeface="Times New Roman"/>
              </a:rPr>
              <a:t>2</a:t>
            </a:r>
            <a:r>
              <a:rPr sz="2325" spc="-367" baseline="-10752" dirty="0">
                <a:solidFill>
                  <a:srgbClr val="5B9BD4"/>
                </a:solidFill>
                <a:latin typeface="Times New Roman"/>
                <a:cs typeface="Times New Roman"/>
              </a:rPr>
              <a:t>2</a:t>
            </a:r>
            <a:r>
              <a:rPr sz="1550" spc="-245" dirty="0">
                <a:latin typeface="宋体"/>
                <a:cs typeface="宋体"/>
              </a:rPr>
              <a:t>级</a:t>
            </a:r>
            <a:endParaRPr sz="1550">
              <a:latin typeface="宋体"/>
              <a:cs typeface="宋体"/>
            </a:endParaRPr>
          </a:p>
        </p:txBody>
      </p:sp>
      <p:sp>
        <p:nvSpPr>
          <p:cNvPr id="37" name="object 37"/>
          <p:cNvSpPr/>
          <p:nvPr/>
        </p:nvSpPr>
        <p:spPr>
          <a:xfrm>
            <a:off x="6819244" y="3379060"/>
            <a:ext cx="71120" cy="140335"/>
          </a:xfrm>
          <a:custGeom>
            <a:avLst/>
            <a:gdLst/>
            <a:ahLst/>
            <a:cxnLst/>
            <a:rect l="l" t="t" r="r" b="b"/>
            <a:pathLst>
              <a:path w="71120"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38" name="object 38"/>
          <p:cNvSpPr txBox="1"/>
          <p:nvPr/>
        </p:nvSpPr>
        <p:spPr>
          <a:xfrm>
            <a:off x="5930659" y="3092091"/>
            <a:ext cx="888365" cy="778290"/>
          </a:xfrm>
          <a:prstGeom prst="rect">
            <a:avLst/>
          </a:prstGeom>
        </p:spPr>
        <p:txBody>
          <a:bodyPr vert="horz" wrap="square" lIns="0" tIns="0" rIns="0" bIns="0" rtlCol="0">
            <a:spAutoFit/>
          </a:bodyPr>
          <a:lstStyle/>
          <a:p>
            <a:pPr marL="12700">
              <a:lnSpc>
                <a:spcPts val="1450"/>
              </a:lnSpc>
              <a:tabLst>
                <a:tab pos="473709" algn="l"/>
              </a:tabLst>
            </a:pPr>
            <a:r>
              <a:rPr sz="2325" spc="44" baseline="17921" dirty="0">
                <a:latin typeface="宋体"/>
                <a:cs typeface="宋体"/>
              </a:rPr>
              <a:t>感	</a:t>
            </a:r>
            <a:r>
              <a:rPr sz="1550" spc="30" dirty="0">
                <a:latin typeface="宋体"/>
                <a:cs typeface="宋体"/>
              </a:rPr>
              <a:t>失解</a:t>
            </a:r>
            <a:endParaRPr sz="1550">
              <a:latin typeface="宋体"/>
              <a:cs typeface="宋体"/>
            </a:endParaRPr>
          </a:p>
          <a:p>
            <a:pPr marL="12700">
              <a:lnSpc>
                <a:spcPts val="1450"/>
              </a:lnSpc>
              <a:tabLst>
                <a:tab pos="389890" algn="l"/>
                <a:tab pos="647700" algn="l"/>
              </a:tabLst>
            </a:pPr>
            <a:r>
              <a:rPr sz="1550" spc="30" dirty="0">
                <a:latin typeface="宋体"/>
                <a:cs typeface="宋体"/>
              </a:rPr>
              <a:t>知	</a:t>
            </a:r>
            <a:r>
              <a:rPr sz="1550" u="heavy" spc="35" dirty="0">
                <a:latin typeface="Times New Roman"/>
                <a:cs typeface="Times New Roman"/>
              </a:rPr>
              <a:t> </a:t>
            </a:r>
            <a:r>
              <a:rPr sz="1550" u="heavy" spc="30" dirty="0">
                <a:latin typeface="Times New Roman"/>
                <a:cs typeface="Times New Roman"/>
              </a:rPr>
              <a:t>	</a:t>
            </a:r>
            <a:endParaRPr sz="1550">
              <a:latin typeface="Times New Roman"/>
              <a:cs typeface="Times New Roman"/>
            </a:endParaRPr>
          </a:p>
          <a:p>
            <a:pPr marL="12700" marR="47625">
              <a:lnSpc>
                <a:spcPct val="60600"/>
              </a:lnSpc>
              <a:spcBef>
                <a:spcPts val="830"/>
              </a:spcBef>
              <a:tabLst>
                <a:tab pos="531495" algn="l"/>
              </a:tabLst>
            </a:pPr>
            <a:r>
              <a:rPr sz="2325" spc="44" baseline="14336" dirty="0">
                <a:latin typeface="宋体"/>
                <a:cs typeface="宋体"/>
              </a:rPr>
              <a:t>信	</a:t>
            </a:r>
            <a:r>
              <a:rPr sz="1550" spc="-720" dirty="0">
                <a:latin typeface="Times New Roman"/>
                <a:cs typeface="Times New Roman"/>
              </a:rPr>
              <a:t>3</a:t>
            </a:r>
            <a:r>
              <a:rPr sz="2325" spc="-67" baseline="-10752" dirty="0">
                <a:solidFill>
                  <a:srgbClr val="5B9BD4"/>
                </a:solidFill>
                <a:latin typeface="Times New Roman"/>
                <a:cs typeface="Times New Roman"/>
              </a:rPr>
              <a:t>3</a:t>
            </a:r>
            <a:r>
              <a:rPr sz="1550" spc="20" dirty="0">
                <a:latin typeface="宋体"/>
                <a:cs typeface="宋体"/>
              </a:rPr>
              <a:t>级 </a:t>
            </a:r>
            <a:r>
              <a:rPr sz="1550" spc="15" dirty="0">
                <a:latin typeface="宋体"/>
                <a:cs typeface="宋体"/>
              </a:rPr>
              <a:t> </a:t>
            </a:r>
            <a:r>
              <a:rPr sz="1550" spc="30" dirty="0">
                <a:latin typeface="宋体"/>
                <a:cs typeface="宋体"/>
              </a:rPr>
              <a:t>息</a:t>
            </a:r>
            <a:endParaRPr sz="1550">
              <a:latin typeface="宋体"/>
              <a:cs typeface="宋体"/>
            </a:endParaRPr>
          </a:p>
        </p:txBody>
      </p:sp>
      <p:sp>
        <p:nvSpPr>
          <p:cNvPr id="39" name="object 39"/>
          <p:cNvSpPr/>
          <p:nvPr/>
        </p:nvSpPr>
        <p:spPr>
          <a:xfrm>
            <a:off x="7957313" y="3379060"/>
            <a:ext cx="71120" cy="140335"/>
          </a:xfrm>
          <a:custGeom>
            <a:avLst/>
            <a:gdLst/>
            <a:ahLst/>
            <a:cxnLst/>
            <a:rect l="l" t="t" r="r" b="b"/>
            <a:pathLst>
              <a:path w="71120"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40" name="object 40"/>
          <p:cNvSpPr/>
          <p:nvPr/>
        </p:nvSpPr>
        <p:spPr>
          <a:xfrm>
            <a:off x="9095583" y="3379060"/>
            <a:ext cx="71120" cy="140335"/>
          </a:xfrm>
          <a:custGeom>
            <a:avLst/>
            <a:gdLst/>
            <a:ahLst/>
            <a:cxnLst/>
            <a:rect l="l" t="t" r="r" b="b"/>
            <a:pathLst>
              <a:path w="71120" h="140335">
                <a:moveTo>
                  <a:pt x="0" y="140112"/>
                </a:moveTo>
                <a:lnTo>
                  <a:pt x="70665" y="70056"/>
                </a:lnTo>
                <a:lnTo>
                  <a:pt x="0" y="0"/>
                </a:lnTo>
              </a:path>
            </a:pathLst>
          </a:custGeom>
          <a:ln w="20040">
            <a:solidFill>
              <a:srgbClr val="000000"/>
            </a:solidFill>
          </a:ln>
        </p:spPr>
        <p:txBody>
          <a:bodyPr wrap="square" lIns="0" tIns="0" rIns="0" bIns="0" rtlCol="0"/>
          <a:lstStyle/>
          <a:p>
            <a:endParaRPr/>
          </a:p>
        </p:txBody>
      </p:sp>
      <p:sp>
        <p:nvSpPr>
          <p:cNvPr id="41" name="object 41"/>
          <p:cNvSpPr txBox="1"/>
          <p:nvPr/>
        </p:nvSpPr>
        <p:spPr>
          <a:xfrm>
            <a:off x="7515203" y="3092092"/>
            <a:ext cx="1572895" cy="767715"/>
          </a:xfrm>
          <a:prstGeom prst="rect">
            <a:avLst/>
          </a:prstGeom>
        </p:spPr>
        <p:txBody>
          <a:bodyPr vert="horz" wrap="square" lIns="0" tIns="0" rIns="0" bIns="0" rtlCol="0">
            <a:spAutoFit/>
          </a:bodyPr>
          <a:lstStyle/>
          <a:p>
            <a:pPr marL="12700">
              <a:lnSpc>
                <a:spcPts val="1475"/>
              </a:lnSpc>
              <a:tabLst>
                <a:tab pos="688975" algn="l"/>
                <a:tab pos="1157605" algn="l"/>
              </a:tabLst>
            </a:pPr>
            <a:r>
              <a:rPr sz="1550" spc="30" dirty="0">
                <a:latin typeface="宋体"/>
                <a:cs typeface="宋体"/>
              </a:rPr>
              <a:t>失控	</a:t>
            </a:r>
            <a:r>
              <a:rPr sz="2325" spc="44" baseline="16129" dirty="0">
                <a:latin typeface="宋体"/>
                <a:cs typeface="宋体"/>
              </a:rPr>
              <a:t>响	</a:t>
            </a:r>
            <a:r>
              <a:rPr sz="1550" spc="30" dirty="0">
                <a:latin typeface="宋体"/>
                <a:cs typeface="宋体"/>
              </a:rPr>
              <a:t>失效</a:t>
            </a:r>
            <a:endParaRPr sz="1550">
              <a:latin typeface="宋体"/>
              <a:cs typeface="宋体"/>
            </a:endParaRPr>
          </a:p>
          <a:p>
            <a:pPr marL="688975">
              <a:lnSpc>
                <a:spcPts val="1475"/>
              </a:lnSpc>
              <a:tabLst>
                <a:tab pos="1066800" algn="l"/>
                <a:tab pos="1339215" algn="l"/>
              </a:tabLst>
            </a:pPr>
            <a:r>
              <a:rPr sz="1550" spc="30" dirty="0">
                <a:latin typeface="宋体"/>
                <a:cs typeface="宋体"/>
              </a:rPr>
              <a:t>应	</a:t>
            </a:r>
            <a:r>
              <a:rPr sz="1550" u="heavy" spc="35" dirty="0">
                <a:latin typeface="Times New Roman"/>
                <a:cs typeface="Times New Roman"/>
              </a:rPr>
              <a:t> </a:t>
            </a:r>
            <a:r>
              <a:rPr sz="1550" u="heavy" spc="30" dirty="0">
                <a:latin typeface="Times New Roman"/>
                <a:cs typeface="Times New Roman"/>
              </a:rPr>
              <a:t>	</a:t>
            </a:r>
            <a:endParaRPr sz="1550">
              <a:latin typeface="Times New Roman"/>
              <a:cs typeface="Times New Roman"/>
            </a:endParaRPr>
          </a:p>
          <a:p>
            <a:pPr marL="688975" marR="55244" indent="-634365">
              <a:lnSpc>
                <a:spcPct val="63000"/>
              </a:lnSpc>
              <a:spcBef>
                <a:spcPts val="740"/>
              </a:spcBef>
              <a:tabLst>
                <a:tab pos="688975" algn="l"/>
                <a:tab pos="1207770" algn="l"/>
              </a:tabLst>
            </a:pPr>
            <a:r>
              <a:rPr sz="1550" spc="-720" dirty="0">
                <a:latin typeface="Times New Roman"/>
                <a:cs typeface="Times New Roman"/>
              </a:rPr>
              <a:t>4</a:t>
            </a:r>
            <a:r>
              <a:rPr sz="2325" spc="-67" baseline="-10752" dirty="0">
                <a:solidFill>
                  <a:srgbClr val="5B9BD4"/>
                </a:solidFill>
                <a:latin typeface="Times New Roman"/>
                <a:cs typeface="Times New Roman"/>
              </a:rPr>
              <a:t>4</a:t>
            </a:r>
            <a:r>
              <a:rPr sz="1550" spc="30" dirty="0">
                <a:latin typeface="宋体"/>
                <a:cs typeface="宋体"/>
              </a:rPr>
              <a:t>级</a:t>
            </a:r>
            <a:r>
              <a:rPr sz="1550" dirty="0">
                <a:latin typeface="宋体"/>
                <a:cs typeface="宋体"/>
              </a:rPr>
              <a:t>	</a:t>
            </a:r>
            <a:r>
              <a:rPr sz="2325" spc="44" baseline="12544" dirty="0">
                <a:latin typeface="宋体"/>
                <a:cs typeface="宋体"/>
              </a:rPr>
              <a:t>动</a:t>
            </a:r>
            <a:r>
              <a:rPr sz="2325" baseline="12544" dirty="0">
                <a:latin typeface="宋体"/>
                <a:cs typeface="宋体"/>
              </a:rPr>
              <a:t>	</a:t>
            </a:r>
            <a:r>
              <a:rPr sz="1550" spc="-720" dirty="0">
                <a:latin typeface="Times New Roman"/>
                <a:cs typeface="Times New Roman"/>
              </a:rPr>
              <a:t>5</a:t>
            </a:r>
            <a:r>
              <a:rPr sz="2325" spc="-67" baseline="-10752" dirty="0">
                <a:solidFill>
                  <a:srgbClr val="5B9BD4"/>
                </a:solidFill>
                <a:latin typeface="Times New Roman"/>
                <a:cs typeface="Times New Roman"/>
              </a:rPr>
              <a:t>5</a:t>
            </a:r>
            <a:r>
              <a:rPr sz="1550" spc="20" dirty="0">
                <a:latin typeface="宋体"/>
                <a:cs typeface="宋体"/>
              </a:rPr>
              <a:t>级 </a:t>
            </a:r>
            <a:r>
              <a:rPr sz="1550" spc="15" dirty="0">
                <a:latin typeface="宋体"/>
                <a:cs typeface="宋体"/>
              </a:rPr>
              <a:t> </a:t>
            </a:r>
            <a:r>
              <a:rPr sz="1550" spc="30" dirty="0">
                <a:latin typeface="宋体"/>
                <a:cs typeface="宋体"/>
              </a:rPr>
              <a:t>作</a:t>
            </a:r>
            <a:endParaRPr sz="1550">
              <a:latin typeface="宋体"/>
              <a:cs typeface="宋体"/>
            </a:endParaRPr>
          </a:p>
        </p:txBody>
      </p:sp>
      <p:sp>
        <p:nvSpPr>
          <p:cNvPr id="42" name="object 42"/>
          <p:cNvSpPr/>
          <p:nvPr/>
        </p:nvSpPr>
        <p:spPr>
          <a:xfrm>
            <a:off x="2913956" y="2038641"/>
            <a:ext cx="561975" cy="540385"/>
          </a:xfrm>
          <a:custGeom>
            <a:avLst/>
            <a:gdLst/>
            <a:ahLst/>
            <a:cxnLst/>
            <a:rect l="l" t="t" r="r" b="b"/>
            <a:pathLst>
              <a:path w="561975" h="540385">
                <a:moveTo>
                  <a:pt x="561586" y="0"/>
                </a:moveTo>
                <a:lnTo>
                  <a:pt x="561586" y="211561"/>
                </a:lnTo>
                <a:lnTo>
                  <a:pt x="0" y="211561"/>
                </a:lnTo>
                <a:lnTo>
                  <a:pt x="0" y="540346"/>
                </a:lnTo>
              </a:path>
            </a:pathLst>
          </a:custGeom>
          <a:ln w="19985">
            <a:solidFill>
              <a:srgbClr val="000000"/>
            </a:solidFill>
          </a:ln>
        </p:spPr>
        <p:txBody>
          <a:bodyPr wrap="square" lIns="0" tIns="0" rIns="0" bIns="0" rtlCol="0"/>
          <a:lstStyle/>
          <a:p>
            <a:endParaRPr/>
          </a:p>
        </p:txBody>
      </p:sp>
      <p:sp>
        <p:nvSpPr>
          <p:cNvPr id="43" name="object 43"/>
          <p:cNvSpPr/>
          <p:nvPr/>
        </p:nvSpPr>
        <p:spPr>
          <a:xfrm>
            <a:off x="2843291" y="2561474"/>
            <a:ext cx="141605" cy="140335"/>
          </a:xfrm>
          <a:custGeom>
            <a:avLst/>
            <a:gdLst/>
            <a:ahLst/>
            <a:cxnLst/>
            <a:rect l="l" t="t" r="r" b="b"/>
            <a:pathLst>
              <a:path w="141605" h="140335">
                <a:moveTo>
                  <a:pt x="141330" y="0"/>
                </a:moveTo>
                <a:lnTo>
                  <a:pt x="0" y="0"/>
                </a:lnTo>
                <a:lnTo>
                  <a:pt x="70665" y="140112"/>
                </a:lnTo>
                <a:lnTo>
                  <a:pt x="141330" y="0"/>
                </a:lnTo>
                <a:close/>
              </a:path>
            </a:pathLst>
          </a:custGeom>
          <a:solidFill>
            <a:srgbClr val="000000"/>
          </a:solidFill>
        </p:spPr>
        <p:txBody>
          <a:bodyPr wrap="square" lIns="0" tIns="0" rIns="0" bIns="0" rtlCol="0"/>
          <a:lstStyle/>
          <a:p>
            <a:endParaRPr/>
          </a:p>
        </p:txBody>
      </p:sp>
      <p:sp>
        <p:nvSpPr>
          <p:cNvPr id="44" name="object 44"/>
          <p:cNvSpPr/>
          <p:nvPr/>
        </p:nvSpPr>
        <p:spPr>
          <a:xfrm>
            <a:off x="6043736" y="2038641"/>
            <a:ext cx="561975" cy="540385"/>
          </a:xfrm>
          <a:custGeom>
            <a:avLst/>
            <a:gdLst/>
            <a:ahLst/>
            <a:cxnLst/>
            <a:rect l="l" t="t" r="r" b="b"/>
            <a:pathLst>
              <a:path w="561975" h="540385">
                <a:moveTo>
                  <a:pt x="561707" y="0"/>
                </a:moveTo>
                <a:lnTo>
                  <a:pt x="561707" y="193052"/>
                </a:lnTo>
                <a:lnTo>
                  <a:pt x="0" y="193052"/>
                </a:lnTo>
                <a:lnTo>
                  <a:pt x="0" y="540346"/>
                </a:lnTo>
              </a:path>
            </a:pathLst>
          </a:custGeom>
          <a:ln w="19985">
            <a:solidFill>
              <a:srgbClr val="000000"/>
            </a:solidFill>
          </a:ln>
        </p:spPr>
        <p:txBody>
          <a:bodyPr wrap="square" lIns="0" tIns="0" rIns="0" bIns="0" rtlCol="0"/>
          <a:lstStyle/>
          <a:p>
            <a:endParaRPr/>
          </a:p>
        </p:txBody>
      </p:sp>
      <p:sp>
        <p:nvSpPr>
          <p:cNvPr id="45" name="object 45"/>
          <p:cNvSpPr/>
          <p:nvPr/>
        </p:nvSpPr>
        <p:spPr>
          <a:xfrm>
            <a:off x="5973071" y="2561474"/>
            <a:ext cx="141605" cy="140335"/>
          </a:xfrm>
          <a:custGeom>
            <a:avLst/>
            <a:gdLst/>
            <a:ahLst/>
            <a:cxnLst/>
            <a:rect l="l" t="t" r="r" b="b"/>
            <a:pathLst>
              <a:path w="141604" h="140335">
                <a:moveTo>
                  <a:pt x="141330" y="0"/>
                </a:moveTo>
                <a:lnTo>
                  <a:pt x="0" y="0"/>
                </a:lnTo>
                <a:lnTo>
                  <a:pt x="70665" y="140112"/>
                </a:lnTo>
                <a:lnTo>
                  <a:pt x="141330" y="0"/>
                </a:lnTo>
                <a:close/>
              </a:path>
            </a:pathLst>
          </a:custGeom>
          <a:solidFill>
            <a:srgbClr val="000000"/>
          </a:solidFill>
        </p:spPr>
        <p:txBody>
          <a:bodyPr wrap="square" lIns="0" tIns="0" rIns="0" bIns="0" rtlCol="0"/>
          <a:lstStyle/>
          <a:p>
            <a:endParaRPr/>
          </a:p>
        </p:txBody>
      </p:sp>
      <p:sp>
        <p:nvSpPr>
          <p:cNvPr id="46" name="object 46"/>
          <p:cNvSpPr/>
          <p:nvPr/>
        </p:nvSpPr>
        <p:spPr>
          <a:xfrm>
            <a:off x="6605443" y="2038641"/>
            <a:ext cx="561975" cy="540385"/>
          </a:xfrm>
          <a:custGeom>
            <a:avLst/>
            <a:gdLst/>
            <a:ahLst/>
            <a:cxnLst/>
            <a:rect l="l" t="t" r="r" b="b"/>
            <a:pathLst>
              <a:path w="561975" h="540385">
                <a:moveTo>
                  <a:pt x="0" y="0"/>
                </a:moveTo>
                <a:lnTo>
                  <a:pt x="0" y="211561"/>
                </a:lnTo>
                <a:lnTo>
                  <a:pt x="561506" y="211561"/>
                </a:lnTo>
                <a:lnTo>
                  <a:pt x="561506" y="540346"/>
                </a:lnTo>
              </a:path>
            </a:pathLst>
          </a:custGeom>
          <a:ln w="19985">
            <a:solidFill>
              <a:srgbClr val="000000"/>
            </a:solidFill>
          </a:ln>
        </p:spPr>
        <p:txBody>
          <a:bodyPr wrap="square" lIns="0" tIns="0" rIns="0" bIns="0" rtlCol="0"/>
          <a:lstStyle/>
          <a:p>
            <a:endParaRPr/>
          </a:p>
        </p:txBody>
      </p:sp>
      <p:sp>
        <p:nvSpPr>
          <p:cNvPr id="47" name="object 47"/>
          <p:cNvSpPr/>
          <p:nvPr/>
        </p:nvSpPr>
        <p:spPr>
          <a:xfrm>
            <a:off x="7096284" y="2561474"/>
            <a:ext cx="141605" cy="140335"/>
          </a:xfrm>
          <a:custGeom>
            <a:avLst/>
            <a:gdLst/>
            <a:ahLst/>
            <a:cxnLst/>
            <a:rect l="l" t="t" r="r" b="b"/>
            <a:pathLst>
              <a:path w="141604" h="140335">
                <a:moveTo>
                  <a:pt x="141330" y="0"/>
                </a:moveTo>
                <a:lnTo>
                  <a:pt x="0" y="0"/>
                </a:lnTo>
                <a:lnTo>
                  <a:pt x="70665" y="140112"/>
                </a:lnTo>
                <a:lnTo>
                  <a:pt x="141330" y="0"/>
                </a:lnTo>
                <a:close/>
              </a:path>
            </a:pathLst>
          </a:custGeom>
          <a:solidFill>
            <a:srgbClr val="000000"/>
          </a:solidFill>
        </p:spPr>
        <p:txBody>
          <a:bodyPr wrap="square" lIns="0" tIns="0" rIns="0" bIns="0" rtlCol="0"/>
          <a:lstStyle/>
          <a:p>
            <a:endParaRPr/>
          </a:p>
        </p:txBody>
      </p:sp>
      <p:sp>
        <p:nvSpPr>
          <p:cNvPr id="48" name="object 48"/>
          <p:cNvSpPr txBox="1"/>
          <p:nvPr/>
        </p:nvSpPr>
        <p:spPr>
          <a:xfrm>
            <a:off x="7360422" y="1636599"/>
            <a:ext cx="126364" cy="238527"/>
          </a:xfrm>
          <a:prstGeom prst="rect">
            <a:avLst/>
          </a:prstGeom>
        </p:spPr>
        <p:txBody>
          <a:bodyPr vert="horz" wrap="square" lIns="0" tIns="0" rIns="0" bIns="0" rtlCol="0">
            <a:spAutoFit/>
          </a:bodyPr>
          <a:lstStyle/>
          <a:p>
            <a:pPr marL="12700"/>
            <a:r>
              <a:rPr sz="1550" b="1" spc="15" dirty="0">
                <a:solidFill>
                  <a:srgbClr val="5B9BD4"/>
                </a:solidFill>
                <a:latin typeface="Times New Roman"/>
                <a:cs typeface="Times New Roman"/>
              </a:rPr>
              <a:t>4</a:t>
            </a:r>
            <a:endParaRPr sz="1550">
              <a:latin typeface="Times New Roman"/>
              <a:cs typeface="Times New Roman"/>
            </a:endParaRPr>
          </a:p>
        </p:txBody>
      </p:sp>
      <p:sp>
        <p:nvSpPr>
          <p:cNvPr id="49" name="object 49"/>
          <p:cNvSpPr txBox="1"/>
          <p:nvPr/>
        </p:nvSpPr>
        <p:spPr>
          <a:xfrm>
            <a:off x="7353596" y="1597391"/>
            <a:ext cx="1946910" cy="238527"/>
          </a:xfrm>
          <a:prstGeom prst="rect">
            <a:avLst/>
          </a:prstGeom>
        </p:spPr>
        <p:txBody>
          <a:bodyPr vert="horz" wrap="square" lIns="0" tIns="0" rIns="0" bIns="0" rtlCol="0">
            <a:spAutoFit/>
          </a:bodyPr>
          <a:lstStyle/>
          <a:p>
            <a:pPr marL="12700"/>
            <a:r>
              <a:rPr sz="1550" b="1" spc="15" dirty="0">
                <a:latin typeface="Times New Roman"/>
                <a:cs typeface="Times New Roman"/>
              </a:rPr>
              <a:t>4 </a:t>
            </a:r>
            <a:r>
              <a:rPr sz="1550" spc="-225" dirty="0">
                <a:latin typeface="宋体"/>
                <a:cs typeface="宋体"/>
              </a:rPr>
              <a:t>信馈</a:t>
            </a:r>
            <a:r>
              <a:rPr sz="1550" b="1" spc="-225" dirty="0">
                <a:latin typeface="Times New Roman"/>
                <a:cs typeface="Times New Roman"/>
              </a:rPr>
              <a:t>F</a:t>
            </a:r>
            <a:r>
              <a:rPr sz="2325" b="1" spc="-337" baseline="-10752" dirty="0">
                <a:solidFill>
                  <a:srgbClr val="5B9BD4"/>
                </a:solidFill>
                <a:latin typeface="Times New Roman"/>
                <a:cs typeface="Times New Roman"/>
              </a:rPr>
              <a:t>F</a:t>
            </a:r>
            <a:r>
              <a:rPr sz="1575" b="1" spc="-337" baseline="-10582" dirty="0">
                <a:latin typeface="Times New Roman"/>
                <a:cs typeface="Times New Roman"/>
              </a:rPr>
              <a:t>1</a:t>
            </a:r>
            <a:r>
              <a:rPr sz="1575" b="1" spc="-337" baseline="-29100" dirty="0">
                <a:solidFill>
                  <a:srgbClr val="5B9BD4"/>
                </a:solidFill>
                <a:latin typeface="Times New Roman"/>
                <a:cs typeface="Times New Roman"/>
              </a:rPr>
              <a:t>1   </a:t>
            </a:r>
            <a:r>
              <a:rPr sz="1550" spc="-90" dirty="0">
                <a:latin typeface="Times New Roman"/>
                <a:cs typeface="Times New Roman"/>
              </a:rPr>
              <a:t>(</a:t>
            </a:r>
            <a:r>
              <a:rPr sz="2325" spc="-135" baseline="-10752" dirty="0">
                <a:solidFill>
                  <a:srgbClr val="5B9BD4"/>
                </a:solidFill>
                <a:latin typeface="Times New Roman"/>
                <a:cs typeface="Times New Roman"/>
              </a:rPr>
              <a:t>(</a:t>
            </a:r>
            <a:r>
              <a:rPr sz="1550" spc="-90" dirty="0">
                <a:latin typeface="宋体"/>
                <a:cs typeface="宋体"/>
              </a:rPr>
              <a:t>新认知过程</a:t>
            </a:r>
            <a:r>
              <a:rPr sz="1550" spc="-90" dirty="0">
                <a:latin typeface="Times New Roman"/>
                <a:cs typeface="Times New Roman"/>
              </a:rPr>
              <a:t>)</a:t>
            </a:r>
            <a:r>
              <a:rPr sz="2325" spc="-135" baseline="-10752" dirty="0">
                <a:solidFill>
                  <a:srgbClr val="5B9BD4"/>
                </a:solidFill>
                <a:latin typeface="Times New Roman"/>
                <a:cs typeface="Times New Roman"/>
              </a:rPr>
              <a:t>)</a:t>
            </a:r>
            <a:endParaRPr sz="2325" baseline="-10752">
              <a:latin typeface="Times New Roman"/>
              <a:cs typeface="Times New Roman"/>
            </a:endParaRPr>
          </a:p>
        </p:txBody>
      </p:sp>
      <p:sp>
        <p:nvSpPr>
          <p:cNvPr id="50" name="object 50"/>
          <p:cNvSpPr/>
          <p:nvPr/>
        </p:nvSpPr>
        <p:spPr>
          <a:xfrm>
            <a:off x="8305018" y="1841210"/>
            <a:ext cx="18415" cy="860425"/>
          </a:xfrm>
          <a:custGeom>
            <a:avLst/>
            <a:gdLst/>
            <a:ahLst/>
            <a:cxnLst/>
            <a:rect l="l" t="t" r="r" b="b"/>
            <a:pathLst>
              <a:path w="18415" h="860425">
                <a:moveTo>
                  <a:pt x="18268" y="0"/>
                </a:moveTo>
                <a:lnTo>
                  <a:pt x="0" y="860375"/>
                </a:lnTo>
              </a:path>
            </a:pathLst>
          </a:custGeom>
          <a:ln w="20075">
            <a:solidFill>
              <a:srgbClr val="000000"/>
            </a:solidFill>
          </a:ln>
        </p:spPr>
        <p:txBody>
          <a:bodyPr wrap="square" lIns="0" tIns="0" rIns="0" bIns="0" rtlCol="0"/>
          <a:lstStyle/>
          <a:p>
            <a:endParaRPr/>
          </a:p>
        </p:txBody>
      </p:sp>
      <p:sp>
        <p:nvSpPr>
          <p:cNvPr id="51" name="object 51"/>
          <p:cNvSpPr/>
          <p:nvPr/>
        </p:nvSpPr>
        <p:spPr>
          <a:xfrm>
            <a:off x="8251217" y="1841210"/>
            <a:ext cx="141605" cy="71755"/>
          </a:xfrm>
          <a:custGeom>
            <a:avLst/>
            <a:gdLst/>
            <a:ahLst/>
            <a:cxnLst/>
            <a:rect l="l" t="t" r="r" b="b"/>
            <a:pathLst>
              <a:path w="141604" h="71755">
                <a:moveTo>
                  <a:pt x="141129" y="71648"/>
                </a:moveTo>
                <a:lnTo>
                  <a:pt x="72070" y="0"/>
                </a:lnTo>
                <a:lnTo>
                  <a:pt x="0" y="68662"/>
                </a:lnTo>
              </a:path>
            </a:pathLst>
          </a:custGeom>
          <a:ln w="19937">
            <a:solidFill>
              <a:srgbClr val="000000"/>
            </a:solidFill>
          </a:ln>
        </p:spPr>
        <p:txBody>
          <a:bodyPr wrap="square" lIns="0" tIns="0" rIns="0" bIns="0" rtlCol="0"/>
          <a:lstStyle/>
          <a:p>
            <a:endParaRPr/>
          </a:p>
        </p:txBody>
      </p:sp>
      <p:sp>
        <p:nvSpPr>
          <p:cNvPr id="52" name="object 52"/>
          <p:cNvSpPr/>
          <p:nvPr/>
        </p:nvSpPr>
        <p:spPr>
          <a:xfrm>
            <a:off x="9443287" y="1841210"/>
            <a:ext cx="7620" cy="860425"/>
          </a:xfrm>
          <a:custGeom>
            <a:avLst/>
            <a:gdLst/>
            <a:ahLst/>
            <a:cxnLst/>
            <a:rect l="l" t="t" r="r" b="b"/>
            <a:pathLst>
              <a:path w="7620" h="860425">
                <a:moveTo>
                  <a:pt x="7427" y="0"/>
                </a:moveTo>
                <a:lnTo>
                  <a:pt x="0" y="860375"/>
                </a:lnTo>
              </a:path>
            </a:pathLst>
          </a:custGeom>
          <a:ln w="20075">
            <a:solidFill>
              <a:srgbClr val="000000"/>
            </a:solidFill>
          </a:ln>
        </p:spPr>
        <p:txBody>
          <a:bodyPr wrap="square" lIns="0" tIns="0" rIns="0" bIns="0" rtlCol="0"/>
          <a:lstStyle/>
          <a:p>
            <a:endParaRPr/>
          </a:p>
        </p:txBody>
      </p:sp>
      <p:sp>
        <p:nvSpPr>
          <p:cNvPr id="53" name="object 53"/>
          <p:cNvSpPr/>
          <p:nvPr/>
        </p:nvSpPr>
        <p:spPr>
          <a:xfrm>
            <a:off x="9379449" y="1841209"/>
            <a:ext cx="141605" cy="71120"/>
          </a:xfrm>
          <a:custGeom>
            <a:avLst/>
            <a:gdLst/>
            <a:ahLst/>
            <a:cxnLst/>
            <a:rect l="l" t="t" r="r" b="b"/>
            <a:pathLst>
              <a:path w="141604" h="71119">
                <a:moveTo>
                  <a:pt x="141330" y="70653"/>
                </a:moveTo>
                <a:lnTo>
                  <a:pt x="71267" y="0"/>
                </a:lnTo>
                <a:lnTo>
                  <a:pt x="0" y="69458"/>
                </a:lnTo>
              </a:path>
            </a:pathLst>
          </a:custGeom>
          <a:ln w="19936">
            <a:solidFill>
              <a:srgbClr val="000000"/>
            </a:solidFill>
          </a:ln>
        </p:spPr>
        <p:txBody>
          <a:bodyPr wrap="square" lIns="0" tIns="0" rIns="0" bIns="0" rtlCol="0"/>
          <a:lstStyle/>
          <a:p>
            <a:endParaRPr/>
          </a:p>
        </p:txBody>
      </p:sp>
      <p:sp>
        <p:nvSpPr>
          <p:cNvPr id="54" name="object 54"/>
          <p:cNvSpPr txBox="1"/>
          <p:nvPr/>
        </p:nvSpPr>
        <p:spPr>
          <a:xfrm>
            <a:off x="3046179" y="1710237"/>
            <a:ext cx="834390" cy="776605"/>
          </a:xfrm>
          <a:prstGeom prst="rect">
            <a:avLst/>
          </a:prstGeom>
        </p:spPr>
        <p:txBody>
          <a:bodyPr vert="horz" wrap="square" lIns="0" tIns="0" rIns="0" bIns="0" rtlCol="0">
            <a:spAutoFit/>
          </a:bodyPr>
          <a:lstStyle/>
          <a:p>
            <a:pPr marL="62865"/>
            <a:r>
              <a:rPr sz="1550" b="1" spc="-350" dirty="0">
                <a:latin typeface="Times New Roman"/>
                <a:cs typeface="Times New Roman"/>
              </a:rPr>
              <a:t>1</a:t>
            </a:r>
            <a:r>
              <a:rPr sz="2325" b="1" spc="-525" baseline="-10752" dirty="0">
                <a:solidFill>
                  <a:srgbClr val="5B9BD4"/>
                </a:solidFill>
                <a:latin typeface="Times New Roman"/>
                <a:cs typeface="Times New Roman"/>
              </a:rPr>
              <a:t>1     </a:t>
            </a:r>
            <a:r>
              <a:rPr sz="2325" b="1" spc="-502" baseline="-10752" dirty="0">
                <a:solidFill>
                  <a:srgbClr val="5B9BD4"/>
                </a:solidFill>
                <a:latin typeface="Times New Roman"/>
                <a:cs typeface="Times New Roman"/>
              </a:rPr>
              <a:t> </a:t>
            </a:r>
            <a:r>
              <a:rPr sz="1550" spc="-210" dirty="0">
                <a:latin typeface="宋体"/>
                <a:cs typeface="宋体"/>
              </a:rPr>
              <a:t>信源</a:t>
            </a:r>
            <a:r>
              <a:rPr sz="1550" b="1" spc="-210" dirty="0">
                <a:latin typeface="Times New Roman"/>
                <a:cs typeface="Times New Roman"/>
              </a:rPr>
              <a:t>S</a:t>
            </a:r>
            <a:r>
              <a:rPr sz="2325" b="1" spc="-315" baseline="-10752" dirty="0">
                <a:solidFill>
                  <a:srgbClr val="5B9BD4"/>
                </a:solidFill>
                <a:latin typeface="Times New Roman"/>
                <a:cs typeface="Times New Roman"/>
              </a:rPr>
              <a:t>S</a:t>
            </a:r>
            <a:r>
              <a:rPr sz="1575" b="1" spc="-315" baseline="-10582" dirty="0">
                <a:latin typeface="Times New Roman"/>
                <a:cs typeface="Times New Roman"/>
              </a:rPr>
              <a:t>1</a:t>
            </a:r>
            <a:r>
              <a:rPr sz="1575" b="1" spc="-315" baseline="-29100" dirty="0">
                <a:solidFill>
                  <a:srgbClr val="5B9BD4"/>
                </a:solidFill>
                <a:latin typeface="Times New Roman"/>
                <a:cs typeface="Times New Roman"/>
              </a:rPr>
              <a:t>1</a:t>
            </a:r>
            <a:endParaRPr sz="1575" baseline="-29100">
              <a:latin typeface="Times New Roman"/>
              <a:cs typeface="Times New Roman"/>
            </a:endParaRPr>
          </a:p>
          <a:p>
            <a:pPr>
              <a:spcBef>
                <a:spcPts val="49"/>
              </a:spcBef>
            </a:pPr>
            <a:endParaRPr sz="1850">
              <a:latin typeface="Times New Roman"/>
              <a:cs typeface="Times New Roman"/>
            </a:endParaRPr>
          </a:p>
          <a:p>
            <a:pPr marL="12700">
              <a:tabLst>
                <a:tab pos="598170" algn="l"/>
              </a:tabLst>
            </a:pPr>
            <a:r>
              <a:rPr sz="2325" spc="-1214" baseline="10752" dirty="0">
                <a:latin typeface="Times New Roman"/>
                <a:cs typeface="Times New Roman"/>
              </a:rPr>
              <a:t>S</a:t>
            </a:r>
            <a:r>
              <a:rPr sz="1550" spc="-40" dirty="0">
                <a:solidFill>
                  <a:srgbClr val="5B9BD4"/>
                </a:solidFill>
                <a:latin typeface="Times New Roman"/>
                <a:cs typeface="Times New Roman"/>
              </a:rPr>
              <a:t>S</a:t>
            </a:r>
            <a:r>
              <a:rPr sz="1575" spc="-359" baseline="5291" dirty="0">
                <a:latin typeface="Times New Roman"/>
                <a:cs typeface="Times New Roman"/>
              </a:rPr>
              <a:t>t</a:t>
            </a:r>
            <a:r>
              <a:rPr sz="1575" baseline="-10582" dirty="0">
                <a:solidFill>
                  <a:srgbClr val="5B9BD4"/>
                </a:solidFill>
                <a:latin typeface="Times New Roman"/>
                <a:cs typeface="Times New Roman"/>
              </a:rPr>
              <a:t>t</a:t>
            </a:r>
            <a:r>
              <a:rPr sz="1575" spc="-82" baseline="-10582" dirty="0">
                <a:solidFill>
                  <a:srgbClr val="5B9BD4"/>
                </a:solidFill>
                <a:latin typeface="Times New Roman"/>
                <a:cs typeface="Times New Roman"/>
              </a:rPr>
              <a:t> </a:t>
            </a:r>
            <a:r>
              <a:rPr sz="1575" spc="-712" baseline="5291" dirty="0">
                <a:latin typeface="Times New Roman"/>
                <a:cs typeface="Times New Roman"/>
              </a:rPr>
              <a:t>1</a:t>
            </a:r>
            <a:r>
              <a:rPr sz="1575" baseline="-10582" dirty="0">
                <a:solidFill>
                  <a:srgbClr val="5B9BD4"/>
                </a:solidFill>
                <a:latin typeface="Times New Roman"/>
                <a:cs typeface="Times New Roman"/>
              </a:rPr>
              <a:t>1	</a:t>
            </a:r>
            <a:r>
              <a:rPr sz="2325" spc="-1214" baseline="10752" dirty="0">
                <a:latin typeface="Times New Roman"/>
                <a:cs typeface="Times New Roman"/>
              </a:rPr>
              <a:t>S</a:t>
            </a:r>
            <a:r>
              <a:rPr sz="1550" spc="-40" dirty="0">
                <a:solidFill>
                  <a:srgbClr val="5B9BD4"/>
                </a:solidFill>
                <a:latin typeface="Times New Roman"/>
                <a:cs typeface="Times New Roman"/>
              </a:rPr>
              <a:t>S</a:t>
            </a:r>
            <a:r>
              <a:rPr sz="1575" spc="-359" baseline="5291" dirty="0">
                <a:latin typeface="Times New Roman"/>
                <a:cs typeface="Times New Roman"/>
              </a:rPr>
              <a:t>t</a:t>
            </a:r>
            <a:r>
              <a:rPr sz="1575" spc="-82" baseline="-10582" dirty="0">
                <a:solidFill>
                  <a:srgbClr val="5B9BD4"/>
                </a:solidFill>
                <a:latin typeface="Times New Roman"/>
                <a:cs typeface="Times New Roman"/>
              </a:rPr>
              <a:t>t</a:t>
            </a:r>
            <a:r>
              <a:rPr sz="1575" spc="-712" baseline="5291" dirty="0">
                <a:latin typeface="Times New Roman"/>
                <a:cs typeface="Times New Roman"/>
              </a:rPr>
              <a:t>2</a:t>
            </a:r>
            <a:r>
              <a:rPr sz="1575" baseline="-10582" dirty="0">
                <a:solidFill>
                  <a:srgbClr val="5B9BD4"/>
                </a:solidFill>
                <a:latin typeface="Times New Roman"/>
                <a:cs typeface="Times New Roman"/>
              </a:rPr>
              <a:t>2</a:t>
            </a:r>
            <a:endParaRPr sz="1575" baseline="-10582">
              <a:latin typeface="Times New Roman"/>
              <a:cs typeface="Times New Roman"/>
            </a:endParaRPr>
          </a:p>
        </p:txBody>
      </p:sp>
      <p:sp>
        <p:nvSpPr>
          <p:cNvPr id="55" name="object 55"/>
          <p:cNvSpPr/>
          <p:nvPr/>
        </p:nvSpPr>
        <p:spPr>
          <a:xfrm>
            <a:off x="3475541" y="2038641"/>
            <a:ext cx="576580" cy="540385"/>
          </a:xfrm>
          <a:custGeom>
            <a:avLst/>
            <a:gdLst/>
            <a:ahLst/>
            <a:cxnLst/>
            <a:rect l="l" t="t" r="r" b="b"/>
            <a:pathLst>
              <a:path w="576580" h="540385">
                <a:moveTo>
                  <a:pt x="0" y="0"/>
                </a:moveTo>
                <a:lnTo>
                  <a:pt x="0" y="211561"/>
                </a:lnTo>
                <a:lnTo>
                  <a:pt x="576522" y="211561"/>
                </a:lnTo>
                <a:lnTo>
                  <a:pt x="576522" y="540346"/>
                </a:lnTo>
              </a:path>
            </a:pathLst>
          </a:custGeom>
          <a:ln w="19983">
            <a:solidFill>
              <a:srgbClr val="000000"/>
            </a:solidFill>
          </a:ln>
        </p:spPr>
        <p:txBody>
          <a:bodyPr wrap="square" lIns="0" tIns="0" rIns="0" bIns="0" rtlCol="0"/>
          <a:lstStyle/>
          <a:p>
            <a:endParaRPr/>
          </a:p>
        </p:txBody>
      </p:sp>
      <p:sp>
        <p:nvSpPr>
          <p:cNvPr id="56" name="object 56"/>
          <p:cNvSpPr/>
          <p:nvPr/>
        </p:nvSpPr>
        <p:spPr>
          <a:xfrm>
            <a:off x="3981400" y="2561474"/>
            <a:ext cx="141605" cy="140335"/>
          </a:xfrm>
          <a:custGeom>
            <a:avLst/>
            <a:gdLst/>
            <a:ahLst/>
            <a:cxnLst/>
            <a:rect l="l" t="t" r="r" b="b"/>
            <a:pathLst>
              <a:path w="141605" h="140335">
                <a:moveTo>
                  <a:pt x="141330" y="0"/>
                </a:moveTo>
                <a:lnTo>
                  <a:pt x="0" y="0"/>
                </a:lnTo>
                <a:lnTo>
                  <a:pt x="70665" y="140112"/>
                </a:lnTo>
                <a:lnTo>
                  <a:pt x="141330" y="0"/>
                </a:lnTo>
                <a:close/>
              </a:path>
            </a:pathLst>
          </a:custGeom>
          <a:solidFill>
            <a:srgbClr val="000000"/>
          </a:solidFill>
        </p:spPr>
        <p:txBody>
          <a:bodyPr wrap="square" lIns="0" tIns="0" rIns="0" bIns="0" rtlCol="0"/>
          <a:lstStyle/>
          <a:p>
            <a:endParaRPr/>
          </a:p>
        </p:txBody>
      </p:sp>
      <p:sp>
        <p:nvSpPr>
          <p:cNvPr id="57" name="object 57"/>
          <p:cNvSpPr txBox="1"/>
          <p:nvPr/>
        </p:nvSpPr>
        <p:spPr>
          <a:xfrm>
            <a:off x="6183607" y="1710237"/>
            <a:ext cx="829944" cy="776605"/>
          </a:xfrm>
          <a:prstGeom prst="rect">
            <a:avLst/>
          </a:prstGeom>
        </p:spPr>
        <p:txBody>
          <a:bodyPr vert="horz" wrap="square" lIns="0" tIns="0" rIns="0" bIns="0" rtlCol="0">
            <a:spAutoFit/>
          </a:bodyPr>
          <a:lstStyle/>
          <a:p>
            <a:pPr marL="33020"/>
            <a:r>
              <a:rPr sz="1550" b="1" spc="-350" dirty="0">
                <a:latin typeface="Times New Roman"/>
                <a:cs typeface="Times New Roman"/>
              </a:rPr>
              <a:t>3</a:t>
            </a:r>
            <a:r>
              <a:rPr sz="2325" b="1" spc="-525" baseline="-10752" dirty="0">
                <a:solidFill>
                  <a:srgbClr val="5B9BD4"/>
                </a:solidFill>
                <a:latin typeface="Times New Roman"/>
                <a:cs typeface="Times New Roman"/>
              </a:rPr>
              <a:t>3     </a:t>
            </a:r>
            <a:r>
              <a:rPr sz="2325" b="1" spc="-517" baseline="-10752" dirty="0">
                <a:solidFill>
                  <a:srgbClr val="5B9BD4"/>
                </a:solidFill>
                <a:latin typeface="Times New Roman"/>
                <a:cs typeface="Times New Roman"/>
              </a:rPr>
              <a:t> </a:t>
            </a:r>
            <a:r>
              <a:rPr sz="1550" spc="-265" dirty="0">
                <a:latin typeface="宋体"/>
                <a:cs typeface="宋体"/>
              </a:rPr>
              <a:t>信宿</a:t>
            </a:r>
            <a:r>
              <a:rPr sz="1550" b="1" spc="-265" dirty="0">
                <a:latin typeface="Times New Roman"/>
                <a:cs typeface="Times New Roman"/>
              </a:rPr>
              <a:t>H</a:t>
            </a:r>
            <a:r>
              <a:rPr sz="2325" b="1" spc="-397" baseline="-10752" dirty="0">
                <a:solidFill>
                  <a:srgbClr val="5B9BD4"/>
                </a:solidFill>
                <a:latin typeface="Times New Roman"/>
                <a:cs typeface="Times New Roman"/>
              </a:rPr>
              <a:t>H</a:t>
            </a:r>
            <a:r>
              <a:rPr sz="1575" b="1" spc="-397" baseline="-10582" dirty="0">
                <a:latin typeface="Times New Roman"/>
                <a:cs typeface="Times New Roman"/>
              </a:rPr>
              <a:t>1</a:t>
            </a:r>
            <a:r>
              <a:rPr sz="1575" b="1" spc="-397" baseline="-29100" dirty="0">
                <a:solidFill>
                  <a:srgbClr val="5B9BD4"/>
                </a:solidFill>
                <a:latin typeface="Times New Roman"/>
                <a:cs typeface="Times New Roman"/>
              </a:rPr>
              <a:t>1</a:t>
            </a:r>
            <a:endParaRPr sz="1575" baseline="-29100">
              <a:latin typeface="Times New Roman"/>
              <a:cs typeface="Times New Roman"/>
            </a:endParaRPr>
          </a:p>
          <a:p>
            <a:pPr>
              <a:spcBef>
                <a:spcPts val="49"/>
              </a:spcBef>
            </a:pPr>
            <a:endParaRPr sz="1850">
              <a:latin typeface="Times New Roman"/>
              <a:cs typeface="Times New Roman"/>
            </a:endParaRPr>
          </a:p>
          <a:p>
            <a:pPr marL="12700">
              <a:tabLst>
                <a:tab pos="519430" algn="l"/>
              </a:tabLst>
            </a:pPr>
            <a:r>
              <a:rPr sz="2325" spc="-405" baseline="10752" dirty="0">
                <a:latin typeface="Times New Roman"/>
                <a:cs typeface="Times New Roman"/>
              </a:rPr>
              <a:t>S</a:t>
            </a:r>
            <a:r>
              <a:rPr sz="1550" spc="-270" dirty="0">
                <a:solidFill>
                  <a:srgbClr val="5B9BD4"/>
                </a:solidFill>
                <a:latin typeface="Times New Roman"/>
                <a:cs typeface="Times New Roman"/>
              </a:rPr>
              <a:t>S</a:t>
            </a:r>
            <a:r>
              <a:rPr sz="1575" spc="-405" baseline="5291" dirty="0">
                <a:latin typeface="Times New Roman"/>
                <a:cs typeface="Times New Roman"/>
              </a:rPr>
              <a:t>t</a:t>
            </a:r>
            <a:r>
              <a:rPr sz="1575" spc="-405" baseline="-10582" dirty="0">
                <a:solidFill>
                  <a:srgbClr val="5B9BD4"/>
                </a:solidFill>
                <a:latin typeface="Times New Roman"/>
                <a:cs typeface="Times New Roman"/>
              </a:rPr>
              <a:t>t</a:t>
            </a:r>
            <a:r>
              <a:rPr sz="1575" spc="-75" baseline="-10582" dirty="0">
                <a:solidFill>
                  <a:srgbClr val="5B9BD4"/>
                </a:solidFill>
                <a:latin typeface="Times New Roman"/>
                <a:cs typeface="Times New Roman"/>
              </a:rPr>
              <a:t> </a:t>
            </a:r>
            <a:r>
              <a:rPr sz="1575" spc="-359" baseline="5291" dirty="0">
                <a:latin typeface="Times New Roman"/>
                <a:cs typeface="Times New Roman"/>
              </a:rPr>
              <a:t>3</a:t>
            </a:r>
            <a:r>
              <a:rPr sz="1575" spc="-359" baseline="-10582" dirty="0">
                <a:solidFill>
                  <a:srgbClr val="5B9BD4"/>
                </a:solidFill>
                <a:latin typeface="Times New Roman"/>
                <a:cs typeface="Times New Roman"/>
              </a:rPr>
              <a:t>3	</a:t>
            </a:r>
            <a:r>
              <a:rPr sz="2325" spc="-405" baseline="10752" dirty="0">
                <a:latin typeface="Times New Roman"/>
                <a:cs typeface="Times New Roman"/>
              </a:rPr>
              <a:t>S</a:t>
            </a:r>
            <a:r>
              <a:rPr sz="1550" spc="-270" dirty="0">
                <a:solidFill>
                  <a:srgbClr val="5B9BD4"/>
                </a:solidFill>
                <a:latin typeface="Times New Roman"/>
                <a:cs typeface="Times New Roman"/>
              </a:rPr>
              <a:t>S</a:t>
            </a:r>
            <a:r>
              <a:rPr sz="1575" spc="-405" baseline="5291" dirty="0">
                <a:latin typeface="Times New Roman"/>
                <a:cs typeface="Times New Roman"/>
              </a:rPr>
              <a:t>t</a:t>
            </a:r>
            <a:r>
              <a:rPr sz="1575" spc="-405" baseline="-10582" dirty="0">
                <a:solidFill>
                  <a:srgbClr val="5B9BD4"/>
                </a:solidFill>
                <a:latin typeface="Times New Roman"/>
                <a:cs typeface="Times New Roman"/>
              </a:rPr>
              <a:t>t</a:t>
            </a:r>
            <a:r>
              <a:rPr sz="1575" spc="-232" baseline="-10582" dirty="0">
                <a:solidFill>
                  <a:srgbClr val="5B9BD4"/>
                </a:solidFill>
                <a:latin typeface="Times New Roman"/>
                <a:cs typeface="Times New Roman"/>
              </a:rPr>
              <a:t> </a:t>
            </a:r>
            <a:r>
              <a:rPr sz="1575" spc="-359" baseline="5291" dirty="0">
                <a:latin typeface="Times New Roman"/>
                <a:cs typeface="Times New Roman"/>
              </a:rPr>
              <a:t>4</a:t>
            </a:r>
            <a:r>
              <a:rPr sz="1575" spc="-359" baseline="-10582" dirty="0">
                <a:solidFill>
                  <a:srgbClr val="5B9BD4"/>
                </a:solidFill>
                <a:latin typeface="Times New Roman"/>
                <a:cs typeface="Times New Roman"/>
              </a:rPr>
              <a:t>4</a:t>
            </a:r>
            <a:endParaRPr sz="1575" baseline="-10582">
              <a:latin typeface="Times New Roman"/>
              <a:cs typeface="Times New Roman"/>
            </a:endParaRPr>
          </a:p>
        </p:txBody>
      </p:sp>
      <p:sp>
        <p:nvSpPr>
          <p:cNvPr id="58" name="object 58"/>
          <p:cNvSpPr txBox="1"/>
          <p:nvPr/>
        </p:nvSpPr>
        <p:spPr>
          <a:xfrm>
            <a:off x="7890811" y="2187693"/>
            <a:ext cx="1465580" cy="238527"/>
          </a:xfrm>
          <a:prstGeom prst="rect">
            <a:avLst/>
          </a:prstGeom>
        </p:spPr>
        <p:txBody>
          <a:bodyPr vert="horz" wrap="square" lIns="0" tIns="0" rIns="0" bIns="0" rtlCol="0">
            <a:spAutoFit/>
          </a:bodyPr>
          <a:lstStyle/>
          <a:p>
            <a:pPr marL="12700">
              <a:tabLst>
                <a:tab pos="1195705" algn="l"/>
              </a:tabLst>
            </a:pPr>
            <a:r>
              <a:rPr sz="2325" spc="-405" baseline="10752" dirty="0">
                <a:latin typeface="Times New Roman"/>
                <a:cs typeface="Times New Roman"/>
              </a:rPr>
              <a:t>S</a:t>
            </a:r>
            <a:r>
              <a:rPr sz="1550" spc="-270" dirty="0">
                <a:solidFill>
                  <a:srgbClr val="5B9BD4"/>
                </a:solidFill>
                <a:latin typeface="Times New Roman"/>
                <a:cs typeface="Times New Roman"/>
              </a:rPr>
              <a:t>S</a:t>
            </a:r>
            <a:r>
              <a:rPr sz="1575" spc="-405" baseline="5291" dirty="0">
                <a:latin typeface="Times New Roman"/>
                <a:cs typeface="Times New Roman"/>
              </a:rPr>
              <a:t>t</a:t>
            </a:r>
            <a:r>
              <a:rPr sz="1575" spc="-405" baseline="-10582" dirty="0">
                <a:solidFill>
                  <a:srgbClr val="5B9BD4"/>
                </a:solidFill>
                <a:latin typeface="Times New Roman"/>
                <a:cs typeface="Times New Roman"/>
              </a:rPr>
              <a:t>t</a:t>
            </a:r>
            <a:r>
              <a:rPr sz="1575" spc="-75" baseline="-10582" dirty="0">
                <a:solidFill>
                  <a:srgbClr val="5B9BD4"/>
                </a:solidFill>
                <a:latin typeface="Times New Roman"/>
                <a:cs typeface="Times New Roman"/>
              </a:rPr>
              <a:t> </a:t>
            </a:r>
            <a:r>
              <a:rPr sz="1575" spc="-359" baseline="5291" dirty="0">
                <a:latin typeface="Times New Roman"/>
                <a:cs typeface="Times New Roman"/>
              </a:rPr>
              <a:t>5</a:t>
            </a:r>
            <a:r>
              <a:rPr sz="1575" spc="-359" baseline="-10582" dirty="0">
                <a:solidFill>
                  <a:srgbClr val="5B9BD4"/>
                </a:solidFill>
                <a:latin typeface="Times New Roman"/>
                <a:cs typeface="Times New Roman"/>
              </a:rPr>
              <a:t>5	</a:t>
            </a:r>
            <a:r>
              <a:rPr sz="2325" spc="-405" baseline="10752" dirty="0">
                <a:latin typeface="Times New Roman"/>
                <a:cs typeface="Times New Roman"/>
              </a:rPr>
              <a:t>S</a:t>
            </a:r>
            <a:r>
              <a:rPr sz="1550" spc="-270" dirty="0">
                <a:solidFill>
                  <a:srgbClr val="5B9BD4"/>
                </a:solidFill>
                <a:latin typeface="Times New Roman"/>
                <a:cs typeface="Times New Roman"/>
              </a:rPr>
              <a:t>S</a:t>
            </a:r>
            <a:r>
              <a:rPr sz="1575" spc="-405" baseline="5291" dirty="0">
                <a:latin typeface="Times New Roman"/>
                <a:cs typeface="Times New Roman"/>
              </a:rPr>
              <a:t>t</a:t>
            </a:r>
            <a:r>
              <a:rPr sz="1575" spc="-405" baseline="-10582" dirty="0">
                <a:solidFill>
                  <a:srgbClr val="5B9BD4"/>
                </a:solidFill>
                <a:latin typeface="Times New Roman"/>
                <a:cs typeface="Times New Roman"/>
              </a:rPr>
              <a:t>t</a:t>
            </a:r>
            <a:r>
              <a:rPr sz="1575" spc="-232" baseline="-10582" dirty="0">
                <a:solidFill>
                  <a:srgbClr val="5B9BD4"/>
                </a:solidFill>
                <a:latin typeface="Times New Roman"/>
                <a:cs typeface="Times New Roman"/>
              </a:rPr>
              <a:t> </a:t>
            </a:r>
            <a:r>
              <a:rPr sz="1575" spc="-359" baseline="5291" dirty="0">
                <a:latin typeface="Times New Roman"/>
                <a:cs typeface="Times New Roman"/>
              </a:rPr>
              <a:t>6</a:t>
            </a:r>
            <a:r>
              <a:rPr sz="1575" spc="-359" baseline="-10582" dirty="0">
                <a:solidFill>
                  <a:srgbClr val="5B9BD4"/>
                </a:solidFill>
                <a:latin typeface="Times New Roman"/>
                <a:cs typeface="Times New Roman"/>
              </a:rPr>
              <a:t>6</a:t>
            </a:r>
            <a:endParaRPr sz="1575" baseline="-10582">
              <a:latin typeface="Times New Roman"/>
              <a:cs typeface="Times New Roman"/>
            </a:endParaRPr>
          </a:p>
        </p:txBody>
      </p:sp>
      <p:sp>
        <p:nvSpPr>
          <p:cNvPr id="59" name="object 59"/>
          <p:cNvSpPr/>
          <p:nvPr/>
        </p:nvSpPr>
        <p:spPr>
          <a:xfrm>
            <a:off x="2344338" y="1513818"/>
            <a:ext cx="7597140" cy="2990215"/>
          </a:xfrm>
          <a:custGeom>
            <a:avLst/>
            <a:gdLst/>
            <a:ahLst/>
            <a:cxnLst/>
            <a:rect l="l" t="t" r="r" b="b"/>
            <a:pathLst>
              <a:path w="7597140" h="2990215">
                <a:moveTo>
                  <a:pt x="759709" y="2990058"/>
                </a:moveTo>
                <a:lnTo>
                  <a:pt x="6837367" y="2990058"/>
                </a:lnTo>
                <a:lnTo>
                  <a:pt x="6885412" y="2988577"/>
                </a:lnTo>
                <a:lnTo>
                  <a:pt x="6932662" y="2984190"/>
                </a:lnTo>
                <a:lnTo>
                  <a:pt x="6979029" y="2976988"/>
                </a:lnTo>
                <a:lnTo>
                  <a:pt x="7024423" y="2967057"/>
                </a:lnTo>
                <a:lnTo>
                  <a:pt x="7068756" y="2954487"/>
                </a:lnTo>
                <a:lnTo>
                  <a:pt x="7111938" y="2939365"/>
                </a:lnTo>
                <a:lnTo>
                  <a:pt x="7153881" y="2921779"/>
                </a:lnTo>
                <a:lnTo>
                  <a:pt x="7194496" y="2901818"/>
                </a:lnTo>
                <a:lnTo>
                  <a:pt x="7233694" y="2879570"/>
                </a:lnTo>
                <a:lnTo>
                  <a:pt x="7271385" y="2855124"/>
                </a:lnTo>
                <a:lnTo>
                  <a:pt x="7307481" y="2828567"/>
                </a:lnTo>
                <a:lnTo>
                  <a:pt x="7341893" y="2799987"/>
                </a:lnTo>
                <a:lnTo>
                  <a:pt x="7374532" y="2769474"/>
                </a:lnTo>
                <a:lnTo>
                  <a:pt x="7405309" y="2737114"/>
                </a:lnTo>
                <a:lnTo>
                  <a:pt x="7434135" y="2702997"/>
                </a:lnTo>
                <a:lnTo>
                  <a:pt x="7460922" y="2667211"/>
                </a:lnTo>
                <a:lnTo>
                  <a:pt x="7485579" y="2629843"/>
                </a:lnTo>
                <a:lnTo>
                  <a:pt x="7508018" y="2590983"/>
                </a:lnTo>
                <a:lnTo>
                  <a:pt x="7528151" y="2550717"/>
                </a:lnTo>
                <a:lnTo>
                  <a:pt x="7545888" y="2509135"/>
                </a:lnTo>
                <a:lnTo>
                  <a:pt x="7561140" y="2466325"/>
                </a:lnTo>
                <a:lnTo>
                  <a:pt x="7573818" y="2422374"/>
                </a:lnTo>
                <a:lnTo>
                  <a:pt x="7583834" y="2377372"/>
                </a:lnTo>
                <a:lnTo>
                  <a:pt x="7591099" y="2331406"/>
                </a:lnTo>
                <a:lnTo>
                  <a:pt x="7595523" y="2284565"/>
                </a:lnTo>
                <a:lnTo>
                  <a:pt x="7597017" y="2236936"/>
                </a:lnTo>
                <a:lnTo>
                  <a:pt x="7597017" y="753102"/>
                </a:lnTo>
                <a:lnTo>
                  <a:pt x="7595523" y="705471"/>
                </a:lnTo>
                <a:lnTo>
                  <a:pt x="7591099" y="658628"/>
                </a:lnTo>
                <a:lnTo>
                  <a:pt x="7583834" y="612661"/>
                </a:lnTo>
                <a:lnTo>
                  <a:pt x="7573818" y="567658"/>
                </a:lnTo>
                <a:lnTo>
                  <a:pt x="7561140" y="523707"/>
                </a:lnTo>
                <a:lnTo>
                  <a:pt x="7545888" y="480897"/>
                </a:lnTo>
                <a:lnTo>
                  <a:pt x="7528151" y="439316"/>
                </a:lnTo>
                <a:lnTo>
                  <a:pt x="7508018" y="399051"/>
                </a:lnTo>
                <a:lnTo>
                  <a:pt x="7485579" y="360191"/>
                </a:lnTo>
                <a:lnTo>
                  <a:pt x="7460922" y="322825"/>
                </a:lnTo>
                <a:lnTo>
                  <a:pt x="7434135" y="287040"/>
                </a:lnTo>
                <a:lnTo>
                  <a:pt x="7405309" y="252924"/>
                </a:lnTo>
                <a:lnTo>
                  <a:pt x="7374532" y="220567"/>
                </a:lnTo>
                <a:lnTo>
                  <a:pt x="7341893" y="190055"/>
                </a:lnTo>
                <a:lnTo>
                  <a:pt x="7307481" y="161477"/>
                </a:lnTo>
                <a:lnTo>
                  <a:pt x="7271385" y="134922"/>
                </a:lnTo>
                <a:lnTo>
                  <a:pt x="7233694" y="110477"/>
                </a:lnTo>
                <a:lnTo>
                  <a:pt x="7194496" y="88231"/>
                </a:lnTo>
                <a:lnTo>
                  <a:pt x="7153881" y="68272"/>
                </a:lnTo>
                <a:lnTo>
                  <a:pt x="7111938" y="50688"/>
                </a:lnTo>
                <a:lnTo>
                  <a:pt x="7068756" y="35567"/>
                </a:lnTo>
                <a:lnTo>
                  <a:pt x="7024423" y="22998"/>
                </a:lnTo>
                <a:lnTo>
                  <a:pt x="6979029" y="13068"/>
                </a:lnTo>
                <a:lnTo>
                  <a:pt x="6932662" y="5867"/>
                </a:lnTo>
                <a:lnTo>
                  <a:pt x="6885412" y="1481"/>
                </a:lnTo>
                <a:lnTo>
                  <a:pt x="6837367" y="0"/>
                </a:lnTo>
                <a:lnTo>
                  <a:pt x="759709" y="0"/>
                </a:lnTo>
                <a:lnTo>
                  <a:pt x="711664" y="1481"/>
                </a:lnTo>
                <a:lnTo>
                  <a:pt x="664414" y="5867"/>
                </a:lnTo>
                <a:lnTo>
                  <a:pt x="618046" y="13068"/>
                </a:lnTo>
                <a:lnTo>
                  <a:pt x="572651" y="22998"/>
                </a:lnTo>
                <a:lnTo>
                  <a:pt x="528317" y="35567"/>
                </a:lnTo>
                <a:lnTo>
                  <a:pt x="485133" y="50688"/>
                </a:lnTo>
                <a:lnTo>
                  <a:pt x="443188" y="68272"/>
                </a:lnTo>
                <a:lnTo>
                  <a:pt x="402571" y="88231"/>
                </a:lnTo>
                <a:lnTo>
                  <a:pt x="363371" y="110477"/>
                </a:lnTo>
                <a:lnTo>
                  <a:pt x="325677" y="134922"/>
                </a:lnTo>
                <a:lnTo>
                  <a:pt x="289578" y="161477"/>
                </a:lnTo>
                <a:lnTo>
                  <a:pt x="255164" y="190055"/>
                </a:lnTo>
                <a:lnTo>
                  <a:pt x="222522" y="220567"/>
                </a:lnTo>
                <a:lnTo>
                  <a:pt x="191742" y="252924"/>
                </a:lnTo>
                <a:lnTo>
                  <a:pt x="162913" y="287040"/>
                </a:lnTo>
                <a:lnTo>
                  <a:pt x="136124" y="322825"/>
                </a:lnTo>
                <a:lnTo>
                  <a:pt x="111463" y="360191"/>
                </a:lnTo>
                <a:lnTo>
                  <a:pt x="89021" y="399051"/>
                </a:lnTo>
                <a:lnTo>
                  <a:pt x="68885" y="439316"/>
                </a:lnTo>
                <a:lnTo>
                  <a:pt x="51145" y="480897"/>
                </a:lnTo>
                <a:lnTo>
                  <a:pt x="35890" y="523707"/>
                </a:lnTo>
                <a:lnTo>
                  <a:pt x="23209" y="567658"/>
                </a:lnTo>
                <a:lnTo>
                  <a:pt x="13190" y="612661"/>
                </a:lnTo>
                <a:lnTo>
                  <a:pt x="5923" y="658628"/>
                </a:lnTo>
                <a:lnTo>
                  <a:pt x="1496" y="705471"/>
                </a:lnTo>
                <a:lnTo>
                  <a:pt x="0" y="753102"/>
                </a:lnTo>
                <a:lnTo>
                  <a:pt x="0" y="2236896"/>
                </a:lnTo>
                <a:lnTo>
                  <a:pt x="1494" y="2284527"/>
                </a:lnTo>
                <a:lnTo>
                  <a:pt x="5918" y="2331371"/>
                </a:lnTo>
                <a:lnTo>
                  <a:pt x="13184" y="2377339"/>
                </a:lnTo>
                <a:lnTo>
                  <a:pt x="23201" y="2422344"/>
                </a:lnTo>
                <a:lnTo>
                  <a:pt x="35880" y="2466296"/>
                </a:lnTo>
                <a:lnTo>
                  <a:pt x="51134" y="2509109"/>
                </a:lnTo>
                <a:lnTo>
                  <a:pt x="68873" y="2550693"/>
                </a:lnTo>
                <a:lnTo>
                  <a:pt x="89007" y="2590961"/>
                </a:lnTo>
                <a:lnTo>
                  <a:pt x="111449" y="2629823"/>
                </a:lnTo>
                <a:lnTo>
                  <a:pt x="136108" y="2667193"/>
                </a:lnTo>
                <a:lnTo>
                  <a:pt x="162896" y="2702981"/>
                </a:lnTo>
                <a:lnTo>
                  <a:pt x="191725" y="2737100"/>
                </a:lnTo>
                <a:lnTo>
                  <a:pt x="222504" y="2769461"/>
                </a:lnTo>
                <a:lnTo>
                  <a:pt x="255145" y="2799977"/>
                </a:lnTo>
                <a:lnTo>
                  <a:pt x="289560" y="2828558"/>
                </a:lnTo>
                <a:lnTo>
                  <a:pt x="325658" y="2855116"/>
                </a:lnTo>
                <a:lnTo>
                  <a:pt x="363352" y="2879564"/>
                </a:lnTo>
                <a:lnTo>
                  <a:pt x="402551" y="2901813"/>
                </a:lnTo>
                <a:lnTo>
                  <a:pt x="443168" y="2921775"/>
                </a:lnTo>
                <a:lnTo>
                  <a:pt x="485113" y="2939362"/>
                </a:lnTo>
                <a:lnTo>
                  <a:pt x="528297" y="2954485"/>
                </a:lnTo>
                <a:lnTo>
                  <a:pt x="572631" y="2967056"/>
                </a:lnTo>
                <a:lnTo>
                  <a:pt x="618026" y="2976987"/>
                </a:lnTo>
                <a:lnTo>
                  <a:pt x="664394" y="2984190"/>
                </a:lnTo>
                <a:lnTo>
                  <a:pt x="711644" y="2988577"/>
                </a:lnTo>
                <a:lnTo>
                  <a:pt x="759689" y="2990058"/>
                </a:lnTo>
                <a:close/>
              </a:path>
            </a:pathLst>
          </a:custGeom>
          <a:ln w="4981">
            <a:solidFill>
              <a:srgbClr val="5B9BD4"/>
            </a:solidFill>
          </a:ln>
        </p:spPr>
        <p:txBody>
          <a:bodyPr wrap="square" lIns="0" tIns="0" rIns="0" bIns="0" rtlCol="0"/>
          <a:lstStyle/>
          <a:p>
            <a:endParaRPr/>
          </a:p>
        </p:txBody>
      </p:sp>
      <p:sp>
        <p:nvSpPr>
          <p:cNvPr id="60" name="object 60"/>
          <p:cNvSpPr/>
          <p:nvPr/>
        </p:nvSpPr>
        <p:spPr>
          <a:xfrm>
            <a:off x="2337412" y="1474610"/>
            <a:ext cx="7597140" cy="2990215"/>
          </a:xfrm>
          <a:custGeom>
            <a:avLst/>
            <a:gdLst/>
            <a:ahLst/>
            <a:cxnLst/>
            <a:rect l="l" t="t" r="r" b="b"/>
            <a:pathLst>
              <a:path w="7597140" h="2990215">
                <a:moveTo>
                  <a:pt x="759689" y="2989999"/>
                </a:moveTo>
                <a:lnTo>
                  <a:pt x="6837267" y="2989999"/>
                </a:lnTo>
                <a:lnTo>
                  <a:pt x="6885312" y="2988517"/>
                </a:lnTo>
                <a:lnTo>
                  <a:pt x="6932562" y="2984131"/>
                </a:lnTo>
                <a:lnTo>
                  <a:pt x="6978929" y="2976928"/>
                </a:lnTo>
                <a:lnTo>
                  <a:pt x="7024323" y="2966998"/>
                </a:lnTo>
                <a:lnTo>
                  <a:pt x="7068656" y="2954427"/>
                </a:lnTo>
                <a:lnTo>
                  <a:pt x="7111838" y="2939305"/>
                </a:lnTo>
                <a:lnTo>
                  <a:pt x="7153781" y="2921719"/>
                </a:lnTo>
                <a:lnTo>
                  <a:pt x="7194396" y="2901758"/>
                </a:lnTo>
                <a:lnTo>
                  <a:pt x="7233593" y="2879511"/>
                </a:lnTo>
                <a:lnTo>
                  <a:pt x="7271285" y="2855064"/>
                </a:lnTo>
                <a:lnTo>
                  <a:pt x="7307381" y="2828507"/>
                </a:lnTo>
                <a:lnTo>
                  <a:pt x="7341793" y="2799928"/>
                </a:lnTo>
                <a:lnTo>
                  <a:pt x="7374432" y="2769414"/>
                </a:lnTo>
                <a:lnTo>
                  <a:pt x="7405209" y="2737055"/>
                </a:lnTo>
                <a:lnTo>
                  <a:pt x="7434035" y="2702938"/>
                </a:lnTo>
                <a:lnTo>
                  <a:pt x="7460821" y="2667151"/>
                </a:lnTo>
                <a:lnTo>
                  <a:pt x="7485478" y="2629784"/>
                </a:lnTo>
                <a:lnTo>
                  <a:pt x="7507918" y="2590923"/>
                </a:lnTo>
                <a:lnTo>
                  <a:pt x="7528050" y="2550657"/>
                </a:lnTo>
                <a:lnTo>
                  <a:pt x="7545787" y="2509075"/>
                </a:lnTo>
                <a:lnTo>
                  <a:pt x="7561040" y="2466265"/>
                </a:lnTo>
                <a:lnTo>
                  <a:pt x="7573718" y="2422315"/>
                </a:lnTo>
                <a:lnTo>
                  <a:pt x="7583734" y="2377312"/>
                </a:lnTo>
                <a:lnTo>
                  <a:pt x="7590998" y="2331346"/>
                </a:lnTo>
                <a:lnTo>
                  <a:pt x="7595422" y="2284505"/>
                </a:lnTo>
                <a:lnTo>
                  <a:pt x="7596917" y="2236876"/>
                </a:lnTo>
                <a:lnTo>
                  <a:pt x="7596917" y="753102"/>
                </a:lnTo>
                <a:lnTo>
                  <a:pt x="7595422" y="705471"/>
                </a:lnTo>
                <a:lnTo>
                  <a:pt x="7590998" y="658628"/>
                </a:lnTo>
                <a:lnTo>
                  <a:pt x="7583734" y="612661"/>
                </a:lnTo>
                <a:lnTo>
                  <a:pt x="7573718" y="567658"/>
                </a:lnTo>
                <a:lnTo>
                  <a:pt x="7561040" y="523707"/>
                </a:lnTo>
                <a:lnTo>
                  <a:pt x="7545787" y="480897"/>
                </a:lnTo>
                <a:lnTo>
                  <a:pt x="7528050" y="439316"/>
                </a:lnTo>
                <a:lnTo>
                  <a:pt x="7507918" y="399051"/>
                </a:lnTo>
                <a:lnTo>
                  <a:pt x="7485478" y="360191"/>
                </a:lnTo>
                <a:lnTo>
                  <a:pt x="7460821" y="322825"/>
                </a:lnTo>
                <a:lnTo>
                  <a:pt x="7434035" y="287040"/>
                </a:lnTo>
                <a:lnTo>
                  <a:pt x="7405209" y="252924"/>
                </a:lnTo>
                <a:lnTo>
                  <a:pt x="7374432" y="220567"/>
                </a:lnTo>
                <a:lnTo>
                  <a:pt x="7341793" y="190055"/>
                </a:lnTo>
                <a:lnTo>
                  <a:pt x="7307381" y="161477"/>
                </a:lnTo>
                <a:lnTo>
                  <a:pt x="7271285" y="134922"/>
                </a:lnTo>
                <a:lnTo>
                  <a:pt x="7233593" y="110477"/>
                </a:lnTo>
                <a:lnTo>
                  <a:pt x="7194396" y="88231"/>
                </a:lnTo>
                <a:lnTo>
                  <a:pt x="7153781" y="68272"/>
                </a:lnTo>
                <a:lnTo>
                  <a:pt x="7111838" y="50688"/>
                </a:lnTo>
                <a:lnTo>
                  <a:pt x="7068656" y="35567"/>
                </a:lnTo>
                <a:lnTo>
                  <a:pt x="7024323" y="22998"/>
                </a:lnTo>
                <a:lnTo>
                  <a:pt x="6978929" y="13068"/>
                </a:lnTo>
                <a:lnTo>
                  <a:pt x="6932562" y="5867"/>
                </a:lnTo>
                <a:lnTo>
                  <a:pt x="6885312" y="1481"/>
                </a:lnTo>
                <a:lnTo>
                  <a:pt x="6837267" y="0"/>
                </a:lnTo>
                <a:lnTo>
                  <a:pt x="759689" y="0"/>
                </a:lnTo>
                <a:lnTo>
                  <a:pt x="711646" y="1481"/>
                </a:lnTo>
                <a:lnTo>
                  <a:pt x="664398" y="5867"/>
                </a:lnTo>
                <a:lnTo>
                  <a:pt x="618032" y="13068"/>
                </a:lnTo>
                <a:lnTo>
                  <a:pt x="572637" y="22998"/>
                </a:lnTo>
                <a:lnTo>
                  <a:pt x="528304" y="35567"/>
                </a:lnTo>
                <a:lnTo>
                  <a:pt x="485121" y="50688"/>
                </a:lnTo>
                <a:lnTo>
                  <a:pt x="443177" y="68272"/>
                </a:lnTo>
                <a:lnTo>
                  <a:pt x="402560" y="88231"/>
                </a:lnTo>
                <a:lnTo>
                  <a:pt x="363361" y="110477"/>
                </a:lnTo>
                <a:lnTo>
                  <a:pt x="325667" y="134922"/>
                </a:lnTo>
                <a:lnTo>
                  <a:pt x="289568" y="161477"/>
                </a:lnTo>
                <a:lnTo>
                  <a:pt x="255154" y="190055"/>
                </a:lnTo>
                <a:lnTo>
                  <a:pt x="222512" y="220567"/>
                </a:lnTo>
                <a:lnTo>
                  <a:pt x="191732" y="252924"/>
                </a:lnTo>
                <a:lnTo>
                  <a:pt x="162903" y="287040"/>
                </a:lnTo>
                <a:lnTo>
                  <a:pt x="136114" y="322825"/>
                </a:lnTo>
                <a:lnTo>
                  <a:pt x="111453" y="360191"/>
                </a:lnTo>
                <a:lnTo>
                  <a:pt x="89011" y="399051"/>
                </a:lnTo>
                <a:lnTo>
                  <a:pt x="68876" y="439316"/>
                </a:lnTo>
                <a:lnTo>
                  <a:pt x="51137" y="480897"/>
                </a:lnTo>
                <a:lnTo>
                  <a:pt x="35882" y="523707"/>
                </a:lnTo>
                <a:lnTo>
                  <a:pt x="23202" y="567658"/>
                </a:lnTo>
                <a:lnTo>
                  <a:pt x="13184" y="612661"/>
                </a:lnTo>
                <a:lnTo>
                  <a:pt x="5919" y="658628"/>
                </a:lnTo>
                <a:lnTo>
                  <a:pt x="1494" y="705471"/>
                </a:lnTo>
                <a:lnTo>
                  <a:pt x="0" y="753102"/>
                </a:lnTo>
                <a:lnTo>
                  <a:pt x="0" y="2236857"/>
                </a:lnTo>
                <a:lnTo>
                  <a:pt x="1494" y="2284485"/>
                </a:lnTo>
                <a:lnTo>
                  <a:pt x="5918" y="2331327"/>
                </a:lnTo>
                <a:lnTo>
                  <a:pt x="13184" y="2377293"/>
                </a:lnTo>
                <a:lnTo>
                  <a:pt x="23201" y="2422296"/>
                </a:lnTo>
                <a:lnTo>
                  <a:pt x="35880" y="2466247"/>
                </a:lnTo>
                <a:lnTo>
                  <a:pt x="51134" y="2509058"/>
                </a:lnTo>
                <a:lnTo>
                  <a:pt x="68872" y="2550641"/>
                </a:lnTo>
                <a:lnTo>
                  <a:pt x="89007" y="2590907"/>
                </a:lnTo>
                <a:lnTo>
                  <a:pt x="111448" y="2629769"/>
                </a:lnTo>
                <a:lnTo>
                  <a:pt x="136107" y="2667138"/>
                </a:lnTo>
                <a:lnTo>
                  <a:pt x="162895" y="2702925"/>
                </a:lnTo>
                <a:lnTo>
                  <a:pt x="191723" y="2737044"/>
                </a:lnTo>
                <a:lnTo>
                  <a:pt x="222502" y="2769404"/>
                </a:lnTo>
                <a:lnTo>
                  <a:pt x="255142" y="2799919"/>
                </a:lnTo>
                <a:lnTo>
                  <a:pt x="289556" y="2828499"/>
                </a:lnTo>
                <a:lnTo>
                  <a:pt x="325654" y="2855058"/>
                </a:lnTo>
                <a:lnTo>
                  <a:pt x="363346" y="2879505"/>
                </a:lnTo>
                <a:lnTo>
                  <a:pt x="402545" y="2901754"/>
                </a:lnTo>
                <a:lnTo>
                  <a:pt x="443160" y="2921716"/>
                </a:lnTo>
                <a:lnTo>
                  <a:pt x="485104" y="2939302"/>
                </a:lnTo>
                <a:lnTo>
                  <a:pt x="528286" y="2954425"/>
                </a:lnTo>
                <a:lnTo>
                  <a:pt x="572619" y="2966996"/>
                </a:lnTo>
                <a:lnTo>
                  <a:pt x="618012" y="2976927"/>
                </a:lnTo>
                <a:lnTo>
                  <a:pt x="664378" y="2984130"/>
                </a:lnTo>
                <a:lnTo>
                  <a:pt x="711626" y="2988517"/>
                </a:lnTo>
                <a:lnTo>
                  <a:pt x="759669" y="2989999"/>
                </a:lnTo>
                <a:close/>
              </a:path>
            </a:pathLst>
          </a:custGeom>
          <a:ln w="4981">
            <a:solidFill>
              <a:srgbClr val="000000"/>
            </a:solidFill>
          </a:ln>
        </p:spPr>
        <p:txBody>
          <a:bodyPr wrap="square" lIns="0" tIns="0" rIns="0" bIns="0" rtlCol="0"/>
          <a:lstStyle/>
          <a:p>
            <a:endParaRPr/>
          </a:p>
        </p:txBody>
      </p:sp>
      <p:sp>
        <p:nvSpPr>
          <p:cNvPr id="61" name="object 61"/>
          <p:cNvSpPr/>
          <p:nvPr/>
        </p:nvSpPr>
        <p:spPr>
          <a:xfrm>
            <a:off x="1960230" y="1147218"/>
            <a:ext cx="8336915" cy="3751579"/>
          </a:xfrm>
          <a:custGeom>
            <a:avLst/>
            <a:gdLst/>
            <a:ahLst/>
            <a:cxnLst/>
            <a:rect l="l" t="t" r="r" b="b"/>
            <a:pathLst>
              <a:path w="8336915" h="3751579">
                <a:moveTo>
                  <a:pt x="833675" y="3751567"/>
                </a:moveTo>
                <a:lnTo>
                  <a:pt x="7503133" y="3751567"/>
                </a:lnTo>
                <a:lnTo>
                  <a:pt x="7552108" y="3750165"/>
                </a:lnTo>
                <a:lnTo>
                  <a:pt x="7600339" y="3746009"/>
                </a:lnTo>
                <a:lnTo>
                  <a:pt x="7647749" y="3739175"/>
                </a:lnTo>
                <a:lnTo>
                  <a:pt x="7694259" y="3729743"/>
                </a:lnTo>
                <a:lnTo>
                  <a:pt x="7739790" y="3717788"/>
                </a:lnTo>
                <a:lnTo>
                  <a:pt x="7784264" y="3703390"/>
                </a:lnTo>
                <a:lnTo>
                  <a:pt x="7827603" y="3686624"/>
                </a:lnTo>
                <a:lnTo>
                  <a:pt x="7869729" y="3667569"/>
                </a:lnTo>
                <a:lnTo>
                  <a:pt x="7910563" y="3646303"/>
                </a:lnTo>
                <a:lnTo>
                  <a:pt x="7950027" y="3622902"/>
                </a:lnTo>
                <a:lnTo>
                  <a:pt x="7988044" y="3597445"/>
                </a:lnTo>
                <a:lnTo>
                  <a:pt x="8024533" y="3570008"/>
                </a:lnTo>
                <a:lnTo>
                  <a:pt x="8059418" y="3540670"/>
                </a:lnTo>
                <a:lnTo>
                  <a:pt x="8092619" y="3509507"/>
                </a:lnTo>
                <a:lnTo>
                  <a:pt x="8124059" y="3476598"/>
                </a:lnTo>
                <a:lnTo>
                  <a:pt x="8153659" y="3442020"/>
                </a:lnTo>
                <a:lnTo>
                  <a:pt x="8181342" y="3405850"/>
                </a:lnTo>
                <a:lnTo>
                  <a:pt x="8207027" y="3368165"/>
                </a:lnTo>
                <a:lnTo>
                  <a:pt x="8230639" y="3329044"/>
                </a:lnTo>
                <a:lnTo>
                  <a:pt x="8252097" y="3288564"/>
                </a:lnTo>
                <a:lnTo>
                  <a:pt x="8271324" y="3246803"/>
                </a:lnTo>
                <a:lnTo>
                  <a:pt x="8288241" y="3203837"/>
                </a:lnTo>
                <a:lnTo>
                  <a:pt x="8302771" y="3159745"/>
                </a:lnTo>
                <a:lnTo>
                  <a:pt x="8314834" y="3114603"/>
                </a:lnTo>
                <a:lnTo>
                  <a:pt x="8324353" y="3068490"/>
                </a:lnTo>
                <a:lnTo>
                  <a:pt x="8331249" y="3021483"/>
                </a:lnTo>
                <a:lnTo>
                  <a:pt x="8335444" y="2973660"/>
                </a:lnTo>
                <a:lnTo>
                  <a:pt x="8336860" y="2925097"/>
                </a:lnTo>
                <a:lnTo>
                  <a:pt x="8336860" y="826342"/>
                </a:lnTo>
                <a:lnTo>
                  <a:pt x="8335444" y="777790"/>
                </a:lnTo>
                <a:lnTo>
                  <a:pt x="8331249" y="729976"/>
                </a:lnTo>
                <a:lnTo>
                  <a:pt x="8324353" y="682979"/>
                </a:lnTo>
                <a:lnTo>
                  <a:pt x="8314834" y="636875"/>
                </a:lnTo>
                <a:lnTo>
                  <a:pt x="8302771" y="591742"/>
                </a:lnTo>
                <a:lnTo>
                  <a:pt x="8288241" y="547658"/>
                </a:lnTo>
                <a:lnTo>
                  <a:pt x="8271324" y="504700"/>
                </a:lnTo>
                <a:lnTo>
                  <a:pt x="8252097" y="462945"/>
                </a:lnTo>
                <a:lnTo>
                  <a:pt x="8230639" y="422472"/>
                </a:lnTo>
                <a:lnTo>
                  <a:pt x="8207027" y="383357"/>
                </a:lnTo>
                <a:lnTo>
                  <a:pt x="8181342" y="345679"/>
                </a:lnTo>
                <a:lnTo>
                  <a:pt x="8153659" y="309514"/>
                </a:lnTo>
                <a:lnTo>
                  <a:pt x="8124059" y="274941"/>
                </a:lnTo>
                <a:lnTo>
                  <a:pt x="8092619" y="242036"/>
                </a:lnTo>
                <a:lnTo>
                  <a:pt x="8059418" y="210878"/>
                </a:lnTo>
                <a:lnTo>
                  <a:pt x="8024533" y="181543"/>
                </a:lnTo>
                <a:lnTo>
                  <a:pt x="7988044" y="154110"/>
                </a:lnTo>
                <a:lnTo>
                  <a:pt x="7950027" y="128655"/>
                </a:lnTo>
                <a:lnTo>
                  <a:pt x="7910563" y="105257"/>
                </a:lnTo>
                <a:lnTo>
                  <a:pt x="7869729" y="83993"/>
                </a:lnTo>
                <a:lnTo>
                  <a:pt x="7827603" y="64940"/>
                </a:lnTo>
                <a:lnTo>
                  <a:pt x="7784264" y="48176"/>
                </a:lnTo>
                <a:lnTo>
                  <a:pt x="7739790" y="33778"/>
                </a:lnTo>
                <a:lnTo>
                  <a:pt x="7694259" y="21825"/>
                </a:lnTo>
                <a:lnTo>
                  <a:pt x="7647749" y="12392"/>
                </a:lnTo>
                <a:lnTo>
                  <a:pt x="7600339" y="5559"/>
                </a:lnTo>
                <a:lnTo>
                  <a:pt x="7552108" y="1402"/>
                </a:lnTo>
                <a:lnTo>
                  <a:pt x="7503133" y="0"/>
                </a:lnTo>
                <a:lnTo>
                  <a:pt x="833675" y="0"/>
                </a:lnTo>
                <a:lnTo>
                  <a:pt x="784692" y="1402"/>
                </a:lnTo>
                <a:lnTo>
                  <a:pt x="736454" y="5559"/>
                </a:lnTo>
                <a:lnTo>
                  <a:pt x="689040" y="12392"/>
                </a:lnTo>
                <a:lnTo>
                  <a:pt x="642527" y="21825"/>
                </a:lnTo>
                <a:lnTo>
                  <a:pt x="596994" y="33778"/>
                </a:lnTo>
                <a:lnTo>
                  <a:pt x="552519" y="48176"/>
                </a:lnTo>
                <a:lnTo>
                  <a:pt x="509180" y="64940"/>
                </a:lnTo>
                <a:lnTo>
                  <a:pt x="467055" y="83993"/>
                </a:lnTo>
                <a:lnTo>
                  <a:pt x="426223" y="105257"/>
                </a:lnTo>
                <a:lnTo>
                  <a:pt x="386762" y="128655"/>
                </a:lnTo>
                <a:lnTo>
                  <a:pt x="348749" y="154110"/>
                </a:lnTo>
                <a:lnTo>
                  <a:pt x="312264" y="181543"/>
                </a:lnTo>
                <a:lnTo>
                  <a:pt x="277384" y="210878"/>
                </a:lnTo>
                <a:lnTo>
                  <a:pt x="244187" y="242036"/>
                </a:lnTo>
                <a:lnTo>
                  <a:pt x="212753" y="274941"/>
                </a:lnTo>
                <a:lnTo>
                  <a:pt x="183158" y="309514"/>
                </a:lnTo>
                <a:lnTo>
                  <a:pt x="155481" y="345679"/>
                </a:lnTo>
                <a:lnTo>
                  <a:pt x="129801" y="383357"/>
                </a:lnTo>
                <a:lnTo>
                  <a:pt x="106195" y="422472"/>
                </a:lnTo>
                <a:lnTo>
                  <a:pt x="84742" y="462945"/>
                </a:lnTo>
                <a:lnTo>
                  <a:pt x="65520" y="504700"/>
                </a:lnTo>
                <a:lnTo>
                  <a:pt x="48607" y="547658"/>
                </a:lnTo>
                <a:lnTo>
                  <a:pt x="34081" y="591742"/>
                </a:lnTo>
                <a:lnTo>
                  <a:pt x="22021" y="636875"/>
                </a:lnTo>
                <a:lnTo>
                  <a:pt x="12505" y="682979"/>
                </a:lnTo>
                <a:lnTo>
                  <a:pt x="5610" y="729976"/>
                </a:lnTo>
                <a:lnTo>
                  <a:pt x="1416" y="777790"/>
                </a:lnTo>
                <a:lnTo>
                  <a:pt x="0" y="826342"/>
                </a:lnTo>
                <a:lnTo>
                  <a:pt x="0" y="2925077"/>
                </a:lnTo>
                <a:lnTo>
                  <a:pt x="1414" y="2973638"/>
                </a:lnTo>
                <a:lnTo>
                  <a:pt x="5606" y="3021460"/>
                </a:lnTo>
                <a:lnTo>
                  <a:pt x="12499" y="3068466"/>
                </a:lnTo>
                <a:lnTo>
                  <a:pt x="22014" y="3114578"/>
                </a:lnTo>
                <a:lnTo>
                  <a:pt x="34072" y="3159718"/>
                </a:lnTo>
                <a:lnTo>
                  <a:pt x="48596" y="3203810"/>
                </a:lnTo>
                <a:lnTo>
                  <a:pt x="65507" y="3246775"/>
                </a:lnTo>
                <a:lnTo>
                  <a:pt x="84728" y="3288537"/>
                </a:lnTo>
                <a:lnTo>
                  <a:pt x="106179" y="3329017"/>
                </a:lnTo>
                <a:lnTo>
                  <a:pt x="129783" y="3368138"/>
                </a:lnTo>
                <a:lnTo>
                  <a:pt x="155462" y="3405823"/>
                </a:lnTo>
                <a:lnTo>
                  <a:pt x="183137" y="3441994"/>
                </a:lnTo>
                <a:lnTo>
                  <a:pt x="212730" y="3476574"/>
                </a:lnTo>
                <a:lnTo>
                  <a:pt x="244164" y="3509484"/>
                </a:lnTo>
                <a:lnTo>
                  <a:pt x="277359" y="3540648"/>
                </a:lnTo>
                <a:lnTo>
                  <a:pt x="312238" y="3569987"/>
                </a:lnTo>
                <a:lnTo>
                  <a:pt x="348723" y="3597426"/>
                </a:lnTo>
                <a:lnTo>
                  <a:pt x="386735" y="3622885"/>
                </a:lnTo>
                <a:lnTo>
                  <a:pt x="426196" y="3646287"/>
                </a:lnTo>
                <a:lnTo>
                  <a:pt x="467028" y="3667555"/>
                </a:lnTo>
                <a:lnTo>
                  <a:pt x="509152" y="3686612"/>
                </a:lnTo>
                <a:lnTo>
                  <a:pt x="552491" y="3703379"/>
                </a:lnTo>
                <a:lnTo>
                  <a:pt x="596967" y="3717779"/>
                </a:lnTo>
                <a:lnTo>
                  <a:pt x="642501" y="3729736"/>
                </a:lnTo>
                <a:lnTo>
                  <a:pt x="689015" y="3739170"/>
                </a:lnTo>
                <a:lnTo>
                  <a:pt x="736431" y="3746005"/>
                </a:lnTo>
                <a:lnTo>
                  <a:pt x="784670" y="3750163"/>
                </a:lnTo>
                <a:lnTo>
                  <a:pt x="833655" y="3751567"/>
                </a:lnTo>
                <a:close/>
              </a:path>
            </a:pathLst>
          </a:custGeom>
          <a:ln w="4982">
            <a:solidFill>
              <a:srgbClr val="5B9BD4"/>
            </a:solidFill>
          </a:ln>
        </p:spPr>
        <p:txBody>
          <a:bodyPr wrap="square" lIns="0" tIns="0" rIns="0" bIns="0" rtlCol="0"/>
          <a:lstStyle/>
          <a:p>
            <a:endParaRPr/>
          </a:p>
        </p:txBody>
      </p:sp>
      <p:sp>
        <p:nvSpPr>
          <p:cNvPr id="62" name="object 62"/>
          <p:cNvSpPr/>
          <p:nvPr/>
        </p:nvSpPr>
        <p:spPr>
          <a:xfrm>
            <a:off x="1953292" y="1107811"/>
            <a:ext cx="8336915" cy="3752215"/>
          </a:xfrm>
          <a:custGeom>
            <a:avLst/>
            <a:gdLst/>
            <a:ahLst/>
            <a:cxnLst/>
            <a:rect l="l" t="t" r="r" b="b"/>
            <a:pathLst>
              <a:path w="8336915" h="3752215">
                <a:moveTo>
                  <a:pt x="833687" y="3751711"/>
                </a:moveTo>
                <a:lnTo>
                  <a:pt x="7503044" y="3751711"/>
                </a:lnTo>
                <a:lnTo>
                  <a:pt x="7552040" y="3750308"/>
                </a:lnTo>
                <a:lnTo>
                  <a:pt x="7600288" y="3746152"/>
                </a:lnTo>
                <a:lnTo>
                  <a:pt x="7647712" y="3739319"/>
                </a:lnTo>
                <a:lnTo>
                  <a:pt x="7694233" y="3729886"/>
                </a:lnTo>
                <a:lnTo>
                  <a:pt x="7739774" y="3717931"/>
                </a:lnTo>
                <a:lnTo>
                  <a:pt x="7784255" y="3703532"/>
                </a:lnTo>
                <a:lnTo>
                  <a:pt x="7827599" y="3686767"/>
                </a:lnTo>
                <a:lnTo>
                  <a:pt x="7869728" y="3667712"/>
                </a:lnTo>
                <a:lnTo>
                  <a:pt x="7910564" y="3646445"/>
                </a:lnTo>
                <a:lnTo>
                  <a:pt x="7950028" y="3623044"/>
                </a:lnTo>
                <a:lnTo>
                  <a:pt x="7988042" y="3597587"/>
                </a:lnTo>
                <a:lnTo>
                  <a:pt x="8024529" y="3570150"/>
                </a:lnTo>
                <a:lnTo>
                  <a:pt x="8059410" y="3540811"/>
                </a:lnTo>
                <a:lnTo>
                  <a:pt x="8092606" y="3509649"/>
                </a:lnTo>
                <a:lnTo>
                  <a:pt x="8124040" y="3476739"/>
                </a:lnTo>
                <a:lnTo>
                  <a:pt x="8153634" y="3442161"/>
                </a:lnTo>
                <a:lnTo>
                  <a:pt x="8181310" y="3405990"/>
                </a:lnTo>
                <a:lnTo>
                  <a:pt x="8206988" y="3368306"/>
                </a:lnTo>
                <a:lnTo>
                  <a:pt x="8230592" y="3329185"/>
                </a:lnTo>
                <a:lnTo>
                  <a:pt x="8252044" y="3288705"/>
                </a:lnTo>
                <a:lnTo>
                  <a:pt x="8271264" y="3246943"/>
                </a:lnTo>
                <a:lnTo>
                  <a:pt x="8288175" y="3203977"/>
                </a:lnTo>
                <a:lnTo>
                  <a:pt x="8302698" y="3159884"/>
                </a:lnTo>
                <a:lnTo>
                  <a:pt x="8314756" y="3114743"/>
                </a:lnTo>
                <a:lnTo>
                  <a:pt x="8324271" y="3068630"/>
                </a:lnTo>
                <a:lnTo>
                  <a:pt x="8331164" y="3021623"/>
                </a:lnTo>
                <a:lnTo>
                  <a:pt x="8335357" y="2973799"/>
                </a:lnTo>
                <a:lnTo>
                  <a:pt x="8336772" y="2925237"/>
                </a:lnTo>
                <a:lnTo>
                  <a:pt x="8336772" y="826541"/>
                </a:lnTo>
                <a:lnTo>
                  <a:pt x="8335357" y="777988"/>
                </a:lnTo>
                <a:lnTo>
                  <a:pt x="8331164" y="730172"/>
                </a:lnTo>
                <a:lnTo>
                  <a:pt x="8324271" y="683171"/>
                </a:lnTo>
                <a:lnTo>
                  <a:pt x="8314756" y="637063"/>
                </a:lnTo>
                <a:lnTo>
                  <a:pt x="8302698" y="591924"/>
                </a:lnTo>
                <a:lnTo>
                  <a:pt x="8288175" y="547833"/>
                </a:lnTo>
                <a:lnTo>
                  <a:pt x="8271264" y="504867"/>
                </a:lnTo>
                <a:lnTo>
                  <a:pt x="8252044" y="463105"/>
                </a:lnTo>
                <a:lnTo>
                  <a:pt x="8230592" y="422622"/>
                </a:lnTo>
                <a:lnTo>
                  <a:pt x="8206988" y="383498"/>
                </a:lnTo>
                <a:lnTo>
                  <a:pt x="8181310" y="345810"/>
                </a:lnTo>
                <a:lnTo>
                  <a:pt x="8153634" y="309635"/>
                </a:lnTo>
                <a:lnTo>
                  <a:pt x="8124040" y="275051"/>
                </a:lnTo>
                <a:lnTo>
                  <a:pt x="8092606" y="242136"/>
                </a:lnTo>
                <a:lnTo>
                  <a:pt x="8059410" y="210967"/>
                </a:lnTo>
                <a:lnTo>
                  <a:pt x="8024529" y="181621"/>
                </a:lnTo>
                <a:lnTo>
                  <a:pt x="7988042" y="154178"/>
                </a:lnTo>
                <a:lnTo>
                  <a:pt x="7950028" y="128713"/>
                </a:lnTo>
                <a:lnTo>
                  <a:pt x="7910564" y="105306"/>
                </a:lnTo>
                <a:lnTo>
                  <a:pt x="7869728" y="84032"/>
                </a:lnTo>
                <a:lnTo>
                  <a:pt x="7827599" y="64971"/>
                </a:lnTo>
                <a:lnTo>
                  <a:pt x="7784255" y="48199"/>
                </a:lnTo>
                <a:lnTo>
                  <a:pt x="7739774" y="33795"/>
                </a:lnTo>
                <a:lnTo>
                  <a:pt x="7694233" y="21836"/>
                </a:lnTo>
                <a:lnTo>
                  <a:pt x="7647712" y="12399"/>
                </a:lnTo>
                <a:lnTo>
                  <a:pt x="7600288" y="5562"/>
                </a:lnTo>
                <a:lnTo>
                  <a:pt x="7552040" y="1403"/>
                </a:lnTo>
                <a:lnTo>
                  <a:pt x="7503044" y="0"/>
                </a:lnTo>
                <a:lnTo>
                  <a:pt x="833687" y="0"/>
                </a:lnTo>
                <a:lnTo>
                  <a:pt x="784702" y="1402"/>
                </a:lnTo>
                <a:lnTo>
                  <a:pt x="736462" y="5559"/>
                </a:lnTo>
                <a:lnTo>
                  <a:pt x="689046" y="12393"/>
                </a:lnTo>
                <a:lnTo>
                  <a:pt x="642532" y="21825"/>
                </a:lnTo>
                <a:lnTo>
                  <a:pt x="596998" y="33780"/>
                </a:lnTo>
                <a:lnTo>
                  <a:pt x="552522" y="48178"/>
                </a:lnTo>
                <a:lnTo>
                  <a:pt x="509182" y="64943"/>
                </a:lnTo>
                <a:lnTo>
                  <a:pt x="467056" y="83998"/>
                </a:lnTo>
                <a:lnTo>
                  <a:pt x="426223" y="105264"/>
                </a:lnTo>
                <a:lnTo>
                  <a:pt x="386761" y="128664"/>
                </a:lnTo>
                <a:lnTo>
                  <a:pt x="348748" y="154122"/>
                </a:lnTo>
                <a:lnTo>
                  <a:pt x="312263" y="181559"/>
                </a:lnTo>
                <a:lnTo>
                  <a:pt x="277383" y="210898"/>
                </a:lnTo>
                <a:lnTo>
                  <a:pt x="244186" y="242061"/>
                </a:lnTo>
                <a:lnTo>
                  <a:pt x="212751" y="274971"/>
                </a:lnTo>
                <a:lnTo>
                  <a:pt x="183156" y="309551"/>
                </a:lnTo>
                <a:lnTo>
                  <a:pt x="155480" y="345723"/>
                </a:lnTo>
                <a:lnTo>
                  <a:pt x="129800" y="383410"/>
                </a:lnTo>
                <a:lnTo>
                  <a:pt x="106194" y="422534"/>
                </a:lnTo>
                <a:lnTo>
                  <a:pt x="84741" y="463018"/>
                </a:lnTo>
                <a:lnTo>
                  <a:pt x="65519" y="504784"/>
                </a:lnTo>
                <a:lnTo>
                  <a:pt x="48606" y="547754"/>
                </a:lnTo>
                <a:lnTo>
                  <a:pt x="34081" y="591852"/>
                </a:lnTo>
                <a:lnTo>
                  <a:pt x="22021" y="637000"/>
                </a:lnTo>
                <a:lnTo>
                  <a:pt x="12504" y="683120"/>
                </a:lnTo>
                <a:lnTo>
                  <a:pt x="5610" y="730136"/>
                </a:lnTo>
                <a:lnTo>
                  <a:pt x="1416" y="777968"/>
                </a:lnTo>
                <a:lnTo>
                  <a:pt x="0" y="826541"/>
                </a:lnTo>
                <a:lnTo>
                  <a:pt x="0" y="2925217"/>
                </a:lnTo>
                <a:lnTo>
                  <a:pt x="1414" y="2973779"/>
                </a:lnTo>
                <a:lnTo>
                  <a:pt x="5607" y="3021603"/>
                </a:lnTo>
                <a:lnTo>
                  <a:pt x="12500" y="3068610"/>
                </a:lnTo>
                <a:lnTo>
                  <a:pt x="22014" y="3114723"/>
                </a:lnTo>
                <a:lnTo>
                  <a:pt x="34073" y="3159865"/>
                </a:lnTo>
                <a:lnTo>
                  <a:pt x="48597" y="3203958"/>
                </a:lnTo>
                <a:lnTo>
                  <a:pt x="65509" y="3246924"/>
                </a:lnTo>
                <a:lnTo>
                  <a:pt x="84729" y="3288686"/>
                </a:lnTo>
                <a:lnTo>
                  <a:pt x="106181" y="3329166"/>
                </a:lnTo>
                <a:lnTo>
                  <a:pt x="129786" y="3368288"/>
                </a:lnTo>
                <a:lnTo>
                  <a:pt x="155465" y="3405973"/>
                </a:lnTo>
                <a:lnTo>
                  <a:pt x="183140" y="3442143"/>
                </a:lnTo>
                <a:lnTo>
                  <a:pt x="212734" y="3476723"/>
                </a:lnTo>
                <a:lnTo>
                  <a:pt x="244167" y="3509633"/>
                </a:lnTo>
                <a:lnTo>
                  <a:pt x="277363" y="3540796"/>
                </a:lnTo>
                <a:lnTo>
                  <a:pt x="312242" y="3570135"/>
                </a:lnTo>
                <a:lnTo>
                  <a:pt x="348726" y="3597573"/>
                </a:lnTo>
                <a:lnTo>
                  <a:pt x="386738" y="3623032"/>
                </a:lnTo>
                <a:lnTo>
                  <a:pt x="426198" y="3646433"/>
                </a:lnTo>
                <a:lnTo>
                  <a:pt x="467030" y="3667701"/>
                </a:lnTo>
                <a:lnTo>
                  <a:pt x="509154" y="3686757"/>
                </a:lnTo>
                <a:lnTo>
                  <a:pt x="552492" y="3703524"/>
                </a:lnTo>
                <a:lnTo>
                  <a:pt x="596967" y="3717924"/>
                </a:lnTo>
                <a:lnTo>
                  <a:pt x="642500" y="3729880"/>
                </a:lnTo>
                <a:lnTo>
                  <a:pt x="689012" y="3739314"/>
                </a:lnTo>
                <a:lnTo>
                  <a:pt x="736426" y="3746149"/>
                </a:lnTo>
                <a:lnTo>
                  <a:pt x="784664" y="3750307"/>
                </a:lnTo>
                <a:lnTo>
                  <a:pt x="833647" y="3751711"/>
                </a:lnTo>
                <a:close/>
              </a:path>
            </a:pathLst>
          </a:custGeom>
          <a:ln w="4982">
            <a:solidFill>
              <a:srgbClr val="000000"/>
            </a:solidFill>
          </a:ln>
        </p:spPr>
        <p:txBody>
          <a:bodyPr wrap="square" lIns="0" tIns="0" rIns="0" bIns="0" rtlCol="0"/>
          <a:lstStyle/>
          <a:p>
            <a:endParaRPr/>
          </a:p>
        </p:txBody>
      </p:sp>
      <p:sp>
        <p:nvSpPr>
          <p:cNvPr id="63" name="object 63"/>
          <p:cNvSpPr txBox="1"/>
          <p:nvPr/>
        </p:nvSpPr>
        <p:spPr>
          <a:xfrm>
            <a:off x="9667678" y="1780895"/>
            <a:ext cx="511175" cy="744220"/>
          </a:xfrm>
          <a:prstGeom prst="rect">
            <a:avLst/>
          </a:prstGeom>
        </p:spPr>
        <p:txBody>
          <a:bodyPr vert="horz" wrap="square" lIns="0" tIns="0" rIns="0" bIns="0" rtlCol="0">
            <a:spAutoFit/>
          </a:bodyPr>
          <a:lstStyle/>
          <a:p>
            <a:pPr marL="12700" marR="5080" algn="just">
              <a:lnSpc>
                <a:spcPct val="104800"/>
              </a:lnSpc>
            </a:pPr>
            <a:r>
              <a:rPr sz="1550" spc="30" dirty="0">
                <a:latin typeface="宋体"/>
                <a:cs typeface="宋体"/>
              </a:rPr>
              <a:t>自</a:t>
            </a:r>
            <a:r>
              <a:rPr sz="1550" spc="-220" dirty="0">
                <a:latin typeface="宋体"/>
                <a:cs typeface="宋体"/>
              </a:rPr>
              <a:t> </a:t>
            </a:r>
            <a:r>
              <a:rPr sz="1550" spc="30" dirty="0">
                <a:latin typeface="宋体"/>
                <a:cs typeface="宋体"/>
              </a:rPr>
              <a:t>它  系</a:t>
            </a:r>
            <a:r>
              <a:rPr sz="1550" spc="-220" dirty="0">
                <a:latin typeface="宋体"/>
                <a:cs typeface="宋体"/>
              </a:rPr>
              <a:t> </a:t>
            </a:r>
            <a:r>
              <a:rPr sz="1550" spc="30" dirty="0">
                <a:latin typeface="宋体"/>
                <a:cs typeface="宋体"/>
              </a:rPr>
              <a:t>系  统</a:t>
            </a:r>
            <a:r>
              <a:rPr sz="1550" spc="-220" dirty="0">
                <a:latin typeface="宋体"/>
                <a:cs typeface="宋体"/>
              </a:rPr>
              <a:t> </a:t>
            </a:r>
            <a:r>
              <a:rPr sz="1550" spc="30" dirty="0">
                <a:latin typeface="宋体"/>
                <a:cs typeface="宋体"/>
              </a:rPr>
              <a:t>统</a:t>
            </a:r>
            <a:endParaRPr sz="1550">
              <a:latin typeface="宋体"/>
              <a:cs typeface="宋体"/>
            </a:endParaRPr>
          </a:p>
        </p:txBody>
      </p:sp>
      <p:sp>
        <p:nvSpPr>
          <p:cNvPr id="64" name="object 64"/>
          <p:cNvSpPr txBox="1"/>
          <p:nvPr/>
        </p:nvSpPr>
        <p:spPr>
          <a:xfrm>
            <a:off x="2093913" y="1780895"/>
            <a:ext cx="511175" cy="744220"/>
          </a:xfrm>
          <a:prstGeom prst="rect">
            <a:avLst/>
          </a:prstGeom>
        </p:spPr>
        <p:txBody>
          <a:bodyPr vert="horz" wrap="square" lIns="0" tIns="0" rIns="0" bIns="0" rtlCol="0">
            <a:spAutoFit/>
          </a:bodyPr>
          <a:lstStyle/>
          <a:p>
            <a:pPr marL="12700" marR="5080" algn="just">
              <a:lnSpc>
                <a:spcPct val="104800"/>
              </a:lnSpc>
            </a:pPr>
            <a:r>
              <a:rPr sz="1550" spc="30" dirty="0">
                <a:latin typeface="宋体"/>
                <a:cs typeface="宋体"/>
              </a:rPr>
              <a:t>它</a:t>
            </a:r>
            <a:r>
              <a:rPr sz="1550" spc="-220" dirty="0">
                <a:latin typeface="宋体"/>
                <a:cs typeface="宋体"/>
              </a:rPr>
              <a:t> </a:t>
            </a:r>
            <a:r>
              <a:rPr sz="1550" spc="30" dirty="0">
                <a:latin typeface="宋体"/>
                <a:cs typeface="宋体"/>
              </a:rPr>
              <a:t>自  系</a:t>
            </a:r>
            <a:r>
              <a:rPr sz="1550" spc="-220" dirty="0">
                <a:latin typeface="宋体"/>
                <a:cs typeface="宋体"/>
              </a:rPr>
              <a:t> </a:t>
            </a:r>
            <a:r>
              <a:rPr sz="1550" spc="30" dirty="0">
                <a:latin typeface="宋体"/>
                <a:cs typeface="宋体"/>
              </a:rPr>
              <a:t>系  统</a:t>
            </a:r>
            <a:r>
              <a:rPr sz="1550" spc="-220" dirty="0">
                <a:latin typeface="宋体"/>
                <a:cs typeface="宋体"/>
              </a:rPr>
              <a:t> </a:t>
            </a:r>
            <a:r>
              <a:rPr sz="1550" spc="30" dirty="0">
                <a:latin typeface="宋体"/>
                <a:cs typeface="宋体"/>
              </a:rPr>
              <a:t>统</a:t>
            </a:r>
            <a:endParaRPr sz="1550">
              <a:latin typeface="宋体"/>
              <a:cs typeface="宋体"/>
            </a:endParaRPr>
          </a:p>
        </p:txBody>
      </p:sp>
      <p:sp>
        <p:nvSpPr>
          <p:cNvPr id="65" name="object 65"/>
          <p:cNvSpPr/>
          <p:nvPr/>
        </p:nvSpPr>
        <p:spPr>
          <a:xfrm>
            <a:off x="2202627" y="2602870"/>
            <a:ext cx="434340" cy="0"/>
          </a:xfrm>
          <a:custGeom>
            <a:avLst/>
            <a:gdLst/>
            <a:ahLst/>
            <a:cxnLst/>
            <a:rect l="l" t="t" r="r" b="b"/>
            <a:pathLst>
              <a:path w="434340">
                <a:moveTo>
                  <a:pt x="0" y="0"/>
                </a:moveTo>
                <a:lnTo>
                  <a:pt x="434289" y="0"/>
                </a:lnTo>
              </a:path>
            </a:pathLst>
          </a:custGeom>
          <a:ln w="19902">
            <a:solidFill>
              <a:srgbClr val="000000"/>
            </a:solidFill>
            <a:prstDash val="dash"/>
          </a:ln>
        </p:spPr>
        <p:txBody>
          <a:bodyPr wrap="square" lIns="0" tIns="0" rIns="0" bIns="0" rtlCol="0"/>
          <a:lstStyle/>
          <a:p>
            <a:endParaRPr/>
          </a:p>
        </p:txBody>
      </p:sp>
      <p:sp>
        <p:nvSpPr>
          <p:cNvPr id="66" name="object 66"/>
          <p:cNvSpPr/>
          <p:nvPr/>
        </p:nvSpPr>
        <p:spPr>
          <a:xfrm>
            <a:off x="9684995" y="2602870"/>
            <a:ext cx="434975" cy="0"/>
          </a:xfrm>
          <a:custGeom>
            <a:avLst/>
            <a:gdLst/>
            <a:ahLst/>
            <a:cxnLst/>
            <a:rect l="l" t="t" r="r" b="b"/>
            <a:pathLst>
              <a:path w="434975">
                <a:moveTo>
                  <a:pt x="0" y="0"/>
                </a:moveTo>
                <a:lnTo>
                  <a:pt x="434429" y="0"/>
                </a:lnTo>
              </a:path>
            </a:pathLst>
          </a:custGeom>
          <a:ln w="19902">
            <a:solidFill>
              <a:srgbClr val="000000"/>
            </a:solidFill>
            <a:prstDash val="dash"/>
          </a:ln>
        </p:spPr>
        <p:txBody>
          <a:bodyPr wrap="square" lIns="0" tIns="0" rIns="0" bIns="0" rtlCol="0"/>
          <a:lstStyle/>
          <a:p>
            <a:endParaRPr/>
          </a:p>
        </p:txBody>
      </p:sp>
      <p:sp>
        <p:nvSpPr>
          <p:cNvPr id="67" name="object 67"/>
          <p:cNvSpPr/>
          <p:nvPr/>
        </p:nvSpPr>
        <p:spPr>
          <a:xfrm>
            <a:off x="2152458" y="1749261"/>
            <a:ext cx="419734" cy="7620"/>
          </a:xfrm>
          <a:custGeom>
            <a:avLst/>
            <a:gdLst/>
            <a:ahLst/>
            <a:cxnLst/>
            <a:rect l="l" t="t" r="r" b="b"/>
            <a:pathLst>
              <a:path w="419734" h="7619">
                <a:moveTo>
                  <a:pt x="419312" y="0"/>
                </a:moveTo>
                <a:lnTo>
                  <a:pt x="0" y="7363"/>
                </a:lnTo>
              </a:path>
            </a:pathLst>
          </a:custGeom>
          <a:ln w="19902">
            <a:solidFill>
              <a:srgbClr val="000000"/>
            </a:solidFill>
            <a:prstDash val="dash"/>
          </a:ln>
        </p:spPr>
        <p:txBody>
          <a:bodyPr wrap="square" lIns="0" tIns="0" rIns="0" bIns="0" rtlCol="0"/>
          <a:lstStyle/>
          <a:p>
            <a:endParaRPr/>
          </a:p>
        </p:txBody>
      </p:sp>
      <p:sp>
        <p:nvSpPr>
          <p:cNvPr id="68" name="object 68"/>
          <p:cNvSpPr/>
          <p:nvPr/>
        </p:nvSpPr>
        <p:spPr>
          <a:xfrm>
            <a:off x="9550289" y="1756625"/>
            <a:ext cx="419734" cy="7620"/>
          </a:xfrm>
          <a:custGeom>
            <a:avLst/>
            <a:gdLst/>
            <a:ahLst/>
            <a:cxnLst/>
            <a:rect l="l" t="t" r="r" b="b"/>
            <a:pathLst>
              <a:path w="419734" h="7619">
                <a:moveTo>
                  <a:pt x="419373" y="0"/>
                </a:moveTo>
                <a:lnTo>
                  <a:pt x="0" y="7363"/>
                </a:lnTo>
              </a:path>
            </a:pathLst>
          </a:custGeom>
          <a:ln w="19902">
            <a:solidFill>
              <a:srgbClr val="000000"/>
            </a:solidFill>
            <a:prstDash val="dash"/>
          </a:ln>
        </p:spPr>
        <p:txBody>
          <a:bodyPr wrap="square" lIns="0" tIns="0" rIns="0" bIns="0" rtlCol="0"/>
          <a:lstStyle/>
          <a:p>
            <a:endParaRPr/>
          </a:p>
        </p:txBody>
      </p:sp>
      <p:sp>
        <p:nvSpPr>
          <p:cNvPr id="69" name="object 69"/>
          <p:cNvSpPr txBox="1"/>
          <p:nvPr/>
        </p:nvSpPr>
        <p:spPr>
          <a:xfrm>
            <a:off x="5706820" y="4502487"/>
            <a:ext cx="828675" cy="238125"/>
          </a:xfrm>
          <a:prstGeom prst="rect">
            <a:avLst/>
          </a:prstGeom>
        </p:spPr>
        <p:txBody>
          <a:bodyPr vert="horz" wrap="square" lIns="0" tIns="0" rIns="0" bIns="0" rtlCol="0">
            <a:spAutoFit/>
          </a:bodyPr>
          <a:lstStyle/>
          <a:p>
            <a:pPr marL="12700"/>
            <a:r>
              <a:rPr sz="1550" spc="30" dirty="0">
                <a:latin typeface="宋体"/>
                <a:cs typeface="宋体"/>
              </a:rPr>
              <a:t>动态过程</a:t>
            </a:r>
            <a:endParaRPr sz="1550">
              <a:latin typeface="宋体"/>
              <a:cs typeface="宋体"/>
            </a:endParaRPr>
          </a:p>
        </p:txBody>
      </p:sp>
      <p:sp>
        <p:nvSpPr>
          <p:cNvPr id="70" name="object 70"/>
          <p:cNvSpPr txBox="1"/>
          <p:nvPr/>
        </p:nvSpPr>
        <p:spPr>
          <a:xfrm>
            <a:off x="5715051" y="1145808"/>
            <a:ext cx="828675" cy="238125"/>
          </a:xfrm>
          <a:prstGeom prst="rect">
            <a:avLst/>
          </a:prstGeom>
        </p:spPr>
        <p:txBody>
          <a:bodyPr vert="horz" wrap="square" lIns="0" tIns="0" rIns="0" bIns="0" rtlCol="0">
            <a:spAutoFit/>
          </a:bodyPr>
          <a:lstStyle/>
          <a:p>
            <a:pPr marL="12700"/>
            <a:r>
              <a:rPr sz="1550" spc="30" dirty="0">
                <a:latin typeface="宋体"/>
                <a:cs typeface="宋体"/>
              </a:rPr>
              <a:t>动态过程</a:t>
            </a:r>
            <a:endParaRPr sz="1550">
              <a:latin typeface="宋体"/>
              <a:cs typeface="宋体"/>
            </a:endParaRPr>
          </a:p>
        </p:txBody>
      </p:sp>
      <p:sp>
        <p:nvSpPr>
          <p:cNvPr id="72" name="object 72"/>
          <p:cNvSpPr txBox="1"/>
          <p:nvPr/>
        </p:nvSpPr>
        <p:spPr>
          <a:xfrm>
            <a:off x="1926437" y="5770576"/>
            <a:ext cx="8267700" cy="246221"/>
          </a:xfrm>
          <a:prstGeom prst="rect">
            <a:avLst/>
          </a:prstGeom>
        </p:spPr>
        <p:txBody>
          <a:bodyPr vert="horz" wrap="square" lIns="0" tIns="0" rIns="0" bIns="0" rtlCol="0">
            <a:spAutoFit/>
          </a:bodyPr>
          <a:lstStyle/>
          <a:p>
            <a:pPr marL="12700"/>
            <a:r>
              <a:rPr sz="1600" spc="-5" dirty="0">
                <a:solidFill>
                  <a:srgbClr val="006FC0"/>
                </a:solidFill>
                <a:latin typeface="宋体"/>
                <a:cs typeface="宋体"/>
              </a:rPr>
              <a:t>来源：吴超</a:t>
            </a:r>
            <a:r>
              <a:rPr sz="1600" spc="-5" dirty="0">
                <a:solidFill>
                  <a:srgbClr val="006FC0"/>
                </a:solidFill>
                <a:latin typeface="Calibri"/>
                <a:cs typeface="Calibri"/>
              </a:rPr>
              <a:t>. </a:t>
            </a:r>
            <a:r>
              <a:rPr sz="1600" spc="-5" dirty="0">
                <a:solidFill>
                  <a:srgbClr val="006FC0"/>
                </a:solidFill>
                <a:latin typeface="宋体"/>
                <a:cs typeface="宋体"/>
              </a:rPr>
              <a:t>安全信息认知通用模型构建及其启示</a:t>
            </a:r>
            <a:r>
              <a:rPr sz="1600" spc="-5" dirty="0">
                <a:solidFill>
                  <a:srgbClr val="006FC0"/>
                </a:solidFill>
                <a:latin typeface="Calibri"/>
                <a:cs typeface="Calibri"/>
              </a:rPr>
              <a:t>[J]. </a:t>
            </a:r>
            <a:r>
              <a:rPr sz="1600" spc="-5" dirty="0">
                <a:solidFill>
                  <a:srgbClr val="006FC0"/>
                </a:solidFill>
                <a:latin typeface="宋体"/>
                <a:cs typeface="宋体"/>
              </a:rPr>
              <a:t>中国安全生产科学技术</a:t>
            </a:r>
            <a:r>
              <a:rPr sz="1600" spc="-5" dirty="0">
                <a:solidFill>
                  <a:srgbClr val="006FC0"/>
                </a:solidFill>
                <a:latin typeface="Calibri"/>
                <a:cs typeface="Calibri"/>
              </a:rPr>
              <a:t>, </a:t>
            </a:r>
            <a:r>
              <a:rPr sz="1600" spc="-10" dirty="0">
                <a:solidFill>
                  <a:srgbClr val="006FC0"/>
                </a:solidFill>
                <a:latin typeface="Calibri"/>
                <a:cs typeface="Calibri"/>
              </a:rPr>
              <a:t>2017, 13(3):</a:t>
            </a:r>
            <a:r>
              <a:rPr sz="1600" spc="220" dirty="0">
                <a:solidFill>
                  <a:srgbClr val="006FC0"/>
                </a:solidFill>
                <a:latin typeface="Calibri"/>
                <a:cs typeface="Calibri"/>
              </a:rPr>
              <a:t> </a:t>
            </a:r>
            <a:r>
              <a:rPr sz="1600" spc="-10" dirty="0">
                <a:solidFill>
                  <a:srgbClr val="006FC0"/>
                </a:solidFill>
                <a:latin typeface="Calibri"/>
                <a:cs typeface="Calibri"/>
              </a:rPr>
              <a:t>5-11.</a:t>
            </a:r>
            <a:endParaRPr sz="1600">
              <a:latin typeface="Calibri"/>
              <a:cs typeface="Calibri"/>
            </a:endParaRPr>
          </a:p>
        </p:txBody>
      </p:sp>
      <p:sp>
        <p:nvSpPr>
          <p:cNvPr id="73" name="object 73"/>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74" name="文本框 1"/>
          <p:cNvSpPr txBox="1">
            <a:spLocks noChangeArrowheads="1"/>
          </p:cNvSpPr>
          <p:nvPr/>
        </p:nvSpPr>
        <p:spPr bwMode="auto">
          <a:xfrm>
            <a:off x="758415" y="300084"/>
            <a:ext cx="3903633"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安全信息认知通用模型</a:t>
            </a:r>
          </a:p>
        </p:txBody>
      </p:sp>
    </p:spTree>
    <p:extLst>
      <p:ext uri="{BB962C8B-B14F-4D97-AF65-F5344CB8AC3E}">
        <p14:creationId xmlns:p14="http://schemas.microsoft.com/office/powerpoint/2010/main" val="13570901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744981" y="1106815"/>
            <a:ext cx="3173730" cy="192360"/>
          </a:xfrm>
          <a:prstGeom prst="rect">
            <a:avLst/>
          </a:prstGeom>
        </p:spPr>
        <p:txBody>
          <a:bodyPr vert="horz" wrap="square" lIns="0" tIns="0" rIns="0" bIns="0" rtlCol="0">
            <a:spAutoFit/>
          </a:bodyPr>
          <a:lstStyle/>
          <a:p>
            <a:pPr marL="12700">
              <a:tabLst>
                <a:tab pos="1296670" algn="l"/>
                <a:tab pos="2530475" algn="l"/>
              </a:tabLst>
            </a:pPr>
            <a:r>
              <a:rPr sz="1250" b="1" spc="15" dirty="0">
                <a:latin typeface="Times New Roman"/>
                <a:cs typeface="Times New Roman"/>
              </a:rPr>
              <a:t>1</a:t>
            </a:r>
            <a:r>
              <a:rPr sz="1250" b="1" spc="20" dirty="0">
                <a:latin typeface="Times New Roman"/>
                <a:cs typeface="Times New Roman"/>
              </a:rPr>
              <a:t> </a:t>
            </a:r>
            <a:r>
              <a:rPr sz="1250" b="1" spc="20" dirty="0">
                <a:latin typeface="宋体"/>
                <a:cs typeface="宋体"/>
              </a:rPr>
              <a:t>信源</a:t>
            </a:r>
            <a:r>
              <a:rPr sz="1250" b="1" spc="20" dirty="0">
                <a:latin typeface="Times New Roman"/>
                <a:cs typeface="Times New Roman"/>
              </a:rPr>
              <a:t>S</a:t>
            </a:r>
            <a:r>
              <a:rPr sz="1200" b="1" spc="30" baseline="-13888" dirty="0">
                <a:latin typeface="Times New Roman"/>
                <a:cs typeface="Times New Roman"/>
              </a:rPr>
              <a:t>1	</a:t>
            </a:r>
            <a:r>
              <a:rPr sz="1250" b="1" spc="15" dirty="0">
                <a:latin typeface="Times New Roman"/>
                <a:cs typeface="Times New Roman"/>
              </a:rPr>
              <a:t>2</a:t>
            </a:r>
            <a:r>
              <a:rPr sz="1250" b="1" spc="25" dirty="0">
                <a:latin typeface="Times New Roman"/>
                <a:cs typeface="Times New Roman"/>
              </a:rPr>
              <a:t> </a:t>
            </a:r>
            <a:r>
              <a:rPr sz="1250" b="1" spc="25" dirty="0">
                <a:latin typeface="宋体"/>
                <a:cs typeface="宋体"/>
              </a:rPr>
              <a:t>信道</a:t>
            </a:r>
            <a:r>
              <a:rPr sz="1250" b="1" spc="25" dirty="0">
                <a:latin typeface="Times New Roman"/>
                <a:cs typeface="Times New Roman"/>
              </a:rPr>
              <a:t>C	</a:t>
            </a:r>
            <a:r>
              <a:rPr sz="1250" b="1" spc="15" dirty="0">
                <a:latin typeface="Times New Roman"/>
                <a:cs typeface="Times New Roman"/>
              </a:rPr>
              <a:t>3</a:t>
            </a:r>
            <a:r>
              <a:rPr sz="1250" b="1" spc="-80" dirty="0">
                <a:latin typeface="Times New Roman"/>
                <a:cs typeface="Times New Roman"/>
              </a:rPr>
              <a:t> </a:t>
            </a:r>
            <a:r>
              <a:rPr sz="1250" b="1" spc="25" dirty="0">
                <a:latin typeface="宋体"/>
                <a:cs typeface="宋体"/>
              </a:rPr>
              <a:t>信宿</a:t>
            </a:r>
            <a:r>
              <a:rPr sz="1250" b="1" spc="25" dirty="0">
                <a:latin typeface="Times New Roman"/>
                <a:cs typeface="Times New Roman"/>
              </a:rPr>
              <a:t>H</a:t>
            </a:r>
            <a:r>
              <a:rPr sz="1200" b="1" spc="37" baseline="-13888" dirty="0">
                <a:latin typeface="Times New Roman"/>
                <a:cs typeface="Times New Roman"/>
              </a:rPr>
              <a:t>1</a:t>
            </a:r>
            <a:endParaRPr sz="1200" baseline="-13888">
              <a:latin typeface="Times New Roman"/>
              <a:cs typeface="Times New Roman"/>
            </a:endParaRPr>
          </a:p>
        </p:txBody>
      </p:sp>
      <p:sp>
        <p:nvSpPr>
          <p:cNvPr id="3" name="object 3"/>
          <p:cNvSpPr/>
          <p:nvPr/>
        </p:nvSpPr>
        <p:spPr>
          <a:xfrm>
            <a:off x="4514580" y="1211328"/>
            <a:ext cx="353060" cy="0"/>
          </a:xfrm>
          <a:custGeom>
            <a:avLst/>
            <a:gdLst/>
            <a:ahLst/>
            <a:cxnLst/>
            <a:rect l="l" t="t" r="r" b="b"/>
            <a:pathLst>
              <a:path w="353060">
                <a:moveTo>
                  <a:pt x="0" y="0"/>
                </a:moveTo>
                <a:lnTo>
                  <a:pt x="352534" y="0"/>
                </a:lnTo>
              </a:path>
            </a:pathLst>
          </a:custGeom>
          <a:ln w="16142">
            <a:solidFill>
              <a:srgbClr val="000000"/>
            </a:solidFill>
          </a:ln>
        </p:spPr>
        <p:txBody>
          <a:bodyPr wrap="square" lIns="0" tIns="0" rIns="0" bIns="0" rtlCol="0"/>
          <a:lstStyle/>
          <a:p>
            <a:endParaRPr/>
          </a:p>
        </p:txBody>
      </p:sp>
      <p:sp>
        <p:nvSpPr>
          <p:cNvPr id="4" name="object 4"/>
          <p:cNvSpPr/>
          <p:nvPr/>
        </p:nvSpPr>
        <p:spPr>
          <a:xfrm>
            <a:off x="4809745" y="1154508"/>
            <a:ext cx="57785" cy="113664"/>
          </a:xfrm>
          <a:custGeom>
            <a:avLst/>
            <a:gdLst/>
            <a:ahLst/>
            <a:cxnLst/>
            <a:rect l="l" t="t" r="r" b="b"/>
            <a:pathLst>
              <a:path w="57785" h="113665">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5" name="object 5"/>
          <p:cNvSpPr/>
          <p:nvPr/>
        </p:nvSpPr>
        <p:spPr>
          <a:xfrm>
            <a:off x="5779011" y="1211328"/>
            <a:ext cx="345440" cy="0"/>
          </a:xfrm>
          <a:custGeom>
            <a:avLst/>
            <a:gdLst/>
            <a:ahLst/>
            <a:cxnLst/>
            <a:rect l="l" t="t" r="r" b="b"/>
            <a:pathLst>
              <a:path w="345439">
                <a:moveTo>
                  <a:pt x="0" y="0"/>
                </a:moveTo>
                <a:lnTo>
                  <a:pt x="345200" y="0"/>
                </a:lnTo>
              </a:path>
            </a:pathLst>
          </a:custGeom>
          <a:ln w="16142">
            <a:solidFill>
              <a:srgbClr val="000000"/>
            </a:solidFill>
          </a:ln>
        </p:spPr>
        <p:txBody>
          <a:bodyPr wrap="square" lIns="0" tIns="0" rIns="0" bIns="0" rtlCol="0"/>
          <a:lstStyle/>
          <a:p>
            <a:endParaRPr/>
          </a:p>
        </p:txBody>
      </p:sp>
      <p:sp>
        <p:nvSpPr>
          <p:cNvPr id="6" name="object 6"/>
          <p:cNvSpPr/>
          <p:nvPr/>
        </p:nvSpPr>
        <p:spPr>
          <a:xfrm>
            <a:off x="6066842" y="1154508"/>
            <a:ext cx="57785" cy="113664"/>
          </a:xfrm>
          <a:custGeom>
            <a:avLst/>
            <a:gdLst/>
            <a:ahLst/>
            <a:cxnLst/>
            <a:rect l="l" t="t" r="r" b="b"/>
            <a:pathLst>
              <a:path w="57785" h="113665">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7" name="object 7"/>
          <p:cNvSpPr/>
          <p:nvPr/>
        </p:nvSpPr>
        <p:spPr>
          <a:xfrm>
            <a:off x="3371719" y="1909180"/>
            <a:ext cx="450215" cy="1212850"/>
          </a:xfrm>
          <a:custGeom>
            <a:avLst/>
            <a:gdLst/>
            <a:ahLst/>
            <a:cxnLst/>
            <a:rect l="l" t="t" r="r" b="b"/>
            <a:pathLst>
              <a:path w="450214"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8" name="object 8"/>
          <p:cNvSpPr txBox="1"/>
          <p:nvPr/>
        </p:nvSpPr>
        <p:spPr>
          <a:xfrm>
            <a:off x="3533958" y="2102743"/>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1</a:t>
            </a:r>
            <a:endParaRPr sz="1250">
              <a:latin typeface="Times New Roman"/>
              <a:cs typeface="Times New Roman"/>
            </a:endParaRPr>
          </a:p>
        </p:txBody>
      </p:sp>
      <p:sp>
        <p:nvSpPr>
          <p:cNvPr id="9" name="object 9"/>
          <p:cNvSpPr txBox="1"/>
          <p:nvPr/>
        </p:nvSpPr>
        <p:spPr>
          <a:xfrm>
            <a:off x="3503602" y="2250050"/>
            <a:ext cx="188595" cy="476250"/>
          </a:xfrm>
          <a:prstGeom prst="rect">
            <a:avLst/>
          </a:prstGeom>
        </p:spPr>
        <p:txBody>
          <a:bodyPr vert="horz" wrap="square" lIns="0" tIns="0" rIns="0" bIns="0" rtlCol="0">
            <a:spAutoFit/>
          </a:bodyPr>
          <a:lstStyle/>
          <a:p>
            <a:pPr marL="12700">
              <a:lnSpc>
                <a:spcPts val="1125"/>
              </a:lnSpc>
            </a:pPr>
            <a:r>
              <a:rPr sz="1250" b="1" spc="25" dirty="0">
                <a:latin typeface="宋体"/>
                <a:cs typeface="宋体"/>
              </a:rPr>
              <a:t>真</a:t>
            </a:r>
            <a:endParaRPr sz="1250">
              <a:latin typeface="宋体"/>
              <a:cs typeface="宋体"/>
            </a:endParaRPr>
          </a:p>
          <a:p>
            <a:pPr marL="12700" marR="5080">
              <a:lnSpc>
                <a:spcPts val="1210"/>
              </a:lnSpc>
              <a:spcBef>
                <a:spcPts val="165"/>
              </a:spcBef>
            </a:pPr>
            <a:r>
              <a:rPr sz="1250" b="1" spc="20" dirty="0">
                <a:latin typeface="宋体"/>
                <a:cs typeface="宋体"/>
              </a:rPr>
              <a:t>信  源</a:t>
            </a:r>
            <a:endParaRPr sz="1250">
              <a:latin typeface="宋体"/>
              <a:cs typeface="宋体"/>
            </a:endParaRPr>
          </a:p>
        </p:txBody>
      </p:sp>
      <p:sp>
        <p:nvSpPr>
          <p:cNvPr id="10" name="object 10"/>
          <p:cNvSpPr txBox="1"/>
          <p:nvPr/>
        </p:nvSpPr>
        <p:spPr>
          <a:xfrm>
            <a:off x="3521370" y="2701613"/>
            <a:ext cx="192360" cy="226060"/>
          </a:xfrm>
          <a:prstGeom prst="rect">
            <a:avLst/>
          </a:prstGeom>
        </p:spPr>
        <p:txBody>
          <a:bodyPr vert="vert" wrap="square" lIns="0" tIns="0" rIns="0" bIns="0" rtlCol="0">
            <a:spAutoFit/>
          </a:bodyPr>
          <a:lstStyle/>
          <a:p>
            <a:pPr marL="12700">
              <a:lnSpc>
                <a:spcPts val="1490"/>
              </a:lnSpc>
            </a:pPr>
            <a:r>
              <a:rPr sz="1875" b="1" baseline="4444" dirty="0">
                <a:latin typeface="Times New Roman"/>
                <a:cs typeface="Times New Roman"/>
              </a:rPr>
              <a:t>S</a:t>
            </a:r>
            <a:r>
              <a:rPr sz="800" b="1" spc="-25" dirty="0">
                <a:latin typeface="Times New Roman"/>
                <a:cs typeface="Times New Roman"/>
              </a:rPr>
              <a:t>RI</a:t>
            </a:r>
            <a:endParaRPr sz="800">
              <a:latin typeface="Times New Roman"/>
              <a:cs typeface="Times New Roman"/>
            </a:endParaRPr>
          </a:p>
        </p:txBody>
      </p:sp>
      <p:sp>
        <p:nvSpPr>
          <p:cNvPr id="11" name="object 11"/>
          <p:cNvSpPr/>
          <p:nvPr/>
        </p:nvSpPr>
        <p:spPr>
          <a:xfrm>
            <a:off x="4295693" y="1909180"/>
            <a:ext cx="450215" cy="1212850"/>
          </a:xfrm>
          <a:custGeom>
            <a:avLst/>
            <a:gdLst/>
            <a:ahLst/>
            <a:cxnLst/>
            <a:rect l="l" t="t" r="r" b="b"/>
            <a:pathLst>
              <a:path w="450214"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12" name="object 12"/>
          <p:cNvSpPr txBox="1"/>
          <p:nvPr/>
        </p:nvSpPr>
        <p:spPr>
          <a:xfrm>
            <a:off x="4458893" y="2018805"/>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2</a:t>
            </a:r>
            <a:endParaRPr sz="1250">
              <a:latin typeface="Times New Roman"/>
              <a:cs typeface="Times New Roman"/>
            </a:endParaRPr>
          </a:p>
        </p:txBody>
      </p:sp>
      <p:sp>
        <p:nvSpPr>
          <p:cNvPr id="13" name="object 13"/>
          <p:cNvSpPr txBox="1"/>
          <p:nvPr/>
        </p:nvSpPr>
        <p:spPr>
          <a:xfrm>
            <a:off x="4446387" y="2776352"/>
            <a:ext cx="192360" cy="240665"/>
          </a:xfrm>
          <a:prstGeom prst="rect">
            <a:avLst/>
          </a:prstGeom>
        </p:spPr>
        <p:txBody>
          <a:bodyPr vert="vert" wrap="square" lIns="0" tIns="0" rIns="0" bIns="0" rtlCol="0">
            <a:spAutoFit/>
          </a:bodyPr>
          <a:lstStyle/>
          <a:p>
            <a:pPr marL="12700">
              <a:lnSpc>
                <a:spcPts val="1490"/>
              </a:lnSpc>
            </a:pPr>
            <a:r>
              <a:rPr sz="1875" b="1" baseline="4444" dirty="0">
                <a:latin typeface="Times New Roman"/>
                <a:cs typeface="Times New Roman"/>
              </a:rPr>
              <a:t>C</a:t>
            </a:r>
            <a:r>
              <a:rPr sz="800" b="1" spc="-5" dirty="0">
                <a:latin typeface="Times New Roman"/>
                <a:cs typeface="Times New Roman"/>
              </a:rPr>
              <a:t>IS</a:t>
            </a:r>
            <a:endParaRPr sz="800">
              <a:latin typeface="Times New Roman"/>
              <a:cs typeface="Times New Roman"/>
            </a:endParaRPr>
          </a:p>
        </p:txBody>
      </p:sp>
      <p:sp>
        <p:nvSpPr>
          <p:cNvPr id="14" name="object 14"/>
          <p:cNvSpPr/>
          <p:nvPr/>
        </p:nvSpPr>
        <p:spPr>
          <a:xfrm>
            <a:off x="4855054" y="1600304"/>
            <a:ext cx="924560" cy="320675"/>
          </a:xfrm>
          <a:custGeom>
            <a:avLst/>
            <a:gdLst/>
            <a:ahLst/>
            <a:cxnLst/>
            <a:rect l="l" t="t" r="r" b="b"/>
            <a:pathLst>
              <a:path w="924560" h="320675">
                <a:moveTo>
                  <a:pt x="0" y="320306"/>
                </a:moveTo>
                <a:lnTo>
                  <a:pt x="924006" y="320306"/>
                </a:lnTo>
                <a:lnTo>
                  <a:pt x="924006" y="0"/>
                </a:lnTo>
                <a:lnTo>
                  <a:pt x="0" y="0"/>
                </a:lnTo>
                <a:lnTo>
                  <a:pt x="0" y="320306"/>
                </a:lnTo>
                <a:close/>
              </a:path>
            </a:pathLst>
          </a:custGeom>
          <a:ln w="4039">
            <a:solidFill>
              <a:srgbClr val="000000"/>
            </a:solidFill>
            <a:prstDash val="dash"/>
          </a:ln>
        </p:spPr>
        <p:txBody>
          <a:bodyPr wrap="square" lIns="0" tIns="0" rIns="0" bIns="0" rtlCol="0"/>
          <a:lstStyle/>
          <a:p>
            <a:endParaRPr/>
          </a:p>
        </p:txBody>
      </p:sp>
      <p:sp>
        <p:nvSpPr>
          <p:cNvPr id="15" name="object 15"/>
          <p:cNvSpPr txBox="1"/>
          <p:nvPr/>
        </p:nvSpPr>
        <p:spPr>
          <a:xfrm>
            <a:off x="4991810" y="1656936"/>
            <a:ext cx="650240" cy="192360"/>
          </a:xfrm>
          <a:prstGeom prst="rect">
            <a:avLst/>
          </a:prstGeom>
        </p:spPr>
        <p:txBody>
          <a:bodyPr vert="horz" wrap="square" lIns="0" tIns="0" rIns="0" bIns="0" rtlCol="0">
            <a:spAutoFit/>
          </a:bodyPr>
          <a:lstStyle/>
          <a:p>
            <a:pPr marL="12700"/>
            <a:r>
              <a:rPr sz="1250" b="1" spc="15" dirty="0">
                <a:latin typeface="Times New Roman"/>
                <a:cs typeface="Times New Roman"/>
              </a:rPr>
              <a:t>3</a:t>
            </a:r>
            <a:r>
              <a:rPr sz="1250" b="1" spc="-85" dirty="0">
                <a:latin typeface="Times New Roman"/>
                <a:cs typeface="Times New Roman"/>
              </a:rPr>
              <a:t> </a:t>
            </a:r>
            <a:r>
              <a:rPr sz="1250" b="1" spc="10" dirty="0">
                <a:latin typeface="宋体"/>
                <a:cs typeface="宋体"/>
              </a:rPr>
              <a:t>信噪</a:t>
            </a:r>
            <a:r>
              <a:rPr sz="1250" b="1" spc="10" dirty="0">
                <a:latin typeface="Times New Roman"/>
                <a:cs typeface="Times New Roman"/>
              </a:rPr>
              <a:t>Ns</a:t>
            </a:r>
            <a:endParaRPr sz="1250">
              <a:latin typeface="Times New Roman"/>
              <a:cs typeface="Times New Roman"/>
            </a:endParaRPr>
          </a:p>
        </p:txBody>
      </p:sp>
      <p:sp>
        <p:nvSpPr>
          <p:cNvPr id="16" name="object 16"/>
          <p:cNvSpPr/>
          <p:nvPr/>
        </p:nvSpPr>
        <p:spPr>
          <a:xfrm>
            <a:off x="5912659" y="1909180"/>
            <a:ext cx="450215" cy="1212850"/>
          </a:xfrm>
          <a:custGeom>
            <a:avLst/>
            <a:gdLst/>
            <a:ahLst/>
            <a:cxnLst/>
            <a:rect l="l" t="t" r="r" b="b"/>
            <a:pathLst>
              <a:path w="450214"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17" name="object 17"/>
          <p:cNvSpPr txBox="1"/>
          <p:nvPr/>
        </p:nvSpPr>
        <p:spPr>
          <a:xfrm>
            <a:off x="6078371" y="2063680"/>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4</a:t>
            </a:r>
            <a:endParaRPr sz="1250">
              <a:latin typeface="Times New Roman"/>
              <a:cs typeface="Times New Roman"/>
            </a:endParaRPr>
          </a:p>
        </p:txBody>
      </p:sp>
      <p:sp>
        <p:nvSpPr>
          <p:cNvPr id="18" name="object 18"/>
          <p:cNvSpPr txBox="1"/>
          <p:nvPr/>
        </p:nvSpPr>
        <p:spPr>
          <a:xfrm>
            <a:off x="6078371" y="2821548"/>
            <a:ext cx="179536" cy="154940"/>
          </a:xfrm>
          <a:prstGeom prst="rect">
            <a:avLst/>
          </a:prstGeom>
        </p:spPr>
        <p:txBody>
          <a:bodyPr vert="vert" wrap="square" lIns="0" tIns="0" rIns="0" bIns="0" rtlCol="0">
            <a:spAutoFit/>
          </a:bodyPr>
          <a:lstStyle/>
          <a:p>
            <a:pPr marL="12700">
              <a:lnSpc>
                <a:spcPts val="1385"/>
              </a:lnSpc>
            </a:pPr>
            <a:r>
              <a:rPr sz="1250" b="1" spc="10" dirty="0">
                <a:latin typeface="Times New Roman"/>
                <a:cs typeface="Times New Roman"/>
              </a:rPr>
              <a:t>Is</a:t>
            </a:r>
            <a:endParaRPr sz="1250">
              <a:latin typeface="Times New Roman"/>
              <a:cs typeface="Times New Roman"/>
            </a:endParaRPr>
          </a:p>
        </p:txBody>
      </p:sp>
      <p:sp>
        <p:nvSpPr>
          <p:cNvPr id="19" name="object 19"/>
          <p:cNvSpPr/>
          <p:nvPr/>
        </p:nvSpPr>
        <p:spPr>
          <a:xfrm>
            <a:off x="6892194" y="1909180"/>
            <a:ext cx="450215" cy="1212850"/>
          </a:xfrm>
          <a:custGeom>
            <a:avLst/>
            <a:gdLst/>
            <a:ahLst/>
            <a:cxnLst/>
            <a:rect l="l" t="t" r="r" b="b"/>
            <a:pathLst>
              <a:path w="450214"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20" name="object 20"/>
          <p:cNvSpPr txBox="1"/>
          <p:nvPr/>
        </p:nvSpPr>
        <p:spPr>
          <a:xfrm>
            <a:off x="7058165" y="2050282"/>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5</a:t>
            </a:r>
            <a:endParaRPr sz="1250">
              <a:latin typeface="Times New Roman"/>
              <a:cs typeface="Times New Roman"/>
            </a:endParaRPr>
          </a:p>
        </p:txBody>
      </p:sp>
      <p:sp>
        <p:nvSpPr>
          <p:cNvPr id="21" name="object 21"/>
          <p:cNvSpPr txBox="1"/>
          <p:nvPr/>
        </p:nvSpPr>
        <p:spPr>
          <a:xfrm>
            <a:off x="7058165" y="2808150"/>
            <a:ext cx="179536" cy="181610"/>
          </a:xfrm>
          <a:prstGeom prst="rect">
            <a:avLst/>
          </a:prstGeom>
        </p:spPr>
        <p:txBody>
          <a:bodyPr vert="vert" wrap="square" lIns="0" tIns="0" rIns="0" bIns="0" rtlCol="0">
            <a:spAutoFit/>
          </a:bodyPr>
          <a:lstStyle/>
          <a:p>
            <a:pPr marL="12700">
              <a:lnSpc>
                <a:spcPts val="1385"/>
              </a:lnSpc>
            </a:pPr>
            <a:r>
              <a:rPr sz="1250" b="1" spc="10" dirty="0">
                <a:latin typeface="Times New Roman"/>
                <a:cs typeface="Times New Roman"/>
              </a:rPr>
              <a:t>Iu</a:t>
            </a:r>
            <a:endParaRPr sz="1250">
              <a:latin typeface="Times New Roman"/>
              <a:cs typeface="Times New Roman"/>
            </a:endParaRPr>
          </a:p>
        </p:txBody>
      </p:sp>
      <p:sp>
        <p:nvSpPr>
          <p:cNvPr id="22" name="object 22"/>
          <p:cNvSpPr/>
          <p:nvPr/>
        </p:nvSpPr>
        <p:spPr>
          <a:xfrm>
            <a:off x="7816314" y="1909180"/>
            <a:ext cx="450215" cy="1212850"/>
          </a:xfrm>
          <a:custGeom>
            <a:avLst/>
            <a:gdLst/>
            <a:ahLst/>
            <a:cxnLst/>
            <a:rect l="l" t="t" r="r" b="b"/>
            <a:pathLst>
              <a:path w="450215"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23" name="object 23"/>
          <p:cNvSpPr txBox="1"/>
          <p:nvPr/>
        </p:nvSpPr>
        <p:spPr>
          <a:xfrm>
            <a:off x="7983101" y="2068522"/>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6</a:t>
            </a:r>
            <a:endParaRPr sz="1250">
              <a:latin typeface="Times New Roman"/>
              <a:cs typeface="Times New Roman"/>
            </a:endParaRPr>
          </a:p>
        </p:txBody>
      </p:sp>
      <p:sp>
        <p:nvSpPr>
          <p:cNvPr id="24" name="object 24"/>
          <p:cNvSpPr txBox="1"/>
          <p:nvPr/>
        </p:nvSpPr>
        <p:spPr>
          <a:xfrm>
            <a:off x="7983101" y="2825907"/>
            <a:ext cx="179536" cy="14224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A</a:t>
            </a:r>
            <a:endParaRPr sz="1250">
              <a:latin typeface="Times New Roman"/>
              <a:cs typeface="Times New Roman"/>
            </a:endParaRPr>
          </a:p>
        </p:txBody>
      </p:sp>
      <p:sp>
        <p:nvSpPr>
          <p:cNvPr id="25" name="object 25"/>
          <p:cNvSpPr/>
          <p:nvPr/>
        </p:nvSpPr>
        <p:spPr>
          <a:xfrm>
            <a:off x="8896247" y="1909180"/>
            <a:ext cx="450215" cy="1212850"/>
          </a:xfrm>
          <a:custGeom>
            <a:avLst/>
            <a:gdLst/>
            <a:ahLst/>
            <a:cxnLst/>
            <a:rect l="l" t="t" r="r" b="b"/>
            <a:pathLst>
              <a:path w="450215" h="1212850">
                <a:moveTo>
                  <a:pt x="0" y="1212557"/>
                </a:moveTo>
                <a:lnTo>
                  <a:pt x="449836" y="1212557"/>
                </a:lnTo>
                <a:lnTo>
                  <a:pt x="449836" y="0"/>
                </a:lnTo>
                <a:lnTo>
                  <a:pt x="0" y="0"/>
                </a:lnTo>
                <a:lnTo>
                  <a:pt x="0" y="1212557"/>
                </a:lnTo>
                <a:close/>
              </a:path>
            </a:pathLst>
          </a:custGeom>
          <a:ln w="4069">
            <a:solidFill>
              <a:srgbClr val="000000"/>
            </a:solidFill>
          </a:ln>
        </p:spPr>
        <p:txBody>
          <a:bodyPr wrap="square" lIns="0" tIns="0" rIns="0" bIns="0" rtlCol="0"/>
          <a:lstStyle/>
          <a:p>
            <a:endParaRPr/>
          </a:p>
        </p:txBody>
      </p:sp>
      <p:sp>
        <p:nvSpPr>
          <p:cNvPr id="26" name="object 26"/>
          <p:cNvSpPr txBox="1"/>
          <p:nvPr/>
        </p:nvSpPr>
        <p:spPr>
          <a:xfrm>
            <a:off x="9064012" y="2068522"/>
            <a:ext cx="179536" cy="10668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7</a:t>
            </a:r>
            <a:endParaRPr sz="1250">
              <a:latin typeface="Times New Roman"/>
              <a:cs typeface="Times New Roman"/>
            </a:endParaRPr>
          </a:p>
        </p:txBody>
      </p:sp>
      <p:sp>
        <p:nvSpPr>
          <p:cNvPr id="27" name="object 27"/>
          <p:cNvSpPr txBox="1"/>
          <p:nvPr/>
        </p:nvSpPr>
        <p:spPr>
          <a:xfrm>
            <a:off x="9064012" y="2825907"/>
            <a:ext cx="179536" cy="142240"/>
          </a:xfrm>
          <a:prstGeom prst="rect">
            <a:avLst/>
          </a:prstGeom>
        </p:spPr>
        <p:txBody>
          <a:bodyPr vert="vert" wrap="square" lIns="0" tIns="0" rIns="0" bIns="0" rtlCol="0">
            <a:spAutoFit/>
          </a:bodyPr>
          <a:lstStyle/>
          <a:p>
            <a:pPr marL="12700">
              <a:lnSpc>
                <a:spcPts val="1385"/>
              </a:lnSpc>
            </a:pPr>
            <a:r>
              <a:rPr sz="1250" b="1" dirty="0">
                <a:latin typeface="Times New Roman"/>
                <a:cs typeface="Times New Roman"/>
              </a:rPr>
              <a:t>R</a:t>
            </a:r>
            <a:endParaRPr sz="1250">
              <a:latin typeface="Times New Roman"/>
              <a:cs typeface="Times New Roman"/>
            </a:endParaRPr>
          </a:p>
        </p:txBody>
      </p:sp>
      <p:sp>
        <p:nvSpPr>
          <p:cNvPr id="28" name="object 28"/>
          <p:cNvSpPr/>
          <p:nvPr/>
        </p:nvSpPr>
        <p:spPr>
          <a:xfrm>
            <a:off x="3821572" y="2515443"/>
            <a:ext cx="474345" cy="0"/>
          </a:xfrm>
          <a:custGeom>
            <a:avLst/>
            <a:gdLst/>
            <a:ahLst/>
            <a:cxnLst/>
            <a:rect l="l" t="t" r="r" b="b"/>
            <a:pathLst>
              <a:path w="474344">
                <a:moveTo>
                  <a:pt x="0" y="0"/>
                </a:moveTo>
                <a:lnTo>
                  <a:pt x="474121" y="0"/>
                </a:lnTo>
              </a:path>
            </a:pathLst>
          </a:custGeom>
          <a:ln w="16142">
            <a:solidFill>
              <a:srgbClr val="000000"/>
            </a:solidFill>
          </a:ln>
        </p:spPr>
        <p:txBody>
          <a:bodyPr wrap="square" lIns="0" tIns="0" rIns="0" bIns="0" rtlCol="0"/>
          <a:lstStyle/>
          <a:p>
            <a:endParaRPr/>
          </a:p>
        </p:txBody>
      </p:sp>
      <p:sp>
        <p:nvSpPr>
          <p:cNvPr id="29" name="object 29"/>
          <p:cNvSpPr/>
          <p:nvPr/>
        </p:nvSpPr>
        <p:spPr>
          <a:xfrm>
            <a:off x="4238322" y="2458623"/>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30" name="object 30"/>
          <p:cNvSpPr/>
          <p:nvPr/>
        </p:nvSpPr>
        <p:spPr>
          <a:xfrm>
            <a:off x="5855288" y="2458623"/>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31" name="object 31"/>
          <p:cNvSpPr txBox="1"/>
          <p:nvPr/>
        </p:nvSpPr>
        <p:spPr>
          <a:xfrm>
            <a:off x="4428538" y="2132481"/>
            <a:ext cx="1533525" cy="589905"/>
          </a:xfrm>
          <a:prstGeom prst="rect">
            <a:avLst/>
          </a:prstGeom>
        </p:spPr>
        <p:txBody>
          <a:bodyPr vert="horz" wrap="square" lIns="0" tIns="0" rIns="0" bIns="0" rtlCol="0">
            <a:spAutoFit/>
          </a:bodyPr>
          <a:lstStyle/>
          <a:p>
            <a:pPr marL="12700">
              <a:lnSpc>
                <a:spcPts val="1385"/>
              </a:lnSpc>
            </a:pPr>
            <a:r>
              <a:rPr sz="1250" b="1" spc="25" dirty="0">
                <a:latin typeface="宋体"/>
                <a:cs typeface="宋体"/>
              </a:rPr>
              <a:t>信</a:t>
            </a:r>
            <a:endParaRPr sz="1250">
              <a:latin typeface="宋体"/>
              <a:cs typeface="宋体"/>
            </a:endParaRPr>
          </a:p>
          <a:p>
            <a:pPr marL="12700">
              <a:lnSpc>
                <a:spcPts val="1240"/>
              </a:lnSpc>
              <a:tabLst>
                <a:tab pos="316865" algn="l"/>
                <a:tab pos="1520190" algn="l"/>
              </a:tabLst>
            </a:pPr>
            <a:r>
              <a:rPr sz="1250" b="1" spc="25" dirty="0">
                <a:latin typeface="宋体"/>
                <a:cs typeface="宋体"/>
              </a:rPr>
              <a:t>源	</a:t>
            </a:r>
            <a:r>
              <a:rPr sz="1250" b="1" u="heavy" spc="30" dirty="0">
                <a:latin typeface="Times New Roman"/>
                <a:cs typeface="Times New Roman"/>
              </a:rPr>
              <a:t> </a:t>
            </a:r>
            <a:r>
              <a:rPr sz="1250" b="1" u="heavy" spc="25" dirty="0">
                <a:latin typeface="Times New Roman"/>
                <a:cs typeface="Times New Roman"/>
              </a:rPr>
              <a:t>	</a:t>
            </a:r>
            <a:endParaRPr sz="1250">
              <a:latin typeface="Times New Roman"/>
              <a:cs typeface="Times New Roman"/>
            </a:endParaRPr>
          </a:p>
          <a:p>
            <a:pPr marL="12700">
              <a:lnSpc>
                <a:spcPts val="915"/>
              </a:lnSpc>
            </a:pPr>
            <a:r>
              <a:rPr sz="1250" b="1" spc="25" dirty="0">
                <a:latin typeface="宋体"/>
                <a:cs typeface="宋体"/>
              </a:rPr>
              <a:t>载</a:t>
            </a:r>
            <a:endParaRPr sz="1250">
              <a:latin typeface="宋体"/>
              <a:cs typeface="宋体"/>
            </a:endParaRPr>
          </a:p>
          <a:p>
            <a:pPr marL="12700">
              <a:lnSpc>
                <a:spcPts val="1060"/>
              </a:lnSpc>
              <a:tabLst>
                <a:tab pos="746125" algn="l"/>
              </a:tabLst>
            </a:pPr>
            <a:r>
              <a:rPr sz="1875" b="1" spc="37" baseline="-28888" dirty="0">
                <a:latin typeface="宋体"/>
                <a:cs typeface="宋体"/>
              </a:rPr>
              <a:t>体	</a:t>
            </a:r>
            <a:r>
              <a:rPr sz="1250" b="1" spc="20" dirty="0">
                <a:latin typeface="Times New Roman"/>
                <a:cs typeface="Times New Roman"/>
              </a:rPr>
              <a:t>2</a:t>
            </a:r>
            <a:r>
              <a:rPr sz="1250" b="1" spc="20" dirty="0">
                <a:latin typeface="宋体"/>
                <a:cs typeface="宋体"/>
              </a:rPr>
              <a:t>级</a:t>
            </a:r>
            <a:endParaRPr sz="1250">
              <a:latin typeface="宋体"/>
              <a:cs typeface="宋体"/>
            </a:endParaRPr>
          </a:p>
        </p:txBody>
      </p:sp>
      <p:sp>
        <p:nvSpPr>
          <p:cNvPr id="32" name="object 32"/>
          <p:cNvSpPr/>
          <p:nvPr/>
        </p:nvSpPr>
        <p:spPr>
          <a:xfrm>
            <a:off x="6834824" y="2458623"/>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33" name="object 33"/>
          <p:cNvSpPr/>
          <p:nvPr/>
        </p:nvSpPr>
        <p:spPr>
          <a:xfrm>
            <a:off x="7758944" y="2458623"/>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34" name="object 34"/>
          <p:cNvSpPr txBox="1"/>
          <p:nvPr/>
        </p:nvSpPr>
        <p:spPr>
          <a:xfrm>
            <a:off x="6047460" y="2229495"/>
            <a:ext cx="1818639" cy="619125"/>
          </a:xfrm>
          <a:prstGeom prst="rect">
            <a:avLst/>
          </a:prstGeom>
        </p:spPr>
        <p:txBody>
          <a:bodyPr vert="horz" wrap="square" lIns="0" tIns="0" rIns="0" bIns="0" rtlCol="0">
            <a:spAutoFit/>
          </a:bodyPr>
          <a:lstStyle/>
          <a:p>
            <a:pPr marL="12700">
              <a:lnSpc>
                <a:spcPts val="1130"/>
              </a:lnSpc>
              <a:tabLst>
                <a:tab pos="420370" algn="l"/>
                <a:tab pos="992505" algn="l"/>
                <a:tab pos="1367155" algn="l"/>
              </a:tabLst>
            </a:pPr>
            <a:r>
              <a:rPr sz="1875" b="1" spc="37" baseline="17777" dirty="0">
                <a:latin typeface="宋体"/>
                <a:cs typeface="宋体"/>
              </a:rPr>
              <a:t>感	</a:t>
            </a:r>
            <a:r>
              <a:rPr sz="1250" b="1" spc="25" dirty="0">
                <a:latin typeface="宋体"/>
                <a:cs typeface="宋体"/>
              </a:rPr>
              <a:t>失解	</a:t>
            </a:r>
            <a:r>
              <a:rPr sz="1875" b="1" spc="37" baseline="22222" dirty="0">
                <a:latin typeface="宋体"/>
                <a:cs typeface="宋体"/>
              </a:rPr>
              <a:t>认	</a:t>
            </a:r>
            <a:r>
              <a:rPr sz="1250" b="1" spc="30" dirty="0">
                <a:latin typeface="宋体"/>
                <a:cs typeface="宋体"/>
              </a:rPr>
              <a:t>失控</a:t>
            </a:r>
            <a:endParaRPr sz="1250">
              <a:latin typeface="宋体"/>
              <a:cs typeface="宋体"/>
            </a:endParaRPr>
          </a:p>
          <a:p>
            <a:pPr marL="12700">
              <a:lnSpc>
                <a:spcPts val="1130"/>
              </a:lnSpc>
              <a:tabLst>
                <a:tab pos="314960" algn="l"/>
                <a:tab pos="880744" algn="l"/>
                <a:tab pos="1805305" algn="l"/>
              </a:tabLst>
            </a:pPr>
            <a:r>
              <a:rPr sz="1875" b="1" spc="37" baseline="-4444" dirty="0">
                <a:latin typeface="宋体"/>
                <a:cs typeface="宋体"/>
              </a:rPr>
              <a:t>知	</a:t>
            </a:r>
            <a:r>
              <a:rPr sz="1875" b="1" u="heavy" spc="37" baseline="-4444" dirty="0">
                <a:latin typeface="Times New Roman"/>
                <a:cs typeface="Times New Roman"/>
              </a:rPr>
              <a:t> 	</a:t>
            </a:r>
            <a:r>
              <a:rPr sz="1250" b="1" spc="25" dirty="0">
                <a:latin typeface="宋体"/>
                <a:cs typeface="宋体"/>
              </a:rPr>
              <a:t>知 </a:t>
            </a:r>
            <a:r>
              <a:rPr sz="1250" b="1" spc="-265" dirty="0">
                <a:latin typeface="宋体"/>
                <a:cs typeface="宋体"/>
              </a:rPr>
              <a:t> </a:t>
            </a:r>
            <a:r>
              <a:rPr sz="1250" b="1" u="heavy" spc="5" dirty="0">
                <a:latin typeface="Times New Roman"/>
                <a:cs typeface="Times New Roman"/>
              </a:rPr>
              <a:t> </a:t>
            </a:r>
            <a:r>
              <a:rPr sz="1250" b="1" u="heavy" dirty="0">
                <a:latin typeface="Times New Roman"/>
                <a:cs typeface="Times New Roman"/>
              </a:rPr>
              <a:t>	</a:t>
            </a:r>
            <a:endParaRPr sz="1250">
              <a:latin typeface="Times New Roman"/>
              <a:cs typeface="Times New Roman"/>
            </a:endParaRPr>
          </a:p>
          <a:p>
            <a:pPr marL="12700" marR="163195">
              <a:lnSpc>
                <a:spcPct val="60200"/>
              </a:lnSpc>
              <a:spcBef>
                <a:spcPts val="775"/>
              </a:spcBef>
              <a:tabLst>
                <a:tab pos="433705" algn="l"/>
                <a:tab pos="992505" algn="l"/>
                <a:tab pos="1402080" algn="l"/>
              </a:tabLst>
            </a:pPr>
            <a:r>
              <a:rPr sz="1875" b="1" spc="37" baseline="15555" dirty="0">
                <a:latin typeface="宋体"/>
                <a:cs typeface="宋体"/>
              </a:rPr>
              <a:t>信	</a:t>
            </a:r>
            <a:r>
              <a:rPr sz="1250" b="1" spc="15" dirty="0">
                <a:latin typeface="Times New Roman"/>
                <a:cs typeface="Times New Roman"/>
              </a:rPr>
              <a:t>3</a:t>
            </a:r>
            <a:r>
              <a:rPr sz="1250" b="1" spc="25" dirty="0">
                <a:latin typeface="宋体"/>
                <a:cs typeface="宋体"/>
              </a:rPr>
              <a:t>级	</a:t>
            </a:r>
            <a:r>
              <a:rPr sz="1875" b="1" spc="37" baseline="20000" dirty="0">
                <a:latin typeface="宋体"/>
                <a:cs typeface="宋体"/>
              </a:rPr>
              <a:t>信	</a:t>
            </a:r>
            <a:r>
              <a:rPr sz="1250" b="1" spc="15" dirty="0">
                <a:latin typeface="Times New Roman"/>
                <a:cs typeface="Times New Roman"/>
              </a:rPr>
              <a:t>4</a:t>
            </a:r>
            <a:r>
              <a:rPr sz="1250" b="1" spc="15" dirty="0">
                <a:latin typeface="宋体"/>
                <a:cs typeface="宋体"/>
              </a:rPr>
              <a:t>级  </a:t>
            </a:r>
            <a:r>
              <a:rPr sz="1250" b="1" spc="25" dirty="0">
                <a:latin typeface="宋体"/>
                <a:cs typeface="宋体"/>
              </a:rPr>
              <a:t>息		</a:t>
            </a:r>
            <a:r>
              <a:rPr sz="1875" b="1" spc="37" baseline="4444" dirty="0">
                <a:latin typeface="宋体"/>
                <a:cs typeface="宋体"/>
              </a:rPr>
              <a:t>息</a:t>
            </a:r>
            <a:endParaRPr sz="1875" baseline="4444">
              <a:latin typeface="宋体"/>
              <a:cs typeface="宋体"/>
            </a:endParaRPr>
          </a:p>
        </p:txBody>
      </p:sp>
      <p:sp>
        <p:nvSpPr>
          <p:cNvPr id="35" name="object 35"/>
          <p:cNvSpPr/>
          <p:nvPr/>
        </p:nvSpPr>
        <p:spPr>
          <a:xfrm>
            <a:off x="8838877" y="2458623"/>
            <a:ext cx="57785" cy="113664"/>
          </a:xfrm>
          <a:custGeom>
            <a:avLst/>
            <a:gdLst/>
            <a:ahLst/>
            <a:cxnLst/>
            <a:rect l="l" t="t" r="r" b="b"/>
            <a:pathLst>
              <a:path w="57784"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36" name="object 36"/>
          <p:cNvSpPr txBox="1"/>
          <p:nvPr/>
        </p:nvSpPr>
        <p:spPr>
          <a:xfrm>
            <a:off x="7953070" y="2215288"/>
            <a:ext cx="1270000" cy="639445"/>
          </a:xfrm>
          <a:prstGeom prst="rect">
            <a:avLst/>
          </a:prstGeom>
        </p:spPr>
        <p:txBody>
          <a:bodyPr vert="horz" wrap="square" lIns="0" tIns="0" rIns="0" bIns="0" rtlCol="0">
            <a:spAutoFit/>
          </a:bodyPr>
          <a:lstStyle/>
          <a:p>
            <a:pPr marL="12700">
              <a:lnSpc>
                <a:spcPts val="1130"/>
              </a:lnSpc>
              <a:tabLst>
                <a:tab pos="470534" algn="l"/>
                <a:tab pos="1093470" algn="l"/>
              </a:tabLst>
            </a:pPr>
            <a:r>
              <a:rPr sz="1250" b="1" spc="30" dirty="0">
                <a:latin typeface="宋体"/>
                <a:cs typeface="宋体"/>
              </a:rPr>
              <a:t>响	</a:t>
            </a:r>
            <a:r>
              <a:rPr sz="1875" b="1" spc="37" baseline="-15555" dirty="0">
                <a:latin typeface="宋体"/>
                <a:cs typeface="宋体"/>
              </a:rPr>
              <a:t>失</a:t>
            </a:r>
            <a:r>
              <a:rPr sz="1875" b="1" spc="44" baseline="-15555" dirty="0">
                <a:latin typeface="宋体"/>
                <a:cs typeface="宋体"/>
              </a:rPr>
              <a:t>效</a:t>
            </a:r>
            <a:r>
              <a:rPr sz="1875" b="1" baseline="-15555" dirty="0">
                <a:latin typeface="宋体"/>
                <a:cs typeface="宋体"/>
              </a:rPr>
              <a:t>	</a:t>
            </a:r>
            <a:r>
              <a:rPr sz="1250" b="1" spc="30" dirty="0">
                <a:latin typeface="宋体"/>
                <a:cs typeface="宋体"/>
              </a:rPr>
              <a:t>动</a:t>
            </a:r>
            <a:endParaRPr sz="1250">
              <a:latin typeface="宋体"/>
              <a:cs typeface="宋体"/>
            </a:endParaRPr>
          </a:p>
          <a:p>
            <a:pPr marL="12700" marR="5080">
              <a:lnSpc>
                <a:spcPts val="1210"/>
              </a:lnSpc>
              <a:spcBef>
                <a:spcPts val="170"/>
              </a:spcBef>
              <a:tabLst>
                <a:tab pos="312420" algn="l"/>
                <a:tab pos="433705" algn="l"/>
                <a:tab pos="979805" algn="l"/>
                <a:tab pos="1093470" algn="l"/>
              </a:tabLst>
            </a:pPr>
            <a:r>
              <a:rPr sz="1250" b="1" spc="30" dirty="0">
                <a:latin typeface="宋体"/>
                <a:cs typeface="宋体"/>
              </a:rPr>
              <a:t>应	</a:t>
            </a:r>
            <a:r>
              <a:rPr sz="1250" b="1" u="heavy" spc="5" dirty="0">
                <a:latin typeface="Times New Roman"/>
                <a:cs typeface="Times New Roman"/>
              </a:rPr>
              <a:t> 		</a:t>
            </a:r>
            <a:r>
              <a:rPr sz="1250" b="1" spc="5" dirty="0">
                <a:latin typeface="Times New Roman"/>
                <a:cs typeface="Times New Roman"/>
              </a:rPr>
              <a:t>  </a:t>
            </a:r>
            <a:r>
              <a:rPr sz="1250" b="1" spc="-45" dirty="0">
                <a:latin typeface="Times New Roman"/>
                <a:cs typeface="Times New Roman"/>
              </a:rPr>
              <a:t> </a:t>
            </a:r>
            <a:r>
              <a:rPr sz="1250" b="1" spc="20" dirty="0">
                <a:latin typeface="宋体"/>
                <a:cs typeface="宋体"/>
              </a:rPr>
              <a:t>作  动</a:t>
            </a:r>
            <a:r>
              <a:rPr sz="1250" b="1" dirty="0">
                <a:latin typeface="宋体"/>
                <a:cs typeface="宋体"/>
              </a:rPr>
              <a:t>		</a:t>
            </a:r>
            <a:r>
              <a:rPr sz="1875" b="1" spc="22" baseline="-13333" dirty="0">
                <a:latin typeface="Times New Roman"/>
                <a:cs typeface="Times New Roman"/>
              </a:rPr>
              <a:t>5</a:t>
            </a:r>
            <a:r>
              <a:rPr sz="1875" b="1" spc="37" baseline="-13333" dirty="0">
                <a:latin typeface="宋体"/>
                <a:cs typeface="宋体"/>
              </a:rPr>
              <a:t>级</a:t>
            </a:r>
            <a:r>
              <a:rPr sz="1875" b="1" baseline="-13333" dirty="0">
                <a:latin typeface="宋体"/>
                <a:cs typeface="宋体"/>
              </a:rPr>
              <a:t>		</a:t>
            </a:r>
            <a:r>
              <a:rPr sz="1250" b="1" spc="30" dirty="0">
                <a:latin typeface="宋体"/>
                <a:cs typeface="宋体"/>
              </a:rPr>
              <a:t>结</a:t>
            </a:r>
            <a:endParaRPr sz="1250">
              <a:latin typeface="宋体"/>
              <a:cs typeface="宋体"/>
            </a:endParaRPr>
          </a:p>
          <a:p>
            <a:pPr marL="12700">
              <a:lnSpc>
                <a:spcPts val="1280"/>
              </a:lnSpc>
              <a:tabLst>
                <a:tab pos="1093470" algn="l"/>
              </a:tabLst>
            </a:pPr>
            <a:r>
              <a:rPr sz="1250" b="1" spc="30" dirty="0">
                <a:latin typeface="宋体"/>
                <a:cs typeface="宋体"/>
              </a:rPr>
              <a:t>作	果</a:t>
            </a:r>
            <a:endParaRPr sz="1250">
              <a:latin typeface="宋体"/>
              <a:cs typeface="宋体"/>
            </a:endParaRPr>
          </a:p>
        </p:txBody>
      </p:sp>
      <p:sp>
        <p:nvSpPr>
          <p:cNvPr id="37" name="object 37"/>
          <p:cNvSpPr/>
          <p:nvPr/>
        </p:nvSpPr>
        <p:spPr>
          <a:xfrm>
            <a:off x="3596653" y="1371618"/>
            <a:ext cx="455930" cy="438150"/>
          </a:xfrm>
          <a:custGeom>
            <a:avLst/>
            <a:gdLst/>
            <a:ahLst/>
            <a:cxnLst/>
            <a:rect l="l" t="t" r="r" b="b"/>
            <a:pathLst>
              <a:path w="455930" h="438150">
                <a:moveTo>
                  <a:pt x="455866" y="0"/>
                </a:moveTo>
                <a:lnTo>
                  <a:pt x="455866" y="171428"/>
                </a:lnTo>
                <a:lnTo>
                  <a:pt x="0" y="171428"/>
                </a:lnTo>
                <a:lnTo>
                  <a:pt x="0" y="438094"/>
                </a:lnTo>
              </a:path>
            </a:pathLst>
          </a:custGeom>
          <a:ln w="16217">
            <a:solidFill>
              <a:srgbClr val="000000"/>
            </a:solidFill>
          </a:ln>
        </p:spPr>
        <p:txBody>
          <a:bodyPr wrap="square" lIns="0" tIns="0" rIns="0" bIns="0" rtlCol="0"/>
          <a:lstStyle/>
          <a:p>
            <a:endParaRPr/>
          </a:p>
        </p:txBody>
      </p:sp>
      <p:sp>
        <p:nvSpPr>
          <p:cNvPr id="38" name="object 38"/>
          <p:cNvSpPr/>
          <p:nvPr/>
        </p:nvSpPr>
        <p:spPr>
          <a:xfrm>
            <a:off x="3539283" y="1795508"/>
            <a:ext cx="114935" cy="113664"/>
          </a:xfrm>
          <a:custGeom>
            <a:avLst/>
            <a:gdLst/>
            <a:ahLst/>
            <a:cxnLst/>
            <a:rect l="l" t="t" r="r" b="b"/>
            <a:pathLst>
              <a:path w="114935" h="113664">
                <a:moveTo>
                  <a:pt x="114740" y="0"/>
                </a:moveTo>
                <a:lnTo>
                  <a:pt x="0" y="0"/>
                </a:lnTo>
                <a:lnTo>
                  <a:pt x="57370" y="113639"/>
                </a:lnTo>
                <a:lnTo>
                  <a:pt x="114740" y="0"/>
                </a:lnTo>
                <a:close/>
              </a:path>
            </a:pathLst>
          </a:custGeom>
          <a:solidFill>
            <a:srgbClr val="000000"/>
          </a:solidFill>
        </p:spPr>
        <p:txBody>
          <a:bodyPr wrap="square" lIns="0" tIns="0" rIns="0" bIns="0" rtlCol="0"/>
          <a:lstStyle/>
          <a:p>
            <a:endParaRPr/>
          </a:p>
        </p:txBody>
      </p:sp>
      <p:sp>
        <p:nvSpPr>
          <p:cNvPr id="39" name="object 39"/>
          <p:cNvSpPr/>
          <p:nvPr/>
        </p:nvSpPr>
        <p:spPr>
          <a:xfrm>
            <a:off x="6137740" y="1371618"/>
            <a:ext cx="448945" cy="438150"/>
          </a:xfrm>
          <a:custGeom>
            <a:avLst/>
            <a:gdLst/>
            <a:ahLst/>
            <a:cxnLst/>
            <a:rect l="l" t="t" r="r" b="b"/>
            <a:pathLst>
              <a:path w="448945" h="438150">
                <a:moveTo>
                  <a:pt x="448532" y="0"/>
                </a:moveTo>
                <a:lnTo>
                  <a:pt x="448532" y="156416"/>
                </a:lnTo>
                <a:lnTo>
                  <a:pt x="0" y="156416"/>
                </a:lnTo>
                <a:lnTo>
                  <a:pt x="0" y="438094"/>
                </a:lnTo>
              </a:path>
            </a:pathLst>
          </a:custGeom>
          <a:ln w="16218">
            <a:solidFill>
              <a:srgbClr val="000000"/>
            </a:solidFill>
          </a:ln>
        </p:spPr>
        <p:txBody>
          <a:bodyPr wrap="square" lIns="0" tIns="0" rIns="0" bIns="0" rtlCol="0"/>
          <a:lstStyle/>
          <a:p>
            <a:endParaRPr/>
          </a:p>
        </p:txBody>
      </p:sp>
      <p:sp>
        <p:nvSpPr>
          <p:cNvPr id="40" name="object 40"/>
          <p:cNvSpPr/>
          <p:nvPr/>
        </p:nvSpPr>
        <p:spPr>
          <a:xfrm>
            <a:off x="6080370" y="1795508"/>
            <a:ext cx="114935" cy="113664"/>
          </a:xfrm>
          <a:custGeom>
            <a:avLst/>
            <a:gdLst/>
            <a:ahLst/>
            <a:cxnLst/>
            <a:rect l="l" t="t" r="r" b="b"/>
            <a:pathLst>
              <a:path w="114935" h="113664">
                <a:moveTo>
                  <a:pt x="114740" y="0"/>
                </a:moveTo>
                <a:lnTo>
                  <a:pt x="0" y="0"/>
                </a:lnTo>
                <a:lnTo>
                  <a:pt x="57370" y="113639"/>
                </a:lnTo>
                <a:lnTo>
                  <a:pt x="114740" y="0"/>
                </a:lnTo>
                <a:close/>
              </a:path>
            </a:pathLst>
          </a:custGeom>
          <a:solidFill>
            <a:srgbClr val="000000"/>
          </a:solidFill>
        </p:spPr>
        <p:txBody>
          <a:bodyPr wrap="square" lIns="0" tIns="0" rIns="0" bIns="0" rtlCol="0"/>
          <a:lstStyle/>
          <a:p>
            <a:endParaRPr/>
          </a:p>
        </p:txBody>
      </p:sp>
      <p:sp>
        <p:nvSpPr>
          <p:cNvPr id="41" name="object 41"/>
          <p:cNvSpPr/>
          <p:nvPr/>
        </p:nvSpPr>
        <p:spPr>
          <a:xfrm>
            <a:off x="6586272" y="1371618"/>
            <a:ext cx="530860" cy="438150"/>
          </a:xfrm>
          <a:custGeom>
            <a:avLst/>
            <a:gdLst/>
            <a:ahLst/>
            <a:cxnLst/>
            <a:rect l="l" t="t" r="r" b="b"/>
            <a:pathLst>
              <a:path w="530860" h="438150">
                <a:moveTo>
                  <a:pt x="0" y="0"/>
                </a:moveTo>
                <a:lnTo>
                  <a:pt x="0" y="171428"/>
                </a:lnTo>
                <a:lnTo>
                  <a:pt x="530839" y="171428"/>
                </a:lnTo>
                <a:lnTo>
                  <a:pt x="530839" y="438094"/>
                </a:lnTo>
              </a:path>
            </a:pathLst>
          </a:custGeom>
          <a:ln w="16205">
            <a:solidFill>
              <a:srgbClr val="000000"/>
            </a:solidFill>
          </a:ln>
        </p:spPr>
        <p:txBody>
          <a:bodyPr wrap="square" lIns="0" tIns="0" rIns="0" bIns="0" rtlCol="0"/>
          <a:lstStyle/>
          <a:p>
            <a:endParaRPr/>
          </a:p>
        </p:txBody>
      </p:sp>
      <p:sp>
        <p:nvSpPr>
          <p:cNvPr id="42" name="object 42"/>
          <p:cNvSpPr/>
          <p:nvPr/>
        </p:nvSpPr>
        <p:spPr>
          <a:xfrm>
            <a:off x="7059742" y="1795508"/>
            <a:ext cx="114935" cy="113664"/>
          </a:xfrm>
          <a:custGeom>
            <a:avLst/>
            <a:gdLst/>
            <a:ahLst/>
            <a:cxnLst/>
            <a:rect l="l" t="t" r="r" b="b"/>
            <a:pathLst>
              <a:path w="114935" h="113664">
                <a:moveTo>
                  <a:pt x="114740" y="0"/>
                </a:moveTo>
                <a:lnTo>
                  <a:pt x="0" y="0"/>
                </a:lnTo>
                <a:lnTo>
                  <a:pt x="57370" y="113639"/>
                </a:lnTo>
                <a:lnTo>
                  <a:pt x="114740" y="0"/>
                </a:lnTo>
                <a:close/>
              </a:path>
            </a:pathLst>
          </a:custGeom>
          <a:solidFill>
            <a:srgbClr val="000000"/>
          </a:solidFill>
        </p:spPr>
        <p:txBody>
          <a:bodyPr wrap="square" lIns="0" tIns="0" rIns="0" bIns="0" rtlCol="0"/>
          <a:lstStyle/>
          <a:p>
            <a:endParaRPr/>
          </a:p>
        </p:txBody>
      </p:sp>
      <p:sp>
        <p:nvSpPr>
          <p:cNvPr id="43" name="object 43"/>
          <p:cNvSpPr txBox="1"/>
          <p:nvPr/>
        </p:nvSpPr>
        <p:spPr>
          <a:xfrm>
            <a:off x="7398762" y="946686"/>
            <a:ext cx="1579245" cy="192360"/>
          </a:xfrm>
          <a:prstGeom prst="rect">
            <a:avLst/>
          </a:prstGeom>
        </p:spPr>
        <p:txBody>
          <a:bodyPr vert="horz" wrap="square" lIns="0" tIns="0" rIns="0" bIns="0" rtlCol="0">
            <a:spAutoFit/>
          </a:bodyPr>
          <a:lstStyle/>
          <a:p>
            <a:pPr marL="12700"/>
            <a:r>
              <a:rPr sz="1250" b="1" spc="15" dirty="0">
                <a:latin typeface="Times New Roman"/>
                <a:cs typeface="Times New Roman"/>
              </a:rPr>
              <a:t>4 </a:t>
            </a:r>
            <a:r>
              <a:rPr sz="1250" b="1" spc="20" dirty="0">
                <a:latin typeface="宋体"/>
                <a:cs typeface="宋体"/>
              </a:rPr>
              <a:t>信馈</a:t>
            </a:r>
            <a:r>
              <a:rPr sz="1250" b="1" spc="20" dirty="0">
                <a:latin typeface="Times New Roman"/>
                <a:cs typeface="Times New Roman"/>
              </a:rPr>
              <a:t>F</a:t>
            </a:r>
            <a:r>
              <a:rPr sz="1200" b="1" spc="30" baseline="-13888" dirty="0">
                <a:latin typeface="Times New Roman"/>
                <a:cs typeface="Times New Roman"/>
              </a:rPr>
              <a:t>1</a:t>
            </a:r>
            <a:r>
              <a:rPr sz="1200" b="1" spc="-120" baseline="-13888" dirty="0">
                <a:latin typeface="Times New Roman"/>
                <a:cs typeface="Times New Roman"/>
              </a:rPr>
              <a:t> </a:t>
            </a:r>
            <a:r>
              <a:rPr sz="1250" spc="25" dirty="0">
                <a:latin typeface="Times New Roman"/>
                <a:cs typeface="Times New Roman"/>
              </a:rPr>
              <a:t>(</a:t>
            </a:r>
            <a:r>
              <a:rPr sz="1250" spc="25" dirty="0">
                <a:latin typeface="宋体"/>
                <a:cs typeface="宋体"/>
              </a:rPr>
              <a:t>新认知过程</a:t>
            </a:r>
            <a:r>
              <a:rPr sz="1250" spc="25" dirty="0">
                <a:latin typeface="Times New Roman"/>
                <a:cs typeface="Times New Roman"/>
              </a:rPr>
              <a:t>)</a:t>
            </a:r>
            <a:endParaRPr sz="1250">
              <a:latin typeface="Times New Roman"/>
              <a:cs typeface="Times New Roman"/>
            </a:endParaRPr>
          </a:p>
        </p:txBody>
      </p:sp>
      <p:sp>
        <p:nvSpPr>
          <p:cNvPr id="44" name="object 44"/>
          <p:cNvSpPr/>
          <p:nvPr/>
        </p:nvSpPr>
        <p:spPr>
          <a:xfrm>
            <a:off x="9121164" y="1142725"/>
            <a:ext cx="6350" cy="766445"/>
          </a:xfrm>
          <a:custGeom>
            <a:avLst/>
            <a:gdLst/>
            <a:ahLst/>
            <a:cxnLst/>
            <a:rect l="l" t="t" r="r" b="b"/>
            <a:pathLst>
              <a:path w="6350" h="766444">
                <a:moveTo>
                  <a:pt x="6030" y="0"/>
                </a:moveTo>
                <a:lnTo>
                  <a:pt x="0" y="766423"/>
                </a:lnTo>
              </a:path>
            </a:pathLst>
          </a:custGeom>
          <a:ln w="16298">
            <a:solidFill>
              <a:srgbClr val="000000"/>
            </a:solidFill>
          </a:ln>
        </p:spPr>
        <p:txBody>
          <a:bodyPr wrap="square" lIns="0" tIns="0" rIns="0" bIns="0" rtlCol="0"/>
          <a:lstStyle/>
          <a:p>
            <a:endParaRPr/>
          </a:p>
        </p:txBody>
      </p:sp>
      <p:sp>
        <p:nvSpPr>
          <p:cNvPr id="45" name="object 45"/>
          <p:cNvSpPr/>
          <p:nvPr/>
        </p:nvSpPr>
        <p:spPr>
          <a:xfrm>
            <a:off x="9069337" y="1142725"/>
            <a:ext cx="114935" cy="57785"/>
          </a:xfrm>
          <a:custGeom>
            <a:avLst/>
            <a:gdLst/>
            <a:ahLst/>
            <a:cxnLst/>
            <a:rect l="l" t="t" r="r" b="b"/>
            <a:pathLst>
              <a:path w="114934" h="57784">
                <a:moveTo>
                  <a:pt x="114740" y="57304"/>
                </a:moveTo>
                <a:lnTo>
                  <a:pt x="57859" y="0"/>
                </a:lnTo>
                <a:lnTo>
                  <a:pt x="0" y="56335"/>
                </a:lnTo>
              </a:path>
            </a:pathLst>
          </a:custGeom>
          <a:ln w="16173">
            <a:solidFill>
              <a:srgbClr val="000000"/>
            </a:solidFill>
          </a:ln>
        </p:spPr>
        <p:txBody>
          <a:bodyPr wrap="square" lIns="0" tIns="0" rIns="0" bIns="0" rtlCol="0"/>
          <a:lstStyle/>
          <a:p>
            <a:endParaRPr/>
          </a:p>
        </p:txBody>
      </p:sp>
      <p:sp>
        <p:nvSpPr>
          <p:cNvPr id="46" name="object 46"/>
          <p:cNvSpPr/>
          <p:nvPr/>
        </p:nvSpPr>
        <p:spPr>
          <a:xfrm>
            <a:off x="4052519" y="1371618"/>
            <a:ext cx="468630" cy="438150"/>
          </a:xfrm>
          <a:custGeom>
            <a:avLst/>
            <a:gdLst/>
            <a:ahLst/>
            <a:cxnLst/>
            <a:rect l="l" t="t" r="r" b="b"/>
            <a:pathLst>
              <a:path w="468630" h="438150">
                <a:moveTo>
                  <a:pt x="0" y="0"/>
                </a:moveTo>
                <a:lnTo>
                  <a:pt x="0" y="171428"/>
                </a:lnTo>
                <a:lnTo>
                  <a:pt x="468090" y="171428"/>
                </a:lnTo>
                <a:lnTo>
                  <a:pt x="468090" y="438094"/>
                </a:lnTo>
              </a:path>
            </a:pathLst>
          </a:custGeom>
          <a:ln w="16215">
            <a:solidFill>
              <a:srgbClr val="000000"/>
            </a:solidFill>
          </a:ln>
        </p:spPr>
        <p:txBody>
          <a:bodyPr wrap="square" lIns="0" tIns="0" rIns="0" bIns="0" rtlCol="0"/>
          <a:lstStyle/>
          <a:p>
            <a:endParaRPr/>
          </a:p>
        </p:txBody>
      </p:sp>
      <p:sp>
        <p:nvSpPr>
          <p:cNvPr id="47" name="object 47"/>
          <p:cNvSpPr/>
          <p:nvPr/>
        </p:nvSpPr>
        <p:spPr>
          <a:xfrm>
            <a:off x="4463240" y="1795508"/>
            <a:ext cx="114935" cy="113664"/>
          </a:xfrm>
          <a:custGeom>
            <a:avLst/>
            <a:gdLst/>
            <a:ahLst/>
            <a:cxnLst/>
            <a:rect l="l" t="t" r="r" b="b"/>
            <a:pathLst>
              <a:path w="114935" h="113664">
                <a:moveTo>
                  <a:pt x="114740" y="0"/>
                </a:moveTo>
                <a:lnTo>
                  <a:pt x="0" y="0"/>
                </a:lnTo>
                <a:lnTo>
                  <a:pt x="57370" y="113639"/>
                </a:lnTo>
                <a:lnTo>
                  <a:pt x="114740" y="0"/>
                </a:lnTo>
                <a:close/>
              </a:path>
            </a:pathLst>
          </a:custGeom>
          <a:solidFill>
            <a:srgbClr val="000000"/>
          </a:solidFill>
        </p:spPr>
        <p:txBody>
          <a:bodyPr wrap="square" lIns="0" tIns="0" rIns="0" bIns="0" rtlCol="0"/>
          <a:lstStyle/>
          <a:p>
            <a:endParaRPr/>
          </a:p>
        </p:txBody>
      </p:sp>
      <p:sp>
        <p:nvSpPr>
          <p:cNvPr id="48" name="object 48"/>
          <p:cNvSpPr txBox="1"/>
          <p:nvPr/>
        </p:nvSpPr>
        <p:spPr>
          <a:xfrm>
            <a:off x="3701383" y="1514887"/>
            <a:ext cx="3196590" cy="192405"/>
          </a:xfrm>
          <a:prstGeom prst="rect">
            <a:avLst/>
          </a:prstGeom>
        </p:spPr>
        <p:txBody>
          <a:bodyPr vert="horz" wrap="square" lIns="0" tIns="0" rIns="0" bIns="0" rtlCol="0">
            <a:spAutoFit/>
          </a:bodyPr>
          <a:lstStyle/>
          <a:p>
            <a:pPr marL="12700">
              <a:tabLst>
                <a:tab pos="488315" algn="l"/>
                <a:tab pos="2562225" algn="l"/>
                <a:tab pos="2974340" algn="l"/>
              </a:tabLst>
            </a:pPr>
            <a:r>
              <a:rPr sz="1875" b="1" spc="22" baseline="8888" dirty="0">
                <a:latin typeface="Times New Roman"/>
                <a:cs typeface="Times New Roman"/>
              </a:rPr>
              <a:t>S</a:t>
            </a:r>
            <a:r>
              <a:rPr sz="800" b="1" spc="15" dirty="0">
                <a:latin typeface="Times New Roman"/>
                <a:cs typeface="Times New Roman"/>
              </a:rPr>
              <a:t>t</a:t>
            </a:r>
            <a:r>
              <a:rPr sz="800" b="1" spc="35" dirty="0">
                <a:latin typeface="Times New Roman"/>
                <a:cs typeface="Times New Roman"/>
              </a:rPr>
              <a:t> </a:t>
            </a:r>
            <a:r>
              <a:rPr sz="800" b="1" spc="15" dirty="0">
                <a:latin typeface="Times New Roman"/>
                <a:cs typeface="Times New Roman"/>
              </a:rPr>
              <a:t>1	</a:t>
            </a:r>
            <a:r>
              <a:rPr sz="1875" b="1" spc="7" baseline="8888" dirty="0">
                <a:latin typeface="Times New Roman"/>
                <a:cs typeface="Times New Roman"/>
              </a:rPr>
              <a:t>S</a:t>
            </a:r>
            <a:r>
              <a:rPr sz="800" b="1" spc="5" dirty="0">
                <a:latin typeface="Times New Roman"/>
                <a:cs typeface="Times New Roman"/>
              </a:rPr>
              <a:t>t2	</a:t>
            </a:r>
            <a:r>
              <a:rPr sz="1875" b="1" spc="15" baseline="8888" dirty="0">
                <a:latin typeface="Times New Roman"/>
                <a:cs typeface="Times New Roman"/>
              </a:rPr>
              <a:t>S</a:t>
            </a:r>
            <a:r>
              <a:rPr sz="800" b="1" spc="10" dirty="0">
                <a:latin typeface="Times New Roman"/>
                <a:cs typeface="Times New Roman"/>
              </a:rPr>
              <a:t>t</a:t>
            </a:r>
            <a:r>
              <a:rPr sz="800" b="1" spc="40" dirty="0">
                <a:latin typeface="Times New Roman"/>
                <a:cs typeface="Times New Roman"/>
              </a:rPr>
              <a:t> </a:t>
            </a:r>
            <a:r>
              <a:rPr sz="800" b="1" spc="15" dirty="0">
                <a:latin typeface="Times New Roman"/>
                <a:cs typeface="Times New Roman"/>
              </a:rPr>
              <a:t>3	</a:t>
            </a:r>
            <a:r>
              <a:rPr sz="1875" b="1" spc="22" baseline="8888" dirty="0">
                <a:latin typeface="Times New Roman"/>
                <a:cs typeface="Times New Roman"/>
              </a:rPr>
              <a:t>S</a:t>
            </a:r>
            <a:r>
              <a:rPr sz="800" b="1" spc="15" dirty="0">
                <a:latin typeface="Times New Roman"/>
                <a:cs typeface="Times New Roman"/>
              </a:rPr>
              <a:t>t</a:t>
            </a:r>
            <a:r>
              <a:rPr sz="800" b="1" spc="-65" dirty="0">
                <a:latin typeface="Times New Roman"/>
                <a:cs typeface="Times New Roman"/>
              </a:rPr>
              <a:t> </a:t>
            </a:r>
            <a:r>
              <a:rPr sz="800" b="1" spc="15" dirty="0">
                <a:latin typeface="Times New Roman"/>
                <a:cs typeface="Times New Roman"/>
              </a:rPr>
              <a:t>4</a:t>
            </a:r>
            <a:endParaRPr sz="800">
              <a:latin typeface="Times New Roman"/>
              <a:cs typeface="Times New Roman"/>
            </a:endParaRPr>
          </a:p>
        </p:txBody>
      </p:sp>
      <p:sp>
        <p:nvSpPr>
          <p:cNvPr id="49" name="object 49"/>
          <p:cNvSpPr txBox="1"/>
          <p:nvPr/>
        </p:nvSpPr>
        <p:spPr>
          <a:xfrm>
            <a:off x="7638675" y="1486154"/>
            <a:ext cx="234315" cy="192405"/>
          </a:xfrm>
          <a:prstGeom prst="rect">
            <a:avLst/>
          </a:prstGeom>
        </p:spPr>
        <p:txBody>
          <a:bodyPr vert="horz" wrap="square" lIns="0" tIns="0" rIns="0" bIns="0" rtlCol="0">
            <a:spAutoFit/>
          </a:bodyPr>
          <a:lstStyle/>
          <a:p>
            <a:pPr marL="12700"/>
            <a:r>
              <a:rPr sz="1875" b="1" spc="15" baseline="8888" dirty="0">
                <a:latin typeface="Times New Roman"/>
                <a:cs typeface="Times New Roman"/>
              </a:rPr>
              <a:t>S</a:t>
            </a:r>
            <a:r>
              <a:rPr sz="800" b="1" spc="10" dirty="0">
                <a:latin typeface="Times New Roman"/>
                <a:cs typeface="Times New Roman"/>
              </a:rPr>
              <a:t>t</a:t>
            </a:r>
            <a:r>
              <a:rPr sz="800" b="1" spc="-60" dirty="0">
                <a:latin typeface="Times New Roman"/>
                <a:cs typeface="Times New Roman"/>
              </a:rPr>
              <a:t> </a:t>
            </a:r>
            <a:r>
              <a:rPr sz="800" b="1" spc="15" dirty="0">
                <a:latin typeface="Times New Roman"/>
                <a:cs typeface="Times New Roman"/>
              </a:rPr>
              <a:t>5</a:t>
            </a:r>
            <a:endParaRPr sz="800">
              <a:latin typeface="Times New Roman"/>
              <a:cs typeface="Times New Roman"/>
            </a:endParaRPr>
          </a:p>
        </p:txBody>
      </p:sp>
      <p:sp>
        <p:nvSpPr>
          <p:cNvPr id="50" name="object 50"/>
          <p:cNvSpPr txBox="1"/>
          <p:nvPr/>
        </p:nvSpPr>
        <p:spPr>
          <a:xfrm>
            <a:off x="8787713" y="1486154"/>
            <a:ext cx="234315" cy="192405"/>
          </a:xfrm>
          <a:prstGeom prst="rect">
            <a:avLst/>
          </a:prstGeom>
        </p:spPr>
        <p:txBody>
          <a:bodyPr vert="horz" wrap="square" lIns="0" tIns="0" rIns="0" bIns="0" rtlCol="0">
            <a:spAutoFit/>
          </a:bodyPr>
          <a:lstStyle/>
          <a:p>
            <a:pPr marL="12700"/>
            <a:r>
              <a:rPr sz="1875" b="1" spc="15" baseline="8888" dirty="0">
                <a:latin typeface="Times New Roman"/>
                <a:cs typeface="Times New Roman"/>
              </a:rPr>
              <a:t>S</a:t>
            </a:r>
            <a:r>
              <a:rPr sz="800" b="1" spc="10" dirty="0">
                <a:latin typeface="Times New Roman"/>
                <a:cs typeface="Times New Roman"/>
              </a:rPr>
              <a:t>t</a:t>
            </a:r>
            <a:r>
              <a:rPr sz="800" b="1" spc="-60" dirty="0">
                <a:latin typeface="Times New Roman"/>
                <a:cs typeface="Times New Roman"/>
              </a:rPr>
              <a:t> </a:t>
            </a:r>
            <a:r>
              <a:rPr sz="800" b="1" spc="15" dirty="0">
                <a:latin typeface="Times New Roman"/>
                <a:cs typeface="Times New Roman"/>
              </a:rPr>
              <a:t>6</a:t>
            </a:r>
            <a:endParaRPr sz="800">
              <a:latin typeface="Times New Roman"/>
              <a:cs typeface="Times New Roman"/>
            </a:endParaRPr>
          </a:p>
        </p:txBody>
      </p:sp>
      <p:sp>
        <p:nvSpPr>
          <p:cNvPr id="51" name="object 51"/>
          <p:cNvSpPr/>
          <p:nvPr/>
        </p:nvSpPr>
        <p:spPr>
          <a:xfrm>
            <a:off x="2982578" y="913992"/>
            <a:ext cx="6607175" cy="5306060"/>
          </a:xfrm>
          <a:custGeom>
            <a:avLst/>
            <a:gdLst/>
            <a:ahLst/>
            <a:cxnLst/>
            <a:rect l="l" t="t" r="r" b="b"/>
            <a:pathLst>
              <a:path w="6607175" h="5306060">
                <a:moveTo>
                  <a:pt x="660656" y="5305496"/>
                </a:moveTo>
                <a:lnTo>
                  <a:pt x="5945940" y="5305496"/>
                </a:lnTo>
                <a:lnTo>
                  <a:pt x="5995252" y="5303702"/>
                </a:lnTo>
                <a:lnTo>
                  <a:pt x="6043580" y="5298402"/>
                </a:lnTo>
                <a:lnTo>
                  <a:pt x="6090796" y="5289724"/>
                </a:lnTo>
                <a:lnTo>
                  <a:pt x="6136772" y="5277794"/>
                </a:lnTo>
                <a:lnTo>
                  <a:pt x="6181380" y="5262738"/>
                </a:lnTo>
                <a:lnTo>
                  <a:pt x="6224493" y="5244683"/>
                </a:lnTo>
                <a:lnTo>
                  <a:pt x="6265983" y="5223756"/>
                </a:lnTo>
                <a:lnTo>
                  <a:pt x="6305721" y="5200083"/>
                </a:lnTo>
                <a:lnTo>
                  <a:pt x="6343581" y="5173791"/>
                </a:lnTo>
                <a:lnTo>
                  <a:pt x="6379435" y="5145005"/>
                </a:lnTo>
                <a:lnTo>
                  <a:pt x="6413154" y="5113854"/>
                </a:lnTo>
                <a:lnTo>
                  <a:pt x="6444612" y="5080462"/>
                </a:lnTo>
                <a:lnTo>
                  <a:pt x="6473680" y="5044957"/>
                </a:lnTo>
                <a:lnTo>
                  <a:pt x="6500230" y="5007465"/>
                </a:lnTo>
                <a:lnTo>
                  <a:pt x="6524136" y="4968112"/>
                </a:lnTo>
                <a:lnTo>
                  <a:pt x="6545268" y="4927026"/>
                </a:lnTo>
                <a:lnTo>
                  <a:pt x="6563500" y="4884333"/>
                </a:lnTo>
                <a:lnTo>
                  <a:pt x="6578703" y="4840158"/>
                </a:lnTo>
                <a:lnTo>
                  <a:pt x="6590751" y="4794629"/>
                </a:lnTo>
                <a:lnTo>
                  <a:pt x="6599514" y="4747873"/>
                </a:lnTo>
                <a:lnTo>
                  <a:pt x="6604866" y="4700015"/>
                </a:lnTo>
                <a:lnTo>
                  <a:pt x="6606678" y="4651182"/>
                </a:lnTo>
                <a:lnTo>
                  <a:pt x="6606678" y="654236"/>
                </a:lnTo>
                <a:lnTo>
                  <a:pt x="6604866" y="605418"/>
                </a:lnTo>
                <a:lnTo>
                  <a:pt x="6599514" y="557573"/>
                </a:lnTo>
                <a:lnTo>
                  <a:pt x="6590751" y="510827"/>
                </a:lnTo>
                <a:lnTo>
                  <a:pt x="6578703" y="465308"/>
                </a:lnTo>
                <a:lnTo>
                  <a:pt x="6563500" y="421142"/>
                </a:lnTo>
                <a:lnTo>
                  <a:pt x="6545268" y="378455"/>
                </a:lnTo>
                <a:lnTo>
                  <a:pt x="6524136" y="337375"/>
                </a:lnTo>
                <a:lnTo>
                  <a:pt x="6500230" y="298027"/>
                </a:lnTo>
                <a:lnTo>
                  <a:pt x="6473680" y="260538"/>
                </a:lnTo>
                <a:lnTo>
                  <a:pt x="6444612" y="225036"/>
                </a:lnTo>
                <a:lnTo>
                  <a:pt x="6413154" y="191646"/>
                </a:lnTo>
                <a:lnTo>
                  <a:pt x="6379435" y="160495"/>
                </a:lnTo>
                <a:lnTo>
                  <a:pt x="6343581" y="131710"/>
                </a:lnTo>
                <a:lnTo>
                  <a:pt x="6305721" y="105418"/>
                </a:lnTo>
                <a:lnTo>
                  <a:pt x="6265983" y="81744"/>
                </a:lnTo>
                <a:lnTo>
                  <a:pt x="6224493" y="60817"/>
                </a:lnTo>
                <a:lnTo>
                  <a:pt x="6181380" y="42761"/>
                </a:lnTo>
                <a:lnTo>
                  <a:pt x="6136772" y="27705"/>
                </a:lnTo>
                <a:lnTo>
                  <a:pt x="6090796" y="15774"/>
                </a:lnTo>
                <a:lnTo>
                  <a:pt x="6043580" y="7095"/>
                </a:lnTo>
                <a:lnTo>
                  <a:pt x="5995252" y="1794"/>
                </a:lnTo>
                <a:lnTo>
                  <a:pt x="5945940" y="0"/>
                </a:lnTo>
                <a:lnTo>
                  <a:pt x="660656" y="0"/>
                </a:lnTo>
                <a:lnTo>
                  <a:pt x="611350" y="1794"/>
                </a:lnTo>
                <a:lnTo>
                  <a:pt x="563028" y="7095"/>
                </a:lnTo>
                <a:lnTo>
                  <a:pt x="515819" y="15774"/>
                </a:lnTo>
                <a:lnTo>
                  <a:pt x="469849" y="27705"/>
                </a:lnTo>
                <a:lnTo>
                  <a:pt x="425246" y="42761"/>
                </a:lnTo>
                <a:lnTo>
                  <a:pt x="382139" y="60817"/>
                </a:lnTo>
                <a:lnTo>
                  <a:pt x="340654" y="81744"/>
                </a:lnTo>
                <a:lnTo>
                  <a:pt x="300921" y="105418"/>
                </a:lnTo>
                <a:lnTo>
                  <a:pt x="263065" y="131710"/>
                </a:lnTo>
                <a:lnTo>
                  <a:pt x="227216" y="160495"/>
                </a:lnTo>
                <a:lnTo>
                  <a:pt x="193500" y="191646"/>
                </a:lnTo>
                <a:lnTo>
                  <a:pt x="162047" y="225036"/>
                </a:lnTo>
                <a:lnTo>
                  <a:pt x="132982" y="260538"/>
                </a:lnTo>
                <a:lnTo>
                  <a:pt x="106435" y="298027"/>
                </a:lnTo>
                <a:lnTo>
                  <a:pt x="82532" y="337375"/>
                </a:lnTo>
                <a:lnTo>
                  <a:pt x="61402" y="378455"/>
                </a:lnTo>
                <a:lnTo>
                  <a:pt x="43173" y="421142"/>
                </a:lnTo>
                <a:lnTo>
                  <a:pt x="27971" y="465308"/>
                </a:lnTo>
                <a:lnTo>
                  <a:pt x="15925" y="510827"/>
                </a:lnTo>
                <a:lnTo>
                  <a:pt x="7163" y="557573"/>
                </a:lnTo>
                <a:lnTo>
                  <a:pt x="1812" y="605418"/>
                </a:lnTo>
                <a:lnTo>
                  <a:pt x="0" y="654236"/>
                </a:lnTo>
                <a:lnTo>
                  <a:pt x="0" y="4651182"/>
                </a:lnTo>
                <a:lnTo>
                  <a:pt x="1812" y="4700015"/>
                </a:lnTo>
                <a:lnTo>
                  <a:pt x="7163" y="4747873"/>
                </a:lnTo>
                <a:lnTo>
                  <a:pt x="15925" y="4794629"/>
                </a:lnTo>
                <a:lnTo>
                  <a:pt x="27971" y="4840158"/>
                </a:lnTo>
                <a:lnTo>
                  <a:pt x="43173" y="4884333"/>
                </a:lnTo>
                <a:lnTo>
                  <a:pt x="61402" y="4927026"/>
                </a:lnTo>
                <a:lnTo>
                  <a:pt x="82532" y="4968112"/>
                </a:lnTo>
                <a:lnTo>
                  <a:pt x="106435" y="5007465"/>
                </a:lnTo>
                <a:lnTo>
                  <a:pt x="132982" y="5044957"/>
                </a:lnTo>
                <a:lnTo>
                  <a:pt x="162047" y="5080462"/>
                </a:lnTo>
                <a:lnTo>
                  <a:pt x="193500" y="5113854"/>
                </a:lnTo>
                <a:lnTo>
                  <a:pt x="227216" y="5145005"/>
                </a:lnTo>
                <a:lnTo>
                  <a:pt x="263065" y="5173791"/>
                </a:lnTo>
                <a:lnTo>
                  <a:pt x="300921" y="5200083"/>
                </a:lnTo>
                <a:lnTo>
                  <a:pt x="340654" y="5223756"/>
                </a:lnTo>
                <a:lnTo>
                  <a:pt x="382139" y="5244683"/>
                </a:lnTo>
                <a:lnTo>
                  <a:pt x="425246" y="5262738"/>
                </a:lnTo>
                <a:lnTo>
                  <a:pt x="469849" y="5277794"/>
                </a:lnTo>
                <a:lnTo>
                  <a:pt x="515819" y="5289724"/>
                </a:lnTo>
                <a:lnTo>
                  <a:pt x="563028" y="5298402"/>
                </a:lnTo>
                <a:lnTo>
                  <a:pt x="611350" y="5303702"/>
                </a:lnTo>
                <a:lnTo>
                  <a:pt x="660656" y="5305496"/>
                </a:lnTo>
                <a:close/>
              </a:path>
            </a:pathLst>
          </a:custGeom>
          <a:ln w="4050">
            <a:solidFill>
              <a:srgbClr val="000000"/>
            </a:solidFill>
            <a:prstDash val="dash"/>
          </a:ln>
        </p:spPr>
        <p:txBody>
          <a:bodyPr wrap="square" lIns="0" tIns="0" rIns="0" bIns="0" rtlCol="0"/>
          <a:lstStyle/>
          <a:p>
            <a:endParaRPr/>
          </a:p>
        </p:txBody>
      </p:sp>
      <p:sp>
        <p:nvSpPr>
          <p:cNvPr id="52" name="object 52"/>
          <p:cNvSpPr txBox="1"/>
          <p:nvPr/>
        </p:nvSpPr>
        <p:spPr>
          <a:xfrm>
            <a:off x="9315456" y="1288090"/>
            <a:ext cx="563245" cy="596900"/>
          </a:xfrm>
          <a:prstGeom prst="rect">
            <a:avLst/>
          </a:prstGeom>
        </p:spPr>
        <p:txBody>
          <a:bodyPr vert="horz" wrap="square" lIns="0" tIns="0" rIns="0" bIns="0" rtlCol="0">
            <a:spAutoFit/>
          </a:bodyPr>
          <a:lstStyle/>
          <a:p>
            <a:pPr marL="12700">
              <a:tabLst>
                <a:tab pos="386080" algn="l"/>
              </a:tabLst>
            </a:pPr>
            <a:r>
              <a:rPr sz="1250" spc="35" dirty="0">
                <a:latin typeface="宋体"/>
                <a:cs typeface="宋体"/>
              </a:rPr>
              <a:t>自	它</a:t>
            </a:r>
            <a:endParaRPr sz="1250">
              <a:latin typeface="宋体"/>
              <a:cs typeface="宋体"/>
            </a:endParaRPr>
          </a:p>
          <a:p>
            <a:pPr marL="12700">
              <a:spcBef>
                <a:spcPts val="25"/>
              </a:spcBef>
              <a:tabLst>
                <a:tab pos="386080" algn="l"/>
              </a:tabLst>
            </a:pPr>
            <a:r>
              <a:rPr sz="1250" spc="35" dirty="0">
                <a:latin typeface="宋体"/>
                <a:cs typeface="宋体"/>
              </a:rPr>
              <a:t>系	系</a:t>
            </a:r>
            <a:endParaRPr sz="1250">
              <a:latin typeface="宋体"/>
              <a:cs typeface="宋体"/>
            </a:endParaRPr>
          </a:p>
          <a:p>
            <a:pPr marL="12700">
              <a:spcBef>
                <a:spcPts val="140"/>
              </a:spcBef>
              <a:tabLst>
                <a:tab pos="386080" algn="l"/>
              </a:tabLst>
            </a:pPr>
            <a:r>
              <a:rPr sz="1250" spc="30" dirty="0">
                <a:latin typeface="宋体"/>
                <a:cs typeface="宋体"/>
              </a:rPr>
              <a:t>统	统</a:t>
            </a:r>
            <a:endParaRPr sz="1250">
              <a:latin typeface="宋体"/>
              <a:cs typeface="宋体"/>
            </a:endParaRPr>
          </a:p>
        </p:txBody>
      </p:sp>
      <p:sp>
        <p:nvSpPr>
          <p:cNvPr id="53" name="object 53"/>
          <p:cNvSpPr/>
          <p:nvPr/>
        </p:nvSpPr>
        <p:spPr>
          <a:xfrm>
            <a:off x="9476796" y="1943531"/>
            <a:ext cx="353060" cy="0"/>
          </a:xfrm>
          <a:custGeom>
            <a:avLst/>
            <a:gdLst/>
            <a:ahLst/>
            <a:cxnLst/>
            <a:rect l="l" t="t" r="r" b="b"/>
            <a:pathLst>
              <a:path w="353059">
                <a:moveTo>
                  <a:pt x="0" y="0"/>
                </a:moveTo>
                <a:lnTo>
                  <a:pt x="352534" y="0"/>
                </a:lnTo>
              </a:path>
            </a:pathLst>
          </a:custGeom>
          <a:ln w="16142">
            <a:solidFill>
              <a:srgbClr val="000000"/>
            </a:solidFill>
            <a:prstDash val="dash"/>
          </a:ln>
        </p:spPr>
        <p:txBody>
          <a:bodyPr wrap="square" lIns="0" tIns="0" rIns="0" bIns="0" rtlCol="0"/>
          <a:lstStyle/>
          <a:p>
            <a:endParaRPr/>
          </a:p>
        </p:txBody>
      </p:sp>
      <p:sp>
        <p:nvSpPr>
          <p:cNvPr id="54" name="object 54"/>
          <p:cNvSpPr/>
          <p:nvPr/>
        </p:nvSpPr>
        <p:spPr>
          <a:xfrm>
            <a:off x="9289854" y="1251199"/>
            <a:ext cx="340995" cy="6350"/>
          </a:xfrm>
          <a:custGeom>
            <a:avLst/>
            <a:gdLst/>
            <a:ahLst/>
            <a:cxnLst/>
            <a:rect l="l" t="t" r="r" b="b"/>
            <a:pathLst>
              <a:path w="340995" h="6350">
                <a:moveTo>
                  <a:pt x="340473" y="0"/>
                </a:moveTo>
                <a:lnTo>
                  <a:pt x="0" y="5972"/>
                </a:lnTo>
              </a:path>
            </a:pathLst>
          </a:custGeom>
          <a:ln w="16142">
            <a:solidFill>
              <a:srgbClr val="000000"/>
            </a:solidFill>
            <a:prstDash val="dash"/>
          </a:ln>
        </p:spPr>
        <p:txBody>
          <a:bodyPr wrap="square" lIns="0" tIns="0" rIns="0" bIns="0" rtlCol="0"/>
          <a:lstStyle/>
          <a:p>
            <a:endParaRPr/>
          </a:p>
        </p:txBody>
      </p:sp>
      <p:sp>
        <p:nvSpPr>
          <p:cNvPr id="55" name="object 55"/>
          <p:cNvSpPr txBox="1"/>
          <p:nvPr/>
        </p:nvSpPr>
        <p:spPr>
          <a:xfrm>
            <a:off x="5871925" y="648381"/>
            <a:ext cx="679450" cy="190500"/>
          </a:xfrm>
          <a:prstGeom prst="rect">
            <a:avLst/>
          </a:prstGeom>
        </p:spPr>
        <p:txBody>
          <a:bodyPr vert="horz" wrap="square" lIns="0" tIns="0" rIns="0" bIns="0" rtlCol="0">
            <a:spAutoFit/>
          </a:bodyPr>
          <a:lstStyle/>
          <a:p>
            <a:pPr marL="12700"/>
            <a:r>
              <a:rPr sz="1250" spc="35" dirty="0">
                <a:latin typeface="宋体"/>
                <a:cs typeface="宋体"/>
              </a:rPr>
              <a:t>动态过程</a:t>
            </a:r>
            <a:endParaRPr sz="1250">
              <a:latin typeface="宋体"/>
              <a:cs typeface="宋体"/>
            </a:endParaRPr>
          </a:p>
        </p:txBody>
      </p:sp>
      <p:sp>
        <p:nvSpPr>
          <p:cNvPr id="56" name="object 56"/>
          <p:cNvSpPr/>
          <p:nvPr/>
        </p:nvSpPr>
        <p:spPr>
          <a:xfrm>
            <a:off x="3906584" y="1943531"/>
            <a:ext cx="139065" cy="114300"/>
          </a:xfrm>
          <a:custGeom>
            <a:avLst/>
            <a:gdLst/>
            <a:ahLst/>
            <a:cxnLst/>
            <a:rect l="l" t="t" r="r" b="b"/>
            <a:pathLst>
              <a:path w="139064" h="114300">
                <a:moveTo>
                  <a:pt x="138601" y="114285"/>
                </a:moveTo>
                <a:lnTo>
                  <a:pt x="69333" y="0"/>
                </a:lnTo>
                <a:lnTo>
                  <a:pt x="0" y="114285"/>
                </a:lnTo>
                <a:lnTo>
                  <a:pt x="138601" y="114285"/>
                </a:lnTo>
                <a:close/>
              </a:path>
            </a:pathLst>
          </a:custGeom>
          <a:ln w="4051">
            <a:solidFill>
              <a:srgbClr val="000000"/>
            </a:solidFill>
          </a:ln>
        </p:spPr>
        <p:txBody>
          <a:bodyPr wrap="square" lIns="0" tIns="0" rIns="0" bIns="0" rtlCol="0"/>
          <a:lstStyle/>
          <a:p>
            <a:endParaRPr/>
          </a:p>
        </p:txBody>
      </p:sp>
      <p:sp>
        <p:nvSpPr>
          <p:cNvPr id="57" name="object 57"/>
          <p:cNvSpPr txBox="1"/>
          <p:nvPr/>
        </p:nvSpPr>
        <p:spPr>
          <a:xfrm>
            <a:off x="3883926" y="1949915"/>
            <a:ext cx="352425" cy="474345"/>
          </a:xfrm>
          <a:prstGeom prst="rect">
            <a:avLst/>
          </a:prstGeom>
        </p:spPr>
        <p:txBody>
          <a:bodyPr vert="horz" wrap="square" lIns="0" tIns="0" rIns="0" bIns="0" rtlCol="0">
            <a:spAutoFit/>
          </a:bodyPr>
          <a:lstStyle/>
          <a:p>
            <a:pPr marL="61594" algn="ctr"/>
            <a:r>
              <a:rPr sz="1250" spc="15" dirty="0">
                <a:latin typeface="Times New Roman"/>
                <a:cs typeface="Times New Roman"/>
              </a:rPr>
              <a:t>1</a:t>
            </a:r>
            <a:endParaRPr sz="1250">
              <a:latin typeface="Times New Roman"/>
              <a:cs typeface="Times New Roman"/>
            </a:endParaRPr>
          </a:p>
          <a:p>
            <a:pPr algn="ctr">
              <a:spcBef>
                <a:spcPts val="700"/>
              </a:spcBef>
            </a:pPr>
            <a:r>
              <a:rPr sz="1250" b="1" spc="30" dirty="0">
                <a:latin typeface="宋体"/>
                <a:cs typeface="宋体"/>
              </a:rPr>
              <a:t>失真</a:t>
            </a:r>
            <a:endParaRPr sz="1250">
              <a:latin typeface="宋体"/>
              <a:cs typeface="宋体"/>
            </a:endParaRPr>
          </a:p>
        </p:txBody>
      </p:sp>
      <p:sp>
        <p:nvSpPr>
          <p:cNvPr id="58" name="object 58"/>
          <p:cNvSpPr/>
          <p:nvPr/>
        </p:nvSpPr>
        <p:spPr>
          <a:xfrm>
            <a:off x="5130824" y="2000675"/>
            <a:ext cx="139065" cy="114935"/>
          </a:xfrm>
          <a:custGeom>
            <a:avLst/>
            <a:gdLst/>
            <a:ahLst/>
            <a:cxnLst/>
            <a:rect l="l" t="t" r="r" b="b"/>
            <a:pathLst>
              <a:path w="139064" h="114935">
                <a:moveTo>
                  <a:pt x="138699" y="114447"/>
                </a:moveTo>
                <a:lnTo>
                  <a:pt x="69431" y="0"/>
                </a:lnTo>
                <a:lnTo>
                  <a:pt x="0" y="114447"/>
                </a:lnTo>
                <a:lnTo>
                  <a:pt x="138699" y="114447"/>
                </a:lnTo>
                <a:close/>
              </a:path>
            </a:pathLst>
          </a:custGeom>
          <a:ln w="4051">
            <a:solidFill>
              <a:srgbClr val="000000"/>
            </a:solidFill>
          </a:ln>
        </p:spPr>
        <p:txBody>
          <a:bodyPr wrap="square" lIns="0" tIns="0" rIns="0" bIns="0" rtlCol="0"/>
          <a:lstStyle/>
          <a:p>
            <a:endParaRPr/>
          </a:p>
        </p:txBody>
      </p:sp>
      <p:sp>
        <p:nvSpPr>
          <p:cNvPr id="59" name="object 59"/>
          <p:cNvSpPr txBox="1"/>
          <p:nvPr/>
        </p:nvSpPr>
        <p:spPr>
          <a:xfrm>
            <a:off x="5155935" y="1995435"/>
            <a:ext cx="351790" cy="428625"/>
          </a:xfrm>
          <a:prstGeom prst="rect">
            <a:avLst/>
          </a:prstGeom>
        </p:spPr>
        <p:txBody>
          <a:bodyPr vert="horz" wrap="square" lIns="0" tIns="0" rIns="0" bIns="0" rtlCol="0">
            <a:spAutoFit/>
          </a:bodyPr>
          <a:lstStyle/>
          <a:p>
            <a:pPr marR="14604" algn="ctr"/>
            <a:r>
              <a:rPr sz="1250" spc="15" dirty="0">
                <a:latin typeface="Times New Roman"/>
                <a:cs typeface="Times New Roman"/>
              </a:rPr>
              <a:t>2</a:t>
            </a:r>
            <a:endParaRPr sz="1250">
              <a:latin typeface="Times New Roman"/>
              <a:cs typeface="Times New Roman"/>
            </a:endParaRPr>
          </a:p>
          <a:p>
            <a:pPr algn="ctr">
              <a:spcBef>
                <a:spcPts val="340"/>
              </a:spcBef>
            </a:pPr>
            <a:r>
              <a:rPr sz="1250" b="1" spc="25" dirty="0">
                <a:latin typeface="宋体"/>
                <a:cs typeface="宋体"/>
              </a:rPr>
              <a:t>失误</a:t>
            </a:r>
            <a:endParaRPr sz="1250">
              <a:latin typeface="宋体"/>
              <a:cs typeface="宋体"/>
            </a:endParaRPr>
          </a:p>
        </p:txBody>
      </p:sp>
      <p:sp>
        <p:nvSpPr>
          <p:cNvPr id="60" name="object 60"/>
          <p:cNvSpPr/>
          <p:nvPr/>
        </p:nvSpPr>
        <p:spPr>
          <a:xfrm>
            <a:off x="6444151" y="1983564"/>
            <a:ext cx="139065" cy="114935"/>
          </a:xfrm>
          <a:custGeom>
            <a:avLst/>
            <a:gdLst/>
            <a:ahLst/>
            <a:cxnLst/>
            <a:rect l="l" t="t" r="r" b="b"/>
            <a:pathLst>
              <a:path w="139064" h="114935">
                <a:moveTo>
                  <a:pt x="138699" y="114447"/>
                </a:moveTo>
                <a:lnTo>
                  <a:pt x="69431" y="0"/>
                </a:lnTo>
                <a:lnTo>
                  <a:pt x="0" y="114447"/>
                </a:lnTo>
                <a:lnTo>
                  <a:pt x="138699" y="114447"/>
                </a:lnTo>
                <a:close/>
              </a:path>
            </a:pathLst>
          </a:custGeom>
          <a:ln w="4051">
            <a:solidFill>
              <a:srgbClr val="000000"/>
            </a:solidFill>
          </a:ln>
        </p:spPr>
        <p:txBody>
          <a:bodyPr wrap="square" lIns="0" tIns="0" rIns="0" bIns="0" rtlCol="0"/>
          <a:lstStyle/>
          <a:p>
            <a:endParaRPr/>
          </a:p>
        </p:txBody>
      </p:sp>
      <p:sp>
        <p:nvSpPr>
          <p:cNvPr id="61" name="object 61"/>
          <p:cNvSpPr txBox="1"/>
          <p:nvPr/>
        </p:nvSpPr>
        <p:spPr>
          <a:xfrm>
            <a:off x="6581395" y="1978485"/>
            <a:ext cx="107314" cy="192360"/>
          </a:xfrm>
          <a:prstGeom prst="rect">
            <a:avLst/>
          </a:prstGeom>
        </p:spPr>
        <p:txBody>
          <a:bodyPr vert="horz" wrap="square" lIns="0" tIns="0" rIns="0" bIns="0" rtlCol="0">
            <a:spAutoFit/>
          </a:bodyPr>
          <a:lstStyle/>
          <a:p>
            <a:pPr marL="12700"/>
            <a:r>
              <a:rPr sz="1250" spc="15" dirty="0">
                <a:latin typeface="Times New Roman"/>
                <a:cs typeface="Times New Roman"/>
              </a:rPr>
              <a:t>3</a:t>
            </a:r>
            <a:endParaRPr sz="1250">
              <a:latin typeface="Times New Roman"/>
              <a:cs typeface="Times New Roman"/>
            </a:endParaRPr>
          </a:p>
        </p:txBody>
      </p:sp>
      <p:sp>
        <p:nvSpPr>
          <p:cNvPr id="62" name="object 62"/>
          <p:cNvSpPr/>
          <p:nvPr/>
        </p:nvSpPr>
        <p:spPr>
          <a:xfrm>
            <a:off x="7435909" y="1983564"/>
            <a:ext cx="139065" cy="114935"/>
          </a:xfrm>
          <a:custGeom>
            <a:avLst/>
            <a:gdLst/>
            <a:ahLst/>
            <a:cxnLst/>
            <a:rect l="l" t="t" r="r" b="b"/>
            <a:pathLst>
              <a:path w="139064" h="114935">
                <a:moveTo>
                  <a:pt x="138536" y="114447"/>
                </a:moveTo>
                <a:lnTo>
                  <a:pt x="69268" y="0"/>
                </a:lnTo>
                <a:lnTo>
                  <a:pt x="0" y="114447"/>
                </a:lnTo>
                <a:lnTo>
                  <a:pt x="138536" y="114447"/>
                </a:lnTo>
                <a:close/>
              </a:path>
            </a:pathLst>
          </a:custGeom>
          <a:ln w="4051">
            <a:solidFill>
              <a:srgbClr val="000000"/>
            </a:solidFill>
          </a:ln>
        </p:spPr>
        <p:txBody>
          <a:bodyPr wrap="square" lIns="0" tIns="0" rIns="0" bIns="0" rtlCol="0"/>
          <a:lstStyle/>
          <a:p>
            <a:endParaRPr/>
          </a:p>
        </p:txBody>
      </p:sp>
      <p:sp>
        <p:nvSpPr>
          <p:cNvPr id="63" name="object 63"/>
          <p:cNvSpPr txBox="1"/>
          <p:nvPr/>
        </p:nvSpPr>
        <p:spPr>
          <a:xfrm>
            <a:off x="7573969" y="1978485"/>
            <a:ext cx="107314" cy="192360"/>
          </a:xfrm>
          <a:prstGeom prst="rect">
            <a:avLst/>
          </a:prstGeom>
        </p:spPr>
        <p:txBody>
          <a:bodyPr vert="horz" wrap="square" lIns="0" tIns="0" rIns="0" bIns="0" rtlCol="0">
            <a:spAutoFit/>
          </a:bodyPr>
          <a:lstStyle/>
          <a:p>
            <a:pPr marL="12700"/>
            <a:r>
              <a:rPr sz="1250" spc="15" dirty="0">
                <a:latin typeface="Times New Roman"/>
                <a:cs typeface="Times New Roman"/>
              </a:rPr>
              <a:t>4</a:t>
            </a:r>
            <a:endParaRPr sz="1250">
              <a:latin typeface="Times New Roman"/>
              <a:cs typeface="Times New Roman"/>
            </a:endParaRPr>
          </a:p>
        </p:txBody>
      </p:sp>
      <p:sp>
        <p:nvSpPr>
          <p:cNvPr id="64" name="object 64"/>
          <p:cNvSpPr/>
          <p:nvPr/>
        </p:nvSpPr>
        <p:spPr>
          <a:xfrm>
            <a:off x="8359867" y="1983564"/>
            <a:ext cx="139065" cy="114935"/>
          </a:xfrm>
          <a:custGeom>
            <a:avLst/>
            <a:gdLst/>
            <a:ahLst/>
            <a:cxnLst/>
            <a:rect l="l" t="t" r="r" b="b"/>
            <a:pathLst>
              <a:path w="139065" h="114935">
                <a:moveTo>
                  <a:pt x="138699" y="114447"/>
                </a:moveTo>
                <a:lnTo>
                  <a:pt x="69268" y="0"/>
                </a:lnTo>
                <a:lnTo>
                  <a:pt x="0" y="114447"/>
                </a:lnTo>
                <a:lnTo>
                  <a:pt x="138699" y="114447"/>
                </a:lnTo>
                <a:close/>
              </a:path>
            </a:pathLst>
          </a:custGeom>
          <a:ln w="4051">
            <a:solidFill>
              <a:srgbClr val="000000"/>
            </a:solidFill>
          </a:ln>
        </p:spPr>
        <p:txBody>
          <a:bodyPr wrap="square" lIns="0" tIns="0" rIns="0" bIns="0" rtlCol="0"/>
          <a:lstStyle/>
          <a:p>
            <a:endParaRPr/>
          </a:p>
        </p:txBody>
      </p:sp>
      <p:sp>
        <p:nvSpPr>
          <p:cNvPr id="65" name="object 65"/>
          <p:cNvSpPr txBox="1"/>
          <p:nvPr/>
        </p:nvSpPr>
        <p:spPr>
          <a:xfrm>
            <a:off x="8499230" y="1978485"/>
            <a:ext cx="107314" cy="192360"/>
          </a:xfrm>
          <a:prstGeom prst="rect">
            <a:avLst/>
          </a:prstGeom>
        </p:spPr>
        <p:txBody>
          <a:bodyPr vert="horz" wrap="square" lIns="0" tIns="0" rIns="0" bIns="0" rtlCol="0">
            <a:spAutoFit/>
          </a:bodyPr>
          <a:lstStyle/>
          <a:p>
            <a:pPr marL="12700"/>
            <a:r>
              <a:rPr sz="1250" spc="15" dirty="0">
                <a:latin typeface="Times New Roman"/>
                <a:cs typeface="Times New Roman"/>
              </a:rPr>
              <a:t>5</a:t>
            </a:r>
            <a:endParaRPr sz="1250">
              <a:latin typeface="Times New Roman"/>
              <a:cs typeface="Times New Roman"/>
            </a:endParaRPr>
          </a:p>
        </p:txBody>
      </p:sp>
      <p:sp>
        <p:nvSpPr>
          <p:cNvPr id="66" name="object 66"/>
          <p:cNvSpPr txBox="1"/>
          <p:nvPr/>
        </p:nvSpPr>
        <p:spPr>
          <a:xfrm>
            <a:off x="3789394" y="2446065"/>
            <a:ext cx="515620" cy="1020444"/>
          </a:xfrm>
          <a:prstGeom prst="rect">
            <a:avLst/>
          </a:prstGeom>
        </p:spPr>
        <p:txBody>
          <a:bodyPr vert="horz" wrap="square" lIns="0" tIns="0" rIns="0" bIns="0" rtlCol="0">
            <a:spAutoFit/>
          </a:bodyPr>
          <a:lstStyle/>
          <a:p>
            <a:pPr marL="12065" marR="5080" indent="13335" algn="ctr">
              <a:lnSpc>
                <a:spcPct val="166800"/>
              </a:lnSpc>
            </a:pPr>
            <a:r>
              <a:rPr sz="1250" b="1" spc="20" dirty="0">
                <a:latin typeface="Times New Roman"/>
                <a:cs typeface="Times New Roman"/>
              </a:rPr>
              <a:t>1</a:t>
            </a:r>
            <a:r>
              <a:rPr sz="1250" b="1" spc="20" dirty="0">
                <a:latin typeface="宋体"/>
                <a:cs typeface="宋体"/>
              </a:rPr>
              <a:t>级  </a:t>
            </a:r>
            <a:r>
              <a:rPr sz="1500" b="1" spc="5" dirty="0">
                <a:latin typeface="Calibri"/>
                <a:cs typeface="Calibri"/>
              </a:rPr>
              <a:t>η</a:t>
            </a:r>
            <a:r>
              <a:rPr sz="1875" spc="7" baseline="-11111" dirty="0">
                <a:latin typeface="Times New Roman"/>
                <a:cs typeface="Times New Roman"/>
              </a:rPr>
              <a:t>1  </a:t>
            </a:r>
            <a:r>
              <a:rPr sz="1250" spc="35" dirty="0">
                <a:latin typeface="宋体"/>
                <a:cs typeface="宋体"/>
              </a:rPr>
              <a:t>真实性</a:t>
            </a:r>
            <a:endParaRPr sz="1250">
              <a:latin typeface="宋体"/>
              <a:cs typeface="宋体"/>
            </a:endParaRPr>
          </a:p>
        </p:txBody>
      </p:sp>
      <p:sp>
        <p:nvSpPr>
          <p:cNvPr id="67" name="object 67"/>
          <p:cNvSpPr txBox="1"/>
          <p:nvPr/>
        </p:nvSpPr>
        <p:spPr>
          <a:xfrm>
            <a:off x="5087156" y="2892336"/>
            <a:ext cx="515620" cy="574040"/>
          </a:xfrm>
          <a:prstGeom prst="rect">
            <a:avLst/>
          </a:prstGeom>
        </p:spPr>
        <p:txBody>
          <a:bodyPr vert="horz" wrap="square" lIns="0" tIns="0" rIns="0" bIns="0" rtlCol="0">
            <a:spAutoFit/>
          </a:bodyPr>
          <a:lstStyle/>
          <a:p>
            <a:pPr algn="ctr">
              <a:lnSpc>
                <a:spcPct val="100000"/>
              </a:lnSpc>
            </a:pPr>
            <a:r>
              <a:rPr sz="1500" spc="10" dirty="0">
                <a:latin typeface="Calibri"/>
                <a:cs typeface="Calibri"/>
              </a:rPr>
              <a:t>η</a:t>
            </a:r>
            <a:r>
              <a:rPr sz="1875" b="1" spc="15" baseline="-6666" dirty="0">
                <a:latin typeface="Times New Roman"/>
                <a:cs typeface="Times New Roman"/>
              </a:rPr>
              <a:t>2</a:t>
            </a:r>
            <a:endParaRPr sz="1875" baseline="-6666">
              <a:latin typeface="Times New Roman"/>
              <a:cs typeface="Times New Roman"/>
            </a:endParaRPr>
          </a:p>
          <a:p>
            <a:pPr algn="ctr">
              <a:spcBef>
                <a:spcPts val="1190"/>
              </a:spcBef>
            </a:pPr>
            <a:r>
              <a:rPr sz="1250" spc="35" dirty="0">
                <a:latin typeface="宋体"/>
                <a:cs typeface="宋体"/>
              </a:rPr>
              <a:t>对称性</a:t>
            </a:r>
            <a:endParaRPr sz="1250">
              <a:latin typeface="宋体"/>
              <a:cs typeface="宋体"/>
            </a:endParaRPr>
          </a:p>
        </p:txBody>
      </p:sp>
      <p:sp>
        <p:nvSpPr>
          <p:cNvPr id="68" name="object 68"/>
          <p:cNvSpPr txBox="1"/>
          <p:nvPr/>
        </p:nvSpPr>
        <p:spPr>
          <a:xfrm>
            <a:off x="6333170" y="2892336"/>
            <a:ext cx="515620" cy="574040"/>
          </a:xfrm>
          <a:prstGeom prst="rect">
            <a:avLst/>
          </a:prstGeom>
        </p:spPr>
        <p:txBody>
          <a:bodyPr vert="horz" wrap="square" lIns="0" tIns="0" rIns="0" bIns="0" rtlCol="0">
            <a:spAutoFit/>
          </a:bodyPr>
          <a:lstStyle/>
          <a:p>
            <a:pPr algn="ctr">
              <a:lnSpc>
                <a:spcPct val="100000"/>
              </a:lnSpc>
            </a:pPr>
            <a:r>
              <a:rPr sz="1500" b="1" spc="10" dirty="0">
                <a:latin typeface="Calibri"/>
                <a:cs typeface="Calibri"/>
              </a:rPr>
              <a:t>η</a:t>
            </a:r>
            <a:r>
              <a:rPr sz="1875" spc="15" baseline="-6666" dirty="0">
                <a:latin typeface="Times New Roman"/>
                <a:cs typeface="Times New Roman"/>
              </a:rPr>
              <a:t>3</a:t>
            </a:r>
            <a:endParaRPr sz="1875" baseline="-6666">
              <a:latin typeface="Times New Roman"/>
              <a:cs typeface="Times New Roman"/>
            </a:endParaRPr>
          </a:p>
          <a:p>
            <a:pPr algn="ctr">
              <a:spcBef>
                <a:spcPts val="1190"/>
              </a:spcBef>
            </a:pPr>
            <a:r>
              <a:rPr sz="1250" spc="35" dirty="0">
                <a:latin typeface="宋体"/>
                <a:cs typeface="宋体"/>
              </a:rPr>
              <a:t>准确性</a:t>
            </a:r>
            <a:endParaRPr sz="1250">
              <a:latin typeface="宋体"/>
              <a:cs typeface="宋体"/>
            </a:endParaRPr>
          </a:p>
        </p:txBody>
      </p:sp>
      <p:sp>
        <p:nvSpPr>
          <p:cNvPr id="69" name="object 69"/>
          <p:cNvSpPr txBox="1"/>
          <p:nvPr/>
        </p:nvSpPr>
        <p:spPr>
          <a:xfrm>
            <a:off x="7329818" y="2892336"/>
            <a:ext cx="514350" cy="574040"/>
          </a:xfrm>
          <a:prstGeom prst="rect">
            <a:avLst/>
          </a:prstGeom>
        </p:spPr>
        <p:txBody>
          <a:bodyPr vert="horz" wrap="square" lIns="0" tIns="0" rIns="0" bIns="0" rtlCol="0">
            <a:spAutoFit/>
          </a:bodyPr>
          <a:lstStyle/>
          <a:p>
            <a:pPr marR="5080" algn="ctr"/>
            <a:r>
              <a:rPr sz="1500" b="1" spc="10" dirty="0">
                <a:latin typeface="Calibri"/>
                <a:cs typeface="Calibri"/>
              </a:rPr>
              <a:t>η</a:t>
            </a:r>
            <a:r>
              <a:rPr sz="1875" spc="15" baseline="-6666" dirty="0">
                <a:latin typeface="Times New Roman"/>
                <a:cs typeface="Times New Roman"/>
              </a:rPr>
              <a:t>4</a:t>
            </a:r>
            <a:endParaRPr sz="1875" baseline="-6666">
              <a:latin typeface="Times New Roman"/>
              <a:cs typeface="Times New Roman"/>
            </a:endParaRPr>
          </a:p>
          <a:p>
            <a:pPr algn="ctr">
              <a:spcBef>
                <a:spcPts val="1190"/>
              </a:spcBef>
            </a:pPr>
            <a:r>
              <a:rPr sz="1250" spc="30" dirty="0">
                <a:latin typeface="宋体"/>
                <a:cs typeface="宋体"/>
              </a:rPr>
              <a:t>有效性</a:t>
            </a:r>
            <a:endParaRPr sz="1250">
              <a:latin typeface="宋体"/>
              <a:cs typeface="宋体"/>
            </a:endParaRPr>
          </a:p>
        </p:txBody>
      </p:sp>
      <p:sp>
        <p:nvSpPr>
          <p:cNvPr id="70" name="object 70"/>
          <p:cNvSpPr txBox="1"/>
          <p:nvPr/>
        </p:nvSpPr>
        <p:spPr>
          <a:xfrm>
            <a:off x="8325978" y="2892336"/>
            <a:ext cx="515620" cy="574040"/>
          </a:xfrm>
          <a:prstGeom prst="rect">
            <a:avLst/>
          </a:prstGeom>
        </p:spPr>
        <p:txBody>
          <a:bodyPr vert="horz" wrap="square" lIns="0" tIns="0" rIns="0" bIns="0" rtlCol="0">
            <a:spAutoFit/>
          </a:bodyPr>
          <a:lstStyle/>
          <a:p>
            <a:pPr marL="83185"/>
            <a:r>
              <a:rPr sz="1500" b="1" spc="5" dirty="0">
                <a:latin typeface="Calibri"/>
                <a:cs typeface="Calibri"/>
              </a:rPr>
              <a:t>η</a:t>
            </a:r>
            <a:r>
              <a:rPr sz="1875" spc="7" baseline="-6666" dirty="0">
                <a:latin typeface="Times New Roman"/>
                <a:cs typeface="Times New Roman"/>
              </a:rPr>
              <a:t>5</a:t>
            </a:r>
            <a:endParaRPr sz="1875" baseline="-6666">
              <a:latin typeface="Times New Roman"/>
              <a:cs typeface="Times New Roman"/>
            </a:endParaRPr>
          </a:p>
          <a:p>
            <a:pPr marL="12700">
              <a:spcBef>
                <a:spcPts val="1190"/>
              </a:spcBef>
            </a:pPr>
            <a:r>
              <a:rPr sz="1250" spc="35" dirty="0">
                <a:latin typeface="宋体"/>
                <a:cs typeface="宋体"/>
              </a:rPr>
              <a:t>目的性</a:t>
            </a:r>
            <a:endParaRPr sz="1250">
              <a:latin typeface="宋体"/>
              <a:cs typeface="宋体"/>
            </a:endParaRPr>
          </a:p>
        </p:txBody>
      </p:sp>
      <p:sp>
        <p:nvSpPr>
          <p:cNvPr id="71" name="object 71"/>
          <p:cNvSpPr txBox="1"/>
          <p:nvPr/>
        </p:nvSpPr>
        <p:spPr>
          <a:xfrm>
            <a:off x="4317220" y="3732640"/>
            <a:ext cx="384175" cy="194310"/>
          </a:xfrm>
          <a:prstGeom prst="rect">
            <a:avLst/>
          </a:prstGeom>
        </p:spPr>
        <p:txBody>
          <a:bodyPr vert="horz" wrap="square" lIns="0" tIns="0" rIns="0" bIns="0" rtlCol="0">
            <a:spAutoFit/>
          </a:bodyPr>
          <a:lstStyle/>
          <a:p>
            <a:pPr marL="12700"/>
            <a:r>
              <a:rPr sz="1250" spc="30" dirty="0">
                <a:latin typeface="宋体"/>
                <a:cs typeface="宋体"/>
              </a:rPr>
              <a:t>光</a:t>
            </a:r>
            <a:r>
              <a:rPr sz="1250" spc="-465" dirty="0">
                <a:latin typeface="宋体"/>
                <a:cs typeface="宋体"/>
              </a:rPr>
              <a:t> </a:t>
            </a:r>
            <a:r>
              <a:rPr sz="1250" spc="30" dirty="0">
                <a:latin typeface="宋体"/>
                <a:cs typeface="宋体"/>
              </a:rPr>
              <a:t>宿</a:t>
            </a:r>
            <a:endParaRPr sz="1250">
              <a:latin typeface="宋体"/>
              <a:cs typeface="宋体"/>
            </a:endParaRPr>
          </a:p>
        </p:txBody>
      </p:sp>
      <p:sp>
        <p:nvSpPr>
          <p:cNvPr id="72" name="object 72"/>
          <p:cNvSpPr txBox="1"/>
          <p:nvPr/>
        </p:nvSpPr>
        <p:spPr>
          <a:xfrm>
            <a:off x="8019080" y="3680596"/>
            <a:ext cx="188595" cy="974725"/>
          </a:xfrm>
          <a:prstGeom prst="rect">
            <a:avLst/>
          </a:prstGeom>
        </p:spPr>
        <p:txBody>
          <a:bodyPr vert="horz" wrap="square" lIns="0" tIns="0" rIns="0" bIns="0" rtlCol="0">
            <a:spAutoFit/>
          </a:bodyPr>
          <a:lstStyle/>
          <a:p>
            <a:pPr marL="12700" marR="5080" algn="just">
              <a:lnSpc>
                <a:spcPct val="169900"/>
              </a:lnSpc>
            </a:pPr>
            <a:r>
              <a:rPr sz="1250" spc="20" dirty="0">
                <a:latin typeface="宋体"/>
                <a:cs typeface="宋体"/>
              </a:rPr>
              <a:t>人  环  而</a:t>
            </a:r>
            <a:endParaRPr sz="1250">
              <a:latin typeface="宋体"/>
              <a:cs typeface="宋体"/>
            </a:endParaRPr>
          </a:p>
        </p:txBody>
      </p:sp>
      <p:sp>
        <p:nvSpPr>
          <p:cNvPr id="73" name="object 73"/>
          <p:cNvSpPr txBox="1"/>
          <p:nvPr/>
        </p:nvSpPr>
        <p:spPr>
          <a:xfrm>
            <a:off x="9046205" y="3894383"/>
            <a:ext cx="189230" cy="695062"/>
          </a:xfrm>
          <a:prstGeom prst="rect">
            <a:avLst/>
          </a:prstGeom>
        </p:spPr>
        <p:txBody>
          <a:bodyPr vert="horz" wrap="square" lIns="0" tIns="0" rIns="0" bIns="0" rtlCol="0">
            <a:spAutoFit/>
          </a:bodyPr>
          <a:lstStyle/>
          <a:p>
            <a:pPr marL="12700"/>
            <a:r>
              <a:rPr sz="1250" spc="35" dirty="0">
                <a:latin typeface="宋体"/>
                <a:cs typeface="宋体"/>
              </a:rPr>
              <a:t>或</a:t>
            </a:r>
            <a:endParaRPr sz="1250">
              <a:latin typeface="宋体"/>
              <a:cs typeface="宋体"/>
            </a:endParaRPr>
          </a:p>
          <a:p>
            <a:pPr>
              <a:spcBef>
                <a:spcPts val="11"/>
              </a:spcBef>
            </a:pPr>
            <a:endParaRPr sz="1100">
              <a:latin typeface="Times New Roman"/>
              <a:cs typeface="Times New Roman"/>
            </a:endParaRPr>
          </a:p>
          <a:p>
            <a:pPr marL="12700" marR="5080">
              <a:lnSpc>
                <a:spcPts val="1270"/>
              </a:lnSpc>
            </a:pPr>
            <a:r>
              <a:rPr sz="1250" spc="25" dirty="0">
                <a:latin typeface="宋体"/>
                <a:cs typeface="宋体"/>
              </a:rPr>
              <a:t>功  与</a:t>
            </a:r>
            <a:endParaRPr sz="1250">
              <a:latin typeface="宋体"/>
              <a:cs typeface="宋体"/>
            </a:endParaRPr>
          </a:p>
        </p:txBody>
      </p:sp>
      <p:sp>
        <p:nvSpPr>
          <p:cNvPr id="74" name="object 74"/>
          <p:cNvSpPr/>
          <p:nvPr/>
        </p:nvSpPr>
        <p:spPr>
          <a:xfrm>
            <a:off x="4738194" y="5080058"/>
            <a:ext cx="1243330" cy="361950"/>
          </a:xfrm>
          <a:custGeom>
            <a:avLst/>
            <a:gdLst/>
            <a:ahLst/>
            <a:cxnLst/>
            <a:rect l="l" t="t" r="r" b="b"/>
            <a:pathLst>
              <a:path w="1243329" h="361950">
                <a:moveTo>
                  <a:pt x="0" y="361646"/>
                </a:moveTo>
                <a:lnTo>
                  <a:pt x="1243243" y="361646"/>
                </a:lnTo>
                <a:lnTo>
                  <a:pt x="1243243" y="0"/>
                </a:lnTo>
                <a:lnTo>
                  <a:pt x="0" y="0"/>
                </a:lnTo>
                <a:lnTo>
                  <a:pt x="0" y="361646"/>
                </a:lnTo>
                <a:close/>
              </a:path>
            </a:pathLst>
          </a:custGeom>
          <a:ln w="4038">
            <a:solidFill>
              <a:srgbClr val="000000"/>
            </a:solidFill>
            <a:prstDash val="dash"/>
          </a:ln>
        </p:spPr>
        <p:txBody>
          <a:bodyPr wrap="square" lIns="0" tIns="0" rIns="0" bIns="0" rtlCol="0"/>
          <a:lstStyle/>
          <a:p>
            <a:endParaRPr/>
          </a:p>
        </p:txBody>
      </p:sp>
      <p:sp>
        <p:nvSpPr>
          <p:cNvPr id="75" name="object 75"/>
          <p:cNvSpPr txBox="1"/>
          <p:nvPr/>
        </p:nvSpPr>
        <p:spPr>
          <a:xfrm>
            <a:off x="4861097" y="5079979"/>
            <a:ext cx="1003300" cy="359073"/>
          </a:xfrm>
          <a:prstGeom prst="rect">
            <a:avLst/>
          </a:prstGeom>
        </p:spPr>
        <p:txBody>
          <a:bodyPr vert="horz" wrap="square" lIns="0" tIns="0" rIns="0" bIns="0" rtlCol="0">
            <a:spAutoFit/>
          </a:bodyPr>
          <a:lstStyle/>
          <a:p>
            <a:pPr marL="257175" marR="5080" indent="-244475">
              <a:lnSpc>
                <a:spcPts val="1370"/>
              </a:lnSpc>
            </a:pPr>
            <a:r>
              <a:rPr sz="1250" spc="25" dirty="0">
                <a:latin typeface="宋体"/>
                <a:cs typeface="宋体"/>
              </a:rPr>
              <a:t>安全信息降噪  </a:t>
            </a:r>
            <a:r>
              <a:rPr sz="1250" spc="35" dirty="0">
                <a:latin typeface="宋体"/>
                <a:cs typeface="宋体"/>
              </a:rPr>
              <a:t>技术等</a:t>
            </a:r>
            <a:endParaRPr sz="1250">
              <a:latin typeface="宋体"/>
              <a:cs typeface="宋体"/>
            </a:endParaRPr>
          </a:p>
        </p:txBody>
      </p:sp>
      <p:sp>
        <p:nvSpPr>
          <p:cNvPr id="76" name="object 76"/>
          <p:cNvSpPr/>
          <p:nvPr/>
        </p:nvSpPr>
        <p:spPr>
          <a:xfrm>
            <a:off x="6012405" y="5080058"/>
            <a:ext cx="1609725" cy="361950"/>
          </a:xfrm>
          <a:custGeom>
            <a:avLst/>
            <a:gdLst/>
            <a:ahLst/>
            <a:cxnLst/>
            <a:rect l="l" t="t" r="r" b="b"/>
            <a:pathLst>
              <a:path w="1609725" h="361950">
                <a:moveTo>
                  <a:pt x="0" y="361646"/>
                </a:moveTo>
                <a:lnTo>
                  <a:pt x="1609615" y="361646"/>
                </a:lnTo>
                <a:lnTo>
                  <a:pt x="1609615" y="0"/>
                </a:lnTo>
                <a:lnTo>
                  <a:pt x="0" y="0"/>
                </a:lnTo>
                <a:lnTo>
                  <a:pt x="0" y="361646"/>
                </a:lnTo>
                <a:close/>
              </a:path>
            </a:pathLst>
          </a:custGeom>
          <a:ln w="4037">
            <a:solidFill>
              <a:srgbClr val="000000"/>
            </a:solidFill>
            <a:prstDash val="dash"/>
          </a:ln>
        </p:spPr>
        <p:txBody>
          <a:bodyPr wrap="square" lIns="0" tIns="0" rIns="0" bIns="0" rtlCol="0"/>
          <a:lstStyle/>
          <a:p>
            <a:endParaRPr/>
          </a:p>
        </p:txBody>
      </p:sp>
      <p:sp>
        <p:nvSpPr>
          <p:cNvPr id="77" name="object 77"/>
          <p:cNvSpPr txBox="1"/>
          <p:nvPr/>
        </p:nvSpPr>
        <p:spPr>
          <a:xfrm>
            <a:off x="6156821" y="5064456"/>
            <a:ext cx="1330960" cy="384721"/>
          </a:xfrm>
          <a:prstGeom prst="rect">
            <a:avLst/>
          </a:prstGeom>
        </p:spPr>
        <p:txBody>
          <a:bodyPr vert="horz" wrap="square" lIns="0" tIns="0" rIns="0" bIns="0" rtlCol="0">
            <a:spAutoFit/>
          </a:bodyPr>
          <a:lstStyle/>
          <a:p>
            <a:pPr marL="12700">
              <a:lnSpc>
                <a:spcPts val="1450"/>
              </a:lnSpc>
            </a:pPr>
            <a:r>
              <a:rPr sz="1250" spc="30" dirty="0">
                <a:latin typeface="宋体"/>
                <a:cs typeface="宋体"/>
              </a:rPr>
              <a:t>安全认知心理学、</a:t>
            </a:r>
            <a:endParaRPr sz="1250">
              <a:latin typeface="宋体"/>
              <a:cs typeface="宋体"/>
            </a:endParaRPr>
          </a:p>
          <a:p>
            <a:pPr marL="12700">
              <a:lnSpc>
                <a:spcPts val="1450"/>
              </a:lnSpc>
            </a:pPr>
            <a:r>
              <a:rPr sz="1250" spc="30" dirty="0">
                <a:latin typeface="宋体"/>
                <a:cs typeface="宋体"/>
              </a:rPr>
              <a:t>安全教育心理学等</a:t>
            </a:r>
            <a:endParaRPr sz="1250">
              <a:latin typeface="宋体"/>
              <a:cs typeface="宋体"/>
            </a:endParaRPr>
          </a:p>
        </p:txBody>
      </p:sp>
      <p:sp>
        <p:nvSpPr>
          <p:cNvPr id="78" name="object 78"/>
          <p:cNvSpPr/>
          <p:nvPr/>
        </p:nvSpPr>
        <p:spPr>
          <a:xfrm>
            <a:off x="7596775" y="5080058"/>
            <a:ext cx="1761489" cy="361950"/>
          </a:xfrm>
          <a:custGeom>
            <a:avLst/>
            <a:gdLst/>
            <a:ahLst/>
            <a:cxnLst/>
            <a:rect l="l" t="t" r="r" b="b"/>
            <a:pathLst>
              <a:path w="1761490" h="361950">
                <a:moveTo>
                  <a:pt x="0" y="361646"/>
                </a:moveTo>
                <a:lnTo>
                  <a:pt x="1761370" y="361646"/>
                </a:lnTo>
                <a:lnTo>
                  <a:pt x="1761370" y="0"/>
                </a:lnTo>
                <a:lnTo>
                  <a:pt x="0" y="0"/>
                </a:lnTo>
                <a:lnTo>
                  <a:pt x="0" y="361646"/>
                </a:lnTo>
                <a:close/>
              </a:path>
            </a:pathLst>
          </a:custGeom>
          <a:ln w="4037">
            <a:solidFill>
              <a:srgbClr val="000000"/>
            </a:solidFill>
            <a:prstDash val="dash"/>
          </a:ln>
        </p:spPr>
        <p:txBody>
          <a:bodyPr wrap="square" lIns="0" tIns="0" rIns="0" bIns="0" rtlCol="0"/>
          <a:lstStyle/>
          <a:p>
            <a:endParaRPr/>
          </a:p>
        </p:txBody>
      </p:sp>
      <p:sp>
        <p:nvSpPr>
          <p:cNvPr id="79" name="object 79"/>
          <p:cNvSpPr txBox="1"/>
          <p:nvPr/>
        </p:nvSpPr>
        <p:spPr>
          <a:xfrm>
            <a:off x="7655461" y="5079979"/>
            <a:ext cx="1656714" cy="359073"/>
          </a:xfrm>
          <a:prstGeom prst="rect">
            <a:avLst/>
          </a:prstGeom>
        </p:spPr>
        <p:txBody>
          <a:bodyPr vert="horz" wrap="square" lIns="0" tIns="0" rIns="0" bIns="0" rtlCol="0">
            <a:spAutoFit/>
          </a:bodyPr>
          <a:lstStyle/>
          <a:p>
            <a:pPr marL="93980" marR="5080" indent="-81915">
              <a:lnSpc>
                <a:spcPts val="1370"/>
              </a:lnSpc>
            </a:pPr>
            <a:r>
              <a:rPr sz="1250" spc="35" dirty="0">
                <a:latin typeface="宋体"/>
                <a:cs typeface="宋体"/>
              </a:rPr>
              <a:t>安全人机</a:t>
            </a:r>
            <a:r>
              <a:rPr sz="1250" spc="20" dirty="0">
                <a:latin typeface="宋体"/>
                <a:cs typeface="宋体"/>
              </a:rPr>
              <a:t>学</a:t>
            </a:r>
            <a:r>
              <a:rPr sz="1250" spc="35" dirty="0">
                <a:latin typeface="宋体"/>
                <a:cs typeface="宋体"/>
              </a:rPr>
              <a:t>、</a:t>
            </a:r>
            <a:r>
              <a:rPr sz="1250" spc="25" dirty="0">
                <a:latin typeface="宋体"/>
                <a:cs typeface="宋体"/>
              </a:rPr>
              <a:t>安全人工 </a:t>
            </a:r>
            <a:r>
              <a:rPr sz="1250" spc="10" dirty="0">
                <a:latin typeface="宋体"/>
                <a:cs typeface="宋体"/>
              </a:rPr>
              <a:t> </a:t>
            </a:r>
            <a:r>
              <a:rPr sz="1250" spc="30" dirty="0">
                <a:latin typeface="宋体"/>
                <a:cs typeface="宋体"/>
              </a:rPr>
              <a:t>智能、安全控制学等</a:t>
            </a:r>
            <a:endParaRPr sz="1250">
              <a:latin typeface="宋体"/>
              <a:cs typeface="宋体"/>
            </a:endParaRPr>
          </a:p>
        </p:txBody>
      </p:sp>
      <p:sp>
        <p:nvSpPr>
          <p:cNvPr id="80" name="object 80"/>
          <p:cNvSpPr/>
          <p:nvPr/>
        </p:nvSpPr>
        <p:spPr>
          <a:xfrm>
            <a:off x="7048170" y="1142724"/>
            <a:ext cx="2079625" cy="0"/>
          </a:xfrm>
          <a:custGeom>
            <a:avLst/>
            <a:gdLst/>
            <a:ahLst/>
            <a:cxnLst/>
            <a:rect l="l" t="t" r="r" b="b"/>
            <a:pathLst>
              <a:path w="2079625">
                <a:moveTo>
                  <a:pt x="2079026" y="0"/>
                </a:moveTo>
                <a:lnTo>
                  <a:pt x="0" y="0"/>
                </a:lnTo>
              </a:path>
            </a:pathLst>
          </a:custGeom>
          <a:ln w="16142">
            <a:solidFill>
              <a:srgbClr val="000000"/>
            </a:solidFill>
          </a:ln>
        </p:spPr>
        <p:txBody>
          <a:bodyPr wrap="square" lIns="0" tIns="0" rIns="0" bIns="0" rtlCol="0"/>
          <a:lstStyle/>
          <a:p>
            <a:endParaRPr/>
          </a:p>
        </p:txBody>
      </p:sp>
      <p:sp>
        <p:nvSpPr>
          <p:cNvPr id="81" name="object 81"/>
          <p:cNvSpPr/>
          <p:nvPr/>
        </p:nvSpPr>
        <p:spPr>
          <a:xfrm>
            <a:off x="7048170" y="1085904"/>
            <a:ext cx="57785" cy="113664"/>
          </a:xfrm>
          <a:custGeom>
            <a:avLst/>
            <a:gdLst/>
            <a:ahLst/>
            <a:cxnLst/>
            <a:rect l="l" t="t" r="r" b="b"/>
            <a:pathLst>
              <a:path w="57785" h="113665">
                <a:moveTo>
                  <a:pt x="57370" y="0"/>
                </a:moveTo>
                <a:lnTo>
                  <a:pt x="0" y="56819"/>
                </a:lnTo>
                <a:lnTo>
                  <a:pt x="57370" y="113639"/>
                </a:lnTo>
              </a:path>
            </a:pathLst>
          </a:custGeom>
          <a:ln w="16266">
            <a:solidFill>
              <a:srgbClr val="000000"/>
            </a:solidFill>
          </a:ln>
        </p:spPr>
        <p:txBody>
          <a:bodyPr wrap="square" lIns="0" tIns="0" rIns="0" bIns="0" rtlCol="0"/>
          <a:lstStyle/>
          <a:p>
            <a:endParaRPr/>
          </a:p>
        </p:txBody>
      </p:sp>
      <p:sp>
        <p:nvSpPr>
          <p:cNvPr id="82" name="object 82"/>
          <p:cNvSpPr/>
          <p:nvPr/>
        </p:nvSpPr>
        <p:spPr>
          <a:xfrm>
            <a:off x="7972126" y="1142725"/>
            <a:ext cx="6350" cy="766445"/>
          </a:xfrm>
          <a:custGeom>
            <a:avLst/>
            <a:gdLst/>
            <a:ahLst/>
            <a:cxnLst/>
            <a:rect l="l" t="t" r="r" b="b"/>
            <a:pathLst>
              <a:path w="6350" h="766444">
                <a:moveTo>
                  <a:pt x="6193" y="0"/>
                </a:moveTo>
                <a:lnTo>
                  <a:pt x="0" y="766423"/>
                </a:lnTo>
              </a:path>
            </a:pathLst>
          </a:custGeom>
          <a:ln w="16298">
            <a:solidFill>
              <a:srgbClr val="000000"/>
            </a:solidFill>
          </a:ln>
        </p:spPr>
        <p:txBody>
          <a:bodyPr wrap="square" lIns="0" tIns="0" rIns="0" bIns="0" rtlCol="0"/>
          <a:lstStyle/>
          <a:p>
            <a:endParaRPr/>
          </a:p>
        </p:txBody>
      </p:sp>
      <p:sp>
        <p:nvSpPr>
          <p:cNvPr id="83" name="object 83"/>
          <p:cNvSpPr/>
          <p:nvPr/>
        </p:nvSpPr>
        <p:spPr>
          <a:xfrm>
            <a:off x="7920461" y="1142725"/>
            <a:ext cx="114935" cy="57785"/>
          </a:xfrm>
          <a:custGeom>
            <a:avLst/>
            <a:gdLst/>
            <a:ahLst/>
            <a:cxnLst/>
            <a:rect l="l" t="t" r="r" b="b"/>
            <a:pathLst>
              <a:path w="114934" h="57784">
                <a:moveTo>
                  <a:pt x="114740" y="57304"/>
                </a:moveTo>
                <a:lnTo>
                  <a:pt x="57859" y="0"/>
                </a:lnTo>
                <a:lnTo>
                  <a:pt x="0" y="56335"/>
                </a:lnTo>
              </a:path>
            </a:pathLst>
          </a:custGeom>
          <a:ln w="16173">
            <a:solidFill>
              <a:srgbClr val="000000"/>
            </a:solidFill>
          </a:ln>
        </p:spPr>
        <p:txBody>
          <a:bodyPr wrap="square" lIns="0" tIns="0" rIns="0" bIns="0" rtlCol="0"/>
          <a:lstStyle/>
          <a:p>
            <a:endParaRPr/>
          </a:p>
        </p:txBody>
      </p:sp>
      <p:sp>
        <p:nvSpPr>
          <p:cNvPr id="84" name="object 84"/>
          <p:cNvSpPr/>
          <p:nvPr/>
        </p:nvSpPr>
        <p:spPr>
          <a:xfrm>
            <a:off x="3097612" y="5080058"/>
            <a:ext cx="1609725" cy="361950"/>
          </a:xfrm>
          <a:custGeom>
            <a:avLst/>
            <a:gdLst/>
            <a:ahLst/>
            <a:cxnLst/>
            <a:rect l="l" t="t" r="r" b="b"/>
            <a:pathLst>
              <a:path w="1609725" h="361950">
                <a:moveTo>
                  <a:pt x="0" y="361646"/>
                </a:moveTo>
                <a:lnTo>
                  <a:pt x="1609615" y="361646"/>
                </a:lnTo>
                <a:lnTo>
                  <a:pt x="1609615" y="0"/>
                </a:lnTo>
                <a:lnTo>
                  <a:pt x="0" y="0"/>
                </a:lnTo>
                <a:lnTo>
                  <a:pt x="0" y="361646"/>
                </a:lnTo>
                <a:close/>
              </a:path>
            </a:pathLst>
          </a:custGeom>
          <a:ln w="4037">
            <a:solidFill>
              <a:srgbClr val="000000"/>
            </a:solidFill>
            <a:prstDash val="dash"/>
          </a:ln>
        </p:spPr>
        <p:txBody>
          <a:bodyPr wrap="square" lIns="0" tIns="0" rIns="0" bIns="0" rtlCol="0"/>
          <a:lstStyle/>
          <a:p>
            <a:endParaRPr/>
          </a:p>
        </p:txBody>
      </p:sp>
      <p:sp>
        <p:nvSpPr>
          <p:cNvPr id="85" name="object 85"/>
          <p:cNvSpPr txBox="1"/>
          <p:nvPr/>
        </p:nvSpPr>
        <p:spPr>
          <a:xfrm>
            <a:off x="3157016" y="5079979"/>
            <a:ext cx="1494790" cy="359073"/>
          </a:xfrm>
          <a:prstGeom prst="rect">
            <a:avLst/>
          </a:prstGeom>
        </p:spPr>
        <p:txBody>
          <a:bodyPr vert="horz" wrap="square" lIns="0" tIns="0" rIns="0" bIns="0" rtlCol="0">
            <a:spAutoFit/>
          </a:bodyPr>
          <a:lstStyle/>
          <a:p>
            <a:pPr marL="93980" marR="5080" indent="-81915">
              <a:lnSpc>
                <a:spcPts val="1370"/>
              </a:lnSpc>
            </a:pPr>
            <a:r>
              <a:rPr sz="1250" spc="35" dirty="0">
                <a:latin typeface="宋体"/>
                <a:cs typeface="宋体"/>
              </a:rPr>
              <a:t>安全信源传真</a:t>
            </a:r>
            <a:r>
              <a:rPr sz="1250" spc="20" dirty="0">
                <a:latin typeface="宋体"/>
                <a:cs typeface="宋体"/>
              </a:rPr>
              <a:t>学</a:t>
            </a:r>
            <a:r>
              <a:rPr sz="1250" spc="30" dirty="0">
                <a:latin typeface="宋体"/>
                <a:cs typeface="宋体"/>
              </a:rPr>
              <a:t>、安 </a:t>
            </a:r>
            <a:r>
              <a:rPr sz="1250" spc="15" dirty="0">
                <a:latin typeface="宋体"/>
                <a:cs typeface="宋体"/>
              </a:rPr>
              <a:t> </a:t>
            </a:r>
            <a:r>
              <a:rPr sz="1250" spc="30" dirty="0">
                <a:latin typeface="宋体"/>
                <a:cs typeface="宋体"/>
              </a:rPr>
              <a:t>全信源表达技术等</a:t>
            </a:r>
            <a:endParaRPr sz="1250">
              <a:latin typeface="宋体"/>
              <a:cs typeface="宋体"/>
            </a:endParaRPr>
          </a:p>
        </p:txBody>
      </p:sp>
      <p:graphicFrame>
        <p:nvGraphicFramePr>
          <p:cNvPr id="86" name="object 86"/>
          <p:cNvGraphicFramePr>
            <a:graphicFrameLocks noGrp="1"/>
          </p:cNvGraphicFramePr>
          <p:nvPr/>
        </p:nvGraphicFramePr>
        <p:xfrm>
          <a:off x="3120508" y="3512375"/>
          <a:ext cx="6183771" cy="1533454"/>
        </p:xfrm>
        <a:graphic>
          <a:graphicData uri="http://schemas.openxmlformats.org/drawingml/2006/table">
            <a:tbl>
              <a:tblPr firstRow="1" bandRow="1">
                <a:tableStyleId>{2D5ABB26-0587-4C30-8999-92F81FD0307C}</a:tableStyleId>
              </a:tblPr>
              <a:tblGrid>
                <a:gridCol w="2606226"/>
                <a:gridCol w="937851"/>
                <a:gridCol w="940581"/>
                <a:gridCol w="1699113"/>
              </a:tblGrid>
              <a:tr h="844749">
                <a:tc>
                  <a:txBody>
                    <a:bodyPr/>
                    <a:lstStyle/>
                    <a:p>
                      <a:pPr marL="254635">
                        <a:lnSpc>
                          <a:spcPts val="740"/>
                        </a:lnSpc>
                        <a:tabLst>
                          <a:tab pos="2214245" algn="l"/>
                        </a:tabLst>
                      </a:pPr>
                      <a:r>
                        <a:rPr sz="1250" spc="35" dirty="0">
                          <a:latin typeface="宋体"/>
                          <a:cs typeface="宋体"/>
                        </a:rPr>
                        <a:t>人	对</a:t>
                      </a:r>
                      <a:endParaRPr sz="1250">
                        <a:latin typeface="宋体"/>
                        <a:cs typeface="宋体"/>
                      </a:endParaRPr>
                    </a:p>
                    <a:p>
                      <a:pPr marL="59055">
                        <a:lnSpc>
                          <a:spcPts val="1070"/>
                        </a:lnSpc>
                        <a:tabLst>
                          <a:tab pos="1209040" algn="l"/>
                          <a:tab pos="2214245" algn="l"/>
                        </a:tabLst>
                      </a:pPr>
                      <a:r>
                        <a:rPr sz="1875" spc="44" baseline="-55555" dirty="0">
                          <a:latin typeface="宋体"/>
                          <a:cs typeface="宋体"/>
                        </a:rPr>
                        <a:t>组</a:t>
                      </a:r>
                      <a:r>
                        <a:rPr sz="1875" spc="-547" baseline="-55555" dirty="0">
                          <a:latin typeface="宋体"/>
                          <a:cs typeface="宋体"/>
                        </a:rPr>
                        <a:t> </a:t>
                      </a:r>
                      <a:r>
                        <a:rPr sz="1875" spc="52" baseline="-28888" dirty="0">
                          <a:latin typeface="宋体"/>
                          <a:cs typeface="宋体"/>
                        </a:rPr>
                        <a:t>、	</a:t>
                      </a:r>
                      <a:r>
                        <a:rPr sz="1250" spc="30" dirty="0">
                          <a:latin typeface="宋体"/>
                          <a:cs typeface="宋体"/>
                        </a:rPr>
                        <a:t>电</a:t>
                      </a:r>
                      <a:r>
                        <a:rPr sz="1250" spc="-365" dirty="0">
                          <a:latin typeface="宋体"/>
                          <a:cs typeface="宋体"/>
                        </a:rPr>
                        <a:t> </a:t>
                      </a:r>
                      <a:r>
                        <a:rPr sz="1250" spc="30" dirty="0">
                          <a:latin typeface="宋体"/>
                          <a:cs typeface="宋体"/>
                        </a:rPr>
                        <a:t>信	</a:t>
                      </a:r>
                      <a:r>
                        <a:rPr sz="1875" spc="52" baseline="-26666" dirty="0">
                          <a:latin typeface="宋体"/>
                          <a:cs typeface="宋体"/>
                        </a:rPr>
                        <a:t>信</a:t>
                      </a:r>
                      <a:endParaRPr sz="1875" baseline="-26666">
                        <a:latin typeface="宋体"/>
                        <a:cs typeface="宋体"/>
                      </a:endParaRPr>
                    </a:p>
                    <a:p>
                      <a:pPr marL="59055">
                        <a:lnSpc>
                          <a:spcPts val="1385"/>
                        </a:lnSpc>
                        <a:spcBef>
                          <a:spcPts val="409"/>
                        </a:spcBef>
                        <a:tabLst>
                          <a:tab pos="1209040" algn="l"/>
                          <a:tab pos="2018664" algn="l"/>
                        </a:tabLst>
                      </a:pPr>
                      <a:r>
                        <a:rPr sz="1875" spc="44" baseline="-28888" dirty="0">
                          <a:latin typeface="宋体"/>
                          <a:cs typeface="宋体"/>
                        </a:rPr>
                        <a:t>织</a:t>
                      </a:r>
                      <a:r>
                        <a:rPr sz="1875" spc="-547" baseline="-28888" dirty="0">
                          <a:latin typeface="宋体"/>
                          <a:cs typeface="宋体"/>
                        </a:rPr>
                        <a:t> </a:t>
                      </a:r>
                      <a:r>
                        <a:rPr sz="1250" spc="35" dirty="0">
                          <a:latin typeface="宋体"/>
                          <a:cs typeface="宋体"/>
                        </a:rPr>
                        <a:t>事	</a:t>
                      </a:r>
                      <a:r>
                        <a:rPr sz="1875" spc="44" baseline="-28888" dirty="0">
                          <a:latin typeface="宋体"/>
                          <a:cs typeface="宋体"/>
                        </a:rPr>
                        <a:t>声</a:t>
                      </a:r>
                      <a:r>
                        <a:rPr sz="1875" spc="-547" baseline="-28888" dirty="0">
                          <a:latin typeface="宋体"/>
                          <a:cs typeface="宋体"/>
                        </a:rPr>
                        <a:t> </a:t>
                      </a:r>
                      <a:r>
                        <a:rPr sz="1875" spc="44" baseline="-28888" dirty="0">
                          <a:latin typeface="宋体"/>
                          <a:cs typeface="宋体"/>
                        </a:rPr>
                        <a:t>能	</a:t>
                      </a:r>
                      <a:r>
                        <a:rPr sz="1250" spc="30" dirty="0">
                          <a:latin typeface="宋体"/>
                          <a:cs typeface="宋体"/>
                        </a:rPr>
                        <a:t>的</a:t>
                      </a:r>
                      <a:r>
                        <a:rPr sz="1250" spc="-465" dirty="0">
                          <a:latin typeface="宋体"/>
                          <a:cs typeface="宋体"/>
                        </a:rPr>
                        <a:t> </a:t>
                      </a:r>
                      <a:r>
                        <a:rPr sz="1250" spc="35" dirty="0">
                          <a:latin typeface="宋体"/>
                          <a:cs typeface="宋体"/>
                        </a:rPr>
                        <a:t>宿</a:t>
                      </a:r>
                      <a:endParaRPr sz="1250">
                        <a:latin typeface="宋体"/>
                        <a:cs typeface="宋体"/>
                      </a:endParaRPr>
                    </a:p>
                    <a:p>
                      <a:pPr marL="59055">
                        <a:lnSpc>
                          <a:spcPts val="1275"/>
                        </a:lnSpc>
                        <a:tabLst>
                          <a:tab pos="1209040" algn="l"/>
                          <a:tab pos="2018664" algn="l"/>
                        </a:tabLst>
                      </a:pPr>
                      <a:r>
                        <a:rPr sz="1875" spc="44" baseline="-28888" dirty="0">
                          <a:latin typeface="宋体"/>
                          <a:cs typeface="宋体"/>
                        </a:rPr>
                        <a:t>、</a:t>
                      </a:r>
                      <a:r>
                        <a:rPr sz="1875" spc="-547" baseline="-28888" dirty="0">
                          <a:latin typeface="宋体"/>
                          <a:cs typeface="宋体"/>
                        </a:rPr>
                        <a:t> </a:t>
                      </a:r>
                      <a:r>
                        <a:rPr sz="1250" spc="35" dirty="0">
                          <a:latin typeface="宋体"/>
                          <a:cs typeface="宋体"/>
                        </a:rPr>
                        <a:t>、	</a:t>
                      </a:r>
                      <a:r>
                        <a:rPr sz="1875" spc="44" baseline="-28888" dirty="0">
                          <a:latin typeface="宋体"/>
                          <a:cs typeface="宋体"/>
                        </a:rPr>
                        <a:t>热</a:t>
                      </a:r>
                      <a:r>
                        <a:rPr sz="1875" spc="-547" baseline="-28888" dirty="0">
                          <a:latin typeface="宋体"/>
                          <a:cs typeface="宋体"/>
                        </a:rPr>
                        <a:t> </a:t>
                      </a:r>
                      <a:r>
                        <a:rPr sz="1875" spc="44" baseline="-28888" dirty="0">
                          <a:latin typeface="宋体"/>
                          <a:cs typeface="宋体"/>
                        </a:rPr>
                        <a:t>感	</a:t>
                      </a:r>
                      <a:r>
                        <a:rPr sz="1250" spc="30" dirty="0">
                          <a:latin typeface="宋体"/>
                          <a:cs typeface="宋体"/>
                        </a:rPr>
                        <a:t>间</a:t>
                      </a:r>
                      <a:r>
                        <a:rPr sz="1250" spc="-465" dirty="0">
                          <a:latin typeface="宋体"/>
                          <a:cs typeface="宋体"/>
                        </a:rPr>
                        <a:t> </a:t>
                      </a:r>
                      <a:r>
                        <a:rPr sz="1250" spc="35" dirty="0">
                          <a:latin typeface="宋体"/>
                          <a:cs typeface="宋体"/>
                        </a:rPr>
                        <a:t>感</a:t>
                      </a:r>
                      <a:endParaRPr sz="1250">
                        <a:latin typeface="宋体"/>
                        <a:cs typeface="宋体"/>
                      </a:endParaRPr>
                    </a:p>
                    <a:p>
                      <a:pPr marL="59055">
                        <a:lnSpc>
                          <a:spcPts val="1385"/>
                        </a:lnSpc>
                        <a:tabLst>
                          <a:tab pos="1209040" algn="l"/>
                          <a:tab pos="2018664" algn="l"/>
                        </a:tabLst>
                      </a:pPr>
                      <a:r>
                        <a:rPr sz="1875" spc="44" baseline="-28888" dirty="0">
                          <a:latin typeface="宋体"/>
                          <a:cs typeface="宋体"/>
                        </a:rPr>
                        <a:t>制</a:t>
                      </a:r>
                      <a:r>
                        <a:rPr sz="1875" spc="-547" baseline="-28888" dirty="0">
                          <a:latin typeface="宋体"/>
                          <a:cs typeface="宋体"/>
                        </a:rPr>
                        <a:t> </a:t>
                      </a:r>
                      <a:r>
                        <a:rPr sz="1250" spc="35" dirty="0">
                          <a:latin typeface="宋体"/>
                          <a:cs typeface="宋体"/>
                        </a:rPr>
                        <a:t>物	</a:t>
                      </a:r>
                      <a:r>
                        <a:rPr sz="1875" spc="44" baseline="-28888" dirty="0">
                          <a:latin typeface="宋体"/>
                          <a:cs typeface="宋体"/>
                        </a:rPr>
                        <a:t>色</a:t>
                      </a:r>
                      <a:r>
                        <a:rPr sz="1875" spc="-547" baseline="-28888" dirty="0">
                          <a:latin typeface="宋体"/>
                          <a:cs typeface="宋体"/>
                        </a:rPr>
                        <a:t> </a:t>
                      </a:r>
                      <a:r>
                        <a:rPr sz="1875" spc="44" baseline="-28888" dirty="0">
                          <a:latin typeface="宋体"/>
                          <a:cs typeface="宋体"/>
                        </a:rPr>
                        <a:t>知	</a:t>
                      </a:r>
                      <a:r>
                        <a:rPr sz="1875" spc="44" baseline="2222" dirty="0">
                          <a:latin typeface="宋体"/>
                          <a:cs typeface="宋体"/>
                        </a:rPr>
                        <a:t>接</a:t>
                      </a:r>
                      <a:r>
                        <a:rPr sz="1875" spc="-697" baseline="2222" dirty="0">
                          <a:latin typeface="宋体"/>
                          <a:cs typeface="宋体"/>
                        </a:rPr>
                        <a:t> </a:t>
                      </a:r>
                      <a:r>
                        <a:rPr sz="1875" spc="52" baseline="2222" dirty="0">
                          <a:latin typeface="宋体"/>
                          <a:cs typeface="宋体"/>
                        </a:rPr>
                        <a:t>知</a:t>
                      </a:r>
                      <a:endParaRPr sz="1875" baseline="2222">
                        <a:latin typeface="宋体"/>
                        <a:cs typeface="宋体"/>
                      </a:endParaRPr>
                    </a:p>
                  </a:txBody>
                  <a:tcPr marL="0" marR="0" marT="0" marB="0">
                    <a:lnT w="39063">
                      <a:solidFill>
                        <a:srgbClr val="000000"/>
                      </a:solidFill>
                      <a:prstDash val="solid"/>
                    </a:lnT>
                  </a:tcPr>
                </a:tc>
                <a:tc>
                  <a:txBody>
                    <a:bodyPr/>
                    <a:lstStyle/>
                    <a:p>
                      <a:pPr marL="72390" algn="ctr">
                        <a:lnSpc>
                          <a:spcPts val="1055"/>
                        </a:lnSpc>
                      </a:pPr>
                      <a:r>
                        <a:rPr sz="1250" spc="30" dirty="0">
                          <a:latin typeface="宋体"/>
                          <a:cs typeface="宋体"/>
                        </a:rPr>
                        <a:t>因</a:t>
                      </a:r>
                      <a:endParaRPr sz="1250">
                        <a:latin typeface="宋体"/>
                        <a:cs typeface="宋体"/>
                      </a:endParaRPr>
                    </a:p>
                    <a:p>
                      <a:pPr marL="227965" marR="342900" indent="195580" algn="r">
                        <a:lnSpc>
                          <a:spcPts val="1270"/>
                        </a:lnSpc>
                        <a:spcBef>
                          <a:spcPts val="120"/>
                        </a:spcBef>
                      </a:pPr>
                      <a:r>
                        <a:rPr sz="1250" dirty="0">
                          <a:latin typeface="宋体"/>
                          <a:cs typeface="宋体"/>
                        </a:rPr>
                        <a:t>人  因  </a:t>
                      </a:r>
                      <a:r>
                        <a:rPr sz="1875" spc="52" baseline="-28888" dirty="0">
                          <a:latin typeface="宋体"/>
                          <a:cs typeface="宋体"/>
                        </a:rPr>
                        <a:t>而</a:t>
                      </a:r>
                      <a:r>
                        <a:rPr sz="1875" spc="-712" baseline="-28888" dirty="0">
                          <a:latin typeface="宋体"/>
                          <a:cs typeface="宋体"/>
                        </a:rPr>
                        <a:t> </a:t>
                      </a:r>
                      <a:r>
                        <a:rPr sz="1250" spc="30" dirty="0">
                          <a:latin typeface="宋体"/>
                          <a:cs typeface="宋体"/>
                        </a:rPr>
                        <a:t>时 </a:t>
                      </a:r>
                      <a:r>
                        <a:rPr sz="1250" dirty="0">
                          <a:latin typeface="宋体"/>
                          <a:cs typeface="宋体"/>
                        </a:rPr>
                        <a:t> </a:t>
                      </a:r>
                      <a:r>
                        <a:rPr sz="1875" spc="52" baseline="-28888" dirty="0">
                          <a:latin typeface="宋体"/>
                          <a:cs typeface="宋体"/>
                        </a:rPr>
                        <a:t>异</a:t>
                      </a:r>
                      <a:r>
                        <a:rPr sz="1875" spc="-712" baseline="-28888" dirty="0">
                          <a:latin typeface="宋体"/>
                          <a:cs typeface="宋体"/>
                        </a:rPr>
                        <a:t> </a:t>
                      </a:r>
                      <a:r>
                        <a:rPr sz="1250" spc="30" dirty="0">
                          <a:latin typeface="宋体"/>
                          <a:cs typeface="宋体"/>
                        </a:rPr>
                        <a:t>因</a:t>
                      </a:r>
                      <a:endParaRPr sz="1250">
                        <a:latin typeface="宋体"/>
                        <a:cs typeface="宋体"/>
                      </a:endParaRPr>
                    </a:p>
                  </a:txBody>
                  <a:tcPr marL="0" marR="0" marT="0" marB="0">
                    <a:lnT w="39063">
                      <a:solidFill>
                        <a:srgbClr val="000000"/>
                      </a:solidFill>
                      <a:prstDash val="solid"/>
                    </a:lnT>
                  </a:tcPr>
                </a:tc>
                <a:tc>
                  <a:txBody>
                    <a:bodyPr/>
                    <a:lstStyle/>
                    <a:p>
                      <a:pPr>
                        <a:lnSpc>
                          <a:spcPct val="100000"/>
                        </a:lnSpc>
                        <a:spcBef>
                          <a:spcPts val="29"/>
                        </a:spcBef>
                      </a:pPr>
                      <a:endParaRPr sz="1000">
                        <a:latin typeface="Times New Roman"/>
                        <a:cs typeface="Times New Roman"/>
                      </a:endParaRPr>
                    </a:p>
                    <a:p>
                      <a:pPr marL="350520" marR="418465" algn="just">
                        <a:lnSpc>
                          <a:spcPts val="1270"/>
                        </a:lnSpc>
                      </a:pPr>
                      <a:r>
                        <a:rPr sz="1250" dirty="0">
                          <a:latin typeface="宋体"/>
                          <a:cs typeface="宋体"/>
                        </a:rPr>
                        <a:t>因  智  因  脑</a:t>
                      </a:r>
                      <a:endParaRPr sz="1250">
                        <a:latin typeface="宋体"/>
                        <a:cs typeface="宋体"/>
                      </a:endParaRPr>
                    </a:p>
                  </a:txBody>
                  <a:tcPr marL="0" marR="0" marT="0" marB="0">
                    <a:lnT w="39063">
                      <a:solidFill>
                        <a:srgbClr val="000000"/>
                      </a:solidFill>
                      <a:prstDash val="solid"/>
                    </a:lnT>
                  </a:tcPr>
                </a:tc>
                <a:tc>
                  <a:txBody>
                    <a:bodyPr/>
                    <a:lstStyle/>
                    <a:p>
                      <a:pPr marR="74295" algn="r">
                        <a:lnSpc>
                          <a:spcPts val="1385"/>
                        </a:lnSpc>
                        <a:spcBef>
                          <a:spcPts val="310"/>
                        </a:spcBef>
                        <a:tabLst>
                          <a:tab pos="1026794" algn="l"/>
                        </a:tabLst>
                      </a:pPr>
                      <a:r>
                        <a:rPr sz="1875" baseline="-28888" dirty="0">
                          <a:latin typeface="宋体"/>
                          <a:cs typeface="宋体"/>
                        </a:rPr>
                        <a:t>因	</a:t>
                      </a:r>
                      <a:r>
                        <a:rPr sz="1250" dirty="0">
                          <a:latin typeface="宋体"/>
                          <a:cs typeface="宋体"/>
                        </a:rPr>
                        <a:t>正</a:t>
                      </a:r>
                      <a:endParaRPr sz="1250">
                        <a:latin typeface="宋体"/>
                        <a:cs typeface="宋体"/>
                      </a:endParaRPr>
                    </a:p>
                    <a:p>
                      <a:pPr marR="74295" algn="r">
                        <a:lnSpc>
                          <a:spcPts val="1385"/>
                        </a:lnSpc>
                      </a:pPr>
                      <a:r>
                        <a:rPr sz="1250" dirty="0">
                          <a:latin typeface="宋体"/>
                          <a:cs typeface="宋体"/>
                        </a:rPr>
                        <a:t>负</a:t>
                      </a:r>
                      <a:endParaRPr sz="1250">
                        <a:latin typeface="宋体"/>
                        <a:cs typeface="宋体"/>
                      </a:endParaRPr>
                    </a:p>
                    <a:p>
                      <a:pPr marR="74295" algn="r">
                        <a:lnSpc>
                          <a:spcPct val="100000"/>
                        </a:lnSpc>
                        <a:spcBef>
                          <a:spcPts val="409"/>
                        </a:spcBef>
                        <a:tabLst>
                          <a:tab pos="1026794" algn="l"/>
                        </a:tabLst>
                      </a:pPr>
                      <a:r>
                        <a:rPr sz="1250" dirty="0">
                          <a:latin typeface="宋体"/>
                          <a:cs typeface="宋体"/>
                        </a:rPr>
                        <a:t>机	</a:t>
                      </a:r>
                      <a:r>
                        <a:rPr sz="1875" baseline="-28888" dirty="0">
                          <a:latin typeface="宋体"/>
                          <a:cs typeface="宋体"/>
                        </a:rPr>
                        <a:t>成</a:t>
                      </a:r>
                      <a:endParaRPr sz="1875" baseline="-28888">
                        <a:latin typeface="宋体"/>
                        <a:cs typeface="宋体"/>
                      </a:endParaRPr>
                    </a:p>
                  </a:txBody>
                  <a:tcPr marL="0" marR="0" marT="0" marB="0">
                    <a:lnT w="39063">
                      <a:solidFill>
                        <a:srgbClr val="000000"/>
                      </a:solidFill>
                      <a:prstDash val="solid"/>
                    </a:lnT>
                  </a:tcPr>
                </a:tc>
              </a:tr>
              <a:tr h="283102">
                <a:tc>
                  <a:txBody>
                    <a:bodyPr/>
                    <a:lstStyle/>
                    <a:p>
                      <a:pPr marL="59055">
                        <a:lnSpc>
                          <a:spcPts val="925"/>
                        </a:lnSpc>
                        <a:tabLst>
                          <a:tab pos="1209040" algn="l"/>
                          <a:tab pos="2018664" algn="l"/>
                        </a:tabLst>
                      </a:pPr>
                      <a:r>
                        <a:rPr sz="1875" spc="44" baseline="-28888" dirty="0">
                          <a:latin typeface="宋体"/>
                          <a:cs typeface="宋体"/>
                        </a:rPr>
                        <a:t>度</a:t>
                      </a:r>
                      <a:r>
                        <a:rPr sz="1875" spc="-547" baseline="-28888" dirty="0">
                          <a:latin typeface="宋体"/>
                          <a:cs typeface="宋体"/>
                        </a:rPr>
                        <a:t> </a:t>
                      </a:r>
                      <a:r>
                        <a:rPr sz="1250" spc="35" dirty="0">
                          <a:latin typeface="宋体"/>
                          <a:cs typeface="宋体"/>
                        </a:rPr>
                        <a:t>、	</a:t>
                      </a:r>
                      <a:r>
                        <a:rPr sz="1875" spc="44" baseline="-28888" dirty="0">
                          <a:latin typeface="宋体"/>
                          <a:cs typeface="宋体"/>
                        </a:rPr>
                        <a:t>味</a:t>
                      </a:r>
                      <a:r>
                        <a:rPr sz="1875" spc="-547" baseline="-28888" dirty="0">
                          <a:latin typeface="宋体"/>
                          <a:cs typeface="宋体"/>
                        </a:rPr>
                        <a:t> </a:t>
                      </a:r>
                      <a:r>
                        <a:rPr sz="1875" spc="44" baseline="-28888" dirty="0">
                          <a:latin typeface="宋体"/>
                          <a:cs typeface="宋体"/>
                        </a:rPr>
                        <a:t>信	</a:t>
                      </a:r>
                      <a:r>
                        <a:rPr sz="1875" spc="44" baseline="2222" dirty="0">
                          <a:latin typeface="宋体"/>
                          <a:cs typeface="宋体"/>
                        </a:rPr>
                        <a:t>因</a:t>
                      </a:r>
                      <a:r>
                        <a:rPr sz="1875" spc="-697" baseline="2222" dirty="0">
                          <a:latin typeface="宋体"/>
                          <a:cs typeface="宋体"/>
                        </a:rPr>
                        <a:t> </a:t>
                      </a:r>
                      <a:r>
                        <a:rPr sz="1875" spc="52" baseline="2222" dirty="0">
                          <a:latin typeface="宋体"/>
                          <a:cs typeface="宋体"/>
                        </a:rPr>
                        <a:t>产</a:t>
                      </a:r>
                      <a:endParaRPr sz="1875" baseline="2222">
                        <a:latin typeface="宋体"/>
                        <a:cs typeface="宋体"/>
                      </a:endParaRPr>
                    </a:p>
                    <a:p>
                      <a:pPr marL="254635">
                        <a:lnSpc>
                          <a:spcPts val="1385"/>
                        </a:lnSpc>
                        <a:tabLst>
                          <a:tab pos="2018664" algn="l"/>
                        </a:tabLst>
                      </a:pPr>
                      <a:r>
                        <a:rPr sz="1250" spc="35" dirty="0">
                          <a:latin typeface="宋体"/>
                          <a:cs typeface="宋体"/>
                        </a:rPr>
                        <a:t>现	</a:t>
                      </a:r>
                      <a:r>
                        <a:rPr sz="1875" spc="44" baseline="2222" dirty="0">
                          <a:latin typeface="宋体"/>
                          <a:cs typeface="宋体"/>
                        </a:rPr>
                        <a:t>素</a:t>
                      </a:r>
                      <a:r>
                        <a:rPr sz="1875" spc="-697" baseline="2222" dirty="0">
                          <a:latin typeface="宋体"/>
                          <a:cs typeface="宋体"/>
                        </a:rPr>
                        <a:t> </a:t>
                      </a:r>
                      <a:r>
                        <a:rPr sz="1875" spc="52" baseline="2222" dirty="0">
                          <a:latin typeface="宋体"/>
                          <a:cs typeface="宋体"/>
                        </a:rPr>
                        <a:t>生</a:t>
                      </a:r>
                      <a:endParaRPr sz="1875" baseline="2222">
                        <a:latin typeface="宋体"/>
                        <a:cs typeface="宋体"/>
                      </a:endParaRPr>
                    </a:p>
                  </a:txBody>
                  <a:tcPr marL="0" marR="0" marT="0" marB="0"/>
                </a:tc>
                <a:tc>
                  <a:txBody>
                    <a:bodyPr/>
                    <a:lstStyle/>
                    <a:p>
                      <a:pPr marL="72390" algn="ctr">
                        <a:lnSpc>
                          <a:spcPts val="930"/>
                        </a:lnSpc>
                      </a:pPr>
                      <a:r>
                        <a:rPr sz="1250" spc="30" dirty="0">
                          <a:latin typeface="宋体"/>
                          <a:cs typeface="宋体"/>
                        </a:rPr>
                        <a:t>地</a:t>
                      </a:r>
                      <a:endParaRPr sz="1250">
                        <a:latin typeface="宋体"/>
                        <a:cs typeface="宋体"/>
                      </a:endParaRPr>
                    </a:p>
                    <a:p>
                      <a:pPr marL="72390" algn="ctr">
                        <a:lnSpc>
                          <a:spcPts val="1385"/>
                        </a:lnSpc>
                      </a:pPr>
                      <a:r>
                        <a:rPr sz="1250" spc="30" dirty="0">
                          <a:latin typeface="宋体"/>
                          <a:cs typeface="宋体"/>
                        </a:rPr>
                        <a:t>因</a:t>
                      </a:r>
                      <a:endParaRPr sz="1250">
                        <a:latin typeface="宋体"/>
                        <a:cs typeface="宋体"/>
                      </a:endParaRPr>
                    </a:p>
                  </a:txBody>
                  <a:tcPr marL="0" marR="0" marT="0" marB="0"/>
                </a:tc>
                <a:tc>
                  <a:txBody>
                    <a:bodyPr/>
                    <a:lstStyle/>
                    <a:p>
                      <a:pPr marR="67945" algn="ctr">
                        <a:lnSpc>
                          <a:spcPts val="930"/>
                        </a:lnSpc>
                      </a:pPr>
                      <a:r>
                        <a:rPr sz="1250" spc="30" dirty="0">
                          <a:latin typeface="宋体"/>
                          <a:cs typeface="宋体"/>
                        </a:rPr>
                        <a:t>等</a:t>
                      </a:r>
                      <a:endParaRPr sz="1250">
                        <a:latin typeface="宋体"/>
                        <a:cs typeface="宋体"/>
                      </a:endParaRPr>
                    </a:p>
                    <a:p>
                      <a:pPr marR="67945" algn="ctr">
                        <a:lnSpc>
                          <a:spcPts val="1385"/>
                        </a:lnSpc>
                      </a:pPr>
                      <a:r>
                        <a:rPr sz="1250" spc="30" dirty="0">
                          <a:latin typeface="宋体"/>
                          <a:cs typeface="宋体"/>
                        </a:rPr>
                        <a:t>而</a:t>
                      </a:r>
                      <a:endParaRPr sz="1250">
                        <a:latin typeface="宋体"/>
                        <a:cs typeface="宋体"/>
                      </a:endParaRPr>
                    </a:p>
                  </a:txBody>
                  <a:tcPr marL="0" marR="0" marT="0" marB="0"/>
                </a:tc>
                <a:tc>
                  <a:txBody>
                    <a:bodyPr/>
                    <a:lstStyle/>
                    <a:p>
                      <a:pPr marL="426084">
                        <a:lnSpc>
                          <a:spcPts val="1045"/>
                        </a:lnSpc>
                      </a:pPr>
                      <a:r>
                        <a:rPr sz="1250" spc="30" dirty="0">
                          <a:latin typeface="宋体"/>
                          <a:cs typeface="宋体"/>
                        </a:rPr>
                        <a:t>等</a:t>
                      </a:r>
                      <a:endParaRPr sz="1250">
                        <a:latin typeface="宋体"/>
                        <a:cs typeface="宋体"/>
                      </a:endParaRPr>
                    </a:p>
                  </a:txBody>
                  <a:tcPr marL="0" marR="0" marT="0" marB="0"/>
                </a:tc>
              </a:tr>
              <a:tr h="161622">
                <a:tc>
                  <a:txBody>
                    <a:bodyPr/>
                    <a:lstStyle/>
                    <a:p>
                      <a:pPr marR="220345" algn="r">
                        <a:lnSpc>
                          <a:spcPts val="720"/>
                        </a:lnSpc>
                        <a:tabLst>
                          <a:tab pos="1149985" algn="l"/>
                          <a:tab pos="2155190" algn="l"/>
                        </a:tabLst>
                      </a:pPr>
                      <a:r>
                        <a:rPr sz="1250" dirty="0">
                          <a:latin typeface="宋体"/>
                          <a:cs typeface="宋体"/>
                        </a:rPr>
                        <a:t>等</a:t>
                      </a:r>
                      <a:r>
                        <a:rPr sz="1250" spc="-370" dirty="0">
                          <a:latin typeface="宋体"/>
                          <a:cs typeface="宋体"/>
                        </a:rPr>
                        <a:t> </a:t>
                      </a:r>
                      <a:r>
                        <a:rPr sz="1875" baseline="-28888" dirty="0">
                          <a:latin typeface="宋体"/>
                          <a:cs typeface="宋体"/>
                        </a:rPr>
                        <a:t>象	</a:t>
                      </a:r>
                      <a:r>
                        <a:rPr sz="1250" dirty="0">
                          <a:latin typeface="宋体"/>
                          <a:cs typeface="宋体"/>
                        </a:rPr>
                        <a:t>形</a:t>
                      </a:r>
                      <a:r>
                        <a:rPr sz="1250" spc="-370" dirty="0">
                          <a:latin typeface="宋体"/>
                          <a:cs typeface="宋体"/>
                        </a:rPr>
                        <a:t> </a:t>
                      </a:r>
                      <a:r>
                        <a:rPr sz="1250" dirty="0">
                          <a:latin typeface="宋体"/>
                          <a:cs typeface="宋体"/>
                        </a:rPr>
                        <a:t>息	</a:t>
                      </a:r>
                      <a:r>
                        <a:rPr sz="1875" baseline="-26666" dirty="0">
                          <a:latin typeface="宋体"/>
                          <a:cs typeface="宋体"/>
                        </a:rPr>
                        <a:t>影</a:t>
                      </a:r>
                      <a:endParaRPr sz="1875" baseline="-26666">
                        <a:latin typeface="宋体"/>
                        <a:cs typeface="宋体"/>
                      </a:endParaRPr>
                    </a:p>
                  </a:txBody>
                  <a:tcPr marL="0" marR="0" marT="0" marB="0"/>
                </a:tc>
                <a:tc>
                  <a:txBody>
                    <a:bodyPr/>
                    <a:lstStyle/>
                    <a:p>
                      <a:pPr marR="342900" algn="r">
                        <a:lnSpc>
                          <a:spcPts val="1365"/>
                        </a:lnSpc>
                      </a:pPr>
                      <a:r>
                        <a:rPr sz="1250" dirty="0">
                          <a:latin typeface="宋体"/>
                          <a:cs typeface="宋体"/>
                        </a:rPr>
                        <a:t>情</a:t>
                      </a:r>
                      <a:endParaRPr sz="1250">
                        <a:latin typeface="宋体"/>
                        <a:cs typeface="宋体"/>
                      </a:endParaRPr>
                    </a:p>
                  </a:txBody>
                  <a:tcPr marL="0" marR="0" marT="0" marB="0"/>
                </a:tc>
                <a:tc>
                  <a:txBody>
                    <a:bodyPr/>
                    <a:lstStyle/>
                    <a:p>
                      <a:pPr marR="67945" algn="ctr">
                        <a:lnSpc>
                          <a:spcPts val="1365"/>
                        </a:lnSpc>
                      </a:pPr>
                      <a:r>
                        <a:rPr sz="1250" spc="30" dirty="0">
                          <a:latin typeface="宋体"/>
                          <a:cs typeface="宋体"/>
                        </a:rPr>
                        <a:t>异</a:t>
                      </a:r>
                      <a:endParaRPr sz="1250">
                        <a:latin typeface="宋体"/>
                        <a:cs typeface="宋体"/>
                      </a:endParaRPr>
                    </a:p>
                  </a:txBody>
                  <a:tcPr marL="0" marR="0" marT="0" marB="0"/>
                </a:tc>
                <a:tc>
                  <a:txBody>
                    <a:bodyPr/>
                    <a:lstStyle/>
                    <a:p>
                      <a:pPr marR="74295" algn="r">
                        <a:lnSpc>
                          <a:spcPts val="710"/>
                        </a:lnSpc>
                        <a:tabLst>
                          <a:tab pos="1026794" algn="l"/>
                        </a:tabLst>
                      </a:pPr>
                      <a:r>
                        <a:rPr sz="1875" baseline="-28888" dirty="0">
                          <a:latin typeface="宋体"/>
                          <a:cs typeface="宋体"/>
                        </a:rPr>
                        <a:t>异	</a:t>
                      </a:r>
                      <a:r>
                        <a:rPr sz="1250" dirty="0">
                          <a:latin typeface="宋体"/>
                          <a:cs typeface="宋体"/>
                        </a:rPr>
                        <a:t>失</a:t>
                      </a:r>
                      <a:endParaRPr sz="1250">
                        <a:latin typeface="宋体"/>
                        <a:cs typeface="宋体"/>
                      </a:endParaRPr>
                    </a:p>
                  </a:txBody>
                  <a:tcPr marL="0" marR="0" marT="0" marB="0"/>
                </a:tc>
              </a:tr>
              <a:tr h="218805">
                <a:tc>
                  <a:txBody>
                    <a:bodyPr/>
                    <a:lstStyle/>
                    <a:p>
                      <a:pPr marR="220345" algn="r">
                        <a:lnSpc>
                          <a:spcPts val="720"/>
                        </a:lnSpc>
                        <a:tabLst>
                          <a:tab pos="953769" algn="l"/>
                          <a:tab pos="1958975" algn="l"/>
                        </a:tabLst>
                      </a:pPr>
                      <a:r>
                        <a:rPr sz="1875" baseline="-28888" dirty="0">
                          <a:latin typeface="宋体"/>
                          <a:cs typeface="宋体"/>
                        </a:rPr>
                        <a:t>、	</a:t>
                      </a:r>
                      <a:r>
                        <a:rPr sz="1250" dirty="0">
                          <a:latin typeface="宋体"/>
                          <a:cs typeface="宋体"/>
                        </a:rPr>
                        <a:t>等</a:t>
                      </a:r>
                      <a:r>
                        <a:rPr sz="1250" spc="-370" dirty="0">
                          <a:latin typeface="宋体"/>
                          <a:cs typeface="宋体"/>
                        </a:rPr>
                        <a:t> </a:t>
                      </a:r>
                      <a:r>
                        <a:rPr sz="1250" dirty="0">
                          <a:latin typeface="宋体"/>
                          <a:cs typeface="宋体"/>
                        </a:rPr>
                        <a:t>：	</a:t>
                      </a:r>
                      <a:r>
                        <a:rPr sz="1875" baseline="-26666" dirty="0">
                          <a:latin typeface="宋体"/>
                          <a:cs typeface="宋体"/>
                        </a:rPr>
                        <a:t>响</a:t>
                      </a:r>
                      <a:endParaRPr sz="1875" baseline="-26666">
                        <a:latin typeface="宋体"/>
                        <a:cs typeface="宋体"/>
                      </a:endParaRPr>
                    </a:p>
                  </a:txBody>
                  <a:tcPr marL="0" marR="0" marT="0" marB="0">
                    <a:lnB w="39031">
                      <a:solidFill>
                        <a:srgbClr val="000000"/>
                      </a:solidFill>
                      <a:prstDash val="solid"/>
                    </a:lnB>
                  </a:tcPr>
                </a:tc>
                <a:tc>
                  <a:txBody>
                    <a:bodyPr/>
                    <a:lstStyle/>
                    <a:p>
                      <a:pPr marR="342900" algn="r">
                        <a:lnSpc>
                          <a:spcPts val="1365"/>
                        </a:lnSpc>
                      </a:pPr>
                      <a:r>
                        <a:rPr sz="1250" dirty="0">
                          <a:latin typeface="宋体"/>
                          <a:cs typeface="宋体"/>
                        </a:rPr>
                        <a:t>等</a:t>
                      </a:r>
                      <a:endParaRPr sz="1250">
                        <a:latin typeface="宋体"/>
                        <a:cs typeface="宋体"/>
                      </a:endParaRPr>
                    </a:p>
                  </a:txBody>
                  <a:tcPr marL="0" marR="0" marT="0" marB="0">
                    <a:lnB w="39031">
                      <a:solidFill>
                        <a:srgbClr val="000000"/>
                      </a:solidFill>
                      <a:prstDash val="solid"/>
                    </a:lnB>
                  </a:tcPr>
                </a:tc>
                <a:tc>
                  <a:txBody>
                    <a:bodyPr/>
                    <a:lstStyle/>
                    <a:p>
                      <a:endParaRPr sz="1250">
                        <a:latin typeface="宋体"/>
                        <a:cs typeface="宋体"/>
                      </a:endParaRPr>
                    </a:p>
                  </a:txBody>
                  <a:tcPr marL="0" marR="0" marT="0" marB="0">
                    <a:lnB w="39031">
                      <a:solidFill>
                        <a:srgbClr val="000000"/>
                      </a:solidFill>
                      <a:prstDash val="solid"/>
                    </a:lnB>
                  </a:tcPr>
                </a:tc>
                <a:tc>
                  <a:txBody>
                    <a:bodyPr/>
                    <a:lstStyle/>
                    <a:p>
                      <a:pPr marR="74295" algn="r">
                        <a:lnSpc>
                          <a:spcPts val="710"/>
                        </a:lnSpc>
                      </a:pPr>
                      <a:r>
                        <a:rPr sz="1250" dirty="0">
                          <a:latin typeface="宋体"/>
                          <a:cs typeface="宋体"/>
                        </a:rPr>
                        <a:t>败</a:t>
                      </a:r>
                      <a:endParaRPr sz="1250">
                        <a:latin typeface="宋体"/>
                        <a:cs typeface="宋体"/>
                      </a:endParaRPr>
                    </a:p>
                  </a:txBody>
                  <a:tcPr marL="0" marR="0" marT="0" marB="0">
                    <a:lnB w="39031">
                      <a:solidFill>
                        <a:srgbClr val="000000"/>
                      </a:solidFill>
                      <a:prstDash val="solid"/>
                    </a:lnB>
                  </a:tcPr>
                </a:tc>
              </a:tr>
            </a:tbl>
          </a:graphicData>
        </a:graphic>
      </p:graphicFrame>
      <p:sp>
        <p:nvSpPr>
          <p:cNvPr id="87" name="object 87"/>
          <p:cNvSpPr txBox="1"/>
          <p:nvPr/>
        </p:nvSpPr>
        <p:spPr>
          <a:xfrm>
            <a:off x="3198578" y="5667551"/>
            <a:ext cx="761365" cy="179705"/>
          </a:xfrm>
          <a:prstGeom prst="rect">
            <a:avLst/>
          </a:prstGeom>
        </p:spPr>
        <p:txBody>
          <a:bodyPr vert="horz" wrap="square" lIns="0" tIns="0" rIns="0" bIns="0" rtlCol="0">
            <a:spAutoFit/>
          </a:bodyPr>
          <a:lstStyle/>
          <a:p>
            <a:pPr marL="12700"/>
            <a:r>
              <a:rPr sz="1150" spc="5" dirty="0">
                <a:latin typeface="宋体"/>
                <a:cs typeface="宋体"/>
              </a:rPr>
              <a:t>安全模糊化</a:t>
            </a:r>
            <a:endParaRPr sz="1150">
              <a:latin typeface="宋体"/>
              <a:cs typeface="宋体"/>
            </a:endParaRPr>
          </a:p>
        </p:txBody>
      </p:sp>
      <p:sp>
        <p:nvSpPr>
          <p:cNvPr id="88" name="object 88"/>
          <p:cNvSpPr txBox="1"/>
          <p:nvPr/>
        </p:nvSpPr>
        <p:spPr>
          <a:xfrm>
            <a:off x="4430657" y="5667551"/>
            <a:ext cx="2228215" cy="179705"/>
          </a:xfrm>
          <a:prstGeom prst="rect">
            <a:avLst/>
          </a:prstGeom>
        </p:spPr>
        <p:txBody>
          <a:bodyPr vert="horz" wrap="square" lIns="0" tIns="0" rIns="0" bIns="0" rtlCol="0">
            <a:spAutoFit/>
          </a:bodyPr>
          <a:lstStyle/>
          <a:p>
            <a:pPr marL="12700"/>
            <a:r>
              <a:rPr sz="1150" dirty="0">
                <a:latin typeface="宋体"/>
                <a:cs typeface="宋体"/>
              </a:rPr>
              <a:t>安全可感知（可视、透明、真实）</a:t>
            </a:r>
            <a:endParaRPr sz="1150">
              <a:latin typeface="宋体"/>
              <a:cs typeface="宋体"/>
            </a:endParaRPr>
          </a:p>
        </p:txBody>
      </p:sp>
      <p:sp>
        <p:nvSpPr>
          <p:cNvPr id="89" name="object 89"/>
          <p:cNvSpPr txBox="1"/>
          <p:nvPr/>
        </p:nvSpPr>
        <p:spPr>
          <a:xfrm>
            <a:off x="7257779" y="5667551"/>
            <a:ext cx="2025014" cy="179705"/>
          </a:xfrm>
          <a:prstGeom prst="rect">
            <a:avLst/>
          </a:prstGeom>
        </p:spPr>
        <p:txBody>
          <a:bodyPr vert="horz" wrap="square" lIns="0" tIns="0" rIns="0" bIns="0" rtlCol="0">
            <a:spAutoFit/>
          </a:bodyPr>
          <a:lstStyle/>
          <a:p>
            <a:pPr marL="12700">
              <a:tabLst>
                <a:tab pos="1277620" algn="l"/>
              </a:tabLst>
            </a:pPr>
            <a:r>
              <a:rPr sz="1150" dirty="0">
                <a:latin typeface="宋体"/>
                <a:cs typeface="宋体"/>
              </a:rPr>
              <a:t>安全可知</a:t>
            </a:r>
            <a:r>
              <a:rPr sz="1150" spc="5" dirty="0">
                <a:latin typeface="宋体"/>
                <a:cs typeface="宋体"/>
              </a:rPr>
              <a:t>化</a:t>
            </a:r>
            <a:r>
              <a:rPr sz="1150" dirty="0">
                <a:latin typeface="宋体"/>
                <a:cs typeface="宋体"/>
              </a:rPr>
              <a:t>	安全可能化</a:t>
            </a:r>
            <a:endParaRPr sz="1150">
              <a:latin typeface="宋体"/>
              <a:cs typeface="宋体"/>
            </a:endParaRPr>
          </a:p>
        </p:txBody>
      </p:sp>
      <p:sp>
        <p:nvSpPr>
          <p:cNvPr id="90" name="object 90"/>
          <p:cNvSpPr/>
          <p:nvPr/>
        </p:nvSpPr>
        <p:spPr>
          <a:xfrm>
            <a:off x="3121180" y="5537620"/>
            <a:ext cx="6237605" cy="361950"/>
          </a:xfrm>
          <a:custGeom>
            <a:avLst/>
            <a:gdLst/>
            <a:ahLst/>
            <a:cxnLst/>
            <a:rect l="l" t="t" r="r" b="b"/>
            <a:pathLst>
              <a:path w="6237605" h="361950">
                <a:moveTo>
                  <a:pt x="0" y="361646"/>
                </a:moveTo>
                <a:lnTo>
                  <a:pt x="6237079" y="361646"/>
                </a:lnTo>
                <a:lnTo>
                  <a:pt x="6237079" y="0"/>
                </a:lnTo>
                <a:lnTo>
                  <a:pt x="0" y="0"/>
                </a:lnTo>
                <a:lnTo>
                  <a:pt x="0" y="361646"/>
                </a:lnTo>
                <a:close/>
              </a:path>
            </a:pathLst>
          </a:custGeom>
          <a:ln w="4035">
            <a:solidFill>
              <a:srgbClr val="000000"/>
            </a:solidFill>
            <a:prstDash val="dash"/>
          </a:ln>
        </p:spPr>
        <p:txBody>
          <a:bodyPr wrap="square" lIns="0" tIns="0" rIns="0" bIns="0" rtlCol="0"/>
          <a:lstStyle/>
          <a:p>
            <a:endParaRPr/>
          </a:p>
        </p:txBody>
      </p:sp>
      <p:sp>
        <p:nvSpPr>
          <p:cNvPr id="91" name="object 91"/>
          <p:cNvSpPr/>
          <p:nvPr/>
        </p:nvSpPr>
        <p:spPr>
          <a:xfrm>
            <a:off x="4032962" y="5766417"/>
            <a:ext cx="342265" cy="0"/>
          </a:xfrm>
          <a:custGeom>
            <a:avLst/>
            <a:gdLst/>
            <a:ahLst/>
            <a:cxnLst/>
            <a:rect l="l" t="t" r="r" b="b"/>
            <a:pathLst>
              <a:path w="342264">
                <a:moveTo>
                  <a:pt x="0" y="0"/>
                </a:moveTo>
                <a:lnTo>
                  <a:pt x="341777" y="0"/>
                </a:lnTo>
              </a:path>
            </a:pathLst>
          </a:custGeom>
          <a:ln w="16142">
            <a:solidFill>
              <a:srgbClr val="000000"/>
            </a:solidFill>
          </a:ln>
        </p:spPr>
        <p:txBody>
          <a:bodyPr wrap="square" lIns="0" tIns="0" rIns="0" bIns="0" rtlCol="0"/>
          <a:lstStyle/>
          <a:p>
            <a:endParaRPr/>
          </a:p>
        </p:txBody>
      </p:sp>
      <p:sp>
        <p:nvSpPr>
          <p:cNvPr id="92" name="object 92"/>
          <p:cNvSpPr/>
          <p:nvPr/>
        </p:nvSpPr>
        <p:spPr>
          <a:xfrm>
            <a:off x="4317370" y="5709597"/>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93" name="object 93"/>
          <p:cNvSpPr/>
          <p:nvPr/>
        </p:nvSpPr>
        <p:spPr>
          <a:xfrm>
            <a:off x="8093713" y="5766417"/>
            <a:ext cx="340995" cy="0"/>
          </a:xfrm>
          <a:custGeom>
            <a:avLst/>
            <a:gdLst/>
            <a:ahLst/>
            <a:cxnLst/>
            <a:rect l="l" t="t" r="r" b="b"/>
            <a:pathLst>
              <a:path w="340995">
                <a:moveTo>
                  <a:pt x="0" y="0"/>
                </a:moveTo>
                <a:lnTo>
                  <a:pt x="340473" y="0"/>
                </a:lnTo>
              </a:path>
            </a:pathLst>
          </a:custGeom>
          <a:ln w="16142">
            <a:solidFill>
              <a:srgbClr val="000000"/>
            </a:solidFill>
          </a:ln>
        </p:spPr>
        <p:txBody>
          <a:bodyPr wrap="square" lIns="0" tIns="0" rIns="0" bIns="0" rtlCol="0"/>
          <a:lstStyle/>
          <a:p>
            <a:endParaRPr/>
          </a:p>
        </p:txBody>
      </p:sp>
      <p:sp>
        <p:nvSpPr>
          <p:cNvPr id="94" name="object 94"/>
          <p:cNvSpPr/>
          <p:nvPr/>
        </p:nvSpPr>
        <p:spPr>
          <a:xfrm>
            <a:off x="8376817" y="5709597"/>
            <a:ext cx="57785" cy="113664"/>
          </a:xfrm>
          <a:custGeom>
            <a:avLst/>
            <a:gdLst/>
            <a:ahLst/>
            <a:cxnLst/>
            <a:rect l="l" t="t" r="r" b="b"/>
            <a:pathLst>
              <a:path w="57784"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95" name="object 95"/>
          <p:cNvSpPr/>
          <p:nvPr/>
        </p:nvSpPr>
        <p:spPr>
          <a:xfrm>
            <a:off x="6707695" y="5766417"/>
            <a:ext cx="462280" cy="0"/>
          </a:xfrm>
          <a:custGeom>
            <a:avLst/>
            <a:gdLst/>
            <a:ahLst/>
            <a:cxnLst/>
            <a:rect l="l" t="t" r="r" b="b"/>
            <a:pathLst>
              <a:path w="462279">
                <a:moveTo>
                  <a:pt x="0" y="0"/>
                </a:moveTo>
                <a:lnTo>
                  <a:pt x="462060" y="0"/>
                </a:lnTo>
              </a:path>
            </a:pathLst>
          </a:custGeom>
          <a:ln w="16142">
            <a:solidFill>
              <a:srgbClr val="000000"/>
            </a:solidFill>
          </a:ln>
        </p:spPr>
        <p:txBody>
          <a:bodyPr wrap="square" lIns="0" tIns="0" rIns="0" bIns="0" rtlCol="0"/>
          <a:lstStyle/>
          <a:p>
            <a:endParaRPr/>
          </a:p>
        </p:txBody>
      </p:sp>
      <p:sp>
        <p:nvSpPr>
          <p:cNvPr id="96" name="object 96"/>
          <p:cNvSpPr/>
          <p:nvPr/>
        </p:nvSpPr>
        <p:spPr>
          <a:xfrm>
            <a:off x="7112386" y="5709597"/>
            <a:ext cx="57785" cy="113664"/>
          </a:xfrm>
          <a:custGeom>
            <a:avLst/>
            <a:gdLst/>
            <a:ahLst/>
            <a:cxnLst/>
            <a:rect l="l" t="t" r="r" b="b"/>
            <a:pathLst>
              <a:path w="57785" h="113664">
                <a:moveTo>
                  <a:pt x="0" y="113639"/>
                </a:moveTo>
                <a:lnTo>
                  <a:pt x="57370" y="56819"/>
                </a:lnTo>
                <a:lnTo>
                  <a:pt x="0" y="0"/>
                </a:lnTo>
              </a:path>
            </a:pathLst>
          </a:custGeom>
          <a:ln w="16266">
            <a:solidFill>
              <a:srgbClr val="000000"/>
            </a:solidFill>
          </a:ln>
        </p:spPr>
        <p:txBody>
          <a:bodyPr wrap="square" lIns="0" tIns="0" rIns="0" bIns="0" rtlCol="0"/>
          <a:lstStyle/>
          <a:p>
            <a:endParaRPr/>
          </a:p>
        </p:txBody>
      </p:sp>
      <p:sp>
        <p:nvSpPr>
          <p:cNvPr id="97" name="object 97"/>
          <p:cNvSpPr txBox="1"/>
          <p:nvPr/>
        </p:nvSpPr>
        <p:spPr>
          <a:xfrm>
            <a:off x="2401991" y="1152497"/>
            <a:ext cx="515620" cy="194310"/>
          </a:xfrm>
          <a:prstGeom prst="rect">
            <a:avLst/>
          </a:prstGeom>
        </p:spPr>
        <p:txBody>
          <a:bodyPr vert="horz" wrap="square" lIns="0" tIns="0" rIns="0" bIns="0" rtlCol="0">
            <a:spAutoFit/>
          </a:bodyPr>
          <a:lstStyle/>
          <a:p>
            <a:pPr marL="12700"/>
            <a:r>
              <a:rPr sz="1250" spc="35" dirty="0">
                <a:latin typeface="宋体"/>
                <a:cs typeface="宋体"/>
              </a:rPr>
              <a:t>信息层</a:t>
            </a:r>
            <a:endParaRPr sz="1250">
              <a:latin typeface="宋体"/>
              <a:cs typeface="宋体"/>
            </a:endParaRPr>
          </a:p>
        </p:txBody>
      </p:sp>
      <p:sp>
        <p:nvSpPr>
          <p:cNvPr id="98" name="object 98"/>
          <p:cNvSpPr txBox="1"/>
          <p:nvPr/>
        </p:nvSpPr>
        <p:spPr>
          <a:xfrm>
            <a:off x="2401991" y="2412706"/>
            <a:ext cx="515620" cy="194310"/>
          </a:xfrm>
          <a:prstGeom prst="rect">
            <a:avLst/>
          </a:prstGeom>
        </p:spPr>
        <p:txBody>
          <a:bodyPr vert="horz" wrap="square" lIns="0" tIns="0" rIns="0" bIns="0" rtlCol="0">
            <a:spAutoFit/>
          </a:bodyPr>
          <a:lstStyle/>
          <a:p>
            <a:pPr marL="12700"/>
            <a:r>
              <a:rPr sz="1250" spc="30" dirty="0">
                <a:latin typeface="宋体"/>
                <a:cs typeface="宋体"/>
              </a:rPr>
              <a:t>事件层</a:t>
            </a:r>
            <a:endParaRPr sz="1250">
              <a:latin typeface="宋体"/>
              <a:cs typeface="宋体"/>
            </a:endParaRPr>
          </a:p>
        </p:txBody>
      </p:sp>
      <p:sp>
        <p:nvSpPr>
          <p:cNvPr id="99" name="object 99"/>
          <p:cNvSpPr txBox="1"/>
          <p:nvPr/>
        </p:nvSpPr>
        <p:spPr>
          <a:xfrm>
            <a:off x="2401991" y="4064520"/>
            <a:ext cx="515620" cy="194310"/>
          </a:xfrm>
          <a:prstGeom prst="rect">
            <a:avLst/>
          </a:prstGeom>
        </p:spPr>
        <p:txBody>
          <a:bodyPr vert="horz" wrap="square" lIns="0" tIns="0" rIns="0" bIns="0" rtlCol="0">
            <a:spAutoFit/>
          </a:bodyPr>
          <a:lstStyle/>
          <a:p>
            <a:pPr marL="12700"/>
            <a:r>
              <a:rPr sz="1250" spc="35" dirty="0">
                <a:latin typeface="宋体"/>
                <a:cs typeface="宋体"/>
              </a:rPr>
              <a:t>要素层</a:t>
            </a:r>
            <a:endParaRPr sz="1250">
              <a:latin typeface="宋体"/>
              <a:cs typeface="宋体"/>
            </a:endParaRPr>
          </a:p>
        </p:txBody>
      </p:sp>
      <p:sp>
        <p:nvSpPr>
          <p:cNvPr id="100" name="object 100"/>
          <p:cNvSpPr txBox="1"/>
          <p:nvPr/>
        </p:nvSpPr>
        <p:spPr>
          <a:xfrm>
            <a:off x="2401991" y="5162115"/>
            <a:ext cx="515620" cy="194310"/>
          </a:xfrm>
          <a:prstGeom prst="rect">
            <a:avLst/>
          </a:prstGeom>
        </p:spPr>
        <p:txBody>
          <a:bodyPr vert="horz" wrap="square" lIns="0" tIns="0" rIns="0" bIns="0" rtlCol="0">
            <a:spAutoFit/>
          </a:bodyPr>
          <a:lstStyle/>
          <a:p>
            <a:pPr marL="12700"/>
            <a:r>
              <a:rPr sz="1250" spc="30" dirty="0">
                <a:latin typeface="宋体"/>
                <a:cs typeface="宋体"/>
              </a:rPr>
              <a:t>方向层</a:t>
            </a:r>
            <a:endParaRPr sz="1250">
              <a:latin typeface="宋体"/>
              <a:cs typeface="宋体"/>
            </a:endParaRPr>
          </a:p>
        </p:txBody>
      </p:sp>
      <p:sp>
        <p:nvSpPr>
          <p:cNvPr id="101" name="object 101"/>
          <p:cNvSpPr txBox="1"/>
          <p:nvPr/>
        </p:nvSpPr>
        <p:spPr>
          <a:xfrm>
            <a:off x="2401991" y="5668167"/>
            <a:ext cx="515620" cy="194310"/>
          </a:xfrm>
          <a:prstGeom prst="rect">
            <a:avLst/>
          </a:prstGeom>
        </p:spPr>
        <p:txBody>
          <a:bodyPr vert="horz" wrap="square" lIns="0" tIns="0" rIns="0" bIns="0" rtlCol="0">
            <a:spAutoFit/>
          </a:bodyPr>
          <a:lstStyle/>
          <a:p>
            <a:pPr marL="12700"/>
            <a:r>
              <a:rPr sz="1250" spc="35" dirty="0">
                <a:latin typeface="宋体"/>
                <a:cs typeface="宋体"/>
              </a:rPr>
              <a:t>思想层</a:t>
            </a:r>
            <a:endParaRPr sz="1250">
              <a:latin typeface="宋体"/>
              <a:cs typeface="宋体"/>
            </a:endParaRPr>
          </a:p>
        </p:txBody>
      </p:sp>
      <p:sp>
        <p:nvSpPr>
          <p:cNvPr id="103" name="object 103"/>
          <p:cNvSpPr txBox="1"/>
          <p:nvPr/>
        </p:nvSpPr>
        <p:spPr>
          <a:xfrm>
            <a:off x="1926437" y="5940353"/>
            <a:ext cx="8267700" cy="766445"/>
          </a:xfrm>
          <a:prstGeom prst="rect">
            <a:avLst/>
          </a:prstGeom>
        </p:spPr>
        <p:txBody>
          <a:bodyPr vert="horz" wrap="square" lIns="0" tIns="0" rIns="0" bIns="0" rtlCol="0">
            <a:spAutoFit/>
          </a:bodyPr>
          <a:lstStyle/>
          <a:p>
            <a:pPr marL="43180" algn="ctr"/>
            <a:r>
              <a:rPr sz="1150" spc="5" dirty="0">
                <a:latin typeface="宋体"/>
                <a:cs typeface="宋体"/>
              </a:rPr>
              <a:t>安全  </a:t>
            </a:r>
            <a:r>
              <a:rPr sz="1150" dirty="0">
                <a:latin typeface="宋体"/>
                <a:cs typeface="宋体"/>
              </a:rPr>
              <a:t>三可  </a:t>
            </a:r>
            <a:r>
              <a:rPr sz="1150" spc="5" dirty="0">
                <a:latin typeface="宋体"/>
                <a:cs typeface="宋体"/>
              </a:rPr>
              <a:t>思维—  三化</a:t>
            </a:r>
            <a:r>
              <a:rPr sz="1150" spc="480" dirty="0">
                <a:latin typeface="宋体"/>
                <a:cs typeface="宋体"/>
              </a:rPr>
              <a:t> </a:t>
            </a:r>
            <a:r>
              <a:rPr sz="1150" spc="5" dirty="0">
                <a:latin typeface="宋体"/>
                <a:cs typeface="宋体"/>
              </a:rPr>
              <a:t>发展模式</a:t>
            </a:r>
            <a:endParaRPr sz="1150">
              <a:latin typeface="宋体"/>
              <a:cs typeface="宋体"/>
            </a:endParaRPr>
          </a:p>
          <a:p>
            <a:pPr>
              <a:lnSpc>
                <a:spcPct val="100000"/>
              </a:lnSpc>
            </a:pPr>
            <a:endParaRPr sz="1100">
              <a:latin typeface="Times New Roman"/>
              <a:cs typeface="Times New Roman"/>
            </a:endParaRPr>
          </a:p>
          <a:p>
            <a:pPr>
              <a:spcBef>
                <a:spcPts val="26"/>
              </a:spcBef>
            </a:pPr>
            <a:endParaRPr sz="1100">
              <a:latin typeface="Times New Roman"/>
              <a:cs typeface="Times New Roman"/>
            </a:endParaRPr>
          </a:p>
          <a:p>
            <a:pPr algn="ctr">
              <a:lnSpc>
                <a:spcPct val="100000"/>
              </a:lnSpc>
            </a:pPr>
            <a:r>
              <a:rPr sz="1600" spc="-5" dirty="0">
                <a:solidFill>
                  <a:srgbClr val="006FC0"/>
                </a:solidFill>
                <a:latin typeface="宋体"/>
                <a:cs typeface="宋体"/>
              </a:rPr>
              <a:t>来源：吴超</a:t>
            </a:r>
            <a:r>
              <a:rPr sz="1600" spc="-5" dirty="0">
                <a:solidFill>
                  <a:srgbClr val="006FC0"/>
                </a:solidFill>
                <a:latin typeface="Calibri"/>
                <a:cs typeface="Calibri"/>
              </a:rPr>
              <a:t>. </a:t>
            </a:r>
            <a:r>
              <a:rPr sz="1600" spc="-5" dirty="0">
                <a:solidFill>
                  <a:srgbClr val="006FC0"/>
                </a:solidFill>
                <a:latin typeface="宋体"/>
                <a:cs typeface="宋体"/>
              </a:rPr>
              <a:t>安全信息认知通用模型构建及其启示</a:t>
            </a:r>
            <a:r>
              <a:rPr sz="1600" spc="-5" dirty="0">
                <a:solidFill>
                  <a:srgbClr val="006FC0"/>
                </a:solidFill>
                <a:latin typeface="Calibri"/>
                <a:cs typeface="Calibri"/>
              </a:rPr>
              <a:t>[J]. </a:t>
            </a:r>
            <a:r>
              <a:rPr sz="1600" spc="-5" dirty="0">
                <a:solidFill>
                  <a:srgbClr val="006FC0"/>
                </a:solidFill>
                <a:latin typeface="宋体"/>
                <a:cs typeface="宋体"/>
              </a:rPr>
              <a:t>中国安全生产科学技术</a:t>
            </a:r>
            <a:r>
              <a:rPr sz="1600" spc="-5" dirty="0">
                <a:solidFill>
                  <a:srgbClr val="006FC0"/>
                </a:solidFill>
                <a:latin typeface="Calibri"/>
                <a:cs typeface="Calibri"/>
              </a:rPr>
              <a:t>, </a:t>
            </a:r>
            <a:r>
              <a:rPr sz="1600" spc="-10" dirty="0">
                <a:solidFill>
                  <a:srgbClr val="006FC0"/>
                </a:solidFill>
                <a:latin typeface="Calibri"/>
                <a:cs typeface="Calibri"/>
              </a:rPr>
              <a:t>2017, 13(3):</a:t>
            </a:r>
            <a:r>
              <a:rPr sz="1600" spc="220" dirty="0">
                <a:solidFill>
                  <a:srgbClr val="006FC0"/>
                </a:solidFill>
                <a:latin typeface="Calibri"/>
                <a:cs typeface="Calibri"/>
              </a:rPr>
              <a:t> </a:t>
            </a:r>
            <a:r>
              <a:rPr sz="1600" spc="-10" dirty="0">
                <a:solidFill>
                  <a:srgbClr val="006FC0"/>
                </a:solidFill>
                <a:latin typeface="Calibri"/>
                <a:cs typeface="Calibri"/>
              </a:rPr>
              <a:t>5-11.</a:t>
            </a:r>
            <a:endParaRPr sz="1600">
              <a:latin typeface="Calibri"/>
              <a:cs typeface="Calibri"/>
            </a:endParaRPr>
          </a:p>
        </p:txBody>
      </p:sp>
      <p:sp>
        <p:nvSpPr>
          <p:cNvPr id="104" name="object 10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05" name="文本框 1"/>
          <p:cNvSpPr txBox="1">
            <a:spLocks noChangeArrowheads="1"/>
          </p:cNvSpPr>
          <p:nvPr/>
        </p:nvSpPr>
        <p:spPr bwMode="auto">
          <a:xfrm>
            <a:off x="758415" y="300084"/>
            <a:ext cx="576311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安全信息认知通用模型的拓展模型</a:t>
            </a:r>
          </a:p>
        </p:txBody>
      </p:sp>
    </p:spTree>
    <p:extLst>
      <p:ext uri="{BB962C8B-B14F-4D97-AF65-F5344CB8AC3E}">
        <p14:creationId xmlns:p14="http://schemas.microsoft.com/office/powerpoint/2010/main" val="31344822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93307" y="301624"/>
            <a:ext cx="6819900" cy="831850"/>
          </a:xfrm>
          <a:prstGeom prst="rect">
            <a:avLst/>
          </a:prstGeom>
        </p:spPr>
        <p:txBody>
          <a:bodyPr vert="horz" wrap="square" lIns="0" tIns="112521" rIns="0" bIns="0" rtlCol="0" anchor="ctr">
            <a:spAutoFit/>
          </a:bodyPr>
          <a:lstStyle/>
          <a:p>
            <a:pPr marL="367030">
              <a:lnSpc>
                <a:spcPts val="2840"/>
              </a:lnSpc>
            </a:pPr>
            <a:r>
              <a:rPr sz="2400" spc="-5" dirty="0"/>
              <a:t>一级安全信息学原理下的二级安全信息学原理体系模型</a:t>
            </a:r>
          </a:p>
        </p:txBody>
      </p:sp>
      <p:sp>
        <p:nvSpPr>
          <p:cNvPr id="3" name="object 3"/>
          <p:cNvSpPr/>
          <p:nvPr/>
        </p:nvSpPr>
        <p:spPr>
          <a:xfrm>
            <a:off x="1631504" y="1412747"/>
            <a:ext cx="8892540" cy="408520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2286406" y="6096301"/>
            <a:ext cx="6866890" cy="230832"/>
          </a:xfrm>
          <a:prstGeom prst="rect">
            <a:avLst/>
          </a:prstGeom>
        </p:spPr>
        <p:txBody>
          <a:bodyPr vert="horz" wrap="square" lIns="0" tIns="0" rIns="0" bIns="0" rtlCol="0">
            <a:spAutoFit/>
          </a:bodyPr>
          <a:lstStyle/>
          <a:p>
            <a:pPr marL="12700">
              <a:lnSpc>
                <a:spcPts val="1795"/>
              </a:lnSpc>
            </a:pPr>
            <a:r>
              <a:rPr sz="1600" spc="-5" dirty="0">
                <a:solidFill>
                  <a:srgbClr val="006FC0"/>
                </a:solidFill>
                <a:latin typeface="宋体"/>
                <a:cs typeface="宋体"/>
              </a:rPr>
              <a:t>来源：罗通元</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安全信息学原理的体系构建</a:t>
            </a:r>
            <a:r>
              <a:rPr sz="1600" spc="-5" dirty="0">
                <a:solidFill>
                  <a:srgbClr val="006FC0"/>
                </a:solidFill>
                <a:latin typeface="Calibri"/>
                <a:cs typeface="Calibri"/>
              </a:rPr>
              <a:t>[J].</a:t>
            </a:r>
            <a:r>
              <a:rPr sz="1600" spc="-5" dirty="0">
                <a:solidFill>
                  <a:srgbClr val="006FC0"/>
                </a:solidFill>
                <a:latin typeface="宋体"/>
                <a:cs typeface="宋体"/>
              </a:rPr>
              <a:t>科技导报</a:t>
            </a:r>
            <a:r>
              <a:rPr sz="1600" spc="-5" dirty="0">
                <a:solidFill>
                  <a:srgbClr val="006FC0"/>
                </a:solidFill>
                <a:latin typeface="Calibri"/>
                <a:cs typeface="Calibri"/>
              </a:rPr>
              <a:t>,2018,36(12):76-85.</a:t>
            </a:r>
            <a:endParaRPr sz="1600">
              <a:latin typeface="Calibri"/>
              <a:cs typeface="Calibri"/>
            </a:endParaRPr>
          </a:p>
        </p:txBody>
      </p:sp>
    </p:spTree>
    <p:extLst>
      <p:ext uri="{BB962C8B-B14F-4D97-AF65-F5344CB8AC3E}">
        <p14:creationId xmlns:p14="http://schemas.microsoft.com/office/powerpoint/2010/main" val="38070965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14604" y="242664"/>
            <a:ext cx="4927600" cy="335605"/>
          </a:xfrm>
          <a:prstGeom prst="rect">
            <a:avLst/>
          </a:prstGeom>
        </p:spPr>
        <p:txBody>
          <a:bodyPr vert="horz" wrap="square" lIns="0" tIns="0" rIns="0" bIns="0" rtlCol="0" anchor="ctr">
            <a:spAutoFit/>
          </a:bodyPr>
          <a:lstStyle/>
          <a:p>
            <a:pPr marL="12700">
              <a:lnSpc>
                <a:spcPts val="2840"/>
              </a:lnSpc>
            </a:pPr>
            <a:r>
              <a:rPr sz="2000" dirty="0"/>
              <a:t>安全信息学原理的“蜂巢”结构模型</a:t>
            </a:r>
          </a:p>
        </p:txBody>
      </p:sp>
      <p:sp>
        <p:nvSpPr>
          <p:cNvPr id="3" name="object 3"/>
          <p:cNvSpPr/>
          <p:nvPr/>
        </p:nvSpPr>
        <p:spPr>
          <a:xfrm>
            <a:off x="3215640" y="578269"/>
            <a:ext cx="5472557" cy="569823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5" name="object 5"/>
          <p:cNvSpPr txBox="1"/>
          <p:nvPr/>
        </p:nvSpPr>
        <p:spPr>
          <a:xfrm>
            <a:off x="2286406" y="6384599"/>
            <a:ext cx="6866890"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来源：罗通元</a:t>
            </a:r>
            <a:r>
              <a:rPr sz="1600" spc="-5" dirty="0">
                <a:solidFill>
                  <a:srgbClr val="006FC0"/>
                </a:solidFill>
                <a:latin typeface="Calibri"/>
                <a:cs typeface="Calibri"/>
              </a:rPr>
              <a:t>,</a:t>
            </a:r>
            <a:r>
              <a:rPr sz="1600" spc="-5" dirty="0">
                <a:solidFill>
                  <a:srgbClr val="006FC0"/>
                </a:solidFill>
                <a:latin typeface="宋体"/>
                <a:cs typeface="宋体"/>
              </a:rPr>
              <a:t>吴超</a:t>
            </a:r>
            <a:r>
              <a:rPr sz="1600" spc="-5" dirty="0">
                <a:solidFill>
                  <a:srgbClr val="006FC0"/>
                </a:solidFill>
                <a:latin typeface="Calibri"/>
                <a:cs typeface="Calibri"/>
              </a:rPr>
              <a:t>.</a:t>
            </a:r>
            <a:r>
              <a:rPr sz="1600" spc="-5" dirty="0">
                <a:solidFill>
                  <a:srgbClr val="006FC0"/>
                </a:solidFill>
                <a:latin typeface="宋体"/>
                <a:cs typeface="宋体"/>
              </a:rPr>
              <a:t>安全信息学原理的体系构建</a:t>
            </a:r>
            <a:r>
              <a:rPr sz="1600" spc="-5" dirty="0">
                <a:solidFill>
                  <a:srgbClr val="006FC0"/>
                </a:solidFill>
                <a:latin typeface="Calibri"/>
                <a:cs typeface="Calibri"/>
              </a:rPr>
              <a:t>[J].</a:t>
            </a:r>
            <a:r>
              <a:rPr sz="1600" spc="-5" dirty="0">
                <a:solidFill>
                  <a:srgbClr val="006FC0"/>
                </a:solidFill>
                <a:latin typeface="宋体"/>
                <a:cs typeface="宋体"/>
              </a:rPr>
              <a:t>科技导报</a:t>
            </a:r>
            <a:r>
              <a:rPr sz="1600" spc="-5" dirty="0">
                <a:solidFill>
                  <a:srgbClr val="006FC0"/>
                </a:solidFill>
                <a:latin typeface="Calibri"/>
                <a:cs typeface="Calibri"/>
              </a:rPr>
              <a:t>,2018,36(12):76-85.</a:t>
            </a:r>
            <a:endParaRPr sz="1600">
              <a:latin typeface="Calibri"/>
              <a:cs typeface="Calibri"/>
            </a:endParaRPr>
          </a:p>
        </p:txBody>
      </p:sp>
    </p:spTree>
    <p:extLst>
      <p:ext uri="{BB962C8B-B14F-4D97-AF65-F5344CB8AC3E}">
        <p14:creationId xmlns:p14="http://schemas.microsoft.com/office/powerpoint/2010/main" val="8283363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078091" y="1970532"/>
            <a:ext cx="1804035" cy="1978660"/>
          </a:xfrm>
          <a:custGeom>
            <a:avLst/>
            <a:gdLst/>
            <a:ahLst/>
            <a:cxnLst/>
            <a:rect l="l" t="t" r="r" b="b"/>
            <a:pathLst>
              <a:path w="1804034" h="1978660">
                <a:moveTo>
                  <a:pt x="0" y="1978152"/>
                </a:moveTo>
                <a:lnTo>
                  <a:pt x="1803526" y="1978152"/>
                </a:lnTo>
                <a:lnTo>
                  <a:pt x="1803526" y="0"/>
                </a:lnTo>
                <a:lnTo>
                  <a:pt x="0" y="0"/>
                </a:lnTo>
                <a:lnTo>
                  <a:pt x="0" y="1978152"/>
                </a:lnTo>
                <a:close/>
              </a:path>
            </a:pathLst>
          </a:custGeom>
          <a:ln w="6350">
            <a:solidFill>
              <a:srgbClr val="000000"/>
            </a:solidFill>
            <a:prstDash val="dash"/>
          </a:ln>
        </p:spPr>
        <p:txBody>
          <a:bodyPr wrap="square" lIns="0" tIns="0" rIns="0" bIns="0" rtlCol="0"/>
          <a:lstStyle/>
          <a:p>
            <a:endParaRPr/>
          </a:p>
        </p:txBody>
      </p:sp>
      <p:sp>
        <p:nvSpPr>
          <p:cNvPr id="3" name="object 3"/>
          <p:cNvSpPr/>
          <p:nvPr/>
        </p:nvSpPr>
        <p:spPr>
          <a:xfrm>
            <a:off x="2493874" y="1515149"/>
            <a:ext cx="677545" cy="346075"/>
          </a:xfrm>
          <a:custGeom>
            <a:avLst/>
            <a:gdLst/>
            <a:ahLst/>
            <a:cxnLst/>
            <a:rect l="l" t="t" r="r" b="b"/>
            <a:pathLst>
              <a:path w="677544" h="346075">
                <a:moveTo>
                  <a:pt x="0" y="346036"/>
                </a:moveTo>
                <a:lnTo>
                  <a:pt x="676998" y="346036"/>
                </a:lnTo>
                <a:lnTo>
                  <a:pt x="676998" y="0"/>
                </a:lnTo>
                <a:lnTo>
                  <a:pt x="0" y="0"/>
                </a:lnTo>
                <a:lnTo>
                  <a:pt x="0" y="346036"/>
                </a:lnTo>
                <a:close/>
              </a:path>
            </a:pathLst>
          </a:custGeom>
          <a:ln w="6350">
            <a:solidFill>
              <a:srgbClr val="000000"/>
            </a:solidFill>
          </a:ln>
        </p:spPr>
        <p:txBody>
          <a:bodyPr wrap="square" lIns="0" tIns="0" rIns="0" bIns="0" rtlCol="0"/>
          <a:lstStyle/>
          <a:p>
            <a:endParaRPr/>
          </a:p>
        </p:txBody>
      </p:sp>
      <p:sp>
        <p:nvSpPr>
          <p:cNvPr id="4" name="object 4"/>
          <p:cNvSpPr txBox="1"/>
          <p:nvPr/>
        </p:nvSpPr>
        <p:spPr>
          <a:xfrm>
            <a:off x="2573223" y="1577847"/>
            <a:ext cx="520700" cy="215444"/>
          </a:xfrm>
          <a:prstGeom prst="rect">
            <a:avLst/>
          </a:prstGeom>
        </p:spPr>
        <p:txBody>
          <a:bodyPr vert="horz" wrap="square" lIns="0" tIns="0" rIns="0" bIns="0" rtlCol="0">
            <a:spAutoFit/>
          </a:bodyPr>
          <a:lstStyle/>
          <a:p>
            <a:pPr marL="12700"/>
            <a:r>
              <a:rPr sz="1400" dirty="0">
                <a:latin typeface="宋体"/>
                <a:cs typeface="宋体"/>
              </a:rPr>
              <a:t>信源</a:t>
            </a:r>
            <a:r>
              <a:rPr sz="1400" spc="-5" dirty="0">
                <a:latin typeface="Times New Roman"/>
                <a:cs typeface="Times New Roman"/>
              </a:rPr>
              <a:t>S</a:t>
            </a:r>
            <a:r>
              <a:rPr sz="1350" spc="15" baseline="-24691" dirty="0">
                <a:latin typeface="Times New Roman"/>
                <a:cs typeface="Times New Roman"/>
              </a:rPr>
              <a:t>I</a:t>
            </a:r>
            <a:endParaRPr sz="1350" baseline="-24691">
              <a:latin typeface="Times New Roman"/>
              <a:cs typeface="Times New Roman"/>
            </a:endParaRPr>
          </a:p>
        </p:txBody>
      </p:sp>
      <p:sp>
        <p:nvSpPr>
          <p:cNvPr id="5" name="object 5"/>
          <p:cNvSpPr/>
          <p:nvPr/>
        </p:nvSpPr>
        <p:spPr>
          <a:xfrm>
            <a:off x="4847844" y="1515149"/>
            <a:ext cx="640080" cy="346075"/>
          </a:xfrm>
          <a:custGeom>
            <a:avLst/>
            <a:gdLst/>
            <a:ahLst/>
            <a:cxnLst/>
            <a:rect l="l" t="t" r="r" b="b"/>
            <a:pathLst>
              <a:path w="640079" h="346075">
                <a:moveTo>
                  <a:pt x="0" y="346036"/>
                </a:moveTo>
                <a:lnTo>
                  <a:pt x="639838" y="346036"/>
                </a:lnTo>
                <a:lnTo>
                  <a:pt x="639838" y="0"/>
                </a:lnTo>
                <a:lnTo>
                  <a:pt x="0" y="0"/>
                </a:lnTo>
                <a:lnTo>
                  <a:pt x="0" y="346036"/>
                </a:lnTo>
                <a:close/>
              </a:path>
            </a:pathLst>
          </a:custGeom>
          <a:ln w="6350">
            <a:solidFill>
              <a:srgbClr val="000000"/>
            </a:solidFill>
          </a:ln>
        </p:spPr>
        <p:txBody>
          <a:bodyPr wrap="square" lIns="0" tIns="0" rIns="0" bIns="0" rtlCol="0"/>
          <a:lstStyle/>
          <a:p>
            <a:endParaRPr/>
          </a:p>
        </p:txBody>
      </p:sp>
      <p:sp>
        <p:nvSpPr>
          <p:cNvPr id="6" name="object 6"/>
          <p:cNvSpPr txBox="1"/>
          <p:nvPr/>
        </p:nvSpPr>
        <p:spPr>
          <a:xfrm>
            <a:off x="4918076" y="1511427"/>
            <a:ext cx="501015" cy="215444"/>
          </a:xfrm>
          <a:prstGeom prst="rect">
            <a:avLst/>
          </a:prstGeom>
        </p:spPr>
        <p:txBody>
          <a:bodyPr vert="horz" wrap="square" lIns="0" tIns="0" rIns="0" bIns="0" rtlCol="0">
            <a:spAutoFit/>
          </a:bodyPr>
          <a:lstStyle/>
          <a:p>
            <a:pPr marL="12700"/>
            <a:r>
              <a:rPr sz="1400" dirty="0">
                <a:latin typeface="宋体"/>
                <a:cs typeface="宋体"/>
              </a:rPr>
              <a:t>信道</a:t>
            </a:r>
            <a:r>
              <a:rPr sz="1400" dirty="0">
                <a:latin typeface="Times New Roman"/>
                <a:cs typeface="Times New Roman"/>
              </a:rPr>
              <a:t>C</a:t>
            </a:r>
            <a:endParaRPr sz="1400">
              <a:latin typeface="Times New Roman"/>
              <a:cs typeface="Times New Roman"/>
            </a:endParaRPr>
          </a:p>
        </p:txBody>
      </p:sp>
      <p:sp>
        <p:nvSpPr>
          <p:cNvPr id="7" name="object 7"/>
          <p:cNvSpPr/>
          <p:nvPr/>
        </p:nvSpPr>
        <p:spPr>
          <a:xfrm>
            <a:off x="6436486" y="1515149"/>
            <a:ext cx="561340" cy="346075"/>
          </a:xfrm>
          <a:custGeom>
            <a:avLst/>
            <a:gdLst/>
            <a:ahLst/>
            <a:cxnLst/>
            <a:rect l="l" t="t" r="r" b="b"/>
            <a:pathLst>
              <a:path w="561339" h="346075">
                <a:moveTo>
                  <a:pt x="0" y="346036"/>
                </a:moveTo>
                <a:lnTo>
                  <a:pt x="561073" y="346036"/>
                </a:lnTo>
                <a:lnTo>
                  <a:pt x="561073" y="0"/>
                </a:lnTo>
                <a:lnTo>
                  <a:pt x="0" y="0"/>
                </a:lnTo>
                <a:lnTo>
                  <a:pt x="0" y="346036"/>
                </a:lnTo>
                <a:close/>
              </a:path>
            </a:pathLst>
          </a:custGeom>
          <a:ln w="6350">
            <a:solidFill>
              <a:srgbClr val="000000"/>
            </a:solidFill>
          </a:ln>
        </p:spPr>
        <p:txBody>
          <a:bodyPr wrap="square" lIns="0" tIns="0" rIns="0" bIns="0" rtlCol="0"/>
          <a:lstStyle/>
          <a:p>
            <a:endParaRPr/>
          </a:p>
        </p:txBody>
      </p:sp>
      <p:sp>
        <p:nvSpPr>
          <p:cNvPr id="8" name="object 8"/>
          <p:cNvSpPr txBox="1"/>
          <p:nvPr/>
        </p:nvSpPr>
        <p:spPr>
          <a:xfrm>
            <a:off x="6442964" y="1511427"/>
            <a:ext cx="549910" cy="215444"/>
          </a:xfrm>
          <a:prstGeom prst="rect">
            <a:avLst/>
          </a:prstGeom>
        </p:spPr>
        <p:txBody>
          <a:bodyPr vert="horz" wrap="square" lIns="0" tIns="0" rIns="0" bIns="0" rtlCol="0">
            <a:spAutoFit/>
          </a:bodyPr>
          <a:lstStyle/>
          <a:p>
            <a:pPr marL="12700"/>
            <a:r>
              <a:rPr sz="1400" dirty="0">
                <a:latin typeface="宋体"/>
                <a:cs typeface="宋体"/>
              </a:rPr>
              <a:t>信宿</a:t>
            </a:r>
            <a:r>
              <a:rPr sz="1400" spc="-10" dirty="0">
                <a:latin typeface="Times New Roman"/>
                <a:cs typeface="Times New Roman"/>
              </a:rPr>
              <a:t>H</a:t>
            </a:r>
            <a:r>
              <a:rPr sz="1350" spc="15" baseline="-24691" dirty="0">
                <a:latin typeface="Times New Roman"/>
                <a:cs typeface="Times New Roman"/>
              </a:rPr>
              <a:t>I</a:t>
            </a:r>
            <a:endParaRPr sz="1350" baseline="-24691">
              <a:latin typeface="Times New Roman"/>
              <a:cs typeface="Times New Roman"/>
            </a:endParaRPr>
          </a:p>
        </p:txBody>
      </p:sp>
      <p:sp>
        <p:nvSpPr>
          <p:cNvPr id="9" name="object 9"/>
          <p:cNvSpPr/>
          <p:nvPr/>
        </p:nvSpPr>
        <p:spPr>
          <a:xfrm>
            <a:off x="8567419" y="1516292"/>
            <a:ext cx="561340" cy="346075"/>
          </a:xfrm>
          <a:custGeom>
            <a:avLst/>
            <a:gdLst/>
            <a:ahLst/>
            <a:cxnLst/>
            <a:rect l="l" t="t" r="r" b="b"/>
            <a:pathLst>
              <a:path w="561340" h="346075">
                <a:moveTo>
                  <a:pt x="0" y="346036"/>
                </a:moveTo>
                <a:lnTo>
                  <a:pt x="561073" y="346036"/>
                </a:lnTo>
                <a:lnTo>
                  <a:pt x="561073" y="0"/>
                </a:lnTo>
                <a:lnTo>
                  <a:pt x="0" y="0"/>
                </a:lnTo>
                <a:lnTo>
                  <a:pt x="0" y="346036"/>
                </a:lnTo>
                <a:close/>
              </a:path>
            </a:pathLst>
          </a:custGeom>
          <a:ln w="6350">
            <a:solidFill>
              <a:srgbClr val="000000"/>
            </a:solidFill>
          </a:ln>
        </p:spPr>
        <p:txBody>
          <a:bodyPr wrap="square" lIns="0" tIns="0" rIns="0" bIns="0" rtlCol="0"/>
          <a:lstStyle/>
          <a:p>
            <a:endParaRPr/>
          </a:p>
        </p:txBody>
      </p:sp>
      <p:sp>
        <p:nvSpPr>
          <p:cNvPr id="10" name="object 10"/>
          <p:cNvSpPr txBox="1"/>
          <p:nvPr/>
        </p:nvSpPr>
        <p:spPr>
          <a:xfrm>
            <a:off x="8589644" y="1512570"/>
            <a:ext cx="520700" cy="215444"/>
          </a:xfrm>
          <a:prstGeom prst="rect">
            <a:avLst/>
          </a:prstGeom>
        </p:spPr>
        <p:txBody>
          <a:bodyPr vert="horz" wrap="square" lIns="0" tIns="0" rIns="0" bIns="0" rtlCol="0">
            <a:spAutoFit/>
          </a:bodyPr>
          <a:lstStyle/>
          <a:p>
            <a:pPr marL="12700"/>
            <a:r>
              <a:rPr sz="1400" dirty="0">
                <a:latin typeface="宋体"/>
                <a:cs typeface="宋体"/>
              </a:rPr>
              <a:t>信馈</a:t>
            </a:r>
            <a:r>
              <a:rPr sz="1400" spc="-5" dirty="0">
                <a:latin typeface="Times New Roman"/>
                <a:cs typeface="Times New Roman"/>
              </a:rPr>
              <a:t>F</a:t>
            </a:r>
            <a:r>
              <a:rPr sz="1350" spc="15" baseline="-24691" dirty="0">
                <a:latin typeface="Times New Roman"/>
                <a:cs typeface="Times New Roman"/>
              </a:rPr>
              <a:t>I</a:t>
            </a:r>
            <a:endParaRPr sz="1350" baseline="-24691">
              <a:latin typeface="Times New Roman"/>
              <a:cs typeface="Times New Roman"/>
            </a:endParaRPr>
          </a:p>
        </p:txBody>
      </p:sp>
      <p:sp>
        <p:nvSpPr>
          <p:cNvPr id="11" name="object 11"/>
          <p:cNvSpPr/>
          <p:nvPr/>
        </p:nvSpPr>
        <p:spPr>
          <a:xfrm>
            <a:off x="1967318" y="1967129"/>
            <a:ext cx="309880" cy="1247775"/>
          </a:xfrm>
          <a:custGeom>
            <a:avLst/>
            <a:gdLst/>
            <a:ahLst/>
            <a:cxnLst/>
            <a:rect l="l" t="t" r="r" b="b"/>
            <a:pathLst>
              <a:path w="309880"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12" name="object 12"/>
          <p:cNvSpPr txBox="1"/>
          <p:nvPr/>
        </p:nvSpPr>
        <p:spPr>
          <a:xfrm>
            <a:off x="2065579" y="2134488"/>
            <a:ext cx="203835" cy="71501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有  源  信  源</a:t>
            </a:r>
            <a:endParaRPr sz="1400">
              <a:latin typeface="宋体"/>
              <a:cs typeface="宋体"/>
            </a:endParaRPr>
          </a:p>
        </p:txBody>
      </p:sp>
      <p:sp>
        <p:nvSpPr>
          <p:cNvPr id="13" name="object 13"/>
          <p:cNvSpPr txBox="1"/>
          <p:nvPr/>
        </p:nvSpPr>
        <p:spPr>
          <a:xfrm>
            <a:off x="1906222" y="2824353"/>
            <a:ext cx="353943" cy="247015"/>
          </a:xfrm>
          <a:prstGeom prst="rect">
            <a:avLst/>
          </a:prstGeom>
        </p:spPr>
        <p:txBody>
          <a:bodyPr vert="vert" wrap="square" lIns="0" tIns="29845" rIns="0" bIns="0" rtlCol="0">
            <a:spAutoFit/>
          </a:bodyPr>
          <a:lstStyle/>
          <a:p>
            <a:pPr marL="12700">
              <a:spcBef>
                <a:spcPts val="235"/>
              </a:spcBef>
            </a:pPr>
            <a:r>
              <a:rPr sz="2100" spc="-7" baseline="15873" dirty="0">
                <a:latin typeface="Times New Roman"/>
                <a:cs typeface="Times New Roman"/>
              </a:rPr>
              <a:t>S</a:t>
            </a:r>
            <a:r>
              <a:rPr sz="900" spc="-15" dirty="0">
                <a:latin typeface="Times New Roman"/>
                <a:cs typeface="Times New Roman"/>
              </a:rPr>
              <a:t>IA</a:t>
            </a:r>
            <a:endParaRPr sz="900">
              <a:latin typeface="Times New Roman"/>
              <a:cs typeface="Times New Roman"/>
            </a:endParaRPr>
          </a:p>
        </p:txBody>
      </p:sp>
      <p:sp>
        <p:nvSpPr>
          <p:cNvPr id="14" name="object 14"/>
          <p:cNvSpPr/>
          <p:nvPr/>
        </p:nvSpPr>
        <p:spPr>
          <a:xfrm>
            <a:off x="1958466" y="3271292"/>
            <a:ext cx="309880" cy="1247775"/>
          </a:xfrm>
          <a:custGeom>
            <a:avLst/>
            <a:gdLst/>
            <a:ahLst/>
            <a:cxnLst/>
            <a:rect l="l" t="t" r="r" b="b"/>
            <a:pathLst>
              <a:path w="309880"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15" name="object 15"/>
          <p:cNvSpPr txBox="1"/>
          <p:nvPr/>
        </p:nvSpPr>
        <p:spPr>
          <a:xfrm>
            <a:off x="2007058" y="3434460"/>
            <a:ext cx="203835" cy="71501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无  源  信  源</a:t>
            </a:r>
            <a:endParaRPr sz="1400">
              <a:latin typeface="宋体"/>
              <a:cs typeface="宋体"/>
            </a:endParaRPr>
          </a:p>
        </p:txBody>
      </p:sp>
      <p:sp>
        <p:nvSpPr>
          <p:cNvPr id="16" name="object 16"/>
          <p:cNvSpPr txBox="1"/>
          <p:nvPr/>
        </p:nvSpPr>
        <p:spPr>
          <a:xfrm>
            <a:off x="2009855" y="4124071"/>
            <a:ext cx="192360" cy="144780"/>
          </a:xfrm>
          <a:prstGeom prst="rect">
            <a:avLst/>
          </a:prstGeom>
        </p:spPr>
        <p:txBody>
          <a:bodyPr vert="vert" wrap="square" lIns="0" tIns="0" rIns="0" bIns="0" rtlCol="0">
            <a:spAutoFit/>
          </a:bodyPr>
          <a:lstStyle/>
          <a:p>
            <a:pPr marL="12700">
              <a:lnSpc>
                <a:spcPts val="1520"/>
              </a:lnSpc>
            </a:pPr>
            <a:r>
              <a:rPr sz="1400" dirty="0">
                <a:latin typeface="Arial"/>
                <a:cs typeface="Arial"/>
              </a:rPr>
              <a:t>S</a:t>
            </a:r>
            <a:endParaRPr sz="1400">
              <a:latin typeface="Arial"/>
              <a:cs typeface="Arial"/>
            </a:endParaRPr>
          </a:p>
        </p:txBody>
      </p:sp>
      <p:sp>
        <p:nvSpPr>
          <p:cNvPr id="17" name="object 17"/>
          <p:cNvSpPr txBox="1"/>
          <p:nvPr/>
        </p:nvSpPr>
        <p:spPr>
          <a:xfrm>
            <a:off x="1974378" y="4242943"/>
            <a:ext cx="128240" cy="139065"/>
          </a:xfrm>
          <a:prstGeom prst="rect">
            <a:avLst/>
          </a:prstGeom>
        </p:spPr>
        <p:txBody>
          <a:bodyPr vert="vert" wrap="square" lIns="0" tIns="0" rIns="0" bIns="0" rtlCol="0">
            <a:spAutoFit/>
          </a:bodyPr>
          <a:lstStyle/>
          <a:p>
            <a:pPr marL="12700">
              <a:lnSpc>
                <a:spcPts val="1040"/>
              </a:lnSpc>
            </a:pPr>
            <a:r>
              <a:rPr sz="900" dirty="0">
                <a:latin typeface="Arial"/>
                <a:cs typeface="Arial"/>
              </a:rPr>
              <a:t>IP</a:t>
            </a:r>
            <a:endParaRPr sz="900">
              <a:latin typeface="Arial"/>
              <a:cs typeface="Arial"/>
            </a:endParaRPr>
          </a:p>
        </p:txBody>
      </p:sp>
      <p:sp>
        <p:nvSpPr>
          <p:cNvPr id="18" name="object 18"/>
          <p:cNvSpPr/>
          <p:nvPr/>
        </p:nvSpPr>
        <p:spPr>
          <a:xfrm>
            <a:off x="2398306" y="2517179"/>
            <a:ext cx="760730" cy="346075"/>
          </a:xfrm>
          <a:custGeom>
            <a:avLst/>
            <a:gdLst/>
            <a:ahLst/>
            <a:cxnLst/>
            <a:rect l="l" t="t" r="r" b="b"/>
            <a:pathLst>
              <a:path w="760730" h="346075">
                <a:moveTo>
                  <a:pt x="0" y="346036"/>
                </a:moveTo>
                <a:lnTo>
                  <a:pt x="760196" y="346036"/>
                </a:lnTo>
                <a:lnTo>
                  <a:pt x="760196" y="0"/>
                </a:lnTo>
                <a:lnTo>
                  <a:pt x="0" y="0"/>
                </a:lnTo>
                <a:lnTo>
                  <a:pt x="0" y="346036"/>
                </a:lnTo>
                <a:close/>
              </a:path>
            </a:pathLst>
          </a:custGeom>
          <a:ln w="6350">
            <a:solidFill>
              <a:srgbClr val="000000"/>
            </a:solidFill>
          </a:ln>
        </p:spPr>
        <p:txBody>
          <a:bodyPr wrap="square" lIns="0" tIns="0" rIns="0" bIns="0" rtlCol="0"/>
          <a:lstStyle/>
          <a:p>
            <a:endParaRPr/>
          </a:p>
        </p:txBody>
      </p:sp>
      <p:sp>
        <p:nvSpPr>
          <p:cNvPr id="19" name="object 19"/>
          <p:cNvSpPr/>
          <p:nvPr/>
        </p:nvSpPr>
        <p:spPr>
          <a:xfrm>
            <a:off x="2398306" y="3406560"/>
            <a:ext cx="760730" cy="346075"/>
          </a:xfrm>
          <a:custGeom>
            <a:avLst/>
            <a:gdLst/>
            <a:ahLst/>
            <a:cxnLst/>
            <a:rect l="l" t="t" r="r" b="b"/>
            <a:pathLst>
              <a:path w="760730" h="346075">
                <a:moveTo>
                  <a:pt x="0" y="346036"/>
                </a:moveTo>
                <a:lnTo>
                  <a:pt x="760196" y="346036"/>
                </a:lnTo>
                <a:lnTo>
                  <a:pt x="760196" y="0"/>
                </a:lnTo>
                <a:lnTo>
                  <a:pt x="0" y="0"/>
                </a:lnTo>
                <a:lnTo>
                  <a:pt x="0" y="346036"/>
                </a:lnTo>
                <a:close/>
              </a:path>
            </a:pathLst>
          </a:custGeom>
          <a:ln w="6350">
            <a:solidFill>
              <a:srgbClr val="000000"/>
            </a:solidFill>
          </a:ln>
        </p:spPr>
        <p:txBody>
          <a:bodyPr wrap="square" lIns="0" tIns="0" rIns="0" bIns="0" rtlCol="0"/>
          <a:lstStyle/>
          <a:p>
            <a:endParaRPr/>
          </a:p>
        </p:txBody>
      </p:sp>
      <p:sp>
        <p:nvSpPr>
          <p:cNvPr id="20" name="object 20"/>
          <p:cNvSpPr txBox="1"/>
          <p:nvPr/>
        </p:nvSpPr>
        <p:spPr>
          <a:xfrm>
            <a:off x="2397048" y="3469385"/>
            <a:ext cx="660400" cy="215444"/>
          </a:xfrm>
          <a:prstGeom prst="rect">
            <a:avLst/>
          </a:prstGeom>
        </p:spPr>
        <p:txBody>
          <a:bodyPr vert="horz" wrap="square" lIns="0" tIns="0" rIns="0" bIns="0" rtlCol="0">
            <a:spAutoFit/>
          </a:bodyPr>
          <a:lstStyle/>
          <a:p>
            <a:pPr marL="12700"/>
            <a:r>
              <a:rPr sz="1400" dirty="0">
                <a:latin typeface="宋体"/>
                <a:cs typeface="宋体"/>
              </a:rPr>
              <a:t>伪信源</a:t>
            </a:r>
            <a:r>
              <a:rPr sz="1400" dirty="0">
                <a:latin typeface="Times New Roman"/>
                <a:cs typeface="Times New Roman"/>
              </a:rPr>
              <a:t>S</a:t>
            </a:r>
            <a:endParaRPr sz="1400">
              <a:latin typeface="Times New Roman"/>
              <a:cs typeface="Times New Roman"/>
            </a:endParaRPr>
          </a:p>
        </p:txBody>
      </p:sp>
      <p:sp>
        <p:nvSpPr>
          <p:cNvPr id="21" name="object 21"/>
          <p:cNvSpPr txBox="1"/>
          <p:nvPr/>
        </p:nvSpPr>
        <p:spPr>
          <a:xfrm>
            <a:off x="3031363" y="3584703"/>
            <a:ext cx="128270" cy="138499"/>
          </a:xfrm>
          <a:prstGeom prst="rect">
            <a:avLst/>
          </a:prstGeom>
        </p:spPr>
        <p:txBody>
          <a:bodyPr vert="horz" wrap="square" lIns="0" tIns="0" rIns="0" bIns="0" rtlCol="0">
            <a:spAutoFit/>
          </a:bodyPr>
          <a:lstStyle/>
          <a:p>
            <a:pPr marL="12700"/>
            <a:r>
              <a:rPr sz="900" dirty="0">
                <a:latin typeface="Times New Roman"/>
                <a:cs typeface="Times New Roman"/>
              </a:rPr>
              <a:t>IF</a:t>
            </a:r>
            <a:endParaRPr sz="900">
              <a:latin typeface="Times New Roman"/>
              <a:cs typeface="Times New Roman"/>
            </a:endParaRPr>
          </a:p>
        </p:txBody>
      </p:sp>
      <p:sp>
        <p:nvSpPr>
          <p:cNvPr id="22" name="object 22"/>
          <p:cNvSpPr/>
          <p:nvPr/>
        </p:nvSpPr>
        <p:spPr>
          <a:xfrm>
            <a:off x="3637279" y="2517166"/>
            <a:ext cx="309880" cy="1247775"/>
          </a:xfrm>
          <a:custGeom>
            <a:avLst/>
            <a:gdLst/>
            <a:ahLst/>
            <a:cxnLst/>
            <a:rect l="l" t="t" r="r" b="b"/>
            <a:pathLst>
              <a:path w="309880"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23" name="object 23"/>
          <p:cNvSpPr txBox="1"/>
          <p:nvPr/>
        </p:nvSpPr>
        <p:spPr>
          <a:xfrm>
            <a:off x="3735833" y="2649092"/>
            <a:ext cx="203835" cy="215900"/>
          </a:xfrm>
          <a:prstGeom prst="rect">
            <a:avLst/>
          </a:prstGeom>
        </p:spPr>
        <p:txBody>
          <a:bodyPr vert="horz" wrap="square" lIns="0" tIns="0" rIns="0" bIns="0" rtlCol="0">
            <a:spAutoFit/>
          </a:bodyPr>
          <a:lstStyle/>
          <a:p>
            <a:pPr marL="12700"/>
            <a:r>
              <a:rPr sz="1400" dirty="0">
                <a:latin typeface="宋体"/>
                <a:cs typeface="宋体"/>
              </a:rPr>
              <a:t>信</a:t>
            </a:r>
            <a:endParaRPr sz="1400">
              <a:latin typeface="宋体"/>
              <a:cs typeface="宋体"/>
            </a:endParaRPr>
          </a:p>
        </p:txBody>
      </p:sp>
      <p:sp>
        <p:nvSpPr>
          <p:cNvPr id="24" name="object 24"/>
          <p:cNvSpPr txBox="1"/>
          <p:nvPr/>
        </p:nvSpPr>
        <p:spPr>
          <a:xfrm>
            <a:off x="3735833" y="3041524"/>
            <a:ext cx="203835" cy="358775"/>
          </a:xfrm>
          <a:prstGeom prst="rect">
            <a:avLst/>
          </a:prstGeom>
        </p:spPr>
        <p:txBody>
          <a:bodyPr vert="horz" wrap="square" lIns="0" tIns="0" rIns="0" bIns="0" rtlCol="0">
            <a:spAutoFit/>
          </a:bodyPr>
          <a:lstStyle/>
          <a:p>
            <a:pPr marL="12700" marR="5080">
              <a:lnSpc>
                <a:spcPts val="1400"/>
              </a:lnSpc>
            </a:pPr>
            <a:r>
              <a:rPr sz="1400" dirty="0">
                <a:latin typeface="宋体"/>
                <a:cs typeface="宋体"/>
              </a:rPr>
              <a:t>载  体</a:t>
            </a:r>
            <a:endParaRPr sz="1400">
              <a:latin typeface="宋体"/>
              <a:cs typeface="宋体"/>
            </a:endParaRPr>
          </a:p>
        </p:txBody>
      </p:sp>
      <p:sp>
        <p:nvSpPr>
          <p:cNvPr id="25" name="object 25"/>
          <p:cNvSpPr txBox="1"/>
          <p:nvPr/>
        </p:nvSpPr>
        <p:spPr>
          <a:xfrm>
            <a:off x="3576476" y="3374517"/>
            <a:ext cx="353943" cy="247015"/>
          </a:xfrm>
          <a:prstGeom prst="rect">
            <a:avLst/>
          </a:prstGeom>
        </p:spPr>
        <p:txBody>
          <a:bodyPr vert="vert" wrap="square" lIns="0" tIns="29845" rIns="0" bIns="0" rtlCol="0">
            <a:spAutoFit/>
          </a:bodyPr>
          <a:lstStyle/>
          <a:p>
            <a:pPr marL="12700">
              <a:spcBef>
                <a:spcPts val="235"/>
              </a:spcBef>
            </a:pPr>
            <a:r>
              <a:rPr sz="2100" spc="-7" baseline="15873" dirty="0">
                <a:latin typeface="Times New Roman"/>
                <a:cs typeface="Times New Roman"/>
              </a:rPr>
              <a:t>C</a:t>
            </a:r>
            <a:r>
              <a:rPr sz="900" spc="-15" dirty="0">
                <a:latin typeface="Times New Roman"/>
                <a:cs typeface="Times New Roman"/>
              </a:rPr>
              <a:t>IS</a:t>
            </a:r>
            <a:endParaRPr sz="900">
              <a:latin typeface="Times New Roman"/>
              <a:cs typeface="Times New Roman"/>
            </a:endParaRPr>
          </a:p>
        </p:txBody>
      </p:sp>
      <p:sp>
        <p:nvSpPr>
          <p:cNvPr id="26" name="object 26"/>
          <p:cNvSpPr/>
          <p:nvPr/>
        </p:nvSpPr>
        <p:spPr>
          <a:xfrm>
            <a:off x="4333748" y="2504847"/>
            <a:ext cx="309880" cy="1247775"/>
          </a:xfrm>
          <a:custGeom>
            <a:avLst/>
            <a:gdLst/>
            <a:ahLst/>
            <a:cxnLst/>
            <a:rect l="l" t="t" r="r" b="b"/>
            <a:pathLst>
              <a:path w="309880"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27" name="object 27"/>
          <p:cNvSpPr txBox="1"/>
          <p:nvPr/>
        </p:nvSpPr>
        <p:spPr>
          <a:xfrm>
            <a:off x="4432301" y="2629280"/>
            <a:ext cx="203835" cy="215900"/>
          </a:xfrm>
          <a:prstGeom prst="rect">
            <a:avLst/>
          </a:prstGeom>
        </p:spPr>
        <p:txBody>
          <a:bodyPr vert="horz" wrap="square" lIns="0" tIns="0" rIns="0" bIns="0" rtlCol="0">
            <a:spAutoFit/>
          </a:bodyPr>
          <a:lstStyle/>
          <a:p>
            <a:pPr marL="12700"/>
            <a:r>
              <a:rPr sz="1400" dirty="0">
                <a:latin typeface="宋体"/>
                <a:cs typeface="宋体"/>
              </a:rPr>
              <a:t>信</a:t>
            </a:r>
            <a:endParaRPr sz="1400">
              <a:latin typeface="宋体"/>
              <a:cs typeface="宋体"/>
            </a:endParaRPr>
          </a:p>
        </p:txBody>
      </p:sp>
      <p:sp>
        <p:nvSpPr>
          <p:cNvPr id="28" name="object 28"/>
          <p:cNvSpPr txBox="1"/>
          <p:nvPr/>
        </p:nvSpPr>
        <p:spPr>
          <a:xfrm>
            <a:off x="4432301" y="3021457"/>
            <a:ext cx="203835" cy="358775"/>
          </a:xfrm>
          <a:prstGeom prst="rect">
            <a:avLst/>
          </a:prstGeom>
        </p:spPr>
        <p:txBody>
          <a:bodyPr vert="horz" wrap="square" lIns="0" tIns="0" rIns="0" bIns="0" rtlCol="0">
            <a:spAutoFit/>
          </a:bodyPr>
          <a:lstStyle/>
          <a:p>
            <a:pPr marL="12700" marR="5080">
              <a:lnSpc>
                <a:spcPts val="1400"/>
              </a:lnSpc>
            </a:pPr>
            <a:r>
              <a:rPr sz="1400" dirty="0">
                <a:latin typeface="宋体"/>
                <a:cs typeface="宋体"/>
              </a:rPr>
              <a:t>载  体</a:t>
            </a:r>
            <a:endParaRPr sz="1400">
              <a:latin typeface="宋体"/>
              <a:cs typeface="宋体"/>
            </a:endParaRPr>
          </a:p>
        </p:txBody>
      </p:sp>
      <p:sp>
        <p:nvSpPr>
          <p:cNvPr id="29" name="object 29"/>
          <p:cNvSpPr txBox="1"/>
          <p:nvPr/>
        </p:nvSpPr>
        <p:spPr>
          <a:xfrm>
            <a:off x="4272944" y="3354451"/>
            <a:ext cx="353943" cy="260350"/>
          </a:xfrm>
          <a:prstGeom prst="rect">
            <a:avLst/>
          </a:prstGeom>
        </p:spPr>
        <p:txBody>
          <a:bodyPr vert="vert" wrap="square" lIns="0" tIns="29845" rIns="0" bIns="0" rtlCol="0">
            <a:spAutoFit/>
          </a:bodyPr>
          <a:lstStyle/>
          <a:p>
            <a:pPr marL="12700">
              <a:spcBef>
                <a:spcPts val="235"/>
              </a:spcBef>
            </a:pPr>
            <a:r>
              <a:rPr sz="2100" spc="-7" baseline="15873" dirty="0">
                <a:latin typeface="Times New Roman"/>
                <a:cs typeface="Times New Roman"/>
              </a:rPr>
              <a:t>C</a:t>
            </a:r>
            <a:r>
              <a:rPr sz="900" spc="-15" dirty="0">
                <a:latin typeface="Times New Roman"/>
                <a:cs typeface="Times New Roman"/>
              </a:rPr>
              <a:t>IC</a:t>
            </a:r>
            <a:endParaRPr sz="900">
              <a:latin typeface="Times New Roman"/>
              <a:cs typeface="Times New Roman"/>
            </a:endParaRPr>
          </a:p>
        </p:txBody>
      </p:sp>
      <p:sp>
        <p:nvSpPr>
          <p:cNvPr id="30" name="object 30"/>
          <p:cNvSpPr/>
          <p:nvPr/>
        </p:nvSpPr>
        <p:spPr>
          <a:xfrm>
            <a:off x="5735573" y="2509292"/>
            <a:ext cx="309880" cy="1247775"/>
          </a:xfrm>
          <a:custGeom>
            <a:avLst/>
            <a:gdLst/>
            <a:ahLst/>
            <a:cxnLst/>
            <a:rect l="l" t="t" r="r" b="b"/>
            <a:pathLst>
              <a:path w="309879"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31" name="object 31"/>
          <p:cNvSpPr txBox="1"/>
          <p:nvPr/>
        </p:nvSpPr>
        <p:spPr>
          <a:xfrm>
            <a:off x="5834380" y="3022982"/>
            <a:ext cx="203835" cy="358775"/>
          </a:xfrm>
          <a:prstGeom prst="rect">
            <a:avLst/>
          </a:prstGeom>
        </p:spPr>
        <p:txBody>
          <a:bodyPr vert="horz" wrap="square" lIns="0" tIns="0" rIns="0" bIns="0" rtlCol="0">
            <a:spAutoFit/>
          </a:bodyPr>
          <a:lstStyle/>
          <a:p>
            <a:pPr marL="12700" marR="5080">
              <a:lnSpc>
                <a:spcPts val="1400"/>
              </a:lnSpc>
            </a:pPr>
            <a:r>
              <a:rPr sz="1400" dirty="0">
                <a:latin typeface="宋体"/>
                <a:cs typeface="宋体"/>
              </a:rPr>
              <a:t>载  体</a:t>
            </a:r>
            <a:endParaRPr sz="1400">
              <a:latin typeface="宋体"/>
              <a:cs typeface="宋体"/>
            </a:endParaRPr>
          </a:p>
        </p:txBody>
      </p:sp>
      <p:sp>
        <p:nvSpPr>
          <p:cNvPr id="32" name="object 32"/>
          <p:cNvSpPr txBox="1"/>
          <p:nvPr/>
        </p:nvSpPr>
        <p:spPr>
          <a:xfrm>
            <a:off x="5675024" y="3355975"/>
            <a:ext cx="353943" cy="266700"/>
          </a:xfrm>
          <a:prstGeom prst="rect">
            <a:avLst/>
          </a:prstGeom>
        </p:spPr>
        <p:txBody>
          <a:bodyPr vert="vert" wrap="square" lIns="0" tIns="29845" rIns="0" bIns="0" rtlCol="0">
            <a:spAutoFit/>
          </a:bodyPr>
          <a:lstStyle/>
          <a:p>
            <a:pPr marL="12700">
              <a:spcBef>
                <a:spcPts val="235"/>
              </a:spcBef>
            </a:pPr>
            <a:r>
              <a:rPr sz="2100" spc="-7" baseline="15873" dirty="0">
                <a:latin typeface="Times New Roman"/>
                <a:cs typeface="Times New Roman"/>
              </a:rPr>
              <a:t>C</a:t>
            </a:r>
            <a:r>
              <a:rPr sz="900" spc="-15" dirty="0">
                <a:latin typeface="Times New Roman"/>
                <a:cs typeface="Times New Roman"/>
              </a:rPr>
              <a:t>IH</a:t>
            </a:r>
            <a:endParaRPr sz="900">
              <a:latin typeface="Times New Roman"/>
              <a:cs typeface="Times New Roman"/>
            </a:endParaRPr>
          </a:p>
        </p:txBody>
      </p:sp>
      <p:sp>
        <p:nvSpPr>
          <p:cNvPr id="33" name="object 33"/>
          <p:cNvSpPr/>
          <p:nvPr/>
        </p:nvSpPr>
        <p:spPr>
          <a:xfrm>
            <a:off x="4888611" y="4179736"/>
            <a:ext cx="677545" cy="346075"/>
          </a:xfrm>
          <a:custGeom>
            <a:avLst/>
            <a:gdLst/>
            <a:ahLst/>
            <a:cxnLst/>
            <a:rect l="l" t="t" r="r" b="b"/>
            <a:pathLst>
              <a:path w="677545" h="346075">
                <a:moveTo>
                  <a:pt x="0" y="346036"/>
                </a:moveTo>
                <a:lnTo>
                  <a:pt x="676998" y="346036"/>
                </a:lnTo>
                <a:lnTo>
                  <a:pt x="676998" y="0"/>
                </a:lnTo>
                <a:lnTo>
                  <a:pt x="0" y="0"/>
                </a:lnTo>
                <a:lnTo>
                  <a:pt x="0" y="346036"/>
                </a:lnTo>
                <a:close/>
              </a:path>
            </a:pathLst>
          </a:custGeom>
          <a:ln w="6350">
            <a:solidFill>
              <a:srgbClr val="000000"/>
            </a:solidFill>
          </a:ln>
        </p:spPr>
        <p:txBody>
          <a:bodyPr wrap="square" lIns="0" tIns="0" rIns="0" bIns="0" rtlCol="0"/>
          <a:lstStyle/>
          <a:p>
            <a:endParaRPr/>
          </a:p>
        </p:txBody>
      </p:sp>
      <p:sp>
        <p:nvSpPr>
          <p:cNvPr id="34" name="object 34"/>
          <p:cNvSpPr txBox="1"/>
          <p:nvPr/>
        </p:nvSpPr>
        <p:spPr>
          <a:xfrm>
            <a:off x="5454523" y="4291839"/>
            <a:ext cx="92075" cy="138499"/>
          </a:xfrm>
          <a:prstGeom prst="rect">
            <a:avLst/>
          </a:prstGeom>
        </p:spPr>
        <p:txBody>
          <a:bodyPr vert="horz" wrap="square" lIns="0" tIns="0" rIns="0" bIns="0" rtlCol="0">
            <a:spAutoFit/>
          </a:bodyPr>
          <a:lstStyle/>
          <a:p>
            <a:pPr marL="12700"/>
            <a:r>
              <a:rPr sz="900" spc="15" dirty="0">
                <a:latin typeface="Times New Roman"/>
                <a:cs typeface="Times New Roman"/>
              </a:rPr>
              <a:t>S</a:t>
            </a:r>
            <a:endParaRPr sz="900">
              <a:latin typeface="Times New Roman"/>
              <a:cs typeface="Times New Roman"/>
            </a:endParaRPr>
          </a:p>
        </p:txBody>
      </p:sp>
      <p:sp>
        <p:nvSpPr>
          <p:cNvPr id="35" name="object 35"/>
          <p:cNvSpPr/>
          <p:nvPr/>
        </p:nvSpPr>
        <p:spPr>
          <a:xfrm>
            <a:off x="3158489" y="2624454"/>
            <a:ext cx="478790" cy="76200"/>
          </a:xfrm>
          <a:custGeom>
            <a:avLst/>
            <a:gdLst/>
            <a:ahLst/>
            <a:cxnLst/>
            <a:rect l="l" t="t" r="r" b="b"/>
            <a:pathLst>
              <a:path w="478789" h="76200">
                <a:moveTo>
                  <a:pt x="402590" y="0"/>
                </a:moveTo>
                <a:lnTo>
                  <a:pt x="402590" y="76200"/>
                </a:lnTo>
                <a:lnTo>
                  <a:pt x="472440" y="41275"/>
                </a:lnTo>
                <a:lnTo>
                  <a:pt x="415290" y="41275"/>
                </a:lnTo>
                <a:lnTo>
                  <a:pt x="415290" y="34925"/>
                </a:lnTo>
                <a:lnTo>
                  <a:pt x="472440" y="34925"/>
                </a:lnTo>
                <a:lnTo>
                  <a:pt x="402590" y="0"/>
                </a:lnTo>
                <a:close/>
              </a:path>
              <a:path w="478789" h="76200">
                <a:moveTo>
                  <a:pt x="402590" y="34925"/>
                </a:moveTo>
                <a:lnTo>
                  <a:pt x="0" y="34925"/>
                </a:lnTo>
                <a:lnTo>
                  <a:pt x="0" y="41275"/>
                </a:lnTo>
                <a:lnTo>
                  <a:pt x="402590" y="41275"/>
                </a:lnTo>
                <a:lnTo>
                  <a:pt x="402590" y="34925"/>
                </a:lnTo>
                <a:close/>
              </a:path>
              <a:path w="478789" h="76200">
                <a:moveTo>
                  <a:pt x="472440" y="34925"/>
                </a:moveTo>
                <a:lnTo>
                  <a:pt x="415290" y="34925"/>
                </a:lnTo>
                <a:lnTo>
                  <a:pt x="415290" y="41275"/>
                </a:lnTo>
                <a:lnTo>
                  <a:pt x="472440" y="41275"/>
                </a:lnTo>
                <a:lnTo>
                  <a:pt x="478790" y="38100"/>
                </a:lnTo>
                <a:lnTo>
                  <a:pt x="472440" y="34925"/>
                </a:lnTo>
                <a:close/>
              </a:path>
            </a:pathLst>
          </a:custGeom>
          <a:solidFill>
            <a:srgbClr val="000000"/>
          </a:solidFill>
        </p:spPr>
        <p:txBody>
          <a:bodyPr wrap="square" lIns="0" tIns="0" rIns="0" bIns="0" rtlCol="0"/>
          <a:lstStyle/>
          <a:p>
            <a:endParaRPr/>
          </a:p>
        </p:txBody>
      </p:sp>
      <p:sp>
        <p:nvSpPr>
          <p:cNvPr id="36" name="object 36"/>
          <p:cNvSpPr/>
          <p:nvPr/>
        </p:nvSpPr>
        <p:spPr>
          <a:xfrm>
            <a:off x="5039105" y="2500275"/>
            <a:ext cx="309880" cy="1247775"/>
          </a:xfrm>
          <a:custGeom>
            <a:avLst/>
            <a:gdLst/>
            <a:ahLst/>
            <a:cxnLst/>
            <a:rect l="l" t="t" r="r" b="b"/>
            <a:pathLst>
              <a:path w="309879"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37" name="object 37"/>
          <p:cNvSpPr txBox="1"/>
          <p:nvPr/>
        </p:nvSpPr>
        <p:spPr>
          <a:xfrm>
            <a:off x="5137911" y="2630423"/>
            <a:ext cx="900430" cy="215900"/>
          </a:xfrm>
          <a:prstGeom prst="rect">
            <a:avLst/>
          </a:prstGeom>
        </p:spPr>
        <p:txBody>
          <a:bodyPr vert="horz" wrap="square" lIns="0" tIns="0" rIns="0" bIns="0" rtlCol="0">
            <a:spAutoFit/>
          </a:bodyPr>
          <a:lstStyle/>
          <a:p>
            <a:pPr marL="12700">
              <a:tabLst>
                <a:tab pos="708660" algn="l"/>
              </a:tabLst>
            </a:pPr>
            <a:r>
              <a:rPr sz="1400" dirty="0">
                <a:latin typeface="宋体"/>
                <a:cs typeface="宋体"/>
              </a:rPr>
              <a:t>外	信</a:t>
            </a:r>
            <a:endParaRPr sz="1400">
              <a:latin typeface="宋体"/>
              <a:cs typeface="宋体"/>
            </a:endParaRPr>
          </a:p>
        </p:txBody>
      </p:sp>
      <p:sp>
        <p:nvSpPr>
          <p:cNvPr id="38" name="object 38"/>
          <p:cNvSpPr txBox="1"/>
          <p:nvPr/>
        </p:nvSpPr>
        <p:spPr>
          <a:xfrm>
            <a:off x="5137912" y="3019933"/>
            <a:ext cx="203835" cy="358775"/>
          </a:xfrm>
          <a:prstGeom prst="rect">
            <a:avLst/>
          </a:prstGeom>
        </p:spPr>
        <p:txBody>
          <a:bodyPr vert="horz" wrap="square" lIns="0" tIns="0" rIns="0" bIns="0" rtlCol="0">
            <a:spAutoFit/>
          </a:bodyPr>
          <a:lstStyle/>
          <a:p>
            <a:pPr marL="12700" marR="5080">
              <a:lnSpc>
                <a:spcPts val="1400"/>
              </a:lnSpc>
            </a:pPr>
            <a:r>
              <a:rPr sz="1400" dirty="0">
                <a:latin typeface="宋体"/>
                <a:cs typeface="宋体"/>
              </a:rPr>
              <a:t>信  道</a:t>
            </a:r>
            <a:endParaRPr sz="1400">
              <a:latin typeface="宋体"/>
              <a:cs typeface="宋体"/>
            </a:endParaRPr>
          </a:p>
        </p:txBody>
      </p:sp>
      <p:sp>
        <p:nvSpPr>
          <p:cNvPr id="39" name="object 39"/>
          <p:cNvSpPr txBox="1"/>
          <p:nvPr/>
        </p:nvSpPr>
        <p:spPr>
          <a:xfrm>
            <a:off x="4978556" y="3352927"/>
            <a:ext cx="353943" cy="254000"/>
          </a:xfrm>
          <a:prstGeom prst="rect">
            <a:avLst/>
          </a:prstGeom>
        </p:spPr>
        <p:txBody>
          <a:bodyPr vert="vert" wrap="square" lIns="0" tIns="29845" rIns="0" bIns="0" rtlCol="0">
            <a:spAutoFit/>
          </a:bodyPr>
          <a:lstStyle/>
          <a:p>
            <a:pPr marL="12700">
              <a:spcBef>
                <a:spcPts val="235"/>
              </a:spcBef>
            </a:pPr>
            <a:r>
              <a:rPr sz="2100" spc="-7" baseline="15873" dirty="0">
                <a:latin typeface="Times New Roman"/>
                <a:cs typeface="Times New Roman"/>
              </a:rPr>
              <a:t>C</a:t>
            </a:r>
            <a:r>
              <a:rPr sz="900" spc="-15" dirty="0">
                <a:latin typeface="Times New Roman"/>
                <a:cs typeface="Times New Roman"/>
              </a:rPr>
              <a:t>IE</a:t>
            </a:r>
            <a:endParaRPr sz="900">
              <a:latin typeface="Times New Roman"/>
              <a:cs typeface="Times New Roman"/>
            </a:endParaRPr>
          </a:p>
        </p:txBody>
      </p:sp>
      <p:sp>
        <p:nvSpPr>
          <p:cNvPr id="40" name="object 40"/>
          <p:cNvSpPr/>
          <p:nvPr/>
        </p:nvSpPr>
        <p:spPr>
          <a:xfrm>
            <a:off x="6436486" y="2500275"/>
            <a:ext cx="309880" cy="1247775"/>
          </a:xfrm>
          <a:custGeom>
            <a:avLst/>
            <a:gdLst/>
            <a:ahLst/>
            <a:cxnLst/>
            <a:rect l="l" t="t" r="r" b="b"/>
            <a:pathLst>
              <a:path w="309879"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41" name="object 41"/>
          <p:cNvSpPr txBox="1"/>
          <p:nvPr/>
        </p:nvSpPr>
        <p:spPr>
          <a:xfrm>
            <a:off x="6376064" y="3371216"/>
            <a:ext cx="353943" cy="220979"/>
          </a:xfrm>
          <a:prstGeom prst="rect">
            <a:avLst/>
          </a:prstGeom>
        </p:spPr>
        <p:txBody>
          <a:bodyPr vert="vert" wrap="square" lIns="0" tIns="29845" rIns="0" bIns="0" rtlCol="0">
            <a:spAutoFit/>
          </a:bodyPr>
          <a:lstStyle/>
          <a:p>
            <a:pPr marL="12700">
              <a:spcBef>
                <a:spcPts val="235"/>
              </a:spcBef>
            </a:pPr>
            <a:r>
              <a:rPr sz="2100" baseline="15873" dirty="0">
                <a:latin typeface="Times New Roman"/>
                <a:cs typeface="Times New Roman"/>
              </a:rPr>
              <a:t>C</a:t>
            </a:r>
            <a:r>
              <a:rPr sz="900" spc="-15" dirty="0">
                <a:latin typeface="Times New Roman"/>
                <a:cs typeface="Times New Roman"/>
              </a:rPr>
              <a:t>II</a:t>
            </a:r>
            <a:endParaRPr sz="900">
              <a:latin typeface="Times New Roman"/>
              <a:cs typeface="Times New Roman"/>
            </a:endParaRPr>
          </a:p>
        </p:txBody>
      </p:sp>
      <p:sp>
        <p:nvSpPr>
          <p:cNvPr id="42" name="object 42"/>
          <p:cNvSpPr/>
          <p:nvPr/>
        </p:nvSpPr>
        <p:spPr>
          <a:xfrm>
            <a:off x="4642612" y="3050539"/>
            <a:ext cx="387985" cy="76200"/>
          </a:xfrm>
          <a:custGeom>
            <a:avLst/>
            <a:gdLst/>
            <a:ahLst/>
            <a:cxnLst/>
            <a:rect l="l" t="t" r="r" b="b"/>
            <a:pathLst>
              <a:path w="387985" h="76200">
                <a:moveTo>
                  <a:pt x="311403" y="0"/>
                </a:moveTo>
                <a:lnTo>
                  <a:pt x="311403" y="76200"/>
                </a:lnTo>
                <a:lnTo>
                  <a:pt x="381253" y="41275"/>
                </a:lnTo>
                <a:lnTo>
                  <a:pt x="324103" y="41275"/>
                </a:lnTo>
                <a:lnTo>
                  <a:pt x="324103" y="34925"/>
                </a:lnTo>
                <a:lnTo>
                  <a:pt x="381253" y="34925"/>
                </a:lnTo>
                <a:lnTo>
                  <a:pt x="311403" y="0"/>
                </a:lnTo>
                <a:close/>
              </a:path>
              <a:path w="387985" h="76200">
                <a:moveTo>
                  <a:pt x="311403" y="34925"/>
                </a:moveTo>
                <a:lnTo>
                  <a:pt x="0" y="34925"/>
                </a:lnTo>
                <a:lnTo>
                  <a:pt x="0" y="41275"/>
                </a:lnTo>
                <a:lnTo>
                  <a:pt x="311403" y="41275"/>
                </a:lnTo>
                <a:lnTo>
                  <a:pt x="311403" y="34925"/>
                </a:lnTo>
                <a:close/>
              </a:path>
              <a:path w="387985" h="76200">
                <a:moveTo>
                  <a:pt x="381253" y="34925"/>
                </a:moveTo>
                <a:lnTo>
                  <a:pt x="324103" y="34925"/>
                </a:lnTo>
                <a:lnTo>
                  <a:pt x="324103" y="41275"/>
                </a:lnTo>
                <a:lnTo>
                  <a:pt x="381253" y="41275"/>
                </a:lnTo>
                <a:lnTo>
                  <a:pt x="387603" y="38100"/>
                </a:lnTo>
                <a:lnTo>
                  <a:pt x="381253" y="34925"/>
                </a:lnTo>
                <a:close/>
              </a:path>
            </a:pathLst>
          </a:custGeom>
          <a:solidFill>
            <a:srgbClr val="000000"/>
          </a:solidFill>
        </p:spPr>
        <p:txBody>
          <a:bodyPr wrap="square" lIns="0" tIns="0" rIns="0" bIns="0" rtlCol="0"/>
          <a:lstStyle/>
          <a:p>
            <a:endParaRPr/>
          </a:p>
        </p:txBody>
      </p:sp>
      <p:sp>
        <p:nvSpPr>
          <p:cNvPr id="43" name="object 43"/>
          <p:cNvSpPr/>
          <p:nvPr/>
        </p:nvSpPr>
        <p:spPr>
          <a:xfrm>
            <a:off x="7131177" y="2314320"/>
            <a:ext cx="309880" cy="1555750"/>
          </a:xfrm>
          <a:custGeom>
            <a:avLst/>
            <a:gdLst/>
            <a:ahLst/>
            <a:cxnLst/>
            <a:rect l="l" t="t" r="r" b="b"/>
            <a:pathLst>
              <a:path w="309879" h="1555750">
                <a:moveTo>
                  <a:pt x="0" y="1555495"/>
                </a:moveTo>
                <a:lnTo>
                  <a:pt x="309740" y="1555495"/>
                </a:lnTo>
                <a:lnTo>
                  <a:pt x="309740" y="0"/>
                </a:lnTo>
                <a:lnTo>
                  <a:pt x="0" y="0"/>
                </a:lnTo>
                <a:lnTo>
                  <a:pt x="0" y="1555495"/>
                </a:lnTo>
                <a:close/>
              </a:path>
            </a:pathLst>
          </a:custGeom>
          <a:ln w="6350">
            <a:solidFill>
              <a:srgbClr val="000000"/>
            </a:solidFill>
          </a:ln>
        </p:spPr>
        <p:txBody>
          <a:bodyPr wrap="square" lIns="0" tIns="0" rIns="0" bIns="0" rtlCol="0"/>
          <a:lstStyle/>
          <a:p>
            <a:endParaRPr/>
          </a:p>
        </p:txBody>
      </p:sp>
      <p:sp>
        <p:nvSpPr>
          <p:cNvPr id="44" name="object 44"/>
          <p:cNvSpPr txBox="1"/>
          <p:nvPr/>
        </p:nvSpPr>
        <p:spPr>
          <a:xfrm>
            <a:off x="7232276" y="3552571"/>
            <a:ext cx="192360" cy="151130"/>
          </a:xfrm>
          <a:prstGeom prst="rect">
            <a:avLst/>
          </a:prstGeom>
        </p:spPr>
        <p:txBody>
          <a:bodyPr vert="vert" wrap="square" lIns="0" tIns="0" rIns="0" bIns="0" rtlCol="0">
            <a:spAutoFit/>
          </a:bodyPr>
          <a:lstStyle/>
          <a:p>
            <a:pPr marL="12700">
              <a:lnSpc>
                <a:spcPts val="1510"/>
              </a:lnSpc>
            </a:pPr>
            <a:r>
              <a:rPr sz="1400" spc="-5" dirty="0">
                <a:latin typeface="Times New Roman"/>
                <a:cs typeface="Times New Roman"/>
              </a:rPr>
              <a:t>I</a:t>
            </a:r>
            <a:r>
              <a:rPr sz="1350" baseline="-24691" dirty="0">
                <a:latin typeface="Times New Roman"/>
                <a:cs typeface="Times New Roman"/>
              </a:rPr>
              <a:t>S</a:t>
            </a:r>
            <a:endParaRPr sz="1350" baseline="-24691">
              <a:latin typeface="Times New Roman"/>
              <a:cs typeface="Times New Roman"/>
            </a:endParaRPr>
          </a:p>
        </p:txBody>
      </p:sp>
      <p:sp>
        <p:nvSpPr>
          <p:cNvPr id="45" name="object 45"/>
          <p:cNvSpPr/>
          <p:nvPr/>
        </p:nvSpPr>
        <p:spPr>
          <a:xfrm>
            <a:off x="7824978" y="2307590"/>
            <a:ext cx="309880" cy="1562735"/>
          </a:xfrm>
          <a:custGeom>
            <a:avLst/>
            <a:gdLst/>
            <a:ahLst/>
            <a:cxnLst/>
            <a:rect l="l" t="t" r="r" b="b"/>
            <a:pathLst>
              <a:path w="309879" h="1562735">
                <a:moveTo>
                  <a:pt x="0" y="1562227"/>
                </a:moveTo>
                <a:lnTo>
                  <a:pt x="309740" y="1562227"/>
                </a:lnTo>
                <a:lnTo>
                  <a:pt x="309740" y="0"/>
                </a:lnTo>
                <a:lnTo>
                  <a:pt x="0" y="0"/>
                </a:lnTo>
                <a:lnTo>
                  <a:pt x="0" y="1562227"/>
                </a:lnTo>
                <a:close/>
              </a:path>
            </a:pathLst>
          </a:custGeom>
          <a:ln w="6350">
            <a:solidFill>
              <a:srgbClr val="000000"/>
            </a:solidFill>
          </a:ln>
        </p:spPr>
        <p:txBody>
          <a:bodyPr wrap="square" lIns="0" tIns="0" rIns="0" bIns="0" rtlCol="0"/>
          <a:lstStyle/>
          <a:p>
            <a:endParaRPr/>
          </a:p>
        </p:txBody>
      </p:sp>
      <p:sp>
        <p:nvSpPr>
          <p:cNvPr id="46" name="object 46"/>
          <p:cNvSpPr txBox="1"/>
          <p:nvPr/>
        </p:nvSpPr>
        <p:spPr>
          <a:xfrm>
            <a:off x="7924166" y="2502026"/>
            <a:ext cx="203835" cy="107188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知  觉  安  全  信  息</a:t>
            </a:r>
            <a:endParaRPr sz="1400">
              <a:latin typeface="宋体"/>
              <a:cs typeface="宋体"/>
            </a:endParaRPr>
          </a:p>
        </p:txBody>
      </p:sp>
      <p:sp>
        <p:nvSpPr>
          <p:cNvPr id="47" name="object 47"/>
          <p:cNvSpPr txBox="1"/>
          <p:nvPr/>
        </p:nvSpPr>
        <p:spPr>
          <a:xfrm>
            <a:off x="7926391" y="3548253"/>
            <a:ext cx="192360" cy="151130"/>
          </a:xfrm>
          <a:prstGeom prst="rect">
            <a:avLst/>
          </a:prstGeom>
        </p:spPr>
        <p:txBody>
          <a:bodyPr vert="vert" wrap="square" lIns="0" tIns="0" rIns="0" bIns="0" rtlCol="0">
            <a:spAutoFit/>
          </a:bodyPr>
          <a:lstStyle/>
          <a:p>
            <a:pPr marL="12700">
              <a:lnSpc>
                <a:spcPts val="1510"/>
              </a:lnSpc>
            </a:pPr>
            <a:r>
              <a:rPr sz="1400" dirty="0">
                <a:latin typeface="Times New Roman"/>
                <a:cs typeface="Times New Roman"/>
              </a:rPr>
              <a:t>I</a:t>
            </a:r>
            <a:r>
              <a:rPr sz="1350" baseline="-24691" dirty="0">
                <a:latin typeface="Times New Roman"/>
                <a:cs typeface="Times New Roman"/>
              </a:rPr>
              <a:t>P</a:t>
            </a:r>
            <a:endParaRPr sz="1350" baseline="-24691">
              <a:latin typeface="Times New Roman"/>
              <a:cs typeface="Times New Roman"/>
            </a:endParaRPr>
          </a:p>
        </p:txBody>
      </p:sp>
      <p:sp>
        <p:nvSpPr>
          <p:cNvPr id="48" name="object 48"/>
          <p:cNvSpPr/>
          <p:nvPr/>
        </p:nvSpPr>
        <p:spPr>
          <a:xfrm>
            <a:off x="8518779" y="2291715"/>
            <a:ext cx="309880" cy="1562735"/>
          </a:xfrm>
          <a:custGeom>
            <a:avLst/>
            <a:gdLst/>
            <a:ahLst/>
            <a:cxnLst/>
            <a:rect l="l" t="t" r="r" b="b"/>
            <a:pathLst>
              <a:path w="309879" h="1562735">
                <a:moveTo>
                  <a:pt x="0" y="1562227"/>
                </a:moveTo>
                <a:lnTo>
                  <a:pt x="309740" y="1562227"/>
                </a:lnTo>
                <a:lnTo>
                  <a:pt x="309740" y="0"/>
                </a:lnTo>
                <a:lnTo>
                  <a:pt x="0" y="0"/>
                </a:lnTo>
                <a:lnTo>
                  <a:pt x="0" y="1562227"/>
                </a:lnTo>
                <a:close/>
              </a:path>
            </a:pathLst>
          </a:custGeom>
          <a:ln w="6350">
            <a:solidFill>
              <a:srgbClr val="000000"/>
            </a:solidFill>
          </a:ln>
        </p:spPr>
        <p:txBody>
          <a:bodyPr wrap="square" lIns="0" tIns="0" rIns="0" bIns="0" rtlCol="0"/>
          <a:lstStyle/>
          <a:p>
            <a:endParaRPr/>
          </a:p>
        </p:txBody>
      </p:sp>
      <p:sp>
        <p:nvSpPr>
          <p:cNvPr id="49" name="object 49"/>
          <p:cNvSpPr txBox="1"/>
          <p:nvPr/>
        </p:nvSpPr>
        <p:spPr>
          <a:xfrm>
            <a:off x="8618220" y="2477007"/>
            <a:ext cx="203835" cy="107188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认  知  安  全  信  息</a:t>
            </a:r>
            <a:endParaRPr sz="1400">
              <a:latin typeface="宋体"/>
              <a:cs typeface="宋体"/>
            </a:endParaRPr>
          </a:p>
        </p:txBody>
      </p:sp>
      <p:sp>
        <p:nvSpPr>
          <p:cNvPr id="50" name="object 50"/>
          <p:cNvSpPr txBox="1"/>
          <p:nvPr/>
        </p:nvSpPr>
        <p:spPr>
          <a:xfrm>
            <a:off x="8620446" y="3523616"/>
            <a:ext cx="192360" cy="170815"/>
          </a:xfrm>
          <a:prstGeom prst="rect">
            <a:avLst/>
          </a:prstGeom>
        </p:spPr>
        <p:txBody>
          <a:bodyPr vert="vert" wrap="square" lIns="0" tIns="0" rIns="0" bIns="0" rtlCol="0">
            <a:spAutoFit/>
          </a:bodyPr>
          <a:lstStyle/>
          <a:p>
            <a:pPr marL="12700">
              <a:lnSpc>
                <a:spcPts val="1510"/>
              </a:lnSpc>
            </a:pPr>
            <a:r>
              <a:rPr sz="1400" dirty="0">
                <a:latin typeface="Times New Roman"/>
                <a:cs typeface="Times New Roman"/>
              </a:rPr>
              <a:t>I</a:t>
            </a:r>
            <a:r>
              <a:rPr sz="1350" baseline="-24691" dirty="0">
                <a:latin typeface="Times New Roman"/>
                <a:cs typeface="Times New Roman"/>
              </a:rPr>
              <a:t>U</a:t>
            </a:r>
            <a:endParaRPr sz="1350" baseline="-24691">
              <a:latin typeface="Times New Roman"/>
              <a:cs typeface="Times New Roman"/>
            </a:endParaRPr>
          </a:p>
        </p:txBody>
      </p:sp>
      <p:sp>
        <p:nvSpPr>
          <p:cNvPr id="51" name="object 51"/>
          <p:cNvSpPr/>
          <p:nvPr/>
        </p:nvSpPr>
        <p:spPr>
          <a:xfrm>
            <a:off x="9210802" y="2413534"/>
            <a:ext cx="309880" cy="1247775"/>
          </a:xfrm>
          <a:custGeom>
            <a:avLst/>
            <a:gdLst/>
            <a:ahLst/>
            <a:cxnLst/>
            <a:rect l="l" t="t" r="r" b="b"/>
            <a:pathLst>
              <a:path w="309879" h="1247775">
                <a:moveTo>
                  <a:pt x="0" y="1247749"/>
                </a:moveTo>
                <a:lnTo>
                  <a:pt x="309740" y="1247749"/>
                </a:lnTo>
                <a:lnTo>
                  <a:pt x="309740" y="0"/>
                </a:lnTo>
                <a:lnTo>
                  <a:pt x="0" y="0"/>
                </a:lnTo>
                <a:lnTo>
                  <a:pt x="0" y="1247749"/>
                </a:lnTo>
                <a:close/>
              </a:path>
            </a:pathLst>
          </a:custGeom>
          <a:ln w="6350">
            <a:solidFill>
              <a:srgbClr val="000000"/>
            </a:solidFill>
          </a:ln>
        </p:spPr>
        <p:txBody>
          <a:bodyPr wrap="square" lIns="0" tIns="0" rIns="0" bIns="0" rtlCol="0"/>
          <a:lstStyle/>
          <a:p>
            <a:endParaRPr/>
          </a:p>
        </p:txBody>
      </p:sp>
      <p:sp>
        <p:nvSpPr>
          <p:cNvPr id="52" name="object 52"/>
          <p:cNvSpPr txBox="1"/>
          <p:nvPr/>
        </p:nvSpPr>
        <p:spPr>
          <a:xfrm>
            <a:off x="9308846" y="2692273"/>
            <a:ext cx="203835" cy="71501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响  应  动  作</a:t>
            </a:r>
            <a:endParaRPr sz="1400">
              <a:latin typeface="宋体"/>
              <a:cs typeface="宋体"/>
            </a:endParaRPr>
          </a:p>
        </p:txBody>
      </p:sp>
      <p:sp>
        <p:nvSpPr>
          <p:cNvPr id="53" name="object 53"/>
          <p:cNvSpPr/>
          <p:nvPr/>
        </p:nvSpPr>
        <p:spPr>
          <a:xfrm>
            <a:off x="9793986" y="1842020"/>
            <a:ext cx="309245" cy="1247140"/>
          </a:xfrm>
          <a:custGeom>
            <a:avLst/>
            <a:gdLst/>
            <a:ahLst/>
            <a:cxnLst/>
            <a:rect l="l" t="t" r="r" b="b"/>
            <a:pathLst>
              <a:path w="309245" h="1247139">
                <a:moveTo>
                  <a:pt x="0" y="1246619"/>
                </a:moveTo>
                <a:lnTo>
                  <a:pt x="308851" y="1246619"/>
                </a:lnTo>
                <a:lnTo>
                  <a:pt x="308851" y="0"/>
                </a:lnTo>
                <a:lnTo>
                  <a:pt x="0" y="0"/>
                </a:lnTo>
                <a:lnTo>
                  <a:pt x="0" y="1246619"/>
                </a:lnTo>
                <a:close/>
              </a:path>
            </a:pathLst>
          </a:custGeom>
          <a:ln w="6350">
            <a:solidFill>
              <a:srgbClr val="000000"/>
            </a:solidFill>
          </a:ln>
        </p:spPr>
        <p:txBody>
          <a:bodyPr wrap="square" lIns="0" tIns="0" rIns="0" bIns="0" rtlCol="0"/>
          <a:lstStyle/>
          <a:p>
            <a:endParaRPr/>
          </a:p>
        </p:txBody>
      </p:sp>
      <p:sp>
        <p:nvSpPr>
          <p:cNvPr id="54" name="object 54"/>
          <p:cNvSpPr txBox="1"/>
          <p:nvPr/>
        </p:nvSpPr>
        <p:spPr>
          <a:xfrm>
            <a:off x="9891269" y="2120138"/>
            <a:ext cx="203835" cy="715010"/>
          </a:xfrm>
          <a:prstGeom prst="rect">
            <a:avLst/>
          </a:prstGeom>
        </p:spPr>
        <p:txBody>
          <a:bodyPr vert="horz" wrap="square" lIns="0" tIns="0" rIns="0" bIns="0" rtlCol="0">
            <a:spAutoFit/>
          </a:bodyPr>
          <a:lstStyle/>
          <a:p>
            <a:pPr marL="12700" marR="5080" algn="just">
              <a:lnSpc>
                <a:spcPts val="1400"/>
              </a:lnSpc>
            </a:pPr>
            <a:r>
              <a:rPr sz="1400" dirty="0">
                <a:latin typeface="宋体"/>
                <a:cs typeface="宋体"/>
              </a:rPr>
              <a:t>正  确  行  为</a:t>
            </a:r>
            <a:endParaRPr sz="1400">
              <a:latin typeface="宋体"/>
              <a:cs typeface="宋体"/>
            </a:endParaRPr>
          </a:p>
        </p:txBody>
      </p:sp>
      <p:sp>
        <p:nvSpPr>
          <p:cNvPr id="55" name="object 55"/>
          <p:cNvSpPr/>
          <p:nvPr/>
        </p:nvSpPr>
        <p:spPr>
          <a:xfrm>
            <a:off x="9789542" y="3210445"/>
            <a:ext cx="309245" cy="1247140"/>
          </a:xfrm>
          <a:custGeom>
            <a:avLst/>
            <a:gdLst/>
            <a:ahLst/>
            <a:cxnLst/>
            <a:rect l="l" t="t" r="r" b="b"/>
            <a:pathLst>
              <a:path w="309245" h="1247139">
                <a:moveTo>
                  <a:pt x="0" y="1246619"/>
                </a:moveTo>
                <a:lnTo>
                  <a:pt x="308851" y="1246619"/>
                </a:lnTo>
                <a:lnTo>
                  <a:pt x="308851" y="0"/>
                </a:lnTo>
                <a:lnTo>
                  <a:pt x="0" y="0"/>
                </a:lnTo>
                <a:lnTo>
                  <a:pt x="0" y="1246619"/>
                </a:lnTo>
                <a:close/>
              </a:path>
            </a:pathLst>
          </a:custGeom>
          <a:ln w="6350">
            <a:solidFill>
              <a:srgbClr val="000000"/>
            </a:solidFill>
          </a:ln>
        </p:spPr>
        <p:txBody>
          <a:bodyPr wrap="square" lIns="0" tIns="0" rIns="0" bIns="0" rtlCol="0"/>
          <a:lstStyle/>
          <a:p>
            <a:endParaRPr/>
          </a:p>
        </p:txBody>
      </p:sp>
      <p:sp>
        <p:nvSpPr>
          <p:cNvPr id="56" name="object 56"/>
          <p:cNvSpPr txBox="1"/>
          <p:nvPr/>
        </p:nvSpPr>
        <p:spPr>
          <a:xfrm>
            <a:off x="9886696" y="3453129"/>
            <a:ext cx="203835" cy="215900"/>
          </a:xfrm>
          <a:prstGeom prst="rect">
            <a:avLst/>
          </a:prstGeom>
        </p:spPr>
        <p:txBody>
          <a:bodyPr vert="horz" wrap="square" lIns="0" tIns="0" rIns="0" bIns="0" rtlCol="0">
            <a:spAutoFit/>
          </a:bodyPr>
          <a:lstStyle/>
          <a:p>
            <a:pPr marL="12700"/>
            <a:r>
              <a:rPr sz="1400" dirty="0">
                <a:latin typeface="宋体"/>
                <a:cs typeface="宋体"/>
              </a:rPr>
              <a:t>错</a:t>
            </a:r>
            <a:endParaRPr sz="1400">
              <a:latin typeface="宋体"/>
              <a:cs typeface="宋体"/>
            </a:endParaRPr>
          </a:p>
        </p:txBody>
      </p:sp>
      <p:sp>
        <p:nvSpPr>
          <p:cNvPr id="57" name="object 57"/>
          <p:cNvSpPr txBox="1"/>
          <p:nvPr/>
        </p:nvSpPr>
        <p:spPr>
          <a:xfrm>
            <a:off x="9886696" y="3631438"/>
            <a:ext cx="203835" cy="215900"/>
          </a:xfrm>
          <a:prstGeom prst="rect">
            <a:avLst/>
          </a:prstGeom>
        </p:spPr>
        <p:txBody>
          <a:bodyPr vert="horz" wrap="square" lIns="0" tIns="0" rIns="0" bIns="0" rtlCol="0">
            <a:spAutoFit/>
          </a:bodyPr>
          <a:lstStyle/>
          <a:p>
            <a:pPr marL="12700"/>
            <a:r>
              <a:rPr sz="1400" dirty="0">
                <a:latin typeface="宋体"/>
                <a:cs typeface="宋体"/>
              </a:rPr>
              <a:t>误</a:t>
            </a:r>
            <a:endParaRPr sz="1400">
              <a:latin typeface="宋体"/>
              <a:cs typeface="宋体"/>
            </a:endParaRPr>
          </a:p>
        </p:txBody>
      </p:sp>
      <p:sp>
        <p:nvSpPr>
          <p:cNvPr id="58" name="object 58"/>
          <p:cNvSpPr/>
          <p:nvPr/>
        </p:nvSpPr>
        <p:spPr>
          <a:xfrm>
            <a:off x="5348860" y="3048254"/>
            <a:ext cx="386715" cy="76200"/>
          </a:xfrm>
          <a:custGeom>
            <a:avLst/>
            <a:gdLst/>
            <a:ahLst/>
            <a:cxnLst/>
            <a:rect l="l" t="t" r="r" b="b"/>
            <a:pathLst>
              <a:path w="386714" h="76200">
                <a:moveTo>
                  <a:pt x="310514" y="0"/>
                </a:moveTo>
                <a:lnTo>
                  <a:pt x="310514" y="76200"/>
                </a:lnTo>
                <a:lnTo>
                  <a:pt x="380364" y="41275"/>
                </a:lnTo>
                <a:lnTo>
                  <a:pt x="323214" y="41275"/>
                </a:lnTo>
                <a:lnTo>
                  <a:pt x="323214" y="34925"/>
                </a:lnTo>
                <a:lnTo>
                  <a:pt x="380364" y="34925"/>
                </a:lnTo>
                <a:lnTo>
                  <a:pt x="310514" y="0"/>
                </a:lnTo>
                <a:close/>
              </a:path>
              <a:path w="386714" h="76200">
                <a:moveTo>
                  <a:pt x="310514" y="34925"/>
                </a:moveTo>
                <a:lnTo>
                  <a:pt x="0" y="34925"/>
                </a:lnTo>
                <a:lnTo>
                  <a:pt x="0" y="41275"/>
                </a:lnTo>
                <a:lnTo>
                  <a:pt x="310514" y="41275"/>
                </a:lnTo>
                <a:lnTo>
                  <a:pt x="310514" y="34925"/>
                </a:lnTo>
                <a:close/>
              </a:path>
              <a:path w="386714" h="76200">
                <a:moveTo>
                  <a:pt x="380364" y="34925"/>
                </a:moveTo>
                <a:lnTo>
                  <a:pt x="323214" y="34925"/>
                </a:lnTo>
                <a:lnTo>
                  <a:pt x="323214" y="41275"/>
                </a:lnTo>
                <a:lnTo>
                  <a:pt x="380364" y="41275"/>
                </a:lnTo>
                <a:lnTo>
                  <a:pt x="386714" y="38100"/>
                </a:lnTo>
                <a:lnTo>
                  <a:pt x="380364" y="34925"/>
                </a:lnTo>
                <a:close/>
              </a:path>
            </a:pathLst>
          </a:custGeom>
          <a:solidFill>
            <a:srgbClr val="000000"/>
          </a:solidFill>
        </p:spPr>
        <p:txBody>
          <a:bodyPr wrap="square" lIns="0" tIns="0" rIns="0" bIns="0" rtlCol="0"/>
          <a:lstStyle/>
          <a:p>
            <a:endParaRPr/>
          </a:p>
        </p:txBody>
      </p:sp>
      <p:sp>
        <p:nvSpPr>
          <p:cNvPr id="59" name="object 59"/>
          <p:cNvSpPr/>
          <p:nvPr/>
        </p:nvSpPr>
        <p:spPr>
          <a:xfrm>
            <a:off x="6045327" y="3050539"/>
            <a:ext cx="386080" cy="76200"/>
          </a:xfrm>
          <a:custGeom>
            <a:avLst/>
            <a:gdLst/>
            <a:ahLst/>
            <a:cxnLst/>
            <a:rect l="l" t="t" r="r" b="b"/>
            <a:pathLst>
              <a:path w="386079" h="76200">
                <a:moveTo>
                  <a:pt x="309625" y="0"/>
                </a:moveTo>
                <a:lnTo>
                  <a:pt x="309625" y="76200"/>
                </a:lnTo>
                <a:lnTo>
                  <a:pt x="379475" y="41275"/>
                </a:lnTo>
                <a:lnTo>
                  <a:pt x="322325" y="41275"/>
                </a:lnTo>
                <a:lnTo>
                  <a:pt x="322325" y="34925"/>
                </a:lnTo>
                <a:lnTo>
                  <a:pt x="379475" y="34925"/>
                </a:lnTo>
                <a:lnTo>
                  <a:pt x="309625" y="0"/>
                </a:lnTo>
                <a:close/>
              </a:path>
              <a:path w="386079" h="76200">
                <a:moveTo>
                  <a:pt x="309625" y="34925"/>
                </a:moveTo>
                <a:lnTo>
                  <a:pt x="0" y="34925"/>
                </a:lnTo>
                <a:lnTo>
                  <a:pt x="0" y="41275"/>
                </a:lnTo>
                <a:lnTo>
                  <a:pt x="309625" y="41275"/>
                </a:lnTo>
                <a:lnTo>
                  <a:pt x="309625" y="34925"/>
                </a:lnTo>
                <a:close/>
              </a:path>
              <a:path w="386079" h="76200">
                <a:moveTo>
                  <a:pt x="379475" y="34925"/>
                </a:moveTo>
                <a:lnTo>
                  <a:pt x="322325" y="34925"/>
                </a:lnTo>
                <a:lnTo>
                  <a:pt x="322325" y="41275"/>
                </a:lnTo>
                <a:lnTo>
                  <a:pt x="379475" y="41275"/>
                </a:lnTo>
                <a:lnTo>
                  <a:pt x="385825" y="38100"/>
                </a:lnTo>
                <a:lnTo>
                  <a:pt x="379475" y="34925"/>
                </a:lnTo>
                <a:close/>
              </a:path>
            </a:pathLst>
          </a:custGeom>
          <a:solidFill>
            <a:srgbClr val="000000"/>
          </a:solidFill>
        </p:spPr>
        <p:txBody>
          <a:bodyPr wrap="square" lIns="0" tIns="0" rIns="0" bIns="0" rtlCol="0"/>
          <a:lstStyle/>
          <a:p>
            <a:endParaRPr/>
          </a:p>
        </p:txBody>
      </p:sp>
      <p:sp>
        <p:nvSpPr>
          <p:cNvPr id="60" name="object 60"/>
          <p:cNvSpPr/>
          <p:nvPr/>
        </p:nvSpPr>
        <p:spPr>
          <a:xfrm>
            <a:off x="6746114" y="2930017"/>
            <a:ext cx="385445" cy="76200"/>
          </a:xfrm>
          <a:custGeom>
            <a:avLst/>
            <a:gdLst/>
            <a:ahLst/>
            <a:cxnLst/>
            <a:rect l="l" t="t" r="r" b="b"/>
            <a:pathLst>
              <a:path w="385445" h="76200">
                <a:moveTo>
                  <a:pt x="308863" y="0"/>
                </a:moveTo>
                <a:lnTo>
                  <a:pt x="308863" y="76200"/>
                </a:lnTo>
                <a:lnTo>
                  <a:pt x="378713" y="41275"/>
                </a:lnTo>
                <a:lnTo>
                  <a:pt x="321563" y="41275"/>
                </a:lnTo>
                <a:lnTo>
                  <a:pt x="321563" y="34925"/>
                </a:lnTo>
                <a:lnTo>
                  <a:pt x="378713" y="34925"/>
                </a:lnTo>
                <a:lnTo>
                  <a:pt x="308863" y="0"/>
                </a:lnTo>
                <a:close/>
              </a:path>
              <a:path w="385445" h="76200">
                <a:moveTo>
                  <a:pt x="308863" y="34925"/>
                </a:moveTo>
                <a:lnTo>
                  <a:pt x="0" y="34925"/>
                </a:lnTo>
                <a:lnTo>
                  <a:pt x="0" y="41275"/>
                </a:lnTo>
                <a:lnTo>
                  <a:pt x="308863" y="41275"/>
                </a:lnTo>
                <a:lnTo>
                  <a:pt x="308863" y="34925"/>
                </a:lnTo>
                <a:close/>
              </a:path>
              <a:path w="385445" h="76200">
                <a:moveTo>
                  <a:pt x="378713" y="34925"/>
                </a:moveTo>
                <a:lnTo>
                  <a:pt x="321563" y="34925"/>
                </a:lnTo>
                <a:lnTo>
                  <a:pt x="321563" y="41275"/>
                </a:lnTo>
                <a:lnTo>
                  <a:pt x="378713" y="41275"/>
                </a:lnTo>
                <a:lnTo>
                  <a:pt x="385063" y="38100"/>
                </a:lnTo>
                <a:lnTo>
                  <a:pt x="378713" y="34925"/>
                </a:lnTo>
                <a:close/>
              </a:path>
            </a:pathLst>
          </a:custGeom>
          <a:solidFill>
            <a:srgbClr val="000000"/>
          </a:solidFill>
        </p:spPr>
        <p:txBody>
          <a:bodyPr wrap="square" lIns="0" tIns="0" rIns="0" bIns="0" rtlCol="0"/>
          <a:lstStyle/>
          <a:p>
            <a:endParaRPr/>
          </a:p>
        </p:txBody>
      </p:sp>
      <p:sp>
        <p:nvSpPr>
          <p:cNvPr id="61" name="object 61"/>
          <p:cNvSpPr/>
          <p:nvPr/>
        </p:nvSpPr>
        <p:spPr>
          <a:xfrm>
            <a:off x="7440930" y="2984119"/>
            <a:ext cx="384175" cy="76200"/>
          </a:xfrm>
          <a:custGeom>
            <a:avLst/>
            <a:gdLst/>
            <a:ahLst/>
            <a:cxnLst/>
            <a:rect l="l" t="t" r="r" b="b"/>
            <a:pathLst>
              <a:path w="384175" h="76200">
                <a:moveTo>
                  <a:pt x="307848" y="0"/>
                </a:moveTo>
                <a:lnTo>
                  <a:pt x="307848" y="76200"/>
                </a:lnTo>
                <a:lnTo>
                  <a:pt x="377698" y="41275"/>
                </a:lnTo>
                <a:lnTo>
                  <a:pt x="320548" y="41275"/>
                </a:lnTo>
                <a:lnTo>
                  <a:pt x="320548" y="34925"/>
                </a:lnTo>
                <a:lnTo>
                  <a:pt x="377698" y="34925"/>
                </a:lnTo>
                <a:lnTo>
                  <a:pt x="307848" y="0"/>
                </a:lnTo>
                <a:close/>
              </a:path>
              <a:path w="384175" h="76200">
                <a:moveTo>
                  <a:pt x="307848" y="34925"/>
                </a:moveTo>
                <a:lnTo>
                  <a:pt x="0" y="34925"/>
                </a:lnTo>
                <a:lnTo>
                  <a:pt x="0" y="41275"/>
                </a:lnTo>
                <a:lnTo>
                  <a:pt x="307848" y="41275"/>
                </a:lnTo>
                <a:lnTo>
                  <a:pt x="307848" y="34925"/>
                </a:lnTo>
                <a:close/>
              </a:path>
              <a:path w="384175" h="76200">
                <a:moveTo>
                  <a:pt x="377698" y="34925"/>
                </a:moveTo>
                <a:lnTo>
                  <a:pt x="320548" y="34925"/>
                </a:lnTo>
                <a:lnTo>
                  <a:pt x="320548" y="41275"/>
                </a:lnTo>
                <a:lnTo>
                  <a:pt x="377698" y="41275"/>
                </a:lnTo>
                <a:lnTo>
                  <a:pt x="384048" y="38100"/>
                </a:lnTo>
                <a:lnTo>
                  <a:pt x="377698" y="34925"/>
                </a:lnTo>
                <a:close/>
              </a:path>
            </a:pathLst>
          </a:custGeom>
          <a:solidFill>
            <a:srgbClr val="000000"/>
          </a:solidFill>
        </p:spPr>
        <p:txBody>
          <a:bodyPr wrap="square" lIns="0" tIns="0" rIns="0" bIns="0" rtlCol="0"/>
          <a:lstStyle/>
          <a:p>
            <a:endParaRPr/>
          </a:p>
        </p:txBody>
      </p:sp>
      <p:sp>
        <p:nvSpPr>
          <p:cNvPr id="62" name="object 62"/>
          <p:cNvSpPr/>
          <p:nvPr/>
        </p:nvSpPr>
        <p:spPr>
          <a:xfrm>
            <a:off x="8134732" y="2984119"/>
            <a:ext cx="384175" cy="76200"/>
          </a:xfrm>
          <a:custGeom>
            <a:avLst/>
            <a:gdLst/>
            <a:ahLst/>
            <a:cxnLst/>
            <a:rect l="l" t="t" r="r" b="b"/>
            <a:pathLst>
              <a:path w="384175" h="76200">
                <a:moveTo>
                  <a:pt x="307848" y="0"/>
                </a:moveTo>
                <a:lnTo>
                  <a:pt x="307848" y="76200"/>
                </a:lnTo>
                <a:lnTo>
                  <a:pt x="377698" y="41275"/>
                </a:lnTo>
                <a:lnTo>
                  <a:pt x="320548" y="41275"/>
                </a:lnTo>
                <a:lnTo>
                  <a:pt x="320548" y="34925"/>
                </a:lnTo>
                <a:lnTo>
                  <a:pt x="377698" y="34925"/>
                </a:lnTo>
                <a:lnTo>
                  <a:pt x="307848" y="0"/>
                </a:lnTo>
                <a:close/>
              </a:path>
              <a:path w="384175" h="76200">
                <a:moveTo>
                  <a:pt x="307848" y="34925"/>
                </a:moveTo>
                <a:lnTo>
                  <a:pt x="0" y="34925"/>
                </a:lnTo>
                <a:lnTo>
                  <a:pt x="0" y="41275"/>
                </a:lnTo>
                <a:lnTo>
                  <a:pt x="307848" y="41275"/>
                </a:lnTo>
                <a:lnTo>
                  <a:pt x="307848" y="34925"/>
                </a:lnTo>
                <a:close/>
              </a:path>
              <a:path w="384175" h="76200">
                <a:moveTo>
                  <a:pt x="377698" y="34925"/>
                </a:moveTo>
                <a:lnTo>
                  <a:pt x="320548" y="34925"/>
                </a:lnTo>
                <a:lnTo>
                  <a:pt x="320548" y="41275"/>
                </a:lnTo>
                <a:lnTo>
                  <a:pt x="377698" y="41275"/>
                </a:lnTo>
                <a:lnTo>
                  <a:pt x="384048" y="38100"/>
                </a:lnTo>
                <a:lnTo>
                  <a:pt x="377698" y="34925"/>
                </a:lnTo>
                <a:close/>
              </a:path>
            </a:pathLst>
          </a:custGeom>
          <a:solidFill>
            <a:srgbClr val="000000"/>
          </a:solidFill>
        </p:spPr>
        <p:txBody>
          <a:bodyPr wrap="square" lIns="0" tIns="0" rIns="0" bIns="0" rtlCol="0"/>
          <a:lstStyle/>
          <a:p>
            <a:endParaRPr/>
          </a:p>
        </p:txBody>
      </p:sp>
      <p:sp>
        <p:nvSpPr>
          <p:cNvPr id="63" name="object 63"/>
          <p:cNvSpPr/>
          <p:nvPr/>
        </p:nvSpPr>
        <p:spPr>
          <a:xfrm>
            <a:off x="8828531" y="2985135"/>
            <a:ext cx="383540" cy="76200"/>
          </a:xfrm>
          <a:custGeom>
            <a:avLst/>
            <a:gdLst/>
            <a:ahLst/>
            <a:cxnLst/>
            <a:rect l="l" t="t" r="r" b="b"/>
            <a:pathLst>
              <a:path w="383540" h="76200">
                <a:moveTo>
                  <a:pt x="306959" y="0"/>
                </a:moveTo>
                <a:lnTo>
                  <a:pt x="306959" y="76200"/>
                </a:lnTo>
                <a:lnTo>
                  <a:pt x="376809" y="41275"/>
                </a:lnTo>
                <a:lnTo>
                  <a:pt x="319659" y="41275"/>
                </a:lnTo>
                <a:lnTo>
                  <a:pt x="319659" y="34925"/>
                </a:lnTo>
                <a:lnTo>
                  <a:pt x="376809" y="34925"/>
                </a:lnTo>
                <a:lnTo>
                  <a:pt x="306959" y="0"/>
                </a:lnTo>
                <a:close/>
              </a:path>
              <a:path w="383540" h="76200">
                <a:moveTo>
                  <a:pt x="306959" y="34925"/>
                </a:moveTo>
                <a:lnTo>
                  <a:pt x="0" y="34925"/>
                </a:lnTo>
                <a:lnTo>
                  <a:pt x="0" y="41275"/>
                </a:lnTo>
                <a:lnTo>
                  <a:pt x="306959" y="41275"/>
                </a:lnTo>
                <a:lnTo>
                  <a:pt x="306959" y="34925"/>
                </a:lnTo>
                <a:close/>
              </a:path>
              <a:path w="383540" h="76200">
                <a:moveTo>
                  <a:pt x="376809" y="34925"/>
                </a:moveTo>
                <a:lnTo>
                  <a:pt x="319659" y="34925"/>
                </a:lnTo>
                <a:lnTo>
                  <a:pt x="319659" y="41275"/>
                </a:lnTo>
                <a:lnTo>
                  <a:pt x="376809" y="41275"/>
                </a:lnTo>
                <a:lnTo>
                  <a:pt x="383159" y="38100"/>
                </a:lnTo>
                <a:lnTo>
                  <a:pt x="376809" y="34925"/>
                </a:lnTo>
                <a:close/>
              </a:path>
            </a:pathLst>
          </a:custGeom>
          <a:solidFill>
            <a:srgbClr val="000000"/>
          </a:solidFill>
        </p:spPr>
        <p:txBody>
          <a:bodyPr wrap="square" lIns="0" tIns="0" rIns="0" bIns="0" rtlCol="0"/>
          <a:lstStyle/>
          <a:p>
            <a:endParaRPr/>
          </a:p>
        </p:txBody>
      </p:sp>
      <p:sp>
        <p:nvSpPr>
          <p:cNvPr id="64" name="object 64"/>
          <p:cNvSpPr/>
          <p:nvPr/>
        </p:nvSpPr>
        <p:spPr>
          <a:xfrm>
            <a:off x="9519667" y="3022219"/>
            <a:ext cx="98425" cy="0"/>
          </a:xfrm>
          <a:custGeom>
            <a:avLst/>
            <a:gdLst/>
            <a:ahLst/>
            <a:cxnLst/>
            <a:rect l="l" t="t" r="r" b="b"/>
            <a:pathLst>
              <a:path w="98425">
                <a:moveTo>
                  <a:pt x="0" y="0"/>
                </a:moveTo>
                <a:lnTo>
                  <a:pt x="98298" y="0"/>
                </a:lnTo>
              </a:path>
            </a:pathLst>
          </a:custGeom>
          <a:ln w="9525">
            <a:solidFill>
              <a:srgbClr val="000000"/>
            </a:solidFill>
          </a:ln>
        </p:spPr>
        <p:txBody>
          <a:bodyPr wrap="square" lIns="0" tIns="0" rIns="0" bIns="0" rtlCol="0"/>
          <a:lstStyle/>
          <a:p>
            <a:endParaRPr/>
          </a:p>
        </p:txBody>
      </p:sp>
      <p:sp>
        <p:nvSpPr>
          <p:cNvPr id="65" name="object 65"/>
          <p:cNvSpPr/>
          <p:nvPr/>
        </p:nvSpPr>
        <p:spPr>
          <a:xfrm>
            <a:off x="9617964" y="2393188"/>
            <a:ext cx="0" cy="1363980"/>
          </a:xfrm>
          <a:custGeom>
            <a:avLst/>
            <a:gdLst/>
            <a:ahLst/>
            <a:cxnLst/>
            <a:rect l="l" t="t" r="r" b="b"/>
            <a:pathLst>
              <a:path h="1363979">
                <a:moveTo>
                  <a:pt x="0" y="1363853"/>
                </a:moveTo>
                <a:lnTo>
                  <a:pt x="0" y="0"/>
                </a:lnTo>
              </a:path>
            </a:pathLst>
          </a:custGeom>
          <a:ln w="9525">
            <a:solidFill>
              <a:srgbClr val="000000"/>
            </a:solidFill>
          </a:ln>
        </p:spPr>
        <p:txBody>
          <a:bodyPr wrap="square" lIns="0" tIns="0" rIns="0" bIns="0" rtlCol="0"/>
          <a:lstStyle/>
          <a:p>
            <a:endParaRPr/>
          </a:p>
        </p:txBody>
      </p:sp>
      <p:sp>
        <p:nvSpPr>
          <p:cNvPr id="66" name="object 66"/>
          <p:cNvSpPr/>
          <p:nvPr/>
        </p:nvSpPr>
        <p:spPr>
          <a:xfrm>
            <a:off x="9617076" y="2356230"/>
            <a:ext cx="169545" cy="76200"/>
          </a:xfrm>
          <a:custGeom>
            <a:avLst/>
            <a:gdLst/>
            <a:ahLst/>
            <a:cxnLst/>
            <a:rect l="l" t="t" r="r" b="b"/>
            <a:pathLst>
              <a:path w="169545" h="76200">
                <a:moveTo>
                  <a:pt x="92836" y="0"/>
                </a:moveTo>
                <a:lnTo>
                  <a:pt x="92836" y="76200"/>
                </a:lnTo>
                <a:lnTo>
                  <a:pt x="162686" y="41275"/>
                </a:lnTo>
                <a:lnTo>
                  <a:pt x="105536" y="41275"/>
                </a:lnTo>
                <a:lnTo>
                  <a:pt x="105536" y="34925"/>
                </a:lnTo>
                <a:lnTo>
                  <a:pt x="162686" y="34925"/>
                </a:lnTo>
                <a:lnTo>
                  <a:pt x="92836" y="0"/>
                </a:lnTo>
                <a:close/>
              </a:path>
              <a:path w="169545" h="76200">
                <a:moveTo>
                  <a:pt x="92836" y="34925"/>
                </a:moveTo>
                <a:lnTo>
                  <a:pt x="0" y="34925"/>
                </a:lnTo>
                <a:lnTo>
                  <a:pt x="0" y="41275"/>
                </a:lnTo>
                <a:lnTo>
                  <a:pt x="92836" y="41275"/>
                </a:lnTo>
                <a:lnTo>
                  <a:pt x="92836" y="34925"/>
                </a:lnTo>
                <a:close/>
              </a:path>
              <a:path w="169545" h="76200">
                <a:moveTo>
                  <a:pt x="162686" y="34925"/>
                </a:moveTo>
                <a:lnTo>
                  <a:pt x="105536" y="34925"/>
                </a:lnTo>
                <a:lnTo>
                  <a:pt x="105536" y="41275"/>
                </a:lnTo>
                <a:lnTo>
                  <a:pt x="162686" y="41275"/>
                </a:lnTo>
                <a:lnTo>
                  <a:pt x="169036" y="38100"/>
                </a:lnTo>
                <a:lnTo>
                  <a:pt x="162686" y="34925"/>
                </a:lnTo>
                <a:close/>
              </a:path>
            </a:pathLst>
          </a:custGeom>
          <a:solidFill>
            <a:srgbClr val="000000"/>
          </a:solidFill>
        </p:spPr>
        <p:txBody>
          <a:bodyPr wrap="square" lIns="0" tIns="0" rIns="0" bIns="0" rtlCol="0"/>
          <a:lstStyle/>
          <a:p>
            <a:endParaRPr/>
          </a:p>
        </p:txBody>
      </p:sp>
      <p:sp>
        <p:nvSpPr>
          <p:cNvPr id="67" name="object 67"/>
          <p:cNvSpPr/>
          <p:nvPr/>
        </p:nvSpPr>
        <p:spPr>
          <a:xfrm>
            <a:off x="9617076" y="3707638"/>
            <a:ext cx="169545" cy="76200"/>
          </a:xfrm>
          <a:custGeom>
            <a:avLst/>
            <a:gdLst/>
            <a:ahLst/>
            <a:cxnLst/>
            <a:rect l="l" t="t" r="r" b="b"/>
            <a:pathLst>
              <a:path w="169545" h="76200">
                <a:moveTo>
                  <a:pt x="92836" y="0"/>
                </a:moveTo>
                <a:lnTo>
                  <a:pt x="92836" y="76200"/>
                </a:lnTo>
                <a:lnTo>
                  <a:pt x="162686" y="41275"/>
                </a:lnTo>
                <a:lnTo>
                  <a:pt x="105536" y="41275"/>
                </a:lnTo>
                <a:lnTo>
                  <a:pt x="105536" y="34925"/>
                </a:lnTo>
                <a:lnTo>
                  <a:pt x="162686" y="34925"/>
                </a:lnTo>
                <a:lnTo>
                  <a:pt x="92836" y="0"/>
                </a:lnTo>
                <a:close/>
              </a:path>
              <a:path w="169545" h="76200">
                <a:moveTo>
                  <a:pt x="92836" y="34925"/>
                </a:moveTo>
                <a:lnTo>
                  <a:pt x="0" y="34925"/>
                </a:lnTo>
                <a:lnTo>
                  <a:pt x="0" y="41275"/>
                </a:lnTo>
                <a:lnTo>
                  <a:pt x="92836" y="41275"/>
                </a:lnTo>
                <a:lnTo>
                  <a:pt x="92836" y="34925"/>
                </a:lnTo>
                <a:close/>
              </a:path>
              <a:path w="169545" h="76200">
                <a:moveTo>
                  <a:pt x="162686" y="34925"/>
                </a:moveTo>
                <a:lnTo>
                  <a:pt x="105536" y="34925"/>
                </a:lnTo>
                <a:lnTo>
                  <a:pt x="105536" y="41275"/>
                </a:lnTo>
                <a:lnTo>
                  <a:pt x="162686" y="41275"/>
                </a:lnTo>
                <a:lnTo>
                  <a:pt x="169036" y="38100"/>
                </a:lnTo>
                <a:lnTo>
                  <a:pt x="162686" y="34925"/>
                </a:lnTo>
                <a:close/>
              </a:path>
            </a:pathLst>
          </a:custGeom>
          <a:solidFill>
            <a:srgbClr val="000000"/>
          </a:solidFill>
        </p:spPr>
        <p:txBody>
          <a:bodyPr wrap="square" lIns="0" tIns="0" rIns="0" bIns="0" rtlCol="0"/>
          <a:lstStyle/>
          <a:p>
            <a:endParaRPr/>
          </a:p>
        </p:txBody>
      </p:sp>
      <p:sp>
        <p:nvSpPr>
          <p:cNvPr id="68" name="object 68"/>
          <p:cNvSpPr/>
          <p:nvPr/>
        </p:nvSpPr>
        <p:spPr>
          <a:xfrm>
            <a:off x="6290436" y="4175277"/>
            <a:ext cx="675640" cy="345440"/>
          </a:xfrm>
          <a:custGeom>
            <a:avLst/>
            <a:gdLst/>
            <a:ahLst/>
            <a:cxnLst/>
            <a:rect l="l" t="t" r="r" b="b"/>
            <a:pathLst>
              <a:path w="675639" h="345439">
                <a:moveTo>
                  <a:pt x="0" y="344906"/>
                </a:moveTo>
                <a:lnTo>
                  <a:pt x="675233" y="344906"/>
                </a:lnTo>
                <a:lnTo>
                  <a:pt x="675233" y="0"/>
                </a:lnTo>
                <a:lnTo>
                  <a:pt x="0" y="0"/>
                </a:lnTo>
                <a:lnTo>
                  <a:pt x="0" y="344906"/>
                </a:lnTo>
                <a:close/>
              </a:path>
            </a:pathLst>
          </a:custGeom>
          <a:ln w="6350">
            <a:solidFill>
              <a:srgbClr val="000000"/>
            </a:solidFill>
          </a:ln>
        </p:spPr>
        <p:txBody>
          <a:bodyPr wrap="square" lIns="0" tIns="0" rIns="0" bIns="0" rtlCol="0"/>
          <a:lstStyle/>
          <a:p>
            <a:endParaRPr/>
          </a:p>
        </p:txBody>
      </p:sp>
      <p:sp>
        <p:nvSpPr>
          <p:cNvPr id="69" name="object 69"/>
          <p:cNvSpPr txBox="1"/>
          <p:nvPr/>
        </p:nvSpPr>
        <p:spPr>
          <a:xfrm>
            <a:off x="6854698" y="4287267"/>
            <a:ext cx="92075" cy="138499"/>
          </a:xfrm>
          <a:prstGeom prst="rect">
            <a:avLst/>
          </a:prstGeom>
        </p:spPr>
        <p:txBody>
          <a:bodyPr vert="horz" wrap="square" lIns="0" tIns="0" rIns="0" bIns="0" rtlCol="0">
            <a:spAutoFit/>
          </a:bodyPr>
          <a:lstStyle/>
          <a:p>
            <a:pPr marL="12700"/>
            <a:r>
              <a:rPr sz="900" spc="15" dirty="0">
                <a:latin typeface="Times New Roman"/>
                <a:cs typeface="Times New Roman"/>
              </a:rPr>
              <a:t>S</a:t>
            </a:r>
            <a:endParaRPr sz="900">
              <a:latin typeface="Times New Roman"/>
              <a:cs typeface="Times New Roman"/>
            </a:endParaRPr>
          </a:p>
        </p:txBody>
      </p:sp>
      <p:sp>
        <p:nvSpPr>
          <p:cNvPr id="70" name="object 70"/>
          <p:cNvSpPr/>
          <p:nvPr/>
        </p:nvSpPr>
        <p:spPr>
          <a:xfrm>
            <a:off x="3158489" y="3548760"/>
            <a:ext cx="478790" cy="76200"/>
          </a:xfrm>
          <a:custGeom>
            <a:avLst/>
            <a:gdLst/>
            <a:ahLst/>
            <a:cxnLst/>
            <a:rect l="l" t="t" r="r" b="b"/>
            <a:pathLst>
              <a:path w="478789" h="76200">
                <a:moveTo>
                  <a:pt x="402590" y="0"/>
                </a:moveTo>
                <a:lnTo>
                  <a:pt x="402590" y="76200"/>
                </a:lnTo>
                <a:lnTo>
                  <a:pt x="472440" y="41275"/>
                </a:lnTo>
                <a:lnTo>
                  <a:pt x="415290" y="41275"/>
                </a:lnTo>
                <a:lnTo>
                  <a:pt x="415290" y="34925"/>
                </a:lnTo>
                <a:lnTo>
                  <a:pt x="472440" y="34925"/>
                </a:lnTo>
                <a:lnTo>
                  <a:pt x="402590" y="0"/>
                </a:lnTo>
                <a:close/>
              </a:path>
              <a:path w="478789" h="76200">
                <a:moveTo>
                  <a:pt x="402590" y="34925"/>
                </a:moveTo>
                <a:lnTo>
                  <a:pt x="0" y="34925"/>
                </a:lnTo>
                <a:lnTo>
                  <a:pt x="0" y="41275"/>
                </a:lnTo>
                <a:lnTo>
                  <a:pt x="402590" y="41275"/>
                </a:lnTo>
                <a:lnTo>
                  <a:pt x="402590" y="34925"/>
                </a:lnTo>
                <a:close/>
              </a:path>
              <a:path w="478789" h="76200">
                <a:moveTo>
                  <a:pt x="472440" y="34925"/>
                </a:moveTo>
                <a:lnTo>
                  <a:pt x="415290" y="34925"/>
                </a:lnTo>
                <a:lnTo>
                  <a:pt x="415290" y="41275"/>
                </a:lnTo>
                <a:lnTo>
                  <a:pt x="472440" y="41275"/>
                </a:lnTo>
                <a:lnTo>
                  <a:pt x="478790" y="38100"/>
                </a:lnTo>
                <a:lnTo>
                  <a:pt x="472440" y="34925"/>
                </a:lnTo>
                <a:close/>
              </a:path>
            </a:pathLst>
          </a:custGeom>
          <a:solidFill>
            <a:srgbClr val="000000"/>
          </a:solidFill>
        </p:spPr>
        <p:txBody>
          <a:bodyPr wrap="square" lIns="0" tIns="0" rIns="0" bIns="0" rtlCol="0"/>
          <a:lstStyle/>
          <a:p>
            <a:endParaRPr/>
          </a:p>
        </p:txBody>
      </p:sp>
      <p:sp>
        <p:nvSpPr>
          <p:cNvPr id="71" name="object 71"/>
          <p:cNvSpPr/>
          <p:nvPr/>
        </p:nvSpPr>
        <p:spPr>
          <a:xfrm>
            <a:off x="3947033" y="3072002"/>
            <a:ext cx="386715" cy="76200"/>
          </a:xfrm>
          <a:custGeom>
            <a:avLst/>
            <a:gdLst/>
            <a:ahLst/>
            <a:cxnLst/>
            <a:rect l="l" t="t" r="r" b="b"/>
            <a:pathLst>
              <a:path w="386714" h="76200">
                <a:moveTo>
                  <a:pt x="310515" y="0"/>
                </a:moveTo>
                <a:lnTo>
                  <a:pt x="310515" y="76200"/>
                </a:lnTo>
                <a:lnTo>
                  <a:pt x="380365" y="41275"/>
                </a:lnTo>
                <a:lnTo>
                  <a:pt x="323215" y="41275"/>
                </a:lnTo>
                <a:lnTo>
                  <a:pt x="323215" y="34925"/>
                </a:lnTo>
                <a:lnTo>
                  <a:pt x="380365" y="34925"/>
                </a:lnTo>
                <a:lnTo>
                  <a:pt x="310515" y="0"/>
                </a:lnTo>
                <a:close/>
              </a:path>
              <a:path w="386714" h="76200">
                <a:moveTo>
                  <a:pt x="310515" y="34925"/>
                </a:moveTo>
                <a:lnTo>
                  <a:pt x="0" y="34925"/>
                </a:lnTo>
                <a:lnTo>
                  <a:pt x="0" y="41275"/>
                </a:lnTo>
                <a:lnTo>
                  <a:pt x="310515" y="41275"/>
                </a:lnTo>
                <a:lnTo>
                  <a:pt x="310515" y="34925"/>
                </a:lnTo>
                <a:close/>
              </a:path>
              <a:path w="386714" h="76200">
                <a:moveTo>
                  <a:pt x="380365" y="34925"/>
                </a:moveTo>
                <a:lnTo>
                  <a:pt x="323215" y="34925"/>
                </a:lnTo>
                <a:lnTo>
                  <a:pt x="323215" y="41275"/>
                </a:lnTo>
                <a:lnTo>
                  <a:pt x="380365" y="41275"/>
                </a:lnTo>
                <a:lnTo>
                  <a:pt x="386715" y="38100"/>
                </a:lnTo>
                <a:lnTo>
                  <a:pt x="380365" y="34925"/>
                </a:lnTo>
                <a:close/>
              </a:path>
            </a:pathLst>
          </a:custGeom>
          <a:solidFill>
            <a:srgbClr val="000000"/>
          </a:solidFill>
        </p:spPr>
        <p:txBody>
          <a:bodyPr wrap="square" lIns="0" tIns="0" rIns="0" bIns="0" rtlCol="0"/>
          <a:lstStyle/>
          <a:p>
            <a:endParaRPr/>
          </a:p>
        </p:txBody>
      </p:sp>
      <p:sp>
        <p:nvSpPr>
          <p:cNvPr id="72" name="object 72"/>
          <p:cNvSpPr/>
          <p:nvPr/>
        </p:nvSpPr>
        <p:spPr>
          <a:xfrm>
            <a:off x="9415271" y="1736090"/>
            <a:ext cx="10160" cy="677545"/>
          </a:xfrm>
          <a:custGeom>
            <a:avLst/>
            <a:gdLst/>
            <a:ahLst/>
            <a:cxnLst/>
            <a:rect l="l" t="t" r="r" b="b"/>
            <a:pathLst>
              <a:path w="10159" h="677544">
                <a:moveTo>
                  <a:pt x="0" y="677418"/>
                </a:moveTo>
                <a:lnTo>
                  <a:pt x="9651" y="0"/>
                </a:lnTo>
              </a:path>
            </a:pathLst>
          </a:custGeom>
          <a:ln w="9524">
            <a:solidFill>
              <a:srgbClr val="000000"/>
            </a:solidFill>
          </a:ln>
        </p:spPr>
        <p:txBody>
          <a:bodyPr wrap="square" lIns="0" tIns="0" rIns="0" bIns="0" rtlCol="0"/>
          <a:lstStyle/>
          <a:p>
            <a:endParaRPr/>
          </a:p>
        </p:txBody>
      </p:sp>
      <p:sp>
        <p:nvSpPr>
          <p:cNvPr id="73" name="object 73"/>
          <p:cNvSpPr/>
          <p:nvPr/>
        </p:nvSpPr>
        <p:spPr>
          <a:xfrm>
            <a:off x="9127618" y="1697989"/>
            <a:ext cx="287655" cy="76200"/>
          </a:xfrm>
          <a:custGeom>
            <a:avLst/>
            <a:gdLst/>
            <a:ahLst/>
            <a:cxnLst/>
            <a:rect l="l" t="t" r="r" b="b"/>
            <a:pathLst>
              <a:path w="287654" h="76200">
                <a:moveTo>
                  <a:pt x="76200" y="0"/>
                </a:moveTo>
                <a:lnTo>
                  <a:pt x="0" y="38100"/>
                </a:lnTo>
                <a:lnTo>
                  <a:pt x="76200" y="76200"/>
                </a:lnTo>
                <a:lnTo>
                  <a:pt x="76200" y="41275"/>
                </a:lnTo>
                <a:lnTo>
                  <a:pt x="63500" y="41275"/>
                </a:lnTo>
                <a:lnTo>
                  <a:pt x="63500" y="34925"/>
                </a:lnTo>
                <a:lnTo>
                  <a:pt x="76200" y="34925"/>
                </a:lnTo>
                <a:lnTo>
                  <a:pt x="76200" y="0"/>
                </a:lnTo>
                <a:close/>
              </a:path>
              <a:path w="287654" h="76200">
                <a:moveTo>
                  <a:pt x="76200" y="34925"/>
                </a:moveTo>
                <a:lnTo>
                  <a:pt x="63500" y="34925"/>
                </a:lnTo>
                <a:lnTo>
                  <a:pt x="63500" y="41275"/>
                </a:lnTo>
                <a:lnTo>
                  <a:pt x="76200" y="41275"/>
                </a:lnTo>
                <a:lnTo>
                  <a:pt x="76200" y="34925"/>
                </a:lnTo>
                <a:close/>
              </a:path>
              <a:path w="287654" h="76200">
                <a:moveTo>
                  <a:pt x="287654" y="34925"/>
                </a:moveTo>
                <a:lnTo>
                  <a:pt x="76200" y="34925"/>
                </a:lnTo>
                <a:lnTo>
                  <a:pt x="76200" y="41275"/>
                </a:lnTo>
                <a:lnTo>
                  <a:pt x="287654" y="41275"/>
                </a:lnTo>
                <a:lnTo>
                  <a:pt x="287654" y="34925"/>
                </a:lnTo>
                <a:close/>
              </a:path>
            </a:pathLst>
          </a:custGeom>
          <a:solidFill>
            <a:srgbClr val="000000"/>
          </a:solidFill>
        </p:spPr>
        <p:txBody>
          <a:bodyPr wrap="square" lIns="0" tIns="0" rIns="0" bIns="0" rtlCol="0"/>
          <a:lstStyle/>
          <a:p>
            <a:endParaRPr/>
          </a:p>
        </p:txBody>
      </p:sp>
      <p:sp>
        <p:nvSpPr>
          <p:cNvPr id="74" name="object 74"/>
          <p:cNvSpPr/>
          <p:nvPr/>
        </p:nvSpPr>
        <p:spPr>
          <a:xfrm>
            <a:off x="3170936" y="1655191"/>
            <a:ext cx="1677035" cy="76200"/>
          </a:xfrm>
          <a:custGeom>
            <a:avLst/>
            <a:gdLst/>
            <a:ahLst/>
            <a:cxnLst/>
            <a:rect l="l" t="t" r="r" b="b"/>
            <a:pathLst>
              <a:path w="1677035" h="76200">
                <a:moveTo>
                  <a:pt x="1600708" y="0"/>
                </a:moveTo>
                <a:lnTo>
                  <a:pt x="1600708" y="76200"/>
                </a:lnTo>
                <a:lnTo>
                  <a:pt x="1670558" y="41275"/>
                </a:lnTo>
                <a:lnTo>
                  <a:pt x="1613408" y="41275"/>
                </a:lnTo>
                <a:lnTo>
                  <a:pt x="1613408" y="34925"/>
                </a:lnTo>
                <a:lnTo>
                  <a:pt x="1670558" y="34925"/>
                </a:lnTo>
                <a:lnTo>
                  <a:pt x="1600708" y="0"/>
                </a:lnTo>
                <a:close/>
              </a:path>
              <a:path w="1677035" h="76200">
                <a:moveTo>
                  <a:pt x="1600708" y="34925"/>
                </a:moveTo>
                <a:lnTo>
                  <a:pt x="0" y="34925"/>
                </a:lnTo>
                <a:lnTo>
                  <a:pt x="0" y="41275"/>
                </a:lnTo>
                <a:lnTo>
                  <a:pt x="1600708" y="41275"/>
                </a:lnTo>
                <a:lnTo>
                  <a:pt x="1600708" y="34925"/>
                </a:lnTo>
                <a:close/>
              </a:path>
              <a:path w="1677035" h="76200">
                <a:moveTo>
                  <a:pt x="1670558" y="34925"/>
                </a:moveTo>
                <a:lnTo>
                  <a:pt x="1613408" y="34925"/>
                </a:lnTo>
                <a:lnTo>
                  <a:pt x="1613408" y="41275"/>
                </a:lnTo>
                <a:lnTo>
                  <a:pt x="1670558" y="41275"/>
                </a:lnTo>
                <a:lnTo>
                  <a:pt x="1676908" y="38100"/>
                </a:lnTo>
                <a:lnTo>
                  <a:pt x="1670558" y="34925"/>
                </a:lnTo>
                <a:close/>
              </a:path>
            </a:pathLst>
          </a:custGeom>
          <a:solidFill>
            <a:srgbClr val="000000"/>
          </a:solidFill>
        </p:spPr>
        <p:txBody>
          <a:bodyPr wrap="square" lIns="0" tIns="0" rIns="0" bIns="0" rtlCol="0"/>
          <a:lstStyle/>
          <a:p>
            <a:endParaRPr/>
          </a:p>
        </p:txBody>
      </p:sp>
      <p:sp>
        <p:nvSpPr>
          <p:cNvPr id="75" name="object 75"/>
          <p:cNvSpPr/>
          <p:nvPr/>
        </p:nvSpPr>
        <p:spPr>
          <a:xfrm>
            <a:off x="5486908" y="1655191"/>
            <a:ext cx="949960" cy="76200"/>
          </a:xfrm>
          <a:custGeom>
            <a:avLst/>
            <a:gdLst/>
            <a:ahLst/>
            <a:cxnLst/>
            <a:rect l="l" t="t" r="r" b="b"/>
            <a:pathLst>
              <a:path w="949960" h="76200">
                <a:moveTo>
                  <a:pt x="873378" y="0"/>
                </a:moveTo>
                <a:lnTo>
                  <a:pt x="873378" y="76200"/>
                </a:lnTo>
                <a:lnTo>
                  <a:pt x="943228" y="41275"/>
                </a:lnTo>
                <a:lnTo>
                  <a:pt x="886078" y="41275"/>
                </a:lnTo>
                <a:lnTo>
                  <a:pt x="886078" y="34925"/>
                </a:lnTo>
                <a:lnTo>
                  <a:pt x="943228" y="34925"/>
                </a:lnTo>
                <a:lnTo>
                  <a:pt x="873378" y="0"/>
                </a:lnTo>
                <a:close/>
              </a:path>
              <a:path w="949960" h="76200">
                <a:moveTo>
                  <a:pt x="873378" y="34925"/>
                </a:moveTo>
                <a:lnTo>
                  <a:pt x="0" y="34925"/>
                </a:lnTo>
                <a:lnTo>
                  <a:pt x="0" y="41275"/>
                </a:lnTo>
                <a:lnTo>
                  <a:pt x="873378" y="41275"/>
                </a:lnTo>
                <a:lnTo>
                  <a:pt x="873378" y="34925"/>
                </a:lnTo>
                <a:close/>
              </a:path>
              <a:path w="949960" h="76200">
                <a:moveTo>
                  <a:pt x="943228" y="34925"/>
                </a:moveTo>
                <a:lnTo>
                  <a:pt x="886078" y="34925"/>
                </a:lnTo>
                <a:lnTo>
                  <a:pt x="886078" y="41275"/>
                </a:lnTo>
                <a:lnTo>
                  <a:pt x="943228" y="41275"/>
                </a:lnTo>
                <a:lnTo>
                  <a:pt x="949578" y="38100"/>
                </a:lnTo>
                <a:lnTo>
                  <a:pt x="943228" y="34925"/>
                </a:lnTo>
                <a:close/>
              </a:path>
            </a:pathLst>
          </a:custGeom>
          <a:solidFill>
            <a:srgbClr val="000000"/>
          </a:solidFill>
        </p:spPr>
        <p:txBody>
          <a:bodyPr wrap="square" lIns="0" tIns="0" rIns="0" bIns="0" rtlCol="0"/>
          <a:lstStyle/>
          <a:p>
            <a:endParaRPr/>
          </a:p>
        </p:txBody>
      </p:sp>
      <p:sp>
        <p:nvSpPr>
          <p:cNvPr id="76" name="object 76"/>
          <p:cNvSpPr/>
          <p:nvPr/>
        </p:nvSpPr>
        <p:spPr>
          <a:xfrm>
            <a:off x="6997447" y="1654936"/>
            <a:ext cx="1570355" cy="76200"/>
          </a:xfrm>
          <a:custGeom>
            <a:avLst/>
            <a:gdLst/>
            <a:ahLst/>
            <a:cxnLst/>
            <a:rect l="l" t="t" r="r" b="b"/>
            <a:pathLst>
              <a:path w="1570354" h="76200">
                <a:moveTo>
                  <a:pt x="76200" y="0"/>
                </a:moveTo>
                <a:lnTo>
                  <a:pt x="0" y="38353"/>
                </a:lnTo>
                <a:lnTo>
                  <a:pt x="76326" y="76200"/>
                </a:lnTo>
                <a:lnTo>
                  <a:pt x="76269" y="41401"/>
                </a:lnTo>
                <a:lnTo>
                  <a:pt x="63626" y="41401"/>
                </a:lnTo>
                <a:lnTo>
                  <a:pt x="63500" y="35051"/>
                </a:lnTo>
                <a:lnTo>
                  <a:pt x="76258" y="35024"/>
                </a:lnTo>
                <a:lnTo>
                  <a:pt x="76200" y="0"/>
                </a:lnTo>
                <a:close/>
              </a:path>
              <a:path w="1570354" h="76200">
                <a:moveTo>
                  <a:pt x="76258" y="35024"/>
                </a:moveTo>
                <a:lnTo>
                  <a:pt x="63500" y="35051"/>
                </a:lnTo>
                <a:lnTo>
                  <a:pt x="63626" y="41401"/>
                </a:lnTo>
                <a:lnTo>
                  <a:pt x="76268" y="41374"/>
                </a:lnTo>
                <a:lnTo>
                  <a:pt x="76258" y="35024"/>
                </a:lnTo>
                <a:close/>
              </a:path>
              <a:path w="1570354" h="76200">
                <a:moveTo>
                  <a:pt x="76268" y="41374"/>
                </a:moveTo>
                <a:lnTo>
                  <a:pt x="63626" y="41401"/>
                </a:lnTo>
                <a:lnTo>
                  <a:pt x="76269" y="41401"/>
                </a:lnTo>
                <a:close/>
              </a:path>
              <a:path w="1570354" h="76200">
                <a:moveTo>
                  <a:pt x="1569974" y="31750"/>
                </a:moveTo>
                <a:lnTo>
                  <a:pt x="76258" y="35024"/>
                </a:lnTo>
                <a:lnTo>
                  <a:pt x="76268" y="41374"/>
                </a:lnTo>
                <a:lnTo>
                  <a:pt x="1569974" y="38100"/>
                </a:lnTo>
                <a:lnTo>
                  <a:pt x="1569974" y="31750"/>
                </a:lnTo>
                <a:close/>
              </a:path>
            </a:pathLst>
          </a:custGeom>
          <a:solidFill>
            <a:srgbClr val="000000"/>
          </a:solidFill>
        </p:spPr>
        <p:txBody>
          <a:bodyPr wrap="square" lIns="0" tIns="0" rIns="0" bIns="0" rtlCol="0"/>
          <a:lstStyle/>
          <a:p>
            <a:endParaRPr/>
          </a:p>
        </p:txBody>
      </p:sp>
      <p:sp>
        <p:nvSpPr>
          <p:cNvPr id="77" name="object 77"/>
          <p:cNvSpPr txBox="1"/>
          <p:nvPr/>
        </p:nvSpPr>
        <p:spPr>
          <a:xfrm>
            <a:off x="2393392" y="2140204"/>
            <a:ext cx="768985" cy="546303"/>
          </a:xfrm>
          <a:prstGeom prst="rect">
            <a:avLst/>
          </a:prstGeom>
        </p:spPr>
        <p:txBody>
          <a:bodyPr vert="horz" wrap="square" lIns="0" tIns="0" rIns="0" bIns="0" rtlCol="0">
            <a:spAutoFit/>
          </a:bodyPr>
          <a:lstStyle/>
          <a:p>
            <a:pPr marL="125730" algn="ctr"/>
            <a:r>
              <a:rPr sz="1400" dirty="0">
                <a:latin typeface="Times New Roman"/>
                <a:cs typeface="Times New Roman"/>
              </a:rPr>
              <a:t>1</a:t>
            </a:r>
            <a:endParaRPr sz="1400">
              <a:latin typeface="Times New Roman"/>
              <a:cs typeface="Times New Roman"/>
            </a:endParaRPr>
          </a:p>
          <a:p>
            <a:pPr algn="ctr">
              <a:spcBef>
                <a:spcPts val="940"/>
              </a:spcBef>
            </a:pPr>
            <a:r>
              <a:rPr sz="1400" dirty="0">
                <a:latin typeface="宋体"/>
                <a:cs typeface="宋体"/>
              </a:rPr>
              <a:t>真信源</a:t>
            </a:r>
            <a:r>
              <a:rPr sz="1400" spc="-5" dirty="0">
                <a:latin typeface="Times New Roman"/>
                <a:cs typeface="Times New Roman"/>
              </a:rPr>
              <a:t>S</a:t>
            </a:r>
            <a:r>
              <a:rPr sz="1350" baseline="-24691" dirty="0">
                <a:latin typeface="Times New Roman"/>
                <a:cs typeface="Times New Roman"/>
              </a:rPr>
              <a:t>IT</a:t>
            </a:r>
            <a:endParaRPr sz="1350" baseline="-24691">
              <a:latin typeface="Times New Roman"/>
              <a:cs typeface="Times New Roman"/>
            </a:endParaRPr>
          </a:p>
        </p:txBody>
      </p:sp>
      <p:sp>
        <p:nvSpPr>
          <p:cNvPr id="78" name="object 78"/>
          <p:cNvSpPr txBox="1"/>
          <p:nvPr/>
        </p:nvSpPr>
        <p:spPr>
          <a:xfrm>
            <a:off x="3729609" y="2140203"/>
            <a:ext cx="114935" cy="215444"/>
          </a:xfrm>
          <a:prstGeom prst="rect">
            <a:avLst/>
          </a:prstGeom>
        </p:spPr>
        <p:txBody>
          <a:bodyPr vert="horz" wrap="square" lIns="0" tIns="0" rIns="0" bIns="0" rtlCol="0">
            <a:spAutoFit/>
          </a:bodyPr>
          <a:lstStyle/>
          <a:p>
            <a:pPr marL="12700"/>
            <a:r>
              <a:rPr sz="1400" dirty="0">
                <a:latin typeface="Times New Roman"/>
                <a:cs typeface="Times New Roman"/>
              </a:rPr>
              <a:t>2</a:t>
            </a:r>
            <a:endParaRPr sz="1400">
              <a:latin typeface="Times New Roman"/>
              <a:cs typeface="Times New Roman"/>
            </a:endParaRPr>
          </a:p>
        </p:txBody>
      </p:sp>
      <p:sp>
        <p:nvSpPr>
          <p:cNvPr id="79" name="object 79"/>
          <p:cNvSpPr txBox="1"/>
          <p:nvPr/>
        </p:nvSpPr>
        <p:spPr>
          <a:xfrm>
            <a:off x="4440174" y="2141092"/>
            <a:ext cx="114935" cy="215444"/>
          </a:xfrm>
          <a:prstGeom prst="rect">
            <a:avLst/>
          </a:prstGeom>
        </p:spPr>
        <p:txBody>
          <a:bodyPr vert="horz" wrap="square" lIns="0" tIns="0" rIns="0" bIns="0" rtlCol="0">
            <a:spAutoFit/>
          </a:bodyPr>
          <a:lstStyle/>
          <a:p>
            <a:pPr marL="12700"/>
            <a:r>
              <a:rPr sz="1400" dirty="0">
                <a:latin typeface="Times New Roman"/>
                <a:cs typeface="Times New Roman"/>
              </a:rPr>
              <a:t>3</a:t>
            </a:r>
            <a:endParaRPr sz="1400">
              <a:latin typeface="Times New Roman"/>
              <a:cs typeface="Times New Roman"/>
            </a:endParaRPr>
          </a:p>
        </p:txBody>
      </p:sp>
      <p:sp>
        <p:nvSpPr>
          <p:cNvPr id="80" name="object 80"/>
          <p:cNvSpPr txBox="1"/>
          <p:nvPr/>
        </p:nvSpPr>
        <p:spPr>
          <a:xfrm>
            <a:off x="5148199" y="2141092"/>
            <a:ext cx="114935" cy="215444"/>
          </a:xfrm>
          <a:prstGeom prst="rect">
            <a:avLst/>
          </a:prstGeom>
        </p:spPr>
        <p:txBody>
          <a:bodyPr vert="horz" wrap="square" lIns="0" tIns="0" rIns="0" bIns="0" rtlCol="0">
            <a:spAutoFit/>
          </a:bodyPr>
          <a:lstStyle/>
          <a:p>
            <a:pPr marL="12700"/>
            <a:r>
              <a:rPr sz="1400" dirty="0">
                <a:latin typeface="Times New Roman"/>
                <a:cs typeface="Times New Roman"/>
              </a:rPr>
              <a:t>5</a:t>
            </a:r>
            <a:endParaRPr sz="1400">
              <a:latin typeface="Times New Roman"/>
              <a:cs typeface="Times New Roman"/>
            </a:endParaRPr>
          </a:p>
        </p:txBody>
      </p:sp>
      <p:sp>
        <p:nvSpPr>
          <p:cNvPr id="81" name="object 81"/>
          <p:cNvSpPr txBox="1"/>
          <p:nvPr/>
        </p:nvSpPr>
        <p:spPr>
          <a:xfrm>
            <a:off x="5846446" y="2160270"/>
            <a:ext cx="114935" cy="215444"/>
          </a:xfrm>
          <a:prstGeom prst="rect">
            <a:avLst/>
          </a:prstGeom>
        </p:spPr>
        <p:txBody>
          <a:bodyPr vert="horz" wrap="square" lIns="0" tIns="0" rIns="0" bIns="0" rtlCol="0">
            <a:spAutoFit/>
          </a:bodyPr>
          <a:lstStyle/>
          <a:p>
            <a:pPr marL="12700"/>
            <a:r>
              <a:rPr sz="1400" dirty="0">
                <a:latin typeface="Times New Roman"/>
                <a:cs typeface="Times New Roman"/>
              </a:rPr>
              <a:t>6</a:t>
            </a:r>
            <a:endParaRPr sz="1400">
              <a:latin typeface="Times New Roman"/>
              <a:cs typeface="Times New Roman"/>
            </a:endParaRPr>
          </a:p>
        </p:txBody>
      </p:sp>
      <p:sp>
        <p:nvSpPr>
          <p:cNvPr id="82" name="object 82"/>
          <p:cNvSpPr txBox="1"/>
          <p:nvPr/>
        </p:nvSpPr>
        <p:spPr>
          <a:xfrm>
            <a:off x="6544818" y="2140203"/>
            <a:ext cx="114935" cy="215444"/>
          </a:xfrm>
          <a:prstGeom prst="rect">
            <a:avLst/>
          </a:prstGeom>
        </p:spPr>
        <p:txBody>
          <a:bodyPr vert="horz" wrap="square" lIns="0" tIns="0" rIns="0" bIns="0" rtlCol="0">
            <a:spAutoFit/>
          </a:bodyPr>
          <a:lstStyle/>
          <a:p>
            <a:pPr marL="12700"/>
            <a:r>
              <a:rPr sz="1400" dirty="0">
                <a:latin typeface="Times New Roman"/>
                <a:cs typeface="Times New Roman"/>
              </a:rPr>
              <a:t>8</a:t>
            </a:r>
            <a:endParaRPr sz="1400">
              <a:latin typeface="Times New Roman"/>
              <a:cs typeface="Times New Roman"/>
            </a:endParaRPr>
          </a:p>
        </p:txBody>
      </p:sp>
      <p:sp>
        <p:nvSpPr>
          <p:cNvPr id="83" name="object 83"/>
          <p:cNvSpPr txBox="1"/>
          <p:nvPr/>
        </p:nvSpPr>
        <p:spPr>
          <a:xfrm>
            <a:off x="7240016" y="1965197"/>
            <a:ext cx="114935" cy="215444"/>
          </a:xfrm>
          <a:prstGeom prst="rect">
            <a:avLst/>
          </a:prstGeom>
        </p:spPr>
        <p:txBody>
          <a:bodyPr vert="horz" wrap="square" lIns="0" tIns="0" rIns="0" bIns="0" rtlCol="0">
            <a:spAutoFit/>
          </a:bodyPr>
          <a:lstStyle/>
          <a:p>
            <a:pPr marL="12700"/>
            <a:r>
              <a:rPr sz="1400" dirty="0">
                <a:latin typeface="Times New Roman"/>
                <a:cs typeface="Times New Roman"/>
              </a:rPr>
              <a:t>9</a:t>
            </a:r>
            <a:endParaRPr sz="1400">
              <a:latin typeface="Times New Roman"/>
              <a:cs typeface="Times New Roman"/>
            </a:endParaRPr>
          </a:p>
        </p:txBody>
      </p:sp>
      <p:sp>
        <p:nvSpPr>
          <p:cNvPr id="84" name="object 84"/>
          <p:cNvSpPr txBox="1"/>
          <p:nvPr/>
        </p:nvSpPr>
        <p:spPr>
          <a:xfrm>
            <a:off x="8582914" y="1942719"/>
            <a:ext cx="193040" cy="215444"/>
          </a:xfrm>
          <a:prstGeom prst="rect">
            <a:avLst/>
          </a:prstGeom>
        </p:spPr>
        <p:txBody>
          <a:bodyPr vert="horz" wrap="square" lIns="0" tIns="0" rIns="0" bIns="0" rtlCol="0">
            <a:spAutoFit/>
          </a:bodyPr>
          <a:lstStyle/>
          <a:p>
            <a:pPr marL="12700"/>
            <a:r>
              <a:rPr sz="1400" spc="-45" dirty="0">
                <a:latin typeface="Times New Roman"/>
                <a:cs typeface="Times New Roman"/>
              </a:rPr>
              <a:t>11</a:t>
            </a:r>
            <a:endParaRPr sz="1400">
              <a:latin typeface="Times New Roman"/>
              <a:cs typeface="Times New Roman"/>
            </a:endParaRPr>
          </a:p>
        </p:txBody>
      </p:sp>
      <p:sp>
        <p:nvSpPr>
          <p:cNvPr id="85" name="object 85"/>
          <p:cNvSpPr txBox="1"/>
          <p:nvPr/>
        </p:nvSpPr>
        <p:spPr>
          <a:xfrm>
            <a:off x="9180068" y="2044191"/>
            <a:ext cx="205740" cy="215444"/>
          </a:xfrm>
          <a:prstGeom prst="rect">
            <a:avLst/>
          </a:prstGeom>
        </p:spPr>
        <p:txBody>
          <a:bodyPr vert="horz" wrap="square" lIns="0" tIns="0" rIns="0" bIns="0" rtlCol="0">
            <a:spAutoFit/>
          </a:bodyPr>
          <a:lstStyle/>
          <a:p>
            <a:pPr marL="12700"/>
            <a:r>
              <a:rPr sz="1400" spc="5" dirty="0">
                <a:latin typeface="Times New Roman"/>
                <a:cs typeface="Times New Roman"/>
              </a:rPr>
              <a:t>12</a:t>
            </a:r>
            <a:endParaRPr sz="1400">
              <a:latin typeface="Times New Roman"/>
              <a:cs typeface="Times New Roman"/>
            </a:endParaRPr>
          </a:p>
        </p:txBody>
      </p:sp>
      <p:sp>
        <p:nvSpPr>
          <p:cNvPr id="86" name="object 86"/>
          <p:cNvSpPr txBox="1"/>
          <p:nvPr/>
        </p:nvSpPr>
        <p:spPr>
          <a:xfrm>
            <a:off x="9817354" y="1509903"/>
            <a:ext cx="205740" cy="215444"/>
          </a:xfrm>
          <a:prstGeom prst="rect">
            <a:avLst/>
          </a:prstGeom>
        </p:spPr>
        <p:txBody>
          <a:bodyPr vert="horz" wrap="square" lIns="0" tIns="0" rIns="0" bIns="0" rtlCol="0">
            <a:spAutoFit/>
          </a:bodyPr>
          <a:lstStyle/>
          <a:p>
            <a:pPr marL="12700"/>
            <a:r>
              <a:rPr sz="1400" spc="5" dirty="0">
                <a:latin typeface="Times New Roman"/>
                <a:cs typeface="Times New Roman"/>
              </a:rPr>
              <a:t>13</a:t>
            </a:r>
            <a:endParaRPr sz="1400">
              <a:latin typeface="Times New Roman"/>
              <a:cs typeface="Times New Roman"/>
            </a:endParaRPr>
          </a:p>
        </p:txBody>
      </p:sp>
      <p:sp>
        <p:nvSpPr>
          <p:cNvPr id="87" name="object 87"/>
          <p:cNvSpPr txBox="1"/>
          <p:nvPr/>
        </p:nvSpPr>
        <p:spPr>
          <a:xfrm>
            <a:off x="4740910" y="4176521"/>
            <a:ext cx="739140" cy="215444"/>
          </a:xfrm>
          <a:prstGeom prst="rect">
            <a:avLst/>
          </a:prstGeom>
        </p:spPr>
        <p:txBody>
          <a:bodyPr vert="horz" wrap="square" lIns="0" tIns="0" rIns="0" bIns="0" rtlCol="0">
            <a:spAutoFit/>
          </a:bodyPr>
          <a:lstStyle/>
          <a:p>
            <a:pPr marL="12700"/>
            <a:r>
              <a:rPr sz="2100" baseline="1984" dirty="0">
                <a:latin typeface="Times New Roman"/>
                <a:cs typeface="Times New Roman"/>
              </a:rPr>
              <a:t>4</a:t>
            </a:r>
            <a:r>
              <a:rPr sz="2100" spc="300" baseline="1984" dirty="0">
                <a:latin typeface="Times New Roman"/>
                <a:cs typeface="Times New Roman"/>
              </a:rPr>
              <a:t> </a:t>
            </a:r>
            <a:r>
              <a:rPr sz="1400" dirty="0">
                <a:latin typeface="宋体"/>
                <a:cs typeface="宋体"/>
              </a:rPr>
              <a:t>信噪</a:t>
            </a:r>
            <a:r>
              <a:rPr sz="1400" dirty="0">
                <a:latin typeface="Times New Roman"/>
                <a:cs typeface="Times New Roman"/>
              </a:rPr>
              <a:t>N</a:t>
            </a:r>
            <a:r>
              <a:rPr sz="1350" baseline="24691" dirty="0">
                <a:latin typeface="Times New Roman"/>
                <a:cs typeface="Times New Roman"/>
              </a:rPr>
              <a:t>1</a:t>
            </a:r>
            <a:endParaRPr sz="1350" baseline="24691">
              <a:latin typeface="Times New Roman"/>
              <a:cs typeface="Times New Roman"/>
            </a:endParaRPr>
          </a:p>
        </p:txBody>
      </p:sp>
      <p:sp>
        <p:nvSpPr>
          <p:cNvPr id="88" name="object 88"/>
          <p:cNvSpPr txBox="1"/>
          <p:nvPr/>
        </p:nvSpPr>
        <p:spPr>
          <a:xfrm>
            <a:off x="6135371" y="4172966"/>
            <a:ext cx="744855" cy="215444"/>
          </a:xfrm>
          <a:prstGeom prst="rect">
            <a:avLst/>
          </a:prstGeom>
        </p:spPr>
        <p:txBody>
          <a:bodyPr vert="horz" wrap="square" lIns="0" tIns="0" rIns="0" bIns="0" rtlCol="0">
            <a:spAutoFit/>
          </a:bodyPr>
          <a:lstStyle/>
          <a:p>
            <a:pPr marL="12700"/>
            <a:r>
              <a:rPr sz="1400" dirty="0">
                <a:latin typeface="Times New Roman"/>
                <a:cs typeface="Times New Roman"/>
              </a:rPr>
              <a:t>7</a:t>
            </a:r>
            <a:r>
              <a:rPr sz="1400" spc="245" dirty="0">
                <a:latin typeface="Times New Roman"/>
                <a:cs typeface="Times New Roman"/>
              </a:rPr>
              <a:t> </a:t>
            </a:r>
            <a:r>
              <a:rPr sz="1400" dirty="0">
                <a:latin typeface="宋体"/>
                <a:cs typeface="宋体"/>
              </a:rPr>
              <a:t>信噪</a:t>
            </a:r>
            <a:r>
              <a:rPr sz="1400" dirty="0">
                <a:latin typeface="Times New Roman"/>
                <a:cs typeface="Times New Roman"/>
              </a:rPr>
              <a:t>N</a:t>
            </a:r>
            <a:r>
              <a:rPr sz="1350" baseline="27777" dirty="0">
                <a:latin typeface="Times New Roman"/>
                <a:cs typeface="Times New Roman"/>
              </a:rPr>
              <a:t>2</a:t>
            </a:r>
            <a:endParaRPr sz="1350" baseline="27777">
              <a:latin typeface="Times New Roman"/>
              <a:cs typeface="Times New Roman"/>
            </a:endParaRPr>
          </a:p>
        </p:txBody>
      </p:sp>
      <p:sp>
        <p:nvSpPr>
          <p:cNvPr id="89" name="object 89"/>
          <p:cNvSpPr/>
          <p:nvPr/>
        </p:nvSpPr>
        <p:spPr>
          <a:xfrm>
            <a:off x="5175503" y="3745738"/>
            <a:ext cx="76200" cy="434340"/>
          </a:xfrm>
          <a:custGeom>
            <a:avLst/>
            <a:gdLst/>
            <a:ahLst/>
            <a:cxnLst/>
            <a:rect l="l" t="t" r="r" b="b"/>
            <a:pathLst>
              <a:path w="76200" h="434339">
                <a:moveTo>
                  <a:pt x="41326" y="76215"/>
                </a:moveTo>
                <a:lnTo>
                  <a:pt x="34976" y="76310"/>
                </a:lnTo>
                <a:lnTo>
                  <a:pt x="40005" y="434086"/>
                </a:lnTo>
                <a:lnTo>
                  <a:pt x="46355" y="433959"/>
                </a:lnTo>
                <a:lnTo>
                  <a:pt x="41326" y="76215"/>
                </a:lnTo>
                <a:close/>
              </a:path>
              <a:path w="76200" h="434339">
                <a:moveTo>
                  <a:pt x="36957" y="0"/>
                </a:moveTo>
                <a:lnTo>
                  <a:pt x="0" y="76835"/>
                </a:lnTo>
                <a:lnTo>
                  <a:pt x="34976" y="76310"/>
                </a:lnTo>
                <a:lnTo>
                  <a:pt x="34798" y="63626"/>
                </a:lnTo>
                <a:lnTo>
                  <a:pt x="41148" y="63500"/>
                </a:lnTo>
                <a:lnTo>
                  <a:pt x="69878" y="63500"/>
                </a:lnTo>
                <a:lnTo>
                  <a:pt x="36957" y="0"/>
                </a:lnTo>
                <a:close/>
              </a:path>
              <a:path w="76200" h="434339">
                <a:moveTo>
                  <a:pt x="41148" y="63500"/>
                </a:moveTo>
                <a:lnTo>
                  <a:pt x="34798" y="63626"/>
                </a:lnTo>
                <a:lnTo>
                  <a:pt x="34976" y="76310"/>
                </a:lnTo>
                <a:lnTo>
                  <a:pt x="41326" y="76215"/>
                </a:lnTo>
                <a:lnTo>
                  <a:pt x="41148" y="63500"/>
                </a:lnTo>
                <a:close/>
              </a:path>
              <a:path w="76200" h="434339">
                <a:moveTo>
                  <a:pt x="69878" y="63500"/>
                </a:moveTo>
                <a:lnTo>
                  <a:pt x="41148" y="63500"/>
                </a:lnTo>
                <a:lnTo>
                  <a:pt x="41326" y="76215"/>
                </a:lnTo>
                <a:lnTo>
                  <a:pt x="76200" y="75692"/>
                </a:lnTo>
                <a:lnTo>
                  <a:pt x="69878" y="63500"/>
                </a:lnTo>
                <a:close/>
              </a:path>
            </a:pathLst>
          </a:custGeom>
          <a:solidFill>
            <a:srgbClr val="000000"/>
          </a:solidFill>
        </p:spPr>
        <p:txBody>
          <a:bodyPr wrap="square" lIns="0" tIns="0" rIns="0" bIns="0" rtlCol="0"/>
          <a:lstStyle/>
          <a:p>
            <a:endParaRPr/>
          </a:p>
        </p:txBody>
      </p:sp>
      <p:sp>
        <p:nvSpPr>
          <p:cNvPr id="90" name="object 90"/>
          <p:cNvSpPr/>
          <p:nvPr/>
        </p:nvSpPr>
        <p:spPr>
          <a:xfrm>
            <a:off x="6563995" y="3748023"/>
            <a:ext cx="76200" cy="434340"/>
          </a:xfrm>
          <a:custGeom>
            <a:avLst/>
            <a:gdLst/>
            <a:ahLst/>
            <a:cxnLst/>
            <a:rect l="l" t="t" r="r" b="b"/>
            <a:pathLst>
              <a:path w="76200" h="434339">
                <a:moveTo>
                  <a:pt x="41325" y="76156"/>
                </a:moveTo>
                <a:lnTo>
                  <a:pt x="34977" y="76241"/>
                </a:lnTo>
                <a:lnTo>
                  <a:pt x="40004" y="433958"/>
                </a:lnTo>
                <a:lnTo>
                  <a:pt x="46354" y="433958"/>
                </a:lnTo>
                <a:lnTo>
                  <a:pt x="41325" y="76156"/>
                </a:lnTo>
                <a:close/>
              </a:path>
              <a:path w="76200" h="434339">
                <a:moveTo>
                  <a:pt x="37083" y="0"/>
                </a:moveTo>
                <a:lnTo>
                  <a:pt x="0" y="76707"/>
                </a:lnTo>
                <a:lnTo>
                  <a:pt x="34977" y="76241"/>
                </a:lnTo>
                <a:lnTo>
                  <a:pt x="34797" y="63500"/>
                </a:lnTo>
                <a:lnTo>
                  <a:pt x="69899" y="63500"/>
                </a:lnTo>
                <a:lnTo>
                  <a:pt x="37083" y="0"/>
                </a:lnTo>
                <a:close/>
              </a:path>
              <a:path w="76200" h="434339">
                <a:moveTo>
                  <a:pt x="41147" y="63500"/>
                </a:moveTo>
                <a:lnTo>
                  <a:pt x="34797" y="63500"/>
                </a:lnTo>
                <a:lnTo>
                  <a:pt x="34977" y="76241"/>
                </a:lnTo>
                <a:lnTo>
                  <a:pt x="41325" y="76156"/>
                </a:lnTo>
                <a:lnTo>
                  <a:pt x="41147" y="63500"/>
                </a:lnTo>
                <a:close/>
              </a:path>
              <a:path w="76200" h="434339">
                <a:moveTo>
                  <a:pt x="69899" y="63500"/>
                </a:moveTo>
                <a:lnTo>
                  <a:pt x="41147" y="63500"/>
                </a:lnTo>
                <a:lnTo>
                  <a:pt x="41325" y="76156"/>
                </a:lnTo>
                <a:lnTo>
                  <a:pt x="76200" y="75692"/>
                </a:lnTo>
                <a:lnTo>
                  <a:pt x="69899" y="63500"/>
                </a:lnTo>
                <a:close/>
              </a:path>
            </a:pathLst>
          </a:custGeom>
          <a:solidFill>
            <a:srgbClr val="000000"/>
          </a:solidFill>
        </p:spPr>
        <p:txBody>
          <a:bodyPr wrap="square" lIns="0" tIns="0" rIns="0" bIns="0" rtlCol="0"/>
          <a:lstStyle/>
          <a:p>
            <a:endParaRPr/>
          </a:p>
        </p:txBody>
      </p:sp>
      <p:sp>
        <p:nvSpPr>
          <p:cNvPr id="91" name="object 91"/>
          <p:cNvSpPr txBox="1"/>
          <p:nvPr/>
        </p:nvSpPr>
        <p:spPr>
          <a:xfrm>
            <a:off x="3217546" y="2317877"/>
            <a:ext cx="382905" cy="215900"/>
          </a:xfrm>
          <a:prstGeom prst="rect">
            <a:avLst/>
          </a:prstGeom>
        </p:spPr>
        <p:txBody>
          <a:bodyPr vert="horz" wrap="square" lIns="0" tIns="0" rIns="0" bIns="0" rtlCol="0">
            <a:spAutoFit/>
          </a:bodyPr>
          <a:lstStyle/>
          <a:p>
            <a:pPr marL="12700"/>
            <a:r>
              <a:rPr sz="1400" dirty="0">
                <a:latin typeface="宋体"/>
                <a:cs typeface="宋体"/>
              </a:rPr>
              <a:t>失真</a:t>
            </a:r>
            <a:endParaRPr sz="1400">
              <a:latin typeface="宋体"/>
              <a:cs typeface="宋体"/>
            </a:endParaRPr>
          </a:p>
        </p:txBody>
      </p:sp>
      <p:sp>
        <p:nvSpPr>
          <p:cNvPr id="92" name="object 92"/>
          <p:cNvSpPr txBox="1"/>
          <p:nvPr/>
        </p:nvSpPr>
        <p:spPr>
          <a:xfrm>
            <a:off x="3735833" y="2736088"/>
            <a:ext cx="1299845" cy="215444"/>
          </a:xfrm>
          <a:prstGeom prst="rect">
            <a:avLst/>
          </a:prstGeom>
        </p:spPr>
        <p:txBody>
          <a:bodyPr vert="horz" wrap="square" lIns="0" tIns="0" rIns="0" bIns="0" rtlCol="0">
            <a:spAutoFit/>
          </a:bodyPr>
          <a:lstStyle/>
          <a:p>
            <a:pPr marL="12700"/>
            <a:r>
              <a:rPr sz="2100" baseline="-27777" dirty="0">
                <a:latin typeface="宋体"/>
                <a:cs typeface="宋体"/>
              </a:rPr>
              <a:t>源 </a:t>
            </a:r>
            <a:r>
              <a:rPr sz="1400" dirty="0">
                <a:latin typeface="宋体"/>
                <a:cs typeface="宋体"/>
              </a:rPr>
              <a:t>失真 </a:t>
            </a:r>
            <a:r>
              <a:rPr sz="2100" baseline="-21825" dirty="0">
                <a:latin typeface="宋体"/>
                <a:cs typeface="宋体"/>
              </a:rPr>
              <a:t>道</a:t>
            </a:r>
            <a:r>
              <a:rPr sz="2100" spc="-862" baseline="-21825" dirty="0">
                <a:latin typeface="宋体"/>
                <a:cs typeface="宋体"/>
              </a:rPr>
              <a:t> </a:t>
            </a:r>
            <a:r>
              <a:rPr sz="1400" dirty="0">
                <a:latin typeface="宋体"/>
                <a:cs typeface="宋体"/>
              </a:rPr>
              <a:t>失真</a:t>
            </a:r>
            <a:endParaRPr sz="1400">
              <a:latin typeface="宋体"/>
              <a:cs typeface="宋体"/>
            </a:endParaRPr>
          </a:p>
        </p:txBody>
      </p:sp>
      <p:sp>
        <p:nvSpPr>
          <p:cNvPr id="93" name="object 93"/>
          <p:cNvSpPr txBox="1"/>
          <p:nvPr/>
        </p:nvSpPr>
        <p:spPr>
          <a:xfrm>
            <a:off x="5137911" y="2696717"/>
            <a:ext cx="900430" cy="215444"/>
          </a:xfrm>
          <a:prstGeom prst="rect">
            <a:avLst/>
          </a:prstGeom>
        </p:spPr>
        <p:txBody>
          <a:bodyPr vert="horz" wrap="square" lIns="0" tIns="0" rIns="0" bIns="0" rtlCol="0">
            <a:spAutoFit/>
          </a:bodyPr>
          <a:lstStyle/>
          <a:p>
            <a:pPr marL="12700"/>
            <a:r>
              <a:rPr sz="2100" baseline="-33730" dirty="0">
                <a:latin typeface="宋体"/>
                <a:cs typeface="宋体"/>
              </a:rPr>
              <a:t>部 </a:t>
            </a:r>
            <a:r>
              <a:rPr sz="1400" dirty="0">
                <a:latin typeface="宋体"/>
                <a:cs typeface="宋体"/>
              </a:rPr>
              <a:t>失真</a:t>
            </a:r>
            <a:r>
              <a:rPr sz="1400" spc="-215" dirty="0">
                <a:latin typeface="宋体"/>
                <a:cs typeface="宋体"/>
              </a:rPr>
              <a:t> </a:t>
            </a:r>
            <a:r>
              <a:rPr sz="2100" baseline="-35714" dirty="0">
                <a:latin typeface="宋体"/>
                <a:cs typeface="宋体"/>
              </a:rPr>
              <a:t>宿</a:t>
            </a:r>
            <a:endParaRPr sz="2100" baseline="-35714">
              <a:latin typeface="宋体"/>
              <a:cs typeface="宋体"/>
            </a:endParaRPr>
          </a:p>
        </p:txBody>
      </p:sp>
      <p:sp>
        <p:nvSpPr>
          <p:cNvPr id="94" name="object 94"/>
          <p:cNvSpPr txBox="1"/>
          <p:nvPr/>
        </p:nvSpPr>
        <p:spPr>
          <a:xfrm>
            <a:off x="6535421" y="2636393"/>
            <a:ext cx="601345" cy="760730"/>
          </a:xfrm>
          <a:prstGeom prst="rect">
            <a:avLst/>
          </a:prstGeom>
        </p:spPr>
        <p:txBody>
          <a:bodyPr vert="horz" wrap="square" lIns="0" tIns="0" rIns="0" bIns="0" rtlCol="0">
            <a:spAutoFit/>
          </a:bodyPr>
          <a:lstStyle/>
          <a:p>
            <a:pPr marL="12700" marR="5080">
              <a:lnSpc>
                <a:spcPts val="1600"/>
              </a:lnSpc>
            </a:pPr>
            <a:r>
              <a:rPr sz="2100" baseline="-7936" dirty="0">
                <a:latin typeface="宋体"/>
                <a:cs typeface="宋体"/>
              </a:rPr>
              <a:t>内</a:t>
            </a:r>
            <a:r>
              <a:rPr sz="2100" spc="-697" baseline="-7936" dirty="0">
                <a:latin typeface="宋体"/>
                <a:cs typeface="宋体"/>
              </a:rPr>
              <a:t> </a:t>
            </a:r>
            <a:r>
              <a:rPr sz="1400" dirty="0">
                <a:latin typeface="宋体"/>
                <a:cs typeface="宋体"/>
              </a:rPr>
              <a:t>失真  部</a:t>
            </a:r>
            <a:endParaRPr sz="1400">
              <a:latin typeface="宋体"/>
              <a:cs typeface="宋体"/>
            </a:endParaRPr>
          </a:p>
          <a:p>
            <a:pPr marL="12700">
              <a:lnSpc>
                <a:spcPts val="1225"/>
              </a:lnSpc>
            </a:pPr>
            <a:r>
              <a:rPr sz="1400" dirty="0">
                <a:latin typeface="宋体"/>
                <a:cs typeface="宋体"/>
              </a:rPr>
              <a:t>信</a:t>
            </a:r>
            <a:endParaRPr sz="1400">
              <a:latin typeface="宋体"/>
              <a:cs typeface="宋体"/>
            </a:endParaRPr>
          </a:p>
          <a:p>
            <a:pPr marL="12700">
              <a:lnSpc>
                <a:spcPts val="1540"/>
              </a:lnSpc>
            </a:pPr>
            <a:r>
              <a:rPr sz="1400" dirty="0">
                <a:latin typeface="宋体"/>
                <a:cs typeface="宋体"/>
              </a:rPr>
              <a:t>道</a:t>
            </a:r>
            <a:endParaRPr sz="1400">
              <a:latin typeface="宋体"/>
              <a:cs typeface="宋体"/>
            </a:endParaRPr>
          </a:p>
        </p:txBody>
      </p:sp>
      <p:sp>
        <p:nvSpPr>
          <p:cNvPr id="95" name="object 95"/>
          <p:cNvSpPr txBox="1"/>
          <p:nvPr/>
        </p:nvSpPr>
        <p:spPr>
          <a:xfrm>
            <a:off x="7230110" y="2470658"/>
            <a:ext cx="578485" cy="1107440"/>
          </a:xfrm>
          <a:prstGeom prst="rect">
            <a:avLst/>
          </a:prstGeom>
        </p:spPr>
        <p:txBody>
          <a:bodyPr vert="horz" wrap="square" lIns="0" tIns="0" rIns="0" bIns="0" rtlCol="0">
            <a:spAutoFit/>
          </a:bodyPr>
          <a:lstStyle/>
          <a:p>
            <a:pPr marL="12700" algn="just">
              <a:lnSpc>
                <a:spcPts val="1635"/>
              </a:lnSpc>
            </a:pPr>
            <a:r>
              <a:rPr sz="1400" spc="5" dirty="0">
                <a:latin typeface="宋体"/>
                <a:cs typeface="宋体"/>
              </a:rPr>
              <a:t>感</a:t>
            </a:r>
            <a:endParaRPr sz="1400">
              <a:latin typeface="宋体"/>
              <a:cs typeface="宋体"/>
            </a:endParaRPr>
          </a:p>
          <a:p>
            <a:pPr marL="12700" marR="5080">
              <a:lnSpc>
                <a:spcPct val="72300"/>
              </a:lnSpc>
              <a:spcBef>
                <a:spcPts val="420"/>
              </a:spcBef>
            </a:pPr>
            <a:r>
              <a:rPr sz="2100" spc="217" baseline="7936" dirty="0">
                <a:latin typeface="宋体"/>
                <a:cs typeface="宋体"/>
              </a:rPr>
              <a:t>觉</a:t>
            </a:r>
            <a:r>
              <a:rPr sz="1400" dirty="0">
                <a:latin typeface="宋体"/>
                <a:cs typeface="宋体"/>
              </a:rPr>
              <a:t>失解  </a:t>
            </a:r>
            <a:r>
              <a:rPr sz="1400" spc="5" dirty="0">
                <a:latin typeface="宋体"/>
                <a:cs typeface="宋体"/>
              </a:rPr>
              <a:t>安</a:t>
            </a:r>
            <a:endParaRPr sz="1400">
              <a:latin typeface="宋体"/>
              <a:cs typeface="宋体"/>
            </a:endParaRPr>
          </a:p>
          <a:p>
            <a:pPr marL="12700" marR="379095" algn="just">
              <a:lnSpc>
                <a:spcPts val="1400"/>
              </a:lnSpc>
              <a:spcBef>
                <a:spcPts val="5"/>
              </a:spcBef>
            </a:pPr>
            <a:r>
              <a:rPr sz="1400" dirty="0">
                <a:latin typeface="宋体"/>
                <a:cs typeface="宋体"/>
              </a:rPr>
              <a:t>全  信  息</a:t>
            </a:r>
            <a:endParaRPr sz="1400">
              <a:latin typeface="宋体"/>
              <a:cs typeface="宋体"/>
            </a:endParaRPr>
          </a:p>
        </p:txBody>
      </p:sp>
      <p:sp>
        <p:nvSpPr>
          <p:cNvPr id="96" name="object 96"/>
          <p:cNvSpPr txBox="1"/>
          <p:nvPr/>
        </p:nvSpPr>
        <p:spPr>
          <a:xfrm>
            <a:off x="9459594" y="3763264"/>
            <a:ext cx="631190" cy="440690"/>
          </a:xfrm>
          <a:prstGeom prst="rect">
            <a:avLst/>
          </a:prstGeom>
        </p:spPr>
        <p:txBody>
          <a:bodyPr vert="horz" wrap="square" lIns="0" tIns="0" rIns="0" bIns="0" rtlCol="0">
            <a:spAutoFit/>
          </a:bodyPr>
          <a:lstStyle/>
          <a:p>
            <a:pPr marR="5080" algn="r"/>
            <a:r>
              <a:rPr sz="1400" dirty="0">
                <a:latin typeface="宋体"/>
                <a:cs typeface="宋体"/>
              </a:rPr>
              <a:t>失效</a:t>
            </a:r>
            <a:r>
              <a:rPr sz="1400" spc="-235" dirty="0">
                <a:latin typeface="宋体"/>
                <a:cs typeface="宋体"/>
              </a:rPr>
              <a:t> </a:t>
            </a:r>
            <a:r>
              <a:rPr sz="2100" baseline="-13888" dirty="0">
                <a:latin typeface="宋体"/>
                <a:cs typeface="宋体"/>
              </a:rPr>
              <a:t>行</a:t>
            </a:r>
            <a:endParaRPr sz="2100" baseline="-13888">
              <a:latin typeface="宋体"/>
              <a:cs typeface="宋体"/>
            </a:endParaRPr>
          </a:p>
          <a:p>
            <a:pPr marR="5080" algn="r">
              <a:spcBef>
                <a:spcPts val="90"/>
              </a:spcBef>
            </a:pPr>
            <a:r>
              <a:rPr sz="1400" dirty="0">
                <a:latin typeface="宋体"/>
                <a:cs typeface="宋体"/>
              </a:rPr>
              <a:t>为</a:t>
            </a:r>
            <a:endParaRPr sz="1400">
              <a:latin typeface="宋体"/>
              <a:cs typeface="宋体"/>
            </a:endParaRPr>
          </a:p>
        </p:txBody>
      </p:sp>
      <p:sp>
        <p:nvSpPr>
          <p:cNvPr id="97" name="object 97"/>
          <p:cNvSpPr txBox="1"/>
          <p:nvPr/>
        </p:nvSpPr>
        <p:spPr>
          <a:xfrm>
            <a:off x="7538720" y="1630299"/>
            <a:ext cx="739140" cy="560705"/>
          </a:xfrm>
          <a:prstGeom prst="rect">
            <a:avLst/>
          </a:prstGeom>
        </p:spPr>
        <p:txBody>
          <a:bodyPr vert="horz" wrap="square" lIns="0" tIns="0" rIns="0" bIns="0" rtlCol="0">
            <a:spAutoFit/>
          </a:bodyPr>
          <a:lstStyle/>
          <a:p>
            <a:pPr marL="12700"/>
            <a:r>
              <a:rPr sz="1400" dirty="0">
                <a:latin typeface="宋体"/>
                <a:cs typeface="宋体"/>
              </a:rPr>
              <a:t>循环认知</a:t>
            </a:r>
            <a:endParaRPr sz="1400">
              <a:latin typeface="宋体"/>
              <a:cs typeface="宋体"/>
            </a:endParaRPr>
          </a:p>
          <a:p>
            <a:pPr marL="365760">
              <a:spcBef>
                <a:spcPts val="955"/>
              </a:spcBef>
            </a:pPr>
            <a:r>
              <a:rPr sz="1400" spc="5" dirty="0">
                <a:latin typeface="Times New Roman"/>
                <a:cs typeface="Times New Roman"/>
              </a:rPr>
              <a:t>10</a:t>
            </a:r>
            <a:endParaRPr sz="1400">
              <a:latin typeface="Times New Roman"/>
              <a:cs typeface="Times New Roman"/>
            </a:endParaRPr>
          </a:p>
        </p:txBody>
      </p:sp>
      <p:sp>
        <p:nvSpPr>
          <p:cNvPr id="98" name="object 98"/>
          <p:cNvSpPr/>
          <p:nvPr/>
        </p:nvSpPr>
        <p:spPr>
          <a:xfrm>
            <a:off x="1915998" y="1923160"/>
            <a:ext cx="1390650" cy="2658110"/>
          </a:xfrm>
          <a:custGeom>
            <a:avLst/>
            <a:gdLst/>
            <a:ahLst/>
            <a:cxnLst/>
            <a:rect l="l" t="t" r="r" b="b"/>
            <a:pathLst>
              <a:path w="1390650" h="2658110">
                <a:moveTo>
                  <a:pt x="0" y="2657856"/>
                </a:moveTo>
                <a:lnTo>
                  <a:pt x="1390269" y="2657856"/>
                </a:lnTo>
                <a:lnTo>
                  <a:pt x="1390269" y="0"/>
                </a:lnTo>
                <a:lnTo>
                  <a:pt x="0" y="0"/>
                </a:lnTo>
                <a:lnTo>
                  <a:pt x="0" y="2657856"/>
                </a:lnTo>
                <a:close/>
              </a:path>
            </a:pathLst>
          </a:custGeom>
          <a:ln w="6350">
            <a:solidFill>
              <a:srgbClr val="000000"/>
            </a:solidFill>
            <a:prstDash val="dash"/>
          </a:ln>
        </p:spPr>
        <p:txBody>
          <a:bodyPr wrap="square" lIns="0" tIns="0" rIns="0" bIns="0" rtlCol="0"/>
          <a:lstStyle/>
          <a:p>
            <a:endParaRPr/>
          </a:p>
        </p:txBody>
      </p:sp>
      <p:sp>
        <p:nvSpPr>
          <p:cNvPr id="99" name="object 99"/>
          <p:cNvSpPr txBox="1">
            <a:spLocks noGrp="1"/>
          </p:cNvSpPr>
          <p:nvPr>
            <p:ph type="title" idx="4294967295"/>
          </p:nvPr>
        </p:nvSpPr>
        <p:spPr>
          <a:xfrm>
            <a:off x="2306540" y="327532"/>
            <a:ext cx="6819900" cy="428625"/>
          </a:xfrm>
          <a:prstGeom prst="rect">
            <a:avLst/>
          </a:prstGeom>
        </p:spPr>
        <p:txBody>
          <a:bodyPr vert="horz" wrap="square" lIns="0" tIns="70103" rIns="0" bIns="0" rtlCol="0" anchor="ctr">
            <a:spAutoFit/>
          </a:bodyPr>
          <a:lstStyle/>
          <a:p>
            <a:pPr marL="2017395">
              <a:lnSpc>
                <a:spcPts val="2840"/>
              </a:lnSpc>
            </a:pPr>
            <a:r>
              <a:rPr sz="2000" spc="-5" dirty="0"/>
              <a:t>伤害事故的安全信息认知模型</a:t>
            </a:r>
          </a:p>
        </p:txBody>
      </p:sp>
      <p:sp>
        <p:nvSpPr>
          <p:cNvPr id="100" name="object 100"/>
          <p:cNvSpPr txBox="1"/>
          <p:nvPr/>
        </p:nvSpPr>
        <p:spPr>
          <a:xfrm>
            <a:off x="2021535" y="5555488"/>
            <a:ext cx="8153400" cy="215444"/>
          </a:xfrm>
          <a:prstGeom prst="rect">
            <a:avLst/>
          </a:prstGeom>
        </p:spPr>
        <p:txBody>
          <a:bodyPr vert="horz" wrap="square" lIns="0" tIns="0" rIns="0" bIns="0" rtlCol="0">
            <a:spAutoFit/>
          </a:bodyPr>
          <a:lstStyle/>
          <a:p>
            <a:pPr marL="12700"/>
            <a:r>
              <a:rPr sz="1400" spc="-5" dirty="0">
                <a:solidFill>
                  <a:srgbClr val="006FC0"/>
                </a:solidFill>
                <a:latin typeface="宋体"/>
                <a:cs typeface="宋体"/>
              </a:rPr>
              <a:t>来源：罗通元</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伤害事故安全信息认知建模与机理研究</a:t>
            </a:r>
            <a:r>
              <a:rPr sz="1400" spc="-5" dirty="0">
                <a:solidFill>
                  <a:srgbClr val="006FC0"/>
                </a:solidFill>
                <a:latin typeface="Calibri"/>
                <a:cs typeface="Calibri"/>
              </a:rPr>
              <a:t>[J].</a:t>
            </a:r>
            <a:r>
              <a:rPr sz="1400" spc="-5" dirty="0">
                <a:solidFill>
                  <a:srgbClr val="006FC0"/>
                </a:solidFill>
                <a:latin typeface="宋体"/>
                <a:cs typeface="宋体"/>
              </a:rPr>
              <a:t>中国安全生产科学技术</a:t>
            </a:r>
            <a:r>
              <a:rPr sz="1400" spc="-5" dirty="0">
                <a:solidFill>
                  <a:srgbClr val="006FC0"/>
                </a:solidFill>
                <a:latin typeface="Calibri"/>
                <a:cs typeface="Calibri"/>
              </a:rPr>
              <a:t>,2018,14(06):154-159.</a:t>
            </a:r>
            <a:endParaRPr sz="1400">
              <a:latin typeface="Calibri"/>
              <a:cs typeface="Calibri"/>
            </a:endParaRPr>
          </a:p>
        </p:txBody>
      </p:sp>
      <p:sp>
        <p:nvSpPr>
          <p:cNvPr id="101" name="object 10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1967940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3"/>
          <p:cNvSpPr>
            <a:spLocks noChangeArrowheads="1"/>
          </p:cNvSpPr>
          <p:nvPr/>
        </p:nvSpPr>
        <p:spPr bwMode="auto">
          <a:xfrm>
            <a:off x="6210094" y="4514767"/>
            <a:ext cx="3764361" cy="1374524"/>
          </a:xfrm>
          <a:prstGeom prst="rect">
            <a:avLst/>
          </a:prstGeom>
          <a:gradFill rotWithShape="1">
            <a:gsLst>
              <a:gs pos="0">
                <a:srgbClr val="ACCEBD"/>
              </a:gs>
              <a:gs pos="100000">
                <a:srgbClr val="505F57">
                  <a:alpha val="0"/>
                </a:srgbClr>
              </a:gs>
            </a:gsLst>
            <a:lin ang="0" scaled="1"/>
          </a:gradFill>
          <a:ln w="9525">
            <a:noFill/>
            <a:miter lim="800000"/>
            <a:headEnd/>
            <a:tailEnd/>
          </a:ln>
        </p:spPr>
        <p:txBody>
          <a:bodyPr wrap="none" anchor="ctr"/>
          <a:lstStyle/>
          <a:p>
            <a:endParaRPr lang="zh-CN" altLang="en-US">
              <a:solidFill>
                <a:srgbClr val="000000"/>
              </a:solidFill>
            </a:endParaRPr>
          </a:p>
        </p:txBody>
      </p:sp>
      <p:sp>
        <p:nvSpPr>
          <p:cNvPr id="6" name="Rectangle 5"/>
          <p:cNvSpPr>
            <a:spLocks noChangeArrowheads="1"/>
          </p:cNvSpPr>
          <p:nvPr/>
        </p:nvSpPr>
        <p:spPr bwMode="auto">
          <a:xfrm>
            <a:off x="5539275" y="3617914"/>
            <a:ext cx="4435180" cy="898965"/>
          </a:xfrm>
          <a:prstGeom prst="rect">
            <a:avLst/>
          </a:prstGeom>
          <a:gradFill rotWithShape="1">
            <a:gsLst>
              <a:gs pos="0">
                <a:srgbClr val="BED25A"/>
              </a:gs>
              <a:gs pos="100000">
                <a:srgbClr val="58612A">
                  <a:alpha val="0"/>
                </a:srgbClr>
              </a:gs>
            </a:gsLst>
            <a:lin ang="0" scaled="1"/>
          </a:gradFill>
          <a:ln w="9525">
            <a:noFill/>
            <a:miter lim="800000"/>
            <a:headEnd/>
            <a:tailEnd/>
          </a:ln>
        </p:spPr>
        <p:txBody>
          <a:bodyPr wrap="none" anchor="ctr"/>
          <a:lstStyle/>
          <a:p>
            <a:endParaRPr lang="zh-CN" altLang="en-US">
              <a:solidFill>
                <a:srgbClr val="000000"/>
              </a:solidFill>
            </a:endParaRPr>
          </a:p>
        </p:txBody>
      </p:sp>
      <p:sp>
        <p:nvSpPr>
          <p:cNvPr id="10" name="Rectangle 2"/>
          <p:cNvSpPr>
            <a:spLocks noChangeArrowheads="1"/>
          </p:cNvSpPr>
          <p:nvPr/>
        </p:nvSpPr>
        <p:spPr bwMode="auto">
          <a:xfrm>
            <a:off x="4281666" y="2181391"/>
            <a:ext cx="5692789" cy="754620"/>
          </a:xfrm>
          <a:prstGeom prst="rect">
            <a:avLst/>
          </a:prstGeom>
          <a:gradFill rotWithShape="1">
            <a:gsLst>
              <a:gs pos="0">
                <a:srgbClr val="FFD8B1"/>
              </a:gs>
              <a:gs pos="100000">
                <a:srgbClr val="766452">
                  <a:alpha val="0"/>
                </a:srgbClr>
              </a:gs>
            </a:gsLst>
            <a:lin ang="0" scaled="1"/>
          </a:gradFill>
          <a:ln w="9525">
            <a:noFill/>
            <a:miter lim="800000"/>
            <a:headEnd/>
            <a:tailEnd/>
          </a:ln>
        </p:spPr>
        <p:txBody>
          <a:bodyPr wrap="none" anchor="ctr"/>
          <a:lstStyle/>
          <a:p>
            <a:endParaRPr lang="zh-CN" altLang="en-US">
              <a:solidFill>
                <a:srgbClr val="000000"/>
              </a:solidFill>
            </a:endParaRPr>
          </a:p>
        </p:txBody>
      </p:sp>
      <p:grpSp>
        <p:nvGrpSpPr>
          <p:cNvPr id="11" name="组合 10"/>
          <p:cNvGrpSpPr/>
          <p:nvPr/>
        </p:nvGrpSpPr>
        <p:grpSpPr>
          <a:xfrm>
            <a:off x="4993694" y="2923873"/>
            <a:ext cx="4980761" cy="699480"/>
            <a:chOff x="3136900" y="2555875"/>
            <a:chExt cx="5492750" cy="931863"/>
          </a:xfrm>
        </p:grpSpPr>
        <p:sp>
          <p:nvSpPr>
            <p:cNvPr id="44" name="Rectangle 4"/>
            <p:cNvSpPr>
              <a:spLocks noChangeArrowheads="1"/>
            </p:cNvSpPr>
            <p:nvPr/>
          </p:nvSpPr>
          <p:spPr bwMode="auto">
            <a:xfrm>
              <a:off x="3136900" y="2555875"/>
              <a:ext cx="5492750" cy="931863"/>
            </a:xfrm>
            <a:prstGeom prst="rect">
              <a:avLst/>
            </a:prstGeom>
            <a:gradFill rotWithShape="1">
              <a:gsLst>
                <a:gs pos="0">
                  <a:srgbClr val="E2E0A0"/>
                </a:gs>
                <a:gs pos="100000">
                  <a:srgbClr val="69684A">
                    <a:alpha val="0"/>
                  </a:srgbClr>
                </a:gs>
              </a:gsLst>
              <a:lin ang="0" scaled="1"/>
            </a:gradFill>
            <a:ln w="9525">
              <a:noFill/>
              <a:miter lim="800000"/>
              <a:headEnd/>
              <a:tailEnd/>
            </a:ln>
          </p:spPr>
          <p:txBody>
            <a:bodyPr wrap="none" anchor="ctr"/>
            <a:lstStyle/>
            <a:p>
              <a:endParaRPr lang="zh-CN" altLang="en-US">
                <a:solidFill>
                  <a:srgbClr val="000000"/>
                </a:solidFill>
              </a:endParaRPr>
            </a:p>
          </p:txBody>
        </p:sp>
        <p:sp>
          <p:nvSpPr>
            <p:cNvPr id="45" name="Text Box 12"/>
            <p:cNvSpPr txBox="1">
              <a:spLocks noChangeArrowheads="1"/>
            </p:cNvSpPr>
            <p:nvPr/>
          </p:nvSpPr>
          <p:spPr bwMode="auto">
            <a:xfrm>
              <a:off x="4569069" y="2807031"/>
              <a:ext cx="2628411" cy="451029"/>
            </a:xfrm>
            <a:prstGeom prst="rect">
              <a:avLst/>
            </a:prstGeom>
            <a:noFill/>
            <a:ln w="9525">
              <a:noFill/>
              <a:miter lim="800000"/>
              <a:headEnd/>
              <a:tailEnd/>
            </a:ln>
          </p:spPr>
          <p:txBody>
            <a:bodyPr wrap="square">
              <a:spAutoFit/>
            </a:bodyPr>
            <a:lstStyle>
              <a:defPPr>
                <a:defRPr lang="zh-CN"/>
              </a:defPPr>
              <a:lvl1pPr latinLnBrk="1">
                <a:defRPr kumimoji="1" sz="1600" b="1">
                  <a:solidFill>
                    <a:schemeClr val="tx2">
                      <a:lumMod val="75000"/>
                    </a:schemeClr>
                  </a:solidFill>
                  <a:latin typeface="微软雅黑" pitchFamily="34" charset="-122"/>
                  <a:ea typeface="微软雅黑" pitchFamily="34" charset="-122"/>
                </a:defRPr>
              </a:lvl1pPr>
            </a:lstStyle>
            <a:p>
              <a:r>
                <a:rPr lang="zh-CN" altLang="en-US" dirty="0">
                  <a:solidFill>
                    <a:srgbClr val="44546A">
                      <a:lumMod val="75000"/>
                    </a:srgbClr>
                  </a:solidFill>
                </a:rPr>
                <a:t>友情、爱情、性亲密</a:t>
              </a:r>
              <a:endParaRPr lang="en-US" altLang="ko-KR" dirty="0">
                <a:solidFill>
                  <a:srgbClr val="44546A">
                    <a:lumMod val="75000"/>
                  </a:srgbClr>
                </a:solidFill>
              </a:endParaRPr>
            </a:p>
          </p:txBody>
        </p:sp>
      </p:grpSp>
      <p:sp>
        <p:nvSpPr>
          <p:cNvPr id="12" name="Text Box 11"/>
          <p:cNvSpPr txBox="1">
            <a:spLocks noChangeArrowheads="1"/>
          </p:cNvSpPr>
          <p:nvPr/>
        </p:nvSpPr>
        <p:spPr bwMode="auto">
          <a:xfrm>
            <a:off x="6874970" y="3651898"/>
            <a:ext cx="2833532" cy="830997"/>
          </a:xfrm>
          <a:prstGeom prst="rect">
            <a:avLst/>
          </a:prstGeom>
          <a:noFill/>
          <a:ln w="9525">
            <a:noFill/>
            <a:miter lim="800000"/>
            <a:headEnd/>
            <a:tailEnd/>
          </a:ln>
        </p:spPr>
        <p:txBody>
          <a:bodyPr wrap="square">
            <a:spAutoFit/>
          </a:bodyPr>
          <a:lstStyle>
            <a:defPPr>
              <a:defRPr lang="zh-CN"/>
            </a:defPPr>
            <a:lvl1pPr latinLnBrk="1">
              <a:defRPr kumimoji="1" sz="1600" b="1">
                <a:solidFill>
                  <a:schemeClr val="tx2">
                    <a:lumMod val="75000"/>
                  </a:schemeClr>
                </a:solidFill>
                <a:latin typeface="微软雅黑" pitchFamily="34" charset="-122"/>
                <a:ea typeface="微软雅黑" pitchFamily="34" charset="-122"/>
              </a:defRPr>
            </a:lvl1pPr>
          </a:lstStyle>
          <a:p>
            <a:r>
              <a:rPr lang="zh-CN" altLang="en-US" dirty="0">
                <a:solidFill>
                  <a:srgbClr val="44546A">
                    <a:lumMod val="75000"/>
                  </a:srgbClr>
                </a:solidFill>
              </a:rPr>
              <a:t>人身安全、健康保障、资源所有性、财产所有性、道德保障、工作职位保障、家庭安全</a:t>
            </a:r>
            <a:endParaRPr lang="en-US" altLang="ko-KR" dirty="0">
              <a:solidFill>
                <a:srgbClr val="44546A">
                  <a:lumMod val="75000"/>
                </a:srgbClr>
              </a:solidFill>
            </a:endParaRPr>
          </a:p>
        </p:txBody>
      </p:sp>
      <p:sp>
        <p:nvSpPr>
          <p:cNvPr id="13" name="Text Box 10"/>
          <p:cNvSpPr txBox="1">
            <a:spLocks noChangeArrowheads="1"/>
          </p:cNvSpPr>
          <p:nvPr/>
        </p:nvSpPr>
        <p:spPr bwMode="auto">
          <a:xfrm>
            <a:off x="7497789" y="4909642"/>
            <a:ext cx="2066144" cy="584775"/>
          </a:xfrm>
          <a:prstGeom prst="rect">
            <a:avLst/>
          </a:prstGeom>
          <a:noFill/>
          <a:ln w="9525">
            <a:noFill/>
            <a:miter lim="800000"/>
            <a:headEnd/>
            <a:tailEnd/>
          </a:ln>
        </p:spPr>
        <p:txBody>
          <a:bodyPr wrap="square">
            <a:spAutoFit/>
          </a:bodyPr>
          <a:lstStyle>
            <a:defPPr>
              <a:defRPr lang="zh-CN"/>
            </a:defPPr>
            <a:lvl1pPr latinLnBrk="1">
              <a:defRPr kumimoji="1" sz="1600" b="1">
                <a:solidFill>
                  <a:schemeClr val="tx2">
                    <a:lumMod val="75000"/>
                  </a:schemeClr>
                </a:solidFill>
                <a:latin typeface="微软雅黑" pitchFamily="34" charset="-122"/>
                <a:ea typeface="微软雅黑" pitchFamily="34" charset="-122"/>
              </a:defRPr>
            </a:lvl1pPr>
          </a:lstStyle>
          <a:p>
            <a:r>
              <a:rPr lang="zh-CN" altLang="en-US" dirty="0">
                <a:solidFill>
                  <a:srgbClr val="44546A">
                    <a:lumMod val="75000"/>
                  </a:srgbClr>
                </a:solidFill>
              </a:rPr>
              <a:t>呼吸、水、食物、性、睡眠、生理平衡</a:t>
            </a:r>
            <a:endParaRPr lang="en-US" altLang="ko-KR" dirty="0">
              <a:solidFill>
                <a:srgbClr val="44546A">
                  <a:lumMod val="75000"/>
                </a:srgbClr>
              </a:solidFill>
            </a:endParaRPr>
          </a:p>
        </p:txBody>
      </p:sp>
      <p:sp>
        <p:nvSpPr>
          <p:cNvPr id="14" name="Rectangle 2"/>
          <p:cNvSpPr>
            <a:spLocks noChangeArrowheads="1"/>
          </p:cNvSpPr>
          <p:nvPr/>
        </p:nvSpPr>
        <p:spPr bwMode="auto">
          <a:xfrm>
            <a:off x="4451025" y="1527056"/>
            <a:ext cx="5732354" cy="754620"/>
          </a:xfrm>
          <a:prstGeom prst="rect">
            <a:avLst/>
          </a:prstGeom>
          <a:gradFill flip="none" rotWithShape="1">
            <a:gsLst>
              <a:gs pos="0">
                <a:srgbClr val="C00000">
                  <a:tint val="66000"/>
                  <a:satMod val="160000"/>
                </a:srgbClr>
              </a:gs>
              <a:gs pos="100000">
                <a:schemeClr val="bg1"/>
              </a:gs>
            </a:gsLst>
            <a:lin ang="0" scaled="1"/>
            <a:tileRect/>
          </a:gradFill>
          <a:ln w="9525">
            <a:noFill/>
            <a:miter lim="800000"/>
            <a:headEnd/>
            <a:tailEnd/>
          </a:ln>
        </p:spPr>
        <p:txBody>
          <a:bodyPr wrap="none" anchor="ctr"/>
          <a:lstStyle/>
          <a:p>
            <a:endParaRPr lang="zh-CN" altLang="en-US">
              <a:solidFill>
                <a:srgbClr val="000000"/>
              </a:solidFill>
            </a:endParaRPr>
          </a:p>
        </p:txBody>
      </p:sp>
      <p:grpSp>
        <p:nvGrpSpPr>
          <p:cNvPr id="15" name="Group 14"/>
          <p:cNvGrpSpPr>
            <a:grpSpLocks/>
          </p:cNvGrpSpPr>
          <p:nvPr/>
        </p:nvGrpSpPr>
        <p:grpSpPr bwMode="auto">
          <a:xfrm>
            <a:off x="2270382" y="1522007"/>
            <a:ext cx="5117566" cy="4367283"/>
            <a:chOff x="-115" y="653"/>
            <a:chExt cx="3913" cy="3607"/>
          </a:xfrm>
        </p:grpSpPr>
        <p:grpSp>
          <p:nvGrpSpPr>
            <p:cNvPr id="25" name="Group 15"/>
            <p:cNvGrpSpPr>
              <a:grpSpLocks/>
            </p:cNvGrpSpPr>
            <p:nvPr/>
          </p:nvGrpSpPr>
          <p:grpSpPr bwMode="auto">
            <a:xfrm>
              <a:off x="-115" y="3047"/>
              <a:ext cx="3913" cy="1213"/>
              <a:chOff x="61" y="3086"/>
              <a:chExt cx="2912" cy="963"/>
            </a:xfrm>
          </p:grpSpPr>
          <p:sp>
            <p:nvSpPr>
              <p:cNvPr id="41" name="Freeform 16"/>
              <p:cNvSpPr>
                <a:spLocks/>
              </p:cNvSpPr>
              <p:nvPr/>
            </p:nvSpPr>
            <p:spPr bwMode="gray">
              <a:xfrm>
                <a:off x="351" y="3086"/>
                <a:ext cx="2242" cy="346"/>
              </a:xfrm>
              <a:custGeom>
                <a:avLst/>
                <a:gdLst>
                  <a:gd name="T0" fmla="*/ 0 w 2208"/>
                  <a:gd name="T1" fmla="*/ 340 h 303"/>
                  <a:gd name="T2" fmla="*/ 2009 w 2208"/>
                  <a:gd name="T3" fmla="*/ 345 h 303"/>
                  <a:gd name="T4" fmla="*/ 2241 w 2208"/>
                  <a:gd name="T5" fmla="*/ 0 h 303"/>
                  <a:gd name="T6" fmla="*/ 701 w 2208"/>
                  <a:gd name="T7" fmla="*/ 32 h 303"/>
                  <a:gd name="T8" fmla="*/ 0 w 2208"/>
                  <a:gd name="T9" fmla="*/ 34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8" h="303">
                    <a:moveTo>
                      <a:pt x="0" y="298"/>
                    </a:moveTo>
                    <a:lnTo>
                      <a:pt x="1979" y="302"/>
                    </a:lnTo>
                    <a:lnTo>
                      <a:pt x="2207" y="0"/>
                    </a:lnTo>
                    <a:lnTo>
                      <a:pt x="690" y="28"/>
                    </a:lnTo>
                    <a:lnTo>
                      <a:pt x="0" y="298"/>
                    </a:lnTo>
                  </a:path>
                </a:pathLst>
              </a:custGeom>
              <a:gradFill rotWithShape="1">
                <a:gsLst>
                  <a:gs pos="0">
                    <a:srgbClr val="05808F"/>
                  </a:gs>
                  <a:gs pos="50000">
                    <a:srgbClr val="03555F"/>
                  </a:gs>
                  <a:gs pos="100000">
                    <a:srgbClr val="05808F"/>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42" name="Freeform 17"/>
              <p:cNvSpPr>
                <a:spLocks/>
              </p:cNvSpPr>
              <p:nvPr/>
            </p:nvSpPr>
            <p:spPr bwMode="gray">
              <a:xfrm>
                <a:off x="61" y="3429"/>
                <a:ext cx="2597" cy="617"/>
              </a:xfrm>
              <a:custGeom>
                <a:avLst/>
                <a:gdLst>
                  <a:gd name="T0" fmla="*/ 0 w 2557"/>
                  <a:gd name="T1" fmla="*/ 616 h 538"/>
                  <a:gd name="T2" fmla="*/ 2596 w 2557"/>
                  <a:gd name="T3" fmla="*/ 615 h 538"/>
                  <a:gd name="T4" fmla="*/ 2297 w 2557"/>
                  <a:gd name="T5" fmla="*/ 1 h 538"/>
                  <a:gd name="T6" fmla="*/ 293 w 2557"/>
                  <a:gd name="T7" fmla="*/ 0 h 538"/>
                  <a:gd name="T8" fmla="*/ 0 w 2557"/>
                  <a:gd name="T9" fmla="*/ 616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7" h="538">
                    <a:moveTo>
                      <a:pt x="0" y="537"/>
                    </a:moveTo>
                    <a:lnTo>
                      <a:pt x="2556" y="536"/>
                    </a:lnTo>
                    <a:lnTo>
                      <a:pt x="2262" y="1"/>
                    </a:lnTo>
                    <a:lnTo>
                      <a:pt x="288" y="0"/>
                    </a:lnTo>
                    <a:lnTo>
                      <a:pt x="0" y="537"/>
                    </a:lnTo>
                  </a:path>
                </a:pathLst>
              </a:custGeom>
              <a:gradFill rotWithShape="1">
                <a:gsLst>
                  <a:gs pos="0">
                    <a:srgbClr val="006666"/>
                  </a:gs>
                  <a:gs pos="100000">
                    <a:srgbClr val="002F2F"/>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43" name="Freeform 18"/>
              <p:cNvSpPr>
                <a:spLocks/>
              </p:cNvSpPr>
              <p:nvPr/>
            </p:nvSpPr>
            <p:spPr bwMode="gray">
              <a:xfrm>
                <a:off x="2352" y="3092"/>
                <a:ext cx="621" cy="957"/>
              </a:xfrm>
              <a:custGeom>
                <a:avLst/>
                <a:gdLst>
                  <a:gd name="T0" fmla="*/ 306 w 612"/>
                  <a:gd name="T1" fmla="*/ 956 h 836"/>
                  <a:gd name="T2" fmla="*/ 620 w 612"/>
                  <a:gd name="T3" fmla="*/ 545 h 836"/>
                  <a:gd name="T4" fmla="*/ 229 w 612"/>
                  <a:gd name="T5" fmla="*/ 0 h 836"/>
                  <a:gd name="T6" fmla="*/ 0 w 612"/>
                  <a:gd name="T7" fmla="*/ 346 h 836"/>
                  <a:gd name="T8" fmla="*/ 306 w 612"/>
                  <a:gd name="T9" fmla="*/ 956 h 8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2" h="836">
                    <a:moveTo>
                      <a:pt x="302" y="835"/>
                    </a:moveTo>
                    <a:lnTo>
                      <a:pt x="611" y="476"/>
                    </a:lnTo>
                    <a:lnTo>
                      <a:pt x="226" y="0"/>
                    </a:lnTo>
                    <a:lnTo>
                      <a:pt x="0" y="302"/>
                    </a:lnTo>
                    <a:lnTo>
                      <a:pt x="302" y="835"/>
                    </a:lnTo>
                  </a:path>
                </a:pathLst>
              </a:custGeom>
              <a:solidFill>
                <a:srgbClr val="00B0AC"/>
              </a:solidFill>
              <a:ln>
                <a:noFill/>
              </a:ln>
              <a:effectLst/>
              <a:extLst/>
            </p:spPr>
            <p:txBody>
              <a:bodyPr/>
              <a:lstStyle/>
              <a:p>
                <a:pPr>
                  <a:defRPr/>
                </a:pPr>
                <a:endParaRPr lang="zh-CN" altLang="en-US" kern="0">
                  <a:solidFill>
                    <a:sysClr val="windowText" lastClr="000000"/>
                  </a:solidFill>
                  <a:latin typeface="Arial" charset="0"/>
                </a:endParaRPr>
              </a:p>
            </p:txBody>
          </p:sp>
        </p:grpSp>
        <p:grpSp>
          <p:nvGrpSpPr>
            <p:cNvPr id="26" name="Group 19"/>
            <p:cNvGrpSpPr>
              <a:grpSpLocks/>
            </p:cNvGrpSpPr>
            <p:nvPr/>
          </p:nvGrpSpPr>
          <p:grpSpPr bwMode="auto">
            <a:xfrm>
              <a:off x="305" y="2403"/>
              <a:ext cx="2912" cy="963"/>
              <a:chOff x="305" y="2403"/>
              <a:chExt cx="2912" cy="963"/>
            </a:xfrm>
          </p:grpSpPr>
          <p:sp>
            <p:nvSpPr>
              <p:cNvPr id="38" name="Freeform 20"/>
              <p:cNvSpPr>
                <a:spLocks/>
              </p:cNvSpPr>
              <p:nvPr/>
            </p:nvSpPr>
            <p:spPr bwMode="gray">
              <a:xfrm>
                <a:off x="594" y="2403"/>
                <a:ext cx="2243" cy="344"/>
              </a:xfrm>
              <a:custGeom>
                <a:avLst/>
                <a:gdLst>
                  <a:gd name="T0" fmla="*/ 0 w 2208"/>
                  <a:gd name="T1" fmla="*/ 340 h 303"/>
                  <a:gd name="T2" fmla="*/ 2009 w 2208"/>
                  <a:gd name="T3" fmla="*/ 345 h 303"/>
                  <a:gd name="T4" fmla="*/ 2241 w 2208"/>
                  <a:gd name="T5" fmla="*/ 0 h 303"/>
                  <a:gd name="T6" fmla="*/ 701 w 2208"/>
                  <a:gd name="T7" fmla="*/ 32 h 303"/>
                  <a:gd name="T8" fmla="*/ 0 w 2208"/>
                  <a:gd name="T9" fmla="*/ 34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8" h="303">
                    <a:moveTo>
                      <a:pt x="0" y="298"/>
                    </a:moveTo>
                    <a:lnTo>
                      <a:pt x="1979" y="302"/>
                    </a:lnTo>
                    <a:lnTo>
                      <a:pt x="2207" y="0"/>
                    </a:lnTo>
                    <a:lnTo>
                      <a:pt x="690" y="28"/>
                    </a:lnTo>
                    <a:lnTo>
                      <a:pt x="0" y="298"/>
                    </a:lnTo>
                  </a:path>
                </a:pathLst>
              </a:custGeom>
              <a:gradFill rotWithShape="1">
                <a:gsLst>
                  <a:gs pos="0">
                    <a:srgbClr val="558000"/>
                  </a:gs>
                  <a:gs pos="50000">
                    <a:srgbClr val="385500"/>
                  </a:gs>
                  <a:gs pos="100000">
                    <a:srgbClr val="558000"/>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39" name="Freeform 21"/>
              <p:cNvSpPr>
                <a:spLocks/>
              </p:cNvSpPr>
              <p:nvPr/>
            </p:nvSpPr>
            <p:spPr bwMode="gray">
              <a:xfrm>
                <a:off x="305" y="2746"/>
                <a:ext cx="2597" cy="617"/>
              </a:xfrm>
              <a:custGeom>
                <a:avLst/>
                <a:gdLst>
                  <a:gd name="T0" fmla="*/ 0 w 2557"/>
                  <a:gd name="T1" fmla="*/ 616 h 538"/>
                  <a:gd name="T2" fmla="*/ 2596 w 2557"/>
                  <a:gd name="T3" fmla="*/ 615 h 538"/>
                  <a:gd name="T4" fmla="*/ 2297 w 2557"/>
                  <a:gd name="T5" fmla="*/ 1 h 538"/>
                  <a:gd name="T6" fmla="*/ 293 w 2557"/>
                  <a:gd name="T7" fmla="*/ 0 h 538"/>
                  <a:gd name="T8" fmla="*/ 0 w 2557"/>
                  <a:gd name="T9" fmla="*/ 616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7" h="538">
                    <a:moveTo>
                      <a:pt x="0" y="537"/>
                    </a:moveTo>
                    <a:lnTo>
                      <a:pt x="2556" y="536"/>
                    </a:lnTo>
                    <a:lnTo>
                      <a:pt x="2262" y="1"/>
                    </a:lnTo>
                    <a:lnTo>
                      <a:pt x="288" y="0"/>
                    </a:lnTo>
                    <a:lnTo>
                      <a:pt x="0" y="537"/>
                    </a:lnTo>
                  </a:path>
                </a:pathLst>
              </a:custGeom>
              <a:gradFill rotWithShape="1">
                <a:gsLst>
                  <a:gs pos="0">
                    <a:srgbClr val="669900"/>
                  </a:gs>
                  <a:gs pos="100000">
                    <a:srgbClr val="2F4700"/>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40" name="Freeform 22"/>
              <p:cNvSpPr>
                <a:spLocks/>
              </p:cNvSpPr>
              <p:nvPr/>
            </p:nvSpPr>
            <p:spPr bwMode="gray">
              <a:xfrm>
                <a:off x="2595" y="2410"/>
                <a:ext cx="619" cy="956"/>
              </a:xfrm>
              <a:custGeom>
                <a:avLst/>
                <a:gdLst>
                  <a:gd name="T0" fmla="*/ 306 w 612"/>
                  <a:gd name="T1" fmla="*/ 956 h 836"/>
                  <a:gd name="T2" fmla="*/ 620 w 612"/>
                  <a:gd name="T3" fmla="*/ 545 h 836"/>
                  <a:gd name="T4" fmla="*/ 229 w 612"/>
                  <a:gd name="T5" fmla="*/ 0 h 836"/>
                  <a:gd name="T6" fmla="*/ 0 w 612"/>
                  <a:gd name="T7" fmla="*/ 346 h 836"/>
                  <a:gd name="T8" fmla="*/ 306 w 612"/>
                  <a:gd name="T9" fmla="*/ 956 h 8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2" h="836">
                    <a:moveTo>
                      <a:pt x="302" y="835"/>
                    </a:moveTo>
                    <a:lnTo>
                      <a:pt x="611" y="476"/>
                    </a:lnTo>
                    <a:lnTo>
                      <a:pt x="226" y="0"/>
                    </a:lnTo>
                    <a:lnTo>
                      <a:pt x="0" y="302"/>
                    </a:lnTo>
                    <a:lnTo>
                      <a:pt x="302" y="835"/>
                    </a:lnTo>
                  </a:path>
                </a:pathLst>
              </a:custGeom>
              <a:solidFill>
                <a:srgbClr val="99CC00"/>
              </a:solidFill>
              <a:ln>
                <a:noFill/>
              </a:ln>
              <a:effectLst/>
              <a:extLst/>
            </p:spPr>
            <p:txBody>
              <a:bodyPr/>
              <a:lstStyle/>
              <a:p>
                <a:pPr>
                  <a:defRPr/>
                </a:pPr>
                <a:endParaRPr lang="zh-CN" altLang="en-US" kern="0">
                  <a:solidFill>
                    <a:sysClr val="windowText" lastClr="000000"/>
                  </a:solidFill>
                  <a:latin typeface="Arial" charset="0"/>
                </a:endParaRPr>
              </a:p>
            </p:txBody>
          </p:sp>
        </p:grpSp>
        <p:grpSp>
          <p:nvGrpSpPr>
            <p:cNvPr id="27" name="Group 23"/>
            <p:cNvGrpSpPr>
              <a:grpSpLocks/>
            </p:cNvGrpSpPr>
            <p:nvPr/>
          </p:nvGrpSpPr>
          <p:grpSpPr bwMode="auto">
            <a:xfrm>
              <a:off x="635" y="1825"/>
              <a:ext cx="2150" cy="838"/>
              <a:chOff x="635" y="1825"/>
              <a:chExt cx="2150" cy="838"/>
            </a:xfrm>
          </p:grpSpPr>
          <p:sp>
            <p:nvSpPr>
              <p:cNvPr id="35" name="Freeform 24"/>
              <p:cNvSpPr>
                <a:spLocks/>
              </p:cNvSpPr>
              <p:nvPr/>
            </p:nvSpPr>
            <p:spPr bwMode="gray">
              <a:xfrm>
                <a:off x="2260" y="1825"/>
                <a:ext cx="522" cy="838"/>
              </a:xfrm>
              <a:custGeom>
                <a:avLst/>
                <a:gdLst>
                  <a:gd name="T0" fmla="*/ 0 w 516"/>
                  <a:gd name="T1" fmla="*/ 230 h 732"/>
                  <a:gd name="T2" fmla="*/ 299 w 516"/>
                  <a:gd name="T3" fmla="*/ 837 h 732"/>
                  <a:gd name="T4" fmla="*/ 523 w 516"/>
                  <a:gd name="T5" fmla="*/ 508 h 732"/>
                  <a:gd name="T6" fmla="*/ 158 w 516"/>
                  <a:gd name="T7" fmla="*/ 0 h 732"/>
                  <a:gd name="T8" fmla="*/ 0 w 516"/>
                  <a:gd name="T9" fmla="*/ 230 h 7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6" h="732">
                    <a:moveTo>
                      <a:pt x="0" y="201"/>
                    </a:moveTo>
                    <a:lnTo>
                      <a:pt x="294" y="731"/>
                    </a:lnTo>
                    <a:lnTo>
                      <a:pt x="515" y="444"/>
                    </a:lnTo>
                    <a:lnTo>
                      <a:pt x="156" y="0"/>
                    </a:lnTo>
                    <a:lnTo>
                      <a:pt x="0" y="201"/>
                    </a:lnTo>
                  </a:path>
                </a:pathLst>
              </a:custGeom>
              <a:solidFill>
                <a:srgbClr val="FEF800"/>
              </a:solidFill>
              <a:ln>
                <a:noFill/>
              </a:ln>
              <a:effectLst/>
              <a:extLst/>
            </p:spPr>
            <p:txBody>
              <a:bodyPr/>
              <a:lstStyle/>
              <a:p>
                <a:pPr>
                  <a:defRPr/>
                </a:pPr>
                <a:endParaRPr lang="zh-CN" altLang="en-US" kern="0">
                  <a:solidFill>
                    <a:sysClr val="windowText" lastClr="000000"/>
                  </a:solidFill>
                  <a:latin typeface="Arial" charset="0"/>
                </a:endParaRPr>
              </a:p>
            </p:txBody>
          </p:sp>
          <p:sp>
            <p:nvSpPr>
              <p:cNvPr id="36" name="Freeform 25"/>
              <p:cNvSpPr>
                <a:spLocks/>
              </p:cNvSpPr>
              <p:nvPr/>
            </p:nvSpPr>
            <p:spPr bwMode="gray">
              <a:xfrm>
                <a:off x="915" y="1825"/>
                <a:ext cx="1503" cy="226"/>
              </a:xfrm>
              <a:custGeom>
                <a:avLst/>
                <a:gdLst>
                  <a:gd name="T0" fmla="*/ 0 w 1481"/>
                  <a:gd name="T1" fmla="*/ 225 h 197"/>
                  <a:gd name="T2" fmla="*/ 1350 w 1481"/>
                  <a:gd name="T3" fmla="*/ 225 h 197"/>
                  <a:gd name="T4" fmla="*/ 1503 w 1481"/>
                  <a:gd name="T5" fmla="*/ 0 h 197"/>
                  <a:gd name="T6" fmla="*/ 373 w 1481"/>
                  <a:gd name="T7" fmla="*/ 3 h 197"/>
                  <a:gd name="T8" fmla="*/ 0 w 1481"/>
                  <a:gd name="T9" fmla="*/ 225 h 1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1" h="197">
                    <a:moveTo>
                      <a:pt x="0" y="196"/>
                    </a:moveTo>
                    <a:lnTo>
                      <a:pt x="1329" y="196"/>
                    </a:lnTo>
                    <a:lnTo>
                      <a:pt x="1480" y="0"/>
                    </a:lnTo>
                    <a:lnTo>
                      <a:pt x="367" y="3"/>
                    </a:lnTo>
                    <a:lnTo>
                      <a:pt x="0" y="196"/>
                    </a:lnTo>
                  </a:path>
                </a:pathLst>
              </a:custGeom>
              <a:gradFill rotWithShape="1">
                <a:gsLst>
                  <a:gs pos="0">
                    <a:srgbClr val="9E9A00"/>
                  </a:gs>
                  <a:gs pos="50000">
                    <a:srgbClr val="696600"/>
                  </a:gs>
                  <a:gs pos="100000">
                    <a:srgbClr val="9E9A00"/>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37" name="Freeform 26"/>
              <p:cNvSpPr>
                <a:spLocks/>
              </p:cNvSpPr>
              <p:nvPr/>
            </p:nvSpPr>
            <p:spPr bwMode="gray">
              <a:xfrm>
                <a:off x="635" y="2051"/>
                <a:ext cx="1935" cy="605"/>
              </a:xfrm>
              <a:custGeom>
                <a:avLst/>
                <a:gdLst>
                  <a:gd name="T0" fmla="*/ 0 w 1906"/>
                  <a:gd name="T1" fmla="*/ 606 h 530"/>
                  <a:gd name="T2" fmla="*/ 1934 w 1906"/>
                  <a:gd name="T3" fmla="*/ 606 h 530"/>
                  <a:gd name="T4" fmla="*/ 1630 w 1906"/>
                  <a:gd name="T5" fmla="*/ 0 h 530"/>
                  <a:gd name="T6" fmla="*/ 286 w 1906"/>
                  <a:gd name="T7" fmla="*/ 0 h 530"/>
                  <a:gd name="T8" fmla="*/ 0 w 1906"/>
                  <a:gd name="T9" fmla="*/ 606 h 5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6" h="530">
                    <a:moveTo>
                      <a:pt x="0" y="529"/>
                    </a:moveTo>
                    <a:lnTo>
                      <a:pt x="1905" y="529"/>
                    </a:lnTo>
                    <a:lnTo>
                      <a:pt x="1606" y="0"/>
                    </a:lnTo>
                    <a:lnTo>
                      <a:pt x="282" y="0"/>
                    </a:lnTo>
                    <a:lnTo>
                      <a:pt x="0" y="529"/>
                    </a:lnTo>
                  </a:path>
                </a:pathLst>
              </a:custGeom>
              <a:gradFill rotWithShape="1">
                <a:gsLst>
                  <a:gs pos="0">
                    <a:srgbClr val="CCCC00"/>
                  </a:gs>
                  <a:gs pos="100000">
                    <a:srgbClr val="5E5E00"/>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grpSp>
        <p:grpSp>
          <p:nvGrpSpPr>
            <p:cNvPr id="28" name="Group 27"/>
            <p:cNvGrpSpPr>
              <a:grpSpLocks/>
            </p:cNvGrpSpPr>
            <p:nvPr/>
          </p:nvGrpSpPr>
          <p:grpSpPr bwMode="auto">
            <a:xfrm>
              <a:off x="955" y="1234"/>
              <a:ext cx="1404" cy="737"/>
              <a:chOff x="955" y="1234"/>
              <a:chExt cx="1404" cy="737"/>
            </a:xfrm>
          </p:grpSpPr>
          <p:sp>
            <p:nvSpPr>
              <p:cNvPr id="32" name="Freeform 28"/>
              <p:cNvSpPr>
                <a:spLocks/>
              </p:cNvSpPr>
              <p:nvPr/>
            </p:nvSpPr>
            <p:spPr bwMode="gray">
              <a:xfrm>
                <a:off x="1250" y="1239"/>
                <a:ext cx="742" cy="118"/>
              </a:xfrm>
              <a:custGeom>
                <a:avLst/>
                <a:gdLst>
                  <a:gd name="T0" fmla="*/ 0 w 734"/>
                  <a:gd name="T1" fmla="*/ 113 h 104"/>
                  <a:gd name="T2" fmla="*/ 659 w 734"/>
                  <a:gd name="T3" fmla="*/ 117 h 104"/>
                  <a:gd name="T4" fmla="*/ 741 w 734"/>
                  <a:gd name="T5" fmla="*/ 0 h 104"/>
                  <a:gd name="T6" fmla="*/ 182 w 734"/>
                  <a:gd name="T7" fmla="*/ 0 h 104"/>
                  <a:gd name="T8" fmla="*/ 0 w 734"/>
                  <a:gd name="T9" fmla="*/ 113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4" h="104">
                    <a:moveTo>
                      <a:pt x="0" y="100"/>
                    </a:moveTo>
                    <a:lnTo>
                      <a:pt x="652" y="103"/>
                    </a:lnTo>
                    <a:lnTo>
                      <a:pt x="733" y="0"/>
                    </a:lnTo>
                    <a:lnTo>
                      <a:pt x="180" y="0"/>
                    </a:lnTo>
                    <a:lnTo>
                      <a:pt x="0" y="100"/>
                    </a:lnTo>
                  </a:path>
                </a:pathLst>
              </a:custGeom>
              <a:gradFill rotWithShape="1">
                <a:gsLst>
                  <a:gs pos="0">
                    <a:srgbClr val="FF6535"/>
                  </a:gs>
                  <a:gs pos="50000">
                    <a:srgbClr val="A94323"/>
                  </a:gs>
                  <a:gs pos="100000">
                    <a:srgbClr val="FF6535"/>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33" name="Freeform 29"/>
              <p:cNvSpPr>
                <a:spLocks/>
              </p:cNvSpPr>
              <p:nvPr/>
            </p:nvSpPr>
            <p:spPr bwMode="gray">
              <a:xfrm>
                <a:off x="955" y="1354"/>
                <a:ext cx="1256" cy="617"/>
              </a:xfrm>
              <a:custGeom>
                <a:avLst/>
                <a:gdLst>
                  <a:gd name="T0" fmla="*/ 0 w 1239"/>
                  <a:gd name="T1" fmla="*/ 616 h 538"/>
                  <a:gd name="T2" fmla="*/ 1257 w 1239"/>
                  <a:gd name="T3" fmla="*/ 616 h 538"/>
                  <a:gd name="T4" fmla="*/ 965 w 1239"/>
                  <a:gd name="T5" fmla="*/ 0 h 538"/>
                  <a:gd name="T6" fmla="*/ 292 w 1239"/>
                  <a:gd name="T7" fmla="*/ 0 h 538"/>
                  <a:gd name="T8" fmla="*/ 0 w 1239"/>
                  <a:gd name="T9" fmla="*/ 616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9" h="538">
                    <a:moveTo>
                      <a:pt x="0" y="537"/>
                    </a:moveTo>
                    <a:lnTo>
                      <a:pt x="1238" y="537"/>
                    </a:lnTo>
                    <a:lnTo>
                      <a:pt x="950" y="0"/>
                    </a:lnTo>
                    <a:lnTo>
                      <a:pt x="288" y="0"/>
                    </a:lnTo>
                    <a:lnTo>
                      <a:pt x="0" y="537"/>
                    </a:lnTo>
                  </a:path>
                </a:pathLst>
              </a:custGeom>
              <a:gradFill rotWithShape="1">
                <a:gsLst>
                  <a:gs pos="0">
                    <a:srgbClr val="FF9933"/>
                  </a:gs>
                  <a:gs pos="100000">
                    <a:srgbClr val="764718"/>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34" name="Freeform 30"/>
              <p:cNvSpPr>
                <a:spLocks/>
              </p:cNvSpPr>
              <p:nvPr/>
            </p:nvSpPr>
            <p:spPr bwMode="gray">
              <a:xfrm>
                <a:off x="1914" y="1234"/>
                <a:ext cx="445" cy="732"/>
              </a:xfrm>
              <a:custGeom>
                <a:avLst/>
                <a:gdLst>
                  <a:gd name="T0" fmla="*/ 293 w 439"/>
                  <a:gd name="T1" fmla="*/ 731 h 638"/>
                  <a:gd name="T2" fmla="*/ 444 w 439"/>
                  <a:gd name="T3" fmla="*/ 506 h 638"/>
                  <a:gd name="T4" fmla="*/ 80 w 439"/>
                  <a:gd name="T5" fmla="*/ 0 h 638"/>
                  <a:gd name="T6" fmla="*/ 0 w 439"/>
                  <a:gd name="T7" fmla="*/ 110 h 638"/>
                  <a:gd name="T8" fmla="*/ 293 w 439"/>
                  <a:gd name="T9" fmla="*/ 731 h 6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9" h="638">
                    <a:moveTo>
                      <a:pt x="289" y="637"/>
                    </a:moveTo>
                    <a:lnTo>
                      <a:pt x="438" y="441"/>
                    </a:lnTo>
                    <a:lnTo>
                      <a:pt x="79" y="0"/>
                    </a:lnTo>
                    <a:lnTo>
                      <a:pt x="0" y="96"/>
                    </a:lnTo>
                    <a:lnTo>
                      <a:pt x="289" y="637"/>
                    </a:lnTo>
                  </a:path>
                </a:pathLst>
              </a:custGeom>
              <a:solidFill>
                <a:srgbClr val="FFBA75"/>
              </a:solidFill>
              <a:ln>
                <a:noFill/>
              </a:ln>
              <a:effectLst/>
              <a:extLst/>
            </p:spPr>
            <p:txBody>
              <a:bodyPr/>
              <a:lstStyle/>
              <a:p>
                <a:pPr>
                  <a:defRPr/>
                </a:pPr>
                <a:endParaRPr lang="zh-CN" altLang="en-US" kern="0">
                  <a:solidFill>
                    <a:sysClr val="windowText" lastClr="000000"/>
                  </a:solidFill>
                  <a:latin typeface="Arial" charset="0"/>
                </a:endParaRPr>
              </a:p>
            </p:txBody>
          </p:sp>
        </p:grpSp>
        <p:grpSp>
          <p:nvGrpSpPr>
            <p:cNvPr id="29" name="Group 31"/>
            <p:cNvGrpSpPr>
              <a:grpSpLocks/>
            </p:cNvGrpSpPr>
            <p:nvPr/>
          </p:nvGrpSpPr>
          <p:grpSpPr bwMode="auto">
            <a:xfrm>
              <a:off x="1284" y="653"/>
              <a:ext cx="653" cy="616"/>
              <a:chOff x="1284" y="653"/>
              <a:chExt cx="653" cy="616"/>
            </a:xfrm>
          </p:grpSpPr>
          <p:sp>
            <p:nvSpPr>
              <p:cNvPr id="30" name="Freeform 32"/>
              <p:cNvSpPr>
                <a:spLocks/>
              </p:cNvSpPr>
              <p:nvPr/>
            </p:nvSpPr>
            <p:spPr bwMode="gray">
              <a:xfrm>
                <a:off x="1284" y="653"/>
                <a:ext cx="598" cy="613"/>
              </a:xfrm>
              <a:custGeom>
                <a:avLst/>
                <a:gdLst>
                  <a:gd name="T0" fmla="*/ 0 w 587"/>
                  <a:gd name="T1" fmla="*/ 611 h 537"/>
                  <a:gd name="T2" fmla="*/ 597 w 587"/>
                  <a:gd name="T3" fmla="*/ 615 h 537"/>
                  <a:gd name="T4" fmla="*/ 288 w 587"/>
                  <a:gd name="T5" fmla="*/ 0 h 537"/>
                  <a:gd name="T6" fmla="*/ 0 w 587"/>
                  <a:gd name="T7" fmla="*/ 611 h 5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7" h="537">
                    <a:moveTo>
                      <a:pt x="0" y="533"/>
                    </a:moveTo>
                    <a:lnTo>
                      <a:pt x="586" y="536"/>
                    </a:lnTo>
                    <a:lnTo>
                      <a:pt x="283" y="0"/>
                    </a:lnTo>
                    <a:lnTo>
                      <a:pt x="0" y="533"/>
                    </a:lnTo>
                  </a:path>
                </a:pathLst>
              </a:custGeom>
              <a:gradFill rotWithShape="1">
                <a:gsLst>
                  <a:gs pos="0">
                    <a:srgbClr val="CC3300"/>
                  </a:gs>
                  <a:gs pos="100000">
                    <a:srgbClr val="5E1800"/>
                  </a:gs>
                </a:gsLst>
                <a:lin ang="2700000" scaled="1"/>
              </a:gradFill>
              <a:ln>
                <a:noFill/>
              </a:ln>
              <a:effectLst/>
              <a:extLst/>
            </p:spPr>
            <p:txBody>
              <a:bodyPr/>
              <a:lstStyle/>
              <a:p>
                <a:pPr>
                  <a:defRPr/>
                </a:pPr>
                <a:endParaRPr lang="zh-CN" altLang="en-US" kern="0">
                  <a:solidFill>
                    <a:sysClr val="windowText" lastClr="000000"/>
                  </a:solidFill>
                  <a:latin typeface="Arial" charset="0"/>
                </a:endParaRPr>
              </a:p>
            </p:txBody>
          </p:sp>
          <p:sp>
            <p:nvSpPr>
              <p:cNvPr id="31" name="Freeform 33"/>
              <p:cNvSpPr>
                <a:spLocks/>
              </p:cNvSpPr>
              <p:nvPr/>
            </p:nvSpPr>
            <p:spPr bwMode="gray">
              <a:xfrm>
                <a:off x="1569" y="653"/>
                <a:ext cx="368" cy="613"/>
              </a:xfrm>
              <a:custGeom>
                <a:avLst/>
                <a:gdLst>
                  <a:gd name="T0" fmla="*/ 300 w 364"/>
                  <a:gd name="T1" fmla="*/ 612 h 535"/>
                  <a:gd name="T2" fmla="*/ 368 w 364"/>
                  <a:gd name="T3" fmla="*/ 510 h 535"/>
                  <a:gd name="T4" fmla="*/ 0 w 364"/>
                  <a:gd name="T5" fmla="*/ 0 h 535"/>
                  <a:gd name="T6" fmla="*/ 300 w 364"/>
                  <a:gd name="T7" fmla="*/ 612 h 5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4" h="535">
                    <a:moveTo>
                      <a:pt x="296" y="534"/>
                    </a:moveTo>
                    <a:lnTo>
                      <a:pt x="363" y="445"/>
                    </a:lnTo>
                    <a:lnTo>
                      <a:pt x="0" y="0"/>
                    </a:lnTo>
                    <a:lnTo>
                      <a:pt x="296" y="534"/>
                    </a:lnTo>
                  </a:path>
                </a:pathLst>
              </a:custGeom>
              <a:solidFill>
                <a:srgbClr val="FF6535"/>
              </a:solidFill>
              <a:ln>
                <a:noFill/>
              </a:ln>
              <a:effectLst/>
              <a:extLst/>
            </p:spPr>
            <p:txBody>
              <a:bodyPr/>
              <a:lstStyle/>
              <a:p>
                <a:pPr>
                  <a:defRPr/>
                </a:pPr>
                <a:endParaRPr lang="zh-CN" altLang="en-US" kern="0">
                  <a:solidFill>
                    <a:sysClr val="windowText" lastClr="000000"/>
                  </a:solidFill>
                  <a:latin typeface="Arial" charset="0"/>
                </a:endParaRPr>
              </a:p>
            </p:txBody>
          </p:sp>
        </p:grpSp>
      </p:grpSp>
      <p:sp>
        <p:nvSpPr>
          <p:cNvPr id="16" name="Text Box 11"/>
          <p:cNvSpPr txBox="1">
            <a:spLocks noChangeArrowheads="1"/>
          </p:cNvSpPr>
          <p:nvPr/>
        </p:nvSpPr>
        <p:spPr bwMode="auto">
          <a:xfrm>
            <a:off x="3844487" y="4241844"/>
            <a:ext cx="1415772" cy="461665"/>
          </a:xfrm>
          <a:prstGeom prst="rect">
            <a:avLst/>
          </a:prstGeom>
          <a:noFill/>
          <a:ln w="9525">
            <a:noFill/>
            <a:miter lim="800000"/>
            <a:headEnd/>
            <a:tailEnd/>
          </a:ln>
        </p:spPr>
        <p:txBody>
          <a:bodyPr wrap="none">
            <a:spAutoFit/>
          </a:bodyPr>
          <a:lstStyle/>
          <a:p>
            <a:pPr latinLnBrk="1"/>
            <a:r>
              <a:rPr kumimoji="1" lang="zh-CN" altLang="en-US" sz="2400" b="1" dirty="0" smtClean="0">
                <a:solidFill>
                  <a:prstClr val="white"/>
                </a:solidFill>
                <a:latin typeface="微软雅黑" pitchFamily="34" charset="-122"/>
                <a:ea typeface="微软雅黑" pitchFamily="34" charset="-122"/>
              </a:rPr>
              <a:t>安全需求</a:t>
            </a:r>
            <a:endParaRPr kumimoji="1" lang="en-US" altLang="ko-KR" sz="2400" b="1" dirty="0">
              <a:solidFill>
                <a:prstClr val="white"/>
              </a:solidFill>
              <a:latin typeface="微软雅黑" pitchFamily="34" charset="-122"/>
              <a:ea typeface="微软雅黑" pitchFamily="34" charset="-122"/>
            </a:endParaRPr>
          </a:p>
        </p:txBody>
      </p:sp>
      <p:sp>
        <p:nvSpPr>
          <p:cNvPr id="17" name="Text Box 11"/>
          <p:cNvSpPr txBox="1">
            <a:spLocks noChangeArrowheads="1"/>
          </p:cNvSpPr>
          <p:nvPr/>
        </p:nvSpPr>
        <p:spPr bwMode="auto">
          <a:xfrm>
            <a:off x="3915108" y="3417287"/>
            <a:ext cx="1210588" cy="400110"/>
          </a:xfrm>
          <a:prstGeom prst="rect">
            <a:avLst/>
          </a:prstGeom>
          <a:noFill/>
          <a:ln w="9525">
            <a:noFill/>
            <a:miter lim="800000"/>
            <a:headEnd/>
            <a:tailEnd/>
          </a:ln>
        </p:spPr>
        <p:txBody>
          <a:bodyPr wrap="none">
            <a:spAutoFit/>
          </a:bodyPr>
          <a:lstStyle/>
          <a:p>
            <a:pPr latinLnBrk="1"/>
            <a:r>
              <a:rPr kumimoji="1" lang="zh-CN" altLang="en-US" sz="2000" b="1" dirty="0" smtClean="0">
                <a:solidFill>
                  <a:prstClr val="white"/>
                </a:solidFill>
                <a:latin typeface="微软雅黑" pitchFamily="34" charset="-122"/>
                <a:ea typeface="微软雅黑" pitchFamily="34" charset="-122"/>
              </a:rPr>
              <a:t>归属需求</a:t>
            </a:r>
            <a:endParaRPr kumimoji="1" lang="en-US" altLang="ko-KR" sz="2000" b="1" dirty="0">
              <a:solidFill>
                <a:prstClr val="white"/>
              </a:solidFill>
              <a:latin typeface="微软雅黑" pitchFamily="34" charset="-122"/>
              <a:ea typeface="微软雅黑" pitchFamily="34" charset="-122"/>
            </a:endParaRPr>
          </a:p>
        </p:txBody>
      </p:sp>
      <p:sp>
        <p:nvSpPr>
          <p:cNvPr id="18" name="Text Box 11"/>
          <p:cNvSpPr txBox="1">
            <a:spLocks noChangeArrowheads="1"/>
          </p:cNvSpPr>
          <p:nvPr/>
        </p:nvSpPr>
        <p:spPr bwMode="auto">
          <a:xfrm>
            <a:off x="4010740" y="2528175"/>
            <a:ext cx="1060096" cy="369332"/>
          </a:xfrm>
          <a:prstGeom prst="rect">
            <a:avLst/>
          </a:prstGeom>
          <a:noFill/>
          <a:ln w="9525">
            <a:noFill/>
            <a:miter lim="800000"/>
            <a:headEnd/>
            <a:tailEnd/>
          </a:ln>
        </p:spPr>
        <p:txBody>
          <a:bodyPr wrap="none">
            <a:spAutoFit/>
          </a:bodyPr>
          <a:lstStyle/>
          <a:p>
            <a:pPr latinLnBrk="1"/>
            <a:r>
              <a:rPr kumimoji="1" lang="zh-CN" altLang="en-US" b="1" dirty="0" smtClean="0">
                <a:solidFill>
                  <a:prstClr val="white"/>
                </a:solidFill>
                <a:latin typeface="微软雅黑" pitchFamily="34" charset="-122"/>
                <a:ea typeface="微软雅黑" pitchFamily="34" charset="-122"/>
              </a:rPr>
              <a:t>尊重需求</a:t>
            </a:r>
            <a:endParaRPr kumimoji="1" lang="en-US" altLang="ko-KR" b="1" dirty="0">
              <a:solidFill>
                <a:prstClr val="white"/>
              </a:solidFill>
              <a:latin typeface="微软雅黑" pitchFamily="34" charset="-122"/>
              <a:ea typeface="微软雅黑" pitchFamily="34" charset="-122"/>
            </a:endParaRPr>
          </a:p>
        </p:txBody>
      </p:sp>
      <p:sp>
        <p:nvSpPr>
          <p:cNvPr id="20" name="Text Box 11"/>
          <p:cNvSpPr txBox="1">
            <a:spLocks noChangeArrowheads="1"/>
          </p:cNvSpPr>
          <p:nvPr/>
        </p:nvSpPr>
        <p:spPr bwMode="auto">
          <a:xfrm>
            <a:off x="4060248" y="1719301"/>
            <a:ext cx="833183" cy="523220"/>
          </a:xfrm>
          <a:prstGeom prst="rect">
            <a:avLst/>
          </a:prstGeom>
          <a:noFill/>
          <a:ln w="9525">
            <a:noFill/>
            <a:miter lim="800000"/>
            <a:headEnd/>
            <a:tailEnd/>
          </a:ln>
        </p:spPr>
        <p:txBody>
          <a:bodyPr wrap="square">
            <a:spAutoFit/>
          </a:bodyPr>
          <a:lstStyle/>
          <a:p>
            <a:pPr algn="ctr" latinLnBrk="1"/>
            <a:r>
              <a:rPr kumimoji="1" lang="zh-CN" altLang="en-US" sz="1400" b="1" dirty="0" smtClean="0">
                <a:solidFill>
                  <a:prstClr val="white"/>
                </a:solidFill>
                <a:latin typeface="微软雅黑" pitchFamily="34" charset="-122"/>
                <a:ea typeface="微软雅黑" pitchFamily="34" charset="-122"/>
              </a:rPr>
              <a:t>自我</a:t>
            </a:r>
            <a:endParaRPr kumimoji="1" lang="en-US" altLang="zh-CN" sz="1400" b="1" dirty="0" smtClean="0">
              <a:solidFill>
                <a:prstClr val="white"/>
              </a:solidFill>
              <a:latin typeface="微软雅黑" pitchFamily="34" charset="-122"/>
              <a:ea typeface="微软雅黑" pitchFamily="34" charset="-122"/>
            </a:endParaRPr>
          </a:p>
          <a:p>
            <a:pPr algn="ctr" latinLnBrk="1"/>
            <a:r>
              <a:rPr kumimoji="1" lang="zh-CN" altLang="en-US" sz="1400" b="1" dirty="0" smtClean="0">
                <a:solidFill>
                  <a:prstClr val="white"/>
                </a:solidFill>
                <a:latin typeface="微软雅黑" pitchFamily="34" charset="-122"/>
                <a:ea typeface="微软雅黑" pitchFamily="34" charset="-122"/>
              </a:rPr>
              <a:t>实现</a:t>
            </a:r>
            <a:endParaRPr kumimoji="1" lang="en-US" altLang="ko-KR" sz="1400" b="1" dirty="0">
              <a:solidFill>
                <a:prstClr val="white"/>
              </a:solidFill>
              <a:latin typeface="微软雅黑" pitchFamily="34" charset="-122"/>
              <a:ea typeface="微软雅黑" pitchFamily="34" charset="-122"/>
            </a:endParaRPr>
          </a:p>
        </p:txBody>
      </p:sp>
      <p:sp>
        <p:nvSpPr>
          <p:cNvPr id="21" name="Text Box 11"/>
          <p:cNvSpPr txBox="1">
            <a:spLocks noChangeArrowheads="1"/>
          </p:cNvSpPr>
          <p:nvPr/>
        </p:nvSpPr>
        <p:spPr bwMode="auto">
          <a:xfrm>
            <a:off x="3704405" y="5152610"/>
            <a:ext cx="1620957" cy="523220"/>
          </a:xfrm>
          <a:prstGeom prst="rect">
            <a:avLst/>
          </a:prstGeom>
          <a:noFill/>
          <a:ln w="9525">
            <a:noFill/>
            <a:miter lim="800000"/>
            <a:headEnd/>
            <a:tailEnd/>
          </a:ln>
        </p:spPr>
        <p:txBody>
          <a:bodyPr wrap="none">
            <a:spAutoFit/>
          </a:bodyPr>
          <a:lstStyle/>
          <a:p>
            <a:pPr latinLnBrk="1"/>
            <a:r>
              <a:rPr kumimoji="1" lang="zh-CN" altLang="en-US" sz="2800" b="1" dirty="0" smtClean="0">
                <a:solidFill>
                  <a:prstClr val="white"/>
                </a:solidFill>
                <a:latin typeface="微软雅黑" pitchFamily="34" charset="-122"/>
                <a:ea typeface="微软雅黑" pitchFamily="34" charset="-122"/>
              </a:rPr>
              <a:t>生理需求</a:t>
            </a:r>
            <a:endParaRPr kumimoji="1" lang="en-US" altLang="ko-KR" sz="2800" b="1" dirty="0">
              <a:solidFill>
                <a:prstClr val="white"/>
              </a:solidFill>
              <a:latin typeface="微软雅黑" pitchFamily="34" charset="-122"/>
              <a:ea typeface="微软雅黑" pitchFamily="34" charset="-122"/>
            </a:endParaRPr>
          </a:p>
        </p:txBody>
      </p:sp>
      <p:sp>
        <p:nvSpPr>
          <p:cNvPr id="22" name="Text Box 13"/>
          <p:cNvSpPr txBox="1">
            <a:spLocks noChangeArrowheads="1"/>
          </p:cNvSpPr>
          <p:nvPr/>
        </p:nvSpPr>
        <p:spPr bwMode="auto">
          <a:xfrm>
            <a:off x="5781924" y="2314954"/>
            <a:ext cx="3656385" cy="584775"/>
          </a:xfrm>
          <a:prstGeom prst="rect">
            <a:avLst/>
          </a:prstGeom>
          <a:noFill/>
          <a:ln w="9525">
            <a:noFill/>
            <a:miter lim="800000"/>
            <a:headEnd/>
            <a:tailEnd/>
          </a:ln>
        </p:spPr>
        <p:txBody>
          <a:bodyPr wrap="square">
            <a:spAutoFit/>
          </a:bodyPr>
          <a:lstStyle>
            <a:defPPr>
              <a:defRPr lang="zh-CN"/>
            </a:defPPr>
            <a:lvl1pPr latinLnBrk="1">
              <a:defRPr kumimoji="1" sz="1600" b="1">
                <a:solidFill>
                  <a:schemeClr val="tx2">
                    <a:lumMod val="75000"/>
                  </a:schemeClr>
                </a:solidFill>
                <a:latin typeface="微软雅黑" pitchFamily="34" charset="-122"/>
                <a:ea typeface="微软雅黑" pitchFamily="34" charset="-122"/>
              </a:defRPr>
            </a:lvl1pPr>
          </a:lstStyle>
          <a:p>
            <a:r>
              <a:rPr lang="zh-CN" altLang="en-US" dirty="0">
                <a:solidFill>
                  <a:srgbClr val="44546A">
                    <a:lumMod val="75000"/>
                  </a:srgbClr>
                </a:solidFill>
              </a:rPr>
              <a:t>自我尊重、信心、成就、对他人尊重、被他人尊重</a:t>
            </a:r>
            <a:endParaRPr lang="en-US" altLang="ko-KR" dirty="0">
              <a:solidFill>
                <a:srgbClr val="44546A">
                  <a:lumMod val="75000"/>
                </a:srgbClr>
              </a:solidFill>
            </a:endParaRPr>
          </a:p>
        </p:txBody>
      </p:sp>
      <p:sp>
        <p:nvSpPr>
          <p:cNvPr id="24" name="Text Box 13"/>
          <p:cNvSpPr txBox="1">
            <a:spLocks noChangeArrowheads="1"/>
          </p:cNvSpPr>
          <p:nvPr/>
        </p:nvSpPr>
        <p:spPr bwMode="auto">
          <a:xfrm>
            <a:off x="5350283" y="1644767"/>
            <a:ext cx="4358219" cy="584775"/>
          </a:xfrm>
          <a:prstGeom prst="rect">
            <a:avLst/>
          </a:prstGeom>
          <a:noFill/>
          <a:ln w="9525">
            <a:noFill/>
            <a:miter lim="800000"/>
            <a:headEnd/>
            <a:tailEnd/>
          </a:ln>
        </p:spPr>
        <p:txBody>
          <a:bodyPr wrap="square">
            <a:spAutoFit/>
          </a:bodyPr>
          <a:lstStyle/>
          <a:p>
            <a:pPr latinLnBrk="1"/>
            <a:r>
              <a:rPr kumimoji="1" lang="zh-CN" altLang="en-US" sz="1600" b="1" dirty="0" smtClean="0">
                <a:solidFill>
                  <a:srgbClr val="44546A">
                    <a:lumMod val="75000"/>
                  </a:srgbClr>
                </a:solidFill>
                <a:latin typeface="微软雅黑" pitchFamily="34" charset="-122"/>
                <a:ea typeface="微软雅黑" pitchFamily="34" charset="-122"/>
              </a:rPr>
              <a:t>道德、创造力、自觉性、问题解决能力、公正度、接受现实能力</a:t>
            </a:r>
            <a:endParaRPr kumimoji="1" lang="en-US" altLang="ko-KR" sz="1600" b="1" dirty="0">
              <a:solidFill>
                <a:srgbClr val="44546A">
                  <a:lumMod val="75000"/>
                </a:srgbClr>
              </a:solidFill>
              <a:latin typeface="微软雅黑" pitchFamily="34" charset="-122"/>
              <a:ea typeface="微软雅黑" pitchFamily="34" charset="-122"/>
            </a:endParaRPr>
          </a:p>
        </p:txBody>
      </p:sp>
      <p:sp>
        <p:nvSpPr>
          <p:cNvPr id="46" name="文本框 1"/>
          <p:cNvSpPr txBox="1">
            <a:spLocks noChangeArrowheads="1"/>
          </p:cNvSpPr>
          <p:nvPr/>
        </p:nvSpPr>
        <p:spPr bwMode="auto">
          <a:xfrm>
            <a:off x="758415" y="300084"/>
            <a:ext cx="3531736" cy="538609"/>
          </a:xfrm>
          <a:prstGeom prst="rect">
            <a:avLst/>
          </a:prstGeom>
          <a:solidFill>
            <a:schemeClr val="bg1"/>
          </a:solidFill>
          <a:ln>
            <a:noFill/>
          </a:ln>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900" b="1" dirty="0">
                <a:solidFill>
                  <a:srgbClr val="595959"/>
                </a:solidFill>
                <a:latin typeface="微软雅黑" panose="020B0503020204020204" pitchFamily="34" charset="-122"/>
                <a:ea typeface="微软雅黑" panose="020B0503020204020204" pitchFamily="34" charset="-122"/>
              </a:rPr>
              <a:t>马斯洛需求层次理论</a:t>
            </a:r>
          </a:p>
        </p:txBody>
      </p:sp>
    </p:spTree>
    <p:extLst>
      <p:ext uri="{BB962C8B-B14F-4D97-AF65-F5344CB8AC3E}">
        <p14:creationId xmlns:p14="http://schemas.microsoft.com/office/powerpoint/2010/main" val="4203287299"/>
      </p:ext>
    </p:extLst>
  </p:cSld>
  <p:clrMapOvr>
    <a:masterClrMapping/>
  </p:clrMapOvr>
  <p:transition spd="slow">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81592" y="2295678"/>
            <a:ext cx="966798" cy="97080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581593" y="2295679"/>
            <a:ext cx="967105" cy="970915"/>
          </a:xfrm>
          <a:custGeom>
            <a:avLst/>
            <a:gdLst/>
            <a:ahLst/>
            <a:cxnLst/>
            <a:rect l="l" t="t" r="r" b="b"/>
            <a:pathLst>
              <a:path w="967105" h="970914">
                <a:moveTo>
                  <a:pt x="0" y="485469"/>
                </a:moveTo>
                <a:lnTo>
                  <a:pt x="2212" y="438708"/>
                </a:lnTo>
                <a:lnTo>
                  <a:pt x="8716" y="393206"/>
                </a:lnTo>
                <a:lnTo>
                  <a:pt x="19307" y="349166"/>
                </a:lnTo>
                <a:lnTo>
                  <a:pt x="33784" y="306792"/>
                </a:lnTo>
                <a:lnTo>
                  <a:pt x="51944" y="266287"/>
                </a:lnTo>
                <a:lnTo>
                  <a:pt x="73584" y="227854"/>
                </a:lnTo>
                <a:lnTo>
                  <a:pt x="98502" y="191697"/>
                </a:lnTo>
                <a:lnTo>
                  <a:pt x="126495" y="158019"/>
                </a:lnTo>
                <a:lnTo>
                  <a:pt x="157361" y="127023"/>
                </a:lnTo>
                <a:lnTo>
                  <a:pt x="190897" y="98912"/>
                </a:lnTo>
                <a:lnTo>
                  <a:pt x="226900" y="73889"/>
                </a:lnTo>
                <a:lnTo>
                  <a:pt x="265168" y="52159"/>
                </a:lnTo>
                <a:lnTo>
                  <a:pt x="305498" y="33924"/>
                </a:lnTo>
                <a:lnTo>
                  <a:pt x="347688" y="19387"/>
                </a:lnTo>
                <a:lnTo>
                  <a:pt x="391535" y="8752"/>
                </a:lnTo>
                <a:lnTo>
                  <a:pt x="436836" y="2221"/>
                </a:lnTo>
                <a:lnTo>
                  <a:pt x="483390" y="0"/>
                </a:lnTo>
                <a:lnTo>
                  <a:pt x="529946" y="2221"/>
                </a:lnTo>
                <a:lnTo>
                  <a:pt x="575251" y="8752"/>
                </a:lnTo>
                <a:lnTo>
                  <a:pt x="619100" y="19387"/>
                </a:lnTo>
                <a:lnTo>
                  <a:pt x="661292" y="33924"/>
                </a:lnTo>
                <a:lnTo>
                  <a:pt x="701623" y="52159"/>
                </a:lnTo>
                <a:lnTo>
                  <a:pt x="739893" y="73889"/>
                </a:lnTo>
                <a:lnTo>
                  <a:pt x="775897" y="98912"/>
                </a:lnTo>
                <a:lnTo>
                  <a:pt x="809434" y="127023"/>
                </a:lnTo>
                <a:lnTo>
                  <a:pt x="840300" y="158019"/>
                </a:lnTo>
                <a:lnTo>
                  <a:pt x="868294" y="191697"/>
                </a:lnTo>
                <a:lnTo>
                  <a:pt x="893212" y="227854"/>
                </a:lnTo>
                <a:lnTo>
                  <a:pt x="914853" y="266287"/>
                </a:lnTo>
                <a:lnTo>
                  <a:pt x="933013" y="306792"/>
                </a:lnTo>
                <a:lnTo>
                  <a:pt x="947490" y="349166"/>
                </a:lnTo>
                <a:lnTo>
                  <a:pt x="958081" y="393206"/>
                </a:lnTo>
                <a:lnTo>
                  <a:pt x="964585" y="438708"/>
                </a:lnTo>
                <a:lnTo>
                  <a:pt x="966798" y="485469"/>
                </a:lnTo>
                <a:lnTo>
                  <a:pt x="964585" y="532202"/>
                </a:lnTo>
                <a:lnTo>
                  <a:pt x="958081" y="577680"/>
                </a:lnTo>
                <a:lnTo>
                  <a:pt x="947490" y="621699"/>
                </a:lnTo>
                <a:lnTo>
                  <a:pt x="933013" y="664056"/>
                </a:lnTo>
                <a:lnTo>
                  <a:pt x="914853" y="704547"/>
                </a:lnTo>
                <a:lnTo>
                  <a:pt x="893212" y="742969"/>
                </a:lnTo>
                <a:lnTo>
                  <a:pt x="868294" y="779117"/>
                </a:lnTo>
                <a:lnTo>
                  <a:pt x="840300" y="812789"/>
                </a:lnTo>
                <a:lnTo>
                  <a:pt x="809434" y="843781"/>
                </a:lnTo>
                <a:lnTo>
                  <a:pt x="775897" y="871889"/>
                </a:lnTo>
                <a:lnTo>
                  <a:pt x="739893" y="896910"/>
                </a:lnTo>
                <a:lnTo>
                  <a:pt x="701623" y="918640"/>
                </a:lnTo>
                <a:lnTo>
                  <a:pt x="661292" y="936875"/>
                </a:lnTo>
                <a:lnTo>
                  <a:pt x="619100" y="951413"/>
                </a:lnTo>
                <a:lnTo>
                  <a:pt x="575251" y="962049"/>
                </a:lnTo>
                <a:lnTo>
                  <a:pt x="529946" y="968580"/>
                </a:lnTo>
                <a:lnTo>
                  <a:pt x="483390" y="970802"/>
                </a:lnTo>
                <a:lnTo>
                  <a:pt x="436836" y="968580"/>
                </a:lnTo>
                <a:lnTo>
                  <a:pt x="391535" y="962049"/>
                </a:lnTo>
                <a:lnTo>
                  <a:pt x="347688" y="951413"/>
                </a:lnTo>
                <a:lnTo>
                  <a:pt x="305498" y="936875"/>
                </a:lnTo>
                <a:lnTo>
                  <a:pt x="265168" y="918640"/>
                </a:lnTo>
                <a:lnTo>
                  <a:pt x="226900" y="896910"/>
                </a:lnTo>
                <a:lnTo>
                  <a:pt x="190897" y="871889"/>
                </a:lnTo>
                <a:lnTo>
                  <a:pt x="157361" y="843781"/>
                </a:lnTo>
                <a:lnTo>
                  <a:pt x="126495" y="812789"/>
                </a:lnTo>
                <a:lnTo>
                  <a:pt x="98502" y="779117"/>
                </a:lnTo>
                <a:lnTo>
                  <a:pt x="73584" y="742969"/>
                </a:lnTo>
                <a:lnTo>
                  <a:pt x="51944" y="704547"/>
                </a:lnTo>
                <a:lnTo>
                  <a:pt x="33784" y="664056"/>
                </a:lnTo>
                <a:lnTo>
                  <a:pt x="19307" y="621699"/>
                </a:lnTo>
                <a:lnTo>
                  <a:pt x="8716" y="577680"/>
                </a:lnTo>
                <a:lnTo>
                  <a:pt x="2212" y="532202"/>
                </a:lnTo>
                <a:lnTo>
                  <a:pt x="0" y="485469"/>
                </a:lnTo>
                <a:close/>
              </a:path>
            </a:pathLst>
          </a:custGeom>
          <a:ln w="4272">
            <a:solidFill>
              <a:srgbClr val="000000"/>
            </a:solidFill>
          </a:ln>
        </p:spPr>
        <p:txBody>
          <a:bodyPr wrap="square" lIns="0" tIns="0" rIns="0" bIns="0" rtlCol="0"/>
          <a:lstStyle/>
          <a:p>
            <a:endParaRPr/>
          </a:p>
        </p:txBody>
      </p:sp>
      <p:sp>
        <p:nvSpPr>
          <p:cNvPr id="4" name="object 4"/>
          <p:cNvSpPr txBox="1"/>
          <p:nvPr/>
        </p:nvSpPr>
        <p:spPr>
          <a:xfrm>
            <a:off x="1711227" y="2666551"/>
            <a:ext cx="708025" cy="208279"/>
          </a:xfrm>
          <a:prstGeom prst="rect">
            <a:avLst/>
          </a:prstGeom>
        </p:spPr>
        <p:txBody>
          <a:bodyPr vert="horz" wrap="square" lIns="0" tIns="0" rIns="0" bIns="0" rtlCol="0">
            <a:spAutoFit/>
          </a:bodyPr>
          <a:lstStyle/>
          <a:p>
            <a:pPr marL="12700"/>
            <a:r>
              <a:rPr sz="1350" spc="-10" dirty="0">
                <a:latin typeface="宋体"/>
                <a:cs typeface="宋体"/>
              </a:rPr>
              <a:t>客观风险</a:t>
            </a:r>
            <a:endParaRPr sz="1350">
              <a:latin typeface="宋体"/>
              <a:cs typeface="宋体"/>
            </a:endParaRPr>
          </a:p>
        </p:txBody>
      </p:sp>
      <p:sp>
        <p:nvSpPr>
          <p:cNvPr id="5" name="object 5"/>
          <p:cNvSpPr/>
          <p:nvPr/>
        </p:nvSpPr>
        <p:spPr>
          <a:xfrm>
            <a:off x="2785976" y="2149267"/>
            <a:ext cx="1215041" cy="488038"/>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2785975" y="2149268"/>
            <a:ext cx="1215390" cy="488315"/>
          </a:xfrm>
          <a:custGeom>
            <a:avLst/>
            <a:gdLst/>
            <a:ahLst/>
            <a:cxnLst/>
            <a:rect l="l" t="t" r="r" b="b"/>
            <a:pathLst>
              <a:path w="1215389" h="488314">
                <a:moveTo>
                  <a:pt x="0" y="488038"/>
                </a:moveTo>
                <a:lnTo>
                  <a:pt x="1215041" y="488038"/>
                </a:lnTo>
                <a:lnTo>
                  <a:pt x="1215041" y="0"/>
                </a:lnTo>
                <a:lnTo>
                  <a:pt x="0" y="0"/>
                </a:lnTo>
                <a:lnTo>
                  <a:pt x="0" y="488038"/>
                </a:lnTo>
                <a:close/>
              </a:path>
            </a:pathLst>
          </a:custGeom>
          <a:ln w="4278">
            <a:solidFill>
              <a:srgbClr val="000000"/>
            </a:solidFill>
          </a:ln>
        </p:spPr>
        <p:txBody>
          <a:bodyPr wrap="square" lIns="0" tIns="0" rIns="0" bIns="0" rtlCol="0"/>
          <a:lstStyle/>
          <a:p>
            <a:endParaRPr/>
          </a:p>
        </p:txBody>
      </p:sp>
      <p:sp>
        <p:nvSpPr>
          <p:cNvPr id="7" name="object 7"/>
          <p:cNvSpPr txBox="1"/>
          <p:nvPr/>
        </p:nvSpPr>
        <p:spPr>
          <a:xfrm>
            <a:off x="2870035" y="2278347"/>
            <a:ext cx="1049020" cy="208279"/>
          </a:xfrm>
          <a:prstGeom prst="rect">
            <a:avLst/>
          </a:prstGeom>
        </p:spPr>
        <p:txBody>
          <a:bodyPr vert="horz" wrap="square" lIns="0" tIns="0" rIns="0" bIns="0" rtlCol="0">
            <a:spAutoFit/>
          </a:bodyPr>
          <a:lstStyle/>
          <a:p>
            <a:pPr marL="12700"/>
            <a:r>
              <a:rPr sz="1350" spc="-10" dirty="0">
                <a:latin typeface="宋体"/>
                <a:cs typeface="宋体"/>
              </a:rPr>
              <a:t>组织风险告知</a:t>
            </a:r>
            <a:endParaRPr sz="1350">
              <a:latin typeface="宋体"/>
              <a:cs typeface="宋体"/>
            </a:endParaRPr>
          </a:p>
        </p:txBody>
      </p:sp>
      <p:sp>
        <p:nvSpPr>
          <p:cNvPr id="8" name="object 8"/>
          <p:cNvSpPr/>
          <p:nvPr/>
        </p:nvSpPr>
        <p:spPr>
          <a:xfrm>
            <a:off x="4487034" y="2149267"/>
            <a:ext cx="1803378" cy="48803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4487034" y="2149268"/>
            <a:ext cx="1803400" cy="488315"/>
          </a:xfrm>
          <a:custGeom>
            <a:avLst/>
            <a:gdLst/>
            <a:ahLst/>
            <a:cxnLst/>
            <a:rect l="l" t="t" r="r" b="b"/>
            <a:pathLst>
              <a:path w="1803400" h="488314">
                <a:moveTo>
                  <a:pt x="0" y="488038"/>
                </a:moveTo>
                <a:lnTo>
                  <a:pt x="1560369" y="488038"/>
                </a:lnTo>
                <a:lnTo>
                  <a:pt x="1803377" y="0"/>
                </a:lnTo>
                <a:lnTo>
                  <a:pt x="243008" y="0"/>
                </a:lnTo>
                <a:lnTo>
                  <a:pt x="0" y="488038"/>
                </a:lnTo>
                <a:close/>
              </a:path>
            </a:pathLst>
          </a:custGeom>
          <a:ln w="4279">
            <a:solidFill>
              <a:srgbClr val="000000"/>
            </a:solidFill>
          </a:ln>
        </p:spPr>
        <p:txBody>
          <a:bodyPr wrap="square" lIns="0" tIns="0" rIns="0" bIns="0" rtlCol="0"/>
          <a:lstStyle/>
          <a:p>
            <a:endParaRPr/>
          </a:p>
        </p:txBody>
      </p:sp>
      <p:sp>
        <p:nvSpPr>
          <p:cNvPr id="10" name="object 10"/>
          <p:cNvSpPr txBox="1"/>
          <p:nvPr/>
        </p:nvSpPr>
        <p:spPr>
          <a:xfrm>
            <a:off x="5034533" y="2278347"/>
            <a:ext cx="708025" cy="208279"/>
          </a:xfrm>
          <a:prstGeom prst="rect">
            <a:avLst/>
          </a:prstGeom>
        </p:spPr>
        <p:txBody>
          <a:bodyPr vert="horz" wrap="square" lIns="0" tIns="0" rIns="0" bIns="0" rtlCol="0">
            <a:spAutoFit/>
          </a:bodyPr>
          <a:lstStyle/>
          <a:p>
            <a:pPr marL="12700"/>
            <a:r>
              <a:rPr sz="1350" spc="-10" dirty="0">
                <a:latin typeface="宋体"/>
                <a:cs typeface="宋体"/>
              </a:rPr>
              <a:t>短期记忆</a:t>
            </a:r>
            <a:endParaRPr sz="1350">
              <a:latin typeface="宋体"/>
              <a:cs typeface="宋体"/>
            </a:endParaRPr>
          </a:p>
        </p:txBody>
      </p:sp>
      <p:sp>
        <p:nvSpPr>
          <p:cNvPr id="11" name="object 11"/>
          <p:cNvSpPr/>
          <p:nvPr/>
        </p:nvSpPr>
        <p:spPr>
          <a:xfrm>
            <a:off x="4333556" y="3125343"/>
            <a:ext cx="1931277" cy="475246"/>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4333555" y="3125344"/>
            <a:ext cx="1931670" cy="475615"/>
          </a:xfrm>
          <a:custGeom>
            <a:avLst/>
            <a:gdLst/>
            <a:ahLst/>
            <a:cxnLst/>
            <a:rect l="l" t="t" r="r" b="b"/>
            <a:pathLst>
              <a:path w="1931670" h="475614">
                <a:moveTo>
                  <a:pt x="0" y="475246"/>
                </a:moveTo>
                <a:lnTo>
                  <a:pt x="1701058" y="475246"/>
                </a:lnTo>
                <a:lnTo>
                  <a:pt x="1931277" y="0"/>
                </a:lnTo>
                <a:lnTo>
                  <a:pt x="243008" y="0"/>
                </a:lnTo>
                <a:lnTo>
                  <a:pt x="0" y="475246"/>
                </a:lnTo>
                <a:close/>
              </a:path>
            </a:pathLst>
          </a:custGeom>
          <a:ln w="4280">
            <a:solidFill>
              <a:srgbClr val="000000"/>
            </a:solidFill>
          </a:ln>
        </p:spPr>
        <p:txBody>
          <a:bodyPr wrap="square" lIns="0" tIns="0" rIns="0" bIns="0" rtlCol="0"/>
          <a:lstStyle/>
          <a:p>
            <a:endParaRPr/>
          </a:p>
        </p:txBody>
      </p:sp>
      <p:sp>
        <p:nvSpPr>
          <p:cNvPr id="13" name="object 13"/>
          <p:cNvSpPr txBox="1"/>
          <p:nvPr/>
        </p:nvSpPr>
        <p:spPr>
          <a:xfrm>
            <a:off x="4779416" y="3135136"/>
            <a:ext cx="1049020" cy="441146"/>
          </a:xfrm>
          <a:prstGeom prst="rect">
            <a:avLst/>
          </a:prstGeom>
        </p:spPr>
        <p:txBody>
          <a:bodyPr vert="horz" wrap="square" lIns="0" tIns="0" rIns="0" bIns="0" rtlCol="0">
            <a:spAutoFit/>
          </a:bodyPr>
          <a:lstStyle/>
          <a:p>
            <a:pPr algn="ctr">
              <a:lnSpc>
                <a:spcPct val="100000"/>
              </a:lnSpc>
            </a:pPr>
            <a:r>
              <a:rPr sz="1350" spc="-10" dirty="0">
                <a:latin typeface="宋体"/>
                <a:cs typeface="宋体"/>
              </a:rPr>
              <a:t>长期记忆</a:t>
            </a:r>
            <a:endParaRPr sz="1350">
              <a:latin typeface="宋体"/>
              <a:cs typeface="宋体"/>
            </a:endParaRPr>
          </a:p>
          <a:p>
            <a:pPr algn="ctr">
              <a:spcBef>
                <a:spcPts val="175"/>
              </a:spcBef>
            </a:pPr>
            <a:r>
              <a:rPr sz="1350" spc="-10" dirty="0">
                <a:latin typeface="宋体"/>
                <a:cs typeface="宋体"/>
              </a:rPr>
              <a:t>（安全知识）</a:t>
            </a:r>
            <a:endParaRPr sz="1350">
              <a:latin typeface="宋体"/>
              <a:cs typeface="宋体"/>
            </a:endParaRPr>
          </a:p>
        </p:txBody>
      </p:sp>
      <p:sp>
        <p:nvSpPr>
          <p:cNvPr id="14" name="object 14"/>
          <p:cNvSpPr/>
          <p:nvPr/>
        </p:nvSpPr>
        <p:spPr>
          <a:xfrm>
            <a:off x="6175303" y="2637305"/>
            <a:ext cx="1445260" cy="488038"/>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6175303" y="2637306"/>
            <a:ext cx="1445260" cy="488315"/>
          </a:xfrm>
          <a:custGeom>
            <a:avLst/>
            <a:gdLst/>
            <a:ahLst/>
            <a:cxnLst/>
            <a:rect l="l" t="t" r="r" b="b"/>
            <a:pathLst>
              <a:path w="1445260" h="488314">
                <a:moveTo>
                  <a:pt x="0" y="244019"/>
                </a:moveTo>
                <a:lnTo>
                  <a:pt x="729025" y="0"/>
                </a:lnTo>
                <a:lnTo>
                  <a:pt x="1445260" y="244019"/>
                </a:lnTo>
                <a:lnTo>
                  <a:pt x="729025" y="488038"/>
                </a:lnTo>
                <a:lnTo>
                  <a:pt x="0" y="244019"/>
                </a:lnTo>
                <a:close/>
              </a:path>
            </a:pathLst>
          </a:custGeom>
          <a:ln w="4279">
            <a:solidFill>
              <a:srgbClr val="000000"/>
            </a:solidFill>
          </a:ln>
        </p:spPr>
        <p:txBody>
          <a:bodyPr wrap="square" lIns="0" tIns="0" rIns="0" bIns="0" rtlCol="0"/>
          <a:lstStyle/>
          <a:p>
            <a:endParaRPr/>
          </a:p>
        </p:txBody>
      </p:sp>
      <p:sp>
        <p:nvSpPr>
          <p:cNvPr id="16" name="object 16"/>
          <p:cNvSpPr txBox="1"/>
          <p:nvPr/>
        </p:nvSpPr>
        <p:spPr>
          <a:xfrm>
            <a:off x="6374745" y="2627658"/>
            <a:ext cx="1049020" cy="447040"/>
          </a:xfrm>
          <a:prstGeom prst="rect">
            <a:avLst/>
          </a:prstGeom>
        </p:spPr>
        <p:txBody>
          <a:bodyPr vert="horz" wrap="square" lIns="0" tIns="0" rIns="0" bIns="0" rtlCol="0">
            <a:spAutoFit/>
          </a:bodyPr>
          <a:lstStyle/>
          <a:p>
            <a:pPr marL="353695" marR="5080" indent="-341630">
              <a:lnSpc>
                <a:spcPct val="108000"/>
              </a:lnSpc>
            </a:pPr>
            <a:r>
              <a:rPr sz="1350" spc="-10" dirty="0">
                <a:latin typeface="宋体"/>
                <a:cs typeface="宋体"/>
              </a:rPr>
              <a:t>选择、比较、  判断</a:t>
            </a:r>
            <a:endParaRPr sz="1350">
              <a:latin typeface="宋体"/>
              <a:cs typeface="宋体"/>
            </a:endParaRPr>
          </a:p>
        </p:txBody>
      </p:sp>
      <p:sp>
        <p:nvSpPr>
          <p:cNvPr id="17" name="object 17"/>
          <p:cNvSpPr/>
          <p:nvPr/>
        </p:nvSpPr>
        <p:spPr>
          <a:xfrm>
            <a:off x="8055421" y="2637305"/>
            <a:ext cx="1215041" cy="488038"/>
          </a:xfrm>
          <a:prstGeom prst="rect">
            <a:avLst/>
          </a:prstGeom>
          <a:blipFill>
            <a:blip r:embed="rId3" cstate="print"/>
            <a:stretch>
              <a:fillRect/>
            </a:stretch>
          </a:blipFill>
        </p:spPr>
        <p:txBody>
          <a:bodyPr wrap="square" lIns="0" tIns="0" rIns="0" bIns="0" rtlCol="0"/>
          <a:lstStyle/>
          <a:p>
            <a:endParaRPr/>
          </a:p>
        </p:txBody>
      </p:sp>
      <p:sp>
        <p:nvSpPr>
          <p:cNvPr id="18" name="object 18"/>
          <p:cNvSpPr/>
          <p:nvPr/>
        </p:nvSpPr>
        <p:spPr>
          <a:xfrm>
            <a:off x="8055420" y="2637306"/>
            <a:ext cx="1215390" cy="488315"/>
          </a:xfrm>
          <a:custGeom>
            <a:avLst/>
            <a:gdLst/>
            <a:ahLst/>
            <a:cxnLst/>
            <a:rect l="l" t="t" r="r" b="b"/>
            <a:pathLst>
              <a:path w="1215390" h="488314">
                <a:moveTo>
                  <a:pt x="0" y="488038"/>
                </a:moveTo>
                <a:lnTo>
                  <a:pt x="1215041" y="488038"/>
                </a:lnTo>
                <a:lnTo>
                  <a:pt x="1215041" y="0"/>
                </a:lnTo>
                <a:lnTo>
                  <a:pt x="0" y="0"/>
                </a:lnTo>
                <a:lnTo>
                  <a:pt x="0" y="488038"/>
                </a:lnTo>
                <a:close/>
              </a:path>
            </a:pathLst>
          </a:custGeom>
          <a:ln w="4278">
            <a:solidFill>
              <a:srgbClr val="000000"/>
            </a:solidFill>
          </a:ln>
        </p:spPr>
        <p:txBody>
          <a:bodyPr wrap="square" lIns="0" tIns="0" rIns="0" bIns="0" rtlCol="0"/>
          <a:lstStyle/>
          <a:p>
            <a:endParaRPr/>
          </a:p>
        </p:txBody>
      </p:sp>
      <p:sp>
        <p:nvSpPr>
          <p:cNvPr id="19" name="object 19"/>
          <p:cNvSpPr txBox="1"/>
          <p:nvPr/>
        </p:nvSpPr>
        <p:spPr>
          <a:xfrm>
            <a:off x="8224337" y="2649769"/>
            <a:ext cx="1059180" cy="441146"/>
          </a:xfrm>
          <a:prstGeom prst="rect">
            <a:avLst/>
          </a:prstGeom>
        </p:spPr>
        <p:txBody>
          <a:bodyPr vert="horz" wrap="square" lIns="0" tIns="0" rIns="0" bIns="0" rtlCol="0">
            <a:spAutoFit/>
          </a:bodyPr>
          <a:lstStyle/>
          <a:p>
            <a:pPr marL="12700"/>
            <a:r>
              <a:rPr sz="1350" spc="20" dirty="0">
                <a:latin typeface="宋体"/>
                <a:cs typeface="宋体"/>
              </a:rPr>
              <a:t>安全预测与</a:t>
            </a:r>
            <a:r>
              <a:rPr sz="1350" u="heavy" spc="-1614" dirty="0">
                <a:latin typeface="Times New Roman"/>
                <a:cs typeface="Times New Roman"/>
              </a:rPr>
              <a:t> </a:t>
            </a:r>
            <a:endParaRPr sz="1350">
              <a:latin typeface="Times New Roman"/>
              <a:cs typeface="Times New Roman"/>
            </a:endParaRPr>
          </a:p>
          <a:p>
            <a:pPr marL="267970">
              <a:spcBef>
                <a:spcPts val="175"/>
              </a:spcBef>
            </a:pPr>
            <a:r>
              <a:rPr sz="1350" spc="-10" dirty="0">
                <a:latin typeface="宋体"/>
                <a:cs typeface="宋体"/>
              </a:rPr>
              <a:t>决策</a:t>
            </a:r>
            <a:endParaRPr sz="1350">
              <a:latin typeface="宋体"/>
              <a:cs typeface="宋体"/>
            </a:endParaRPr>
          </a:p>
        </p:txBody>
      </p:sp>
      <p:sp>
        <p:nvSpPr>
          <p:cNvPr id="20" name="object 20"/>
          <p:cNvSpPr/>
          <p:nvPr/>
        </p:nvSpPr>
        <p:spPr>
          <a:xfrm>
            <a:off x="9462311" y="2046522"/>
            <a:ext cx="1061562" cy="488038"/>
          </a:xfrm>
          <a:prstGeom prst="rect">
            <a:avLst/>
          </a:prstGeom>
          <a:blipFill>
            <a:blip r:embed="rId7" cstate="print"/>
            <a:stretch>
              <a:fillRect/>
            </a:stretch>
          </a:blipFill>
        </p:spPr>
        <p:txBody>
          <a:bodyPr wrap="square" lIns="0" tIns="0" rIns="0" bIns="0" rtlCol="0"/>
          <a:lstStyle/>
          <a:p>
            <a:endParaRPr/>
          </a:p>
        </p:txBody>
      </p:sp>
      <p:sp>
        <p:nvSpPr>
          <p:cNvPr id="21" name="object 21"/>
          <p:cNvSpPr/>
          <p:nvPr/>
        </p:nvSpPr>
        <p:spPr>
          <a:xfrm>
            <a:off x="9462311" y="2046523"/>
            <a:ext cx="1061720" cy="488315"/>
          </a:xfrm>
          <a:custGeom>
            <a:avLst/>
            <a:gdLst/>
            <a:ahLst/>
            <a:cxnLst/>
            <a:rect l="l" t="t" r="r" b="b"/>
            <a:pathLst>
              <a:path w="1061720" h="488314">
                <a:moveTo>
                  <a:pt x="0" y="488038"/>
                </a:moveTo>
                <a:lnTo>
                  <a:pt x="1061562" y="488038"/>
                </a:lnTo>
                <a:lnTo>
                  <a:pt x="1061562" y="0"/>
                </a:lnTo>
                <a:lnTo>
                  <a:pt x="0" y="0"/>
                </a:lnTo>
                <a:lnTo>
                  <a:pt x="0" y="488038"/>
                </a:lnTo>
                <a:close/>
              </a:path>
            </a:pathLst>
          </a:custGeom>
          <a:ln w="4277">
            <a:solidFill>
              <a:srgbClr val="000000"/>
            </a:solidFill>
          </a:ln>
        </p:spPr>
        <p:txBody>
          <a:bodyPr wrap="square" lIns="0" tIns="0" rIns="0" bIns="0" rtlCol="0"/>
          <a:lstStyle/>
          <a:p>
            <a:endParaRPr/>
          </a:p>
        </p:txBody>
      </p:sp>
      <p:sp>
        <p:nvSpPr>
          <p:cNvPr id="22" name="object 22"/>
          <p:cNvSpPr txBox="1"/>
          <p:nvPr/>
        </p:nvSpPr>
        <p:spPr>
          <a:xfrm>
            <a:off x="9553637" y="2044890"/>
            <a:ext cx="878205" cy="447675"/>
          </a:xfrm>
          <a:prstGeom prst="rect">
            <a:avLst/>
          </a:prstGeom>
        </p:spPr>
        <p:txBody>
          <a:bodyPr vert="horz" wrap="square" lIns="0" tIns="0" rIns="0" bIns="0" rtlCol="0">
            <a:spAutoFit/>
          </a:bodyPr>
          <a:lstStyle/>
          <a:p>
            <a:pPr marL="12700" marR="5080">
              <a:lnSpc>
                <a:spcPct val="108100"/>
              </a:lnSpc>
            </a:pPr>
            <a:r>
              <a:rPr sz="1350" spc="-10" dirty="0">
                <a:latin typeface="宋体"/>
                <a:cs typeface="宋体"/>
              </a:rPr>
              <a:t>基于技能的  不安全行为</a:t>
            </a:r>
            <a:endParaRPr sz="1350">
              <a:latin typeface="宋体"/>
              <a:cs typeface="宋体"/>
            </a:endParaRPr>
          </a:p>
        </p:txBody>
      </p:sp>
      <p:sp>
        <p:nvSpPr>
          <p:cNvPr id="23" name="object 23"/>
          <p:cNvSpPr/>
          <p:nvPr/>
        </p:nvSpPr>
        <p:spPr>
          <a:xfrm>
            <a:off x="2542967" y="2393287"/>
            <a:ext cx="153670" cy="385445"/>
          </a:xfrm>
          <a:custGeom>
            <a:avLst/>
            <a:gdLst/>
            <a:ahLst/>
            <a:cxnLst/>
            <a:rect l="l" t="t" r="r" b="b"/>
            <a:pathLst>
              <a:path w="153669" h="385444">
                <a:moveTo>
                  <a:pt x="0" y="385293"/>
                </a:moveTo>
                <a:lnTo>
                  <a:pt x="102319" y="385293"/>
                </a:lnTo>
                <a:lnTo>
                  <a:pt x="102319" y="0"/>
                </a:lnTo>
                <a:lnTo>
                  <a:pt x="153478" y="0"/>
                </a:lnTo>
              </a:path>
            </a:pathLst>
          </a:custGeom>
          <a:ln w="17062">
            <a:solidFill>
              <a:srgbClr val="000000"/>
            </a:solidFill>
          </a:ln>
        </p:spPr>
        <p:txBody>
          <a:bodyPr wrap="square" lIns="0" tIns="0" rIns="0" bIns="0" rtlCol="0"/>
          <a:lstStyle/>
          <a:p>
            <a:endParaRPr/>
          </a:p>
        </p:txBody>
      </p:sp>
      <p:sp>
        <p:nvSpPr>
          <p:cNvPr id="24" name="object 24"/>
          <p:cNvSpPr/>
          <p:nvPr/>
        </p:nvSpPr>
        <p:spPr>
          <a:xfrm>
            <a:off x="2670031" y="2329071"/>
            <a:ext cx="116205" cy="128905"/>
          </a:xfrm>
          <a:custGeom>
            <a:avLst/>
            <a:gdLst/>
            <a:ahLst/>
            <a:cxnLst/>
            <a:rect l="l" t="t" r="r" b="b"/>
            <a:pathLst>
              <a:path w="116205" h="128905">
                <a:moveTo>
                  <a:pt x="835" y="0"/>
                </a:moveTo>
                <a:lnTo>
                  <a:pt x="0" y="3424"/>
                </a:lnTo>
                <a:lnTo>
                  <a:pt x="10628" y="32881"/>
                </a:lnTo>
                <a:lnTo>
                  <a:pt x="14171" y="63637"/>
                </a:lnTo>
                <a:lnTo>
                  <a:pt x="10628" y="94426"/>
                </a:lnTo>
                <a:lnTo>
                  <a:pt x="0" y="123978"/>
                </a:lnTo>
                <a:lnTo>
                  <a:pt x="835" y="128431"/>
                </a:lnTo>
                <a:lnTo>
                  <a:pt x="115944" y="64215"/>
                </a:lnTo>
                <a:lnTo>
                  <a:pt x="835" y="0"/>
                </a:lnTo>
                <a:close/>
              </a:path>
            </a:pathLst>
          </a:custGeom>
          <a:solidFill>
            <a:srgbClr val="000000"/>
          </a:solidFill>
        </p:spPr>
        <p:txBody>
          <a:bodyPr wrap="square" lIns="0" tIns="0" rIns="0" bIns="0" rtlCol="0"/>
          <a:lstStyle/>
          <a:p>
            <a:endParaRPr/>
          </a:p>
        </p:txBody>
      </p:sp>
      <p:sp>
        <p:nvSpPr>
          <p:cNvPr id="25" name="object 25"/>
          <p:cNvSpPr/>
          <p:nvPr/>
        </p:nvSpPr>
        <p:spPr>
          <a:xfrm>
            <a:off x="4001018" y="2393286"/>
            <a:ext cx="511809" cy="0"/>
          </a:xfrm>
          <a:custGeom>
            <a:avLst/>
            <a:gdLst/>
            <a:ahLst/>
            <a:cxnLst/>
            <a:rect l="l" t="t" r="r" b="b"/>
            <a:pathLst>
              <a:path w="511810">
                <a:moveTo>
                  <a:pt x="0" y="0"/>
                </a:moveTo>
                <a:lnTo>
                  <a:pt x="511596" y="0"/>
                </a:lnTo>
              </a:path>
            </a:pathLst>
          </a:custGeom>
          <a:ln w="17124">
            <a:solidFill>
              <a:srgbClr val="000000"/>
            </a:solidFill>
          </a:ln>
        </p:spPr>
        <p:txBody>
          <a:bodyPr wrap="square" lIns="0" tIns="0" rIns="0" bIns="0" rtlCol="0"/>
          <a:lstStyle/>
          <a:p>
            <a:endParaRPr/>
          </a:p>
        </p:txBody>
      </p:sp>
      <p:sp>
        <p:nvSpPr>
          <p:cNvPr id="26" name="object 26"/>
          <p:cNvSpPr/>
          <p:nvPr/>
        </p:nvSpPr>
        <p:spPr>
          <a:xfrm>
            <a:off x="4482771" y="2329071"/>
            <a:ext cx="119380" cy="128905"/>
          </a:xfrm>
          <a:custGeom>
            <a:avLst/>
            <a:gdLst/>
            <a:ahLst/>
            <a:cxnLst/>
            <a:rect l="l" t="t" r="r" b="b"/>
            <a:pathLst>
              <a:path w="119380" h="128905">
                <a:moveTo>
                  <a:pt x="4263" y="0"/>
                </a:moveTo>
                <a:lnTo>
                  <a:pt x="0" y="3424"/>
                </a:lnTo>
                <a:lnTo>
                  <a:pt x="10647" y="32881"/>
                </a:lnTo>
                <a:lnTo>
                  <a:pt x="14196" y="63637"/>
                </a:lnTo>
                <a:lnTo>
                  <a:pt x="10647" y="94426"/>
                </a:lnTo>
                <a:lnTo>
                  <a:pt x="0" y="123978"/>
                </a:lnTo>
                <a:lnTo>
                  <a:pt x="4263" y="128431"/>
                </a:lnTo>
                <a:lnTo>
                  <a:pt x="119372" y="64215"/>
                </a:lnTo>
                <a:lnTo>
                  <a:pt x="4263" y="0"/>
                </a:lnTo>
                <a:close/>
              </a:path>
            </a:pathLst>
          </a:custGeom>
          <a:solidFill>
            <a:srgbClr val="000000"/>
          </a:solidFill>
        </p:spPr>
        <p:txBody>
          <a:bodyPr wrap="square" lIns="0" tIns="0" rIns="0" bIns="0" rtlCol="0"/>
          <a:lstStyle/>
          <a:p>
            <a:endParaRPr/>
          </a:p>
        </p:txBody>
      </p:sp>
      <p:sp>
        <p:nvSpPr>
          <p:cNvPr id="27" name="object 27"/>
          <p:cNvSpPr/>
          <p:nvPr/>
        </p:nvSpPr>
        <p:spPr>
          <a:xfrm>
            <a:off x="6175304" y="2393287"/>
            <a:ext cx="729615" cy="154305"/>
          </a:xfrm>
          <a:custGeom>
            <a:avLst/>
            <a:gdLst/>
            <a:ahLst/>
            <a:cxnLst/>
            <a:rect l="l" t="t" r="r" b="b"/>
            <a:pathLst>
              <a:path w="729614" h="154305">
                <a:moveTo>
                  <a:pt x="0" y="0"/>
                </a:moveTo>
                <a:lnTo>
                  <a:pt x="729025" y="0"/>
                </a:lnTo>
                <a:lnTo>
                  <a:pt x="729025" y="154117"/>
                </a:lnTo>
              </a:path>
            </a:pathLst>
          </a:custGeom>
          <a:ln w="17121">
            <a:solidFill>
              <a:srgbClr val="000000"/>
            </a:solidFill>
          </a:ln>
        </p:spPr>
        <p:txBody>
          <a:bodyPr wrap="square" lIns="0" tIns="0" rIns="0" bIns="0" rtlCol="0"/>
          <a:lstStyle/>
          <a:p>
            <a:endParaRPr/>
          </a:p>
        </p:txBody>
      </p:sp>
      <p:sp>
        <p:nvSpPr>
          <p:cNvPr id="28" name="object 28"/>
          <p:cNvSpPr/>
          <p:nvPr/>
        </p:nvSpPr>
        <p:spPr>
          <a:xfrm>
            <a:off x="6839014" y="2508875"/>
            <a:ext cx="120650" cy="128905"/>
          </a:xfrm>
          <a:custGeom>
            <a:avLst/>
            <a:gdLst/>
            <a:ahLst/>
            <a:cxnLst/>
            <a:rect l="l" t="t" r="r" b="b"/>
            <a:pathLst>
              <a:path w="120650" h="128905">
                <a:moveTo>
                  <a:pt x="5312" y="7929"/>
                </a:moveTo>
                <a:lnTo>
                  <a:pt x="65313" y="128431"/>
                </a:lnTo>
                <a:lnTo>
                  <a:pt x="108407" y="20249"/>
                </a:lnTo>
                <a:lnTo>
                  <a:pt x="59963" y="20249"/>
                </a:lnTo>
                <a:lnTo>
                  <a:pt x="29334" y="16685"/>
                </a:lnTo>
                <a:lnTo>
                  <a:pt x="5312" y="7929"/>
                </a:lnTo>
                <a:close/>
              </a:path>
              <a:path w="120650" h="128905">
                <a:moveTo>
                  <a:pt x="113076" y="8528"/>
                </a:moveTo>
                <a:lnTo>
                  <a:pt x="90624" y="16685"/>
                </a:lnTo>
                <a:lnTo>
                  <a:pt x="59963" y="20249"/>
                </a:lnTo>
                <a:lnTo>
                  <a:pt x="108407" y="20249"/>
                </a:lnTo>
                <a:lnTo>
                  <a:pt x="113076" y="8528"/>
                </a:lnTo>
                <a:close/>
              </a:path>
              <a:path w="120650" h="128905">
                <a:moveTo>
                  <a:pt x="116473" y="0"/>
                </a:moveTo>
                <a:lnTo>
                  <a:pt x="113076" y="8528"/>
                </a:lnTo>
                <a:lnTo>
                  <a:pt x="120054" y="5993"/>
                </a:lnTo>
                <a:lnTo>
                  <a:pt x="116473" y="0"/>
                </a:lnTo>
                <a:close/>
              </a:path>
              <a:path w="120650" h="128905">
                <a:moveTo>
                  <a:pt x="1364" y="0"/>
                </a:moveTo>
                <a:lnTo>
                  <a:pt x="0" y="5993"/>
                </a:lnTo>
                <a:lnTo>
                  <a:pt x="5312" y="7929"/>
                </a:lnTo>
                <a:lnTo>
                  <a:pt x="1364" y="0"/>
                </a:lnTo>
                <a:close/>
              </a:path>
            </a:pathLst>
          </a:custGeom>
          <a:solidFill>
            <a:srgbClr val="000000"/>
          </a:solidFill>
        </p:spPr>
        <p:txBody>
          <a:bodyPr wrap="square" lIns="0" tIns="0" rIns="0" bIns="0" rtlCol="0"/>
          <a:lstStyle/>
          <a:p>
            <a:endParaRPr/>
          </a:p>
        </p:txBody>
      </p:sp>
      <p:sp>
        <p:nvSpPr>
          <p:cNvPr id="29" name="object 29"/>
          <p:cNvSpPr/>
          <p:nvPr/>
        </p:nvSpPr>
        <p:spPr>
          <a:xfrm>
            <a:off x="6149724" y="3215246"/>
            <a:ext cx="755015" cy="154305"/>
          </a:xfrm>
          <a:custGeom>
            <a:avLst/>
            <a:gdLst/>
            <a:ahLst/>
            <a:cxnLst/>
            <a:rect l="l" t="t" r="r" b="b"/>
            <a:pathLst>
              <a:path w="755014" h="154304">
                <a:moveTo>
                  <a:pt x="0" y="154168"/>
                </a:moveTo>
                <a:lnTo>
                  <a:pt x="754604" y="154168"/>
                </a:lnTo>
                <a:lnTo>
                  <a:pt x="754604" y="0"/>
                </a:lnTo>
              </a:path>
            </a:pathLst>
          </a:custGeom>
          <a:ln w="17121">
            <a:solidFill>
              <a:srgbClr val="000000"/>
            </a:solidFill>
          </a:ln>
        </p:spPr>
        <p:txBody>
          <a:bodyPr wrap="square" lIns="0" tIns="0" rIns="0" bIns="0" rtlCol="0"/>
          <a:lstStyle/>
          <a:p>
            <a:endParaRPr/>
          </a:p>
        </p:txBody>
      </p:sp>
      <p:sp>
        <p:nvSpPr>
          <p:cNvPr id="30" name="object 30"/>
          <p:cNvSpPr/>
          <p:nvPr/>
        </p:nvSpPr>
        <p:spPr>
          <a:xfrm>
            <a:off x="6839014" y="3125344"/>
            <a:ext cx="120650" cy="116205"/>
          </a:xfrm>
          <a:custGeom>
            <a:avLst/>
            <a:gdLst/>
            <a:ahLst/>
            <a:cxnLst/>
            <a:rect l="l" t="t" r="r" b="b"/>
            <a:pathLst>
              <a:path w="120650" h="116205">
                <a:moveTo>
                  <a:pt x="1411" y="115553"/>
                </a:moveTo>
                <a:lnTo>
                  <a:pt x="0" y="116067"/>
                </a:lnTo>
                <a:lnTo>
                  <a:pt x="1364" y="115639"/>
                </a:lnTo>
                <a:close/>
              </a:path>
              <a:path w="120650" h="116205">
                <a:moveTo>
                  <a:pt x="116014" y="114602"/>
                </a:moveTo>
                <a:lnTo>
                  <a:pt x="116473" y="115639"/>
                </a:lnTo>
                <a:lnTo>
                  <a:pt x="120054" y="116067"/>
                </a:lnTo>
                <a:lnTo>
                  <a:pt x="116014" y="114602"/>
                </a:lnTo>
                <a:close/>
              </a:path>
              <a:path w="120650" h="116205">
                <a:moveTo>
                  <a:pt x="65313" y="0"/>
                </a:moveTo>
                <a:lnTo>
                  <a:pt x="1411" y="115553"/>
                </a:lnTo>
                <a:lnTo>
                  <a:pt x="29334" y="105394"/>
                </a:lnTo>
                <a:lnTo>
                  <a:pt x="59963" y="101837"/>
                </a:lnTo>
                <a:lnTo>
                  <a:pt x="110367" y="101837"/>
                </a:lnTo>
                <a:lnTo>
                  <a:pt x="65313" y="0"/>
                </a:lnTo>
                <a:close/>
              </a:path>
              <a:path w="120650" h="116205">
                <a:moveTo>
                  <a:pt x="110367" y="101837"/>
                </a:moveTo>
                <a:lnTo>
                  <a:pt x="59963" y="101837"/>
                </a:lnTo>
                <a:lnTo>
                  <a:pt x="90624" y="105394"/>
                </a:lnTo>
                <a:lnTo>
                  <a:pt x="116014" y="114602"/>
                </a:lnTo>
                <a:lnTo>
                  <a:pt x="110367" y="101837"/>
                </a:lnTo>
                <a:close/>
              </a:path>
            </a:pathLst>
          </a:custGeom>
          <a:solidFill>
            <a:srgbClr val="000000"/>
          </a:solidFill>
        </p:spPr>
        <p:txBody>
          <a:bodyPr wrap="square" lIns="0" tIns="0" rIns="0" bIns="0" rtlCol="0"/>
          <a:lstStyle/>
          <a:p>
            <a:endParaRPr/>
          </a:p>
        </p:txBody>
      </p:sp>
      <p:sp>
        <p:nvSpPr>
          <p:cNvPr id="31" name="object 31"/>
          <p:cNvSpPr/>
          <p:nvPr/>
        </p:nvSpPr>
        <p:spPr>
          <a:xfrm>
            <a:off x="7620563" y="2881324"/>
            <a:ext cx="345440" cy="0"/>
          </a:xfrm>
          <a:custGeom>
            <a:avLst/>
            <a:gdLst/>
            <a:ahLst/>
            <a:cxnLst/>
            <a:rect l="l" t="t" r="r" b="b"/>
            <a:pathLst>
              <a:path w="345439">
                <a:moveTo>
                  <a:pt x="0" y="0"/>
                </a:moveTo>
                <a:lnTo>
                  <a:pt x="345327" y="0"/>
                </a:lnTo>
              </a:path>
            </a:pathLst>
          </a:custGeom>
          <a:ln w="17124">
            <a:solidFill>
              <a:srgbClr val="000000"/>
            </a:solidFill>
          </a:ln>
        </p:spPr>
        <p:txBody>
          <a:bodyPr wrap="square" lIns="0" tIns="0" rIns="0" bIns="0" rtlCol="0"/>
          <a:lstStyle/>
          <a:p>
            <a:endParaRPr/>
          </a:p>
        </p:txBody>
      </p:sp>
      <p:sp>
        <p:nvSpPr>
          <p:cNvPr id="32" name="object 32"/>
          <p:cNvSpPr/>
          <p:nvPr/>
        </p:nvSpPr>
        <p:spPr>
          <a:xfrm>
            <a:off x="7939118" y="2817109"/>
            <a:ext cx="116839" cy="121920"/>
          </a:xfrm>
          <a:custGeom>
            <a:avLst/>
            <a:gdLst/>
            <a:ahLst/>
            <a:cxnLst/>
            <a:rect l="l" t="t" r="r" b="b"/>
            <a:pathLst>
              <a:path w="116840" h="121919">
                <a:moveTo>
                  <a:pt x="2270" y="115107"/>
                </a:moveTo>
                <a:lnTo>
                  <a:pt x="1193" y="115588"/>
                </a:lnTo>
                <a:lnTo>
                  <a:pt x="0" y="121410"/>
                </a:lnTo>
                <a:lnTo>
                  <a:pt x="2270" y="115107"/>
                </a:lnTo>
                <a:close/>
              </a:path>
              <a:path w="116840" h="121919">
                <a:moveTo>
                  <a:pt x="1193" y="0"/>
                </a:moveTo>
                <a:lnTo>
                  <a:pt x="0" y="856"/>
                </a:lnTo>
                <a:lnTo>
                  <a:pt x="10647" y="30312"/>
                </a:lnTo>
                <a:lnTo>
                  <a:pt x="14196" y="61069"/>
                </a:lnTo>
                <a:lnTo>
                  <a:pt x="10647" y="91857"/>
                </a:lnTo>
                <a:lnTo>
                  <a:pt x="2270" y="115107"/>
                </a:lnTo>
                <a:lnTo>
                  <a:pt x="116302" y="64215"/>
                </a:lnTo>
                <a:lnTo>
                  <a:pt x="1193" y="0"/>
                </a:lnTo>
                <a:close/>
              </a:path>
            </a:pathLst>
          </a:custGeom>
          <a:solidFill>
            <a:srgbClr val="000000"/>
          </a:solidFill>
        </p:spPr>
        <p:txBody>
          <a:bodyPr wrap="square" lIns="0" tIns="0" rIns="0" bIns="0" rtlCol="0"/>
          <a:lstStyle/>
          <a:p>
            <a:endParaRPr/>
          </a:p>
        </p:txBody>
      </p:sp>
      <p:sp>
        <p:nvSpPr>
          <p:cNvPr id="33" name="object 33"/>
          <p:cNvSpPr/>
          <p:nvPr/>
        </p:nvSpPr>
        <p:spPr>
          <a:xfrm>
            <a:off x="9340892" y="2817109"/>
            <a:ext cx="121920" cy="121920"/>
          </a:xfrm>
          <a:custGeom>
            <a:avLst/>
            <a:gdLst/>
            <a:ahLst/>
            <a:cxnLst/>
            <a:rect l="l" t="t" r="r" b="b"/>
            <a:pathLst>
              <a:path w="121920" h="121919">
                <a:moveTo>
                  <a:pt x="6309" y="0"/>
                </a:moveTo>
                <a:lnTo>
                  <a:pt x="0" y="856"/>
                </a:lnTo>
                <a:lnTo>
                  <a:pt x="10647" y="30312"/>
                </a:lnTo>
                <a:lnTo>
                  <a:pt x="14196" y="61069"/>
                </a:lnTo>
                <a:lnTo>
                  <a:pt x="10647" y="91857"/>
                </a:lnTo>
                <a:lnTo>
                  <a:pt x="0" y="121410"/>
                </a:lnTo>
                <a:lnTo>
                  <a:pt x="6309" y="115588"/>
                </a:lnTo>
                <a:lnTo>
                  <a:pt x="121418" y="64215"/>
                </a:lnTo>
                <a:lnTo>
                  <a:pt x="6309" y="0"/>
                </a:lnTo>
                <a:close/>
              </a:path>
            </a:pathLst>
          </a:custGeom>
          <a:solidFill>
            <a:srgbClr val="000000"/>
          </a:solidFill>
        </p:spPr>
        <p:txBody>
          <a:bodyPr wrap="square" lIns="0" tIns="0" rIns="0" bIns="0" rtlCol="0"/>
          <a:lstStyle/>
          <a:p>
            <a:endParaRPr/>
          </a:p>
        </p:txBody>
      </p:sp>
      <p:sp>
        <p:nvSpPr>
          <p:cNvPr id="34" name="object 34"/>
          <p:cNvSpPr/>
          <p:nvPr/>
        </p:nvSpPr>
        <p:spPr>
          <a:xfrm>
            <a:off x="2402279" y="3857453"/>
            <a:ext cx="1266201" cy="244019"/>
          </a:xfrm>
          <a:prstGeom prst="rect">
            <a:avLst/>
          </a:prstGeom>
          <a:blipFill>
            <a:blip r:embed="rId8" cstate="print"/>
            <a:stretch>
              <a:fillRect/>
            </a:stretch>
          </a:blipFill>
        </p:spPr>
        <p:txBody>
          <a:bodyPr wrap="square" lIns="0" tIns="0" rIns="0" bIns="0" rtlCol="0"/>
          <a:lstStyle/>
          <a:p>
            <a:endParaRPr/>
          </a:p>
        </p:txBody>
      </p:sp>
      <p:sp>
        <p:nvSpPr>
          <p:cNvPr id="35" name="object 35"/>
          <p:cNvSpPr txBox="1"/>
          <p:nvPr/>
        </p:nvSpPr>
        <p:spPr>
          <a:xfrm>
            <a:off x="2507484" y="3868016"/>
            <a:ext cx="1049020" cy="208279"/>
          </a:xfrm>
          <a:prstGeom prst="rect">
            <a:avLst/>
          </a:prstGeom>
        </p:spPr>
        <p:txBody>
          <a:bodyPr vert="horz" wrap="square" lIns="0" tIns="0" rIns="0" bIns="0" rtlCol="0">
            <a:spAutoFit/>
          </a:bodyPr>
          <a:lstStyle/>
          <a:p>
            <a:pPr marL="12700"/>
            <a:r>
              <a:rPr sz="1350" u="sng" spc="-10" dirty="0">
                <a:latin typeface="宋体"/>
                <a:cs typeface="宋体"/>
              </a:rPr>
              <a:t>安全信息获取</a:t>
            </a:r>
            <a:endParaRPr sz="1350">
              <a:latin typeface="宋体"/>
              <a:cs typeface="宋体"/>
            </a:endParaRPr>
          </a:p>
        </p:txBody>
      </p:sp>
      <p:sp>
        <p:nvSpPr>
          <p:cNvPr id="36" name="object 36"/>
          <p:cNvSpPr/>
          <p:nvPr/>
        </p:nvSpPr>
        <p:spPr>
          <a:xfrm>
            <a:off x="5395119" y="3857453"/>
            <a:ext cx="1266201" cy="244019"/>
          </a:xfrm>
          <a:prstGeom prst="rect">
            <a:avLst/>
          </a:prstGeom>
          <a:blipFill>
            <a:blip r:embed="rId8" cstate="print"/>
            <a:stretch>
              <a:fillRect/>
            </a:stretch>
          </a:blipFill>
        </p:spPr>
        <p:txBody>
          <a:bodyPr wrap="square" lIns="0" tIns="0" rIns="0" bIns="0" rtlCol="0"/>
          <a:lstStyle/>
          <a:p>
            <a:endParaRPr/>
          </a:p>
        </p:txBody>
      </p:sp>
      <p:sp>
        <p:nvSpPr>
          <p:cNvPr id="37" name="object 37"/>
          <p:cNvSpPr txBox="1"/>
          <p:nvPr/>
        </p:nvSpPr>
        <p:spPr>
          <a:xfrm>
            <a:off x="5504519" y="3868016"/>
            <a:ext cx="1049020" cy="208279"/>
          </a:xfrm>
          <a:prstGeom prst="rect">
            <a:avLst/>
          </a:prstGeom>
        </p:spPr>
        <p:txBody>
          <a:bodyPr vert="horz" wrap="square" lIns="0" tIns="0" rIns="0" bIns="0" rtlCol="0">
            <a:spAutoFit/>
          </a:bodyPr>
          <a:lstStyle/>
          <a:p>
            <a:pPr marL="12700"/>
            <a:r>
              <a:rPr sz="1350" u="sng" spc="-10" dirty="0">
                <a:latin typeface="宋体"/>
                <a:cs typeface="宋体"/>
              </a:rPr>
              <a:t>安全信息分析</a:t>
            </a:r>
            <a:endParaRPr sz="1350">
              <a:latin typeface="宋体"/>
              <a:cs typeface="宋体"/>
            </a:endParaRPr>
          </a:p>
        </p:txBody>
      </p:sp>
      <p:sp>
        <p:nvSpPr>
          <p:cNvPr id="38" name="object 38"/>
          <p:cNvSpPr/>
          <p:nvPr/>
        </p:nvSpPr>
        <p:spPr>
          <a:xfrm>
            <a:off x="8464699" y="3857453"/>
            <a:ext cx="1330151" cy="244019"/>
          </a:xfrm>
          <a:prstGeom prst="rect">
            <a:avLst/>
          </a:prstGeom>
          <a:blipFill>
            <a:blip r:embed="rId9" cstate="print"/>
            <a:stretch>
              <a:fillRect/>
            </a:stretch>
          </a:blipFill>
        </p:spPr>
        <p:txBody>
          <a:bodyPr wrap="square" lIns="0" tIns="0" rIns="0" bIns="0" rtlCol="0"/>
          <a:lstStyle/>
          <a:p>
            <a:endParaRPr/>
          </a:p>
        </p:txBody>
      </p:sp>
      <p:sp>
        <p:nvSpPr>
          <p:cNvPr id="39" name="object 39"/>
          <p:cNvSpPr txBox="1"/>
          <p:nvPr/>
        </p:nvSpPr>
        <p:spPr>
          <a:xfrm>
            <a:off x="8610422" y="3868016"/>
            <a:ext cx="1049020" cy="208279"/>
          </a:xfrm>
          <a:prstGeom prst="rect">
            <a:avLst/>
          </a:prstGeom>
        </p:spPr>
        <p:txBody>
          <a:bodyPr vert="horz" wrap="square" lIns="0" tIns="0" rIns="0" bIns="0" rtlCol="0">
            <a:spAutoFit/>
          </a:bodyPr>
          <a:lstStyle/>
          <a:p>
            <a:pPr marL="12700"/>
            <a:r>
              <a:rPr sz="1350" u="sng" spc="-10" dirty="0">
                <a:latin typeface="宋体"/>
                <a:cs typeface="宋体"/>
              </a:rPr>
              <a:t>安全信息利用</a:t>
            </a:r>
            <a:endParaRPr sz="1350">
              <a:latin typeface="宋体"/>
              <a:cs typeface="宋体"/>
            </a:endParaRPr>
          </a:p>
        </p:txBody>
      </p:sp>
      <p:sp>
        <p:nvSpPr>
          <p:cNvPr id="40" name="object 40"/>
          <p:cNvSpPr/>
          <p:nvPr/>
        </p:nvSpPr>
        <p:spPr>
          <a:xfrm>
            <a:off x="4244026" y="1853876"/>
            <a:ext cx="0" cy="1849755"/>
          </a:xfrm>
          <a:custGeom>
            <a:avLst/>
            <a:gdLst/>
            <a:ahLst/>
            <a:cxnLst/>
            <a:rect l="l" t="t" r="r" b="b"/>
            <a:pathLst>
              <a:path h="1849754">
                <a:moveTo>
                  <a:pt x="0" y="0"/>
                </a:moveTo>
                <a:lnTo>
                  <a:pt x="0" y="1849459"/>
                </a:lnTo>
              </a:path>
            </a:pathLst>
          </a:custGeom>
          <a:ln w="17053">
            <a:solidFill>
              <a:srgbClr val="000000"/>
            </a:solidFill>
            <a:prstDash val="lgDash"/>
          </a:ln>
        </p:spPr>
        <p:txBody>
          <a:bodyPr wrap="square" lIns="0" tIns="0" rIns="0" bIns="0" rtlCol="0"/>
          <a:lstStyle/>
          <a:p>
            <a:endParaRPr/>
          </a:p>
        </p:txBody>
      </p:sp>
      <p:sp>
        <p:nvSpPr>
          <p:cNvPr id="41" name="object 41"/>
          <p:cNvSpPr/>
          <p:nvPr/>
        </p:nvSpPr>
        <p:spPr>
          <a:xfrm>
            <a:off x="7774042" y="1905249"/>
            <a:ext cx="0" cy="1849755"/>
          </a:xfrm>
          <a:custGeom>
            <a:avLst/>
            <a:gdLst/>
            <a:ahLst/>
            <a:cxnLst/>
            <a:rect l="l" t="t" r="r" b="b"/>
            <a:pathLst>
              <a:path h="1849754">
                <a:moveTo>
                  <a:pt x="0" y="0"/>
                </a:moveTo>
                <a:lnTo>
                  <a:pt x="0" y="1849459"/>
                </a:lnTo>
              </a:path>
            </a:pathLst>
          </a:custGeom>
          <a:ln w="17053">
            <a:solidFill>
              <a:srgbClr val="000000"/>
            </a:solidFill>
            <a:prstDash val="lgDash"/>
          </a:ln>
        </p:spPr>
        <p:txBody>
          <a:bodyPr wrap="square" lIns="0" tIns="0" rIns="0" bIns="0" rtlCol="0"/>
          <a:lstStyle/>
          <a:p>
            <a:endParaRPr/>
          </a:p>
        </p:txBody>
      </p:sp>
      <p:sp>
        <p:nvSpPr>
          <p:cNvPr id="42" name="object 42"/>
          <p:cNvSpPr/>
          <p:nvPr/>
        </p:nvSpPr>
        <p:spPr>
          <a:xfrm>
            <a:off x="9462311" y="2637305"/>
            <a:ext cx="1061562" cy="488038"/>
          </a:xfrm>
          <a:prstGeom prst="rect">
            <a:avLst/>
          </a:prstGeom>
          <a:blipFill>
            <a:blip r:embed="rId7" cstate="print"/>
            <a:stretch>
              <a:fillRect/>
            </a:stretch>
          </a:blipFill>
        </p:spPr>
        <p:txBody>
          <a:bodyPr wrap="square" lIns="0" tIns="0" rIns="0" bIns="0" rtlCol="0"/>
          <a:lstStyle/>
          <a:p>
            <a:endParaRPr/>
          </a:p>
        </p:txBody>
      </p:sp>
      <p:sp>
        <p:nvSpPr>
          <p:cNvPr id="43" name="object 43"/>
          <p:cNvSpPr/>
          <p:nvPr/>
        </p:nvSpPr>
        <p:spPr>
          <a:xfrm>
            <a:off x="9462311" y="2637306"/>
            <a:ext cx="1061720" cy="488315"/>
          </a:xfrm>
          <a:custGeom>
            <a:avLst/>
            <a:gdLst/>
            <a:ahLst/>
            <a:cxnLst/>
            <a:rect l="l" t="t" r="r" b="b"/>
            <a:pathLst>
              <a:path w="1061720" h="488314">
                <a:moveTo>
                  <a:pt x="0" y="488038"/>
                </a:moveTo>
                <a:lnTo>
                  <a:pt x="1061562" y="488038"/>
                </a:lnTo>
                <a:lnTo>
                  <a:pt x="1061562" y="0"/>
                </a:lnTo>
                <a:lnTo>
                  <a:pt x="0" y="0"/>
                </a:lnTo>
                <a:lnTo>
                  <a:pt x="0" y="488038"/>
                </a:lnTo>
                <a:close/>
              </a:path>
            </a:pathLst>
          </a:custGeom>
          <a:ln w="4277">
            <a:solidFill>
              <a:srgbClr val="000000"/>
            </a:solidFill>
          </a:ln>
        </p:spPr>
        <p:txBody>
          <a:bodyPr wrap="square" lIns="0" tIns="0" rIns="0" bIns="0" rtlCol="0"/>
          <a:lstStyle/>
          <a:p>
            <a:endParaRPr/>
          </a:p>
        </p:txBody>
      </p:sp>
      <p:sp>
        <p:nvSpPr>
          <p:cNvPr id="44" name="object 44"/>
          <p:cNvSpPr txBox="1"/>
          <p:nvPr/>
        </p:nvSpPr>
        <p:spPr>
          <a:xfrm>
            <a:off x="9553637" y="2627658"/>
            <a:ext cx="878205" cy="447040"/>
          </a:xfrm>
          <a:prstGeom prst="rect">
            <a:avLst/>
          </a:prstGeom>
        </p:spPr>
        <p:txBody>
          <a:bodyPr vert="horz" wrap="square" lIns="0" tIns="0" rIns="0" bIns="0" rtlCol="0">
            <a:spAutoFit/>
          </a:bodyPr>
          <a:lstStyle/>
          <a:p>
            <a:pPr marL="12700" marR="5080">
              <a:lnSpc>
                <a:spcPct val="108000"/>
              </a:lnSpc>
            </a:pPr>
            <a:r>
              <a:rPr sz="1350" spc="-10" dirty="0">
                <a:latin typeface="宋体"/>
                <a:cs typeface="宋体"/>
              </a:rPr>
              <a:t>基于规则的  不安全行为</a:t>
            </a:r>
            <a:endParaRPr sz="1350">
              <a:latin typeface="宋体"/>
              <a:cs typeface="宋体"/>
            </a:endParaRPr>
          </a:p>
        </p:txBody>
      </p:sp>
      <p:sp>
        <p:nvSpPr>
          <p:cNvPr id="45" name="object 45"/>
          <p:cNvSpPr/>
          <p:nvPr/>
        </p:nvSpPr>
        <p:spPr>
          <a:xfrm>
            <a:off x="9462311" y="3215296"/>
            <a:ext cx="1061562" cy="488038"/>
          </a:xfrm>
          <a:prstGeom prst="rect">
            <a:avLst/>
          </a:prstGeom>
          <a:blipFill>
            <a:blip r:embed="rId7" cstate="print"/>
            <a:stretch>
              <a:fillRect/>
            </a:stretch>
          </a:blipFill>
        </p:spPr>
        <p:txBody>
          <a:bodyPr wrap="square" lIns="0" tIns="0" rIns="0" bIns="0" rtlCol="0"/>
          <a:lstStyle/>
          <a:p>
            <a:endParaRPr/>
          </a:p>
        </p:txBody>
      </p:sp>
      <p:sp>
        <p:nvSpPr>
          <p:cNvPr id="46" name="object 46"/>
          <p:cNvSpPr/>
          <p:nvPr/>
        </p:nvSpPr>
        <p:spPr>
          <a:xfrm>
            <a:off x="9462311" y="3215298"/>
            <a:ext cx="1061720" cy="488315"/>
          </a:xfrm>
          <a:custGeom>
            <a:avLst/>
            <a:gdLst/>
            <a:ahLst/>
            <a:cxnLst/>
            <a:rect l="l" t="t" r="r" b="b"/>
            <a:pathLst>
              <a:path w="1061720" h="488314">
                <a:moveTo>
                  <a:pt x="0" y="488038"/>
                </a:moveTo>
                <a:lnTo>
                  <a:pt x="1061562" y="488038"/>
                </a:lnTo>
                <a:lnTo>
                  <a:pt x="1061562" y="0"/>
                </a:lnTo>
                <a:lnTo>
                  <a:pt x="0" y="0"/>
                </a:lnTo>
                <a:lnTo>
                  <a:pt x="0" y="488038"/>
                </a:lnTo>
                <a:close/>
              </a:path>
            </a:pathLst>
          </a:custGeom>
          <a:ln w="4277">
            <a:solidFill>
              <a:srgbClr val="000000"/>
            </a:solidFill>
          </a:ln>
        </p:spPr>
        <p:txBody>
          <a:bodyPr wrap="square" lIns="0" tIns="0" rIns="0" bIns="0" rtlCol="0"/>
          <a:lstStyle/>
          <a:p>
            <a:endParaRPr/>
          </a:p>
        </p:txBody>
      </p:sp>
      <p:sp>
        <p:nvSpPr>
          <p:cNvPr id="47" name="object 47"/>
          <p:cNvSpPr txBox="1"/>
          <p:nvPr/>
        </p:nvSpPr>
        <p:spPr>
          <a:xfrm>
            <a:off x="9553637" y="3209932"/>
            <a:ext cx="878205" cy="447675"/>
          </a:xfrm>
          <a:prstGeom prst="rect">
            <a:avLst/>
          </a:prstGeom>
        </p:spPr>
        <p:txBody>
          <a:bodyPr vert="horz" wrap="square" lIns="0" tIns="0" rIns="0" bIns="0" rtlCol="0">
            <a:spAutoFit/>
          </a:bodyPr>
          <a:lstStyle/>
          <a:p>
            <a:pPr marL="12700" marR="5080">
              <a:lnSpc>
                <a:spcPct val="108100"/>
              </a:lnSpc>
            </a:pPr>
            <a:r>
              <a:rPr sz="1350" spc="-10" dirty="0">
                <a:latin typeface="宋体"/>
                <a:cs typeface="宋体"/>
              </a:rPr>
              <a:t>基于知识的  不安全行为</a:t>
            </a:r>
            <a:endParaRPr sz="1350">
              <a:latin typeface="宋体"/>
              <a:cs typeface="宋体"/>
            </a:endParaRPr>
          </a:p>
        </p:txBody>
      </p:sp>
      <p:sp>
        <p:nvSpPr>
          <p:cNvPr id="48" name="object 48"/>
          <p:cNvSpPr/>
          <p:nvPr/>
        </p:nvSpPr>
        <p:spPr>
          <a:xfrm>
            <a:off x="8669336" y="2290542"/>
            <a:ext cx="703580" cy="347345"/>
          </a:xfrm>
          <a:custGeom>
            <a:avLst/>
            <a:gdLst/>
            <a:ahLst/>
            <a:cxnLst/>
            <a:rect l="l" t="t" r="r" b="b"/>
            <a:pathLst>
              <a:path w="703579" h="347344">
                <a:moveTo>
                  <a:pt x="0" y="346764"/>
                </a:moveTo>
                <a:lnTo>
                  <a:pt x="0" y="0"/>
                </a:lnTo>
                <a:lnTo>
                  <a:pt x="703445" y="0"/>
                </a:lnTo>
              </a:path>
            </a:pathLst>
          </a:custGeom>
          <a:ln w="17110">
            <a:solidFill>
              <a:srgbClr val="000000"/>
            </a:solidFill>
          </a:ln>
        </p:spPr>
        <p:txBody>
          <a:bodyPr wrap="square" lIns="0" tIns="0" rIns="0" bIns="0" rtlCol="0"/>
          <a:lstStyle/>
          <a:p>
            <a:endParaRPr/>
          </a:p>
        </p:txBody>
      </p:sp>
      <p:sp>
        <p:nvSpPr>
          <p:cNvPr id="49" name="object 49"/>
          <p:cNvSpPr/>
          <p:nvPr/>
        </p:nvSpPr>
        <p:spPr>
          <a:xfrm>
            <a:off x="9340892" y="2235401"/>
            <a:ext cx="121920" cy="120650"/>
          </a:xfrm>
          <a:custGeom>
            <a:avLst/>
            <a:gdLst/>
            <a:ahLst/>
            <a:cxnLst/>
            <a:rect l="l" t="t" r="r" b="b"/>
            <a:pathLst>
              <a:path w="121920" h="120650">
                <a:moveTo>
                  <a:pt x="0" y="0"/>
                </a:moveTo>
                <a:lnTo>
                  <a:pt x="10647" y="29528"/>
                </a:lnTo>
                <a:lnTo>
                  <a:pt x="14196" y="60277"/>
                </a:lnTo>
                <a:lnTo>
                  <a:pt x="10647" y="91025"/>
                </a:lnTo>
                <a:lnTo>
                  <a:pt x="0" y="120554"/>
                </a:lnTo>
                <a:lnTo>
                  <a:pt x="6309" y="119355"/>
                </a:lnTo>
                <a:lnTo>
                  <a:pt x="121418" y="55139"/>
                </a:lnTo>
                <a:lnTo>
                  <a:pt x="6309" y="3767"/>
                </a:lnTo>
                <a:lnTo>
                  <a:pt x="0" y="0"/>
                </a:lnTo>
                <a:close/>
              </a:path>
            </a:pathLst>
          </a:custGeom>
          <a:solidFill>
            <a:srgbClr val="000000"/>
          </a:solidFill>
        </p:spPr>
        <p:txBody>
          <a:bodyPr wrap="square" lIns="0" tIns="0" rIns="0" bIns="0" rtlCol="0"/>
          <a:lstStyle/>
          <a:p>
            <a:endParaRPr/>
          </a:p>
        </p:txBody>
      </p:sp>
      <p:sp>
        <p:nvSpPr>
          <p:cNvPr id="50" name="object 50"/>
          <p:cNvSpPr/>
          <p:nvPr/>
        </p:nvSpPr>
        <p:spPr>
          <a:xfrm>
            <a:off x="8669336" y="3125343"/>
            <a:ext cx="703580" cy="334010"/>
          </a:xfrm>
          <a:custGeom>
            <a:avLst/>
            <a:gdLst/>
            <a:ahLst/>
            <a:cxnLst/>
            <a:rect l="l" t="t" r="r" b="b"/>
            <a:pathLst>
              <a:path w="703579" h="334010">
                <a:moveTo>
                  <a:pt x="0" y="0"/>
                </a:moveTo>
                <a:lnTo>
                  <a:pt x="0" y="333972"/>
                </a:lnTo>
                <a:lnTo>
                  <a:pt x="703445" y="333972"/>
                </a:lnTo>
              </a:path>
            </a:pathLst>
          </a:custGeom>
          <a:ln w="17111">
            <a:solidFill>
              <a:srgbClr val="000000"/>
            </a:solidFill>
          </a:ln>
        </p:spPr>
        <p:txBody>
          <a:bodyPr wrap="square" lIns="0" tIns="0" rIns="0" bIns="0" rtlCol="0"/>
          <a:lstStyle/>
          <a:p>
            <a:endParaRPr/>
          </a:p>
        </p:txBody>
      </p:sp>
      <p:sp>
        <p:nvSpPr>
          <p:cNvPr id="51" name="object 51"/>
          <p:cNvSpPr/>
          <p:nvPr/>
        </p:nvSpPr>
        <p:spPr>
          <a:xfrm>
            <a:off x="9340892" y="3395101"/>
            <a:ext cx="121920" cy="128905"/>
          </a:xfrm>
          <a:custGeom>
            <a:avLst/>
            <a:gdLst/>
            <a:ahLst/>
            <a:cxnLst/>
            <a:rect l="l" t="t" r="r" b="b"/>
            <a:pathLst>
              <a:path w="121920" h="128904">
                <a:moveTo>
                  <a:pt x="6309" y="0"/>
                </a:moveTo>
                <a:lnTo>
                  <a:pt x="0" y="5274"/>
                </a:lnTo>
                <a:lnTo>
                  <a:pt x="10647" y="34783"/>
                </a:lnTo>
                <a:lnTo>
                  <a:pt x="14196" y="65551"/>
                </a:lnTo>
                <a:lnTo>
                  <a:pt x="10647" y="96319"/>
                </a:lnTo>
                <a:lnTo>
                  <a:pt x="0" y="125828"/>
                </a:lnTo>
                <a:lnTo>
                  <a:pt x="6309" y="128431"/>
                </a:lnTo>
                <a:lnTo>
                  <a:pt x="121418" y="64215"/>
                </a:lnTo>
                <a:lnTo>
                  <a:pt x="6309" y="0"/>
                </a:lnTo>
                <a:close/>
              </a:path>
            </a:pathLst>
          </a:custGeom>
          <a:solidFill>
            <a:srgbClr val="000000"/>
          </a:solidFill>
        </p:spPr>
        <p:txBody>
          <a:bodyPr wrap="square" lIns="0" tIns="0" rIns="0" bIns="0" rtlCol="0"/>
          <a:lstStyle/>
          <a:p>
            <a:endParaRPr/>
          </a:p>
        </p:txBody>
      </p:sp>
      <p:sp>
        <p:nvSpPr>
          <p:cNvPr id="52" name="object 52"/>
          <p:cNvSpPr/>
          <p:nvPr/>
        </p:nvSpPr>
        <p:spPr>
          <a:xfrm>
            <a:off x="5291606" y="4319804"/>
            <a:ext cx="1474421" cy="590778"/>
          </a:xfrm>
          <a:prstGeom prst="rect">
            <a:avLst/>
          </a:prstGeom>
          <a:blipFill>
            <a:blip r:embed="rId10" cstate="print"/>
            <a:stretch>
              <a:fillRect/>
            </a:stretch>
          </a:blipFill>
        </p:spPr>
        <p:txBody>
          <a:bodyPr wrap="square" lIns="0" tIns="0" rIns="0" bIns="0" rtlCol="0"/>
          <a:lstStyle/>
          <a:p>
            <a:endParaRPr/>
          </a:p>
        </p:txBody>
      </p:sp>
      <p:sp>
        <p:nvSpPr>
          <p:cNvPr id="53" name="object 53"/>
          <p:cNvSpPr/>
          <p:nvPr/>
        </p:nvSpPr>
        <p:spPr>
          <a:xfrm>
            <a:off x="5291605" y="4319805"/>
            <a:ext cx="1474470" cy="591185"/>
          </a:xfrm>
          <a:custGeom>
            <a:avLst/>
            <a:gdLst/>
            <a:ahLst/>
            <a:cxnLst/>
            <a:rect l="l" t="t" r="r" b="b"/>
            <a:pathLst>
              <a:path w="1474470" h="591185">
                <a:moveTo>
                  <a:pt x="1232777" y="584938"/>
                </a:moveTo>
                <a:lnTo>
                  <a:pt x="1281497" y="580007"/>
                </a:lnTo>
                <a:lnTo>
                  <a:pt x="1326865" y="565864"/>
                </a:lnTo>
                <a:lnTo>
                  <a:pt x="1367913" y="543487"/>
                </a:lnTo>
                <a:lnTo>
                  <a:pt x="1403671" y="513850"/>
                </a:lnTo>
                <a:lnTo>
                  <a:pt x="1433170" y="477930"/>
                </a:lnTo>
                <a:lnTo>
                  <a:pt x="1455441" y="436701"/>
                </a:lnTo>
                <a:lnTo>
                  <a:pt x="1469514" y="391142"/>
                </a:lnTo>
                <a:lnTo>
                  <a:pt x="1474421" y="342226"/>
                </a:lnTo>
                <a:lnTo>
                  <a:pt x="1472033" y="346764"/>
                </a:lnTo>
                <a:lnTo>
                  <a:pt x="1472033" y="244019"/>
                </a:lnTo>
                <a:lnTo>
                  <a:pt x="1469514" y="196239"/>
                </a:lnTo>
                <a:lnTo>
                  <a:pt x="1455441" y="150683"/>
                </a:lnTo>
                <a:lnTo>
                  <a:pt x="1433170" y="109457"/>
                </a:lnTo>
                <a:lnTo>
                  <a:pt x="1403671" y="73537"/>
                </a:lnTo>
                <a:lnTo>
                  <a:pt x="1367913" y="43900"/>
                </a:lnTo>
                <a:lnTo>
                  <a:pt x="1326865" y="21522"/>
                </a:lnTo>
                <a:lnTo>
                  <a:pt x="1281497" y="7379"/>
                </a:lnTo>
                <a:lnTo>
                  <a:pt x="1232777" y="2448"/>
                </a:lnTo>
                <a:lnTo>
                  <a:pt x="1229025" y="0"/>
                </a:lnTo>
                <a:lnTo>
                  <a:pt x="244202" y="0"/>
                </a:lnTo>
                <a:lnTo>
                  <a:pt x="241814" y="2448"/>
                </a:lnTo>
                <a:lnTo>
                  <a:pt x="193087" y="7379"/>
                </a:lnTo>
                <a:lnTo>
                  <a:pt x="147699" y="21522"/>
                </a:lnTo>
                <a:lnTo>
                  <a:pt x="106624" y="43900"/>
                </a:lnTo>
                <a:lnTo>
                  <a:pt x="70834" y="73537"/>
                </a:lnTo>
                <a:lnTo>
                  <a:pt x="41304" y="109457"/>
                </a:lnTo>
                <a:lnTo>
                  <a:pt x="19006" y="150683"/>
                </a:lnTo>
                <a:lnTo>
                  <a:pt x="4913" y="196239"/>
                </a:lnTo>
                <a:lnTo>
                  <a:pt x="0" y="245149"/>
                </a:lnTo>
                <a:lnTo>
                  <a:pt x="1193" y="244019"/>
                </a:lnTo>
                <a:lnTo>
                  <a:pt x="1193" y="346764"/>
                </a:lnTo>
                <a:lnTo>
                  <a:pt x="4913" y="391142"/>
                </a:lnTo>
                <a:lnTo>
                  <a:pt x="19006" y="436701"/>
                </a:lnTo>
                <a:lnTo>
                  <a:pt x="41304" y="477930"/>
                </a:lnTo>
                <a:lnTo>
                  <a:pt x="70834" y="513850"/>
                </a:lnTo>
                <a:lnTo>
                  <a:pt x="106624" y="543487"/>
                </a:lnTo>
                <a:lnTo>
                  <a:pt x="147699" y="565864"/>
                </a:lnTo>
                <a:lnTo>
                  <a:pt x="193087" y="580007"/>
                </a:lnTo>
                <a:lnTo>
                  <a:pt x="241814" y="584938"/>
                </a:lnTo>
                <a:lnTo>
                  <a:pt x="244202" y="590778"/>
                </a:lnTo>
                <a:lnTo>
                  <a:pt x="1229025" y="590778"/>
                </a:lnTo>
                <a:lnTo>
                  <a:pt x="1232777" y="584938"/>
                </a:lnTo>
                <a:close/>
              </a:path>
            </a:pathLst>
          </a:custGeom>
          <a:ln w="4278">
            <a:solidFill>
              <a:srgbClr val="000000"/>
            </a:solidFill>
          </a:ln>
        </p:spPr>
        <p:txBody>
          <a:bodyPr wrap="square" lIns="0" tIns="0" rIns="0" bIns="0" rtlCol="0"/>
          <a:lstStyle/>
          <a:p>
            <a:endParaRPr/>
          </a:p>
        </p:txBody>
      </p:sp>
      <p:sp>
        <p:nvSpPr>
          <p:cNvPr id="54" name="object 54"/>
          <p:cNvSpPr txBox="1"/>
          <p:nvPr/>
        </p:nvSpPr>
        <p:spPr>
          <a:xfrm>
            <a:off x="5419253" y="4362842"/>
            <a:ext cx="1219200" cy="458470"/>
          </a:xfrm>
          <a:prstGeom prst="rect">
            <a:avLst/>
          </a:prstGeom>
        </p:spPr>
        <p:txBody>
          <a:bodyPr vert="horz" wrap="square" lIns="0" tIns="0" rIns="0" bIns="0" rtlCol="0">
            <a:spAutoFit/>
          </a:bodyPr>
          <a:lstStyle/>
          <a:p>
            <a:pPr marL="12700" marR="5080">
              <a:lnSpc>
                <a:spcPct val="110800"/>
              </a:lnSpc>
            </a:pPr>
            <a:r>
              <a:rPr sz="1350" spc="-10" dirty="0">
                <a:latin typeface="宋体"/>
                <a:cs typeface="宋体"/>
              </a:rPr>
              <a:t>自身因素的影响  组织因素的影响</a:t>
            </a:r>
            <a:endParaRPr sz="1350">
              <a:latin typeface="宋体"/>
              <a:cs typeface="宋体"/>
            </a:endParaRPr>
          </a:p>
        </p:txBody>
      </p:sp>
      <p:sp>
        <p:nvSpPr>
          <p:cNvPr id="55" name="object 55"/>
          <p:cNvSpPr/>
          <p:nvPr/>
        </p:nvSpPr>
        <p:spPr>
          <a:xfrm>
            <a:off x="3028984" y="4191373"/>
            <a:ext cx="2264410" cy="424180"/>
          </a:xfrm>
          <a:custGeom>
            <a:avLst/>
            <a:gdLst/>
            <a:ahLst/>
            <a:cxnLst/>
            <a:rect l="l" t="t" r="r" b="b"/>
            <a:pathLst>
              <a:path w="2264410" h="424179">
                <a:moveTo>
                  <a:pt x="0" y="0"/>
                </a:moveTo>
                <a:lnTo>
                  <a:pt x="0" y="423822"/>
                </a:lnTo>
                <a:lnTo>
                  <a:pt x="2263814" y="423822"/>
                </a:lnTo>
              </a:path>
            </a:pathLst>
          </a:custGeom>
          <a:ln w="17121">
            <a:solidFill>
              <a:srgbClr val="000000"/>
            </a:solidFill>
          </a:ln>
        </p:spPr>
        <p:txBody>
          <a:bodyPr wrap="square" lIns="0" tIns="0" rIns="0" bIns="0" rtlCol="0"/>
          <a:lstStyle/>
          <a:p>
            <a:endParaRPr/>
          </a:p>
        </p:txBody>
      </p:sp>
      <p:sp>
        <p:nvSpPr>
          <p:cNvPr id="56" name="object 56"/>
          <p:cNvSpPr/>
          <p:nvPr/>
        </p:nvSpPr>
        <p:spPr>
          <a:xfrm>
            <a:off x="2971754" y="4101473"/>
            <a:ext cx="121285" cy="128905"/>
          </a:xfrm>
          <a:custGeom>
            <a:avLst/>
            <a:gdLst/>
            <a:ahLst/>
            <a:cxnLst/>
            <a:rect l="l" t="t" r="r" b="b"/>
            <a:pathLst>
              <a:path w="121284" h="128904">
                <a:moveTo>
                  <a:pt x="9673" y="119387"/>
                </a:moveTo>
                <a:lnTo>
                  <a:pt x="0" y="122900"/>
                </a:lnTo>
                <a:lnTo>
                  <a:pt x="6070" y="128431"/>
                </a:lnTo>
                <a:lnTo>
                  <a:pt x="9673" y="119387"/>
                </a:lnTo>
                <a:close/>
              </a:path>
              <a:path w="121284" h="128904">
                <a:moveTo>
                  <a:pt x="118066" y="122177"/>
                </a:moveTo>
                <a:lnTo>
                  <a:pt x="121180" y="128431"/>
                </a:lnTo>
                <a:lnTo>
                  <a:pt x="120054" y="122900"/>
                </a:lnTo>
                <a:lnTo>
                  <a:pt x="118066" y="122177"/>
                </a:lnTo>
                <a:close/>
              </a:path>
              <a:path w="121284" h="128904">
                <a:moveTo>
                  <a:pt x="111340" y="108669"/>
                </a:moveTo>
                <a:lnTo>
                  <a:pt x="60033" y="108669"/>
                </a:lnTo>
                <a:lnTo>
                  <a:pt x="90674" y="112227"/>
                </a:lnTo>
                <a:lnTo>
                  <a:pt x="118066" y="122177"/>
                </a:lnTo>
                <a:lnTo>
                  <a:pt x="111340" y="108669"/>
                </a:lnTo>
                <a:close/>
              </a:path>
              <a:path w="121284" h="128904">
                <a:moveTo>
                  <a:pt x="57230" y="0"/>
                </a:moveTo>
                <a:lnTo>
                  <a:pt x="9673" y="119387"/>
                </a:lnTo>
                <a:lnTo>
                  <a:pt x="29389" y="112227"/>
                </a:lnTo>
                <a:lnTo>
                  <a:pt x="60033" y="108669"/>
                </a:lnTo>
                <a:lnTo>
                  <a:pt x="111340" y="108669"/>
                </a:lnTo>
                <a:lnTo>
                  <a:pt x="57230" y="0"/>
                </a:lnTo>
                <a:close/>
              </a:path>
            </a:pathLst>
          </a:custGeom>
          <a:solidFill>
            <a:srgbClr val="000000"/>
          </a:solidFill>
        </p:spPr>
        <p:txBody>
          <a:bodyPr wrap="square" lIns="0" tIns="0" rIns="0" bIns="0" rtlCol="0"/>
          <a:lstStyle/>
          <a:p>
            <a:endParaRPr/>
          </a:p>
        </p:txBody>
      </p:sp>
      <p:sp>
        <p:nvSpPr>
          <p:cNvPr id="57" name="object 57"/>
          <p:cNvSpPr/>
          <p:nvPr/>
        </p:nvSpPr>
        <p:spPr>
          <a:xfrm>
            <a:off x="6034614" y="4191374"/>
            <a:ext cx="0" cy="128905"/>
          </a:xfrm>
          <a:custGeom>
            <a:avLst/>
            <a:gdLst/>
            <a:ahLst/>
            <a:cxnLst/>
            <a:rect l="l" t="t" r="r" b="b"/>
            <a:pathLst>
              <a:path h="128904">
                <a:moveTo>
                  <a:pt x="0" y="0"/>
                </a:moveTo>
                <a:lnTo>
                  <a:pt x="0" y="128431"/>
                </a:lnTo>
              </a:path>
            </a:pathLst>
          </a:custGeom>
          <a:ln w="17053">
            <a:solidFill>
              <a:srgbClr val="000000"/>
            </a:solidFill>
          </a:ln>
        </p:spPr>
        <p:txBody>
          <a:bodyPr wrap="square" lIns="0" tIns="0" rIns="0" bIns="0" rtlCol="0"/>
          <a:lstStyle/>
          <a:p>
            <a:endParaRPr/>
          </a:p>
        </p:txBody>
      </p:sp>
      <p:sp>
        <p:nvSpPr>
          <p:cNvPr id="58" name="object 58"/>
          <p:cNvSpPr/>
          <p:nvPr/>
        </p:nvSpPr>
        <p:spPr>
          <a:xfrm>
            <a:off x="5968788" y="4101473"/>
            <a:ext cx="120650" cy="128905"/>
          </a:xfrm>
          <a:custGeom>
            <a:avLst/>
            <a:gdLst/>
            <a:ahLst/>
            <a:cxnLst/>
            <a:rect l="l" t="t" r="r" b="b"/>
            <a:pathLst>
              <a:path w="120650" h="128904">
                <a:moveTo>
                  <a:pt x="5650" y="120851"/>
                </a:moveTo>
                <a:lnTo>
                  <a:pt x="0" y="122900"/>
                </a:lnTo>
                <a:lnTo>
                  <a:pt x="1875" y="128431"/>
                </a:lnTo>
                <a:lnTo>
                  <a:pt x="5650" y="120851"/>
                </a:lnTo>
                <a:close/>
              </a:path>
              <a:path w="120650" h="128904">
                <a:moveTo>
                  <a:pt x="113888" y="120656"/>
                </a:moveTo>
                <a:lnTo>
                  <a:pt x="116985" y="128431"/>
                </a:lnTo>
                <a:lnTo>
                  <a:pt x="120054" y="122900"/>
                </a:lnTo>
                <a:lnTo>
                  <a:pt x="113888" y="120656"/>
                </a:lnTo>
                <a:close/>
              </a:path>
              <a:path w="120650" h="128904">
                <a:moveTo>
                  <a:pt x="65825" y="0"/>
                </a:moveTo>
                <a:lnTo>
                  <a:pt x="5650" y="120851"/>
                </a:lnTo>
                <a:lnTo>
                  <a:pt x="29430" y="112227"/>
                </a:lnTo>
                <a:lnTo>
                  <a:pt x="60091" y="108669"/>
                </a:lnTo>
                <a:lnTo>
                  <a:pt x="109113" y="108669"/>
                </a:lnTo>
                <a:lnTo>
                  <a:pt x="65825" y="0"/>
                </a:lnTo>
                <a:close/>
              </a:path>
              <a:path w="120650" h="128904">
                <a:moveTo>
                  <a:pt x="109113" y="108669"/>
                </a:moveTo>
                <a:lnTo>
                  <a:pt x="60091" y="108669"/>
                </a:lnTo>
                <a:lnTo>
                  <a:pt x="90720" y="112227"/>
                </a:lnTo>
                <a:lnTo>
                  <a:pt x="113888" y="120656"/>
                </a:lnTo>
                <a:lnTo>
                  <a:pt x="109113" y="108669"/>
                </a:lnTo>
                <a:close/>
              </a:path>
            </a:pathLst>
          </a:custGeom>
          <a:solidFill>
            <a:srgbClr val="000000"/>
          </a:solidFill>
        </p:spPr>
        <p:txBody>
          <a:bodyPr wrap="square" lIns="0" tIns="0" rIns="0" bIns="0" rtlCol="0"/>
          <a:lstStyle/>
          <a:p>
            <a:endParaRPr/>
          </a:p>
        </p:txBody>
      </p:sp>
      <p:sp>
        <p:nvSpPr>
          <p:cNvPr id="59" name="object 59"/>
          <p:cNvSpPr/>
          <p:nvPr/>
        </p:nvSpPr>
        <p:spPr>
          <a:xfrm>
            <a:off x="6763640" y="4191373"/>
            <a:ext cx="2366645" cy="424180"/>
          </a:xfrm>
          <a:custGeom>
            <a:avLst/>
            <a:gdLst/>
            <a:ahLst/>
            <a:cxnLst/>
            <a:rect l="l" t="t" r="r" b="b"/>
            <a:pathLst>
              <a:path w="2366645" h="424179">
                <a:moveTo>
                  <a:pt x="2366134" y="0"/>
                </a:moveTo>
                <a:lnTo>
                  <a:pt x="2366134" y="423822"/>
                </a:lnTo>
                <a:lnTo>
                  <a:pt x="0" y="423822"/>
                </a:lnTo>
              </a:path>
            </a:pathLst>
          </a:custGeom>
          <a:ln w="17121">
            <a:solidFill>
              <a:srgbClr val="000000"/>
            </a:solidFill>
          </a:ln>
        </p:spPr>
        <p:txBody>
          <a:bodyPr wrap="square" lIns="0" tIns="0" rIns="0" bIns="0" rtlCol="0"/>
          <a:lstStyle/>
          <a:p>
            <a:endParaRPr/>
          </a:p>
        </p:txBody>
      </p:sp>
      <p:sp>
        <p:nvSpPr>
          <p:cNvPr id="60" name="object 60"/>
          <p:cNvSpPr/>
          <p:nvPr/>
        </p:nvSpPr>
        <p:spPr>
          <a:xfrm>
            <a:off x="9074691" y="4101473"/>
            <a:ext cx="120650" cy="128905"/>
          </a:xfrm>
          <a:custGeom>
            <a:avLst/>
            <a:gdLst/>
            <a:ahLst/>
            <a:cxnLst/>
            <a:rect l="l" t="t" r="r" b="b"/>
            <a:pathLst>
              <a:path w="120650" h="128904">
                <a:moveTo>
                  <a:pt x="7163" y="120293"/>
                </a:moveTo>
                <a:lnTo>
                  <a:pt x="0" y="122900"/>
                </a:lnTo>
                <a:lnTo>
                  <a:pt x="3922" y="128431"/>
                </a:lnTo>
                <a:lnTo>
                  <a:pt x="7163" y="120293"/>
                </a:lnTo>
                <a:close/>
              </a:path>
              <a:path w="120650" h="128904">
                <a:moveTo>
                  <a:pt x="115445" y="121228"/>
                </a:moveTo>
                <a:lnTo>
                  <a:pt x="119031" y="128431"/>
                </a:lnTo>
                <a:lnTo>
                  <a:pt x="120054" y="122900"/>
                </a:lnTo>
                <a:lnTo>
                  <a:pt x="115445" y="121228"/>
                </a:lnTo>
                <a:close/>
              </a:path>
              <a:path w="120650" h="128904">
                <a:moveTo>
                  <a:pt x="109191" y="108669"/>
                </a:moveTo>
                <a:lnTo>
                  <a:pt x="59963" y="108669"/>
                </a:lnTo>
                <a:lnTo>
                  <a:pt x="90624" y="112227"/>
                </a:lnTo>
                <a:lnTo>
                  <a:pt x="115445" y="121228"/>
                </a:lnTo>
                <a:lnTo>
                  <a:pt x="109191" y="108669"/>
                </a:lnTo>
                <a:close/>
              </a:path>
              <a:path w="120650" h="128904">
                <a:moveTo>
                  <a:pt x="55081" y="0"/>
                </a:moveTo>
                <a:lnTo>
                  <a:pt x="7163" y="120293"/>
                </a:lnTo>
                <a:lnTo>
                  <a:pt x="29334" y="112227"/>
                </a:lnTo>
                <a:lnTo>
                  <a:pt x="59963" y="108669"/>
                </a:lnTo>
                <a:lnTo>
                  <a:pt x="109191" y="108669"/>
                </a:lnTo>
                <a:lnTo>
                  <a:pt x="55081" y="0"/>
                </a:lnTo>
                <a:close/>
              </a:path>
            </a:pathLst>
          </a:custGeom>
          <a:solidFill>
            <a:srgbClr val="000000"/>
          </a:solidFill>
        </p:spPr>
        <p:txBody>
          <a:bodyPr wrap="square" lIns="0" tIns="0" rIns="0" bIns="0" rtlCol="0"/>
          <a:lstStyle/>
          <a:p>
            <a:endParaRPr/>
          </a:p>
        </p:txBody>
      </p:sp>
      <p:sp>
        <p:nvSpPr>
          <p:cNvPr id="61" name="object 61"/>
          <p:cNvSpPr/>
          <p:nvPr/>
        </p:nvSpPr>
        <p:spPr>
          <a:xfrm>
            <a:off x="2785976" y="2881376"/>
            <a:ext cx="1215041" cy="488038"/>
          </a:xfrm>
          <a:prstGeom prst="rect">
            <a:avLst/>
          </a:prstGeom>
          <a:blipFill>
            <a:blip r:embed="rId3" cstate="print"/>
            <a:stretch>
              <a:fillRect/>
            </a:stretch>
          </a:blipFill>
        </p:spPr>
        <p:txBody>
          <a:bodyPr wrap="square" lIns="0" tIns="0" rIns="0" bIns="0" rtlCol="0"/>
          <a:lstStyle/>
          <a:p>
            <a:endParaRPr/>
          </a:p>
        </p:txBody>
      </p:sp>
      <p:sp>
        <p:nvSpPr>
          <p:cNvPr id="62" name="object 62"/>
          <p:cNvSpPr/>
          <p:nvPr/>
        </p:nvSpPr>
        <p:spPr>
          <a:xfrm>
            <a:off x="2785975" y="2881377"/>
            <a:ext cx="1215390" cy="488315"/>
          </a:xfrm>
          <a:custGeom>
            <a:avLst/>
            <a:gdLst/>
            <a:ahLst/>
            <a:cxnLst/>
            <a:rect l="l" t="t" r="r" b="b"/>
            <a:pathLst>
              <a:path w="1215389" h="488314">
                <a:moveTo>
                  <a:pt x="0" y="488038"/>
                </a:moveTo>
                <a:lnTo>
                  <a:pt x="1215041" y="488038"/>
                </a:lnTo>
                <a:lnTo>
                  <a:pt x="1215041" y="0"/>
                </a:lnTo>
                <a:lnTo>
                  <a:pt x="0" y="0"/>
                </a:lnTo>
                <a:lnTo>
                  <a:pt x="0" y="488038"/>
                </a:lnTo>
                <a:close/>
              </a:path>
            </a:pathLst>
          </a:custGeom>
          <a:ln w="4278">
            <a:solidFill>
              <a:srgbClr val="000000"/>
            </a:solidFill>
          </a:ln>
        </p:spPr>
        <p:txBody>
          <a:bodyPr wrap="square" lIns="0" tIns="0" rIns="0" bIns="0" rtlCol="0"/>
          <a:lstStyle/>
          <a:p>
            <a:endParaRPr/>
          </a:p>
        </p:txBody>
      </p:sp>
      <p:sp>
        <p:nvSpPr>
          <p:cNvPr id="63" name="object 63"/>
          <p:cNvSpPr txBox="1"/>
          <p:nvPr/>
        </p:nvSpPr>
        <p:spPr>
          <a:xfrm>
            <a:off x="2870035" y="3006466"/>
            <a:ext cx="1049020" cy="208279"/>
          </a:xfrm>
          <a:prstGeom prst="rect">
            <a:avLst/>
          </a:prstGeom>
        </p:spPr>
        <p:txBody>
          <a:bodyPr vert="horz" wrap="square" lIns="0" tIns="0" rIns="0" bIns="0" rtlCol="0">
            <a:spAutoFit/>
          </a:bodyPr>
          <a:lstStyle/>
          <a:p>
            <a:pPr marL="12700"/>
            <a:r>
              <a:rPr sz="1350" spc="-10" dirty="0">
                <a:latin typeface="宋体"/>
                <a:cs typeface="宋体"/>
              </a:rPr>
              <a:t>自身风险感知</a:t>
            </a:r>
            <a:endParaRPr sz="1350">
              <a:latin typeface="宋体"/>
              <a:cs typeface="宋体"/>
            </a:endParaRPr>
          </a:p>
        </p:txBody>
      </p:sp>
      <p:sp>
        <p:nvSpPr>
          <p:cNvPr id="64" name="object 64"/>
          <p:cNvSpPr/>
          <p:nvPr/>
        </p:nvSpPr>
        <p:spPr>
          <a:xfrm>
            <a:off x="4001018" y="2393287"/>
            <a:ext cx="511809" cy="732155"/>
          </a:xfrm>
          <a:custGeom>
            <a:avLst/>
            <a:gdLst/>
            <a:ahLst/>
            <a:cxnLst/>
            <a:rect l="l" t="t" r="r" b="b"/>
            <a:pathLst>
              <a:path w="511810" h="732155">
                <a:moveTo>
                  <a:pt x="0" y="732057"/>
                </a:moveTo>
                <a:lnTo>
                  <a:pt x="102319" y="732057"/>
                </a:lnTo>
                <a:lnTo>
                  <a:pt x="102319" y="0"/>
                </a:lnTo>
                <a:lnTo>
                  <a:pt x="511596" y="0"/>
                </a:lnTo>
              </a:path>
            </a:pathLst>
          </a:custGeom>
          <a:ln w="17076">
            <a:solidFill>
              <a:srgbClr val="000000"/>
            </a:solidFill>
          </a:ln>
        </p:spPr>
        <p:txBody>
          <a:bodyPr wrap="square" lIns="0" tIns="0" rIns="0" bIns="0" rtlCol="0"/>
          <a:lstStyle/>
          <a:p>
            <a:endParaRPr/>
          </a:p>
        </p:txBody>
      </p:sp>
      <p:sp>
        <p:nvSpPr>
          <p:cNvPr id="65" name="object 65"/>
          <p:cNvSpPr/>
          <p:nvPr/>
        </p:nvSpPr>
        <p:spPr>
          <a:xfrm>
            <a:off x="4482771" y="2329071"/>
            <a:ext cx="119380" cy="128905"/>
          </a:xfrm>
          <a:custGeom>
            <a:avLst/>
            <a:gdLst/>
            <a:ahLst/>
            <a:cxnLst/>
            <a:rect l="l" t="t" r="r" b="b"/>
            <a:pathLst>
              <a:path w="119380" h="128905">
                <a:moveTo>
                  <a:pt x="4263" y="0"/>
                </a:moveTo>
                <a:lnTo>
                  <a:pt x="0" y="3424"/>
                </a:lnTo>
                <a:lnTo>
                  <a:pt x="10647" y="32881"/>
                </a:lnTo>
                <a:lnTo>
                  <a:pt x="14196" y="63637"/>
                </a:lnTo>
                <a:lnTo>
                  <a:pt x="10647" y="94426"/>
                </a:lnTo>
                <a:lnTo>
                  <a:pt x="0" y="123978"/>
                </a:lnTo>
                <a:lnTo>
                  <a:pt x="4263" y="128431"/>
                </a:lnTo>
                <a:lnTo>
                  <a:pt x="119372" y="64215"/>
                </a:lnTo>
                <a:lnTo>
                  <a:pt x="4263" y="0"/>
                </a:lnTo>
                <a:close/>
              </a:path>
            </a:pathLst>
          </a:custGeom>
          <a:solidFill>
            <a:srgbClr val="000000"/>
          </a:solidFill>
        </p:spPr>
        <p:txBody>
          <a:bodyPr wrap="square" lIns="0" tIns="0" rIns="0" bIns="0" rtlCol="0"/>
          <a:lstStyle/>
          <a:p>
            <a:endParaRPr/>
          </a:p>
        </p:txBody>
      </p:sp>
      <p:sp>
        <p:nvSpPr>
          <p:cNvPr id="66" name="object 66"/>
          <p:cNvSpPr/>
          <p:nvPr/>
        </p:nvSpPr>
        <p:spPr>
          <a:xfrm>
            <a:off x="2542967" y="2778580"/>
            <a:ext cx="153670" cy="347345"/>
          </a:xfrm>
          <a:custGeom>
            <a:avLst/>
            <a:gdLst/>
            <a:ahLst/>
            <a:cxnLst/>
            <a:rect l="l" t="t" r="r" b="b"/>
            <a:pathLst>
              <a:path w="153669" h="347344">
                <a:moveTo>
                  <a:pt x="0" y="0"/>
                </a:moveTo>
                <a:lnTo>
                  <a:pt x="102319" y="0"/>
                </a:lnTo>
                <a:lnTo>
                  <a:pt x="102319" y="346764"/>
                </a:lnTo>
                <a:lnTo>
                  <a:pt x="153478" y="346764"/>
                </a:lnTo>
              </a:path>
            </a:pathLst>
          </a:custGeom>
          <a:ln w="17064">
            <a:solidFill>
              <a:srgbClr val="404040"/>
            </a:solidFill>
          </a:ln>
        </p:spPr>
        <p:txBody>
          <a:bodyPr wrap="square" lIns="0" tIns="0" rIns="0" bIns="0" rtlCol="0"/>
          <a:lstStyle/>
          <a:p>
            <a:endParaRPr/>
          </a:p>
        </p:txBody>
      </p:sp>
      <p:sp>
        <p:nvSpPr>
          <p:cNvPr id="67" name="object 67"/>
          <p:cNvSpPr/>
          <p:nvPr/>
        </p:nvSpPr>
        <p:spPr>
          <a:xfrm>
            <a:off x="2670031" y="3060614"/>
            <a:ext cx="116205" cy="120650"/>
          </a:xfrm>
          <a:custGeom>
            <a:avLst/>
            <a:gdLst/>
            <a:ahLst/>
            <a:cxnLst/>
            <a:rect l="l" t="t" r="r" b="b"/>
            <a:pathLst>
              <a:path w="116205" h="120650">
                <a:moveTo>
                  <a:pt x="1747" y="115694"/>
                </a:moveTo>
                <a:lnTo>
                  <a:pt x="835" y="116101"/>
                </a:lnTo>
                <a:lnTo>
                  <a:pt x="0" y="120554"/>
                </a:lnTo>
                <a:lnTo>
                  <a:pt x="1747" y="115694"/>
                </a:lnTo>
                <a:close/>
              </a:path>
              <a:path w="116205" h="120650">
                <a:moveTo>
                  <a:pt x="0" y="0"/>
                </a:moveTo>
                <a:lnTo>
                  <a:pt x="10628" y="29456"/>
                </a:lnTo>
                <a:lnTo>
                  <a:pt x="14171" y="60212"/>
                </a:lnTo>
                <a:lnTo>
                  <a:pt x="10628" y="91001"/>
                </a:lnTo>
                <a:lnTo>
                  <a:pt x="1747" y="115694"/>
                </a:lnTo>
                <a:lnTo>
                  <a:pt x="115944" y="64729"/>
                </a:lnTo>
                <a:lnTo>
                  <a:pt x="835" y="513"/>
                </a:lnTo>
                <a:lnTo>
                  <a:pt x="0" y="0"/>
                </a:lnTo>
                <a:close/>
              </a:path>
            </a:pathLst>
          </a:custGeom>
          <a:solidFill>
            <a:srgbClr val="404040"/>
          </a:solidFill>
        </p:spPr>
        <p:txBody>
          <a:bodyPr wrap="square" lIns="0" tIns="0" rIns="0" bIns="0" rtlCol="0"/>
          <a:lstStyle/>
          <a:p>
            <a:endParaRPr/>
          </a:p>
        </p:txBody>
      </p:sp>
      <p:sp>
        <p:nvSpPr>
          <p:cNvPr id="68" name="object 68"/>
          <p:cNvSpPr/>
          <p:nvPr/>
        </p:nvSpPr>
        <p:spPr>
          <a:xfrm>
            <a:off x="3399891" y="1789661"/>
            <a:ext cx="5052060" cy="847725"/>
          </a:xfrm>
          <a:custGeom>
            <a:avLst/>
            <a:gdLst/>
            <a:ahLst/>
            <a:cxnLst/>
            <a:rect l="l" t="t" r="r" b="b"/>
            <a:pathLst>
              <a:path w="5052059" h="847725">
                <a:moveTo>
                  <a:pt x="5052016" y="847645"/>
                </a:moveTo>
                <a:lnTo>
                  <a:pt x="5052016" y="0"/>
                </a:lnTo>
                <a:lnTo>
                  <a:pt x="0" y="0"/>
                </a:lnTo>
                <a:lnTo>
                  <a:pt x="0" y="269705"/>
                </a:lnTo>
              </a:path>
            </a:pathLst>
          </a:custGeom>
          <a:ln w="17122">
            <a:solidFill>
              <a:srgbClr val="404040"/>
            </a:solidFill>
          </a:ln>
        </p:spPr>
        <p:txBody>
          <a:bodyPr wrap="square" lIns="0" tIns="0" rIns="0" bIns="0" rtlCol="0"/>
          <a:lstStyle/>
          <a:p>
            <a:endParaRPr/>
          </a:p>
        </p:txBody>
      </p:sp>
      <p:sp>
        <p:nvSpPr>
          <p:cNvPr id="69" name="object 69"/>
          <p:cNvSpPr/>
          <p:nvPr/>
        </p:nvSpPr>
        <p:spPr>
          <a:xfrm>
            <a:off x="3334236" y="2029569"/>
            <a:ext cx="120650" cy="120014"/>
          </a:xfrm>
          <a:custGeom>
            <a:avLst/>
            <a:gdLst/>
            <a:ahLst/>
            <a:cxnLst/>
            <a:rect l="l" t="t" r="r" b="b"/>
            <a:pathLst>
              <a:path w="120650" h="120014">
                <a:moveTo>
                  <a:pt x="0" y="0"/>
                </a:moveTo>
                <a:lnTo>
                  <a:pt x="1705" y="4109"/>
                </a:lnTo>
                <a:lnTo>
                  <a:pt x="65654" y="119697"/>
                </a:lnTo>
                <a:lnTo>
                  <a:pt x="112380" y="14127"/>
                </a:lnTo>
                <a:lnTo>
                  <a:pt x="60091" y="14127"/>
                </a:lnTo>
                <a:lnTo>
                  <a:pt x="29430" y="10595"/>
                </a:lnTo>
                <a:lnTo>
                  <a:pt x="0" y="0"/>
                </a:lnTo>
                <a:close/>
              </a:path>
              <a:path w="120650" h="120014">
                <a:moveTo>
                  <a:pt x="120054" y="0"/>
                </a:moveTo>
                <a:lnTo>
                  <a:pt x="90720" y="10595"/>
                </a:lnTo>
                <a:lnTo>
                  <a:pt x="60091" y="14127"/>
                </a:lnTo>
                <a:lnTo>
                  <a:pt x="112380" y="14127"/>
                </a:lnTo>
                <a:lnTo>
                  <a:pt x="116814" y="4109"/>
                </a:lnTo>
                <a:lnTo>
                  <a:pt x="120054" y="0"/>
                </a:lnTo>
                <a:close/>
              </a:path>
            </a:pathLst>
          </a:custGeom>
          <a:solidFill>
            <a:srgbClr val="404040"/>
          </a:solidFill>
        </p:spPr>
        <p:txBody>
          <a:bodyPr wrap="square" lIns="0" tIns="0" rIns="0" bIns="0" rtlCol="0"/>
          <a:lstStyle/>
          <a:p>
            <a:endParaRPr/>
          </a:p>
        </p:txBody>
      </p:sp>
      <p:sp>
        <p:nvSpPr>
          <p:cNvPr id="70" name="object 70"/>
          <p:cNvSpPr/>
          <p:nvPr/>
        </p:nvSpPr>
        <p:spPr>
          <a:xfrm>
            <a:off x="5650917" y="1674073"/>
            <a:ext cx="1023619" cy="231775"/>
          </a:xfrm>
          <a:custGeom>
            <a:avLst/>
            <a:gdLst/>
            <a:ahLst/>
            <a:cxnLst/>
            <a:rect l="l" t="t" r="r" b="b"/>
            <a:pathLst>
              <a:path w="1023620" h="231775">
                <a:moveTo>
                  <a:pt x="0" y="231176"/>
                </a:moveTo>
                <a:lnTo>
                  <a:pt x="1023193" y="231176"/>
                </a:lnTo>
                <a:lnTo>
                  <a:pt x="1023193" y="0"/>
                </a:lnTo>
                <a:lnTo>
                  <a:pt x="0" y="0"/>
                </a:lnTo>
                <a:lnTo>
                  <a:pt x="0" y="231176"/>
                </a:lnTo>
                <a:close/>
              </a:path>
            </a:pathLst>
          </a:custGeom>
          <a:solidFill>
            <a:srgbClr val="FFFFFF"/>
          </a:solidFill>
        </p:spPr>
        <p:txBody>
          <a:bodyPr wrap="square" lIns="0" tIns="0" rIns="0" bIns="0" rtlCol="0"/>
          <a:lstStyle/>
          <a:p>
            <a:endParaRPr/>
          </a:p>
        </p:txBody>
      </p:sp>
      <p:sp>
        <p:nvSpPr>
          <p:cNvPr id="71" name="object 71"/>
          <p:cNvSpPr txBox="1"/>
          <p:nvPr/>
        </p:nvSpPr>
        <p:spPr>
          <a:xfrm>
            <a:off x="5637534" y="1671467"/>
            <a:ext cx="1049020" cy="208279"/>
          </a:xfrm>
          <a:prstGeom prst="rect">
            <a:avLst/>
          </a:prstGeom>
        </p:spPr>
        <p:txBody>
          <a:bodyPr vert="horz" wrap="square" lIns="0" tIns="0" rIns="0" bIns="0" rtlCol="0">
            <a:spAutoFit/>
          </a:bodyPr>
          <a:lstStyle/>
          <a:p>
            <a:pPr marL="12700"/>
            <a:r>
              <a:rPr sz="1350" spc="-10" dirty="0">
                <a:latin typeface="宋体"/>
                <a:cs typeface="宋体"/>
              </a:rPr>
              <a:t>安全信息反馈</a:t>
            </a:r>
            <a:endParaRPr sz="1350">
              <a:latin typeface="宋体"/>
              <a:cs typeface="宋体"/>
            </a:endParaRPr>
          </a:p>
        </p:txBody>
      </p:sp>
      <p:sp>
        <p:nvSpPr>
          <p:cNvPr id="72" name="object 72"/>
          <p:cNvSpPr txBox="1">
            <a:spLocks noGrp="1"/>
          </p:cNvSpPr>
          <p:nvPr>
            <p:ph type="title" idx="4294967295"/>
          </p:nvPr>
        </p:nvSpPr>
        <p:spPr>
          <a:xfrm>
            <a:off x="4258303" y="361419"/>
            <a:ext cx="3592512" cy="423862"/>
          </a:xfrm>
          <a:prstGeom prst="rect">
            <a:avLst/>
          </a:prstGeom>
        </p:spPr>
        <p:txBody>
          <a:bodyPr vert="horz" wrap="square" lIns="0" tIns="0" rIns="0" bIns="0" rtlCol="0" anchor="ctr">
            <a:spAutoFit/>
          </a:bodyPr>
          <a:lstStyle/>
          <a:p>
            <a:pPr marL="12700">
              <a:lnSpc>
                <a:spcPts val="3295"/>
              </a:lnSpc>
            </a:pPr>
            <a:r>
              <a:rPr sz="2800" spc="-5" dirty="0"/>
              <a:t>人的安全信息处理模型</a:t>
            </a:r>
            <a:endParaRPr sz="2800" dirty="0"/>
          </a:p>
        </p:txBody>
      </p:sp>
      <p:sp>
        <p:nvSpPr>
          <p:cNvPr id="73" name="object 73"/>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74" name="object 74"/>
          <p:cNvSpPr txBox="1"/>
          <p:nvPr/>
        </p:nvSpPr>
        <p:spPr>
          <a:xfrm>
            <a:off x="1710334" y="5858819"/>
            <a:ext cx="8849360"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来源：黄浪（导师：吴超）</a:t>
            </a:r>
            <a:r>
              <a:rPr sz="1600" spc="-5" dirty="0">
                <a:solidFill>
                  <a:srgbClr val="006FC0"/>
                </a:solidFill>
                <a:latin typeface="Calibri"/>
                <a:cs typeface="Calibri"/>
              </a:rPr>
              <a:t>. </a:t>
            </a:r>
            <a:r>
              <a:rPr sz="1600" spc="-5" dirty="0">
                <a:solidFill>
                  <a:srgbClr val="006FC0"/>
                </a:solidFill>
                <a:latin typeface="宋体"/>
                <a:cs typeface="宋体"/>
              </a:rPr>
              <a:t>理论安全模型的构建原理与新模型的创研究</a:t>
            </a:r>
            <a:r>
              <a:rPr sz="1600" spc="-5" dirty="0">
                <a:solidFill>
                  <a:srgbClr val="006FC0"/>
                </a:solidFill>
                <a:latin typeface="Calibri"/>
                <a:cs typeface="Calibri"/>
              </a:rPr>
              <a:t>[D].</a:t>
            </a:r>
            <a:r>
              <a:rPr sz="1600" spc="60" dirty="0">
                <a:solidFill>
                  <a:srgbClr val="006FC0"/>
                </a:solidFill>
                <a:latin typeface="Calibri"/>
                <a:cs typeface="Calibri"/>
              </a:rPr>
              <a:t> </a:t>
            </a:r>
            <a:r>
              <a:rPr sz="1600" spc="-5" dirty="0">
                <a:solidFill>
                  <a:srgbClr val="006FC0"/>
                </a:solidFill>
                <a:latin typeface="宋体"/>
                <a:cs typeface="宋体"/>
              </a:rPr>
              <a:t>长沙：中南大学，</a:t>
            </a:r>
            <a:r>
              <a:rPr sz="1600" spc="-5" dirty="0">
                <a:solidFill>
                  <a:srgbClr val="006FC0"/>
                </a:solidFill>
                <a:latin typeface="Calibri"/>
                <a:cs typeface="Calibri"/>
              </a:rPr>
              <a:t>2018.</a:t>
            </a:r>
            <a:endParaRPr sz="1600">
              <a:latin typeface="Calibri"/>
              <a:cs typeface="Calibri"/>
            </a:endParaRPr>
          </a:p>
        </p:txBody>
      </p:sp>
    </p:spTree>
    <p:extLst>
      <p:ext uri="{BB962C8B-B14F-4D97-AF65-F5344CB8AC3E}">
        <p14:creationId xmlns:p14="http://schemas.microsoft.com/office/powerpoint/2010/main" val="5433805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57606" y="2235283"/>
            <a:ext cx="1173797" cy="47374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857606" y="2235284"/>
            <a:ext cx="1174115" cy="474345"/>
          </a:xfrm>
          <a:custGeom>
            <a:avLst/>
            <a:gdLst/>
            <a:ahLst/>
            <a:cxnLst/>
            <a:rect l="l" t="t" r="r" b="b"/>
            <a:pathLst>
              <a:path w="1174115" h="474344">
                <a:moveTo>
                  <a:pt x="0" y="473740"/>
                </a:moveTo>
                <a:lnTo>
                  <a:pt x="1173797" y="473740"/>
                </a:lnTo>
                <a:lnTo>
                  <a:pt x="1173797" y="0"/>
                </a:lnTo>
                <a:lnTo>
                  <a:pt x="0" y="0"/>
                </a:lnTo>
                <a:lnTo>
                  <a:pt x="0" y="473740"/>
                </a:lnTo>
                <a:close/>
              </a:path>
            </a:pathLst>
          </a:custGeom>
          <a:ln w="4150">
            <a:solidFill>
              <a:srgbClr val="000000"/>
            </a:solidFill>
          </a:ln>
        </p:spPr>
        <p:txBody>
          <a:bodyPr wrap="square" lIns="0" tIns="0" rIns="0" bIns="0" rtlCol="0"/>
          <a:lstStyle/>
          <a:p>
            <a:endParaRPr/>
          </a:p>
        </p:txBody>
      </p:sp>
      <p:sp>
        <p:nvSpPr>
          <p:cNvPr id="4" name="object 4"/>
          <p:cNvSpPr txBox="1"/>
          <p:nvPr/>
        </p:nvSpPr>
        <p:spPr>
          <a:xfrm>
            <a:off x="1935811" y="2363903"/>
            <a:ext cx="1014094" cy="201295"/>
          </a:xfrm>
          <a:prstGeom prst="rect">
            <a:avLst/>
          </a:prstGeom>
        </p:spPr>
        <p:txBody>
          <a:bodyPr vert="horz" wrap="square" lIns="0" tIns="0" rIns="0" bIns="0" rtlCol="0">
            <a:spAutoFit/>
          </a:bodyPr>
          <a:lstStyle/>
          <a:p>
            <a:pPr marL="12700"/>
            <a:r>
              <a:rPr sz="1300" spc="-5" dirty="0">
                <a:latin typeface="宋体"/>
                <a:cs typeface="宋体"/>
              </a:rPr>
              <a:t>上级组织告知</a:t>
            </a:r>
            <a:endParaRPr sz="1300">
              <a:latin typeface="宋体"/>
              <a:cs typeface="宋体"/>
            </a:endParaRPr>
          </a:p>
        </p:txBody>
      </p:sp>
      <p:sp>
        <p:nvSpPr>
          <p:cNvPr id="5" name="object 5"/>
          <p:cNvSpPr/>
          <p:nvPr/>
        </p:nvSpPr>
        <p:spPr>
          <a:xfrm>
            <a:off x="1857606" y="3656439"/>
            <a:ext cx="1173797" cy="46127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857606" y="3656439"/>
            <a:ext cx="1174115" cy="461645"/>
          </a:xfrm>
          <a:custGeom>
            <a:avLst/>
            <a:gdLst/>
            <a:ahLst/>
            <a:cxnLst/>
            <a:rect l="l" t="t" r="r" b="b"/>
            <a:pathLst>
              <a:path w="1174115" h="461645">
                <a:moveTo>
                  <a:pt x="0" y="461273"/>
                </a:moveTo>
                <a:lnTo>
                  <a:pt x="1173797" y="461273"/>
                </a:lnTo>
                <a:lnTo>
                  <a:pt x="1173797" y="0"/>
                </a:lnTo>
                <a:lnTo>
                  <a:pt x="0" y="0"/>
                </a:lnTo>
                <a:lnTo>
                  <a:pt x="0" y="461273"/>
                </a:lnTo>
                <a:close/>
              </a:path>
            </a:pathLst>
          </a:custGeom>
          <a:ln w="4150">
            <a:solidFill>
              <a:srgbClr val="000000"/>
            </a:solidFill>
          </a:ln>
        </p:spPr>
        <p:txBody>
          <a:bodyPr wrap="square" lIns="0" tIns="0" rIns="0" bIns="0" rtlCol="0"/>
          <a:lstStyle/>
          <a:p>
            <a:endParaRPr/>
          </a:p>
        </p:txBody>
      </p:sp>
      <p:sp>
        <p:nvSpPr>
          <p:cNvPr id="7" name="object 7"/>
          <p:cNvSpPr txBox="1"/>
          <p:nvPr/>
        </p:nvSpPr>
        <p:spPr>
          <a:xfrm>
            <a:off x="1935811" y="3777478"/>
            <a:ext cx="1014094" cy="201295"/>
          </a:xfrm>
          <a:prstGeom prst="rect">
            <a:avLst/>
          </a:prstGeom>
        </p:spPr>
        <p:txBody>
          <a:bodyPr vert="horz" wrap="square" lIns="0" tIns="0" rIns="0" bIns="0" rtlCol="0">
            <a:spAutoFit/>
          </a:bodyPr>
          <a:lstStyle/>
          <a:p>
            <a:pPr marL="12700"/>
            <a:r>
              <a:rPr sz="1300" spc="-5" dirty="0">
                <a:latin typeface="宋体"/>
                <a:cs typeface="宋体"/>
              </a:rPr>
              <a:t>下级组织告知</a:t>
            </a:r>
            <a:endParaRPr sz="1300">
              <a:latin typeface="宋体"/>
              <a:cs typeface="宋体"/>
            </a:endParaRPr>
          </a:p>
        </p:txBody>
      </p:sp>
      <p:sp>
        <p:nvSpPr>
          <p:cNvPr id="8" name="object 8"/>
          <p:cNvSpPr/>
          <p:nvPr/>
        </p:nvSpPr>
        <p:spPr>
          <a:xfrm>
            <a:off x="1857606" y="2945894"/>
            <a:ext cx="1173797" cy="473740"/>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1857606" y="2945895"/>
            <a:ext cx="1174115" cy="474345"/>
          </a:xfrm>
          <a:custGeom>
            <a:avLst/>
            <a:gdLst/>
            <a:ahLst/>
            <a:cxnLst/>
            <a:rect l="l" t="t" r="r" b="b"/>
            <a:pathLst>
              <a:path w="1174115" h="474345">
                <a:moveTo>
                  <a:pt x="0" y="473740"/>
                </a:moveTo>
                <a:lnTo>
                  <a:pt x="1173797" y="473740"/>
                </a:lnTo>
                <a:lnTo>
                  <a:pt x="1173797" y="0"/>
                </a:lnTo>
                <a:lnTo>
                  <a:pt x="0" y="0"/>
                </a:lnTo>
                <a:lnTo>
                  <a:pt x="0" y="473740"/>
                </a:lnTo>
                <a:close/>
              </a:path>
            </a:pathLst>
          </a:custGeom>
          <a:ln w="4150">
            <a:solidFill>
              <a:srgbClr val="000000"/>
            </a:solidFill>
          </a:ln>
        </p:spPr>
        <p:txBody>
          <a:bodyPr wrap="square" lIns="0" tIns="0" rIns="0" bIns="0" rtlCol="0"/>
          <a:lstStyle/>
          <a:p>
            <a:endParaRPr/>
          </a:p>
        </p:txBody>
      </p:sp>
      <p:sp>
        <p:nvSpPr>
          <p:cNvPr id="10" name="object 10"/>
          <p:cNvSpPr txBox="1"/>
          <p:nvPr/>
        </p:nvSpPr>
        <p:spPr>
          <a:xfrm>
            <a:off x="1935811" y="3070691"/>
            <a:ext cx="1014094" cy="201295"/>
          </a:xfrm>
          <a:prstGeom prst="rect">
            <a:avLst/>
          </a:prstGeom>
        </p:spPr>
        <p:txBody>
          <a:bodyPr vert="horz" wrap="square" lIns="0" tIns="0" rIns="0" bIns="0" rtlCol="0">
            <a:spAutoFit/>
          </a:bodyPr>
          <a:lstStyle/>
          <a:p>
            <a:pPr marL="12700"/>
            <a:r>
              <a:rPr sz="1300" spc="-5" dirty="0">
                <a:latin typeface="宋体"/>
                <a:cs typeface="宋体"/>
              </a:rPr>
              <a:t>自身分析获取</a:t>
            </a:r>
            <a:endParaRPr sz="1300">
              <a:latin typeface="宋体"/>
              <a:cs typeface="宋体"/>
            </a:endParaRPr>
          </a:p>
        </p:txBody>
      </p:sp>
      <p:sp>
        <p:nvSpPr>
          <p:cNvPr id="11" name="object 11"/>
          <p:cNvSpPr/>
          <p:nvPr/>
        </p:nvSpPr>
        <p:spPr>
          <a:xfrm>
            <a:off x="3253807" y="2945894"/>
            <a:ext cx="1643316" cy="473740"/>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3253807" y="2945895"/>
            <a:ext cx="1643380" cy="474345"/>
          </a:xfrm>
          <a:custGeom>
            <a:avLst/>
            <a:gdLst/>
            <a:ahLst/>
            <a:cxnLst/>
            <a:rect l="l" t="t" r="r" b="b"/>
            <a:pathLst>
              <a:path w="1643379" h="474345">
                <a:moveTo>
                  <a:pt x="0" y="473740"/>
                </a:moveTo>
                <a:lnTo>
                  <a:pt x="1643316" y="473740"/>
                </a:lnTo>
                <a:lnTo>
                  <a:pt x="1643316" y="0"/>
                </a:lnTo>
                <a:lnTo>
                  <a:pt x="0" y="0"/>
                </a:lnTo>
                <a:lnTo>
                  <a:pt x="0" y="473740"/>
                </a:lnTo>
                <a:close/>
              </a:path>
            </a:pathLst>
          </a:custGeom>
          <a:ln w="4152">
            <a:solidFill>
              <a:srgbClr val="000000"/>
            </a:solidFill>
          </a:ln>
        </p:spPr>
        <p:txBody>
          <a:bodyPr wrap="square" lIns="0" tIns="0" rIns="0" bIns="0" rtlCol="0"/>
          <a:lstStyle/>
          <a:p>
            <a:endParaRPr/>
          </a:p>
        </p:txBody>
      </p:sp>
      <p:sp>
        <p:nvSpPr>
          <p:cNvPr id="13" name="object 13"/>
          <p:cNvSpPr txBox="1"/>
          <p:nvPr/>
        </p:nvSpPr>
        <p:spPr>
          <a:xfrm>
            <a:off x="3405521" y="3070691"/>
            <a:ext cx="1343660" cy="201295"/>
          </a:xfrm>
          <a:prstGeom prst="rect">
            <a:avLst/>
          </a:prstGeom>
        </p:spPr>
        <p:txBody>
          <a:bodyPr vert="horz" wrap="square" lIns="0" tIns="0" rIns="0" bIns="0" rtlCol="0">
            <a:spAutoFit/>
          </a:bodyPr>
          <a:lstStyle/>
          <a:p>
            <a:pPr marL="12700"/>
            <a:r>
              <a:rPr sz="1300" spc="-5" dirty="0">
                <a:latin typeface="宋体"/>
                <a:cs typeface="宋体"/>
              </a:rPr>
              <a:t>组织安全信息获取</a:t>
            </a:r>
            <a:endParaRPr sz="1300">
              <a:latin typeface="宋体"/>
              <a:cs typeface="宋体"/>
            </a:endParaRPr>
          </a:p>
        </p:txBody>
      </p:sp>
      <p:sp>
        <p:nvSpPr>
          <p:cNvPr id="14" name="object 14"/>
          <p:cNvSpPr/>
          <p:nvPr/>
        </p:nvSpPr>
        <p:spPr>
          <a:xfrm>
            <a:off x="5366644" y="2945894"/>
            <a:ext cx="1630961" cy="473740"/>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5366642" y="2945895"/>
            <a:ext cx="1631314" cy="474345"/>
          </a:xfrm>
          <a:custGeom>
            <a:avLst/>
            <a:gdLst/>
            <a:ahLst/>
            <a:cxnLst/>
            <a:rect l="l" t="t" r="r" b="b"/>
            <a:pathLst>
              <a:path w="1631314" h="474345">
                <a:moveTo>
                  <a:pt x="0" y="473740"/>
                </a:moveTo>
                <a:lnTo>
                  <a:pt x="1630961" y="473740"/>
                </a:lnTo>
                <a:lnTo>
                  <a:pt x="1630961" y="0"/>
                </a:lnTo>
                <a:lnTo>
                  <a:pt x="0" y="0"/>
                </a:lnTo>
                <a:lnTo>
                  <a:pt x="0" y="473740"/>
                </a:lnTo>
                <a:close/>
              </a:path>
            </a:pathLst>
          </a:custGeom>
          <a:ln w="4152">
            <a:solidFill>
              <a:srgbClr val="000000"/>
            </a:solidFill>
          </a:ln>
        </p:spPr>
        <p:txBody>
          <a:bodyPr wrap="square" lIns="0" tIns="0" rIns="0" bIns="0" rtlCol="0"/>
          <a:lstStyle/>
          <a:p>
            <a:endParaRPr/>
          </a:p>
        </p:txBody>
      </p:sp>
      <p:sp>
        <p:nvSpPr>
          <p:cNvPr id="16" name="object 16"/>
          <p:cNvSpPr txBox="1"/>
          <p:nvPr/>
        </p:nvSpPr>
        <p:spPr>
          <a:xfrm>
            <a:off x="5506989" y="3070691"/>
            <a:ext cx="1343660" cy="201295"/>
          </a:xfrm>
          <a:prstGeom prst="rect">
            <a:avLst/>
          </a:prstGeom>
        </p:spPr>
        <p:txBody>
          <a:bodyPr vert="horz" wrap="square" lIns="0" tIns="0" rIns="0" bIns="0" rtlCol="0">
            <a:spAutoFit/>
          </a:bodyPr>
          <a:lstStyle/>
          <a:p>
            <a:pPr marL="12700"/>
            <a:r>
              <a:rPr sz="1300" spc="-5" dirty="0">
                <a:latin typeface="宋体"/>
                <a:cs typeface="宋体"/>
              </a:rPr>
              <a:t>组织安全信息分析</a:t>
            </a:r>
            <a:endParaRPr sz="1300">
              <a:latin typeface="宋体"/>
              <a:cs typeface="宋体"/>
            </a:endParaRPr>
          </a:p>
        </p:txBody>
      </p:sp>
      <p:sp>
        <p:nvSpPr>
          <p:cNvPr id="17" name="object 17"/>
          <p:cNvSpPr/>
          <p:nvPr/>
        </p:nvSpPr>
        <p:spPr>
          <a:xfrm>
            <a:off x="4897123" y="3182764"/>
            <a:ext cx="370840" cy="0"/>
          </a:xfrm>
          <a:custGeom>
            <a:avLst/>
            <a:gdLst/>
            <a:ahLst/>
            <a:cxnLst/>
            <a:rect l="l" t="t" r="r" b="b"/>
            <a:pathLst>
              <a:path w="370839">
                <a:moveTo>
                  <a:pt x="0" y="0"/>
                </a:moveTo>
                <a:lnTo>
                  <a:pt x="370672" y="0"/>
                </a:lnTo>
              </a:path>
            </a:pathLst>
          </a:custGeom>
          <a:ln w="16622">
            <a:solidFill>
              <a:srgbClr val="000000"/>
            </a:solidFill>
          </a:ln>
        </p:spPr>
        <p:txBody>
          <a:bodyPr wrap="square" lIns="0" tIns="0" rIns="0" bIns="0" rtlCol="0"/>
          <a:lstStyle/>
          <a:p>
            <a:endParaRPr/>
          </a:p>
        </p:txBody>
      </p:sp>
      <p:sp>
        <p:nvSpPr>
          <p:cNvPr id="18" name="object 18"/>
          <p:cNvSpPr/>
          <p:nvPr/>
        </p:nvSpPr>
        <p:spPr>
          <a:xfrm>
            <a:off x="5243086" y="3120431"/>
            <a:ext cx="123825" cy="125095"/>
          </a:xfrm>
          <a:custGeom>
            <a:avLst/>
            <a:gdLst/>
            <a:ahLst/>
            <a:cxnLst/>
            <a:rect l="l" t="t" r="r" b="b"/>
            <a:pathLst>
              <a:path w="123825" h="125094">
                <a:moveTo>
                  <a:pt x="0" y="0"/>
                </a:moveTo>
                <a:lnTo>
                  <a:pt x="2306" y="1496"/>
                </a:lnTo>
                <a:lnTo>
                  <a:pt x="12592" y="30182"/>
                </a:lnTo>
                <a:lnTo>
                  <a:pt x="16021" y="60069"/>
                </a:lnTo>
                <a:lnTo>
                  <a:pt x="12592" y="89924"/>
                </a:lnTo>
                <a:lnTo>
                  <a:pt x="2306" y="118518"/>
                </a:lnTo>
                <a:lnTo>
                  <a:pt x="0" y="124668"/>
                </a:lnTo>
                <a:lnTo>
                  <a:pt x="123557" y="62334"/>
                </a:lnTo>
                <a:lnTo>
                  <a:pt x="0" y="0"/>
                </a:lnTo>
                <a:close/>
              </a:path>
            </a:pathLst>
          </a:custGeom>
          <a:solidFill>
            <a:srgbClr val="000000"/>
          </a:solidFill>
        </p:spPr>
        <p:txBody>
          <a:bodyPr wrap="square" lIns="0" tIns="0" rIns="0" bIns="0" rtlCol="0"/>
          <a:lstStyle/>
          <a:p>
            <a:endParaRPr/>
          </a:p>
        </p:txBody>
      </p:sp>
      <p:sp>
        <p:nvSpPr>
          <p:cNvPr id="19" name="object 19"/>
          <p:cNvSpPr/>
          <p:nvPr/>
        </p:nvSpPr>
        <p:spPr>
          <a:xfrm>
            <a:off x="7467124" y="2945894"/>
            <a:ext cx="1630961" cy="473740"/>
          </a:xfrm>
          <a:prstGeom prst="rect">
            <a:avLst/>
          </a:prstGeom>
          <a:blipFill>
            <a:blip r:embed="rId5" cstate="print"/>
            <a:stretch>
              <a:fillRect/>
            </a:stretch>
          </a:blipFill>
        </p:spPr>
        <p:txBody>
          <a:bodyPr wrap="square" lIns="0" tIns="0" rIns="0" bIns="0" rtlCol="0"/>
          <a:lstStyle/>
          <a:p>
            <a:endParaRPr/>
          </a:p>
        </p:txBody>
      </p:sp>
      <p:sp>
        <p:nvSpPr>
          <p:cNvPr id="20" name="object 20"/>
          <p:cNvSpPr/>
          <p:nvPr/>
        </p:nvSpPr>
        <p:spPr>
          <a:xfrm>
            <a:off x="7467123" y="2945895"/>
            <a:ext cx="1631314" cy="474345"/>
          </a:xfrm>
          <a:custGeom>
            <a:avLst/>
            <a:gdLst/>
            <a:ahLst/>
            <a:cxnLst/>
            <a:rect l="l" t="t" r="r" b="b"/>
            <a:pathLst>
              <a:path w="1631315" h="474345">
                <a:moveTo>
                  <a:pt x="0" y="473740"/>
                </a:moveTo>
                <a:lnTo>
                  <a:pt x="1630961" y="473740"/>
                </a:lnTo>
                <a:lnTo>
                  <a:pt x="1630961" y="0"/>
                </a:lnTo>
                <a:lnTo>
                  <a:pt x="0" y="0"/>
                </a:lnTo>
                <a:lnTo>
                  <a:pt x="0" y="473740"/>
                </a:lnTo>
                <a:close/>
              </a:path>
            </a:pathLst>
          </a:custGeom>
          <a:ln w="4152">
            <a:solidFill>
              <a:srgbClr val="000000"/>
            </a:solidFill>
          </a:ln>
        </p:spPr>
        <p:txBody>
          <a:bodyPr wrap="square" lIns="0" tIns="0" rIns="0" bIns="0" rtlCol="0"/>
          <a:lstStyle/>
          <a:p>
            <a:endParaRPr/>
          </a:p>
        </p:txBody>
      </p:sp>
      <p:sp>
        <p:nvSpPr>
          <p:cNvPr id="21" name="object 21"/>
          <p:cNvSpPr txBox="1"/>
          <p:nvPr/>
        </p:nvSpPr>
        <p:spPr>
          <a:xfrm>
            <a:off x="7526087" y="3070691"/>
            <a:ext cx="1508125" cy="201295"/>
          </a:xfrm>
          <a:prstGeom prst="rect">
            <a:avLst/>
          </a:prstGeom>
        </p:spPr>
        <p:txBody>
          <a:bodyPr vert="horz" wrap="square" lIns="0" tIns="0" rIns="0" bIns="0" rtlCol="0">
            <a:spAutoFit/>
          </a:bodyPr>
          <a:lstStyle/>
          <a:p>
            <a:pPr marL="12700"/>
            <a:r>
              <a:rPr sz="1300" spc="-5" dirty="0">
                <a:latin typeface="宋体"/>
                <a:cs typeface="宋体"/>
              </a:rPr>
              <a:t>组织安全预测与决策</a:t>
            </a:r>
            <a:endParaRPr sz="1300">
              <a:latin typeface="宋体"/>
              <a:cs typeface="宋体"/>
            </a:endParaRPr>
          </a:p>
        </p:txBody>
      </p:sp>
      <p:sp>
        <p:nvSpPr>
          <p:cNvPr id="22" name="object 22"/>
          <p:cNvSpPr/>
          <p:nvPr/>
        </p:nvSpPr>
        <p:spPr>
          <a:xfrm>
            <a:off x="6997604" y="3182764"/>
            <a:ext cx="383540" cy="0"/>
          </a:xfrm>
          <a:custGeom>
            <a:avLst/>
            <a:gdLst/>
            <a:ahLst/>
            <a:cxnLst/>
            <a:rect l="l" t="t" r="r" b="b"/>
            <a:pathLst>
              <a:path w="383539">
                <a:moveTo>
                  <a:pt x="0" y="0"/>
                </a:moveTo>
                <a:lnTo>
                  <a:pt x="383028" y="0"/>
                </a:lnTo>
              </a:path>
            </a:pathLst>
          </a:custGeom>
          <a:ln w="16622">
            <a:solidFill>
              <a:srgbClr val="000000"/>
            </a:solidFill>
          </a:ln>
        </p:spPr>
        <p:txBody>
          <a:bodyPr wrap="square" lIns="0" tIns="0" rIns="0" bIns="0" rtlCol="0"/>
          <a:lstStyle/>
          <a:p>
            <a:endParaRPr/>
          </a:p>
        </p:txBody>
      </p:sp>
      <p:sp>
        <p:nvSpPr>
          <p:cNvPr id="23" name="object 23"/>
          <p:cNvSpPr/>
          <p:nvPr/>
        </p:nvSpPr>
        <p:spPr>
          <a:xfrm>
            <a:off x="7343566" y="3120431"/>
            <a:ext cx="123825" cy="125095"/>
          </a:xfrm>
          <a:custGeom>
            <a:avLst/>
            <a:gdLst/>
            <a:ahLst/>
            <a:cxnLst/>
            <a:rect l="l" t="t" r="r" b="b"/>
            <a:pathLst>
              <a:path w="123825" h="125094">
                <a:moveTo>
                  <a:pt x="3367" y="1698"/>
                </a:moveTo>
                <a:lnTo>
                  <a:pt x="13581" y="30182"/>
                </a:lnTo>
                <a:lnTo>
                  <a:pt x="17009" y="60069"/>
                </a:lnTo>
                <a:lnTo>
                  <a:pt x="13581" y="89924"/>
                </a:lnTo>
                <a:lnTo>
                  <a:pt x="3294" y="118518"/>
                </a:lnTo>
                <a:lnTo>
                  <a:pt x="0" y="124668"/>
                </a:lnTo>
                <a:lnTo>
                  <a:pt x="123557" y="62334"/>
                </a:lnTo>
                <a:lnTo>
                  <a:pt x="3367" y="1698"/>
                </a:lnTo>
                <a:close/>
              </a:path>
              <a:path w="123825" h="125094">
                <a:moveTo>
                  <a:pt x="0" y="0"/>
                </a:moveTo>
                <a:lnTo>
                  <a:pt x="3367" y="1698"/>
                </a:lnTo>
                <a:lnTo>
                  <a:pt x="3294" y="1496"/>
                </a:lnTo>
                <a:lnTo>
                  <a:pt x="0" y="0"/>
                </a:lnTo>
                <a:close/>
              </a:path>
            </a:pathLst>
          </a:custGeom>
          <a:solidFill>
            <a:srgbClr val="000000"/>
          </a:solidFill>
        </p:spPr>
        <p:txBody>
          <a:bodyPr wrap="square" lIns="0" tIns="0" rIns="0" bIns="0" rtlCol="0"/>
          <a:lstStyle/>
          <a:p>
            <a:endParaRPr/>
          </a:p>
        </p:txBody>
      </p:sp>
      <p:sp>
        <p:nvSpPr>
          <p:cNvPr id="24" name="object 24"/>
          <p:cNvSpPr/>
          <p:nvPr/>
        </p:nvSpPr>
        <p:spPr>
          <a:xfrm>
            <a:off x="3031403" y="2472154"/>
            <a:ext cx="1050290" cy="386715"/>
          </a:xfrm>
          <a:custGeom>
            <a:avLst/>
            <a:gdLst/>
            <a:ahLst/>
            <a:cxnLst/>
            <a:rect l="l" t="t" r="r" b="b"/>
            <a:pathLst>
              <a:path w="1050289" h="386714">
                <a:moveTo>
                  <a:pt x="0" y="0"/>
                </a:moveTo>
                <a:lnTo>
                  <a:pt x="1050240" y="0"/>
                </a:lnTo>
                <a:lnTo>
                  <a:pt x="1050240" y="386472"/>
                </a:lnTo>
              </a:path>
            </a:pathLst>
          </a:custGeom>
          <a:ln w="16604">
            <a:solidFill>
              <a:srgbClr val="000000"/>
            </a:solidFill>
          </a:ln>
        </p:spPr>
        <p:txBody>
          <a:bodyPr wrap="square" lIns="0" tIns="0" rIns="0" bIns="0" rtlCol="0"/>
          <a:lstStyle/>
          <a:p>
            <a:endParaRPr/>
          </a:p>
        </p:txBody>
      </p:sp>
      <p:sp>
        <p:nvSpPr>
          <p:cNvPr id="25" name="object 25"/>
          <p:cNvSpPr/>
          <p:nvPr/>
        </p:nvSpPr>
        <p:spPr>
          <a:xfrm>
            <a:off x="4019206" y="2827875"/>
            <a:ext cx="116205" cy="118110"/>
          </a:xfrm>
          <a:custGeom>
            <a:avLst/>
            <a:gdLst/>
            <a:ahLst/>
            <a:cxnLst/>
            <a:rect l="l" t="t" r="r" b="b"/>
            <a:pathLst>
              <a:path w="116205" h="118110">
                <a:moveTo>
                  <a:pt x="0" y="0"/>
                </a:moveTo>
                <a:lnTo>
                  <a:pt x="658" y="5817"/>
                </a:lnTo>
                <a:lnTo>
                  <a:pt x="62437" y="118019"/>
                </a:lnTo>
                <a:lnTo>
                  <a:pt x="108328" y="13838"/>
                </a:lnTo>
                <a:lnTo>
                  <a:pt x="57989" y="13838"/>
                </a:lnTo>
                <a:lnTo>
                  <a:pt x="28407" y="10378"/>
                </a:lnTo>
                <a:lnTo>
                  <a:pt x="0" y="0"/>
                </a:lnTo>
                <a:close/>
              </a:path>
              <a:path w="116205" h="118110">
                <a:moveTo>
                  <a:pt x="115979" y="0"/>
                </a:moveTo>
                <a:lnTo>
                  <a:pt x="87571" y="10378"/>
                </a:lnTo>
                <a:lnTo>
                  <a:pt x="57989" y="13838"/>
                </a:lnTo>
                <a:lnTo>
                  <a:pt x="108328" y="13838"/>
                </a:lnTo>
                <a:lnTo>
                  <a:pt x="111860" y="5817"/>
                </a:lnTo>
                <a:lnTo>
                  <a:pt x="115979" y="0"/>
                </a:lnTo>
                <a:close/>
              </a:path>
            </a:pathLst>
          </a:custGeom>
          <a:solidFill>
            <a:srgbClr val="000000"/>
          </a:solidFill>
        </p:spPr>
        <p:txBody>
          <a:bodyPr wrap="square" lIns="0" tIns="0" rIns="0" bIns="0" rtlCol="0"/>
          <a:lstStyle/>
          <a:p>
            <a:endParaRPr/>
          </a:p>
        </p:txBody>
      </p:sp>
      <p:sp>
        <p:nvSpPr>
          <p:cNvPr id="26" name="object 26"/>
          <p:cNvSpPr/>
          <p:nvPr/>
        </p:nvSpPr>
        <p:spPr>
          <a:xfrm>
            <a:off x="3031404" y="3182764"/>
            <a:ext cx="136525" cy="0"/>
          </a:xfrm>
          <a:custGeom>
            <a:avLst/>
            <a:gdLst/>
            <a:ahLst/>
            <a:cxnLst/>
            <a:rect l="l" t="t" r="r" b="b"/>
            <a:pathLst>
              <a:path w="136525">
                <a:moveTo>
                  <a:pt x="0" y="0"/>
                </a:moveTo>
                <a:lnTo>
                  <a:pt x="135913" y="0"/>
                </a:lnTo>
              </a:path>
            </a:pathLst>
          </a:custGeom>
          <a:ln w="16622">
            <a:solidFill>
              <a:srgbClr val="000000"/>
            </a:solidFill>
          </a:ln>
        </p:spPr>
        <p:txBody>
          <a:bodyPr wrap="square" lIns="0" tIns="0" rIns="0" bIns="0" rtlCol="0"/>
          <a:lstStyle/>
          <a:p>
            <a:endParaRPr/>
          </a:p>
        </p:txBody>
      </p:sp>
      <p:sp>
        <p:nvSpPr>
          <p:cNvPr id="27" name="object 27"/>
          <p:cNvSpPr/>
          <p:nvPr/>
        </p:nvSpPr>
        <p:spPr>
          <a:xfrm>
            <a:off x="3142605" y="3120431"/>
            <a:ext cx="111760" cy="125095"/>
          </a:xfrm>
          <a:custGeom>
            <a:avLst/>
            <a:gdLst/>
            <a:ahLst/>
            <a:cxnLst/>
            <a:rect l="l" t="t" r="r" b="b"/>
            <a:pathLst>
              <a:path w="111760" h="125094">
                <a:moveTo>
                  <a:pt x="0" y="0"/>
                </a:moveTo>
                <a:lnTo>
                  <a:pt x="1383" y="1496"/>
                </a:lnTo>
                <a:lnTo>
                  <a:pt x="11651" y="30182"/>
                </a:lnTo>
                <a:lnTo>
                  <a:pt x="15074" y="60069"/>
                </a:lnTo>
                <a:lnTo>
                  <a:pt x="11651" y="89924"/>
                </a:lnTo>
                <a:lnTo>
                  <a:pt x="1383" y="118518"/>
                </a:lnTo>
                <a:lnTo>
                  <a:pt x="0" y="124668"/>
                </a:lnTo>
                <a:lnTo>
                  <a:pt x="111201" y="62334"/>
                </a:lnTo>
                <a:lnTo>
                  <a:pt x="0" y="0"/>
                </a:lnTo>
                <a:close/>
              </a:path>
            </a:pathLst>
          </a:custGeom>
          <a:solidFill>
            <a:srgbClr val="000000"/>
          </a:solidFill>
        </p:spPr>
        <p:txBody>
          <a:bodyPr wrap="square" lIns="0" tIns="0" rIns="0" bIns="0" rtlCol="0"/>
          <a:lstStyle/>
          <a:p>
            <a:endParaRPr/>
          </a:p>
        </p:txBody>
      </p:sp>
      <p:sp>
        <p:nvSpPr>
          <p:cNvPr id="28" name="object 28"/>
          <p:cNvSpPr/>
          <p:nvPr/>
        </p:nvSpPr>
        <p:spPr>
          <a:xfrm>
            <a:off x="3031403" y="3506837"/>
            <a:ext cx="1050290" cy="386715"/>
          </a:xfrm>
          <a:custGeom>
            <a:avLst/>
            <a:gdLst/>
            <a:ahLst/>
            <a:cxnLst/>
            <a:rect l="l" t="t" r="r" b="b"/>
            <a:pathLst>
              <a:path w="1050289" h="386714">
                <a:moveTo>
                  <a:pt x="0" y="386472"/>
                </a:moveTo>
                <a:lnTo>
                  <a:pt x="1050240" y="386472"/>
                </a:lnTo>
                <a:lnTo>
                  <a:pt x="1050240" y="0"/>
                </a:lnTo>
              </a:path>
            </a:pathLst>
          </a:custGeom>
          <a:ln w="16604">
            <a:solidFill>
              <a:srgbClr val="000000"/>
            </a:solidFill>
          </a:ln>
        </p:spPr>
        <p:txBody>
          <a:bodyPr wrap="square" lIns="0" tIns="0" rIns="0" bIns="0" rtlCol="0"/>
          <a:lstStyle/>
          <a:p>
            <a:endParaRPr/>
          </a:p>
        </p:txBody>
      </p:sp>
      <p:sp>
        <p:nvSpPr>
          <p:cNvPr id="29" name="object 29"/>
          <p:cNvSpPr/>
          <p:nvPr/>
        </p:nvSpPr>
        <p:spPr>
          <a:xfrm>
            <a:off x="4019206" y="3419635"/>
            <a:ext cx="116205" cy="113664"/>
          </a:xfrm>
          <a:custGeom>
            <a:avLst/>
            <a:gdLst/>
            <a:ahLst/>
            <a:cxnLst/>
            <a:rect l="l" t="t" r="r" b="b"/>
            <a:pathLst>
              <a:path w="116205" h="113664">
                <a:moveTo>
                  <a:pt x="62437" y="0"/>
                </a:moveTo>
                <a:lnTo>
                  <a:pt x="658" y="112135"/>
                </a:lnTo>
                <a:lnTo>
                  <a:pt x="0" y="113448"/>
                </a:lnTo>
                <a:lnTo>
                  <a:pt x="28407" y="103088"/>
                </a:lnTo>
                <a:lnTo>
                  <a:pt x="57989" y="99635"/>
                </a:lnTo>
                <a:lnTo>
                  <a:pt x="106351" y="99635"/>
                </a:lnTo>
                <a:lnTo>
                  <a:pt x="62437" y="0"/>
                </a:lnTo>
                <a:close/>
              </a:path>
              <a:path w="116205" h="113664">
                <a:moveTo>
                  <a:pt x="111761" y="111910"/>
                </a:moveTo>
                <a:lnTo>
                  <a:pt x="111860" y="112135"/>
                </a:lnTo>
                <a:lnTo>
                  <a:pt x="115979" y="113448"/>
                </a:lnTo>
                <a:lnTo>
                  <a:pt x="111761" y="111910"/>
                </a:lnTo>
                <a:close/>
              </a:path>
              <a:path w="116205" h="113664">
                <a:moveTo>
                  <a:pt x="106351" y="99635"/>
                </a:moveTo>
                <a:lnTo>
                  <a:pt x="57989" y="99635"/>
                </a:lnTo>
                <a:lnTo>
                  <a:pt x="87571" y="103088"/>
                </a:lnTo>
                <a:lnTo>
                  <a:pt x="111761" y="111910"/>
                </a:lnTo>
                <a:lnTo>
                  <a:pt x="106351" y="99635"/>
                </a:lnTo>
                <a:close/>
              </a:path>
            </a:pathLst>
          </a:custGeom>
          <a:solidFill>
            <a:srgbClr val="000000"/>
          </a:solidFill>
        </p:spPr>
        <p:txBody>
          <a:bodyPr wrap="square" lIns="0" tIns="0" rIns="0" bIns="0" rtlCol="0"/>
          <a:lstStyle/>
          <a:p>
            <a:endParaRPr/>
          </a:p>
        </p:txBody>
      </p:sp>
      <p:sp>
        <p:nvSpPr>
          <p:cNvPr id="30" name="object 30"/>
          <p:cNvSpPr/>
          <p:nvPr/>
        </p:nvSpPr>
        <p:spPr>
          <a:xfrm>
            <a:off x="5174553" y="3793010"/>
            <a:ext cx="2008059" cy="474305"/>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5168950" y="3793010"/>
            <a:ext cx="2014220" cy="474345"/>
          </a:xfrm>
          <a:custGeom>
            <a:avLst/>
            <a:gdLst/>
            <a:ahLst/>
            <a:cxnLst/>
            <a:rect l="l" t="t" r="r" b="b"/>
            <a:pathLst>
              <a:path w="2014220" h="474345">
                <a:moveTo>
                  <a:pt x="1780218" y="471197"/>
                </a:moveTo>
                <a:lnTo>
                  <a:pt x="1827284" y="466410"/>
                </a:lnTo>
                <a:lnTo>
                  <a:pt x="1871113" y="452681"/>
                </a:lnTo>
                <a:lnTo>
                  <a:pt x="1910768" y="430958"/>
                </a:lnTo>
                <a:lnTo>
                  <a:pt x="1945312" y="402189"/>
                </a:lnTo>
                <a:lnTo>
                  <a:pt x="1973810" y="367319"/>
                </a:lnTo>
                <a:lnTo>
                  <a:pt x="1995324" y="327298"/>
                </a:lnTo>
                <a:lnTo>
                  <a:pt x="2008920" y="283072"/>
                </a:lnTo>
                <a:lnTo>
                  <a:pt x="2013660" y="235590"/>
                </a:lnTo>
                <a:lnTo>
                  <a:pt x="2013989" y="237435"/>
                </a:lnTo>
                <a:lnTo>
                  <a:pt x="2013660" y="235590"/>
                </a:lnTo>
                <a:lnTo>
                  <a:pt x="2008920" y="188113"/>
                </a:lnTo>
                <a:lnTo>
                  <a:pt x="1995324" y="143891"/>
                </a:lnTo>
                <a:lnTo>
                  <a:pt x="1973810" y="103873"/>
                </a:lnTo>
                <a:lnTo>
                  <a:pt x="1945312" y="69006"/>
                </a:lnTo>
                <a:lnTo>
                  <a:pt x="1910768" y="40237"/>
                </a:lnTo>
                <a:lnTo>
                  <a:pt x="1871113" y="18515"/>
                </a:lnTo>
                <a:lnTo>
                  <a:pt x="1827284" y="4786"/>
                </a:lnTo>
                <a:lnTo>
                  <a:pt x="1780218" y="0"/>
                </a:lnTo>
                <a:lnTo>
                  <a:pt x="1779230" y="565"/>
                </a:lnTo>
                <a:lnTo>
                  <a:pt x="234759" y="565"/>
                </a:lnTo>
                <a:lnTo>
                  <a:pt x="192134" y="4786"/>
                </a:lnTo>
                <a:lnTo>
                  <a:pt x="148287" y="18515"/>
                </a:lnTo>
                <a:lnTo>
                  <a:pt x="108606" y="40237"/>
                </a:lnTo>
                <a:lnTo>
                  <a:pt x="74031" y="69006"/>
                </a:lnTo>
                <a:lnTo>
                  <a:pt x="45503" y="103873"/>
                </a:lnTo>
                <a:lnTo>
                  <a:pt x="23962" y="143891"/>
                </a:lnTo>
                <a:lnTo>
                  <a:pt x="10348" y="188113"/>
                </a:lnTo>
                <a:lnTo>
                  <a:pt x="5601" y="235590"/>
                </a:lnTo>
                <a:lnTo>
                  <a:pt x="0" y="237435"/>
                </a:lnTo>
                <a:lnTo>
                  <a:pt x="5601" y="235590"/>
                </a:lnTo>
                <a:lnTo>
                  <a:pt x="10348" y="283072"/>
                </a:lnTo>
                <a:lnTo>
                  <a:pt x="23962" y="327298"/>
                </a:lnTo>
                <a:lnTo>
                  <a:pt x="45503" y="367319"/>
                </a:lnTo>
                <a:lnTo>
                  <a:pt x="74031" y="402189"/>
                </a:lnTo>
                <a:lnTo>
                  <a:pt x="108606" y="430958"/>
                </a:lnTo>
                <a:lnTo>
                  <a:pt x="148287" y="452681"/>
                </a:lnTo>
                <a:lnTo>
                  <a:pt x="192134" y="466410"/>
                </a:lnTo>
                <a:lnTo>
                  <a:pt x="239207" y="471197"/>
                </a:lnTo>
                <a:lnTo>
                  <a:pt x="234759" y="474305"/>
                </a:lnTo>
                <a:lnTo>
                  <a:pt x="1779230" y="474305"/>
                </a:lnTo>
                <a:lnTo>
                  <a:pt x="1780218" y="471197"/>
                </a:lnTo>
                <a:close/>
              </a:path>
            </a:pathLst>
          </a:custGeom>
          <a:ln w="4153">
            <a:solidFill>
              <a:srgbClr val="000000"/>
            </a:solidFill>
          </a:ln>
        </p:spPr>
        <p:txBody>
          <a:bodyPr wrap="square" lIns="0" tIns="0" rIns="0" bIns="0" rtlCol="0"/>
          <a:lstStyle/>
          <a:p>
            <a:endParaRPr/>
          </a:p>
        </p:txBody>
      </p:sp>
      <p:sp>
        <p:nvSpPr>
          <p:cNvPr id="32" name="object 32"/>
          <p:cNvSpPr txBox="1"/>
          <p:nvPr/>
        </p:nvSpPr>
        <p:spPr>
          <a:xfrm>
            <a:off x="5259875" y="3785095"/>
            <a:ext cx="1837689" cy="434975"/>
          </a:xfrm>
          <a:prstGeom prst="rect">
            <a:avLst/>
          </a:prstGeom>
        </p:spPr>
        <p:txBody>
          <a:bodyPr vert="horz" wrap="square" lIns="0" tIns="0" rIns="0" bIns="0" rtlCol="0">
            <a:spAutoFit/>
          </a:bodyPr>
          <a:lstStyle/>
          <a:p>
            <a:pPr marL="177165" marR="5080" indent="-165100">
              <a:lnSpc>
                <a:spcPct val="108900"/>
              </a:lnSpc>
            </a:pPr>
            <a:r>
              <a:rPr sz="1300" spc="-5" dirty="0">
                <a:latin typeface="宋体"/>
                <a:cs typeface="宋体"/>
              </a:rPr>
              <a:t>安全理念、安全资源、安  全技术等因素的影响</a:t>
            </a:r>
            <a:endParaRPr sz="1300">
              <a:latin typeface="宋体"/>
              <a:cs typeface="宋体"/>
            </a:endParaRPr>
          </a:p>
        </p:txBody>
      </p:sp>
      <p:sp>
        <p:nvSpPr>
          <p:cNvPr id="33" name="object 33"/>
          <p:cNvSpPr/>
          <p:nvPr/>
        </p:nvSpPr>
        <p:spPr>
          <a:xfrm>
            <a:off x="9332844" y="2596756"/>
            <a:ext cx="1161442" cy="1171884"/>
          </a:xfrm>
          <a:prstGeom prst="rect">
            <a:avLst/>
          </a:prstGeom>
          <a:blipFill>
            <a:blip r:embed="rId7" cstate="print"/>
            <a:stretch>
              <a:fillRect/>
            </a:stretch>
          </a:blipFill>
        </p:spPr>
        <p:txBody>
          <a:bodyPr wrap="square" lIns="0" tIns="0" rIns="0" bIns="0" rtlCol="0"/>
          <a:lstStyle/>
          <a:p>
            <a:endParaRPr/>
          </a:p>
        </p:txBody>
      </p:sp>
      <p:sp>
        <p:nvSpPr>
          <p:cNvPr id="34" name="object 34"/>
          <p:cNvSpPr/>
          <p:nvPr/>
        </p:nvSpPr>
        <p:spPr>
          <a:xfrm>
            <a:off x="9332844" y="2596756"/>
            <a:ext cx="1162050" cy="1172210"/>
          </a:xfrm>
          <a:custGeom>
            <a:avLst/>
            <a:gdLst/>
            <a:ahLst/>
            <a:cxnLst/>
            <a:rect l="l" t="t" r="r" b="b"/>
            <a:pathLst>
              <a:path w="1162050" h="1172210">
                <a:moveTo>
                  <a:pt x="0" y="1171884"/>
                </a:moveTo>
                <a:lnTo>
                  <a:pt x="1161442" y="1171884"/>
                </a:lnTo>
                <a:lnTo>
                  <a:pt x="1161442" y="0"/>
                </a:lnTo>
                <a:lnTo>
                  <a:pt x="0" y="0"/>
                </a:lnTo>
                <a:lnTo>
                  <a:pt x="0" y="1171884"/>
                </a:lnTo>
                <a:close/>
              </a:path>
            </a:pathLst>
          </a:custGeom>
          <a:ln w="4136">
            <a:solidFill>
              <a:srgbClr val="000000"/>
            </a:solidFill>
          </a:ln>
        </p:spPr>
        <p:txBody>
          <a:bodyPr wrap="square" lIns="0" tIns="0" rIns="0" bIns="0" rtlCol="0"/>
          <a:lstStyle/>
          <a:p>
            <a:endParaRPr/>
          </a:p>
        </p:txBody>
      </p:sp>
      <p:sp>
        <p:nvSpPr>
          <p:cNvPr id="35" name="object 35"/>
          <p:cNvSpPr txBox="1"/>
          <p:nvPr/>
        </p:nvSpPr>
        <p:spPr>
          <a:xfrm>
            <a:off x="9407622" y="2605020"/>
            <a:ext cx="1014094" cy="1109980"/>
          </a:xfrm>
          <a:prstGeom prst="rect">
            <a:avLst/>
          </a:prstGeom>
        </p:spPr>
        <p:txBody>
          <a:bodyPr vert="horz" wrap="square" lIns="0" tIns="0" rIns="0" bIns="0" rtlCol="0">
            <a:spAutoFit/>
          </a:bodyPr>
          <a:lstStyle/>
          <a:p>
            <a:pPr marL="12700" marR="5080" algn="ctr">
              <a:lnSpc>
                <a:spcPct val="111700"/>
              </a:lnSpc>
            </a:pPr>
            <a:r>
              <a:rPr sz="1300" spc="-5" dirty="0">
                <a:latin typeface="宋体"/>
                <a:cs typeface="宋体"/>
              </a:rPr>
              <a:t>安全制度制定  安全管理实施  安全教育培训  安全投入落实  等等</a:t>
            </a:r>
            <a:endParaRPr sz="1300">
              <a:latin typeface="宋体"/>
              <a:cs typeface="宋体"/>
            </a:endParaRPr>
          </a:p>
        </p:txBody>
      </p:sp>
      <p:sp>
        <p:nvSpPr>
          <p:cNvPr id="36" name="object 36"/>
          <p:cNvSpPr/>
          <p:nvPr/>
        </p:nvSpPr>
        <p:spPr>
          <a:xfrm>
            <a:off x="2438326" y="1711675"/>
            <a:ext cx="5844540" cy="1234440"/>
          </a:xfrm>
          <a:custGeom>
            <a:avLst/>
            <a:gdLst/>
            <a:ahLst/>
            <a:cxnLst/>
            <a:rect l="l" t="t" r="r" b="b"/>
            <a:pathLst>
              <a:path w="5844540" h="1234439">
                <a:moveTo>
                  <a:pt x="5844277" y="1234218"/>
                </a:moveTo>
                <a:lnTo>
                  <a:pt x="5844277" y="0"/>
                </a:lnTo>
                <a:lnTo>
                  <a:pt x="0" y="0"/>
                </a:lnTo>
                <a:lnTo>
                  <a:pt x="0" y="436339"/>
                </a:lnTo>
              </a:path>
            </a:pathLst>
          </a:custGeom>
          <a:ln w="16616">
            <a:solidFill>
              <a:srgbClr val="000000"/>
            </a:solidFill>
          </a:ln>
        </p:spPr>
        <p:txBody>
          <a:bodyPr wrap="square" lIns="0" tIns="0" rIns="0" bIns="0" rtlCol="0"/>
          <a:lstStyle/>
          <a:p>
            <a:endParaRPr/>
          </a:p>
        </p:txBody>
      </p:sp>
      <p:sp>
        <p:nvSpPr>
          <p:cNvPr id="37" name="object 37"/>
          <p:cNvSpPr/>
          <p:nvPr/>
        </p:nvSpPr>
        <p:spPr>
          <a:xfrm>
            <a:off x="2384753" y="2121087"/>
            <a:ext cx="116205" cy="114300"/>
          </a:xfrm>
          <a:custGeom>
            <a:avLst/>
            <a:gdLst/>
            <a:ahLst/>
            <a:cxnLst/>
            <a:rect l="l" t="t" r="r" b="b"/>
            <a:pathLst>
              <a:path w="116205" h="114300">
                <a:moveTo>
                  <a:pt x="0" y="0"/>
                </a:moveTo>
                <a:lnTo>
                  <a:pt x="4151" y="1994"/>
                </a:lnTo>
                <a:lnTo>
                  <a:pt x="53574" y="114196"/>
                </a:lnTo>
                <a:lnTo>
                  <a:pt x="108832" y="13838"/>
                </a:lnTo>
                <a:lnTo>
                  <a:pt x="57983" y="13838"/>
                </a:lnTo>
                <a:lnTo>
                  <a:pt x="28382" y="10378"/>
                </a:lnTo>
                <a:lnTo>
                  <a:pt x="0" y="0"/>
                </a:lnTo>
                <a:close/>
              </a:path>
              <a:path w="116205" h="114300">
                <a:moveTo>
                  <a:pt x="115979" y="0"/>
                </a:moveTo>
                <a:lnTo>
                  <a:pt x="87587" y="10378"/>
                </a:lnTo>
                <a:lnTo>
                  <a:pt x="57983" y="13838"/>
                </a:lnTo>
                <a:lnTo>
                  <a:pt x="108832" y="13838"/>
                </a:lnTo>
                <a:lnTo>
                  <a:pt x="115353" y="1994"/>
                </a:lnTo>
                <a:lnTo>
                  <a:pt x="115979" y="0"/>
                </a:lnTo>
                <a:close/>
              </a:path>
            </a:pathLst>
          </a:custGeom>
          <a:solidFill>
            <a:srgbClr val="000000"/>
          </a:solidFill>
        </p:spPr>
        <p:txBody>
          <a:bodyPr wrap="square" lIns="0" tIns="0" rIns="0" bIns="0" rtlCol="0"/>
          <a:lstStyle/>
          <a:p>
            <a:endParaRPr/>
          </a:p>
        </p:txBody>
      </p:sp>
      <p:sp>
        <p:nvSpPr>
          <p:cNvPr id="38" name="object 38"/>
          <p:cNvSpPr/>
          <p:nvPr/>
        </p:nvSpPr>
        <p:spPr>
          <a:xfrm>
            <a:off x="4971259" y="1599474"/>
            <a:ext cx="1482725" cy="224790"/>
          </a:xfrm>
          <a:custGeom>
            <a:avLst/>
            <a:gdLst/>
            <a:ahLst/>
            <a:cxnLst/>
            <a:rect l="l" t="t" r="r" b="b"/>
            <a:pathLst>
              <a:path w="1482725" h="224789">
                <a:moveTo>
                  <a:pt x="0" y="224403"/>
                </a:moveTo>
                <a:lnTo>
                  <a:pt x="1482691" y="224403"/>
                </a:lnTo>
                <a:lnTo>
                  <a:pt x="1482691" y="0"/>
                </a:lnTo>
                <a:lnTo>
                  <a:pt x="0" y="0"/>
                </a:lnTo>
                <a:lnTo>
                  <a:pt x="0" y="224403"/>
                </a:lnTo>
                <a:close/>
              </a:path>
            </a:pathLst>
          </a:custGeom>
          <a:solidFill>
            <a:srgbClr val="FFFFFF"/>
          </a:solidFill>
        </p:spPr>
        <p:txBody>
          <a:bodyPr wrap="square" lIns="0" tIns="0" rIns="0" bIns="0" rtlCol="0"/>
          <a:lstStyle/>
          <a:p>
            <a:endParaRPr/>
          </a:p>
        </p:txBody>
      </p:sp>
      <p:sp>
        <p:nvSpPr>
          <p:cNvPr id="39" name="object 39"/>
          <p:cNvSpPr txBox="1"/>
          <p:nvPr/>
        </p:nvSpPr>
        <p:spPr>
          <a:xfrm>
            <a:off x="4957571" y="1598272"/>
            <a:ext cx="1508125" cy="201295"/>
          </a:xfrm>
          <a:prstGeom prst="rect">
            <a:avLst/>
          </a:prstGeom>
        </p:spPr>
        <p:txBody>
          <a:bodyPr vert="horz" wrap="square" lIns="0" tIns="0" rIns="0" bIns="0" rtlCol="0">
            <a:spAutoFit/>
          </a:bodyPr>
          <a:lstStyle/>
          <a:p>
            <a:pPr marL="12700"/>
            <a:r>
              <a:rPr sz="1300" spc="-5" dirty="0">
                <a:latin typeface="宋体"/>
                <a:cs typeface="宋体"/>
              </a:rPr>
              <a:t>安全信息上报、反馈</a:t>
            </a:r>
            <a:endParaRPr sz="1300">
              <a:latin typeface="宋体"/>
              <a:cs typeface="宋体"/>
            </a:endParaRPr>
          </a:p>
        </p:txBody>
      </p:sp>
      <p:sp>
        <p:nvSpPr>
          <p:cNvPr id="40" name="object 40"/>
          <p:cNvSpPr/>
          <p:nvPr/>
        </p:nvSpPr>
        <p:spPr>
          <a:xfrm>
            <a:off x="2438326" y="3419635"/>
            <a:ext cx="5844540" cy="1172210"/>
          </a:xfrm>
          <a:custGeom>
            <a:avLst/>
            <a:gdLst/>
            <a:ahLst/>
            <a:cxnLst/>
            <a:rect l="l" t="t" r="r" b="b"/>
            <a:pathLst>
              <a:path w="5844540" h="1172210">
                <a:moveTo>
                  <a:pt x="5844277" y="0"/>
                </a:moveTo>
                <a:lnTo>
                  <a:pt x="5844277" y="1171817"/>
                </a:lnTo>
                <a:lnTo>
                  <a:pt x="0" y="1171817"/>
                </a:lnTo>
                <a:lnTo>
                  <a:pt x="0" y="797812"/>
                </a:lnTo>
              </a:path>
            </a:pathLst>
          </a:custGeom>
          <a:ln w="16616">
            <a:solidFill>
              <a:srgbClr val="000000"/>
            </a:solidFill>
          </a:ln>
        </p:spPr>
        <p:txBody>
          <a:bodyPr wrap="square" lIns="0" tIns="0" rIns="0" bIns="0" rtlCol="0"/>
          <a:lstStyle/>
          <a:p>
            <a:endParaRPr/>
          </a:p>
        </p:txBody>
      </p:sp>
      <p:sp>
        <p:nvSpPr>
          <p:cNvPr id="41" name="object 41"/>
          <p:cNvSpPr/>
          <p:nvPr/>
        </p:nvSpPr>
        <p:spPr>
          <a:xfrm>
            <a:off x="2384753" y="4117713"/>
            <a:ext cx="116205" cy="125095"/>
          </a:xfrm>
          <a:custGeom>
            <a:avLst/>
            <a:gdLst/>
            <a:ahLst/>
            <a:cxnLst/>
            <a:rect l="l" t="t" r="r" b="b"/>
            <a:pathLst>
              <a:path w="116205" h="125095">
                <a:moveTo>
                  <a:pt x="6017" y="119962"/>
                </a:moveTo>
                <a:lnTo>
                  <a:pt x="0" y="122158"/>
                </a:lnTo>
                <a:lnTo>
                  <a:pt x="4151" y="124668"/>
                </a:lnTo>
                <a:lnTo>
                  <a:pt x="6017" y="119962"/>
                </a:lnTo>
                <a:close/>
              </a:path>
              <a:path w="116205" h="125095">
                <a:moveTo>
                  <a:pt x="113696" y="121325"/>
                </a:moveTo>
                <a:lnTo>
                  <a:pt x="115353" y="124668"/>
                </a:lnTo>
                <a:lnTo>
                  <a:pt x="115979" y="122158"/>
                </a:lnTo>
                <a:lnTo>
                  <a:pt x="113696" y="121325"/>
                </a:lnTo>
                <a:close/>
              </a:path>
              <a:path w="116205" h="125095">
                <a:moveTo>
                  <a:pt x="107264" y="108345"/>
                </a:moveTo>
                <a:lnTo>
                  <a:pt x="57983" y="108345"/>
                </a:lnTo>
                <a:lnTo>
                  <a:pt x="87587" y="111798"/>
                </a:lnTo>
                <a:lnTo>
                  <a:pt x="113696" y="121325"/>
                </a:lnTo>
                <a:lnTo>
                  <a:pt x="107264" y="108345"/>
                </a:lnTo>
                <a:close/>
              </a:path>
              <a:path w="116205" h="125095">
                <a:moveTo>
                  <a:pt x="53574" y="0"/>
                </a:moveTo>
                <a:lnTo>
                  <a:pt x="6017" y="119962"/>
                </a:lnTo>
                <a:lnTo>
                  <a:pt x="28382" y="111798"/>
                </a:lnTo>
                <a:lnTo>
                  <a:pt x="57983" y="108345"/>
                </a:lnTo>
                <a:lnTo>
                  <a:pt x="107264" y="108345"/>
                </a:lnTo>
                <a:lnTo>
                  <a:pt x="53574" y="0"/>
                </a:lnTo>
                <a:close/>
              </a:path>
            </a:pathLst>
          </a:custGeom>
          <a:solidFill>
            <a:srgbClr val="000000"/>
          </a:solidFill>
        </p:spPr>
        <p:txBody>
          <a:bodyPr wrap="square" lIns="0" tIns="0" rIns="0" bIns="0" rtlCol="0"/>
          <a:lstStyle/>
          <a:p>
            <a:endParaRPr/>
          </a:p>
        </p:txBody>
      </p:sp>
      <p:sp>
        <p:nvSpPr>
          <p:cNvPr id="42" name="object 42"/>
          <p:cNvSpPr/>
          <p:nvPr/>
        </p:nvSpPr>
        <p:spPr>
          <a:xfrm>
            <a:off x="4971259" y="4479251"/>
            <a:ext cx="1482725" cy="224790"/>
          </a:xfrm>
          <a:custGeom>
            <a:avLst/>
            <a:gdLst/>
            <a:ahLst/>
            <a:cxnLst/>
            <a:rect l="l" t="t" r="r" b="b"/>
            <a:pathLst>
              <a:path w="1482725" h="224789">
                <a:moveTo>
                  <a:pt x="0" y="224403"/>
                </a:moveTo>
                <a:lnTo>
                  <a:pt x="1482691" y="224403"/>
                </a:lnTo>
                <a:lnTo>
                  <a:pt x="1482691" y="0"/>
                </a:lnTo>
                <a:lnTo>
                  <a:pt x="0" y="0"/>
                </a:lnTo>
                <a:lnTo>
                  <a:pt x="0" y="224403"/>
                </a:lnTo>
                <a:close/>
              </a:path>
            </a:pathLst>
          </a:custGeom>
          <a:solidFill>
            <a:srgbClr val="FFFFFF"/>
          </a:solidFill>
        </p:spPr>
        <p:txBody>
          <a:bodyPr wrap="square" lIns="0" tIns="0" rIns="0" bIns="0" rtlCol="0"/>
          <a:lstStyle/>
          <a:p>
            <a:endParaRPr/>
          </a:p>
        </p:txBody>
      </p:sp>
      <p:sp>
        <p:nvSpPr>
          <p:cNvPr id="43" name="object 43"/>
          <p:cNvSpPr/>
          <p:nvPr/>
        </p:nvSpPr>
        <p:spPr>
          <a:xfrm>
            <a:off x="7182941" y="3469435"/>
            <a:ext cx="680085" cy="561340"/>
          </a:xfrm>
          <a:custGeom>
            <a:avLst/>
            <a:gdLst/>
            <a:ahLst/>
            <a:cxnLst/>
            <a:rect l="l" t="t" r="r" b="b"/>
            <a:pathLst>
              <a:path w="680085" h="561339">
                <a:moveTo>
                  <a:pt x="679567" y="0"/>
                </a:moveTo>
                <a:lnTo>
                  <a:pt x="0" y="561008"/>
                </a:lnTo>
              </a:path>
            </a:pathLst>
          </a:custGeom>
          <a:ln w="16562">
            <a:solidFill>
              <a:srgbClr val="000000"/>
            </a:solidFill>
          </a:ln>
        </p:spPr>
        <p:txBody>
          <a:bodyPr wrap="square" lIns="0" tIns="0" rIns="0" bIns="0" rtlCol="0"/>
          <a:lstStyle/>
          <a:p>
            <a:endParaRPr/>
          </a:p>
        </p:txBody>
      </p:sp>
      <p:sp>
        <p:nvSpPr>
          <p:cNvPr id="44" name="object 44"/>
          <p:cNvSpPr/>
          <p:nvPr/>
        </p:nvSpPr>
        <p:spPr>
          <a:xfrm>
            <a:off x="7800729" y="3419636"/>
            <a:ext cx="123825" cy="116205"/>
          </a:xfrm>
          <a:custGeom>
            <a:avLst/>
            <a:gdLst/>
            <a:ahLst/>
            <a:cxnLst/>
            <a:rect l="l" t="t" r="r" b="b"/>
            <a:pathLst>
              <a:path w="123825" h="116204">
                <a:moveTo>
                  <a:pt x="74294" y="111773"/>
                </a:moveTo>
                <a:lnTo>
                  <a:pt x="74134" y="112135"/>
                </a:lnTo>
                <a:lnTo>
                  <a:pt x="75617" y="115625"/>
                </a:lnTo>
                <a:lnTo>
                  <a:pt x="74294" y="111773"/>
                </a:lnTo>
                <a:close/>
              </a:path>
              <a:path w="123825" h="116204">
                <a:moveTo>
                  <a:pt x="112626" y="24800"/>
                </a:moveTo>
                <a:lnTo>
                  <a:pt x="2471" y="24800"/>
                </a:lnTo>
                <a:lnTo>
                  <a:pt x="28379" y="40499"/>
                </a:lnTo>
                <a:lnTo>
                  <a:pt x="49731" y="61505"/>
                </a:lnTo>
                <a:lnTo>
                  <a:pt x="65740" y="86864"/>
                </a:lnTo>
                <a:lnTo>
                  <a:pt x="74294" y="111773"/>
                </a:lnTo>
                <a:lnTo>
                  <a:pt x="112626" y="24800"/>
                </a:lnTo>
                <a:close/>
              </a:path>
              <a:path w="123825" h="116204">
                <a:moveTo>
                  <a:pt x="123557" y="0"/>
                </a:moveTo>
                <a:lnTo>
                  <a:pt x="0" y="24867"/>
                </a:lnTo>
                <a:lnTo>
                  <a:pt x="2471" y="24800"/>
                </a:lnTo>
                <a:lnTo>
                  <a:pt x="112626" y="24800"/>
                </a:lnTo>
                <a:lnTo>
                  <a:pt x="123557" y="0"/>
                </a:lnTo>
                <a:close/>
              </a:path>
            </a:pathLst>
          </a:custGeom>
          <a:solidFill>
            <a:srgbClr val="000000"/>
          </a:solidFill>
        </p:spPr>
        <p:txBody>
          <a:bodyPr wrap="square" lIns="0" tIns="0" rIns="0" bIns="0" rtlCol="0"/>
          <a:lstStyle/>
          <a:p>
            <a:endParaRPr/>
          </a:p>
        </p:txBody>
      </p:sp>
      <p:sp>
        <p:nvSpPr>
          <p:cNvPr id="45" name="object 45"/>
          <p:cNvSpPr/>
          <p:nvPr/>
        </p:nvSpPr>
        <p:spPr>
          <a:xfrm>
            <a:off x="6182123" y="3506836"/>
            <a:ext cx="0" cy="287020"/>
          </a:xfrm>
          <a:custGeom>
            <a:avLst/>
            <a:gdLst/>
            <a:ahLst/>
            <a:cxnLst/>
            <a:rect l="l" t="t" r="r" b="b"/>
            <a:pathLst>
              <a:path h="287020">
                <a:moveTo>
                  <a:pt x="0" y="0"/>
                </a:moveTo>
                <a:lnTo>
                  <a:pt x="0" y="286737"/>
                </a:lnTo>
              </a:path>
            </a:pathLst>
          </a:custGeom>
          <a:ln w="16474">
            <a:solidFill>
              <a:srgbClr val="000000"/>
            </a:solidFill>
          </a:ln>
        </p:spPr>
        <p:txBody>
          <a:bodyPr wrap="square" lIns="0" tIns="0" rIns="0" bIns="0" rtlCol="0"/>
          <a:lstStyle/>
          <a:p>
            <a:endParaRPr/>
          </a:p>
        </p:txBody>
      </p:sp>
      <p:sp>
        <p:nvSpPr>
          <p:cNvPr id="46" name="object 46"/>
          <p:cNvSpPr/>
          <p:nvPr/>
        </p:nvSpPr>
        <p:spPr>
          <a:xfrm>
            <a:off x="6120346" y="3419635"/>
            <a:ext cx="116839" cy="113664"/>
          </a:xfrm>
          <a:custGeom>
            <a:avLst/>
            <a:gdLst/>
            <a:ahLst/>
            <a:cxnLst/>
            <a:rect l="l" t="t" r="r" b="b"/>
            <a:pathLst>
              <a:path w="116839" h="113664">
                <a:moveTo>
                  <a:pt x="61778" y="0"/>
                </a:moveTo>
                <a:lnTo>
                  <a:pt x="0" y="112135"/>
                </a:lnTo>
                <a:lnTo>
                  <a:pt x="329" y="113448"/>
                </a:lnTo>
                <a:lnTo>
                  <a:pt x="28737" y="103088"/>
                </a:lnTo>
                <a:lnTo>
                  <a:pt x="58319" y="99635"/>
                </a:lnTo>
                <a:lnTo>
                  <a:pt x="105692" y="99635"/>
                </a:lnTo>
                <a:lnTo>
                  <a:pt x="61778" y="0"/>
                </a:lnTo>
                <a:close/>
              </a:path>
              <a:path w="116839" h="113664">
                <a:moveTo>
                  <a:pt x="110913" y="111480"/>
                </a:moveTo>
                <a:lnTo>
                  <a:pt x="111201" y="112135"/>
                </a:lnTo>
                <a:lnTo>
                  <a:pt x="116308" y="113448"/>
                </a:lnTo>
                <a:lnTo>
                  <a:pt x="110913" y="111480"/>
                </a:lnTo>
                <a:close/>
              </a:path>
              <a:path w="116839" h="113664">
                <a:moveTo>
                  <a:pt x="105692" y="99635"/>
                </a:moveTo>
                <a:lnTo>
                  <a:pt x="58319" y="99635"/>
                </a:lnTo>
                <a:lnTo>
                  <a:pt x="87900" y="103088"/>
                </a:lnTo>
                <a:lnTo>
                  <a:pt x="110913" y="111480"/>
                </a:lnTo>
                <a:lnTo>
                  <a:pt x="105692" y="99635"/>
                </a:lnTo>
                <a:close/>
              </a:path>
            </a:pathLst>
          </a:custGeom>
          <a:solidFill>
            <a:srgbClr val="000000"/>
          </a:solidFill>
        </p:spPr>
        <p:txBody>
          <a:bodyPr wrap="square" lIns="0" tIns="0" rIns="0" bIns="0" rtlCol="0"/>
          <a:lstStyle/>
          <a:p>
            <a:endParaRPr/>
          </a:p>
        </p:txBody>
      </p:sp>
      <p:sp>
        <p:nvSpPr>
          <p:cNvPr id="47" name="object 47"/>
          <p:cNvSpPr/>
          <p:nvPr/>
        </p:nvSpPr>
        <p:spPr>
          <a:xfrm>
            <a:off x="4501740" y="3469435"/>
            <a:ext cx="667385" cy="561340"/>
          </a:xfrm>
          <a:custGeom>
            <a:avLst/>
            <a:gdLst/>
            <a:ahLst/>
            <a:cxnLst/>
            <a:rect l="l" t="t" r="r" b="b"/>
            <a:pathLst>
              <a:path w="667385" h="561339">
                <a:moveTo>
                  <a:pt x="0" y="0"/>
                </a:moveTo>
                <a:lnTo>
                  <a:pt x="667211" y="561008"/>
                </a:lnTo>
              </a:path>
            </a:pathLst>
          </a:custGeom>
          <a:ln w="16561">
            <a:solidFill>
              <a:srgbClr val="000000"/>
            </a:solidFill>
          </a:ln>
        </p:spPr>
        <p:txBody>
          <a:bodyPr wrap="square" lIns="0" tIns="0" rIns="0" bIns="0" rtlCol="0"/>
          <a:lstStyle/>
          <a:p>
            <a:endParaRPr/>
          </a:p>
        </p:txBody>
      </p:sp>
      <p:sp>
        <p:nvSpPr>
          <p:cNvPr id="48" name="object 48"/>
          <p:cNvSpPr/>
          <p:nvPr/>
        </p:nvSpPr>
        <p:spPr>
          <a:xfrm>
            <a:off x="4427604" y="3419636"/>
            <a:ext cx="126364" cy="116205"/>
          </a:xfrm>
          <a:custGeom>
            <a:avLst/>
            <a:gdLst/>
            <a:ahLst/>
            <a:cxnLst/>
            <a:rect l="l" t="t" r="r" b="b"/>
            <a:pathLst>
              <a:path w="126364" h="116204">
                <a:moveTo>
                  <a:pt x="0" y="0"/>
                </a:moveTo>
                <a:lnTo>
                  <a:pt x="49423" y="112135"/>
                </a:lnTo>
                <a:lnTo>
                  <a:pt x="53212" y="115625"/>
                </a:lnTo>
                <a:lnTo>
                  <a:pt x="63181" y="86864"/>
                </a:lnTo>
                <a:lnTo>
                  <a:pt x="79221" y="61505"/>
                </a:lnTo>
                <a:lnTo>
                  <a:pt x="100542" y="40499"/>
                </a:lnTo>
                <a:lnTo>
                  <a:pt x="126248" y="24867"/>
                </a:lnTo>
                <a:lnTo>
                  <a:pt x="123557" y="24867"/>
                </a:lnTo>
                <a:lnTo>
                  <a:pt x="0" y="0"/>
                </a:lnTo>
                <a:close/>
              </a:path>
              <a:path w="126364" h="116204">
                <a:moveTo>
                  <a:pt x="126358" y="24800"/>
                </a:moveTo>
                <a:lnTo>
                  <a:pt x="123557" y="24867"/>
                </a:lnTo>
                <a:lnTo>
                  <a:pt x="126248" y="24867"/>
                </a:lnTo>
                <a:close/>
              </a:path>
            </a:pathLst>
          </a:custGeom>
          <a:solidFill>
            <a:srgbClr val="000000"/>
          </a:solidFill>
        </p:spPr>
        <p:txBody>
          <a:bodyPr wrap="square" lIns="0" tIns="0" rIns="0" bIns="0" rtlCol="0"/>
          <a:lstStyle/>
          <a:p>
            <a:endParaRPr/>
          </a:p>
        </p:txBody>
      </p:sp>
      <p:sp>
        <p:nvSpPr>
          <p:cNvPr id="49" name="object 49"/>
          <p:cNvSpPr/>
          <p:nvPr/>
        </p:nvSpPr>
        <p:spPr>
          <a:xfrm>
            <a:off x="5174553" y="1998413"/>
            <a:ext cx="2008059" cy="475236"/>
          </a:xfrm>
          <a:prstGeom prst="rect">
            <a:avLst/>
          </a:prstGeom>
          <a:blipFill>
            <a:blip r:embed="rId8" cstate="print"/>
            <a:stretch>
              <a:fillRect/>
            </a:stretch>
          </a:blipFill>
        </p:spPr>
        <p:txBody>
          <a:bodyPr wrap="square" lIns="0" tIns="0" rIns="0" bIns="0" rtlCol="0"/>
          <a:lstStyle/>
          <a:p>
            <a:endParaRPr/>
          </a:p>
        </p:txBody>
      </p:sp>
      <p:sp>
        <p:nvSpPr>
          <p:cNvPr id="50" name="object 50"/>
          <p:cNvSpPr/>
          <p:nvPr/>
        </p:nvSpPr>
        <p:spPr>
          <a:xfrm>
            <a:off x="5168950" y="1998414"/>
            <a:ext cx="2014220" cy="475615"/>
          </a:xfrm>
          <a:custGeom>
            <a:avLst/>
            <a:gdLst/>
            <a:ahLst/>
            <a:cxnLst/>
            <a:rect l="l" t="t" r="r" b="b"/>
            <a:pathLst>
              <a:path w="2014220" h="475614">
                <a:moveTo>
                  <a:pt x="1780218" y="475236"/>
                </a:moveTo>
                <a:lnTo>
                  <a:pt x="1827284" y="470454"/>
                </a:lnTo>
                <a:lnTo>
                  <a:pt x="1871113" y="456736"/>
                </a:lnTo>
                <a:lnTo>
                  <a:pt x="1910768" y="435028"/>
                </a:lnTo>
                <a:lnTo>
                  <a:pt x="1945312" y="406274"/>
                </a:lnTo>
                <a:lnTo>
                  <a:pt x="1973810" y="371419"/>
                </a:lnTo>
                <a:lnTo>
                  <a:pt x="1995324" y="331407"/>
                </a:lnTo>
                <a:lnTo>
                  <a:pt x="2008920" y="287185"/>
                </a:lnTo>
                <a:lnTo>
                  <a:pt x="2013660" y="239696"/>
                </a:lnTo>
                <a:lnTo>
                  <a:pt x="2013989" y="236870"/>
                </a:lnTo>
                <a:lnTo>
                  <a:pt x="2013660" y="239696"/>
                </a:lnTo>
                <a:lnTo>
                  <a:pt x="2008920" y="192206"/>
                </a:lnTo>
                <a:lnTo>
                  <a:pt x="1995324" y="147984"/>
                </a:lnTo>
                <a:lnTo>
                  <a:pt x="1973810" y="107973"/>
                </a:lnTo>
                <a:lnTo>
                  <a:pt x="1945312" y="73118"/>
                </a:lnTo>
                <a:lnTo>
                  <a:pt x="1910768" y="44364"/>
                </a:lnTo>
                <a:lnTo>
                  <a:pt x="1871113" y="22655"/>
                </a:lnTo>
                <a:lnTo>
                  <a:pt x="1827284" y="8938"/>
                </a:lnTo>
                <a:lnTo>
                  <a:pt x="1780218" y="4155"/>
                </a:lnTo>
                <a:lnTo>
                  <a:pt x="1779230" y="0"/>
                </a:lnTo>
                <a:lnTo>
                  <a:pt x="234759" y="0"/>
                </a:lnTo>
                <a:lnTo>
                  <a:pt x="239207" y="4155"/>
                </a:lnTo>
                <a:lnTo>
                  <a:pt x="192134" y="8938"/>
                </a:lnTo>
                <a:lnTo>
                  <a:pt x="148287" y="22655"/>
                </a:lnTo>
                <a:lnTo>
                  <a:pt x="108606" y="44364"/>
                </a:lnTo>
                <a:lnTo>
                  <a:pt x="74031" y="73118"/>
                </a:lnTo>
                <a:lnTo>
                  <a:pt x="45503" y="107973"/>
                </a:lnTo>
                <a:lnTo>
                  <a:pt x="23962" y="147984"/>
                </a:lnTo>
                <a:lnTo>
                  <a:pt x="10348" y="192206"/>
                </a:lnTo>
                <a:lnTo>
                  <a:pt x="5601" y="239696"/>
                </a:lnTo>
                <a:lnTo>
                  <a:pt x="0" y="236870"/>
                </a:lnTo>
                <a:lnTo>
                  <a:pt x="5601" y="239696"/>
                </a:lnTo>
                <a:lnTo>
                  <a:pt x="10348" y="287185"/>
                </a:lnTo>
                <a:lnTo>
                  <a:pt x="23962" y="331407"/>
                </a:lnTo>
                <a:lnTo>
                  <a:pt x="45503" y="371419"/>
                </a:lnTo>
                <a:lnTo>
                  <a:pt x="74031" y="406274"/>
                </a:lnTo>
                <a:lnTo>
                  <a:pt x="108606" y="435028"/>
                </a:lnTo>
                <a:lnTo>
                  <a:pt x="148287" y="456736"/>
                </a:lnTo>
                <a:lnTo>
                  <a:pt x="192134" y="470454"/>
                </a:lnTo>
                <a:lnTo>
                  <a:pt x="239207" y="475236"/>
                </a:lnTo>
                <a:lnTo>
                  <a:pt x="234759" y="473740"/>
                </a:lnTo>
                <a:lnTo>
                  <a:pt x="1779230" y="473740"/>
                </a:lnTo>
                <a:lnTo>
                  <a:pt x="1780218" y="475236"/>
                </a:lnTo>
                <a:close/>
              </a:path>
            </a:pathLst>
          </a:custGeom>
          <a:ln w="4153">
            <a:solidFill>
              <a:srgbClr val="000000"/>
            </a:solidFill>
          </a:ln>
        </p:spPr>
        <p:txBody>
          <a:bodyPr wrap="square" lIns="0" tIns="0" rIns="0" bIns="0" rtlCol="0"/>
          <a:lstStyle/>
          <a:p>
            <a:endParaRPr/>
          </a:p>
        </p:txBody>
      </p:sp>
      <p:sp>
        <p:nvSpPr>
          <p:cNvPr id="51" name="object 51"/>
          <p:cNvSpPr txBox="1"/>
          <p:nvPr/>
        </p:nvSpPr>
        <p:spPr>
          <a:xfrm>
            <a:off x="5259875" y="1994341"/>
            <a:ext cx="1837689" cy="434975"/>
          </a:xfrm>
          <a:prstGeom prst="rect">
            <a:avLst/>
          </a:prstGeom>
        </p:spPr>
        <p:txBody>
          <a:bodyPr vert="horz" wrap="square" lIns="0" tIns="0" rIns="0" bIns="0" rtlCol="0">
            <a:spAutoFit/>
          </a:bodyPr>
          <a:lstStyle/>
          <a:p>
            <a:pPr marL="259715" marR="5080" indent="-247650">
              <a:lnSpc>
                <a:spcPct val="109000"/>
              </a:lnSpc>
            </a:pPr>
            <a:r>
              <a:rPr sz="1300" spc="-5" dirty="0">
                <a:latin typeface="宋体"/>
                <a:cs typeface="宋体"/>
              </a:rPr>
              <a:t>安全法律法规、安全方针  政策等因素的影响</a:t>
            </a:r>
            <a:endParaRPr sz="1300">
              <a:latin typeface="宋体"/>
              <a:cs typeface="宋体"/>
            </a:endParaRPr>
          </a:p>
        </p:txBody>
      </p:sp>
      <p:sp>
        <p:nvSpPr>
          <p:cNvPr id="52" name="object 52"/>
          <p:cNvSpPr/>
          <p:nvPr/>
        </p:nvSpPr>
        <p:spPr>
          <a:xfrm>
            <a:off x="6182123" y="2472154"/>
            <a:ext cx="0" cy="386715"/>
          </a:xfrm>
          <a:custGeom>
            <a:avLst/>
            <a:gdLst/>
            <a:ahLst/>
            <a:cxnLst/>
            <a:rect l="l" t="t" r="r" b="b"/>
            <a:pathLst>
              <a:path h="386714">
                <a:moveTo>
                  <a:pt x="0" y="0"/>
                </a:moveTo>
                <a:lnTo>
                  <a:pt x="0" y="386472"/>
                </a:lnTo>
              </a:path>
            </a:pathLst>
          </a:custGeom>
          <a:ln w="16474">
            <a:solidFill>
              <a:srgbClr val="000000"/>
            </a:solidFill>
          </a:ln>
        </p:spPr>
        <p:txBody>
          <a:bodyPr wrap="square" lIns="0" tIns="0" rIns="0" bIns="0" rtlCol="0"/>
          <a:lstStyle/>
          <a:p>
            <a:endParaRPr/>
          </a:p>
        </p:txBody>
      </p:sp>
      <p:sp>
        <p:nvSpPr>
          <p:cNvPr id="53" name="object 53"/>
          <p:cNvSpPr/>
          <p:nvPr/>
        </p:nvSpPr>
        <p:spPr>
          <a:xfrm>
            <a:off x="6120346" y="2827875"/>
            <a:ext cx="116839" cy="118110"/>
          </a:xfrm>
          <a:custGeom>
            <a:avLst/>
            <a:gdLst/>
            <a:ahLst/>
            <a:cxnLst/>
            <a:rect l="l" t="t" r="r" b="b"/>
            <a:pathLst>
              <a:path w="116839" h="118110">
                <a:moveTo>
                  <a:pt x="329" y="0"/>
                </a:moveTo>
                <a:lnTo>
                  <a:pt x="0" y="5817"/>
                </a:lnTo>
                <a:lnTo>
                  <a:pt x="61778" y="118019"/>
                </a:lnTo>
                <a:lnTo>
                  <a:pt x="107669" y="13838"/>
                </a:lnTo>
                <a:lnTo>
                  <a:pt x="58319" y="13838"/>
                </a:lnTo>
                <a:lnTo>
                  <a:pt x="28737" y="10378"/>
                </a:lnTo>
                <a:lnTo>
                  <a:pt x="329" y="0"/>
                </a:lnTo>
                <a:close/>
              </a:path>
              <a:path w="116839" h="118110">
                <a:moveTo>
                  <a:pt x="116308" y="0"/>
                </a:moveTo>
                <a:lnTo>
                  <a:pt x="87900" y="10378"/>
                </a:lnTo>
                <a:lnTo>
                  <a:pt x="58319" y="13838"/>
                </a:lnTo>
                <a:lnTo>
                  <a:pt x="107669" y="13838"/>
                </a:lnTo>
                <a:lnTo>
                  <a:pt x="111201" y="5817"/>
                </a:lnTo>
                <a:lnTo>
                  <a:pt x="116308" y="0"/>
                </a:lnTo>
                <a:close/>
              </a:path>
            </a:pathLst>
          </a:custGeom>
          <a:solidFill>
            <a:srgbClr val="000000"/>
          </a:solidFill>
        </p:spPr>
        <p:txBody>
          <a:bodyPr wrap="square" lIns="0" tIns="0" rIns="0" bIns="0" rtlCol="0"/>
          <a:lstStyle/>
          <a:p>
            <a:endParaRPr/>
          </a:p>
        </p:txBody>
      </p:sp>
      <p:sp>
        <p:nvSpPr>
          <p:cNvPr id="54" name="object 54"/>
          <p:cNvSpPr/>
          <p:nvPr/>
        </p:nvSpPr>
        <p:spPr>
          <a:xfrm>
            <a:off x="4489384" y="2235284"/>
            <a:ext cx="680085" cy="648335"/>
          </a:xfrm>
          <a:custGeom>
            <a:avLst/>
            <a:gdLst/>
            <a:ahLst/>
            <a:cxnLst/>
            <a:rect l="l" t="t" r="r" b="b"/>
            <a:pathLst>
              <a:path w="680085" h="648335">
                <a:moveTo>
                  <a:pt x="679567" y="0"/>
                </a:moveTo>
                <a:lnTo>
                  <a:pt x="0" y="648276"/>
                </a:lnTo>
              </a:path>
            </a:pathLst>
          </a:custGeom>
          <a:ln w="16551">
            <a:solidFill>
              <a:srgbClr val="000000"/>
            </a:solidFill>
          </a:ln>
        </p:spPr>
        <p:txBody>
          <a:bodyPr wrap="square" lIns="0" tIns="0" rIns="0" bIns="0" rtlCol="0"/>
          <a:lstStyle/>
          <a:p>
            <a:endParaRPr/>
          </a:p>
        </p:txBody>
      </p:sp>
      <p:sp>
        <p:nvSpPr>
          <p:cNvPr id="55" name="object 55"/>
          <p:cNvSpPr/>
          <p:nvPr/>
        </p:nvSpPr>
        <p:spPr>
          <a:xfrm>
            <a:off x="4427604" y="2821227"/>
            <a:ext cx="124460" cy="125095"/>
          </a:xfrm>
          <a:custGeom>
            <a:avLst/>
            <a:gdLst/>
            <a:ahLst/>
            <a:cxnLst/>
            <a:rect l="l" t="t" r="r" b="b"/>
            <a:pathLst>
              <a:path w="124460" h="125094">
                <a:moveTo>
                  <a:pt x="46998" y="6116"/>
                </a:moveTo>
                <a:lnTo>
                  <a:pt x="0" y="124668"/>
                </a:lnTo>
                <a:lnTo>
                  <a:pt x="123557" y="87267"/>
                </a:lnTo>
                <a:lnTo>
                  <a:pt x="124051" y="86270"/>
                </a:lnTo>
                <a:lnTo>
                  <a:pt x="97190" y="72455"/>
                </a:lnTo>
                <a:lnTo>
                  <a:pt x="74484" y="53046"/>
                </a:lnTo>
                <a:lnTo>
                  <a:pt x="56751" y="28930"/>
                </a:lnTo>
                <a:lnTo>
                  <a:pt x="46998" y="6116"/>
                </a:lnTo>
                <a:close/>
              </a:path>
              <a:path w="124460" h="125094">
                <a:moveTo>
                  <a:pt x="49423" y="0"/>
                </a:moveTo>
                <a:lnTo>
                  <a:pt x="44810" y="997"/>
                </a:lnTo>
                <a:lnTo>
                  <a:pt x="46998" y="6116"/>
                </a:lnTo>
                <a:lnTo>
                  <a:pt x="49423" y="0"/>
                </a:lnTo>
                <a:close/>
              </a:path>
            </a:pathLst>
          </a:custGeom>
          <a:solidFill>
            <a:srgbClr val="000000"/>
          </a:solidFill>
        </p:spPr>
        <p:txBody>
          <a:bodyPr wrap="square" lIns="0" tIns="0" rIns="0" bIns="0" rtlCol="0"/>
          <a:lstStyle/>
          <a:p>
            <a:endParaRPr/>
          </a:p>
        </p:txBody>
      </p:sp>
      <p:sp>
        <p:nvSpPr>
          <p:cNvPr id="56" name="object 56"/>
          <p:cNvSpPr/>
          <p:nvPr/>
        </p:nvSpPr>
        <p:spPr>
          <a:xfrm>
            <a:off x="7182941" y="2235284"/>
            <a:ext cx="680085" cy="648335"/>
          </a:xfrm>
          <a:custGeom>
            <a:avLst/>
            <a:gdLst/>
            <a:ahLst/>
            <a:cxnLst/>
            <a:rect l="l" t="t" r="r" b="b"/>
            <a:pathLst>
              <a:path w="680085" h="648335">
                <a:moveTo>
                  <a:pt x="0" y="0"/>
                </a:moveTo>
                <a:lnTo>
                  <a:pt x="679567" y="648276"/>
                </a:lnTo>
              </a:path>
            </a:pathLst>
          </a:custGeom>
          <a:ln w="16551">
            <a:solidFill>
              <a:srgbClr val="000000"/>
            </a:solidFill>
          </a:ln>
        </p:spPr>
        <p:txBody>
          <a:bodyPr wrap="square" lIns="0" tIns="0" rIns="0" bIns="0" rtlCol="0"/>
          <a:lstStyle/>
          <a:p>
            <a:endParaRPr/>
          </a:p>
        </p:txBody>
      </p:sp>
      <p:sp>
        <p:nvSpPr>
          <p:cNvPr id="57" name="object 57"/>
          <p:cNvSpPr/>
          <p:nvPr/>
        </p:nvSpPr>
        <p:spPr>
          <a:xfrm>
            <a:off x="7800729" y="2821227"/>
            <a:ext cx="123825" cy="125095"/>
          </a:xfrm>
          <a:custGeom>
            <a:avLst/>
            <a:gdLst/>
            <a:ahLst/>
            <a:cxnLst/>
            <a:rect l="l" t="t" r="r" b="b"/>
            <a:pathLst>
              <a:path w="123825" h="125094">
                <a:moveTo>
                  <a:pt x="86490" y="0"/>
                </a:moveTo>
                <a:lnTo>
                  <a:pt x="84183" y="997"/>
                </a:lnTo>
                <a:lnTo>
                  <a:pt x="72242" y="28930"/>
                </a:lnTo>
                <a:lnTo>
                  <a:pt x="54509" y="53046"/>
                </a:lnTo>
                <a:lnTo>
                  <a:pt x="31803" y="72455"/>
                </a:lnTo>
                <a:lnTo>
                  <a:pt x="4942" y="86270"/>
                </a:lnTo>
                <a:lnTo>
                  <a:pt x="0" y="87267"/>
                </a:lnTo>
                <a:lnTo>
                  <a:pt x="123557" y="124668"/>
                </a:lnTo>
                <a:lnTo>
                  <a:pt x="86490" y="0"/>
                </a:lnTo>
                <a:close/>
              </a:path>
            </a:pathLst>
          </a:custGeom>
          <a:solidFill>
            <a:srgbClr val="000000"/>
          </a:solidFill>
        </p:spPr>
        <p:txBody>
          <a:bodyPr wrap="square" lIns="0" tIns="0" rIns="0" bIns="0" rtlCol="0"/>
          <a:lstStyle/>
          <a:p>
            <a:endParaRPr/>
          </a:p>
        </p:txBody>
      </p:sp>
      <p:sp>
        <p:nvSpPr>
          <p:cNvPr id="58" name="object 58"/>
          <p:cNvSpPr/>
          <p:nvPr/>
        </p:nvSpPr>
        <p:spPr>
          <a:xfrm>
            <a:off x="9098084" y="3182764"/>
            <a:ext cx="148590" cy="0"/>
          </a:xfrm>
          <a:custGeom>
            <a:avLst/>
            <a:gdLst/>
            <a:ahLst/>
            <a:cxnLst/>
            <a:rect l="l" t="t" r="r" b="b"/>
            <a:pathLst>
              <a:path w="148590">
                <a:moveTo>
                  <a:pt x="0" y="0"/>
                </a:moveTo>
                <a:lnTo>
                  <a:pt x="148269" y="0"/>
                </a:lnTo>
              </a:path>
            </a:pathLst>
          </a:custGeom>
          <a:ln w="16622">
            <a:solidFill>
              <a:srgbClr val="404040"/>
            </a:solidFill>
          </a:ln>
        </p:spPr>
        <p:txBody>
          <a:bodyPr wrap="square" lIns="0" tIns="0" rIns="0" bIns="0" rtlCol="0"/>
          <a:lstStyle/>
          <a:p>
            <a:endParaRPr/>
          </a:p>
        </p:txBody>
      </p:sp>
      <p:sp>
        <p:nvSpPr>
          <p:cNvPr id="59" name="object 59"/>
          <p:cNvSpPr/>
          <p:nvPr/>
        </p:nvSpPr>
        <p:spPr>
          <a:xfrm>
            <a:off x="9209287" y="3120431"/>
            <a:ext cx="123825" cy="125095"/>
          </a:xfrm>
          <a:custGeom>
            <a:avLst/>
            <a:gdLst/>
            <a:ahLst/>
            <a:cxnLst/>
            <a:rect l="l" t="t" r="r" b="b"/>
            <a:pathLst>
              <a:path w="123825" h="125094">
                <a:moveTo>
                  <a:pt x="6183" y="3119"/>
                </a:moveTo>
                <a:lnTo>
                  <a:pt x="15887" y="30182"/>
                </a:lnTo>
                <a:lnTo>
                  <a:pt x="19316" y="60069"/>
                </a:lnTo>
                <a:lnTo>
                  <a:pt x="15887" y="89924"/>
                </a:lnTo>
                <a:lnTo>
                  <a:pt x="5601" y="118518"/>
                </a:lnTo>
                <a:lnTo>
                  <a:pt x="0" y="124668"/>
                </a:lnTo>
                <a:lnTo>
                  <a:pt x="123557" y="62334"/>
                </a:lnTo>
                <a:lnTo>
                  <a:pt x="6183" y="3119"/>
                </a:lnTo>
                <a:close/>
              </a:path>
              <a:path w="123825" h="125094">
                <a:moveTo>
                  <a:pt x="0" y="0"/>
                </a:moveTo>
                <a:lnTo>
                  <a:pt x="6183" y="3119"/>
                </a:lnTo>
                <a:lnTo>
                  <a:pt x="5601" y="1496"/>
                </a:lnTo>
                <a:lnTo>
                  <a:pt x="0" y="0"/>
                </a:lnTo>
                <a:close/>
              </a:path>
            </a:pathLst>
          </a:custGeom>
          <a:solidFill>
            <a:srgbClr val="404040"/>
          </a:solidFill>
        </p:spPr>
        <p:txBody>
          <a:bodyPr wrap="square" lIns="0" tIns="0" rIns="0" bIns="0" rtlCol="0"/>
          <a:lstStyle/>
          <a:p>
            <a:endParaRPr/>
          </a:p>
        </p:txBody>
      </p:sp>
      <p:sp>
        <p:nvSpPr>
          <p:cNvPr id="60" name="object 60"/>
          <p:cNvSpPr/>
          <p:nvPr/>
        </p:nvSpPr>
        <p:spPr>
          <a:xfrm>
            <a:off x="1672270" y="3182764"/>
            <a:ext cx="8241665" cy="1695450"/>
          </a:xfrm>
          <a:custGeom>
            <a:avLst/>
            <a:gdLst/>
            <a:ahLst/>
            <a:cxnLst/>
            <a:rect l="l" t="t" r="r" b="b"/>
            <a:pathLst>
              <a:path w="8241665" h="1695450">
                <a:moveTo>
                  <a:pt x="8241295" y="585875"/>
                </a:moveTo>
                <a:lnTo>
                  <a:pt x="8241295" y="1695425"/>
                </a:lnTo>
                <a:lnTo>
                  <a:pt x="0" y="1695425"/>
                </a:lnTo>
                <a:lnTo>
                  <a:pt x="0" y="0"/>
                </a:lnTo>
                <a:lnTo>
                  <a:pt x="98846" y="0"/>
                </a:lnTo>
              </a:path>
            </a:pathLst>
          </a:custGeom>
          <a:ln w="16616">
            <a:solidFill>
              <a:srgbClr val="000000"/>
            </a:solidFill>
          </a:ln>
        </p:spPr>
        <p:txBody>
          <a:bodyPr wrap="square" lIns="0" tIns="0" rIns="0" bIns="0" rtlCol="0"/>
          <a:lstStyle/>
          <a:p>
            <a:endParaRPr/>
          </a:p>
        </p:txBody>
      </p:sp>
      <p:sp>
        <p:nvSpPr>
          <p:cNvPr id="61" name="object 61"/>
          <p:cNvSpPr/>
          <p:nvPr/>
        </p:nvSpPr>
        <p:spPr>
          <a:xfrm>
            <a:off x="1743027" y="3120431"/>
            <a:ext cx="114935" cy="125095"/>
          </a:xfrm>
          <a:custGeom>
            <a:avLst/>
            <a:gdLst/>
            <a:ahLst/>
            <a:cxnLst/>
            <a:rect l="l" t="t" r="r" b="b"/>
            <a:pathLst>
              <a:path w="114935" h="125094">
                <a:moveTo>
                  <a:pt x="3377" y="0"/>
                </a:moveTo>
                <a:lnTo>
                  <a:pt x="0" y="1496"/>
                </a:lnTo>
                <a:lnTo>
                  <a:pt x="10267" y="30182"/>
                </a:lnTo>
                <a:lnTo>
                  <a:pt x="13690" y="60069"/>
                </a:lnTo>
                <a:lnTo>
                  <a:pt x="10267" y="89924"/>
                </a:lnTo>
                <a:lnTo>
                  <a:pt x="0" y="118518"/>
                </a:lnTo>
                <a:lnTo>
                  <a:pt x="3377" y="124668"/>
                </a:lnTo>
                <a:lnTo>
                  <a:pt x="114579" y="62334"/>
                </a:lnTo>
                <a:lnTo>
                  <a:pt x="3377" y="0"/>
                </a:lnTo>
                <a:close/>
              </a:path>
            </a:pathLst>
          </a:custGeom>
          <a:solidFill>
            <a:srgbClr val="000000"/>
          </a:solidFill>
        </p:spPr>
        <p:txBody>
          <a:bodyPr wrap="square" lIns="0" tIns="0" rIns="0" bIns="0" rtlCol="0"/>
          <a:lstStyle/>
          <a:p>
            <a:endParaRPr/>
          </a:p>
        </p:txBody>
      </p:sp>
      <p:sp>
        <p:nvSpPr>
          <p:cNvPr id="62" name="object 62"/>
          <p:cNvSpPr/>
          <p:nvPr/>
        </p:nvSpPr>
        <p:spPr>
          <a:xfrm>
            <a:off x="4748854" y="4765990"/>
            <a:ext cx="1322070" cy="224790"/>
          </a:xfrm>
          <a:custGeom>
            <a:avLst/>
            <a:gdLst/>
            <a:ahLst/>
            <a:cxnLst/>
            <a:rect l="l" t="t" r="r" b="b"/>
            <a:pathLst>
              <a:path w="1322070" h="224789">
                <a:moveTo>
                  <a:pt x="0" y="224403"/>
                </a:moveTo>
                <a:lnTo>
                  <a:pt x="1322066" y="224403"/>
                </a:lnTo>
                <a:lnTo>
                  <a:pt x="1322066" y="0"/>
                </a:lnTo>
                <a:lnTo>
                  <a:pt x="0" y="0"/>
                </a:lnTo>
                <a:lnTo>
                  <a:pt x="0" y="224403"/>
                </a:lnTo>
                <a:close/>
              </a:path>
            </a:pathLst>
          </a:custGeom>
          <a:solidFill>
            <a:srgbClr val="FFFFFF"/>
          </a:solidFill>
        </p:spPr>
        <p:txBody>
          <a:bodyPr wrap="square" lIns="0" tIns="0" rIns="0" bIns="0" rtlCol="0"/>
          <a:lstStyle/>
          <a:p>
            <a:endParaRPr/>
          </a:p>
        </p:txBody>
      </p:sp>
      <p:sp>
        <p:nvSpPr>
          <p:cNvPr id="63" name="object 63"/>
          <p:cNvSpPr txBox="1"/>
          <p:nvPr/>
        </p:nvSpPr>
        <p:spPr>
          <a:xfrm>
            <a:off x="4736485" y="4484265"/>
            <a:ext cx="1729739" cy="489878"/>
          </a:xfrm>
          <a:prstGeom prst="rect">
            <a:avLst/>
          </a:prstGeom>
        </p:spPr>
        <p:txBody>
          <a:bodyPr vert="horz" wrap="square" lIns="0" tIns="0" rIns="0" bIns="0" rtlCol="0">
            <a:spAutoFit/>
          </a:bodyPr>
          <a:lstStyle/>
          <a:p>
            <a:pPr marL="233679"/>
            <a:r>
              <a:rPr sz="1300" spc="-5" dirty="0">
                <a:latin typeface="宋体"/>
                <a:cs typeface="宋体"/>
              </a:rPr>
              <a:t>安全信息下达、反馈</a:t>
            </a:r>
            <a:endParaRPr sz="1300">
              <a:latin typeface="宋体"/>
              <a:cs typeface="宋体"/>
            </a:endParaRPr>
          </a:p>
          <a:p>
            <a:pPr marL="12700">
              <a:spcBef>
                <a:spcPts val="665"/>
              </a:spcBef>
            </a:pPr>
            <a:r>
              <a:rPr sz="1300" spc="-5" dirty="0">
                <a:latin typeface="宋体"/>
                <a:cs typeface="宋体"/>
              </a:rPr>
              <a:t>安全信息利用反馈</a:t>
            </a:r>
            <a:endParaRPr sz="1300">
              <a:latin typeface="宋体"/>
              <a:cs typeface="宋体"/>
            </a:endParaRPr>
          </a:p>
        </p:txBody>
      </p:sp>
      <p:sp>
        <p:nvSpPr>
          <p:cNvPr id="64" name="object 64"/>
          <p:cNvSpPr txBox="1">
            <a:spLocks noGrp="1"/>
          </p:cNvSpPr>
          <p:nvPr>
            <p:ph type="title" idx="4294967295"/>
          </p:nvPr>
        </p:nvSpPr>
        <p:spPr>
          <a:xfrm>
            <a:off x="4019206" y="389021"/>
            <a:ext cx="7249886" cy="423862"/>
          </a:xfrm>
          <a:prstGeom prst="rect">
            <a:avLst/>
          </a:prstGeom>
        </p:spPr>
        <p:txBody>
          <a:bodyPr vert="horz" wrap="square" lIns="0" tIns="0" rIns="0" bIns="0" rtlCol="0" anchor="ctr">
            <a:spAutoFit/>
          </a:bodyPr>
          <a:lstStyle/>
          <a:p>
            <a:pPr marL="12700">
              <a:lnSpc>
                <a:spcPts val="3295"/>
              </a:lnSpc>
            </a:pPr>
            <a:r>
              <a:rPr sz="2800" spc="-5" dirty="0"/>
              <a:t>组织安全信息处理模型</a:t>
            </a:r>
            <a:endParaRPr sz="2800" dirty="0"/>
          </a:p>
        </p:txBody>
      </p:sp>
      <p:sp>
        <p:nvSpPr>
          <p:cNvPr id="65" name="object 6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66" name="object 66"/>
          <p:cNvSpPr txBox="1"/>
          <p:nvPr/>
        </p:nvSpPr>
        <p:spPr>
          <a:xfrm>
            <a:off x="1710334" y="5858819"/>
            <a:ext cx="8849360" cy="230832"/>
          </a:xfrm>
          <a:prstGeom prst="rect">
            <a:avLst/>
          </a:prstGeom>
        </p:spPr>
        <p:txBody>
          <a:bodyPr vert="horz" wrap="square" lIns="0" tIns="0" rIns="0" bIns="0" rtlCol="0">
            <a:spAutoFit/>
          </a:bodyPr>
          <a:lstStyle/>
          <a:p>
            <a:pPr marL="12700">
              <a:lnSpc>
                <a:spcPts val="1789"/>
              </a:lnSpc>
            </a:pPr>
            <a:r>
              <a:rPr sz="1600" spc="-5" dirty="0">
                <a:solidFill>
                  <a:srgbClr val="006FC0"/>
                </a:solidFill>
                <a:latin typeface="宋体"/>
                <a:cs typeface="宋体"/>
              </a:rPr>
              <a:t>来源：黄浪（导师：吴超）</a:t>
            </a:r>
            <a:r>
              <a:rPr sz="1600" spc="-5" dirty="0">
                <a:solidFill>
                  <a:srgbClr val="006FC0"/>
                </a:solidFill>
                <a:latin typeface="Calibri"/>
                <a:cs typeface="Calibri"/>
              </a:rPr>
              <a:t>. </a:t>
            </a:r>
            <a:r>
              <a:rPr sz="1600" spc="-5" dirty="0">
                <a:solidFill>
                  <a:srgbClr val="006FC0"/>
                </a:solidFill>
                <a:latin typeface="宋体"/>
                <a:cs typeface="宋体"/>
              </a:rPr>
              <a:t>理论安全模型的构建原理与新模型的创研究</a:t>
            </a:r>
            <a:r>
              <a:rPr sz="1600" spc="-5" dirty="0">
                <a:solidFill>
                  <a:srgbClr val="006FC0"/>
                </a:solidFill>
                <a:latin typeface="Calibri"/>
                <a:cs typeface="Calibri"/>
              </a:rPr>
              <a:t>[D].</a:t>
            </a:r>
            <a:r>
              <a:rPr sz="1600" spc="60" dirty="0">
                <a:solidFill>
                  <a:srgbClr val="006FC0"/>
                </a:solidFill>
                <a:latin typeface="Calibri"/>
                <a:cs typeface="Calibri"/>
              </a:rPr>
              <a:t> </a:t>
            </a:r>
            <a:r>
              <a:rPr sz="1600" spc="-5" dirty="0">
                <a:solidFill>
                  <a:srgbClr val="006FC0"/>
                </a:solidFill>
                <a:latin typeface="宋体"/>
                <a:cs typeface="宋体"/>
              </a:rPr>
              <a:t>长沙：中南大学，</a:t>
            </a:r>
            <a:r>
              <a:rPr sz="1600" spc="-5" dirty="0">
                <a:solidFill>
                  <a:srgbClr val="006FC0"/>
                </a:solidFill>
                <a:latin typeface="Calibri"/>
                <a:cs typeface="Calibri"/>
              </a:rPr>
              <a:t>2018.</a:t>
            </a:r>
            <a:endParaRPr sz="1600">
              <a:latin typeface="Calibri"/>
              <a:cs typeface="Calibri"/>
            </a:endParaRPr>
          </a:p>
        </p:txBody>
      </p:sp>
    </p:spTree>
    <p:extLst>
      <p:ext uri="{BB962C8B-B14F-4D97-AF65-F5344CB8AC3E}">
        <p14:creationId xmlns:p14="http://schemas.microsoft.com/office/powerpoint/2010/main" val="29354531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30864" y="5020405"/>
            <a:ext cx="4224700" cy="182014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230864" y="5020406"/>
            <a:ext cx="4225290" cy="1820545"/>
          </a:xfrm>
          <a:custGeom>
            <a:avLst/>
            <a:gdLst/>
            <a:ahLst/>
            <a:cxnLst/>
            <a:rect l="l" t="t" r="r" b="b"/>
            <a:pathLst>
              <a:path w="4225290" h="1820545">
                <a:moveTo>
                  <a:pt x="0" y="1820148"/>
                </a:moveTo>
                <a:lnTo>
                  <a:pt x="4224700" y="1820148"/>
                </a:lnTo>
                <a:lnTo>
                  <a:pt x="4224700" y="0"/>
                </a:lnTo>
                <a:lnTo>
                  <a:pt x="0" y="0"/>
                </a:lnTo>
                <a:lnTo>
                  <a:pt x="0" y="1820148"/>
                </a:lnTo>
                <a:close/>
              </a:path>
            </a:pathLst>
          </a:custGeom>
          <a:ln w="3175">
            <a:solidFill>
              <a:srgbClr val="000000"/>
            </a:solidFill>
            <a:prstDash val="dash"/>
          </a:ln>
        </p:spPr>
        <p:txBody>
          <a:bodyPr wrap="square" lIns="0" tIns="0" rIns="0" bIns="0" rtlCol="0"/>
          <a:lstStyle/>
          <a:p>
            <a:endParaRPr/>
          </a:p>
        </p:txBody>
      </p:sp>
      <p:sp>
        <p:nvSpPr>
          <p:cNvPr id="4" name="object 4"/>
          <p:cNvSpPr/>
          <p:nvPr/>
        </p:nvSpPr>
        <p:spPr>
          <a:xfrm>
            <a:off x="7584969" y="5106164"/>
            <a:ext cx="1499578" cy="876367"/>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584969" y="5106164"/>
            <a:ext cx="1499870" cy="876935"/>
          </a:xfrm>
          <a:custGeom>
            <a:avLst/>
            <a:gdLst/>
            <a:ahLst/>
            <a:cxnLst/>
            <a:rect l="l" t="t" r="r" b="b"/>
            <a:pathLst>
              <a:path w="1499870" h="876935">
                <a:moveTo>
                  <a:pt x="0" y="876367"/>
                </a:moveTo>
                <a:lnTo>
                  <a:pt x="1499578" y="876367"/>
                </a:lnTo>
                <a:lnTo>
                  <a:pt x="1499578" y="0"/>
                </a:lnTo>
                <a:lnTo>
                  <a:pt x="0" y="0"/>
                </a:lnTo>
                <a:lnTo>
                  <a:pt x="0" y="876367"/>
                </a:lnTo>
                <a:close/>
              </a:path>
            </a:pathLst>
          </a:custGeom>
          <a:ln w="3175">
            <a:solidFill>
              <a:srgbClr val="000000"/>
            </a:solidFill>
            <a:prstDash val="dash"/>
          </a:ln>
        </p:spPr>
        <p:txBody>
          <a:bodyPr wrap="square" lIns="0" tIns="0" rIns="0" bIns="0" rtlCol="0"/>
          <a:lstStyle/>
          <a:p>
            <a:endParaRPr/>
          </a:p>
        </p:txBody>
      </p:sp>
      <p:sp>
        <p:nvSpPr>
          <p:cNvPr id="6" name="object 6"/>
          <p:cNvSpPr/>
          <p:nvPr/>
        </p:nvSpPr>
        <p:spPr>
          <a:xfrm>
            <a:off x="7584969" y="2440290"/>
            <a:ext cx="1499578" cy="2353323"/>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7584969" y="2440290"/>
            <a:ext cx="1499870" cy="2353945"/>
          </a:xfrm>
          <a:custGeom>
            <a:avLst/>
            <a:gdLst/>
            <a:ahLst/>
            <a:cxnLst/>
            <a:rect l="l" t="t" r="r" b="b"/>
            <a:pathLst>
              <a:path w="1499870" h="2353945">
                <a:moveTo>
                  <a:pt x="0" y="2353323"/>
                </a:moveTo>
                <a:lnTo>
                  <a:pt x="1499578" y="2353323"/>
                </a:lnTo>
                <a:lnTo>
                  <a:pt x="1499578" y="0"/>
                </a:lnTo>
                <a:lnTo>
                  <a:pt x="0" y="0"/>
                </a:lnTo>
                <a:lnTo>
                  <a:pt x="0" y="2353323"/>
                </a:lnTo>
                <a:close/>
              </a:path>
            </a:pathLst>
          </a:custGeom>
          <a:ln w="3175">
            <a:solidFill>
              <a:srgbClr val="000000"/>
            </a:solidFill>
            <a:prstDash val="dash"/>
          </a:ln>
        </p:spPr>
        <p:txBody>
          <a:bodyPr wrap="square" lIns="0" tIns="0" rIns="0" bIns="0" rtlCol="0"/>
          <a:lstStyle/>
          <a:p>
            <a:endParaRPr/>
          </a:p>
        </p:txBody>
      </p:sp>
      <p:sp>
        <p:nvSpPr>
          <p:cNvPr id="8" name="object 8"/>
          <p:cNvSpPr/>
          <p:nvPr/>
        </p:nvSpPr>
        <p:spPr>
          <a:xfrm>
            <a:off x="7577358" y="31809"/>
            <a:ext cx="1522414" cy="2151084"/>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7577358" y="31810"/>
            <a:ext cx="1522730" cy="2151380"/>
          </a:xfrm>
          <a:custGeom>
            <a:avLst/>
            <a:gdLst/>
            <a:ahLst/>
            <a:cxnLst/>
            <a:rect l="l" t="t" r="r" b="b"/>
            <a:pathLst>
              <a:path w="1522729" h="2151380">
                <a:moveTo>
                  <a:pt x="0" y="2151084"/>
                </a:moveTo>
                <a:lnTo>
                  <a:pt x="1522414" y="2151084"/>
                </a:lnTo>
                <a:lnTo>
                  <a:pt x="1522414" y="0"/>
                </a:lnTo>
                <a:lnTo>
                  <a:pt x="0" y="0"/>
                </a:lnTo>
                <a:lnTo>
                  <a:pt x="0" y="2151084"/>
                </a:lnTo>
                <a:close/>
              </a:path>
            </a:pathLst>
          </a:custGeom>
          <a:ln w="3175">
            <a:solidFill>
              <a:srgbClr val="000000"/>
            </a:solidFill>
            <a:prstDash val="dash"/>
          </a:ln>
        </p:spPr>
        <p:txBody>
          <a:bodyPr wrap="square" lIns="0" tIns="0" rIns="0" bIns="0" rtlCol="0"/>
          <a:lstStyle/>
          <a:p>
            <a:endParaRPr/>
          </a:p>
        </p:txBody>
      </p:sp>
      <p:sp>
        <p:nvSpPr>
          <p:cNvPr id="10" name="object 10"/>
          <p:cNvSpPr/>
          <p:nvPr/>
        </p:nvSpPr>
        <p:spPr>
          <a:xfrm>
            <a:off x="7691539" y="3806932"/>
            <a:ext cx="1294052" cy="882496"/>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7691539" y="3806932"/>
            <a:ext cx="1294130" cy="882650"/>
          </a:xfrm>
          <a:custGeom>
            <a:avLst/>
            <a:gdLst/>
            <a:ahLst/>
            <a:cxnLst/>
            <a:rect l="l" t="t" r="r" b="b"/>
            <a:pathLst>
              <a:path w="1294129" h="882650">
                <a:moveTo>
                  <a:pt x="0" y="882496"/>
                </a:moveTo>
                <a:lnTo>
                  <a:pt x="1294052" y="882496"/>
                </a:lnTo>
                <a:lnTo>
                  <a:pt x="1294052" y="0"/>
                </a:lnTo>
                <a:lnTo>
                  <a:pt x="0" y="0"/>
                </a:lnTo>
                <a:lnTo>
                  <a:pt x="0" y="882496"/>
                </a:lnTo>
                <a:close/>
              </a:path>
            </a:pathLst>
          </a:custGeom>
          <a:ln w="3175">
            <a:solidFill>
              <a:srgbClr val="000000"/>
            </a:solidFill>
            <a:prstDash val="dash"/>
          </a:ln>
        </p:spPr>
        <p:txBody>
          <a:bodyPr wrap="square" lIns="0" tIns="0" rIns="0" bIns="0" rtlCol="0"/>
          <a:lstStyle/>
          <a:p>
            <a:endParaRPr/>
          </a:p>
        </p:txBody>
      </p:sp>
      <p:sp>
        <p:nvSpPr>
          <p:cNvPr id="12" name="object 12"/>
          <p:cNvSpPr/>
          <p:nvPr/>
        </p:nvSpPr>
        <p:spPr>
          <a:xfrm>
            <a:off x="7676315" y="2556730"/>
            <a:ext cx="1324500" cy="925395"/>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7676315" y="2556729"/>
            <a:ext cx="1324610" cy="925830"/>
          </a:xfrm>
          <a:custGeom>
            <a:avLst/>
            <a:gdLst/>
            <a:ahLst/>
            <a:cxnLst/>
            <a:rect l="l" t="t" r="r" b="b"/>
            <a:pathLst>
              <a:path w="1324609" h="925829">
                <a:moveTo>
                  <a:pt x="0" y="925395"/>
                </a:moveTo>
                <a:lnTo>
                  <a:pt x="1324500" y="925395"/>
                </a:lnTo>
                <a:lnTo>
                  <a:pt x="1324500" y="0"/>
                </a:lnTo>
                <a:lnTo>
                  <a:pt x="0" y="0"/>
                </a:lnTo>
                <a:lnTo>
                  <a:pt x="0" y="925395"/>
                </a:lnTo>
                <a:close/>
              </a:path>
            </a:pathLst>
          </a:custGeom>
          <a:ln w="3175">
            <a:solidFill>
              <a:srgbClr val="000000"/>
            </a:solidFill>
            <a:prstDash val="dash"/>
          </a:ln>
        </p:spPr>
        <p:txBody>
          <a:bodyPr wrap="square" lIns="0" tIns="0" rIns="0" bIns="0" rtlCol="0"/>
          <a:lstStyle/>
          <a:p>
            <a:endParaRPr/>
          </a:p>
        </p:txBody>
      </p:sp>
      <p:sp>
        <p:nvSpPr>
          <p:cNvPr id="14" name="object 14"/>
          <p:cNvSpPr/>
          <p:nvPr/>
        </p:nvSpPr>
        <p:spPr>
          <a:xfrm>
            <a:off x="7661091" y="1232985"/>
            <a:ext cx="1354949" cy="882496"/>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7661090" y="1232985"/>
            <a:ext cx="1355090" cy="882650"/>
          </a:xfrm>
          <a:custGeom>
            <a:avLst/>
            <a:gdLst/>
            <a:ahLst/>
            <a:cxnLst/>
            <a:rect l="l" t="t" r="r" b="b"/>
            <a:pathLst>
              <a:path w="1355090" h="882650">
                <a:moveTo>
                  <a:pt x="0" y="882496"/>
                </a:moveTo>
                <a:lnTo>
                  <a:pt x="1354949" y="882496"/>
                </a:lnTo>
                <a:lnTo>
                  <a:pt x="1354949" y="0"/>
                </a:lnTo>
                <a:lnTo>
                  <a:pt x="0" y="0"/>
                </a:lnTo>
                <a:lnTo>
                  <a:pt x="0" y="882496"/>
                </a:lnTo>
                <a:close/>
              </a:path>
            </a:pathLst>
          </a:custGeom>
          <a:ln w="3175">
            <a:solidFill>
              <a:srgbClr val="000000"/>
            </a:solidFill>
            <a:prstDash val="dash"/>
          </a:ln>
        </p:spPr>
        <p:txBody>
          <a:bodyPr wrap="square" lIns="0" tIns="0" rIns="0" bIns="0" rtlCol="0"/>
          <a:lstStyle/>
          <a:p>
            <a:endParaRPr/>
          </a:p>
        </p:txBody>
      </p:sp>
      <p:sp>
        <p:nvSpPr>
          <p:cNvPr id="16" name="object 16"/>
          <p:cNvSpPr/>
          <p:nvPr/>
        </p:nvSpPr>
        <p:spPr>
          <a:xfrm>
            <a:off x="7676315" y="99222"/>
            <a:ext cx="1324500" cy="907010"/>
          </a:xfrm>
          <a:prstGeom prst="rect">
            <a:avLst/>
          </a:prstGeom>
          <a:blipFill>
            <a:blip r:embed="rId9" cstate="print"/>
            <a:stretch>
              <a:fillRect/>
            </a:stretch>
          </a:blipFill>
        </p:spPr>
        <p:txBody>
          <a:bodyPr wrap="square" lIns="0" tIns="0" rIns="0" bIns="0" rtlCol="0"/>
          <a:lstStyle/>
          <a:p>
            <a:endParaRPr/>
          </a:p>
        </p:txBody>
      </p:sp>
      <p:sp>
        <p:nvSpPr>
          <p:cNvPr id="17" name="object 17"/>
          <p:cNvSpPr/>
          <p:nvPr/>
        </p:nvSpPr>
        <p:spPr>
          <a:xfrm>
            <a:off x="7676315" y="99223"/>
            <a:ext cx="1324610" cy="907415"/>
          </a:xfrm>
          <a:custGeom>
            <a:avLst/>
            <a:gdLst/>
            <a:ahLst/>
            <a:cxnLst/>
            <a:rect l="l" t="t" r="r" b="b"/>
            <a:pathLst>
              <a:path w="1324609" h="907415">
                <a:moveTo>
                  <a:pt x="0" y="907009"/>
                </a:moveTo>
                <a:lnTo>
                  <a:pt x="1324500" y="907009"/>
                </a:lnTo>
                <a:lnTo>
                  <a:pt x="1324500" y="0"/>
                </a:lnTo>
                <a:lnTo>
                  <a:pt x="0" y="0"/>
                </a:lnTo>
                <a:lnTo>
                  <a:pt x="0" y="907009"/>
                </a:lnTo>
                <a:close/>
              </a:path>
            </a:pathLst>
          </a:custGeom>
          <a:ln w="3175">
            <a:solidFill>
              <a:srgbClr val="000000"/>
            </a:solidFill>
            <a:prstDash val="dash"/>
          </a:ln>
        </p:spPr>
        <p:txBody>
          <a:bodyPr wrap="square" lIns="0" tIns="0" rIns="0" bIns="0" rtlCol="0"/>
          <a:lstStyle/>
          <a:p>
            <a:endParaRPr/>
          </a:p>
        </p:txBody>
      </p:sp>
      <p:sp>
        <p:nvSpPr>
          <p:cNvPr id="18" name="object 18"/>
          <p:cNvSpPr/>
          <p:nvPr/>
        </p:nvSpPr>
        <p:spPr>
          <a:xfrm>
            <a:off x="3230864" y="31809"/>
            <a:ext cx="4224700" cy="2175598"/>
          </a:xfrm>
          <a:prstGeom prst="rect">
            <a:avLst/>
          </a:prstGeom>
          <a:blipFill>
            <a:blip r:embed="rId10" cstate="print"/>
            <a:stretch>
              <a:fillRect/>
            </a:stretch>
          </a:blipFill>
        </p:spPr>
        <p:txBody>
          <a:bodyPr wrap="square" lIns="0" tIns="0" rIns="0" bIns="0" rtlCol="0"/>
          <a:lstStyle/>
          <a:p>
            <a:endParaRPr/>
          </a:p>
        </p:txBody>
      </p:sp>
      <p:sp>
        <p:nvSpPr>
          <p:cNvPr id="19" name="object 19"/>
          <p:cNvSpPr/>
          <p:nvPr/>
        </p:nvSpPr>
        <p:spPr>
          <a:xfrm>
            <a:off x="3230864" y="31811"/>
            <a:ext cx="4225290" cy="2176145"/>
          </a:xfrm>
          <a:custGeom>
            <a:avLst/>
            <a:gdLst/>
            <a:ahLst/>
            <a:cxnLst/>
            <a:rect l="l" t="t" r="r" b="b"/>
            <a:pathLst>
              <a:path w="4225290" h="2176145">
                <a:moveTo>
                  <a:pt x="0" y="2175598"/>
                </a:moveTo>
                <a:lnTo>
                  <a:pt x="4224700" y="2175598"/>
                </a:lnTo>
                <a:lnTo>
                  <a:pt x="4224700" y="0"/>
                </a:lnTo>
                <a:lnTo>
                  <a:pt x="0" y="0"/>
                </a:lnTo>
                <a:lnTo>
                  <a:pt x="0" y="2175598"/>
                </a:lnTo>
                <a:close/>
              </a:path>
            </a:pathLst>
          </a:custGeom>
          <a:ln w="3175">
            <a:solidFill>
              <a:srgbClr val="000000"/>
            </a:solidFill>
            <a:prstDash val="dash"/>
          </a:ln>
        </p:spPr>
        <p:txBody>
          <a:bodyPr wrap="square" lIns="0" tIns="0" rIns="0" bIns="0" rtlCol="0"/>
          <a:lstStyle/>
          <a:p>
            <a:endParaRPr/>
          </a:p>
        </p:txBody>
      </p:sp>
      <p:sp>
        <p:nvSpPr>
          <p:cNvPr id="20" name="object 20"/>
          <p:cNvSpPr/>
          <p:nvPr/>
        </p:nvSpPr>
        <p:spPr>
          <a:xfrm>
            <a:off x="3230864" y="2464803"/>
            <a:ext cx="4224700" cy="2334937"/>
          </a:xfrm>
          <a:prstGeom prst="rect">
            <a:avLst/>
          </a:prstGeom>
          <a:blipFill>
            <a:blip r:embed="rId11" cstate="print"/>
            <a:stretch>
              <a:fillRect/>
            </a:stretch>
          </a:blipFill>
        </p:spPr>
        <p:txBody>
          <a:bodyPr wrap="square" lIns="0" tIns="0" rIns="0" bIns="0" rtlCol="0"/>
          <a:lstStyle/>
          <a:p>
            <a:endParaRPr/>
          </a:p>
        </p:txBody>
      </p:sp>
      <p:sp>
        <p:nvSpPr>
          <p:cNvPr id="21" name="object 21"/>
          <p:cNvSpPr/>
          <p:nvPr/>
        </p:nvSpPr>
        <p:spPr>
          <a:xfrm>
            <a:off x="3230864" y="2464803"/>
            <a:ext cx="4225290" cy="2335530"/>
          </a:xfrm>
          <a:custGeom>
            <a:avLst/>
            <a:gdLst/>
            <a:ahLst/>
            <a:cxnLst/>
            <a:rect l="l" t="t" r="r" b="b"/>
            <a:pathLst>
              <a:path w="4225290" h="2335529">
                <a:moveTo>
                  <a:pt x="0" y="2334937"/>
                </a:moveTo>
                <a:lnTo>
                  <a:pt x="4224700" y="2334937"/>
                </a:lnTo>
                <a:lnTo>
                  <a:pt x="4224700" y="0"/>
                </a:lnTo>
                <a:lnTo>
                  <a:pt x="0" y="0"/>
                </a:lnTo>
                <a:lnTo>
                  <a:pt x="0" y="2334937"/>
                </a:lnTo>
                <a:close/>
              </a:path>
            </a:pathLst>
          </a:custGeom>
          <a:ln w="3175">
            <a:solidFill>
              <a:srgbClr val="000000"/>
            </a:solidFill>
            <a:prstDash val="dash"/>
          </a:ln>
        </p:spPr>
        <p:txBody>
          <a:bodyPr wrap="square" lIns="0" tIns="0" rIns="0" bIns="0" rtlCol="0"/>
          <a:lstStyle/>
          <a:p>
            <a:endParaRPr/>
          </a:p>
        </p:txBody>
      </p:sp>
      <p:sp>
        <p:nvSpPr>
          <p:cNvPr id="22" name="object 22"/>
          <p:cNvSpPr/>
          <p:nvPr/>
        </p:nvSpPr>
        <p:spPr>
          <a:xfrm>
            <a:off x="3489675" y="6264481"/>
            <a:ext cx="3882157" cy="459633"/>
          </a:xfrm>
          <a:prstGeom prst="rect">
            <a:avLst/>
          </a:prstGeom>
          <a:blipFill>
            <a:blip r:embed="rId12" cstate="print"/>
            <a:stretch>
              <a:fillRect/>
            </a:stretch>
          </a:blipFill>
        </p:spPr>
        <p:txBody>
          <a:bodyPr wrap="square" lIns="0" tIns="0" rIns="0" bIns="0" rtlCol="0"/>
          <a:lstStyle/>
          <a:p>
            <a:endParaRPr/>
          </a:p>
        </p:txBody>
      </p:sp>
      <p:sp>
        <p:nvSpPr>
          <p:cNvPr id="23" name="object 23"/>
          <p:cNvSpPr/>
          <p:nvPr/>
        </p:nvSpPr>
        <p:spPr>
          <a:xfrm>
            <a:off x="3489674" y="6264480"/>
            <a:ext cx="3882390" cy="459740"/>
          </a:xfrm>
          <a:custGeom>
            <a:avLst/>
            <a:gdLst/>
            <a:ahLst/>
            <a:cxnLst/>
            <a:rect l="l" t="t" r="r" b="b"/>
            <a:pathLst>
              <a:path w="3882390" h="459740">
                <a:moveTo>
                  <a:pt x="0" y="459633"/>
                </a:moveTo>
                <a:lnTo>
                  <a:pt x="3882157" y="459633"/>
                </a:lnTo>
                <a:lnTo>
                  <a:pt x="3882157" y="0"/>
                </a:lnTo>
                <a:lnTo>
                  <a:pt x="0" y="0"/>
                </a:lnTo>
                <a:lnTo>
                  <a:pt x="0" y="459633"/>
                </a:lnTo>
                <a:close/>
              </a:path>
            </a:pathLst>
          </a:custGeom>
          <a:ln w="3175">
            <a:solidFill>
              <a:srgbClr val="000000"/>
            </a:solidFill>
            <a:prstDash val="dash"/>
          </a:ln>
        </p:spPr>
        <p:txBody>
          <a:bodyPr wrap="square" lIns="0" tIns="0" rIns="0" bIns="0" rtlCol="0"/>
          <a:lstStyle/>
          <a:p>
            <a:endParaRPr/>
          </a:p>
        </p:txBody>
      </p:sp>
      <p:sp>
        <p:nvSpPr>
          <p:cNvPr id="24" name="object 24"/>
          <p:cNvSpPr/>
          <p:nvPr/>
        </p:nvSpPr>
        <p:spPr>
          <a:xfrm>
            <a:off x="3489675" y="5106164"/>
            <a:ext cx="3882157" cy="925395"/>
          </a:xfrm>
          <a:prstGeom prst="rect">
            <a:avLst/>
          </a:prstGeom>
          <a:blipFill>
            <a:blip r:embed="rId13" cstate="print"/>
            <a:stretch>
              <a:fillRect/>
            </a:stretch>
          </a:blipFill>
        </p:spPr>
        <p:txBody>
          <a:bodyPr wrap="square" lIns="0" tIns="0" rIns="0" bIns="0" rtlCol="0"/>
          <a:lstStyle/>
          <a:p>
            <a:endParaRPr/>
          </a:p>
        </p:txBody>
      </p:sp>
      <p:sp>
        <p:nvSpPr>
          <p:cNvPr id="25" name="object 25"/>
          <p:cNvSpPr/>
          <p:nvPr/>
        </p:nvSpPr>
        <p:spPr>
          <a:xfrm>
            <a:off x="3489674" y="5106163"/>
            <a:ext cx="3882390" cy="925830"/>
          </a:xfrm>
          <a:custGeom>
            <a:avLst/>
            <a:gdLst/>
            <a:ahLst/>
            <a:cxnLst/>
            <a:rect l="l" t="t" r="r" b="b"/>
            <a:pathLst>
              <a:path w="3882390" h="925829">
                <a:moveTo>
                  <a:pt x="0" y="925395"/>
                </a:moveTo>
                <a:lnTo>
                  <a:pt x="3882157" y="925395"/>
                </a:lnTo>
                <a:lnTo>
                  <a:pt x="3882157" y="0"/>
                </a:lnTo>
                <a:lnTo>
                  <a:pt x="0" y="0"/>
                </a:lnTo>
                <a:lnTo>
                  <a:pt x="0" y="925395"/>
                </a:lnTo>
                <a:close/>
              </a:path>
            </a:pathLst>
          </a:custGeom>
          <a:ln w="3175">
            <a:solidFill>
              <a:srgbClr val="000000"/>
            </a:solidFill>
            <a:prstDash val="dash"/>
          </a:ln>
        </p:spPr>
        <p:txBody>
          <a:bodyPr wrap="square" lIns="0" tIns="0" rIns="0" bIns="0" rtlCol="0"/>
          <a:lstStyle/>
          <a:p>
            <a:endParaRPr/>
          </a:p>
        </p:txBody>
      </p:sp>
      <p:sp>
        <p:nvSpPr>
          <p:cNvPr id="26" name="object 26"/>
          <p:cNvSpPr/>
          <p:nvPr/>
        </p:nvSpPr>
        <p:spPr>
          <a:xfrm>
            <a:off x="3489675" y="3739519"/>
            <a:ext cx="3897381" cy="992808"/>
          </a:xfrm>
          <a:prstGeom prst="rect">
            <a:avLst/>
          </a:prstGeom>
          <a:blipFill>
            <a:blip r:embed="rId14" cstate="print"/>
            <a:stretch>
              <a:fillRect/>
            </a:stretch>
          </a:blipFill>
        </p:spPr>
        <p:txBody>
          <a:bodyPr wrap="square" lIns="0" tIns="0" rIns="0" bIns="0" rtlCol="0"/>
          <a:lstStyle/>
          <a:p>
            <a:endParaRPr/>
          </a:p>
        </p:txBody>
      </p:sp>
      <p:sp>
        <p:nvSpPr>
          <p:cNvPr id="27" name="object 27"/>
          <p:cNvSpPr/>
          <p:nvPr/>
        </p:nvSpPr>
        <p:spPr>
          <a:xfrm>
            <a:off x="3489675" y="3739519"/>
            <a:ext cx="3897629" cy="993140"/>
          </a:xfrm>
          <a:custGeom>
            <a:avLst/>
            <a:gdLst/>
            <a:ahLst/>
            <a:cxnLst/>
            <a:rect l="l" t="t" r="r" b="b"/>
            <a:pathLst>
              <a:path w="3897629" h="993139">
                <a:moveTo>
                  <a:pt x="0" y="992808"/>
                </a:moveTo>
                <a:lnTo>
                  <a:pt x="3897381" y="992808"/>
                </a:lnTo>
                <a:lnTo>
                  <a:pt x="3897381" y="0"/>
                </a:lnTo>
                <a:lnTo>
                  <a:pt x="0" y="0"/>
                </a:lnTo>
                <a:lnTo>
                  <a:pt x="0" y="992808"/>
                </a:lnTo>
                <a:close/>
              </a:path>
            </a:pathLst>
          </a:custGeom>
          <a:ln w="3175">
            <a:solidFill>
              <a:srgbClr val="000000"/>
            </a:solidFill>
            <a:prstDash val="dash"/>
          </a:ln>
        </p:spPr>
        <p:txBody>
          <a:bodyPr wrap="square" lIns="0" tIns="0" rIns="0" bIns="0" rtlCol="0"/>
          <a:lstStyle/>
          <a:p>
            <a:endParaRPr/>
          </a:p>
        </p:txBody>
      </p:sp>
      <p:sp>
        <p:nvSpPr>
          <p:cNvPr id="28" name="object 28"/>
          <p:cNvSpPr/>
          <p:nvPr/>
        </p:nvSpPr>
        <p:spPr>
          <a:xfrm>
            <a:off x="3489675" y="2562858"/>
            <a:ext cx="3882157" cy="919266"/>
          </a:xfrm>
          <a:prstGeom prst="rect">
            <a:avLst/>
          </a:prstGeom>
          <a:blipFill>
            <a:blip r:embed="rId15" cstate="print"/>
            <a:stretch>
              <a:fillRect/>
            </a:stretch>
          </a:blipFill>
        </p:spPr>
        <p:txBody>
          <a:bodyPr wrap="square" lIns="0" tIns="0" rIns="0" bIns="0" rtlCol="0"/>
          <a:lstStyle/>
          <a:p>
            <a:endParaRPr/>
          </a:p>
        </p:txBody>
      </p:sp>
      <p:sp>
        <p:nvSpPr>
          <p:cNvPr id="29" name="object 29"/>
          <p:cNvSpPr/>
          <p:nvPr/>
        </p:nvSpPr>
        <p:spPr>
          <a:xfrm>
            <a:off x="3489674" y="2562858"/>
            <a:ext cx="3882390" cy="919480"/>
          </a:xfrm>
          <a:custGeom>
            <a:avLst/>
            <a:gdLst/>
            <a:ahLst/>
            <a:cxnLst/>
            <a:rect l="l" t="t" r="r" b="b"/>
            <a:pathLst>
              <a:path w="3882390" h="919479">
                <a:moveTo>
                  <a:pt x="0" y="919266"/>
                </a:moveTo>
                <a:lnTo>
                  <a:pt x="3882157" y="919266"/>
                </a:lnTo>
                <a:lnTo>
                  <a:pt x="3882157" y="0"/>
                </a:lnTo>
                <a:lnTo>
                  <a:pt x="0" y="0"/>
                </a:lnTo>
                <a:lnTo>
                  <a:pt x="0" y="919266"/>
                </a:lnTo>
                <a:close/>
              </a:path>
            </a:pathLst>
          </a:custGeom>
          <a:ln w="3175">
            <a:solidFill>
              <a:srgbClr val="000000"/>
            </a:solidFill>
            <a:prstDash val="dash"/>
          </a:ln>
        </p:spPr>
        <p:txBody>
          <a:bodyPr wrap="square" lIns="0" tIns="0" rIns="0" bIns="0" rtlCol="0"/>
          <a:lstStyle/>
          <a:p>
            <a:endParaRPr/>
          </a:p>
        </p:txBody>
      </p:sp>
      <p:sp>
        <p:nvSpPr>
          <p:cNvPr id="30" name="object 30"/>
          <p:cNvSpPr/>
          <p:nvPr/>
        </p:nvSpPr>
        <p:spPr>
          <a:xfrm>
            <a:off x="3489675" y="111480"/>
            <a:ext cx="3897381" cy="894753"/>
          </a:xfrm>
          <a:prstGeom prst="rect">
            <a:avLst/>
          </a:prstGeom>
          <a:blipFill>
            <a:blip r:embed="rId16" cstate="print"/>
            <a:stretch>
              <a:fillRect/>
            </a:stretch>
          </a:blipFill>
        </p:spPr>
        <p:txBody>
          <a:bodyPr wrap="square" lIns="0" tIns="0" rIns="0" bIns="0" rtlCol="0"/>
          <a:lstStyle/>
          <a:p>
            <a:endParaRPr/>
          </a:p>
        </p:txBody>
      </p:sp>
      <p:sp>
        <p:nvSpPr>
          <p:cNvPr id="31" name="object 31"/>
          <p:cNvSpPr/>
          <p:nvPr/>
        </p:nvSpPr>
        <p:spPr>
          <a:xfrm>
            <a:off x="3489675" y="111479"/>
            <a:ext cx="3897629" cy="895350"/>
          </a:xfrm>
          <a:custGeom>
            <a:avLst/>
            <a:gdLst/>
            <a:ahLst/>
            <a:cxnLst/>
            <a:rect l="l" t="t" r="r" b="b"/>
            <a:pathLst>
              <a:path w="3897629" h="895350">
                <a:moveTo>
                  <a:pt x="0" y="894753"/>
                </a:moveTo>
                <a:lnTo>
                  <a:pt x="3897381" y="894753"/>
                </a:lnTo>
                <a:lnTo>
                  <a:pt x="3897381" y="0"/>
                </a:lnTo>
                <a:lnTo>
                  <a:pt x="0" y="0"/>
                </a:lnTo>
                <a:lnTo>
                  <a:pt x="0" y="894753"/>
                </a:lnTo>
                <a:close/>
              </a:path>
            </a:pathLst>
          </a:custGeom>
          <a:ln w="3175">
            <a:solidFill>
              <a:srgbClr val="000000"/>
            </a:solidFill>
            <a:prstDash val="dash"/>
          </a:ln>
        </p:spPr>
        <p:txBody>
          <a:bodyPr wrap="square" lIns="0" tIns="0" rIns="0" bIns="0" rtlCol="0"/>
          <a:lstStyle/>
          <a:p>
            <a:endParaRPr/>
          </a:p>
        </p:txBody>
      </p:sp>
      <p:sp>
        <p:nvSpPr>
          <p:cNvPr id="32" name="object 32"/>
          <p:cNvSpPr/>
          <p:nvPr/>
        </p:nvSpPr>
        <p:spPr>
          <a:xfrm>
            <a:off x="4007296" y="5185914"/>
            <a:ext cx="1004793" cy="232880"/>
          </a:xfrm>
          <a:prstGeom prst="rect">
            <a:avLst/>
          </a:prstGeom>
          <a:blipFill>
            <a:blip r:embed="rId17" cstate="print"/>
            <a:stretch>
              <a:fillRect/>
            </a:stretch>
          </a:blipFill>
        </p:spPr>
        <p:txBody>
          <a:bodyPr wrap="square" lIns="0" tIns="0" rIns="0" bIns="0" rtlCol="0"/>
          <a:lstStyle/>
          <a:p>
            <a:endParaRPr/>
          </a:p>
        </p:txBody>
      </p:sp>
      <p:sp>
        <p:nvSpPr>
          <p:cNvPr id="33" name="object 33"/>
          <p:cNvSpPr/>
          <p:nvPr/>
        </p:nvSpPr>
        <p:spPr>
          <a:xfrm>
            <a:off x="4007296" y="5185834"/>
            <a:ext cx="1005205" cy="233045"/>
          </a:xfrm>
          <a:custGeom>
            <a:avLst/>
            <a:gdLst/>
            <a:ahLst/>
            <a:cxnLst/>
            <a:rect l="l" t="t" r="r" b="b"/>
            <a:pathLst>
              <a:path w="1005204" h="233045">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34" name="object 34"/>
          <p:cNvSpPr txBox="1"/>
          <p:nvPr/>
        </p:nvSpPr>
        <p:spPr>
          <a:xfrm>
            <a:off x="4192683" y="5244973"/>
            <a:ext cx="634365" cy="100027"/>
          </a:xfrm>
          <a:prstGeom prst="rect">
            <a:avLst/>
          </a:prstGeom>
        </p:spPr>
        <p:txBody>
          <a:bodyPr vert="horz" wrap="square" lIns="0" tIns="0" rIns="0" bIns="0" rtlCol="0">
            <a:spAutoFit/>
          </a:bodyPr>
          <a:lstStyle/>
          <a:p>
            <a:pPr marL="12700"/>
            <a:r>
              <a:rPr sz="650" spc="145" dirty="0">
                <a:latin typeface="宋体"/>
                <a:cs typeface="宋体"/>
              </a:rPr>
              <a:t>安全信息获取</a:t>
            </a:r>
            <a:endParaRPr sz="650">
              <a:latin typeface="宋体"/>
              <a:cs typeface="宋体"/>
            </a:endParaRPr>
          </a:p>
        </p:txBody>
      </p:sp>
      <p:sp>
        <p:nvSpPr>
          <p:cNvPr id="35" name="object 35"/>
          <p:cNvSpPr/>
          <p:nvPr/>
        </p:nvSpPr>
        <p:spPr>
          <a:xfrm>
            <a:off x="5156719" y="5185914"/>
            <a:ext cx="1004793" cy="232880"/>
          </a:xfrm>
          <a:prstGeom prst="rect">
            <a:avLst/>
          </a:prstGeom>
          <a:blipFill>
            <a:blip r:embed="rId17" cstate="print"/>
            <a:stretch>
              <a:fillRect/>
            </a:stretch>
          </a:blipFill>
        </p:spPr>
        <p:txBody>
          <a:bodyPr wrap="square" lIns="0" tIns="0" rIns="0" bIns="0" rtlCol="0"/>
          <a:lstStyle/>
          <a:p>
            <a:endParaRPr/>
          </a:p>
        </p:txBody>
      </p:sp>
      <p:sp>
        <p:nvSpPr>
          <p:cNvPr id="36" name="object 36"/>
          <p:cNvSpPr/>
          <p:nvPr/>
        </p:nvSpPr>
        <p:spPr>
          <a:xfrm>
            <a:off x="5156719" y="5185834"/>
            <a:ext cx="1005205" cy="233045"/>
          </a:xfrm>
          <a:custGeom>
            <a:avLst/>
            <a:gdLst/>
            <a:ahLst/>
            <a:cxnLst/>
            <a:rect l="l" t="t" r="r" b="b"/>
            <a:pathLst>
              <a:path w="1005204" h="233045">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37" name="object 37"/>
          <p:cNvSpPr txBox="1"/>
          <p:nvPr/>
        </p:nvSpPr>
        <p:spPr>
          <a:xfrm>
            <a:off x="5343456" y="5244973"/>
            <a:ext cx="634365" cy="100027"/>
          </a:xfrm>
          <a:prstGeom prst="rect">
            <a:avLst/>
          </a:prstGeom>
        </p:spPr>
        <p:txBody>
          <a:bodyPr vert="horz" wrap="square" lIns="0" tIns="0" rIns="0" bIns="0" rtlCol="0">
            <a:spAutoFit/>
          </a:bodyPr>
          <a:lstStyle/>
          <a:p>
            <a:pPr marL="12700"/>
            <a:r>
              <a:rPr sz="650" spc="145" dirty="0">
                <a:latin typeface="宋体"/>
                <a:cs typeface="宋体"/>
              </a:rPr>
              <a:t>安全信息分析</a:t>
            </a:r>
            <a:endParaRPr sz="650">
              <a:latin typeface="宋体"/>
              <a:cs typeface="宋体"/>
            </a:endParaRPr>
          </a:p>
        </p:txBody>
      </p:sp>
      <p:sp>
        <p:nvSpPr>
          <p:cNvPr id="38" name="object 38"/>
          <p:cNvSpPr/>
          <p:nvPr/>
        </p:nvSpPr>
        <p:spPr>
          <a:xfrm>
            <a:off x="6306142" y="5185914"/>
            <a:ext cx="1012405" cy="232880"/>
          </a:xfrm>
          <a:prstGeom prst="rect">
            <a:avLst/>
          </a:prstGeom>
          <a:blipFill>
            <a:blip r:embed="rId18" cstate="print"/>
            <a:stretch>
              <a:fillRect/>
            </a:stretch>
          </a:blipFill>
        </p:spPr>
        <p:txBody>
          <a:bodyPr wrap="square" lIns="0" tIns="0" rIns="0" bIns="0" rtlCol="0"/>
          <a:lstStyle/>
          <a:p>
            <a:endParaRPr/>
          </a:p>
        </p:txBody>
      </p:sp>
      <p:sp>
        <p:nvSpPr>
          <p:cNvPr id="39" name="object 39"/>
          <p:cNvSpPr/>
          <p:nvPr/>
        </p:nvSpPr>
        <p:spPr>
          <a:xfrm>
            <a:off x="6306142" y="5185834"/>
            <a:ext cx="1012825" cy="233045"/>
          </a:xfrm>
          <a:custGeom>
            <a:avLst/>
            <a:gdLst/>
            <a:ahLst/>
            <a:cxnLst/>
            <a:rect l="l" t="t" r="r" b="b"/>
            <a:pathLst>
              <a:path w="1012825" h="233045">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40" name="object 40"/>
          <p:cNvSpPr txBox="1"/>
          <p:nvPr/>
        </p:nvSpPr>
        <p:spPr>
          <a:xfrm>
            <a:off x="6494299" y="5244973"/>
            <a:ext cx="634365" cy="100027"/>
          </a:xfrm>
          <a:prstGeom prst="rect">
            <a:avLst/>
          </a:prstGeom>
        </p:spPr>
        <p:txBody>
          <a:bodyPr vert="horz" wrap="square" lIns="0" tIns="0" rIns="0" bIns="0" rtlCol="0">
            <a:spAutoFit/>
          </a:bodyPr>
          <a:lstStyle/>
          <a:p>
            <a:pPr marL="12700"/>
            <a:r>
              <a:rPr sz="650" spc="145" dirty="0">
                <a:latin typeface="宋体"/>
                <a:cs typeface="宋体"/>
              </a:rPr>
              <a:t>安全信息利用</a:t>
            </a:r>
            <a:endParaRPr sz="650">
              <a:latin typeface="宋体"/>
              <a:cs typeface="宋体"/>
            </a:endParaRPr>
          </a:p>
        </p:txBody>
      </p:sp>
      <p:sp>
        <p:nvSpPr>
          <p:cNvPr id="41" name="object 41"/>
          <p:cNvSpPr/>
          <p:nvPr/>
        </p:nvSpPr>
        <p:spPr>
          <a:xfrm>
            <a:off x="5012089" y="5302273"/>
            <a:ext cx="91440" cy="0"/>
          </a:xfrm>
          <a:custGeom>
            <a:avLst/>
            <a:gdLst/>
            <a:ahLst/>
            <a:cxnLst/>
            <a:rect l="l" t="t" r="r" b="b"/>
            <a:pathLst>
              <a:path w="91439">
                <a:moveTo>
                  <a:pt x="0" y="0"/>
                </a:moveTo>
                <a:lnTo>
                  <a:pt x="91344" y="0"/>
                </a:lnTo>
              </a:path>
            </a:pathLst>
          </a:custGeom>
          <a:ln w="8171">
            <a:solidFill>
              <a:srgbClr val="000000"/>
            </a:solidFill>
          </a:ln>
        </p:spPr>
        <p:txBody>
          <a:bodyPr wrap="square" lIns="0" tIns="0" rIns="0" bIns="0" rtlCol="0"/>
          <a:lstStyle/>
          <a:p>
            <a:endParaRPr/>
          </a:p>
        </p:txBody>
      </p:sp>
      <p:sp>
        <p:nvSpPr>
          <p:cNvPr id="42" name="object 42"/>
          <p:cNvSpPr/>
          <p:nvPr/>
        </p:nvSpPr>
        <p:spPr>
          <a:xfrm>
            <a:off x="5085774" y="5271550"/>
            <a:ext cx="71120" cy="57785"/>
          </a:xfrm>
          <a:custGeom>
            <a:avLst/>
            <a:gdLst/>
            <a:ahLst/>
            <a:cxnLst/>
            <a:rect l="l" t="t" r="r" b="b"/>
            <a:pathLst>
              <a:path w="71120" h="57785">
                <a:moveTo>
                  <a:pt x="0" y="0"/>
                </a:moveTo>
                <a:lnTo>
                  <a:pt x="6279" y="14101"/>
                </a:lnTo>
                <a:lnTo>
                  <a:pt x="8373" y="28793"/>
                </a:lnTo>
                <a:lnTo>
                  <a:pt x="6279" y="43469"/>
                </a:lnTo>
                <a:lnTo>
                  <a:pt x="0" y="57525"/>
                </a:lnTo>
                <a:lnTo>
                  <a:pt x="2435" y="55237"/>
                </a:lnTo>
                <a:lnTo>
                  <a:pt x="70944" y="30723"/>
                </a:lnTo>
                <a:lnTo>
                  <a:pt x="2435" y="81"/>
                </a:lnTo>
                <a:lnTo>
                  <a:pt x="0" y="0"/>
                </a:lnTo>
                <a:close/>
              </a:path>
            </a:pathLst>
          </a:custGeom>
          <a:solidFill>
            <a:srgbClr val="000000"/>
          </a:solidFill>
        </p:spPr>
        <p:txBody>
          <a:bodyPr wrap="square" lIns="0" tIns="0" rIns="0" bIns="0" rtlCol="0"/>
          <a:lstStyle/>
          <a:p>
            <a:endParaRPr/>
          </a:p>
        </p:txBody>
      </p:sp>
      <p:sp>
        <p:nvSpPr>
          <p:cNvPr id="43" name="object 43"/>
          <p:cNvSpPr/>
          <p:nvPr/>
        </p:nvSpPr>
        <p:spPr>
          <a:xfrm>
            <a:off x="6161512" y="5302273"/>
            <a:ext cx="91440" cy="0"/>
          </a:xfrm>
          <a:custGeom>
            <a:avLst/>
            <a:gdLst/>
            <a:ahLst/>
            <a:cxnLst/>
            <a:rect l="l" t="t" r="r" b="b"/>
            <a:pathLst>
              <a:path w="91439">
                <a:moveTo>
                  <a:pt x="0" y="0"/>
                </a:moveTo>
                <a:lnTo>
                  <a:pt x="91344" y="0"/>
                </a:lnTo>
              </a:path>
            </a:pathLst>
          </a:custGeom>
          <a:ln w="8171">
            <a:solidFill>
              <a:srgbClr val="000000"/>
            </a:solidFill>
          </a:ln>
        </p:spPr>
        <p:txBody>
          <a:bodyPr wrap="square" lIns="0" tIns="0" rIns="0" bIns="0" rtlCol="0"/>
          <a:lstStyle/>
          <a:p>
            <a:endParaRPr/>
          </a:p>
        </p:txBody>
      </p:sp>
      <p:sp>
        <p:nvSpPr>
          <p:cNvPr id="44" name="object 44"/>
          <p:cNvSpPr/>
          <p:nvPr/>
        </p:nvSpPr>
        <p:spPr>
          <a:xfrm>
            <a:off x="6236516" y="5271550"/>
            <a:ext cx="69850" cy="57785"/>
          </a:xfrm>
          <a:custGeom>
            <a:avLst/>
            <a:gdLst/>
            <a:ahLst/>
            <a:cxnLst/>
            <a:rect l="l" t="t" r="r" b="b"/>
            <a:pathLst>
              <a:path w="69850" h="57785">
                <a:moveTo>
                  <a:pt x="0" y="0"/>
                </a:moveTo>
                <a:lnTo>
                  <a:pt x="6337" y="14101"/>
                </a:lnTo>
                <a:lnTo>
                  <a:pt x="8449" y="28793"/>
                </a:lnTo>
                <a:lnTo>
                  <a:pt x="6337" y="43469"/>
                </a:lnTo>
                <a:lnTo>
                  <a:pt x="0" y="57525"/>
                </a:lnTo>
                <a:lnTo>
                  <a:pt x="1116" y="55237"/>
                </a:lnTo>
                <a:lnTo>
                  <a:pt x="69625" y="30723"/>
                </a:lnTo>
                <a:lnTo>
                  <a:pt x="1116" y="81"/>
                </a:lnTo>
                <a:lnTo>
                  <a:pt x="0" y="0"/>
                </a:lnTo>
                <a:close/>
              </a:path>
            </a:pathLst>
          </a:custGeom>
          <a:solidFill>
            <a:srgbClr val="000000"/>
          </a:solidFill>
        </p:spPr>
        <p:txBody>
          <a:bodyPr wrap="square" lIns="0" tIns="0" rIns="0" bIns="0" rtlCol="0"/>
          <a:lstStyle/>
          <a:p>
            <a:endParaRPr/>
          </a:p>
        </p:txBody>
      </p:sp>
      <p:sp>
        <p:nvSpPr>
          <p:cNvPr id="45" name="object 45"/>
          <p:cNvSpPr/>
          <p:nvPr/>
        </p:nvSpPr>
        <p:spPr>
          <a:xfrm>
            <a:off x="7790496" y="5185914"/>
            <a:ext cx="1103750" cy="232880"/>
          </a:xfrm>
          <a:prstGeom prst="rect">
            <a:avLst/>
          </a:prstGeom>
          <a:blipFill>
            <a:blip r:embed="rId19" cstate="print"/>
            <a:stretch>
              <a:fillRect/>
            </a:stretch>
          </a:blipFill>
        </p:spPr>
        <p:txBody>
          <a:bodyPr wrap="square" lIns="0" tIns="0" rIns="0" bIns="0" rtlCol="0"/>
          <a:lstStyle/>
          <a:p>
            <a:endParaRPr/>
          </a:p>
        </p:txBody>
      </p:sp>
      <p:sp>
        <p:nvSpPr>
          <p:cNvPr id="46" name="object 46"/>
          <p:cNvSpPr/>
          <p:nvPr/>
        </p:nvSpPr>
        <p:spPr>
          <a:xfrm>
            <a:off x="7790497" y="5185834"/>
            <a:ext cx="1104265" cy="233045"/>
          </a:xfrm>
          <a:custGeom>
            <a:avLst/>
            <a:gdLst/>
            <a:ahLst/>
            <a:cxnLst/>
            <a:rect l="l" t="t" r="r" b="b"/>
            <a:pathLst>
              <a:path w="1104265" h="233045">
                <a:moveTo>
                  <a:pt x="0" y="232880"/>
                </a:moveTo>
                <a:lnTo>
                  <a:pt x="1103750" y="232880"/>
                </a:lnTo>
                <a:lnTo>
                  <a:pt x="1103750" y="0"/>
                </a:lnTo>
                <a:lnTo>
                  <a:pt x="0" y="0"/>
                </a:lnTo>
                <a:lnTo>
                  <a:pt x="0" y="232880"/>
                </a:lnTo>
                <a:close/>
              </a:path>
            </a:pathLst>
          </a:custGeom>
          <a:ln w="3175">
            <a:solidFill>
              <a:srgbClr val="000000"/>
            </a:solidFill>
          </a:ln>
        </p:spPr>
        <p:txBody>
          <a:bodyPr wrap="square" lIns="0" tIns="0" rIns="0" bIns="0" rtlCol="0"/>
          <a:lstStyle/>
          <a:p>
            <a:endParaRPr/>
          </a:p>
        </p:txBody>
      </p:sp>
      <p:sp>
        <p:nvSpPr>
          <p:cNvPr id="47" name="object 47"/>
          <p:cNvSpPr txBox="1"/>
          <p:nvPr/>
        </p:nvSpPr>
        <p:spPr>
          <a:xfrm>
            <a:off x="7975507" y="5244973"/>
            <a:ext cx="735965" cy="100027"/>
          </a:xfrm>
          <a:prstGeom prst="rect">
            <a:avLst/>
          </a:prstGeom>
        </p:spPr>
        <p:txBody>
          <a:bodyPr vert="horz" wrap="square" lIns="0" tIns="0" rIns="0" bIns="0" rtlCol="0">
            <a:spAutoFit/>
          </a:bodyPr>
          <a:lstStyle/>
          <a:p>
            <a:pPr marL="12700"/>
            <a:r>
              <a:rPr sz="650" spc="145" dirty="0">
                <a:latin typeface="宋体"/>
                <a:cs typeface="宋体"/>
              </a:rPr>
              <a:t>人的不安全行为</a:t>
            </a:r>
            <a:endParaRPr sz="650">
              <a:latin typeface="宋体"/>
              <a:cs typeface="宋体"/>
            </a:endParaRPr>
          </a:p>
        </p:txBody>
      </p:sp>
      <p:sp>
        <p:nvSpPr>
          <p:cNvPr id="48" name="object 48"/>
          <p:cNvSpPr/>
          <p:nvPr/>
        </p:nvSpPr>
        <p:spPr>
          <a:xfrm>
            <a:off x="7318547" y="5302273"/>
            <a:ext cx="411480" cy="0"/>
          </a:xfrm>
          <a:custGeom>
            <a:avLst/>
            <a:gdLst/>
            <a:ahLst/>
            <a:cxnLst/>
            <a:rect l="l" t="t" r="r" b="b"/>
            <a:pathLst>
              <a:path w="411479">
                <a:moveTo>
                  <a:pt x="0" y="0"/>
                </a:moveTo>
                <a:lnTo>
                  <a:pt x="411051" y="0"/>
                </a:lnTo>
              </a:path>
            </a:pathLst>
          </a:custGeom>
          <a:ln w="12256">
            <a:solidFill>
              <a:srgbClr val="000000"/>
            </a:solidFill>
          </a:ln>
        </p:spPr>
        <p:txBody>
          <a:bodyPr wrap="square" lIns="0" tIns="0" rIns="0" bIns="0" rtlCol="0"/>
          <a:lstStyle/>
          <a:p>
            <a:endParaRPr/>
          </a:p>
        </p:txBody>
      </p:sp>
      <p:sp>
        <p:nvSpPr>
          <p:cNvPr id="49" name="object 49"/>
          <p:cNvSpPr/>
          <p:nvPr/>
        </p:nvSpPr>
        <p:spPr>
          <a:xfrm>
            <a:off x="7706763" y="5265504"/>
            <a:ext cx="83820" cy="67945"/>
          </a:xfrm>
          <a:custGeom>
            <a:avLst/>
            <a:gdLst/>
            <a:ahLst/>
            <a:cxnLst/>
            <a:rect l="l" t="t" r="r" b="b"/>
            <a:pathLst>
              <a:path w="83820" h="67945">
                <a:moveTo>
                  <a:pt x="1708" y="66787"/>
                </a:moveTo>
                <a:lnTo>
                  <a:pt x="0" y="67412"/>
                </a:lnTo>
                <a:lnTo>
                  <a:pt x="1319" y="67658"/>
                </a:lnTo>
                <a:lnTo>
                  <a:pt x="1708" y="66787"/>
                </a:lnTo>
                <a:close/>
              </a:path>
              <a:path w="83820" h="67945">
                <a:moveTo>
                  <a:pt x="0" y="0"/>
                </a:moveTo>
                <a:lnTo>
                  <a:pt x="1319" y="1961"/>
                </a:lnTo>
                <a:lnTo>
                  <a:pt x="8512" y="18040"/>
                </a:lnTo>
                <a:lnTo>
                  <a:pt x="10910" y="34809"/>
                </a:lnTo>
                <a:lnTo>
                  <a:pt x="8512" y="51578"/>
                </a:lnTo>
                <a:lnTo>
                  <a:pt x="1708" y="66787"/>
                </a:lnTo>
                <a:lnTo>
                  <a:pt x="83732" y="36770"/>
                </a:lnTo>
                <a:lnTo>
                  <a:pt x="0" y="0"/>
                </a:lnTo>
                <a:close/>
              </a:path>
            </a:pathLst>
          </a:custGeom>
          <a:solidFill>
            <a:srgbClr val="000000"/>
          </a:solidFill>
        </p:spPr>
        <p:txBody>
          <a:bodyPr wrap="square" lIns="0" tIns="0" rIns="0" bIns="0" rtlCol="0"/>
          <a:lstStyle/>
          <a:p>
            <a:endParaRPr/>
          </a:p>
        </p:txBody>
      </p:sp>
      <p:sp>
        <p:nvSpPr>
          <p:cNvPr id="50" name="object 50"/>
          <p:cNvSpPr/>
          <p:nvPr/>
        </p:nvSpPr>
        <p:spPr>
          <a:xfrm>
            <a:off x="7927514" y="6166426"/>
            <a:ext cx="852805" cy="625475"/>
          </a:xfrm>
          <a:custGeom>
            <a:avLst/>
            <a:gdLst/>
            <a:ahLst/>
            <a:cxnLst/>
            <a:rect l="l" t="t" r="r" b="b"/>
            <a:pathLst>
              <a:path w="852804" h="625475">
                <a:moveTo>
                  <a:pt x="563293" y="471890"/>
                </a:moveTo>
                <a:lnTo>
                  <a:pt x="281646" y="471890"/>
                </a:lnTo>
                <a:lnTo>
                  <a:pt x="426276" y="625101"/>
                </a:lnTo>
                <a:lnTo>
                  <a:pt x="563293" y="471890"/>
                </a:lnTo>
                <a:close/>
              </a:path>
              <a:path w="852804" h="625475">
                <a:moveTo>
                  <a:pt x="852552" y="159339"/>
                </a:moveTo>
                <a:lnTo>
                  <a:pt x="0" y="159339"/>
                </a:lnTo>
                <a:lnTo>
                  <a:pt x="137017" y="312550"/>
                </a:lnTo>
                <a:lnTo>
                  <a:pt x="0" y="471890"/>
                </a:lnTo>
                <a:lnTo>
                  <a:pt x="852552" y="471890"/>
                </a:lnTo>
                <a:lnTo>
                  <a:pt x="707922" y="312550"/>
                </a:lnTo>
                <a:lnTo>
                  <a:pt x="852552" y="159339"/>
                </a:lnTo>
                <a:close/>
              </a:path>
              <a:path w="852804" h="625475">
                <a:moveTo>
                  <a:pt x="426276" y="0"/>
                </a:moveTo>
                <a:lnTo>
                  <a:pt x="281646" y="159339"/>
                </a:lnTo>
                <a:lnTo>
                  <a:pt x="563293" y="159339"/>
                </a:lnTo>
                <a:lnTo>
                  <a:pt x="426276" y="0"/>
                </a:lnTo>
                <a:close/>
              </a:path>
            </a:pathLst>
          </a:custGeom>
          <a:solidFill>
            <a:srgbClr val="CDCDCD"/>
          </a:solidFill>
        </p:spPr>
        <p:txBody>
          <a:bodyPr wrap="square" lIns="0" tIns="0" rIns="0" bIns="0" rtlCol="0"/>
          <a:lstStyle/>
          <a:p>
            <a:endParaRPr/>
          </a:p>
        </p:txBody>
      </p:sp>
      <p:sp>
        <p:nvSpPr>
          <p:cNvPr id="51" name="object 51"/>
          <p:cNvSpPr/>
          <p:nvPr/>
        </p:nvSpPr>
        <p:spPr>
          <a:xfrm>
            <a:off x="8353789" y="6791526"/>
            <a:ext cx="0" cy="0"/>
          </a:xfrm>
          <a:custGeom>
            <a:avLst/>
            <a:gdLst/>
            <a:ahLst/>
            <a:cxnLst/>
            <a:rect l="l" t="t" r="r" b="b"/>
            <a:pathLst>
              <a:path>
                <a:moveTo>
                  <a:pt x="0" y="0"/>
                </a:moveTo>
                <a:lnTo>
                  <a:pt x="0" y="0"/>
                </a:lnTo>
                <a:lnTo>
                  <a:pt x="0" y="0"/>
                </a:lnTo>
              </a:path>
            </a:pathLst>
          </a:custGeom>
          <a:ln w="12256">
            <a:solidFill>
              <a:srgbClr val="CDCDCD"/>
            </a:solidFill>
          </a:ln>
        </p:spPr>
        <p:txBody>
          <a:bodyPr wrap="square" lIns="0" tIns="0" rIns="0" bIns="0" rtlCol="0"/>
          <a:lstStyle/>
          <a:p>
            <a:endParaRPr/>
          </a:p>
        </p:txBody>
      </p:sp>
      <p:sp>
        <p:nvSpPr>
          <p:cNvPr id="52" name="object 52"/>
          <p:cNvSpPr/>
          <p:nvPr/>
        </p:nvSpPr>
        <p:spPr>
          <a:xfrm>
            <a:off x="7927514" y="6325764"/>
            <a:ext cx="76835" cy="86360"/>
          </a:xfrm>
          <a:custGeom>
            <a:avLst/>
            <a:gdLst/>
            <a:ahLst/>
            <a:cxnLst/>
            <a:rect l="l" t="t" r="r" b="b"/>
            <a:pathLst>
              <a:path w="76835" h="86360">
                <a:moveTo>
                  <a:pt x="0" y="0"/>
                </a:moveTo>
                <a:lnTo>
                  <a:pt x="0" y="0"/>
                </a:lnTo>
                <a:lnTo>
                  <a:pt x="76824" y="85904"/>
                </a:lnTo>
              </a:path>
            </a:pathLst>
          </a:custGeom>
          <a:ln w="13905">
            <a:solidFill>
              <a:srgbClr val="CDCDCD"/>
            </a:solidFill>
          </a:ln>
        </p:spPr>
        <p:txBody>
          <a:bodyPr wrap="square" lIns="0" tIns="0" rIns="0" bIns="0" rtlCol="0"/>
          <a:lstStyle/>
          <a:p>
            <a:endParaRPr/>
          </a:p>
        </p:txBody>
      </p:sp>
      <p:sp>
        <p:nvSpPr>
          <p:cNvPr id="53" name="object 53"/>
          <p:cNvSpPr/>
          <p:nvPr/>
        </p:nvSpPr>
        <p:spPr>
          <a:xfrm>
            <a:off x="7927513" y="6638315"/>
            <a:ext cx="281940" cy="0"/>
          </a:xfrm>
          <a:custGeom>
            <a:avLst/>
            <a:gdLst/>
            <a:ahLst/>
            <a:cxnLst/>
            <a:rect l="l" t="t" r="r" b="b"/>
            <a:pathLst>
              <a:path w="281940">
                <a:moveTo>
                  <a:pt x="0" y="0"/>
                </a:moveTo>
                <a:lnTo>
                  <a:pt x="0" y="0"/>
                </a:lnTo>
                <a:lnTo>
                  <a:pt x="281646" y="0"/>
                </a:lnTo>
              </a:path>
            </a:pathLst>
          </a:custGeom>
          <a:ln w="12256">
            <a:solidFill>
              <a:srgbClr val="CDCDCD"/>
            </a:solidFill>
          </a:ln>
        </p:spPr>
        <p:txBody>
          <a:bodyPr wrap="square" lIns="0" tIns="0" rIns="0" bIns="0" rtlCol="0"/>
          <a:lstStyle/>
          <a:p>
            <a:endParaRPr/>
          </a:p>
        </p:txBody>
      </p:sp>
      <p:sp>
        <p:nvSpPr>
          <p:cNvPr id="54" name="object 54"/>
          <p:cNvSpPr/>
          <p:nvPr/>
        </p:nvSpPr>
        <p:spPr>
          <a:xfrm>
            <a:off x="8353789" y="6791526"/>
            <a:ext cx="0" cy="0"/>
          </a:xfrm>
          <a:custGeom>
            <a:avLst/>
            <a:gdLst/>
            <a:ahLst/>
            <a:cxnLst/>
            <a:rect l="l" t="t" r="r" b="b"/>
            <a:pathLst>
              <a:path>
                <a:moveTo>
                  <a:pt x="0" y="0"/>
                </a:moveTo>
                <a:lnTo>
                  <a:pt x="0" y="0"/>
                </a:lnTo>
              </a:path>
            </a:pathLst>
          </a:custGeom>
          <a:ln w="12256">
            <a:solidFill>
              <a:srgbClr val="CDCDCD"/>
            </a:solidFill>
          </a:ln>
        </p:spPr>
        <p:txBody>
          <a:bodyPr wrap="square" lIns="0" tIns="0" rIns="0" bIns="0" rtlCol="0"/>
          <a:lstStyle/>
          <a:p>
            <a:endParaRPr/>
          </a:p>
        </p:txBody>
      </p:sp>
      <p:sp>
        <p:nvSpPr>
          <p:cNvPr id="55" name="object 55"/>
          <p:cNvSpPr/>
          <p:nvPr/>
        </p:nvSpPr>
        <p:spPr>
          <a:xfrm>
            <a:off x="8353789" y="6325764"/>
            <a:ext cx="426720" cy="466090"/>
          </a:xfrm>
          <a:custGeom>
            <a:avLst/>
            <a:gdLst/>
            <a:ahLst/>
            <a:cxnLst/>
            <a:rect l="l" t="t" r="r" b="b"/>
            <a:pathLst>
              <a:path w="426720" h="466090">
                <a:moveTo>
                  <a:pt x="0" y="465761"/>
                </a:moveTo>
                <a:lnTo>
                  <a:pt x="137017" y="312550"/>
                </a:lnTo>
                <a:lnTo>
                  <a:pt x="426276" y="312550"/>
                </a:lnTo>
                <a:lnTo>
                  <a:pt x="281646" y="153211"/>
                </a:lnTo>
                <a:lnTo>
                  <a:pt x="426276" y="0"/>
                </a:lnTo>
              </a:path>
            </a:pathLst>
          </a:custGeom>
          <a:ln w="13871">
            <a:solidFill>
              <a:srgbClr val="CDCDCD"/>
            </a:solidFill>
          </a:ln>
        </p:spPr>
        <p:txBody>
          <a:bodyPr wrap="square" lIns="0" tIns="0" rIns="0" bIns="0" rtlCol="0"/>
          <a:lstStyle/>
          <a:p>
            <a:endParaRPr/>
          </a:p>
        </p:txBody>
      </p:sp>
      <p:sp>
        <p:nvSpPr>
          <p:cNvPr id="56" name="object 56"/>
          <p:cNvSpPr/>
          <p:nvPr/>
        </p:nvSpPr>
        <p:spPr>
          <a:xfrm>
            <a:off x="7912289" y="6160297"/>
            <a:ext cx="852552" cy="625101"/>
          </a:xfrm>
          <a:prstGeom prst="rect">
            <a:avLst/>
          </a:prstGeom>
          <a:blipFill>
            <a:blip r:embed="rId20" cstate="print"/>
            <a:stretch>
              <a:fillRect/>
            </a:stretch>
          </a:blipFill>
        </p:spPr>
        <p:txBody>
          <a:bodyPr wrap="square" lIns="0" tIns="0" rIns="0" bIns="0" rtlCol="0"/>
          <a:lstStyle/>
          <a:p>
            <a:endParaRPr/>
          </a:p>
        </p:txBody>
      </p:sp>
      <p:sp>
        <p:nvSpPr>
          <p:cNvPr id="57" name="object 57"/>
          <p:cNvSpPr/>
          <p:nvPr/>
        </p:nvSpPr>
        <p:spPr>
          <a:xfrm>
            <a:off x="7912290" y="6160297"/>
            <a:ext cx="852805" cy="625475"/>
          </a:xfrm>
          <a:custGeom>
            <a:avLst/>
            <a:gdLst/>
            <a:ahLst/>
            <a:cxnLst/>
            <a:rect l="l" t="t" r="r" b="b"/>
            <a:pathLst>
              <a:path w="852804" h="625475">
                <a:moveTo>
                  <a:pt x="281646" y="465761"/>
                </a:moveTo>
                <a:lnTo>
                  <a:pt x="426276" y="625101"/>
                </a:lnTo>
                <a:lnTo>
                  <a:pt x="563293" y="465761"/>
                </a:lnTo>
                <a:lnTo>
                  <a:pt x="852552" y="465761"/>
                </a:lnTo>
                <a:lnTo>
                  <a:pt x="707922" y="312550"/>
                </a:lnTo>
                <a:lnTo>
                  <a:pt x="852552" y="153211"/>
                </a:lnTo>
                <a:lnTo>
                  <a:pt x="563293" y="153211"/>
                </a:lnTo>
                <a:lnTo>
                  <a:pt x="426276" y="0"/>
                </a:lnTo>
                <a:lnTo>
                  <a:pt x="281646" y="153211"/>
                </a:lnTo>
                <a:lnTo>
                  <a:pt x="0" y="153211"/>
                </a:lnTo>
                <a:lnTo>
                  <a:pt x="137017" y="312550"/>
                </a:lnTo>
                <a:lnTo>
                  <a:pt x="0" y="465761"/>
                </a:lnTo>
                <a:lnTo>
                  <a:pt x="281646" y="465761"/>
                </a:lnTo>
                <a:close/>
              </a:path>
            </a:pathLst>
          </a:custGeom>
          <a:ln w="13294">
            <a:solidFill>
              <a:srgbClr val="000000"/>
            </a:solidFill>
          </a:ln>
        </p:spPr>
        <p:txBody>
          <a:bodyPr wrap="square" lIns="0" tIns="0" rIns="0" bIns="0" rtlCol="0"/>
          <a:lstStyle/>
          <a:p>
            <a:endParaRPr/>
          </a:p>
        </p:txBody>
      </p:sp>
      <p:sp>
        <p:nvSpPr>
          <p:cNvPr id="58" name="object 58"/>
          <p:cNvSpPr txBox="1"/>
          <p:nvPr/>
        </p:nvSpPr>
        <p:spPr>
          <a:xfrm>
            <a:off x="8039347" y="6317666"/>
            <a:ext cx="594360" cy="295910"/>
          </a:xfrm>
          <a:prstGeom prst="rect">
            <a:avLst/>
          </a:prstGeom>
        </p:spPr>
        <p:txBody>
          <a:bodyPr vert="horz" wrap="square" lIns="0" tIns="0" rIns="0" bIns="0" rtlCol="0">
            <a:spAutoFit/>
          </a:bodyPr>
          <a:lstStyle/>
          <a:p>
            <a:pPr algn="ctr">
              <a:lnSpc>
                <a:spcPct val="100000"/>
              </a:lnSpc>
            </a:pPr>
            <a:r>
              <a:rPr sz="900" spc="215" dirty="0">
                <a:latin typeface="宋体"/>
                <a:cs typeface="宋体"/>
              </a:rPr>
              <a:t>事故</a:t>
            </a:r>
            <a:endParaRPr sz="900">
              <a:latin typeface="宋体"/>
              <a:cs typeface="宋体"/>
            </a:endParaRPr>
          </a:p>
          <a:p>
            <a:pPr algn="ctr">
              <a:spcBef>
                <a:spcPts val="120"/>
              </a:spcBef>
            </a:pPr>
            <a:r>
              <a:rPr sz="900" spc="215" dirty="0">
                <a:latin typeface="宋体"/>
                <a:cs typeface="宋体"/>
              </a:rPr>
              <a:t>（事件）</a:t>
            </a:r>
            <a:endParaRPr sz="900">
              <a:latin typeface="宋体"/>
              <a:cs typeface="宋体"/>
            </a:endParaRPr>
          </a:p>
        </p:txBody>
      </p:sp>
      <p:sp>
        <p:nvSpPr>
          <p:cNvPr id="59" name="object 59"/>
          <p:cNvSpPr/>
          <p:nvPr/>
        </p:nvSpPr>
        <p:spPr>
          <a:xfrm>
            <a:off x="8338565" y="5982531"/>
            <a:ext cx="0" cy="123189"/>
          </a:xfrm>
          <a:custGeom>
            <a:avLst/>
            <a:gdLst/>
            <a:ahLst/>
            <a:cxnLst/>
            <a:rect l="l" t="t" r="r" b="b"/>
            <a:pathLst>
              <a:path h="123189">
                <a:moveTo>
                  <a:pt x="0" y="0"/>
                </a:moveTo>
                <a:lnTo>
                  <a:pt x="0" y="122609"/>
                </a:lnTo>
              </a:path>
            </a:pathLst>
          </a:custGeom>
          <a:ln w="15224">
            <a:solidFill>
              <a:srgbClr val="000000"/>
            </a:solidFill>
          </a:ln>
        </p:spPr>
        <p:txBody>
          <a:bodyPr wrap="square" lIns="0" tIns="0" rIns="0" bIns="0" rtlCol="0"/>
          <a:lstStyle/>
          <a:p>
            <a:endParaRPr/>
          </a:p>
        </p:txBody>
      </p:sp>
      <p:sp>
        <p:nvSpPr>
          <p:cNvPr id="60" name="object 60"/>
          <p:cNvSpPr/>
          <p:nvPr/>
        </p:nvSpPr>
        <p:spPr>
          <a:xfrm>
            <a:off x="8292894" y="6091650"/>
            <a:ext cx="84455" cy="69215"/>
          </a:xfrm>
          <a:custGeom>
            <a:avLst/>
            <a:gdLst/>
            <a:ahLst/>
            <a:cxnLst/>
            <a:rect l="l" t="t" r="r" b="b"/>
            <a:pathLst>
              <a:path w="84454" h="69214">
                <a:moveTo>
                  <a:pt x="2537" y="0"/>
                </a:moveTo>
                <a:lnTo>
                  <a:pt x="0" y="1233"/>
                </a:lnTo>
                <a:lnTo>
                  <a:pt x="45672" y="68646"/>
                </a:lnTo>
                <a:lnTo>
                  <a:pt x="80052" y="7752"/>
                </a:lnTo>
                <a:lnTo>
                  <a:pt x="43376" y="7752"/>
                </a:lnTo>
                <a:lnTo>
                  <a:pt x="22552" y="5814"/>
                </a:lnTo>
                <a:lnTo>
                  <a:pt x="2537" y="0"/>
                </a:lnTo>
                <a:close/>
              </a:path>
              <a:path w="84454" h="69214">
                <a:moveTo>
                  <a:pt x="84138" y="0"/>
                </a:moveTo>
                <a:lnTo>
                  <a:pt x="64180" y="5814"/>
                </a:lnTo>
                <a:lnTo>
                  <a:pt x="43376" y="7752"/>
                </a:lnTo>
                <a:lnTo>
                  <a:pt x="80052" y="7752"/>
                </a:lnTo>
                <a:lnTo>
                  <a:pt x="83732" y="1233"/>
                </a:lnTo>
                <a:lnTo>
                  <a:pt x="84138" y="0"/>
                </a:lnTo>
                <a:close/>
              </a:path>
            </a:pathLst>
          </a:custGeom>
          <a:solidFill>
            <a:srgbClr val="000000"/>
          </a:solidFill>
        </p:spPr>
        <p:txBody>
          <a:bodyPr wrap="square" lIns="0" tIns="0" rIns="0" bIns="0" rtlCol="0"/>
          <a:lstStyle/>
          <a:p>
            <a:endParaRPr/>
          </a:p>
        </p:txBody>
      </p:sp>
      <p:sp>
        <p:nvSpPr>
          <p:cNvPr id="61" name="object 61"/>
          <p:cNvSpPr/>
          <p:nvPr/>
        </p:nvSpPr>
        <p:spPr>
          <a:xfrm>
            <a:off x="6275694" y="6356406"/>
            <a:ext cx="1012405" cy="226752"/>
          </a:xfrm>
          <a:prstGeom prst="rect">
            <a:avLst/>
          </a:prstGeom>
          <a:blipFill>
            <a:blip r:embed="rId21" cstate="print"/>
            <a:stretch>
              <a:fillRect/>
            </a:stretch>
          </a:blipFill>
        </p:spPr>
        <p:txBody>
          <a:bodyPr wrap="square" lIns="0" tIns="0" rIns="0" bIns="0" rtlCol="0"/>
          <a:lstStyle/>
          <a:p>
            <a:endParaRPr/>
          </a:p>
        </p:txBody>
      </p:sp>
      <p:sp>
        <p:nvSpPr>
          <p:cNvPr id="62" name="object 62"/>
          <p:cNvSpPr/>
          <p:nvPr/>
        </p:nvSpPr>
        <p:spPr>
          <a:xfrm>
            <a:off x="6275694" y="6356407"/>
            <a:ext cx="1012825" cy="227329"/>
          </a:xfrm>
          <a:custGeom>
            <a:avLst/>
            <a:gdLst/>
            <a:ahLst/>
            <a:cxnLst/>
            <a:rect l="l" t="t" r="r" b="b"/>
            <a:pathLst>
              <a:path w="1012825" h="227329">
                <a:moveTo>
                  <a:pt x="0" y="226752"/>
                </a:moveTo>
                <a:lnTo>
                  <a:pt x="1012405" y="226752"/>
                </a:lnTo>
                <a:lnTo>
                  <a:pt x="1012405" y="0"/>
                </a:lnTo>
                <a:lnTo>
                  <a:pt x="0" y="0"/>
                </a:lnTo>
                <a:lnTo>
                  <a:pt x="0" y="226752"/>
                </a:lnTo>
                <a:close/>
              </a:path>
            </a:pathLst>
          </a:custGeom>
          <a:ln w="3175">
            <a:solidFill>
              <a:srgbClr val="000000"/>
            </a:solidFill>
          </a:ln>
        </p:spPr>
        <p:txBody>
          <a:bodyPr wrap="square" lIns="0" tIns="0" rIns="0" bIns="0" rtlCol="0"/>
          <a:lstStyle/>
          <a:p>
            <a:endParaRPr/>
          </a:p>
        </p:txBody>
      </p:sp>
      <p:sp>
        <p:nvSpPr>
          <p:cNvPr id="63" name="object 63"/>
          <p:cNvSpPr txBox="1"/>
          <p:nvPr/>
        </p:nvSpPr>
        <p:spPr>
          <a:xfrm>
            <a:off x="6566968" y="6414689"/>
            <a:ext cx="431800" cy="100027"/>
          </a:xfrm>
          <a:prstGeom prst="rect">
            <a:avLst/>
          </a:prstGeom>
        </p:spPr>
        <p:txBody>
          <a:bodyPr vert="horz" wrap="square" lIns="0" tIns="0" rIns="0" bIns="0" rtlCol="0">
            <a:spAutoFit/>
          </a:bodyPr>
          <a:lstStyle/>
          <a:p>
            <a:pPr marL="12700"/>
            <a:r>
              <a:rPr sz="650" spc="145" dirty="0">
                <a:latin typeface="宋体"/>
                <a:cs typeface="宋体"/>
              </a:rPr>
              <a:t>危险释放</a:t>
            </a:r>
            <a:endParaRPr sz="650">
              <a:latin typeface="宋体"/>
              <a:cs typeface="宋体"/>
            </a:endParaRPr>
          </a:p>
        </p:txBody>
      </p:sp>
      <p:sp>
        <p:nvSpPr>
          <p:cNvPr id="64" name="object 64"/>
          <p:cNvSpPr/>
          <p:nvPr/>
        </p:nvSpPr>
        <p:spPr>
          <a:xfrm>
            <a:off x="4783727" y="6356406"/>
            <a:ext cx="1004793" cy="226752"/>
          </a:xfrm>
          <a:prstGeom prst="rect">
            <a:avLst/>
          </a:prstGeom>
          <a:blipFill>
            <a:blip r:embed="rId22" cstate="print"/>
            <a:stretch>
              <a:fillRect/>
            </a:stretch>
          </a:blipFill>
        </p:spPr>
        <p:txBody>
          <a:bodyPr wrap="square" lIns="0" tIns="0" rIns="0" bIns="0" rtlCol="0"/>
          <a:lstStyle/>
          <a:p>
            <a:endParaRPr/>
          </a:p>
        </p:txBody>
      </p:sp>
      <p:sp>
        <p:nvSpPr>
          <p:cNvPr id="65" name="object 65"/>
          <p:cNvSpPr/>
          <p:nvPr/>
        </p:nvSpPr>
        <p:spPr>
          <a:xfrm>
            <a:off x="4783727" y="6356407"/>
            <a:ext cx="1005205" cy="227329"/>
          </a:xfrm>
          <a:custGeom>
            <a:avLst/>
            <a:gdLst/>
            <a:ahLst/>
            <a:cxnLst/>
            <a:rect l="l" t="t" r="r" b="b"/>
            <a:pathLst>
              <a:path w="1005204" h="227329">
                <a:moveTo>
                  <a:pt x="0" y="226752"/>
                </a:moveTo>
                <a:lnTo>
                  <a:pt x="1004793" y="226752"/>
                </a:lnTo>
                <a:lnTo>
                  <a:pt x="1004793" y="0"/>
                </a:lnTo>
                <a:lnTo>
                  <a:pt x="0" y="0"/>
                </a:lnTo>
                <a:lnTo>
                  <a:pt x="0" y="226752"/>
                </a:lnTo>
                <a:close/>
              </a:path>
            </a:pathLst>
          </a:custGeom>
          <a:ln w="3175">
            <a:solidFill>
              <a:srgbClr val="000000"/>
            </a:solidFill>
          </a:ln>
        </p:spPr>
        <p:txBody>
          <a:bodyPr wrap="square" lIns="0" tIns="0" rIns="0" bIns="0" rtlCol="0"/>
          <a:lstStyle/>
          <a:p>
            <a:endParaRPr/>
          </a:p>
        </p:txBody>
      </p:sp>
      <p:sp>
        <p:nvSpPr>
          <p:cNvPr id="66" name="object 66"/>
          <p:cNvSpPr txBox="1"/>
          <p:nvPr/>
        </p:nvSpPr>
        <p:spPr>
          <a:xfrm>
            <a:off x="5070942" y="6414689"/>
            <a:ext cx="431800" cy="100027"/>
          </a:xfrm>
          <a:prstGeom prst="rect">
            <a:avLst/>
          </a:prstGeom>
        </p:spPr>
        <p:txBody>
          <a:bodyPr vert="horz" wrap="square" lIns="0" tIns="0" rIns="0" bIns="0" rtlCol="0">
            <a:spAutoFit/>
          </a:bodyPr>
          <a:lstStyle/>
          <a:p>
            <a:pPr marL="12700"/>
            <a:r>
              <a:rPr sz="650" spc="145" dirty="0">
                <a:latin typeface="宋体"/>
                <a:cs typeface="宋体"/>
              </a:rPr>
              <a:t>危险出现</a:t>
            </a:r>
            <a:endParaRPr sz="650">
              <a:latin typeface="宋体"/>
              <a:cs typeface="宋体"/>
            </a:endParaRPr>
          </a:p>
        </p:txBody>
      </p:sp>
      <p:sp>
        <p:nvSpPr>
          <p:cNvPr id="67" name="object 67"/>
          <p:cNvSpPr/>
          <p:nvPr/>
        </p:nvSpPr>
        <p:spPr>
          <a:xfrm>
            <a:off x="5788520" y="6472847"/>
            <a:ext cx="434340" cy="0"/>
          </a:xfrm>
          <a:custGeom>
            <a:avLst/>
            <a:gdLst/>
            <a:ahLst/>
            <a:cxnLst/>
            <a:rect l="l" t="t" r="r" b="b"/>
            <a:pathLst>
              <a:path w="434339">
                <a:moveTo>
                  <a:pt x="0" y="0"/>
                </a:moveTo>
                <a:lnTo>
                  <a:pt x="433888" y="0"/>
                </a:lnTo>
              </a:path>
            </a:pathLst>
          </a:custGeom>
          <a:ln w="8171">
            <a:solidFill>
              <a:srgbClr val="000000"/>
            </a:solidFill>
          </a:ln>
        </p:spPr>
        <p:txBody>
          <a:bodyPr wrap="square" lIns="0" tIns="0" rIns="0" bIns="0" rtlCol="0"/>
          <a:lstStyle/>
          <a:p>
            <a:endParaRPr/>
          </a:p>
        </p:txBody>
      </p:sp>
      <p:sp>
        <p:nvSpPr>
          <p:cNvPr id="68" name="object 68"/>
          <p:cNvSpPr/>
          <p:nvPr/>
        </p:nvSpPr>
        <p:spPr>
          <a:xfrm>
            <a:off x="6207184" y="6441274"/>
            <a:ext cx="68580" cy="57785"/>
          </a:xfrm>
          <a:custGeom>
            <a:avLst/>
            <a:gdLst/>
            <a:ahLst/>
            <a:cxnLst/>
            <a:rect l="l" t="t" r="r" b="b"/>
            <a:pathLst>
              <a:path w="68579" h="57785">
                <a:moveTo>
                  <a:pt x="1501" y="55550"/>
                </a:moveTo>
                <a:lnTo>
                  <a:pt x="0" y="56087"/>
                </a:lnTo>
                <a:lnTo>
                  <a:pt x="608" y="57533"/>
                </a:lnTo>
                <a:lnTo>
                  <a:pt x="1501" y="55550"/>
                </a:lnTo>
                <a:close/>
              </a:path>
              <a:path w="68579" h="57785">
                <a:moveTo>
                  <a:pt x="1287" y="1507"/>
                </a:moveTo>
                <a:lnTo>
                  <a:pt x="6946" y="14082"/>
                </a:lnTo>
                <a:lnTo>
                  <a:pt x="9058" y="28766"/>
                </a:lnTo>
                <a:lnTo>
                  <a:pt x="6946" y="43451"/>
                </a:lnTo>
                <a:lnTo>
                  <a:pt x="1501" y="55550"/>
                </a:lnTo>
                <a:lnTo>
                  <a:pt x="68508" y="31573"/>
                </a:lnTo>
                <a:lnTo>
                  <a:pt x="1287" y="1507"/>
                </a:lnTo>
                <a:close/>
              </a:path>
              <a:path w="68579" h="57785">
                <a:moveTo>
                  <a:pt x="608" y="0"/>
                </a:moveTo>
                <a:lnTo>
                  <a:pt x="0" y="931"/>
                </a:lnTo>
                <a:lnTo>
                  <a:pt x="1287" y="1507"/>
                </a:lnTo>
                <a:lnTo>
                  <a:pt x="608" y="0"/>
                </a:lnTo>
                <a:close/>
              </a:path>
            </a:pathLst>
          </a:custGeom>
          <a:solidFill>
            <a:srgbClr val="000000"/>
          </a:solidFill>
        </p:spPr>
        <p:txBody>
          <a:bodyPr wrap="square" lIns="0" tIns="0" rIns="0" bIns="0" rtlCol="0"/>
          <a:lstStyle/>
          <a:p>
            <a:endParaRPr/>
          </a:p>
        </p:txBody>
      </p:sp>
      <p:sp>
        <p:nvSpPr>
          <p:cNvPr id="69" name="object 69"/>
          <p:cNvSpPr/>
          <p:nvPr/>
        </p:nvSpPr>
        <p:spPr>
          <a:xfrm>
            <a:off x="7796788" y="5497239"/>
            <a:ext cx="1107708" cy="463228"/>
          </a:xfrm>
          <a:prstGeom prst="rect">
            <a:avLst/>
          </a:prstGeom>
          <a:blipFill>
            <a:blip r:embed="rId23" cstate="print"/>
            <a:stretch>
              <a:fillRect/>
            </a:stretch>
          </a:blipFill>
        </p:spPr>
        <p:txBody>
          <a:bodyPr wrap="square" lIns="0" tIns="0" rIns="0" bIns="0" rtlCol="0"/>
          <a:lstStyle/>
          <a:p>
            <a:endParaRPr/>
          </a:p>
        </p:txBody>
      </p:sp>
      <p:sp>
        <p:nvSpPr>
          <p:cNvPr id="70" name="object 70"/>
          <p:cNvSpPr/>
          <p:nvPr/>
        </p:nvSpPr>
        <p:spPr>
          <a:xfrm>
            <a:off x="7796891" y="5497239"/>
            <a:ext cx="1108075" cy="463550"/>
          </a:xfrm>
          <a:custGeom>
            <a:avLst/>
            <a:gdLst/>
            <a:ahLst/>
            <a:cxnLst/>
            <a:rect l="l" t="t" r="r" b="b"/>
            <a:pathLst>
              <a:path w="1108075" h="463550">
                <a:moveTo>
                  <a:pt x="963789" y="463228"/>
                </a:moveTo>
                <a:lnTo>
                  <a:pt x="1002001" y="459089"/>
                </a:lnTo>
                <a:lnTo>
                  <a:pt x="1065461" y="429297"/>
                </a:lnTo>
                <a:lnTo>
                  <a:pt x="1102465" y="378206"/>
                </a:lnTo>
                <a:lnTo>
                  <a:pt x="1107607" y="347442"/>
                </a:lnTo>
                <a:lnTo>
                  <a:pt x="1104968" y="344336"/>
                </a:lnTo>
                <a:lnTo>
                  <a:pt x="1104968" y="117584"/>
                </a:lnTo>
                <a:lnTo>
                  <a:pt x="1087958" y="57331"/>
                </a:lnTo>
                <a:lnTo>
                  <a:pt x="1036350" y="15800"/>
                </a:lnTo>
                <a:lnTo>
                  <a:pt x="963789" y="0"/>
                </a:lnTo>
                <a:lnTo>
                  <a:pt x="960339" y="1143"/>
                </a:lnTo>
                <a:lnTo>
                  <a:pt x="145847" y="1143"/>
                </a:lnTo>
                <a:lnTo>
                  <a:pt x="105570" y="4133"/>
                </a:lnTo>
                <a:lnTo>
                  <a:pt x="42107" y="33900"/>
                </a:lnTo>
                <a:lnTo>
                  <a:pt x="5134" y="84994"/>
                </a:lnTo>
                <a:lnTo>
                  <a:pt x="0" y="115786"/>
                </a:lnTo>
                <a:lnTo>
                  <a:pt x="1217" y="117584"/>
                </a:lnTo>
                <a:lnTo>
                  <a:pt x="1217" y="344336"/>
                </a:lnTo>
                <a:lnTo>
                  <a:pt x="19625" y="405860"/>
                </a:lnTo>
                <a:lnTo>
                  <a:pt x="71211" y="447409"/>
                </a:lnTo>
                <a:lnTo>
                  <a:pt x="143817" y="463228"/>
                </a:lnTo>
                <a:lnTo>
                  <a:pt x="145847" y="460777"/>
                </a:lnTo>
                <a:lnTo>
                  <a:pt x="960339" y="460777"/>
                </a:lnTo>
                <a:lnTo>
                  <a:pt x="963789" y="463228"/>
                </a:lnTo>
                <a:close/>
              </a:path>
            </a:pathLst>
          </a:custGeom>
          <a:ln w="3175">
            <a:solidFill>
              <a:srgbClr val="000000"/>
            </a:solidFill>
          </a:ln>
        </p:spPr>
        <p:txBody>
          <a:bodyPr wrap="square" lIns="0" tIns="0" rIns="0" bIns="0" rtlCol="0"/>
          <a:lstStyle/>
          <a:p>
            <a:endParaRPr/>
          </a:p>
        </p:txBody>
      </p:sp>
      <p:sp>
        <p:nvSpPr>
          <p:cNvPr id="71" name="object 71"/>
          <p:cNvSpPr txBox="1"/>
          <p:nvPr/>
        </p:nvSpPr>
        <p:spPr>
          <a:xfrm>
            <a:off x="7830472" y="5507739"/>
            <a:ext cx="1040765" cy="425450"/>
          </a:xfrm>
          <a:prstGeom prst="rect">
            <a:avLst/>
          </a:prstGeom>
        </p:spPr>
        <p:txBody>
          <a:bodyPr vert="horz" wrap="square" lIns="0" tIns="0" rIns="0" bIns="0" rtlCol="0">
            <a:spAutoFit/>
          </a:bodyPr>
          <a:lstStyle/>
          <a:p>
            <a:pPr marL="12065" marR="5080" algn="ctr">
              <a:lnSpc>
                <a:spcPct val="105300"/>
              </a:lnSpc>
            </a:pPr>
            <a:r>
              <a:rPr sz="650" spc="135" dirty="0">
                <a:latin typeface="宋体"/>
                <a:cs typeface="宋体"/>
              </a:rPr>
              <a:t>基于技能的不安全行为  基于规则的不安全行为  基于知识的不安全行为  </a:t>
            </a:r>
            <a:r>
              <a:rPr sz="650" spc="145" dirty="0">
                <a:latin typeface="宋体"/>
                <a:cs typeface="宋体"/>
              </a:rPr>
              <a:t>等等</a:t>
            </a:r>
            <a:endParaRPr sz="650">
              <a:latin typeface="宋体"/>
              <a:cs typeface="宋体"/>
            </a:endParaRPr>
          </a:p>
        </p:txBody>
      </p:sp>
      <p:sp>
        <p:nvSpPr>
          <p:cNvPr id="72" name="object 72"/>
          <p:cNvSpPr/>
          <p:nvPr/>
        </p:nvSpPr>
        <p:spPr>
          <a:xfrm>
            <a:off x="5156719" y="5497239"/>
            <a:ext cx="1012405" cy="463228"/>
          </a:xfrm>
          <a:prstGeom prst="rect">
            <a:avLst/>
          </a:prstGeom>
          <a:blipFill>
            <a:blip r:embed="rId24" cstate="print"/>
            <a:stretch>
              <a:fillRect/>
            </a:stretch>
          </a:blipFill>
        </p:spPr>
        <p:txBody>
          <a:bodyPr wrap="square" lIns="0" tIns="0" rIns="0" bIns="0" rtlCol="0"/>
          <a:lstStyle/>
          <a:p>
            <a:endParaRPr/>
          </a:p>
        </p:txBody>
      </p:sp>
      <p:sp>
        <p:nvSpPr>
          <p:cNvPr id="73" name="object 73"/>
          <p:cNvSpPr/>
          <p:nvPr/>
        </p:nvSpPr>
        <p:spPr>
          <a:xfrm>
            <a:off x="5156719" y="5497239"/>
            <a:ext cx="1012825" cy="463550"/>
          </a:xfrm>
          <a:custGeom>
            <a:avLst/>
            <a:gdLst/>
            <a:ahLst/>
            <a:cxnLst/>
            <a:rect l="l" t="t" r="r" b="b"/>
            <a:pathLst>
              <a:path w="1012825" h="463550">
                <a:moveTo>
                  <a:pt x="866253" y="463228"/>
                </a:moveTo>
                <a:lnTo>
                  <a:pt x="904500" y="459089"/>
                </a:lnTo>
                <a:lnTo>
                  <a:pt x="967963" y="429297"/>
                </a:lnTo>
                <a:lnTo>
                  <a:pt x="1004937" y="378206"/>
                </a:lnTo>
                <a:lnTo>
                  <a:pt x="1010071" y="347442"/>
                </a:lnTo>
                <a:lnTo>
                  <a:pt x="1012405" y="344336"/>
                </a:lnTo>
                <a:lnTo>
                  <a:pt x="1012405" y="117584"/>
                </a:lnTo>
                <a:lnTo>
                  <a:pt x="1010071" y="115786"/>
                </a:lnTo>
                <a:lnTo>
                  <a:pt x="1004937" y="84994"/>
                </a:lnTo>
                <a:lnTo>
                  <a:pt x="967963" y="33900"/>
                </a:lnTo>
                <a:lnTo>
                  <a:pt x="904500" y="4133"/>
                </a:lnTo>
                <a:lnTo>
                  <a:pt x="866253" y="0"/>
                </a:lnTo>
                <a:lnTo>
                  <a:pt x="867776" y="1143"/>
                </a:lnTo>
                <a:lnTo>
                  <a:pt x="144629" y="1143"/>
                </a:lnTo>
                <a:lnTo>
                  <a:pt x="106078" y="4133"/>
                </a:lnTo>
                <a:lnTo>
                  <a:pt x="42614" y="33900"/>
                </a:lnTo>
                <a:lnTo>
                  <a:pt x="5641" y="84994"/>
                </a:lnTo>
                <a:lnTo>
                  <a:pt x="507" y="115786"/>
                </a:lnTo>
                <a:lnTo>
                  <a:pt x="0" y="117584"/>
                </a:lnTo>
                <a:lnTo>
                  <a:pt x="0" y="344336"/>
                </a:lnTo>
                <a:lnTo>
                  <a:pt x="507" y="347442"/>
                </a:lnTo>
                <a:lnTo>
                  <a:pt x="20133" y="405860"/>
                </a:lnTo>
                <a:lnTo>
                  <a:pt x="71718" y="447409"/>
                </a:lnTo>
                <a:lnTo>
                  <a:pt x="144324" y="463228"/>
                </a:lnTo>
                <a:lnTo>
                  <a:pt x="144629" y="460777"/>
                </a:lnTo>
                <a:lnTo>
                  <a:pt x="867776" y="460777"/>
                </a:lnTo>
                <a:lnTo>
                  <a:pt x="866253" y="463228"/>
                </a:lnTo>
                <a:close/>
              </a:path>
            </a:pathLst>
          </a:custGeom>
          <a:ln w="3175">
            <a:solidFill>
              <a:srgbClr val="000000"/>
            </a:solidFill>
          </a:ln>
        </p:spPr>
        <p:txBody>
          <a:bodyPr wrap="square" lIns="0" tIns="0" rIns="0" bIns="0" rtlCol="0"/>
          <a:lstStyle/>
          <a:p>
            <a:endParaRPr/>
          </a:p>
        </p:txBody>
      </p:sp>
      <p:sp>
        <p:nvSpPr>
          <p:cNvPr id="74" name="object 74"/>
          <p:cNvSpPr txBox="1"/>
          <p:nvPr/>
        </p:nvSpPr>
        <p:spPr>
          <a:xfrm>
            <a:off x="5446370" y="5500585"/>
            <a:ext cx="431800" cy="443230"/>
          </a:xfrm>
          <a:prstGeom prst="rect">
            <a:avLst/>
          </a:prstGeom>
        </p:spPr>
        <p:txBody>
          <a:bodyPr vert="horz" wrap="square" lIns="0" tIns="0" rIns="0" bIns="0" rtlCol="0">
            <a:spAutoFit/>
          </a:bodyPr>
          <a:lstStyle/>
          <a:p>
            <a:pPr marL="12065" marR="5080" algn="ctr">
              <a:lnSpc>
                <a:spcPct val="109800"/>
              </a:lnSpc>
            </a:pPr>
            <a:r>
              <a:rPr sz="650" spc="120" dirty="0">
                <a:latin typeface="宋体"/>
                <a:cs typeface="宋体"/>
              </a:rPr>
              <a:t>安全知识  安全经验  安全技能  </a:t>
            </a:r>
            <a:r>
              <a:rPr sz="650" spc="145" dirty="0">
                <a:latin typeface="宋体"/>
                <a:cs typeface="宋体"/>
              </a:rPr>
              <a:t>等等</a:t>
            </a:r>
            <a:endParaRPr sz="650">
              <a:latin typeface="宋体"/>
              <a:cs typeface="宋体"/>
            </a:endParaRPr>
          </a:p>
        </p:txBody>
      </p:sp>
      <p:sp>
        <p:nvSpPr>
          <p:cNvPr id="75" name="object 75"/>
          <p:cNvSpPr/>
          <p:nvPr/>
        </p:nvSpPr>
        <p:spPr>
          <a:xfrm>
            <a:off x="4006383" y="5497239"/>
            <a:ext cx="1006925" cy="463228"/>
          </a:xfrm>
          <a:prstGeom prst="rect">
            <a:avLst/>
          </a:prstGeom>
          <a:blipFill>
            <a:blip r:embed="rId25" cstate="print"/>
            <a:stretch>
              <a:fillRect/>
            </a:stretch>
          </a:blipFill>
        </p:spPr>
        <p:txBody>
          <a:bodyPr wrap="square" lIns="0" tIns="0" rIns="0" bIns="0" rtlCol="0"/>
          <a:lstStyle/>
          <a:p>
            <a:endParaRPr/>
          </a:p>
        </p:txBody>
      </p:sp>
      <p:sp>
        <p:nvSpPr>
          <p:cNvPr id="76" name="object 76"/>
          <p:cNvSpPr/>
          <p:nvPr/>
        </p:nvSpPr>
        <p:spPr>
          <a:xfrm>
            <a:off x="4006382" y="5497239"/>
            <a:ext cx="1007110" cy="463550"/>
          </a:xfrm>
          <a:custGeom>
            <a:avLst/>
            <a:gdLst/>
            <a:ahLst/>
            <a:cxnLst/>
            <a:rect l="l" t="t" r="r" b="b"/>
            <a:pathLst>
              <a:path w="1007110" h="463550">
                <a:moveTo>
                  <a:pt x="863107" y="463228"/>
                </a:moveTo>
                <a:lnTo>
                  <a:pt x="901354" y="459089"/>
                </a:lnTo>
                <a:lnTo>
                  <a:pt x="964817" y="429297"/>
                </a:lnTo>
                <a:lnTo>
                  <a:pt x="1001790" y="378206"/>
                </a:lnTo>
                <a:lnTo>
                  <a:pt x="1006925" y="347442"/>
                </a:lnTo>
                <a:lnTo>
                  <a:pt x="1005707" y="344336"/>
                </a:lnTo>
                <a:lnTo>
                  <a:pt x="1005707" y="117584"/>
                </a:lnTo>
                <a:lnTo>
                  <a:pt x="987299" y="57331"/>
                </a:lnTo>
                <a:lnTo>
                  <a:pt x="935713" y="15800"/>
                </a:lnTo>
                <a:lnTo>
                  <a:pt x="863107" y="0"/>
                </a:lnTo>
                <a:lnTo>
                  <a:pt x="861077" y="1143"/>
                </a:lnTo>
                <a:lnTo>
                  <a:pt x="145542" y="1143"/>
                </a:lnTo>
                <a:lnTo>
                  <a:pt x="105615" y="4133"/>
                </a:lnTo>
                <a:lnTo>
                  <a:pt x="42135" y="33900"/>
                </a:lnTo>
                <a:lnTo>
                  <a:pt x="5138" y="84994"/>
                </a:lnTo>
                <a:lnTo>
                  <a:pt x="0" y="115786"/>
                </a:lnTo>
                <a:lnTo>
                  <a:pt x="913" y="117584"/>
                </a:lnTo>
                <a:lnTo>
                  <a:pt x="913" y="344336"/>
                </a:lnTo>
                <a:lnTo>
                  <a:pt x="19641" y="405860"/>
                </a:lnTo>
                <a:lnTo>
                  <a:pt x="71250" y="447409"/>
                </a:lnTo>
                <a:lnTo>
                  <a:pt x="143858" y="463228"/>
                </a:lnTo>
                <a:lnTo>
                  <a:pt x="145542" y="460777"/>
                </a:lnTo>
                <a:lnTo>
                  <a:pt x="861077" y="460777"/>
                </a:lnTo>
                <a:lnTo>
                  <a:pt x="863107" y="463228"/>
                </a:lnTo>
                <a:close/>
              </a:path>
            </a:pathLst>
          </a:custGeom>
          <a:ln w="3175">
            <a:solidFill>
              <a:srgbClr val="000000"/>
            </a:solidFill>
          </a:ln>
        </p:spPr>
        <p:txBody>
          <a:bodyPr wrap="square" lIns="0" tIns="0" rIns="0" bIns="0" rtlCol="0"/>
          <a:lstStyle/>
          <a:p>
            <a:endParaRPr/>
          </a:p>
        </p:txBody>
      </p:sp>
      <p:sp>
        <p:nvSpPr>
          <p:cNvPr id="77" name="object 77"/>
          <p:cNvSpPr txBox="1"/>
          <p:nvPr/>
        </p:nvSpPr>
        <p:spPr>
          <a:xfrm>
            <a:off x="4294206" y="5500585"/>
            <a:ext cx="431800" cy="443230"/>
          </a:xfrm>
          <a:prstGeom prst="rect">
            <a:avLst/>
          </a:prstGeom>
        </p:spPr>
        <p:txBody>
          <a:bodyPr vert="horz" wrap="square" lIns="0" tIns="0" rIns="0" bIns="0" rtlCol="0">
            <a:spAutoFit/>
          </a:bodyPr>
          <a:lstStyle/>
          <a:p>
            <a:pPr marL="12700" marR="5080" algn="ctr">
              <a:lnSpc>
                <a:spcPct val="109800"/>
              </a:lnSpc>
            </a:pPr>
            <a:r>
              <a:rPr sz="650" spc="120" dirty="0">
                <a:latin typeface="宋体"/>
                <a:cs typeface="宋体"/>
              </a:rPr>
              <a:t>风险感知  安全心理  安全生理  </a:t>
            </a:r>
            <a:r>
              <a:rPr sz="650" spc="145" dirty="0">
                <a:latin typeface="宋体"/>
                <a:cs typeface="宋体"/>
              </a:rPr>
              <a:t>等等</a:t>
            </a:r>
            <a:endParaRPr sz="650">
              <a:latin typeface="宋体"/>
              <a:cs typeface="宋体"/>
            </a:endParaRPr>
          </a:p>
        </p:txBody>
      </p:sp>
      <p:sp>
        <p:nvSpPr>
          <p:cNvPr id="78" name="object 78"/>
          <p:cNvSpPr/>
          <p:nvPr/>
        </p:nvSpPr>
        <p:spPr>
          <a:xfrm>
            <a:off x="4007296" y="3849831"/>
            <a:ext cx="1004793" cy="232880"/>
          </a:xfrm>
          <a:prstGeom prst="rect">
            <a:avLst/>
          </a:prstGeom>
          <a:blipFill>
            <a:blip r:embed="rId17" cstate="print"/>
            <a:stretch>
              <a:fillRect/>
            </a:stretch>
          </a:blipFill>
        </p:spPr>
        <p:txBody>
          <a:bodyPr wrap="square" lIns="0" tIns="0" rIns="0" bIns="0" rtlCol="0"/>
          <a:lstStyle/>
          <a:p>
            <a:endParaRPr/>
          </a:p>
        </p:txBody>
      </p:sp>
      <p:sp>
        <p:nvSpPr>
          <p:cNvPr id="79" name="object 79"/>
          <p:cNvSpPr/>
          <p:nvPr/>
        </p:nvSpPr>
        <p:spPr>
          <a:xfrm>
            <a:off x="4007296" y="3849832"/>
            <a:ext cx="1005205" cy="233045"/>
          </a:xfrm>
          <a:custGeom>
            <a:avLst/>
            <a:gdLst/>
            <a:ahLst/>
            <a:cxnLst/>
            <a:rect l="l" t="t" r="r" b="b"/>
            <a:pathLst>
              <a:path w="1005204" h="233045">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80" name="object 80"/>
          <p:cNvSpPr txBox="1"/>
          <p:nvPr/>
        </p:nvSpPr>
        <p:spPr>
          <a:xfrm>
            <a:off x="4192683" y="3913139"/>
            <a:ext cx="634365" cy="100027"/>
          </a:xfrm>
          <a:prstGeom prst="rect">
            <a:avLst/>
          </a:prstGeom>
        </p:spPr>
        <p:txBody>
          <a:bodyPr vert="horz" wrap="square" lIns="0" tIns="0" rIns="0" bIns="0" rtlCol="0">
            <a:spAutoFit/>
          </a:bodyPr>
          <a:lstStyle/>
          <a:p>
            <a:pPr marL="12700"/>
            <a:r>
              <a:rPr sz="650" spc="145" dirty="0">
                <a:latin typeface="宋体"/>
                <a:cs typeface="宋体"/>
              </a:rPr>
              <a:t>安全信息获取</a:t>
            </a:r>
            <a:endParaRPr sz="650">
              <a:latin typeface="宋体"/>
              <a:cs typeface="宋体"/>
            </a:endParaRPr>
          </a:p>
        </p:txBody>
      </p:sp>
      <p:sp>
        <p:nvSpPr>
          <p:cNvPr id="81" name="object 81"/>
          <p:cNvSpPr/>
          <p:nvPr/>
        </p:nvSpPr>
        <p:spPr>
          <a:xfrm>
            <a:off x="5156719" y="3849831"/>
            <a:ext cx="1004793" cy="232880"/>
          </a:xfrm>
          <a:prstGeom prst="rect">
            <a:avLst/>
          </a:prstGeom>
          <a:blipFill>
            <a:blip r:embed="rId17" cstate="print"/>
            <a:stretch>
              <a:fillRect/>
            </a:stretch>
          </a:blipFill>
        </p:spPr>
        <p:txBody>
          <a:bodyPr wrap="square" lIns="0" tIns="0" rIns="0" bIns="0" rtlCol="0"/>
          <a:lstStyle/>
          <a:p>
            <a:endParaRPr/>
          </a:p>
        </p:txBody>
      </p:sp>
      <p:sp>
        <p:nvSpPr>
          <p:cNvPr id="82" name="object 82"/>
          <p:cNvSpPr/>
          <p:nvPr/>
        </p:nvSpPr>
        <p:spPr>
          <a:xfrm>
            <a:off x="5156719" y="3849832"/>
            <a:ext cx="1005205" cy="233045"/>
          </a:xfrm>
          <a:custGeom>
            <a:avLst/>
            <a:gdLst/>
            <a:ahLst/>
            <a:cxnLst/>
            <a:rect l="l" t="t" r="r" b="b"/>
            <a:pathLst>
              <a:path w="1005204" h="233045">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83" name="object 83"/>
          <p:cNvSpPr txBox="1"/>
          <p:nvPr/>
        </p:nvSpPr>
        <p:spPr>
          <a:xfrm>
            <a:off x="5343456" y="3913139"/>
            <a:ext cx="634365" cy="100027"/>
          </a:xfrm>
          <a:prstGeom prst="rect">
            <a:avLst/>
          </a:prstGeom>
        </p:spPr>
        <p:txBody>
          <a:bodyPr vert="horz" wrap="square" lIns="0" tIns="0" rIns="0" bIns="0" rtlCol="0">
            <a:spAutoFit/>
          </a:bodyPr>
          <a:lstStyle/>
          <a:p>
            <a:pPr marL="12700"/>
            <a:r>
              <a:rPr sz="650" spc="145" dirty="0">
                <a:latin typeface="宋体"/>
                <a:cs typeface="宋体"/>
              </a:rPr>
              <a:t>安全信息分析</a:t>
            </a:r>
            <a:endParaRPr sz="650">
              <a:latin typeface="宋体"/>
              <a:cs typeface="宋体"/>
            </a:endParaRPr>
          </a:p>
        </p:txBody>
      </p:sp>
      <p:sp>
        <p:nvSpPr>
          <p:cNvPr id="84" name="object 84"/>
          <p:cNvSpPr/>
          <p:nvPr/>
        </p:nvSpPr>
        <p:spPr>
          <a:xfrm>
            <a:off x="6306142" y="3849831"/>
            <a:ext cx="1012405" cy="232880"/>
          </a:xfrm>
          <a:prstGeom prst="rect">
            <a:avLst/>
          </a:prstGeom>
          <a:blipFill>
            <a:blip r:embed="rId18" cstate="print"/>
            <a:stretch>
              <a:fillRect/>
            </a:stretch>
          </a:blipFill>
        </p:spPr>
        <p:txBody>
          <a:bodyPr wrap="square" lIns="0" tIns="0" rIns="0" bIns="0" rtlCol="0"/>
          <a:lstStyle/>
          <a:p>
            <a:endParaRPr/>
          </a:p>
        </p:txBody>
      </p:sp>
      <p:sp>
        <p:nvSpPr>
          <p:cNvPr id="85" name="object 85"/>
          <p:cNvSpPr/>
          <p:nvPr/>
        </p:nvSpPr>
        <p:spPr>
          <a:xfrm>
            <a:off x="6306142" y="3849832"/>
            <a:ext cx="1012825" cy="233045"/>
          </a:xfrm>
          <a:custGeom>
            <a:avLst/>
            <a:gdLst/>
            <a:ahLst/>
            <a:cxnLst/>
            <a:rect l="l" t="t" r="r" b="b"/>
            <a:pathLst>
              <a:path w="1012825" h="233045">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86" name="object 86"/>
          <p:cNvSpPr txBox="1"/>
          <p:nvPr/>
        </p:nvSpPr>
        <p:spPr>
          <a:xfrm>
            <a:off x="6494299" y="3913139"/>
            <a:ext cx="634365" cy="100027"/>
          </a:xfrm>
          <a:prstGeom prst="rect">
            <a:avLst/>
          </a:prstGeom>
        </p:spPr>
        <p:txBody>
          <a:bodyPr vert="horz" wrap="square" lIns="0" tIns="0" rIns="0" bIns="0" rtlCol="0">
            <a:spAutoFit/>
          </a:bodyPr>
          <a:lstStyle/>
          <a:p>
            <a:pPr marL="12700"/>
            <a:r>
              <a:rPr sz="650" spc="145" dirty="0">
                <a:latin typeface="宋体"/>
                <a:cs typeface="宋体"/>
              </a:rPr>
              <a:t>安全信息利用</a:t>
            </a:r>
            <a:endParaRPr sz="650">
              <a:latin typeface="宋体"/>
              <a:cs typeface="宋体"/>
            </a:endParaRPr>
          </a:p>
        </p:txBody>
      </p:sp>
      <p:sp>
        <p:nvSpPr>
          <p:cNvPr id="87" name="object 87"/>
          <p:cNvSpPr/>
          <p:nvPr/>
        </p:nvSpPr>
        <p:spPr>
          <a:xfrm>
            <a:off x="5085774" y="3939716"/>
            <a:ext cx="71120" cy="57785"/>
          </a:xfrm>
          <a:custGeom>
            <a:avLst/>
            <a:gdLst/>
            <a:ahLst/>
            <a:cxnLst/>
            <a:rect l="l" t="t" r="r" b="b"/>
            <a:pathLst>
              <a:path w="71120" h="57785">
                <a:moveTo>
                  <a:pt x="0" y="0"/>
                </a:moveTo>
                <a:lnTo>
                  <a:pt x="6279" y="14090"/>
                </a:lnTo>
                <a:lnTo>
                  <a:pt x="8373" y="28762"/>
                </a:lnTo>
                <a:lnTo>
                  <a:pt x="6279" y="43435"/>
                </a:lnTo>
                <a:lnTo>
                  <a:pt x="0" y="57525"/>
                </a:lnTo>
                <a:lnTo>
                  <a:pt x="2435" y="57198"/>
                </a:lnTo>
                <a:lnTo>
                  <a:pt x="70944" y="26556"/>
                </a:lnTo>
                <a:lnTo>
                  <a:pt x="2435" y="2042"/>
                </a:lnTo>
                <a:lnTo>
                  <a:pt x="0" y="0"/>
                </a:lnTo>
                <a:close/>
              </a:path>
            </a:pathLst>
          </a:custGeom>
          <a:solidFill>
            <a:srgbClr val="000000"/>
          </a:solidFill>
        </p:spPr>
        <p:txBody>
          <a:bodyPr wrap="square" lIns="0" tIns="0" rIns="0" bIns="0" rtlCol="0"/>
          <a:lstStyle/>
          <a:p>
            <a:endParaRPr/>
          </a:p>
        </p:txBody>
      </p:sp>
      <p:sp>
        <p:nvSpPr>
          <p:cNvPr id="88" name="object 88"/>
          <p:cNvSpPr/>
          <p:nvPr/>
        </p:nvSpPr>
        <p:spPr>
          <a:xfrm>
            <a:off x="6236516" y="3939716"/>
            <a:ext cx="69850" cy="57785"/>
          </a:xfrm>
          <a:custGeom>
            <a:avLst/>
            <a:gdLst/>
            <a:ahLst/>
            <a:cxnLst/>
            <a:rect l="l" t="t" r="r" b="b"/>
            <a:pathLst>
              <a:path w="69850" h="57785">
                <a:moveTo>
                  <a:pt x="0" y="0"/>
                </a:moveTo>
                <a:lnTo>
                  <a:pt x="6337" y="14090"/>
                </a:lnTo>
                <a:lnTo>
                  <a:pt x="8449" y="28762"/>
                </a:lnTo>
                <a:lnTo>
                  <a:pt x="6337" y="43435"/>
                </a:lnTo>
                <a:lnTo>
                  <a:pt x="0" y="57525"/>
                </a:lnTo>
                <a:lnTo>
                  <a:pt x="1116" y="57198"/>
                </a:lnTo>
                <a:lnTo>
                  <a:pt x="69625" y="26556"/>
                </a:lnTo>
                <a:lnTo>
                  <a:pt x="1116" y="2042"/>
                </a:lnTo>
                <a:lnTo>
                  <a:pt x="0" y="0"/>
                </a:lnTo>
                <a:close/>
              </a:path>
            </a:pathLst>
          </a:custGeom>
          <a:solidFill>
            <a:srgbClr val="000000"/>
          </a:solidFill>
        </p:spPr>
        <p:txBody>
          <a:bodyPr wrap="square" lIns="0" tIns="0" rIns="0" bIns="0" rtlCol="0"/>
          <a:lstStyle/>
          <a:p>
            <a:endParaRPr/>
          </a:p>
        </p:txBody>
      </p:sp>
      <p:sp>
        <p:nvSpPr>
          <p:cNvPr id="89" name="object 89"/>
          <p:cNvSpPr/>
          <p:nvPr/>
        </p:nvSpPr>
        <p:spPr>
          <a:xfrm>
            <a:off x="7775272" y="3849831"/>
            <a:ext cx="1149423" cy="232880"/>
          </a:xfrm>
          <a:prstGeom prst="rect">
            <a:avLst/>
          </a:prstGeom>
          <a:blipFill>
            <a:blip r:embed="rId26" cstate="print"/>
            <a:stretch>
              <a:fillRect/>
            </a:stretch>
          </a:blipFill>
        </p:spPr>
        <p:txBody>
          <a:bodyPr wrap="square" lIns="0" tIns="0" rIns="0" bIns="0" rtlCol="0"/>
          <a:lstStyle/>
          <a:p>
            <a:endParaRPr/>
          </a:p>
        </p:txBody>
      </p:sp>
      <p:sp>
        <p:nvSpPr>
          <p:cNvPr id="90" name="object 90"/>
          <p:cNvSpPr/>
          <p:nvPr/>
        </p:nvSpPr>
        <p:spPr>
          <a:xfrm>
            <a:off x="7775272" y="3849832"/>
            <a:ext cx="1149985" cy="233045"/>
          </a:xfrm>
          <a:custGeom>
            <a:avLst/>
            <a:gdLst/>
            <a:ahLst/>
            <a:cxnLst/>
            <a:rect l="l" t="t" r="r" b="b"/>
            <a:pathLst>
              <a:path w="1149984" h="233045">
                <a:moveTo>
                  <a:pt x="0" y="232880"/>
                </a:moveTo>
                <a:lnTo>
                  <a:pt x="1149423" y="232880"/>
                </a:lnTo>
                <a:lnTo>
                  <a:pt x="1149423" y="0"/>
                </a:lnTo>
                <a:lnTo>
                  <a:pt x="0" y="0"/>
                </a:lnTo>
                <a:lnTo>
                  <a:pt x="0" y="232880"/>
                </a:lnTo>
                <a:close/>
              </a:path>
            </a:pathLst>
          </a:custGeom>
          <a:ln w="3175">
            <a:solidFill>
              <a:srgbClr val="000000"/>
            </a:solidFill>
          </a:ln>
        </p:spPr>
        <p:txBody>
          <a:bodyPr wrap="square" lIns="0" tIns="0" rIns="0" bIns="0" rtlCol="0"/>
          <a:lstStyle/>
          <a:p>
            <a:endParaRPr/>
          </a:p>
        </p:txBody>
      </p:sp>
      <p:sp>
        <p:nvSpPr>
          <p:cNvPr id="91" name="object 91"/>
          <p:cNvSpPr txBox="1"/>
          <p:nvPr/>
        </p:nvSpPr>
        <p:spPr>
          <a:xfrm>
            <a:off x="7830472" y="3913139"/>
            <a:ext cx="1040765" cy="100027"/>
          </a:xfrm>
          <a:prstGeom prst="rect">
            <a:avLst/>
          </a:prstGeom>
        </p:spPr>
        <p:txBody>
          <a:bodyPr vert="horz" wrap="square" lIns="0" tIns="0" rIns="0" bIns="0" rtlCol="0">
            <a:spAutoFit/>
          </a:bodyPr>
          <a:lstStyle/>
          <a:p>
            <a:pPr marL="12700"/>
            <a:r>
              <a:rPr sz="650" spc="145" dirty="0">
                <a:latin typeface="宋体"/>
                <a:cs typeface="宋体"/>
              </a:rPr>
              <a:t>内部组织的不安全行为</a:t>
            </a:r>
            <a:endParaRPr sz="650">
              <a:latin typeface="宋体"/>
              <a:cs typeface="宋体"/>
            </a:endParaRPr>
          </a:p>
        </p:txBody>
      </p:sp>
      <p:sp>
        <p:nvSpPr>
          <p:cNvPr id="92" name="object 92"/>
          <p:cNvSpPr/>
          <p:nvPr/>
        </p:nvSpPr>
        <p:spPr>
          <a:xfrm>
            <a:off x="7691539" y="3935630"/>
            <a:ext cx="83820" cy="67945"/>
          </a:xfrm>
          <a:custGeom>
            <a:avLst/>
            <a:gdLst/>
            <a:ahLst/>
            <a:cxnLst/>
            <a:rect l="l" t="t" r="r" b="b"/>
            <a:pathLst>
              <a:path w="83820" h="67945">
                <a:moveTo>
                  <a:pt x="2548" y="932"/>
                </a:moveTo>
                <a:lnTo>
                  <a:pt x="9324" y="16079"/>
                </a:lnTo>
                <a:lnTo>
                  <a:pt x="11722" y="32848"/>
                </a:lnTo>
                <a:lnTo>
                  <a:pt x="9324" y="49617"/>
                </a:lnTo>
                <a:lnTo>
                  <a:pt x="2131" y="65696"/>
                </a:lnTo>
                <a:lnTo>
                  <a:pt x="0" y="67412"/>
                </a:lnTo>
                <a:lnTo>
                  <a:pt x="83732" y="30642"/>
                </a:lnTo>
                <a:lnTo>
                  <a:pt x="2548" y="932"/>
                </a:lnTo>
                <a:close/>
              </a:path>
              <a:path w="83820" h="67945">
                <a:moveTo>
                  <a:pt x="2131" y="0"/>
                </a:moveTo>
                <a:lnTo>
                  <a:pt x="0" y="0"/>
                </a:lnTo>
                <a:lnTo>
                  <a:pt x="2548" y="932"/>
                </a:lnTo>
                <a:lnTo>
                  <a:pt x="2131" y="0"/>
                </a:lnTo>
                <a:close/>
              </a:path>
            </a:pathLst>
          </a:custGeom>
          <a:solidFill>
            <a:srgbClr val="000000"/>
          </a:solidFill>
        </p:spPr>
        <p:txBody>
          <a:bodyPr wrap="square" lIns="0" tIns="0" rIns="0" bIns="0" rtlCol="0"/>
          <a:lstStyle/>
          <a:p>
            <a:endParaRPr/>
          </a:p>
        </p:txBody>
      </p:sp>
      <p:sp>
        <p:nvSpPr>
          <p:cNvPr id="93" name="object 93"/>
          <p:cNvSpPr/>
          <p:nvPr/>
        </p:nvSpPr>
        <p:spPr>
          <a:xfrm>
            <a:off x="3984460" y="2624142"/>
            <a:ext cx="1004793" cy="232880"/>
          </a:xfrm>
          <a:prstGeom prst="rect">
            <a:avLst/>
          </a:prstGeom>
          <a:blipFill>
            <a:blip r:embed="rId17" cstate="print"/>
            <a:stretch>
              <a:fillRect/>
            </a:stretch>
          </a:blipFill>
        </p:spPr>
        <p:txBody>
          <a:bodyPr wrap="square" lIns="0" tIns="0" rIns="0" bIns="0" rtlCol="0"/>
          <a:lstStyle/>
          <a:p>
            <a:endParaRPr/>
          </a:p>
        </p:txBody>
      </p:sp>
      <p:sp>
        <p:nvSpPr>
          <p:cNvPr id="94" name="object 94"/>
          <p:cNvSpPr/>
          <p:nvPr/>
        </p:nvSpPr>
        <p:spPr>
          <a:xfrm>
            <a:off x="3984460" y="2624143"/>
            <a:ext cx="1005205" cy="233045"/>
          </a:xfrm>
          <a:custGeom>
            <a:avLst/>
            <a:gdLst/>
            <a:ahLst/>
            <a:cxnLst/>
            <a:rect l="l" t="t" r="r" b="b"/>
            <a:pathLst>
              <a:path w="1005204" h="233044">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95" name="object 95"/>
          <p:cNvSpPr txBox="1"/>
          <p:nvPr/>
        </p:nvSpPr>
        <p:spPr>
          <a:xfrm>
            <a:off x="4171105" y="2685489"/>
            <a:ext cx="634365" cy="100027"/>
          </a:xfrm>
          <a:prstGeom prst="rect">
            <a:avLst/>
          </a:prstGeom>
        </p:spPr>
        <p:txBody>
          <a:bodyPr vert="horz" wrap="square" lIns="0" tIns="0" rIns="0" bIns="0" rtlCol="0">
            <a:spAutoFit/>
          </a:bodyPr>
          <a:lstStyle/>
          <a:p>
            <a:pPr marL="12700"/>
            <a:r>
              <a:rPr sz="650" spc="145" dirty="0">
                <a:latin typeface="宋体"/>
                <a:cs typeface="宋体"/>
              </a:rPr>
              <a:t>安全信息获取</a:t>
            </a:r>
            <a:endParaRPr sz="650">
              <a:latin typeface="宋体"/>
              <a:cs typeface="宋体"/>
            </a:endParaRPr>
          </a:p>
        </p:txBody>
      </p:sp>
      <p:sp>
        <p:nvSpPr>
          <p:cNvPr id="96" name="object 96"/>
          <p:cNvSpPr/>
          <p:nvPr/>
        </p:nvSpPr>
        <p:spPr>
          <a:xfrm>
            <a:off x="5133883" y="2624142"/>
            <a:ext cx="1012405" cy="232880"/>
          </a:xfrm>
          <a:prstGeom prst="rect">
            <a:avLst/>
          </a:prstGeom>
          <a:blipFill>
            <a:blip r:embed="rId18" cstate="print"/>
            <a:stretch>
              <a:fillRect/>
            </a:stretch>
          </a:blipFill>
        </p:spPr>
        <p:txBody>
          <a:bodyPr wrap="square" lIns="0" tIns="0" rIns="0" bIns="0" rtlCol="0"/>
          <a:lstStyle/>
          <a:p>
            <a:endParaRPr/>
          </a:p>
        </p:txBody>
      </p:sp>
      <p:sp>
        <p:nvSpPr>
          <p:cNvPr id="97" name="object 97"/>
          <p:cNvSpPr/>
          <p:nvPr/>
        </p:nvSpPr>
        <p:spPr>
          <a:xfrm>
            <a:off x="5133883" y="2624143"/>
            <a:ext cx="1012825" cy="233045"/>
          </a:xfrm>
          <a:custGeom>
            <a:avLst/>
            <a:gdLst/>
            <a:ahLst/>
            <a:cxnLst/>
            <a:rect l="l" t="t" r="r" b="b"/>
            <a:pathLst>
              <a:path w="1012825" h="233044">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98" name="object 98"/>
          <p:cNvSpPr txBox="1"/>
          <p:nvPr/>
        </p:nvSpPr>
        <p:spPr>
          <a:xfrm>
            <a:off x="5321939" y="2685489"/>
            <a:ext cx="634365" cy="100027"/>
          </a:xfrm>
          <a:prstGeom prst="rect">
            <a:avLst/>
          </a:prstGeom>
        </p:spPr>
        <p:txBody>
          <a:bodyPr vert="horz" wrap="square" lIns="0" tIns="0" rIns="0" bIns="0" rtlCol="0">
            <a:spAutoFit/>
          </a:bodyPr>
          <a:lstStyle/>
          <a:p>
            <a:pPr marL="12700"/>
            <a:r>
              <a:rPr sz="650" spc="145" dirty="0">
                <a:latin typeface="宋体"/>
                <a:cs typeface="宋体"/>
              </a:rPr>
              <a:t>安全信息分析</a:t>
            </a:r>
            <a:endParaRPr sz="650">
              <a:latin typeface="宋体"/>
              <a:cs typeface="宋体"/>
            </a:endParaRPr>
          </a:p>
        </p:txBody>
      </p:sp>
      <p:sp>
        <p:nvSpPr>
          <p:cNvPr id="99" name="object 99"/>
          <p:cNvSpPr/>
          <p:nvPr/>
        </p:nvSpPr>
        <p:spPr>
          <a:xfrm>
            <a:off x="6283306" y="2624142"/>
            <a:ext cx="1012405" cy="232880"/>
          </a:xfrm>
          <a:prstGeom prst="rect">
            <a:avLst/>
          </a:prstGeom>
          <a:blipFill>
            <a:blip r:embed="rId27" cstate="print"/>
            <a:stretch>
              <a:fillRect/>
            </a:stretch>
          </a:blipFill>
        </p:spPr>
        <p:txBody>
          <a:bodyPr wrap="square" lIns="0" tIns="0" rIns="0" bIns="0" rtlCol="0"/>
          <a:lstStyle/>
          <a:p>
            <a:endParaRPr/>
          </a:p>
        </p:txBody>
      </p:sp>
      <p:sp>
        <p:nvSpPr>
          <p:cNvPr id="100" name="object 100"/>
          <p:cNvSpPr/>
          <p:nvPr/>
        </p:nvSpPr>
        <p:spPr>
          <a:xfrm>
            <a:off x="6283306" y="2624143"/>
            <a:ext cx="1012825" cy="233045"/>
          </a:xfrm>
          <a:custGeom>
            <a:avLst/>
            <a:gdLst/>
            <a:ahLst/>
            <a:cxnLst/>
            <a:rect l="l" t="t" r="r" b="b"/>
            <a:pathLst>
              <a:path w="1012825" h="233044">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101" name="object 101"/>
          <p:cNvSpPr txBox="1"/>
          <p:nvPr/>
        </p:nvSpPr>
        <p:spPr>
          <a:xfrm>
            <a:off x="6472681" y="2685489"/>
            <a:ext cx="634365" cy="100027"/>
          </a:xfrm>
          <a:prstGeom prst="rect">
            <a:avLst/>
          </a:prstGeom>
        </p:spPr>
        <p:txBody>
          <a:bodyPr vert="horz" wrap="square" lIns="0" tIns="0" rIns="0" bIns="0" rtlCol="0">
            <a:spAutoFit/>
          </a:bodyPr>
          <a:lstStyle/>
          <a:p>
            <a:pPr marL="12700"/>
            <a:r>
              <a:rPr sz="650" spc="145" dirty="0">
                <a:latin typeface="宋体"/>
                <a:cs typeface="宋体"/>
              </a:rPr>
              <a:t>安全信息利用</a:t>
            </a:r>
            <a:endParaRPr sz="650">
              <a:latin typeface="宋体"/>
              <a:cs typeface="宋体"/>
            </a:endParaRPr>
          </a:p>
        </p:txBody>
      </p:sp>
      <p:sp>
        <p:nvSpPr>
          <p:cNvPr id="102" name="object 102"/>
          <p:cNvSpPr/>
          <p:nvPr/>
        </p:nvSpPr>
        <p:spPr>
          <a:xfrm>
            <a:off x="5064156" y="2709940"/>
            <a:ext cx="69850" cy="61594"/>
          </a:xfrm>
          <a:custGeom>
            <a:avLst/>
            <a:gdLst/>
            <a:ahLst/>
            <a:cxnLst/>
            <a:rect l="l" t="t" r="r" b="b"/>
            <a:pathLst>
              <a:path w="69850" h="61594">
                <a:moveTo>
                  <a:pt x="1217" y="0"/>
                </a:moveTo>
                <a:lnTo>
                  <a:pt x="0" y="2124"/>
                </a:lnTo>
                <a:lnTo>
                  <a:pt x="6337" y="16226"/>
                </a:lnTo>
                <a:lnTo>
                  <a:pt x="8449" y="30918"/>
                </a:lnTo>
                <a:lnTo>
                  <a:pt x="6337" y="45594"/>
                </a:lnTo>
                <a:lnTo>
                  <a:pt x="0" y="59650"/>
                </a:lnTo>
                <a:lnTo>
                  <a:pt x="1217" y="61284"/>
                </a:lnTo>
                <a:lnTo>
                  <a:pt x="69726" y="30642"/>
                </a:lnTo>
                <a:lnTo>
                  <a:pt x="1217" y="0"/>
                </a:lnTo>
                <a:close/>
              </a:path>
            </a:pathLst>
          </a:custGeom>
          <a:solidFill>
            <a:srgbClr val="000000"/>
          </a:solidFill>
        </p:spPr>
        <p:txBody>
          <a:bodyPr wrap="square" lIns="0" tIns="0" rIns="0" bIns="0" rtlCol="0"/>
          <a:lstStyle/>
          <a:p>
            <a:endParaRPr/>
          </a:p>
        </p:txBody>
      </p:sp>
      <p:sp>
        <p:nvSpPr>
          <p:cNvPr id="103" name="object 103"/>
          <p:cNvSpPr/>
          <p:nvPr/>
        </p:nvSpPr>
        <p:spPr>
          <a:xfrm>
            <a:off x="6214797" y="2709940"/>
            <a:ext cx="68580" cy="61594"/>
          </a:xfrm>
          <a:custGeom>
            <a:avLst/>
            <a:gdLst/>
            <a:ahLst/>
            <a:cxnLst/>
            <a:rect l="l" t="t" r="r" b="b"/>
            <a:pathLst>
              <a:path w="68579" h="61594">
                <a:moveTo>
                  <a:pt x="0" y="0"/>
                </a:moveTo>
                <a:lnTo>
                  <a:pt x="202" y="2124"/>
                </a:lnTo>
                <a:lnTo>
                  <a:pt x="6482" y="16226"/>
                </a:lnTo>
                <a:lnTo>
                  <a:pt x="8576" y="30918"/>
                </a:lnTo>
                <a:lnTo>
                  <a:pt x="6482" y="45594"/>
                </a:lnTo>
                <a:lnTo>
                  <a:pt x="202" y="59650"/>
                </a:lnTo>
                <a:lnTo>
                  <a:pt x="0" y="61284"/>
                </a:lnTo>
                <a:lnTo>
                  <a:pt x="68508" y="30642"/>
                </a:lnTo>
                <a:lnTo>
                  <a:pt x="0" y="0"/>
                </a:lnTo>
                <a:close/>
              </a:path>
            </a:pathLst>
          </a:custGeom>
          <a:solidFill>
            <a:srgbClr val="000000"/>
          </a:solidFill>
        </p:spPr>
        <p:txBody>
          <a:bodyPr wrap="square" lIns="0" tIns="0" rIns="0" bIns="0" rtlCol="0"/>
          <a:lstStyle/>
          <a:p>
            <a:endParaRPr/>
          </a:p>
        </p:txBody>
      </p:sp>
      <p:sp>
        <p:nvSpPr>
          <p:cNvPr id="104" name="object 104"/>
          <p:cNvSpPr/>
          <p:nvPr/>
        </p:nvSpPr>
        <p:spPr>
          <a:xfrm>
            <a:off x="7760048" y="2624142"/>
            <a:ext cx="1149423" cy="232880"/>
          </a:xfrm>
          <a:prstGeom prst="rect">
            <a:avLst/>
          </a:prstGeom>
          <a:blipFill>
            <a:blip r:embed="rId26" cstate="print"/>
            <a:stretch>
              <a:fillRect/>
            </a:stretch>
          </a:blipFill>
        </p:spPr>
        <p:txBody>
          <a:bodyPr wrap="square" lIns="0" tIns="0" rIns="0" bIns="0" rtlCol="0"/>
          <a:lstStyle/>
          <a:p>
            <a:endParaRPr/>
          </a:p>
        </p:txBody>
      </p:sp>
      <p:sp>
        <p:nvSpPr>
          <p:cNvPr id="105" name="object 105"/>
          <p:cNvSpPr/>
          <p:nvPr/>
        </p:nvSpPr>
        <p:spPr>
          <a:xfrm>
            <a:off x="7760048" y="2624143"/>
            <a:ext cx="1149985" cy="233045"/>
          </a:xfrm>
          <a:custGeom>
            <a:avLst/>
            <a:gdLst/>
            <a:ahLst/>
            <a:cxnLst/>
            <a:rect l="l" t="t" r="r" b="b"/>
            <a:pathLst>
              <a:path w="1149984" h="233044">
                <a:moveTo>
                  <a:pt x="0" y="232880"/>
                </a:moveTo>
                <a:lnTo>
                  <a:pt x="1149423" y="232880"/>
                </a:lnTo>
                <a:lnTo>
                  <a:pt x="1149423" y="0"/>
                </a:lnTo>
                <a:lnTo>
                  <a:pt x="0" y="0"/>
                </a:lnTo>
                <a:lnTo>
                  <a:pt x="0" y="232880"/>
                </a:lnTo>
                <a:close/>
              </a:path>
            </a:pathLst>
          </a:custGeom>
          <a:ln w="3175">
            <a:solidFill>
              <a:srgbClr val="000000"/>
            </a:solidFill>
          </a:ln>
        </p:spPr>
        <p:txBody>
          <a:bodyPr wrap="square" lIns="0" tIns="0" rIns="0" bIns="0" rtlCol="0"/>
          <a:lstStyle/>
          <a:p>
            <a:endParaRPr/>
          </a:p>
        </p:txBody>
      </p:sp>
      <p:sp>
        <p:nvSpPr>
          <p:cNvPr id="106" name="object 106"/>
          <p:cNvSpPr txBox="1"/>
          <p:nvPr/>
        </p:nvSpPr>
        <p:spPr>
          <a:xfrm>
            <a:off x="7816060" y="2685489"/>
            <a:ext cx="1040765" cy="100027"/>
          </a:xfrm>
          <a:prstGeom prst="rect">
            <a:avLst/>
          </a:prstGeom>
        </p:spPr>
        <p:txBody>
          <a:bodyPr vert="horz" wrap="square" lIns="0" tIns="0" rIns="0" bIns="0" rtlCol="0">
            <a:spAutoFit/>
          </a:bodyPr>
          <a:lstStyle/>
          <a:p>
            <a:pPr marL="12700"/>
            <a:r>
              <a:rPr sz="650" spc="145" dirty="0">
                <a:latin typeface="宋体"/>
                <a:cs typeface="宋体"/>
              </a:rPr>
              <a:t>外部组织的不安全行为</a:t>
            </a:r>
            <a:endParaRPr sz="650">
              <a:latin typeface="宋体"/>
              <a:cs typeface="宋体"/>
            </a:endParaRPr>
          </a:p>
        </p:txBody>
      </p:sp>
      <p:sp>
        <p:nvSpPr>
          <p:cNvPr id="107" name="object 107"/>
          <p:cNvSpPr/>
          <p:nvPr/>
        </p:nvSpPr>
        <p:spPr>
          <a:xfrm>
            <a:off x="7676315" y="2707979"/>
            <a:ext cx="83820" cy="66040"/>
          </a:xfrm>
          <a:custGeom>
            <a:avLst/>
            <a:gdLst/>
            <a:ahLst/>
            <a:cxnLst/>
            <a:rect l="l" t="t" r="r" b="b"/>
            <a:pathLst>
              <a:path w="83820" h="66039">
                <a:moveTo>
                  <a:pt x="4848" y="61471"/>
                </a:moveTo>
                <a:lnTo>
                  <a:pt x="0" y="63245"/>
                </a:lnTo>
                <a:lnTo>
                  <a:pt x="2943" y="65696"/>
                </a:lnTo>
                <a:lnTo>
                  <a:pt x="4848" y="61471"/>
                </a:lnTo>
                <a:close/>
              </a:path>
              <a:path w="83820" h="66039">
                <a:moveTo>
                  <a:pt x="4584" y="3638"/>
                </a:moveTo>
                <a:lnTo>
                  <a:pt x="10193" y="16079"/>
                </a:lnTo>
                <a:lnTo>
                  <a:pt x="12610" y="32848"/>
                </a:lnTo>
                <a:lnTo>
                  <a:pt x="10193" y="49617"/>
                </a:lnTo>
                <a:lnTo>
                  <a:pt x="4848" y="61471"/>
                </a:lnTo>
                <a:lnTo>
                  <a:pt x="83732" y="32603"/>
                </a:lnTo>
                <a:lnTo>
                  <a:pt x="4584" y="3638"/>
                </a:lnTo>
                <a:close/>
              </a:path>
              <a:path w="83820" h="66039">
                <a:moveTo>
                  <a:pt x="2943" y="0"/>
                </a:moveTo>
                <a:lnTo>
                  <a:pt x="0" y="1961"/>
                </a:lnTo>
                <a:lnTo>
                  <a:pt x="4584" y="3638"/>
                </a:lnTo>
                <a:lnTo>
                  <a:pt x="2943" y="0"/>
                </a:lnTo>
                <a:close/>
              </a:path>
            </a:pathLst>
          </a:custGeom>
          <a:solidFill>
            <a:srgbClr val="000000"/>
          </a:solidFill>
        </p:spPr>
        <p:txBody>
          <a:bodyPr wrap="square" lIns="0" tIns="0" rIns="0" bIns="0" rtlCol="0"/>
          <a:lstStyle/>
          <a:p>
            <a:endParaRPr/>
          </a:p>
        </p:txBody>
      </p:sp>
      <p:sp>
        <p:nvSpPr>
          <p:cNvPr id="108" name="object 108"/>
          <p:cNvSpPr/>
          <p:nvPr/>
        </p:nvSpPr>
        <p:spPr>
          <a:xfrm>
            <a:off x="3976848" y="178892"/>
            <a:ext cx="1004793" cy="232880"/>
          </a:xfrm>
          <a:prstGeom prst="rect">
            <a:avLst/>
          </a:prstGeom>
          <a:blipFill>
            <a:blip r:embed="rId17" cstate="print"/>
            <a:stretch>
              <a:fillRect/>
            </a:stretch>
          </a:blipFill>
        </p:spPr>
        <p:txBody>
          <a:bodyPr wrap="square" lIns="0" tIns="0" rIns="0" bIns="0" rtlCol="0"/>
          <a:lstStyle/>
          <a:p>
            <a:endParaRPr/>
          </a:p>
        </p:txBody>
      </p:sp>
      <p:sp>
        <p:nvSpPr>
          <p:cNvPr id="109" name="object 109"/>
          <p:cNvSpPr/>
          <p:nvPr/>
        </p:nvSpPr>
        <p:spPr>
          <a:xfrm>
            <a:off x="3976848" y="178893"/>
            <a:ext cx="1005205" cy="233045"/>
          </a:xfrm>
          <a:custGeom>
            <a:avLst/>
            <a:gdLst/>
            <a:ahLst/>
            <a:cxnLst/>
            <a:rect l="l" t="t" r="r" b="b"/>
            <a:pathLst>
              <a:path w="1005204" h="233045">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110" name="object 110"/>
          <p:cNvSpPr txBox="1"/>
          <p:nvPr/>
        </p:nvSpPr>
        <p:spPr>
          <a:xfrm>
            <a:off x="4163909" y="241873"/>
            <a:ext cx="634365" cy="100027"/>
          </a:xfrm>
          <a:prstGeom prst="rect">
            <a:avLst/>
          </a:prstGeom>
        </p:spPr>
        <p:txBody>
          <a:bodyPr vert="horz" wrap="square" lIns="0" tIns="0" rIns="0" bIns="0" rtlCol="0">
            <a:spAutoFit/>
          </a:bodyPr>
          <a:lstStyle/>
          <a:p>
            <a:pPr marL="12700"/>
            <a:r>
              <a:rPr sz="650" spc="145" dirty="0">
                <a:latin typeface="宋体"/>
                <a:cs typeface="宋体"/>
              </a:rPr>
              <a:t>安全信息获取</a:t>
            </a:r>
            <a:endParaRPr sz="650">
              <a:latin typeface="宋体"/>
              <a:cs typeface="宋体"/>
            </a:endParaRPr>
          </a:p>
        </p:txBody>
      </p:sp>
      <p:sp>
        <p:nvSpPr>
          <p:cNvPr id="111" name="object 111"/>
          <p:cNvSpPr/>
          <p:nvPr/>
        </p:nvSpPr>
        <p:spPr>
          <a:xfrm>
            <a:off x="5126271" y="178892"/>
            <a:ext cx="1012405" cy="232880"/>
          </a:xfrm>
          <a:prstGeom prst="rect">
            <a:avLst/>
          </a:prstGeom>
          <a:blipFill>
            <a:blip r:embed="rId27" cstate="print"/>
            <a:stretch>
              <a:fillRect/>
            </a:stretch>
          </a:blipFill>
        </p:spPr>
        <p:txBody>
          <a:bodyPr wrap="square" lIns="0" tIns="0" rIns="0" bIns="0" rtlCol="0"/>
          <a:lstStyle/>
          <a:p>
            <a:endParaRPr/>
          </a:p>
        </p:txBody>
      </p:sp>
      <p:sp>
        <p:nvSpPr>
          <p:cNvPr id="112" name="object 112"/>
          <p:cNvSpPr/>
          <p:nvPr/>
        </p:nvSpPr>
        <p:spPr>
          <a:xfrm>
            <a:off x="5126271" y="178893"/>
            <a:ext cx="1012825" cy="233045"/>
          </a:xfrm>
          <a:custGeom>
            <a:avLst/>
            <a:gdLst/>
            <a:ahLst/>
            <a:cxnLst/>
            <a:rect l="l" t="t" r="r" b="b"/>
            <a:pathLst>
              <a:path w="1012825" h="233045">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113" name="object 113"/>
          <p:cNvSpPr txBox="1"/>
          <p:nvPr/>
        </p:nvSpPr>
        <p:spPr>
          <a:xfrm>
            <a:off x="5314733" y="241873"/>
            <a:ext cx="634365" cy="100027"/>
          </a:xfrm>
          <a:prstGeom prst="rect">
            <a:avLst/>
          </a:prstGeom>
        </p:spPr>
        <p:txBody>
          <a:bodyPr vert="horz" wrap="square" lIns="0" tIns="0" rIns="0" bIns="0" rtlCol="0">
            <a:spAutoFit/>
          </a:bodyPr>
          <a:lstStyle/>
          <a:p>
            <a:pPr marL="12700"/>
            <a:r>
              <a:rPr sz="650" spc="145" dirty="0">
                <a:latin typeface="宋体"/>
                <a:cs typeface="宋体"/>
              </a:rPr>
              <a:t>安全信息分析</a:t>
            </a:r>
            <a:endParaRPr sz="650">
              <a:latin typeface="宋体"/>
              <a:cs typeface="宋体"/>
            </a:endParaRPr>
          </a:p>
        </p:txBody>
      </p:sp>
      <p:sp>
        <p:nvSpPr>
          <p:cNvPr id="114" name="object 114"/>
          <p:cNvSpPr/>
          <p:nvPr/>
        </p:nvSpPr>
        <p:spPr>
          <a:xfrm>
            <a:off x="6275694" y="178892"/>
            <a:ext cx="1012405" cy="232880"/>
          </a:xfrm>
          <a:prstGeom prst="rect">
            <a:avLst/>
          </a:prstGeom>
          <a:blipFill>
            <a:blip r:embed="rId18" cstate="print"/>
            <a:stretch>
              <a:fillRect/>
            </a:stretch>
          </a:blipFill>
        </p:spPr>
        <p:txBody>
          <a:bodyPr wrap="square" lIns="0" tIns="0" rIns="0" bIns="0" rtlCol="0"/>
          <a:lstStyle/>
          <a:p>
            <a:endParaRPr/>
          </a:p>
        </p:txBody>
      </p:sp>
      <p:sp>
        <p:nvSpPr>
          <p:cNvPr id="115" name="object 115"/>
          <p:cNvSpPr/>
          <p:nvPr/>
        </p:nvSpPr>
        <p:spPr>
          <a:xfrm>
            <a:off x="6275694" y="178893"/>
            <a:ext cx="1012825" cy="233045"/>
          </a:xfrm>
          <a:custGeom>
            <a:avLst/>
            <a:gdLst/>
            <a:ahLst/>
            <a:cxnLst/>
            <a:rect l="l" t="t" r="r" b="b"/>
            <a:pathLst>
              <a:path w="1012825" h="233045">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116" name="object 116"/>
          <p:cNvSpPr txBox="1"/>
          <p:nvPr/>
        </p:nvSpPr>
        <p:spPr>
          <a:xfrm>
            <a:off x="6465475" y="241873"/>
            <a:ext cx="634365" cy="100027"/>
          </a:xfrm>
          <a:prstGeom prst="rect">
            <a:avLst/>
          </a:prstGeom>
        </p:spPr>
        <p:txBody>
          <a:bodyPr vert="horz" wrap="square" lIns="0" tIns="0" rIns="0" bIns="0" rtlCol="0">
            <a:spAutoFit/>
          </a:bodyPr>
          <a:lstStyle/>
          <a:p>
            <a:pPr marL="12700"/>
            <a:r>
              <a:rPr sz="650" spc="145" dirty="0">
                <a:latin typeface="宋体"/>
                <a:cs typeface="宋体"/>
              </a:rPr>
              <a:t>安全信息利用</a:t>
            </a:r>
            <a:endParaRPr sz="650">
              <a:latin typeface="宋体"/>
              <a:cs typeface="宋体"/>
            </a:endParaRPr>
          </a:p>
        </p:txBody>
      </p:sp>
      <p:sp>
        <p:nvSpPr>
          <p:cNvPr id="117" name="object 117"/>
          <p:cNvSpPr/>
          <p:nvPr/>
        </p:nvSpPr>
        <p:spPr>
          <a:xfrm>
            <a:off x="4981640" y="295333"/>
            <a:ext cx="91440" cy="0"/>
          </a:xfrm>
          <a:custGeom>
            <a:avLst/>
            <a:gdLst/>
            <a:ahLst/>
            <a:cxnLst/>
            <a:rect l="l" t="t" r="r" b="b"/>
            <a:pathLst>
              <a:path w="91439">
                <a:moveTo>
                  <a:pt x="0" y="0"/>
                </a:moveTo>
                <a:lnTo>
                  <a:pt x="91344" y="0"/>
                </a:lnTo>
              </a:path>
            </a:pathLst>
          </a:custGeom>
          <a:ln w="8171">
            <a:solidFill>
              <a:srgbClr val="000000"/>
            </a:solidFill>
          </a:ln>
        </p:spPr>
        <p:txBody>
          <a:bodyPr wrap="square" lIns="0" tIns="0" rIns="0" bIns="0" rtlCol="0"/>
          <a:lstStyle/>
          <a:p>
            <a:endParaRPr/>
          </a:p>
        </p:txBody>
      </p:sp>
      <p:sp>
        <p:nvSpPr>
          <p:cNvPr id="118" name="object 118"/>
          <p:cNvSpPr/>
          <p:nvPr/>
        </p:nvSpPr>
        <p:spPr>
          <a:xfrm>
            <a:off x="5056949" y="268450"/>
            <a:ext cx="69850" cy="57785"/>
          </a:xfrm>
          <a:custGeom>
            <a:avLst/>
            <a:gdLst/>
            <a:ahLst/>
            <a:cxnLst/>
            <a:rect l="l" t="t" r="r" b="b"/>
            <a:pathLst>
              <a:path w="69850" h="57785">
                <a:moveTo>
                  <a:pt x="1117" y="2479"/>
                </a:moveTo>
                <a:lnTo>
                  <a:pt x="6337" y="14055"/>
                </a:lnTo>
                <a:lnTo>
                  <a:pt x="8449" y="28732"/>
                </a:lnTo>
                <a:lnTo>
                  <a:pt x="6337" y="43423"/>
                </a:lnTo>
                <a:lnTo>
                  <a:pt x="0" y="57525"/>
                </a:lnTo>
                <a:lnTo>
                  <a:pt x="811" y="57525"/>
                </a:lnTo>
                <a:lnTo>
                  <a:pt x="69320" y="26883"/>
                </a:lnTo>
                <a:lnTo>
                  <a:pt x="1117" y="2479"/>
                </a:lnTo>
                <a:close/>
              </a:path>
              <a:path w="69850" h="57785">
                <a:moveTo>
                  <a:pt x="0" y="0"/>
                </a:moveTo>
                <a:lnTo>
                  <a:pt x="811" y="2369"/>
                </a:lnTo>
                <a:lnTo>
                  <a:pt x="1117" y="2479"/>
                </a:lnTo>
                <a:lnTo>
                  <a:pt x="0" y="0"/>
                </a:lnTo>
                <a:close/>
              </a:path>
            </a:pathLst>
          </a:custGeom>
          <a:solidFill>
            <a:srgbClr val="000000"/>
          </a:solidFill>
        </p:spPr>
        <p:txBody>
          <a:bodyPr wrap="square" lIns="0" tIns="0" rIns="0" bIns="0" rtlCol="0"/>
          <a:lstStyle/>
          <a:p>
            <a:endParaRPr/>
          </a:p>
        </p:txBody>
      </p:sp>
      <p:sp>
        <p:nvSpPr>
          <p:cNvPr id="119" name="object 119"/>
          <p:cNvSpPr/>
          <p:nvPr/>
        </p:nvSpPr>
        <p:spPr>
          <a:xfrm>
            <a:off x="6138676" y="295333"/>
            <a:ext cx="83820" cy="0"/>
          </a:xfrm>
          <a:custGeom>
            <a:avLst/>
            <a:gdLst/>
            <a:ahLst/>
            <a:cxnLst/>
            <a:rect l="l" t="t" r="r" b="b"/>
            <a:pathLst>
              <a:path w="83820">
                <a:moveTo>
                  <a:pt x="0" y="0"/>
                </a:moveTo>
                <a:lnTo>
                  <a:pt x="83732" y="0"/>
                </a:lnTo>
              </a:path>
            </a:pathLst>
          </a:custGeom>
          <a:ln w="8171">
            <a:solidFill>
              <a:srgbClr val="000000"/>
            </a:solidFill>
          </a:ln>
        </p:spPr>
        <p:txBody>
          <a:bodyPr wrap="square" lIns="0" tIns="0" rIns="0" bIns="0" rtlCol="0"/>
          <a:lstStyle/>
          <a:p>
            <a:endParaRPr/>
          </a:p>
        </p:txBody>
      </p:sp>
      <p:sp>
        <p:nvSpPr>
          <p:cNvPr id="120" name="object 120"/>
          <p:cNvSpPr/>
          <p:nvPr/>
        </p:nvSpPr>
        <p:spPr>
          <a:xfrm>
            <a:off x="6207184" y="268450"/>
            <a:ext cx="68580" cy="57785"/>
          </a:xfrm>
          <a:custGeom>
            <a:avLst/>
            <a:gdLst/>
            <a:ahLst/>
            <a:cxnLst/>
            <a:rect l="l" t="t" r="r" b="b"/>
            <a:pathLst>
              <a:path w="68579" h="57785">
                <a:moveTo>
                  <a:pt x="762" y="57184"/>
                </a:moveTo>
                <a:lnTo>
                  <a:pt x="0" y="57525"/>
                </a:lnTo>
                <a:lnTo>
                  <a:pt x="608" y="57525"/>
                </a:lnTo>
                <a:lnTo>
                  <a:pt x="762" y="57184"/>
                </a:lnTo>
                <a:close/>
              </a:path>
              <a:path w="68579" h="57785">
                <a:moveTo>
                  <a:pt x="1999" y="3085"/>
                </a:moveTo>
                <a:lnTo>
                  <a:pt x="6946" y="14055"/>
                </a:lnTo>
                <a:lnTo>
                  <a:pt x="9058" y="28732"/>
                </a:lnTo>
                <a:lnTo>
                  <a:pt x="6946" y="43423"/>
                </a:lnTo>
                <a:lnTo>
                  <a:pt x="762" y="57184"/>
                </a:lnTo>
                <a:lnTo>
                  <a:pt x="68508" y="26883"/>
                </a:lnTo>
                <a:lnTo>
                  <a:pt x="1999" y="3085"/>
                </a:lnTo>
                <a:close/>
              </a:path>
              <a:path w="68579" h="57785">
                <a:moveTo>
                  <a:pt x="608" y="0"/>
                </a:moveTo>
                <a:lnTo>
                  <a:pt x="0" y="2369"/>
                </a:lnTo>
                <a:lnTo>
                  <a:pt x="1999" y="3085"/>
                </a:lnTo>
                <a:lnTo>
                  <a:pt x="608" y="0"/>
                </a:lnTo>
                <a:close/>
              </a:path>
            </a:pathLst>
          </a:custGeom>
          <a:solidFill>
            <a:srgbClr val="000000"/>
          </a:solidFill>
        </p:spPr>
        <p:txBody>
          <a:bodyPr wrap="square" lIns="0" tIns="0" rIns="0" bIns="0" rtlCol="0"/>
          <a:lstStyle/>
          <a:p>
            <a:endParaRPr/>
          </a:p>
        </p:txBody>
      </p:sp>
      <p:sp>
        <p:nvSpPr>
          <p:cNvPr id="121" name="object 121"/>
          <p:cNvSpPr/>
          <p:nvPr/>
        </p:nvSpPr>
        <p:spPr>
          <a:xfrm>
            <a:off x="7760048" y="178892"/>
            <a:ext cx="1149423" cy="232880"/>
          </a:xfrm>
          <a:prstGeom prst="rect">
            <a:avLst/>
          </a:prstGeom>
          <a:blipFill>
            <a:blip r:embed="rId26" cstate="print"/>
            <a:stretch>
              <a:fillRect/>
            </a:stretch>
          </a:blipFill>
        </p:spPr>
        <p:txBody>
          <a:bodyPr wrap="square" lIns="0" tIns="0" rIns="0" bIns="0" rtlCol="0"/>
          <a:lstStyle/>
          <a:p>
            <a:endParaRPr/>
          </a:p>
        </p:txBody>
      </p:sp>
      <p:sp>
        <p:nvSpPr>
          <p:cNvPr id="122" name="object 122"/>
          <p:cNvSpPr/>
          <p:nvPr/>
        </p:nvSpPr>
        <p:spPr>
          <a:xfrm>
            <a:off x="7760048" y="178893"/>
            <a:ext cx="1149985" cy="233045"/>
          </a:xfrm>
          <a:custGeom>
            <a:avLst/>
            <a:gdLst/>
            <a:ahLst/>
            <a:cxnLst/>
            <a:rect l="l" t="t" r="r" b="b"/>
            <a:pathLst>
              <a:path w="1149984" h="233045">
                <a:moveTo>
                  <a:pt x="0" y="232880"/>
                </a:moveTo>
                <a:lnTo>
                  <a:pt x="1149423" y="232880"/>
                </a:lnTo>
                <a:lnTo>
                  <a:pt x="1149423" y="0"/>
                </a:lnTo>
                <a:lnTo>
                  <a:pt x="0" y="0"/>
                </a:lnTo>
                <a:lnTo>
                  <a:pt x="0" y="232880"/>
                </a:lnTo>
                <a:close/>
              </a:path>
            </a:pathLst>
          </a:custGeom>
          <a:ln w="3175">
            <a:solidFill>
              <a:srgbClr val="000000"/>
            </a:solidFill>
          </a:ln>
        </p:spPr>
        <p:txBody>
          <a:bodyPr wrap="square" lIns="0" tIns="0" rIns="0" bIns="0" rtlCol="0"/>
          <a:lstStyle/>
          <a:p>
            <a:endParaRPr/>
          </a:p>
        </p:txBody>
      </p:sp>
      <p:sp>
        <p:nvSpPr>
          <p:cNvPr id="123" name="object 123"/>
          <p:cNvSpPr txBox="1"/>
          <p:nvPr/>
        </p:nvSpPr>
        <p:spPr>
          <a:xfrm>
            <a:off x="7816060" y="241873"/>
            <a:ext cx="1040765" cy="100027"/>
          </a:xfrm>
          <a:prstGeom prst="rect">
            <a:avLst/>
          </a:prstGeom>
        </p:spPr>
        <p:txBody>
          <a:bodyPr vert="horz" wrap="square" lIns="0" tIns="0" rIns="0" bIns="0" rtlCol="0">
            <a:spAutoFit/>
          </a:bodyPr>
          <a:lstStyle/>
          <a:p>
            <a:pPr marL="12700"/>
            <a:r>
              <a:rPr sz="650" spc="145" dirty="0">
                <a:latin typeface="宋体"/>
                <a:cs typeface="宋体"/>
              </a:rPr>
              <a:t>政府层面的不安全行为</a:t>
            </a:r>
            <a:endParaRPr sz="650">
              <a:latin typeface="宋体"/>
              <a:cs typeface="宋体"/>
            </a:endParaRPr>
          </a:p>
        </p:txBody>
      </p:sp>
      <p:sp>
        <p:nvSpPr>
          <p:cNvPr id="124" name="object 124"/>
          <p:cNvSpPr/>
          <p:nvPr/>
        </p:nvSpPr>
        <p:spPr>
          <a:xfrm>
            <a:off x="7760048" y="470933"/>
            <a:ext cx="1012405" cy="463228"/>
          </a:xfrm>
          <a:prstGeom prst="rect">
            <a:avLst/>
          </a:prstGeom>
          <a:blipFill>
            <a:blip r:embed="rId28" cstate="print"/>
            <a:stretch>
              <a:fillRect/>
            </a:stretch>
          </a:blipFill>
        </p:spPr>
        <p:txBody>
          <a:bodyPr wrap="square" lIns="0" tIns="0" rIns="0" bIns="0" rtlCol="0"/>
          <a:lstStyle/>
          <a:p>
            <a:endParaRPr/>
          </a:p>
        </p:txBody>
      </p:sp>
      <p:sp>
        <p:nvSpPr>
          <p:cNvPr id="125" name="object 125"/>
          <p:cNvSpPr/>
          <p:nvPr/>
        </p:nvSpPr>
        <p:spPr>
          <a:xfrm>
            <a:off x="7760048" y="470933"/>
            <a:ext cx="1012825" cy="463550"/>
          </a:xfrm>
          <a:custGeom>
            <a:avLst/>
            <a:gdLst/>
            <a:ahLst/>
            <a:cxnLst/>
            <a:rect l="l" t="t" r="r" b="b"/>
            <a:pathLst>
              <a:path w="1012825" h="463550">
                <a:moveTo>
                  <a:pt x="865239" y="463228"/>
                </a:moveTo>
                <a:lnTo>
                  <a:pt x="903493" y="459095"/>
                </a:lnTo>
                <a:lnTo>
                  <a:pt x="966999" y="429328"/>
                </a:lnTo>
                <a:lnTo>
                  <a:pt x="1004016" y="378234"/>
                </a:lnTo>
                <a:lnTo>
                  <a:pt x="1009157" y="347442"/>
                </a:lnTo>
                <a:lnTo>
                  <a:pt x="1012405" y="345317"/>
                </a:lnTo>
                <a:lnTo>
                  <a:pt x="1012405" y="118564"/>
                </a:lnTo>
                <a:lnTo>
                  <a:pt x="1009157" y="115786"/>
                </a:lnTo>
                <a:lnTo>
                  <a:pt x="1004016" y="84994"/>
                </a:lnTo>
                <a:lnTo>
                  <a:pt x="966999" y="33900"/>
                </a:lnTo>
                <a:lnTo>
                  <a:pt x="903493" y="4133"/>
                </a:lnTo>
                <a:lnTo>
                  <a:pt x="865239" y="0"/>
                </a:lnTo>
                <a:lnTo>
                  <a:pt x="867776" y="2124"/>
                </a:lnTo>
                <a:lnTo>
                  <a:pt x="144629" y="2124"/>
                </a:lnTo>
                <a:lnTo>
                  <a:pt x="144629" y="0"/>
                </a:lnTo>
                <a:lnTo>
                  <a:pt x="106417" y="4133"/>
                </a:lnTo>
                <a:lnTo>
                  <a:pt x="42957" y="33900"/>
                </a:lnTo>
                <a:lnTo>
                  <a:pt x="5953" y="84994"/>
                </a:lnTo>
                <a:lnTo>
                  <a:pt x="811" y="115786"/>
                </a:lnTo>
                <a:lnTo>
                  <a:pt x="0" y="118564"/>
                </a:lnTo>
                <a:lnTo>
                  <a:pt x="0" y="345317"/>
                </a:lnTo>
                <a:lnTo>
                  <a:pt x="811" y="347442"/>
                </a:lnTo>
                <a:lnTo>
                  <a:pt x="5953" y="378234"/>
                </a:lnTo>
                <a:lnTo>
                  <a:pt x="42957" y="429328"/>
                </a:lnTo>
                <a:lnTo>
                  <a:pt x="106417" y="459095"/>
                </a:lnTo>
                <a:lnTo>
                  <a:pt x="144629" y="463228"/>
                </a:lnTo>
                <a:lnTo>
                  <a:pt x="144629" y="461757"/>
                </a:lnTo>
                <a:lnTo>
                  <a:pt x="867776" y="461757"/>
                </a:lnTo>
                <a:lnTo>
                  <a:pt x="865239" y="463228"/>
                </a:lnTo>
                <a:close/>
              </a:path>
            </a:pathLst>
          </a:custGeom>
          <a:ln w="3175">
            <a:solidFill>
              <a:srgbClr val="000000"/>
            </a:solidFill>
          </a:ln>
        </p:spPr>
        <p:txBody>
          <a:bodyPr wrap="square" lIns="0" tIns="0" rIns="0" bIns="0" rtlCol="0"/>
          <a:lstStyle/>
          <a:p>
            <a:endParaRPr/>
          </a:p>
        </p:txBody>
      </p:sp>
      <p:sp>
        <p:nvSpPr>
          <p:cNvPr id="126" name="object 126"/>
          <p:cNvSpPr txBox="1"/>
          <p:nvPr/>
        </p:nvSpPr>
        <p:spPr>
          <a:xfrm>
            <a:off x="7846305" y="474279"/>
            <a:ext cx="837565" cy="443230"/>
          </a:xfrm>
          <a:prstGeom prst="rect">
            <a:avLst/>
          </a:prstGeom>
        </p:spPr>
        <p:txBody>
          <a:bodyPr vert="horz" wrap="square" lIns="0" tIns="0" rIns="0" bIns="0" rtlCol="0">
            <a:spAutoFit/>
          </a:bodyPr>
          <a:lstStyle/>
          <a:p>
            <a:pPr marL="12700" marR="5080" algn="ctr">
              <a:lnSpc>
                <a:spcPct val="109800"/>
              </a:lnSpc>
            </a:pPr>
            <a:r>
              <a:rPr sz="650" spc="130" dirty="0">
                <a:latin typeface="宋体"/>
                <a:cs typeface="宋体"/>
              </a:rPr>
              <a:t>安全法律法规缺陷  安全政策方针缺陷  安全统筹监管缺陷  </a:t>
            </a:r>
            <a:r>
              <a:rPr sz="650" spc="145" dirty="0">
                <a:latin typeface="宋体"/>
                <a:cs typeface="宋体"/>
              </a:rPr>
              <a:t>等等</a:t>
            </a:r>
            <a:endParaRPr sz="650">
              <a:latin typeface="宋体"/>
              <a:cs typeface="宋体"/>
            </a:endParaRPr>
          </a:p>
        </p:txBody>
      </p:sp>
      <p:sp>
        <p:nvSpPr>
          <p:cNvPr id="127" name="object 127"/>
          <p:cNvSpPr/>
          <p:nvPr/>
        </p:nvSpPr>
        <p:spPr>
          <a:xfrm>
            <a:off x="6275694" y="470933"/>
            <a:ext cx="1013217" cy="463228"/>
          </a:xfrm>
          <a:prstGeom prst="rect">
            <a:avLst/>
          </a:prstGeom>
          <a:blipFill>
            <a:blip r:embed="rId29" cstate="print"/>
            <a:stretch>
              <a:fillRect/>
            </a:stretch>
          </a:blipFill>
        </p:spPr>
        <p:txBody>
          <a:bodyPr wrap="square" lIns="0" tIns="0" rIns="0" bIns="0" rtlCol="0"/>
          <a:lstStyle/>
          <a:p>
            <a:endParaRPr/>
          </a:p>
        </p:txBody>
      </p:sp>
      <p:sp>
        <p:nvSpPr>
          <p:cNvPr id="128" name="object 128"/>
          <p:cNvSpPr/>
          <p:nvPr/>
        </p:nvSpPr>
        <p:spPr>
          <a:xfrm>
            <a:off x="6275693" y="470933"/>
            <a:ext cx="1013460" cy="463550"/>
          </a:xfrm>
          <a:custGeom>
            <a:avLst/>
            <a:gdLst/>
            <a:ahLst/>
            <a:cxnLst/>
            <a:rect l="l" t="t" r="r" b="b"/>
            <a:pathLst>
              <a:path w="1013460" h="463550">
                <a:moveTo>
                  <a:pt x="869298" y="463228"/>
                </a:moveTo>
                <a:lnTo>
                  <a:pt x="907553" y="459095"/>
                </a:lnTo>
                <a:lnTo>
                  <a:pt x="971059" y="429328"/>
                </a:lnTo>
                <a:lnTo>
                  <a:pt x="1008075" y="378234"/>
                </a:lnTo>
                <a:lnTo>
                  <a:pt x="1013217" y="347442"/>
                </a:lnTo>
                <a:lnTo>
                  <a:pt x="1012405" y="345317"/>
                </a:lnTo>
                <a:lnTo>
                  <a:pt x="1012405" y="118564"/>
                </a:lnTo>
                <a:lnTo>
                  <a:pt x="993565" y="57331"/>
                </a:lnTo>
                <a:lnTo>
                  <a:pt x="941931" y="15800"/>
                </a:lnTo>
                <a:lnTo>
                  <a:pt x="869298" y="0"/>
                </a:lnTo>
                <a:lnTo>
                  <a:pt x="867776" y="2124"/>
                </a:lnTo>
                <a:lnTo>
                  <a:pt x="144629" y="2124"/>
                </a:lnTo>
                <a:lnTo>
                  <a:pt x="74763" y="15800"/>
                </a:lnTo>
                <a:lnTo>
                  <a:pt x="23178" y="57331"/>
                </a:lnTo>
                <a:lnTo>
                  <a:pt x="3552" y="115786"/>
                </a:lnTo>
                <a:lnTo>
                  <a:pt x="0" y="118564"/>
                </a:lnTo>
                <a:lnTo>
                  <a:pt x="0" y="345317"/>
                </a:lnTo>
                <a:lnTo>
                  <a:pt x="3552" y="347442"/>
                </a:lnTo>
                <a:lnTo>
                  <a:pt x="8686" y="378234"/>
                </a:lnTo>
                <a:lnTo>
                  <a:pt x="45659" y="429328"/>
                </a:lnTo>
                <a:lnTo>
                  <a:pt x="109122" y="459095"/>
                </a:lnTo>
                <a:lnTo>
                  <a:pt x="147369" y="463228"/>
                </a:lnTo>
                <a:lnTo>
                  <a:pt x="144629" y="461757"/>
                </a:lnTo>
                <a:lnTo>
                  <a:pt x="867776" y="461757"/>
                </a:lnTo>
                <a:lnTo>
                  <a:pt x="869298" y="463228"/>
                </a:lnTo>
                <a:close/>
              </a:path>
            </a:pathLst>
          </a:custGeom>
          <a:ln w="3175">
            <a:solidFill>
              <a:srgbClr val="000000"/>
            </a:solidFill>
          </a:ln>
        </p:spPr>
        <p:txBody>
          <a:bodyPr wrap="square" lIns="0" tIns="0" rIns="0" bIns="0" rtlCol="0"/>
          <a:lstStyle/>
          <a:p>
            <a:endParaRPr/>
          </a:p>
        </p:txBody>
      </p:sp>
      <p:sp>
        <p:nvSpPr>
          <p:cNvPr id="129" name="object 129"/>
          <p:cNvSpPr txBox="1"/>
          <p:nvPr/>
        </p:nvSpPr>
        <p:spPr>
          <a:xfrm>
            <a:off x="6365402" y="474279"/>
            <a:ext cx="837565" cy="443230"/>
          </a:xfrm>
          <a:prstGeom prst="rect">
            <a:avLst/>
          </a:prstGeom>
        </p:spPr>
        <p:txBody>
          <a:bodyPr vert="horz" wrap="square" lIns="0" tIns="0" rIns="0" bIns="0" rtlCol="0">
            <a:spAutoFit/>
          </a:bodyPr>
          <a:lstStyle/>
          <a:p>
            <a:pPr marL="12700" marR="5080" algn="ctr">
              <a:lnSpc>
                <a:spcPct val="109800"/>
              </a:lnSpc>
            </a:pPr>
            <a:r>
              <a:rPr sz="650" spc="130" dirty="0">
                <a:latin typeface="宋体"/>
                <a:cs typeface="宋体"/>
              </a:rPr>
              <a:t>安全法律法规制定  </a:t>
            </a:r>
            <a:r>
              <a:rPr sz="650" spc="145" dirty="0">
                <a:latin typeface="宋体"/>
                <a:cs typeface="宋体"/>
              </a:rPr>
              <a:t>安全政策制定  安全方针制定  等等</a:t>
            </a:r>
            <a:endParaRPr sz="650">
              <a:latin typeface="宋体"/>
              <a:cs typeface="宋体"/>
            </a:endParaRPr>
          </a:p>
        </p:txBody>
      </p:sp>
      <p:sp>
        <p:nvSpPr>
          <p:cNvPr id="130" name="object 130"/>
          <p:cNvSpPr/>
          <p:nvPr/>
        </p:nvSpPr>
        <p:spPr>
          <a:xfrm>
            <a:off x="6283306" y="2924437"/>
            <a:ext cx="1012405" cy="465761"/>
          </a:xfrm>
          <a:prstGeom prst="rect">
            <a:avLst/>
          </a:prstGeom>
          <a:blipFill>
            <a:blip r:embed="rId30" cstate="print"/>
            <a:stretch>
              <a:fillRect/>
            </a:stretch>
          </a:blipFill>
        </p:spPr>
        <p:txBody>
          <a:bodyPr wrap="square" lIns="0" tIns="0" rIns="0" bIns="0" rtlCol="0"/>
          <a:lstStyle/>
          <a:p>
            <a:endParaRPr/>
          </a:p>
        </p:txBody>
      </p:sp>
      <p:sp>
        <p:nvSpPr>
          <p:cNvPr id="131" name="object 131"/>
          <p:cNvSpPr/>
          <p:nvPr/>
        </p:nvSpPr>
        <p:spPr>
          <a:xfrm>
            <a:off x="6283306" y="2924436"/>
            <a:ext cx="1012825" cy="466090"/>
          </a:xfrm>
          <a:custGeom>
            <a:avLst/>
            <a:gdLst/>
            <a:ahLst/>
            <a:cxnLst/>
            <a:rect l="l" t="t" r="r" b="b"/>
            <a:pathLst>
              <a:path w="1012825" h="466089">
                <a:moveTo>
                  <a:pt x="866253" y="464944"/>
                </a:moveTo>
                <a:lnTo>
                  <a:pt x="904465" y="460811"/>
                </a:lnTo>
                <a:lnTo>
                  <a:pt x="967925" y="431044"/>
                </a:lnTo>
                <a:lnTo>
                  <a:pt x="1004929" y="379950"/>
                </a:lnTo>
                <a:lnTo>
                  <a:pt x="1010071" y="349157"/>
                </a:lnTo>
                <a:lnTo>
                  <a:pt x="1012405" y="349321"/>
                </a:lnTo>
                <a:lnTo>
                  <a:pt x="1012405" y="116440"/>
                </a:lnTo>
                <a:lnTo>
                  <a:pt x="1010071" y="117502"/>
                </a:lnTo>
                <a:lnTo>
                  <a:pt x="1004929" y="86738"/>
                </a:lnTo>
                <a:lnTo>
                  <a:pt x="967925" y="35647"/>
                </a:lnTo>
                <a:lnTo>
                  <a:pt x="904465" y="5855"/>
                </a:lnTo>
                <a:lnTo>
                  <a:pt x="866253" y="1715"/>
                </a:lnTo>
                <a:lnTo>
                  <a:pt x="867776" y="0"/>
                </a:lnTo>
                <a:lnTo>
                  <a:pt x="144629" y="0"/>
                </a:lnTo>
                <a:lnTo>
                  <a:pt x="144223" y="1715"/>
                </a:lnTo>
                <a:lnTo>
                  <a:pt x="106011" y="5855"/>
                </a:lnTo>
                <a:lnTo>
                  <a:pt x="42551" y="35647"/>
                </a:lnTo>
                <a:lnTo>
                  <a:pt x="5547" y="86738"/>
                </a:lnTo>
                <a:lnTo>
                  <a:pt x="405" y="117502"/>
                </a:lnTo>
                <a:lnTo>
                  <a:pt x="0" y="116440"/>
                </a:lnTo>
                <a:lnTo>
                  <a:pt x="0" y="349321"/>
                </a:lnTo>
                <a:lnTo>
                  <a:pt x="405" y="349157"/>
                </a:lnTo>
                <a:lnTo>
                  <a:pt x="5547" y="379950"/>
                </a:lnTo>
                <a:lnTo>
                  <a:pt x="42551" y="431044"/>
                </a:lnTo>
                <a:lnTo>
                  <a:pt x="106011" y="460811"/>
                </a:lnTo>
                <a:lnTo>
                  <a:pt x="144223" y="464944"/>
                </a:lnTo>
                <a:lnTo>
                  <a:pt x="144629" y="465761"/>
                </a:lnTo>
                <a:lnTo>
                  <a:pt x="867776" y="465761"/>
                </a:lnTo>
                <a:lnTo>
                  <a:pt x="866253" y="464944"/>
                </a:lnTo>
                <a:close/>
              </a:path>
            </a:pathLst>
          </a:custGeom>
          <a:ln w="3175">
            <a:solidFill>
              <a:srgbClr val="000000"/>
            </a:solidFill>
          </a:ln>
        </p:spPr>
        <p:txBody>
          <a:bodyPr wrap="square" lIns="0" tIns="0" rIns="0" bIns="0" rtlCol="0"/>
          <a:lstStyle/>
          <a:p>
            <a:endParaRPr/>
          </a:p>
        </p:txBody>
      </p:sp>
      <p:sp>
        <p:nvSpPr>
          <p:cNvPr id="132" name="object 132"/>
          <p:cNvSpPr txBox="1"/>
          <p:nvPr/>
        </p:nvSpPr>
        <p:spPr>
          <a:xfrm>
            <a:off x="6572855" y="2929580"/>
            <a:ext cx="431800" cy="443230"/>
          </a:xfrm>
          <a:prstGeom prst="rect">
            <a:avLst/>
          </a:prstGeom>
        </p:spPr>
        <p:txBody>
          <a:bodyPr vert="horz" wrap="square" lIns="0" tIns="0" rIns="0" bIns="0" rtlCol="0">
            <a:spAutoFit/>
          </a:bodyPr>
          <a:lstStyle/>
          <a:p>
            <a:pPr marL="12700" marR="5080" algn="ctr">
              <a:lnSpc>
                <a:spcPct val="109800"/>
              </a:lnSpc>
            </a:pPr>
            <a:r>
              <a:rPr sz="650" spc="120" dirty="0">
                <a:latin typeface="宋体"/>
                <a:cs typeface="宋体"/>
              </a:rPr>
              <a:t>安全评价  安全规划  安全设计  </a:t>
            </a:r>
            <a:r>
              <a:rPr sz="650" spc="145" dirty="0">
                <a:latin typeface="宋体"/>
                <a:cs typeface="宋体"/>
              </a:rPr>
              <a:t>等等</a:t>
            </a:r>
            <a:endParaRPr sz="650">
              <a:latin typeface="宋体"/>
              <a:cs typeface="宋体"/>
            </a:endParaRPr>
          </a:p>
        </p:txBody>
      </p:sp>
      <p:sp>
        <p:nvSpPr>
          <p:cNvPr id="133" name="object 133"/>
          <p:cNvSpPr/>
          <p:nvPr/>
        </p:nvSpPr>
        <p:spPr>
          <a:xfrm>
            <a:off x="7760048" y="2948951"/>
            <a:ext cx="1012405" cy="465761"/>
          </a:xfrm>
          <a:prstGeom prst="rect">
            <a:avLst/>
          </a:prstGeom>
          <a:blipFill>
            <a:blip r:embed="rId31" cstate="print"/>
            <a:stretch>
              <a:fillRect/>
            </a:stretch>
          </a:blipFill>
        </p:spPr>
        <p:txBody>
          <a:bodyPr wrap="square" lIns="0" tIns="0" rIns="0" bIns="0" rtlCol="0"/>
          <a:lstStyle/>
          <a:p>
            <a:endParaRPr/>
          </a:p>
        </p:txBody>
      </p:sp>
      <p:sp>
        <p:nvSpPr>
          <p:cNvPr id="134" name="object 134"/>
          <p:cNvSpPr/>
          <p:nvPr/>
        </p:nvSpPr>
        <p:spPr>
          <a:xfrm>
            <a:off x="7760048" y="2948950"/>
            <a:ext cx="1012825" cy="466090"/>
          </a:xfrm>
          <a:custGeom>
            <a:avLst/>
            <a:gdLst/>
            <a:ahLst/>
            <a:cxnLst/>
            <a:rect l="l" t="t" r="r" b="b"/>
            <a:pathLst>
              <a:path w="1012825" h="466089">
                <a:moveTo>
                  <a:pt x="865239" y="463637"/>
                </a:moveTo>
                <a:lnTo>
                  <a:pt x="903493" y="459498"/>
                </a:lnTo>
                <a:lnTo>
                  <a:pt x="966999" y="429706"/>
                </a:lnTo>
                <a:lnTo>
                  <a:pt x="1004016" y="378614"/>
                </a:lnTo>
                <a:lnTo>
                  <a:pt x="1009157" y="347850"/>
                </a:lnTo>
                <a:lnTo>
                  <a:pt x="1012405" y="349321"/>
                </a:lnTo>
                <a:lnTo>
                  <a:pt x="1012405" y="116440"/>
                </a:lnTo>
                <a:lnTo>
                  <a:pt x="1009157" y="116195"/>
                </a:lnTo>
                <a:lnTo>
                  <a:pt x="1004016" y="85402"/>
                </a:lnTo>
                <a:lnTo>
                  <a:pt x="966999" y="34309"/>
                </a:lnTo>
                <a:lnTo>
                  <a:pt x="903493" y="4542"/>
                </a:lnTo>
                <a:lnTo>
                  <a:pt x="865239" y="408"/>
                </a:lnTo>
                <a:lnTo>
                  <a:pt x="867776" y="0"/>
                </a:lnTo>
                <a:lnTo>
                  <a:pt x="144629" y="0"/>
                </a:lnTo>
                <a:lnTo>
                  <a:pt x="144629" y="408"/>
                </a:lnTo>
                <a:lnTo>
                  <a:pt x="106417" y="4542"/>
                </a:lnTo>
                <a:lnTo>
                  <a:pt x="42957" y="34309"/>
                </a:lnTo>
                <a:lnTo>
                  <a:pt x="5953" y="85402"/>
                </a:lnTo>
                <a:lnTo>
                  <a:pt x="811" y="116195"/>
                </a:lnTo>
                <a:lnTo>
                  <a:pt x="0" y="116440"/>
                </a:lnTo>
                <a:lnTo>
                  <a:pt x="0" y="349321"/>
                </a:lnTo>
                <a:lnTo>
                  <a:pt x="811" y="347850"/>
                </a:lnTo>
                <a:lnTo>
                  <a:pt x="5953" y="378614"/>
                </a:lnTo>
                <a:lnTo>
                  <a:pt x="42957" y="429706"/>
                </a:lnTo>
                <a:lnTo>
                  <a:pt x="106417" y="459498"/>
                </a:lnTo>
                <a:lnTo>
                  <a:pt x="144629" y="463637"/>
                </a:lnTo>
                <a:lnTo>
                  <a:pt x="144629" y="465761"/>
                </a:lnTo>
                <a:lnTo>
                  <a:pt x="867776" y="465761"/>
                </a:lnTo>
                <a:lnTo>
                  <a:pt x="865239" y="463637"/>
                </a:lnTo>
                <a:close/>
              </a:path>
            </a:pathLst>
          </a:custGeom>
          <a:ln w="3175">
            <a:solidFill>
              <a:srgbClr val="000000"/>
            </a:solidFill>
          </a:ln>
        </p:spPr>
        <p:txBody>
          <a:bodyPr wrap="square" lIns="0" tIns="0" rIns="0" bIns="0" rtlCol="0"/>
          <a:lstStyle/>
          <a:p>
            <a:endParaRPr/>
          </a:p>
        </p:txBody>
      </p:sp>
      <p:sp>
        <p:nvSpPr>
          <p:cNvPr id="135" name="object 135"/>
          <p:cNvSpPr txBox="1"/>
          <p:nvPr/>
        </p:nvSpPr>
        <p:spPr>
          <a:xfrm>
            <a:off x="7947799" y="2952704"/>
            <a:ext cx="634365" cy="443230"/>
          </a:xfrm>
          <a:prstGeom prst="rect">
            <a:avLst/>
          </a:prstGeom>
        </p:spPr>
        <p:txBody>
          <a:bodyPr vert="horz" wrap="square" lIns="0" tIns="0" rIns="0" bIns="0" rtlCol="0">
            <a:spAutoFit/>
          </a:bodyPr>
          <a:lstStyle/>
          <a:p>
            <a:pPr marL="12700" marR="5080" algn="ctr">
              <a:lnSpc>
                <a:spcPct val="109800"/>
              </a:lnSpc>
            </a:pPr>
            <a:r>
              <a:rPr sz="650" spc="130" dirty="0">
                <a:latin typeface="宋体"/>
                <a:cs typeface="宋体"/>
              </a:rPr>
              <a:t>安全评价缺陷  安全规划缺陷  安全设计缺陷  </a:t>
            </a:r>
            <a:r>
              <a:rPr sz="650" spc="145" dirty="0">
                <a:latin typeface="宋体"/>
                <a:cs typeface="宋体"/>
              </a:rPr>
              <a:t>等等</a:t>
            </a:r>
            <a:endParaRPr sz="650">
              <a:latin typeface="宋体"/>
              <a:cs typeface="宋体"/>
            </a:endParaRPr>
          </a:p>
        </p:txBody>
      </p:sp>
      <p:sp>
        <p:nvSpPr>
          <p:cNvPr id="136" name="object 136"/>
          <p:cNvSpPr/>
          <p:nvPr/>
        </p:nvSpPr>
        <p:spPr>
          <a:xfrm>
            <a:off x="7775272" y="4156255"/>
            <a:ext cx="1012405" cy="465761"/>
          </a:xfrm>
          <a:prstGeom prst="rect">
            <a:avLst/>
          </a:prstGeom>
          <a:blipFill>
            <a:blip r:embed="rId32" cstate="print"/>
            <a:stretch>
              <a:fillRect/>
            </a:stretch>
          </a:blipFill>
        </p:spPr>
        <p:txBody>
          <a:bodyPr wrap="square" lIns="0" tIns="0" rIns="0" bIns="0" rtlCol="0"/>
          <a:lstStyle/>
          <a:p>
            <a:endParaRPr/>
          </a:p>
        </p:txBody>
      </p:sp>
      <p:sp>
        <p:nvSpPr>
          <p:cNvPr id="137" name="object 137"/>
          <p:cNvSpPr/>
          <p:nvPr/>
        </p:nvSpPr>
        <p:spPr>
          <a:xfrm>
            <a:off x="7775272" y="4156254"/>
            <a:ext cx="1012825" cy="466090"/>
          </a:xfrm>
          <a:custGeom>
            <a:avLst/>
            <a:gdLst/>
            <a:ahLst/>
            <a:cxnLst/>
            <a:rect l="l" t="t" r="r" b="b"/>
            <a:pathLst>
              <a:path w="1012825" h="466089">
                <a:moveTo>
                  <a:pt x="865746" y="463637"/>
                </a:moveTo>
                <a:lnTo>
                  <a:pt x="904000" y="459503"/>
                </a:lnTo>
                <a:lnTo>
                  <a:pt x="967507" y="429736"/>
                </a:lnTo>
                <a:lnTo>
                  <a:pt x="1004523" y="378643"/>
                </a:lnTo>
                <a:lnTo>
                  <a:pt x="1009665" y="347850"/>
                </a:lnTo>
                <a:lnTo>
                  <a:pt x="1012405" y="349321"/>
                </a:lnTo>
                <a:lnTo>
                  <a:pt x="1012405" y="116440"/>
                </a:lnTo>
                <a:lnTo>
                  <a:pt x="1009665" y="116195"/>
                </a:lnTo>
                <a:lnTo>
                  <a:pt x="1004523" y="85431"/>
                </a:lnTo>
                <a:lnTo>
                  <a:pt x="967507" y="34339"/>
                </a:lnTo>
                <a:lnTo>
                  <a:pt x="904000" y="4547"/>
                </a:lnTo>
                <a:lnTo>
                  <a:pt x="865746" y="408"/>
                </a:lnTo>
                <a:lnTo>
                  <a:pt x="867776" y="0"/>
                </a:lnTo>
                <a:lnTo>
                  <a:pt x="144629" y="0"/>
                </a:lnTo>
                <a:lnTo>
                  <a:pt x="143817" y="408"/>
                </a:lnTo>
                <a:lnTo>
                  <a:pt x="105570" y="4547"/>
                </a:lnTo>
                <a:lnTo>
                  <a:pt x="42107" y="34339"/>
                </a:lnTo>
                <a:lnTo>
                  <a:pt x="5134" y="85431"/>
                </a:lnTo>
                <a:lnTo>
                  <a:pt x="0" y="116195"/>
                </a:lnTo>
                <a:lnTo>
                  <a:pt x="0" y="116440"/>
                </a:lnTo>
                <a:lnTo>
                  <a:pt x="0" y="349321"/>
                </a:lnTo>
                <a:lnTo>
                  <a:pt x="0" y="347850"/>
                </a:lnTo>
                <a:lnTo>
                  <a:pt x="5134" y="378643"/>
                </a:lnTo>
                <a:lnTo>
                  <a:pt x="19625" y="406305"/>
                </a:lnTo>
                <a:lnTo>
                  <a:pt x="42107" y="429736"/>
                </a:lnTo>
                <a:lnTo>
                  <a:pt x="71211" y="447836"/>
                </a:lnTo>
                <a:lnTo>
                  <a:pt x="105570" y="459503"/>
                </a:lnTo>
                <a:lnTo>
                  <a:pt x="143817" y="463637"/>
                </a:lnTo>
                <a:lnTo>
                  <a:pt x="144629" y="465761"/>
                </a:lnTo>
                <a:lnTo>
                  <a:pt x="867776" y="465761"/>
                </a:lnTo>
                <a:lnTo>
                  <a:pt x="865746" y="463637"/>
                </a:lnTo>
                <a:close/>
              </a:path>
            </a:pathLst>
          </a:custGeom>
          <a:ln w="3175">
            <a:solidFill>
              <a:srgbClr val="000000"/>
            </a:solidFill>
          </a:ln>
        </p:spPr>
        <p:txBody>
          <a:bodyPr wrap="square" lIns="0" tIns="0" rIns="0" bIns="0" rtlCol="0"/>
          <a:lstStyle/>
          <a:p>
            <a:endParaRPr/>
          </a:p>
        </p:txBody>
      </p:sp>
      <p:sp>
        <p:nvSpPr>
          <p:cNvPr id="138" name="object 138"/>
          <p:cNvSpPr txBox="1"/>
          <p:nvPr/>
        </p:nvSpPr>
        <p:spPr>
          <a:xfrm>
            <a:off x="7962922" y="4160090"/>
            <a:ext cx="634365" cy="443230"/>
          </a:xfrm>
          <a:prstGeom prst="rect">
            <a:avLst/>
          </a:prstGeom>
        </p:spPr>
        <p:txBody>
          <a:bodyPr vert="horz" wrap="square" lIns="0" tIns="0" rIns="0" bIns="0" rtlCol="0">
            <a:spAutoFit/>
          </a:bodyPr>
          <a:lstStyle/>
          <a:p>
            <a:pPr marL="12065" marR="5080" algn="ctr">
              <a:lnSpc>
                <a:spcPct val="109800"/>
              </a:lnSpc>
            </a:pPr>
            <a:r>
              <a:rPr sz="650" spc="130" dirty="0">
                <a:latin typeface="宋体"/>
                <a:cs typeface="宋体"/>
              </a:rPr>
              <a:t>安全管理缺陷  安全培训不足  安全投入不足  </a:t>
            </a:r>
            <a:r>
              <a:rPr sz="650" spc="145" dirty="0">
                <a:latin typeface="宋体"/>
                <a:cs typeface="宋体"/>
              </a:rPr>
              <a:t>等等</a:t>
            </a:r>
            <a:endParaRPr sz="650">
              <a:latin typeface="宋体"/>
              <a:cs typeface="宋体"/>
            </a:endParaRPr>
          </a:p>
        </p:txBody>
      </p:sp>
      <p:sp>
        <p:nvSpPr>
          <p:cNvPr id="139" name="object 139"/>
          <p:cNvSpPr/>
          <p:nvPr/>
        </p:nvSpPr>
        <p:spPr>
          <a:xfrm>
            <a:off x="6305330" y="4156255"/>
            <a:ext cx="1013217" cy="465761"/>
          </a:xfrm>
          <a:prstGeom prst="rect">
            <a:avLst/>
          </a:prstGeom>
          <a:blipFill>
            <a:blip r:embed="rId33" cstate="print"/>
            <a:stretch>
              <a:fillRect/>
            </a:stretch>
          </a:blipFill>
        </p:spPr>
        <p:txBody>
          <a:bodyPr wrap="square" lIns="0" tIns="0" rIns="0" bIns="0" rtlCol="0"/>
          <a:lstStyle/>
          <a:p>
            <a:endParaRPr/>
          </a:p>
        </p:txBody>
      </p:sp>
      <p:sp>
        <p:nvSpPr>
          <p:cNvPr id="140" name="object 140"/>
          <p:cNvSpPr/>
          <p:nvPr/>
        </p:nvSpPr>
        <p:spPr>
          <a:xfrm>
            <a:off x="6305329" y="4156254"/>
            <a:ext cx="1013460" cy="466090"/>
          </a:xfrm>
          <a:custGeom>
            <a:avLst/>
            <a:gdLst/>
            <a:ahLst/>
            <a:cxnLst/>
            <a:rect l="l" t="t" r="r" b="b"/>
            <a:pathLst>
              <a:path w="1013460" h="466089">
                <a:moveTo>
                  <a:pt x="865746" y="463637"/>
                </a:moveTo>
                <a:lnTo>
                  <a:pt x="903993" y="459503"/>
                </a:lnTo>
                <a:lnTo>
                  <a:pt x="967456" y="429736"/>
                </a:lnTo>
                <a:lnTo>
                  <a:pt x="1004429" y="378643"/>
                </a:lnTo>
                <a:lnTo>
                  <a:pt x="1009563" y="347850"/>
                </a:lnTo>
                <a:lnTo>
                  <a:pt x="1013217" y="349321"/>
                </a:lnTo>
                <a:lnTo>
                  <a:pt x="1013217" y="116440"/>
                </a:lnTo>
                <a:lnTo>
                  <a:pt x="1009563" y="116195"/>
                </a:lnTo>
                <a:lnTo>
                  <a:pt x="1004429" y="85431"/>
                </a:lnTo>
                <a:lnTo>
                  <a:pt x="967456" y="34339"/>
                </a:lnTo>
                <a:lnTo>
                  <a:pt x="903993" y="4547"/>
                </a:lnTo>
                <a:lnTo>
                  <a:pt x="865746" y="408"/>
                </a:lnTo>
                <a:lnTo>
                  <a:pt x="868588" y="0"/>
                </a:lnTo>
                <a:lnTo>
                  <a:pt x="145441" y="0"/>
                </a:lnTo>
                <a:lnTo>
                  <a:pt x="143817" y="408"/>
                </a:lnTo>
                <a:lnTo>
                  <a:pt x="105570" y="4547"/>
                </a:lnTo>
                <a:lnTo>
                  <a:pt x="42107" y="34339"/>
                </a:lnTo>
                <a:lnTo>
                  <a:pt x="5134" y="85431"/>
                </a:lnTo>
                <a:lnTo>
                  <a:pt x="0" y="116195"/>
                </a:lnTo>
                <a:lnTo>
                  <a:pt x="811" y="116440"/>
                </a:lnTo>
                <a:lnTo>
                  <a:pt x="811" y="349321"/>
                </a:lnTo>
                <a:lnTo>
                  <a:pt x="19625" y="406305"/>
                </a:lnTo>
                <a:lnTo>
                  <a:pt x="71211" y="447836"/>
                </a:lnTo>
                <a:lnTo>
                  <a:pt x="143817" y="463637"/>
                </a:lnTo>
                <a:lnTo>
                  <a:pt x="145441" y="465761"/>
                </a:lnTo>
                <a:lnTo>
                  <a:pt x="868588" y="465761"/>
                </a:lnTo>
                <a:lnTo>
                  <a:pt x="865746" y="463637"/>
                </a:lnTo>
                <a:close/>
              </a:path>
            </a:pathLst>
          </a:custGeom>
          <a:ln w="3175">
            <a:solidFill>
              <a:srgbClr val="000000"/>
            </a:solidFill>
          </a:ln>
        </p:spPr>
        <p:txBody>
          <a:bodyPr wrap="square" lIns="0" tIns="0" rIns="0" bIns="0" rtlCol="0"/>
          <a:lstStyle/>
          <a:p>
            <a:endParaRPr/>
          </a:p>
        </p:txBody>
      </p:sp>
      <p:sp>
        <p:nvSpPr>
          <p:cNvPr id="141" name="object 141"/>
          <p:cNvSpPr txBox="1"/>
          <p:nvPr/>
        </p:nvSpPr>
        <p:spPr>
          <a:xfrm>
            <a:off x="6594473" y="4160090"/>
            <a:ext cx="431800" cy="443230"/>
          </a:xfrm>
          <a:prstGeom prst="rect">
            <a:avLst/>
          </a:prstGeom>
        </p:spPr>
        <p:txBody>
          <a:bodyPr vert="horz" wrap="square" lIns="0" tIns="0" rIns="0" bIns="0" rtlCol="0">
            <a:spAutoFit/>
          </a:bodyPr>
          <a:lstStyle/>
          <a:p>
            <a:pPr marL="12700" marR="5080" algn="ctr">
              <a:lnSpc>
                <a:spcPct val="109800"/>
              </a:lnSpc>
            </a:pPr>
            <a:r>
              <a:rPr sz="650" spc="120" dirty="0">
                <a:latin typeface="宋体"/>
                <a:cs typeface="宋体"/>
              </a:rPr>
              <a:t>安全管理  安全培训  安全投入  </a:t>
            </a:r>
            <a:r>
              <a:rPr sz="650" spc="145" dirty="0">
                <a:latin typeface="宋体"/>
                <a:cs typeface="宋体"/>
              </a:rPr>
              <a:t>等等</a:t>
            </a:r>
            <a:endParaRPr sz="650">
              <a:latin typeface="宋体"/>
              <a:cs typeface="宋体"/>
            </a:endParaRPr>
          </a:p>
        </p:txBody>
      </p:sp>
      <p:sp>
        <p:nvSpPr>
          <p:cNvPr id="142" name="object 142"/>
          <p:cNvSpPr/>
          <p:nvPr/>
        </p:nvSpPr>
        <p:spPr>
          <a:xfrm>
            <a:off x="5154486" y="4156255"/>
            <a:ext cx="1006925" cy="465761"/>
          </a:xfrm>
          <a:prstGeom prst="rect">
            <a:avLst/>
          </a:prstGeom>
          <a:blipFill>
            <a:blip r:embed="rId34" cstate="print"/>
            <a:stretch>
              <a:fillRect/>
            </a:stretch>
          </a:blipFill>
        </p:spPr>
        <p:txBody>
          <a:bodyPr wrap="square" lIns="0" tIns="0" rIns="0" bIns="0" rtlCol="0"/>
          <a:lstStyle/>
          <a:p>
            <a:endParaRPr/>
          </a:p>
        </p:txBody>
      </p:sp>
      <p:sp>
        <p:nvSpPr>
          <p:cNvPr id="143" name="object 143"/>
          <p:cNvSpPr/>
          <p:nvPr/>
        </p:nvSpPr>
        <p:spPr>
          <a:xfrm>
            <a:off x="5154485" y="4156254"/>
            <a:ext cx="1007110" cy="466090"/>
          </a:xfrm>
          <a:custGeom>
            <a:avLst/>
            <a:gdLst/>
            <a:ahLst/>
            <a:cxnLst/>
            <a:rect l="l" t="t" r="r" b="b"/>
            <a:pathLst>
              <a:path w="1007110" h="466089">
                <a:moveTo>
                  <a:pt x="863107" y="463637"/>
                </a:moveTo>
                <a:lnTo>
                  <a:pt x="901354" y="459503"/>
                </a:lnTo>
                <a:lnTo>
                  <a:pt x="964817" y="429736"/>
                </a:lnTo>
                <a:lnTo>
                  <a:pt x="1001790" y="378643"/>
                </a:lnTo>
                <a:lnTo>
                  <a:pt x="1006925" y="347850"/>
                </a:lnTo>
                <a:lnTo>
                  <a:pt x="1007026" y="349321"/>
                </a:lnTo>
                <a:lnTo>
                  <a:pt x="1007026" y="116440"/>
                </a:lnTo>
                <a:lnTo>
                  <a:pt x="1006925" y="116195"/>
                </a:lnTo>
                <a:lnTo>
                  <a:pt x="1001790" y="85431"/>
                </a:lnTo>
                <a:lnTo>
                  <a:pt x="964817" y="34339"/>
                </a:lnTo>
                <a:lnTo>
                  <a:pt x="901354" y="4547"/>
                </a:lnTo>
                <a:lnTo>
                  <a:pt x="863107" y="408"/>
                </a:lnTo>
                <a:lnTo>
                  <a:pt x="862397" y="0"/>
                </a:lnTo>
                <a:lnTo>
                  <a:pt x="146862" y="0"/>
                </a:lnTo>
                <a:lnTo>
                  <a:pt x="143817" y="408"/>
                </a:lnTo>
                <a:lnTo>
                  <a:pt x="105605" y="4547"/>
                </a:lnTo>
                <a:lnTo>
                  <a:pt x="42145" y="34339"/>
                </a:lnTo>
                <a:lnTo>
                  <a:pt x="5141" y="85431"/>
                </a:lnTo>
                <a:lnTo>
                  <a:pt x="0" y="116195"/>
                </a:lnTo>
                <a:lnTo>
                  <a:pt x="2232" y="116440"/>
                </a:lnTo>
                <a:lnTo>
                  <a:pt x="2232" y="349321"/>
                </a:lnTo>
                <a:lnTo>
                  <a:pt x="19648" y="406305"/>
                </a:lnTo>
                <a:lnTo>
                  <a:pt x="71256" y="447836"/>
                </a:lnTo>
                <a:lnTo>
                  <a:pt x="143817" y="463637"/>
                </a:lnTo>
                <a:lnTo>
                  <a:pt x="146862" y="465761"/>
                </a:lnTo>
                <a:lnTo>
                  <a:pt x="862397" y="465761"/>
                </a:lnTo>
                <a:lnTo>
                  <a:pt x="863107" y="463637"/>
                </a:lnTo>
                <a:close/>
              </a:path>
            </a:pathLst>
          </a:custGeom>
          <a:ln w="3175">
            <a:solidFill>
              <a:srgbClr val="000000"/>
            </a:solidFill>
          </a:ln>
        </p:spPr>
        <p:txBody>
          <a:bodyPr wrap="square" lIns="0" tIns="0" rIns="0" bIns="0" rtlCol="0"/>
          <a:lstStyle/>
          <a:p>
            <a:endParaRPr/>
          </a:p>
        </p:txBody>
      </p:sp>
      <p:sp>
        <p:nvSpPr>
          <p:cNvPr id="144" name="object 144"/>
          <p:cNvSpPr txBox="1"/>
          <p:nvPr/>
        </p:nvSpPr>
        <p:spPr>
          <a:xfrm>
            <a:off x="5442310" y="4160090"/>
            <a:ext cx="431800" cy="443230"/>
          </a:xfrm>
          <a:prstGeom prst="rect">
            <a:avLst/>
          </a:prstGeom>
        </p:spPr>
        <p:txBody>
          <a:bodyPr vert="horz" wrap="square" lIns="0" tIns="0" rIns="0" bIns="0" rtlCol="0">
            <a:spAutoFit/>
          </a:bodyPr>
          <a:lstStyle/>
          <a:p>
            <a:pPr marL="12065" marR="5080" algn="ctr">
              <a:lnSpc>
                <a:spcPct val="109800"/>
              </a:lnSpc>
            </a:pPr>
            <a:r>
              <a:rPr sz="650" spc="120" dirty="0">
                <a:latin typeface="宋体"/>
                <a:cs typeface="宋体"/>
              </a:rPr>
              <a:t>安全理念  安全资源  安全技术  </a:t>
            </a:r>
            <a:r>
              <a:rPr sz="650" spc="145" dirty="0">
                <a:latin typeface="宋体"/>
                <a:cs typeface="宋体"/>
              </a:rPr>
              <a:t>等等</a:t>
            </a:r>
            <a:endParaRPr sz="650">
              <a:latin typeface="宋体"/>
              <a:cs typeface="宋体"/>
            </a:endParaRPr>
          </a:p>
        </p:txBody>
      </p:sp>
      <p:sp>
        <p:nvSpPr>
          <p:cNvPr id="145" name="object 145"/>
          <p:cNvSpPr/>
          <p:nvPr/>
        </p:nvSpPr>
        <p:spPr>
          <a:xfrm>
            <a:off x="3574839" y="3875817"/>
            <a:ext cx="287695" cy="741215"/>
          </a:xfrm>
          <a:prstGeom prst="rect">
            <a:avLst/>
          </a:prstGeom>
          <a:blipFill>
            <a:blip r:embed="rId35" cstate="print"/>
            <a:stretch>
              <a:fillRect/>
            </a:stretch>
          </a:blipFill>
        </p:spPr>
        <p:txBody>
          <a:bodyPr wrap="square" lIns="0" tIns="0" rIns="0" bIns="0" rtlCol="0"/>
          <a:lstStyle/>
          <a:p>
            <a:endParaRPr/>
          </a:p>
        </p:txBody>
      </p:sp>
      <p:sp>
        <p:nvSpPr>
          <p:cNvPr id="146" name="object 146"/>
          <p:cNvSpPr/>
          <p:nvPr/>
        </p:nvSpPr>
        <p:spPr>
          <a:xfrm>
            <a:off x="3574838" y="3875816"/>
            <a:ext cx="288290" cy="741680"/>
          </a:xfrm>
          <a:custGeom>
            <a:avLst/>
            <a:gdLst/>
            <a:ahLst/>
            <a:cxnLst/>
            <a:rect l="l" t="t" r="r" b="b"/>
            <a:pathLst>
              <a:path w="288289" h="741679">
                <a:moveTo>
                  <a:pt x="0" y="370648"/>
                </a:moveTo>
                <a:lnTo>
                  <a:pt x="967" y="327425"/>
                </a:lnTo>
                <a:lnTo>
                  <a:pt x="3798" y="285666"/>
                </a:lnTo>
                <a:lnTo>
                  <a:pt x="8385" y="245649"/>
                </a:lnTo>
                <a:lnTo>
                  <a:pt x="14620" y="207652"/>
                </a:lnTo>
                <a:lnTo>
                  <a:pt x="31600" y="138832"/>
                </a:lnTo>
                <a:lnTo>
                  <a:pt x="53876" y="81431"/>
                </a:lnTo>
                <a:lnTo>
                  <a:pt x="80585" y="37675"/>
                </a:lnTo>
                <a:lnTo>
                  <a:pt x="110863" y="9789"/>
                </a:lnTo>
                <a:lnTo>
                  <a:pt x="143847" y="0"/>
                </a:lnTo>
                <a:lnTo>
                  <a:pt x="160624" y="2493"/>
                </a:lnTo>
                <a:lnTo>
                  <a:pt x="207110" y="37675"/>
                </a:lnTo>
                <a:lnTo>
                  <a:pt x="233819" y="81431"/>
                </a:lnTo>
                <a:lnTo>
                  <a:pt x="256095" y="138832"/>
                </a:lnTo>
                <a:lnTo>
                  <a:pt x="273075" y="207652"/>
                </a:lnTo>
                <a:lnTo>
                  <a:pt x="279310" y="245649"/>
                </a:lnTo>
                <a:lnTo>
                  <a:pt x="283896" y="285666"/>
                </a:lnTo>
                <a:lnTo>
                  <a:pt x="286728" y="327425"/>
                </a:lnTo>
                <a:lnTo>
                  <a:pt x="287695" y="370648"/>
                </a:lnTo>
                <a:lnTo>
                  <a:pt x="286728" y="413855"/>
                </a:lnTo>
                <a:lnTo>
                  <a:pt x="283896" y="455600"/>
                </a:lnTo>
                <a:lnTo>
                  <a:pt x="279310" y="495605"/>
                </a:lnTo>
                <a:lnTo>
                  <a:pt x="273075" y="533592"/>
                </a:lnTo>
                <a:lnTo>
                  <a:pt x="256095" y="602397"/>
                </a:lnTo>
                <a:lnTo>
                  <a:pt x="233819" y="659790"/>
                </a:lnTo>
                <a:lnTo>
                  <a:pt x="207110" y="703541"/>
                </a:lnTo>
                <a:lnTo>
                  <a:pt x="176832" y="731425"/>
                </a:lnTo>
                <a:lnTo>
                  <a:pt x="143847" y="741215"/>
                </a:lnTo>
                <a:lnTo>
                  <a:pt x="127071" y="738721"/>
                </a:lnTo>
                <a:lnTo>
                  <a:pt x="80585" y="703541"/>
                </a:lnTo>
                <a:lnTo>
                  <a:pt x="53876" y="659790"/>
                </a:lnTo>
                <a:lnTo>
                  <a:pt x="31600" y="602397"/>
                </a:lnTo>
                <a:lnTo>
                  <a:pt x="14620" y="533592"/>
                </a:lnTo>
                <a:lnTo>
                  <a:pt x="8385" y="495605"/>
                </a:lnTo>
                <a:lnTo>
                  <a:pt x="3798" y="455600"/>
                </a:lnTo>
                <a:lnTo>
                  <a:pt x="967" y="413855"/>
                </a:lnTo>
                <a:lnTo>
                  <a:pt x="0" y="370648"/>
                </a:lnTo>
                <a:close/>
              </a:path>
            </a:pathLst>
          </a:custGeom>
          <a:ln w="3175">
            <a:solidFill>
              <a:srgbClr val="000000"/>
            </a:solidFill>
          </a:ln>
        </p:spPr>
        <p:txBody>
          <a:bodyPr wrap="square" lIns="0" tIns="0" rIns="0" bIns="0" rtlCol="0"/>
          <a:lstStyle/>
          <a:p>
            <a:endParaRPr/>
          </a:p>
        </p:txBody>
      </p:sp>
      <p:sp>
        <p:nvSpPr>
          <p:cNvPr id="147" name="object 147"/>
          <p:cNvSpPr txBox="1"/>
          <p:nvPr/>
        </p:nvSpPr>
        <p:spPr>
          <a:xfrm>
            <a:off x="3655239" y="4034269"/>
            <a:ext cx="127000" cy="410845"/>
          </a:xfrm>
          <a:prstGeom prst="rect">
            <a:avLst/>
          </a:prstGeom>
        </p:spPr>
        <p:txBody>
          <a:bodyPr vert="horz" wrap="square" lIns="0" tIns="0" rIns="0" bIns="0" rtlCol="0">
            <a:spAutoFit/>
          </a:bodyPr>
          <a:lstStyle/>
          <a:p>
            <a:pPr marL="12700" marR="5080" algn="just">
              <a:lnSpc>
                <a:spcPct val="101699"/>
              </a:lnSpc>
            </a:pPr>
            <a:r>
              <a:rPr sz="650" spc="100" dirty="0">
                <a:latin typeface="宋体"/>
                <a:cs typeface="宋体"/>
              </a:rPr>
              <a:t>内  部  组  织</a:t>
            </a:r>
            <a:endParaRPr sz="650">
              <a:latin typeface="宋体"/>
              <a:cs typeface="宋体"/>
            </a:endParaRPr>
          </a:p>
        </p:txBody>
      </p:sp>
      <p:sp>
        <p:nvSpPr>
          <p:cNvPr id="148" name="object 148"/>
          <p:cNvSpPr/>
          <p:nvPr/>
        </p:nvSpPr>
        <p:spPr>
          <a:xfrm>
            <a:off x="3560447" y="5207650"/>
            <a:ext cx="316479" cy="694884"/>
          </a:xfrm>
          <a:prstGeom prst="rect">
            <a:avLst/>
          </a:prstGeom>
          <a:blipFill>
            <a:blip r:embed="rId36" cstate="print"/>
            <a:stretch>
              <a:fillRect/>
            </a:stretch>
          </a:blipFill>
        </p:spPr>
        <p:txBody>
          <a:bodyPr wrap="square" lIns="0" tIns="0" rIns="0" bIns="0" rtlCol="0"/>
          <a:lstStyle/>
          <a:p>
            <a:endParaRPr/>
          </a:p>
        </p:txBody>
      </p:sp>
      <p:sp>
        <p:nvSpPr>
          <p:cNvPr id="149" name="object 149"/>
          <p:cNvSpPr/>
          <p:nvPr/>
        </p:nvSpPr>
        <p:spPr>
          <a:xfrm>
            <a:off x="3560447" y="5207651"/>
            <a:ext cx="316865" cy="695325"/>
          </a:xfrm>
          <a:custGeom>
            <a:avLst/>
            <a:gdLst/>
            <a:ahLst/>
            <a:cxnLst/>
            <a:rect l="l" t="t" r="r" b="b"/>
            <a:pathLst>
              <a:path w="316864" h="695325">
                <a:moveTo>
                  <a:pt x="0" y="347442"/>
                </a:moveTo>
                <a:lnTo>
                  <a:pt x="1233" y="303864"/>
                </a:lnTo>
                <a:lnTo>
                  <a:pt x="4833" y="261901"/>
                </a:lnTo>
                <a:lnTo>
                  <a:pt x="10652" y="221877"/>
                </a:lnTo>
                <a:lnTo>
                  <a:pt x="18541" y="184119"/>
                </a:lnTo>
                <a:lnTo>
                  <a:pt x="39938" y="116702"/>
                </a:lnTo>
                <a:lnTo>
                  <a:pt x="67836" y="62257"/>
                </a:lnTo>
                <a:lnTo>
                  <a:pt x="101050" y="23389"/>
                </a:lnTo>
                <a:lnTo>
                  <a:pt x="138391" y="2707"/>
                </a:lnTo>
                <a:lnTo>
                  <a:pt x="158239" y="0"/>
                </a:lnTo>
                <a:lnTo>
                  <a:pt x="178087" y="2707"/>
                </a:lnTo>
                <a:lnTo>
                  <a:pt x="215429" y="23389"/>
                </a:lnTo>
                <a:lnTo>
                  <a:pt x="248642" y="62257"/>
                </a:lnTo>
                <a:lnTo>
                  <a:pt x="276541" y="116702"/>
                </a:lnTo>
                <a:lnTo>
                  <a:pt x="297937" y="184119"/>
                </a:lnTo>
                <a:lnTo>
                  <a:pt x="305827" y="221877"/>
                </a:lnTo>
                <a:lnTo>
                  <a:pt x="311646" y="261901"/>
                </a:lnTo>
                <a:lnTo>
                  <a:pt x="315246" y="303864"/>
                </a:lnTo>
                <a:lnTo>
                  <a:pt x="316479" y="347442"/>
                </a:lnTo>
                <a:lnTo>
                  <a:pt x="315246" y="391035"/>
                </a:lnTo>
                <a:lnTo>
                  <a:pt x="311646" y="433009"/>
                </a:lnTo>
                <a:lnTo>
                  <a:pt x="305827" y="473040"/>
                </a:lnTo>
                <a:lnTo>
                  <a:pt x="297937" y="510801"/>
                </a:lnTo>
                <a:lnTo>
                  <a:pt x="276541" y="578214"/>
                </a:lnTo>
                <a:lnTo>
                  <a:pt x="248642" y="632649"/>
                </a:lnTo>
                <a:lnTo>
                  <a:pt x="215429" y="671504"/>
                </a:lnTo>
                <a:lnTo>
                  <a:pt x="178087" y="692177"/>
                </a:lnTo>
                <a:lnTo>
                  <a:pt x="158239" y="694884"/>
                </a:lnTo>
                <a:lnTo>
                  <a:pt x="138391" y="692177"/>
                </a:lnTo>
                <a:lnTo>
                  <a:pt x="101050" y="671504"/>
                </a:lnTo>
                <a:lnTo>
                  <a:pt x="67836" y="632649"/>
                </a:lnTo>
                <a:lnTo>
                  <a:pt x="39938" y="578214"/>
                </a:lnTo>
                <a:lnTo>
                  <a:pt x="18541" y="510801"/>
                </a:lnTo>
                <a:lnTo>
                  <a:pt x="10652" y="473040"/>
                </a:lnTo>
                <a:lnTo>
                  <a:pt x="4833" y="433009"/>
                </a:lnTo>
                <a:lnTo>
                  <a:pt x="1233" y="391035"/>
                </a:lnTo>
                <a:lnTo>
                  <a:pt x="0" y="347442"/>
                </a:lnTo>
                <a:close/>
              </a:path>
            </a:pathLst>
          </a:custGeom>
          <a:ln w="3175">
            <a:solidFill>
              <a:srgbClr val="000000"/>
            </a:solidFill>
          </a:ln>
        </p:spPr>
        <p:txBody>
          <a:bodyPr wrap="square" lIns="0" tIns="0" rIns="0" bIns="0" rtlCol="0"/>
          <a:lstStyle/>
          <a:p>
            <a:endParaRPr/>
          </a:p>
        </p:txBody>
      </p:sp>
      <p:sp>
        <p:nvSpPr>
          <p:cNvPr id="150" name="object 150"/>
          <p:cNvSpPr txBox="1"/>
          <p:nvPr/>
        </p:nvSpPr>
        <p:spPr>
          <a:xfrm>
            <a:off x="3655239" y="5499753"/>
            <a:ext cx="127000" cy="100027"/>
          </a:xfrm>
          <a:prstGeom prst="rect">
            <a:avLst/>
          </a:prstGeom>
        </p:spPr>
        <p:txBody>
          <a:bodyPr vert="horz" wrap="square" lIns="0" tIns="0" rIns="0" bIns="0" rtlCol="0">
            <a:spAutoFit/>
          </a:bodyPr>
          <a:lstStyle/>
          <a:p>
            <a:pPr marL="12700"/>
            <a:r>
              <a:rPr sz="650" spc="145" dirty="0">
                <a:latin typeface="宋体"/>
                <a:cs typeface="宋体"/>
              </a:rPr>
              <a:t>人</a:t>
            </a:r>
            <a:endParaRPr sz="650">
              <a:latin typeface="宋体"/>
              <a:cs typeface="宋体"/>
            </a:endParaRPr>
          </a:p>
        </p:txBody>
      </p:sp>
      <p:sp>
        <p:nvSpPr>
          <p:cNvPr id="151" name="object 151"/>
          <p:cNvSpPr/>
          <p:nvPr/>
        </p:nvSpPr>
        <p:spPr>
          <a:xfrm>
            <a:off x="3553260" y="2625042"/>
            <a:ext cx="280388" cy="799231"/>
          </a:xfrm>
          <a:prstGeom prst="rect">
            <a:avLst/>
          </a:prstGeom>
          <a:blipFill>
            <a:blip r:embed="rId37" cstate="print"/>
            <a:stretch>
              <a:fillRect/>
            </a:stretch>
          </a:blipFill>
        </p:spPr>
        <p:txBody>
          <a:bodyPr wrap="square" lIns="0" tIns="0" rIns="0" bIns="0" rtlCol="0"/>
          <a:lstStyle/>
          <a:p>
            <a:endParaRPr/>
          </a:p>
        </p:txBody>
      </p:sp>
      <p:sp>
        <p:nvSpPr>
          <p:cNvPr id="152" name="object 152"/>
          <p:cNvSpPr/>
          <p:nvPr/>
        </p:nvSpPr>
        <p:spPr>
          <a:xfrm>
            <a:off x="3553260" y="2625042"/>
            <a:ext cx="280670" cy="799465"/>
          </a:xfrm>
          <a:custGeom>
            <a:avLst/>
            <a:gdLst/>
            <a:ahLst/>
            <a:cxnLst/>
            <a:rect l="l" t="t" r="r" b="b"/>
            <a:pathLst>
              <a:path w="280669" h="799464">
                <a:moveTo>
                  <a:pt x="0" y="399574"/>
                </a:moveTo>
                <a:lnTo>
                  <a:pt x="943" y="352985"/>
                </a:lnTo>
                <a:lnTo>
                  <a:pt x="3702" y="307973"/>
                </a:lnTo>
                <a:lnTo>
                  <a:pt x="8172" y="264836"/>
                </a:lnTo>
                <a:lnTo>
                  <a:pt x="14248" y="223875"/>
                </a:lnTo>
                <a:lnTo>
                  <a:pt x="21825" y="185391"/>
                </a:lnTo>
                <a:lnTo>
                  <a:pt x="41060" y="117053"/>
                </a:lnTo>
                <a:lnTo>
                  <a:pt x="65036" y="62222"/>
                </a:lnTo>
                <a:lnTo>
                  <a:pt x="92911" y="23300"/>
                </a:lnTo>
                <a:lnTo>
                  <a:pt x="140194" y="0"/>
                </a:lnTo>
                <a:lnTo>
                  <a:pt x="156544" y="2687"/>
                </a:lnTo>
                <a:lnTo>
                  <a:pt x="201849" y="40608"/>
                </a:lnTo>
                <a:lnTo>
                  <a:pt x="227879" y="87773"/>
                </a:lnTo>
                <a:lnTo>
                  <a:pt x="249590" y="149649"/>
                </a:lnTo>
                <a:lnTo>
                  <a:pt x="266139" y="223840"/>
                </a:lnTo>
                <a:lnTo>
                  <a:pt x="272215" y="264803"/>
                </a:lnTo>
                <a:lnTo>
                  <a:pt x="276685" y="307947"/>
                </a:lnTo>
                <a:lnTo>
                  <a:pt x="279445" y="352970"/>
                </a:lnTo>
                <a:lnTo>
                  <a:pt x="280388" y="399574"/>
                </a:lnTo>
                <a:lnTo>
                  <a:pt x="279445" y="446179"/>
                </a:lnTo>
                <a:lnTo>
                  <a:pt x="276685" y="491206"/>
                </a:lnTo>
                <a:lnTo>
                  <a:pt x="272215" y="534355"/>
                </a:lnTo>
                <a:lnTo>
                  <a:pt x="266139" y="575325"/>
                </a:lnTo>
                <a:lnTo>
                  <a:pt x="258562" y="613817"/>
                </a:lnTo>
                <a:lnTo>
                  <a:pt x="239327" y="682167"/>
                </a:lnTo>
                <a:lnTo>
                  <a:pt x="215351" y="737004"/>
                </a:lnTo>
                <a:lnTo>
                  <a:pt x="187476" y="775929"/>
                </a:lnTo>
                <a:lnTo>
                  <a:pt x="140194" y="799231"/>
                </a:lnTo>
                <a:lnTo>
                  <a:pt x="123843" y="796542"/>
                </a:lnTo>
                <a:lnTo>
                  <a:pt x="78538" y="758606"/>
                </a:lnTo>
                <a:lnTo>
                  <a:pt x="52508" y="711425"/>
                </a:lnTo>
                <a:lnTo>
                  <a:pt x="30798" y="649531"/>
                </a:lnTo>
                <a:lnTo>
                  <a:pt x="14248" y="575325"/>
                </a:lnTo>
                <a:lnTo>
                  <a:pt x="8172" y="534355"/>
                </a:lnTo>
                <a:lnTo>
                  <a:pt x="3702" y="491206"/>
                </a:lnTo>
                <a:lnTo>
                  <a:pt x="943" y="446179"/>
                </a:lnTo>
                <a:lnTo>
                  <a:pt x="0" y="399574"/>
                </a:lnTo>
                <a:close/>
              </a:path>
            </a:pathLst>
          </a:custGeom>
          <a:ln w="3175">
            <a:solidFill>
              <a:srgbClr val="000000"/>
            </a:solidFill>
          </a:ln>
        </p:spPr>
        <p:txBody>
          <a:bodyPr wrap="square" lIns="0" tIns="0" rIns="0" bIns="0" rtlCol="0"/>
          <a:lstStyle/>
          <a:p>
            <a:endParaRPr/>
          </a:p>
        </p:txBody>
      </p:sp>
      <p:sp>
        <p:nvSpPr>
          <p:cNvPr id="153" name="object 153"/>
          <p:cNvSpPr txBox="1"/>
          <p:nvPr/>
        </p:nvSpPr>
        <p:spPr>
          <a:xfrm>
            <a:off x="3630007" y="2812502"/>
            <a:ext cx="127000" cy="410845"/>
          </a:xfrm>
          <a:prstGeom prst="rect">
            <a:avLst/>
          </a:prstGeom>
        </p:spPr>
        <p:txBody>
          <a:bodyPr vert="horz" wrap="square" lIns="0" tIns="0" rIns="0" bIns="0" rtlCol="0">
            <a:spAutoFit/>
          </a:bodyPr>
          <a:lstStyle/>
          <a:p>
            <a:pPr marL="12700" marR="5080" algn="just">
              <a:lnSpc>
                <a:spcPct val="101699"/>
              </a:lnSpc>
            </a:pPr>
            <a:r>
              <a:rPr sz="650" spc="100" dirty="0">
                <a:latin typeface="宋体"/>
                <a:cs typeface="宋体"/>
              </a:rPr>
              <a:t>外  部  组  织</a:t>
            </a:r>
            <a:endParaRPr sz="650">
              <a:latin typeface="宋体"/>
              <a:cs typeface="宋体"/>
            </a:endParaRPr>
          </a:p>
        </p:txBody>
      </p:sp>
      <p:sp>
        <p:nvSpPr>
          <p:cNvPr id="154" name="object 154"/>
          <p:cNvSpPr/>
          <p:nvPr/>
        </p:nvSpPr>
        <p:spPr>
          <a:xfrm>
            <a:off x="3546064" y="210351"/>
            <a:ext cx="280398" cy="752736"/>
          </a:xfrm>
          <a:prstGeom prst="rect">
            <a:avLst/>
          </a:prstGeom>
          <a:blipFill>
            <a:blip r:embed="rId38" cstate="print"/>
            <a:stretch>
              <a:fillRect/>
            </a:stretch>
          </a:blipFill>
        </p:spPr>
        <p:txBody>
          <a:bodyPr wrap="square" lIns="0" tIns="0" rIns="0" bIns="0" rtlCol="0"/>
          <a:lstStyle/>
          <a:p>
            <a:endParaRPr/>
          </a:p>
        </p:txBody>
      </p:sp>
      <p:sp>
        <p:nvSpPr>
          <p:cNvPr id="155" name="object 155"/>
          <p:cNvSpPr/>
          <p:nvPr/>
        </p:nvSpPr>
        <p:spPr>
          <a:xfrm>
            <a:off x="3546064" y="210352"/>
            <a:ext cx="280670" cy="753110"/>
          </a:xfrm>
          <a:custGeom>
            <a:avLst/>
            <a:gdLst/>
            <a:ahLst/>
            <a:cxnLst/>
            <a:rect l="l" t="t" r="r" b="b"/>
            <a:pathLst>
              <a:path w="280669" h="753110">
                <a:moveTo>
                  <a:pt x="0" y="376368"/>
                </a:moveTo>
                <a:lnTo>
                  <a:pt x="943" y="332473"/>
                </a:lnTo>
                <a:lnTo>
                  <a:pt x="3702" y="290065"/>
                </a:lnTo>
                <a:lnTo>
                  <a:pt x="8172" y="249429"/>
                </a:lnTo>
                <a:lnTo>
                  <a:pt x="14248" y="210844"/>
                </a:lnTo>
                <a:lnTo>
                  <a:pt x="30798" y="140963"/>
                </a:lnTo>
                <a:lnTo>
                  <a:pt x="52508" y="82679"/>
                </a:lnTo>
                <a:lnTo>
                  <a:pt x="78538" y="38251"/>
                </a:lnTo>
                <a:lnTo>
                  <a:pt x="108047" y="9939"/>
                </a:lnTo>
                <a:lnTo>
                  <a:pt x="140194" y="0"/>
                </a:lnTo>
                <a:lnTo>
                  <a:pt x="156544" y="2531"/>
                </a:lnTo>
                <a:lnTo>
                  <a:pt x="201851" y="38251"/>
                </a:lnTo>
                <a:lnTo>
                  <a:pt x="227883" y="82679"/>
                </a:lnTo>
                <a:lnTo>
                  <a:pt x="249596" y="140963"/>
                </a:lnTo>
                <a:lnTo>
                  <a:pt x="266147" y="210844"/>
                </a:lnTo>
                <a:lnTo>
                  <a:pt x="272224" y="249429"/>
                </a:lnTo>
                <a:lnTo>
                  <a:pt x="276695" y="290065"/>
                </a:lnTo>
                <a:lnTo>
                  <a:pt x="279455" y="332473"/>
                </a:lnTo>
                <a:lnTo>
                  <a:pt x="280398" y="376368"/>
                </a:lnTo>
                <a:lnTo>
                  <a:pt x="279455" y="420263"/>
                </a:lnTo>
                <a:lnTo>
                  <a:pt x="276695" y="462670"/>
                </a:lnTo>
                <a:lnTo>
                  <a:pt x="272224" y="503307"/>
                </a:lnTo>
                <a:lnTo>
                  <a:pt x="266147" y="541891"/>
                </a:lnTo>
                <a:lnTo>
                  <a:pt x="249596" y="611773"/>
                </a:lnTo>
                <a:lnTo>
                  <a:pt x="227883" y="670057"/>
                </a:lnTo>
                <a:lnTo>
                  <a:pt x="201851" y="714484"/>
                </a:lnTo>
                <a:lnTo>
                  <a:pt x="172340" y="742797"/>
                </a:lnTo>
                <a:lnTo>
                  <a:pt x="140194" y="752736"/>
                </a:lnTo>
                <a:lnTo>
                  <a:pt x="123845" y="750204"/>
                </a:lnTo>
                <a:lnTo>
                  <a:pt x="78543" y="714484"/>
                </a:lnTo>
                <a:lnTo>
                  <a:pt x="52512" y="670057"/>
                </a:lnTo>
                <a:lnTo>
                  <a:pt x="30801" y="611773"/>
                </a:lnTo>
                <a:lnTo>
                  <a:pt x="14250" y="541891"/>
                </a:lnTo>
                <a:lnTo>
                  <a:pt x="8173" y="503307"/>
                </a:lnTo>
                <a:lnTo>
                  <a:pt x="3703" y="462670"/>
                </a:lnTo>
                <a:lnTo>
                  <a:pt x="943" y="420263"/>
                </a:lnTo>
                <a:lnTo>
                  <a:pt x="0" y="376368"/>
                </a:lnTo>
                <a:close/>
              </a:path>
            </a:pathLst>
          </a:custGeom>
          <a:ln w="3175">
            <a:solidFill>
              <a:srgbClr val="000000"/>
            </a:solidFill>
          </a:ln>
        </p:spPr>
        <p:txBody>
          <a:bodyPr wrap="square" lIns="0" tIns="0" rIns="0" bIns="0" rtlCol="0"/>
          <a:lstStyle/>
          <a:p>
            <a:endParaRPr/>
          </a:p>
        </p:txBody>
      </p:sp>
      <p:sp>
        <p:nvSpPr>
          <p:cNvPr id="156" name="object 156"/>
          <p:cNvSpPr txBox="1"/>
          <p:nvPr/>
        </p:nvSpPr>
        <p:spPr>
          <a:xfrm>
            <a:off x="3622811" y="467312"/>
            <a:ext cx="127000" cy="220345"/>
          </a:xfrm>
          <a:prstGeom prst="rect">
            <a:avLst/>
          </a:prstGeom>
        </p:spPr>
        <p:txBody>
          <a:bodyPr vert="horz" wrap="square" lIns="0" tIns="0" rIns="0" bIns="0" rtlCol="0">
            <a:spAutoFit/>
          </a:bodyPr>
          <a:lstStyle/>
          <a:p>
            <a:pPr marL="12700" marR="5080">
              <a:lnSpc>
                <a:spcPct val="107100"/>
              </a:lnSpc>
            </a:pPr>
            <a:r>
              <a:rPr sz="650" spc="110" dirty="0">
                <a:latin typeface="宋体"/>
                <a:cs typeface="宋体"/>
              </a:rPr>
              <a:t>政  府</a:t>
            </a:r>
            <a:endParaRPr sz="650">
              <a:latin typeface="宋体"/>
              <a:cs typeface="宋体"/>
            </a:endParaRPr>
          </a:p>
        </p:txBody>
      </p:sp>
      <p:sp>
        <p:nvSpPr>
          <p:cNvPr id="157" name="object 157"/>
          <p:cNvSpPr/>
          <p:nvPr/>
        </p:nvSpPr>
        <p:spPr>
          <a:xfrm>
            <a:off x="3824605" y="295333"/>
            <a:ext cx="152400" cy="294640"/>
          </a:xfrm>
          <a:custGeom>
            <a:avLst/>
            <a:gdLst/>
            <a:ahLst/>
            <a:cxnLst/>
            <a:rect l="l" t="t" r="r" b="b"/>
            <a:pathLst>
              <a:path w="152400" h="294640">
                <a:moveTo>
                  <a:pt x="0" y="294165"/>
                </a:moveTo>
                <a:lnTo>
                  <a:pt x="53284" y="294165"/>
                </a:lnTo>
                <a:lnTo>
                  <a:pt x="53284" y="0"/>
                </a:lnTo>
                <a:lnTo>
                  <a:pt x="152241" y="0"/>
                </a:lnTo>
              </a:path>
            </a:pathLst>
          </a:custGeom>
          <a:ln w="9731">
            <a:solidFill>
              <a:srgbClr val="000000"/>
            </a:solidFill>
          </a:ln>
        </p:spPr>
        <p:txBody>
          <a:bodyPr wrap="square" lIns="0" tIns="0" rIns="0" bIns="0" rtlCol="0"/>
          <a:lstStyle/>
          <a:p>
            <a:endParaRPr/>
          </a:p>
        </p:txBody>
      </p:sp>
      <p:sp>
        <p:nvSpPr>
          <p:cNvPr id="158" name="object 158"/>
          <p:cNvSpPr/>
          <p:nvPr/>
        </p:nvSpPr>
        <p:spPr>
          <a:xfrm>
            <a:off x="3832218" y="2740583"/>
            <a:ext cx="152400" cy="281940"/>
          </a:xfrm>
          <a:custGeom>
            <a:avLst/>
            <a:gdLst/>
            <a:ahLst/>
            <a:cxnLst/>
            <a:rect l="l" t="t" r="r" b="b"/>
            <a:pathLst>
              <a:path w="152400" h="281939">
                <a:moveTo>
                  <a:pt x="0" y="281908"/>
                </a:moveTo>
                <a:lnTo>
                  <a:pt x="53284" y="281908"/>
                </a:lnTo>
                <a:lnTo>
                  <a:pt x="53284" y="0"/>
                </a:lnTo>
                <a:lnTo>
                  <a:pt x="152241" y="0"/>
                </a:lnTo>
              </a:path>
            </a:pathLst>
          </a:custGeom>
          <a:ln w="9702">
            <a:solidFill>
              <a:srgbClr val="000000"/>
            </a:solidFill>
          </a:ln>
        </p:spPr>
        <p:txBody>
          <a:bodyPr wrap="square" lIns="0" tIns="0" rIns="0" bIns="0" rtlCol="0"/>
          <a:lstStyle/>
          <a:p>
            <a:endParaRPr/>
          </a:p>
        </p:txBody>
      </p:sp>
      <p:sp>
        <p:nvSpPr>
          <p:cNvPr id="159" name="object 159"/>
          <p:cNvSpPr/>
          <p:nvPr/>
        </p:nvSpPr>
        <p:spPr>
          <a:xfrm>
            <a:off x="3862666" y="3966272"/>
            <a:ext cx="144780" cy="281940"/>
          </a:xfrm>
          <a:custGeom>
            <a:avLst/>
            <a:gdLst/>
            <a:ahLst/>
            <a:cxnLst/>
            <a:rect l="l" t="t" r="r" b="b"/>
            <a:pathLst>
              <a:path w="144780" h="281939">
                <a:moveTo>
                  <a:pt x="0" y="281908"/>
                </a:moveTo>
                <a:lnTo>
                  <a:pt x="53284" y="281908"/>
                </a:lnTo>
                <a:lnTo>
                  <a:pt x="53284" y="0"/>
                </a:lnTo>
                <a:lnTo>
                  <a:pt x="144629" y="0"/>
                </a:lnTo>
              </a:path>
            </a:pathLst>
          </a:custGeom>
          <a:ln w="9737">
            <a:solidFill>
              <a:srgbClr val="000000"/>
            </a:solidFill>
          </a:ln>
        </p:spPr>
        <p:txBody>
          <a:bodyPr wrap="square" lIns="0" tIns="0" rIns="0" bIns="0" rtlCol="0"/>
          <a:lstStyle/>
          <a:p>
            <a:endParaRPr/>
          </a:p>
        </p:txBody>
      </p:sp>
      <p:sp>
        <p:nvSpPr>
          <p:cNvPr id="160" name="object 160"/>
          <p:cNvSpPr/>
          <p:nvPr/>
        </p:nvSpPr>
        <p:spPr>
          <a:xfrm>
            <a:off x="3877891" y="5302273"/>
            <a:ext cx="129539" cy="251460"/>
          </a:xfrm>
          <a:custGeom>
            <a:avLst/>
            <a:gdLst/>
            <a:ahLst/>
            <a:cxnLst/>
            <a:rect l="l" t="t" r="r" b="b"/>
            <a:pathLst>
              <a:path w="129539" h="251460">
                <a:moveTo>
                  <a:pt x="0" y="251266"/>
                </a:moveTo>
                <a:lnTo>
                  <a:pt x="60896" y="251266"/>
                </a:lnTo>
                <a:lnTo>
                  <a:pt x="60896" y="0"/>
                </a:lnTo>
                <a:lnTo>
                  <a:pt x="129405" y="0"/>
                </a:lnTo>
              </a:path>
            </a:pathLst>
          </a:custGeom>
          <a:ln w="9734">
            <a:solidFill>
              <a:srgbClr val="000000"/>
            </a:solidFill>
          </a:ln>
        </p:spPr>
        <p:txBody>
          <a:bodyPr wrap="square" lIns="0" tIns="0" rIns="0" bIns="0" rtlCol="0"/>
          <a:lstStyle/>
          <a:p>
            <a:endParaRPr/>
          </a:p>
        </p:txBody>
      </p:sp>
      <p:sp>
        <p:nvSpPr>
          <p:cNvPr id="161" name="object 161"/>
          <p:cNvSpPr/>
          <p:nvPr/>
        </p:nvSpPr>
        <p:spPr>
          <a:xfrm>
            <a:off x="3603602" y="6354225"/>
            <a:ext cx="719239" cy="231630"/>
          </a:xfrm>
          <a:prstGeom prst="rect">
            <a:avLst/>
          </a:prstGeom>
          <a:blipFill>
            <a:blip r:embed="rId39" cstate="print"/>
            <a:stretch>
              <a:fillRect/>
            </a:stretch>
          </a:blipFill>
        </p:spPr>
        <p:txBody>
          <a:bodyPr wrap="square" lIns="0" tIns="0" rIns="0" bIns="0" rtlCol="0"/>
          <a:lstStyle/>
          <a:p>
            <a:endParaRPr/>
          </a:p>
        </p:txBody>
      </p:sp>
      <p:sp>
        <p:nvSpPr>
          <p:cNvPr id="162" name="object 162"/>
          <p:cNvSpPr/>
          <p:nvPr/>
        </p:nvSpPr>
        <p:spPr>
          <a:xfrm>
            <a:off x="3603602" y="6354226"/>
            <a:ext cx="719455" cy="231775"/>
          </a:xfrm>
          <a:custGeom>
            <a:avLst/>
            <a:gdLst/>
            <a:ahLst/>
            <a:cxnLst/>
            <a:rect l="l" t="t" r="r" b="b"/>
            <a:pathLst>
              <a:path w="719455" h="231775">
                <a:moveTo>
                  <a:pt x="0" y="115811"/>
                </a:moveTo>
                <a:lnTo>
                  <a:pt x="33424" y="66990"/>
                </a:lnTo>
                <a:lnTo>
                  <a:pt x="88210" y="39832"/>
                </a:lnTo>
                <a:lnTo>
                  <a:pt x="163805" y="18659"/>
                </a:lnTo>
                <a:lnTo>
                  <a:pt x="208016" y="10764"/>
                </a:lnTo>
                <a:lnTo>
                  <a:pt x="255760" y="4903"/>
                </a:lnTo>
                <a:lnTo>
                  <a:pt x="306482" y="1255"/>
                </a:lnTo>
                <a:lnTo>
                  <a:pt x="359624" y="0"/>
                </a:lnTo>
                <a:lnTo>
                  <a:pt x="412769" y="1255"/>
                </a:lnTo>
                <a:lnTo>
                  <a:pt x="463491" y="4903"/>
                </a:lnTo>
                <a:lnTo>
                  <a:pt x="511235" y="10764"/>
                </a:lnTo>
                <a:lnTo>
                  <a:pt x="555445" y="18659"/>
                </a:lnTo>
                <a:lnTo>
                  <a:pt x="595564" y="28408"/>
                </a:lnTo>
                <a:lnTo>
                  <a:pt x="661307" y="52752"/>
                </a:lnTo>
                <a:lnTo>
                  <a:pt x="704014" y="82365"/>
                </a:lnTo>
                <a:lnTo>
                  <a:pt x="719239" y="115811"/>
                </a:lnTo>
                <a:lnTo>
                  <a:pt x="715340" y="132926"/>
                </a:lnTo>
                <a:lnTo>
                  <a:pt x="704014" y="149261"/>
                </a:lnTo>
                <a:lnTo>
                  <a:pt x="661307" y="178875"/>
                </a:lnTo>
                <a:lnTo>
                  <a:pt x="595564" y="203221"/>
                </a:lnTo>
                <a:lnTo>
                  <a:pt x="555445" y="212971"/>
                </a:lnTo>
                <a:lnTo>
                  <a:pt x="511235" y="220866"/>
                </a:lnTo>
                <a:lnTo>
                  <a:pt x="463491" y="226727"/>
                </a:lnTo>
                <a:lnTo>
                  <a:pt x="412769" y="230374"/>
                </a:lnTo>
                <a:lnTo>
                  <a:pt x="359624" y="231630"/>
                </a:lnTo>
                <a:lnTo>
                  <a:pt x="306482" y="230374"/>
                </a:lnTo>
                <a:lnTo>
                  <a:pt x="255760" y="226727"/>
                </a:lnTo>
                <a:lnTo>
                  <a:pt x="208016" y="220866"/>
                </a:lnTo>
                <a:lnTo>
                  <a:pt x="163805" y="212971"/>
                </a:lnTo>
                <a:lnTo>
                  <a:pt x="123684" y="203221"/>
                </a:lnTo>
                <a:lnTo>
                  <a:pt x="57938" y="178875"/>
                </a:lnTo>
                <a:lnTo>
                  <a:pt x="15226" y="149261"/>
                </a:lnTo>
                <a:lnTo>
                  <a:pt x="3899" y="132926"/>
                </a:lnTo>
                <a:lnTo>
                  <a:pt x="0" y="115811"/>
                </a:lnTo>
                <a:close/>
              </a:path>
            </a:pathLst>
          </a:custGeom>
          <a:ln w="3175">
            <a:solidFill>
              <a:srgbClr val="000000"/>
            </a:solidFill>
          </a:ln>
        </p:spPr>
        <p:txBody>
          <a:bodyPr wrap="square" lIns="0" tIns="0" rIns="0" bIns="0" rtlCol="0"/>
          <a:lstStyle/>
          <a:p>
            <a:endParaRPr/>
          </a:p>
        </p:txBody>
      </p:sp>
      <p:sp>
        <p:nvSpPr>
          <p:cNvPr id="163" name="object 163"/>
          <p:cNvSpPr txBox="1"/>
          <p:nvPr/>
        </p:nvSpPr>
        <p:spPr>
          <a:xfrm>
            <a:off x="3747538" y="6350593"/>
            <a:ext cx="431800" cy="225425"/>
          </a:xfrm>
          <a:prstGeom prst="rect">
            <a:avLst/>
          </a:prstGeom>
        </p:spPr>
        <p:txBody>
          <a:bodyPr vert="horz" wrap="square" lIns="0" tIns="0" rIns="0" bIns="0" rtlCol="0">
            <a:spAutoFit/>
          </a:bodyPr>
          <a:lstStyle/>
          <a:p>
            <a:pPr marL="113664" marR="5080" indent="-101600">
              <a:lnSpc>
                <a:spcPct val="109800"/>
              </a:lnSpc>
            </a:pPr>
            <a:r>
              <a:rPr sz="650" spc="120" dirty="0">
                <a:latin typeface="宋体"/>
                <a:cs typeface="宋体"/>
              </a:rPr>
              <a:t>系统固有  </a:t>
            </a:r>
            <a:r>
              <a:rPr sz="650" spc="145" dirty="0">
                <a:latin typeface="宋体"/>
                <a:cs typeface="宋体"/>
              </a:rPr>
              <a:t>危险</a:t>
            </a:r>
            <a:endParaRPr sz="650">
              <a:latin typeface="宋体"/>
              <a:cs typeface="宋体"/>
            </a:endParaRPr>
          </a:p>
        </p:txBody>
      </p:sp>
      <p:sp>
        <p:nvSpPr>
          <p:cNvPr id="164" name="object 164"/>
          <p:cNvSpPr/>
          <p:nvPr/>
        </p:nvSpPr>
        <p:spPr>
          <a:xfrm>
            <a:off x="4319390" y="6472847"/>
            <a:ext cx="411480" cy="0"/>
          </a:xfrm>
          <a:custGeom>
            <a:avLst/>
            <a:gdLst/>
            <a:ahLst/>
            <a:cxnLst/>
            <a:rect l="l" t="t" r="r" b="b"/>
            <a:pathLst>
              <a:path w="411480">
                <a:moveTo>
                  <a:pt x="0" y="0"/>
                </a:moveTo>
                <a:lnTo>
                  <a:pt x="411051" y="0"/>
                </a:lnTo>
              </a:path>
            </a:pathLst>
          </a:custGeom>
          <a:ln w="8171">
            <a:solidFill>
              <a:srgbClr val="000000"/>
            </a:solidFill>
          </a:ln>
        </p:spPr>
        <p:txBody>
          <a:bodyPr wrap="square" lIns="0" tIns="0" rIns="0" bIns="0" rtlCol="0"/>
          <a:lstStyle/>
          <a:p>
            <a:endParaRPr/>
          </a:p>
        </p:txBody>
      </p:sp>
      <p:sp>
        <p:nvSpPr>
          <p:cNvPr id="165" name="object 165"/>
          <p:cNvSpPr/>
          <p:nvPr/>
        </p:nvSpPr>
        <p:spPr>
          <a:xfrm>
            <a:off x="4711767" y="6441274"/>
            <a:ext cx="72390" cy="57785"/>
          </a:xfrm>
          <a:custGeom>
            <a:avLst/>
            <a:gdLst/>
            <a:ahLst/>
            <a:cxnLst/>
            <a:rect l="l" t="t" r="r" b="b"/>
            <a:pathLst>
              <a:path w="72389" h="57785">
                <a:moveTo>
                  <a:pt x="0" y="0"/>
                </a:moveTo>
                <a:lnTo>
                  <a:pt x="6279" y="14082"/>
                </a:lnTo>
                <a:lnTo>
                  <a:pt x="8373" y="28766"/>
                </a:lnTo>
                <a:lnTo>
                  <a:pt x="6279" y="43451"/>
                </a:lnTo>
                <a:lnTo>
                  <a:pt x="0" y="57533"/>
                </a:lnTo>
                <a:lnTo>
                  <a:pt x="3450" y="56087"/>
                </a:lnTo>
                <a:lnTo>
                  <a:pt x="71959" y="31573"/>
                </a:lnTo>
                <a:lnTo>
                  <a:pt x="3450" y="931"/>
                </a:lnTo>
                <a:lnTo>
                  <a:pt x="0" y="0"/>
                </a:lnTo>
                <a:close/>
              </a:path>
            </a:pathLst>
          </a:custGeom>
          <a:solidFill>
            <a:srgbClr val="000000"/>
          </a:solidFill>
        </p:spPr>
        <p:txBody>
          <a:bodyPr wrap="square" lIns="0" tIns="0" rIns="0" bIns="0" rtlCol="0"/>
          <a:lstStyle/>
          <a:p>
            <a:endParaRPr/>
          </a:p>
        </p:txBody>
      </p:sp>
      <p:sp>
        <p:nvSpPr>
          <p:cNvPr id="166" name="object 166"/>
          <p:cNvSpPr/>
          <p:nvPr/>
        </p:nvSpPr>
        <p:spPr>
          <a:xfrm>
            <a:off x="6306142" y="5497239"/>
            <a:ext cx="1012405" cy="463228"/>
          </a:xfrm>
          <a:prstGeom prst="rect">
            <a:avLst/>
          </a:prstGeom>
          <a:blipFill>
            <a:blip r:embed="rId40" cstate="print"/>
            <a:stretch>
              <a:fillRect/>
            </a:stretch>
          </a:blipFill>
        </p:spPr>
        <p:txBody>
          <a:bodyPr wrap="square" lIns="0" tIns="0" rIns="0" bIns="0" rtlCol="0"/>
          <a:lstStyle/>
          <a:p>
            <a:endParaRPr/>
          </a:p>
        </p:txBody>
      </p:sp>
      <p:sp>
        <p:nvSpPr>
          <p:cNvPr id="167" name="object 167"/>
          <p:cNvSpPr/>
          <p:nvPr/>
        </p:nvSpPr>
        <p:spPr>
          <a:xfrm>
            <a:off x="6306142" y="5497239"/>
            <a:ext cx="1012825" cy="463550"/>
          </a:xfrm>
          <a:custGeom>
            <a:avLst/>
            <a:gdLst/>
            <a:ahLst/>
            <a:cxnLst/>
            <a:rect l="l" t="t" r="r" b="b"/>
            <a:pathLst>
              <a:path w="1012825" h="463550">
                <a:moveTo>
                  <a:pt x="864934" y="463228"/>
                </a:moveTo>
                <a:lnTo>
                  <a:pt x="903181" y="459089"/>
                </a:lnTo>
                <a:lnTo>
                  <a:pt x="966644" y="429297"/>
                </a:lnTo>
                <a:lnTo>
                  <a:pt x="1003617" y="378206"/>
                </a:lnTo>
                <a:lnTo>
                  <a:pt x="1008751" y="347442"/>
                </a:lnTo>
                <a:lnTo>
                  <a:pt x="1012405" y="344336"/>
                </a:lnTo>
                <a:lnTo>
                  <a:pt x="1012405" y="117584"/>
                </a:lnTo>
                <a:lnTo>
                  <a:pt x="1008751" y="115786"/>
                </a:lnTo>
                <a:lnTo>
                  <a:pt x="1003617" y="84994"/>
                </a:lnTo>
                <a:lnTo>
                  <a:pt x="966644" y="33900"/>
                </a:lnTo>
                <a:lnTo>
                  <a:pt x="903181" y="4133"/>
                </a:lnTo>
                <a:lnTo>
                  <a:pt x="864934" y="0"/>
                </a:lnTo>
                <a:lnTo>
                  <a:pt x="867776" y="1143"/>
                </a:lnTo>
                <a:lnTo>
                  <a:pt x="144629" y="1143"/>
                </a:lnTo>
                <a:lnTo>
                  <a:pt x="73113" y="15800"/>
                </a:lnTo>
                <a:lnTo>
                  <a:pt x="21479" y="57331"/>
                </a:lnTo>
                <a:lnTo>
                  <a:pt x="1826" y="115786"/>
                </a:lnTo>
                <a:lnTo>
                  <a:pt x="0" y="117584"/>
                </a:lnTo>
                <a:lnTo>
                  <a:pt x="0" y="344336"/>
                </a:lnTo>
                <a:lnTo>
                  <a:pt x="1826" y="347442"/>
                </a:lnTo>
                <a:lnTo>
                  <a:pt x="6968" y="378206"/>
                </a:lnTo>
                <a:lnTo>
                  <a:pt x="43985" y="429297"/>
                </a:lnTo>
                <a:lnTo>
                  <a:pt x="107491" y="459089"/>
                </a:lnTo>
                <a:lnTo>
                  <a:pt x="145745" y="463228"/>
                </a:lnTo>
                <a:lnTo>
                  <a:pt x="144629" y="460777"/>
                </a:lnTo>
                <a:lnTo>
                  <a:pt x="867776" y="460777"/>
                </a:lnTo>
                <a:lnTo>
                  <a:pt x="864934" y="463228"/>
                </a:lnTo>
                <a:close/>
              </a:path>
            </a:pathLst>
          </a:custGeom>
          <a:ln w="3175">
            <a:solidFill>
              <a:srgbClr val="000000"/>
            </a:solidFill>
          </a:ln>
        </p:spPr>
        <p:txBody>
          <a:bodyPr wrap="square" lIns="0" tIns="0" rIns="0" bIns="0" rtlCol="0"/>
          <a:lstStyle/>
          <a:p>
            <a:endParaRPr/>
          </a:p>
        </p:txBody>
      </p:sp>
      <p:sp>
        <p:nvSpPr>
          <p:cNvPr id="168" name="object 168"/>
          <p:cNvSpPr txBox="1"/>
          <p:nvPr/>
        </p:nvSpPr>
        <p:spPr>
          <a:xfrm>
            <a:off x="6443553" y="5555006"/>
            <a:ext cx="735965" cy="334010"/>
          </a:xfrm>
          <a:prstGeom prst="rect">
            <a:avLst/>
          </a:prstGeom>
        </p:spPr>
        <p:txBody>
          <a:bodyPr vert="horz" wrap="square" lIns="0" tIns="0" rIns="0" bIns="0" rtlCol="0">
            <a:spAutoFit/>
          </a:bodyPr>
          <a:lstStyle/>
          <a:p>
            <a:pPr marL="12700" marR="5080" algn="just">
              <a:lnSpc>
                <a:spcPct val="109800"/>
              </a:lnSpc>
            </a:pPr>
            <a:r>
              <a:rPr sz="650" spc="135" dirty="0">
                <a:latin typeface="宋体"/>
                <a:cs typeface="宋体"/>
              </a:rPr>
              <a:t>基于技能的行为  基于规则的行为  基于知识的行为</a:t>
            </a:r>
            <a:endParaRPr sz="650">
              <a:latin typeface="宋体"/>
              <a:cs typeface="宋体"/>
            </a:endParaRPr>
          </a:p>
        </p:txBody>
      </p:sp>
      <p:sp>
        <p:nvSpPr>
          <p:cNvPr id="169" name="object 169"/>
          <p:cNvSpPr/>
          <p:nvPr/>
        </p:nvSpPr>
        <p:spPr>
          <a:xfrm>
            <a:off x="5133883" y="2924437"/>
            <a:ext cx="1012405" cy="465761"/>
          </a:xfrm>
          <a:prstGeom prst="rect">
            <a:avLst/>
          </a:prstGeom>
          <a:blipFill>
            <a:blip r:embed="rId41" cstate="print"/>
            <a:stretch>
              <a:fillRect/>
            </a:stretch>
          </a:blipFill>
        </p:spPr>
        <p:txBody>
          <a:bodyPr wrap="square" lIns="0" tIns="0" rIns="0" bIns="0" rtlCol="0"/>
          <a:lstStyle/>
          <a:p>
            <a:endParaRPr/>
          </a:p>
        </p:txBody>
      </p:sp>
      <p:sp>
        <p:nvSpPr>
          <p:cNvPr id="170" name="object 170"/>
          <p:cNvSpPr/>
          <p:nvPr/>
        </p:nvSpPr>
        <p:spPr>
          <a:xfrm>
            <a:off x="5133883" y="2924436"/>
            <a:ext cx="1012825" cy="466090"/>
          </a:xfrm>
          <a:custGeom>
            <a:avLst/>
            <a:gdLst/>
            <a:ahLst/>
            <a:cxnLst/>
            <a:rect l="l" t="t" r="r" b="b"/>
            <a:pathLst>
              <a:path w="1012825" h="466089">
                <a:moveTo>
                  <a:pt x="864833" y="464944"/>
                </a:moveTo>
                <a:lnTo>
                  <a:pt x="903079" y="460811"/>
                </a:lnTo>
                <a:lnTo>
                  <a:pt x="966543" y="431044"/>
                </a:lnTo>
                <a:lnTo>
                  <a:pt x="1003516" y="379950"/>
                </a:lnTo>
                <a:lnTo>
                  <a:pt x="1008650" y="349157"/>
                </a:lnTo>
                <a:lnTo>
                  <a:pt x="1012405" y="349321"/>
                </a:lnTo>
                <a:lnTo>
                  <a:pt x="1012405" y="116440"/>
                </a:lnTo>
                <a:lnTo>
                  <a:pt x="1008650" y="117502"/>
                </a:lnTo>
                <a:lnTo>
                  <a:pt x="1003516" y="86738"/>
                </a:lnTo>
                <a:lnTo>
                  <a:pt x="966543" y="35647"/>
                </a:lnTo>
                <a:lnTo>
                  <a:pt x="903079" y="5855"/>
                </a:lnTo>
                <a:lnTo>
                  <a:pt x="864833" y="1715"/>
                </a:lnTo>
                <a:lnTo>
                  <a:pt x="867776" y="0"/>
                </a:lnTo>
                <a:lnTo>
                  <a:pt x="144629" y="0"/>
                </a:lnTo>
                <a:lnTo>
                  <a:pt x="145542" y="1715"/>
                </a:lnTo>
                <a:lnTo>
                  <a:pt x="107331" y="5855"/>
                </a:lnTo>
                <a:lnTo>
                  <a:pt x="43870" y="35647"/>
                </a:lnTo>
                <a:lnTo>
                  <a:pt x="6866" y="86738"/>
                </a:lnTo>
                <a:lnTo>
                  <a:pt x="1725" y="117502"/>
                </a:lnTo>
                <a:lnTo>
                  <a:pt x="0" y="116440"/>
                </a:lnTo>
                <a:lnTo>
                  <a:pt x="0" y="349321"/>
                </a:lnTo>
                <a:lnTo>
                  <a:pt x="1725" y="349157"/>
                </a:lnTo>
                <a:lnTo>
                  <a:pt x="6866" y="379950"/>
                </a:lnTo>
                <a:lnTo>
                  <a:pt x="43870" y="431044"/>
                </a:lnTo>
                <a:lnTo>
                  <a:pt x="107331" y="460811"/>
                </a:lnTo>
                <a:lnTo>
                  <a:pt x="145542" y="464944"/>
                </a:lnTo>
                <a:lnTo>
                  <a:pt x="144629" y="465761"/>
                </a:lnTo>
                <a:lnTo>
                  <a:pt x="867776" y="465761"/>
                </a:lnTo>
                <a:lnTo>
                  <a:pt x="864833" y="464944"/>
                </a:lnTo>
                <a:close/>
              </a:path>
            </a:pathLst>
          </a:custGeom>
          <a:ln w="3175">
            <a:solidFill>
              <a:srgbClr val="000000"/>
            </a:solidFill>
          </a:ln>
        </p:spPr>
        <p:txBody>
          <a:bodyPr wrap="square" lIns="0" tIns="0" rIns="0" bIns="0" rtlCol="0"/>
          <a:lstStyle/>
          <a:p>
            <a:endParaRPr/>
          </a:p>
        </p:txBody>
      </p:sp>
      <p:sp>
        <p:nvSpPr>
          <p:cNvPr id="171" name="object 171"/>
          <p:cNvSpPr txBox="1"/>
          <p:nvPr/>
        </p:nvSpPr>
        <p:spPr>
          <a:xfrm>
            <a:off x="5423432" y="2929580"/>
            <a:ext cx="431800" cy="443230"/>
          </a:xfrm>
          <a:prstGeom prst="rect">
            <a:avLst/>
          </a:prstGeom>
        </p:spPr>
        <p:txBody>
          <a:bodyPr vert="horz" wrap="square" lIns="0" tIns="0" rIns="0" bIns="0" rtlCol="0">
            <a:spAutoFit/>
          </a:bodyPr>
          <a:lstStyle/>
          <a:p>
            <a:pPr marL="12065" marR="5080" algn="ctr">
              <a:lnSpc>
                <a:spcPct val="109800"/>
              </a:lnSpc>
            </a:pPr>
            <a:r>
              <a:rPr sz="650" spc="120" dirty="0">
                <a:latin typeface="宋体"/>
                <a:cs typeface="宋体"/>
              </a:rPr>
              <a:t>安全理念  安全资源  安全技术  </a:t>
            </a:r>
            <a:r>
              <a:rPr sz="650" spc="145" dirty="0">
                <a:latin typeface="宋体"/>
                <a:cs typeface="宋体"/>
              </a:rPr>
              <a:t>等等</a:t>
            </a:r>
            <a:endParaRPr sz="650">
              <a:latin typeface="宋体"/>
              <a:cs typeface="宋体"/>
            </a:endParaRPr>
          </a:p>
        </p:txBody>
      </p:sp>
      <p:sp>
        <p:nvSpPr>
          <p:cNvPr id="172" name="object 172"/>
          <p:cNvSpPr/>
          <p:nvPr/>
        </p:nvSpPr>
        <p:spPr>
          <a:xfrm>
            <a:off x="5126271" y="470933"/>
            <a:ext cx="1012405" cy="463228"/>
          </a:xfrm>
          <a:prstGeom prst="rect">
            <a:avLst/>
          </a:prstGeom>
          <a:blipFill>
            <a:blip r:embed="rId42" cstate="print"/>
            <a:stretch>
              <a:fillRect/>
            </a:stretch>
          </a:blipFill>
        </p:spPr>
        <p:txBody>
          <a:bodyPr wrap="square" lIns="0" tIns="0" rIns="0" bIns="0" rtlCol="0"/>
          <a:lstStyle/>
          <a:p>
            <a:endParaRPr/>
          </a:p>
        </p:txBody>
      </p:sp>
      <p:sp>
        <p:nvSpPr>
          <p:cNvPr id="173" name="object 173"/>
          <p:cNvSpPr/>
          <p:nvPr/>
        </p:nvSpPr>
        <p:spPr>
          <a:xfrm>
            <a:off x="5126271" y="470933"/>
            <a:ext cx="1012825" cy="463550"/>
          </a:xfrm>
          <a:custGeom>
            <a:avLst/>
            <a:gdLst/>
            <a:ahLst/>
            <a:cxnLst/>
            <a:rect l="l" t="t" r="r" b="b"/>
            <a:pathLst>
              <a:path w="1012825" h="463550">
                <a:moveTo>
                  <a:pt x="865239" y="463228"/>
                </a:moveTo>
                <a:lnTo>
                  <a:pt x="903485" y="459095"/>
                </a:lnTo>
                <a:lnTo>
                  <a:pt x="966948" y="429328"/>
                </a:lnTo>
                <a:lnTo>
                  <a:pt x="1003922" y="378234"/>
                </a:lnTo>
                <a:lnTo>
                  <a:pt x="1009056" y="347442"/>
                </a:lnTo>
                <a:lnTo>
                  <a:pt x="1012405" y="345317"/>
                </a:lnTo>
                <a:lnTo>
                  <a:pt x="1012405" y="118564"/>
                </a:lnTo>
                <a:lnTo>
                  <a:pt x="1009056" y="115786"/>
                </a:lnTo>
                <a:lnTo>
                  <a:pt x="1003922" y="84994"/>
                </a:lnTo>
                <a:lnTo>
                  <a:pt x="966948" y="33900"/>
                </a:lnTo>
                <a:lnTo>
                  <a:pt x="903485" y="4133"/>
                </a:lnTo>
                <a:lnTo>
                  <a:pt x="865239" y="0"/>
                </a:lnTo>
                <a:lnTo>
                  <a:pt x="867776" y="2124"/>
                </a:lnTo>
                <a:lnTo>
                  <a:pt x="144629" y="2124"/>
                </a:lnTo>
                <a:lnTo>
                  <a:pt x="73387" y="15800"/>
                </a:lnTo>
                <a:lnTo>
                  <a:pt x="21779" y="57331"/>
                </a:lnTo>
                <a:lnTo>
                  <a:pt x="2131" y="115786"/>
                </a:lnTo>
                <a:lnTo>
                  <a:pt x="0" y="118564"/>
                </a:lnTo>
                <a:lnTo>
                  <a:pt x="0" y="345317"/>
                </a:lnTo>
                <a:lnTo>
                  <a:pt x="2131" y="347442"/>
                </a:lnTo>
                <a:lnTo>
                  <a:pt x="7272" y="378234"/>
                </a:lnTo>
                <a:lnTo>
                  <a:pt x="44276" y="429328"/>
                </a:lnTo>
                <a:lnTo>
                  <a:pt x="107737" y="459095"/>
                </a:lnTo>
                <a:lnTo>
                  <a:pt x="145948" y="463228"/>
                </a:lnTo>
                <a:lnTo>
                  <a:pt x="144629" y="461757"/>
                </a:lnTo>
                <a:lnTo>
                  <a:pt x="867776" y="461757"/>
                </a:lnTo>
                <a:lnTo>
                  <a:pt x="865239" y="463228"/>
                </a:lnTo>
                <a:close/>
              </a:path>
            </a:pathLst>
          </a:custGeom>
          <a:ln w="3175">
            <a:solidFill>
              <a:srgbClr val="000000"/>
            </a:solidFill>
          </a:ln>
        </p:spPr>
        <p:txBody>
          <a:bodyPr wrap="square" lIns="0" tIns="0" rIns="0" bIns="0" rtlCol="0"/>
          <a:lstStyle/>
          <a:p>
            <a:endParaRPr/>
          </a:p>
        </p:txBody>
      </p:sp>
      <p:sp>
        <p:nvSpPr>
          <p:cNvPr id="174" name="object 174"/>
          <p:cNvSpPr txBox="1"/>
          <p:nvPr/>
        </p:nvSpPr>
        <p:spPr>
          <a:xfrm>
            <a:off x="5416226" y="474279"/>
            <a:ext cx="431800" cy="443230"/>
          </a:xfrm>
          <a:prstGeom prst="rect">
            <a:avLst/>
          </a:prstGeom>
        </p:spPr>
        <p:txBody>
          <a:bodyPr vert="horz" wrap="square" lIns="0" tIns="0" rIns="0" bIns="0" rtlCol="0">
            <a:spAutoFit/>
          </a:bodyPr>
          <a:lstStyle/>
          <a:p>
            <a:pPr marL="12065" marR="5080" algn="ctr">
              <a:lnSpc>
                <a:spcPct val="109800"/>
              </a:lnSpc>
            </a:pPr>
            <a:r>
              <a:rPr sz="650" spc="120" dirty="0">
                <a:latin typeface="宋体"/>
                <a:cs typeface="宋体"/>
              </a:rPr>
              <a:t>安全理念  安全资源  安全技术  </a:t>
            </a:r>
            <a:r>
              <a:rPr sz="650" spc="145" dirty="0">
                <a:latin typeface="宋体"/>
                <a:cs typeface="宋体"/>
              </a:rPr>
              <a:t>等等</a:t>
            </a:r>
            <a:endParaRPr sz="650">
              <a:latin typeface="宋体"/>
              <a:cs typeface="宋体"/>
            </a:endParaRPr>
          </a:p>
        </p:txBody>
      </p:sp>
      <p:sp>
        <p:nvSpPr>
          <p:cNvPr id="175" name="object 175"/>
          <p:cNvSpPr/>
          <p:nvPr/>
        </p:nvSpPr>
        <p:spPr>
          <a:xfrm>
            <a:off x="3976848" y="470933"/>
            <a:ext cx="1007737" cy="474832"/>
          </a:xfrm>
          <a:prstGeom prst="rect">
            <a:avLst/>
          </a:prstGeom>
          <a:blipFill>
            <a:blip r:embed="rId43" cstate="print"/>
            <a:stretch>
              <a:fillRect/>
            </a:stretch>
          </a:blipFill>
        </p:spPr>
        <p:txBody>
          <a:bodyPr wrap="square" lIns="0" tIns="0" rIns="0" bIns="0" rtlCol="0"/>
          <a:lstStyle/>
          <a:p>
            <a:endParaRPr/>
          </a:p>
        </p:txBody>
      </p:sp>
      <p:sp>
        <p:nvSpPr>
          <p:cNvPr id="176" name="object 176"/>
          <p:cNvSpPr/>
          <p:nvPr/>
        </p:nvSpPr>
        <p:spPr>
          <a:xfrm>
            <a:off x="3976847" y="470933"/>
            <a:ext cx="1007744" cy="474980"/>
          </a:xfrm>
          <a:custGeom>
            <a:avLst/>
            <a:gdLst/>
            <a:ahLst/>
            <a:cxnLst/>
            <a:rect l="l" t="t" r="r" b="b"/>
            <a:pathLst>
              <a:path w="1007745" h="474980">
                <a:moveTo>
                  <a:pt x="863919" y="474831"/>
                </a:moveTo>
                <a:lnTo>
                  <a:pt x="902131" y="470692"/>
                </a:lnTo>
                <a:lnTo>
                  <a:pt x="965591" y="440900"/>
                </a:lnTo>
                <a:lnTo>
                  <a:pt x="1002595" y="389809"/>
                </a:lnTo>
                <a:lnTo>
                  <a:pt x="1007737" y="359045"/>
                </a:lnTo>
                <a:lnTo>
                  <a:pt x="1004793" y="357574"/>
                </a:lnTo>
                <a:lnTo>
                  <a:pt x="1004793" y="118564"/>
                </a:lnTo>
                <a:lnTo>
                  <a:pt x="988088" y="57331"/>
                </a:lnTo>
                <a:lnTo>
                  <a:pt x="936480" y="15800"/>
                </a:lnTo>
                <a:lnTo>
                  <a:pt x="863919" y="0"/>
                </a:lnTo>
                <a:lnTo>
                  <a:pt x="860164" y="2124"/>
                </a:lnTo>
                <a:lnTo>
                  <a:pt x="144629" y="2124"/>
                </a:lnTo>
                <a:lnTo>
                  <a:pt x="106377" y="4133"/>
                </a:lnTo>
                <a:lnTo>
                  <a:pt x="42901" y="33900"/>
                </a:lnTo>
                <a:lnTo>
                  <a:pt x="5909" y="84994"/>
                </a:lnTo>
                <a:lnTo>
                  <a:pt x="771" y="115786"/>
                </a:lnTo>
                <a:lnTo>
                  <a:pt x="0" y="118564"/>
                </a:lnTo>
                <a:lnTo>
                  <a:pt x="0" y="357574"/>
                </a:lnTo>
                <a:lnTo>
                  <a:pt x="771" y="359045"/>
                </a:lnTo>
                <a:lnTo>
                  <a:pt x="5909" y="389809"/>
                </a:lnTo>
                <a:lnTo>
                  <a:pt x="42901" y="440900"/>
                </a:lnTo>
                <a:lnTo>
                  <a:pt x="106377" y="470692"/>
                </a:lnTo>
                <a:lnTo>
                  <a:pt x="144619" y="474831"/>
                </a:lnTo>
                <a:lnTo>
                  <a:pt x="144629" y="474014"/>
                </a:lnTo>
                <a:lnTo>
                  <a:pt x="860164" y="474014"/>
                </a:lnTo>
                <a:lnTo>
                  <a:pt x="863919" y="474831"/>
                </a:lnTo>
                <a:close/>
              </a:path>
            </a:pathLst>
          </a:custGeom>
          <a:ln w="3175">
            <a:solidFill>
              <a:srgbClr val="000000"/>
            </a:solidFill>
          </a:ln>
        </p:spPr>
        <p:txBody>
          <a:bodyPr wrap="square" lIns="0" tIns="0" rIns="0" bIns="0" rtlCol="0"/>
          <a:lstStyle/>
          <a:p>
            <a:endParaRPr/>
          </a:p>
        </p:txBody>
      </p:sp>
      <p:sp>
        <p:nvSpPr>
          <p:cNvPr id="177" name="object 177"/>
          <p:cNvSpPr txBox="1"/>
          <p:nvPr/>
        </p:nvSpPr>
        <p:spPr>
          <a:xfrm>
            <a:off x="4163909" y="588923"/>
            <a:ext cx="634365" cy="225425"/>
          </a:xfrm>
          <a:prstGeom prst="rect">
            <a:avLst/>
          </a:prstGeom>
        </p:spPr>
        <p:txBody>
          <a:bodyPr vert="horz" wrap="square" lIns="0" tIns="0" rIns="0" bIns="0" rtlCol="0">
            <a:spAutoFit/>
          </a:bodyPr>
          <a:lstStyle/>
          <a:p>
            <a:pPr marL="12700" marR="5080">
              <a:lnSpc>
                <a:spcPct val="109800"/>
              </a:lnSpc>
            </a:pPr>
            <a:r>
              <a:rPr sz="650" spc="135" dirty="0">
                <a:latin typeface="宋体"/>
                <a:cs typeface="宋体"/>
              </a:rPr>
              <a:t>社会安全状况  社会经济关系</a:t>
            </a:r>
            <a:endParaRPr sz="650">
              <a:latin typeface="宋体"/>
              <a:cs typeface="宋体"/>
            </a:endParaRPr>
          </a:p>
        </p:txBody>
      </p:sp>
      <p:sp>
        <p:nvSpPr>
          <p:cNvPr id="178" name="object 178"/>
          <p:cNvSpPr/>
          <p:nvPr/>
        </p:nvSpPr>
        <p:spPr>
          <a:xfrm>
            <a:off x="3984460" y="2924437"/>
            <a:ext cx="1007331" cy="465761"/>
          </a:xfrm>
          <a:prstGeom prst="rect">
            <a:avLst/>
          </a:prstGeom>
          <a:blipFill>
            <a:blip r:embed="rId44" cstate="print"/>
            <a:stretch>
              <a:fillRect/>
            </a:stretch>
          </a:blipFill>
        </p:spPr>
        <p:txBody>
          <a:bodyPr wrap="square" lIns="0" tIns="0" rIns="0" bIns="0" rtlCol="0"/>
          <a:lstStyle/>
          <a:p>
            <a:endParaRPr/>
          </a:p>
        </p:txBody>
      </p:sp>
      <p:sp>
        <p:nvSpPr>
          <p:cNvPr id="179" name="object 179"/>
          <p:cNvSpPr/>
          <p:nvPr/>
        </p:nvSpPr>
        <p:spPr>
          <a:xfrm>
            <a:off x="3984459" y="2924436"/>
            <a:ext cx="1007744" cy="466090"/>
          </a:xfrm>
          <a:custGeom>
            <a:avLst/>
            <a:gdLst/>
            <a:ahLst/>
            <a:cxnLst/>
            <a:rect l="l" t="t" r="r" b="b"/>
            <a:pathLst>
              <a:path w="1007745" h="466089">
                <a:moveTo>
                  <a:pt x="863412" y="464944"/>
                </a:moveTo>
                <a:lnTo>
                  <a:pt x="901666" y="460811"/>
                </a:lnTo>
                <a:lnTo>
                  <a:pt x="965172" y="431044"/>
                </a:lnTo>
                <a:lnTo>
                  <a:pt x="1002189" y="379950"/>
                </a:lnTo>
                <a:lnTo>
                  <a:pt x="1007331" y="349157"/>
                </a:lnTo>
                <a:lnTo>
                  <a:pt x="1004793" y="349321"/>
                </a:lnTo>
                <a:lnTo>
                  <a:pt x="1004793" y="116440"/>
                </a:lnTo>
                <a:lnTo>
                  <a:pt x="987678" y="59084"/>
                </a:lnTo>
                <a:lnTo>
                  <a:pt x="936044" y="17534"/>
                </a:lnTo>
                <a:lnTo>
                  <a:pt x="863412" y="1715"/>
                </a:lnTo>
                <a:lnTo>
                  <a:pt x="860164" y="0"/>
                </a:lnTo>
                <a:lnTo>
                  <a:pt x="144629" y="0"/>
                </a:lnTo>
                <a:lnTo>
                  <a:pt x="144203" y="1715"/>
                </a:lnTo>
                <a:lnTo>
                  <a:pt x="105960" y="5855"/>
                </a:lnTo>
                <a:lnTo>
                  <a:pt x="42484" y="35647"/>
                </a:lnTo>
                <a:lnTo>
                  <a:pt x="5487" y="86738"/>
                </a:lnTo>
                <a:lnTo>
                  <a:pt x="345" y="117502"/>
                </a:lnTo>
                <a:lnTo>
                  <a:pt x="0" y="116440"/>
                </a:lnTo>
                <a:lnTo>
                  <a:pt x="0" y="349321"/>
                </a:lnTo>
                <a:lnTo>
                  <a:pt x="345" y="349157"/>
                </a:lnTo>
                <a:lnTo>
                  <a:pt x="5487" y="379950"/>
                </a:lnTo>
                <a:lnTo>
                  <a:pt x="42484" y="431044"/>
                </a:lnTo>
                <a:lnTo>
                  <a:pt x="105960" y="460811"/>
                </a:lnTo>
                <a:lnTo>
                  <a:pt x="144203" y="464944"/>
                </a:lnTo>
                <a:lnTo>
                  <a:pt x="144629" y="465761"/>
                </a:lnTo>
                <a:lnTo>
                  <a:pt x="860164" y="465761"/>
                </a:lnTo>
                <a:lnTo>
                  <a:pt x="863412" y="464944"/>
                </a:lnTo>
                <a:close/>
              </a:path>
            </a:pathLst>
          </a:custGeom>
          <a:ln w="3175">
            <a:solidFill>
              <a:srgbClr val="000000"/>
            </a:solidFill>
          </a:ln>
        </p:spPr>
        <p:txBody>
          <a:bodyPr wrap="square" lIns="0" tIns="0" rIns="0" bIns="0" rtlCol="0"/>
          <a:lstStyle/>
          <a:p>
            <a:endParaRPr/>
          </a:p>
        </p:txBody>
      </p:sp>
      <p:sp>
        <p:nvSpPr>
          <p:cNvPr id="180" name="object 180"/>
          <p:cNvSpPr txBox="1"/>
          <p:nvPr/>
        </p:nvSpPr>
        <p:spPr>
          <a:xfrm>
            <a:off x="4171105" y="3038340"/>
            <a:ext cx="634365" cy="225425"/>
          </a:xfrm>
          <a:prstGeom prst="rect">
            <a:avLst/>
          </a:prstGeom>
        </p:spPr>
        <p:txBody>
          <a:bodyPr vert="horz" wrap="square" lIns="0" tIns="0" rIns="0" bIns="0" rtlCol="0">
            <a:spAutoFit/>
          </a:bodyPr>
          <a:lstStyle/>
          <a:p>
            <a:pPr marL="12700" marR="5080">
              <a:lnSpc>
                <a:spcPct val="109800"/>
              </a:lnSpc>
            </a:pPr>
            <a:r>
              <a:rPr sz="650" spc="135" dirty="0">
                <a:latin typeface="宋体"/>
                <a:cs typeface="宋体"/>
              </a:rPr>
              <a:t>法律法规信息  内部组织信息</a:t>
            </a:r>
            <a:endParaRPr sz="650">
              <a:latin typeface="宋体"/>
              <a:cs typeface="宋体"/>
            </a:endParaRPr>
          </a:p>
        </p:txBody>
      </p:sp>
      <p:sp>
        <p:nvSpPr>
          <p:cNvPr id="181" name="object 181"/>
          <p:cNvSpPr/>
          <p:nvPr/>
        </p:nvSpPr>
        <p:spPr>
          <a:xfrm>
            <a:off x="4006383" y="4156255"/>
            <a:ext cx="1006925" cy="465761"/>
          </a:xfrm>
          <a:prstGeom prst="rect">
            <a:avLst/>
          </a:prstGeom>
          <a:blipFill>
            <a:blip r:embed="rId34" cstate="print"/>
            <a:stretch>
              <a:fillRect/>
            </a:stretch>
          </a:blipFill>
        </p:spPr>
        <p:txBody>
          <a:bodyPr wrap="square" lIns="0" tIns="0" rIns="0" bIns="0" rtlCol="0"/>
          <a:lstStyle/>
          <a:p>
            <a:endParaRPr/>
          </a:p>
        </p:txBody>
      </p:sp>
      <p:sp>
        <p:nvSpPr>
          <p:cNvPr id="182" name="object 182"/>
          <p:cNvSpPr/>
          <p:nvPr/>
        </p:nvSpPr>
        <p:spPr>
          <a:xfrm>
            <a:off x="4006382" y="4156254"/>
            <a:ext cx="1007110" cy="466090"/>
          </a:xfrm>
          <a:custGeom>
            <a:avLst/>
            <a:gdLst/>
            <a:ahLst/>
            <a:cxnLst/>
            <a:rect l="l" t="t" r="r" b="b"/>
            <a:pathLst>
              <a:path w="1007110" h="466089">
                <a:moveTo>
                  <a:pt x="863107" y="463637"/>
                </a:moveTo>
                <a:lnTo>
                  <a:pt x="901354" y="459503"/>
                </a:lnTo>
                <a:lnTo>
                  <a:pt x="964817" y="429736"/>
                </a:lnTo>
                <a:lnTo>
                  <a:pt x="1001790" y="378643"/>
                </a:lnTo>
                <a:lnTo>
                  <a:pt x="1006925" y="347850"/>
                </a:lnTo>
                <a:lnTo>
                  <a:pt x="1005707" y="349321"/>
                </a:lnTo>
                <a:lnTo>
                  <a:pt x="1005707" y="116440"/>
                </a:lnTo>
                <a:lnTo>
                  <a:pt x="987299" y="57776"/>
                </a:lnTo>
                <a:lnTo>
                  <a:pt x="935713" y="16227"/>
                </a:lnTo>
                <a:lnTo>
                  <a:pt x="863107" y="408"/>
                </a:lnTo>
                <a:lnTo>
                  <a:pt x="861077" y="0"/>
                </a:lnTo>
                <a:lnTo>
                  <a:pt x="145542" y="0"/>
                </a:lnTo>
                <a:lnTo>
                  <a:pt x="143858" y="408"/>
                </a:lnTo>
                <a:lnTo>
                  <a:pt x="105615" y="4547"/>
                </a:lnTo>
                <a:lnTo>
                  <a:pt x="42135" y="34339"/>
                </a:lnTo>
                <a:lnTo>
                  <a:pt x="5138" y="85431"/>
                </a:lnTo>
                <a:lnTo>
                  <a:pt x="0" y="116195"/>
                </a:lnTo>
                <a:lnTo>
                  <a:pt x="913" y="116440"/>
                </a:lnTo>
                <a:lnTo>
                  <a:pt x="913" y="349321"/>
                </a:lnTo>
                <a:lnTo>
                  <a:pt x="19641" y="406305"/>
                </a:lnTo>
                <a:lnTo>
                  <a:pt x="71250" y="447836"/>
                </a:lnTo>
                <a:lnTo>
                  <a:pt x="143858" y="463637"/>
                </a:lnTo>
                <a:lnTo>
                  <a:pt x="145542" y="465761"/>
                </a:lnTo>
                <a:lnTo>
                  <a:pt x="861077" y="465761"/>
                </a:lnTo>
                <a:lnTo>
                  <a:pt x="863107" y="463637"/>
                </a:lnTo>
                <a:close/>
              </a:path>
            </a:pathLst>
          </a:custGeom>
          <a:ln w="3175">
            <a:solidFill>
              <a:srgbClr val="000000"/>
            </a:solidFill>
          </a:ln>
        </p:spPr>
        <p:txBody>
          <a:bodyPr wrap="square" lIns="0" tIns="0" rIns="0" bIns="0" rtlCol="0"/>
          <a:lstStyle/>
          <a:p>
            <a:endParaRPr/>
          </a:p>
        </p:txBody>
      </p:sp>
      <p:sp>
        <p:nvSpPr>
          <p:cNvPr id="183" name="object 183"/>
          <p:cNvSpPr txBox="1"/>
          <p:nvPr/>
        </p:nvSpPr>
        <p:spPr>
          <a:xfrm>
            <a:off x="4091188" y="4214430"/>
            <a:ext cx="837565" cy="334645"/>
          </a:xfrm>
          <a:prstGeom prst="rect">
            <a:avLst/>
          </a:prstGeom>
        </p:spPr>
        <p:txBody>
          <a:bodyPr vert="horz" wrap="square" lIns="0" tIns="0" rIns="0" bIns="0" rtlCol="0">
            <a:spAutoFit/>
          </a:bodyPr>
          <a:lstStyle/>
          <a:p>
            <a:pPr marL="12065" marR="5080" algn="ctr">
              <a:lnSpc>
                <a:spcPct val="109800"/>
              </a:lnSpc>
            </a:pPr>
            <a:r>
              <a:rPr sz="650" spc="145" dirty="0">
                <a:latin typeface="宋体"/>
                <a:cs typeface="宋体"/>
              </a:rPr>
              <a:t>法律法规信息  外部组织信息  组织内部安全状况</a:t>
            </a:r>
            <a:endParaRPr sz="650">
              <a:latin typeface="宋体"/>
              <a:cs typeface="宋体"/>
            </a:endParaRPr>
          </a:p>
        </p:txBody>
      </p:sp>
      <p:sp>
        <p:nvSpPr>
          <p:cNvPr id="184" name="object 184"/>
          <p:cNvSpPr/>
          <p:nvPr/>
        </p:nvSpPr>
        <p:spPr>
          <a:xfrm>
            <a:off x="7288099" y="295333"/>
            <a:ext cx="411480" cy="0"/>
          </a:xfrm>
          <a:custGeom>
            <a:avLst/>
            <a:gdLst/>
            <a:ahLst/>
            <a:cxnLst/>
            <a:rect l="l" t="t" r="r" b="b"/>
            <a:pathLst>
              <a:path w="411479">
                <a:moveTo>
                  <a:pt x="0" y="0"/>
                </a:moveTo>
                <a:lnTo>
                  <a:pt x="411051" y="0"/>
                </a:lnTo>
              </a:path>
            </a:pathLst>
          </a:custGeom>
          <a:ln w="12256">
            <a:solidFill>
              <a:srgbClr val="000000"/>
            </a:solidFill>
          </a:ln>
        </p:spPr>
        <p:txBody>
          <a:bodyPr wrap="square" lIns="0" tIns="0" rIns="0" bIns="0" rtlCol="0"/>
          <a:lstStyle/>
          <a:p>
            <a:endParaRPr/>
          </a:p>
        </p:txBody>
      </p:sp>
      <p:sp>
        <p:nvSpPr>
          <p:cNvPr id="185" name="object 185"/>
          <p:cNvSpPr/>
          <p:nvPr/>
        </p:nvSpPr>
        <p:spPr>
          <a:xfrm>
            <a:off x="7676315" y="264365"/>
            <a:ext cx="83820" cy="67945"/>
          </a:xfrm>
          <a:custGeom>
            <a:avLst/>
            <a:gdLst/>
            <a:ahLst/>
            <a:cxnLst/>
            <a:rect l="l" t="t" r="r" b="b"/>
            <a:pathLst>
              <a:path w="83820" h="67945">
                <a:moveTo>
                  <a:pt x="3701" y="1681"/>
                </a:moveTo>
                <a:lnTo>
                  <a:pt x="10193" y="16079"/>
                </a:lnTo>
                <a:lnTo>
                  <a:pt x="12610" y="32848"/>
                </a:lnTo>
                <a:lnTo>
                  <a:pt x="10193" y="49617"/>
                </a:lnTo>
                <a:lnTo>
                  <a:pt x="2943" y="65696"/>
                </a:lnTo>
                <a:lnTo>
                  <a:pt x="0" y="67739"/>
                </a:lnTo>
                <a:lnTo>
                  <a:pt x="83732" y="30969"/>
                </a:lnTo>
                <a:lnTo>
                  <a:pt x="3701" y="1681"/>
                </a:lnTo>
                <a:close/>
              </a:path>
              <a:path w="83820" h="67945">
                <a:moveTo>
                  <a:pt x="2943" y="0"/>
                </a:moveTo>
                <a:lnTo>
                  <a:pt x="0" y="326"/>
                </a:lnTo>
                <a:lnTo>
                  <a:pt x="3701" y="1681"/>
                </a:lnTo>
                <a:lnTo>
                  <a:pt x="2943" y="0"/>
                </a:lnTo>
                <a:close/>
              </a:path>
            </a:pathLst>
          </a:custGeom>
          <a:solidFill>
            <a:srgbClr val="000000"/>
          </a:solidFill>
        </p:spPr>
        <p:txBody>
          <a:bodyPr wrap="square" lIns="0" tIns="0" rIns="0" bIns="0" rtlCol="0"/>
          <a:lstStyle/>
          <a:p>
            <a:endParaRPr/>
          </a:p>
        </p:txBody>
      </p:sp>
      <p:sp>
        <p:nvSpPr>
          <p:cNvPr id="186" name="object 186"/>
          <p:cNvSpPr/>
          <p:nvPr/>
        </p:nvSpPr>
        <p:spPr>
          <a:xfrm>
            <a:off x="3877891" y="5553539"/>
            <a:ext cx="129539" cy="177800"/>
          </a:xfrm>
          <a:custGeom>
            <a:avLst/>
            <a:gdLst/>
            <a:ahLst/>
            <a:cxnLst/>
            <a:rect l="l" t="t" r="r" b="b"/>
            <a:pathLst>
              <a:path w="129539" h="177800">
                <a:moveTo>
                  <a:pt x="0" y="0"/>
                </a:moveTo>
                <a:lnTo>
                  <a:pt x="60896" y="0"/>
                </a:lnTo>
                <a:lnTo>
                  <a:pt x="60896" y="177724"/>
                </a:lnTo>
                <a:lnTo>
                  <a:pt x="129405" y="177724"/>
                </a:lnTo>
              </a:path>
            </a:pathLst>
          </a:custGeom>
          <a:ln w="9464">
            <a:solidFill>
              <a:srgbClr val="000000"/>
            </a:solidFill>
          </a:ln>
        </p:spPr>
        <p:txBody>
          <a:bodyPr wrap="square" lIns="0" tIns="0" rIns="0" bIns="0" rtlCol="0"/>
          <a:lstStyle/>
          <a:p>
            <a:endParaRPr/>
          </a:p>
        </p:txBody>
      </p:sp>
      <p:sp>
        <p:nvSpPr>
          <p:cNvPr id="187" name="object 187"/>
          <p:cNvSpPr/>
          <p:nvPr/>
        </p:nvSpPr>
        <p:spPr>
          <a:xfrm>
            <a:off x="3862666" y="4248181"/>
            <a:ext cx="144780" cy="140970"/>
          </a:xfrm>
          <a:custGeom>
            <a:avLst/>
            <a:gdLst/>
            <a:ahLst/>
            <a:cxnLst/>
            <a:rect l="l" t="t" r="r" b="b"/>
            <a:pathLst>
              <a:path w="144780" h="140970">
                <a:moveTo>
                  <a:pt x="0" y="0"/>
                </a:moveTo>
                <a:lnTo>
                  <a:pt x="53284" y="0"/>
                </a:lnTo>
                <a:lnTo>
                  <a:pt x="53284" y="140954"/>
                </a:lnTo>
                <a:lnTo>
                  <a:pt x="144629" y="140954"/>
                </a:lnTo>
              </a:path>
            </a:pathLst>
          </a:custGeom>
          <a:ln w="9134">
            <a:solidFill>
              <a:srgbClr val="000000"/>
            </a:solidFill>
          </a:ln>
        </p:spPr>
        <p:txBody>
          <a:bodyPr wrap="square" lIns="0" tIns="0" rIns="0" bIns="0" rtlCol="0"/>
          <a:lstStyle/>
          <a:p>
            <a:endParaRPr/>
          </a:p>
        </p:txBody>
      </p:sp>
      <p:sp>
        <p:nvSpPr>
          <p:cNvPr id="188" name="object 188"/>
          <p:cNvSpPr/>
          <p:nvPr/>
        </p:nvSpPr>
        <p:spPr>
          <a:xfrm>
            <a:off x="3832218" y="3022492"/>
            <a:ext cx="152400" cy="135255"/>
          </a:xfrm>
          <a:custGeom>
            <a:avLst/>
            <a:gdLst/>
            <a:ahLst/>
            <a:cxnLst/>
            <a:rect l="l" t="t" r="r" b="b"/>
            <a:pathLst>
              <a:path w="152400" h="135255">
                <a:moveTo>
                  <a:pt x="0" y="0"/>
                </a:moveTo>
                <a:lnTo>
                  <a:pt x="53284" y="0"/>
                </a:lnTo>
                <a:lnTo>
                  <a:pt x="53284" y="134825"/>
                </a:lnTo>
                <a:lnTo>
                  <a:pt x="152241" y="134825"/>
                </a:lnTo>
              </a:path>
            </a:pathLst>
          </a:custGeom>
          <a:ln w="9040">
            <a:solidFill>
              <a:srgbClr val="000000"/>
            </a:solidFill>
          </a:ln>
        </p:spPr>
        <p:txBody>
          <a:bodyPr wrap="square" lIns="0" tIns="0" rIns="0" bIns="0" rtlCol="0"/>
          <a:lstStyle/>
          <a:p>
            <a:endParaRPr/>
          </a:p>
        </p:txBody>
      </p:sp>
      <p:sp>
        <p:nvSpPr>
          <p:cNvPr id="189" name="object 189"/>
          <p:cNvSpPr/>
          <p:nvPr/>
        </p:nvSpPr>
        <p:spPr>
          <a:xfrm>
            <a:off x="3824605" y="589499"/>
            <a:ext cx="152400" cy="116839"/>
          </a:xfrm>
          <a:custGeom>
            <a:avLst/>
            <a:gdLst/>
            <a:ahLst/>
            <a:cxnLst/>
            <a:rect l="l" t="t" r="r" b="b"/>
            <a:pathLst>
              <a:path w="152400" h="116840">
                <a:moveTo>
                  <a:pt x="0" y="0"/>
                </a:moveTo>
                <a:lnTo>
                  <a:pt x="53284" y="0"/>
                </a:lnTo>
                <a:lnTo>
                  <a:pt x="53284" y="116440"/>
                </a:lnTo>
                <a:lnTo>
                  <a:pt x="152241" y="116440"/>
                </a:lnTo>
              </a:path>
            </a:pathLst>
          </a:custGeom>
          <a:ln w="8901">
            <a:solidFill>
              <a:srgbClr val="000000"/>
            </a:solidFill>
          </a:ln>
        </p:spPr>
        <p:txBody>
          <a:bodyPr wrap="square" lIns="0" tIns="0" rIns="0" bIns="0" rtlCol="0"/>
          <a:lstStyle/>
          <a:p>
            <a:endParaRPr/>
          </a:p>
        </p:txBody>
      </p:sp>
      <p:sp>
        <p:nvSpPr>
          <p:cNvPr id="190" name="object 190"/>
          <p:cNvSpPr/>
          <p:nvPr/>
        </p:nvSpPr>
        <p:spPr>
          <a:xfrm>
            <a:off x="3489675" y="1232986"/>
            <a:ext cx="3882157" cy="894753"/>
          </a:xfrm>
          <a:prstGeom prst="rect">
            <a:avLst/>
          </a:prstGeom>
          <a:blipFill>
            <a:blip r:embed="rId45" cstate="print"/>
            <a:stretch>
              <a:fillRect/>
            </a:stretch>
          </a:blipFill>
        </p:spPr>
        <p:txBody>
          <a:bodyPr wrap="square" lIns="0" tIns="0" rIns="0" bIns="0" rtlCol="0"/>
          <a:lstStyle/>
          <a:p>
            <a:endParaRPr/>
          </a:p>
        </p:txBody>
      </p:sp>
      <p:sp>
        <p:nvSpPr>
          <p:cNvPr id="191" name="object 191"/>
          <p:cNvSpPr/>
          <p:nvPr/>
        </p:nvSpPr>
        <p:spPr>
          <a:xfrm>
            <a:off x="3489674" y="1232985"/>
            <a:ext cx="3882390" cy="895350"/>
          </a:xfrm>
          <a:custGeom>
            <a:avLst/>
            <a:gdLst/>
            <a:ahLst/>
            <a:cxnLst/>
            <a:rect l="l" t="t" r="r" b="b"/>
            <a:pathLst>
              <a:path w="3882390" h="895350">
                <a:moveTo>
                  <a:pt x="0" y="894753"/>
                </a:moveTo>
                <a:lnTo>
                  <a:pt x="3882157" y="894753"/>
                </a:lnTo>
                <a:lnTo>
                  <a:pt x="3882157" y="0"/>
                </a:lnTo>
                <a:lnTo>
                  <a:pt x="0" y="0"/>
                </a:lnTo>
                <a:lnTo>
                  <a:pt x="0" y="894753"/>
                </a:lnTo>
                <a:close/>
              </a:path>
            </a:pathLst>
          </a:custGeom>
          <a:ln w="3175">
            <a:solidFill>
              <a:srgbClr val="000000"/>
            </a:solidFill>
            <a:prstDash val="dash"/>
          </a:ln>
        </p:spPr>
        <p:txBody>
          <a:bodyPr wrap="square" lIns="0" tIns="0" rIns="0" bIns="0" rtlCol="0"/>
          <a:lstStyle/>
          <a:p>
            <a:endParaRPr/>
          </a:p>
        </p:txBody>
      </p:sp>
      <p:sp>
        <p:nvSpPr>
          <p:cNvPr id="192" name="object 192"/>
          <p:cNvSpPr/>
          <p:nvPr/>
        </p:nvSpPr>
        <p:spPr>
          <a:xfrm>
            <a:off x="3976848" y="1306526"/>
            <a:ext cx="1004793" cy="232880"/>
          </a:xfrm>
          <a:prstGeom prst="rect">
            <a:avLst/>
          </a:prstGeom>
          <a:blipFill>
            <a:blip r:embed="rId17" cstate="print"/>
            <a:stretch>
              <a:fillRect/>
            </a:stretch>
          </a:blipFill>
        </p:spPr>
        <p:txBody>
          <a:bodyPr wrap="square" lIns="0" tIns="0" rIns="0" bIns="0" rtlCol="0"/>
          <a:lstStyle/>
          <a:p>
            <a:endParaRPr/>
          </a:p>
        </p:txBody>
      </p:sp>
      <p:sp>
        <p:nvSpPr>
          <p:cNvPr id="193" name="object 193"/>
          <p:cNvSpPr/>
          <p:nvPr/>
        </p:nvSpPr>
        <p:spPr>
          <a:xfrm>
            <a:off x="3976848" y="1306527"/>
            <a:ext cx="1005205" cy="233045"/>
          </a:xfrm>
          <a:custGeom>
            <a:avLst/>
            <a:gdLst/>
            <a:ahLst/>
            <a:cxnLst/>
            <a:rect l="l" t="t" r="r" b="b"/>
            <a:pathLst>
              <a:path w="1005204" h="233044">
                <a:moveTo>
                  <a:pt x="0" y="232880"/>
                </a:moveTo>
                <a:lnTo>
                  <a:pt x="1004793" y="232880"/>
                </a:lnTo>
                <a:lnTo>
                  <a:pt x="1004793" y="0"/>
                </a:lnTo>
                <a:lnTo>
                  <a:pt x="0" y="0"/>
                </a:lnTo>
                <a:lnTo>
                  <a:pt x="0" y="232880"/>
                </a:lnTo>
                <a:close/>
              </a:path>
            </a:pathLst>
          </a:custGeom>
          <a:ln w="3175">
            <a:solidFill>
              <a:srgbClr val="000000"/>
            </a:solidFill>
          </a:ln>
        </p:spPr>
        <p:txBody>
          <a:bodyPr wrap="square" lIns="0" tIns="0" rIns="0" bIns="0" rtlCol="0"/>
          <a:lstStyle/>
          <a:p>
            <a:endParaRPr/>
          </a:p>
        </p:txBody>
      </p:sp>
      <p:sp>
        <p:nvSpPr>
          <p:cNvPr id="194" name="object 194"/>
          <p:cNvSpPr txBox="1"/>
          <p:nvPr/>
        </p:nvSpPr>
        <p:spPr>
          <a:xfrm>
            <a:off x="4163909" y="1365258"/>
            <a:ext cx="634365" cy="100027"/>
          </a:xfrm>
          <a:prstGeom prst="rect">
            <a:avLst/>
          </a:prstGeom>
        </p:spPr>
        <p:txBody>
          <a:bodyPr vert="horz" wrap="square" lIns="0" tIns="0" rIns="0" bIns="0" rtlCol="0">
            <a:spAutoFit/>
          </a:bodyPr>
          <a:lstStyle/>
          <a:p>
            <a:pPr marL="12700"/>
            <a:r>
              <a:rPr sz="650" spc="145" dirty="0">
                <a:latin typeface="宋体"/>
                <a:cs typeface="宋体"/>
              </a:rPr>
              <a:t>安全信息获取</a:t>
            </a:r>
            <a:endParaRPr sz="650">
              <a:latin typeface="宋体"/>
              <a:cs typeface="宋体"/>
            </a:endParaRPr>
          </a:p>
        </p:txBody>
      </p:sp>
      <p:sp>
        <p:nvSpPr>
          <p:cNvPr id="195" name="object 195"/>
          <p:cNvSpPr/>
          <p:nvPr/>
        </p:nvSpPr>
        <p:spPr>
          <a:xfrm>
            <a:off x="5126271" y="1306526"/>
            <a:ext cx="1012405" cy="232880"/>
          </a:xfrm>
          <a:prstGeom prst="rect">
            <a:avLst/>
          </a:prstGeom>
          <a:blipFill>
            <a:blip r:embed="rId27" cstate="print"/>
            <a:stretch>
              <a:fillRect/>
            </a:stretch>
          </a:blipFill>
        </p:spPr>
        <p:txBody>
          <a:bodyPr wrap="square" lIns="0" tIns="0" rIns="0" bIns="0" rtlCol="0"/>
          <a:lstStyle/>
          <a:p>
            <a:endParaRPr/>
          </a:p>
        </p:txBody>
      </p:sp>
      <p:sp>
        <p:nvSpPr>
          <p:cNvPr id="196" name="object 196"/>
          <p:cNvSpPr/>
          <p:nvPr/>
        </p:nvSpPr>
        <p:spPr>
          <a:xfrm>
            <a:off x="5126271" y="1306527"/>
            <a:ext cx="1012825" cy="233045"/>
          </a:xfrm>
          <a:custGeom>
            <a:avLst/>
            <a:gdLst/>
            <a:ahLst/>
            <a:cxnLst/>
            <a:rect l="l" t="t" r="r" b="b"/>
            <a:pathLst>
              <a:path w="1012825" h="233044">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197" name="object 197"/>
          <p:cNvSpPr txBox="1"/>
          <p:nvPr/>
        </p:nvSpPr>
        <p:spPr>
          <a:xfrm>
            <a:off x="5314733" y="1365258"/>
            <a:ext cx="634365" cy="100027"/>
          </a:xfrm>
          <a:prstGeom prst="rect">
            <a:avLst/>
          </a:prstGeom>
        </p:spPr>
        <p:txBody>
          <a:bodyPr vert="horz" wrap="square" lIns="0" tIns="0" rIns="0" bIns="0" rtlCol="0">
            <a:spAutoFit/>
          </a:bodyPr>
          <a:lstStyle/>
          <a:p>
            <a:pPr marL="12700"/>
            <a:r>
              <a:rPr sz="650" spc="145" dirty="0">
                <a:latin typeface="宋体"/>
                <a:cs typeface="宋体"/>
              </a:rPr>
              <a:t>安全信息分析</a:t>
            </a:r>
            <a:endParaRPr sz="650">
              <a:latin typeface="宋体"/>
              <a:cs typeface="宋体"/>
            </a:endParaRPr>
          </a:p>
        </p:txBody>
      </p:sp>
      <p:sp>
        <p:nvSpPr>
          <p:cNvPr id="198" name="object 198"/>
          <p:cNvSpPr/>
          <p:nvPr/>
        </p:nvSpPr>
        <p:spPr>
          <a:xfrm>
            <a:off x="6275694" y="1306526"/>
            <a:ext cx="1012405" cy="232880"/>
          </a:xfrm>
          <a:prstGeom prst="rect">
            <a:avLst/>
          </a:prstGeom>
          <a:blipFill>
            <a:blip r:embed="rId18" cstate="print"/>
            <a:stretch>
              <a:fillRect/>
            </a:stretch>
          </a:blipFill>
        </p:spPr>
        <p:txBody>
          <a:bodyPr wrap="square" lIns="0" tIns="0" rIns="0" bIns="0" rtlCol="0"/>
          <a:lstStyle/>
          <a:p>
            <a:endParaRPr/>
          </a:p>
        </p:txBody>
      </p:sp>
      <p:sp>
        <p:nvSpPr>
          <p:cNvPr id="199" name="object 199"/>
          <p:cNvSpPr/>
          <p:nvPr/>
        </p:nvSpPr>
        <p:spPr>
          <a:xfrm>
            <a:off x="6275694" y="1306527"/>
            <a:ext cx="1012825" cy="233045"/>
          </a:xfrm>
          <a:custGeom>
            <a:avLst/>
            <a:gdLst/>
            <a:ahLst/>
            <a:cxnLst/>
            <a:rect l="l" t="t" r="r" b="b"/>
            <a:pathLst>
              <a:path w="1012825" h="233044">
                <a:moveTo>
                  <a:pt x="0" y="232880"/>
                </a:moveTo>
                <a:lnTo>
                  <a:pt x="1012405" y="232880"/>
                </a:lnTo>
                <a:lnTo>
                  <a:pt x="1012405" y="0"/>
                </a:lnTo>
                <a:lnTo>
                  <a:pt x="0" y="0"/>
                </a:lnTo>
                <a:lnTo>
                  <a:pt x="0" y="232880"/>
                </a:lnTo>
                <a:close/>
              </a:path>
            </a:pathLst>
          </a:custGeom>
          <a:ln w="3175">
            <a:solidFill>
              <a:srgbClr val="000000"/>
            </a:solidFill>
          </a:ln>
        </p:spPr>
        <p:txBody>
          <a:bodyPr wrap="square" lIns="0" tIns="0" rIns="0" bIns="0" rtlCol="0"/>
          <a:lstStyle/>
          <a:p>
            <a:endParaRPr/>
          </a:p>
        </p:txBody>
      </p:sp>
      <p:sp>
        <p:nvSpPr>
          <p:cNvPr id="200" name="object 200"/>
          <p:cNvSpPr txBox="1"/>
          <p:nvPr/>
        </p:nvSpPr>
        <p:spPr>
          <a:xfrm>
            <a:off x="6465475" y="1365258"/>
            <a:ext cx="634365" cy="100027"/>
          </a:xfrm>
          <a:prstGeom prst="rect">
            <a:avLst/>
          </a:prstGeom>
        </p:spPr>
        <p:txBody>
          <a:bodyPr vert="horz" wrap="square" lIns="0" tIns="0" rIns="0" bIns="0" rtlCol="0">
            <a:spAutoFit/>
          </a:bodyPr>
          <a:lstStyle/>
          <a:p>
            <a:pPr marL="12700"/>
            <a:r>
              <a:rPr sz="650" spc="145" dirty="0">
                <a:latin typeface="宋体"/>
                <a:cs typeface="宋体"/>
              </a:rPr>
              <a:t>安全信息利用</a:t>
            </a:r>
            <a:endParaRPr sz="650">
              <a:latin typeface="宋体"/>
              <a:cs typeface="宋体"/>
            </a:endParaRPr>
          </a:p>
        </p:txBody>
      </p:sp>
      <p:sp>
        <p:nvSpPr>
          <p:cNvPr id="201" name="object 201"/>
          <p:cNvSpPr/>
          <p:nvPr/>
        </p:nvSpPr>
        <p:spPr>
          <a:xfrm>
            <a:off x="5056949" y="1391835"/>
            <a:ext cx="69850" cy="57785"/>
          </a:xfrm>
          <a:custGeom>
            <a:avLst/>
            <a:gdLst/>
            <a:ahLst/>
            <a:cxnLst/>
            <a:rect l="l" t="t" r="r" b="b"/>
            <a:pathLst>
              <a:path w="69850" h="57784">
                <a:moveTo>
                  <a:pt x="850" y="55632"/>
                </a:moveTo>
                <a:lnTo>
                  <a:pt x="0" y="57525"/>
                </a:lnTo>
                <a:lnTo>
                  <a:pt x="850" y="55632"/>
                </a:lnTo>
                <a:close/>
              </a:path>
              <a:path w="69850" h="57784">
                <a:moveTo>
                  <a:pt x="0" y="0"/>
                </a:moveTo>
                <a:lnTo>
                  <a:pt x="6337" y="14055"/>
                </a:lnTo>
                <a:lnTo>
                  <a:pt x="8449" y="28732"/>
                </a:lnTo>
                <a:lnTo>
                  <a:pt x="6337" y="43423"/>
                </a:lnTo>
                <a:lnTo>
                  <a:pt x="850" y="55632"/>
                </a:lnTo>
                <a:lnTo>
                  <a:pt x="69320" y="31132"/>
                </a:lnTo>
                <a:lnTo>
                  <a:pt x="811" y="490"/>
                </a:lnTo>
                <a:lnTo>
                  <a:pt x="0" y="0"/>
                </a:lnTo>
                <a:close/>
              </a:path>
            </a:pathLst>
          </a:custGeom>
          <a:solidFill>
            <a:srgbClr val="000000"/>
          </a:solidFill>
        </p:spPr>
        <p:txBody>
          <a:bodyPr wrap="square" lIns="0" tIns="0" rIns="0" bIns="0" rtlCol="0"/>
          <a:lstStyle/>
          <a:p>
            <a:endParaRPr/>
          </a:p>
        </p:txBody>
      </p:sp>
      <p:sp>
        <p:nvSpPr>
          <p:cNvPr id="202" name="object 202"/>
          <p:cNvSpPr/>
          <p:nvPr/>
        </p:nvSpPr>
        <p:spPr>
          <a:xfrm>
            <a:off x="6207184" y="1391835"/>
            <a:ext cx="68580" cy="57785"/>
          </a:xfrm>
          <a:custGeom>
            <a:avLst/>
            <a:gdLst/>
            <a:ahLst/>
            <a:cxnLst/>
            <a:rect l="l" t="t" r="r" b="b"/>
            <a:pathLst>
              <a:path w="68579" h="57784">
                <a:moveTo>
                  <a:pt x="1732" y="55026"/>
                </a:moveTo>
                <a:lnTo>
                  <a:pt x="0" y="55646"/>
                </a:lnTo>
                <a:lnTo>
                  <a:pt x="608" y="57525"/>
                </a:lnTo>
                <a:lnTo>
                  <a:pt x="1732" y="55026"/>
                </a:lnTo>
                <a:close/>
              </a:path>
              <a:path w="68579" h="57784">
                <a:moveTo>
                  <a:pt x="1039" y="955"/>
                </a:moveTo>
                <a:lnTo>
                  <a:pt x="6946" y="14055"/>
                </a:lnTo>
                <a:lnTo>
                  <a:pt x="9058" y="28732"/>
                </a:lnTo>
                <a:lnTo>
                  <a:pt x="6946" y="43423"/>
                </a:lnTo>
                <a:lnTo>
                  <a:pt x="1732" y="55026"/>
                </a:lnTo>
                <a:lnTo>
                  <a:pt x="68508" y="31132"/>
                </a:lnTo>
                <a:lnTo>
                  <a:pt x="1039" y="955"/>
                </a:lnTo>
                <a:close/>
              </a:path>
              <a:path w="68579" h="57784">
                <a:moveTo>
                  <a:pt x="608" y="0"/>
                </a:moveTo>
                <a:lnTo>
                  <a:pt x="0" y="490"/>
                </a:lnTo>
                <a:lnTo>
                  <a:pt x="1039" y="955"/>
                </a:lnTo>
                <a:lnTo>
                  <a:pt x="608" y="0"/>
                </a:lnTo>
                <a:close/>
              </a:path>
            </a:pathLst>
          </a:custGeom>
          <a:solidFill>
            <a:srgbClr val="000000"/>
          </a:solidFill>
        </p:spPr>
        <p:txBody>
          <a:bodyPr wrap="square" lIns="0" tIns="0" rIns="0" bIns="0" rtlCol="0"/>
          <a:lstStyle/>
          <a:p>
            <a:endParaRPr/>
          </a:p>
        </p:txBody>
      </p:sp>
      <p:sp>
        <p:nvSpPr>
          <p:cNvPr id="203" name="object 203"/>
          <p:cNvSpPr/>
          <p:nvPr/>
        </p:nvSpPr>
        <p:spPr>
          <a:xfrm>
            <a:off x="7760048" y="1306526"/>
            <a:ext cx="1149423" cy="232880"/>
          </a:xfrm>
          <a:prstGeom prst="rect">
            <a:avLst/>
          </a:prstGeom>
          <a:blipFill>
            <a:blip r:embed="rId26" cstate="print"/>
            <a:stretch>
              <a:fillRect/>
            </a:stretch>
          </a:blipFill>
        </p:spPr>
        <p:txBody>
          <a:bodyPr wrap="square" lIns="0" tIns="0" rIns="0" bIns="0" rtlCol="0"/>
          <a:lstStyle/>
          <a:p>
            <a:endParaRPr/>
          </a:p>
        </p:txBody>
      </p:sp>
      <p:sp>
        <p:nvSpPr>
          <p:cNvPr id="204" name="object 204"/>
          <p:cNvSpPr/>
          <p:nvPr/>
        </p:nvSpPr>
        <p:spPr>
          <a:xfrm>
            <a:off x="7760048" y="1306527"/>
            <a:ext cx="1149985" cy="233045"/>
          </a:xfrm>
          <a:custGeom>
            <a:avLst/>
            <a:gdLst/>
            <a:ahLst/>
            <a:cxnLst/>
            <a:rect l="l" t="t" r="r" b="b"/>
            <a:pathLst>
              <a:path w="1149984" h="233044">
                <a:moveTo>
                  <a:pt x="0" y="232880"/>
                </a:moveTo>
                <a:lnTo>
                  <a:pt x="1149423" y="232880"/>
                </a:lnTo>
                <a:lnTo>
                  <a:pt x="1149423" y="0"/>
                </a:lnTo>
                <a:lnTo>
                  <a:pt x="0" y="0"/>
                </a:lnTo>
                <a:lnTo>
                  <a:pt x="0" y="232880"/>
                </a:lnTo>
                <a:close/>
              </a:path>
            </a:pathLst>
          </a:custGeom>
          <a:ln w="3175">
            <a:solidFill>
              <a:srgbClr val="000000"/>
            </a:solidFill>
          </a:ln>
        </p:spPr>
        <p:txBody>
          <a:bodyPr wrap="square" lIns="0" tIns="0" rIns="0" bIns="0" rtlCol="0"/>
          <a:lstStyle/>
          <a:p>
            <a:endParaRPr/>
          </a:p>
        </p:txBody>
      </p:sp>
      <p:sp>
        <p:nvSpPr>
          <p:cNvPr id="205" name="object 205"/>
          <p:cNvSpPr txBox="1"/>
          <p:nvPr/>
        </p:nvSpPr>
        <p:spPr>
          <a:xfrm>
            <a:off x="7816060" y="1365258"/>
            <a:ext cx="1040765" cy="100027"/>
          </a:xfrm>
          <a:prstGeom prst="rect">
            <a:avLst/>
          </a:prstGeom>
        </p:spPr>
        <p:txBody>
          <a:bodyPr vert="horz" wrap="square" lIns="0" tIns="0" rIns="0" bIns="0" rtlCol="0">
            <a:spAutoFit/>
          </a:bodyPr>
          <a:lstStyle/>
          <a:p>
            <a:pPr marL="12700"/>
            <a:r>
              <a:rPr sz="650" spc="145" dirty="0">
                <a:latin typeface="宋体"/>
                <a:cs typeface="宋体"/>
              </a:rPr>
              <a:t>监管机构的不安全行为</a:t>
            </a:r>
            <a:endParaRPr sz="650">
              <a:latin typeface="宋体"/>
              <a:cs typeface="宋体"/>
            </a:endParaRPr>
          </a:p>
        </p:txBody>
      </p:sp>
      <p:sp>
        <p:nvSpPr>
          <p:cNvPr id="206" name="object 206"/>
          <p:cNvSpPr/>
          <p:nvPr/>
        </p:nvSpPr>
        <p:spPr>
          <a:xfrm>
            <a:off x="7760048" y="1594319"/>
            <a:ext cx="1012405" cy="466007"/>
          </a:xfrm>
          <a:prstGeom prst="rect">
            <a:avLst/>
          </a:prstGeom>
          <a:blipFill>
            <a:blip r:embed="rId46" cstate="print"/>
            <a:stretch>
              <a:fillRect/>
            </a:stretch>
          </a:blipFill>
        </p:spPr>
        <p:txBody>
          <a:bodyPr wrap="square" lIns="0" tIns="0" rIns="0" bIns="0" rtlCol="0"/>
          <a:lstStyle/>
          <a:p>
            <a:endParaRPr/>
          </a:p>
        </p:txBody>
      </p:sp>
      <p:sp>
        <p:nvSpPr>
          <p:cNvPr id="207" name="object 207"/>
          <p:cNvSpPr/>
          <p:nvPr/>
        </p:nvSpPr>
        <p:spPr>
          <a:xfrm>
            <a:off x="7760048" y="1594318"/>
            <a:ext cx="1012825" cy="466090"/>
          </a:xfrm>
          <a:custGeom>
            <a:avLst/>
            <a:gdLst/>
            <a:ahLst/>
            <a:cxnLst/>
            <a:rect l="l" t="t" r="r" b="b"/>
            <a:pathLst>
              <a:path w="1012825" h="466089">
                <a:moveTo>
                  <a:pt x="865239" y="463228"/>
                </a:moveTo>
                <a:lnTo>
                  <a:pt x="903493" y="459095"/>
                </a:lnTo>
                <a:lnTo>
                  <a:pt x="966999" y="429328"/>
                </a:lnTo>
                <a:lnTo>
                  <a:pt x="1004016" y="378234"/>
                </a:lnTo>
                <a:lnTo>
                  <a:pt x="1009157" y="347442"/>
                </a:lnTo>
                <a:lnTo>
                  <a:pt x="1012405" y="349566"/>
                </a:lnTo>
                <a:lnTo>
                  <a:pt x="1012405" y="116685"/>
                </a:lnTo>
                <a:lnTo>
                  <a:pt x="1009157" y="115786"/>
                </a:lnTo>
                <a:lnTo>
                  <a:pt x="1004016" y="84994"/>
                </a:lnTo>
                <a:lnTo>
                  <a:pt x="966999" y="33900"/>
                </a:lnTo>
                <a:lnTo>
                  <a:pt x="903493" y="4133"/>
                </a:lnTo>
                <a:lnTo>
                  <a:pt x="865239" y="0"/>
                </a:lnTo>
                <a:lnTo>
                  <a:pt x="867776" y="245"/>
                </a:lnTo>
                <a:lnTo>
                  <a:pt x="144629" y="245"/>
                </a:lnTo>
                <a:lnTo>
                  <a:pt x="144629" y="0"/>
                </a:lnTo>
                <a:lnTo>
                  <a:pt x="106417" y="4133"/>
                </a:lnTo>
                <a:lnTo>
                  <a:pt x="42957" y="33900"/>
                </a:lnTo>
                <a:lnTo>
                  <a:pt x="5953" y="84994"/>
                </a:lnTo>
                <a:lnTo>
                  <a:pt x="811" y="115786"/>
                </a:lnTo>
                <a:lnTo>
                  <a:pt x="0" y="116685"/>
                </a:lnTo>
                <a:lnTo>
                  <a:pt x="0" y="349566"/>
                </a:lnTo>
                <a:lnTo>
                  <a:pt x="811" y="347442"/>
                </a:lnTo>
                <a:lnTo>
                  <a:pt x="5953" y="378234"/>
                </a:lnTo>
                <a:lnTo>
                  <a:pt x="42957" y="429328"/>
                </a:lnTo>
                <a:lnTo>
                  <a:pt x="106417" y="459095"/>
                </a:lnTo>
                <a:lnTo>
                  <a:pt x="144629" y="463228"/>
                </a:lnTo>
                <a:lnTo>
                  <a:pt x="144629" y="466007"/>
                </a:lnTo>
                <a:lnTo>
                  <a:pt x="867776" y="466007"/>
                </a:lnTo>
                <a:lnTo>
                  <a:pt x="865239" y="463228"/>
                </a:lnTo>
                <a:close/>
              </a:path>
            </a:pathLst>
          </a:custGeom>
          <a:ln w="3175">
            <a:solidFill>
              <a:srgbClr val="000000"/>
            </a:solidFill>
          </a:ln>
        </p:spPr>
        <p:txBody>
          <a:bodyPr wrap="square" lIns="0" tIns="0" rIns="0" bIns="0" rtlCol="0"/>
          <a:lstStyle/>
          <a:p>
            <a:endParaRPr/>
          </a:p>
        </p:txBody>
      </p:sp>
      <p:sp>
        <p:nvSpPr>
          <p:cNvPr id="208" name="object 208"/>
          <p:cNvSpPr txBox="1"/>
          <p:nvPr/>
        </p:nvSpPr>
        <p:spPr>
          <a:xfrm>
            <a:off x="7846305" y="1597664"/>
            <a:ext cx="837565" cy="443230"/>
          </a:xfrm>
          <a:prstGeom prst="rect">
            <a:avLst/>
          </a:prstGeom>
        </p:spPr>
        <p:txBody>
          <a:bodyPr vert="horz" wrap="square" lIns="0" tIns="0" rIns="0" bIns="0" rtlCol="0">
            <a:spAutoFit/>
          </a:bodyPr>
          <a:lstStyle/>
          <a:p>
            <a:pPr marL="12700" marR="5080" algn="ctr">
              <a:lnSpc>
                <a:spcPct val="109800"/>
              </a:lnSpc>
            </a:pPr>
            <a:r>
              <a:rPr sz="650" spc="130" dirty="0">
                <a:latin typeface="宋体"/>
                <a:cs typeface="宋体"/>
              </a:rPr>
              <a:t>安全标准规范缺陷  安全审批审核缺陷  安全监管监察缺陷  </a:t>
            </a:r>
            <a:r>
              <a:rPr sz="650" spc="145" dirty="0">
                <a:latin typeface="宋体"/>
                <a:cs typeface="宋体"/>
              </a:rPr>
              <a:t>等等</a:t>
            </a:r>
            <a:endParaRPr sz="650">
              <a:latin typeface="宋体"/>
              <a:cs typeface="宋体"/>
            </a:endParaRPr>
          </a:p>
        </p:txBody>
      </p:sp>
      <p:sp>
        <p:nvSpPr>
          <p:cNvPr id="209" name="object 209"/>
          <p:cNvSpPr/>
          <p:nvPr/>
        </p:nvSpPr>
        <p:spPr>
          <a:xfrm>
            <a:off x="6275694" y="1594319"/>
            <a:ext cx="1013217" cy="466007"/>
          </a:xfrm>
          <a:prstGeom prst="rect">
            <a:avLst/>
          </a:prstGeom>
          <a:blipFill>
            <a:blip r:embed="rId47" cstate="print"/>
            <a:stretch>
              <a:fillRect/>
            </a:stretch>
          </a:blipFill>
        </p:spPr>
        <p:txBody>
          <a:bodyPr wrap="square" lIns="0" tIns="0" rIns="0" bIns="0" rtlCol="0"/>
          <a:lstStyle/>
          <a:p>
            <a:endParaRPr/>
          </a:p>
        </p:txBody>
      </p:sp>
      <p:sp>
        <p:nvSpPr>
          <p:cNvPr id="210" name="object 210"/>
          <p:cNvSpPr/>
          <p:nvPr/>
        </p:nvSpPr>
        <p:spPr>
          <a:xfrm>
            <a:off x="6275693" y="1594318"/>
            <a:ext cx="1013460" cy="466090"/>
          </a:xfrm>
          <a:custGeom>
            <a:avLst/>
            <a:gdLst/>
            <a:ahLst/>
            <a:cxnLst/>
            <a:rect l="l" t="t" r="r" b="b"/>
            <a:pathLst>
              <a:path w="1013460" h="466089">
                <a:moveTo>
                  <a:pt x="869298" y="463228"/>
                </a:moveTo>
                <a:lnTo>
                  <a:pt x="907553" y="459095"/>
                </a:lnTo>
                <a:lnTo>
                  <a:pt x="971059" y="429328"/>
                </a:lnTo>
                <a:lnTo>
                  <a:pt x="1008075" y="378234"/>
                </a:lnTo>
                <a:lnTo>
                  <a:pt x="1013217" y="347442"/>
                </a:lnTo>
                <a:lnTo>
                  <a:pt x="1012405" y="349566"/>
                </a:lnTo>
                <a:lnTo>
                  <a:pt x="1012405" y="116685"/>
                </a:lnTo>
                <a:lnTo>
                  <a:pt x="993565" y="57331"/>
                </a:lnTo>
                <a:lnTo>
                  <a:pt x="941931" y="15800"/>
                </a:lnTo>
                <a:lnTo>
                  <a:pt x="869298" y="0"/>
                </a:lnTo>
                <a:lnTo>
                  <a:pt x="867776" y="245"/>
                </a:lnTo>
                <a:lnTo>
                  <a:pt x="144629" y="245"/>
                </a:lnTo>
                <a:lnTo>
                  <a:pt x="147369" y="0"/>
                </a:lnTo>
                <a:lnTo>
                  <a:pt x="109122" y="4133"/>
                </a:lnTo>
                <a:lnTo>
                  <a:pt x="74763" y="15800"/>
                </a:lnTo>
                <a:lnTo>
                  <a:pt x="45659" y="33900"/>
                </a:lnTo>
                <a:lnTo>
                  <a:pt x="23178" y="57331"/>
                </a:lnTo>
                <a:lnTo>
                  <a:pt x="8686" y="84994"/>
                </a:lnTo>
                <a:lnTo>
                  <a:pt x="3552" y="115786"/>
                </a:lnTo>
                <a:lnTo>
                  <a:pt x="0" y="116685"/>
                </a:lnTo>
                <a:lnTo>
                  <a:pt x="0" y="349566"/>
                </a:lnTo>
                <a:lnTo>
                  <a:pt x="3552" y="347442"/>
                </a:lnTo>
                <a:lnTo>
                  <a:pt x="8686" y="378234"/>
                </a:lnTo>
                <a:lnTo>
                  <a:pt x="45659" y="429328"/>
                </a:lnTo>
                <a:lnTo>
                  <a:pt x="109122" y="459095"/>
                </a:lnTo>
                <a:lnTo>
                  <a:pt x="147369" y="463228"/>
                </a:lnTo>
                <a:lnTo>
                  <a:pt x="144629" y="466007"/>
                </a:lnTo>
                <a:lnTo>
                  <a:pt x="867776" y="466007"/>
                </a:lnTo>
                <a:lnTo>
                  <a:pt x="869298" y="463228"/>
                </a:lnTo>
                <a:close/>
              </a:path>
            </a:pathLst>
          </a:custGeom>
          <a:ln w="3175">
            <a:solidFill>
              <a:srgbClr val="000000"/>
            </a:solidFill>
          </a:ln>
        </p:spPr>
        <p:txBody>
          <a:bodyPr wrap="square" lIns="0" tIns="0" rIns="0" bIns="0" rtlCol="0"/>
          <a:lstStyle/>
          <a:p>
            <a:endParaRPr/>
          </a:p>
        </p:txBody>
      </p:sp>
      <p:sp>
        <p:nvSpPr>
          <p:cNvPr id="211" name="object 211"/>
          <p:cNvSpPr txBox="1"/>
          <p:nvPr/>
        </p:nvSpPr>
        <p:spPr>
          <a:xfrm>
            <a:off x="6466896" y="1597664"/>
            <a:ext cx="634365" cy="443230"/>
          </a:xfrm>
          <a:prstGeom prst="rect">
            <a:avLst/>
          </a:prstGeom>
        </p:spPr>
        <p:txBody>
          <a:bodyPr vert="horz" wrap="square" lIns="0" tIns="0" rIns="0" bIns="0" rtlCol="0">
            <a:spAutoFit/>
          </a:bodyPr>
          <a:lstStyle/>
          <a:p>
            <a:pPr marL="12700" marR="5080" algn="ctr">
              <a:lnSpc>
                <a:spcPct val="109800"/>
              </a:lnSpc>
            </a:pPr>
            <a:r>
              <a:rPr sz="650" spc="130" dirty="0">
                <a:latin typeface="宋体"/>
                <a:cs typeface="宋体"/>
              </a:rPr>
              <a:t>安全标准制定  安全规范制定  </a:t>
            </a:r>
            <a:r>
              <a:rPr sz="650" spc="145" dirty="0">
                <a:latin typeface="宋体"/>
                <a:cs typeface="宋体"/>
              </a:rPr>
              <a:t>安全监管  等等</a:t>
            </a:r>
            <a:endParaRPr sz="650">
              <a:latin typeface="宋体"/>
              <a:cs typeface="宋体"/>
            </a:endParaRPr>
          </a:p>
        </p:txBody>
      </p:sp>
      <p:sp>
        <p:nvSpPr>
          <p:cNvPr id="212" name="object 212"/>
          <p:cNvSpPr/>
          <p:nvPr/>
        </p:nvSpPr>
        <p:spPr>
          <a:xfrm>
            <a:off x="3546064" y="1333736"/>
            <a:ext cx="280398" cy="752736"/>
          </a:xfrm>
          <a:prstGeom prst="rect">
            <a:avLst/>
          </a:prstGeom>
          <a:blipFill>
            <a:blip r:embed="rId38" cstate="print"/>
            <a:stretch>
              <a:fillRect/>
            </a:stretch>
          </a:blipFill>
        </p:spPr>
        <p:txBody>
          <a:bodyPr wrap="square" lIns="0" tIns="0" rIns="0" bIns="0" rtlCol="0"/>
          <a:lstStyle/>
          <a:p>
            <a:endParaRPr/>
          </a:p>
        </p:txBody>
      </p:sp>
      <p:sp>
        <p:nvSpPr>
          <p:cNvPr id="213" name="object 213"/>
          <p:cNvSpPr/>
          <p:nvPr/>
        </p:nvSpPr>
        <p:spPr>
          <a:xfrm>
            <a:off x="3546064" y="1333737"/>
            <a:ext cx="280670" cy="753110"/>
          </a:xfrm>
          <a:custGeom>
            <a:avLst/>
            <a:gdLst/>
            <a:ahLst/>
            <a:cxnLst/>
            <a:rect l="l" t="t" r="r" b="b"/>
            <a:pathLst>
              <a:path w="280669" h="753110">
                <a:moveTo>
                  <a:pt x="0" y="376368"/>
                </a:moveTo>
                <a:lnTo>
                  <a:pt x="943" y="332473"/>
                </a:lnTo>
                <a:lnTo>
                  <a:pt x="3702" y="290065"/>
                </a:lnTo>
                <a:lnTo>
                  <a:pt x="8172" y="249429"/>
                </a:lnTo>
                <a:lnTo>
                  <a:pt x="14248" y="210844"/>
                </a:lnTo>
                <a:lnTo>
                  <a:pt x="30798" y="140963"/>
                </a:lnTo>
                <a:lnTo>
                  <a:pt x="52508" y="82679"/>
                </a:lnTo>
                <a:lnTo>
                  <a:pt x="78538" y="38251"/>
                </a:lnTo>
                <a:lnTo>
                  <a:pt x="108047" y="9939"/>
                </a:lnTo>
                <a:lnTo>
                  <a:pt x="140194" y="0"/>
                </a:lnTo>
                <a:lnTo>
                  <a:pt x="156544" y="2531"/>
                </a:lnTo>
                <a:lnTo>
                  <a:pt x="201851" y="38251"/>
                </a:lnTo>
                <a:lnTo>
                  <a:pt x="227883" y="82679"/>
                </a:lnTo>
                <a:lnTo>
                  <a:pt x="249596" y="140963"/>
                </a:lnTo>
                <a:lnTo>
                  <a:pt x="266147" y="210844"/>
                </a:lnTo>
                <a:lnTo>
                  <a:pt x="272224" y="249429"/>
                </a:lnTo>
                <a:lnTo>
                  <a:pt x="276695" y="290065"/>
                </a:lnTo>
                <a:lnTo>
                  <a:pt x="279455" y="332473"/>
                </a:lnTo>
                <a:lnTo>
                  <a:pt x="280398" y="376368"/>
                </a:lnTo>
                <a:lnTo>
                  <a:pt x="279455" y="420263"/>
                </a:lnTo>
                <a:lnTo>
                  <a:pt x="276695" y="462670"/>
                </a:lnTo>
                <a:lnTo>
                  <a:pt x="272224" y="503307"/>
                </a:lnTo>
                <a:lnTo>
                  <a:pt x="266147" y="541891"/>
                </a:lnTo>
                <a:lnTo>
                  <a:pt x="249596" y="611773"/>
                </a:lnTo>
                <a:lnTo>
                  <a:pt x="227883" y="670057"/>
                </a:lnTo>
                <a:lnTo>
                  <a:pt x="201851" y="714484"/>
                </a:lnTo>
                <a:lnTo>
                  <a:pt x="172340" y="742797"/>
                </a:lnTo>
                <a:lnTo>
                  <a:pt x="140194" y="752736"/>
                </a:lnTo>
                <a:lnTo>
                  <a:pt x="123845" y="750204"/>
                </a:lnTo>
                <a:lnTo>
                  <a:pt x="78543" y="714484"/>
                </a:lnTo>
                <a:lnTo>
                  <a:pt x="52512" y="670057"/>
                </a:lnTo>
                <a:lnTo>
                  <a:pt x="30801" y="611773"/>
                </a:lnTo>
                <a:lnTo>
                  <a:pt x="14250" y="541891"/>
                </a:lnTo>
                <a:lnTo>
                  <a:pt x="8173" y="503307"/>
                </a:lnTo>
                <a:lnTo>
                  <a:pt x="3703" y="462670"/>
                </a:lnTo>
                <a:lnTo>
                  <a:pt x="943" y="420263"/>
                </a:lnTo>
                <a:lnTo>
                  <a:pt x="0" y="376368"/>
                </a:lnTo>
                <a:close/>
              </a:path>
            </a:pathLst>
          </a:custGeom>
          <a:ln w="3175">
            <a:solidFill>
              <a:srgbClr val="000000"/>
            </a:solidFill>
          </a:ln>
        </p:spPr>
        <p:txBody>
          <a:bodyPr wrap="square" lIns="0" tIns="0" rIns="0" bIns="0" rtlCol="0"/>
          <a:lstStyle/>
          <a:p>
            <a:endParaRPr/>
          </a:p>
        </p:txBody>
      </p:sp>
      <p:sp>
        <p:nvSpPr>
          <p:cNvPr id="214" name="object 214"/>
          <p:cNvSpPr txBox="1"/>
          <p:nvPr/>
        </p:nvSpPr>
        <p:spPr>
          <a:xfrm>
            <a:off x="3622811" y="1401025"/>
            <a:ext cx="127000" cy="605790"/>
          </a:xfrm>
          <a:prstGeom prst="rect">
            <a:avLst/>
          </a:prstGeom>
        </p:spPr>
        <p:txBody>
          <a:bodyPr vert="horz" wrap="square" lIns="0" tIns="0" rIns="0" bIns="0" rtlCol="0">
            <a:spAutoFit/>
          </a:bodyPr>
          <a:lstStyle/>
          <a:p>
            <a:pPr marL="12700" marR="5080" algn="just">
              <a:lnSpc>
                <a:spcPct val="100600"/>
              </a:lnSpc>
            </a:pPr>
            <a:r>
              <a:rPr sz="650" spc="100" dirty="0">
                <a:latin typeface="宋体"/>
                <a:cs typeface="宋体"/>
              </a:rPr>
              <a:t>监  管  审  批  机  构</a:t>
            </a:r>
            <a:endParaRPr sz="650">
              <a:latin typeface="宋体"/>
              <a:cs typeface="宋体"/>
            </a:endParaRPr>
          </a:p>
        </p:txBody>
      </p:sp>
      <p:sp>
        <p:nvSpPr>
          <p:cNvPr id="215" name="object 215"/>
          <p:cNvSpPr/>
          <p:nvPr/>
        </p:nvSpPr>
        <p:spPr>
          <a:xfrm>
            <a:off x="3824605" y="1422967"/>
            <a:ext cx="152400" cy="288290"/>
          </a:xfrm>
          <a:custGeom>
            <a:avLst/>
            <a:gdLst/>
            <a:ahLst/>
            <a:cxnLst/>
            <a:rect l="l" t="t" r="r" b="b"/>
            <a:pathLst>
              <a:path w="152400" h="288289">
                <a:moveTo>
                  <a:pt x="0" y="288036"/>
                </a:moveTo>
                <a:lnTo>
                  <a:pt x="53284" y="288036"/>
                </a:lnTo>
                <a:lnTo>
                  <a:pt x="53284" y="0"/>
                </a:lnTo>
                <a:lnTo>
                  <a:pt x="152241" y="0"/>
                </a:lnTo>
              </a:path>
            </a:pathLst>
          </a:custGeom>
          <a:ln w="9717">
            <a:solidFill>
              <a:srgbClr val="000000"/>
            </a:solidFill>
          </a:ln>
        </p:spPr>
        <p:txBody>
          <a:bodyPr wrap="square" lIns="0" tIns="0" rIns="0" bIns="0" rtlCol="0"/>
          <a:lstStyle/>
          <a:p>
            <a:endParaRPr/>
          </a:p>
        </p:txBody>
      </p:sp>
      <p:sp>
        <p:nvSpPr>
          <p:cNvPr id="216" name="object 216"/>
          <p:cNvSpPr/>
          <p:nvPr/>
        </p:nvSpPr>
        <p:spPr>
          <a:xfrm>
            <a:off x="5126271" y="1594319"/>
            <a:ext cx="1012405" cy="466007"/>
          </a:xfrm>
          <a:prstGeom prst="rect">
            <a:avLst/>
          </a:prstGeom>
          <a:blipFill>
            <a:blip r:embed="rId48" cstate="print"/>
            <a:stretch>
              <a:fillRect/>
            </a:stretch>
          </a:blipFill>
        </p:spPr>
        <p:txBody>
          <a:bodyPr wrap="square" lIns="0" tIns="0" rIns="0" bIns="0" rtlCol="0"/>
          <a:lstStyle/>
          <a:p>
            <a:endParaRPr/>
          </a:p>
        </p:txBody>
      </p:sp>
      <p:sp>
        <p:nvSpPr>
          <p:cNvPr id="217" name="object 217"/>
          <p:cNvSpPr/>
          <p:nvPr/>
        </p:nvSpPr>
        <p:spPr>
          <a:xfrm>
            <a:off x="5126271" y="1594318"/>
            <a:ext cx="1012825" cy="466090"/>
          </a:xfrm>
          <a:custGeom>
            <a:avLst/>
            <a:gdLst/>
            <a:ahLst/>
            <a:cxnLst/>
            <a:rect l="l" t="t" r="r" b="b"/>
            <a:pathLst>
              <a:path w="1012825" h="466089">
                <a:moveTo>
                  <a:pt x="865239" y="463228"/>
                </a:moveTo>
                <a:lnTo>
                  <a:pt x="903485" y="459095"/>
                </a:lnTo>
                <a:lnTo>
                  <a:pt x="966948" y="429328"/>
                </a:lnTo>
                <a:lnTo>
                  <a:pt x="1003922" y="378234"/>
                </a:lnTo>
                <a:lnTo>
                  <a:pt x="1009056" y="347442"/>
                </a:lnTo>
                <a:lnTo>
                  <a:pt x="1012405" y="349566"/>
                </a:lnTo>
                <a:lnTo>
                  <a:pt x="1012405" y="116685"/>
                </a:lnTo>
                <a:lnTo>
                  <a:pt x="1009056" y="115786"/>
                </a:lnTo>
                <a:lnTo>
                  <a:pt x="1003922" y="84994"/>
                </a:lnTo>
                <a:lnTo>
                  <a:pt x="966948" y="33900"/>
                </a:lnTo>
                <a:lnTo>
                  <a:pt x="903485" y="4133"/>
                </a:lnTo>
                <a:lnTo>
                  <a:pt x="865239" y="0"/>
                </a:lnTo>
                <a:lnTo>
                  <a:pt x="867776" y="245"/>
                </a:lnTo>
                <a:lnTo>
                  <a:pt x="144629" y="245"/>
                </a:lnTo>
                <a:lnTo>
                  <a:pt x="145948" y="0"/>
                </a:lnTo>
                <a:lnTo>
                  <a:pt x="107737" y="4133"/>
                </a:lnTo>
                <a:lnTo>
                  <a:pt x="44276" y="33900"/>
                </a:lnTo>
                <a:lnTo>
                  <a:pt x="7272" y="84994"/>
                </a:lnTo>
                <a:lnTo>
                  <a:pt x="2131" y="115786"/>
                </a:lnTo>
                <a:lnTo>
                  <a:pt x="0" y="116685"/>
                </a:lnTo>
                <a:lnTo>
                  <a:pt x="0" y="349566"/>
                </a:lnTo>
                <a:lnTo>
                  <a:pt x="2131" y="347442"/>
                </a:lnTo>
                <a:lnTo>
                  <a:pt x="7272" y="378234"/>
                </a:lnTo>
                <a:lnTo>
                  <a:pt x="44276" y="429328"/>
                </a:lnTo>
                <a:lnTo>
                  <a:pt x="107737" y="459095"/>
                </a:lnTo>
                <a:lnTo>
                  <a:pt x="145948" y="463228"/>
                </a:lnTo>
                <a:lnTo>
                  <a:pt x="144629" y="466007"/>
                </a:lnTo>
                <a:lnTo>
                  <a:pt x="867776" y="466007"/>
                </a:lnTo>
                <a:lnTo>
                  <a:pt x="865239" y="463228"/>
                </a:lnTo>
                <a:close/>
              </a:path>
            </a:pathLst>
          </a:custGeom>
          <a:ln w="3175">
            <a:solidFill>
              <a:srgbClr val="000000"/>
            </a:solidFill>
          </a:ln>
        </p:spPr>
        <p:txBody>
          <a:bodyPr wrap="square" lIns="0" tIns="0" rIns="0" bIns="0" rtlCol="0"/>
          <a:lstStyle/>
          <a:p>
            <a:endParaRPr/>
          </a:p>
        </p:txBody>
      </p:sp>
      <p:sp>
        <p:nvSpPr>
          <p:cNvPr id="218" name="object 218"/>
          <p:cNvSpPr txBox="1"/>
          <p:nvPr/>
        </p:nvSpPr>
        <p:spPr>
          <a:xfrm>
            <a:off x="5416226" y="1597664"/>
            <a:ext cx="431800" cy="443230"/>
          </a:xfrm>
          <a:prstGeom prst="rect">
            <a:avLst/>
          </a:prstGeom>
        </p:spPr>
        <p:txBody>
          <a:bodyPr vert="horz" wrap="square" lIns="0" tIns="0" rIns="0" bIns="0" rtlCol="0">
            <a:spAutoFit/>
          </a:bodyPr>
          <a:lstStyle/>
          <a:p>
            <a:pPr marL="12065" marR="5080" algn="ctr">
              <a:lnSpc>
                <a:spcPct val="109800"/>
              </a:lnSpc>
            </a:pPr>
            <a:r>
              <a:rPr sz="650" spc="120" dirty="0">
                <a:latin typeface="宋体"/>
                <a:cs typeface="宋体"/>
              </a:rPr>
              <a:t>安全理念  安全资源  安全技术  </a:t>
            </a:r>
            <a:r>
              <a:rPr sz="650" spc="145" dirty="0">
                <a:latin typeface="宋体"/>
                <a:cs typeface="宋体"/>
              </a:rPr>
              <a:t>等等</a:t>
            </a:r>
            <a:endParaRPr sz="650">
              <a:latin typeface="宋体"/>
              <a:cs typeface="宋体"/>
            </a:endParaRPr>
          </a:p>
        </p:txBody>
      </p:sp>
      <p:sp>
        <p:nvSpPr>
          <p:cNvPr id="219" name="object 219"/>
          <p:cNvSpPr/>
          <p:nvPr/>
        </p:nvSpPr>
        <p:spPr>
          <a:xfrm>
            <a:off x="3976848" y="1594318"/>
            <a:ext cx="1007737" cy="474832"/>
          </a:xfrm>
          <a:prstGeom prst="rect">
            <a:avLst/>
          </a:prstGeom>
          <a:blipFill>
            <a:blip r:embed="rId49" cstate="print"/>
            <a:stretch>
              <a:fillRect/>
            </a:stretch>
          </a:blipFill>
        </p:spPr>
        <p:txBody>
          <a:bodyPr wrap="square" lIns="0" tIns="0" rIns="0" bIns="0" rtlCol="0"/>
          <a:lstStyle/>
          <a:p>
            <a:endParaRPr/>
          </a:p>
        </p:txBody>
      </p:sp>
      <p:sp>
        <p:nvSpPr>
          <p:cNvPr id="220" name="object 220"/>
          <p:cNvSpPr/>
          <p:nvPr/>
        </p:nvSpPr>
        <p:spPr>
          <a:xfrm>
            <a:off x="3976847" y="1594318"/>
            <a:ext cx="1007744" cy="474980"/>
          </a:xfrm>
          <a:custGeom>
            <a:avLst/>
            <a:gdLst/>
            <a:ahLst/>
            <a:cxnLst/>
            <a:rect l="l" t="t" r="r" b="b"/>
            <a:pathLst>
              <a:path w="1007745" h="474980">
                <a:moveTo>
                  <a:pt x="863919" y="474831"/>
                </a:moveTo>
                <a:lnTo>
                  <a:pt x="902131" y="470692"/>
                </a:lnTo>
                <a:lnTo>
                  <a:pt x="965591" y="440900"/>
                </a:lnTo>
                <a:lnTo>
                  <a:pt x="1002595" y="389809"/>
                </a:lnTo>
                <a:lnTo>
                  <a:pt x="1007737" y="359045"/>
                </a:lnTo>
                <a:lnTo>
                  <a:pt x="1004793" y="361823"/>
                </a:lnTo>
                <a:lnTo>
                  <a:pt x="1004793" y="116685"/>
                </a:lnTo>
                <a:lnTo>
                  <a:pt x="988088" y="57331"/>
                </a:lnTo>
                <a:lnTo>
                  <a:pt x="936480" y="15800"/>
                </a:lnTo>
                <a:lnTo>
                  <a:pt x="863919" y="0"/>
                </a:lnTo>
                <a:lnTo>
                  <a:pt x="860164" y="245"/>
                </a:lnTo>
                <a:lnTo>
                  <a:pt x="144629" y="245"/>
                </a:lnTo>
                <a:lnTo>
                  <a:pt x="106377" y="4133"/>
                </a:lnTo>
                <a:lnTo>
                  <a:pt x="42901" y="33900"/>
                </a:lnTo>
                <a:lnTo>
                  <a:pt x="5909" y="84994"/>
                </a:lnTo>
                <a:lnTo>
                  <a:pt x="771" y="115786"/>
                </a:lnTo>
                <a:lnTo>
                  <a:pt x="0" y="116685"/>
                </a:lnTo>
                <a:lnTo>
                  <a:pt x="0" y="361823"/>
                </a:lnTo>
                <a:lnTo>
                  <a:pt x="771" y="359045"/>
                </a:lnTo>
                <a:lnTo>
                  <a:pt x="5909" y="389809"/>
                </a:lnTo>
                <a:lnTo>
                  <a:pt x="42901" y="440900"/>
                </a:lnTo>
                <a:lnTo>
                  <a:pt x="106377" y="470692"/>
                </a:lnTo>
                <a:lnTo>
                  <a:pt x="144619" y="474831"/>
                </a:lnTo>
                <a:lnTo>
                  <a:pt x="144629" y="472135"/>
                </a:lnTo>
                <a:lnTo>
                  <a:pt x="860164" y="472135"/>
                </a:lnTo>
                <a:lnTo>
                  <a:pt x="863919" y="474831"/>
                </a:lnTo>
                <a:close/>
              </a:path>
            </a:pathLst>
          </a:custGeom>
          <a:ln w="3175">
            <a:solidFill>
              <a:srgbClr val="000000"/>
            </a:solidFill>
          </a:ln>
        </p:spPr>
        <p:txBody>
          <a:bodyPr wrap="square" lIns="0" tIns="0" rIns="0" bIns="0" rtlCol="0"/>
          <a:lstStyle/>
          <a:p>
            <a:endParaRPr/>
          </a:p>
        </p:txBody>
      </p:sp>
      <p:sp>
        <p:nvSpPr>
          <p:cNvPr id="221" name="object 221"/>
          <p:cNvSpPr txBox="1"/>
          <p:nvPr/>
        </p:nvSpPr>
        <p:spPr>
          <a:xfrm>
            <a:off x="4163909" y="1712308"/>
            <a:ext cx="634365" cy="225425"/>
          </a:xfrm>
          <a:prstGeom prst="rect">
            <a:avLst/>
          </a:prstGeom>
        </p:spPr>
        <p:txBody>
          <a:bodyPr vert="horz" wrap="square" lIns="0" tIns="0" rIns="0" bIns="0" rtlCol="0">
            <a:spAutoFit/>
          </a:bodyPr>
          <a:lstStyle/>
          <a:p>
            <a:pPr marL="12700" marR="5080">
              <a:lnSpc>
                <a:spcPct val="109800"/>
              </a:lnSpc>
            </a:pPr>
            <a:r>
              <a:rPr sz="650" spc="130" dirty="0">
                <a:latin typeface="宋体"/>
                <a:cs typeface="宋体"/>
              </a:rPr>
              <a:t>法律法规信息  辖</a:t>
            </a:r>
            <a:r>
              <a:rPr sz="650" spc="140" dirty="0">
                <a:latin typeface="宋体"/>
                <a:cs typeface="宋体"/>
              </a:rPr>
              <a:t>区</a:t>
            </a:r>
            <a:r>
              <a:rPr sz="650" spc="145" dirty="0">
                <a:latin typeface="宋体"/>
                <a:cs typeface="宋体"/>
              </a:rPr>
              <a:t>安全状况</a:t>
            </a:r>
            <a:endParaRPr sz="650">
              <a:latin typeface="宋体"/>
              <a:cs typeface="宋体"/>
            </a:endParaRPr>
          </a:p>
        </p:txBody>
      </p:sp>
      <p:sp>
        <p:nvSpPr>
          <p:cNvPr id="222" name="object 222"/>
          <p:cNvSpPr/>
          <p:nvPr/>
        </p:nvSpPr>
        <p:spPr>
          <a:xfrm>
            <a:off x="7676315" y="1386197"/>
            <a:ext cx="83820" cy="67945"/>
          </a:xfrm>
          <a:custGeom>
            <a:avLst/>
            <a:gdLst/>
            <a:ahLst/>
            <a:cxnLst/>
            <a:rect l="l" t="t" r="r" b="b"/>
            <a:pathLst>
              <a:path w="83820" h="67944">
                <a:moveTo>
                  <a:pt x="3436" y="66155"/>
                </a:moveTo>
                <a:lnTo>
                  <a:pt x="0" y="67412"/>
                </a:lnTo>
                <a:lnTo>
                  <a:pt x="2943" y="67249"/>
                </a:lnTo>
                <a:lnTo>
                  <a:pt x="3436" y="66155"/>
                </a:lnTo>
                <a:close/>
              </a:path>
              <a:path w="83820" h="67944">
                <a:moveTo>
                  <a:pt x="0" y="0"/>
                </a:moveTo>
                <a:lnTo>
                  <a:pt x="2943" y="1552"/>
                </a:lnTo>
                <a:lnTo>
                  <a:pt x="10193" y="17632"/>
                </a:lnTo>
                <a:lnTo>
                  <a:pt x="12610" y="34401"/>
                </a:lnTo>
                <a:lnTo>
                  <a:pt x="10193" y="51169"/>
                </a:lnTo>
                <a:lnTo>
                  <a:pt x="3436" y="66155"/>
                </a:lnTo>
                <a:lnTo>
                  <a:pt x="83732" y="36770"/>
                </a:lnTo>
                <a:lnTo>
                  <a:pt x="0" y="0"/>
                </a:lnTo>
                <a:close/>
              </a:path>
            </a:pathLst>
          </a:custGeom>
          <a:solidFill>
            <a:srgbClr val="000000"/>
          </a:solidFill>
        </p:spPr>
        <p:txBody>
          <a:bodyPr wrap="square" lIns="0" tIns="0" rIns="0" bIns="0" rtlCol="0"/>
          <a:lstStyle/>
          <a:p>
            <a:endParaRPr/>
          </a:p>
        </p:txBody>
      </p:sp>
      <p:sp>
        <p:nvSpPr>
          <p:cNvPr id="223" name="object 223"/>
          <p:cNvSpPr/>
          <p:nvPr/>
        </p:nvSpPr>
        <p:spPr>
          <a:xfrm>
            <a:off x="3824605" y="1711005"/>
            <a:ext cx="152400" cy="123189"/>
          </a:xfrm>
          <a:custGeom>
            <a:avLst/>
            <a:gdLst/>
            <a:ahLst/>
            <a:cxnLst/>
            <a:rect l="l" t="t" r="r" b="b"/>
            <a:pathLst>
              <a:path w="152400" h="123189">
                <a:moveTo>
                  <a:pt x="0" y="0"/>
                </a:moveTo>
                <a:lnTo>
                  <a:pt x="53284" y="0"/>
                </a:lnTo>
                <a:lnTo>
                  <a:pt x="53284" y="122568"/>
                </a:lnTo>
                <a:lnTo>
                  <a:pt x="152241" y="122568"/>
                </a:lnTo>
              </a:path>
            </a:pathLst>
          </a:custGeom>
          <a:ln w="8949">
            <a:solidFill>
              <a:srgbClr val="000000"/>
            </a:solidFill>
          </a:ln>
        </p:spPr>
        <p:txBody>
          <a:bodyPr wrap="square" lIns="0" tIns="0" rIns="0" bIns="0" rtlCol="0"/>
          <a:lstStyle/>
          <a:p>
            <a:endParaRPr/>
          </a:p>
        </p:txBody>
      </p:sp>
      <p:sp>
        <p:nvSpPr>
          <p:cNvPr id="224" name="object 224"/>
          <p:cNvSpPr/>
          <p:nvPr/>
        </p:nvSpPr>
        <p:spPr>
          <a:xfrm>
            <a:off x="4441183" y="1049132"/>
            <a:ext cx="0" cy="24765"/>
          </a:xfrm>
          <a:custGeom>
            <a:avLst/>
            <a:gdLst/>
            <a:ahLst/>
            <a:cxnLst/>
            <a:rect l="l" t="t" r="r" b="b"/>
            <a:pathLst>
              <a:path h="24765">
                <a:moveTo>
                  <a:pt x="0" y="0"/>
                </a:moveTo>
                <a:lnTo>
                  <a:pt x="0" y="24513"/>
                </a:lnTo>
              </a:path>
            </a:pathLst>
          </a:custGeom>
          <a:ln w="10149">
            <a:solidFill>
              <a:srgbClr val="000000"/>
            </a:solidFill>
          </a:ln>
        </p:spPr>
        <p:txBody>
          <a:bodyPr wrap="square" lIns="0" tIns="0" rIns="0" bIns="0" rtlCol="0"/>
          <a:lstStyle/>
          <a:p>
            <a:endParaRPr/>
          </a:p>
        </p:txBody>
      </p:sp>
      <p:sp>
        <p:nvSpPr>
          <p:cNvPr id="225" name="object 225"/>
          <p:cNvSpPr/>
          <p:nvPr/>
        </p:nvSpPr>
        <p:spPr>
          <a:xfrm>
            <a:off x="4441183" y="1165573"/>
            <a:ext cx="0" cy="67945"/>
          </a:xfrm>
          <a:custGeom>
            <a:avLst/>
            <a:gdLst/>
            <a:ahLst/>
            <a:cxnLst/>
            <a:rect l="l" t="t" r="r" b="b"/>
            <a:pathLst>
              <a:path h="67944">
                <a:moveTo>
                  <a:pt x="0" y="0"/>
                </a:moveTo>
                <a:lnTo>
                  <a:pt x="0" y="67412"/>
                </a:lnTo>
              </a:path>
            </a:pathLst>
          </a:custGeom>
          <a:ln w="10149">
            <a:solidFill>
              <a:srgbClr val="000000"/>
            </a:solidFill>
          </a:ln>
        </p:spPr>
        <p:txBody>
          <a:bodyPr wrap="square" lIns="0" tIns="0" rIns="0" bIns="0" rtlCol="0"/>
          <a:lstStyle/>
          <a:p>
            <a:endParaRPr/>
          </a:p>
        </p:txBody>
      </p:sp>
      <p:sp>
        <p:nvSpPr>
          <p:cNvPr id="226" name="object 226"/>
          <p:cNvSpPr/>
          <p:nvPr/>
        </p:nvSpPr>
        <p:spPr>
          <a:xfrm>
            <a:off x="4402210" y="1006232"/>
            <a:ext cx="71755" cy="55244"/>
          </a:xfrm>
          <a:custGeom>
            <a:avLst/>
            <a:gdLst/>
            <a:ahLst/>
            <a:cxnLst/>
            <a:rect l="l" t="t" r="r" b="b"/>
            <a:pathLst>
              <a:path w="71755" h="55244">
                <a:moveTo>
                  <a:pt x="1284" y="54618"/>
                </a:moveTo>
                <a:lnTo>
                  <a:pt x="0" y="54992"/>
                </a:lnTo>
                <a:lnTo>
                  <a:pt x="913" y="55156"/>
                </a:lnTo>
                <a:lnTo>
                  <a:pt x="1284" y="54618"/>
                </a:lnTo>
                <a:close/>
              </a:path>
              <a:path w="71755" h="55244">
                <a:moveTo>
                  <a:pt x="68925" y="54256"/>
                </a:moveTo>
                <a:lnTo>
                  <a:pt x="69422" y="55156"/>
                </a:lnTo>
                <a:lnTo>
                  <a:pt x="71451" y="54992"/>
                </a:lnTo>
                <a:lnTo>
                  <a:pt x="68925" y="54256"/>
                </a:lnTo>
                <a:close/>
              </a:path>
              <a:path w="71755" h="55244">
                <a:moveTo>
                  <a:pt x="38973" y="0"/>
                </a:moveTo>
                <a:lnTo>
                  <a:pt x="1284" y="54618"/>
                </a:lnTo>
                <a:lnTo>
                  <a:pt x="17501" y="49890"/>
                </a:lnTo>
                <a:lnTo>
                  <a:pt x="35725" y="48190"/>
                </a:lnTo>
                <a:lnTo>
                  <a:pt x="65576" y="48190"/>
                </a:lnTo>
                <a:lnTo>
                  <a:pt x="38973" y="0"/>
                </a:lnTo>
                <a:close/>
              </a:path>
              <a:path w="71755" h="55244">
                <a:moveTo>
                  <a:pt x="65576" y="48190"/>
                </a:moveTo>
                <a:lnTo>
                  <a:pt x="35725" y="48190"/>
                </a:lnTo>
                <a:lnTo>
                  <a:pt x="53950" y="49890"/>
                </a:lnTo>
                <a:lnTo>
                  <a:pt x="68925" y="54256"/>
                </a:lnTo>
                <a:lnTo>
                  <a:pt x="65576" y="48190"/>
                </a:lnTo>
                <a:close/>
              </a:path>
            </a:pathLst>
          </a:custGeom>
          <a:solidFill>
            <a:srgbClr val="000000"/>
          </a:solidFill>
        </p:spPr>
        <p:txBody>
          <a:bodyPr wrap="square" lIns="0" tIns="0" rIns="0" bIns="0" rtlCol="0"/>
          <a:lstStyle/>
          <a:p>
            <a:endParaRPr/>
          </a:p>
        </p:txBody>
      </p:sp>
      <p:sp>
        <p:nvSpPr>
          <p:cNvPr id="227" name="object 227"/>
          <p:cNvSpPr/>
          <p:nvPr/>
        </p:nvSpPr>
        <p:spPr>
          <a:xfrm>
            <a:off x="4030132" y="1073646"/>
            <a:ext cx="814705" cy="92075"/>
          </a:xfrm>
          <a:custGeom>
            <a:avLst/>
            <a:gdLst/>
            <a:ahLst/>
            <a:cxnLst/>
            <a:rect l="l" t="t" r="r" b="b"/>
            <a:pathLst>
              <a:path w="814704" h="92075">
                <a:moveTo>
                  <a:pt x="0" y="91926"/>
                </a:moveTo>
                <a:lnTo>
                  <a:pt x="814491" y="91926"/>
                </a:lnTo>
                <a:lnTo>
                  <a:pt x="814491" y="0"/>
                </a:lnTo>
                <a:lnTo>
                  <a:pt x="0" y="0"/>
                </a:lnTo>
                <a:lnTo>
                  <a:pt x="0" y="91926"/>
                </a:lnTo>
                <a:close/>
              </a:path>
            </a:pathLst>
          </a:custGeom>
          <a:solidFill>
            <a:srgbClr val="FFFFFF"/>
          </a:solidFill>
        </p:spPr>
        <p:txBody>
          <a:bodyPr wrap="square" lIns="0" tIns="0" rIns="0" bIns="0" rtlCol="0"/>
          <a:lstStyle/>
          <a:p>
            <a:endParaRPr/>
          </a:p>
        </p:txBody>
      </p:sp>
      <p:sp>
        <p:nvSpPr>
          <p:cNvPr id="228" name="object 228"/>
          <p:cNvSpPr txBox="1"/>
          <p:nvPr/>
        </p:nvSpPr>
        <p:spPr>
          <a:xfrm>
            <a:off x="4019259" y="1077722"/>
            <a:ext cx="837565" cy="76944"/>
          </a:xfrm>
          <a:prstGeom prst="rect">
            <a:avLst/>
          </a:prstGeom>
        </p:spPr>
        <p:txBody>
          <a:bodyPr vert="horz" wrap="square" lIns="0" tIns="0" rIns="0" bIns="0" rtlCol="0">
            <a:spAutoFit/>
          </a:bodyPr>
          <a:lstStyle/>
          <a:p>
            <a:pPr marL="12700"/>
            <a:r>
              <a:rPr sz="500" spc="135" dirty="0">
                <a:latin typeface="宋体"/>
                <a:cs typeface="宋体"/>
              </a:rPr>
              <a:t>工作报告、事故报告等</a:t>
            </a:r>
            <a:endParaRPr sz="500">
              <a:latin typeface="宋体"/>
              <a:cs typeface="宋体"/>
            </a:endParaRPr>
          </a:p>
        </p:txBody>
      </p:sp>
      <p:sp>
        <p:nvSpPr>
          <p:cNvPr id="229" name="object 229"/>
          <p:cNvSpPr/>
          <p:nvPr/>
        </p:nvSpPr>
        <p:spPr>
          <a:xfrm>
            <a:off x="6450771" y="1006233"/>
            <a:ext cx="0" cy="67945"/>
          </a:xfrm>
          <a:custGeom>
            <a:avLst/>
            <a:gdLst/>
            <a:ahLst/>
            <a:cxnLst/>
            <a:rect l="l" t="t" r="r" b="b"/>
            <a:pathLst>
              <a:path h="67944">
                <a:moveTo>
                  <a:pt x="0" y="0"/>
                </a:moveTo>
                <a:lnTo>
                  <a:pt x="0" y="67412"/>
                </a:lnTo>
              </a:path>
            </a:pathLst>
          </a:custGeom>
          <a:ln w="10149">
            <a:solidFill>
              <a:srgbClr val="000000"/>
            </a:solidFill>
          </a:ln>
        </p:spPr>
        <p:txBody>
          <a:bodyPr wrap="square" lIns="0" tIns="0" rIns="0" bIns="0" rtlCol="0"/>
          <a:lstStyle/>
          <a:p>
            <a:endParaRPr/>
          </a:p>
        </p:txBody>
      </p:sp>
      <p:sp>
        <p:nvSpPr>
          <p:cNvPr id="230" name="object 230"/>
          <p:cNvSpPr/>
          <p:nvPr/>
        </p:nvSpPr>
        <p:spPr>
          <a:xfrm>
            <a:off x="6450771" y="1165573"/>
            <a:ext cx="0" cy="24765"/>
          </a:xfrm>
          <a:custGeom>
            <a:avLst/>
            <a:gdLst/>
            <a:ahLst/>
            <a:cxnLst/>
            <a:rect l="l" t="t" r="r" b="b"/>
            <a:pathLst>
              <a:path h="24765">
                <a:moveTo>
                  <a:pt x="0" y="0"/>
                </a:moveTo>
                <a:lnTo>
                  <a:pt x="0" y="24513"/>
                </a:lnTo>
              </a:path>
            </a:pathLst>
          </a:custGeom>
          <a:ln w="10149">
            <a:solidFill>
              <a:srgbClr val="000000"/>
            </a:solidFill>
          </a:ln>
        </p:spPr>
        <p:txBody>
          <a:bodyPr wrap="square" lIns="0" tIns="0" rIns="0" bIns="0" rtlCol="0"/>
          <a:lstStyle/>
          <a:p>
            <a:endParaRPr/>
          </a:p>
        </p:txBody>
      </p:sp>
      <p:sp>
        <p:nvSpPr>
          <p:cNvPr id="231" name="object 231"/>
          <p:cNvSpPr/>
          <p:nvPr/>
        </p:nvSpPr>
        <p:spPr>
          <a:xfrm>
            <a:off x="6412710" y="1177747"/>
            <a:ext cx="76200" cy="55244"/>
          </a:xfrm>
          <a:custGeom>
            <a:avLst/>
            <a:gdLst/>
            <a:ahLst/>
            <a:cxnLst/>
            <a:rect l="l" t="t" r="r" b="b"/>
            <a:pathLst>
              <a:path w="76200" h="55244">
                <a:moveTo>
                  <a:pt x="3450" y="0"/>
                </a:moveTo>
                <a:lnTo>
                  <a:pt x="0" y="81"/>
                </a:lnTo>
                <a:lnTo>
                  <a:pt x="38060" y="55237"/>
                </a:lnTo>
                <a:lnTo>
                  <a:pt x="71483" y="6802"/>
                </a:lnTo>
                <a:lnTo>
                  <a:pt x="39138" y="6802"/>
                </a:lnTo>
                <a:lnTo>
                  <a:pt x="20909" y="5101"/>
                </a:lnTo>
                <a:lnTo>
                  <a:pt x="3450" y="0"/>
                </a:lnTo>
                <a:close/>
              </a:path>
              <a:path w="76200" h="55244">
                <a:moveTo>
                  <a:pt x="74902" y="0"/>
                </a:moveTo>
                <a:lnTo>
                  <a:pt x="57387" y="5101"/>
                </a:lnTo>
                <a:lnTo>
                  <a:pt x="39138" y="6802"/>
                </a:lnTo>
                <a:lnTo>
                  <a:pt x="71483" y="6802"/>
                </a:lnTo>
                <a:lnTo>
                  <a:pt x="76120" y="81"/>
                </a:lnTo>
                <a:lnTo>
                  <a:pt x="74902" y="0"/>
                </a:lnTo>
                <a:close/>
              </a:path>
            </a:pathLst>
          </a:custGeom>
          <a:solidFill>
            <a:srgbClr val="000000"/>
          </a:solidFill>
        </p:spPr>
        <p:txBody>
          <a:bodyPr wrap="square" lIns="0" tIns="0" rIns="0" bIns="0" rtlCol="0"/>
          <a:lstStyle/>
          <a:p>
            <a:endParaRPr/>
          </a:p>
        </p:txBody>
      </p:sp>
      <p:sp>
        <p:nvSpPr>
          <p:cNvPr id="232" name="object 232"/>
          <p:cNvSpPr/>
          <p:nvPr/>
        </p:nvSpPr>
        <p:spPr>
          <a:xfrm>
            <a:off x="5841805" y="1073646"/>
            <a:ext cx="1217930" cy="92075"/>
          </a:xfrm>
          <a:custGeom>
            <a:avLst/>
            <a:gdLst/>
            <a:ahLst/>
            <a:cxnLst/>
            <a:rect l="l" t="t" r="r" b="b"/>
            <a:pathLst>
              <a:path w="1217929" h="92075">
                <a:moveTo>
                  <a:pt x="0" y="91926"/>
                </a:moveTo>
                <a:lnTo>
                  <a:pt x="1217931" y="91926"/>
                </a:lnTo>
                <a:lnTo>
                  <a:pt x="1217931" y="0"/>
                </a:lnTo>
                <a:lnTo>
                  <a:pt x="0" y="0"/>
                </a:lnTo>
                <a:lnTo>
                  <a:pt x="0" y="91926"/>
                </a:lnTo>
                <a:close/>
              </a:path>
            </a:pathLst>
          </a:custGeom>
          <a:solidFill>
            <a:srgbClr val="FFFFFF"/>
          </a:solidFill>
        </p:spPr>
        <p:txBody>
          <a:bodyPr wrap="square" lIns="0" tIns="0" rIns="0" bIns="0" rtlCol="0"/>
          <a:lstStyle/>
          <a:p>
            <a:endParaRPr/>
          </a:p>
        </p:txBody>
      </p:sp>
      <p:sp>
        <p:nvSpPr>
          <p:cNvPr id="233" name="object 233"/>
          <p:cNvSpPr txBox="1"/>
          <p:nvPr/>
        </p:nvSpPr>
        <p:spPr>
          <a:xfrm>
            <a:off x="5830221" y="1077722"/>
            <a:ext cx="1243330" cy="76944"/>
          </a:xfrm>
          <a:prstGeom prst="rect">
            <a:avLst/>
          </a:prstGeom>
        </p:spPr>
        <p:txBody>
          <a:bodyPr vert="horz" wrap="square" lIns="0" tIns="0" rIns="0" bIns="0" rtlCol="0">
            <a:spAutoFit/>
          </a:bodyPr>
          <a:lstStyle/>
          <a:p>
            <a:pPr marL="12700"/>
            <a:r>
              <a:rPr sz="500" spc="135" dirty="0">
                <a:latin typeface="宋体"/>
                <a:cs typeface="宋体"/>
              </a:rPr>
              <a:t>法律法规、安全方针、监督管理等</a:t>
            </a:r>
            <a:endParaRPr sz="500">
              <a:latin typeface="宋体"/>
              <a:cs typeface="宋体"/>
            </a:endParaRPr>
          </a:p>
        </p:txBody>
      </p:sp>
      <p:sp>
        <p:nvSpPr>
          <p:cNvPr id="234" name="object 234"/>
          <p:cNvSpPr/>
          <p:nvPr/>
        </p:nvSpPr>
        <p:spPr>
          <a:xfrm>
            <a:off x="6450771" y="3488253"/>
            <a:ext cx="0" cy="80010"/>
          </a:xfrm>
          <a:custGeom>
            <a:avLst/>
            <a:gdLst/>
            <a:ahLst/>
            <a:cxnLst/>
            <a:rect l="l" t="t" r="r" b="b"/>
            <a:pathLst>
              <a:path h="80010">
                <a:moveTo>
                  <a:pt x="0" y="0"/>
                </a:moveTo>
                <a:lnTo>
                  <a:pt x="0" y="79669"/>
                </a:lnTo>
              </a:path>
            </a:pathLst>
          </a:custGeom>
          <a:ln w="10149">
            <a:solidFill>
              <a:srgbClr val="000000"/>
            </a:solidFill>
          </a:ln>
        </p:spPr>
        <p:txBody>
          <a:bodyPr wrap="square" lIns="0" tIns="0" rIns="0" bIns="0" rtlCol="0"/>
          <a:lstStyle/>
          <a:p>
            <a:endParaRPr/>
          </a:p>
        </p:txBody>
      </p:sp>
      <p:sp>
        <p:nvSpPr>
          <p:cNvPr id="235" name="object 235"/>
          <p:cNvSpPr/>
          <p:nvPr/>
        </p:nvSpPr>
        <p:spPr>
          <a:xfrm>
            <a:off x="6450771" y="3653721"/>
            <a:ext cx="0" cy="36830"/>
          </a:xfrm>
          <a:custGeom>
            <a:avLst/>
            <a:gdLst/>
            <a:ahLst/>
            <a:cxnLst/>
            <a:rect l="l" t="t" r="r" b="b"/>
            <a:pathLst>
              <a:path h="36829">
                <a:moveTo>
                  <a:pt x="0" y="0"/>
                </a:moveTo>
                <a:lnTo>
                  <a:pt x="0" y="36770"/>
                </a:lnTo>
              </a:path>
            </a:pathLst>
          </a:custGeom>
          <a:ln w="10149">
            <a:solidFill>
              <a:srgbClr val="000000"/>
            </a:solidFill>
          </a:ln>
        </p:spPr>
        <p:txBody>
          <a:bodyPr wrap="square" lIns="0" tIns="0" rIns="0" bIns="0" rtlCol="0"/>
          <a:lstStyle/>
          <a:p>
            <a:endParaRPr/>
          </a:p>
        </p:txBody>
      </p:sp>
      <p:sp>
        <p:nvSpPr>
          <p:cNvPr id="236" name="object 236"/>
          <p:cNvSpPr/>
          <p:nvPr/>
        </p:nvSpPr>
        <p:spPr>
          <a:xfrm>
            <a:off x="6412710" y="3678235"/>
            <a:ext cx="76200" cy="61594"/>
          </a:xfrm>
          <a:custGeom>
            <a:avLst/>
            <a:gdLst/>
            <a:ahLst/>
            <a:cxnLst/>
            <a:rect l="l" t="t" r="r" b="b"/>
            <a:pathLst>
              <a:path w="76200" h="61595">
                <a:moveTo>
                  <a:pt x="0" y="0"/>
                </a:moveTo>
                <a:lnTo>
                  <a:pt x="38060" y="61284"/>
                </a:lnTo>
                <a:lnTo>
                  <a:pt x="71236" y="7864"/>
                </a:lnTo>
                <a:lnTo>
                  <a:pt x="39138" y="7864"/>
                </a:lnTo>
                <a:lnTo>
                  <a:pt x="20909" y="6164"/>
                </a:lnTo>
                <a:lnTo>
                  <a:pt x="3450" y="1062"/>
                </a:lnTo>
                <a:lnTo>
                  <a:pt x="0" y="0"/>
                </a:lnTo>
                <a:close/>
              </a:path>
              <a:path w="76200" h="61595">
                <a:moveTo>
                  <a:pt x="76120" y="0"/>
                </a:moveTo>
                <a:lnTo>
                  <a:pt x="74902" y="1062"/>
                </a:lnTo>
                <a:lnTo>
                  <a:pt x="57387" y="6164"/>
                </a:lnTo>
                <a:lnTo>
                  <a:pt x="39138" y="7864"/>
                </a:lnTo>
                <a:lnTo>
                  <a:pt x="71236" y="7864"/>
                </a:lnTo>
                <a:lnTo>
                  <a:pt x="76120" y="0"/>
                </a:lnTo>
                <a:close/>
              </a:path>
            </a:pathLst>
          </a:custGeom>
          <a:solidFill>
            <a:srgbClr val="000000"/>
          </a:solidFill>
        </p:spPr>
        <p:txBody>
          <a:bodyPr wrap="square" lIns="0" tIns="0" rIns="0" bIns="0" rtlCol="0"/>
          <a:lstStyle/>
          <a:p>
            <a:endParaRPr/>
          </a:p>
        </p:txBody>
      </p:sp>
      <p:sp>
        <p:nvSpPr>
          <p:cNvPr id="237" name="object 237"/>
          <p:cNvSpPr/>
          <p:nvPr/>
        </p:nvSpPr>
        <p:spPr>
          <a:xfrm>
            <a:off x="5963599" y="3567923"/>
            <a:ext cx="974725" cy="86360"/>
          </a:xfrm>
          <a:custGeom>
            <a:avLst/>
            <a:gdLst/>
            <a:ahLst/>
            <a:cxnLst/>
            <a:rect l="l" t="t" r="r" b="b"/>
            <a:pathLst>
              <a:path w="974725" h="86360">
                <a:moveTo>
                  <a:pt x="0" y="85798"/>
                </a:moveTo>
                <a:lnTo>
                  <a:pt x="974345" y="85798"/>
                </a:lnTo>
                <a:lnTo>
                  <a:pt x="974345" y="0"/>
                </a:lnTo>
                <a:lnTo>
                  <a:pt x="0" y="0"/>
                </a:lnTo>
                <a:lnTo>
                  <a:pt x="0" y="85798"/>
                </a:lnTo>
                <a:close/>
              </a:path>
            </a:pathLst>
          </a:custGeom>
          <a:solidFill>
            <a:srgbClr val="FFFFFF"/>
          </a:solidFill>
        </p:spPr>
        <p:txBody>
          <a:bodyPr wrap="square" lIns="0" tIns="0" rIns="0" bIns="0" rtlCol="0"/>
          <a:lstStyle/>
          <a:p>
            <a:endParaRPr/>
          </a:p>
        </p:txBody>
      </p:sp>
      <p:sp>
        <p:nvSpPr>
          <p:cNvPr id="238" name="object 238"/>
          <p:cNvSpPr txBox="1"/>
          <p:nvPr/>
        </p:nvSpPr>
        <p:spPr>
          <a:xfrm>
            <a:off x="5952015" y="3570610"/>
            <a:ext cx="1000125" cy="76944"/>
          </a:xfrm>
          <a:prstGeom prst="rect">
            <a:avLst/>
          </a:prstGeom>
        </p:spPr>
        <p:txBody>
          <a:bodyPr vert="horz" wrap="square" lIns="0" tIns="0" rIns="0" bIns="0" rtlCol="0">
            <a:spAutoFit/>
          </a:bodyPr>
          <a:lstStyle/>
          <a:p>
            <a:pPr marL="12700"/>
            <a:r>
              <a:rPr sz="500" spc="135" dirty="0">
                <a:latin typeface="宋体"/>
                <a:cs typeface="宋体"/>
              </a:rPr>
              <a:t>安全评价、规划等咨询服务</a:t>
            </a:r>
            <a:endParaRPr sz="500">
              <a:latin typeface="宋体"/>
              <a:cs typeface="宋体"/>
            </a:endParaRPr>
          </a:p>
        </p:txBody>
      </p:sp>
      <p:sp>
        <p:nvSpPr>
          <p:cNvPr id="239" name="object 239"/>
          <p:cNvSpPr/>
          <p:nvPr/>
        </p:nvSpPr>
        <p:spPr>
          <a:xfrm>
            <a:off x="4441183" y="2250307"/>
            <a:ext cx="0" cy="36830"/>
          </a:xfrm>
          <a:custGeom>
            <a:avLst/>
            <a:gdLst/>
            <a:ahLst/>
            <a:cxnLst/>
            <a:rect l="l" t="t" r="r" b="b"/>
            <a:pathLst>
              <a:path h="36830">
                <a:moveTo>
                  <a:pt x="0" y="0"/>
                </a:moveTo>
                <a:lnTo>
                  <a:pt x="0" y="36770"/>
                </a:lnTo>
              </a:path>
            </a:pathLst>
          </a:custGeom>
          <a:ln w="10149">
            <a:solidFill>
              <a:srgbClr val="000000"/>
            </a:solidFill>
          </a:ln>
        </p:spPr>
        <p:txBody>
          <a:bodyPr wrap="square" lIns="0" tIns="0" rIns="0" bIns="0" rtlCol="0"/>
          <a:lstStyle/>
          <a:p>
            <a:endParaRPr/>
          </a:p>
        </p:txBody>
      </p:sp>
      <p:sp>
        <p:nvSpPr>
          <p:cNvPr id="240" name="object 240"/>
          <p:cNvSpPr/>
          <p:nvPr/>
        </p:nvSpPr>
        <p:spPr>
          <a:xfrm>
            <a:off x="4441183" y="2372876"/>
            <a:ext cx="0" cy="80010"/>
          </a:xfrm>
          <a:custGeom>
            <a:avLst/>
            <a:gdLst/>
            <a:ahLst/>
            <a:cxnLst/>
            <a:rect l="l" t="t" r="r" b="b"/>
            <a:pathLst>
              <a:path h="80010">
                <a:moveTo>
                  <a:pt x="0" y="0"/>
                </a:moveTo>
                <a:lnTo>
                  <a:pt x="0" y="79669"/>
                </a:lnTo>
              </a:path>
            </a:pathLst>
          </a:custGeom>
          <a:ln w="10149">
            <a:solidFill>
              <a:srgbClr val="000000"/>
            </a:solidFill>
          </a:ln>
        </p:spPr>
        <p:txBody>
          <a:bodyPr wrap="square" lIns="0" tIns="0" rIns="0" bIns="0" rtlCol="0"/>
          <a:lstStyle/>
          <a:p>
            <a:endParaRPr/>
          </a:p>
        </p:txBody>
      </p:sp>
      <p:sp>
        <p:nvSpPr>
          <p:cNvPr id="241" name="object 241"/>
          <p:cNvSpPr/>
          <p:nvPr/>
        </p:nvSpPr>
        <p:spPr>
          <a:xfrm>
            <a:off x="4402210" y="2207409"/>
            <a:ext cx="71755" cy="58419"/>
          </a:xfrm>
          <a:custGeom>
            <a:avLst/>
            <a:gdLst/>
            <a:ahLst/>
            <a:cxnLst/>
            <a:rect l="l" t="t" r="r" b="b"/>
            <a:pathLst>
              <a:path w="71755" h="58419">
                <a:moveTo>
                  <a:pt x="38973" y="0"/>
                </a:moveTo>
                <a:lnTo>
                  <a:pt x="913" y="55156"/>
                </a:lnTo>
                <a:lnTo>
                  <a:pt x="0" y="58261"/>
                </a:lnTo>
                <a:lnTo>
                  <a:pt x="17501" y="53159"/>
                </a:lnTo>
                <a:lnTo>
                  <a:pt x="35725" y="51458"/>
                </a:lnTo>
                <a:lnTo>
                  <a:pt x="67380" y="51458"/>
                </a:lnTo>
                <a:lnTo>
                  <a:pt x="38973" y="0"/>
                </a:lnTo>
                <a:close/>
              </a:path>
              <a:path w="71755" h="58419">
                <a:moveTo>
                  <a:pt x="67380" y="51458"/>
                </a:moveTo>
                <a:lnTo>
                  <a:pt x="35725" y="51458"/>
                </a:lnTo>
                <a:lnTo>
                  <a:pt x="53950" y="53159"/>
                </a:lnTo>
                <a:lnTo>
                  <a:pt x="71451" y="58261"/>
                </a:lnTo>
                <a:lnTo>
                  <a:pt x="69422" y="55156"/>
                </a:lnTo>
                <a:lnTo>
                  <a:pt x="67380" y="51458"/>
                </a:lnTo>
                <a:close/>
              </a:path>
            </a:pathLst>
          </a:custGeom>
          <a:solidFill>
            <a:srgbClr val="000000"/>
          </a:solidFill>
        </p:spPr>
        <p:txBody>
          <a:bodyPr wrap="square" lIns="0" tIns="0" rIns="0" bIns="0" rtlCol="0"/>
          <a:lstStyle/>
          <a:p>
            <a:endParaRPr/>
          </a:p>
        </p:txBody>
      </p:sp>
      <p:sp>
        <p:nvSpPr>
          <p:cNvPr id="242" name="object 242"/>
          <p:cNvSpPr txBox="1"/>
          <p:nvPr/>
        </p:nvSpPr>
        <p:spPr>
          <a:xfrm>
            <a:off x="4019259" y="2287967"/>
            <a:ext cx="837565" cy="76944"/>
          </a:xfrm>
          <a:prstGeom prst="rect">
            <a:avLst/>
          </a:prstGeom>
        </p:spPr>
        <p:txBody>
          <a:bodyPr vert="horz" wrap="square" lIns="0" tIns="0" rIns="0" bIns="0" rtlCol="0">
            <a:spAutoFit/>
          </a:bodyPr>
          <a:lstStyle/>
          <a:p>
            <a:pPr marL="12700"/>
            <a:r>
              <a:rPr sz="500" spc="135" dirty="0">
                <a:latin typeface="宋体"/>
                <a:cs typeface="宋体"/>
              </a:rPr>
              <a:t>工作报告、事故报告等</a:t>
            </a:r>
            <a:endParaRPr sz="500">
              <a:latin typeface="宋体"/>
              <a:cs typeface="宋体"/>
            </a:endParaRPr>
          </a:p>
        </p:txBody>
      </p:sp>
      <p:sp>
        <p:nvSpPr>
          <p:cNvPr id="243" name="object 243"/>
          <p:cNvSpPr/>
          <p:nvPr/>
        </p:nvSpPr>
        <p:spPr>
          <a:xfrm>
            <a:off x="6450771" y="6031558"/>
            <a:ext cx="0" cy="73660"/>
          </a:xfrm>
          <a:custGeom>
            <a:avLst/>
            <a:gdLst/>
            <a:ahLst/>
            <a:cxnLst/>
            <a:rect l="l" t="t" r="r" b="b"/>
            <a:pathLst>
              <a:path h="73660">
                <a:moveTo>
                  <a:pt x="0" y="0"/>
                </a:moveTo>
                <a:lnTo>
                  <a:pt x="0" y="73582"/>
                </a:lnTo>
              </a:path>
            </a:pathLst>
          </a:custGeom>
          <a:ln w="10149">
            <a:solidFill>
              <a:srgbClr val="000000"/>
            </a:solidFill>
          </a:ln>
        </p:spPr>
        <p:txBody>
          <a:bodyPr wrap="square" lIns="0" tIns="0" rIns="0" bIns="0" rtlCol="0"/>
          <a:lstStyle/>
          <a:p>
            <a:endParaRPr/>
          </a:p>
        </p:txBody>
      </p:sp>
      <p:sp>
        <p:nvSpPr>
          <p:cNvPr id="244" name="object 244"/>
          <p:cNvSpPr/>
          <p:nvPr/>
        </p:nvSpPr>
        <p:spPr>
          <a:xfrm>
            <a:off x="6450771" y="6190940"/>
            <a:ext cx="0" cy="24765"/>
          </a:xfrm>
          <a:custGeom>
            <a:avLst/>
            <a:gdLst/>
            <a:ahLst/>
            <a:cxnLst/>
            <a:rect l="l" t="t" r="r" b="b"/>
            <a:pathLst>
              <a:path h="24764">
                <a:moveTo>
                  <a:pt x="0" y="0"/>
                </a:moveTo>
                <a:lnTo>
                  <a:pt x="0" y="24513"/>
                </a:lnTo>
              </a:path>
            </a:pathLst>
          </a:custGeom>
          <a:ln w="10149">
            <a:solidFill>
              <a:srgbClr val="000000"/>
            </a:solidFill>
          </a:ln>
        </p:spPr>
        <p:txBody>
          <a:bodyPr wrap="square" lIns="0" tIns="0" rIns="0" bIns="0" rtlCol="0"/>
          <a:lstStyle/>
          <a:p>
            <a:endParaRPr/>
          </a:p>
        </p:txBody>
      </p:sp>
      <p:sp>
        <p:nvSpPr>
          <p:cNvPr id="245" name="object 245"/>
          <p:cNvSpPr/>
          <p:nvPr/>
        </p:nvSpPr>
        <p:spPr>
          <a:xfrm>
            <a:off x="6412710" y="6203195"/>
            <a:ext cx="76200" cy="61594"/>
          </a:xfrm>
          <a:custGeom>
            <a:avLst/>
            <a:gdLst/>
            <a:ahLst/>
            <a:cxnLst/>
            <a:rect l="l" t="t" r="r" b="b"/>
            <a:pathLst>
              <a:path w="76200" h="61595">
                <a:moveTo>
                  <a:pt x="0" y="0"/>
                </a:moveTo>
                <a:lnTo>
                  <a:pt x="38060" y="61284"/>
                </a:lnTo>
                <a:lnTo>
                  <a:pt x="71370" y="7648"/>
                </a:lnTo>
                <a:lnTo>
                  <a:pt x="39138" y="7648"/>
                </a:lnTo>
                <a:lnTo>
                  <a:pt x="20909" y="5950"/>
                </a:lnTo>
                <a:lnTo>
                  <a:pt x="3450" y="857"/>
                </a:lnTo>
                <a:lnTo>
                  <a:pt x="0" y="0"/>
                </a:lnTo>
                <a:close/>
              </a:path>
              <a:path w="76200" h="61595">
                <a:moveTo>
                  <a:pt x="76120" y="0"/>
                </a:moveTo>
                <a:lnTo>
                  <a:pt x="74902" y="857"/>
                </a:lnTo>
                <a:lnTo>
                  <a:pt x="57387" y="5950"/>
                </a:lnTo>
                <a:lnTo>
                  <a:pt x="39138" y="7648"/>
                </a:lnTo>
                <a:lnTo>
                  <a:pt x="71370" y="7648"/>
                </a:lnTo>
                <a:lnTo>
                  <a:pt x="76120" y="0"/>
                </a:lnTo>
                <a:close/>
              </a:path>
            </a:pathLst>
          </a:custGeom>
          <a:solidFill>
            <a:srgbClr val="000000"/>
          </a:solidFill>
        </p:spPr>
        <p:txBody>
          <a:bodyPr wrap="square" lIns="0" tIns="0" rIns="0" bIns="0" rtlCol="0"/>
          <a:lstStyle/>
          <a:p>
            <a:endParaRPr/>
          </a:p>
        </p:txBody>
      </p:sp>
      <p:sp>
        <p:nvSpPr>
          <p:cNvPr id="246" name="object 246"/>
          <p:cNvSpPr/>
          <p:nvPr/>
        </p:nvSpPr>
        <p:spPr>
          <a:xfrm>
            <a:off x="6367038" y="6105140"/>
            <a:ext cx="167640" cy="86360"/>
          </a:xfrm>
          <a:custGeom>
            <a:avLst/>
            <a:gdLst/>
            <a:ahLst/>
            <a:cxnLst/>
            <a:rect l="l" t="t" r="r" b="b"/>
            <a:pathLst>
              <a:path w="167639" h="86360">
                <a:moveTo>
                  <a:pt x="0" y="85798"/>
                </a:moveTo>
                <a:lnTo>
                  <a:pt x="167465" y="85798"/>
                </a:lnTo>
                <a:lnTo>
                  <a:pt x="167465" y="0"/>
                </a:lnTo>
                <a:lnTo>
                  <a:pt x="0" y="0"/>
                </a:lnTo>
                <a:lnTo>
                  <a:pt x="0" y="85798"/>
                </a:lnTo>
                <a:close/>
              </a:path>
            </a:pathLst>
          </a:custGeom>
          <a:solidFill>
            <a:srgbClr val="FFFFFF"/>
          </a:solidFill>
        </p:spPr>
        <p:txBody>
          <a:bodyPr wrap="square" lIns="0" tIns="0" rIns="0" bIns="0" rtlCol="0"/>
          <a:lstStyle/>
          <a:p>
            <a:endParaRPr/>
          </a:p>
        </p:txBody>
      </p:sp>
      <p:sp>
        <p:nvSpPr>
          <p:cNvPr id="247" name="object 247"/>
          <p:cNvSpPr txBox="1"/>
          <p:nvPr/>
        </p:nvSpPr>
        <p:spPr>
          <a:xfrm>
            <a:off x="6357992" y="6104020"/>
            <a:ext cx="187960" cy="76944"/>
          </a:xfrm>
          <a:prstGeom prst="rect">
            <a:avLst/>
          </a:prstGeom>
        </p:spPr>
        <p:txBody>
          <a:bodyPr vert="horz" wrap="square" lIns="0" tIns="0" rIns="0" bIns="0" rtlCol="0">
            <a:spAutoFit/>
          </a:bodyPr>
          <a:lstStyle/>
          <a:p>
            <a:pPr marL="12700"/>
            <a:r>
              <a:rPr sz="500" spc="135" dirty="0">
                <a:latin typeface="宋体"/>
                <a:cs typeface="宋体"/>
              </a:rPr>
              <a:t>行为</a:t>
            </a:r>
            <a:endParaRPr sz="500">
              <a:latin typeface="宋体"/>
              <a:cs typeface="宋体"/>
            </a:endParaRPr>
          </a:p>
        </p:txBody>
      </p:sp>
      <p:sp>
        <p:nvSpPr>
          <p:cNvPr id="248" name="object 248"/>
          <p:cNvSpPr/>
          <p:nvPr/>
        </p:nvSpPr>
        <p:spPr>
          <a:xfrm>
            <a:off x="4441183" y="6074499"/>
            <a:ext cx="0" cy="31115"/>
          </a:xfrm>
          <a:custGeom>
            <a:avLst/>
            <a:gdLst/>
            <a:ahLst/>
            <a:cxnLst/>
            <a:rect l="l" t="t" r="r" b="b"/>
            <a:pathLst>
              <a:path h="31114">
                <a:moveTo>
                  <a:pt x="0" y="0"/>
                </a:moveTo>
                <a:lnTo>
                  <a:pt x="0" y="30642"/>
                </a:lnTo>
              </a:path>
            </a:pathLst>
          </a:custGeom>
          <a:ln w="10149">
            <a:solidFill>
              <a:srgbClr val="000000"/>
            </a:solidFill>
          </a:ln>
        </p:spPr>
        <p:txBody>
          <a:bodyPr wrap="square" lIns="0" tIns="0" rIns="0" bIns="0" rtlCol="0"/>
          <a:lstStyle/>
          <a:p>
            <a:endParaRPr/>
          </a:p>
        </p:txBody>
      </p:sp>
      <p:sp>
        <p:nvSpPr>
          <p:cNvPr id="249" name="object 249"/>
          <p:cNvSpPr/>
          <p:nvPr/>
        </p:nvSpPr>
        <p:spPr>
          <a:xfrm>
            <a:off x="4441183" y="6190939"/>
            <a:ext cx="0" cy="73660"/>
          </a:xfrm>
          <a:custGeom>
            <a:avLst/>
            <a:gdLst/>
            <a:ahLst/>
            <a:cxnLst/>
            <a:rect l="l" t="t" r="r" b="b"/>
            <a:pathLst>
              <a:path h="73660">
                <a:moveTo>
                  <a:pt x="0" y="0"/>
                </a:moveTo>
                <a:lnTo>
                  <a:pt x="0" y="73541"/>
                </a:lnTo>
              </a:path>
            </a:pathLst>
          </a:custGeom>
          <a:ln w="10149">
            <a:solidFill>
              <a:srgbClr val="000000"/>
            </a:solidFill>
          </a:ln>
        </p:spPr>
        <p:txBody>
          <a:bodyPr wrap="square" lIns="0" tIns="0" rIns="0" bIns="0" rtlCol="0"/>
          <a:lstStyle/>
          <a:p>
            <a:endParaRPr/>
          </a:p>
        </p:txBody>
      </p:sp>
      <p:sp>
        <p:nvSpPr>
          <p:cNvPr id="250" name="object 250"/>
          <p:cNvSpPr/>
          <p:nvPr/>
        </p:nvSpPr>
        <p:spPr>
          <a:xfrm>
            <a:off x="4402210" y="6031559"/>
            <a:ext cx="71755" cy="56515"/>
          </a:xfrm>
          <a:custGeom>
            <a:avLst/>
            <a:gdLst/>
            <a:ahLst/>
            <a:cxnLst/>
            <a:rect l="l" t="t" r="r" b="b"/>
            <a:pathLst>
              <a:path w="71755" h="56514">
                <a:moveTo>
                  <a:pt x="38973" y="0"/>
                </a:moveTo>
                <a:lnTo>
                  <a:pt x="913" y="55196"/>
                </a:lnTo>
                <a:lnTo>
                  <a:pt x="0" y="55915"/>
                </a:lnTo>
                <a:lnTo>
                  <a:pt x="17501" y="50823"/>
                </a:lnTo>
                <a:lnTo>
                  <a:pt x="35725" y="49125"/>
                </a:lnTo>
                <a:lnTo>
                  <a:pt x="66073" y="49125"/>
                </a:lnTo>
                <a:lnTo>
                  <a:pt x="38973" y="0"/>
                </a:lnTo>
                <a:close/>
              </a:path>
              <a:path w="71755" h="56514">
                <a:moveTo>
                  <a:pt x="66073" y="49125"/>
                </a:moveTo>
                <a:lnTo>
                  <a:pt x="35725" y="49125"/>
                </a:lnTo>
                <a:lnTo>
                  <a:pt x="53950" y="50823"/>
                </a:lnTo>
                <a:lnTo>
                  <a:pt x="71451" y="55915"/>
                </a:lnTo>
                <a:lnTo>
                  <a:pt x="69422" y="55196"/>
                </a:lnTo>
                <a:lnTo>
                  <a:pt x="66073" y="49125"/>
                </a:lnTo>
                <a:close/>
              </a:path>
            </a:pathLst>
          </a:custGeom>
          <a:solidFill>
            <a:srgbClr val="000000"/>
          </a:solidFill>
        </p:spPr>
        <p:txBody>
          <a:bodyPr wrap="square" lIns="0" tIns="0" rIns="0" bIns="0" rtlCol="0"/>
          <a:lstStyle/>
          <a:p>
            <a:endParaRPr/>
          </a:p>
        </p:txBody>
      </p:sp>
      <p:sp>
        <p:nvSpPr>
          <p:cNvPr id="251" name="object 251"/>
          <p:cNvSpPr/>
          <p:nvPr/>
        </p:nvSpPr>
        <p:spPr>
          <a:xfrm>
            <a:off x="4273718" y="6105140"/>
            <a:ext cx="327660" cy="86360"/>
          </a:xfrm>
          <a:custGeom>
            <a:avLst/>
            <a:gdLst/>
            <a:ahLst/>
            <a:cxnLst/>
            <a:rect l="l" t="t" r="r" b="b"/>
            <a:pathLst>
              <a:path w="327660" h="86360">
                <a:moveTo>
                  <a:pt x="0" y="85798"/>
                </a:moveTo>
                <a:lnTo>
                  <a:pt x="327319" y="85798"/>
                </a:lnTo>
                <a:lnTo>
                  <a:pt x="327319" y="0"/>
                </a:lnTo>
                <a:lnTo>
                  <a:pt x="0" y="0"/>
                </a:lnTo>
                <a:lnTo>
                  <a:pt x="0" y="85798"/>
                </a:lnTo>
                <a:close/>
              </a:path>
            </a:pathLst>
          </a:custGeom>
          <a:solidFill>
            <a:srgbClr val="FFFFFF"/>
          </a:solidFill>
        </p:spPr>
        <p:txBody>
          <a:bodyPr wrap="square" lIns="0" tIns="0" rIns="0" bIns="0" rtlCol="0"/>
          <a:lstStyle/>
          <a:p>
            <a:endParaRPr/>
          </a:p>
        </p:txBody>
      </p:sp>
      <p:sp>
        <p:nvSpPr>
          <p:cNvPr id="252" name="object 252"/>
          <p:cNvSpPr txBox="1"/>
          <p:nvPr/>
        </p:nvSpPr>
        <p:spPr>
          <a:xfrm>
            <a:off x="4262845" y="6104020"/>
            <a:ext cx="350520" cy="76944"/>
          </a:xfrm>
          <a:prstGeom prst="rect">
            <a:avLst/>
          </a:prstGeom>
        </p:spPr>
        <p:txBody>
          <a:bodyPr vert="horz" wrap="square" lIns="0" tIns="0" rIns="0" bIns="0" rtlCol="0">
            <a:spAutoFit/>
          </a:bodyPr>
          <a:lstStyle/>
          <a:p>
            <a:pPr marL="12700"/>
            <a:r>
              <a:rPr sz="500" spc="135" dirty="0">
                <a:latin typeface="宋体"/>
                <a:cs typeface="宋体"/>
              </a:rPr>
              <a:t>风险信息</a:t>
            </a:r>
            <a:endParaRPr sz="500">
              <a:latin typeface="宋体"/>
              <a:cs typeface="宋体"/>
            </a:endParaRPr>
          </a:p>
        </p:txBody>
      </p:sp>
      <p:sp>
        <p:nvSpPr>
          <p:cNvPr id="253" name="object 253"/>
          <p:cNvSpPr/>
          <p:nvPr/>
        </p:nvSpPr>
        <p:spPr>
          <a:xfrm>
            <a:off x="4441183" y="3531152"/>
            <a:ext cx="0" cy="36830"/>
          </a:xfrm>
          <a:custGeom>
            <a:avLst/>
            <a:gdLst/>
            <a:ahLst/>
            <a:cxnLst/>
            <a:rect l="l" t="t" r="r" b="b"/>
            <a:pathLst>
              <a:path h="36829">
                <a:moveTo>
                  <a:pt x="0" y="0"/>
                </a:moveTo>
                <a:lnTo>
                  <a:pt x="0" y="36770"/>
                </a:lnTo>
              </a:path>
            </a:pathLst>
          </a:custGeom>
          <a:ln w="10149">
            <a:solidFill>
              <a:srgbClr val="000000"/>
            </a:solidFill>
          </a:ln>
        </p:spPr>
        <p:txBody>
          <a:bodyPr wrap="square" lIns="0" tIns="0" rIns="0" bIns="0" rtlCol="0"/>
          <a:lstStyle/>
          <a:p>
            <a:endParaRPr/>
          </a:p>
        </p:txBody>
      </p:sp>
      <p:sp>
        <p:nvSpPr>
          <p:cNvPr id="254" name="object 254"/>
          <p:cNvSpPr/>
          <p:nvPr/>
        </p:nvSpPr>
        <p:spPr>
          <a:xfrm>
            <a:off x="4441183" y="3653721"/>
            <a:ext cx="0" cy="86360"/>
          </a:xfrm>
          <a:custGeom>
            <a:avLst/>
            <a:gdLst/>
            <a:ahLst/>
            <a:cxnLst/>
            <a:rect l="l" t="t" r="r" b="b"/>
            <a:pathLst>
              <a:path h="86360">
                <a:moveTo>
                  <a:pt x="0" y="0"/>
                </a:moveTo>
                <a:lnTo>
                  <a:pt x="0" y="85798"/>
                </a:lnTo>
              </a:path>
            </a:pathLst>
          </a:custGeom>
          <a:ln w="10149">
            <a:solidFill>
              <a:srgbClr val="000000"/>
            </a:solidFill>
          </a:ln>
        </p:spPr>
        <p:txBody>
          <a:bodyPr wrap="square" lIns="0" tIns="0" rIns="0" bIns="0" rtlCol="0"/>
          <a:lstStyle/>
          <a:p>
            <a:endParaRPr/>
          </a:p>
        </p:txBody>
      </p:sp>
      <p:sp>
        <p:nvSpPr>
          <p:cNvPr id="255" name="object 255"/>
          <p:cNvSpPr/>
          <p:nvPr/>
        </p:nvSpPr>
        <p:spPr>
          <a:xfrm>
            <a:off x="4402210" y="3488253"/>
            <a:ext cx="71755" cy="57150"/>
          </a:xfrm>
          <a:custGeom>
            <a:avLst/>
            <a:gdLst/>
            <a:ahLst/>
            <a:cxnLst/>
            <a:rect l="l" t="t" r="r" b="b"/>
            <a:pathLst>
              <a:path w="71755" h="57150">
                <a:moveTo>
                  <a:pt x="38973" y="0"/>
                </a:moveTo>
                <a:lnTo>
                  <a:pt x="913" y="55156"/>
                </a:lnTo>
                <a:lnTo>
                  <a:pt x="0" y="57117"/>
                </a:lnTo>
                <a:lnTo>
                  <a:pt x="17501" y="52015"/>
                </a:lnTo>
                <a:lnTo>
                  <a:pt x="35725" y="50314"/>
                </a:lnTo>
                <a:lnTo>
                  <a:pt x="66749" y="50314"/>
                </a:lnTo>
                <a:lnTo>
                  <a:pt x="38973" y="0"/>
                </a:lnTo>
                <a:close/>
              </a:path>
              <a:path w="71755" h="57150">
                <a:moveTo>
                  <a:pt x="66749" y="50314"/>
                </a:moveTo>
                <a:lnTo>
                  <a:pt x="35725" y="50314"/>
                </a:lnTo>
                <a:lnTo>
                  <a:pt x="53950" y="52015"/>
                </a:lnTo>
                <a:lnTo>
                  <a:pt x="71451" y="57117"/>
                </a:lnTo>
                <a:lnTo>
                  <a:pt x="69422" y="55156"/>
                </a:lnTo>
                <a:lnTo>
                  <a:pt x="66749" y="50314"/>
                </a:lnTo>
                <a:close/>
              </a:path>
            </a:pathLst>
          </a:custGeom>
          <a:solidFill>
            <a:srgbClr val="000000"/>
          </a:solidFill>
        </p:spPr>
        <p:txBody>
          <a:bodyPr wrap="square" lIns="0" tIns="0" rIns="0" bIns="0" rtlCol="0"/>
          <a:lstStyle/>
          <a:p>
            <a:endParaRPr/>
          </a:p>
        </p:txBody>
      </p:sp>
      <p:sp>
        <p:nvSpPr>
          <p:cNvPr id="256" name="object 256"/>
          <p:cNvSpPr/>
          <p:nvPr/>
        </p:nvSpPr>
        <p:spPr>
          <a:xfrm>
            <a:off x="3908339" y="3567923"/>
            <a:ext cx="1058545" cy="86360"/>
          </a:xfrm>
          <a:custGeom>
            <a:avLst/>
            <a:gdLst/>
            <a:ahLst/>
            <a:cxnLst/>
            <a:rect l="l" t="t" r="r" b="b"/>
            <a:pathLst>
              <a:path w="1058545" h="86360">
                <a:moveTo>
                  <a:pt x="0" y="85798"/>
                </a:moveTo>
                <a:lnTo>
                  <a:pt x="1058078" y="85798"/>
                </a:lnTo>
                <a:lnTo>
                  <a:pt x="1058078" y="0"/>
                </a:lnTo>
                <a:lnTo>
                  <a:pt x="0" y="0"/>
                </a:lnTo>
                <a:lnTo>
                  <a:pt x="0" y="85798"/>
                </a:lnTo>
                <a:close/>
              </a:path>
            </a:pathLst>
          </a:custGeom>
          <a:solidFill>
            <a:srgbClr val="FFFFFF"/>
          </a:solidFill>
        </p:spPr>
        <p:txBody>
          <a:bodyPr wrap="square" lIns="0" tIns="0" rIns="0" bIns="0" rtlCol="0"/>
          <a:lstStyle/>
          <a:p>
            <a:endParaRPr/>
          </a:p>
        </p:txBody>
      </p:sp>
      <p:sp>
        <p:nvSpPr>
          <p:cNvPr id="257" name="object 257"/>
          <p:cNvSpPr txBox="1"/>
          <p:nvPr/>
        </p:nvSpPr>
        <p:spPr>
          <a:xfrm>
            <a:off x="3897466" y="3570610"/>
            <a:ext cx="1081405" cy="76944"/>
          </a:xfrm>
          <a:prstGeom prst="rect">
            <a:avLst/>
          </a:prstGeom>
        </p:spPr>
        <p:txBody>
          <a:bodyPr vert="horz" wrap="square" lIns="0" tIns="0" rIns="0" bIns="0" rtlCol="0">
            <a:spAutoFit/>
          </a:bodyPr>
          <a:lstStyle/>
          <a:p>
            <a:pPr marL="12700"/>
            <a:r>
              <a:rPr sz="500" spc="135" dirty="0">
                <a:latin typeface="宋体"/>
                <a:cs typeface="宋体"/>
              </a:rPr>
              <a:t>所需的评价、规划等基本信息</a:t>
            </a:r>
            <a:endParaRPr sz="500">
              <a:latin typeface="宋体"/>
              <a:cs typeface="宋体"/>
            </a:endParaRPr>
          </a:p>
        </p:txBody>
      </p:sp>
      <p:sp>
        <p:nvSpPr>
          <p:cNvPr id="258" name="object 258"/>
          <p:cNvSpPr/>
          <p:nvPr/>
        </p:nvSpPr>
        <p:spPr>
          <a:xfrm>
            <a:off x="6450771" y="2207408"/>
            <a:ext cx="0" cy="80010"/>
          </a:xfrm>
          <a:custGeom>
            <a:avLst/>
            <a:gdLst/>
            <a:ahLst/>
            <a:cxnLst/>
            <a:rect l="l" t="t" r="r" b="b"/>
            <a:pathLst>
              <a:path h="80010">
                <a:moveTo>
                  <a:pt x="0" y="0"/>
                </a:moveTo>
                <a:lnTo>
                  <a:pt x="0" y="79669"/>
                </a:lnTo>
              </a:path>
            </a:pathLst>
          </a:custGeom>
          <a:ln w="10149">
            <a:solidFill>
              <a:srgbClr val="000000"/>
            </a:solidFill>
          </a:ln>
        </p:spPr>
        <p:txBody>
          <a:bodyPr wrap="square" lIns="0" tIns="0" rIns="0" bIns="0" rtlCol="0"/>
          <a:lstStyle/>
          <a:p>
            <a:endParaRPr/>
          </a:p>
        </p:txBody>
      </p:sp>
      <p:sp>
        <p:nvSpPr>
          <p:cNvPr id="259" name="object 259"/>
          <p:cNvSpPr/>
          <p:nvPr/>
        </p:nvSpPr>
        <p:spPr>
          <a:xfrm>
            <a:off x="6450771" y="2372876"/>
            <a:ext cx="0" cy="36830"/>
          </a:xfrm>
          <a:custGeom>
            <a:avLst/>
            <a:gdLst/>
            <a:ahLst/>
            <a:cxnLst/>
            <a:rect l="l" t="t" r="r" b="b"/>
            <a:pathLst>
              <a:path h="36830">
                <a:moveTo>
                  <a:pt x="0" y="0"/>
                </a:moveTo>
                <a:lnTo>
                  <a:pt x="0" y="36770"/>
                </a:lnTo>
              </a:path>
            </a:pathLst>
          </a:custGeom>
          <a:ln w="10149">
            <a:solidFill>
              <a:srgbClr val="000000"/>
            </a:solidFill>
          </a:ln>
        </p:spPr>
        <p:txBody>
          <a:bodyPr wrap="square" lIns="0" tIns="0" rIns="0" bIns="0" rtlCol="0"/>
          <a:lstStyle/>
          <a:p>
            <a:endParaRPr/>
          </a:p>
        </p:txBody>
      </p:sp>
      <p:sp>
        <p:nvSpPr>
          <p:cNvPr id="260" name="object 260"/>
          <p:cNvSpPr/>
          <p:nvPr/>
        </p:nvSpPr>
        <p:spPr>
          <a:xfrm>
            <a:off x="6412710" y="2391261"/>
            <a:ext cx="76200" cy="61594"/>
          </a:xfrm>
          <a:custGeom>
            <a:avLst/>
            <a:gdLst/>
            <a:ahLst/>
            <a:cxnLst/>
            <a:rect l="l" t="t" r="r" b="b"/>
            <a:pathLst>
              <a:path w="76200" h="61594">
                <a:moveTo>
                  <a:pt x="0" y="0"/>
                </a:moveTo>
                <a:lnTo>
                  <a:pt x="38060" y="61284"/>
                </a:lnTo>
                <a:lnTo>
                  <a:pt x="70322" y="9335"/>
                </a:lnTo>
                <a:lnTo>
                  <a:pt x="39138" y="9335"/>
                </a:lnTo>
                <a:lnTo>
                  <a:pt x="20909" y="7635"/>
                </a:lnTo>
                <a:lnTo>
                  <a:pt x="3450" y="2533"/>
                </a:lnTo>
                <a:lnTo>
                  <a:pt x="0" y="0"/>
                </a:lnTo>
                <a:close/>
              </a:path>
              <a:path w="76200" h="61594">
                <a:moveTo>
                  <a:pt x="74469" y="2659"/>
                </a:moveTo>
                <a:lnTo>
                  <a:pt x="57387" y="7635"/>
                </a:lnTo>
                <a:lnTo>
                  <a:pt x="39138" y="9335"/>
                </a:lnTo>
                <a:lnTo>
                  <a:pt x="70322" y="9335"/>
                </a:lnTo>
                <a:lnTo>
                  <a:pt x="74469" y="2659"/>
                </a:lnTo>
                <a:close/>
              </a:path>
              <a:path w="76200" h="61594">
                <a:moveTo>
                  <a:pt x="76120" y="0"/>
                </a:moveTo>
                <a:lnTo>
                  <a:pt x="74469" y="2659"/>
                </a:lnTo>
                <a:lnTo>
                  <a:pt x="74902" y="2533"/>
                </a:lnTo>
                <a:lnTo>
                  <a:pt x="76120" y="0"/>
                </a:lnTo>
                <a:close/>
              </a:path>
            </a:pathLst>
          </a:custGeom>
          <a:solidFill>
            <a:srgbClr val="000000"/>
          </a:solidFill>
        </p:spPr>
        <p:txBody>
          <a:bodyPr wrap="square" lIns="0" tIns="0" rIns="0" bIns="0" rtlCol="0"/>
          <a:lstStyle/>
          <a:p>
            <a:endParaRPr/>
          </a:p>
        </p:txBody>
      </p:sp>
      <p:sp>
        <p:nvSpPr>
          <p:cNvPr id="261" name="object 261"/>
          <p:cNvSpPr txBox="1"/>
          <p:nvPr/>
        </p:nvSpPr>
        <p:spPr>
          <a:xfrm>
            <a:off x="5952015" y="2287967"/>
            <a:ext cx="1000125" cy="76944"/>
          </a:xfrm>
          <a:prstGeom prst="rect">
            <a:avLst/>
          </a:prstGeom>
        </p:spPr>
        <p:txBody>
          <a:bodyPr vert="horz" wrap="square" lIns="0" tIns="0" rIns="0" bIns="0" rtlCol="0">
            <a:spAutoFit/>
          </a:bodyPr>
          <a:lstStyle/>
          <a:p>
            <a:pPr marL="12700"/>
            <a:r>
              <a:rPr sz="500" spc="135" dirty="0">
                <a:latin typeface="宋体"/>
                <a:cs typeface="宋体"/>
              </a:rPr>
              <a:t>安全监管监察、行政审批等</a:t>
            </a:r>
            <a:endParaRPr sz="500">
              <a:latin typeface="宋体"/>
              <a:cs typeface="宋体"/>
            </a:endParaRPr>
          </a:p>
        </p:txBody>
      </p:sp>
      <p:sp>
        <p:nvSpPr>
          <p:cNvPr id="262" name="object 262"/>
          <p:cNvSpPr/>
          <p:nvPr/>
        </p:nvSpPr>
        <p:spPr>
          <a:xfrm>
            <a:off x="8338565" y="1006232"/>
            <a:ext cx="0" cy="177800"/>
          </a:xfrm>
          <a:custGeom>
            <a:avLst/>
            <a:gdLst/>
            <a:ahLst/>
            <a:cxnLst/>
            <a:rect l="l" t="t" r="r" b="b"/>
            <a:pathLst>
              <a:path h="177800">
                <a:moveTo>
                  <a:pt x="0" y="0"/>
                </a:moveTo>
                <a:lnTo>
                  <a:pt x="0" y="177724"/>
                </a:lnTo>
              </a:path>
            </a:pathLst>
          </a:custGeom>
          <a:ln w="15224">
            <a:solidFill>
              <a:srgbClr val="000000"/>
            </a:solidFill>
          </a:ln>
        </p:spPr>
        <p:txBody>
          <a:bodyPr wrap="square" lIns="0" tIns="0" rIns="0" bIns="0" rtlCol="0"/>
          <a:lstStyle/>
          <a:p>
            <a:endParaRPr/>
          </a:p>
        </p:txBody>
      </p:sp>
      <p:sp>
        <p:nvSpPr>
          <p:cNvPr id="263" name="object 263"/>
          <p:cNvSpPr/>
          <p:nvPr/>
        </p:nvSpPr>
        <p:spPr>
          <a:xfrm>
            <a:off x="8292894" y="1169576"/>
            <a:ext cx="84455" cy="63500"/>
          </a:xfrm>
          <a:custGeom>
            <a:avLst/>
            <a:gdLst/>
            <a:ahLst/>
            <a:cxnLst/>
            <a:rect l="l" t="t" r="r" b="b"/>
            <a:pathLst>
              <a:path w="84454" h="63500">
                <a:moveTo>
                  <a:pt x="2537" y="0"/>
                </a:moveTo>
                <a:lnTo>
                  <a:pt x="0" y="2124"/>
                </a:lnTo>
                <a:lnTo>
                  <a:pt x="45672" y="63408"/>
                </a:lnTo>
                <a:lnTo>
                  <a:pt x="80218" y="7783"/>
                </a:lnTo>
                <a:lnTo>
                  <a:pt x="43376" y="7783"/>
                </a:lnTo>
                <a:lnTo>
                  <a:pt x="22552" y="5837"/>
                </a:lnTo>
                <a:lnTo>
                  <a:pt x="2537" y="0"/>
                </a:lnTo>
                <a:close/>
              </a:path>
              <a:path w="84454" h="63500">
                <a:moveTo>
                  <a:pt x="84138" y="0"/>
                </a:moveTo>
                <a:lnTo>
                  <a:pt x="64180" y="5837"/>
                </a:lnTo>
                <a:lnTo>
                  <a:pt x="43376" y="7783"/>
                </a:lnTo>
                <a:lnTo>
                  <a:pt x="80218" y="7783"/>
                </a:lnTo>
                <a:lnTo>
                  <a:pt x="83732" y="2124"/>
                </a:lnTo>
                <a:lnTo>
                  <a:pt x="84138" y="0"/>
                </a:lnTo>
                <a:close/>
              </a:path>
            </a:pathLst>
          </a:custGeom>
          <a:solidFill>
            <a:srgbClr val="000000"/>
          </a:solidFill>
        </p:spPr>
        <p:txBody>
          <a:bodyPr wrap="square" lIns="0" tIns="0" rIns="0" bIns="0" rtlCol="0"/>
          <a:lstStyle/>
          <a:p>
            <a:endParaRPr/>
          </a:p>
        </p:txBody>
      </p:sp>
      <p:sp>
        <p:nvSpPr>
          <p:cNvPr id="264" name="object 264"/>
          <p:cNvSpPr/>
          <p:nvPr/>
        </p:nvSpPr>
        <p:spPr>
          <a:xfrm>
            <a:off x="8338565" y="2182895"/>
            <a:ext cx="0" cy="208915"/>
          </a:xfrm>
          <a:custGeom>
            <a:avLst/>
            <a:gdLst/>
            <a:ahLst/>
            <a:cxnLst/>
            <a:rect l="l" t="t" r="r" b="b"/>
            <a:pathLst>
              <a:path h="208914">
                <a:moveTo>
                  <a:pt x="0" y="0"/>
                </a:moveTo>
                <a:lnTo>
                  <a:pt x="0" y="208367"/>
                </a:lnTo>
              </a:path>
            </a:pathLst>
          </a:custGeom>
          <a:ln w="15224">
            <a:solidFill>
              <a:srgbClr val="000000"/>
            </a:solidFill>
          </a:ln>
        </p:spPr>
        <p:txBody>
          <a:bodyPr wrap="square" lIns="0" tIns="0" rIns="0" bIns="0" rtlCol="0"/>
          <a:lstStyle/>
          <a:p>
            <a:endParaRPr/>
          </a:p>
        </p:txBody>
      </p:sp>
      <p:sp>
        <p:nvSpPr>
          <p:cNvPr id="265" name="object 265"/>
          <p:cNvSpPr/>
          <p:nvPr/>
        </p:nvSpPr>
        <p:spPr>
          <a:xfrm>
            <a:off x="8292894" y="2372877"/>
            <a:ext cx="84455" cy="67945"/>
          </a:xfrm>
          <a:custGeom>
            <a:avLst/>
            <a:gdLst/>
            <a:ahLst/>
            <a:cxnLst/>
            <a:rect l="l" t="t" r="r" b="b"/>
            <a:pathLst>
              <a:path w="84454" h="67944">
                <a:moveTo>
                  <a:pt x="0" y="0"/>
                </a:moveTo>
                <a:lnTo>
                  <a:pt x="45672" y="67412"/>
                </a:lnTo>
                <a:lnTo>
                  <a:pt x="78692" y="8927"/>
                </a:lnTo>
                <a:lnTo>
                  <a:pt x="43376" y="8927"/>
                </a:lnTo>
                <a:lnTo>
                  <a:pt x="22552" y="6981"/>
                </a:lnTo>
                <a:lnTo>
                  <a:pt x="2537" y="1143"/>
                </a:lnTo>
                <a:lnTo>
                  <a:pt x="0" y="0"/>
                </a:lnTo>
                <a:close/>
              </a:path>
              <a:path w="84454" h="67944">
                <a:moveTo>
                  <a:pt x="82878" y="1512"/>
                </a:moveTo>
                <a:lnTo>
                  <a:pt x="64180" y="6981"/>
                </a:lnTo>
                <a:lnTo>
                  <a:pt x="43376" y="8927"/>
                </a:lnTo>
                <a:lnTo>
                  <a:pt x="78692" y="8927"/>
                </a:lnTo>
                <a:lnTo>
                  <a:pt x="82878" y="1512"/>
                </a:lnTo>
                <a:close/>
              </a:path>
              <a:path w="84454" h="67944">
                <a:moveTo>
                  <a:pt x="83732" y="0"/>
                </a:moveTo>
                <a:lnTo>
                  <a:pt x="82878" y="1512"/>
                </a:lnTo>
                <a:lnTo>
                  <a:pt x="84138" y="1143"/>
                </a:lnTo>
                <a:lnTo>
                  <a:pt x="83732" y="0"/>
                </a:lnTo>
                <a:close/>
              </a:path>
            </a:pathLst>
          </a:custGeom>
          <a:solidFill>
            <a:srgbClr val="000000"/>
          </a:solidFill>
        </p:spPr>
        <p:txBody>
          <a:bodyPr wrap="square" lIns="0" tIns="0" rIns="0" bIns="0" rtlCol="0"/>
          <a:lstStyle/>
          <a:p>
            <a:endParaRPr/>
          </a:p>
        </p:txBody>
      </p:sp>
      <p:sp>
        <p:nvSpPr>
          <p:cNvPr id="266" name="object 266"/>
          <p:cNvSpPr/>
          <p:nvPr/>
        </p:nvSpPr>
        <p:spPr>
          <a:xfrm>
            <a:off x="8338565" y="3482126"/>
            <a:ext cx="0" cy="276225"/>
          </a:xfrm>
          <a:custGeom>
            <a:avLst/>
            <a:gdLst/>
            <a:ahLst/>
            <a:cxnLst/>
            <a:rect l="l" t="t" r="r" b="b"/>
            <a:pathLst>
              <a:path h="276225">
                <a:moveTo>
                  <a:pt x="0" y="0"/>
                </a:moveTo>
                <a:lnTo>
                  <a:pt x="0" y="275780"/>
                </a:lnTo>
              </a:path>
            </a:pathLst>
          </a:custGeom>
          <a:ln w="15224">
            <a:solidFill>
              <a:srgbClr val="000000"/>
            </a:solidFill>
          </a:ln>
        </p:spPr>
        <p:txBody>
          <a:bodyPr wrap="square" lIns="0" tIns="0" rIns="0" bIns="0" rtlCol="0"/>
          <a:lstStyle/>
          <a:p>
            <a:endParaRPr/>
          </a:p>
        </p:txBody>
      </p:sp>
      <p:sp>
        <p:nvSpPr>
          <p:cNvPr id="267" name="object 267"/>
          <p:cNvSpPr/>
          <p:nvPr/>
        </p:nvSpPr>
        <p:spPr>
          <a:xfrm>
            <a:off x="8292894" y="3739520"/>
            <a:ext cx="84455" cy="67945"/>
          </a:xfrm>
          <a:custGeom>
            <a:avLst/>
            <a:gdLst/>
            <a:ahLst/>
            <a:cxnLst/>
            <a:rect l="l" t="t" r="r" b="b"/>
            <a:pathLst>
              <a:path w="84454" h="67945">
                <a:moveTo>
                  <a:pt x="0" y="0"/>
                </a:moveTo>
                <a:lnTo>
                  <a:pt x="45672" y="67412"/>
                </a:lnTo>
                <a:lnTo>
                  <a:pt x="78727" y="8865"/>
                </a:lnTo>
                <a:lnTo>
                  <a:pt x="43376" y="8865"/>
                </a:lnTo>
                <a:lnTo>
                  <a:pt x="22552" y="6935"/>
                </a:lnTo>
                <a:lnTo>
                  <a:pt x="2537" y="1143"/>
                </a:lnTo>
                <a:lnTo>
                  <a:pt x="0" y="0"/>
                </a:lnTo>
                <a:close/>
              </a:path>
              <a:path w="84454" h="67945">
                <a:moveTo>
                  <a:pt x="82880" y="1509"/>
                </a:moveTo>
                <a:lnTo>
                  <a:pt x="64180" y="6935"/>
                </a:lnTo>
                <a:lnTo>
                  <a:pt x="43376" y="8865"/>
                </a:lnTo>
                <a:lnTo>
                  <a:pt x="78727" y="8865"/>
                </a:lnTo>
                <a:lnTo>
                  <a:pt x="82880" y="1509"/>
                </a:lnTo>
                <a:close/>
              </a:path>
              <a:path w="84454" h="67945">
                <a:moveTo>
                  <a:pt x="83732" y="0"/>
                </a:moveTo>
                <a:lnTo>
                  <a:pt x="82880" y="1509"/>
                </a:lnTo>
                <a:lnTo>
                  <a:pt x="84138" y="1143"/>
                </a:lnTo>
                <a:lnTo>
                  <a:pt x="83732" y="0"/>
                </a:lnTo>
                <a:close/>
              </a:path>
            </a:pathLst>
          </a:custGeom>
          <a:solidFill>
            <a:srgbClr val="000000"/>
          </a:solidFill>
        </p:spPr>
        <p:txBody>
          <a:bodyPr wrap="square" lIns="0" tIns="0" rIns="0" bIns="0" rtlCol="0"/>
          <a:lstStyle/>
          <a:p>
            <a:endParaRPr/>
          </a:p>
        </p:txBody>
      </p:sp>
      <p:sp>
        <p:nvSpPr>
          <p:cNvPr id="268" name="object 268"/>
          <p:cNvSpPr/>
          <p:nvPr/>
        </p:nvSpPr>
        <p:spPr>
          <a:xfrm>
            <a:off x="8338565" y="4793612"/>
            <a:ext cx="0" cy="257810"/>
          </a:xfrm>
          <a:custGeom>
            <a:avLst/>
            <a:gdLst/>
            <a:ahLst/>
            <a:cxnLst/>
            <a:rect l="l" t="t" r="r" b="b"/>
            <a:pathLst>
              <a:path h="257810">
                <a:moveTo>
                  <a:pt x="0" y="0"/>
                </a:moveTo>
                <a:lnTo>
                  <a:pt x="0" y="257394"/>
                </a:lnTo>
              </a:path>
            </a:pathLst>
          </a:custGeom>
          <a:ln w="15224">
            <a:solidFill>
              <a:srgbClr val="000000"/>
            </a:solidFill>
          </a:ln>
        </p:spPr>
        <p:txBody>
          <a:bodyPr wrap="square" lIns="0" tIns="0" rIns="0" bIns="0" rtlCol="0"/>
          <a:lstStyle/>
          <a:p>
            <a:endParaRPr/>
          </a:p>
        </p:txBody>
      </p:sp>
      <p:sp>
        <p:nvSpPr>
          <p:cNvPr id="269" name="object 269"/>
          <p:cNvSpPr/>
          <p:nvPr/>
        </p:nvSpPr>
        <p:spPr>
          <a:xfrm>
            <a:off x="8292894" y="5037769"/>
            <a:ext cx="84455" cy="68580"/>
          </a:xfrm>
          <a:custGeom>
            <a:avLst/>
            <a:gdLst/>
            <a:ahLst/>
            <a:cxnLst/>
            <a:rect l="l" t="t" r="r" b="b"/>
            <a:pathLst>
              <a:path w="84454" h="68579">
                <a:moveTo>
                  <a:pt x="2537" y="0"/>
                </a:moveTo>
                <a:lnTo>
                  <a:pt x="0" y="980"/>
                </a:lnTo>
                <a:lnTo>
                  <a:pt x="45672" y="68393"/>
                </a:lnTo>
                <a:lnTo>
                  <a:pt x="79926" y="7721"/>
                </a:lnTo>
                <a:lnTo>
                  <a:pt x="43376" y="7721"/>
                </a:lnTo>
                <a:lnTo>
                  <a:pt x="22552" y="5791"/>
                </a:lnTo>
                <a:lnTo>
                  <a:pt x="2537" y="0"/>
                </a:lnTo>
                <a:close/>
              </a:path>
              <a:path w="84454" h="68579">
                <a:moveTo>
                  <a:pt x="84138" y="0"/>
                </a:moveTo>
                <a:lnTo>
                  <a:pt x="64180" y="5791"/>
                </a:lnTo>
                <a:lnTo>
                  <a:pt x="43376" y="7721"/>
                </a:lnTo>
                <a:lnTo>
                  <a:pt x="79926" y="7721"/>
                </a:lnTo>
                <a:lnTo>
                  <a:pt x="83732" y="980"/>
                </a:lnTo>
                <a:lnTo>
                  <a:pt x="84138" y="0"/>
                </a:lnTo>
                <a:close/>
              </a:path>
            </a:pathLst>
          </a:custGeom>
          <a:solidFill>
            <a:srgbClr val="000000"/>
          </a:solidFill>
        </p:spPr>
        <p:txBody>
          <a:bodyPr wrap="square" lIns="0" tIns="0" rIns="0" bIns="0" rtlCol="0"/>
          <a:lstStyle/>
          <a:p>
            <a:endParaRPr/>
          </a:p>
        </p:txBody>
      </p:sp>
      <p:sp>
        <p:nvSpPr>
          <p:cNvPr id="270" name="object 270"/>
          <p:cNvSpPr/>
          <p:nvPr/>
        </p:nvSpPr>
        <p:spPr>
          <a:xfrm>
            <a:off x="7288100" y="6472847"/>
            <a:ext cx="692785" cy="0"/>
          </a:xfrm>
          <a:custGeom>
            <a:avLst/>
            <a:gdLst/>
            <a:ahLst/>
            <a:cxnLst/>
            <a:rect l="l" t="t" r="r" b="b"/>
            <a:pathLst>
              <a:path w="692785">
                <a:moveTo>
                  <a:pt x="0" y="0"/>
                </a:moveTo>
                <a:lnTo>
                  <a:pt x="692698" y="0"/>
                </a:lnTo>
              </a:path>
            </a:pathLst>
          </a:custGeom>
          <a:ln w="12256">
            <a:solidFill>
              <a:srgbClr val="000000"/>
            </a:solidFill>
          </a:ln>
        </p:spPr>
        <p:txBody>
          <a:bodyPr wrap="square" lIns="0" tIns="0" rIns="0" bIns="0" rtlCol="0"/>
          <a:lstStyle/>
          <a:p>
            <a:endParaRPr/>
          </a:p>
        </p:txBody>
      </p:sp>
      <p:sp>
        <p:nvSpPr>
          <p:cNvPr id="271" name="object 271"/>
          <p:cNvSpPr/>
          <p:nvPr/>
        </p:nvSpPr>
        <p:spPr>
          <a:xfrm>
            <a:off x="7957961" y="6436077"/>
            <a:ext cx="83820" cy="67945"/>
          </a:xfrm>
          <a:custGeom>
            <a:avLst/>
            <a:gdLst/>
            <a:ahLst/>
            <a:cxnLst/>
            <a:rect l="l" t="t" r="r" b="b"/>
            <a:pathLst>
              <a:path w="83820" h="67945">
                <a:moveTo>
                  <a:pt x="1938" y="66703"/>
                </a:moveTo>
                <a:lnTo>
                  <a:pt x="0" y="67412"/>
                </a:lnTo>
                <a:lnTo>
                  <a:pt x="1725" y="67175"/>
                </a:lnTo>
                <a:lnTo>
                  <a:pt x="1938" y="66703"/>
                </a:lnTo>
                <a:close/>
              </a:path>
              <a:path w="83820" h="67945">
                <a:moveTo>
                  <a:pt x="0" y="0"/>
                </a:moveTo>
                <a:lnTo>
                  <a:pt x="1826" y="1478"/>
                </a:lnTo>
                <a:lnTo>
                  <a:pt x="9018" y="17566"/>
                </a:lnTo>
                <a:lnTo>
                  <a:pt x="11405" y="34336"/>
                </a:lnTo>
                <a:lnTo>
                  <a:pt x="8977" y="51102"/>
                </a:lnTo>
                <a:lnTo>
                  <a:pt x="1938" y="66703"/>
                </a:lnTo>
                <a:lnTo>
                  <a:pt x="83732" y="36770"/>
                </a:lnTo>
                <a:lnTo>
                  <a:pt x="0" y="0"/>
                </a:lnTo>
                <a:close/>
              </a:path>
            </a:pathLst>
          </a:custGeom>
          <a:solidFill>
            <a:srgbClr val="000000"/>
          </a:solidFill>
        </p:spPr>
        <p:txBody>
          <a:bodyPr wrap="square" lIns="0" tIns="0" rIns="0" bIns="0" rtlCol="0"/>
          <a:lstStyle/>
          <a:p>
            <a:endParaRPr/>
          </a:p>
        </p:txBody>
      </p:sp>
      <p:sp>
        <p:nvSpPr>
          <p:cNvPr id="272" name="object 272"/>
          <p:cNvSpPr/>
          <p:nvPr/>
        </p:nvSpPr>
        <p:spPr>
          <a:xfrm>
            <a:off x="4441183" y="4848768"/>
            <a:ext cx="0" cy="61594"/>
          </a:xfrm>
          <a:custGeom>
            <a:avLst/>
            <a:gdLst/>
            <a:ahLst/>
            <a:cxnLst/>
            <a:rect l="l" t="t" r="r" b="b"/>
            <a:pathLst>
              <a:path h="61595">
                <a:moveTo>
                  <a:pt x="0" y="0"/>
                </a:moveTo>
                <a:lnTo>
                  <a:pt x="0" y="61284"/>
                </a:lnTo>
              </a:path>
            </a:pathLst>
          </a:custGeom>
          <a:ln w="10149">
            <a:solidFill>
              <a:srgbClr val="000000"/>
            </a:solidFill>
          </a:ln>
        </p:spPr>
        <p:txBody>
          <a:bodyPr wrap="square" lIns="0" tIns="0" rIns="0" bIns="0" rtlCol="0"/>
          <a:lstStyle/>
          <a:p>
            <a:endParaRPr/>
          </a:p>
        </p:txBody>
      </p:sp>
      <p:sp>
        <p:nvSpPr>
          <p:cNvPr id="273" name="object 273"/>
          <p:cNvSpPr/>
          <p:nvPr/>
        </p:nvSpPr>
        <p:spPr>
          <a:xfrm>
            <a:off x="4441183" y="4995852"/>
            <a:ext cx="0" cy="110489"/>
          </a:xfrm>
          <a:custGeom>
            <a:avLst/>
            <a:gdLst/>
            <a:ahLst/>
            <a:cxnLst/>
            <a:rect l="l" t="t" r="r" b="b"/>
            <a:pathLst>
              <a:path h="110489">
                <a:moveTo>
                  <a:pt x="0" y="0"/>
                </a:moveTo>
                <a:lnTo>
                  <a:pt x="0" y="110312"/>
                </a:lnTo>
              </a:path>
            </a:pathLst>
          </a:custGeom>
          <a:ln w="10149">
            <a:solidFill>
              <a:srgbClr val="000000"/>
            </a:solidFill>
          </a:ln>
        </p:spPr>
        <p:txBody>
          <a:bodyPr wrap="square" lIns="0" tIns="0" rIns="0" bIns="0" rtlCol="0"/>
          <a:lstStyle/>
          <a:p>
            <a:endParaRPr/>
          </a:p>
        </p:txBody>
      </p:sp>
      <p:sp>
        <p:nvSpPr>
          <p:cNvPr id="274" name="object 274"/>
          <p:cNvSpPr/>
          <p:nvPr/>
        </p:nvSpPr>
        <p:spPr>
          <a:xfrm>
            <a:off x="4402210" y="4799741"/>
            <a:ext cx="71755" cy="61594"/>
          </a:xfrm>
          <a:custGeom>
            <a:avLst/>
            <a:gdLst/>
            <a:ahLst/>
            <a:cxnLst/>
            <a:rect l="l" t="t" r="r" b="b"/>
            <a:pathLst>
              <a:path w="71755" h="61595">
                <a:moveTo>
                  <a:pt x="1982" y="59562"/>
                </a:moveTo>
                <a:lnTo>
                  <a:pt x="0" y="60140"/>
                </a:lnTo>
                <a:lnTo>
                  <a:pt x="913" y="61284"/>
                </a:lnTo>
                <a:lnTo>
                  <a:pt x="1982" y="59562"/>
                </a:lnTo>
                <a:close/>
              </a:path>
              <a:path w="71755" h="61595">
                <a:moveTo>
                  <a:pt x="68413" y="59254"/>
                </a:moveTo>
                <a:lnTo>
                  <a:pt x="69422" y="61284"/>
                </a:lnTo>
                <a:lnTo>
                  <a:pt x="71451" y="60140"/>
                </a:lnTo>
                <a:lnTo>
                  <a:pt x="68413" y="59254"/>
                </a:lnTo>
                <a:close/>
              </a:path>
              <a:path w="71755" h="61595">
                <a:moveTo>
                  <a:pt x="38973" y="0"/>
                </a:moveTo>
                <a:lnTo>
                  <a:pt x="1982" y="59562"/>
                </a:lnTo>
                <a:lnTo>
                  <a:pt x="17501" y="55038"/>
                </a:lnTo>
                <a:lnTo>
                  <a:pt x="35725" y="53337"/>
                </a:lnTo>
                <a:lnTo>
                  <a:pt x="65473" y="53337"/>
                </a:lnTo>
                <a:lnTo>
                  <a:pt x="38973" y="0"/>
                </a:lnTo>
                <a:close/>
              </a:path>
              <a:path w="71755" h="61595">
                <a:moveTo>
                  <a:pt x="65473" y="53337"/>
                </a:moveTo>
                <a:lnTo>
                  <a:pt x="35725" y="53337"/>
                </a:lnTo>
                <a:lnTo>
                  <a:pt x="53950" y="55038"/>
                </a:lnTo>
                <a:lnTo>
                  <a:pt x="68413" y="59254"/>
                </a:lnTo>
                <a:lnTo>
                  <a:pt x="65473" y="53337"/>
                </a:lnTo>
                <a:close/>
              </a:path>
            </a:pathLst>
          </a:custGeom>
          <a:solidFill>
            <a:srgbClr val="000000"/>
          </a:solidFill>
        </p:spPr>
        <p:txBody>
          <a:bodyPr wrap="square" lIns="0" tIns="0" rIns="0" bIns="0" rtlCol="0"/>
          <a:lstStyle/>
          <a:p>
            <a:endParaRPr/>
          </a:p>
        </p:txBody>
      </p:sp>
      <p:sp>
        <p:nvSpPr>
          <p:cNvPr id="275" name="object 275"/>
          <p:cNvSpPr txBox="1"/>
          <p:nvPr/>
        </p:nvSpPr>
        <p:spPr>
          <a:xfrm>
            <a:off x="4181649" y="4911105"/>
            <a:ext cx="513080" cy="76944"/>
          </a:xfrm>
          <a:prstGeom prst="rect">
            <a:avLst/>
          </a:prstGeom>
        </p:spPr>
        <p:txBody>
          <a:bodyPr vert="horz" wrap="square" lIns="0" tIns="0" rIns="0" bIns="0" rtlCol="0">
            <a:spAutoFit/>
          </a:bodyPr>
          <a:lstStyle/>
          <a:p>
            <a:pPr marL="12700"/>
            <a:r>
              <a:rPr sz="500" spc="135" dirty="0">
                <a:latin typeface="宋体"/>
                <a:cs typeface="宋体"/>
              </a:rPr>
              <a:t>现场安全信息</a:t>
            </a:r>
            <a:endParaRPr sz="500">
              <a:latin typeface="宋体"/>
              <a:cs typeface="宋体"/>
            </a:endParaRPr>
          </a:p>
        </p:txBody>
      </p:sp>
      <p:sp>
        <p:nvSpPr>
          <p:cNvPr id="276" name="object 276"/>
          <p:cNvSpPr/>
          <p:nvPr/>
        </p:nvSpPr>
        <p:spPr>
          <a:xfrm>
            <a:off x="6450771" y="4732328"/>
            <a:ext cx="0" cy="98425"/>
          </a:xfrm>
          <a:custGeom>
            <a:avLst/>
            <a:gdLst/>
            <a:ahLst/>
            <a:cxnLst/>
            <a:rect l="l" t="t" r="r" b="b"/>
            <a:pathLst>
              <a:path h="98425">
                <a:moveTo>
                  <a:pt x="0" y="0"/>
                </a:moveTo>
                <a:lnTo>
                  <a:pt x="0" y="98055"/>
                </a:lnTo>
              </a:path>
            </a:pathLst>
          </a:custGeom>
          <a:ln w="10149">
            <a:solidFill>
              <a:srgbClr val="000000"/>
            </a:solidFill>
          </a:ln>
        </p:spPr>
        <p:txBody>
          <a:bodyPr wrap="square" lIns="0" tIns="0" rIns="0" bIns="0" rtlCol="0"/>
          <a:lstStyle/>
          <a:p>
            <a:endParaRPr/>
          </a:p>
        </p:txBody>
      </p:sp>
      <p:sp>
        <p:nvSpPr>
          <p:cNvPr id="277" name="object 277"/>
          <p:cNvSpPr/>
          <p:nvPr/>
        </p:nvSpPr>
        <p:spPr>
          <a:xfrm>
            <a:off x="6450771" y="5008107"/>
            <a:ext cx="0" cy="49530"/>
          </a:xfrm>
          <a:custGeom>
            <a:avLst/>
            <a:gdLst/>
            <a:ahLst/>
            <a:cxnLst/>
            <a:rect l="l" t="t" r="r" b="b"/>
            <a:pathLst>
              <a:path h="49529">
                <a:moveTo>
                  <a:pt x="0" y="0"/>
                </a:moveTo>
                <a:lnTo>
                  <a:pt x="0" y="49027"/>
                </a:lnTo>
              </a:path>
            </a:pathLst>
          </a:custGeom>
          <a:ln w="10149">
            <a:solidFill>
              <a:srgbClr val="000000"/>
            </a:solidFill>
          </a:ln>
        </p:spPr>
        <p:txBody>
          <a:bodyPr wrap="square" lIns="0" tIns="0" rIns="0" bIns="0" rtlCol="0"/>
          <a:lstStyle/>
          <a:p>
            <a:endParaRPr/>
          </a:p>
        </p:txBody>
      </p:sp>
      <p:sp>
        <p:nvSpPr>
          <p:cNvPr id="278" name="object 278"/>
          <p:cNvSpPr/>
          <p:nvPr/>
        </p:nvSpPr>
        <p:spPr>
          <a:xfrm>
            <a:off x="6412710" y="5044878"/>
            <a:ext cx="76200" cy="61594"/>
          </a:xfrm>
          <a:custGeom>
            <a:avLst/>
            <a:gdLst/>
            <a:ahLst/>
            <a:cxnLst/>
            <a:rect l="l" t="t" r="r" b="b"/>
            <a:pathLst>
              <a:path w="76200" h="61595">
                <a:moveTo>
                  <a:pt x="0" y="0"/>
                </a:moveTo>
                <a:lnTo>
                  <a:pt x="38060" y="61284"/>
                </a:lnTo>
                <a:lnTo>
                  <a:pt x="71236" y="7864"/>
                </a:lnTo>
                <a:lnTo>
                  <a:pt x="39138" y="7864"/>
                </a:lnTo>
                <a:lnTo>
                  <a:pt x="20909" y="6164"/>
                </a:lnTo>
                <a:lnTo>
                  <a:pt x="3450" y="1062"/>
                </a:lnTo>
                <a:lnTo>
                  <a:pt x="0" y="0"/>
                </a:lnTo>
                <a:close/>
              </a:path>
              <a:path w="76200" h="61595">
                <a:moveTo>
                  <a:pt x="76120" y="0"/>
                </a:moveTo>
                <a:lnTo>
                  <a:pt x="74902" y="1062"/>
                </a:lnTo>
                <a:lnTo>
                  <a:pt x="57387" y="6164"/>
                </a:lnTo>
                <a:lnTo>
                  <a:pt x="39138" y="7864"/>
                </a:lnTo>
                <a:lnTo>
                  <a:pt x="71236" y="7864"/>
                </a:lnTo>
                <a:lnTo>
                  <a:pt x="76120" y="0"/>
                </a:lnTo>
                <a:close/>
              </a:path>
            </a:pathLst>
          </a:custGeom>
          <a:solidFill>
            <a:srgbClr val="000000"/>
          </a:solidFill>
        </p:spPr>
        <p:txBody>
          <a:bodyPr wrap="square" lIns="0" tIns="0" rIns="0" bIns="0" rtlCol="0"/>
          <a:lstStyle/>
          <a:p>
            <a:endParaRPr/>
          </a:p>
        </p:txBody>
      </p:sp>
      <p:sp>
        <p:nvSpPr>
          <p:cNvPr id="279" name="object 279"/>
          <p:cNvSpPr txBox="1"/>
          <p:nvPr/>
        </p:nvSpPr>
        <p:spPr>
          <a:xfrm>
            <a:off x="6114406" y="4822087"/>
            <a:ext cx="675005" cy="175433"/>
          </a:xfrm>
          <a:prstGeom prst="rect">
            <a:avLst/>
          </a:prstGeom>
        </p:spPr>
        <p:txBody>
          <a:bodyPr vert="horz" wrap="square" lIns="0" tIns="0" rIns="0" bIns="0" rtlCol="0">
            <a:spAutoFit/>
          </a:bodyPr>
          <a:lstStyle/>
          <a:p>
            <a:pPr marL="12700" marR="5080">
              <a:lnSpc>
                <a:spcPct val="114199"/>
              </a:lnSpc>
            </a:pPr>
            <a:r>
              <a:rPr sz="500" spc="130" dirty="0">
                <a:latin typeface="宋体"/>
                <a:cs typeface="宋体"/>
              </a:rPr>
              <a:t>安全管理、培训等  工作指令、任务等</a:t>
            </a:r>
            <a:endParaRPr sz="500">
              <a:latin typeface="宋体"/>
              <a:cs typeface="宋体"/>
            </a:endParaRPr>
          </a:p>
        </p:txBody>
      </p:sp>
      <p:sp>
        <p:nvSpPr>
          <p:cNvPr id="280" name="object 280"/>
          <p:cNvSpPr/>
          <p:nvPr/>
        </p:nvSpPr>
        <p:spPr>
          <a:xfrm>
            <a:off x="3284149" y="5731306"/>
            <a:ext cx="144629" cy="435119"/>
          </a:xfrm>
          <a:prstGeom prst="rect">
            <a:avLst/>
          </a:prstGeom>
          <a:blipFill>
            <a:blip r:embed="rId50" cstate="print"/>
            <a:stretch>
              <a:fillRect/>
            </a:stretch>
          </a:blipFill>
        </p:spPr>
        <p:txBody>
          <a:bodyPr wrap="square" lIns="0" tIns="0" rIns="0" bIns="0" rtlCol="0"/>
          <a:lstStyle/>
          <a:p>
            <a:endParaRPr/>
          </a:p>
        </p:txBody>
      </p:sp>
      <p:sp>
        <p:nvSpPr>
          <p:cNvPr id="281" name="object 281"/>
          <p:cNvSpPr/>
          <p:nvPr/>
        </p:nvSpPr>
        <p:spPr>
          <a:xfrm>
            <a:off x="3284148" y="5731306"/>
            <a:ext cx="144780" cy="435609"/>
          </a:xfrm>
          <a:custGeom>
            <a:avLst/>
            <a:gdLst/>
            <a:ahLst/>
            <a:cxnLst/>
            <a:rect l="l" t="t" r="r" b="b"/>
            <a:pathLst>
              <a:path w="144780" h="435610">
                <a:moveTo>
                  <a:pt x="0" y="435119"/>
                </a:moveTo>
                <a:lnTo>
                  <a:pt x="144629" y="435119"/>
                </a:lnTo>
                <a:lnTo>
                  <a:pt x="144629" y="0"/>
                </a:lnTo>
                <a:lnTo>
                  <a:pt x="0" y="0"/>
                </a:lnTo>
                <a:lnTo>
                  <a:pt x="0" y="435119"/>
                </a:lnTo>
                <a:close/>
              </a:path>
            </a:pathLst>
          </a:custGeom>
          <a:ln w="3175">
            <a:solidFill>
              <a:srgbClr val="FFFFFF"/>
            </a:solidFill>
          </a:ln>
        </p:spPr>
        <p:txBody>
          <a:bodyPr wrap="square" lIns="0" tIns="0" rIns="0" bIns="0" rtlCol="0"/>
          <a:lstStyle/>
          <a:p>
            <a:endParaRPr/>
          </a:p>
        </p:txBody>
      </p:sp>
      <p:sp>
        <p:nvSpPr>
          <p:cNvPr id="282" name="object 282"/>
          <p:cNvSpPr txBox="1"/>
          <p:nvPr/>
        </p:nvSpPr>
        <p:spPr>
          <a:xfrm>
            <a:off x="3315030" y="5736751"/>
            <a:ext cx="127000" cy="410845"/>
          </a:xfrm>
          <a:prstGeom prst="rect">
            <a:avLst/>
          </a:prstGeom>
        </p:spPr>
        <p:txBody>
          <a:bodyPr vert="horz" wrap="square" lIns="0" tIns="0" rIns="0" bIns="0" rtlCol="0">
            <a:spAutoFit/>
          </a:bodyPr>
          <a:lstStyle/>
          <a:p>
            <a:pPr marL="12700" marR="5080" algn="just">
              <a:lnSpc>
                <a:spcPct val="101699"/>
              </a:lnSpc>
            </a:pPr>
            <a:r>
              <a:rPr sz="650" spc="100" dirty="0">
                <a:latin typeface="宋体"/>
                <a:cs typeface="宋体"/>
              </a:rPr>
              <a:t>微  观  层  面</a:t>
            </a:r>
            <a:endParaRPr sz="650">
              <a:latin typeface="宋体"/>
              <a:cs typeface="宋体"/>
            </a:endParaRPr>
          </a:p>
        </p:txBody>
      </p:sp>
      <p:sp>
        <p:nvSpPr>
          <p:cNvPr id="283" name="object 283"/>
          <p:cNvSpPr/>
          <p:nvPr/>
        </p:nvSpPr>
        <p:spPr>
          <a:xfrm>
            <a:off x="3284149" y="3365684"/>
            <a:ext cx="144629" cy="582202"/>
          </a:xfrm>
          <a:prstGeom prst="rect">
            <a:avLst/>
          </a:prstGeom>
          <a:blipFill>
            <a:blip r:embed="rId51" cstate="print"/>
            <a:stretch>
              <a:fillRect/>
            </a:stretch>
          </a:blipFill>
        </p:spPr>
        <p:txBody>
          <a:bodyPr wrap="square" lIns="0" tIns="0" rIns="0" bIns="0" rtlCol="0"/>
          <a:lstStyle/>
          <a:p>
            <a:endParaRPr/>
          </a:p>
        </p:txBody>
      </p:sp>
      <p:sp>
        <p:nvSpPr>
          <p:cNvPr id="284" name="object 284"/>
          <p:cNvSpPr/>
          <p:nvPr/>
        </p:nvSpPr>
        <p:spPr>
          <a:xfrm>
            <a:off x="3284148" y="3365685"/>
            <a:ext cx="144780" cy="582295"/>
          </a:xfrm>
          <a:custGeom>
            <a:avLst/>
            <a:gdLst/>
            <a:ahLst/>
            <a:cxnLst/>
            <a:rect l="l" t="t" r="r" b="b"/>
            <a:pathLst>
              <a:path w="144780" h="582295">
                <a:moveTo>
                  <a:pt x="0" y="582202"/>
                </a:moveTo>
                <a:lnTo>
                  <a:pt x="144629" y="582202"/>
                </a:lnTo>
                <a:lnTo>
                  <a:pt x="144629" y="0"/>
                </a:lnTo>
                <a:lnTo>
                  <a:pt x="0" y="0"/>
                </a:lnTo>
                <a:lnTo>
                  <a:pt x="0" y="582202"/>
                </a:lnTo>
                <a:close/>
              </a:path>
            </a:pathLst>
          </a:custGeom>
          <a:ln w="3175">
            <a:solidFill>
              <a:srgbClr val="FFFFFF"/>
            </a:solidFill>
          </a:ln>
        </p:spPr>
        <p:txBody>
          <a:bodyPr wrap="square" lIns="0" tIns="0" rIns="0" bIns="0" rtlCol="0"/>
          <a:lstStyle/>
          <a:p>
            <a:endParaRPr/>
          </a:p>
        </p:txBody>
      </p:sp>
      <p:sp>
        <p:nvSpPr>
          <p:cNvPr id="285" name="object 285"/>
          <p:cNvSpPr txBox="1"/>
          <p:nvPr/>
        </p:nvSpPr>
        <p:spPr>
          <a:xfrm>
            <a:off x="3315030" y="3443650"/>
            <a:ext cx="127000" cy="410845"/>
          </a:xfrm>
          <a:prstGeom prst="rect">
            <a:avLst/>
          </a:prstGeom>
        </p:spPr>
        <p:txBody>
          <a:bodyPr vert="horz" wrap="square" lIns="0" tIns="0" rIns="0" bIns="0" rtlCol="0">
            <a:spAutoFit/>
          </a:bodyPr>
          <a:lstStyle/>
          <a:p>
            <a:pPr marL="12700" marR="5080" algn="just">
              <a:lnSpc>
                <a:spcPct val="101699"/>
              </a:lnSpc>
            </a:pPr>
            <a:r>
              <a:rPr sz="650" spc="100" dirty="0">
                <a:latin typeface="宋体"/>
                <a:cs typeface="宋体"/>
              </a:rPr>
              <a:t>中  观  层  面</a:t>
            </a:r>
            <a:endParaRPr sz="650">
              <a:latin typeface="宋体"/>
              <a:cs typeface="宋体"/>
            </a:endParaRPr>
          </a:p>
        </p:txBody>
      </p:sp>
      <p:sp>
        <p:nvSpPr>
          <p:cNvPr id="286" name="object 286"/>
          <p:cNvSpPr/>
          <p:nvPr/>
        </p:nvSpPr>
        <p:spPr>
          <a:xfrm>
            <a:off x="3284149" y="816250"/>
            <a:ext cx="144629" cy="582202"/>
          </a:xfrm>
          <a:prstGeom prst="rect">
            <a:avLst/>
          </a:prstGeom>
          <a:blipFill>
            <a:blip r:embed="rId51" cstate="print"/>
            <a:stretch>
              <a:fillRect/>
            </a:stretch>
          </a:blipFill>
        </p:spPr>
        <p:txBody>
          <a:bodyPr wrap="square" lIns="0" tIns="0" rIns="0" bIns="0" rtlCol="0"/>
          <a:lstStyle/>
          <a:p>
            <a:endParaRPr/>
          </a:p>
        </p:txBody>
      </p:sp>
      <p:sp>
        <p:nvSpPr>
          <p:cNvPr id="287" name="object 287"/>
          <p:cNvSpPr txBox="1"/>
          <p:nvPr/>
        </p:nvSpPr>
        <p:spPr>
          <a:xfrm>
            <a:off x="4933418" y="3747508"/>
            <a:ext cx="91440" cy="100027"/>
          </a:xfrm>
          <a:prstGeom prst="rect">
            <a:avLst/>
          </a:prstGeom>
        </p:spPr>
        <p:txBody>
          <a:bodyPr vert="horz" wrap="square" lIns="0" tIns="0" rIns="0" bIns="0" rtlCol="0">
            <a:spAutoFit/>
          </a:bodyPr>
          <a:lstStyle/>
          <a:p>
            <a:pPr marL="12700"/>
            <a:r>
              <a:rPr sz="650" u="sng" spc="-685" dirty="0">
                <a:latin typeface="Times New Roman"/>
                <a:cs typeface="Times New Roman"/>
              </a:rPr>
              <a:t> </a:t>
            </a:r>
            <a:endParaRPr sz="650">
              <a:latin typeface="Times New Roman"/>
              <a:cs typeface="Times New Roman"/>
            </a:endParaRPr>
          </a:p>
        </p:txBody>
      </p:sp>
      <p:sp>
        <p:nvSpPr>
          <p:cNvPr id="288" name="object 288"/>
          <p:cNvSpPr txBox="1"/>
          <p:nvPr/>
        </p:nvSpPr>
        <p:spPr>
          <a:xfrm>
            <a:off x="6082841" y="3747508"/>
            <a:ext cx="91440" cy="100027"/>
          </a:xfrm>
          <a:prstGeom prst="rect">
            <a:avLst/>
          </a:prstGeom>
        </p:spPr>
        <p:txBody>
          <a:bodyPr vert="horz" wrap="square" lIns="0" tIns="0" rIns="0" bIns="0" rtlCol="0">
            <a:spAutoFit/>
          </a:bodyPr>
          <a:lstStyle/>
          <a:p>
            <a:pPr marL="12700"/>
            <a:r>
              <a:rPr sz="650" u="sng" spc="-685" dirty="0">
                <a:latin typeface="Times New Roman"/>
                <a:cs typeface="Times New Roman"/>
              </a:rPr>
              <a:t> </a:t>
            </a:r>
            <a:endParaRPr sz="650">
              <a:latin typeface="Times New Roman"/>
              <a:cs typeface="Times New Roman"/>
            </a:endParaRPr>
          </a:p>
        </p:txBody>
      </p:sp>
      <p:sp>
        <p:nvSpPr>
          <p:cNvPr id="289" name="object 289"/>
          <p:cNvSpPr txBox="1"/>
          <p:nvPr/>
        </p:nvSpPr>
        <p:spPr>
          <a:xfrm>
            <a:off x="7305847" y="3747508"/>
            <a:ext cx="264160" cy="100027"/>
          </a:xfrm>
          <a:prstGeom prst="rect">
            <a:avLst/>
          </a:prstGeom>
        </p:spPr>
        <p:txBody>
          <a:bodyPr vert="horz" wrap="square" lIns="0" tIns="0" rIns="0" bIns="0" rtlCol="0">
            <a:spAutoFit/>
          </a:bodyPr>
          <a:lstStyle/>
          <a:p>
            <a:pPr marL="12700">
              <a:tabLst>
                <a:tab pos="250825" algn="l"/>
              </a:tabLst>
            </a:pPr>
            <a:r>
              <a:rPr sz="650" u="sng" spc="35" dirty="0">
                <a:latin typeface="Times New Roman"/>
                <a:cs typeface="Times New Roman"/>
              </a:rPr>
              <a:t> 	</a:t>
            </a:r>
            <a:endParaRPr sz="650">
              <a:latin typeface="Times New Roman"/>
              <a:cs typeface="Times New Roman"/>
            </a:endParaRPr>
          </a:p>
        </p:txBody>
      </p:sp>
      <p:sp>
        <p:nvSpPr>
          <p:cNvPr id="290" name="object 290"/>
          <p:cNvSpPr/>
          <p:nvPr/>
        </p:nvSpPr>
        <p:spPr>
          <a:xfrm>
            <a:off x="3284148" y="816252"/>
            <a:ext cx="144780" cy="582295"/>
          </a:xfrm>
          <a:custGeom>
            <a:avLst/>
            <a:gdLst/>
            <a:ahLst/>
            <a:cxnLst/>
            <a:rect l="l" t="t" r="r" b="b"/>
            <a:pathLst>
              <a:path w="144780" h="582294">
                <a:moveTo>
                  <a:pt x="0" y="582202"/>
                </a:moveTo>
                <a:lnTo>
                  <a:pt x="144629" y="582202"/>
                </a:lnTo>
                <a:lnTo>
                  <a:pt x="144629" y="0"/>
                </a:lnTo>
                <a:lnTo>
                  <a:pt x="0" y="0"/>
                </a:lnTo>
                <a:lnTo>
                  <a:pt x="0" y="582202"/>
                </a:lnTo>
                <a:close/>
              </a:path>
            </a:pathLst>
          </a:custGeom>
          <a:ln w="3175">
            <a:solidFill>
              <a:srgbClr val="FFFFFF"/>
            </a:solidFill>
          </a:ln>
        </p:spPr>
        <p:txBody>
          <a:bodyPr wrap="square" lIns="0" tIns="0" rIns="0" bIns="0" rtlCol="0"/>
          <a:lstStyle/>
          <a:p>
            <a:endParaRPr/>
          </a:p>
        </p:txBody>
      </p:sp>
      <p:sp>
        <p:nvSpPr>
          <p:cNvPr id="291" name="object 291"/>
          <p:cNvSpPr txBox="1"/>
          <p:nvPr/>
        </p:nvSpPr>
        <p:spPr>
          <a:xfrm>
            <a:off x="3315030" y="895688"/>
            <a:ext cx="127000" cy="410845"/>
          </a:xfrm>
          <a:prstGeom prst="rect">
            <a:avLst/>
          </a:prstGeom>
        </p:spPr>
        <p:txBody>
          <a:bodyPr vert="horz" wrap="square" lIns="0" tIns="0" rIns="0" bIns="0" rtlCol="0">
            <a:spAutoFit/>
          </a:bodyPr>
          <a:lstStyle/>
          <a:p>
            <a:pPr marL="12700" marR="5080" algn="just">
              <a:lnSpc>
                <a:spcPct val="101699"/>
              </a:lnSpc>
            </a:pPr>
            <a:r>
              <a:rPr sz="650" spc="100" dirty="0">
                <a:latin typeface="宋体"/>
                <a:cs typeface="宋体"/>
              </a:rPr>
              <a:t>宏  观  层  面</a:t>
            </a:r>
            <a:endParaRPr sz="650">
              <a:latin typeface="宋体"/>
              <a:cs typeface="宋体"/>
            </a:endParaRPr>
          </a:p>
        </p:txBody>
      </p:sp>
      <p:sp>
        <p:nvSpPr>
          <p:cNvPr id="292" name="object 292"/>
          <p:cNvSpPr txBox="1"/>
          <p:nvPr/>
        </p:nvSpPr>
        <p:spPr>
          <a:xfrm>
            <a:off x="4902970" y="1199627"/>
            <a:ext cx="91440" cy="100027"/>
          </a:xfrm>
          <a:prstGeom prst="rect">
            <a:avLst/>
          </a:prstGeom>
        </p:spPr>
        <p:txBody>
          <a:bodyPr vert="horz" wrap="square" lIns="0" tIns="0" rIns="0" bIns="0" rtlCol="0">
            <a:spAutoFit/>
          </a:bodyPr>
          <a:lstStyle/>
          <a:p>
            <a:pPr marL="12700"/>
            <a:r>
              <a:rPr sz="650" u="sng" spc="-685" dirty="0">
                <a:latin typeface="Times New Roman"/>
                <a:cs typeface="Times New Roman"/>
              </a:rPr>
              <a:t> </a:t>
            </a:r>
            <a:endParaRPr sz="650">
              <a:latin typeface="Times New Roman"/>
              <a:cs typeface="Times New Roman"/>
            </a:endParaRPr>
          </a:p>
        </p:txBody>
      </p:sp>
      <p:sp>
        <p:nvSpPr>
          <p:cNvPr id="293" name="object 293"/>
          <p:cNvSpPr txBox="1"/>
          <p:nvPr/>
        </p:nvSpPr>
        <p:spPr>
          <a:xfrm>
            <a:off x="6052392" y="1199627"/>
            <a:ext cx="99060" cy="100027"/>
          </a:xfrm>
          <a:prstGeom prst="rect">
            <a:avLst/>
          </a:prstGeom>
        </p:spPr>
        <p:txBody>
          <a:bodyPr vert="horz" wrap="square" lIns="0" tIns="0" rIns="0" bIns="0" rtlCol="0">
            <a:spAutoFit/>
          </a:bodyPr>
          <a:lstStyle/>
          <a:p>
            <a:pPr marL="12700"/>
            <a:r>
              <a:rPr sz="650" u="sng" spc="-745" dirty="0">
                <a:latin typeface="Times New Roman"/>
                <a:cs typeface="Times New Roman"/>
              </a:rPr>
              <a:t> </a:t>
            </a:r>
            <a:endParaRPr sz="650">
              <a:latin typeface="Times New Roman"/>
              <a:cs typeface="Times New Roman"/>
            </a:endParaRPr>
          </a:p>
        </p:txBody>
      </p:sp>
      <p:sp>
        <p:nvSpPr>
          <p:cNvPr id="294" name="object 294"/>
          <p:cNvSpPr txBox="1"/>
          <p:nvPr/>
        </p:nvSpPr>
        <p:spPr>
          <a:xfrm>
            <a:off x="7275399" y="1199627"/>
            <a:ext cx="279400" cy="100027"/>
          </a:xfrm>
          <a:prstGeom prst="rect">
            <a:avLst/>
          </a:prstGeom>
        </p:spPr>
        <p:txBody>
          <a:bodyPr vert="horz" wrap="square" lIns="0" tIns="0" rIns="0" bIns="0" rtlCol="0">
            <a:spAutoFit/>
          </a:bodyPr>
          <a:lstStyle/>
          <a:p>
            <a:pPr marL="12700">
              <a:tabLst>
                <a:tab pos="266065" algn="l"/>
              </a:tabLst>
            </a:pPr>
            <a:r>
              <a:rPr sz="650" u="sng" spc="35" dirty="0">
                <a:latin typeface="Times New Roman"/>
                <a:cs typeface="Times New Roman"/>
              </a:rPr>
              <a:t> 	</a:t>
            </a:r>
            <a:endParaRPr sz="650">
              <a:latin typeface="Times New Roman"/>
              <a:cs typeface="Times New Roman"/>
            </a:endParaRPr>
          </a:p>
        </p:txBody>
      </p:sp>
      <p:sp>
        <p:nvSpPr>
          <p:cNvPr id="295" name="object 295"/>
          <p:cNvSpPr txBox="1"/>
          <p:nvPr/>
        </p:nvSpPr>
        <p:spPr>
          <a:xfrm>
            <a:off x="10092731" y="2427859"/>
            <a:ext cx="179536" cy="7048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endParaRPr sz="1400">
              <a:latin typeface="Calibri"/>
              <a:cs typeface="Calibri"/>
            </a:endParaRPr>
          </a:p>
        </p:txBody>
      </p:sp>
      <p:sp>
        <p:nvSpPr>
          <p:cNvPr id="296" name="object 296"/>
          <p:cNvSpPr txBox="1"/>
          <p:nvPr/>
        </p:nvSpPr>
        <p:spPr>
          <a:xfrm>
            <a:off x="10092731" y="5890972"/>
            <a:ext cx="179536" cy="288925"/>
          </a:xfrm>
          <a:prstGeom prst="rect">
            <a:avLst/>
          </a:prstGeom>
        </p:spPr>
        <p:txBody>
          <a:bodyPr vert="vert" wrap="square" lIns="0" tIns="0" rIns="0" bIns="0" rtlCol="0">
            <a:spAutoFit/>
          </a:bodyPr>
          <a:lstStyle/>
          <a:p>
            <a:pPr marL="12700">
              <a:lnSpc>
                <a:spcPts val="1435"/>
              </a:lnSpc>
            </a:pPr>
            <a:r>
              <a:rPr sz="1400" dirty="0">
                <a:solidFill>
                  <a:srgbClr val="006FC0"/>
                </a:solidFill>
                <a:latin typeface="Calibri"/>
                <a:cs typeface="Calibri"/>
              </a:rPr>
              <a:t>[</a:t>
            </a:r>
            <a:r>
              <a:rPr sz="1400" spc="-15" dirty="0">
                <a:solidFill>
                  <a:srgbClr val="006FC0"/>
                </a:solidFill>
                <a:latin typeface="Calibri"/>
                <a:cs typeface="Calibri"/>
              </a:rPr>
              <a:t>D</a:t>
            </a:r>
            <a:r>
              <a:rPr sz="1400" dirty="0">
                <a:solidFill>
                  <a:srgbClr val="006FC0"/>
                </a:solidFill>
                <a:latin typeface="Calibri"/>
                <a:cs typeface="Calibri"/>
              </a:rPr>
              <a:t>].</a:t>
            </a:r>
            <a:endParaRPr sz="1400">
              <a:latin typeface="Calibri"/>
              <a:cs typeface="Calibri"/>
            </a:endParaRPr>
          </a:p>
        </p:txBody>
      </p:sp>
      <p:sp>
        <p:nvSpPr>
          <p:cNvPr id="297" name="object 297"/>
          <p:cNvSpPr txBox="1"/>
          <p:nvPr/>
        </p:nvSpPr>
        <p:spPr>
          <a:xfrm>
            <a:off x="10084817" y="6216345"/>
            <a:ext cx="203835" cy="537210"/>
          </a:xfrm>
          <a:prstGeom prst="rect">
            <a:avLst/>
          </a:prstGeom>
        </p:spPr>
        <p:txBody>
          <a:bodyPr vert="horz" wrap="square" lIns="0" tIns="0" rIns="0" bIns="0" rtlCol="0">
            <a:spAutoFit/>
          </a:bodyPr>
          <a:lstStyle/>
          <a:p>
            <a:pPr marL="12700" marR="5080">
              <a:lnSpc>
                <a:spcPts val="1400"/>
              </a:lnSpc>
            </a:pPr>
            <a:r>
              <a:rPr sz="1400" dirty="0">
                <a:solidFill>
                  <a:srgbClr val="006FC0"/>
                </a:solidFill>
                <a:latin typeface="宋体"/>
                <a:cs typeface="宋体"/>
              </a:rPr>
              <a:t>长  沙</a:t>
            </a:r>
            <a:endParaRPr sz="1400">
              <a:latin typeface="宋体"/>
              <a:cs typeface="宋体"/>
            </a:endParaRPr>
          </a:p>
          <a:p>
            <a:pPr marL="12700">
              <a:lnSpc>
                <a:spcPts val="1405"/>
              </a:lnSpc>
            </a:pPr>
            <a:r>
              <a:rPr sz="1400" dirty="0">
                <a:solidFill>
                  <a:srgbClr val="006FC0"/>
                </a:solidFill>
                <a:latin typeface="宋体"/>
                <a:cs typeface="宋体"/>
              </a:rPr>
              <a:t>：</a:t>
            </a:r>
            <a:endParaRPr sz="1400">
              <a:latin typeface="宋体"/>
              <a:cs typeface="宋体"/>
            </a:endParaRPr>
          </a:p>
        </p:txBody>
      </p:sp>
      <p:sp>
        <p:nvSpPr>
          <p:cNvPr id="298" name="object 298"/>
          <p:cNvSpPr txBox="1"/>
          <p:nvPr/>
        </p:nvSpPr>
        <p:spPr>
          <a:xfrm>
            <a:off x="9871457" y="316676"/>
            <a:ext cx="417195" cy="5600700"/>
          </a:xfrm>
          <a:prstGeom prst="rect">
            <a:avLst/>
          </a:prstGeom>
        </p:spPr>
        <p:txBody>
          <a:bodyPr vert="horz" wrap="square" lIns="0" tIns="0" rIns="0" bIns="0" rtlCol="0">
            <a:spAutoFit/>
          </a:bodyPr>
          <a:lstStyle/>
          <a:p>
            <a:pPr marL="12700" marR="5080" algn="just">
              <a:lnSpc>
                <a:spcPct val="83600"/>
              </a:lnSpc>
            </a:pPr>
            <a:r>
              <a:rPr sz="1400" dirty="0">
                <a:solidFill>
                  <a:srgbClr val="006FC0"/>
                </a:solidFill>
                <a:latin typeface="宋体"/>
                <a:cs typeface="宋体"/>
              </a:rPr>
              <a:t>中</a:t>
            </a:r>
            <a:r>
              <a:rPr sz="1400" spc="-515" dirty="0">
                <a:solidFill>
                  <a:srgbClr val="006FC0"/>
                </a:solidFill>
                <a:latin typeface="宋体"/>
                <a:cs typeface="宋体"/>
              </a:rPr>
              <a:t> </a:t>
            </a:r>
            <a:r>
              <a:rPr sz="1400" dirty="0">
                <a:solidFill>
                  <a:srgbClr val="006FC0"/>
                </a:solidFill>
                <a:latin typeface="宋体"/>
                <a:cs typeface="宋体"/>
              </a:rPr>
              <a:t>来  南</a:t>
            </a:r>
            <a:r>
              <a:rPr sz="1400" spc="-515" dirty="0">
                <a:solidFill>
                  <a:srgbClr val="006FC0"/>
                </a:solidFill>
                <a:latin typeface="宋体"/>
                <a:cs typeface="宋体"/>
              </a:rPr>
              <a:t> </a:t>
            </a:r>
            <a:r>
              <a:rPr sz="1400" dirty="0">
                <a:solidFill>
                  <a:srgbClr val="006FC0"/>
                </a:solidFill>
                <a:latin typeface="宋体"/>
                <a:cs typeface="宋体"/>
              </a:rPr>
              <a:t>源  大</a:t>
            </a:r>
            <a:r>
              <a:rPr sz="1400" spc="-515" dirty="0">
                <a:solidFill>
                  <a:srgbClr val="006FC0"/>
                </a:solidFill>
                <a:latin typeface="宋体"/>
                <a:cs typeface="宋体"/>
              </a:rPr>
              <a:t> </a:t>
            </a:r>
            <a:r>
              <a:rPr sz="1400" dirty="0">
                <a:solidFill>
                  <a:srgbClr val="006FC0"/>
                </a:solidFill>
                <a:latin typeface="宋体"/>
                <a:cs typeface="宋体"/>
              </a:rPr>
              <a:t>：  学</a:t>
            </a:r>
            <a:r>
              <a:rPr sz="1400" spc="-520" dirty="0">
                <a:solidFill>
                  <a:srgbClr val="006FC0"/>
                </a:solidFill>
                <a:latin typeface="宋体"/>
                <a:cs typeface="宋体"/>
              </a:rPr>
              <a:t> </a:t>
            </a:r>
            <a:r>
              <a:rPr sz="1400" dirty="0">
                <a:solidFill>
                  <a:srgbClr val="006FC0"/>
                </a:solidFill>
                <a:latin typeface="宋体"/>
                <a:cs typeface="宋体"/>
              </a:rPr>
              <a:t>黄</a:t>
            </a:r>
            <a:endParaRPr sz="1400">
              <a:latin typeface="宋体"/>
              <a:cs typeface="宋体"/>
            </a:endParaRPr>
          </a:p>
          <a:p>
            <a:pPr marL="12700" algn="just">
              <a:lnSpc>
                <a:spcPts val="1260"/>
              </a:lnSpc>
            </a:pPr>
            <a:r>
              <a:rPr sz="1400" dirty="0">
                <a:solidFill>
                  <a:srgbClr val="006FC0"/>
                </a:solidFill>
                <a:latin typeface="宋体"/>
                <a:cs typeface="宋体"/>
              </a:rPr>
              <a:t>，</a:t>
            </a:r>
            <a:r>
              <a:rPr sz="1400" spc="-520" dirty="0">
                <a:solidFill>
                  <a:srgbClr val="006FC0"/>
                </a:solidFill>
                <a:latin typeface="宋体"/>
                <a:cs typeface="宋体"/>
              </a:rPr>
              <a:t> </a:t>
            </a:r>
            <a:r>
              <a:rPr sz="1400" dirty="0">
                <a:solidFill>
                  <a:srgbClr val="006FC0"/>
                </a:solidFill>
                <a:latin typeface="宋体"/>
                <a:cs typeface="宋体"/>
              </a:rPr>
              <a:t>浪</a:t>
            </a:r>
            <a:endParaRPr sz="1400">
              <a:latin typeface="宋体"/>
              <a:cs typeface="宋体"/>
            </a:endParaRPr>
          </a:p>
          <a:p>
            <a:pPr marL="226060" marR="5080" algn="just">
              <a:lnSpc>
                <a:spcPct val="83200"/>
              </a:lnSpc>
              <a:spcBef>
                <a:spcPts val="140"/>
              </a:spcBef>
            </a:pPr>
            <a:r>
              <a:rPr sz="1400" dirty="0">
                <a:solidFill>
                  <a:srgbClr val="006FC0"/>
                </a:solidFill>
                <a:latin typeface="宋体"/>
                <a:cs typeface="宋体"/>
              </a:rPr>
              <a:t>（  导  师</a:t>
            </a:r>
            <a:endParaRPr sz="1400">
              <a:latin typeface="宋体"/>
              <a:cs typeface="宋体"/>
            </a:endParaRPr>
          </a:p>
          <a:p>
            <a:pPr marL="226060" algn="just">
              <a:lnSpc>
                <a:spcPts val="1255"/>
              </a:lnSpc>
            </a:pPr>
            <a:r>
              <a:rPr sz="1400" dirty="0">
                <a:solidFill>
                  <a:srgbClr val="006FC0"/>
                </a:solidFill>
                <a:latin typeface="宋体"/>
                <a:cs typeface="宋体"/>
              </a:rPr>
              <a:t>：</a:t>
            </a:r>
            <a:endParaRPr sz="1400">
              <a:latin typeface="宋体"/>
              <a:cs typeface="宋体"/>
            </a:endParaRPr>
          </a:p>
          <a:p>
            <a:pPr marL="226060" marR="5080" algn="just">
              <a:lnSpc>
                <a:spcPts val="1400"/>
              </a:lnSpc>
              <a:spcBef>
                <a:spcPts val="140"/>
              </a:spcBef>
            </a:pPr>
            <a:r>
              <a:rPr sz="1400" dirty="0">
                <a:solidFill>
                  <a:srgbClr val="006FC0"/>
                </a:solidFill>
                <a:latin typeface="宋体"/>
                <a:cs typeface="宋体"/>
              </a:rPr>
              <a:t>吴  超</a:t>
            </a:r>
            <a:endParaRPr sz="1400">
              <a:latin typeface="宋体"/>
              <a:cs typeface="宋体"/>
            </a:endParaRPr>
          </a:p>
          <a:p>
            <a:pPr marL="226060" algn="just">
              <a:lnSpc>
                <a:spcPts val="1405"/>
              </a:lnSpc>
            </a:pPr>
            <a:r>
              <a:rPr sz="1400" dirty="0">
                <a:solidFill>
                  <a:srgbClr val="006FC0"/>
                </a:solidFill>
                <a:latin typeface="宋体"/>
                <a:cs typeface="宋体"/>
              </a:rPr>
              <a:t>）</a:t>
            </a:r>
            <a:endParaRPr sz="1400">
              <a:latin typeface="宋体"/>
              <a:cs typeface="宋体"/>
            </a:endParaRPr>
          </a:p>
          <a:p>
            <a:pPr marL="226060" marR="5080" algn="just">
              <a:lnSpc>
                <a:spcPct val="83300"/>
              </a:lnSpc>
              <a:spcBef>
                <a:spcPts val="665"/>
              </a:spcBef>
            </a:pPr>
            <a:r>
              <a:rPr sz="1400" dirty="0">
                <a:solidFill>
                  <a:srgbClr val="006FC0"/>
                </a:solidFill>
                <a:latin typeface="宋体"/>
                <a:cs typeface="宋体"/>
              </a:rPr>
              <a:t>理  论  安  全  模  型  的  构  建  原  理  与  新  模  型  的  创  研  究</a:t>
            </a:r>
            <a:endParaRPr sz="1400">
              <a:latin typeface="宋体"/>
              <a:cs typeface="宋体"/>
            </a:endParaRPr>
          </a:p>
        </p:txBody>
      </p:sp>
      <p:sp>
        <p:nvSpPr>
          <p:cNvPr id="299" name="object 299"/>
          <p:cNvSpPr txBox="1"/>
          <p:nvPr/>
        </p:nvSpPr>
        <p:spPr>
          <a:xfrm>
            <a:off x="9879371" y="1185418"/>
            <a:ext cx="179536" cy="429895"/>
          </a:xfrm>
          <a:prstGeom prst="rect">
            <a:avLst/>
          </a:prstGeom>
        </p:spPr>
        <p:txBody>
          <a:bodyPr vert="vert" wrap="square" lIns="0" tIns="0" rIns="0" bIns="0" rtlCol="0">
            <a:spAutoFit/>
          </a:bodyPr>
          <a:lstStyle/>
          <a:p>
            <a:pPr marL="12700">
              <a:lnSpc>
                <a:spcPts val="1435"/>
              </a:lnSpc>
            </a:pPr>
            <a:r>
              <a:rPr sz="1400" spc="-5" dirty="0">
                <a:solidFill>
                  <a:srgbClr val="006FC0"/>
                </a:solidFill>
                <a:latin typeface="Calibri"/>
                <a:cs typeface="Calibri"/>
              </a:rPr>
              <a:t>2018.</a:t>
            </a:r>
            <a:endParaRPr sz="1400">
              <a:latin typeface="Calibri"/>
              <a:cs typeface="Calibri"/>
            </a:endParaRPr>
          </a:p>
        </p:txBody>
      </p:sp>
      <p:sp>
        <p:nvSpPr>
          <p:cNvPr id="300" name="object 300"/>
          <p:cNvSpPr txBox="1"/>
          <p:nvPr/>
        </p:nvSpPr>
        <p:spPr>
          <a:xfrm>
            <a:off x="4976554" y="2382265"/>
            <a:ext cx="189865" cy="377190"/>
          </a:xfrm>
          <a:prstGeom prst="rect">
            <a:avLst/>
          </a:prstGeom>
        </p:spPr>
        <p:txBody>
          <a:bodyPr vert="horz" wrap="square" lIns="0" tIns="0" rIns="0" bIns="0" rtlCol="0">
            <a:spAutoFit/>
          </a:bodyPr>
          <a:lstStyle/>
          <a:p>
            <a:pPr marL="12700">
              <a:tabLst>
                <a:tab pos="176530" algn="l"/>
              </a:tabLst>
            </a:pPr>
            <a:r>
              <a:rPr sz="2400" b="1" u="sng" dirty="0">
                <a:solidFill>
                  <a:srgbClr val="C00000"/>
                </a:solidFill>
                <a:latin typeface="Times New Roman"/>
                <a:cs typeface="Times New Roman"/>
              </a:rPr>
              <a:t> 	</a:t>
            </a:r>
            <a:endParaRPr sz="2400">
              <a:latin typeface="Times New Roman"/>
              <a:cs typeface="Times New Roman"/>
            </a:endParaRPr>
          </a:p>
        </p:txBody>
      </p:sp>
      <p:sp>
        <p:nvSpPr>
          <p:cNvPr id="301" name="object 301"/>
          <p:cNvSpPr txBox="1"/>
          <p:nvPr/>
        </p:nvSpPr>
        <p:spPr>
          <a:xfrm>
            <a:off x="6133589" y="2382265"/>
            <a:ext cx="182245" cy="377190"/>
          </a:xfrm>
          <a:prstGeom prst="rect">
            <a:avLst/>
          </a:prstGeom>
        </p:spPr>
        <p:txBody>
          <a:bodyPr vert="horz" wrap="square" lIns="0" tIns="0" rIns="0" bIns="0" rtlCol="0">
            <a:spAutoFit/>
          </a:bodyPr>
          <a:lstStyle/>
          <a:p>
            <a:pPr marL="12700">
              <a:tabLst>
                <a:tab pos="168910" algn="l"/>
              </a:tabLst>
            </a:pPr>
            <a:r>
              <a:rPr sz="2400" b="1" u="sng" dirty="0">
                <a:solidFill>
                  <a:srgbClr val="C00000"/>
                </a:solidFill>
                <a:latin typeface="Times New Roman"/>
                <a:cs typeface="Times New Roman"/>
              </a:rPr>
              <a:t> 	</a:t>
            </a:r>
            <a:endParaRPr sz="2400">
              <a:latin typeface="Times New Roman"/>
              <a:cs typeface="Times New Roman"/>
            </a:endParaRPr>
          </a:p>
        </p:txBody>
      </p:sp>
      <p:sp>
        <p:nvSpPr>
          <p:cNvPr id="302" name="object 302"/>
          <p:cNvSpPr txBox="1"/>
          <p:nvPr/>
        </p:nvSpPr>
        <p:spPr>
          <a:xfrm>
            <a:off x="7283011" y="2382265"/>
            <a:ext cx="502284" cy="377190"/>
          </a:xfrm>
          <a:prstGeom prst="rect">
            <a:avLst/>
          </a:prstGeom>
        </p:spPr>
        <p:txBody>
          <a:bodyPr vert="horz" wrap="square" lIns="0" tIns="0" rIns="0" bIns="0" rtlCol="0">
            <a:spAutoFit/>
          </a:bodyPr>
          <a:lstStyle/>
          <a:p>
            <a:pPr marL="12700">
              <a:tabLst>
                <a:tab pos="488950" algn="l"/>
              </a:tabLst>
            </a:pPr>
            <a:r>
              <a:rPr sz="2400" b="1" u="sng" dirty="0">
                <a:solidFill>
                  <a:srgbClr val="C00000"/>
                </a:solidFill>
                <a:latin typeface="Times New Roman"/>
                <a:cs typeface="Times New Roman"/>
              </a:rPr>
              <a:t> 	</a:t>
            </a:r>
            <a:endParaRPr sz="2400">
              <a:latin typeface="Times New Roman"/>
              <a:cs typeface="Times New Roman"/>
            </a:endParaRPr>
          </a:p>
        </p:txBody>
      </p:sp>
      <p:sp>
        <p:nvSpPr>
          <p:cNvPr id="303" name="object 303"/>
          <p:cNvSpPr txBox="1"/>
          <p:nvPr/>
        </p:nvSpPr>
        <p:spPr>
          <a:xfrm>
            <a:off x="2055977" y="1243411"/>
            <a:ext cx="330200" cy="3336170"/>
          </a:xfrm>
          <a:prstGeom prst="rect">
            <a:avLst/>
          </a:prstGeom>
        </p:spPr>
        <p:txBody>
          <a:bodyPr vert="horz" wrap="square" lIns="0" tIns="0" rIns="0" bIns="0" rtlCol="0">
            <a:spAutoFit/>
          </a:bodyPr>
          <a:lstStyle/>
          <a:p>
            <a:pPr marL="12700" algn="just">
              <a:lnSpc>
                <a:spcPts val="2115"/>
              </a:lnSpc>
            </a:pPr>
            <a:r>
              <a:rPr sz="2400" b="1" spc="-10" dirty="0">
                <a:solidFill>
                  <a:srgbClr val="C00000"/>
                </a:solidFill>
                <a:latin typeface="宋体"/>
                <a:cs typeface="宋体"/>
              </a:rPr>
              <a:t>安</a:t>
            </a:r>
            <a:endParaRPr sz="2400">
              <a:latin typeface="宋体"/>
              <a:cs typeface="宋体"/>
            </a:endParaRPr>
          </a:p>
          <a:p>
            <a:pPr marL="12700" marR="5080" algn="just">
              <a:lnSpc>
                <a:spcPct val="82100"/>
              </a:lnSpc>
              <a:spcBef>
                <a:spcPts val="260"/>
              </a:spcBef>
            </a:pPr>
            <a:r>
              <a:rPr sz="2400" b="1" spc="-10" dirty="0">
                <a:solidFill>
                  <a:srgbClr val="C00000"/>
                </a:solidFill>
                <a:latin typeface="宋体"/>
                <a:cs typeface="宋体"/>
              </a:rPr>
              <a:t>全  信  息  流  事  故  致  因  分  析</a:t>
            </a:r>
            <a:endParaRPr sz="2400">
              <a:latin typeface="宋体"/>
              <a:cs typeface="宋体"/>
            </a:endParaRPr>
          </a:p>
        </p:txBody>
      </p:sp>
      <p:sp>
        <p:nvSpPr>
          <p:cNvPr id="304" name="object 304"/>
          <p:cNvSpPr txBox="1"/>
          <p:nvPr/>
        </p:nvSpPr>
        <p:spPr>
          <a:xfrm>
            <a:off x="2051274" y="4514850"/>
            <a:ext cx="307777" cy="679450"/>
          </a:xfrm>
          <a:prstGeom prst="rect">
            <a:avLst/>
          </a:prstGeom>
        </p:spPr>
        <p:txBody>
          <a:bodyPr vert="vert" wrap="square" lIns="0" tIns="0" rIns="0" bIns="0" rtlCol="0">
            <a:spAutoFit/>
          </a:bodyPr>
          <a:lstStyle/>
          <a:p>
            <a:pPr marL="12700">
              <a:lnSpc>
                <a:spcPts val="2380"/>
              </a:lnSpc>
            </a:pPr>
            <a:r>
              <a:rPr sz="2400" b="1" dirty="0">
                <a:solidFill>
                  <a:srgbClr val="C00000"/>
                </a:solidFill>
                <a:latin typeface="Calibri"/>
                <a:cs typeface="Calibri"/>
              </a:rPr>
              <a:t>I</a:t>
            </a:r>
            <a:r>
              <a:rPr sz="2400" b="1" spc="-150" dirty="0">
                <a:solidFill>
                  <a:srgbClr val="C00000"/>
                </a:solidFill>
                <a:latin typeface="Calibri"/>
                <a:cs typeface="Calibri"/>
              </a:rPr>
              <a:t>F</a:t>
            </a:r>
            <a:r>
              <a:rPr sz="2400" b="1" dirty="0">
                <a:solidFill>
                  <a:srgbClr val="C00000"/>
                </a:solidFill>
                <a:latin typeface="Calibri"/>
                <a:cs typeface="Calibri"/>
              </a:rPr>
              <a:t>AM</a:t>
            </a:r>
            <a:endParaRPr sz="2400">
              <a:latin typeface="Calibri"/>
              <a:cs typeface="Calibri"/>
            </a:endParaRPr>
          </a:p>
        </p:txBody>
      </p:sp>
      <p:sp>
        <p:nvSpPr>
          <p:cNvPr id="305" name="object 305"/>
          <p:cNvSpPr txBox="1"/>
          <p:nvPr/>
        </p:nvSpPr>
        <p:spPr>
          <a:xfrm>
            <a:off x="2055977" y="5203698"/>
            <a:ext cx="330200" cy="615553"/>
          </a:xfrm>
          <a:prstGeom prst="rect">
            <a:avLst/>
          </a:prstGeom>
        </p:spPr>
        <p:txBody>
          <a:bodyPr vert="horz" wrap="square" lIns="0" tIns="0" rIns="0" bIns="0" rtlCol="0">
            <a:spAutoFit/>
          </a:bodyPr>
          <a:lstStyle/>
          <a:p>
            <a:pPr marL="12700" marR="5080">
              <a:lnSpc>
                <a:spcPts val="2360"/>
              </a:lnSpc>
            </a:pPr>
            <a:r>
              <a:rPr sz="2400" b="1" spc="-10" dirty="0">
                <a:solidFill>
                  <a:srgbClr val="C00000"/>
                </a:solidFill>
                <a:latin typeface="宋体"/>
                <a:cs typeface="宋体"/>
              </a:rPr>
              <a:t>模  型</a:t>
            </a:r>
            <a:endParaRPr sz="2400">
              <a:latin typeface="宋体"/>
              <a:cs typeface="宋体"/>
            </a:endParaRPr>
          </a:p>
        </p:txBody>
      </p:sp>
      <p:sp>
        <p:nvSpPr>
          <p:cNvPr id="306" name="object 30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23715069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390547" y="2769089"/>
            <a:ext cx="1383665" cy="1395095"/>
          </a:xfrm>
          <a:custGeom>
            <a:avLst/>
            <a:gdLst/>
            <a:ahLst/>
            <a:cxnLst/>
            <a:rect l="l" t="t" r="r" b="b"/>
            <a:pathLst>
              <a:path w="1383664" h="1395095">
                <a:moveTo>
                  <a:pt x="0" y="1394719"/>
                </a:moveTo>
                <a:lnTo>
                  <a:pt x="1383646" y="0"/>
                </a:lnTo>
              </a:path>
            </a:pathLst>
          </a:custGeom>
          <a:ln w="22316">
            <a:solidFill>
              <a:srgbClr val="404040"/>
            </a:solidFill>
          </a:ln>
        </p:spPr>
        <p:txBody>
          <a:bodyPr wrap="square" lIns="0" tIns="0" rIns="0" bIns="0" rtlCol="0"/>
          <a:lstStyle/>
          <a:p>
            <a:endParaRPr/>
          </a:p>
        </p:txBody>
      </p:sp>
      <p:sp>
        <p:nvSpPr>
          <p:cNvPr id="3" name="object 3"/>
          <p:cNvSpPr/>
          <p:nvPr/>
        </p:nvSpPr>
        <p:spPr>
          <a:xfrm>
            <a:off x="5307194" y="4088679"/>
            <a:ext cx="171450" cy="176530"/>
          </a:xfrm>
          <a:custGeom>
            <a:avLst/>
            <a:gdLst/>
            <a:ahLst/>
            <a:cxnLst/>
            <a:rect l="l" t="t" r="r" b="b"/>
            <a:pathLst>
              <a:path w="171450" h="176529">
                <a:moveTo>
                  <a:pt x="65227" y="11573"/>
                </a:moveTo>
                <a:lnTo>
                  <a:pt x="0" y="175955"/>
                </a:lnTo>
                <a:lnTo>
                  <a:pt x="166320" y="108891"/>
                </a:lnTo>
                <a:lnTo>
                  <a:pt x="133995" y="93782"/>
                </a:lnTo>
                <a:lnTo>
                  <a:pt x="102356" y="68747"/>
                </a:lnTo>
                <a:lnTo>
                  <a:pt x="77218" y="37100"/>
                </a:lnTo>
                <a:lnTo>
                  <a:pt x="65227" y="11573"/>
                </a:lnTo>
                <a:close/>
              </a:path>
              <a:path w="171450" h="176529">
                <a:moveTo>
                  <a:pt x="166704" y="108737"/>
                </a:moveTo>
                <a:lnTo>
                  <a:pt x="166320" y="108891"/>
                </a:lnTo>
                <a:lnTo>
                  <a:pt x="170927" y="111045"/>
                </a:lnTo>
                <a:lnTo>
                  <a:pt x="166704" y="108737"/>
                </a:lnTo>
                <a:close/>
              </a:path>
              <a:path w="171450" h="176529">
                <a:moveTo>
                  <a:pt x="59791" y="0"/>
                </a:moveTo>
                <a:lnTo>
                  <a:pt x="65227" y="11573"/>
                </a:lnTo>
                <a:lnTo>
                  <a:pt x="66681" y="7909"/>
                </a:lnTo>
                <a:lnTo>
                  <a:pt x="59791" y="0"/>
                </a:lnTo>
                <a:close/>
              </a:path>
            </a:pathLst>
          </a:custGeom>
          <a:solidFill>
            <a:srgbClr val="404040"/>
          </a:solidFill>
        </p:spPr>
        <p:txBody>
          <a:bodyPr wrap="square" lIns="0" tIns="0" rIns="0" bIns="0" rtlCol="0"/>
          <a:lstStyle/>
          <a:p>
            <a:endParaRPr/>
          </a:p>
        </p:txBody>
      </p:sp>
      <p:sp>
        <p:nvSpPr>
          <p:cNvPr id="4" name="object 4"/>
          <p:cNvSpPr/>
          <p:nvPr/>
        </p:nvSpPr>
        <p:spPr>
          <a:xfrm>
            <a:off x="6700176" y="2668261"/>
            <a:ext cx="157480" cy="175895"/>
          </a:xfrm>
          <a:custGeom>
            <a:avLst/>
            <a:gdLst/>
            <a:ahLst/>
            <a:cxnLst/>
            <a:rect l="l" t="t" r="r" b="b"/>
            <a:pathLst>
              <a:path w="157479" h="175894">
                <a:moveTo>
                  <a:pt x="107470" y="167667"/>
                </a:moveTo>
                <a:lnTo>
                  <a:pt x="107357" y="168046"/>
                </a:lnTo>
                <a:lnTo>
                  <a:pt x="111136" y="175440"/>
                </a:lnTo>
                <a:lnTo>
                  <a:pt x="107470" y="167667"/>
                </a:lnTo>
                <a:close/>
              </a:path>
              <a:path w="157479" h="175894">
                <a:moveTo>
                  <a:pt x="0" y="64305"/>
                </a:moveTo>
                <a:lnTo>
                  <a:pt x="36900" y="81544"/>
                </a:lnTo>
                <a:lnTo>
                  <a:pt x="68487" y="106597"/>
                </a:lnTo>
                <a:lnTo>
                  <a:pt x="93614" y="138288"/>
                </a:lnTo>
                <a:lnTo>
                  <a:pt x="107470" y="167667"/>
                </a:lnTo>
                <a:lnTo>
                  <a:pt x="137364" y="67218"/>
                </a:lnTo>
                <a:lnTo>
                  <a:pt x="7334" y="67218"/>
                </a:lnTo>
                <a:lnTo>
                  <a:pt x="0" y="64305"/>
                </a:lnTo>
                <a:close/>
              </a:path>
              <a:path w="157479" h="175894">
                <a:moveTo>
                  <a:pt x="157368" y="0"/>
                </a:moveTo>
                <a:lnTo>
                  <a:pt x="7334" y="67218"/>
                </a:lnTo>
                <a:lnTo>
                  <a:pt x="137364" y="67218"/>
                </a:lnTo>
                <a:lnTo>
                  <a:pt x="157368" y="0"/>
                </a:lnTo>
                <a:close/>
              </a:path>
            </a:pathLst>
          </a:custGeom>
          <a:solidFill>
            <a:srgbClr val="404040"/>
          </a:solidFill>
        </p:spPr>
        <p:txBody>
          <a:bodyPr wrap="square" lIns="0" tIns="0" rIns="0" bIns="0" rtlCol="0"/>
          <a:lstStyle/>
          <a:p>
            <a:endParaRPr/>
          </a:p>
        </p:txBody>
      </p:sp>
      <p:sp>
        <p:nvSpPr>
          <p:cNvPr id="5" name="object 5"/>
          <p:cNvSpPr/>
          <p:nvPr/>
        </p:nvSpPr>
        <p:spPr>
          <a:xfrm>
            <a:off x="5340535" y="2769089"/>
            <a:ext cx="1400810" cy="1395095"/>
          </a:xfrm>
          <a:custGeom>
            <a:avLst/>
            <a:gdLst/>
            <a:ahLst/>
            <a:cxnLst/>
            <a:rect l="l" t="t" r="r" b="b"/>
            <a:pathLst>
              <a:path w="1400810" h="1395095">
                <a:moveTo>
                  <a:pt x="0" y="0"/>
                </a:moveTo>
                <a:lnTo>
                  <a:pt x="1400316" y="1394719"/>
                </a:lnTo>
              </a:path>
            </a:pathLst>
          </a:custGeom>
          <a:ln w="22317">
            <a:solidFill>
              <a:srgbClr val="404040"/>
            </a:solidFill>
          </a:ln>
        </p:spPr>
        <p:txBody>
          <a:bodyPr wrap="square" lIns="0" tIns="0" rIns="0" bIns="0" rtlCol="0"/>
          <a:lstStyle/>
          <a:p>
            <a:endParaRPr/>
          </a:p>
        </p:txBody>
      </p:sp>
      <p:sp>
        <p:nvSpPr>
          <p:cNvPr id="6" name="object 6"/>
          <p:cNvSpPr/>
          <p:nvPr/>
        </p:nvSpPr>
        <p:spPr>
          <a:xfrm>
            <a:off x="5257183" y="2685066"/>
            <a:ext cx="167005" cy="168275"/>
          </a:xfrm>
          <a:custGeom>
            <a:avLst/>
            <a:gdLst/>
            <a:ahLst/>
            <a:cxnLst/>
            <a:rect l="l" t="t" r="r" b="b"/>
            <a:pathLst>
              <a:path w="167004" h="168275">
                <a:moveTo>
                  <a:pt x="0" y="0"/>
                </a:moveTo>
                <a:lnTo>
                  <a:pt x="50011" y="168046"/>
                </a:lnTo>
                <a:lnTo>
                  <a:pt x="53345" y="166254"/>
                </a:lnTo>
                <a:lnTo>
                  <a:pt x="70411" y="129021"/>
                </a:lnTo>
                <a:lnTo>
                  <a:pt x="95188" y="97102"/>
                </a:lnTo>
                <a:lnTo>
                  <a:pt x="126549" y="71696"/>
                </a:lnTo>
                <a:lnTo>
                  <a:pt x="163370" y="53998"/>
                </a:lnTo>
                <a:lnTo>
                  <a:pt x="166704" y="50413"/>
                </a:lnTo>
                <a:lnTo>
                  <a:pt x="0" y="0"/>
                </a:lnTo>
                <a:close/>
              </a:path>
            </a:pathLst>
          </a:custGeom>
          <a:solidFill>
            <a:srgbClr val="404040"/>
          </a:solidFill>
        </p:spPr>
        <p:txBody>
          <a:bodyPr wrap="square" lIns="0" tIns="0" rIns="0" bIns="0" rtlCol="0"/>
          <a:lstStyle/>
          <a:p>
            <a:endParaRPr/>
          </a:p>
        </p:txBody>
      </p:sp>
      <p:sp>
        <p:nvSpPr>
          <p:cNvPr id="7" name="object 7"/>
          <p:cNvSpPr/>
          <p:nvPr/>
        </p:nvSpPr>
        <p:spPr>
          <a:xfrm>
            <a:off x="6657500" y="4079785"/>
            <a:ext cx="167005" cy="168275"/>
          </a:xfrm>
          <a:custGeom>
            <a:avLst/>
            <a:gdLst/>
            <a:ahLst/>
            <a:cxnLst/>
            <a:rect l="l" t="t" r="r" b="b"/>
            <a:pathLst>
              <a:path w="167004" h="168275">
                <a:moveTo>
                  <a:pt x="116693" y="0"/>
                </a:moveTo>
                <a:lnTo>
                  <a:pt x="110024" y="89"/>
                </a:lnTo>
                <a:lnTo>
                  <a:pt x="92927" y="37372"/>
                </a:lnTo>
                <a:lnTo>
                  <a:pt x="68098" y="69288"/>
                </a:lnTo>
                <a:lnTo>
                  <a:pt x="36727" y="94663"/>
                </a:lnTo>
                <a:lnTo>
                  <a:pt x="0" y="112322"/>
                </a:lnTo>
                <a:lnTo>
                  <a:pt x="0" y="117632"/>
                </a:lnTo>
                <a:lnTo>
                  <a:pt x="166704" y="168046"/>
                </a:lnTo>
                <a:lnTo>
                  <a:pt x="116693" y="0"/>
                </a:lnTo>
                <a:close/>
              </a:path>
            </a:pathLst>
          </a:custGeom>
          <a:solidFill>
            <a:srgbClr val="404040"/>
          </a:solidFill>
        </p:spPr>
        <p:txBody>
          <a:bodyPr wrap="square" lIns="0" tIns="0" rIns="0" bIns="0" rtlCol="0"/>
          <a:lstStyle/>
          <a:p>
            <a:endParaRPr/>
          </a:p>
        </p:txBody>
      </p:sp>
      <p:sp>
        <p:nvSpPr>
          <p:cNvPr id="8" name="object 8"/>
          <p:cNvSpPr/>
          <p:nvPr/>
        </p:nvSpPr>
        <p:spPr>
          <a:xfrm>
            <a:off x="4591477" y="2034837"/>
            <a:ext cx="803910" cy="810260"/>
          </a:xfrm>
          <a:custGeom>
            <a:avLst/>
            <a:gdLst/>
            <a:ahLst/>
            <a:cxnLst/>
            <a:rect l="l" t="t" r="r" b="b"/>
            <a:pathLst>
              <a:path w="803910" h="810260">
                <a:moveTo>
                  <a:pt x="401646" y="0"/>
                </a:moveTo>
                <a:lnTo>
                  <a:pt x="354805" y="2723"/>
                </a:lnTo>
                <a:lnTo>
                  <a:pt x="309551" y="10692"/>
                </a:lnTo>
                <a:lnTo>
                  <a:pt x="266185" y="23603"/>
                </a:lnTo>
                <a:lnTo>
                  <a:pt x="225010" y="41151"/>
                </a:lnTo>
                <a:lnTo>
                  <a:pt x="186326" y="63033"/>
                </a:lnTo>
                <a:lnTo>
                  <a:pt x="150435" y="88946"/>
                </a:lnTo>
                <a:lnTo>
                  <a:pt x="117637" y="118584"/>
                </a:lnTo>
                <a:lnTo>
                  <a:pt x="88235" y="151646"/>
                </a:lnTo>
                <a:lnTo>
                  <a:pt x="62530" y="187826"/>
                </a:lnTo>
                <a:lnTo>
                  <a:pt x="40822" y="226822"/>
                </a:lnTo>
                <a:lnTo>
                  <a:pt x="23414" y="268328"/>
                </a:lnTo>
                <a:lnTo>
                  <a:pt x="10607" y="312043"/>
                </a:lnTo>
                <a:lnTo>
                  <a:pt x="2702" y="357661"/>
                </a:lnTo>
                <a:lnTo>
                  <a:pt x="0" y="404880"/>
                </a:lnTo>
                <a:lnTo>
                  <a:pt x="2702" y="452098"/>
                </a:lnTo>
                <a:lnTo>
                  <a:pt x="10607" y="497716"/>
                </a:lnTo>
                <a:lnTo>
                  <a:pt x="23414" y="541431"/>
                </a:lnTo>
                <a:lnTo>
                  <a:pt x="40822" y="582938"/>
                </a:lnTo>
                <a:lnTo>
                  <a:pt x="62530" y="621933"/>
                </a:lnTo>
                <a:lnTo>
                  <a:pt x="88235" y="658114"/>
                </a:lnTo>
                <a:lnTo>
                  <a:pt x="117637" y="691175"/>
                </a:lnTo>
                <a:lnTo>
                  <a:pt x="150435" y="720814"/>
                </a:lnTo>
                <a:lnTo>
                  <a:pt x="186326" y="746726"/>
                </a:lnTo>
                <a:lnTo>
                  <a:pt x="225010" y="768608"/>
                </a:lnTo>
                <a:lnTo>
                  <a:pt x="266185" y="786156"/>
                </a:lnTo>
                <a:lnTo>
                  <a:pt x="309551" y="799067"/>
                </a:lnTo>
                <a:lnTo>
                  <a:pt x="354805" y="807036"/>
                </a:lnTo>
                <a:lnTo>
                  <a:pt x="401646" y="809760"/>
                </a:lnTo>
                <a:lnTo>
                  <a:pt x="448487" y="807036"/>
                </a:lnTo>
                <a:lnTo>
                  <a:pt x="493741" y="799067"/>
                </a:lnTo>
                <a:lnTo>
                  <a:pt x="537107" y="786156"/>
                </a:lnTo>
                <a:lnTo>
                  <a:pt x="578282" y="768608"/>
                </a:lnTo>
                <a:lnTo>
                  <a:pt x="616966" y="746726"/>
                </a:lnTo>
                <a:lnTo>
                  <a:pt x="652857" y="720814"/>
                </a:lnTo>
                <a:lnTo>
                  <a:pt x="685655" y="691175"/>
                </a:lnTo>
                <a:lnTo>
                  <a:pt x="715057" y="658114"/>
                </a:lnTo>
                <a:lnTo>
                  <a:pt x="740762" y="621933"/>
                </a:lnTo>
                <a:lnTo>
                  <a:pt x="762469" y="582938"/>
                </a:lnTo>
                <a:lnTo>
                  <a:pt x="779877" y="541431"/>
                </a:lnTo>
                <a:lnTo>
                  <a:pt x="792685" y="497716"/>
                </a:lnTo>
                <a:lnTo>
                  <a:pt x="800590" y="452098"/>
                </a:lnTo>
                <a:lnTo>
                  <a:pt x="803292" y="404880"/>
                </a:lnTo>
                <a:lnTo>
                  <a:pt x="800590" y="357661"/>
                </a:lnTo>
                <a:lnTo>
                  <a:pt x="792685" y="312043"/>
                </a:lnTo>
                <a:lnTo>
                  <a:pt x="779877" y="268328"/>
                </a:lnTo>
                <a:lnTo>
                  <a:pt x="762469" y="226822"/>
                </a:lnTo>
                <a:lnTo>
                  <a:pt x="740762" y="187826"/>
                </a:lnTo>
                <a:lnTo>
                  <a:pt x="715057" y="151646"/>
                </a:lnTo>
                <a:lnTo>
                  <a:pt x="685655" y="118584"/>
                </a:lnTo>
                <a:lnTo>
                  <a:pt x="652857" y="88946"/>
                </a:lnTo>
                <a:lnTo>
                  <a:pt x="616966" y="63033"/>
                </a:lnTo>
                <a:lnTo>
                  <a:pt x="578282" y="41151"/>
                </a:lnTo>
                <a:lnTo>
                  <a:pt x="537107" y="23603"/>
                </a:lnTo>
                <a:lnTo>
                  <a:pt x="493741" y="10692"/>
                </a:lnTo>
                <a:lnTo>
                  <a:pt x="448487" y="2723"/>
                </a:lnTo>
                <a:lnTo>
                  <a:pt x="401646" y="0"/>
                </a:lnTo>
                <a:close/>
              </a:path>
            </a:pathLst>
          </a:custGeom>
          <a:solidFill>
            <a:srgbClr val="FFFFFF"/>
          </a:solidFill>
        </p:spPr>
        <p:txBody>
          <a:bodyPr wrap="square" lIns="0" tIns="0" rIns="0" bIns="0" rtlCol="0"/>
          <a:lstStyle/>
          <a:p>
            <a:endParaRPr/>
          </a:p>
        </p:txBody>
      </p:sp>
      <p:sp>
        <p:nvSpPr>
          <p:cNvPr id="9" name="object 9"/>
          <p:cNvSpPr/>
          <p:nvPr/>
        </p:nvSpPr>
        <p:spPr>
          <a:xfrm>
            <a:off x="4591478" y="2034837"/>
            <a:ext cx="401955" cy="405130"/>
          </a:xfrm>
          <a:custGeom>
            <a:avLst/>
            <a:gdLst/>
            <a:ahLst/>
            <a:cxnLst/>
            <a:rect l="l" t="t" r="r" b="b"/>
            <a:pathLst>
              <a:path w="401954" h="405130">
                <a:moveTo>
                  <a:pt x="0" y="404880"/>
                </a:moveTo>
                <a:lnTo>
                  <a:pt x="2702" y="357661"/>
                </a:lnTo>
                <a:lnTo>
                  <a:pt x="10607" y="312043"/>
                </a:lnTo>
                <a:lnTo>
                  <a:pt x="23414" y="268328"/>
                </a:lnTo>
                <a:lnTo>
                  <a:pt x="40822" y="226822"/>
                </a:lnTo>
                <a:lnTo>
                  <a:pt x="62530" y="187826"/>
                </a:lnTo>
                <a:lnTo>
                  <a:pt x="88235" y="151646"/>
                </a:lnTo>
                <a:lnTo>
                  <a:pt x="117637" y="118584"/>
                </a:lnTo>
                <a:lnTo>
                  <a:pt x="150435" y="88946"/>
                </a:lnTo>
                <a:lnTo>
                  <a:pt x="186326" y="63033"/>
                </a:lnTo>
                <a:lnTo>
                  <a:pt x="225010" y="41151"/>
                </a:lnTo>
                <a:lnTo>
                  <a:pt x="266185" y="23603"/>
                </a:lnTo>
                <a:lnTo>
                  <a:pt x="309551" y="10692"/>
                </a:lnTo>
                <a:lnTo>
                  <a:pt x="354805" y="2723"/>
                </a:lnTo>
                <a:lnTo>
                  <a:pt x="401646" y="0"/>
                </a:lnTo>
              </a:path>
            </a:pathLst>
          </a:custGeom>
          <a:ln w="5579">
            <a:solidFill>
              <a:srgbClr val="FFFFFF"/>
            </a:solidFill>
          </a:ln>
        </p:spPr>
        <p:txBody>
          <a:bodyPr wrap="square" lIns="0" tIns="0" rIns="0" bIns="0" rtlCol="0"/>
          <a:lstStyle/>
          <a:p>
            <a:endParaRPr/>
          </a:p>
        </p:txBody>
      </p:sp>
      <p:sp>
        <p:nvSpPr>
          <p:cNvPr id="10" name="object 10"/>
          <p:cNvSpPr/>
          <p:nvPr/>
        </p:nvSpPr>
        <p:spPr>
          <a:xfrm>
            <a:off x="4591477" y="2439718"/>
            <a:ext cx="186690" cy="342265"/>
          </a:xfrm>
          <a:custGeom>
            <a:avLst/>
            <a:gdLst/>
            <a:ahLst/>
            <a:cxnLst/>
            <a:rect l="l" t="t" r="r" b="b"/>
            <a:pathLst>
              <a:path w="186689" h="342264">
                <a:moveTo>
                  <a:pt x="186326" y="341846"/>
                </a:moveTo>
                <a:lnTo>
                  <a:pt x="150435" y="315934"/>
                </a:lnTo>
                <a:lnTo>
                  <a:pt x="117637" y="286295"/>
                </a:lnTo>
                <a:lnTo>
                  <a:pt x="88235" y="253233"/>
                </a:lnTo>
                <a:lnTo>
                  <a:pt x="62530" y="217053"/>
                </a:lnTo>
                <a:lnTo>
                  <a:pt x="40822" y="178058"/>
                </a:lnTo>
                <a:lnTo>
                  <a:pt x="23414" y="136551"/>
                </a:lnTo>
                <a:lnTo>
                  <a:pt x="10607" y="92836"/>
                </a:lnTo>
                <a:lnTo>
                  <a:pt x="2702" y="47218"/>
                </a:lnTo>
                <a:lnTo>
                  <a:pt x="0" y="0"/>
                </a:lnTo>
              </a:path>
            </a:pathLst>
          </a:custGeom>
          <a:ln w="5567">
            <a:solidFill>
              <a:srgbClr val="FFFFFF"/>
            </a:solidFill>
          </a:ln>
        </p:spPr>
        <p:txBody>
          <a:bodyPr wrap="square" lIns="0" tIns="0" rIns="0" bIns="0" rtlCol="0"/>
          <a:lstStyle/>
          <a:p>
            <a:endParaRPr/>
          </a:p>
        </p:txBody>
      </p:sp>
      <p:sp>
        <p:nvSpPr>
          <p:cNvPr id="11" name="object 11"/>
          <p:cNvSpPr/>
          <p:nvPr/>
        </p:nvSpPr>
        <p:spPr>
          <a:xfrm>
            <a:off x="4993124" y="2034838"/>
            <a:ext cx="251460" cy="89535"/>
          </a:xfrm>
          <a:custGeom>
            <a:avLst/>
            <a:gdLst/>
            <a:ahLst/>
            <a:cxnLst/>
            <a:rect l="l" t="t" r="r" b="b"/>
            <a:pathLst>
              <a:path w="251460" h="89535">
                <a:moveTo>
                  <a:pt x="0" y="0"/>
                </a:moveTo>
                <a:lnTo>
                  <a:pt x="46840" y="2723"/>
                </a:lnTo>
                <a:lnTo>
                  <a:pt x="92094" y="10692"/>
                </a:lnTo>
                <a:lnTo>
                  <a:pt x="135459" y="23603"/>
                </a:lnTo>
                <a:lnTo>
                  <a:pt x="176635" y="41151"/>
                </a:lnTo>
                <a:lnTo>
                  <a:pt x="215319" y="63033"/>
                </a:lnTo>
                <a:lnTo>
                  <a:pt x="251210" y="88946"/>
                </a:lnTo>
              </a:path>
            </a:pathLst>
          </a:custGeom>
          <a:ln w="5596">
            <a:solidFill>
              <a:srgbClr val="FFFFFF"/>
            </a:solidFill>
          </a:ln>
        </p:spPr>
        <p:txBody>
          <a:bodyPr wrap="square" lIns="0" tIns="0" rIns="0" bIns="0" rtlCol="0"/>
          <a:lstStyle/>
          <a:p>
            <a:endParaRPr/>
          </a:p>
        </p:txBody>
      </p:sp>
      <p:sp>
        <p:nvSpPr>
          <p:cNvPr id="12" name="object 12"/>
          <p:cNvSpPr/>
          <p:nvPr/>
        </p:nvSpPr>
        <p:spPr>
          <a:xfrm>
            <a:off x="4559469" y="2002572"/>
            <a:ext cx="803292" cy="809760"/>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4559469" y="2002572"/>
            <a:ext cx="803910" cy="810260"/>
          </a:xfrm>
          <a:custGeom>
            <a:avLst/>
            <a:gdLst/>
            <a:ahLst/>
            <a:cxnLst/>
            <a:rect l="l" t="t" r="r" b="b"/>
            <a:pathLst>
              <a:path w="803910" h="810260">
                <a:moveTo>
                  <a:pt x="0" y="404880"/>
                </a:moveTo>
                <a:lnTo>
                  <a:pt x="2702" y="357661"/>
                </a:lnTo>
                <a:lnTo>
                  <a:pt x="10607" y="312043"/>
                </a:lnTo>
                <a:lnTo>
                  <a:pt x="23414" y="268328"/>
                </a:lnTo>
                <a:lnTo>
                  <a:pt x="40822" y="226822"/>
                </a:lnTo>
                <a:lnTo>
                  <a:pt x="62530" y="187826"/>
                </a:lnTo>
                <a:lnTo>
                  <a:pt x="88235" y="151646"/>
                </a:lnTo>
                <a:lnTo>
                  <a:pt x="117637" y="118584"/>
                </a:lnTo>
                <a:lnTo>
                  <a:pt x="150435" y="88946"/>
                </a:lnTo>
                <a:lnTo>
                  <a:pt x="186326" y="63033"/>
                </a:lnTo>
                <a:lnTo>
                  <a:pt x="225010" y="41151"/>
                </a:lnTo>
                <a:lnTo>
                  <a:pt x="266185" y="23603"/>
                </a:lnTo>
                <a:lnTo>
                  <a:pt x="309551" y="10692"/>
                </a:lnTo>
                <a:lnTo>
                  <a:pt x="354805" y="2723"/>
                </a:lnTo>
                <a:lnTo>
                  <a:pt x="401646" y="0"/>
                </a:lnTo>
                <a:lnTo>
                  <a:pt x="448487" y="2723"/>
                </a:lnTo>
                <a:lnTo>
                  <a:pt x="493741" y="10692"/>
                </a:lnTo>
                <a:lnTo>
                  <a:pt x="537107" y="23603"/>
                </a:lnTo>
                <a:lnTo>
                  <a:pt x="578282" y="41151"/>
                </a:lnTo>
                <a:lnTo>
                  <a:pt x="616966" y="63033"/>
                </a:lnTo>
                <a:lnTo>
                  <a:pt x="652857" y="88946"/>
                </a:lnTo>
                <a:lnTo>
                  <a:pt x="685655" y="118584"/>
                </a:lnTo>
                <a:lnTo>
                  <a:pt x="715057" y="151646"/>
                </a:lnTo>
                <a:lnTo>
                  <a:pt x="740762" y="187826"/>
                </a:lnTo>
                <a:lnTo>
                  <a:pt x="762469" y="226822"/>
                </a:lnTo>
                <a:lnTo>
                  <a:pt x="779877" y="268328"/>
                </a:lnTo>
                <a:lnTo>
                  <a:pt x="792685" y="312043"/>
                </a:lnTo>
                <a:lnTo>
                  <a:pt x="800590" y="357661"/>
                </a:lnTo>
                <a:lnTo>
                  <a:pt x="803292" y="404880"/>
                </a:lnTo>
                <a:lnTo>
                  <a:pt x="800590" y="452098"/>
                </a:lnTo>
                <a:lnTo>
                  <a:pt x="792685" y="497716"/>
                </a:lnTo>
                <a:lnTo>
                  <a:pt x="779877" y="541431"/>
                </a:lnTo>
                <a:lnTo>
                  <a:pt x="762469" y="582938"/>
                </a:lnTo>
                <a:lnTo>
                  <a:pt x="740762" y="621933"/>
                </a:lnTo>
                <a:lnTo>
                  <a:pt x="715057" y="658114"/>
                </a:lnTo>
                <a:lnTo>
                  <a:pt x="685655" y="691175"/>
                </a:lnTo>
                <a:lnTo>
                  <a:pt x="652857" y="720814"/>
                </a:lnTo>
                <a:lnTo>
                  <a:pt x="616966" y="746726"/>
                </a:lnTo>
                <a:lnTo>
                  <a:pt x="578282" y="768608"/>
                </a:lnTo>
                <a:lnTo>
                  <a:pt x="537107" y="786156"/>
                </a:lnTo>
                <a:lnTo>
                  <a:pt x="493741" y="799067"/>
                </a:lnTo>
                <a:lnTo>
                  <a:pt x="448487" y="807036"/>
                </a:lnTo>
                <a:lnTo>
                  <a:pt x="401646" y="809760"/>
                </a:lnTo>
                <a:lnTo>
                  <a:pt x="354805" y="807036"/>
                </a:lnTo>
                <a:lnTo>
                  <a:pt x="309551" y="799067"/>
                </a:lnTo>
                <a:lnTo>
                  <a:pt x="266185" y="786156"/>
                </a:lnTo>
                <a:lnTo>
                  <a:pt x="225010" y="768608"/>
                </a:lnTo>
                <a:lnTo>
                  <a:pt x="186326" y="746726"/>
                </a:lnTo>
                <a:lnTo>
                  <a:pt x="150435" y="720814"/>
                </a:lnTo>
                <a:lnTo>
                  <a:pt x="117637" y="691175"/>
                </a:lnTo>
                <a:lnTo>
                  <a:pt x="88235" y="658114"/>
                </a:lnTo>
                <a:lnTo>
                  <a:pt x="62530" y="621933"/>
                </a:lnTo>
                <a:lnTo>
                  <a:pt x="40822" y="582938"/>
                </a:lnTo>
                <a:lnTo>
                  <a:pt x="23414" y="541431"/>
                </a:lnTo>
                <a:lnTo>
                  <a:pt x="10607" y="497716"/>
                </a:lnTo>
                <a:lnTo>
                  <a:pt x="2702" y="452098"/>
                </a:lnTo>
                <a:lnTo>
                  <a:pt x="0" y="404880"/>
                </a:lnTo>
                <a:close/>
              </a:path>
            </a:pathLst>
          </a:custGeom>
          <a:ln w="5579">
            <a:solidFill>
              <a:srgbClr val="404040"/>
            </a:solidFill>
          </a:ln>
        </p:spPr>
        <p:txBody>
          <a:bodyPr wrap="square" lIns="0" tIns="0" rIns="0" bIns="0" rtlCol="0"/>
          <a:lstStyle/>
          <a:p>
            <a:endParaRPr/>
          </a:p>
        </p:txBody>
      </p:sp>
      <p:sp>
        <p:nvSpPr>
          <p:cNvPr id="14" name="object 14"/>
          <p:cNvSpPr txBox="1"/>
          <p:nvPr/>
        </p:nvSpPr>
        <p:spPr>
          <a:xfrm>
            <a:off x="4726143" y="2259815"/>
            <a:ext cx="470534" cy="266700"/>
          </a:xfrm>
          <a:prstGeom prst="rect">
            <a:avLst/>
          </a:prstGeom>
        </p:spPr>
        <p:txBody>
          <a:bodyPr vert="horz" wrap="square" lIns="0" tIns="0" rIns="0" bIns="0" rtlCol="0">
            <a:spAutoFit/>
          </a:bodyPr>
          <a:lstStyle/>
          <a:p>
            <a:pPr marL="12700">
              <a:lnSpc>
                <a:spcPts val="2100"/>
              </a:lnSpc>
            </a:pPr>
            <a:r>
              <a:rPr sz="1750" dirty="0">
                <a:latin typeface="宋体"/>
                <a:cs typeface="宋体"/>
              </a:rPr>
              <a:t>恢复</a:t>
            </a:r>
            <a:endParaRPr sz="1750">
              <a:latin typeface="宋体"/>
              <a:cs typeface="宋体"/>
            </a:endParaRPr>
          </a:p>
        </p:txBody>
      </p:sp>
      <p:sp>
        <p:nvSpPr>
          <p:cNvPr id="15" name="object 15"/>
          <p:cNvSpPr/>
          <p:nvPr/>
        </p:nvSpPr>
        <p:spPr>
          <a:xfrm>
            <a:off x="6796642" y="2034837"/>
            <a:ext cx="803910" cy="810260"/>
          </a:xfrm>
          <a:custGeom>
            <a:avLst/>
            <a:gdLst/>
            <a:ahLst/>
            <a:cxnLst/>
            <a:rect l="l" t="t" r="r" b="b"/>
            <a:pathLst>
              <a:path w="803910" h="810260">
                <a:moveTo>
                  <a:pt x="401646" y="0"/>
                </a:moveTo>
                <a:lnTo>
                  <a:pt x="354805" y="2723"/>
                </a:lnTo>
                <a:lnTo>
                  <a:pt x="309551" y="10692"/>
                </a:lnTo>
                <a:lnTo>
                  <a:pt x="266185" y="23603"/>
                </a:lnTo>
                <a:lnTo>
                  <a:pt x="225010" y="41151"/>
                </a:lnTo>
                <a:lnTo>
                  <a:pt x="186326" y="63033"/>
                </a:lnTo>
                <a:lnTo>
                  <a:pt x="150435" y="88946"/>
                </a:lnTo>
                <a:lnTo>
                  <a:pt x="117637" y="118584"/>
                </a:lnTo>
                <a:lnTo>
                  <a:pt x="88235" y="151646"/>
                </a:lnTo>
                <a:lnTo>
                  <a:pt x="62530" y="187826"/>
                </a:lnTo>
                <a:lnTo>
                  <a:pt x="40822" y="226822"/>
                </a:lnTo>
                <a:lnTo>
                  <a:pt x="23414" y="268328"/>
                </a:lnTo>
                <a:lnTo>
                  <a:pt x="10607" y="312043"/>
                </a:lnTo>
                <a:lnTo>
                  <a:pt x="2702" y="357661"/>
                </a:lnTo>
                <a:lnTo>
                  <a:pt x="0" y="404880"/>
                </a:lnTo>
                <a:lnTo>
                  <a:pt x="2702" y="452098"/>
                </a:lnTo>
                <a:lnTo>
                  <a:pt x="10607" y="497716"/>
                </a:lnTo>
                <a:lnTo>
                  <a:pt x="23414" y="541431"/>
                </a:lnTo>
                <a:lnTo>
                  <a:pt x="40822" y="582938"/>
                </a:lnTo>
                <a:lnTo>
                  <a:pt x="62530" y="621933"/>
                </a:lnTo>
                <a:lnTo>
                  <a:pt x="88235" y="658114"/>
                </a:lnTo>
                <a:lnTo>
                  <a:pt x="117637" y="691175"/>
                </a:lnTo>
                <a:lnTo>
                  <a:pt x="150435" y="720814"/>
                </a:lnTo>
                <a:lnTo>
                  <a:pt x="186326" y="746726"/>
                </a:lnTo>
                <a:lnTo>
                  <a:pt x="225010" y="768608"/>
                </a:lnTo>
                <a:lnTo>
                  <a:pt x="266185" y="786156"/>
                </a:lnTo>
                <a:lnTo>
                  <a:pt x="309551" y="799067"/>
                </a:lnTo>
                <a:lnTo>
                  <a:pt x="354805" y="807036"/>
                </a:lnTo>
                <a:lnTo>
                  <a:pt x="401646" y="809760"/>
                </a:lnTo>
                <a:lnTo>
                  <a:pt x="448490" y="807036"/>
                </a:lnTo>
                <a:lnTo>
                  <a:pt x="493754" y="799067"/>
                </a:lnTo>
                <a:lnTo>
                  <a:pt x="537133" y="786156"/>
                </a:lnTo>
                <a:lnTo>
                  <a:pt x="578326" y="768608"/>
                </a:lnTo>
                <a:lnTo>
                  <a:pt x="617031" y="746726"/>
                </a:lnTo>
                <a:lnTo>
                  <a:pt x="652945" y="720814"/>
                </a:lnTo>
                <a:lnTo>
                  <a:pt x="685766" y="691175"/>
                </a:lnTo>
                <a:lnTo>
                  <a:pt x="715191" y="658114"/>
                </a:lnTo>
                <a:lnTo>
                  <a:pt x="740919" y="621933"/>
                </a:lnTo>
                <a:lnTo>
                  <a:pt x="762647" y="582938"/>
                </a:lnTo>
                <a:lnTo>
                  <a:pt x="780073" y="541431"/>
                </a:lnTo>
                <a:lnTo>
                  <a:pt x="792895" y="497716"/>
                </a:lnTo>
                <a:lnTo>
                  <a:pt x="800809" y="452098"/>
                </a:lnTo>
                <a:lnTo>
                  <a:pt x="803515" y="404880"/>
                </a:lnTo>
                <a:lnTo>
                  <a:pt x="800809" y="357661"/>
                </a:lnTo>
                <a:lnTo>
                  <a:pt x="792895" y="312043"/>
                </a:lnTo>
                <a:lnTo>
                  <a:pt x="780073" y="268328"/>
                </a:lnTo>
                <a:lnTo>
                  <a:pt x="762647" y="226822"/>
                </a:lnTo>
                <a:lnTo>
                  <a:pt x="740919" y="187826"/>
                </a:lnTo>
                <a:lnTo>
                  <a:pt x="715191" y="151646"/>
                </a:lnTo>
                <a:lnTo>
                  <a:pt x="685766" y="118584"/>
                </a:lnTo>
                <a:lnTo>
                  <a:pt x="652945" y="88946"/>
                </a:lnTo>
                <a:lnTo>
                  <a:pt x="617031" y="63033"/>
                </a:lnTo>
                <a:lnTo>
                  <a:pt x="578326" y="41151"/>
                </a:lnTo>
                <a:lnTo>
                  <a:pt x="537133" y="23603"/>
                </a:lnTo>
                <a:lnTo>
                  <a:pt x="493754" y="10692"/>
                </a:lnTo>
                <a:lnTo>
                  <a:pt x="448490" y="2723"/>
                </a:lnTo>
                <a:lnTo>
                  <a:pt x="401646" y="0"/>
                </a:lnTo>
                <a:close/>
              </a:path>
            </a:pathLst>
          </a:custGeom>
          <a:solidFill>
            <a:srgbClr val="FFFFFF"/>
          </a:solidFill>
        </p:spPr>
        <p:txBody>
          <a:bodyPr wrap="square" lIns="0" tIns="0" rIns="0" bIns="0" rtlCol="0"/>
          <a:lstStyle/>
          <a:p>
            <a:endParaRPr/>
          </a:p>
        </p:txBody>
      </p:sp>
      <p:sp>
        <p:nvSpPr>
          <p:cNvPr id="16" name="object 16"/>
          <p:cNvSpPr/>
          <p:nvPr/>
        </p:nvSpPr>
        <p:spPr>
          <a:xfrm>
            <a:off x="6796643" y="2034837"/>
            <a:ext cx="401955" cy="405130"/>
          </a:xfrm>
          <a:custGeom>
            <a:avLst/>
            <a:gdLst/>
            <a:ahLst/>
            <a:cxnLst/>
            <a:rect l="l" t="t" r="r" b="b"/>
            <a:pathLst>
              <a:path w="401954" h="405130">
                <a:moveTo>
                  <a:pt x="0" y="404880"/>
                </a:moveTo>
                <a:lnTo>
                  <a:pt x="2702" y="357661"/>
                </a:lnTo>
                <a:lnTo>
                  <a:pt x="10607" y="312043"/>
                </a:lnTo>
                <a:lnTo>
                  <a:pt x="23414" y="268328"/>
                </a:lnTo>
                <a:lnTo>
                  <a:pt x="40822" y="226822"/>
                </a:lnTo>
                <a:lnTo>
                  <a:pt x="62530" y="187826"/>
                </a:lnTo>
                <a:lnTo>
                  <a:pt x="88235" y="151646"/>
                </a:lnTo>
                <a:lnTo>
                  <a:pt x="117637" y="118584"/>
                </a:lnTo>
                <a:lnTo>
                  <a:pt x="150435" y="88946"/>
                </a:lnTo>
                <a:lnTo>
                  <a:pt x="186326" y="63033"/>
                </a:lnTo>
                <a:lnTo>
                  <a:pt x="225010" y="41151"/>
                </a:lnTo>
                <a:lnTo>
                  <a:pt x="266185" y="23603"/>
                </a:lnTo>
                <a:lnTo>
                  <a:pt x="309551" y="10692"/>
                </a:lnTo>
                <a:lnTo>
                  <a:pt x="354805" y="2723"/>
                </a:lnTo>
                <a:lnTo>
                  <a:pt x="401646" y="0"/>
                </a:lnTo>
              </a:path>
            </a:pathLst>
          </a:custGeom>
          <a:ln w="5579">
            <a:solidFill>
              <a:srgbClr val="FFFFFF"/>
            </a:solidFill>
          </a:ln>
        </p:spPr>
        <p:txBody>
          <a:bodyPr wrap="square" lIns="0" tIns="0" rIns="0" bIns="0" rtlCol="0"/>
          <a:lstStyle/>
          <a:p>
            <a:endParaRPr/>
          </a:p>
        </p:txBody>
      </p:sp>
      <p:sp>
        <p:nvSpPr>
          <p:cNvPr id="17" name="object 17"/>
          <p:cNvSpPr/>
          <p:nvPr/>
        </p:nvSpPr>
        <p:spPr>
          <a:xfrm>
            <a:off x="6796642" y="2439718"/>
            <a:ext cx="266700" cy="381635"/>
          </a:xfrm>
          <a:custGeom>
            <a:avLst/>
            <a:gdLst/>
            <a:ahLst/>
            <a:cxnLst/>
            <a:rect l="l" t="t" r="r" b="b"/>
            <a:pathLst>
              <a:path w="266700" h="381635">
                <a:moveTo>
                  <a:pt x="266185" y="381276"/>
                </a:moveTo>
                <a:lnTo>
                  <a:pt x="225010" y="363728"/>
                </a:lnTo>
                <a:lnTo>
                  <a:pt x="186326" y="341846"/>
                </a:lnTo>
                <a:lnTo>
                  <a:pt x="150435" y="315934"/>
                </a:lnTo>
                <a:lnTo>
                  <a:pt x="117637" y="286295"/>
                </a:lnTo>
                <a:lnTo>
                  <a:pt x="88235" y="253233"/>
                </a:lnTo>
                <a:lnTo>
                  <a:pt x="62530" y="217053"/>
                </a:lnTo>
                <a:lnTo>
                  <a:pt x="40822" y="178058"/>
                </a:lnTo>
                <a:lnTo>
                  <a:pt x="23414" y="136551"/>
                </a:lnTo>
                <a:lnTo>
                  <a:pt x="10607" y="92836"/>
                </a:lnTo>
                <a:lnTo>
                  <a:pt x="2702" y="47218"/>
                </a:lnTo>
                <a:lnTo>
                  <a:pt x="0" y="0"/>
                </a:lnTo>
              </a:path>
            </a:pathLst>
          </a:custGeom>
          <a:ln w="5571">
            <a:solidFill>
              <a:srgbClr val="FFFFFF"/>
            </a:solidFill>
          </a:ln>
        </p:spPr>
        <p:txBody>
          <a:bodyPr wrap="square" lIns="0" tIns="0" rIns="0" bIns="0" rtlCol="0"/>
          <a:lstStyle/>
          <a:p>
            <a:endParaRPr/>
          </a:p>
        </p:txBody>
      </p:sp>
      <p:sp>
        <p:nvSpPr>
          <p:cNvPr id="18" name="object 18"/>
          <p:cNvSpPr/>
          <p:nvPr/>
        </p:nvSpPr>
        <p:spPr>
          <a:xfrm>
            <a:off x="7198290" y="2034838"/>
            <a:ext cx="177165" cy="41275"/>
          </a:xfrm>
          <a:custGeom>
            <a:avLst/>
            <a:gdLst/>
            <a:ahLst/>
            <a:cxnLst/>
            <a:rect l="l" t="t" r="r" b="b"/>
            <a:pathLst>
              <a:path w="177164" h="41275">
                <a:moveTo>
                  <a:pt x="0" y="0"/>
                </a:moveTo>
                <a:lnTo>
                  <a:pt x="46843" y="2723"/>
                </a:lnTo>
                <a:lnTo>
                  <a:pt x="92106" y="10692"/>
                </a:lnTo>
                <a:lnTo>
                  <a:pt x="135485" y="23603"/>
                </a:lnTo>
                <a:lnTo>
                  <a:pt x="176679" y="41151"/>
                </a:lnTo>
              </a:path>
            </a:pathLst>
          </a:custGeom>
          <a:ln w="5599">
            <a:solidFill>
              <a:srgbClr val="FFFFFF"/>
            </a:solidFill>
          </a:ln>
        </p:spPr>
        <p:txBody>
          <a:bodyPr wrap="square" lIns="0" tIns="0" rIns="0" bIns="0" rtlCol="0"/>
          <a:lstStyle/>
          <a:p>
            <a:endParaRPr/>
          </a:p>
        </p:txBody>
      </p:sp>
      <p:sp>
        <p:nvSpPr>
          <p:cNvPr id="19" name="object 19"/>
          <p:cNvSpPr/>
          <p:nvPr/>
        </p:nvSpPr>
        <p:spPr>
          <a:xfrm>
            <a:off x="6764636" y="2002572"/>
            <a:ext cx="803515" cy="809760"/>
          </a:xfrm>
          <a:prstGeom prst="rect">
            <a:avLst/>
          </a:prstGeom>
          <a:blipFill>
            <a:blip r:embed="rId3" cstate="print"/>
            <a:stretch>
              <a:fillRect/>
            </a:stretch>
          </a:blipFill>
        </p:spPr>
        <p:txBody>
          <a:bodyPr wrap="square" lIns="0" tIns="0" rIns="0" bIns="0" rtlCol="0"/>
          <a:lstStyle/>
          <a:p>
            <a:endParaRPr/>
          </a:p>
        </p:txBody>
      </p:sp>
      <p:sp>
        <p:nvSpPr>
          <p:cNvPr id="20" name="object 20"/>
          <p:cNvSpPr/>
          <p:nvPr/>
        </p:nvSpPr>
        <p:spPr>
          <a:xfrm>
            <a:off x="6764635" y="2002572"/>
            <a:ext cx="803910" cy="810260"/>
          </a:xfrm>
          <a:custGeom>
            <a:avLst/>
            <a:gdLst/>
            <a:ahLst/>
            <a:cxnLst/>
            <a:rect l="l" t="t" r="r" b="b"/>
            <a:pathLst>
              <a:path w="803910" h="810260">
                <a:moveTo>
                  <a:pt x="0" y="404880"/>
                </a:moveTo>
                <a:lnTo>
                  <a:pt x="2702" y="357661"/>
                </a:lnTo>
                <a:lnTo>
                  <a:pt x="10607" y="312043"/>
                </a:lnTo>
                <a:lnTo>
                  <a:pt x="23414" y="268328"/>
                </a:lnTo>
                <a:lnTo>
                  <a:pt x="40822" y="226822"/>
                </a:lnTo>
                <a:lnTo>
                  <a:pt x="62530" y="187826"/>
                </a:lnTo>
                <a:lnTo>
                  <a:pt x="88235" y="151646"/>
                </a:lnTo>
                <a:lnTo>
                  <a:pt x="117637" y="118584"/>
                </a:lnTo>
                <a:lnTo>
                  <a:pt x="150435" y="88946"/>
                </a:lnTo>
                <a:lnTo>
                  <a:pt x="186326" y="63033"/>
                </a:lnTo>
                <a:lnTo>
                  <a:pt x="225010" y="41151"/>
                </a:lnTo>
                <a:lnTo>
                  <a:pt x="266185" y="23603"/>
                </a:lnTo>
                <a:lnTo>
                  <a:pt x="309551" y="10692"/>
                </a:lnTo>
                <a:lnTo>
                  <a:pt x="354805" y="2723"/>
                </a:lnTo>
                <a:lnTo>
                  <a:pt x="401646" y="0"/>
                </a:lnTo>
                <a:lnTo>
                  <a:pt x="448490" y="2723"/>
                </a:lnTo>
                <a:lnTo>
                  <a:pt x="493754" y="10692"/>
                </a:lnTo>
                <a:lnTo>
                  <a:pt x="537133" y="23603"/>
                </a:lnTo>
                <a:lnTo>
                  <a:pt x="578326" y="41151"/>
                </a:lnTo>
                <a:lnTo>
                  <a:pt x="617031" y="63033"/>
                </a:lnTo>
                <a:lnTo>
                  <a:pt x="652945" y="88946"/>
                </a:lnTo>
                <a:lnTo>
                  <a:pt x="685766" y="118584"/>
                </a:lnTo>
                <a:lnTo>
                  <a:pt x="715191" y="151646"/>
                </a:lnTo>
                <a:lnTo>
                  <a:pt x="740919" y="187826"/>
                </a:lnTo>
                <a:lnTo>
                  <a:pt x="762647" y="226822"/>
                </a:lnTo>
                <a:lnTo>
                  <a:pt x="780073" y="268328"/>
                </a:lnTo>
                <a:lnTo>
                  <a:pt x="792895" y="312043"/>
                </a:lnTo>
                <a:lnTo>
                  <a:pt x="800809" y="357661"/>
                </a:lnTo>
                <a:lnTo>
                  <a:pt x="803515" y="404880"/>
                </a:lnTo>
                <a:lnTo>
                  <a:pt x="800809" y="452098"/>
                </a:lnTo>
                <a:lnTo>
                  <a:pt x="792895" y="497716"/>
                </a:lnTo>
                <a:lnTo>
                  <a:pt x="780073" y="541431"/>
                </a:lnTo>
                <a:lnTo>
                  <a:pt x="762647" y="582938"/>
                </a:lnTo>
                <a:lnTo>
                  <a:pt x="740919" y="621933"/>
                </a:lnTo>
                <a:lnTo>
                  <a:pt x="715191" y="658114"/>
                </a:lnTo>
                <a:lnTo>
                  <a:pt x="685766" y="691175"/>
                </a:lnTo>
                <a:lnTo>
                  <a:pt x="652945" y="720814"/>
                </a:lnTo>
                <a:lnTo>
                  <a:pt x="617031" y="746726"/>
                </a:lnTo>
                <a:lnTo>
                  <a:pt x="578326" y="768608"/>
                </a:lnTo>
                <a:lnTo>
                  <a:pt x="537133" y="786156"/>
                </a:lnTo>
                <a:lnTo>
                  <a:pt x="493754" y="799067"/>
                </a:lnTo>
                <a:lnTo>
                  <a:pt x="448490" y="807036"/>
                </a:lnTo>
                <a:lnTo>
                  <a:pt x="401646" y="809760"/>
                </a:lnTo>
                <a:lnTo>
                  <a:pt x="354805" y="807036"/>
                </a:lnTo>
                <a:lnTo>
                  <a:pt x="309551" y="799067"/>
                </a:lnTo>
                <a:lnTo>
                  <a:pt x="266185" y="786156"/>
                </a:lnTo>
                <a:lnTo>
                  <a:pt x="225010" y="768608"/>
                </a:lnTo>
                <a:lnTo>
                  <a:pt x="186326" y="746726"/>
                </a:lnTo>
                <a:lnTo>
                  <a:pt x="150435" y="720814"/>
                </a:lnTo>
                <a:lnTo>
                  <a:pt x="117637" y="691175"/>
                </a:lnTo>
                <a:lnTo>
                  <a:pt x="88235" y="658114"/>
                </a:lnTo>
                <a:lnTo>
                  <a:pt x="62530" y="621933"/>
                </a:lnTo>
                <a:lnTo>
                  <a:pt x="40822" y="582938"/>
                </a:lnTo>
                <a:lnTo>
                  <a:pt x="23414" y="541431"/>
                </a:lnTo>
                <a:lnTo>
                  <a:pt x="10607" y="497716"/>
                </a:lnTo>
                <a:lnTo>
                  <a:pt x="2702" y="452098"/>
                </a:lnTo>
                <a:lnTo>
                  <a:pt x="0" y="404880"/>
                </a:lnTo>
                <a:close/>
              </a:path>
            </a:pathLst>
          </a:custGeom>
          <a:ln w="5579">
            <a:solidFill>
              <a:srgbClr val="404040"/>
            </a:solidFill>
          </a:ln>
        </p:spPr>
        <p:txBody>
          <a:bodyPr wrap="square" lIns="0" tIns="0" rIns="0" bIns="0" rtlCol="0"/>
          <a:lstStyle/>
          <a:p>
            <a:endParaRPr/>
          </a:p>
        </p:txBody>
      </p:sp>
      <p:sp>
        <p:nvSpPr>
          <p:cNvPr id="21" name="object 21"/>
          <p:cNvSpPr txBox="1"/>
          <p:nvPr/>
        </p:nvSpPr>
        <p:spPr>
          <a:xfrm>
            <a:off x="6931308" y="2259815"/>
            <a:ext cx="470534" cy="266700"/>
          </a:xfrm>
          <a:prstGeom prst="rect">
            <a:avLst/>
          </a:prstGeom>
        </p:spPr>
        <p:txBody>
          <a:bodyPr vert="horz" wrap="square" lIns="0" tIns="0" rIns="0" bIns="0" rtlCol="0">
            <a:spAutoFit/>
          </a:bodyPr>
          <a:lstStyle/>
          <a:p>
            <a:pPr marL="12700">
              <a:lnSpc>
                <a:spcPts val="2100"/>
              </a:lnSpc>
            </a:pPr>
            <a:r>
              <a:rPr sz="1750" dirty="0">
                <a:latin typeface="宋体"/>
                <a:cs typeface="宋体"/>
              </a:rPr>
              <a:t>优化</a:t>
            </a:r>
            <a:endParaRPr sz="1750">
              <a:latin typeface="宋体"/>
              <a:cs typeface="宋体"/>
            </a:endParaRPr>
          </a:p>
        </p:txBody>
      </p:sp>
      <p:sp>
        <p:nvSpPr>
          <p:cNvPr id="22" name="object 22"/>
          <p:cNvSpPr/>
          <p:nvPr/>
        </p:nvSpPr>
        <p:spPr>
          <a:xfrm>
            <a:off x="5357205" y="2399386"/>
            <a:ext cx="1283970" cy="0"/>
          </a:xfrm>
          <a:custGeom>
            <a:avLst/>
            <a:gdLst/>
            <a:ahLst/>
            <a:cxnLst/>
            <a:rect l="l" t="t" r="r" b="b"/>
            <a:pathLst>
              <a:path w="1283970">
                <a:moveTo>
                  <a:pt x="0" y="0"/>
                </a:moveTo>
                <a:lnTo>
                  <a:pt x="1283623" y="0"/>
                </a:lnTo>
              </a:path>
            </a:pathLst>
          </a:custGeom>
          <a:ln w="22406">
            <a:solidFill>
              <a:srgbClr val="404040"/>
            </a:solidFill>
          </a:ln>
        </p:spPr>
        <p:txBody>
          <a:bodyPr wrap="square" lIns="0" tIns="0" rIns="0" bIns="0" rtlCol="0"/>
          <a:lstStyle/>
          <a:p>
            <a:endParaRPr/>
          </a:p>
        </p:txBody>
      </p:sp>
      <p:sp>
        <p:nvSpPr>
          <p:cNvPr id="23" name="object 23"/>
          <p:cNvSpPr/>
          <p:nvPr/>
        </p:nvSpPr>
        <p:spPr>
          <a:xfrm>
            <a:off x="6607489" y="2328583"/>
            <a:ext cx="150495" cy="158115"/>
          </a:xfrm>
          <a:custGeom>
            <a:avLst/>
            <a:gdLst/>
            <a:ahLst/>
            <a:cxnLst/>
            <a:rect l="l" t="t" r="r" b="b"/>
            <a:pathLst>
              <a:path w="150495" h="158114">
                <a:moveTo>
                  <a:pt x="2149" y="153623"/>
                </a:moveTo>
                <a:lnTo>
                  <a:pt x="0" y="154826"/>
                </a:lnTo>
                <a:lnTo>
                  <a:pt x="666" y="157739"/>
                </a:lnTo>
                <a:lnTo>
                  <a:pt x="2149" y="153623"/>
                </a:lnTo>
                <a:close/>
              </a:path>
              <a:path w="150495" h="158114">
                <a:moveTo>
                  <a:pt x="2327" y="4627"/>
                </a:moveTo>
                <a:lnTo>
                  <a:pt x="14544" y="38668"/>
                </a:lnTo>
                <a:lnTo>
                  <a:pt x="19171" y="78953"/>
                </a:lnTo>
                <a:lnTo>
                  <a:pt x="14544" y="119197"/>
                </a:lnTo>
                <a:lnTo>
                  <a:pt x="2149" y="153623"/>
                </a:lnTo>
                <a:lnTo>
                  <a:pt x="150033" y="70803"/>
                </a:lnTo>
                <a:lnTo>
                  <a:pt x="2327" y="4627"/>
                </a:lnTo>
                <a:close/>
              </a:path>
              <a:path w="150495" h="158114">
                <a:moveTo>
                  <a:pt x="666" y="0"/>
                </a:moveTo>
                <a:lnTo>
                  <a:pt x="0" y="3584"/>
                </a:lnTo>
                <a:lnTo>
                  <a:pt x="2327" y="4627"/>
                </a:lnTo>
                <a:lnTo>
                  <a:pt x="666" y="0"/>
                </a:lnTo>
                <a:close/>
              </a:path>
            </a:pathLst>
          </a:custGeom>
          <a:solidFill>
            <a:srgbClr val="404040"/>
          </a:solidFill>
        </p:spPr>
        <p:txBody>
          <a:bodyPr wrap="square" lIns="0" tIns="0" rIns="0" bIns="0" rtlCol="0"/>
          <a:lstStyle/>
          <a:p>
            <a:endParaRPr/>
          </a:p>
        </p:txBody>
      </p:sp>
      <p:sp>
        <p:nvSpPr>
          <p:cNvPr id="24" name="object 24"/>
          <p:cNvSpPr/>
          <p:nvPr/>
        </p:nvSpPr>
        <p:spPr>
          <a:xfrm>
            <a:off x="6788862" y="4130826"/>
            <a:ext cx="819150" cy="826135"/>
          </a:xfrm>
          <a:custGeom>
            <a:avLst/>
            <a:gdLst/>
            <a:ahLst/>
            <a:cxnLst/>
            <a:rect l="l" t="t" r="r" b="b"/>
            <a:pathLst>
              <a:path w="819150" h="826135">
                <a:moveTo>
                  <a:pt x="409425" y="0"/>
                </a:moveTo>
                <a:lnTo>
                  <a:pt x="361690" y="2777"/>
                </a:lnTo>
                <a:lnTo>
                  <a:pt x="315569" y="10903"/>
                </a:lnTo>
                <a:lnTo>
                  <a:pt x="271370" y="24067"/>
                </a:lnTo>
                <a:lnTo>
                  <a:pt x="229400" y="41960"/>
                </a:lnTo>
                <a:lnTo>
                  <a:pt x="189967" y="64272"/>
                </a:lnTo>
                <a:lnTo>
                  <a:pt x="153379" y="90693"/>
                </a:lnTo>
                <a:lnTo>
                  <a:pt x="119943" y="120915"/>
                </a:lnTo>
                <a:lnTo>
                  <a:pt x="89967" y="154626"/>
                </a:lnTo>
                <a:lnTo>
                  <a:pt x="63759" y="191517"/>
                </a:lnTo>
                <a:lnTo>
                  <a:pt x="41626" y="231278"/>
                </a:lnTo>
                <a:lnTo>
                  <a:pt x="23876" y="273600"/>
                </a:lnTo>
                <a:lnTo>
                  <a:pt x="10816" y="318174"/>
                </a:lnTo>
                <a:lnTo>
                  <a:pt x="2755" y="364688"/>
                </a:lnTo>
                <a:lnTo>
                  <a:pt x="0" y="412834"/>
                </a:lnTo>
                <a:lnTo>
                  <a:pt x="2755" y="460980"/>
                </a:lnTo>
                <a:lnTo>
                  <a:pt x="10816" y="507494"/>
                </a:lnTo>
                <a:lnTo>
                  <a:pt x="23876" y="552068"/>
                </a:lnTo>
                <a:lnTo>
                  <a:pt x="41626" y="594390"/>
                </a:lnTo>
                <a:lnTo>
                  <a:pt x="63759" y="634152"/>
                </a:lnTo>
                <a:lnTo>
                  <a:pt x="89967" y="671043"/>
                </a:lnTo>
                <a:lnTo>
                  <a:pt x="119943" y="704754"/>
                </a:lnTo>
                <a:lnTo>
                  <a:pt x="153379" y="734976"/>
                </a:lnTo>
                <a:lnTo>
                  <a:pt x="189967" y="761397"/>
                </a:lnTo>
                <a:lnTo>
                  <a:pt x="229400" y="783710"/>
                </a:lnTo>
                <a:lnTo>
                  <a:pt x="271370" y="801603"/>
                </a:lnTo>
                <a:lnTo>
                  <a:pt x="315569" y="814767"/>
                </a:lnTo>
                <a:lnTo>
                  <a:pt x="361690" y="822893"/>
                </a:lnTo>
                <a:lnTo>
                  <a:pt x="409425" y="825670"/>
                </a:lnTo>
                <a:lnTo>
                  <a:pt x="457205" y="822893"/>
                </a:lnTo>
                <a:lnTo>
                  <a:pt x="503364" y="814767"/>
                </a:lnTo>
                <a:lnTo>
                  <a:pt x="547595" y="801603"/>
                </a:lnTo>
                <a:lnTo>
                  <a:pt x="589592" y="783710"/>
                </a:lnTo>
                <a:lnTo>
                  <a:pt x="629047" y="761397"/>
                </a:lnTo>
                <a:lnTo>
                  <a:pt x="665652" y="734976"/>
                </a:lnTo>
                <a:lnTo>
                  <a:pt x="699102" y="704754"/>
                </a:lnTo>
                <a:lnTo>
                  <a:pt x="729088" y="671043"/>
                </a:lnTo>
                <a:lnTo>
                  <a:pt x="755304" y="634152"/>
                </a:lnTo>
                <a:lnTo>
                  <a:pt x="777442" y="594390"/>
                </a:lnTo>
                <a:lnTo>
                  <a:pt x="795195" y="552068"/>
                </a:lnTo>
                <a:lnTo>
                  <a:pt x="808256" y="507494"/>
                </a:lnTo>
                <a:lnTo>
                  <a:pt x="816318" y="460980"/>
                </a:lnTo>
                <a:lnTo>
                  <a:pt x="819074" y="412834"/>
                </a:lnTo>
                <a:lnTo>
                  <a:pt x="816318" y="364688"/>
                </a:lnTo>
                <a:lnTo>
                  <a:pt x="808256" y="318174"/>
                </a:lnTo>
                <a:lnTo>
                  <a:pt x="795195" y="273600"/>
                </a:lnTo>
                <a:lnTo>
                  <a:pt x="777442" y="231278"/>
                </a:lnTo>
                <a:lnTo>
                  <a:pt x="755304" y="191517"/>
                </a:lnTo>
                <a:lnTo>
                  <a:pt x="729088" y="154626"/>
                </a:lnTo>
                <a:lnTo>
                  <a:pt x="699102" y="120915"/>
                </a:lnTo>
                <a:lnTo>
                  <a:pt x="665652" y="90693"/>
                </a:lnTo>
                <a:lnTo>
                  <a:pt x="629047" y="64272"/>
                </a:lnTo>
                <a:lnTo>
                  <a:pt x="589592" y="41960"/>
                </a:lnTo>
                <a:lnTo>
                  <a:pt x="547595" y="24067"/>
                </a:lnTo>
                <a:lnTo>
                  <a:pt x="503364" y="10903"/>
                </a:lnTo>
                <a:lnTo>
                  <a:pt x="457205" y="2777"/>
                </a:lnTo>
                <a:lnTo>
                  <a:pt x="409425" y="0"/>
                </a:lnTo>
                <a:close/>
              </a:path>
            </a:pathLst>
          </a:custGeom>
          <a:solidFill>
            <a:srgbClr val="FFFFFF"/>
          </a:solidFill>
        </p:spPr>
        <p:txBody>
          <a:bodyPr wrap="square" lIns="0" tIns="0" rIns="0" bIns="0" rtlCol="0"/>
          <a:lstStyle/>
          <a:p>
            <a:endParaRPr/>
          </a:p>
        </p:txBody>
      </p:sp>
      <p:sp>
        <p:nvSpPr>
          <p:cNvPr id="25" name="object 25"/>
          <p:cNvSpPr/>
          <p:nvPr/>
        </p:nvSpPr>
        <p:spPr>
          <a:xfrm>
            <a:off x="6788863" y="4130825"/>
            <a:ext cx="409575" cy="413384"/>
          </a:xfrm>
          <a:custGeom>
            <a:avLst/>
            <a:gdLst/>
            <a:ahLst/>
            <a:cxnLst/>
            <a:rect l="l" t="t" r="r" b="b"/>
            <a:pathLst>
              <a:path w="409575" h="413385">
                <a:moveTo>
                  <a:pt x="0" y="412834"/>
                </a:moveTo>
                <a:lnTo>
                  <a:pt x="2755" y="364688"/>
                </a:lnTo>
                <a:lnTo>
                  <a:pt x="10816" y="318174"/>
                </a:lnTo>
                <a:lnTo>
                  <a:pt x="23876" y="273600"/>
                </a:lnTo>
                <a:lnTo>
                  <a:pt x="41626" y="231278"/>
                </a:lnTo>
                <a:lnTo>
                  <a:pt x="63759" y="191517"/>
                </a:lnTo>
                <a:lnTo>
                  <a:pt x="89967" y="154626"/>
                </a:lnTo>
                <a:lnTo>
                  <a:pt x="119943" y="120915"/>
                </a:lnTo>
                <a:lnTo>
                  <a:pt x="153379" y="90693"/>
                </a:lnTo>
                <a:lnTo>
                  <a:pt x="189967" y="64272"/>
                </a:lnTo>
                <a:lnTo>
                  <a:pt x="229400" y="41960"/>
                </a:lnTo>
                <a:lnTo>
                  <a:pt x="271370" y="24067"/>
                </a:lnTo>
                <a:lnTo>
                  <a:pt x="315569" y="10903"/>
                </a:lnTo>
                <a:lnTo>
                  <a:pt x="361690" y="2777"/>
                </a:lnTo>
                <a:lnTo>
                  <a:pt x="409425" y="0"/>
                </a:lnTo>
              </a:path>
            </a:pathLst>
          </a:custGeom>
          <a:ln w="5578">
            <a:solidFill>
              <a:srgbClr val="FFFFFF"/>
            </a:solidFill>
          </a:ln>
        </p:spPr>
        <p:txBody>
          <a:bodyPr wrap="square" lIns="0" tIns="0" rIns="0" bIns="0" rtlCol="0"/>
          <a:lstStyle/>
          <a:p>
            <a:endParaRPr/>
          </a:p>
        </p:txBody>
      </p:sp>
      <p:sp>
        <p:nvSpPr>
          <p:cNvPr id="26" name="object 26"/>
          <p:cNvSpPr/>
          <p:nvPr/>
        </p:nvSpPr>
        <p:spPr>
          <a:xfrm>
            <a:off x="6788863" y="4543660"/>
            <a:ext cx="409575" cy="413384"/>
          </a:xfrm>
          <a:custGeom>
            <a:avLst/>
            <a:gdLst/>
            <a:ahLst/>
            <a:cxnLst/>
            <a:rect l="l" t="t" r="r" b="b"/>
            <a:pathLst>
              <a:path w="409575" h="413385">
                <a:moveTo>
                  <a:pt x="409425" y="412836"/>
                </a:moveTo>
                <a:lnTo>
                  <a:pt x="361690" y="410059"/>
                </a:lnTo>
                <a:lnTo>
                  <a:pt x="315569" y="401933"/>
                </a:lnTo>
                <a:lnTo>
                  <a:pt x="271370" y="388769"/>
                </a:lnTo>
                <a:lnTo>
                  <a:pt x="229400" y="370875"/>
                </a:lnTo>
                <a:lnTo>
                  <a:pt x="189967" y="348563"/>
                </a:lnTo>
                <a:lnTo>
                  <a:pt x="153379" y="322141"/>
                </a:lnTo>
                <a:lnTo>
                  <a:pt x="119943" y="291920"/>
                </a:lnTo>
                <a:lnTo>
                  <a:pt x="89967" y="258209"/>
                </a:lnTo>
                <a:lnTo>
                  <a:pt x="63759" y="221317"/>
                </a:lnTo>
                <a:lnTo>
                  <a:pt x="41626" y="181556"/>
                </a:lnTo>
                <a:lnTo>
                  <a:pt x="23876" y="139233"/>
                </a:lnTo>
                <a:lnTo>
                  <a:pt x="10816" y="94660"/>
                </a:lnTo>
                <a:lnTo>
                  <a:pt x="2755" y="48145"/>
                </a:lnTo>
                <a:lnTo>
                  <a:pt x="0" y="0"/>
                </a:lnTo>
              </a:path>
            </a:pathLst>
          </a:custGeom>
          <a:ln w="5578">
            <a:solidFill>
              <a:srgbClr val="FFFFFF"/>
            </a:solidFill>
          </a:ln>
        </p:spPr>
        <p:txBody>
          <a:bodyPr wrap="square" lIns="0" tIns="0" rIns="0" bIns="0" rtlCol="0"/>
          <a:lstStyle/>
          <a:p>
            <a:endParaRPr/>
          </a:p>
        </p:txBody>
      </p:sp>
      <p:sp>
        <p:nvSpPr>
          <p:cNvPr id="27" name="object 27"/>
          <p:cNvSpPr/>
          <p:nvPr/>
        </p:nvSpPr>
        <p:spPr>
          <a:xfrm>
            <a:off x="7198288" y="4130827"/>
            <a:ext cx="48260" cy="3175"/>
          </a:xfrm>
          <a:custGeom>
            <a:avLst/>
            <a:gdLst/>
            <a:ahLst/>
            <a:cxnLst/>
            <a:rect l="l" t="t" r="r" b="b"/>
            <a:pathLst>
              <a:path w="48260" h="3175">
                <a:moveTo>
                  <a:pt x="0" y="0"/>
                </a:moveTo>
                <a:lnTo>
                  <a:pt x="47779" y="2777"/>
                </a:lnTo>
                <a:lnTo>
                  <a:pt x="47779" y="2777"/>
                </a:lnTo>
              </a:path>
            </a:pathLst>
          </a:custGeom>
          <a:ln w="5601">
            <a:solidFill>
              <a:srgbClr val="FFFFFF"/>
            </a:solidFill>
          </a:ln>
        </p:spPr>
        <p:txBody>
          <a:bodyPr wrap="square" lIns="0" tIns="0" rIns="0" bIns="0" rtlCol="0"/>
          <a:lstStyle/>
          <a:p>
            <a:endParaRPr/>
          </a:p>
        </p:txBody>
      </p:sp>
      <p:sp>
        <p:nvSpPr>
          <p:cNvPr id="28" name="object 28"/>
          <p:cNvSpPr/>
          <p:nvPr/>
        </p:nvSpPr>
        <p:spPr>
          <a:xfrm>
            <a:off x="6756855" y="4098561"/>
            <a:ext cx="819074" cy="825670"/>
          </a:xfrm>
          <a:prstGeom prst="rect">
            <a:avLst/>
          </a:prstGeom>
          <a:blipFill>
            <a:blip r:embed="rId4" cstate="print"/>
            <a:stretch>
              <a:fillRect/>
            </a:stretch>
          </a:blipFill>
        </p:spPr>
        <p:txBody>
          <a:bodyPr wrap="square" lIns="0" tIns="0" rIns="0" bIns="0" rtlCol="0"/>
          <a:lstStyle/>
          <a:p>
            <a:endParaRPr/>
          </a:p>
        </p:txBody>
      </p:sp>
      <p:sp>
        <p:nvSpPr>
          <p:cNvPr id="29" name="object 29"/>
          <p:cNvSpPr/>
          <p:nvPr/>
        </p:nvSpPr>
        <p:spPr>
          <a:xfrm>
            <a:off x="6756855" y="4098562"/>
            <a:ext cx="819150" cy="826135"/>
          </a:xfrm>
          <a:custGeom>
            <a:avLst/>
            <a:gdLst/>
            <a:ahLst/>
            <a:cxnLst/>
            <a:rect l="l" t="t" r="r" b="b"/>
            <a:pathLst>
              <a:path w="819150" h="826135">
                <a:moveTo>
                  <a:pt x="0" y="412834"/>
                </a:moveTo>
                <a:lnTo>
                  <a:pt x="2755" y="364688"/>
                </a:lnTo>
                <a:lnTo>
                  <a:pt x="10816" y="318174"/>
                </a:lnTo>
                <a:lnTo>
                  <a:pt x="23876" y="273600"/>
                </a:lnTo>
                <a:lnTo>
                  <a:pt x="41626" y="231278"/>
                </a:lnTo>
                <a:lnTo>
                  <a:pt x="63759" y="191517"/>
                </a:lnTo>
                <a:lnTo>
                  <a:pt x="89967" y="154626"/>
                </a:lnTo>
                <a:lnTo>
                  <a:pt x="119943" y="120915"/>
                </a:lnTo>
                <a:lnTo>
                  <a:pt x="153379" y="90693"/>
                </a:lnTo>
                <a:lnTo>
                  <a:pt x="189967" y="64272"/>
                </a:lnTo>
                <a:lnTo>
                  <a:pt x="229400" y="41960"/>
                </a:lnTo>
                <a:lnTo>
                  <a:pt x="271370" y="24067"/>
                </a:lnTo>
                <a:lnTo>
                  <a:pt x="315569" y="10903"/>
                </a:lnTo>
                <a:lnTo>
                  <a:pt x="361690" y="2777"/>
                </a:lnTo>
                <a:lnTo>
                  <a:pt x="409425" y="0"/>
                </a:lnTo>
                <a:lnTo>
                  <a:pt x="457205" y="2777"/>
                </a:lnTo>
                <a:lnTo>
                  <a:pt x="503364" y="10903"/>
                </a:lnTo>
                <a:lnTo>
                  <a:pt x="547595" y="24067"/>
                </a:lnTo>
                <a:lnTo>
                  <a:pt x="589592" y="41960"/>
                </a:lnTo>
                <a:lnTo>
                  <a:pt x="629047" y="64272"/>
                </a:lnTo>
                <a:lnTo>
                  <a:pt x="665652" y="90693"/>
                </a:lnTo>
                <a:lnTo>
                  <a:pt x="699102" y="120915"/>
                </a:lnTo>
                <a:lnTo>
                  <a:pt x="729088" y="154626"/>
                </a:lnTo>
                <a:lnTo>
                  <a:pt x="755304" y="191517"/>
                </a:lnTo>
                <a:lnTo>
                  <a:pt x="777442" y="231278"/>
                </a:lnTo>
                <a:lnTo>
                  <a:pt x="795195" y="273600"/>
                </a:lnTo>
                <a:lnTo>
                  <a:pt x="808256" y="318174"/>
                </a:lnTo>
                <a:lnTo>
                  <a:pt x="816318" y="364688"/>
                </a:lnTo>
                <a:lnTo>
                  <a:pt x="819074" y="412834"/>
                </a:lnTo>
                <a:lnTo>
                  <a:pt x="816318" y="460980"/>
                </a:lnTo>
                <a:lnTo>
                  <a:pt x="808256" y="507494"/>
                </a:lnTo>
                <a:lnTo>
                  <a:pt x="795195" y="552068"/>
                </a:lnTo>
                <a:lnTo>
                  <a:pt x="777442" y="594390"/>
                </a:lnTo>
                <a:lnTo>
                  <a:pt x="755304" y="634152"/>
                </a:lnTo>
                <a:lnTo>
                  <a:pt x="729088" y="671043"/>
                </a:lnTo>
                <a:lnTo>
                  <a:pt x="699102" y="704754"/>
                </a:lnTo>
                <a:lnTo>
                  <a:pt x="665652" y="734976"/>
                </a:lnTo>
                <a:lnTo>
                  <a:pt x="629047" y="761397"/>
                </a:lnTo>
                <a:lnTo>
                  <a:pt x="589592" y="783710"/>
                </a:lnTo>
                <a:lnTo>
                  <a:pt x="547595" y="801603"/>
                </a:lnTo>
                <a:lnTo>
                  <a:pt x="503364" y="814767"/>
                </a:lnTo>
                <a:lnTo>
                  <a:pt x="457205" y="822893"/>
                </a:lnTo>
                <a:lnTo>
                  <a:pt x="409425" y="825670"/>
                </a:lnTo>
                <a:lnTo>
                  <a:pt x="361690" y="822893"/>
                </a:lnTo>
                <a:lnTo>
                  <a:pt x="315569" y="814767"/>
                </a:lnTo>
                <a:lnTo>
                  <a:pt x="271370" y="801603"/>
                </a:lnTo>
                <a:lnTo>
                  <a:pt x="229400" y="783710"/>
                </a:lnTo>
                <a:lnTo>
                  <a:pt x="189967" y="761397"/>
                </a:lnTo>
                <a:lnTo>
                  <a:pt x="153379" y="734976"/>
                </a:lnTo>
                <a:lnTo>
                  <a:pt x="119943" y="704754"/>
                </a:lnTo>
                <a:lnTo>
                  <a:pt x="89967" y="671043"/>
                </a:lnTo>
                <a:lnTo>
                  <a:pt x="63759" y="634152"/>
                </a:lnTo>
                <a:lnTo>
                  <a:pt x="41626" y="594390"/>
                </a:lnTo>
                <a:lnTo>
                  <a:pt x="23876" y="552068"/>
                </a:lnTo>
                <a:lnTo>
                  <a:pt x="10816" y="507494"/>
                </a:lnTo>
                <a:lnTo>
                  <a:pt x="2755" y="460980"/>
                </a:lnTo>
                <a:lnTo>
                  <a:pt x="0" y="412834"/>
                </a:lnTo>
                <a:close/>
              </a:path>
            </a:pathLst>
          </a:custGeom>
          <a:ln w="5579">
            <a:solidFill>
              <a:srgbClr val="404040"/>
            </a:solidFill>
          </a:ln>
        </p:spPr>
        <p:txBody>
          <a:bodyPr wrap="square" lIns="0" tIns="0" rIns="0" bIns="0" rtlCol="0"/>
          <a:lstStyle/>
          <a:p>
            <a:endParaRPr/>
          </a:p>
        </p:txBody>
      </p:sp>
      <p:sp>
        <p:nvSpPr>
          <p:cNvPr id="30" name="object 30"/>
          <p:cNvSpPr txBox="1"/>
          <p:nvPr/>
        </p:nvSpPr>
        <p:spPr>
          <a:xfrm>
            <a:off x="6931308" y="4363713"/>
            <a:ext cx="470534" cy="266700"/>
          </a:xfrm>
          <a:prstGeom prst="rect">
            <a:avLst/>
          </a:prstGeom>
        </p:spPr>
        <p:txBody>
          <a:bodyPr vert="horz" wrap="square" lIns="0" tIns="0" rIns="0" bIns="0" rtlCol="0">
            <a:spAutoFit/>
          </a:bodyPr>
          <a:lstStyle/>
          <a:p>
            <a:pPr marL="12700">
              <a:lnSpc>
                <a:spcPts val="2100"/>
              </a:lnSpc>
            </a:pPr>
            <a:r>
              <a:rPr sz="1750" dirty="0">
                <a:latin typeface="宋体"/>
                <a:cs typeface="宋体"/>
              </a:rPr>
              <a:t>维持</a:t>
            </a:r>
            <a:endParaRPr sz="1750">
              <a:latin typeface="宋体"/>
              <a:cs typeface="宋体"/>
            </a:endParaRPr>
          </a:p>
        </p:txBody>
      </p:sp>
      <p:sp>
        <p:nvSpPr>
          <p:cNvPr id="31" name="object 31"/>
          <p:cNvSpPr/>
          <p:nvPr/>
        </p:nvSpPr>
        <p:spPr>
          <a:xfrm>
            <a:off x="7174283" y="2819502"/>
            <a:ext cx="0" cy="1159510"/>
          </a:xfrm>
          <a:custGeom>
            <a:avLst/>
            <a:gdLst/>
            <a:ahLst/>
            <a:cxnLst/>
            <a:rect l="l" t="t" r="r" b="b"/>
            <a:pathLst>
              <a:path h="1159510">
                <a:moveTo>
                  <a:pt x="0" y="0"/>
                </a:moveTo>
                <a:lnTo>
                  <a:pt x="0" y="1159454"/>
                </a:lnTo>
              </a:path>
            </a:pathLst>
          </a:custGeom>
          <a:ln w="22227">
            <a:solidFill>
              <a:srgbClr val="404040"/>
            </a:solidFill>
          </a:ln>
        </p:spPr>
        <p:txBody>
          <a:bodyPr wrap="square" lIns="0" tIns="0" rIns="0" bIns="0" rtlCol="0"/>
          <a:lstStyle/>
          <a:p>
            <a:endParaRPr/>
          </a:p>
        </p:txBody>
      </p:sp>
      <p:sp>
        <p:nvSpPr>
          <p:cNvPr id="32" name="object 32"/>
          <p:cNvSpPr/>
          <p:nvPr/>
        </p:nvSpPr>
        <p:spPr>
          <a:xfrm>
            <a:off x="7088042" y="3940821"/>
            <a:ext cx="156845" cy="156210"/>
          </a:xfrm>
          <a:custGeom>
            <a:avLst/>
            <a:gdLst/>
            <a:ahLst/>
            <a:cxnLst/>
            <a:rect l="l" t="t" r="r" b="b"/>
            <a:pathLst>
              <a:path w="156845" h="156210">
                <a:moveTo>
                  <a:pt x="0" y="0"/>
                </a:moveTo>
                <a:lnTo>
                  <a:pt x="2889" y="4526"/>
                </a:lnTo>
                <a:lnTo>
                  <a:pt x="86241" y="155767"/>
                </a:lnTo>
                <a:lnTo>
                  <a:pt x="146709" y="18619"/>
                </a:lnTo>
                <a:lnTo>
                  <a:pt x="78323" y="18619"/>
                </a:lnTo>
                <a:lnTo>
                  <a:pt x="38359" y="13964"/>
                </a:lnTo>
                <a:lnTo>
                  <a:pt x="0" y="0"/>
                </a:lnTo>
                <a:close/>
              </a:path>
              <a:path w="156845" h="156210">
                <a:moveTo>
                  <a:pt x="156479" y="0"/>
                </a:moveTo>
                <a:lnTo>
                  <a:pt x="118245" y="13964"/>
                </a:lnTo>
                <a:lnTo>
                  <a:pt x="78323" y="18619"/>
                </a:lnTo>
                <a:lnTo>
                  <a:pt x="146709" y="18619"/>
                </a:lnTo>
                <a:lnTo>
                  <a:pt x="152923" y="4526"/>
                </a:lnTo>
                <a:lnTo>
                  <a:pt x="156479" y="0"/>
                </a:lnTo>
                <a:close/>
              </a:path>
            </a:pathLst>
          </a:custGeom>
          <a:solidFill>
            <a:srgbClr val="404040"/>
          </a:solidFill>
        </p:spPr>
        <p:txBody>
          <a:bodyPr wrap="square" lIns="0" tIns="0" rIns="0" bIns="0" rtlCol="0"/>
          <a:lstStyle/>
          <a:p>
            <a:endParaRPr/>
          </a:p>
        </p:txBody>
      </p:sp>
      <p:sp>
        <p:nvSpPr>
          <p:cNvPr id="33" name="object 33"/>
          <p:cNvSpPr/>
          <p:nvPr/>
        </p:nvSpPr>
        <p:spPr>
          <a:xfrm>
            <a:off x="4583697" y="4130826"/>
            <a:ext cx="819150" cy="826135"/>
          </a:xfrm>
          <a:custGeom>
            <a:avLst/>
            <a:gdLst/>
            <a:ahLst/>
            <a:cxnLst/>
            <a:rect l="l" t="t" r="r" b="b"/>
            <a:pathLst>
              <a:path w="819150" h="826135">
                <a:moveTo>
                  <a:pt x="409425" y="0"/>
                </a:moveTo>
                <a:lnTo>
                  <a:pt x="361690" y="2777"/>
                </a:lnTo>
                <a:lnTo>
                  <a:pt x="315569" y="10903"/>
                </a:lnTo>
                <a:lnTo>
                  <a:pt x="271370" y="24067"/>
                </a:lnTo>
                <a:lnTo>
                  <a:pt x="229400" y="41960"/>
                </a:lnTo>
                <a:lnTo>
                  <a:pt x="189967" y="64272"/>
                </a:lnTo>
                <a:lnTo>
                  <a:pt x="153379" y="90693"/>
                </a:lnTo>
                <a:lnTo>
                  <a:pt x="119943" y="120915"/>
                </a:lnTo>
                <a:lnTo>
                  <a:pt x="89967" y="154626"/>
                </a:lnTo>
                <a:lnTo>
                  <a:pt x="63759" y="191517"/>
                </a:lnTo>
                <a:lnTo>
                  <a:pt x="41626" y="231278"/>
                </a:lnTo>
                <a:lnTo>
                  <a:pt x="23876" y="273600"/>
                </a:lnTo>
                <a:lnTo>
                  <a:pt x="10816" y="318174"/>
                </a:lnTo>
                <a:lnTo>
                  <a:pt x="2755" y="364688"/>
                </a:lnTo>
                <a:lnTo>
                  <a:pt x="0" y="412834"/>
                </a:lnTo>
                <a:lnTo>
                  <a:pt x="2755" y="460980"/>
                </a:lnTo>
                <a:lnTo>
                  <a:pt x="10816" y="507494"/>
                </a:lnTo>
                <a:lnTo>
                  <a:pt x="23876" y="552068"/>
                </a:lnTo>
                <a:lnTo>
                  <a:pt x="41626" y="594390"/>
                </a:lnTo>
                <a:lnTo>
                  <a:pt x="63759" y="634152"/>
                </a:lnTo>
                <a:lnTo>
                  <a:pt x="89967" y="671043"/>
                </a:lnTo>
                <a:lnTo>
                  <a:pt x="119943" y="704754"/>
                </a:lnTo>
                <a:lnTo>
                  <a:pt x="153379" y="734976"/>
                </a:lnTo>
                <a:lnTo>
                  <a:pt x="189967" y="761397"/>
                </a:lnTo>
                <a:lnTo>
                  <a:pt x="229400" y="783710"/>
                </a:lnTo>
                <a:lnTo>
                  <a:pt x="271370" y="801603"/>
                </a:lnTo>
                <a:lnTo>
                  <a:pt x="315569" y="814767"/>
                </a:lnTo>
                <a:lnTo>
                  <a:pt x="361690" y="822893"/>
                </a:lnTo>
                <a:lnTo>
                  <a:pt x="409425" y="825670"/>
                </a:lnTo>
                <a:lnTo>
                  <a:pt x="457205" y="822893"/>
                </a:lnTo>
                <a:lnTo>
                  <a:pt x="503364" y="814767"/>
                </a:lnTo>
                <a:lnTo>
                  <a:pt x="547595" y="801603"/>
                </a:lnTo>
                <a:lnTo>
                  <a:pt x="589592" y="783710"/>
                </a:lnTo>
                <a:lnTo>
                  <a:pt x="629047" y="761397"/>
                </a:lnTo>
                <a:lnTo>
                  <a:pt x="665652" y="734976"/>
                </a:lnTo>
                <a:lnTo>
                  <a:pt x="699102" y="704754"/>
                </a:lnTo>
                <a:lnTo>
                  <a:pt x="729088" y="671043"/>
                </a:lnTo>
                <a:lnTo>
                  <a:pt x="755304" y="634152"/>
                </a:lnTo>
                <a:lnTo>
                  <a:pt x="777442" y="594390"/>
                </a:lnTo>
                <a:lnTo>
                  <a:pt x="795195" y="552068"/>
                </a:lnTo>
                <a:lnTo>
                  <a:pt x="808256" y="507494"/>
                </a:lnTo>
                <a:lnTo>
                  <a:pt x="816318" y="460980"/>
                </a:lnTo>
                <a:lnTo>
                  <a:pt x="819074" y="412834"/>
                </a:lnTo>
                <a:lnTo>
                  <a:pt x="816318" y="364688"/>
                </a:lnTo>
                <a:lnTo>
                  <a:pt x="808256" y="318174"/>
                </a:lnTo>
                <a:lnTo>
                  <a:pt x="795195" y="273600"/>
                </a:lnTo>
                <a:lnTo>
                  <a:pt x="777442" y="231278"/>
                </a:lnTo>
                <a:lnTo>
                  <a:pt x="755304" y="191517"/>
                </a:lnTo>
                <a:lnTo>
                  <a:pt x="729088" y="154626"/>
                </a:lnTo>
                <a:lnTo>
                  <a:pt x="699102" y="120915"/>
                </a:lnTo>
                <a:lnTo>
                  <a:pt x="665652" y="90693"/>
                </a:lnTo>
                <a:lnTo>
                  <a:pt x="629047" y="64272"/>
                </a:lnTo>
                <a:lnTo>
                  <a:pt x="589592" y="41960"/>
                </a:lnTo>
                <a:lnTo>
                  <a:pt x="547595" y="24067"/>
                </a:lnTo>
                <a:lnTo>
                  <a:pt x="503364" y="10903"/>
                </a:lnTo>
                <a:lnTo>
                  <a:pt x="457205" y="2777"/>
                </a:lnTo>
                <a:lnTo>
                  <a:pt x="409425" y="0"/>
                </a:lnTo>
                <a:close/>
              </a:path>
            </a:pathLst>
          </a:custGeom>
          <a:solidFill>
            <a:srgbClr val="FFFFFF"/>
          </a:solidFill>
        </p:spPr>
        <p:txBody>
          <a:bodyPr wrap="square" lIns="0" tIns="0" rIns="0" bIns="0" rtlCol="0"/>
          <a:lstStyle/>
          <a:p>
            <a:endParaRPr/>
          </a:p>
        </p:txBody>
      </p:sp>
      <p:sp>
        <p:nvSpPr>
          <p:cNvPr id="34" name="object 34"/>
          <p:cNvSpPr/>
          <p:nvPr/>
        </p:nvSpPr>
        <p:spPr>
          <a:xfrm>
            <a:off x="4583698" y="4130825"/>
            <a:ext cx="409575" cy="413384"/>
          </a:xfrm>
          <a:custGeom>
            <a:avLst/>
            <a:gdLst/>
            <a:ahLst/>
            <a:cxnLst/>
            <a:rect l="l" t="t" r="r" b="b"/>
            <a:pathLst>
              <a:path w="409575" h="413385">
                <a:moveTo>
                  <a:pt x="0" y="412834"/>
                </a:moveTo>
                <a:lnTo>
                  <a:pt x="2755" y="364688"/>
                </a:lnTo>
                <a:lnTo>
                  <a:pt x="10816" y="318174"/>
                </a:lnTo>
                <a:lnTo>
                  <a:pt x="23876" y="273600"/>
                </a:lnTo>
                <a:lnTo>
                  <a:pt x="41626" y="231278"/>
                </a:lnTo>
                <a:lnTo>
                  <a:pt x="63759" y="191517"/>
                </a:lnTo>
                <a:lnTo>
                  <a:pt x="89967" y="154626"/>
                </a:lnTo>
                <a:lnTo>
                  <a:pt x="119943" y="120915"/>
                </a:lnTo>
                <a:lnTo>
                  <a:pt x="153379" y="90693"/>
                </a:lnTo>
                <a:lnTo>
                  <a:pt x="189967" y="64272"/>
                </a:lnTo>
                <a:lnTo>
                  <a:pt x="229400" y="41960"/>
                </a:lnTo>
                <a:lnTo>
                  <a:pt x="271370" y="24067"/>
                </a:lnTo>
                <a:lnTo>
                  <a:pt x="315569" y="10903"/>
                </a:lnTo>
                <a:lnTo>
                  <a:pt x="361690" y="2777"/>
                </a:lnTo>
                <a:lnTo>
                  <a:pt x="409425" y="0"/>
                </a:lnTo>
              </a:path>
            </a:pathLst>
          </a:custGeom>
          <a:ln w="5578">
            <a:solidFill>
              <a:srgbClr val="FFFFFF"/>
            </a:solidFill>
          </a:ln>
        </p:spPr>
        <p:txBody>
          <a:bodyPr wrap="square" lIns="0" tIns="0" rIns="0" bIns="0" rtlCol="0"/>
          <a:lstStyle/>
          <a:p>
            <a:endParaRPr/>
          </a:p>
        </p:txBody>
      </p:sp>
      <p:sp>
        <p:nvSpPr>
          <p:cNvPr id="35" name="object 35"/>
          <p:cNvSpPr/>
          <p:nvPr/>
        </p:nvSpPr>
        <p:spPr>
          <a:xfrm>
            <a:off x="4583698" y="4543660"/>
            <a:ext cx="409575" cy="413384"/>
          </a:xfrm>
          <a:custGeom>
            <a:avLst/>
            <a:gdLst/>
            <a:ahLst/>
            <a:cxnLst/>
            <a:rect l="l" t="t" r="r" b="b"/>
            <a:pathLst>
              <a:path w="409575" h="413385">
                <a:moveTo>
                  <a:pt x="409425" y="412836"/>
                </a:moveTo>
                <a:lnTo>
                  <a:pt x="361690" y="410059"/>
                </a:lnTo>
                <a:lnTo>
                  <a:pt x="315569" y="401933"/>
                </a:lnTo>
                <a:lnTo>
                  <a:pt x="271370" y="388769"/>
                </a:lnTo>
                <a:lnTo>
                  <a:pt x="229400" y="370875"/>
                </a:lnTo>
                <a:lnTo>
                  <a:pt x="189967" y="348563"/>
                </a:lnTo>
                <a:lnTo>
                  <a:pt x="153379" y="322141"/>
                </a:lnTo>
                <a:lnTo>
                  <a:pt x="119943" y="291920"/>
                </a:lnTo>
                <a:lnTo>
                  <a:pt x="89967" y="258209"/>
                </a:lnTo>
                <a:lnTo>
                  <a:pt x="63759" y="221317"/>
                </a:lnTo>
                <a:lnTo>
                  <a:pt x="41626" y="181556"/>
                </a:lnTo>
                <a:lnTo>
                  <a:pt x="23876" y="139233"/>
                </a:lnTo>
                <a:lnTo>
                  <a:pt x="10816" y="94660"/>
                </a:lnTo>
                <a:lnTo>
                  <a:pt x="2755" y="48145"/>
                </a:lnTo>
                <a:lnTo>
                  <a:pt x="0" y="0"/>
                </a:lnTo>
              </a:path>
            </a:pathLst>
          </a:custGeom>
          <a:ln w="5578">
            <a:solidFill>
              <a:srgbClr val="FFFFFF"/>
            </a:solidFill>
          </a:ln>
        </p:spPr>
        <p:txBody>
          <a:bodyPr wrap="square" lIns="0" tIns="0" rIns="0" bIns="0" rtlCol="0"/>
          <a:lstStyle/>
          <a:p>
            <a:endParaRPr/>
          </a:p>
        </p:txBody>
      </p:sp>
      <p:sp>
        <p:nvSpPr>
          <p:cNvPr id="36" name="object 36"/>
          <p:cNvSpPr/>
          <p:nvPr/>
        </p:nvSpPr>
        <p:spPr>
          <a:xfrm>
            <a:off x="4993123" y="4130826"/>
            <a:ext cx="93980" cy="11430"/>
          </a:xfrm>
          <a:custGeom>
            <a:avLst/>
            <a:gdLst/>
            <a:ahLst/>
            <a:cxnLst/>
            <a:rect l="l" t="t" r="r" b="b"/>
            <a:pathLst>
              <a:path w="93979" h="11429">
                <a:moveTo>
                  <a:pt x="0" y="0"/>
                </a:moveTo>
                <a:lnTo>
                  <a:pt x="47779" y="2777"/>
                </a:lnTo>
                <a:lnTo>
                  <a:pt x="93938" y="10903"/>
                </a:lnTo>
              </a:path>
            </a:pathLst>
          </a:custGeom>
          <a:ln w="5600">
            <a:solidFill>
              <a:srgbClr val="FFFFFF"/>
            </a:solidFill>
          </a:ln>
        </p:spPr>
        <p:txBody>
          <a:bodyPr wrap="square" lIns="0" tIns="0" rIns="0" bIns="0" rtlCol="0"/>
          <a:lstStyle/>
          <a:p>
            <a:endParaRPr/>
          </a:p>
        </p:txBody>
      </p:sp>
      <p:sp>
        <p:nvSpPr>
          <p:cNvPr id="37" name="object 37"/>
          <p:cNvSpPr/>
          <p:nvPr/>
        </p:nvSpPr>
        <p:spPr>
          <a:xfrm>
            <a:off x="4551690" y="4098561"/>
            <a:ext cx="819074" cy="825670"/>
          </a:xfrm>
          <a:prstGeom prst="rect">
            <a:avLst/>
          </a:prstGeom>
          <a:blipFill>
            <a:blip r:embed="rId5" cstate="print"/>
            <a:stretch>
              <a:fillRect/>
            </a:stretch>
          </a:blipFill>
        </p:spPr>
        <p:txBody>
          <a:bodyPr wrap="square" lIns="0" tIns="0" rIns="0" bIns="0" rtlCol="0"/>
          <a:lstStyle/>
          <a:p>
            <a:endParaRPr/>
          </a:p>
        </p:txBody>
      </p:sp>
      <p:sp>
        <p:nvSpPr>
          <p:cNvPr id="38" name="object 38"/>
          <p:cNvSpPr/>
          <p:nvPr/>
        </p:nvSpPr>
        <p:spPr>
          <a:xfrm>
            <a:off x="4551690" y="4098562"/>
            <a:ext cx="819150" cy="826135"/>
          </a:xfrm>
          <a:custGeom>
            <a:avLst/>
            <a:gdLst/>
            <a:ahLst/>
            <a:cxnLst/>
            <a:rect l="l" t="t" r="r" b="b"/>
            <a:pathLst>
              <a:path w="819150" h="826135">
                <a:moveTo>
                  <a:pt x="0" y="412834"/>
                </a:moveTo>
                <a:lnTo>
                  <a:pt x="2755" y="364688"/>
                </a:lnTo>
                <a:lnTo>
                  <a:pt x="10816" y="318174"/>
                </a:lnTo>
                <a:lnTo>
                  <a:pt x="23876" y="273600"/>
                </a:lnTo>
                <a:lnTo>
                  <a:pt x="41626" y="231278"/>
                </a:lnTo>
                <a:lnTo>
                  <a:pt x="63759" y="191517"/>
                </a:lnTo>
                <a:lnTo>
                  <a:pt x="89967" y="154626"/>
                </a:lnTo>
                <a:lnTo>
                  <a:pt x="119943" y="120915"/>
                </a:lnTo>
                <a:lnTo>
                  <a:pt x="153379" y="90693"/>
                </a:lnTo>
                <a:lnTo>
                  <a:pt x="189967" y="64272"/>
                </a:lnTo>
                <a:lnTo>
                  <a:pt x="229400" y="41960"/>
                </a:lnTo>
                <a:lnTo>
                  <a:pt x="271370" y="24067"/>
                </a:lnTo>
                <a:lnTo>
                  <a:pt x="315569" y="10903"/>
                </a:lnTo>
                <a:lnTo>
                  <a:pt x="361690" y="2777"/>
                </a:lnTo>
                <a:lnTo>
                  <a:pt x="409425" y="0"/>
                </a:lnTo>
                <a:lnTo>
                  <a:pt x="457205" y="2777"/>
                </a:lnTo>
                <a:lnTo>
                  <a:pt x="503364" y="10903"/>
                </a:lnTo>
                <a:lnTo>
                  <a:pt x="547595" y="24067"/>
                </a:lnTo>
                <a:lnTo>
                  <a:pt x="589592" y="41960"/>
                </a:lnTo>
                <a:lnTo>
                  <a:pt x="629047" y="64272"/>
                </a:lnTo>
                <a:lnTo>
                  <a:pt x="665652" y="90693"/>
                </a:lnTo>
                <a:lnTo>
                  <a:pt x="699102" y="120915"/>
                </a:lnTo>
                <a:lnTo>
                  <a:pt x="729088" y="154626"/>
                </a:lnTo>
                <a:lnTo>
                  <a:pt x="755304" y="191517"/>
                </a:lnTo>
                <a:lnTo>
                  <a:pt x="777442" y="231278"/>
                </a:lnTo>
                <a:lnTo>
                  <a:pt x="795195" y="273600"/>
                </a:lnTo>
                <a:lnTo>
                  <a:pt x="808256" y="318174"/>
                </a:lnTo>
                <a:lnTo>
                  <a:pt x="816318" y="364688"/>
                </a:lnTo>
                <a:lnTo>
                  <a:pt x="819074" y="412834"/>
                </a:lnTo>
                <a:lnTo>
                  <a:pt x="816318" y="460980"/>
                </a:lnTo>
                <a:lnTo>
                  <a:pt x="808256" y="507494"/>
                </a:lnTo>
                <a:lnTo>
                  <a:pt x="795195" y="552068"/>
                </a:lnTo>
                <a:lnTo>
                  <a:pt x="777442" y="594390"/>
                </a:lnTo>
                <a:lnTo>
                  <a:pt x="755304" y="634152"/>
                </a:lnTo>
                <a:lnTo>
                  <a:pt x="729088" y="671043"/>
                </a:lnTo>
                <a:lnTo>
                  <a:pt x="699102" y="704754"/>
                </a:lnTo>
                <a:lnTo>
                  <a:pt x="665652" y="734976"/>
                </a:lnTo>
                <a:lnTo>
                  <a:pt x="629047" y="761397"/>
                </a:lnTo>
                <a:lnTo>
                  <a:pt x="589592" y="783710"/>
                </a:lnTo>
                <a:lnTo>
                  <a:pt x="547595" y="801603"/>
                </a:lnTo>
                <a:lnTo>
                  <a:pt x="503364" y="814767"/>
                </a:lnTo>
                <a:lnTo>
                  <a:pt x="457205" y="822893"/>
                </a:lnTo>
                <a:lnTo>
                  <a:pt x="409425" y="825670"/>
                </a:lnTo>
                <a:lnTo>
                  <a:pt x="361690" y="822893"/>
                </a:lnTo>
                <a:lnTo>
                  <a:pt x="315569" y="814767"/>
                </a:lnTo>
                <a:lnTo>
                  <a:pt x="271370" y="801603"/>
                </a:lnTo>
                <a:lnTo>
                  <a:pt x="229400" y="783710"/>
                </a:lnTo>
                <a:lnTo>
                  <a:pt x="189967" y="761397"/>
                </a:lnTo>
                <a:lnTo>
                  <a:pt x="153379" y="734976"/>
                </a:lnTo>
                <a:lnTo>
                  <a:pt x="119943" y="704754"/>
                </a:lnTo>
                <a:lnTo>
                  <a:pt x="89967" y="671043"/>
                </a:lnTo>
                <a:lnTo>
                  <a:pt x="63759" y="634152"/>
                </a:lnTo>
                <a:lnTo>
                  <a:pt x="41626" y="594390"/>
                </a:lnTo>
                <a:lnTo>
                  <a:pt x="23876" y="552068"/>
                </a:lnTo>
                <a:lnTo>
                  <a:pt x="10816" y="507494"/>
                </a:lnTo>
                <a:lnTo>
                  <a:pt x="2755" y="460980"/>
                </a:lnTo>
                <a:lnTo>
                  <a:pt x="0" y="412834"/>
                </a:lnTo>
                <a:close/>
              </a:path>
            </a:pathLst>
          </a:custGeom>
          <a:ln w="5579">
            <a:solidFill>
              <a:srgbClr val="404040"/>
            </a:solidFill>
          </a:ln>
        </p:spPr>
        <p:txBody>
          <a:bodyPr wrap="square" lIns="0" tIns="0" rIns="0" bIns="0" rtlCol="0"/>
          <a:lstStyle/>
          <a:p>
            <a:endParaRPr/>
          </a:p>
        </p:txBody>
      </p:sp>
      <p:sp>
        <p:nvSpPr>
          <p:cNvPr id="39" name="object 39"/>
          <p:cNvSpPr txBox="1"/>
          <p:nvPr/>
        </p:nvSpPr>
        <p:spPr>
          <a:xfrm>
            <a:off x="4726143" y="4363713"/>
            <a:ext cx="470534" cy="266700"/>
          </a:xfrm>
          <a:prstGeom prst="rect">
            <a:avLst/>
          </a:prstGeom>
        </p:spPr>
        <p:txBody>
          <a:bodyPr vert="horz" wrap="square" lIns="0" tIns="0" rIns="0" bIns="0" rtlCol="0">
            <a:spAutoFit/>
          </a:bodyPr>
          <a:lstStyle/>
          <a:p>
            <a:pPr marL="12700">
              <a:lnSpc>
                <a:spcPts val="2100"/>
              </a:lnSpc>
            </a:pPr>
            <a:r>
              <a:rPr sz="1750" dirty="0">
                <a:latin typeface="宋体"/>
                <a:cs typeface="宋体"/>
              </a:rPr>
              <a:t>应对</a:t>
            </a:r>
            <a:endParaRPr sz="1750">
              <a:latin typeface="宋体"/>
              <a:cs typeface="宋体"/>
            </a:endParaRPr>
          </a:p>
        </p:txBody>
      </p:sp>
      <p:sp>
        <p:nvSpPr>
          <p:cNvPr id="40" name="object 40"/>
          <p:cNvSpPr/>
          <p:nvPr/>
        </p:nvSpPr>
        <p:spPr>
          <a:xfrm>
            <a:off x="4957115" y="2937068"/>
            <a:ext cx="0" cy="1159510"/>
          </a:xfrm>
          <a:custGeom>
            <a:avLst/>
            <a:gdLst/>
            <a:ahLst/>
            <a:cxnLst/>
            <a:rect l="l" t="t" r="r" b="b"/>
            <a:pathLst>
              <a:path h="1159510">
                <a:moveTo>
                  <a:pt x="0" y="1159521"/>
                </a:moveTo>
                <a:lnTo>
                  <a:pt x="0" y="0"/>
                </a:lnTo>
              </a:path>
            </a:pathLst>
          </a:custGeom>
          <a:ln w="22227">
            <a:solidFill>
              <a:srgbClr val="404040"/>
            </a:solidFill>
          </a:ln>
        </p:spPr>
        <p:txBody>
          <a:bodyPr wrap="square" lIns="0" tIns="0" rIns="0" bIns="0" rtlCol="0"/>
          <a:lstStyle/>
          <a:p>
            <a:endParaRPr/>
          </a:p>
        </p:txBody>
      </p:sp>
      <p:sp>
        <p:nvSpPr>
          <p:cNvPr id="41" name="object 41"/>
          <p:cNvSpPr/>
          <p:nvPr/>
        </p:nvSpPr>
        <p:spPr>
          <a:xfrm>
            <a:off x="4882877" y="2819503"/>
            <a:ext cx="158115" cy="151765"/>
          </a:xfrm>
          <a:custGeom>
            <a:avLst/>
            <a:gdLst/>
            <a:ahLst/>
            <a:cxnLst/>
            <a:rect l="l" t="t" r="r" b="b"/>
            <a:pathLst>
              <a:path w="158114" h="151764">
                <a:moveTo>
                  <a:pt x="9285" y="147256"/>
                </a:moveTo>
                <a:lnTo>
                  <a:pt x="0" y="150636"/>
                </a:lnTo>
                <a:lnTo>
                  <a:pt x="7557" y="151174"/>
                </a:lnTo>
                <a:lnTo>
                  <a:pt x="9285" y="147256"/>
                </a:lnTo>
                <a:close/>
              </a:path>
              <a:path w="158114" h="151764">
                <a:moveTo>
                  <a:pt x="147028" y="132017"/>
                </a:moveTo>
                <a:lnTo>
                  <a:pt x="78323" y="132017"/>
                </a:lnTo>
                <a:lnTo>
                  <a:pt x="118245" y="136672"/>
                </a:lnTo>
                <a:lnTo>
                  <a:pt x="156479" y="150636"/>
                </a:lnTo>
                <a:lnTo>
                  <a:pt x="157591" y="151174"/>
                </a:lnTo>
                <a:lnTo>
                  <a:pt x="147028" y="132017"/>
                </a:lnTo>
                <a:close/>
              </a:path>
              <a:path w="158114" h="151764">
                <a:moveTo>
                  <a:pt x="74239" y="0"/>
                </a:moveTo>
                <a:lnTo>
                  <a:pt x="9285" y="147256"/>
                </a:lnTo>
                <a:lnTo>
                  <a:pt x="38359" y="136672"/>
                </a:lnTo>
                <a:lnTo>
                  <a:pt x="78323" y="132017"/>
                </a:lnTo>
                <a:lnTo>
                  <a:pt x="147028" y="132017"/>
                </a:lnTo>
                <a:lnTo>
                  <a:pt x="74239" y="0"/>
                </a:lnTo>
                <a:close/>
              </a:path>
            </a:pathLst>
          </a:custGeom>
          <a:solidFill>
            <a:srgbClr val="404040"/>
          </a:solidFill>
        </p:spPr>
        <p:txBody>
          <a:bodyPr wrap="square" lIns="0" tIns="0" rIns="0" bIns="0" rtlCol="0"/>
          <a:lstStyle/>
          <a:p>
            <a:endParaRPr/>
          </a:p>
        </p:txBody>
      </p:sp>
      <p:sp>
        <p:nvSpPr>
          <p:cNvPr id="42" name="object 42"/>
          <p:cNvSpPr/>
          <p:nvPr/>
        </p:nvSpPr>
        <p:spPr>
          <a:xfrm>
            <a:off x="5591258" y="2987057"/>
            <a:ext cx="945102" cy="952711"/>
          </a:xfrm>
          <a:prstGeom prst="rect">
            <a:avLst/>
          </a:prstGeom>
          <a:blipFill>
            <a:blip r:embed="rId6" cstate="print"/>
            <a:stretch>
              <a:fillRect/>
            </a:stretch>
          </a:blipFill>
        </p:spPr>
        <p:txBody>
          <a:bodyPr wrap="square" lIns="0" tIns="0" rIns="0" bIns="0" rtlCol="0"/>
          <a:lstStyle/>
          <a:p>
            <a:endParaRPr/>
          </a:p>
        </p:txBody>
      </p:sp>
      <p:sp>
        <p:nvSpPr>
          <p:cNvPr id="43" name="object 43"/>
          <p:cNvSpPr/>
          <p:nvPr/>
        </p:nvSpPr>
        <p:spPr>
          <a:xfrm>
            <a:off x="5591259" y="2987057"/>
            <a:ext cx="945515" cy="953135"/>
          </a:xfrm>
          <a:custGeom>
            <a:avLst/>
            <a:gdLst/>
            <a:ahLst/>
            <a:cxnLst/>
            <a:rect l="l" t="t" r="r" b="b"/>
            <a:pathLst>
              <a:path w="945514" h="953135">
                <a:moveTo>
                  <a:pt x="0" y="476355"/>
                </a:moveTo>
                <a:lnTo>
                  <a:pt x="2440" y="427653"/>
                </a:lnTo>
                <a:lnTo>
                  <a:pt x="9601" y="380357"/>
                </a:lnTo>
                <a:lnTo>
                  <a:pt x="21247" y="334707"/>
                </a:lnTo>
                <a:lnTo>
                  <a:pt x="37140" y="290942"/>
                </a:lnTo>
                <a:lnTo>
                  <a:pt x="57041" y="249302"/>
                </a:lnTo>
                <a:lnTo>
                  <a:pt x="80713" y="210026"/>
                </a:lnTo>
                <a:lnTo>
                  <a:pt x="107919" y="173354"/>
                </a:lnTo>
                <a:lnTo>
                  <a:pt x="138420" y="139526"/>
                </a:lnTo>
                <a:lnTo>
                  <a:pt x="171979" y="108780"/>
                </a:lnTo>
                <a:lnTo>
                  <a:pt x="208358" y="81357"/>
                </a:lnTo>
                <a:lnTo>
                  <a:pt x="247320" y="57496"/>
                </a:lnTo>
                <a:lnTo>
                  <a:pt x="288627" y="37436"/>
                </a:lnTo>
                <a:lnTo>
                  <a:pt x="332041" y="21417"/>
                </a:lnTo>
                <a:lnTo>
                  <a:pt x="377325" y="9678"/>
                </a:lnTo>
                <a:lnTo>
                  <a:pt x="424241" y="2459"/>
                </a:lnTo>
                <a:lnTo>
                  <a:pt x="472551" y="0"/>
                </a:lnTo>
                <a:lnTo>
                  <a:pt x="520861" y="2459"/>
                </a:lnTo>
                <a:lnTo>
                  <a:pt x="567776" y="9678"/>
                </a:lnTo>
                <a:lnTo>
                  <a:pt x="613060" y="21417"/>
                </a:lnTo>
                <a:lnTo>
                  <a:pt x="656474" y="37436"/>
                </a:lnTo>
                <a:lnTo>
                  <a:pt x="697781" y="57496"/>
                </a:lnTo>
                <a:lnTo>
                  <a:pt x="736743" y="81357"/>
                </a:lnTo>
                <a:lnTo>
                  <a:pt x="773123" y="108780"/>
                </a:lnTo>
                <a:lnTo>
                  <a:pt x="806682" y="139526"/>
                </a:lnTo>
                <a:lnTo>
                  <a:pt x="837183" y="173354"/>
                </a:lnTo>
                <a:lnTo>
                  <a:pt x="864389" y="210026"/>
                </a:lnTo>
                <a:lnTo>
                  <a:pt x="888061" y="249302"/>
                </a:lnTo>
                <a:lnTo>
                  <a:pt x="907962" y="290942"/>
                </a:lnTo>
                <a:lnTo>
                  <a:pt x="923854" y="334707"/>
                </a:lnTo>
                <a:lnTo>
                  <a:pt x="935500" y="380357"/>
                </a:lnTo>
                <a:lnTo>
                  <a:pt x="942662" y="427653"/>
                </a:lnTo>
                <a:lnTo>
                  <a:pt x="945102" y="476355"/>
                </a:lnTo>
                <a:lnTo>
                  <a:pt x="942662" y="525062"/>
                </a:lnTo>
                <a:lnTo>
                  <a:pt x="935500" y="572361"/>
                </a:lnTo>
                <a:lnTo>
                  <a:pt x="923854" y="618013"/>
                </a:lnTo>
                <a:lnTo>
                  <a:pt x="907962" y="661779"/>
                </a:lnTo>
                <a:lnTo>
                  <a:pt x="888061" y="703419"/>
                </a:lnTo>
                <a:lnTo>
                  <a:pt x="864389" y="742695"/>
                </a:lnTo>
                <a:lnTo>
                  <a:pt x="837183" y="779366"/>
                </a:lnTo>
                <a:lnTo>
                  <a:pt x="806682" y="813194"/>
                </a:lnTo>
                <a:lnTo>
                  <a:pt x="773123" y="843938"/>
                </a:lnTo>
                <a:lnTo>
                  <a:pt x="736743" y="871360"/>
                </a:lnTo>
                <a:lnTo>
                  <a:pt x="697781" y="895220"/>
                </a:lnTo>
                <a:lnTo>
                  <a:pt x="656474" y="915278"/>
                </a:lnTo>
                <a:lnTo>
                  <a:pt x="613060" y="931296"/>
                </a:lnTo>
                <a:lnTo>
                  <a:pt x="567776" y="943034"/>
                </a:lnTo>
                <a:lnTo>
                  <a:pt x="520861" y="950252"/>
                </a:lnTo>
                <a:lnTo>
                  <a:pt x="472551" y="952711"/>
                </a:lnTo>
                <a:lnTo>
                  <a:pt x="424241" y="950252"/>
                </a:lnTo>
                <a:lnTo>
                  <a:pt x="377325" y="943034"/>
                </a:lnTo>
                <a:lnTo>
                  <a:pt x="332041" y="931296"/>
                </a:lnTo>
                <a:lnTo>
                  <a:pt x="288627" y="915278"/>
                </a:lnTo>
                <a:lnTo>
                  <a:pt x="247320" y="895220"/>
                </a:lnTo>
                <a:lnTo>
                  <a:pt x="208358" y="871360"/>
                </a:lnTo>
                <a:lnTo>
                  <a:pt x="171979" y="843938"/>
                </a:lnTo>
                <a:lnTo>
                  <a:pt x="138420" y="813194"/>
                </a:lnTo>
                <a:lnTo>
                  <a:pt x="107919" y="779366"/>
                </a:lnTo>
                <a:lnTo>
                  <a:pt x="80713" y="742695"/>
                </a:lnTo>
                <a:lnTo>
                  <a:pt x="57041" y="703419"/>
                </a:lnTo>
                <a:lnTo>
                  <a:pt x="37140" y="661779"/>
                </a:lnTo>
                <a:lnTo>
                  <a:pt x="21247" y="618013"/>
                </a:lnTo>
                <a:lnTo>
                  <a:pt x="9601" y="572361"/>
                </a:lnTo>
                <a:lnTo>
                  <a:pt x="2440" y="525062"/>
                </a:lnTo>
                <a:lnTo>
                  <a:pt x="0" y="476355"/>
                </a:lnTo>
                <a:close/>
              </a:path>
            </a:pathLst>
          </a:custGeom>
          <a:ln w="5579">
            <a:solidFill>
              <a:srgbClr val="404040"/>
            </a:solidFill>
          </a:ln>
        </p:spPr>
        <p:txBody>
          <a:bodyPr wrap="square" lIns="0" tIns="0" rIns="0" bIns="0" rtlCol="0"/>
          <a:lstStyle/>
          <a:p>
            <a:endParaRPr/>
          </a:p>
        </p:txBody>
      </p:sp>
      <p:sp>
        <p:nvSpPr>
          <p:cNvPr id="44" name="object 44"/>
          <p:cNvSpPr txBox="1"/>
          <p:nvPr/>
        </p:nvSpPr>
        <p:spPr>
          <a:xfrm>
            <a:off x="5717701" y="3134976"/>
            <a:ext cx="692785" cy="582295"/>
          </a:xfrm>
          <a:prstGeom prst="rect">
            <a:avLst/>
          </a:prstGeom>
        </p:spPr>
        <p:txBody>
          <a:bodyPr vert="horz" wrap="square" lIns="0" tIns="0" rIns="0" bIns="0" rtlCol="0">
            <a:spAutoFit/>
          </a:bodyPr>
          <a:lstStyle/>
          <a:p>
            <a:pPr marL="12700" marR="5080">
              <a:lnSpc>
                <a:spcPct val="109100"/>
              </a:lnSpc>
            </a:pPr>
            <a:r>
              <a:rPr sz="1750" dirty="0">
                <a:latin typeface="宋体"/>
                <a:cs typeface="宋体"/>
              </a:rPr>
              <a:t>系统安  全韧性</a:t>
            </a:r>
            <a:endParaRPr sz="1750">
              <a:latin typeface="宋体"/>
              <a:cs typeface="宋体"/>
            </a:endParaRPr>
          </a:p>
        </p:txBody>
      </p:sp>
      <p:sp>
        <p:nvSpPr>
          <p:cNvPr id="45" name="object 45"/>
          <p:cNvSpPr/>
          <p:nvPr/>
        </p:nvSpPr>
        <p:spPr>
          <a:xfrm>
            <a:off x="8024476" y="3592450"/>
            <a:ext cx="1900429" cy="604967"/>
          </a:xfrm>
          <a:prstGeom prst="rect">
            <a:avLst/>
          </a:prstGeom>
          <a:blipFill>
            <a:blip r:embed="rId7" cstate="print"/>
            <a:stretch>
              <a:fillRect/>
            </a:stretch>
          </a:blipFill>
        </p:spPr>
        <p:txBody>
          <a:bodyPr wrap="square" lIns="0" tIns="0" rIns="0" bIns="0" rtlCol="0"/>
          <a:lstStyle/>
          <a:p>
            <a:endParaRPr/>
          </a:p>
        </p:txBody>
      </p:sp>
      <p:sp>
        <p:nvSpPr>
          <p:cNvPr id="46" name="object 46"/>
          <p:cNvSpPr/>
          <p:nvPr/>
        </p:nvSpPr>
        <p:spPr>
          <a:xfrm>
            <a:off x="8024476" y="3592450"/>
            <a:ext cx="1900555" cy="605155"/>
          </a:xfrm>
          <a:custGeom>
            <a:avLst/>
            <a:gdLst/>
            <a:ahLst/>
            <a:cxnLst/>
            <a:rect l="l" t="t" r="r" b="b"/>
            <a:pathLst>
              <a:path w="1900554" h="605154">
                <a:moveTo>
                  <a:pt x="0" y="604967"/>
                </a:moveTo>
                <a:lnTo>
                  <a:pt x="1900429" y="604967"/>
                </a:lnTo>
                <a:lnTo>
                  <a:pt x="1900429" y="0"/>
                </a:lnTo>
                <a:lnTo>
                  <a:pt x="0" y="0"/>
                </a:lnTo>
                <a:lnTo>
                  <a:pt x="0" y="604967"/>
                </a:lnTo>
                <a:close/>
              </a:path>
            </a:pathLst>
          </a:custGeom>
          <a:ln w="5597">
            <a:solidFill>
              <a:srgbClr val="404040"/>
            </a:solidFill>
          </a:ln>
        </p:spPr>
        <p:txBody>
          <a:bodyPr wrap="square" lIns="0" tIns="0" rIns="0" bIns="0" rtlCol="0"/>
          <a:lstStyle/>
          <a:p>
            <a:endParaRPr/>
          </a:p>
        </p:txBody>
      </p:sp>
      <p:sp>
        <p:nvSpPr>
          <p:cNvPr id="47" name="object 47"/>
          <p:cNvSpPr txBox="1"/>
          <p:nvPr/>
        </p:nvSpPr>
        <p:spPr>
          <a:xfrm>
            <a:off x="8068233" y="3563695"/>
            <a:ext cx="1804035" cy="581660"/>
          </a:xfrm>
          <a:prstGeom prst="rect">
            <a:avLst/>
          </a:prstGeom>
        </p:spPr>
        <p:txBody>
          <a:bodyPr vert="horz" wrap="square" lIns="0" tIns="0" rIns="0" bIns="0" rtlCol="0">
            <a:spAutoFit/>
          </a:bodyPr>
          <a:lstStyle/>
          <a:p>
            <a:pPr marL="12700" marR="5080">
              <a:lnSpc>
                <a:spcPct val="109100"/>
              </a:lnSpc>
            </a:pPr>
            <a:r>
              <a:rPr sz="1750" dirty="0">
                <a:latin typeface="宋体"/>
                <a:cs typeface="宋体"/>
              </a:rPr>
              <a:t>事前的系统安全容  量、脆弱性等分析</a:t>
            </a:r>
            <a:endParaRPr sz="1750">
              <a:latin typeface="宋体"/>
              <a:cs typeface="宋体"/>
            </a:endParaRPr>
          </a:p>
        </p:txBody>
      </p:sp>
      <p:sp>
        <p:nvSpPr>
          <p:cNvPr id="48" name="object 48"/>
          <p:cNvSpPr/>
          <p:nvPr/>
        </p:nvSpPr>
        <p:spPr>
          <a:xfrm>
            <a:off x="8024476" y="1878442"/>
            <a:ext cx="1883759" cy="638576"/>
          </a:xfrm>
          <a:prstGeom prst="rect">
            <a:avLst/>
          </a:prstGeom>
          <a:blipFill>
            <a:blip r:embed="rId8" cstate="print"/>
            <a:stretch>
              <a:fillRect/>
            </a:stretch>
          </a:blipFill>
        </p:spPr>
        <p:txBody>
          <a:bodyPr wrap="square" lIns="0" tIns="0" rIns="0" bIns="0" rtlCol="0"/>
          <a:lstStyle/>
          <a:p>
            <a:endParaRPr/>
          </a:p>
        </p:txBody>
      </p:sp>
      <p:sp>
        <p:nvSpPr>
          <p:cNvPr id="49" name="object 49"/>
          <p:cNvSpPr/>
          <p:nvPr/>
        </p:nvSpPr>
        <p:spPr>
          <a:xfrm>
            <a:off x="8024476" y="1878441"/>
            <a:ext cx="1884045" cy="638810"/>
          </a:xfrm>
          <a:custGeom>
            <a:avLst/>
            <a:gdLst/>
            <a:ahLst/>
            <a:cxnLst/>
            <a:rect l="l" t="t" r="r" b="b"/>
            <a:pathLst>
              <a:path w="1884045" h="638810">
                <a:moveTo>
                  <a:pt x="0" y="638576"/>
                </a:moveTo>
                <a:lnTo>
                  <a:pt x="1883759" y="638576"/>
                </a:lnTo>
                <a:lnTo>
                  <a:pt x="1883759" y="0"/>
                </a:lnTo>
                <a:lnTo>
                  <a:pt x="0" y="0"/>
                </a:lnTo>
                <a:lnTo>
                  <a:pt x="0" y="638576"/>
                </a:lnTo>
                <a:close/>
              </a:path>
            </a:pathLst>
          </a:custGeom>
          <a:ln w="5596">
            <a:solidFill>
              <a:srgbClr val="404040"/>
            </a:solidFill>
          </a:ln>
        </p:spPr>
        <p:txBody>
          <a:bodyPr wrap="square" lIns="0" tIns="0" rIns="0" bIns="0" rtlCol="0"/>
          <a:lstStyle/>
          <a:p>
            <a:endParaRPr/>
          </a:p>
        </p:txBody>
      </p:sp>
      <p:sp>
        <p:nvSpPr>
          <p:cNvPr id="50" name="object 50"/>
          <p:cNvSpPr txBox="1"/>
          <p:nvPr/>
        </p:nvSpPr>
        <p:spPr>
          <a:xfrm>
            <a:off x="8060231" y="1864989"/>
            <a:ext cx="1804035" cy="581660"/>
          </a:xfrm>
          <a:prstGeom prst="rect">
            <a:avLst/>
          </a:prstGeom>
        </p:spPr>
        <p:txBody>
          <a:bodyPr vert="horz" wrap="square" lIns="0" tIns="0" rIns="0" bIns="0" rtlCol="0">
            <a:spAutoFit/>
          </a:bodyPr>
          <a:lstStyle/>
          <a:p>
            <a:pPr marL="12700" marR="5080">
              <a:lnSpc>
                <a:spcPct val="109000"/>
              </a:lnSpc>
            </a:pPr>
            <a:r>
              <a:rPr sz="1750" dirty="0">
                <a:latin typeface="宋体"/>
                <a:cs typeface="宋体"/>
              </a:rPr>
              <a:t>事后增强系统的自  适应与自组织能力</a:t>
            </a:r>
            <a:endParaRPr sz="1750">
              <a:latin typeface="宋体"/>
              <a:cs typeface="宋体"/>
            </a:endParaRPr>
          </a:p>
        </p:txBody>
      </p:sp>
      <p:sp>
        <p:nvSpPr>
          <p:cNvPr id="51" name="object 51"/>
          <p:cNvSpPr/>
          <p:nvPr/>
        </p:nvSpPr>
        <p:spPr>
          <a:xfrm>
            <a:off x="8024476" y="2701802"/>
            <a:ext cx="1883759" cy="638576"/>
          </a:xfrm>
          <a:prstGeom prst="rect">
            <a:avLst/>
          </a:prstGeom>
          <a:blipFill>
            <a:blip r:embed="rId8" cstate="print"/>
            <a:stretch>
              <a:fillRect/>
            </a:stretch>
          </a:blipFill>
        </p:spPr>
        <p:txBody>
          <a:bodyPr wrap="square" lIns="0" tIns="0" rIns="0" bIns="0" rtlCol="0"/>
          <a:lstStyle/>
          <a:p>
            <a:endParaRPr/>
          </a:p>
        </p:txBody>
      </p:sp>
      <p:sp>
        <p:nvSpPr>
          <p:cNvPr id="52" name="object 52"/>
          <p:cNvSpPr/>
          <p:nvPr/>
        </p:nvSpPr>
        <p:spPr>
          <a:xfrm>
            <a:off x="8024476" y="2701802"/>
            <a:ext cx="1884045" cy="638810"/>
          </a:xfrm>
          <a:custGeom>
            <a:avLst/>
            <a:gdLst/>
            <a:ahLst/>
            <a:cxnLst/>
            <a:rect l="l" t="t" r="r" b="b"/>
            <a:pathLst>
              <a:path w="1884045" h="638810">
                <a:moveTo>
                  <a:pt x="0" y="638576"/>
                </a:moveTo>
                <a:lnTo>
                  <a:pt x="1883759" y="638576"/>
                </a:lnTo>
                <a:lnTo>
                  <a:pt x="1883759" y="0"/>
                </a:lnTo>
                <a:lnTo>
                  <a:pt x="0" y="0"/>
                </a:lnTo>
                <a:lnTo>
                  <a:pt x="0" y="638576"/>
                </a:lnTo>
                <a:close/>
              </a:path>
            </a:pathLst>
          </a:custGeom>
          <a:ln w="5596">
            <a:solidFill>
              <a:srgbClr val="404040"/>
            </a:solidFill>
          </a:ln>
        </p:spPr>
        <p:txBody>
          <a:bodyPr wrap="square" lIns="0" tIns="0" rIns="0" bIns="0" rtlCol="0"/>
          <a:lstStyle/>
          <a:p>
            <a:endParaRPr/>
          </a:p>
        </p:txBody>
      </p:sp>
      <p:sp>
        <p:nvSpPr>
          <p:cNvPr id="53" name="object 53"/>
          <p:cNvSpPr txBox="1"/>
          <p:nvPr/>
        </p:nvSpPr>
        <p:spPr>
          <a:xfrm>
            <a:off x="8060231" y="2690539"/>
            <a:ext cx="1804035" cy="603242"/>
          </a:xfrm>
          <a:prstGeom prst="rect">
            <a:avLst/>
          </a:prstGeom>
        </p:spPr>
        <p:txBody>
          <a:bodyPr vert="horz" wrap="square" lIns="0" tIns="0" rIns="0" bIns="0" rtlCol="0">
            <a:spAutoFit/>
          </a:bodyPr>
          <a:lstStyle/>
          <a:p>
            <a:pPr marL="12700" marR="5080">
              <a:lnSpc>
                <a:spcPct val="111800"/>
              </a:lnSpc>
            </a:pPr>
            <a:r>
              <a:rPr sz="1750" dirty="0">
                <a:latin typeface="宋体"/>
                <a:cs typeface="宋体"/>
              </a:rPr>
              <a:t>积累事故风险应对  与消除经验的能力</a:t>
            </a:r>
            <a:endParaRPr sz="1750">
              <a:latin typeface="宋体"/>
              <a:cs typeface="宋体"/>
            </a:endParaRPr>
          </a:p>
        </p:txBody>
      </p:sp>
      <p:sp>
        <p:nvSpPr>
          <p:cNvPr id="54" name="object 54"/>
          <p:cNvSpPr/>
          <p:nvPr/>
        </p:nvSpPr>
        <p:spPr>
          <a:xfrm>
            <a:off x="2223164" y="1895246"/>
            <a:ext cx="1883759" cy="621772"/>
          </a:xfrm>
          <a:prstGeom prst="rect">
            <a:avLst/>
          </a:prstGeom>
          <a:blipFill>
            <a:blip r:embed="rId9" cstate="print"/>
            <a:stretch>
              <a:fillRect/>
            </a:stretch>
          </a:blipFill>
        </p:spPr>
        <p:txBody>
          <a:bodyPr wrap="square" lIns="0" tIns="0" rIns="0" bIns="0" rtlCol="0"/>
          <a:lstStyle/>
          <a:p>
            <a:endParaRPr/>
          </a:p>
        </p:txBody>
      </p:sp>
      <p:sp>
        <p:nvSpPr>
          <p:cNvPr id="55" name="object 55"/>
          <p:cNvSpPr/>
          <p:nvPr/>
        </p:nvSpPr>
        <p:spPr>
          <a:xfrm>
            <a:off x="2223164" y="1895246"/>
            <a:ext cx="1884045" cy="622300"/>
          </a:xfrm>
          <a:custGeom>
            <a:avLst/>
            <a:gdLst/>
            <a:ahLst/>
            <a:cxnLst/>
            <a:rect l="l" t="t" r="r" b="b"/>
            <a:pathLst>
              <a:path w="1884045" h="622300">
                <a:moveTo>
                  <a:pt x="0" y="621772"/>
                </a:moveTo>
                <a:lnTo>
                  <a:pt x="1883759" y="621772"/>
                </a:lnTo>
                <a:lnTo>
                  <a:pt x="1883759" y="0"/>
                </a:lnTo>
                <a:lnTo>
                  <a:pt x="0" y="0"/>
                </a:lnTo>
                <a:lnTo>
                  <a:pt x="0" y="621772"/>
                </a:lnTo>
                <a:close/>
              </a:path>
            </a:pathLst>
          </a:custGeom>
          <a:ln w="5597">
            <a:solidFill>
              <a:srgbClr val="404040"/>
            </a:solidFill>
          </a:ln>
        </p:spPr>
        <p:txBody>
          <a:bodyPr wrap="square" lIns="0" tIns="0" rIns="0" bIns="0" rtlCol="0"/>
          <a:lstStyle/>
          <a:p>
            <a:endParaRPr/>
          </a:p>
        </p:txBody>
      </p:sp>
      <p:sp>
        <p:nvSpPr>
          <p:cNvPr id="56" name="object 56"/>
          <p:cNvSpPr txBox="1"/>
          <p:nvPr/>
        </p:nvSpPr>
        <p:spPr>
          <a:xfrm>
            <a:off x="2374826" y="1871893"/>
            <a:ext cx="1581785" cy="582295"/>
          </a:xfrm>
          <a:prstGeom prst="rect">
            <a:avLst/>
          </a:prstGeom>
        </p:spPr>
        <p:txBody>
          <a:bodyPr vert="horz" wrap="square" lIns="0" tIns="0" rIns="0" bIns="0" rtlCol="0">
            <a:spAutoFit/>
          </a:bodyPr>
          <a:lstStyle/>
          <a:p>
            <a:pPr marL="12700" marR="5080">
              <a:lnSpc>
                <a:spcPct val="109100"/>
              </a:lnSpc>
            </a:pPr>
            <a:r>
              <a:rPr sz="1750" dirty="0">
                <a:latin typeface="宋体"/>
                <a:cs typeface="宋体"/>
              </a:rPr>
              <a:t>恢复系统正常状  态、功能的能力</a:t>
            </a:r>
            <a:endParaRPr sz="1750">
              <a:latin typeface="宋体"/>
              <a:cs typeface="宋体"/>
            </a:endParaRPr>
          </a:p>
        </p:txBody>
      </p:sp>
      <p:sp>
        <p:nvSpPr>
          <p:cNvPr id="57" name="object 57"/>
          <p:cNvSpPr/>
          <p:nvPr/>
        </p:nvSpPr>
        <p:spPr>
          <a:xfrm>
            <a:off x="6374103" y="3810911"/>
            <a:ext cx="450215" cy="454025"/>
          </a:xfrm>
          <a:custGeom>
            <a:avLst/>
            <a:gdLst/>
            <a:ahLst/>
            <a:cxnLst/>
            <a:rect l="l" t="t" r="r" b="b"/>
            <a:pathLst>
              <a:path w="450214" h="454025">
                <a:moveTo>
                  <a:pt x="383420" y="0"/>
                </a:moveTo>
                <a:lnTo>
                  <a:pt x="0" y="386507"/>
                </a:lnTo>
                <a:lnTo>
                  <a:pt x="66681" y="453725"/>
                </a:lnTo>
                <a:lnTo>
                  <a:pt x="450101" y="67218"/>
                </a:lnTo>
                <a:lnTo>
                  <a:pt x="383420" y="0"/>
                </a:lnTo>
                <a:close/>
              </a:path>
            </a:pathLst>
          </a:custGeom>
          <a:solidFill>
            <a:srgbClr val="FFFFFF"/>
          </a:solidFill>
        </p:spPr>
        <p:txBody>
          <a:bodyPr wrap="square" lIns="0" tIns="0" rIns="0" bIns="0" rtlCol="0"/>
          <a:lstStyle/>
          <a:p>
            <a:endParaRPr/>
          </a:p>
        </p:txBody>
      </p:sp>
      <p:sp>
        <p:nvSpPr>
          <p:cNvPr id="58" name="object 58"/>
          <p:cNvSpPr/>
          <p:nvPr/>
        </p:nvSpPr>
        <p:spPr>
          <a:xfrm>
            <a:off x="6374102" y="3810911"/>
            <a:ext cx="383540" cy="454025"/>
          </a:xfrm>
          <a:custGeom>
            <a:avLst/>
            <a:gdLst/>
            <a:ahLst/>
            <a:cxnLst/>
            <a:rect l="l" t="t" r="r" b="b"/>
            <a:pathLst>
              <a:path w="383539" h="454025">
                <a:moveTo>
                  <a:pt x="383420" y="0"/>
                </a:moveTo>
                <a:lnTo>
                  <a:pt x="0" y="386507"/>
                </a:lnTo>
                <a:lnTo>
                  <a:pt x="66681" y="453725"/>
                </a:lnTo>
              </a:path>
            </a:pathLst>
          </a:custGeom>
          <a:ln w="5575">
            <a:solidFill>
              <a:srgbClr val="FFFFFF"/>
            </a:solidFill>
          </a:ln>
        </p:spPr>
        <p:txBody>
          <a:bodyPr wrap="square" lIns="0" tIns="0" rIns="0" bIns="0" rtlCol="0"/>
          <a:lstStyle/>
          <a:p>
            <a:endParaRPr/>
          </a:p>
        </p:txBody>
      </p:sp>
      <p:sp>
        <p:nvSpPr>
          <p:cNvPr id="59" name="object 59"/>
          <p:cNvSpPr/>
          <p:nvPr/>
        </p:nvSpPr>
        <p:spPr>
          <a:xfrm>
            <a:off x="6340762" y="3777301"/>
            <a:ext cx="450101" cy="453725"/>
          </a:xfrm>
          <a:prstGeom prst="rect">
            <a:avLst/>
          </a:prstGeom>
          <a:blipFill>
            <a:blip r:embed="rId10" cstate="print"/>
            <a:stretch>
              <a:fillRect/>
            </a:stretch>
          </a:blipFill>
        </p:spPr>
        <p:txBody>
          <a:bodyPr wrap="square" lIns="0" tIns="0" rIns="0" bIns="0" rtlCol="0"/>
          <a:lstStyle/>
          <a:p>
            <a:endParaRPr/>
          </a:p>
        </p:txBody>
      </p:sp>
      <p:sp>
        <p:nvSpPr>
          <p:cNvPr id="60" name="object 60"/>
          <p:cNvSpPr/>
          <p:nvPr/>
        </p:nvSpPr>
        <p:spPr>
          <a:xfrm>
            <a:off x="6340762" y="3777301"/>
            <a:ext cx="450215" cy="454025"/>
          </a:xfrm>
          <a:custGeom>
            <a:avLst/>
            <a:gdLst/>
            <a:ahLst/>
            <a:cxnLst/>
            <a:rect l="l" t="t" r="r" b="b"/>
            <a:pathLst>
              <a:path w="450214" h="454025">
                <a:moveTo>
                  <a:pt x="83352" y="453725"/>
                </a:moveTo>
                <a:lnTo>
                  <a:pt x="450101" y="67218"/>
                </a:lnTo>
                <a:lnTo>
                  <a:pt x="383420" y="0"/>
                </a:lnTo>
                <a:lnTo>
                  <a:pt x="0" y="386507"/>
                </a:lnTo>
                <a:lnTo>
                  <a:pt x="83352" y="453725"/>
                </a:lnTo>
                <a:close/>
              </a:path>
            </a:pathLst>
          </a:custGeom>
          <a:ln w="5579">
            <a:solidFill>
              <a:srgbClr val="FFFFFF"/>
            </a:solidFill>
          </a:ln>
        </p:spPr>
        <p:txBody>
          <a:bodyPr wrap="square" lIns="0" tIns="0" rIns="0" bIns="0" rtlCol="0"/>
          <a:lstStyle/>
          <a:p>
            <a:endParaRPr/>
          </a:p>
        </p:txBody>
      </p:sp>
      <p:sp>
        <p:nvSpPr>
          <p:cNvPr id="61" name="object 61"/>
          <p:cNvSpPr txBox="1"/>
          <p:nvPr/>
        </p:nvSpPr>
        <p:spPr>
          <a:xfrm rot="18900000">
            <a:off x="6367619" y="3907943"/>
            <a:ext cx="400412" cy="178435"/>
          </a:xfrm>
          <a:prstGeom prst="rect">
            <a:avLst/>
          </a:prstGeom>
        </p:spPr>
        <p:txBody>
          <a:bodyPr vert="horz" wrap="square" lIns="0" tIns="0" rIns="0" bIns="0" rtlCol="0">
            <a:spAutoFit/>
          </a:bodyPr>
          <a:lstStyle/>
          <a:p>
            <a:pPr>
              <a:lnSpc>
                <a:spcPts val="1405"/>
              </a:lnSpc>
            </a:pPr>
            <a:r>
              <a:rPr sz="1400" spc="-5" dirty="0">
                <a:latin typeface="宋体"/>
                <a:cs typeface="宋体"/>
              </a:rPr>
              <a:t>承</a:t>
            </a:r>
            <a:r>
              <a:rPr sz="1400" spc="5" dirty="0">
                <a:latin typeface="宋体"/>
                <a:cs typeface="宋体"/>
              </a:rPr>
              <a:t>受</a:t>
            </a:r>
            <a:endParaRPr sz="1400">
              <a:latin typeface="宋体"/>
              <a:cs typeface="宋体"/>
            </a:endParaRPr>
          </a:p>
        </p:txBody>
      </p:sp>
      <p:sp>
        <p:nvSpPr>
          <p:cNvPr id="62" name="object 62"/>
          <p:cNvSpPr/>
          <p:nvPr/>
        </p:nvSpPr>
        <p:spPr>
          <a:xfrm>
            <a:off x="5390547" y="3810911"/>
            <a:ext cx="450215" cy="454025"/>
          </a:xfrm>
          <a:custGeom>
            <a:avLst/>
            <a:gdLst/>
            <a:ahLst/>
            <a:cxnLst/>
            <a:rect l="l" t="t" r="r" b="b"/>
            <a:pathLst>
              <a:path w="450214" h="454025">
                <a:moveTo>
                  <a:pt x="66681" y="0"/>
                </a:moveTo>
                <a:lnTo>
                  <a:pt x="0" y="67218"/>
                </a:lnTo>
                <a:lnTo>
                  <a:pt x="383420" y="453725"/>
                </a:lnTo>
                <a:lnTo>
                  <a:pt x="450101" y="386507"/>
                </a:lnTo>
                <a:lnTo>
                  <a:pt x="66681" y="0"/>
                </a:lnTo>
                <a:close/>
              </a:path>
            </a:pathLst>
          </a:custGeom>
          <a:solidFill>
            <a:srgbClr val="FFFFFF"/>
          </a:solidFill>
        </p:spPr>
        <p:txBody>
          <a:bodyPr wrap="square" lIns="0" tIns="0" rIns="0" bIns="0" rtlCol="0"/>
          <a:lstStyle/>
          <a:p>
            <a:endParaRPr/>
          </a:p>
        </p:txBody>
      </p:sp>
      <p:sp>
        <p:nvSpPr>
          <p:cNvPr id="63" name="object 63"/>
          <p:cNvSpPr/>
          <p:nvPr/>
        </p:nvSpPr>
        <p:spPr>
          <a:xfrm>
            <a:off x="5390546" y="3878129"/>
            <a:ext cx="383540" cy="386715"/>
          </a:xfrm>
          <a:custGeom>
            <a:avLst/>
            <a:gdLst/>
            <a:ahLst/>
            <a:cxnLst/>
            <a:rect l="l" t="t" r="r" b="b"/>
            <a:pathLst>
              <a:path w="383539" h="386714">
                <a:moveTo>
                  <a:pt x="0" y="0"/>
                </a:moveTo>
                <a:lnTo>
                  <a:pt x="383420" y="386507"/>
                </a:lnTo>
                <a:lnTo>
                  <a:pt x="383420" y="386507"/>
                </a:lnTo>
              </a:path>
            </a:pathLst>
          </a:custGeom>
          <a:ln w="5579">
            <a:solidFill>
              <a:srgbClr val="FFFFFF"/>
            </a:solidFill>
          </a:ln>
        </p:spPr>
        <p:txBody>
          <a:bodyPr wrap="square" lIns="0" tIns="0" rIns="0" bIns="0" rtlCol="0"/>
          <a:lstStyle/>
          <a:p>
            <a:endParaRPr/>
          </a:p>
        </p:txBody>
      </p:sp>
      <p:sp>
        <p:nvSpPr>
          <p:cNvPr id="64" name="object 64"/>
          <p:cNvSpPr/>
          <p:nvPr/>
        </p:nvSpPr>
        <p:spPr>
          <a:xfrm>
            <a:off x="5390547" y="3810910"/>
            <a:ext cx="66675" cy="67310"/>
          </a:xfrm>
          <a:custGeom>
            <a:avLst/>
            <a:gdLst/>
            <a:ahLst/>
            <a:cxnLst/>
            <a:rect l="l" t="t" r="r" b="b"/>
            <a:pathLst>
              <a:path w="66675" h="67310">
                <a:moveTo>
                  <a:pt x="66681" y="0"/>
                </a:moveTo>
                <a:lnTo>
                  <a:pt x="66681" y="0"/>
                </a:lnTo>
                <a:lnTo>
                  <a:pt x="0" y="67218"/>
                </a:lnTo>
              </a:path>
            </a:pathLst>
          </a:custGeom>
          <a:ln w="5579">
            <a:solidFill>
              <a:srgbClr val="FFFFFF"/>
            </a:solidFill>
          </a:ln>
        </p:spPr>
        <p:txBody>
          <a:bodyPr wrap="square" lIns="0" tIns="0" rIns="0" bIns="0" rtlCol="0"/>
          <a:lstStyle/>
          <a:p>
            <a:endParaRPr/>
          </a:p>
        </p:txBody>
      </p:sp>
      <p:sp>
        <p:nvSpPr>
          <p:cNvPr id="65" name="object 65"/>
          <p:cNvSpPr/>
          <p:nvPr/>
        </p:nvSpPr>
        <p:spPr>
          <a:xfrm>
            <a:off x="5357206" y="3777301"/>
            <a:ext cx="450101" cy="453725"/>
          </a:xfrm>
          <a:prstGeom prst="rect">
            <a:avLst/>
          </a:prstGeom>
          <a:blipFill>
            <a:blip r:embed="rId11" cstate="print"/>
            <a:stretch>
              <a:fillRect/>
            </a:stretch>
          </a:blipFill>
        </p:spPr>
        <p:txBody>
          <a:bodyPr wrap="square" lIns="0" tIns="0" rIns="0" bIns="0" rtlCol="0"/>
          <a:lstStyle/>
          <a:p>
            <a:endParaRPr/>
          </a:p>
        </p:txBody>
      </p:sp>
      <p:sp>
        <p:nvSpPr>
          <p:cNvPr id="66" name="object 66"/>
          <p:cNvSpPr/>
          <p:nvPr/>
        </p:nvSpPr>
        <p:spPr>
          <a:xfrm>
            <a:off x="5357206" y="3777301"/>
            <a:ext cx="450215" cy="454025"/>
          </a:xfrm>
          <a:custGeom>
            <a:avLst/>
            <a:gdLst/>
            <a:ahLst/>
            <a:cxnLst/>
            <a:rect l="l" t="t" r="r" b="b"/>
            <a:pathLst>
              <a:path w="450214" h="454025">
                <a:moveTo>
                  <a:pt x="0" y="67218"/>
                </a:moveTo>
                <a:lnTo>
                  <a:pt x="383420" y="453725"/>
                </a:lnTo>
                <a:lnTo>
                  <a:pt x="450101" y="386507"/>
                </a:lnTo>
                <a:lnTo>
                  <a:pt x="83352" y="0"/>
                </a:lnTo>
                <a:lnTo>
                  <a:pt x="0" y="67218"/>
                </a:lnTo>
                <a:close/>
              </a:path>
            </a:pathLst>
          </a:custGeom>
          <a:ln w="5579">
            <a:solidFill>
              <a:srgbClr val="FFFFFF"/>
            </a:solidFill>
          </a:ln>
        </p:spPr>
        <p:txBody>
          <a:bodyPr wrap="square" lIns="0" tIns="0" rIns="0" bIns="0" rtlCol="0"/>
          <a:lstStyle/>
          <a:p>
            <a:endParaRPr/>
          </a:p>
        </p:txBody>
      </p:sp>
      <p:sp>
        <p:nvSpPr>
          <p:cNvPr id="67" name="object 67"/>
          <p:cNvSpPr txBox="1"/>
          <p:nvPr/>
        </p:nvSpPr>
        <p:spPr>
          <a:xfrm rot="2700000">
            <a:off x="5392567" y="3907869"/>
            <a:ext cx="400412" cy="178435"/>
          </a:xfrm>
          <a:prstGeom prst="rect">
            <a:avLst/>
          </a:prstGeom>
        </p:spPr>
        <p:txBody>
          <a:bodyPr vert="horz" wrap="square" lIns="0" tIns="0" rIns="0" bIns="0" rtlCol="0">
            <a:spAutoFit/>
          </a:bodyPr>
          <a:lstStyle/>
          <a:p>
            <a:pPr>
              <a:lnSpc>
                <a:spcPts val="1405"/>
              </a:lnSpc>
            </a:pPr>
            <a:r>
              <a:rPr sz="1400" spc="-5" dirty="0">
                <a:latin typeface="宋体"/>
                <a:cs typeface="宋体"/>
              </a:rPr>
              <a:t>吸</a:t>
            </a:r>
            <a:r>
              <a:rPr sz="1400" spc="5" dirty="0">
                <a:latin typeface="宋体"/>
                <a:cs typeface="宋体"/>
              </a:rPr>
              <a:t>收</a:t>
            </a:r>
            <a:endParaRPr sz="1400">
              <a:latin typeface="宋体"/>
              <a:cs typeface="宋体"/>
            </a:endParaRPr>
          </a:p>
        </p:txBody>
      </p:sp>
      <p:sp>
        <p:nvSpPr>
          <p:cNvPr id="68" name="object 68"/>
          <p:cNvSpPr/>
          <p:nvPr/>
        </p:nvSpPr>
        <p:spPr>
          <a:xfrm>
            <a:off x="5307195" y="2769088"/>
            <a:ext cx="450215" cy="436880"/>
          </a:xfrm>
          <a:custGeom>
            <a:avLst/>
            <a:gdLst/>
            <a:ahLst/>
            <a:cxnLst/>
            <a:rect l="l" t="t" r="r" b="b"/>
            <a:pathLst>
              <a:path w="450214" h="436880">
                <a:moveTo>
                  <a:pt x="383420" y="0"/>
                </a:moveTo>
                <a:lnTo>
                  <a:pt x="0" y="369635"/>
                </a:lnTo>
                <a:lnTo>
                  <a:pt x="66681" y="436853"/>
                </a:lnTo>
                <a:lnTo>
                  <a:pt x="450101" y="67218"/>
                </a:lnTo>
                <a:lnTo>
                  <a:pt x="383420" y="0"/>
                </a:lnTo>
                <a:close/>
              </a:path>
            </a:pathLst>
          </a:custGeom>
          <a:solidFill>
            <a:srgbClr val="FFFFFF"/>
          </a:solidFill>
        </p:spPr>
        <p:txBody>
          <a:bodyPr wrap="square" lIns="0" tIns="0" rIns="0" bIns="0" rtlCol="0"/>
          <a:lstStyle/>
          <a:p>
            <a:endParaRPr/>
          </a:p>
        </p:txBody>
      </p:sp>
      <p:sp>
        <p:nvSpPr>
          <p:cNvPr id="69" name="object 69"/>
          <p:cNvSpPr/>
          <p:nvPr/>
        </p:nvSpPr>
        <p:spPr>
          <a:xfrm>
            <a:off x="5307194" y="2769088"/>
            <a:ext cx="383540" cy="436880"/>
          </a:xfrm>
          <a:custGeom>
            <a:avLst/>
            <a:gdLst/>
            <a:ahLst/>
            <a:cxnLst/>
            <a:rect l="l" t="t" r="r" b="b"/>
            <a:pathLst>
              <a:path w="383539" h="436880">
                <a:moveTo>
                  <a:pt x="383420" y="0"/>
                </a:moveTo>
                <a:lnTo>
                  <a:pt x="0" y="369635"/>
                </a:lnTo>
                <a:lnTo>
                  <a:pt x="66681" y="436853"/>
                </a:lnTo>
              </a:path>
            </a:pathLst>
          </a:custGeom>
          <a:ln w="5576">
            <a:solidFill>
              <a:srgbClr val="FFFFFF"/>
            </a:solidFill>
          </a:ln>
        </p:spPr>
        <p:txBody>
          <a:bodyPr wrap="square" lIns="0" tIns="0" rIns="0" bIns="0" rtlCol="0"/>
          <a:lstStyle/>
          <a:p>
            <a:endParaRPr/>
          </a:p>
        </p:txBody>
      </p:sp>
      <p:sp>
        <p:nvSpPr>
          <p:cNvPr id="70" name="object 70"/>
          <p:cNvSpPr/>
          <p:nvPr/>
        </p:nvSpPr>
        <p:spPr>
          <a:xfrm>
            <a:off x="5273854" y="2735480"/>
            <a:ext cx="450101" cy="436853"/>
          </a:xfrm>
          <a:prstGeom prst="rect">
            <a:avLst/>
          </a:prstGeom>
          <a:blipFill>
            <a:blip r:embed="rId12" cstate="print"/>
            <a:stretch>
              <a:fillRect/>
            </a:stretch>
          </a:blipFill>
        </p:spPr>
        <p:txBody>
          <a:bodyPr wrap="square" lIns="0" tIns="0" rIns="0" bIns="0" rtlCol="0"/>
          <a:lstStyle/>
          <a:p>
            <a:endParaRPr/>
          </a:p>
        </p:txBody>
      </p:sp>
      <p:sp>
        <p:nvSpPr>
          <p:cNvPr id="71" name="object 71"/>
          <p:cNvSpPr/>
          <p:nvPr/>
        </p:nvSpPr>
        <p:spPr>
          <a:xfrm>
            <a:off x="5273854" y="2735479"/>
            <a:ext cx="450215" cy="436880"/>
          </a:xfrm>
          <a:custGeom>
            <a:avLst/>
            <a:gdLst/>
            <a:ahLst/>
            <a:cxnLst/>
            <a:rect l="l" t="t" r="r" b="b"/>
            <a:pathLst>
              <a:path w="450214" h="436880">
                <a:moveTo>
                  <a:pt x="66681" y="436853"/>
                </a:moveTo>
                <a:lnTo>
                  <a:pt x="450101" y="67218"/>
                </a:lnTo>
                <a:lnTo>
                  <a:pt x="383420" y="0"/>
                </a:lnTo>
                <a:lnTo>
                  <a:pt x="0" y="369635"/>
                </a:lnTo>
                <a:lnTo>
                  <a:pt x="66681" y="436853"/>
                </a:lnTo>
                <a:close/>
              </a:path>
            </a:pathLst>
          </a:custGeom>
          <a:ln w="5579">
            <a:solidFill>
              <a:srgbClr val="FFFFFF"/>
            </a:solidFill>
          </a:ln>
        </p:spPr>
        <p:txBody>
          <a:bodyPr wrap="square" lIns="0" tIns="0" rIns="0" bIns="0" rtlCol="0"/>
          <a:lstStyle/>
          <a:p>
            <a:endParaRPr/>
          </a:p>
        </p:txBody>
      </p:sp>
      <p:sp>
        <p:nvSpPr>
          <p:cNvPr id="72" name="object 72"/>
          <p:cNvSpPr txBox="1"/>
          <p:nvPr/>
        </p:nvSpPr>
        <p:spPr>
          <a:xfrm rot="18900000">
            <a:off x="5292487" y="2862872"/>
            <a:ext cx="400412" cy="178435"/>
          </a:xfrm>
          <a:prstGeom prst="rect">
            <a:avLst/>
          </a:prstGeom>
        </p:spPr>
        <p:txBody>
          <a:bodyPr vert="horz" wrap="square" lIns="0" tIns="0" rIns="0" bIns="0" rtlCol="0">
            <a:spAutoFit/>
          </a:bodyPr>
          <a:lstStyle/>
          <a:p>
            <a:pPr>
              <a:lnSpc>
                <a:spcPts val="1405"/>
              </a:lnSpc>
            </a:pPr>
            <a:r>
              <a:rPr sz="1400" spc="-5" dirty="0">
                <a:latin typeface="宋体"/>
                <a:cs typeface="宋体"/>
              </a:rPr>
              <a:t>重</a:t>
            </a:r>
            <a:r>
              <a:rPr sz="1400" spc="5" dirty="0">
                <a:latin typeface="宋体"/>
                <a:cs typeface="宋体"/>
              </a:rPr>
              <a:t>建</a:t>
            </a:r>
            <a:endParaRPr sz="1400">
              <a:latin typeface="宋体"/>
              <a:cs typeface="宋体"/>
            </a:endParaRPr>
          </a:p>
        </p:txBody>
      </p:sp>
      <p:sp>
        <p:nvSpPr>
          <p:cNvPr id="73" name="object 73"/>
          <p:cNvSpPr/>
          <p:nvPr/>
        </p:nvSpPr>
        <p:spPr>
          <a:xfrm>
            <a:off x="8024476" y="4415880"/>
            <a:ext cx="1883759" cy="638576"/>
          </a:xfrm>
          <a:prstGeom prst="rect">
            <a:avLst/>
          </a:prstGeom>
          <a:blipFill>
            <a:blip r:embed="rId8" cstate="print"/>
            <a:stretch>
              <a:fillRect/>
            </a:stretch>
          </a:blipFill>
        </p:spPr>
        <p:txBody>
          <a:bodyPr wrap="square" lIns="0" tIns="0" rIns="0" bIns="0" rtlCol="0"/>
          <a:lstStyle/>
          <a:p>
            <a:endParaRPr/>
          </a:p>
        </p:txBody>
      </p:sp>
      <p:sp>
        <p:nvSpPr>
          <p:cNvPr id="74" name="object 74"/>
          <p:cNvSpPr/>
          <p:nvPr/>
        </p:nvSpPr>
        <p:spPr>
          <a:xfrm>
            <a:off x="8024476" y="4415880"/>
            <a:ext cx="1884045" cy="638810"/>
          </a:xfrm>
          <a:custGeom>
            <a:avLst/>
            <a:gdLst/>
            <a:ahLst/>
            <a:cxnLst/>
            <a:rect l="l" t="t" r="r" b="b"/>
            <a:pathLst>
              <a:path w="1884045" h="638810">
                <a:moveTo>
                  <a:pt x="0" y="638576"/>
                </a:moveTo>
                <a:lnTo>
                  <a:pt x="1883759" y="638576"/>
                </a:lnTo>
                <a:lnTo>
                  <a:pt x="1883759" y="0"/>
                </a:lnTo>
                <a:lnTo>
                  <a:pt x="0" y="0"/>
                </a:lnTo>
                <a:lnTo>
                  <a:pt x="0" y="638576"/>
                </a:lnTo>
                <a:close/>
              </a:path>
            </a:pathLst>
          </a:custGeom>
          <a:ln w="5596">
            <a:solidFill>
              <a:srgbClr val="404040"/>
            </a:solidFill>
          </a:ln>
        </p:spPr>
        <p:txBody>
          <a:bodyPr wrap="square" lIns="0" tIns="0" rIns="0" bIns="0" rtlCol="0"/>
          <a:lstStyle/>
          <a:p>
            <a:endParaRPr/>
          </a:p>
        </p:txBody>
      </p:sp>
      <p:sp>
        <p:nvSpPr>
          <p:cNvPr id="75" name="object 75"/>
          <p:cNvSpPr txBox="1"/>
          <p:nvPr/>
        </p:nvSpPr>
        <p:spPr>
          <a:xfrm>
            <a:off x="8060231" y="4405250"/>
            <a:ext cx="1804035" cy="581660"/>
          </a:xfrm>
          <a:prstGeom prst="rect">
            <a:avLst/>
          </a:prstGeom>
        </p:spPr>
        <p:txBody>
          <a:bodyPr vert="horz" wrap="square" lIns="0" tIns="0" rIns="0" bIns="0" rtlCol="0">
            <a:spAutoFit/>
          </a:bodyPr>
          <a:lstStyle/>
          <a:p>
            <a:pPr marL="12700" marR="5080">
              <a:lnSpc>
                <a:spcPct val="109100"/>
              </a:lnSpc>
            </a:pPr>
            <a:r>
              <a:rPr sz="1750" dirty="0">
                <a:latin typeface="宋体"/>
                <a:cs typeface="宋体"/>
              </a:rPr>
              <a:t>系统安全韧性的日  常维持与调整能力</a:t>
            </a:r>
            <a:endParaRPr sz="1750">
              <a:latin typeface="宋体"/>
              <a:cs typeface="宋体"/>
            </a:endParaRPr>
          </a:p>
        </p:txBody>
      </p:sp>
      <p:sp>
        <p:nvSpPr>
          <p:cNvPr id="76" name="object 76"/>
          <p:cNvSpPr/>
          <p:nvPr/>
        </p:nvSpPr>
        <p:spPr>
          <a:xfrm>
            <a:off x="6407444" y="2769088"/>
            <a:ext cx="450215" cy="436880"/>
          </a:xfrm>
          <a:custGeom>
            <a:avLst/>
            <a:gdLst/>
            <a:ahLst/>
            <a:cxnLst/>
            <a:rect l="l" t="t" r="r" b="b"/>
            <a:pathLst>
              <a:path w="450214" h="436880">
                <a:moveTo>
                  <a:pt x="66681" y="0"/>
                </a:moveTo>
                <a:lnTo>
                  <a:pt x="0" y="67218"/>
                </a:lnTo>
                <a:lnTo>
                  <a:pt x="383420" y="436853"/>
                </a:lnTo>
                <a:lnTo>
                  <a:pt x="450101" y="369635"/>
                </a:lnTo>
                <a:lnTo>
                  <a:pt x="66681" y="0"/>
                </a:lnTo>
                <a:close/>
              </a:path>
            </a:pathLst>
          </a:custGeom>
          <a:solidFill>
            <a:srgbClr val="FFFFFF"/>
          </a:solidFill>
        </p:spPr>
        <p:txBody>
          <a:bodyPr wrap="square" lIns="0" tIns="0" rIns="0" bIns="0" rtlCol="0"/>
          <a:lstStyle/>
          <a:p>
            <a:endParaRPr/>
          </a:p>
        </p:txBody>
      </p:sp>
      <p:sp>
        <p:nvSpPr>
          <p:cNvPr id="77" name="object 77"/>
          <p:cNvSpPr/>
          <p:nvPr/>
        </p:nvSpPr>
        <p:spPr>
          <a:xfrm>
            <a:off x="6407443" y="2836308"/>
            <a:ext cx="383540" cy="370205"/>
          </a:xfrm>
          <a:custGeom>
            <a:avLst/>
            <a:gdLst/>
            <a:ahLst/>
            <a:cxnLst/>
            <a:rect l="l" t="t" r="r" b="b"/>
            <a:pathLst>
              <a:path w="383539" h="370205">
                <a:moveTo>
                  <a:pt x="0" y="0"/>
                </a:moveTo>
                <a:lnTo>
                  <a:pt x="383420" y="369635"/>
                </a:lnTo>
                <a:lnTo>
                  <a:pt x="383420" y="369635"/>
                </a:lnTo>
              </a:path>
            </a:pathLst>
          </a:custGeom>
          <a:ln w="5580">
            <a:solidFill>
              <a:srgbClr val="FFFFFF"/>
            </a:solidFill>
          </a:ln>
        </p:spPr>
        <p:txBody>
          <a:bodyPr wrap="square" lIns="0" tIns="0" rIns="0" bIns="0" rtlCol="0"/>
          <a:lstStyle/>
          <a:p>
            <a:endParaRPr/>
          </a:p>
        </p:txBody>
      </p:sp>
      <p:sp>
        <p:nvSpPr>
          <p:cNvPr id="78" name="object 78"/>
          <p:cNvSpPr/>
          <p:nvPr/>
        </p:nvSpPr>
        <p:spPr>
          <a:xfrm>
            <a:off x="6407444" y="2769088"/>
            <a:ext cx="66675" cy="67310"/>
          </a:xfrm>
          <a:custGeom>
            <a:avLst/>
            <a:gdLst/>
            <a:ahLst/>
            <a:cxnLst/>
            <a:rect l="l" t="t" r="r" b="b"/>
            <a:pathLst>
              <a:path w="66675" h="67310">
                <a:moveTo>
                  <a:pt x="66681" y="0"/>
                </a:moveTo>
                <a:lnTo>
                  <a:pt x="66681" y="0"/>
                </a:lnTo>
                <a:lnTo>
                  <a:pt x="0" y="67218"/>
                </a:lnTo>
              </a:path>
            </a:pathLst>
          </a:custGeom>
          <a:ln w="5579">
            <a:solidFill>
              <a:srgbClr val="FFFFFF"/>
            </a:solidFill>
          </a:ln>
        </p:spPr>
        <p:txBody>
          <a:bodyPr wrap="square" lIns="0" tIns="0" rIns="0" bIns="0" rtlCol="0"/>
          <a:lstStyle/>
          <a:p>
            <a:endParaRPr/>
          </a:p>
        </p:txBody>
      </p:sp>
      <p:sp>
        <p:nvSpPr>
          <p:cNvPr id="79" name="object 79"/>
          <p:cNvSpPr/>
          <p:nvPr/>
        </p:nvSpPr>
        <p:spPr>
          <a:xfrm>
            <a:off x="6374103" y="2735480"/>
            <a:ext cx="450101" cy="436853"/>
          </a:xfrm>
          <a:prstGeom prst="rect">
            <a:avLst/>
          </a:prstGeom>
          <a:blipFill>
            <a:blip r:embed="rId13" cstate="print"/>
            <a:stretch>
              <a:fillRect/>
            </a:stretch>
          </a:blipFill>
        </p:spPr>
        <p:txBody>
          <a:bodyPr wrap="square" lIns="0" tIns="0" rIns="0" bIns="0" rtlCol="0"/>
          <a:lstStyle/>
          <a:p>
            <a:endParaRPr/>
          </a:p>
        </p:txBody>
      </p:sp>
      <p:sp>
        <p:nvSpPr>
          <p:cNvPr id="80" name="object 80"/>
          <p:cNvSpPr/>
          <p:nvPr/>
        </p:nvSpPr>
        <p:spPr>
          <a:xfrm>
            <a:off x="6374103" y="2735479"/>
            <a:ext cx="450215" cy="436880"/>
          </a:xfrm>
          <a:custGeom>
            <a:avLst/>
            <a:gdLst/>
            <a:ahLst/>
            <a:cxnLst/>
            <a:rect l="l" t="t" r="r" b="b"/>
            <a:pathLst>
              <a:path w="450214" h="436880">
                <a:moveTo>
                  <a:pt x="0" y="67218"/>
                </a:moveTo>
                <a:lnTo>
                  <a:pt x="383420" y="436853"/>
                </a:lnTo>
                <a:lnTo>
                  <a:pt x="450101" y="369635"/>
                </a:lnTo>
                <a:lnTo>
                  <a:pt x="66681" y="0"/>
                </a:lnTo>
                <a:lnTo>
                  <a:pt x="0" y="67218"/>
                </a:lnTo>
                <a:close/>
              </a:path>
            </a:pathLst>
          </a:custGeom>
          <a:ln w="5579">
            <a:solidFill>
              <a:srgbClr val="FFFFFF"/>
            </a:solidFill>
          </a:ln>
        </p:spPr>
        <p:txBody>
          <a:bodyPr wrap="square" lIns="0" tIns="0" rIns="0" bIns="0" rtlCol="0"/>
          <a:lstStyle/>
          <a:p>
            <a:endParaRPr/>
          </a:p>
        </p:txBody>
      </p:sp>
      <p:sp>
        <p:nvSpPr>
          <p:cNvPr id="81" name="object 81"/>
          <p:cNvSpPr txBox="1"/>
          <p:nvPr/>
        </p:nvSpPr>
        <p:spPr>
          <a:xfrm rot="2700000">
            <a:off x="6400573" y="2862888"/>
            <a:ext cx="400412" cy="178435"/>
          </a:xfrm>
          <a:prstGeom prst="rect">
            <a:avLst/>
          </a:prstGeom>
        </p:spPr>
        <p:txBody>
          <a:bodyPr vert="horz" wrap="square" lIns="0" tIns="0" rIns="0" bIns="0" rtlCol="0">
            <a:spAutoFit/>
          </a:bodyPr>
          <a:lstStyle/>
          <a:p>
            <a:pPr>
              <a:lnSpc>
                <a:spcPts val="1405"/>
              </a:lnSpc>
            </a:pPr>
            <a:r>
              <a:rPr sz="1400" spc="-5" dirty="0">
                <a:latin typeface="宋体"/>
                <a:cs typeface="宋体"/>
              </a:rPr>
              <a:t>提</a:t>
            </a:r>
            <a:r>
              <a:rPr sz="1400" spc="5" dirty="0">
                <a:latin typeface="宋体"/>
                <a:cs typeface="宋体"/>
              </a:rPr>
              <a:t>高</a:t>
            </a:r>
            <a:endParaRPr sz="1400">
              <a:latin typeface="宋体"/>
              <a:cs typeface="宋体"/>
            </a:endParaRPr>
          </a:p>
        </p:txBody>
      </p:sp>
      <p:sp>
        <p:nvSpPr>
          <p:cNvPr id="82" name="object 82"/>
          <p:cNvSpPr/>
          <p:nvPr/>
        </p:nvSpPr>
        <p:spPr>
          <a:xfrm>
            <a:off x="2223164" y="2701802"/>
            <a:ext cx="1883759" cy="638576"/>
          </a:xfrm>
          <a:prstGeom prst="rect">
            <a:avLst/>
          </a:prstGeom>
          <a:blipFill>
            <a:blip r:embed="rId8" cstate="print"/>
            <a:stretch>
              <a:fillRect/>
            </a:stretch>
          </a:blipFill>
        </p:spPr>
        <p:txBody>
          <a:bodyPr wrap="square" lIns="0" tIns="0" rIns="0" bIns="0" rtlCol="0"/>
          <a:lstStyle/>
          <a:p>
            <a:endParaRPr/>
          </a:p>
        </p:txBody>
      </p:sp>
      <p:sp>
        <p:nvSpPr>
          <p:cNvPr id="83" name="object 83"/>
          <p:cNvSpPr/>
          <p:nvPr/>
        </p:nvSpPr>
        <p:spPr>
          <a:xfrm>
            <a:off x="2223164" y="2701802"/>
            <a:ext cx="1884045" cy="638810"/>
          </a:xfrm>
          <a:custGeom>
            <a:avLst/>
            <a:gdLst/>
            <a:ahLst/>
            <a:cxnLst/>
            <a:rect l="l" t="t" r="r" b="b"/>
            <a:pathLst>
              <a:path w="1884045" h="638810">
                <a:moveTo>
                  <a:pt x="0" y="638576"/>
                </a:moveTo>
                <a:lnTo>
                  <a:pt x="1883759" y="638576"/>
                </a:lnTo>
                <a:lnTo>
                  <a:pt x="1883759" y="0"/>
                </a:lnTo>
                <a:lnTo>
                  <a:pt x="0" y="0"/>
                </a:lnTo>
                <a:lnTo>
                  <a:pt x="0" y="638576"/>
                </a:lnTo>
                <a:close/>
              </a:path>
            </a:pathLst>
          </a:custGeom>
          <a:ln w="5596">
            <a:solidFill>
              <a:srgbClr val="404040"/>
            </a:solidFill>
          </a:ln>
        </p:spPr>
        <p:txBody>
          <a:bodyPr wrap="square" lIns="0" tIns="0" rIns="0" bIns="0" rtlCol="0"/>
          <a:lstStyle/>
          <a:p>
            <a:endParaRPr/>
          </a:p>
        </p:txBody>
      </p:sp>
      <p:sp>
        <p:nvSpPr>
          <p:cNvPr id="84" name="object 84"/>
          <p:cNvSpPr txBox="1"/>
          <p:nvPr/>
        </p:nvSpPr>
        <p:spPr>
          <a:xfrm>
            <a:off x="2374826" y="2690391"/>
            <a:ext cx="1581785" cy="581660"/>
          </a:xfrm>
          <a:prstGeom prst="rect">
            <a:avLst/>
          </a:prstGeom>
        </p:spPr>
        <p:txBody>
          <a:bodyPr vert="horz" wrap="square" lIns="0" tIns="0" rIns="0" bIns="0" rtlCol="0">
            <a:spAutoFit/>
          </a:bodyPr>
          <a:lstStyle/>
          <a:p>
            <a:pPr marL="346075" marR="5080" indent="-334010">
              <a:lnSpc>
                <a:spcPct val="109100"/>
              </a:lnSpc>
            </a:pPr>
            <a:r>
              <a:rPr sz="1750" dirty="0">
                <a:latin typeface="宋体"/>
                <a:cs typeface="宋体"/>
              </a:rPr>
              <a:t>事后安保与重建  工作能力</a:t>
            </a:r>
            <a:endParaRPr sz="1750">
              <a:latin typeface="宋体"/>
              <a:cs typeface="宋体"/>
            </a:endParaRPr>
          </a:p>
        </p:txBody>
      </p:sp>
      <p:sp>
        <p:nvSpPr>
          <p:cNvPr id="85" name="object 85"/>
          <p:cNvSpPr/>
          <p:nvPr/>
        </p:nvSpPr>
        <p:spPr>
          <a:xfrm>
            <a:off x="7574374" y="2399386"/>
            <a:ext cx="316865" cy="622300"/>
          </a:xfrm>
          <a:custGeom>
            <a:avLst/>
            <a:gdLst/>
            <a:ahLst/>
            <a:cxnLst/>
            <a:rect l="l" t="t" r="r" b="b"/>
            <a:pathLst>
              <a:path w="316864" h="622300">
                <a:moveTo>
                  <a:pt x="0" y="0"/>
                </a:moveTo>
                <a:lnTo>
                  <a:pt x="233386" y="0"/>
                </a:lnTo>
                <a:lnTo>
                  <a:pt x="233386" y="621705"/>
                </a:lnTo>
                <a:lnTo>
                  <a:pt x="316738" y="621705"/>
                </a:lnTo>
              </a:path>
            </a:pathLst>
          </a:custGeom>
          <a:ln w="22264">
            <a:solidFill>
              <a:srgbClr val="404040"/>
            </a:solidFill>
          </a:ln>
        </p:spPr>
        <p:txBody>
          <a:bodyPr wrap="square" lIns="0" tIns="0" rIns="0" bIns="0" rtlCol="0"/>
          <a:lstStyle/>
          <a:p>
            <a:endParaRPr/>
          </a:p>
        </p:txBody>
      </p:sp>
      <p:sp>
        <p:nvSpPr>
          <p:cNvPr id="86" name="object 86"/>
          <p:cNvSpPr/>
          <p:nvPr/>
        </p:nvSpPr>
        <p:spPr>
          <a:xfrm>
            <a:off x="7857772" y="2937069"/>
            <a:ext cx="167005" cy="168275"/>
          </a:xfrm>
          <a:custGeom>
            <a:avLst/>
            <a:gdLst/>
            <a:ahLst/>
            <a:cxnLst/>
            <a:rect l="l" t="t" r="r" b="b"/>
            <a:pathLst>
              <a:path w="167004" h="168275">
                <a:moveTo>
                  <a:pt x="0" y="0"/>
                </a:moveTo>
                <a:lnTo>
                  <a:pt x="2667" y="2890"/>
                </a:lnTo>
                <a:lnTo>
                  <a:pt x="16545" y="41501"/>
                </a:lnTo>
                <a:lnTo>
                  <a:pt x="21171" y="81760"/>
                </a:lnTo>
                <a:lnTo>
                  <a:pt x="16545" y="122018"/>
                </a:lnTo>
                <a:lnTo>
                  <a:pt x="0" y="168046"/>
                </a:lnTo>
                <a:lnTo>
                  <a:pt x="166704" y="84023"/>
                </a:lnTo>
                <a:lnTo>
                  <a:pt x="0" y="0"/>
                </a:lnTo>
                <a:close/>
              </a:path>
            </a:pathLst>
          </a:custGeom>
          <a:solidFill>
            <a:srgbClr val="404040"/>
          </a:solidFill>
        </p:spPr>
        <p:txBody>
          <a:bodyPr wrap="square" lIns="0" tIns="0" rIns="0" bIns="0" rtlCol="0"/>
          <a:lstStyle/>
          <a:p>
            <a:endParaRPr/>
          </a:p>
        </p:txBody>
      </p:sp>
      <p:sp>
        <p:nvSpPr>
          <p:cNvPr id="87" name="object 87"/>
          <p:cNvSpPr/>
          <p:nvPr/>
        </p:nvSpPr>
        <p:spPr>
          <a:xfrm>
            <a:off x="7574374" y="2197730"/>
            <a:ext cx="316865" cy="201930"/>
          </a:xfrm>
          <a:custGeom>
            <a:avLst/>
            <a:gdLst/>
            <a:ahLst/>
            <a:cxnLst/>
            <a:rect l="l" t="t" r="r" b="b"/>
            <a:pathLst>
              <a:path w="316864" h="201930">
                <a:moveTo>
                  <a:pt x="0" y="201655"/>
                </a:moveTo>
                <a:lnTo>
                  <a:pt x="233386" y="201655"/>
                </a:lnTo>
                <a:lnTo>
                  <a:pt x="233386" y="0"/>
                </a:lnTo>
                <a:lnTo>
                  <a:pt x="316738" y="0"/>
                </a:lnTo>
              </a:path>
            </a:pathLst>
          </a:custGeom>
          <a:ln w="22354">
            <a:solidFill>
              <a:srgbClr val="404040"/>
            </a:solidFill>
          </a:ln>
        </p:spPr>
        <p:txBody>
          <a:bodyPr wrap="square" lIns="0" tIns="0" rIns="0" bIns="0" rtlCol="0"/>
          <a:lstStyle/>
          <a:p>
            <a:endParaRPr/>
          </a:p>
        </p:txBody>
      </p:sp>
      <p:sp>
        <p:nvSpPr>
          <p:cNvPr id="88" name="object 88"/>
          <p:cNvSpPr/>
          <p:nvPr/>
        </p:nvSpPr>
        <p:spPr>
          <a:xfrm>
            <a:off x="7857772" y="2113707"/>
            <a:ext cx="167005" cy="158750"/>
          </a:xfrm>
          <a:custGeom>
            <a:avLst/>
            <a:gdLst/>
            <a:ahLst/>
            <a:cxnLst/>
            <a:rect l="l" t="t" r="r" b="b"/>
            <a:pathLst>
              <a:path w="167004" h="158750">
                <a:moveTo>
                  <a:pt x="6127" y="148771"/>
                </a:moveTo>
                <a:lnTo>
                  <a:pt x="0" y="151241"/>
                </a:lnTo>
                <a:lnTo>
                  <a:pt x="2667" y="158411"/>
                </a:lnTo>
                <a:lnTo>
                  <a:pt x="6127" y="148771"/>
                </a:lnTo>
                <a:close/>
              </a:path>
              <a:path w="167004" h="158750">
                <a:moveTo>
                  <a:pt x="2962" y="1493"/>
                </a:moveTo>
                <a:lnTo>
                  <a:pt x="16545" y="39214"/>
                </a:lnTo>
                <a:lnTo>
                  <a:pt x="21171" y="79458"/>
                </a:lnTo>
                <a:lnTo>
                  <a:pt x="16545" y="119743"/>
                </a:lnTo>
                <a:lnTo>
                  <a:pt x="6127" y="148771"/>
                </a:lnTo>
                <a:lnTo>
                  <a:pt x="166704" y="84023"/>
                </a:lnTo>
                <a:lnTo>
                  <a:pt x="2962" y="1493"/>
                </a:lnTo>
                <a:close/>
              </a:path>
              <a:path w="167004" h="158750">
                <a:moveTo>
                  <a:pt x="0" y="0"/>
                </a:moveTo>
                <a:lnTo>
                  <a:pt x="2962" y="1493"/>
                </a:lnTo>
                <a:lnTo>
                  <a:pt x="2667" y="672"/>
                </a:lnTo>
                <a:lnTo>
                  <a:pt x="0" y="0"/>
                </a:lnTo>
                <a:close/>
              </a:path>
            </a:pathLst>
          </a:custGeom>
          <a:solidFill>
            <a:srgbClr val="404040"/>
          </a:solidFill>
        </p:spPr>
        <p:txBody>
          <a:bodyPr wrap="square" lIns="0" tIns="0" rIns="0" bIns="0" rtlCol="0"/>
          <a:lstStyle/>
          <a:p>
            <a:endParaRPr/>
          </a:p>
        </p:txBody>
      </p:sp>
      <p:sp>
        <p:nvSpPr>
          <p:cNvPr id="89" name="object 89"/>
          <p:cNvSpPr/>
          <p:nvPr/>
        </p:nvSpPr>
        <p:spPr>
          <a:xfrm>
            <a:off x="7574374" y="4516706"/>
            <a:ext cx="316865" cy="219075"/>
          </a:xfrm>
          <a:custGeom>
            <a:avLst/>
            <a:gdLst/>
            <a:ahLst/>
            <a:cxnLst/>
            <a:rect l="l" t="t" r="r" b="b"/>
            <a:pathLst>
              <a:path w="316864" h="219075">
                <a:moveTo>
                  <a:pt x="0" y="0"/>
                </a:moveTo>
                <a:lnTo>
                  <a:pt x="233386" y="0"/>
                </a:lnTo>
                <a:lnTo>
                  <a:pt x="233386" y="218460"/>
                </a:lnTo>
                <a:lnTo>
                  <a:pt x="316738" y="218460"/>
                </a:lnTo>
              </a:path>
            </a:pathLst>
          </a:custGeom>
          <a:ln w="22348">
            <a:solidFill>
              <a:srgbClr val="404040"/>
            </a:solidFill>
          </a:ln>
        </p:spPr>
        <p:txBody>
          <a:bodyPr wrap="square" lIns="0" tIns="0" rIns="0" bIns="0" rtlCol="0"/>
          <a:lstStyle/>
          <a:p>
            <a:endParaRPr/>
          </a:p>
        </p:txBody>
      </p:sp>
      <p:sp>
        <p:nvSpPr>
          <p:cNvPr id="90" name="object 90"/>
          <p:cNvSpPr/>
          <p:nvPr/>
        </p:nvSpPr>
        <p:spPr>
          <a:xfrm>
            <a:off x="7857772" y="4651143"/>
            <a:ext cx="167005" cy="168275"/>
          </a:xfrm>
          <a:custGeom>
            <a:avLst/>
            <a:gdLst/>
            <a:ahLst/>
            <a:cxnLst/>
            <a:rect l="l" t="t" r="r" b="b"/>
            <a:pathLst>
              <a:path w="167004" h="168275">
                <a:moveTo>
                  <a:pt x="0" y="0"/>
                </a:moveTo>
                <a:lnTo>
                  <a:pt x="2667" y="3674"/>
                </a:lnTo>
                <a:lnTo>
                  <a:pt x="16545" y="42286"/>
                </a:lnTo>
                <a:lnTo>
                  <a:pt x="21171" y="82544"/>
                </a:lnTo>
                <a:lnTo>
                  <a:pt x="16545" y="122802"/>
                </a:lnTo>
                <a:lnTo>
                  <a:pt x="2667" y="161414"/>
                </a:lnTo>
                <a:lnTo>
                  <a:pt x="0" y="168046"/>
                </a:lnTo>
                <a:lnTo>
                  <a:pt x="166704" y="84023"/>
                </a:lnTo>
                <a:lnTo>
                  <a:pt x="0" y="0"/>
                </a:lnTo>
                <a:close/>
              </a:path>
            </a:pathLst>
          </a:custGeom>
          <a:solidFill>
            <a:srgbClr val="404040"/>
          </a:solidFill>
        </p:spPr>
        <p:txBody>
          <a:bodyPr wrap="square" lIns="0" tIns="0" rIns="0" bIns="0" rtlCol="0"/>
          <a:lstStyle/>
          <a:p>
            <a:endParaRPr/>
          </a:p>
        </p:txBody>
      </p:sp>
      <p:sp>
        <p:nvSpPr>
          <p:cNvPr id="91" name="object 91"/>
          <p:cNvSpPr/>
          <p:nvPr/>
        </p:nvSpPr>
        <p:spPr>
          <a:xfrm>
            <a:off x="7574374" y="3894933"/>
            <a:ext cx="316865" cy="622300"/>
          </a:xfrm>
          <a:custGeom>
            <a:avLst/>
            <a:gdLst/>
            <a:ahLst/>
            <a:cxnLst/>
            <a:rect l="l" t="t" r="r" b="b"/>
            <a:pathLst>
              <a:path w="316864" h="622300">
                <a:moveTo>
                  <a:pt x="0" y="621772"/>
                </a:moveTo>
                <a:lnTo>
                  <a:pt x="233386" y="621772"/>
                </a:lnTo>
                <a:lnTo>
                  <a:pt x="233386" y="0"/>
                </a:lnTo>
                <a:lnTo>
                  <a:pt x="316738" y="0"/>
                </a:lnTo>
              </a:path>
            </a:pathLst>
          </a:custGeom>
          <a:ln w="22264">
            <a:solidFill>
              <a:srgbClr val="404040"/>
            </a:solidFill>
          </a:ln>
        </p:spPr>
        <p:txBody>
          <a:bodyPr wrap="square" lIns="0" tIns="0" rIns="0" bIns="0" rtlCol="0"/>
          <a:lstStyle/>
          <a:p>
            <a:endParaRPr/>
          </a:p>
        </p:txBody>
      </p:sp>
      <p:sp>
        <p:nvSpPr>
          <p:cNvPr id="92" name="object 92"/>
          <p:cNvSpPr/>
          <p:nvPr/>
        </p:nvSpPr>
        <p:spPr>
          <a:xfrm>
            <a:off x="7857772" y="3810911"/>
            <a:ext cx="167005" cy="168275"/>
          </a:xfrm>
          <a:custGeom>
            <a:avLst/>
            <a:gdLst/>
            <a:ahLst/>
            <a:cxnLst/>
            <a:rect l="l" t="t" r="r" b="b"/>
            <a:pathLst>
              <a:path w="167004" h="168275">
                <a:moveTo>
                  <a:pt x="0" y="0"/>
                </a:moveTo>
                <a:lnTo>
                  <a:pt x="2667" y="2352"/>
                </a:lnTo>
                <a:lnTo>
                  <a:pt x="16545" y="40964"/>
                </a:lnTo>
                <a:lnTo>
                  <a:pt x="21171" y="81222"/>
                </a:lnTo>
                <a:lnTo>
                  <a:pt x="16545" y="121480"/>
                </a:lnTo>
                <a:lnTo>
                  <a:pt x="2667" y="160092"/>
                </a:lnTo>
                <a:lnTo>
                  <a:pt x="0" y="168046"/>
                </a:lnTo>
                <a:lnTo>
                  <a:pt x="166704" y="84023"/>
                </a:lnTo>
                <a:lnTo>
                  <a:pt x="0" y="0"/>
                </a:lnTo>
                <a:close/>
              </a:path>
            </a:pathLst>
          </a:custGeom>
          <a:solidFill>
            <a:srgbClr val="404040"/>
          </a:solidFill>
        </p:spPr>
        <p:txBody>
          <a:bodyPr wrap="square" lIns="0" tIns="0" rIns="0" bIns="0" rtlCol="0"/>
          <a:lstStyle/>
          <a:p>
            <a:endParaRPr/>
          </a:p>
        </p:txBody>
      </p:sp>
      <p:sp>
        <p:nvSpPr>
          <p:cNvPr id="93" name="object 93"/>
          <p:cNvSpPr/>
          <p:nvPr/>
        </p:nvSpPr>
        <p:spPr>
          <a:xfrm>
            <a:off x="4223616" y="2197730"/>
            <a:ext cx="334010" cy="201930"/>
          </a:xfrm>
          <a:custGeom>
            <a:avLst/>
            <a:gdLst/>
            <a:ahLst/>
            <a:cxnLst/>
            <a:rect l="l" t="t" r="r" b="b"/>
            <a:pathLst>
              <a:path w="334010" h="201930">
                <a:moveTo>
                  <a:pt x="333408" y="201655"/>
                </a:moveTo>
                <a:lnTo>
                  <a:pt x="100022" y="201655"/>
                </a:lnTo>
                <a:lnTo>
                  <a:pt x="100022" y="0"/>
                </a:lnTo>
                <a:lnTo>
                  <a:pt x="0" y="0"/>
                </a:lnTo>
              </a:path>
            </a:pathLst>
          </a:custGeom>
          <a:ln w="22358">
            <a:solidFill>
              <a:srgbClr val="404040"/>
            </a:solidFill>
          </a:ln>
        </p:spPr>
        <p:txBody>
          <a:bodyPr wrap="square" lIns="0" tIns="0" rIns="0" bIns="0" rtlCol="0"/>
          <a:lstStyle/>
          <a:p>
            <a:endParaRPr/>
          </a:p>
        </p:txBody>
      </p:sp>
      <p:sp>
        <p:nvSpPr>
          <p:cNvPr id="94" name="object 94"/>
          <p:cNvSpPr/>
          <p:nvPr/>
        </p:nvSpPr>
        <p:spPr>
          <a:xfrm>
            <a:off x="4106924" y="2113708"/>
            <a:ext cx="167005" cy="168275"/>
          </a:xfrm>
          <a:custGeom>
            <a:avLst/>
            <a:gdLst/>
            <a:ahLst/>
            <a:cxnLst/>
            <a:rect l="l" t="t" r="r" b="b"/>
            <a:pathLst>
              <a:path w="167005" h="168275">
                <a:moveTo>
                  <a:pt x="159752" y="164542"/>
                </a:moveTo>
                <a:lnTo>
                  <a:pt x="160125" y="165581"/>
                </a:lnTo>
                <a:lnTo>
                  <a:pt x="166704" y="168046"/>
                </a:lnTo>
                <a:lnTo>
                  <a:pt x="159752" y="164542"/>
                </a:lnTo>
                <a:close/>
              </a:path>
              <a:path w="167005" h="168275">
                <a:moveTo>
                  <a:pt x="166704" y="0"/>
                </a:moveTo>
                <a:lnTo>
                  <a:pt x="0" y="84023"/>
                </a:lnTo>
                <a:lnTo>
                  <a:pt x="159752" y="164542"/>
                </a:lnTo>
                <a:lnTo>
                  <a:pt x="146271" y="126913"/>
                </a:lnTo>
                <a:lnTo>
                  <a:pt x="141654" y="86627"/>
                </a:lnTo>
                <a:lnTo>
                  <a:pt x="146271" y="46384"/>
                </a:lnTo>
                <a:lnTo>
                  <a:pt x="160125" y="7842"/>
                </a:lnTo>
                <a:lnTo>
                  <a:pt x="166704" y="0"/>
                </a:lnTo>
                <a:close/>
              </a:path>
            </a:pathLst>
          </a:custGeom>
          <a:solidFill>
            <a:srgbClr val="404040"/>
          </a:solidFill>
        </p:spPr>
        <p:txBody>
          <a:bodyPr wrap="square" lIns="0" tIns="0" rIns="0" bIns="0" rtlCol="0"/>
          <a:lstStyle/>
          <a:p>
            <a:endParaRPr/>
          </a:p>
        </p:txBody>
      </p:sp>
      <p:sp>
        <p:nvSpPr>
          <p:cNvPr id="95" name="object 95"/>
          <p:cNvSpPr/>
          <p:nvPr/>
        </p:nvSpPr>
        <p:spPr>
          <a:xfrm>
            <a:off x="4223616" y="2399386"/>
            <a:ext cx="334010" cy="622300"/>
          </a:xfrm>
          <a:custGeom>
            <a:avLst/>
            <a:gdLst/>
            <a:ahLst/>
            <a:cxnLst/>
            <a:rect l="l" t="t" r="r" b="b"/>
            <a:pathLst>
              <a:path w="334010" h="622300">
                <a:moveTo>
                  <a:pt x="333408" y="0"/>
                </a:moveTo>
                <a:lnTo>
                  <a:pt x="100022" y="0"/>
                </a:lnTo>
                <a:lnTo>
                  <a:pt x="100022" y="621705"/>
                </a:lnTo>
                <a:lnTo>
                  <a:pt x="0" y="621705"/>
                </a:lnTo>
              </a:path>
            </a:pathLst>
          </a:custGeom>
          <a:ln w="22267">
            <a:solidFill>
              <a:srgbClr val="404040"/>
            </a:solidFill>
          </a:ln>
        </p:spPr>
        <p:txBody>
          <a:bodyPr wrap="square" lIns="0" tIns="0" rIns="0" bIns="0" rtlCol="0"/>
          <a:lstStyle/>
          <a:p>
            <a:endParaRPr/>
          </a:p>
        </p:txBody>
      </p:sp>
      <p:sp>
        <p:nvSpPr>
          <p:cNvPr id="96" name="object 96"/>
          <p:cNvSpPr/>
          <p:nvPr/>
        </p:nvSpPr>
        <p:spPr>
          <a:xfrm>
            <a:off x="4106924" y="2937069"/>
            <a:ext cx="167005" cy="168275"/>
          </a:xfrm>
          <a:custGeom>
            <a:avLst/>
            <a:gdLst/>
            <a:ahLst/>
            <a:cxnLst/>
            <a:rect l="l" t="t" r="r" b="b"/>
            <a:pathLst>
              <a:path w="167005" h="168275">
                <a:moveTo>
                  <a:pt x="159938" y="3410"/>
                </a:moveTo>
                <a:lnTo>
                  <a:pt x="0" y="84023"/>
                </a:lnTo>
                <a:lnTo>
                  <a:pt x="166704" y="168046"/>
                </a:lnTo>
                <a:lnTo>
                  <a:pt x="160125" y="160630"/>
                </a:lnTo>
                <a:lnTo>
                  <a:pt x="146271" y="122018"/>
                </a:lnTo>
                <a:lnTo>
                  <a:pt x="141654" y="81760"/>
                </a:lnTo>
                <a:lnTo>
                  <a:pt x="146271" y="41501"/>
                </a:lnTo>
                <a:lnTo>
                  <a:pt x="159938" y="3410"/>
                </a:lnTo>
                <a:close/>
              </a:path>
              <a:path w="167005" h="168275">
                <a:moveTo>
                  <a:pt x="166704" y="0"/>
                </a:moveTo>
                <a:lnTo>
                  <a:pt x="160125" y="2890"/>
                </a:lnTo>
                <a:lnTo>
                  <a:pt x="159938" y="3410"/>
                </a:lnTo>
                <a:lnTo>
                  <a:pt x="166704" y="0"/>
                </a:lnTo>
                <a:close/>
              </a:path>
            </a:pathLst>
          </a:custGeom>
          <a:solidFill>
            <a:srgbClr val="404040"/>
          </a:solidFill>
        </p:spPr>
        <p:txBody>
          <a:bodyPr wrap="square" lIns="0" tIns="0" rIns="0" bIns="0" rtlCol="0"/>
          <a:lstStyle/>
          <a:p>
            <a:endParaRPr/>
          </a:p>
        </p:txBody>
      </p:sp>
      <p:sp>
        <p:nvSpPr>
          <p:cNvPr id="97" name="object 97"/>
          <p:cNvSpPr/>
          <p:nvPr/>
        </p:nvSpPr>
        <p:spPr>
          <a:xfrm>
            <a:off x="2223164" y="3592449"/>
            <a:ext cx="1883759" cy="621772"/>
          </a:xfrm>
          <a:prstGeom prst="rect">
            <a:avLst/>
          </a:prstGeom>
          <a:blipFill>
            <a:blip r:embed="rId14" cstate="print"/>
            <a:stretch>
              <a:fillRect/>
            </a:stretch>
          </a:blipFill>
        </p:spPr>
        <p:txBody>
          <a:bodyPr wrap="square" lIns="0" tIns="0" rIns="0" bIns="0" rtlCol="0"/>
          <a:lstStyle/>
          <a:p>
            <a:endParaRPr/>
          </a:p>
        </p:txBody>
      </p:sp>
      <p:sp>
        <p:nvSpPr>
          <p:cNvPr id="98" name="object 98"/>
          <p:cNvSpPr/>
          <p:nvPr/>
        </p:nvSpPr>
        <p:spPr>
          <a:xfrm>
            <a:off x="2223164" y="3592449"/>
            <a:ext cx="1884045" cy="622300"/>
          </a:xfrm>
          <a:custGeom>
            <a:avLst/>
            <a:gdLst/>
            <a:ahLst/>
            <a:cxnLst/>
            <a:rect l="l" t="t" r="r" b="b"/>
            <a:pathLst>
              <a:path w="1884045" h="622300">
                <a:moveTo>
                  <a:pt x="0" y="621772"/>
                </a:moveTo>
                <a:lnTo>
                  <a:pt x="1883759" y="621772"/>
                </a:lnTo>
                <a:lnTo>
                  <a:pt x="1883759" y="0"/>
                </a:lnTo>
                <a:lnTo>
                  <a:pt x="0" y="0"/>
                </a:lnTo>
                <a:lnTo>
                  <a:pt x="0" y="621772"/>
                </a:lnTo>
                <a:close/>
              </a:path>
            </a:pathLst>
          </a:custGeom>
          <a:ln w="5597">
            <a:solidFill>
              <a:srgbClr val="404040"/>
            </a:solidFill>
          </a:ln>
        </p:spPr>
        <p:txBody>
          <a:bodyPr wrap="square" lIns="0" tIns="0" rIns="0" bIns="0" rtlCol="0"/>
          <a:lstStyle/>
          <a:p>
            <a:endParaRPr/>
          </a:p>
        </p:txBody>
      </p:sp>
      <p:sp>
        <p:nvSpPr>
          <p:cNvPr id="99" name="object 99"/>
          <p:cNvSpPr txBox="1"/>
          <p:nvPr/>
        </p:nvSpPr>
        <p:spPr>
          <a:xfrm>
            <a:off x="2263685" y="3579581"/>
            <a:ext cx="1804035" cy="581660"/>
          </a:xfrm>
          <a:prstGeom prst="rect">
            <a:avLst/>
          </a:prstGeom>
        </p:spPr>
        <p:txBody>
          <a:bodyPr vert="horz" wrap="square" lIns="0" tIns="0" rIns="0" bIns="0" rtlCol="0">
            <a:spAutoFit/>
          </a:bodyPr>
          <a:lstStyle/>
          <a:p>
            <a:pPr marL="346075" marR="5080" indent="-334010">
              <a:lnSpc>
                <a:spcPct val="109100"/>
              </a:lnSpc>
            </a:pPr>
            <a:r>
              <a:rPr sz="1750" dirty="0">
                <a:latin typeface="宋体"/>
                <a:cs typeface="宋体"/>
              </a:rPr>
              <a:t>事中应急、响应与  与救援能力</a:t>
            </a:r>
            <a:endParaRPr sz="1750">
              <a:latin typeface="宋体"/>
              <a:cs typeface="宋体"/>
            </a:endParaRPr>
          </a:p>
        </p:txBody>
      </p:sp>
      <p:sp>
        <p:nvSpPr>
          <p:cNvPr id="100" name="object 100"/>
          <p:cNvSpPr/>
          <p:nvPr/>
        </p:nvSpPr>
        <p:spPr>
          <a:xfrm>
            <a:off x="2223164" y="4432684"/>
            <a:ext cx="1883759" cy="621772"/>
          </a:xfrm>
          <a:prstGeom prst="rect">
            <a:avLst/>
          </a:prstGeom>
          <a:blipFill>
            <a:blip r:embed="rId14" cstate="print"/>
            <a:stretch>
              <a:fillRect/>
            </a:stretch>
          </a:blipFill>
        </p:spPr>
        <p:txBody>
          <a:bodyPr wrap="square" lIns="0" tIns="0" rIns="0" bIns="0" rtlCol="0"/>
          <a:lstStyle/>
          <a:p>
            <a:endParaRPr/>
          </a:p>
        </p:txBody>
      </p:sp>
      <p:sp>
        <p:nvSpPr>
          <p:cNvPr id="101" name="object 101"/>
          <p:cNvSpPr/>
          <p:nvPr/>
        </p:nvSpPr>
        <p:spPr>
          <a:xfrm>
            <a:off x="2223164" y="4432684"/>
            <a:ext cx="1884045" cy="622300"/>
          </a:xfrm>
          <a:custGeom>
            <a:avLst/>
            <a:gdLst/>
            <a:ahLst/>
            <a:cxnLst/>
            <a:rect l="l" t="t" r="r" b="b"/>
            <a:pathLst>
              <a:path w="1884045" h="622300">
                <a:moveTo>
                  <a:pt x="0" y="621772"/>
                </a:moveTo>
                <a:lnTo>
                  <a:pt x="1883759" y="621772"/>
                </a:lnTo>
                <a:lnTo>
                  <a:pt x="1883759" y="0"/>
                </a:lnTo>
                <a:lnTo>
                  <a:pt x="0" y="0"/>
                </a:lnTo>
                <a:lnTo>
                  <a:pt x="0" y="621772"/>
                </a:lnTo>
                <a:close/>
              </a:path>
            </a:pathLst>
          </a:custGeom>
          <a:ln w="5597">
            <a:solidFill>
              <a:srgbClr val="404040"/>
            </a:solidFill>
          </a:ln>
        </p:spPr>
        <p:txBody>
          <a:bodyPr wrap="square" lIns="0" tIns="0" rIns="0" bIns="0" rtlCol="0"/>
          <a:lstStyle/>
          <a:p>
            <a:endParaRPr/>
          </a:p>
        </p:txBody>
      </p:sp>
      <p:sp>
        <p:nvSpPr>
          <p:cNvPr id="102" name="object 102"/>
          <p:cNvSpPr txBox="1"/>
          <p:nvPr/>
        </p:nvSpPr>
        <p:spPr>
          <a:xfrm>
            <a:off x="2263685" y="4412465"/>
            <a:ext cx="1804035" cy="581660"/>
          </a:xfrm>
          <a:prstGeom prst="rect">
            <a:avLst/>
          </a:prstGeom>
        </p:spPr>
        <p:txBody>
          <a:bodyPr vert="horz" wrap="square" lIns="0" tIns="0" rIns="0" bIns="0" rtlCol="0">
            <a:spAutoFit/>
          </a:bodyPr>
          <a:lstStyle/>
          <a:p>
            <a:pPr marL="123825" marR="5080" indent="-111760">
              <a:lnSpc>
                <a:spcPct val="109100"/>
              </a:lnSpc>
            </a:pPr>
            <a:r>
              <a:rPr sz="1750" dirty="0">
                <a:latin typeface="宋体"/>
                <a:cs typeface="宋体"/>
              </a:rPr>
              <a:t>系统的监测、检测  与预警预报能力</a:t>
            </a:r>
            <a:endParaRPr sz="1750">
              <a:latin typeface="宋体"/>
              <a:cs typeface="宋体"/>
            </a:endParaRPr>
          </a:p>
        </p:txBody>
      </p:sp>
      <p:sp>
        <p:nvSpPr>
          <p:cNvPr id="103" name="object 103"/>
          <p:cNvSpPr/>
          <p:nvPr/>
        </p:nvSpPr>
        <p:spPr>
          <a:xfrm>
            <a:off x="4223616" y="4516706"/>
            <a:ext cx="334010" cy="219075"/>
          </a:xfrm>
          <a:custGeom>
            <a:avLst/>
            <a:gdLst/>
            <a:ahLst/>
            <a:cxnLst/>
            <a:rect l="l" t="t" r="r" b="b"/>
            <a:pathLst>
              <a:path w="334010" h="219075">
                <a:moveTo>
                  <a:pt x="333408" y="0"/>
                </a:moveTo>
                <a:lnTo>
                  <a:pt x="100022" y="0"/>
                </a:lnTo>
                <a:lnTo>
                  <a:pt x="100022" y="218460"/>
                </a:lnTo>
                <a:lnTo>
                  <a:pt x="0" y="218460"/>
                </a:lnTo>
              </a:path>
            </a:pathLst>
          </a:custGeom>
          <a:ln w="22352">
            <a:solidFill>
              <a:srgbClr val="404040"/>
            </a:solidFill>
          </a:ln>
        </p:spPr>
        <p:txBody>
          <a:bodyPr wrap="square" lIns="0" tIns="0" rIns="0" bIns="0" rtlCol="0"/>
          <a:lstStyle/>
          <a:p>
            <a:endParaRPr/>
          </a:p>
        </p:txBody>
      </p:sp>
      <p:sp>
        <p:nvSpPr>
          <p:cNvPr id="104" name="object 104"/>
          <p:cNvSpPr/>
          <p:nvPr/>
        </p:nvSpPr>
        <p:spPr>
          <a:xfrm>
            <a:off x="4106924" y="4662033"/>
            <a:ext cx="167005" cy="158115"/>
          </a:xfrm>
          <a:custGeom>
            <a:avLst/>
            <a:gdLst/>
            <a:ahLst/>
            <a:cxnLst/>
            <a:rect l="l" t="t" r="r" b="b"/>
            <a:pathLst>
              <a:path w="167005" h="158114">
                <a:moveTo>
                  <a:pt x="158417" y="152980"/>
                </a:moveTo>
                <a:lnTo>
                  <a:pt x="160125" y="157739"/>
                </a:lnTo>
                <a:lnTo>
                  <a:pt x="166704" y="157157"/>
                </a:lnTo>
                <a:lnTo>
                  <a:pt x="158417" y="152980"/>
                </a:lnTo>
                <a:close/>
              </a:path>
              <a:path w="167005" h="158114">
                <a:moveTo>
                  <a:pt x="156531" y="10017"/>
                </a:moveTo>
                <a:lnTo>
                  <a:pt x="0" y="73133"/>
                </a:lnTo>
                <a:lnTo>
                  <a:pt x="158417" y="152980"/>
                </a:lnTo>
                <a:lnTo>
                  <a:pt x="146271" y="119128"/>
                </a:lnTo>
                <a:lnTo>
                  <a:pt x="141654" y="78869"/>
                </a:lnTo>
                <a:lnTo>
                  <a:pt x="146271" y="38611"/>
                </a:lnTo>
                <a:lnTo>
                  <a:pt x="156531" y="10017"/>
                </a:lnTo>
                <a:close/>
              </a:path>
              <a:path w="167005" h="158114">
                <a:moveTo>
                  <a:pt x="160125" y="0"/>
                </a:moveTo>
                <a:lnTo>
                  <a:pt x="156531" y="10017"/>
                </a:lnTo>
                <a:lnTo>
                  <a:pt x="166704" y="5915"/>
                </a:lnTo>
                <a:lnTo>
                  <a:pt x="160125" y="0"/>
                </a:lnTo>
                <a:close/>
              </a:path>
            </a:pathLst>
          </a:custGeom>
          <a:solidFill>
            <a:srgbClr val="404040"/>
          </a:solidFill>
        </p:spPr>
        <p:txBody>
          <a:bodyPr wrap="square" lIns="0" tIns="0" rIns="0" bIns="0" rtlCol="0"/>
          <a:lstStyle/>
          <a:p>
            <a:endParaRPr/>
          </a:p>
        </p:txBody>
      </p:sp>
      <p:sp>
        <p:nvSpPr>
          <p:cNvPr id="105" name="object 105"/>
          <p:cNvSpPr/>
          <p:nvPr/>
        </p:nvSpPr>
        <p:spPr>
          <a:xfrm>
            <a:off x="4223616" y="3911738"/>
            <a:ext cx="334010" cy="605155"/>
          </a:xfrm>
          <a:custGeom>
            <a:avLst/>
            <a:gdLst/>
            <a:ahLst/>
            <a:cxnLst/>
            <a:rect l="l" t="t" r="r" b="b"/>
            <a:pathLst>
              <a:path w="334010" h="605154">
                <a:moveTo>
                  <a:pt x="333408" y="604967"/>
                </a:moveTo>
                <a:lnTo>
                  <a:pt x="100022" y="604967"/>
                </a:lnTo>
                <a:lnTo>
                  <a:pt x="100022" y="0"/>
                </a:lnTo>
                <a:lnTo>
                  <a:pt x="0" y="0"/>
                </a:lnTo>
              </a:path>
            </a:pathLst>
          </a:custGeom>
          <a:ln w="22268">
            <a:solidFill>
              <a:srgbClr val="404040"/>
            </a:solidFill>
          </a:ln>
        </p:spPr>
        <p:txBody>
          <a:bodyPr wrap="square" lIns="0" tIns="0" rIns="0" bIns="0" rtlCol="0"/>
          <a:lstStyle/>
          <a:p>
            <a:endParaRPr/>
          </a:p>
        </p:txBody>
      </p:sp>
      <p:sp>
        <p:nvSpPr>
          <p:cNvPr id="106" name="object 106"/>
          <p:cNvSpPr/>
          <p:nvPr/>
        </p:nvSpPr>
        <p:spPr>
          <a:xfrm>
            <a:off x="4106924" y="3827715"/>
            <a:ext cx="167005" cy="159385"/>
          </a:xfrm>
          <a:custGeom>
            <a:avLst/>
            <a:gdLst/>
            <a:ahLst/>
            <a:cxnLst/>
            <a:rect l="l" t="t" r="r" b="b"/>
            <a:pathLst>
              <a:path w="167005" h="159385">
                <a:moveTo>
                  <a:pt x="155685" y="146798"/>
                </a:moveTo>
                <a:lnTo>
                  <a:pt x="160125" y="159173"/>
                </a:lnTo>
                <a:lnTo>
                  <a:pt x="166704" y="151241"/>
                </a:lnTo>
                <a:lnTo>
                  <a:pt x="155685" y="146798"/>
                </a:lnTo>
                <a:close/>
              </a:path>
              <a:path w="167005" h="159385">
                <a:moveTo>
                  <a:pt x="159300" y="3731"/>
                </a:moveTo>
                <a:lnTo>
                  <a:pt x="0" y="84023"/>
                </a:lnTo>
                <a:lnTo>
                  <a:pt x="155685" y="146798"/>
                </a:lnTo>
                <a:lnTo>
                  <a:pt x="146271" y="120562"/>
                </a:lnTo>
                <a:lnTo>
                  <a:pt x="141654" y="80303"/>
                </a:lnTo>
                <a:lnTo>
                  <a:pt x="146271" y="40045"/>
                </a:lnTo>
                <a:lnTo>
                  <a:pt x="159300" y="3731"/>
                </a:lnTo>
                <a:close/>
              </a:path>
              <a:path w="167005" h="159385">
                <a:moveTo>
                  <a:pt x="166704" y="0"/>
                </a:moveTo>
                <a:lnTo>
                  <a:pt x="160125" y="1433"/>
                </a:lnTo>
                <a:lnTo>
                  <a:pt x="159300" y="3731"/>
                </a:lnTo>
                <a:lnTo>
                  <a:pt x="166704" y="0"/>
                </a:lnTo>
                <a:close/>
              </a:path>
            </a:pathLst>
          </a:custGeom>
          <a:solidFill>
            <a:srgbClr val="404040"/>
          </a:solidFill>
        </p:spPr>
        <p:txBody>
          <a:bodyPr wrap="square" lIns="0" tIns="0" rIns="0" bIns="0" rtlCol="0"/>
          <a:lstStyle/>
          <a:p>
            <a:endParaRPr/>
          </a:p>
        </p:txBody>
      </p:sp>
      <p:sp>
        <p:nvSpPr>
          <p:cNvPr id="107" name="object 107"/>
          <p:cNvSpPr/>
          <p:nvPr/>
        </p:nvSpPr>
        <p:spPr>
          <a:xfrm>
            <a:off x="5490569" y="4516705"/>
            <a:ext cx="1267460" cy="0"/>
          </a:xfrm>
          <a:custGeom>
            <a:avLst/>
            <a:gdLst/>
            <a:ahLst/>
            <a:cxnLst/>
            <a:rect l="l" t="t" r="r" b="b"/>
            <a:pathLst>
              <a:path w="1267460">
                <a:moveTo>
                  <a:pt x="1266953" y="0"/>
                </a:moveTo>
                <a:lnTo>
                  <a:pt x="0" y="0"/>
                </a:lnTo>
              </a:path>
            </a:pathLst>
          </a:custGeom>
          <a:ln w="22406">
            <a:solidFill>
              <a:srgbClr val="404040"/>
            </a:solidFill>
          </a:ln>
        </p:spPr>
        <p:txBody>
          <a:bodyPr wrap="square" lIns="0" tIns="0" rIns="0" bIns="0" rtlCol="0"/>
          <a:lstStyle/>
          <a:p>
            <a:endParaRPr/>
          </a:p>
        </p:txBody>
      </p:sp>
      <p:sp>
        <p:nvSpPr>
          <p:cNvPr id="108" name="object 108"/>
          <p:cNvSpPr/>
          <p:nvPr/>
        </p:nvSpPr>
        <p:spPr>
          <a:xfrm>
            <a:off x="5373876" y="4432526"/>
            <a:ext cx="153670" cy="158115"/>
          </a:xfrm>
          <a:custGeom>
            <a:avLst/>
            <a:gdLst/>
            <a:ahLst/>
            <a:cxnLst/>
            <a:rect l="l" t="t" r="r" b="b"/>
            <a:pathLst>
              <a:path w="153670" h="158114">
                <a:moveTo>
                  <a:pt x="153368" y="0"/>
                </a:moveTo>
                <a:lnTo>
                  <a:pt x="150033" y="156"/>
                </a:lnTo>
                <a:lnTo>
                  <a:pt x="0" y="84180"/>
                </a:lnTo>
                <a:lnTo>
                  <a:pt x="150033" y="151398"/>
                </a:lnTo>
                <a:lnTo>
                  <a:pt x="153368" y="157739"/>
                </a:lnTo>
                <a:lnTo>
                  <a:pt x="139489" y="119128"/>
                </a:lnTo>
                <a:lnTo>
                  <a:pt x="134863" y="78869"/>
                </a:lnTo>
                <a:lnTo>
                  <a:pt x="139489" y="38611"/>
                </a:lnTo>
                <a:lnTo>
                  <a:pt x="153368" y="0"/>
                </a:lnTo>
                <a:close/>
              </a:path>
            </a:pathLst>
          </a:custGeom>
          <a:solidFill>
            <a:srgbClr val="404040"/>
          </a:solidFill>
        </p:spPr>
        <p:txBody>
          <a:bodyPr wrap="square" lIns="0" tIns="0" rIns="0" bIns="0" rtlCol="0"/>
          <a:lstStyle/>
          <a:p>
            <a:endParaRPr/>
          </a:p>
        </p:txBody>
      </p:sp>
      <p:sp>
        <p:nvSpPr>
          <p:cNvPr id="109" name="object 109"/>
          <p:cNvSpPr txBox="1">
            <a:spLocks noGrp="1"/>
          </p:cNvSpPr>
          <p:nvPr>
            <p:ph type="title" idx="4294967295"/>
          </p:nvPr>
        </p:nvSpPr>
        <p:spPr>
          <a:xfrm>
            <a:off x="4223616" y="411787"/>
            <a:ext cx="7891239" cy="359073"/>
          </a:xfrm>
          <a:prstGeom prst="rect">
            <a:avLst/>
          </a:prstGeom>
        </p:spPr>
        <p:txBody>
          <a:bodyPr vert="horz" wrap="square" lIns="0" tIns="0" rIns="0" bIns="0" rtlCol="0" anchor="ctr">
            <a:spAutoFit/>
          </a:bodyPr>
          <a:lstStyle/>
          <a:p>
            <a:pPr marL="12700">
              <a:lnSpc>
                <a:spcPts val="2835"/>
              </a:lnSpc>
            </a:pPr>
            <a:r>
              <a:rPr sz="2800" dirty="0"/>
              <a:t>系统安全韧性内涵模型</a:t>
            </a:r>
          </a:p>
        </p:txBody>
      </p:sp>
      <p:sp>
        <p:nvSpPr>
          <p:cNvPr id="110" name="object 110"/>
          <p:cNvSpPr txBox="1"/>
          <p:nvPr/>
        </p:nvSpPr>
        <p:spPr>
          <a:xfrm>
            <a:off x="2070304" y="6183985"/>
            <a:ext cx="7943215" cy="215444"/>
          </a:xfrm>
          <a:prstGeom prst="rect">
            <a:avLst/>
          </a:prstGeom>
        </p:spPr>
        <p:txBody>
          <a:bodyPr vert="horz" wrap="square" lIns="0" tIns="0" rIns="0" bIns="0" rtlCol="0">
            <a:spAutoFit/>
          </a:bodyPr>
          <a:lstStyle/>
          <a:p>
            <a:pPr marL="12700"/>
            <a:r>
              <a:rPr sz="1400" dirty="0">
                <a:solidFill>
                  <a:srgbClr val="006FC0"/>
                </a:solidFill>
                <a:latin typeface="宋体"/>
                <a:cs typeface="宋体"/>
              </a:rPr>
              <a:t>来源：黄浪</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王秉</a:t>
            </a:r>
            <a:r>
              <a:rPr sz="1400" dirty="0">
                <a:solidFill>
                  <a:srgbClr val="006FC0"/>
                </a:solidFill>
                <a:latin typeface="Calibri"/>
                <a:cs typeface="Calibri"/>
              </a:rPr>
              <a:t>. </a:t>
            </a:r>
            <a:r>
              <a:rPr sz="1400" dirty="0">
                <a:solidFill>
                  <a:srgbClr val="006FC0"/>
                </a:solidFill>
                <a:latin typeface="宋体"/>
                <a:cs typeface="宋体"/>
              </a:rPr>
              <a:t>系统安全韧性的塑造与评估建模</a:t>
            </a:r>
            <a:r>
              <a:rPr sz="1400" dirty="0">
                <a:solidFill>
                  <a:srgbClr val="006FC0"/>
                </a:solidFill>
                <a:latin typeface="Calibri"/>
                <a:cs typeface="Calibri"/>
              </a:rPr>
              <a:t>[J]. </a:t>
            </a:r>
            <a:r>
              <a:rPr sz="1400" dirty="0">
                <a:solidFill>
                  <a:srgbClr val="006FC0"/>
                </a:solidFill>
                <a:latin typeface="宋体"/>
                <a:cs typeface="宋体"/>
              </a:rPr>
              <a:t>中国安全生产科学技术</a:t>
            </a:r>
            <a:r>
              <a:rPr sz="1400" dirty="0">
                <a:solidFill>
                  <a:srgbClr val="006FC0"/>
                </a:solidFill>
                <a:latin typeface="Calibri"/>
                <a:cs typeface="Calibri"/>
              </a:rPr>
              <a:t>, </a:t>
            </a:r>
            <a:r>
              <a:rPr sz="1400" spc="-5" dirty="0">
                <a:solidFill>
                  <a:srgbClr val="006FC0"/>
                </a:solidFill>
                <a:latin typeface="Calibri"/>
                <a:cs typeface="Calibri"/>
              </a:rPr>
              <a:t>2016, 12(12):</a:t>
            </a:r>
            <a:r>
              <a:rPr sz="1400" spc="-75" dirty="0">
                <a:solidFill>
                  <a:srgbClr val="006FC0"/>
                </a:solidFill>
                <a:latin typeface="Calibri"/>
                <a:cs typeface="Calibri"/>
              </a:rPr>
              <a:t> </a:t>
            </a:r>
            <a:r>
              <a:rPr sz="1400" spc="-5" dirty="0">
                <a:solidFill>
                  <a:srgbClr val="006FC0"/>
                </a:solidFill>
                <a:latin typeface="Calibri"/>
                <a:cs typeface="Calibri"/>
              </a:rPr>
              <a:t>15-21.</a:t>
            </a:r>
            <a:endParaRPr sz="1400">
              <a:latin typeface="Calibri"/>
              <a:cs typeface="Calibri"/>
            </a:endParaRPr>
          </a:p>
        </p:txBody>
      </p:sp>
      <p:sp>
        <p:nvSpPr>
          <p:cNvPr id="111" name="object 11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268529263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721415" y="4155966"/>
            <a:ext cx="708587" cy="926760"/>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rot="2040000">
            <a:off x="7327717" y="4072788"/>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管</a:t>
            </a:r>
            <a:endParaRPr sz="1200">
              <a:latin typeface="宋体"/>
              <a:cs typeface="宋体"/>
            </a:endParaRPr>
          </a:p>
        </p:txBody>
      </p:sp>
      <p:sp>
        <p:nvSpPr>
          <p:cNvPr id="4" name="object 4"/>
          <p:cNvSpPr txBox="1"/>
          <p:nvPr/>
        </p:nvSpPr>
        <p:spPr>
          <a:xfrm rot="2040000">
            <a:off x="7221003" y="422461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理</a:t>
            </a:r>
            <a:endParaRPr sz="1200">
              <a:latin typeface="宋体"/>
              <a:cs typeface="宋体"/>
            </a:endParaRPr>
          </a:p>
        </p:txBody>
      </p:sp>
      <p:sp>
        <p:nvSpPr>
          <p:cNvPr id="5" name="object 5"/>
          <p:cNvSpPr txBox="1"/>
          <p:nvPr/>
        </p:nvSpPr>
        <p:spPr>
          <a:xfrm rot="2040000">
            <a:off x="7105770" y="4388807"/>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子</a:t>
            </a:r>
            <a:endParaRPr sz="1200">
              <a:latin typeface="宋体"/>
              <a:cs typeface="宋体"/>
            </a:endParaRPr>
          </a:p>
        </p:txBody>
      </p:sp>
      <p:sp>
        <p:nvSpPr>
          <p:cNvPr id="6" name="object 6"/>
          <p:cNvSpPr txBox="1"/>
          <p:nvPr/>
        </p:nvSpPr>
        <p:spPr>
          <a:xfrm rot="2040000">
            <a:off x="6987440" y="455725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系</a:t>
            </a:r>
            <a:endParaRPr sz="1200">
              <a:latin typeface="宋体"/>
              <a:cs typeface="宋体"/>
            </a:endParaRPr>
          </a:p>
        </p:txBody>
      </p:sp>
      <p:sp>
        <p:nvSpPr>
          <p:cNvPr id="7" name="object 7"/>
          <p:cNvSpPr txBox="1"/>
          <p:nvPr/>
        </p:nvSpPr>
        <p:spPr>
          <a:xfrm rot="2040000">
            <a:off x="6877938" y="4713245"/>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统</a:t>
            </a:r>
            <a:endParaRPr sz="1200">
              <a:latin typeface="宋体"/>
              <a:cs typeface="宋体"/>
            </a:endParaRPr>
          </a:p>
        </p:txBody>
      </p:sp>
      <p:sp>
        <p:nvSpPr>
          <p:cNvPr id="8" name="object 8"/>
          <p:cNvSpPr txBox="1"/>
          <p:nvPr/>
        </p:nvSpPr>
        <p:spPr>
          <a:xfrm rot="2040000">
            <a:off x="6771379" y="4865077"/>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韧</a:t>
            </a:r>
            <a:endParaRPr sz="1200">
              <a:latin typeface="宋体"/>
              <a:cs typeface="宋体"/>
            </a:endParaRPr>
          </a:p>
        </p:txBody>
      </p:sp>
      <p:sp>
        <p:nvSpPr>
          <p:cNvPr id="9" name="object 9"/>
          <p:cNvSpPr txBox="1"/>
          <p:nvPr/>
        </p:nvSpPr>
        <p:spPr>
          <a:xfrm rot="2040000">
            <a:off x="6655992" y="5029358"/>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性</a:t>
            </a:r>
            <a:endParaRPr sz="1200">
              <a:latin typeface="宋体"/>
              <a:cs typeface="宋体"/>
            </a:endParaRPr>
          </a:p>
        </p:txBody>
      </p:sp>
      <p:sp>
        <p:nvSpPr>
          <p:cNvPr id="10" name="object 10"/>
          <p:cNvSpPr/>
          <p:nvPr/>
        </p:nvSpPr>
        <p:spPr>
          <a:xfrm>
            <a:off x="5443635" y="3067042"/>
            <a:ext cx="708587" cy="220101"/>
          </a:xfrm>
          <a:prstGeom prst="rect">
            <a:avLst/>
          </a:prstGeom>
          <a:blipFill>
            <a:blip r:embed="rId3" cstate="print"/>
            <a:stretch>
              <a:fillRect/>
            </a:stretch>
          </a:blipFill>
        </p:spPr>
        <p:txBody>
          <a:bodyPr wrap="square" lIns="0" tIns="0" rIns="0" bIns="0" rtlCol="0"/>
          <a:lstStyle/>
          <a:p>
            <a:endParaRPr/>
          </a:p>
        </p:txBody>
      </p:sp>
      <p:sp>
        <p:nvSpPr>
          <p:cNvPr id="11" name="object 11"/>
          <p:cNvSpPr txBox="1"/>
          <p:nvPr/>
        </p:nvSpPr>
        <p:spPr>
          <a:xfrm>
            <a:off x="5476625" y="3075741"/>
            <a:ext cx="645160" cy="187325"/>
          </a:xfrm>
          <a:prstGeom prst="rect">
            <a:avLst/>
          </a:prstGeom>
        </p:spPr>
        <p:txBody>
          <a:bodyPr vert="horz" wrap="square" lIns="0" tIns="0" rIns="0" bIns="0" rtlCol="0">
            <a:spAutoFit/>
          </a:bodyPr>
          <a:lstStyle/>
          <a:p>
            <a:pPr marL="12700"/>
            <a:r>
              <a:rPr sz="1200" spc="15" dirty="0">
                <a:latin typeface="宋体"/>
                <a:cs typeface="宋体"/>
              </a:rPr>
              <a:t>承受能力</a:t>
            </a:r>
            <a:endParaRPr sz="1200">
              <a:latin typeface="宋体"/>
              <a:cs typeface="宋体"/>
            </a:endParaRPr>
          </a:p>
        </p:txBody>
      </p:sp>
      <p:sp>
        <p:nvSpPr>
          <p:cNvPr id="12" name="object 12"/>
          <p:cNvSpPr/>
          <p:nvPr/>
        </p:nvSpPr>
        <p:spPr>
          <a:xfrm>
            <a:off x="3828986" y="4364484"/>
            <a:ext cx="894445" cy="208517"/>
          </a:xfrm>
          <a:prstGeom prst="rect">
            <a:avLst/>
          </a:prstGeom>
          <a:blipFill>
            <a:blip r:embed="rId4" cstate="print"/>
            <a:stretch>
              <a:fillRect/>
            </a:stretch>
          </a:blipFill>
        </p:spPr>
        <p:txBody>
          <a:bodyPr wrap="square" lIns="0" tIns="0" rIns="0" bIns="0" rtlCol="0"/>
          <a:lstStyle/>
          <a:p>
            <a:endParaRPr/>
          </a:p>
        </p:txBody>
      </p:sp>
      <p:sp>
        <p:nvSpPr>
          <p:cNvPr id="13" name="object 13"/>
          <p:cNvSpPr txBox="1"/>
          <p:nvPr/>
        </p:nvSpPr>
        <p:spPr>
          <a:xfrm>
            <a:off x="3873592" y="4367315"/>
            <a:ext cx="800100" cy="187325"/>
          </a:xfrm>
          <a:prstGeom prst="rect">
            <a:avLst/>
          </a:prstGeom>
        </p:spPr>
        <p:txBody>
          <a:bodyPr vert="horz" wrap="square" lIns="0" tIns="0" rIns="0" bIns="0" rtlCol="0">
            <a:spAutoFit/>
          </a:bodyPr>
          <a:lstStyle/>
          <a:p>
            <a:pPr marL="12700"/>
            <a:r>
              <a:rPr sz="1200" spc="15" dirty="0">
                <a:latin typeface="宋体"/>
                <a:cs typeface="宋体"/>
              </a:rPr>
              <a:t>物质流韧性</a:t>
            </a:r>
            <a:endParaRPr sz="1200">
              <a:latin typeface="宋体"/>
              <a:cs typeface="宋体"/>
            </a:endParaRPr>
          </a:p>
        </p:txBody>
      </p:sp>
      <p:sp>
        <p:nvSpPr>
          <p:cNvPr id="14" name="object 14"/>
          <p:cNvSpPr/>
          <p:nvPr/>
        </p:nvSpPr>
        <p:spPr>
          <a:xfrm>
            <a:off x="5269392" y="3924280"/>
            <a:ext cx="3438525" cy="0"/>
          </a:xfrm>
          <a:custGeom>
            <a:avLst/>
            <a:gdLst/>
            <a:ahLst/>
            <a:cxnLst/>
            <a:rect l="l" t="t" r="r" b="b"/>
            <a:pathLst>
              <a:path w="3438525">
                <a:moveTo>
                  <a:pt x="0" y="0"/>
                </a:moveTo>
                <a:lnTo>
                  <a:pt x="3438389" y="0"/>
                </a:lnTo>
              </a:path>
            </a:pathLst>
          </a:custGeom>
          <a:ln w="15445">
            <a:solidFill>
              <a:srgbClr val="000000"/>
            </a:solidFill>
          </a:ln>
        </p:spPr>
        <p:txBody>
          <a:bodyPr wrap="square" lIns="0" tIns="0" rIns="0" bIns="0" rtlCol="0"/>
          <a:lstStyle/>
          <a:p>
            <a:endParaRPr/>
          </a:p>
        </p:txBody>
      </p:sp>
      <p:sp>
        <p:nvSpPr>
          <p:cNvPr id="15" name="object 15"/>
          <p:cNvSpPr/>
          <p:nvPr/>
        </p:nvSpPr>
        <p:spPr>
          <a:xfrm>
            <a:off x="8672934" y="3866358"/>
            <a:ext cx="116205" cy="109220"/>
          </a:xfrm>
          <a:custGeom>
            <a:avLst/>
            <a:gdLst/>
            <a:ahLst/>
            <a:cxnLst/>
            <a:rect l="l" t="t" r="r" b="b"/>
            <a:pathLst>
              <a:path w="116204" h="109220">
                <a:moveTo>
                  <a:pt x="5109" y="102220"/>
                </a:moveTo>
                <a:lnTo>
                  <a:pt x="0" y="104258"/>
                </a:lnTo>
                <a:lnTo>
                  <a:pt x="2633" y="109046"/>
                </a:lnTo>
                <a:lnTo>
                  <a:pt x="5109" y="102220"/>
                </a:lnTo>
                <a:close/>
              </a:path>
              <a:path w="116204" h="109220">
                <a:moveTo>
                  <a:pt x="3079" y="1535"/>
                </a:moveTo>
                <a:lnTo>
                  <a:pt x="12303" y="26878"/>
                </a:lnTo>
                <a:lnTo>
                  <a:pt x="15526" y="54620"/>
                </a:lnTo>
                <a:lnTo>
                  <a:pt x="12303" y="82390"/>
                </a:lnTo>
                <a:lnTo>
                  <a:pt x="5109" y="102220"/>
                </a:lnTo>
                <a:lnTo>
                  <a:pt x="116161" y="57921"/>
                </a:lnTo>
                <a:lnTo>
                  <a:pt x="3079" y="1535"/>
                </a:lnTo>
                <a:close/>
              </a:path>
              <a:path w="116204" h="109220">
                <a:moveTo>
                  <a:pt x="0" y="0"/>
                </a:moveTo>
                <a:lnTo>
                  <a:pt x="3079" y="1535"/>
                </a:lnTo>
                <a:lnTo>
                  <a:pt x="2633" y="308"/>
                </a:lnTo>
                <a:lnTo>
                  <a:pt x="0" y="0"/>
                </a:lnTo>
                <a:close/>
              </a:path>
            </a:pathLst>
          </a:custGeom>
          <a:solidFill>
            <a:srgbClr val="000000"/>
          </a:solidFill>
        </p:spPr>
        <p:txBody>
          <a:bodyPr wrap="square" lIns="0" tIns="0" rIns="0" bIns="0" rtlCol="0"/>
          <a:lstStyle/>
          <a:p>
            <a:endParaRPr/>
          </a:p>
        </p:txBody>
      </p:sp>
      <p:sp>
        <p:nvSpPr>
          <p:cNvPr id="16" name="object 16"/>
          <p:cNvSpPr/>
          <p:nvPr/>
        </p:nvSpPr>
        <p:spPr>
          <a:xfrm>
            <a:off x="5269391" y="1155631"/>
            <a:ext cx="0" cy="2769235"/>
          </a:xfrm>
          <a:custGeom>
            <a:avLst/>
            <a:gdLst/>
            <a:ahLst/>
            <a:cxnLst/>
            <a:rect l="l" t="t" r="r" b="b"/>
            <a:pathLst>
              <a:path h="2769235">
                <a:moveTo>
                  <a:pt x="0" y="2768650"/>
                </a:moveTo>
                <a:lnTo>
                  <a:pt x="0" y="0"/>
                </a:lnTo>
              </a:path>
            </a:pathLst>
          </a:custGeom>
          <a:ln w="15488">
            <a:solidFill>
              <a:srgbClr val="000000"/>
            </a:solidFill>
          </a:ln>
        </p:spPr>
        <p:txBody>
          <a:bodyPr wrap="square" lIns="0" tIns="0" rIns="0" bIns="0" rtlCol="0"/>
          <a:lstStyle/>
          <a:p>
            <a:endParaRPr/>
          </a:p>
        </p:txBody>
      </p:sp>
      <p:sp>
        <p:nvSpPr>
          <p:cNvPr id="17" name="object 17"/>
          <p:cNvSpPr/>
          <p:nvPr/>
        </p:nvSpPr>
        <p:spPr>
          <a:xfrm>
            <a:off x="5217817" y="1074540"/>
            <a:ext cx="109855" cy="109220"/>
          </a:xfrm>
          <a:custGeom>
            <a:avLst/>
            <a:gdLst/>
            <a:ahLst/>
            <a:cxnLst/>
            <a:rect l="l" t="t" r="r" b="b"/>
            <a:pathLst>
              <a:path w="109854" h="109219">
                <a:moveTo>
                  <a:pt x="51575" y="0"/>
                </a:moveTo>
                <a:lnTo>
                  <a:pt x="5111" y="104258"/>
                </a:lnTo>
                <a:lnTo>
                  <a:pt x="0" y="109201"/>
                </a:lnTo>
                <a:lnTo>
                  <a:pt x="26642" y="99644"/>
                </a:lnTo>
                <a:lnTo>
                  <a:pt x="54460" y="96458"/>
                </a:lnTo>
                <a:lnTo>
                  <a:pt x="105311" y="96458"/>
                </a:lnTo>
                <a:lnTo>
                  <a:pt x="51575" y="0"/>
                </a:lnTo>
                <a:close/>
              </a:path>
              <a:path w="109854" h="109219">
                <a:moveTo>
                  <a:pt x="105311" y="96458"/>
                </a:moveTo>
                <a:lnTo>
                  <a:pt x="54460" y="96458"/>
                </a:lnTo>
                <a:lnTo>
                  <a:pt x="82307" y="99644"/>
                </a:lnTo>
                <a:lnTo>
                  <a:pt x="109037" y="109201"/>
                </a:lnTo>
                <a:lnTo>
                  <a:pt x="109656" y="104258"/>
                </a:lnTo>
                <a:lnTo>
                  <a:pt x="105311" y="96458"/>
                </a:lnTo>
                <a:close/>
              </a:path>
            </a:pathLst>
          </a:custGeom>
          <a:solidFill>
            <a:srgbClr val="000000"/>
          </a:solidFill>
        </p:spPr>
        <p:txBody>
          <a:bodyPr wrap="square" lIns="0" tIns="0" rIns="0" bIns="0" rtlCol="0"/>
          <a:lstStyle/>
          <a:p>
            <a:endParaRPr/>
          </a:p>
        </p:txBody>
      </p:sp>
      <p:sp>
        <p:nvSpPr>
          <p:cNvPr id="18" name="object 18"/>
          <p:cNvSpPr/>
          <p:nvPr/>
        </p:nvSpPr>
        <p:spPr>
          <a:xfrm>
            <a:off x="4967372" y="4364484"/>
            <a:ext cx="3264535" cy="0"/>
          </a:xfrm>
          <a:custGeom>
            <a:avLst/>
            <a:gdLst/>
            <a:ahLst/>
            <a:cxnLst/>
            <a:rect l="l" t="t" r="r" b="b"/>
            <a:pathLst>
              <a:path w="3264534">
                <a:moveTo>
                  <a:pt x="0" y="0"/>
                </a:moveTo>
                <a:lnTo>
                  <a:pt x="3264146" y="0"/>
                </a:lnTo>
              </a:path>
            </a:pathLst>
          </a:custGeom>
          <a:ln w="15445">
            <a:solidFill>
              <a:srgbClr val="404040"/>
            </a:solidFill>
            <a:prstDash val="lgDash"/>
          </a:ln>
        </p:spPr>
        <p:txBody>
          <a:bodyPr wrap="square" lIns="0" tIns="0" rIns="0" bIns="0" rtlCol="0"/>
          <a:lstStyle/>
          <a:p>
            <a:endParaRPr/>
          </a:p>
        </p:txBody>
      </p:sp>
      <p:sp>
        <p:nvSpPr>
          <p:cNvPr id="19" name="object 19"/>
          <p:cNvSpPr/>
          <p:nvPr/>
        </p:nvSpPr>
        <p:spPr>
          <a:xfrm>
            <a:off x="3782520" y="3924280"/>
            <a:ext cx="1487170" cy="1899920"/>
          </a:xfrm>
          <a:custGeom>
            <a:avLst/>
            <a:gdLst/>
            <a:ahLst/>
            <a:cxnLst/>
            <a:rect l="l" t="t" r="r" b="b"/>
            <a:pathLst>
              <a:path w="1487170" h="1899920">
                <a:moveTo>
                  <a:pt x="1486871" y="0"/>
                </a:moveTo>
                <a:lnTo>
                  <a:pt x="0" y="1899842"/>
                </a:lnTo>
              </a:path>
            </a:pathLst>
          </a:custGeom>
          <a:ln w="15472">
            <a:solidFill>
              <a:srgbClr val="000000"/>
            </a:solidFill>
          </a:ln>
        </p:spPr>
        <p:txBody>
          <a:bodyPr wrap="square" lIns="0" tIns="0" rIns="0" bIns="0" rtlCol="0"/>
          <a:lstStyle/>
          <a:p>
            <a:endParaRPr/>
          </a:p>
        </p:txBody>
      </p:sp>
      <p:sp>
        <p:nvSpPr>
          <p:cNvPr id="20" name="object 20"/>
          <p:cNvSpPr/>
          <p:nvPr/>
        </p:nvSpPr>
        <p:spPr>
          <a:xfrm>
            <a:off x="3736057" y="5772008"/>
            <a:ext cx="109855" cy="121920"/>
          </a:xfrm>
          <a:custGeom>
            <a:avLst/>
            <a:gdLst/>
            <a:ahLst/>
            <a:cxnLst/>
            <a:rect l="l" t="t" r="r" b="b"/>
            <a:pathLst>
              <a:path w="109855" h="121920">
                <a:moveTo>
                  <a:pt x="23526" y="0"/>
                </a:moveTo>
                <a:lnTo>
                  <a:pt x="23232" y="5776"/>
                </a:lnTo>
                <a:lnTo>
                  <a:pt x="0" y="121619"/>
                </a:lnTo>
                <a:lnTo>
                  <a:pt x="102925" y="64596"/>
                </a:lnTo>
                <a:lnTo>
                  <a:pt x="82603" y="58013"/>
                </a:lnTo>
                <a:lnTo>
                  <a:pt x="58661" y="43508"/>
                </a:lnTo>
                <a:lnTo>
                  <a:pt x="38669" y="23938"/>
                </a:lnTo>
                <a:lnTo>
                  <a:pt x="23526" y="0"/>
                </a:lnTo>
                <a:close/>
              </a:path>
              <a:path w="109855" h="121920">
                <a:moveTo>
                  <a:pt x="104545" y="63698"/>
                </a:moveTo>
                <a:lnTo>
                  <a:pt x="102925" y="64596"/>
                </a:lnTo>
                <a:lnTo>
                  <a:pt x="109594" y="66756"/>
                </a:lnTo>
                <a:lnTo>
                  <a:pt x="104545" y="63698"/>
                </a:lnTo>
                <a:close/>
              </a:path>
            </a:pathLst>
          </a:custGeom>
          <a:solidFill>
            <a:srgbClr val="000000"/>
          </a:solidFill>
        </p:spPr>
        <p:txBody>
          <a:bodyPr wrap="square" lIns="0" tIns="0" rIns="0" bIns="0" rtlCol="0"/>
          <a:lstStyle/>
          <a:p>
            <a:endParaRPr/>
          </a:p>
        </p:txBody>
      </p:sp>
      <p:sp>
        <p:nvSpPr>
          <p:cNvPr id="21" name="object 21"/>
          <p:cNvSpPr/>
          <p:nvPr/>
        </p:nvSpPr>
        <p:spPr>
          <a:xfrm>
            <a:off x="4618886" y="4793120"/>
            <a:ext cx="3287395" cy="12065"/>
          </a:xfrm>
          <a:custGeom>
            <a:avLst/>
            <a:gdLst/>
            <a:ahLst/>
            <a:cxnLst/>
            <a:rect l="l" t="t" r="r" b="b"/>
            <a:pathLst>
              <a:path w="3287395" h="12064">
                <a:moveTo>
                  <a:pt x="0" y="0"/>
                </a:moveTo>
                <a:lnTo>
                  <a:pt x="3287379" y="11584"/>
                </a:lnTo>
              </a:path>
            </a:pathLst>
          </a:custGeom>
          <a:ln w="15445">
            <a:solidFill>
              <a:srgbClr val="404040"/>
            </a:solidFill>
            <a:prstDash val="lgDash"/>
          </a:ln>
        </p:spPr>
        <p:txBody>
          <a:bodyPr wrap="square" lIns="0" tIns="0" rIns="0" bIns="0" rtlCol="0"/>
          <a:lstStyle/>
          <a:p>
            <a:endParaRPr/>
          </a:p>
        </p:txBody>
      </p:sp>
      <p:sp>
        <p:nvSpPr>
          <p:cNvPr id="22" name="object 22"/>
          <p:cNvSpPr/>
          <p:nvPr/>
        </p:nvSpPr>
        <p:spPr>
          <a:xfrm>
            <a:off x="4270400" y="5233322"/>
            <a:ext cx="3310890" cy="0"/>
          </a:xfrm>
          <a:custGeom>
            <a:avLst/>
            <a:gdLst/>
            <a:ahLst/>
            <a:cxnLst/>
            <a:rect l="l" t="t" r="r" b="b"/>
            <a:pathLst>
              <a:path w="3310890">
                <a:moveTo>
                  <a:pt x="0" y="0"/>
                </a:moveTo>
                <a:lnTo>
                  <a:pt x="3310611" y="0"/>
                </a:lnTo>
              </a:path>
            </a:pathLst>
          </a:custGeom>
          <a:ln w="15445">
            <a:solidFill>
              <a:srgbClr val="404040"/>
            </a:solidFill>
            <a:prstDash val="lgDash"/>
          </a:ln>
        </p:spPr>
        <p:txBody>
          <a:bodyPr wrap="square" lIns="0" tIns="0" rIns="0" bIns="0" rtlCol="0"/>
          <a:lstStyle/>
          <a:p>
            <a:endParaRPr/>
          </a:p>
        </p:txBody>
      </p:sp>
      <p:sp>
        <p:nvSpPr>
          <p:cNvPr id="23" name="object 23"/>
          <p:cNvSpPr/>
          <p:nvPr/>
        </p:nvSpPr>
        <p:spPr>
          <a:xfrm>
            <a:off x="3910299" y="1271473"/>
            <a:ext cx="1359535" cy="1772920"/>
          </a:xfrm>
          <a:custGeom>
            <a:avLst/>
            <a:gdLst/>
            <a:ahLst/>
            <a:cxnLst/>
            <a:rect l="l" t="t" r="r" b="b"/>
            <a:pathLst>
              <a:path w="1359535" h="1772920">
                <a:moveTo>
                  <a:pt x="0" y="1772399"/>
                </a:moveTo>
                <a:lnTo>
                  <a:pt x="1359093" y="0"/>
                </a:lnTo>
              </a:path>
            </a:pathLst>
          </a:custGeom>
          <a:ln w="15472">
            <a:solidFill>
              <a:srgbClr val="000000"/>
            </a:solidFill>
          </a:ln>
        </p:spPr>
        <p:txBody>
          <a:bodyPr wrap="square" lIns="0" tIns="0" rIns="0" bIns="0" rtlCol="0"/>
          <a:lstStyle/>
          <a:p>
            <a:endParaRPr/>
          </a:p>
        </p:txBody>
      </p:sp>
      <p:sp>
        <p:nvSpPr>
          <p:cNvPr id="24" name="object 24"/>
          <p:cNvSpPr/>
          <p:nvPr/>
        </p:nvSpPr>
        <p:spPr>
          <a:xfrm>
            <a:off x="5269392" y="3391402"/>
            <a:ext cx="3287395" cy="0"/>
          </a:xfrm>
          <a:custGeom>
            <a:avLst/>
            <a:gdLst/>
            <a:ahLst/>
            <a:cxnLst/>
            <a:rect l="l" t="t" r="r" b="b"/>
            <a:pathLst>
              <a:path w="3287395">
                <a:moveTo>
                  <a:pt x="0" y="0"/>
                </a:moveTo>
                <a:lnTo>
                  <a:pt x="3287379" y="0"/>
                </a:lnTo>
              </a:path>
            </a:pathLst>
          </a:custGeom>
          <a:ln w="15445">
            <a:solidFill>
              <a:srgbClr val="404040"/>
            </a:solidFill>
            <a:prstDash val="lgDash"/>
          </a:ln>
        </p:spPr>
        <p:txBody>
          <a:bodyPr wrap="square" lIns="0" tIns="0" rIns="0" bIns="0" rtlCol="0"/>
          <a:lstStyle/>
          <a:p>
            <a:endParaRPr/>
          </a:p>
        </p:txBody>
      </p:sp>
      <p:sp>
        <p:nvSpPr>
          <p:cNvPr id="25" name="object 25"/>
          <p:cNvSpPr/>
          <p:nvPr/>
        </p:nvSpPr>
        <p:spPr>
          <a:xfrm>
            <a:off x="5269392" y="2870108"/>
            <a:ext cx="3287395" cy="0"/>
          </a:xfrm>
          <a:custGeom>
            <a:avLst/>
            <a:gdLst/>
            <a:ahLst/>
            <a:cxnLst/>
            <a:rect l="l" t="t" r="r" b="b"/>
            <a:pathLst>
              <a:path w="3287395">
                <a:moveTo>
                  <a:pt x="0" y="0"/>
                </a:moveTo>
                <a:lnTo>
                  <a:pt x="3287379" y="0"/>
                </a:lnTo>
              </a:path>
            </a:pathLst>
          </a:custGeom>
          <a:ln w="15445">
            <a:solidFill>
              <a:srgbClr val="404040"/>
            </a:solidFill>
            <a:prstDash val="lgDash"/>
          </a:ln>
        </p:spPr>
        <p:txBody>
          <a:bodyPr wrap="square" lIns="0" tIns="0" rIns="0" bIns="0" rtlCol="0"/>
          <a:lstStyle/>
          <a:p>
            <a:endParaRPr/>
          </a:p>
        </p:txBody>
      </p:sp>
      <p:sp>
        <p:nvSpPr>
          <p:cNvPr id="26" name="object 26"/>
          <p:cNvSpPr/>
          <p:nvPr/>
        </p:nvSpPr>
        <p:spPr>
          <a:xfrm>
            <a:off x="5269392" y="2348814"/>
            <a:ext cx="3287395" cy="0"/>
          </a:xfrm>
          <a:custGeom>
            <a:avLst/>
            <a:gdLst/>
            <a:ahLst/>
            <a:cxnLst/>
            <a:rect l="l" t="t" r="r" b="b"/>
            <a:pathLst>
              <a:path w="3287395">
                <a:moveTo>
                  <a:pt x="0" y="0"/>
                </a:moveTo>
                <a:lnTo>
                  <a:pt x="3287379" y="0"/>
                </a:lnTo>
              </a:path>
            </a:pathLst>
          </a:custGeom>
          <a:ln w="15445">
            <a:solidFill>
              <a:srgbClr val="404040"/>
            </a:solidFill>
            <a:prstDash val="lgDash"/>
          </a:ln>
        </p:spPr>
        <p:txBody>
          <a:bodyPr wrap="square" lIns="0" tIns="0" rIns="0" bIns="0" rtlCol="0"/>
          <a:lstStyle/>
          <a:p>
            <a:endParaRPr/>
          </a:p>
        </p:txBody>
      </p:sp>
      <p:sp>
        <p:nvSpPr>
          <p:cNvPr id="27" name="object 27"/>
          <p:cNvSpPr/>
          <p:nvPr/>
        </p:nvSpPr>
        <p:spPr>
          <a:xfrm>
            <a:off x="5269392" y="1827520"/>
            <a:ext cx="3287395" cy="0"/>
          </a:xfrm>
          <a:custGeom>
            <a:avLst/>
            <a:gdLst/>
            <a:ahLst/>
            <a:cxnLst/>
            <a:rect l="l" t="t" r="r" b="b"/>
            <a:pathLst>
              <a:path w="3287395">
                <a:moveTo>
                  <a:pt x="0" y="0"/>
                </a:moveTo>
                <a:lnTo>
                  <a:pt x="3287379" y="0"/>
                </a:lnTo>
              </a:path>
            </a:pathLst>
          </a:custGeom>
          <a:ln w="15445">
            <a:solidFill>
              <a:srgbClr val="404040"/>
            </a:solidFill>
            <a:prstDash val="lgDash"/>
          </a:ln>
        </p:spPr>
        <p:txBody>
          <a:bodyPr wrap="square" lIns="0" tIns="0" rIns="0" bIns="0" rtlCol="0"/>
          <a:lstStyle/>
          <a:p>
            <a:endParaRPr/>
          </a:p>
        </p:txBody>
      </p:sp>
      <p:sp>
        <p:nvSpPr>
          <p:cNvPr id="28" name="object 28"/>
          <p:cNvSpPr/>
          <p:nvPr/>
        </p:nvSpPr>
        <p:spPr>
          <a:xfrm>
            <a:off x="3910299" y="5673526"/>
            <a:ext cx="3334385" cy="0"/>
          </a:xfrm>
          <a:custGeom>
            <a:avLst/>
            <a:gdLst/>
            <a:ahLst/>
            <a:cxnLst/>
            <a:rect l="l" t="t" r="r" b="b"/>
            <a:pathLst>
              <a:path w="3334385">
                <a:moveTo>
                  <a:pt x="0" y="0"/>
                </a:moveTo>
                <a:lnTo>
                  <a:pt x="3333843" y="0"/>
                </a:lnTo>
              </a:path>
            </a:pathLst>
          </a:custGeom>
          <a:ln w="15445">
            <a:solidFill>
              <a:srgbClr val="000000"/>
            </a:solidFill>
          </a:ln>
        </p:spPr>
        <p:txBody>
          <a:bodyPr wrap="square" lIns="0" tIns="0" rIns="0" bIns="0" rtlCol="0"/>
          <a:lstStyle/>
          <a:p>
            <a:endParaRPr/>
          </a:p>
        </p:txBody>
      </p:sp>
      <p:sp>
        <p:nvSpPr>
          <p:cNvPr id="29" name="object 29"/>
          <p:cNvSpPr/>
          <p:nvPr/>
        </p:nvSpPr>
        <p:spPr>
          <a:xfrm>
            <a:off x="3538581" y="4816288"/>
            <a:ext cx="859790" cy="220345"/>
          </a:xfrm>
          <a:custGeom>
            <a:avLst/>
            <a:gdLst/>
            <a:ahLst/>
            <a:cxnLst/>
            <a:rect l="l" t="t" r="r" b="b"/>
            <a:pathLst>
              <a:path w="859789" h="220345">
                <a:moveTo>
                  <a:pt x="0" y="220101"/>
                </a:moveTo>
                <a:lnTo>
                  <a:pt x="859597" y="220101"/>
                </a:lnTo>
                <a:lnTo>
                  <a:pt x="859597" y="0"/>
                </a:lnTo>
                <a:lnTo>
                  <a:pt x="0" y="0"/>
                </a:lnTo>
                <a:lnTo>
                  <a:pt x="0" y="220101"/>
                </a:lnTo>
                <a:close/>
              </a:path>
            </a:pathLst>
          </a:custGeom>
          <a:solidFill>
            <a:srgbClr val="FFFFFF"/>
          </a:solidFill>
        </p:spPr>
        <p:txBody>
          <a:bodyPr wrap="square" lIns="0" tIns="0" rIns="0" bIns="0" rtlCol="0"/>
          <a:lstStyle/>
          <a:p>
            <a:endParaRPr/>
          </a:p>
        </p:txBody>
      </p:sp>
      <p:sp>
        <p:nvSpPr>
          <p:cNvPr id="30" name="object 30"/>
          <p:cNvSpPr/>
          <p:nvPr/>
        </p:nvSpPr>
        <p:spPr>
          <a:xfrm>
            <a:off x="3538581" y="5036389"/>
            <a:ext cx="859790" cy="0"/>
          </a:xfrm>
          <a:custGeom>
            <a:avLst/>
            <a:gdLst/>
            <a:ahLst/>
            <a:cxnLst/>
            <a:rect l="l" t="t" r="r" b="b"/>
            <a:pathLst>
              <a:path w="859789">
                <a:moveTo>
                  <a:pt x="0" y="0"/>
                </a:moveTo>
                <a:lnTo>
                  <a:pt x="859597" y="0"/>
                </a:lnTo>
                <a:lnTo>
                  <a:pt x="859597" y="0"/>
                </a:lnTo>
              </a:path>
            </a:pathLst>
          </a:custGeom>
          <a:ln w="3861">
            <a:solidFill>
              <a:srgbClr val="FFFFFF"/>
            </a:solidFill>
          </a:ln>
        </p:spPr>
        <p:txBody>
          <a:bodyPr wrap="square" lIns="0" tIns="0" rIns="0" bIns="0" rtlCol="0"/>
          <a:lstStyle/>
          <a:p>
            <a:endParaRPr/>
          </a:p>
        </p:txBody>
      </p:sp>
      <p:sp>
        <p:nvSpPr>
          <p:cNvPr id="31" name="object 31"/>
          <p:cNvSpPr/>
          <p:nvPr/>
        </p:nvSpPr>
        <p:spPr>
          <a:xfrm>
            <a:off x="3515349" y="4793120"/>
            <a:ext cx="859597" cy="220101"/>
          </a:xfrm>
          <a:prstGeom prst="rect">
            <a:avLst/>
          </a:prstGeom>
          <a:blipFill>
            <a:blip r:embed="rId5" cstate="print"/>
            <a:stretch>
              <a:fillRect/>
            </a:stretch>
          </a:blipFill>
        </p:spPr>
        <p:txBody>
          <a:bodyPr wrap="square" lIns="0" tIns="0" rIns="0" bIns="0" rtlCol="0"/>
          <a:lstStyle/>
          <a:p>
            <a:endParaRPr/>
          </a:p>
        </p:txBody>
      </p:sp>
      <p:sp>
        <p:nvSpPr>
          <p:cNvPr id="32" name="object 32"/>
          <p:cNvSpPr/>
          <p:nvPr/>
        </p:nvSpPr>
        <p:spPr>
          <a:xfrm>
            <a:off x="3515348" y="4793120"/>
            <a:ext cx="859790" cy="220345"/>
          </a:xfrm>
          <a:custGeom>
            <a:avLst/>
            <a:gdLst/>
            <a:ahLst/>
            <a:cxnLst/>
            <a:rect l="l" t="t" r="r" b="b"/>
            <a:pathLst>
              <a:path w="859789" h="220345">
                <a:moveTo>
                  <a:pt x="0" y="220101"/>
                </a:moveTo>
                <a:lnTo>
                  <a:pt x="859597" y="220101"/>
                </a:lnTo>
                <a:lnTo>
                  <a:pt x="859597" y="0"/>
                </a:lnTo>
                <a:lnTo>
                  <a:pt x="0" y="0"/>
                </a:lnTo>
                <a:lnTo>
                  <a:pt x="0" y="220101"/>
                </a:lnTo>
                <a:close/>
              </a:path>
            </a:pathLst>
          </a:custGeom>
          <a:ln w="3862">
            <a:solidFill>
              <a:srgbClr val="FFFFFF"/>
            </a:solidFill>
          </a:ln>
        </p:spPr>
        <p:txBody>
          <a:bodyPr wrap="square" lIns="0" tIns="0" rIns="0" bIns="0" rtlCol="0"/>
          <a:lstStyle/>
          <a:p>
            <a:endParaRPr/>
          </a:p>
        </p:txBody>
      </p:sp>
      <p:sp>
        <p:nvSpPr>
          <p:cNvPr id="33" name="object 33"/>
          <p:cNvSpPr/>
          <p:nvPr/>
        </p:nvSpPr>
        <p:spPr>
          <a:xfrm>
            <a:off x="3341106" y="5256492"/>
            <a:ext cx="859790" cy="220345"/>
          </a:xfrm>
          <a:custGeom>
            <a:avLst/>
            <a:gdLst/>
            <a:ahLst/>
            <a:cxnLst/>
            <a:rect l="l" t="t" r="r" b="b"/>
            <a:pathLst>
              <a:path w="859789" h="220345">
                <a:moveTo>
                  <a:pt x="0" y="220101"/>
                </a:moveTo>
                <a:lnTo>
                  <a:pt x="859597" y="220101"/>
                </a:lnTo>
                <a:lnTo>
                  <a:pt x="859597" y="0"/>
                </a:lnTo>
                <a:lnTo>
                  <a:pt x="0" y="0"/>
                </a:lnTo>
                <a:lnTo>
                  <a:pt x="0" y="220101"/>
                </a:lnTo>
                <a:close/>
              </a:path>
            </a:pathLst>
          </a:custGeom>
          <a:solidFill>
            <a:srgbClr val="FFFFFF"/>
          </a:solidFill>
        </p:spPr>
        <p:txBody>
          <a:bodyPr wrap="square" lIns="0" tIns="0" rIns="0" bIns="0" rtlCol="0"/>
          <a:lstStyle/>
          <a:p>
            <a:endParaRPr/>
          </a:p>
        </p:txBody>
      </p:sp>
      <p:sp>
        <p:nvSpPr>
          <p:cNvPr id="34" name="object 34"/>
          <p:cNvSpPr/>
          <p:nvPr/>
        </p:nvSpPr>
        <p:spPr>
          <a:xfrm>
            <a:off x="3341106" y="5476593"/>
            <a:ext cx="859790" cy="0"/>
          </a:xfrm>
          <a:custGeom>
            <a:avLst/>
            <a:gdLst/>
            <a:ahLst/>
            <a:cxnLst/>
            <a:rect l="l" t="t" r="r" b="b"/>
            <a:pathLst>
              <a:path w="859789">
                <a:moveTo>
                  <a:pt x="0" y="0"/>
                </a:moveTo>
                <a:lnTo>
                  <a:pt x="859597" y="0"/>
                </a:lnTo>
                <a:lnTo>
                  <a:pt x="859597" y="0"/>
                </a:lnTo>
              </a:path>
            </a:pathLst>
          </a:custGeom>
          <a:ln w="3861">
            <a:solidFill>
              <a:srgbClr val="FFFFFF"/>
            </a:solidFill>
          </a:ln>
        </p:spPr>
        <p:txBody>
          <a:bodyPr wrap="square" lIns="0" tIns="0" rIns="0" bIns="0" rtlCol="0"/>
          <a:lstStyle/>
          <a:p>
            <a:endParaRPr/>
          </a:p>
        </p:txBody>
      </p:sp>
      <p:sp>
        <p:nvSpPr>
          <p:cNvPr id="35" name="object 35"/>
          <p:cNvSpPr/>
          <p:nvPr/>
        </p:nvSpPr>
        <p:spPr>
          <a:xfrm>
            <a:off x="3317874" y="5233323"/>
            <a:ext cx="859597" cy="220101"/>
          </a:xfrm>
          <a:prstGeom prst="rect">
            <a:avLst/>
          </a:prstGeom>
          <a:blipFill>
            <a:blip r:embed="rId5" cstate="print"/>
            <a:stretch>
              <a:fillRect/>
            </a:stretch>
          </a:blipFill>
        </p:spPr>
        <p:txBody>
          <a:bodyPr wrap="square" lIns="0" tIns="0" rIns="0" bIns="0" rtlCol="0"/>
          <a:lstStyle/>
          <a:p>
            <a:endParaRPr/>
          </a:p>
        </p:txBody>
      </p:sp>
      <p:sp>
        <p:nvSpPr>
          <p:cNvPr id="36" name="object 36"/>
          <p:cNvSpPr/>
          <p:nvPr/>
        </p:nvSpPr>
        <p:spPr>
          <a:xfrm>
            <a:off x="3317873" y="5233323"/>
            <a:ext cx="859790" cy="220345"/>
          </a:xfrm>
          <a:custGeom>
            <a:avLst/>
            <a:gdLst/>
            <a:ahLst/>
            <a:cxnLst/>
            <a:rect l="l" t="t" r="r" b="b"/>
            <a:pathLst>
              <a:path w="859789" h="220345">
                <a:moveTo>
                  <a:pt x="0" y="220101"/>
                </a:moveTo>
                <a:lnTo>
                  <a:pt x="859597" y="220101"/>
                </a:lnTo>
                <a:lnTo>
                  <a:pt x="859597" y="0"/>
                </a:lnTo>
                <a:lnTo>
                  <a:pt x="0" y="0"/>
                </a:lnTo>
                <a:lnTo>
                  <a:pt x="0" y="220101"/>
                </a:lnTo>
                <a:close/>
              </a:path>
            </a:pathLst>
          </a:custGeom>
          <a:ln w="3862">
            <a:solidFill>
              <a:srgbClr val="FFFFFF"/>
            </a:solidFill>
          </a:ln>
        </p:spPr>
        <p:txBody>
          <a:bodyPr wrap="square" lIns="0" tIns="0" rIns="0" bIns="0" rtlCol="0"/>
          <a:lstStyle/>
          <a:p>
            <a:endParaRPr/>
          </a:p>
        </p:txBody>
      </p:sp>
      <p:sp>
        <p:nvSpPr>
          <p:cNvPr id="37" name="object 37"/>
          <p:cNvSpPr txBox="1"/>
          <p:nvPr/>
        </p:nvSpPr>
        <p:spPr>
          <a:xfrm>
            <a:off x="3346745" y="4805108"/>
            <a:ext cx="997585" cy="643766"/>
          </a:xfrm>
          <a:prstGeom prst="rect">
            <a:avLst/>
          </a:prstGeom>
        </p:spPr>
        <p:txBody>
          <a:bodyPr vert="horz" wrap="square" lIns="0" tIns="0" rIns="0" bIns="0" rtlCol="0">
            <a:spAutoFit/>
          </a:bodyPr>
          <a:lstStyle/>
          <a:p>
            <a:pPr marL="210185"/>
            <a:r>
              <a:rPr sz="1200" spc="15" dirty="0">
                <a:latin typeface="宋体"/>
                <a:cs typeface="宋体"/>
              </a:rPr>
              <a:t>能量流韧性</a:t>
            </a:r>
            <a:endParaRPr sz="1200">
              <a:latin typeface="宋体"/>
              <a:cs typeface="宋体"/>
            </a:endParaRPr>
          </a:p>
          <a:p>
            <a:pPr>
              <a:spcBef>
                <a:spcPts val="52"/>
              </a:spcBef>
            </a:pPr>
            <a:endParaRPr sz="1700">
              <a:latin typeface="Times New Roman"/>
              <a:cs typeface="Times New Roman"/>
            </a:endParaRPr>
          </a:p>
          <a:p>
            <a:pPr marL="12700"/>
            <a:r>
              <a:rPr sz="1200" spc="15" dirty="0">
                <a:latin typeface="宋体"/>
                <a:cs typeface="宋体"/>
              </a:rPr>
              <a:t>信息流韧性</a:t>
            </a:r>
            <a:endParaRPr sz="1200">
              <a:latin typeface="宋体"/>
              <a:cs typeface="宋体"/>
            </a:endParaRPr>
          </a:p>
        </p:txBody>
      </p:sp>
      <p:sp>
        <p:nvSpPr>
          <p:cNvPr id="38" name="object 38"/>
          <p:cNvSpPr/>
          <p:nvPr/>
        </p:nvSpPr>
        <p:spPr>
          <a:xfrm>
            <a:off x="4618885" y="3924281"/>
            <a:ext cx="1313180" cy="1749425"/>
          </a:xfrm>
          <a:custGeom>
            <a:avLst/>
            <a:gdLst/>
            <a:ahLst/>
            <a:cxnLst/>
            <a:rect l="l" t="t" r="r" b="b"/>
            <a:pathLst>
              <a:path w="1313179" h="1749425">
                <a:moveTo>
                  <a:pt x="1312628" y="0"/>
                </a:moveTo>
                <a:lnTo>
                  <a:pt x="0" y="1749246"/>
                </a:lnTo>
              </a:path>
            </a:pathLst>
          </a:custGeom>
          <a:ln w="15472">
            <a:solidFill>
              <a:srgbClr val="404040"/>
            </a:solidFill>
            <a:prstDash val="lgDash"/>
          </a:ln>
        </p:spPr>
        <p:txBody>
          <a:bodyPr wrap="square" lIns="0" tIns="0" rIns="0" bIns="0" rtlCol="0"/>
          <a:lstStyle/>
          <a:p>
            <a:endParaRPr/>
          </a:p>
        </p:txBody>
      </p:sp>
      <p:sp>
        <p:nvSpPr>
          <p:cNvPr id="39" name="object 39"/>
          <p:cNvSpPr/>
          <p:nvPr/>
        </p:nvSpPr>
        <p:spPr>
          <a:xfrm>
            <a:off x="5269391" y="3924281"/>
            <a:ext cx="1324610" cy="1749425"/>
          </a:xfrm>
          <a:custGeom>
            <a:avLst/>
            <a:gdLst/>
            <a:ahLst/>
            <a:cxnLst/>
            <a:rect l="l" t="t" r="r" b="b"/>
            <a:pathLst>
              <a:path w="1324610" h="1749425">
                <a:moveTo>
                  <a:pt x="1324244" y="0"/>
                </a:moveTo>
                <a:lnTo>
                  <a:pt x="0" y="1749246"/>
                </a:lnTo>
              </a:path>
            </a:pathLst>
          </a:custGeom>
          <a:ln w="15472">
            <a:solidFill>
              <a:srgbClr val="404040"/>
            </a:solidFill>
            <a:prstDash val="lgDash"/>
          </a:ln>
        </p:spPr>
        <p:txBody>
          <a:bodyPr wrap="square" lIns="0" tIns="0" rIns="0" bIns="0" rtlCol="0"/>
          <a:lstStyle/>
          <a:p>
            <a:endParaRPr/>
          </a:p>
        </p:txBody>
      </p:sp>
      <p:sp>
        <p:nvSpPr>
          <p:cNvPr id="40" name="object 40"/>
          <p:cNvSpPr/>
          <p:nvPr/>
        </p:nvSpPr>
        <p:spPr>
          <a:xfrm>
            <a:off x="5931514" y="3924281"/>
            <a:ext cx="1313180" cy="1749425"/>
          </a:xfrm>
          <a:custGeom>
            <a:avLst/>
            <a:gdLst/>
            <a:ahLst/>
            <a:cxnLst/>
            <a:rect l="l" t="t" r="r" b="b"/>
            <a:pathLst>
              <a:path w="1313179" h="1749425">
                <a:moveTo>
                  <a:pt x="1312628" y="0"/>
                </a:moveTo>
                <a:lnTo>
                  <a:pt x="0" y="1749246"/>
                </a:lnTo>
              </a:path>
            </a:pathLst>
          </a:custGeom>
          <a:ln w="15472">
            <a:solidFill>
              <a:srgbClr val="404040"/>
            </a:solidFill>
            <a:prstDash val="lgDash"/>
          </a:ln>
        </p:spPr>
        <p:txBody>
          <a:bodyPr wrap="square" lIns="0" tIns="0" rIns="0" bIns="0" rtlCol="0"/>
          <a:lstStyle/>
          <a:p>
            <a:endParaRPr/>
          </a:p>
        </p:txBody>
      </p:sp>
      <p:sp>
        <p:nvSpPr>
          <p:cNvPr id="41" name="object 41"/>
          <p:cNvSpPr/>
          <p:nvPr/>
        </p:nvSpPr>
        <p:spPr>
          <a:xfrm>
            <a:off x="6593636" y="3924281"/>
            <a:ext cx="1313180" cy="1749425"/>
          </a:xfrm>
          <a:custGeom>
            <a:avLst/>
            <a:gdLst/>
            <a:ahLst/>
            <a:cxnLst/>
            <a:rect l="l" t="t" r="r" b="b"/>
            <a:pathLst>
              <a:path w="1313179" h="1749425">
                <a:moveTo>
                  <a:pt x="1312628" y="0"/>
                </a:moveTo>
                <a:lnTo>
                  <a:pt x="0" y="1749246"/>
                </a:lnTo>
              </a:path>
            </a:pathLst>
          </a:custGeom>
          <a:ln w="15472">
            <a:solidFill>
              <a:srgbClr val="404040"/>
            </a:solidFill>
            <a:prstDash val="lgDash"/>
          </a:ln>
        </p:spPr>
        <p:txBody>
          <a:bodyPr wrap="square" lIns="0" tIns="0" rIns="0" bIns="0" rtlCol="0"/>
          <a:lstStyle/>
          <a:p>
            <a:endParaRPr/>
          </a:p>
        </p:txBody>
      </p:sp>
      <p:sp>
        <p:nvSpPr>
          <p:cNvPr id="42" name="object 42"/>
          <p:cNvSpPr/>
          <p:nvPr/>
        </p:nvSpPr>
        <p:spPr>
          <a:xfrm>
            <a:off x="5269392" y="3078625"/>
            <a:ext cx="1905635" cy="834390"/>
          </a:xfrm>
          <a:custGeom>
            <a:avLst/>
            <a:gdLst/>
            <a:ahLst/>
            <a:cxnLst/>
            <a:rect l="l" t="t" r="r" b="b"/>
            <a:pathLst>
              <a:path w="1905635" h="834389">
                <a:moveTo>
                  <a:pt x="0" y="834070"/>
                </a:moveTo>
                <a:lnTo>
                  <a:pt x="1905053" y="0"/>
                </a:lnTo>
              </a:path>
            </a:pathLst>
          </a:custGeom>
          <a:ln w="23178">
            <a:solidFill>
              <a:srgbClr val="000000"/>
            </a:solidFill>
          </a:ln>
        </p:spPr>
        <p:txBody>
          <a:bodyPr wrap="square" lIns="0" tIns="0" rIns="0" bIns="0" rtlCol="0"/>
          <a:lstStyle/>
          <a:p>
            <a:endParaRPr/>
          </a:p>
        </p:txBody>
      </p:sp>
      <p:sp>
        <p:nvSpPr>
          <p:cNvPr id="43" name="object 43"/>
          <p:cNvSpPr/>
          <p:nvPr/>
        </p:nvSpPr>
        <p:spPr>
          <a:xfrm>
            <a:off x="7127362" y="3032289"/>
            <a:ext cx="140335" cy="116205"/>
          </a:xfrm>
          <a:custGeom>
            <a:avLst/>
            <a:gdLst/>
            <a:ahLst/>
            <a:cxnLst/>
            <a:rect l="l" t="t" r="r" b="b"/>
            <a:pathLst>
              <a:path w="140335" h="116205">
                <a:moveTo>
                  <a:pt x="49767" y="112833"/>
                </a:moveTo>
                <a:lnTo>
                  <a:pt x="47084" y="115843"/>
                </a:lnTo>
                <a:lnTo>
                  <a:pt x="49872" y="114452"/>
                </a:lnTo>
                <a:lnTo>
                  <a:pt x="49767" y="112833"/>
                </a:lnTo>
                <a:close/>
              </a:path>
              <a:path w="140335" h="116205">
                <a:moveTo>
                  <a:pt x="619" y="0"/>
                </a:moveTo>
                <a:lnTo>
                  <a:pt x="0" y="772"/>
                </a:lnTo>
                <a:lnTo>
                  <a:pt x="22298" y="24203"/>
                </a:lnTo>
                <a:lnTo>
                  <a:pt x="38410" y="51762"/>
                </a:lnTo>
                <a:lnTo>
                  <a:pt x="47786" y="82246"/>
                </a:lnTo>
                <a:lnTo>
                  <a:pt x="49767" y="112833"/>
                </a:lnTo>
                <a:lnTo>
                  <a:pt x="140013" y="11584"/>
                </a:lnTo>
                <a:lnTo>
                  <a:pt x="619" y="0"/>
                </a:lnTo>
                <a:close/>
              </a:path>
            </a:pathLst>
          </a:custGeom>
          <a:solidFill>
            <a:srgbClr val="000000"/>
          </a:solidFill>
        </p:spPr>
        <p:txBody>
          <a:bodyPr wrap="square" lIns="0" tIns="0" rIns="0" bIns="0" rtlCol="0"/>
          <a:lstStyle/>
          <a:p>
            <a:endParaRPr/>
          </a:p>
        </p:txBody>
      </p:sp>
      <p:sp>
        <p:nvSpPr>
          <p:cNvPr id="44" name="object 44"/>
          <p:cNvSpPr/>
          <p:nvPr/>
        </p:nvSpPr>
        <p:spPr>
          <a:xfrm>
            <a:off x="8556772" y="1294641"/>
            <a:ext cx="12065" cy="2630170"/>
          </a:xfrm>
          <a:custGeom>
            <a:avLst/>
            <a:gdLst/>
            <a:ahLst/>
            <a:cxnLst/>
            <a:rect l="l" t="t" r="r" b="b"/>
            <a:pathLst>
              <a:path w="12065" h="2630170">
                <a:moveTo>
                  <a:pt x="0" y="2629638"/>
                </a:moveTo>
                <a:lnTo>
                  <a:pt x="11616" y="0"/>
                </a:lnTo>
              </a:path>
            </a:pathLst>
          </a:custGeom>
          <a:ln w="15488">
            <a:solidFill>
              <a:srgbClr val="000000"/>
            </a:solidFill>
          </a:ln>
        </p:spPr>
        <p:txBody>
          <a:bodyPr wrap="square" lIns="0" tIns="0" rIns="0" bIns="0" rtlCol="0"/>
          <a:lstStyle/>
          <a:p>
            <a:endParaRPr/>
          </a:p>
        </p:txBody>
      </p:sp>
      <p:sp>
        <p:nvSpPr>
          <p:cNvPr id="45" name="object 45"/>
          <p:cNvSpPr/>
          <p:nvPr/>
        </p:nvSpPr>
        <p:spPr>
          <a:xfrm>
            <a:off x="3910298" y="3043872"/>
            <a:ext cx="0" cy="2630170"/>
          </a:xfrm>
          <a:custGeom>
            <a:avLst/>
            <a:gdLst/>
            <a:ahLst/>
            <a:cxnLst/>
            <a:rect l="l" t="t" r="r" b="b"/>
            <a:pathLst>
              <a:path h="2630170">
                <a:moveTo>
                  <a:pt x="0" y="2629653"/>
                </a:moveTo>
                <a:lnTo>
                  <a:pt x="0" y="0"/>
                </a:lnTo>
              </a:path>
            </a:pathLst>
          </a:custGeom>
          <a:ln w="15488">
            <a:solidFill>
              <a:srgbClr val="404040"/>
            </a:solidFill>
          </a:ln>
        </p:spPr>
        <p:txBody>
          <a:bodyPr wrap="square" lIns="0" tIns="0" rIns="0" bIns="0" rtlCol="0"/>
          <a:lstStyle/>
          <a:p>
            <a:endParaRPr/>
          </a:p>
        </p:txBody>
      </p:sp>
      <p:sp>
        <p:nvSpPr>
          <p:cNvPr id="46" name="object 46"/>
          <p:cNvSpPr/>
          <p:nvPr/>
        </p:nvSpPr>
        <p:spPr>
          <a:xfrm>
            <a:off x="7255759" y="1294641"/>
            <a:ext cx="1313180" cy="1772920"/>
          </a:xfrm>
          <a:custGeom>
            <a:avLst/>
            <a:gdLst/>
            <a:ahLst/>
            <a:cxnLst/>
            <a:rect l="l" t="t" r="r" b="b"/>
            <a:pathLst>
              <a:path w="1313179" h="1772920">
                <a:moveTo>
                  <a:pt x="1312628" y="0"/>
                </a:moveTo>
                <a:lnTo>
                  <a:pt x="0" y="1772399"/>
                </a:lnTo>
              </a:path>
            </a:pathLst>
          </a:custGeom>
          <a:ln w="15473">
            <a:solidFill>
              <a:srgbClr val="000000"/>
            </a:solidFill>
          </a:ln>
        </p:spPr>
        <p:txBody>
          <a:bodyPr wrap="square" lIns="0" tIns="0" rIns="0" bIns="0" rtlCol="0"/>
          <a:lstStyle/>
          <a:p>
            <a:endParaRPr/>
          </a:p>
        </p:txBody>
      </p:sp>
      <p:sp>
        <p:nvSpPr>
          <p:cNvPr id="47" name="object 47"/>
          <p:cNvSpPr/>
          <p:nvPr/>
        </p:nvSpPr>
        <p:spPr>
          <a:xfrm>
            <a:off x="7244142" y="3924281"/>
            <a:ext cx="1324610" cy="1749425"/>
          </a:xfrm>
          <a:custGeom>
            <a:avLst/>
            <a:gdLst/>
            <a:ahLst/>
            <a:cxnLst/>
            <a:rect l="l" t="t" r="r" b="b"/>
            <a:pathLst>
              <a:path w="1324609" h="1749425">
                <a:moveTo>
                  <a:pt x="1324244" y="0"/>
                </a:moveTo>
                <a:lnTo>
                  <a:pt x="0" y="1749246"/>
                </a:lnTo>
              </a:path>
            </a:pathLst>
          </a:custGeom>
          <a:ln w="15472">
            <a:solidFill>
              <a:srgbClr val="000000"/>
            </a:solidFill>
          </a:ln>
        </p:spPr>
        <p:txBody>
          <a:bodyPr wrap="square" lIns="0" tIns="0" rIns="0" bIns="0" rtlCol="0"/>
          <a:lstStyle/>
          <a:p>
            <a:endParaRPr/>
          </a:p>
        </p:txBody>
      </p:sp>
      <p:sp>
        <p:nvSpPr>
          <p:cNvPr id="48" name="object 48"/>
          <p:cNvSpPr/>
          <p:nvPr/>
        </p:nvSpPr>
        <p:spPr>
          <a:xfrm>
            <a:off x="5269392" y="1294641"/>
            <a:ext cx="3287395" cy="0"/>
          </a:xfrm>
          <a:custGeom>
            <a:avLst/>
            <a:gdLst/>
            <a:ahLst/>
            <a:cxnLst/>
            <a:rect l="l" t="t" r="r" b="b"/>
            <a:pathLst>
              <a:path w="3287395">
                <a:moveTo>
                  <a:pt x="0" y="0"/>
                </a:moveTo>
                <a:lnTo>
                  <a:pt x="3287379" y="0"/>
                </a:lnTo>
              </a:path>
            </a:pathLst>
          </a:custGeom>
          <a:ln w="15445">
            <a:solidFill>
              <a:srgbClr val="000000"/>
            </a:solidFill>
          </a:ln>
        </p:spPr>
        <p:txBody>
          <a:bodyPr wrap="square" lIns="0" tIns="0" rIns="0" bIns="0" rtlCol="0"/>
          <a:lstStyle/>
          <a:p>
            <a:endParaRPr/>
          </a:p>
        </p:txBody>
      </p:sp>
      <p:sp>
        <p:nvSpPr>
          <p:cNvPr id="49" name="object 49"/>
          <p:cNvSpPr/>
          <p:nvPr/>
        </p:nvSpPr>
        <p:spPr>
          <a:xfrm>
            <a:off x="7255760" y="3043872"/>
            <a:ext cx="12065" cy="2630170"/>
          </a:xfrm>
          <a:custGeom>
            <a:avLst/>
            <a:gdLst/>
            <a:ahLst/>
            <a:cxnLst/>
            <a:rect l="l" t="t" r="r" b="b"/>
            <a:pathLst>
              <a:path w="12064" h="2630170">
                <a:moveTo>
                  <a:pt x="0" y="2629653"/>
                </a:moveTo>
                <a:lnTo>
                  <a:pt x="11616" y="0"/>
                </a:lnTo>
              </a:path>
            </a:pathLst>
          </a:custGeom>
          <a:ln w="15488">
            <a:solidFill>
              <a:srgbClr val="000000"/>
            </a:solidFill>
          </a:ln>
        </p:spPr>
        <p:txBody>
          <a:bodyPr wrap="square" lIns="0" tIns="0" rIns="0" bIns="0" rtlCol="0"/>
          <a:lstStyle/>
          <a:p>
            <a:endParaRPr/>
          </a:p>
        </p:txBody>
      </p:sp>
      <p:sp>
        <p:nvSpPr>
          <p:cNvPr id="50" name="object 50"/>
          <p:cNvSpPr/>
          <p:nvPr/>
        </p:nvSpPr>
        <p:spPr>
          <a:xfrm>
            <a:off x="3910299" y="3043872"/>
            <a:ext cx="3334385" cy="0"/>
          </a:xfrm>
          <a:custGeom>
            <a:avLst/>
            <a:gdLst/>
            <a:ahLst/>
            <a:cxnLst/>
            <a:rect l="l" t="t" r="r" b="b"/>
            <a:pathLst>
              <a:path w="3334385">
                <a:moveTo>
                  <a:pt x="0" y="0"/>
                </a:moveTo>
                <a:lnTo>
                  <a:pt x="3333843" y="0"/>
                </a:lnTo>
              </a:path>
            </a:pathLst>
          </a:custGeom>
          <a:ln w="15445">
            <a:solidFill>
              <a:srgbClr val="000000"/>
            </a:solidFill>
          </a:ln>
        </p:spPr>
        <p:txBody>
          <a:bodyPr wrap="square" lIns="0" tIns="0" rIns="0" bIns="0" rtlCol="0"/>
          <a:lstStyle/>
          <a:p>
            <a:endParaRPr/>
          </a:p>
        </p:txBody>
      </p:sp>
      <p:sp>
        <p:nvSpPr>
          <p:cNvPr id="51" name="object 51"/>
          <p:cNvSpPr/>
          <p:nvPr/>
        </p:nvSpPr>
        <p:spPr>
          <a:xfrm>
            <a:off x="3166864" y="5893631"/>
            <a:ext cx="1138385" cy="220101"/>
          </a:xfrm>
          <a:prstGeom prst="rect">
            <a:avLst/>
          </a:prstGeom>
          <a:blipFill>
            <a:blip r:embed="rId6" cstate="print"/>
            <a:stretch>
              <a:fillRect/>
            </a:stretch>
          </a:blipFill>
        </p:spPr>
        <p:txBody>
          <a:bodyPr wrap="square" lIns="0" tIns="0" rIns="0" bIns="0" rtlCol="0"/>
          <a:lstStyle/>
          <a:p>
            <a:endParaRPr/>
          </a:p>
        </p:txBody>
      </p:sp>
      <p:sp>
        <p:nvSpPr>
          <p:cNvPr id="52" name="object 52"/>
          <p:cNvSpPr txBox="1"/>
          <p:nvPr/>
        </p:nvSpPr>
        <p:spPr>
          <a:xfrm>
            <a:off x="3258324" y="5899685"/>
            <a:ext cx="955040" cy="187325"/>
          </a:xfrm>
          <a:prstGeom prst="rect">
            <a:avLst/>
          </a:prstGeom>
        </p:spPr>
        <p:txBody>
          <a:bodyPr vert="horz" wrap="square" lIns="0" tIns="0" rIns="0" bIns="0" rtlCol="0">
            <a:spAutoFit/>
          </a:bodyPr>
          <a:lstStyle/>
          <a:p>
            <a:pPr marL="12700"/>
            <a:r>
              <a:rPr sz="1200" spc="15" dirty="0">
                <a:latin typeface="宋体"/>
                <a:cs typeface="宋体"/>
              </a:rPr>
              <a:t>关联关系表征</a:t>
            </a:r>
            <a:endParaRPr sz="1200">
              <a:latin typeface="宋体"/>
              <a:cs typeface="宋体"/>
            </a:endParaRPr>
          </a:p>
        </p:txBody>
      </p:sp>
      <p:sp>
        <p:nvSpPr>
          <p:cNvPr id="53" name="object 53"/>
          <p:cNvSpPr/>
          <p:nvPr/>
        </p:nvSpPr>
        <p:spPr>
          <a:xfrm>
            <a:off x="8789096" y="3808438"/>
            <a:ext cx="220707" cy="220101"/>
          </a:xfrm>
          <a:prstGeom prst="rect">
            <a:avLst/>
          </a:prstGeom>
          <a:blipFill>
            <a:blip r:embed="rId7" cstate="print"/>
            <a:stretch>
              <a:fillRect/>
            </a:stretch>
          </a:blipFill>
        </p:spPr>
        <p:txBody>
          <a:bodyPr wrap="square" lIns="0" tIns="0" rIns="0" bIns="0" rtlCol="0"/>
          <a:lstStyle/>
          <a:p>
            <a:endParaRPr/>
          </a:p>
        </p:txBody>
      </p:sp>
      <p:sp>
        <p:nvSpPr>
          <p:cNvPr id="54" name="object 54"/>
          <p:cNvSpPr txBox="1"/>
          <p:nvPr/>
        </p:nvSpPr>
        <p:spPr>
          <a:xfrm>
            <a:off x="8804274" y="3338846"/>
            <a:ext cx="180340" cy="745490"/>
          </a:xfrm>
          <a:prstGeom prst="rect">
            <a:avLst/>
          </a:prstGeom>
        </p:spPr>
        <p:txBody>
          <a:bodyPr vert="horz" wrap="square" lIns="0" tIns="0" rIns="0" bIns="0" rtlCol="0">
            <a:spAutoFit/>
          </a:bodyPr>
          <a:lstStyle/>
          <a:p>
            <a:pPr marL="12700" marR="5080" algn="just">
              <a:lnSpc>
                <a:spcPct val="101400"/>
              </a:lnSpc>
            </a:pPr>
            <a:r>
              <a:rPr sz="1200" spc="10" dirty="0">
                <a:latin typeface="宋体"/>
                <a:cs typeface="宋体"/>
              </a:rPr>
              <a:t>元  素  或  子</a:t>
            </a:r>
            <a:endParaRPr sz="1200">
              <a:latin typeface="宋体"/>
              <a:cs typeface="宋体"/>
            </a:endParaRPr>
          </a:p>
        </p:txBody>
      </p:sp>
      <p:sp>
        <p:nvSpPr>
          <p:cNvPr id="55" name="object 55"/>
          <p:cNvSpPr txBox="1"/>
          <p:nvPr/>
        </p:nvSpPr>
        <p:spPr>
          <a:xfrm>
            <a:off x="8804274" y="4065246"/>
            <a:ext cx="180340" cy="405130"/>
          </a:xfrm>
          <a:prstGeom prst="rect">
            <a:avLst/>
          </a:prstGeom>
        </p:spPr>
        <p:txBody>
          <a:bodyPr vert="horz" wrap="square" lIns="0" tIns="0" rIns="0" bIns="0" rtlCol="0">
            <a:spAutoFit/>
          </a:bodyPr>
          <a:lstStyle/>
          <a:p>
            <a:pPr marL="12700" marR="5080">
              <a:lnSpc>
                <a:spcPct val="109600"/>
              </a:lnSpc>
            </a:pPr>
            <a:r>
              <a:rPr sz="1200" spc="10" dirty="0">
                <a:latin typeface="宋体"/>
                <a:cs typeface="宋体"/>
              </a:rPr>
              <a:t>系  统</a:t>
            </a:r>
            <a:endParaRPr sz="1200">
              <a:latin typeface="宋体"/>
              <a:cs typeface="宋体"/>
            </a:endParaRPr>
          </a:p>
        </p:txBody>
      </p:sp>
      <p:sp>
        <p:nvSpPr>
          <p:cNvPr id="56" name="object 56"/>
          <p:cNvSpPr/>
          <p:nvPr/>
        </p:nvSpPr>
        <p:spPr>
          <a:xfrm>
            <a:off x="5292625" y="4318147"/>
            <a:ext cx="720725" cy="915669"/>
          </a:xfrm>
          <a:custGeom>
            <a:avLst/>
            <a:gdLst/>
            <a:ahLst/>
            <a:cxnLst/>
            <a:rect l="l" t="t" r="r" b="b"/>
            <a:pathLst>
              <a:path w="720725" h="915670">
                <a:moveTo>
                  <a:pt x="580809" y="0"/>
                </a:moveTo>
                <a:lnTo>
                  <a:pt x="0" y="822501"/>
                </a:lnTo>
                <a:lnTo>
                  <a:pt x="127777" y="915175"/>
                </a:lnTo>
                <a:lnTo>
                  <a:pt x="720203" y="92674"/>
                </a:lnTo>
                <a:lnTo>
                  <a:pt x="580809" y="0"/>
                </a:lnTo>
                <a:close/>
              </a:path>
            </a:pathLst>
          </a:custGeom>
          <a:solidFill>
            <a:srgbClr val="FFFFFF"/>
          </a:solidFill>
        </p:spPr>
        <p:txBody>
          <a:bodyPr wrap="square" lIns="0" tIns="0" rIns="0" bIns="0" rtlCol="0"/>
          <a:lstStyle/>
          <a:p>
            <a:endParaRPr/>
          </a:p>
        </p:txBody>
      </p:sp>
      <p:sp>
        <p:nvSpPr>
          <p:cNvPr id="57" name="object 57"/>
          <p:cNvSpPr/>
          <p:nvPr/>
        </p:nvSpPr>
        <p:spPr>
          <a:xfrm>
            <a:off x="5292624" y="5140648"/>
            <a:ext cx="128270" cy="92710"/>
          </a:xfrm>
          <a:custGeom>
            <a:avLst/>
            <a:gdLst/>
            <a:ahLst/>
            <a:cxnLst/>
            <a:rect l="l" t="t" r="r" b="b"/>
            <a:pathLst>
              <a:path w="128270" h="92710">
                <a:moveTo>
                  <a:pt x="0" y="0"/>
                </a:moveTo>
                <a:lnTo>
                  <a:pt x="127777" y="92674"/>
                </a:lnTo>
                <a:lnTo>
                  <a:pt x="127778" y="92674"/>
                </a:lnTo>
              </a:path>
            </a:pathLst>
          </a:custGeom>
          <a:ln w="3865">
            <a:solidFill>
              <a:srgbClr val="FFFFFF"/>
            </a:solidFill>
          </a:ln>
        </p:spPr>
        <p:txBody>
          <a:bodyPr wrap="square" lIns="0" tIns="0" rIns="0" bIns="0" rtlCol="0"/>
          <a:lstStyle/>
          <a:p>
            <a:endParaRPr/>
          </a:p>
        </p:txBody>
      </p:sp>
      <p:sp>
        <p:nvSpPr>
          <p:cNvPr id="58" name="object 58"/>
          <p:cNvSpPr/>
          <p:nvPr/>
        </p:nvSpPr>
        <p:spPr>
          <a:xfrm>
            <a:off x="5420403" y="4410821"/>
            <a:ext cx="592455" cy="822960"/>
          </a:xfrm>
          <a:custGeom>
            <a:avLst/>
            <a:gdLst/>
            <a:ahLst/>
            <a:cxnLst/>
            <a:rect l="l" t="t" r="r" b="b"/>
            <a:pathLst>
              <a:path w="592454" h="822960">
                <a:moveTo>
                  <a:pt x="0" y="822501"/>
                </a:moveTo>
                <a:lnTo>
                  <a:pt x="592425" y="0"/>
                </a:lnTo>
                <a:lnTo>
                  <a:pt x="592425" y="0"/>
                </a:lnTo>
              </a:path>
            </a:pathLst>
          </a:custGeom>
          <a:ln w="3868">
            <a:solidFill>
              <a:srgbClr val="FFFFFF"/>
            </a:solidFill>
          </a:ln>
        </p:spPr>
        <p:txBody>
          <a:bodyPr wrap="square" lIns="0" tIns="0" rIns="0" bIns="0" rtlCol="0"/>
          <a:lstStyle/>
          <a:p>
            <a:endParaRPr/>
          </a:p>
        </p:txBody>
      </p:sp>
      <p:sp>
        <p:nvSpPr>
          <p:cNvPr id="59" name="object 59"/>
          <p:cNvSpPr/>
          <p:nvPr/>
        </p:nvSpPr>
        <p:spPr>
          <a:xfrm>
            <a:off x="5269393" y="4294978"/>
            <a:ext cx="720203" cy="915176"/>
          </a:xfrm>
          <a:prstGeom prst="rect">
            <a:avLst/>
          </a:prstGeom>
          <a:blipFill>
            <a:blip r:embed="rId8" cstate="print"/>
            <a:stretch>
              <a:fillRect/>
            </a:stretch>
          </a:blipFill>
        </p:spPr>
        <p:txBody>
          <a:bodyPr wrap="square" lIns="0" tIns="0" rIns="0" bIns="0" rtlCol="0"/>
          <a:lstStyle/>
          <a:p>
            <a:endParaRPr/>
          </a:p>
        </p:txBody>
      </p:sp>
      <p:sp>
        <p:nvSpPr>
          <p:cNvPr id="60" name="object 60"/>
          <p:cNvSpPr/>
          <p:nvPr/>
        </p:nvSpPr>
        <p:spPr>
          <a:xfrm>
            <a:off x="5269392" y="4294979"/>
            <a:ext cx="720725" cy="915669"/>
          </a:xfrm>
          <a:custGeom>
            <a:avLst/>
            <a:gdLst/>
            <a:ahLst/>
            <a:cxnLst/>
            <a:rect l="l" t="t" r="r" b="b"/>
            <a:pathLst>
              <a:path w="720725" h="915670">
                <a:moveTo>
                  <a:pt x="0" y="822501"/>
                </a:moveTo>
                <a:lnTo>
                  <a:pt x="139394" y="915175"/>
                </a:lnTo>
                <a:lnTo>
                  <a:pt x="720203" y="92674"/>
                </a:lnTo>
                <a:lnTo>
                  <a:pt x="580809" y="0"/>
                </a:lnTo>
                <a:lnTo>
                  <a:pt x="0" y="822501"/>
                </a:lnTo>
                <a:close/>
              </a:path>
            </a:pathLst>
          </a:custGeom>
          <a:ln w="3867">
            <a:solidFill>
              <a:srgbClr val="FFFFFF"/>
            </a:solidFill>
          </a:ln>
        </p:spPr>
        <p:txBody>
          <a:bodyPr wrap="square" lIns="0" tIns="0" rIns="0" bIns="0" rtlCol="0"/>
          <a:lstStyle/>
          <a:p>
            <a:endParaRPr/>
          </a:p>
        </p:txBody>
      </p:sp>
      <p:sp>
        <p:nvSpPr>
          <p:cNvPr id="61" name="object 61"/>
          <p:cNvSpPr txBox="1"/>
          <p:nvPr/>
        </p:nvSpPr>
        <p:spPr>
          <a:xfrm rot="2040000">
            <a:off x="5999445" y="4039733"/>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组</a:t>
            </a:r>
            <a:endParaRPr sz="1200">
              <a:latin typeface="宋体"/>
              <a:cs typeface="宋体"/>
            </a:endParaRPr>
          </a:p>
        </p:txBody>
      </p:sp>
      <p:sp>
        <p:nvSpPr>
          <p:cNvPr id="62" name="object 62"/>
          <p:cNvSpPr txBox="1"/>
          <p:nvPr/>
        </p:nvSpPr>
        <p:spPr>
          <a:xfrm rot="2040000">
            <a:off x="5881115" y="4208247"/>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织</a:t>
            </a:r>
            <a:endParaRPr sz="1200">
              <a:latin typeface="宋体"/>
              <a:cs typeface="宋体"/>
            </a:endParaRPr>
          </a:p>
        </p:txBody>
      </p:sp>
      <p:sp>
        <p:nvSpPr>
          <p:cNvPr id="63" name="object 63"/>
          <p:cNvSpPr txBox="1"/>
          <p:nvPr/>
        </p:nvSpPr>
        <p:spPr>
          <a:xfrm rot="2040000">
            <a:off x="5762940" y="4376605"/>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成</a:t>
            </a:r>
            <a:endParaRPr sz="1200">
              <a:latin typeface="宋体"/>
              <a:cs typeface="宋体"/>
            </a:endParaRPr>
          </a:p>
        </p:txBody>
      </p:sp>
      <p:sp>
        <p:nvSpPr>
          <p:cNvPr id="64" name="object 64"/>
          <p:cNvSpPr txBox="1"/>
          <p:nvPr/>
        </p:nvSpPr>
        <p:spPr>
          <a:xfrm rot="2040000">
            <a:off x="5653283" y="4532607"/>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员</a:t>
            </a:r>
            <a:endParaRPr sz="1200">
              <a:latin typeface="宋体"/>
              <a:cs typeface="宋体"/>
            </a:endParaRPr>
          </a:p>
        </p:txBody>
      </p:sp>
      <p:sp>
        <p:nvSpPr>
          <p:cNvPr id="65" name="object 65"/>
          <p:cNvSpPr txBox="1"/>
          <p:nvPr/>
        </p:nvSpPr>
        <p:spPr>
          <a:xfrm rot="2040000">
            <a:off x="5538050" y="469691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子</a:t>
            </a:r>
            <a:endParaRPr sz="1200">
              <a:latin typeface="宋体"/>
              <a:cs typeface="宋体"/>
            </a:endParaRPr>
          </a:p>
        </p:txBody>
      </p:sp>
      <p:sp>
        <p:nvSpPr>
          <p:cNvPr id="66" name="object 66"/>
          <p:cNvSpPr txBox="1"/>
          <p:nvPr/>
        </p:nvSpPr>
        <p:spPr>
          <a:xfrm rot="2040000">
            <a:off x="5419720" y="4865355"/>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系</a:t>
            </a:r>
            <a:endParaRPr sz="1200">
              <a:latin typeface="宋体"/>
              <a:cs typeface="宋体"/>
            </a:endParaRPr>
          </a:p>
        </p:txBody>
      </p:sp>
      <p:sp>
        <p:nvSpPr>
          <p:cNvPr id="67" name="object 67"/>
          <p:cNvSpPr txBox="1"/>
          <p:nvPr/>
        </p:nvSpPr>
        <p:spPr>
          <a:xfrm rot="2040000">
            <a:off x="5310218" y="5021326"/>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统</a:t>
            </a:r>
            <a:endParaRPr sz="1200">
              <a:latin typeface="宋体"/>
              <a:cs typeface="宋体"/>
            </a:endParaRPr>
          </a:p>
        </p:txBody>
      </p:sp>
      <p:sp>
        <p:nvSpPr>
          <p:cNvPr id="68" name="object 68"/>
          <p:cNvSpPr txBox="1"/>
          <p:nvPr/>
        </p:nvSpPr>
        <p:spPr>
          <a:xfrm rot="2040000">
            <a:off x="5203659" y="5173158"/>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韧</a:t>
            </a:r>
            <a:endParaRPr sz="1200">
              <a:latin typeface="宋体"/>
              <a:cs typeface="宋体"/>
            </a:endParaRPr>
          </a:p>
        </p:txBody>
      </p:sp>
      <p:sp>
        <p:nvSpPr>
          <p:cNvPr id="69" name="object 69"/>
          <p:cNvSpPr txBox="1"/>
          <p:nvPr/>
        </p:nvSpPr>
        <p:spPr>
          <a:xfrm rot="2040000">
            <a:off x="5088272" y="5337454"/>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性</a:t>
            </a:r>
            <a:endParaRPr sz="1200">
              <a:latin typeface="宋体"/>
              <a:cs typeface="宋体"/>
            </a:endParaRPr>
          </a:p>
        </p:txBody>
      </p:sp>
      <p:sp>
        <p:nvSpPr>
          <p:cNvPr id="70" name="object 70"/>
          <p:cNvSpPr/>
          <p:nvPr/>
        </p:nvSpPr>
        <p:spPr>
          <a:xfrm>
            <a:off x="5954746" y="4294979"/>
            <a:ext cx="708660" cy="915669"/>
          </a:xfrm>
          <a:custGeom>
            <a:avLst/>
            <a:gdLst/>
            <a:ahLst/>
            <a:cxnLst/>
            <a:rect l="l" t="t" r="r" b="b"/>
            <a:pathLst>
              <a:path w="708660" h="915670">
                <a:moveTo>
                  <a:pt x="580809" y="0"/>
                </a:moveTo>
                <a:lnTo>
                  <a:pt x="0" y="822501"/>
                </a:lnTo>
                <a:lnTo>
                  <a:pt x="127777" y="915175"/>
                </a:lnTo>
                <a:lnTo>
                  <a:pt x="708587" y="92674"/>
                </a:lnTo>
                <a:lnTo>
                  <a:pt x="580809" y="0"/>
                </a:lnTo>
                <a:close/>
              </a:path>
            </a:pathLst>
          </a:custGeom>
          <a:solidFill>
            <a:srgbClr val="FFFFFF"/>
          </a:solidFill>
        </p:spPr>
        <p:txBody>
          <a:bodyPr wrap="square" lIns="0" tIns="0" rIns="0" bIns="0" rtlCol="0"/>
          <a:lstStyle/>
          <a:p>
            <a:endParaRPr/>
          </a:p>
        </p:txBody>
      </p:sp>
      <p:sp>
        <p:nvSpPr>
          <p:cNvPr id="71" name="object 71"/>
          <p:cNvSpPr/>
          <p:nvPr/>
        </p:nvSpPr>
        <p:spPr>
          <a:xfrm>
            <a:off x="5954746" y="5117479"/>
            <a:ext cx="128270" cy="92710"/>
          </a:xfrm>
          <a:custGeom>
            <a:avLst/>
            <a:gdLst/>
            <a:ahLst/>
            <a:cxnLst/>
            <a:rect l="l" t="t" r="r" b="b"/>
            <a:pathLst>
              <a:path w="128270" h="92710">
                <a:moveTo>
                  <a:pt x="0" y="0"/>
                </a:moveTo>
                <a:lnTo>
                  <a:pt x="127777" y="92674"/>
                </a:lnTo>
                <a:lnTo>
                  <a:pt x="127778" y="92674"/>
                </a:lnTo>
              </a:path>
            </a:pathLst>
          </a:custGeom>
          <a:ln w="3865">
            <a:solidFill>
              <a:srgbClr val="FFFFFF"/>
            </a:solidFill>
          </a:ln>
        </p:spPr>
        <p:txBody>
          <a:bodyPr wrap="square" lIns="0" tIns="0" rIns="0" bIns="0" rtlCol="0"/>
          <a:lstStyle/>
          <a:p>
            <a:endParaRPr/>
          </a:p>
        </p:txBody>
      </p:sp>
      <p:sp>
        <p:nvSpPr>
          <p:cNvPr id="72" name="object 72"/>
          <p:cNvSpPr/>
          <p:nvPr/>
        </p:nvSpPr>
        <p:spPr>
          <a:xfrm>
            <a:off x="5954747" y="4847412"/>
            <a:ext cx="191135" cy="270510"/>
          </a:xfrm>
          <a:custGeom>
            <a:avLst/>
            <a:gdLst/>
            <a:ahLst/>
            <a:cxnLst/>
            <a:rect l="l" t="t" r="r" b="b"/>
            <a:pathLst>
              <a:path w="191135" h="270510">
                <a:moveTo>
                  <a:pt x="190708" y="0"/>
                </a:moveTo>
                <a:lnTo>
                  <a:pt x="0" y="270067"/>
                </a:lnTo>
              </a:path>
            </a:pathLst>
          </a:custGeom>
          <a:ln w="3868">
            <a:solidFill>
              <a:srgbClr val="FFFFFF"/>
            </a:solidFill>
          </a:ln>
        </p:spPr>
        <p:txBody>
          <a:bodyPr wrap="square" lIns="0" tIns="0" rIns="0" bIns="0" rtlCol="0"/>
          <a:lstStyle/>
          <a:p>
            <a:endParaRPr/>
          </a:p>
        </p:txBody>
      </p:sp>
      <p:sp>
        <p:nvSpPr>
          <p:cNvPr id="73" name="object 73"/>
          <p:cNvSpPr/>
          <p:nvPr/>
        </p:nvSpPr>
        <p:spPr>
          <a:xfrm>
            <a:off x="6558578" y="4387652"/>
            <a:ext cx="104775" cy="148590"/>
          </a:xfrm>
          <a:custGeom>
            <a:avLst/>
            <a:gdLst/>
            <a:ahLst/>
            <a:cxnLst/>
            <a:rect l="l" t="t" r="r" b="b"/>
            <a:pathLst>
              <a:path w="104775" h="148589">
                <a:moveTo>
                  <a:pt x="0" y="148348"/>
                </a:moveTo>
                <a:lnTo>
                  <a:pt x="104756" y="0"/>
                </a:lnTo>
                <a:lnTo>
                  <a:pt x="104756" y="0"/>
                </a:lnTo>
              </a:path>
            </a:pathLst>
          </a:custGeom>
          <a:ln w="3868">
            <a:solidFill>
              <a:srgbClr val="FFFFFF"/>
            </a:solidFill>
          </a:ln>
        </p:spPr>
        <p:txBody>
          <a:bodyPr wrap="square" lIns="0" tIns="0" rIns="0" bIns="0" rtlCol="0"/>
          <a:lstStyle/>
          <a:p>
            <a:endParaRPr/>
          </a:p>
        </p:txBody>
      </p:sp>
      <p:sp>
        <p:nvSpPr>
          <p:cNvPr id="74" name="object 74"/>
          <p:cNvSpPr/>
          <p:nvPr/>
        </p:nvSpPr>
        <p:spPr>
          <a:xfrm>
            <a:off x="5931515" y="4271809"/>
            <a:ext cx="708587" cy="915176"/>
          </a:xfrm>
          <a:prstGeom prst="rect">
            <a:avLst/>
          </a:prstGeom>
          <a:blipFill>
            <a:blip r:embed="rId9" cstate="print"/>
            <a:stretch>
              <a:fillRect/>
            </a:stretch>
          </a:blipFill>
        </p:spPr>
        <p:txBody>
          <a:bodyPr wrap="square" lIns="0" tIns="0" rIns="0" bIns="0" rtlCol="0"/>
          <a:lstStyle/>
          <a:p>
            <a:endParaRPr/>
          </a:p>
        </p:txBody>
      </p:sp>
      <p:sp>
        <p:nvSpPr>
          <p:cNvPr id="75" name="object 75"/>
          <p:cNvSpPr/>
          <p:nvPr/>
        </p:nvSpPr>
        <p:spPr>
          <a:xfrm>
            <a:off x="5931514" y="4271810"/>
            <a:ext cx="708660" cy="915669"/>
          </a:xfrm>
          <a:custGeom>
            <a:avLst/>
            <a:gdLst/>
            <a:ahLst/>
            <a:cxnLst/>
            <a:rect l="l" t="t" r="r" b="b"/>
            <a:pathLst>
              <a:path w="708660" h="915670">
                <a:moveTo>
                  <a:pt x="0" y="822501"/>
                </a:moveTo>
                <a:lnTo>
                  <a:pt x="127777" y="915175"/>
                </a:lnTo>
                <a:lnTo>
                  <a:pt x="708587" y="92674"/>
                </a:lnTo>
                <a:lnTo>
                  <a:pt x="580809" y="0"/>
                </a:lnTo>
                <a:lnTo>
                  <a:pt x="0" y="822501"/>
                </a:lnTo>
                <a:close/>
              </a:path>
            </a:pathLst>
          </a:custGeom>
          <a:ln w="3868">
            <a:solidFill>
              <a:srgbClr val="FFFFFF"/>
            </a:solidFill>
          </a:ln>
        </p:spPr>
        <p:txBody>
          <a:bodyPr wrap="square" lIns="0" tIns="0" rIns="0" bIns="0" rtlCol="0"/>
          <a:lstStyle/>
          <a:p>
            <a:endParaRPr/>
          </a:p>
        </p:txBody>
      </p:sp>
      <p:sp>
        <p:nvSpPr>
          <p:cNvPr id="76" name="object 76"/>
          <p:cNvSpPr txBox="1"/>
          <p:nvPr/>
        </p:nvSpPr>
        <p:spPr>
          <a:xfrm rot="2040000">
            <a:off x="6643446" y="4038961"/>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物</a:t>
            </a:r>
            <a:endParaRPr sz="1200">
              <a:latin typeface="宋体"/>
              <a:cs typeface="宋体"/>
            </a:endParaRPr>
          </a:p>
        </p:txBody>
      </p:sp>
      <p:sp>
        <p:nvSpPr>
          <p:cNvPr id="77" name="object 77"/>
          <p:cNvSpPr txBox="1"/>
          <p:nvPr/>
        </p:nvSpPr>
        <p:spPr>
          <a:xfrm rot="2040000">
            <a:off x="6536732" y="4190793"/>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质</a:t>
            </a:r>
            <a:endParaRPr sz="1200">
              <a:latin typeface="宋体"/>
              <a:cs typeface="宋体"/>
            </a:endParaRPr>
          </a:p>
        </p:txBody>
      </p:sp>
      <p:sp>
        <p:nvSpPr>
          <p:cNvPr id="78" name="object 78"/>
          <p:cNvSpPr txBox="1"/>
          <p:nvPr/>
        </p:nvSpPr>
        <p:spPr>
          <a:xfrm rot="2040000">
            <a:off x="6430173" y="4342625"/>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技</a:t>
            </a:r>
            <a:endParaRPr sz="1200">
              <a:latin typeface="宋体"/>
              <a:cs typeface="宋体"/>
            </a:endParaRPr>
          </a:p>
        </p:txBody>
      </p:sp>
      <p:sp>
        <p:nvSpPr>
          <p:cNvPr id="79" name="object 79"/>
          <p:cNvSpPr txBox="1"/>
          <p:nvPr/>
        </p:nvSpPr>
        <p:spPr>
          <a:xfrm rot="2040000">
            <a:off x="6323614" y="4494456"/>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术</a:t>
            </a:r>
            <a:endParaRPr sz="1200">
              <a:latin typeface="宋体"/>
              <a:cs typeface="宋体"/>
            </a:endParaRPr>
          </a:p>
        </p:txBody>
      </p:sp>
      <p:sp>
        <p:nvSpPr>
          <p:cNvPr id="80" name="object 80"/>
          <p:cNvSpPr txBox="1"/>
          <p:nvPr/>
        </p:nvSpPr>
        <p:spPr>
          <a:xfrm rot="2040000">
            <a:off x="6216900" y="4646242"/>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子</a:t>
            </a:r>
            <a:endParaRPr sz="1200">
              <a:latin typeface="宋体"/>
              <a:cs typeface="宋体"/>
            </a:endParaRPr>
          </a:p>
        </p:txBody>
      </p:sp>
      <p:sp>
        <p:nvSpPr>
          <p:cNvPr id="81" name="object 81"/>
          <p:cNvSpPr txBox="1"/>
          <p:nvPr/>
        </p:nvSpPr>
        <p:spPr>
          <a:xfrm rot="2040000">
            <a:off x="6101667" y="4810538"/>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系</a:t>
            </a:r>
            <a:endParaRPr sz="1200">
              <a:latin typeface="宋体"/>
              <a:cs typeface="宋体"/>
            </a:endParaRPr>
          </a:p>
        </p:txBody>
      </p:sp>
      <p:sp>
        <p:nvSpPr>
          <p:cNvPr id="82" name="object 82"/>
          <p:cNvSpPr txBox="1"/>
          <p:nvPr/>
        </p:nvSpPr>
        <p:spPr>
          <a:xfrm rot="2040000">
            <a:off x="5992166" y="496650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统</a:t>
            </a:r>
            <a:endParaRPr sz="1200">
              <a:latin typeface="宋体"/>
              <a:cs typeface="宋体"/>
            </a:endParaRPr>
          </a:p>
        </p:txBody>
      </p:sp>
      <p:sp>
        <p:nvSpPr>
          <p:cNvPr id="83" name="object 83"/>
          <p:cNvSpPr txBox="1"/>
          <p:nvPr/>
        </p:nvSpPr>
        <p:spPr>
          <a:xfrm rot="2040000">
            <a:off x="5885452" y="5118341"/>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韧</a:t>
            </a:r>
            <a:endParaRPr sz="1200">
              <a:latin typeface="宋体"/>
              <a:cs typeface="宋体"/>
            </a:endParaRPr>
          </a:p>
        </p:txBody>
      </p:sp>
      <p:sp>
        <p:nvSpPr>
          <p:cNvPr id="84" name="object 84"/>
          <p:cNvSpPr txBox="1"/>
          <p:nvPr/>
        </p:nvSpPr>
        <p:spPr>
          <a:xfrm rot="2040000">
            <a:off x="5770064" y="5282622"/>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性</a:t>
            </a:r>
            <a:endParaRPr sz="1200">
              <a:latin typeface="宋体"/>
              <a:cs typeface="宋体"/>
            </a:endParaRPr>
          </a:p>
        </p:txBody>
      </p:sp>
      <p:sp>
        <p:nvSpPr>
          <p:cNvPr id="85" name="object 85"/>
          <p:cNvSpPr/>
          <p:nvPr/>
        </p:nvSpPr>
        <p:spPr>
          <a:xfrm>
            <a:off x="7348689" y="4202303"/>
            <a:ext cx="720725" cy="927100"/>
          </a:xfrm>
          <a:custGeom>
            <a:avLst/>
            <a:gdLst/>
            <a:ahLst/>
            <a:cxnLst/>
            <a:rect l="l" t="t" r="r" b="b"/>
            <a:pathLst>
              <a:path w="720725" h="927100">
                <a:moveTo>
                  <a:pt x="580809" y="0"/>
                </a:moveTo>
                <a:lnTo>
                  <a:pt x="0" y="834085"/>
                </a:lnTo>
                <a:lnTo>
                  <a:pt x="139394" y="926760"/>
                </a:lnTo>
                <a:lnTo>
                  <a:pt x="720203" y="92674"/>
                </a:lnTo>
                <a:lnTo>
                  <a:pt x="580809" y="0"/>
                </a:lnTo>
                <a:close/>
              </a:path>
            </a:pathLst>
          </a:custGeom>
          <a:solidFill>
            <a:srgbClr val="FFFFFF"/>
          </a:solidFill>
        </p:spPr>
        <p:txBody>
          <a:bodyPr wrap="square" lIns="0" tIns="0" rIns="0" bIns="0" rtlCol="0"/>
          <a:lstStyle/>
          <a:p>
            <a:endParaRPr/>
          </a:p>
        </p:txBody>
      </p:sp>
      <p:sp>
        <p:nvSpPr>
          <p:cNvPr id="86" name="object 86"/>
          <p:cNvSpPr/>
          <p:nvPr/>
        </p:nvSpPr>
        <p:spPr>
          <a:xfrm>
            <a:off x="7348688" y="5036389"/>
            <a:ext cx="139700" cy="92710"/>
          </a:xfrm>
          <a:custGeom>
            <a:avLst/>
            <a:gdLst/>
            <a:ahLst/>
            <a:cxnLst/>
            <a:rect l="l" t="t" r="r" b="b"/>
            <a:pathLst>
              <a:path w="139700" h="92710">
                <a:moveTo>
                  <a:pt x="0" y="0"/>
                </a:moveTo>
                <a:lnTo>
                  <a:pt x="139394" y="92674"/>
                </a:lnTo>
                <a:lnTo>
                  <a:pt x="139394" y="92674"/>
                </a:lnTo>
              </a:path>
            </a:pathLst>
          </a:custGeom>
          <a:ln w="3864">
            <a:solidFill>
              <a:srgbClr val="FFFFFF"/>
            </a:solidFill>
          </a:ln>
        </p:spPr>
        <p:txBody>
          <a:bodyPr wrap="square" lIns="0" tIns="0" rIns="0" bIns="0" rtlCol="0"/>
          <a:lstStyle/>
          <a:p>
            <a:endParaRPr/>
          </a:p>
        </p:txBody>
      </p:sp>
      <p:sp>
        <p:nvSpPr>
          <p:cNvPr id="87" name="object 87"/>
          <p:cNvSpPr/>
          <p:nvPr/>
        </p:nvSpPr>
        <p:spPr>
          <a:xfrm>
            <a:off x="7348689" y="4202303"/>
            <a:ext cx="581025" cy="834390"/>
          </a:xfrm>
          <a:custGeom>
            <a:avLst/>
            <a:gdLst/>
            <a:ahLst/>
            <a:cxnLst/>
            <a:rect l="l" t="t" r="r" b="b"/>
            <a:pathLst>
              <a:path w="581025" h="834389">
                <a:moveTo>
                  <a:pt x="580809" y="0"/>
                </a:moveTo>
                <a:lnTo>
                  <a:pt x="580809" y="0"/>
                </a:lnTo>
                <a:lnTo>
                  <a:pt x="0" y="834085"/>
                </a:lnTo>
              </a:path>
            </a:pathLst>
          </a:custGeom>
          <a:ln w="3868">
            <a:solidFill>
              <a:srgbClr val="FFFFFF"/>
            </a:solidFill>
          </a:ln>
        </p:spPr>
        <p:txBody>
          <a:bodyPr wrap="square" lIns="0" tIns="0" rIns="0" bIns="0" rtlCol="0"/>
          <a:lstStyle/>
          <a:p>
            <a:endParaRPr/>
          </a:p>
        </p:txBody>
      </p:sp>
      <p:sp>
        <p:nvSpPr>
          <p:cNvPr id="88" name="object 88"/>
          <p:cNvSpPr/>
          <p:nvPr/>
        </p:nvSpPr>
        <p:spPr>
          <a:xfrm>
            <a:off x="7325457" y="4179135"/>
            <a:ext cx="720203" cy="926760"/>
          </a:xfrm>
          <a:prstGeom prst="rect">
            <a:avLst/>
          </a:prstGeom>
          <a:blipFill>
            <a:blip r:embed="rId10" cstate="print"/>
            <a:stretch>
              <a:fillRect/>
            </a:stretch>
          </a:blipFill>
        </p:spPr>
        <p:txBody>
          <a:bodyPr wrap="square" lIns="0" tIns="0" rIns="0" bIns="0" rtlCol="0"/>
          <a:lstStyle/>
          <a:p>
            <a:endParaRPr/>
          </a:p>
        </p:txBody>
      </p:sp>
      <p:sp>
        <p:nvSpPr>
          <p:cNvPr id="89" name="object 89"/>
          <p:cNvSpPr/>
          <p:nvPr/>
        </p:nvSpPr>
        <p:spPr>
          <a:xfrm>
            <a:off x="7325456" y="4179135"/>
            <a:ext cx="720725" cy="927100"/>
          </a:xfrm>
          <a:custGeom>
            <a:avLst/>
            <a:gdLst/>
            <a:ahLst/>
            <a:cxnLst/>
            <a:rect l="l" t="t" r="r" b="b"/>
            <a:pathLst>
              <a:path w="720725" h="927100">
                <a:moveTo>
                  <a:pt x="0" y="834085"/>
                </a:moveTo>
                <a:lnTo>
                  <a:pt x="139394" y="926760"/>
                </a:lnTo>
                <a:lnTo>
                  <a:pt x="720203" y="92674"/>
                </a:lnTo>
                <a:lnTo>
                  <a:pt x="592425" y="0"/>
                </a:lnTo>
                <a:lnTo>
                  <a:pt x="0" y="834085"/>
                </a:lnTo>
                <a:close/>
              </a:path>
            </a:pathLst>
          </a:custGeom>
          <a:ln w="3868">
            <a:solidFill>
              <a:srgbClr val="FFFFFF"/>
            </a:solidFill>
          </a:ln>
        </p:spPr>
        <p:txBody>
          <a:bodyPr wrap="square" lIns="0" tIns="0" rIns="0" bIns="0" rtlCol="0"/>
          <a:lstStyle/>
          <a:p>
            <a:endParaRPr/>
          </a:p>
        </p:txBody>
      </p:sp>
      <p:sp>
        <p:nvSpPr>
          <p:cNvPr id="90" name="object 90"/>
          <p:cNvSpPr txBox="1"/>
          <p:nvPr/>
        </p:nvSpPr>
        <p:spPr>
          <a:xfrm rot="2040000">
            <a:off x="7989839" y="402675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外</a:t>
            </a:r>
            <a:endParaRPr sz="1200">
              <a:latin typeface="宋体"/>
              <a:cs typeface="宋体"/>
            </a:endParaRPr>
          </a:p>
        </p:txBody>
      </p:sp>
      <p:sp>
        <p:nvSpPr>
          <p:cNvPr id="91" name="object 91"/>
          <p:cNvSpPr txBox="1"/>
          <p:nvPr/>
        </p:nvSpPr>
        <p:spPr>
          <a:xfrm rot="2040000">
            <a:off x="7883125" y="4178591"/>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部</a:t>
            </a:r>
            <a:endParaRPr sz="1200">
              <a:latin typeface="宋体"/>
              <a:cs typeface="宋体"/>
            </a:endParaRPr>
          </a:p>
        </p:txBody>
      </p:sp>
      <p:sp>
        <p:nvSpPr>
          <p:cNvPr id="92" name="object 92"/>
          <p:cNvSpPr txBox="1"/>
          <p:nvPr/>
        </p:nvSpPr>
        <p:spPr>
          <a:xfrm rot="2040000">
            <a:off x="7776566" y="4330423"/>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环</a:t>
            </a:r>
            <a:endParaRPr sz="1200">
              <a:latin typeface="宋体"/>
              <a:cs typeface="宋体"/>
            </a:endParaRPr>
          </a:p>
        </p:txBody>
      </p:sp>
      <p:sp>
        <p:nvSpPr>
          <p:cNvPr id="93" name="object 93"/>
          <p:cNvSpPr txBox="1"/>
          <p:nvPr/>
        </p:nvSpPr>
        <p:spPr>
          <a:xfrm rot="2040000">
            <a:off x="7670007" y="4482255"/>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境</a:t>
            </a:r>
            <a:endParaRPr sz="1200">
              <a:latin typeface="宋体"/>
              <a:cs typeface="宋体"/>
            </a:endParaRPr>
          </a:p>
        </p:txBody>
      </p:sp>
      <p:sp>
        <p:nvSpPr>
          <p:cNvPr id="94" name="object 94"/>
          <p:cNvSpPr txBox="1"/>
          <p:nvPr/>
        </p:nvSpPr>
        <p:spPr>
          <a:xfrm rot="2040000">
            <a:off x="7554620" y="4646489"/>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系</a:t>
            </a:r>
            <a:endParaRPr sz="1200">
              <a:latin typeface="宋体"/>
              <a:cs typeface="宋体"/>
            </a:endParaRPr>
          </a:p>
        </p:txBody>
      </p:sp>
      <p:sp>
        <p:nvSpPr>
          <p:cNvPr id="95" name="object 95"/>
          <p:cNvSpPr txBox="1"/>
          <p:nvPr/>
        </p:nvSpPr>
        <p:spPr>
          <a:xfrm rot="2040000">
            <a:off x="7445118" y="4802460"/>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统</a:t>
            </a:r>
            <a:endParaRPr sz="1200">
              <a:latin typeface="宋体"/>
              <a:cs typeface="宋体"/>
            </a:endParaRPr>
          </a:p>
        </p:txBody>
      </p:sp>
      <p:sp>
        <p:nvSpPr>
          <p:cNvPr id="96" name="object 96"/>
          <p:cNvSpPr txBox="1"/>
          <p:nvPr/>
        </p:nvSpPr>
        <p:spPr>
          <a:xfrm rot="2040000">
            <a:off x="7338559" y="4954292"/>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韧</a:t>
            </a:r>
            <a:endParaRPr sz="1200">
              <a:latin typeface="宋体"/>
              <a:cs typeface="宋体"/>
            </a:endParaRPr>
          </a:p>
        </p:txBody>
      </p:sp>
      <p:sp>
        <p:nvSpPr>
          <p:cNvPr id="97" name="object 97"/>
          <p:cNvSpPr txBox="1"/>
          <p:nvPr/>
        </p:nvSpPr>
        <p:spPr>
          <a:xfrm rot="2040000">
            <a:off x="7223171" y="5118573"/>
            <a:ext cx="220921" cy="154305"/>
          </a:xfrm>
          <a:prstGeom prst="rect">
            <a:avLst/>
          </a:prstGeom>
        </p:spPr>
        <p:txBody>
          <a:bodyPr vert="horz" wrap="square" lIns="0" tIns="0" rIns="0" bIns="0" rtlCol="0">
            <a:spAutoFit/>
          </a:bodyPr>
          <a:lstStyle/>
          <a:p>
            <a:pPr>
              <a:lnSpc>
                <a:spcPts val="1215"/>
              </a:lnSpc>
            </a:pPr>
            <a:r>
              <a:rPr sz="1200" spc="15" dirty="0">
                <a:latin typeface="宋体"/>
                <a:cs typeface="宋体"/>
              </a:rPr>
              <a:t>性</a:t>
            </a:r>
            <a:endParaRPr sz="1200">
              <a:latin typeface="宋体"/>
              <a:cs typeface="宋体"/>
            </a:endParaRPr>
          </a:p>
        </p:txBody>
      </p:sp>
      <p:sp>
        <p:nvSpPr>
          <p:cNvPr id="98" name="object 98"/>
          <p:cNvSpPr/>
          <p:nvPr/>
        </p:nvSpPr>
        <p:spPr>
          <a:xfrm>
            <a:off x="5420403" y="2499411"/>
            <a:ext cx="731819" cy="220101"/>
          </a:xfrm>
          <a:prstGeom prst="rect">
            <a:avLst/>
          </a:prstGeom>
          <a:blipFill>
            <a:blip r:embed="rId11" cstate="print"/>
            <a:stretch>
              <a:fillRect/>
            </a:stretch>
          </a:blipFill>
        </p:spPr>
        <p:txBody>
          <a:bodyPr wrap="square" lIns="0" tIns="0" rIns="0" bIns="0" rtlCol="0"/>
          <a:lstStyle/>
          <a:p>
            <a:endParaRPr/>
          </a:p>
        </p:txBody>
      </p:sp>
      <p:sp>
        <p:nvSpPr>
          <p:cNvPr id="99" name="object 99"/>
          <p:cNvSpPr/>
          <p:nvPr/>
        </p:nvSpPr>
        <p:spPr>
          <a:xfrm>
            <a:off x="5408787" y="2012869"/>
            <a:ext cx="743435" cy="220101"/>
          </a:xfrm>
          <a:prstGeom prst="rect">
            <a:avLst/>
          </a:prstGeom>
          <a:blipFill>
            <a:blip r:embed="rId12" cstate="print"/>
            <a:stretch>
              <a:fillRect/>
            </a:stretch>
          </a:blipFill>
        </p:spPr>
        <p:txBody>
          <a:bodyPr wrap="square" lIns="0" tIns="0" rIns="0" bIns="0" rtlCol="0"/>
          <a:lstStyle/>
          <a:p>
            <a:endParaRPr/>
          </a:p>
        </p:txBody>
      </p:sp>
      <p:sp>
        <p:nvSpPr>
          <p:cNvPr id="100" name="object 100"/>
          <p:cNvSpPr/>
          <p:nvPr/>
        </p:nvSpPr>
        <p:spPr>
          <a:xfrm>
            <a:off x="5385554" y="1468407"/>
            <a:ext cx="766667" cy="220101"/>
          </a:xfrm>
          <a:prstGeom prst="rect">
            <a:avLst/>
          </a:prstGeom>
          <a:blipFill>
            <a:blip r:embed="rId13" cstate="print"/>
            <a:stretch>
              <a:fillRect/>
            </a:stretch>
          </a:blipFill>
        </p:spPr>
        <p:txBody>
          <a:bodyPr wrap="square" lIns="0" tIns="0" rIns="0" bIns="0" rtlCol="0"/>
          <a:lstStyle/>
          <a:p>
            <a:endParaRPr/>
          </a:p>
        </p:txBody>
      </p:sp>
      <p:sp>
        <p:nvSpPr>
          <p:cNvPr id="101" name="object 101"/>
          <p:cNvSpPr/>
          <p:nvPr/>
        </p:nvSpPr>
        <p:spPr>
          <a:xfrm>
            <a:off x="4758281" y="970282"/>
            <a:ext cx="1068705" cy="127635"/>
          </a:xfrm>
          <a:custGeom>
            <a:avLst/>
            <a:gdLst/>
            <a:ahLst/>
            <a:cxnLst/>
            <a:rect l="l" t="t" r="r" b="b"/>
            <a:pathLst>
              <a:path w="1068704" h="127634">
                <a:moveTo>
                  <a:pt x="0" y="127427"/>
                </a:moveTo>
                <a:lnTo>
                  <a:pt x="1068688" y="127427"/>
                </a:lnTo>
                <a:lnTo>
                  <a:pt x="1068688" y="0"/>
                </a:lnTo>
                <a:lnTo>
                  <a:pt x="0" y="0"/>
                </a:lnTo>
                <a:lnTo>
                  <a:pt x="0" y="127427"/>
                </a:lnTo>
                <a:close/>
              </a:path>
            </a:pathLst>
          </a:custGeom>
          <a:solidFill>
            <a:srgbClr val="FFFFFF"/>
          </a:solidFill>
        </p:spPr>
        <p:txBody>
          <a:bodyPr wrap="square" lIns="0" tIns="0" rIns="0" bIns="0" rtlCol="0"/>
          <a:lstStyle/>
          <a:p>
            <a:endParaRPr/>
          </a:p>
        </p:txBody>
      </p:sp>
      <p:sp>
        <p:nvSpPr>
          <p:cNvPr id="102" name="object 102"/>
          <p:cNvSpPr/>
          <p:nvPr/>
        </p:nvSpPr>
        <p:spPr>
          <a:xfrm>
            <a:off x="4758281" y="1097708"/>
            <a:ext cx="1068705" cy="0"/>
          </a:xfrm>
          <a:custGeom>
            <a:avLst/>
            <a:gdLst/>
            <a:ahLst/>
            <a:cxnLst/>
            <a:rect l="l" t="t" r="r" b="b"/>
            <a:pathLst>
              <a:path w="1068704">
                <a:moveTo>
                  <a:pt x="0" y="0"/>
                </a:moveTo>
                <a:lnTo>
                  <a:pt x="1068688" y="0"/>
                </a:lnTo>
                <a:lnTo>
                  <a:pt x="1068688" y="0"/>
                </a:lnTo>
              </a:path>
            </a:pathLst>
          </a:custGeom>
          <a:ln w="3861">
            <a:solidFill>
              <a:srgbClr val="FFFFFF"/>
            </a:solidFill>
          </a:ln>
        </p:spPr>
        <p:txBody>
          <a:bodyPr wrap="square" lIns="0" tIns="0" rIns="0" bIns="0" rtlCol="0"/>
          <a:lstStyle/>
          <a:p>
            <a:endParaRPr/>
          </a:p>
        </p:txBody>
      </p:sp>
      <p:sp>
        <p:nvSpPr>
          <p:cNvPr id="103" name="object 103"/>
          <p:cNvSpPr/>
          <p:nvPr/>
        </p:nvSpPr>
        <p:spPr>
          <a:xfrm>
            <a:off x="4735047" y="947113"/>
            <a:ext cx="1080304" cy="127427"/>
          </a:xfrm>
          <a:prstGeom prst="rect">
            <a:avLst/>
          </a:prstGeom>
          <a:blipFill>
            <a:blip r:embed="rId14" cstate="print"/>
            <a:stretch>
              <a:fillRect/>
            </a:stretch>
          </a:blipFill>
        </p:spPr>
        <p:txBody>
          <a:bodyPr wrap="square" lIns="0" tIns="0" rIns="0" bIns="0" rtlCol="0"/>
          <a:lstStyle/>
          <a:p>
            <a:endParaRPr/>
          </a:p>
        </p:txBody>
      </p:sp>
      <p:sp>
        <p:nvSpPr>
          <p:cNvPr id="104" name="object 104"/>
          <p:cNvSpPr/>
          <p:nvPr/>
        </p:nvSpPr>
        <p:spPr>
          <a:xfrm>
            <a:off x="4735047" y="947113"/>
            <a:ext cx="1080770" cy="127635"/>
          </a:xfrm>
          <a:custGeom>
            <a:avLst/>
            <a:gdLst/>
            <a:ahLst/>
            <a:cxnLst/>
            <a:rect l="l" t="t" r="r" b="b"/>
            <a:pathLst>
              <a:path w="1080770" h="127634">
                <a:moveTo>
                  <a:pt x="0" y="127427"/>
                </a:moveTo>
                <a:lnTo>
                  <a:pt x="1080304" y="127427"/>
                </a:lnTo>
                <a:lnTo>
                  <a:pt x="1080304" y="0"/>
                </a:lnTo>
                <a:lnTo>
                  <a:pt x="0" y="0"/>
                </a:lnTo>
                <a:lnTo>
                  <a:pt x="0" y="127427"/>
                </a:lnTo>
                <a:close/>
              </a:path>
            </a:pathLst>
          </a:custGeom>
          <a:ln w="3861">
            <a:solidFill>
              <a:srgbClr val="FFFFFF"/>
            </a:solidFill>
          </a:ln>
        </p:spPr>
        <p:txBody>
          <a:bodyPr wrap="square" lIns="0" tIns="0" rIns="0" bIns="0" rtlCol="0"/>
          <a:lstStyle/>
          <a:p>
            <a:endParaRPr/>
          </a:p>
        </p:txBody>
      </p:sp>
      <p:sp>
        <p:nvSpPr>
          <p:cNvPr id="105" name="object 105"/>
          <p:cNvSpPr/>
          <p:nvPr/>
        </p:nvSpPr>
        <p:spPr>
          <a:xfrm>
            <a:off x="7406769" y="2997536"/>
            <a:ext cx="523240" cy="220345"/>
          </a:xfrm>
          <a:custGeom>
            <a:avLst/>
            <a:gdLst/>
            <a:ahLst/>
            <a:cxnLst/>
            <a:rect l="l" t="t" r="r" b="b"/>
            <a:pathLst>
              <a:path w="523239" h="220344">
                <a:moveTo>
                  <a:pt x="0" y="220101"/>
                </a:moveTo>
                <a:lnTo>
                  <a:pt x="522728" y="220101"/>
                </a:lnTo>
                <a:lnTo>
                  <a:pt x="522728" y="0"/>
                </a:lnTo>
                <a:lnTo>
                  <a:pt x="0" y="0"/>
                </a:lnTo>
                <a:lnTo>
                  <a:pt x="0" y="220101"/>
                </a:lnTo>
                <a:close/>
              </a:path>
            </a:pathLst>
          </a:custGeom>
          <a:solidFill>
            <a:srgbClr val="FFFFFF"/>
          </a:solidFill>
        </p:spPr>
        <p:txBody>
          <a:bodyPr wrap="square" lIns="0" tIns="0" rIns="0" bIns="0" rtlCol="0"/>
          <a:lstStyle/>
          <a:p>
            <a:endParaRPr/>
          </a:p>
        </p:txBody>
      </p:sp>
      <p:sp>
        <p:nvSpPr>
          <p:cNvPr id="106" name="object 106"/>
          <p:cNvSpPr/>
          <p:nvPr/>
        </p:nvSpPr>
        <p:spPr>
          <a:xfrm>
            <a:off x="7406769" y="2997536"/>
            <a:ext cx="0" cy="220345"/>
          </a:xfrm>
          <a:custGeom>
            <a:avLst/>
            <a:gdLst/>
            <a:ahLst/>
            <a:cxnLst/>
            <a:rect l="l" t="t" r="r" b="b"/>
            <a:pathLst>
              <a:path h="220344">
                <a:moveTo>
                  <a:pt x="0" y="0"/>
                </a:moveTo>
                <a:lnTo>
                  <a:pt x="0" y="0"/>
                </a:lnTo>
                <a:lnTo>
                  <a:pt x="0" y="220101"/>
                </a:lnTo>
              </a:path>
            </a:pathLst>
          </a:custGeom>
          <a:ln w="3872">
            <a:solidFill>
              <a:srgbClr val="FFFFFF"/>
            </a:solidFill>
          </a:ln>
        </p:spPr>
        <p:txBody>
          <a:bodyPr wrap="square" lIns="0" tIns="0" rIns="0" bIns="0" rtlCol="0"/>
          <a:lstStyle/>
          <a:p>
            <a:endParaRPr/>
          </a:p>
        </p:txBody>
      </p:sp>
      <p:sp>
        <p:nvSpPr>
          <p:cNvPr id="107" name="object 107"/>
          <p:cNvSpPr/>
          <p:nvPr/>
        </p:nvSpPr>
        <p:spPr>
          <a:xfrm>
            <a:off x="7383537" y="2974367"/>
            <a:ext cx="522728" cy="220101"/>
          </a:xfrm>
          <a:prstGeom prst="rect">
            <a:avLst/>
          </a:prstGeom>
          <a:blipFill>
            <a:blip r:embed="rId15" cstate="print"/>
            <a:stretch>
              <a:fillRect/>
            </a:stretch>
          </a:blipFill>
        </p:spPr>
        <p:txBody>
          <a:bodyPr wrap="square" lIns="0" tIns="0" rIns="0" bIns="0" rtlCol="0"/>
          <a:lstStyle/>
          <a:p>
            <a:endParaRPr/>
          </a:p>
        </p:txBody>
      </p:sp>
      <p:sp>
        <p:nvSpPr>
          <p:cNvPr id="108" name="object 108"/>
          <p:cNvSpPr/>
          <p:nvPr/>
        </p:nvSpPr>
        <p:spPr>
          <a:xfrm>
            <a:off x="7383536" y="2974367"/>
            <a:ext cx="523240" cy="220345"/>
          </a:xfrm>
          <a:custGeom>
            <a:avLst/>
            <a:gdLst/>
            <a:ahLst/>
            <a:cxnLst/>
            <a:rect l="l" t="t" r="r" b="b"/>
            <a:pathLst>
              <a:path w="523239" h="220344">
                <a:moveTo>
                  <a:pt x="0" y="220101"/>
                </a:moveTo>
                <a:lnTo>
                  <a:pt x="522728" y="220101"/>
                </a:lnTo>
                <a:lnTo>
                  <a:pt x="522728" y="0"/>
                </a:lnTo>
                <a:lnTo>
                  <a:pt x="0" y="0"/>
                </a:lnTo>
                <a:lnTo>
                  <a:pt x="0" y="220101"/>
                </a:lnTo>
                <a:close/>
              </a:path>
            </a:pathLst>
          </a:custGeom>
          <a:ln w="3863">
            <a:solidFill>
              <a:srgbClr val="FFFFFF"/>
            </a:solidFill>
          </a:ln>
        </p:spPr>
        <p:txBody>
          <a:bodyPr wrap="square" lIns="0" tIns="0" rIns="0" bIns="0" rtlCol="0"/>
          <a:lstStyle/>
          <a:p>
            <a:endParaRPr/>
          </a:p>
        </p:txBody>
      </p:sp>
      <p:sp>
        <p:nvSpPr>
          <p:cNvPr id="109" name="object 109"/>
          <p:cNvSpPr txBox="1"/>
          <p:nvPr/>
        </p:nvSpPr>
        <p:spPr>
          <a:xfrm>
            <a:off x="4794987" y="908393"/>
            <a:ext cx="3093720" cy="2202398"/>
          </a:xfrm>
          <a:prstGeom prst="rect">
            <a:avLst/>
          </a:prstGeom>
        </p:spPr>
        <p:txBody>
          <a:bodyPr vert="horz" wrap="square" lIns="0" tIns="0" rIns="0" bIns="0" rtlCol="0">
            <a:spAutoFit/>
          </a:bodyPr>
          <a:lstStyle/>
          <a:p>
            <a:pPr marL="12700"/>
            <a:r>
              <a:rPr sz="1200" spc="15" dirty="0">
                <a:latin typeface="宋体"/>
                <a:cs typeface="宋体"/>
              </a:rPr>
              <a:t>安全韧性功能</a:t>
            </a:r>
            <a:endParaRPr sz="1200">
              <a:latin typeface="宋体"/>
              <a:cs typeface="宋体"/>
            </a:endParaRPr>
          </a:p>
          <a:p>
            <a:pPr>
              <a:lnSpc>
                <a:spcPct val="100000"/>
              </a:lnSpc>
            </a:pPr>
            <a:endParaRPr sz="1200">
              <a:latin typeface="Times New Roman"/>
              <a:cs typeface="Times New Roman"/>
            </a:endParaRPr>
          </a:p>
          <a:p>
            <a:pPr>
              <a:spcBef>
                <a:spcPts val="51"/>
              </a:spcBef>
            </a:pPr>
            <a:endParaRPr sz="1400">
              <a:latin typeface="Times New Roman"/>
              <a:cs typeface="Times New Roman"/>
            </a:endParaRPr>
          </a:p>
          <a:p>
            <a:pPr marL="672465" indent="-11430"/>
            <a:r>
              <a:rPr sz="1200" spc="15" dirty="0">
                <a:latin typeface="宋体"/>
                <a:cs typeface="宋体"/>
              </a:rPr>
              <a:t>优化能力</a:t>
            </a:r>
            <a:endParaRPr sz="1200">
              <a:latin typeface="宋体"/>
              <a:cs typeface="宋体"/>
            </a:endParaRPr>
          </a:p>
          <a:p>
            <a:pPr marL="677545" marR="1787525" indent="-5715">
              <a:lnSpc>
                <a:spcPct val="263300"/>
              </a:lnSpc>
              <a:spcBef>
                <a:spcPts val="515"/>
              </a:spcBef>
            </a:pPr>
            <a:r>
              <a:rPr sz="1200" spc="15" dirty="0">
                <a:latin typeface="宋体"/>
                <a:cs typeface="宋体"/>
              </a:rPr>
              <a:t>恢复能力  吸收能力</a:t>
            </a:r>
            <a:endParaRPr sz="1200">
              <a:latin typeface="宋体"/>
              <a:cs typeface="宋体"/>
            </a:endParaRPr>
          </a:p>
          <a:p>
            <a:pPr>
              <a:spcBef>
                <a:spcPts val="8"/>
              </a:spcBef>
            </a:pPr>
            <a:endParaRPr sz="1300">
              <a:latin typeface="Times New Roman"/>
              <a:cs typeface="Times New Roman"/>
            </a:endParaRPr>
          </a:p>
          <a:p>
            <a:pPr marR="5080" algn="r"/>
            <a:r>
              <a:rPr sz="1200" spc="15" dirty="0">
                <a:latin typeface="宋体"/>
                <a:cs typeface="宋体"/>
              </a:rPr>
              <a:t>系统安</a:t>
            </a:r>
            <a:endParaRPr sz="1200">
              <a:latin typeface="宋体"/>
              <a:cs typeface="宋体"/>
            </a:endParaRPr>
          </a:p>
        </p:txBody>
      </p:sp>
      <p:sp>
        <p:nvSpPr>
          <p:cNvPr id="110" name="object 110"/>
          <p:cNvSpPr txBox="1"/>
          <p:nvPr/>
        </p:nvSpPr>
        <p:spPr>
          <a:xfrm>
            <a:off x="7398096" y="3080838"/>
            <a:ext cx="490220" cy="187325"/>
          </a:xfrm>
          <a:prstGeom prst="rect">
            <a:avLst/>
          </a:prstGeom>
        </p:spPr>
        <p:txBody>
          <a:bodyPr vert="horz" wrap="square" lIns="0" tIns="0" rIns="0" bIns="0" rtlCol="0">
            <a:spAutoFit/>
          </a:bodyPr>
          <a:lstStyle/>
          <a:p>
            <a:pPr marL="12700"/>
            <a:r>
              <a:rPr sz="1200" spc="15" dirty="0">
                <a:latin typeface="宋体"/>
                <a:cs typeface="宋体"/>
              </a:rPr>
              <a:t>全韧性</a:t>
            </a:r>
            <a:endParaRPr sz="1200">
              <a:latin typeface="宋体"/>
              <a:cs typeface="宋体"/>
            </a:endParaRPr>
          </a:p>
        </p:txBody>
      </p:sp>
      <p:sp>
        <p:nvSpPr>
          <p:cNvPr id="111" name="object 111"/>
          <p:cNvSpPr txBox="1">
            <a:spLocks noGrp="1"/>
          </p:cNvSpPr>
          <p:nvPr>
            <p:ph type="title" idx="4294967295"/>
          </p:nvPr>
        </p:nvSpPr>
        <p:spPr>
          <a:xfrm>
            <a:off x="3515017" y="408474"/>
            <a:ext cx="8676652" cy="359073"/>
          </a:xfrm>
          <a:prstGeom prst="rect">
            <a:avLst/>
          </a:prstGeom>
        </p:spPr>
        <p:txBody>
          <a:bodyPr vert="horz" wrap="square" lIns="0" tIns="0" rIns="0" bIns="0" rtlCol="0" anchor="ctr">
            <a:spAutoFit/>
          </a:bodyPr>
          <a:lstStyle/>
          <a:p>
            <a:pPr marL="12700">
              <a:lnSpc>
                <a:spcPts val="2840"/>
              </a:lnSpc>
            </a:pPr>
            <a:r>
              <a:rPr sz="2800" dirty="0"/>
              <a:t>系统安全韧性塑造体系概念模型</a:t>
            </a:r>
          </a:p>
        </p:txBody>
      </p:sp>
      <p:sp>
        <p:nvSpPr>
          <p:cNvPr id="112" name="object 11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3" name="object 113"/>
          <p:cNvSpPr txBox="1"/>
          <p:nvPr/>
        </p:nvSpPr>
        <p:spPr>
          <a:xfrm>
            <a:off x="1998371" y="6483888"/>
            <a:ext cx="7943215"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来源：黄浪</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王秉</a:t>
            </a:r>
            <a:r>
              <a:rPr sz="1400" dirty="0">
                <a:solidFill>
                  <a:srgbClr val="006FC0"/>
                </a:solidFill>
                <a:latin typeface="Calibri"/>
                <a:cs typeface="Calibri"/>
              </a:rPr>
              <a:t>. </a:t>
            </a:r>
            <a:r>
              <a:rPr sz="1400" dirty="0">
                <a:solidFill>
                  <a:srgbClr val="006FC0"/>
                </a:solidFill>
                <a:latin typeface="宋体"/>
                <a:cs typeface="宋体"/>
              </a:rPr>
              <a:t>系统安全韧性的塑造与评估建模</a:t>
            </a:r>
            <a:r>
              <a:rPr sz="1400" dirty="0">
                <a:solidFill>
                  <a:srgbClr val="006FC0"/>
                </a:solidFill>
                <a:latin typeface="Calibri"/>
                <a:cs typeface="Calibri"/>
              </a:rPr>
              <a:t>[J]. </a:t>
            </a:r>
            <a:r>
              <a:rPr sz="1400" dirty="0">
                <a:solidFill>
                  <a:srgbClr val="006FC0"/>
                </a:solidFill>
                <a:latin typeface="宋体"/>
                <a:cs typeface="宋体"/>
              </a:rPr>
              <a:t>中国安全生产科学技术</a:t>
            </a:r>
            <a:r>
              <a:rPr sz="1400" dirty="0">
                <a:solidFill>
                  <a:srgbClr val="006FC0"/>
                </a:solidFill>
                <a:latin typeface="Calibri"/>
                <a:cs typeface="Calibri"/>
              </a:rPr>
              <a:t>, </a:t>
            </a:r>
            <a:r>
              <a:rPr sz="1400" spc="-5" dirty="0">
                <a:solidFill>
                  <a:srgbClr val="006FC0"/>
                </a:solidFill>
                <a:latin typeface="Calibri"/>
                <a:cs typeface="Calibri"/>
              </a:rPr>
              <a:t>2016, 12(12):</a:t>
            </a:r>
            <a:r>
              <a:rPr sz="1400" spc="-80" dirty="0">
                <a:solidFill>
                  <a:srgbClr val="006FC0"/>
                </a:solidFill>
                <a:latin typeface="Calibri"/>
                <a:cs typeface="Calibri"/>
              </a:rPr>
              <a:t> </a:t>
            </a:r>
            <a:r>
              <a:rPr sz="1400" spc="-5" dirty="0">
                <a:solidFill>
                  <a:srgbClr val="006FC0"/>
                </a:solidFill>
                <a:latin typeface="Calibri"/>
                <a:cs typeface="Calibri"/>
              </a:rPr>
              <a:t>15-21.</a:t>
            </a:r>
            <a:endParaRPr sz="1400">
              <a:latin typeface="Calibri"/>
              <a:cs typeface="Calibri"/>
            </a:endParaRPr>
          </a:p>
        </p:txBody>
      </p:sp>
    </p:spTree>
    <p:extLst>
      <p:ext uri="{BB962C8B-B14F-4D97-AF65-F5344CB8AC3E}">
        <p14:creationId xmlns:p14="http://schemas.microsoft.com/office/powerpoint/2010/main" val="36839140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67544" y="1277473"/>
            <a:ext cx="5928131" cy="3616857"/>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267543" y="1259828"/>
            <a:ext cx="5928360" cy="3634740"/>
          </a:xfrm>
          <a:custGeom>
            <a:avLst/>
            <a:gdLst/>
            <a:ahLst/>
            <a:cxnLst/>
            <a:rect l="l" t="t" r="r" b="b"/>
            <a:pathLst>
              <a:path w="5928359" h="3634740">
                <a:moveTo>
                  <a:pt x="0" y="1817231"/>
                </a:moveTo>
                <a:lnTo>
                  <a:pt x="2297" y="1745026"/>
                </a:lnTo>
                <a:lnTo>
                  <a:pt x="9132" y="1673534"/>
                </a:lnTo>
                <a:lnTo>
                  <a:pt x="20419" y="1602809"/>
                </a:lnTo>
                <a:lnTo>
                  <a:pt x="36074" y="1532902"/>
                </a:lnTo>
                <a:lnTo>
                  <a:pt x="56010" y="1463866"/>
                </a:lnTo>
                <a:lnTo>
                  <a:pt x="80142" y="1395753"/>
                </a:lnTo>
                <a:lnTo>
                  <a:pt x="108385" y="1328616"/>
                </a:lnTo>
                <a:lnTo>
                  <a:pt x="140654" y="1262506"/>
                </a:lnTo>
                <a:lnTo>
                  <a:pt x="176863" y="1197477"/>
                </a:lnTo>
                <a:lnTo>
                  <a:pt x="216926" y="1133581"/>
                </a:lnTo>
                <a:lnTo>
                  <a:pt x="238377" y="1102074"/>
                </a:lnTo>
                <a:lnTo>
                  <a:pt x="260759" y="1070870"/>
                </a:lnTo>
                <a:lnTo>
                  <a:pt x="284062" y="1039975"/>
                </a:lnTo>
                <a:lnTo>
                  <a:pt x="308276" y="1009396"/>
                </a:lnTo>
                <a:lnTo>
                  <a:pt x="333389" y="979139"/>
                </a:lnTo>
                <a:lnTo>
                  <a:pt x="359391" y="949212"/>
                </a:lnTo>
                <a:lnTo>
                  <a:pt x="386271" y="919620"/>
                </a:lnTo>
                <a:lnTo>
                  <a:pt x="414020" y="890370"/>
                </a:lnTo>
                <a:lnTo>
                  <a:pt x="442625" y="861469"/>
                </a:lnTo>
                <a:lnTo>
                  <a:pt x="472076" y="832923"/>
                </a:lnTo>
                <a:lnTo>
                  <a:pt x="502363" y="804739"/>
                </a:lnTo>
                <a:lnTo>
                  <a:pt x="533475" y="776923"/>
                </a:lnTo>
                <a:lnTo>
                  <a:pt x="565401" y="749481"/>
                </a:lnTo>
                <a:lnTo>
                  <a:pt x="598130" y="722422"/>
                </a:lnTo>
                <a:lnTo>
                  <a:pt x="631653" y="695750"/>
                </a:lnTo>
                <a:lnTo>
                  <a:pt x="665958" y="669472"/>
                </a:lnTo>
                <a:lnTo>
                  <a:pt x="701034" y="643596"/>
                </a:lnTo>
                <a:lnTo>
                  <a:pt x="736871" y="618127"/>
                </a:lnTo>
                <a:lnTo>
                  <a:pt x="773459" y="593072"/>
                </a:lnTo>
                <a:lnTo>
                  <a:pt x="810786" y="568438"/>
                </a:lnTo>
                <a:lnTo>
                  <a:pt x="848842" y="544231"/>
                </a:lnTo>
                <a:lnTo>
                  <a:pt x="887616" y="520458"/>
                </a:lnTo>
                <a:lnTo>
                  <a:pt x="927097" y="497125"/>
                </a:lnTo>
                <a:lnTo>
                  <a:pt x="967276" y="474239"/>
                </a:lnTo>
                <a:lnTo>
                  <a:pt x="1008141" y="451806"/>
                </a:lnTo>
                <a:lnTo>
                  <a:pt x="1049681" y="429834"/>
                </a:lnTo>
                <a:lnTo>
                  <a:pt x="1091886" y="408327"/>
                </a:lnTo>
                <a:lnTo>
                  <a:pt x="1134745" y="387294"/>
                </a:lnTo>
                <a:lnTo>
                  <a:pt x="1178248" y="366740"/>
                </a:lnTo>
                <a:lnTo>
                  <a:pt x="1222383" y="346673"/>
                </a:lnTo>
                <a:lnTo>
                  <a:pt x="1267141" y="327098"/>
                </a:lnTo>
                <a:lnTo>
                  <a:pt x="1312510" y="308022"/>
                </a:lnTo>
                <a:lnTo>
                  <a:pt x="1358480" y="289452"/>
                </a:lnTo>
                <a:lnTo>
                  <a:pt x="1405040" y="271395"/>
                </a:lnTo>
                <a:lnTo>
                  <a:pt x="1452179" y="253856"/>
                </a:lnTo>
                <a:lnTo>
                  <a:pt x="1499887" y="236842"/>
                </a:lnTo>
                <a:lnTo>
                  <a:pt x="1548154" y="220361"/>
                </a:lnTo>
                <a:lnTo>
                  <a:pt x="1596967" y="204418"/>
                </a:lnTo>
                <a:lnTo>
                  <a:pt x="1646318" y="189020"/>
                </a:lnTo>
                <a:lnTo>
                  <a:pt x="1696195" y="174174"/>
                </a:lnTo>
                <a:lnTo>
                  <a:pt x="1746587" y="159885"/>
                </a:lnTo>
                <a:lnTo>
                  <a:pt x="1797483" y="146162"/>
                </a:lnTo>
                <a:lnTo>
                  <a:pt x="1848874" y="133009"/>
                </a:lnTo>
                <a:lnTo>
                  <a:pt x="1900748" y="120435"/>
                </a:lnTo>
                <a:lnTo>
                  <a:pt x="1953095" y="108445"/>
                </a:lnTo>
                <a:lnTo>
                  <a:pt x="2005904" y="97045"/>
                </a:lnTo>
                <a:lnTo>
                  <a:pt x="2059165" y="86243"/>
                </a:lnTo>
                <a:lnTo>
                  <a:pt x="2112866" y="76045"/>
                </a:lnTo>
                <a:lnTo>
                  <a:pt x="2166997" y="66457"/>
                </a:lnTo>
                <a:lnTo>
                  <a:pt x="2221547" y="57487"/>
                </a:lnTo>
                <a:lnTo>
                  <a:pt x="2276506" y="49140"/>
                </a:lnTo>
                <a:lnTo>
                  <a:pt x="2331863" y="41423"/>
                </a:lnTo>
                <a:lnTo>
                  <a:pt x="2387608" y="34343"/>
                </a:lnTo>
                <a:lnTo>
                  <a:pt x="2443729" y="27906"/>
                </a:lnTo>
                <a:lnTo>
                  <a:pt x="2500216" y="22119"/>
                </a:lnTo>
                <a:lnTo>
                  <a:pt x="2557059" y="16988"/>
                </a:lnTo>
                <a:lnTo>
                  <a:pt x="2614246" y="12520"/>
                </a:lnTo>
                <a:lnTo>
                  <a:pt x="2671767" y="8722"/>
                </a:lnTo>
                <a:lnTo>
                  <a:pt x="2729611" y="5599"/>
                </a:lnTo>
                <a:lnTo>
                  <a:pt x="2787768" y="3159"/>
                </a:lnTo>
                <a:lnTo>
                  <a:pt x="2846227" y="1408"/>
                </a:lnTo>
                <a:lnTo>
                  <a:pt x="2904977" y="353"/>
                </a:lnTo>
                <a:lnTo>
                  <a:pt x="2964008" y="0"/>
                </a:lnTo>
                <a:lnTo>
                  <a:pt x="3023044" y="353"/>
                </a:lnTo>
                <a:lnTo>
                  <a:pt x="3081798" y="1408"/>
                </a:lnTo>
                <a:lnTo>
                  <a:pt x="3140262" y="3159"/>
                </a:lnTo>
                <a:lnTo>
                  <a:pt x="3198423" y="5599"/>
                </a:lnTo>
                <a:lnTo>
                  <a:pt x="3256272" y="8722"/>
                </a:lnTo>
                <a:lnTo>
                  <a:pt x="3313797" y="12520"/>
                </a:lnTo>
                <a:lnTo>
                  <a:pt x="3370988" y="16988"/>
                </a:lnTo>
                <a:lnTo>
                  <a:pt x="3427834" y="22119"/>
                </a:lnTo>
                <a:lnTo>
                  <a:pt x="3484325" y="27906"/>
                </a:lnTo>
                <a:lnTo>
                  <a:pt x="3540450" y="34343"/>
                </a:lnTo>
                <a:lnTo>
                  <a:pt x="3596198" y="41423"/>
                </a:lnTo>
                <a:lnTo>
                  <a:pt x="3651558" y="49140"/>
                </a:lnTo>
                <a:lnTo>
                  <a:pt x="3706521" y="57487"/>
                </a:lnTo>
                <a:lnTo>
                  <a:pt x="3761074" y="66457"/>
                </a:lnTo>
                <a:lnTo>
                  <a:pt x="3815209" y="76045"/>
                </a:lnTo>
                <a:lnTo>
                  <a:pt x="3868913" y="86243"/>
                </a:lnTo>
                <a:lnTo>
                  <a:pt x="3922176" y="97045"/>
                </a:lnTo>
                <a:lnTo>
                  <a:pt x="3974987" y="108445"/>
                </a:lnTo>
                <a:lnTo>
                  <a:pt x="4027337" y="120435"/>
                </a:lnTo>
                <a:lnTo>
                  <a:pt x="4079214" y="133009"/>
                </a:lnTo>
                <a:lnTo>
                  <a:pt x="4130607" y="146162"/>
                </a:lnTo>
                <a:lnTo>
                  <a:pt x="4181506" y="159885"/>
                </a:lnTo>
                <a:lnTo>
                  <a:pt x="4231900" y="174174"/>
                </a:lnTo>
                <a:lnTo>
                  <a:pt x="4281779" y="189020"/>
                </a:lnTo>
                <a:lnTo>
                  <a:pt x="4331132" y="204418"/>
                </a:lnTo>
                <a:lnTo>
                  <a:pt x="4379948" y="220361"/>
                </a:lnTo>
                <a:lnTo>
                  <a:pt x="4428216" y="236842"/>
                </a:lnTo>
                <a:lnTo>
                  <a:pt x="4475926" y="253856"/>
                </a:lnTo>
                <a:lnTo>
                  <a:pt x="4523067" y="271395"/>
                </a:lnTo>
                <a:lnTo>
                  <a:pt x="4569629" y="289452"/>
                </a:lnTo>
                <a:lnTo>
                  <a:pt x="4615600" y="308022"/>
                </a:lnTo>
                <a:lnTo>
                  <a:pt x="4660971" y="327098"/>
                </a:lnTo>
                <a:lnTo>
                  <a:pt x="4705730" y="346673"/>
                </a:lnTo>
                <a:lnTo>
                  <a:pt x="4749867" y="366740"/>
                </a:lnTo>
                <a:lnTo>
                  <a:pt x="4793371" y="387294"/>
                </a:lnTo>
                <a:lnTo>
                  <a:pt x="4836231" y="408327"/>
                </a:lnTo>
                <a:lnTo>
                  <a:pt x="4878437" y="429834"/>
                </a:lnTo>
                <a:lnTo>
                  <a:pt x="4919978" y="451806"/>
                </a:lnTo>
                <a:lnTo>
                  <a:pt x="4960844" y="474239"/>
                </a:lnTo>
                <a:lnTo>
                  <a:pt x="5001024" y="497125"/>
                </a:lnTo>
                <a:lnTo>
                  <a:pt x="5040506" y="520458"/>
                </a:lnTo>
                <a:lnTo>
                  <a:pt x="5079281" y="544231"/>
                </a:lnTo>
                <a:lnTo>
                  <a:pt x="5117338" y="568438"/>
                </a:lnTo>
                <a:lnTo>
                  <a:pt x="5154665" y="593072"/>
                </a:lnTo>
                <a:lnTo>
                  <a:pt x="5191254" y="618127"/>
                </a:lnTo>
                <a:lnTo>
                  <a:pt x="5227092" y="643596"/>
                </a:lnTo>
                <a:lnTo>
                  <a:pt x="5262169" y="669472"/>
                </a:lnTo>
                <a:lnTo>
                  <a:pt x="5296474" y="695750"/>
                </a:lnTo>
                <a:lnTo>
                  <a:pt x="5329997" y="722422"/>
                </a:lnTo>
                <a:lnTo>
                  <a:pt x="5362727" y="749481"/>
                </a:lnTo>
                <a:lnTo>
                  <a:pt x="5394653" y="776923"/>
                </a:lnTo>
                <a:lnTo>
                  <a:pt x="5425766" y="804739"/>
                </a:lnTo>
                <a:lnTo>
                  <a:pt x="5456053" y="832923"/>
                </a:lnTo>
                <a:lnTo>
                  <a:pt x="5485504" y="861469"/>
                </a:lnTo>
                <a:lnTo>
                  <a:pt x="5514110" y="890370"/>
                </a:lnTo>
                <a:lnTo>
                  <a:pt x="5541858" y="919620"/>
                </a:lnTo>
                <a:lnTo>
                  <a:pt x="5568739" y="949212"/>
                </a:lnTo>
                <a:lnTo>
                  <a:pt x="5594741" y="979139"/>
                </a:lnTo>
                <a:lnTo>
                  <a:pt x="5619854" y="1009396"/>
                </a:lnTo>
                <a:lnTo>
                  <a:pt x="5644068" y="1039975"/>
                </a:lnTo>
                <a:lnTo>
                  <a:pt x="5667371" y="1070870"/>
                </a:lnTo>
                <a:lnTo>
                  <a:pt x="5689754" y="1102074"/>
                </a:lnTo>
                <a:lnTo>
                  <a:pt x="5711204" y="1133581"/>
                </a:lnTo>
                <a:lnTo>
                  <a:pt x="5751268" y="1197477"/>
                </a:lnTo>
                <a:lnTo>
                  <a:pt x="5787477" y="1262506"/>
                </a:lnTo>
                <a:lnTo>
                  <a:pt x="5819745" y="1328616"/>
                </a:lnTo>
                <a:lnTo>
                  <a:pt x="5847988" y="1395753"/>
                </a:lnTo>
                <a:lnTo>
                  <a:pt x="5872121" y="1463866"/>
                </a:lnTo>
                <a:lnTo>
                  <a:pt x="5892057" y="1532902"/>
                </a:lnTo>
                <a:lnTo>
                  <a:pt x="5907711" y="1602809"/>
                </a:lnTo>
                <a:lnTo>
                  <a:pt x="5918998" y="1673534"/>
                </a:lnTo>
                <a:lnTo>
                  <a:pt x="5925833" y="1745026"/>
                </a:lnTo>
                <a:lnTo>
                  <a:pt x="5928131" y="1817231"/>
                </a:lnTo>
                <a:lnTo>
                  <a:pt x="5927555" y="1853426"/>
                </a:lnTo>
                <a:lnTo>
                  <a:pt x="5925833" y="1889449"/>
                </a:lnTo>
                <a:lnTo>
                  <a:pt x="5918998" y="1960953"/>
                </a:lnTo>
                <a:lnTo>
                  <a:pt x="5907711" y="2031689"/>
                </a:lnTo>
                <a:lnTo>
                  <a:pt x="5892057" y="2101606"/>
                </a:lnTo>
                <a:lnTo>
                  <a:pt x="5872121" y="2170651"/>
                </a:lnTo>
                <a:lnTo>
                  <a:pt x="5847988" y="2238772"/>
                </a:lnTo>
                <a:lnTo>
                  <a:pt x="5819745" y="2305916"/>
                </a:lnTo>
                <a:lnTo>
                  <a:pt x="5787477" y="2372032"/>
                </a:lnTo>
                <a:lnTo>
                  <a:pt x="5751268" y="2437066"/>
                </a:lnTo>
                <a:lnTo>
                  <a:pt x="5711204" y="2500966"/>
                </a:lnTo>
                <a:lnTo>
                  <a:pt x="5689754" y="2532475"/>
                </a:lnTo>
                <a:lnTo>
                  <a:pt x="5667371" y="2563681"/>
                </a:lnTo>
                <a:lnTo>
                  <a:pt x="5644068" y="2594577"/>
                </a:lnTo>
                <a:lnTo>
                  <a:pt x="5619854" y="2625158"/>
                </a:lnTo>
                <a:lnTo>
                  <a:pt x="5594741" y="2655415"/>
                </a:lnTo>
                <a:lnTo>
                  <a:pt x="5568739" y="2685344"/>
                </a:lnTo>
                <a:lnTo>
                  <a:pt x="5541858" y="2714937"/>
                </a:lnTo>
                <a:lnTo>
                  <a:pt x="5514110" y="2744187"/>
                </a:lnTo>
                <a:lnTo>
                  <a:pt x="5485504" y="2773089"/>
                </a:lnTo>
                <a:lnTo>
                  <a:pt x="5456053" y="2801635"/>
                </a:lnTo>
                <a:lnTo>
                  <a:pt x="5425766" y="2829820"/>
                </a:lnTo>
                <a:lnTo>
                  <a:pt x="5394653" y="2857636"/>
                </a:lnTo>
                <a:lnTo>
                  <a:pt x="5362727" y="2885077"/>
                </a:lnTo>
                <a:lnTo>
                  <a:pt x="5329997" y="2912136"/>
                </a:lnTo>
                <a:lnTo>
                  <a:pt x="5296474" y="2938808"/>
                </a:lnTo>
                <a:lnTo>
                  <a:pt x="5262169" y="2965085"/>
                </a:lnTo>
                <a:lnTo>
                  <a:pt x="5227092" y="2990961"/>
                </a:lnTo>
                <a:lnTo>
                  <a:pt x="5191254" y="3016429"/>
                </a:lnTo>
                <a:lnTo>
                  <a:pt x="5154665" y="3041483"/>
                </a:lnTo>
                <a:lnTo>
                  <a:pt x="5117338" y="3066116"/>
                </a:lnTo>
                <a:lnTo>
                  <a:pt x="5079281" y="3090322"/>
                </a:lnTo>
                <a:lnTo>
                  <a:pt x="5040506" y="3114094"/>
                </a:lnTo>
                <a:lnTo>
                  <a:pt x="5001024" y="3137426"/>
                </a:lnTo>
                <a:lnTo>
                  <a:pt x="4960844" y="3160311"/>
                </a:lnTo>
                <a:lnTo>
                  <a:pt x="4919978" y="3182743"/>
                </a:lnTo>
                <a:lnTo>
                  <a:pt x="4878437" y="3204714"/>
                </a:lnTo>
                <a:lnTo>
                  <a:pt x="4836231" y="3226219"/>
                </a:lnTo>
                <a:lnTo>
                  <a:pt x="4793371" y="3247251"/>
                </a:lnTo>
                <a:lnTo>
                  <a:pt x="4749867" y="3267803"/>
                </a:lnTo>
                <a:lnTo>
                  <a:pt x="4705730" y="3287869"/>
                </a:lnTo>
                <a:lnTo>
                  <a:pt x="4660971" y="3307442"/>
                </a:lnTo>
                <a:lnTo>
                  <a:pt x="4615600" y="3326516"/>
                </a:lnTo>
                <a:lnTo>
                  <a:pt x="4569629" y="3345085"/>
                </a:lnTo>
                <a:lnTo>
                  <a:pt x="4523067" y="3363141"/>
                </a:lnTo>
                <a:lnTo>
                  <a:pt x="4475926" y="3380678"/>
                </a:lnTo>
                <a:lnTo>
                  <a:pt x="4428216" y="3397689"/>
                </a:lnTo>
                <a:lnTo>
                  <a:pt x="4379948" y="3414169"/>
                </a:lnTo>
                <a:lnTo>
                  <a:pt x="4331132" y="3430110"/>
                </a:lnTo>
                <a:lnTo>
                  <a:pt x="4281779" y="3445507"/>
                </a:lnTo>
                <a:lnTo>
                  <a:pt x="4231900" y="3460351"/>
                </a:lnTo>
                <a:lnTo>
                  <a:pt x="4181506" y="3474638"/>
                </a:lnTo>
                <a:lnTo>
                  <a:pt x="4130607" y="3488360"/>
                </a:lnTo>
                <a:lnTo>
                  <a:pt x="4079214" y="3501511"/>
                </a:lnTo>
                <a:lnTo>
                  <a:pt x="4027337" y="3514084"/>
                </a:lnTo>
                <a:lnTo>
                  <a:pt x="3974987" y="3526072"/>
                </a:lnTo>
                <a:lnTo>
                  <a:pt x="3922176" y="3537470"/>
                </a:lnTo>
                <a:lnTo>
                  <a:pt x="3868913" y="3548271"/>
                </a:lnTo>
                <a:lnTo>
                  <a:pt x="3815209" y="3558467"/>
                </a:lnTo>
                <a:lnTo>
                  <a:pt x="3761074" y="3568054"/>
                </a:lnTo>
                <a:lnTo>
                  <a:pt x="3706521" y="3577023"/>
                </a:lnTo>
                <a:lnTo>
                  <a:pt x="3651558" y="3585368"/>
                </a:lnTo>
                <a:lnTo>
                  <a:pt x="3596198" y="3593084"/>
                </a:lnTo>
                <a:lnTo>
                  <a:pt x="3540450" y="3600163"/>
                </a:lnTo>
                <a:lnTo>
                  <a:pt x="3484325" y="3606599"/>
                </a:lnTo>
                <a:lnTo>
                  <a:pt x="3427834" y="3612385"/>
                </a:lnTo>
                <a:lnTo>
                  <a:pt x="3370988" y="3617515"/>
                </a:lnTo>
                <a:lnTo>
                  <a:pt x="3313797" y="3621982"/>
                </a:lnTo>
                <a:lnTo>
                  <a:pt x="3256272" y="3625780"/>
                </a:lnTo>
                <a:lnTo>
                  <a:pt x="3198423" y="3628902"/>
                </a:lnTo>
                <a:lnTo>
                  <a:pt x="3140262" y="3631342"/>
                </a:lnTo>
                <a:lnTo>
                  <a:pt x="3081798" y="3633092"/>
                </a:lnTo>
                <a:lnTo>
                  <a:pt x="3023044" y="3634148"/>
                </a:lnTo>
                <a:lnTo>
                  <a:pt x="2964008" y="3634501"/>
                </a:lnTo>
                <a:lnTo>
                  <a:pt x="2904977" y="3634148"/>
                </a:lnTo>
                <a:lnTo>
                  <a:pt x="2846227" y="3633092"/>
                </a:lnTo>
                <a:lnTo>
                  <a:pt x="2787768" y="3631342"/>
                </a:lnTo>
                <a:lnTo>
                  <a:pt x="2729611" y="3628902"/>
                </a:lnTo>
                <a:lnTo>
                  <a:pt x="2671767" y="3625780"/>
                </a:lnTo>
                <a:lnTo>
                  <a:pt x="2614246" y="3621982"/>
                </a:lnTo>
                <a:lnTo>
                  <a:pt x="2557059" y="3617515"/>
                </a:lnTo>
                <a:lnTo>
                  <a:pt x="2500216" y="3612385"/>
                </a:lnTo>
                <a:lnTo>
                  <a:pt x="2443729" y="3606599"/>
                </a:lnTo>
                <a:lnTo>
                  <a:pt x="2387608" y="3600163"/>
                </a:lnTo>
                <a:lnTo>
                  <a:pt x="2331864" y="3593084"/>
                </a:lnTo>
                <a:lnTo>
                  <a:pt x="2276506" y="3585368"/>
                </a:lnTo>
                <a:lnTo>
                  <a:pt x="2221547" y="3577023"/>
                </a:lnTo>
                <a:lnTo>
                  <a:pt x="2166997" y="3568054"/>
                </a:lnTo>
                <a:lnTo>
                  <a:pt x="2112866" y="3558467"/>
                </a:lnTo>
                <a:lnTo>
                  <a:pt x="2059165" y="3548271"/>
                </a:lnTo>
                <a:lnTo>
                  <a:pt x="2005904" y="3537470"/>
                </a:lnTo>
                <a:lnTo>
                  <a:pt x="1953096" y="3526072"/>
                </a:lnTo>
                <a:lnTo>
                  <a:pt x="1900749" y="3514084"/>
                </a:lnTo>
                <a:lnTo>
                  <a:pt x="1848874" y="3501511"/>
                </a:lnTo>
                <a:lnTo>
                  <a:pt x="1797484" y="3488360"/>
                </a:lnTo>
                <a:lnTo>
                  <a:pt x="1746587" y="3474638"/>
                </a:lnTo>
                <a:lnTo>
                  <a:pt x="1696195" y="3460351"/>
                </a:lnTo>
                <a:lnTo>
                  <a:pt x="1646318" y="3445507"/>
                </a:lnTo>
                <a:lnTo>
                  <a:pt x="1596968" y="3430110"/>
                </a:lnTo>
                <a:lnTo>
                  <a:pt x="1548154" y="3414169"/>
                </a:lnTo>
                <a:lnTo>
                  <a:pt x="1499888" y="3397689"/>
                </a:lnTo>
                <a:lnTo>
                  <a:pt x="1452180" y="3380678"/>
                </a:lnTo>
                <a:lnTo>
                  <a:pt x="1405040" y="3363141"/>
                </a:lnTo>
                <a:lnTo>
                  <a:pt x="1358480" y="3345085"/>
                </a:lnTo>
                <a:lnTo>
                  <a:pt x="1312510" y="3326516"/>
                </a:lnTo>
                <a:lnTo>
                  <a:pt x="1267141" y="3307442"/>
                </a:lnTo>
                <a:lnTo>
                  <a:pt x="1222384" y="3287869"/>
                </a:lnTo>
                <a:lnTo>
                  <a:pt x="1178248" y="3267803"/>
                </a:lnTo>
                <a:lnTo>
                  <a:pt x="1134746" y="3247251"/>
                </a:lnTo>
                <a:lnTo>
                  <a:pt x="1091886" y="3226219"/>
                </a:lnTo>
                <a:lnTo>
                  <a:pt x="1049681" y="3204714"/>
                </a:lnTo>
                <a:lnTo>
                  <a:pt x="1008141" y="3182743"/>
                </a:lnTo>
                <a:lnTo>
                  <a:pt x="967277" y="3160311"/>
                </a:lnTo>
                <a:lnTo>
                  <a:pt x="927098" y="3137426"/>
                </a:lnTo>
                <a:lnTo>
                  <a:pt x="887617" y="3114094"/>
                </a:lnTo>
                <a:lnTo>
                  <a:pt x="848842" y="3090322"/>
                </a:lnTo>
                <a:lnTo>
                  <a:pt x="810787" y="3066116"/>
                </a:lnTo>
                <a:lnTo>
                  <a:pt x="773460" y="3041483"/>
                </a:lnTo>
                <a:lnTo>
                  <a:pt x="736872" y="3016429"/>
                </a:lnTo>
                <a:lnTo>
                  <a:pt x="701035" y="2990961"/>
                </a:lnTo>
                <a:lnTo>
                  <a:pt x="665958" y="2965085"/>
                </a:lnTo>
                <a:lnTo>
                  <a:pt x="631654" y="2938808"/>
                </a:lnTo>
                <a:lnTo>
                  <a:pt x="598131" y="2912136"/>
                </a:lnTo>
                <a:lnTo>
                  <a:pt x="565401" y="2885077"/>
                </a:lnTo>
                <a:lnTo>
                  <a:pt x="533475" y="2857636"/>
                </a:lnTo>
                <a:lnTo>
                  <a:pt x="502364" y="2829820"/>
                </a:lnTo>
                <a:lnTo>
                  <a:pt x="472077" y="2801635"/>
                </a:lnTo>
                <a:lnTo>
                  <a:pt x="442625" y="2773089"/>
                </a:lnTo>
                <a:lnTo>
                  <a:pt x="414020" y="2744187"/>
                </a:lnTo>
                <a:lnTo>
                  <a:pt x="386272" y="2714937"/>
                </a:lnTo>
                <a:lnTo>
                  <a:pt x="359392" y="2685344"/>
                </a:lnTo>
                <a:lnTo>
                  <a:pt x="333390" y="2655415"/>
                </a:lnTo>
                <a:lnTo>
                  <a:pt x="308277" y="2625158"/>
                </a:lnTo>
                <a:lnTo>
                  <a:pt x="284063" y="2594577"/>
                </a:lnTo>
                <a:lnTo>
                  <a:pt x="260760" y="2563681"/>
                </a:lnTo>
                <a:lnTo>
                  <a:pt x="238377" y="2532475"/>
                </a:lnTo>
                <a:lnTo>
                  <a:pt x="216927" y="2500966"/>
                </a:lnTo>
                <a:lnTo>
                  <a:pt x="176863" y="2437066"/>
                </a:lnTo>
                <a:lnTo>
                  <a:pt x="140655" y="2372032"/>
                </a:lnTo>
                <a:lnTo>
                  <a:pt x="108386" y="2305916"/>
                </a:lnTo>
                <a:lnTo>
                  <a:pt x="80143" y="2238772"/>
                </a:lnTo>
                <a:lnTo>
                  <a:pt x="56010" y="2170651"/>
                </a:lnTo>
                <a:lnTo>
                  <a:pt x="36074" y="2101606"/>
                </a:lnTo>
                <a:lnTo>
                  <a:pt x="20419" y="2031689"/>
                </a:lnTo>
                <a:lnTo>
                  <a:pt x="9132" y="1960953"/>
                </a:lnTo>
                <a:lnTo>
                  <a:pt x="2297" y="1889449"/>
                </a:lnTo>
                <a:lnTo>
                  <a:pt x="576" y="1853426"/>
                </a:lnTo>
                <a:lnTo>
                  <a:pt x="0" y="1817231"/>
                </a:lnTo>
                <a:close/>
              </a:path>
            </a:pathLst>
          </a:custGeom>
          <a:ln w="4775">
            <a:solidFill>
              <a:srgbClr val="000000"/>
            </a:solidFill>
          </a:ln>
        </p:spPr>
        <p:txBody>
          <a:bodyPr wrap="square" lIns="0" tIns="0" rIns="0" bIns="0" rtlCol="0"/>
          <a:lstStyle/>
          <a:p>
            <a:endParaRPr/>
          </a:p>
        </p:txBody>
      </p:sp>
      <p:sp>
        <p:nvSpPr>
          <p:cNvPr id="4" name="object 4"/>
          <p:cNvSpPr/>
          <p:nvPr/>
        </p:nvSpPr>
        <p:spPr>
          <a:xfrm>
            <a:off x="4372755" y="1368717"/>
            <a:ext cx="3772535" cy="3472179"/>
          </a:xfrm>
          <a:custGeom>
            <a:avLst/>
            <a:gdLst/>
            <a:ahLst/>
            <a:cxnLst/>
            <a:rect l="l" t="t" r="r" b="b"/>
            <a:pathLst>
              <a:path w="3772534" h="3472179">
                <a:moveTo>
                  <a:pt x="1886175" y="0"/>
                </a:moveTo>
                <a:lnTo>
                  <a:pt x="1835929" y="604"/>
                </a:lnTo>
                <a:lnTo>
                  <a:pt x="1786007" y="2406"/>
                </a:lnTo>
                <a:lnTo>
                  <a:pt x="1736425" y="5391"/>
                </a:lnTo>
                <a:lnTo>
                  <a:pt x="1687200" y="9544"/>
                </a:lnTo>
                <a:lnTo>
                  <a:pt x="1638347" y="14850"/>
                </a:lnTo>
                <a:lnTo>
                  <a:pt x="1589884" y="21294"/>
                </a:lnTo>
                <a:lnTo>
                  <a:pt x="1541827" y="28862"/>
                </a:lnTo>
                <a:lnTo>
                  <a:pt x="1494191" y="37537"/>
                </a:lnTo>
                <a:lnTo>
                  <a:pt x="1446993" y="47305"/>
                </a:lnTo>
                <a:lnTo>
                  <a:pt x="1400250" y="58152"/>
                </a:lnTo>
                <a:lnTo>
                  <a:pt x="1353977" y="70062"/>
                </a:lnTo>
                <a:lnTo>
                  <a:pt x="1308192" y="83019"/>
                </a:lnTo>
                <a:lnTo>
                  <a:pt x="1262909" y="97010"/>
                </a:lnTo>
                <a:lnTo>
                  <a:pt x="1218146" y="112019"/>
                </a:lnTo>
                <a:lnTo>
                  <a:pt x="1173919" y="128032"/>
                </a:lnTo>
                <a:lnTo>
                  <a:pt x="1130245" y="145032"/>
                </a:lnTo>
                <a:lnTo>
                  <a:pt x="1087138" y="163005"/>
                </a:lnTo>
                <a:lnTo>
                  <a:pt x="1044617" y="181937"/>
                </a:lnTo>
                <a:lnTo>
                  <a:pt x="1002696" y="201811"/>
                </a:lnTo>
                <a:lnTo>
                  <a:pt x="961393" y="222614"/>
                </a:lnTo>
                <a:lnTo>
                  <a:pt x="920724" y="244330"/>
                </a:lnTo>
                <a:lnTo>
                  <a:pt x="880704" y="266945"/>
                </a:lnTo>
                <a:lnTo>
                  <a:pt x="841351" y="290442"/>
                </a:lnTo>
                <a:lnTo>
                  <a:pt x="802681" y="314808"/>
                </a:lnTo>
                <a:lnTo>
                  <a:pt x="764709" y="340026"/>
                </a:lnTo>
                <a:lnTo>
                  <a:pt x="727452" y="366083"/>
                </a:lnTo>
                <a:lnTo>
                  <a:pt x="690927" y="392964"/>
                </a:lnTo>
                <a:lnTo>
                  <a:pt x="655150" y="420652"/>
                </a:lnTo>
                <a:lnTo>
                  <a:pt x="620136" y="449134"/>
                </a:lnTo>
                <a:lnTo>
                  <a:pt x="585903" y="478394"/>
                </a:lnTo>
                <a:lnTo>
                  <a:pt x="552467" y="508417"/>
                </a:lnTo>
                <a:lnTo>
                  <a:pt x="519843" y="539188"/>
                </a:lnTo>
                <a:lnTo>
                  <a:pt x="488049" y="570693"/>
                </a:lnTo>
                <a:lnTo>
                  <a:pt x="457101" y="602916"/>
                </a:lnTo>
                <a:lnTo>
                  <a:pt x="427014" y="635842"/>
                </a:lnTo>
                <a:lnTo>
                  <a:pt x="397805" y="669456"/>
                </a:lnTo>
                <a:lnTo>
                  <a:pt x="369491" y="703744"/>
                </a:lnTo>
                <a:lnTo>
                  <a:pt x="342087" y="738690"/>
                </a:lnTo>
                <a:lnTo>
                  <a:pt x="315611" y="774279"/>
                </a:lnTo>
                <a:lnTo>
                  <a:pt x="290078" y="810497"/>
                </a:lnTo>
                <a:lnTo>
                  <a:pt x="265504" y="847328"/>
                </a:lnTo>
                <a:lnTo>
                  <a:pt x="241907" y="884757"/>
                </a:lnTo>
                <a:lnTo>
                  <a:pt x="219301" y="922770"/>
                </a:lnTo>
                <a:lnTo>
                  <a:pt x="197705" y="961350"/>
                </a:lnTo>
                <a:lnTo>
                  <a:pt x="177133" y="1000485"/>
                </a:lnTo>
                <a:lnTo>
                  <a:pt x="157602" y="1040157"/>
                </a:lnTo>
                <a:lnTo>
                  <a:pt x="139128" y="1080353"/>
                </a:lnTo>
                <a:lnTo>
                  <a:pt x="121729" y="1121058"/>
                </a:lnTo>
                <a:lnTo>
                  <a:pt x="105419" y="1162255"/>
                </a:lnTo>
                <a:lnTo>
                  <a:pt x="90215" y="1203931"/>
                </a:lnTo>
                <a:lnTo>
                  <a:pt x="76135" y="1246071"/>
                </a:lnTo>
                <a:lnTo>
                  <a:pt x="63193" y="1288658"/>
                </a:lnTo>
                <a:lnTo>
                  <a:pt x="51406" y="1331680"/>
                </a:lnTo>
                <a:lnTo>
                  <a:pt x="40791" y="1375119"/>
                </a:lnTo>
                <a:lnTo>
                  <a:pt x="31363" y="1418962"/>
                </a:lnTo>
                <a:lnTo>
                  <a:pt x="23140" y="1463194"/>
                </a:lnTo>
                <a:lnTo>
                  <a:pt x="16137" y="1507799"/>
                </a:lnTo>
                <a:lnTo>
                  <a:pt x="10371" y="1552762"/>
                </a:lnTo>
                <a:lnTo>
                  <a:pt x="5858" y="1598069"/>
                </a:lnTo>
                <a:lnTo>
                  <a:pt x="2614" y="1643704"/>
                </a:lnTo>
                <a:lnTo>
                  <a:pt x="656" y="1689652"/>
                </a:lnTo>
                <a:lnTo>
                  <a:pt x="0" y="1735900"/>
                </a:lnTo>
                <a:lnTo>
                  <a:pt x="656" y="1782147"/>
                </a:lnTo>
                <a:lnTo>
                  <a:pt x="2614" y="1828095"/>
                </a:lnTo>
                <a:lnTo>
                  <a:pt x="5858" y="1873730"/>
                </a:lnTo>
                <a:lnTo>
                  <a:pt x="10371" y="1919037"/>
                </a:lnTo>
                <a:lnTo>
                  <a:pt x="16137" y="1964001"/>
                </a:lnTo>
                <a:lnTo>
                  <a:pt x="23140" y="2008605"/>
                </a:lnTo>
                <a:lnTo>
                  <a:pt x="31363" y="2052837"/>
                </a:lnTo>
                <a:lnTo>
                  <a:pt x="40791" y="2096680"/>
                </a:lnTo>
                <a:lnTo>
                  <a:pt x="51406" y="2140119"/>
                </a:lnTo>
                <a:lnTo>
                  <a:pt x="63193" y="2183141"/>
                </a:lnTo>
                <a:lnTo>
                  <a:pt x="76135" y="2225729"/>
                </a:lnTo>
                <a:lnTo>
                  <a:pt x="90215" y="2267868"/>
                </a:lnTo>
                <a:lnTo>
                  <a:pt x="105419" y="2309544"/>
                </a:lnTo>
                <a:lnTo>
                  <a:pt x="121729" y="2350742"/>
                </a:lnTo>
                <a:lnTo>
                  <a:pt x="139128" y="2391446"/>
                </a:lnTo>
                <a:lnTo>
                  <a:pt x="157602" y="2431642"/>
                </a:lnTo>
                <a:lnTo>
                  <a:pt x="177133" y="2471314"/>
                </a:lnTo>
                <a:lnTo>
                  <a:pt x="197705" y="2510449"/>
                </a:lnTo>
                <a:lnTo>
                  <a:pt x="219301" y="2549030"/>
                </a:lnTo>
                <a:lnTo>
                  <a:pt x="241907" y="2587042"/>
                </a:lnTo>
                <a:lnTo>
                  <a:pt x="265504" y="2624471"/>
                </a:lnTo>
                <a:lnTo>
                  <a:pt x="290078" y="2661302"/>
                </a:lnTo>
                <a:lnTo>
                  <a:pt x="315611" y="2697520"/>
                </a:lnTo>
                <a:lnTo>
                  <a:pt x="342087" y="2733109"/>
                </a:lnTo>
                <a:lnTo>
                  <a:pt x="369491" y="2768055"/>
                </a:lnTo>
                <a:lnTo>
                  <a:pt x="397805" y="2802343"/>
                </a:lnTo>
                <a:lnTo>
                  <a:pt x="427014" y="2835957"/>
                </a:lnTo>
                <a:lnTo>
                  <a:pt x="457101" y="2868884"/>
                </a:lnTo>
                <a:lnTo>
                  <a:pt x="488049" y="2901106"/>
                </a:lnTo>
                <a:lnTo>
                  <a:pt x="519843" y="2932611"/>
                </a:lnTo>
                <a:lnTo>
                  <a:pt x="552467" y="2963382"/>
                </a:lnTo>
                <a:lnTo>
                  <a:pt x="585903" y="2993406"/>
                </a:lnTo>
                <a:lnTo>
                  <a:pt x="620136" y="3022665"/>
                </a:lnTo>
                <a:lnTo>
                  <a:pt x="655150" y="3051147"/>
                </a:lnTo>
                <a:lnTo>
                  <a:pt x="690927" y="3078836"/>
                </a:lnTo>
                <a:lnTo>
                  <a:pt x="727452" y="3105716"/>
                </a:lnTo>
                <a:lnTo>
                  <a:pt x="764709" y="3131773"/>
                </a:lnTo>
                <a:lnTo>
                  <a:pt x="802681" y="3156992"/>
                </a:lnTo>
                <a:lnTo>
                  <a:pt x="841351" y="3181357"/>
                </a:lnTo>
                <a:lnTo>
                  <a:pt x="880704" y="3204855"/>
                </a:lnTo>
                <a:lnTo>
                  <a:pt x="920724" y="3227469"/>
                </a:lnTo>
                <a:lnTo>
                  <a:pt x="961393" y="3249185"/>
                </a:lnTo>
                <a:lnTo>
                  <a:pt x="1002696" y="3269988"/>
                </a:lnTo>
                <a:lnTo>
                  <a:pt x="1044617" y="3289862"/>
                </a:lnTo>
                <a:lnTo>
                  <a:pt x="1087138" y="3308794"/>
                </a:lnTo>
                <a:lnTo>
                  <a:pt x="1130245" y="3326767"/>
                </a:lnTo>
                <a:lnTo>
                  <a:pt x="1173919" y="3343768"/>
                </a:lnTo>
                <a:lnTo>
                  <a:pt x="1218146" y="3359780"/>
                </a:lnTo>
                <a:lnTo>
                  <a:pt x="1262909" y="3374789"/>
                </a:lnTo>
                <a:lnTo>
                  <a:pt x="1308192" y="3388780"/>
                </a:lnTo>
                <a:lnTo>
                  <a:pt x="1353977" y="3401737"/>
                </a:lnTo>
                <a:lnTo>
                  <a:pt x="1400250" y="3413647"/>
                </a:lnTo>
                <a:lnTo>
                  <a:pt x="1446993" y="3424494"/>
                </a:lnTo>
                <a:lnTo>
                  <a:pt x="1494191" y="3434262"/>
                </a:lnTo>
                <a:lnTo>
                  <a:pt x="1541827" y="3442938"/>
                </a:lnTo>
                <a:lnTo>
                  <a:pt x="1589884" y="3450505"/>
                </a:lnTo>
                <a:lnTo>
                  <a:pt x="1638347" y="3456949"/>
                </a:lnTo>
                <a:lnTo>
                  <a:pt x="1687200" y="3462255"/>
                </a:lnTo>
                <a:lnTo>
                  <a:pt x="1736425" y="3466408"/>
                </a:lnTo>
                <a:lnTo>
                  <a:pt x="1786007" y="3469394"/>
                </a:lnTo>
                <a:lnTo>
                  <a:pt x="1835929" y="3471196"/>
                </a:lnTo>
                <a:lnTo>
                  <a:pt x="1886175" y="3471800"/>
                </a:lnTo>
                <a:lnTo>
                  <a:pt x="1936430" y="3471196"/>
                </a:lnTo>
                <a:lnTo>
                  <a:pt x="1986360" y="3469394"/>
                </a:lnTo>
                <a:lnTo>
                  <a:pt x="2035949" y="3466408"/>
                </a:lnTo>
                <a:lnTo>
                  <a:pt x="2085182" y="3462255"/>
                </a:lnTo>
                <a:lnTo>
                  <a:pt x="2134040" y="3456949"/>
                </a:lnTo>
                <a:lnTo>
                  <a:pt x="2182510" y="3450505"/>
                </a:lnTo>
                <a:lnTo>
                  <a:pt x="2230573" y="3442938"/>
                </a:lnTo>
                <a:lnTo>
                  <a:pt x="2278213" y="3434262"/>
                </a:lnTo>
                <a:lnTo>
                  <a:pt x="2325416" y="3424494"/>
                </a:lnTo>
                <a:lnTo>
                  <a:pt x="2372163" y="3413647"/>
                </a:lnTo>
                <a:lnTo>
                  <a:pt x="2418439" y="3401737"/>
                </a:lnTo>
                <a:lnTo>
                  <a:pt x="2464228" y="3388780"/>
                </a:lnTo>
                <a:lnTo>
                  <a:pt x="2509513" y="3374789"/>
                </a:lnTo>
                <a:lnTo>
                  <a:pt x="2554278" y="3359780"/>
                </a:lnTo>
                <a:lnTo>
                  <a:pt x="2598506" y="3343768"/>
                </a:lnTo>
                <a:lnTo>
                  <a:pt x="2642183" y="3326767"/>
                </a:lnTo>
                <a:lnTo>
                  <a:pt x="2685290" y="3308794"/>
                </a:lnTo>
                <a:lnTo>
                  <a:pt x="2727812" y="3289862"/>
                </a:lnTo>
                <a:lnTo>
                  <a:pt x="2769733" y="3269988"/>
                </a:lnTo>
                <a:lnTo>
                  <a:pt x="2811036" y="3249185"/>
                </a:lnTo>
                <a:lnTo>
                  <a:pt x="2851705" y="3227469"/>
                </a:lnTo>
                <a:lnTo>
                  <a:pt x="2891724" y="3204855"/>
                </a:lnTo>
                <a:lnTo>
                  <a:pt x="2931076" y="3181357"/>
                </a:lnTo>
                <a:lnTo>
                  <a:pt x="2969745" y="3156992"/>
                </a:lnTo>
                <a:lnTo>
                  <a:pt x="3007716" y="3131773"/>
                </a:lnTo>
                <a:lnTo>
                  <a:pt x="3044971" y="3105716"/>
                </a:lnTo>
                <a:lnTo>
                  <a:pt x="3081494" y="3078836"/>
                </a:lnTo>
                <a:lnTo>
                  <a:pt x="3117269" y="3051147"/>
                </a:lnTo>
                <a:lnTo>
                  <a:pt x="3152280" y="3022665"/>
                </a:lnTo>
                <a:lnTo>
                  <a:pt x="3186511" y="2993406"/>
                </a:lnTo>
                <a:lnTo>
                  <a:pt x="3219944" y="2963382"/>
                </a:lnTo>
                <a:lnTo>
                  <a:pt x="3252565" y="2932611"/>
                </a:lnTo>
                <a:lnTo>
                  <a:pt x="3284356" y="2901106"/>
                </a:lnTo>
                <a:lnTo>
                  <a:pt x="3315302" y="2868884"/>
                </a:lnTo>
                <a:lnTo>
                  <a:pt x="3345385" y="2835957"/>
                </a:lnTo>
                <a:lnTo>
                  <a:pt x="3374591" y="2802343"/>
                </a:lnTo>
                <a:lnTo>
                  <a:pt x="3402902" y="2768055"/>
                </a:lnTo>
                <a:lnTo>
                  <a:pt x="3430302" y="2733109"/>
                </a:lnTo>
                <a:lnTo>
                  <a:pt x="3456775" y="2697520"/>
                </a:lnTo>
                <a:lnTo>
                  <a:pt x="3482304" y="2661302"/>
                </a:lnTo>
                <a:lnTo>
                  <a:pt x="3506874" y="2624471"/>
                </a:lnTo>
                <a:lnTo>
                  <a:pt x="3530468" y="2587042"/>
                </a:lnTo>
                <a:lnTo>
                  <a:pt x="3553070" y="2549030"/>
                </a:lnTo>
                <a:lnTo>
                  <a:pt x="3574664" y="2510449"/>
                </a:lnTo>
                <a:lnTo>
                  <a:pt x="3595232" y="2471314"/>
                </a:lnTo>
                <a:lnTo>
                  <a:pt x="3614760" y="2431642"/>
                </a:lnTo>
                <a:lnTo>
                  <a:pt x="3633230" y="2391446"/>
                </a:lnTo>
                <a:lnTo>
                  <a:pt x="3650627" y="2350742"/>
                </a:lnTo>
                <a:lnTo>
                  <a:pt x="3666934" y="2309544"/>
                </a:lnTo>
                <a:lnTo>
                  <a:pt x="3682134" y="2267868"/>
                </a:lnTo>
                <a:lnTo>
                  <a:pt x="3696212" y="2225729"/>
                </a:lnTo>
                <a:lnTo>
                  <a:pt x="3709151" y="2183141"/>
                </a:lnTo>
                <a:lnTo>
                  <a:pt x="3720936" y="2140119"/>
                </a:lnTo>
                <a:lnTo>
                  <a:pt x="3731549" y="2096680"/>
                </a:lnTo>
                <a:lnTo>
                  <a:pt x="3740974" y="2052837"/>
                </a:lnTo>
                <a:lnTo>
                  <a:pt x="3749195" y="2008605"/>
                </a:lnTo>
                <a:lnTo>
                  <a:pt x="3756197" y="1964001"/>
                </a:lnTo>
                <a:lnTo>
                  <a:pt x="3761962" y="1919037"/>
                </a:lnTo>
                <a:lnTo>
                  <a:pt x="3766474" y="1873730"/>
                </a:lnTo>
                <a:lnTo>
                  <a:pt x="3769717" y="1828095"/>
                </a:lnTo>
                <a:lnTo>
                  <a:pt x="3771675" y="1782147"/>
                </a:lnTo>
                <a:lnTo>
                  <a:pt x="3772331" y="1735900"/>
                </a:lnTo>
                <a:lnTo>
                  <a:pt x="3771674" y="1689652"/>
                </a:lnTo>
                <a:lnTo>
                  <a:pt x="3769716" y="1643704"/>
                </a:lnTo>
                <a:lnTo>
                  <a:pt x="3766472" y="1598069"/>
                </a:lnTo>
                <a:lnTo>
                  <a:pt x="3761959" y="1552762"/>
                </a:lnTo>
                <a:lnTo>
                  <a:pt x="3756193" y="1507799"/>
                </a:lnTo>
                <a:lnTo>
                  <a:pt x="3749191" y="1463194"/>
                </a:lnTo>
                <a:lnTo>
                  <a:pt x="3740968" y="1418962"/>
                </a:lnTo>
                <a:lnTo>
                  <a:pt x="3731540" y="1375119"/>
                </a:lnTo>
                <a:lnTo>
                  <a:pt x="3720925" y="1331680"/>
                </a:lnTo>
                <a:lnTo>
                  <a:pt x="3709139" y="1288658"/>
                </a:lnTo>
                <a:lnTo>
                  <a:pt x="3696197" y="1246071"/>
                </a:lnTo>
                <a:lnTo>
                  <a:pt x="3682117" y="1203931"/>
                </a:lnTo>
                <a:lnTo>
                  <a:pt x="3666914" y="1162255"/>
                </a:lnTo>
                <a:lnTo>
                  <a:pt x="3650604" y="1121058"/>
                </a:lnTo>
                <a:lnTo>
                  <a:pt x="3633205" y="1080353"/>
                </a:lnTo>
                <a:lnTo>
                  <a:pt x="3614732" y="1040157"/>
                </a:lnTo>
                <a:lnTo>
                  <a:pt x="3595201" y="1000485"/>
                </a:lnTo>
                <a:lnTo>
                  <a:pt x="3574630" y="961350"/>
                </a:lnTo>
                <a:lnTo>
                  <a:pt x="3553033" y="922770"/>
                </a:lnTo>
                <a:lnTo>
                  <a:pt x="3530428" y="884757"/>
                </a:lnTo>
                <a:lnTo>
                  <a:pt x="3506831" y="847328"/>
                </a:lnTo>
                <a:lnTo>
                  <a:pt x="3482258" y="810497"/>
                </a:lnTo>
                <a:lnTo>
                  <a:pt x="3456725" y="774279"/>
                </a:lnTo>
                <a:lnTo>
                  <a:pt x="3430249" y="738690"/>
                </a:lnTo>
                <a:lnTo>
                  <a:pt x="3402846" y="703744"/>
                </a:lnTo>
                <a:lnTo>
                  <a:pt x="3374532" y="669456"/>
                </a:lnTo>
                <a:lnTo>
                  <a:pt x="3345324" y="635842"/>
                </a:lnTo>
                <a:lnTo>
                  <a:pt x="3315238" y="602916"/>
                </a:lnTo>
                <a:lnTo>
                  <a:pt x="3284290" y="570693"/>
                </a:lnTo>
                <a:lnTo>
                  <a:pt x="3252496" y="539188"/>
                </a:lnTo>
                <a:lnTo>
                  <a:pt x="3219873" y="508417"/>
                </a:lnTo>
                <a:lnTo>
                  <a:pt x="3186437" y="478394"/>
                </a:lnTo>
                <a:lnTo>
                  <a:pt x="3152205" y="449134"/>
                </a:lnTo>
                <a:lnTo>
                  <a:pt x="3117192" y="420652"/>
                </a:lnTo>
                <a:lnTo>
                  <a:pt x="3081415" y="392964"/>
                </a:lnTo>
                <a:lnTo>
                  <a:pt x="3044890" y="366083"/>
                </a:lnTo>
                <a:lnTo>
                  <a:pt x="3007634" y="340026"/>
                </a:lnTo>
                <a:lnTo>
                  <a:pt x="2969662" y="314808"/>
                </a:lnTo>
                <a:lnTo>
                  <a:pt x="2930992" y="290442"/>
                </a:lnTo>
                <a:lnTo>
                  <a:pt x="2891639" y="266945"/>
                </a:lnTo>
                <a:lnTo>
                  <a:pt x="2851620" y="244330"/>
                </a:lnTo>
                <a:lnTo>
                  <a:pt x="2810951" y="222614"/>
                </a:lnTo>
                <a:lnTo>
                  <a:pt x="2769649" y="201811"/>
                </a:lnTo>
                <a:lnTo>
                  <a:pt x="2727729" y="181937"/>
                </a:lnTo>
                <a:lnTo>
                  <a:pt x="2685207" y="163005"/>
                </a:lnTo>
                <a:lnTo>
                  <a:pt x="2642102" y="145032"/>
                </a:lnTo>
                <a:lnTo>
                  <a:pt x="2598427" y="128032"/>
                </a:lnTo>
                <a:lnTo>
                  <a:pt x="2554200" y="112019"/>
                </a:lnTo>
                <a:lnTo>
                  <a:pt x="2509438" y="97010"/>
                </a:lnTo>
                <a:lnTo>
                  <a:pt x="2464156" y="83019"/>
                </a:lnTo>
                <a:lnTo>
                  <a:pt x="2418371" y="70062"/>
                </a:lnTo>
                <a:lnTo>
                  <a:pt x="2372098" y="58152"/>
                </a:lnTo>
                <a:lnTo>
                  <a:pt x="2325355" y="47305"/>
                </a:lnTo>
                <a:lnTo>
                  <a:pt x="2278158" y="37537"/>
                </a:lnTo>
                <a:lnTo>
                  <a:pt x="2230522" y="28862"/>
                </a:lnTo>
                <a:lnTo>
                  <a:pt x="2182465" y="21294"/>
                </a:lnTo>
                <a:lnTo>
                  <a:pt x="2134002" y="14850"/>
                </a:lnTo>
                <a:lnTo>
                  <a:pt x="2085149" y="9544"/>
                </a:lnTo>
                <a:lnTo>
                  <a:pt x="2035924" y="5391"/>
                </a:lnTo>
                <a:lnTo>
                  <a:pt x="1986343" y="2406"/>
                </a:lnTo>
                <a:lnTo>
                  <a:pt x="1936421" y="604"/>
                </a:lnTo>
                <a:lnTo>
                  <a:pt x="1886175" y="0"/>
                </a:lnTo>
                <a:close/>
              </a:path>
            </a:pathLst>
          </a:custGeom>
          <a:solidFill>
            <a:srgbClr val="FFFFFF"/>
          </a:solidFill>
        </p:spPr>
        <p:txBody>
          <a:bodyPr wrap="square" lIns="0" tIns="0" rIns="0" bIns="0" rtlCol="0"/>
          <a:lstStyle/>
          <a:p>
            <a:endParaRPr/>
          </a:p>
        </p:txBody>
      </p:sp>
      <p:sp>
        <p:nvSpPr>
          <p:cNvPr id="5" name="object 5"/>
          <p:cNvSpPr/>
          <p:nvPr/>
        </p:nvSpPr>
        <p:spPr>
          <a:xfrm>
            <a:off x="4372755" y="1368717"/>
            <a:ext cx="2021205" cy="1736089"/>
          </a:xfrm>
          <a:custGeom>
            <a:avLst/>
            <a:gdLst/>
            <a:ahLst/>
            <a:cxnLst/>
            <a:rect l="l" t="t" r="r" b="b"/>
            <a:pathLst>
              <a:path w="2021204" h="1736089">
                <a:moveTo>
                  <a:pt x="0" y="1735900"/>
                </a:moveTo>
                <a:lnTo>
                  <a:pt x="656" y="1689652"/>
                </a:lnTo>
                <a:lnTo>
                  <a:pt x="2614" y="1643704"/>
                </a:lnTo>
                <a:lnTo>
                  <a:pt x="5858" y="1598069"/>
                </a:lnTo>
                <a:lnTo>
                  <a:pt x="10371" y="1552762"/>
                </a:lnTo>
                <a:lnTo>
                  <a:pt x="16137" y="1507799"/>
                </a:lnTo>
                <a:lnTo>
                  <a:pt x="23140" y="1463194"/>
                </a:lnTo>
                <a:lnTo>
                  <a:pt x="31363" y="1418962"/>
                </a:lnTo>
                <a:lnTo>
                  <a:pt x="40791" y="1375119"/>
                </a:lnTo>
                <a:lnTo>
                  <a:pt x="51406" y="1331680"/>
                </a:lnTo>
                <a:lnTo>
                  <a:pt x="63193" y="1288658"/>
                </a:lnTo>
                <a:lnTo>
                  <a:pt x="76135" y="1246071"/>
                </a:lnTo>
                <a:lnTo>
                  <a:pt x="90215" y="1203931"/>
                </a:lnTo>
                <a:lnTo>
                  <a:pt x="105419" y="1162255"/>
                </a:lnTo>
                <a:lnTo>
                  <a:pt x="121729" y="1121058"/>
                </a:lnTo>
                <a:lnTo>
                  <a:pt x="139128" y="1080353"/>
                </a:lnTo>
                <a:lnTo>
                  <a:pt x="157602" y="1040157"/>
                </a:lnTo>
                <a:lnTo>
                  <a:pt x="177133" y="1000485"/>
                </a:lnTo>
                <a:lnTo>
                  <a:pt x="197705" y="961350"/>
                </a:lnTo>
                <a:lnTo>
                  <a:pt x="219301" y="922770"/>
                </a:lnTo>
                <a:lnTo>
                  <a:pt x="241907" y="884757"/>
                </a:lnTo>
                <a:lnTo>
                  <a:pt x="265504" y="847328"/>
                </a:lnTo>
                <a:lnTo>
                  <a:pt x="290078" y="810497"/>
                </a:lnTo>
                <a:lnTo>
                  <a:pt x="315611" y="774279"/>
                </a:lnTo>
                <a:lnTo>
                  <a:pt x="342087" y="738690"/>
                </a:lnTo>
                <a:lnTo>
                  <a:pt x="369491" y="703744"/>
                </a:lnTo>
                <a:lnTo>
                  <a:pt x="397805" y="669456"/>
                </a:lnTo>
                <a:lnTo>
                  <a:pt x="427014" y="635842"/>
                </a:lnTo>
                <a:lnTo>
                  <a:pt x="457101" y="602916"/>
                </a:lnTo>
                <a:lnTo>
                  <a:pt x="488049" y="570693"/>
                </a:lnTo>
                <a:lnTo>
                  <a:pt x="519843" y="539188"/>
                </a:lnTo>
                <a:lnTo>
                  <a:pt x="552467" y="508417"/>
                </a:lnTo>
                <a:lnTo>
                  <a:pt x="585903" y="478394"/>
                </a:lnTo>
                <a:lnTo>
                  <a:pt x="620136" y="449134"/>
                </a:lnTo>
                <a:lnTo>
                  <a:pt x="655150" y="420652"/>
                </a:lnTo>
                <a:lnTo>
                  <a:pt x="690927" y="392964"/>
                </a:lnTo>
                <a:lnTo>
                  <a:pt x="727452" y="366083"/>
                </a:lnTo>
                <a:lnTo>
                  <a:pt x="764709" y="340026"/>
                </a:lnTo>
                <a:lnTo>
                  <a:pt x="802681" y="314808"/>
                </a:lnTo>
                <a:lnTo>
                  <a:pt x="841351" y="290442"/>
                </a:lnTo>
                <a:lnTo>
                  <a:pt x="880704" y="266945"/>
                </a:lnTo>
                <a:lnTo>
                  <a:pt x="920724" y="244330"/>
                </a:lnTo>
                <a:lnTo>
                  <a:pt x="961393" y="222614"/>
                </a:lnTo>
                <a:lnTo>
                  <a:pt x="1002696" y="201811"/>
                </a:lnTo>
                <a:lnTo>
                  <a:pt x="1044617" y="181937"/>
                </a:lnTo>
                <a:lnTo>
                  <a:pt x="1087138" y="163005"/>
                </a:lnTo>
                <a:lnTo>
                  <a:pt x="1130245" y="145032"/>
                </a:lnTo>
                <a:lnTo>
                  <a:pt x="1173919" y="128032"/>
                </a:lnTo>
                <a:lnTo>
                  <a:pt x="1218146" y="112019"/>
                </a:lnTo>
                <a:lnTo>
                  <a:pt x="1262909" y="97010"/>
                </a:lnTo>
                <a:lnTo>
                  <a:pt x="1308192" y="83019"/>
                </a:lnTo>
                <a:lnTo>
                  <a:pt x="1353977" y="70062"/>
                </a:lnTo>
                <a:lnTo>
                  <a:pt x="1400250" y="58152"/>
                </a:lnTo>
                <a:lnTo>
                  <a:pt x="1446993" y="47305"/>
                </a:lnTo>
                <a:lnTo>
                  <a:pt x="1494191" y="37537"/>
                </a:lnTo>
                <a:lnTo>
                  <a:pt x="1541827" y="28862"/>
                </a:lnTo>
                <a:lnTo>
                  <a:pt x="1589884" y="21294"/>
                </a:lnTo>
                <a:lnTo>
                  <a:pt x="1638347" y="14850"/>
                </a:lnTo>
                <a:lnTo>
                  <a:pt x="1687200" y="9544"/>
                </a:lnTo>
                <a:lnTo>
                  <a:pt x="1736425" y="5391"/>
                </a:lnTo>
                <a:lnTo>
                  <a:pt x="1786007" y="2406"/>
                </a:lnTo>
                <a:lnTo>
                  <a:pt x="1835929" y="604"/>
                </a:lnTo>
                <a:lnTo>
                  <a:pt x="1886175" y="0"/>
                </a:lnTo>
                <a:lnTo>
                  <a:pt x="1936421" y="604"/>
                </a:lnTo>
                <a:lnTo>
                  <a:pt x="1986343" y="2406"/>
                </a:lnTo>
                <a:lnTo>
                  <a:pt x="2021055" y="4495"/>
                </a:lnTo>
              </a:path>
            </a:pathLst>
          </a:custGeom>
          <a:ln w="4770">
            <a:solidFill>
              <a:srgbClr val="FFFFFF"/>
            </a:solidFill>
          </a:ln>
        </p:spPr>
        <p:txBody>
          <a:bodyPr wrap="square" lIns="0" tIns="0" rIns="0" bIns="0" rtlCol="0"/>
          <a:lstStyle/>
          <a:p>
            <a:endParaRPr/>
          </a:p>
        </p:txBody>
      </p:sp>
      <p:sp>
        <p:nvSpPr>
          <p:cNvPr id="6" name="object 6"/>
          <p:cNvSpPr/>
          <p:nvPr/>
        </p:nvSpPr>
        <p:spPr>
          <a:xfrm>
            <a:off x="6393809" y="1373213"/>
            <a:ext cx="1751330" cy="1735455"/>
          </a:xfrm>
          <a:custGeom>
            <a:avLst/>
            <a:gdLst/>
            <a:ahLst/>
            <a:cxnLst/>
            <a:rect l="l" t="t" r="r" b="b"/>
            <a:pathLst>
              <a:path w="1751329" h="1735455">
                <a:moveTo>
                  <a:pt x="0" y="0"/>
                </a:moveTo>
                <a:lnTo>
                  <a:pt x="64094" y="5048"/>
                </a:lnTo>
                <a:lnTo>
                  <a:pt x="112946" y="10354"/>
                </a:lnTo>
                <a:lnTo>
                  <a:pt x="161409" y="16798"/>
                </a:lnTo>
                <a:lnTo>
                  <a:pt x="209466" y="24366"/>
                </a:lnTo>
                <a:lnTo>
                  <a:pt x="257102" y="33041"/>
                </a:lnTo>
                <a:lnTo>
                  <a:pt x="304299" y="42810"/>
                </a:lnTo>
                <a:lnTo>
                  <a:pt x="351042" y="53656"/>
                </a:lnTo>
                <a:lnTo>
                  <a:pt x="397315" y="65566"/>
                </a:lnTo>
                <a:lnTo>
                  <a:pt x="443100" y="78524"/>
                </a:lnTo>
                <a:lnTo>
                  <a:pt x="488382" y="92514"/>
                </a:lnTo>
                <a:lnTo>
                  <a:pt x="533145" y="107523"/>
                </a:lnTo>
                <a:lnTo>
                  <a:pt x="577371" y="123536"/>
                </a:lnTo>
                <a:lnTo>
                  <a:pt x="621046" y="140536"/>
                </a:lnTo>
                <a:lnTo>
                  <a:pt x="664152" y="158509"/>
                </a:lnTo>
                <a:lnTo>
                  <a:pt x="706673" y="177441"/>
                </a:lnTo>
                <a:lnTo>
                  <a:pt x="748593" y="197316"/>
                </a:lnTo>
                <a:lnTo>
                  <a:pt x="789896" y="218118"/>
                </a:lnTo>
                <a:lnTo>
                  <a:pt x="830565" y="239834"/>
                </a:lnTo>
                <a:lnTo>
                  <a:pt x="870584" y="262449"/>
                </a:lnTo>
                <a:lnTo>
                  <a:pt x="909937" y="285946"/>
                </a:lnTo>
                <a:lnTo>
                  <a:pt x="948607" y="310312"/>
                </a:lnTo>
                <a:lnTo>
                  <a:pt x="986578" y="335530"/>
                </a:lnTo>
                <a:lnTo>
                  <a:pt x="1023834" y="361587"/>
                </a:lnTo>
                <a:lnTo>
                  <a:pt x="1060359" y="388468"/>
                </a:lnTo>
                <a:lnTo>
                  <a:pt x="1096136" y="416156"/>
                </a:lnTo>
                <a:lnTo>
                  <a:pt x="1131149" y="444638"/>
                </a:lnTo>
                <a:lnTo>
                  <a:pt x="1165381" y="473898"/>
                </a:lnTo>
                <a:lnTo>
                  <a:pt x="1198817" y="503921"/>
                </a:lnTo>
                <a:lnTo>
                  <a:pt x="1231440" y="534692"/>
                </a:lnTo>
                <a:lnTo>
                  <a:pt x="1263234" y="566197"/>
                </a:lnTo>
                <a:lnTo>
                  <a:pt x="1294182" y="598420"/>
                </a:lnTo>
                <a:lnTo>
                  <a:pt x="1324269" y="631346"/>
                </a:lnTo>
                <a:lnTo>
                  <a:pt x="1353477" y="664960"/>
                </a:lnTo>
                <a:lnTo>
                  <a:pt x="1381791" y="699248"/>
                </a:lnTo>
                <a:lnTo>
                  <a:pt x="1409194" y="734194"/>
                </a:lnTo>
                <a:lnTo>
                  <a:pt x="1435670" y="769783"/>
                </a:lnTo>
                <a:lnTo>
                  <a:pt x="1461202" y="806001"/>
                </a:lnTo>
                <a:lnTo>
                  <a:pt x="1485775" y="842832"/>
                </a:lnTo>
                <a:lnTo>
                  <a:pt x="1509373" y="880261"/>
                </a:lnTo>
                <a:lnTo>
                  <a:pt x="1531977" y="918274"/>
                </a:lnTo>
                <a:lnTo>
                  <a:pt x="1553574" y="956855"/>
                </a:lnTo>
                <a:lnTo>
                  <a:pt x="1574146" y="995989"/>
                </a:lnTo>
                <a:lnTo>
                  <a:pt x="1593676" y="1035661"/>
                </a:lnTo>
                <a:lnTo>
                  <a:pt x="1612149" y="1075857"/>
                </a:lnTo>
                <a:lnTo>
                  <a:pt x="1629549" y="1116562"/>
                </a:lnTo>
                <a:lnTo>
                  <a:pt x="1645858" y="1157759"/>
                </a:lnTo>
                <a:lnTo>
                  <a:pt x="1661061" y="1199435"/>
                </a:lnTo>
                <a:lnTo>
                  <a:pt x="1675142" y="1241575"/>
                </a:lnTo>
                <a:lnTo>
                  <a:pt x="1688083" y="1284163"/>
                </a:lnTo>
                <a:lnTo>
                  <a:pt x="1699870" y="1327184"/>
                </a:lnTo>
                <a:lnTo>
                  <a:pt x="1710485" y="1370623"/>
                </a:lnTo>
                <a:lnTo>
                  <a:pt x="1719912" y="1414466"/>
                </a:lnTo>
                <a:lnTo>
                  <a:pt x="1728135" y="1458698"/>
                </a:lnTo>
                <a:lnTo>
                  <a:pt x="1735138" y="1503303"/>
                </a:lnTo>
                <a:lnTo>
                  <a:pt x="1740904" y="1548266"/>
                </a:lnTo>
                <a:lnTo>
                  <a:pt x="1745417" y="1593573"/>
                </a:lnTo>
                <a:lnTo>
                  <a:pt x="1748661" y="1639208"/>
                </a:lnTo>
                <a:lnTo>
                  <a:pt x="1750619" y="1685157"/>
                </a:lnTo>
                <a:lnTo>
                  <a:pt x="1751275" y="1731404"/>
                </a:lnTo>
                <a:lnTo>
                  <a:pt x="1751218" y="1735454"/>
                </a:lnTo>
              </a:path>
            </a:pathLst>
          </a:custGeom>
          <a:ln w="4768">
            <a:solidFill>
              <a:srgbClr val="FFFFFF"/>
            </a:solidFill>
          </a:ln>
        </p:spPr>
        <p:txBody>
          <a:bodyPr wrap="square" lIns="0" tIns="0" rIns="0" bIns="0" rtlCol="0"/>
          <a:lstStyle/>
          <a:p>
            <a:endParaRPr/>
          </a:p>
        </p:txBody>
      </p:sp>
      <p:sp>
        <p:nvSpPr>
          <p:cNvPr id="7" name="object 7"/>
          <p:cNvSpPr/>
          <p:nvPr/>
        </p:nvSpPr>
        <p:spPr>
          <a:xfrm>
            <a:off x="4345378" y="1341159"/>
            <a:ext cx="3772331" cy="3471800"/>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4345378" y="1341160"/>
            <a:ext cx="3772535" cy="3472179"/>
          </a:xfrm>
          <a:custGeom>
            <a:avLst/>
            <a:gdLst/>
            <a:ahLst/>
            <a:cxnLst/>
            <a:rect l="l" t="t" r="r" b="b"/>
            <a:pathLst>
              <a:path w="3772534" h="3472179">
                <a:moveTo>
                  <a:pt x="0" y="1735900"/>
                </a:moveTo>
                <a:lnTo>
                  <a:pt x="656" y="1689652"/>
                </a:lnTo>
                <a:lnTo>
                  <a:pt x="2614" y="1643704"/>
                </a:lnTo>
                <a:lnTo>
                  <a:pt x="5858" y="1598069"/>
                </a:lnTo>
                <a:lnTo>
                  <a:pt x="10371" y="1552762"/>
                </a:lnTo>
                <a:lnTo>
                  <a:pt x="16137" y="1507799"/>
                </a:lnTo>
                <a:lnTo>
                  <a:pt x="23140" y="1463194"/>
                </a:lnTo>
                <a:lnTo>
                  <a:pt x="31363" y="1418962"/>
                </a:lnTo>
                <a:lnTo>
                  <a:pt x="40791" y="1375119"/>
                </a:lnTo>
                <a:lnTo>
                  <a:pt x="51406" y="1331680"/>
                </a:lnTo>
                <a:lnTo>
                  <a:pt x="63193" y="1288658"/>
                </a:lnTo>
                <a:lnTo>
                  <a:pt x="76135" y="1246071"/>
                </a:lnTo>
                <a:lnTo>
                  <a:pt x="90215" y="1203931"/>
                </a:lnTo>
                <a:lnTo>
                  <a:pt x="105419" y="1162255"/>
                </a:lnTo>
                <a:lnTo>
                  <a:pt x="121729" y="1121058"/>
                </a:lnTo>
                <a:lnTo>
                  <a:pt x="139128" y="1080353"/>
                </a:lnTo>
                <a:lnTo>
                  <a:pt x="157602" y="1040157"/>
                </a:lnTo>
                <a:lnTo>
                  <a:pt x="177133" y="1000485"/>
                </a:lnTo>
                <a:lnTo>
                  <a:pt x="197705" y="961350"/>
                </a:lnTo>
                <a:lnTo>
                  <a:pt x="219301" y="922770"/>
                </a:lnTo>
                <a:lnTo>
                  <a:pt x="241907" y="884757"/>
                </a:lnTo>
                <a:lnTo>
                  <a:pt x="265504" y="847328"/>
                </a:lnTo>
                <a:lnTo>
                  <a:pt x="290078" y="810497"/>
                </a:lnTo>
                <a:lnTo>
                  <a:pt x="315611" y="774279"/>
                </a:lnTo>
                <a:lnTo>
                  <a:pt x="342087" y="738690"/>
                </a:lnTo>
                <a:lnTo>
                  <a:pt x="369491" y="703744"/>
                </a:lnTo>
                <a:lnTo>
                  <a:pt x="397805" y="669456"/>
                </a:lnTo>
                <a:lnTo>
                  <a:pt x="427014" y="635842"/>
                </a:lnTo>
                <a:lnTo>
                  <a:pt x="457101" y="602916"/>
                </a:lnTo>
                <a:lnTo>
                  <a:pt x="488049" y="570693"/>
                </a:lnTo>
                <a:lnTo>
                  <a:pt x="519843" y="539188"/>
                </a:lnTo>
                <a:lnTo>
                  <a:pt x="552467" y="508417"/>
                </a:lnTo>
                <a:lnTo>
                  <a:pt x="585903" y="478394"/>
                </a:lnTo>
                <a:lnTo>
                  <a:pt x="620136" y="449134"/>
                </a:lnTo>
                <a:lnTo>
                  <a:pt x="655150" y="420652"/>
                </a:lnTo>
                <a:lnTo>
                  <a:pt x="690927" y="392964"/>
                </a:lnTo>
                <a:lnTo>
                  <a:pt x="727452" y="366083"/>
                </a:lnTo>
                <a:lnTo>
                  <a:pt x="764709" y="340026"/>
                </a:lnTo>
                <a:lnTo>
                  <a:pt x="802681" y="314808"/>
                </a:lnTo>
                <a:lnTo>
                  <a:pt x="841351" y="290442"/>
                </a:lnTo>
                <a:lnTo>
                  <a:pt x="880704" y="266945"/>
                </a:lnTo>
                <a:lnTo>
                  <a:pt x="920724" y="244330"/>
                </a:lnTo>
                <a:lnTo>
                  <a:pt x="961393" y="222614"/>
                </a:lnTo>
                <a:lnTo>
                  <a:pt x="1002696" y="201811"/>
                </a:lnTo>
                <a:lnTo>
                  <a:pt x="1044617" y="181937"/>
                </a:lnTo>
                <a:lnTo>
                  <a:pt x="1087138" y="163005"/>
                </a:lnTo>
                <a:lnTo>
                  <a:pt x="1130245" y="145032"/>
                </a:lnTo>
                <a:lnTo>
                  <a:pt x="1173919" y="128032"/>
                </a:lnTo>
                <a:lnTo>
                  <a:pt x="1218146" y="112019"/>
                </a:lnTo>
                <a:lnTo>
                  <a:pt x="1262909" y="97010"/>
                </a:lnTo>
                <a:lnTo>
                  <a:pt x="1308192" y="83019"/>
                </a:lnTo>
                <a:lnTo>
                  <a:pt x="1353977" y="70062"/>
                </a:lnTo>
                <a:lnTo>
                  <a:pt x="1400250" y="58152"/>
                </a:lnTo>
                <a:lnTo>
                  <a:pt x="1446993" y="47305"/>
                </a:lnTo>
                <a:lnTo>
                  <a:pt x="1494191" y="37537"/>
                </a:lnTo>
                <a:lnTo>
                  <a:pt x="1541827" y="28862"/>
                </a:lnTo>
                <a:lnTo>
                  <a:pt x="1589884" y="21294"/>
                </a:lnTo>
                <a:lnTo>
                  <a:pt x="1638347" y="14850"/>
                </a:lnTo>
                <a:lnTo>
                  <a:pt x="1687200" y="9544"/>
                </a:lnTo>
                <a:lnTo>
                  <a:pt x="1736425" y="5391"/>
                </a:lnTo>
                <a:lnTo>
                  <a:pt x="1786007" y="2406"/>
                </a:lnTo>
                <a:lnTo>
                  <a:pt x="1835929" y="604"/>
                </a:lnTo>
                <a:lnTo>
                  <a:pt x="1886175" y="0"/>
                </a:lnTo>
                <a:lnTo>
                  <a:pt x="1936421" y="604"/>
                </a:lnTo>
                <a:lnTo>
                  <a:pt x="1986343" y="2406"/>
                </a:lnTo>
                <a:lnTo>
                  <a:pt x="2035924" y="5391"/>
                </a:lnTo>
                <a:lnTo>
                  <a:pt x="2085149" y="9544"/>
                </a:lnTo>
                <a:lnTo>
                  <a:pt x="2134002" y="14850"/>
                </a:lnTo>
                <a:lnTo>
                  <a:pt x="2182465" y="21294"/>
                </a:lnTo>
                <a:lnTo>
                  <a:pt x="2230522" y="28862"/>
                </a:lnTo>
                <a:lnTo>
                  <a:pt x="2278158" y="37537"/>
                </a:lnTo>
                <a:lnTo>
                  <a:pt x="2325355" y="47305"/>
                </a:lnTo>
                <a:lnTo>
                  <a:pt x="2372098" y="58152"/>
                </a:lnTo>
                <a:lnTo>
                  <a:pt x="2418371" y="70062"/>
                </a:lnTo>
                <a:lnTo>
                  <a:pt x="2464156" y="83019"/>
                </a:lnTo>
                <a:lnTo>
                  <a:pt x="2509438" y="97010"/>
                </a:lnTo>
                <a:lnTo>
                  <a:pt x="2554200" y="112019"/>
                </a:lnTo>
                <a:lnTo>
                  <a:pt x="2598427" y="128032"/>
                </a:lnTo>
                <a:lnTo>
                  <a:pt x="2642102" y="145032"/>
                </a:lnTo>
                <a:lnTo>
                  <a:pt x="2685207" y="163005"/>
                </a:lnTo>
                <a:lnTo>
                  <a:pt x="2727729" y="181937"/>
                </a:lnTo>
                <a:lnTo>
                  <a:pt x="2769649" y="201811"/>
                </a:lnTo>
                <a:lnTo>
                  <a:pt x="2810951" y="222614"/>
                </a:lnTo>
                <a:lnTo>
                  <a:pt x="2851620" y="244330"/>
                </a:lnTo>
                <a:lnTo>
                  <a:pt x="2891639" y="266945"/>
                </a:lnTo>
                <a:lnTo>
                  <a:pt x="2930992" y="290442"/>
                </a:lnTo>
                <a:lnTo>
                  <a:pt x="2969662" y="314808"/>
                </a:lnTo>
                <a:lnTo>
                  <a:pt x="3007634" y="340026"/>
                </a:lnTo>
                <a:lnTo>
                  <a:pt x="3044890" y="366083"/>
                </a:lnTo>
                <a:lnTo>
                  <a:pt x="3081415" y="392964"/>
                </a:lnTo>
                <a:lnTo>
                  <a:pt x="3117192" y="420652"/>
                </a:lnTo>
                <a:lnTo>
                  <a:pt x="3152205" y="449134"/>
                </a:lnTo>
                <a:lnTo>
                  <a:pt x="3186437" y="478394"/>
                </a:lnTo>
                <a:lnTo>
                  <a:pt x="3219873" y="508417"/>
                </a:lnTo>
                <a:lnTo>
                  <a:pt x="3252496" y="539188"/>
                </a:lnTo>
                <a:lnTo>
                  <a:pt x="3284290" y="570693"/>
                </a:lnTo>
                <a:lnTo>
                  <a:pt x="3315238" y="602916"/>
                </a:lnTo>
                <a:lnTo>
                  <a:pt x="3345324" y="635842"/>
                </a:lnTo>
                <a:lnTo>
                  <a:pt x="3374532" y="669456"/>
                </a:lnTo>
                <a:lnTo>
                  <a:pt x="3402846" y="703744"/>
                </a:lnTo>
                <a:lnTo>
                  <a:pt x="3430249" y="738690"/>
                </a:lnTo>
                <a:lnTo>
                  <a:pt x="3456725" y="774279"/>
                </a:lnTo>
                <a:lnTo>
                  <a:pt x="3482258" y="810497"/>
                </a:lnTo>
                <a:lnTo>
                  <a:pt x="3506831" y="847328"/>
                </a:lnTo>
                <a:lnTo>
                  <a:pt x="3530428" y="884757"/>
                </a:lnTo>
                <a:lnTo>
                  <a:pt x="3553033" y="922770"/>
                </a:lnTo>
                <a:lnTo>
                  <a:pt x="3574630" y="961350"/>
                </a:lnTo>
                <a:lnTo>
                  <a:pt x="3595201" y="1000485"/>
                </a:lnTo>
                <a:lnTo>
                  <a:pt x="3614732" y="1040157"/>
                </a:lnTo>
                <a:lnTo>
                  <a:pt x="3633205" y="1080353"/>
                </a:lnTo>
                <a:lnTo>
                  <a:pt x="3650604" y="1121058"/>
                </a:lnTo>
                <a:lnTo>
                  <a:pt x="3666914" y="1162255"/>
                </a:lnTo>
                <a:lnTo>
                  <a:pt x="3682117" y="1203931"/>
                </a:lnTo>
                <a:lnTo>
                  <a:pt x="3696197" y="1246071"/>
                </a:lnTo>
                <a:lnTo>
                  <a:pt x="3709139" y="1288658"/>
                </a:lnTo>
                <a:lnTo>
                  <a:pt x="3720925" y="1331680"/>
                </a:lnTo>
                <a:lnTo>
                  <a:pt x="3731540" y="1375119"/>
                </a:lnTo>
                <a:lnTo>
                  <a:pt x="3740968" y="1418962"/>
                </a:lnTo>
                <a:lnTo>
                  <a:pt x="3749191" y="1463194"/>
                </a:lnTo>
                <a:lnTo>
                  <a:pt x="3756193" y="1507799"/>
                </a:lnTo>
                <a:lnTo>
                  <a:pt x="3761959" y="1552762"/>
                </a:lnTo>
                <a:lnTo>
                  <a:pt x="3766472" y="1598069"/>
                </a:lnTo>
                <a:lnTo>
                  <a:pt x="3769716" y="1643704"/>
                </a:lnTo>
                <a:lnTo>
                  <a:pt x="3771674" y="1689652"/>
                </a:lnTo>
                <a:lnTo>
                  <a:pt x="3772331" y="1735900"/>
                </a:lnTo>
                <a:lnTo>
                  <a:pt x="3771675" y="1782147"/>
                </a:lnTo>
                <a:lnTo>
                  <a:pt x="3769717" y="1828095"/>
                </a:lnTo>
                <a:lnTo>
                  <a:pt x="3766474" y="1873730"/>
                </a:lnTo>
                <a:lnTo>
                  <a:pt x="3761962" y="1919037"/>
                </a:lnTo>
                <a:lnTo>
                  <a:pt x="3756197" y="1964001"/>
                </a:lnTo>
                <a:lnTo>
                  <a:pt x="3749195" y="2008605"/>
                </a:lnTo>
                <a:lnTo>
                  <a:pt x="3740974" y="2052837"/>
                </a:lnTo>
                <a:lnTo>
                  <a:pt x="3731549" y="2096680"/>
                </a:lnTo>
                <a:lnTo>
                  <a:pt x="3720936" y="2140119"/>
                </a:lnTo>
                <a:lnTo>
                  <a:pt x="3709151" y="2183141"/>
                </a:lnTo>
                <a:lnTo>
                  <a:pt x="3696212" y="2225729"/>
                </a:lnTo>
                <a:lnTo>
                  <a:pt x="3682134" y="2267868"/>
                </a:lnTo>
                <a:lnTo>
                  <a:pt x="3666934" y="2309544"/>
                </a:lnTo>
                <a:lnTo>
                  <a:pt x="3650627" y="2350742"/>
                </a:lnTo>
                <a:lnTo>
                  <a:pt x="3633230" y="2391446"/>
                </a:lnTo>
                <a:lnTo>
                  <a:pt x="3614760" y="2431642"/>
                </a:lnTo>
                <a:lnTo>
                  <a:pt x="3595232" y="2471314"/>
                </a:lnTo>
                <a:lnTo>
                  <a:pt x="3574664" y="2510449"/>
                </a:lnTo>
                <a:lnTo>
                  <a:pt x="3553070" y="2549030"/>
                </a:lnTo>
                <a:lnTo>
                  <a:pt x="3530468" y="2587042"/>
                </a:lnTo>
                <a:lnTo>
                  <a:pt x="3506874" y="2624471"/>
                </a:lnTo>
                <a:lnTo>
                  <a:pt x="3482304" y="2661302"/>
                </a:lnTo>
                <a:lnTo>
                  <a:pt x="3456775" y="2697520"/>
                </a:lnTo>
                <a:lnTo>
                  <a:pt x="3430302" y="2733109"/>
                </a:lnTo>
                <a:lnTo>
                  <a:pt x="3402902" y="2768055"/>
                </a:lnTo>
                <a:lnTo>
                  <a:pt x="3374591" y="2802343"/>
                </a:lnTo>
                <a:lnTo>
                  <a:pt x="3345385" y="2835957"/>
                </a:lnTo>
                <a:lnTo>
                  <a:pt x="3315302" y="2868884"/>
                </a:lnTo>
                <a:lnTo>
                  <a:pt x="3284356" y="2901106"/>
                </a:lnTo>
                <a:lnTo>
                  <a:pt x="3252565" y="2932611"/>
                </a:lnTo>
                <a:lnTo>
                  <a:pt x="3219944" y="2963382"/>
                </a:lnTo>
                <a:lnTo>
                  <a:pt x="3186511" y="2993406"/>
                </a:lnTo>
                <a:lnTo>
                  <a:pt x="3152280" y="3022665"/>
                </a:lnTo>
                <a:lnTo>
                  <a:pt x="3117269" y="3051147"/>
                </a:lnTo>
                <a:lnTo>
                  <a:pt x="3081494" y="3078836"/>
                </a:lnTo>
                <a:lnTo>
                  <a:pt x="3044971" y="3105716"/>
                </a:lnTo>
                <a:lnTo>
                  <a:pt x="3007716" y="3131773"/>
                </a:lnTo>
                <a:lnTo>
                  <a:pt x="2969745" y="3156992"/>
                </a:lnTo>
                <a:lnTo>
                  <a:pt x="2931076" y="3181357"/>
                </a:lnTo>
                <a:lnTo>
                  <a:pt x="2891724" y="3204855"/>
                </a:lnTo>
                <a:lnTo>
                  <a:pt x="2851705" y="3227469"/>
                </a:lnTo>
                <a:lnTo>
                  <a:pt x="2811036" y="3249185"/>
                </a:lnTo>
                <a:lnTo>
                  <a:pt x="2769733" y="3269988"/>
                </a:lnTo>
                <a:lnTo>
                  <a:pt x="2727812" y="3289862"/>
                </a:lnTo>
                <a:lnTo>
                  <a:pt x="2685290" y="3308794"/>
                </a:lnTo>
                <a:lnTo>
                  <a:pt x="2642183" y="3326767"/>
                </a:lnTo>
                <a:lnTo>
                  <a:pt x="2598506" y="3343768"/>
                </a:lnTo>
                <a:lnTo>
                  <a:pt x="2554278" y="3359780"/>
                </a:lnTo>
                <a:lnTo>
                  <a:pt x="2509513" y="3374789"/>
                </a:lnTo>
                <a:lnTo>
                  <a:pt x="2464228" y="3388780"/>
                </a:lnTo>
                <a:lnTo>
                  <a:pt x="2418439" y="3401737"/>
                </a:lnTo>
                <a:lnTo>
                  <a:pt x="2372163" y="3413647"/>
                </a:lnTo>
                <a:lnTo>
                  <a:pt x="2325416" y="3424494"/>
                </a:lnTo>
                <a:lnTo>
                  <a:pt x="2278213" y="3434262"/>
                </a:lnTo>
                <a:lnTo>
                  <a:pt x="2230573" y="3442938"/>
                </a:lnTo>
                <a:lnTo>
                  <a:pt x="2182510" y="3450505"/>
                </a:lnTo>
                <a:lnTo>
                  <a:pt x="2134040" y="3456949"/>
                </a:lnTo>
                <a:lnTo>
                  <a:pt x="2085182" y="3462255"/>
                </a:lnTo>
                <a:lnTo>
                  <a:pt x="2035949" y="3466408"/>
                </a:lnTo>
                <a:lnTo>
                  <a:pt x="1986360" y="3469394"/>
                </a:lnTo>
                <a:lnTo>
                  <a:pt x="1936430" y="3471196"/>
                </a:lnTo>
                <a:lnTo>
                  <a:pt x="1886175" y="3471800"/>
                </a:lnTo>
                <a:lnTo>
                  <a:pt x="1835929" y="3471196"/>
                </a:lnTo>
                <a:lnTo>
                  <a:pt x="1786007" y="3469394"/>
                </a:lnTo>
                <a:lnTo>
                  <a:pt x="1736425" y="3466408"/>
                </a:lnTo>
                <a:lnTo>
                  <a:pt x="1687200" y="3462255"/>
                </a:lnTo>
                <a:lnTo>
                  <a:pt x="1638347" y="3456949"/>
                </a:lnTo>
                <a:lnTo>
                  <a:pt x="1589884" y="3450505"/>
                </a:lnTo>
                <a:lnTo>
                  <a:pt x="1541827" y="3442938"/>
                </a:lnTo>
                <a:lnTo>
                  <a:pt x="1494191" y="3434262"/>
                </a:lnTo>
                <a:lnTo>
                  <a:pt x="1446993" y="3424494"/>
                </a:lnTo>
                <a:lnTo>
                  <a:pt x="1400250" y="3413647"/>
                </a:lnTo>
                <a:lnTo>
                  <a:pt x="1353977" y="3401737"/>
                </a:lnTo>
                <a:lnTo>
                  <a:pt x="1308192" y="3388780"/>
                </a:lnTo>
                <a:lnTo>
                  <a:pt x="1262909" y="3374789"/>
                </a:lnTo>
                <a:lnTo>
                  <a:pt x="1218146" y="3359780"/>
                </a:lnTo>
                <a:lnTo>
                  <a:pt x="1173919" y="3343768"/>
                </a:lnTo>
                <a:lnTo>
                  <a:pt x="1130245" y="3326767"/>
                </a:lnTo>
                <a:lnTo>
                  <a:pt x="1087138" y="3308794"/>
                </a:lnTo>
                <a:lnTo>
                  <a:pt x="1044617" y="3289862"/>
                </a:lnTo>
                <a:lnTo>
                  <a:pt x="1002696" y="3269988"/>
                </a:lnTo>
                <a:lnTo>
                  <a:pt x="961393" y="3249185"/>
                </a:lnTo>
                <a:lnTo>
                  <a:pt x="920724" y="3227469"/>
                </a:lnTo>
                <a:lnTo>
                  <a:pt x="880704" y="3204855"/>
                </a:lnTo>
                <a:lnTo>
                  <a:pt x="841351" y="3181357"/>
                </a:lnTo>
                <a:lnTo>
                  <a:pt x="802681" y="3156992"/>
                </a:lnTo>
                <a:lnTo>
                  <a:pt x="764709" y="3131773"/>
                </a:lnTo>
                <a:lnTo>
                  <a:pt x="727452" y="3105716"/>
                </a:lnTo>
                <a:lnTo>
                  <a:pt x="690927" y="3078836"/>
                </a:lnTo>
                <a:lnTo>
                  <a:pt x="655150" y="3051147"/>
                </a:lnTo>
                <a:lnTo>
                  <a:pt x="620136" y="3022665"/>
                </a:lnTo>
                <a:lnTo>
                  <a:pt x="585903" y="2993406"/>
                </a:lnTo>
                <a:lnTo>
                  <a:pt x="552467" y="2963382"/>
                </a:lnTo>
                <a:lnTo>
                  <a:pt x="519843" y="2932611"/>
                </a:lnTo>
                <a:lnTo>
                  <a:pt x="488049" y="2901106"/>
                </a:lnTo>
                <a:lnTo>
                  <a:pt x="457101" y="2868884"/>
                </a:lnTo>
                <a:lnTo>
                  <a:pt x="427014" y="2835957"/>
                </a:lnTo>
                <a:lnTo>
                  <a:pt x="397805" y="2802343"/>
                </a:lnTo>
                <a:lnTo>
                  <a:pt x="369491" y="2768055"/>
                </a:lnTo>
                <a:lnTo>
                  <a:pt x="342087" y="2733109"/>
                </a:lnTo>
                <a:lnTo>
                  <a:pt x="315611" y="2697520"/>
                </a:lnTo>
                <a:lnTo>
                  <a:pt x="290078" y="2661302"/>
                </a:lnTo>
                <a:lnTo>
                  <a:pt x="265504" y="2624471"/>
                </a:lnTo>
                <a:lnTo>
                  <a:pt x="241907" y="2587042"/>
                </a:lnTo>
                <a:lnTo>
                  <a:pt x="219301" y="2549030"/>
                </a:lnTo>
                <a:lnTo>
                  <a:pt x="197705" y="2510449"/>
                </a:lnTo>
                <a:lnTo>
                  <a:pt x="177133" y="2471314"/>
                </a:lnTo>
                <a:lnTo>
                  <a:pt x="157602" y="2431642"/>
                </a:lnTo>
                <a:lnTo>
                  <a:pt x="139128" y="2391446"/>
                </a:lnTo>
                <a:lnTo>
                  <a:pt x="121729" y="2350742"/>
                </a:lnTo>
                <a:lnTo>
                  <a:pt x="105419" y="2309544"/>
                </a:lnTo>
                <a:lnTo>
                  <a:pt x="90215" y="2267868"/>
                </a:lnTo>
                <a:lnTo>
                  <a:pt x="76135" y="2225729"/>
                </a:lnTo>
                <a:lnTo>
                  <a:pt x="63193" y="2183141"/>
                </a:lnTo>
                <a:lnTo>
                  <a:pt x="51406" y="2140119"/>
                </a:lnTo>
                <a:lnTo>
                  <a:pt x="40791" y="2096680"/>
                </a:lnTo>
                <a:lnTo>
                  <a:pt x="31363" y="2052837"/>
                </a:lnTo>
                <a:lnTo>
                  <a:pt x="23140" y="2008605"/>
                </a:lnTo>
                <a:lnTo>
                  <a:pt x="16137" y="1964001"/>
                </a:lnTo>
                <a:lnTo>
                  <a:pt x="10371" y="1919037"/>
                </a:lnTo>
                <a:lnTo>
                  <a:pt x="5858" y="1873730"/>
                </a:lnTo>
                <a:lnTo>
                  <a:pt x="2614" y="1828095"/>
                </a:lnTo>
                <a:lnTo>
                  <a:pt x="656" y="1782147"/>
                </a:lnTo>
                <a:lnTo>
                  <a:pt x="0" y="1735900"/>
                </a:lnTo>
                <a:close/>
              </a:path>
            </a:pathLst>
          </a:custGeom>
          <a:ln w="4769">
            <a:solidFill>
              <a:srgbClr val="000000"/>
            </a:solidFill>
          </a:ln>
        </p:spPr>
        <p:txBody>
          <a:bodyPr wrap="square" lIns="0" tIns="0" rIns="0" bIns="0" rtlCol="0"/>
          <a:lstStyle/>
          <a:p>
            <a:endParaRPr/>
          </a:p>
        </p:txBody>
      </p:sp>
      <p:sp>
        <p:nvSpPr>
          <p:cNvPr id="9" name="object 9"/>
          <p:cNvSpPr/>
          <p:nvPr/>
        </p:nvSpPr>
        <p:spPr>
          <a:xfrm>
            <a:off x="4507053" y="2371869"/>
            <a:ext cx="2155685" cy="2169865"/>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4507054" y="2371868"/>
            <a:ext cx="2155825" cy="2170430"/>
          </a:xfrm>
          <a:custGeom>
            <a:avLst/>
            <a:gdLst/>
            <a:ahLst/>
            <a:cxnLst/>
            <a:rect l="l" t="t" r="r" b="b"/>
            <a:pathLst>
              <a:path w="2155825" h="2170429">
                <a:moveTo>
                  <a:pt x="0" y="1084865"/>
                </a:moveTo>
                <a:lnTo>
                  <a:pt x="1050" y="1036540"/>
                </a:lnTo>
                <a:lnTo>
                  <a:pt x="4171" y="988756"/>
                </a:lnTo>
                <a:lnTo>
                  <a:pt x="9320" y="941557"/>
                </a:lnTo>
                <a:lnTo>
                  <a:pt x="16452" y="894988"/>
                </a:lnTo>
                <a:lnTo>
                  <a:pt x="25524" y="849093"/>
                </a:lnTo>
                <a:lnTo>
                  <a:pt x="36491" y="803915"/>
                </a:lnTo>
                <a:lnTo>
                  <a:pt x="49311" y="759500"/>
                </a:lnTo>
                <a:lnTo>
                  <a:pt x="63940" y="715890"/>
                </a:lnTo>
                <a:lnTo>
                  <a:pt x="80333" y="673131"/>
                </a:lnTo>
                <a:lnTo>
                  <a:pt x="98446" y="631265"/>
                </a:lnTo>
                <a:lnTo>
                  <a:pt x="118237" y="590338"/>
                </a:lnTo>
                <a:lnTo>
                  <a:pt x="139660" y="550393"/>
                </a:lnTo>
                <a:lnTo>
                  <a:pt x="162673" y="511475"/>
                </a:lnTo>
                <a:lnTo>
                  <a:pt x="187232" y="473627"/>
                </a:lnTo>
                <a:lnTo>
                  <a:pt x="213292" y="436894"/>
                </a:lnTo>
                <a:lnTo>
                  <a:pt x="240810" y="401320"/>
                </a:lnTo>
                <a:lnTo>
                  <a:pt x="269743" y="366948"/>
                </a:lnTo>
                <a:lnTo>
                  <a:pt x="300045" y="333823"/>
                </a:lnTo>
                <a:lnTo>
                  <a:pt x="331675" y="301990"/>
                </a:lnTo>
                <a:lnTo>
                  <a:pt x="364586" y="271491"/>
                </a:lnTo>
                <a:lnTo>
                  <a:pt x="398737" y="242371"/>
                </a:lnTo>
                <a:lnTo>
                  <a:pt x="434084" y="214675"/>
                </a:lnTo>
                <a:lnTo>
                  <a:pt x="470581" y="188446"/>
                </a:lnTo>
                <a:lnTo>
                  <a:pt x="508186" y="163728"/>
                </a:lnTo>
                <a:lnTo>
                  <a:pt x="546855" y="140566"/>
                </a:lnTo>
                <a:lnTo>
                  <a:pt x="586543" y="119004"/>
                </a:lnTo>
                <a:lnTo>
                  <a:pt x="627208" y="99085"/>
                </a:lnTo>
                <a:lnTo>
                  <a:pt x="668805" y="80854"/>
                </a:lnTo>
                <a:lnTo>
                  <a:pt x="711291" y="64355"/>
                </a:lnTo>
                <a:lnTo>
                  <a:pt x="754622" y="49632"/>
                </a:lnTo>
                <a:lnTo>
                  <a:pt x="798753" y="36728"/>
                </a:lnTo>
                <a:lnTo>
                  <a:pt x="843642" y="25689"/>
                </a:lnTo>
                <a:lnTo>
                  <a:pt x="889244" y="16559"/>
                </a:lnTo>
                <a:lnTo>
                  <a:pt x="935515" y="9380"/>
                </a:lnTo>
                <a:lnTo>
                  <a:pt x="982412" y="4198"/>
                </a:lnTo>
                <a:lnTo>
                  <a:pt x="1029892" y="1056"/>
                </a:lnTo>
                <a:lnTo>
                  <a:pt x="1077909" y="0"/>
                </a:lnTo>
                <a:lnTo>
                  <a:pt x="1125919" y="1056"/>
                </a:lnTo>
                <a:lnTo>
                  <a:pt x="1173391" y="4198"/>
                </a:lnTo>
                <a:lnTo>
                  <a:pt x="1220281" y="9380"/>
                </a:lnTo>
                <a:lnTo>
                  <a:pt x="1266545" y="16559"/>
                </a:lnTo>
                <a:lnTo>
                  <a:pt x="1312141" y="25689"/>
                </a:lnTo>
                <a:lnTo>
                  <a:pt x="1357023" y="36728"/>
                </a:lnTo>
                <a:lnTo>
                  <a:pt x="1401148" y="49632"/>
                </a:lnTo>
                <a:lnTo>
                  <a:pt x="1444473" y="64355"/>
                </a:lnTo>
                <a:lnTo>
                  <a:pt x="1486953" y="80854"/>
                </a:lnTo>
                <a:lnTo>
                  <a:pt x="1528545" y="99085"/>
                </a:lnTo>
                <a:lnTo>
                  <a:pt x="1569204" y="119004"/>
                </a:lnTo>
                <a:lnTo>
                  <a:pt x="1608888" y="140566"/>
                </a:lnTo>
                <a:lnTo>
                  <a:pt x="1647552" y="163728"/>
                </a:lnTo>
                <a:lnTo>
                  <a:pt x="1685153" y="188446"/>
                </a:lnTo>
                <a:lnTo>
                  <a:pt x="1721646" y="214675"/>
                </a:lnTo>
                <a:lnTo>
                  <a:pt x="1756988" y="242371"/>
                </a:lnTo>
                <a:lnTo>
                  <a:pt x="1791135" y="271491"/>
                </a:lnTo>
                <a:lnTo>
                  <a:pt x="1824043" y="301990"/>
                </a:lnTo>
                <a:lnTo>
                  <a:pt x="1855669" y="333823"/>
                </a:lnTo>
                <a:lnTo>
                  <a:pt x="1885968" y="366948"/>
                </a:lnTo>
                <a:lnTo>
                  <a:pt x="1914897" y="401320"/>
                </a:lnTo>
                <a:lnTo>
                  <a:pt x="1942413" y="436894"/>
                </a:lnTo>
                <a:lnTo>
                  <a:pt x="1968470" y="473627"/>
                </a:lnTo>
                <a:lnTo>
                  <a:pt x="1993026" y="511475"/>
                </a:lnTo>
                <a:lnTo>
                  <a:pt x="2016037" y="550393"/>
                </a:lnTo>
                <a:lnTo>
                  <a:pt x="2037459" y="590338"/>
                </a:lnTo>
                <a:lnTo>
                  <a:pt x="2057247" y="631265"/>
                </a:lnTo>
                <a:lnTo>
                  <a:pt x="2075359" y="673131"/>
                </a:lnTo>
                <a:lnTo>
                  <a:pt x="2091751" y="715890"/>
                </a:lnTo>
                <a:lnTo>
                  <a:pt x="2106378" y="759500"/>
                </a:lnTo>
                <a:lnTo>
                  <a:pt x="2119196" y="803915"/>
                </a:lnTo>
                <a:lnTo>
                  <a:pt x="2130163" y="849093"/>
                </a:lnTo>
                <a:lnTo>
                  <a:pt x="2139234" y="894988"/>
                </a:lnTo>
                <a:lnTo>
                  <a:pt x="2146366" y="941557"/>
                </a:lnTo>
                <a:lnTo>
                  <a:pt x="2151514" y="988756"/>
                </a:lnTo>
                <a:lnTo>
                  <a:pt x="2154635" y="1036540"/>
                </a:lnTo>
                <a:lnTo>
                  <a:pt x="2155685" y="1084865"/>
                </a:lnTo>
                <a:lnTo>
                  <a:pt x="2154635" y="1133191"/>
                </a:lnTo>
                <a:lnTo>
                  <a:pt x="2151514" y="1180976"/>
                </a:lnTo>
                <a:lnTo>
                  <a:pt x="2146366" y="1228176"/>
                </a:lnTo>
                <a:lnTo>
                  <a:pt x="2139234" y="1274747"/>
                </a:lnTo>
                <a:lnTo>
                  <a:pt x="2130163" y="1320645"/>
                </a:lnTo>
                <a:lnTo>
                  <a:pt x="2119196" y="1365825"/>
                </a:lnTo>
                <a:lnTo>
                  <a:pt x="2106378" y="1410244"/>
                </a:lnTo>
                <a:lnTo>
                  <a:pt x="2091751" y="1453857"/>
                </a:lnTo>
                <a:lnTo>
                  <a:pt x="2075359" y="1496620"/>
                </a:lnTo>
                <a:lnTo>
                  <a:pt x="2057247" y="1538489"/>
                </a:lnTo>
                <a:lnTo>
                  <a:pt x="2037459" y="1579421"/>
                </a:lnTo>
                <a:lnTo>
                  <a:pt x="2016037" y="1619370"/>
                </a:lnTo>
                <a:lnTo>
                  <a:pt x="1993026" y="1658293"/>
                </a:lnTo>
                <a:lnTo>
                  <a:pt x="1968470" y="1696146"/>
                </a:lnTo>
                <a:lnTo>
                  <a:pt x="1942413" y="1732885"/>
                </a:lnTo>
                <a:lnTo>
                  <a:pt x="1914897" y="1768464"/>
                </a:lnTo>
                <a:lnTo>
                  <a:pt x="1885968" y="1802841"/>
                </a:lnTo>
                <a:lnTo>
                  <a:pt x="1855669" y="1835971"/>
                </a:lnTo>
                <a:lnTo>
                  <a:pt x="1824043" y="1867811"/>
                </a:lnTo>
                <a:lnTo>
                  <a:pt x="1791135" y="1898315"/>
                </a:lnTo>
                <a:lnTo>
                  <a:pt x="1756988" y="1927440"/>
                </a:lnTo>
                <a:lnTo>
                  <a:pt x="1721646" y="1955141"/>
                </a:lnTo>
                <a:lnTo>
                  <a:pt x="1685153" y="1981376"/>
                </a:lnTo>
                <a:lnTo>
                  <a:pt x="1647552" y="2006098"/>
                </a:lnTo>
                <a:lnTo>
                  <a:pt x="1608888" y="2029265"/>
                </a:lnTo>
                <a:lnTo>
                  <a:pt x="1569204" y="2050832"/>
                </a:lnTo>
                <a:lnTo>
                  <a:pt x="1528545" y="2070756"/>
                </a:lnTo>
                <a:lnTo>
                  <a:pt x="1486953" y="2088991"/>
                </a:lnTo>
                <a:lnTo>
                  <a:pt x="1444473" y="2105494"/>
                </a:lnTo>
                <a:lnTo>
                  <a:pt x="1401148" y="2120220"/>
                </a:lnTo>
                <a:lnTo>
                  <a:pt x="1357023" y="2133127"/>
                </a:lnTo>
                <a:lnTo>
                  <a:pt x="1312141" y="2144168"/>
                </a:lnTo>
                <a:lnTo>
                  <a:pt x="1266545" y="2153302"/>
                </a:lnTo>
                <a:lnTo>
                  <a:pt x="1220281" y="2160482"/>
                </a:lnTo>
                <a:lnTo>
                  <a:pt x="1173391" y="2165665"/>
                </a:lnTo>
                <a:lnTo>
                  <a:pt x="1125919" y="2168808"/>
                </a:lnTo>
                <a:lnTo>
                  <a:pt x="1077909" y="2169865"/>
                </a:lnTo>
                <a:lnTo>
                  <a:pt x="1029892" y="2168808"/>
                </a:lnTo>
                <a:lnTo>
                  <a:pt x="982412" y="2165665"/>
                </a:lnTo>
                <a:lnTo>
                  <a:pt x="935515" y="2160482"/>
                </a:lnTo>
                <a:lnTo>
                  <a:pt x="889244" y="2153302"/>
                </a:lnTo>
                <a:lnTo>
                  <a:pt x="843642" y="2144168"/>
                </a:lnTo>
                <a:lnTo>
                  <a:pt x="798753" y="2133127"/>
                </a:lnTo>
                <a:lnTo>
                  <a:pt x="754622" y="2120220"/>
                </a:lnTo>
                <a:lnTo>
                  <a:pt x="711291" y="2105494"/>
                </a:lnTo>
                <a:lnTo>
                  <a:pt x="668805" y="2088991"/>
                </a:lnTo>
                <a:lnTo>
                  <a:pt x="627208" y="2070756"/>
                </a:lnTo>
                <a:lnTo>
                  <a:pt x="586543" y="2050832"/>
                </a:lnTo>
                <a:lnTo>
                  <a:pt x="546855" y="2029265"/>
                </a:lnTo>
                <a:lnTo>
                  <a:pt x="508186" y="2006098"/>
                </a:lnTo>
                <a:lnTo>
                  <a:pt x="470581" y="1981376"/>
                </a:lnTo>
                <a:lnTo>
                  <a:pt x="434084" y="1955141"/>
                </a:lnTo>
                <a:lnTo>
                  <a:pt x="398737" y="1927440"/>
                </a:lnTo>
                <a:lnTo>
                  <a:pt x="364586" y="1898315"/>
                </a:lnTo>
                <a:lnTo>
                  <a:pt x="331675" y="1867811"/>
                </a:lnTo>
                <a:lnTo>
                  <a:pt x="300045" y="1835971"/>
                </a:lnTo>
                <a:lnTo>
                  <a:pt x="269743" y="1802841"/>
                </a:lnTo>
                <a:lnTo>
                  <a:pt x="240810" y="1768464"/>
                </a:lnTo>
                <a:lnTo>
                  <a:pt x="213292" y="1732885"/>
                </a:lnTo>
                <a:lnTo>
                  <a:pt x="187232" y="1696146"/>
                </a:lnTo>
                <a:lnTo>
                  <a:pt x="162673" y="1658293"/>
                </a:lnTo>
                <a:lnTo>
                  <a:pt x="139660" y="1619370"/>
                </a:lnTo>
                <a:lnTo>
                  <a:pt x="118237" y="1579421"/>
                </a:lnTo>
                <a:lnTo>
                  <a:pt x="98446" y="1538489"/>
                </a:lnTo>
                <a:lnTo>
                  <a:pt x="80333" y="1496620"/>
                </a:lnTo>
                <a:lnTo>
                  <a:pt x="63940" y="1453857"/>
                </a:lnTo>
                <a:lnTo>
                  <a:pt x="49311" y="1410244"/>
                </a:lnTo>
                <a:lnTo>
                  <a:pt x="36491" y="1365825"/>
                </a:lnTo>
                <a:lnTo>
                  <a:pt x="25524" y="1320645"/>
                </a:lnTo>
                <a:lnTo>
                  <a:pt x="16452" y="1274747"/>
                </a:lnTo>
                <a:lnTo>
                  <a:pt x="9320" y="1228176"/>
                </a:lnTo>
                <a:lnTo>
                  <a:pt x="4171" y="1180976"/>
                </a:lnTo>
                <a:lnTo>
                  <a:pt x="1050" y="1133191"/>
                </a:lnTo>
                <a:lnTo>
                  <a:pt x="0" y="1084865"/>
                </a:lnTo>
                <a:close/>
              </a:path>
            </a:pathLst>
          </a:custGeom>
          <a:ln w="4768">
            <a:solidFill>
              <a:srgbClr val="000000"/>
            </a:solidFill>
          </a:ln>
        </p:spPr>
        <p:txBody>
          <a:bodyPr wrap="square" lIns="0" tIns="0" rIns="0" bIns="0" rtlCol="0"/>
          <a:lstStyle/>
          <a:p>
            <a:endParaRPr/>
          </a:p>
        </p:txBody>
      </p:sp>
      <p:sp>
        <p:nvSpPr>
          <p:cNvPr id="11" name="object 11"/>
          <p:cNvSpPr/>
          <p:nvPr/>
        </p:nvSpPr>
        <p:spPr>
          <a:xfrm>
            <a:off x="5800365" y="2371869"/>
            <a:ext cx="2155742" cy="2169865"/>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5800366" y="2371868"/>
            <a:ext cx="2155825" cy="2170430"/>
          </a:xfrm>
          <a:custGeom>
            <a:avLst/>
            <a:gdLst/>
            <a:ahLst/>
            <a:cxnLst/>
            <a:rect l="l" t="t" r="r" b="b"/>
            <a:pathLst>
              <a:path w="2155825" h="2170429">
                <a:moveTo>
                  <a:pt x="0" y="1084865"/>
                </a:moveTo>
                <a:lnTo>
                  <a:pt x="1050" y="1036540"/>
                </a:lnTo>
                <a:lnTo>
                  <a:pt x="4172" y="988756"/>
                </a:lnTo>
                <a:lnTo>
                  <a:pt x="9322" y="941557"/>
                </a:lnTo>
                <a:lnTo>
                  <a:pt x="16457" y="894988"/>
                </a:lnTo>
                <a:lnTo>
                  <a:pt x="25531" y="849093"/>
                </a:lnTo>
                <a:lnTo>
                  <a:pt x="36502" y="803915"/>
                </a:lnTo>
                <a:lnTo>
                  <a:pt x="49325" y="759500"/>
                </a:lnTo>
                <a:lnTo>
                  <a:pt x="63957" y="715890"/>
                </a:lnTo>
                <a:lnTo>
                  <a:pt x="80354" y="673131"/>
                </a:lnTo>
                <a:lnTo>
                  <a:pt x="98472" y="631265"/>
                </a:lnTo>
                <a:lnTo>
                  <a:pt x="118266" y="590338"/>
                </a:lnTo>
                <a:lnTo>
                  <a:pt x="139695" y="550393"/>
                </a:lnTo>
                <a:lnTo>
                  <a:pt x="162712" y="511475"/>
                </a:lnTo>
                <a:lnTo>
                  <a:pt x="187275" y="473627"/>
                </a:lnTo>
                <a:lnTo>
                  <a:pt x="213340" y="436894"/>
                </a:lnTo>
                <a:lnTo>
                  <a:pt x="240863" y="401320"/>
                </a:lnTo>
                <a:lnTo>
                  <a:pt x="269800" y="366948"/>
                </a:lnTo>
                <a:lnTo>
                  <a:pt x="300107" y="333823"/>
                </a:lnTo>
                <a:lnTo>
                  <a:pt x="331741" y="301990"/>
                </a:lnTo>
                <a:lnTo>
                  <a:pt x="364657" y="271491"/>
                </a:lnTo>
                <a:lnTo>
                  <a:pt x="398811" y="242371"/>
                </a:lnTo>
                <a:lnTo>
                  <a:pt x="434161" y="214675"/>
                </a:lnTo>
                <a:lnTo>
                  <a:pt x="470661" y="188446"/>
                </a:lnTo>
                <a:lnTo>
                  <a:pt x="508269" y="163728"/>
                </a:lnTo>
                <a:lnTo>
                  <a:pt x="546940" y="140566"/>
                </a:lnTo>
                <a:lnTo>
                  <a:pt x="586630" y="119004"/>
                </a:lnTo>
                <a:lnTo>
                  <a:pt x="627296" y="99085"/>
                </a:lnTo>
                <a:lnTo>
                  <a:pt x="668894" y="80854"/>
                </a:lnTo>
                <a:lnTo>
                  <a:pt x="711379" y="64355"/>
                </a:lnTo>
                <a:lnTo>
                  <a:pt x="754709" y="49632"/>
                </a:lnTo>
                <a:lnTo>
                  <a:pt x="798838" y="36728"/>
                </a:lnTo>
                <a:lnTo>
                  <a:pt x="843725" y="25689"/>
                </a:lnTo>
                <a:lnTo>
                  <a:pt x="889323" y="16559"/>
                </a:lnTo>
                <a:lnTo>
                  <a:pt x="935591" y="9380"/>
                </a:lnTo>
                <a:lnTo>
                  <a:pt x="982483" y="4198"/>
                </a:lnTo>
                <a:lnTo>
                  <a:pt x="1029956" y="1056"/>
                </a:lnTo>
                <a:lnTo>
                  <a:pt x="1077966" y="0"/>
                </a:lnTo>
                <a:lnTo>
                  <a:pt x="1125976" y="1056"/>
                </a:lnTo>
                <a:lnTo>
                  <a:pt x="1173448" y="4198"/>
                </a:lnTo>
                <a:lnTo>
                  <a:pt x="1220338" y="9380"/>
                </a:lnTo>
                <a:lnTo>
                  <a:pt x="1266603" y="16559"/>
                </a:lnTo>
                <a:lnTo>
                  <a:pt x="1312198" y="25689"/>
                </a:lnTo>
                <a:lnTo>
                  <a:pt x="1357080" y="36728"/>
                </a:lnTo>
                <a:lnTo>
                  <a:pt x="1401205" y="49632"/>
                </a:lnTo>
                <a:lnTo>
                  <a:pt x="1444530" y="64355"/>
                </a:lnTo>
                <a:lnTo>
                  <a:pt x="1487010" y="80854"/>
                </a:lnTo>
                <a:lnTo>
                  <a:pt x="1528602" y="99085"/>
                </a:lnTo>
                <a:lnTo>
                  <a:pt x="1569261" y="119004"/>
                </a:lnTo>
                <a:lnTo>
                  <a:pt x="1608945" y="140566"/>
                </a:lnTo>
                <a:lnTo>
                  <a:pt x="1647609" y="163728"/>
                </a:lnTo>
                <a:lnTo>
                  <a:pt x="1685210" y="188446"/>
                </a:lnTo>
                <a:lnTo>
                  <a:pt x="1721703" y="214675"/>
                </a:lnTo>
                <a:lnTo>
                  <a:pt x="1757045" y="242371"/>
                </a:lnTo>
                <a:lnTo>
                  <a:pt x="1791192" y="271491"/>
                </a:lnTo>
                <a:lnTo>
                  <a:pt x="1824100" y="301990"/>
                </a:lnTo>
                <a:lnTo>
                  <a:pt x="1855726" y="333823"/>
                </a:lnTo>
                <a:lnTo>
                  <a:pt x="1886025" y="366948"/>
                </a:lnTo>
                <a:lnTo>
                  <a:pt x="1914954" y="401320"/>
                </a:lnTo>
                <a:lnTo>
                  <a:pt x="1942470" y="436894"/>
                </a:lnTo>
                <a:lnTo>
                  <a:pt x="1968527" y="473627"/>
                </a:lnTo>
                <a:lnTo>
                  <a:pt x="1993084" y="511475"/>
                </a:lnTo>
                <a:lnTo>
                  <a:pt x="2016094" y="550393"/>
                </a:lnTo>
                <a:lnTo>
                  <a:pt x="2037516" y="590338"/>
                </a:lnTo>
                <a:lnTo>
                  <a:pt x="2057304" y="631265"/>
                </a:lnTo>
                <a:lnTo>
                  <a:pt x="2075416" y="673131"/>
                </a:lnTo>
                <a:lnTo>
                  <a:pt x="2091808" y="715890"/>
                </a:lnTo>
                <a:lnTo>
                  <a:pt x="2106435" y="759500"/>
                </a:lnTo>
                <a:lnTo>
                  <a:pt x="2119253" y="803915"/>
                </a:lnTo>
                <a:lnTo>
                  <a:pt x="2130220" y="849093"/>
                </a:lnTo>
                <a:lnTo>
                  <a:pt x="2139291" y="894988"/>
                </a:lnTo>
                <a:lnTo>
                  <a:pt x="2146423" y="941557"/>
                </a:lnTo>
                <a:lnTo>
                  <a:pt x="2151571" y="988756"/>
                </a:lnTo>
                <a:lnTo>
                  <a:pt x="2154692" y="1036540"/>
                </a:lnTo>
                <a:lnTo>
                  <a:pt x="2155742" y="1084865"/>
                </a:lnTo>
                <a:lnTo>
                  <a:pt x="2154692" y="1133191"/>
                </a:lnTo>
                <a:lnTo>
                  <a:pt x="2151571" y="1180976"/>
                </a:lnTo>
                <a:lnTo>
                  <a:pt x="2146423" y="1228176"/>
                </a:lnTo>
                <a:lnTo>
                  <a:pt x="2139291" y="1274747"/>
                </a:lnTo>
                <a:lnTo>
                  <a:pt x="2130220" y="1320645"/>
                </a:lnTo>
                <a:lnTo>
                  <a:pt x="2119253" y="1365825"/>
                </a:lnTo>
                <a:lnTo>
                  <a:pt x="2106435" y="1410244"/>
                </a:lnTo>
                <a:lnTo>
                  <a:pt x="2091808" y="1453857"/>
                </a:lnTo>
                <a:lnTo>
                  <a:pt x="2075416" y="1496620"/>
                </a:lnTo>
                <a:lnTo>
                  <a:pt x="2057304" y="1538489"/>
                </a:lnTo>
                <a:lnTo>
                  <a:pt x="2037516" y="1579421"/>
                </a:lnTo>
                <a:lnTo>
                  <a:pt x="2016094" y="1619370"/>
                </a:lnTo>
                <a:lnTo>
                  <a:pt x="1993084" y="1658293"/>
                </a:lnTo>
                <a:lnTo>
                  <a:pt x="1968527" y="1696146"/>
                </a:lnTo>
                <a:lnTo>
                  <a:pt x="1942470" y="1732885"/>
                </a:lnTo>
                <a:lnTo>
                  <a:pt x="1914954" y="1768464"/>
                </a:lnTo>
                <a:lnTo>
                  <a:pt x="1886025" y="1802841"/>
                </a:lnTo>
                <a:lnTo>
                  <a:pt x="1855726" y="1835971"/>
                </a:lnTo>
                <a:lnTo>
                  <a:pt x="1824100" y="1867811"/>
                </a:lnTo>
                <a:lnTo>
                  <a:pt x="1791192" y="1898315"/>
                </a:lnTo>
                <a:lnTo>
                  <a:pt x="1757045" y="1927440"/>
                </a:lnTo>
                <a:lnTo>
                  <a:pt x="1721703" y="1955141"/>
                </a:lnTo>
                <a:lnTo>
                  <a:pt x="1685210" y="1981376"/>
                </a:lnTo>
                <a:lnTo>
                  <a:pt x="1647609" y="2006098"/>
                </a:lnTo>
                <a:lnTo>
                  <a:pt x="1608945" y="2029265"/>
                </a:lnTo>
                <a:lnTo>
                  <a:pt x="1569261" y="2050832"/>
                </a:lnTo>
                <a:lnTo>
                  <a:pt x="1528602" y="2070756"/>
                </a:lnTo>
                <a:lnTo>
                  <a:pt x="1487010" y="2088991"/>
                </a:lnTo>
                <a:lnTo>
                  <a:pt x="1444530" y="2105494"/>
                </a:lnTo>
                <a:lnTo>
                  <a:pt x="1401205" y="2120220"/>
                </a:lnTo>
                <a:lnTo>
                  <a:pt x="1357080" y="2133127"/>
                </a:lnTo>
                <a:lnTo>
                  <a:pt x="1312198" y="2144168"/>
                </a:lnTo>
                <a:lnTo>
                  <a:pt x="1266603" y="2153302"/>
                </a:lnTo>
                <a:lnTo>
                  <a:pt x="1220338" y="2160482"/>
                </a:lnTo>
                <a:lnTo>
                  <a:pt x="1173448" y="2165665"/>
                </a:lnTo>
                <a:lnTo>
                  <a:pt x="1125976" y="2168808"/>
                </a:lnTo>
                <a:lnTo>
                  <a:pt x="1077966" y="2169865"/>
                </a:lnTo>
                <a:lnTo>
                  <a:pt x="1029956" y="2168808"/>
                </a:lnTo>
                <a:lnTo>
                  <a:pt x="982483" y="2165665"/>
                </a:lnTo>
                <a:lnTo>
                  <a:pt x="935591" y="2160482"/>
                </a:lnTo>
                <a:lnTo>
                  <a:pt x="889323" y="2153302"/>
                </a:lnTo>
                <a:lnTo>
                  <a:pt x="843725" y="2144168"/>
                </a:lnTo>
                <a:lnTo>
                  <a:pt x="798838" y="2133127"/>
                </a:lnTo>
                <a:lnTo>
                  <a:pt x="754709" y="2120220"/>
                </a:lnTo>
                <a:lnTo>
                  <a:pt x="711379" y="2105494"/>
                </a:lnTo>
                <a:lnTo>
                  <a:pt x="668894" y="2088991"/>
                </a:lnTo>
                <a:lnTo>
                  <a:pt x="627296" y="2070756"/>
                </a:lnTo>
                <a:lnTo>
                  <a:pt x="586630" y="2050832"/>
                </a:lnTo>
                <a:lnTo>
                  <a:pt x="546940" y="2029265"/>
                </a:lnTo>
                <a:lnTo>
                  <a:pt x="508269" y="2006098"/>
                </a:lnTo>
                <a:lnTo>
                  <a:pt x="470661" y="1981376"/>
                </a:lnTo>
                <a:lnTo>
                  <a:pt x="434161" y="1955141"/>
                </a:lnTo>
                <a:lnTo>
                  <a:pt x="398811" y="1927440"/>
                </a:lnTo>
                <a:lnTo>
                  <a:pt x="364657" y="1898315"/>
                </a:lnTo>
                <a:lnTo>
                  <a:pt x="331741" y="1867811"/>
                </a:lnTo>
                <a:lnTo>
                  <a:pt x="300107" y="1835971"/>
                </a:lnTo>
                <a:lnTo>
                  <a:pt x="269800" y="1802841"/>
                </a:lnTo>
                <a:lnTo>
                  <a:pt x="240863" y="1768464"/>
                </a:lnTo>
                <a:lnTo>
                  <a:pt x="213340" y="1732885"/>
                </a:lnTo>
                <a:lnTo>
                  <a:pt x="187275" y="1696146"/>
                </a:lnTo>
                <a:lnTo>
                  <a:pt x="162712" y="1658293"/>
                </a:lnTo>
                <a:lnTo>
                  <a:pt x="139695" y="1619370"/>
                </a:lnTo>
                <a:lnTo>
                  <a:pt x="118266" y="1579421"/>
                </a:lnTo>
                <a:lnTo>
                  <a:pt x="98472" y="1538489"/>
                </a:lnTo>
                <a:lnTo>
                  <a:pt x="80354" y="1496620"/>
                </a:lnTo>
                <a:lnTo>
                  <a:pt x="63957" y="1453857"/>
                </a:lnTo>
                <a:lnTo>
                  <a:pt x="49325" y="1410244"/>
                </a:lnTo>
                <a:lnTo>
                  <a:pt x="36502" y="1365825"/>
                </a:lnTo>
                <a:lnTo>
                  <a:pt x="25531" y="1320645"/>
                </a:lnTo>
                <a:lnTo>
                  <a:pt x="16457" y="1274747"/>
                </a:lnTo>
                <a:lnTo>
                  <a:pt x="9322" y="1228176"/>
                </a:lnTo>
                <a:lnTo>
                  <a:pt x="4172" y="1180976"/>
                </a:lnTo>
                <a:lnTo>
                  <a:pt x="1050" y="1133191"/>
                </a:lnTo>
                <a:lnTo>
                  <a:pt x="0" y="1084865"/>
                </a:lnTo>
                <a:close/>
              </a:path>
            </a:pathLst>
          </a:custGeom>
          <a:ln w="4768">
            <a:solidFill>
              <a:srgbClr val="000000"/>
            </a:solidFill>
          </a:ln>
        </p:spPr>
        <p:txBody>
          <a:bodyPr wrap="square" lIns="0" tIns="0" rIns="0" bIns="0" rtlCol="0"/>
          <a:lstStyle/>
          <a:p>
            <a:endParaRPr/>
          </a:p>
        </p:txBody>
      </p:sp>
      <p:sp>
        <p:nvSpPr>
          <p:cNvPr id="13" name="object 13"/>
          <p:cNvSpPr/>
          <p:nvPr/>
        </p:nvSpPr>
        <p:spPr>
          <a:xfrm>
            <a:off x="5153775" y="1341159"/>
            <a:ext cx="2155552" cy="2169922"/>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5153777" y="1341159"/>
            <a:ext cx="2155825" cy="2170430"/>
          </a:xfrm>
          <a:custGeom>
            <a:avLst/>
            <a:gdLst/>
            <a:ahLst/>
            <a:cxnLst/>
            <a:rect l="l" t="t" r="r" b="b"/>
            <a:pathLst>
              <a:path w="2155825" h="2170429">
                <a:moveTo>
                  <a:pt x="0" y="1085057"/>
                </a:moveTo>
                <a:lnTo>
                  <a:pt x="1050" y="1036731"/>
                </a:lnTo>
                <a:lnTo>
                  <a:pt x="4171" y="988945"/>
                </a:lnTo>
                <a:lnTo>
                  <a:pt x="9319" y="941745"/>
                </a:lnTo>
                <a:lnTo>
                  <a:pt x="16450" y="895173"/>
                </a:lnTo>
                <a:lnTo>
                  <a:pt x="25522" y="849274"/>
                </a:lnTo>
                <a:lnTo>
                  <a:pt x="36488" y="804093"/>
                </a:lnTo>
                <a:lnTo>
                  <a:pt x="49307" y="759673"/>
                </a:lnTo>
                <a:lnTo>
                  <a:pt x="63934" y="716058"/>
                </a:lnTo>
                <a:lnTo>
                  <a:pt x="80326" y="673293"/>
                </a:lnTo>
                <a:lnTo>
                  <a:pt x="98437" y="631422"/>
                </a:lnTo>
                <a:lnTo>
                  <a:pt x="118226" y="590489"/>
                </a:lnTo>
                <a:lnTo>
                  <a:pt x="139648" y="550537"/>
                </a:lnTo>
                <a:lnTo>
                  <a:pt x="162658" y="511612"/>
                </a:lnTo>
                <a:lnTo>
                  <a:pt x="187214" y="473757"/>
                </a:lnTo>
                <a:lnTo>
                  <a:pt x="213272" y="437017"/>
                </a:lnTo>
                <a:lnTo>
                  <a:pt x="240787" y="401435"/>
                </a:lnTo>
                <a:lnTo>
                  <a:pt x="269717" y="367055"/>
                </a:lnTo>
                <a:lnTo>
                  <a:pt x="300016" y="333923"/>
                </a:lnTo>
                <a:lnTo>
                  <a:pt x="331642" y="302081"/>
                </a:lnTo>
                <a:lnTo>
                  <a:pt x="364550" y="271575"/>
                </a:lnTo>
                <a:lnTo>
                  <a:pt x="398697" y="242448"/>
                </a:lnTo>
                <a:lnTo>
                  <a:pt x="434039" y="214744"/>
                </a:lnTo>
                <a:lnTo>
                  <a:pt x="470532" y="188507"/>
                </a:lnTo>
                <a:lnTo>
                  <a:pt x="508133" y="163783"/>
                </a:lnTo>
                <a:lnTo>
                  <a:pt x="546797" y="140614"/>
                </a:lnTo>
                <a:lnTo>
                  <a:pt x="586480" y="119044"/>
                </a:lnTo>
                <a:lnTo>
                  <a:pt x="627140" y="99119"/>
                </a:lnTo>
                <a:lnTo>
                  <a:pt x="668732" y="80882"/>
                </a:lnTo>
                <a:lnTo>
                  <a:pt x="711212" y="64378"/>
                </a:lnTo>
                <a:lnTo>
                  <a:pt x="754536" y="49649"/>
                </a:lnTo>
                <a:lnTo>
                  <a:pt x="798662" y="36742"/>
                </a:lnTo>
                <a:lnTo>
                  <a:pt x="843544" y="25699"/>
                </a:lnTo>
                <a:lnTo>
                  <a:pt x="889139" y="16565"/>
                </a:lnTo>
                <a:lnTo>
                  <a:pt x="935404" y="9384"/>
                </a:lnTo>
                <a:lnTo>
                  <a:pt x="982294" y="4200"/>
                </a:lnTo>
                <a:lnTo>
                  <a:pt x="1029766" y="1057"/>
                </a:lnTo>
                <a:lnTo>
                  <a:pt x="1077776" y="0"/>
                </a:lnTo>
                <a:lnTo>
                  <a:pt x="1125786" y="1057"/>
                </a:lnTo>
                <a:lnTo>
                  <a:pt x="1173258" y="4200"/>
                </a:lnTo>
                <a:lnTo>
                  <a:pt x="1220148" y="9384"/>
                </a:lnTo>
                <a:lnTo>
                  <a:pt x="1266412" y="16565"/>
                </a:lnTo>
                <a:lnTo>
                  <a:pt x="1312008" y="25699"/>
                </a:lnTo>
                <a:lnTo>
                  <a:pt x="1356890" y="36742"/>
                </a:lnTo>
                <a:lnTo>
                  <a:pt x="1401015" y="49649"/>
                </a:lnTo>
                <a:lnTo>
                  <a:pt x="1444340" y="64378"/>
                </a:lnTo>
                <a:lnTo>
                  <a:pt x="1486820" y="80882"/>
                </a:lnTo>
                <a:lnTo>
                  <a:pt x="1528412" y="99119"/>
                </a:lnTo>
                <a:lnTo>
                  <a:pt x="1569071" y="119044"/>
                </a:lnTo>
                <a:lnTo>
                  <a:pt x="1608755" y="140614"/>
                </a:lnTo>
                <a:lnTo>
                  <a:pt x="1647419" y="163783"/>
                </a:lnTo>
                <a:lnTo>
                  <a:pt x="1685019" y="188507"/>
                </a:lnTo>
                <a:lnTo>
                  <a:pt x="1721513" y="214744"/>
                </a:lnTo>
                <a:lnTo>
                  <a:pt x="1756855" y="242448"/>
                </a:lnTo>
                <a:lnTo>
                  <a:pt x="1791002" y="271575"/>
                </a:lnTo>
                <a:lnTo>
                  <a:pt x="1823910" y="302081"/>
                </a:lnTo>
                <a:lnTo>
                  <a:pt x="1855536" y="333923"/>
                </a:lnTo>
                <a:lnTo>
                  <a:pt x="1885835" y="367055"/>
                </a:lnTo>
                <a:lnTo>
                  <a:pt x="1914764" y="401435"/>
                </a:lnTo>
                <a:lnTo>
                  <a:pt x="1942280" y="437017"/>
                </a:lnTo>
                <a:lnTo>
                  <a:pt x="1968337" y="473757"/>
                </a:lnTo>
                <a:lnTo>
                  <a:pt x="1992893" y="511612"/>
                </a:lnTo>
                <a:lnTo>
                  <a:pt x="2015904" y="550537"/>
                </a:lnTo>
                <a:lnTo>
                  <a:pt x="2037326" y="590489"/>
                </a:lnTo>
                <a:lnTo>
                  <a:pt x="2057114" y="631422"/>
                </a:lnTo>
                <a:lnTo>
                  <a:pt x="2075226" y="673293"/>
                </a:lnTo>
                <a:lnTo>
                  <a:pt x="2091618" y="716058"/>
                </a:lnTo>
                <a:lnTo>
                  <a:pt x="2106245" y="759673"/>
                </a:lnTo>
                <a:lnTo>
                  <a:pt x="2119063" y="804093"/>
                </a:lnTo>
                <a:lnTo>
                  <a:pt x="2130030" y="849274"/>
                </a:lnTo>
                <a:lnTo>
                  <a:pt x="2139101" y="895173"/>
                </a:lnTo>
                <a:lnTo>
                  <a:pt x="2146233" y="941745"/>
                </a:lnTo>
                <a:lnTo>
                  <a:pt x="2151381" y="988945"/>
                </a:lnTo>
                <a:lnTo>
                  <a:pt x="2154502" y="1036731"/>
                </a:lnTo>
                <a:lnTo>
                  <a:pt x="2155552" y="1085057"/>
                </a:lnTo>
                <a:lnTo>
                  <a:pt x="2154502" y="1133382"/>
                </a:lnTo>
                <a:lnTo>
                  <a:pt x="2151381" y="1181166"/>
                </a:lnTo>
                <a:lnTo>
                  <a:pt x="2146233" y="1228365"/>
                </a:lnTo>
                <a:lnTo>
                  <a:pt x="2139101" y="1274934"/>
                </a:lnTo>
                <a:lnTo>
                  <a:pt x="2130030" y="1320829"/>
                </a:lnTo>
                <a:lnTo>
                  <a:pt x="2119063" y="1366007"/>
                </a:lnTo>
                <a:lnTo>
                  <a:pt x="2106245" y="1410422"/>
                </a:lnTo>
                <a:lnTo>
                  <a:pt x="2091618" y="1454032"/>
                </a:lnTo>
                <a:lnTo>
                  <a:pt x="2075226" y="1496791"/>
                </a:lnTo>
                <a:lnTo>
                  <a:pt x="2057114" y="1538657"/>
                </a:lnTo>
                <a:lnTo>
                  <a:pt x="2037326" y="1579584"/>
                </a:lnTo>
                <a:lnTo>
                  <a:pt x="2015904" y="1619529"/>
                </a:lnTo>
                <a:lnTo>
                  <a:pt x="1992893" y="1658447"/>
                </a:lnTo>
                <a:lnTo>
                  <a:pt x="1968337" y="1696295"/>
                </a:lnTo>
                <a:lnTo>
                  <a:pt x="1942280" y="1733028"/>
                </a:lnTo>
                <a:lnTo>
                  <a:pt x="1914764" y="1768602"/>
                </a:lnTo>
                <a:lnTo>
                  <a:pt x="1885835" y="1802974"/>
                </a:lnTo>
                <a:lnTo>
                  <a:pt x="1855536" y="1836099"/>
                </a:lnTo>
                <a:lnTo>
                  <a:pt x="1823910" y="1867932"/>
                </a:lnTo>
                <a:lnTo>
                  <a:pt x="1791002" y="1898431"/>
                </a:lnTo>
                <a:lnTo>
                  <a:pt x="1756855" y="1927551"/>
                </a:lnTo>
                <a:lnTo>
                  <a:pt x="1721513" y="1955247"/>
                </a:lnTo>
                <a:lnTo>
                  <a:pt x="1685019" y="1981476"/>
                </a:lnTo>
                <a:lnTo>
                  <a:pt x="1647419" y="2006194"/>
                </a:lnTo>
                <a:lnTo>
                  <a:pt x="1608755" y="2029356"/>
                </a:lnTo>
                <a:lnTo>
                  <a:pt x="1569071" y="2050918"/>
                </a:lnTo>
                <a:lnTo>
                  <a:pt x="1528412" y="2070837"/>
                </a:lnTo>
                <a:lnTo>
                  <a:pt x="1486820" y="2089068"/>
                </a:lnTo>
                <a:lnTo>
                  <a:pt x="1444340" y="2105567"/>
                </a:lnTo>
                <a:lnTo>
                  <a:pt x="1401015" y="2120290"/>
                </a:lnTo>
                <a:lnTo>
                  <a:pt x="1356890" y="2133194"/>
                </a:lnTo>
                <a:lnTo>
                  <a:pt x="1312008" y="2144233"/>
                </a:lnTo>
                <a:lnTo>
                  <a:pt x="1266412" y="2153363"/>
                </a:lnTo>
                <a:lnTo>
                  <a:pt x="1220148" y="2160542"/>
                </a:lnTo>
                <a:lnTo>
                  <a:pt x="1173258" y="2165724"/>
                </a:lnTo>
                <a:lnTo>
                  <a:pt x="1125786" y="2168865"/>
                </a:lnTo>
                <a:lnTo>
                  <a:pt x="1077776" y="2169922"/>
                </a:lnTo>
                <a:lnTo>
                  <a:pt x="1029766" y="2168865"/>
                </a:lnTo>
                <a:lnTo>
                  <a:pt x="982294" y="2165724"/>
                </a:lnTo>
                <a:lnTo>
                  <a:pt x="935404" y="2160542"/>
                </a:lnTo>
                <a:lnTo>
                  <a:pt x="889139" y="2153363"/>
                </a:lnTo>
                <a:lnTo>
                  <a:pt x="843544" y="2144233"/>
                </a:lnTo>
                <a:lnTo>
                  <a:pt x="798662" y="2133194"/>
                </a:lnTo>
                <a:lnTo>
                  <a:pt x="754536" y="2120290"/>
                </a:lnTo>
                <a:lnTo>
                  <a:pt x="711212" y="2105567"/>
                </a:lnTo>
                <a:lnTo>
                  <a:pt x="668732" y="2089068"/>
                </a:lnTo>
                <a:lnTo>
                  <a:pt x="627140" y="2070837"/>
                </a:lnTo>
                <a:lnTo>
                  <a:pt x="586480" y="2050918"/>
                </a:lnTo>
                <a:lnTo>
                  <a:pt x="546797" y="2029356"/>
                </a:lnTo>
                <a:lnTo>
                  <a:pt x="508133" y="2006194"/>
                </a:lnTo>
                <a:lnTo>
                  <a:pt x="470532" y="1981476"/>
                </a:lnTo>
                <a:lnTo>
                  <a:pt x="434039" y="1955247"/>
                </a:lnTo>
                <a:lnTo>
                  <a:pt x="398697" y="1927551"/>
                </a:lnTo>
                <a:lnTo>
                  <a:pt x="364550" y="1898431"/>
                </a:lnTo>
                <a:lnTo>
                  <a:pt x="331642" y="1867932"/>
                </a:lnTo>
                <a:lnTo>
                  <a:pt x="300016" y="1836099"/>
                </a:lnTo>
                <a:lnTo>
                  <a:pt x="269717" y="1802974"/>
                </a:lnTo>
                <a:lnTo>
                  <a:pt x="240787" y="1768602"/>
                </a:lnTo>
                <a:lnTo>
                  <a:pt x="213272" y="1733028"/>
                </a:lnTo>
                <a:lnTo>
                  <a:pt x="187214" y="1696295"/>
                </a:lnTo>
                <a:lnTo>
                  <a:pt x="162658" y="1658447"/>
                </a:lnTo>
                <a:lnTo>
                  <a:pt x="139648" y="1619529"/>
                </a:lnTo>
                <a:lnTo>
                  <a:pt x="118226" y="1579584"/>
                </a:lnTo>
                <a:lnTo>
                  <a:pt x="98437" y="1538657"/>
                </a:lnTo>
                <a:lnTo>
                  <a:pt x="80326" y="1496791"/>
                </a:lnTo>
                <a:lnTo>
                  <a:pt x="63934" y="1454032"/>
                </a:lnTo>
                <a:lnTo>
                  <a:pt x="49307" y="1410422"/>
                </a:lnTo>
                <a:lnTo>
                  <a:pt x="36488" y="1366007"/>
                </a:lnTo>
                <a:lnTo>
                  <a:pt x="25522" y="1320829"/>
                </a:lnTo>
                <a:lnTo>
                  <a:pt x="16450" y="1274934"/>
                </a:lnTo>
                <a:lnTo>
                  <a:pt x="9319" y="1228365"/>
                </a:lnTo>
                <a:lnTo>
                  <a:pt x="4171" y="1181166"/>
                </a:lnTo>
                <a:lnTo>
                  <a:pt x="1050" y="1133382"/>
                </a:lnTo>
                <a:lnTo>
                  <a:pt x="0" y="1085057"/>
                </a:lnTo>
                <a:close/>
              </a:path>
            </a:pathLst>
          </a:custGeom>
          <a:ln w="4768">
            <a:solidFill>
              <a:srgbClr val="000000"/>
            </a:solidFill>
          </a:ln>
        </p:spPr>
        <p:txBody>
          <a:bodyPr wrap="square" lIns="0" tIns="0" rIns="0" bIns="0" rtlCol="0"/>
          <a:lstStyle/>
          <a:p>
            <a:endParaRPr/>
          </a:p>
        </p:txBody>
      </p:sp>
      <p:sp>
        <p:nvSpPr>
          <p:cNvPr id="15" name="object 15"/>
          <p:cNvSpPr/>
          <p:nvPr/>
        </p:nvSpPr>
        <p:spPr>
          <a:xfrm>
            <a:off x="5021453" y="3328710"/>
            <a:ext cx="485140" cy="890269"/>
          </a:xfrm>
          <a:custGeom>
            <a:avLst/>
            <a:gdLst/>
            <a:ahLst/>
            <a:cxnLst/>
            <a:rect l="l" t="t" r="r" b="b"/>
            <a:pathLst>
              <a:path w="485139" h="890270">
                <a:moveTo>
                  <a:pt x="0" y="889861"/>
                </a:moveTo>
                <a:lnTo>
                  <a:pt x="484799" y="889861"/>
                </a:lnTo>
                <a:lnTo>
                  <a:pt x="484799" y="0"/>
                </a:lnTo>
                <a:lnTo>
                  <a:pt x="0" y="0"/>
                </a:lnTo>
                <a:lnTo>
                  <a:pt x="0" y="889861"/>
                </a:lnTo>
                <a:close/>
              </a:path>
            </a:pathLst>
          </a:custGeom>
          <a:solidFill>
            <a:srgbClr val="FFFFFF"/>
          </a:solidFill>
        </p:spPr>
        <p:txBody>
          <a:bodyPr wrap="square" lIns="0" tIns="0" rIns="0" bIns="0" rtlCol="0"/>
          <a:lstStyle/>
          <a:p>
            <a:endParaRPr/>
          </a:p>
        </p:txBody>
      </p:sp>
      <p:sp>
        <p:nvSpPr>
          <p:cNvPr id="16" name="object 16"/>
          <p:cNvSpPr/>
          <p:nvPr/>
        </p:nvSpPr>
        <p:spPr>
          <a:xfrm>
            <a:off x="5021453" y="3328709"/>
            <a:ext cx="485140" cy="0"/>
          </a:xfrm>
          <a:custGeom>
            <a:avLst/>
            <a:gdLst/>
            <a:ahLst/>
            <a:cxnLst/>
            <a:rect l="l" t="t" r="r" b="b"/>
            <a:pathLst>
              <a:path w="485139">
                <a:moveTo>
                  <a:pt x="484799" y="0"/>
                </a:moveTo>
                <a:lnTo>
                  <a:pt x="0" y="0"/>
                </a:lnTo>
              </a:path>
            </a:pathLst>
          </a:custGeom>
          <a:ln w="4784">
            <a:solidFill>
              <a:srgbClr val="FFFFFF"/>
            </a:solidFill>
          </a:ln>
        </p:spPr>
        <p:txBody>
          <a:bodyPr wrap="square" lIns="0" tIns="0" rIns="0" bIns="0" rtlCol="0"/>
          <a:lstStyle/>
          <a:p>
            <a:endParaRPr/>
          </a:p>
        </p:txBody>
      </p:sp>
      <p:sp>
        <p:nvSpPr>
          <p:cNvPr id="17" name="object 17"/>
          <p:cNvSpPr/>
          <p:nvPr/>
        </p:nvSpPr>
        <p:spPr>
          <a:xfrm>
            <a:off x="5506253" y="3328710"/>
            <a:ext cx="0" cy="890269"/>
          </a:xfrm>
          <a:custGeom>
            <a:avLst/>
            <a:gdLst/>
            <a:ahLst/>
            <a:cxnLst/>
            <a:rect l="l" t="t" r="r" b="b"/>
            <a:pathLst>
              <a:path h="890270">
                <a:moveTo>
                  <a:pt x="0" y="889861"/>
                </a:moveTo>
                <a:lnTo>
                  <a:pt x="0" y="889861"/>
                </a:lnTo>
                <a:lnTo>
                  <a:pt x="0" y="0"/>
                </a:lnTo>
              </a:path>
            </a:pathLst>
          </a:custGeom>
          <a:ln w="4752">
            <a:solidFill>
              <a:srgbClr val="FFFFFF"/>
            </a:solidFill>
          </a:ln>
        </p:spPr>
        <p:txBody>
          <a:bodyPr wrap="square" lIns="0" tIns="0" rIns="0" bIns="0" rtlCol="0"/>
          <a:lstStyle/>
          <a:p>
            <a:endParaRPr/>
          </a:p>
        </p:txBody>
      </p:sp>
      <p:sp>
        <p:nvSpPr>
          <p:cNvPr id="18" name="object 18"/>
          <p:cNvSpPr/>
          <p:nvPr/>
        </p:nvSpPr>
        <p:spPr>
          <a:xfrm>
            <a:off x="4992937" y="3300003"/>
            <a:ext cx="484799" cy="904214"/>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4992936" y="3300003"/>
            <a:ext cx="485140" cy="904240"/>
          </a:xfrm>
          <a:custGeom>
            <a:avLst/>
            <a:gdLst/>
            <a:ahLst/>
            <a:cxnLst/>
            <a:rect l="l" t="t" r="r" b="b"/>
            <a:pathLst>
              <a:path w="485139" h="904239">
                <a:moveTo>
                  <a:pt x="0" y="904214"/>
                </a:moveTo>
                <a:lnTo>
                  <a:pt x="484799" y="904214"/>
                </a:lnTo>
                <a:lnTo>
                  <a:pt x="484799" y="0"/>
                </a:lnTo>
                <a:lnTo>
                  <a:pt x="0" y="0"/>
                </a:lnTo>
                <a:lnTo>
                  <a:pt x="0" y="904214"/>
                </a:lnTo>
                <a:close/>
              </a:path>
            </a:pathLst>
          </a:custGeom>
          <a:ln w="4759">
            <a:solidFill>
              <a:srgbClr val="FFFFFF"/>
            </a:solidFill>
          </a:ln>
        </p:spPr>
        <p:txBody>
          <a:bodyPr wrap="square" lIns="0" tIns="0" rIns="0" bIns="0" rtlCol="0"/>
          <a:lstStyle/>
          <a:p>
            <a:endParaRPr/>
          </a:p>
        </p:txBody>
      </p:sp>
      <p:sp>
        <p:nvSpPr>
          <p:cNvPr id="20" name="object 20"/>
          <p:cNvSpPr txBox="1"/>
          <p:nvPr/>
        </p:nvSpPr>
        <p:spPr>
          <a:xfrm>
            <a:off x="5031759" y="3359822"/>
            <a:ext cx="405765" cy="727122"/>
          </a:xfrm>
          <a:prstGeom prst="rect">
            <a:avLst/>
          </a:prstGeom>
        </p:spPr>
        <p:txBody>
          <a:bodyPr vert="horz" wrap="square" lIns="0" tIns="0" rIns="0" bIns="0" rtlCol="0">
            <a:spAutoFit/>
          </a:bodyPr>
          <a:lstStyle/>
          <a:p>
            <a:pPr marL="12700" marR="5080" algn="just">
              <a:lnSpc>
                <a:spcPct val="104600"/>
              </a:lnSpc>
            </a:pPr>
            <a:r>
              <a:rPr sz="1500" spc="-5" dirty="0">
                <a:latin typeface="宋体"/>
                <a:cs typeface="宋体"/>
              </a:rPr>
              <a:t>管理  子系  统</a:t>
            </a:r>
            <a:endParaRPr sz="1500">
              <a:latin typeface="宋体"/>
              <a:cs typeface="宋体"/>
            </a:endParaRPr>
          </a:p>
        </p:txBody>
      </p:sp>
      <p:sp>
        <p:nvSpPr>
          <p:cNvPr id="21" name="object 21"/>
          <p:cNvSpPr/>
          <p:nvPr/>
        </p:nvSpPr>
        <p:spPr>
          <a:xfrm>
            <a:off x="6989170" y="3328710"/>
            <a:ext cx="485140" cy="890269"/>
          </a:xfrm>
          <a:custGeom>
            <a:avLst/>
            <a:gdLst/>
            <a:ahLst/>
            <a:cxnLst/>
            <a:rect l="l" t="t" r="r" b="b"/>
            <a:pathLst>
              <a:path w="485139" h="890270">
                <a:moveTo>
                  <a:pt x="0" y="889861"/>
                </a:moveTo>
                <a:lnTo>
                  <a:pt x="484799" y="889861"/>
                </a:lnTo>
                <a:lnTo>
                  <a:pt x="484799" y="0"/>
                </a:lnTo>
                <a:lnTo>
                  <a:pt x="0" y="0"/>
                </a:lnTo>
                <a:lnTo>
                  <a:pt x="0" y="889861"/>
                </a:lnTo>
                <a:close/>
              </a:path>
            </a:pathLst>
          </a:custGeom>
          <a:solidFill>
            <a:srgbClr val="FFFFFF"/>
          </a:solidFill>
        </p:spPr>
        <p:txBody>
          <a:bodyPr wrap="square" lIns="0" tIns="0" rIns="0" bIns="0" rtlCol="0"/>
          <a:lstStyle/>
          <a:p>
            <a:endParaRPr/>
          </a:p>
        </p:txBody>
      </p:sp>
      <p:sp>
        <p:nvSpPr>
          <p:cNvPr id="22" name="object 22"/>
          <p:cNvSpPr/>
          <p:nvPr/>
        </p:nvSpPr>
        <p:spPr>
          <a:xfrm>
            <a:off x="6989170" y="3328709"/>
            <a:ext cx="485140" cy="0"/>
          </a:xfrm>
          <a:custGeom>
            <a:avLst/>
            <a:gdLst/>
            <a:ahLst/>
            <a:cxnLst/>
            <a:rect l="l" t="t" r="r" b="b"/>
            <a:pathLst>
              <a:path w="485139">
                <a:moveTo>
                  <a:pt x="484799" y="0"/>
                </a:moveTo>
                <a:lnTo>
                  <a:pt x="0" y="0"/>
                </a:lnTo>
              </a:path>
            </a:pathLst>
          </a:custGeom>
          <a:ln w="4784">
            <a:solidFill>
              <a:srgbClr val="FFFFFF"/>
            </a:solidFill>
          </a:ln>
        </p:spPr>
        <p:txBody>
          <a:bodyPr wrap="square" lIns="0" tIns="0" rIns="0" bIns="0" rtlCol="0"/>
          <a:lstStyle/>
          <a:p>
            <a:endParaRPr/>
          </a:p>
        </p:txBody>
      </p:sp>
      <p:sp>
        <p:nvSpPr>
          <p:cNvPr id="23" name="object 23"/>
          <p:cNvSpPr/>
          <p:nvPr/>
        </p:nvSpPr>
        <p:spPr>
          <a:xfrm>
            <a:off x="7473970" y="3328710"/>
            <a:ext cx="0" cy="890269"/>
          </a:xfrm>
          <a:custGeom>
            <a:avLst/>
            <a:gdLst/>
            <a:ahLst/>
            <a:cxnLst/>
            <a:rect l="l" t="t" r="r" b="b"/>
            <a:pathLst>
              <a:path h="890270">
                <a:moveTo>
                  <a:pt x="0" y="889861"/>
                </a:moveTo>
                <a:lnTo>
                  <a:pt x="0" y="889861"/>
                </a:lnTo>
                <a:lnTo>
                  <a:pt x="0" y="0"/>
                </a:lnTo>
              </a:path>
            </a:pathLst>
          </a:custGeom>
          <a:ln w="4752">
            <a:solidFill>
              <a:srgbClr val="FFFFFF"/>
            </a:solidFill>
          </a:ln>
        </p:spPr>
        <p:txBody>
          <a:bodyPr wrap="square" lIns="0" tIns="0" rIns="0" bIns="0" rtlCol="0"/>
          <a:lstStyle/>
          <a:p>
            <a:endParaRPr/>
          </a:p>
        </p:txBody>
      </p:sp>
      <p:sp>
        <p:nvSpPr>
          <p:cNvPr id="24" name="object 24"/>
          <p:cNvSpPr/>
          <p:nvPr/>
        </p:nvSpPr>
        <p:spPr>
          <a:xfrm>
            <a:off x="6960654" y="3300003"/>
            <a:ext cx="484799" cy="904214"/>
          </a:xfrm>
          <a:prstGeom prst="rect">
            <a:avLst/>
          </a:prstGeom>
          <a:blipFill>
            <a:blip r:embed="rId7" cstate="print"/>
            <a:stretch>
              <a:fillRect/>
            </a:stretch>
          </a:blipFill>
        </p:spPr>
        <p:txBody>
          <a:bodyPr wrap="square" lIns="0" tIns="0" rIns="0" bIns="0" rtlCol="0"/>
          <a:lstStyle/>
          <a:p>
            <a:endParaRPr/>
          </a:p>
        </p:txBody>
      </p:sp>
      <p:sp>
        <p:nvSpPr>
          <p:cNvPr id="25" name="object 25"/>
          <p:cNvSpPr/>
          <p:nvPr/>
        </p:nvSpPr>
        <p:spPr>
          <a:xfrm>
            <a:off x="6960653" y="3300003"/>
            <a:ext cx="485140" cy="904240"/>
          </a:xfrm>
          <a:custGeom>
            <a:avLst/>
            <a:gdLst/>
            <a:ahLst/>
            <a:cxnLst/>
            <a:rect l="l" t="t" r="r" b="b"/>
            <a:pathLst>
              <a:path w="485139" h="904239">
                <a:moveTo>
                  <a:pt x="0" y="904214"/>
                </a:moveTo>
                <a:lnTo>
                  <a:pt x="484799" y="904214"/>
                </a:lnTo>
                <a:lnTo>
                  <a:pt x="484799" y="0"/>
                </a:lnTo>
                <a:lnTo>
                  <a:pt x="0" y="0"/>
                </a:lnTo>
                <a:lnTo>
                  <a:pt x="0" y="904214"/>
                </a:lnTo>
                <a:close/>
              </a:path>
            </a:pathLst>
          </a:custGeom>
          <a:ln w="4759">
            <a:solidFill>
              <a:srgbClr val="FFFFFF"/>
            </a:solidFill>
          </a:ln>
        </p:spPr>
        <p:txBody>
          <a:bodyPr wrap="square" lIns="0" tIns="0" rIns="0" bIns="0" rtlCol="0"/>
          <a:lstStyle/>
          <a:p>
            <a:endParaRPr/>
          </a:p>
        </p:txBody>
      </p:sp>
      <p:sp>
        <p:nvSpPr>
          <p:cNvPr id="26" name="object 26"/>
          <p:cNvSpPr txBox="1"/>
          <p:nvPr/>
        </p:nvSpPr>
        <p:spPr>
          <a:xfrm>
            <a:off x="6998905" y="3359822"/>
            <a:ext cx="405765" cy="727122"/>
          </a:xfrm>
          <a:prstGeom prst="rect">
            <a:avLst/>
          </a:prstGeom>
        </p:spPr>
        <p:txBody>
          <a:bodyPr vert="horz" wrap="square" lIns="0" tIns="0" rIns="0" bIns="0" rtlCol="0">
            <a:spAutoFit/>
          </a:bodyPr>
          <a:lstStyle/>
          <a:p>
            <a:pPr marL="12700" marR="5080" algn="just">
              <a:lnSpc>
                <a:spcPct val="104600"/>
              </a:lnSpc>
            </a:pPr>
            <a:r>
              <a:rPr sz="1500" spc="-5" dirty="0">
                <a:latin typeface="宋体"/>
                <a:cs typeface="宋体"/>
              </a:rPr>
              <a:t>物质  技术  系统</a:t>
            </a:r>
            <a:endParaRPr sz="1500">
              <a:latin typeface="宋体"/>
              <a:cs typeface="宋体"/>
            </a:endParaRPr>
          </a:p>
        </p:txBody>
      </p:sp>
      <p:sp>
        <p:nvSpPr>
          <p:cNvPr id="27" name="object 27"/>
          <p:cNvSpPr/>
          <p:nvPr/>
        </p:nvSpPr>
        <p:spPr>
          <a:xfrm>
            <a:off x="6019571" y="1534633"/>
            <a:ext cx="485140" cy="904240"/>
          </a:xfrm>
          <a:custGeom>
            <a:avLst/>
            <a:gdLst/>
            <a:ahLst/>
            <a:cxnLst/>
            <a:rect l="l" t="t" r="r" b="b"/>
            <a:pathLst>
              <a:path w="485139" h="904239">
                <a:moveTo>
                  <a:pt x="0" y="904214"/>
                </a:moveTo>
                <a:lnTo>
                  <a:pt x="484799" y="904214"/>
                </a:lnTo>
                <a:lnTo>
                  <a:pt x="484799" y="0"/>
                </a:lnTo>
                <a:lnTo>
                  <a:pt x="0" y="0"/>
                </a:lnTo>
                <a:lnTo>
                  <a:pt x="0" y="904214"/>
                </a:lnTo>
                <a:close/>
              </a:path>
            </a:pathLst>
          </a:custGeom>
          <a:solidFill>
            <a:srgbClr val="FFFFFF"/>
          </a:solidFill>
        </p:spPr>
        <p:txBody>
          <a:bodyPr wrap="square" lIns="0" tIns="0" rIns="0" bIns="0" rtlCol="0"/>
          <a:lstStyle/>
          <a:p>
            <a:endParaRPr/>
          </a:p>
        </p:txBody>
      </p:sp>
      <p:sp>
        <p:nvSpPr>
          <p:cNvPr id="28" name="object 28"/>
          <p:cNvSpPr/>
          <p:nvPr/>
        </p:nvSpPr>
        <p:spPr>
          <a:xfrm>
            <a:off x="6019571" y="1534633"/>
            <a:ext cx="485140" cy="0"/>
          </a:xfrm>
          <a:custGeom>
            <a:avLst/>
            <a:gdLst/>
            <a:ahLst/>
            <a:cxnLst/>
            <a:rect l="l" t="t" r="r" b="b"/>
            <a:pathLst>
              <a:path w="485139">
                <a:moveTo>
                  <a:pt x="484799" y="0"/>
                </a:moveTo>
                <a:lnTo>
                  <a:pt x="0" y="0"/>
                </a:lnTo>
              </a:path>
            </a:pathLst>
          </a:custGeom>
          <a:ln w="4784">
            <a:solidFill>
              <a:srgbClr val="FFFFFF"/>
            </a:solidFill>
          </a:ln>
        </p:spPr>
        <p:txBody>
          <a:bodyPr wrap="square" lIns="0" tIns="0" rIns="0" bIns="0" rtlCol="0"/>
          <a:lstStyle/>
          <a:p>
            <a:endParaRPr/>
          </a:p>
        </p:txBody>
      </p:sp>
      <p:sp>
        <p:nvSpPr>
          <p:cNvPr id="29" name="object 29"/>
          <p:cNvSpPr/>
          <p:nvPr/>
        </p:nvSpPr>
        <p:spPr>
          <a:xfrm>
            <a:off x="6504370" y="1534633"/>
            <a:ext cx="0" cy="904240"/>
          </a:xfrm>
          <a:custGeom>
            <a:avLst/>
            <a:gdLst/>
            <a:ahLst/>
            <a:cxnLst/>
            <a:rect l="l" t="t" r="r" b="b"/>
            <a:pathLst>
              <a:path h="904239">
                <a:moveTo>
                  <a:pt x="0" y="904214"/>
                </a:moveTo>
                <a:lnTo>
                  <a:pt x="0" y="904214"/>
                </a:lnTo>
                <a:lnTo>
                  <a:pt x="0" y="0"/>
                </a:lnTo>
              </a:path>
            </a:pathLst>
          </a:custGeom>
          <a:ln w="4752">
            <a:solidFill>
              <a:srgbClr val="FFFFFF"/>
            </a:solidFill>
          </a:ln>
        </p:spPr>
        <p:txBody>
          <a:bodyPr wrap="square" lIns="0" tIns="0" rIns="0" bIns="0" rtlCol="0"/>
          <a:lstStyle/>
          <a:p>
            <a:endParaRPr/>
          </a:p>
        </p:txBody>
      </p:sp>
      <p:sp>
        <p:nvSpPr>
          <p:cNvPr id="30" name="object 30"/>
          <p:cNvSpPr/>
          <p:nvPr/>
        </p:nvSpPr>
        <p:spPr>
          <a:xfrm>
            <a:off x="5991054" y="1505927"/>
            <a:ext cx="484799" cy="904214"/>
          </a:xfrm>
          <a:prstGeom prst="rect">
            <a:avLst/>
          </a:prstGeom>
          <a:blipFill>
            <a:blip r:embed="rId8" cstate="print"/>
            <a:stretch>
              <a:fillRect/>
            </a:stretch>
          </a:blipFill>
        </p:spPr>
        <p:txBody>
          <a:bodyPr wrap="square" lIns="0" tIns="0" rIns="0" bIns="0" rtlCol="0"/>
          <a:lstStyle/>
          <a:p>
            <a:endParaRPr/>
          </a:p>
        </p:txBody>
      </p:sp>
      <p:sp>
        <p:nvSpPr>
          <p:cNvPr id="31" name="object 31"/>
          <p:cNvSpPr/>
          <p:nvPr/>
        </p:nvSpPr>
        <p:spPr>
          <a:xfrm>
            <a:off x="5991053" y="1505927"/>
            <a:ext cx="485140" cy="904240"/>
          </a:xfrm>
          <a:custGeom>
            <a:avLst/>
            <a:gdLst/>
            <a:ahLst/>
            <a:cxnLst/>
            <a:rect l="l" t="t" r="r" b="b"/>
            <a:pathLst>
              <a:path w="485139" h="904239">
                <a:moveTo>
                  <a:pt x="0" y="904214"/>
                </a:moveTo>
                <a:lnTo>
                  <a:pt x="484799" y="904214"/>
                </a:lnTo>
                <a:lnTo>
                  <a:pt x="484799" y="0"/>
                </a:lnTo>
                <a:lnTo>
                  <a:pt x="0" y="0"/>
                </a:lnTo>
                <a:lnTo>
                  <a:pt x="0" y="904214"/>
                </a:lnTo>
                <a:close/>
              </a:path>
            </a:pathLst>
          </a:custGeom>
          <a:ln w="4759">
            <a:solidFill>
              <a:srgbClr val="FFFFFF"/>
            </a:solidFill>
          </a:ln>
        </p:spPr>
        <p:txBody>
          <a:bodyPr wrap="square" lIns="0" tIns="0" rIns="0" bIns="0" rtlCol="0"/>
          <a:lstStyle/>
          <a:p>
            <a:endParaRPr/>
          </a:p>
        </p:txBody>
      </p:sp>
      <p:sp>
        <p:nvSpPr>
          <p:cNvPr id="32" name="object 32"/>
          <p:cNvSpPr txBox="1"/>
          <p:nvPr/>
        </p:nvSpPr>
        <p:spPr>
          <a:xfrm>
            <a:off x="6028735" y="1547678"/>
            <a:ext cx="405765" cy="775597"/>
          </a:xfrm>
          <a:prstGeom prst="rect">
            <a:avLst/>
          </a:prstGeom>
        </p:spPr>
        <p:txBody>
          <a:bodyPr vert="horz" wrap="square" lIns="0" tIns="0" rIns="0" bIns="0" rtlCol="0">
            <a:spAutoFit/>
          </a:bodyPr>
          <a:lstStyle/>
          <a:p>
            <a:pPr marL="12700" marR="5080" algn="just">
              <a:lnSpc>
                <a:spcPct val="111500"/>
              </a:lnSpc>
            </a:pPr>
            <a:r>
              <a:rPr sz="1500" spc="-5" dirty="0">
                <a:latin typeface="宋体"/>
                <a:cs typeface="宋体"/>
              </a:rPr>
              <a:t>组织  成员  系统</a:t>
            </a:r>
            <a:endParaRPr sz="1500">
              <a:latin typeface="宋体"/>
              <a:cs typeface="宋体"/>
            </a:endParaRPr>
          </a:p>
        </p:txBody>
      </p:sp>
      <p:sp>
        <p:nvSpPr>
          <p:cNvPr id="33" name="object 33"/>
          <p:cNvSpPr/>
          <p:nvPr/>
        </p:nvSpPr>
        <p:spPr>
          <a:xfrm>
            <a:off x="6033831" y="2869425"/>
            <a:ext cx="456565" cy="560070"/>
          </a:xfrm>
          <a:custGeom>
            <a:avLst/>
            <a:gdLst/>
            <a:ahLst/>
            <a:cxnLst/>
            <a:rect l="l" t="t" r="r" b="b"/>
            <a:pathLst>
              <a:path w="456564" h="560070">
                <a:moveTo>
                  <a:pt x="0" y="559751"/>
                </a:moveTo>
                <a:lnTo>
                  <a:pt x="456282" y="559751"/>
                </a:lnTo>
                <a:lnTo>
                  <a:pt x="456282" y="0"/>
                </a:lnTo>
                <a:lnTo>
                  <a:pt x="0" y="0"/>
                </a:lnTo>
                <a:lnTo>
                  <a:pt x="0" y="559751"/>
                </a:lnTo>
                <a:close/>
              </a:path>
            </a:pathLst>
          </a:custGeom>
          <a:solidFill>
            <a:srgbClr val="FFFFFF"/>
          </a:solidFill>
        </p:spPr>
        <p:txBody>
          <a:bodyPr wrap="square" lIns="0" tIns="0" rIns="0" bIns="0" rtlCol="0"/>
          <a:lstStyle/>
          <a:p>
            <a:endParaRPr/>
          </a:p>
        </p:txBody>
      </p:sp>
      <p:sp>
        <p:nvSpPr>
          <p:cNvPr id="34" name="object 34"/>
          <p:cNvSpPr/>
          <p:nvPr/>
        </p:nvSpPr>
        <p:spPr>
          <a:xfrm>
            <a:off x="6033831" y="2869425"/>
            <a:ext cx="456565" cy="0"/>
          </a:xfrm>
          <a:custGeom>
            <a:avLst/>
            <a:gdLst/>
            <a:ahLst/>
            <a:cxnLst/>
            <a:rect l="l" t="t" r="r" b="b"/>
            <a:pathLst>
              <a:path w="456564">
                <a:moveTo>
                  <a:pt x="456282" y="0"/>
                </a:moveTo>
                <a:lnTo>
                  <a:pt x="0" y="0"/>
                </a:lnTo>
              </a:path>
            </a:pathLst>
          </a:custGeom>
          <a:ln w="4784">
            <a:solidFill>
              <a:srgbClr val="FFFFFF"/>
            </a:solidFill>
          </a:ln>
        </p:spPr>
        <p:txBody>
          <a:bodyPr wrap="square" lIns="0" tIns="0" rIns="0" bIns="0" rtlCol="0"/>
          <a:lstStyle/>
          <a:p>
            <a:endParaRPr/>
          </a:p>
        </p:txBody>
      </p:sp>
      <p:sp>
        <p:nvSpPr>
          <p:cNvPr id="35" name="object 35"/>
          <p:cNvSpPr/>
          <p:nvPr/>
        </p:nvSpPr>
        <p:spPr>
          <a:xfrm>
            <a:off x="6490111" y="2869425"/>
            <a:ext cx="0" cy="560070"/>
          </a:xfrm>
          <a:custGeom>
            <a:avLst/>
            <a:gdLst/>
            <a:ahLst/>
            <a:cxnLst/>
            <a:rect l="l" t="t" r="r" b="b"/>
            <a:pathLst>
              <a:path h="560070">
                <a:moveTo>
                  <a:pt x="0" y="559751"/>
                </a:moveTo>
                <a:lnTo>
                  <a:pt x="0" y="559751"/>
                </a:lnTo>
                <a:lnTo>
                  <a:pt x="0" y="0"/>
                </a:lnTo>
              </a:path>
            </a:pathLst>
          </a:custGeom>
          <a:ln w="4752">
            <a:solidFill>
              <a:srgbClr val="FFFFFF"/>
            </a:solidFill>
          </a:ln>
        </p:spPr>
        <p:txBody>
          <a:bodyPr wrap="square" lIns="0" tIns="0" rIns="0" bIns="0" rtlCol="0"/>
          <a:lstStyle/>
          <a:p>
            <a:endParaRPr/>
          </a:p>
        </p:txBody>
      </p:sp>
      <p:sp>
        <p:nvSpPr>
          <p:cNvPr id="36" name="object 36"/>
          <p:cNvSpPr/>
          <p:nvPr/>
        </p:nvSpPr>
        <p:spPr>
          <a:xfrm>
            <a:off x="6005312" y="2840721"/>
            <a:ext cx="456282" cy="559751"/>
          </a:xfrm>
          <a:prstGeom prst="rect">
            <a:avLst/>
          </a:prstGeom>
          <a:blipFill>
            <a:blip r:embed="rId9" cstate="print"/>
            <a:stretch>
              <a:fillRect/>
            </a:stretch>
          </a:blipFill>
        </p:spPr>
        <p:txBody>
          <a:bodyPr wrap="square" lIns="0" tIns="0" rIns="0" bIns="0" rtlCol="0"/>
          <a:lstStyle/>
          <a:p>
            <a:endParaRPr/>
          </a:p>
        </p:txBody>
      </p:sp>
      <p:sp>
        <p:nvSpPr>
          <p:cNvPr id="37" name="object 37"/>
          <p:cNvSpPr/>
          <p:nvPr/>
        </p:nvSpPr>
        <p:spPr>
          <a:xfrm>
            <a:off x="6005313" y="2840720"/>
            <a:ext cx="456565" cy="560070"/>
          </a:xfrm>
          <a:custGeom>
            <a:avLst/>
            <a:gdLst/>
            <a:ahLst/>
            <a:cxnLst/>
            <a:rect l="l" t="t" r="r" b="b"/>
            <a:pathLst>
              <a:path w="456564" h="560070">
                <a:moveTo>
                  <a:pt x="0" y="559751"/>
                </a:moveTo>
                <a:lnTo>
                  <a:pt x="456282" y="559751"/>
                </a:lnTo>
                <a:lnTo>
                  <a:pt x="456282" y="0"/>
                </a:lnTo>
                <a:lnTo>
                  <a:pt x="0" y="0"/>
                </a:lnTo>
                <a:lnTo>
                  <a:pt x="0" y="559751"/>
                </a:lnTo>
                <a:close/>
              </a:path>
            </a:pathLst>
          </a:custGeom>
          <a:ln w="4765">
            <a:solidFill>
              <a:srgbClr val="FFFFFF"/>
            </a:solidFill>
          </a:ln>
        </p:spPr>
        <p:txBody>
          <a:bodyPr wrap="square" lIns="0" tIns="0" rIns="0" bIns="0" rtlCol="0"/>
          <a:lstStyle/>
          <a:p>
            <a:endParaRPr/>
          </a:p>
        </p:txBody>
      </p:sp>
      <p:sp>
        <p:nvSpPr>
          <p:cNvPr id="38" name="object 38"/>
          <p:cNvSpPr txBox="1"/>
          <p:nvPr/>
        </p:nvSpPr>
        <p:spPr>
          <a:xfrm>
            <a:off x="6028735" y="2743608"/>
            <a:ext cx="405765" cy="230504"/>
          </a:xfrm>
          <a:prstGeom prst="rect">
            <a:avLst/>
          </a:prstGeom>
        </p:spPr>
        <p:txBody>
          <a:bodyPr vert="horz" wrap="square" lIns="0" tIns="0" rIns="0" bIns="0" rtlCol="0">
            <a:spAutoFit/>
          </a:bodyPr>
          <a:lstStyle/>
          <a:p>
            <a:pPr marL="12700"/>
            <a:r>
              <a:rPr sz="1500" spc="-5" dirty="0">
                <a:latin typeface="宋体"/>
                <a:cs typeface="宋体"/>
              </a:rPr>
              <a:t>系统</a:t>
            </a:r>
            <a:endParaRPr sz="1500">
              <a:latin typeface="宋体"/>
              <a:cs typeface="宋体"/>
            </a:endParaRPr>
          </a:p>
        </p:txBody>
      </p:sp>
      <p:sp>
        <p:nvSpPr>
          <p:cNvPr id="39" name="object 39"/>
          <p:cNvSpPr txBox="1"/>
          <p:nvPr/>
        </p:nvSpPr>
        <p:spPr>
          <a:xfrm>
            <a:off x="6028735" y="2953362"/>
            <a:ext cx="405765" cy="498475"/>
          </a:xfrm>
          <a:prstGeom prst="rect">
            <a:avLst/>
          </a:prstGeom>
        </p:spPr>
        <p:txBody>
          <a:bodyPr vert="horz" wrap="square" lIns="0" tIns="0" rIns="0" bIns="0" rtlCol="0">
            <a:spAutoFit/>
          </a:bodyPr>
          <a:lstStyle/>
          <a:p>
            <a:pPr marL="12700" marR="5080">
              <a:lnSpc>
                <a:spcPct val="108700"/>
              </a:lnSpc>
            </a:pPr>
            <a:r>
              <a:rPr sz="1500" spc="-5" dirty="0">
                <a:latin typeface="宋体"/>
                <a:cs typeface="宋体"/>
              </a:rPr>
              <a:t>安全  韧性</a:t>
            </a:r>
            <a:endParaRPr sz="1500">
              <a:latin typeface="宋体"/>
              <a:cs typeface="宋体"/>
            </a:endParaRPr>
          </a:p>
        </p:txBody>
      </p:sp>
      <p:sp>
        <p:nvSpPr>
          <p:cNvPr id="40" name="object 40"/>
          <p:cNvSpPr/>
          <p:nvPr/>
        </p:nvSpPr>
        <p:spPr>
          <a:xfrm>
            <a:off x="5876984" y="1075349"/>
            <a:ext cx="756285" cy="215900"/>
          </a:xfrm>
          <a:custGeom>
            <a:avLst/>
            <a:gdLst/>
            <a:ahLst/>
            <a:cxnLst/>
            <a:rect l="l" t="t" r="r" b="b"/>
            <a:pathLst>
              <a:path w="756285" h="215900">
                <a:moveTo>
                  <a:pt x="755717" y="114820"/>
                </a:moveTo>
                <a:lnTo>
                  <a:pt x="0" y="114820"/>
                </a:lnTo>
                <a:lnTo>
                  <a:pt x="384988" y="215289"/>
                </a:lnTo>
                <a:lnTo>
                  <a:pt x="755717" y="114820"/>
                </a:lnTo>
                <a:close/>
              </a:path>
              <a:path w="756285" h="215900">
                <a:moveTo>
                  <a:pt x="513317" y="0"/>
                </a:moveTo>
                <a:lnTo>
                  <a:pt x="256658" y="0"/>
                </a:lnTo>
                <a:lnTo>
                  <a:pt x="256658" y="114820"/>
                </a:lnTo>
                <a:lnTo>
                  <a:pt x="513317" y="114820"/>
                </a:lnTo>
                <a:lnTo>
                  <a:pt x="513317" y="0"/>
                </a:lnTo>
                <a:close/>
              </a:path>
            </a:pathLst>
          </a:custGeom>
          <a:solidFill>
            <a:srgbClr val="FFFFFF"/>
          </a:solidFill>
        </p:spPr>
        <p:txBody>
          <a:bodyPr wrap="square" lIns="0" tIns="0" rIns="0" bIns="0" rtlCol="0"/>
          <a:lstStyle/>
          <a:p>
            <a:endParaRPr/>
          </a:p>
        </p:txBody>
      </p:sp>
      <p:sp>
        <p:nvSpPr>
          <p:cNvPr id="41" name="object 41"/>
          <p:cNvSpPr/>
          <p:nvPr/>
        </p:nvSpPr>
        <p:spPr>
          <a:xfrm>
            <a:off x="5876984" y="1190170"/>
            <a:ext cx="257175" cy="0"/>
          </a:xfrm>
          <a:custGeom>
            <a:avLst/>
            <a:gdLst/>
            <a:ahLst/>
            <a:cxnLst/>
            <a:rect l="l" t="t" r="r" b="b"/>
            <a:pathLst>
              <a:path w="257175">
                <a:moveTo>
                  <a:pt x="256658" y="0"/>
                </a:moveTo>
                <a:lnTo>
                  <a:pt x="0" y="0"/>
                </a:lnTo>
                <a:lnTo>
                  <a:pt x="0" y="0"/>
                </a:lnTo>
              </a:path>
            </a:pathLst>
          </a:custGeom>
          <a:ln w="4784">
            <a:solidFill>
              <a:srgbClr val="FFFFFF"/>
            </a:solidFill>
          </a:ln>
        </p:spPr>
        <p:txBody>
          <a:bodyPr wrap="square" lIns="0" tIns="0" rIns="0" bIns="0" rtlCol="0"/>
          <a:lstStyle/>
          <a:p>
            <a:endParaRPr/>
          </a:p>
        </p:txBody>
      </p:sp>
      <p:sp>
        <p:nvSpPr>
          <p:cNvPr id="42" name="object 42"/>
          <p:cNvSpPr/>
          <p:nvPr/>
        </p:nvSpPr>
        <p:spPr>
          <a:xfrm>
            <a:off x="6390300" y="1075350"/>
            <a:ext cx="242570" cy="114935"/>
          </a:xfrm>
          <a:custGeom>
            <a:avLst/>
            <a:gdLst/>
            <a:ahLst/>
            <a:cxnLst/>
            <a:rect l="l" t="t" r="r" b="b"/>
            <a:pathLst>
              <a:path w="242570" h="114934">
                <a:moveTo>
                  <a:pt x="242399" y="114820"/>
                </a:moveTo>
                <a:lnTo>
                  <a:pt x="0" y="114820"/>
                </a:lnTo>
                <a:lnTo>
                  <a:pt x="0" y="0"/>
                </a:lnTo>
              </a:path>
            </a:pathLst>
          </a:custGeom>
          <a:ln w="4778">
            <a:solidFill>
              <a:srgbClr val="FFFFFF"/>
            </a:solidFill>
          </a:ln>
        </p:spPr>
        <p:txBody>
          <a:bodyPr wrap="square" lIns="0" tIns="0" rIns="0" bIns="0" rtlCol="0"/>
          <a:lstStyle/>
          <a:p>
            <a:endParaRPr/>
          </a:p>
        </p:txBody>
      </p:sp>
      <p:sp>
        <p:nvSpPr>
          <p:cNvPr id="43" name="object 43"/>
          <p:cNvSpPr/>
          <p:nvPr/>
        </p:nvSpPr>
        <p:spPr>
          <a:xfrm>
            <a:off x="5848466" y="1046645"/>
            <a:ext cx="755717" cy="215289"/>
          </a:xfrm>
          <a:prstGeom prst="rect">
            <a:avLst/>
          </a:prstGeom>
          <a:blipFill>
            <a:blip r:embed="rId10" cstate="print"/>
            <a:stretch>
              <a:fillRect/>
            </a:stretch>
          </a:blipFill>
        </p:spPr>
        <p:txBody>
          <a:bodyPr wrap="square" lIns="0" tIns="0" rIns="0" bIns="0" rtlCol="0"/>
          <a:lstStyle/>
          <a:p>
            <a:endParaRPr/>
          </a:p>
        </p:txBody>
      </p:sp>
      <p:sp>
        <p:nvSpPr>
          <p:cNvPr id="44" name="object 44"/>
          <p:cNvSpPr/>
          <p:nvPr/>
        </p:nvSpPr>
        <p:spPr>
          <a:xfrm>
            <a:off x="5848466" y="1046644"/>
            <a:ext cx="756285" cy="215900"/>
          </a:xfrm>
          <a:custGeom>
            <a:avLst/>
            <a:gdLst/>
            <a:ahLst/>
            <a:cxnLst/>
            <a:rect l="l" t="t" r="r" b="b"/>
            <a:pathLst>
              <a:path w="756285" h="215900">
                <a:moveTo>
                  <a:pt x="384988" y="215289"/>
                </a:moveTo>
                <a:lnTo>
                  <a:pt x="755717" y="114820"/>
                </a:lnTo>
                <a:lnTo>
                  <a:pt x="513317" y="114820"/>
                </a:lnTo>
                <a:lnTo>
                  <a:pt x="513317" y="0"/>
                </a:lnTo>
                <a:lnTo>
                  <a:pt x="256658" y="0"/>
                </a:lnTo>
                <a:lnTo>
                  <a:pt x="256658" y="114820"/>
                </a:lnTo>
                <a:lnTo>
                  <a:pt x="0" y="114820"/>
                </a:lnTo>
                <a:lnTo>
                  <a:pt x="384988" y="215289"/>
                </a:lnTo>
                <a:close/>
              </a:path>
            </a:pathLst>
          </a:custGeom>
          <a:ln w="4781">
            <a:solidFill>
              <a:srgbClr val="000000"/>
            </a:solidFill>
          </a:ln>
        </p:spPr>
        <p:txBody>
          <a:bodyPr wrap="square" lIns="0" tIns="0" rIns="0" bIns="0" rtlCol="0"/>
          <a:lstStyle/>
          <a:p>
            <a:endParaRPr/>
          </a:p>
        </p:txBody>
      </p:sp>
      <p:sp>
        <p:nvSpPr>
          <p:cNvPr id="45" name="object 45"/>
          <p:cNvSpPr/>
          <p:nvPr/>
        </p:nvSpPr>
        <p:spPr>
          <a:xfrm>
            <a:off x="5363666" y="802650"/>
            <a:ext cx="1782445" cy="273050"/>
          </a:xfrm>
          <a:custGeom>
            <a:avLst/>
            <a:gdLst/>
            <a:ahLst/>
            <a:cxnLst/>
            <a:rect l="l" t="t" r="r" b="b"/>
            <a:pathLst>
              <a:path w="1782445" h="273050">
                <a:moveTo>
                  <a:pt x="0" y="272699"/>
                </a:moveTo>
                <a:lnTo>
                  <a:pt x="1782351" y="272699"/>
                </a:lnTo>
                <a:lnTo>
                  <a:pt x="1782351" y="0"/>
                </a:lnTo>
                <a:lnTo>
                  <a:pt x="0" y="0"/>
                </a:lnTo>
                <a:lnTo>
                  <a:pt x="0" y="272699"/>
                </a:lnTo>
                <a:close/>
              </a:path>
            </a:pathLst>
          </a:custGeom>
          <a:solidFill>
            <a:srgbClr val="FFFFFF"/>
          </a:solidFill>
        </p:spPr>
        <p:txBody>
          <a:bodyPr wrap="square" lIns="0" tIns="0" rIns="0" bIns="0" rtlCol="0"/>
          <a:lstStyle/>
          <a:p>
            <a:endParaRPr/>
          </a:p>
        </p:txBody>
      </p:sp>
      <p:sp>
        <p:nvSpPr>
          <p:cNvPr id="46" name="object 46"/>
          <p:cNvSpPr/>
          <p:nvPr/>
        </p:nvSpPr>
        <p:spPr>
          <a:xfrm>
            <a:off x="5349407" y="773945"/>
            <a:ext cx="1768093" cy="272699"/>
          </a:xfrm>
          <a:prstGeom prst="rect">
            <a:avLst/>
          </a:prstGeom>
          <a:blipFill>
            <a:blip r:embed="rId11" cstate="print"/>
            <a:stretch>
              <a:fillRect/>
            </a:stretch>
          </a:blipFill>
        </p:spPr>
        <p:txBody>
          <a:bodyPr wrap="square" lIns="0" tIns="0" rIns="0" bIns="0" rtlCol="0"/>
          <a:lstStyle/>
          <a:p>
            <a:endParaRPr/>
          </a:p>
        </p:txBody>
      </p:sp>
      <p:sp>
        <p:nvSpPr>
          <p:cNvPr id="47" name="object 47"/>
          <p:cNvSpPr/>
          <p:nvPr/>
        </p:nvSpPr>
        <p:spPr>
          <a:xfrm>
            <a:off x="5349407" y="773944"/>
            <a:ext cx="1768475" cy="273050"/>
          </a:xfrm>
          <a:custGeom>
            <a:avLst/>
            <a:gdLst/>
            <a:ahLst/>
            <a:cxnLst/>
            <a:rect l="l" t="t" r="r" b="b"/>
            <a:pathLst>
              <a:path w="1768475" h="273050">
                <a:moveTo>
                  <a:pt x="0" y="272699"/>
                </a:moveTo>
                <a:lnTo>
                  <a:pt x="1768093" y="272699"/>
                </a:lnTo>
                <a:lnTo>
                  <a:pt x="1768093" y="0"/>
                </a:lnTo>
                <a:lnTo>
                  <a:pt x="0" y="0"/>
                </a:lnTo>
                <a:lnTo>
                  <a:pt x="0" y="272699"/>
                </a:lnTo>
                <a:close/>
              </a:path>
            </a:pathLst>
          </a:custGeom>
          <a:ln w="4783">
            <a:solidFill>
              <a:srgbClr val="000000"/>
            </a:solidFill>
          </a:ln>
        </p:spPr>
        <p:txBody>
          <a:bodyPr wrap="square" lIns="0" tIns="0" rIns="0" bIns="0" rtlCol="0"/>
          <a:lstStyle/>
          <a:p>
            <a:endParaRPr/>
          </a:p>
        </p:txBody>
      </p:sp>
      <p:sp>
        <p:nvSpPr>
          <p:cNvPr id="48" name="object 48"/>
          <p:cNvSpPr txBox="1"/>
          <p:nvPr/>
        </p:nvSpPr>
        <p:spPr>
          <a:xfrm>
            <a:off x="5553440" y="780362"/>
            <a:ext cx="1356360" cy="230504"/>
          </a:xfrm>
          <a:prstGeom prst="rect">
            <a:avLst/>
          </a:prstGeom>
        </p:spPr>
        <p:txBody>
          <a:bodyPr vert="horz" wrap="square" lIns="0" tIns="0" rIns="0" bIns="0" rtlCol="0">
            <a:spAutoFit/>
          </a:bodyPr>
          <a:lstStyle/>
          <a:p>
            <a:pPr marL="12700"/>
            <a:r>
              <a:rPr sz="1500" spc="-5" dirty="0">
                <a:latin typeface="宋体"/>
                <a:cs typeface="宋体"/>
              </a:rPr>
              <a:t>风险冲击与扰动</a:t>
            </a:r>
            <a:endParaRPr sz="1500">
              <a:latin typeface="宋体"/>
              <a:cs typeface="宋体"/>
            </a:endParaRPr>
          </a:p>
        </p:txBody>
      </p:sp>
      <p:sp>
        <p:nvSpPr>
          <p:cNvPr id="49" name="object 49"/>
          <p:cNvSpPr/>
          <p:nvPr/>
        </p:nvSpPr>
        <p:spPr>
          <a:xfrm>
            <a:off x="5720137" y="4563109"/>
            <a:ext cx="1083945" cy="0"/>
          </a:xfrm>
          <a:custGeom>
            <a:avLst/>
            <a:gdLst/>
            <a:ahLst/>
            <a:cxnLst/>
            <a:rect l="l" t="t" r="r" b="b"/>
            <a:pathLst>
              <a:path w="1083945">
                <a:moveTo>
                  <a:pt x="0" y="0"/>
                </a:moveTo>
                <a:lnTo>
                  <a:pt x="1083670" y="0"/>
                </a:lnTo>
              </a:path>
            </a:pathLst>
          </a:custGeom>
          <a:ln w="19136">
            <a:solidFill>
              <a:srgbClr val="FFFFFF"/>
            </a:solidFill>
            <a:prstDash val="lgDash"/>
          </a:ln>
        </p:spPr>
        <p:txBody>
          <a:bodyPr wrap="square" lIns="0" tIns="0" rIns="0" bIns="0" rtlCol="0"/>
          <a:lstStyle/>
          <a:p>
            <a:endParaRPr/>
          </a:p>
        </p:txBody>
      </p:sp>
      <p:sp>
        <p:nvSpPr>
          <p:cNvPr id="50" name="object 50"/>
          <p:cNvSpPr/>
          <p:nvPr/>
        </p:nvSpPr>
        <p:spPr>
          <a:xfrm>
            <a:off x="5606066" y="4501930"/>
            <a:ext cx="142875" cy="135255"/>
          </a:xfrm>
          <a:custGeom>
            <a:avLst/>
            <a:gdLst/>
            <a:ahLst/>
            <a:cxnLst/>
            <a:rect l="l" t="t" r="r" b="b"/>
            <a:pathLst>
              <a:path w="142875" h="135254">
                <a:moveTo>
                  <a:pt x="138787" y="131030"/>
                </a:moveTo>
                <a:lnTo>
                  <a:pt x="140116" y="134723"/>
                </a:lnTo>
                <a:lnTo>
                  <a:pt x="142588" y="132943"/>
                </a:lnTo>
                <a:lnTo>
                  <a:pt x="138787" y="131030"/>
                </a:lnTo>
                <a:close/>
              </a:path>
              <a:path w="142875" h="135254">
                <a:moveTo>
                  <a:pt x="138110" y="5572"/>
                </a:moveTo>
                <a:lnTo>
                  <a:pt x="0" y="61180"/>
                </a:lnTo>
                <a:lnTo>
                  <a:pt x="138787" y="131030"/>
                </a:lnTo>
                <a:lnTo>
                  <a:pt x="128246" y="101745"/>
                </a:lnTo>
                <a:lnTo>
                  <a:pt x="124289" y="67361"/>
                </a:lnTo>
                <a:lnTo>
                  <a:pt x="128246" y="32977"/>
                </a:lnTo>
                <a:lnTo>
                  <a:pt x="138110" y="5572"/>
                </a:lnTo>
                <a:close/>
              </a:path>
              <a:path w="142875" h="135254">
                <a:moveTo>
                  <a:pt x="140116" y="0"/>
                </a:moveTo>
                <a:lnTo>
                  <a:pt x="138110" y="5572"/>
                </a:lnTo>
                <a:lnTo>
                  <a:pt x="142588" y="3769"/>
                </a:lnTo>
                <a:lnTo>
                  <a:pt x="140116" y="0"/>
                </a:lnTo>
                <a:close/>
              </a:path>
            </a:pathLst>
          </a:custGeom>
          <a:solidFill>
            <a:srgbClr val="FFFFFF"/>
          </a:solidFill>
        </p:spPr>
        <p:txBody>
          <a:bodyPr wrap="square" lIns="0" tIns="0" rIns="0" bIns="0" rtlCol="0"/>
          <a:lstStyle/>
          <a:p>
            <a:endParaRPr/>
          </a:p>
        </p:txBody>
      </p:sp>
      <p:sp>
        <p:nvSpPr>
          <p:cNvPr id="51" name="object 51"/>
          <p:cNvSpPr/>
          <p:nvPr/>
        </p:nvSpPr>
        <p:spPr>
          <a:xfrm>
            <a:off x="6771866" y="4501930"/>
            <a:ext cx="132080" cy="135255"/>
          </a:xfrm>
          <a:custGeom>
            <a:avLst/>
            <a:gdLst/>
            <a:ahLst/>
            <a:cxnLst/>
            <a:rect l="l" t="t" r="r" b="b"/>
            <a:pathLst>
              <a:path w="132079" h="135254">
                <a:moveTo>
                  <a:pt x="0" y="0"/>
                </a:moveTo>
                <a:lnTo>
                  <a:pt x="11870" y="32977"/>
                </a:lnTo>
                <a:lnTo>
                  <a:pt x="15827" y="67361"/>
                </a:lnTo>
                <a:lnTo>
                  <a:pt x="11870" y="101745"/>
                </a:lnTo>
                <a:lnTo>
                  <a:pt x="0" y="134723"/>
                </a:lnTo>
                <a:lnTo>
                  <a:pt x="3422" y="132943"/>
                </a:lnTo>
                <a:lnTo>
                  <a:pt x="131751" y="61180"/>
                </a:lnTo>
                <a:lnTo>
                  <a:pt x="3422" y="3769"/>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5691619" y="4548757"/>
            <a:ext cx="1083945" cy="0"/>
          </a:xfrm>
          <a:custGeom>
            <a:avLst/>
            <a:gdLst/>
            <a:ahLst/>
            <a:cxnLst/>
            <a:rect l="l" t="t" r="r" b="b"/>
            <a:pathLst>
              <a:path w="1083945">
                <a:moveTo>
                  <a:pt x="0" y="0"/>
                </a:moveTo>
                <a:lnTo>
                  <a:pt x="1083670" y="0"/>
                </a:lnTo>
              </a:path>
            </a:pathLst>
          </a:custGeom>
          <a:ln w="19136">
            <a:solidFill>
              <a:srgbClr val="000000"/>
            </a:solidFill>
            <a:prstDash val="lgDash"/>
          </a:ln>
        </p:spPr>
        <p:txBody>
          <a:bodyPr wrap="square" lIns="0" tIns="0" rIns="0" bIns="0" rtlCol="0"/>
          <a:lstStyle/>
          <a:p>
            <a:endParaRPr/>
          </a:p>
        </p:txBody>
      </p:sp>
      <p:sp>
        <p:nvSpPr>
          <p:cNvPr id="53" name="object 53"/>
          <p:cNvSpPr/>
          <p:nvPr/>
        </p:nvSpPr>
        <p:spPr>
          <a:xfrm>
            <a:off x="5591807" y="4474373"/>
            <a:ext cx="128905" cy="135255"/>
          </a:xfrm>
          <a:custGeom>
            <a:avLst/>
            <a:gdLst/>
            <a:ahLst/>
            <a:cxnLst/>
            <a:rect l="l" t="t" r="r" b="b"/>
            <a:pathLst>
              <a:path w="128904" h="135254">
                <a:moveTo>
                  <a:pt x="125486" y="130523"/>
                </a:moveTo>
                <a:lnTo>
                  <a:pt x="126998" y="134723"/>
                </a:lnTo>
                <a:lnTo>
                  <a:pt x="128329" y="131795"/>
                </a:lnTo>
                <a:lnTo>
                  <a:pt x="125486" y="130523"/>
                </a:lnTo>
                <a:close/>
              </a:path>
              <a:path w="128904" h="135254">
                <a:moveTo>
                  <a:pt x="125481" y="4214"/>
                </a:moveTo>
                <a:lnTo>
                  <a:pt x="0" y="74384"/>
                </a:lnTo>
                <a:lnTo>
                  <a:pt x="125486" y="130523"/>
                </a:lnTo>
                <a:lnTo>
                  <a:pt x="115128" y="101745"/>
                </a:lnTo>
                <a:lnTo>
                  <a:pt x="111171" y="67361"/>
                </a:lnTo>
                <a:lnTo>
                  <a:pt x="115128" y="32977"/>
                </a:lnTo>
                <a:lnTo>
                  <a:pt x="125481" y="4214"/>
                </a:lnTo>
                <a:close/>
              </a:path>
              <a:path w="128904" h="135254">
                <a:moveTo>
                  <a:pt x="126998" y="0"/>
                </a:moveTo>
                <a:lnTo>
                  <a:pt x="125481" y="4214"/>
                </a:lnTo>
                <a:lnTo>
                  <a:pt x="128329" y="2621"/>
                </a:lnTo>
                <a:lnTo>
                  <a:pt x="126998" y="0"/>
                </a:lnTo>
                <a:close/>
              </a:path>
            </a:pathLst>
          </a:custGeom>
          <a:solidFill>
            <a:srgbClr val="000000"/>
          </a:solidFill>
        </p:spPr>
        <p:txBody>
          <a:bodyPr wrap="square" lIns="0" tIns="0" rIns="0" bIns="0" rtlCol="0"/>
          <a:lstStyle/>
          <a:p>
            <a:endParaRPr/>
          </a:p>
        </p:txBody>
      </p:sp>
      <p:sp>
        <p:nvSpPr>
          <p:cNvPr id="54" name="object 54"/>
          <p:cNvSpPr/>
          <p:nvPr/>
        </p:nvSpPr>
        <p:spPr>
          <a:xfrm>
            <a:off x="6744489" y="4474373"/>
            <a:ext cx="130810" cy="135255"/>
          </a:xfrm>
          <a:custGeom>
            <a:avLst/>
            <a:gdLst/>
            <a:ahLst/>
            <a:cxnLst/>
            <a:rect l="l" t="t" r="r" b="b"/>
            <a:pathLst>
              <a:path w="130810" h="135254">
                <a:moveTo>
                  <a:pt x="0" y="0"/>
                </a:moveTo>
                <a:lnTo>
                  <a:pt x="11870" y="32977"/>
                </a:lnTo>
                <a:lnTo>
                  <a:pt x="15827" y="67361"/>
                </a:lnTo>
                <a:lnTo>
                  <a:pt x="11870" y="101745"/>
                </a:lnTo>
                <a:lnTo>
                  <a:pt x="0" y="134723"/>
                </a:lnTo>
                <a:lnTo>
                  <a:pt x="2281" y="131795"/>
                </a:lnTo>
                <a:lnTo>
                  <a:pt x="130610" y="74384"/>
                </a:lnTo>
                <a:lnTo>
                  <a:pt x="2281" y="2621"/>
                </a:lnTo>
                <a:lnTo>
                  <a:pt x="0" y="0"/>
                </a:lnTo>
                <a:close/>
              </a:path>
            </a:pathLst>
          </a:custGeom>
          <a:solidFill>
            <a:srgbClr val="000000"/>
          </a:solidFill>
        </p:spPr>
        <p:txBody>
          <a:bodyPr wrap="square" lIns="0" tIns="0" rIns="0" bIns="0" rtlCol="0"/>
          <a:lstStyle/>
          <a:p>
            <a:endParaRPr/>
          </a:p>
        </p:txBody>
      </p:sp>
      <p:sp>
        <p:nvSpPr>
          <p:cNvPr id="55" name="object 55"/>
          <p:cNvSpPr/>
          <p:nvPr/>
        </p:nvSpPr>
        <p:spPr>
          <a:xfrm>
            <a:off x="5777171" y="5366856"/>
            <a:ext cx="912564" cy="258346"/>
          </a:xfrm>
          <a:prstGeom prst="rect">
            <a:avLst/>
          </a:prstGeom>
          <a:blipFill>
            <a:blip r:embed="rId12" cstate="print"/>
            <a:stretch>
              <a:fillRect/>
            </a:stretch>
          </a:blipFill>
        </p:spPr>
        <p:txBody>
          <a:bodyPr wrap="square" lIns="0" tIns="0" rIns="0" bIns="0" rtlCol="0"/>
          <a:lstStyle/>
          <a:p>
            <a:endParaRPr/>
          </a:p>
        </p:txBody>
      </p:sp>
      <p:sp>
        <p:nvSpPr>
          <p:cNvPr id="56" name="object 56"/>
          <p:cNvSpPr/>
          <p:nvPr/>
        </p:nvSpPr>
        <p:spPr>
          <a:xfrm>
            <a:off x="5777171" y="5366857"/>
            <a:ext cx="913130" cy="258445"/>
          </a:xfrm>
          <a:custGeom>
            <a:avLst/>
            <a:gdLst/>
            <a:ahLst/>
            <a:cxnLst/>
            <a:rect l="l" t="t" r="r" b="b"/>
            <a:pathLst>
              <a:path w="913129" h="258445">
                <a:moveTo>
                  <a:pt x="0" y="258346"/>
                </a:moveTo>
                <a:lnTo>
                  <a:pt x="912564" y="258346"/>
                </a:lnTo>
                <a:lnTo>
                  <a:pt x="912564" y="0"/>
                </a:lnTo>
                <a:lnTo>
                  <a:pt x="0" y="0"/>
                </a:lnTo>
                <a:lnTo>
                  <a:pt x="0" y="258346"/>
                </a:lnTo>
                <a:close/>
              </a:path>
            </a:pathLst>
          </a:custGeom>
          <a:ln w="4781">
            <a:solidFill>
              <a:srgbClr val="000000"/>
            </a:solidFill>
          </a:ln>
        </p:spPr>
        <p:txBody>
          <a:bodyPr wrap="square" lIns="0" tIns="0" rIns="0" bIns="0" rtlCol="0"/>
          <a:lstStyle/>
          <a:p>
            <a:endParaRPr/>
          </a:p>
        </p:txBody>
      </p:sp>
      <p:sp>
        <p:nvSpPr>
          <p:cNvPr id="57" name="object 57"/>
          <p:cNvSpPr txBox="1"/>
          <p:nvPr/>
        </p:nvSpPr>
        <p:spPr>
          <a:xfrm>
            <a:off x="5838617" y="5369063"/>
            <a:ext cx="786130" cy="230504"/>
          </a:xfrm>
          <a:prstGeom prst="rect">
            <a:avLst/>
          </a:prstGeom>
        </p:spPr>
        <p:txBody>
          <a:bodyPr vert="horz" wrap="square" lIns="0" tIns="0" rIns="0" bIns="0" rtlCol="0">
            <a:spAutoFit/>
          </a:bodyPr>
          <a:lstStyle/>
          <a:p>
            <a:pPr marL="12700"/>
            <a:r>
              <a:rPr sz="1500" spc="-5" dirty="0">
                <a:latin typeface="宋体"/>
                <a:cs typeface="宋体"/>
              </a:rPr>
              <a:t>伤亡损害</a:t>
            </a:r>
            <a:endParaRPr sz="1500">
              <a:latin typeface="宋体"/>
              <a:cs typeface="宋体"/>
            </a:endParaRPr>
          </a:p>
        </p:txBody>
      </p:sp>
      <p:sp>
        <p:nvSpPr>
          <p:cNvPr id="58" name="object 58"/>
          <p:cNvSpPr/>
          <p:nvPr/>
        </p:nvSpPr>
        <p:spPr>
          <a:xfrm>
            <a:off x="6190678" y="5252036"/>
            <a:ext cx="135255" cy="144145"/>
          </a:xfrm>
          <a:custGeom>
            <a:avLst/>
            <a:gdLst/>
            <a:ahLst/>
            <a:cxnLst/>
            <a:rect l="l" t="t" r="r" b="b"/>
            <a:pathLst>
              <a:path w="135254" h="144145">
                <a:moveTo>
                  <a:pt x="3279" y="6602"/>
                </a:moveTo>
                <a:lnTo>
                  <a:pt x="71294" y="143526"/>
                </a:lnTo>
                <a:lnTo>
                  <a:pt x="119667" y="21796"/>
                </a:lnTo>
                <a:lnTo>
                  <a:pt x="68323" y="21796"/>
                </a:lnTo>
                <a:lnTo>
                  <a:pt x="34140" y="17821"/>
                </a:lnTo>
                <a:lnTo>
                  <a:pt x="3279" y="6602"/>
                </a:lnTo>
                <a:close/>
              </a:path>
              <a:path w="135254" h="144145">
                <a:moveTo>
                  <a:pt x="124430" y="9812"/>
                </a:moveTo>
                <a:lnTo>
                  <a:pt x="102470" y="17821"/>
                </a:lnTo>
                <a:lnTo>
                  <a:pt x="68323" y="21796"/>
                </a:lnTo>
                <a:lnTo>
                  <a:pt x="119667" y="21796"/>
                </a:lnTo>
                <a:lnTo>
                  <a:pt x="124430" y="9812"/>
                </a:lnTo>
                <a:close/>
              </a:path>
              <a:path w="135254" h="144145">
                <a:moveTo>
                  <a:pt x="128329" y="0"/>
                </a:moveTo>
                <a:lnTo>
                  <a:pt x="124430" y="9812"/>
                </a:lnTo>
                <a:lnTo>
                  <a:pt x="135173" y="5894"/>
                </a:lnTo>
                <a:lnTo>
                  <a:pt x="128329" y="0"/>
                </a:lnTo>
                <a:close/>
              </a:path>
              <a:path w="135254" h="144145">
                <a:moveTo>
                  <a:pt x="0" y="0"/>
                </a:moveTo>
                <a:lnTo>
                  <a:pt x="1330" y="5894"/>
                </a:lnTo>
                <a:lnTo>
                  <a:pt x="3279" y="6602"/>
                </a:lnTo>
                <a:lnTo>
                  <a:pt x="0" y="0"/>
                </a:lnTo>
                <a:close/>
              </a:path>
            </a:pathLst>
          </a:custGeom>
          <a:solidFill>
            <a:srgbClr val="FFFFFF"/>
          </a:solidFill>
        </p:spPr>
        <p:txBody>
          <a:bodyPr wrap="square" lIns="0" tIns="0" rIns="0" bIns="0" rtlCol="0"/>
          <a:lstStyle/>
          <a:p>
            <a:endParaRPr/>
          </a:p>
        </p:txBody>
      </p:sp>
      <p:sp>
        <p:nvSpPr>
          <p:cNvPr id="59" name="object 59"/>
          <p:cNvSpPr/>
          <p:nvPr/>
        </p:nvSpPr>
        <p:spPr>
          <a:xfrm>
            <a:off x="6233453" y="4893220"/>
            <a:ext cx="0" cy="129539"/>
          </a:xfrm>
          <a:custGeom>
            <a:avLst/>
            <a:gdLst/>
            <a:ahLst/>
            <a:cxnLst/>
            <a:rect l="l" t="t" r="r" b="b"/>
            <a:pathLst>
              <a:path h="129539">
                <a:moveTo>
                  <a:pt x="0" y="0"/>
                </a:moveTo>
                <a:lnTo>
                  <a:pt x="0" y="129173"/>
                </a:lnTo>
              </a:path>
            </a:pathLst>
          </a:custGeom>
          <a:ln w="19011">
            <a:solidFill>
              <a:srgbClr val="000000"/>
            </a:solidFill>
          </a:ln>
        </p:spPr>
        <p:txBody>
          <a:bodyPr wrap="square" lIns="0" tIns="0" rIns="0" bIns="0" rtlCol="0"/>
          <a:lstStyle/>
          <a:p>
            <a:endParaRPr/>
          </a:p>
        </p:txBody>
      </p:sp>
      <p:sp>
        <p:nvSpPr>
          <p:cNvPr id="60" name="object 60"/>
          <p:cNvSpPr/>
          <p:nvPr/>
        </p:nvSpPr>
        <p:spPr>
          <a:xfrm>
            <a:off x="6233453" y="5237683"/>
            <a:ext cx="0" cy="29209"/>
          </a:xfrm>
          <a:custGeom>
            <a:avLst/>
            <a:gdLst/>
            <a:ahLst/>
            <a:cxnLst/>
            <a:rect l="l" t="t" r="r" b="b"/>
            <a:pathLst>
              <a:path h="29210">
                <a:moveTo>
                  <a:pt x="0" y="0"/>
                </a:moveTo>
                <a:lnTo>
                  <a:pt x="0" y="28705"/>
                </a:lnTo>
              </a:path>
            </a:pathLst>
          </a:custGeom>
          <a:ln w="19011">
            <a:solidFill>
              <a:srgbClr val="000000"/>
            </a:solidFill>
          </a:ln>
        </p:spPr>
        <p:txBody>
          <a:bodyPr wrap="square" lIns="0" tIns="0" rIns="0" bIns="0" rtlCol="0"/>
          <a:lstStyle/>
          <a:p>
            <a:endParaRPr/>
          </a:p>
        </p:txBody>
      </p:sp>
      <p:sp>
        <p:nvSpPr>
          <p:cNvPr id="61" name="object 61"/>
          <p:cNvSpPr/>
          <p:nvPr/>
        </p:nvSpPr>
        <p:spPr>
          <a:xfrm>
            <a:off x="6162160" y="5223331"/>
            <a:ext cx="142875" cy="144145"/>
          </a:xfrm>
          <a:custGeom>
            <a:avLst/>
            <a:gdLst/>
            <a:ahLst/>
            <a:cxnLst/>
            <a:rect l="l" t="t" r="r" b="b"/>
            <a:pathLst>
              <a:path w="142875" h="144145">
                <a:moveTo>
                  <a:pt x="3724" y="7497"/>
                </a:moveTo>
                <a:lnTo>
                  <a:pt x="71294" y="143526"/>
                </a:lnTo>
                <a:lnTo>
                  <a:pt x="131190" y="22945"/>
                </a:lnTo>
                <a:lnTo>
                  <a:pt x="69464" y="22945"/>
                </a:lnTo>
                <a:lnTo>
                  <a:pt x="35281" y="18969"/>
                </a:lnTo>
                <a:lnTo>
                  <a:pt x="3724" y="7497"/>
                </a:lnTo>
                <a:close/>
              </a:path>
              <a:path w="142875" h="144145">
                <a:moveTo>
                  <a:pt x="142588" y="0"/>
                </a:moveTo>
                <a:lnTo>
                  <a:pt x="136314" y="7042"/>
                </a:lnTo>
                <a:lnTo>
                  <a:pt x="103611" y="18969"/>
                </a:lnTo>
                <a:lnTo>
                  <a:pt x="69464" y="22945"/>
                </a:lnTo>
                <a:lnTo>
                  <a:pt x="131190" y="22945"/>
                </a:lnTo>
                <a:lnTo>
                  <a:pt x="142588" y="0"/>
                </a:lnTo>
                <a:close/>
              </a:path>
              <a:path w="142875" h="144145">
                <a:moveTo>
                  <a:pt x="0" y="0"/>
                </a:moveTo>
                <a:lnTo>
                  <a:pt x="2471" y="7042"/>
                </a:lnTo>
                <a:lnTo>
                  <a:pt x="3724" y="7497"/>
                </a:lnTo>
                <a:lnTo>
                  <a:pt x="0" y="0"/>
                </a:lnTo>
                <a:close/>
              </a:path>
            </a:pathLst>
          </a:custGeom>
          <a:solidFill>
            <a:srgbClr val="000000"/>
          </a:solidFill>
        </p:spPr>
        <p:txBody>
          <a:bodyPr wrap="square" lIns="0" tIns="0" rIns="0" bIns="0" rtlCol="0"/>
          <a:lstStyle/>
          <a:p>
            <a:endParaRPr/>
          </a:p>
        </p:txBody>
      </p:sp>
      <p:sp>
        <p:nvSpPr>
          <p:cNvPr id="62" name="object 62"/>
          <p:cNvSpPr/>
          <p:nvPr/>
        </p:nvSpPr>
        <p:spPr>
          <a:xfrm>
            <a:off x="6076606" y="5022393"/>
            <a:ext cx="313690" cy="215900"/>
          </a:xfrm>
          <a:custGeom>
            <a:avLst/>
            <a:gdLst/>
            <a:ahLst/>
            <a:cxnLst/>
            <a:rect l="l" t="t" r="r" b="b"/>
            <a:pathLst>
              <a:path w="313689" h="215900">
                <a:moveTo>
                  <a:pt x="0" y="215289"/>
                </a:moveTo>
                <a:lnTo>
                  <a:pt x="313693" y="215289"/>
                </a:lnTo>
                <a:lnTo>
                  <a:pt x="313693" y="0"/>
                </a:lnTo>
                <a:lnTo>
                  <a:pt x="0" y="0"/>
                </a:lnTo>
                <a:lnTo>
                  <a:pt x="0" y="215289"/>
                </a:lnTo>
                <a:close/>
              </a:path>
            </a:pathLst>
          </a:custGeom>
          <a:solidFill>
            <a:srgbClr val="FFFFFF"/>
          </a:solidFill>
        </p:spPr>
        <p:txBody>
          <a:bodyPr wrap="square" lIns="0" tIns="0" rIns="0" bIns="0" rtlCol="0"/>
          <a:lstStyle/>
          <a:p>
            <a:endParaRPr/>
          </a:p>
        </p:txBody>
      </p:sp>
      <p:sp>
        <p:nvSpPr>
          <p:cNvPr id="63" name="object 63"/>
          <p:cNvSpPr txBox="1"/>
          <p:nvPr/>
        </p:nvSpPr>
        <p:spPr>
          <a:xfrm>
            <a:off x="6066758" y="5028273"/>
            <a:ext cx="330200" cy="186690"/>
          </a:xfrm>
          <a:prstGeom prst="rect">
            <a:avLst/>
          </a:prstGeom>
        </p:spPr>
        <p:txBody>
          <a:bodyPr vert="horz" wrap="square" lIns="0" tIns="0" rIns="0" bIns="0" rtlCol="0">
            <a:spAutoFit/>
          </a:bodyPr>
          <a:lstStyle/>
          <a:p>
            <a:pPr marL="12700"/>
            <a:r>
              <a:rPr sz="1200" spc="-5" dirty="0">
                <a:latin typeface="宋体"/>
                <a:cs typeface="宋体"/>
              </a:rPr>
              <a:t>造成</a:t>
            </a:r>
            <a:endParaRPr sz="1200">
              <a:latin typeface="宋体"/>
              <a:cs typeface="宋体"/>
            </a:endParaRPr>
          </a:p>
        </p:txBody>
      </p:sp>
      <p:sp>
        <p:nvSpPr>
          <p:cNvPr id="64" name="object 64"/>
          <p:cNvSpPr/>
          <p:nvPr/>
        </p:nvSpPr>
        <p:spPr>
          <a:xfrm>
            <a:off x="8186912" y="4491346"/>
            <a:ext cx="442595" cy="803910"/>
          </a:xfrm>
          <a:custGeom>
            <a:avLst/>
            <a:gdLst/>
            <a:ahLst/>
            <a:cxnLst/>
            <a:rect l="l" t="t" r="r" b="b"/>
            <a:pathLst>
              <a:path w="442595" h="803910">
                <a:moveTo>
                  <a:pt x="442023" y="803746"/>
                </a:moveTo>
                <a:lnTo>
                  <a:pt x="0" y="0"/>
                </a:lnTo>
              </a:path>
            </a:pathLst>
          </a:custGeom>
          <a:ln w="19040">
            <a:solidFill>
              <a:srgbClr val="FFFFFF"/>
            </a:solidFill>
          </a:ln>
        </p:spPr>
        <p:txBody>
          <a:bodyPr wrap="square" lIns="0" tIns="0" rIns="0" bIns="0" rtlCol="0"/>
          <a:lstStyle/>
          <a:p>
            <a:endParaRPr/>
          </a:p>
        </p:txBody>
      </p:sp>
      <p:sp>
        <p:nvSpPr>
          <p:cNvPr id="65" name="object 65"/>
          <p:cNvSpPr/>
          <p:nvPr/>
        </p:nvSpPr>
        <p:spPr>
          <a:xfrm>
            <a:off x="8557641" y="5232535"/>
            <a:ext cx="128905" cy="149225"/>
          </a:xfrm>
          <a:custGeom>
            <a:avLst/>
            <a:gdLst/>
            <a:ahLst/>
            <a:cxnLst/>
            <a:rect l="l" t="t" r="r" b="b"/>
            <a:pathLst>
              <a:path w="128904" h="149225">
                <a:moveTo>
                  <a:pt x="114127" y="5725"/>
                </a:moveTo>
                <a:lnTo>
                  <a:pt x="96339" y="26574"/>
                </a:lnTo>
                <a:lnTo>
                  <a:pt x="68513" y="46906"/>
                </a:lnTo>
                <a:lnTo>
                  <a:pt x="36802" y="60310"/>
                </a:lnTo>
                <a:lnTo>
                  <a:pt x="4712" y="65720"/>
                </a:lnTo>
                <a:lnTo>
                  <a:pt x="128329" y="148673"/>
                </a:lnTo>
                <a:lnTo>
                  <a:pt x="114127" y="5725"/>
                </a:lnTo>
                <a:close/>
              </a:path>
              <a:path w="128904" h="149225">
                <a:moveTo>
                  <a:pt x="0" y="62558"/>
                </a:moveTo>
                <a:lnTo>
                  <a:pt x="2471" y="66098"/>
                </a:lnTo>
                <a:lnTo>
                  <a:pt x="4712" y="65720"/>
                </a:lnTo>
                <a:lnTo>
                  <a:pt x="0" y="62558"/>
                </a:lnTo>
                <a:close/>
              </a:path>
              <a:path w="128904" h="149225">
                <a:moveTo>
                  <a:pt x="119013" y="0"/>
                </a:moveTo>
                <a:lnTo>
                  <a:pt x="114070" y="5147"/>
                </a:lnTo>
                <a:lnTo>
                  <a:pt x="114127" y="5725"/>
                </a:lnTo>
                <a:lnTo>
                  <a:pt x="119013" y="0"/>
                </a:lnTo>
                <a:close/>
              </a:path>
            </a:pathLst>
          </a:custGeom>
          <a:solidFill>
            <a:srgbClr val="FFFFFF"/>
          </a:solidFill>
        </p:spPr>
        <p:txBody>
          <a:bodyPr wrap="square" lIns="0" tIns="0" rIns="0" bIns="0" rtlCol="0"/>
          <a:lstStyle/>
          <a:p>
            <a:endParaRPr/>
          </a:p>
        </p:txBody>
      </p:sp>
      <p:sp>
        <p:nvSpPr>
          <p:cNvPr id="66" name="object 66"/>
          <p:cNvSpPr/>
          <p:nvPr/>
        </p:nvSpPr>
        <p:spPr>
          <a:xfrm>
            <a:off x="8158394" y="4462641"/>
            <a:ext cx="442595" cy="803910"/>
          </a:xfrm>
          <a:custGeom>
            <a:avLst/>
            <a:gdLst/>
            <a:ahLst/>
            <a:cxnLst/>
            <a:rect l="l" t="t" r="r" b="b"/>
            <a:pathLst>
              <a:path w="442595" h="803910">
                <a:moveTo>
                  <a:pt x="442023" y="803746"/>
                </a:moveTo>
                <a:lnTo>
                  <a:pt x="0" y="0"/>
                </a:lnTo>
              </a:path>
            </a:pathLst>
          </a:custGeom>
          <a:ln w="19040">
            <a:solidFill>
              <a:srgbClr val="000000"/>
            </a:solidFill>
          </a:ln>
        </p:spPr>
        <p:txBody>
          <a:bodyPr wrap="square" lIns="0" tIns="0" rIns="0" bIns="0" rtlCol="0"/>
          <a:lstStyle/>
          <a:p>
            <a:endParaRPr/>
          </a:p>
        </p:txBody>
      </p:sp>
      <p:sp>
        <p:nvSpPr>
          <p:cNvPr id="67" name="object 67"/>
          <p:cNvSpPr/>
          <p:nvPr/>
        </p:nvSpPr>
        <p:spPr>
          <a:xfrm>
            <a:off x="8529123" y="5204978"/>
            <a:ext cx="128905" cy="147955"/>
          </a:xfrm>
          <a:custGeom>
            <a:avLst/>
            <a:gdLst/>
            <a:ahLst/>
            <a:cxnLst/>
            <a:rect l="l" t="t" r="r" b="b"/>
            <a:pathLst>
              <a:path w="128904" h="147954">
                <a:moveTo>
                  <a:pt x="114349" y="6803"/>
                </a:moveTo>
                <a:lnTo>
                  <a:pt x="97479" y="26574"/>
                </a:lnTo>
                <a:lnTo>
                  <a:pt x="69654" y="46906"/>
                </a:lnTo>
                <a:lnTo>
                  <a:pt x="37943" y="60310"/>
                </a:lnTo>
                <a:lnTo>
                  <a:pt x="6309" y="65643"/>
                </a:lnTo>
                <a:lnTo>
                  <a:pt x="128329" y="147525"/>
                </a:lnTo>
                <a:lnTo>
                  <a:pt x="114349" y="6803"/>
                </a:lnTo>
                <a:close/>
              </a:path>
              <a:path w="128904" h="147954">
                <a:moveTo>
                  <a:pt x="0" y="61410"/>
                </a:moveTo>
                <a:lnTo>
                  <a:pt x="3612" y="66098"/>
                </a:lnTo>
                <a:lnTo>
                  <a:pt x="6309" y="65643"/>
                </a:lnTo>
                <a:lnTo>
                  <a:pt x="0" y="61410"/>
                </a:lnTo>
                <a:close/>
              </a:path>
              <a:path w="128904" h="147954">
                <a:moveTo>
                  <a:pt x="120154" y="0"/>
                </a:moveTo>
                <a:lnTo>
                  <a:pt x="114070" y="3999"/>
                </a:lnTo>
                <a:lnTo>
                  <a:pt x="114349" y="6803"/>
                </a:lnTo>
                <a:lnTo>
                  <a:pt x="120154" y="0"/>
                </a:lnTo>
                <a:close/>
              </a:path>
            </a:pathLst>
          </a:custGeom>
          <a:solidFill>
            <a:srgbClr val="000000"/>
          </a:solidFill>
        </p:spPr>
        <p:txBody>
          <a:bodyPr wrap="square" lIns="0" tIns="0" rIns="0" bIns="0" rtlCol="0"/>
          <a:lstStyle/>
          <a:p>
            <a:endParaRPr/>
          </a:p>
        </p:txBody>
      </p:sp>
      <p:sp>
        <p:nvSpPr>
          <p:cNvPr id="68" name="object 68"/>
          <p:cNvSpPr/>
          <p:nvPr/>
        </p:nvSpPr>
        <p:spPr>
          <a:xfrm>
            <a:off x="8101358" y="4807105"/>
            <a:ext cx="613410" cy="201295"/>
          </a:xfrm>
          <a:custGeom>
            <a:avLst/>
            <a:gdLst/>
            <a:ahLst/>
            <a:cxnLst/>
            <a:rect l="l" t="t" r="r" b="b"/>
            <a:pathLst>
              <a:path w="613409" h="201295">
                <a:moveTo>
                  <a:pt x="0" y="200936"/>
                </a:moveTo>
                <a:lnTo>
                  <a:pt x="613129" y="200936"/>
                </a:lnTo>
                <a:lnTo>
                  <a:pt x="613129" y="0"/>
                </a:lnTo>
                <a:lnTo>
                  <a:pt x="0" y="0"/>
                </a:lnTo>
                <a:lnTo>
                  <a:pt x="0" y="200936"/>
                </a:lnTo>
                <a:close/>
              </a:path>
            </a:pathLst>
          </a:custGeom>
          <a:solidFill>
            <a:srgbClr val="FFFFFF"/>
          </a:solidFill>
        </p:spPr>
        <p:txBody>
          <a:bodyPr wrap="square" lIns="0" tIns="0" rIns="0" bIns="0" rtlCol="0"/>
          <a:lstStyle/>
          <a:p>
            <a:endParaRPr/>
          </a:p>
        </p:txBody>
      </p:sp>
      <p:sp>
        <p:nvSpPr>
          <p:cNvPr id="69" name="object 69"/>
          <p:cNvSpPr txBox="1"/>
          <p:nvPr/>
        </p:nvSpPr>
        <p:spPr>
          <a:xfrm>
            <a:off x="8089229" y="4805999"/>
            <a:ext cx="634365" cy="186690"/>
          </a:xfrm>
          <a:prstGeom prst="rect">
            <a:avLst/>
          </a:prstGeom>
        </p:spPr>
        <p:txBody>
          <a:bodyPr vert="horz" wrap="square" lIns="0" tIns="0" rIns="0" bIns="0" rtlCol="0">
            <a:spAutoFit/>
          </a:bodyPr>
          <a:lstStyle/>
          <a:p>
            <a:pPr marL="12700"/>
            <a:r>
              <a:rPr sz="1200" spc="-5" dirty="0">
                <a:latin typeface="宋体"/>
                <a:cs typeface="宋体"/>
              </a:rPr>
              <a:t>吸收扰动</a:t>
            </a:r>
            <a:endParaRPr sz="1200">
              <a:latin typeface="宋体"/>
              <a:cs typeface="宋体"/>
            </a:endParaRPr>
          </a:p>
        </p:txBody>
      </p:sp>
      <p:sp>
        <p:nvSpPr>
          <p:cNvPr id="70" name="object 70"/>
          <p:cNvSpPr/>
          <p:nvPr/>
        </p:nvSpPr>
        <p:spPr>
          <a:xfrm>
            <a:off x="8300981" y="5352504"/>
            <a:ext cx="712940" cy="272699"/>
          </a:xfrm>
          <a:prstGeom prst="rect">
            <a:avLst/>
          </a:prstGeom>
          <a:blipFill>
            <a:blip r:embed="rId13" cstate="print"/>
            <a:stretch>
              <a:fillRect/>
            </a:stretch>
          </a:blipFill>
        </p:spPr>
        <p:txBody>
          <a:bodyPr wrap="square" lIns="0" tIns="0" rIns="0" bIns="0" rtlCol="0"/>
          <a:lstStyle/>
          <a:p>
            <a:endParaRPr/>
          </a:p>
        </p:txBody>
      </p:sp>
      <p:sp>
        <p:nvSpPr>
          <p:cNvPr id="71" name="object 71"/>
          <p:cNvSpPr/>
          <p:nvPr/>
        </p:nvSpPr>
        <p:spPr>
          <a:xfrm>
            <a:off x="8300982" y="5352503"/>
            <a:ext cx="713105" cy="273050"/>
          </a:xfrm>
          <a:custGeom>
            <a:avLst/>
            <a:gdLst/>
            <a:ahLst/>
            <a:cxnLst/>
            <a:rect l="l" t="t" r="r" b="b"/>
            <a:pathLst>
              <a:path w="713104" h="273050">
                <a:moveTo>
                  <a:pt x="0" y="272699"/>
                </a:moveTo>
                <a:lnTo>
                  <a:pt x="712940" y="272699"/>
                </a:lnTo>
                <a:lnTo>
                  <a:pt x="712940" y="0"/>
                </a:lnTo>
                <a:lnTo>
                  <a:pt x="0" y="0"/>
                </a:lnTo>
                <a:lnTo>
                  <a:pt x="0" y="272699"/>
                </a:lnTo>
                <a:close/>
              </a:path>
            </a:pathLst>
          </a:custGeom>
          <a:ln w="4780">
            <a:solidFill>
              <a:srgbClr val="000000"/>
            </a:solidFill>
          </a:ln>
        </p:spPr>
        <p:txBody>
          <a:bodyPr wrap="square" lIns="0" tIns="0" rIns="0" bIns="0" rtlCol="0"/>
          <a:lstStyle/>
          <a:p>
            <a:endParaRPr/>
          </a:p>
        </p:txBody>
      </p:sp>
      <p:sp>
        <p:nvSpPr>
          <p:cNvPr id="72" name="object 72"/>
          <p:cNvSpPr txBox="1"/>
          <p:nvPr/>
        </p:nvSpPr>
        <p:spPr>
          <a:xfrm>
            <a:off x="8358816" y="5364222"/>
            <a:ext cx="596265" cy="230504"/>
          </a:xfrm>
          <a:prstGeom prst="rect">
            <a:avLst/>
          </a:prstGeom>
        </p:spPr>
        <p:txBody>
          <a:bodyPr vert="horz" wrap="square" lIns="0" tIns="0" rIns="0" bIns="0" rtlCol="0">
            <a:spAutoFit/>
          </a:bodyPr>
          <a:lstStyle/>
          <a:p>
            <a:pPr marL="12700"/>
            <a:r>
              <a:rPr sz="1500" spc="-5" dirty="0">
                <a:latin typeface="宋体"/>
                <a:cs typeface="宋体"/>
              </a:rPr>
              <a:t>承受力</a:t>
            </a:r>
            <a:endParaRPr sz="1500">
              <a:latin typeface="宋体"/>
              <a:cs typeface="宋体"/>
            </a:endParaRPr>
          </a:p>
        </p:txBody>
      </p:sp>
      <p:sp>
        <p:nvSpPr>
          <p:cNvPr id="73" name="object 73"/>
          <p:cNvSpPr/>
          <p:nvPr/>
        </p:nvSpPr>
        <p:spPr>
          <a:xfrm>
            <a:off x="7645076" y="5524734"/>
            <a:ext cx="684530" cy="0"/>
          </a:xfrm>
          <a:custGeom>
            <a:avLst/>
            <a:gdLst/>
            <a:ahLst/>
            <a:cxnLst/>
            <a:rect l="l" t="t" r="r" b="b"/>
            <a:pathLst>
              <a:path w="684529">
                <a:moveTo>
                  <a:pt x="0" y="0"/>
                </a:moveTo>
                <a:lnTo>
                  <a:pt x="684423" y="0"/>
                </a:lnTo>
              </a:path>
            </a:pathLst>
          </a:custGeom>
          <a:ln w="19136">
            <a:solidFill>
              <a:srgbClr val="FFFFFF"/>
            </a:solidFill>
          </a:ln>
        </p:spPr>
        <p:txBody>
          <a:bodyPr wrap="square" lIns="0" tIns="0" rIns="0" bIns="0" rtlCol="0"/>
          <a:lstStyle/>
          <a:p>
            <a:endParaRPr/>
          </a:p>
        </p:txBody>
      </p:sp>
      <p:sp>
        <p:nvSpPr>
          <p:cNvPr id="74" name="object 74"/>
          <p:cNvSpPr/>
          <p:nvPr/>
        </p:nvSpPr>
        <p:spPr>
          <a:xfrm>
            <a:off x="6818065" y="5524734"/>
            <a:ext cx="527685" cy="0"/>
          </a:xfrm>
          <a:custGeom>
            <a:avLst/>
            <a:gdLst/>
            <a:ahLst/>
            <a:cxnLst/>
            <a:rect l="l" t="t" r="r" b="b"/>
            <a:pathLst>
              <a:path w="527685">
                <a:moveTo>
                  <a:pt x="0" y="0"/>
                </a:moveTo>
                <a:lnTo>
                  <a:pt x="527576" y="0"/>
                </a:lnTo>
              </a:path>
            </a:pathLst>
          </a:custGeom>
          <a:ln w="19136">
            <a:solidFill>
              <a:srgbClr val="FFFFFF"/>
            </a:solidFill>
          </a:ln>
        </p:spPr>
        <p:txBody>
          <a:bodyPr wrap="square" lIns="0" tIns="0" rIns="0" bIns="0" rtlCol="0"/>
          <a:lstStyle/>
          <a:p>
            <a:endParaRPr/>
          </a:p>
        </p:txBody>
      </p:sp>
      <p:sp>
        <p:nvSpPr>
          <p:cNvPr id="75" name="object 75"/>
          <p:cNvSpPr/>
          <p:nvPr/>
        </p:nvSpPr>
        <p:spPr>
          <a:xfrm>
            <a:off x="6703995" y="5452972"/>
            <a:ext cx="142875" cy="144145"/>
          </a:xfrm>
          <a:custGeom>
            <a:avLst/>
            <a:gdLst/>
            <a:ahLst/>
            <a:cxnLst/>
            <a:rect l="l" t="t" r="r" b="b"/>
            <a:pathLst>
              <a:path w="142875" h="144145">
                <a:moveTo>
                  <a:pt x="142588" y="0"/>
                </a:moveTo>
                <a:lnTo>
                  <a:pt x="0" y="71763"/>
                </a:lnTo>
                <a:lnTo>
                  <a:pt x="142588" y="143526"/>
                </a:lnTo>
                <a:lnTo>
                  <a:pt x="140496" y="137421"/>
                </a:lnTo>
                <a:lnTo>
                  <a:pt x="128513" y="104484"/>
                </a:lnTo>
                <a:lnTo>
                  <a:pt x="124479" y="70110"/>
                </a:lnTo>
                <a:lnTo>
                  <a:pt x="128359" y="35710"/>
                </a:lnTo>
                <a:lnTo>
                  <a:pt x="140116" y="2698"/>
                </a:lnTo>
                <a:lnTo>
                  <a:pt x="142588" y="0"/>
                </a:lnTo>
                <a:close/>
              </a:path>
            </a:pathLst>
          </a:custGeom>
          <a:solidFill>
            <a:srgbClr val="FFFFFF"/>
          </a:solidFill>
        </p:spPr>
        <p:txBody>
          <a:bodyPr wrap="square" lIns="0" tIns="0" rIns="0" bIns="0" rtlCol="0"/>
          <a:lstStyle/>
          <a:p>
            <a:endParaRPr/>
          </a:p>
        </p:txBody>
      </p:sp>
      <p:sp>
        <p:nvSpPr>
          <p:cNvPr id="76" name="object 76"/>
          <p:cNvSpPr/>
          <p:nvPr/>
        </p:nvSpPr>
        <p:spPr>
          <a:xfrm>
            <a:off x="7645077" y="5496029"/>
            <a:ext cx="655955" cy="0"/>
          </a:xfrm>
          <a:custGeom>
            <a:avLst/>
            <a:gdLst/>
            <a:ahLst/>
            <a:cxnLst/>
            <a:rect l="l" t="t" r="r" b="b"/>
            <a:pathLst>
              <a:path w="655954">
                <a:moveTo>
                  <a:pt x="0" y="0"/>
                </a:moveTo>
                <a:lnTo>
                  <a:pt x="655905" y="0"/>
                </a:lnTo>
              </a:path>
            </a:pathLst>
          </a:custGeom>
          <a:ln w="19136">
            <a:solidFill>
              <a:srgbClr val="000000"/>
            </a:solidFill>
          </a:ln>
        </p:spPr>
        <p:txBody>
          <a:bodyPr wrap="square" lIns="0" tIns="0" rIns="0" bIns="0" rtlCol="0"/>
          <a:lstStyle/>
          <a:p>
            <a:endParaRPr/>
          </a:p>
        </p:txBody>
      </p:sp>
      <p:sp>
        <p:nvSpPr>
          <p:cNvPr id="77" name="object 77"/>
          <p:cNvSpPr/>
          <p:nvPr/>
        </p:nvSpPr>
        <p:spPr>
          <a:xfrm>
            <a:off x="6789547" y="5496029"/>
            <a:ext cx="556260" cy="0"/>
          </a:xfrm>
          <a:custGeom>
            <a:avLst/>
            <a:gdLst/>
            <a:ahLst/>
            <a:cxnLst/>
            <a:rect l="l" t="t" r="r" b="b"/>
            <a:pathLst>
              <a:path w="556260">
                <a:moveTo>
                  <a:pt x="0" y="0"/>
                </a:moveTo>
                <a:lnTo>
                  <a:pt x="556093" y="0"/>
                </a:lnTo>
              </a:path>
            </a:pathLst>
          </a:custGeom>
          <a:ln w="19136">
            <a:solidFill>
              <a:srgbClr val="000000"/>
            </a:solidFill>
          </a:ln>
        </p:spPr>
        <p:txBody>
          <a:bodyPr wrap="square" lIns="0" tIns="0" rIns="0" bIns="0" rtlCol="0"/>
          <a:lstStyle/>
          <a:p>
            <a:endParaRPr/>
          </a:p>
        </p:txBody>
      </p:sp>
      <p:sp>
        <p:nvSpPr>
          <p:cNvPr id="78" name="object 78"/>
          <p:cNvSpPr/>
          <p:nvPr/>
        </p:nvSpPr>
        <p:spPr>
          <a:xfrm>
            <a:off x="6689736" y="5424267"/>
            <a:ext cx="128905" cy="144145"/>
          </a:xfrm>
          <a:custGeom>
            <a:avLst/>
            <a:gdLst/>
            <a:ahLst/>
            <a:cxnLst/>
            <a:rect l="l" t="t" r="r" b="b"/>
            <a:pathLst>
              <a:path w="128904" h="144145">
                <a:moveTo>
                  <a:pt x="128329" y="0"/>
                </a:moveTo>
                <a:lnTo>
                  <a:pt x="0" y="71763"/>
                </a:lnTo>
                <a:lnTo>
                  <a:pt x="128329" y="143526"/>
                </a:lnTo>
                <a:lnTo>
                  <a:pt x="127378" y="138569"/>
                </a:lnTo>
                <a:lnTo>
                  <a:pt x="115395" y="105632"/>
                </a:lnTo>
                <a:lnTo>
                  <a:pt x="111361" y="71258"/>
                </a:lnTo>
                <a:lnTo>
                  <a:pt x="115240" y="36858"/>
                </a:lnTo>
                <a:lnTo>
                  <a:pt x="126998" y="3846"/>
                </a:lnTo>
                <a:lnTo>
                  <a:pt x="128329" y="0"/>
                </a:lnTo>
                <a:close/>
              </a:path>
            </a:pathLst>
          </a:custGeom>
          <a:solidFill>
            <a:srgbClr val="000000"/>
          </a:solidFill>
        </p:spPr>
        <p:txBody>
          <a:bodyPr wrap="square" lIns="0" tIns="0" rIns="0" bIns="0" rtlCol="0"/>
          <a:lstStyle/>
          <a:p>
            <a:endParaRPr/>
          </a:p>
        </p:txBody>
      </p:sp>
      <p:sp>
        <p:nvSpPr>
          <p:cNvPr id="79" name="object 79"/>
          <p:cNvSpPr txBox="1"/>
          <p:nvPr/>
        </p:nvSpPr>
        <p:spPr>
          <a:xfrm>
            <a:off x="7329899" y="5392007"/>
            <a:ext cx="330200" cy="186690"/>
          </a:xfrm>
          <a:prstGeom prst="rect">
            <a:avLst/>
          </a:prstGeom>
        </p:spPr>
        <p:txBody>
          <a:bodyPr vert="horz" wrap="square" lIns="0" tIns="0" rIns="0" bIns="0" rtlCol="0">
            <a:spAutoFit/>
          </a:bodyPr>
          <a:lstStyle/>
          <a:p>
            <a:pPr marL="12700"/>
            <a:r>
              <a:rPr sz="1200" spc="-5" dirty="0">
                <a:latin typeface="宋体"/>
                <a:cs typeface="宋体"/>
              </a:rPr>
              <a:t>减轻</a:t>
            </a:r>
            <a:endParaRPr sz="1200">
              <a:latin typeface="宋体"/>
              <a:cs typeface="宋体"/>
            </a:endParaRPr>
          </a:p>
        </p:txBody>
      </p:sp>
      <p:sp>
        <p:nvSpPr>
          <p:cNvPr id="80" name="object 80"/>
          <p:cNvSpPr/>
          <p:nvPr/>
        </p:nvSpPr>
        <p:spPr>
          <a:xfrm>
            <a:off x="3452985" y="5352504"/>
            <a:ext cx="698681" cy="272699"/>
          </a:xfrm>
          <a:prstGeom prst="rect">
            <a:avLst/>
          </a:prstGeom>
          <a:blipFill>
            <a:blip r:embed="rId14" cstate="print"/>
            <a:stretch>
              <a:fillRect/>
            </a:stretch>
          </a:blipFill>
        </p:spPr>
        <p:txBody>
          <a:bodyPr wrap="square" lIns="0" tIns="0" rIns="0" bIns="0" rtlCol="0"/>
          <a:lstStyle/>
          <a:p>
            <a:endParaRPr/>
          </a:p>
        </p:txBody>
      </p:sp>
      <p:sp>
        <p:nvSpPr>
          <p:cNvPr id="81" name="object 81"/>
          <p:cNvSpPr/>
          <p:nvPr/>
        </p:nvSpPr>
        <p:spPr>
          <a:xfrm>
            <a:off x="3452985" y="5352503"/>
            <a:ext cx="699135" cy="273050"/>
          </a:xfrm>
          <a:custGeom>
            <a:avLst/>
            <a:gdLst/>
            <a:ahLst/>
            <a:cxnLst/>
            <a:rect l="l" t="t" r="r" b="b"/>
            <a:pathLst>
              <a:path w="699135" h="273050">
                <a:moveTo>
                  <a:pt x="0" y="272699"/>
                </a:moveTo>
                <a:lnTo>
                  <a:pt x="698681" y="272699"/>
                </a:lnTo>
                <a:lnTo>
                  <a:pt x="698681" y="0"/>
                </a:lnTo>
                <a:lnTo>
                  <a:pt x="0" y="0"/>
                </a:lnTo>
                <a:lnTo>
                  <a:pt x="0" y="272699"/>
                </a:lnTo>
                <a:close/>
              </a:path>
            </a:pathLst>
          </a:custGeom>
          <a:ln w="4780">
            <a:solidFill>
              <a:srgbClr val="000000"/>
            </a:solidFill>
          </a:ln>
        </p:spPr>
        <p:txBody>
          <a:bodyPr wrap="square" lIns="0" tIns="0" rIns="0" bIns="0" rtlCol="0"/>
          <a:lstStyle/>
          <a:p>
            <a:endParaRPr/>
          </a:p>
        </p:txBody>
      </p:sp>
      <p:sp>
        <p:nvSpPr>
          <p:cNvPr id="82" name="object 82"/>
          <p:cNvSpPr txBox="1"/>
          <p:nvPr/>
        </p:nvSpPr>
        <p:spPr>
          <a:xfrm>
            <a:off x="3508575" y="5364222"/>
            <a:ext cx="596265" cy="230504"/>
          </a:xfrm>
          <a:prstGeom prst="rect">
            <a:avLst/>
          </a:prstGeom>
        </p:spPr>
        <p:txBody>
          <a:bodyPr vert="horz" wrap="square" lIns="0" tIns="0" rIns="0" bIns="0" rtlCol="0">
            <a:spAutoFit/>
          </a:bodyPr>
          <a:lstStyle/>
          <a:p>
            <a:pPr marL="12700"/>
            <a:r>
              <a:rPr sz="1500" spc="-5" dirty="0">
                <a:latin typeface="宋体"/>
                <a:cs typeface="宋体"/>
              </a:rPr>
              <a:t>恢复力</a:t>
            </a:r>
            <a:endParaRPr sz="1500">
              <a:latin typeface="宋体"/>
              <a:cs typeface="宋体"/>
            </a:endParaRPr>
          </a:p>
        </p:txBody>
      </p:sp>
      <p:sp>
        <p:nvSpPr>
          <p:cNvPr id="83" name="object 83"/>
          <p:cNvSpPr/>
          <p:nvPr/>
        </p:nvSpPr>
        <p:spPr>
          <a:xfrm>
            <a:off x="5673558" y="5452972"/>
            <a:ext cx="132715" cy="144145"/>
          </a:xfrm>
          <a:custGeom>
            <a:avLst/>
            <a:gdLst/>
            <a:ahLst/>
            <a:cxnLst/>
            <a:rect l="l" t="t" r="r" b="b"/>
            <a:pathLst>
              <a:path w="132714" h="144145">
                <a:moveTo>
                  <a:pt x="3802" y="0"/>
                </a:moveTo>
                <a:lnTo>
                  <a:pt x="380" y="2698"/>
                </a:lnTo>
                <a:lnTo>
                  <a:pt x="12111" y="35710"/>
                </a:lnTo>
                <a:lnTo>
                  <a:pt x="15946" y="70110"/>
                </a:lnTo>
                <a:lnTo>
                  <a:pt x="11903" y="104484"/>
                </a:lnTo>
                <a:lnTo>
                  <a:pt x="0" y="137421"/>
                </a:lnTo>
                <a:lnTo>
                  <a:pt x="3802" y="143526"/>
                </a:lnTo>
                <a:lnTo>
                  <a:pt x="132131" y="71763"/>
                </a:lnTo>
                <a:lnTo>
                  <a:pt x="3802" y="0"/>
                </a:lnTo>
                <a:close/>
              </a:path>
            </a:pathLst>
          </a:custGeom>
          <a:solidFill>
            <a:srgbClr val="FFFFFF"/>
          </a:solidFill>
        </p:spPr>
        <p:txBody>
          <a:bodyPr wrap="square" lIns="0" tIns="0" rIns="0" bIns="0" rtlCol="0"/>
          <a:lstStyle/>
          <a:p>
            <a:endParaRPr/>
          </a:p>
        </p:txBody>
      </p:sp>
      <p:sp>
        <p:nvSpPr>
          <p:cNvPr id="84" name="object 84"/>
          <p:cNvSpPr/>
          <p:nvPr/>
        </p:nvSpPr>
        <p:spPr>
          <a:xfrm>
            <a:off x="5121265" y="5496029"/>
            <a:ext cx="556260" cy="0"/>
          </a:xfrm>
          <a:custGeom>
            <a:avLst/>
            <a:gdLst/>
            <a:ahLst/>
            <a:cxnLst/>
            <a:rect l="l" t="t" r="r" b="b"/>
            <a:pathLst>
              <a:path w="556260">
                <a:moveTo>
                  <a:pt x="0" y="0"/>
                </a:moveTo>
                <a:lnTo>
                  <a:pt x="556093" y="0"/>
                </a:lnTo>
              </a:path>
            </a:pathLst>
          </a:custGeom>
          <a:ln w="19136">
            <a:solidFill>
              <a:srgbClr val="000000"/>
            </a:solidFill>
          </a:ln>
        </p:spPr>
        <p:txBody>
          <a:bodyPr wrap="square" lIns="0" tIns="0" rIns="0" bIns="0" rtlCol="0"/>
          <a:lstStyle/>
          <a:p>
            <a:endParaRPr/>
          </a:p>
        </p:txBody>
      </p:sp>
      <p:sp>
        <p:nvSpPr>
          <p:cNvPr id="85" name="object 85"/>
          <p:cNvSpPr/>
          <p:nvPr/>
        </p:nvSpPr>
        <p:spPr>
          <a:xfrm>
            <a:off x="4151666" y="5496029"/>
            <a:ext cx="670560" cy="0"/>
          </a:xfrm>
          <a:custGeom>
            <a:avLst/>
            <a:gdLst/>
            <a:ahLst/>
            <a:cxnLst/>
            <a:rect l="l" t="t" r="r" b="b"/>
            <a:pathLst>
              <a:path w="670560">
                <a:moveTo>
                  <a:pt x="0" y="0"/>
                </a:moveTo>
                <a:lnTo>
                  <a:pt x="670164" y="0"/>
                </a:lnTo>
              </a:path>
            </a:pathLst>
          </a:custGeom>
          <a:ln w="19136">
            <a:solidFill>
              <a:srgbClr val="000000"/>
            </a:solidFill>
          </a:ln>
        </p:spPr>
        <p:txBody>
          <a:bodyPr wrap="square" lIns="0" tIns="0" rIns="0" bIns="0" rtlCol="0"/>
          <a:lstStyle/>
          <a:p>
            <a:endParaRPr/>
          </a:p>
        </p:txBody>
      </p:sp>
      <p:sp>
        <p:nvSpPr>
          <p:cNvPr id="86" name="object 86"/>
          <p:cNvSpPr/>
          <p:nvPr/>
        </p:nvSpPr>
        <p:spPr>
          <a:xfrm>
            <a:off x="5646181" y="5424267"/>
            <a:ext cx="131445" cy="144145"/>
          </a:xfrm>
          <a:custGeom>
            <a:avLst/>
            <a:gdLst/>
            <a:ahLst/>
            <a:cxnLst/>
            <a:rect l="l" t="t" r="r" b="b"/>
            <a:pathLst>
              <a:path w="131445" h="144145">
                <a:moveTo>
                  <a:pt x="2661" y="0"/>
                </a:moveTo>
                <a:lnTo>
                  <a:pt x="380" y="3846"/>
                </a:lnTo>
                <a:lnTo>
                  <a:pt x="12111" y="36858"/>
                </a:lnTo>
                <a:lnTo>
                  <a:pt x="15946" y="71258"/>
                </a:lnTo>
                <a:lnTo>
                  <a:pt x="11903" y="105632"/>
                </a:lnTo>
                <a:lnTo>
                  <a:pt x="0" y="138569"/>
                </a:lnTo>
                <a:lnTo>
                  <a:pt x="2661" y="143526"/>
                </a:lnTo>
                <a:lnTo>
                  <a:pt x="130990" y="71763"/>
                </a:lnTo>
                <a:lnTo>
                  <a:pt x="2661" y="0"/>
                </a:lnTo>
                <a:close/>
              </a:path>
            </a:pathLst>
          </a:custGeom>
          <a:solidFill>
            <a:srgbClr val="000000"/>
          </a:solidFill>
        </p:spPr>
        <p:txBody>
          <a:bodyPr wrap="square" lIns="0" tIns="0" rIns="0" bIns="0" rtlCol="0"/>
          <a:lstStyle/>
          <a:p>
            <a:endParaRPr/>
          </a:p>
        </p:txBody>
      </p:sp>
      <p:sp>
        <p:nvSpPr>
          <p:cNvPr id="87" name="object 87"/>
          <p:cNvSpPr txBox="1"/>
          <p:nvPr/>
        </p:nvSpPr>
        <p:spPr>
          <a:xfrm>
            <a:off x="4803712" y="5392007"/>
            <a:ext cx="330200" cy="186690"/>
          </a:xfrm>
          <a:prstGeom prst="rect">
            <a:avLst/>
          </a:prstGeom>
        </p:spPr>
        <p:txBody>
          <a:bodyPr vert="horz" wrap="square" lIns="0" tIns="0" rIns="0" bIns="0" rtlCol="0">
            <a:spAutoFit/>
          </a:bodyPr>
          <a:lstStyle/>
          <a:p>
            <a:pPr marL="12700"/>
            <a:r>
              <a:rPr sz="1200" spc="-5" dirty="0">
                <a:latin typeface="宋体"/>
                <a:cs typeface="宋体"/>
              </a:rPr>
              <a:t>减轻</a:t>
            </a:r>
            <a:endParaRPr sz="1200">
              <a:latin typeface="宋体"/>
              <a:cs typeface="宋体"/>
            </a:endParaRPr>
          </a:p>
        </p:txBody>
      </p:sp>
      <p:sp>
        <p:nvSpPr>
          <p:cNvPr id="88" name="object 88"/>
          <p:cNvSpPr/>
          <p:nvPr/>
        </p:nvSpPr>
        <p:spPr>
          <a:xfrm>
            <a:off x="3952042" y="4505699"/>
            <a:ext cx="414020" cy="789940"/>
          </a:xfrm>
          <a:custGeom>
            <a:avLst/>
            <a:gdLst/>
            <a:ahLst/>
            <a:cxnLst/>
            <a:rect l="l" t="t" r="r" b="b"/>
            <a:pathLst>
              <a:path w="414019" h="789939">
                <a:moveTo>
                  <a:pt x="0" y="789393"/>
                </a:moveTo>
                <a:lnTo>
                  <a:pt x="413505" y="0"/>
                </a:lnTo>
              </a:path>
            </a:pathLst>
          </a:custGeom>
          <a:ln w="19038">
            <a:solidFill>
              <a:srgbClr val="FFFFFF"/>
            </a:solidFill>
          </a:ln>
        </p:spPr>
        <p:txBody>
          <a:bodyPr wrap="square" lIns="0" tIns="0" rIns="0" bIns="0" rtlCol="0"/>
          <a:lstStyle/>
          <a:p>
            <a:endParaRPr/>
          </a:p>
        </p:txBody>
      </p:sp>
      <p:sp>
        <p:nvSpPr>
          <p:cNvPr id="89" name="object 89"/>
          <p:cNvSpPr/>
          <p:nvPr/>
        </p:nvSpPr>
        <p:spPr>
          <a:xfrm>
            <a:off x="3906434" y="5232382"/>
            <a:ext cx="118745" cy="149225"/>
          </a:xfrm>
          <a:custGeom>
            <a:avLst/>
            <a:gdLst/>
            <a:ahLst/>
            <a:cxnLst/>
            <a:rect l="l" t="t" r="r" b="b"/>
            <a:pathLst>
              <a:path w="118744" h="149225">
                <a:moveTo>
                  <a:pt x="0" y="0"/>
                </a:moveTo>
                <a:lnTo>
                  <a:pt x="2832" y="5300"/>
                </a:lnTo>
                <a:lnTo>
                  <a:pt x="2832" y="148826"/>
                </a:lnTo>
                <a:lnTo>
                  <a:pt x="116903" y="62711"/>
                </a:lnTo>
                <a:lnTo>
                  <a:pt x="118709" y="62213"/>
                </a:lnTo>
                <a:lnTo>
                  <a:pt x="84178" y="57560"/>
                </a:lnTo>
                <a:lnTo>
                  <a:pt x="52054" y="45208"/>
                </a:lnTo>
                <a:lnTo>
                  <a:pt x="23579" y="25805"/>
                </a:lnTo>
                <a:lnTo>
                  <a:pt x="0" y="0"/>
                </a:lnTo>
                <a:close/>
              </a:path>
            </a:pathLst>
          </a:custGeom>
          <a:solidFill>
            <a:srgbClr val="FFFFFF"/>
          </a:solidFill>
        </p:spPr>
        <p:txBody>
          <a:bodyPr wrap="square" lIns="0" tIns="0" rIns="0" bIns="0" rtlCol="0"/>
          <a:lstStyle/>
          <a:p>
            <a:endParaRPr/>
          </a:p>
        </p:txBody>
      </p:sp>
      <p:sp>
        <p:nvSpPr>
          <p:cNvPr id="90" name="object 90"/>
          <p:cNvSpPr/>
          <p:nvPr/>
        </p:nvSpPr>
        <p:spPr>
          <a:xfrm>
            <a:off x="3923525" y="4476994"/>
            <a:ext cx="414020" cy="789940"/>
          </a:xfrm>
          <a:custGeom>
            <a:avLst/>
            <a:gdLst/>
            <a:ahLst/>
            <a:cxnLst/>
            <a:rect l="l" t="t" r="r" b="b"/>
            <a:pathLst>
              <a:path w="414019" h="789939">
                <a:moveTo>
                  <a:pt x="0" y="789393"/>
                </a:moveTo>
                <a:lnTo>
                  <a:pt x="413505" y="0"/>
                </a:lnTo>
              </a:path>
            </a:pathLst>
          </a:custGeom>
          <a:ln w="19038">
            <a:solidFill>
              <a:srgbClr val="000000"/>
            </a:solidFill>
          </a:ln>
        </p:spPr>
        <p:txBody>
          <a:bodyPr wrap="square" lIns="0" tIns="0" rIns="0" bIns="0" rtlCol="0"/>
          <a:lstStyle/>
          <a:p>
            <a:endParaRPr/>
          </a:p>
        </p:txBody>
      </p:sp>
      <p:sp>
        <p:nvSpPr>
          <p:cNvPr id="91" name="object 91"/>
          <p:cNvSpPr/>
          <p:nvPr/>
        </p:nvSpPr>
        <p:spPr>
          <a:xfrm>
            <a:off x="3879057" y="5204825"/>
            <a:ext cx="118745" cy="147955"/>
          </a:xfrm>
          <a:custGeom>
            <a:avLst/>
            <a:gdLst/>
            <a:ahLst/>
            <a:cxnLst/>
            <a:rect l="l" t="t" r="r" b="b"/>
            <a:pathLst>
              <a:path w="118744" h="147954">
                <a:moveTo>
                  <a:pt x="0" y="0"/>
                </a:moveTo>
                <a:lnTo>
                  <a:pt x="1692" y="4152"/>
                </a:lnTo>
                <a:lnTo>
                  <a:pt x="1692" y="147678"/>
                </a:lnTo>
                <a:lnTo>
                  <a:pt x="115477" y="61778"/>
                </a:lnTo>
                <a:lnTo>
                  <a:pt x="84178" y="57560"/>
                </a:lnTo>
                <a:lnTo>
                  <a:pt x="52054" y="45208"/>
                </a:lnTo>
                <a:lnTo>
                  <a:pt x="23579" y="25805"/>
                </a:lnTo>
                <a:lnTo>
                  <a:pt x="0" y="0"/>
                </a:lnTo>
                <a:close/>
              </a:path>
              <a:path w="118744" h="147954">
                <a:moveTo>
                  <a:pt x="115762" y="61563"/>
                </a:moveTo>
                <a:lnTo>
                  <a:pt x="115477" y="61778"/>
                </a:lnTo>
                <a:lnTo>
                  <a:pt x="118709" y="62213"/>
                </a:lnTo>
                <a:lnTo>
                  <a:pt x="115762" y="61563"/>
                </a:lnTo>
                <a:close/>
              </a:path>
            </a:pathLst>
          </a:custGeom>
          <a:solidFill>
            <a:srgbClr val="000000"/>
          </a:solidFill>
        </p:spPr>
        <p:txBody>
          <a:bodyPr wrap="square" lIns="0" tIns="0" rIns="0" bIns="0" rtlCol="0"/>
          <a:lstStyle/>
          <a:p>
            <a:endParaRPr/>
          </a:p>
        </p:txBody>
      </p:sp>
      <p:sp>
        <p:nvSpPr>
          <p:cNvPr id="92" name="object 92"/>
          <p:cNvSpPr/>
          <p:nvPr/>
        </p:nvSpPr>
        <p:spPr>
          <a:xfrm>
            <a:off x="3795196" y="4807104"/>
            <a:ext cx="613410" cy="215900"/>
          </a:xfrm>
          <a:custGeom>
            <a:avLst/>
            <a:gdLst/>
            <a:ahLst/>
            <a:cxnLst/>
            <a:rect l="l" t="t" r="r" b="b"/>
            <a:pathLst>
              <a:path w="613410" h="215900">
                <a:moveTo>
                  <a:pt x="0" y="215289"/>
                </a:moveTo>
                <a:lnTo>
                  <a:pt x="613129" y="215289"/>
                </a:lnTo>
                <a:lnTo>
                  <a:pt x="613129" y="0"/>
                </a:lnTo>
                <a:lnTo>
                  <a:pt x="0" y="0"/>
                </a:lnTo>
                <a:lnTo>
                  <a:pt x="0" y="215289"/>
                </a:lnTo>
                <a:close/>
              </a:path>
            </a:pathLst>
          </a:custGeom>
          <a:solidFill>
            <a:srgbClr val="FFFFFF"/>
          </a:solidFill>
        </p:spPr>
        <p:txBody>
          <a:bodyPr wrap="square" lIns="0" tIns="0" rIns="0" bIns="0" rtlCol="0"/>
          <a:lstStyle/>
          <a:p>
            <a:endParaRPr/>
          </a:p>
        </p:txBody>
      </p:sp>
      <p:sp>
        <p:nvSpPr>
          <p:cNvPr id="93" name="object 93"/>
          <p:cNvSpPr txBox="1"/>
          <p:nvPr/>
        </p:nvSpPr>
        <p:spPr>
          <a:xfrm>
            <a:off x="3788010" y="4812620"/>
            <a:ext cx="634365" cy="186690"/>
          </a:xfrm>
          <a:prstGeom prst="rect">
            <a:avLst/>
          </a:prstGeom>
        </p:spPr>
        <p:txBody>
          <a:bodyPr vert="horz" wrap="square" lIns="0" tIns="0" rIns="0" bIns="0" rtlCol="0">
            <a:spAutoFit/>
          </a:bodyPr>
          <a:lstStyle/>
          <a:p>
            <a:pPr marL="12700"/>
            <a:r>
              <a:rPr sz="1200" spc="-5" dirty="0">
                <a:latin typeface="宋体"/>
                <a:cs typeface="宋体"/>
              </a:rPr>
              <a:t>恢复韧性</a:t>
            </a:r>
            <a:endParaRPr sz="1200">
              <a:latin typeface="宋体"/>
              <a:cs typeface="宋体"/>
            </a:endParaRPr>
          </a:p>
        </p:txBody>
      </p:sp>
      <p:sp>
        <p:nvSpPr>
          <p:cNvPr id="94" name="object 94"/>
          <p:cNvSpPr/>
          <p:nvPr/>
        </p:nvSpPr>
        <p:spPr>
          <a:xfrm>
            <a:off x="7188794" y="1893448"/>
            <a:ext cx="599440" cy="975994"/>
          </a:xfrm>
          <a:custGeom>
            <a:avLst/>
            <a:gdLst/>
            <a:ahLst/>
            <a:cxnLst/>
            <a:rect l="l" t="t" r="r" b="b"/>
            <a:pathLst>
              <a:path w="599439" h="975994">
                <a:moveTo>
                  <a:pt x="598870" y="975977"/>
                </a:moveTo>
                <a:lnTo>
                  <a:pt x="0" y="0"/>
                </a:lnTo>
              </a:path>
            </a:pathLst>
          </a:custGeom>
          <a:ln w="19045">
            <a:solidFill>
              <a:srgbClr val="FFFFFF"/>
            </a:solidFill>
            <a:prstDash val="lgDash"/>
          </a:ln>
        </p:spPr>
        <p:txBody>
          <a:bodyPr wrap="square" lIns="0" tIns="0" rIns="0" bIns="0" rtlCol="0"/>
          <a:lstStyle/>
          <a:p>
            <a:endParaRPr/>
          </a:p>
        </p:txBody>
      </p:sp>
      <p:sp>
        <p:nvSpPr>
          <p:cNvPr id="95" name="object 95"/>
          <p:cNvSpPr/>
          <p:nvPr/>
        </p:nvSpPr>
        <p:spPr>
          <a:xfrm>
            <a:off x="7716371" y="2806466"/>
            <a:ext cx="128905" cy="149225"/>
          </a:xfrm>
          <a:custGeom>
            <a:avLst/>
            <a:gdLst/>
            <a:ahLst/>
            <a:cxnLst/>
            <a:rect l="l" t="t" r="r" b="b"/>
            <a:pathLst>
              <a:path w="128904" h="149225">
                <a:moveTo>
                  <a:pt x="115781" y="0"/>
                </a:moveTo>
                <a:lnTo>
                  <a:pt x="94443" y="27712"/>
                </a:lnTo>
                <a:lnTo>
                  <a:pt x="67705" y="49468"/>
                </a:lnTo>
                <a:lnTo>
                  <a:pt x="36725" y="64479"/>
                </a:lnTo>
                <a:lnTo>
                  <a:pt x="2661" y="71954"/>
                </a:lnTo>
                <a:lnTo>
                  <a:pt x="0" y="77312"/>
                </a:lnTo>
                <a:lnTo>
                  <a:pt x="128329" y="149075"/>
                </a:lnTo>
                <a:lnTo>
                  <a:pt x="114070" y="5549"/>
                </a:lnTo>
                <a:lnTo>
                  <a:pt x="115781" y="0"/>
                </a:lnTo>
                <a:close/>
              </a:path>
            </a:pathLst>
          </a:custGeom>
          <a:solidFill>
            <a:srgbClr val="FFFFFF"/>
          </a:solidFill>
        </p:spPr>
        <p:txBody>
          <a:bodyPr wrap="square" lIns="0" tIns="0" rIns="0" bIns="0" rtlCol="0"/>
          <a:lstStyle/>
          <a:p>
            <a:endParaRPr/>
          </a:p>
        </p:txBody>
      </p:sp>
      <p:sp>
        <p:nvSpPr>
          <p:cNvPr id="96" name="object 96"/>
          <p:cNvSpPr/>
          <p:nvPr/>
        </p:nvSpPr>
        <p:spPr>
          <a:xfrm>
            <a:off x="7131759" y="1807333"/>
            <a:ext cx="128905" cy="158115"/>
          </a:xfrm>
          <a:custGeom>
            <a:avLst/>
            <a:gdLst/>
            <a:ahLst/>
            <a:cxnLst/>
            <a:rect l="l" t="t" r="r" b="b"/>
            <a:pathLst>
              <a:path w="128904" h="158114">
                <a:moveTo>
                  <a:pt x="13610" y="150695"/>
                </a:moveTo>
                <a:lnTo>
                  <a:pt x="11026" y="154051"/>
                </a:lnTo>
                <a:lnTo>
                  <a:pt x="14258" y="157878"/>
                </a:lnTo>
                <a:lnTo>
                  <a:pt x="13610" y="150695"/>
                </a:lnTo>
                <a:close/>
              </a:path>
              <a:path w="128904" h="158114">
                <a:moveTo>
                  <a:pt x="0" y="0"/>
                </a:moveTo>
                <a:lnTo>
                  <a:pt x="13610" y="150695"/>
                </a:lnTo>
                <a:lnTo>
                  <a:pt x="32361" y="126338"/>
                </a:lnTo>
                <a:lnTo>
                  <a:pt x="59079" y="104582"/>
                </a:lnTo>
                <a:lnTo>
                  <a:pt x="90002" y="89572"/>
                </a:lnTo>
                <a:lnTo>
                  <a:pt x="122739" y="82364"/>
                </a:lnTo>
                <a:lnTo>
                  <a:pt x="0" y="0"/>
                </a:lnTo>
                <a:close/>
              </a:path>
              <a:path w="128904" h="158114">
                <a:moveTo>
                  <a:pt x="123956" y="82096"/>
                </a:moveTo>
                <a:lnTo>
                  <a:pt x="122739" y="82364"/>
                </a:lnTo>
                <a:lnTo>
                  <a:pt x="128329" y="86115"/>
                </a:lnTo>
                <a:lnTo>
                  <a:pt x="123956" y="82096"/>
                </a:lnTo>
                <a:close/>
              </a:path>
            </a:pathLst>
          </a:custGeom>
          <a:solidFill>
            <a:srgbClr val="FFFFFF"/>
          </a:solidFill>
        </p:spPr>
        <p:txBody>
          <a:bodyPr wrap="square" lIns="0" tIns="0" rIns="0" bIns="0" rtlCol="0"/>
          <a:lstStyle/>
          <a:p>
            <a:endParaRPr/>
          </a:p>
        </p:txBody>
      </p:sp>
      <p:sp>
        <p:nvSpPr>
          <p:cNvPr id="97" name="object 97"/>
          <p:cNvSpPr/>
          <p:nvPr/>
        </p:nvSpPr>
        <p:spPr>
          <a:xfrm>
            <a:off x="7160276" y="1864743"/>
            <a:ext cx="599440" cy="975994"/>
          </a:xfrm>
          <a:custGeom>
            <a:avLst/>
            <a:gdLst/>
            <a:ahLst/>
            <a:cxnLst/>
            <a:rect l="l" t="t" r="r" b="b"/>
            <a:pathLst>
              <a:path w="599439" h="975994">
                <a:moveTo>
                  <a:pt x="598870" y="975977"/>
                </a:moveTo>
                <a:lnTo>
                  <a:pt x="0" y="0"/>
                </a:lnTo>
              </a:path>
            </a:pathLst>
          </a:custGeom>
          <a:ln w="19045">
            <a:solidFill>
              <a:srgbClr val="000000"/>
            </a:solidFill>
            <a:prstDash val="lgDash"/>
          </a:ln>
        </p:spPr>
        <p:txBody>
          <a:bodyPr wrap="square" lIns="0" tIns="0" rIns="0" bIns="0" rtlCol="0"/>
          <a:lstStyle/>
          <a:p>
            <a:endParaRPr/>
          </a:p>
        </p:txBody>
      </p:sp>
      <p:sp>
        <p:nvSpPr>
          <p:cNvPr id="98" name="object 98"/>
          <p:cNvSpPr/>
          <p:nvPr/>
        </p:nvSpPr>
        <p:spPr>
          <a:xfrm>
            <a:off x="7687853" y="2778909"/>
            <a:ext cx="128905" cy="147955"/>
          </a:xfrm>
          <a:custGeom>
            <a:avLst/>
            <a:gdLst/>
            <a:ahLst/>
            <a:cxnLst/>
            <a:rect l="l" t="t" r="r" b="b"/>
            <a:pathLst>
              <a:path w="128904" h="147955">
                <a:moveTo>
                  <a:pt x="116922" y="0"/>
                </a:moveTo>
                <a:lnTo>
                  <a:pt x="95584" y="27712"/>
                </a:lnTo>
                <a:lnTo>
                  <a:pt x="68846" y="49468"/>
                </a:lnTo>
                <a:lnTo>
                  <a:pt x="37866" y="64479"/>
                </a:lnTo>
                <a:lnTo>
                  <a:pt x="3802" y="71954"/>
                </a:lnTo>
                <a:lnTo>
                  <a:pt x="0" y="76164"/>
                </a:lnTo>
                <a:lnTo>
                  <a:pt x="128329" y="147927"/>
                </a:lnTo>
                <a:lnTo>
                  <a:pt x="114070" y="4401"/>
                </a:lnTo>
                <a:lnTo>
                  <a:pt x="116922" y="0"/>
                </a:lnTo>
                <a:close/>
              </a:path>
            </a:pathLst>
          </a:custGeom>
          <a:solidFill>
            <a:srgbClr val="000000"/>
          </a:solidFill>
        </p:spPr>
        <p:txBody>
          <a:bodyPr wrap="square" lIns="0" tIns="0" rIns="0" bIns="0" rtlCol="0"/>
          <a:lstStyle/>
          <a:p>
            <a:endParaRPr/>
          </a:p>
        </p:txBody>
      </p:sp>
      <p:sp>
        <p:nvSpPr>
          <p:cNvPr id="99" name="object 99"/>
          <p:cNvSpPr/>
          <p:nvPr/>
        </p:nvSpPr>
        <p:spPr>
          <a:xfrm>
            <a:off x="7103242" y="1778628"/>
            <a:ext cx="128905" cy="158115"/>
          </a:xfrm>
          <a:custGeom>
            <a:avLst/>
            <a:gdLst/>
            <a:ahLst/>
            <a:cxnLst/>
            <a:rect l="l" t="t" r="r" b="b"/>
            <a:pathLst>
              <a:path w="128904" h="158114">
                <a:moveTo>
                  <a:pt x="13822" y="153049"/>
                </a:moveTo>
                <a:lnTo>
                  <a:pt x="12167" y="155199"/>
                </a:lnTo>
                <a:lnTo>
                  <a:pt x="14258" y="157878"/>
                </a:lnTo>
                <a:lnTo>
                  <a:pt x="13822" y="153049"/>
                </a:lnTo>
                <a:close/>
              </a:path>
              <a:path w="128904" h="158114">
                <a:moveTo>
                  <a:pt x="0" y="0"/>
                </a:moveTo>
                <a:lnTo>
                  <a:pt x="13822" y="153049"/>
                </a:lnTo>
                <a:lnTo>
                  <a:pt x="33502" y="127487"/>
                </a:lnTo>
                <a:lnTo>
                  <a:pt x="60219" y="105730"/>
                </a:lnTo>
                <a:lnTo>
                  <a:pt x="91143" y="90720"/>
                </a:lnTo>
                <a:lnTo>
                  <a:pt x="124310" y="83418"/>
                </a:lnTo>
                <a:lnTo>
                  <a:pt x="0" y="0"/>
                </a:lnTo>
                <a:close/>
              </a:path>
              <a:path w="128904" h="158114">
                <a:moveTo>
                  <a:pt x="125097" y="83245"/>
                </a:moveTo>
                <a:lnTo>
                  <a:pt x="124310" y="83418"/>
                </a:lnTo>
                <a:lnTo>
                  <a:pt x="128329" y="86115"/>
                </a:lnTo>
                <a:lnTo>
                  <a:pt x="125097" y="83245"/>
                </a:lnTo>
                <a:close/>
              </a:path>
            </a:pathLst>
          </a:custGeom>
          <a:solidFill>
            <a:srgbClr val="000000"/>
          </a:solidFill>
        </p:spPr>
        <p:txBody>
          <a:bodyPr wrap="square" lIns="0" tIns="0" rIns="0" bIns="0" rtlCol="0"/>
          <a:lstStyle/>
          <a:p>
            <a:endParaRPr/>
          </a:p>
        </p:txBody>
      </p:sp>
      <p:sp>
        <p:nvSpPr>
          <p:cNvPr id="100" name="object 100"/>
          <p:cNvSpPr/>
          <p:nvPr/>
        </p:nvSpPr>
        <p:spPr>
          <a:xfrm>
            <a:off x="4722019" y="1950858"/>
            <a:ext cx="570865" cy="918844"/>
          </a:xfrm>
          <a:custGeom>
            <a:avLst/>
            <a:gdLst/>
            <a:ahLst/>
            <a:cxnLst/>
            <a:rect l="l" t="t" r="r" b="b"/>
            <a:pathLst>
              <a:path w="570864" h="918844">
                <a:moveTo>
                  <a:pt x="0" y="918566"/>
                </a:moveTo>
                <a:lnTo>
                  <a:pt x="570352" y="0"/>
                </a:lnTo>
              </a:path>
            </a:pathLst>
          </a:custGeom>
          <a:ln w="19046">
            <a:solidFill>
              <a:srgbClr val="FFFFFF"/>
            </a:solidFill>
            <a:prstDash val="lgDash"/>
          </a:ln>
        </p:spPr>
        <p:txBody>
          <a:bodyPr wrap="square" lIns="0" tIns="0" rIns="0" bIns="0" rtlCol="0"/>
          <a:lstStyle/>
          <a:p>
            <a:endParaRPr/>
          </a:p>
        </p:txBody>
      </p:sp>
      <p:sp>
        <p:nvSpPr>
          <p:cNvPr id="101" name="object 101"/>
          <p:cNvSpPr/>
          <p:nvPr/>
        </p:nvSpPr>
        <p:spPr>
          <a:xfrm>
            <a:off x="4664983" y="2807614"/>
            <a:ext cx="133350" cy="147955"/>
          </a:xfrm>
          <a:custGeom>
            <a:avLst/>
            <a:gdLst/>
            <a:ahLst/>
            <a:cxnLst/>
            <a:rect l="l" t="t" r="r" b="b"/>
            <a:pathLst>
              <a:path w="133350" h="147955">
                <a:moveTo>
                  <a:pt x="19772" y="0"/>
                </a:moveTo>
                <a:lnTo>
                  <a:pt x="14258" y="4401"/>
                </a:lnTo>
                <a:lnTo>
                  <a:pt x="0" y="147927"/>
                </a:lnTo>
                <a:lnTo>
                  <a:pt x="128329" y="76164"/>
                </a:lnTo>
                <a:lnTo>
                  <a:pt x="133025" y="71763"/>
                </a:lnTo>
                <a:lnTo>
                  <a:pt x="98994" y="64317"/>
                </a:lnTo>
                <a:lnTo>
                  <a:pt x="67986" y="49372"/>
                </a:lnTo>
                <a:lnTo>
                  <a:pt x="41184" y="27682"/>
                </a:lnTo>
                <a:lnTo>
                  <a:pt x="19772" y="0"/>
                </a:lnTo>
                <a:close/>
              </a:path>
            </a:pathLst>
          </a:custGeom>
          <a:solidFill>
            <a:srgbClr val="FFFFFF"/>
          </a:solidFill>
        </p:spPr>
        <p:txBody>
          <a:bodyPr wrap="square" lIns="0" tIns="0" rIns="0" bIns="0" rtlCol="0"/>
          <a:lstStyle/>
          <a:p>
            <a:endParaRPr/>
          </a:p>
        </p:txBody>
      </p:sp>
      <p:sp>
        <p:nvSpPr>
          <p:cNvPr id="102" name="object 102"/>
          <p:cNvSpPr/>
          <p:nvPr/>
        </p:nvSpPr>
        <p:spPr>
          <a:xfrm>
            <a:off x="5221078" y="1864744"/>
            <a:ext cx="128905" cy="158115"/>
          </a:xfrm>
          <a:custGeom>
            <a:avLst/>
            <a:gdLst/>
            <a:ahLst/>
            <a:cxnLst/>
            <a:rect l="l" t="t" r="r" b="b"/>
            <a:pathLst>
              <a:path w="128904" h="158114">
                <a:moveTo>
                  <a:pt x="114879" y="148917"/>
                </a:moveTo>
                <a:lnTo>
                  <a:pt x="114070" y="157878"/>
                </a:lnTo>
                <a:lnTo>
                  <a:pt x="116922" y="151563"/>
                </a:lnTo>
                <a:lnTo>
                  <a:pt x="114879" y="148917"/>
                </a:lnTo>
                <a:close/>
              </a:path>
              <a:path w="128904" h="158114">
                <a:moveTo>
                  <a:pt x="128329" y="0"/>
                </a:moveTo>
                <a:lnTo>
                  <a:pt x="7987" y="80755"/>
                </a:lnTo>
                <a:lnTo>
                  <a:pt x="37705" y="87245"/>
                </a:lnTo>
                <a:lnTo>
                  <a:pt x="68751" y="102190"/>
                </a:lnTo>
                <a:lnTo>
                  <a:pt x="95554" y="123880"/>
                </a:lnTo>
                <a:lnTo>
                  <a:pt x="114879" y="148917"/>
                </a:lnTo>
                <a:lnTo>
                  <a:pt x="128329" y="0"/>
                </a:lnTo>
                <a:close/>
              </a:path>
              <a:path w="128904" h="158114">
                <a:moveTo>
                  <a:pt x="3612" y="79800"/>
                </a:moveTo>
                <a:lnTo>
                  <a:pt x="0" y="86115"/>
                </a:lnTo>
                <a:lnTo>
                  <a:pt x="7987" y="80755"/>
                </a:lnTo>
                <a:lnTo>
                  <a:pt x="3612" y="79800"/>
                </a:lnTo>
                <a:close/>
              </a:path>
            </a:pathLst>
          </a:custGeom>
          <a:solidFill>
            <a:srgbClr val="FFFFFF"/>
          </a:solidFill>
        </p:spPr>
        <p:txBody>
          <a:bodyPr wrap="square" lIns="0" tIns="0" rIns="0" bIns="0" rtlCol="0"/>
          <a:lstStyle/>
          <a:p>
            <a:endParaRPr/>
          </a:p>
        </p:txBody>
      </p:sp>
      <p:sp>
        <p:nvSpPr>
          <p:cNvPr id="103" name="object 103"/>
          <p:cNvSpPr/>
          <p:nvPr/>
        </p:nvSpPr>
        <p:spPr>
          <a:xfrm>
            <a:off x="4693502" y="1922153"/>
            <a:ext cx="584835" cy="918844"/>
          </a:xfrm>
          <a:custGeom>
            <a:avLst/>
            <a:gdLst/>
            <a:ahLst/>
            <a:cxnLst/>
            <a:rect l="l" t="t" r="r" b="b"/>
            <a:pathLst>
              <a:path w="584835" h="918844">
                <a:moveTo>
                  <a:pt x="0" y="918566"/>
                </a:moveTo>
                <a:lnTo>
                  <a:pt x="584611" y="0"/>
                </a:lnTo>
              </a:path>
            </a:pathLst>
          </a:custGeom>
          <a:ln w="19047">
            <a:solidFill>
              <a:srgbClr val="000000"/>
            </a:solidFill>
            <a:prstDash val="lgDash"/>
          </a:ln>
        </p:spPr>
        <p:txBody>
          <a:bodyPr wrap="square" lIns="0" tIns="0" rIns="0" bIns="0" rtlCol="0"/>
          <a:lstStyle/>
          <a:p>
            <a:endParaRPr/>
          </a:p>
        </p:txBody>
      </p:sp>
      <p:sp>
        <p:nvSpPr>
          <p:cNvPr id="104" name="object 104"/>
          <p:cNvSpPr/>
          <p:nvPr/>
        </p:nvSpPr>
        <p:spPr>
          <a:xfrm>
            <a:off x="4636466" y="2780056"/>
            <a:ext cx="134620" cy="147320"/>
          </a:xfrm>
          <a:custGeom>
            <a:avLst/>
            <a:gdLst/>
            <a:ahLst/>
            <a:cxnLst/>
            <a:rect l="l" t="t" r="r" b="b"/>
            <a:pathLst>
              <a:path w="134619" h="147319">
                <a:moveTo>
                  <a:pt x="20912" y="0"/>
                </a:moveTo>
                <a:lnTo>
                  <a:pt x="14258" y="3253"/>
                </a:lnTo>
                <a:lnTo>
                  <a:pt x="0" y="146779"/>
                </a:lnTo>
                <a:lnTo>
                  <a:pt x="134165" y="71763"/>
                </a:lnTo>
                <a:lnTo>
                  <a:pt x="100134" y="64317"/>
                </a:lnTo>
                <a:lnTo>
                  <a:pt x="69126" y="49372"/>
                </a:lnTo>
                <a:lnTo>
                  <a:pt x="42324" y="27682"/>
                </a:lnTo>
                <a:lnTo>
                  <a:pt x="20912" y="0"/>
                </a:lnTo>
                <a:close/>
              </a:path>
            </a:pathLst>
          </a:custGeom>
          <a:solidFill>
            <a:srgbClr val="000000"/>
          </a:solidFill>
        </p:spPr>
        <p:txBody>
          <a:bodyPr wrap="square" lIns="0" tIns="0" rIns="0" bIns="0" rtlCol="0"/>
          <a:lstStyle/>
          <a:p>
            <a:endParaRPr/>
          </a:p>
        </p:txBody>
      </p:sp>
      <p:sp>
        <p:nvSpPr>
          <p:cNvPr id="105" name="object 105"/>
          <p:cNvSpPr/>
          <p:nvPr/>
        </p:nvSpPr>
        <p:spPr>
          <a:xfrm>
            <a:off x="5192560" y="1836038"/>
            <a:ext cx="128905" cy="158115"/>
          </a:xfrm>
          <a:custGeom>
            <a:avLst/>
            <a:gdLst/>
            <a:ahLst/>
            <a:cxnLst/>
            <a:rect l="l" t="t" r="r" b="b"/>
            <a:pathLst>
              <a:path w="128904" h="158114">
                <a:moveTo>
                  <a:pt x="114906" y="148622"/>
                </a:moveTo>
                <a:lnTo>
                  <a:pt x="114070" y="157878"/>
                </a:lnTo>
                <a:lnTo>
                  <a:pt x="118062" y="152711"/>
                </a:lnTo>
                <a:lnTo>
                  <a:pt x="114906" y="148622"/>
                </a:lnTo>
                <a:close/>
              </a:path>
              <a:path w="128904" h="158114">
                <a:moveTo>
                  <a:pt x="128329" y="0"/>
                </a:moveTo>
                <a:lnTo>
                  <a:pt x="6976" y="81434"/>
                </a:lnTo>
                <a:lnTo>
                  <a:pt x="38846" y="88394"/>
                </a:lnTo>
                <a:lnTo>
                  <a:pt x="69891" y="103338"/>
                </a:lnTo>
                <a:lnTo>
                  <a:pt x="96695" y="125029"/>
                </a:lnTo>
                <a:lnTo>
                  <a:pt x="114906" y="148622"/>
                </a:lnTo>
                <a:lnTo>
                  <a:pt x="128329" y="0"/>
                </a:lnTo>
                <a:close/>
              </a:path>
              <a:path w="128904" h="158114">
                <a:moveTo>
                  <a:pt x="4752" y="80948"/>
                </a:moveTo>
                <a:lnTo>
                  <a:pt x="0" y="86115"/>
                </a:lnTo>
                <a:lnTo>
                  <a:pt x="6976" y="81434"/>
                </a:lnTo>
                <a:lnTo>
                  <a:pt x="4752" y="80948"/>
                </a:lnTo>
                <a:close/>
              </a:path>
            </a:pathLst>
          </a:custGeom>
          <a:solidFill>
            <a:srgbClr val="000000"/>
          </a:solidFill>
        </p:spPr>
        <p:txBody>
          <a:bodyPr wrap="square" lIns="0" tIns="0" rIns="0" bIns="0" rtlCol="0"/>
          <a:lstStyle/>
          <a:p>
            <a:endParaRPr/>
          </a:p>
        </p:txBody>
      </p:sp>
      <p:sp>
        <p:nvSpPr>
          <p:cNvPr id="106" name="object 106"/>
          <p:cNvSpPr/>
          <p:nvPr/>
        </p:nvSpPr>
        <p:spPr>
          <a:xfrm>
            <a:off x="5962536" y="4663579"/>
            <a:ext cx="599440" cy="71755"/>
          </a:xfrm>
          <a:custGeom>
            <a:avLst/>
            <a:gdLst/>
            <a:ahLst/>
            <a:cxnLst/>
            <a:rect l="l" t="t" r="r" b="b"/>
            <a:pathLst>
              <a:path w="599439" h="71754">
                <a:moveTo>
                  <a:pt x="0" y="71763"/>
                </a:moveTo>
                <a:lnTo>
                  <a:pt x="598870" y="71763"/>
                </a:lnTo>
                <a:lnTo>
                  <a:pt x="598870" y="0"/>
                </a:lnTo>
                <a:lnTo>
                  <a:pt x="0" y="0"/>
                </a:lnTo>
                <a:lnTo>
                  <a:pt x="0" y="71763"/>
                </a:lnTo>
                <a:close/>
              </a:path>
            </a:pathLst>
          </a:custGeom>
          <a:solidFill>
            <a:srgbClr val="FFFFFF"/>
          </a:solidFill>
        </p:spPr>
        <p:txBody>
          <a:bodyPr wrap="square" lIns="0" tIns="0" rIns="0" bIns="0" rtlCol="0"/>
          <a:lstStyle/>
          <a:p>
            <a:endParaRPr/>
          </a:p>
        </p:txBody>
      </p:sp>
      <p:sp>
        <p:nvSpPr>
          <p:cNvPr id="107" name="object 107"/>
          <p:cNvSpPr/>
          <p:nvPr/>
        </p:nvSpPr>
        <p:spPr>
          <a:xfrm>
            <a:off x="5962536" y="4663578"/>
            <a:ext cx="599440" cy="0"/>
          </a:xfrm>
          <a:custGeom>
            <a:avLst/>
            <a:gdLst/>
            <a:ahLst/>
            <a:cxnLst/>
            <a:rect l="l" t="t" r="r" b="b"/>
            <a:pathLst>
              <a:path w="599439">
                <a:moveTo>
                  <a:pt x="598870" y="0"/>
                </a:moveTo>
                <a:lnTo>
                  <a:pt x="0" y="0"/>
                </a:lnTo>
              </a:path>
            </a:pathLst>
          </a:custGeom>
          <a:ln w="4784">
            <a:solidFill>
              <a:srgbClr val="FFFFFF"/>
            </a:solidFill>
          </a:ln>
        </p:spPr>
        <p:txBody>
          <a:bodyPr wrap="square" lIns="0" tIns="0" rIns="0" bIns="0" rtlCol="0"/>
          <a:lstStyle/>
          <a:p>
            <a:endParaRPr/>
          </a:p>
        </p:txBody>
      </p:sp>
      <p:sp>
        <p:nvSpPr>
          <p:cNvPr id="108" name="object 108"/>
          <p:cNvSpPr/>
          <p:nvPr/>
        </p:nvSpPr>
        <p:spPr>
          <a:xfrm>
            <a:off x="6561406" y="4663579"/>
            <a:ext cx="0" cy="71755"/>
          </a:xfrm>
          <a:custGeom>
            <a:avLst/>
            <a:gdLst/>
            <a:ahLst/>
            <a:cxnLst/>
            <a:rect l="l" t="t" r="r" b="b"/>
            <a:pathLst>
              <a:path h="71754">
                <a:moveTo>
                  <a:pt x="0" y="71763"/>
                </a:moveTo>
                <a:lnTo>
                  <a:pt x="0" y="71763"/>
                </a:lnTo>
                <a:lnTo>
                  <a:pt x="0" y="0"/>
                </a:lnTo>
              </a:path>
            </a:pathLst>
          </a:custGeom>
          <a:ln w="4752">
            <a:solidFill>
              <a:srgbClr val="FFFFFF"/>
            </a:solidFill>
          </a:ln>
        </p:spPr>
        <p:txBody>
          <a:bodyPr wrap="square" lIns="0" tIns="0" rIns="0" bIns="0" rtlCol="0"/>
          <a:lstStyle/>
          <a:p>
            <a:endParaRPr/>
          </a:p>
        </p:txBody>
      </p:sp>
      <p:sp>
        <p:nvSpPr>
          <p:cNvPr id="109" name="object 109"/>
          <p:cNvSpPr/>
          <p:nvPr/>
        </p:nvSpPr>
        <p:spPr>
          <a:xfrm>
            <a:off x="5934018" y="4634873"/>
            <a:ext cx="598870" cy="71763"/>
          </a:xfrm>
          <a:prstGeom prst="rect">
            <a:avLst/>
          </a:prstGeom>
          <a:blipFill>
            <a:blip r:embed="rId15" cstate="print"/>
            <a:stretch>
              <a:fillRect/>
            </a:stretch>
          </a:blipFill>
        </p:spPr>
        <p:txBody>
          <a:bodyPr wrap="square" lIns="0" tIns="0" rIns="0" bIns="0" rtlCol="0"/>
          <a:lstStyle/>
          <a:p>
            <a:endParaRPr/>
          </a:p>
        </p:txBody>
      </p:sp>
      <p:sp>
        <p:nvSpPr>
          <p:cNvPr id="110" name="object 110"/>
          <p:cNvSpPr/>
          <p:nvPr/>
        </p:nvSpPr>
        <p:spPr>
          <a:xfrm>
            <a:off x="5934018" y="4634873"/>
            <a:ext cx="599440" cy="71755"/>
          </a:xfrm>
          <a:custGeom>
            <a:avLst/>
            <a:gdLst/>
            <a:ahLst/>
            <a:cxnLst/>
            <a:rect l="l" t="t" r="r" b="b"/>
            <a:pathLst>
              <a:path w="599439" h="71754">
                <a:moveTo>
                  <a:pt x="0" y="71763"/>
                </a:moveTo>
                <a:lnTo>
                  <a:pt x="598870" y="71763"/>
                </a:lnTo>
                <a:lnTo>
                  <a:pt x="598870" y="0"/>
                </a:lnTo>
                <a:lnTo>
                  <a:pt x="0" y="0"/>
                </a:lnTo>
                <a:lnTo>
                  <a:pt x="0" y="71763"/>
                </a:lnTo>
                <a:close/>
              </a:path>
            </a:pathLst>
          </a:custGeom>
          <a:ln w="4783">
            <a:solidFill>
              <a:srgbClr val="FFFFFF"/>
            </a:solidFill>
          </a:ln>
        </p:spPr>
        <p:txBody>
          <a:bodyPr wrap="square" lIns="0" tIns="0" rIns="0" bIns="0" rtlCol="0"/>
          <a:lstStyle/>
          <a:p>
            <a:endParaRPr/>
          </a:p>
        </p:txBody>
      </p:sp>
      <p:sp>
        <p:nvSpPr>
          <p:cNvPr id="111" name="object 111"/>
          <p:cNvSpPr txBox="1"/>
          <p:nvPr/>
        </p:nvSpPr>
        <p:spPr>
          <a:xfrm>
            <a:off x="5990712" y="4567172"/>
            <a:ext cx="481965" cy="186690"/>
          </a:xfrm>
          <a:prstGeom prst="rect">
            <a:avLst/>
          </a:prstGeom>
        </p:spPr>
        <p:txBody>
          <a:bodyPr vert="horz" wrap="square" lIns="0" tIns="0" rIns="0" bIns="0" rtlCol="0">
            <a:spAutoFit/>
          </a:bodyPr>
          <a:lstStyle/>
          <a:p>
            <a:pPr marL="12700"/>
            <a:r>
              <a:rPr sz="1200" spc="-5" dirty="0">
                <a:latin typeface="宋体"/>
                <a:cs typeface="宋体"/>
              </a:rPr>
              <a:t>物质流</a:t>
            </a:r>
            <a:endParaRPr sz="1200">
              <a:latin typeface="宋体"/>
              <a:cs typeface="宋体"/>
            </a:endParaRPr>
          </a:p>
        </p:txBody>
      </p:sp>
      <p:sp>
        <p:nvSpPr>
          <p:cNvPr id="112" name="object 112"/>
          <p:cNvSpPr/>
          <p:nvPr/>
        </p:nvSpPr>
        <p:spPr>
          <a:xfrm>
            <a:off x="4593690" y="2395790"/>
            <a:ext cx="584835" cy="71755"/>
          </a:xfrm>
          <a:custGeom>
            <a:avLst/>
            <a:gdLst/>
            <a:ahLst/>
            <a:cxnLst/>
            <a:rect l="l" t="t" r="r" b="b"/>
            <a:pathLst>
              <a:path w="584835" h="71755">
                <a:moveTo>
                  <a:pt x="0" y="71763"/>
                </a:moveTo>
                <a:lnTo>
                  <a:pt x="584611" y="71763"/>
                </a:lnTo>
                <a:lnTo>
                  <a:pt x="584611" y="0"/>
                </a:lnTo>
                <a:lnTo>
                  <a:pt x="0" y="0"/>
                </a:lnTo>
                <a:lnTo>
                  <a:pt x="0" y="71763"/>
                </a:lnTo>
                <a:close/>
              </a:path>
            </a:pathLst>
          </a:custGeom>
          <a:solidFill>
            <a:srgbClr val="FFFFFF"/>
          </a:solidFill>
        </p:spPr>
        <p:txBody>
          <a:bodyPr wrap="square" lIns="0" tIns="0" rIns="0" bIns="0" rtlCol="0"/>
          <a:lstStyle/>
          <a:p>
            <a:endParaRPr/>
          </a:p>
        </p:txBody>
      </p:sp>
      <p:sp>
        <p:nvSpPr>
          <p:cNvPr id="113" name="object 113"/>
          <p:cNvSpPr/>
          <p:nvPr/>
        </p:nvSpPr>
        <p:spPr>
          <a:xfrm>
            <a:off x="4593690" y="2395789"/>
            <a:ext cx="584835" cy="0"/>
          </a:xfrm>
          <a:custGeom>
            <a:avLst/>
            <a:gdLst/>
            <a:ahLst/>
            <a:cxnLst/>
            <a:rect l="l" t="t" r="r" b="b"/>
            <a:pathLst>
              <a:path w="584835">
                <a:moveTo>
                  <a:pt x="584611" y="0"/>
                </a:moveTo>
                <a:lnTo>
                  <a:pt x="0" y="0"/>
                </a:lnTo>
              </a:path>
            </a:pathLst>
          </a:custGeom>
          <a:ln w="4784">
            <a:solidFill>
              <a:srgbClr val="FFFFFF"/>
            </a:solidFill>
          </a:ln>
        </p:spPr>
        <p:txBody>
          <a:bodyPr wrap="square" lIns="0" tIns="0" rIns="0" bIns="0" rtlCol="0"/>
          <a:lstStyle/>
          <a:p>
            <a:endParaRPr/>
          </a:p>
        </p:txBody>
      </p:sp>
      <p:sp>
        <p:nvSpPr>
          <p:cNvPr id="114" name="object 114"/>
          <p:cNvSpPr/>
          <p:nvPr/>
        </p:nvSpPr>
        <p:spPr>
          <a:xfrm>
            <a:off x="5178300" y="2395790"/>
            <a:ext cx="0" cy="71755"/>
          </a:xfrm>
          <a:custGeom>
            <a:avLst/>
            <a:gdLst/>
            <a:ahLst/>
            <a:cxnLst/>
            <a:rect l="l" t="t" r="r" b="b"/>
            <a:pathLst>
              <a:path h="71755">
                <a:moveTo>
                  <a:pt x="0" y="71763"/>
                </a:moveTo>
                <a:lnTo>
                  <a:pt x="0" y="71763"/>
                </a:lnTo>
                <a:lnTo>
                  <a:pt x="0" y="0"/>
                </a:lnTo>
              </a:path>
            </a:pathLst>
          </a:custGeom>
          <a:ln w="4752">
            <a:solidFill>
              <a:srgbClr val="FFFFFF"/>
            </a:solidFill>
          </a:ln>
        </p:spPr>
        <p:txBody>
          <a:bodyPr wrap="square" lIns="0" tIns="0" rIns="0" bIns="0" rtlCol="0"/>
          <a:lstStyle/>
          <a:p>
            <a:endParaRPr/>
          </a:p>
        </p:txBody>
      </p:sp>
      <p:sp>
        <p:nvSpPr>
          <p:cNvPr id="115" name="object 115"/>
          <p:cNvSpPr/>
          <p:nvPr/>
        </p:nvSpPr>
        <p:spPr>
          <a:xfrm>
            <a:off x="4565172" y="2367085"/>
            <a:ext cx="584611" cy="71763"/>
          </a:xfrm>
          <a:prstGeom prst="rect">
            <a:avLst/>
          </a:prstGeom>
          <a:blipFill>
            <a:blip r:embed="rId16" cstate="print"/>
            <a:stretch>
              <a:fillRect/>
            </a:stretch>
          </a:blipFill>
        </p:spPr>
        <p:txBody>
          <a:bodyPr wrap="square" lIns="0" tIns="0" rIns="0" bIns="0" rtlCol="0"/>
          <a:lstStyle/>
          <a:p>
            <a:endParaRPr/>
          </a:p>
        </p:txBody>
      </p:sp>
      <p:sp>
        <p:nvSpPr>
          <p:cNvPr id="116" name="object 116"/>
          <p:cNvSpPr/>
          <p:nvPr/>
        </p:nvSpPr>
        <p:spPr>
          <a:xfrm>
            <a:off x="4565173" y="2367085"/>
            <a:ext cx="584835" cy="71755"/>
          </a:xfrm>
          <a:custGeom>
            <a:avLst/>
            <a:gdLst/>
            <a:ahLst/>
            <a:cxnLst/>
            <a:rect l="l" t="t" r="r" b="b"/>
            <a:pathLst>
              <a:path w="584835" h="71755">
                <a:moveTo>
                  <a:pt x="0" y="71763"/>
                </a:moveTo>
                <a:lnTo>
                  <a:pt x="584611" y="71763"/>
                </a:lnTo>
                <a:lnTo>
                  <a:pt x="584611" y="0"/>
                </a:lnTo>
                <a:lnTo>
                  <a:pt x="0" y="0"/>
                </a:lnTo>
                <a:lnTo>
                  <a:pt x="0" y="71763"/>
                </a:lnTo>
                <a:close/>
              </a:path>
            </a:pathLst>
          </a:custGeom>
          <a:ln w="4783">
            <a:solidFill>
              <a:srgbClr val="FFFFFF"/>
            </a:solidFill>
          </a:ln>
        </p:spPr>
        <p:txBody>
          <a:bodyPr wrap="square" lIns="0" tIns="0" rIns="0" bIns="0" rtlCol="0"/>
          <a:lstStyle/>
          <a:p>
            <a:endParaRPr/>
          </a:p>
        </p:txBody>
      </p:sp>
      <p:sp>
        <p:nvSpPr>
          <p:cNvPr id="117" name="object 117"/>
          <p:cNvSpPr txBox="1"/>
          <p:nvPr/>
        </p:nvSpPr>
        <p:spPr>
          <a:xfrm>
            <a:off x="4616504" y="2306349"/>
            <a:ext cx="481965" cy="186690"/>
          </a:xfrm>
          <a:prstGeom prst="rect">
            <a:avLst/>
          </a:prstGeom>
        </p:spPr>
        <p:txBody>
          <a:bodyPr vert="horz" wrap="square" lIns="0" tIns="0" rIns="0" bIns="0" rtlCol="0">
            <a:spAutoFit/>
          </a:bodyPr>
          <a:lstStyle/>
          <a:p>
            <a:pPr marL="12700"/>
            <a:r>
              <a:rPr sz="1200" spc="-5" dirty="0">
                <a:latin typeface="宋体"/>
                <a:cs typeface="宋体"/>
              </a:rPr>
              <a:t>信息流</a:t>
            </a:r>
            <a:endParaRPr sz="1200">
              <a:latin typeface="宋体"/>
              <a:cs typeface="宋体"/>
            </a:endParaRPr>
          </a:p>
        </p:txBody>
      </p:sp>
      <p:sp>
        <p:nvSpPr>
          <p:cNvPr id="118" name="object 118"/>
          <p:cNvSpPr/>
          <p:nvPr/>
        </p:nvSpPr>
        <p:spPr>
          <a:xfrm>
            <a:off x="7388417" y="2395790"/>
            <a:ext cx="542290" cy="71755"/>
          </a:xfrm>
          <a:custGeom>
            <a:avLst/>
            <a:gdLst/>
            <a:ahLst/>
            <a:cxnLst/>
            <a:rect l="l" t="t" r="r" b="b"/>
            <a:pathLst>
              <a:path w="542289" h="71755">
                <a:moveTo>
                  <a:pt x="0" y="71763"/>
                </a:moveTo>
                <a:lnTo>
                  <a:pt x="541835" y="71763"/>
                </a:lnTo>
                <a:lnTo>
                  <a:pt x="541835" y="0"/>
                </a:lnTo>
                <a:lnTo>
                  <a:pt x="0" y="0"/>
                </a:lnTo>
                <a:lnTo>
                  <a:pt x="0" y="71763"/>
                </a:lnTo>
                <a:close/>
              </a:path>
            </a:pathLst>
          </a:custGeom>
          <a:solidFill>
            <a:srgbClr val="FFFFFF"/>
          </a:solidFill>
        </p:spPr>
        <p:txBody>
          <a:bodyPr wrap="square" lIns="0" tIns="0" rIns="0" bIns="0" rtlCol="0"/>
          <a:lstStyle/>
          <a:p>
            <a:endParaRPr/>
          </a:p>
        </p:txBody>
      </p:sp>
      <p:sp>
        <p:nvSpPr>
          <p:cNvPr id="119" name="object 119"/>
          <p:cNvSpPr/>
          <p:nvPr/>
        </p:nvSpPr>
        <p:spPr>
          <a:xfrm>
            <a:off x="7388417" y="2395789"/>
            <a:ext cx="542290" cy="0"/>
          </a:xfrm>
          <a:custGeom>
            <a:avLst/>
            <a:gdLst/>
            <a:ahLst/>
            <a:cxnLst/>
            <a:rect l="l" t="t" r="r" b="b"/>
            <a:pathLst>
              <a:path w="542289">
                <a:moveTo>
                  <a:pt x="541835" y="0"/>
                </a:moveTo>
                <a:lnTo>
                  <a:pt x="0" y="0"/>
                </a:lnTo>
              </a:path>
            </a:pathLst>
          </a:custGeom>
          <a:ln w="4784">
            <a:solidFill>
              <a:srgbClr val="FFFFFF"/>
            </a:solidFill>
          </a:ln>
        </p:spPr>
        <p:txBody>
          <a:bodyPr wrap="square" lIns="0" tIns="0" rIns="0" bIns="0" rtlCol="0"/>
          <a:lstStyle/>
          <a:p>
            <a:endParaRPr/>
          </a:p>
        </p:txBody>
      </p:sp>
      <p:sp>
        <p:nvSpPr>
          <p:cNvPr id="120" name="object 120"/>
          <p:cNvSpPr/>
          <p:nvPr/>
        </p:nvSpPr>
        <p:spPr>
          <a:xfrm>
            <a:off x="7930252" y="2395790"/>
            <a:ext cx="0" cy="71755"/>
          </a:xfrm>
          <a:custGeom>
            <a:avLst/>
            <a:gdLst/>
            <a:ahLst/>
            <a:cxnLst/>
            <a:rect l="l" t="t" r="r" b="b"/>
            <a:pathLst>
              <a:path h="71755">
                <a:moveTo>
                  <a:pt x="0" y="71763"/>
                </a:moveTo>
                <a:lnTo>
                  <a:pt x="0" y="71763"/>
                </a:lnTo>
                <a:lnTo>
                  <a:pt x="0" y="0"/>
                </a:lnTo>
              </a:path>
            </a:pathLst>
          </a:custGeom>
          <a:ln w="4752">
            <a:solidFill>
              <a:srgbClr val="FFFFFF"/>
            </a:solidFill>
          </a:ln>
        </p:spPr>
        <p:txBody>
          <a:bodyPr wrap="square" lIns="0" tIns="0" rIns="0" bIns="0" rtlCol="0"/>
          <a:lstStyle/>
          <a:p>
            <a:endParaRPr/>
          </a:p>
        </p:txBody>
      </p:sp>
      <p:sp>
        <p:nvSpPr>
          <p:cNvPr id="121" name="object 121"/>
          <p:cNvSpPr/>
          <p:nvPr/>
        </p:nvSpPr>
        <p:spPr>
          <a:xfrm>
            <a:off x="7359900" y="2367085"/>
            <a:ext cx="541835" cy="71763"/>
          </a:xfrm>
          <a:prstGeom prst="rect">
            <a:avLst/>
          </a:prstGeom>
          <a:blipFill>
            <a:blip r:embed="rId17" cstate="print"/>
            <a:stretch>
              <a:fillRect/>
            </a:stretch>
          </a:blipFill>
        </p:spPr>
        <p:txBody>
          <a:bodyPr wrap="square" lIns="0" tIns="0" rIns="0" bIns="0" rtlCol="0"/>
          <a:lstStyle/>
          <a:p>
            <a:endParaRPr/>
          </a:p>
        </p:txBody>
      </p:sp>
      <p:sp>
        <p:nvSpPr>
          <p:cNvPr id="122" name="object 122"/>
          <p:cNvSpPr/>
          <p:nvPr/>
        </p:nvSpPr>
        <p:spPr>
          <a:xfrm>
            <a:off x="7359899" y="2367085"/>
            <a:ext cx="542290" cy="71755"/>
          </a:xfrm>
          <a:custGeom>
            <a:avLst/>
            <a:gdLst/>
            <a:ahLst/>
            <a:cxnLst/>
            <a:rect l="l" t="t" r="r" b="b"/>
            <a:pathLst>
              <a:path w="542289" h="71755">
                <a:moveTo>
                  <a:pt x="0" y="71763"/>
                </a:moveTo>
                <a:lnTo>
                  <a:pt x="541835" y="71763"/>
                </a:lnTo>
                <a:lnTo>
                  <a:pt x="541835" y="0"/>
                </a:lnTo>
                <a:lnTo>
                  <a:pt x="0" y="0"/>
                </a:lnTo>
                <a:lnTo>
                  <a:pt x="0" y="71763"/>
                </a:lnTo>
                <a:close/>
              </a:path>
            </a:pathLst>
          </a:custGeom>
          <a:ln w="4783">
            <a:solidFill>
              <a:srgbClr val="FFFFFF"/>
            </a:solidFill>
          </a:ln>
        </p:spPr>
        <p:txBody>
          <a:bodyPr wrap="square" lIns="0" tIns="0" rIns="0" bIns="0" rtlCol="0"/>
          <a:lstStyle/>
          <a:p>
            <a:endParaRPr/>
          </a:p>
        </p:txBody>
      </p:sp>
      <p:sp>
        <p:nvSpPr>
          <p:cNvPr id="123" name="object 123"/>
          <p:cNvSpPr txBox="1"/>
          <p:nvPr/>
        </p:nvSpPr>
        <p:spPr>
          <a:xfrm>
            <a:off x="7391878" y="2306349"/>
            <a:ext cx="481965" cy="186690"/>
          </a:xfrm>
          <a:prstGeom prst="rect">
            <a:avLst/>
          </a:prstGeom>
        </p:spPr>
        <p:txBody>
          <a:bodyPr vert="horz" wrap="square" lIns="0" tIns="0" rIns="0" bIns="0" rtlCol="0">
            <a:spAutoFit/>
          </a:bodyPr>
          <a:lstStyle/>
          <a:p>
            <a:pPr marL="12700"/>
            <a:r>
              <a:rPr sz="1200" spc="-5" dirty="0">
                <a:latin typeface="宋体"/>
                <a:cs typeface="宋体"/>
              </a:rPr>
              <a:t>能量流</a:t>
            </a:r>
            <a:endParaRPr sz="1200">
              <a:latin typeface="宋体"/>
              <a:cs typeface="宋体"/>
            </a:endParaRPr>
          </a:p>
        </p:txBody>
      </p:sp>
      <p:sp>
        <p:nvSpPr>
          <p:cNvPr id="124" name="object 124"/>
          <p:cNvSpPr/>
          <p:nvPr/>
        </p:nvSpPr>
        <p:spPr>
          <a:xfrm>
            <a:off x="3695384" y="1749923"/>
            <a:ext cx="485140" cy="431165"/>
          </a:xfrm>
          <a:custGeom>
            <a:avLst/>
            <a:gdLst/>
            <a:ahLst/>
            <a:cxnLst/>
            <a:rect l="l" t="t" r="r" b="b"/>
            <a:pathLst>
              <a:path w="485139" h="431164">
                <a:moveTo>
                  <a:pt x="0" y="430578"/>
                </a:moveTo>
                <a:lnTo>
                  <a:pt x="484799" y="430578"/>
                </a:lnTo>
                <a:lnTo>
                  <a:pt x="484799" y="0"/>
                </a:lnTo>
                <a:lnTo>
                  <a:pt x="0" y="0"/>
                </a:lnTo>
                <a:lnTo>
                  <a:pt x="0" y="430578"/>
                </a:lnTo>
                <a:close/>
              </a:path>
            </a:pathLst>
          </a:custGeom>
          <a:solidFill>
            <a:srgbClr val="FFFFFF"/>
          </a:solidFill>
        </p:spPr>
        <p:txBody>
          <a:bodyPr wrap="square" lIns="0" tIns="0" rIns="0" bIns="0" rtlCol="0"/>
          <a:lstStyle/>
          <a:p>
            <a:endParaRPr/>
          </a:p>
        </p:txBody>
      </p:sp>
      <p:sp>
        <p:nvSpPr>
          <p:cNvPr id="125" name="object 125"/>
          <p:cNvSpPr/>
          <p:nvPr/>
        </p:nvSpPr>
        <p:spPr>
          <a:xfrm>
            <a:off x="3695384" y="1749922"/>
            <a:ext cx="485140" cy="0"/>
          </a:xfrm>
          <a:custGeom>
            <a:avLst/>
            <a:gdLst/>
            <a:ahLst/>
            <a:cxnLst/>
            <a:rect l="l" t="t" r="r" b="b"/>
            <a:pathLst>
              <a:path w="485139">
                <a:moveTo>
                  <a:pt x="484799" y="0"/>
                </a:moveTo>
                <a:lnTo>
                  <a:pt x="0" y="0"/>
                </a:lnTo>
              </a:path>
            </a:pathLst>
          </a:custGeom>
          <a:ln w="4784">
            <a:solidFill>
              <a:srgbClr val="FFFFFF"/>
            </a:solidFill>
          </a:ln>
        </p:spPr>
        <p:txBody>
          <a:bodyPr wrap="square" lIns="0" tIns="0" rIns="0" bIns="0" rtlCol="0"/>
          <a:lstStyle/>
          <a:p>
            <a:endParaRPr/>
          </a:p>
        </p:txBody>
      </p:sp>
      <p:sp>
        <p:nvSpPr>
          <p:cNvPr id="126" name="object 126"/>
          <p:cNvSpPr/>
          <p:nvPr/>
        </p:nvSpPr>
        <p:spPr>
          <a:xfrm>
            <a:off x="4180183" y="1749923"/>
            <a:ext cx="0" cy="431165"/>
          </a:xfrm>
          <a:custGeom>
            <a:avLst/>
            <a:gdLst/>
            <a:ahLst/>
            <a:cxnLst/>
            <a:rect l="l" t="t" r="r" b="b"/>
            <a:pathLst>
              <a:path h="431164">
                <a:moveTo>
                  <a:pt x="0" y="430578"/>
                </a:moveTo>
                <a:lnTo>
                  <a:pt x="0" y="430578"/>
                </a:lnTo>
                <a:lnTo>
                  <a:pt x="0" y="0"/>
                </a:lnTo>
              </a:path>
            </a:pathLst>
          </a:custGeom>
          <a:ln w="4752">
            <a:solidFill>
              <a:srgbClr val="FFFFFF"/>
            </a:solidFill>
          </a:ln>
        </p:spPr>
        <p:txBody>
          <a:bodyPr wrap="square" lIns="0" tIns="0" rIns="0" bIns="0" rtlCol="0"/>
          <a:lstStyle/>
          <a:p>
            <a:endParaRPr/>
          </a:p>
        </p:txBody>
      </p:sp>
      <p:sp>
        <p:nvSpPr>
          <p:cNvPr id="127" name="object 127"/>
          <p:cNvSpPr/>
          <p:nvPr/>
        </p:nvSpPr>
        <p:spPr>
          <a:xfrm>
            <a:off x="3666867" y="1721217"/>
            <a:ext cx="484799" cy="444930"/>
          </a:xfrm>
          <a:prstGeom prst="rect">
            <a:avLst/>
          </a:prstGeom>
          <a:blipFill>
            <a:blip r:embed="rId18" cstate="print"/>
            <a:stretch>
              <a:fillRect/>
            </a:stretch>
          </a:blipFill>
        </p:spPr>
        <p:txBody>
          <a:bodyPr wrap="square" lIns="0" tIns="0" rIns="0" bIns="0" rtlCol="0"/>
          <a:lstStyle/>
          <a:p>
            <a:endParaRPr/>
          </a:p>
        </p:txBody>
      </p:sp>
      <p:sp>
        <p:nvSpPr>
          <p:cNvPr id="128" name="object 128"/>
          <p:cNvSpPr/>
          <p:nvPr/>
        </p:nvSpPr>
        <p:spPr>
          <a:xfrm>
            <a:off x="3666866" y="1721217"/>
            <a:ext cx="485140" cy="445134"/>
          </a:xfrm>
          <a:custGeom>
            <a:avLst/>
            <a:gdLst/>
            <a:ahLst/>
            <a:cxnLst/>
            <a:rect l="l" t="t" r="r" b="b"/>
            <a:pathLst>
              <a:path w="485139" h="445135">
                <a:moveTo>
                  <a:pt x="0" y="444930"/>
                </a:moveTo>
                <a:lnTo>
                  <a:pt x="484799" y="444930"/>
                </a:lnTo>
                <a:lnTo>
                  <a:pt x="484799" y="0"/>
                </a:lnTo>
                <a:lnTo>
                  <a:pt x="0" y="0"/>
                </a:lnTo>
                <a:lnTo>
                  <a:pt x="0" y="444930"/>
                </a:lnTo>
                <a:close/>
              </a:path>
            </a:pathLst>
          </a:custGeom>
          <a:ln w="4769">
            <a:solidFill>
              <a:srgbClr val="FFFFFF"/>
            </a:solidFill>
          </a:ln>
        </p:spPr>
        <p:txBody>
          <a:bodyPr wrap="square" lIns="0" tIns="0" rIns="0" bIns="0" rtlCol="0"/>
          <a:lstStyle/>
          <a:p>
            <a:endParaRPr/>
          </a:p>
        </p:txBody>
      </p:sp>
      <p:sp>
        <p:nvSpPr>
          <p:cNvPr id="129" name="object 129"/>
          <p:cNvSpPr txBox="1"/>
          <p:nvPr/>
        </p:nvSpPr>
        <p:spPr>
          <a:xfrm>
            <a:off x="3711431" y="1683811"/>
            <a:ext cx="405765" cy="230504"/>
          </a:xfrm>
          <a:prstGeom prst="rect">
            <a:avLst/>
          </a:prstGeom>
        </p:spPr>
        <p:txBody>
          <a:bodyPr vert="horz" wrap="square" lIns="0" tIns="0" rIns="0" bIns="0" rtlCol="0">
            <a:spAutoFit/>
          </a:bodyPr>
          <a:lstStyle/>
          <a:p>
            <a:pPr marL="12700"/>
            <a:r>
              <a:rPr sz="1500" spc="-5" dirty="0">
                <a:latin typeface="宋体"/>
                <a:cs typeface="宋体"/>
              </a:rPr>
              <a:t>外部</a:t>
            </a:r>
            <a:endParaRPr sz="1500">
              <a:latin typeface="宋体"/>
              <a:cs typeface="宋体"/>
            </a:endParaRPr>
          </a:p>
        </p:txBody>
      </p:sp>
      <p:sp>
        <p:nvSpPr>
          <p:cNvPr id="130" name="object 130"/>
          <p:cNvSpPr txBox="1"/>
          <p:nvPr/>
        </p:nvSpPr>
        <p:spPr>
          <a:xfrm>
            <a:off x="3711431" y="1938522"/>
            <a:ext cx="405765" cy="230504"/>
          </a:xfrm>
          <a:prstGeom prst="rect">
            <a:avLst/>
          </a:prstGeom>
        </p:spPr>
        <p:txBody>
          <a:bodyPr vert="horz" wrap="square" lIns="0" tIns="0" rIns="0" bIns="0" rtlCol="0">
            <a:spAutoFit/>
          </a:bodyPr>
          <a:lstStyle/>
          <a:p>
            <a:pPr marL="12700"/>
            <a:r>
              <a:rPr sz="1500" spc="-5" dirty="0">
                <a:latin typeface="宋体"/>
                <a:cs typeface="宋体"/>
              </a:rPr>
              <a:t>环境</a:t>
            </a:r>
            <a:endParaRPr sz="1500">
              <a:latin typeface="宋体"/>
              <a:cs typeface="宋体"/>
            </a:endParaRPr>
          </a:p>
        </p:txBody>
      </p:sp>
      <p:sp>
        <p:nvSpPr>
          <p:cNvPr id="131" name="object 131"/>
          <p:cNvSpPr/>
          <p:nvPr/>
        </p:nvSpPr>
        <p:spPr>
          <a:xfrm>
            <a:off x="5363665" y="5897907"/>
            <a:ext cx="1725316" cy="272699"/>
          </a:xfrm>
          <a:prstGeom prst="rect">
            <a:avLst/>
          </a:prstGeom>
          <a:blipFill>
            <a:blip r:embed="rId19" cstate="print"/>
            <a:stretch>
              <a:fillRect/>
            </a:stretch>
          </a:blipFill>
        </p:spPr>
        <p:txBody>
          <a:bodyPr wrap="square" lIns="0" tIns="0" rIns="0" bIns="0" rtlCol="0"/>
          <a:lstStyle/>
          <a:p>
            <a:endParaRPr/>
          </a:p>
        </p:txBody>
      </p:sp>
      <p:sp>
        <p:nvSpPr>
          <p:cNvPr id="132" name="object 132"/>
          <p:cNvSpPr/>
          <p:nvPr/>
        </p:nvSpPr>
        <p:spPr>
          <a:xfrm>
            <a:off x="5363665" y="5897906"/>
            <a:ext cx="1725930" cy="273050"/>
          </a:xfrm>
          <a:custGeom>
            <a:avLst/>
            <a:gdLst/>
            <a:ahLst/>
            <a:cxnLst/>
            <a:rect l="l" t="t" r="r" b="b"/>
            <a:pathLst>
              <a:path w="1725929" h="273050">
                <a:moveTo>
                  <a:pt x="0" y="272699"/>
                </a:moveTo>
                <a:lnTo>
                  <a:pt x="1725316" y="272699"/>
                </a:lnTo>
                <a:lnTo>
                  <a:pt x="1725316" y="0"/>
                </a:lnTo>
                <a:lnTo>
                  <a:pt x="0" y="0"/>
                </a:lnTo>
                <a:lnTo>
                  <a:pt x="0" y="272699"/>
                </a:lnTo>
                <a:close/>
              </a:path>
            </a:pathLst>
          </a:custGeom>
          <a:ln w="4783">
            <a:solidFill>
              <a:srgbClr val="000000"/>
            </a:solidFill>
          </a:ln>
        </p:spPr>
        <p:txBody>
          <a:bodyPr wrap="square" lIns="0" tIns="0" rIns="0" bIns="0" rtlCol="0"/>
          <a:lstStyle/>
          <a:p>
            <a:endParaRPr/>
          </a:p>
        </p:txBody>
      </p:sp>
      <p:sp>
        <p:nvSpPr>
          <p:cNvPr id="133" name="object 133"/>
          <p:cNvSpPr/>
          <p:nvPr/>
        </p:nvSpPr>
        <p:spPr>
          <a:xfrm>
            <a:off x="3809455" y="5625203"/>
            <a:ext cx="1454785" cy="401955"/>
          </a:xfrm>
          <a:custGeom>
            <a:avLst/>
            <a:gdLst/>
            <a:ahLst/>
            <a:cxnLst/>
            <a:rect l="l" t="t" r="r" b="b"/>
            <a:pathLst>
              <a:path w="1454785" h="401954">
                <a:moveTo>
                  <a:pt x="0" y="0"/>
                </a:moveTo>
                <a:lnTo>
                  <a:pt x="0" y="401873"/>
                </a:lnTo>
                <a:lnTo>
                  <a:pt x="1454399" y="401873"/>
                </a:lnTo>
              </a:path>
            </a:pathLst>
          </a:custGeom>
          <a:ln w="19127">
            <a:solidFill>
              <a:srgbClr val="000000"/>
            </a:solidFill>
          </a:ln>
        </p:spPr>
        <p:txBody>
          <a:bodyPr wrap="square" lIns="0" tIns="0" rIns="0" bIns="0" rtlCol="0"/>
          <a:lstStyle/>
          <a:p>
            <a:endParaRPr/>
          </a:p>
        </p:txBody>
      </p:sp>
      <p:sp>
        <p:nvSpPr>
          <p:cNvPr id="134" name="object 134"/>
          <p:cNvSpPr/>
          <p:nvPr/>
        </p:nvSpPr>
        <p:spPr>
          <a:xfrm>
            <a:off x="5235337" y="5966145"/>
            <a:ext cx="128905" cy="135255"/>
          </a:xfrm>
          <a:custGeom>
            <a:avLst/>
            <a:gdLst/>
            <a:ahLst/>
            <a:cxnLst/>
            <a:rect l="l" t="t" r="r" b="b"/>
            <a:pathLst>
              <a:path w="128904" h="135254">
                <a:moveTo>
                  <a:pt x="1148" y="132055"/>
                </a:moveTo>
                <a:lnTo>
                  <a:pt x="0" y="132698"/>
                </a:lnTo>
                <a:lnTo>
                  <a:pt x="190" y="134719"/>
                </a:lnTo>
                <a:lnTo>
                  <a:pt x="1148" y="132055"/>
                </a:lnTo>
                <a:close/>
              </a:path>
              <a:path w="128904" h="135254">
                <a:moveTo>
                  <a:pt x="1737" y="4298"/>
                </a:moveTo>
                <a:lnTo>
                  <a:pt x="12060" y="32977"/>
                </a:lnTo>
                <a:lnTo>
                  <a:pt x="16017" y="67361"/>
                </a:lnTo>
                <a:lnTo>
                  <a:pt x="12060" y="101744"/>
                </a:lnTo>
                <a:lnTo>
                  <a:pt x="1148" y="132055"/>
                </a:lnTo>
                <a:lnTo>
                  <a:pt x="128329" y="60931"/>
                </a:lnTo>
                <a:lnTo>
                  <a:pt x="1737" y="4298"/>
                </a:lnTo>
                <a:close/>
              </a:path>
              <a:path w="128904" h="135254">
                <a:moveTo>
                  <a:pt x="190" y="0"/>
                </a:moveTo>
                <a:lnTo>
                  <a:pt x="0" y="3521"/>
                </a:lnTo>
                <a:lnTo>
                  <a:pt x="1737" y="4298"/>
                </a:lnTo>
                <a:lnTo>
                  <a:pt x="190" y="0"/>
                </a:lnTo>
                <a:close/>
              </a:path>
            </a:pathLst>
          </a:custGeom>
          <a:solidFill>
            <a:srgbClr val="000000"/>
          </a:solidFill>
        </p:spPr>
        <p:txBody>
          <a:bodyPr wrap="square" lIns="0" tIns="0" rIns="0" bIns="0" rtlCol="0"/>
          <a:lstStyle/>
          <a:p>
            <a:endParaRPr/>
          </a:p>
        </p:txBody>
      </p:sp>
      <p:sp>
        <p:nvSpPr>
          <p:cNvPr id="135" name="object 135"/>
          <p:cNvSpPr/>
          <p:nvPr/>
        </p:nvSpPr>
        <p:spPr>
          <a:xfrm>
            <a:off x="7188795" y="5625203"/>
            <a:ext cx="1468755" cy="401955"/>
          </a:xfrm>
          <a:custGeom>
            <a:avLst/>
            <a:gdLst/>
            <a:ahLst/>
            <a:cxnLst/>
            <a:rect l="l" t="t" r="r" b="b"/>
            <a:pathLst>
              <a:path w="1468754" h="401954">
                <a:moveTo>
                  <a:pt x="0" y="401873"/>
                </a:moveTo>
                <a:lnTo>
                  <a:pt x="1468658" y="401873"/>
                </a:lnTo>
                <a:lnTo>
                  <a:pt x="1468658" y="0"/>
                </a:lnTo>
              </a:path>
            </a:pathLst>
          </a:custGeom>
          <a:ln w="19128">
            <a:solidFill>
              <a:srgbClr val="000000"/>
            </a:solidFill>
          </a:ln>
        </p:spPr>
        <p:txBody>
          <a:bodyPr wrap="square" lIns="0" tIns="0" rIns="0" bIns="0" rtlCol="0"/>
          <a:lstStyle/>
          <a:p>
            <a:endParaRPr/>
          </a:p>
        </p:txBody>
      </p:sp>
      <p:sp>
        <p:nvSpPr>
          <p:cNvPr id="136" name="object 136"/>
          <p:cNvSpPr/>
          <p:nvPr/>
        </p:nvSpPr>
        <p:spPr>
          <a:xfrm>
            <a:off x="7088983" y="5966145"/>
            <a:ext cx="142875" cy="135255"/>
          </a:xfrm>
          <a:custGeom>
            <a:avLst/>
            <a:gdLst/>
            <a:ahLst/>
            <a:cxnLst/>
            <a:rect l="l" t="t" r="r" b="b"/>
            <a:pathLst>
              <a:path w="142875" h="135254">
                <a:moveTo>
                  <a:pt x="137056" y="129914"/>
                </a:moveTo>
                <a:lnTo>
                  <a:pt x="138785" y="134719"/>
                </a:lnTo>
                <a:lnTo>
                  <a:pt x="142588" y="132698"/>
                </a:lnTo>
                <a:lnTo>
                  <a:pt x="137056" y="129914"/>
                </a:lnTo>
                <a:close/>
              </a:path>
              <a:path w="142875" h="135254">
                <a:moveTo>
                  <a:pt x="136659" y="5908"/>
                </a:moveTo>
                <a:lnTo>
                  <a:pt x="0" y="60931"/>
                </a:lnTo>
                <a:lnTo>
                  <a:pt x="137056" y="129914"/>
                </a:lnTo>
                <a:lnTo>
                  <a:pt x="126915" y="101744"/>
                </a:lnTo>
                <a:lnTo>
                  <a:pt x="122958" y="67361"/>
                </a:lnTo>
                <a:lnTo>
                  <a:pt x="126915" y="32977"/>
                </a:lnTo>
                <a:lnTo>
                  <a:pt x="136659" y="5908"/>
                </a:lnTo>
                <a:close/>
              </a:path>
              <a:path w="142875" h="135254">
                <a:moveTo>
                  <a:pt x="138785" y="0"/>
                </a:moveTo>
                <a:lnTo>
                  <a:pt x="136659" y="5908"/>
                </a:lnTo>
                <a:lnTo>
                  <a:pt x="142588" y="3521"/>
                </a:lnTo>
                <a:lnTo>
                  <a:pt x="138785" y="0"/>
                </a:lnTo>
                <a:close/>
              </a:path>
            </a:pathLst>
          </a:custGeom>
          <a:solidFill>
            <a:srgbClr val="000000"/>
          </a:solidFill>
        </p:spPr>
        <p:txBody>
          <a:bodyPr wrap="square" lIns="0" tIns="0" rIns="0" bIns="0" rtlCol="0"/>
          <a:lstStyle/>
          <a:p>
            <a:endParaRPr/>
          </a:p>
        </p:txBody>
      </p:sp>
      <p:sp>
        <p:nvSpPr>
          <p:cNvPr id="137" name="object 137"/>
          <p:cNvSpPr/>
          <p:nvPr/>
        </p:nvSpPr>
        <p:spPr>
          <a:xfrm>
            <a:off x="6233453" y="5725671"/>
            <a:ext cx="0" cy="172720"/>
          </a:xfrm>
          <a:custGeom>
            <a:avLst/>
            <a:gdLst/>
            <a:ahLst/>
            <a:cxnLst/>
            <a:rect l="l" t="t" r="r" b="b"/>
            <a:pathLst>
              <a:path h="172720">
                <a:moveTo>
                  <a:pt x="0" y="172231"/>
                </a:moveTo>
                <a:lnTo>
                  <a:pt x="0" y="0"/>
                </a:lnTo>
              </a:path>
            </a:pathLst>
          </a:custGeom>
          <a:ln w="19011">
            <a:solidFill>
              <a:srgbClr val="000000"/>
            </a:solidFill>
          </a:ln>
        </p:spPr>
        <p:txBody>
          <a:bodyPr wrap="square" lIns="0" tIns="0" rIns="0" bIns="0" rtlCol="0"/>
          <a:lstStyle/>
          <a:p>
            <a:endParaRPr/>
          </a:p>
        </p:txBody>
      </p:sp>
      <p:sp>
        <p:nvSpPr>
          <p:cNvPr id="138" name="object 138"/>
          <p:cNvSpPr/>
          <p:nvPr/>
        </p:nvSpPr>
        <p:spPr>
          <a:xfrm>
            <a:off x="6162160" y="5625203"/>
            <a:ext cx="142875" cy="136525"/>
          </a:xfrm>
          <a:custGeom>
            <a:avLst/>
            <a:gdLst/>
            <a:ahLst/>
            <a:cxnLst/>
            <a:rect l="l" t="t" r="r" b="b"/>
            <a:pathLst>
              <a:path w="142875" h="136525">
                <a:moveTo>
                  <a:pt x="71294" y="0"/>
                </a:moveTo>
                <a:lnTo>
                  <a:pt x="0" y="129173"/>
                </a:lnTo>
                <a:lnTo>
                  <a:pt x="2471" y="136177"/>
                </a:lnTo>
                <a:lnTo>
                  <a:pt x="35281" y="124250"/>
                </a:lnTo>
                <a:lnTo>
                  <a:pt x="69464" y="120274"/>
                </a:lnTo>
                <a:lnTo>
                  <a:pt x="137676" y="120274"/>
                </a:lnTo>
                <a:lnTo>
                  <a:pt x="71294" y="0"/>
                </a:lnTo>
                <a:close/>
              </a:path>
              <a:path w="142875" h="136525">
                <a:moveTo>
                  <a:pt x="137676" y="120274"/>
                </a:moveTo>
                <a:lnTo>
                  <a:pt x="69464" y="120274"/>
                </a:lnTo>
                <a:lnTo>
                  <a:pt x="103611" y="124250"/>
                </a:lnTo>
                <a:lnTo>
                  <a:pt x="136314" y="136177"/>
                </a:lnTo>
                <a:lnTo>
                  <a:pt x="142588" y="129173"/>
                </a:lnTo>
                <a:lnTo>
                  <a:pt x="137676" y="120274"/>
                </a:lnTo>
                <a:close/>
              </a:path>
            </a:pathLst>
          </a:custGeom>
          <a:solidFill>
            <a:srgbClr val="000000"/>
          </a:solidFill>
        </p:spPr>
        <p:txBody>
          <a:bodyPr wrap="square" lIns="0" tIns="0" rIns="0" bIns="0" rtlCol="0"/>
          <a:lstStyle/>
          <a:p>
            <a:endParaRPr/>
          </a:p>
        </p:txBody>
      </p:sp>
      <p:sp>
        <p:nvSpPr>
          <p:cNvPr id="139" name="object 139"/>
          <p:cNvSpPr txBox="1"/>
          <p:nvPr/>
        </p:nvSpPr>
        <p:spPr>
          <a:xfrm>
            <a:off x="5458381" y="5687958"/>
            <a:ext cx="1546860" cy="453970"/>
          </a:xfrm>
          <a:prstGeom prst="rect">
            <a:avLst/>
          </a:prstGeom>
        </p:spPr>
        <p:txBody>
          <a:bodyPr vert="horz" wrap="square" lIns="0" tIns="0" rIns="0" bIns="0" rtlCol="0">
            <a:spAutoFit/>
          </a:bodyPr>
          <a:lstStyle/>
          <a:p>
            <a:pPr marL="890269"/>
            <a:r>
              <a:rPr sz="1200" spc="-5" dirty="0">
                <a:latin typeface="宋体"/>
                <a:cs typeface="宋体"/>
              </a:rPr>
              <a:t>减轻</a:t>
            </a:r>
            <a:endParaRPr sz="1200">
              <a:latin typeface="宋体"/>
              <a:cs typeface="宋体"/>
            </a:endParaRPr>
          </a:p>
          <a:p>
            <a:pPr marL="12700">
              <a:spcBef>
                <a:spcPts val="280"/>
              </a:spcBef>
            </a:pPr>
            <a:r>
              <a:rPr sz="1500" spc="-5" dirty="0">
                <a:latin typeface="宋体"/>
                <a:cs typeface="宋体"/>
              </a:rPr>
              <a:t>优化系统安全韧性</a:t>
            </a:r>
            <a:endParaRPr sz="1500">
              <a:latin typeface="宋体"/>
              <a:cs typeface="宋体"/>
            </a:endParaRPr>
          </a:p>
        </p:txBody>
      </p:sp>
      <p:sp>
        <p:nvSpPr>
          <p:cNvPr id="140" name="object 140"/>
          <p:cNvSpPr/>
          <p:nvPr/>
        </p:nvSpPr>
        <p:spPr>
          <a:xfrm>
            <a:off x="8728747" y="2453200"/>
            <a:ext cx="200025" cy="0"/>
          </a:xfrm>
          <a:custGeom>
            <a:avLst/>
            <a:gdLst/>
            <a:ahLst/>
            <a:cxnLst/>
            <a:rect l="l" t="t" r="r" b="b"/>
            <a:pathLst>
              <a:path w="200025">
                <a:moveTo>
                  <a:pt x="0" y="0"/>
                </a:moveTo>
                <a:lnTo>
                  <a:pt x="199623" y="0"/>
                </a:lnTo>
              </a:path>
            </a:pathLst>
          </a:custGeom>
          <a:ln w="19136">
            <a:solidFill>
              <a:srgbClr val="FFFFFF"/>
            </a:solidFill>
            <a:prstDash val="lgDash"/>
          </a:ln>
        </p:spPr>
        <p:txBody>
          <a:bodyPr wrap="square" lIns="0" tIns="0" rIns="0" bIns="0" rtlCol="0"/>
          <a:lstStyle/>
          <a:p>
            <a:endParaRPr/>
          </a:p>
        </p:txBody>
      </p:sp>
      <p:sp>
        <p:nvSpPr>
          <p:cNvPr id="141" name="object 141"/>
          <p:cNvSpPr/>
          <p:nvPr/>
        </p:nvSpPr>
        <p:spPr>
          <a:xfrm>
            <a:off x="8129876" y="2453200"/>
            <a:ext cx="142875" cy="0"/>
          </a:xfrm>
          <a:custGeom>
            <a:avLst/>
            <a:gdLst/>
            <a:ahLst/>
            <a:cxnLst/>
            <a:rect l="l" t="t" r="r" b="b"/>
            <a:pathLst>
              <a:path w="142875">
                <a:moveTo>
                  <a:pt x="0" y="0"/>
                </a:moveTo>
                <a:lnTo>
                  <a:pt x="142588" y="0"/>
                </a:lnTo>
              </a:path>
            </a:pathLst>
          </a:custGeom>
          <a:ln w="19136">
            <a:solidFill>
              <a:srgbClr val="FFFFFF"/>
            </a:solidFill>
            <a:prstDash val="lgDash"/>
          </a:ln>
        </p:spPr>
        <p:txBody>
          <a:bodyPr wrap="square" lIns="0" tIns="0" rIns="0" bIns="0" rtlCol="0"/>
          <a:lstStyle/>
          <a:p>
            <a:endParaRPr/>
          </a:p>
        </p:txBody>
      </p:sp>
      <p:sp>
        <p:nvSpPr>
          <p:cNvPr id="142" name="object 142"/>
          <p:cNvSpPr/>
          <p:nvPr/>
        </p:nvSpPr>
        <p:spPr>
          <a:xfrm>
            <a:off x="8030064" y="2381438"/>
            <a:ext cx="134620" cy="144145"/>
          </a:xfrm>
          <a:custGeom>
            <a:avLst/>
            <a:gdLst/>
            <a:ahLst/>
            <a:cxnLst/>
            <a:rect l="l" t="t" r="r" b="b"/>
            <a:pathLst>
              <a:path w="134620" h="144144">
                <a:moveTo>
                  <a:pt x="128329" y="0"/>
                </a:moveTo>
                <a:lnTo>
                  <a:pt x="0" y="71763"/>
                </a:lnTo>
                <a:lnTo>
                  <a:pt x="128329" y="143526"/>
                </a:lnTo>
                <a:lnTo>
                  <a:pt x="133842" y="140272"/>
                </a:lnTo>
                <a:lnTo>
                  <a:pt x="122114" y="107246"/>
                </a:lnTo>
                <a:lnTo>
                  <a:pt x="118300" y="72839"/>
                </a:lnTo>
                <a:lnTo>
                  <a:pt x="122400" y="38467"/>
                </a:lnTo>
                <a:lnTo>
                  <a:pt x="134413" y="5549"/>
                </a:lnTo>
                <a:lnTo>
                  <a:pt x="128329" y="0"/>
                </a:lnTo>
                <a:close/>
              </a:path>
            </a:pathLst>
          </a:custGeom>
          <a:solidFill>
            <a:srgbClr val="FFFFFF"/>
          </a:solidFill>
        </p:spPr>
        <p:txBody>
          <a:bodyPr wrap="square" lIns="0" tIns="0" rIns="0" bIns="0" rtlCol="0"/>
          <a:lstStyle/>
          <a:p>
            <a:endParaRPr/>
          </a:p>
        </p:txBody>
      </p:sp>
      <p:sp>
        <p:nvSpPr>
          <p:cNvPr id="143" name="object 143"/>
          <p:cNvSpPr/>
          <p:nvPr/>
        </p:nvSpPr>
        <p:spPr>
          <a:xfrm>
            <a:off x="8895480" y="2391006"/>
            <a:ext cx="132715" cy="135255"/>
          </a:xfrm>
          <a:custGeom>
            <a:avLst/>
            <a:gdLst/>
            <a:ahLst/>
            <a:cxnLst/>
            <a:rect l="l" t="t" r="r" b="b"/>
            <a:pathLst>
              <a:path w="132715" h="135255">
                <a:moveTo>
                  <a:pt x="760" y="0"/>
                </a:moveTo>
                <a:lnTo>
                  <a:pt x="12458" y="33106"/>
                </a:lnTo>
                <a:lnTo>
                  <a:pt x="16207" y="67505"/>
                </a:lnTo>
                <a:lnTo>
                  <a:pt x="12042" y="101831"/>
                </a:lnTo>
                <a:lnTo>
                  <a:pt x="0" y="134723"/>
                </a:lnTo>
                <a:lnTo>
                  <a:pt x="4372" y="133957"/>
                </a:lnTo>
                <a:lnTo>
                  <a:pt x="132702" y="62194"/>
                </a:lnTo>
                <a:lnTo>
                  <a:pt x="4372" y="4784"/>
                </a:lnTo>
                <a:lnTo>
                  <a:pt x="760" y="0"/>
                </a:lnTo>
                <a:close/>
              </a:path>
            </a:pathLst>
          </a:custGeom>
          <a:solidFill>
            <a:srgbClr val="FFFFFF"/>
          </a:solidFill>
        </p:spPr>
        <p:txBody>
          <a:bodyPr wrap="square" lIns="0" tIns="0" rIns="0" bIns="0" rtlCol="0"/>
          <a:lstStyle/>
          <a:p>
            <a:endParaRPr/>
          </a:p>
        </p:txBody>
      </p:sp>
      <p:sp>
        <p:nvSpPr>
          <p:cNvPr id="144" name="object 144"/>
          <p:cNvSpPr/>
          <p:nvPr/>
        </p:nvSpPr>
        <p:spPr>
          <a:xfrm>
            <a:off x="8728746" y="2424494"/>
            <a:ext cx="171450" cy="0"/>
          </a:xfrm>
          <a:custGeom>
            <a:avLst/>
            <a:gdLst/>
            <a:ahLst/>
            <a:cxnLst/>
            <a:rect l="l" t="t" r="r" b="b"/>
            <a:pathLst>
              <a:path w="171450">
                <a:moveTo>
                  <a:pt x="0" y="0"/>
                </a:moveTo>
                <a:lnTo>
                  <a:pt x="171105" y="0"/>
                </a:lnTo>
              </a:path>
            </a:pathLst>
          </a:custGeom>
          <a:ln w="19136">
            <a:solidFill>
              <a:srgbClr val="000000"/>
            </a:solidFill>
            <a:prstDash val="lgDash"/>
          </a:ln>
        </p:spPr>
        <p:txBody>
          <a:bodyPr wrap="square" lIns="0" tIns="0" rIns="0" bIns="0" rtlCol="0"/>
          <a:lstStyle/>
          <a:p>
            <a:endParaRPr/>
          </a:p>
        </p:txBody>
      </p:sp>
      <p:sp>
        <p:nvSpPr>
          <p:cNvPr id="145" name="object 145"/>
          <p:cNvSpPr/>
          <p:nvPr/>
        </p:nvSpPr>
        <p:spPr>
          <a:xfrm>
            <a:off x="8101358" y="2424494"/>
            <a:ext cx="171450" cy="0"/>
          </a:xfrm>
          <a:custGeom>
            <a:avLst/>
            <a:gdLst/>
            <a:ahLst/>
            <a:cxnLst/>
            <a:rect l="l" t="t" r="r" b="b"/>
            <a:pathLst>
              <a:path w="171450">
                <a:moveTo>
                  <a:pt x="0" y="0"/>
                </a:moveTo>
                <a:lnTo>
                  <a:pt x="171105" y="0"/>
                </a:lnTo>
              </a:path>
            </a:pathLst>
          </a:custGeom>
          <a:ln w="19136">
            <a:solidFill>
              <a:srgbClr val="000000"/>
            </a:solidFill>
            <a:prstDash val="lgDash"/>
          </a:ln>
        </p:spPr>
        <p:txBody>
          <a:bodyPr wrap="square" lIns="0" tIns="0" rIns="0" bIns="0" rtlCol="0"/>
          <a:lstStyle/>
          <a:p>
            <a:endParaRPr/>
          </a:p>
        </p:txBody>
      </p:sp>
      <p:sp>
        <p:nvSpPr>
          <p:cNvPr id="146" name="object 146"/>
          <p:cNvSpPr/>
          <p:nvPr/>
        </p:nvSpPr>
        <p:spPr>
          <a:xfrm>
            <a:off x="8001547" y="2352732"/>
            <a:ext cx="142875" cy="144145"/>
          </a:xfrm>
          <a:custGeom>
            <a:avLst/>
            <a:gdLst/>
            <a:ahLst/>
            <a:cxnLst/>
            <a:rect l="l" t="t" r="r" b="b"/>
            <a:pathLst>
              <a:path w="142875" h="144144">
                <a:moveTo>
                  <a:pt x="142588" y="0"/>
                </a:moveTo>
                <a:lnTo>
                  <a:pt x="0" y="71763"/>
                </a:lnTo>
                <a:lnTo>
                  <a:pt x="128329" y="143526"/>
                </a:lnTo>
                <a:lnTo>
                  <a:pt x="134983" y="141421"/>
                </a:lnTo>
                <a:lnTo>
                  <a:pt x="123255" y="108395"/>
                </a:lnTo>
                <a:lnTo>
                  <a:pt x="119441" y="73987"/>
                </a:lnTo>
                <a:lnTo>
                  <a:pt x="123540" y="39616"/>
                </a:lnTo>
                <a:lnTo>
                  <a:pt x="135553" y="6697"/>
                </a:lnTo>
                <a:lnTo>
                  <a:pt x="142588" y="0"/>
                </a:lnTo>
                <a:close/>
              </a:path>
            </a:pathLst>
          </a:custGeom>
          <a:solidFill>
            <a:srgbClr val="000000"/>
          </a:solidFill>
        </p:spPr>
        <p:txBody>
          <a:bodyPr wrap="square" lIns="0" tIns="0" rIns="0" bIns="0" rtlCol="0"/>
          <a:lstStyle/>
          <a:p>
            <a:endParaRPr/>
          </a:p>
        </p:txBody>
      </p:sp>
      <p:sp>
        <p:nvSpPr>
          <p:cNvPr id="147" name="object 147"/>
          <p:cNvSpPr/>
          <p:nvPr/>
        </p:nvSpPr>
        <p:spPr>
          <a:xfrm>
            <a:off x="8868102" y="2363449"/>
            <a:ext cx="132080" cy="135255"/>
          </a:xfrm>
          <a:custGeom>
            <a:avLst/>
            <a:gdLst/>
            <a:ahLst/>
            <a:cxnLst/>
            <a:rect l="l" t="t" r="r" b="b"/>
            <a:pathLst>
              <a:path w="132079" h="135255">
                <a:moveTo>
                  <a:pt x="760" y="0"/>
                </a:moveTo>
                <a:lnTo>
                  <a:pt x="12458" y="33106"/>
                </a:lnTo>
                <a:lnTo>
                  <a:pt x="16207" y="67505"/>
                </a:lnTo>
                <a:lnTo>
                  <a:pt x="12042" y="101831"/>
                </a:lnTo>
                <a:lnTo>
                  <a:pt x="0" y="134723"/>
                </a:lnTo>
                <a:lnTo>
                  <a:pt x="3231" y="132809"/>
                </a:lnTo>
                <a:lnTo>
                  <a:pt x="131561" y="61046"/>
                </a:lnTo>
                <a:lnTo>
                  <a:pt x="3231" y="3635"/>
                </a:lnTo>
                <a:lnTo>
                  <a:pt x="760" y="0"/>
                </a:lnTo>
                <a:close/>
              </a:path>
            </a:pathLst>
          </a:custGeom>
          <a:solidFill>
            <a:srgbClr val="000000"/>
          </a:solidFill>
        </p:spPr>
        <p:txBody>
          <a:bodyPr wrap="square" lIns="0" tIns="0" rIns="0" bIns="0" rtlCol="0"/>
          <a:lstStyle/>
          <a:p>
            <a:endParaRPr/>
          </a:p>
        </p:txBody>
      </p:sp>
      <p:sp>
        <p:nvSpPr>
          <p:cNvPr id="148" name="object 148"/>
          <p:cNvSpPr/>
          <p:nvPr/>
        </p:nvSpPr>
        <p:spPr>
          <a:xfrm>
            <a:off x="8272465" y="2324027"/>
            <a:ext cx="456565" cy="201295"/>
          </a:xfrm>
          <a:custGeom>
            <a:avLst/>
            <a:gdLst/>
            <a:ahLst/>
            <a:cxnLst/>
            <a:rect l="l" t="t" r="r" b="b"/>
            <a:pathLst>
              <a:path w="456565" h="201294">
                <a:moveTo>
                  <a:pt x="0" y="200936"/>
                </a:moveTo>
                <a:lnTo>
                  <a:pt x="456282" y="200936"/>
                </a:lnTo>
                <a:lnTo>
                  <a:pt x="456282" y="0"/>
                </a:lnTo>
                <a:lnTo>
                  <a:pt x="0" y="0"/>
                </a:lnTo>
                <a:lnTo>
                  <a:pt x="0" y="200936"/>
                </a:lnTo>
                <a:close/>
              </a:path>
            </a:pathLst>
          </a:custGeom>
          <a:solidFill>
            <a:srgbClr val="FFFFFF"/>
          </a:solidFill>
        </p:spPr>
        <p:txBody>
          <a:bodyPr wrap="square" lIns="0" tIns="0" rIns="0" bIns="0" rtlCol="0"/>
          <a:lstStyle/>
          <a:p>
            <a:endParaRPr/>
          </a:p>
        </p:txBody>
      </p:sp>
      <p:sp>
        <p:nvSpPr>
          <p:cNvPr id="149" name="object 149"/>
          <p:cNvSpPr txBox="1"/>
          <p:nvPr/>
        </p:nvSpPr>
        <p:spPr>
          <a:xfrm>
            <a:off x="8261856" y="2327400"/>
            <a:ext cx="481965" cy="186690"/>
          </a:xfrm>
          <a:prstGeom prst="rect">
            <a:avLst/>
          </a:prstGeom>
        </p:spPr>
        <p:txBody>
          <a:bodyPr vert="horz" wrap="square" lIns="0" tIns="0" rIns="0" bIns="0" rtlCol="0">
            <a:spAutoFit/>
          </a:bodyPr>
          <a:lstStyle/>
          <a:p>
            <a:pPr marL="12700"/>
            <a:r>
              <a:rPr sz="1200" spc="-5" dirty="0">
                <a:latin typeface="宋体"/>
                <a:cs typeface="宋体"/>
              </a:rPr>
              <a:t>物质流</a:t>
            </a:r>
            <a:endParaRPr sz="1200">
              <a:latin typeface="宋体"/>
              <a:cs typeface="宋体"/>
            </a:endParaRPr>
          </a:p>
        </p:txBody>
      </p:sp>
      <p:sp>
        <p:nvSpPr>
          <p:cNvPr id="150" name="object 150"/>
          <p:cNvSpPr/>
          <p:nvPr/>
        </p:nvSpPr>
        <p:spPr>
          <a:xfrm>
            <a:off x="8885593" y="3099067"/>
            <a:ext cx="242570" cy="0"/>
          </a:xfrm>
          <a:custGeom>
            <a:avLst/>
            <a:gdLst/>
            <a:ahLst/>
            <a:cxnLst/>
            <a:rect l="l" t="t" r="r" b="b"/>
            <a:pathLst>
              <a:path w="242570">
                <a:moveTo>
                  <a:pt x="0" y="0"/>
                </a:moveTo>
                <a:lnTo>
                  <a:pt x="242399" y="0"/>
                </a:lnTo>
              </a:path>
            </a:pathLst>
          </a:custGeom>
          <a:ln w="19136">
            <a:solidFill>
              <a:srgbClr val="FFFFFF"/>
            </a:solidFill>
            <a:prstDash val="lgDash"/>
          </a:ln>
        </p:spPr>
        <p:txBody>
          <a:bodyPr wrap="square" lIns="0" tIns="0" rIns="0" bIns="0" rtlCol="0"/>
          <a:lstStyle/>
          <a:p>
            <a:endParaRPr/>
          </a:p>
        </p:txBody>
      </p:sp>
      <p:sp>
        <p:nvSpPr>
          <p:cNvPr id="151" name="object 151"/>
          <p:cNvSpPr/>
          <p:nvPr/>
        </p:nvSpPr>
        <p:spPr>
          <a:xfrm>
            <a:off x="8243946" y="3099067"/>
            <a:ext cx="185420" cy="0"/>
          </a:xfrm>
          <a:custGeom>
            <a:avLst/>
            <a:gdLst/>
            <a:ahLst/>
            <a:cxnLst/>
            <a:rect l="l" t="t" r="r" b="b"/>
            <a:pathLst>
              <a:path w="185420">
                <a:moveTo>
                  <a:pt x="0" y="0"/>
                </a:moveTo>
                <a:lnTo>
                  <a:pt x="185364" y="0"/>
                </a:lnTo>
              </a:path>
            </a:pathLst>
          </a:custGeom>
          <a:ln w="19136">
            <a:solidFill>
              <a:srgbClr val="FFFFFF"/>
            </a:solidFill>
            <a:prstDash val="lgDash"/>
          </a:ln>
        </p:spPr>
        <p:txBody>
          <a:bodyPr wrap="square" lIns="0" tIns="0" rIns="0" bIns="0" rtlCol="0"/>
          <a:lstStyle/>
          <a:p>
            <a:endParaRPr/>
          </a:p>
        </p:txBody>
      </p:sp>
      <p:sp>
        <p:nvSpPr>
          <p:cNvPr id="152" name="object 152"/>
          <p:cNvSpPr/>
          <p:nvPr/>
        </p:nvSpPr>
        <p:spPr>
          <a:xfrm>
            <a:off x="8144135" y="3037256"/>
            <a:ext cx="135255" cy="135255"/>
          </a:xfrm>
          <a:custGeom>
            <a:avLst/>
            <a:gdLst/>
            <a:ahLst/>
            <a:cxnLst/>
            <a:rect l="l" t="t" r="r" b="b"/>
            <a:pathLst>
              <a:path w="135254" h="135255">
                <a:moveTo>
                  <a:pt x="134793" y="0"/>
                </a:moveTo>
                <a:lnTo>
                  <a:pt x="128329" y="4401"/>
                </a:lnTo>
                <a:lnTo>
                  <a:pt x="0" y="61811"/>
                </a:lnTo>
                <a:lnTo>
                  <a:pt x="128329" y="133574"/>
                </a:lnTo>
                <a:lnTo>
                  <a:pt x="134793" y="134723"/>
                </a:lnTo>
                <a:lnTo>
                  <a:pt x="123029" y="101804"/>
                </a:lnTo>
                <a:lnTo>
                  <a:pt x="119108" y="67433"/>
                </a:lnTo>
                <a:lnTo>
                  <a:pt x="123029" y="33025"/>
                </a:lnTo>
                <a:lnTo>
                  <a:pt x="134793" y="0"/>
                </a:lnTo>
                <a:close/>
              </a:path>
            </a:pathLst>
          </a:custGeom>
          <a:solidFill>
            <a:srgbClr val="FFFFFF"/>
          </a:solidFill>
        </p:spPr>
        <p:txBody>
          <a:bodyPr wrap="square" lIns="0" tIns="0" rIns="0" bIns="0" rtlCol="0"/>
          <a:lstStyle/>
          <a:p>
            <a:endParaRPr/>
          </a:p>
        </p:txBody>
      </p:sp>
      <p:sp>
        <p:nvSpPr>
          <p:cNvPr id="153" name="object 153"/>
          <p:cNvSpPr/>
          <p:nvPr/>
        </p:nvSpPr>
        <p:spPr>
          <a:xfrm>
            <a:off x="9085217" y="3037256"/>
            <a:ext cx="142875" cy="135255"/>
          </a:xfrm>
          <a:custGeom>
            <a:avLst/>
            <a:gdLst/>
            <a:ahLst/>
            <a:cxnLst/>
            <a:rect l="l" t="t" r="r" b="b"/>
            <a:pathLst>
              <a:path w="142875" h="135255">
                <a:moveTo>
                  <a:pt x="5383" y="130865"/>
                </a:moveTo>
                <a:lnTo>
                  <a:pt x="0" y="133574"/>
                </a:lnTo>
                <a:lnTo>
                  <a:pt x="3992" y="134723"/>
                </a:lnTo>
                <a:lnTo>
                  <a:pt x="5383" y="130865"/>
                </a:lnTo>
                <a:close/>
              </a:path>
              <a:path w="142875" h="135255">
                <a:moveTo>
                  <a:pt x="6517" y="7025"/>
                </a:moveTo>
                <a:lnTo>
                  <a:pt x="15862" y="33025"/>
                </a:lnTo>
                <a:lnTo>
                  <a:pt x="19819" y="67433"/>
                </a:lnTo>
                <a:lnTo>
                  <a:pt x="15862" y="101804"/>
                </a:lnTo>
                <a:lnTo>
                  <a:pt x="5383" y="130865"/>
                </a:lnTo>
                <a:lnTo>
                  <a:pt x="142588" y="61811"/>
                </a:lnTo>
                <a:lnTo>
                  <a:pt x="6517" y="7025"/>
                </a:lnTo>
                <a:close/>
              </a:path>
              <a:path w="142875" h="135255">
                <a:moveTo>
                  <a:pt x="3992" y="0"/>
                </a:moveTo>
                <a:lnTo>
                  <a:pt x="0" y="4401"/>
                </a:lnTo>
                <a:lnTo>
                  <a:pt x="6517" y="7025"/>
                </a:lnTo>
                <a:lnTo>
                  <a:pt x="3992" y="0"/>
                </a:lnTo>
                <a:close/>
              </a:path>
            </a:pathLst>
          </a:custGeom>
          <a:solidFill>
            <a:srgbClr val="FFFFFF"/>
          </a:solidFill>
        </p:spPr>
        <p:txBody>
          <a:bodyPr wrap="square" lIns="0" tIns="0" rIns="0" bIns="0" rtlCol="0"/>
          <a:lstStyle/>
          <a:p>
            <a:endParaRPr/>
          </a:p>
        </p:txBody>
      </p:sp>
      <p:sp>
        <p:nvSpPr>
          <p:cNvPr id="154" name="object 154"/>
          <p:cNvSpPr/>
          <p:nvPr/>
        </p:nvSpPr>
        <p:spPr>
          <a:xfrm>
            <a:off x="8885594" y="3070362"/>
            <a:ext cx="213995" cy="0"/>
          </a:xfrm>
          <a:custGeom>
            <a:avLst/>
            <a:gdLst/>
            <a:ahLst/>
            <a:cxnLst/>
            <a:rect l="l" t="t" r="r" b="b"/>
            <a:pathLst>
              <a:path w="213995">
                <a:moveTo>
                  <a:pt x="0" y="0"/>
                </a:moveTo>
                <a:lnTo>
                  <a:pt x="213882" y="0"/>
                </a:lnTo>
              </a:path>
            </a:pathLst>
          </a:custGeom>
          <a:ln w="19136">
            <a:solidFill>
              <a:srgbClr val="000000"/>
            </a:solidFill>
            <a:prstDash val="lgDash"/>
          </a:ln>
        </p:spPr>
        <p:txBody>
          <a:bodyPr wrap="square" lIns="0" tIns="0" rIns="0" bIns="0" rtlCol="0"/>
          <a:lstStyle/>
          <a:p>
            <a:endParaRPr/>
          </a:p>
        </p:txBody>
      </p:sp>
      <p:sp>
        <p:nvSpPr>
          <p:cNvPr id="155" name="object 155"/>
          <p:cNvSpPr/>
          <p:nvPr/>
        </p:nvSpPr>
        <p:spPr>
          <a:xfrm>
            <a:off x="8215429" y="3070362"/>
            <a:ext cx="213995" cy="0"/>
          </a:xfrm>
          <a:custGeom>
            <a:avLst/>
            <a:gdLst/>
            <a:ahLst/>
            <a:cxnLst/>
            <a:rect l="l" t="t" r="r" b="b"/>
            <a:pathLst>
              <a:path w="213995">
                <a:moveTo>
                  <a:pt x="0" y="0"/>
                </a:moveTo>
                <a:lnTo>
                  <a:pt x="213882" y="0"/>
                </a:lnTo>
              </a:path>
            </a:pathLst>
          </a:custGeom>
          <a:ln w="19136">
            <a:solidFill>
              <a:srgbClr val="000000"/>
            </a:solidFill>
            <a:prstDash val="lgDash"/>
          </a:ln>
        </p:spPr>
        <p:txBody>
          <a:bodyPr wrap="square" lIns="0" tIns="0" rIns="0" bIns="0" rtlCol="0"/>
          <a:lstStyle/>
          <a:p>
            <a:endParaRPr/>
          </a:p>
        </p:txBody>
      </p:sp>
      <p:sp>
        <p:nvSpPr>
          <p:cNvPr id="156" name="object 156"/>
          <p:cNvSpPr/>
          <p:nvPr/>
        </p:nvSpPr>
        <p:spPr>
          <a:xfrm>
            <a:off x="8115618" y="3009699"/>
            <a:ext cx="142875" cy="135255"/>
          </a:xfrm>
          <a:custGeom>
            <a:avLst/>
            <a:gdLst/>
            <a:ahLst/>
            <a:cxnLst/>
            <a:rect l="l" t="t" r="r" b="b"/>
            <a:pathLst>
              <a:path w="142875" h="135255">
                <a:moveTo>
                  <a:pt x="133474" y="127839"/>
                </a:moveTo>
                <a:lnTo>
                  <a:pt x="135934" y="134723"/>
                </a:lnTo>
                <a:lnTo>
                  <a:pt x="142588" y="132426"/>
                </a:lnTo>
                <a:lnTo>
                  <a:pt x="133474" y="127839"/>
                </a:lnTo>
                <a:close/>
              </a:path>
              <a:path w="142875" h="135255">
                <a:moveTo>
                  <a:pt x="133467" y="6925"/>
                </a:moveTo>
                <a:lnTo>
                  <a:pt x="0" y="60663"/>
                </a:lnTo>
                <a:lnTo>
                  <a:pt x="133474" y="127839"/>
                </a:lnTo>
                <a:lnTo>
                  <a:pt x="124170" y="101804"/>
                </a:lnTo>
                <a:lnTo>
                  <a:pt x="120249" y="67433"/>
                </a:lnTo>
                <a:lnTo>
                  <a:pt x="124170" y="33025"/>
                </a:lnTo>
                <a:lnTo>
                  <a:pt x="133467" y="6925"/>
                </a:lnTo>
                <a:close/>
              </a:path>
              <a:path w="142875" h="135255">
                <a:moveTo>
                  <a:pt x="135934" y="0"/>
                </a:moveTo>
                <a:lnTo>
                  <a:pt x="133467" y="6925"/>
                </a:lnTo>
                <a:lnTo>
                  <a:pt x="142588" y="3253"/>
                </a:lnTo>
                <a:lnTo>
                  <a:pt x="135934" y="0"/>
                </a:lnTo>
                <a:close/>
              </a:path>
            </a:pathLst>
          </a:custGeom>
          <a:solidFill>
            <a:srgbClr val="000000"/>
          </a:solidFill>
        </p:spPr>
        <p:txBody>
          <a:bodyPr wrap="square" lIns="0" tIns="0" rIns="0" bIns="0" rtlCol="0"/>
          <a:lstStyle/>
          <a:p>
            <a:endParaRPr/>
          </a:p>
        </p:txBody>
      </p:sp>
      <p:sp>
        <p:nvSpPr>
          <p:cNvPr id="157" name="object 157"/>
          <p:cNvSpPr/>
          <p:nvPr/>
        </p:nvSpPr>
        <p:spPr>
          <a:xfrm>
            <a:off x="9056700" y="3009699"/>
            <a:ext cx="142875" cy="135255"/>
          </a:xfrm>
          <a:custGeom>
            <a:avLst/>
            <a:gdLst/>
            <a:ahLst/>
            <a:cxnLst/>
            <a:rect l="l" t="t" r="r" b="b"/>
            <a:pathLst>
              <a:path w="142875" h="135255">
                <a:moveTo>
                  <a:pt x="7283" y="128761"/>
                </a:moveTo>
                <a:lnTo>
                  <a:pt x="0" y="132426"/>
                </a:lnTo>
                <a:lnTo>
                  <a:pt x="5133" y="134723"/>
                </a:lnTo>
                <a:lnTo>
                  <a:pt x="7283" y="128761"/>
                </a:lnTo>
                <a:close/>
              </a:path>
              <a:path w="142875" h="135255">
                <a:moveTo>
                  <a:pt x="7368" y="6220"/>
                </a:moveTo>
                <a:lnTo>
                  <a:pt x="17003" y="33025"/>
                </a:lnTo>
                <a:lnTo>
                  <a:pt x="20960" y="67433"/>
                </a:lnTo>
                <a:lnTo>
                  <a:pt x="17003" y="101804"/>
                </a:lnTo>
                <a:lnTo>
                  <a:pt x="7283" y="128761"/>
                </a:lnTo>
                <a:lnTo>
                  <a:pt x="142588" y="60663"/>
                </a:lnTo>
                <a:lnTo>
                  <a:pt x="7368" y="6220"/>
                </a:lnTo>
                <a:close/>
              </a:path>
              <a:path w="142875" h="135255">
                <a:moveTo>
                  <a:pt x="5133" y="0"/>
                </a:moveTo>
                <a:lnTo>
                  <a:pt x="0" y="3253"/>
                </a:lnTo>
                <a:lnTo>
                  <a:pt x="7368" y="6220"/>
                </a:lnTo>
                <a:lnTo>
                  <a:pt x="5133" y="0"/>
                </a:lnTo>
                <a:close/>
              </a:path>
            </a:pathLst>
          </a:custGeom>
          <a:solidFill>
            <a:srgbClr val="000000"/>
          </a:solidFill>
        </p:spPr>
        <p:txBody>
          <a:bodyPr wrap="square" lIns="0" tIns="0" rIns="0" bIns="0" rtlCol="0"/>
          <a:lstStyle/>
          <a:p>
            <a:endParaRPr/>
          </a:p>
        </p:txBody>
      </p:sp>
      <p:sp>
        <p:nvSpPr>
          <p:cNvPr id="158" name="object 158"/>
          <p:cNvSpPr/>
          <p:nvPr/>
        </p:nvSpPr>
        <p:spPr>
          <a:xfrm>
            <a:off x="8429312" y="2969893"/>
            <a:ext cx="456565" cy="215900"/>
          </a:xfrm>
          <a:custGeom>
            <a:avLst/>
            <a:gdLst/>
            <a:ahLst/>
            <a:cxnLst/>
            <a:rect l="l" t="t" r="r" b="b"/>
            <a:pathLst>
              <a:path w="456565" h="215900">
                <a:moveTo>
                  <a:pt x="0" y="215289"/>
                </a:moveTo>
                <a:lnTo>
                  <a:pt x="456282" y="215289"/>
                </a:lnTo>
                <a:lnTo>
                  <a:pt x="456282" y="0"/>
                </a:lnTo>
                <a:lnTo>
                  <a:pt x="0" y="0"/>
                </a:lnTo>
                <a:lnTo>
                  <a:pt x="0" y="215289"/>
                </a:lnTo>
                <a:close/>
              </a:path>
            </a:pathLst>
          </a:custGeom>
          <a:solidFill>
            <a:srgbClr val="FFFFFF"/>
          </a:solidFill>
        </p:spPr>
        <p:txBody>
          <a:bodyPr wrap="square" lIns="0" tIns="0" rIns="0" bIns="0" rtlCol="0"/>
          <a:lstStyle/>
          <a:p>
            <a:endParaRPr/>
          </a:p>
        </p:txBody>
      </p:sp>
      <p:sp>
        <p:nvSpPr>
          <p:cNvPr id="159" name="object 159"/>
          <p:cNvSpPr txBox="1"/>
          <p:nvPr/>
        </p:nvSpPr>
        <p:spPr>
          <a:xfrm>
            <a:off x="8415851" y="2975564"/>
            <a:ext cx="481965" cy="186690"/>
          </a:xfrm>
          <a:prstGeom prst="rect">
            <a:avLst/>
          </a:prstGeom>
        </p:spPr>
        <p:txBody>
          <a:bodyPr vert="horz" wrap="square" lIns="0" tIns="0" rIns="0" bIns="0" rtlCol="0">
            <a:spAutoFit/>
          </a:bodyPr>
          <a:lstStyle/>
          <a:p>
            <a:pPr marL="12700"/>
            <a:r>
              <a:rPr sz="1200" spc="-5" dirty="0">
                <a:latin typeface="宋体"/>
                <a:cs typeface="宋体"/>
              </a:rPr>
              <a:t>能量流</a:t>
            </a:r>
            <a:endParaRPr sz="1200">
              <a:latin typeface="宋体"/>
              <a:cs typeface="宋体"/>
            </a:endParaRPr>
          </a:p>
        </p:txBody>
      </p:sp>
      <p:sp>
        <p:nvSpPr>
          <p:cNvPr id="160" name="object 160"/>
          <p:cNvSpPr/>
          <p:nvPr/>
        </p:nvSpPr>
        <p:spPr>
          <a:xfrm>
            <a:off x="8771522" y="3701876"/>
            <a:ext cx="185420" cy="0"/>
          </a:xfrm>
          <a:custGeom>
            <a:avLst/>
            <a:gdLst/>
            <a:ahLst/>
            <a:cxnLst/>
            <a:rect l="l" t="t" r="r" b="b"/>
            <a:pathLst>
              <a:path w="185420">
                <a:moveTo>
                  <a:pt x="0" y="0"/>
                </a:moveTo>
                <a:lnTo>
                  <a:pt x="185364" y="0"/>
                </a:lnTo>
              </a:path>
            </a:pathLst>
          </a:custGeom>
          <a:ln w="19136">
            <a:solidFill>
              <a:srgbClr val="FFFFFF"/>
            </a:solidFill>
            <a:prstDash val="lgDash"/>
          </a:ln>
        </p:spPr>
        <p:txBody>
          <a:bodyPr wrap="square" lIns="0" tIns="0" rIns="0" bIns="0" rtlCol="0"/>
          <a:lstStyle/>
          <a:p>
            <a:endParaRPr/>
          </a:p>
        </p:txBody>
      </p:sp>
      <p:sp>
        <p:nvSpPr>
          <p:cNvPr id="161" name="object 161"/>
          <p:cNvSpPr/>
          <p:nvPr/>
        </p:nvSpPr>
        <p:spPr>
          <a:xfrm>
            <a:off x="8172653" y="3701876"/>
            <a:ext cx="142875" cy="0"/>
          </a:xfrm>
          <a:custGeom>
            <a:avLst/>
            <a:gdLst/>
            <a:ahLst/>
            <a:cxnLst/>
            <a:rect l="l" t="t" r="r" b="b"/>
            <a:pathLst>
              <a:path w="142875">
                <a:moveTo>
                  <a:pt x="0" y="0"/>
                </a:moveTo>
                <a:lnTo>
                  <a:pt x="142588" y="0"/>
                </a:lnTo>
              </a:path>
            </a:pathLst>
          </a:custGeom>
          <a:ln w="19136">
            <a:solidFill>
              <a:srgbClr val="FFFFFF"/>
            </a:solidFill>
            <a:prstDash val="lgDash"/>
          </a:ln>
        </p:spPr>
        <p:txBody>
          <a:bodyPr wrap="square" lIns="0" tIns="0" rIns="0" bIns="0" rtlCol="0"/>
          <a:lstStyle/>
          <a:p>
            <a:endParaRPr/>
          </a:p>
        </p:txBody>
      </p:sp>
      <p:sp>
        <p:nvSpPr>
          <p:cNvPr id="162" name="object 162"/>
          <p:cNvSpPr/>
          <p:nvPr/>
        </p:nvSpPr>
        <p:spPr>
          <a:xfrm>
            <a:off x="8072841" y="3630114"/>
            <a:ext cx="129539" cy="144145"/>
          </a:xfrm>
          <a:custGeom>
            <a:avLst/>
            <a:gdLst/>
            <a:ahLst/>
            <a:cxnLst/>
            <a:rect l="l" t="t" r="r" b="b"/>
            <a:pathLst>
              <a:path w="129540" h="144145">
                <a:moveTo>
                  <a:pt x="128329" y="0"/>
                </a:moveTo>
                <a:lnTo>
                  <a:pt x="0" y="71763"/>
                </a:lnTo>
                <a:lnTo>
                  <a:pt x="128329" y="143526"/>
                </a:lnTo>
                <a:lnTo>
                  <a:pt x="128519" y="139507"/>
                </a:lnTo>
                <a:lnTo>
                  <a:pt x="116901" y="106400"/>
                </a:lnTo>
                <a:lnTo>
                  <a:pt x="113143" y="72002"/>
                </a:lnTo>
                <a:lnTo>
                  <a:pt x="117263" y="37675"/>
                </a:lnTo>
                <a:lnTo>
                  <a:pt x="129279" y="4784"/>
                </a:lnTo>
                <a:lnTo>
                  <a:pt x="128329" y="0"/>
                </a:lnTo>
                <a:close/>
              </a:path>
            </a:pathLst>
          </a:custGeom>
          <a:solidFill>
            <a:srgbClr val="FFFFFF"/>
          </a:solidFill>
        </p:spPr>
        <p:txBody>
          <a:bodyPr wrap="square" lIns="0" tIns="0" rIns="0" bIns="0" rtlCol="0"/>
          <a:lstStyle/>
          <a:p>
            <a:endParaRPr/>
          </a:p>
        </p:txBody>
      </p:sp>
      <p:sp>
        <p:nvSpPr>
          <p:cNvPr id="163" name="object 163"/>
          <p:cNvSpPr/>
          <p:nvPr/>
        </p:nvSpPr>
        <p:spPr>
          <a:xfrm>
            <a:off x="8927039" y="3639491"/>
            <a:ext cx="130175" cy="134620"/>
          </a:xfrm>
          <a:custGeom>
            <a:avLst/>
            <a:gdLst/>
            <a:ahLst/>
            <a:cxnLst/>
            <a:rect l="l" t="t" r="r" b="b"/>
            <a:pathLst>
              <a:path w="130175" h="134620">
                <a:moveTo>
                  <a:pt x="2950" y="5700"/>
                </a:moveTo>
                <a:lnTo>
                  <a:pt x="12538" y="33022"/>
                </a:lnTo>
                <a:lnTo>
                  <a:pt x="16231" y="67409"/>
                </a:lnTo>
                <a:lnTo>
                  <a:pt x="12045" y="101724"/>
                </a:lnTo>
                <a:lnTo>
                  <a:pt x="0" y="134531"/>
                </a:lnTo>
                <a:lnTo>
                  <a:pt x="1330" y="134149"/>
                </a:lnTo>
                <a:lnTo>
                  <a:pt x="129660" y="62386"/>
                </a:lnTo>
                <a:lnTo>
                  <a:pt x="2950" y="5700"/>
                </a:lnTo>
                <a:close/>
              </a:path>
              <a:path w="130175" h="134620">
                <a:moveTo>
                  <a:pt x="950" y="0"/>
                </a:moveTo>
                <a:lnTo>
                  <a:pt x="1330" y="4975"/>
                </a:lnTo>
                <a:lnTo>
                  <a:pt x="2950" y="5700"/>
                </a:lnTo>
                <a:lnTo>
                  <a:pt x="950" y="0"/>
                </a:lnTo>
                <a:close/>
              </a:path>
            </a:pathLst>
          </a:custGeom>
          <a:solidFill>
            <a:srgbClr val="FFFFFF"/>
          </a:solidFill>
        </p:spPr>
        <p:txBody>
          <a:bodyPr wrap="square" lIns="0" tIns="0" rIns="0" bIns="0" rtlCol="0"/>
          <a:lstStyle/>
          <a:p>
            <a:endParaRPr/>
          </a:p>
        </p:txBody>
      </p:sp>
      <p:sp>
        <p:nvSpPr>
          <p:cNvPr id="164" name="object 164"/>
          <p:cNvSpPr/>
          <p:nvPr/>
        </p:nvSpPr>
        <p:spPr>
          <a:xfrm>
            <a:off x="8771523" y="3673171"/>
            <a:ext cx="156845" cy="0"/>
          </a:xfrm>
          <a:custGeom>
            <a:avLst/>
            <a:gdLst/>
            <a:ahLst/>
            <a:cxnLst/>
            <a:rect l="l" t="t" r="r" b="b"/>
            <a:pathLst>
              <a:path w="156845">
                <a:moveTo>
                  <a:pt x="0" y="0"/>
                </a:moveTo>
                <a:lnTo>
                  <a:pt x="156846" y="0"/>
                </a:lnTo>
              </a:path>
            </a:pathLst>
          </a:custGeom>
          <a:ln w="19136">
            <a:solidFill>
              <a:srgbClr val="000000"/>
            </a:solidFill>
            <a:prstDash val="lgDash"/>
          </a:ln>
        </p:spPr>
        <p:txBody>
          <a:bodyPr wrap="square" lIns="0" tIns="0" rIns="0" bIns="0" rtlCol="0"/>
          <a:lstStyle/>
          <a:p>
            <a:endParaRPr/>
          </a:p>
        </p:txBody>
      </p:sp>
      <p:sp>
        <p:nvSpPr>
          <p:cNvPr id="165" name="object 165"/>
          <p:cNvSpPr/>
          <p:nvPr/>
        </p:nvSpPr>
        <p:spPr>
          <a:xfrm>
            <a:off x="8144134" y="3673171"/>
            <a:ext cx="171450" cy="0"/>
          </a:xfrm>
          <a:custGeom>
            <a:avLst/>
            <a:gdLst/>
            <a:ahLst/>
            <a:cxnLst/>
            <a:rect l="l" t="t" r="r" b="b"/>
            <a:pathLst>
              <a:path w="171450">
                <a:moveTo>
                  <a:pt x="0" y="0"/>
                </a:moveTo>
                <a:lnTo>
                  <a:pt x="171105" y="0"/>
                </a:lnTo>
              </a:path>
            </a:pathLst>
          </a:custGeom>
          <a:ln w="19136">
            <a:solidFill>
              <a:srgbClr val="000000"/>
            </a:solidFill>
            <a:prstDash val="lgDash"/>
          </a:ln>
        </p:spPr>
        <p:txBody>
          <a:bodyPr wrap="square" lIns="0" tIns="0" rIns="0" bIns="0" rtlCol="0"/>
          <a:lstStyle/>
          <a:p>
            <a:endParaRPr/>
          </a:p>
        </p:txBody>
      </p:sp>
      <p:sp>
        <p:nvSpPr>
          <p:cNvPr id="166" name="object 166"/>
          <p:cNvSpPr/>
          <p:nvPr/>
        </p:nvSpPr>
        <p:spPr>
          <a:xfrm>
            <a:off x="8044322" y="3601409"/>
            <a:ext cx="130810" cy="144145"/>
          </a:xfrm>
          <a:custGeom>
            <a:avLst/>
            <a:gdLst/>
            <a:ahLst/>
            <a:cxnLst/>
            <a:rect l="l" t="t" r="r" b="b"/>
            <a:pathLst>
              <a:path w="130809" h="144145">
                <a:moveTo>
                  <a:pt x="128329" y="0"/>
                </a:moveTo>
                <a:lnTo>
                  <a:pt x="0" y="71763"/>
                </a:lnTo>
                <a:lnTo>
                  <a:pt x="128329" y="143526"/>
                </a:lnTo>
                <a:lnTo>
                  <a:pt x="129660" y="140655"/>
                </a:lnTo>
                <a:lnTo>
                  <a:pt x="118042" y="107548"/>
                </a:lnTo>
                <a:lnTo>
                  <a:pt x="114284" y="73150"/>
                </a:lnTo>
                <a:lnTo>
                  <a:pt x="118404" y="38823"/>
                </a:lnTo>
                <a:lnTo>
                  <a:pt x="130420" y="5932"/>
                </a:lnTo>
                <a:lnTo>
                  <a:pt x="128329" y="0"/>
                </a:lnTo>
                <a:close/>
              </a:path>
            </a:pathLst>
          </a:custGeom>
          <a:solidFill>
            <a:srgbClr val="000000"/>
          </a:solidFill>
        </p:spPr>
        <p:txBody>
          <a:bodyPr wrap="square" lIns="0" tIns="0" rIns="0" bIns="0" rtlCol="0"/>
          <a:lstStyle/>
          <a:p>
            <a:endParaRPr/>
          </a:p>
        </p:txBody>
      </p:sp>
      <p:sp>
        <p:nvSpPr>
          <p:cNvPr id="167" name="object 167"/>
          <p:cNvSpPr/>
          <p:nvPr/>
        </p:nvSpPr>
        <p:spPr>
          <a:xfrm>
            <a:off x="8899663" y="3611933"/>
            <a:ext cx="128905" cy="134620"/>
          </a:xfrm>
          <a:custGeom>
            <a:avLst/>
            <a:gdLst/>
            <a:ahLst/>
            <a:cxnLst/>
            <a:rect l="l" t="t" r="r" b="b"/>
            <a:pathLst>
              <a:path w="128904" h="134620">
                <a:moveTo>
                  <a:pt x="658" y="132739"/>
                </a:moveTo>
                <a:lnTo>
                  <a:pt x="190" y="133000"/>
                </a:lnTo>
                <a:lnTo>
                  <a:pt x="0" y="134531"/>
                </a:lnTo>
                <a:lnTo>
                  <a:pt x="658" y="132739"/>
                </a:lnTo>
                <a:close/>
              </a:path>
              <a:path w="128904" h="134620">
                <a:moveTo>
                  <a:pt x="2685" y="4943"/>
                </a:moveTo>
                <a:lnTo>
                  <a:pt x="12538" y="33022"/>
                </a:lnTo>
                <a:lnTo>
                  <a:pt x="16231" y="67409"/>
                </a:lnTo>
                <a:lnTo>
                  <a:pt x="12045" y="101724"/>
                </a:lnTo>
                <a:lnTo>
                  <a:pt x="658" y="132739"/>
                </a:lnTo>
                <a:lnTo>
                  <a:pt x="128519" y="61237"/>
                </a:lnTo>
                <a:lnTo>
                  <a:pt x="2685" y="4943"/>
                </a:lnTo>
                <a:close/>
              </a:path>
              <a:path w="128904" h="134620">
                <a:moveTo>
                  <a:pt x="950" y="0"/>
                </a:moveTo>
                <a:lnTo>
                  <a:pt x="190" y="3827"/>
                </a:lnTo>
                <a:lnTo>
                  <a:pt x="2685" y="4943"/>
                </a:lnTo>
                <a:lnTo>
                  <a:pt x="950" y="0"/>
                </a:lnTo>
                <a:close/>
              </a:path>
            </a:pathLst>
          </a:custGeom>
          <a:solidFill>
            <a:srgbClr val="000000"/>
          </a:solidFill>
        </p:spPr>
        <p:txBody>
          <a:bodyPr wrap="square" lIns="0" tIns="0" rIns="0" bIns="0" rtlCol="0"/>
          <a:lstStyle/>
          <a:p>
            <a:endParaRPr/>
          </a:p>
        </p:txBody>
      </p:sp>
      <p:sp>
        <p:nvSpPr>
          <p:cNvPr id="168" name="object 168"/>
          <p:cNvSpPr/>
          <p:nvPr/>
        </p:nvSpPr>
        <p:spPr>
          <a:xfrm>
            <a:off x="8315241" y="3572704"/>
            <a:ext cx="456565" cy="201295"/>
          </a:xfrm>
          <a:custGeom>
            <a:avLst/>
            <a:gdLst/>
            <a:ahLst/>
            <a:cxnLst/>
            <a:rect l="l" t="t" r="r" b="b"/>
            <a:pathLst>
              <a:path w="456565" h="201295">
                <a:moveTo>
                  <a:pt x="0" y="200936"/>
                </a:moveTo>
                <a:lnTo>
                  <a:pt x="456282" y="200936"/>
                </a:lnTo>
                <a:lnTo>
                  <a:pt x="456282" y="0"/>
                </a:lnTo>
                <a:lnTo>
                  <a:pt x="0" y="0"/>
                </a:lnTo>
                <a:lnTo>
                  <a:pt x="0" y="200936"/>
                </a:lnTo>
                <a:close/>
              </a:path>
            </a:pathLst>
          </a:custGeom>
          <a:solidFill>
            <a:srgbClr val="FFFFFF"/>
          </a:solidFill>
        </p:spPr>
        <p:txBody>
          <a:bodyPr wrap="square" lIns="0" tIns="0" rIns="0" bIns="0" rtlCol="0"/>
          <a:lstStyle/>
          <a:p>
            <a:endParaRPr/>
          </a:p>
        </p:txBody>
      </p:sp>
      <p:sp>
        <p:nvSpPr>
          <p:cNvPr id="169" name="object 169"/>
          <p:cNvSpPr txBox="1"/>
          <p:nvPr/>
        </p:nvSpPr>
        <p:spPr>
          <a:xfrm>
            <a:off x="8296457" y="3575502"/>
            <a:ext cx="481965" cy="186690"/>
          </a:xfrm>
          <a:prstGeom prst="rect">
            <a:avLst/>
          </a:prstGeom>
        </p:spPr>
        <p:txBody>
          <a:bodyPr vert="horz" wrap="square" lIns="0" tIns="0" rIns="0" bIns="0" rtlCol="0">
            <a:spAutoFit/>
          </a:bodyPr>
          <a:lstStyle/>
          <a:p>
            <a:pPr marL="12700"/>
            <a:r>
              <a:rPr sz="1200" spc="-5" dirty="0">
                <a:latin typeface="宋体"/>
                <a:cs typeface="宋体"/>
              </a:rPr>
              <a:t>信息流</a:t>
            </a:r>
            <a:endParaRPr sz="1200">
              <a:latin typeface="宋体"/>
              <a:cs typeface="宋体"/>
            </a:endParaRPr>
          </a:p>
        </p:txBody>
      </p:sp>
      <p:sp>
        <p:nvSpPr>
          <p:cNvPr id="170" name="object 170"/>
          <p:cNvSpPr/>
          <p:nvPr/>
        </p:nvSpPr>
        <p:spPr>
          <a:xfrm>
            <a:off x="3595572" y="2438847"/>
            <a:ext cx="798830" cy="14604"/>
          </a:xfrm>
          <a:custGeom>
            <a:avLst/>
            <a:gdLst/>
            <a:ahLst/>
            <a:cxnLst/>
            <a:rect l="l" t="t" r="r" b="b"/>
            <a:pathLst>
              <a:path w="798830" h="14605">
                <a:moveTo>
                  <a:pt x="0" y="0"/>
                </a:moveTo>
                <a:lnTo>
                  <a:pt x="798493" y="14352"/>
                </a:lnTo>
              </a:path>
            </a:pathLst>
          </a:custGeom>
          <a:ln w="19136">
            <a:solidFill>
              <a:srgbClr val="FFFFFF"/>
            </a:solidFill>
            <a:prstDash val="lgDash"/>
          </a:ln>
        </p:spPr>
        <p:txBody>
          <a:bodyPr wrap="square" lIns="0" tIns="0" rIns="0" bIns="0" rtlCol="0"/>
          <a:lstStyle/>
          <a:p>
            <a:endParaRPr/>
          </a:p>
        </p:txBody>
      </p:sp>
      <p:sp>
        <p:nvSpPr>
          <p:cNvPr id="171" name="object 171"/>
          <p:cNvSpPr/>
          <p:nvPr/>
        </p:nvSpPr>
        <p:spPr>
          <a:xfrm>
            <a:off x="3495761" y="2375888"/>
            <a:ext cx="142875" cy="135255"/>
          </a:xfrm>
          <a:custGeom>
            <a:avLst/>
            <a:gdLst/>
            <a:ahLst/>
            <a:cxnLst/>
            <a:rect l="l" t="t" r="r" b="b"/>
            <a:pathLst>
              <a:path w="142875" h="135255">
                <a:moveTo>
                  <a:pt x="135269" y="131039"/>
                </a:moveTo>
                <a:lnTo>
                  <a:pt x="136542" y="134723"/>
                </a:lnTo>
                <a:lnTo>
                  <a:pt x="142588" y="134723"/>
                </a:lnTo>
                <a:lnTo>
                  <a:pt x="135269" y="131039"/>
                </a:lnTo>
                <a:close/>
              </a:path>
              <a:path w="142875" h="135255">
                <a:moveTo>
                  <a:pt x="134958" y="8621"/>
                </a:moveTo>
                <a:lnTo>
                  <a:pt x="0" y="62960"/>
                </a:lnTo>
                <a:lnTo>
                  <a:pt x="135269" y="131039"/>
                </a:lnTo>
                <a:lnTo>
                  <a:pt x="125093" y="101589"/>
                </a:lnTo>
                <a:lnTo>
                  <a:pt x="121561" y="67146"/>
                </a:lnTo>
                <a:lnTo>
                  <a:pt x="125928" y="32810"/>
                </a:lnTo>
                <a:lnTo>
                  <a:pt x="134958" y="8621"/>
                </a:lnTo>
                <a:close/>
              </a:path>
              <a:path w="142875" h="135255">
                <a:moveTo>
                  <a:pt x="138177" y="0"/>
                </a:moveTo>
                <a:lnTo>
                  <a:pt x="134958" y="8621"/>
                </a:lnTo>
                <a:lnTo>
                  <a:pt x="142588" y="5549"/>
                </a:lnTo>
                <a:lnTo>
                  <a:pt x="138177" y="0"/>
                </a:lnTo>
                <a:close/>
              </a:path>
            </a:pathLst>
          </a:custGeom>
          <a:solidFill>
            <a:srgbClr val="FFFFFF"/>
          </a:solidFill>
        </p:spPr>
        <p:txBody>
          <a:bodyPr wrap="square" lIns="0" tIns="0" rIns="0" bIns="0" rtlCol="0"/>
          <a:lstStyle/>
          <a:p>
            <a:endParaRPr/>
          </a:p>
        </p:txBody>
      </p:sp>
      <p:sp>
        <p:nvSpPr>
          <p:cNvPr id="172" name="object 172"/>
          <p:cNvSpPr/>
          <p:nvPr/>
        </p:nvSpPr>
        <p:spPr>
          <a:xfrm>
            <a:off x="4351290" y="2381438"/>
            <a:ext cx="142875" cy="144145"/>
          </a:xfrm>
          <a:custGeom>
            <a:avLst/>
            <a:gdLst/>
            <a:ahLst/>
            <a:cxnLst/>
            <a:rect l="l" t="t" r="r" b="b"/>
            <a:pathLst>
              <a:path w="142875" h="144144">
                <a:moveTo>
                  <a:pt x="0" y="0"/>
                </a:moveTo>
                <a:lnTo>
                  <a:pt x="5304" y="3253"/>
                </a:lnTo>
                <a:lnTo>
                  <a:pt x="16753" y="36386"/>
                </a:lnTo>
                <a:lnTo>
                  <a:pt x="20285" y="70830"/>
                </a:lnTo>
                <a:lnTo>
                  <a:pt x="15918" y="105165"/>
                </a:lnTo>
                <a:lnTo>
                  <a:pt x="3669" y="137976"/>
                </a:lnTo>
                <a:lnTo>
                  <a:pt x="0" y="143526"/>
                </a:lnTo>
                <a:lnTo>
                  <a:pt x="142588" y="71763"/>
                </a:lnTo>
                <a:lnTo>
                  <a:pt x="0" y="0"/>
                </a:lnTo>
                <a:close/>
              </a:path>
            </a:pathLst>
          </a:custGeom>
          <a:solidFill>
            <a:srgbClr val="FFFFFF"/>
          </a:solidFill>
        </p:spPr>
        <p:txBody>
          <a:bodyPr wrap="square" lIns="0" tIns="0" rIns="0" bIns="0" rtlCol="0"/>
          <a:lstStyle/>
          <a:p>
            <a:endParaRPr/>
          </a:p>
        </p:txBody>
      </p:sp>
      <p:sp>
        <p:nvSpPr>
          <p:cNvPr id="173" name="object 173"/>
          <p:cNvSpPr/>
          <p:nvPr/>
        </p:nvSpPr>
        <p:spPr>
          <a:xfrm>
            <a:off x="3567054" y="2410142"/>
            <a:ext cx="798830" cy="14604"/>
          </a:xfrm>
          <a:custGeom>
            <a:avLst/>
            <a:gdLst/>
            <a:ahLst/>
            <a:cxnLst/>
            <a:rect l="l" t="t" r="r" b="b"/>
            <a:pathLst>
              <a:path w="798830" h="14605">
                <a:moveTo>
                  <a:pt x="0" y="0"/>
                </a:moveTo>
                <a:lnTo>
                  <a:pt x="798493" y="14352"/>
                </a:lnTo>
              </a:path>
            </a:pathLst>
          </a:custGeom>
          <a:ln w="19136">
            <a:solidFill>
              <a:srgbClr val="000000"/>
            </a:solidFill>
            <a:prstDash val="lgDash"/>
          </a:ln>
        </p:spPr>
        <p:txBody>
          <a:bodyPr wrap="square" lIns="0" tIns="0" rIns="0" bIns="0" rtlCol="0"/>
          <a:lstStyle/>
          <a:p>
            <a:endParaRPr/>
          </a:p>
        </p:txBody>
      </p:sp>
      <p:sp>
        <p:nvSpPr>
          <p:cNvPr id="174" name="object 174"/>
          <p:cNvSpPr/>
          <p:nvPr/>
        </p:nvSpPr>
        <p:spPr>
          <a:xfrm>
            <a:off x="3467244" y="2348331"/>
            <a:ext cx="142875" cy="135255"/>
          </a:xfrm>
          <a:custGeom>
            <a:avLst/>
            <a:gdLst/>
            <a:ahLst/>
            <a:cxnLst/>
            <a:rect l="l" t="t" r="r" b="b"/>
            <a:pathLst>
              <a:path w="142875" h="135255">
                <a:moveTo>
                  <a:pt x="136170" y="130344"/>
                </a:moveTo>
                <a:lnTo>
                  <a:pt x="137683" y="134723"/>
                </a:lnTo>
                <a:lnTo>
                  <a:pt x="142588" y="133574"/>
                </a:lnTo>
                <a:lnTo>
                  <a:pt x="136170" y="130344"/>
                </a:lnTo>
                <a:close/>
              </a:path>
              <a:path w="142875" h="135255">
                <a:moveTo>
                  <a:pt x="136805" y="6729"/>
                </a:moveTo>
                <a:lnTo>
                  <a:pt x="0" y="61811"/>
                </a:lnTo>
                <a:lnTo>
                  <a:pt x="136170" y="130344"/>
                </a:lnTo>
                <a:lnTo>
                  <a:pt x="126233" y="101589"/>
                </a:lnTo>
                <a:lnTo>
                  <a:pt x="122701" y="67146"/>
                </a:lnTo>
                <a:lnTo>
                  <a:pt x="127069" y="32810"/>
                </a:lnTo>
                <a:lnTo>
                  <a:pt x="136805" y="6729"/>
                </a:lnTo>
                <a:close/>
              </a:path>
              <a:path w="142875" h="135255">
                <a:moveTo>
                  <a:pt x="139318" y="0"/>
                </a:moveTo>
                <a:lnTo>
                  <a:pt x="136805" y="6729"/>
                </a:lnTo>
                <a:lnTo>
                  <a:pt x="142588" y="4401"/>
                </a:lnTo>
                <a:lnTo>
                  <a:pt x="139318" y="0"/>
                </a:lnTo>
                <a:close/>
              </a:path>
            </a:pathLst>
          </a:custGeom>
          <a:solidFill>
            <a:srgbClr val="000000"/>
          </a:solidFill>
        </p:spPr>
        <p:txBody>
          <a:bodyPr wrap="square" lIns="0" tIns="0" rIns="0" bIns="0" rtlCol="0"/>
          <a:lstStyle/>
          <a:p>
            <a:endParaRPr/>
          </a:p>
        </p:txBody>
      </p:sp>
      <p:sp>
        <p:nvSpPr>
          <p:cNvPr id="175" name="object 175"/>
          <p:cNvSpPr/>
          <p:nvPr/>
        </p:nvSpPr>
        <p:spPr>
          <a:xfrm>
            <a:off x="4322773" y="2352732"/>
            <a:ext cx="142875" cy="144145"/>
          </a:xfrm>
          <a:custGeom>
            <a:avLst/>
            <a:gdLst/>
            <a:ahLst/>
            <a:cxnLst/>
            <a:rect l="l" t="t" r="r" b="b"/>
            <a:pathLst>
              <a:path w="142875" h="144144">
                <a:moveTo>
                  <a:pt x="0" y="0"/>
                </a:moveTo>
                <a:lnTo>
                  <a:pt x="6444" y="4401"/>
                </a:lnTo>
                <a:lnTo>
                  <a:pt x="17894" y="37535"/>
                </a:lnTo>
                <a:lnTo>
                  <a:pt x="21426" y="71978"/>
                </a:lnTo>
                <a:lnTo>
                  <a:pt x="17058" y="106313"/>
                </a:lnTo>
                <a:lnTo>
                  <a:pt x="4809" y="139124"/>
                </a:lnTo>
                <a:lnTo>
                  <a:pt x="0" y="143526"/>
                </a:lnTo>
                <a:lnTo>
                  <a:pt x="142588" y="71763"/>
                </a:lnTo>
                <a:lnTo>
                  <a:pt x="0" y="0"/>
                </a:lnTo>
                <a:close/>
              </a:path>
            </a:pathLst>
          </a:custGeom>
          <a:solidFill>
            <a:srgbClr val="000000"/>
          </a:solidFill>
        </p:spPr>
        <p:txBody>
          <a:bodyPr wrap="square" lIns="0" tIns="0" rIns="0" bIns="0" rtlCol="0"/>
          <a:lstStyle/>
          <a:p>
            <a:endParaRPr/>
          </a:p>
        </p:txBody>
      </p:sp>
      <p:sp>
        <p:nvSpPr>
          <p:cNvPr id="176" name="object 176"/>
          <p:cNvSpPr/>
          <p:nvPr/>
        </p:nvSpPr>
        <p:spPr>
          <a:xfrm>
            <a:off x="3738161" y="2324027"/>
            <a:ext cx="456565" cy="201295"/>
          </a:xfrm>
          <a:custGeom>
            <a:avLst/>
            <a:gdLst/>
            <a:ahLst/>
            <a:cxnLst/>
            <a:rect l="l" t="t" r="r" b="b"/>
            <a:pathLst>
              <a:path w="456564" h="201294">
                <a:moveTo>
                  <a:pt x="0" y="200936"/>
                </a:moveTo>
                <a:lnTo>
                  <a:pt x="456282" y="200936"/>
                </a:lnTo>
                <a:lnTo>
                  <a:pt x="456282" y="0"/>
                </a:lnTo>
                <a:lnTo>
                  <a:pt x="0" y="0"/>
                </a:lnTo>
                <a:lnTo>
                  <a:pt x="0" y="200936"/>
                </a:lnTo>
                <a:close/>
              </a:path>
            </a:pathLst>
          </a:custGeom>
          <a:solidFill>
            <a:srgbClr val="FFFFFF"/>
          </a:solidFill>
        </p:spPr>
        <p:txBody>
          <a:bodyPr wrap="square" lIns="0" tIns="0" rIns="0" bIns="0" rtlCol="0"/>
          <a:lstStyle/>
          <a:p>
            <a:endParaRPr/>
          </a:p>
        </p:txBody>
      </p:sp>
      <p:sp>
        <p:nvSpPr>
          <p:cNvPr id="177" name="object 177"/>
          <p:cNvSpPr txBox="1"/>
          <p:nvPr/>
        </p:nvSpPr>
        <p:spPr>
          <a:xfrm>
            <a:off x="3726241" y="2318597"/>
            <a:ext cx="481965" cy="186690"/>
          </a:xfrm>
          <a:prstGeom prst="rect">
            <a:avLst/>
          </a:prstGeom>
        </p:spPr>
        <p:txBody>
          <a:bodyPr vert="horz" wrap="square" lIns="0" tIns="0" rIns="0" bIns="0" rtlCol="0">
            <a:spAutoFit/>
          </a:bodyPr>
          <a:lstStyle/>
          <a:p>
            <a:pPr marL="12700"/>
            <a:r>
              <a:rPr sz="1200" spc="-5" dirty="0">
                <a:latin typeface="宋体"/>
                <a:cs typeface="宋体"/>
              </a:rPr>
              <a:t>物质流</a:t>
            </a:r>
            <a:endParaRPr sz="1200">
              <a:latin typeface="宋体"/>
              <a:cs typeface="宋体"/>
            </a:endParaRPr>
          </a:p>
        </p:txBody>
      </p:sp>
      <p:sp>
        <p:nvSpPr>
          <p:cNvPr id="178" name="object 178"/>
          <p:cNvSpPr/>
          <p:nvPr/>
        </p:nvSpPr>
        <p:spPr>
          <a:xfrm>
            <a:off x="4051854" y="3099067"/>
            <a:ext cx="242570" cy="0"/>
          </a:xfrm>
          <a:custGeom>
            <a:avLst/>
            <a:gdLst/>
            <a:ahLst/>
            <a:cxnLst/>
            <a:rect l="l" t="t" r="r" b="b"/>
            <a:pathLst>
              <a:path w="242569">
                <a:moveTo>
                  <a:pt x="0" y="0"/>
                </a:moveTo>
                <a:lnTo>
                  <a:pt x="242399" y="0"/>
                </a:lnTo>
              </a:path>
            </a:pathLst>
          </a:custGeom>
          <a:ln w="19136">
            <a:solidFill>
              <a:srgbClr val="FFFFFF"/>
            </a:solidFill>
            <a:prstDash val="lgDash"/>
          </a:ln>
        </p:spPr>
        <p:txBody>
          <a:bodyPr wrap="square" lIns="0" tIns="0" rIns="0" bIns="0" rtlCol="0"/>
          <a:lstStyle/>
          <a:p>
            <a:endParaRPr/>
          </a:p>
        </p:txBody>
      </p:sp>
      <p:sp>
        <p:nvSpPr>
          <p:cNvPr id="179" name="object 179"/>
          <p:cNvSpPr/>
          <p:nvPr/>
        </p:nvSpPr>
        <p:spPr>
          <a:xfrm>
            <a:off x="3395950" y="3099067"/>
            <a:ext cx="200025" cy="0"/>
          </a:xfrm>
          <a:custGeom>
            <a:avLst/>
            <a:gdLst/>
            <a:ahLst/>
            <a:cxnLst/>
            <a:rect l="l" t="t" r="r" b="b"/>
            <a:pathLst>
              <a:path w="200025">
                <a:moveTo>
                  <a:pt x="0" y="0"/>
                </a:moveTo>
                <a:lnTo>
                  <a:pt x="199623" y="0"/>
                </a:lnTo>
              </a:path>
            </a:pathLst>
          </a:custGeom>
          <a:ln w="19136">
            <a:solidFill>
              <a:srgbClr val="FFFFFF"/>
            </a:solidFill>
            <a:prstDash val="lgDash"/>
          </a:ln>
        </p:spPr>
        <p:txBody>
          <a:bodyPr wrap="square" lIns="0" tIns="0" rIns="0" bIns="0" rtlCol="0"/>
          <a:lstStyle/>
          <a:p>
            <a:endParaRPr/>
          </a:p>
        </p:txBody>
      </p:sp>
      <p:sp>
        <p:nvSpPr>
          <p:cNvPr id="180" name="object 180"/>
          <p:cNvSpPr/>
          <p:nvPr/>
        </p:nvSpPr>
        <p:spPr>
          <a:xfrm>
            <a:off x="3296138" y="3037256"/>
            <a:ext cx="132715" cy="135255"/>
          </a:xfrm>
          <a:custGeom>
            <a:avLst/>
            <a:gdLst/>
            <a:ahLst/>
            <a:cxnLst/>
            <a:rect l="l" t="t" r="r" b="b"/>
            <a:pathLst>
              <a:path w="132714" h="135255">
                <a:moveTo>
                  <a:pt x="132625" y="0"/>
                </a:moveTo>
                <a:lnTo>
                  <a:pt x="128329" y="4401"/>
                </a:lnTo>
                <a:lnTo>
                  <a:pt x="0" y="61811"/>
                </a:lnTo>
                <a:lnTo>
                  <a:pt x="128329" y="133574"/>
                </a:lnTo>
                <a:lnTo>
                  <a:pt x="132625" y="134723"/>
                </a:lnTo>
                <a:lnTo>
                  <a:pt x="120776" y="101804"/>
                </a:lnTo>
                <a:lnTo>
                  <a:pt x="116827" y="67433"/>
                </a:lnTo>
                <a:lnTo>
                  <a:pt x="120776" y="33025"/>
                </a:lnTo>
                <a:lnTo>
                  <a:pt x="132625" y="0"/>
                </a:lnTo>
                <a:close/>
              </a:path>
            </a:pathLst>
          </a:custGeom>
          <a:solidFill>
            <a:srgbClr val="FFFFFF"/>
          </a:solidFill>
        </p:spPr>
        <p:txBody>
          <a:bodyPr wrap="square" lIns="0" tIns="0" rIns="0" bIns="0" rtlCol="0"/>
          <a:lstStyle/>
          <a:p>
            <a:endParaRPr/>
          </a:p>
        </p:txBody>
      </p:sp>
      <p:sp>
        <p:nvSpPr>
          <p:cNvPr id="181" name="object 181"/>
          <p:cNvSpPr/>
          <p:nvPr/>
        </p:nvSpPr>
        <p:spPr>
          <a:xfrm>
            <a:off x="4265737" y="3037256"/>
            <a:ext cx="128905" cy="135255"/>
          </a:xfrm>
          <a:custGeom>
            <a:avLst/>
            <a:gdLst/>
            <a:ahLst/>
            <a:cxnLst/>
            <a:rect l="l" t="t" r="r" b="b"/>
            <a:pathLst>
              <a:path w="128905" h="135255">
                <a:moveTo>
                  <a:pt x="660" y="133205"/>
                </a:moveTo>
                <a:lnTo>
                  <a:pt x="0" y="133574"/>
                </a:lnTo>
                <a:lnTo>
                  <a:pt x="114" y="134723"/>
                </a:lnTo>
                <a:lnTo>
                  <a:pt x="660" y="133205"/>
                </a:lnTo>
                <a:close/>
              </a:path>
              <a:path w="128905" h="135255">
                <a:moveTo>
                  <a:pt x="2016" y="5303"/>
                </a:moveTo>
                <a:lnTo>
                  <a:pt x="11963" y="33025"/>
                </a:lnTo>
                <a:lnTo>
                  <a:pt x="15912" y="67433"/>
                </a:lnTo>
                <a:lnTo>
                  <a:pt x="11963" y="101804"/>
                </a:lnTo>
                <a:lnTo>
                  <a:pt x="660" y="133205"/>
                </a:lnTo>
                <a:lnTo>
                  <a:pt x="128329" y="61811"/>
                </a:lnTo>
                <a:lnTo>
                  <a:pt x="2016" y="5303"/>
                </a:lnTo>
                <a:close/>
              </a:path>
              <a:path w="128905" h="135255">
                <a:moveTo>
                  <a:pt x="114" y="0"/>
                </a:moveTo>
                <a:lnTo>
                  <a:pt x="0" y="4401"/>
                </a:lnTo>
                <a:lnTo>
                  <a:pt x="2016" y="5303"/>
                </a:lnTo>
                <a:lnTo>
                  <a:pt x="114" y="0"/>
                </a:lnTo>
                <a:close/>
              </a:path>
            </a:pathLst>
          </a:custGeom>
          <a:solidFill>
            <a:srgbClr val="FFFFFF"/>
          </a:solidFill>
        </p:spPr>
        <p:txBody>
          <a:bodyPr wrap="square" lIns="0" tIns="0" rIns="0" bIns="0" rtlCol="0"/>
          <a:lstStyle/>
          <a:p>
            <a:endParaRPr/>
          </a:p>
        </p:txBody>
      </p:sp>
      <p:sp>
        <p:nvSpPr>
          <p:cNvPr id="182" name="object 182"/>
          <p:cNvSpPr/>
          <p:nvPr/>
        </p:nvSpPr>
        <p:spPr>
          <a:xfrm>
            <a:off x="4051855" y="3070362"/>
            <a:ext cx="213995" cy="0"/>
          </a:xfrm>
          <a:custGeom>
            <a:avLst/>
            <a:gdLst/>
            <a:ahLst/>
            <a:cxnLst/>
            <a:rect l="l" t="t" r="r" b="b"/>
            <a:pathLst>
              <a:path w="213994">
                <a:moveTo>
                  <a:pt x="0" y="0"/>
                </a:moveTo>
                <a:lnTo>
                  <a:pt x="213882" y="0"/>
                </a:lnTo>
              </a:path>
            </a:pathLst>
          </a:custGeom>
          <a:ln w="19136">
            <a:solidFill>
              <a:srgbClr val="000000"/>
            </a:solidFill>
            <a:prstDash val="lgDash"/>
          </a:ln>
        </p:spPr>
        <p:txBody>
          <a:bodyPr wrap="square" lIns="0" tIns="0" rIns="0" bIns="0" rtlCol="0"/>
          <a:lstStyle/>
          <a:p>
            <a:endParaRPr/>
          </a:p>
        </p:txBody>
      </p:sp>
      <p:sp>
        <p:nvSpPr>
          <p:cNvPr id="183" name="object 183"/>
          <p:cNvSpPr/>
          <p:nvPr/>
        </p:nvSpPr>
        <p:spPr>
          <a:xfrm>
            <a:off x="3367431" y="3070362"/>
            <a:ext cx="228600" cy="0"/>
          </a:xfrm>
          <a:custGeom>
            <a:avLst/>
            <a:gdLst/>
            <a:ahLst/>
            <a:cxnLst/>
            <a:rect l="l" t="t" r="r" b="b"/>
            <a:pathLst>
              <a:path w="228600">
                <a:moveTo>
                  <a:pt x="0" y="0"/>
                </a:moveTo>
                <a:lnTo>
                  <a:pt x="228141" y="0"/>
                </a:lnTo>
              </a:path>
            </a:pathLst>
          </a:custGeom>
          <a:ln w="19136">
            <a:solidFill>
              <a:srgbClr val="000000"/>
            </a:solidFill>
            <a:prstDash val="lgDash"/>
          </a:ln>
        </p:spPr>
        <p:txBody>
          <a:bodyPr wrap="square" lIns="0" tIns="0" rIns="0" bIns="0" rtlCol="0"/>
          <a:lstStyle/>
          <a:p>
            <a:endParaRPr/>
          </a:p>
        </p:txBody>
      </p:sp>
      <p:sp>
        <p:nvSpPr>
          <p:cNvPr id="184" name="object 184"/>
          <p:cNvSpPr/>
          <p:nvPr/>
        </p:nvSpPr>
        <p:spPr>
          <a:xfrm>
            <a:off x="3267620" y="3009699"/>
            <a:ext cx="133985" cy="135255"/>
          </a:xfrm>
          <a:custGeom>
            <a:avLst/>
            <a:gdLst/>
            <a:ahLst/>
            <a:cxnLst/>
            <a:rect l="l" t="t" r="r" b="b"/>
            <a:pathLst>
              <a:path w="133985" h="135255">
                <a:moveTo>
                  <a:pt x="133766" y="0"/>
                </a:moveTo>
                <a:lnTo>
                  <a:pt x="128329" y="3253"/>
                </a:lnTo>
                <a:lnTo>
                  <a:pt x="0" y="60663"/>
                </a:lnTo>
                <a:lnTo>
                  <a:pt x="128329" y="132426"/>
                </a:lnTo>
                <a:lnTo>
                  <a:pt x="133766" y="134723"/>
                </a:lnTo>
                <a:lnTo>
                  <a:pt x="121917" y="101804"/>
                </a:lnTo>
                <a:lnTo>
                  <a:pt x="117967" y="67433"/>
                </a:lnTo>
                <a:lnTo>
                  <a:pt x="121917" y="33025"/>
                </a:lnTo>
                <a:lnTo>
                  <a:pt x="133766" y="0"/>
                </a:lnTo>
                <a:close/>
              </a:path>
            </a:pathLst>
          </a:custGeom>
          <a:solidFill>
            <a:srgbClr val="000000"/>
          </a:solidFill>
        </p:spPr>
        <p:txBody>
          <a:bodyPr wrap="square" lIns="0" tIns="0" rIns="0" bIns="0" rtlCol="0"/>
          <a:lstStyle/>
          <a:p>
            <a:endParaRPr/>
          </a:p>
        </p:txBody>
      </p:sp>
      <p:sp>
        <p:nvSpPr>
          <p:cNvPr id="185" name="object 185"/>
          <p:cNvSpPr/>
          <p:nvPr/>
        </p:nvSpPr>
        <p:spPr>
          <a:xfrm>
            <a:off x="4237220" y="3009699"/>
            <a:ext cx="128905" cy="135255"/>
          </a:xfrm>
          <a:custGeom>
            <a:avLst/>
            <a:gdLst/>
            <a:ahLst/>
            <a:cxnLst/>
            <a:rect l="l" t="t" r="r" b="b"/>
            <a:pathLst>
              <a:path w="128905" h="135255">
                <a:moveTo>
                  <a:pt x="2605" y="130969"/>
                </a:moveTo>
                <a:lnTo>
                  <a:pt x="0" y="132426"/>
                </a:lnTo>
                <a:lnTo>
                  <a:pt x="1254" y="134723"/>
                </a:lnTo>
                <a:lnTo>
                  <a:pt x="2605" y="130969"/>
                </a:lnTo>
                <a:close/>
              </a:path>
              <a:path w="128905" h="135255">
                <a:moveTo>
                  <a:pt x="2885" y="4543"/>
                </a:moveTo>
                <a:lnTo>
                  <a:pt x="13103" y="33025"/>
                </a:lnTo>
                <a:lnTo>
                  <a:pt x="17053" y="67433"/>
                </a:lnTo>
                <a:lnTo>
                  <a:pt x="13103" y="101804"/>
                </a:lnTo>
                <a:lnTo>
                  <a:pt x="2605" y="130969"/>
                </a:lnTo>
                <a:lnTo>
                  <a:pt x="128329" y="60663"/>
                </a:lnTo>
                <a:lnTo>
                  <a:pt x="2885" y="4543"/>
                </a:lnTo>
                <a:close/>
              </a:path>
              <a:path w="128905" h="135255">
                <a:moveTo>
                  <a:pt x="1254" y="0"/>
                </a:moveTo>
                <a:lnTo>
                  <a:pt x="0" y="3253"/>
                </a:lnTo>
                <a:lnTo>
                  <a:pt x="2885" y="4543"/>
                </a:lnTo>
                <a:lnTo>
                  <a:pt x="1254" y="0"/>
                </a:lnTo>
                <a:close/>
              </a:path>
            </a:pathLst>
          </a:custGeom>
          <a:solidFill>
            <a:srgbClr val="000000"/>
          </a:solidFill>
        </p:spPr>
        <p:txBody>
          <a:bodyPr wrap="square" lIns="0" tIns="0" rIns="0" bIns="0" rtlCol="0"/>
          <a:lstStyle/>
          <a:p>
            <a:endParaRPr/>
          </a:p>
        </p:txBody>
      </p:sp>
      <p:sp>
        <p:nvSpPr>
          <p:cNvPr id="186" name="object 186"/>
          <p:cNvSpPr/>
          <p:nvPr/>
        </p:nvSpPr>
        <p:spPr>
          <a:xfrm>
            <a:off x="3595573" y="2969893"/>
            <a:ext cx="456565" cy="215900"/>
          </a:xfrm>
          <a:custGeom>
            <a:avLst/>
            <a:gdLst/>
            <a:ahLst/>
            <a:cxnLst/>
            <a:rect l="l" t="t" r="r" b="b"/>
            <a:pathLst>
              <a:path w="456564" h="215900">
                <a:moveTo>
                  <a:pt x="0" y="215289"/>
                </a:moveTo>
                <a:lnTo>
                  <a:pt x="456282" y="215289"/>
                </a:lnTo>
                <a:lnTo>
                  <a:pt x="456282" y="0"/>
                </a:lnTo>
                <a:lnTo>
                  <a:pt x="0" y="0"/>
                </a:lnTo>
                <a:lnTo>
                  <a:pt x="0" y="215289"/>
                </a:lnTo>
                <a:close/>
              </a:path>
            </a:pathLst>
          </a:custGeom>
          <a:solidFill>
            <a:srgbClr val="FFFFFF"/>
          </a:solidFill>
        </p:spPr>
        <p:txBody>
          <a:bodyPr wrap="square" lIns="0" tIns="0" rIns="0" bIns="0" rtlCol="0"/>
          <a:lstStyle/>
          <a:p>
            <a:endParaRPr/>
          </a:p>
        </p:txBody>
      </p:sp>
      <p:sp>
        <p:nvSpPr>
          <p:cNvPr id="187" name="object 187"/>
          <p:cNvSpPr txBox="1"/>
          <p:nvPr/>
        </p:nvSpPr>
        <p:spPr>
          <a:xfrm>
            <a:off x="3579090" y="2975564"/>
            <a:ext cx="481965" cy="186690"/>
          </a:xfrm>
          <a:prstGeom prst="rect">
            <a:avLst/>
          </a:prstGeom>
        </p:spPr>
        <p:txBody>
          <a:bodyPr vert="horz" wrap="square" lIns="0" tIns="0" rIns="0" bIns="0" rtlCol="0">
            <a:spAutoFit/>
          </a:bodyPr>
          <a:lstStyle/>
          <a:p>
            <a:pPr marL="12700"/>
            <a:r>
              <a:rPr sz="1200" spc="-5" dirty="0">
                <a:latin typeface="宋体"/>
                <a:cs typeface="宋体"/>
              </a:rPr>
              <a:t>能量流</a:t>
            </a:r>
            <a:endParaRPr sz="1200">
              <a:latin typeface="宋体"/>
              <a:cs typeface="宋体"/>
            </a:endParaRPr>
          </a:p>
        </p:txBody>
      </p:sp>
      <p:sp>
        <p:nvSpPr>
          <p:cNvPr id="188" name="object 188"/>
          <p:cNvSpPr/>
          <p:nvPr/>
        </p:nvSpPr>
        <p:spPr>
          <a:xfrm>
            <a:off x="4208701" y="3816697"/>
            <a:ext cx="185420" cy="0"/>
          </a:xfrm>
          <a:custGeom>
            <a:avLst/>
            <a:gdLst/>
            <a:ahLst/>
            <a:cxnLst/>
            <a:rect l="l" t="t" r="r" b="b"/>
            <a:pathLst>
              <a:path w="185419">
                <a:moveTo>
                  <a:pt x="0" y="0"/>
                </a:moveTo>
                <a:lnTo>
                  <a:pt x="185364" y="0"/>
                </a:lnTo>
              </a:path>
            </a:pathLst>
          </a:custGeom>
          <a:ln w="19136">
            <a:solidFill>
              <a:srgbClr val="FFFFFF"/>
            </a:solidFill>
            <a:prstDash val="lgDash"/>
          </a:ln>
        </p:spPr>
        <p:txBody>
          <a:bodyPr wrap="square" lIns="0" tIns="0" rIns="0" bIns="0" rtlCol="0"/>
          <a:lstStyle/>
          <a:p>
            <a:endParaRPr/>
          </a:p>
        </p:txBody>
      </p:sp>
      <p:sp>
        <p:nvSpPr>
          <p:cNvPr id="189" name="object 189"/>
          <p:cNvSpPr/>
          <p:nvPr/>
        </p:nvSpPr>
        <p:spPr>
          <a:xfrm>
            <a:off x="3609832" y="3816697"/>
            <a:ext cx="142875" cy="0"/>
          </a:xfrm>
          <a:custGeom>
            <a:avLst/>
            <a:gdLst/>
            <a:ahLst/>
            <a:cxnLst/>
            <a:rect l="l" t="t" r="r" b="b"/>
            <a:pathLst>
              <a:path w="142875">
                <a:moveTo>
                  <a:pt x="0" y="0"/>
                </a:moveTo>
                <a:lnTo>
                  <a:pt x="142588" y="0"/>
                </a:lnTo>
              </a:path>
            </a:pathLst>
          </a:custGeom>
          <a:ln w="19136">
            <a:solidFill>
              <a:srgbClr val="FFFFFF"/>
            </a:solidFill>
            <a:prstDash val="lgDash"/>
          </a:ln>
        </p:spPr>
        <p:txBody>
          <a:bodyPr wrap="square" lIns="0" tIns="0" rIns="0" bIns="0" rtlCol="0"/>
          <a:lstStyle/>
          <a:p>
            <a:endParaRPr/>
          </a:p>
        </p:txBody>
      </p:sp>
      <p:sp>
        <p:nvSpPr>
          <p:cNvPr id="190" name="object 190"/>
          <p:cNvSpPr/>
          <p:nvPr/>
        </p:nvSpPr>
        <p:spPr>
          <a:xfrm>
            <a:off x="3510019" y="3742639"/>
            <a:ext cx="134620" cy="135255"/>
          </a:xfrm>
          <a:custGeom>
            <a:avLst/>
            <a:gdLst/>
            <a:ahLst/>
            <a:cxnLst/>
            <a:rect l="l" t="t" r="r" b="b"/>
            <a:pathLst>
              <a:path w="134619" h="135254">
                <a:moveTo>
                  <a:pt x="134318" y="0"/>
                </a:moveTo>
                <a:lnTo>
                  <a:pt x="128329" y="2296"/>
                </a:lnTo>
                <a:lnTo>
                  <a:pt x="0" y="74059"/>
                </a:lnTo>
                <a:lnTo>
                  <a:pt x="128329" y="131469"/>
                </a:lnTo>
                <a:lnTo>
                  <a:pt x="134318" y="134723"/>
                </a:lnTo>
                <a:lnTo>
                  <a:pt x="122458" y="101804"/>
                </a:lnTo>
                <a:lnTo>
                  <a:pt x="118505" y="67433"/>
                </a:lnTo>
                <a:lnTo>
                  <a:pt x="122458" y="33025"/>
                </a:lnTo>
                <a:lnTo>
                  <a:pt x="134318" y="0"/>
                </a:lnTo>
                <a:close/>
              </a:path>
            </a:pathLst>
          </a:custGeom>
          <a:solidFill>
            <a:srgbClr val="FFFFFF"/>
          </a:solidFill>
        </p:spPr>
        <p:txBody>
          <a:bodyPr wrap="square" lIns="0" tIns="0" rIns="0" bIns="0" rtlCol="0"/>
          <a:lstStyle/>
          <a:p>
            <a:endParaRPr/>
          </a:p>
        </p:txBody>
      </p:sp>
      <p:sp>
        <p:nvSpPr>
          <p:cNvPr id="191" name="object 191"/>
          <p:cNvSpPr/>
          <p:nvPr/>
        </p:nvSpPr>
        <p:spPr>
          <a:xfrm>
            <a:off x="4363021" y="3742639"/>
            <a:ext cx="131445" cy="135255"/>
          </a:xfrm>
          <a:custGeom>
            <a:avLst/>
            <a:gdLst/>
            <a:ahLst/>
            <a:cxnLst/>
            <a:rect l="l" t="t" r="r" b="b"/>
            <a:pathLst>
              <a:path w="131444" h="135254">
                <a:moveTo>
                  <a:pt x="0" y="0"/>
                </a:moveTo>
                <a:lnTo>
                  <a:pt x="11849" y="32918"/>
                </a:lnTo>
                <a:lnTo>
                  <a:pt x="15798" y="67289"/>
                </a:lnTo>
                <a:lnTo>
                  <a:pt x="11849" y="101697"/>
                </a:lnTo>
                <a:lnTo>
                  <a:pt x="0" y="134723"/>
                </a:lnTo>
                <a:lnTo>
                  <a:pt x="2528" y="131469"/>
                </a:lnTo>
                <a:lnTo>
                  <a:pt x="130857" y="74059"/>
                </a:lnTo>
                <a:lnTo>
                  <a:pt x="2528" y="2296"/>
                </a:lnTo>
                <a:lnTo>
                  <a:pt x="0" y="0"/>
                </a:lnTo>
                <a:close/>
              </a:path>
            </a:pathLst>
          </a:custGeom>
          <a:solidFill>
            <a:srgbClr val="FFFFFF"/>
          </a:solidFill>
        </p:spPr>
        <p:txBody>
          <a:bodyPr wrap="square" lIns="0" tIns="0" rIns="0" bIns="0" rtlCol="0"/>
          <a:lstStyle/>
          <a:p>
            <a:endParaRPr/>
          </a:p>
        </p:txBody>
      </p:sp>
      <p:sp>
        <p:nvSpPr>
          <p:cNvPr id="192" name="object 192"/>
          <p:cNvSpPr/>
          <p:nvPr/>
        </p:nvSpPr>
        <p:spPr>
          <a:xfrm>
            <a:off x="4208702" y="3787992"/>
            <a:ext cx="156845" cy="0"/>
          </a:xfrm>
          <a:custGeom>
            <a:avLst/>
            <a:gdLst/>
            <a:ahLst/>
            <a:cxnLst/>
            <a:rect l="l" t="t" r="r" b="b"/>
            <a:pathLst>
              <a:path w="156844">
                <a:moveTo>
                  <a:pt x="0" y="0"/>
                </a:moveTo>
                <a:lnTo>
                  <a:pt x="156846" y="0"/>
                </a:lnTo>
              </a:path>
            </a:pathLst>
          </a:custGeom>
          <a:ln w="19136">
            <a:solidFill>
              <a:srgbClr val="000000"/>
            </a:solidFill>
            <a:prstDash val="lgDash"/>
          </a:ln>
        </p:spPr>
        <p:txBody>
          <a:bodyPr wrap="square" lIns="0" tIns="0" rIns="0" bIns="0" rtlCol="0"/>
          <a:lstStyle/>
          <a:p>
            <a:endParaRPr/>
          </a:p>
        </p:txBody>
      </p:sp>
      <p:sp>
        <p:nvSpPr>
          <p:cNvPr id="193" name="object 193"/>
          <p:cNvSpPr/>
          <p:nvPr/>
        </p:nvSpPr>
        <p:spPr>
          <a:xfrm>
            <a:off x="3581313" y="3787992"/>
            <a:ext cx="171450" cy="0"/>
          </a:xfrm>
          <a:custGeom>
            <a:avLst/>
            <a:gdLst/>
            <a:ahLst/>
            <a:cxnLst/>
            <a:rect l="l" t="t" r="r" b="b"/>
            <a:pathLst>
              <a:path w="171450">
                <a:moveTo>
                  <a:pt x="0" y="0"/>
                </a:moveTo>
                <a:lnTo>
                  <a:pt x="171105" y="0"/>
                </a:lnTo>
              </a:path>
            </a:pathLst>
          </a:custGeom>
          <a:ln w="19136">
            <a:solidFill>
              <a:srgbClr val="000000"/>
            </a:solidFill>
            <a:prstDash val="lgDash"/>
          </a:ln>
        </p:spPr>
        <p:txBody>
          <a:bodyPr wrap="square" lIns="0" tIns="0" rIns="0" bIns="0" rtlCol="0"/>
          <a:lstStyle/>
          <a:p>
            <a:endParaRPr/>
          </a:p>
        </p:txBody>
      </p:sp>
      <p:sp>
        <p:nvSpPr>
          <p:cNvPr id="194" name="object 194"/>
          <p:cNvSpPr/>
          <p:nvPr/>
        </p:nvSpPr>
        <p:spPr>
          <a:xfrm>
            <a:off x="3481503" y="3715082"/>
            <a:ext cx="142875" cy="135255"/>
          </a:xfrm>
          <a:custGeom>
            <a:avLst/>
            <a:gdLst/>
            <a:ahLst/>
            <a:cxnLst/>
            <a:rect l="l" t="t" r="r" b="b"/>
            <a:pathLst>
              <a:path w="142875" h="135254">
                <a:moveTo>
                  <a:pt x="132394" y="126217"/>
                </a:moveTo>
                <a:lnTo>
                  <a:pt x="135458" y="134723"/>
                </a:lnTo>
                <a:lnTo>
                  <a:pt x="142588" y="130321"/>
                </a:lnTo>
                <a:lnTo>
                  <a:pt x="132394" y="126217"/>
                </a:lnTo>
                <a:close/>
              </a:path>
              <a:path w="142875" h="135254">
                <a:moveTo>
                  <a:pt x="135458" y="0"/>
                </a:moveTo>
                <a:lnTo>
                  <a:pt x="128329" y="1148"/>
                </a:lnTo>
                <a:lnTo>
                  <a:pt x="0" y="72911"/>
                </a:lnTo>
                <a:lnTo>
                  <a:pt x="132394" y="126217"/>
                </a:lnTo>
                <a:lnTo>
                  <a:pt x="123598" y="101804"/>
                </a:lnTo>
                <a:lnTo>
                  <a:pt x="119645" y="67433"/>
                </a:lnTo>
                <a:lnTo>
                  <a:pt x="123598" y="33025"/>
                </a:lnTo>
                <a:lnTo>
                  <a:pt x="135458" y="0"/>
                </a:lnTo>
                <a:close/>
              </a:path>
            </a:pathLst>
          </a:custGeom>
          <a:solidFill>
            <a:srgbClr val="000000"/>
          </a:solidFill>
        </p:spPr>
        <p:txBody>
          <a:bodyPr wrap="square" lIns="0" tIns="0" rIns="0" bIns="0" rtlCol="0"/>
          <a:lstStyle/>
          <a:p>
            <a:endParaRPr/>
          </a:p>
        </p:txBody>
      </p:sp>
      <p:sp>
        <p:nvSpPr>
          <p:cNvPr id="195" name="object 195"/>
          <p:cNvSpPr/>
          <p:nvPr/>
        </p:nvSpPr>
        <p:spPr>
          <a:xfrm>
            <a:off x="4335644" y="3715082"/>
            <a:ext cx="130175" cy="135255"/>
          </a:xfrm>
          <a:custGeom>
            <a:avLst/>
            <a:gdLst/>
            <a:ahLst/>
            <a:cxnLst/>
            <a:rect l="l" t="t" r="r" b="b"/>
            <a:pathLst>
              <a:path w="130175" h="135254">
                <a:moveTo>
                  <a:pt x="1615" y="130219"/>
                </a:moveTo>
                <a:lnTo>
                  <a:pt x="1387" y="130321"/>
                </a:lnTo>
                <a:lnTo>
                  <a:pt x="0" y="134723"/>
                </a:lnTo>
                <a:lnTo>
                  <a:pt x="1615" y="130219"/>
                </a:lnTo>
                <a:close/>
              </a:path>
              <a:path w="130175" h="135254">
                <a:moveTo>
                  <a:pt x="0" y="0"/>
                </a:moveTo>
                <a:lnTo>
                  <a:pt x="11849" y="32918"/>
                </a:lnTo>
                <a:lnTo>
                  <a:pt x="15798" y="67289"/>
                </a:lnTo>
                <a:lnTo>
                  <a:pt x="11849" y="101697"/>
                </a:lnTo>
                <a:lnTo>
                  <a:pt x="1615" y="130219"/>
                </a:lnTo>
                <a:lnTo>
                  <a:pt x="129717" y="72911"/>
                </a:lnTo>
                <a:lnTo>
                  <a:pt x="1387" y="1148"/>
                </a:lnTo>
                <a:lnTo>
                  <a:pt x="0" y="0"/>
                </a:lnTo>
                <a:close/>
              </a:path>
            </a:pathLst>
          </a:custGeom>
          <a:solidFill>
            <a:srgbClr val="000000"/>
          </a:solidFill>
        </p:spPr>
        <p:txBody>
          <a:bodyPr wrap="square" lIns="0" tIns="0" rIns="0" bIns="0" rtlCol="0"/>
          <a:lstStyle/>
          <a:p>
            <a:endParaRPr/>
          </a:p>
        </p:txBody>
      </p:sp>
      <p:sp>
        <p:nvSpPr>
          <p:cNvPr id="196" name="object 196"/>
          <p:cNvSpPr/>
          <p:nvPr/>
        </p:nvSpPr>
        <p:spPr>
          <a:xfrm>
            <a:off x="3752420" y="3687525"/>
            <a:ext cx="456565" cy="201295"/>
          </a:xfrm>
          <a:custGeom>
            <a:avLst/>
            <a:gdLst/>
            <a:ahLst/>
            <a:cxnLst/>
            <a:rect l="l" t="t" r="r" b="b"/>
            <a:pathLst>
              <a:path w="456564" h="201295">
                <a:moveTo>
                  <a:pt x="0" y="200936"/>
                </a:moveTo>
                <a:lnTo>
                  <a:pt x="456282" y="200936"/>
                </a:lnTo>
                <a:lnTo>
                  <a:pt x="456282" y="0"/>
                </a:lnTo>
                <a:lnTo>
                  <a:pt x="0" y="0"/>
                </a:lnTo>
                <a:lnTo>
                  <a:pt x="0" y="200936"/>
                </a:lnTo>
                <a:close/>
              </a:path>
            </a:pathLst>
          </a:custGeom>
          <a:solidFill>
            <a:srgbClr val="FFFFFF"/>
          </a:solidFill>
        </p:spPr>
        <p:txBody>
          <a:bodyPr wrap="square" lIns="0" tIns="0" rIns="0" bIns="0" rtlCol="0"/>
          <a:lstStyle/>
          <a:p>
            <a:endParaRPr/>
          </a:p>
        </p:txBody>
      </p:sp>
      <p:sp>
        <p:nvSpPr>
          <p:cNvPr id="197" name="object 197"/>
          <p:cNvSpPr txBox="1"/>
          <p:nvPr/>
        </p:nvSpPr>
        <p:spPr>
          <a:xfrm>
            <a:off x="3735461" y="3680946"/>
            <a:ext cx="481965" cy="186690"/>
          </a:xfrm>
          <a:prstGeom prst="rect">
            <a:avLst/>
          </a:prstGeom>
        </p:spPr>
        <p:txBody>
          <a:bodyPr vert="horz" wrap="square" lIns="0" tIns="0" rIns="0" bIns="0" rtlCol="0">
            <a:spAutoFit/>
          </a:bodyPr>
          <a:lstStyle/>
          <a:p>
            <a:pPr marL="12700"/>
            <a:r>
              <a:rPr sz="1200" spc="-5" dirty="0">
                <a:latin typeface="宋体"/>
                <a:cs typeface="宋体"/>
              </a:rPr>
              <a:t>信息流</a:t>
            </a:r>
            <a:endParaRPr sz="1200">
              <a:latin typeface="宋体"/>
              <a:cs typeface="宋体"/>
            </a:endParaRPr>
          </a:p>
        </p:txBody>
      </p:sp>
      <p:sp>
        <p:nvSpPr>
          <p:cNvPr id="198" name="object 198"/>
          <p:cNvSpPr/>
          <p:nvPr/>
        </p:nvSpPr>
        <p:spPr>
          <a:xfrm>
            <a:off x="4536654" y="1764274"/>
            <a:ext cx="485140" cy="445134"/>
          </a:xfrm>
          <a:custGeom>
            <a:avLst/>
            <a:gdLst/>
            <a:ahLst/>
            <a:cxnLst/>
            <a:rect l="l" t="t" r="r" b="b"/>
            <a:pathLst>
              <a:path w="485139" h="445135">
                <a:moveTo>
                  <a:pt x="0" y="444930"/>
                </a:moveTo>
                <a:lnTo>
                  <a:pt x="484799" y="444930"/>
                </a:lnTo>
                <a:lnTo>
                  <a:pt x="484799" y="0"/>
                </a:lnTo>
                <a:lnTo>
                  <a:pt x="0" y="0"/>
                </a:lnTo>
                <a:lnTo>
                  <a:pt x="0" y="444930"/>
                </a:lnTo>
                <a:close/>
              </a:path>
            </a:pathLst>
          </a:custGeom>
          <a:solidFill>
            <a:srgbClr val="FFFFFF"/>
          </a:solidFill>
        </p:spPr>
        <p:txBody>
          <a:bodyPr wrap="square" lIns="0" tIns="0" rIns="0" bIns="0" rtlCol="0"/>
          <a:lstStyle/>
          <a:p>
            <a:endParaRPr/>
          </a:p>
        </p:txBody>
      </p:sp>
      <p:sp>
        <p:nvSpPr>
          <p:cNvPr id="199" name="object 199"/>
          <p:cNvSpPr/>
          <p:nvPr/>
        </p:nvSpPr>
        <p:spPr>
          <a:xfrm>
            <a:off x="4536654" y="1764274"/>
            <a:ext cx="485140" cy="0"/>
          </a:xfrm>
          <a:custGeom>
            <a:avLst/>
            <a:gdLst/>
            <a:ahLst/>
            <a:cxnLst/>
            <a:rect l="l" t="t" r="r" b="b"/>
            <a:pathLst>
              <a:path w="485139">
                <a:moveTo>
                  <a:pt x="484799" y="0"/>
                </a:moveTo>
                <a:lnTo>
                  <a:pt x="0" y="0"/>
                </a:lnTo>
              </a:path>
            </a:pathLst>
          </a:custGeom>
          <a:ln w="4784">
            <a:solidFill>
              <a:srgbClr val="FFFFFF"/>
            </a:solidFill>
          </a:ln>
        </p:spPr>
        <p:txBody>
          <a:bodyPr wrap="square" lIns="0" tIns="0" rIns="0" bIns="0" rtlCol="0"/>
          <a:lstStyle/>
          <a:p>
            <a:endParaRPr/>
          </a:p>
        </p:txBody>
      </p:sp>
      <p:sp>
        <p:nvSpPr>
          <p:cNvPr id="200" name="object 200"/>
          <p:cNvSpPr/>
          <p:nvPr/>
        </p:nvSpPr>
        <p:spPr>
          <a:xfrm>
            <a:off x="5021453" y="1764274"/>
            <a:ext cx="0" cy="445134"/>
          </a:xfrm>
          <a:custGeom>
            <a:avLst/>
            <a:gdLst/>
            <a:ahLst/>
            <a:cxnLst/>
            <a:rect l="l" t="t" r="r" b="b"/>
            <a:pathLst>
              <a:path h="445135">
                <a:moveTo>
                  <a:pt x="0" y="444930"/>
                </a:moveTo>
                <a:lnTo>
                  <a:pt x="0" y="444930"/>
                </a:lnTo>
                <a:lnTo>
                  <a:pt x="0" y="0"/>
                </a:lnTo>
              </a:path>
            </a:pathLst>
          </a:custGeom>
          <a:ln w="4752">
            <a:solidFill>
              <a:srgbClr val="FFFFFF"/>
            </a:solidFill>
          </a:ln>
        </p:spPr>
        <p:txBody>
          <a:bodyPr wrap="square" lIns="0" tIns="0" rIns="0" bIns="0" rtlCol="0"/>
          <a:lstStyle/>
          <a:p>
            <a:endParaRPr/>
          </a:p>
        </p:txBody>
      </p:sp>
      <p:sp>
        <p:nvSpPr>
          <p:cNvPr id="201" name="object 201"/>
          <p:cNvSpPr/>
          <p:nvPr/>
        </p:nvSpPr>
        <p:spPr>
          <a:xfrm>
            <a:off x="4508137" y="1735569"/>
            <a:ext cx="484799" cy="444930"/>
          </a:xfrm>
          <a:prstGeom prst="rect">
            <a:avLst/>
          </a:prstGeom>
          <a:blipFill>
            <a:blip r:embed="rId20" cstate="print"/>
            <a:stretch>
              <a:fillRect/>
            </a:stretch>
          </a:blipFill>
        </p:spPr>
        <p:txBody>
          <a:bodyPr wrap="square" lIns="0" tIns="0" rIns="0" bIns="0" rtlCol="0"/>
          <a:lstStyle/>
          <a:p>
            <a:endParaRPr/>
          </a:p>
        </p:txBody>
      </p:sp>
      <p:sp>
        <p:nvSpPr>
          <p:cNvPr id="202" name="object 202"/>
          <p:cNvSpPr/>
          <p:nvPr/>
        </p:nvSpPr>
        <p:spPr>
          <a:xfrm>
            <a:off x="4508136" y="1735569"/>
            <a:ext cx="485140" cy="445134"/>
          </a:xfrm>
          <a:custGeom>
            <a:avLst/>
            <a:gdLst/>
            <a:ahLst/>
            <a:cxnLst/>
            <a:rect l="l" t="t" r="r" b="b"/>
            <a:pathLst>
              <a:path w="485139" h="445135">
                <a:moveTo>
                  <a:pt x="0" y="444930"/>
                </a:moveTo>
                <a:lnTo>
                  <a:pt x="484799" y="444930"/>
                </a:lnTo>
                <a:lnTo>
                  <a:pt x="484799" y="0"/>
                </a:lnTo>
                <a:lnTo>
                  <a:pt x="0" y="0"/>
                </a:lnTo>
                <a:lnTo>
                  <a:pt x="0" y="444930"/>
                </a:lnTo>
                <a:close/>
              </a:path>
            </a:pathLst>
          </a:custGeom>
          <a:ln w="4769">
            <a:solidFill>
              <a:srgbClr val="FFFFFF"/>
            </a:solidFill>
          </a:ln>
        </p:spPr>
        <p:txBody>
          <a:bodyPr wrap="square" lIns="0" tIns="0" rIns="0" bIns="0" rtlCol="0"/>
          <a:lstStyle/>
          <a:p>
            <a:endParaRPr/>
          </a:p>
        </p:txBody>
      </p:sp>
      <p:sp>
        <p:nvSpPr>
          <p:cNvPr id="203" name="object 203"/>
          <p:cNvSpPr txBox="1"/>
          <p:nvPr/>
        </p:nvSpPr>
        <p:spPr>
          <a:xfrm>
            <a:off x="4546750" y="1701417"/>
            <a:ext cx="405765" cy="230504"/>
          </a:xfrm>
          <a:prstGeom prst="rect">
            <a:avLst/>
          </a:prstGeom>
        </p:spPr>
        <p:txBody>
          <a:bodyPr vert="horz" wrap="square" lIns="0" tIns="0" rIns="0" bIns="0" rtlCol="0">
            <a:spAutoFit/>
          </a:bodyPr>
          <a:lstStyle/>
          <a:p>
            <a:pPr marL="12700"/>
            <a:r>
              <a:rPr sz="1500" spc="-5" dirty="0">
                <a:latin typeface="宋体"/>
                <a:cs typeface="宋体"/>
              </a:rPr>
              <a:t>内部</a:t>
            </a:r>
            <a:endParaRPr sz="1500">
              <a:latin typeface="宋体"/>
              <a:cs typeface="宋体"/>
            </a:endParaRPr>
          </a:p>
        </p:txBody>
      </p:sp>
      <p:sp>
        <p:nvSpPr>
          <p:cNvPr id="204" name="object 204"/>
          <p:cNvSpPr txBox="1"/>
          <p:nvPr/>
        </p:nvSpPr>
        <p:spPr>
          <a:xfrm>
            <a:off x="4546750" y="1956128"/>
            <a:ext cx="405765" cy="230504"/>
          </a:xfrm>
          <a:prstGeom prst="rect">
            <a:avLst/>
          </a:prstGeom>
        </p:spPr>
        <p:txBody>
          <a:bodyPr vert="horz" wrap="square" lIns="0" tIns="0" rIns="0" bIns="0" rtlCol="0">
            <a:spAutoFit/>
          </a:bodyPr>
          <a:lstStyle/>
          <a:p>
            <a:pPr marL="12700"/>
            <a:r>
              <a:rPr sz="1500" spc="-5" dirty="0">
                <a:latin typeface="宋体"/>
                <a:cs typeface="宋体"/>
              </a:rPr>
              <a:t>环境</a:t>
            </a:r>
            <a:endParaRPr sz="1500">
              <a:latin typeface="宋体"/>
              <a:cs typeface="宋体"/>
            </a:endParaRPr>
          </a:p>
        </p:txBody>
      </p:sp>
      <p:sp>
        <p:nvSpPr>
          <p:cNvPr id="205" name="object 205"/>
          <p:cNvSpPr txBox="1">
            <a:spLocks noGrp="1"/>
          </p:cNvSpPr>
          <p:nvPr>
            <p:ph type="title" idx="4294967295"/>
          </p:nvPr>
        </p:nvSpPr>
        <p:spPr>
          <a:xfrm>
            <a:off x="3412309" y="374394"/>
            <a:ext cx="6754476" cy="359073"/>
          </a:xfrm>
          <a:prstGeom prst="rect">
            <a:avLst/>
          </a:prstGeom>
        </p:spPr>
        <p:txBody>
          <a:bodyPr vert="horz" wrap="square" lIns="0" tIns="0" rIns="0" bIns="0" rtlCol="0" anchor="ctr">
            <a:spAutoFit/>
          </a:bodyPr>
          <a:lstStyle/>
          <a:p>
            <a:pPr marL="12700">
              <a:lnSpc>
                <a:spcPts val="2840"/>
              </a:lnSpc>
            </a:pPr>
            <a:r>
              <a:rPr sz="2800" dirty="0"/>
              <a:t>系统安全韧性塑造体系作用模型</a:t>
            </a:r>
          </a:p>
        </p:txBody>
      </p:sp>
      <p:sp>
        <p:nvSpPr>
          <p:cNvPr id="206" name="object 20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07" name="object 207"/>
          <p:cNvSpPr txBox="1"/>
          <p:nvPr/>
        </p:nvSpPr>
        <p:spPr>
          <a:xfrm>
            <a:off x="1998371" y="6483888"/>
            <a:ext cx="7943215"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来源：黄浪</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王秉</a:t>
            </a:r>
            <a:r>
              <a:rPr sz="1400" dirty="0">
                <a:solidFill>
                  <a:srgbClr val="006FC0"/>
                </a:solidFill>
                <a:latin typeface="Calibri"/>
                <a:cs typeface="Calibri"/>
              </a:rPr>
              <a:t>. </a:t>
            </a:r>
            <a:r>
              <a:rPr sz="1400" dirty="0">
                <a:solidFill>
                  <a:srgbClr val="006FC0"/>
                </a:solidFill>
                <a:latin typeface="宋体"/>
                <a:cs typeface="宋体"/>
              </a:rPr>
              <a:t>系统安全韧性的塑造与评估建模</a:t>
            </a:r>
            <a:r>
              <a:rPr sz="1400" dirty="0">
                <a:solidFill>
                  <a:srgbClr val="006FC0"/>
                </a:solidFill>
                <a:latin typeface="Calibri"/>
                <a:cs typeface="Calibri"/>
              </a:rPr>
              <a:t>[J]. </a:t>
            </a:r>
            <a:r>
              <a:rPr sz="1400" dirty="0">
                <a:solidFill>
                  <a:srgbClr val="006FC0"/>
                </a:solidFill>
                <a:latin typeface="宋体"/>
                <a:cs typeface="宋体"/>
              </a:rPr>
              <a:t>中国安全生产科学技术</a:t>
            </a:r>
            <a:r>
              <a:rPr sz="1400" dirty="0">
                <a:solidFill>
                  <a:srgbClr val="006FC0"/>
                </a:solidFill>
                <a:latin typeface="Calibri"/>
                <a:cs typeface="Calibri"/>
              </a:rPr>
              <a:t>, </a:t>
            </a:r>
            <a:r>
              <a:rPr sz="1400" spc="-5" dirty="0">
                <a:solidFill>
                  <a:srgbClr val="006FC0"/>
                </a:solidFill>
                <a:latin typeface="Calibri"/>
                <a:cs typeface="Calibri"/>
              </a:rPr>
              <a:t>2016, 12(12):</a:t>
            </a:r>
            <a:r>
              <a:rPr sz="1400" spc="-80" dirty="0">
                <a:solidFill>
                  <a:srgbClr val="006FC0"/>
                </a:solidFill>
                <a:latin typeface="Calibri"/>
                <a:cs typeface="Calibri"/>
              </a:rPr>
              <a:t> </a:t>
            </a:r>
            <a:r>
              <a:rPr sz="1400" spc="-5" dirty="0">
                <a:solidFill>
                  <a:srgbClr val="006FC0"/>
                </a:solidFill>
                <a:latin typeface="Calibri"/>
                <a:cs typeface="Calibri"/>
              </a:rPr>
              <a:t>15-21.</a:t>
            </a:r>
            <a:endParaRPr sz="1400">
              <a:latin typeface="Calibri"/>
              <a:cs typeface="Calibri"/>
            </a:endParaRPr>
          </a:p>
        </p:txBody>
      </p:sp>
    </p:spTree>
    <p:extLst>
      <p:ext uri="{BB962C8B-B14F-4D97-AF65-F5344CB8AC3E}">
        <p14:creationId xmlns:p14="http://schemas.microsoft.com/office/powerpoint/2010/main" val="21130872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04135" y="1583772"/>
            <a:ext cx="1041400" cy="1038860"/>
          </a:xfrm>
          <a:custGeom>
            <a:avLst/>
            <a:gdLst/>
            <a:ahLst/>
            <a:cxnLst/>
            <a:rect l="l" t="t" r="r" b="b"/>
            <a:pathLst>
              <a:path w="1041400" h="1038860">
                <a:moveTo>
                  <a:pt x="1041020" y="0"/>
                </a:moveTo>
                <a:lnTo>
                  <a:pt x="260255" y="0"/>
                </a:lnTo>
                <a:lnTo>
                  <a:pt x="0" y="259579"/>
                </a:lnTo>
                <a:lnTo>
                  <a:pt x="0" y="1038319"/>
                </a:lnTo>
                <a:lnTo>
                  <a:pt x="780765" y="1038319"/>
                </a:lnTo>
                <a:lnTo>
                  <a:pt x="1041020" y="778739"/>
                </a:lnTo>
                <a:lnTo>
                  <a:pt x="1041020" y="0"/>
                </a:lnTo>
                <a:close/>
              </a:path>
            </a:pathLst>
          </a:custGeom>
          <a:solidFill>
            <a:srgbClr val="808080"/>
          </a:solidFill>
        </p:spPr>
        <p:txBody>
          <a:bodyPr wrap="square" lIns="0" tIns="0" rIns="0" bIns="0" rtlCol="0"/>
          <a:lstStyle/>
          <a:p>
            <a:endParaRPr/>
          </a:p>
        </p:txBody>
      </p:sp>
      <p:sp>
        <p:nvSpPr>
          <p:cNvPr id="3" name="object 3"/>
          <p:cNvSpPr/>
          <p:nvPr/>
        </p:nvSpPr>
        <p:spPr>
          <a:xfrm>
            <a:off x="4104135" y="1583773"/>
            <a:ext cx="1041400" cy="259715"/>
          </a:xfrm>
          <a:custGeom>
            <a:avLst/>
            <a:gdLst/>
            <a:ahLst/>
            <a:cxnLst/>
            <a:rect l="l" t="t" r="r" b="b"/>
            <a:pathLst>
              <a:path w="1041400" h="259714">
                <a:moveTo>
                  <a:pt x="1041020" y="0"/>
                </a:moveTo>
                <a:lnTo>
                  <a:pt x="260255" y="0"/>
                </a:lnTo>
                <a:lnTo>
                  <a:pt x="0" y="259579"/>
                </a:lnTo>
                <a:lnTo>
                  <a:pt x="780765" y="259579"/>
                </a:lnTo>
                <a:lnTo>
                  <a:pt x="1041020" y="0"/>
                </a:lnTo>
                <a:close/>
              </a:path>
            </a:pathLst>
          </a:custGeom>
          <a:solidFill>
            <a:srgbClr val="999999"/>
          </a:solidFill>
        </p:spPr>
        <p:txBody>
          <a:bodyPr wrap="square" lIns="0" tIns="0" rIns="0" bIns="0" rtlCol="0"/>
          <a:lstStyle/>
          <a:p>
            <a:endParaRPr/>
          </a:p>
        </p:txBody>
      </p:sp>
      <p:sp>
        <p:nvSpPr>
          <p:cNvPr id="4" name="object 4"/>
          <p:cNvSpPr/>
          <p:nvPr/>
        </p:nvSpPr>
        <p:spPr>
          <a:xfrm>
            <a:off x="4884900" y="1583772"/>
            <a:ext cx="260350" cy="1038860"/>
          </a:xfrm>
          <a:custGeom>
            <a:avLst/>
            <a:gdLst/>
            <a:ahLst/>
            <a:cxnLst/>
            <a:rect l="l" t="t" r="r" b="b"/>
            <a:pathLst>
              <a:path w="260350" h="1038860">
                <a:moveTo>
                  <a:pt x="260255" y="0"/>
                </a:moveTo>
                <a:lnTo>
                  <a:pt x="0" y="259579"/>
                </a:lnTo>
                <a:lnTo>
                  <a:pt x="0" y="1038319"/>
                </a:lnTo>
                <a:lnTo>
                  <a:pt x="260255" y="778739"/>
                </a:lnTo>
                <a:lnTo>
                  <a:pt x="260255" y="0"/>
                </a:lnTo>
                <a:close/>
              </a:path>
            </a:pathLst>
          </a:custGeom>
          <a:solidFill>
            <a:srgbClr val="676767"/>
          </a:solidFill>
        </p:spPr>
        <p:txBody>
          <a:bodyPr wrap="square" lIns="0" tIns="0" rIns="0" bIns="0" rtlCol="0"/>
          <a:lstStyle/>
          <a:p>
            <a:endParaRPr/>
          </a:p>
        </p:txBody>
      </p:sp>
      <p:sp>
        <p:nvSpPr>
          <p:cNvPr id="5" name="object 5"/>
          <p:cNvSpPr/>
          <p:nvPr/>
        </p:nvSpPr>
        <p:spPr>
          <a:xfrm>
            <a:off x="4104135" y="1583772"/>
            <a:ext cx="1041400" cy="1038860"/>
          </a:xfrm>
          <a:custGeom>
            <a:avLst/>
            <a:gdLst/>
            <a:ahLst/>
            <a:cxnLst/>
            <a:rect l="l" t="t" r="r" b="b"/>
            <a:pathLst>
              <a:path w="1041400" h="1038860">
                <a:moveTo>
                  <a:pt x="260255" y="0"/>
                </a:moveTo>
                <a:lnTo>
                  <a:pt x="0" y="259579"/>
                </a:lnTo>
                <a:lnTo>
                  <a:pt x="0" y="1038319"/>
                </a:lnTo>
                <a:lnTo>
                  <a:pt x="780765" y="1038319"/>
                </a:lnTo>
                <a:lnTo>
                  <a:pt x="1041020" y="778739"/>
                </a:lnTo>
                <a:lnTo>
                  <a:pt x="1041020" y="0"/>
                </a:lnTo>
                <a:lnTo>
                  <a:pt x="260255" y="0"/>
                </a:lnTo>
                <a:close/>
              </a:path>
            </a:pathLst>
          </a:custGeom>
          <a:ln w="11814">
            <a:solidFill>
              <a:srgbClr val="000000"/>
            </a:solidFill>
          </a:ln>
        </p:spPr>
        <p:txBody>
          <a:bodyPr wrap="square" lIns="0" tIns="0" rIns="0" bIns="0" rtlCol="0"/>
          <a:lstStyle/>
          <a:p>
            <a:endParaRPr/>
          </a:p>
        </p:txBody>
      </p:sp>
      <p:sp>
        <p:nvSpPr>
          <p:cNvPr id="6" name="object 6"/>
          <p:cNvSpPr/>
          <p:nvPr/>
        </p:nvSpPr>
        <p:spPr>
          <a:xfrm>
            <a:off x="4104135" y="1583773"/>
            <a:ext cx="1041400" cy="259715"/>
          </a:xfrm>
          <a:custGeom>
            <a:avLst/>
            <a:gdLst/>
            <a:ahLst/>
            <a:cxnLst/>
            <a:rect l="l" t="t" r="r" b="b"/>
            <a:pathLst>
              <a:path w="1041400" h="259714">
                <a:moveTo>
                  <a:pt x="0" y="259579"/>
                </a:moveTo>
                <a:lnTo>
                  <a:pt x="780765" y="259579"/>
                </a:lnTo>
                <a:lnTo>
                  <a:pt x="1041020" y="0"/>
                </a:lnTo>
              </a:path>
            </a:pathLst>
          </a:custGeom>
          <a:ln w="11800">
            <a:solidFill>
              <a:srgbClr val="000000"/>
            </a:solidFill>
          </a:ln>
        </p:spPr>
        <p:txBody>
          <a:bodyPr wrap="square" lIns="0" tIns="0" rIns="0" bIns="0" rtlCol="0"/>
          <a:lstStyle/>
          <a:p>
            <a:endParaRPr/>
          </a:p>
        </p:txBody>
      </p:sp>
      <p:sp>
        <p:nvSpPr>
          <p:cNvPr id="7" name="object 7"/>
          <p:cNvSpPr/>
          <p:nvPr/>
        </p:nvSpPr>
        <p:spPr>
          <a:xfrm>
            <a:off x="4884900" y="1843353"/>
            <a:ext cx="0" cy="779145"/>
          </a:xfrm>
          <a:custGeom>
            <a:avLst/>
            <a:gdLst/>
            <a:ahLst/>
            <a:cxnLst/>
            <a:rect l="l" t="t" r="r" b="b"/>
            <a:pathLst>
              <a:path h="779144">
                <a:moveTo>
                  <a:pt x="0" y="0"/>
                </a:moveTo>
                <a:lnTo>
                  <a:pt x="0" y="778739"/>
                </a:lnTo>
              </a:path>
            </a:pathLst>
          </a:custGeom>
          <a:ln w="11829">
            <a:solidFill>
              <a:srgbClr val="000000"/>
            </a:solidFill>
          </a:ln>
        </p:spPr>
        <p:txBody>
          <a:bodyPr wrap="square" lIns="0" tIns="0" rIns="0" bIns="0" rtlCol="0"/>
          <a:lstStyle/>
          <a:p>
            <a:endParaRPr/>
          </a:p>
        </p:txBody>
      </p:sp>
      <p:sp>
        <p:nvSpPr>
          <p:cNvPr id="8" name="object 8"/>
          <p:cNvSpPr/>
          <p:nvPr/>
        </p:nvSpPr>
        <p:spPr>
          <a:xfrm>
            <a:off x="4104135" y="3094055"/>
            <a:ext cx="1041400" cy="1038860"/>
          </a:xfrm>
          <a:custGeom>
            <a:avLst/>
            <a:gdLst/>
            <a:ahLst/>
            <a:cxnLst/>
            <a:rect l="l" t="t" r="r" b="b"/>
            <a:pathLst>
              <a:path w="1041400" h="1038860">
                <a:moveTo>
                  <a:pt x="1041020" y="0"/>
                </a:moveTo>
                <a:lnTo>
                  <a:pt x="260255" y="0"/>
                </a:lnTo>
                <a:lnTo>
                  <a:pt x="0" y="259579"/>
                </a:lnTo>
                <a:lnTo>
                  <a:pt x="0" y="1038319"/>
                </a:lnTo>
                <a:lnTo>
                  <a:pt x="780765" y="1038319"/>
                </a:lnTo>
                <a:lnTo>
                  <a:pt x="1041020" y="778739"/>
                </a:lnTo>
                <a:lnTo>
                  <a:pt x="1041020" y="0"/>
                </a:lnTo>
                <a:close/>
              </a:path>
            </a:pathLst>
          </a:custGeom>
          <a:solidFill>
            <a:srgbClr val="808080"/>
          </a:solidFill>
        </p:spPr>
        <p:txBody>
          <a:bodyPr wrap="square" lIns="0" tIns="0" rIns="0" bIns="0" rtlCol="0"/>
          <a:lstStyle/>
          <a:p>
            <a:endParaRPr/>
          </a:p>
        </p:txBody>
      </p:sp>
      <p:sp>
        <p:nvSpPr>
          <p:cNvPr id="9" name="object 9"/>
          <p:cNvSpPr/>
          <p:nvPr/>
        </p:nvSpPr>
        <p:spPr>
          <a:xfrm>
            <a:off x="4104135" y="3094056"/>
            <a:ext cx="1041400" cy="259715"/>
          </a:xfrm>
          <a:custGeom>
            <a:avLst/>
            <a:gdLst/>
            <a:ahLst/>
            <a:cxnLst/>
            <a:rect l="l" t="t" r="r" b="b"/>
            <a:pathLst>
              <a:path w="1041400" h="259714">
                <a:moveTo>
                  <a:pt x="1041020" y="0"/>
                </a:moveTo>
                <a:lnTo>
                  <a:pt x="260255" y="0"/>
                </a:lnTo>
                <a:lnTo>
                  <a:pt x="0" y="259579"/>
                </a:lnTo>
                <a:lnTo>
                  <a:pt x="780765" y="259579"/>
                </a:lnTo>
                <a:lnTo>
                  <a:pt x="1041020" y="0"/>
                </a:lnTo>
                <a:close/>
              </a:path>
            </a:pathLst>
          </a:custGeom>
          <a:solidFill>
            <a:srgbClr val="999999"/>
          </a:solidFill>
        </p:spPr>
        <p:txBody>
          <a:bodyPr wrap="square" lIns="0" tIns="0" rIns="0" bIns="0" rtlCol="0"/>
          <a:lstStyle/>
          <a:p>
            <a:endParaRPr/>
          </a:p>
        </p:txBody>
      </p:sp>
      <p:sp>
        <p:nvSpPr>
          <p:cNvPr id="10" name="object 10"/>
          <p:cNvSpPr/>
          <p:nvPr/>
        </p:nvSpPr>
        <p:spPr>
          <a:xfrm>
            <a:off x="4884900" y="3094055"/>
            <a:ext cx="260350" cy="1038860"/>
          </a:xfrm>
          <a:custGeom>
            <a:avLst/>
            <a:gdLst/>
            <a:ahLst/>
            <a:cxnLst/>
            <a:rect l="l" t="t" r="r" b="b"/>
            <a:pathLst>
              <a:path w="260350" h="1038860">
                <a:moveTo>
                  <a:pt x="260255" y="0"/>
                </a:moveTo>
                <a:lnTo>
                  <a:pt x="0" y="259579"/>
                </a:lnTo>
                <a:lnTo>
                  <a:pt x="0" y="1038319"/>
                </a:lnTo>
                <a:lnTo>
                  <a:pt x="260255" y="778739"/>
                </a:lnTo>
                <a:lnTo>
                  <a:pt x="260255" y="0"/>
                </a:lnTo>
                <a:close/>
              </a:path>
            </a:pathLst>
          </a:custGeom>
          <a:solidFill>
            <a:srgbClr val="676767"/>
          </a:solidFill>
        </p:spPr>
        <p:txBody>
          <a:bodyPr wrap="square" lIns="0" tIns="0" rIns="0" bIns="0" rtlCol="0"/>
          <a:lstStyle/>
          <a:p>
            <a:endParaRPr/>
          </a:p>
        </p:txBody>
      </p:sp>
      <p:sp>
        <p:nvSpPr>
          <p:cNvPr id="11" name="object 11"/>
          <p:cNvSpPr/>
          <p:nvPr/>
        </p:nvSpPr>
        <p:spPr>
          <a:xfrm>
            <a:off x="4104135" y="3094055"/>
            <a:ext cx="1041400" cy="1038860"/>
          </a:xfrm>
          <a:custGeom>
            <a:avLst/>
            <a:gdLst/>
            <a:ahLst/>
            <a:cxnLst/>
            <a:rect l="l" t="t" r="r" b="b"/>
            <a:pathLst>
              <a:path w="1041400" h="1038860">
                <a:moveTo>
                  <a:pt x="260255" y="0"/>
                </a:moveTo>
                <a:lnTo>
                  <a:pt x="0" y="259579"/>
                </a:lnTo>
                <a:lnTo>
                  <a:pt x="0" y="1038319"/>
                </a:lnTo>
                <a:lnTo>
                  <a:pt x="780765" y="1038319"/>
                </a:lnTo>
                <a:lnTo>
                  <a:pt x="1041020" y="778739"/>
                </a:lnTo>
                <a:lnTo>
                  <a:pt x="1041020" y="0"/>
                </a:lnTo>
                <a:lnTo>
                  <a:pt x="260255" y="0"/>
                </a:lnTo>
                <a:close/>
              </a:path>
            </a:pathLst>
          </a:custGeom>
          <a:ln w="11814">
            <a:solidFill>
              <a:srgbClr val="000000"/>
            </a:solidFill>
          </a:ln>
        </p:spPr>
        <p:txBody>
          <a:bodyPr wrap="square" lIns="0" tIns="0" rIns="0" bIns="0" rtlCol="0"/>
          <a:lstStyle/>
          <a:p>
            <a:endParaRPr/>
          </a:p>
        </p:txBody>
      </p:sp>
      <p:sp>
        <p:nvSpPr>
          <p:cNvPr id="12" name="object 12"/>
          <p:cNvSpPr/>
          <p:nvPr/>
        </p:nvSpPr>
        <p:spPr>
          <a:xfrm>
            <a:off x="4104135" y="3094056"/>
            <a:ext cx="1041400" cy="259715"/>
          </a:xfrm>
          <a:custGeom>
            <a:avLst/>
            <a:gdLst/>
            <a:ahLst/>
            <a:cxnLst/>
            <a:rect l="l" t="t" r="r" b="b"/>
            <a:pathLst>
              <a:path w="1041400" h="259714">
                <a:moveTo>
                  <a:pt x="0" y="259579"/>
                </a:moveTo>
                <a:lnTo>
                  <a:pt x="780765" y="259579"/>
                </a:lnTo>
                <a:lnTo>
                  <a:pt x="1041020" y="0"/>
                </a:lnTo>
              </a:path>
            </a:pathLst>
          </a:custGeom>
          <a:ln w="11800">
            <a:solidFill>
              <a:srgbClr val="000000"/>
            </a:solidFill>
          </a:ln>
        </p:spPr>
        <p:txBody>
          <a:bodyPr wrap="square" lIns="0" tIns="0" rIns="0" bIns="0" rtlCol="0"/>
          <a:lstStyle/>
          <a:p>
            <a:endParaRPr/>
          </a:p>
        </p:txBody>
      </p:sp>
      <p:sp>
        <p:nvSpPr>
          <p:cNvPr id="13" name="object 13"/>
          <p:cNvSpPr/>
          <p:nvPr/>
        </p:nvSpPr>
        <p:spPr>
          <a:xfrm>
            <a:off x="4884900" y="3353636"/>
            <a:ext cx="0" cy="779145"/>
          </a:xfrm>
          <a:custGeom>
            <a:avLst/>
            <a:gdLst/>
            <a:ahLst/>
            <a:cxnLst/>
            <a:rect l="l" t="t" r="r" b="b"/>
            <a:pathLst>
              <a:path h="779145">
                <a:moveTo>
                  <a:pt x="0" y="0"/>
                </a:moveTo>
                <a:lnTo>
                  <a:pt x="0" y="778739"/>
                </a:lnTo>
              </a:path>
            </a:pathLst>
          </a:custGeom>
          <a:ln w="11829">
            <a:solidFill>
              <a:srgbClr val="000000"/>
            </a:solidFill>
          </a:ln>
        </p:spPr>
        <p:txBody>
          <a:bodyPr wrap="square" lIns="0" tIns="0" rIns="0" bIns="0" rtlCol="0"/>
          <a:lstStyle/>
          <a:p>
            <a:endParaRPr/>
          </a:p>
        </p:txBody>
      </p:sp>
      <p:sp>
        <p:nvSpPr>
          <p:cNvPr id="14" name="object 14"/>
          <p:cNvSpPr/>
          <p:nvPr/>
        </p:nvSpPr>
        <p:spPr>
          <a:xfrm>
            <a:off x="2495349" y="1583772"/>
            <a:ext cx="757555" cy="2548890"/>
          </a:xfrm>
          <a:custGeom>
            <a:avLst/>
            <a:gdLst/>
            <a:ahLst/>
            <a:cxnLst/>
            <a:rect l="l" t="t" r="r" b="b"/>
            <a:pathLst>
              <a:path w="757555"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15" name="object 15"/>
          <p:cNvSpPr/>
          <p:nvPr/>
        </p:nvSpPr>
        <p:spPr>
          <a:xfrm>
            <a:off x="2495349" y="1583772"/>
            <a:ext cx="757555" cy="189230"/>
          </a:xfrm>
          <a:custGeom>
            <a:avLst/>
            <a:gdLst/>
            <a:ahLst/>
            <a:cxnLst/>
            <a:rect l="l" t="t" r="r" b="b"/>
            <a:pathLst>
              <a:path w="757555"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16" name="object 16"/>
          <p:cNvSpPr/>
          <p:nvPr/>
        </p:nvSpPr>
        <p:spPr>
          <a:xfrm>
            <a:off x="3063178" y="1583772"/>
            <a:ext cx="189865" cy="2548890"/>
          </a:xfrm>
          <a:custGeom>
            <a:avLst/>
            <a:gdLst/>
            <a:ahLst/>
            <a:cxnLst/>
            <a:rect l="l" t="t" r="r" b="b"/>
            <a:pathLst>
              <a:path w="189864"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17" name="object 17"/>
          <p:cNvSpPr/>
          <p:nvPr/>
        </p:nvSpPr>
        <p:spPr>
          <a:xfrm>
            <a:off x="2495349" y="1583772"/>
            <a:ext cx="757555" cy="2548890"/>
          </a:xfrm>
          <a:custGeom>
            <a:avLst/>
            <a:gdLst/>
            <a:ahLst/>
            <a:cxnLst/>
            <a:rect l="l" t="t" r="r" b="b"/>
            <a:pathLst>
              <a:path w="757555"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18" name="object 18"/>
          <p:cNvSpPr/>
          <p:nvPr/>
        </p:nvSpPr>
        <p:spPr>
          <a:xfrm>
            <a:off x="2495349" y="1583772"/>
            <a:ext cx="757555" cy="189230"/>
          </a:xfrm>
          <a:custGeom>
            <a:avLst/>
            <a:gdLst/>
            <a:ahLst/>
            <a:cxnLst/>
            <a:rect l="l" t="t" r="r" b="b"/>
            <a:pathLst>
              <a:path w="757555"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19" name="object 19"/>
          <p:cNvSpPr/>
          <p:nvPr/>
        </p:nvSpPr>
        <p:spPr>
          <a:xfrm>
            <a:off x="3063177"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20" name="object 20"/>
          <p:cNvSpPr/>
          <p:nvPr/>
        </p:nvSpPr>
        <p:spPr>
          <a:xfrm>
            <a:off x="5712986" y="2405775"/>
            <a:ext cx="1136015" cy="1132840"/>
          </a:xfrm>
          <a:custGeom>
            <a:avLst/>
            <a:gdLst/>
            <a:ahLst/>
            <a:cxnLst/>
            <a:rect l="l" t="t" r="r" b="b"/>
            <a:pathLst>
              <a:path w="1136014" h="1132839">
                <a:moveTo>
                  <a:pt x="1135658" y="566356"/>
                </a:moveTo>
                <a:lnTo>
                  <a:pt x="990073" y="510979"/>
                </a:lnTo>
                <a:lnTo>
                  <a:pt x="1116415" y="419890"/>
                </a:lnTo>
                <a:lnTo>
                  <a:pt x="961366" y="403843"/>
                </a:lnTo>
                <a:lnTo>
                  <a:pt x="1059632" y="283178"/>
                </a:lnTo>
                <a:lnTo>
                  <a:pt x="905687" y="307877"/>
                </a:lnTo>
                <a:lnTo>
                  <a:pt x="969411" y="165973"/>
                </a:lnTo>
                <a:lnTo>
                  <a:pt x="827138" y="229374"/>
                </a:lnTo>
                <a:lnTo>
                  <a:pt x="851744" y="75986"/>
                </a:lnTo>
                <a:lnTo>
                  <a:pt x="730922" y="173997"/>
                </a:lnTo>
                <a:lnTo>
                  <a:pt x="714834" y="19350"/>
                </a:lnTo>
                <a:lnTo>
                  <a:pt x="623508" y="145207"/>
                </a:lnTo>
                <a:lnTo>
                  <a:pt x="567829" y="0"/>
                </a:lnTo>
                <a:lnTo>
                  <a:pt x="512308" y="145207"/>
                </a:lnTo>
                <a:lnTo>
                  <a:pt x="420982" y="19350"/>
                </a:lnTo>
                <a:lnTo>
                  <a:pt x="404893" y="173997"/>
                </a:lnTo>
                <a:lnTo>
                  <a:pt x="283914" y="75986"/>
                </a:lnTo>
                <a:lnTo>
                  <a:pt x="308678" y="229374"/>
                </a:lnTo>
                <a:lnTo>
                  <a:pt x="166405" y="165973"/>
                </a:lnTo>
                <a:lnTo>
                  <a:pt x="229970" y="307877"/>
                </a:lnTo>
                <a:lnTo>
                  <a:pt x="76183" y="283178"/>
                </a:lnTo>
                <a:lnTo>
                  <a:pt x="174449" y="403843"/>
                </a:lnTo>
                <a:lnTo>
                  <a:pt x="19400" y="419890"/>
                </a:lnTo>
                <a:lnTo>
                  <a:pt x="145585" y="510979"/>
                </a:lnTo>
                <a:lnTo>
                  <a:pt x="0" y="566356"/>
                </a:lnTo>
                <a:lnTo>
                  <a:pt x="145585" y="621890"/>
                </a:lnTo>
                <a:lnTo>
                  <a:pt x="19400" y="712979"/>
                </a:lnTo>
                <a:lnTo>
                  <a:pt x="174449" y="729026"/>
                </a:lnTo>
                <a:lnTo>
                  <a:pt x="76183" y="849534"/>
                </a:lnTo>
                <a:lnTo>
                  <a:pt x="229970" y="824991"/>
                </a:lnTo>
                <a:lnTo>
                  <a:pt x="166405" y="966895"/>
                </a:lnTo>
                <a:lnTo>
                  <a:pt x="308678" y="903337"/>
                </a:lnTo>
                <a:lnTo>
                  <a:pt x="283914" y="1056883"/>
                </a:lnTo>
                <a:lnTo>
                  <a:pt x="404893" y="958872"/>
                </a:lnTo>
                <a:lnTo>
                  <a:pt x="420982" y="1113518"/>
                </a:lnTo>
                <a:lnTo>
                  <a:pt x="512308" y="987504"/>
                </a:lnTo>
                <a:lnTo>
                  <a:pt x="567829" y="1132712"/>
                </a:lnTo>
                <a:lnTo>
                  <a:pt x="623508" y="987504"/>
                </a:lnTo>
                <a:lnTo>
                  <a:pt x="714834" y="1113518"/>
                </a:lnTo>
                <a:lnTo>
                  <a:pt x="730922" y="958872"/>
                </a:lnTo>
                <a:lnTo>
                  <a:pt x="851744" y="1056883"/>
                </a:lnTo>
                <a:lnTo>
                  <a:pt x="827138" y="903337"/>
                </a:lnTo>
                <a:lnTo>
                  <a:pt x="969411" y="966895"/>
                </a:lnTo>
                <a:lnTo>
                  <a:pt x="905687" y="824991"/>
                </a:lnTo>
                <a:lnTo>
                  <a:pt x="1059632" y="849534"/>
                </a:lnTo>
                <a:lnTo>
                  <a:pt x="961366" y="729026"/>
                </a:lnTo>
                <a:lnTo>
                  <a:pt x="1116415" y="712979"/>
                </a:lnTo>
                <a:lnTo>
                  <a:pt x="990073" y="621890"/>
                </a:lnTo>
                <a:lnTo>
                  <a:pt x="1135658" y="566356"/>
                </a:lnTo>
                <a:close/>
              </a:path>
            </a:pathLst>
          </a:custGeom>
          <a:ln w="11814">
            <a:solidFill>
              <a:srgbClr val="000000"/>
            </a:solidFill>
          </a:ln>
        </p:spPr>
        <p:txBody>
          <a:bodyPr wrap="square" lIns="0" tIns="0" rIns="0" bIns="0" rtlCol="0"/>
          <a:lstStyle/>
          <a:p>
            <a:endParaRPr/>
          </a:p>
        </p:txBody>
      </p:sp>
      <p:sp>
        <p:nvSpPr>
          <p:cNvPr id="21" name="object 21"/>
          <p:cNvSpPr/>
          <p:nvPr/>
        </p:nvSpPr>
        <p:spPr>
          <a:xfrm>
            <a:off x="6308417" y="2671333"/>
            <a:ext cx="0" cy="584200"/>
          </a:xfrm>
          <a:custGeom>
            <a:avLst/>
            <a:gdLst/>
            <a:ahLst/>
            <a:cxnLst/>
            <a:rect l="l" t="t" r="r" b="b"/>
            <a:pathLst>
              <a:path h="584200">
                <a:moveTo>
                  <a:pt x="0" y="0"/>
                </a:moveTo>
                <a:lnTo>
                  <a:pt x="0" y="583976"/>
                </a:lnTo>
              </a:path>
            </a:pathLst>
          </a:custGeom>
          <a:ln w="11829">
            <a:solidFill>
              <a:srgbClr val="000000"/>
            </a:solidFill>
            <a:prstDash val="dash"/>
          </a:ln>
        </p:spPr>
        <p:txBody>
          <a:bodyPr wrap="square" lIns="0" tIns="0" rIns="0" bIns="0" rtlCol="0"/>
          <a:lstStyle/>
          <a:p>
            <a:endParaRPr/>
          </a:p>
        </p:txBody>
      </p:sp>
      <p:sp>
        <p:nvSpPr>
          <p:cNvPr id="22" name="object 22"/>
          <p:cNvSpPr/>
          <p:nvPr/>
        </p:nvSpPr>
        <p:spPr>
          <a:xfrm>
            <a:off x="7511113" y="1583772"/>
            <a:ext cx="757555" cy="2548890"/>
          </a:xfrm>
          <a:custGeom>
            <a:avLst/>
            <a:gdLst/>
            <a:ahLst/>
            <a:cxnLst/>
            <a:rect l="l" t="t" r="r" b="b"/>
            <a:pathLst>
              <a:path w="757554"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23" name="object 23"/>
          <p:cNvSpPr/>
          <p:nvPr/>
        </p:nvSpPr>
        <p:spPr>
          <a:xfrm>
            <a:off x="7511113" y="1583772"/>
            <a:ext cx="757555" cy="189230"/>
          </a:xfrm>
          <a:custGeom>
            <a:avLst/>
            <a:gdLst/>
            <a:ahLst/>
            <a:cxnLst/>
            <a:rect l="l" t="t" r="r" b="b"/>
            <a:pathLst>
              <a:path w="757554"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24" name="object 24"/>
          <p:cNvSpPr/>
          <p:nvPr/>
        </p:nvSpPr>
        <p:spPr>
          <a:xfrm>
            <a:off x="8078941" y="1583772"/>
            <a:ext cx="189865" cy="2548890"/>
          </a:xfrm>
          <a:custGeom>
            <a:avLst/>
            <a:gdLst/>
            <a:ahLst/>
            <a:cxnLst/>
            <a:rect l="l" t="t" r="r" b="b"/>
            <a:pathLst>
              <a:path w="189865"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25" name="object 25"/>
          <p:cNvSpPr/>
          <p:nvPr/>
        </p:nvSpPr>
        <p:spPr>
          <a:xfrm>
            <a:off x="7511113" y="1583772"/>
            <a:ext cx="757555" cy="2548890"/>
          </a:xfrm>
          <a:custGeom>
            <a:avLst/>
            <a:gdLst/>
            <a:ahLst/>
            <a:cxnLst/>
            <a:rect l="l" t="t" r="r" b="b"/>
            <a:pathLst>
              <a:path w="757554"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26" name="object 26"/>
          <p:cNvSpPr/>
          <p:nvPr/>
        </p:nvSpPr>
        <p:spPr>
          <a:xfrm>
            <a:off x="7511113" y="1583772"/>
            <a:ext cx="757555" cy="189230"/>
          </a:xfrm>
          <a:custGeom>
            <a:avLst/>
            <a:gdLst/>
            <a:ahLst/>
            <a:cxnLst/>
            <a:rect l="l" t="t" r="r" b="b"/>
            <a:pathLst>
              <a:path w="757554"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27" name="object 27"/>
          <p:cNvSpPr/>
          <p:nvPr/>
        </p:nvSpPr>
        <p:spPr>
          <a:xfrm>
            <a:off x="8078940"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28" name="object 28"/>
          <p:cNvSpPr/>
          <p:nvPr/>
        </p:nvSpPr>
        <p:spPr>
          <a:xfrm>
            <a:off x="9119962" y="1583772"/>
            <a:ext cx="757555" cy="2548890"/>
          </a:xfrm>
          <a:custGeom>
            <a:avLst/>
            <a:gdLst/>
            <a:ahLst/>
            <a:cxnLst/>
            <a:rect l="l" t="t" r="r" b="b"/>
            <a:pathLst>
              <a:path w="757554"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29" name="object 29"/>
          <p:cNvSpPr/>
          <p:nvPr/>
        </p:nvSpPr>
        <p:spPr>
          <a:xfrm>
            <a:off x="9119962" y="1583772"/>
            <a:ext cx="757555" cy="189230"/>
          </a:xfrm>
          <a:custGeom>
            <a:avLst/>
            <a:gdLst/>
            <a:ahLst/>
            <a:cxnLst/>
            <a:rect l="l" t="t" r="r" b="b"/>
            <a:pathLst>
              <a:path w="757554"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30" name="object 30"/>
          <p:cNvSpPr/>
          <p:nvPr/>
        </p:nvSpPr>
        <p:spPr>
          <a:xfrm>
            <a:off x="9687792" y="1583772"/>
            <a:ext cx="189865" cy="2548890"/>
          </a:xfrm>
          <a:custGeom>
            <a:avLst/>
            <a:gdLst/>
            <a:ahLst/>
            <a:cxnLst/>
            <a:rect l="l" t="t" r="r" b="b"/>
            <a:pathLst>
              <a:path w="189865"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31" name="object 31"/>
          <p:cNvSpPr/>
          <p:nvPr/>
        </p:nvSpPr>
        <p:spPr>
          <a:xfrm>
            <a:off x="9119962" y="1583772"/>
            <a:ext cx="757555" cy="2548890"/>
          </a:xfrm>
          <a:custGeom>
            <a:avLst/>
            <a:gdLst/>
            <a:ahLst/>
            <a:cxnLst/>
            <a:rect l="l" t="t" r="r" b="b"/>
            <a:pathLst>
              <a:path w="757554"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32" name="object 32"/>
          <p:cNvSpPr/>
          <p:nvPr/>
        </p:nvSpPr>
        <p:spPr>
          <a:xfrm>
            <a:off x="9119962" y="1583772"/>
            <a:ext cx="757555" cy="189230"/>
          </a:xfrm>
          <a:custGeom>
            <a:avLst/>
            <a:gdLst/>
            <a:ahLst/>
            <a:cxnLst/>
            <a:rect l="l" t="t" r="r" b="b"/>
            <a:pathLst>
              <a:path w="757554"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33" name="object 33"/>
          <p:cNvSpPr/>
          <p:nvPr/>
        </p:nvSpPr>
        <p:spPr>
          <a:xfrm>
            <a:off x="9687791"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34" name="object 34"/>
          <p:cNvSpPr/>
          <p:nvPr/>
        </p:nvSpPr>
        <p:spPr>
          <a:xfrm>
            <a:off x="6138858" y="3180582"/>
            <a:ext cx="1332865" cy="795020"/>
          </a:xfrm>
          <a:custGeom>
            <a:avLst/>
            <a:gdLst/>
            <a:ahLst/>
            <a:cxnLst/>
            <a:rect l="l" t="t" r="r" b="b"/>
            <a:pathLst>
              <a:path w="1332864" h="795020">
                <a:moveTo>
                  <a:pt x="2050" y="14227"/>
                </a:moveTo>
                <a:lnTo>
                  <a:pt x="2050" y="120350"/>
                </a:lnTo>
                <a:lnTo>
                  <a:pt x="5520" y="123969"/>
                </a:lnTo>
                <a:lnTo>
                  <a:pt x="14195" y="123969"/>
                </a:lnTo>
                <a:lnTo>
                  <a:pt x="17823" y="120350"/>
                </a:lnTo>
                <a:lnTo>
                  <a:pt x="17823" y="15732"/>
                </a:lnTo>
                <a:lnTo>
                  <a:pt x="3627" y="15732"/>
                </a:lnTo>
                <a:lnTo>
                  <a:pt x="2050" y="14227"/>
                </a:lnTo>
                <a:close/>
              </a:path>
              <a:path w="1332864" h="795020">
                <a:moveTo>
                  <a:pt x="2050" y="7866"/>
                </a:moveTo>
                <a:lnTo>
                  <a:pt x="2050" y="14227"/>
                </a:lnTo>
                <a:lnTo>
                  <a:pt x="3627" y="15732"/>
                </a:lnTo>
                <a:lnTo>
                  <a:pt x="9937" y="15732"/>
                </a:lnTo>
                <a:lnTo>
                  <a:pt x="2050" y="7866"/>
                </a:lnTo>
                <a:close/>
              </a:path>
              <a:path w="1332864" h="795020">
                <a:moveTo>
                  <a:pt x="17823" y="7866"/>
                </a:moveTo>
                <a:lnTo>
                  <a:pt x="2050" y="7866"/>
                </a:lnTo>
                <a:lnTo>
                  <a:pt x="9937" y="15732"/>
                </a:lnTo>
                <a:lnTo>
                  <a:pt x="17823" y="15732"/>
                </a:lnTo>
                <a:lnTo>
                  <a:pt x="17823" y="7866"/>
                </a:lnTo>
                <a:close/>
              </a:path>
              <a:path w="1332864" h="795020">
                <a:moveTo>
                  <a:pt x="14195" y="0"/>
                </a:moveTo>
                <a:lnTo>
                  <a:pt x="3627" y="0"/>
                </a:lnTo>
                <a:lnTo>
                  <a:pt x="0" y="3618"/>
                </a:lnTo>
                <a:lnTo>
                  <a:pt x="0" y="12271"/>
                </a:lnTo>
                <a:lnTo>
                  <a:pt x="2050" y="14227"/>
                </a:lnTo>
                <a:lnTo>
                  <a:pt x="2050" y="7866"/>
                </a:lnTo>
                <a:lnTo>
                  <a:pt x="17823" y="7866"/>
                </a:lnTo>
                <a:lnTo>
                  <a:pt x="17823" y="3618"/>
                </a:lnTo>
                <a:lnTo>
                  <a:pt x="14195" y="0"/>
                </a:lnTo>
                <a:close/>
              </a:path>
              <a:path w="1332864" h="795020">
                <a:moveTo>
                  <a:pt x="14195" y="171165"/>
                </a:moveTo>
                <a:lnTo>
                  <a:pt x="5520" y="171165"/>
                </a:lnTo>
                <a:lnTo>
                  <a:pt x="2050" y="174626"/>
                </a:lnTo>
                <a:lnTo>
                  <a:pt x="2050" y="183279"/>
                </a:lnTo>
                <a:lnTo>
                  <a:pt x="5520" y="186897"/>
                </a:lnTo>
                <a:lnTo>
                  <a:pt x="14195" y="186897"/>
                </a:lnTo>
                <a:lnTo>
                  <a:pt x="17823" y="183279"/>
                </a:lnTo>
                <a:lnTo>
                  <a:pt x="17823" y="174626"/>
                </a:lnTo>
                <a:lnTo>
                  <a:pt x="14195" y="171165"/>
                </a:lnTo>
                <a:close/>
              </a:path>
              <a:path w="1332864" h="795020">
                <a:moveTo>
                  <a:pt x="14195" y="234093"/>
                </a:moveTo>
                <a:lnTo>
                  <a:pt x="5520" y="234093"/>
                </a:lnTo>
                <a:lnTo>
                  <a:pt x="2050" y="237554"/>
                </a:lnTo>
                <a:lnTo>
                  <a:pt x="2050" y="246364"/>
                </a:lnTo>
                <a:lnTo>
                  <a:pt x="5520" y="249825"/>
                </a:lnTo>
                <a:lnTo>
                  <a:pt x="14195" y="249825"/>
                </a:lnTo>
                <a:lnTo>
                  <a:pt x="17823" y="246364"/>
                </a:lnTo>
                <a:lnTo>
                  <a:pt x="17823" y="237554"/>
                </a:lnTo>
                <a:lnTo>
                  <a:pt x="14195" y="234093"/>
                </a:lnTo>
                <a:close/>
              </a:path>
              <a:path w="1332864" h="795020">
                <a:moveTo>
                  <a:pt x="14195" y="297022"/>
                </a:moveTo>
                <a:lnTo>
                  <a:pt x="5520" y="297022"/>
                </a:lnTo>
                <a:lnTo>
                  <a:pt x="2050" y="300483"/>
                </a:lnTo>
                <a:lnTo>
                  <a:pt x="2050" y="419418"/>
                </a:lnTo>
                <a:lnTo>
                  <a:pt x="5520" y="422879"/>
                </a:lnTo>
                <a:lnTo>
                  <a:pt x="14195" y="422879"/>
                </a:lnTo>
                <a:lnTo>
                  <a:pt x="17823" y="419418"/>
                </a:lnTo>
                <a:lnTo>
                  <a:pt x="17823" y="300483"/>
                </a:lnTo>
                <a:lnTo>
                  <a:pt x="14195" y="297022"/>
                </a:lnTo>
                <a:close/>
              </a:path>
              <a:path w="1332864" h="795020">
                <a:moveTo>
                  <a:pt x="14195" y="470075"/>
                </a:moveTo>
                <a:lnTo>
                  <a:pt x="5520" y="470075"/>
                </a:lnTo>
                <a:lnTo>
                  <a:pt x="2050" y="473536"/>
                </a:lnTo>
                <a:lnTo>
                  <a:pt x="2050" y="482346"/>
                </a:lnTo>
                <a:lnTo>
                  <a:pt x="5520" y="485807"/>
                </a:lnTo>
                <a:lnTo>
                  <a:pt x="14195" y="485807"/>
                </a:lnTo>
                <a:lnTo>
                  <a:pt x="17823" y="482346"/>
                </a:lnTo>
                <a:lnTo>
                  <a:pt x="17823" y="473536"/>
                </a:lnTo>
                <a:lnTo>
                  <a:pt x="14195" y="470075"/>
                </a:lnTo>
                <a:close/>
              </a:path>
              <a:path w="1332864" h="795020">
                <a:moveTo>
                  <a:pt x="14195" y="533003"/>
                </a:moveTo>
                <a:lnTo>
                  <a:pt x="5520" y="533003"/>
                </a:lnTo>
                <a:lnTo>
                  <a:pt x="2050" y="536465"/>
                </a:lnTo>
                <a:lnTo>
                  <a:pt x="2050" y="545275"/>
                </a:lnTo>
                <a:lnTo>
                  <a:pt x="5520" y="548736"/>
                </a:lnTo>
                <a:lnTo>
                  <a:pt x="14195" y="548736"/>
                </a:lnTo>
                <a:lnTo>
                  <a:pt x="17823" y="545275"/>
                </a:lnTo>
                <a:lnTo>
                  <a:pt x="17823" y="536465"/>
                </a:lnTo>
                <a:lnTo>
                  <a:pt x="14195" y="533003"/>
                </a:lnTo>
                <a:close/>
              </a:path>
              <a:path w="1332864" h="795020">
                <a:moveTo>
                  <a:pt x="14195" y="595932"/>
                </a:moveTo>
                <a:lnTo>
                  <a:pt x="5520" y="595932"/>
                </a:lnTo>
                <a:lnTo>
                  <a:pt x="2050" y="599550"/>
                </a:lnTo>
                <a:lnTo>
                  <a:pt x="2050" y="718328"/>
                </a:lnTo>
                <a:lnTo>
                  <a:pt x="5520" y="721789"/>
                </a:lnTo>
                <a:lnTo>
                  <a:pt x="14195" y="721789"/>
                </a:lnTo>
                <a:lnTo>
                  <a:pt x="17823" y="718328"/>
                </a:lnTo>
                <a:lnTo>
                  <a:pt x="17823" y="599550"/>
                </a:lnTo>
                <a:lnTo>
                  <a:pt x="14195" y="595932"/>
                </a:lnTo>
                <a:close/>
              </a:path>
              <a:path w="1332864" h="795020">
                <a:moveTo>
                  <a:pt x="28233" y="755141"/>
                </a:moveTo>
                <a:lnTo>
                  <a:pt x="19400" y="755141"/>
                </a:lnTo>
                <a:lnTo>
                  <a:pt x="15930" y="758759"/>
                </a:lnTo>
                <a:lnTo>
                  <a:pt x="15930" y="767412"/>
                </a:lnTo>
                <a:lnTo>
                  <a:pt x="19400" y="770873"/>
                </a:lnTo>
                <a:lnTo>
                  <a:pt x="28233" y="770873"/>
                </a:lnTo>
                <a:lnTo>
                  <a:pt x="31703" y="767412"/>
                </a:lnTo>
                <a:lnTo>
                  <a:pt x="31703" y="758759"/>
                </a:lnTo>
                <a:lnTo>
                  <a:pt x="28233" y="755141"/>
                </a:lnTo>
                <a:close/>
              </a:path>
              <a:path w="1332864" h="795020">
                <a:moveTo>
                  <a:pt x="91325" y="755141"/>
                </a:moveTo>
                <a:lnTo>
                  <a:pt x="82492" y="755141"/>
                </a:lnTo>
                <a:lnTo>
                  <a:pt x="79022" y="758759"/>
                </a:lnTo>
                <a:lnTo>
                  <a:pt x="79022" y="767412"/>
                </a:lnTo>
                <a:lnTo>
                  <a:pt x="82492" y="770873"/>
                </a:lnTo>
                <a:lnTo>
                  <a:pt x="91325" y="770873"/>
                </a:lnTo>
                <a:lnTo>
                  <a:pt x="94795" y="767412"/>
                </a:lnTo>
                <a:lnTo>
                  <a:pt x="94795" y="758759"/>
                </a:lnTo>
                <a:lnTo>
                  <a:pt x="91325" y="755141"/>
                </a:lnTo>
                <a:close/>
              </a:path>
              <a:path w="1332864" h="795020">
                <a:moveTo>
                  <a:pt x="264829" y="755141"/>
                </a:moveTo>
                <a:lnTo>
                  <a:pt x="145585" y="755141"/>
                </a:lnTo>
                <a:lnTo>
                  <a:pt x="142115" y="758759"/>
                </a:lnTo>
                <a:lnTo>
                  <a:pt x="142115" y="767412"/>
                </a:lnTo>
                <a:lnTo>
                  <a:pt x="145585" y="770873"/>
                </a:lnTo>
                <a:lnTo>
                  <a:pt x="264829" y="770873"/>
                </a:lnTo>
                <a:lnTo>
                  <a:pt x="268299" y="767412"/>
                </a:lnTo>
                <a:lnTo>
                  <a:pt x="268299" y="758759"/>
                </a:lnTo>
                <a:lnTo>
                  <a:pt x="264829" y="755141"/>
                </a:lnTo>
                <a:close/>
              </a:path>
              <a:path w="1332864" h="795020">
                <a:moveTo>
                  <a:pt x="327921" y="755141"/>
                </a:moveTo>
                <a:lnTo>
                  <a:pt x="319088" y="755141"/>
                </a:lnTo>
                <a:lnTo>
                  <a:pt x="315618" y="758759"/>
                </a:lnTo>
                <a:lnTo>
                  <a:pt x="315618" y="767412"/>
                </a:lnTo>
                <a:lnTo>
                  <a:pt x="319088" y="770873"/>
                </a:lnTo>
                <a:lnTo>
                  <a:pt x="327921" y="770873"/>
                </a:lnTo>
                <a:lnTo>
                  <a:pt x="331391" y="767412"/>
                </a:lnTo>
                <a:lnTo>
                  <a:pt x="331391" y="758759"/>
                </a:lnTo>
                <a:lnTo>
                  <a:pt x="327921" y="755141"/>
                </a:lnTo>
                <a:close/>
              </a:path>
              <a:path w="1332864" h="795020">
                <a:moveTo>
                  <a:pt x="391013" y="755141"/>
                </a:moveTo>
                <a:lnTo>
                  <a:pt x="382180" y="755141"/>
                </a:lnTo>
                <a:lnTo>
                  <a:pt x="378710" y="758759"/>
                </a:lnTo>
                <a:lnTo>
                  <a:pt x="378710" y="767412"/>
                </a:lnTo>
                <a:lnTo>
                  <a:pt x="382180" y="770873"/>
                </a:lnTo>
                <a:lnTo>
                  <a:pt x="391013" y="770873"/>
                </a:lnTo>
                <a:lnTo>
                  <a:pt x="394483" y="767412"/>
                </a:lnTo>
                <a:lnTo>
                  <a:pt x="394483" y="758759"/>
                </a:lnTo>
                <a:lnTo>
                  <a:pt x="391013" y="755141"/>
                </a:lnTo>
                <a:close/>
              </a:path>
              <a:path w="1332864" h="795020">
                <a:moveTo>
                  <a:pt x="564517" y="755141"/>
                </a:moveTo>
                <a:lnTo>
                  <a:pt x="445430" y="755141"/>
                </a:lnTo>
                <a:lnTo>
                  <a:pt x="441802" y="758759"/>
                </a:lnTo>
                <a:lnTo>
                  <a:pt x="441802" y="767412"/>
                </a:lnTo>
                <a:lnTo>
                  <a:pt x="445430" y="770873"/>
                </a:lnTo>
                <a:lnTo>
                  <a:pt x="564517" y="770873"/>
                </a:lnTo>
                <a:lnTo>
                  <a:pt x="567987" y="767412"/>
                </a:lnTo>
                <a:lnTo>
                  <a:pt x="567987" y="758759"/>
                </a:lnTo>
                <a:lnTo>
                  <a:pt x="564517" y="755141"/>
                </a:lnTo>
                <a:close/>
              </a:path>
              <a:path w="1332864" h="795020">
                <a:moveTo>
                  <a:pt x="627609" y="755141"/>
                </a:moveTo>
                <a:lnTo>
                  <a:pt x="618934" y="755141"/>
                </a:lnTo>
                <a:lnTo>
                  <a:pt x="615306" y="758759"/>
                </a:lnTo>
                <a:lnTo>
                  <a:pt x="615306" y="767412"/>
                </a:lnTo>
                <a:lnTo>
                  <a:pt x="618934" y="770873"/>
                </a:lnTo>
                <a:lnTo>
                  <a:pt x="627609" y="770873"/>
                </a:lnTo>
                <a:lnTo>
                  <a:pt x="631079" y="767412"/>
                </a:lnTo>
                <a:lnTo>
                  <a:pt x="631079" y="758759"/>
                </a:lnTo>
                <a:lnTo>
                  <a:pt x="627609" y="755141"/>
                </a:lnTo>
                <a:close/>
              </a:path>
              <a:path w="1332864" h="795020">
                <a:moveTo>
                  <a:pt x="690701" y="755141"/>
                </a:moveTo>
                <a:lnTo>
                  <a:pt x="682026" y="755141"/>
                </a:lnTo>
                <a:lnTo>
                  <a:pt x="678398" y="758759"/>
                </a:lnTo>
                <a:lnTo>
                  <a:pt x="678398" y="767412"/>
                </a:lnTo>
                <a:lnTo>
                  <a:pt x="682026" y="770873"/>
                </a:lnTo>
                <a:lnTo>
                  <a:pt x="690701" y="770873"/>
                </a:lnTo>
                <a:lnTo>
                  <a:pt x="694171" y="767412"/>
                </a:lnTo>
                <a:lnTo>
                  <a:pt x="694171" y="758759"/>
                </a:lnTo>
                <a:lnTo>
                  <a:pt x="690701" y="755141"/>
                </a:lnTo>
                <a:close/>
              </a:path>
              <a:path w="1332864" h="795020">
                <a:moveTo>
                  <a:pt x="864204" y="755141"/>
                </a:moveTo>
                <a:lnTo>
                  <a:pt x="745118" y="755141"/>
                </a:lnTo>
                <a:lnTo>
                  <a:pt x="741490" y="758759"/>
                </a:lnTo>
                <a:lnTo>
                  <a:pt x="741490" y="767412"/>
                </a:lnTo>
                <a:lnTo>
                  <a:pt x="745118" y="770873"/>
                </a:lnTo>
                <a:lnTo>
                  <a:pt x="864204" y="770873"/>
                </a:lnTo>
                <a:lnTo>
                  <a:pt x="867674" y="767412"/>
                </a:lnTo>
                <a:lnTo>
                  <a:pt x="867674" y="758759"/>
                </a:lnTo>
                <a:lnTo>
                  <a:pt x="864204" y="755141"/>
                </a:lnTo>
                <a:close/>
              </a:path>
              <a:path w="1332864" h="795020">
                <a:moveTo>
                  <a:pt x="927296" y="755141"/>
                </a:moveTo>
                <a:lnTo>
                  <a:pt x="918621" y="755141"/>
                </a:lnTo>
                <a:lnTo>
                  <a:pt x="914994" y="758759"/>
                </a:lnTo>
                <a:lnTo>
                  <a:pt x="914994" y="767412"/>
                </a:lnTo>
                <a:lnTo>
                  <a:pt x="918621" y="770873"/>
                </a:lnTo>
                <a:lnTo>
                  <a:pt x="927296" y="770873"/>
                </a:lnTo>
                <a:lnTo>
                  <a:pt x="930767" y="767412"/>
                </a:lnTo>
                <a:lnTo>
                  <a:pt x="930767" y="758759"/>
                </a:lnTo>
                <a:lnTo>
                  <a:pt x="927296" y="755141"/>
                </a:lnTo>
                <a:close/>
              </a:path>
              <a:path w="1332864" h="795020">
                <a:moveTo>
                  <a:pt x="990389" y="755141"/>
                </a:moveTo>
                <a:lnTo>
                  <a:pt x="981713" y="755141"/>
                </a:lnTo>
                <a:lnTo>
                  <a:pt x="978086" y="758759"/>
                </a:lnTo>
                <a:lnTo>
                  <a:pt x="978086" y="767412"/>
                </a:lnTo>
                <a:lnTo>
                  <a:pt x="981713" y="770873"/>
                </a:lnTo>
                <a:lnTo>
                  <a:pt x="990389" y="770873"/>
                </a:lnTo>
                <a:lnTo>
                  <a:pt x="994016" y="767412"/>
                </a:lnTo>
                <a:lnTo>
                  <a:pt x="994016" y="758759"/>
                </a:lnTo>
                <a:lnTo>
                  <a:pt x="990389" y="755141"/>
                </a:lnTo>
                <a:close/>
              </a:path>
              <a:path w="1332864" h="795020">
                <a:moveTo>
                  <a:pt x="1163892" y="755141"/>
                </a:moveTo>
                <a:lnTo>
                  <a:pt x="1044806" y="755141"/>
                </a:lnTo>
                <a:lnTo>
                  <a:pt x="1041336" y="758759"/>
                </a:lnTo>
                <a:lnTo>
                  <a:pt x="1041336" y="767412"/>
                </a:lnTo>
                <a:lnTo>
                  <a:pt x="1044806" y="770873"/>
                </a:lnTo>
                <a:lnTo>
                  <a:pt x="1163892" y="770873"/>
                </a:lnTo>
                <a:lnTo>
                  <a:pt x="1167520" y="767412"/>
                </a:lnTo>
                <a:lnTo>
                  <a:pt x="1167520" y="758759"/>
                </a:lnTo>
                <a:lnTo>
                  <a:pt x="1163892" y="755141"/>
                </a:lnTo>
                <a:close/>
              </a:path>
              <a:path w="1332864" h="795020">
                <a:moveTo>
                  <a:pt x="1226984" y="755141"/>
                </a:moveTo>
                <a:lnTo>
                  <a:pt x="1218309" y="755141"/>
                </a:lnTo>
                <a:lnTo>
                  <a:pt x="1214839" y="758759"/>
                </a:lnTo>
                <a:lnTo>
                  <a:pt x="1214839" y="767412"/>
                </a:lnTo>
                <a:lnTo>
                  <a:pt x="1218309" y="770873"/>
                </a:lnTo>
                <a:lnTo>
                  <a:pt x="1226984" y="770873"/>
                </a:lnTo>
                <a:lnTo>
                  <a:pt x="1230612" y="767412"/>
                </a:lnTo>
                <a:lnTo>
                  <a:pt x="1230612" y="758759"/>
                </a:lnTo>
                <a:lnTo>
                  <a:pt x="1226984" y="755141"/>
                </a:lnTo>
                <a:close/>
              </a:path>
              <a:path w="1332864" h="795020">
                <a:moveTo>
                  <a:pt x="1269729" y="731543"/>
                </a:moveTo>
                <a:lnTo>
                  <a:pt x="1269729" y="794471"/>
                </a:lnTo>
                <a:lnTo>
                  <a:pt x="1332821" y="763007"/>
                </a:lnTo>
                <a:lnTo>
                  <a:pt x="1269729" y="731543"/>
                </a:lnTo>
                <a:close/>
              </a:path>
            </a:pathLst>
          </a:custGeom>
          <a:solidFill>
            <a:srgbClr val="000000"/>
          </a:solidFill>
        </p:spPr>
        <p:txBody>
          <a:bodyPr wrap="square" lIns="0" tIns="0" rIns="0" bIns="0" rtlCol="0"/>
          <a:lstStyle/>
          <a:p>
            <a:endParaRPr/>
          </a:p>
        </p:txBody>
      </p:sp>
      <p:sp>
        <p:nvSpPr>
          <p:cNvPr id="35" name="object 35"/>
          <p:cNvSpPr/>
          <p:nvPr/>
        </p:nvSpPr>
        <p:spPr>
          <a:xfrm>
            <a:off x="5145157" y="2150129"/>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36" name="object 36"/>
          <p:cNvSpPr/>
          <p:nvPr/>
        </p:nvSpPr>
        <p:spPr>
          <a:xfrm>
            <a:off x="5859044" y="2150129"/>
            <a:ext cx="86995" cy="472440"/>
          </a:xfrm>
          <a:custGeom>
            <a:avLst/>
            <a:gdLst/>
            <a:ahLst/>
            <a:cxnLst/>
            <a:rect l="l" t="t" r="r" b="b"/>
            <a:pathLst>
              <a:path w="86995" h="472439">
                <a:moveTo>
                  <a:pt x="32492" y="385751"/>
                </a:moveTo>
                <a:lnTo>
                  <a:pt x="0" y="385751"/>
                </a:lnTo>
                <a:lnTo>
                  <a:pt x="43218" y="471963"/>
                </a:lnTo>
                <a:lnTo>
                  <a:pt x="79180" y="400224"/>
                </a:lnTo>
                <a:lnTo>
                  <a:pt x="32492" y="400224"/>
                </a:lnTo>
                <a:lnTo>
                  <a:pt x="32492" y="385751"/>
                </a:lnTo>
                <a:close/>
              </a:path>
              <a:path w="86995" h="472439">
                <a:moveTo>
                  <a:pt x="54101" y="0"/>
                </a:moveTo>
                <a:lnTo>
                  <a:pt x="32492" y="0"/>
                </a:lnTo>
                <a:lnTo>
                  <a:pt x="32492" y="400224"/>
                </a:lnTo>
                <a:lnTo>
                  <a:pt x="54101" y="400224"/>
                </a:lnTo>
                <a:lnTo>
                  <a:pt x="54101" y="0"/>
                </a:lnTo>
                <a:close/>
              </a:path>
              <a:path w="86995" h="472439">
                <a:moveTo>
                  <a:pt x="86436" y="385751"/>
                </a:moveTo>
                <a:lnTo>
                  <a:pt x="54101" y="385751"/>
                </a:lnTo>
                <a:lnTo>
                  <a:pt x="54101" y="400224"/>
                </a:lnTo>
                <a:lnTo>
                  <a:pt x="79180" y="400224"/>
                </a:lnTo>
                <a:lnTo>
                  <a:pt x="86436" y="385751"/>
                </a:lnTo>
                <a:close/>
              </a:path>
            </a:pathLst>
          </a:custGeom>
          <a:solidFill>
            <a:srgbClr val="000000"/>
          </a:solidFill>
        </p:spPr>
        <p:txBody>
          <a:bodyPr wrap="square" lIns="0" tIns="0" rIns="0" bIns="0" rtlCol="0"/>
          <a:lstStyle/>
          <a:p>
            <a:endParaRPr/>
          </a:p>
        </p:txBody>
      </p:sp>
      <p:sp>
        <p:nvSpPr>
          <p:cNvPr id="37" name="object 37"/>
          <p:cNvSpPr/>
          <p:nvPr/>
        </p:nvSpPr>
        <p:spPr>
          <a:xfrm>
            <a:off x="5145157" y="3754804"/>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38" name="object 38"/>
          <p:cNvSpPr/>
          <p:nvPr/>
        </p:nvSpPr>
        <p:spPr>
          <a:xfrm>
            <a:off x="5859044" y="3282841"/>
            <a:ext cx="86995" cy="472440"/>
          </a:xfrm>
          <a:custGeom>
            <a:avLst/>
            <a:gdLst/>
            <a:ahLst/>
            <a:cxnLst/>
            <a:rect l="l" t="t" r="r" b="b"/>
            <a:pathLst>
              <a:path w="86995" h="472439">
                <a:moveTo>
                  <a:pt x="54101" y="71895"/>
                </a:moveTo>
                <a:lnTo>
                  <a:pt x="32492" y="71895"/>
                </a:lnTo>
                <a:lnTo>
                  <a:pt x="32492" y="471963"/>
                </a:lnTo>
                <a:lnTo>
                  <a:pt x="54101" y="471963"/>
                </a:lnTo>
                <a:lnTo>
                  <a:pt x="54101" y="71895"/>
                </a:lnTo>
                <a:close/>
              </a:path>
              <a:path w="86995" h="472439">
                <a:moveTo>
                  <a:pt x="43218" y="0"/>
                </a:moveTo>
                <a:lnTo>
                  <a:pt x="0" y="86211"/>
                </a:lnTo>
                <a:lnTo>
                  <a:pt x="32492" y="86211"/>
                </a:lnTo>
                <a:lnTo>
                  <a:pt x="32492" y="71895"/>
                </a:lnTo>
                <a:lnTo>
                  <a:pt x="79259" y="71895"/>
                </a:lnTo>
                <a:lnTo>
                  <a:pt x="43218" y="0"/>
                </a:lnTo>
                <a:close/>
              </a:path>
              <a:path w="86995" h="472439">
                <a:moveTo>
                  <a:pt x="79259" y="71895"/>
                </a:moveTo>
                <a:lnTo>
                  <a:pt x="54101" y="71895"/>
                </a:lnTo>
                <a:lnTo>
                  <a:pt x="54101" y="86211"/>
                </a:lnTo>
                <a:lnTo>
                  <a:pt x="86436" y="86211"/>
                </a:lnTo>
                <a:lnTo>
                  <a:pt x="79259" y="71895"/>
                </a:lnTo>
                <a:close/>
              </a:path>
            </a:pathLst>
          </a:custGeom>
          <a:solidFill>
            <a:srgbClr val="000000"/>
          </a:solidFill>
        </p:spPr>
        <p:txBody>
          <a:bodyPr wrap="square" lIns="0" tIns="0" rIns="0" bIns="0" rtlCol="0"/>
          <a:lstStyle/>
          <a:p>
            <a:endParaRPr/>
          </a:p>
        </p:txBody>
      </p:sp>
      <p:sp>
        <p:nvSpPr>
          <p:cNvPr id="39" name="object 39"/>
          <p:cNvSpPr/>
          <p:nvPr/>
        </p:nvSpPr>
        <p:spPr>
          <a:xfrm>
            <a:off x="6470091" y="1866950"/>
            <a:ext cx="1041400" cy="0"/>
          </a:xfrm>
          <a:custGeom>
            <a:avLst/>
            <a:gdLst/>
            <a:ahLst/>
            <a:cxnLst/>
            <a:rect l="l" t="t" r="r" b="b"/>
            <a:pathLst>
              <a:path w="1041400">
                <a:moveTo>
                  <a:pt x="0" y="0"/>
                </a:moveTo>
                <a:lnTo>
                  <a:pt x="1041020" y="0"/>
                </a:lnTo>
              </a:path>
            </a:pathLst>
          </a:custGeom>
          <a:ln w="11799">
            <a:solidFill>
              <a:srgbClr val="000000"/>
            </a:solidFill>
            <a:prstDash val="lgDash"/>
          </a:ln>
        </p:spPr>
        <p:txBody>
          <a:bodyPr wrap="square" lIns="0" tIns="0" rIns="0" bIns="0" rtlCol="0"/>
          <a:lstStyle/>
          <a:p>
            <a:endParaRPr/>
          </a:p>
        </p:txBody>
      </p:sp>
      <p:sp>
        <p:nvSpPr>
          <p:cNvPr id="40" name="object 40"/>
          <p:cNvSpPr/>
          <p:nvPr/>
        </p:nvSpPr>
        <p:spPr>
          <a:xfrm>
            <a:off x="6438545" y="1859085"/>
            <a:ext cx="63500" cy="857885"/>
          </a:xfrm>
          <a:custGeom>
            <a:avLst/>
            <a:gdLst/>
            <a:ahLst/>
            <a:cxnLst/>
            <a:rect l="l" t="t" r="r" b="b"/>
            <a:pathLst>
              <a:path w="63500" h="857885">
                <a:moveTo>
                  <a:pt x="35962" y="0"/>
                </a:moveTo>
                <a:lnTo>
                  <a:pt x="27287" y="0"/>
                </a:lnTo>
                <a:lnTo>
                  <a:pt x="23659" y="3618"/>
                </a:lnTo>
                <a:lnTo>
                  <a:pt x="23659" y="122395"/>
                </a:lnTo>
                <a:lnTo>
                  <a:pt x="27287" y="125856"/>
                </a:lnTo>
                <a:lnTo>
                  <a:pt x="35962" y="125856"/>
                </a:lnTo>
                <a:lnTo>
                  <a:pt x="39432" y="122395"/>
                </a:lnTo>
                <a:lnTo>
                  <a:pt x="39432" y="3618"/>
                </a:lnTo>
                <a:lnTo>
                  <a:pt x="35962" y="0"/>
                </a:lnTo>
                <a:close/>
              </a:path>
              <a:path w="63500" h="857885">
                <a:moveTo>
                  <a:pt x="35962" y="173053"/>
                </a:moveTo>
                <a:lnTo>
                  <a:pt x="27287" y="173053"/>
                </a:lnTo>
                <a:lnTo>
                  <a:pt x="23659" y="176671"/>
                </a:lnTo>
                <a:lnTo>
                  <a:pt x="23659" y="185324"/>
                </a:lnTo>
                <a:lnTo>
                  <a:pt x="27287" y="188785"/>
                </a:lnTo>
                <a:lnTo>
                  <a:pt x="35962" y="188785"/>
                </a:lnTo>
                <a:lnTo>
                  <a:pt x="39432" y="185324"/>
                </a:lnTo>
                <a:lnTo>
                  <a:pt x="39432" y="176671"/>
                </a:lnTo>
                <a:lnTo>
                  <a:pt x="35962" y="173053"/>
                </a:lnTo>
                <a:close/>
              </a:path>
              <a:path w="63500" h="857885">
                <a:moveTo>
                  <a:pt x="35962" y="235981"/>
                </a:moveTo>
                <a:lnTo>
                  <a:pt x="27287" y="235981"/>
                </a:lnTo>
                <a:lnTo>
                  <a:pt x="23659" y="239600"/>
                </a:lnTo>
                <a:lnTo>
                  <a:pt x="23659" y="248252"/>
                </a:lnTo>
                <a:lnTo>
                  <a:pt x="27287" y="251713"/>
                </a:lnTo>
                <a:lnTo>
                  <a:pt x="35962" y="251713"/>
                </a:lnTo>
                <a:lnTo>
                  <a:pt x="39432" y="248252"/>
                </a:lnTo>
                <a:lnTo>
                  <a:pt x="39432" y="239600"/>
                </a:lnTo>
                <a:lnTo>
                  <a:pt x="35962" y="235981"/>
                </a:lnTo>
                <a:close/>
              </a:path>
              <a:path w="63500" h="857885">
                <a:moveTo>
                  <a:pt x="35962" y="298910"/>
                </a:moveTo>
                <a:lnTo>
                  <a:pt x="27287" y="298910"/>
                </a:lnTo>
                <a:lnTo>
                  <a:pt x="23659" y="302528"/>
                </a:lnTo>
                <a:lnTo>
                  <a:pt x="23659" y="421305"/>
                </a:lnTo>
                <a:lnTo>
                  <a:pt x="27287" y="424767"/>
                </a:lnTo>
                <a:lnTo>
                  <a:pt x="35962" y="424767"/>
                </a:lnTo>
                <a:lnTo>
                  <a:pt x="39432" y="421305"/>
                </a:lnTo>
                <a:lnTo>
                  <a:pt x="39432" y="302528"/>
                </a:lnTo>
                <a:lnTo>
                  <a:pt x="35962" y="298910"/>
                </a:lnTo>
                <a:close/>
              </a:path>
              <a:path w="63500" h="857885">
                <a:moveTo>
                  <a:pt x="35962" y="471963"/>
                </a:moveTo>
                <a:lnTo>
                  <a:pt x="27287" y="471963"/>
                </a:lnTo>
                <a:lnTo>
                  <a:pt x="23659" y="475581"/>
                </a:lnTo>
                <a:lnTo>
                  <a:pt x="23659" y="484234"/>
                </a:lnTo>
                <a:lnTo>
                  <a:pt x="27287" y="487852"/>
                </a:lnTo>
                <a:lnTo>
                  <a:pt x="35962" y="487852"/>
                </a:lnTo>
                <a:lnTo>
                  <a:pt x="39432" y="484234"/>
                </a:lnTo>
                <a:lnTo>
                  <a:pt x="39432" y="475581"/>
                </a:lnTo>
                <a:lnTo>
                  <a:pt x="35962" y="471963"/>
                </a:lnTo>
                <a:close/>
              </a:path>
              <a:path w="63500" h="857885">
                <a:moveTo>
                  <a:pt x="35962" y="535049"/>
                </a:moveTo>
                <a:lnTo>
                  <a:pt x="27287" y="535049"/>
                </a:lnTo>
                <a:lnTo>
                  <a:pt x="23659" y="538510"/>
                </a:lnTo>
                <a:lnTo>
                  <a:pt x="23659" y="547162"/>
                </a:lnTo>
                <a:lnTo>
                  <a:pt x="27287" y="550781"/>
                </a:lnTo>
                <a:lnTo>
                  <a:pt x="35962" y="550781"/>
                </a:lnTo>
                <a:lnTo>
                  <a:pt x="39432" y="547162"/>
                </a:lnTo>
                <a:lnTo>
                  <a:pt x="39432" y="538510"/>
                </a:lnTo>
                <a:lnTo>
                  <a:pt x="35962" y="535049"/>
                </a:lnTo>
                <a:close/>
              </a:path>
              <a:path w="63500" h="857885">
                <a:moveTo>
                  <a:pt x="35962" y="597977"/>
                </a:moveTo>
                <a:lnTo>
                  <a:pt x="27287" y="597977"/>
                </a:lnTo>
                <a:lnTo>
                  <a:pt x="23659" y="601438"/>
                </a:lnTo>
                <a:lnTo>
                  <a:pt x="23659" y="720216"/>
                </a:lnTo>
                <a:lnTo>
                  <a:pt x="27287" y="723834"/>
                </a:lnTo>
                <a:lnTo>
                  <a:pt x="35962" y="723834"/>
                </a:lnTo>
                <a:lnTo>
                  <a:pt x="39432" y="720216"/>
                </a:lnTo>
                <a:lnTo>
                  <a:pt x="39432" y="601438"/>
                </a:lnTo>
                <a:lnTo>
                  <a:pt x="35962" y="597977"/>
                </a:lnTo>
                <a:close/>
              </a:path>
              <a:path w="63500" h="857885">
                <a:moveTo>
                  <a:pt x="35962" y="771030"/>
                </a:moveTo>
                <a:lnTo>
                  <a:pt x="27287" y="771030"/>
                </a:lnTo>
                <a:lnTo>
                  <a:pt x="23659" y="774491"/>
                </a:lnTo>
                <a:lnTo>
                  <a:pt x="23659" y="783144"/>
                </a:lnTo>
                <a:lnTo>
                  <a:pt x="27287" y="786762"/>
                </a:lnTo>
                <a:lnTo>
                  <a:pt x="35962" y="786762"/>
                </a:lnTo>
                <a:lnTo>
                  <a:pt x="39432" y="783144"/>
                </a:lnTo>
                <a:lnTo>
                  <a:pt x="39432" y="774491"/>
                </a:lnTo>
                <a:lnTo>
                  <a:pt x="35962" y="771030"/>
                </a:lnTo>
                <a:close/>
              </a:path>
              <a:path w="63500" h="857885">
                <a:moveTo>
                  <a:pt x="63092" y="794471"/>
                </a:moveTo>
                <a:lnTo>
                  <a:pt x="0" y="794471"/>
                </a:lnTo>
                <a:lnTo>
                  <a:pt x="31546" y="857400"/>
                </a:lnTo>
                <a:lnTo>
                  <a:pt x="63092" y="794471"/>
                </a:lnTo>
                <a:close/>
              </a:path>
            </a:pathLst>
          </a:custGeom>
          <a:solidFill>
            <a:srgbClr val="000000"/>
          </a:solidFill>
        </p:spPr>
        <p:txBody>
          <a:bodyPr wrap="square" lIns="0" tIns="0" rIns="0" bIns="0" rtlCol="0"/>
          <a:lstStyle/>
          <a:p>
            <a:endParaRPr/>
          </a:p>
        </p:txBody>
      </p:sp>
      <p:sp>
        <p:nvSpPr>
          <p:cNvPr id="41" name="object 41"/>
          <p:cNvSpPr/>
          <p:nvPr/>
        </p:nvSpPr>
        <p:spPr>
          <a:xfrm>
            <a:off x="3285973" y="2077446"/>
            <a:ext cx="804545" cy="63500"/>
          </a:xfrm>
          <a:custGeom>
            <a:avLst/>
            <a:gdLst/>
            <a:ahLst/>
            <a:cxnLst/>
            <a:rect l="l" t="t" r="r" b="b"/>
            <a:pathLst>
              <a:path w="804544" h="63500">
                <a:moveTo>
                  <a:pt x="122651" y="23598"/>
                </a:moveTo>
                <a:lnTo>
                  <a:pt x="3533" y="23598"/>
                </a:lnTo>
                <a:lnTo>
                  <a:pt x="0" y="27059"/>
                </a:lnTo>
                <a:lnTo>
                  <a:pt x="0" y="35711"/>
                </a:lnTo>
                <a:lnTo>
                  <a:pt x="3533" y="39330"/>
                </a:lnTo>
                <a:lnTo>
                  <a:pt x="122651" y="39330"/>
                </a:lnTo>
                <a:lnTo>
                  <a:pt x="126184" y="35711"/>
                </a:lnTo>
                <a:lnTo>
                  <a:pt x="126184" y="27059"/>
                </a:lnTo>
                <a:lnTo>
                  <a:pt x="122651" y="23598"/>
                </a:lnTo>
                <a:close/>
              </a:path>
              <a:path w="804544" h="63500">
                <a:moveTo>
                  <a:pt x="185759" y="23598"/>
                </a:moveTo>
                <a:lnTo>
                  <a:pt x="177036" y="23598"/>
                </a:lnTo>
                <a:lnTo>
                  <a:pt x="173503" y="27059"/>
                </a:lnTo>
                <a:lnTo>
                  <a:pt x="173503" y="35711"/>
                </a:lnTo>
                <a:lnTo>
                  <a:pt x="177036" y="39330"/>
                </a:lnTo>
                <a:lnTo>
                  <a:pt x="185759" y="39330"/>
                </a:lnTo>
                <a:lnTo>
                  <a:pt x="189292" y="35711"/>
                </a:lnTo>
                <a:lnTo>
                  <a:pt x="189292" y="27059"/>
                </a:lnTo>
                <a:lnTo>
                  <a:pt x="185759" y="23598"/>
                </a:lnTo>
                <a:close/>
              </a:path>
              <a:path w="804544" h="63500">
                <a:moveTo>
                  <a:pt x="248867" y="23598"/>
                </a:moveTo>
                <a:lnTo>
                  <a:pt x="240144" y="23598"/>
                </a:lnTo>
                <a:lnTo>
                  <a:pt x="236611" y="27059"/>
                </a:lnTo>
                <a:lnTo>
                  <a:pt x="236611" y="35711"/>
                </a:lnTo>
                <a:lnTo>
                  <a:pt x="240144" y="39330"/>
                </a:lnTo>
                <a:lnTo>
                  <a:pt x="248867" y="39330"/>
                </a:lnTo>
                <a:lnTo>
                  <a:pt x="252400" y="35711"/>
                </a:lnTo>
                <a:lnTo>
                  <a:pt x="252400" y="27059"/>
                </a:lnTo>
                <a:lnTo>
                  <a:pt x="248867" y="23598"/>
                </a:lnTo>
                <a:close/>
              </a:path>
              <a:path w="804544" h="63500">
                <a:moveTo>
                  <a:pt x="422370" y="23598"/>
                </a:moveTo>
                <a:lnTo>
                  <a:pt x="303252" y="23598"/>
                </a:lnTo>
                <a:lnTo>
                  <a:pt x="299719" y="27059"/>
                </a:lnTo>
                <a:lnTo>
                  <a:pt x="299719" y="35711"/>
                </a:lnTo>
                <a:lnTo>
                  <a:pt x="303252" y="39330"/>
                </a:lnTo>
                <a:lnTo>
                  <a:pt x="422370" y="39330"/>
                </a:lnTo>
                <a:lnTo>
                  <a:pt x="425903" y="35711"/>
                </a:lnTo>
                <a:lnTo>
                  <a:pt x="425903" y="27059"/>
                </a:lnTo>
                <a:lnTo>
                  <a:pt x="422370" y="23598"/>
                </a:lnTo>
                <a:close/>
              </a:path>
              <a:path w="804544" h="63500">
                <a:moveTo>
                  <a:pt x="485478" y="23598"/>
                </a:moveTo>
                <a:lnTo>
                  <a:pt x="476755" y="23598"/>
                </a:lnTo>
                <a:lnTo>
                  <a:pt x="473222" y="27059"/>
                </a:lnTo>
                <a:lnTo>
                  <a:pt x="473222" y="35711"/>
                </a:lnTo>
                <a:lnTo>
                  <a:pt x="476755" y="39330"/>
                </a:lnTo>
                <a:lnTo>
                  <a:pt x="485478" y="39330"/>
                </a:lnTo>
                <a:lnTo>
                  <a:pt x="489011" y="35711"/>
                </a:lnTo>
                <a:lnTo>
                  <a:pt x="489011" y="27059"/>
                </a:lnTo>
                <a:lnTo>
                  <a:pt x="485478" y="23598"/>
                </a:lnTo>
                <a:close/>
              </a:path>
              <a:path w="804544" h="63500">
                <a:moveTo>
                  <a:pt x="548586" y="23598"/>
                </a:moveTo>
                <a:lnTo>
                  <a:pt x="539863" y="23598"/>
                </a:lnTo>
                <a:lnTo>
                  <a:pt x="536330" y="27059"/>
                </a:lnTo>
                <a:lnTo>
                  <a:pt x="536330" y="35711"/>
                </a:lnTo>
                <a:lnTo>
                  <a:pt x="539863" y="39330"/>
                </a:lnTo>
                <a:lnTo>
                  <a:pt x="548586" y="39330"/>
                </a:lnTo>
                <a:lnTo>
                  <a:pt x="552119" y="35711"/>
                </a:lnTo>
                <a:lnTo>
                  <a:pt x="552119" y="27059"/>
                </a:lnTo>
                <a:lnTo>
                  <a:pt x="548586" y="23598"/>
                </a:lnTo>
                <a:close/>
              </a:path>
              <a:path w="804544" h="63500">
                <a:moveTo>
                  <a:pt x="722089" y="23598"/>
                </a:moveTo>
                <a:lnTo>
                  <a:pt x="602971" y="23598"/>
                </a:lnTo>
                <a:lnTo>
                  <a:pt x="599438" y="27059"/>
                </a:lnTo>
                <a:lnTo>
                  <a:pt x="599438" y="35711"/>
                </a:lnTo>
                <a:lnTo>
                  <a:pt x="602971" y="39330"/>
                </a:lnTo>
                <a:lnTo>
                  <a:pt x="722089" y="39330"/>
                </a:lnTo>
                <a:lnTo>
                  <a:pt x="725622" y="35711"/>
                </a:lnTo>
                <a:lnTo>
                  <a:pt x="725622" y="27059"/>
                </a:lnTo>
                <a:lnTo>
                  <a:pt x="722089" y="23598"/>
                </a:lnTo>
                <a:close/>
              </a:path>
              <a:path w="804544" h="63500">
                <a:moveTo>
                  <a:pt x="741332" y="0"/>
                </a:moveTo>
                <a:lnTo>
                  <a:pt x="741332" y="62928"/>
                </a:lnTo>
                <a:lnTo>
                  <a:pt x="804440" y="31464"/>
                </a:lnTo>
                <a:lnTo>
                  <a:pt x="741332" y="0"/>
                </a:lnTo>
                <a:close/>
              </a:path>
            </a:pathLst>
          </a:custGeom>
          <a:solidFill>
            <a:srgbClr val="000000"/>
          </a:solidFill>
        </p:spPr>
        <p:txBody>
          <a:bodyPr wrap="square" lIns="0" tIns="0" rIns="0" bIns="0" rtlCol="0"/>
          <a:lstStyle/>
          <a:p>
            <a:endParaRPr/>
          </a:p>
        </p:txBody>
      </p:sp>
      <p:sp>
        <p:nvSpPr>
          <p:cNvPr id="42" name="object 42"/>
          <p:cNvSpPr/>
          <p:nvPr/>
        </p:nvSpPr>
        <p:spPr>
          <a:xfrm>
            <a:off x="3266255" y="2278031"/>
            <a:ext cx="808990" cy="63500"/>
          </a:xfrm>
          <a:custGeom>
            <a:avLst/>
            <a:gdLst/>
            <a:ahLst/>
            <a:cxnLst/>
            <a:rect l="l" t="t" r="r" b="b"/>
            <a:pathLst>
              <a:path w="808989" h="63500">
                <a:moveTo>
                  <a:pt x="804835" y="23598"/>
                </a:moveTo>
                <a:lnTo>
                  <a:pt x="685717" y="23598"/>
                </a:lnTo>
                <a:lnTo>
                  <a:pt x="682183" y="27059"/>
                </a:lnTo>
                <a:lnTo>
                  <a:pt x="682183" y="35711"/>
                </a:lnTo>
                <a:lnTo>
                  <a:pt x="685717" y="39330"/>
                </a:lnTo>
                <a:lnTo>
                  <a:pt x="804835" y="39330"/>
                </a:lnTo>
                <a:lnTo>
                  <a:pt x="808384" y="35711"/>
                </a:lnTo>
                <a:lnTo>
                  <a:pt x="808384" y="27059"/>
                </a:lnTo>
                <a:lnTo>
                  <a:pt x="804835" y="23598"/>
                </a:lnTo>
                <a:close/>
              </a:path>
              <a:path w="808989" h="63500">
                <a:moveTo>
                  <a:pt x="631331" y="23598"/>
                </a:moveTo>
                <a:lnTo>
                  <a:pt x="622609" y="23598"/>
                </a:lnTo>
                <a:lnTo>
                  <a:pt x="619076" y="27059"/>
                </a:lnTo>
                <a:lnTo>
                  <a:pt x="619076" y="35711"/>
                </a:lnTo>
                <a:lnTo>
                  <a:pt x="622609" y="39330"/>
                </a:lnTo>
                <a:lnTo>
                  <a:pt x="631331" y="39330"/>
                </a:lnTo>
                <a:lnTo>
                  <a:pt x="634864" y="35711"/>
                </a:lnTo>
                <a:lnTo>
                  <a:pt x="634864" y="27059"/>
                </a:lnTo>
                <a:lnTo>
                  <a:pt x="631331" y="23598"/>
                </a:lnTo>
                <a:close/>
              </a:path>
              <a:path w="808989" h="63500">
                <a:moveTo>
                  <a:pt x="568223" y="23598"/>
                </a:moveTo>
                <a:lnTo>
                  <a:pt x="559501" y="23598"/>
                </a:lnTo>
                <a:lnTo>
                  <a:pt x="555968" y="27059"/>
                </a:lnTo>
                <a:lnTo>
                  <a:pt x="555968" y="35711"/>
                </a:lnTo>
                <a:lnTo>
                  <a:pt x="559501" y="39330"/>
                </a:lnTo>
                <a:lnTo>
                  <a:pt x="568223" y="39330"/>
                </a:lnTo>
                <a:lnTo>
                  <a:pt x="571756" y="35711"/>
                </a:lnTo>
                <a:lnTo>
                  <a:pt x="571756" y="27059"/>
                </a:lnTo>
                <a:lnTo>
                  <a:pt x="568223" y="23598"/>
                </a:lnTo>
                <a:close/>
              </a:path>
              <a:path w="808989" h="63500">
                <a:moveTo>
                  <a:pt x="505115" y="23598"/>
                </a:moveTo>
                <a:lnTo>
                  <a:pt x="385997" y="23598"/>
                </a:lnTo>
                <a:lnTo>
                  <a:pt x="382464" y="27059"/>
                </a:lnTo>
                <a:lnTo>
                  <a:pt x="382464" y="35711"/>
                </a:lnTo>
                <a:lnTo>
                  <a:pt x="385997" y="39330"/>
                </a:lnTo>
                <a:lnTo>
                  <a:pt x="505115" y="39330"/>
                </a:lnTo>
                <a:lnTo>
                  <a:pt x="508648" y="35711"/>
                </a:lnTo>
                <a:lnTo>
                  <a:pt x="508648" y="27059"/>
                </a:lnTo>
                <a:lnTo>
                  <a:pt x="505115" y="23598"/>
                </a:lnTo>
                <a:close/>
              </a:path>
              <a:path w="808989" h="63500">
                <a:moveTo>
                  <a:pt x="331612" y="23598"/>
                </a:moveTo>
                <a:lnTo>
                  <a:pt x="322889" y="23598"/>
                </a:lnTo>
                <a:lnTo>
                  <a:pt x="319356" y="27059"/>
                </a:lnTo>
                <a:lnTo>
                  <a:pt x="319356" y="35711"/>
                </a:lnTo>
                <a:lnTo>
                  <a:pt x="322889" y="39330"/>
                </a:lnTo>
                <a:lnTo>
                  <a:pt x="331612" y="39330"/>
                </a:lnTo>
                <a:lnTo>
                  <a:pt x="335145" y="35711"/>
                </a:lnTo>
                <a:lnTo>
                  <a:pt x="335145" y="27059"/>
                </a:lnTo>
                <a:lnTo>
                  <a:pt x="331612" y="23598"/>
                </a:lnTo>
                <a:close/>
              </a:path>
              <a:path w="808989" h="63500">
                <a:moveTo>
                  <a:pt x="268504" y="23598"/>
                </a:moveTo>
                <a:lnTo>
                  <a:pt x="259781" y="23598"/>
                </a:lnTo>
                <a:lnTo>
                  <a:pt x="256248" y="27059"/>
                </a:lnTo>
                <a:lnTo>
                  <a:pt x="256248" y="35711"/>
                </a:lnTo>
                <a:lnTo>
                  <a:pt x="259781" y="39330"/>
                </a:lnTo>
                <a:lnTo>
                  <a:pt x="268504" y="39330"/>
                </a:lnTo>
                <a:lnTo>
                  <a:pt x="272037" y="35711"/>
                </a:lnTo>
                <a:lnTo>
                  <a:pt x="272037" y="27059"/>
                </a:lnTo>
                <a:lnTo>
                  <a:pt x="268504" y="23598"/>
                </a:lnTo>
                <a:close/>
              </a:path>
              <a:path w="808989" h="63500">
                <a:moveTo>
                  <a:pt x="205396" y="23598"/>
                </a:moveTo>
                <a:lnTo>
                  <a:pt x="86278" y="23598"/>
                </a:lnTo>
                <a:lnTo>
                  <a:pt x="82745" y="27059"/>
                </a:lnTo>
                <a:lnTo>
                  <a:pt x="82745" y="35711"/>
                </a:lnTo>
                <a:lnTo>
                  <a:pt x="86278" y="39330"/>
                </a:lnTo>
                <a:lnTo>
                  <a:pt x="205396" y="39330"/>
                </a:lnTo>
                <a:lnTo>
                  <a:pt x="208929" y="35711"/>
                </a:lnTo>
                <a:lnTo>
                  <a:pt x="208929" y="27059"/>
                </a:lnTo>
                <a:lnTo>
                  <a:pt x="205396" y="23598"/>
                </a:lnTo>
                <a:close/>
              </a:path>
              <a:path w="808989"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43" name="object 43"/>
          <p:cNvSpPr/>
          <p:nvPr/>
        </p:nvSpPr>
        <p:spPr>
          <a:xfrm>
            <a:off x="3272171" y="3627059"/>
            <a:ext cx="804545" cy="63500"/>
          </a:xfrm>
          <a:custGeom>
            <a:avLst/>
            <a:gdLst/>
            <a:ahLst/>
            <a:cxnLst/>
            <a:rect l="l" t="t" r="r" b="b"/>
            <a:pathLst>
              <a:path w="804544" h="63500">
                <a:moveTo>
                  <a:pt x="122651" y="23598"/>
                </a:moveTo>
                <a:lnTo>
                  <a:pt x="3533" y="23598"/>
                </a:lnTo>
                <a:lnTo>
                  <a:pt x="0" y="27059"/>
                </a:lnTo>
                <a:lnTo>
                  <a:pt x="0" y="35711"/>
                </a:lnTo>
                <a:lnTo>
                  <a:pt x="3533" y="39330"/>
                </a:lnTo>
                <a:lnTo>
                  <a:pt x="122651" y="39330"/>
                </a:lnTo>
                <a:lnTo>
                  <a:pt x="126184" y="35711"/>
                </a:lnTo>
                <a:lnTo>
                  <a:pt x="126184" y="27059"/>
                </a:lnTo>
                <a:lnTo>
                  <a:pt x="122651" y="23598"/>
                </a:lnTo>
                <a:close/>
              </a:path>
              <a:path w="804544" h="63500">
                <a:moveTo>
                  <a:pt x="185759" y="23598"/>
                </a:moveTo>
                <a:lnTo>
                  <a:pt x="177036" y="23598"/>
                </a:lnTo>
                <a:lnTo>
                  <a:pt x="173503" y="27059"/>
                </a:lnTo>
                <a:lnTo>
                  <a:pt x="173503" y="35711"/>
                </a:lnTo>
                <a:lnTo>
                  <a:pt x="177036" y="39330"/>
                </a:lnTo>
                <a:lnTo>
                  <a:pt x="185759" y="39330"/>
                </a:lnTo>
                <a:lnTo>
                  <a:pt x="189292" y="35711"/>
                </a:lnTo>
                <a:lnTo>
                  <a:pt x="189292" y="27059"/>
                </a:lnTo>
                <a:lnTo>
                  <a:pt x="185759" y="23598"/>
                </a:lnTo>
                <a:close/>
              </a:path>
              <a:path w="804544" h="63500">
                <a:moveTo>
                  <a:pt x="248867" y="23598"/>
                </a:moveTo>
                <a:lnTo>
                  <a:pt x="240144" y="23598"/>
                </a:lnTo>
                <a:lnTo>
                  <a:pt x="236611" y="27059"/>
                </a:lnTo>
                <a:lnTo>
                  <a:pt x="236611" y="35711"/>
                </a:lnTo>
                <a:lnTo>
                  <a:pt x="240144" y="39330"/>
                </a:lnTo>
                <a:lnTo>
                  <a:pt x="248867" y="39330"/>
                </a:lnTo>
                <a:lnTo>
                  <a:pt x="252400" y="35711"/>
                </a:lnTo>
                <a:lnTo>
                  <a:pt x="252400" y="27059"/>
                </a:lnTo>
                <a:lnTo>
                  <a:pt x="248867" y="23598"/>
                </a:lnTo>
                <a:close/>
              </a:path>
              <a:path w="804544" h="63500">
                <a:moveTo>
                  <a:pt x="422370" y="23598"/>
                </a:moveTo>
                <a:lnTo>
                  <a:pt x="303252" y="23598"/>
                </a:lnTo>
                <a:lnTo>
                  <a:pt x="299719" y="27059"/>
                </a:lnTo>
                <a:lnTo>
                  <a:pt x="299719" y="35711"/>
                </a:lnTo>
                <a:lnTo>
                  <a:pt x="303252" y="39330"/>
                </a:lnTo>
                <a:lnTo>
                  <a:pt x="422370" y="39330"/>
                </a:lnTo>
                <a:lnTo>
                  <a:pt x="425903" y="35711"/>
                </a:lnTo>
                <a:lnTo>
                  <a:pt x="425903" y="27059"/>
                </a:lnTo>
                <a:lnTo>
                  <a:pt x="422370" y="23598"/>
                </a:lnTo>
                <a:close/>
              </a:path>
              <a:path w="804544" h="63500">
                <a:moveTo>
                  <a:pt x="485478" y="23598"/>
                </a:moveTo>
                <a:lnTo>
                  <a:pt x="476755" y="23598"/>
                </a:lnTo>
                <a:lnTo>
                  <a:pt x="473222" y="27059"/>
                </a:lnTo>
                <a:lnTo>
                  <a:pt x="473222" y="35711"/>
                </a:lnTo>
                <a:lnTo>
                  <a:pt x="476755" y="39330"/>
                </a:lnTo>
                <a:lnTo>
                  <a:pt x="485478" y="39330"/>
                </a:lnTo>
                <a:lnTo>
                  <a:pt x="489011" y="35711"/>
                </a:lnTo>
                <a:lnTo>
                  <a:pt x="489011" y="27059"/>
                </a:lnTo>
                <a:lnTo>
                  <a:pt x="485478" y="23598"/>
                </a:lnTo>
                <a:close/>
              </a:path>
              <a:path w="804544" h="63500">
                <a:moveTo>
                  <a:pt x="548586" y="23598"/>
                </a:moveTo>
                <a:lnTo>
                  <a:pt x="539863" y="23598"/>
                </a:lnTo>
                <a:lnTo>
                  <a:pt x="536330" y="27059"/>
                </a:lnTo>
                <a:lnTo>
                  <a:pt x="536330" y="35711"/>
                </a:lnTo>
                <a:lnTo>
                  <a:pt x="539863" y="39330"/>
                </a:lnTo>
                <a:lnTo>
                  <a:pt x="548586" y="39330"/>
                </a:lnTo>
                <a:lnTo>
                  <a:pt x="552119" y="35711"/>
                </a:lnTo>
                <a:lnTo>
                  <a:pt x="552119" y="27059"/>
                </a:lnTo>
                <a:lnTo>
                  <a:pt x="548586" y="23598"/>
                </a:lnTo>
                <a:close/>
              </a:path>
              <a:path w="804544" h="63500">
                <a:moveTo>
                  <a:pt x="722089" y="23598"/>
                </a:moveTo>
                <a:lnTo>
                  <a:pt x="602971" y="23598"/>
                </a:lnTo>
                <a:lnTo>
                  <a:pt x="599438" y="27059"/>
                </a:lnTo>
                <a:lnTo>
                  <a:pt x="599438" y="35711"/>
                </a:lnTo>
                <a:lnTo>
                  <a:pt x="602971" y="39330"/>
                </a:lnTo>
                <a:lnTo>
                  <a:pt x="722089" y="39330"/>
                </a:lnTo>
                <a:lnTo>
                  <a:pt x="725622" y="35711"/>
                </a:lnTo>
                <a:lnTo>
                  <a:pt x="725622" y="27059"/>
                </a:lnTo>
                <a:lnTo>
                  <a:pt x="722089" y="23598"/>
                </a:lnTo>
                <a:close/>
              </a:path>
              <a:path w="804544" h="63500">
                <a:moveTo>
                  <a:pt x="741332" y="0"/>
                </a:moveTo>
                <a:lnTo>
                  <a:pt x="741332" y="62928"/>
                </a:lnTo>
                <a:lnTo>
                  <a:pt x="804361" y="31464"/>
                </a:lnTo>
                <a:lnTo>
                  <a:pt x="741332" y="0"/>
                </a:lnTo>
                <a:close/>
              </a:path>
            </a:pathLst>
          </a:custGeom>
          <a:solidFill>
            <a:srgbClr val="000000"/>
          </a:solidFill>
        </p:spPr>
        <p:txBody>
          <a:bodyPr wrap="square" lIns="0" tIns="0" rIns="0" bIns="0" rtlCol="0"/>
          <a:lstStyle/>
          <a:p>
            <a:endParaRPr/>
          </a:p>
        </p:txBody>
      </p:sp>
      <p:sp>
        <p:nvSpPr>
          <p:cNvPr id="44" name="object 44"/>
          <p:cNvSpPr/>
          <p:nvPr/>
        </p:nvSpPr>
        <p:spPr>
          <a:xfrm>
            <a:off x="3252454" y="3831577"/>
            <a:ext cx="808990" cy="63500"/>
          </a:xfrm>
          <a:custGeom>
            <a:avLst/>
            <a:gdLst/>
            <a:ahLst/>
            <a:cxnLst/>
            <a:rect l="l" t="t" r="r" b="b"/>
            <a:pathLst>
              <a:path w="808989" h="63500">
                <a:moveTo>
                  <a:pt x="804835" y="23598"/>
                </a:moveTo>
                <a:lnTo>
                  <a:pt x="685717" y="23598"/>
                </a:lnTo>
                <a:lnTo>
                  <a:pt x="682183" y="27059"/>
                </a:lnTo>
                <a:lnTo>
                  <a:pt x="682183" y="35711"/>
                </a:lnTo>
                <a:lnTo>
                  <a:pt x="685717" y="39330"/>
                </a:lnTo>
                <a:lnTo>
                  <a:pt x="804835" y="39330"/>
                </a:lnTo>
                <a:lnTo>
                  <a:pt x="808368" y="35711"/>
                </a:lnTo>
                <a:lnTo>
                  <a:pt x="808368" y="27059"/>
                </a:lnTo>
                <a:lnTo>
                  <a:pt x="804835" y="23598"/>
                </a:lnTo>
                <a:close/>
              </a:path>
              <a:path w="808989" h="63500">
                <a:moveTo>
                  <a:pt x="631331" y="23598"/>
                </a:moveTo>
                <a:lnTo>
                  <a:pt x="622609" y="23598"/>
                </a:lnTo>
                <a:lnTo>
                  <a:pt x="619076" y="27059"/>
                </a:lnTo>
                <a:lnTo>
                  <a:pt x="619076" y="35711"/>
                </a:lnTo>
                <a:lnTo>
                  <a:pt x="622609" y="39330"/>
                </a:lnTo>
                <a:lnTo>
                  <a:pt x="631331" y="39330"/>
                </a:lnTo>
                <a:lnTo>
                  <a:pt x="634864" y="35711"/>
                </a:lnTo>
                <a:lnTo>
                  <a:pt x="634864" y="27059"/>
                </a:lnTo>
                <a:lnTo>
                  <a:pt x="631331" y="23598"/>
                </a:lnTo>
                <a:close/>
              </a:path>
              <a:path w="808989" h="63500">
                <a:moveTo>
                  <a:pt x="568223" y="23598"/>
                </a:moveTo>
                <a:lnTo>
                  <a:pt x="559501" y="23598"/>
                </a:lnTo>
                <a:lnTo>
                  <a:pt x="555968" y="27059"/>
                </a:lnTo>
                <a:lnTo>
                  <a:pt x="555968" y="35711"/>
                </a:lnTo>
                <a:lnTo>
                  <a:pt x="559501" y="39330"/>
                </a:lnTo>
                <a:lnTo>
                  <a:pt x="568223" y="39330"/>
                </a:lnTo>
                <a:lnTo>
                  <a:pt x="571756" y="35711"/>
                </a:lnTo>
                <a:lnTo>
                  <a:pt x="571756" y="27059"/>
                </a:lnTo>
                <a:lnTo>
                  <a:pt x="568223" y="23598"/>
                </a:lnTo>
                <a:close/>
              </a:path>
              <a:path w="808989" h="63500">
                <a:moveTo>
                  <a:pt x="505115" y="23598"/>
                </a:moveTo>
                <a:lnTo>
                  <a:pt x="385997" y="23598"/>
                </a:lnTo>
                <a:lnTo>
                  <a:pt x="382464" y="27059"/>
                </a:lnTo>
                <a:lnTo>
                  <a:pt x="382464" y="35711"/>
                </a:lnTo>
                <a:lnTo>
                  <a:pt x="385997" y="39330"/>
                </a:lnTo>
                <a:lnTo>
                  <a:pt x="505115" y="39330"/>
                </a:lnTo>
                <a:lnTo>
                  <a:pt x="508648" y="35711"/>
                </a:lnTo>
                <a:lnTo>
                  <a:pt x="508648" y="27059"/>
                </a:lnTo>
                <a:lnTo>
                  <a:pt x="505115" y="23598"/>
                </a:lnTo>
                <a:close/>
              </a:path>
              <a:path w="808989" h="63500">
                <a:moveTo>
                  <a:pt x="331612" y="23598"/>
                </a:moveTo>
                <a:lnTo>
                  <a:pt x="322889" y="23598"/>
                </a:lnTo>
                <a:lnTo>
                  <a:pt x="319356" y="27059"/>
                </a:lnTo>
                <a:lnTo>
                  <a:pt x="319356" y="35711"/>
                </a:lnTo>
                <a:lnTo>
                  <a:pt x="322889" y="39330"/>
                </a:lnTo>
                <a:lnTo>
                  <a:pt x="331612" y="39330"/>
                </a:lnTo>
                <a:lnTo>
                  <a:pt x="335145" y="35711"/>
                </a:lnTo>
                <a:lnTo>
                  <a:pt x="335145" y="27059"/>
                </a:lnTo>
                <a:lnTo>
                  <a:pt x="331612" y="23598"/>
                </a:lnTo>
                <a:close/>
              </a:path>
              <a:path w="808989" h="63500">
                <a:moveTo>
                  <a:pt x="268504" y="23598"/>
                </a:moveTo>
                <a:lnTo>
                  <a:pt x="259781" y="23598"/>
                </a:lnTo>
                <a:lnTo>
                  <a:pt x="256248" y="27059"/>
                </a:lnTo>
                <a:lnTo>
                  <a:pt x="256248" y="35711"/>
                </a:lnTo>
                <a:lnTo>
                  <a:pt x="259781" y="39330"/>
                </a:lnTo>
                <a:lnTo>
                  <a:pt x="268504" y="39330"/>
                </a:lnTo>
                <a:lnTo>
                  <a:pt x="272037" y="35711"/>
                </a:lnTo>
                <a:lnTo>
                  <a:pt x="272037" y="27059"/>
                </a:lnTo>
                <a:lnTo>
                  <a:pt x="268504" y="23598"/>
                </a:lnTo>
                <a:close/>
              </a:path>
              <a:path w="808989" h="63500">
                <a:moveTo>
                  <a:pt x="205396" y="23598"/>
                </a:moveTo>
                <a:lnTo>
                  <a:pt x="86278" y="23598"/>
                </a:lnTo>
                <a:lnTo>
                  <a:pt x="82745" y="27059"/>
                </a:lnTo>
                <a:lnTo>
                  <a:pt x="82745" y="35711"/>
                </a:lnTo>
                <a:lnTo>
                  <a:pt x="86278" y="39330"/>
                </a:lnTo>
                <a:lnTo>
                  <a:pt x="205396" y="39330"/>
                </a:lnTo>
                <a:lnTo>
                  <a:pt x="208929" y="35711"/>
                </a:lnTo>
                <a:lnTo>
                  <a:pt x="208929" y="27059"/>
                </a:lnTo>
                <a:lnTo>
                  <a:pt x="205396" y="23598"/>
                </a:lnTo>
                <a:close/>
              </a:path>
              <a:path w="808989"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45" name="object 45"/>
          <p:cNvSpPr/>
          <p:nvPr/>
        </p:nvSpPr>
        <p:spPr>
          <a:xfrm>
            <a:off x="8287935" y="2777525"/>
            <a:ext cx="804545" cy="63500"/>
          </a:xfrm>
          <a:custGeom>
            <a:avLst/>
            <a:gdLst/>
            <a:ahLst/>
            <a:cxnLst/>
            <a:rect l="l" t="t" r="r" b="b"/>
            <a:pathLst>
              <a:path w="804545" h="63500">
                <a:moveTo>
                  <a:pt x="122714" y="23598"/>
                </a:moveTo>
                <a:lnTo>
                  <a:pt x="3627" y="23598"/>
                </a:lnTo>
                <a:lnTo>
                  <a:pt x="0" y="27059"/>
                </a:lnTo>
                <a:lnTo>
                  <a:pt x="0" y="35711"/>
                </a:lnTo>
                <a:lnTo>
                  <a:pt x="3627" y="39330"/>
                </a:lnTo>
                <a:lnTo>
                  <a:pt x="122714" y="39330"/>
                </a:lnTo>
                <a:lnTo>
                  <a:pt x="126184" y="35711"/>
                </a:lnTo>
                <a:lnTo>
                  <a:pt x="126184" y="27059"/>
                </a:lnTo>
                <a:lnTo>
                  <a:pt x="122714" y="23598"/>
                </a:lnTo>
                <a:close/>
              </a:path>
              <a:path w="804545" h="63500">
                <a:moveTo>
                  <a:pt x="185806" y="23598"/>
                </a:moveTo>
                <a:lnTo>
                  <a:pt x="177131" y="23598"/>
                </a:lnTo>
                <a:lnTo>
                  <a:pt x="173503" y="27059"/>
                </a:lnTo>
                <a:lnTo>
                  <a:pt x="173503" y="35711"/>
                </a:lnTo>
                <a:lnTo>
                  <a:pt x="177131" y="39330"/>
                </a:lnTo>
                <a:lnTo>
                  <a:pt x="185806" y="39330"/>
                </a:lnTo>
                <a:lnTo>
                  <a:pt x="189276" y="35711"/>
                </a:lnTo>
                <a:lnTo>
                  <a:pt x="189276" y="27059"/>
                </a:lnTo>
                <a:lnTo>
                  <a:pt x="185806" y="23598"/>
                </a:lnTo>
                <a:close/>
              </a:path>
              <a:path w="804545" h="63500">
                <a:moveTo>
                  <a:pt x="248898" y="23598"/>
                </a:moveTo>
                <a:lnTo>
                  <a:pt x="240223" y="23598"/>
                </a:lnTo>
                <a:lnTo>
                  <a:pt x="236595" y="27059"/>
                </a:lnTo>
                <a:lnTo>
                  <a:pt x="236595" y="35711"/>
                </a:lnTo>
                <a:lnTo>
                  <a:pt x="240223" y="39330"/>
                </a:lnTo>
                <a:lnTo>
                  <a:pt x="248898" y="39330"/>
                </a:lnTo>
                <a:lnTo>
                  <a:pt x="252526" y="35711"/>
                </a:lnTo>
                <a:lnTo>
                  <a:pt x="252526" y="27059"/>
                </a:lnTo>
                <a:lnTo>
                  <a:pt x="248898" y="23598"/>
                </a:lnTo>
                <a:close/>
              </a:path>
              <a:path w="804545" h="63500">
                <a:moveTo>
                  <a:pt x="422401" y="23598"/>
                </a:moveTo>
                <a:lnTo>
                  <a:pt x="303315" y="23598"/>
                </a:lnTo>
                <a:lnTo>
                  <a:pt x="299845" y="27059"/>
                </a:lnTo>
                <a:lnTo>
                  <a:pt x="299845" y="35711"/>
                </a:lnTo>
                <a:lnTo>
                  <a:pt x="303315" y="39330"/>
                </a:lnTo>
                <a:lnTo>
                  <a:pt x="422401" y="39330"/>
                </a:lnTo>
                <a:lnTo>
                  <a:pt x="426029" y="35711"/>
                </a:lnTo>
                <a:lnTo>
                  <a:pt x="426029" y="27059"/>
                </a:lnTo>
                <a:lnTo>
                  <a:pt x="422401" y="23598"/>
                </a:lnTo>
                <a:close/>
              </a:path>
              <a:path w="804545" h="63500">
                <a:moveTo>
                  <a:pt x="485494" y="23598"/>
                </a:moveTo>
                <a:lnTo>
                  <a:pt x="476818" y="23598"/>
                </a:lnTo>
                <a:lnTo>
                  <a:pt x="473348" y="27059"/>
                </a:lnTo>
                <a:lnTo>
                  <a:pt x="473348" y="35711"/>
                </a:lnTo>
                <a:lnTo>
                  <a:pt x="476818" y="39330"/>
                </a:lnTo>
                <a:lnTo>
                  <a:pt x="485494" y="39330"/>
                </a:lnTo>
                <a:lnTo>
                  <a:pt x="489121" y="35711"/>
                </a:lnTo>
                <a:lnTo>
                  <a:pt x="489121" y="27059"/>
                </a:lnTo>
                <a:lnTo>
                  <a:pt x="485494" y="23598"/>
                </a:lnTo>
                <a:close/>
              </a:path>
              <a:path w="804545" h="63500">
                <a:moveTo>
                  <a:pt x="548586" y="23598"/>
                </a:moveTo>
                <a:lnTo>
                  <a:pt x="539911" y="23598"/>
                </a:lnTo>
                <a:lnTo>
                  <a:pt x="536441" y="27059"/>
                </a:lnTo>
                <a:lnTo>
                  <a:pt x="536441" y="35711"/>
                </a:lnTo>
                <a:lnTo>
                  <a:pt x="539911" y="39330"/>
                </a:lnTo>
                <a:lnTo>
                  <a:pt x="548586" y="39330"/>
                </a:lnTo>
                <a:lnTo>
                  <a:pt x="552214" y="35711"/>
                </a:lnTo>
                <a:lnTo>
                  <a:pt x="552214" y="27059"/>
                </a:lnTo>
                <a:lnTo>
                  <a:pt x="548586" y="23598"/>
                </a:lnTo>
                <a:close/>
              </a:path>
              <a:path w="804545" h="63500">
                <a:moveTo>
                  <a:pt x="722089" y="23598"/>
                </a:moveTo>
                <a:lnTo>
                  <a:pt x="603003" y="23598"/>
                </a:lnTo>
                <a:lnTo>
                  <a:pt x="599533" y="27059"/>
                </a:lnTo>
                <a:lnTo>
                  <a:pt x="599533" y="35711"/>
                </a:lnTo>
                <a:lnTo>
                  <a:pt x="603003" y="39330"/>
                </a:lnTo>
                <a:lnTo>
                  <a:pt x="722089" y="39330"/>
                </a:lnTo>
                <a:lnTo>
                  <a:pt x="725717" y="35711"/>
                </a:lnTo>
                <a:lnTo>
                  <a:pt x="725717" y="27059"/>
                </a:lnTo>
                <a:lnTo>
                  <a:pt x="722089" y="23598"/>
                </a:lnTo>
                <a:close/>
              </a:path>
              <a:path w="804545" h="63500">
                <a:moveTo>
                  <a:pt x="741332" y="0"/>
                </a:moveTo>
                <a:lnTo>
                  <a:pt x="741332" y="62928"/>
                </a:lnTo>
                <a:lnTo>
                  <a:pt x="804425" y="31464"/>
                </a:lnTo>
                <a:lnTo>
                  <a:pt x="741332" y="0"/>
                </a:lnTo>
                <a:close/>
              </a:path>
            </a:pathLst>
          </a:custGeom>
          <a:solidFill>
            <a:srgbClr val="000000"/>
          </a:solidFill>
        </p:spPr>
        <p:txBody>
          <a:bodyPr wrap="square" lIns="0" tIns="0" rIns="0" bIns="0" rtlCol="0"/>
          <a:lstStyle/>
          <a:p>
            <a:endParaRPr/>
          </a:p>
        </p:txBody>
      </p:sp>
      <p:sp>
        <p:nvSpPr>
          <p:cNvPr id="46" name="object 46"/>
          <p:cNvSpPr/>
          <p:nvPr/>
        </p:nvSpPr>
        <p:spPr>
          <a:xfrm>
            <a:off x="8268217" y="2995730"/>
            <a:ext cx="808990" cy="63500"/>
          </a:xfrm>
          <a:custGeom>
            <a:avLst/>
            <a:gdLst/>
            <a:ahLst/>
            <a:cxnLst/>
            <a:rect l="l" t="t" r="r" b="b"/>
            <a:pathLst>
              <a:path w="808990" h="63500">
                <a:moveTo>
                  <a:pt x="804898" y="23598"/>
                </a:moveTo>
                <a:lnTo>
                  <a:pt x="685811" y="23598"/>
                </a:lnTo>
                <a:lnTo>
                  <a:pt x="682183" y="27216"/>
                </a:lnTo>
                <a:lnTo>
                  <a:pt x="682183" y="35869"/>
                </a:lnTo>
                <a:lnTo>
                  <a:pt x="685811" y="39330"/>
                </a:lnTo>
                <a:lnTo>
                  <a:pt x="804898" y="39330"/>
                </a:lnTo>
                <a:lnTo>
                  <a:pt x="808368" y="35869"/>
                </a:lnTo>
                <a:lnTo>
                  <a:pt x="808368" y="27216"/>
                </a:lnTo>
                <a:lnTo>
                  <a:pt x="804898" y="23598"/>
                </a:lnTo>
                <a:close/>
              </a:path>
              <a:path w="808990" h="63500">
                <a:moveTo>
                  <a:pt x="631394" y="23598"/>
                </a:moveTo>
                <a:lnTo>
                  <a:pt x="622719" y="23598"/>
                </a:lnTo>
                <a:lnTo>
                  <a:pt x="619091" y="27216"/>
                </a:lnTo>
                <a:lnTo>
                  <a:pt x="619091" y="35869"/>
                </a:lnTo>
                <a:lnTo>
                  <a:pt x="622719" y="39330"/>
                </a:lnTo>
                <a:lnTo>
                  <a:pt x="631394" y="39330"/>
                </a:lnTo>
                <a:lnTo>
                  <a:pt x="634864" y="35869"/>
                </a:lnTo>
                <a:lnTo>
                  <a:pt x="634864" y="27216"/>
                </a:lnTo>
                <a:lnTo>
                  <a:pt x="631394" y="23598"/>
                </a:lnTo>
                <a:close/>
              </a:path>
              <a:path w="808990" h="63500">
                <a:moveTo>
                  <a:pt x="568302" y="23598"/>
                </a:moveTo>
                <a:lnTo>
                  <a:pt x="559627" y="23598"/>
                </a:lnTo>
                <a:lnTo>
                  <a:pt x="555999" y="27216"/>
                </a:lnTo>
                <a:lnTo>
                  <a:pt x="555999" y="35869"/>
                </a:lnTo>
                <a:lnTo>
                  <a:pt x="559627" y="39330"/>
                </a:lnTo>
                <a:lnTo>
                  <a:pt x="568302" y="39330"/>
                </a:lnTo>
                <a:lnTo>
                  <a:pt x="571772" y="35869"/>
                </a:lnTo>
                <a:lnTo>
                  <a:pt x="571772" y="27216"/>
                </a:lnTo>
                <a:lnTo>
                  <a:pt x="568302" y="23598"/>
                </a:lnTo>
                <a:close/>
              </a:path>
              <a:path w="808990" h="63500">
                <a:moveTo>
                  <a:pt x="505210" y="23598"/>
                </a:moveTo>
                <a:lnTo>
                  <a:pt x="386124" y="23598"/>
                </a:lnTo>
                <a:lnTo>
                  <a:pt x="382496" y="27216"/>
                </a:lnTo>
                <a:lnTo>
                  <a:pt x="382496" y="35869"/>
                </a:lnTo>
                <a:lnTo>
                  <a:pt x="386124" y="39330"/>
                </a:lnTo>
                <a:lnTo>
                  <a:pt x="505210" y="39330"/>
                </a:lnTo>
                <a:lnTo>
                  <a:pt x="508680" y="35869"/>
                </a:lnTo>
                <a:lnTo>
                  <a:pt x="508680" y="27216"/>
                </a:lnTo>
                <a:lnTo>
                  <a:pt x="505210" y="23598"/>
                </a:lnTo>
                <a:close/>
              </a:path>
              <a:path w="808990" h="63500">
                <a:moveTo>
                  <a:pt x="331707" y="23598"/>
                </a:moveTo>
                <a:lnTo>
                  <a:pt x="322874" y="23598"/>
                </a:lnTo>
                <a:lnTo>
                  <a:pt x="319404" y="27216"/>
                </a:lnTo>
                <a:lnTo>
                  <a:pt x="319404" y="35869"/>
                </a:lnTo>
                <a:lnTo>
                  <a:pt x="322874" y="39330"/>
                </a:lnTo>
                <a:lnTo>
                  <a:pt x="331707" y="39330"/>
                </a:lnTo>
                <a:lnTo>
                  <a:pt x="335177" y="35869"/>
                </a:lnTo>
                <a:lnTo>
                  <a:pt x="335177" y="27216"/>
                </a:lnTo>
                <a:lnTo>
                  <a:pt x="331707" y="23598"/>
                </a:lnTo>
                <a:close/>
              </a:path>
              <a:path w="808990" h="63500">
                <a:moveTo>
                  <a:pt x="268614" y="23598"/>
                </a:moveTo>
                <a:lnTo>
                  <a:pt x="259781" y="23598"/>
                </a:lnTo>
                <a:lnTo>
                  <a:pt x="256311" y="27216"/>
                </a:lnTo>
                <a:lnTo>
                  <a:pt x="256311" y="35869"/>
                </a:lnTo>
                <a:lnTo>
                  <a:pt x="259781" y="39330"/>
                </a:lnTo>
                <a:lnTo>
                  <a:pt x="268614" y="39330"/>
                </a:lnTo>
                <a:lnTo>
                  <a:pt x="272084" y="35869"/>
                </a:lnTo>
                <a:lnTo>
                  <a:pt x="272084" y="27216"/>
                </a:lnTo>
                <a:lnTo>
                  <a:pt x="268614" y="23598"/>
                </a:lnTo>
                <a:close/>
              </a:path>
              <a:path w="808990" h="63500">
                <a:moveTo>
                  <a:pt x="205522" y="23598"/>
                </a:moveTo>
                <a:lnTo>
                  <a:pt x="86278" y="23598"/>
                </a:lnTo>
                <a:lnTo>
                  <a:pt x="82808" y="27216"/>
                </a:lnTo>
                <a:lnTo>
                  <a:pt x="82808" y="35869"/>
                </a:lnTo>
                <a:lnTo>
                  <a:pt x="86278" y="39330"/>
                </a:lnTo>
                <a:lnTo>
                  <a:pt x="205522" y="39330"/>
                </a:lnTo>
                <a:lnTo>
                  <a:pt x="208992" y="35869"/>
                </a:lnTo>
                <a:lnTo>
                  <a:pt x="208992" y="27216"/>
                </a:lnTo>
                <a:lnTo>
                  <a:pt x="205522" y="23598"/>
                </a:lnTo>
                <a:close/>
              </a:path>
              <a:path w="808990"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47" name="object 47"/>
          <p:cNvSpPr/>
          <p:nvPr/>
        </p:nvSpPr>
        <p:spPr>
          <a:xfrm>
            <a:off x="2936994" y="1292729"/>
            <a:ext cx="6664325" cy="299085"/>
          </a:xfrm>
          <a:custGeom>
            <a:avLst/>
            <a:gdLst/>
            <a:ahLst/>
            <a:cxnLst/>
            <a:rect l="l" t="t" r="r" b="b"/>
            <a:pathLst>
              <a:path w="6664325" h="299084">
                <a:moveTo>
                  <a:pt x="6660576" y="173053"/>
                </a:moveTo>
                <a:lnTo>
                  <a:pt x="6651900" y="173053"/>
                </a:lnTo>
                <a:lnTo>
                  <a:pt x="6648273" y="176671"/>
                </a:lnTo>
                <a:lnTo>
                  <a:pt x="6648273" y="295449"/>
                </a:lnTo>
                <a:lnTo>
                  <a:pt x="6651900" y="298910"/>
                </a:lnTo>
                <a:lnTo>
                  <a:pt x="6660576" y="298910"/>
                </a:lnTo>
                <a:lnTo>
                  <a:pt x="6664046" y="295449"/>
                </a:lnTo>
                <a:lnTo>
                  <a:pt x="6664046" y="176671"/>
                </a:lnTo>
                <a:lnTo>
                  <a:pt x="6660576" y="173053"/>
                </a:lnTo>
                <a:close/>
              </a:path>
              <a:path w="6664325" h="299084">
                <a:moveTo>
                  <a:pt x="6660576" y="110124"/>
                </a:moveTo>
                <a:lnTo>
                  <a:pt x="6651900" y="110124"/>
                </a:lnTo>
                <a:lnTo>
                  <a:pt x="6648273" y="113585"/>
                </a:lnTo>
                <a:lnTo>
                  <a:pt x="6648273" y="122395"/>
                </a:lnTo>
                <a:lnTo>
                  <a:pt x="6651900" y="125856"/>
                </a:lnTo>
                <a:lnTo>
                  <a:pt x="6660576" y="125856"/>
                </a:lnTo>
                <a:lnTo>
                  <a:pt x="6664046" y="122395"/>
                </a:lnTo>
                <a:lnTo>
                  <a:pt x="6664046" y="113585"/>
                </a:lnTo>
                <a:lnTo>
                  <a:pt x="6660576" y="110124"/>
                </a:lnTo>
                <a:close/>
              </a:path>
              <a:path w="6664325" h="299084">
                <a:moveTo>
                  <a:pt x="6660576" y="47196"/>
                </a:moveTo>
                <a:lnTo>
                  <a:pt x="6651900" y="47196"/>
                </a:lnTo>
                <a:lnTo>
                  <a:pt x="6648273" y="50657"/>
                </a:lnTo>
                <a:lnTo>
                  <a:pt x="6648273" y="59467"/>
                </a:lnTo>
                <a:lnTo>
                  <a:pt x="6651900" y="62928"/>
                </a:lnTo>
                <a:lnTo>
                  <a:pt x="6660576" y="62928"/>
                </a:lnTo>
                <a:lnTo>
                  <a:pt x="6664046" y="59467"/>
                </a:lnTo>
                <a:lnTo>
                  <a:pt x="6664046" y="50657"/>
                </a:lnTo>
                <a:lnTo>
                  <a:pt x="6660576" y="47196"/>
                </a:lnTo>
                <a:close/>
              </a:path>
              <a:path w="6664325" h="299084">
                <a:moveTo>
                  <a:pt x="6644802" y="0"/>
                </a:moveTo>
                <a:lnTo>
                  <a:pt x="6525716" y="0"/>
                </a:lnTo>
                <a:lnTo>
                  <a:pt x="6522088" y="3618"/>
                </a:lnTo>
                <a:lnTo>
                  <a:pt x="6522088" y="12271"/>
                </a:lnTo>
                <a:lnTo>
                  <a:pt x="6525716" y="15732"/>
                </a:lnTo>
                <a:lnTo>
                  <a:pt x="6644802" y="15732"/>
                </a:lnTo>
                <a:lnTo>
                  <a:pt x="6648273" y="12271"/>
                </a:lnTo>
                <a:lnTo>
                  <a:pt x="6648273" y="3618"/>
                </a:lnTo>
                <a:lnTo>
                  <a:pt x="6644802" y="0"/>
                </a:lnTo>
                <a:close/>
              </a:path>
              <a:path w="6664325" h="299084">
                <a:moveTo>
                  <a:pt x="6471299" y="0"/>
                </a:moveTo>
                <a:lnTo>
                  <a:pt x="6462466" y="0"/>
                </a:lnTo>
                <a:lnTo>
                  <a:pt x="6458996" y="3618"/>
                </a:lnTo>
                <a:lnTo>
                  <a:pt x="6458996" y="12271"/>
                </a:lnTo>
                <a:lnTo>
                  <a:pt x="6462466" y="15732"/>
                </a:lnTo>
                <a:lnTo>
                  <a:pt x="6471299" y="15732"/>
                </a:lnTo>
                <a:lnTo>
                  <a:pt x="6474769" y="12271"/>
                </a:lnTo>
                <a:lnTo>
                  <a:pt x="6474769" y="3618"/>
                </a:lnTo>
                <a:lnTo>
                  <a:pt x="6471299" y="0"/>
                </a:lnTo>
                <a:close/>
              </a:path>
              <a:path w="6664325" h="299084">
                <a:moveTo>
                  <a:pt x="6408207" y="0"/>
                </a:moveTo>
                <a:lnTo>
                  <a:pt x="6399374" y="0"/>
                </a:lnTo>
                <a:lnTo>
                  <a:pt x="6395904" y="3618"/>
                </a:lnTo>
                <a:lnTo>
                  <a:pt x="6395904" y="12271"/>
                </a:lnTo>
                <a:lnTo>
                  <a:pt x="6399374" y="15732"/>
                </a:lnTo>
                <a:lnTo>
                  <a:pt x="6408207" y="15732"/>
                </a:lnTo>
                <a:lnTo>
                  <a:pt x="6411677" y="12271"/>
                </a:lnTo>
                <a:lnTo>
                  <a:pt x="6411677" y="3618"/>
                </a:lnTo>
                <a:lnTo>
                  <a:pt x="6408207" y="0"/>
                </a:lnTo>
                <a:close/>
              </a:path>
              <a:path w="6664325" h="299084">
                <a:moveTo>
                  <a:pt x="6345115" y="0"/>
                </a:moveTo>
                <a:lnTo>
                  <a:pt x="6225871" y="0"/>
                </a:lnTo>
                <a:lnTo>
                  <a:pt x="6222400" y="3618"/>
                </a:lnTo>
                <a:lnTo>
                  <a:pt x="6222400" y="12271"/>
                </a:lnTo>
                <a:lnTo>
                  <a:pt x="6225871" y="15732"/>
                </a:lnTo>
                <a:lnTo>
                  <a:pt x="6345115" y="15732"/>
                </a:lnTo>
                <a:lnTo>
                  <a:pt x="6348585" y="12271"/>
                </a:lnTo>
                <a:lnTo>
                  <a:pt x="6348585" y="3618"/>
                </a:lnTo>
                <a:lnTo>
                  <a:pt x="6345115" y="0"/>
                </a:lnTo>
                <a:close/>
              </a:path>
              <a:path w="6664325" h="299084">
                <a:moveTo>
                  <a:pt x="6171611" y="0"/>
                </a:moveTo>
                <a:lnTo>
                  <a:pt x="6162778" y="0"/>
                </a:lnTo>
                <a:lnTo>
                  <a:pt x="6159308" y="3618"/>
                </a:lnTo>
                <a:lnTo>
                  <a:pt x="6159308" y="12271"/>
                </a:lnTo>
                <a:lnTo>
                  <a:pt x="6162778" y="15732"/>
                </a:lnTo>
                <a:lnTo>
                  <a:pt x="6171611" y="15732"/>
                </a:lnTo>
                <a:lnTo>
                  <a:pt x="6175081" y="12271"/>
                </a:lnTo>
                <a:lnTo>
                  <a:pt x="6175081" y="3618"/>
                </a:lnTo>
                <a:lnTo>
                  <a:pt x="6171611" y="0"/>
                </a:lnTo>
                <a:close/>
              </a:path>
              <a:path w="6664325" h="299084">
                <a:moveTo>
                  <a:pt x="6108361" y="0"/>
                </a:moveTo>
                <a:lnTo>
                  <a:pt x="6099686" y="0"/>
                </a:lnTo>
                <a:lnTo>
                  <a:pt x="6096216" y="3618"/>
                </a:lnTo>
                <a:lnTo>
                  <a:pt x="6096216" y="12271"/>
                </a:lnTo>
                <a:lnTo>
                  <a:pt x="6099686" y="15732"/>
                </a:lnTo>
                <a:lnTo>
                  <a:pt x="6108361" y="15732"/>
                </a:lnTo>
                <a:lnTo>
                  <a:pt x="6111989" y="12271"/>
                </a:lnTo>
                <a:lnTo>
                  <a:pt x="6111989" y="3618"/>
                </a:lnTo>
                <a:lnTo>
                  <a:pt x="6108361" y="0"/>
                </a:lnTo>
                <a:close/>
              </a:path>
              <a:path w="6664325" h="299084">
                <a:moveTo>
                  <a:pt x="6045269" y="0"/>
                </a:moveTo>
                <a:lnTo>
                  <a:pt x="5926183" y="0"/>
                </a:lnTo>
                <a:lnTo>
                  <a:pt x="5922713" y="3618"/>
                </a:lnTo>
                <a:lnTo>
                  <a:pt x="5922713" y="12271"/>
                </a:lnTo>
                <a:lnTo>
                  <a:pt x="5926183" y="15732"/>
                </a:lnTo>
                <a:lnTo>
                  <a:pt x="6045269" y="15732"/>
                </a:lnTo>
                <a:lnTo>
                  <a:pt x="6048897" y="12271"/>
                </a:lnTo>
                <a:lnTo>
                  <a:pt x="6048897" y="3618"/>
                </a:lnTo>
                <a:lnTo>
                  <a:pt x="6045269" y="0"/>
                </a:lnTo>
                <a:close/>
              </a:path>
              <a:path w="6664325" h="299084">
                <a:moveTo>
                  <a:pt x="5871766" y="0"/>
                </a:moveTo>
                <a:lnTo>
                  <a:pt x="5863091" y="0"/>
                </a:lnTo>
                <a:lnTo>
                  <a:pt x="5859621" y="3618"/>
                </a:lnTo>
                <a:lnTo>
                  <a:pt x="5859621" y="12271"/>
                </a:lnTo>
                <a:lnTo>
                  <a:pt x="5863091" y="15732"/>
                </a:lnTo>
                <a:lnTo>
                  <a:pt x="5871766" y="15732"/>
                </a:lnTo>
                <a:lnTo>
                  <a:pt x="5875394" y="12271"/>
                </a:lnTo>
                <a:lnTo>
                  <a:pt x="5875394" y="3618"/>
                </a:lnTo>
                <a:lnTo>
                  <a:pt x="5871766" y="0"/>
                </a:lnTo>
                <a:close/>
              </a:path>
              <a:path w="6664325" h="299084">
                <a:moveTo>
                  <a:pt x="5808674" y="0"/>
                </a:moveTo>
                <a:lnTo>
                  <a:pt x="5799998" y="0"/>
                </a:lnTo>
                <a:lnTo>
                  <a:pt x="5796528" y="3618"/>
                </a:lnTo>
                <a:lnTo>
                  <a:pt x="5796528" y="12271"/>
                </a:lnTo>
                <a:lnTo>
                  <a:pt x="5799998" y="15732"/>
                </a:lnTo>
                <a:lnTo>
                  <a:pt x="5808674" y="15732"/>
                </a:lnTo>
                <a:lnTo>
                  <a:pt x="5812301" y="12271"/>
                </a:lnTo>
                <a:lnTo>
                  <a:pt x="5812301" y="3618"/>
                </a:lnTo>
                <a:lnTo>
                  <a:pt x="5808674" y="0"/>
                </a:lnTo>
                <a:close/>
              </a:path>
              <a:path w="6664325" h="299084">
                <a:moveTo>
                  <a:pt x="5745581" y="0"/>
                </a:moveTo>
                <a:lnTo>
                  <a:pt x="5626495" y="0"/>
                </a:lnTo>
                <a:lnTo>
                  <a:pt x="5623025" y="3618"/>
                </a:lnTo>
                <a:lnTo>
                  <a:pt x="5623025" y="12271"/>
                </a:lnTo>
                <a:lnTo>
                  <a:pt x="5626495" y="15732"/>
                </a:lnTo>
                <a:lnTo>
                  <a:pt x="5745581" y="15732"/>
                </a:lnTo>
                <a:lnTo>
                  <a:pt x="5749209" y="12271"/>
                </a:lnTo>
                <a:lnTo>
                  <a:pt x="5749209" y="3618"/>
                </a:lnTo>
                <a:lnTo>
                  <a:pt x="5745581" y="0"/>
                </a:lnTo>
                <a:close/>
              </a:path>
              <a:path w="6664325" h="299084">
                <a:moveTo>
                  <a:pt x="5572078" y="0"/>
                </a:moveTo>
                <a:lnTo>
                  <a:pt x="5563403" y="0"/>
                </a:lnTo>
                <a:lnTo>
                  <a:pt x="5559775" y="3618"/>
                </a:lnTo>
                <a:lnTo>
                  <a:pt x="5559775" y="12271"/>
                </a:lnTo>
                <a:lnTo>
                  <a:pt x="5563403" y="15732"/>
                </a:lnTo>
                <a:lnTo>
                  <a:pt x="5572078" y="15732"/>
                </a:lnTo>
                <a:lnTo>
                  <a:pt x="5575706" y="12271"/>
                </a:lnTo>
                <a:lnTo>
                  <a:pt x="5575706" y="3618"/>
                </a:lnTo>
                <a:lnTo>
                  <a:pt x="5572078" y="0"/>
                </a:lnTo>
                <a:close/>
              </a:path>
              <a:path w="6664325" h="299084">
                <a:moveTo>
                  <a:pt x="5508986" y="0"/>
                </a:moveTo>
                <a:lnTo>
                  <a:pt x="5500311" y="0"/>
                </a:lnTo>
                <a:lnTo>
                  <a:pt x="5496683" y="3618"/>
                </a:lnTo>
                <a:lnTo>
                  <a:pt x="5496683" y="12271"/>
                </a:lnTo>
                <a:lnTo>
                  <a:pt x="5500311" y="15732"/>
                </a:lnTo>
                <a:lnTo>
                  <a:pt x="5508986" y="15732"/>
                </a:lnTo>
                <a:lnTo>
                  <a:pt x="5512456" y="12271"/>
                </a:lnTo>
                <a:lnTo>
                  <a:pt x="5512456" y="3618"/>
                </a:lnTo>
                <a:lnTo>
                  <a:pt x="5508986" y="0"/>
                </a:lnTo>
                <a:close/>
              </a:path>
              <a:path w="6664325" h="299084">
                <a:moveTo>
                  <a:pt x="5445894" y="0"/>
                </a:moveTo>
                <a:lnTo>
                  <a:pt x="5326807" y="0"/>
                </a:lnTo>
                <a:lnTo>
                  <a:pt x="5323179" y="3618"/>
                </a:lnTo>
                <a:lnTo>
                  <a:pt x="5323179" y="12271"/>
                </a:lnTo>
                <a:lnTo>
                  <a:pt x="5326807" y="15732"/>
                </a:lnTo>
                <a:lnTo>
                  <a:pt x="5445894" y="15732"/>
                </a:lnTo>
                <a:lnTo>
                  <a:pt x="5449364" y="12271"/>
                </a:lnTo>
                <a:lnTo>
                  <a:pt x="5449364" y="3618"/>
                </a:lnTo>
                <a:lnTo>
                  <a:pt x="5445894" y="0"/>
                </a:lnTo>
                <a:close/>
              </a:path>
              <a:path w="6664325" h="299084">
                <a:moveTo>
                  <a:pt x="5272390" y="0"/>
                </a:moveTo>
                <a:lnTo>
                  <a:pt x="5263715" y="0"/>
                </a:lnTo>
                <a:lnTo>
                  <a:pt x="5260087" y="3618"/>
                </a:lnTo>
                <a:lnTo>
                  <a:pt x="5260087" y="12271"/>
                </a:lnTo>
                <a:lnTo>
                  <a:pt x="5263715" y="15732"/>
                </a:lnTo>
                <a:lnTo>
                  <a:pt x="5272390" y="15732"/>
                </a:lnTo>
                <a:lnTo>
                  <a:pt x="5275860" y="12271"/>
                </a:lnTo>
                <a:lnTo>
                  <a:pt x="5275860" y="3618"/>
                </a:lnTo>
                <a:lnTo>
                  <a:pt x="5272390" y="0"/>
                </a:lnTo>
                <a:close/>
              </a:path>
              <a:path w="6664325" h="299084">
                <a:moveTo>
                  <a:pt x="5209298" y="0"/>
                </a:moveTo>
                <a:lnTo>
                  <a:pt x="5200623" y="0"/>
                </a:lnTo>
                <a:lnTo>
                  <a:pt x="5196995" y="3618"/>
                </a:lnTo>
                <a:lnTo>
                  <a:pt x="5196995" y="12271"/>
                </a:lnTo>
                <a:lnTo>
                  <a:pt x="5200623" y="15732"/>
                </a:lnTo>
                <a:lnTo>
                  <a:pt x="5209298" y="15732"/>
                </a:lnTo>
                <a:lnTo>
                  <a:pt x="5212768" y="12271"/>
                </a:lnTo>
                <a:lnTo>
                  <a:pt x="5212768" y="3618"/>
                </a:lnTo>
                <a:lnTo>
                  <a:pt x="5209298" y="0"/>
                </a:lnTo>
                <a:close/>
              </a:path>
              <a:path w="6664325" h="299084">
                <a:moveTo>
                  <a:pt x="5146206" y="0"/>
                </a:moveTo>
                <a:lnTo>
                  <a:pt x="5027120" y="0"/>
                </a:lnTo>
                <a:lnTo>
                  <a:pt x="5023492" y="3618"/>
                </a:lnTo>
                <a:lnTo>
                  <a:pt x="5023492" y="12271"/>
                </a:lnTo>
                <a:lnTo>
                  <a:pt x="5027120" y="15732"/>
                </a:lnTo>
                <a:lnTo>
                  <a:pt x="5146206" y="15732"/>
                </a:lnTo>
                <a:lnTo>
                  <a:pt x="5149676" y="12271"/>
                </a:lnTo>
                <a:lnTo>
                  <a:pt x="5149676" y="3618"/>
                </a:lnTo>
                <a:lnTo>
                  <a:pt x="5146206" y="0"/>
                </a:lnTo>
                <a:close/>
              </a:path>
              <a:path w="6664325" h="299084">
                <a:moveTo>
                  <a:pt x="4972703" y="0"/>
                </a:moveTo>
                <a:lnTo>
                  <a:pt x="4963870" y="0"/>
                </a:lnTo>
                <a:lnTo>
                  <a:pt x="4960400" y="3618"/>
                </a:lnTo>
                <a:lnTo>
                  <a:pt x="4960400" y="12271"/>
                </a:lnTo>
                <a:lnTo>
                  <a:pt x="4963870" y="15732"/>
                </a:lnTo>
                <a:lnTo>
                  <a:pt x="4972703" y="15732"/>
                </a:lnTo>
                <a:lnTo>
                  <a:pt x="4976173" y="12271"/>
                </a:lnTo>
                <a:lnTo>
                  <a:pt x="4976173" y="3618"/>
                </a:lnTo>
                <a:lnTo>
                  <a:pt x="4972703" y="0"/>
                </a:lnTo>
                <a:close/>
              </a:path>
              <a:path w="6664325" h="299084">
                <a:moveTo>
                  <a:pt x="4909610" y="0"/>
                </a:moveTo>
                <a:lnTo>
                  <a:pt x="4900778" y="0"/>
                </a:lnTo>
                <a:lnTo>
                  <a:pt x="4897307" y="3618"/>
                </a:lnTo>
                <a:lnTo>
                  <a:pt x="4897307" y="12271"/>
                </a:lnTo>
                <a:lnTo>
                  <a:pt x="4900778" y="15732"/>
                </a:lnTo>
                <a:lnTo>
                  <a:pt x="4909610" y="15732"/>
                </a:lnTo>
                <a:lnTo>
                  <a:pt x="4913080" y="12271"/>
                </a:lnTo>
                <a:lnTo>
                  <a:pt x="4913080" y="3618"/>
                </a:lnTo>
                <a:lnTo>
                  <a:pt x="4909610" y="0"/>
                </a:lnTo>
                <a:close/>
              </a:path>
              <a:path w="6664325" h="299084">
                <a:moveTo>
                  <a:pt x="4846518" y="0"/>
                </a:moveTo>
                <a:lnTo>
                  <a:pt x="4727274" y="0"/>
                </a:lnTo>
                <a:lnTo>
                  <a:pt x="4723804" y="3618"/>
                </a:lnTo>
                <a:lnTo>
                  <a:pt x="4723804" y="12271"/>
                </a:lnTo>
                <a:lnTo>
                  <a:pt x="4727274" y="15732"/>
                </a:lnTo>
                <a:lnTo>
                  <a:pt x="4846518" y="15732"/>
                </a:lnTo>
                <a:lnTo>
                  <a:pt x="4849988" y="12271"/>
                </a:lnTo>
                <a:lnTo>
                  <a:pt x="4849988" y="3618"/>
                </a:lnTo>
                <a:lnTo>
                  <a:pt x="4846518" y="0"/>
                </a:lnTo>
                <a:close/>
              </a:path>
              <a:path w="6664325" h="299084">
                <a:moveTo>
                  <a:pt x="4673015" y="0"/>
                </a:moveTo>
                <a:lnTo>
                  <a:pt x="4664182" y="0"/>
                </a:lnTo>
                <a:lnTo>
                  <a:pt x="4660712" y="3618"/>
                </a:lnTo>
                <a:lnTo>
                  <a:pt x="4660712" y="12271"/>
                </a:lnTo>
                <a:lnTo>
                  <a:pt x="4664182" y="15732"/>
                </a:lnTo>
                <a:lnTo>
                  <a:pt x="4673015" y="15732"/>
                </a:lnTo>
                <a:lnTo>
                  <a:pt x="4676485" y="12271"/>
                </a:lnTo>
                <a:lnTo>
                  <a:pt x="4676485" y="3618"/>
                </a:lnTo>
                <a:lnTo>
                  <a:pt x="4673015" y="0"/>
                </a:lnTo>
                <a:close/>
              </a:path>
              <a:path w="6664325" h="299084">
                <a:moveTo>
                  <a:pt x="4609765" y="0"/>
                </a:moveTo>
                <a:lnTo>
                  <a:pt x="4601090" y="0"/>
                </a:lnTo>
                <a:lnTo>
                  <a:pt x="4597620" y="3618"/>
                </a:lnTo>
                <a:lnTo>
                  <a:pt x="4597620" y="12271"/>
                </a:lnTo>
                <a:lnTo>
                  <a:pt x="4601090" y="15732"/>
                </a:lnTo>
                <a:lnTo>
                  <a:pt x="4609765" y="15732"/>
                </a:lnTo>
                <a:lnTo>
                  <a:pt x="4613393" y="12271"/>
                </a:lnTo>
                <a:lnTo>
                  <a:pt x="4613393" y="3618"/>
                </a:lnTo>
                <a:lnTo>
                  <a:pt x="4609765" y="0"/>
                </a:lnTo>
                <a:close/>
              </a:path>
              <a:path w="6664325" h="299084">
                <a:moveTo>
                  <a:pt x="4546673" y="0"/>
                </a:moveTo>
                <a:lnTo>
                  <a:pt x="4427586" y="0"/>
                </a:lnTo>
                <a:lnTo>
                  <a:pt x="4424116" y="3618"/>
                </a:lnTo>
                <a:lnTo>
                  <a:pt x="4424116" y="12271"/>
                </a:lnTo>
                <a:lnTo>
                  <a:pt x="4427586" y="15732"/>
                </a:lnTo>
                <a:lnTo>
                  <a:pt x="4546673" y="15732"/>
                </a:lnTo>
                <a:lnTo>
                  <a:pt x="4550301" y="12271"/>
                </a:lnTo>
                <a:lnTo>
                  <a:pt x="4550301" y="3618"/>
                </a:lnTo>
                <a:lnTo>
                  <a:pt x="4546673" y="0"/>
                </a:lnTo>
                <a:close/>
              </a:path>
              <a:path w="6664325" h="299084">
                <a:moveTo>
                  <a:pt x="4373169" y="0"/>
                </a:moveTo>
                <a:lnTo>
                  <a:pt x="4364494" y="0"/>
                </a:lnTo>
                <a:lnTo>
                  <a:pt x="4361024" y="3618"/>
                </a:lnTo>
                <a:lnTo>
                  <a:pt x="4361024" y="12271"/>
                </a:lnTo>
                <a:lnTo>
                  <a:pt x="4364494" y="15732"/>
                </a:lnTo>
                <a:lnTo>
                  <a:pt x="4373169" y="15732"/>
                </a:lnTo>
                <a:lnTo>
                  <a:pt x="4376797" y="12271"/>
                </a:lnTo>
                <a:lnTo>
                  <a:pt x="4376797" y="3618"/>
                </a:lnTo>
                <a:lnTo>
                  <a:pt x="4373169" y="0"/>
                </a:lnTo>
                <a:close/>
              </a:path>
              <a:path w="6664325" h="299084">
                <a:moveTo>
                  <a:pt x="4310077" y="0"/>
                </a:moveTo>
                <a:lnTo>
                  <a:pt x="4301402" y="0"/>
                </a:lnTo>
                <a:lnTo>
                  <a:pt x="4297774" y="3618"/>
                </a:lnTo>
                <a:lnTo>
                  <a:pt x="4297774" y="12271"/>
                </a:lnTo>
                <a:lnTo>
                  <a:pt x="4301402" y="15732"/>
                </a:lnTo>
                <a:lnTo>
                  <a:pt x="4310077" y="15732"/>
                </a:lnTo>
                <a:lnTo>
                  <a:pt x="4313705" y="12271"/>
                </a:lnTo>
                <a:lnTo>
                  <a:pt x="4313705" y="3618"/>
                </a:lnTo>
                <a:lnTo>
                  <a:pt x="4310077" y="0"/>
                </a:lnTo>
                <a:close/>
              </a:path>
              <a:path w="6664325" h="299084">
                <a:moveTo>
                  <a:pt x="4246985" y="0"/>
                </a:moveTo>
                <a:lnTo>
                  <a:pt x="4127899" y="0"/>
                </a:lnTo>
                <a:lnTo>
                  <a:pt x="4124271" y="3618"/>
                </a:lnTo>
                <a:lnTo>
                  <a:pt x="4124271" y="12271"/>
                </a:lnTo>
                <a:lnTo>
                  <a:pt x="4127899" y="15732"/>
                </a:lnTo>
                <a:lnTo>
                  <a:pt x="4246985" y="15732"/>
                </a:lnTo>
                <a:lnTo>
                  <a:pt x="4250455" y="12271"/>
                </a:lnTo>
                <a:lnTo>
                  <a:pt x="4250455" y="3618"/>
                </a:lnTo>
                <a:lnTo>
                  <a:pt x="4246985" y="0"/>
                </a:lnTo>
                <a:close/>
              </a:path>
              <a:path w="6664325" h="299084">
                <a:moveTo>
                  <a:pt x="4073482" y="0"/>
                </a:moveTo>
                <a:lnTo>
                  <a:pt x="4064806" y="0"/>
                </a:lnTo>
                <a:lnTo>
                  <a:pt x="4061179" y="3618"/>
                </a:lnTo>
                <a:lnTo>
                  <a:pt x="4061179" y="12271"/>
                </a:lnTo>
                <a:lnTo>
                  <a:pt x="4064806" y="15732"/>
                </a:lnTo>
                <a:lnTo>
                  <a:pt x="4073482" y="15732"/>
                </a:lnTo>
                <a:lnTo>
                  <a:pt x="4076952" y="12271"/>
                </a:lnTo>
                <a:lnTo>
                  <a:pt x="4076952" y="3618"/>
                </a:lnTo>
                <a:lnTo>
                  <a:pt x="4073482" y="0"/>
                </a:lnTo>
                <a:close/>
              </a:path>
              <a:path w="6664325" h="299084">
                <a:moveTo>
                  <a:pt x="4010389" y="0"/>
                </a:moveTo>
                <a:lnTo>
                  <a:pt x="4001714" y="0"/>
                </a:lnTo>
                <a:lnTo>
                  <a:pt x="3998086" y="3618"/>
                </a:lnTo>
                <a:lnTo>
                  <a:pt x="3998086" y="12271"/>
                </a:lnTo>
                <a:lnTo>
                  <a:pt x="4001714" y="15732"/>
                </a:lnTo>
                <a:lnTo>
                  <a:pt x="4010389" y="15732"/>
                </a:lnTo>
                <a:lnTo>
                  <a:pt x="4013859" y="12271"/>
                </a:lnTo>
                <a:lnTo>
                  <a:pt x="4013859" y="3618"/>
                </a:lnTo>
                <a:lnTo>
                  <a:pt x="4010389" y="0"/>
                </a:lnTo>
                <a:close/>
              </a:path>
              <a:path w="6664325" h="299084">
                <a:moveTo>
                  <a:pt x="3947297" y="0"/>
                </a:moveTo>
                <a:lnTo>
                  <a:pt x="3828211" y="0"/>
                </a:lnTo>
                <a:lnTo>
                  <a:pt x="3824583" y="3618"/>
                </a:lnTo>
                <a:lnTo>
                  <a:pt x="3824583" y="12271"/>
                </a:lnTo>
                <a:lnTo>
                  <a:pt x="3828211" y="15732"/>
                </a:lnTo>
                <a:lnTo>
                  <a:pt x="3947297" y="15732"/>
                </a:lnTo>
                <a:lnTo>
                  <a:pt x="3950767" y="12271"/>
                </a:lnTo>
                <a:lnTo>
                  <a:pt x="3950767" y="3618"/>
                </a:lnTo>
                <a:lnTo>
                  <a:pt x="3947297" y="0"/>
                </a:lnTo>
                <a:close/>
              </a:path>
              <a:path w="6664325" h="299084">
                <a:moveTo>
                  <a:pt x="3773794" y="0"/>
                </a:moveTo>
                <a:lnTo>
                  <a:pt x="3765119" y="0"/>
                </a:lnTo>
                <a:lnTo>
                  <a:pt x="3761491" y="3618"/>
                </a:lnTo>
                <a:lnTo>
                  <a:pt x="3761491" y="12271"/>
                </a:lnTo>
                <a:lnTo>
                  <a:pt x="3765119" y="15732"/>
                </a:lnTo>
                <a:lnTo>
                  <a:pt x="3773794" y="15732"/>
                </a:lnTo>
                <a:lnTo>
                  <a:pt x="3777264" y="12271"/>
                </a:lnTo>
                <a:lnTo>
                  <a:pt x="3777264" y="3618"/>
                </a:lnTo>
                <a:lnTo>
                  <a:pt x="3773794" y="0"/>
                </a:lnTo>
                <a:close/>
              </a:path>
              <a:path w="6664325" h="299084">
                <a:moveTo>
                  <a:pt x="3710702" y="0"/>
                </a:moveTo>
                <a:lnTo>
                  <a:pt x="3701869" y="0"/>
                </a:lnTo>
                <a:lnTo>
                  <a:pt x="3698399" y="3618"/>
                </a:lnTo>
                <a:lnTo>
                  <a:pt x="3698399" y="12271"/>
                </a:lnTo>
                <a:lnTo>
                  <a:pt x="3701869" y="15732"/>
                </a:lnTo>
                <a:lnTo>
                  <a:pt x="3710702" y="15732"/>
                </a:lnTo>
                <a:lnTo>
                  <a:pt x="3714172" y="12271"/>
                </a:lnTo>
                <a:lnTo>
                  <a:pt x="3714172" y="3618"/>
                </a:lnTo>
                <a:lnTo>
                  <a:pt x="3710702" y="0"/>
                </a:lnTo>
                <a:close/>
              </a:path>
              <a:path w="6664325" h="299084">
                <a:moveTo>
                  <a:pt x="3647610" y="0"/>
                </a:moveTo>
                <a:lnTo>
                  <a:pt x="3528365" y="0"/>
                </a:lnTo>
                <a:lnTo>
                  <a:pt x="3524895" y="3618"/>
                </a:lnTo>
                <a:lnTo>
                  <a:pt x="3524895" y="12271"/>
                </a:lnTo>
                <a:lnTo>
                  <a:pt x="3528365" y="15732"/>
                </a:lnTo>
                <a:lnTo>
                  <a:pt x="3647610" y="15732"/>
                </a:lnTo>
                <a:lnTo>
                  <a:pt x="3651080" y="12271"/>
                </a:lnTo>
                <a:lnTo>
                  <a:pt x="3651080" y="3618"/>
                </a:lnTo>
                <a:lnTo>
                  <a:pt x="3647610" y="0"/>
                </a:lnTo>
                <a:close/>
              </a:path>
              <a:path w="6664325" h="299084">
                <a:moveTo>
                  <a:pt x="3474106" y="0"/>
                </a:moveTo>
                <a:lnTo>
                  <a:pt x="3465273" y="0"/>
                </a:lnTo>
                <a:lnTo>
                  <a:pt x="3461803" y="3618"/>
                </a:lnTo>
                <a:lnTo>
                  <a:pt x="3461803" y="12271"/>
                </a:lnTo>
                <a:lnTo>
                  <a:pt x="3465273" y="15732"/>
                </a:lnTo>
                <a:lnTo>
                  <a:pt x="3474106" y="15732"/>
                </a:lnTo>
                <a:lnTo>
                  <a:pt x="3477576" y="12271"/>
                </a:lnTo>
                <a:lnTo>
                  <a:pt x="3477576" y="3618"/>
                </a:lnTo>
                <a:lnTo>
                  <a:pt x="3474106" y="0"/>
                </a:lnTo>
                <a:close/>
              </a:path>
              <a:path w="6664325" h="299084">
                <a:moveTo>
                  <a:pt x="3411014" y="0"/>
                </a:moveTo>
                <a:lnTo>
                  <a:pt x="3402181" y="0"/>
                </a:lnTo>
                <a:lnTo>
                  <a:pt x="3398711" y="3618"/>
                </a:lnTo>
                <a:lnTo>
                  <a:pt x="3398711" y="12271"/>
                </a:lnTo>
                <a:lnTo>
                  <a:pt x="3402181" y="15732"/>
                </a:lnTo>
                <a:lnTo>
                  <a:pt x="3411014" y="15732"/>
                </a:lnTo>
                <a:lnTo>
                  <a:pt x="3414484" y="12271"/>
                </a:lnTo>
                <a:lnTo>
                  <a:pt x="3414484" y="3618"/>
                </a:lnTo>
                <a:lnTo>
                  <a:pt x="3411014" y="0"/>
                </a:lnTo>
                <a:close/>
              </a:path>
              <a:path w="6664325" h="299084">
                <a:moveTo>
                  <a:pt x="3347764" y="0"/>
                </a:moveTo>
                <a:lnTo>
                  <a:pt x="3228678" y="0"/>
                </a:lnTo>
                <a:lnTo>
                  <a:pt x="3225208" y="3618"/>
                </a:lnTo>
                <a:lnTo>
                  <a:pt x="3225208" y="12271"/>
                </a:lnTo>
                <a:lnTo>
                  <a:pt x="3228678" y="15732"/>
                </a:lnTo>
                <a:lnTo>
                  <a:pt x="3347764" y="15732"/>
                </a:lnTo>
                <a:lnTo>
                  <a:pt x="3351392" y="12271"/>
                </a:lnTo>
                <a:lnTo>
                  <a:pt x="3351392" y="3618"/>
                </a:lnTo>
                <a:lnTo>
                  <a:pt x="3347764" y="0"/>
                </a:lnTo>
                <a:close/>
              </a:path>
              <a:path w="6664325" h="299084">
                <a:moveTo>
                  <a:pt x="3174261" y="0"/>
                </a:moveTo>
                <a:lnTo>
                  <a:pt x="3165585" y="0"/>
                </a:lnTo>
                <a:lnTo>
                  <a:pt x="3162115" y="3618"/>
                </a:lnTo>
                <a:lnTo>
                  <a:pt x="3162115" y="12271"/>
                </a:lnTo>
                <a:lnTo>
                  <a:pt x="3165585" y="15732"/>
                </a:lnTo>
                <a:lnTo>
                  <a:pt x="3174261" y="15732"/>
                </a:lnTo>
                <a:lnTo>
                  <a:pt x="3177888" y="12271"/>
                </a:lnTo>
                <a:lnTo>
                  <a:pt x="3177888" y="3618"/>
                </a:lnTo>
                <a:lnTo>
                  <a:pt x="3174261" y="0"/>
                </a:lnTo>
                <a:close/>
              </a:path>
              <a:path w="6664325" h="299084">
                <a:moveTo>
                  <a:pt x="3111168" y="0"/>
                </a:moveTo>
                <a:lnTo>
                  <a:pt x="3102493" y="0"/>
                </a:lnTo>
                <a:lnTo>
                  <a:pt x="3099023" y="3618"/>
                </a:lnTo>
                <a:lnTo>
                  <a:pt x="3099023" y="12271"/>
                </a:lnTo>
                <a:lnTo>
                  <a:pt x="3102493" y="15732"/>
                </a:lnTo>
                <a:lnTo>
                  <a:pt x="3111168" y="15732"/>
                </a:lnTo>
                <a:lnTo>
                  <a:pt x="3114796" y="12271"/>
                </a:lnTo>
                <a:lnTo>
                  <a:pt x="3114796" y="3618"/>
                </a:lnTo>
                <a:lnTo>
                  <a:pt x="3111168" y="0"/>
                </a:lnTo>
                <a:close/>
              </a:path>
              <a:path w="6664325" h="299084">
                <a:moveTo>
                  <a:pt x="3048076" y="0"/>
                </a:moveTo>
                <a:lnTo>
                  <a:pt x="2928990" y="0"/>
                </a:lnTo>
                <a:lnTo>
                  <a:pt x="2925520" y="3618"/>
                </a:lnTo>
                <a:lnTo>
                  <a:pt x="2925520" y="12271"/>
                </a:lnTo>
                <a:lnTo>
                  <a:pt x="2928990" y="15732"/>
                </a:lnTo>
                <a:lnTo>
                  <a:pt x="3048076" y="15732"/>
                </a:lnTo>
                <a:lnTo>
                  <a:pt x="3051704" y="12271"/>
                </a:lnTo>
                <a:lnTo>
                  <a:pt x="3051704" y="3618"/>
                </a:lnTo>
                <a:lnTo>
                  <a:pt x="3048076" y="0"/>
                </a:lnTo>
                <a:close/>
              </a:path>
              <a:path w="6664325" h="299084">
                <a:moveTo>
                  <a:pt x="2874573" y="0"/>
                </a:moveTo>
                <a:lnTo>
                  <a:pt x="2865898" y="0"/>
                </a:lnTo>
                <a:lnTo>
                  <a:pt x="2862428" y="3618"/>
                </a:lnTo>
                <a:lnTo>
                  <a:pt x="2862428" y="12271"/>
                </a:lnTo>
                <a:lnTo>
                  <a:pt x="2865898" y="15732"/>
                </a:lnTo>
                <a:lnTo>
                  <a:pt x="2874573" y="15732"/>
                </a:lnTo>
                <a:lnTo>
                  <a:pt x="2878201" y="12271"/>
                </a:lnTo>
                <a:lnTo>
                  <a:pt x="2878201" y="3618"/>
                </a:lnTo>
                <a:lnTo>
                  <a:pt x="2874573" y="0"/>
                </a:lnTo>
                <a:close/>
              </a:path>
              <a:path w="6664325" h="299084">
                <a:moveTo>
                  <a:pt x="2811481" y="0"/>
                </a:moveTo>
                <a:lnTo>
                  <a:pt x="2802806" y="0"/>
                </a:lnTo>
                <a:lnTo>
                  <a:pt x="2799178" y="3618"/>
                </a:lnTo>
                <a:lnTo>
                  <a:pt x="2799178" y="12271"/>
                </a:lnTo>
                <a:lnTo>
                  <a:pt x="2802806" y="15732"/>
                </a:lnTo>
                <a:lnTo>
                  <a:pt x="2811481" y="15732"/>
                </a:lnTo>
                <a:lnTo>
                  <a:pt x="2815108" y="12271"/>
                </a:lnTo>
                <a:lnTo>
                  <a:pt x="2815108" y="3618"/>
                </a:lnTo>
                <a:lnTo>
                  <a:pt x="2811481" y="0"/>
                </a:lnTo>
                <a:close/>
              </a:path>
              <a:path w="6664325" h="299084">
                <a:moveTo>
                  <a:pt x="2748389" y="0"/>
                </a:moveTo>
                <a:lnTo>
                  <a:pt x="2629302" y="0"/>
                </a:lnTo>
                <a:lnTo>
                  <a:pt x="2625674" y="3618"/>
                </a:lnTo>
                <a:lnTo>
                  <a:pt x="2625674" y="12271"/>
                </a:lnTo>
                <a:lnTo>
                  <a:pt x="2629302" y="15732"/>
                </a:lnTo>
                <a:lnTo>
                  <a:pt x="2748389" y="15732"/>
                </a:lnTo>
                <a:lnTo>
                  <a:pt x="2751859" y="12271"/>
                </a:lnTo>
                <a:lnTo>
                  <a:pt x="2751859" y="3618"/>
                </a:lnTo>
                <a:lnTo>
                  <a:pt x="2748389" y="0"/>
                </a:lnTo>
                <a:close/>
              </a:path>
              <a:path w="6664325" h="299084">
                <a:moveTo>
                  <a:pt x="2574885" y="0"/>
                </a:moveTo>
                <a:lnTo>
                  <a:pt x="2566210" y="0"/>
                </a:lnTo>
                <a:lnTo>
                  <a:pt x="2562582" y="3618"/>
                </a:lnTo>
                <a:lnTo>
                  <a:pt x="2562582" y="12271"/>
                </a:lnTo>
                <a:lnTo>
                  <a:pt x="2566210" y="15732"/>
                </a:lnTo>
                <a:lnTo>
                  <a:pt x="2574885" y="15732"/>
                </a:lnTo>
                <a:lnTo>
                  <a:pt x="2578355" y="12271"/>
                </a:lnTo>
                <a:lnTo>
                  <a:pt x="2578355" y="3618"/>
                </a:lnTo>
                <a:lnTo>
                  <a:pt x="2574885" y="0"/>
                </a:lnTo>
                <a:close/>
              </a:path>
              <a:path w="6664325" h="299084">
                <a:moveTo>
                  <a:pt x="2511793" y="0"/>
                </a:moveTo>
                <a:lnTo>
                  <a:pt x="2503118" y="0"/>
                </a:lnTo>
                <a:lnTo>
                  <a:pt x="2499490" y="3618"/>
                </a:lnTo>
                <a:lnTo>
                  <a:pt x="2499490" y="12271"/>
                </a:lnTo>
                <a:lnTo>
                  <a:pt x="2503118" y="15732"/>
                </a:lnTo>
                <a:lnTo>
                  <a:pt x="2511793" y="15732"/>
                </a:lnTo>
                <a:lnTo>
                  <a:pt x="2515263" y="12271"/>
                </a:lnTo>
                <a:lnTo>
                  <a:pt x="2515263" y="3618"/>
                </a:lnTo>
                <a:lnTo>
                  <a:pt x="2511793" y="0"/>
                </a:lnTo>
                <a:close/>
              </a:path>
              <a:path w="6664325" h="299084">
                <a:moveTo>
                  <a:pt x="2448701" y="0"/>
                </a:moveTo>
                <a:lnTo>
                  <a:pt x="2329614" y="0"/>
                </a:lnTo>
                <a:lnTo>
                  <a:pt x="2325987" y="3618"/>
                </a:lnTo>
                <a:lnTo>
                  <a:pt x="2325987" y="12271"/>
                </a:lnTo>
                <a:lnTo>
                  <a:pt x="2329614" y="15732"/>
                </a:lnTo>
                <a:lnTo>
                  <a:pt x="2448701" y="15732"/>
                </a:lnTo>
                <a:lnTo>
                  <a:pt x="2452171" y="12271"/>
                </a:lnTo>
                <a:lnTo>
                  <a:pt x="2452171" y="3618"/>
                </a:lnTo>
                <a:lnTo>
                  <a:pt x="2448701" y="0"/>
                </a:lnTo>
                <a:close/>
              </a:path>
              <a:path w="6664325" h="299084">
                <a:moveTo>
                  <a:pt x="2275197" y="0"/>
                </a:moveTo>
                <a:lnTo>
                  <a:pt x="2266522" y="0"/>
                </a:lnTo>
                <a:lnTo>
                  <a:pt x="2262894" y="3618"/>
                </a:lnTo>
                <a:lnTo>
                  <a:pt x="2262894" y="12271"/>
                </a:lnTo>
                <a:lnTo>
                  <a:pt x="2266522" y="15732"/>
                </a:lnTo>
                <a:lnTo>
                  <a:pt x="2275197" y="15732"/>
                </a:lnTo>
                <a:lnTo>
                  <a:pt x="2278667" y="12271"/>
                </a:lnTo>
                <a:lnTo>
                  <a:pt x="2278667" y="3618"/>
                </a:lnTo>
                <a:lnTo>
                  <a:pt x="2275197" y="0"/>
                </a:lnTo>
                <a:close/>
              </a:path>
              <a:path w="6664325" h="299084">
                <a:moveTo>
                  <a:pt x="2212105" y="0"/>
                </a:moveTo>
                <a:lnTo>
                  <a:pt x="2203272" y="0"/>
                </a:lnTo>
                <a:lnTo>
                  <a:pt x="2199802" y="3618"/>
                </a:lnTo>
                <a:lnTo>
                  <a:pt x="2199802" y="12271"/>
                </a:lnTo>
                <a:lnTo>
                  <a:pt x="2203272" y="15732"/>
                </a:lnTo>
                <a:lnTo>
                  <a:pt x="2212105" y="15732"/>
                </a:lnTo>
                <a:lnTo>
                  <a:pt x="2215575" y="12271"/>
                </a:lnTo>
                <a:lnTo>
                  <a:pt x="2215575" y="3618"/>
                </a:lnTo>
                <a:lnTo>
                  <a:pt x="2212105" y="0"/>
                </a:lnTo>
                <a:close/>
              </a:path>
              <a:path w="6664325" h="299084">
                <a:moveTo>
                  <a:pt x="2149013" y="0"/>
                </a:moveTo>
                <a:lnTo>
                  <a:pt x="2029769" y="0"/>
                </a:lnTo>
                <a:lnTo>
                  <a:pt x="2026299" y="3618"/>
                </a:lnTo>
                <a:lnTo>
                  <a:pt x="2026299" y="12271"/>
                </a:lnTo>
                <a:lnTo>
                  <a:pt x="2029769" y="15732"/>
                </a:lnTo>
                <a:lnTo>
                  <a:pt x="2149013" y="15732"/>
                </a:lnTo>
                <a:lnTo>
                  <a:pt x="2152483" y="12271"/>
                </a:lnTo>
                <a:lnTo>
                  <a:pt x="2152483" y="3618"/>
                </a:lnTo>
                <a:lnTo>
                  <a:pt x="2149013" y="0"/>
                </a:lnTo>
                <a:close/>
              </a:path>
              <a:path w="6664325" h="299084">
                <a:moveTo>
                  <a:pt x="1975510" y="0"/>
                </a:moveTo>
                <a:lnTo>
                  <a:pt x="1966677" y="0"/>
                </a:lnTo>
                <a:lnTo>
                  <a:pt x="1963207" y="3618"/>
                </a:lnTo>
                <a:lnTo>
                  <a:pt x="1963207" y="12271"/>
                </a:lnTo>
                <a:lnTo>
                  <a:pt x="1966677" y="15732"/>
                </a:lnTo>
                <a:lnTo>
                  <a:pt x="1975510" y="15732"/>
                </a:lnTo>
                <a:lnTo>
                  <a:pt x="1978980" y="12271"/>
                </a:lnTo>
                <a:lnTo>
                  <a:pt x="1978980" y="3618"/>
                </a:lnTo>
                <a:lnTo>
                  <a:pt x="1975510" y="0"/>
                </a:lnTo>
                <a:close/>
              </a:path>
              <a:path w="6664325" h="299084">
                <a:moveTo>
                  <a:pt x="1912417" y="0"/>
                </a:moveTo>
                <a:lnTo>
                  <a:pt x="1903585" y="0"/>
                </a:lnTo>
                <a:lnTo>
                  <a:pt x="1900114" y="3618"/>
                </a:lnTo>
                <a:lnTo>
                  <a:pt x="1900114" y="12271"/>
                </a:lnTo>
                <a:lnTo>
                  <a:pt x="1903585" y="15732"/>
                </a:lnTo>
                <a:lnTo>
                  <a:pt x="1912417" y="15732"/>
                </a:lnTo>
                <a:lnTo>
                  <a:pt x="1915888" y="12271"/>
                </a:lnTo>
                <a:lnTo>
                  <a:pt x="1915888" y="3618"/>
                </a:lnTo>
                <a:lnTo>
                  <a:pt x="1912417" y="0"/>
                </a:lnTo>
                <a:close/>
              </a:path>
              <a:path w="6664325" h="299084">
                <a:moveTo>
                  <a:pt x="1849168" y="0"/>
                </a:moveTo>
                <a:lnTo>
                  <a:pt x="1730081" y="0"/>
                </a:lnTo>
                <a:lnTo>
                  <a:pt x="1726611" y="3618"/>
                </a:lnTo>
                <a:lnTo>
                  <a:pt x="1726611" y="12271"/>
                </a:lnTo>
                <a:lnTo>
                  <a:pt x="1730081" y="15732"/>
                </a:lnTo>
                <a:lnTo>
                  <a:pt x="1849168" y="15732"/>
                </a:lnTo>
                <a:lnTo>
                  <a:pt x="1852795" y="12271"/>
                </a:lnTo>
                <a:lnTo>
                  <a:pt x="1852795" y="3618"/>
                </a:lnTo>
                <a:lnTo>
                  <a:pt x="1849168" y="0"/>
                </a:lnTo>
                <a:close/>
              </a:path>
              <a:path w="6664325" h="299084">
                <a:moveTo>
                  <a:pt x="1675664" y="0"/>
                </a:moveTo>
                <a:lnTo>
                  <a:pt x="1666989" y="0"/>
                </a:lnTo>
                <a:lnTo>
                  <a:pt x="1663519" y="3618"/>
                </a:lnTo>
                <a:lnTo>
                  <a:pt x="1663519" y="12271"/>
                </a:lnTo>
                <a:lnTo>
                  <a:pt x="1666989" y="15732"/>
                </a:lnTo>
                <a:lnTo>
                  <a:pt x="1675664" y="15732"/>
                </a:lnTo>
                <a:lnTo>
                  <a:pt x="1679292" y="12271"/>
                </a:lnTo>
                <a:lnTo>
                  <a:pt x="1679292" y="3618"/>
                </a:lnTo>
                <a:lnTo>
                  <a:pt x="1675664" y="0"/>
                </a:lnTo>
                <a:close/>
              </a:path>
              <a:path w="6664325" h="299084">
                <a:moveTo>
                  <a:pt x="1612572" y="0"/>
                </a:moveTo>
                <a:lnTo>
                  <a:pt x="1603897" y="0"/>
                </a:lnTo>
                <a:lnTo>
                  <a:pt x="1600427" y="3618"/>
                </a:lnTo>
                <a:lnTo>
                  <a:pt x="1600427" y="12271"/>
                </a:lnTo>
                <a:lnTo>
                  <a:pt x="1603897" y="15732"/>
                </a:lnTo>
                <a:lnTo>
                  <a:pt x="1612572" y="15732"/>
                </a:lnTo>
                <a:lnTo>
                  <a:pt x="1616200" y="12271"/>
                </a:lnTo>
                <a:lnTo>
                  <a:pt x="1616200" y="3618"/>
                </a:lnTo>
                <a:lnTo>
                  <a:pt x="1612572" y="0"/>
                </a:lnTo>
                <a:close/>
              </a:path>
              <a:path w="6664325" h="299084">
                <a:moveTo>
                  <a:pt x="1549480" y="0"/>
                </a:moveTo>
                <a:lnTo>
                  <a:pt x="1430393" y="0"/>
                </a:lnTo>
                <a:lnTo>
                  <a:pt x="1426923" y="3618"/>
                </a:lnTo>
                <a:lnTo>
                  <a:pt x="1426923" y="12271"/>
                </a:lnTo>
                <a:lnTo>
                  <a:pt x="1430393" y="15732"/>
                </a:lnTo>
                <a:lnTo>
                  <a:pt x="1549480" y="15732"/>
                </a:lnTo>
                <a:lnTo>
                  <a:pt x="1553108" y="12271"/>
                </a:lnTo>
                <a:lnTo>
                  <a:pt x="1553108" y="3618"/>
                </a:lnTo>
                <a:lnTo>
                  <a:pt x="1549480" y="0"/>
                </a:lnTo>
                <a:close/>
              </a:path>
              <a:path w="6664325" h="299084">
                <a:moveTo>
                  <a:pt x="1375976" y="0"/>
                </a:moveTo>
                <a:lnTo>
                  <a:pt x="1367301" y="0"/>
                </a:lnTo>
                <a:lnTo>
                  <a:pt x="1363831" y="3618"/>
                </a:lnTo>
                <a:lnTo>
                  <a:pt x="1363831" y="12271"/>
                </a:lnTo>
                <a:lnTo>
                  <a:pt x="1367301" y="15732"/>
                </a:lnTo>
                <a:lnTo>
                  <a:pt x="1375976" y="15732"/>
                </a:lnTo>
                <a:lnTo>
                  <a:pt x="1379604" y="12271"/>
                </a:lnTo>
                <a:lnTo>
                  <a:pt x="1379604" y="3618"/>
                </a:lnTo>
                <a:lnTo>
                  <a:pt x="1375976" y="0"/>
                </a:lnTo>
                <a:close/>
              </a:path>
              <a:path w="6664325" h="299084">
                <a:moveTo>
                  <a:pt x="1312884" y="0"/>
                </a:moveTo>
                <a:lnTo>
                  <a:pt x="1304209" y="0"/>
                </a:lnTo>
                <a:lnTo>
                  <a:pt x="1300581" y="3618"/>
                </a:lnTo>
                <a:lnTo>
                  <a:pt x="1300581" y="12271"/>
                </a:lnTo>
                <a:lnTo>
                  <a:pt x="1304209" y="15732"/>
                </a:lnTo>
                <a:lnTo>
                  <a:pt x="1312884" y="15732"/>
                </a:lnTo>
                <a:lnTo>
                  <a:pt x="1316512" y="12271"/>
                </a:lnTo>
                <a:lnTo>
                  <a:pt x="1316512" y="3618"/>
                </a:lnTo>
                <a:lnTo>
                  <a:pt x="1312884" y="0"/>
                </a:lnTo>
                <a:close/>
              </a:path>
              <a:path w="6664325" h="299084">
                <a:moveTo>
                  <a:pt x="1249792" y="0"/>
                </a:moveTo>
                <a:lnTo>
                  <a:pt x="1130690" y="0"/>
                </a:lnTo>
                <a:lnTo>
                  <a:pt x="1127157" y="3618"/>
                </a:lnTo>
                <a:lnTo>
                  <a:pt x="1127157" y="12271"/>
                </a:lnTo>
                <a:lnTo>
                  <a:pt x="1130690" y="15732"/>
                </a:lnTo>
                <a:lnTo>
                  <a:pt x="1249792" y="15732"/>
                </a:lnTo>
                <a:lnTo>
                  <a:pt x="1253262" y="12271"/>
                </a:lnTo>
                <a:lnTo>
                  <a:pt x="1253262" y="3618"/>
                </a:lnTo>
                <a:lnTo>
                  <a:pt x="1249792" y="0"/>
                </a:lnTo>
                <a:close/>
              </a:path>
              <a:path w="6664325" h="299084">
                <a:moveTo>
                  <a:pt x="1076304" y="0"/>
                </a:moveTo>
                <a:lnTo>
                  <a:pt x="1067582" y="0"/>
                </a:lnTo>
                <a:lnTo>
                  <a:pt x="1064049" y="3618"/>
                </a:lnTo>
                <a:lnTo>
                  <a:pt x="1064049" y="12271"/>
                </a:lnTo>
                <a:lnTo>
                  <a:pt x="1067582" y="15732"/>
                </a:lnTo>
                <a:lnTo>
                  <a:pt x="1076304" y="15732"/>
                </a:lnTo>
                <a:lnTo>
                  <a:pt x="1079838" y="12271"/>
                </a:lnTo>
                <a:lnTo>
                  <a:pt x="1079838" y="3618"/>
                </a:lnTo>
                <a:lnTo>
                  <a:pt x="1076304" y="0"/>
                </a:lnTo>
                <a:close/>
              </a:path>
              <a:path w="6664325" h="299084">
                <a:moveTo>
                  <a:pt x="1013196" y="0"/>
                </a:moveTo>
                <a:lnTo>
                  <a:pt x="1004474" y="0"/>
                </a:lnTo>
                <a:lnTo>
                  <a:pt x="1000941" y="3618"/>
                </a:lnTo>
                <a:lnTo>
                  <a:pt x="1000941" y="12271"/>
                </a:lnTo>
                <a:lnTo>
                  <a:pt x="1004474" y="15732"/>
                </a:lnTo>
                <a:lnTo>
                  <a:pt x="1013196" y="15732"/>
                </a:lnTo>
                <a:lnTo>
                  <a:pt x="1016730" y="12271"/>
                </a:lnTo>
                <a:lnTo>
                  <a:pt x="1016730" y="3618"/>
                </a:lnTo>
                <a:lnTo>
                  <a:pt x="1013196" y="0"/>
                </a:lnTo>
                <a:close/>
              </a:path>
              <a:path w="6664325" h="299084">
                <a:moveTo>
                  <a:pt x="950089" y="0"/>
                </a:moveTo>
                <a:lnTo>
                  <a:pt x="830971" y="0"/>
                </a:lnTo>
                <a:lnTo>
                  <a:pt x="827437" y="3618"/>
                </a:lnTo>
                <a:lnTo>
                  <a:pt x="827437" y="12271"/>
                </a:lnTo>
                <a:lnTo>
                  <a:pt x="830971" y="15732"/>
                </a:lnTo>
                <a:lnTo>
                  <a:pt x="950089" y="15732"/>
                </a:lnTo>
                <a:lnTo>
                  <a:pt x="953622" y="12271"/>
                </a:lnTo>
                <a:lnTo>
                  <a:pt x="953622" y="3618"/>
                </a:lnTo>
                <a:lnTo>
                  <a:pt x="950089" y="0"/>
                </a:lnTo>
                <a:close/>
              </a:path>
              <a:path w="6664325" h="299084">
                <a:moveTo>
                  <a:pt x="776585" y="0"/>
                </a:moveTo>
                <a:lnTo>
                  <a:pt x="767863" y="0"/>
                </a:lnTo>
                <a:lnTo>
                  <a:pt x="764329" y="3618"/>
                </a:lnTo>
                <a:lnTo>
                  <a:pt x="764329" y="12271"/>
                </a:lnTo>
                <a:lnTo>
                  <a:pt x="767863" y="15732"/>
                </a:lnTo>
                <a:lnTo>
                  <a:pt x="776585" y="15732"/>
                </a:lnTo>
                <a:lnTo>
                  <a:pt x="780118" y="12271"/>
                </a:lnTo>
                <a:lnTo>
                  <a:pt x="780118" y="3618"/>
                </a:lnTo>
                <a:lnTo>
                  <a:pt x="776585" y="0"/>
                </a:lnTo>
                <a:close/>
              </a:path>
              <a:path w="6664325" h="299084">
                <a:moveTo>
                  <a:pt x="713477" y="0"/>
                </a:moveTo>
                <a:lnTo>
                  <a:pt x="704755" y="0"/>
                </a:lnTo>
                <a:lnTo>
                  <a:pt x="701222" y="3618"/>
                </a:lnTo>
                <a:lnTo>
                  <a:pt x="701222" y="12271"/>
                </a:lnTo>
                <a:lnTo>
                  <a:pt x="704755" y="15732"/>
                </a:lnTo>
                <a:lnTo>
                  <a:pt x="713477" y="15732"/>
                </a:lnTo>
                <a:lnTo>
                  <a:pt x="717010" y="12271"/>
                </a:lnTo>
                <a:lnTo>
                  <a:pt x="717010" y="3618"/>
                </a:lnTo>
                <a:lnTo>
                  <a:pt x="713477" y="0"/>
                </a:lnTo>
                <a:close/>
              </a:path>
              <a:path w="6664325" h="299084">
                <a:moveTo>
                  <a:pt x="650369" y="0"/>
                </a:moveTo>
                <a:lnTo>
                  <a:pt x="531251" y="0"/>
                </a:lnTo>
                <a:lnTo>
                  <a:pt x="527718" y="3618"/>
                </a:lnTo>
                <a:lnTo>
                  <a:pt x="527718" y="12271"/>
                </a:lnTo>
                <a:lnTo>
                  <a:pt x="531251" y="15732"/>
                </a:lnTo>
                <a:lnTo>
                  <a:pt x="650369" y="15732"/>
                </a:lnTo>
                <a:lnTo>
                  <a:pt x="653902" y="12271"/>
                </a:lnTo>
                <a:lnTo>
                  <a:pt x="653902" y="3618"/>
                </a:lnTo>
                <a:lnTo>
                  <a:pt x="650369" y="0"/>
                </a:lnTo>
                <a:close/>
              </a:path>
              <a:path w="6664325" h="299084">
                <a:moveTo>
                  <a:pt x="476866" y="0"/>
                </a:moveTo>
                <a:lnTo>
                  <a:pt x="468143" y="0"/>
                </a:lnTo>
                <a:lnTo>
                  <a:pt x="464610" y="3618"/>
                </a:lnTo>
                <a:lnTo>
                  <a:pt x="464610" y="12271"/>
                </a:lnTo>
                <a:lnTo>
                  <a:pt x="468143" y="15732"/>
                </a:lnTo>
                <a:lnTo>
                  <a:pt x="476866" y="15732"/>
                </a:lnTo>
                <a:lnTo>
                  <a:pt x="480399" y="12271"/>
                </a:lnTo>
                <a:lnTo>
                  <a:pt x="480399" y="3618"/>
                </a:lnTo>
                <a:lnTo>
                  <a:pt x="476866" y="0"/>
                </a:lnTo>
                <a:close/>
              </a:path>
              <a:path w="6664325" h="299084">
                <a:moveTo>
                  <a:pt x="413758" y="0"/>
                </a:moveTo>
                <a:lnTo>
                  <a:pt x="405035" y="0"/>
                </a:lnTo>
                <a:lnTo>
                  <a:pt x="401502" y="3618"/>
                </a:lnTo>
                <a:lnTo>
                  <a:pt x="401502" y="12271"/>
                </a:lnTo>
                <a:lnTo>
                  <a:pt x="405035" y="15732"/>
                </a:lnTo>
                <a:lnTo>
                  <a:pt x="413758" y="15732"/>
                </a:lnTo>
                <a:lnTo>
                  <a:pt x="417291" y="12271"/>
                </a:lnTo>
                <a:lnTo>
                  <a:pt x="417291" y="3618"/>
                </a:lnTo>
                <a:lnTo>
                  <a:pt x="413758" y="0"/>
                </a:lnTo>
                <a:close/>
              </a:path>
              <a:path w="6664325" h="299084">
                <a:moveTo>
                  <a:pt x="350650" y="0"/>
                </a:moveTo>
                <a:lnTo>
                  <a:pt x="231532" y="0"/>
                </a:lnTo>
                <a:lnTo>
                  <a:pt x="227999" y="3618"/>
                </a:lnTo>
                <a:lnTo>
                  <a:pt x="227999" y="12271"/>
                </a:lnTo>
                <a:lnTo>
                  <a:pt x="231532" y="15732"/>
                </a:lnTo>
                <a:lnTo>
                  <a:pt x="350650" y="15732"/>
                </a:lnTo>
                <a:lnTo>
                  <a:pt x="354183" y="12271"/>
                </a:lnTo>
                <a:lnTo>
                  <a:pt x="354183" y="3618"/>
                </a:lnTo>
                <a:lnTo>
                  <a:pt x="350650" y="0"/>
                </a:lnTo>
                <a:close/>
              </a:path>
              <a:path w="6664325" h="299084">
                <a:moveTo>
                  <a:pt x="177147" y="0"/>
                </a:moveTo>
                <a:lnTo>
                  <a:pt x="168424" y="0"/>
                </a:lnTo>
                <a:lnTo>
                  <a:pt x="164891" y="3618"/>
                </a:lnTo>
                <a:lnTo>
                  <a:pt x="164891" y="12271"/>
                </a:lnTo>
                <a:lnTo>
                  <a:pt x="168424" y="15732"/>
                </a:lnTo>
                <a:lnTo>
                  <a:pt x="177147" y="15732"/>
                </a:lnTo>
                <a:lnTo>
                  <a:pt x="180680" y="12271"/>
                </a:lnTo>
                <a:lnTo>
                  <a:pt x="180680" y="3618"/>
                </a:lnTo>
                <a:lnTo>
                  <a:pt x="177147" y="0"/>
                </a:lnTo>
                <a:close/>
              </a:path>
              <a:path w="6664325" h="299084">
                <a:moveTo>
                  <a:pt x="114039" y="0"/>
                </a:moveTo>
                <a:lnTo>
                  <a:pt x="105316" y="0"/>
                </a:lnTo>
                <a:lnTo>
                  <a:pt x="101783" y="3618"/>
                </a:lnTo>
                <a:lnTo>
                  <a:pt x="101783" y="12271"/>
                </a:lnTo>
                <a:lnTo>
                  <a:pt x="105316" y="15732"/>
                </a:lnTo>
                <a:lnTo>
                  <a:pt x="114039" y="15732"/>
                </a:lnTo>
                <a:lnTo>
                  <a:pt x="117572" y="12271"/>
                </a:lnTo>
                <a:lnTo>
                  <a:pt x="117572" y="3618"/>
                </a:lnTo>
                <a:lnTo>
                  <a:pt x="114039" y="0"/>
                </a:lnTo>
                <a:close/>
              </a:path>
              <a:path w="6664325" h="299084">
                <a:moveTo>
                  <a:pt x="50931" y="0"/>
                </a:moveTo>
                <a:lnTo>
                  <a:pt x="27192" y="0"/>
                </a:lnTo>
                <a:lnTo>
                  <a:pt x="23659" y="3618"/>
                </a:lnTo>
                <a:lnTo>
                  <a:pt x="23659" y="107450"/>
                </a:lnTo>
                <a:lnTo>
                  <a:pt x="27192" y="110911"/>
                </a:lnTo>
                <a:lnTo>
                  <a:pt x="35899" y="110911"/>
                </a:lnTo>
                <a:lnTo>
                  <a:pt x="39432" y="107450"/>
                </a:lnTo>
                <a:lnTo>
                  <a:pt x="39432" y="15732"/>
                </a:lnTo>
                <a:lnTo>
                  <a:pt x="31546" y="15732"/>
                </a:lnTo>
                <a:lnTo>
                  <a:pt x="39432" y="7866"/>
                </a:lnTo>
                <a:lnTo>
                  <a:pt x="54464" y="7866"/>
                </a:lnTo>
                <a:lnTo>
                  <a:pt x="54464" y="3618"/>
                </a:lnTo>
                <a:lnTo>
                  <a:pt x="50931" y="0"/>
                </a:lnTo>
                <a:close/>
              </a:path>
              <a:path w="6664325" h="299084">
                <a:moveTo>
                  <a:pt x="39432" y="7866"/>
                </a:moveTo>
                <a:lnTo>
                  <a:pt x="31546" y="15732"/>
                </a:lnTo>
                <a:lnTo>
                  <a:pt x="39432" y="15732"/>
                </a:lnTo>
                <a:lnTo>
                  <a:pt x="39432" y="7866"/>
                </a:lnTo>
                <a:close/>
              </a:path>
              <a:path w="6664325" h="299084">
                <a:moveTo>
                  <a:pt x="54464" y="7866"/>
                </a:moveTo>
                <a:lnTo>
                  <a:pt x="39432" y="7866"/>
                </a:lnTo>
                <a:lnTo>
                  <a:pt x="39432" y="15732"/>
                </a:lnTo>
                <a:lnTo>
                  <a:pt x="50931" y="15732"/>
                </a:lnTo>
                <a:lnTo>
                  <a:pt x="54464" y="12271"/>
                </a:lnTo>
                <a:lnTo>
                  <a:pt x="54464" y="7866"/>
                </a:lnTo>
                <a:close/>
              </a:path>
              <a:path w="6664325" h="299084">
                <a:moveTo>
                  <a:pt x="35899" y="158107"/>
                </a:moveTo>
                <a:lnTo>
                  <a:pt x="27192" y="158107"/>
                </a:lnTo>
                <a:lnTo>
                  <a:pt x="23659" y="161568"/>
                </a:lnTo>
                <a:lnTo>
                  <a:pt x="23659" y="170378"/>
                </a:lnTo>
                <a:lnTo>
                  <a:pt x="27192" y="173839"/>
                </a:lnTo>
                <a:lnTo>
                  <a:pt x="35899" y="173839"/>
                </a:lnTo>
                <a:lnTo>
                  <a:pt x="39432" y="170378"/>
                </a:lnTo>
                <a:lnTo>
                  <a:pt x="39432" y="161568"/>
                </a:lnTo>
                <a:lnTo>
                  <a:pt x="35899" y="158107"/>
                </a:lnTo>
                <a:close/>
              </a:path>
              <a:path w="6664325" h="299084">
                <a:moveTo>
                  <a:pt x="23659" y="230160"/>
                </a:moveTo>
                <a:lnTo>
                  <a:pt x="0" y="230160"/>
                </a:lnTo>
                <a:lnTo>
                  <a:pt x="31546" y="293089"/>
                </a:lnTo>
                <a:lnTo>
                  <a:pt x="59779" y="236768"/>
                </a:lnTo>
                <a:lnTo>
                  <a:pt x="27192" y="236768"/>
                </a:lnTo>
                <a:lnTo>
                  <a:pt x="23659" y="233307"/>
                </a:lnTo>
                <a:lnTo>
                  <a:pt x="23659" y="230160"/>
                </a:lnTo>
                <a:close/>
              </a:path>
              <a:path w="6664325" h="299084">
                <a:moveTo>
                  <a:pt x="35899" y="221036"/>
                </a:moveTo>
                <a:lnTo>
                  <a:pt x="27192" y="221036"/>
                </a:lnTo>
                <a:lnTo>
                  <a:pt x="23659" y="224497"/>
                </a:lnTo>
                <a:lnTo>
                  <a:pt x="23659" y="233307"/>
                </a:lnTo>
                <a:lnTo>
                  <a:pt x="27192" y="236768"/>
                </a:lnTo>
                <a:lnTo>
                  <a:pt x="35899" y="236768"/>
                </a:lnTo>
                <a:lnTo>
                  <a:pt x="39432" y="233307"/>
                </a:lnTo>
                <a:lnTo>
                  <a:pt x="39432" y="224497"/>
                </a:lnTo>
                <a:lnTo>
                  <a:pt x="35899" y="221036"/>
                </a:lnTo>
                <a:close/>
              </a:path>
              <a:path w="6664325" h="299084">
                <a:moveTo>
                  <a:pt x="63092" y="230160"/>
                </a:moveTo>
                <a:lnTo>
                  <a:pt x="39432" y="230160"/>
                </a:lnTo>
                <a:lnTo>
                  <a:pt x="39432" y="233307"/>
                </a:lnTo>
                <a:lnTo>
                  <a:pt x="35899" y="236768"/>
                </a:lnTo>
                <a:lnTo>
                  <a:pt x="59779" y="236768"/>
                </a:lnTo>
                <a:lnTo>
                  <a:pt x="63092" y="230160"/>
                </a:lnTo>
                <a:close/>
              </a:path>
            </a:pathLst>
          </a:custGeom>
          <a:solidFill>
            <a:srgbClr val="000000"/>
          </a:solidFill>
        </p:spPr>
        <p:txBody>
          <a:bodyPr wrap="square" lIns="0" tIns="0" rIns="0" bIns="0" rtlCol="0"/>
          <a:lstStyle/>
          <a:p>
            <a:endParaRPr/>
          </a:p>
        </p:txBody>
      </p:sp>
      <p:sp>
        <p:nvSpPr>
          <p:cNvPr id="48" name="object 48"/>
          <p:cNvSpPr/>
          <p:nvPr/>
        </p:nvSpPr>
        <p:spPr>
          <a:xfrm>
            <a:off x="2771377" y="4124510"/>
            <a:ext cx="6664325" cy="299085"/>
          </a:xfrm>
          <a:custGeom>
            <a:avLst/>
            <a:gdLst/>
            <a:ahLst/>
            <a:cxnLst/>
            <a:rect l="l" t="t" r="r" b="b"/>
            <a:pathLst>
              <a:path w="6664325" h="299085">
                <a:moveTo>
                  <a:pt x="12239" y="0"/>
                </a:moveTo>
                <a:lnTo>
                  <a:pt x="3533" y="0"/>
                </a:lnTo>
                <a:lnTo>
                  <a:pt x="0" y="3618"/>
                </a:lnTo>
                <a:lnTo>
                  <a:pt x="0" y="122395"/>
                </a:lnTo>
                <a:lnTo>
                  <a:pt x="3533" y="125856"/>
                </a:lnTo>
                <a:lnTo>
                  <a:pt x="12239" y="125856"/>
                </a:lnTo>
                <a:lnTo>
                  <a:pt x="15773" y="122395"/>
                </a:lnTo>
                <a:lnTo>
                  <a:pt x="15773" y="3618"/>
                </a:lnTo>
                <a:lnTo>
                  <a:pt x="12239" y="0"/>
                </a:lnTo>
                <a:close/>
              </a:path>
              <a:path w="6664325" h="299085">
                <a:moveTo>
                  <a:pt x="12239" y="173053"/>
                </a:moveTo>
                <a:lnTo>
                  <a:pt x="3533" y="173053"/>
                </a:lnTo>
                <a:lnTo>
                  <a:pt x="0" y="176671"/>
                </a:lnTo>
                <a:lnTo>
                  <a:pt x="0" y="185324"/>
                </a:lnTo>
                <a:lnTo>
                  <a:pt x="3533" y="188785"/>
                </a:lnTo>
                <a:lnTo>
                  <a:pt x="12239" y="188785"/>
                </a:lnTo>
                <a:lnTo>
                  <a:pt x="15773" y="185324"/>
                </a:lnTo>
                <a:lnTo>
                  <a:pt x="15773" y="176671"/>
                </a:lnTo>
                <a:lnTo>
                  <a:pt x="12239" y="173053"/>
                </a:lnTo>
                <a:close/>
              </a:path>
              <a:path w="6664325" h="299085">
                <a:moveTo>
                  <a:pt x="12239" y="235981"/>
                </a:moveTo>
                <a:lnTo>
                  <a:pt x="3533" y="235981"/>
                </a:lnTo>
                <a:lnTo>
                  <a:pt x="0" y="239600"/>
                </a:lnTo>
                <a:lnTo>
                  <a:pt x="0" y="248252"/>
                </a:lnTo>
                <a:lnTo>
                  <a:pt x="3533" y="251776"/>
                </a:lnTo>
                <a:lnTo>
                  <a:pt x="12239" y="251776"/>
                </a:lnTo>
                <a:lnTo>
                  <a:pt x="15773" y="248252"/>
                </a:lnTo>
                <a:lnTo>
                  <a:pt x="15773" y="239600"/>
                </a:lnTo>
                <a:lnTo>
                  <a:pt x="12239" y="235981"/>
                </a:lnTo>
                <a:close/>
              </a:path>
              <a:path w="6664325" h="299085">
                <a:moveTo>
                  <a:pt x="138455" y="283209"/>
                </a:moveTo>
                <a:lnTo>
                  <a:pt x="19337" y="283209"/>
                </a:lnTo>
                <a:lnTo>
                  <a:pt x="15804" y="286733"/>
                </a:lnTo>
                <a:lnTo>
                  <a:pt x="15804" y="295417"/>
                </a:lnTo>
                <a:lnTo>
                  <a:pt x="19337" y="298941"/>
                </a:lnTo>
                <a:lnTo>
                  <a:pt x="138455" y="298941"/>
                </a:lnTo>
                <a:lnTo>
                  <a:pt x="141988" y="295417"/>
                </a:lnTo>
                <a:lnTo>
                  <a:pt x="141988" y="286733"/>
                </a:lnTo>
                <a:lnTo>
                  <a:pt x="138455" y="283209"/>
                </a:lnTo>
                <a:close/>
              </a:path>
              <a:path w="6664325" h="299085">
                <a:moveTo>
                  <a:pt x="201563" y="283209"/>
                </a:moveTo>
                <a:lnTo>
                  <a:pt x="192841" y="283209"/>
                </a:lnTo>
                <a:lnTo>
                  <a:pt x="189308" y="286733"/>
                </a:lnTo>
                <a:lnTo>
                  <a:pt x="189308" y="295417"/>
                </a:lnTo>
                <a:lnTo>
                  <a:pt x="192841" y="298941"/>
                </a:lnTo>
                <a:lnTo>
                  <a:pt x="201563" y="298941"/>
                </a:lnTo>
                <a:lnTo>
                  <a:pt x="205096" y="295417"/>
                </a:lnTo>
                <a:lnTo>
                  <a:pt x="205096" y="286733"/>
                </a:lnTo>
                <a:lnTo>
                  <a:pt x="201563" y="283209"/>
                </a:lnTo>
                <a:close/>
              </a:path>
              <a:path w="6664325" h="299085">
                <a:moveTo>
                  <a:pt x="264671" y="283209"/>
                </a:moveTo>
                <a:lnTo>
                  <a:pt x="255949" y="283209"/>
                </a:lnTo>
                <a:lnTo>
                  <a:pt x="252415" y="286733"/>
                </a:lnTo>
                <a:lnTo>
                  <a:pt x="252415" y="295417"/>
                </a:lnTo>
                <a:lnTo>
                  <a:pt x="255949" y="298941"/>
                </a:lnTo>
                <a:lnTo>
                  <a:pt x="264671" y="298941"/>
                </a:lnTo>
                <a:lnTo>
                  <a:pt x="268204" y="295417"/>
                </a:lnTo>
                <a:lnTo>
                  <a:pt x="268204" y="286733"/>
                </a:lnTo>
                <a:lnTo>
                  <a:pt x="264671" y="283209"/>
                </a:lnTo>
                <a:close/>
              </a:path>
              <a:path w="6664325" h="299085">
                <a:moveTo>
                  <a:pt x="438175" y="283209"/>
                </a:moveTo>
                <a:lnTo>
                  <a:pt x="319057" y="283209"/>
                </a:lnTo>
                <a:lnTo>
                  <a:pt x="315523" y="286733"/>
                </a:lnTo>
                <a:lnTo>
                  <a:pt x="315523" y="295417"/>
                </a:lnTo>
                <a:lnTo>
                  <a:pt x="319057" y="298941"/>
                </a:lnTo>
                <a:lnTo>
                  <a:pt x="438175" y="298941"/>
                </a:lnTo>
                <a:lnTo>
                  <a:pt x="441708" y="295417"/>
                </a:lnTo>
                <a:lnTo>
                  <a:pt x="441708" y="286733"/>
                </a:lnTo>
                <a:lnTo>
                  <a:pt x="438175" y="283209"/>
                </a:lnTo>
                <a:close/>
              </a:path>
              <a:path w="6664325" h="299085">
                <a:moveTo>
                  <a:pt x="501282" y="283209"/>
                </a:moveTo>
                <a:lnTo>
                  <a:pt x="492560" y="283209"/>
                </a:lnTo>
                <a:lnTo>
                  <a:pt x="489027" y="286733"/>
                </a:lnTo>
                <a:lnTo>
                  <a:pt x="489027" y="295417"/>
                </a:lnTo>
                <a:lnTo>
                  <a:pt x="492560" y="298941"/>
                </a:lnTo>
                <a:lnTo>
                  <a:pt x="501282" y="298941"/>
                </a:lnTo>
                <a:lnTo>
                  <a:pt x="504816" y="295417"/>
                </a:lnTo>
                <a:lnTo>
                  <a:pt x="504816" y="286733"/>
                </a:lnTo>
                <a:lnTo>
                  <a:pt x="501282" y="283209"/>
                </a:lnTo>
                <a:close/>
              </a:path>
              <a:path w="6664325" h="299085">
                <a:moveTo>
                  <a:pt x="564390" y="283209"/>
                </a:moveTo>
                <a:lnTo>
                  <a:pt x="555668" y="283209"/>
                </a:lnTo>
                <a:lnTo>
                  <a:pt x="552135" y="286733"/>
                </a:lnTo>
                <a:lnTo>
                  <a:pt x="552135" y="295417"/>
                </a:lnTo>
                <a:lnTo>
                  <a:pt x="555668" y="298941"/>
                </a:lnTo>
                <a:lnTo>
                  <a:pt x="564390" y="298941"/>
                </a:lnTo>
                <a:lnTo>
                  <a:pt x="567924" y="295417"/>
                </a:lnTo>
                <a:lnTo>
                  <a:pt x="567924" y="286733"/>
                </a:lnTo>
                <a:lnTo>
                  <a:pt x="564390" y="283209"/>
                </a:lnTo>
                <a:close/>
              </a:path>
              <a:path w="6664325" h="299085">
                <a:moveTo>
                  <a:pt x="737894" y="283209"/>
                </a:moveTo>
                <a:lnTo>
                  <a:pt x="618776" y="283209"/>
                </a:lnTo>
                <a:lnTo>
                  <a:pt x="615243" y="286733"/>
                </a:lnTo>
                <a:lnTo>
                  <a:pt x="615243" y="295417"/>
                </a:lnTo>
                <a:lnTo>
                  <a:pt x="618776" y="298941"/>
                </a:lnTo>
                <a:lnTo>
                  <a:pt x="737894" y="298941"/>
                </a:lnTo>
                <a:lnTo>
                  <a:pt x="741427" y="295417"/>
                </a:lnTo>
                <a:lnTo>
                  <a:pt x="741427" y="286733"/>
                </a:lnTo>
                <a:lnTo>
                  <a:pt x="737894" y="283209"/>
                </a:lnTo>
                <a:close/>
              </a:path>
              <a:path w="6664325" h="299085">
                <a:moveTo>
                  <a:pt x="801002" y="283209"/>
                </a:moveTo>
                <a:lnTo>
                  <a:pt x="792279" y="283209"/>
                </a:lnTo>
                <a:lnTo>
                  <a:pt x="788746" y="286733"/>
                </a:lnTo>
                <a:lnTo>
                  <a:pt x="788746" y="295417"/>
                </a:lnTo>
                <a:lnTo>
                  <a:pt x="792279" y="298941"/>
                </a:lnTo>
                <a:lnTo>
                  <a:pt x="801002" y="298941"/>
                </a:lnTo>
                <a:lnTo>
                  <a:pt x="804535" y="295417"/>
                </a:lnTo>
                <a:lnTo>
                  <a:pt x="804535" y="286733"/>
                </a:lnTo>
                <a:lnTo>
                  <a:pt x="801002" y="283209"/>
                </a:lnTo>
                <a:close/>
              </a:path>
              <a:path w="6664325" h="299085">
                <a:moveTo>
                  <a:pt x="864110" y="283209"/>
                </a:moveTo>
                <a:lnTo>
                  <a:pt x="855387" y="283209"/>
                </a:lnTo>
                <a:lnTo>
                  <a:pt x="851854" y="286733"/>
                </a:lnTo>
                <a:lnTo>
                  <a:pt x="851854" y="295417"/>
                </a:lnTo>
                <a:lnTo>
                  <a:pt x="855387" y="298941"/>
                </a:lnTo>
                <a:lnTo>
                  <a:pt x="864110" y="298941"/>
                </a:lnTo>
                <a:lnTo>
                  <a:pt x="867643" y="295417"/>
                </a:lnTo>
                <a:lnTo>
                  <a:pt x="867643" y="286733"/>
                </a:lnTo>
                <a:lnTo>
                  <a:pt x="864110" y="283209"/>
                </a:lnTo>
                <a:close/>
              </a:path>
              <a:path w="6664325" h="299085">
                <a:moveTo>
                  <a:pt x="1037613" y="283209"/>
                </a:moveTo>
                <a:lnTo>
                  <a:pt x="918495" y="283209"/>
                </a:lnTo>
                <a:lnTo>
                  <a:pt x="914962" y="286733"/>
                </a:lnTo>
                <a:lnTo>
                  <a:pt x="914962" y="295417"/>
                </a:lnTo>
                <a:lnTo>
                  <a:pt x="918495" y="298941"/>
                </a:lnTo>
                <a:lnTo>
                  <a:pt x="1037613" y="298941"/>
                </a:lnTo>
                <a:lnTo>
                  <a:pt x="1041146" y="295417"/>
                </a:lnTo>
                <a:lnTo>
                  <a:pt x="1041146" y="286733"/>
                </a:lnTo>
                <a:lnTo>
                  <a:pt x="1037613" y="283209"/>
                </a:lnTo>
                <a:close/>
              </a:path>
              <a:path w="6664325" h="299085">
                <a:moveTo>
                  <a:pt x="1100721" y="283209"/>
                </a:moveTo>
                <a:lnTo>
                  <a:pt x="1091999" y="283209"/>
                </a:lnTo>
                <a:lnTo>
                  <a:pt x="1088465" y="286733"/>
                </a:lnTo>
                <a:lnTo>
                  <a:pt x="1088465" y="295417"/>
                </a:lnTo>
                <a:lnTo>
                  <a:pt x="1091999" y="298941"/>
                </a:lnTo>
                <a:lnTo>
                  <a:pt x="1100721" y="298941"/>
                </a:lnTo>
                <a:lnTo>
                  <a:pt x="1104254" y="295417"/>
                </a:lnTo>
                <a:lnTo>
                  <a:pt x="1104254" y="286733"/>
                </a:lnTo>
                <a:lnTo>
                  <a:pt x="1100721" y="283209"/>
                </a:lnTo>
                <a:close/>
              </a:path>
              <a:path w="6664325" h="299085">
                <a:moveTo>
                  <a:pt x="1163829" y="283209"/>
                </a:moveTo>
                <a:lnTo>
                  <a:pt x="1155106" y="283209"/>
                </a:lnTo>
                <a:lnTo>
                  <a:pt x="1151573" y="286733"/>
                </a:lnTo>
                <a:lnTo>
                  <a:pt x="1151573" y="295417"/>
                </a:lnTo>
                <a:lnTo>
                  <a:pt x="1155106" y="298941"/>
                </a:lnTo>
                <a:lnTo>
                  <a:pt x="1163829" y="298941"/>
                </a:lnTo>
                <a:lnTo>
                  <a:pt x="1167362" y="295417"/>
                </a:lnTo>
                <a:lnTo>
                  <a:pt x="1167362" y="286733"/>
                </a:lnTo>
                <a:lnTo>
                  <a:pt x="1163829" y="283209"/>
                </a:lnTo>
                <a:close/>
              </a:path>
              <a:path w="6664325" h="299085">
                <a:moveTo>
                  <a:pt x="1337332" y="283209"/>
                </a:moveTo>
                <a:lnTo>
                  <a:pt x="1218214" y="283209"/>
                </a:lnTo>
                <a:lnTo>
                  <a:pt x="1214681" y="286733"/>
                </a:lnTo>
                <a:lnTo>
                  <a:pt x="1214681" y="295417"/>
                </a:lnTo>
                <a:lnTo>
                  <a:pt x="1218214" y="298941"/>
                </a:lnTo>
                <a:lnTo>
                  <a:pt x="1337332" y="298941"/>
                </a:lnTo>
                <a:lnTo>
                  <a:pt x="1340802" y="295417"/>
                </a:lnTo>
                <a:lnTo>
                  <a:pt x="1340802" y="286733"/>
                </a:lnTo>
                <a:lnTo>
                  <a:pt x="1337332" y="283209"/>
                </a:lnTo>
                <a:close/>
              </a:path>
              <a:path w="6664325" h="299085">
                <a:moveTo>
                  <a:pt x="1400425" y="283209"/>
                </a:moveTo>
                <a:lnTo>
                  <a:pt x="1391749" y="283209"/>
                </a:lnTo>
                <a:lnTo>
                  <a:pt x="1388122" y="286733"/>
                </a:lnTo>
                <a:lnTo>
                  <a:pt x="1388122" y="295417"/>
                </a:lnTo>
                <a:lnTo>
                  <a:pt x="1391749" y="298941"/>
                </a:lnTo>
                <a:lnTo>
                  <a:pt x="1400425" y="298941"/>
                </a:lnTo>
                <a:lnTo>
                  <a:pt x="1403895" y="295417"/>
                </a:lnTo>
                <a:lnTo>
                  <a:pt x="1403895" y="286733"/>
                </a:lnTo>
                <a:lnTo>
                  <a:pt x="1400425" y="283209"/>
                </a:lnTo>
                <a:close/>
              </a:path>
              <a:path w="6664325" h="299085">
                <a:moveTo>
                  <a:pt x="1463517" y="283209"/>
                </a:moveTo>
                <a:lnTo>
                  <a:pt x="1454842" y="283209"/>
                </a:lnTo>
                <a:lnTo>
                  <a:pt x="1451214" y="286733"/>
                </a:lnTo>
                <a:lnTo>
                  <a:pt x="1451214" y="295417"/>
                </a:lnTo>
                <a:lnTo>
                  <a:pt x="1454842" y="298941"/>
                </a:lnTo>
                <a:lnTo>
                  <a:pt x="1463517" y="298941"/>
                </a:lnTo>
                <a:lnTo>
                  <a:pt x="1467145" y="295417"/>
                </a:lnTo>
                <a:lnTo>
                  <a:pt x="1467145" y="286733"/>
                </a:lnTo>
                <a:lnTo>
                  <a:pt x="1463517" y="283209"/>
                </a:lnTo>
                <a:close/>
              </a:path>
              <a:path w="6664325" h="299085">
                <a:moveTo>
                  <a:pt x="1637020" y="283209"/>
                </a:moveTo>
                <a:lnTo>
                  <a:pt x="1517934" y="283209"/>
                </a:lnTo>
                <a:lnTo>
                  <a:pt x="1514464" y="286733"/>
                </a:lnTo>
                <a:lnTo>
                  <a:pt x="1514464" y="295417"/>
                </a:lnTo>
                <a:lnTo>
                  <a:pt x="1517934" y="298941"/>
                </a:lnTo>
                <a:lnTo>
                  <a:pt x="1637020" y="298941"/>
                </a:lnTo>
                <a:lnTo>
                  <a:pt x="1640648" y="295417"/>
                </a:lnTo>
                <a:lnTo>
                  <a:pt x="1640648" y="286733"/>
                </a:lnTo>
                <a:lnTo>
                  <a:pt x="1637020" y="283209"/>
                </a:lnTo>
                <a:close/>
              </a:path>
              <a:path w="6664325" h="299085">
                <a:moveTo>
                  <a:pt x="1700112" y="283209"/>
                </a:moveTo>
                <a:lnTo>
                  <a:pt x="1691437" y="283209"/>
                </a:lnTo>
                <a:lnTo>
                  <a:pt x="1687967" y="286733"/>
                </a:lnTo>
                <a:lnTo>
                  <a:pt x="1687967" y="295417"/>
                </a:lnTo>
                <a:lnTo>
                  <a:pt x="1691437" y="298941"/>
                </a:lnTo>
                <a:lnTo>
                  <a:pt x="1700112" y="298941"/>
                </a:lnTo>
                <a:lnTo>
                  <a:pt x="1703740" y="295417"/>
                </a:lnTo>
                <a:lnTo>
                  <a:pt x="1703740" y="286733"/>
                </a:lnTo>
                <a:lnTo>
                  <a:pt x="1700112" y="283209"/>
                </a:lnTo>
                <a:close/>
              </a:path>
              <a:path w="6664325" h="299085">
                <a:moveTo>
                  <a:pt x="1763204" y="283209"/>
                </a:moveTo>
                <a:lnTo>
                  <a:pt x="1754529" y="283209"/>
                </a:lnTo>
                <a:lnTo>
                  <a:pt x="1751059" y="286733"/>
                </a:lnTo>
                <a:lnTo>
                  <a:pt x="1751059" y="295417"/>
                </a:lnTo>
                <a:lnTo>
                  <a:pt x="1754529" y="298941"/>
                </a:lnTo>
                <a:lnTo>
                  <a:pt x="1763204" y="298941"/>
                </a:lnTo>
                <a:lnTo>
                  <a:pt x="1766832" y="295417"/>
                </a:lnTo>
                <a:lnTo>
                  <a:pt x="1766832" y="286733"/>
                </a:lnTo>
                <a:lnTo>
                  <a:pt x="1763204" y="283209"/>
                </a:lnTo>
                <a:close/>
              </a:path>
              <a:path w="6664325" h="299085">
                <a:moveTo>
                  <a:pt x="1936708" y="283209"/>
                </a:moveTo>
                <a:lnTo>
                  <a:pt x="1817621" y="283209"/>
                </a:lnTo>
                <a:lnTo>
                  <a:pt x="1814151" y="286733"/>
                </a:lnTo>
                <a:lnTo>
                  <a:pt x="1814151" y="295417"/>
                </a:lnTo>
                <a:lnTo>
                  <a:pt x="1817621" y="298941"/>
                </a:lnTo>
                <a:lnTo>
                  <a:pt x="1936708" y="298941"/>
                </a:lnTo>
                <a:lnTo>
                  <a:pt x="1940336" y="295417"/>
                </a:lnTo>
                <a:lnTo>
                  <a:pt x="1940336" y="286733"/>
                </a:lnTo>
                <a:lnTo>
                  <a:pt x="1936708" y="283209"/>
                </a:lnTo>
                <a:close/>
              </a:path>
              <a:path w="6664325" h="299085">
                <a:moveTo>
                  <a:pt x="1999800" y="283209"/>
                </a:moveTo>
                <a:lnTo>
                  <a:pt x="1991125" y="283209"/>
                </a:lnTo>
                <a:lnTo>
                  <a:pt x="1987655" y="286733"/>
                </a:lnTo>
                <a:lnTo>
                  <a:pt x="1987655" y="295417"/>
                </a:lnTo>
                <a:lnTo>
                  <a:pt x="1991125" y="298941"/>
                </a:lnTo>
                <a:lnTo>
                  <a:pt x="1999800" y="298941"/>
                </a:lnTo>
                <a:lnTo>
                  <a:pt x="2003428" y="295417"/>
                </a:lnTo>
                <a:lnTo>
                  <a:pt x="2003428" y="286733"/>
                </a:lnTo>
                <a:lnTo>
                  <a:pt x="1999800" y="283209"/>
                </a:lnTo>
                <a:close/>
              </a:path>
              <a:path w="6664325" h="299085">
                <a:moveTo>
                  <a:pt x="2063050" y="283209"/>
                </a:moveTo>
                <a:lnTo>
                  <a:pt x="2054217" y="283209"/>
                </a:lnTo>
                <a:lnTo>
                  <a:pt x="2050747" y="286733"/>
                </a:lnTo>
                <a:lnTo>
                  <a:pt x="2050747" y="295417"/>
                </a:lnTo>
                <a:lnTo>
                  <a:pt x="2054217" y="298941"/>
                </a:lnTo>
                <a:lnTo>
                  <a:pt x="2063050" y="298941"/>
                </a:lnTo>
                <a:lnTo>
                  <a:pt x="2066520" y="295417"/>
                </a:lnTo>
                <a:lnTo>
                  <a:pt x="2066520" y="286733"/>
                </a:lnTo>
                <a:lnTo>
                  <a:pt x="2063050" y="283209"/>
                </a:lnTo>
                <a:close/>
              </a:path>
              <a:path w="6664325" h="299085">
                <a:moveTo>
                  <a:pt x="2236553" y="283209"/>
                </a:moveTo>
                <a:lnTo>
                  <a:pt x="2117309" y="283209"/>
                </a:lnTo>
                <a:lnTo>
                  <a:pt x="2113839" y="286733"/>
                </a:lnTo>
                <a:lnTo>
                  <a:pt x="2113839" y="295417"/>
                </a:lnTo>
                <a:lnTo>
                  <a:pt x="2117309" y="298941"/>
                </a:lnTo>
                <a:lnTo>
                  <a:pt x="2236553" y="298941"/>
                </a:lnTo>
                <a:lnTo>
                  <a:pt x="2240023" y="295417"/>
                </a:lnTo>
                <a:lnTo>
                  <a:pt x="2240023" y="286733"/>
                </a:lnTo>
                <a:lnTo>
                  <a:pt x="2236553" y="283209"/>
                </a:lnTo>
                <a:close/>
              </a:path>
              <a:path w="6664325" h="299085">
                <a:moveTo>
                  <a:pt x="2299646" y="283209"/>
                </a:moveTo>
                <a:lnTo>
                  <a:pt x="2290813" y="283209"/>
                </a:lnTo>
                <a:lnTo>
                  <a:pt x="2287343" y="286733"/>
                </a:lnTo>
                <a:lnTo>
                  <a:pt x="2287343" y="295417"/>
                </a:lnTo>
                <a:lnTo>
                  <a:pt x="2290813" y="298941"/>
                </a:lnTo>
                <a:lnTo>
                  <a:pt x="2299646" y="298941"/>
                </a:lnTo>
                <a:lnTo>
                  <a:pt x="2303116" y="295417"/>
                </a:lnTo>
                <a:lnTo>
                  <a:pt x="2303116" y="286733"/>
                </a:lnTo>
                <a:lnTo>
                  <a:pt x="2299646" y="283209"/>
                </a:lnTo>
                <a:close/>
              </a:path>
              <a:path w="6664325" h="299085">
                <a:moveTo>
                  <a:pt x="2362738" y="283209"/>
                </a:moveTo>
                <a:lnTo>
                  <a:pt x="2353905" y="283209"/>
                </a:lnTo>
                <a:lnTo>
                  <a:pt x="2350435" y="286733"/>
                </a:lnTo>
                <a:lnTo>
                  <a:pt x="2350435" y="295417"/>
                </a:lnTo>
                <a:lnTo>
                  <a:pt x="2353905" y="298941"/>
                </a:lnTo>
                <a:lnTo>
                  <a:pt x="2362738" y="298941"/>
                </a:lnTo>
                <a:lnTo>
                  <a:pt x="2366208" y="295417"/>
                </a:lnTo>
                <a:lnTo>
                  <a:pt x="2366208" y="286733"/>
                </a:lnTo>
                <a:lnTo>
                  <a:pt x="2362738" y="283209"/>
                </a:lnTo>
                <a:close/>
              </a:path>
              <a:path w="6664325" h="299085">
                <a:moveTo>
                  <a:pt x="2536241" y="283209"/>
                </a:moveTo>
                <a:lnTo>
                  <a:pt x="2417155" y="283209"/>
                </a:lnTo>
                <a:lnTo>
                  <a:pt x="2413527" y="286733"/>
                </a:lnTo>
                <a:lnTo>
                  <a:pt x="2413527" y="295417"/>
                </a:lnTo>
                <a:lnTo>
                  <a:pt x="2417155" y="298941"/>
                </a:lnTo>
                <a:lnTo>
                  <a:pt x="2536241" y="298941"/>
                </a:lnTo>
                <a:lnTo>
                  <a:pt x="2539711" y="295417"/>
                </a:lnTo>
                <a:lnTo>
                  <a:pt x="2539711" y="286733"/>
                </a:lnTo>
                <a:lnTo>
                  <a:pt x="2536241" y="283209"/>
                </a:lnTo>
                <a:close/>
              </a:path>
              <a:path w="6664325" h="299085">
                <a:moveTo>
                  <a:pt x="2599333" y="283209"/>
                </a:moveTo>
                <a:lnTo>
                  <a:pt x="2590658" y="283209"/>
                </a:lnTo>
                <a:lnTo>
                  <a:pt x="2587030" y="286733"/>
                </a:lnTo>
                <a:lnTo>
                  <a:pt x="2587030" y="295417"/>
                </a:lnTo>
                <a:lnTo>
                  <a:pt x="2590658" y="298941"/>
                </a:lnTo>
                <a:lnTo>
                  <a:pt x="2599333" y="298941"/>
                </a:lnTo>
                <a:lnTo>
                  <a:pt x="2602803" y="295417"/>
                </a:lnTo>
                <a:lnTo>
                  <a:pt x="2602803" y="286733"/>
                </a:lnTo>
                <a:lnTo>
                  <a:pt x="2599333" y="283209"/>
                </a:lnTo>
                <a:close/>
              </a:path>
              <a:path w="6664325" h="299085">
                <a:moveTo>
                  <a:pt x="2662425" y="283209"/>
                </a:moveTo>
                <a:lnTo>
                  <a:pt x="2653750" y="283209"/>
                </a:lnTo>
                <a:lnTo>
                  <a:pt x="2650122" y="286733"/>
                </a:lnTo>
                <a:lnTo>
                  <a:pt x="2650122" y="295417"/>
                </a:lnTo>
                <a:lnTo>
                  <a:pt x="2653750" y="298941"/>
                </a:lnTo>
                <a:lnTo>
                  <a:pt x="2662425" y="298941"/>
                </a:lnTo>
                <a:lnTo>
                  <a:pt x="2665896" y="295417"/>
                </a:lnTo>
                <a:lnTo>
                  <a:pt x="2665896" y="286733"/>
                </a:lnTo>
                <a:lnTo>
                  <a:pt x="2662425" y="283209"/>
                </a:lnTo>
                <a:close/>
              </a:path>
              <a:path w="6664325" h="299085">
                <a:moveTo>
                  <a:pt x="2835929" y="283209"/>
                </a:moveTo>
                <a:lnTo>
                  <a:pt x="2716842" y="283209"/>
                </a:lnTo>
                <a:lnTo>
                  <a:pt x="2713215" y="286733"/>
                </a:lnTo>
                <a:lnTo>
                  <a:pt x="2713215" y="295417"/>
                </a:lnTo>
                <a:lnTo>
                  <a:pt x="2716842" y="298941"/>
                </a:lnTo>
                <a:lnTo>
                  <a:pt x="2835929" y="298941"/>
                </a:lnTo>
                <a:lnTo>
                  <a:pt x="2839399" y="295417"/>
                </a:lnTo>
                <a:lnTo>
                  <a:pt x="2839399" y="286733"/>
                </a:lnTo>
                <a:lnTo>
                  <a:pt x="2835929" y="283209"/>
                </a:lnTo>
                <a:close/>
              </a:path>
              <a:path w="6664325" h="299085">
                <a:moveTo>
                  <a:pt x="2899021" y="283209"/>
                </a:moveTo>
                <a:lnTo>
                  <a:pt x="2890346" y="283209"/>
                </a:lnTo>
                <a:lnTo>
                  <a:pt x="2886718" y="286733"/>
                </a:lnTo>
                <a:lnTo>
                  <a:pt x="2886718" y="295417"/>
                </a:lnTo>
                <a:lnTo>
                  <a:pt x="2890346" y="298941"/>
                </a:lnTo>
                <a:lnTo>
                  <a:pt x="2899021" y="298941"/>
                </a:lnTo>
                <a:lnTo>
                  <a:pt x="2902491" y="295417"/>
                </a:lnTo>
                <a:lnTo>
                  <a:pt x="2902491" y="286733"/>
                </a:lnTo>
                <a:lnTo>
                  <a:pt x="2899021" y="283209"/>
                </a:lnTo>
                <a:close/>
              </a:path>
              <a:path w="6664325" h="299085">
                <a:moveTo>
                  <a:pt x="2962113" y="283209"/>
                </a:moveTo>
                <a:lnTo>
                  <a:pt x="2953438" y="283209"/>
                </a:lnTo>
                <a:lnTo>
                  <a:pt x="2949810" y="286733"/>
                </a:lnTo>
                <a:lnTo>
                  <a:pt x="2949810" y="295417"/>
                </a:lnTo>
                <a:lnTo>
                  <a:pt x="2953438" y="298941"/>
                </a:lnTo>
                <a:lnTo>
                  <a:pt x="2962113" y="298941"/>
                </a:lnTo>
                <a:lnTo>
                  <a:pt x="2965741" y="295417"/>
                </a:lnTo>
                <a:lnTo>
                  <a:pt x="2965741" y="286733"/>
                </a:lnTo>
                <a:lnTo>
                  <a:pt x="2962113" y="283209"/>
                </a:lnTo>
                <a:close/>
              </a:path>
              <a:path w="6664325" h="299085">
                <a:moveTo>
                  <a:pt x="3135617" y="283209"/>
                </a:moveTo>
                <a:lnTo>
                  <a:pt x="3016530" y="283209"/>
                </a:lnTo>
                <a:lnTo>
                  <a:pt x="3013060" y="286733"/>
                </a:lnTo>
                <a:lnTo>
                  <a:pt x="3013060" y="295417"/>
                </a:lnTo>
                <a:lnTo>
                  <a:pt x="3016530" y="298941"/>
                </a:lnTo>
                <a:lnTo>
                  <a:pt x="3135617" y="298941"/>
                </a:lnTo>
                <a:lnTo>
                  <a:pt x="3139244" y="295417"/>
                </a:lnTo>
                <a:lnTo>
                  <a:pt x="3139244" y="286733"/>
                </a:lnTo>
                <a:lnTo>
                  <a:pt x="3135617" y="283209"/>
                </a:lnTo>
                <a:close/>
              </a:path>
              <a:path w="6664325" h="299085">
                <a:moveTo>
                  <a:pt x="3198709" y="283209"/>
                </a:moveTo>
                <a:lnTo>
                  <a:pt x="3190034" y="283209"/>
                </a:lnTo>
                <a:lnTo>
                  <a:pt x="3186564" y="286733"/>
                </a:lnTo>
                <a:lnTo>
                  <a:pt x="3186564" y="295417"/>
                </a:lnTo>
                <a:lnTo>
                  <a:pt x="3190034" y="298941"/>
                </a:lnTo>
                <a:lnTo>
                  <a:pt x="3198709" y="298941"/>
                </a:lnTo>
                <a:lnTo>
                  <a:pt x="3202337" y="295417"/>
                </a:lnTo>
                <a:lnTo>
                  <a:pt x="3202337" y="286733"/>
                </a:lnTo>
                <a:lnTo>
                  <a:pt x="3198709" y="283209"/>
                </a:lnTo>
                <a:close/>
              </a:path>
              <a:path w="6664325" h="299085">
                <a:moveTo>
                  <a:pt x="3261801" y="283209"/>
                </a:moveTo>
                <a:lnTo>
                  <a:pt x="3253126" y="283209"/>
                </a:lnTo>
                <a:lnTo>
                  <a:pt x="3249656" y="286733"/>
                </a:lnTo>
                <a:lnTo>
                  <a:pt x="3249656" y="295417"/>
                </a:lnTo>
                <a:lnTo>
                  <a:pt x="3253126" y="298941"/>
                </a:lnTo>
                <a:lnTo>
                  <a:pt x="3261801" y="298941"/>
                </a:lnTo>
                <a:lnTo>
                  <a:pt x="3265429" y="295417"/>
                </a:lnTo>
                <a:lnTo>
                  <a:pt x="3265429" y="286733"/>
                </a:lnTo>
                <a:lnTo>
                  <a:pt x="3261801" y="283209"/>
                </a:lnTo>
                <a:close/>
              </a:path>
              <a:path w="6664325" h="299085">
                <a:moveTo>
                  <a:pt x="3435304" y="283209"/>
                </a:moveTo>
                <a:lnTo>
                  <a:pt x="3316218" y="283209"/>
                </a:lnTo>
                <a:lnTo>
                  <a:pt x="3312748" y="286733"/>
                </a:lnTo>
                <a:lnTo>
                  <a:pt x="3312748" y="295417"/>
                </a:lnTo>
                <a:lnTo>
                  <a:pt x="3316218" y="298941"/>
                </a:lnTo>
                <a:lnTo>
                  <a:pt x="3435304" y="298941"/>
                </a:lnTo>
                <a:lnTo>
                  <a:pt x="3438932" y="295417"/>
                </a:lnTo>
                <a:lnTo>
                  <a:pt x="3438932" y="286733"/>
                </a:lnTo>
                <a:lnTo>
                  <a:pt x="3435304" y="283209"/>
                </a:lnTo>
                <a:close/>
              </a:path>
              <a:path w="6664325" h="299085">
                <a:moveTo>
                  <a:pt x="3498397" y="283209"/>
                </a:moveTo>
                <a:lnTo>
                  <a:pt x="3489721" y="283209"/>
                </a:lnTo>
                <a:lnTo>
                  <a:pt x="3486251" y="286733"/>
                </a:lnTo>
                <a:lnTo>
                  <a:pt x="3486251" y="295417"/>
                </a:lnTo>
                <a:lnTo>
                  <a:pt x="3489721" y="298941"/>
                </a:lnTo>
                <a:lnTo>
                  <a:pt x="3498397" y="298941"/>
                </a:lnTo>
                <a:lnTo>
                  <a:pt x="3502024" y="295417"/>
                </a:lnTo>
                <a:lnTo>
                  <a:pt x="3502024" y="286733"/>
                </a:lnTo>
                <a:lnTo>
                  <a:pt x="3498397" y="283209"/>
                </a:lnTo>
                <a:close/>
              </a:path>
              <a:path w="6664325" h="299085">
                <a:moveTo>
                  <a:pt x="3561646" y="283209"/>
                </a:moveTo>
                <a:lnTo>
                  <a:pt x="3552814" y="283209"/>
                </a:lnTo>
                <a:lnTo>
                  <a:pt x="3549343" y="286733"/>
                </a:lnTo>
                <a:lnTo>
                  <a:pt x="3549343" y="295417"/>
                </a:lnTo>
                <a:lnTo>
                  <a:pt x="3552814" y="298941"/>
                </a:lnTo>
                <a:lnTo>
                  <a:pt x="3561646" y="298941"/>
                </a:lnTo>
                <a:lnTo>
                  <a:pt x="3565117" y="295417"/>
                </a:lnTo>
                <a:lnTo>
                  <a:pt x="3565117" y="286733"/>
                </a:lnTo>
                <a:lnTo>
                  <a:pt x="3561646" y="283209"/>
                </a:lnTo>
                <a:close/>
              </a:path>
              <a:path w="6664325" h="299085">
                <a:moveTo>
                  <a:pt x="3735150" y="283209"/>
                </a:moveTo>
                <a:lnTo>
                  <a:pt x="3615906" y="283209"/>
                </a:lnTo>
                <a:lnTo>
                  <a:pt x="3612436" y="286733"/>
                </a:lnTo>
                <a:lnTo>
                  <a:pt x="3612436" y="295417"/>
                </a:lnTo>
                <a:lnTo>
                  <a:pt x="3615906" y="298941"/>
                </a:lnTo>
                <a:lnTo>
                  <a:pt x="3735150" y="298941"/>
                </a:lnTo>
                <a:lnTo>
                  <a:pt x="3738620" y="295417"/>
                </a:lnTo>
                <a:lnTo>
                  <a:pt x="3738620" y="286733"/>
                </a:lnTo>
                <a:lnTo>
                  <a:pt x="3735150" y="283209"/>
                </a:lnTo>
                <a:close/>
              </a:path>
              <a:path w="6664325" h="299085">
                <a:moveTo>
                  <a:pt x="3798242" y="283209"/>
                </a:moveTo>
                <a:lnTo>
                  <a:pt x="3789409" y="283209"/>
                </a:lnTo>
                <a:lnTo>
                  <a:pt x="3785939" y="286733"/>
                </a:lnTo>
                <a:lnTo>
                  <a:pt x="3785939" y="295417"/>
                </a:lnTo>
                <a:lnTo>
                  <a:pt x="3789409" y="298941"/>
                </a:lnTo>
                <a:lnTo>
                  <a:pt x="3798242" y="298941"/>
                </a:lnTo>
                <a:lnTo>
                  <a:pt x="3801712" y="295417"/>
                </a:lnTo>
                <a:lnTo>
                  <a:pt x="3801712" y="286733"/>
                </a:lnTo>
                <a:lnTo>
                  <a:pt x="3798242" y="283209"/>
                </a:lnTo>
                <a:close/>
              </a:path>
              <a:path w="6664325" h="299085">
                <a:moveTo>
                  <a:pt x="3861334" y="283209"/>
                </a:moveTo>
                <a:lnTo>
                  <a:pt x="3852501" y="283209"/>
                </a:lnTo>
                <a:lnTo>
                  <a:pt x="3849031" y="286733"/>
                </a:lnTo>
                <a:lnTo>
                  <a:pt x="3849031" y="295417"/>
                </a:lnTo>
                <a:lnTo>
                  <a:pt x="3852501" y="298941"/>
                </a:lnTo>
                <a:lnTo>
                  <a:pt x="3861334" y="298941"/>
                </a:lnTo>
                <a:lnTo>
                  <a:pt x="3864804" y="295417"/>
                </a:lnTo>
                <a:lnTo>
                  <a:pt x="3864804" y="286733"/>
                </a:lnTo>
                <a:lnTo>
                  <a:pt x="3861334" y="283209"/>
                </a:lnTo>
                <a:close/>
              </a:path>
              <a:path w="6664325" h="299085">
                <a:moveTo>
                  <a:pt x="4034838" y="283209"/>
                </a:moveTo>
                <a:lnTo>
                  <a:pt x="3915751" y="283209"/>
                </a:lnTo>
                <a:lnTo>
                  <a:pt x="3912123" y="286733"/>
                </a:lnTo>
                <a:lnTo>
                  <a:pt x="3912123" y="295417"/>
                </a:lnTo>
                <a:lnTo>
                  <a:pt x="3915751" y="298941"/>
                </a:lnTo>
                <a:lnTo>
                  <a:pt x="4034838" y="298941"/>
                </a:lnTo>
                <a:lnTo>
                  <a:pt x="4038308" y="295417"/>
                </a:lnTo>
                <a:lnTo>
                  <a:pt x="4038308" y="286733"/>
                </a:lnTo>
                <a:lnTo>
                  <a:pt x="4034838" y="283209"/>
                </a:lnTo>
                <a:close/>
              </a:path>
              <a:path w="6664325" h="299085">
                <a:moveTo>
                  <a:pt x="4097930" y="283209"/>
                </a:moveTo>
                <a:lnTo>
                  <a:pt x="4089255" y="283209"/>
                </a:lnTo>
                <a:lnTo>
                  <a:pt x="4085627" y="286733"/>
                </a:lnTo>
                <a:lnTo>
                  <a:pt x="4085627" y="295417"/>
                </a:lnTo>
                <a:lnTo>
                  <a:pt x="4089255" y="298941"/>
                </a:lnTo>
                <a:lnTo>
                  <a:pt x="4097930" y="298941"/>
                </a:lnTo>
                <a:lnTo>
                  <a:pt x="4101400" y="295417"/>
                </a:lnTo>
                <a:lnTo>
                  <a:pt x="4101400" y="286733"/>
                </a:lnTo>
                <a:lnTo>
                  <a:pt x="4097930" y="283209"/>
                </a:lnTo>
                <a:close/>
              </a:path>
              <a:path w="6664325" h="299085">
                <a:moveTo>
                  <a:pt x="4161022" y="283209"/>
                </a:moveTo>
                <a:lnTo>
                  <a:pt x="4152347" y="283209"/>
                </a:lnTo>
                <a:lnTo>
                  <a:pt x="4148719" y="286733"/>
                </a:lnTo>
                <a:lnTo>
                  <a:pt x="4148719" y="295417"/>
                </a:lnTo>
                <a:lnTo>
                  <a:pt x="4152347" y="298941"/>
                </a:lnTo>
                <a:lnTo>
                  <a:pt x="4161022" y="298941"/>
                </a:lnTo>
                <a:lnTo>
                  <a:pt x="4164492" y="295417"/>
                </a:lnTo>
                <a:lnTo>
                  <a:pt x="4164492" y="286733"/>
                </a:lnTo>
                <a:lnTo>
                  <a:pt x="4161022" y="283209"/>
                </a:lnTo>
                <a:close/>
              </a:path>
              <a:path w="6664325" h="299085">
                <a:moveTo>
                  <a:pt x="4334525" y="283209"/>
                </a:moveTo>
                <a:lnTo>
                  <a:pt x="4215439" y="283209"/>
                </a:lnTo>
                <a:lnTo>
                  <a:pt x="4211811" y="286733"/>
                </a:lnTo>
                <a:lnTo>
                  <a:pt x="4211811" y="295417"/>
                </a:lnTo>
                <a:lnTo>
                  <a:pt x="4215439" y="298941"/>
                </a:lnTo>
                <a:lnTo>
                  <a:pt x="4334525" y="298941"/>
                </a:lnTo>
                <a:lnTo>
                  <a:pt x="4337995" y="295417"/>
                </a:lnTo>
                <a:lnTo>
                  <a:pt x="4337995" y="286733"/>
                </a:lnTo>
                <a:lnTo>
                  <a:pt x="4334525" y="283209"/>
                </a:lnTo>
                <a:close/>
              </a:path>
              <a:path w="6664325" h="299085">
                <a:moveTo>
                  <a:pt x="4397618" y="283209"/>
                </a:moveTo>
                <a:lnTo>
                  <a:pt x="4388942" y="283209"/>
                </a:lnTo>
                <a:lnTo>
                  <a:pt x="4385315" y="286733"/>
                </a:lnTo>
                <a:lnTo>
                  <a:pt x="4385315" y="295417"/>
                </a:lnTo>
                <a:lnTo>
                  <a:pt x="4388942" y="298941"/>
                </a:lnTo>
                <a:lnTo>
                  <a:pt x="4397618" y="298941"/>
                </a:lnTo>
                <a:lnTo>
                  <a:pt x="4401088" y="295417"/>
                </a:lnTo>
                <a:lnTo>
                  <a:pt x="4401088" y="286733"/>
                </a:lnTo>
                <a:lnTo>
                  <a:pt x="4397618" y="283209"/>
                </a:lnTo>
                <a:close/>
              </a:path>
              <a:path w="6664325" h="299085">
                <a:moveTo>
                  <a:pt x="4460710" y="283209"/>
                </a:moveTo>
                <a:lnTo>
                  <a:pt x="4452035" y="283209"/>
                </a:lnTo>
                <a:lnTo>
                  <a:pt x="4448407" y="286733"/>
                </a:lnTo>
                <a:lnTo>
                  <a:pt x="4448407" y="295417"/>
                </a:lnTo>
                <a:lnTo>
                  <a:pt x="4452035" y="298941"/>
                </a:lnTo>
                <a:lnTo>
                  <a:pt x="4460710" y="298941"/>
                </a:lnTo>
                <a:lnTo>
                  <a:pt x="4464338" y="295417"/>
                </a:lnTo>
                <a:lnTo>
                  <a:pt x="4464338" y="286733"/>
                </a:lnTo>
                <a:lnTo>
                  <a:pt x="4460710" y="283209"/>
                </a:lnTo>
                <a:close/>
              </a:path>
              <a:path w="6664325" h="299085">
                <a:moveTo>
                  <a:pt x="4634213" y="283209"/>
                </a:moveTo>
                <a:lnTo>
                  <a:pt x="4515127" y="283209"/>
                </a:lnTo>
                <a:lnTo>
                  <a:pt x="4511657" y="286733"/>
                </a:lnTo>
                <a:lnTo>
                  <a:pt x="4511657" y="295417"/>
                </a:lnTo>
                <a:lnTo>
                  <a:pt x="4515127" y="298941"/>
                </a:lnTo>
                <a:lnTo>
                  <a:pt x="4634213" y="298941"/>
                </a:lnTo>
                <a:lnTo>
                  <a:pt x="4637841" y="295417"/>
                </a:lnTo>
                <a:lnTo>
                  <a:pt x="4637841" y="286733"/>
                </a:lnTo>
                <a:lnTo>
                  <a:pt x="4634213" y="283209"/>
                </a:lnTo>
                <a:close/>
              </a:path>
              <a:path w="6664325" h="299085">
                <a:moveTo>
                  <a:pt x="4697305" y="283209"/>
                </a:moveTo>
                <a:lnTo>
                  <a:pt x="4688630" y="283209"/>
                </a:lnTo>
                <a:lnTo>
                  <a:pt x="4685160" y="286733"/>
                </a:lnTo>
                <a:lnTo>
                  <a:pt x="4685160" y="295417"/>
                </a:lnTo>
                <a:lnTo>
                  <a:pt x="4688630" y="298941"/>
                </a:lnTo>
                <a:lnTo>
                  <a:pt x="4697305" y="298941"/>
                </a:lnTo>
                <a:lnTo>
                  <a:pt x="4700933" y="295417"/>
                </a:lnTo>
                <a:lnTo>
                  <a:pt x="4700933" y="286733"/>
                </a:lnTo>
                <a:lnTo>
                  <a:pt x="4697305" y="283209"/>
                </a:lnTo>
                <a:close/>
              </a:path>
              <a:path w="6664325" h="299085">
                <a:moveTo>
                  <a:pt x="4760397" y="283209"/>
                </a:moveTo>
                <a:lnTo>
                  <a:pt x="4751722" y="283209"/>
                </a:lnTo>
                <a:lnTo>
                  <a:pt x="4748252" y="286733"/>
                </a:lnTo>
                <a:lnTo>
                  <a:pt x="4748252" y="295417"/>
                </a:lnTo>
                <a:lnTo>
                  <a:pt x="4751722" y="298941"/>
                </a:lnTo>
                <a:lnTo>
                  <a:pt x="4760397" y="298941"/>
                </a:lnTo>
                <a:lnTo>
                  <a:pt x="4764025" y="295417"/>
                </a:lnTo>
                <a:lnTo>
                  <a:pt x="4764025" y="286733"/>
                </a:lnTo>
                <a:lnTo>
                  <a:pt x="4760397" y="283209"/>
                </a:lnTo>
                <a:close/>
              </a:path>
              <a:path w="6664325" h="299085">
                <a:moveTo>
                  <a:pt x="4933901" y="283209"/>
                </a:moveTo>
                <a:lnTo>
                  <a:pt x="4814814" y="283209"/>
                </a:lnTo>
                <a:lnTo>
                  <a:pt x="4811344" y="286733"/>
                </a:lnTo>
                <a:lnTo>
                  <a:pt x="4811344" y="295417"/>
                </a:lnTo>
                <a:lnTo>
                  <a:pt x="4814814" y="298941"/>
                </a:lnTo>
                <a:lnTo>
                  <a:pt x="4933901" y="298941"/>
                </a:lnTo>
                <a:lnTo>
                  <a:pt x="4937529" y="295417"/>
                </a:lnTo>
                <a:lnTo>
                  <a:pt x="4937529" y="286733"/>
                </a:lnTo>
                <a:lnTo>
                  <a:pt x="4933901" y="283209"/>
                </a:lnTo>
                <a:close/>
              </a:path>
              <a:path w="6664325" h="299085">
                <a:moveTo>
                  <a:pt x="4996993" y="283209"/>
                </a:moveTo>
                <a:lnTo>
                  <a:pt x="4988318" y="283209"/>
                </a:lnTo>
                <a:lnTo>
                  <a:pt x="4984848" y="286733"/>
                </a:lnTo>
                <a:lnTo>
                  <a:pt x="4984848" y="295417"/>
                </a:lnTo>
                <a:lnTo>
                  <a:pt x="4988318" y="298941"/>
                </a:lnTo>
                <a:lnTo>
                  <a:pt x="4996993" y="298941"/>
                </a:lnTo>
                <a:lnTo>
                  <a:pt x="5000621" y="295417"/>
                </a:lnTo>
                <a:lnTo>
                  <a:pt x="5000621" y="286733"/>
                </a:lnTo>
                <a:lnTo>
                  <a:pt x="4996993" y="283209"/>
                </a:lnTo>
                <a:close/>
              </a:path>
              <a:path w="6664325" h="299085">
                <a:moveTo>
                  <a:pt x="5060243" y="283209"/>
                </a:moveTo>
                <a:lnTo>
                  <a:pt x="5051410" y="283209"/>
                </a:lnTo>
                <a:lnTo>
                  <a:pt x="5047940" y="286733"/>
                </a:lnTo>
                <a:lnTo>
                  <a:pt x="5047940" y="295417"/>
                </a:lnTo>
                <a:lnTo>
                  <a:pt x="5051410" y="298941"/>
                </a:lnTo>
                <a:lnTo>
                  <a:pt x="5060243" y="298941"/>
                </a:lnTo>
                <a:lnTo>
                  <a:pt x="5063713" y="295417"/>
                </a:lnTo>
                <a:lnTo>
                  <a:pt x="5063713" y="286733"/>
                </a:lnTo>
                <a:lnTo>
                  <a:pt x="5060243" y="283209"/>
                </a:lnTo>
                <a:close/>
              </a:path>
              <a:path w="6664325" h="299085">
                <a:moveTo>
                  <a:pt x="5233746" y="283209"/>
                </a:moveTo>
                <a:lnTo>
                  <a:pt x="5114502" y="283209"/>
                </a:lnTo>
                <a:lnTo>
                  <a:pt x="5111032" y="286733"/>
                </a:lnTo>
                <a:lnTo>
                  <a:pt x="5111032" y="295417"/>
                </a:lnTo>
                <a:lnTo>
                  <a:pt x="5114502" y="298941"/>
                </a:lnTo>
                <a:lnTo>
                  <a:pt x="5233746" y="298941"/>
                </a:lnTo>
                <a:lnTo>
                  <a:pt x="5237216" y="295417"/>
                </a:lnTo>
                <a:lnTo>
                  <a:pt x="5237216" y="286733"/>
                </a:lnTo>
                <a:lnTo>
                  <a:pt x="5233746" y="283209"/>
                </a:lnTo>
                <a:close/>
              </a:path>
              <a:path w="6664325" h="299085">
                <a:moveTo>
                  <a:pt x="5296839" y="283209"/>
                </a:moveTo>
                <a:lnTo>
                  <a:pt x="5288006" y="283209"/>
                </a:lnTo>
                <a:lnTo>
                  <a:pt x="5284536" y="286733"/>
                </a:lnTo>
                <a:lnTo>
                  <a:pt x="5284536" y="295417"/>
                </a:lnTo>
                <a:lnTo>
                  <a:pt x="5288006" y="298941"/>
                </a:lnTo>
                <a:lnTo>
                  <a:pt x="5296839" y="298941"/>
                </a:lnTo>
                <a:lnTo>
                  <a:pt x="5300309" y="295417"/>
                </a:lnTo>
                <a:lnTo>
                  <a:pt x="5300309" y="286733"/>
                </a:lnTo>
                <a:lnTo>
                  <a:pt x="5296839" y="283209"/>
                </a:lnTo>
                <a:close/>
              </a:path>
              <a:path w="6664325" h="299085">
                <a:moveTo>
                  <a:pt x="5359931" y="283209"/>
                </a:moveTo>
                <a:lnTo>
                  <a:pt x="5351098" y="283209"/>
                </a:lnTo>
                <a:lnTo>
                  <a:pt x="5347628" y="286733"/>
                </a:lnTo>
                <a:lnTo>
                  <a:pt x="5347628" y="295417"/>
                </a:lnTo>
                <a:lnTo>
                  <a:pt x="5351098" y="298941"/>
                </a:lnTo>
                <a:lnTo>
                  <a:pt x="5359931" y="298941"/>
                </a:lnTo>
                <a:lnTo>
                  <a:pt x="5363401" y="295417"/>
                </a:lnTo>
                <a:lnTo>
                  <a:pt x="5363401" y="286733"/>
                </a:lnTo>
                <a:lnTo>
                  <a:pt x="5359931" y="283209"/>
                </a:lnTo>
                <a:close/>
              </a:path>
              <a:path w="6664325" h="299085">
                <a:moveTo>
                  <a:pt x="5533434" y="283209"/>
                </a:moveTo>
                <a:lnTo>
                  <a:pt x="5414348" y="283209"/>
                </a:lnTo>
                <a:lnTo>
                  <a:pt x="5410720" y="286733"/>
                </a:lnTo>
                <a:lnTo>
                  <a:pt x="5410720" y="295417"/>
                </a:lnTo>
                <a:lnTo>
                  <a:pt x="5414348" y="298941"/>
                </a:lnTo>
                <a:lnTo>
                  <a:pt x="5533434" y="298941"/>
                </a:lnTo>
                <a:lnTo>
                  <a:pt x="5536904" y="295417"/>
                </a:lnTo>
                <a:lnTo>
                  <a:pt x="5536904" y="286733"/>
                </a:lnTo>
                <a:lnTo>
                  <a:pt x="5533434" y="283209"/>
                </a:lnTo>
                <a:close/>
              </a:path>
              <a:path w="6664325" h="299085">
                <a:moveTo>
                  <a:pt x="5596526" y="283209"/>
                </a:moveTo>
                <a:lnTo>
                  <a:pt x="5587851" y="283209"/>
                </a:lnTo>
                <a:lnTo>
                  <a:pt x="5584223" y="286733"/>
                </a:lnTo>
                <a:lnTo>
                  <a:pt x="5584223" y="295417"/>
                </a:lnTo>
                <a:lnTo>
                  <a:pt x="5587851" y="298941"/>
                </a:lnTo>
                <a:lnTo>
                  <a:pt x="5596526" y="298941"/>
                </a:lnTo>
                <a:lnTo>
                  <a:pt x="5599996" y="295417"/>
                </a:lnTo>
                <a:lnTo>
                  <a:pt x="5599996" y="286733"/>
                </a:lnTo>
                <a:lnTo>
                  <a:pt x="5596526" y="283209"/>
                </a:lnTo>
                <a:close/>
              </a:path>
              <a:path w="6664325" h="299085">
                <a:moveTo>
                  <a:pt x="5659618" y="283209"/>
                </a:moveTo>
                <a:lnTo>
                  <a:pt x="5650943" y="283209"/>
                </a:lnTo>
                <a:lnTo>
                  <a:pt x="5647315" y="286733"/>
                </a:lnTo>
                <a:lnTo>
                  <a:pt x="5647315" y="295417"/>
                </a:lnTo>
                <a:lnTo>
                  <a:pt x="5650943" y="298941"/>
                </a:lnTo>
                <a:lnTo>
                  <a:pt x="5659618" y="298941"/>
                </a:lnTo>
                <a:lnTo>
                  <a:pt x="5663088" y="295417"/>
                </a:lnTo>
                <a:lnTo>
                  <a:pt x="5663088" y="286733"/>
                </a:lnTo>
                <a:lnTo>
                  <a:pt x="5659618" y="283209"/>
                </a:lnTo>
                <a:close/>
              </a:path>
              <a:path w="6664325" h="299085">
                <a:moveTo>
                  <a:pt x="5833122" y="283209"/>
                </a:moveTo>
                <a:lnTo>
                  <a:pt x="5714035" y="283209"/>
                </a:lnTo>
                <a:lnTo>
                  <a:pt x="5710408" y="286733"/>
                </a:lnTo>
                <a:lnTo>
                  <a:pt x="5710408" y="295417"/>
                </a:lnTo>
                <a:lnTo>
                  <a:pt x="5714035" y="298941"/>
                </a:lnTo>
                <a:lnTo>
                  <a:pt x="5833122" y="298941"/>
                </a:lnTo>
                <a:lnTo>
                  <a:pt x="5836592" y="295417"/>
                </a:lnTo>
                <a:lnTo>
                  <a:pt x="5836592" y="286733"/>
                </a:lnTo>
                <a:lnTo>
                  <a:pt x="5833122" y="283209"/>
                </a:lnTo>
                <a:close/>
              </a:path>
              <a:path w="6664325" h="299085">
                <a:moveTo>
                  <a:pt x="5896214" y="283209"/>
                </a:moveTo>
                <a:lnTo>
                  <a:pt x="5887539" y="283209"/>
                </a:lnTo>
                <a:lnTo>
                  <a:pt x="5883911" y="286733"/>
                </a:lnTo>
                <a:lnTo>
                  <a:pt x="5883911" y="295417"/>
                </a:lnTo>
                <a:lnTo>
                  <a:pt x="5887539" y="298941"/>
                </a:lnTo>
                <a:lnTo>
                  <a:pt x="5896214" y="298941"/>
                </a:lnTo>
                <a:lnTo>
                  <a:pt x="5899684" y="295417"/>
                </a:lnTo>
                <a:lnTo>
                  <a:pt x="5899684" y="286733"/>
                </a:lnTo>
                <a:lnTo>
                  <a:pt x="5896214" y="283209"/>
                </a:lnTo>
                <a:close/>
              </a:path>
              <a:path w="6664325" h="299085">
                <a:moveTo>
                  <a:pt x="5959306" y="283209"/>
                </a:moveTo>
                <a:lnTo>
                  <a:pt x="5950631" y="283209"/>
                </a:lnTo>
                <a:lnTo>
                  <a:pt x="5947161" y="286733"/>
                </a:lnTo>
                <a:lnTo>
                  <a:pt x="5947161" y="295417"/>
                </a:lnTo>
                <a:lnTo>
                  <a:pt x="5950631" y="298941"/>
                </a:lnTo>
                <a:lnTo>
                  <a:pt x="5959306" y="298941"/>
                </a:lnTo>
                <a:lnTo>
                  <a:pt x="5962934" y="295417"/>
                </a:lnTo>
                <a:lnTo>
                  <a:pt x="5962934" y="286733"/>
                </a:lnTo>
                <a:lnTo>
                  <a:pt x="5959306" y="283209"/>
                </a:lnTo>
                <a:close/>
              </a:path>
              <a:path w="6664325" h="299085">
                <a:moveTo>
                  <a:pt x="6132810" y="283209"/>
                </a:moveTo>
                <a:lnTo>
                  <a:pt x="6013723" y="283209"/>
                </a:lnTo>
                <a:lnTo>
                  <a:pt x="6010253" y="286733"/>
                </a:lnTo>
                <a:lnTo>
                  <a:pt x="6010253" y="295417"/>
                </a:lnTo>
                <a:lnTo>
                  <a:pt x="6013723" y="298941"/>
                </a:lnTo>
                <a:lnTo>
                  <a:pt x="6132810" y="298941"/>
                </a:lnTo>
                <a:lnTo>
                  <a:pt x="6136437" y="295417"/>
                </a:lnTo>
                <a:lnTo>
                  <a:pt x="6136437" y="286733"/>
                </a:lnTo>
                <a:lnTo>
                  <a:pt x="6132810" y="283209"/>
                </a:lnTo>
                <a:close/>
              </a:path>
              <a:path w="6664325" h="299085">
                <a:moveTo>
                  <a:pt x="6195902" y="283209"/>
                </a:moveTo>
                <a:lnTo>
                  <a:pt x="6187227" y="283209"/>
                </a:lnTo>
                <a:lnTo>
                  <a:pt x="6183757" y="286733"/>
                </a:lnTo>
                <a:lnTo>
                  <a:pt x="6183757" y="295417"/>
                </a:lnTo>
                <a:lnTo>
                  <a:pt x="6187227" y="298941"/>
                </a:lnTo>
                <a:lnTo>
                  <a:pt x="6195902" y="298941"/>
                </a:lnTo>
                <a:lnTo>
                  <a:pt x="6199530" y="295417"/>
                </a:lnTo>
                <a:lnTo>
                  <a:pt x="6199530" y="286733"/>
                </a:lnTo>
                <a:lnTo>
                  <a:pt x="6195902" y="283209"/>
                </a:lnTo>
                <a:close/>
              </a:path>
              <a:path w="6664325" h="299085">
                <a:moveTo>
                  <a:pt x="6258994" y="283209"/>
                </a:moveTo>
                <a:lnTo>
                  <a:pt x="6250319" y="283209"/>
                </a:lnTo>
                <a:lnTo>
                  <a:pt x="6246849" y="286733"/>
                </a:lnTo>
                <a:lnTo>
                  <a:pt x="6246849" y="295417"/>
                </a:lnTo>
                <a:lnTo>
                  <a:pt x="6250319" y="298941"/>
                </a:lnTo>
                <a:lnTo>
                  <a:pt x="6258994" y="298941"/>
                </a:lnTo>
                <a:lnTo>
                  <a:pt x="6262622" y="295417"/>
                </a:lnTo>
                <a:lnTo>
                  <a:pt x="6262622" y="286733"/>
                </a:lnTo>
                <a:lnTo>
                  <a:pt x="6258994" y="283209"/>
                </a:lnTo>
                <a:close/>
              </a:path>
              <a:path w="6664325" h="299085">
                <a:moveTo>
                  <a:pt x="6432497" y="283209"/>
                </a:moveTo>
                <a:lnTo>
                  <a:pt x="6313411" y="283209"/>
                </a:lnTo>
                <a:lnTo>
                  <a:pt x="6309941" y="286733"/>
                </a:lnTo>
                <a:lnTo>
                  <a:pt x="6309941" y="295417"/>
                </a:lnTo>
                <a:lnTo>
                  <a:pt x="6313411" y="298941"/>
                </a:lnTo>
                <a:lnTo>
                  <a:pt x="6432497" y="298941"/>
                </a:lnTo>
                <a:lnTo>
                  <a:pt x="6436125" y="295417"/>
                </a:lnTo>
                <a:lnTo>
                  <a:pt x="6436125" y="286733"/>
                </a:lnTo>
                <a:lnTo>
                  <a:pt x="6432497" y="283209"/>
                </a:lnTo>
                <a:close/>
              </a:path>
              <a:path w="6664325" h="299085">
                <a:moveTo>
                  <a:pt x="6495747" y="283209"/>
                </a:moveTo>
                <a:lnTo>
                  <a:pt x="6486914" y="283209"/>
                </a:lnTo>
                <a:lnTo>
                  <a:pt x="6483444" y="286733"/>
                </a:lnTo>
                <a:lnTo>
                  <a:pt x="6483444" y="295417"/>
                </a:lnTo>
                <a:lnTo>
                  <a:pt x="6486914" y="298941"/>
                </a:lnTo>
                <a:lnTo>
                  <a:pt x="6495747" y="298941"/>
                </a:lnTo>
                <a:lnTo>
                  <a:pt x="6499217" y="295417"/>
                </a:lnTo>
                <a:lnTo>
                  <a:pt x="6499217" y="286733"/>
                </a:lnTo>
                <a:lnTo>
                  <a:pt x="6495747" y="283209"/>
                </a:lnTo>
                <a:close/>
              </a:path>
              <a:path w="6664325" h="299085">
                <a:moveTo>
                  <a:pt x="6558839" y="283209"/>
                </a:moveTo>
                <a:lnTo>
                  <a:pt x="6550007" y="283209"/>
                </a:lnTo>
                <a:lnTo>
                  <a:pt x="6546536" y="286733"/>
                </a:lnTo>
                <a:lnTo>
                  <a:pt x="6546536" y="295417"/>
                </a:lnTo>
                <a:lnTo>
                  <a:pt x="6550007" y="298941"/>
                </a:lnTo>
                <a:lnTo>
                  <a:pt x="6558839" y="298941"/>
                </a:lnTo>
                <a:lnTo>
                  <a:pt x="6562309" y="295417"/>
                </a:lnTo>
                <a:lnTo>
                  <a:pt x="6562309" y="286733"/>
                </a:lnTo>
                <a:lnTo>
                  <a:pt x="6558839" y="283209"/>
                </a:lnTo>
                <a:close/>
              </a:path>
              <a:path w="6664325" h="299085">
                <a:moveTo>
                  <a:pt x="6624613" y="283209"/>
                </a:moveTo>
                <a:lnTo>
                  <a:pt x="6613099" y="283209"/>
                </a:lnTo>
                <a:lnTo>
                  <a:pt x="6609629" y="286733"/>
                </a:lnTo>
                <a:lnTo>
                  <a:pt x="6609629" y="295417"/>
                </a:lnTo>
                <a:lnTo>
                  <a:pt x="6613099" y="298941"/>
                </a:lnTo>
                <a:lnTo>
                  <a:pt x="6636916" y="298941"/>
                </a:lnTo>
                <a:lnTo>
                  <a:pt x="6640386" y="295417"/>
                </a:lnTo>
                <a:lnTo>
                  <a:pt x="6640386" y="291075"/>
                </a:lnTo>
                <a:lnTo>
                  <a:pt x="6624613" y="291075"/>
                </a:lnTo>
                <a:lnTo>
                  <a:pt x="6624613" y="283209"/>
                </a:lnTo>
                <a:close/>
              </a:path>
              <a:path w="6664325" h="299085">
                <a:moveTo>
                  <a:pt x="6636916" y="188156"/>
                </a:moveTo>
                <a:lnTo>
                  <a:pt x="6628241" y="188156"/>
                </a:lnTo>
                <a:lnTo>
                  <a:pt x="6624613" y="191617"/>
                </a:lnTo>
                <a:lnTo>
                  <a:pt x="6624613" y="291075"/>
                </a:lnTo>
                <a:lnTo>
                  <a:pt x="6632500" y="283209"/>
                </a:lnTo>
                <a:lnTo>
                  <a:pt x="6640386" y="283209"/>
                </a:lnTo>
                <a:lnTo>
                  <a:pt x="6640386" y="191617"/>
                </a:lnTo>
                <a:lnTo>
                  <a:pt x="6636916" y="188156"/>
                </a:lnTo>
                <a:close/>
              </a:path>
              <a:path w="6664325" h="299085">
                <a:moveTo>
                  <a:pt x="6640386" y="283209"/>
                </a:moveTo>
                <a:lnTo>
                  <a:pt x="6632500" y="283209"/>
                </a:lnTo>
                <a:lnTo>
                  <a:pt x="6624613" y="291075"/>
                </a:lnTo>
                <a:lnTo>
                  <a:pt x="6640386" y="291075"/>
                </a:lnTo>
                <a:lnTo>
                  <a:pt x="6640386" y="283209"/>
                </a:lnTo>
                <a:close/>
              </a:path>
              <a:path w="6664325" h="299085">
                <a:moveTo>
                  <a:pt x="6636916" y="125070"/>
                </a:moveTo>
                <a:lnTo>
                  <a:pt x="6628241" y="125070"/>
                </a:lnTo>
                <a:lnTo>
                  <a:pt x="6624613" y="128688"/>
                </a:lnTo>
                <a:lnTo>
                  <a:pt x="6624613" y="137341"/>
                </a:lnTo>
                <a:lnTo>
                  <a:pt x="6628241" y="140959"/>
                </a:lnTo>
                <a:lnTo>
                  <a:pt x="6636916" y="140959"/>
                </a:lnTo>
                <a:lnTo>
                  <a:pt x="6640386" y="137341"/>
                </a:lnTo>
                <a:lnTo>
                  <a:pt x="6640386" y="128688"/>
                </a:lnTo>
                <a:lnTo>
                  <a:pt x="6636916" y="125070"/>
                </a:lnTo>
                <a:close/>
              </a:path>
              <a:path w="6664325" h="299085">
                <a:moveTo>
                  <a:pt x="6636916" y="62141"/>
                </a:moveTo>
                <a:lnTo>
                  <a:pt x="6628241" y="62141"/>
                </a:lnTo>
                <a:lnTo>
                  <a:pt x="6624613" y="65760"/>
                </a:lnTo>
                <a:lnTo>
                  <a:pt x="6624613" y="74412"/>
                </a:lnTo>
                <a:lnTo>
                  <a:pt x="6628241" y="77873"/>
                </a:lnTo>
                <a:lnTo>
                  <a:pt x="6636916" y="77873"/>
                </a:lnTo>
                <a:lnTo>
                  <a:pt x="6640386" y="74412"/>
                </a:lnTo>
                <a:lnTo>
                  <a:pt x="6640386" y="65760"/>
                </a:lnTo>
                <a:lnTo>
                  <a:pt x="6636916" y="62141"/>
                </a:lnTo>
                <a:close/>
              </a:path>
              <a:path w="6664325" h="299085">
                <a:moveTo>
                  <a:pt x="6632500" y="9911"/>
                </a:moveTo>
                <a:lnTo>
                  <a:pt x="6600953" y="72839"/>
                </a:lnTo>
                <a:lnTo>
                  <a:pt x="6624613" y="72839"/>
                </a:lnTo>
                <a:lnTo>
                  <a:pt x="6624613" y="65760"/>
                </a:lnTo>
                <a:lnTo>
                  <a:pt x="6628241" y="62141"/>
                </a:lnTo>
                <a:lnTo>
                  <a:pt x="6658683" y="62141"/>
                </a:lnTo>
                <a:lnTo>
                  <a:pt x="6632500" y="9911"/>
                </a:lnTo>
                <a:close/>
              </a:path>
              <a:path w="6664325" h="299085">
                <a:moveTo>
                  <a:pt x="6658683" y="62141"/>
                </a:moveTo>
                <a:lnTo>
                  <a:pt x="6636916" y="62141"/>
                </a:lnTo>
                <a:lnTo>
                  <a:pt x="6640386" y="65760"/>
                </a:lnTo>
                <a:lnTo>
                  <a:pt x="6640386" y="72839"/>
                </a:lnTo>
                <a:lnTo>
                  <a:pt x="6664046" y="72839"/>
                </a:lnTo>
                <a:lnTo>
                  <a:pt x="6658683" y="62141"/>
                </a:lnTo>
                <a:close/>
              </a:path>
            </a:pathLst>
          </a:custGeom>
          <a:solidFill>
            <a:srgbClr val="000000"/>
          </a:solidFill>
        </p:spPr>
        <p:txBody>
          <a:bodyPr wrap="square" lIns="0" tIns="0" rIns="0" bIns="0" rtlCol="0"/>
          <a:lstStyle/>
          <a:p>
            <a:endParaRPr/>
          </a:p>
        </p:txBody>
      </p:sp>
      <p:sp>
        <p:nvSpPr>
          <p:cNvPr id="49" name="object 49"/>
          <p:cNvSpPr/>
          <p:nvPr/>
        </p:nvSpPr>
        <p:spPr>
          <a:xfrm>
            <a:off x="2489434" y="4132375"/>
            <a:ext cx="12065" cy="690880"/>
          </a:xfrm>
          <a:custGeom>
            <a:avLst/>
            <a:gdLst/>
            <a:ahLst/>
            <a:cxnLst/>
            <a:rect l="l" t="t" r="r" b="b"/>
            <a:pathLst>
              <a:path w="12065" h="690879">
                <a:moveTo>
                  <a:pt x="0" y="690277"/>
                </a:moveTo>
                <a:lnTo>
                  <a:pt x="11829" y="690277"/>
                </a:lnTo>
                <a:lnTo>
                  <a:pt x="11829" y="0"/>
                </a:lnTo>
                <a:lnTo>
                  <a:pt x="0" y="0"/>
                </a:lnTo>
                <a:lnTo>
                  <a:pt x="0" y="690277"/>
                </a:lnTo>
                <a:close/>
              </a:path>
            </a:pathLst>
          </a:custGeom>
          <a:solidFill>
            <a:srgbClr val="808080"/>
          </a:solidFill>
        </p:spPr>
        <p:txBody>
          <a:bodyPr wrap="square" lIns="0" tIns="0" rIns="0" bIns="0" rtlCol="0"/>
          <a:lstStyle/>
          <a:p>
            <a:endParaRPr/>
          </a:p>
        </p:txBody>
      </p:sp>
      <p:sp>
        <p:nvSpPr>
          <p:cNvPr id="50" name="object 50"/>
          <p:cNvSpPr/>
          <p:nvPr/>
        </p:nvSpPr>
        <p:spPr>
          <a:xfrm>
            <a:off x="9871153" y="3943590"/>
            <a:ext cx="12065" cy="869315"/>
          </a:xfrm>
          <a:custGeom>
            <a:avLst/>
            <a:gdLst/>
            <a:ahLst/>
            <a:cxnLst/>
            <a:rect l="l" t="t" r="r" b="b"/>
            <a:pathLst>
              <a:path w="12065" h="869314">
                <a:moveTo>
                  <a:pt x="0" y="869230"/>
                </a:moveTo>
                <a:lnTo>
                  <a:pt x="11829" y="869230"/>
                </a:lnTo>
                <a:lnTo>
                  <a:pt x="11829" y="0"/>
                </a:lnTo>
                <a:lnTo>
                  <a:pt x="0" y="0"/>
                </a:lnTo>
                <a:lnTo>
                  <a:pt x="0" y="869230"/>
                </a:lnTo>
                <a:close/>
              </a:path>
            </a:pathLst>
          </a:custGeom>
          <a:solidFill>
            <a:srgbClr val="808080"/>
          </a:solidFill>
        </p:spPr>
        <p:txBody>
          <a:bodyPr wrap="square" lIns="0" tIns="0" rIns="0" bIns="0" rtlCol="0"/>
          <a:lstStyle/>
          <a:p>
            <a:endParaRPr/>
          </a:p>
        </p:txBody>
      </p:sp>
      <p:sp>
        <p:nvSpPr>
          <p:cNvPr id="51" name="object 51"/>
          <p:cNvSpPr/>
          <p:nvPr/>
        </p:nvSpPr>
        <p:spPr>
          <a:xfrm>
            <a:off x="6302503" y="4502112"/>
            <a:ext cx="12065" cy="316865"/>
          </a:xfrm>
          <a:custGeom>
            <a:avLst/>
            <a:gdLst/>
            <a:ahLst/>
            <a:cxnLst/>
            <a:rect l="l" t="t" r="r" b="b"/>
            <a:pathLst>
              <a:path w="12064" h="316864">
                <a:moveTo>
                  <a:pt x="0" y="316608"/>
                </a:moveTo>
                <a:lnTo>
                  <a:pt x="11829" y="316608"/>
                </a:lnTo>
                <a:lnTo>
                  <a:pt x="11829" y="0"/>
                </a:lnTo>
                <a:lnTo>
                  <a:pt x="0" y="0"/>
                </a:lnTo>
                <a:lnTo>
                  <a:pt x="0" y="316608"/>
                </a:lnTo>
                <a:close/>
              </a:path>
            </a:pathLst>
          </a:custGeom>
          <a:solidFill>
            <a:srgbClr val="808080"/>
          </a:solidFill>
        </p:spPr>
        <p:txBody>
          <a:bodyPr wrap="square" lIns="0" tIns="0" rIns="0" bIns="0" rtlCol="0"/>
          <a:lstStyle/>
          <a:p>
            <a:endParaRPr/>
          </a:p>
        </p:txBody>
      </p:sp>
      <p:sp>
        <p:nvSpPr>
          <p:cNvPr id="52" name="object 52"/>
          <p:cNvSpPr/>
          <p:nvPr/>
        </p:nvSpPr>
        <p:spPr>
          <a:xfrm>
            <a:off x="2495349" y="4814788"/>
            <a:ext cx="7381875" cy="12065"/>
          </a:xfrm>
          <a:custGeom>
            <a:avLst/>
            <a:gdLst/>
            <a:ahLst/>
            <a:cxnLst/>
            <a:rect l="l" t="t" r="r" b="b"/>
            <a:pathLst>
              <a:path w="7381875" h="12064">
                <a:moveTo>
                  <a:pt x="0" y="11799"/>
                </a:moveTo>
                <a:lnTo>
                  <a:pt x="7381719" y="11799"/>
                </a:lnTo>
                <a:lnTo>
                  <a:pt x="7381719" y="0"/>
                </a:lnTo>
                <a:lnTo>
                  <a:pt x="0" y="0"/>
                </a:lnTo>
                <a:lnTo>
                  <a:pt x="0" y="11799"/>
                </a:lnTo>
                <a:close/>
              </a:path>
            </a:pathLst>
          </a:custGeom>
          <a:solidFill>
            <a:srgbClr val="808080"/>
          </a:solidFill>
        </p:spPr>
        <p:txBody>
          <a:bodyPr wrap="square" lIns="0" tIns="0" rIns="0" bIns="0" rtlCol="0"/>
          <a:lstStyle/>
          <a:p>
            <a:endParaRPr/>
          </a:p>
        </p:txBody>
      </p:sp>
      <p:sp>
        <p:nvSpPr>
          <p:cNvPr id="53" name="object 53"/>
          <p:cNvSpPr/>
          <p:nvPr/>
        </p:nvSpPr>
        <p:spPr>
          <a:xfrm>
            <a:off x="3104583" y="4981941"/>
            <a:ext cx="379095" cy="377825"/>
          </a:xfrm>
          <a:custGeom>
            <a:avLst/>
            <a:gdLst/>
            <a:ahLst/>
            <a:cxnLst/>
            <a:rect l="l" t="t" r="r" b="b"/>
            <a:pathLst>
              <a:path w="379094" h="377825">
                <a:moveTo>
                  <a:pt x="378552" y="0"/>
                </a:moveTo>
                <a:lnTo>
                  <a:pt x="94638" y="0"/>
                </a:lnTo>
                <a:lnTo>
                  <a:pt x="0" y="94392"/>
                </a:lnTo>
                <a:lnTo>
                  <a:pt x="0" y="377570"/>
                </a:lnTo>
                <a:lnTo>
                  <a:pt x="283914" y="377570"/>
                </a:lnTo>
                <a:lnTo>
                  <a:pt x="378552" y="283178"/>
                </a:lnTo>
                <a:lnTo>
                  <a:pt x="378552" y="0"/>
                </a:lnTo>
                <a:close/>
              </a:path>
            </a:pathLst>
          </a:custGeom>
          <a:solidFill>
            <a:srgbClr val="808080"/>
          </a:solidFill>
        </p:spPr>
        <p:txBody>
          <a:bodyPr wrap="square" lIns="0" tIns="0" rIns="0" bIns="0" rtlCol="0"/>
          <a:lstStyle/>
          <a:p>
            <a:endParaRPr/>
          </a:p>
        </p:txBody>
      </p:sp>
      <p:sp>
        <p:nvSpPr>
          <p:cNvPr id="54" name="object 54"/>
          <p:cNvSpPr/>
          <p:nvPr/>
        </p:nvSpPr>
        <p:spPr>
          <a:xfrm>
            <a:off x="3104583" y="4981941"/>
            <a:ext cx="379095" cy="94615"/>
          </a:xfrm>
          <a:custGeom>
            <a:avLst/>
            <a:gdLst/>
            <a:ahLst/>
            <a:cxnLst/>
            <a:rect l="l" t="t" r="r" b="b"/>
            <a:pathLst>
              <a:path w="379094" h="94614">
                <a:moveTo>
                  <a:pt x="378552" y="0"/>
                </a:moveTo>
                <a:lnTo>
                  <a:pt x="94638" y="0"/>
                </a:lnTo>
                <a:lnTo>
                  <a:pt x="0" y="94392"/>
                </a:lnTo>
                <a:lnTo>
                  <a:pt x="283914" y="94392"/>
                </a:lnTo>
                <a:lnTo>
                  <a:pt x="378552" y="0"/>
                </a:lnTo>
                <a:close/>
              </a:path>
            </a:pathLst>
          </a:custGeom>
          <a:solidFill>
            <a:srgbClr val="999999"/>
          </a:solidFill>
        </p:spPr>
        <p:txBody>
          <a:bodyPr wrap="square" lIns="0" tIns="0" rIns="0" bIns="0" rtlCol="0"/>
          <a:lstStyle/>
          <a:p>
            <a:endParaRPr/>
          </a:p>
        </p:txBody>
      </p:sp>
      <p:sp>
        <p:nvSpPr>
          <p:cNvPr id="55" name="object 55"/>
          <p:cNvSpPr/>
          <p:nvPr/>
        </p:nvSpPr>
        <p:spPr>
          <a:xfrm>
            <a:off x="3388496" y="4981941"/>
            <a:ext cx="95250" cy="377825"/>
          </a:xfrm>
          <a:custGeom>
            <a:avLst/>
            <a:gdLst/>
            <a:ahLst/>
            <a:cxnLst/>
            <a:rect l="l" t="t" r="r" b="b"/>
            <a:pathLst>
              <a:path w="95250" h="377825">
                <a:moveTo>
                  <a:pt x="94638" y="0"/>
                </a:moveTo>
                <a:lnTo>
                  <a:pt x="0" y="94392"/>
                </a:lnTo>
                <a:lnTo>
                  <a:pt x="0" y="377570"/>
                </a:lnTo>
                <a:lnTo>
                  <a:pt x="94638" y="283178"/>
                </a:lnTo>
                <a:lnTo>
                  <a:pt x="94638" y="0"/>
                </a:lnTo>
                <a:close/>
              </a:path>
            </a:pathLst>
          </a:custGeom>
          <a:solidFill>
            <a:srgbClr val="676767"/>
          </a:solidFill>
        </p:spPr>
        <p:txBody>
          <a:bodyPr wrap="square" lIns="0" tIns="0" rIns="0" bIns="0" rtlCol="0"/>
          <a:lstStyle/>
          <a:p>
            <a:endParaRPr/>
          </a:p>
        </p:txBody>
      </p:sp>
      <p:sp>
        <p:nvSpPr>
          <p:cNvPr id="56" name="object 56"/>
          <p:cNvSpPr/>
          <p:nvPr/>
        </p:nvSpPr>
        <p:spPr>
          <a:xfrm>
            <a:off x="3104583" y="4981941"/>
            <a:ext cx="379095" cy="377825"/>
          </a:xfrm>
          <a:custGeom>
            <a:avLst/>
            <a:gdLst/>
            <a:ahLst/>
            <a:cxnLst/>
            <a:rect l="l" t="t" r="r" b="b"/>
            <a:pathLst>
              <a:path w="379094" h="377825">
                <a:moveTo>
                  <a:pt x="94638" y="0"/>
                </a:moveTo>
                <a:lnTo>
                  <a:pt x="0" y="94392"/>
                </a:lnTo>
                <a:lnTo>
                  <a:pt x="0" y="377570"/>
                </a:lnTo>
                <a:lnTo>
                  <a:pt x="283914" y="377570"/>
                </a:lnTo>
                <a:lnTo>
                  <a:pt x="378552" y="283178"/>
                </a:lnTo>
                <a:lnTo>
                  <a:pt x="378552" y="0"/>
                </a:lnTo>
                <a:lnTo>
                  <a:pt x="94638" y="0"/>
                </a:lnTo>
                <a:close/>
              </a:path>
            </a:pathLst>
          </a:custGeom>
          <a:ln w="11814">
            <a:solidFill>
              <a:srgbClr val="000000"/>
            </a:solidFill>
          </a:ln>
        </p:spPr>
        <p:txBody>
          <a:bodyPr wrap="square" lIns="0" tIns="0" rIns="0" bIns="0" rtlCol="0"/>
          <a:lstStyle/>
          <a:p>
            <a:endParaRPr/>
          </a:p>
        </p:txBody>
      </p:sp>
      <p:sp>
        <p:nvSpPr>
          <p:cNvPr id="57" name="object 57"/>
          <p:cNvSpPr/>
          <p:nvPr/>
        </p:nvSpPr>
        <p:spPr>
          <a:xfrm>
            <a:off x="3104583" y="4981941"/>
            <a:ext cx="379095" cy="94615"/>
          </a:xfrm>
          <a:custGeom>
            <a:avLst/>
            <a:gdLst/>
            <a:ahLst/>
            <a:cxnLst/>
            <a:rect l="l" t="t" r="r" b="b"/>
            <a:pathLst>
              <a:path w="379094" h="94614">
                <a:moveTo>
                  <a:pt x="0" y="94392"/>
                </a:moveTo>
                <a:lnTo>
                  <a:pt x="283914" y="94392"/>
                </a:lnTo>
                <a:lnTo>
                  <a:pt x="378552" y="0"/>
                </a:lnTo>
              </a:path>
            </a:pathLst>
          </a:custGeom>
          <a:ln w="11800">
            <a:solidFill>
              <a:srgbClr val="000000"/>
            </a:solidFill>
          </a:ln>
        </p:spPr>
        <p:txBody>
          <a:bodyPr wrap="square" lIns="0" tIns="0" rIns="0" bIns="0" rtlCol="0"/>
          <a:lstStyle/>
          <a:p>
            <a:endParaRPr/>
          </a:p>
        </p:txBody>
      </p:sp>
      <p:sp>
        <p:nvSpPr>
          <p:cNvPr id="58" name="object 58"/>
          <p:cNvSpPr/>
          <p:nvPr/>
        </p:nvSpPr>
        <p:spPr>
          <a:xfrm>
            <a:off x="3388496" y="5076333"/>
            <a:ext cx="0" cy="283210"/>
          </a:xfrm>
          <a:custGeom>
            <a:avLst/>
            <a:gdLst/>
            <a:ahLst/>
            <a:cxnLst/>
            <a:rect l="l" t="t" r="r" b="b"/>
            <a:pathLst>
              <a:path h="283210">
                <a:moveTo>
                  <a:pt x="0" y="0"/>
                </a:moveTo>
                <a:lnTo>
                  <a:pt x="0" y="283178"/>
                </a:lnTo>
              </a:path>
            </a:pathLst>
          </a:custGeom>
          <a:ln w="11829">
            <a:solidFill>
              <a:srgbClr val="000000"/>
            </a:solidFill>
          </a:ln>
        </p:spPr>
        <p:txBody>
          <a:bodyPr wrap="square" lIns="0" tIns="0" rIns="0" bIns="0" rtlCol="0"/>
          <a:lstStyle/>
          <a:p>
            <a:endParaRPr/>
          </a:p>
        </p:txBody>
      </p:sp>
      <p:sp>
        <p:nvSpPr>
          <p:cNvPr id="59" name="object 59"/>
          <p:cNvSpPr/>
          <p:nvPr/>
        </p:nvSpPr>
        <p:spPr>
          <a:xfrm>
            <a:off x="4293412" y="4981941"/>
            <a:ext cx="379095" cy="377825"/>
          </a:xfrm>
          <a:custGeom>
            <a:avLst/>
            <a:gdLst/>
            <a:ahLst/>
            <a:cxnLst/>
            <a:rect l="l" t="t" r="r" b="b"/>
            <a:pathLst>
              <a:path w="379094" h="377825">
                <a:moveTo>
                  <a:pt x="378552" y="188785"/>
                </a:moveTo>
                <a:lnTo>
                  <a:pt x="330129" y="170315"/>
                </a:lnTo>
                <a:lnTo>
                  <a:pt x="372243" y="139921"/>
                </a:lnTo>
                <a:lnTo>
                  <a:pt x="320508" y="134603"/>
                </a:lnTo>
                <a:lnTo>
                  <a:pt x="353316" y="94392"/>
                </a:lnTo>
                <a:lnTo>
                  <a:pt x="301895" y="102589"/>
                </a:lnTo>
                <a:lnTo>
                  <a:pt x="323189" y="55298"/>
                </a:lnTo>
                <a:lnTo>
                  <a:pt x="275712" y="76458"/>
                </a:lnTo>
                <a:lnTo>
                  <a:pt x="283914" y="25297"/>
                </a:lnTo>
                <a:lnTo>
                  <a:pt x="243693" y="57972"/>
                </a:lnTo>
                <a:lnTo>
                  <a:pt x="238330" y="6434"/>
                </a:lnTo>
                <a:lnTo>
                  <a:pt x="207888" y="48407"/>
                </a:lnTo>
                <a:lnTo>
                  <a:pt x="189276" y="0"/>
                </a:lnTo>
                <a:lnTo>
                  <a:pt x="170822" y="48407"/>
                </a:lnTo>
                <a:lnTo>
                  <a:pt x="140380" y="6434"/>
                </a:lnTo>
                <a:lnTo>
                  <a:pt x="135017" y="57972"/>
                </a:lnTo>
                <a:lnTo>
                  <a:pt x="94638" y="25297"/>
                </a:lnTo>
                <a:lnTo>
                  <a:pt x="102997" y="76458"/>
                </a:lnTo>
                <a:lnTo>
                  <a:pt x="55521" y="55298"/>
                </a:lnTo>
                <a:lnTo>
                  <a:pt x="76656" y="102589"/>
                </a:lnTo>
                <a:lnTo>
                  <a:pt x="25394" y="94392"/>
                </a:lnTo>
                <a:lnTo>
                  <a:pt x="58202" y="134603"/>
                </a:lnTo>
                <a:lnTo>
                  <a:pt x="6466" y="139921"/>
                </a:lnTo>
                <a:lnTo>
                  <a:pt x="48580" y="170315"/>
                </a:lnTo>
                <a:lnTo>
                  <a:pt x="0" y="188785"/>
                </a:lnTo>
                <a:lnTo>
                  <a:pt x="48580" y="207270"/>
                </a:lnTo>
                <a:lnTo>
                  <a:pt x="6466" y="237649"/>
                </a:lnTo>
                <a:lnTo>
                  <a:pt x="58202" y="242982"/>
                </a:lnTo>
                <a:lnTo>
                  <a:pt x="25394" y="283178"/>
                </a:lnTo>
                <a:lnTo>
                  <a:pt x="76656" y="274981"/>
                </a:lnTo>
                <a:lnTo>
                  <a:pt x="55521" y="322288"/>
                </a:lnTo>
                <a:lnTo>
                  <a:pt x="102997" y="301112"/>
                </a:lnTo>
                <a:lnTo>
                  <a:pt x="94638" y="352273"/>
                </a:lnTo>
                <a:lnTo>
                  <a:pt x="135017" y="319613"/>
                </a:lnTo>
                <a:lnTo>
                  <a:pt x="140380" y="371136"/>
                </a:lnTo>
                <a:lnTo>
                  <a:pt x="170822" y="329162"/>
                </a:lnTo>
                <a:lnTo>
                  <a:pt x="189276" y="377570"/>
                </a:lnTo>
                <a:lnTo>
                  <a:pt x="207888" y="329162"/>
                </a:lnTo>
                <a:lnTo>
                  <a:pt x="238330" y="371136"/>
                </a:lnTo>
                <a:lnTo>
                  <a:pt x="243693" y="319613"/>
                </a:lnTo>
                <a:lnTo>
                  <a:pt x="283914" y="352273"/>
                </a:lnTo>
                <a:lnTo>
                  <a:pt x="275712" y="301112"/>
                </a:lnTo>
                <a:lnTo>
                  <a:pt x="323189" y="322288"/>
                </a:lnTo>
                <a:lnTo>
                  <a:pt x="301895" y="274981"/>
                </a:lnTo>
                <a:lnTo>
                  <a:pt x="353316" y="283178"/>
                </a:lnTo>
                <a:lnTo>
                  <a:pt x="320508" y="242982"/>
                </a:lnTo>
                <a:lnTo>
                  <a:pt x="372243" y="237649"/>
                </a:lnTo>
                <a:lnTo>
                  <a:pt x="330129" y="207270"/>
                </a:lnTo>
                <a:lnTo>
                  <a:pt x="378552" y="188785"/>
                </a:lnTo>
                <a:close/>
              </a:path>
            </a:pathLst>
          </a:custGeom>
          <a:ln w="11814">
            <a:solidFill>
              <a:srgbClr val="000000"/>
            </a:solidFill>
          </a:ln>
        </p:spPr>
        <p:txBody>
          <a:bodyPr wrap="square" lIns="0" tIns="0" rIns="0" bIns="0" rtlCol="0"/>
          <a:lstStyle/>
          <a:p>
            <a:endParaRPr/>
          </a:p>
        </p:txBody>
      </p:sp>
      <p:sp>
        <p:nvSpPr>
          <p:cNvPr id="60" name="object 60"/>
          <p:cNvSpPr/>
          <p:nvPr/>
        </p:nvSpPr>
        <p:spPr>
          <a:xfrm>
            <a:off x="5488220" y="5139261"/>
            <a:ext cx="575945" cy="63500"/>
          </a:xfrm>
          <a:custGeom>
            <a:avLst/>
            <a:gdLst/>
            <a:ahLst/>
            <a:cxnLst/>
            <a:rect l="l" t="t" r="r" b="b"/>
            <a:pathLst>
              <a:path w="575945" h="63500">
                <a:moveTo>
                  <a:pt x="122714" y="23598"/>
                </a:moveTo>
                <a:lnTo>
                  <a:pt x="3627" y="23598"/>
                </a:lnTo>
                <a:lnTo>
                  <a:pt x="0" y="27122"/>
                </a:lnTo>
                <a:lnTo>
                  <a:pt x="0" y="35806"/>
                </a:lnTo>
                <a:lnTo>
                  <a:pt x="3627" y="39330"/>
                </a:lnTo>
                <a:lnTo>
                  <a:pt x="122714" y="39330"/>
                </a:lnTo>
                <a:lnTo>
                  <a:pt x="126184" y="35806"/>
                </a:lnTo>
                <a:lnTo>
                  <a:pt x="126184" y="27122"/>
                </a:lnTo>
                <a:lnTo>
                  <a:pt x="122714" y="23598"/>
                </a:lnTo>
                <a:close/>
              </a:path>
              <a:path w="575945" h="63500">
                <a:moveTo>
                  <a:pt x="185806" y="23598"/>
                </a:moveTo>
                <a:lnTo>
                  <a:pt x="177131" y="23598"/>
                </a:lnTo>
                <a:lnTo>
                  <a:pt x="173503" y="27122"/>
                </a:lnTo>
                <a:lnTo>
                  <a:pt x="173503" y="35806"/>
                </a:lnTo>
                <a:lnTo>
                  <a:pt x="177131" y="39330"/>
                </a:lnTo>
                <a:lnTo>
                  <a:pt x="185806" y="39330"/>
                </a:lnTo>
                <a:lnTo>
                  <a:pt x="189276" y="35806"/>
                </a:lnTo>
                <a:lnTo>
                  <a:pt x="189276" y="27122"/>
                </a:lnTo>
                <a:lnTo>
                  <a:pt x="185806" y="23598"/>
                </a:lnTo>
                <a:close/>
              </a:path>
              <a:path w="575945" h="63500">
                <a:moveTo>
                  <a:pt x="248898" y="23598"/>
                </a:moveTo>
                <a:lnTo>
                  <a:pt x="240223" y="23598"/>
                </a:lnTo>
                <a:lnTo>
                  <a:pt x="236595" y="27122"/>
                </a:lnTo>
                <a:lnTo>
                  <a:pt x="236595" y="35806"/>
                </a:lnTo>
                <a:lnTo>
                  <a:pt x="240223" y="39330"/>
                </a:lnTo>
                <a:lnTo>
                  <a:pt x="248898" y="39330"/>
                </a:lnTo>
                <a:lnTo>
                  <a:pt x="252526" y="35806"/>
                </a:lnTo>
                <a:lnTo>
                  <a:pt x="252526" y="27122"/>
                </a:lnTo>
                <a:lnTo>
                  <a:pt x="248898" y="23598"/>
                </a:lnTo>
                <a:close/>
              </a:path>
              <a:path w="575945" h="63500">
                <a:moveTo>
                  <a:pt x="422401" y="23598"/>
                </a:moveTo>
                <a:lnTo>
                  <a:pt x="303315" y="23598"/>
                </a:lnTo>
                <a:lnTo>
                  <a:pt x="299845" y="27122"/>
                </a:lnTo>
                <a:lnTo>
                  <a:pt x="299845" y="35806"/>
                </a:lnTo>
                <a:lnTo>
                  <a:pt x="303315" y="39330"/>
                </a:lnTo>
                <a:lnTo>
                  <a:pt x="422401" y="39330"/>
                </a:lnTo>
                <a:lnTo>
                  <a:pt x="426029" y="35806"/>
                </a:lnTo>
                <a:lnTo>
                  <a:pt x="426029" y="27122"/>
                </a:lnTo>
                <a:lnTo>
                  <a:pt x="422401" y="23598"/>
                </a:lnTo>
                <a:close/>
              </a:path>
              <a:path w="575945" h="63500">
                <a:moveTo>
                  <a:pt x="485494" y="23598"/>
                </a:moveTo>
                <a:lnTo>
                  <a:pt x="476818" y="23598"/>
                </a:lnTo>
                <a:lnTo>
                  <a:pt x="473348" y="27122"/>
                </a:lnTo>
                <a:lnTo>
                  <a:pt x="473348" y="35806"/>
                </a:lnTo>
                <a:lnTo>
                  <a:pt x="476818" y="39330"/>
                </a:lnTo>
                <a:lnTo>
                  <a:pt x="485494" y="39330"/>
                </a:lnTo>
                <a:lnTo>
                  <a:pt x="489121" y="35806"/>
                </a:lnTo>
                <a:lnTo>
                  <a:pt x="489121" y="27122"/>
                </a:lnTo>
                <a:lnTo>
                  <a:pt x="485494" y="23598"/>
                </a:lnTo>
                <a:close/>
              </a:path>
              <a:path w="575945" h="63500">
                <a:moveTo>
                  <a:pt x="512623" y="0"/>
                </a:moveTo>
                <a:lnTo>
                  <a:pt x="512623" y="62928"/>
                </a:lnTo>
                <a:lnTo>
                  <a:pt x="575715" y="31464"/>
                </a:lnTo>
                <a:lnTo>
                  <a:pt x="512623" y="0"/>
                </a:lnTo>
                <a:close/>
              </a:path>
            </a:pathLst>
          </a:custGeom>
          <a:solidFill>
            <a:srgbClr val="000000"/>
          </a:solidFill>
        </p:spPr>
        <p:txBody>
          <a:bodyPr wrap="square" lIns="0" tIns="0" rIns="0" bIns="0" rtlCol="0"/>
          <a:lstStyle/>
          <a:p>
            <a:endParaRPr/>
          </a:p>
        </p:txBody>
      </p:sp>
      <p:sp>
        <p:nvSpPr>
          <p:cNvPr id="61" name="object 61"/>
          <p:cNvSpPr/>
          <p:nvPr/>
        </p:nvSpPr>
        <p:spPr>
          <a:xfrm>
            <a:off x="7227198" y="5131395"/>
            <a:ext cx="473709" cy="78740"/>
          </a:xfrm>
          <a:custGeom>
            <a:avLst/>
            <a:gdLst/>
            <a:ahLst/>
            <a:cxnLst/>
            <a:rect l="l" t="t" r="r" b="b"/>
            <a:pathLst>
              <a:path w="473710" h="78739">
                <a:moveTo>
                  <a:pt x="394325" y="0"/>
                </a:moveTo>
                <a:lnTo>
                  <a:pt x="394325" y="78660"/>
                </a:lnTo>
                <a:lnTo>
                  <a:pt x="453474" y="49162"/>
                </a:lnTo>
                <a:lnTo>
                  <a:pt x="407575" y="49162"/>
                </a:lnTo>
                <a:lnTo>
                  <a:pt x="407575" y="29497"/>
                </a:lnTo>
                <a:lnTo>
                  <a:pt x="453474" y="29497"/>
                </a:lnTo>
                <a:lnTo>
                  <a:pt x="394325" y="0"/>
                </a:lnTo>
                <a:close/>
              </a:path>
              <a:path w="473710" h="78739">
                <a:moveTo>
                  <a:pt x="394325" y="29497"/>
                </a:moveTo>
                <a:lnTo>
                  <a:pt x="0" y="29497"/>
                </a:lnTo>
                <a:lnTo>
                  <a:pt x="0" y="49162"/>
                </a:lnTo>
                <a:lnTo>
                  <a:pt x="394325" y="49162"/>
                </a:lnTo>
                <a:lnTo>
                  <a:pt x="394325" y="29497"/>
                </a:lnTo>
                <a:close/>
              </a:path>
              <a:path w="473710" h="78739">
                <a:moveTo>
                  <a:pt x="453474" y="29497"/>
                </a:moveTo>
                <a:lnTo>
                  <a:pt x="407575" y="29497"/>
                </a:lnTo>
                <a:lnTo>
                  <a:pt x="407575" y="49162"/>
                </a:lnTo>
                <a:lnTo>
                  <a:pt x="453474" y="49162"/>
                </a:lnTo>
                <a:lnTo>
                  <a:pt x="473191" y="39330"/>
                </a:lnTo>
                <a:lnTo>
                  <a:pt x="453474" y="29497"/>
                </a:lnTo>
                <a:close/>
              </a:path>
            </a:pathLst>
          </a:custGeom>
          <a:solidFill>
            <a:srgbClr val="000000"/>
          </a:solidFill>
        </p:spPr>
        <p:txBody>
          <a:bodyPr wrap="square" lIns="0" tIns="0" rIns="0" bIns="0" rtlCol="0"/>
          <a:lstStyle/>
          <a:p>
            <a:endParaRPr/>
          </a:p>
        </p:txBody>
      </p:sp>
      <p:sp>
        <p:nvSpPr>
          <p:cNvPr id="62" name="object 62"/>
          <p:cNvSpPr/>
          <p:nvPr/>
        </p:nvSpPr>
        <p:spPr>
          <a:xfrm>
            <a:off x="4423539" y="2622092"/>
            <a:ext cx="63500" cy="716280"/>
          </a:xfrm>
          <a:custGeom>
            <a:avLst/>
            <a:gdLst/>
            <a:ahLst/>
            <a:cxnLst/>
            <a:rect l="l" t="t" r="r" b="b"/>
            <a:pathLst>
              <a:path w="63500" h="716279">
                <a:moveTo>
                  <a:pt x="35962" y="589954"/>
                </a:moveTo>
                <a:lnTo>
                  <a:pt x="27287" y="589954"/>
                </a:lnTo>
                <a:lnTo>
                  <a:pt x="23659" y="593572"/>
                </a:lnTo>
                <a:lnTo>
                  <a:pt x="23659" y="712350"/>
                </a:lnTo>
                <a:lnTo>
                  <a:pt x="27287" y="715811"/>
                </a:lnTo>
                <a:lnTo>
                  <a:pt x="35962" y="715811"/>
                </a:lnTo>
                <a:lnTo>
                  <a:pt x="39432" y="712350"/>
                </a:lnTo>
                <a:lnTo>
                  <a:pt x="39432" y="593572"/>
                </a:lnTo>
                <a:lnTo>
                  <a:pt x="35962" y="589954"/>
                </a:lnTo>
                <a:close/>
              </a:path>
              <a:path w="63500" h="716279">
                <a:moveTo>
                  <a:pt x="35962" y="527025"/>
                </a:moveTo>
                <a:lnTo>
                  <a:pt x="27287" y="527025"/>
                </a:lnTo>
                <a:lnTo>
                  <a:pt x="23659" y="530486"/>
                </a:lnTo>
                <a:lnTo>
                  <a:pt x="23659" y="539296"/>
                </a:lnTo>
                <a:lnTo>
                  <a:pt x="27287" y="542757"/>
                </a:lnTo>
                <a:lnTo>
                  <a:pt x="35962" y="542757"/>
                </a:lnTo>
                <a:lnTo>
                  <a:pt x="39432" y="539296"/>
                </a:lnTo>
                <a:lnTo>
                  <a:pt x="39432" y="530486"/>
                </a:lnTo>
                <a:lnTo>
                  <a:pt x="35962" y="527025"/>
                </a:lnTo>
                <a:close/>
              </a:path>
              <a:path w="63500" h="716279">
                <a:moveTo>
                  <a:pt x="35962" y="464097"/>
                </a:moveTo>
                <a:lnTo>
                  <a:pt x="27287" y="464097"/>
                </a:lnTo>
                <a:lnTo>
                  <a:pt x="23659" y="467558"/>
                </a:lnTo>
                <a:lnTo>
                  <a:pt x="23659" y="476368"/>
                </a:lnTo>
                <a:lnTo>
                  <a:pt x="27287" y="479829"/>
                </a:lnTo>
                <a:lnTo>
                  <a:pt x="35962" y="479829"/>
                </a:lnTo>
                <a:lnTo>
                  <a:pt x="39432" y="476368"/>
                </a:lnTo>
                <a:lnTo>
                  <a:pt x="39432" y="467558"/>
                </a:lnTo>
                <a:lnTo>
                  <a:pt x="35962" y="464097"/>
                </a:lnTo>
                <a:close/>
              </a:path>
              <a:path w="63500" h="716279">
                <a:moveTo>
                  <a:pt x="35962" y="291044"/>
                </a:moveTo>
                <a:lnTo>
                  <a:pt x="27287" y="291044"/>
                </a:lnTo>
                <a:lnTo>
                  <a:pt x="23659" y="294505"/>
                </a:lnTo>
                <a:lnTo>
                  <a:pt x="23659" y="413439"/>
                </a:lnTo>
                <a:lnTo>
                  <a:pt x="27287" y="416900"/>
                </a:lnTo>
                <a:lnTo>
                  <a:pt x="35962" y="416900"/>
                </a:lnTo>
                <a:lnTo>
                  <a:pt x="39432" y="413439"/>
                </a:lnTo>
                <a:lnTo>
                  <a:pt x="39432" y="294505"/>
                </a:lnTo>
                <a:lnTo>
                  <a:pt x="35962" y="291044"/>
                </a:lnTo>
                <a:close/>
              </a:path>
              <a:path w="63500" h="716279">
                <a:moveTo>
                  <a:pt x="35962" y="228115"/>
                </a:moveTo>
                <a:lnTo>
                  <a:pt x="27287" y="228115"/>
                </a:lnTo>
                <a:lnTo>
                  <a:pt x="23659" y="231576"/>
                </a:lnTo>
                <a:lnTo>
                  <a:pt x="23659" y="240386"/>
                </a:lnTo>
                <a:lnTo>
                  <a:pt x="27287" y="243847"/>
                </a:lnTo>
                <a:lnTo>
                  <a:pt x="35962" y="243847"/>
                </a:lnTo>
                <a:lnTo>
                  <a:pt x="39432" y="240386"/>
                </a:lnTo>
                <a:lnTo>
                  <a:pt x="39432" y="231576"/>
                </a:lnTo>
                <a:lnTo>
                  <a:pt x="35962" y="228115"/>
                </a:lnTo>
                <a:close/>
              </a:path>
              <a:path w="63500" h="716279">
                <a:moveTo>
                  <a:pt x="35962" y="165187"/>
                </a:moveTo>
                <a:lnTo>
                  <a:pt x="27287" y="165187"/>
                </a:lnTo>
                <a:lnTo>
                  <a:pt x="23659" y="168648"/>
                </a:lnTo>
                <a:lnTo>
                  <a:pt x="23659" y="177458"/>
                </a:lnTo>
                <a:lnTo>
                  <a:pt x="27287" y="180919"/>
                </a:lnTo>
                <a:lnTo>
                  <a:pt x="35962" y="180919"/>
                </a:lnTo>
                <a:lnTo>
                  <a:pt x="39432" y="177458"/>
                </a:lnTo>
                <a:lnTo>
                  <a:pt x="39432" y="168648"/>
                </a:lnTo>
                <a:lnTo>
                  <a:pt x="35962" y="165187"/>
                </a:lnTo>
                <a:close/>
              </a:path>
              <a:path w="63500" h="716279">
                <a:moveTo>
                  <a:pt x="35962" y="44679"/>
                </a:moveTo>
                <a:lnTo>
                  <a:pt x="27287" y="44679"/>
                </a:lnTo>
                <a:lnTo>
                  <a:pt x="23659" y="48140"/>
                </a:lnTo>
                <a:lnTo>
                  <a:pt x="23659" y="114372"/>
                </a:lnTo>
                <a:lnTo>
                  <a:pt x="27287" y="117990"/>
                </a:lnTo>
                <a:lnTo>
                  <a:pt x="35962" y="117990"/>
                </a:lnTo>
                <a:lnTo>
                  <a:pt x="39432" y="114372"/>
                </a:lnTo>
                <a:lnTo>
                  <a:pt x="39432" y="48140"/>
                </a:lnTo>
                <a:lnTo>
                  <a:pt x="35962" y="44679"/>
                </a:lnTo>
                <a:close/>
              </a:path>
              <a:path w="63500" h="716279">
                <a:moveTo>
                  <a:pt x="31546" y="0"/>
                </a:moveTo>
                <a:lnTo>
                  <a:pt x="0" y="62928"/>
                </a:lnTo>
                <a:lnTo>
                  <a:pt x="23659" y="62928"/>
                </a:lnTo>
                <a:lnTo>
                  <a:pt x="23659" y="48140"/>
                </a:lnTo>
                <a:lnTo>
                  <a:pt x="27287" y="44679"/>
                </a:lnTo>
                <a:lnTo>
                  <a:pt x="53943" y="44679"/>
                </a:lnTo>
                <a:lnTo>
                  <a:pt x="31546" y="0"/>
                </a:lnTo>
                <a:close/>
              </a:path>
              <a:path w="63500" h="716279">
                <a:moveTo>
                  <a:pt x="53943" y="44679"/>
                </a:moveTo>
                <a:lnTo>
                  <a:pt x="35962" y="44679"/>
                </a:lnTo>
                <a:lnTo>
                  <a:pt x="39432" y="48140"/>
                </a:lnTo>
                <a:lnTo>
                  <a:pt x="39432" y="62928"/>
                </a:lnTo>
                <a:lnTo>
                  <a:pt x="63092" y="62928"/>
                </a:lnTo>
                <a:lnTo>
                  <a:pt x="53943" y="44679"/>
                </a:lnTo>
                <a:close/>
              </a:path>
            </a:pathLst>
          </a:custGeom>
          <a:solidFill>
            <a:srgbClr val="000000"/>
          </a:solidFill>
        </p:spPr>
        <p:txBody>
          <a:bodyPr wrap="square" lIns="0" tIns="0" rIns="0" bIns="0" rtlCol="0"/>
          <a:lstStyle/>
          <a:p>
            <a:endParaRPr/>
          </a:p>
        </p:txBody>
      </p:sp>
      <p:sp>
        <p:nvSpPr>
          <p:cNvPr id="63" name="object 63"/>
          <p:cNvSpPr/>
          <p:nvPr/>
        </p:nvSpPr>
        <p:spPr>
          <a:xfrm>
            <a:off x="4573383" y="2614226"/>
            <a:ext cx="63500" cy="716280"/>
          </a:xfrm>
          <a:custGeom>
            <a:avLst/>
            <a:gdLst/>
            <a:ahLst/>
            <a:cxnLst/>
            <a:rect l="l" t="t" r="r" b="b"/>
            <a:pathLst>
              <a:path w="63500" h="716279">
                <a:moveTo>
                  <a:pt x="35962" y="0"/>
                </a:moveTo>
                <a:lnTo>
                  <a:pt x="27287" y="0"/>
                </a:lnTo>
                <a:lnTo>
                  <a:pt x="23659" y="3618"/>
                </a:lnTo>
                <a:lnTo>
                  <a:pt x="23659" y="122395"/>
                </a:lnTo>
                <a:lnTo>
                  <a:pt x="27287" y="125856"/>
                </a:lnTo>
                <a:lnTo>
                  <a:pt x="35962" y="125856"/>
                </a:lnTo>
                <a:lnTo>
                  <a:pt x="39432" y="122395"/>
                </a:lnTo>
                <a:lnTo>
                  <a:pt x="39432" y="3618"/>
                </a:lnTo>
                <a:lnTo>
                  <a:pt x="35962" y="0"/>
                </a:lnTo>
                <a:close/>
              </a:path>
              <a:path w="63500" h="716279">
                <a:moveTo>
                  <a:pt x="35962" y="173053"/>
                </a:moveTo>
                <a:lnTo>
                  <a:pt x="27287" y="173053"/>
                </a:lnTo>
                <a:lnTo>
                  <a:pt x="23659" y="176671"/>
                </a:lnTo>
                <a:lnTo>
                  <a:pt x="23659" y="185324"/>
                </a:lnTo>
                <a:lnTo>
                  <a:pt x="27287" y="188785"/>
                </a:lnTo>
                <a:lnTo>
                  <a:pt x="35962" y="188785"/>
                </a:lnTo>
                <a:lnTo>
                  <a:pt x="39432" y="185324"/>
                </a:lnTo>
                <a:lnTo>
                  <a:pt x="39432" y="176671"/>
                </a:lnTo>
                <a:lnTo>
                  <a:pt x="35962" y="173053"/>
                </a:lnTo>
                <a:close/>
              </a:path>
              <a:path w="63500" h="716279">
                <a:moveTo>
                  <a:pt x="35962" y="235981"/>
                </a:moveTo>
                <a:lnTo>
                  <a:pt x="27287" y="235981"/>
                </a:lnTo>
                <a:lnTo>
                  <a:pt x="23659" y="239600"/>
                </a:lnTo>
                <a:lnTo>
                  <a:pt x="23659" y="248252"/>
                </a:lnTo>
                <a:lnTo>
                  <a:pt x="27287" y="251713"/>
                </a:lnTo>
                <a:lnTo>
                  <a:pt x="35962" y="251713"/>
                </a:lnTo>
                <a:lnTo>
                  <a:pt x="39432" y="248252"/>
                </a:lnTo>
                <a:lnTo>
                  <a:pt x="39432" y="239600"/>
                </a:lnTo>
                <a:lnTo>
                  <a:pt x="35962" y="235981"/>
                </a:lnTo>
                <a:close/>
              </a:path>
              <a:path w="63500" h="716279">
                <a:moveTo>
                  <a:pt x="35962" y="298910"/>
                </a:moveTo>
                <a:lnTo>
                  <a:pt x="27287" y="298910"/>
                </a:lnTo>
                <a:lnTo>
                  <a:pt x="23659" y="302528"/>
                </a:lnTo>
                <a:lnTo>
                  <a:pt x="23659" y="421305"/>
                </a:lnTo>
                <a:lnTo>
                  <a:pt x="27287" y="424767"/>
                </a:lnTo>
                <a:lnTo>
                  <a:pt x="35962" y="424767"/>
                </a:lnTo>
                <a:lnTo>
                  <a:pt x="39432" y="421305"/>
                </a:lnTo>
                <a:lnTo>
                  <a:pt x="39432" y="302528"/>
                </a:lnTo>
                <a:lnTo>
                  <a:pt x="35962" y="298910"/>
                </a:lnTo>
                <a:close/>
              </a:path>
              <a:path w="63500" h="716279">
                <a:moveTo>
                  <a:pt x="35962" y="471963"/>
                </a:moveTo>
                <a:lnTo>
                  <a:pt x="27287" y="471963"/>
                </a:lnTo>
                <a:lnTo>
                  <a:pt x="23659" y="475581"/>
                </a:lnTo>
                <a:lnTo>
                  <a:pt x="23659" y="484234"/>
                </a:lnTo>
                <a:lnTo>
                  <a:pt x="27287" y="487852"/>
                </a:lnTo>
                <a:lnTo>
                  <a:pt x="35962" y="487852"/>
                </a:lnTo>
                <a:lnTo>
                  <a:pt x="39432" y="484234"/>
                </a:lnTo>
                <a:lnTo>
                  <a:pt x="39432" y="475581"/>
                </a:lnTo>
                <a:lnTo>
                  <a:pt x="35962" y="471963"/>
                </a:lnTo>
                <a:close/>
              </a:path>
              <a:path w="63500" h="716279">
                <a:moveTo>
                  <a:pt x="35962" y="535049"/>
                </a:moveTo>
                <a:lnTo>
                  <a:pt x="27287" y="535049"/>
                </a:lnTo>
                <a:lnTo>
                  <a:pt x="23659" y="538510"/>
                </a:lnTo>
                <a:lnTo>
                  <a:pt x="23659" y="547162"/>
                </a:lnTo>
                <a:lnTo>
                  <a:pt x="27287" y="550781"/>
                </a:lnTo>
                <a:lnTo>
                  <a:pt x="35962" y="550781"/>
                </a:lnTo>
                <a:lnTo>
                  <a:pt x="39432" y="547162"/>
                </a:lnTo>
                <a:lnTo>
                  <a:pt x="39432" y="538510"/>
                </a:lnTo>
                <a:lnTo>
                  <a:pt x="35962" y="535049"/>
                </a:lnTo>
                <a:close/>
              </a:path>
              <a:path w="63500" h="716279">
                <a:moveTo>
                  <a:pt x="23659" y="652882"/>
                </a:moveTo>
                <a:lnTo>
                  <a:pt x="0" y="652882"/>
                </a:lnTo>
                <a:lnTo>
                  <a:pt x="31546" y="715811"/>
                </a:lnTo>
                <a:lnTo>
                  <a:pt x="53864" y="671289"/>
                </a:lnTo>
                <a:lnTo>
                  <a:pt x="27287" y="671289"/>
                </a:lnTo>
                <a:lnTo>
                  <a:pt x="23659" y="667670"/>
                </a:lnTo>
                <a:lnTo>
                  <a:pt x="23659" y="652882"/>
                </a:lnTo>
                <a:close/>
              </a:path>
              <a:path w="63500" h="716279">
                <a:moveTo>
                  <a:pt x="35962" y="597977"/>
                </a:moveTo>
                <a:lnTo>
                  <a:pt x="27287" y="597977"/>
                </a:lnTo>
                <a:lnTo>
                  <a:pt x="23659" y="601438"/>
                </a:lnTo>
                <a:lnTo>
                  <a:pt x="23659" y="667670"/>
                </a:lnTo>
                <a:lnTo>
                  <a:pt x="27287" y="671289"/>
                </a:lnTo>
                <a:lnTo>
                  <a:pt x="35962" y="671289"/>
                </a:lnTo>
                <a:lnTo>
                  <a:pt x="39432" y="667670"/>
                </a:lnTo>
                <a:lnTo>
                  <a:pt x="39432" y="601438"/>
                </a:lnTo>
                <a:lnTo>
                  <a:pt x="35962" y="597977"/>
                </a:lnTo>
                <a:close/>
              </a:path>
              <a:path w="63500" h="716279">
                <a:moveTo>
                  <a:pt x="63092" y="652882"/>
                </a:moveTo>
                <a:lnTo>
                  <a:pt x="39432" y="652882"/>
                </a:lnTo>
                <a:lnTo>
                  <a:pt x="39432" y="667670"/>
                </a:lnTo>
                <a:lnTo>
                  <a:pt x="35962" y="671289"/>
                </a:lnTo>
                <a:lnTo>
                  <a:pt x="53864" y="671289"/>
                </a:lnTo>
                <a:lnTo>
                  <a:pt x="63092" y="652882"/>
                </a:lnTo>
                <a:close/>
              </a:path>
            </a:pathLst>
          </a:custGeom>
          <a:solidFill>
            <a:srgbClr val="000000"/>
          </a:solidFill>
        </p:spPr>
        <p:txBody>
          <a:bodyPr wrap="square" lIns="0" tIns="0" rIns="0" bIns="0" rtlCol="0"/>
          <a:lstStyle/>
          <a:p>
            <a:endParaRPr/>
          </a:p>
        </p:txBody>
      </p:sp>
      <p:sp>
        <p:nvSpPr>
          <p:cNvPr id="64" name="object 64"/>
          <p:cNvSpPr/>
          <p:nvPr/>
        </p:nvSpPr>
        <p:spPr>
          <a:xfrm>
            <a:off x="4104135" y="1583772"/>
            <a:ext cx="1041400" cy="1038860"/>
          </a:xfrm>
          <a:custGeom>
            <a:avLst/>
            <a:gdLst/>
            <a:ahLst/>
            <a:cxnLst/>
            <a:rect l="l" t="t" r="r" b="b"/>
            <a:pathLst>
              <a:path w="1041400" h="1038860">
                <a:moveTo>
                  <a:pt x="1041020" y="0"/>
                </a:moveTo>
                <a:lnTo>
                  <a:pt x="260255" y="0"/>
                </a:lnTo>
                <a:lnTo>
                  <a:pt x="0" y="259579"/>
                </a:lnTo>
                <a:lnTo>
                  <a:pt x="0" y="1038319"/>
                </a:lnTo>
                <a:lnTo>
                  <a:pt x="780765" y="1038319"/>
                </a:lnTo>
                <a:lnTo>
                  <a:pt x="1041020" y="778739"/>
                </a:lnTo>
                <a:lnTo>
                  <a:pt x="1041020" y="0"/>
                </a:lnTo>
                <a:close/>
              </a:path>
            </a:pathLst>
          </a:custGeom>
          <a:solidFill>
            <a:srgbClr val="808080"/>
          </a:solidFill>
        </p:spPr>
        <p:txBody>
          <a:bodyPr wrap="square" lIns="0" tIns="0" rIns="0" bIns="0" rtlCol="0"/>
          <a:lstStyle/>
          <a:p>
            <a:endParaRPr/>
          </a:p>
        </p:txBody>
      </p:sp>
      <p:sp>
        <p:nvSpPr>
          <p:cNvPr id="65" name="object 65"/>
          <p:cNvSpPr/>
          <p:nvPr/>
        </p:nvSpPr>
        <p:spPr>
          <a:xfrm>
            <a:off x="4104135" y="1583773"/>
            <a:ext cx="1041400" cy="259715"/>
          </a:xfrm>
          <a:custGeom>
            <a:avLst/>
            <a:gdLst/>
            <a:ahLst/>
            <a:cxnLst/>
            <a:rect l="l" t="t" r="r" b="b"/>
            <a:pathLst>
              <a:path w="1041400" h="259714">
                <a:moveTo>
                  <a:pt x="1041020" y="0"/>
                </a:moveTo>
                <a:lnTo>
                  <a:pt x="260255" y="0"/>
                </a:lnTo>
                <a:lnTo>
                  <a:pt x="0" y="259579"/>
                </a:lnTo>
                <a:lnTo>
                  <a:pt x="780765" y="259579"/>
                </a:lnTo>
                <a:lnTo>
                  <a:pt x="1041020" y="0"/>
                </a:lnTo>
                <a:close/>
              </a:path>
            </a:pathLst>
          </a:custGeom>
          <a:solidFill>
            <a:srgbClr val="999999"/>
          </a:solidFill>
        </p:spPr>
        <p:txBody>
          <a:bodyPr wrap="square" lIns="0" tIns="0" rIns="0" bIns="0" rtlCol="0"/>
          <a:lstStyle/>
          <a:p>
            <a:endParaRPr/>
          </a:p>
        </p:txBody>
      </p:sp>
      <p:sp>
        <p:nvSpPr>
          <p:cNvPr id="66" name="object 66"/>
          <p:cNvSpPr/>
          <p:nvPr/>
        </p:nvSpPr>
        <p:spPr>
          <a:xfrm>
            <a:off x="4884900" y="1583772"/>
            <a:ext cx="260350" cy="1038860"/>
          </a:xfrm>
          <a:custGeom>
            <a:avLst/>
            <a:gdLst/>
            <a:ahLst/>
            <a:cxnLst/>
            <a:rect l="l" t="t" r="r" b="b"/>
            <a:pathLst>
              <a:path w="260350" h="1038860">
                <a:moveTo>
                  <a:pt x="260255" y="0"/>
                </a:moveTo>
                <a:lnTo>
                  <a:pt x="0" y="259579"/>
                </a:lnTo>
                <a:lnTo>
                  <a:pt x="0" y="1038319"/>
                </a:lnTo>
                <a:lnTo>
                  <a:pt x="260255" y="778739"/>
                </a:lnTo>
                <a:lnTo>
                  <a:pt x="260255" y="0"/>
                </a:lnTo>
                <a:close/>
              </a:path>
            </a:pathLst>
          </a:custGeom>
          <a:solidFill>
            <a:srgbClr val="676767"/>
          </a:solidFill>
        </p:spPr>
        <p:txBody>
          <a:bodyPr wrap="square" lIns="0" tIns="0" rIns="0" bIns="0" rtlCol="0"/>
          <a:lstStyle/>
          <a:p>
            <a:endParaRPr/>
          </a:p>
        </p:txBody>
      </p:sp>
      <p:sp>
        <p:nvSpPr>
          <p:cNvPr id="67" name="object 67"/>
          <p:cNvSpPr/>
          <p:nvPr/>
        </p:nvSpPr>
        <p:spPr>
          <a:xfrm>
            <a:off x="4104135" y="1583772"/>
            <a:ext cx="1041400" cy="1038860"/>
          </a:xfrm>
          <a:custGeom>
            <a:avLst/>
            <a:gdLst/>
            <a:ahLst/>
            <a:cxnLst/>
            <a:rect l="l" t="t" r="r" b="b"/>
            <a:pathLst>
              <a:path w="1041400" h="1038860">
                <a:moveTo>
                  <a:pt x="260255" y="0"/>
                </a:moveTo>
                <a:lnTo>
                  <a:pt x="0" y="259579"/>
                </a:lnTo>
                <a:lnTo>
                  <a:pt x="0" y="1038319"/>
                </a:lnTo>
                <a:lnTo>
                  <a:pt x="780765" y="1038319"/>
                </a:lnTo>
                <a:lnTo>
                  <a:pt x="1041020" y="778739"/>
                </a:lnTo>
                <a:lnTo>
                  <a:pt x="1041020" y="0"/>
                </a:lnTo>
                <a:lnTo>
                  <a:pt x="260255" y="0"/>
                </a:lnTo>
                <a:close/>
              </a:path>
            </a:pathLst>
          </a:custGeom>
          <a:ln w="11814">
            <a:solidFill>
              <a:srgbClr val="000000"/>
            </a:solidFill>
          </a:ln>
        </p:spPr>
        <p:txBody>
          <a:bodyPr wrap="square" lIns="0" tIns="0" rIns="0" bIns="0" rtlCol="0"/>
          <a:lstStyle/>
          <a:p>
            <a:endParaRPr/>
          </a:p>
        </p:txBody>
      </p:sp>
      <p:sp>
        <p:nvSpPr>
          <p:cNvPr id="68" name="object 68"/>
          <p:cNvSpPr/>
          <p:nvPr/>
        </p:nvSpPr>
        <p:spPr>
          <a:xfrm>
            <a:off x="4104135" y="1583773"/>
            <a:ext cx="1041400" cy="259715"/>
          </a:xfrm>
          <a:custGeom>
            <a:avLst/>
            <a:gdLst/>
            <a:ahLst/>
            <a:cxnLst/>
            <a:rect l="l" t="t" r="r" b="b"/>
            <a:pathLst>
              <a:path w="1041400" h="259714">
                <a:moveTo>
                  <a:pt x="0" y="259579"/>
                </a:moveTo>
                <a:lnTo>
                  <a:pt x="780765" y="259579"/>
                </a:lnTo>
                <a:lnTo>
                  <a:pt x="1041020" y="0"/>
                </a:lnTo>
              </a:path>
            </a:pathLst>
          </a:custGeom>
          <a:ln w="11800">
            <a:solidFill>
              <a:srgbClr val="000000"/>
            </a:solidFill>
          </a:ln>
        </p:spPr>
        <p:txBody>
          <a:bodyPr wrap="square" lIns="0" tIns="0" rIns="0" bIns="0" rtlCol="0"/>
          <a:lstStyle/>
          <a:p>
            <a:endParaRPr/>
          </a:p>
        </p:txBody>
      </p:sp>
      <p:sp>
        <p:nvSpPr>
          <p:cNvPr id="69" name="object 69"/>
          <p:cNvSpPr/>
          <p:nvPr/>
        </p:nvSpPr>
        <p:spPr>
          <a:xfrm>
            <a:off x="4884900" y="1843353"/>
            <a:ext cx="0" cy="779145"/>
          </a:xfrm>
          <a:custGeom>
            <a:avLst/>
            <a:gdLst/>
            <a:ahLst/>
            <a:cxnLst/>
            <a:rect l="l" t="t" r="r" b="b"/>
            <a:pathLst>
              <a:path h="779144">
                <a:moveTo>
                  <a:pt x="0" y="0"/>
                </a:moveTo>
                <a:lnTo>
                  <a:pt x="0" y="778739"/>
                </a:lnTo>
              </a:path>
            </a:pathLst>
          </a:custGeom>
          <a:ln w="11829">
            <a:solidFill>
              <a:srgbClr val="000000"/>
            </a:solidFill>
          </a:ln>
        </p:spPr>
        <p:txBody>
          <a:bodyPr wrap="square" lIns="0" tIns="0" rIns="0" bIns="0" rtlCol="0"/>
          <a:lstStyle/>
          <a:p>
            <a:endParaRPr/>
          </a:p>
        </p:txBody>
      </p:sp>
      <p:sp>
        <p:nvSpPr>
          <p:cNvPr id="70" name="object 70"/>
          <p:cNvSpPr txBox="1"/>
          <p:nvPr/>
        </p:nvSpPr>
        <p:spPr>
          <a:xfrm>
            <a:off x="4236548" y="2098915"/>
            <a:ext cx="594995" cy="223520"/>
          </a:xfrm>
          <a:prstGeom prst="rect">
            <a:avLst/>
          </a:prstGeom>
        </p:spPr>
        <p:txBody>
          <a:bodyPr vert="horz" wrap="square" lIns="0" tIns="0" rIns="0" bIns="0" rtlCol="0">
            <a:spAutoFit/>
          </a:bodyPr>
          <a:lstStyle/>
          <a:p>
            <a:pPr marL="12700"/>
            <a:r>
              <a:rPr sz="1450" spc="40" dirty="0">
                <a:latin typeface="宋体"/>
                <a:cs typeface="宋体"/>
              </a:rPr>
              <a:t>涉事人</a:t>
            </a:r>
            <a:endParaRPr sz="1450">
              <a:latin typeface="宋体"/>
              <a:cs typeface="宋体"/>
            </a:endParaRPr>
          </a:p>
        </p:txBody>
      </p:sp>
      <p:sp>
        <p:nvSpPr>
          <p:cNvPr id="71" name="object 71"/>
          <p:cNvSpPr/>
          <p:nvPr/>
        </p:nvSpPr>
        <p:spPr>
          <a:xfrm>
            <a:off x="4104135" y="3094055"/>
            <a:ext cx="1041400" cy="1038860"/>
          </a:xfrm>
          <a:custGeom>
            <a:avLst/>
            <a:gdLst/>
            <a:ahLst/>
            <a:cxnLst/>
            <a:rect l="l" t="t" r="r" b="b"/>
            <a:pathLst>
              <a:path w="1041400" h="1038860">
                <a:moveTo>
                  <a:pt x="1041020" y="0"/>
                </a:moveTo>
                <a:lnTo>
                  <a:pt x="260255" y="0"/>
                </a:lnTo>
                <a:lnTo>
                  <a:pt x="0" y="259579"/>
                </a:lnTo>
                <a:lnTo>
                  <a:pt x="0" y="1038319"/>
                </a:lnTo>
                <a:lnTo>
                  <a:pt x="780765" y="1038319"/>
                </a:lnTo>
                <a:lnTo>
                  <a:pt x="1041020" y="778739"/>
                </a:lnTo>
                <a:lnTo>
                  <a:pt x="1041020" y="0"/>
                </a:lnTo>
                <a:close/>
              </a:path>
            </a:pathLst>
          </a:custGeom>
          <a:solidFill>
            <a:srgbClr val="808080"/>
          </a:solidFill>
        </p:spPr>
        <p:txBody>
          <a:bodyPr wrap="square" lIns="0" tIns="0" rIns="0" bIns="0" rtlCol="0"/>
          <a:lstStyle/>
          <a:p>
            <a:endParaRPr/>
          </a:p>
        </p:txBody>
      </p:sp>
      <p:sp>
        <p:nvSpPr>
          <p:cNvPr id="72" name="object 72"/>
          <p:cNvSpPr/>
          <p:nvPr/>
        </p:nvSpPr>
        <p:spPr>
          <a:xfrm>
            <a:off x="4104135" y="3094056"/>
            <a:ext cx="1041400" cy="259715"/>
          </a:xfrm>
          <a:custGeom>
            <a:avLst/>
            <a:gdLst/>
            <a:ahLst/>
            <a:cxnLst/>
            <a:rect l="l" t="t" r="r" b="b"/>
            <a:pathLst>
              <a:path w="1041400" h="259714">
                <a:moveTo>
                  <a:pt x="1041020" y="0"/>
                </a:moveTo>
                <a:lnTo>
                  <a:pt x="260255" y="0"/>
                </a:lnTo>
                <a:lnTo>
                  <a:pt x="0" y="259579"/>
                </a:lnTo>
                <a:lnTo>
                  <a:pt x="780765" y="259579"/>
                </a:lnTo>
                <a:lnTo>
                  <a:pt x="1041020" y="0"/>
                </a:lnTo>
                <a:close/>
              </a:path>
            </a:pathLst>
          </a:custGeom>
          <a:solidFill>
            <a:srgbClr val="999999"/>
          </a:solidFill>
        </p:spPr>
        <p:txBody>
          <a:bodyPr wrap="square" lIns="0" tIns="0" rIns="0" bIns="0" rtlCol="0"/>
          <a:lstStyle/>
          <a:p>
            <a:endParaRPr/>
          </a:p>
        </p:txBody>
      </p:sp>
      <p:sp>
        <p:nvSpPr>
          <p:cNvPr id="73" name="object 73"/>
          <p:cNvSpPr/>
          <p:nvPr/>
        </p:nvSpPr>
        <p:spPr>
          <a:xfrm>
            <a:off x="4884900" y="3094055"/>
            <a:ext cx="260350" cy="1038860"/>
          </a:xfrm>
          <a:custGeom>
            <a:avLst/>
            <a:gdLst/>
            <a:ahLst/>
            <a:cxnLst/>
            <a:rect l="l" t="t" r="r" b="b"/>
            <a:pathLst>
              <a:path w="260350" h="1038860">
                <a:moveTo>
                  <a:pt x="260255" y="0"/>
                </a:moveTo>
                <a:lnTo>
                  <a:pt x="0" y="259579"/>
                </a:lnTo>
                <a:lnTo>
                  <a:pt x="0" y="1038319"/>
                </a:lnTo>
                <a:lnTo>
                  <a:pt x="260255" y="778739"/>
                </a:lnTo>
                <a:lnTo>
                  <a:pt x="260255" y="0"/>
                </a:lnTo>
                <a:close/>
              </a:path>
            </a:pathLst>
          </a:custGeom>
          <a:solidFill>
            <a:srgbClr val="676767"/>
          </a:solidFill>
        </p:spPr>
        <p:txBody>
          <a:bodyPr wrap="square" lIns="0" tIns="0" rIns="0" bIns="0" rtlCol="0"/>
          <a:lstStyle/>
          <a:p>
            <a:endParaRPr/>
          </a:p>
        </p:txBody>
      </p:sp>
      <p:sp>
        <p:nvSpPr>
          <p:cNvPr id="74" name="object 74"/>
          <p:cNvSpPr/>
          <p:nvPr/>
        </p:nvSpPr>
        <p:spPr>
          <a:xfrm>
            <a:off x="4104135" y="3094055"/>
            <a:ext cx="1041400" cy="1038860"/>
          </a:xfrm>
          <a:custGeom>
            <a:avLst/>
            <a:gdLst/>
            <a:ahLst/>
            <a:cxnLst/>
            <a:rect l="l" t="t" r="r" b="b"/>
            <a:pathLst>
              <a:path w="1041400" h="1038860">
                <a:moveTo>
                  <a:pt x="260255" y="0"/>
                </a:moveTo>
                <a:lnTo>
                  <a:pt x="0" y="259579"/>
                </a:lnTo>
                <a:lnTo>
                  <a:pt x="0" y="1038319"/>
                </a:lnTo>
                <a:lnTo>
                  <a:pt x="780765" y="1038319"/>
                </a:lnTo>
                <a:lnTo>
                  <a:pt x="1041020" y="778739"/>
                </a:lnTo>
                <a:lnTo>
                  <a:pt x="1041020" y="0"/>
                </a:lnTo>
                <a:lnTo>
                  <a:pt x="260255" y="0"/>
                </a:lnTo>
                <a:close/>
              </a:path>
            </a:pathLst>
          </a:custGeom>
          <a:ln w="11814">
            <a:solidFill>
              <a:srgbClr val="000000"/>
            </a:solidFill>
          </a:ln>
        </p:spPr>
        <p:txBody>
          <a:bodyPr wrap="square" lIns="0" tIns="0" rIns="0" bIns="0" rtlCol="0"/>
          <a:lstStyle/>
          <a:p>
            <a:endParaRPr/>
          </a:p>
        </p:txBody>
      </p:sp>
      <p:sp>
        <p:nvSpPr>
          <p:cNvPr id="75" name="object 75"/>
          <p:cNvSpPr/>
          <p:nvPr/>
        </p:nvSpPr>
        <p:spPr>
          <a:xfrm>
            <a:off x="4104135" y="3094056"/>
            <a:ext cx="1041400" cy="259715"/>
          </a:xfrm>
          <a:custGeom>
            <a:avLst/>
            <a:gdLst/>
            <a:ahLst/>
            <a:cxnLst/>
            <a:rect l="l" t="t" r="r" b="b"/>
            <a:pathLst>
              <a:path w="1041400" h="259714">
                <a:moveTo>
                  <a:pt x="0" y="259579"/>
                </a:moveTo>
                <a:lnTo>
                  <a:pt x="780765" y="259579"/>
                </a:lnTo>
                <a:lnTo>
                  <a:pt x="1041020" y="0"/>
                </a:lnTo>
              </a:path>
            </a:pathLst>
          </a:custGeom>
          <a:ln w="11800">
            <a:solidFill>
              <a:srgbClr val="000000"/>
            </a:solidFill>
          </a:ln>
        </p:spPr>
        <p:txBody>
          <a:bodyPr wrap="square" lIns="0" tIns="0" rIns="0" bIns="0" rtlCol="0"/>
          <a:lstStyle/>
          <a:p>
            <a:endParaRPr/>
          </a:p>
        </p:txBody>
      </p:sp>
      <p:sp>
        <p:nvSpPr>
          <p:cNvPr id="76" name="object 76"/>
          <p:cNvSpPr/>
          <p:nvPr/>
        </p:nvSpPr>
        <p:spPr>
          <a:xfrm>
            <a:off x="4884900" y="3353636"/>
            <a:ext cx="0" cy="779145"/>
          </a:xfrm>
          <a:custGeom>
            <a:avLst/>
            <a:gdLst/>
            <a:ahLst/>
            <a:cxnLst/>
            <a:rect l="l" t="t" r="r" b="b"/>
            <a:pathLst>
              <a:path h="779145">
                <a:moveTo>
                  <a:pt x="0" y="0"/>
                </a:moveTo>
                <a:lnTo>
                  <a:pt x="0" y="778739"/>
                </a:lnTo>
              </a:path>
            </a:pathLst>
          </a:custGeom>
          <a:ln w="11829">
            <a:solidFill>
              <a:srgbClr val="000000"/>
            </a:solidFill>
          </a:ln>
        </p:spPr>
        <p:txBody>
          <a:bodyPr wrap="square" lIns="0" tIns="0" rIns="0" bIns="0" rtlCol="0"/>
          <a:lstStyle/>
          <a:p>
            <a:endParaRPr/>
          </a:p>
        </p:txBody>
      </p:sp>
      <p:sp>
        <p:nvSpPr>
          <p:cNvPr id="77" name="object 77"/>
          <p:cNvSpPr txBox="1"/>
          <p:nvPr/>
        </p:nvSpPr>
        <p:spPr>
          <a:xfrm>
            <a:off x="4236548" y="3612659"/>
            <a:ext cx="594995" cy="223520"/>
          </a:xfrm>
          <a:prstGeom prst="rect">
            <a:avLst/>
          </a:prstGeom>
        </p:spPr>
        <p:txBody>
          <a:bodyPr vert="horz" wrap="square" lIns="0" tIns="0" rIns="0" bIns="0" rtlCol="0">
            <a:spAutoFit/>
          </a:bodyPr>
          <a:lstStyle/>
          <a:p>
            <a:pPr marL="12700"/>
            <a:r>
              <a:rPr sz="1450" spc="40" dirty="0">
                <a:latin typeface="宋体"/>
                <a:cs typeface="宋体"/>
              </a:rPr>
              <a:t>涉事物</a:t>
            </a:r>
            <a:endParaRPr sz="1450">
              <a:latin typeface="宋体"/>
              <a:cs typeface="宋体"/>
            </a:endParaRPr>
          </a:p>
        </p:txBody>
      </p:sp>
      <p:sp>
        <p:nvSpPr>
          <p:cNvPr id="78" name="object 78"/>
          <p:cNvSpPr/>
          <p:nvPr/>
        </p:nvSpPr>
        <p:spPr>
          <a:xfrm>
            <a:off x="2495349" y="1583772"/>
            <a:ext cx="757555" cy="2548890"/>
          </a:xfrm>
          <a:custGeom>
            <a:avLst/>
            <a:gdLst/>
            <a:ahLst/>
            <a:cxnLst/>
            <a:rect l="l" t="t" r="r" b="b"/>
            <a:pathLst>
              <a:path w="757555"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79" name="object 79"/>
          <p:cNvSpPr/>
          <p:nvPr/>
        </p:nvSpPr>
        <p:spPr>
          <a:xfrm>
            <a:off x="2495349" y="1583772"/>
            <a:ext cx="757555" cy="189230"/>
          </a:xfrm>
          <a:custGeom>
            <a:avLst/>
            <a:gdLst/>
            <a:ahLst/>
            <a:cxnLst/>
            <a:rect l="l" t="t" r="r" b="b"/>
            <a:pathLst>
              <a:path w="757555"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80" name="object 80"/>
          <p:cNvSpPr/>
          <p:nvPr/>
        </p:nvSpPr>
        <p:spPr>
          <a:xfrm>
            <a:off x="3063178" y="1583772"/>
            <a:ext cx="189865" cy="2548890"/>
          </a:xfrm>
          <a:custGeom>
            <a:avLst/>
            <a:gdLst/>
            <a:ahLst/>
            <a:cxnLst/>
            <a:rect l="l" t="t" r="r" b="b"/>
            <a:pathLst>
              <a:path w="189864"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81" name="object 81"/>
          <p:cNvSpPr/>
          <p:nvPr/>
        </p:nvSpPr>
        <p:spPr>
          <a:xfrm>
            <a:off x="2495349" y="1583772"/>
            <a:ext cx="757555" cy="2548890"/>
          </a:xfrm>
          <a:custGeom>
            <a:avLst/>
            <a:gdLst/>
            <a:ahLst/>
            <a:cxnLst/>
            <a:rect l="l" t="t" r="r" b="b"/>
            <a:pathLst>
              <a:path w="757555"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82" name="object 82"/>
          <p:cNvSpPr/>
          <p:nvPr/>
        </p:nvSpPr>
        <p:spPr>
          <a:xfrm>
            <a:off x="2495349" y="1583772"/>
            <a:ext cx="757555" cy="189230"/>
          </a:xfrm>
          <a:custGeom>
            <a:avLst/>
            <a:gdLst/>
            <a:ahLst/>
            <a:cxnLst/>
            <a:rect l="l" t="t" r="r" b="b"/>
            <a:pathLst>
              <a:path w="757555"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83" name="object 83"/>
          <p:cNvSpPr/>
          <p:nvPr/>
        </p:nvSpPr>
        <p:spPr>
          <a:xfrm>
            <a:off x="3063177"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84" name="object 84"/>
          <p:cNvSpPr txBox="1"/>
          <p:nvPr/>
        </p:nvSpPr>
        <p:spPr>
          <a:xfrm>
            <a:off x="2707667" y="2469539"/>
            <a:ext cx="215265" cy="927177"/>
          </a:xfrm>
          <a:prstGeom prst="rect">
            <a:avLst/>
          </a:prstGeom>
        </p:spPr>
        <p:txBody>
          <a:bodyPr vert="horz" wrap="square" lIns="0" tIns="3810" rIns="0" bIns="0" rtlCol="0">
            <a:spAutoFit/>
          </a:bodyPr>
          <a:lstStyle/>
          <a:p>
            <a:pPr marL="12700" marR="5080">
              <a:lnSpc>
                <a:spcPct val="101800"/>
              </a:lnSpc>
              <a:spcBef>
                <a:spcPts val="30"/>
              </a:spcBef>
            </a:pPr>
            <a:r>
              <a:rPr sz="1450" spc="30" dirty="0">
                <a:latin typeface="宋体"/>
                <a:cs typeface="宋体"/>
              </a:rPr>
              <a:t>组  织</a:t>
            </a:r>
            <a:endParaRPr sz="1450">
              <a:latin typeface="宋体"/>
              <a:cs typeface="宋体"/>
            </a:endParaRPr>
          </a:p>
          <a:p>
            <a:pPr marL="12700" marR="5080">
              <a:lnSpc>
                <a:spcPct val="101699"/>
              </a:lnSpc>
              <a:spcBef>
                <a:spcPts val="90"/>
              </a:spcBef>
            </a:pPr>
            <a:r>
              <a:rPr sz="1450" spc="30" dirty="0">
                <a:latin typeface="宋体"/>
                <a:cs typeface="宋体"/>
              </a:rPr>
              <a:t>环  境</a:t>
            </a:r>
            <a:endParaRPr sz="1450">
              <a:latin typeface="宋体"/>
              <a:cs typeface="宋体"/>
            </a:endParaRPr>
          </a:p>
        </p:txBody>
      </p:sp>
      <p:sp>
        <p:nvSpPr>
          <p:cNvPr id="85" name="object 85"/>
          <p:cNvSpPr/>
          <p:nvPr/>
        </p:nvSpPr>
        <p:spPr>
          <a:xfrm>
            <a:off x="5712986" y="2405775"/>
            <a:ext cx="1136015" cy="1132840"/>
          </a:xfrm>
          <a:custGeom>
            <a:avLst/>
            <a:gdLst/>
            <a:ahLst/>
            <a:cxnLst/>
            <a:rect l="l" t="t" r="r" b="b"/>
            <a:pathLst>
              <a:path w="1136014" h="1132839">
                <a:moveTo>
                  <a:pt x="1135658" y="566356"/>
                </a:moveTo>
                <a:lnTo>
                  <a:pt x="990073" y="510979"/>
                </a:lnTo>
                <a:lnTo>
                  <a:pt x="1116415" y="419890"/>
                </a:lnTo>
                <a:lnTo>
                  <a:pt x="961366" y="403843"/>
                </a:lnTo>
                <a:lnTo>
                  <a:pt x="1059632" y="283178"/>
                </a:lnTo>
                <a:lnTo>
                  <a:pt x="905687" y="307877"/>
                </a:lnTo>
                <a:lnTo>
                  <a:pt x="969411" y="165973"/>
                </a:lnTo>
                <a:lnTo>
                  <a:pt x="827138" y="229374"/>
                </a:lnTo>
                <a:lnTo>
                  <a:pt x="851744" y="75986"/>
                </a:lnTo>
                <a:lnTo>
                  <a:pt x="730922" y="173997"/>
                </a:lnTo>
                <a:lnTo>
                  <a:pt x="714834" y="19350"/>
                </a:lnTo>
                <a:lnTo>
                  <a:pt x="623508" y="145207"/>
                </a:lnTo>
                <a:lnTo>
                  <a:pt x="567829" y="0"/>
                </a:lnTo>
                <a:lnTo>
                  <a:pt x="512308" y="145207"/>
                </a:lnTo>
                <a:lnTo>
                  <a:pt x="420982" y="19350"/>
                </a:lnTo>
                <a:lnTo>
                  <a:pt x="404893" y="173997"/>
                </a:lnTo>
                <a:lnTo>
                  <a:pt x="283914" y="75986"/>
                </a:lnTo>
                <a:lnTo>
                  <a:pt x="308678" y="229374"/>
                </a:lnTo>
                <a:lnTo>
                  <a:pt x="166405" y="165973"/>
                </a:lnTo>
                <a:lnTo>
                  <a:pt x="229970" y="307877"/>
                </a:lnTo>
                <a:lnTo>
                  <a:pt x="76183" y="283178"/>
                </a:lnTo>
                <a:lnTo>
                  <a:pt x="174449" y="403843"/>
                </a:lnTo>
                <a:lnTo>
                  <a:pt x="19400" y="419890"/>
                </a:lnTo>
                <a:lnTo>
                  <a:pt x="145585" y="510979"/>
                </a:lnTo>
                <a:lnTo>
                  <a:pt x="0" y="566356"/>
                </a:lnTo>
                <a:lnTo>
                  <a:pt x="145585" y="621890"/>
                </a:lnTo>
                <a:lnTo>
                  <a:pt x="19400" y="712979"/>
                </a:lnTo>
                <a:lnTo>
                  <a:pt x="174449" y="729026"/>
                </a:lnTo>
                <a:lnTo>
                  <a:pt x="76183" y="849534"/>
                </a:lnTo>
                <a:lnTo>
                  <a:pt x="229970" y="824991"/>
                </a:lnTo>
                <a:lnTo>
                  <a:pt x="166405" y="966895"/>
                </a:lnTo>
                <a:lnTo>
                  <a:pt x="308678" y="903337"/>
                </a:lnTo>
                <a:lnTo>
                  <a:pt x="283914" y="1056883"/>
                </a:lnTo>
                <a:lnTo>
                  <a:pt x="404893" y="958872"/>
                </a:lnTo>
                <a:lnTo>
                  <a:pt x="420982" y="1113518"/>
                </a:lnTo>
                <a:lnTo>
                  <a:pt x="512308" y="987504"/>
                </a:lnTo>
                <a:lnTo>
                  <a:pt x="567829" y="1132712"/>
                </a:lnTo>
                <a:lnTo>
                  <a:pt x="623508" y="987504"/>
                </a:lnTo>
                <a:lnTo>
                  <a:pt x="714834" y="1113518"/>
                </a:lnTo>
                <a:lnTo>
                  <a:pt x="730922" y="958872"/>
                </a:lnTo>
                <a:lnTo>
                  <a:pt x="851744" y="1056883"/>
                </a:lnTo>
                <a:lnTo>
                  <a:pt x="827138" y="903337"/>
                </a:lnTo>
                <a:lnTo>
                  <a:pt x="969411" y="966895"/>
                </a:lnTo>
                <a:lnTo>
                  <a:pt x="905687" y="824991"/>
                </a:lnTo>
                <a:lnTo>
                  <a:pt x="1059632" y="849534"/>
                </a:lnTo>
                <a:lnTo>
                  <a:pt x="961366" y="729026"/>
                </a:lnTo>
                <a:lnTo>
                  <a:pt x="1116415" y="712979"/>
                </a:lnTo>
                <a:lnTo>
                  <a:pt x="990073" y="621890"/>
                </a:lnTo>
                <a:lnTo>
                  <a:pt x="1135658" y="566356"/>
                </a:lnTo>
                <a:close/>
              </a:path>
            </a:pathLst>
          </a:custGeom>
          <a:ln w="11814">
            <a:solidFill>
              <a:srgbClr val="000000"/>
            </a:solidFill>
          </a:ln>
        </p:spPr>
        <p:txBody>
          <a:bodyPr wrap="square" lIns="0" tIns="0" rIns="0" bIns="0" rtlCol="0"/>
          <a:lstStyle/>
          <a:p>
            <a:endParaRPr/>
          </a:p>
        </p:txBody>
      </p:sp>
      <p:sp>
        <p:nvSpPr>
          <p:cNvPr id="86" name="object 86"/>
          <p:cNvSpPr/>
          <p:nvPr/>
        </p:nvSpPr>
        <p:spPr>
          <a:xfrm>
            <a:off x="6302503" y="2671333"/>
            <a:ext cx="12065" cy="584200"/>
          </a:xfrm>
          <a:custGeom>
            <a:avLst/>
            <a:gdLst/>
            <a:ahLst/>
            <a:cxnLst/>
            <a:rect l="l" t="t" r="r" b="b"/>
            <a:pathLst>
              <a:path w="12064" h="584200">
                <a:moveTo>
                  <a:pt x="0" y="583976"/>
                </a:moveTo>
                <a:lnTo>
                  <a:pt x="11829" y="583976"/>
                </a:lnTo>
                <a:lnTo>
                  <a:pt x="11829" y="0"/>
                </a:lnTo>
                <a:lnTo>
                  <a:pt x="0" y="0"/>
                </a:lnTo>
                <a:lnTo>
                  <a:pt x="0" y="583976"/>
                </a:lnTo>
                <a:close/>
              </a:path>
            </a:pathLst>
          </a:custGeom>
          <a:solidFill>
            <a:srgbClr val="000000"/>
          </a:solidFill>
        </p:spPr>
        <p:txBody>
          <a:bodyPr wrap="square" lIns="0" tIns="0" rIns="0" bIns="0" rtlCol="0"/>
          <a:lstStyle/>
          <a:p>
            <a:endParaRPr/>
          </a:p>
        </p:txBody>
      </p:sp>
      <p:sp>
        <p:nvSpPr>
          <p:cNvPr id="87" name="object 87"/>
          <p:cNvSpPr txBox="1"/>
          <p:nvPr/>
        </p:nvSpPr>
        <p:spPr>
          <a:xfrm>
            <a:off x="6037356" y="2737640"/>
            <a:ext cx="570865" cy="448309"/>
          </a:xfrm>
          <a:prstGeom prst="rect">
            <a:avLst/>
          </a:prstGeom>
        </p:spPr>
        <p:txBody>
          <a:bodyPr vert="horz" wrap="square" lIns="0" tIns="0" rIns="0" bIns="0" rtlCol="0">
            <a:spAutoFit/>
          </a:bodyPr>
          <a:lstStyle/>
          <a:p>
            <a:pPr marL="12700">
              <a:tabLst>
                <a:tab pos="368300" algn="l"/>
              </a:tabLst>
            </a:pPr>
            <a:r>
              <a:rPr sz="1450" spc="40" dirty="0">
                <a:latin typeface="宋体"/>
                <a:cs typeface="宋体"/>
              </a:rPr>
              <a:t>事	事</a:t>
            </a:r>
            <a:endParaRPr sz="1450">
              <a:latin typeface="宋体"/>
              <a:cs typeface="宋体"/>
            </a:endParaRPr>
          </a:p>
          <a:p>
            <a:pPr marL="12700">
              <a:spcBef>
                <a:spcPts val="25"/>
              </a:spcBef>
              <a:tabLst>
                <a:tab pos="368300" algn="l"/>
              </a:tabLst>
            </a:pPr>
            <a:r>
              <a:rPr sz="1450" spc="40" dirty="0">
                <a:latin typeface="宋体"/>
                <a:cs typeface="宋体"/>
              </a:rPr>
              <a:t>件	故</a:t>
            </a:r>
            <a:endParaRPr sz="1450">
              <a:latin typeface="宋体"/>
              <a:cs typeface="宋体"/>
            </a:endParaRPr>
          </a:p>
        </p:txBody>
      </p:sp>
      <p:sp>
        <p:nvSpPr>
          <p:cNvPr id="88" name="object 88"/>
          <p:cNvSpPr/>
          <p:nvPr/>
        </p:nvSpPr>
        <p:spPr>
          <a:xfrm>
            <a:off x="5712986" y="2405775"/>
            <a:ext cx="1136015" cy="1132840"/>
          </a:xfrm>
          <a:custGeom>
            <a:avLst/>
            <a:gdLst/>
            <a:ahLst/>
            <a:cxnLst/>
            <a:rect l="l" t="t" r="r" b="b"/>
            <a:pathLst>
              <a:path w="1136014" h="1132839">
                <a:moveTo>
                  <a:pt x="1135658" y="566356"/>
                </a:moveTo>
                <a:lnTo>
                  <a:pt x="990073" y="510979"/>
                </a:lnTo>
                <a:lnTo>
                  <a:pt x="1116415" y="419890"/>
                </a:lnTo>
                <a:lnTo>
                  <a:pt x="961366" y="403843"/>
                </a:lnTo>
                <a:lnTo>
                  <a:pt x="1059632" y="283178"/>
                </a:lnTo>
                <a:lnTo>
                  <a:pt x="905687" y="307877"/>
                </a:lnTo>
                <a:lnTo>
                  <a:pt x="969411" y="165973"/>
                </a:lnTo>
                <a:lnTo>
                  <a:pt x="827138" y="229374"/>
                </a:lnTo>
                <a:lnTo>
                  <a:pt x="851744" y="75986"/>
                </a:lnTo>
                <a:lnTo>
                  <a:pt x="730922" y="173997"/>
                </a:lnTo>
                <a:lnTo>
                  <a:pt x="714834" y="19350"/>
                </a:lnTo>
                <a:lnTo>
                  <a:pt x="623508" y="145207"/>
                </a:lnTo>
                <a:lnTo>
                  <a:pt x="567829" y="0"/>
                </a:lnTo>
                <a:lnTo>
                  <a:pt x="512308" y="145207"/>
                </a:lnTo>
                <a:lnTo>
                  <a:pt x="420982" y="19350"/>
                </a:lnTo>
                <a:lnTo>
                  <a:pt x="404893" y="173997"/>
                </a:lnTo>
                <a:lnTo>
                  <a:pt x="283914" y="75986"/>
                </a:lnTo>
                <a:lnTo>
                  <a:pt x="308678" y="229374"/>
                </a:lnTo>
                <a:lnTo>
                  <a:pt x="166405" y="165973"/>
                </a:lnTo>
                <a:lnTo>
                  <a:pt x="229970" y="307877"/>
                </a:lnTo>
                <a:lnTo>
                  <a:pt x="76183" y="283178"/>
                </a:lnTo>
                <a:lnTo>
                  <a:pt x="174449" y="403843"/>
                </a:lnTo>
                <a:lnTo>
                  <a:pt x="19400" y="419890"/>
                </a:lnTo>
                <a:lnTo>
                  <a:pt x="145585" y="510979"/>
                </a:lnTo>
                <a:lnTo>
                  <a:pt x="0" y="566356"/>
                </a:lnTo>
                <a:lnTo>
                  <a:pt x="145585" y="621890"/>
                </a:lnTo>
                <a:lnTo>
                  <a:pt x="19400" y="712979"/>
                </a:lnTo>
                <a:lnTo>
                  <a:pt x="174449" y="729026"/>
                </a:lnTo>
                <a:lnTo>
                  <a:pt x="76183" y="849534"/>
                </a:lnTo>
                <a:lnTo>
                  <a:pt x="229970" y="824991"/>
                </a:lnTo>
                <a:lnTo>
                  <a:pt x="166405" y="966895"/>
                </a:lnTo>
                <a:lnTo>
                  <a:pt x="308678" y="903337"/>
                </a:lnTo>
                <a:lnTo>
                  <a:pt x="283914" y="1056883"/>
                </a:lnTo>
                <a:lnTo>
                  <a:pt x="404893" y="958872"/>
                </a:lnTo>
                <a:lnTo>
                  <a:pt x="420982" y="1113518"/>
                </a:lnTo>
                <a:lnTo>
                  <a:pt x="512308" y="987504"/>
                </a:lnTo>
                <a:lnTo>
                  <a:pt x="567829" y="1132712"/>
                </a:lnTo>
                <a:lnTo>
                  <a:pt x="623508" y="987504"/>
                </a:lnTo>
                <a:lnTo>
                  <a:pt x="714834" y="1113518"/>
                </a:lnTo>
                <a:lnTo>
                  <a:pt x="730922" y="958872"/>
                </a:lnTo>
                <a:lnTo>
                  <a:pt x="851744" y="1056883"/>
                </a:lnTo>
                <a:lnTo>
                  <a:pt x="827138" y="903337"/>
                </a:lnTo>
                <a:lnTo>
                  <a:pt x="969411" y="966895"/>
                </a:lnTo>
                <a:lnTo>
                  <a:pt x="905687" y="824991"/>
                </a:lnTo>
                <a:lnTo>
                  <a:pt x="1059632" y="849534"/>
                </a:lnTo>
                <a:lnTo>
                  <a:pt x="961366" y="729026"/>
                </a:lnTo>
                <a:lnTo>
                  <a:pt x="1116415" y="712979"/>
                </a:lnTo>
                <a:lnTo>
                  <a:pt x="990073" y="621890"/>
                </a:lnTo>
                <a:lnTo>
                  <a:pt x="1135658" y="566356"/>
                </a:lnTo>
                <a:close/>
              </a:path>
            </a:pathLst>
          </a:custGeom>
          <a:ln w="11814">
            <a:solidFill>
              <a:srgbClr val="000000"/>
            </a:solidFill>
          </a:ln>
        </p:spPr>
        <p:txBody>
          <a:bodyPr wrap="square" lIns="0" tIns="0" rIns="0" bIns="0" rtlCol="0"/>
          <a:lstStyle/>
          <a:p>
            <a:endParaRPr/>
          </a:p>
        </p:txBody>
      </p:sp>
      <p:sp>
        <p:nvSpPr>
          <p:cNvPr id="89" name="object 89"/>
          <p:cNvSpPr/>
          <p:nvPr/>
        </p:nvSpPr>
        <p:spPr>
          <a:xfrm>
            <a:off x="6302503" y="2671333"/>
            <a:ext cx="12065" cy="584200"/>
          </a:xfrm>
          <a:custGeom>
            <a:avLst/>
            <a:gdLst/>
            <a:ahLst/>
            <a:cxnLst/>
            <a:rect l="l" t="t" r="r" b="b"/>
            <a:pathLst>
              <a:path w="12064" h="584200">
                <a:moveTo>
                  <a:pt x="0" y="583976"/>
                </a:moveTo>
                <a:lnTo>
                  <a:pt x="11829" y="583976"/>
                </a:lnTo>
                <a:lnTo>
                  <a:pt x="11829" y="0"/>
                </a:lnTo>
                <a:lnTo>
                  <a:pt x="0" y="0"/>
                </a:lnTo>
                <a:lnTo>
                  <a:pt x="0" y="583976"/>
                </a:lnTo>
                <a:close/>
              </a:path>
            </a:pathLst>
          </a:custGeom>
          <a:solidFill>
            <a:srgbClr val="000000"/>
          </a:solidFill>
        </p:spPr>
        <p:txBody>
          <a:bodyPr wrap="square" lIns="0" tIns="0" rIns="0" bIns="0" rtlCol="0"/>
          <a:lstStyle/>
          <a:p>
            <a:endParaRPr/>
          </a:p>
        </p:txBody>
      </p:sp>
      <p:sp>
        <p:nvSpPr>
          <p:cNvPr id="90" name="object 90"/>
          <p:cNvSpPr/>
          <p:nvPr/>
        </p:nvSpPr>
        <p:spPr>
          <a:xfrm>
            <a:off x="7511113" y="1583772"/>
            <a:ext cx="757555" cy="2548890"/>
          </a:xfrm>
          <a:custGeom>
            <a:avLst/>
            <a:gdLst/>
            <a:ahLst/>
            <a:cxnLst/>
            <a:rect l="l" t="t" r="r" b="b"/>
            <a:pathLst>
              <a:path w="757554"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91" name="object 91"/>
          <p:cNvSpPr/>
          <p:nvPr/>
        </p:nvSpPr>
        <p:spPr>
          <a:xfrm>
            <a:off x="7511113" y="1583772"/>
            <a:ext cx="757555" cy="189230"/>
          </a:xfrm>
          <a:custGeom>
            <a:avLst/>
            <a:gdLst/>
            <a:ahLst/>
            <a:cxnLst/>
            <a:rect l="l" t="t" r="r" b="b"/>
            <a:pathLst>
              <a:path w="757554"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92" name="object 92"/>
          <p:cNvSpPr/>
          <p:nvPr/>
        </p:nvSpPr>
        <p:spPr>
          <a:xfrm>
            <a:off x="8078941" y="1583772"/>
            <a:ext cx="189865" cy="2548890"/>
          </a:xfrm>
          <a:custGeom>
            <a:avLst/>
            <a:gdLst/>
            <a:ahLst/>
            <a:cxnLst/>
            <a:rect l="l" t="t" r="r" b="b"/>
            <a:pathLst>
              <a:path w="189865"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93" name="object 93"/>
          <p:cNvSpPr/>
          <p:nvPr/>
        </p:nvSpPr>
        <p:spPr>
          <a:xfrm>
            <a:off x="7511113" y="1583772"/>
            <a:ext cx="757555" cy="2548890"/>
          </a:xfrm>
          <a:custGeom>
            <a:avLst/>
            <a:gdLst/>
            <a:ahLst/>
            <a:cxnLst/>
            <a:rect l="l" t="t" r="r" b="b"/>
            <a:pathLst>
              <a:path w="757554"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94" name="object 94"/>
          <p:cNvSpPr/>
          <p:nvPr/>
        </p:nvSpPr>
        <p:spPr>
          <a:xfrm>
            <a:off x="7511113" y="1583772"/>
            <a:ext cx="757555" cy="189230"/>
          </a:xfrm>
          <a:custGeom>
            <a:avLst/>
            <a:gdLst/>
            <a:ahLst/>
            <a:cxnLst/>
            <a:rect l="l" t="t" r="r" b="b"/>
            <a:pathLst>
              <a:path w="757554"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95" name="object 95"/>
          <p:cNvSpPr/>
          <p:nvPr/>
        </p:nvSpPr>
        <p:spPr>
          <a:xfrm>
            <a:off x="8078940"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96" name="object 96"/>
          <p:cNvSpPr txBox="1"/>
          <p:nvPr/>
        </p:nvSpPr>
        <p:spPr>
          <a:xfrm>
            <a:off x="7731696" y="2469539"/>
            <a:ext cx="215265" cy="927177"/>
          </a:xfrm>
          <a:prstGeom prst="rect">
            <a:avLst/>
          </a:prstGeom>
        </p:spPr>
        <p:txBody>
          <a:bodyPr vert="horz" wrap="square" lIns="0" tIns="3810" rIns="0" bIns="0" rtlCol="0">
            <a:spAutoFit/>
          </a:bodyPr>
          <a:lstStyle/>
          <a:p>
            <a:pPr marL="12700" marR="5080">
              <a:lnSpc>
                <a:spcPct val="101800"/>
              </a:lnSpc>
              <a:spcBef>
                <a:spcPts val="30"/>
              </a:spcBef>
            </a:pPr>
            <a:r>
              <a:rPr sz="1450" spc="30" dirty="0">
                <a:latin typeface="宋体"/>
                <a:cs typeface="宋体"/>
              </a:rPr>
              <a:t>社  会</a:t>
            </a:r>
            <a:endParaRPr sz="1450">
              <a:latin typeface="宋体"/>
              <a:cs typeface="宋体"/>
            </a:endParaRPr>
          </a:p>
          <a:p>
            <a:pPr marL="12700" marR="5080">
              <a:lnSpc>
                <a:spcPct val="101699"/>
              </a:lnSpc>
              <a:spcBef>
                <a:spcPts val="90"/>
              </a:spcBef>
            </a:pPr>
            <a:r>
              <a:rPr sz="1450" spc="30" dirty="0">
                <a:latin typeface="宋体"/>
                <a:cs typeface="宋体"/>
              </a:rPr>
              <a:t>公  众</a:t>
            </a:r>
            <a:endParaRPr sz="1450">
              <a:latin typeface="宋体"/>
              <a:cs typeface="宋体"/>
            </a:endParaRPr>
          </a:p>
        </p:txBody>
      </p:sp>
      <p:sp>
        <p:nvSpPr>
          <p:cNvPr id="97" name="object 97"/>
          <p:cNvSpPr/>
          <p:nvPr/>
        </p:nvSpPr>
        <p:spPr>
          <a:xfrm>
            <a:off x="9119962" y="1583772"/>
            <a:ext cx="757555" cy="2548890"/>
          </a:xfrm>
          <a:custGeom>
            <a:avLst/>
            <a:gdLst/>
            <a:ahLst/>
            <a:cxnLst/>
            <a:rect l="l" t="t" r="r" b="b"/>
            <a:pathLst>
              <a:path w="757554" h="2548890">
                <a:moveTo>
                  <a:pt x="757105" y="0"/>
                </a:moveTo>
                <a:lnTo>
                  <a:pt x="189276" y="0"/>
                </a:lnTo>
                <a:lnTo>
                  <a:pt x="0" y="188785"/>
                </a:lnTo>
                <a:lnTo>
                  <a:pt x="0" y="2548602"/>
                </a:lnTo>
                <a:lnTo>
                  <a:pt x="567829" y="2548602"/>
                </a:lnTo>
                <a:lnTo>
                  <a:pt x="757105" y="2359816"/>
                </a:lnTo>
                <a:lnTo>
                  <a:pt x="757105" y="0"/>
                </a:lnTo>
                <a:close/>
              </a:path>
            </a:pathLst>
          </a:custGeom>
          <a:solidFill>
            <a:srgbClr val="808080"/>
          </a:solidFill>
        </p:spPr>
        <p:txBody>
          <a:bodyPr wrap="square" lIns="0" tIns="0" rIns="0" bIns="0" rtlCol="0"/>
          <a:lstStyle/>
          <a:p>
            <a:endParaRPr/>
          </a:p>
        </p:txBody>
      </p:sp>
      <p:sp>
        <p:nvSpPr>
          <p:cNvPr id="98" name="object 98"/>
          <p:cNvSpPr/>
          <p:nvPr/>
        </p:nvSpPr>
        <p:spPr>
          <a:xfrm>
            <a:off x="9119962" y="1583772"/>
            <a:ext cx="757555" cy="189230"/>
          </a:xfrm>
          <a:custGeom>
            <a:avLst/>
            <a:gdLst/>
            <a:ahLst/>
            <a:cxnLst/>
            <a:rect l="l" t="t" r="r" b="b"/>
            <a:pathLst>
              <a:path w="757554" h="189230">
                <a:moveTo>
                  <a:pt x="757105" y="0"/>
                </a:moveTo>
                <a:lnTo>
                  <a:pt x="189276" y="0"/>
                </a:lnTo>
                <a:lnTo>
                  <a:pt x="0" y="188785"/>
                </a:lnTo>
                <a:lnTo>
                  <a:pt x="567829" y="188785"/>
                </a:lnTo>
                <a:lnTo>
                  <a:pt x="757105" y="0"/>
                </a:lnTo>
                <a:close/>
              </a:path>
            </a:pathLst>
          </a:custGeom>
          <a:solidFill>
            <a:srgbClr val="999999"/>
          </a:solidFill>
        </p:spPr>
        <p:txBody>
          <a:bodyPr wrap="square" lIns="0" tIns="0" rIns="0" bIns="0" rtlCol="0"/>
          <a:lstStyle/>
          <a:p>
            <a:endParaRPr/>
          </a:p>
        </p:txBody>
      </p:sp>
      <p:sp>
        <p:nvSpPr>
          <p:cNvPr id="99" name="object 99"/>
          <p:cNvSpPr/>
          <p:nvPr/>
        </p:nvSpPr>
        <p:spPr>
          <a:xfrm>
            <a:off x="9687792" y="1583772"/>
            <a:ext cx="189865" cy="2548890"/>
          </a:xfrm>
          <a:custGeom>
            <a:avLst/>
            <a:gdLst/>
            <a:ahLst/>
            <a:cxnLst/>
            <a:rect l="l" t="t" r="r" b="b"/>
            <a:pathLst>
              <a:path w="189865" h="2548890">
                <a:moveTo>
                  <a:pt x="189276" y="0"/>
                </a:moveTo>
                <a:lnTo>
                  <a:pt x="0" y="188785"/>
                </a:lnTo>
                <a:lnTo>
                  <a:pt x="0" y="2548602"/>
                </a:lnTo>
                <a:lnTo>
                  <a:pt x="189276" y="2359816"/>
                </a:lnTo>
                <a:lnTo>
                  <a:pt x="189276" y="0"/>
                </a:lnTo>
                <a:close/>
              </a:path>
            </a:pathLst>
          </a:custGeom>
          <a:solidFill>
            <a:srgbClr val="676767"/>
          </a:solidFill>
        </p:spPr>
        <p:txBody>
          <a:bodyPr wrap="square" lIns="0" tIns="0" rIns="0" bIns="0" rtlCol="0"/>
          <a:lstStyle/>
          <a:p>
            <a:endParaRPr/>
          </a:p>
        </p:txBody>
      </p:sp>
      <p:sp>
        <p:nvSpPr>
          <p:cNvPr id="100" name="object 100"/>
          <p:cNvSpPr/>
          <p:nvPr/>
        </p:nvSpPr>
        <p:spPr>
          <a:xfrm>
            <a:off x="9119962" y="1583772"/>
            <a:ext cx="757555" cy="2548890"/>
          </a:xfrm>
          <a:custGeom>
            <a:avLst/>
            <a:gdLst/>
            <a:ahLst/>
            <a:cxnLst/>
            <a:rect l="l" t="t" r="r" b="b"/>
            <a:pathLst>
              <a:path w="757554" h="2548890">
                <a:moveTo>
                  <a:pt x="189276" y="0"/>
                </a:moveTo>
                <a:lnTo>
                  <a:pt x="0" y="188785"/>
                </a:lnTo>
                <a:lnTo>
                  <a:pt x="0" y="2548602"/>
                </a:lnTo>
                <a:lnTo>
                  <a:pt x="567829" y="2548602"/>
                </a:lnTo>
                <a:lnTo>
                  <a:pt x="757105" y="2359816"/>
                </a:lnTo>
                <a:lnTo>
                  <a:pt x="757105" y="0"/>
                </a:lnTo>
                <a:lnTo>
                  <a:pt x="189276" y="0"/>
                </a:lnTo>
                <a:close/>
              </a:path>
            </a:pathLst>
          </a:custGeom>
          <a:ln w="11827">
            <a:solidFill>
              <a:srgbClr val="000000"/>
            </a:solidFill>
          </a:ln>
        </p:spPr>
        <p:txBody>
          <a:bodyPr wrap="square" lIns="0" tIns="0" rIns="0" bIns="0" rtlCol="0"/>
          <a:lstStyle/>
          <a:p>
            <a:endParaRPr/>
          </a:p>
        </p:txBody>
      </p:sp>
      <p:sp>
        <p:nvSpPr>
          <p:cNvPr id="101" name="object 101"/>
          <p:cNvSpPr/>
          <p:nvPr/>
        </p:nvSpPr>
        <p:spPr>
          <a:xfrm>
            <a:off x="9119962" y="1583772"/>
            <a:ext cx="757555" cy="189230"/>
          </a:xfrm>
          <a:custGeom>
            <a:avLst/>
            <a:gdLst/>
            <a:ahLst/>
            <a:cxnLst/>
            <a:rect l="l" t="t" r="r" b="b"/>
            <a:pathLst>
              <a:path w="757554" h="189230">
                <a:moveTo>
                  <a:pt x="0" y="188785"/>
                </a:moveTo>
                <a:lnTo>
                  <a:pt x="567829" y="188785"/>
                </a:lnTo>
                <a:lnTo>
                  <a:pt x="757105" y="0"/>
                </a:lnTo>
              </a:path>
            </a:pathLst>
          </a:custGeom>
          <a:ln w="11800">
            <a:solidFill>
              <a:srgbClr val="000000"/>
            </a:solidFill>
          </a:ln>
        </p:spPr>
        <p:txBody>
          <a:bodyPr wrap="square" lIns="0" tIns="0" rIns="0" bIns="0" rtlCol="0"/>
          <a:lstStyle/>
          <a:p>
            <a:endParaRPr/>
          </a:p>
        </p:txBody>
      </p:sp>
      <p:sp>
        <p:nvSpPr>
          <p:cNvPr id="102" name="object 102"/>
          <p:cNvSpPr/>
          <p:nvPr/>
        </p:nvSpPr>
        <p:spPr>
          <a:xfrm>
            <a:off x="9687791" y="1772559"/>
            <a:ext cx="0" cy="2360295"/>
          </a:xfrm>
          <a:custGeom>
            <a:avLst/>
            <a:gdLst/>
            <a:ahLst/>
            <a:cxnLst/>
            <a:rect l="l" t="t" r="r" b="b"/>
            <a:pathLst>
              <a:path h="2360295">
                <a:moveTo>
                  <a:pt x="0" y="0"/>
                </a:moveTo>
                <a:lnTo>
                  <a:pt x="0" y="2359816"/>
                </a:lnTo>
              </a:path>
            </a:pathLst>
          </a:custGeom>
          <a:ln w="11829">
            <a:solidFill>
              <a:srgbClr val="000000"/>
            </a:solidFill>
          </a:ln>
        </p:spPr>
        <p:txBody>
          <a:bodyPr wrap="square" lIns="0" tIns="0" rIns="0" bIns="0" rtlCol="0"/>
          <a:lstStyle/>
          <a:p>
            <a:endParaRPr/>
          </a:p>
        </p:txBody>
      </p:sp>
      <p:sp>
        <p:nvSpPr>
          <p:cNvPr id="103" name="object 103"/>
          <p:cNvSpPr txBox="1"/>
          <p:nvPr/>
        </p:nvSpPr>
        <p:spPr>
          <a:xfrm>
            <a:off x="9343384" y="2469539"/>
            <a:ext cx="215265" cy="927177"/>
          </a:xfrm>
          <a:prstGeom prst="rect">
            <a:avLst/>
          </a:prstGeom>
        </p:spPr>
        <p:txBody>
          <a:bodyPr vert="horz" wrap="square" lIns="0" tIns="3810" rIns="0" bIns="0" rtlCol="0">
            <a:spAutoFit/>
          </a:bodyPr>
          <a:lstStyle/>
          <a:p>
            <a:pPr marL="12700" marR="5080">
              <a:lnSpc>
                <a:spcPct val="101800"/>
              </a:lnSpc>
              <a:spcBef>
                <a:spcPts val="30"/>
              </a:spcBef>
            </a:pPr>
            <a:r>
              <a:rPr sz="1450" spc="30" dirty="0">
                <a:latin typeface="宋体"/>
                <a:cs typeface="宋体"/>
              </a:rPr>
              <a:t>社  会</a:t>
            </a:r>
            <a:endParaRPr sz="1450">
              <a:latin typeface="宋体"/>
              <a:cs typeface="宋体"/>
            </a:endParaRPr>
          </a:p>
          <a:p>
            <a:pPr marL="12700" marR="5080">
              <a:lnSpc>
                <a:spcPct val="101699"/>
              </a:lnSpc>
              <a:spcBef>
                <a:spcPts val="90"/>
              </a:spcBef>
            </a:pPr>
            <a:r>
              <a:rPr sz="1450" spc="30" dirty="0">
                <a:latin typeface="宋体"/>
                <a:cs typeface="宋体"/>
              </a:rPr>
              <a:t>环  境</a:t>
            </a:r>
            <a:endParaRPr sz="1450">
              <a:latin typeface="宋体"/>
              <a:cs typeface="宋体"/>
            </a:endParaRPr>
          </a:p>
        </p:txBody>
      </p:sp>
      <p:sp>
        <p:nvSpPr>
          <p:cNvPr id="104" name="object 104"/>
          <p:cNvSpPr/>
          <p:nvPr/>
        </p:nvSpPr>
        <p:spPr>
          <a:xfrm>
            <a:off x="6138858" y="3180582"/>
            <a:ext cx="1332865" cy="795020"/>
          </a:xfrm>
          <a:custGeom>
            <a:avLst/>
            <a:gdLst/>
            <a:ahLst/>
            <a:cxnLst/>
            <a:rect l="l" t="t" r="r" b="b"/>
            <a:pathLst>
              <a:path w="1332864" h="795020">
                <a:moveTo>
                  <a:pt x="2050" y="14227"/>
                </a:moveTo>
                <a:lnTo>
                  <a:pt x="2050" y="120350"/>
                </a:lnTo>
                <a:lnTo>
                  <a:pt x="5520" y="123969"/>
                </a:lnTo>
                <a:lnTo>
                  <a:pt x="14195" y="123969"/>
                </a:lnTo>
                <a:lnTo>
                  <a:pt x="17823" y="120350"/>
                </a:lnTo>
                <a:lnTo>
                  <a:pt x="17823" y="15732"/>
                </a:lnTo>
                <a:lnTo>
                  <a:pt x="3627" y="15732"/>
                </a:lnTo>
                <a:lnTo>
                  <a:pt x="2050" y="14227"/>
                </a:lnTo>
                <a:close/>
              </a:path>
              <a:path w="1332864" h="795020">
                <a:moveTo>
                  <a:pt x="2050" y="7866"/>
                </a:moveTo>
                <a:lnTo>
                  <a:pt x="2050" y="14227"/>
                </a:lnTo>
                <a:lnTo>
                  <a:pt x="3627" y="15732"/>
                </a:lnTo>
                <a:lnTo>
                  <a:pt x="9937" y="15732"/>
                </a:lnTo>
                <a:lnTo>
                  <a:pt x="2050" y="7866"/>
                </a:lnTo>
                <a:close/>
              </a:path>
              <a:path w="1332864" h="795020">
                <a:moveTo>
                  <a:pt x="17823" y="7866"/>
                </a:moveTo>
                <a:lnTo>
                  <a:pt x="2050" y="7866"/>
                </a:lnTo>
                <a:lnTo>
                  <a:pt x="9937" y="15732"/>
                </a:lnTo>
                <a:lnTo>
                  <a:pt x="17823" y="15732"/>
                </a:lnTo>
                <a:lnTo>
                  <a:pt x="17823" y="7866"/>
                </a:lnTo>
                <a:close/>
              </a:path>
              <a:path w="1332864" h="795020">
                <a:moveTo>
                  <a:pt x="14195" y="0"/>
                </a:moveTo>
                <a:lnTo>
                  <a:pt x="3627" y="0"/>
                </a:lnTo>
                <a:lnTo>
                  <a:pt x="0" y="3618"/>
                </a:lnTo>
                <a:lnTo>
                  <a:pt x="0" y="12271"/>
                </a:lnTo>
                <a:lnTo>
                  <a:pt x="2050" y="14227"/>
                </a:lnTo>
                <a:lnTo>
                  <a:pt x="2050" y="7866"/>
                </a:lnTo>
                <a:lnTo>
                  <a:pt x="17823" y="7866"/>
                </a:lnTo>
                <a:lnTo>
                  <a:pt x="17823" y="3618"/>
                </a:lnTo>
                <a:lnTo>
                  <a:pt x="14195" y="0"/>
                </a:lnTo>
                <a:close/>
              </a:path>
              <a:path w="1332864" h="795020">
                <a:moveTo>
                  <a:pt x="14195" y="171165"/>
                </a:moveTo>
                <a:lnTo>
                  <a:pt x="5520" y="171165"/>
                </a:lnTo>
                <a:lnTo>
                  <a:pt x="2050" y="174626"/>
                </a:lnTo>
                <a:lnTo>
                  <a:pt x="2050" y="183279"/>
                </a:lnTo>
                <a:lnTo>
                  <a:pt x="5520" y="186897"/>
                </a:lnTo>
                <a:lnTo>
                  <a:pt x="14195" y="186897"/>
                </a:lnTo>
                <a:lnTo>
                  <a:pt x="17823" y="183279"/>
                </a:lnTo>
                <a:lnTo>
                  <a:pt x="17823" y="174626"/>
                </a:lnTo>
                <a:lnTo>
                  <a:pt x="14195" y="171165"/>
                </a:lnTo>
                <a:close/>
              </a:path>
              <a:path w="1332864" h="795020">
                <a:moveTo>
                  <a:pt x="14195" y="234093"/>
                </a:moveTo>
                <a:lnTo>
                  <a:pt x="5520" y="234093"/>
                </a:lnTo>
                <a:lnTo>
                  <a:pt x="2050" y="237554"/>
                </a:lnTo>
                <a:lnTo>
                  <a:pt x="2050" y="246364"/>
                </a:lnTo>
                <a:lnTo>
                  <a:pt x="5520" y="249825"/>
                </a:lnTo>
                <a:lnTo>
                  <a:pt x="14195" y="249825"/>
                </a:lnTo>
                <a:lnTo>
                  <a:pt x="17823" y="246364"/>
                </a:lnTo>
                <a:lnTo>
                  <a:pt x="17823" y="237554"/>
                </a:lnTo>
                <a:lnTo>
                  <a:pt x="14195" y="234093"/>
                </a:lnTo>
                <a:close/>
              </a:path>
              <a:path w="1332864" h="795020">
                <a:moveTo>
                  <a:pt x="14195" y="297022"/>
                </a:moveTo>
                <a:lnTo>
                  <a:pt x="5520" y="297022"/>
                </a:lnTo>
                <a:lnTo>
                  <a:pt x="2050" y="300483"/>
                </a:lnTo>
                <a:lnTo>
                  <a:pt x="2050" y="419418"/>
                </a:lnTo>
                <a:lnTo>
                  <a:pt x="5520" y="422879"/>
                </a:lnTo>
                <a:lnTo>
                  <a:pt x="14195" y="422879"/>
                </a:lnTo>
                <a:lnTo>
                  <a:pt x="17823" y="419418"/>
                </a:lnTo>
                <a:lnTo>
                  <a:pt x="17823" y="300483"/>
                </a:lnTo>
                <a:lnTo>
                  <a:pt x="14195" y="297022"/>
                </a:lnTo>
                <a:close/>
              </a:path>
              <a:path w="1332864" h="795020">
                <a:moveTo>
                  <a:pt x="14195" y="470075"/>
                </a:moveTo>
                <a:lnTo>
                  <a:pt x="5520" y="470075"/>
                </a:lnTo>
                <a:lnTo>
                  <a:pt x="2050" y="473536"/>
                </a:lnTo>
                <a:lnTo>
                  <a:pt x="2050" y="482346"/>
                </a:lnTo>
                <a:lnTo>
                  <a:pt x="5520" y="485807"/>
                </a:lnTo>
                <a:lnTo>
                  <a:pt x="14195" y="485807"/>
                </a:lnTo>
                <a:lnTo>
                  <a:pt x="17823" y="482346"/>
                </a:lnTo>
                <a:lnTo>
                  <a:pt x="17823" y="473536"/>
                </a:lnTo>
                <a:lnTo>
                  <a:pt x="14195" y="470075"/>
                </a:lnTo>
                <a:close/>
              </a:path>
              <a:path w="1332864" h="795020">
                <a:moveTo>
                  <a:pt x="14195" y="533003"/>
                </a:moveTo>
                <a:lnTo>
                  <a:pt x="5520" y="533003"/>
                </a:lnTo>
                <a:lnTo>
                  <a:pt x="2050" y="536465"/>
                </a:lnTo>
                <a:lnTo>
                  <a:pt x="2050" y="545275"/>
                </a:lnTo>
                <a:lnTo>
                  <a:pt x="5520" y="548736"/>
                </a:lnTo>
                <a:lnTo>
                  <a:pt x="14195" y="548736"/>
                </a:lnTo>
                <a:lnTo>
                  <a:pt x="17823" y="545275"/>
                </a:lnTo>
                <a:lnTo>
                  <a:pt x="17823" y="536465"/>
                </a:lnTo>
                <a:lnTo>
                  <a:pt x="14195" y="533003"/>
                </a:lnTo>
                <a:close/>
              </a:path>
              <a:path w="1332864" h="795020">
                <a:moveTo>
                  <a:pt x="14195" y="595932"/>
                </a:moveTo>
                <a:lnTo>
                  <a:pt x="5520" y="595932"/>
                </a:lnTo>
                <a:lnTo>
                  <a:pt x="2050" y="599550"/>
                </a:lnTo>
                <a:lnTo>
                  <a:pt x="2050" y="718328"/>
                </a:lnTo>
                <a:lnTo>
                  <a:pt x="5520" y="721789"/>
                </a:lnTo>
                <a:lnTo>
                  <a:pt x="14195" y="721789"/>
                </a:lnTo>
                <a:lnTo>
                  <a:pt x="17823" y="718328"/>
                </a:lnTo>
                <a:lnTo>
                  <a:pt x="17823" y="599550"/>
                </a:lnTo>
                <a:lnTo>
                  <a:pt x="14195" y="595932"/>
                </a:lnTo>
                <a:close/>
              </a:path>
              <a:path w="1332864" h="795020">
                <a:moveTo>
                  <a:pt x="28233" y="755141"/>
                </a:moveTo>
                <a:lnTo>
                  <a:pt x="19400" y="755141"/>
                </a:lnTo>
                <a:lnTo>
                  <a:pt x="15930" y="758759"/>
                </a:lnTo>
                <a:lnTo>
                  <a:pt x="15930" y="767412"/>
                </a:lnTo>
                <a:lnTo>
                  <a:pt x="19400" y="770873"/>
                </a:lnTo>
                <a:lnTo>
                  <a:pt x="28233" y="770873"/>
                </a:lnTo>
                <a:lnTo>
                  <a:pt x="31703" y="767412"/>
                </a:lnTo>
                <a:lnTo>
                  <a:pt x="31703" y="758759"/>
                </a:lnTo>
                <a:lnTo>
                  <a:pt x="28233" y="755141"/>
                </a:lnTo>
                <a:close/>
              </a:path>
              <a:path w="1332864" h="795020">
                <a:moveTo>
                  <a:pt x="91325" y="755141"/>
                </a:moveTo>
                <a:lnTo>
                  <a:pt x="82492" y="755141"/>
                </a:lnTo>
                <a:lnTo>
                  <a:pt x="79022" y="758759"/>
                </a:lnTo>
                <a:lnTo>
                  <a:pt x="79022" y="767412"/>
                </a:lnTo>
                <a:lnTo>
                  <a:pt x="82492" y="770873"/>
                </a:lnTo>
                <a:lnTo>
                  <a:pt x="91325" y="770873"/>
                </a:lnTo>
                <a:lnTo>
                  <a:pt x="94795" y="767412"/>
                </a:lnTo>
                <a:lnTo>
                  <a:pt x="94795" y="758759"/>
                </a:lnTo>
                <a:lnTo>
                  <a:pt x="91325" y="755141"/>
                </a:lnTo>
                <a:close/>
              </a:path>
              <a:path w="1332864" h="795020">
                <a:moveTo>
                  <a:pt x="264829" y="755141"/>
                </a:moveTo>
                <a:lnTo>
                  <a:pt x="145585" y="755141"/>
                </a:lnTo>
                <a:lnTo>
                  <a:pt x="142115" y="758759"/>
                </a:lnTo>
                <a:lnTo>
                  <a:pt x="142115" y="767412"/>
                </a:lnTo>
                <a:lnTo>
                  <a:pt x="145585" y="770873"/>
                </a:lnTo>
                <a:lnTo>
                  <a:pt x="264829" y="770873"/>
                </a:lnTo>
                <a:lnTo>
                  <a:pt x="268299" y="767412"/>
                </a:lnTo>
                <a:lnTo>
                  <a:pt x="268299" y="758759"/>
                </a:lnTo>
                <a:lnTo>
                  <a:pt x="264829" y="755141"/>
                </a:lnTo>
                <a:close/>
              </a:path>
              <a:path w="1332864" h="795020">
                <a:moveTo>
                  <a:pt x="327921" y="755141"/>
                </a:moveTo>
                <a:lnTo>
                  <a:pt x="319088" y="755141"/>
                </a:lnTo>
                <a:lnTo>
                  <a:pt x="315618" y="758759"/>
                </a:lnTo>
                <a:lnTo>
                  <a:pt x="315618" y="767412"/>
                </a:lnTo>
                <a:lnTo>
                  <a:pt x="319088" y="770873"/>
                </a:lnTo>
                <a:lnTo>
                  <a:pt x="327921" y="770873"/>
                </a:lnTo>
                <a:lnTo>
                  <a:pt x="331391" y="767412"/>
                </a:lnTo>
                <a:lnTo>
                  <a:pt x="331391" y="758759"/>
                </a:lnTo>
                <a:lnTo>
                  <a:pt x="327921" y="755141"/>
                </a:lnTo>
                <a:close/>
              </a:path>
              <a:path w="1332864" h="795020">
                <a:moveTo>
                  <a:pt x="391013" y="755141"/>
                </a:moveTo>
                <a:lnTo>
                  <a:pt x="382180" y="755141"/>
                </a:lnTo>
                <a:lnTo>
                  <a:pt x="378710" y="758759"/>
                </a:lnTo>
                <a:lnTo>
                  <a:pt x="378710" y="767412"/>
                </a:lnTo>
                <a:lnTo>
                  <a:pt x="382180" y="770873"/>
                </a:lnTo>
                <a:lnTo>
                  <a:pt x="391013" y="770873"/>
                </a:lnTo>
                <a:lnTo>
                  <a:pt x="394483" y="767412"/>
                </a:lnTo>
                <a:lnTo>
                  <a:pt x="394483" y="758759"/>
                </a:lnTo>
                <a:lnTo>
                  <a:pt x="391013" y="755141"/>
                </a:lnTo>
                <a:close/>
              </a:path>
              <a:path w="1332864" h="795020">
                <a:moveTo>
                  <a:pt x="564517" y="755141"/>
                </a:moveTo>
                <a:lnTo>
                  <a:pt x="445430" y="755141"/>
                </a:lnTo>
                <a:lnTo>
                  <a:pt x="441802" y="758759"/>
                </a:lnTo>
                <a:lnTo>
                  <a:pt x="441802" y="767412"/>
                </a:lnTo>
                <a:lnTo>
                  <a:pt x="445430" y="770873"/>
                </a:lnTo>
                <a:lnTo>
                  <a:pt x="564517" y="770873"/>
                </a:lnTo>
                <a:lnTo>
                  <a:pt x="567987" y="767412"/>
                </a:lnTo>
                <a:lnTo>
                  <a:pt x="567987" y="758759"/>
                </a:lnTo>
                <a:lnTo>
                  <a:pt x="564517" y="755141"/>
                </a:lnTo>
                <a:close/>
              </a:path>
              <a:path w="1332864" h="795020">
                <a:moveTo>
                  <a:pt x="627609" y="755141"/>
                </a:moveTo>
                <a:lnTo>
                  <a:pt x="618934" y="755141"/>
                </a:lnTo>
                <a:lnTo>
                  <a:pt x="615306" y="758759"/>
                </a:lnTo>
                <a:lnTo>
                  <a:pt x="615306" y="767412"/>
                </a:lnTo>
                <a:lnTo>
                  <a:pt x="618934" y="770873"/>
                </a:lnTo>
                <a:lnTo>
                  <a:pt x="627609" y="770873"/>
                </a:lnTo>
                <a:lnTo>
                  <a:pt x="631079" y="767412"/>
                </a:lnTo>
                <a:lnTo>
                  <a:pt x="631079" y="758759"/>
                </a:lnTo>
                <a:lnTo>
                  <a:pt x="627609" y="755141"/>
                </a:lnTo>
                <a:close/>
              </a:path>
              <a:path w="1332864" h="795020">
                <a:moveTo>
                  <a:pt x="690701" y="755141"/>
                </a:moveTo>
                <a:lnTo>
                  <a:pt x="682026" y="755141"/>
                </a:lnTo>
                <a:lnTo>
                  <a:pt x="678398" y="758759"/>
                </a:lnTo>
                <a:lnTo>
                  <a:pt x="678398" y="767412"/>
                </a:lnTo>
                <a:lnTo>
                  <a:pt x="682026" y="770873"/>
                </a:lnTo>
                <a:lnTo>
                  <a:pt x="690701" y="770873"/>
                </a:lnTo>
                <a:lnTo>
                  <a:pt x="694171" y="767412"/>
                </a:lnTo>
                <a:lnTo>
                  <a:pt x="694171" y="758759"/>
                </a:lnTo>
                <a:lnTo>
                  <a:pt x="690701" y="755141"/>
                </a:lnTo>
                <a:close/>
              </a:path>
              <a:path w="1332864" h="795020">
                <a:moveTo>
                  <a:pt x="864204" y="755141"/>
                </a:moveTo>
                <a:lnTo>
                  <a:pt x="745118" y="755141"/>
                </a:lnTo>
                <a:lnTo>
                  <a:pt x="741490" y="758759"/>
                </a:lnTo>
                <a:lnTo>
                  <a:pt x="741490" y="767412"/>
                </a:lnTo>
                <a:lnTo>
                  <a:pt x="745118" y="770873"/>
                </a:lnTo>
                <a:lnTo>
                  <a:pt x="864204" y="770873"/>
                </a:lnTo>
                <a:lnTo>
                  <a:pt x="867674" y="767412"/>
                </a:lnTo>
                <a:lnTo>
                  <a:pt x="867674" y="758759"/>
                </a:lnTo>
                <a:lnTo>
                  <a:pt x="864204" y="755141"/>
                </a:lnTo>
                <a:close/>
              </a:path>
              <a:path w="1332864" h="795020">
                <a:moveTo>
                  <a:pt x="927296" y="755141"/>
                </a:moveTo>
                <a:lnTo>
                  <a:pt x="918621" y="755141"/>
                </a:lnTo>
                <a:lnTo>
                  <a:pt x="914994" y="758759"/>
                </a:lnTo>
                <a:lnTo>
                  <a:pt x="914994" y="767412"/>
                </a:lnTo>
                <a:lnTo>
                  <a:pt x="918621" y="770873"/>
                </a:lnTo>
                <a:lnTo>
                  <a:pt x="927296" y="770873"/>
                </a:lnTo>
                <a:lnTo>
                  <a:pt x="930767" y="767412"/>
                </a:lnTo>
                <a:lnTo>
                  <a:pt x="930767" y="758759"/>
                </a:lnTo>
                <a:lnTo>
                  <a:pt x="927296" y="755141"/>
                </a:lnTo>
                <a:close/>
              </a:path>
              <a:path w="1332864" h="795020">
                <a:moveTo>
                  <a:pt x="990389" y="755141"/>
                </a:moveTo>
                <a:lnTo>
                  <a:pt x="981713" y="755141"/>
                </a:lnTo>
                <a:lnTo>
                  <a:pt x="978086" y="758759"/>
                </a:lnTo>
                <a:lnTo>
                  <a:pt x="978086" y="767412"/>
                </a:lnTo>
                <a:lnTo>
                  <a:pt x="981713" y="770873"/>
                </a:lnTo>
                <a:lnTo>
                  <a:pt x="990389" y="770873"/>
                </a:lnTo>
                <a:lnTo>
                  <a:pt x="994016" y="767412"/>
                </a:lnTo>
                <a:lnTo>
                  <a:pt x="994016" y="758759"/>
                </a:lnTo>
                <a:lnTo>
                  <a:pt x="990389" y="755141"/>
                </a:lnTo>
                <a:close/>
              </a:path>
              <a:path w="1332864" h="795020">
                <a:moveTo>
                  <a:pt x="1163892" y="755141"/>
                </a:moveTo>
                <a:lnTo>
                  <a:pt x="1044806" y="755141"/>
                </a:lnTo>
                <a:lnTo>
                  <a:pt x="1041336" y="758759"/>
                </a:lnTo>
                <a:lnTo>
                  <a:pt x="1041336" y="767412"/>
                </a:lnTo>
                <a:lnTo>
                  <a:pt x="1044806" y="770873"/>
                </a:lnTo>
                <a:lnTo>
                  <a:pt x="1163892" y="770873"/>
                </a:lnTo>
                <a:lnTo>
                  <a:pt x="1167520" y="767412"/>
                </a:lnTo>
                <a:lnTo>
                  <a:pt x="1167520" y="758759"/>
                </a:lnTo>
                <a:lnTo>
                  <a:pt x="1163892" y="755141"/>
                </a:lnTo>
                <a:close/>
              </a:path>
              <a:path w="1332864" h="795020">
                <a:moveTo>
                  <a:pt x="1226984" y="755141"/>
                </a:moveTo>
                <a:lnTo>
                  <a:pt x="1218309" y="755141"/>
                </a:lnTo>
                <a:lnTo>
                  <a:pt x="1214839" y="758759"/>
                </a:lnTo>
                <a:lnTo>
                  <a:pt x="1214839" y="767412"/>
                </a:lnTo>
                <a:lnTo>
                  <a:pt x="1218309" y="770873"/>
                </a:lnTo>
                <a:lnTo>
                  <a:pt x="1226984" y="770873"/>
                </a:lnTo>
                <a:lnTo>
                  <a:pt x="1230612" y="767412"/>
                </a:lnTo>
                <a:lnTo>
                  <a:pt x="1230612" y="758759"/>
                </a:lnTo>
                <a:lnTo>
                  <a:pt x="1226984" y="755141"/>
                </a:lnTo>
                <a:close/>
              </a:path>
              <a:path w="1332864" h="795020">
                <a:moveTo>
                  <a:pt x="1269729" y="731543"/>
                </a:moveTo>
                <a:lnTo>
                  <a:pt x="1269729" y="794471"/>
                </a:lnTo>
                <a:lnTo>
                  <a:pt x="1332821" y="763007"/>
                </a:lnTo>
                <a:lnTo>
                  <a:pt x="1269729" y="731543"/>
                </a:lnTo>
                <a:close/>
              </a:path>
            </a:pathLst>
          </a:custGeom>
          <a:solidFill>
            <a:srgbClr val="000000"/>
          </a:solidFill>
        </p:spPr>
        <p:txBody>
          <a:bodyPr wrap="square" lIns="0" tIns="0" rIns="0" bIns="0" rtlCol="0"/>
          <a:lstStyle/>
          <a:p>
            <a:endParaRPr/>
          </a:p>
        </p:txBody>
      </p:sp>
      <p:sp>
        <p:nvSpPr>
          <p:cNvPr id="105" name="object 105"/>
          <p:cNvSpPr/>
          <p:nvPr/>
        </p:nvSpPr>
        <p:spPr>
          <a:xfrm>
            <a:off x="5145157" y="2150129"/>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106" name="object 106"/>
          <p:cNvSpPr/>
          <p:nvPr/>
        </p:nvSpPr>
        <p:spPr>
          <a:xfrm>
            <a:off x="5859044" y="2150129"/>
            <a:ext cx="86995" cy="472440"/>
          </a:xfrm>
          <a:custGeom>
            <a:avLst/>
            <a:gdLst/>
            <a:ahLst/>
            <a:cxnLst/>
            <a:rect l="l" t="t" r="r" b="b"/>
            <a:pathLst>
              <a:path w="86995" h="472439">
                <a:moveTo>
                  <a:pt x="32492" y="385751"/>
                </a:moveTo>
                <a:lnTo>
                  <a:pt x="0" y="385751"/>
                </a:lnTo>
                <a:lnTo>
                  <a:pt x="43218" y="471963"/>
                </a:lnTo>
                <a:lnTo>
                  <a:pt x="79180" y="400224"/>
                </a:lnTo>
                <a:lnTo>
                  <a:pt x="32492" y="400224"/>
                </a:lnTo>
                <a:lnTo>
                  <a:pt x="32492" y="385751"/>
                </a:lnTo>
                <a:close/>
              </a:path>
              <a:path w="86995" h="472439">
                <a:moveTo>
                  <a:pt x="54101" y="0"/>
                </a:moveTo>
                <a:lnTo>
                  <a:pt x="32492" y="0"/>
                </a:lnTo>
                <a:lnTo>
                  <a:pt x="32492" y="400224"/>
                </a:lnTo>
                <a:lnTo>
                  <a:pt x="54101" y="400224"/>
                </a:lnTo>
                <a:lnTo>
                  <a:pt x="54101" y="0"/>
                </a:lnTo>
                <a:close/>
              </a:path>
              <a:path w="86995" h="472439">
                <a:moveTo>
                  <a:pt x="86436" y="385751"/>
                </a:moveTo>
                <a:lnTo>
                  <a:pt x="54101" y="385751"/>
                </a:lnTo>
                <a:lnTo>
                  <a:pt x="54101" y="400224"/>
                </a:lnTo>
                <a:lnTo>
                  <a:pt x="79180" y="400224"/>
                </a:lnTo>
                <a:lnTo>
                  <a:pt x="86436" y="385751"/>
                </a:lnTo>
                <a:close/>
              </a:path>
            </a:pathLst>
          </a:custGeom>
          <a:solidFill>
            <a:srgbClr val="000000"/>
          </a:solidFill>
        </p:spPr>
        <p:txBody>
          <a:bodyPr wrap="square" lIns="0" tIns="0" rIns="0" bIns="0" rtlCol="0"/>
          <a:lstStyle/>
          <a:p>
            <a:endParaRPr/>
          </a:p>
        </p:txBody>
      </p:sp>
      <p:sp>
        <p:nvSpPr>
          <p:cNvPr id="107" name="object 107"/>
          <p:cNvSpPr/>
          <p:nvPr/>
        </p:nvSpPr>
        <p:spPr>
          <a:xfrm>
            <a:off x="5145157" y="2150129"/>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108" name="object 108"/>
          <p:cNvSpPr/>
          <p:nvPr/>
        </p:nvSpPr>
        <p:spPr>
          <a:xfrm>
            <a:off x="5859044" y="2150129"/>
            <a:ext cx="86995" cy="472440"/>
          </a:xfrm>
          <a:custGeom>
            <a:avLst/>
            <a:gdLst/>
            <a:ahLst/>
            <a:cxnLst/>
            <a:rect l="l" t="t" r="r" b="b"/>
            <a:pathLst>
              <a:path w="86995" h="472439">
                <a:moveTo>
                  <a:pt x="32492" y="385751"/>
                </a:moveTo>
                <a:lnTo>
                  <a:pt x="0" y="385751"/>
                </a:lnTo>
                <a:lnTo>
                  <a:pt x="43218" y="471963"/>
                </a:lnTo>
                <a:lnTo>
                  <a:pt x="79180" y="400224"/>
                </a:lnTo>
                <a:lnTo>
                  <a:pt x="32492" y="400224"/>
                </a:lnTo>
                <a:lnTo>
                  <a:pt x="32492" y="385751"/>
                </a:lnTo>
                <a:close/>
              </a:path>
              <a:path w="86995" h="472439">
                <a:moveTo>
                  <a:pt x="54101" y="0"/>
                </a:moveTo>
                <a:lnTo>
                  <a:pt x="32492" y="0"/>
                </a:lnTo>
                <a:lnTo>
                  <a:pt x="32492" y="400224"/>
                </a:lnTo>
                <a:lnTo>
                  <a:pt x="54101" y="400224"/>
                </a:lnTo>
                <a:lnTo>
                  <a:pt x="54101" y="0"/>
                </a:lnTo>
                <a:close/>
              </a:path>
              <a:path w="86995" h="472439">
                <a:moveTo>
                  <a:pt x="86436" y="385751"/>
                </a:moveTo>
                <a:lnTo>
                  <a:pt x="54101" y="385751"/>
                </a:lnTo>
                <a:lnTo>
                  <a:pt x="54101" y="400224"/>
                </a:lnTo>
                <a:lnTo>
                  <a:pt x="79180" y="400224"/>
                </a:lnTo>
                <a:lnTo>
                  <a:pt x="86436" y="385751"/>
                </a:lnTo>
                <a:close/>
              </a:path>
            </a:pathLst>
          </a:custGeom>
          <a:solidFill>
            <a:srgbClr val="000000"/>
          </a:solidFill>
        </p:spPr>
        <p:txBody>
          <a:bodyPr wrap="square" lIns="0" tIns="0" rIns="0" bIns="0" rtlCol="0"/>
          <a:lstStyle/>
          <a:p>
            <a:endParaRPr/>
          </a:p>
        </p:txBody>
      </p:sp>
      <p:sp>
        <p:nvSpPr>
          <p:cNvPr id="109" name="object 109"/>
          <p:cNvSpPr/>
          <p:nvPr/>
        </p:nvSpPr>
        <p:spPr>
          <a:xfrm>
            <a:off x="5145157" y="3754804"/>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110" name="object 110"/>
          <p:cNvSpPr/>
          <p:nvPr/>
        </p:nvSpPr>
        <p:spPr>
          <a:xfrm>
            <a:off x="5859044" y="3282841"/>
            <a:ext cx="86995" cy="472440"/>
          </a:xfrm>
          <a:custGeom>
            <a:avLst/>
            <a:gdLst/>
            <a:ahLst/>
            <a:cxnLst/>
            <a:rect l="l" t="t" r="r" b="b"/>
            <a:pathLst>
              <a:path w="86995" h="472439">
                <a:moveTo>
                  <a:pt x="54101" y="71895"/>
                </a:moveTo>
                <a:lnTo>
                  <a:pt x="32492" y="71895"/>
                </a:lnTo>
                <a:lnTo>
                  <a:pt x="32492" y="471963"/>
                </a:lnTo>
                <a:lnTo>
                  <a:pt x="54101" y="471963"/>
                </a:lnTo>
                <a:lnTo>
                  <a:pt x="54101" y="71895"/>
                </a:lnTo>
                <a:close/>
              </a:path>
              <a:path w="86995" h="472439">
                <a:moveTo>
                  <a:pt x="43218" y="0"/>
                </a:moveTo>
                <a:lnTo>
                  <a:pt x="0" y="86211"/>
                </a:lnTo>
                <a:lnTo>
                  <a:pt x="32492" y="86211"/>
                </a:lnTo>
                <a:lnTo>
                  <a:pt x="32492" y="71895"/>
                </a:lnTo>
                <a:lnTo>
                  <a:pt x="79259" y="71895"/>
                </a:lnTo>
                <a:lnTo>
                  <a:pt x="43218" y="0"/>
                </a:lnTo>
                <a:close/>
              </a:path>
              <a:path w="86995" h="472439">
                <a:moveTo>
                  <a:pt x="79259" y="71895"/>
                </a:moveTo>
                <a:lnTo>
                  <a:pt x="54101" y="71895"/>
                </a:lnTo>
                <a:lnTo>
                  <a:pt x="54101" y="86211"/>
                </a:lnTo>
                <a:lnTo>
                  <a:pt x="86436" y="86211"/>
                </a:lnTo>
                <a:lnTo>
                  <a:pt x="79259" y="71895"/>
                </a:lnTo>
                <a:close/>
              </a:path>
            </a:pathLst>
          </a:custGeom>
          <a:solidFill>
            <a:srgbClr val="000000"/>
          </a:solidFill>
        </p:spPr>
        <p:txBody>
          <a:bodyPr wrap="square" lIns="0" tIns="0" rIns="0" bIns="0" rtlCol="0"/>
          <a:lstStyle/>
          <a:p>
            <a:endParaRPr/>
          </a:p>
        </p:txBody>
      </p:sp>
      <p:sp>
        <p:nvSpPr>
          <p:cNvPr id="111" name="object 111"/>
          <p:cNvSpPr/>
          <p:nvPr/>
        </p:nvSpPr>
        <p:spPr>
          <a:xfrm>
            <a:off x="5145157" y="3754804"/>
            <a:ext cx="757555" cy="0"/>
          </a:xfrm>
          <a:custGeom>
            <a:avLst/>
            <a:gdLst/>
            <a:ahLst/>
            <a:cxnLst/>
            <a:rect l="l" t="t" r="r" b="b"/>
            <a:pathLst>
              <a:path w="757554">
                <a:moveTo>
                  <a:pt x="0" y="0"/>
                </a:moveTo>
                <a:lnTo>
                  <a:pt x="757105" y="0"/>
                </a:lnTo>
              </a:path>
            </a:pathLst>
          </a:custGeom>
          <a:ln w="21552">
            <a:solidFill>
              <a:srgbClr val="000000"/>
            </a:solidFill>
          </a:ln>
        </p:spPr>
        <p:txBody>
          <a:bodyPr wrap="square" lIns="0" tIns="0" rIns="0" bIns="0" rtlCol="0"/>
          <a:lstStyle/>
          <a:p>
            <a:endParaRPr/>
          </a:p>
        </p:txBody>
      </p:sp>
      <p:sp>
        <p:nvSpPr>
          <p:cNvPr id="112" name="object 112"/>
          <p:cNvSpPr/>
          <p:nvPr/>
        </p:nvSpPr>
        <p:spPr>
          <a:xfrm>
            <a:off x="5859044" y="3282841"/>
            <a:ext cx="86995" cy="472440"/>
          </a:xfrm>
          <a:custGeom>
            <a:avLst/>
            <a:gdLst/>
            <a:ahLst/>
            <a:cxnLst/>
            <a:rect l="l" t="t" r="r" b="b"/>
            <a:pathLst>
              <a:path w="86995" h="472439">
                <a:moveTo>
                  <a:pt x="54101" y="71895"/>
                </a:moveTo>
                <a:lnTo>
                  <a:pt x="32492" y="71895"/>
                </a:lnTo>
                <a:lnTo>
                  <a:pt x="32492" y="471963"/>
                </a:lnTo>
                <a:lnTo>
                  <a:pt x="54101" y="471963"/>
                </a:lnTo>
                <a:lnTo>
                  <a:pt x="54101" y="71895"/>
                </a:lnTo>
                <a:close/>
              </a:path>
              <a:path w="86995" h="472439">
                <a:moveTo>
                  <a:pt x="43218" y="0"/>
                </a:moveTo>
                <a:lnTo>
                  <a:pt x="0" y="86211"/>
                </a:lnTo>
                <a:lnTo>
                  <a:pt x="32492" y="86211"/>
                </a:lnTo>
                <a:lnTo>
                  <a:pt x="32492" y="71895"/>
                </a:lnTo>
                <a:lnTo>
                  <a:pt x="79259" y="71895"/>
                </a:lnTo>
                <a:lnTo>
                  <a:pt x="43218" y="0"/>
                </a:lnTo>
                <a:close/>
              </a:path>
              <a:path w="86995" h="472439">
                <a:moveTo>
                  <a:pt x="79259" y="71895"/>
                </a:moveTo>
                <a:lnTo>
                  <a:pt x="54101" y="71895"/>
                </a:lnTo>
                <a:lnTo>
                  <a:pt x="54101" y="86211"/>
                </a:lnTo>
                <a:lnTo>
                  <a:pt x="86436" y="86211"/>
                </a:lnTo>
                <a:lnTo>
                  <a:pt x="79259" y="71895"/>
                </a:lnTo>
                <a:close/>
              </a:path>
            </a:pathLst>
          </a:custGeom>
          <a:solidFill>
            <a:srgbClr val="000000"/>
          </a:solidFill>
        </p:spPr>
        <p:txBody>
          <a:bodyPr wrap="square" lIns="0" tIns="0" rIns="0" bIns="0" rtlCol="0"/>
          <a:lstStyle/>
          <a:p>
            <a:endParaRPr/>
          </a:p>
        </p:txBody>
      </p:sp>
      <p:sp>
        <p:nvSpPr>
          <p:cNvPr id="113" name="object 113"/>
          <p:cNvSpPr/>
          <p:nvPr/>
        </p:nvSpPr>
        <p:spPr>
          <a:xfrm>
            <a:off x="6470091" y="1866950"/>
            <a:ext cx="1041400" cy="0"/>
          </a:xfrm>
          <a:custGeom>
            <a:avLst/>
            <a:gdLst/>
            <a:ahLst/>
            <a:cxnLst/>
            <a:rect l="l" t="t" r="r" b="b"/>
            <a:pathLst>
              <a:path w="1041400">
                <a:moveTo>
                  <a:pt x="0" y="0"/>
                </a:moveTo>
                <a:lnTo>
                  <a:pt x="1041020" y="0"/>
                </a:lnTo>
              </a:path>
            </a:pathLst>
          </a:custGeom>
          <a:ln w="11799">
            <a:solidFill>
              <a:srgbClr val="000000"/>
            </a:solidFill>
            <a:prstDash val="lgDash"/>
          </a:ln>
        </p:spPr>
        <p:txBody>
          <a:bodyPr wrap="square" lIns="0" tIns="0" rIns="0" bIns="0" rtlCol="0"/>
          <a:lstStyle/>
          <a:p>
            <a:endParaRPr/>
          </a:p>
        </p:txBody>
      </p:sp>
      <p:sp>
        <p:nvSpPr>
          <p:cNvPr id="114" name="object 114"/>
          <p:cNvSpPr/>
          <p:nvPr/>
        </p:nvSpPr>
        <p:spPr>
          <a:xfrm>
            <a:off x="6438545" y="1859085"/>
            <a:ext cx="63500" cy="857885"/>
          </a:xfrm>
          <a:custGeom>
            <a:avLst/>
            <a:gdLst/>
            <a:ahLst/>
            <a:cxnLst/>
            <a:rect l="l" t="t" r="r" b="b"/>
            <a:pathLst>
              <a:path w="63500" h="857885">
                <a:moveTo>
                  <a:pt x="35962" y="0"/>
                </a:moveTo>
                <a:lnTo>
                  <a:pt x="27287" y="0"/>
                </a:lnTo>
                <a:lnTo>
                  <a:pt x="23659" y="3618"/>
                </a:lnTo>
                <a:lnTo>
                  <a:pt x="23659" y="122395"/>
                </a:lnTo>
                <a:lnTo>
                  <a:pt x="27287" y="125856"/>
                </a:lnTo>
                <a:lnTo>
                  <a:pt x="35962" y="125856"/>
                </a:lnTo>
                <a:lnTo>
                  <a:pt x="39432" y="122395"/>
                </a:lnTo>
                <a:lnTo>
                  <a:pt x="39432" y="3618"/>
                </a:lnTo>
                <a:lnTo>
                  <a:pt x="35962" y="0"/>
                </a:lnTo>
                <a:close/>
              </a:path>
              <a:path w="63500" h="857885">
                <a:moveTo>
                  <a:pt x="35962" y="173053"/>
                </a:moveTo>
                <a:lnTo>
                  <a:pt x="27287" y="173053"/>
                </a:lnTo>
                <a:lnTo>
                  <a:pt x="23659" y="176671"/>
                </a:lnTo>
                <a:lnTo>
                  <a:pt x="23659" y="185324"/>
                </a:lnTo>
                <a:lnTo>
                  <a:pt x="27287" y="188785"/>
                </a:lnTo>
                <a:lnTo>
                  <a:pt x="35962" y="188785"/>
                </a:lnTo>
                <a:lnTo>
                  <a:pt x="39432" y="185324"/>
                </a:lnTo>
                <a:lnTo>
                  <a:pt x="39432" y="176671"/>
                </a:lnTo>
                <a:lnTo>
                  <a:pt x="35962" y="173053"/>
                </a:lnTo>
                <a:close/>
              </a:path>
              <a:path w="63500" h="857885">
                <a:moveTo>
                  <a:pt x="35962" y="235981"/>
                </a:moveTo>
                <a:lnTo>
                  <a:pt x="27287" y="235981"/>
                </a:lnTo>
                <a:lnTo>
                  <a:pt x="23659" y="239600"/>
                </a:lnTo>
                <a:lnTo>
                  <a:pt x="23659" y="248252"/>
                </a:lnTo>
                <a:lnTo>
                  <a:pt x="27287" y="251713"/>
                </a:lnTo>
                <a:lnTo>
                  <a:pt x="35962" y="251713"/>
                </a:lnTo>
                <a:lnTo>
                  <a:pt x="39432" y="248252"/>
                </a:lnTo>
                <a:lnTo>
                  <a:pt x="39432" y="239600"/>
                </a:lnTo>
                <a:lnTo>
                  <a:pt x="35962" y="235981"/>
                </a:lnTo>
                <a:close/>
              </a:path>
              <a:path w="63500" h="857885">
                <a:moveTo>
                  <a:pt x="35962" y="298910"/>
                </a:moveTo>
                <a:lnTo>
                  <a:pt x="27287" y="298910"/>
                </a:lnTo>
                <a:lnTo>
                  <a:pt x="23659" y="302528"/>
                </a:lnTo>
                <a:lnTo>
                  <a:pt x="23659" y="421305"/>
                </a:lnTo>
                <a:lnTo>
                  <a:pt x="27287" y="424767"/>
                </a:lnTo>
                <a:lnTo>
                  <a:pt x="35962" y="424767"/>
                </a:lnTo>
                <a:lnTo>
                  <a:pt x="39432" y="421305"/>
                </a:lnTo>
                <a:lnTo>
                  <a:pt x="39432" y="302528"/>
                </a:lnTo>
                <a:lnTo>
                  <a:pt x="35962" y="298910"/>
                </a:lnTo>
                <a:close/>
              </a:path>
              <a:path w="63500" h="857885">
                <a:moveTo>
                  <a:pt x="35962" y="471963"/>
                </a:moveTo>
                <a:lnTo>
                  <a:pt x="27287" y="471963"/>
                </a:lnTo>
                <a:lnTo>
                  <a:pt x="23659" y="475581"/>
                </a:lnTo>
                <a:lnTo>
                  <a:pt x="23659" y="484234"/>
                </a:lnTo>
                <a:lnTo>
                  <a:pt x="27287" y="487852"/>
                </a:lnTo>
                <a:lnTo>
                  <a:pt x="35962" y="487852"/>
                </a:lnTo>
                <a:lnTo>
                  <a:pt x="39432" y="484234"/>
                </a:lnTo>
                <a:lnTo>
                  <a:pt x="39432" y="475581"/>
                </a:lnTo>
                <a:lnTo>
                  <a:pt x="35962" y="471963"/>
                </a:lnTo>
                <a:close/>
              </a:path>
              <a:path w="63500" h="857885">
                <a:moveTo>
                  <a:pt x="35962" y="535049"/>
                </a:moveTo>
                <a:lnTo>
                  <a:pt x="27287" y="535049"/>
                </a:lnTo>
                <a:lnTo>
                  <a:pt x="23659" y="538510"/>
                </a:lnTo>
                <a:lnTo>
                  <a:pt x="23659" y="547162"/>
                </a:lnTo>
                <a:lnTo>
                  <a:pt x="27287" y="550781"/>
                </a:lnTo>
                <a:lnTo>
                  <a:pt x="35962" y="550781"/>
                </a:lnTo>
                <a:lnTo>
                  <a:pt x="39432" y="547162"/>
                </a:lnTo>
                <a:lnTo>
                  <a:pt x="39432" y="538510"/>
                </a:lnTo>
                <a:lnTo>
                  <a:pt x="35962" y="535049"/>
                </a:lnTo>
                <a:close/>
              </a:path>
              <a:path w="63500" h="857885">
                <a:moveTo>
                  <a:pt x="35962" y="597977"/>
                </a:moveTo>
                <a:lnTo>
                  <a:pt x="27287" y="597977"/>
                </a:lnTo>
                <a:lnTo>
                  <a:pt x="23659" y="601438"/>
                </a:lnTo>
                <a:lnTo>
                  <a:pt x="23659" y="720216"/>
                </a:lnTo>
                <a:lnTo>
                  <a:pt x="27287" y="723834"/>
                </a:lnTo>
                <a:lnTo>
                  <a:pt x="35962" y="723834"/>
                </a:lnTo>
                <a:lnTo>
                  <a:pt x="39432" y="720216"/>
                </a:lnTo>
                <a:lnTo>
                  <a:pt x="39432" y="601438"/>
                </a:lnTo>
                <a:lnTo>
                  <a:pt x="35962" y="597977"/>
                </a:lnTo>
                <a:close/>
              </a:path>
              <a:path w="63500" h="857885">
                <a:moveTo>
                  <a:pt x="35962" y="771030"/>
                </a:moveTo>
                <a:lnTo>
                  <a:pt x="27287" y="771030"/>
                </a:lnTo>
                <a:lnTo>
                  <a:pt x="23659" y="774491"/>
                </a:lnTo>
                <a:lnTo>
                  <a:pt x="23659" y="783144"/>
                </a:lnTo>
                <a:lnTo>
                  <a:pt x="27287" y="786762"/>
                </a:lnTo>
                <a:lnTo>
                  <a:pt x="35962" y="786762"/>
                </a:lnTo>
                <a:lnTo>
                  <a:pt x="39432" y="783144"/>
                </a:lnTo>
                <a:lnTo>
                  <a:pt x="39432" y="774491"/>
                </a:lnTo>
                <a:lnTo>
                  <a:pt x="35962" y="771030"/>
                </a:lnTo>
                <a:close/>
              </a:path>
              <a:path w="63500" h="857885">
                <a:moveTo>
                  <a:pt x="63092" y="794471"/>
                </a:moveTo>
                <a:lnTo>
                  <a:pt x="0" y="794471"/>
                </a:lnTo>
                <a:lnTo>
                  <a:pt x="31546" y="857400"/>
                </a:lnTo>
                <a:lnTo>
                  <a:pt x="63092" y="794471"/>
                </a:lnTo>
                <a:close/>
              </a:path>
            </a:pathLst>
          </a:custGeom>
          <a:solidFill>
            <a:srgbClr val="000000"/>
          </a:solidFill>
        </p:spPr>
        <p:txBody>
          <a:bodyPr wrap="square" lIns="0" tIns="0" rIns="0" bIns="0" rtlCol="0"/>
          <a:lstStyle/>
          <a:p>
            <a:endParaRPr/>
          </a:p>
        </p:txBody>
      </p:sp>
      <p:sp>
        <p:nvSpPr>
          <p:cNvPr id="115" name="object 115"/>
          <p:cNvSpPr/>
          <p:nvPr/>
        </p:nvSpPr>
        <p:spPr>
          <a:xfrm>
            <a:off x="6470091" y="1866950"/>
            <a:ext cx="1041400" cy="0"/>
          </a:xfrm>
          <a:custGeom>
            <a:avLst/>
            <a:gdLst/>
            <a:ahLst/>
            <a:cxnLst/>
            <a:rect l="l" t="t" r="r" b="b"/>
            <a:pathLst>
              <a:path w="1041400">
                <a:moveTo>
                  <a:pt x="0" y="0"/>
                </a:moveTo>
                <a:lnTo>
                  <a:pt x="1041020" y="0"/>
                </a:lnTo>
              </a:path>
            </a:pathLst>
          </a:custGeom>
          <a:ln w="11799">
            <a:solidFill>
              <a:srgbClr val="000000"/>
            </a:solidFill>
            <a:prstDash val="lgDash"/>
          </a:ln>
        </p:spPr>
        <p:txBody>
          <a:bodyPr wrap="square" lIns="0" tIns="0" rIns="0" bIns="0" rtlCol="0"/>
          <a:lstStyle/>
          <a:p>
            <a:endParaRPr/>
          </a:p>
        </p:txBody>
      </p:sp>
      <p:sp>
        <p:nvSpPr>
          <p:cNvPr id="116" name="object 116"/>
          <p:cNvSpPr/>
          <p:nvPr/>
        </p:nvSpPr>
        <p:spPr>
          <a:xfrm>
            <a:off x="6438545" y="1859085"/>
            <a:ext cx="63500" cy="857885"/>
          </a:xfrm>
          <a:custGeom>
            <a:avLst/>
            <a:gdLst/>
            <a:ahLst/>
            <a:cxnLst/>
            <a:rect l="l" t="t" r="r" b="b"/>
            <a:pathLst>
              <a:path w="63500" h="857885">
                <a:moveTo>
                  <a:pt x="35962" y="0"/>
                </a:moveTo>
                <a:lnTo>
                  <a:pt x="27287" y="0"/>
                </a:lnTo>
                <a:lnTo>
                  <a:pt x="23659" y="3618"/>
                </a:lnTo>
                <a:lnTo>
                  <a:pt x="23659" y="122395"/>
                </a:lnTo>
                <a:lnTo>
                  <a:pt x="27287" y="125856"/>
                </a:lnTo>
                <a:lnTo>
                  <a:pt x="35962" y="125856"/>
                </a:lnTo>
                <a:lnTo>
                  <a:pt x="39432" y="122395"/>
                </a:lnTo>
                <a:lnTo>
                  <a:pt x="39432" y="3618"/>
                </a:lnTo>
                <a:lnTo>
                  <a:pt x="35962" y="0"/>
                </a:lnTo>
                <a:close/>
              </a:path>
              <a:path w="63500" h="857885">
                <a:moveTo>
                  <a:pt x="35962" y="173053"/>
                </a:moveTo>
                <a:lnTo>
                  <a:pt x="27287" y="173053"/>
                </a:lnTo>
                <a:lnTo>
                  <a:pt x="23659" y="176671"/>
                </a:lnTo>
                <a:lnTo>
                  <a:pt x="23659" y="185324"/>
                </a:lnTo>
                <a:lnTo>
                  <a:pt x="27287" y="188785"/>
                </a:lnTo>
                <a:lnTo>
                  <a:pt x="35962" y="188785"/>
                </a:lnTo>
                <a:lnTo>
                  <a:pt x="39432" y="185324"/>
                </a:lnTo>
                <a:lnTo>
                  <a:pt x="39432" y="176671"/>
                </a:lnTo>
                <a:lnTo>
                  <a:pt x="35962" y="173053"/>
                </a:lnTo>
                <a:close/>
              </a:path>
              <a:path w="63500" h="857885">
                <a:moveTo>
                  <a:pt x="35962" y="235981"/>
                </a:moveTo>
                <a:lnTo>
                  <a:pt x="27287" y="235981"/>
                </a:lnTo>
                <a:lnTo>
                  <a:pt x="23659" y="239600"/>
                </a:lnTo>
                <a:lnTo>
                  <a:pt x="23659" y="248252"/>
                </a:lnTo>
                <a:lnTo>
                  <a:pt x="27287" y="251713"/>
                </a:lnTo>
                <a:lnTo>
                  <a:pt x="35962" y="251713"/>
                </a:lnTo>
                <a:lnTo>
                  <a:pt x="39432" y="248252"/>
                </a:lnTo>
                <a:lnTo>
                  <a:pt x="39432" y="239600"/>
                </a:lnTo>
                <a:lnTo>
                  <a:pt x="35962" y="235981"/>
                </a:lnTo>
                <a:close/>
              </a:path>
              <a:path w="63500" h="857885">
                <a:moveTo>
                  <a:pt x="35962" y="298910"/>
                </a:moveTo>
                <a:lnTo>
                  <a:pt x="27287" y="298910"/>
                </a:lnTo>
                <a:lnTo>
                  <a:pt x="23659" y="302528"/>
                </a:lnTo>
                <a:lnTo>
                  <a:pt x="23659" y="421305"/>
                </a:lnTo>
                <a:lnTo>
                  <a:pt x="27287" y="424767"/>
                </a:lnTo>
                <a:lnTo>
                  <a:pt x="35962" y="424767"/>
                </a:lnTo>
                <a:lnTo>
                  <a:pt x="39432" y="421305"/>
                </a:lnTo>
                <a:lnTo>
                  <a:pt x="39432" y="302528"/>
                </a:lnTo>
                <a:lnTo>
                  <a:pt x="35962" y="298910"/>
                </a:lnTo>
                <a:close/>
              </a:path>
              <a:path w="63500" h="857885">
                <a:moveTo>
                  <a:pt x="35962" y="471963"/>
                </a:moveTo>
                <a:lnTo>
                  <a:pt x="27287" y="471963"/>
                </a:lnTo>
                <a:lnTo>
                  <a:pt x="23659" y="475581"/>
                </a:lnTo>
                <a:lnTo>
                  <a:pt x="23659" y="484234"/>
                </a:lnTo>
                <a:lnTo>
                  <a:pt x="27287" y="487852"/>
                </a:lnTo>
                <a:lnTo>
                  <a:pt x="35962" y="487852"/>
                </a:lnTo>
                <a:lnTo>
                  <a:pt x="39432" y="484234"/>
                </a:lnTo>
                <a:lnTo>
                  <a:pt x="39432" y="475581"/>
                </a:lnTo>
                <a:lnTo>
                  <a:pt x="35962" y="471963"/>
                </a:lnTo>
                <a:close/>
              </a:path>
              <a:path w="63500" h="857885">
                <a:moveTo>
                  <a:pt x="35962" y="535049"/>
                </a:moveTo>
                <a:lnTo>
                  <a:pt x="27287" y="535049"/>
                </a:lnTo>
                <a:lnTo>
                  <a:pt x="23659" y="538510"/>
                </a:lnTo>
                <a:lnTo>
                  <a:pt x="23659" y="547162"/>
                </a:lnTo>
                <a:lnTo>
                  <a:pt x="27287" y="550781"/>
                </a:lnTo>
                <a:lnTo>
                  <a:pt x="35962" y="550781"/>
                </a:lnTo>
                <a:lnTo>
                  <a:pt x="39432" y="547162"/>
                </a:lnTo>
                <a:lnTo>
                  <a:pt x="39432" y="538510"/>
                </a:lnTo>
                <a:lnTo>
                  <a:pt x="35962" y="535049"/>
                </a:lnTo>
                <a:close/>
              </a:path>
              <a:path w="63500" h="857885">
                <a:moveTo>
                  <a:pt x="35962" y="597977"/>
                </a:moveTo>
                <a:lnTo>
                  <a:pt x="27287" y="597977"/>
                </a:lnTo>
                <a:lnTo>
                  <a:pt x="23659" y="601438"/>
                </a:lnTo>
                <a:lnTo>
                  <a:pt x="23659" y="720216"/>
                </a:lnTo>
                <a:lnTo>
                  <a:pt x="27287" y="723834"/>
                </a:lnTo>
                <a:lnTo>
                  <a:pt x="35962" y="723834"/>
                </a:lnTo>
                <a:lnTo>
                  <a:pt x="39432" y="720216"/>
                </a:lnTo>
                <a:lnTo>
                  <a:pt x="39432" y="601438"/>
                </a:lnTo>
                <a:lnTo>
                  <a:pt x="35962" y="597977"/>
                </a:lnTo>
                <a:close/>
              </a:path>
              <a:path w="63500" h="857885">
                <a:moveTo>
                  <a:pt x="35962" y="771030"/>
                </a:moveTo>
                <a:lnTo>
                  <a:pt x="27287" y="771030"/>
                </a:lnTo>
                <a:lnTo>
                  <a:pt x="23659" y="774491"/>
                </a:lnTo>
                <a:lnTo>
                  <a:pt x="23659" y="783144"/>
                </a:lnTo>
                <a:lnTo>
                  <a:pt x="27287" y="786762"/>
                </a:lnTo>
                <a:lnTo>
                  <a:pt x="35962" y="786762"/>
                </a:lnTo>
                <a:lnTo>
                  <a:pt x="39432" y="783144"/>
                </a:lnTo>
                <a:lnTo>
                  <a:pt x="39432" y="774491"/>
                </a:lnTo>
                <a:lnTo>
                  <a:pt x="35962" y="771030"/>
                </a:lnTo>
                <a:close/>
              </a:path>
              <a:path w="63500" h="857885">
                <a:moveTo>
                  <a:pt x="63092" y="794471"/>
                </a:moveTo>
                <a:lnTo>
                  <a:pt x="0" y="794471"/>
                </a:lnTo>
                <a:lnTo>
                  <a:pt x="31546" y="857400"/>
                </a:lnTo>
                <a:lnTo>
                  <a:pt x="63092" y="794471"/>
                </a:lnTo>
                <a:close/>
              </a:path>
            </a:pathLst>
          </a:custGeom>
          <a:solidFill>
            <a:srgbClr val="000000"/>
          </a:solidFill>
        </p:spPr>
        <p:txBody>
          <a:bodyPr wrap="square" lIns="0" tIns="0" rIns="0" bIns="0" rtlCol="0"/>
          <a:lstStyle/>
          <a:p>
            <a:endParaRPr/>
          </a:p>
        </p:txBody>
      </p:sp>
      <p:sp>
        <p:nvSpPr>
          <p:cNvPr id="117" name="object 117"/>
          <p:cNvSpPr/>
          <p:nvPr/>
        </p:nvSpPr>
        <p:spPr>
          <a:xfrm>
            <a:off x="3285973" y="2077446"/>
            <a:ext cx="804545" cy="63500"/>
          </a:xfrm>
          <a:custGeom>
            <a:avLst/>
            <a:gdLst/>
            <a:ahLst/>
            <a:cxnLst/>
            <a:rect l="l" t="t" r="r" b="b"/>
            <a:pathLst>
              <a:path w="804544" h="63500">
                <a:moveTo>
                  <a:pt x="122651" y="23598"/>
                </a:moveTo>
                <a:lnTo>
                  <a:pt x="3533" y="23598"/>
                </a:lnTo>
                <a:lnTo>
                  <a:pt x="0" y="27059"/>
                </a:lnTo>
                <a:lnTo>
                  <a:pt x="0" y="35711"/>
                </a:lnTo>
                <a:lnTo>
                  <a:pt x="3533" y="39330"/>
                </a:lnTo>
                <a:lnTo>
                  <a:pt x="122651" y="39330"/>
                </a:lnTo>
                <a:lnTo>
                  <a:pt x="126184" y="35711"/>
                </a:lnTo>
                <a:lnTo>
                  <a:pt x="126184" y="27059"/>
                </a:lnTo>
                <a:lnTo>
                  <a:pt x="122651" y="23598"/>
                </a:lnTo>
                <a:close/>
              </a:path>
              <a:path w="804544" h="63500">
                <a:moveTo>
                  <a:pt x="185759" y="23598"/>
                </a:moveTo>
                <a:lnTo>
                  <a:pt x="177036" y="23598"/>
                </a:lnTo>
                <a:lnTo>
                  <a:pt x="173503" y="27059"/>
                </a:lnTo>
                <a:lnTo>
                  <a:pt x="173503" y="35711"/>
                </a:lnTo>
                <a:lnTo>
                  <a:pt x="177036" y="39330"/>
                </a:lnTo>
                <a:lnTo>
                  <a:pt x="185759" y="39330"/>
                </a:lnTo>
                <a:lnTo>
                  <a:pt x="189292" y="35711"/>
                </a:lnTo>
                <a:lnTo>
                  <a:pt x="189292" y="27059"/>
                </a:lnTo>
                <a:lnTo>
                  <a:pt x="185759" y="23598"/>
                </a:lnTo>
                <a:close/>
              </a:path>
              <a:path w="804544" h="63500">
                <a:moveTo>
                  <a:pt x="248867" y="23598"/>
                </a:moveTo>
                <a:lnTo>
                  <a:pt x="240144" y="23598"/>
                </a:lnTo>
                <a:lnTo>
                  <a:pt x="236611" y="27059"/>
                </a:lnTo>
                <a:lnTo>
                  <a:pt x="236611" y="35711"/>
                </a:lnTo>
                <a:lnTo>
                  <a:pt x="240144" y="39330"/>
                </a:lnTo>
                <a:lnTo>
                  <a:pt x="248867" y="39330"/>
                </a:lnTo>
                <a:lnTo>
                  <a:pt x="252400" y="35711"/>
                </a:lnTo>
                <a:lnTo>
                  <a:pt x="252400" y="27059"/>
                </a:lnTo>
                <a:lnTo>
                  <a:pt x="248867" y="23598"/>
                </a:lnTo>
                <a:close/>
              </a:path>
              <a:path w="804544" h="63500">
                <a:moveTo>
                  <a:pt x="422370" y="23598"/>
                </a:moveTo>
                <a:lnTo>
                  <a:pt x="303252" y="23598"/>
                </a:lnTo>
                <a:lnTo>
                  <a:pt x="299719" y="27059"/>
                </a:lnTo>
                <a:lnTo>
                  <a:pt x="299719" y="35711"/>
                </a:lnTo>
                <a:lnTo>
                  <a:pt x="303252" y="39330"/>
                </a:lnTo>
                <a:lnTo>
                  <a:pt x="422370" y="39330"/>
                </a:lnTo>
                <a:lnTo>
                  <a:pt x="425903" y="35711"/>
                </a:lnTo>
                <a:lnTo>
                  <a:pt x="425903" y="27059"/>
                </a:lnTo>
                <a:lnTo>
                  <a:pt x="422370" y="23598"/>
                </a:lnTo>
                <a:close/>
              </a:path>
              <a:path w="804544" h="63500">
                <a:moveTo>
                  <a:pt x="485478" y="23598"/>
                </a:moveTo>
                <a:lnTo>
                  <a:pt x="476755" y="23598"/>
                </a:lnTo>
                <a:lnTo>
                  <a:pt x="473222" y="27059"/>
                </a:lnTo>
                <a:lnTo>
                  <a:pt x="473222" y="35711"/>
                </a:lnTo>
                <a:lnTo>
                  <a:pt x="476755" y="39330"/>
                </a:lnTo>
                <a:lnTo>
                  <a:pt x="485478" y="39330"/>
                </a:lnTo>
                <a:lnTo>
                  <a:pt x="489011" y="35711"/>
                </a:lnTo>
                <a:lnTo>
                  <a:pt x="489011" y="27059"/>
                </a:lnTo>
                <a:lnTo>
                  <a:pt x="485478" y="23598"/>
                </a:lnTo>
                <a:close/>
              </a:path>
              <a:path w="804544" h="63500">
                <a:moveTo>
                  <a:pt x="548586" y="23598"/>
                </a:moveTo>
                <a:lnTo>
                  <a:pt x="539863" y="23598"/>
                </a:lnTo>
                <a:lnTo>
                  <a:pt x="536330" y="27059"/>
                </a:lnTo>
                <a:lnTo>
                  <a:pt x="536330" y="35711"/>
                </a:lnTo>
                <a:lnTo>
                  <a:pt x="539863" y="39330"/>
                </a:lnTo>
                <a:lnTo>
                  <a:pt x="548586" y="39330"/>
                </a:lnTo>
                <a:lnTo>
                  <a:pt x="552119" y="35711"/>
                </a:lnTo>
                <a:lnTo>
                  <a:pt x="552119" y="27059"/>
                </a:lnTo>
                <a:lnTo>
                  <a:pt x="548586" y="23598"/>
                </a:lnTo>
                <a:close/>
              </a:path>
              <a:path w="804544" h="63500">
                <a:moveTo>
                  <a:pt x="722089" y="23598"/>
                </a:moveTo>
                <a:lnTo>
                  <a:pt x="602971" y="23598"/>
                </a:lnTo>
                <a:lnTo>
                  <a:pt x="599438" y="27059"/>
                </a:lnTo>
                <a:lnTo>
                  <a:pt x="599438" y="35711"/>
                </a:lnTo>
                <a:lnTo>
                  <a:pt x="602971" y="39330"/>
                </a:lnTo>
                <a:lnTo>
                  <a:pt x="722089" y="39330"/>
                </a:lnTo>
                <a:lnTo>
                  <a:pt x="725622" y="35711"/>
                </a:lnTo>
                <a:lnTo>
                  <a:pt x="725622" y="27059"/>
                </a:lnTo>
                <a:lnTo>
                  <a:pt x="722089" y="23598"/>
                </a:lnTo>
                <a:close/>
              </a:path>
              <a:path w="804544" h="63500">
                <a:moveTo>
                  <a:pt x="741332" y="0"/>
                </a:moveTo>
                <a:lnTo>
                  <a:pt x="741332" y="62928"/>
                </a:lnTo>
                <a:lnTo>
                  <a:pt x="804440" y="31464"/>
                </a:lnTo>
                <a:lnTo>
                  <a:pt x="741332" y="0"/>
                </a:lnTo>
                <a:close/>
              </a:path>
            </a:pathLst>
          </a:custGeom>
          <a:solidFill>
            <a:srgbClr val="000000"/>
          </a:solidFill>
        </p:spPr>
        <p:txBody>
          <a:bodyPr wrap="square" lIns="0" tIns="0" rIns="0" bIns="0" rtlCol="0"/>
          <a:lstStyle/>
          <a:p>
            <a:endParaRPr/>
          </a:p>
        </p:txBody>
      </p:sp>
      <p:sp>
        <p:nvSpPr>
          <p:cNvPr id="118" name="object 118"/>
          <p:cNvSpPr/>
          <p:nvPr/>
        </p:nvSpPr>
        <p:spPr>
          <a:xfrm>
            <a:off x="3266255" y="2278031"/>
            <a:ext cx="808990" cy="63500"/>
          </a:xfrm>
          <a:custGeom>
            <a:avLst/>
            <a:gdLst/>
            <a:ahLst/>
            <a:cxnLst/>
            <a:rect l="l" t="t" r="r" b="b"/>
            <a:pathLst>
              <a:path w="808989" h="63500">
                <a:moveTo>
                  <a:pt x="804835" y="23598"/>
                </a:moveTo>
                <a:lnTo>
                  <a:pt x="685717" y="23598"/>
                </a:lnTo>
                <a:lnTo>
                  <a:pt x="682183" y="27059"/>
                </a:lnTo>
                <a:lnTo>
                  <a:pt x="682183" y="35711"/>
                </a:lnTo>
                <a:lnTo>
                  <a:pt x="685717" y="39330"/>
                </a:lnTo>
                <a:lnTo>
                  <a:pt x="804835" y="39330"/>
                </a:lnTo>
                <a:lnTo>
                  <a:pt x="808384" y="35711"/>
                </a:lnTo>
                <a:lnTo>
                  <a:pt x="808384" y="27059"/>
                </a:lnTo>
                <a:lnTo>
                  <a:pt x="804835" y="23598"/>
                </a:lnTo>
                <a:close/>
              </a:path>
              <a:path w="808989" h="63500">
                <a:moveTo>
                  <a:pt x="631331" y="23598"/>
                </a:moveTo>
                <a:lnTo>
                  <a:pt x="622609" y="23598"/>
                </a:lnTo>
                <a:lnTo>
                  <a:pt x="619076" y="27059"/>
                </a:lnTo>
                <a:lnTo>
                  <a:pt x="619076" y="35711"/>
                </a:lnTo>
                <a:lnTo>
                  <a:pt x="622609" y="39330"/>
                </a:lnTo>
                <a:lnTo>
                  <a:pt x="631331" y="39330"/>
                </a:lnTo>
                <a:lnTo>
                  <a:pt x="634864" y="35711"/>
                </a:lnTo>
                <a:lnTo>
                  <a:pt x="634864" y="27059"/>
                </a:lnTo>
                <a:lnTo>
                  <a:pt x="631331" y="23598"/>
                </a:lnTo>
                <a:close/>
              </a:path>
              <a:path w="808989" h="63500">
                <a:moveTo>
                  <a:pt x="568223" y="23598"/>
                </a:moveTo>
                <a:lnTo>
                  <a:pt x="559501" y="23598"/>
                </a:lnTo>
                <a:lnTo>
                  <a:pt x="555968" y="27059"/>
                </a:lnTo>
                <a:lnTo>
                  <a:pt x="555968" y="35711"/>
                </a:lnTo>
                <a:lnTo>
                  <a:pt x="559501" y="39330"/>
                </a:lnTo>
                <a:lnTo>
                  <a:pt x="568223" y="39330"/>
                </a:lnTo>
                <a:lnTo>
                  <a:pt x="571756" y="35711"/>
                </a:lnTo>
                <a:lnTo>
                  <a:pt x="571756" y="27059"/>
                </a:lnTo>
                <a:lnTo>
                  <a:pt x="568223" y="23598"/>
                </a:lnTo>
                <a:close/>
              </a:path>
              <a:path w="808989" h="63500">
                <a:moveTo>
                  <a:pt x="505115" y="23598"/>
                </a:moveTo>
                <a:lnTo>
                  <a:pt x="385997" y="23598"/>
                </a:lnTo>
                <a:lnTo>
                  <a:pt x="382464" y="27059"/>
                </a:lnTo>
                <a:lnTo>
                  <a:pt x="382464" y="35711"/>
                </a:lnTo>
                <a:lnTo>
                  <a:pt x="385997" y="39330"/>
                </a:lnTo>
                <a:lnTo>
                  <a:pt x="505115" y="39330"/>
                </a:lnTo>
                <a:lnTo>
                  <a:pt x="508648" y="35711"/>
                </a:lnTo>
                <a:lnTo>
                  <a:pt x="508648" y="27059"/>
                </a:lnTo>
                <a:lnTo>
                  <a:pt x="505115" y="23598"/>
                </a:lnTo>
                <a:close/>
              </a:path>
              <a:path w="808989" h="63500">
                <a:moveTo>
                  <a:pt x="331612" y="23598"/>
                </a:moveTo>
                <a:lnTo>
                  <a:pt x="322889" y="23598"/>
                </a:lnTo>
                <a:lnTo>
                  <a:pt x="319356" y="27059"/>
                </a:lnTo>
                <a:lnTo>
                  <a:pt x="319356" y="35711"/>
                </a:lnTo>
                <a:lnTo>
                  <a:pt x="322889" y="39330"/>
                </a:lnTo>
                <a:lnTo>
                  <a:pt x="331612" y="39330"/>
                </a:lnTo>
                <a:lnTo>
                  <a:pt x="335145" y="35711"/>
                </a:lnTo>
                <a:lnTo>
                  <a:pt x="335145" y="27059"/>
                </a:lnTo>
                <a:lnTo>
                  <a:pt x="331612" y="23598"/>
                </a:lnTo>
                <a:close/>
              </a:path>
              <a:path w="808989" h="63500">
                <a:moveTo>
                  <a:pt x="268504" y="23598"/>
                </a:moveTo>
                <a:lnTo>
                  <a:pt x="259781" y="23598"/>
                </a:lnTo>
                <a:lnTo>
                  <a:pt x="256248" y="27059"/>
                </a:lnTo>
                <a:lnTo>
                  <a:pt x="256248" y="35711"/>
                </a:lnTo>
                <a:lnTo>
                  <a:pt x="259781" y="39330"/>
                </a:lnTo>
                <a:lnTo>
                  <a:pt x="268504" y="39330"/>
                </a:lnTo>
                <a:lnTo>
                  <a:pt x="272037" y="35711"/>
                </a:lnTo>
                <a:lnTo>
                  <a:pt x="272037" y="27059"/>
                </a:lnTo>
                <a:lnTo>
                  <a:pt x="268504" y="23598"/>
                </a:lnTo>
                <a:close/>
              </a:path>
              <a:path w="808989" h="63500">
                <a:moveTo>
                  <a:pt x="205396" y="23598"/>
                </a:moveTo>
                <a:lnTo>
                  <a:pt x="86278" y="23598"/>
                </a:lnTo>
                <a:lnTo>
                  <a:pt x="82745" y="27059"/>
                </a:lnTo>
                <a:lnTo>
                  <a:pt x="82745" y="35711"/>
                </a:lnTo>
                <a:lnTo>
                  <a:pt x="86278" y="39330"/>
                </a:lnTo>
                <a:lnTo>
                  <a:pt x="205396" y="39330"/>
                </a:lnTo>
                <a:lnTo>
                  <a:pt x="208929" y="35711"/>
                </a:lnTo>
                <a:lnTo>
                  <a:pt x="208929" y="27059"/>
                </a:lnTo>
                <a:lnTo>
                  <a:pt x="205396" y="23598"/>
                </a:lnTo>
                <a:close/>
              </a:path>
              <a:path w="808989"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119" name="object 119"/>
          <p:cNvSpPr/>
          <p:nvPr/>
        </p:nvSpPr>
        <p:spPr>
          <a:xfrm>
            <a:off x="3272171" y="3627059"/>
            <a:ext cx="804545" cy="63500"/>
          </a:xfrm>
          <a:custGeom>
            <a:avLst/>
            <a:gdLst/>
            <a:ahLst/>
            <a:cxnLst/>
            <a:rect l="l" t="t" r="r" b="b"/>
            <a:pathLst>
              <a:path w="804544" h="63500">
                <a:moveTo>
                  <a:pt x="122651" y="23598"/>
                </a:moveTo>
                <a:lnTo>
                  <a:pt x="3533" y="23598"/>
                </a:lnTo>
                <a:lnTo>
                  <a:pt x="0" y="27059"/>
                </a:lnTo>
                <a:lnTo>
                  <a:pt x="0" y="35711"/>
                </a:lnTo>
                <a:lnTo>
                  <a:pt x="3533" y="39330"/>
                </a:lnTo>
                <a:lnTo>
                  <a:pt x="122651" y="39330"/>
                </a:lnTo>
                <a:lnTo>
                  <a:pt x="126184" y="35711"/>
                </a:lnTo>
                <a:lnTo>
                  <a:pt x="126184" y="27059"/>
                </a:lnTo>
                <a:lnTo>
                  <a:pt x="122651" y="23598"/>
                </a:lnTo>
                <a:close/>
              </a:path>
              <a:path w="804544" h="63500">
                <a:moveTo>
                  <a:pt x="185759" y="23598"/>
                </a:moveTo>
                <a:lnTo>
                  <a:pt x="177036" y="23598"/>
                </a:lnTo>
                <a:lnTo>
                  <a:pt x="173503" y="27059"/>
                </a:lnTo>
                <a:lnTo>
                  <a:pt x="173503" y="35711"/>
                </a:lnTo>
                <a:lnTo>
                  <a:pt x="177036" y="39330"/>
                </a:lnTo>
                <a:lnTo>
                  <a:pt x="185759" y="39330"/>
                </a:lnTo>
                <a:lnTo>
                  <a:pt x="189292" y="35711"/>
                </a:lnTo>
                <a:lnTo>
                  <a:pt x="189292" y="27059"/>
                </a:lnTo>
                <a:lnTo>
                  <a:pt x="185759" y="23598"/>
                </a:lnTo>
                <a:close/>
              </a:path>
              <a:path w="804544" h="63500">
                <a:moveTo>
                  <a:pt x="248867" y="23598"/>
                </a:moveTo>
                <a:lnTo>
                  <a:pt x="240144" y="23598"/>
                </a:lnTo>
                <a:lnTo>
                  <a:pt x="236611" y="27059"/>
                </a:lnTo>
                <a:lnTo>
                  <a:pt x="236611" y="35711"/>
                </a:lnTo>
                <a:lnTo>
                  <a:pt x="240144" y="39330"/>
                </a:lnTo>
                <a:lnTo>
                  <a:pt x="248867" y="39330"/>
                </a:lnTo>
                <a:lnTo>
                  <a:pt x="252400" y="35711"/>
                </a:lnTo>
                <a:lnTo>
                  <a:pt x="252400" y="27059"/>
                </a:lnTo>
                <a:lnTo>
                  <a:pt x="248867" y="23598"/>
                </a:lnTo>
                <a:close/>
              </a:path>
              <a:path w="804544" h="63500">
                <a:moveTo>
                  <a:pt x="422370" y="23598"/>
                </a:moveTo>
                <a:lnTo>
                  <a:pt x="303252" y="23598"/>
                </a:lnTo>
                <a:lnTo>
                  <a:pt x="299719" y="27059"/>
                </a:lnTo>
                <a:lnTo>
                  <a:pt x="299719" y="35711"/>
                </a:lnTo>
                <a:lnTo>
                  <a:pt x="303252" y="39330"/>
                </a:lnTo>
                <a:lnTo>
                  <a:pt x="422370" y="39330"/>
                </a:lnTo>
                <a:lnTo>
                  <a:pt x="425903" y="35711"/>
                </a:lnTo>
                <a:lnTo>
                  <a:pt x="425903" y="27059"/>
                </a:lnTo>
                <a:lnTo>
                  <a:pt x="422370" y="23598"/>
                </a:lnTo>
                <a:close/>
              </a:path>
              <a:path w="804544" h="63500">
                <a:moveTo>
                  <a:pt x="485478" y="23598"/>
                </a:moveTo>
                <a:lnTo>
                  <a:pt x="476755" y="23598"/>
                </a:lnTo>
                <a:lnTo>
                  <a:pt x="473222" y="27059"/>
                </a:lnTo>
                <a:lnTo>
                  <a:pt x="473222" y="35711"/>
                </a:lnTo>
                <a:lnTo>
                  <a:pt x="476755" y="39330"/>
                </a:lnTo>
                <a:lnTo>
                  <a:pt x="485478" y="39330"/>
                </a:lnTo>
                <a:lnTo>
                  <a:pt x="489011" y="35711"/>
                </a:lnTo>
                <a:lnTo>
                  <a:pt x="489011" y="27059"/>
                </a:lnTo>
                <a:lnTo>
                  <a:pt x="485478" y="23598"/>
                </a:lnTo>
                <a:close/>
              </a:path>
              <a:path w="804544" h="63500">
                <a:moveTo>
                  <a:pt x="548586" y="23598"/>
                </a:moveTo>
                <a:lnTo>
                  <a:pt x="539863" y="23598"/>
                </a:lnTo>
                <a:lnTo>
                  <a:pt x="536330" y="27059"/>
                </a:lnTo>
                <a:lnTo>
                  <a:pt x="536330" y="35711"/>
                </a:lnTo>
                <a:lnTo>
                  <a:pt x="539863" y="39330"/>
                </a:lnTo>
                <a:lnTo>
                  <a:pt x="548586" y="39330"/>
                </a:lnTo>
                <a:lnTo>
                  <a:pt x="552119" y="35711"/>
                </a:lnTo>
                <a:lnTo>
                  <a:pt x="552119" y="27059"/>
                </a:lnTo>
                <a:lnTo>
                  <a:pt x="548586" y="23598"/>
                </a:lnTo>
                <a:close/>
              </a:path>
              <a:path w="804544" h="63500">
                <a:moveTo>
                  <a:pt x="722089" y="23598"/>
                </a:moveTo>
                <a:lnTo>
                  <a:pt x="602971" y="23598"/>
                </a:lnTo>
                <a:lnTo>
                  <a:pt x="599438" y="27059"/>
                </a:lnTo>
                <a:lnTo>
                  <a:pt x="599438" y="35711"/>
                </a:lnTo>
                <a:lnTo>
                  <a:pt x="602971" y="39330"/>
                </a:lnTo>
                <a:lnTo>
                  <a:pt x="722089" y="39330"/>
                </a:lnTo>
                <a:lnTo>
                  <a:pt x="725622" y="35711"/>
                </a:lnTo>
                <a:lnTo>
                  <a:pt x="725622" y="27059"/>
                </a:lnTo>
                <a:lnTo>
                  <a:pt x="722089" y="23598"/>
                </a:lnTo>
                <a:close/>
              </a:path>
              <a:path w="804544" h="63500">
                <a:moveTo>
                  <a:pt x="741332" y="0"/>
                </a:moveTo>
                <a:lnTo>
                  <a:pt x="741332" y="62928"/>
                </a:lnTo>
                <a:lnTo>
                  <a:pt x="804361" y="31464"/>
                </a:lnTo>
                <a:lnTo>
                  <a:pt x="741332" y="0"/>
                </a:lnTo>
                <a:close/>
              </a:path>
            </a:pathLst>
          </a:custGeom>
          <a:solidFill>
            <a:srgbClr val="000000"/>
          </a:solidFill>
        </p:spPr>
        <p:txBody>
          <a:bodyPr wrap="square" lIns="0" tIns="0" rIns="0" bIns="0" rtlCol="0"/>
          <a:lstStyle/>
          <a:p>
            <a:endParaRPr/>
          </a:p>
        </p:txBody>
      </p:sp>
      <p:sp>
        <p:nvSpPr>
          <p:cNvPr id="120" name="object 120"/>
          <p:cNvSpPr/>
          <p:nvPr/>
        </p:nvSpPr>
        <p:spPr>
          <a:xfrm>
            <a:off x="3252454" y="3831577"/>
            <a:ext cx="808990" cy="63500"/>
          </a:xfrm>
          <a:custGeom>
            <a:avLst/>
            <a:gdLst/>
            <a:ahLst/>
            <a:cxnLst/>
            <a:rect l="l" t="t" r="r" b="b"/>
            <a:pathLst>
              <a:path w="808989" h="63500">
                <a:moveTo>
                  <a:pt x="804835" y="23598"/>
                </a:moveTo>
                <a:lnTo>
                  <a:pt x="685717" y="23598"/>
                </a:lnTo>
                <a:lnTo>
                  <a:pt x="682183" y="27059"/>
                </a:lnTo>
                <a:lnTo>
                  <a:pt x="682183" y="35711"/>
                </a:lnTo>
                <a:lnTo>
                  <a:pt x="685717" y="39330"/>
                </a:lnTo>
                <a:lnTo>
                  <a:pt x="804835" y="39330"/>
                </a:lnTo>
                <a:lnTo>
                  <a:pt x="808368" y="35711"/>
                </a:lnTo>
                <a:lnTo>
                  <a:pt x="808368" y="27059"/>
                </a:lnTo>
                <a:lnTo>
                  <a:pt x="804835" y="23598"/>
                </a:lnTo>
                <a:close/>
              </a:path>
              <a:path w="808989" h="63500">
                <a:moveTo>
                  <a:pt x="631331" y="23598"/>
                </a:moveTo>
                <a:lnTo>
                  <a:pt x="622609" y="23598"/>
                </a:lnTo>
                <a:lnTo>
                  <a:pt x="619076" y="27059"/>
                </a:lnTo>
                <a:lnTo>
                  <a:pt x="619076" y="35711"/>
                </a:lnTo>
                <a:lnTo>
                  <a:pt x="622609" y="39330"/>
                </a:lnTo>
                <a:lnTo>
                  <a:pt x="631331" y="39330"/>
                </a:lnTo>
                <a:lnTo>
                  <a:pt x="634864" y="35711"/>
                </a:lnTo>
                <a:lnTo>
                  <a:pt x="634864" y="27059"/>
                </a:lnTo>
                <a:lnTo>
                  <a:pt x="631331" y="23598"/>
                </a:lnTo>
                <a:close/>
              </a:path>
              <a:path w="808989" h="63500">
                <a:moveTo>
                  <a:pt x="568223" y="23598"/>
                </a:moveTo>
                <a:lnTo>
                  <a:pt x="559501" y="23598"/>
                </a:lnTo>
                <a:lnTo>
                  <a:pt x="555968" y="27059"/>
                </a:lnTo>
                <a:lnTo>
                  <a:pt x="555968" y="35711"/>
                </a:lnTo>
                <a:lnTo>
                  <a:pt x="559501" y="39330"/>
                </a:lnTo>
                <a:lnTo>
                  <a:pt x="568223" y="39330"/>
                </a:lnTo>
                <a:lnTo>
                  <a:pt x="571756" y="35711"/>
                </a:lnTo>
                <a:lnTo>
                  <a:pt x="571756" y="27059"/>
                </a:lnTo>
                <a:lnTo>
                  <a:pt x="568223" y="23598"/>
                </a:lnTo>
                <a:close/>
              </a:path>
              <a:path w="808989" h="63500">
                <a:moveTo>
                  <a:pt x="505115" y="23598"/>
                </a:moveTo>
                <a:lnTo>
                  <a:pt x="385997" y="23598"/>
                </a:lnTo>
                <a:lnTo>
                  <a:pt x="382464" y="27059"/>
                </a:lnTo>
                <a:lnTo>
                  <a:pt x="382464" y="35711"/>
                </a:lnTo>
                <a:lnTo>
                  <a:pt x="385997" y="39330"/>
                </a:lnTo>
                <a:lnTo>
                  <a:pt x="505115" y="39330"/>
                </a:lnTo>
                <a:lnTo>
                  <a:pt x="508648" y="35711"/>
                </a:lnTo>
                <a:lnTo>
                  <a:pt x="508648" y="27059"/>
                </a:lnTo>
                <a:lnTo>
                  <a:pt x="505115" y="23598"/>
                </a:lnTo>
                <a:close/>
              </a:path>
              <a:path w="808989" h="63500">
                <a:moveTo>
                  <a:pt x="331612" y="23598"/>
                </a:moveTo>
                <a:lnTo>
                  <a:pt x="322889" y="23598"/>
                </a:lnTo>
                <a:lnTo>
                  <a:pt x="319356" y="27059"/>
                </a:lnTo>
                <a:lnTo>
                  <a:pt x="319356" y="35711"/>
                </a:lnTo>
                <a:lnTo>
                  <a:pt x="322889" y="39330"/>
                </a:lnTo>
                <a:lnTo>
                  <a:pt x="331612" y="39330"/>
                </a:lnTo>
                <a:lnTo>
                  <a:pt x="335145" y="35711"/>
                </a:lnTo>
                <a:lnTo>
                  <a:pt x="335145" y="27059"/>
                </a:lnTo>
                <a:lnTo>
                  <a:pt x="331612" y="23598"/>
                </a:lnTo>
                <a:close/>
              </a:path>
              <a:path w="808989" h="63500">
                <a:moveTo>
                  <a:pt x="268504" y="23598"/>
                </a:moveTo>
                <a:lnTo>
                  <a:pt x="259781" y="23598"/>
                </a:lnTo>
                <a:lnTo>
                  <a:pt x="256248" y="27059"/>
                </a:lnTo>
                <a:lnTo>
                  <a:pt x="256248" y="35711"/>
                </a:lnTo>
                <a:lnTo>
                  <a:pt x="259781" y="39330"/>
                </a:lnTo>
                <a:lnTo>
                  <a:pt x="268504" y="39330"/>
                </a:lnTo>
                <a:lnTo>
                  <a:pt x="272037" y="35711"/>
                </a:lnTo>
                <a:lnTo>
                  <a:pt x="272037" y="27059"/>
                </a:lnTo>
                <a:lnTo>
                  <a:pt x="268504" y="23598"/>
                </a:lnTo>
                <a:close/>
              </a:path>
              <a:path w="808989" h="63500">
                <a:moveTo>
                  <a:pt x="205396" y="23598"/>
                </a:moveTo>
                <a:lnTo>
                  <a:pt x="86278" y="23598"/>
                </a:lnTo>
                <a:lnTo>
                  <a:pt x="82745" y="27059"/>
                </a:lnTo>
                <a:lnTo>
                  <a:pt x="82745" y="35711"/>
                </a:lnTo>
                <a:lnTo>
                  <a:pt x="86278" y="39330"/>
                </a:lnTo>
                <a:lnTo>
                  <a:pt x="205396" y="39330"/>
                </a:lnTo>
                <a:lnTo>
                  <a:pt x="208929" y="35711"/>
                </a:lnTo>
                <a:lnTo>
                  <a:pt x="208929" y="27059"/>
                </a:lnTo>
                <a:lnTo>
                  <a:pt x="205396" y="23598"/>
                </a:lnTo>
                <a:close/>
              </a:path>
              <a:path w="808989"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121" name="object 121"/>
          <p:cNvSpPr/>
          <p:nvPr/>
        </p:nvSpPr>
        <p:spPr>
          <a:xfrm>
            <a:off x="8287935" y="2777525"/>
            <a:ext cx="804545" cy="63500"/>
          </a:xfrm>
          <a:custGeom>
            <a:avLst/>
            <a:gdLst/>
            <a:ahLst/>
            <a:cxnLst/>
            <a:rect l="l" t="t" r="r" b="b"/>
            <a:pathLst>
              <a:path w="804545" h="63500">
                <a:moveTo>
                  <a:pt x="122714" y="23598"/>
                </a:moveTo>
                <a:lnTo>
                  <a:pt x="3627" y="23598"/>
                </a:lnTo>
                <a:lnTo>
                  <a:pt x="0" y="27059"/>
                </a:lnTo>
                <a:lnTo>
                  <a:pt x="0" y="35711"/>
                </a:lnTo>
                <a:lnTo>
                  <a:pt x="3627" y="39330"/>
                </a:lnTo>
                <a:lnTo>
                  <a:pt x="122714" y="39330"/>
                </a:lnTo>
                <a:lnTo>
                  <a:pt x="126184" y="35711"/>
                </a:lnTo>
                <a:lnTo>
                  <a:pt x="126184" y="27059"/>
                </a:lnTo>
                <a:lnTo>
                  <a:pt x="122714" y="23598"/>
                </a:lnTo>
                <a:close/>
              </a:path>
              <a:path w="804545" h="63500">
                <a:moveTo>
                  <a:pt x="185806" y="23598"/>
                </a:moveTo>
                <a:lnTo>
                  <a:pt x="177131" y="23598"/>
                </a:lnTo>
                <a:lnTo>
                  <a:pt x="173503" y="27059"/>
                </a:lnTo>
                <a:lnTo>
                  <a:pt x="173503" y="35711"/>
                </a:lnTo>
                <a:lnTo>
                  <a:pt x="177131" y="39330"/>
                </a:lnTo>
                <a:lnTo>
                  <a:pt x="185806" y="39330"/>
                </a:lnTo>
                <a:lnTo>
                  <a:pt x="189276" y="35711"/>
                </a:lnTo>
                <a:lnTo>
                  <a:pt x="189276" y="27059"/>
                </a:lnTo>
                <a:lnTo>
                  <a:pt x="185806" y="23598"/>
                </a:lnTo>
                <a:close/>
              </a:path>
              <a:path w="804545" h="63500">
                <a:moveTo>
                  <a:pt x="248898" y="23598"/>
                </a:moveTo>
                <a:lnTo>
                  <a:pt x="240223" y="23598"/>
                </a:lnTo>
                <a:lnTo>
                  <a:pt x="236595" y="27059"/>
                </a:lnTo>
                <a:lnTo>
                  <a:pt x="236595" y="35711"/>
                </a:lnTo>
                <a:lnTo>
                  <a:pt x="240223" y="39330"/>
                </a:lnTo>
                <a:lnTo>
                  <a:pt x="248898" y="39330"/>
                </a:lnTo>
                <a:lnTo>
                  <a:pt x="252526" y="35711"/>
                </a:lnTo>
                <a:lnTo>
                  <a:pt x="252526" y="27059"/>
                </a:lnTo>
                <a:lnTo>
                  <a:pt x="248898" y="23598"/>
                </a:lnTo>
                <a:close/>
              </a:path>
              <a:path w="804545" h="63500">
                <a:moveTo>
                  <a:pt x="422401" y="23598"/>
                </a:moveTo>
                <a:lnTo>
                  <a:pt x="303315" y="23598"/>
                </a:lnTo>
                <a:lnTo>
                  <a:pt x="299845" y="27059"/>
                </a:lnTo>
                <a:lnTo>
                  <a:pt x="299845" y="35711"/>
                </a:lnTo>
                <a:lnTo>
                  <a:pt x="303315" y="39330"/>
                </a:lnTo>
                <a:lnTo>
                  <a:pt x="422401" y="39330"/>
                </a:lnTo>
                <a:lnTo>
                  <a:pt x="426029" y="35711"/>
                </a:lnTo>
                <a:lnTo>
                  <a:pt x="426029" y="27059"/>
                </a:lnTo>
                <a:lnTo>
                  <a:pt x="422401" y="23598"/>
                </a:lnTo>
                <a:close/>
              </a:path>
              <a:path w="804545" h="63500">
                <a:moveTo>
                  <a:pt x="485494" y="23598"/>
                </a:moveTo>
                <a:lnTo>
                  <a:pt x="476818" y="23598"/>
                </a:lnTo>
                <a:lnTo>
                  <a:pt x="473348" y="27059"/>
                </a:lnTo>
                <a:lnTo>
                  <a:pt x="473348" y="35711"/>
                </a:lnTo>
                <a:lnTo>
                  <a:pt x="476818" y="39330"/>
                </a:lnTo>
                <a:lnTo>
                  <a:pt x="485494" y="39330"/>
                </a:lnTo>
                <a:lnTo>
                  <a:pt x="489121" y="35711"/>
                </a:lnTo>
                <a:lnTo>
                  <a:pt x="489121" y="27059"/>
                </a:lnTo>
                <a:lnTo>
                  <a:pt x="485494" y="23598"/>
                </a:lnTo>
                <a:close/>
              </a:path>
              <a:path w="804545" h="63500">
                <a:moveTo>
                  <a:pt x="548586" y="23598"/>
                </a:moveTo>
                <a:lnTo>
                  <a:pt x="539911" y="23598"/>
                </a:lnTo>
                <a:lnTo>
                  <a:pt x="536441" y="27059"/>
                </a:lnTo>
                <a:lnTo>
                  <a:pt x="536441" y="35711"/>
                </a:lnTo>
                <a:lnTo>
                  <a:pt x="539911" y="39330"/>
                </a:lnTo>
                <a:lnTo>
                  <a:pt x="548586" y="39330"/>
                </a:lnTo>
                <a:lnTo>
                  <a:pt x="552214" y="35711"/>
                </a:lnTo>
                <a:lnTo>
                  <a:pt x="552214" y="27059"/>
                </a:lnTo>
                <a:lnTo>
                  <a:pt x="548586" y="23598"/>
                </a:lnTo>
                <a:close/>
              </a:path>
              <a:path w="804545" h="63500">
                <a:moveTo>
                  <a:pt x="722089" y="23598"/>
                </a:moveTo>
                <a:lnTo>
                  <a:pt x="603003" y="23598"/>
                </a:lnTo>
                <a:lnTo>
                  <a:pt x="599533" y="27059"/>
                </a:lnTo>
                <a:lnTo>
                  <a:pt x="599533" y="35711"/>
                </a:lnTo>
                <a:lnTo>
                  <a:pt x="603003" y="39330"/>
                </a:lnTo>
                <a:lnTo>
                  <a:pt x="722089" y="39330"/>
                </a:lnTo>
                <a:lnTo>
                  <a:pt x="725717" y="35711"/>
                </a:lnTo>
                <a:lnTo>
                  <a:pt x="725717" y="27059"/>
                </a:lnTo>
                <a:lnTo>
                  <a:pt x="722089" y="23598"/>
                </a:lnTo>
                <a:close/>
              </a:path>
              <a:path w="804545" h="63500">
                <a:moveTo>
                  <a:pt x="741332" y="0"/>
                </a:moveTo>
                <a:lnTo>
                  <a:pt x="741332" y="62928"/>
                </a:lnTo>
                <a:lnTo>
                  <a:pt x="804425" y="31464"/>
                </a:lnTo>
                <a:lnTo>
                  <a:pt x="741332" y="0"/>
                </a:lnTo>
                <a:close/>
              </a:path>
            </a:pathLst>
          </a:custGeom>
          <a:solidFill>
            <a:srgbClr val="000000"/>
          </a:solidFill>
        </p:spPr>
        <p:txBody>
          <a:bodyPr wrap="square" lIns="0" tIns="0" rIns="0" bIns="0" rtlCol="0"/>
          <a:lstStyle/>
          <a:p>
            <a:endParaRPr/>
          </a:p>
        </p:txBody>
      </p:sp>
      <p:sp>
        <p:nvSpPr>
          <p:cNvPr id="122" name="object 122"/>
          <p:cNvSpPr/>
          <p:nvPr/>
        </p:nvSpPr>
        <p:spPr>
          <a:xfrm>
            <a:off x="8268217" y="2995730"/>
            <a:ext cx="808990" cy="63500"/>
          </a:xfrm>
          <a:custGeom>
            <a:avLst/>
            <a:gdLst/>
            <a:ahLst/>
            <a:cxnLst/>
            <a:rect l="l" t="t" r="r" b="b"/>
            <a:pathLst>
              <a:path w="808990" h="63500">
                <a:moveTo>
                  <a:pt x="804898" y="23598"/>
                </a:moveTo>
                <a:lnTo>
                  <a:pt x="685811" y="23598"/>
                </a:lnTo>
                <a:lnTo>
                  <a:pt x="682183" y="27216"/>
                </a:lnTo>
                <a:lnTo>
                  <a:pt x="682183" y="35869"/>
                </a:lnTo>
                <a:lnTo>
                  <a:pt x="685811" y="39330"/>
                </a:lnTo>
                <a:lnTo>
                  <a:pt x="804898" y="39330"/>
                </a:lnTo>
                <a:lnTo>
                  <a:pt x="808368" y="35869"/>
                </a:lnTo>
                <a:lnTo>
                  <a:pt x="808368" y="27216"/>
                </a:lnTo>
                <a:lnTo>
                  <a:pt x="804898" y="23598"/>
                </a:lnTo>
                <a:close/>
              </a:path>
              <a:path w="808990" h="63500">
                <a:moveTo>
                  <a:pt x="631394" y="23598"/>
                </a:moveTo>
                <a:lnTo>
                  <a:pt x="622719" y="23598"/>
                </a:lnTo>
                <a:lnTo>
                  <a:pt x="619091" y="27216"/>
                </a:lnTo>
                <a:lnTo>
                  <a:pt x="619091" y="35869"/>
                </a:lnTo>
                <a:lnTo>
                  <a:pt x="622719" y="39330"/>
                </a:lnTo>
                <a:lnTo>
                  <a:pt x="631394" y="39330"/>
                </a:lnTo>
                <a:lnTo>
                  <a:pt x="634864" y="35869"/>
                </a:lnTo>
                <a:lnTo>
                  <a:pt x="634864" y="27216"/>
                </a:lnTo>
                <a:lnTo>
                  <a:pt x="631394" y="23598"/>
                </a:lnTo>
                <a:close/>
              </a:path>
              <a:path w="808990" h="63500">
                <a:moveTo>
                  <a:pt x="568302" y="23598"/>
                </a:moveTo>
                <a:lnTo>
                  <a:pt x="559627" y="23598"/>
                </a:lnTo>
                <a:lnTo>
                  <a:pt x="555999" y="27216"/>
                </a:lnTo>
                <a:lnTo>
                  <a:pt x="555999" y="35869"/>
                </a:lnTo>
                <a:lnTo>
                  <a:pt x="559627" y="39330"/>
                </a:lnTo>
                <a:lnTo>
                  <a:pt x="568302" y="39330"/>
                </a:lnTo>
                <a:lnTo>
                  <a:pt x="571772" y="35869"/>
                </a:lnTo>
                <a:lnTo>
                  <a:pt x="571772" y="27216"/>
                </a:lnTo>
                <a:lnTo>
                  <a:pt x="568302" y="23598"/>
                </a:lnTo>
                <a:close/>
              </a:path>
              <a:path w="808990" h="63500">
                <a:moveTo>
                  <a:pt x="505210" y="23598"/>
                </a:moveTo>
                <a:lnTo>
                  <a:pt x="386124" y="23598"/>
                </a:lnTo>
                <a:lnTo>
                  <a:pt x="382496" y="27216"/>
                </a:lnTo>
                <a:lnTo>
                  <a:pt x="382496" y="35869"/>
                </a:lnTo>
                <a:lnTo>
                  <a:pt x="386124" y="39330"/>
                </a:lnTo>
                <a:lnTo>
                  <a:pt x="505210" y="39330"/>
                </a:lnTo>
                <a:lnTo>
                  <a:pt x="508680" y="35869"/>
                </a:lnTo>
                <a:lnTo>
                  <a:pt x="508680" y="27216"/>
                </a:lnTo>
                <a:lnTo>
                  <a:pt x="505210" y="23598"/>
                </a:lnTo>
                <a:close/>
              </a:path>
              <a:path w="808990" h="63500">
                <a:moveTo>
                  <a:pt x="331707" y="23598"/>
                </a:moveTo>
                <a:lnTo>
                  <a:pt x="322874" y="23598"/>
                </a:lnTo>
                <a:lnTo>
                  <a:pt x="319404" y="27216"/>
                </a:lnTo>
                <a:lnTo>
                  <a:pt x="319404" y="35869"/>
                </a:lnTo>
                <a:lnTo>
                  <a:pt x="322874" y="39330"/>
                </a:lnTo>
                <a:lnTo>
                  <a:pt x="331707" y="39330"/>
                </a:lnTo>
                <a:lnTo>
                  <a:pt x="335177" y="35869"/>
                </a:lnTo>
                <a:lnTo>
                  <a:pt x="335177" y="27216"/>
                </a:lnTo>
                <a:lnTo>
                  <a:pt x="331707" y="23598"/>
                </a:lnTo>
                <a:close/>
              </a:path>
              <a:path w="808990" h="63500">
                <a:moveTo>
                  <a:pt x="268614" y="23598"/>
                </a:moveTo>
                <a:lnTo>
                  <a:pt x="259781" y="23598"/>
                </a:lnTo>
                <a:lnTo>
                  <a:pt x="256311" y="27216"/>
                </a:lnTo>
                <a:lnTo>
                  <a:pt x="256311" y="35869"/>
                </a:lnTo>
                <a:lnTo>
                  <a:pt x="259781" y="39330"/>
                </a:lnTo>
                <a:lnTo>
                  <a:pt x="268614" y="39330"/>
                </a:lnTo>
                <a:lnTo>
                  <a:pt x="272084" y="35869"/>
                </a:lnTo>
                <a:lnTo>
                  <a:pt x="272084" y="27216"/>
                </a:lnTo>
                <a:lnTo>
                  <a:pt x="268614" y="23598"/>
                </a:lnTo>
                <a:close/>
              </a:path>
              <a:path w="808990" h="63500">
                <a:moveTo>
                  <a:pt x="205522" y="23598"/>
                </a:moveTo>
                <a:lnTo>
                  <a:pt x="86278" y="23598"/>
                </a:lnTo>
                <a:lnTo>
                  <a:pt x="82808" y="27216"/>
                </a:lnTo>
                <a:lnTo>
                  <a:pt x="82808" y="35869"/>
                </a:lnTo>
                <a:lnTo>
                  <a:pt x="86278" y="39330"/>
                </a:lnTo>
                <a:lnTo>
                  <a:pt x="205522" y="39330"/>
                </a:lnTo>
                <a:lnTo>
                  <a:pt x="208992" y="35869"/>
                </a:lnTo>
                <a:lnTo>
                  <a:pt x="208992" y="27216"/>
                </a:lnTo>
                <a:lnTo>
                  <a:pt x="205522" y="23598"/>
                </a:lnTo>
                <a:close/>
              </a:path>
              <a:path w="808990" h="63500">
                <a:moveTo>
                  <a:pt x="63092" y="0"/>
                </a:moveTo>
                <a:lnTo>
                  <a:pt x="0" y="31464"/>
                </a:lnTo>
                <a:lnTo>
                  <a:pt x="63092" y="62928"/>
                </a:lnTo>
                <a:lnTo>
                  <a:pt x="63092" y="0"/>
                </a:lnTo>
                <a:close/>
              </a:path>
            </a:pathLst>
          </a:custGeom>
          <a:solidFill>
            <a:srgbClr val="000000"/>
          </a:solidFill>
        </p:spPr>
        <p:txBody>
          <a:bodyPr wrap="square" lIns="0" tIns="0" rIns="0" bIns="0" rtlCol="0"/>
          <a:lstStyle/>
          <a:p>
            <a:endParaRPr/>
          </a:p>
        </p:txBody>
      </p:sp>
      <p:sp>
        <p:nvSpPr>
          <p:cNvPr id="123" name="object 123"/>
          <p:cNvSpPr/>
          <p:nvPr/>
        </p:nvSpPr>
        <p:spPr>
          <a:xfrm>
            <a:off x="2936994" y="1292729"/>
            <a:ext cx="6664325" cy="299085"/>
          </a:xfrm>
          <a:custGeom>
            <a:avLst/>
            <a:gdLst/>
            <a:ahLst/>
            <a:cxnLst/>
            <a:rect l="l" t="t" r="r" b="b"/>
            <a:pathLst>
              <a:path w="6664325" h="299084">
                <a:moveTo>
                  <a:pt x="6660576" y="173053"/>
                </a:moveTo>
                <a:lnTo>
                  <a:pt x="6651900" y="173053"/>
                </a:lnTo>
                <a:lnTo>
                  <a:pt x="6648273" y="176671"/>
                </a:lnTo>
                <a:lnTo>
                  <a:pt x="6648273" y="295449"/>
                </a:lnTo>
                <a:lnTo>
                  <a:pt x="6651900" y="298910"/>
                </a:lnTo>
                <a:lnTo>
                  <a:pt x="6660576" y="298910"/>
                </a:lnTo>
                <a:lnTo>
                  <a:pt x="6664046" y="295449"/>
                </a:lnTo>
                <a:lnTo>
                  <a:pt x="6664046" y="176671"/>
                </a:lnTo>
                <a:lnTo>
                  <a:pt x="6660576" y="173053"/>
                </a:lnTo>
                <a:close/>
              </a:path>
              <a:path w="6664325" h="299084">
                <a:moveTo>
                  <a:pt x="6660576" y="110124"/>
                </a:moveTo>
                <a:lnTo>
                  <a:pt x="6651900" y="110124"/>
                </a:lnTo>
                <a:lnTo>
                  <a:pt x="6648273" y="113585"/>
                </a:lnTo>
                <a:lnTo>
                  <a:pt x="6648273" y="122395"/>
                </a:lnTo>
                <a:lnTo>
                  <a:pt x="6651900" y="125856"/>
                </a:lnTo>
                <a:lnTo>
                  <a:pt x="6660576" y="125856"/>
                </a:lnTo>
                <a:lnTo>
                  <a:pt x="6664046" y="122395"/>
                </a:lnTo>
                <a:lnTo>
                  <a:pt x="6664046" y="113585"/>
                </a:lnTo>
                <a:lnTo>
                  <a:pt x="6660576" y="110124"/>
                </a:lnTo>
                <a:close/>
              </a:path>
              <a:path w="6664325" h="299084">
                <a:moveTo>
                  <a:pt x="6660576" y="47196"/>
                </a:moveTo>
                <a:lnTo>
                  <a:pt x="6651900" y="47196"/>
                </a:lnTo>
                <a:lnTo>
                  <a:pt x="6648273" y="50657"/>
                </a:lnTo>
                <a:lnTo>
                  <a:pt x="6648273" y="59467"/>
                </a:lnTo>
                <a:lnTo>
                  <a:pt x="6651900" y="62928"/>
                </a:lnTo>
                <a:lnTo>
                  <a:pt x="6660576" y="62928"/>
                </a:lnTo>
                <a:lnTo>
                  <a:pt x="6664046" y="59467"/>
                </a:lnTo>
                <a:lnTo>
                  <a:pt x="6664046" y="50657"/>
                </a:lnTo>
                <a:lnTo>
                  <a:pt x="6660576" y="47196"/>
                </a:lnTo>
                <a:close/>
              </a:path>
              <a:path w="6664325" h="299084">
                <a:moveTo>
                  <a:pt x="6644802" y="0"/>
                </a:moveTo>
                <a:lnTo>
                  <a:pt x="6525716" y="0"/>
                </a:lnTo>
                <a:lnTo>
                  <a:pt x="6522088" y="3618"/>
                </a:lnTo>
                <a:lnTo>
                  <a:pt x="6522088" y="12271"/>
                </a:lnTo>
                <a:lnTo>
                  <a:pt x="6525716" y="15732"/>
                </a:lnTo>
                <a:lnTo>
                  <a:pt x="6644802" y="15732"/>
                </a:lnTo>
                <a:lnTo>
                  <a:pt x="6648273" y="12271"/>
                </a:lnTo>
                <a:lnTo>
                  <a:pt x="6648273" y="3618"/>
                </a:lnTo>
                <a:lnTo>
                  <a:pt x="6644802" y="0"/>
                </a:lnTo>
                <a:close/>
              </a:path>
              <a:path w="6664325" h="299084">
                <a:moveTo>
                  <a:pt x="6471299" y="0"/>
                </a:moveTo>
                <a:lnTo>
                  <a:pt x="6462466" y="0"/>
                </a:lnTo>
                <a:lnTo>
                  <a:pt x="6458996" y="3618"/>
                </a:lnTo>
                <a:lnTo>
                  <a:pt x="6458996" y="12271"/>
                </a:lnTo>
                <a:lnTo>
                  <a:pt x="6462466" y="15732"/>
                </a:lnTo>
                <a:lnTo>
                  <a:pt x="6471299" y="15732"/>
                </a:lnTo>
                <a:lnTo>
                  <a:pt x="6474769" y="12271"/>
                </a:lnTo>
                <a:lnTo>
                  <a:pt x="6474769" y="3618"/>
                </a:lnTo>
                <a:lnTo>
                  <a:pt x="6471299" y="0"/>
                </a:lnTo>
                <a:close/>
              </a:path>
              <a:path w="6664325" h="299084">
                <a:moveTo>
                  <a:pt x="6408207" y="0"/>
                </a:moveTo>
                <a:lnTo>
                  <a:pt x="6399374" y="0"/>
                </a:lnTo>
                <a:lnTo>
                  <a:pt x="6395904" y="3618"/>
                </a:lnTo>
                <a:lnTo>
                  <a:pt x="6395904" y="12271"/>
                </a:lnTo>
                <a:lnTo>
                  <a:pt x="6399374" y="15732"/>
                </a:lnTo>
                <a:lnTo>
                  <a:pt x="6408207" y="15732"/>
                </a:lnTo>
                <a:lnTo>
                  <a:pt x="6411677" y="12271"/>
                </a:lnTo>
                <a:lnTo>
                  <a:pt x="6411677" y="3618"/>
                </a:lnTo>
                <a:lnTo>
                  <a:pt x="6408207" y="0"/>
                </a:lnTo>
                <a:close/>
              </a:path>
              <a:path w="6664325" h="299084">
                <a:moveTo>
                  <a:pt x="6345115" y="0"/>
                </a:moveTo>
                <a:lnTo>
                  <a:pt x="6225871" y="0"/>
                </a:lnTo>
                <a:lnTo>
                  <a:pt x="6222400" y="3618"/>
                </a:lnTo>
                <a:lnTo>
                  <a:pt x="6222400" y="12271"/>
                </a:lnTo>
                <a:lnTo>
                  <a:pt x="6225871" y="15732"/>
                </a:lnTo>
                <a:lnTo>
                  <a:pt x="6345115" y="15732"/>
                </a:lnTo>
                <a:lnTo>
                  <a:pt x="6348585" y="12271"/>
                </a:lnTo>
                <a:lnTo>
                  <a:pt x="6348585" y="3618"/>
                </a:lnTo>
                <a:lnTo>
                  <a:pt x="6345115" y="0"/>
                </a:lnTo>
                <a:close/>
              </a:path>
              <a:path w="6664325" h="299084">
                <a:moveTo>
                  <a:pt x="6171611" y="0"/>
                </a:moveTo>
                <a:lnTo>
                  <a:pt x="6162778" y="0"/>
                </a:lnTo>
                <a:lnTo>
                  <a:pt x="6159308" y="3618"/>
                </a:lnTo>
                <a:lnTo>
                  <a:pt x="6159308" y="12271"/>
                </a:lnTo>
                <a:lnTo>
                  <a:pt x="6162778" y="15732"/>
                </a:lnTo>
                <a:lnTo>
                  <a:pt x="6171611" y="15732"/>
                </a:lnTo>
                <a:lnTo>
                  <a:pt x="6175081" y="12271"/>
                </a:lnTo>
                <a:lnTo>
                  <a:pt x="6175081" y="3618"/>
                </a:lnTo>
                <a:lnTo>
                  <a:pt x="6171611" y="0"/>
                </a:lnTo>
                <a:close/>
              </a:path>
              <a:path w="6664325" h="299084">
                <a:moveTo>
                  <a:pt x="6108361" y="0"/>
                </a:moveTo>
                <a:lnTo>
                  <a:pt x="6099686" y="0"/>
                </a:lnTo>
                <a:lnTo>
                  <a:pt x="6096216" y="3618"/>
                </a:lnTo>
                <a:lnTo>
                  <a:pt x="6096216" y="12271"/>
                </a:lnTo>
                <a:lnTo>
                  <a:pt x="6099686" y="15732"/>
                </a:lnTo>
                <a:lnTo>
                  <a:pt x="6108361" y="15732"/>
                </a:lnTo>
                <a:lnTo>
                  <a:pt x="6111989" y="12271"/>
                </a:lnTo>
                <a:lnTo>
                  <a:pt x="6111989" y="3618"/>
                </a:lnTo>
                <a:lnTo>
                  <a:pt x="6108361" y="0"/>
                </a:lnTo>
                <a:close/>
              </a:path>
              <a:path w="6664325" h="299084">
                <a:moveTo>
                  <a:pt x="6045269" y="0"/>
                </a:moveTo>
                <a:lnTo>
                  <a:pt x="5926183" y="0"/>
                </a:lnTo>
                <a:lnTo>
                  <a:pt x="5922713" y="3618"/>
                </a:lnTo>
                <a:lnTo>
                  <a:pt x="5922713" y="12271"/>
                </a:lnTo>
                <a:lnTo>
                  <a:pt x="5926183" y="15732"/>
                </a:lnTo>
                <a:lnTo>
                  <a:pt x="6045269" y="15732"/>
                </a:lnTo>
                <a:lnTo>
                  <a:pt x="6048897" y="12271"/>
                </a:lnTo>
                <a:lnTo>
                  <a:pt x="6048897" y="3618"/>
                </a:lnTo>
                <a:lnTo>
                  <a:pt x="6045269" y="0"/>
                </a:lnTo>
                <a:close/>
              </a:path>
              <a:path w="6664325" h="299084">
                <a:moveTo>
                  <a:pt x="5871766" y="0"/>
                </a:moveTo>
                <a:lnTo>
                  <a:pt x="5863091" y="0"/>
                </a:lnTo>
                <a:lnTo>
                  <a:pt x="5859621" y="3618"/>
                </a:lnTo>
                <a:lnTo>
                  <a:pt x="5859621" y="12271"/>
                </a:lnTo>
                <a:lnTo>
                  <a:pt x="5863091" y="15732"/>
                </a:lnTo>
                <a:lnTo>
                  <a:pt x="5871766" y="15732"/>
                </a:lnTo>
                <a:lnTo>
                  <a:pt x="5875394" y="12271"/>
                </a:lnTo>
                <a:lnTo>
                  <a:pt x="5875394" y="3618"/>
                </a:lnTo>
                <a:lnTo>
                  <a:pt x="5871766" y="0"/>
                </a:lnTo>
                <a:close/>
              </a:path>
              <a:path w="6664325" h="299084">
                <a:moveTo>
                  <a:pt x="5808674" y="0"/>
                </a:moveTo>
                <a:lnTo>
                  <a:pt x="5799998" y="0"/>
                </a:lnTo>
                <a:lnTo>
                  <a:pt x="5796528" y="3618"/>
                </a:lnTo>
                <a:lnTo>
                  <a:pt x="5796528" y="12271"/>
                </a:lnTo>
                <a:lnTo>
                  <a:pt x="5799998" y="15732"/>
                </a:lnTo>
                <a:lnTo>
                  <a:pt x="5808674" y="15732"/>
                </a:lnTo>
                <a:lnTo>
                  <a:pt x="5812301" y="12271"/>
                </a:lnTo>
                <a:lnTo>
                  <a:pt x="5812301" y="3618"/>
                </a:lnTo>
                <a:lnTo>
                  <a:pt x="5808674" y="0"/>
                </a:lnTo>
                <a:close/>
              </a:path>
              <a:path w="6664325" h="299084">
                <a:moveTo>
                  <a:pt x="5745581" y="0"/>
                </a:moveTo>
                <a:lnTo>
                  <a:pt x="5626495" y="0"/>
                </a:lnTo>
                <a:lnTo>
                  <a:pt x="5623025" y="3618"/>
                </a:lnTo>
                <a:lnTo>
                  <a:pt x="5623025" y="12271"/>
                </a:lnTo>
                <a:lnTo>
                  <a:pt x="5626495" y="15732"/>
                </a:lnTo>
                <a:lnTo>
                  <a:pt x="5745581" y="15732"/>
                </a:lnTo>
                <a:lnTo>
                  <a:pt x="5749209" y="12271"/>
                </a:lnTo>
                <a:lnTo>
                  <a:pt x="5749209" y="3618"/>
                </a:lnTo>
                <a:lnTo>
                  <a:pt x="5745581" y="0"/>
                </a:lnTo>
                <a:close/>
              </a:path>
              <a:path w="6664325" h="299084">
                <a:moveTo>
                  <a:pt x="5572078" y="0"/>
                </a:moveTo>
                <a:lnTo>
                  <a:pt x="5563403" y="0"/>
                </a:lnTo>
                <a:lnTo>
                  <a:pt x="5559775" y="3618"/>
                </a:lnTo>
                <a:lnTo>
                  <a:pt x="5559775" y="12271"/>
                </a:lnTo>
                <a:lnTo>
                  <a:pt x="5563403" y="15732"/>
                </a:lnTo>
                <a:lnTo>
                  <a:pt x="5572078" y="15732"/>
                </a:lnTo>
                <a:lnTo>
                  <a:pt x="5575706" y="12271"/>
                </a:lnTo>
                <a:lnTo>
                  <a:pt x="5575706" y="3618"/>
                </a:lnTo>
                <a:lnTo>
                  <a:pt x="5572078" y="0"/>
                </a:lnTo>
                <a:close/>
              </a:path>
              <a:path w="6664325" h="299084">
                <a:moveTo>
                  <a:pt x="5508986" y="0"/>
                </a:moveTo>
                <a:lnTo>
                  <a:pt x="5500311" y="0"/>
                </a:lnTo>
                <a:lnTo>
                  <a:pt x="5496683" y="3618"/>
                </a:lnTo>
                <a:lnTo>
                  <a:pt x="5496683" y="12271"/>
                </a:lnTo>
                <a:lnTo>
                  <a:pt x="5500311" y="15732"/>
                </a:lnTo>
                <a:lnTo>
                  <a:pt x="5508986" y="15732"/>
                </a:lnTo>
                <a:lnTo>
                  <a:pt x="5512456" y="12271"/>
                </a:lnTo>
                <a:lnTo>
                  <a:pt x="5512456" y="3618"/>
                </a:lnTo>
                <a:lnTo>
                  <a:pt x="5508986" y="0"/>
                </a:lnTo>
                <a:close/>
              </a:path>
              <a:path w="6664325" h="299084">
                <a:moveTo>
                  <a:pt x="5445894" y="0"/>
                </a:moveTo>
                <a:lnTo>
                  <a:pt x="5326807" y="0"/>
                </a:lnTo>
                <a:lnTo>
                  <a:pt x="5323179" y="3618"/>
                </a:lnTo>
                <a:lnTo>
                  <a:pt x="5323179" y="12271"/>
                </a:lnTo>
                <a:lnTo>
                  <a:pt x="5326807" y="15732"/>
                </a:lnTo>
                <a:lnTo>
                  <a:pt x="5445894" y="15732"/>
                </a:lnTo>
                <a:lnTo>
                  <a:pt x="5449364" y="12271"/>
                </a:lnTo>
                <a:lnTo>
                  <a:pt x="5449364" y="3618"/>
                </a:lnTo>
                <a:lnTo>
                  <a:pt x="5445894" y="0"/>
                </a:lnTo>
                <a:close/>
              </a:path>
              <a:path w="6664325" h="299084">
                <a:moveTo>
                  <a:pt x="5272390" y="0"/>
                </a:moveTo>
                <a:lnTo>
                  <a:pt x="5263715" y="0"/>
                </a:lnTo>
                <a:lnTo>
                  <a:pt x="5260087" y="3618"/>
                </a:lnTo>
                <a:lnTo>
                  <a:pt x="5260087" y="12271"/>
                </a:lnTo>
                <a:lnTo>
                  <a:pt x="5263715" y="15732"/>
                </a:lnTo>
                <a:lnTo>
                  <a:pt x="5272390" y="15732"/>
                </a:lnTo>
                <a:lnTo>
                  <a:pt x="5275860" y="12271"/>
                </a:lnTo>
                <a:lnTo>
                  <a:pt x="5275860" y="3618"/>
                </a:lnTo>
                <a:lnTo>
                  <a:pt x="5272390" y="0"/>
                </a:lnTo>
                <a:close/>
              </a:path>
              <a:path w="6664325" h="299084">
                <a:moveTo>
                  <a:pt x="5209298" y="0"/>
                </a:moveTo>
                <a:lnTo>
                  <a:pt x="5200623" y="0"/>
                </a:lnTo>
                <a:lnTo>
                  <a:pt x="5196995" y="3618"/>
                </a:lnTo>
                <a:lnTo>
                  <a:pt x="5196995" y="12271"/>
                </a:lnTo>
                <a:lnTo>
                  <a:pt x="5200623" y="15732"/>
                </a:lnTo>
                <a:lnTo>
                  <a:pt x="5209298" y="15732"/>
                </a:lnTo>
                <a:lnTo>
                  <a:pt x="5212768" y="12271"/>
                </a:lnTo>
                <a:lnTo>
                  <a:pt x="5212768" y="3618"/>
                </a:lnTo>
                <a:lnTo>
                  <a:pt x="5209298" y="0"/>
                </a:lnTo>
                <a:close/>
              </a:path>
              <a:path w="6664325" h="299084">
                <a:moveTo>
                  <a:pt x="5146206" y="0"/>
                </a:moveTo>
                <a:lnTo>
                  <a:pt x="5027120" y="0"/>
                </a:lnTo>
                <a:lnTo>
                  <a:pt x="5023492" y="3618"/>
                </a:lnTo>
                <a:lnTo>
                  <a:pt x="5023492" y="12271"/>
                </a:lnTo>
                <a:lnTo>
                  <a:pt x="5027120" y="15732"/>
                </a:lnTo>
                <a:lnTo>
                  <a:pt x="5146206" y="15732"/>
                </a:lnTo>
                <a:lnTo>
                  <a:pt x="5149676" y="12271"/>
                </a:lnTo>
                <a:lnTo>
                  <a:pt x="5149676" y="3618"/>
                </a:lnTo>
                <a:lnTo>
                  <a:pt x="5146206" y="0"/>
                </a:lnTo>
                <a:close/>
              </a:path>
              <a:path w="6664325" h="299084">
                <a:moveTo>
                  <a:pt x="4972703" y="0"/>
                </a:moveTo>
                <a:lnTo>
                  <a:pt x="4963870" y="0"/>
                </a:lnTo>
                <a:lnTo>
                  <a:pt x="4960400" y="3618"/>
                </a:lnTo>
                <a:lnTo>
                  <a:pt x="4960400" y="12271"/>
                </a:lnTo>
                <a:lnTo>
                  <a:pt x="4963870" y="15732"/>
                </a:lnTo>
                <a:lnTo>
                  <a:pt x="4972703" y="15732"/>
                </a:lnTo>
                <a:lnTo>
                  <a:pt x="4976173" y="12271"/>
                </a:lnTo>
                <a:lnTo>
                  <a:pt x="4976173" y="3618"/>
                </a:lnTo>
                <a:lnTo>
                  <a:pt x="4972703" y="0"/>
                </a:lnTo>
                <a:close/>
              </a:path>
              <a:path w="6664325" h="299084">
                <a:moveTo>
                  <a:pt x="4909610" y="0"/>
                </a:moveTo>
                <a:lnTo>
                  <a:pt x="4900778" y="0"/>
                </a:lnTo>
                <a:lnTo>
                  <a:pt x="4897307" y="3618"/>
                </a:lnTo>
                <a:lnTo>
                  <a:pt x="4897307" y="12271"/>
                </a:lnTo>
                <a:lnTo>
                  <a:pt x="4900778" y="15732"/>
                </a:lnTo>
                <a:lnTo>
                  <a:pt x="4909610" y="15732"/>
                </a:lnTo>
                <a:lnTo>
                  <a:pt x="4913080" y="12271"/>
                </a:lnTo>
                <a:lnTo>
                  <a:pt x="4913080" y="3618"/>
                </a:lnTo>
                <a:lnTo>
                  <a:pt x="4909610" y="0"/>
                </a:lnTo>
                <a:close/>
              </a:path>
              <a:path w="6664325" h="299084">
                <a:moveTo>
                  <a:pt x="4846518" y="0"/>
                </a:moveTo>
                <a:lnTo>
                  <a:pt x="4727274" y="0"/>
                </a:lnTo>
                <a:lnTo>
                  <a:pt x="4723804" y="3618"/>
                </a:lnTo>
                <a:lnTo>
                  <a:pt x="4723804" y="12271"/>
                </a:lnTo>
                <a:lnTo>
                  <a:pt x="4727274" y="15732"/>
                </a:lnTo>
                <a:lnTo>
                  <a:pt x="4846518" y="15732"/>
                </a:lnTo>
                <a:lnTo>
                  <a:pt x="4849988" y="12271"/>
                </a:lnTo>
                <a:lnTo>
                  <a:pt x="4849988" y="3618"/>
                </a:lnTo>
                <a:lnTo>
                  <a:pt x="4846518" y="0"/>
                </a:lnTo>
                <a:close/>
              </a:path>
              <a:path w="6664325" h="299084">
                <a:moveTo>
                  <a:pt x="4673015" y="0"/>
                </a:moveTo>
                <a:lnTo>
                  <a:pt x="4664182" y="0"/>
                </a:lnTo>
                <a:lnTo>
                  <a:pt x="4660712" y="3618"/>
                </a:lnTo>
                <a:lnTo>
                  <a:pt x="4660712" y="12271"/>
                </a:lnTo>
                <a:lnTo>
                  <a:pt x="4664182" y="15732"/>
                </a:lnTo>
                <a:lnTo>
                  <a:pt x="4673015" y="15732"/>
                </a:lnTo>
                <a:lnTo>
                  <a:pt x="4676485" y="12271"/>
                </a:lnTo>
                <a:lnTo>
                  <a:pt x="4676485" y="3618"/>
                </a:lnTo>
                <a:lnTo>
                  <a:pt x="4673015" y="0"/>
                </a:lnTo>
                <a:close/>
              </a:path>
              <a:path w="6664325" h="299084">
                <a:moveTo>
                  <a:pt x="4609765" y="0"/>
                </a:moveTo>
                <a:lnTo>
                  <a:pt x="4601090" y="0"/>
                </a:lnTo>
                <a:lnTo>
                  <a:pt x="4597620" y="3618"/>
                </a:lnTo>
                <a:lnTo>
                  <a:pt x="4597620" y="12271"/>
                </a:lnTo>
                <a:lnTo>
                  <a:pt x="4601090" y="15732"/>
                </a:lnTo>
                <a:lnTo>
                  <a:pt x="4609765" y="15732"/>
                </a:lnTo>
                <a:lnTo>
                  <a:pt x="4613393" y="12271"/>
                </a:lnTo>
                <a:lnTo>
                  <a:pt x="4613393" y="3618"/>
                </a:lnTo>
                <a:lnTo>
                  <a:pt x="4609765" y="0"/>
                </a:lnTo>
                <a:close/>
              </a:path>
              <a:path w="6664325" h="299084">
                <a:moveTo>
                  <a:pt x="4546673" y="0"/>
                </a:moveTo>
                <a:lnTo>
                  <a:pt x="4427586" y="0"/>
                </a:lnTo>
                <a:lnTo>
                  <a:pt x="4424116" y="3618"/>
                </a:lnTo>
                <a:lnTo>
                  <a:pt x="4424116" y="12271"/>
                </a:lnTo>
                <a:lnTo>
                  <a:pt x="4427586" y="15732"/>
                </a:lnTo>
                <a:lnTo>
                  <a:pt x="4546673" y="15732"/>
                </a:lnTo>
                <a:lnTo>
                  <a:pt x="4550301" y="12271"/>
                </a:lnTo>
                <a:lnTo>
                  <a:pt x="4550301" y="3618"/>
                </a:lnTo>
                <a:lnTo>
                  <a:pt x="4546673" y="0"/>
                </a:lnTo>
                <a:close/>
              </a:path>
              <a:path w="6664325" h="299084">
                <a:moveTo>
                  <a:pt x="4373169" y="0"/>
                </a:moveTo>
                <a:lnTo>
                  <a:pt x="4364494" y="0"/>
                </a:lnTo>
                <a:lnTo>
                  <a:pt x="4361024" y="3618"/>
                </a:lnTo>
                <a:lnTo>
                  <a:pt x="4361024" y="12271"/>
                </a:lnTo>
                <a:lnTo>
                  <a:pt x="4364494" y="15732"/>
                </a:lnTo>
                <a:lnTo>
                  <a:pt x="4373169" y="15732"/>
                </a:lnTo>
                <a:lnTo>
                  <a:pt x="4376797" y="12271"/>
                </a:lnTo>
                <a:lnTo>
                  <a:pt x="4376797" y="3618"/>
                </a:lnTo>
                <a:lnTo>
                  <a:pt x="4373169" y="0"/>
                </a:lnTo>
                <a:close/>
              </a:path>
              <a:path w="6664325" h="299084">
                <a:moveTo>
                  <a:pt x="4310077" y="0"/>
                </a:moveTo>
                <a:lnTo>
                  <a:pt x="4301402" y="0"/>
                </a:lnTo>
                <a:lnTo>
                  <a:pt x="4297774" y="3618"/>
                </a:lnTo>
                <a:lnTo>
                  <a:pt x="4297774" y="12271"/>
                </a:lnTo>
                <a:lnTo>
                  <a:pt x="4301402" y="15732"/>
                </a:lnTo>
                <a:lnTo>
                  <a:pt x="4310077" y="15732"/>
                </a:lnTo>
                <a:lnTo>
                  <a:pt x="4313705" y="12271"/>
                </a:lnTo>
                <a:lnTo>
                  <a:pt x="4313705" y="3618"/>
                </a:lnTo>
                <a:lnTo>
                  <a:pt x="4310077" y="0"/>
                </a:lnTo>
                <a:close/>
              </a:path>
              <a:path w="6664325" h="299084">
                <a:moveTo>
                  <a:pt x="4246985" y="0"/>
                </a:moveTo>
                <a:lnTo>
                  <a:pt x="4127899" y="0"/>
                </a:lnTo>
                <a:lnTo>
                  <a:pt x="4124271" y="3618"/>
                </a:lnTo>
                <a:lnTo>
                  <a:pt x="4124271" y="12271"/>
                </a:lnTo>
                <a:lnTo>
                  <a:pt x="4127899" y="15732"/>
                </a:lnTo>
                <a:lnTo>
                  <a:pt x="4246985" y="15732"/>
                </a:lnTo>
                <a:lnTo>
                  <a:pt x="4250455" y="12271"/>
                </a:lnTo>
                <a:lnTo>
                  <a:pt x="4250455" y="3618"/>
                </a:lnTo>
                <a:lnTo>
                  <a:pt x="4246985" y="0"/>
                </a:lnTo>
                <a:close/>
              </a:path>
              <a:path w="6664325" h="299084">
                <a:moveTo>
                  <a:pt x="4073482" y="0"/>
                </a:moveTo>
                <a:lnTo>
                  <a:pt x="4064806" y="0"/>
                </a:lnTo>
                <a:lnTo>
                  <a:pt x="4061179" y="3618"/>
                </a:lnTo>
                <a:lnTo>
                  <a:pt x="4061179" y="12271"/>
                </a:lnTo>
                <a:lnTo>
                  <a:pt x="4064806" y="15732"/>
                </a:lnTo>
                <a:lnTo>
                  <a:pt x="4073482" y="15732"/>
                </a:lnTo>
                <a:lnTo>
                  <a:pt x="4076952" y="12271"/>
                </a:lnTo>
                <a:lnTo>
                  <a:pt x="4076952" y="3618"/>
                </a:lnTo>
                <a:lnTo>
                  <a:pt x="4073482" y="0"/>
                </a:lnTo>
                <a:close/>
              </a:path>
              <a:path w="6664325" h="299084">
                <a:moveTo>
                  <a:pt x="4010389" y="0"/>
                </a:moveTo>
                <a:lnTo>
                  <a:pt x="4001714" y="0"/>
                </a:lnTo>
                <a:lnTo>
                  <a:pt x="3998086" y="3618"/>
                </a:lnTo>
                <a:lnTo>
                  <a:pt x="3998086" y="12271"/>
                </a:lnTo>
                <a:lnTo>
                  <a:pt x="4001714" y="15732"/>
                </a:lnTo>
                <a:lnTo>
                  <a:pt x="4010389" y="15732"/>
                </a:lnTo>
                <a:lnTo>
                  <a:pt x="4013859" y="12271"/>
                </a:lnTo>
                <a:lnTo>
                  <a:pt x="4013859" y="3618"/>
                </a:lnTo>
                <a:lnTo>
                  <a:pt x="4010389" y="0"/>
                </a:lnTo>
                <a:close/>
              </a:path>
              <a:path w="6664325" h="299084">
                <a:moveTo>
                  <a:pt x="3947297" y="0"/>
                </a:moveTo>
                <a:lnTo>
                  <a:pt x="3828211" y="0"/>
                </a:lnTo>
                <a:lnTo>
                  <a:pt x="3824583" y="3618"/>
                </a:lnTo>
                <a:lnTo>
                  <a:pt x="3824583" y="12271"/>
                </a:lnTo>
                <a:lnTo>
                  <a:pt x="3828211" y="15732"/>
                </a:lnTo>
                <a:lnTo>
                  <a:pt x="3947297" y="15732"/>
                </a:lnTo>
                <a:lnTo>
                  <a:pt x="3950767" y="12271"/>
                </a:lnTo>
                <a:lnTo>
                  <a:pt x="3950767" y="3618"/>
                </a:lnTo>
                <a:lnTo>
                  <a:pt x="3947297" y="0"/>
                </a:lnTo>
                <a:close/>
              </a:path>
              <a:path w="6664325" h="299084">
                <a:moveTo>
                  <a:pt x="3773794" y="0"/>
                </a:moveTo>
                <a:lnTo>
                  <a:pt x="3765119" y="0"/>
                </a:lnTo>
                <a:lnTo>
                  <a:pt x="3761491" y="3618"/>
                </a:lnTo>
                <a:lnTo>
                  <a:pt x="3761491" y="12271"/>
                </a:lnTo>
                <a:lnTo>
                  <a:pt x="3765119" y="15732"/>
                </a:lnTo>
                <a:lnTo>
                  <a:pt x="3773794" y="15732"/>
                </a:lnTo>
                <a:lnTo>
                  <a:pt x="3777264" y="12271"/>
                </a:lnTo>
                <a:lnTo>
                  <a:pt x="3777264" y="3618"/>
                </a:lnTo>
                <a:lnTo>
                  <a:pt x="3773794" y="0"/>
                </a:lnTo>
                <a:close/>
              </a:path>
              <a:path w="6664325" h="299084">
                <a:moveTo>
                  <a:pt x="3710702" y="0"/>
                </a:moveTo>
                <a:lnTo>
                  <a:pt x="3701869" y="0"/>
                </a:lnTo>
                <a:lnTo>
                  <a:pt x="3698399" y="3618"/>
                </a:lnTo>
                <a:lnTo>
                  <a:pt x="3698399" y="12271"/>
                </a:lnTo>
                <a:lnTo>
                  <a:pt x="3701869" y="15732"/>
                </a:lnTo>
                <a:lnTo>
                  <a:pt x="3710702" y="15732"/>
                </a:lnTo>
                <a:lnTo>
                  <a:pt x="3714172" y="12271"/>
                </a:lnTo>
                <a:lnTo>
                  <a:pt x="3714172" y="3618"/>
                </a:lnTo>
                <a:lnTo>
                  <a:pt x="3710702" y="0"/>
                </a:lnTo>
                <a:close/>
              </a:path>
              <a:path w="6664325" h="299084">
                <a:moveTo>
                  <a:pt x="3647610" y="0"/>
                </a:moveTo>
                <a:lnTo>
                  <a:pt x="3528365" y="0"/>
                </a:lnTo>
                <a:lnTo>
                  <a:pt x="3524895" y="3618"/>
                </a:lnTo>
                <a:lnTo>
                  <a:pt x="3524895" y="12271"/>
                </a:lnTo>
                <a:lnTo>
                  <a:pt x="3528365" y="15732"/>
                </a:lnTo>
                <a:lnTo>
                  <a:pt x="3647610" y="15732"/>
                </a:lnTo>
                <a:lnTo>
                  <a:pt x="3651080" y="12271"/>
                </a:lnTo>
                <a:lnTo>
                  <a:pt x="3651080" y="3618"/>
                </a:lnTo>
                <a:lnTo>
                  <a:pt x="3647610" y="0"/>
                </a:lnTo>
                <a:close/>
              </a:path>
              <a:path w="6664325" h="299084">
                <a:moveTo>
                  <a:pt x="3474106" y="0"/>
                </a:moveTo>
                <a:lnTo>
                  <a:pt x="3465273" y="0"/>
                </a:lnTo>
                <a:lnTo>
                  <a:pt x="3461803" y="3618"/>
                </a:lnTo>
                <a:lnTo>
                  <a:pt x="3461803" y="12271"/>
                </a:lnTo>
                <a:lnTo>
                  <a:pt x="3465273" y="15732"/>
                </a:lnTo>
                <a:lnTo>
                  <a:pt x="3474106" y="15732"/>
                </a:lnTo>
                <a:lnTo>
                  <a:pt x="3477576" y="12271"/>
                </a:lnTo>
                <a:lnTo>
                  <a:pt x="3477576" y="3618"/>
                </a:lnTo>
                <a:lnTo>
                  <a:pt x="3474106" y="0"/>
                </a:lnTo>
                <a:close/>
              </a:path>
              <a:path w="6664325" h="299084">
                <a:moveTo>
                  <a:pt x="3411014" y="0"/>
                </a:moveTo>
                <a:lnTo>
                  <a:pt x="3402181" y="0"/>
                </a:lnTo>
                <a:lnTo>
                  <a:pt x="3398711" y="3618"/>
                </a:lnTo>
                <a:lnTo>
                  <a:pt x="3398711" y="12271"/>
                </a:lnTo>
                <a:lnTo>
                  <a:pt x="3402181" y="15732"/>
                </a:lnTo>
                <a:lnTo>
                  <a:pt x="3411014" y="15732"/>
                </a:lnTo>
                <a:lnTo>
                  <a:pt x="3414484" y="12271"/>
                </a:lnTo>
                <a:lnTo>
                  <a:pt x="3414484" y="3618"/>
                </a:lnTo>
                <a:lnTo>
                  <a:pt x="3411014" y="0"/>
                </a:lnTo>
                <a:close/>
              </a:path>
              <a:path w="6664325" h="299084">
                <a:moveTo>
                  <a:pt x="3347764" y="0"/>
                </a:moveTo>
                <a:lnTo>
                  <a:pt x="3228678" y="0"/>
                </a:lnTo>
                <a:lnTo>
                  <a:pt x="3225208" y="3618"/>
                </a:lnTo>
                <a:lnTo>
                  <a:pt x="3225208" y="12271"/>
                </a:lnTo>
                <a:lnTo>
                  <a:pt x="3228678" y="15732"/>
                </a:lnTo>
                <a:lnTo>
                  <a:pt x="3347764" y="15732"/>
                </a:lnTo>
                <a:lnTo>
                  <a:pt x="3351392" y="12271"/>
                </a:lnTo>
                <a:lnTo>
                  <a:pt x="3351392" y="3618"/>
                </a:lnTo>
                <a:lnTo>
                  <a:pt x="3347764" y="0"/>
                </a:lnTo>
                <a:close/>
              </a:path>
              <a:path w="6664325" h="299084">
                <a:moveTo>
                  <a:pt x="3174261" y="0"/>
                </a:moveTo>
                <a:lnTo>
                  <a:pt x="3165585" y="0"/>
                </a:lnTo>
                <a:lnTo>
                  <a:pt x="3162115" y="3618"/>
                </a:lnTo>
                <a:lnTo>
                  <a:pt x="3162115" y="12271"/>
                </a:lnTo>
                <a:lnTo>
                  <a:pt x="3165585" y="15732"/>
                </a:lnTo>
                <a:lnTo>
                  <a:pt x="3174261" y="15732"/>
                </a:lnTo>
                <a:lnTo>
                  <a:pt x="3177888" y="12271"/>
                </a:lnTo>
                <a:lnTo>
                  <a:pt x="3177888" y="3618"/>
                </a:lnTo>
                <a:lnTo>
                  <a:pt x="3174261" y="0"/>
                </a:lnTo>
                <a:close/>
              </a:path>
              <a:path w="6664325" h="299084">
                <a:moveTo>
                  <a:pt x="3111168" y="0"/>
                </a:moveTo>
                <a:lnTo>
                  <a:pt x="3102493" y="0"/>
                </a:lnTo>
                <a:lnTo>
                  <a:pt x="3099023" y="3618"/>
                </a:lnTo>
                <a:lnTo>
                  <a:pt x="3099023" y="12271"/>
                </a:lnTo>
                <a:lnTo>
                  <a:pt x="3102493" y="15732"/>
                </a:lnTo>
                <a:lnTo>
                  <a:pt x="3111168" y="15732"/>
                </a:lnTo>
                <a:lnTo>
                  <a:pt x="3114796" y="12271"/>
                </a:lnTo>
                <a:lnTo>
                  <a:pt x="3114796" y="3618"/>
                </a:lnTo>
                <a:lnTo>
                  <a:pt x="3111168" y="0"/>
                </a:lnTo>
                <a:close/>
              </a:path>
              <a:path w="6664325" h="299084">
                <a:moveTo>
                  <a:pt x="3048076" y="0"/>
                </a:moveTo>
                <a:lnTo>
                  <a:pt x="2928990" y="0"/>
                </a:lnTo>
                <a:lnTo>
                  <a:pt x="2925520" y="3618"/>
                </a:lnTo>
                <a:lnTo>
                  <a:pt x="2925520" y="12271"/>
                </a:lnTo>
                <a:lnTo>
                  <a:pt x="2928990" y="15732"/>
                </a:lnTo>
                <a:lnTo>
                  <a:pt x="3048076" y="15732"/>
                </a:lnTo>
                <a:lnTo>
                  <a:pt x="3051704" y="12271"/>
                </a:lnTo>
                <a:lnTo>
                  <a:pt x="3051704" y="3618"/>
                </a:lnTo>
                <a:lnTo>
                  <a:pt x="3048076" y="0"/>
                </a:lnTo>
                <a:close/>
              </a:path>
              <a:path w="6664325" h="299084">
                <a:moveTo>
                  <a:pt x="2874573" y="0"/>
                </a:moveTo>
                <a:lnTo>
                  <a:pt x="2865898" y="0"/>
                </a:lnTo>
                <a:lnTo>
                  <a:pt x="2862428" y="3618"/>
                </a:lnTo>
                <a:lnTo>
                  <a:pt x="2862428" y="12271"/>
                </a:lnTo>
                <a:lnTo>
                  <a:pt x="2865898" y="15732"/>
                </a:lnTo>
                <a:lnTo>
                  <a:pt x="2874573" y="15732"/>
                </a:lnTo>
                <a:lnTo>
                  <a:pt x="2878201" y="12271"/>
                </a:lnTo>
                <a:lnTo>
                  <a:pt x="2878201" y="3618"/>
                </a:lnTo>
                <a:lnTo>
                  <a:pt x="2874573" y="0"/>
                </a:lnTo>
                <a:close/>
              </a:path>
              <a:path w="6664325" h="299084">
                <a:moveTo>
                  <a:pt x="2811481" y="0"/>
                </a:moveTo>
                <a:lnTo>
                  <a:pt x="2802806" y="0"/>
                </a:lnTo>
                <a:lnTo>
                  <a:pt x="2799178" y="3618"/>
                </a:lnTo>
                <a:lnTo>
                  <a:pt x="2799178" y="12271"/>
                </a:lnTo>
                <a:lnTo>
                  <a:pt x="2802806" y="15732"/>
                </a:lnTo>
                <a:lnTo>
                  <a:pt x="2811481" y="15732"/>
                </a:lnTo>
                <a:lnTo>
                  <a:pt x="2815108" y="12271"/>
                </a:lnTo>
                <a:lnTo>
                  <a:pt x="2815108" y="3618"/>
                </a:lnTo>
                <a:lnTo>
                  <a:pt x="2811481" y="0"/>
                </a:lnTo>
                <a:close/>
              </a:path>
              <a:path w="6664325" h="299084">
                <a:moveTo>
                  <a:pt x="2748389" y="0"/>
                </a:moveTo>
                <a:lnTo>
                  <a:pt x="2629302" y="0"/>
                </a:lnTo>
                <a:lnTo>
                  <a:pt x="2625674" y="3618"/>
                </a:lnTo>
                <a:lnTo>
                  <a:pt x="2625674" y="12271"/>
                </a:lnTo>
                <a:lnTo>
                  <a:pt x="2629302" y="15732"/>
                </a:lnTo>
                <a:lnTo>
                  <a:pt x="2748389" y="15732"/>
                </a:lnTo>
                <a:lnTo>
                  <a:pt x="2751859" y="12271"/>
                </a:lnTo>
                <a:lnTo>
                  <a:pt x="2751859" y="3618"/>
                </a:lnTo>
                <a:lnTo>
                  <a:pt x="2748389" y="0"/>
                </a:lnTo>
                <a:close/>
              </a:path>
              <a:path w="6664325" h="299084">
                <a:moveTo>
                  <a:pt x="2574885" y="0"/>
                </a:moveTo>
                <a:lnTo>
                  <a:pt x="2566210" y="0"/>
                </a:lnTo>
                <a:lnTo>
                  <a:pt x="2562582" y="3618"/>
                </a:lnTo>
                <a:lnTo>
                  <a:pt x="2562582" y="12271"/>
                </a:lnTo>
                <a:lnTo>
                  <a:pt x="2566210" y="15732"/>
                </a:lnTo>
                <a:lnTo>
                  <a:pt x="2574885" y="15732"/>
                </a:lnTo>
                <a:lnTo>
                  <a:pt x="2578355" y="12271"/>
                </a:lnTo>
                <a:lnTo>
                  <a:pt x="2578355" y="3618"/>
                </a:lnTo>
                <a:lnTo>
                  <a:pt x="2574885" y="0"/>
                </a:lnTo>
                <a:close/>
              </a:path>
              <a:path w="6664325" h="299084">
                <a:moveTo>
                  <a:pt x="2511793" y="0"/>
                </a:moveTo>
                <a:lnTo>
                  <a:pt x="2503118" y="0"/>
                </a:lnTo>
                <a:lnTo>
                  <a:pt x="2499490" y="3618"/>
                </a:lnTo>
                <a:lnTo>
                  <a:pt x="2499490" y="12271"/>
                </a:lnTo>
                <a:lnTo>
                  <a:pt x="2503118" y="15732"/>
                </a:lnTo>
                <a:lnTo>
                  <a:pt x="2511793" y="15732"/>
                </a:lnTo>
                <a:lnTo>
                  <a:pt x="2515263" y="12271"/>
                </a:lnTo>
                <a:lnTo>
                  <a:pt x="2515263" y="3618"/>
                </a:lnTo>
                <a:lnTo>
                  <a:pt x="2511793" y="0"/>
                </a:lnTo>
                <a:close/>
              </a:path>
              <a:path w="6664325" h="299084">
                <a:moveTo>
                  <a:pt x="2448701" y="0"/>
                </a:moveTo>
                <a:lnTo>
                  <a:pt x="2329614" y="0"/>
                </a:lnTo>
                <a:lnTo>
                  <a:pt x="2325987" y="3618"/>
                </a:lnTo>
                <a:lnTo>
                  <a:pt x="2325987" y="12271"/>
                </a:lnTo>
                <a:lnTo>
                  <a:pt x="2329614" y="15732"/>
                </a:lnTo>
                <a:lnTo>
                  <a:pt x="2448701" y="15732"/>
                </a:lnTo>
                <a:lnTo>
                  <a:pt x="2452171" y="12271"/>
                </a:lnTo>
                <a:lnTo>
                  <a:pt x="2452171" y="3618"/>
                </a:lnTo>
                <a:lnTo>
                  <a:pt x="2448701" y="0"/>
                </a:lnTo>
                <a:close/>
              </a:path>
              <a:path w="6664325" h="299084">
                <a:moveTo>
                  <a:pt x="2275197" y="0"/>
                </a:moveTo>
                <a:lnTo>
                  <a:pt x="2266522" y="0"/>
                </a:lnTo>
                <a:lnTo>
                  <a:pt x="2262894" y="3618"/>
                </a:lnTo>
                <a:lnTo>
                  <a:pt x="2262894" y="12271"/>
                </a:lnTo>
                <a:lnTo>
                  <a:pt x="2266522" y="15732"/>
                </a:lnTo>
                <a:lnTo>
                  <a:pt x="2275197" y="15732"/>
                </a:lnTo>
                <a:lnTo>
                  <a:pt x="2278667" y="12271"/>
                </a:lnTo>
                <a:lnTo>
                  <a:pt x="2278667" y="3618"/>
                </a:lnTo>
                <a:lnTo>
                  <a:pt x="2275197" y="0"/>
                </a:lnTo>
                <a:close/>
              </a:path>
              <a:path w="6664325" h="299084">
                <a:moveTo>
                  <a:pt x="2212105" y="0"/>
                </a:moveTo>
                <a:lnTo>
                  <a:pt x="2203272" y="0"/>
                </a:lnTo>
                <a:lnTo>
                  <a:pt x="2199802" y="3618"/>
                </a:lnTo>
                <a:lnTo>
                  <a:pt x="2199802" y="12271"/>
                </a:lnTo>
                <a:lnTo>
                  <a:pt x="2203272" y="15732"/>
                </a:lnTo>
                <a:lnTo>
                  <a:pt x="2212105" y="15732"/>
                </a:lnTo>
                <a:lnTo>
                  <a:pt x="2215575" y="12271"/>
                </a:lnTo>
                <a:lnTo>
                  <a:pt x="2215575" y="3618"/>
                </a:lnTo>
                <a:lnTo>
                  <a:pt x="2212105" y="0"/>
                </a:lnTo>
                <a:close/>
              </a:path>
              <a:path w="6664325" h="299084">
                <a:moveTo>
                  <a:pt x="2149013" y="0"/>
                </a:moveTo>
                <a:lnTo>
                  <a:pt x="2029769" y="0"/>
                </a:lnTo>
                <a:lnTo>
                  <a:pt x="2026299" y="3618"/>
                </a:lnTo>
                <a:lnTo>
                  <a:pt x="2026299" y="12271"/>
                </a:lnTo>
                <a:lnTo>
                  <a:pt x="2029769" y="15732"/>
                </a:lnTo>
                <a:lnTo>
                  <a:pt x="2149013" y="15732"/>
                </a:lnTo>
                <a:lnTo>
                  <a:pt x="2152483" y="12271"/>
                </a:lnTo>
                <a:lnTo>
                  <a:pt x="2152483" y="3618"/>
                </a:lnTo>
                <a:lnTo>
                  <a:pt x="2149013" y="0"/>
                </a:lnTo>
                <a:close/>
              </a:path>
              <a:path w="6664325" h="299084">
                <a:moveTo>
                  <a:pt x="1975510" y="0"/>
                </a:moveTo>
                <a:lnTo>
                  <a:pt x="1966677" y="0"/>
                </a:lnTo>
                <a:lnTo>
                  <a:pt x="1963207" y="3618"/>
                </a:lnTo>
                <a:lnTo>
                  <a:pt x="1963207" y="12271"/>
                </a:lnTo>
                <a:lnTo>
                  <a:pt x="1966677" y="15732"/>
                </a:lnTo>
                <a:lnTo>
                  <a:pt x="1975510" y="15732"/>
                </a:lnTo>
                <a:lnTo>
                  <a:pt x="1978980" y="12271"/>
                </a:lnTo>
                <a:lnTo>
                  <a:pt x="1978980" y="3618"/>
                </a:lnTo>
                <a:lnTo>
                  <a:pt x="1975510" y="0"/>
                </a:lnTo>
                <a:close/>
              </a:path>
              <a:path w="6664325" h="299084">
                <a:moveTo>
                  <a:pt x="1912417" y="0"/>
                </a:moveTo>
                <a:lnTo>
                  <a:pt x="1903585" y="0"/>
                </a:lnTo>
                <a:lnTo>
                  <a:pt x="1900114" y="3618"/>
                </a:lnTo>
                <a:lnTo>
                  <a:pt x="1900114" y="12271"/>
                </a:lnTo>
                <a:lnTo>
                  <a:pt x="1903585" y="15732"/>
                </a:lnTo>
                <a:lnTo>
                  <a:pt x="1912417" y="15732"/>
                </a:lnTo>
                <a:lnTo>
                  <a:pt x="1915888" y="12271"/>
                </a:lnTo>
                <a:lnTo>
                  <a:pt x="1915888" y="3618"/>
                </a:lnTo>
                <a:lnTo>
                  <a:pt x="1912417" y="0"/>
                </a:lnTo>
                <a:close/>
              </a:path>
              <a:path w="6664325" h="299084">
                <a:moveTo>
                  <a:pt x="1849168" y="0"/>
                </a:moveTo>
                <a:lnTo>
                  <a:pt x="1730081" y="0"/>
                </a:lnTo>
                <a:lnTo>
                  <a:pt x="1726611" y="3618"/>
                </a:lnTo>
                <a:lnTo>
                  <a:pt x="1726611" y="12271"/>
                </a:lnTo>
                <a:lnTo>
                  <a:pt x="1730081" y="15732"/>
                </a:lnTo>
                <a:lnTo>
                  <a:pt x="1849168" y="15732"/>
                </a:lnTo>
                <a:lnTo>
                  <a:pt x="1852795" y="12271"/>
                </a:lnTo>
                <a:lnTo>
                  <a:pt x="1852795" y="3618"/>
                </a:lnTo>
                <a:lnTo>
                  <a:pt x="1849168" y="0"/>
                </a:lnTo>
                <a:close/>
              </a:path>
              <a:path w="6664325" h="299084">
                <a:moveTo>
                  <a:pt x="1675664" y="0"/>
                </a:moveTo>
                <a:lnTo>
                  <a:pt x="1666989" y="0"/>
                </a:lnTo>
                <a:lnTo>
                  <a:pt x="1663519" y="3618"/>
                </a:lnTo>
                <a:lnTo>
                  <a:pt x="1663519" y="12271"/>
                </a:lnTo>
                <a:lnTo>
                  <a:pt x="1666989" y="15732"/>
                </a:lnTo>
                <a:lnTo>
                  <a:pt x="1675664" y="15732"/>
                </a:lnTo>
                <a:lnTo>
                  <a:pt x="1679292" y="12271"/>
                </a:lnTo>
                <a:lnTo>
                  <a:pt x="1679292" y="3618"/>
                </a:lnTo>
                <a:lnTo>
                  <a:pt x="1675664" y="0"/>
                </a:lnTo>
                <a:close/>
              </a:path>
              <a:path w="6664325" h="299084">
                <a:moveTo>
                  <a:pt x="1612572" y="0"/>
                </a:moveTo>
                <a:lnTo>
                  <a:pt x="1603897" y="0"/>
                </a:lnTo>
                <a:lnTo>
                  <a:pt x="1600427" y="3618"/>
                </a:lnTo>
                <a:lnTo>
                  <a:pt x="1600427" y="12271"/>
                </a:lnTo>
                <a:lnTo>
                  <a:pt x="1603897" y="15732"/>
                </a:lnTo>
                <a:lnTo>
                  <a:pt x="1612572" y="15732"/>
                </a:lnTo>
                <a:lnTo>
                  <a:pt x="1616200" y="12271"/>
                </a:lnTo>
                <a:lnTo>
                  <a:pt x="1616200" y="3618"/>
                </a:lnTo>
                <a:lnTo>
                  <a:pt x="1612572" y="0"/>
                </a:lnTo>
                <a:close/>
              </a:path>
              <a:path w="6664325" h="299084">
                <a:moveTo>
                  <a:pt x="1549480" y="0"/>
                </a:moveTo>
                <a:lnTo>
                  <a:pt x="1430393" y="0"/>
                </a:lnTo>
                <a:lnTo>
                  <a:pt x="1426923" y="3618"/>
                </a:lnTo>
                <a:lnTo>
                  <a:pt x="1426923" y="12271"/>
                </a:lnTo>
                <a:lnTo>
                  <a:pt x="1430393" y="15732"/>
                </a:lnTo>
                <a:lnTo>
                  <a:pt x="1549480" y="15732"/>
                </a:lnTo>
                <a:lnTo>
                  <a:pt x="1553108" y="12271"/>
                </a:lnTo>
                <a:lnTo>
                  <a:pt x="1553108" y="3618"/>
                </a:lnTo>
                <a:lnTo>
                  <a:pt x="1549480" y="0"/>
                </a:lnTo>
                <a:close/>
              </a:path>
              <a:path w="6664325" h="299084">
                <a:moveTo>
                  <a:pt x="1375976" y="0"/>
                </a:moveTo>
                <a:lnTo>
                  <a:pt x="1367301" y="0"/>
                </a:lnTo>
                <a:lnTo>
                  <a:pt x="1363831" y="3618"/>
                </a:lnTo>
                <a:lnTo>
                  <a:pt x="1363831" y="12271"/>
                </a:lnTo>
                <a:lnTo>
                  <a:pt x="1367301" y="15732"/>
                </a:lnTo>
                <a:lnTo>
                  <a:pt x="1375976" y="15732"/>
                </a:lnTo>
                <a:lnTo>
                  <a:pt x="1379604" y="12271"/>
                </a:lnTo>
                <a:lnTo>
                  <a:pt x="1379604" y="3618"/>
                </a:lnTo>
                <a:lnTo>
                  <a:pt x="1375976" y="0"/>
                </a:lnTo>
                <a:close/>
              </a:path>
              <a:path w="6664325" h="299084">
                <a:moveTo>
                  <a:pt x="1312884" y="0"/>
                </a:moveTo>
                <a:lnTo>
                  <a:pt x="1304209" y="0"/>
                </a:lnTo>
                <a:lnTo>
                  <a:pt x="1300581" y="3618"/>
                </a:lnTo>
                <a:lnTo>
                  <a:pt x="1300581" y="12271"/>
                </a:lnTo>
                <a:lnTo>
                  <a:pt x="1304209" y="15732"/>
                </a:lnTo>
                <a:lnTo>
                  <a:pt x="1312884" y="15732"/>
                </a:lnTo>
                <a:lnTo>
                  <a:pt x="1316512" y="12271"/>
                </a:lnTo>
                <a:lnTo>
                  <a:pt x="1316512" y="3618"/>
                </a:lnTo>
                <a:lnTo>
                  <a:pt x="1312884" y="0"/>
                </a:lnTo>
                <a:close/>
              </a:path>
              <a:path w="6664325" h="299084">
                <a:moveTo>
                  <a:pt x="1249792" y="0"/>
                </a:moveTo>
                <a:lnTo>
                  <a:pt x="1130690" y="0"/>
                </a:lnTo>
                <a:lnTo>
                  <a:pt x="1127157" y="3618"/>
                </a:lnTo>
                <a:lnTo>
                  <a:pt x="1127157" y="12271"/>
                </a:lnTo>
                <a:lnTo>
                  <a:pt x="1130690" y="15732"/>
                </a:lnTo>
                <a:lnTo>
                  <a:pt x="1249792" y="15732"/>
                </a:lnTo>
                <a:lnTo>
                  <a:pt x="1253262" y="12271"/>
                </a:lnTo>
                <a:lnTo>
                  <a:pt x="1253262" y="3618"/>
                </a:lnTo>
                <a:lnTo>
                  <a:pt x="1249792" y="0"/>
                </a:lnTo>
                <a:close/>
              </a:path>
              <a:path w="6664325" h="299084">
                <a:moveTo>
                  <a:pt x="1076304" y="0"/>
                </a:moveTo>
                <a:lnTo>
                  <a:pt x="1067582" y="0"/>
                </a:lnTo>
                <a:lnTo>
                  <a:pt x="1064049" y="3618"/>
                </a:lnTo>
                <a:lnTo>
                  <a:pt x="1064049" y="12271"/>
                </a:lnTo>
                <a:lnTo>
                  <a:pt x="1067582" y="15732"/>
                </a:lnTo>
                <a:lnTo>
                  <a:pt x="1076304" y="15732"/>
                </a:lnTo>
                <a:lnTo>
                  <a:pt x="1079838" y="12271"/>
                </a:lnTo>
                <a:lnTo>
                  <a:pt x="1079838" y="3618"/>
                </a:lnTo>
                <a:lnTo>
                  <a:pt x="1076304" y="0"/>
                </a:lnTo>
                <a:close/>
              </a:path>
              <a:path w="6664325" h="299084">
                <a:moveTo>
                  <a:pt x="1013196" y="0"/>
                </a:moveTo>
                <a:lnTo>
                  <a:pt x="1004474" y="0"/>
                </a:lnTo>
                <a:lnTo>
                  <a:pt x="1000941" y="3618"/>
                </a:lnTo>
                <a:lnTo>
                  <a:pt x="1000941" y="12271"/>
                </a:lnTo>
                <a:lnTo>
                  <a:pt x="1004474" y="15732"/>
                </a:lnTo>
                <a:lnTo>
                  <a:pt x="1013196" y="15732"/>
                </a:lnTo>
                <a:lnTo>
                  <a:pt x="1016730" y="12271"/>
                </a:lnTo>
                <a:lnTo>
                  <a:pt x="1016730" y="3618"/>
                </a:lnTo>
                <a:lnTo>
                  <a:pt x="1013196" y="0"/>
                </a:lnTo>
                <a:close/>
              </a:path>
              <a:path w="6664325" h="299084">
                <a:moveTo>
                  <a:pt x="950089" y="0"/>
                </a:moveTo>
                <a:lnTo>
                  <a:pt x="830971" y="0"/>
                </a:lnTo>
                <a:lnTo>
                  <a:pt x="827437" y="3618"/>
                </a:lnTo>
                <a:lnTo>
                  <a:pt x="827437" y="12271"/>
                </a:lnTo>
                <a:lnTo>
                  <a:pt x="830971" y="15732"/>
                </a:lnTo>
                <a:lnTo>
                  <a:pt x="950089" y="15732"/>
                </a:lnTo>
                <a:lnTo>
                  <a:pt x="953622" y="12271"/>
                </a:lnTo>
                <a:lnTo>
                  <a:pt x="953622" y="3618"/>
                </a:lnTo>
                <a:lnTo>
                  <a:pt x="950089" y="0"/>
                </a:lnTo>
                <a:close/>
              </a:path>
              <a:path w="6664325" h="299084">
                <a:moveTo>
                  <a:pt x="776585" y="0"/>
                </a:moveTo>
                <a:lnTo>
                  <a:pt x="767863" y="0"/>
                </a:lnTo>
                <a:lnTo>
                  <a:pt x="764329" y="3618"/>
                </a:lnTo>
                <a:lnTo>
                  <a:pt x="764329" y="12271"/>
                </a:lnTo>
                <a:lnTo>
                  <a:pt x="767863" y="15732"/>
                </a:lnTo>
                <a:lnTo>
                  <a:pt x="776585" y="15732"/>
                </a:lnTo>
                <a:lnTo>
                  <a:pt x="780118" y="12271"/>
                </a:lnTo>
                <a:lnTo>
                  <a:pt x="780118" y="3618"/>
                </a:lnTo>
                <a:lnTo>
                  <a:pt x="776585" y="0"/>
                </a:lnTo>
                <a:close/>
              </a:path>
              <a:path w="6664325" h="299084">
                <a:moveTo>
                  <a:pt x="713477" y="0"/>
                </a:moveTo>
                <a:lnTo>
                  <a:pt x="704755" y="0"/>
                </a:lnTo>
                <a:lnTo>
                  <a:pt x="701222" y="3618"/>
                </a:lnTo>
                <a:lnTo>
                  <a:pt x="701222" y="12271"/>
                </a:lnTo>
                <a:lnTo>
                  <a:pt x="704755" y="15732"/>
                </a:lnTo>
                <a:lnTo>
                  <a:pt x="713477" y="15732"/>
                </a:lnTo>
                <a:lnTo>
                  <a:pt x="717010" y="12271"/>
                </a:lnTo>
                <a:lnTo>
                  <a:pt x="717010" y="3618"/>
                </a:lnTo>
                <a:lnTo>
                  <a:pt x="713477" y="0"/>
                </a:lnTo>
                <a:close/>
              </a:path>
              <a:path w="6664325" h="299084">
                <a:moveTo>
                  <a:pt x="650369" y="0"/>
                </a:moveTo>
                <a:lnTo>
                  <a:pt x="531251" y="0"/>
                </a:lnTo>
                <a:lnTo>
                  <a:pt x="527718" y="3618"/>
                </a:lnTo>
                <a:lnTo>
                  <a:pt x="527718" y="12271"/>
                </a:lnTo>
                <a:lnTo>
                  <a:pt x="531251" y="15732"/>
                </a:lnTo>
                <a:lnTo>
                  <a:pt x="650369" y="15732"/>
                </a:lnTo>
                <a:lnTo>
                  <a:pt x="653902" y="12271"/>
                </a:lnTo>
                <a:lnTo>
                  <a:pt x="653902" y="3618"/>
                </a:lnTo>
                <a:lnTo>
                  <a:pt x="650369" y="0"/>
                </a:lnTo>
                <a:close/>
              </a:path>
              <a:path w="6664325" h="299084">
                <a:moveTo>
                  <a:pt x="476866" y="0"/>
                </a:moveTo>
                <a:lnTo>
                  <a:pt x="468143" y="0"/>
                </a:lnTo>
                <a:lnTo>
                  <a:pt x="464610" y="3618"/>
                </a:lnTo>
                <a:lnTo>
                  <a:pt x="464610" y="12271"/>
                </a:lnTo>
                <a:lnTo>
                  <a:pt x="468143" y="15732"/>
                </a:lnTo>
                <a:lnTo>
                  <a:pt x="476866" y="15732"/>
                </a:lnTo>
                <a:lnTo>
                  <a:pt x="480399" y="12271"/>
                </a:lnTo>
                <a:lnTo>
                  <a:pt x="480399" y="3618"/>
                </a:lnTo>
                <a:lnTo>
                  <a:pt x="476866" y="0"/>
                </a:lnTo>
                <a:close/>
              </a:path>
              <a:path w="6664325" h="299084">
                <a:moveTo>
                  <a:pt x="413758" y="0"/>
                </a:moveTo>
                <a:lnTo>
                  <a:pt x="405035" y="0"/>
                </a:lnTo>
                <a:lnTo>
                  <a:pt x="401502" y="3618"/>
                </a:lnTo>
                <a:lnTo>
                  <a:pt x="401502" y="12271"/>
                </a:lnTo>
                <a:lnTo>
                  <a:pt x="405035" y="15732"/>
                </a:lnTo>
                <a:lnTo>
                  <a:pt x="413758" y="15732"/>
                </a:lnTo>
                <a:lnTo>
                  <a:pt x="417291" y="12271"/>
                </a:lnTo>
                <a:lnTo>
                  <a:pt x="417291" y="3618"/>
                </a:lnTo>
                <a:lnTo>
                  <a:pt x="413758" y="0"/>
                </a:lnTo>
                <a:close/>
              </a:path>
              <a:path w="6664325" h="299084">
                <a:moveTo>
                  <a:pt x="350650" y="0"/>
                </a:moveTo>
                <a:lnTo>
                  <a:pt x="231532" y="0"/>
                </a:lnTo>
                <a:lnTo>
                  <a:pt x="227999" y="3618"/>
                </a:lnTo>
                <a:lnTo>
                  <a:pt x="227999" y="12271"/>
                </a:lnTo>
                <a:lnTo>
                  <a:pt x="231532" y="15732"/>
                </a:lnTo>
                <a:lnTo>
                  <a:pt x="350650" y="15732"/>
                </a:lnTo>
                <a:lnTo>
                  <a:pt x="354183" y="12271"/>
                </a:lnTo>
                <a:lnTo>
                  <a:pt x="354183" y="3618"/>
                </a:lnTo>
                <a:lnTo>
                  <a:pt x="350650" y="0"/>
                </a:lnTo>
                <a:close/>
              </a:path>
              <a:path w="6664325" h="299084">
                <a:moveTo>
                  <a:pt x="177147" y="0"/>
                </a:moveTo>
                <a:lnTo>
                  <a:pt x="168424" y="0"/>
                </a:lnTo>
                <a:lnTo>
                  <a:pt x="164891" y="3618"/>
                </a:lnTo>
                <a:lnTo>
                  <a:pt x="164891" y="12271"/>
                </a:lnTo>
                <a:lnTo>
                  <a:pt x="168424" y="15732"/>
                </a:lnTo>
                <a:lnTo>
                  <a:pt x="177147" y="15732"/>
                </a:lnTo>
                <a:lnTo>
                  <a:pt x="180680" y="12271"/>
                </a:lnTo>
                <a:lnTo>
                  <a:pt x="180680" y="3618"/>
                </a:lnTo>
                <a:lnTo>
                  <a:pt x="177147" y="0"/>
                </a:lnTo>
                <a:close/>
              </a:path>
              <a:path w="6664325" h="299084">
                <a:moveTo>
                  <a:pt x="114039" y="0"/>
                </a:moveTo>
                <a:lnTo>
                  <a:pt x="105316" y="0"/>
                </a:lnTo>
                <a:lnTo>
                  <a:pt x="101783" y="3618"/>
                </a:lnTo>
                <a:lnTo>
                  <a:pt x="101783" y="12271"/>
                </a:lnTo>
                <a:lnTo>
                  <a:pt x="105316" y="15732"/>
                </a:lnTo>
                <a:lnTo>
                  <a:pt x="114039" y="15732"/>
                </a:lnTo>
                <a:lnTo>
                  <a:pt x="117572" y="12271"/>
                </a:lnTo>
                <a:lnTo>
                  <a:pt x="117572" y="3618"/>
                </a:lnTo>
                <a:lnTo>
                  <a:pt x="114039" y="0"/>
                </a:lnTo>
                <a:close/>
              </a:path>
              <a:path w="6664325" h="299084">
                <a:moveTo>
                  <a:pt x="50931" y="0"/>
                </a:moveTo>
                <a:lnTo>
                  <a:pt x="27192" y="0"/>
                </a:lnTo>
                <a:lnTo>
                  <a:pt x="23659" y="3618"/>
                </a:lnTo>
                <a:lnTo>
                  <a:pt x="23659" y="107450"/>
                </a:lnTo>
                <a:lnTo>
                  <a:pt x="27192" y="110911"/>
                </a:lnTo>
                <a:lnTo>
                  <a:pt x="35899" y="110911"/>
                </a:lnTo>
                <a:lnTo>
                  <a:pt x="39432" y="107450"/>
                </a:lnTo>
                <a:lnTo>
                  <a:pt x="39432" y="15732"/>
                </a:lnTo>
                <a:lnTo>
                  <a:pt x="31546" y="15732"/>
                </a:lnTo>
                <a:lnTo>
                  <a:pt x="39432" y="7866"/>
                </a:lnTo>
                <a:lnTo>
                  <a:pt x="54464" y="7866"/>
                </a:lnTo>
                <a:lnTo>
                  <a:pt x="54464" y="3618"/>
                </a:lnTo>
                <a:lnTo>
                  <a:pt x="50931" y="0"/>
                </a:lnTo>
                <a:close/>
              </a:path>
              <a:path w="6664325" h="299084">
                <a:moveTo>
                  <a:pt x="39432" y="7866"/>
                </a:moveTo>
                <a:lnTo>
                  <a:pt x="31546" y="15732"/>
                </a:lnTo>
                <a:lnTo>
                  <a:pt x="39432" y="15732"/>
                </a:lnTo>
                <a:lnTo>
                  <a:pt x="39432" y="7866"/>
                </a:lnTo>
                <a:close/>
              </a:path>
              <a:path w="6664325" h="299084">
                <a:moveTo>
                  <a:pt x="54464" y="7866"/>
                </a:moveTo>
                <a:lnTo>
                  <a:pt x="39432" y="7866"/>
                </a:lnTo>
                <a:lnTo>
                  <a:pt x="39432" y="15732"/>
                </a:lnTo>
                <a:lnTo>
                  <a:pt x="50931" y="15732"/>
                </a:lnTo>
                <a:lnTo>
                  <a:pt x="54464" y="12271"/>
                </a:lnTo>
                <a:lnTo>
                  <a:pt x="54464" y="7866"/>
                </a:lnTo>
                <a:close/>
              </a:path>
              <a:path w="6664325" h="299084">
                <a:moveTo>
                  <a:pt x="35899" y="158107"/>
                </a:moveTo>
                <a:lnTo>
                  <a:pt x="27192" y="158107"/>
                </a:lnTo>
                <a:lnTo>
                  <a:pt x="23659" y="161568"/>
                </a:lnTo>
                <a:lnTo>
                  <a:pt x="23659" y="170378"/>
                </a:lnTo>
                <a:lnTo>
                  <a:pt x="27192" y="173839"/>
                </a:lnTo>
                <a:lnTo>
                  <a:pt x="35899" y="173839"/>
                </a:lnTo>
                <a:lnTo>
                  <a:pt x="39432" y="170378"/>
                </a:lnTo>
                <a:lnTo>
                  <a:pt x="39432" y="161568"/>
                </a:lnTo>
                <a:lnTo>
                  <a:pt x="35899" y="158107"/>
                </a:lnTo>
                <a:close/>
              </a:path>
              <a:path w="6664325" h="299084">
                <a:moveTo>
                  <a:pt x="23659" y="230160"/>
                </a:moveTo>
                <a:lnTo>
                  <a:pt x="0" y="230160"/>
                </a:lnTo>
                <a:lnTo>
                  <a:pt x="31546" y="293089"/>
                </a:lnTo>
                <a:lnTo>
                  <a:pt x="59779" y="236768"/>
                </a:lnTo>
                <a:lnTo>
                  <a:pt x="27192" y="236768"/>
                </a:lnTo>
                <a:lnTo>
                  <a:pt x="23659" y="233307"/>
                </a:lnTo>
                <a:lnTo>
                  <a:pt x="23659" y="230160"/>
                </a:lnTo>
                <a:close/>
              </a:path>
              <a:path w="6664325" h="299084">
                <a:moveTo>
                  <a:pt x="35899" y="221036"/>
                </a:moveTo>
                <a:lnTo>
                  <a:pt x="27192" y="221036"/>
                </a:lnTo>
                <a:lnTo>
                  <a:pt x="23659" y="224497"/>
                </a:lnTo>
                <a:lnTo>
                  <a:pt x="23659" y="233307"/>
                </a:lnTo>
                <a:lnTo>
                  <a:pt x="27192" y="236768"/>
                </a:lnTo>
                <a:lnTo>
                  <a:pt x="35899" y="236768"/>
                </a:lnTo>
                <a:lnTo>
                  <a:pt x="39432" y="233307"/>
                </a:lnTo>
                <a:lnTo>
                  <a:pt x="39432" y="224497"/>
                </a:lnTo>
                <a:lnTo>
                  <a:pt x="35899" y="221036"/>
                </a:lnTo>
                <a:close/>
              </a:path>
              <a:path w="6664325" h="299084">
                <a:moveTo>
                  <a:pt x="63092" y="230160"/>
                </a:moveTo>
                <a:lnTo>
                  <a:pt x="39432" y="230160"/>
                </a:lnTo>
                <a:lnTo>
                  <a:pt x="39432" y="233307"/>
                </a:lnTo>
                <a:lnTo>
                  <a:pt x="35899" y="236768"/>
                </a:lnTo>
                <a:lnTo>
                  <a:pt x="59779" y="236768"/>
                </a:lnTo>
                <a:lnTo>
                  <a:pt x="63092" y="230160"/>
                </a:lnTo>
                <a:close/>
              </a:path>
            </a:pathLst>
          </a:custGeom>
          <a:solidFill>
            <a:srgbClr val="000000"/>
          </a:solidFill>
        </p:spPr>
        <p:txBody>
          <a:bodyPr wrap="square" lIns="0" tIns="0" rIns="0" bIns="0" rtlCol="0"/>
          <a:lstStyle/>
          <a:p>
            <a:endParaRPr/>
          </a:p>
        </p:txBody>
      </p:sp>
      <p:sp>
        <p:nvSpPr>
          <p:cNvPr id="124" name="object 124"/>
          <p:cNvSpPr/>
          <p:nvPr/>
        </p:nvSpPr>
        <p:spPr>
          <a:xfrm>
            <a:off x="2771377" y="4124510"/>
            <a:ext cx="6664325" cy="299085"/>
          </a:xfrm>
          <a:custGeom>
            <a:avLst/>
            <a:gdLst/>
            <a:ahLst/>
            <a:cxnLst/>
            <a:rect l="l" t="t" r="r" b="b"/>
            <a:pathLst>
              <a:path w="6664325" h="299085">
                <a:moveTo>
                  <a:pt x="12239" y="0"/>
                </a:moveTo>
                <a:lnTo>
                  <a:pt x="3533" y="0"/>
                </a:lnTo>
                <a:lnTo>
                  <a:pt x="0" y="3618"/>
                </a:lnTo>
                <a:lnTo>
                  <a:pt x="0" y="122395"/>
                </a:lnTo>
                <a:lnTo>
                  <a:pt x="3533" y="125856"/>
                </a:lnTo>
                <a:lnTo>
                  <a:pt x="12239" y="125856"/>
                </a:lnTo>
                <a:lnTo>
                  <a:pt x="15773" y="122395"/>
                </a:lnTo>
                <a:lnTo>
                  <a:pt x="15773" y="3618"/>
                </a:lnTo>
                <a:lnTo>
                  <a:pt x="12239" y="0"/>
                </a:lnTo>
                <a:close/>
              </a:path>
              <a:path w="6664325" h="299085">
                <a:moveTo>
                  <a:pt x="12239" y="173053"/>
                </a:moveTo>
                <a:lnTo>
                  <a:pt x="3533" y="173053"/>
                </a:lnTo>
                <a:lnTo>
                  <a:pt x="0" y="176671"/>
                </a:lnTo>
                <a:lnTo>
                  <a:pt x="0" y="185324"/>
                </a:lnTo>
                <a:lnTo>
                  <a:pt x="3533" y="188785"/>
                </a:lnTo>
                <a:lnTo>
                  <a:pt x="12239" y="188785"/>
                </a:lnTo>
                <a:lnTo>
                  <a:pt x="15773" y="185324"/>
                </a:lnTo>
                <a:lnTo>
                  <a:pt x="15773" y="176671"/>
                </a:lnTo>
                <a:lnTo>
                  <a:pt x="12239" y="173053"/>
                </a:lnTo>
                <a:close/>
              </a:path>
              <a:path w="6664325" h="299085">
                <a:moveTo>
                  <a:pt x="12239" y="235981"/>
                </a:moveTo>
                <a:lnTo>
                  <a:pt x="3533" y="235981"/>
                </a:lnTo>
                <a:lnTo>
                  <a:pt x="0" y="239600"/>
                </a:lnTo>
                <a:lnTo>
                  <a:pt x="0" y="248252"/>
                </a:lnTo>
                <a:lnTo>
                  <a:pt x="3533" y="251776"/>
                </a:lnTo>
                <a:lnTo>
                  <a:pt x="12239" y="251776"/>
                </a:lnTo>
                <a:lnTo>
                  <a:pt x="15773" y="248252"/>
                </a:lnTo>
                <a:lnTo>
                  <a:pt x="15773" y="239600"/>
                </a:lnTo>
                <a:lnTo>
                  <a:pt x="12239" y="235981"/>
                </a:lnTo>
                <a:close/>
              </a:path>
              <a:path w="6664325" h="299085">
                <a:moveTo>
                  <a:pt x="138455" y="283209"/>
                </a:moveTo>
                <a:lnTo>
                  <a:pt x="19337" y="283209"/>
                </a:lnTo>
                <a:lnTo>
                  <a:pt x="15804" y="286733"/>
                </a:lnTo>
                <a:lnTo>
                  <a:pt x="15804" y="295417"/>
                </a:lnTo>
                <a:lnTo>
                  <a:pt x="19337" y="298941"/>
                </a:lnTo>
                <a:lnTo>
                  <a:pt x="138455" y="298941"/>
                </a:lnTo>
                <a:lnTo>
                  <a:pt x="141988" y="295417"/>
                </a:lnTo>
                <a:lnTo>
                  <a:pt x="141988" y="286733"/>
                </a:lnTo>
                <a:lnTo>
                  <a:pt x="138455" y="283209"/>
                </a:lnTo>
                <a:close/>
              </a:path>
              <a:path w="6664325" h="299085">
                <a:moveTo>
                  <a:pt x="201563" y="283209"/>
                </a:moveTo>
                <a:lnTo>
                  <a:pt x="192841" y="283209"/>
                </a:lnTo>
                <a:lnTo>
                  <a:pt x="189308" y="286733"/>
                </a:lnTo>
                <a:lnTo>
                  <a:pt x="189308" y="295417"/>
                </a:lnTo>
                <a:lnTo>
                  <a:pt x="192841" y="298941"/>
                </a:lnTo>
                <a:lnTo>
                  <a:pt x="201563" y="298941"/>
                </a:lnTo>
                <a:lnTo>
                  <a:pt x="205096" y="295417"/>
                </a:lnTo>
                <a:lnTo>
                  <a:pt x="205096" y="286733"/>
                </a:lnTo>
                <a:lnTo>
                  <a:pt x="201563" y="283209"/>
                </a:lnTo>
                <a:close/>
              </a:path>
              <a:path w="6664325" h="299085">
                <a:moveTo>
                  <a:pt x="264671" y="283209"/>
                </a:moveTo>
                <a:lnTo>
                  <a:pt x="255949" y="283209"/>
                </a:lnTo>
                <a:lnTo>
                  <a:pt x="252415" y="286733"/>
                </a:lnTo>
                <a:lnTo>
                  <a:pt x="252415" y="295417"/>
                </a:lnTo>
                <a:lnTo>
                  <a:pt x="255949" y="298941"/>
                </a:lnTo>
                <a:lnTo>
                  <a:pt x="264671" y="298941"/>
                </a:lnTo>
                <a:lnTo>
                  <a:pt x="268204" y="295417"/>
                </a:lnTo>
                <a:lnTo>
                  <a:pt x="268204" y="286733"/>
                </a:lnTo>
                <a:lnTo>
                  <a:pt x="264671" y="283209"/>
                </a:lnTo>
                <a:close/>
              </a:path>
              <a:path w="6664325" h="299085">
                <a:moveTo>
                  <a:pt x="438175" y="283209"/>
                </a:moveTo>
                <a:lnTo>
                  <a:pt x="319057" y="283209"/>
                </a:lnTo>
                <a:lnTo>
                  <a:pt x="315523" y="286733"/>
                </a:lnTo>
                <a:lnTo>
                  <a:pt x="315523" y="295417"/>
                </a:lnTo>
                <a:lnTo>
                  <a:pt x="319057" y="298941"/>
                </a:lnTo>
                <a:lnTo>
                  <a:pt x="438175" y="298941"/>
                </a:lnTo>
                <a:lnTo>
                  <a:pt x="441708" y="295417"/>
                </a:lnTo>
                <a:lnTo>
                  <a:pt x="441708" y="286733"/>
                </a:lnTo>
                <a:lnTo>
                  <a:pt x="438175" y="283209"/>
                </a:lnTo>
                <a:close/>
              </a:path>
              <a:path w="6664325" h="299085">
                <a:moveTo>
                  <a:pt x="501282" y="283209"/>
                </a:moveTo>
                <a:lnTo>
                  <a:pt x="492560" y="283209"/>
                </a:lnTo>
                <a:lnTo>
                  <a:pt x="489027" y="286733"/>
                </a:lnTo>
                <a:lnTo>
                  <a:pt x="489027" y="295417"/>
                </a:lnTo>
                <a:lnTo>
                  <a:pt x="492560" y="298941"/>
                </a:lnTo>
                <a:lnTo>
                  <a:pt x="501282" y="298941"/>
                </a:lnTo>
                <a:lnTo>
                  <a:pt x="504816" y="295417"/>
                </a:lnTo>
                <a:lnTo>
                  <a:pt x="504816" y="286733"/>
                </a:lnTo>
                <a:lnTo>
                  <a:pt x="501282" y="283209"/>
                </a:lnTo>
                <a:close/>
              </a:path>
              <a:path w="6664325" h="299085">
                <a:moveTo>
                  <a:pt x="564390" y="283209"/>
                </a:moveTo>
                <a:lnTo>
                  <a:pt x="555668" y="283209"/>
                </a:lnTo>
                <a:lnTo>
                  <a:pt x="552135" y="286733"/>
                </a:lnTo>
                <a:lnTo>
                  <a:pt x="552135" y="295417"/>
                </a:lnTo>
                <a:lnTo>
                  <a:pt x="555668" y="298941"/>
                </a:lnTo>
                <a:lnTo>
                  <a:pt x="564390" y="298941"/>
                </a:lnTo>
                <a:lnTo>
                  <a:pt x="567924" y="295417"/>
                </a:lnTo>
                <a:lnTo>
                  <a:pt x="567924" y="286733"/>
                </a:lnTo>
                <a:lnTo>
                  <a:pt x="564390" y="283209"/>
                </a:lnTo>
                <a:close/>
              </a:path>
              <a:path w="6664325" h="299085">
                <a:moveTo>
                  <a:pt x="737894" y="283209"/>
                </a:moveTo>
                <a:lnTo>
                  <a:pt x="618776" y="283209"/>
                </a:lnTo>
                <a:lnTo>
                  <a:pt x="615243" y="286733"/>
                </a:lnTo>
                <a:lnTo>
                  <a:pt x="615243" y="295417"/>
                </a:lnTo>
                <a:lnTo>
                  <a:pt x="618776" y="298941"/>
                </a:lnTo>
                <a:lnTo>
                  <a:pt x="737894" y="298941"/>
                </a:lnTo>
                <a:lnTo>
                  <a:pt x="741427" y="295417"/>
                </a:lnTo>
                <a:lnTo>
                  <a:pt x="741427" y="286733"/>
                </a:lnTo>
                <a:lnTo>
                  <a:pt x="737894" y="283209"/>
                </a:lnTo>
                <a:close/>
              </a:path>
              <a:path w="6664325" h="299085">
                <a:moveTo>
                  <a:pt x="801002" y="283209"/>
                </a:moveTo>
                <a:lnTo>
                  <a:pt x="792279" y="283209"/>
                </a:lnTo>
                <a:lnTo>
                  <a:pt x="788746" y="286733"/>
                </a:lnTo>
                <a:lnTo>
                  <a:pt x="788746" y="295417"/>
                </a:lnTo>
                <a:lnTo>
                  <a:pt x="792279" y="298941"/>
                </a:lnTo>
                <a:lnTo>
                  <a:pt x="801002" y="298941"/>
                </a:lnTo>
                <a:lnTo>
                  <a:pt x="804535" y="295417"/>
                </a:lnTo>
                <a:lnTo>
                  <a:pt x="804535" y="286733"/>
                </a:lnTo>
                <a:lnTo>
                  <a:pt x="801002" y="283209"/>
                </a:lnTo>
                <a:close/>
              </a:path>
              <a:path w="6664325" h="299085">
                <a:moveTo>
                  <a:pt x="864110" y="283209"/>
                </a:moveTo>
                <a:lnTo>
                  <a:pt x="855387" y="283209"/>
                </a:lnTo>
                <a:lnTo>
                  <a:pt x="851854" y="286733"/>
                </a:lnTo>
                <a:lnTo>
                  <a:pt x="851854" y="295417"/>
                </a:lnTo>
                <a:lnTo>
                  <a:pt x="855387" y="298941"/>
                </a:lnTo>
                <a:lnTo>
                  <a:pt x="864110" y="298941"/>
                </a:lnTo>
                <a:lnTo>
                  <a:pt x="867643" y="295417"/>
                </a:lnTo>
                <a:lnTo>
                  <a:pt x="867643" y="286733"/>
                </a:lnTo>
                <a:lnTo>
                  <a:pt x="864110" y="283209"/>
                </a:lnTo>
                <a:close/>
              </a:path>
              <a:path w="6664325" h="299085">
                <a:moveTo>
                  <a:pt x="1037613" y="283209"/>
                </a:moveTo>
                <a:lnTo>
                  <a:pt x="918495" y="283209"/>
                </a:lnTo>
                <a:lnTo>
                  <a:pt x="914962" y="286733"/>
                </a:lnTo>
                <a:lnTo>
                  <a:pt x="914962" y="295417"/>
                </a:lnTo>
                <a:lnTo>
                  <a:pt x="918495" y="298941"/>
                </a:lnTo>
                <a:lnTo>
                  <a:pt x="1037613" y="298941"/>
                </a:lnTo>
                <a:lnTo>
                  <a:pt x="1041146" y="295417"/>
                </a:lnTo>
                <a:lnTo>
                  <a:pt x="1041146" y="286733"/>
                </a:lnTo>
                <a:lnTo>
                  <a:pt x="1037613" y="283209"/>
                </a:lnTo>
                <a:close/>
              </a:path>
              <a:path w="6664325" h="299085">
                <a:moveTo>
                  <a:pt x="1100721" y="283209"/>
                </a:moveTo>
                <a:lnTo>
                  <a:pt x="1091999" y="283209"/>
                </a:lnTo>
                <a:lnTo>
                  <a:pt x="1088465" y="286733"/>
                </a:lnTo>
                <a:lnTo>
                  <a:pt x="1088465" y="295417"/>
                </a:lnTo>
                <a:lnTo>
                  <a:pt x="1091999" y="298941"/>
                </a:lnTo>
                <a:lnTo>
                  <a:pt x="1100721" y="298941"/>
                </a:lnTo>
                <a:lnTo>
                  <a:pt x="1104254" y="295417"/>
                </a:lnTo>
                <a:lnTo>
                  <a:pt x="1104254" y="286733"/>
                </a:lnTo>
                <a:lnTo>
                  <a:pt x="1100721" y="283209"/>
                </a:lnTo>
                <a:close/>
              </a:path>
              <a:path w="6664325" h="299085">
                <a:moveTo>
                  <a:pt x="1163829" y="283209"/>
                </a:moveTo>
                <a:lnTo>
                  <a:pt x="1155106" y="283209"/>
                </a:lnTo>
                <a:lnTo>
                  <a:pt x="1151573" y="286733"/>
                </a:lnTo>
                <a:lnTo>
                  <a:pt x="1151573" y="295417"/>
                </a:lnTo>
                <a:lnTo>
                  <a:pt x="1155106" y="298941"/>
                </a:lnTo>
                <a:lnTo>
                  <a:pt x="1163829" y="298941"/>
                </a:lnTo>
                <a:lnTo>
                  <a:pt x="1167362" y="295417"/>
                </a:lnTo>
                <a:lnTo>
                  <a:pt x="1167362" y="286733"/>
                </a:lnTo>
                <a:lnTo>
                  <a:pt x="1163829" y="283209"/>
                </a:lnTo>
                <a:close/>
              </a:path>
              <a:path w="6664325" h="299085">
                <a:moveTo>
                  <a:pt x="1337332" y="283209"/>
                </a:moveTo>
                <a:lnTo>
                  <a:pt x="1218214" y="283209"/>
                </a:lnTo>
                <a:lnTo>
                  <a:pt x="1214681" y="286733"/>
                </a:lnTo>
                <a:lnTo>
                  <a:pt x="1214681" y="295417"/>
                </a:lnTo>
                <a:lnTo>
                  <a:pt x="1218214" y="298941"/>
                </a:lnTo>
                <a:lnTo>
                  <a:pt x="1337332" y="298941"/>
                </a:lnTo>
                <a:lnTo>
                  <a:pt x="1340802" y="295417"/>
                </a:lnTo>
                <a:lnTo>
                  <a:pt x="1340802" y="286733"/>
                </a:lnTo>
                <a:lnTo>
                  <a:pt x="1337332" y="283209"/>
                </a:lnTo>
                <a:close/>
              </a:path>
              <a:path w="6664325" h="299085">
                <a:moveTo>
                  <a:pt x="1400425" y="283209"/>
                </a:moveTo>
                <a:lnTo>
                  <a:pt x="1391749" y="283209"/>
                </a:lnTo>
                <a:lnTo>
                  <a:pt x="1388122" y="286733"/>
                </a:lnTo>
                <a:lnTo>
                  <a:pt x="1388122" y="295417"/>
                </a:lnTo>
                <a:lnTo>
                  <a:pt x="1391749" y="298941"/>
                </a:lnTo>
                <a:lnTo>
                  <a:pt x="1400425" y="298941"/>
                </a:lnTo>
                <a:lnTo>
                  <a:pt x="1403895" y="295417"/>
                </a:lnTo>
                <a:lnTo>
                  <a:pt x="1403895" y="286733"/>
                </a:lnTo>
                <a:lnTo>
                  <a:pt x="1400425" y="283209"/>
                </a:lnTo>
                <a:close/>
              </a:path>
              <a:path w="6664325" h="299085">
                <a:moveTo>
                  <a:pt x="1463517" y="283209"/>
                </a:moveTo>
                <a:lnTo>
                  <a:pt x="1454842" y="283209"/>
                </a:lnTo>
                <a:lnTo>
                  <a:pt x="1451214" y="286733"/>
                </a:lnTo>
                <a:lnTo>
                  <a:pt x="1451214" y="295417"/>
                </a:lnTo>
                <a:lnTo>
                  <a:pt x="1454842" y="298941"/>
                </a:lnTo>
                <a:lnTo>
                  <a:pt x="1463517" y="298941"/>
                </a:lnTo>
                <a:lnTo>
                  <a:pt x="1467145" y="295417"/>
                </a:lnTo>
                <a:lnTo>
                  <a:pt x="1467145" y="286733"/>
                </a:lnTo>
                <a:lnTo>
                  <a:pt x="1463517" y="283209"/>
                </a:lnTo>
                <a:close/>
              </a:path>
              <a:path w="6664325" h="299085">
                <a:moveTo>
                  <a:pt x="1637020" y="283209"/>
                </a:moveTo>
                <a:lnTo>
                  <a:pt x="1517934" y="283209"/>
                </a:lnTo>
                <a:lnTo>
                  <a:pt x="1514464" y="286733"/>
                </a:lnTo>
                <a:lnTo>
                  <a:pt x="1514464" y="295417"/>
                </a:lnTo>
                <a:lnTo>
                  <a:pt x="1517934" y="298941"/>
                </a:lnTo>
                <a:lnTo>
                  <a:pt x="1637020" y="298941"/>
                </a:lnTo>
                <a:lnTo>
                  <a:pt x="1640648" y="295417"/>
                </a:lnTo>
                <a:lnTo>
                  <a:pt x="1640648" y="286733"/>
                </a:lnTo>
                <a:lnTo>
                  <a:pt x="1637020" y="283209"/>
                </a:lnTo>
                <a:close/>
              </a:path>
              <a:path w="6664325" h="299085">
                <a:moveTo>
                  <a:pt x="1700112" y="283209"/>
                </a:moveTo>
                <a:lnTo>
                  <a:pt x="1691437" y="283209"/>
                </a:lnTo>
                <a:lnTo>
                  <a:pt x="1687967" y="286733"/>
                </a:lnTo>
                <a:lnTo>
                  <a:pt x="1687967" y="295417"/>
                </a:lnTo>
                <a:lnTo>
                  <a:pt x="1691437" y="298941"/>
                </a:lnTo>
                <a:lnTo>
                  <a:pt x="1700112" y="298941"/>
                </a:lnTo>
                <a:lnTo>
                  <a:pt x="1703740" y="295417"/>
                </a:lnTo>
                <a:lnTo>
                  <a:pt x="1703740" y="286733"/>
                </a:lnTo>
                <a:lnTo>
                  <a:pt x="1700112" y="283209"/>
                </a:lnTo>
                <a:close/>
              </a:path>
              <a:path w="6664325" h="299085">
                <a:moveTo>
                  <a:pt x="1763204" y="283209"/>
                </a:moveTo>
                <a:lnTo>
                  <a:pt x="1754529" y="283209"/>
                </a:lnTo>
                <a:lnTo>
                  <a:pt x="1751059" y="286733"/>
                </a:lnTo>
                <a:lnTo>
                  <a:pt x="1751059" y="295417"/>
                </a:lnTo>
                <a:lnTo>
                  <a:pt x="1754529" y="298941"/>
                </a:lnTo>
                <a:lnTo>
                  <a:pt x="1763204" y="298941"/>
                </a:lnTo>
                <a:lnTo>
                  <a:pt x="1766832" y="295417"/>
                </a:lnTo>
                <a:lnTo>
                  <a:pt x="1766832" y="286733"/>
                </a:lnTo>
                <a:lnTo>
                  <a:pt x="1763204" y="283209"/>
                </a:lnTo>
                <a:close/>
              </a:path>
              <a:path w="6664325" h="299085">
                <a:moveTo>
                  <a:pt x="1936708" y="283209"/>
                </a:moveTo>
                <a:lnTo>
                  <a:pt x="1817621" y="283209"/>
                </a:lnTo>
                <a:lnTo>
                  <a:pt x="1814151" y="286733"/>
                </a:lnTo>
                <a:lnTo>
                  <a:pt x="1814151" y="295417"/>
                </a:lnTo>
                <a:lnTo>
                  <a:pt x="1817621" y="298941"/>
                </a:lnTo>
                <a:lnTo>
                  <a:pt x="1936708" y="298941"/>
                </a:lnTo>
                <a:lnTo>
                  <a:pt x="1940336" y="295417"/>
                </a:lnTo>
                <a:lnTo>
                  <a:pt x="1940336" y="286733"/>
                </a:lnTo>
                <a:lnTo>
                  <a:pt x="1936708" y="283209"/>
                </a:lnTo>
                <a:close/>
              </a:path>
              <a:path w="6664325" h="299085">
                <a:moveTo>
                  <a:pt x="1999800" y="283209"/>
                </a:moveTo>
                <a:lnTo>
                  <a:pt x="1991125" y="283209"/>
                </a:lnTo>
                <a:lnTo>
                  <a:pt x="1987655" y="286733"/>
                </a:lnTo>
                <a:lnTo>
                  <a:pt x="1987655" y="295417"/>
                </a:lnTo>
                <a:lnTo>
                  <a:pt x="1991125" y="298941"/>
                </a:lnTo>
                <a:lnTo>
                  <a:pt x="1999800" y="298941"/>
                </a:lnTo>
                <a:lnTo>
                  <a:pt x="2003428" y="295417"/>
                </a:lnTo>
                <a:lnTo>
                  <a:pt x="2003428" y="286733"/>
                </a:lnTo>
                <a:lnTo>
                  <a:pt x="1999800" y="283209"/>
                </a:lnTo>
                <a:close/>
              </a:path>
              <a:path w="6664325" h="299085">
                <a:moveTo>
                  <a:pt x="2063050" y="283209"/>
                </a:moveTo>
                <a:lnTo>
                  <a:pt x="2054217" y="283209"/>
                </a:lnTo>
                <a:lnTo>
                  <a:pt x="2050747" y="286733"/>
                </a:lnTo>
                <a:lnTo>
                  <a:pt x="2050747" y="295417"/>
                </a:lnTo>
                <a:lnTo>
                  <a:pt x="2054217" y="298941"/>
                </a:lnTo>
                <a:lnTo>
                  <a:pt x="2063050" y="298941"/>
                </a:lnTo>
                <a:lnTo>
                  <a:pt x="2066520" y="295417"/>
                </a:lnTo>
                <a:lnTo>
                  <a:pt x="2066520" y="286733"/>
                </a:lnTo>
                <a:lnTo>
                  <a:pt x="2063050" y="283209"/>
                </a:lnTo>
                <a:close/>
              </a:path>
              <a:path w="6664325" h="299085">
                <a:moveTo>
                  <a:pt x="2236553" y="283209"/>
                </a:moveTo>
                <a:lnTo>
                  <a:pt x="2117309" y="283209"/>
                </a:lnTo>
                <a:lnTo>
                  <a:pt x="2113839" y="286733"/>
                </a:lnTo>
                <a:lnTo>
                  <a:pt x="2113839" y="295417"/>
                </a:lnTo>
                <a:lnTo>
                  <a:pt x="2117309" y="298941"/>
                </a:lnTo>
                <a:lnTo>
                  <a:pt x="2236553" y="298941"/>
                </a:lnTo>
                <a:lnTo>
                  <a:pt x="2240023" y="295417"/>
                </a:lnTo>
                <a:lnTo>
                  <a:pt x="2240023" y="286733"/>
                </a:lnTo>
                <a:lnTo>
                  <a:pt x="2236553" y="283209"/>
                </a:lnTo>
                <a:close/>
              </a:path>
              <a:path w="6664325" h="299085">
                <a:moveTo>
                  <a:pt x="2299646" y="283209"/>
                </a:moveTo>
                <a:lnTo>
                  <a:pt x="2290813" y="283209"/>
                </a:lnTo>
                <a:lnTo>
                  <a:pt x="2287343" y="286733"/>
                </a:lnTo>
                <a:lnTo>
                  <a:pt x="2287343" y="295417"/>
                </a:lnTo>
                <a:lnTo>
                  <a:pt x="2290813" y="298941"/>
                </a:lnTo>
                <a:lnTo>
                  <a:pt x="2299646" y="298941"/>
                </a:lnTo>
                <a:lnTo>
                  <a:pt x="2303116" y="295417"/>
                </a:lnTo>
                <a:lnTo>
                  <a:pt x="2303116" y="286733"/>
                </a:lnTo>
                <a:lnTo>
                  <a:pt x="2299646" y="283209"/>
                </a:lnTo>
                <a:close/>
              </a:path>
              <a:path w="6664325" h="299085">
                <a:moveTo>
                  <a:pt x="2362738" y="283209"/>
                </a:moveTo>
                <a:lnTo>
                  <a:pt x="2353905" y="283209"/>
                </a:lnTo>
                <a:lnTo>
                  <a:pt x="2350435" y="286733"/>
                </a:lnTo>
                <a:lnTo>
                  <a:pt x="2350435" y="295417"/>
                </a:lnTo>
                <a:lnTo>
                  <a:pt x="2353905" y="298941"/>
                </a:lnTo>
                <a:lnTo>
                  <a:pt x="2362738" y="298941"/>
                </a:lnTo>
                <a:lnTo>
                  <a:pt x="2366208" y="295417"/>
                </a:lnTo>
                <a:lnTo>
                  <a:pt x="2366208" y="286733"/>
                </a:lnTo>
                <a:lnTo>
                  <a:pt x="2362738" y="283209"/>
                </a:lnTo>
                <a:close/>
              </a:path>
              <a:path w="6664325" h="299085">
                <a:moveTo>
                  <a:pt x="2536241" y="283209"/>
                </a:moveTo>
                <a:lnTo>
                  <a:pt x="2417155" y="283209"/>
                </a:lnTo>
                <a:lnTo>
                  <a:pt x="2413527" y="286733"/>
                </a:lnTo>
                <a:lnTo>
                  <a:pt x="2413527" y="295417"/>
                </a:lnTo>
                <a:lnTo>
                  <a:pt x="2417155" y="298941"/>
                </a:lnTo>
                <a:lnTo>
                  <a:pt x="2536241" y="298941"/>
                </a:lnTo>
                <a:lnTo>
                  <a:pt x="2539711" y="295417"/>
                </a:lnTo>
                <a:lnTo>
                  <a:pt x="2539711" y="286733"/>
                </a:lnTo>
                <a:lnTo>
                  <a:pt x="2536241" y="283209"/>
                </a:lnTo>
                <a:close/>
              </a:path>
              <a:path w="6664325" h="299085">
                <a:moveTo>
                  <a:pt x="2599333" y="283209"/>
                </a:moveTo>
                <a:lnTo>
                  <a:pt x="2590658" y="283209"/>
                </a:lnTo>
                <a:lnTo>
                  <a:pt x="2587030" y="286733"/>
                </a:lnTo>
                <a:lnTo>
                  <a:pt x="2587030" y="295417"/>
                </a:lnTo>
                <a:lnTo>
                  <a:pt x="2590658" y="298941"/>
                </a:lnTo>
                <a:lnTo>
                  <a:pt x="2599333" y="298941"/>
                </a:lnTo>
                <a:lnTo>
                  <a:pt x="2602803" y="295417"/>
                </a:lnTo>
                <a:lnTo>
                  <a:pt x="2602803" y="286733"/>
                </a:lnTo>
                <a:lnTo>
                  <a:pt x="2599333" y="283209"/>
                </a:lnTo>
                <a:close/>
              </a:path>
              <a:path w="6664325" h="299085">
                <a:moveTo>
                  <a:pt x="2662425" y="283209"/>
                </a:moveTo>
                <a:lnTo>
                  <a:pt x="2653750" y="283209"/>
                </a:lnTo>
                <a:lnTo>
                  <a:pt x="2650122" y="286733"/>
                </a:lnTo>
                <a:lnTo>
                  <a:pt x="2650122" y="295417"/>
                </a:lnTo>
                <a:lnTo>
                  <a:pt x="2653750" y="298941"/>
                </a:lnTo>
                <a:lnTo>
                  <a:pt x="2662425" y="298941"/>
                </a:lnTo>
                <a:lnTo>
                  <a:pt x="2665896" y="295417"/>
                </a:lnTo>
                <a:lnTo>
                  <a:pt x="2665896" y="286733"/>
                </a:lnTo>
                <a:lnTo>
                  <a:pt x="2662425" y="283209"/>
                </a:lnTo>
                <a:close/>
              </a:path>
              <a:path w="6664325" h="299085">
                <a:moveTo>
                  <a:pt x="2835929" y="283209"/>
                </a:moveTo>
                <a:lnTo>
                  <a:pt x="2716842" y="283209"/>
                </a:lnTo>
                <a:lnTo>
                  <a:pt x="2713215" y="286733"/>
                </a:lnTo>
                <a:lnTo>
                  <a:pt x="2713215" y="295417"/>
                </a:lnTo>
                <a:lnTo>
                  <a:pt x="2716842" y="298941"/>
                </a:lnTo>
                <a:lnTo>
                  <a:pt x="2835929" y="298941"/>
                </a:lnTo>
                <a:lnTo>
                  <a:pt x="2839399" y="295417"/>
                </a:lnTo>
                <a:lnTo>
                  <a:pt x="2839399" y="286733"/>
                </a:lnTo>
                <a:lnTo>
                  <a:pt x="2835929" y="283209"/>
                </a:lnTo>
                <a:close/>
              </a:path>
              <a:path w="6664325" h="299085">
                <a:moveTo>
                  <a:pt x="2899021" y="283209"/>
                </a:moveTo>
                <a:lnTo>
                  <a:pt x="2890346" y="283209"/>
                </a:lnTo>
                <a:lnTo>
                  <a:pt x="2886718" y="286733"/>
                </a:lnTo>
                <a:lnTo>
                  <a:pt x="2886718" y="295417"/>
                </a:lnTo>
                <a:lnTo>
                  <a:pt x="2890346" y="298941"/>
                </a:lnTo>
                <a:lnTo>
                  <a:pt x="2899021" y="298941"/>
                </a:lnTo>
                <a:lnTo>
                  <a:pt x="2902491" y="295417"/>
                </a:lnTo>
                <a:lnTo>
                  <a:pt x="2902491" y="286733"/>
                </a:lnTo>
                <a:lnTo>
                  <a:pt x="2899021" y="283209"/>
                </a:lnTo>
                <a:close/>
              </a:path>
              <a:path w="6664325" h="299085">
                <a:moveTo>
                  <a:pt x="2962113" y="283209"/>
                </a:moveTo>
                <a:lnTo>
                  <a:pt x="2953438" y="283209"/>
                </a:lnTo>
                <a:lnTo>
                  <a:pt x="2949810" y="286733"/>
                </a:lnTo>
                <a:lnTo>
                  <a:pt x="2949810" y="295417"/>
                </a:lnTo>
                <a:lnTo>
                  <a:pt x="2953438" y="298941"/>
                </a:lnTo>
                <a:lnTo>
                  <a:pt x="2962113" y="298941"/>
                </a:lnTo>
                <a:lnTo>
                  <a:pt x="2965741" y="295417"/>
                </a:lnTo>
                <a:lnTo>
                  <a:pt x="2965741" y="286733"/>
                </a:lnTo>
                <a:lnTo>
                  <a:pt x="2962113" y="283209"/>
                </a:lnTo>
                <a:close/>
              </a:path>
              <a:path w="6664325" h="299085">
                <a:moveTo>
                  <a:pt x="3135617" y="283209"/>
                </a:moveTo>
                <a:lnTo>
                  <a:pt x="3016530" y="283209"/>
                </a:lnTo>
                <a:lnTo>
                  <a:pt x="3013060" y="286733"/>
                </a:lnTo>
                <a:lnTo>
                  <a:pt x="3013060" y="295417"/>
                </a:lnTo>
                <a:lnTo>
                  <a:pt x="3016530" y="298941"/>
                </a:lnTo>
                <a:lnTo>
                  <a:pt x="3135617" y="298941"/>
                </a:lnTo>
                <a:lnTo>
                  <a:pt x="3139244" y="295417"/>
                </a:lnTo>
                <a:lnTo>
                  <a:pt x="3139244" y="286733"/>
                </a:lnTo>
                <a:lnTo>
                  <a:pt x="3135617" y="283209"/>
                </a:lnTo>
                <a:close/>
              </a:path>
              <a:path w="6664325" h="299085">
                <a:moveTo>
                  <a:pt x="3198709" y="283209"/>
                </a:moveTo>
                <a:lnTo>
                  <a:pt x="3190034" y="283209"/>
                </a:lnTo>
                <a:lnTo>
                  <a:pt x="3186564" y="286733"/>
                </a:lnTo>
                <a:lnTo>
                  <a:pt x="3186564" y="295417"/>
                </a:lnTo>
                <a:lnTo>
                  <a:pt x="3190034" y="298941"/>
                </a:lnTo>
                <a:lnTo>
                  <a:pt x="3198709" y="298941"/>
                </a:lnTo>
                <a:lnTo>
                  <a:pt x="3202337" y="295417"/>
                </a:lnTo>
                <a:lnTo>
                  <a:pt x="3202337" y="286733"/>
                </a:lnTo>
                <a:lnTo>
                  <a:pt x="3198709" y="283209"/>
                </a:lnTo>
                <a:close/>
              </a:path>
              <a:path w="6664325" h="299085">
                <a:moveTo>
                  <a:pt x="3261801" y="283209"/>
                </a:moveTo>
                <a:lnTo>
                  <a:pt x="3253126" y="283209"/>
                </a:lnTo>
                <a:lnTo>
                  <a:pt x="3249656" y="286733"/>
                </a:lnTo>
                <a:lnTo>
                  <a:pt x="3249656" y="295417"/>
                </a:lnTo>
                <a:lnTo>
                  <a:pt x="3253126" y="298941"/>
                </a:lnTo>
                <a:lnTo>
                  <a:pt x="3261801" y="298941"/>
                </a:lnTo>
                <a:lnTo>
                  <a:pt x="3265429" y="295417"/>
                </a:lnTo>
                <a:lnTo>
                  <a:pt x="3265429" y="286733"/>
                </a:lnTo>
                <a:lnTo>
                  <a:pt x="3261801" y="283209"/>
                </a:lnTo>
                <a:close/>
              </a:path>
              <a:path w="6664325" h="299085">
                <a:moveTo>
                  <a:pt x="3435304" y="283209"/>
                </a:moveTo>
                <a:lnTo>
                  <a:pt x="3316218" y="283209"/>
                </a:lnTo>
                <a:lnTo>
                  <a:pt x="3312748" y="286733"/>
                </a:lnTo>
                <a:lnTo>
                  <a:pt x="3312748" y="295417"/>
                </a:lnTo>
                <a:lnTo>
                  <a:pt x="3316218" y="298941"/>
                </a:lnTo>
                <a:lnTo>
                  <a:pt x="3435304" y="298941"/>
                </a:lnTo>
                <a:lnTo>
                  <a:pt x="3438932" y="295417"/>
                </a:lnTo>
                <a:lnTo>
                  <a:pt x="3438932" y="286733"/>
                </a:lnTo>
                <a:lnTo>
                  <a:pt x="3435304" y="283209"/>
                </a:lnTo>
                <a:close/>
              </a:path>
              <a:path w="6664325" h="299085">
                <a:moveTo>
                  <a:pt x="3498397" y="283209"/>
                </a:moveTo>
                <a:lnTo>
                  <a:pt x="3489721" y="283209"/>
                </a:lnTo>
                <a:lnTo>
                  <a:pt x="3486251" y="286733"/>
                </a:lnTo>
                <a:lnTo>
                  <a:pt x="3486251" y="295417"/>
                </a:lnTo>
                <a:lnTo>
                  <a:pt x="3489721" y="298941"/>
                </a:lnTo>
                <a:lnTo>
                  <a:pt x="3498397" y="298941"/>
                </a:lnTo>
                <a:lnTo>
                  <a:pt x="3502024" y="295417"/>
                </a:lnTo>
                <a:lnTo>
                  <a:pt x="3502024" y="286733"/>
                </a:lnTo>
                <a:lnTo>
                  <a:pt x="3498397" y="283209"/>
                </a:lnTo>
                <a:close/>
              </a:path>
              <a:path w="6664325" h="299085">
                <a:moveTo>
                  <a:pt x="3561646" y="283209"/>
                </a:moveTo>
                <a:lnTo>
                  <a:pt x="3552814" y="283209"/>
                </a:lnTo>
                <a:lnTo>
                  <a:pt x="3549343" y="286733"/>
                </a:lnTo>
                <a:lnTo>
                  <a:pt x="3549343" y="295417"/>
                </a:lnTo>
                <a:lnTo>
                  <a:pt x="3552814" y="298941"/>
                </a:lnTo>
                <a:lnTo>
                  <a:pt x="3561646" y="298941"/>
                </a:lnTo>
                <a:lnTo>
                  <a:pt x="3565117" y="295417"/>
                </a:lnTo>
                <a:lnTo>
                  <a:pt x="3565117" y="286733"/>
                </a:lnTo>
                <a:lnTo>
                  <a:pt x="3561646" y="283209"/>
                </a:lnTo>
                <a:close/>
              </a:path>
              <a:path w="6664325" h="299085">
                <a:moveTo>
                  <a:pt x="3735150" y="283209"/>
                </a:moveTo>
                <a:lnTo>
                  <a:pt x="3615906" y="283209"/>
                </a:lnTo>
                <a:lnTo>
                  <a:pt x="3612436" y="286733"/>
                </a:lnTo>
                <a:lnTo>
                  <a:pt x="3612436" y="295417"/>
                </a:lnTo>
                <a:lnTo>
                  <a:pt x="3615906" y="298941"/>
                </a:lnTo>
                <a:lnTo>
                  <a:pt x="3735150" y="298941"/>
                </a:lnTo>
                <a:lnTo>
                  <a:pt x="3738620" y="295417"/>
                </a:lnTo>
                <a:lnTo>
                  <a:pt x="3738620" y="286733"/>
                </a:lnTo>
                <a:lnTo>
                  <a:pt x="3735150" y="283209"/>
                </a:lnTo>
                <a:close/>
              </a:path>
              <a:path w="6664325" h="299085">
                <a:moveTo>
                  <a:pt x="3798242" y="283209"/>
                </a:moveTo>
                <a:lnTo>
                  <a:pt x="3789409" y="283209"/>
                </a:lnTo>
                <a:lnTo>
                  <a:pt x="3785939" y="286733"/>
                </a:lnTo>
                <a:lnTo>
                  <a:pt x="3785939" y="295417"/>
                </a:lnTo>
                <a:lnTo>
                  <a:pt x="3789409" y="298941"/>
                </a:lnTo>
                <a:lnTo>
                  <a:pt x="3798242" y="298941"/>
                </a:lnTo>
                <a:lnTo>
                  <a:pt x="3801712" y="295417"/>
                </a:lnTo>
                <a:lnTo>
                  <a:pt x="3801712" y="286733"/>
                </a:lnTo>
                <a:lnTo>
                  <a:pt x="3798242" y="283209"/>
                </a:lnTo>
                <a:close/>
              </a:path>
              <a:path w="6664325" h="299085">
                <a:moveTo>
                  <a:pt x="3861334" y="283209"/>
                </a:moveTo>
                <a:lnTo>
                  <a:pt x="3852501" y="283209"/>
                </a:lnTo>
                <a:lnTo>
                  <a:pt x="3849031" y="286733"/>
                </a:lnTo>
                <a:lnTo>
                  <a:pt x="3849031" y="295417"/>
                </a:lnTo>
                <a:lnTo>
                  <a:pt x="3852501" y="298941"/>
                </a:lnTo>
                <a:lnTo>
                  <a:pt x="3861334" y="298941"/>
                </a:lnTo>
                <a:lnTo>
                  <a:pt x="3864804" y="295417"/>
                </a:lnTo>
                <a:lnTo>
                  <a:pt x="3864804" y="286733"/>
                </a:lnTo>
                <a:lnTo>
                  <a:pt x="3861334" y="283209"/>
                </a:lnTo>
                <a:close/>
              </a:path>
              <a:path w="6664325" h="299085">
                <a:moveTo>
                  <a:pt x="4034838" y="283209"/>
                </a:moveTo>
                <a:lnTo>
                  <a:pt x="3915751" y="283209"/>
                </a:lnTo>
                <a:lnTo>
                  <a:pt x="3912123" y="286733"/>
                </a:lnTo>
                <a:lnTo>
                  <a:pt x="3912123" y="295417"/>
                </a:lnTo>
                <a:lnTo>
                  <a:pt x="3915751" y="298941"/>
                </a:lnTo>
                <a:lnTo>
                  <a:pt x="4034838" y="298941"/>
                </a:lnTo>
                <a:lnTo>
                  <a:pt x="4038308" y="295417"/>
                </a:lnTo>
                <a:lnTo>
                  <a:pt x="4038308" y="286733"/>
                </a:lnTo>
                <a:lnTo>
                  <a:pt x="4034838" y="283209"/>
                </a:lnTo>
                <a:close/>
              </a:path>
              <a:path w="6664325" h="299085">
                <a:moveTo>
                  <a:pt x="4097930" y="283209"/>
                </a:moveTo>
                <a:lnTo>
                  <a:pt x="4089255" y="283209"/>
                </a:lnTo>
                <a:lnTo>
                  <a:pt x="4085627" y="286733"/>
                </a:lnTo>
                <a:lnTo>
                  <a:pt x="4085627" y="295417"/>
                </a:lnTo>
                <a:lnTo>
                  <a:pt x="4089255" y="298941"/>
                </a:lnTo>
                <a:lnTo>
                  <a:pt x="4097930" y="298941"/>
                </a:lnTo>
                <a:lnTo>
                  <a:pt x="4101400" y="295417"/>
                </a:lnTo>
                <a:lnTo>
                  <a:pt x="4101400" y="286733"/>
                </a:lnTo>
                <a:lnTo>
                  <a:pt x="4097930" y="283209"/>
                </a:lnTo>
                <a:close/>
              </a:path>
              <a:path w="6664325" h="299085">
                <a:moveTo>
                  <a:pt x="4161022" y="283209"/>
                </a:moveTo>
                <a:lnTo>
                  <a:pt x="4152347" y="283209"/>
                </a:lnTo>
                <a:lnTo>
                  <a:pt x="4148719" y="286733"/>
                </a:lnTo>
                <a:lnTo>
                  <a:pt x="4148719" y="295417"/>
                </a:lnTo>
                <a:lnTo>
                  <a:pt x="4152347" y="298941"/>
                </a:lnTo>
                <a:lnTo>
                  <a:pt x="4161022" y="298941"/>
                </a:lnTo>
                <a:lnTo>
                  <a:pt x="4164492" y="295417"/>
                </a:lnTo>
                <a:lnTo>
                  <a:pt x="4164492" y="286733"/>
                </a:lnTo>
                <a:lnTo>
                  <a:pt x="4161022" y="283209"/>
                </a:lnTo>
                <a:close/>
              </a:path>
              <a:path w="6664325" h="299085">
                <a:moveTo>
                  <a:pt x="4334525" y="283209"/>
                </a:moveTo>
                <a:lnTo>
                  <a:pt x="4215439" y="283209"/>
                </a:lnTo>
                <a:lnTo>
                  <a:pt x="4211811" y="286733"/>
                </a:lnTo>
                <a:lnTo>
                  <a:pt x="4211811" y="295417"/>
                </a:lnTo>
                <a:lnTo>
                  <a:pt x="4215439" y="298941"/>
                </a:lnTo>
                <a:lnTo>
                  <a:pt x="4334525" y="298941"/>
                </a:lnTo>
                <a:lnTo>
                  <a:pt x="4337995" y="295417"/>
                </a:lnTo>
                <a:lnTo>
                  <a:pt x="4337995" y="286733"/>
                </a:lnTo>
                <a:lnTo>
                  <a:pt x="4334525" y="283209"/>
                </a:lnTo>
                <a:close/>
              </a:path>
              <a:path w="6664325" h="299085">
                <a:moveTo>
                  <a:pt x="4397618" y="283209"/>
                </a:moveTo>
                <a:lnTo>
                  <a:pt x="4388942" y="283209"/>
                </a:lnTo>
                <a:lnTo>
                  <a:pt x="4385315" y="286733"/>
                </a:lnTo>
                <a:lnTo>
                  <a:pt x="4385315" y="295417"/>
                </a:lnTo>
                <a:lnTo>
                  <a:pt x="4388942" y="298941"/>
                </a:lnTo>
                <a:lnTo>
                  <a:pt x="4397618" y="298941"/>
                </a:lnTo>
                <a:lnTo>
                  <a:pt x="4401088" y="295417"/>
                </a:lnTo>
                <a:lnTo>
                  <a:pt x="4401088" y="286733"/>
                </a:lnTo>
                <a:lnTo>
                  <a:pt x="4397618" y="283209"/>
                </a:lnTo>
                <a:close/>
              </a:path>
              <a:path w="6664325" h="299085">
                <a:moveTo>
                  <a:pt x="4460710" y="283209"/>
                </a:moveTo>
                <a:lnTo>
                  <a:pt x="4452035" y="283209"/>
                </a:lnTo>
                <a:lnTo>
                  <a:pt x="4448407" y="286733"/>
                </a:lnTo>
                <a:lnTo>
                  <a:pt x="4448407" y="295417"/>
                </a:lnTo>
                <a:lnTo>
                  <a:pt x="4452035" y="298941"/>
                </a:lnTo>
                <a:lnTo>
                  <a:pt x="4460710" y="298941"/>
                </a:lnTo>
                <a:lnTo>
                  <a:pt x="4464338" y="295417"/>
                </a:lnTo>
                <a:lnTo>
                  <a:pt x="4464338" y="286733"/>
                </a:lnTo>
                <a:lnTo>
                  <a:pt x="4460710" y="283209"/>
                </a:lnTo>
                <a:close/>
              </a:path>
              <a:path w="6664325" h="299085">
                <a:moveTo>
                  <a:pt x="4634213" y="283209"/>
                </a:moveTo>
                <a:lnTo>
                  <a:pt x="4515127" y="283209"/>
                </a:lnTo>
                <a:lnTo>
                  <a:pt x="4511657" y="286733"/>
                </a:lnTo>
                <a:lnTo>
                  <a:pt x="4511657" y="295417"/>
                </a:lnTo>
                <a:lnTo>
                  <a:pt x="4515127" y="298941"/>
                </a:lnTo>
                <a:lnTo>
                  <a:pt x="4634213" y="298941"/>
                </a:lnTo>
                <a:lnTo>
                  <a:pt x="4637841" y="295417"/>
                </a:lnTo>
                <a:lnTo>
                  <a:pt x="4637841" y="286733"/>
                </a:lnTo>
                <a:lnTo>
                  <a:pt x="4634213" y="283209"/>
                </a:lnTo>
                <a:close/>
              </a:path>
              <a:path w="6664325" h="299085">
                <a:moveTo>
                  <a:pt x="4697305" y="283209"/>
                </a:moveTo>
                <a:lnTo>
                  <a:pt x="4688630" y="283209"/>
                </a:lnTo>
                <a:lnTo>
                  <a:pt x="4685160" y="286733"/>
                </a:lnTo>
                <a:lnTo>
                  <a:pt x="4685160" y="295417"/>
                </a:lnTo>
                <a:lnTo>
                  <a:pt x="4688630" y="298941"/>
                </a:lnTo>
                <a:lnTo>
                  <a:pt x="4697305" y="298941"/>
                </a:lnTo>
                <a:lnTo>
                  <a:pt x="4700933" y="295417"/>
                </a:lnTo>
                <a:lnTo>
                  <a:pt x="4700933" y="286733"/>
                </a:lnTo>
                <a:lnTo>
                  <a:pt x="4697305" y="283209"/>
                </a:lnTo>
                <a:close/>
              </a:path>
              <a:path w="6664325" h="299085">
                <a:moveTo>
                  <a:pt x="4760397" y="283209"/>
                </a:moveTo>
                <a:lnTo>
                  <a:pt x="4751722" y="283209"/>
                </a:lnTo>
                <a:lnTo>
                  <a:pt x="4748252" y="286733"/>
                </a:lnTo>
                <a:lnTo>
                  <a:pt x="4748252" y="295417"/>
                </a:lnTo>
                <a:lnTo>
                  <a:pt x="4751722" y="298941"/>
                </a:lnTo>
                <a:lnTo>
                  <a:pt x="4760397" y="298941"/>
                </a:lnTo>
                <a:lnTo>
                  <a:pt x="4764025" y="295417"/>
                </a:lnTo>
                <a:lnTo>
                  <a:pt x="4764025" y="286733"/>
                </a:lnTo>
                <a:lnTo>
                  <a:pt x="4760397" y="283209"/>
                </a:lnTo>
                <a:close/>
              </a:path>
              <a:path w="6664325" h="299085">
                <a:moveTo>
                  <a:pt x="4933901" y="283209"/>
                </a:moveTo>
                <a:lnTo>
                  <a:pt x="4814814" y="283209"/>
                </a:lnTo>
                <a:lnTo>
                  <a:pt x="4811344" y="286733"/>
                </a:lnTo>
                <a:lnTo>
                  <a:pt x="4811344" y="295417"/>
                </a:lnTo>
                <a:lnTo>
                  <a:pt x="4814814" y="298941"/>
                </a:lnTo>
                <a:lnTo>
                  <a:pt x="4933901" y="298941"/>
                </a:lnTo>
                <a:lnTo>
                  <a:pt x="4937529" y="295417"/>
                </a:lnTo>
                <a:lnTo>
                  <a:pt x="4937529" y="286733"/>
                </a:lnTo>
                <a:lnTo>
                  <a:pt x="4933901" y="283209"/>
                </a:lnTo>
                <a:close/>
              </a:path>
              <a:path w="6664325" h="299085">
                <a:moveTo>
                  <a:pt x="4996993" y="283209"/>
                </a:moveTo>
                <a:lnTo>
                  <a:pt x="4988318" y="283209"/>
                </a:lnTo>
                <a:lnTo>
                  <a:pt x="4984848" y="286733"/>
                </a:lnTo>
                <a:lnTo>
                  <a:pt x="4984848" y="295417"/>
                </a:lnTo>
                <a:lnTo>
                  <a:pt x="4988318" y="298941"/>
                </a:lnTo>
                <a:lnTo>
                  <a:pt x="4996993" y="298941"/>
                </a:lnTo>
                <a:lnTo>
                  <a:pt x="5000621" y="295417"/>
                </a:lnTo>
                <a:lnTo>
                  <a:pt x="5000621" y="286733"/>
                </a:lnTo>
                <a:lnTo>
                  <a:pt x="4996993" y="283209"/>
                </a:lnTo>
                <a:close/>
              </a:path>
              <a:path w="6664325" h="299085">
                <a:moveTo>
                  <a:pt x="5060243" y="283209"/>
                </a:moveTo>
                <a:lnTo>
                  <a:pt x="5051410" y="283209"/>
                </a:lnTo>
                <a:lnTo>
                  <a:pt x="5047940" y="286733"/>
                </a:lnTo>
                <a:lnTo>
                  <a:pt x="5047940" y="295417"/>
                </a:lnTo>
                <a:lnTo>
                  <a:pt x="5051410" y="298941"/>
                </a:lnTo>
                <a:lnTo>
                  <a:pt x="5060243" y="298941"/>
                </a:lnTo>
                <a:lnTo>
                  <a:pt x="5063713" y="295417"/>
                </a:lnTo>
                <a:lnTo>
                  <a:pt x="5063713" y="286733"/>
                </a:lnTo>
                <a:lnTo>
                  <a:pt x="5060243" y="283209"/>
                </a:lnTo>
                <a:close/>
              </a:path>
              <a:path w="6664325" h="299085">
                <a:moveTo>
                  <a:pt x="5233746" y="283209"/>
                </a:moveTo>
                <a:lnTo>
                  <a:pt x="5114502" y="283209"/>
                </a:lnTo>
                <a:lnTo>
                  <a:pt x="5111032" y="286733"/>
                </a:lnTo>
                <a:lnTo>
                  <a:pt x="5111032" y="295417"/>
                </a:lnTo>
                <a:lnTo>
                  <a:pt x="5114502" y="298941"/>
                </a:lnTo>
                <a:lnTo>
                  <a:pt x="5233746" y="298941"/>
                </a:lnTo>
                <a:lnTo>
                  <a:pt x="5237216" y="295417"/>
                </a:lnTo>
                <a:lnTo>
                  <a:pt x="5237216" y="286733"/>
                </a:lnTo>
                <a:lnTo>
                  <a:pt x="5233746" y="283209"/>
                </a:lnTo>
                <a:close/>
              </a:path>
              <a:path w="6664325" h="299085">
                <a:moveTo>
                  <a:pt x="5296839" y="283209"/>
                </a:moveTo>
                <a:lnTo>
                  <a:pt x="5288006" y="283209"/>
                </a:lnTo>
                <a:lnTo>
                  <a:pt x="5284536" y="286733"/>
                </a:lnTo>
                <a:lnTo>
                  <a:pt x="5284536" y="295417"/>
                </a:lnTo>
                <a:lnTo>
                  <a:pt x="5288006" y="298941"/>
                </a:lnTo>
                <a:lnTo>
                  <a:pt x="5296839" y="298941"/>
                </a:lnTo>
                <a:lnTo>
                  <a:pt x="5300309" y="295417"/>
                </a:lnTo>
                <a:lnTo>
                  <a:pt x="5300309" y="286733"/>
                </a:lnTo>
                <a:lnTo>
                  <a:pt x="5296839" y="283209"/>
                </a:lnTo>
                <a:close/>
              </a:path>
              <a:path w="6664325" h="299085">
                <a:moveTo>
                  <a:pt x="5359931" y="283209"/>
                </a:moveTo>
                <a:lnTo>
                  <a:pt x="5351098" y="283209"/>
                </a:lnTo>
                <a:lnTo>
                  <a:pt x="5347628" y="286733"/>
                </a:lnTo>
                <a:lnTo>
                  <a:pt x="5347628" y="295417"/>
                </a:lnTo>
                <a:lnTo>
                  <a:pt x="5351098" y="298941"/>
                </a:lnTo>
                <a:lnTo>
                  <a:pt x="5359931" y="298941"/>
                </a:lnTo>
                <a:lnTo>
                  <a:pt x="5363401" y="295417"/>
                </a:lnTo>
                <a:lnTo>
                  <a:pt x="5363401" y="286733"/>
                </a:lnTo>
                <a:lnTo>
                  <a:pt x="5359931" y="283209"/>
                </a:lnTo>
                <a:close/>
              </a:path>
              <a:path w="6664325" h="299085">
                <a:moveTo>
                  <a:pt x="5533434" y="283209"/>
                </a:moveTo>
                <a:lnTo>
                  <a:pt x="5414348" y="283209"/>
                </a:lnTo>
                <a:lnTo>
                  <a:pt x="5410720" y="286733"/>
                </a:lnTo>
                <a:lnTo>
                  <a:pt x="5410720" y="295417"/>
                </a:lnTo>
                <a:lnTo>
                  <a:pt x="5414348" y="298941"/>
                </a:lnTo>
                <a:lnTo>
                  <a:pt x="5533434" y="298941"/>
                </a:lnTo>
                <a:lnTo>
                  <a:pt x="5536904" y="295417"/>
                </a:lnTo>
                <a:lnTo>
                  <a:pt x="5536904" y="286733"/>
                </a:lnTo>
                <a:lnTo>
                  <a:pt x="5533434" y="283209"/>
                </a:lnTo>
                <a:close/>
              </a:path>
              <a:path w="6664325" h="299085">
                <a:moveTo>
                  <a:pt x="5596526" y="283209"/>
                </a:moveTo>
                <a:lnTo>
                  <a:pt x="5587851" y="283209"/>
                </a:lnTo>
                <a:lnTo>
                  <a:pt x="5584223" y="286733"/>
                </a:lnTo>
                <a:lnTo>
                  <a:pt x="5584223" y="295417"/>
                </a:lnTo>
                <a:lnTo>
                  <a:pt x="5587851" y="298941"/>
                </a:lnTo>
                <a:lnTo>
                  <a:pt x="5596526" y="298941"/>
                </a:lnTo>
                <a:lnTo>
                  <a:pt x="5599996" y="295417"/>
                </a:lnTo>
                <a:lnTo>
                  <a:pt x="5599996" y="286733"/>
                </a:lnTo>
                <a:lnTo>
                  <a:pt x="5596526" y="283209"/>
                </a:lnTo>
                <a:close/>
              </a:path>
              <a:path w="6664325" h="299085">
                <a:moveTo>
                  <a:pt x="5659618" y="283209"/>
                </a:moveTo>
                <a:lnTo>
                  <a:pt x="5650943" y="283209"/>
                </a:lnTo>
                <a:lnTo>
                  <a:pt x="5647315" y="286733"/>
                </a:lnTo>
                <a:lnTo>
                  <a:pt x="5647315" y="295417"/>
                </a:lnTo>
                <a:lnTo>
                  <a:pt x="5650943" y="298941"/>
                </a:lnTo>
                <a:lnTo>
                  <a:pt x="5659618" y="298941"/>
                </a:lnTo>
                <a:lnTo>
                  <a:pt x="5663088" y="295417"/>
                </a:lnTo>
                <a:lnTo>
                  <a:pt x="5663088" y="286733"/>
                </a:lnTo>
                <a:lnTo>
                  <a:pt x="5659618" y="283209"/>
                </a:lnTo>
                <a:close/>
              </a:path>
              <a:path w="6664325" h="299085">
                <a:moveTo>
                  <a:pt x="5833122" y="283209"/>
                </a:moveTo>
                <a:lnTo>
                  <a:pt x="5714035" y="283209"/>
                </a:lnTo>
                <a:lnTo>
                  <a:pt x="5710408" y="286733"/>
                </a:lnTo>
                <a:lnTo>
                  <a:pt x="5710408" y="295417"/>
                </a:lnTo>
                <a:lnTo>
                  <a:pt x="5714035" y="298941"/>
                </a:lnTo>
                <a:lnTo>
                  <a:pt x="5833122" y="298941"/>
                </a:lnTo>
                <a:lnTo>
                  <a:pt x="5836592" y="295417"/>
                </a:lnTo>
                <a:lnTo>
                  <a:pt x="5836592" y="286733"/>
                </a:lnTo>
                <a:lnTo>
                  <a:pt x="5833122" y="283209"/>
                </a:lnTo>
                <a:close/>
              </a:path>
              <a:path w="6664325" h="299085">
                <a:moveTo>
                  <a:pt x="5896214" y="283209"/>
                </a:moveTo>
                <a:lnTo>
                  <a:pt x="5887539" y="283209"/>
                </a:lnTo>
                <a:lnTo>
                  <a:pt x="5883911" y="286733"/>
                </a:lnTo>
                <a:lnTo>
                  <a:pt x="5883911" y="295417"/>
                </a:lnTo>
                <a:lnTo>
                  <a:pt x="5887539" y="298941"/>
                </a:lnTo>
                <a:lnTo>
                  <a:pt x="5896214" y="298941"/>
                </a:lnTo>
                <a:lnTo>
                  <a:pt x="5899684" y="295417"/>
                </a:lnTo>
                <a:lnTo>
                  <a:pt x="5899684" y="286733"/>
                </a:lnTo>
                <a:lnTo>
                  <a:pt x="5896214" y="283209"/>
                </a:lnTo>
                <a:close/>
              </a:path>
              <a:path w="6664325" h="299085">
                <a:moveTo>
                  <a:pt x="5959306" y="283209"/>
                </a:moveTo>
                <a:lnTo>
                  <a:pt x="5950631" y="283209"/>
                </a:lnTo>
                <a:lnTo>
                  <a:pt x="5947161" y="286733"/>
                </a:lnTo>
                <a:lnTo>
                  <a:pt x="5947161" y="295417"/>
                </a:lnTo>
                <a:lnTo>
                  <a:pt x="5950631" y="298941"/>
                </a:lnTo>
                <a:lnTo>
                  <a:pt x="5959306" y="298941"/>
                </a:lnTo>
                <a:lnTo>
                  <a:pt x="5962934" y="295417"/>
                </a:lnTo>
                <a:lnTo>
                  <a:pt x="5962934" y="286733"/>
                </a:lnTo>
                <a:lnTo>
                  <a:pt x="5959306" y="283209"/>
                </a:lnTo>
                <a:close/>
              </a:path>
              <a:path w="6664325" h="299085">
                <a:moveTo>
                  <a:pt x="6132810" y="283209"/>
                </a:moveTo>
                <a:lnTo>
                  <a:pt x="6013723" y="283209"/>
                </a:lnTo>
                <a:lnTo>
                  <a:pt x="6010253" y="286733"/>
                </a:lnTo>
                <a:lnTo>
                  <a:pt x="6010253" y="295417"/>
                </a:lnTo>
                <a:lnTo>
                  <a:pt x="6013723" y="298941"/>
                </a:lnTo>
                <a:lnTo>
                  <a:pt x="6132810" y="298941"/>
                </a:lnTo>
                <a:lnTo>
                  <a:pt x="6136437" y="295417"/>
                </a:lnTo>
                <a:lnTo>
                  <a:pt x="6136437" y="286733"/>
                </a:lnTo>
                <a:lnTo>
                  <a:pt x="6132810" y="283209"/>
                </a:lnTo>
                <a:close/>
              </a:path>
              <a:path w="6664325" h="299085">
                <a:moveTo>
                  <a:pt x="6195902" y="283209"/>
                </a:moveTo>
                <a:lnTo>
                  <a:pt x="6187227" y="283209"/>
                </a:lnTo>
                <a:lnTo>
                  <a:pt x="6183757" y="286733"/>
                </a:lnTo>
                <a:lnTo>
                  <a:pt x="6183757" y="295417"/>
                </a:lnTo>
                <a:lnTo>
                  <a:pt x="6187227" y="298941"/>
                </a:lnTo>
                <a:lnTo>
                  <a:pt x="6195902" y="298941"/>
                </a:lnTo>
                <a:lnTo>
                  <a:pt x="6199530" y="295417"/>
                </a:lnTo>
                <a:lnTo>
                  <a:pt x="6199530" y="286733"/>
                </a:lnTo>
                <a:lnTo>
                  <a:pt x="6195902" y="283209"/>
                </a:lnTo>
                <a:close/>
              </a:path>
              <a:path w="6664325" h="299085">
                <a:moveTo>
                  <a:pt x="6258994" y="283209"/>
                </a:moveTo>
                <a:lnTo>
                  <a:pt x="6250319" y="283209"/>
                </a:lnTo>
                <a:lnTo>
                  <a:pt x="6246849" y="286733"/>
                </a:lnTo>
                <a:lnTo>
                  <a:pt x="6246849" y="295417"/>
                </a:lnTo>
                <a:lnTo>
                  <a:pt x="6250319" y="298941"/>
                </a:lnTo>
                <a:lnTo>
                  <a:pt x="6258994" y="298941"/>
                </a:lnTo>
                <a:lnTo>
                  <a:pt x="6262622" y="295417"/>
                </a:lnTo>
                <a:lnTo>
                  <a:pt x="6262622" y="286733"/>
                </a:lnTo>
                <a:lnTo>
                  <a:pt x="6258994" y="283209"/>
                </a:lnTo>
                <a:close/>
              </a:path>
              <a:path w="6664325" h="299085">
                <a:moveTo>
                  <a:pt x="6432497" y="283209"/>
                </a:moveTo>
                <a:lnTo>
                  <a:pt x="6313411" y="283209"/>
                </a:lnTo>
                <a:lnTo>
                  <a:pt x="6309941" y="286733"/>
                </a:lnTo>
                <a:lnTo>
                  <a:pt x="6309941" y="295417"/>
                </a:lnTo>
                <a:lnTo>
                  <a:pt x="6313411" y="298941"/>
                </a:lnTo>
                <a:lnTo>
                  <a:pt x="6432497" y="298941"/>
                </a:lnTo>
                <a:lnTo>
                  <a:pt x="6436125" y="295417"/>
                </a:lnTo>
                <a:lnTo>
                  <a:pt x="6436125" y="286733"/>
                </a:lnTo>
                <a:lnTo>
                  <a:pt x="6432497" y="283209"/>
                </a:lnTo>
                <a:close/>
              </a:path>
              <a:path w="6664325" h="299085">
                <a:moveTo>
                  <a:pt x="6495747" y="283209"/>
                </a:moveTo>
                <a:lnTo>
                  <a:pt x="6486914" y="283209"/>
                </a:lnTo>
                <a:lnTo>
                  <a:pt x="6483444" y="286733"/>
                </a:lnTo>
                <a:lnTo>
                  <a:pt x="6483444" y="295417"/>
                </a:lnTo>
                <a:lnTo>
                  <a:pt x="6486914" y="298941"/>
                </a:lnTo>
                <a:lnTo>
                  <a:pt x="6495747" y="298941"/>
                </a:lnTo>
                <a:lnTo>
                  <a:pt x="6499217" y="295417"/>
                </a:lnTo>
                <a:lnTo>
                  <a:pt x="6499217" y="286733"/>
                </a:lnTo>
                <a:lnTo>
                  <a:pt x="6495747" y="283209"/>
                </a:lnTo>
                <a:close/>
              </a:path>
              <a:path w="6664325" h="299085">
                <a:moveTo>
                  <a:pt x="6558839" y="283209"/>
                </a:moveTo>
                <a:lnTo>
                  <a:pt x="6550007" y="283209"/>
                </a:lnTo>
                <a:lnTo>
                  <a:pt x="6546536" y="286733"/>
                </a:lnTo>
                <a:lnTo>
                  <a:pt x="6546536" y="295417"/>
                </a:lnTo>
                <a:lnTo>
                  <a:pt x="6550007" y="298941"/>
                </a:lnTo>
                <a:lnTo>
                  <a:pt x="6558839" y="298941"/>
                </a:lnTo>
                <a:lnTo>
                  <a:pt x="6562309" y="295417"/>
                </a:lnTo>
                <a:lnTo>
                  <a:pt x="6562309" y="286733"/>
                </a:lnTo>
                <a:lnTo>
                  <a:pt x="6558839" y="283209"/>
                </a:lnTo>
                <a:close/>
              </a:path>
              <a:path w="6664325" h="299085">
                <a:moveTo>
                  <a:pt x="6624613" y="283209"/>
                </a:moveTo>
                <a:lnTo>
                  <a:pt x="6613099" y="283209"/>
                </a:lnTo>
                <a:lnTo>
                  <a:pt x="6609629" y="286733"/>
                </a:lnTo>
                <a:lnTo>
                  <a:pt x="6609629" y="295417"/>
                </a:lnTo>
                <a:lnTo>
                  <a:pt x="6613099" y="298941"/>
                </a:lnTo>
                <a:lnTo>
                  <a:pt x="6636916" y="298941"/>
                </a:lnTo>
                <a:lnTo>
                  <a:pt x="6640386" y="295417"/>
                </a:lnTo>
                <a:lnTo>
                  <a:pt x="6640386" y="291075"/>
                </a:lnTo>
                <a:lnTo>
                  <a:pt x="6624613" y="291075"/>
                </a:lnTo>
                <a:lnTo>
                  <a:pt x="6624613" y="283209"/>
                </a:lnTo>
                <a:close/>
              </a:path>
              <a:path w="6664325" h="299085">
                <a:moveTo>
                  <a:pt x="6636916" y="188156"/>
                </a:moveTo>
                <a:lnTo>
                  <a:pt x="6628241" y="188156"/>
                </a:lnTo>
                <a:lnTo>
                  <a:pt x="6624613" y="191617"/>
                </a:lnTo>
                <a:lnTo>
                  <a:pt x="6624613" y="291075"/>
                </a:lnTo>
                <a:lnTo>
                  <a:pt x="6632500" y="283209"/>
                </a:lnTo>
                <a:lnTo>
                  <a:pt x="6640386" y="283209"/>
                </a:lnTo>
                <a:lnTo>
                  <a:pt x="6640386" y="191617"/>
                </a:lnTo>
                <a:lnTo>
                  <a:pt x="6636916" y="188156"/>
                </a:lnTo>
                <a:close/>
              </a:path>
              <a:path w="6664325" h="299085">
                <a:moveTo>
                  <a:pt x="6640386" y="283209"/>
                </a:moveTo>
                <a:lnTo>
                  <a:pt x="6632500" y="283209"/>
                </a:lnTo>
                <a:lnTo>
                  <a:pt x="6624613" y="291075"/>
                </a:lnTo>
                <a:lnTo>
                  <a:pt x="6640386" y="291075"/>
                </a:lnTo>
                <a:lnTo>
                  <a:pt x="6640386" y="283209"/>
                </a:lnTo>
                <a:close/>
              </a:path>
              <a:path w="6664325" h="299085">
                <a:moveTo>
                  <a:pt x="6636916" y="125070"/>
                </a:moveTo>
                <a:lnTo>
                  <a:pt x="6628241" y="125070"/>
                </a:lnTo>
                <a:lnTo>
                  <a:pt x="6624613" y="128688"/>
                </a:lnTo>
                <a:lnTo>
                  <a:pt x="6624613" y="137341"/>
                </a:lnTo>
                <a:lnTo>
                  <a:pt x="6628241" y="140959"/>
                </a:lnTo>
                <a:lnTo>
                  <a:pt x="6636916" y="140959"/>
                </a:lnTo>
                <a:lnTo>
                  <a:pt x="6640386" y="137341"/>
                </a:lnTo>
                <a:lnTo>
                  <a:pt x="6640386" y="128688"/>
                </a:lnTo>
                <a:lnTo>
                  <a:pt x="6636916" y="125070"/>
                </a:lnTo>
                <a:close/>
              </a:path>
              <a:path w="6664325" h="299085">
                <a:moveTo>
                  <a:pt x="6636916" y="62141"/>
                </a:moveTo>
                <a:lnTo>
                  <a:pt x="6628241" y="62141"/>
                </a:lnTo>
                <a:lnTo>
                  <a:pt x="6624613" y="65760"/>
                </a:lnTo>
                <a:lnTo>
                  <a:pt x="6624613" y="74412"/>
                </a:lnTo>
                <a:lnTo>
                  <a:pt x="6628241" y="77873"/>
                </a:lnTo>
                <a:lnTo>
                  <a:pt x="6636916" y="77873"/>
                </a:lnTo>
                <a:lnTo>
                  <a:pt x="6640386" y="74412"/>
                </a:lnTo>
                <a:lnTo>
                  <a:pt x="6640386" y="65760"/>
                </a:lnTo>
                <a:lnTo>
                  <a:pt x="6636916" y="62141"/>
                </a:lnTo>
                <a:close/>
              </a:path>
              <a:path w="6664325" h="299085">
                <a:moveTo>
                  <a:pt x="6632500" y="9911"/>
                </a:moveTo>
                <a:lnTo>
                  <a:pt x="6600953" y="72839"/>
                </a:lnTo>
                <a:lnTo>
                  <a:pt x="6624613" y="72839"/>
                </a:lnTo>
                <a:lnTo>
                  <a:pt x="6624613" y="65760"/>
                </a:lnTo>
                <a:lnTo>
                  <a:pt x="6628241" y="62141"/>
                </a:lnTo>
                <a:lnTo>
                  <a:pt x="6658683" y="62141"/>
                </a:lnTo>
                <a:lnTo>
                  <a:pt x="6632500" y="9911"/>
                </a:lnTo>
                <a:close/>
              </a:path>
              <a:path w="6664325" h="299085">
                <a:moveTo>
                  <a:pt x="6658683" y="62141"/>
                </a:moveTo>
                <a:lnTo>
                  <a:pt x="6636916" y="62141"/>
                </a:lnTo>
                <a:lnTo>
                  <a:pt x="6640386" y="65760"/>
                </a:lnTo>
                <a:lnTo>
                  <a:pt x="6640386" y="72839"/>
                </a:lnTo>
                <a:lnTo>
                  <a:pt x="6664046" y="72839"/>
                </a:lnTo>
                <a:lnTo>
                  <a:pt x="6658683" y="62141"/>
                </a:lnTo>
                <a:close/>
              </a:path>
            </a:pathLst>
          </a:custGeom>
          <a:solidFill>
            <a:srgbClr val="000000"/>
          </a:solidFill>
        </p:spPr>
        <p:txBody>
          <a:bodyPr wrap="square" lIns="0" tIns="0" rIns="0" bIns="0" rtlCol="0"/>
          <a:lstStyle/>
          <a:p>
            <a:endParaRPr/>
          </a:p>
        </p:txBody>
      </p:sp>
      <p:sp>
        <p:nvSpPr>
          <p:cNvPr id="125" name="object 125"/>
          <p:cNvSpPr txBox="1"/>
          <p:nvPr/>
        </p:nvSpPr>
        <p:spPr>
          <a:xfrm>
            <a:off x="2482507" y="5099284"/>
            <a:ext cx="487045" cy="187325"/>
          </a:xfrm>
          <a:prstGeom prst="rect">
            <a:avLst/>
          </a:prstGeom>
        </p:spPr>
        <p:txBody>
          <a:bodyPr vert="horz" wrap="square" lIns="0" tIns="0" rIns="0" bIns="0" rtlCol="0">
            <a:spAutoFit/>
          </a:bodyPr>
          <a:lstStyle/>
          <a:p>
            <a:pPr marL="12700"/>
            <a:r>
              <a:rPr sz="1200" spc="5" dirty="0">
                <a:latin typeface="宋体"/>
                <a:cs typeface="宋体"/>
              </a:rPr>
              <a:t>图注：</a:t>
            </a:r>
            <a:endParaRPr sz="1200">
              <a:latin typeface="宋体"/>
              <a:cs typeface="宋体"/>
            </a:endParaRPr>
          </a:p>
        </p:txBody>
      </p:sp>
      <p:sp>
        <p:nvSpPr>
          <p:cNvPr id="126" name="object 126"/>
          <p:cNvSpPr/>
          <p:nvPr/>
        </p:nvSpPr>
        <p:spPr>
          <a:xfrm>
            <a:off x="2489434" y="4132375"/>
            <a:ext cx="12065" cy="690880"/>
          </a:xfrm>
          <a:custGeom>
            <a:avLst/>
            <a:gdLst/>
            <a:ahLst/>
            <a:cxnLst/>
            <a:rect l="l" t="t" r="r" b="b"/>
            <a:pathLst>
              <a:path w="12065" h="690879">
                <a:moveTo>
                  <a:pt x="0" y="690277"/>
                </a:moveTo>
                <a:lnTo>
                  <a:pt x="11829" y="690277"/>
                </a:lnTo>
                <a:lnTo>
                  <a:pt x="11829" y="0"/>
                </a:lnTo>
                <a:lnTo>
                  <a:pt x="0" y="0"/>
                </a:lnTo>
                <a:lnTo>
                  <a:pt x="0" y="690277"/>
                </a:lnTo>
                <a:close/>
              </a:path>
            </a:pathLst>
          </a:custGeom>
          <a:solidFill>
            <a:srgbClr val="808080"/>
          </a:solidFill>
        </p:spPr>
        <p:txBody>
          <a:bodyPr wrap="square" lIns="0" tIns="0" rIns="0" bIns="0" rtlCol="0"/>
          <a:lstStyle/>
          <a:p>
            <a:endParaRPr/>
          </a:p>
        </p:txBody>
      </p:sp>
      <p:sp>
        <p:nvSpPr>
          <p:cNvPr id="127" name="object 127"/>
          <p:cNvSpPr/>
          <p:nvPr/>
        </p:nvSpPr>
        <p:spPr>
          <a:xfrm>
            <a:off x="9871153" y="3943590"/>
            <a:ext cx="12065" cy="869315"/>
          </a:xfrm>
          <a:custGeom>
            <a:avLst/>
            <a:gdLst/>
            <a:ahLst/>
            <a:cxnLst/>
            <a:rect l="l" t="t" r="r" b="b"/>
            <a:pathLst>
              <a:path w="12065" h="869314">
                <a:moveTo>
                  <a:pt x="0" y="869230"/>
                </a:moveTo>
                <a:lnTo>
                  <a:pt x="11829" y="869230"/>
                </a:lnTo>
                <a:lnTo>
                  <a:pt x="11829" y="0"/>
                </a:lnTo>
                <a:lnTo>
                  <a:pt x="0" y="0"/>
                </a:lnTo>
                <a:lnTo>
                  <a:pt x="0" y="869230"/>
                </a:lnTo>
                <a:close/>
              </a:path>
            </a:pathLst>
          </a:custGeom>
          <a:solidFill>
            <a:srgbClr val="808080"/>
          </a:solidFill>
        </p:spPr>
        <p:txBody>
          <a:bodyPr wrap="square" lIns="0" tIns="0" rIns="0" bIns="0" rtlCol="0"/>
          <a:lstStyle/>
          <a:p>
            <a:endParaRPr/>
          </a:p>
        </p:txBody>
      </p:sp>
      <p:sp>
        <p:nvSpPr>
          <p:cNvPr id="128" name="object 128"/>
          <p:cNvSpPr/>
          <p:nvPr/>
        </p:nvSpPr>
        <p:spPr>
          <a:xfrm>
            <a:off x="6302503" y="4502112"/>
            <a:ext cx="12065" cy="316865"/>
          </a:xfrm>
          <a:custGeom>
            <a:avLst/>
            <a:gdLst/>
            <a:ahLst/>
            <a:cxnLst/>
            <a:rect l="l" t="t" r="r" b="b"/>
            <a:pathLst>
              <a:path w="12064" h="316864">
                <a:moveTo>
                  <a:pt x="0" y="316608"/>
                </a:moveTo>
                <a:lnTo>
                  <a:pt x="11829" y="316608"/>
                </a:lnTo>
                <a:lnTo>
                  <a:pt x="11829" y="0"/>
                </a:lnTo>
                <a:lnTo>
                  <a:pt x="0" y="0"/>
                </a:lnTo>
                <a:lnTo>
                  <a:pt x="0" y="316608"/>
                </a:lnTo>
                <a:close/>
              </a:path>
            </a:pathLst>
          </a:custGeom>
          <a:solidFill>
            <a:srgbClr val="808080"/>
          </a:solidFill>
        </p:spPr>
        <p:txBody>
          <a:bodyPr wrap="square" lIns="0" tIns="0" rIns="0" bIns="0" rtlCol="0"/>
          <a:lstStyle/>
          <a:p>
            <a:endParaRPr/>
          </a:p>
        </p:txBody>
      </p:sp>
      <p:sp>
        <p:nvSpPr>
          <p:cNvPr id="129" name="object 129"/>
          <p:cNvSpPr txBox="1"/>
          <p:nvPr/>
        </p:nvSpPr>
        <p:spPr>
          <a:xfrm>
            <a:off x="3004200" y="4626141"/>
            <a:ext cx="2381885" cy="187325"/>
          </a:xfrm>
          <a:prstGeom prst="rect">
            <a:avLst/>
          </a:prstGeom>
        </p:spPr>
        <p:txBody>
          <a:bodyPr vert="horz" wrap="square" lIns="0" tIns="0" rIns="0" bIns="0" rtlCol="0">
            <a:spAutoFit/>
          </a:bodyPr>
          <a:lstStyle/>
          <a:p>
            <a:pPr marL="12700"/>
            <a:r>
              <a:rPr sz="1200" spc="30" dirty="0">
                <a:latin typeface="宋体"/>
                <a:cs typeface="宋体"/>
              </a:rPr>
              <a:t>层面Ⅰ：现象层（涉事内子系统）</a:t>
            </a:r>
            <a:endParaRPr sz="1200">
              <a:latin typeface="宋体"/>
              <a:cs typeface="宋体"/>
            </a:endParaRPr>
          </a:p>
        </p:txBody>
      </p:sp>
      <p:sp>
        <p:nvSpPr>
          <p:cNvPr id="130" name="object 130"/>
          <p:cNvSpPr txBox="1"/>
          <p:nvPr/>
        </p:nvSpPr>
        <p:spPr>
          <a:xfrm>
            <a:off x="6890676" y="4626141"/>
            <a:ext cx="2382520" cy="187325"/>
          </a:xfrm>
          <a:prstGeom prst="rect">
            <a:avLst/>
          </a:prstGeom>
        </p:spPr>
        <p:txBody>
          <a:bodyPr vert="horz" wrap="square" lIns="0" tIns="0" rIns="0" bIns="0" rtlCol="0">
            <a:spAutoFit/>
          </a:bodyPr>
          <a:lstStyle/>
          <a:p>
            <a:pPr marL="12700"/>
            <a:r>
              <a:rPr sz="1200" spc="30" dirty="0">
                <a:latin typeface="宋体"/>
                <a:cs typeface="宋体"/>
              </a:rPr>
              <a:t>层面Ⅱ：本质层（涉事外子系统）</a:t>
            </a:r>
            <a:endParaRPr sz="1200">
              <a:latin typeface="宋体"/>
              <a:cs typeface="宋体"/>
            </a:endParaRPr>
          </a:p>
        </p:txBody>
      </p:sp>
      <p:sp>
        <p:nvSpPr>
          <p:cNvPr id="131" name="object 131"/>
          <p:cNvSpPr/>
          <p:nvPr/>
        </p:nvSpPr>
        <p:spPr>
          <a:xfrm>
            <a:off x="2495349" y="4814788"/>
            <a:ext cx="7381875" cy="12065"/>
          </a:xfrm>
          <a:custGeom>
            <a:avLst/>
            <a:gdLst/>
            <a:ahLst/>
            <a:cxnLst/>
            <a:rect l="l" t="t" r="r" b="b"/>
            <a:pathLst>
              <a:path w="7381875" h="12064">
                <a:moveTo>
                  <a:pt x="0" y="11799"/>
                </a:moveTo>
                <a:lnTo>
                  <a:pt x="7381719" y="11799"/>
                </a:lnTo>
                <a:lnTo>
                  <a:pt x="7381719" y="0"/>
                </a:lnTo>
                <a:lnTo>
                  <a:pt x="0" y="0"/>
                </a:lnTo>
                <a:lnTo>
                  <a:pt x="0" y="11799"/>
                </a:lnTo>
                <a:close/>
              </a:path>
            </a:pathLst>
          </a:custGeom>
          <a:solidFill>
            <a:srgbClr val="808080"/>
          </a:solidFill>
        </p:spPr>
        <p:txBody>
          <a:bodyPr wrap="square" lIns="0" tIns="0" rIns="0" bIns="0" rtlCol="0"/>
          <a:lstStyle/>
          <a:p>
            <a:endParaRPr/>
          </a:p>
        </p:txBody>
      </p:sp>
      <p:sp>
        <p:nvSpPr>
          <p:cNvPr id="132" name="object 132"/>
          <p:cNvSpPr/>
          <p:nvPr/>
        </p:nvSpPr>
        <p:spPr>
          <a:xfrm>
            <a:off x="3104583" y="4981941"/>
            <a:ext cx="379095" cy="377825"/>
          </a:xfrm>
          <a:custGeom>
            <a:avLst/>
            <a:gdLst/>
            <a:ahLst/>
            <a:cxnLst/>
            <a:rect l="l" t="t" r="r" b="b"/>
            <a:pathLst>
              <a:path w="379094" h="377825">
                <a:moveTo>
                  <a:pt x="378552" y="0"/>
                </a:moveTo>
                <a:lnTo>
                  <a:pt x="94638" y="0"/>
                </a:lnTo>
                <a:lnTo>
                  <a:pt x="0" y="94392"/>
                </a:lnTo>
                <a:lnTo>
                  <a:pt x="0" y="377570"/>
                </a:lnTo>
                <a:lnTo>
                  <a:pt x="283914" y="377570"/>
                </a:lnTo>
                <a:lnTo>
                  <a:pt x="378552" y="283178"/>
                </a:lnTo>
                <a:lnTo>
                  <a:pt x="378552" y="0"/>
                </a:lnTo>
                <a:close/>
              </a:path>
            </a:pathLst>
          </a:custGeom>
          <a:solidFill>
            <a:srgbClr val="808080"/>
          </a:solidFill>
        </p:spPr>
        <p:txBody>
          <a:bodyPr wrap="square" lIns="0" tIns="0" rIns="0" bIns="0" rtlCol="0"/>
          <a:lstStyle/>
          <a:p>
            <a:endParaRPr/>
          </a:p>
        </p:txBody>
      </p:sp>
      <p:sp>
        <p:nvSpPr>
          <p:cNvPr id="133" name="object 133"/>
          <p:cNvSpPr/>
          <p:nvPr/>
        </p:nvSpPr>
        <p:spPr>
          <a:xfrm>
            <a:off x="3104583" y="4981941"/>
            <a:ext cx="379095" cy="94615"/>
          </a:xfrm>
          <a:custGeom>
            <a:avLst/>
            <a:gdLst/>
            <a:ahLst/>
            <a:cxnLst/>
            <a:rect l="l" t="t" r="r" b="b"/>
            <a:pathLst>
              <a:path w="379094" h="94614">
                <a:moveTo>
                  <a:pt x="378552" y="0"/>
                </a:moveTo>
                <a:lnTo>
                  <a:pt x="94638" y="0"/>
                </a:lnTo>
                <a:lnTo>
                  <a:pt x="0" y="94392"/>
                </a:lnTo>
                <a:lnTo>
                  <a:pt x="283914" y="94392"/>
                </a:lnTo>
                <a:lnTo>
                  <a:pt x="378552" y="0"/>
                </a:lnTo>
                <a:close/>
              </a:path>
            </a:pathLst>
          </a:custGeom>
          <a:solidFill>
            <a:srgbClr val="999999"/>
          </a:solidFill>
        </p:spPr>
        <p:txBody>
          <a:bodyPr wrap="square" lIns="0" tIns="0" rIns="0" bIns="0" rtlCol="0"/>
          <a:lstStyle/>
          <a:p>
            <a:endParaRPr/>
          </a:p>
        </p:txBody>
      </p:sp>
      <p:sp>
        <p:nvSpPr>
          <p:cNvPr id="134" name="object 134"/>
          <p:cNvSpPr/>
          <p:nvPr/>
        </p:nvSpPr>
        <p:spPr>
          <a:xfrm>
            <a:off x="3388496" y="4981941"/>
            <a:ext cx="95250" cy="377825"/>
          </a:xfrm>
          <a:custGeom>
            <a:avLst/>
            <a:gdLst/>
            <a:ahLst/>
            <a:cxnLst/>
            <a:rect l="l" t="t" r="r" b="b"/>
            <a:pathLst>
              <a:path w="95250" h="377825">
                <a:moveTo>
                  <a:pt x="94638" y="0"/>
                </a:moveTo>
                <a:lnTo>
                  <a:pt x="0" y="94392"/>
                </a:lnTo>
                <a:lnTo>
                  <a:pt x="0" y="377570"/>
                </a:lnTo>
                <a:lnTo>
                  <a:pt x="94638" y="283178"/>
                </a:lnTo>
                <a:lnTo>
                  <a:pt x="94638" y="0"/>
                </a:lnTo>
                <a:close/>
              </a:path>
            </a:pathLst>
          </a:custGeom>
          <a:solidFill>
            <a:srgbClr val="676767"/>
          </a:solidFill>
        </p:spPr>
        <p:txBody>
          <a:bodyPr wrap="square" lIns="0" tIns="0" rIns="0" bIns="0" rtlCol="0"/>
          <a:lstStyle/>
          <a:p>
            <a:endParaRPr/>
          </a:p>
        </p:txBody>
      </p:sp>
      <p:sp>
        <p:nvSpPr>
          <p:cNvPr id="135" name="object 135"/>
          <p:cNvSpPr/>
          <p:nvPr/>
        </p:nvSpPr>
        <p:spPr>
          <a:xfrm>
            <a:off x="3104583" y="4981941"/>
            <a:ext cx="379095" cy="377825"/>
          </a:xfrm>
          <a:custGeom>
            <a:avLst/>
            <a:gdLst/>
            <a:ahLst/>
            <a:cxnLst/>
            <a:rect l="l" t="t" r="r" b="b"/>
            <a:pathLst>
              <a:path w="379094" h="377825">
                <a:moveTo>
                  <a:pt x="94638" y="0"/>
                </a:moveTo>
                <a:lnTo>
                  <a:pt x="0" y="94392"/>
                </a:lnTo>
                <a:lnTo>
                  <a:pt x="0" y="377570"/>
                </a:lnTo>
                <a:lnTo>
                  <a:pt x="283914" y="377570"/>
                </a:lnTo>
                <a:lnTo>
                  <a:pt x="378552" y="283178"/>
                </a:lnTo>
                <a:lnTo>
                  <a:pt x="378552" y="0"/>
                </a:lnTo>
                <a:lnTo>
                  <a:pt x="94638" y="0"/>
                </a:lnTo>
                <a:close/>
              </a:path>
            </a:pathLst>
          </a:custGeom>
          <a:ln w="11814">
            <a:solidFill>
              <a:srgbClr val="000000"/>
            </a:solidFill>
          </a:ln>
        </p:spPr>
        <p:txBody>
          <a:bodyPr wrap="square" lIns="0" tIns="0" rIns="0" bIns="0" rtlCol="0"/>
          <a:lstStyle/>
          <a:p>
            <a:endParaRPr/>
          </a:p>
        </p:txBody>
      </p:sp>
      <p:sp>
        <p:nvSpPr>
          <p:cNvPr id="136" name="object 136"/>
          <p:cNvSpPr/>
          <p:nvPr/>
        </p:nvSpPr>
        <p:spPr>
          <a:xfrm>
            <a:off x="3104583" y="4981941"/>
            <a:ext cx="379095" cy="94615"/>
          </a:xfrm>
          <a:custGeom>
            <a:avLst/>
            <a:gdLst/>
            <a:ahLst/>
            <a:cxnLst/>
            <a:rect l="l" t="t" r="r" b="b"/>
            <a:pathLst>
              <a:path w="379094" h="94614">
                <a:moveTo>
                  <a:pt x="0" y="94392"/>
                </a:moveTo>
                <a:lnTo>
                  <a:pt x="283914" y="94392"/>
                </a:lnTo>
                <a:lnTo>
                  <a:pt x="378552" y="0"/>
                </a:lnTo>
              </a:path>
            </a:pathLst>
          </a:custGeom>
          <a:ln w="11800">
            <a:solidFill>
              <a:srgbClr val="000000"/>
            </a:solidFill>
          </a:ln>
        </p:spPr>
        <p:txBody>
          <a:bodyPr wrap="square" lIns="0" tIns="0" rIns="0" bIns="0" rtlCol="0"/>
          <a:lstStyle/>
          <a:p>
            <a:endParaRPr/>
          </a:p>
        </p:txBody>
      </p:sp>
      <p:sp>
        <p:nvSpPr>
          <p:cNvPr id="137" name="object 137"/>
          <p:cNvSpPr/>
          <p:nvPr/>
        </p:nvSpPr>
        <p:spPr>
          <a:xfrm>
            <a:off x="3388496" y="5076333"/>
            <a:ext cx="0" cy="283210"/>
          </a:xfrm>
          <a:custGeom>
            <a:avLst/>
            <a:gdLst/>
            <a:ahLst/>
            <a:cxnLst/>
            <a:rect l="l" t="t" r="r" b="b"/>
            <a:pathLst>
              <a:path h="283210">
                <a:moveTo>
                  <a:pt x="0" y="0"/>
                </a:moveTo>
                <a:lnTo>
                  <a:pt x="0" y="283178"/>
                </a:lnTo>
              </a:path>
            </a:pathLst>
          </a:custGeom>
          <a:ln w="11829">
            <a:solidFill>
              <a:srgbClr val="000000"/>
            </a:solidFill>
          </a:ln>
        </p:spPr>
        <p:txBody>
          <a:bodyPr wrap="square" lIns="0" tIns="0" rIns="0" bIns="0" rtlCol="0"/>
          <a:lstStyle/>
          <a:p>
            <a:endParaRPr/>
          </a:p>
        </p:txBody>
      </p:sp>
      <p:sp>
        <p:nvSpPr>
          <p:cNvPr id="138" name="object 138"/>
          <p:cNvSpPr/>
          <p:nvPr/>
        </p:nvSpPr>
        <p:spPr>
          <a:xfrm>
            <a:off x="4293412" y="4981941"/>
            <a:ext cx="379095" cy="377825"/>
          </a:xfrm>
          <a:custGeom>
            <a:avLst/>
            <a:gdLst/>
            <a:ahLst/>
            <a:cxnLst/>
            <a:rect l="l" t="t" r="r" b="b"/>
            <a:pathLst>
              <a:path w="379094" h="377825">
                <a:moveTo>
                  <a:pt x="378552" y="188785"/>
                </a:moveTo>
                <a:lnTo>
                  <a:pt x="330129" y="170315"/>
                </a:lnTo>
                <a:lnTo>
                  <a:pt x="372243" y="139921"/>
                </a:lnTo>
                <a:lnTo>
                  <a:pt x="320508" y="134603"/>
                </a:lnTo>
                <a:lnTo>
                  <a:pt x="353316" y="94392"/>
                </a:lnTo>
                <a:lnTo>
                  <a:pt x="301895" y="102589"/>
                </a:lnTo>
                <a:lnTo>
                  <a:pt x="323189" y="55298"/>
                </a:lnTo>
                <a:lnTo>
                  <a:pt x="275712" y="76458"/>
                </a:lnTo>
                <a:lnTo>
                  <a:pt x="283914" y="25297"/>
                </a:lnTo>
                <a:lnTo>
                  <a:pt x="243693" y="57972"/>
                </a:lnTo>
                <a:lnTo>
                  <a:pt x="238330" y="6434"/>
                </a:lnTo>
                <a:lnTo>
                  <a:pt x="207888" y="48407"/>
                </a:lnTo>
                <a:lnTo>
                  <a:pt x="189276" y="0"/>
                </a:lnTo>
                <a:lnTo>
                  <a:pt x="170822" y="48407"/>
                </a:lnTo>
                <a:lnTo>
                  <a:pt x="140380" y="6434"/>
                </a:lnTo>
                <a:lnTo>
                  <a:pt x="135017" y="57972"/>
                </a:lnTo>
                <a:lnTo>
                  <a:pt x="94638" y="25297"/>
                </a:lnTo>
                <a:lnTo>
                  <a:pt x="102997" y="76458"/>
                </a:lnTo>
                <a:lnTo>
                  <a:pt x="55521" y="55298"/>
                </a:lnTo>
                <a:lnTo>
                  <a:pt x="76656" y="102589"/>
                </a:lnTo>
                <a:lnTo>
                  <a:pt x="25394" y="94392"/>
                </a:lnTo>
                <a:lnTo>
                  <a:pt x="58202" y="134603"/>
                </a:lnTo>
                <a:lnTo>
                  <a:pt x="6466" y="139921"/>
                </a:lnTo>
                <a:lnTo>
                  <a:pt x="48580" y="170315"/>
                </a:lnTo>
                <a:lnTo>
                  <a:pt x="0" y="188785"/>
                </a:lnTo>
                <a:lnTo>
                  <a:pt x="48580" y="207270"/>
                </a:lnTo>
                <a:lnTo>
                  <a:pt x="6466" y="237649"/>
                </a:lnTo>
                <a:lnTo>
                  <a:pt x="58202" y="242982"/>
                </a:lnTo>
                <a:lnTo>
                  <a:pt x="25394" y="283178"/>
                </a:lnTo>
                <a:lnTo>
                  <a:pt x="76656" y="274981"/>
                </a:lnTo>
                <a:lnTo>
                  <a:pt x="55521" y="322288"/>
                </a:lnTo>
                <a:lnTo>
                  <a:pt x="102997" y="301112"/>
                </a:lnTo>
                <a:lnTo>
                  <a:pt x="94638" y="352273"/>
                </a:lnTo>
                <a:lnTo>
                  <a:pt x="135017" y="319613"/>
                </a:lnTo>
                <a:lnTo>
                  <a:pt x="140380" y="371136"/>
                </a:lnTo>
                <a:lnTo>
                  <a:pt x="170822" y="329162"/>
                </a:lnTo>
                <a:lnTo>
                  <a:pt x="189276" y="377570"/>
                </a:lnTo>
                <a:lnTo>
                  <a:pt x="207888" y="329162"/>
                </a:lnTo>
                <a:lnTo>
                  <a:pt x="238330" y="371136"/>
                </a:lnTo>
                <a:lnTo>
                  <a:pt x="243693" y="319613"/>
                </a:lnTo>
                <a:lnTo>
                  <a:pt x="283914" y="352273"/>
                </a:lnTo>
                <a:lnTo>
                  <a:pt x="275712" y="301112"/>
                </a:lnTo>
                <a:lnTo>
                  <a:pt x="323189" y="322288"/>
                </a:lnTo>
                <a:lnTo>
                  <a:pt x="301895" y="274981"/>
                </a:lnTo>
                <a:lnTo>
                  <a:pt x="353316" y="283178"/>
                </a:lnTo>
                <a:lnTo>
                  <a:pt x="320508" y="242982"/>
                </a:lnTo>
                <a:lnTo>
                  <a:pt x="372243" y="237649"/>
                </a:lnTo>
                <a:lnTo>
                  <a:pt x="330129" y="207270"/>
                </a:lnTo>
                <a:lnTo>
                  <a:pt x="378552" y="188785"/>
                </a:lnTo>
                <a:close/>
              </a:path>
            </a:pathLst>
          </a:custGeom>
          <a:ln w="11814">
            <a:solidFill>
              <a:srgbClr val="000000"/>
            </a:solidFill>
          </a:ln>
        </p:spPr>
        <p:txBody>
          <a:bodyPr wrap="square" lIns="0" tIns="0" rIns="0" bIns="0" rtlCol="0"/>
          <a:lstStyle/>
          <a:p>
            <a:endParaRPr/>
          </a:p>
        </p:txBody>
      </p:sp>
      <p:sp>
        <p:nvSpPr>
          <p:cNvPr id="139" name="object 139"/>
          <p:cNvSpPr/>
          <p:nvPr/>
        </p:nvSpPr>
        <p:spPr>
          <a:xfrm>
            <a:off x="5488220" y="5139261"/>
            <a:ext cx="575945" cy="63500"/>
          </a:xfrm>
          <a:custGeom>
            <a:avLst/>
            <a:gdLst/>
            <a:ahLst/>
            <a:cxnLst/>
            <a:rect l="l" t="t" r="r" b="b"/>
            <a:pathLst>
              <a:path w="575945" h="63500">
                <a:moveTo>
                  <a:pt x="122714" y="23598"/>
                </a:moveTo>
                <a:lnTo>
                  <a:pt x="3627" y="23598"/>
                </a:lnTo>
                <a:lnTo>
                  <a:pt x="0" y="27122"/>
                </a:lnTo>
                <a:lnTo>
                  <a:pt x="0" y="35806"/>
                </a:lnTo>
                <a:lnTo>
                  <a:pt x="3627" y="39330"/>
                </a:lnTo>
                <a:lnTo>
                  <a:pt x="122714" y="39330"/>
                </a:lnTo>
                <a:lnTo>
                  <a:pt x="126184" y="35806"/>
                </a:lnTo>
                <a:lnTo>
                  <a:pt x="126184" y="27122"/>
                </a:lnTo>
                <a:lnTo>
                  <a:pt x="122714" y="23598"/>
                </a:lnTo>
                <a:close/>
              </a:path>
              <a:path w="575945" h="63500">
                <a:moveTo>
                  <a:pt x="185806" y="23598"/>
                </a:moveTo>
                <a:lnTo>
                  <a:pt x="177131" y="23598"/>
                </a:lnTo>
                <a:lnTo>
                  <a:pt x="173503" y="27122"/>
                </a:lnTo>
                <a:lnTo>
                  <a:pt x="173503" y="35806"/>
                </a:lnTo>
                <a:lnTo>
                  <a:pt x="177131" y="39330"/>
                </a:lnTo>
                <a:lnTo>
                  <a:pt x="185806" y="39330"/>
                </a:lnTo>
                <a:lnTo>
                  <a:pt x="189276" y="35806"/>
                </a:lnTo>
                <a:lnTo>
                  <a:pt x="189276" y="27122"/>
                </a:lnTo>
                <a:lnTo>
                  <a:pt x="185806" y="23598"/>
                </a:lnTo>
                <a:close/>
              </a:path>
              <a:path w="575945" h="63500">
                <a:moveTo>
                  <a:pt x="248898" y="23598"/>
                </a:moveTo>
                <a:lnTo>
                  <a:pt x="240223" y="23598"/>
                </a:lnTo>
                <a:lnTo>
                  <a:pt x="236595" y="27122"/>
                </a:lnTo>
                <a:lnTo>
                  <a:pt x="236595" y="35806"/>
                </a:lnTo>
                <a:lnTo>
                  <a:pt x="240223" y="39330"/>
                </a:lnTo>
                <a:lnTo>
                  <a:pt x="248898" y="39330"/>
                </a:lnTo>
                <a:lnTo>
                  <a:pt x="252526" y="35806"/>
                </a:lnTo>
                <a:lnTo>
                  <a:pt x="252526" y="27122"/>
                </a:lnTo>
                <a:lnTo>
                  <a:pt x="248898" y="23598"/>
                </a:lnTo>
                <a:close/>
              </a:path>
              <a:path w="575945" h="63500">
                <a:moveTo>
                  <a:pt x="422401" y="23598"/>
                </a:moveTo>
                <a:lnTo>
                  <a:pt x="303315" y="23598"/>
                </a:lnTo>
                <a:lnTo>
                  <a:pt x="299845" y="27122"/>
                </a:lnTo>
                <a:lnTo>
                  <a:pt x="299845" y="35806"/>
                </a:lnTo>
                <a:lnTo>
                  <a:pt x="303315" y="39330"/>
                </a:lnTo>
                <a:lnTo>
                  <a:pt x="422401" y="39330"/>
                </a:lnTo>
                <a:lnTo>
                  <a:pt x="426029" y="35806"/>
                </a:lnTo>
                <a:lnTo>
                  <a:pt x="426029" y="27122"/>
                </a:lnTo>
                <a:lnTo>
                  <a:pt x="422401" y="23598"/>
                </a:lnTo>
                <a:close/>
              </a:path>
              <a:path w="575945" h="63500">
                <a:moveTo>
                  <a:pt x="485494" y="23598"/>
                </a:moveTo>
                <a:lnTo>
                  <a:pt x="476818" y="23598"/>
                </a:lnTo>
                <a:lnTo>
                  <a:pt x="473348" y="27122"/>
                </a:lnTo>
                <a:lnTo>
                  <a:pt x="473348" y="35806"/>
                </a:lnTo>
                <a:lnTo>
                  <a:pt x="476818" y="39330"/>
                </a:lnTo>
                <a:lnTo>
                  <a:pt x="485494" y="39330"/>
                </a:lnTo>
                <a:lnTo>
                  <a:pt x="489121" y="35806"/>
                </a:lnTo>
                <a:lnTo>
                  <a:pt x="489121" y="27122"/>
                </a:lnTo>
                <a:lnTo>
                  <a:pt x="485494" y="23598"/>
                </a:lnTo>
                <a:close/>
              </a:path>
              <a:path w="575945" h="63500">
                <a:moveTo>
                  <a:pt x="512623" y="0"/>
                </a:moveTo>
                <a:lnTo>
                  <a:pt x="512623" y="62928"/>
                </a:lnTo>
                <a:lnTo>
                  <a:pt x="575715" y="31464"/>
                </a:lnTo>
                <a:lnTo>
                  <a:pt x="512623" y="0"/>
                </a:lnTo>
                <a:close/>
              </a:path>
            </a:pathLst>
          </a:custGeom>
          <a:solidFill>
            <a:srgbClr val="000000"/>
          </a:solidFill>
        </p:spPr>
        <p:txBody>
          <a:bodyPr wrap="square" lIns="0" tIns="0" rIns="0" bIns="0" rtlCol="0"/>
          <a:lstStyle/>
          <a:p>
            <a:endParaRPr/>
          </a:p>
        </p:txBody>
      </p:sp>
      <p:sp>
        <p:nvSpPr>
          <p:cNvPr id="140" name="object 140"/>
          <p:cNvSpPr/>
          <p:nvPr/>
        </p:nvSpPr>
        <p:spPr>
          <a:xfrm>
            <a:off x="7227198" y="5131395"/>
            <a:ext cx="473709" cy="78740"/>
          </a:xfrm>
          <a:custGeom>
            <a:avLst/>
            <a:gdLst/>
            <a:ahLst/>
            <a:cxnLst/>
            <a:rect l="l" t="t" r="r" b="b"/>
            <a:pathLst>
              <a:path w="473710" h="78739">
                <a:moveTo>
                  <a:pt x="394325" y="0"/>
                </a:moveTo>
                <a:lnTo>
                  <a:pt x="394325" y="78660"/>
                </a:lnTo>
                <a:lnTo>
                  <a:pt x="453474" y="49162"/>
                </a:lnTo>
                <a:lnTo>
                  <a:pt x="407575" y="49162"/>
                </a:lnTo>
                <a:lnTo>
                  <a:pt x="407575" y="29497"/>
                </a:lnTo>
                <a:lnTo>
                  <a:pt x="453474" y="29497"/>
                </a:lnTo>
                <a:lnTo>
                  <a:pt x="394325" y="0"/>
                </a:lnTo>
                <a:close/>
              </a:path>
              <a:path w="473710" h="78739">
                <a:moveTo>
                  <a:pt x="394325" y="29497"/>
                </a:moveTo>
                <a:lnTo>
                  <a:pt x="0" y="29497"/>
                </a:lnTo>
                <a:lnTo>
                  <a:pt x="0" y="49162"/>
                </a:lnTo>
                <a:lnTo>
                  <a:pt x="394325" y="49162"/>
                </a:lnTo>
                <a:lnTo>
                  <a:pt x="394325" y="29497"/>
                </a:lnTo>
                <a:close/>
              </a:path>
              <a:path w="473710" h="78739">
                <a:moveTo>
                  <a:pt x="453474" y="29497"/>
                </a:moveTo>
                <a:lnTo>
                  <a:pt x="407575" y="29497"/>
                </a:lnTo>
                <a:lnTo>
                  <a:pt x="407575" y="49162"/>
                </a:lnTo>
                <a:lnTo>
                  <a:pt x="453474" y="49162"/>
                </a:lnTo>
                <a:lnTo>
                  <a:pt x="473191" y="39330"/>
                </a:lnTo>
                <a:lnTo>
                  <a:pt x="453474" y="29497"/>
                </a:lnTo>
                <a:close/>
              </a:path>
            </a:pathLst>
          </a:custGeom>
          <a:solidFill>
            <a:srgbClr val="000000"/>
          </a:solidFill>
        </p:spPr>
        <p:txBody>
          <a:bodyPr wrap="square" lIns="0" tIns="0" rIns="0" bIns="0" rtlCol="0"/>
          <a:lstStyle/>
          <a:p>
            <a:endParaRPr/>
          </a:p>
        </p:txBody>
      </p:sp>
      <p:sp>
        <p:nvSpPr>
          <p:cNvPr id="141" name="object 141"/>
          <p:cNvSpPr/>
          <p:nvPr/>
        </p:nvSpPr>
        <p:spPr>
          <a:xfrm>
            <a:off x="4423539" y="2622092"/>
            <a:ext cx="63500" cy="716280"/>
          </a:xfrm>
          <a:custGeom>
            <a:avLst/>
            <a:gdLst/>
            <a:ahLst/>
            <a:cxnLst/>
            <a:rect l="l" t="t" r="r" b="b"/>
            <a:pathLst>
              <a:path w="63500" h="716279">
                <a:moveTo>
                  <a:pt x="35962" y="589954"/>
                </a:moveTo>
                <a:lnTo>
                  <a:pt x="27287" y="589954"/>
                </a:lnTo>
                <a:lnTo>
                  <a:pt x="23659" y="593572"/>
                </a:lnTo>
                <a:lnTo>
                  <a:pt x="23659" y="712350"/>
                </a:lnTo>
                <a:lnTo>
                  <a:pt x="27287" y="715811"/>
                </a:lnTo>
                <a:lnTo>
                  <a:pt x="35962" y="715811"/>
                </a:lnTo>
                <a:lnTo>
                  <a:pt x="39432" y="712350"/>
                </a:lnTo>
                <a:lnTo>
                  <a:pt x="39432" y="593572"/>
                </a:lnTo>
                <a:lnTo>
                  <a:pt x="35962" y="589954"/>
                </a:lnTo>
                <a:close/>
              </a:path>
              <a:path w="63500" h="716279">
                <a:moveTo>
                  <a:pt x="35962" y="527025"/>
                </a:moveTo>
                <a:lnTo>
                  <a:pt x="27287" y="527025"/>
                </a:lnTo>
                <a:lnTo>
                  <a:pt x="23659" y="530486"/>
                </a:lnTo>
                <a:lnTo>
                  <a:pt x="23659" y="539296"/>
                </a:lnTo>
                <a:lnTo>
                  <a:pt x="27287" y="542757"/>
                </a:lnTo>
                <a:lnTo>
                  <a:pt x="35962" y="542757"/>
                </a:lnTo>
                <a:lnTo>
                  <a:pt x="39432" y="539296"/>
                </a:lnTo>
                <a:lnTo>
                  <a:pt x="39432" y="530486"/>
                </a:lnTo>
                <a:lnTo>
                  <a:pt x="35962" y="527025"/>
                </a:lnTo>
                <a:close/>
              </a:path>
              <a:path w="63500" h="716279">
                <a:moveTo>
                  <a:pt x="35962" y="464097"/>
                </a:moveTo>
                <a:lnTo>
                  <a:pt x="27287" y="464097"/>
                </a:lnTo>
                <a:lnTo>
                  <a:pt x="23659" y="467558"/>
                </a:lnTo>
                <a:lnTo>
                  <a:pt x="23659" y="476368"/>
                </a:lnTo>
                <a:lnTo>
                  <a:pt x="27287" y="479829"/>
                </a:lnTo>
                <a:lnTo>
                  <a:pt x="35962" y="479829"/>
                </a:lnTo>
                <a:lnTo>
                  <a:pt x="39432" y="476368"/>
                </a:lnTo>
                <a:lnTo>
                  <a:pt x="39432" y="467558"/>
                </a:lnTo>
                <a:lnTo>
                  <a:pt x="35962" y="464097"/>
                </a:lnTo>
                <a:close/>
              </a:path>
              <a:path w="63500" h="716279">
                <a:moveTo>
                  <a:pt x="35962" y="291044"/>
                </a:moveTo>
                <a:lnTo>
                  <a:pt x="27287" y="291044"/>
                </a:lnTo>
                <a:lnTo>
                  <a:pt x="23659" y="294505"/>
                </a:lnTo>
                <a:lnTo>
                  <a:pt x="23659" y="413439"/>
                </a:lnTo>
                <a:lnTo>
                  <a:pt x="27287" y="416900"/>
                </a:lnTo>
                <a:lnTo>
                  <a:pt x="35962" y="416900"/>
                </a:lnTo>
                <a:lnTo>
                  <a:pt x="39432" y="413439"/>
                </a:lnTo>
                <a:lnTo>
                  <a:pt x="39432" y="294505"/>
                </a:lnTo>
                <a:lnTo>
                  <a:pt x="35962" y="291044"/>
                </a:lnTo>
                <a:close/>
              </a:path>
              <a:path w="63500" h="716279">
                <a:moveTo>
                  <a:pt x="35962" y="228115"/>
                </a:moveTo>
                <a:lnTo>
                  <a:pt x="27287" y="228115"/>
                </a:lnTo>
                <a:lnTo>
                  <a:pt x="23659" y="231576"/>
                </a:lnTo>
                <a:lnTo>
                  <a:pt x="23659" y="240386"/>
                </a:lnTo>
                <a:lnTo>
                  <a:pt x="27287" y="243847"/>
                </a:lnTo>
                <a:lnTo>
                  <a:pt x="35962" y="243847"/>
                </a:lnTo>
                <a:lnTo>
                  <a:pt x="39432" y="240386"/>
                </a:lnTo>
                <a:lnTo>
                  <a:pt x="39432" y="231576"/>
                </a:lnTo>
                <a:lnTo>
                  <a:pt x="35962" y="228115"/>
                </a:lnTo>
                <a:close/>
              </a:path>
              <a:path w="63500" h="716279">
                <a:moveTo>
                  <a:pt x="35962" y="165187"/>
                </a:moveTo>
                <a:lnTo>
                  <a:pt x="27287" y="165187"/>
                </a:lnTo>
                <a:lnTo>
                  <a:pt x="23659" y="168648"/>
                </a:lnTo>
                <a:lnTo>
                  <a:pt x="23659" y="177458"/>
                </a:lnTo>
                <a:lnTo>
                  <a:pt x="27287" y="180919"/>
                </a:lnTo>
                <a:lnTo>
                  <a:pt x="35962" y="180919"/>
                </a:lnTo>
                <a:lnTo>
                  <a:pt x="39432" y="177458"/>
                </a:lnTo>
                <a:lnTo>
                  <a:pt x="39432" y="168648"/>
                </a:lnTo>
                <a:lnTo>
                  <a:pt x="35962" y="165187"/>
                </a:lnTo>
                <a:close/>
              </a:path>
              <a:path w="63500" h="716279">
                <a:moveTo>
                  <a:pt x="35962" y="44679"/>
                </a:moveTo>
                <a:lnTo>
                  <a:pt x="27287" y="44679"/>
                </a:lnTo>
                <a:lnTo>
                  <a:pt x="23659" y="48140"/>
                </a:lnTo>
                <a:lnTo>
                  <a:pt x="23659" y="114372"/>
                </a:lnTo>
                <a:lnTo>
                  <a:pt x="27287" y="117990"/>
                </a:lnTo>
                <a:lnTo>
                  <a:pt x="35962" y="117990"/>
                </a:lnTo>
                <a:lnTo>
                  <a:pt x="39432" y="114372"/>
                </a:lnTo>
                <a:lnTo>
                  <a:pt x="39432" y="48140"/>
                </a:lnTo>
                <a:lnTo>
                  <a:pt x="35962" y="44679"/>
                </a:lnTo>
                <a:close/>
              </a:path>
              <a:path w="63500" h="716279">
                <a:moveTo>
                  <a:pt x="31546" y="0"/>
                </a:moveTo>
                <a:lnTo>
                  <a:pt x="0" y="62928"/>
                </a:lnTo>
                <a:lnTo>
                  <a:pt x="23659" y="62928"/>
                </a:lnTo>
                <a:lnTo>
                  <a:pt x="23659" y="48140"/>
                </a:lnTo>
                <a:lnTo>
                  <a:pt x="27287" y="44679"/>
                </a:lnTo>
                <a:lnTo>
                  <a:pt x="53943" y="44679"/>
                </a:lnTo>
                <a:lnTo>
                  <a:pt x="31546" y="0"/>
                </a:lnTo>
                <a:close/>
              </a:path>
              <a:path w="63500" h="716279">
                <a:moveTo>
                  <a:pt x="53943" y="44679"/>
                </a:moveTo>
                <a:lnTo>
                  <a:pt x="35962" y="44679"/>
                </a:lnTo>
                <a:lnTo>
                  <a:pt x="39432" y="48140"/>
                </a:lnTo>
                <a:lnTo>
                  <a:pt x="39432" y="62928"/>
                </a:lnTo>
                <a:lnTo>
                  <a:pt x="63092" y="62928"/>
                </a:lnTo>
                <a:lnTo>
                  <a:pt x="53943" y="44679"/>
                </a:lnTo>
                <a:close/>
              </a:path>
            </a:pathLst>
          </a:custGeom>
          <a:solidFill>
            <a:srgbClr val="000000"/>
          </a:solidFill>
        </p:spPr>
        <p:txBody>
          <a:bodyPr wrap="square" lIns="0" tIns="0" rIns="0" bIns="0" rtlCol="0"/>
          <a:lstStyle/>
          <a:p>
            <a:endParaRPr/>
          </a:p>
        </p:txBody>
      </p:sp>
      <p:sp>
        <p:nvSpPr>
          <p:cNvPr id="142" name="object 142"/>
          <p:cNvSpPr/>
          <p:nvPr/>
        </p:nvSpPr>
        <p:spPr>
          <a:xfrm>
            <a:off x="4573383" y="2614226"/>
            <a:ext cx="63500" cy="716280"/>
          </a:xfrm>
          <a:custGeom>
            <a:avLst/>
            <a:gdLst/>
            <a:ahLst/>
            <a:cxnLst/>
            <a:rect l="l" t="t" r="r" b="b"/>
            <a:pathLst>
              <a:path w="63500" h="716279">
                <a:moveTo>
                  <a:pt x="35962" y="0"/>
                </a:moveTo>
                <a:lnTo>
                  <a:pt x="27287" y="0"/>
                </a:lnTo>
                <a:lnTo>
                  <a:pt x="23659" y="3618"/>
                </a:lnTo>
                <a:lnTo>
                  <a:pt x="23659" y="122395"/>
                </a:lnTo>
                <a:lnTo>
                  <a:pt x="27287" y="125856"/>
                </a:lnTo>
                <a:lnTo>
                  <a:pt x="35962" y="125856"/>
                </a:lnTo>
                <a:lnTo>
                  <a:pt x="39432" y="122395"/>
                </a:lnTo>
                <a:lnTo>
                  <a:pt x="39432" y="3618"/>
                </a:lnTo>
                <a:lnTo>
                  <a:pt x="35962" y="0"/>
                </a:lnTo>
                <a:close/>
              </a:path>
              <a:path w="63500" h="716279">
                <a:moveTo>
                  <a:pt x="35962" y="173053"/>
                </a:moveTo>
                <a:lnTo>
                  <a:pt x="27287" y="173053"/>
                </a:lnTo>
                <a:lnTo>
                  <a:pt x="23659" y="176671"/>
                </a:lnTo>
                <a:lnTo>
                  <a:pt x="23659" y="185324"/>
                </a:lnTo>
                <a:lnTo>
                  <a:pt x="27287" y="188785"/>
                </a:lnTo>
                <a:lnTo>
                  <a:pt x="35962" y="188785"/>
                </a:lnTo>
                <a:lnTo>
                  <a:pt x="39432" y="185324"/>
                </a:lnTo>
                <a:lnTo>
                  <a:pt x="39432" y="176671"/>
                </a:lnTo>
                <a:lnTo>
                  <a:pt x="35962" y="173053"/>
                </a:lnTo>
                <a:close/>
              </a:path>
              <a:path w="63500" h="716279">
                <a:moveTo>
                  <a:pt x="35962" y="235981"/>
                </a:moveTo>
                <a:lnTo>
                  <a:pt x="27287" y="235981"/>
                </a:lnTo>
                <a:lnTo>
                  <a:pt x="23659" y="239600"/>
                </a:lnTo>
                <a:lnTo>
                  <a:pt x="23659" y="248252"/>
                </a:lnTo>
                <a:lnTo>
                  <a:pt x="27287" y="251713"/>
                </a:lnTo>
                <a:lnTo>
                  <a:pt x="35962" y="251713"/>
                </a:lnTo>
                <a:lnTo>
                  <a:pt x="39432" y="248252"/>
                </a:lnTo>
                <a:lnTo>
                  <a:pt x="39432" y="239600"/>
                </a:lnTo>
                <a:lnTo>
                  <a:pt x="35962" y="235981"/>
                </a:lnTo>
                <a:close/>
              </a:path>
              <a:path w="63500" h="716279">
                <a:moveTo>
                  <a:pt x="35962" y="298910"/>
                </a:moveTo>
                <a:lnTo>
                  <a:pt x="27287" y="298910"/>
                </a:lnTo>
                <a:lnTo>
                  <a:pt x="23659" y="302528"/>
                </a:lnTo>
                <a:lnTo>
                  <a:pt x="23659" y="421305"/>
                </a:lnTo>
                <a:lnTo>
                  <a:pt x="27287" y="424767"/>
                </a:lnTo>
                <a:lnTo>
                  <a:pt x="35962" y="424767"/>
                </a:lnTo>
                <a:lnTo>
                  <a:pt x="39432" y="421305"/>
                </a:lnTo>
                <a:lnTo>
                  <a:pt x="39432" y="302528"/>
                </a:lnTo>
                <a:lnTo>
                  <a:pt x="35962" y="298910"/>
                </a:lnTo>
                <a:close/>
              </a:path>
              <a:path w="63500" h="716279">
                <a:moveTo>
                  <a:pt x="35962" y="471963"/>
                </a:moveTo>
                <a:lnTo>
                  <a:pt x="27287" y="471963"/>
                </a:lnTo>
                <a:lnTo>
                  <a:pt x="23659" y="475581"/>
                </a:lnTo>
                <a:lnTo>
                  <a:pt x="23659" y="484234"/>
                </a:lnTo>
                <a:lnTo>
                  <a:pt x="27287" y="487852"/>
                </a:lnTo>
                <a:lnTo>
                  <a:pt x="35962" y="487852"/>
                </a:lnTo>
                <a:lnTo>
                  <a:pt x="39432" y="484234"/>
                </a:lnTo>
                <a:lnTo>
                  <a:pt x="39432" y="475581"/>
                </a:lnTo>
                <a:lnTo>
                  <a:pt x="35962" y="471963"/>
                </a:lnTo>
                <a:close/>
              </a:path>
              <a:path w="63500" h="716279">
                <a:moveTo>
                  <a:pt x="35962" y="535049"/>
                </a:moveTo>
                <a:lnTo>
                  <a:pt x="27287" y="535049"/>
                </a:lnTo>
                <a:lnTo>
                  <a:pt x="23659" y="538510"/>
                </a:lnTo>
                <a:lnTo>
                  <a:pt x="23659" y="547162"/>
                </a:lnTo>
                <a:lnTo>
                  <a:pt x="27287" y="550781"/>
                </a:lnTo>
                <a:lnTo>
                  <a:pt x="35962" y="550781"/>
                </a:lnTo>
                <a:lnTo>
                  <a:pt x="39432" y="547162"/>
                </a:lnTo>
                <a:lnTo>
                  <a:pt x="39432" y="538510"/>
                </a:lnTo>
                <a:lnTo>
                  <a:pt x="35962" y="535049"/>
                </a:lnTo>
                <a:close/>
              </a:path>
              <a:path w="63500" h="716279">
                <a:moveTo>
                  <a:pt x="23659" y="652882"/>
                </a:moveTo>
                <a:lnTo>
                  <a:pt x="0" y="652882"/>
                </a:lnTo>
                <a:lnTo>
                  <a:pt x="31546" y="715811"/>
                </a:lnTo>
                <a:lnTo>
                  <a:pt x="53864" y="671289"/>
                </a:lnTo>
                <a:lnTo>
                  <a:pt x="27287" y="671289"/>
                </a:lnTo>
                <a:lnTo>
                  <a:pt x="23659" y="667670"/>
                </a:lnTo>
                <a:lnTo>
                  <a:pt x="23659" y="652882"/>
                </a:lnTo>
                <a:close/>
              </a:path>
              <a:path w="63500" h="716279">
                <a:moveTo>
                  <a:pt x="35962" y="597977"/>
                </a:moveTo>
                <a:lnTo>
                  <a:pt x="27287" y="597977"/>
                </a:lnTo>
                <a:lnTo>
                  <a:pt x="23659" y="601438"/>
                </a:lnTo>
                <a:lnTo>
                  <a:pt x="23659" y="667670"/>
                </a:lnTo>
                <a:lnTo>
                  <a:pt x="27287" y="671289"/>
                </a:lnTo>
                <a:lnTo>
                  <a:pt x="35962" y="671289"/>
                </a:lnTo>
                <a:lnTo>
                  <a:pt x="39432" y="667670"/>
                </a:lnTo>
                <a:lnTo>
                  <a:pt x="39432" y="601438"/>
                </a:lnTo>
                <a:lnTo>
                  <a:pt x="35962" y="597977"/>
                </a:lnTo>
                <a:close/>
              </a:path>
              <a:path w="63500" h="716279">
                <a:moveTo>
                  <a:pt x="63092" y="652882"/>
                </a:moveTo>
                <a:lnTo>
                  <a:pt x="39432" y="652882"/>
                </a:lnTo>
                <a:lnTo>
                  <a:pt x="39432" y="667670"/>
                </a:lnTo>
                <a:lnTo>
                  <a:pt x="35962" y="671289"/>
                </a:lnTo>
                <a:lnTo>
                  <a:pt x="53864" y="671289"/>
                </a:lnTo>
                <a:lnTo>
                  <a:pt x="63092" y="652882"/>
                </a:lnTo>
                <a:close/>
              </a:path>
            </a:pathLst>
          </a:custGeom>
          <a:solidFill>
            <a:srgbClr val="000000"/>
          </a:solidFill>
        </p:spPr>
        <p:txBody>
          <a:bodyPr wrap="square" lIns="0" tIns="0" rIns="0" bIns="0" rtlCol="0"/>
          <a:lstStyle/>
          <a:p>
            <a:endParaRPr/>
          </a:p>
        </p:txBody>
      </p:sp>
      <p:sp>
        <p:nvSpPr>
          <p:cNvPr id="143" name="object 143"/>
          <p:cNvSpPr txBox="1"/>
          <p:nvPr/>
        </p:nvSpPr>
        <p:spPr>
          <a:xfrm>
            <a:off x="3004200" y="5099284"/>
            <a:ext cx="6910705" cy="845185"/>
          </a:xfrm>
          <a:prstGeom prst="rect">
            <a:avLst/>
          </a:prstGeom>
        </p:spPr>
        <p:txBody>
          <a:bodyPr vert="horz" wrap="square" lIns="0" tIns="0" rIns="0" bIns="0" rtlCol="0">
            <a:spAutoFit/>
          </a:bodyPr>
          <a:lstStyle/>
          <a:p>
            <a:pPr marL="545465">
              <a:tabLst>
                <a:tab pos="1730375" algn="l"/>
                <a:tab pos="3128645" algn="l"/>
                <a:tab pos="4763770" algn="l"/>
              </a:tabLst>
            </a:pPr>
            <a:r>
              <a:rPr sz="1200" spc="10" dirty="0">
                <a:latin typeface="宋体"/>
                <a:cs typeface="宋体"/>
              </a:rPr>
              <a:t>灰箱	事故	信息传递	</a:t>
            </a:r>
            <a:r>
              <a:rPr sz="1200" spc="5" dirty="0">
                <a:latin typeface="宋体"/>
                <a:cs typeface="宋体"/>
              </a:rPr>
              <a:t>发生关系</a:t>
            </a:r>
            <a:endParaRPr sz="1200">
              <a:latin typeface="宋体"/>
              <a:cs typeface="宋体"/>
            </a:endParaRPr>
          </a:p>
          <a:p>
            <a:pPr>
              <a:spcBef>
                <a:spcPts val="8"/>
              </a:spcBef>
            </a:pPr>
            <a:endParaRPr sz="1250">
              <a:latin typeface="Times New Roman"/>
              <a:cs typeface="Times New Roman"/>
            </a:endParaRPr>
          </a:p>
          <a:p>
            <a:pPr marL="36195"/>
            <a:r>
              <a:rPr sz="1200" b="1" spc="5" dirty="0">
                <a:latin typeface="Arial"/>
                <a:cs typeface="Arial"/>
              </a:rPr>
              <a:t>{ </a:t>
            </a:r>
            <a:r>
              <a:rPr sz="1200" spc="10" dirty="0">
                <a:latin typeface="宋体"/>
                <a:cs typeface="宋体"/>
              </a:rPr>
              <a:t>组织环境 </a:t>
            </a:r>
            <a:r>
              <a:rPr sz="1200" b="1" spc="5" dirty="0">
                <a:latin typeface="Arial"/>
                <a:cs typeface="Arial"/>
              </a:rPr>
              <a:t>} </a:t>
            </a:r>
            <a:r>
              <a:rPr sz="1200" spc="5" dirty="0">
                <a:latin typeface="Arial"/>
                <a:cs typeface="Arial"/>
              </a:rPr>
              <a:t>= </a:t>
            </a:r>
            <a:r>
              <a:rPr sz="1200" b="1" spc="5" dirty="0">
                <a:latin typeface="Arial"/>
                <a:cs typeface="Arial"/>
              </a:rPr>
              <a:t>{</a:t>
            </a:r>
            <a:r>
              <a:rPr sz="1200" b="1" spc="-55" dirty="0">
                <a:latin typeface="Arial"/>
                <a:cs typeface="Arial"/>
              </a:rPr>
              <a:t> </a:t>
            </a:r>
            <a:r>
              <a:rPr sz="1200" spc="35" dirty="0">
                <a:latin typeface="宋体"/>
                <a:cs typeface="宋体"/>
              </a:rPr>
              <a:t>领导风格，人事关系，安全信息，沟通效率，安全科技，组织管理，安全文化，</a:t>
            </a:r>
            <a:r>
              <a:rPr sz="1200" spc="35" dirty="0">
                <a:latin typeface="Arial"/>
                <a:cs typeface="Arial"/>
              </a:rPr>
              <a:t>…</a:t>
            </a:r>
            <a:r>
              <a:rPr sz="1200" b="1" spc="35" dirty="0">
                <a:latin typeface="Arial"/>
                <a:cs typeface="Arial"/>
              </a:rPr>
              <a:t>}</a:t>
            </a:r>
            <a:endParaRPr sz="1200">
              <a:latin typeface="Arial"/>
              <a:cs typeface="Arial"/>
            </a:endParaRPr>
          </a:p>
          <a:p>
            <a:pPr marL="12700">
              <a:spcBef>
                <a:spcPts val="795"/>
              </a:spcBef>
            </a:pPr>
            <a:r>
              <a:rPr sz="1200" b="1" spc="5" dirty="0">
                <a:latin typeface="Arial"/>
                <a:cs typeface="Arial"/>
              </a:rPr>
              <a:t>{ </a:t>
            </a:r>
            <a:r>
              <a:rPr sz="1200" spc="10" dirty="0">
                <a:latin typeface="宋体"/>
                <a:cs typeface="宋体"/>
              </a:rPr>
              <a:t>社会环境 </a:t>
            </a:r>
            <a:r>
              <a:rPr sz="1200" b="1" spc="5" dirty="0">
                <a:latin typeface="Arial"/>
                <a:cs typeface="Arial"/>
              </a:rPr>
              <a:t>} </a:t>
            </a:r>
            <a:r>
              <a:rPr sz="1200" spc="5" dirty="0">
                <a:latin typeface="Arial"/>
                <a:cs typeface="Arial"/>
              </a:rPr>
              <a:t>= </a:t>
            </a:r>
            <a:r>
              <a:rPr sz="1200" b="1" spc="5" dirty="0">
                <a:latin typeface="Arial"/>
                <a:cs typeface="Arial"/>
              </a:rPr>
              <a:t>{</a:t>
            </a:r>
            <a:r>
              <a:rPr sz="1200" b="1" spc="-60" dirty="0">
                <a:latin typeface="Arial"/>
                <a:cs typeface="Arial"/>
              </a:rPr>
              <a:t> </a:t>
            </a:r>
            <a:r>
              <a:rPr sz="1200" spc="35" dirty="0">
                <a:latin typeface="宋体"/>
                <a:cs typeface="宋体"/>
              </a:rPr>
              <a:t>贫富差距，信息网络，经济水平，文教风俗，国家行动，政治力量，道德法纪，</a:t>
            </a:r>
            <a:r>
              <a:rPr sz="1200" spc="35" dirty="0">
                <a:latin typeface="Arial"/>
                <a:cs typeface="Arial"/>
              </a:rPr>
              <a:t>…</a:t>
            </a:r>
            <a:r>
              <a:rPr sz="1200" b="1" spc="35" dirty="0">
                <a:latin typeface="Arial"/>
                <a:cs typeface="Arial"/>
              </a:rPr>
              <a:t>}</a:t>
            </a:r>
            <a:endParaRPr sz="1200">
              <a:latin typeface="Arial"/>
              <a:cs typeface="Arial"/>
            </a:endParaRPr>
          </a:p>
        </p:txBody>
      </p:sp>
      <p:sp>
        <p:nvSpPr>
          <p:cNvPr id="144" name="object 144"/>
          <p:cNvSpPr txBox="1"/>
          <p:nvPr/>
        </p:nvSpPr>
        <p:spPr>
          <a:xfrm>
            <a:off x="6404868" y="3691606"/>
            <a:ext cx="807085" cy="187325"/>
          </a:xfrm>
          <a:prstGeom prst="rect">
            <a:avLst/>
          </a:prstGeom>
        </p:spPr>
        <p:txBody>
          <a:bodyPr vert="horz" wrap="square" lIns="0" tIns="0" rIns="0" bIns="0" rtlCol="0">
            <a:spAutoFit/>
          </a:bodyPr>
          <a:lstStyle/>
          <a:p>
            <a:pPr marL="12700"/>
            <a:r>
              <a:rPr sz="1200" spc="10" dirty="0">
                <a:latin typeface="宋体"/>
                <a:cs typeface="宋体"/>
              </a:rPr>
              <a:t>信</a:t>
            </a:r>
            <a:r>
              <a:rPr sz="1200" dirty="0">
                <a:latin typeface="宋体"/>
                <a:cs typeface="宋体"/>
              </a:rPr>
              <a:t>息</a:t>
            </a:r>
            <a:r>
              <a:rPr sz="1200" spc="10" dirty="0">
                <a:latin typeface="宋体"/>
                <a:cs typeface="宋体"/>
              </a:rPr>
              <a:t>不</a:t>
            </a:r>
            <a:r>
              <a:rPr sz="1200" spc="95" dirty="0">
                <a:latin typeface="宋体"/>
                <a:cs typeface="宋体"/>
              </a:rPr>
              <a:t>对</a:t>
            </a:r>
            <a:r>
              <a:rPr sz="1200" spc="10" dirty="0">
                <a:latin typeface="宋体"/>
                <a:cs typeface="宋体"/>
              </a:rPr>
              <a:t>称</a:t>
            </a:r>
            <a:endParaRPr sz="1200">
              <a:latin typeface="宋体"/>
              <a:cs typeface="宋体"/>
            </a:endParaRPr>
          </a:p>
        </p:txBody>
      </p:sp>
      <p:sp>
        <p:nvSpPr>
          <p:cNvPr id="145" name="object 145"/>
          <p:cNvSpPr txBox="1"/>
          <p:nvPr/>
        </p:nvSpPr>
        <p:spPr>
          <a:xfrm>
            <a:off x="5741296" y="1065916"/>
            <a:ext cx="807085" cy="187325"/>
          </a:xfrm>
          <a:prstGeom prst="rect">
            <a:avLst/>
          </a:prstGeom>
        </p:spPr>
        <p:txBody>
          <a:bodyPr vert="horz" wrap="square" lIns="0" tIns="0" rIns="0" bIns="0" rtlCol="0">
            <a:spAutoFit/>
          </a:bodyPr>
          <a:lstStyle/>
          <a:p>
            <a:pPr marL="12700"/>
            <a:r>
              <a:rPr sz="1200" spc="10" dirty="0">
                <a:latin typeface="宋体"/>
                <a:cs typeface="宋体"/>
              </a:rPr>
              <a:t>信</a:t>
            </a:r>
            <a:r>
              <a:rPr sz="1200" dirty="0">
                <a:latin typeface="宋体"/>
                <a:cs typeface="宋体"/>
              </a:rPr>
              <a:t>息</a:t>
            </a:r>
            <a:r>
              <a:rPr sz="1200" spc="10" dirty="0">
                <a:latin typeface="宋体"/>
                <a:cs typeface="宋体"/>
              </a:rPr>
              <a:t>不</a:t>
            </a:r>
            <a:r>
              <a:rPr sz="1200" spc="95" dirty="0">
                <a:latin typeface="宋体"/>
                <a:cs typeface="宋体"/>
              </a:rPr>
              <a:t>对</a:t>
            </a:r>
            <a:r>
              <a:rPr sz="1200" spc="10" dirty="0">
                <a:latin typeface="宋体"/>
                <a:cs typeface="宋体"/>
              </a:rPr>
              <a:t>称</a:t>
            </a:r>
            <a:endParaRPr sz="1200">
              <a:latin typeface="宋体"/>
              <a:cs typeface="宋体"/>
            </a:endParaRPr>
          </a:p>
        </p:txBody>
      </p:sp>
      <p:sp>
        <p:nvSpPr>
          <p:cNvPr id="146" name="object 146"/>
          <p:cNvSpPr txBox="1"/>
          <p:nvPr/>
        </p:nvSpPr>
        <p:spPr>
          <a:xfrm>
            <a:off x="5267158" y="4188741"/>
            <a:ext cx="807085" cy="187325"/>
          </a:xfrm>
          <a:prstGeom prst="rect">
            <a:avLst/>
          </a:prstGeom>
        </p:spPr>
        <p:txBody>
          <a:bodyPr vert="horz" wrap="square" lIns="0" tIns="0" rIns="0" bIns="0" rtlCol="0">
            <a:spAutoFit/>
          </a:bodyPr>
          <a:lstStyle/>
          <a:p>
            <a:pPr marL="12700"/>
            <a:r>
              <a:rPr sz="1200" spc="10" dirty="0">
                <a:latin typeface="宋体"/>
                <a:cs typeface="宋体"/>
              </a:rPr>
              <a:t>信</a:t>
            </a:r>
            <a:r>
              <a:rPr sz="1200" dirty="0">
                <a:latin typeface="宋体"/>
                <a:cs typeface="宋体"/>
              </a:rPr>
              <a:t>息</a:t>
            </a:r>
            <a:r>
              <a:rPr sz="1200" spc="10" dirty="0">
                <a:latin typeface="宋体"/>
                <a:cs typeface="宋体"/>
              </a:rPr>
              <a:t>不</a:t>
            </a:r>
            <a:r>
              <a:rPr sz="1200" spc="95" dirty="0">
                <a:latin typeface="宋体"/>
                <a:cs typeface="宋体"/>
              </a:rPr>
              <a:t>对</a:t>
            </a:r>
            <a:r>
              <a:rPr sz="1200" spc="10" dirty="0">
                <a:latin typeface="宋体"/>
                <a:cs typeface="宋体"/>
              </a:rPr>
              <a:t>称</a:t>
            </a:r>
            <a:endParaRPr sz="1200">
              <a:latin typeface="宋体"/>
              <a:cs typeface="宋体"/>
            </a:endParaRPr>
          </a:p>
        </p:txBody>
      </p:sp>
      <p:sp>
        <p:nvSpPr>
          <p:cNvPr id="147" name="object 147"/>
          <p:cNvSpPr txBox="1"/>
          <p:nvPr/>
        </p:nvSpPr>
        <p:spPr>
          <a:xfrm>
            <a:off x="6511336" y="1622046"/>
            <a:ext cx="807085" cy="187325"/>
          </a:xfrm>
          <a:prstGeom prst="rect">
            <a:avLst/>
          </a:prstGeom>
        </p:spPr>
        <p:txBody>
          <a:bodyPr vert="horz" wrap="square" lIns="0" tIns="0" rIns="0" bIns="0" rtlCol="0">
            <a:spAutoFit/>
          </a:bodyPr>
          <a:lstStyle/>
          <a:p>
            <a:pPr marL="12700"/>
            <a:r>
              <a:rPr sz="1200" spc="10" dirty="0">
                <a:latin typeface="宋体"/>
                <a:cs typeface="宋体"/>
              </a:rPr>
              <a:t>信</a:t>
            </a:r>
            <a:r>
              <a:rPr sz="1200" dirty="0">
                <a:latin typeface="宋体"/>
                <a:cs typeface="宋体"/>
              </a:rPr>
              <a:t>息</a:t>
            </a:r>
            <a:r>
              <a:rPr sz="1200" spc="10" dirty="0">
                <a:latin typeface="宋体"/>
                <a:cs typeface="宋体"/>
              </a:rPr>
              <a:t>不</a:t>
            </a:r>
            <a:r>
              <a:rPr sz="1200" spc="95" dirty="0">
                <a:latin typeface="宋体"/>
                <a:cs typeface="宋体"/>
              </a:rPr>
              <a:t>对</a:t>
            </a:r>
            <a:r>
              <a:rPr sz="1200" spc="10" dirty="0">
                <a:latin typeface="宋体"/>
                <a:cs typeface="宋体"/>
              </a:rPr>
              <a:t>称</a:t>
            </a:r>
            <a:endParaRPr sz="1200">
              <a:latin typeface="宋体"/>
              <a:cs typeface="宋体"/>
            </a:endParaRPr>
          </a:p>
        </p:txBody>
      </p:sp>
      <p:sp>
        <p:nvSpPr>
          <p:cNvPr id="148" name="object 148"/>
          <p:cNvSpPr txBox="1"/>
          <p:nvPr/>
        </p:nvSpPr>
        <p:spPr>
          <a:xfrm>
            <a:off x="4129607" y="2828385"/>
            <a:ext cx="807085" cy="187325"/>
          </a:xfrm>
          <a:prstGeom prst="rect">
            <a:avLst/>
          </a:prstGeom>
        </p:spPr>
        <p:txBody>
          <a:bodyPr vert="horz" wrap="square" lIns="0" tIns="0" rIns="0" bIns="0" rtlCol="0">
            <a:spAutoFit/>
          </a:bodyPr>
          <a:lstStyle/>
          <a:p>
            <a:pPr marL="12700"/>
            <a:r>
              <a:rPr sz="1200" spc="10" dirty="0">
                <a:latin typeface="宋体"/>
                <a:cs typeface="宋体"/>
              </a:rPr>
              <a:t>信</a:t>
            </a:r>
            <a:r>
              <a:rPr sz="1200" dirty="0">
                <a:latin typeface="宋体"/>
                <a:cs typeface="宋体"/>
              </a:rPr>
              <a:t>息</a:t>
            </a:r>
            <a:r>
              <a:rPr sz="1200" spc="10" dirty="0">
                <a:latin typeface="宋体"/>
                <a:cs typeface="宋体"/>
              </a:rPr>
              <a:t>不</a:t>
            </a:r>
            <a:r>
              <a:rPr sz="1200" spc="95" dirty="0">
                <a:latin typeface="宋体"/>
                <a:cs typeface="宋体"/>
              </a:rPr>
              <a:t>对</a:t>
            </a:r>
            <a:r>
              <a:rPr sz="1200" spc="10" dirty="0">
                <a:latin typeface="宋体"/>
                <a:cs typeface="宋体"/>
              </a:rPr>
              <a:t>称</a:t>
            </a:r>
            <a:endParaRPr sz="1200">
              <a:latin typeface="宋体"/>
              <a:cs typeface="宋体"/>
            </a:endParaRPr>
          </a:p>
        </p:txBody>
      </p:sp>
      <p:sp>
        <p:nvSpPr>
          <p:cNvPr id="149" name="object 149"/>
          <p:cNvSpPr txBox="1"/>
          <p:nvPr/>
        </p:nvSpPr>
        <p:spPr>
          <a:xfrm>
            <a:off x="3537329" y="1733636"/>
            <a:ext cx="179705" cy="950594"/>
          </a:xfrm>
          <a:prstGeom prst="rect">
            <a:avLst/>
          </a:prstGeom>
        </p:spPr>
        <p:txBody>
          <a:bodyPr vert="horz" wrap="square" lIns="0" tIns="6350" rIns="0" bIns="0" rtlCol="0">
            <a:spAutoFit/>
          </a:bodyPr>
          <a:lstStyle/>
          <a:p>
            <a:pPr marL="12700" algn="just">
              <a:spcBef>
                <a:spcPts val="50"/>
              </a:spcBef>
            </a:pPr>
            <a:r>
              <a:rPr sz="1200" spc="10" dirty="0">
                <a:latin typeface="宋体"/>
                <a:cs typeface="宋体"/>
              </a:rPr>
              <a:t>信</a:t>
            </a:r>
            <a:endParaRPr sz="1200">
              <a:latin typeface="宋体"/>
              <a:cs typeface="宋体"/>
            </a:endParaRPr>
          </a:p>
          <a:p>
            <a:pPr marL="12700" marR="5080" algn="just">
              <a:lnSpc>
                <a:spcPct val="103499"/>
              </a:lnSpc>
            </a:pPr>
            <a:r>
              <a:rPr sz="1200" spc="5" dirty="0">
                <a:latin typeface="宋体"/>
                <a:cs typeface="宋体"/>
              </a:rPr>
              <a:t>息  不  对  称</a:t>
            </a:r>
            <a:endParaRPr sz="1200">
              <a:latin typeface="宋体"/>
              <a:cs typeface="宋体"/>
            </a:endParaRPr>
          </a:p>
        </p:txBody>
      </p:sp>
      <p:sp>
        <p:nvSpPr>
          <p:cNvPr id="150" name="object 150"/>
          <p:cNvSpPr txBox="1"/>
          <p:nvPr/>
        </p:nvSpPr>
        <p:spPr>
          <a:xfrm>
            <a:off x="3537329" y="3306848"/>
            <a:ext cx="179705" cy="761365"/>
          </a:xfrm>
          <a:prstGeom prst="rect">
            <a:avLst/>
          </a:prstGeom>
        </p:spPr>
        <p:txBody>
          <a:bodyPr vert="horz" wrap="square" lIns="0" tIns="0" rIns="0" bIns="0" rtlCol="0">
            <a:spAutoFit/>
          </a:bodyPr>
          <a:lstStyle/>
          <a:p>
            <a:pPr marL="12700" marR="5080" algn="just">
              <a:lnSpc>
                <a:spcPct val="103499"/>
              </a:lnSpc>
            </a:pPr>
            <a:r>
              <a:rPr sz="1200" spc="5" dirty="0">
                <a:latin typeface="宋体"/>
                <a:cs typeface="宋体"/>
              </a:rPr>
              <a:t>信  息  不  对</a:t>
            </a:r>
            <a:endParaRPr sz="1200">
              <a:latin typeface="宋体"/>
              <a:cs typeface="宋体"/>
            </a:endParaRPr>
          </a:p>
        </p:txBody>
      </p:sp>
      <p:sp>
        <p:nvSpPr>
          <p:cNvPr id="151" name="object 151"/>
          <p:cNvSpPr txBox="1"/>
          <p:nvPr/>
        </p:nvSpPr>
        <p:spPr>
          <a:xfrm>
            <a:off x="3537329" y="4070435"/>
            <a:ext cx="179705" cy="187325"/>
          </a:xfrm>
          <a:prstGeom prst="rect">
            <a:avLst/>
          </a:prstGeom>
        </p:spPr>
        <p:txBody>
          <a:bodyPr vert="horz" wrap="square" lIns="0" tIns="0" rIns="0" bIns="0" rtlCol="0">
            <a:spAutoFit/>
          </a:bodyPr>
          <a:lstStyle/>
          <a:p>
            <a:pPr marL="12700"/>
            <a:r>
              <a:rPr sz="1200" spc="10" dirty="0">
                <a:latin typeface="宋体"/>
                <a:cs typeface="宋体"/>
              </a:rPr>
              <a:t>称</a:t>
            </a:r>
            <a:endParaRPr sz="1200">
              <a:latin typeface="宋体"/>
              <a:cs typeface="宋体"/>
            </a:endParaRPr>
          </a:p>
        </p:txBody>
      </p:sp>
      <p:sp>
        <p:nvSpPr>
          <p:cNvPr id="152" name="object 152"/>
          <p:cNvSpPr txBox="1"/>
          <p:nvPr/>
        </p:nvSpPr>
        <p:spPr>
          <a:xfrm>
            <a:off x="8561515" y="2443809"/>
            <a:ext cx="179705" cy="949960"/>
          </a:xfrm>
          <a:prstGeom prst="rect">
            <a:avLst/>
          </a:prstGeom>
        </p:spPr>
        <p:txBody>
          <a:bodyPr vert="horz" wrap="square" lIns="0" tIns="0" rIns="0" bIns="0" rtlCol="0">
            <a:spAutoFit/>
          </a:bodyPr>
          <a:lstStyle/>
          <a:p>
            <a:pPr marL="12700" marR="5080" algn="just">
              <a:lnSpc>
                <a:spcPct val="103400"/>
              </a:lnSpc>
            </a:pPr>
            <a:r>
              <a:rPr sz="1200" spc="5" dirty="0">
                <a:latin typeface="宋体"/>
                <a:cs typeface="宋体"/>
              </a:rPr>
              <a:t>信  息  不  对  称</a:t>
            </a:r>
            <a:endParaRPr sz="1200">
              <a:latin typeface="宋体"/>
              <a:cs typeface="宋体"/>
            </a:endParaRPr>
          </a:p>
        </p:txBody>
      </p:sp>
      <p:sp>
        <p:nvSpPr>
          <p:cNvPr id="153" name="object 153"/>
          <p:cNvSpPr txBox="1">
            <a:spLocks noGrp="1"/>
          </p:cNvSpPr>
          <p:nvPr>
            <p:ph type="title" idx="4294967295"/>
          </p:nvPr>
        </p:nvSpPr>
        <p:spPr>
          <a:xfrm>
            <a:off x="1514507" y="307089"/>
            <a:ext cx="8268217" cy="472692"/>
          </a:xfrm>
          <a:prstGeom prst="rect">
            <a:avLst/>
          </a:prstGeom>
        </p:spPr>
        <p:txBody>
          <a:bodyPr vert="horz" wrap="square" lIns="0" tIns="112521" rIns="0" bIns="0" rtlCol="0" anchor="ctr">
            <a:spAutoFit/>
          </a:bodyPr>
          <a:lstStyle/>
          <a:p>
            <a:pPr marL="2115820">
              <a:lnSpc>
                <a:spcPts val="2840"/>
              </a:lnSpc>
            </a:pPr>
            <a:r>
              <a:rPr sz="2800" spc="-5" dirty="0"/>
              <a:t>复杂安全系统的不对称信息模型</a:t>
            </a:r>
          </a:p>
        </p:txBody>
      </p:sp>
      <p:sp>
        <p:nvSpPr>
          <p:cNvPr id="154" name="object 154"/>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55" name="object 155"/>
          <p:cNvSpPr txBox="1"/>
          <p:nvPr/>
        </p:nvSpPr>
        <p:spPr>
          <a:xfrm>
            <a:off x="1926437" y="6339717"/>
            <a:ext cx="8465820"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来源：杨冕（导师：吴超）</a:t>
            </a:r>
            <a:r>
              <a:rPr sz="1400" dirty="0">
                <a:solidFill>
                  <a:srgbClr val="006FC0"/>
                </a:solidFill>
                <a:latin typeface="Calibri"/>
                <a:cs typeface="Calibri"/>
              </a:rPr>
              <a:t>. </a:t>
            </a:r>
            <a:r>
              <a:rPr sz="1400" dirty="0">
                <a:solidFill>
                  <a:srgbClr val="006FC0"/>
                </a:solidFill>
                <a:latin typeface="宋体"/>
                <a:cs typeface="宋体"/>
              </a:rPr>
              <a:t>基于安全技术与安全管理反思的安全学理论体系构建</a:t>
            </a:r>
            <a:r>
              <a:rPr sz="1400" dirty="0">
                <a:solidFill>
                  <a:srgbClr val="006FC0"/>
                </a:solidFill>
                <a:latin typeface="Calibri"/>
                <a:cs typeface="Calibri"/>
              </a:rPr>
              <a:t>[D].</a:t>
            </a:r>
            <a:r>
              <a:rPr sz="1400" spc="-140" dirty="0">
                <a:solidFill>
                  <a:srgbClr val="006FC0"/>
                </a:solidFill>
                <a:latin typeface="Calibri"/>
                <a:cs typeface="Calibri"/>
              </a:rPr>
              <a:t> </a:t>
            </a:r>
            <a:r>
              <a:rPr sz="1400" dirty="0">
                <a:solidFill>
                  <a:srgbClr val="006FC0"/>
                </a:solidFill>
                <a:latin typeface="宋体"/>
                <a:cs typeface="宋体"/>
              </a:rPr>
              <a:t>长沙：中南大学，</a:t>
            </a:r>
            <a:r>
              <a:rPr sz="1400" dirty="0">
                <a:solidFill>
                  <a:srgbClr val="006FC0"/>
                </a:solidFill>
                <a:latin typeface="Calibri"/>
                <a:cs typeface="Calibri"/>
              </a:rPr>
              <a:t>2017.</a:t>
            </a:r>
            <a:endParaRPr sz="1400">
              <a:latin typeface="Calibri"/>
              <a:cs typeface="Calibri"/>
            </a:endParaRPr>
          </a:p>
        </p:txBody>
      </p:sp>
    </p:spTree>
    <p:extLst>
      <p:ext uri="{BB962C8B-B14F-4D97-AF65-F5344CB8AC3E}">
        <p14:creationId xmlns:p14="http://schemas.microsoft.com/office/powerpoint/2010/main" val="10666323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787729" y="2164116"/>
            <a:ext cx="1283335" cy="1637030"/>
          </a:xfrm>
          <a:custGeom>
            <a:avLst/>
            <a:gdLst/>
            <a:ahLst/>
            <a:cxnLst/>
            <a:rect l="l" t="t" r="r" b="b"/>
            <a:pathLst>
              <a:path w="1283334" h="1637029">
                <a:moveTo>
                  <a:pt x="0" y="1636580"/>
                </a:moveTo>
                <a:lnTo>
                  <a:pt x="1282714" y="1636580"/>
                </a:lnTo>
                <a:lnTo>
                  <a:pt x="1282714" y="0"/>
                </a:lnTo>
                <a:lnTo>
                  <a:pt x="0" y="0"/>
                </a:lnTo>
                <a:lnTo>
                  <a:pt x="0" y="1636580"/>
                </a:lnTo>
                <a:close/>
              </a:path>
            </a:pathLst>
          </a:custGeom>
          <a:ln w="3749">
            <a:solidFill>
              <a:srgbClr val="000000"/>
            </a:solidFill>
          </a:ln>
        </p:spPr>
        <p:txBody>
          <a:bodyPr wrap="square" lIns="0" tIns="0" rIns="0" bIns="0" rtlCol="0"/>
          <a:lstStyle/>
          <a:p>
            <a:endParaRPr/>
          </a:p>
        </p:txBody>
      </p:sp>
      <p:sp>
        <p:nvSpPr>
          <p:cNvPr id="3" name="object 3"/>
          <p:cNvSpPr/>
          <p:nvPr/>
        </p:nvSpPr>
        <p:spPr>
          <a:xfrm>
            <a:off x="3229337" y="1579562"/>
            <a:ext cx="5398135" cy="2572385"/>
          </a:xfrm>
          <a:custGeom>
            <a:avLst/>
            <a:gdLst/>
            <a:ahLst/>
            <a:cxnLst/>
            <a:rect l="l" t="t" r="r" b="b"/>
            <a:pathLst>
              <a:path w="5398134" h="2572385">
                <a:moveTo>
                  <a:pt x="0" y="2571833"/>
                </a:moveTo>
                <a:lnTo>
                  <a:pt x="5398051" y="2571833"/>
                </a:lnTo>
                <a:lnTo>
                  <a:pt x="5398051" y="0"/>
                </a:lnTo>
                <a:lnTo>
                  <a:pt x="0" y="0"/>
                </a:lnTo>
                <a:lnTo>
                  <a:pt x="0" y="2571833"/>
                </a:lnTo>
                <a:close/>
              </a:path>
            </a:pathLst>
          </a:custGeom>
          <a:ln w="24351">
            <a:solidFill>
              <a:srgbClr val="000000"/>
            </a:solidFill>
          </a:ln>
        </p:spPr>
        <p:txBody>
          <a:bodyPr wrap="square" lIns="0" tIns="0" rIns="0" bIns="0" rtlCol="0"/>
          <a:lstStyle/>
          <a:p>
            <a:endParaRPr/>
          </a:p>
        </p:txBody>
      </p:sp>
      <p:sp>
        <p:nvSpPr>
          <p:cNvPr id="4" name="object 4"/>
          <p:cNvSpPr/>
          <p:nvPr/>
        </p:nvSpPr>
        <p:spPr>
          <a:xfrm>
            <a:off x="3336280" y="2281071"/>
            <a:ext cx="962660" cy="467995"/>
          </a:xfrm>
          <a:custGeom>
            <a:avLst/>
            <a:gdLst/>
            <a:ahLst/>
            <a:cxnLst/>
            <a:rect l="l" t="t" r="r" b="b"/>
            <a:pathLst>
              <a:path w="962660" h="467994">
                <a:moveTo>
                  <a:pt x="0" y="467585"/>
                </a:moveTo>
                <a:lnTo>
                  <a:pt x="962046" y="467585"/>
                </a:lnTo>
                <a:lnTo>
                  <a:pt x="962046" y="0"/>
                </a:lnTo>
                <a:lnTo>
                  <a:pt x="0" y="0"/>
                </a:lnTo>
                <a:lnTo>
                  <a:pt x="0" y="467585"/>
                </a:lnTo>
                <a:close/>
              </a:path>
            </a:pathLst>
          </a:custGeom>
          <a:ln w="3894">
            <a:solidFill>
              <a:srgbClr val="000000"/>
            </a:solidFill>
          </a:ln>
        </p:spPr>
        <p:txBody>
          <a:bodyPr wrap="square" lIns="0" tIns="0" rIns="0" bIns="0" rtlCol="0"/>
          <a:lstStyle/>
          <a:p>
            <a:endParaRPr/>
          </a:p>
        </p:txBody>
      </p:sp>
      <p:sp>
        <p:nvSpPr>
          <p:cNvPr id="5" name="object 5"/>
          <p:cNvSpPr txBox="1"/>
          <p:nvPr/>
        </p:nvSpPr>
        <p:spPr>
          <a:xfrm>
            <a:off x="3427357" y="2403919"/>
            <a:ext cx="779780" cy="201295"/>
          </a:xfrm>
          <a:prstGeom prst="rect">
            <a:avLst/>
          </a:prstGeom>
        </p:spPr>
        <p:txBody>
          <a:bodyPr vert="horz" wrap="square" lIns="0" tIns="0" rIns="0" bIns="0" rtlCol="0">
            <a:spAutoFit/>
          </a:bodyPr>
          <a:lstStyle/>
          <a:p>
            <a:pPr marL="12700"/>
            <a:r>
              <a:rPr sz="1300" spc="-114" dirty="0">
                <a:latin typeface="宋体"/>
                <a:cs typeface="宋体"/>
              </a:rPr>
              <a:t>知觉处理器</a:t>
            </a:r>
            <a:endParaRPr sz="1300">
              <a:latin typeface="宋体"/>
              <a:cs typeface="宋体"/>
            </a:endParaRPr>
          </a:p>
        </p:txBody>
      </p:sp>
      <p:sp>
        <p:nvSpPr>
          <p:cNvPr id="6" name="object 6"/>
          <p:cNvSpPr/>
          <p:nvPr/>
        </p:nvSpPr>
        <p:spPr>
          <a:xfrm>
            <a:off x="5901589" y="2281071"/>
            <a:ext cx="1283335" cy="467995"/>
          </a:xfrm>
          <a:custGeom>
            <a:avLst/>
            <a:gdLst/>
            <a:ahLst/>
            <a:cxnLst/>
            <a:rect l="l" t="t" r="r" b="b"/>
            <a:pathLst>
              <a:path w="1283335" h="467994">
                <a:moveTo>
                  <a:pt x="0" y="467585"/>
                </a:moveTo>
                <a:lnTo>
                  <a:pt x="1282714" y="467585"/>
                </a:lnTo>
                <a:lnTo>
                  <a:pt x="1282714" y="0"/>
                </a:lnTo>
                <a:lnTo>
                  <a:pt x="0" y="0"/>
                </a:lnTo>
                <a:lnTo>
                  <a:pt x="0" y="467585"/>
                </a:lnTo>
                <a:close/>
              </a:path>
            </a:pathLst>
          </a:custGeom>
          <a:ln w="3919">
            <a:solidFill>
              <a:srgbClr val="000000"/>
            </a:solidFill>
          </a:ln>
        </p:spPr>
        <p:txBody>
          <a:bodyPr wrap="square" lIns="0" tIns="0" rIns="0" bIns="0" rtlCol="0"/>
          <a:lstStyle/>
          <a:p>
            <a:endParaRPr/>
          </a:p>
        </p:txBody>
      </p:sp>
      <p:sp>
        <p:nvSpPr>
          <p:cNvPr id="7" name="object 7"/>
          <p:cNvSpPr/>
          <p:nvPr/>
        </p:nvSpPr>
        <p:spPr>
          <a:xfrm>
            <a:off x="7504999" y="2281071"/>
            <a:ext cx="962660" cy="467995"/>
          </a:xfrm>
          <a:custGeom>
            <a:avLst/>
            <a:gdLst/>
            <a:ahLst/>
            <a:cxnLst/>
            <a:rect l="l" t="t" r="r" b="b"/>
            <a:pathLst>
              <a:path w="962659" h="467994">
                <a:moveTo>
                  <a:pt x="0" y="467585"/>
                </a:moveTo>
                <a:lnTo>
                  <a:pt x="962046" y="467585"/>
                </a:lnTo>
                <a:lnTo>
                  <a:pt x="962046" y="0"/>
                </a:lnTo>
                <a:lnTo>
                  <a:pt x="0" y="0"/>
                </a:lnTo>
                <a:lnTo>
                  <a:pt x="0" y="467585"/>
                </a:lnTo>
                <a:close/>
              </a:path>
            </a:pathLst>
          </a:custGeom>
          <a:ln w="3894">
            <a:solidFill>
              <a:srgbClr val="000000"/>
            </a:solidFill>
          </a:ln>
        </p:spPr>
        <p:txBody>
          <a:bodyPr wrap="square" lIns="0" tIns="0" rIns="0" bIns="0" rtlCol="0"/>
          <a:lstStyle/>
          <a:p>
            <a:endParaRPr/>
          </a:p>
        </p:txBody>
      </p:sp>
      <p:sp>
        <p:nvSpPr>
          <p:cNvPr id="8" name="object 8"/>
          <p:cNvSpPr/>
          <p:nvPr/>
        </p:nvSpPr>
        <p:spPr>
          <a:xfrm>
            <a:off x="8948070" y="2281071"/>
            <a:ext cx="962660" cy="467995"/>
          </a:xfrm>
          <a:custGeom>
            <a:avLst/>
            <a:gdLst/>
            <a:ahLst/>
            <a:cxnLst/>
            <a:rect l="l" t="t" r="r" b="b"/>
            <a:pathLst>
              <a:path w="962659" h="467994">
                <a:moveTo>
                  <a:pt x="0" y="467585"/>
                </a:moveTo>
                <a:lnTo>
                  <a:pt x="962046" y="467585"/>
                </a:lnTo>
                <a:lnTo>
                  <a:pt x="962046" y="0"/>
                </a:lnTo>
                <a:lnTo>
                  <a:pt x="0" y="0"/>
                </a:lnTo>
                <a:lnTo>
                  <a:pt x="0" y="467585"/>
                </a:lnTo>
                <a:close/>
              </a:path>
            </a:pathLst>
          </a:custGeom>
          <a:ln w="3894">
            <a:solidFill>
              <a:srgbClr val="000000"/>
            </a:solidFill>
            <a:prstDash val="dash"/>
          </a:ln>
        </p:spPr>
        <p:txBody>
          <a:bodyPr wrap="square" lIns="0" tIns="0" rIns="0" bIns="0" rtlCol="0"/>
          <a:lstStyle/>
          <a:p>
            <a:endParaRPr/>
          </a:p>
        </p:txBody>
      </p:sp>
      <p:sp>
        <p:nvSpPr>
          <p:cNvPr id="9" name="object 9"/>
          <p:cNvSpPr txBox="1"/>
          <p:nvPr/>
        </p:nvSpPr>
        <p:spPr>
          <a:xfrm>
            <a:off x="9114717" y="2403919"/>
            <a:ext cx="629285" cy="201295"/>
          </a:xfrm>
          <a:prstGeom prst="rect">
            <a:avLst/>
          </a:prstGeom>
        </p:spPr>
        <p:txBody>
          <a:bodyPr vert="horz" wrap="square" lIns="0" tIns="0" rIns="0" bIns="0" rtlCol="0">
            <a:spAutoFit/>
          </a:bodyPr>
          <a:lstStyle/>
          <a:p>
            <a:pPr marL="12700"/>
            <a:r>
              <a:rPr sz="1300" spc="-114" dirty="0">
                <a:latin typeface="宋体"/>
                <a:cs typeface="宋体"/>
              </a:rPr>
              <a:t>行动结果</a:t>
            </a:r>
            <a:endParaRPr sz="1300">
              <a:latin typeface="宋体"/>
              <a:cs typeface="宋体"/>
            </a:endParaRPr>
          </a:p>
        </p:txBody>
      </p:sp>
      <p:sp>
        <p:nvSpPr>
          <p:cNvPr id="10" name="object 10"/>
          <p:cNvSpPr/>
          <p:nvPr/>
        </p:nvSpPr>
        <p:spPr>
          <a:xfrm>
            <a:off x="5046485" y="2748655"/>
            <a:ext cx="0" cy="299720"/>
          </a:xfrm>
          <a:custGeom>
            <a:avLst/>
            <a:gdLst/>
            <a:ahLst/>
            <a:cxnLst/>
            <a:rect l="l" t="t" r="r" b="b"/>
            <a:pathLst>
              <a:path h="299719">
                <a:moveTo>
                  <a:pt x="0" y="0"/>
                </a:moveTo>
                <a:lnTo>
                  <a:pt x="0" y="299725"/>
                </a:lnTo>
                <a:lnTo>
                  <a:pt x="0" y="299725"/>
                </a:lnTo>
              </a:path>
            </a:pathLst>
          </a:custGeom>
          <a:ln w="3619">
            <a:solidFill>
              <a:srgbClr val="000000"/>
            </a:solidFill>
          </a:ln>
        </p:spPr>
        <p:txBody>
          <a:bodyPr wrap="square" lIns="0" tIns="0" rIns="0" bIns="0" rtlCol="0"/>
          <a:lstStyle/>
          <a:p>
            <a:endParaRPr/>
          </a:p>
        </p:txBody>
      </p:sp>
      <p:sp>
        <p:nvSpPr>
          <p:cNvPr id="11" name="object 11"/>
          <p:cNvSpPr/>
          <p:nvPr/>
        </p:nvSpPr>
        <p:spPr>
          <a:xfrm>
            <a:off x="5015714" y="3032050"/>
            <a:ext cx="61594" cy="67310"/>
          </a:xfrm>
          <a:custGeom>
            <a:avLst/>
            <a:gdLst/>
            <a:ahLst/>
            <a:cxnLst/>
            <a:rect l="l" t="t" r="r" b="b"/>
            <a:pathLst>
              <a:path w="61595" h="67310">
                <a:moveTo>
                  <a:pt x="0" y="0"/>
                </a:moveTo>
                <a:lnTo>
                  <a:pt x="30771" y="67252"/>
                </a:lnTo>
                <a:lnTo>
                  <a:pt x="57919" y="7917"/>
                </a:lnTo>
                <a:lnTo>
                  <a:pt x="30827" y="7917"/>
                </a:lnTo>
                <a:lnTo>
                  <a:pt x="15109" y="5938"/>
                </a:lnTo>
                <a:lnTo>
                  <a:pt x="0" y="0"/>
                </a:lnTo>
                <a:close/>
              </a:path>
              <a:path w="61595" h="67310">
                <a:moveTo>
                  <a:pt x="61542" y="0"/>
                </a:moveTo>
                <a:lnTo>
                  <a:pt x="46517" y="5938"/>
                </a:lnTo>
                <a:lnTo>
                  <a:pt x="30827" y="7917"/>
                </a:lnTo>
                <a:lnTo>
                  <a:pt x="57919" y="7917"/>
                </a:lnTo>
                <a:lnTo>
                  <a:pt x="61542" y="0"/>
                </a:lnTo>
                <a:close/>
              </a:path>
            </a:pathLst>
          </a:custGeom>
          <a:solidFill>
            <a:srgbClr val="000000"/>
          </a:solidFill>
        </p:spPr>
        <p:txBody>
          <a:bodyPr wrap="square" lIns="0" tIns="0" rIns="0" bIns="0" rtlCol="0"/>
          <a:lstStyle/>
          <a:p>
            <a:endParaRPr/>
          </a:p>
        </p:txBody>
      </p:sp>
      <p:sp>
        <p:nvSpPr>
          <p:cNvPr id="12" name="object 12"/>
          <p:cNvSpPr/>
          <p:nvPr/>
        </p:nvSpPr>
        <p:spPr>
          <a:xfrm>
            <a:off x="4618858" y="2281071"/>
            <a:ext cx="962660" cy="467995"/>
          </a:xfrm>
          <a:custGeom>
            <a:avLst/>
            <a:gdLst/>
            <a:ahLst/>
            <a:cxnLst/>
            <a:rect l="l" t="t" r="r" b="b"/>
            <a:pathLst>
              <a:path w="962660" h="467994">
                <a:moveTo>
                  <a:pt x="0" y="467585"/>
                </a:moveTo>
                <a:lnTo>
                  <a:pt x="962046" y="467585"/>
                </a:lnTo>
                <a:lnTo>
                  <a:pt x="962046" y="0"/>
                </a:lnTo>
                <a:lnTo>
                  <a:pt x="0" y="0"/>
                </a:lnTo>
                <a:lnTo>
                  <a:pt x="0" y="467585"/>
                </a:lnTo>
                <a:close/>
              </a:path>
            </a:pathLst>
          </a:custGeom>
          <a:ln w="3894">
            <a:solidFill>
              <a:srgbClr val="000000"/>
            </a:solidFill>
          </a:ln>
        </p:spPr>
        <p:txBody>
          <a:bodyPr wrap="square" lIns="0" tIns="0" rIns="0" bIns="0" rtlCol="0"/>
          <a:lstStyle/>
          <a:p>
            <a:endParaRPr/>
          </a:p>
        </p:txBody>
      </p:sp>
      <p:sp>
        <p:nvSpPr>
          <p:cNvPr id="13" name="object 13"/>
          <p:cNvSpPr txBox="1"/>
          <p:nvPr/>
        </p:nvSpPr>
        <p:spPr>
          <a:xfrm>
            <a:off x="5568205" y="2295378"/>
            <a:ext cx="66040" cy="200055"/>
          </a:xfrm>
          <a:prstGeom prst="rect">
            <a:avLst/>
          </a:prstGeom>
        </p:spPr>
        <p:txBody>
          <a:bodyPr vert="horz" wrap="square" lIns="0" tIns="0" rIns="0" bIns="0" rtlCol="0">
            <a:spAutoFit/>
          </a:bodyPr>
          <a:lstStyle/>
          <a:p>
            <a:pPr marL="12700"/>
            <a:r>
              <a:rPr sz="1300" u="sng" spc="-10" dirty="0">
                <a:latin typeface="Times New Roman"/>
                <a:cs typeface="Times New Roman"/>
              </a:rPr>
              <a:t> </a:t>
            </a:r>
            <a:endParaRPr sz="1300">
              <a:latin typeface="Times New Roman"/>
              <a:cs typeface="Times New Roman"/>
            </a:endParaRPr>
          </a:p>
        </p:txBody>
      </p:sp>
      <p:sp>
        <p:nvSpPr>
          <p:cNvPr id="14" name="object 14"/>
          <p:cNvSpPr txBox="1"/>
          <p:nvPr/>
        </p:nvSpPr>
        <p:spPr>
          <a:xfrm>
            <a:off x="4785506" y="2276358"/>
            <a:ext cx="629285" cy="437515"/>
          </a:xfrm>
          <a:prstGeom prst="rect">
            <a:avLst/>
          </a:prstGeom>
        </p:spPr>
        <p:txBody>
          <a:bodyPr vert="horz" wrap="square" lIns="0" tIns="0" rIns="0" bIns="0" rtlCol="0">
            <a:spAutoFit/>
          </a:bodyPr>
          <a:lstStyle/>
          <a:p>
            <a:pPr marL="12700" marR="5080" indent="150495">
              <a:lnSpc>
                <a:spcPct val="109600"/>
              </a:lnSpc>
            </a:pPr>
            <a:r>
              <a:rPr sz="1300" spc="-114" dirty="0">
                <a:latin typeface="宋体"/>
                <a:cs typeface="宋体"/>
              </a:rPr>
              <a:t>短期  安全记忆</a:t>
            </a:r>
            <a:endParaRPr sz="1300">
              <a:latin typeface="宋体"/>
              <a:cs typeface="宋体"/>
            </a:endParaRPr>
          </a:p>
        </p:txBody>
      </p:sp>
      <p:sp>
        <p:nvSpPr>
          <p:cNvPr id="15" name="object 15"/>
          <p:cNvSpPr/>
          <p:nvPr/>
        </p:nvSpPr>
        <p:spPr>
          <a:xfrm>
            <a:off x="4618858" y="3099320"/>
            <a:ext cx="962660" cy="467995"/>
          </a:xfrm>
          <a:custGeom>
            <a:avLst/>
            <a:gdLst/>
            <a:ahLst/>
            <a:cxnLst/>
            <a:rect l="l" t="t" r="r" b="b"/>
            <a:pathLst>
              <a:path w="962660" h="467995">
                <a:moveTo>
                  <a:pt x="0" y="467585"/>
                </a:moveTo>
                <a:lnTo>
                  <a:pt x="962046" y="467585"/>
                </a:lnTo>
                <a:lnTo>
                  <a:pt x="962046" y="0"/>
                </a:lnTo>
                <a:lnTo>
                  <a:pt x="0" y="0"/>
                </a:lnTo>
                <a:lnTo>
                  <a:pt x="0" y="467585"/>
                </a:lnTo>
                <a:close/>
              </a:path>
            </a:pathLst>
          </a:custGeom>
          <a:ln w="3894">
            <a:solidFill>
              <a:srgbClr val="000000"/>
            </a:solidFill>
          </a:ln>
        </p:spPr>
        <p:txBody>
          <a:bodyPr wrap="square" lIns="0" tIns="0" rIns="0" bIns="0" rtlCol="0"/>
          <a:lstStyle/>
          <a:p>
            <a:endParaRPr/>
          </a:p>
        </p:txBody>
      </p:sp>
      <p:sp>
        <p:nvSpPr>
          <p:cNvPr id="16" name="object 16"/>
          <p:cNvSpPr txBox="1"/>
          <p:nvPr/>
        </p:nvSpPr>
        <p:spPr>
          <a:xfrm>
            <a:off x="4785506" y="3094706"/>
            <a:ext cx="629285" cy="437515"/>
          </a:xfrm>
          <a:prstGeom prst="rect">
            <a:avLst/>
          </a:prstGeom>
        </p:spPr>
        <p:txBody>
          <a:bodyPr vert="horz" wrap="square" lIns="0" tIns="0" rIns="0" bIns="0" rtlCol="0">
            <a:spAutoFit/>
          </a:bodyPr>
          <a:lstStyle/>
          <a:p>
            <a:pPr marL="12700" marR="5080" indent="150495">
              <a:lnSpc>
                <a:spcPct val="109600"/>
              </a:lnSpc>
            </a:pPr>
            <a:r>
              <a:rPr sz="1300" spc="-114" dirty="0">
                <a:latin typeface="宋体"/>
                <a:cs typeface="宋体"/>
              </a:rPr>
              <a:t>长期  安全记忆</a:t>
            </a:r>
            <a:endParaRPr sz="1300">
              <a:latin typeface="宋体"/>
              <a:cs typeface="宋体"/>
            </a:endParaRPr>
          </a:p>
        </p:txBody>
      </p:sp>
      <p:sp>
        <p:nvSpPr>
          <p:cNvPr id="17" name="object 17"/>
          <p:cNvSpPr/>
          <p:nvPr/>
        </p:nvSpPr>
        <p:spPr>
          <a:xfrm>
            <a:off x="6061929" y="3099320"/>
            <a:ext cx="962660" cy="467995"/>
          </a:xfrm>
          <a:custGeom>
            <a:avLst/>
            <a:gdLst/>
            <a:ahLst/>
            <a:cxnLst/>
            <a:rect l="l" t="t" r="r" b="b"/>
            <a:pathLst>
              <a:path w="962660" h="467995">
                <a:moveTo>
                  <a:pt x="0" y="467585"/>
                </a:moveTo>
                <a:lnTo>
                  <a:pt x="962046" y="467585"/>
                </a:lnTo>
                <a:lnTo>
                  <a:pt x="962046" y="0"/>
                </a:lnTo>
                <a:lnTo>
                  <a:pt x="0" y="0"/>
                </a:lnTo>
                <a:lnTo>
                  <a:pt x="0" y="467585"/>
                </a:lnTo>
                <a:close/>
              </a:path>
            </a:pathLst>
          </a:custGeom>
          <a:ln w="3894">
            <a:solidFill>
              <a:srgbClr val="000000"/>
            </a:solidFill>
          </a:ln>
        </p:spPr>
        <p:txBody>
          <a:bodyPr wrap="square" lIns="0" tIns="0" rIns="0" bIns="0" rtlCol="0"/>
          <a:lstStyle/>
          <a:p>
            <a:endParaRPr/>
          </a:p>
        </p:txBody>
      </p:sp>
      <p:sp>
        <p:nvSpPr>
          <p:cNvPr id="18" name="object 18"/>
          <p:cNvSpPr txBox="1"/>
          <p:nvPr/>
        </p:nvSpPr>
        <p:spPr>
          <a:xfrm>
            <a:off x="6228577" y="3094706"/>
            <a:ext cx="629285" cy="437515"/>
          </a:xfrm>
          <a:prstGeom prst="rect">
            <a:avLst/>
          </a:prstGeom>
        </p:spPr>
        <p:txBody>
          <a:bodyPr vert="horz" wrap="square" lIns="0" tIns="0" rIns="0" bIns="0" rtlCol="0">
            <a:spAutoFit/>
          </a:bodyPr>
          <a:lstStyle/>
          <a:p>
            <a:pPr marL="12700" marR="5080" indent="150495">
              <a:lnSpc>
                <a:spcPct val="109600"/>
              </a:lnSpc>
            </a:pPr>
            <a:r>
              <a:rPr sz="1300" spc="-114" dirty="0">
                <a:latin typeface="宋体"/>
                <a:cs typeface="宋体"/>
              </a:rPr>
              <a:t>工作  安全记忆</a:t>
            </a:r>
            <a:endParaRPr sz="1300">
              <a:latin typeface="宋体"/>
              <a:cs typeface="宋体"/>
            </a:endParaRPr>
          </a:p>
        </p:txBody>
      </p:sp>
      <p:sp>
        <p:nvSpPr>
          <p:cNvPr id="19" name="object 19"/>
          <p:cNvSpPr/>
          <p:nvPr/>
        </p:nvSpPr>
        <p:spPr>
          <a:xfrm>
            <a:off x="4298176" y="2514747"/>
            <a:ext cx="274320" cy="0"/>
          </a:xfrm>
          <a:custGeom>
            <a:avLst/>
            <a:gdLst/>
            <a:ahLst/>
            <a:cxnLst/>
            <a:rect l="l" t="t" r="r" b="b"/>
            <a:pathLst>
              <a:path w="274319">
                <a:moveTo>
                  <a:pt x="0" y="0"/>
                </a:moveTo>
                <a:lnTo>
                  <a:pt x="274224" y="0"/>
                </a:lnTo>
                <a:lnTo>
                  <a:pt x="274224" y="0"/>
                </a:lnTo>
              </a:path>
            </a:pathLst>
          </a:custGeom>
          <a:ln w="3958">
            <a:solidFill>
              <a:srgbClr val="000000"/>
            </a:solidFill>
          </a:ln>
        </p:spPr>
        <p:txBody>
          <a:bodyPr wrap="square" lIns="0" tIns="0" rIns="0" bIns="0" rtlCol="0"/>
          <a:lstStyle/>
          <a:p>
            <a:endParaRPr/>
          </a:p>
        </p:txBody>
      </p:sp>
      <p:sp>
        <p:nvSpPr>
          <p:cNvPr id="20" name="object 20"/>
          <p:cNvSpPr/>
          <p:nvPr/>
        </p:nvSpPr>
        <p:spPr>
          <a:xfrm>
            <a:off x="4557316" y="2481096"/>
            <a:ext cx="61594" cy="67310"/>
          </a:xfrm>
          <a:custGeom>
            <a:avLst/>
            <a:gdLst/>
            <a:ahLst/>
            <a:cxnLst/>
            <a:rect l="l" t="t" r="r" b="b"/>
            <a:pathLst>
              <a:path w="61594" h="67310">
                <a:moveTo>
                  <a:pt x="0" y="0"/>
                </a:moveTo>
                <a:lnTo>
                  <a:pt x="5515" y="16523"/>
                </a:lnTo>
                <a:lnTo>
                  <a:pt x="7353" y="33712"/>
                </a:lnTo>
                <a:lnTo>
                  <a:pt x="5515"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21" name="object 21"/>
          <p:cNvSpPr/>
          <p:nvPr/>
        </p:nvSpPr>
        <p:spPr>
          <a:xfrm>
            <a:off x="5840046" y="2481096"/>
            <a:ext cx="61594" cy="67310"/>
          </a:xfrm>
          <a:custGeom>
            <a:avLst/>
            <a:gdLst/>
            <a:ahLst/>
            <a:cxnLst/>
            <a:rect l="l" t="t" r="r" b="b"/>
            <a:pathLst>
              <a:path w="61595" h="67310">
                <a:moveTo>
                  <a:pt x="0" y="0"/>
                </a:moveTo>
                <a:lnTo>
                  <a:pt x="5515" y="16523"/>
                </a:lnTo>
                <a:lnTo>
                  <a:pt x="7353" y="33712"/>
                </a:lnTo>
                <a:lnTo>
                  <a:pt x="5515"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1686487" y="2514814"/>
            <a:ext cx="1222375" cy="935355"/>
          </a:xfrm>
          <a:custGeom>
            <a:avLst/>
            <a:gdLst/>
            <a:ahLst/>
            <a:cxnLst/>
            <a:rect l="l" t="t" r="r" b="b"/>
            <a:pathLst>
              <a:path w="1222375" h="935354">
                <a:moveTo>
                  <a:pt x="0" y="935186"/>
                </a:moveTo>
                <a:lnTo>
                  <a:pt x="1222152" y="935186"/>
                </a:lnTo>
                <a:lnTo>
                  <a:pt x="1222152" y="0"/>
                </a:lnTo>
                <a:lnTo>
                  <a:pt x="0" y="0"/>
                </a:lnTo>
                <a:lnTo>
                  <a:pt x="0" y="935186"/>
                </a:lnTo>
                <a:close/>
              </a:path>
            </a:pathLst>
          </a:custGeom>
          <a:ln w="3833">
            <a:solidFill>
              <a:srgbClr val="000000"/>
            </a:solidFill>
          </a:ln>
        </p:spPr>
        <p:txBody>
          <a:bodyPr wrap="square" lIns="0" tIns="0" rIns="0" bIns="0" rtlCol="0"/>
          <a:lstStyle/>
          <a:p>
            <a:endParaRPr/>
          </a:p>
        </p:txBody>
      </p:sp>
      <p:sp>
        <p:nvSpPr>
          <p:cNvPr id="23" name="object 23"/>
          <p:cNvSpPr txBox="1"/>
          <p:nvPr/>
        </p:nvSpPr>
        <p:spPr>
          <a:xfrm>
            <a:off x="1734123" y="2635468"/>
            <a:ext cx="327660" cy="654685"/>
          </a:xfrm>
          <a:prstGeom prst="rect">
            <a:avLst/>
          </a:prstGeom>
        </p:spPr>
        <p:txBody>
          <a:bodyPr vert="horz" wrap="square" lIns="0" tIns="0" rIns="0" bIns="0" rtlCol="0">
            <a:spAutoFit/>
          </a:bodyPr>
          <a:lstStyle/>
          <a:p>
            <a:pPr marL="12700" marR="5080" algn="just">
              <a:lnSpc>
                <a:spcPct val="109600"/>
              </a:lnSpc>
            </a:pPr>
            <a:r>
              <a:rPr sz="1300" spc="-90" dirty="0">
                <a:latin typeface="宋体"/>
                <a:cs typeface="宋体"/>
              </a:rPr>
              <a:t>安全  信息  刺激</a:t>
            </a:r>
            <a:endParaRPr sz="1300">
              <a:latin typeface="宋体"/>
              <a:cs typeface="宋体"/>
            </a:endParaRPr>
          </a:p>
        </p:txBody>
      </p:sp>
      <p:sp>
        <p:nvSpPr>
          <p:cNvPr id="24" name="object 24"/>
          <p:cNvSpPr txBox="1"/>
          <p:nvPr/>
        </p:nvSpPr>
        <p:spPr>
          <a:xfrm>
            <a:off x="2220123" y="2510266"/>
            <a:ext cx="629285" cy="437515"/>
          </a:xfrm>
          <a:prstGeom prst="rect">
            <a:avLst/>
          </a:prstGeom>
        </p:spPr>
        <p:txBody>
          <a:bodyPr vert="horz" wrap="square" lIns="0" tIns="0" rIns="0" bIns="0" rtlCol="0">
            <a:spAutoFit/>
          </a:bodyPr>
          <a:lstStyle/>
          <a:p>
            <a:pPr marL="12700" marR="5080">
              <a:lnSpc>
                <a:spcPct val="109600"/>
              </a:lnSpc>
            </a:pPr>
            <a:r>
              <a:rPr sz="1300" spc="-105" dirty="0">
                <a:latin typeface="宋体"/>
                <a:cs typeface="宋体"/>
              </a:rPr>
              <a:t>内部安全  信息刺激</a:t>
            </a:r>
            <a:endParaRPr sz="1300">
              <a:latin typeface="宋体"/>
              <a:cs typeface="宋体"/>
            </a:endParaRPr>
          </a:p>
        </p:txBody>
      </p:sp>
      <p:sp>
        <p:nvSpPr>
          <p:cNvPr id="25" name="object 25"/>
          <p:cNvSpPr txBox="1"/>
          <p:nvPr/>
        </p:nvSpPr>
        <p:spPr>
          <a:xfrm>
            <a:off x="2220123" y="2996837"/>
            <a:ext cx="701675" cy="425758"/>
          </a:xfrm>
          <a:prstGeom prst="rect">
            <a:avLst/>
          </a:prstGeom>
        </p:spPr>
        <p:txBody>
          <a:bodyPr vert="horz" wrap="square" lIns="0" tIns="0" rIns="0" bIns="0" rtlCol="0">
            <a:spAutoFit/>
          </a:bodyPr>
          <a:lstStyle/>
          <a:p>
            <a:pPr marL="12700"/>
            <a:r>
              <a:rPr sz="1300" spc="-114" dirty="0">
                <a:latin typeface="宋体"/>
                <a:cs typeface="宋体"/>
              </a:rPr>
              <a:t>外部安全</a:t>
            </a:r>
            <a:r>
              <a:rPr sz="1300" spc="-240" dirty="0">
                <a:latin typeface="宋体"/>
                <a:cs typeface="宋体"/>
              </a:rPr>
              <a:t> </a:t>
            </a:r>
            <a:r>
              <a:rPr sz="1300" u="sng" spc="-484" dirty="0">
                <a:latin typeface="Times New Roman"/>
                <a:cs typeface="Times New Roman"/>
              </a:rPr>
              <a:t> </a:t>
            </a:r>
            <a:endParaRPr sz="1300">
              <a:latin typeface="Times New Roman"/>
              <a:cs typeface="Times New Roman"/>
            </a:endParaRPr>
          </a:p>
          <a:p>
            <a:pPr marL="12700">
              <a:spcBef>
                <a:spcPts val="150"/>
              </a:spcBef>
            </a:pPr>
            <a:r>
              <a:rPr sz="1300" spc="-114" dirty="0">
                <a:latin typeface="宋体"/>
                <a:cs typeface="宋体"/>
              </a:rPr>
              <a:t>信息刺激</a:t>
            </a:r>
            <a:endParaRPr sz="1300">
              <a:latin typeface="宋体"/>
              <a:cs typeface="宋体"/>
            </a:endParaRPr>
          </a:p>
        </p:txBody>
      </p:sp>
      <p:sp>
        <p:nvSpPr>
          <p:cNvPr id="26" name="object 26"/>
          <p:cNvSpPr/>
          <p:nvPr/>
        </p:nvSpPr>
        <p:spPr>
          <a:xfrm>
            <a:off x="2160375" y="2514748"/>
            <a:ext cx="0" cy="935355"/>
          </a:xfrm>
          <a:custGeom>
            <a:avLst/>
            <a:gdLst/>
            <a:ahLst/>
            <a:cxnLst/>
            <a:rect l="l" t="t" r="r" b="b"/>
            <a:pathLst>
              <a:path h="935354">
                <a:moveTo>
                  <a:pt x="0" y="935252"/>
                </a:moveTo>
                <a:lnTo>
                  <a:pt x="0" y="0"/>
                </a:lnTo>
                <a:lnTo>
                  <a:pt x="0" y="0"/>
                </a:lnTo>
              </a:path>
            </a:pathLst>
          </a:custGeom>
          <a:ln w="3619">
            <a:solidFill>
              <a:srgbClr val="000000"/>
            </a:solidFill>
            <a:prstDash val="dash"/>
          </a:ln>
        </p:spPr>
        <p:txBody>
          <a:bodyPr wrap="square" lIns="0" tIns="0" rIns="0" bIns="0" rtlCol="0"/>
          <a:lstStyle/>
          <a:p>
            <a:endParaRPr/>
          </a:p>
        </p:txBody>
      </p:sp>
      <p:sp>
        <p:nvSpPr>
          <p:cNvPr id="27" name="object 27"/>
          <p:cNvSpPr/>
          <p:nvPr/>
        </p:nvSpPr>
        <p:spPr>
          <a:xfrm>
            <a:off x="2160376" y="2982398"/>
            <a:ext cx="748665" cy="0"/>
          </a:xfrm>
          <a:custGeom>
            <a:avLst/>
            <a:gdLst/>
            <a:ahLst/>
            <a:cxnLst/>
            <a:rect l="l" t="t" r="r" b="b"/>
            <a:pathLst>
              <a:path w="748665">
                <a:moveTo>
                  <a:pt x="748263" y="0"/>
                </a:moveTo>
                <a:lnTo>
                  <a:pt x="0" y="0"/>
                </a:lnTo>
                <a:lnTo>
                  <a:pt x="0" y="0"/>
                </a:lnTo>
              </a:path>
            </a:pathLst>
          </a:custGeom>
          <a:ln w="3958">
            <a:solidFill>
              <a:srgbClr val="000000"/>
            </a:solidFill>
            <a:prstDash val="dash"/>
          </a:ln>
        </p:spPr>
        <p:txBody>
          <a:bodyPr wrap="square" lIns="0" tIns="0" rIns="0" bIns="0" rtlCol="0"/>
          <a:lstStyle/>
          <a:p>
            <a:endParaRPr/>
          </a:p>
        </p:txBody>
      </p:sp>
      <p:sp>
        <p:nvSpPr>
          <p:cNvPr id="28" name="object 28"/>
          <p:cNvSpPr/>
          <p:nvPr/>
        </p:nvSpPr>
        <p:spPr>
          <a:xfrm>
            <a:off x="3015524" y="2125121"/>
            <a:ext cx="3420745" cy="105410"/>
          </a:xfrm>
          <a:custGeom>
            <a:avLst/>
            <a:gdLst/>
            <a:ahLst/>
            <a:cxnLst/>
            <a:rect l="l" t="t" r="r" b="b"/>
            <a:pathLst>
              <a:path w="3420745" h="105410">
                <a:moveTo>
                  <a:pt x="0" y="38929"/>
                </a:moveTo>
                <a:lnTo>
                  <a:pt x="766032" y="38929"/>
                </a:lnTo>
                <a:lnTo>
                  <a:pt x="768837" y="23800"/>
                </a:lnTo>
                <a:lnTo>
                  <a:pt x="776478" y="11423"/>
                </a:lnTo>
                <a:lnTo>
                  <a:pt x="787795" y="3067"/>
                </a:lnTo>
                <a:lnTo>
                  <a:pt x="801630" y="0"/>
                </a:lnTo>
                <a:lnTo>
                  <a:pt x="815552" y="3067"/>
                </a:lnTo>
                <a:lnTo>
                  <a:pt x="826914" y="11423"/>
                </a:lnTo>
                <a:lnTo>
                  <a:pt x="834571" y="23800"/>
                </a:lnTo>
                <a:lnTo>
                  <a:pt x="837378" y="38929"/>
                </a:lnTo>
                <a:lnTo>
                  <a:pt x="3420636" y="38929"/>
                </a:lnTo>
                <a:lnTo>
                  <a:pt x="3420636" y="104912"/>
                </a:lnTo>
              </a:path>
            </a:pathLst>
          </a:custGeom>
          <a:ln w="3958">
            <a:solidFill>
              <a:srgbClr val="000000"/>
            </a:solidFill>
          </a:ln>
        </p:spPr>
        <p:txBody>
          <a:bodyPr wrap="square" lIns="0" tIns="0" rIns="0" bIns="0" rtlCol="0"/>
          <a:lstStyle/>
          <a:p>
            <a:endParaRPr/>
          </a:p>
        </p:txBody>
      </p:sp>
      <p:sp>
        <p:nvSpPr>
          <p:cNvPr id="29" name="object 29"/>
          <p:cNvSpPr/>
          <p:nvPr/>
        </p:nvSpPr>
        <p:spPr>
          <a:xfrm>
            <a:off x="6405388" y="2213702"/>
            <a:ext cx="61594" cy="67310"/>
          </a:xfrm>
          <a:custGeom>
            <a:avLst/>
            <a:gdLst/>
            <a:ahLst/>
            <a:cxnLst/>
            <a:rect l="l" t="t" r="r" b="b"/>
            <a:pathLst>
              <a:path w="61595" h="67310">
                <a:moveTo>
                  <a:pt x="0" y="0"/>
                </a:moveTo>
                <a:lnTo>
                  <a:pt x="30771" y="67302"/>
                </a:lnTo>
                <a:lnTo>
                  <a:pt x="57921" y="7917"/>
                </a:lnTo>
                <a:lnTo>
                  <a:pt x="30714" y="7917"/>
                </a:lnTo>
                <a:lnTo>
                  <a:pt x="15024" y="5938"/>
                </a:lnTo>
                <a:lnTo>
                  <a:pt x="0" y="0"/>
                </a:lnTo>
                <a:close/>
              </a:path>
              <a:path w="61595" h="67310">
                <a:moveTo>
                  <a:pt x="61542" y="0"/>
                </a:moveTo>
                <a:lnTo>
                  <a:pt x="46432" y="5938"/>
                </a:lnTo>
                <a:lnTo>
                  <a:pt x="30714" y="7917"/>
                </a:lnTo>
                <a:lnTo>
                  <a:pt x="57921" y="7917"/>
                </a:lnTo>
                <a:lnTo>
                  <a:pt x="61542" y="0"/>
                </a:lnTo>
                <a:close/>
              </a:path>
            </a:pathLst>
          </a:custGeom>
          <a:solidFill>
            <a:srgbClr val="000000"/>
          </a:solidFill>
        </p:spPr>
        <p:txBody>
          <a:bodyPr wrap="square" lIns="0" tIns="0" rIns="0" bIns="0" rtlCol="0"/>
          <a:lstStyle/>
          <a:p>
            <a:endParaRPr/>
          </a:p>
        </p:txBody>
      </p:sp>
      <p:sp>
        <p:nvSpPr>
          <p:cNvPr id="30" name="object 30"/>
          <p:cNvSpPr/>
          <p:nvPr/>
        </p:nvSpPr>
        <p:spPr>
          <a:xfrm>
            <a:off x="6623198" y="2811998"/>
            <a:ext cx="0" cy="248920"/>
          </a:xfrm>
          <a:custGeom>
            <a:avLst/>
            <a:gdLst/>
            <a:ahLst/>
            <a:cxnLst/>
            <a:rect l="l" t="t" r="r" b="b"/>
            <a:pathLst>
              <a:path h="248919">
                <a:moveTo>
                  <a:pt x="0" y="248754"/>
                </a:moveTo>
                <a:lnTo>
                  <a:pt x="0" y="0"/>
                </a:lnTo>
                <a:lnTo>
                  <a:pt x="0" y="0"/>
                </a:lnTo>
              </a:path>
            </a:pathLst>
          </a:custGeom>
          <a:ln w="3619">
            <a:solidFill>
              <a:srgbClr val="000000"/>
            </a:solidFill>
          </a:ln>
        </p:spPr>
        <p:txBody>
          <a:bodyPr wrap="square" lIns="0" tIns="0" rIns="0" bIns="0" rtlCol="0"/>
          <a:lstStyle/>
          <a:p>
            <a:endParaRPr/>
          </a:p>
        </p:txBody>
      </p:sp>
      <p:sp>
        <p:nvSpPr>
          <p:cNvPr id="31" name="object 31"/>
          <p:cNvSpPr/>
          <p:nvPr/>
        </p:nvSpPr>
        <p:spPr>
          <a:xfrm>
            <a:off x="6592427" y="3044423"/>
            <a:ext cx="61594" cy="67945"/>
          </a:xfrm>
          <a:custGeom>
            <a:avLst/>
            <a:gdLst/>
            <a:ahLst/>
            <a:cxnLst/>
            <a:rect l="l" t="t" r="r" b="b"/>
            <a:pathLst>
              <a:path w="61595" h="67944">
                <a:moveTo>
                  <a:pt x="0" y="0"/>
                </a:moveTo>
                <a:lnTo>
                  <a:pt x="30771" y="67351"/>
                </a:lnTo>
                <a:lnTo>
                  <a:pt x="57868" y="8041"/>
                </a:lnTo>
                <a:lnTo>
                  <a:pt x="30714" y="8041"/>
                </a:lnTo>
                <a:lnTo>
                  <a:pt x="15024" y="6031"/>
                </a:lnTo>
                <a:lnTo>
                  <a:pt x="0" y="0"/>
                </a:lnTo>
                <a:close/>
              </a:path>
              <a:path w="61595" h="67944">
                <a:moveTo>
                  <a:pt x="61542" y="0"/>
                </a:moveTo>
                <a:lnTo>
                  <a:pt x="46432" y="6031"/>
                </a:lnTo>
                <a:lnTo>
                  <a:pt x="30714" y="8041"/>
                </a:lnTo>
                <a:lnTo>
                  <a:pt x="57868" y="8041"/>
                </a:lnTo>
                <a:lnTo>
                  <a:pt x="61542" y="0"/>
                </a:lnTo>
                <a:close/>
              </a:path>
            </a:pathLst>
          </a:custGeom>
          <a:solidFill>
            <a:srgbClr val="000000"/>
          </a:solidFill>
        </p:spPr>
        <p:txBody>
          <a:bodyPr wrap="square" lIns="0" tIns="0" rIns="0" bIns="0" rtlCol="0"/>
          <a:lstStyle/>
          <a:p>
            <a:endParaRPr/>
          </a:p>
        </p:txBody>
      </p:sp>
      <p:sp>
        <p:nvSpPr>
          <p:cNvPr id="32" name="object 32"/>
          <p:cNvSpPr/>
          <p:nvPr/>
        </p:nvSpPr>
        <p:spPr>
          <a:xfrm>
            <a:off x="6592427" y="2761027"/>
            <a:ext cx="61594" cy="67310"/>
          </a:xfrm>
          <a:custGeom>
            <a:avLst/>
            <a:gdLst/>
            <a:ahLst/>
            <a:cxnLst/>
            <a:rect l="l" t="t" r="r" b="b"/>
            <a:pathLst>
              <a:path w="61595" h="67310">
                <a:moveTo>
                  <a:pt x="30771" y="0"/>
                </a:moveTo>
                <a:lnTo>
                  <a:pt x="0" y="67302"/>
                </a:lnTo>
                <a:lnTo>
                  <a:pt x="15024" y="61363"/>
                </a:lnTo>
                <a:lnTo>
                  <a:pt x="30714" y="59384"/>
                </a:lnTo>
                <a:lnTo>
                  <a:pt x="57921" y="59384"/>
                </a:lnTo>
                <a:lnTo>
                  <a:pt x="30771" y="0"/>
                </a:lnTo>
                <a:close/>
              </a:path>
              <a:path w="61595" h="67310">
                <a:moveTo>
                  <a:pt x="57921" y="59384"/>
                </a:moveTo>
                <a:lnTo>
                  <a:pt x="30714" y="59384"/>
                </a:lnTo>
                <a:lnTo>
                  <a:pt x="46432" y="61363"/>
                </a:lnTo>
                <a:lnTo>
                  <a:pt x="61542" y="67302"/>
                </a:lnTo>
                <a:lnTo>
                  <a:pt x="57921" y="59384"/>
                </a:lnTo>
                <a:close/>
              </a:path>
            </a:pathLst>
          </a:custGeom>
          <a:solidFill>
            <a:srgbClr val="000000"/>
          </a:solidFill>
        </p:spPr>
        <p:txBody>
          <a:bodyPr wrap="square" lIns="0" tIns="0" rIns="0" bIns="0" rtlCol="0"/>
          <a:lstStyle/>
          <a:p>
            <a:endParaRPr/>
          </a:p>
        </p:txBody>
      </p:sp>
      <p:sp>
        <p:nvSpPr>
          <p:cNvPr id="33" name="object 33"/>
          <p:cNvSpPr/>
          <p:nvPr/>
        </p:nvSpPr>
        <p:spPr>
          <a:xfrm>
            <a:off x="5627516" y="3333095"/>
            <a:ext cx="387985" cy="0"/>
          </a:xfrm>
          <a:custGeom>
            <a:avLst/>
            <a:gdLst/>
            <a:ahLst/>
            <a:cxnLst/>
            <a:rect l="l" t="t" r="r" b="b"/>
            <a:pathLst>
              <a:path w="387985">
                <a:moveTo>
                  <a:pt x="387956" y="0"/>
                </a:moveTo>
                <a:lnTo>
                  <a:pt x="0" y="0"/>
                </a:lnTo>
                <a:lnTo>
                  <a:pt x="0" y="0"/>
                </a:lnTo>
              </a:path>
            </a:pathLst>
          </a:custGeom>
          <a:ln w="3958">
            <a:solidFill>
              <a:srgbClr val="000000"/>
            </a:solidFill>
          </a:ln>
        </p:spPr>
        <p:txBody>
          <a:bodyPr wrap="square" lIns="0" tIns="0" rIns="0" bIns="0" rtlCol="0"/>
          <a:lstStyle/>
          <a:p>
            <a:endParaRPr/>
          </a:p>
        </p:txBody>
      </p:sp>
      <p:sp>
        <p:nvSpPr>
          <p:cNvPr id="34" name="object 34"/>
          <p:cNvSpPr/>
          <p:nvPr/>
        </p:nvSpPr>
        <p:spPr>
          <a:xfrm>
            <a:off x="6000387" y="3299444"/>
            <a:ext cx="61594" cy="67310"/>
          </a:xfrm>
          <a:custGeom>
            <a:avLst/>
            <a:gdLst/>
            <a:ahLst/>
            <a:cxnLst/>
            <a:rect l="l" t="t" r="r" b="b"/>
            <a:pathLst>
              <a:path w="61595" h="67310">
                <a:moveTo>
                  <a:pt x="0" y="0"/>
                </a:moveTo>
                <a:lnTo>
                  <a:pt x="5515" y="16479"/>
                </a:lnTo>
                <a:lnTo>
                  <a:pt x="7353" y="33657"/>
                </a:lnTo>
                <a:lnTo>
                  <a:pt x="5515" y="50831"/>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35" name="object 35"/>
          <p:cNvSpPr/>
          <p:nvPr/>
        </p:nvSpPr>
        <p:spPr>
          <a:xfrm>
            <a:off x="5580905" y="3299444"/>
            <a:ext cx="61594" cy="67310"/>
          </a:xfrm>
          <a:custGeom>
            <a:avLst/>
            <a:gdLst/>
            <a:ahLst/>
            <a:cxnLst/>
            <a:rect l="l" t="t" r="r" b="b"/>
            <a:pathLst>
              <a:path w="61595" h="67310">
                <a:moveTo>
                  <a:pt x="61542" y="0"/>
                </a:moveTo>
                <a:lnTo>
                  <a:pt x="0" y="33651"/>
                </a:lnTo>
                <a:lnTo>
                  <a:pt x="61542" y="67302"/>
                </a:lnTo>
                <a:lnTo>
                  <a:pt x="56111" y="50831"/>
                </a:lnTo>
                <a:lnTo>
                  <a:pt x="54302" y="33651"/>
                </a:lnTo>
                <a:lnTo>
                  <a:pt x="56111" y="16479"/>
                </a:lnTo>
                <a:lnTo>
                  <a:pt x="61542" y="0"/>
                </a:lnTo>
                <a:close/>
              </a:path>
            </a:pathLst>
          </a:custGeom>
          <a:solidFill>
            <a:srgbClr val="000000"/>
          </a:solidFill>
        </p:spPr>
        <p:txBody>
          <a:bodyPr wrap="square" lIns="0" tIns="0" rIns="0" bIns="0" rtlCol="0"/>
          <a:lstStyle/>
          <a:p>
            <a:endParaRPr/>
          </a:p>
        </p:txBody>
      </p:sp>
      <p:sp>
        <p:nvSpPr>
          <p:cNvPr id="36" name="object 36"/>
          <p:cNvSpPr/>
          <p:nvPr/>
        </p:nvSpPr>
        <p:spPr>
          <a:xfrm>
            <a:off x="5153431" y="2799627"/>
            <a:ext cx="1311275" cy="248920"/>
          </a:xfrm>
          <a:custGeom>
            <a:avLst/>
            <a:gdLst/>
            <a:ahLst/>
            <a:cxnLst/>
            <a:rect l="l" t="t" r="r" b="b"/>
            <a:pathLst>
              <a:path w="1311275" h="248919">
                <a:moveTo>
                  <a:pt x="0" y="248754"/>
                </a:moveTo>
                <a:lnTo>
                  <a:pt x="0" y="124377"/>
                </a:lnTo>
                <a:lnTo>
                  <a:pt x="1311237" y="124377"/>
                </a:lnTo>
                <a:lnTo>
                  <a:pt x="1311237" y="0"/>
                </a:lnTo>
              </a:path>
            </a:pathLst>
          </a:custGeom>
          <a:ln w="3946">
            <a:solidFill>
              <a:srgbClr val="000000"/>
            </a:solidFill>
          </a:ln>
        </p:spPr>
        <p:txBody>
          <a:bodyPr wrap="square" lIns="0" tIns="0" rIns="0" bIns="0" rtlCol="0"/>
          <a:lstStyle/>
          <a:p>
            <a:endParaRPr/>
          </a:p>
        </p:txBody>
      </p:sp>
      <p:sp>
        <p:nvSpPr>
          <p:cNvPr id="37" name="object 37"/>
          <p:cNvSpPr/>
          <p:nvPr/>
        </p:nvSpPr>
        <p:spPr>
          <a:xfrm>
            <a:off x="5122659" y="3032050"/>
            <a:ext cx="61594" cy="67310"/>
          </a:xfrm>
          <a:custGeom>
            <a:avLst/>
            <a:gdLst/>
            <a:ahLst/>
            <a:cxnLst/>
            <a:rect l="l" t="t" r="r" b="b"/>
            <a:pathLst>
              <a:path w="61595" h="67310">
                <a:moveTo>
                  <a:pt x="0" y="0"/>
                </a:moveTo>
                <a:lnTo>
                  <a:pt x="30771" y="67252"/>
                </a:lnTo>
                <a:lnTo>
                  <a:pt x="57919" y="7917"/>
                </a:lnTo>
                <a:lnTo>
                  <a:pt x="30714" y="7917"/>
                </a:lnTo>
                <a:lnTo>
                  <a:pt x="15024" y="5938"/>
                </a:lnTo>
                <a:lnTo>
                  <a:pt x="0" y="0"/>
                </a:lnTo>
                <a:close/>
              </a:path>
              <a:path w="61595" h="67310">
                <a:moveTo>
                  <a:pt x="61542" y="0"/>
                </a:moveTo>
                <a:lnTo>
                  <a:pt x="46432" y="5938"/>
                </a:lnTo>
                <a:lnTo>
                  <a:pt x="30714" y="7917"/>
                </a:lnTo>
                <a:lnTo>
                  <a:pt x="57919" y="7917"/>
                </a:lnTo>
                <a:lnTo>
                  <a:pt x="61542" y="0"/>
                </a:lnTo>
                <a:close/>
              </a:path>
            </a:pathLst>
          </a:custGeom>
          <a:solidFill>
            <a:srgbClr val="000000"/>
          </a:solidFill>
        </p:spPr>
        <p:txBody>
          <a:bodyPr wrap="square" lIns="0" tIns="0" rIns="0" bIns="0" rtlCol="0"/>
          <a:lstStyle/>
          <a:p>
            <a:endParaRPr/>
          </a:p>
        </p:txBody>
      </p:sp>
      <p:sp>
        <p:nvSpPr>
          <p:cNvPr id="38" name="object 38"/>
          <p:cNvSpPr/>
          <p:nvPr/>
        </p:nvSpPr>
        <p:spPr>
          <a:xfrm>
            <a:off x="6433896" y="2748655"/>
            <a:ext cx="61594" cy="67310"/>
          </a:xfrm>
          <a:custGeom>
            <a:avLst/>
            <a:gdLst/>
            <a:ahLst/>
            <a:cxnLst/>
            <a:rect l="l" t="t" r="r" b="b"/>
            <a:pathLst>
              <a:path w="61595" h="67310">
                <a:moveTo>
                  <a:pt x="30771" y="0"/>
                </a:moveTo>
                <a:lnTo>
                  <a:pt x="0" y="67302"/>
                </a:lnTo>
                <a:lnTo>
                  <a:pt x="15024" y="61363"/>
                </a:lnTo>
                <a:lnTo>
                  <a:pt x="30714" y="59384"/>
                </a:lnTo>
                <a:lnTo>
                  <a:pt x="57921" y="59384"/>
                </a:lnTo>
                <a:lnTo>
                  <a:pt x="30771" y="0"/>
                </a:lnTo>
                <a:close/>
              </a:path>
              <a:path w="61595" h="67310">
                <a:moveTo>
                  <a:pt x="57921" y="59384"/>
                </a:moveTo>
                <a:lnTo>
                  <a:pt x="30714" y="59384"/>
                </a:lnTo>
                <a:lnTo>
                  <a:pt x="46432" y="61363"/>
                </a:lnTo>
                <a:lnTo>
                  <a:pt x="61542" y="67302"/>
                </a:lnTo>
                <a:lnTo>
                  <a:pt x="57921" y="59384"/>
                </a:lnTo>
                <a:close/>
              </a:path>
            </a:pathLst>
          </a:custGeom>
          <a:solidFill>
            <a:srgbClr val="000000"/>
          </a:solidFill>
        </p:spPr>
        <p:txBody>
          <a:bodyPr wrap="square" lIns="0" tIns="0" rIns="0" bIns="0" rtlCol="0"/>
          <a:lstStyle/>
          <a:p>
            <a:endParaRPr/>
          </a:p>
        </p:txBody>
      </p:sp>
      <p:sp>
        <p:nvSpPr>
          <p:cNvPr id="39" name="object 39"/>
          <p:cNvSpPr/>
          <p:nvPr/>
        </p:nvSpPr>
        <p:spPr>
          <a:xfrm>
            <a:off x="7443457" y="2481096"/>
            <a:ext cx="61594" cy="67310"/>
          </a:xfrm>
          <a:custGeom>
            <a:avLst/>
            <a:gdLst/>
            <a:ahLst/>
            <a:cxnLst/>
            <a:rect l="l" t="t" r="r" b="b"/>
            <a:pathLst>
              <a:path w="61595" h="67310">
                <a:moveTo>
                  <a:pt x="0" y="0"/>
                </a:moveTo>
                <a:lnTo>
                  <a:pt x="5515" y="16523"/>
                </a:lnTo>
                <a:lnTo>
                  <a:pt x="7353" y="33712"/>
                </a:lnTo>
                <a:lnTo>
                  <a:pt x="5515"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40" name="object 40"/>
          <p:cNvSpPr/>
          <p:nvPr/>
        </p:nvSpPr>
        <p:spPr>
          <a:xfrm>
            <a:off x="8467047" y="2514747"/>
            <a:ext cx="434975" cy="0"/>
          </a:xfrm>
          <a:custGeom>
            <a:avLst/>
            <a:gdLst/>
            <a:ahLst/>
            <a:cxnLst/>
            <a:rect l="l" t="t" r="r" b="b"/>
            <a:pathLst>
              <a:path w="434975">
                <a:moveTo>
                  <a:pt x="0" y="0"/>
                </a:moveTo>
                <a:lnTo>
                  <a:pt x="434414" y="0"/>
                </a:lnTo>
                <a:lnTo>
                  <a:pt x="434414" y="0"/>
                </a:lnTo>
              </a:path>
            </a:pathLst>
          </a:custGeom>
          <a:ln w="3958">
            <a:solidFill>
              <a:srgbClr val="000000"/>
            </a:solidFill>
          </a:ln>
        </p:spPr>
        <p:txBody>
          <a:bodyPr wrap="square" lIns="0" tIns="0" rIns="0" bIns="0" rtlCol="0"/>
          <a:lstStyle/>
          <a:p>
            <a:endParaRPr/>
          </a:p>
        </p:txBody>
      </p:sp>
      <p:sp>
        <p:nvSpPr>
          <p:cNvPr id="41" name="object 41"/>
          <p:cNvSpPr/>
          <p:nvPr/>
        </p:nvSpPr>
        <p:spPr>
          <a:xfrm>
            <a:off x="8886528" y="2481096"/>
            <a:ext cx="61594" cy="67310"/>
          </a:xfrm>
          <a:custGeom>
            <a:avLst/>
            <a:gdLst/>
            <a:ahLst/>
            <a:cxnLst/>
            <a:rect l="l" t="t" r="r" b="b"/>
            <a:pathLst>
              <a:path w="61595" h="67310">
                <a:moveTo>
                  <a:pt x="0" y="0"/>
                </a:moveTo>
                <a:lnTo>
                  <a:pt x="5430" y="16523"/>
                </a:lnTo>
                <a:lnTo>
                  <a:pt x="7240" y="33712"/>
                </a:lnTo>
                <a:lnTo>
                  <a:pt x="5430"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42" name="object 42"/>
          <p:cNvSpPr/>
          <p:nvPr/>
        </p:nvSpPr>
        <p:spPr>
          <a:xfrm>
            <a:off x="3122422" y="2514748"/>
            <a:ext cx="167640" cy="701675"/>
          </a:xfrm>
          <a:custGeom>
            <a:avLst/>
            <a:gdLst/>
            <a:ahLst/>
            <a:cxnLst/>
            <a:rect l="l" t="t" r="r" b="b"/>
            <a:pathLst>
              <a:path w="167639" h="701675">
                <a:moveTo>
                  <a:pt x="0" y="701460"/>
                </a:moveTo>
                <a:lnTo>
                  <a:pt x="0" y="0"/>
                </a:lnTo>
                <a:lnTo>
                  <a:pt x="167249" y="0"/>
                </a:lnTo>
              </a:path>
            </a:pathLst>
          </a:custGeom>
          <a:ln w="3638">
            <a:solidFill>
              <a:srgbClr val="000000"/>
            </a:solidFill>
          </a:ln>
        </p:spPr>
        <p:txBody>
          <a:bodyPr wrap="square" lIns="0" tIns="0" rIns="0" bIns="0" rtlCol="0"/>
          <a:lstStyle/>
          <a:p>
            <a:endParaRPr/>
          </a:p>
        </p:txBody>
      </p:sp>
      <p:sp>
        <p:nvSpPr>
          <p:cNvPr id="43" name="object 43"/>
          <p:cNvSpPr/>
          <p:nvPr/>
        </p:nvSpPr>
        <p:spPr>
          <a:xfrm>
            <a:off x="3274738" y="2481096"/>
            <a:ext cx="61594" cy="67310"/>
          </a:xfrm>
          <a:custGeom>
            <a:avLst/>
            <a:gdLst/>
            <a:ahLst/>
            <a:cxnLst/>
            <a:rect l="l" t="t" r="r" b="b"/>
            <a:pathLst>
              <a:path w="61594" h="67310">
                <a:moveTo>
                  <a:pt x="0" y="0"/>
                </a:moveTo>
                <a:lnTo>
                  <a:pt x="5430" y="16523"/>
                </a:lnTo>
                <a:lnTo>
                  <a:pt x="7240" y="33712"/>
                </a:lnTo>
                <a:lnTo>
                  <a:pt x="5430"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44" name="object 44"/>
          <p:cNvSpPr/>
          <p:nvPr/>
        </p:nvSpPr>
        <p:spPr>
          <a:xfrm>
            <a:off x="5901589" y="2514747"/>
            <a:ext cx="1283335" cy="0"/>
          </a:xfrm>
          <a:custGeom>
            <a:avLst/>
            <a:gdLst/>
            <a:ahLst/>
            <a:cxnLst/>
            <a:rect l="l" t="t" r="r" b="b"/>
            <a:pathLst>
              <a:path w="1283335">
                <a:moveTo>
                  <a:pt x="1282729" y="0"/>
                </a:moveTo>
                <a:lnTo>
                  <a:pt x="0" y="0"/>
                </a:lnTo>
                <a:lnTo>
                  <a:pt x="0" y="0"/>
                </a:lnTo>
              </a:path>
            </a:pathLst>
          </a:custGeom>
          <a:ln w="3958">
            <a:solidFill>
              <a:srgbClr val="000000"/>
            </a:solidFill>
            <a:prstDash val="dash"/>
          </a:ln>
        </p:spPr>
        <p:txBody>
          <a:bodyPr wrap="square" lIns="0" tIns="0" rIns="0" bIns="0" rtlCol="0"/>
          <a:lstStyle/>
          <a:p>
            <a:endParaRPr/>
          </a:p>
        </p:txBody>
      </p:sp>
      <p:sp>
        <p:nvSpPr>
          <p:cNvPr id="45" name="object 45"/>
          <p:cNvSpPr txBox="1"/>
          <p:nvPr/>
        </p:nvSpPr>
        <p:spPr>
          <a:xfrm>
            <a:off x="6153156" y="2287130"/>
            <a:ext cx="1084580" cy="200055"/>
          </a:xfrm>
          <a:prstGeom prst="rect">
            <a:avLst/>
          </a:prstGeom>
        </p:spPr>
        <p:txBody>
          <a:bodyPr vert="horz" wrap="square" lIns="0" tIns="0" rIns="0" bIns="0" rtlCol="0">
            <a:spAutoFit/>
          </a:bodyPr>
          <a:lstStyle/>
          <a:p>
            <a:pPr marL="12700">
              <a:tabLst>
                <a:tab pos="1030605" algn="l"/>
              </a:tabLst>
            </a:pPr>
            <a:r>
              <a:rPr sz="1300" spc="-114" dirty="0">
                <a:latin typeface="宋体"/>
                <a:cs typeface="宋体"/>
              </a:rPr>
              <a:t>思维处理器	</a:t>
            </a:r>
            <a:r>
              <a:rPr sz="1300" u="sng" spc="-10" dirty="0">
                <a:latin typeface="Times New Roman"/>
                <a:cs typeface="Times New Roman"/>
              </a:rPr>
              <a:t> </a:t>
            </a:r>
            <a:endParaRPr sz="1300">
              <a:latin typeface="Times New Roman"/>
              <a:cs typeface="Times New Roman"/>
            </a:endParaRPr>
          </a:p>
        </p:txBody>
      </p:sp>
      <p:sp>
        <p:nvSpPr>
          <p:cNvPr id="46" name="object 46"/>
          <p:cNvSpPr/>
          <p:nvPr/>
        </p:nvSpPr>
        <p:spPr>
          <a:xfrm>
            <a:off x="6542952" y="2514748"/>
            <a:ext cx="0" cy="234315"/>
          </a:xfrm>
          <a:custGeom>
            <a:avLst/>
            <a:gdLst/>
            <a:ahLst/>
            <a:cxnLst/>
            <a:rect l="l" t="t" r="r" b="b"/>
            <a:pathLst>
              <a:path h="234314">
                <a:moveTo>
                  <a:pt x="0" y="0"/>
                </a:moveTo>
                <a:lnTo>
                  <a:pt x="0" y="233908"/>
                </a:lnTo>
                <a:lnTo>
                  <a:pt x="0" y="233908"/>
                </a:lnTo>
              </a:path>
            </a:pathLst>
          </a:custGeom>
          <a:ln w="3619">
            <a:solidFill>
              <a:srgbClr val="000000"/>
            </a:solidFill>
            <a:prstDash val="dash"/>
          </a:ln>
        </p:spPr>
        <p:txBody>
          <a:bodyPr wrap="square" lIns="0" tIns="0" rIns="0" bIns="0" rtlCol="0"/>
          <a:lstStyle/>
          <a:p>
            <a:endParaRPr/>
          </a:p>
        </p:txBody>
      </p:sp>
      <p:sp>
        <p:nvSpPr>
          <p:cNvPr id="47" name="object 47"/>
          <p:cNvSpPr txBox="1"/>
          <p:nvPr/>
        </p:nvSpPr>
        <p:spPr>
          <a:xfrm>
            <a:off x="5907894" y="2520873"/>
            <a:ext cx="1270635" cy="201295"/>
          </a:xfrm>
          <a:prstGeom prst="rect">
            <a:avLst/>
          </a:prstGeom>
        </p:spPr>
        <p:txBody>
          <a:bodyPr vert="horz" wrap="square" lIns="0" tIns="0" rIns="0" bIns="0" rtlCol="0">
            <a:spAutoFit/>
          </a:bodyPr>
          <a:lstStyle/>
          <a:p>
            <a:pPr marL="12700"/>
            <a:r>
              <a:rPr sz="1300" spc="-114" dirty="0">
                <a:latin typeface="宋体"/>
                <a:cs typeface="宋体"/>
              </a:rPr>
              <a:t>安全预测</a:t>
            </a:r>
            <a:r>
              <a:rPr sz="1300" spc="-434" dirty="0">
                <a:latin typeface="宋体"/>
                <a:cs typeface="宋体"/>
              </a:rPr>
              <a:t> </a:t>
            </a:r>
            <a:r>
              <a:rPr sz="1300" spc="-114" dirty="0">
                <a:latin typeface="宋体"/>
                <a:cs typeface="宋体"/>
              </a:rPr>
              <a:t>安全决策</a:t>
            </a:r>
            <a:endParaRPr sz="1300">
              <a:latin typeface="宋体"/>
              <a:cs typeface="宋体"/>
            </a:endParaRPr>
          </a:p>
        </p:txBody>
      </p:sp>
      <p:sp>
        <p:nvSpPr>
          <p:cNvPr id="48" name="object 48"/>
          <p:cNvSpPr txBox="1"/>
          <p:nvPr/>
        </p:nvSpPr>
        <p:spPr>
          <a:xfrm>
            <a:off x="7622925" y="2287130"/>
            <a:ext cx="779780" cy="201295"/>
          </a:xfrm>
          <a:prstGeom prst="rect">
            <a:avLst/>
          </a:prstGeom>
        </p:spPr>
        <p:txBody>
          <a:bodyPr vert="horz" wrap="square" lIns="0" tIns="0" rIns="0" bIns="0" rtlCol="0">
            <a:spAutoFit/>
          </a:bodyPr>
          <a:lstStyle/>
          <a:p>
            <a:pPr marL="12700"/>
            <a:r>
              <a:rPr sz="1300" spc="-114" dirty="0">
                <a:latin typeface="宋体"/>
                <a:cs typeface="宋体"/>
              </a:rPr>
              <a:t>行动处理器</a:t>
            </a:r>
            <a:endParaRPr sz="1300">
              <a:latin typeface="宋体"/>
              <a:cs typeface="宋体"/>
            </a:endParaRPr>
          </a:p>
        </p:txBody>
      </p:sp>
      <p:sp>
        <p:nvSpPr>
          <p:cNvPr id="49" name="object 49"/>
          <p:cNvSpPr/>
          <p:nvPr/>
        </p:nvSpPr>
        <p:spPr>
          <a:xfrm>
            <a:off x="7504999" y="2514747"/>
            <a:ext cx="962660" cy="0"/>
          </a:xfrm>
          <a:custGeom>
            <a:avLst/>
            <a:gdLst/>
            <a:ahLst/>
            <a:cxnLst/>
            <a:rect l="l" t="t" r="r" b="b"/>
            <a:pathLst>
              <a:path w="962659">
                <a:moveTo>
                  <a:pt x="962046" y="0"/>
                </a:moveTo>
                <a:lnTo>
                  <a:pt x="0" y="0"/>
                </a:lnTo>
                <a:lnTo>
                  <a:pt x="0" y="0"/>
                </a:lnTo>
              </a:path>
            </a:pathLst>
          </a:custGeom>
          <a:ln w="3958">
            <a:solidFill>
              <a:srgbClr val="000000"/>
            </a:solidFill>
            <a:prstDash val="dash"/>
          </a:ln>
        </p:spPr>
        <p:txBody>
          <a:bodyPr wrap="square" lIns="0" tIns="0" rIns="0" bIns="0" rtlCol="0"/>
          <a:lstStyle/>
          <a:p>
            <a:endParaRPr/>
          </a:p>
        </p:txBody>
      </p:sp>
      <p:sp>
        <p:nvSpPr>
          <p:cNvPr id="50" name="object 50"/>
          <p:cNvSpPr txBox="1"/>
          <p:nvPr/>
        </p:nvSpPr>
        <p:spPr>
          <a:xfrm>
            <a:off x="7671647" y="2520873"/>
            <a:ext cx="629285" cy="201295"/>
          </a:xfrm>
          <a:prstGeom prst="rect">
            <a:avLst/>
          </a:prstGeom>
        </p:spPr>
        <p:txBody>
          <a:bodyPr vert="horz" wrap="square" lIns="0" tIns="0" rIns="0" bIns="0" rtlCol="0">
            <a:spAutoFit/>
          </a:bodyPr>
          <a:lstStyle/>
          <a:p>
            <a:pPr marL="12700"/>
            <a:r>
              <a:rPr sz="1300" spc="-114" dirty="0">
                <a:latin typeface="宋体"/>
                <a:cs typeface="宋体"/>
              </a:rPr>
              <a:t>安全执行</a:t>
            </a:r>
            <a:endParaRPr sz="1300">
              <a:latin typeface="宋体"/>
              <a:cs typeface="宋体"/>
            </a:endParaRPr>
          </a:p>
        </p:txBody>
      </p:sp>
      <p:sp>
        <p:nvSpPr>
          <p:cNvPr id="51" name="object 51"/>
          <p:cNvSpPr/>
          <p:nvPr/>
        </p:nvSpPr>
        <p:spPr>
          <a:xfrm>
            <a:off x="8948070" y="3099320"/>
            <a:ext cx="962660" cy="467995"/>
          </a:xfrm>
          <a:custGeom>
            <a:avLst/>
            <a:gdLst/>
            <a:ahLst/>
            <a:cxnLst/>
            <a:rect l="l" t="t" r="r" b="b"/>
            <a:pathLst>
              <a:path w="962659" h="467995">
                <a:moveTo>
                  <a:pt x="0" y="467585"/>
                </a:moveTo>
                <a:lnTo>
                  <a:pt x="962046" y="467585"/>
                </a:lnTo>
                <a:lnTo>
                  <a:pt x="962046" y="0"/>
                </a:lnTo>
                <a:lnTo>
                  <a:pt x="0" y="0"/>
                </a:lnTo>
                <a:lnTo>
                  <a:pt x="0" y="467585"/>
                </a:lnTo>
                <a:close/>
              </a:path>
            </a:pathLst>
          </a:custGeom>
          <a:ln w="3894">
            <a:solidFill>
              <a:srgbClr val="000000"/>
            </a:solidFill>
            <a:prstDash val="dash"/>
          </a:ln>
        </p:spPr>
        <p:txBody>
          <a:bodyPr wrap="square" lIns="0" tIns="0" rIns="0" bIns="0" rtlCol="0"/>
          <a:lstStyle/>
          <a:p>
            <a:endParaRPr/>
          </a:p>
        </p:txBody>
      </p:sp>
      <p:sp>
        <p:nvSpPr>
          <p:cNvPr id="52" name="object 52"/>
          <p:cNvSpPr txBox="1"/>
          <p:nvPr/>
        </p:nvSpPr>
        <p:spPr>
          <a:xfrm>
            <a:off x="9039297" y="3094676"/>
            <a:ext cx="779780" cy="427990"/>
          </a:xfrm>
          <a:prstGeom prst="rect">
            <a:avLst/>
          </a:prstGeom>
        </p:spPr>
        <p:txBody>
          <a:bodyPr vert="horz" wrap="square" lIns="0" tIns="0" rIns="0" bIns="0" rtlCol="0">
            <a:spAutoFit/>
          </a:bodyPr>
          <a:lstStyle/>
          <a:p>
            <a:pPr marL="12700" marR="5080">
              <a:lnSpc>
                <a:spcPct val="107200"/>
              </a:lnSpc>
            </a:pPr>
            <a:r>
              <a:rPr sz="1300" spc="-105" dirty="0">
                <a:latin typeface="宋体"/>
                <a:cs typeface="宋体"/>
              </a:rPr>
              <a:t>所在系统安  全状态变化</a:t>
            </a:r>
            <a:endParaRPr sz="1300">
              <a:latin typeface="宋体"/>
              <a:cs typeface="宋体"/>
            </a:endParaRPr>
          </a:p>
        </p:txBody>
      </p:sp>
      <p:sp>
        <p:nvSpPr>
          <p:cNvPr id="53" name="object 53"/>
          <p:cNvSpPr/>
          <p:nvPr/>
        </p:nvSpPr>
        <p:spPr>
          <a:xfrm>
            <a:off x="9429093" y="2748655"/>
            <a:ext cx="0" cy="299720"/>
          </a:xfrm>
          <a:custGeom>
            <a:avLst/>
            <a:gdLst/>
            <a:ahLst/>
            <a:cxnLst/>
            <a:rect l="l" t="t" r="r" b="b"/>
            <a:pathLst>
              <a:path h="299719">
                <a:moveTo>
                  <a:pt x="0" y="0"/>
                </a:moveTo>
                <a:lnTo>
                  <a:pt x="0" y="299725"/>
                </a:lnTo>
                <a:lnTo>
                  <a:pt x="0" y="299725"/>
                </a:lnTo>
              </a:path>
            </a:pathLst>
          </a:custGeom>
          <a:ln w="3619">
            <a:solidFill>
              <a:srgbClr val="000000"/>
            </a:solidFill>
          </a:ln>
        </p:spPr>
        <p:txBody>
          <a:bodyPr wrap="square" lIns="0" tIns="0" rIns="0" bIns="0" rtlCol="0"/>
          <a:lstStyle/>
          <a:p>
            <a:endParaRPr/>
          </a:p>
        </p:txBody>
      </p:sp>
      <p:sp>
        <p:nvSpPr>
          <p:cNvPr id="54" name="object 54"/>
          <p:cNvSpPr/>
          <p:nvPr/>
        </p:nvSpPr>
        <p:spPr>
          <a:xfrm>
            <a:off x="9398322" y="3032050"/>
            <a:ext cx="61594" cy="67310"/>
          </a:xfrm>
          <a:custGeom>
            <a:avLst/>
            <a:gdLst/>
            <a:ahLst/>
            <a:cxnLst/>
            <a:rect l="l" t="t" r="r" b="b"/>
            <a:pathLst>
              <a:path w="61595" h="67310">
                <a:moveTo>
                  <a:pt x="0" y="0"/>
                </a:moveTo>
                <a:lnTo>
                  <a:pt x="30771" y="67252"/>
                </a:lnTo>
                <a:lnTo>
                  <a:pt x="57919" y="7917"/>
                </a:lnTo>
                <a:lnTo>
                  <a:pt x="30827" y="7917"/>
                </a:lnTo>
                <a:lnTo>
                  <a:pt x="15109" y="5938"/>
                </a:lnTo>
                <a:lnTo>
                  <a:pt x="0" y="0"/>
                </a:lnTo>
                <a:close/>
              </a:path>
              <a:path w="61595" h="67310">
                <a:moveTo>
                  <a:pt x="61542" y="0"/>
                </a:moveTo>
                <a:lnTo>
                  <a:pt x="46517" y="5938"/>
                </a:lnTo>
                <a:lnTo>
                  <a:pt x="30827" y="7917"/>
                </a:lnTo>
                <a:lnTo>
                  <a:pt x="57919" y="7917"/>
                </a:lnTo>
                <a:lnTo>
                  <a:pt x="61542" y="0"/>
                </a:lnTo>
                <a:close/>
              </a:path>
            </a:pathLst>
          </a:custGeom>
          <a:solidFill>
            <a:srgbClr val="000000"/>
          </a:solidFill>
        </p:spPr>
        <p:txBody>
          <a:bodyPr wrap="square" lIns="0" tIns="0" rIns="0" bIns="0" rtlCol="0"/>
          <a:lstStyle/>
          <a:p>
            <a:endParaRPr/>
          </a:p>
        </p:txBody>
      </p:sp>
      <p:sp>
        <p:nvSpPr>
          <p:cNvPr id="55" name="object 55"/>
          <p:cNvSpPr/>
          <p:nvPr/>
        </p:nvSpPr>
        <p:spPr>
          <a:xfrm>
            <a:off x="10070459" y="2982399"/>
            <a:ext cx="213995" cy="117475"/>
          </a:xfrm>
          <a:custGeom>
            <a:avLst/>
            <a:gdLst/>
            <a:ahLst/>
            <a:cxnLst/>
            <a:rect l="l" t="t" r="r" b="b"/>
            <a:pathLst>
              <a:path w="213995" h="117475">
                <a:moveTo>
                  <a:pt x="213737" y="116904"/>
                </a:moveTo>
                <a:lnTo>
                  <a:pt x="213737" y="0"/>
                </a:lnTo>
                <a:lnTo>
                  <a:pt x="0" y="0"/>
                </a:lnTo>
              </a:path>
            </a:pathLst>
          </a:custGeom>
          <a:ln w="3880">
            <a:solidFill>
              <a:srgbClr val="000000"/>
            </a:solidFill>
          </a:ln>
        </p:spPr>
        <p:txBody>
          <a:bodyPr wrap="square" lIns="0" tIns="0" rIns="0" bIns="0" rtlCol="0"/>
          <a:lstStyle/>
          <a:p>
            <a:endParaRPr/>
          </a:p>
        </p:txBody>
      </p:sp>
      <p:sp>
        <p:nvSpPr>
          <p:cNvPr id="56" name="object 56"/>
          <p:cNvSpPr/>
          <p:nvPr/>
        </p:nvSpPr>
        <p:spPr>
          <a:xfrm>
            <a:off x="5794795" y="1813469"/>
            <a:ext cx="1496695" cy="234315"/>
          </a:xfrm>
          <a:custGeom>
            <a:avLst/>
            <a:gdLst/>
            <a:ahLst/>
            <a:cxnLst/>
            <a:rect l="l" t="t" r="r" b="b"/>
            <a:pathLst>
              <a:path w="1496695" h="234314">
                <a:moveTo>
                  <a:pt x="0" y="233792"/>
                </a:moveTo>
                <a:lnTo>
                  <a:pt x="1496512" y="233792"/>
                </a:lnTo>
                <a:lnTo>
                  <a:pt x="1496512" y="0"/>
                </a:lnTo>
                <a:lnTo>
                  <a:pt x="0" y="0"/>
                </a:lnTo>
                <a:lnTo>
                  <a:pt x="0" y="233792"/>
                </a:lnTo>
                <a:close/>
              </a:path>
            </a:pathLst>
          </a:custGeom>
          <a:ln w="3950">
            <a:solidFill>
              <a:srgbClr val="000000"/>
            </a:solidFill>
          </a:ln>
        </p:spPr>
        <p:txBody>
          <a:bodyPr wrap="square" lIns="0" tIns="0" rIns="0" bIns="0" rtlCol="0"/>
          <a:lstStyle/>
          <a:p>
            <a:endParaRPr/>
          </a:p>
        </p:txBody>
      </p:sp>
      <p:sp>
        <p:nvSpPr>
          <p:cNvPr id="57" name="object 57"/>
          <p:cNvSpPr/>
          <p:nvPr/>
        </p:nvSpPr>
        <p:spPr>
          <a:xfrm>
            <a:off x="7337871" y="1930307"/>
            <a:ext cx="648335" cy="299720"/>
          </a:xfrm>
          <a:custGeom>
            <a:avLst/>
            <a:gdLst/>
            <a:ahLst/>
            <a:cxnLst/>
            <a:rect l="l" t="t" r="r" b="b"/>
            <a:pathLst>
              <a:path w="648335" h="299719">
                <a:moveTo>
                  <a:pt x="648152" y="299725"/>
                </a:moveTo>
                <a:lnTo>
                  <a:pt x="648152" y="0"/>
                </a:lnTo>
                <a:lnTo>
                  <a:pt x="0" y="0"/>
                </a:lnTo>
              </a:path>
            </a:pathLst>
          </a:custGeom>
          <a:ln w="3898">
            <a:solidFill>
              <a:srgbClr val="000000"/>
            </a:solidFill>
          </a:ln>
        </p:spPr>
        <p:txBody>
          <a:bodyPr wrap="square" lIns="0" tIns="0" rIns="0" bIns="0" rtlCol="0"/>
          <a:lstStyle/>
          <a:p>
            <a:endParaRPr/>
          </a:p>
        </p:txBody>
      </p:sp>
      <p:sp>
        <p:nvSpPr>
          <p:cNvPr id="58" name="object 58"/>
          <p:cNvSpPr/>
          <p:nvPr/>
        </p:nvSpPr>
        <p:spPr>
          <a:xfrm>
            <a:off x="7955252" y="2213702"/>
            <a:ext cx="61594" cy="67310"/>
          </a:xfrm>
          <a:custGeom>
            <a:avLst/>
            <a:gdLst/>
            <a:ahLst/>
            <a:cxnLst/>
            <a:rect l="l" t="t" r="r" b="b"/>
            <a:pathLst>
              <a:path w="61595" h="67310">
                <a:moveTo>
                  <a:pt x="0" y="0"/>
                </a:moveTo>
                <a:lnTo>
                  <a:pt x="30771" y="67302"/>
                </a:lnTo>
                <a:lnTo>
                  <a:pt x="57921" y="7917"/>
                </a:lnTo>
                <a:lnTo>
                  <a:pt x="30827" y="7917"/>
                </a:lnTo>
                <a:lnTo>
                  <a:pt x="15109" y="5938"/>
                </a:lnTo>
                <a:lnTo>
                  <a:pt x="0" y="0"/>
                </a:lnTo>
                <a:close/>
              </a:path>
              <a:path w="61595" h="67310">
                <a:moveTo>
                  <a:pt x="61542" y="0"/>
                </a:moveTo>
                <a:lnTo>
                  <a:pt x="46517" y="5938"/>
                </a:lnTo>
                <a:lnTo>
                  <a:pt x="30827" y="7917"/>
                </a:lnTo>
                <a:lnTo>
                  <a:pt x="57921" y="7917"/>
                </a:lnTo>
                <a:lnTo>
                  <a:pt x="61542" y="0"/>
                </a:lnTo>
                <a:close/>
              </a:path>
            </a:pathLst>
          </a:custGeom>
          <a:solidFill>
            <a:srgbClr val="000000"/>
          </a:solidFill>
        </p:spPr>
        <p:txBody>
          <a:bodyPr wrap="square" lIns="0" tIns="0" rIns="0" bIns="0" rtlCol="0"/>
          <a:lstStyle/>
          <a:p>
            <a:endParaRPr/>
          </a:p>
        </p:txBody>
      </p:sp>
      <p:sp>
        <p:nvSpPr>
          <p:cNvPr id="59" name="object 59"/>
          <p:cNvSpPr/>
          <p:nvPr/>
        </p:nvSpPr>
        <p:spPr>
          <a:xfrm>
            <a:off x="7291261" y="1896656"/>
            <a:ext cx="61594" cy="67310"/>
          </a:xfrm>
          <a:custGeom>
            <a:avLst/>
            <a:gdLst/>
            <a:ahLst/>
            <a:cxnLst/>
            <a:rect l="l" t="t" r="r" b="b"/>
            <a:pathLst>
              <a:path w="61595" h="67310">
                <a:moveTo>
                  <a:pt x="61542" y="0"/>
                </a:moveTo>
                <a:lnTo>
                  <a:pt x="0" y="33651"/>
                </a:lnTo>
                <a:lnTo>
                  <a:pt x="61542" y="67302"/>
                </a:lnTo>
                <a:lnTo>
                  <a:pt x="56111" y="50870"/>
                </a:lnTo>
                <a:lnTo>
                  <a:pt x="54308" y="33651"/>
                </a:lnTo>
                <a:lnTo>
                  <a:pt x="56111" y="16523"/>
                </a:lnTo>
                <a:lnTo>
                  <a:pt x="61542" y="0"/>
                </a:lnTo>
                <a:close/>
              </a:path>
            </a:pathLst>
          </a:custGeom>
          <a:solidFill>
            <a:srgbClr val="000000"/>
          </a:solidFill>
        </p:spPr>
        <p:txBody>
          <a:bodyPr wrap="square" lIns="0" tIns="0" rIns="0" bIns="0" rtlCol="0"/>
          <a:lstStyle/>
          <a:p>
            <a:endParaRPr/>
          </a:p>
        </p:txBody>
      </p:sp>
      <p:sp>
        <p:nvSpPr>
          <p:cNvPr id="60" name="object 60"/>
          <p:cNvSpPr/>
          <p:nvPr/>
        </p:nvSpPr>
        <p:spPr>
          <a:xfrm>
            <a:off x="3817154" y="1930307"/>
            <a:ext cx="1931035" cy="299720"/>
          </a:xfrm>
          <a:custGeom>
            <a:avLst/>
            <a:gdLst/>
            <a:ahLst/>
            <a:cxnLst/>
            <a:rect l="l" t="t" r="r" b="b"/>
            <a:pathLst>
              <a:path w="1931035" h="299719">
                <a:moveTo>
                  <a:pt x="0" y="299725"/>
                </a:moveTo>
                <a:lnTo>
                  <a:pt x="0" y="0"/>
                </a:lnTo>
                <a:lnTo>
                  <a:pt x="1931032" y="0"/>
                </a:lnTo>
              </a:path>
            </a:pathLst>
          </a:custGeom>
          <a:ln w="3950">
            <a:solidFill>
              <a:srgbClr val="000000"/>
            </a:solidFill>
          </a:ln>
        </p:spPr>
        <p:txBody>
          <a:bodyPr wrap="square" lIns="0" tIns="0" rIns="0" bIns="0" rtlCol="0"/>
          <a:lstStyle/>
          <a:p>
            <a:endParaRPr/>
          </a:p>
        </p:txBody>
      </p:sp>
      <p:sp>
        <p:nvSpPr>
          <p:cNvPr id="61" name="object 61"/>
          <p:cNvSpPr/>
          <p:nvPr/>
        </p:nvSpPr>
        <p:spPr>
          <a:xfrm>
            <a:off x="3786382" y="2213702"/>
            <a:ext cx="61594" cy="67310"/>
          </a:xfrm>
          <a:custGeom>
            <a:avLst/>
            <a:gdLst/>
            <a:ahLst/>
            <a:cxnLst/>
            <a:rect l="l" t="t" r="r" b="b"/>
            <a:pathLst>
              <a:path w="61594" h="67310">
                <a:moveTo>
                  <a:pt x="0" y="0"/>
                </a:moveTo>
                <a:lnTo>
                  <a:pt x="30771" y="67302"/>
                </a:lnTo>
                <a:lnTo>
                  <a:pt x="57921" y="7917"/>
                </a:lnTo>
                <a:lnTo>
                  <a:pt x="30827" y="7917"/>
                </a:lnTo>
                <a:lnTo>
                  <a:pt x="15109" y="5938"/>
                </a:lnTo>
                <a:lnTo>
                  <a:pt x="0" y="0"/>
                </a:lnTo>
                <a:close/>
              </a:path>
              <a:path w="61594" h="67310">
                <a:moveTo>
                  <a:pt x="61542" y="0"/>
                </a:moveTo>
                <a:lnTo>
                  <a:pt x="46517" y="5938"/>
                </a:lnTo>
                <a:lnTo>
                  <a:pt x="30827" y="7917"/>
                </a:lnTo>
                <a:lnTo>
                  <a:pt x="57921" y="7917"/>
                </a:lnTo>
                <a:lnTo>
                  <a:pt x="61542" y="0"/>
                </a:lnTo>
                <a:close/>
              </a:path>
            </a:pathLst>
          </a:custGeom>
          <a:solidFill>
            <a:srgbClr val="000000"/>
          </a:solidFill>
        </p:spPr>
        <p:txBody>
          <a:bodyPr wrap="square" lIns="0" tIns="0" rIns="0" bIns="0" rtlCol="0"/>
          <a:lstStyle/>
          <a:p>
            <a:endParaRPr/>
          </a:p>
        </p:txBody>
      </p:sp>
      <p:sp>
        <p:nvSpPr>
          <p:cNvPr id="62" name="object 62"/>
          <p:cNvSpPr/>
          <p:nvPr/>
        </p:nvSpPr>
        <p:spPr>
          <a:xfrm>
            <a:off x="5733252" y="1896656"/>
            <a:ext cx="61594" cy="67310"/>
          </a:xfrm>
          <a:custGeom>
            <a:avLst/>
            <a:gdLst/>
            <a:ahLst/>
            <a:cxnLst/>
            <a:rect l="l" t="t" r="r" b="b"/>
            <a:pathLst>
              <a:path w="61595" h="67310">
                <a:moveTo>
                  <a:pt x="0" y="0"/>
                </a:moveTo>
                <a:lnTo>
                  <a:pt x="5430" y="16523"/>
                </a:lnTo>
                <a:lnTo>
                  <a:pt x="7240" y="33712"/>
                </a:lnTo>
                <a:lnTo>
                  <a:pt x="5430" y="50870"/>
                </a:lnTo>
                <a:lnTo>
                  <a:pt x="0" y="67302"/>
                </a:lnTo>
                <a:lnTo>
                  <a:pt x="61542" y="33651"/>
                </a:lnTo>
                <a:lnTo>
                  <a:pt x="0" y="0"/>
                </a:lnTo>
                <a:close/>
              </a:path>
            </a:pathLst>
          </a:custGeom>
          <a:solidFill>
            <a:srgbClr val="000000"/>
          </a:solidFill>
        </p:spPr>
        <p:txBody>
          <a:bodyPr wrap="square" lIns="0" tIns="0" rIns="0" bIns="0" rtlCol="0"/>
          <a:lstStyle/>
          <a:p>
            <a:endParaRPr/>
          </a:p>
        </p:txBody>
      </p:sp>
      <p:sp>
        <p:nvSpPr>
          <p:cNvPr id="63" name="object 63"/>
          <p:cNvSpPr/>
          <p:nvPr/>
        </p:nvSpPr>
        <p:spPr>
          <a:xfrm>
            <a:off x="2908639" y="2164051"/>
            <a:ext cx="107314" cy="584835"/>
          </a:xfrm>
          <a:custGeom>
            <a:avLst/>
            <a:gdLst/>
            <a:ahLst/>
            <a:cxnLst/>
            <a:rect l="l" t="t" r="r" b="b"/>
            <a:pathLst>
              <a:path w="107315" h="584835">
                <a:moveTo>
                  <a:pt x="106884" y="0"/>
                </a:moveTo>
                <a:lnTo>
                  <a:pt x="106884" y="584605"/>
                </a:lnTo>
                <a:lnTo>
                  <a:pt x="0" y="584605"/>
                </a:lnTo>
              </a:path>
            </a:pathLst>
          </a:custGeom>
          <a:ln w="3630">
            <a:solidFill>
              <a:srgbClr val="000000"/>
            </a:solidFill>
          </a:ln>
        </p:spPr>
        <p:txBody>
          <a:bodyPr wrap="square" lIns="0" tIns="0" rIns="0" bIns="0" rtlCol="0"/>
          <a:lstStyle/>
          <a:p>
            <a:endParaRPr/>
          </a:p>
        </p:txBody>
      </p:sp>
      <p:sp>
        <p:nvSpPr>
          <p:cNvPr id="64" name="object 64"/>
          <p:cNvSpPr/>
          <p:nvPr/>
        </p:nvSpPr>
        <p:spPr>
          <a:xfrm>
            <a:off x="6649897" y="2098233"/>
            <a:ext cx="0" cy="132080"/>
          </a:xfrm>
          <a:custGeom>
            <a:avLst/>
            <a:gdLst/>
            <a:ahLst/>
            <a:cxnLst/>
            <a:rect l="l" t="t" r="r" b="b"/>
            <a:pathLst>
              <a:path h="132080">
                <a:moveTo>
                  <a:pt x="0" y="131800"/>
                </a:moveTo>
                <a:lnTo>
                  <a:pt x="0" y="0"/>
                </a:lnTo>
                <a:lnTo>
                  <a:pt x="0" y="0"/>
                </a:lnTo>
              </a:path>
            </a:pathLst>
          </a:custGeom>
          <a:ln w="3619">
            <a:solidFill>
              <a:srgbClr val="000000"/>
            </a:solidFill>
          </a:ln>
        </p:spPr>
        <p:txBody>
          <a:bodyPr wrap="square" lIns="0" tIns="0" rIns="0" bIns="0" rtlCol="0"/>
          <a:lstStyle/>
          <a:p>
            <a:endParaRPr/>
          </a:p>
        </p:txBody>
      </p:sp>
      <p:sp>
        <p:nvSpPr>
          <p:cNvPr id="65" name="object 65"/>
          <p:cNvSpPr/>
          <p:nvPr/>
        </p:nvSpPr>
        <p:spPr>
          <a:xfrm>
            <a:off x="6619126" y="2213702"/>
            <a:ext cx="61594" cy="67310"/>
          </a:xfrm>
          <a:custGeom>
            <a:avLst/>
            <a:gdLst/>
            <a:ahLst/>
            <a:cxnLst/>
            <a:rect l="l" t="t" r="r" b="b"/>
            <a:pathLst>
              <a:path w="61595" h="67310">
                <a:moveTo>
                  <a:pt x="0" y="0"/>
                </a:moveTo>
                <a:lnTo>
                  <a:pt x="30771" y="67302"/>
                </a:lnTo>
                <a:lnTo>
                  <a:pt x="57921" y="7917"/>
                </a:lnTo>
                <a:lnTo>
                  <a:pt x="30771" y="7917"/>
                </a:lnTo>
                <a:lnTo>
                  <a:pt x="15046" y="5938"/>
                </a:lnTo>
                <a:lnTo>
                  <a:pt x="0" y="0"/>
                </a:lnTo>
                <a:close/>
              </a:path>
              <a:path w="61595" h="67310">
                <a:moveTo>
                  <a:pt x="61542" y="0"/>
                </a:moveTo>
                <a:lnTo>
                  <a:pt x="46495" y="5938"/>
                </a:lnTo>
                <a:lnTo>
                  <a:pt x="30771" y="7917"/>
                </a:lnTo>
                <a:lnTo>
                  <a:pt x="57921" y="7917"/>
                </a:lnTo>
                <a:lnTo>
                  <a:pt x="61542" y="0"/>
                </a:lnTo>
                <a:close/>
              </a:path>
            </a:pathLst>
          </a:custGeom>
          <a:solidFill>
            <a:srgbClr val="000000"/>
          </a:solidFill>
        </p:spPr>
        <p:txBody>
          <a:bodyPr wrap="square" lIns="0" tIns="0" rIns="0" bIns="0" rtlCol="0"/>
          <a:lstStyle/>
          <a:p>
            <a:endParaRPr/>
          </a:p>
        </p:txBody>
      </p:sp>
      <p:sp>
        <p:nvSpPr>
          <p:cNvPr id="66" name="object 66"/>
          <p:cNvSpPr/>
          <p:nvPr/>
        </p:nvSpPr>
        <p:spPr>
          <a:xfrm>
            <a:off x="6619126" y="2047261"/>
            <a:ext cx="61594" cy="67310"/>
          </a:xfrm>
          <a:custGeom>
            <a:avLst/>
            <a:gdLst/>
            <a:ahLst/>
            <a:cxnLst/>
            <a:rect l="l" t="t" r="r" b="b"/>
            <a:pathLst>
              <a:path w="61595" h="67310">
                <a:moveTo>
                  <a:pt x="30771" y="0"/>
                </a:moveTo>
                <a:lnTo>
                  <a:pt x="0" y="67302"/>
                </a:lnTo>
                <a:lnTo>
                  <a:pt x="15046" y="61363"/>
                </a:lnTo>
                <a:lnTo>
                  <a:pt x="30771" y="59384"/>
                </a:lnTo>
                <a:lnTo>
                  <a:pt x="57921" y="59384"/>
                </a:lnTo>
                <a:lnTo>
                  <a:pt x="30771" y="0"/>
                </a:lnTo>
                <a:close/>
              </a:path>
              <a:path w="61595" h="67310">
                <a:moveTo>
                  <a:pt x="57921" y="59384"/>
                </a:moveTo>
                <a:lnTo>
                  <a:pt x="30771" y="59384"/>
                </a:lnTo>
                <a:lnTo>
                  <a:pt x="46495" y="61363"/>
                </a:lnTo>
                <a:lnTo>
                  <a:pt x="61542" y="67302"/>
                </a:lnTo>
                <a:lnTo>
                  <a:pt x="57921" y="59384"/>
                </a:lnTo>
                <a:close/>
              </a:path>
            </a:pathLst>
          </a:custGeom>
          <a:solidFill>
            <a:srgbClr val="000000"/>
          </a:solidFill>
        </p:spPr>
        <p:txBody>
          <a:bodyPr wrap="square" lIns="0" tIns="0" rIns="0" bIns="0" rtlCol="0"/>
          <a:lstStyle/>
          <a:p>
            <a:endParaRPr/>
          </a:p>
        </p:txBody>
      </p:sp>
      <p:sp>
        <p:nvSpPr>
          <p:cNvPr id="67" name="object 67"/>
          <p:cNvSpPr/>
          <p:nvPr/>
        </p:nvSpPr>
        <p:spPr>
          <a:xfrm>
            <a:off x="5687851" y="4385189"/>
            <a:ext cx="1496695" cy="234315"/>
          </a:xfrm>
          <a:custGeom>
            <a:avLst/>
            <a:gdLst/>
            <a:ahLst/>
            <a:cxnLst/>
            <a:rect l="l" t="t" r="r" b="b"/>
            <a:pathLst>
              <a:path w="1496695" h="234314">
                <a:moveTo>
                  <a:pt x="0" y="233792"/>
                </a:moveTo>
                <a:lnTo>
                  <a:pt x="1496512" y="233792"/>
                </a:lnTo>
                <a:lnTo>
                  <a:pt x="1496512" y="0"/>
                </a:lnTo>
                <a:lnTo>
                  <a:pt x="0" y="0"/>
                </a:lnTo>
                <a:lnTo>
                  <a:pt x="0" y="233792"/>
                </a:lnTo>
                <a:close/>
              </a:path>
            </a:pathLst>
          </a:custGeom>
          <a:ln w="3950">
            <a:solidFill>
              <a:srgbClr val="000000"/>
            </a:solidFill>
          </a:ln>
        </p:spPr>
        <p:txBody>
          <a:bodyPr wrap="square" lIns="0" tIns="0" rIns="0" bIns="0" rtlCol="0"/>
          <a:lstStyle/>
          <a:p>
            <a:endParaRPr/>
          </a:p>
        </p:txBody>
      </p:sp>
      <p:sp>
        <p:nvSpPr>
          <p:cNvPr id="68" name="object 68"/>
          <p:cNvSpPr txBox="1"/>
          <p:nvPr/>
        </p:nvSpPr>
        <p:spPr>
          <a:xfrm>
            <a:off x="4419119" y="3727680"/>
            <a:ext cx="2750820" cy="884858"/>
          </a:xfrm>
          <a:prstGeom prst="rect">
            <a:avLst/>
          </a:prstGeom>
        </p:spPr>
        <p:txBody>
          <a:bodyPr vert="horz" wrap="square" lIns="0" tIns="0" rIns="0" bIns="0" rtlCol="0">
            <a:spAutoFit/>
          </a:bodyPr>
          <a:lstStyle/>
          <a:p>
            <a:pPr marL="12700"/>
            <a:r>
              <a:rPr sz="1550" spc="-120" dirty="0">
                <a:latin typeface="宋体"/>
                <a:cs typeface="宋体"/>
              </a:rPr>
              <a:t>安全信宿处理安全信息的主体过</a:t>
            </a:r>
            <a:r>
              <a:rPr sz="1550" spc="-125" dirty="0">
                <a:latin typeface="宋体"/>
                <a:cs typeface="宋体"/>
              </a:rPr>
              <a:t>程</a:t>
            </a:r>
            <a:endParaRPr sz="1550">
              <a:latin typeface="宋体"/>
              <a:cs typeface="宋体"/>
            </a:endParaRPr>
          </a:p>
          <a:p>
            <a:pPr>
              <a:lnSpc>
                <a:spcPct val="100000"/>
              </a:lnSpc>
            </a:pPr>
            <a:endParaRPr sz="1500">
              <a:latin typeface="Times New Roman"/>
              <a:cs typeface="Times New Roman"/>
            </a:endParaRPr>
          </a:p>
          <a:p>
            <a:pPr>
              <a:spcBef>
                <a:spcPts val="30"/>
              </a:spcBef>
            </a:pPr>
            <a:endParaRPr sz="1400">
              <a:latin typeface="Times New Roman"/>
              <a:cs typeface="Times New Roman"/>
            </a:endParaRPr>
          </a:p>
          <a:p>
            <a:pPr marL="1564005"/>
            <a:r>
              <a:rPr sz="1300" spc="-114" dirty="0">
                <a:latin typeface="宋体"/>
                <a:cs typeface="宋体"/>
              </a:rPr>
              <a:t>安全信息反馈</a:t>
            </a:r>
            <a:endParaRPr sz="1300">
              <a:latin typeface="宋体"/>
              <a:cs typeface="宋体"/>
            </a:endParaRPr>
          </a:p>
        </p:txBody>
      </p:sp>
      <p:sp>
        <p:nvSpPr>
          <p:cNvPr id="69" name="object 69"/>
          <p:cNvSpPr/>
          <p:nvPr/>
        </p:nvSpPr>
        <p:spPr>
          <a:xfrm>
            <a:off x="2297562" y="3500940"/>
            <a:ext cx="3390900" cy="1118235"/>
          </a:xfrm>
          <a:custGeom>
            <a:avLst/>
            <a:gdLst/>
            <a:ahLst/>
            <a:cxnLst/>
            <a:rect l="l" t="t" r="r" b="b"/>
            <a:pathLst>
              <a:path w="3390900" h="1118235">
                <a:moveTo>
                  <a:pt x="3390287" y="1118042"/>
                </a:moveTo>
                <a:lnTo>
                  <a:pt x="3390287" y="1010489"/>
                </a:lnTo>
                <a:lnTo>
                  <a:pt x="0" y="1010489"/>
                </a:lnTo>
                <a:lnTo>
                  <a:pt x="0" y="0"/>
                </a:lnTo>
              </a:path>
            </a:pathLst>
          </a:custGeom>
          <a:ln w="3925">
            <a:solidFill>
              <a:srgbClr val="000000"/>
            </a:solidFill>
          </a:ln>
        </p:spPr>
        <p:txBody>
          <a:bodyPr wrap="square" lIns="0" tIns="0" rIns="0" bIns="0" rtlCol="0"/>
          <a:lstStyle/>
          <a:p>
            <a:endParaRPr/>
          </a:p>
        </p:txBody>
      </p:sp>
      <p:sp>
        <p:nvSpPr>
          <p:cNvPr id="70" name="object 70"/>
          <p:cNvSpPr/>
          <p:nvPr/>
        </p:nvSpPr>
        <p:spPr>
          <a:xfrm>
            <a:off x="2266791" y="3450000"/>
            <a:ext cx="61594" cy="67310"/>
          </a:xfrm>
          <a:custGeom>
            <a:avLst/>
            <a:gdLst/>
            <a:ahLst/>
            <a:cxnLst/>
            <a:rect l="l" t="t" r="r" b="b"/>
            <a:pathLst>
              <a:path w="61595" h="67310">
                <a:moveTo>
                  <a:pt x="30771" y="0"/>
                </a:moveTo>
                <a:lnTo>
                  <a:pt x="0" y="67302"/>
                </a:lnTo>
                <a:lnTo>
                  <a:pt x="15063" y="61345"/>
                </a:lnTo>
                <a:lnTo>
                  <a:pt x="30771" y="59359"/>
                </a:lnTo>
                <a:lnTo>
                  <a:pt x="57910" y="59359"/>
                </a:lnTo>
                <a:lnTo>
                  <a:pt x="30771" y="0"/>
                </a:lnTo>
                <a:close/>
              </a:path>
              <a:path w="61595" h="67310">
                <a:moveTo>
                  <a:pt x="57910" y="59359"/>
                </a:moveTo>
                <a:lnTo>
                  <a:pt x="30771" y="59359"/>
                </a:lnTo>
                <a:lnTo>
                  <a:pt x="46478" y="61345"/>
                </a:lnTo>
                <a:lnTo>
                  <a:pt x="61542" y="67302"/>
                </a:lnTo>
                <a:lnTo>
                  <a:pt x="57910" y="59359"/>
                </a:lnTo>
                <a:close/>
              </a:path>
            </a:pathLst>
          </a:custGeom>
          <a:solidFill>
            <a:srgbClr val="000000"/>
          </a:solidFill>
        </p:spPr>
        <p:txBody>
          <a:bodyPr wrap="square" lIns="0" tIns="0" rIns="0" bIns="0" rtlCol="0"/>
          <a:lstStyle/>
          <a:p>
            <a:endParaRPr/>
          </a:p>
        </p:txBody>
      </p:sp>
      <p:sp>
        <p:nvSpPr>
          <p:cNvPr id="71" name="object 71"/>
          <p:cNvSpPr/>
          <p:nvPr/>
        </p:nvSpPr>
        <p:spPr>
          <a:xfrm>
            <a:off x="7184317" y="3099303"/>
            <a:ext cx="3100070" cy="1403350"/>
          </a:xfrm>
          <a:custGeom>
            <a:avLst/>
            <a:gdLst/>
            <a:ahLst/>
            <a:cxnLst/>
            <a:rect l="l" t="t" r="r" b="b"/>
            <a:pathLst>
              <a:path w="3100070" h="1403350">
                <a:moveTo>
                  <a:pt x="0" y="1402771"/>
                </a:moveTo>
                <a:lnTo>
                  <a:pt x="3099878" y="1402771"/>
                </a:lnTo>
                <a:lnTo>
                  <a:pt x="3099878" y="0"/>
                </a:lnTo>
              </a:path>
            </a:pathLst>
          </a:custGeom>
          <a:ln w="3901">
            <a:solidFill>
              <a:srgbClr val="000000"/>
            </a:solidFill>
          </a:ln>
        </p:spPr>
        <p:txBody>
          <a:bodyPr wrap="square" lIns="0" tIns="0" rIns="0" bIns="0" rtlCol="0"/>
          <a:lstStyle/>
          <a:p>
            <a:endParaRPr/>
          </a:p>
        </p:txBody>
      </p:sp>
      <p:sp>
        <p:nvSpPr>
          <p:cNvPr id="72" name="object 72"/>
          <p:cNvSpPr/>
          <p:nvPr/>
        </p:nvSpPr>
        <p:spPr>
          <a:xfrm>
            <a:off x="5153431" y="1462657"/>
            <a:ext cx="1924685" cy="234315"/>
          </a:xfrm>
          <a:custGeom>
            <a:avLst/>
            <a:gdLst/>
            <a:ahLst/>
            <a:cxnLst/>
            <a:rect l="l" t="t" r="r" b="b"/>
            <a:pathLst>
              <a:path w="1924685" h="234314">
                <a:moveTo>
                  <a:pt x="1817149" y="0"/>
                </a:moveTo>
                <a:lnTo>
                  <a:pt x="106793" y="0"/>
                </a:lnTo>
                <a:lnTo>
                  <a:pt x="65225" y="9204"/>
                </a:lnTo>
                <a:lnTo>
                  <a:pt x="31280" y="34290"/>
                </a:lnTo>
                <a:lnTo>
                  <a:pt x="8392" y="71469"/>
                </a:lnTo>
                <a:lnTo>
                  <a:pt x="0" y="116954"/>
                </a:lnTo>
                <a:lnTo>
                  <a:pt x="8392" y="162438"/>
                </a:lnTo>
                <a:lnTo>
                  <a:pt x="31280" y="199617"/>
                </a:lnTo>
                <a:lnTo>
                  <a:pt x="65225" y="224703"/>
                </a:lnTo>
                <a:lnTo>
                  <a:pt x="106793" y="233908"/>
                </a:lnTo>
                <a:lnTo>
                  <a:pt x="1817149" y="233908"/>
                </a:lnTo>
                <a:lnTo>
                  <a:pt x="1858740" y="224703"/>
                </a:lnTo>
                <a:lnTo>
                  <a:pt x="1892738" y="199617"/>
                </a:lnTo>
                <a:lnTo>
                  <a:pt x="1915677" y="162438"/>
                </a:lnTo>
                <a:lnTo>
                  <a:pt x="1924093" y="116954"/>
                </a:lnTo>
                <a:lnTo>
                  <a:pt x="1915677" y="71469"/>
                </a:lnTo>
                <a:lnTo>
                  <a:pt x="1892738" y="34290"/>
                </a:lnTo>
                <a:lnTo>
                  <a:pt x="1858740" y="9204"/>
                </a:lnTo>
                <a:lnTo>
                  <a:pt x="1817149" y="0"/>
                </a:lnTo>
                <a:close/>
              </a:path>
            </a:pathLst>
          </a:custGeom>
          <a:solidFill>
            <a:srgbClr val="FFFFFF"/>
          </a:solidFill>
        </p:spPr>
        <p:txBody>
          <a:bodyPr wrap="square" lIns="0" tIns="0" rIns="0" bIns="0" rtlCol="0"/>
          <a:lstStyle/>
          <a:p>
            <a:endParaRPr/>
          </a:p>
        </p:txBody>
      </p:sp>
      <p:sp>
        <p:nvSpPr>
          <p:cNvPr id="73" name="object 73"/>
          <p:cNvSpPr/>
          <p:nvPr/>
        </p:nvSpPr>
        <p:spPr>
          <a:xfrm>
            <a:off x="5153431" y="1462657"/>
            <a:ext cx="1924685" cy="234315"/>
          </a:xfrm>
          <a:custGeom>
            <a:avLst/>
            <a:gdLst/>
            <a:ahLst/>
            <a:cxnLst/>
            <a:rect l="l" t="t" r="r" b="b"/>
            <a:pathLst>
              <a:path w="1924685" h="234314">
                <a:moveTo>
                  <a:pt x="1817149" y="233908"/>
                </a:moveTo>
                <a:lnTo>
                  <a:pt x="1858740" y="224703"/>
                </a:lnTo>
                <a:lnTo>
                  <a:pt x="1892738" y="199617"/>
                </a:lnTo>
                <a:lnTo>
                  <a:pt x="1915677" y="162438"/>
                </a:lnTo>
                <a:lnTo>
                  <a:pt x="1924093" y="116954"/>
                </a:lnTo>
                <a:lnTo>
                  <a:pt x="1915677" y="71469"/>
                </a:lnTo>
                <a:lnTo>
                  <a:pt x="1892738" y="34290"/>
                </a:lnTo>
                <a:lnTo>
                  <a:pt x="1858740" y="9204"/>
                </a:lnTo>
                <a:lnTo>
                  <a:pt x="1817149" y="0"/>
                </a:lnTo>
                <a:lnTo>
                  <a:pt x="106793" y="0"/>
                </a:lnTo>
                <a:lnTo>
                  <a:pt x="65225" y="9204"/>
                </a:lnTo>
                <a:lnTo>
                  <a:pt x="31280" y="34290"/>
                </a:lnTo>
                <a:lnTo>
                  <a:pt x="8392" y="71469"/>
                </a:lnTo>
                <a:lnTo>
                  <a:pt x="0" y="116954"/>
                </a:lnTo>
                <a:lnTo>
                  <a:pt x="8392" y="162438"/>
                </a:lnTo>
                <a:lnTo>
                  <a:pt x="31280" y="199617"/>
                </a:lnTo>
                <a:lnTo>
                  <a:pt x="65225" y="224703"/>
                </a:lnTo>
                <a:lnTo>
                  <a:pt x="106793" y="233908"/>
                </a:lnTo>
                <a:lnTo>
                  <a:pt x="1817149" y="233908"/>
                </a:lnTo>
                <a:close/>
              </a:path>
            </a:pathLst>
          </a:custGeom>
          <a:ln w="3954">
            <a:solidFill>
              <a:srgbClr val="000000"/>
            </a:solidFill>
          </a:ln>
        </p:spPr>
        <p:txBody>
          <a:bodyPr wrap="square" lIns="0" tIns="0" rIns="0" bIns="0" rtlCol="0"/>
          <a:lstStyle/>
          <a:p>
            <a:endParaRPr/>
          </a:p>
        </p:txBody>
      </p:sp>
      <p:sp>
        <p:nvSpPr>
          <p:cNvPr id="74" name="object 74"/>
          <p:cNvSpPr txBox="1"/>
          <p:nvPr/>
        </p:nvSpPr>
        <p:spPr>
          <a:xfrm>
            <a:off x="5273167" y="1463998"/>
            <a:ext cx="1684655" cy="556895"/>
          </a:xfrm>
          <a:prstGeom prst="rect">
            <a:avLst/>
          </a:prstGeom>
        </p:spPr>
        <p:txBody>
          <a:bodyPr vert="horz" wrap="square" lIns="0" tIns="0" rIns="0" bIns="0" rtlCol="0">
            <a:spAutoFit/>
          </a:bodyPr>
          <a:lstStyle/>
          <a:p>
            <a:pPr marL="12700"/>
            <a:r>
              <a:rPr sz="1300" spc="-114" dirty="0">
                <a:latin typeface="宋体"/>
                <a:cs typeface="宋体"/>
              </a:rPr>
              <a:t>能力型和规约型影响因素</a:t>
            </a:r>
            <a:endParaRPr sz="1300">
              <a:latin typeface="宋体"/>
              <a:cs typeface="宋体"/>
            </a:endParaRPr>
          </a:p>
          <a:p>
            <a:pPr>
              <a:spcBef>
                <a:spcPts val="31"/>
              </a:spcBef>
            </a:pPr>
            <a:endParaRPr sz="1050">
              <a:latin typeface="Times New Roman"/>
              <a:cs typeface="Times New Roman"/>
            </a:endParaRPr>
          </a:p>
          <a:p>
            <a:pPr marL="967740"/>
            <a:r>
              <a:rPr sz="1300" spc="-114" dirty="0">
                <a:latin typeface="宋体"/>
                <a:cs typeface="宋体"/>
              </a:rPr>
              <a:t>循环反馈</a:t>
            </a:r>
            <a:endParaRPr sz="1300">
              <a:latin typeface="宋体"/>
              <a:cs typeface="宋体"/>
            </a:endParaRPr>
          </a:p>
        </p:txBody>
      </p:sp>
      <p:sp>
        <p:nvSpPr>
          <p:cNvPr id="75" name="object 75"/>
          <p:cNvSpPr txBox="1">
            <a:spLocks noGrp="1"/>
          </p:cNvSpPr>
          <p:nvPr>
            <p:ph type="title" idx="4294967295"/>
          </p:nvPr>
        </p:nvSpPr>
        <p:spPr>
          <a:xfrm>
            <a:off x="1282060" y="189531"/>
            <a:ext cx="8136294" cy="574388"/>
          </a:xfrm>
          <a:prstGeom prst="rect">
            <a:avLst/>
          </a:prstGeom>
        </p:spPr>
        <p:txBody>
          <a:bodyPr vert="horz" wrap="square" lIns="0" tIns="142113" rIns="0" bIns="0" rtlCol="0" anchor="ctr">
            <a:spAutoFit/>
          </a:bodyPr>
          <a:lstStyle/>
          <a:p>
            <a:pPr marL="2226310">
              <a:lnSpc>
                <a:spcPct val="100000"/>
              </a:lnSpc>
            </a:pPr>
            <a:r>
              <a:rPr sz="2800" spc="-5" dirty="0"/>
              <a:t>安全信息处理的</a:t>
            </a:r>
            <a:r>
              <a:rPr sz="2800" spc="-5" dirty="0">
                <a:latin typeface="Calibri"/>
                <a:cs typeface="Calibri"/>
              </a:rPr>
              <a:t>“3-3-1”</a:t>
            </a:r>
            <a:r>
              <a:rPr sz="2800" spc="-5" dirty="0"/>
              <a:t>通用模型</a:t>
            </a:r>
          </a:p>
        </p:txBody>
      </p:sp>
      <p:sp>
        <p:nvSpPr>
          <p:cNvPr id="76" name="object 7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77" name="object 77"/>
          <p:cNvSpPr txBox="1"/>
          <p:nvPr/>
        </p:nvSpPr>
        <p:spPr>
          <a:xfrm>
            <a:off x="1854201" y="6123657"/>
            <a:ext cx="8565515" cy="205184"/>
          </a:xfrm>
          <a:prstGeom prst="rect">
            <a:avLst/>
          </a:prstGeom>
        </p:spPr>
        <p:txBody>
          <a:bodyPr vert="horz" wrap="square" lIns="0" tIns="0" rIns="0" bIns="0" rtlCol="0">
            <a:spAutoFit/>
          </a:bodyPr>
          <a:lstStyle/>
          <a:p>
            <a:pPr marL="12700">
              <a:lnSpc>
                <a:spcPts val="1590"/>
              </a:lnSpc>
            </a:pPr>
            <a:r>
              <a:rPr sz="1400" dirty="0">
                <a:solidFill>
                  <a:srgbClr val="006FC0"/>
                </a:solidFill>
                <a:latin typeface="宋体"/>
                <a:cs typeface="宋体"/>
              </a:rPr>
              <a:t>来源：王秉</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黄浪</a:t>
            </a:r>
            <a:r>
              <a:rPr sz="1400" dirty="0">
                <a:solidFill>
                  <a:srgbClr val="006FC0"/>
                </a:solidFill>
                <a:latin typeface="Calibri"/>
                <a:cs typeface="Calibri"/>
              </a:rPr>
              <a:t>. </a:t>
            </a:r>
            <a:r>
              <a:rPr sz="1400" spc="-5" dirty="0">
                <a:solidFill>
                  <a:srgbClr val="006FC0"/>
                </a:solidFill>
                <a:latin typeface="宋体"/>
                <a:cs typeface="宋体"/>
              </a:rPr>
              <a:t>基于安全信息处理与事件链原理的系统安全行为模型</a:t>
            </a:r>
            <a:r>
              <a:rPr sz="1400" spc="-5" dirty="0">
                <a:solidFill>
                  <a:srgbClr val="006FC0"/>
                </a:solidFill>
                <a:latin typeface="Calibri"/>
                <a:cs typeface="Calibri"/>
              </a:rPr>
              <a:t>[J]. </a:t>
            </a:r>
            <a:r>
              <a:rPr sz="1400" spc="-5" dirty="0">
                <a:solidFill>
                  <a:srgbClr val="006FC0"/>
                </a:solidFill>
                <a:latin typeface="宋体"/>
                <a:cs typeface="宋体"/>
              </a:rPr>
              <a:t>情报杂志</a:t>
            </a:r>
            <a:r>
              <a:rPr sz="1400" spc="-5" dirty="0">
                <a:solidFill>
                  <a:srgbClr val="006FC0"/>
                </a:solidFill>
                <a:latin typeface="Calibri"/>
                <a:cs typeface="Calibri"/>
              </a:rPr>
              <a:t>, 2017, </a:t>
            </a:r>
            <a:r>
              <a:rPr sz="1400" spc="-10" dirty="0">
                <a:solidFill>
                  <a:srgbClr val="006FC0"/>
                </a:solidFill>
                <a:latin typeface="Calibri"/>
                <a:cs typeface="Calibri"/>
              </a:rPr>
              <a:t>36(9):</a:t>
            </a:r>
            <a:r>
              <a:rPr sz="1400" spc="15" dirty="0">
                <a:solidFill>
                  <a:srgbClr val="006FC0"/>
                </a:solidFill>
                <a:latin typeface="Calibri"/>
                <a:cs typeface="Calibri"/>
              </a:rPr>
              <a:t> </a:t>
            </a:r>
            <a:r>
              <a:rPr sz="1400" spc="-5" dirty="0">
                <a:solidFill>
                  <a:srgbClr val="006FC0"/>
                </a:solidFill>
                <a:latin typeface="Calibri"/>
                <a:cs typeface="Calibri"/>
              </a:rPr>
              <a:t>119-126.</a:t>
            </a:r>
            <a:endParaRPr sz="1400">
              <a:latin typeface="Calibri"/>
              <a:cs typeface="Calibri"/>
            </a:endParaRPr>
          </a:p>
        </p:txBody>
      </p:sp>
    </p:spTree>
    <p:extLst>
      <p:ext uri="{BB962C8B-B14F-4D97-AF65-F5344CB8AC3E}">
        <p14:creationId xmlns:p14="http://schemas.microsoft.com/office/powerpoint/2010/main" val="20006990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88718" y="749173"/>
            <a:ext cx="8291830" cy="5168900"/>
          </a:xfrm>
          <a:custGeom>
            <a:avLst/>
            <a:gdLst/>
            <a:ahLst/>
            <a:cxnLst/>
            <a:rect l="l" t="t" r="r" b="b"/>
            <a:pathLst>
              <a:path w="8291830" h="5168900">
                <a:moveTo>
                  <a:pt x="0" y="5168518"/>
                </a:moveTo>
                <a:lnTo>
                  <a:pt x="8291841" y="5168518"/>
                </a:lnTo>
                <a:lnTo>
                  <a:pt x="8291841" y="0"/>
                </a:lnTo>
                <a:lnTo>
                  <a:pt x="0" y="0"/>
                </a:lnTo>
                <a:lnTo>
                  <a:pt x="0" y="5168518"/>
                </a:lnTo>
              </a:path>
            </a:pathLst>
          </a:custGeom>
          <a:ln w="22945">
            <a:solidFill>
              <a:srgbClr val="000000"/>
            </a:solidFill>
          </a:ln>
        </p:spPr>
        <p:txBody>
          <a:bodyPr wrap="square" lIns="0" tIns="0" rIns="0" bIns="0" rtlCol="0"/>
          <a:lstStyle/>
          <a:p>
            <a:endParaRPr/>
          </a:p>
        </p:txBody>
      </p:sp>
      <p:sp>
        <p:nvSpPr>
          <p:cNvPr id="3" name="object 3"/>
          <p:cNvSpPr/>
          <p:nvPr/>
        </p:nvSpPr>
        <p:spPr>
          <a:xfrm>
            <a:off x="4793272" y="4507112"/>
            <a:ext cx="531495" cy="646430"/>
          </a:xfrm>
          <a:custGeom>
            <a:avLst/>
            <a:gdLst/>
            <a:ahLst/>
            <a:cxnLst/>
            <a:rect l="l" t="t" r="r" b="b"/>
            <a:pathLst>
              <a:path w="531495" h="646429">
                <a:moveTo>
                  <a:pt x="0" y="646061"/>
                </a:moveTo>
                <a:lnTo>
                  <a:pt x="531042" y="646061"/>
                </a:lnTo>
                <a:lnTo>
                  <a:pt x="531042" y="0"/>
                </a:lnTo>
                <a:lnTo>
                  <a:pt x="0" y="0"/>
                </a:lnTo>
                <a:lnTo>
                  <a:pt x="0" y="646061"/>
                </a:lnTo>
              </a:path>
            </a:pathLst>
          </a:custGeom>
          <a:ln w="3853">
            <a:solidFill>
              <a:srgbClr val="000000"/>
            </a:solidFill>
          </a:ln>
        </p:spPr>
        <p:txBody>
          <a:bodyPr wrap="square" lIns="0" tIns="0" rIns="0" bIns="0" rtlCol="0"/>
          <a:lstStyle/>
          <a:p>
            <a:endParaRPr/>
          </a:p>
        </p:txBody>
      </p:sp>
      <p:sp>
        <p:nvSpPr>
          <p:cNvPr id="4" name="object 4"/>
          <p:cNvSpPr/>
          <p:nvPr/>
        </p:nvSpPr>
        <p:spPr>
          <a:xfrm>
            <a:off x="5566886" y="4507112"/>
            <a:ext cx="551815" cy="646430"/>
          </a:xfrm>
          <a:custGeom>
            <a:avLst/>
            <a:gdLst/>
            <a:ahLst/>
            <a:cxnLst/>
            <a:rect l="l" t="t" r="r" b="b"/>
            <a:pathLst>
              <a:path w="551814" h="646429">
                <a:moveTo>
                  <a:pt x="0" y="646061"/>
                </a:moveTo>
                <a:lnTo>
                  <a:pt x="551425" y="646061"/>
                </a:lnTo>
                <a:lnTo>
                  <a:pt x="551425" y="0"/>
                </a:lnTo>
                <a:lnTo>
                  <a:pt x="0" y="0"/>
                </a:lnTo>
                <a:lnTo>
                  <a:pt x="0" y="646061"/>
                </a:lnTo>
              </a:path>
            </a:pathLst>
          </a:custGeom>
          <a:ln w="3851">
            <a:solidFill>
              <a:srgbClr val="000000"/>
            </a:solidFill>
          </a:ln>
        </p:spPr>
        <p:txBody>
          <a:bodyPr wrap="square" lIns="0" tIns="0" rIns="0" bIns="0" rtlCol="0"/>
          <a:lstStyle/>
          <a:p>
            <a:endParaRPr/>
          </a:p>
        </p:txBody>
      </p:sp>
      <p:sp>
        <p:nvSpPr>
          <p:cNvPr id="5" name="object 5"/>
          <p:cNvSpPr/>
          <p:nvPr/>
        </p:nvSpPr>
        <p:spPr>
          <a:xfrm>
            <a:off x="6559263" y="4507112"/>
            <a:ext cx="553720" cy="646430"/>
          </a:xfrm>
          <a:custGeom>
            <a:avLst/>
            <a:gdLst/>
            <a:ahLst/>
            <a:cxnLst/>
            <a:rect l="l" t="t" r="r" b="b"/>
            <a:pathLst>
              <a:path w="553720" h="646429">
                <a:moveTo>
                  <a:pt x="0" y="646061"/>
                </a:moveTo>
                <a:lnTo>
                  <a:pt x="553136" y="646061"/>
                </a:lnTo>
                <a:lnTo>
                  <a:pt x="553136" y="0"/>
                </a:lnTo>
                <a:lnTo>
                  <a:pt x="0" y="0"/>
                </a:lnTo>
                <a:lnTo>
                  <a:pt x="0" y="646061"/>
                </a:lnTo>
              </a:path>
            </a:pathLst>
          </a:custGeom>
          <a:ln w="3851">
            <a:solidFill>
              <a:srgbClr val="000000"/>
            </a:solidFill>
          </a:ln>
        </p:spPr>
        <p:txBody>
          <a:bodyPr wrap="square" lIns="0" tIns="0" rIns="0" bIns="0" rtlCol="0"/>
          <a:lstStyle/>
          <a:p>
            <a:endParaRPr/>
          </a:p>
        </p:txBody>
      </p:sp>
      <p:sp>
        <p:nvSpPr>
          <p:cNvPr id="6" name="object 6"/>
          <p:cNvSpPr txBox="1"/>
          <p:nvPr/>
        </p:nvSpPr>
        <p:spPr>
          <a:xfrm>
            <a:off x="6636498" y="4524431"/>
            <a:ext cx="399415" cy="600075"/>
          </a:xfrm>
          <a:prstGeom prst="rect">
            <a:avLst/>
          </a:prstGeom>
        </p:spPr>
        <p:txBody>
          <a:bodyPr vert="horz" wrap="square" lIns="0" tIns="0" rIns="0" bIns="0" rtlCol="0">
            <a:spAutoFit/>
          </a:bodyPr>
          <a:lstStyle/>
          <a:p>
            <a:pPr marL="12700" marR="5080" algn="ctr"/>
            <a:r>
              <a:rPr sz="950" spc="20" dirty="0">
                <a:latin typeface="宋体"/>
                <a:cs typeface="宋体"/>
              </a:rPr>
              <a:t>个体人  </a:t>
            </a:r>
            <a:r>
              <a:rPr sz="950" spc="30" dirty="0">
                <a:latin typeface="宋体"/>
                <a:cs typeface="宋体"/>
              </a:rPr>
              <a:t>安全  执行</a:t>
            </a:r>
            <a:endParaRPr sz="950">
              <a:latin typeface="宋体"/>
              <a:cs typeface="宋体"/>
            </a:endParaRPr>
          </a:p>
          <a:p>
            <a:pPr algn="ctr">
              <a:spcBef>
                <a:spcPts val="290"/>
              </a:spcBef>
            </a:pPr>
            <a:r>
              <a:rPr sz="700" i="1" spc="15" dirty="0">
                <a:latin typeface="Times New Roman"/>
                <a:cs typeface="Times New Roman"/>
              </a:rPr>
              <a:t>A</a:t>
            </a:r>
            <a:r>
              <a:rPr sz="675" spc="22" baseline="-12345" dirty="0">
                <a:latin typeface="Times New Roman"/>
                <a:cs typeface="Times New Roman"/>
              </a:rPr>
              <a:t>1</a:t>
            </a:r>
            <a:endParaRPr sz="675" baseline="-12345">
              <a:latin typeface="Times New Roman"/>
              <a:cs typeface="Times New Roman"/>
            </a:endParaRPr>
          </a:p>
        </p:txBody>
      </p:sp>
      <p:sp>
        <p:nvSpPr>
          <p:cNvPr id="7" name="object 7"/>
          <p:cNvSpPr/>
          <p:nvPr/>
        </p:nvSpPr>
        <p:spPr>
          <a:xfrm>
            <a:off x="5503402" y="4799138"/>
            <a:ext cx="63500" cy="62230"/>
          </a:xfrm>
          <a:custGeom>
            <a:avLst/>
            <a:gdLst/>
            <a:ahLst/>
            <a:cxnLst/>
            <a:rect l="l" t="t" r="r" b="b"/>
            <a:pathLst>
              <a:path w="63500" h="62229">
                <a:moveTo>
                  <a:pt x="0" y="0"/>
                </a:moveTo>
                <a:lnTo>
                  <a:pt x="5601" y="15173"/>
                </a:lnTo>
                <a:lnTo>
                  <a:pt x="7468" y="30997"/>
                </a:lnTo>
                <a:lnTo>
                  <a:pt x="5601" y="46820"/>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8" name="object 8"/>
          <p:cNvSpPr/>
          <p:nvPr/>
        </p:nvSpPr>
        <p:spPr>
          <a:xfrm>
            <a:off x="7401961" y="4410170"/>
            <a:ext cx="882650" cy="339090"/>
          </a:xfrm>
          <a:custGeom>
            <a:avLst/>
            <a:gdLst/>
            <a:ahLst/>
            <a:cxnLst/>
            <a:rect l="l" t="t" r="r" b="b"/>
            <a:pathLst>
              <a:path w="882650" h="339089">
                <a:moveTo>
                  <a:pt x="0" y="338491"/>
                </a:moveTo>
                <a:lnTo>
                  <a:pt x="882062" y="338491"/>
                </a:lnTo>
                <a:lnTo>
                  <a:pt x="882062" y="0"/>
                </a:lnTo>
                <a:lnTo>
                  <a:pt x="0" y="0"/>
                </a:lnTo>
                <a:lnTo>
                  <a:pt x="0" y="338491"/>
                </a:lnTo>
              </a:path>
            </a:pathLst>
          </a:custGeom>
          <a:ln w="3810">
            <a:solidFill>
              <a:srgbClr val="000000"/>
            </a:solidFill>
          </a:ln>
        </p:spPr>
        <p:txBody>
          <a:bodyPr wrap="square" lIns="0" tIns="0" rIns="0" bIns="0" rtlCol="0"/>
          <a:lstStyle/>
          <a:p>
            <a:endParaRPr/>
          </a:p>
        </p:txBody>
      </p:sp>
      <p:sp>
        <p:nvSpPr>
          <p:cNvPr id="9" name="object 9"/>
          <p:cNvSpPr txBox="1"/>
          <p:nvPr/>
        </p:nvSpPr>
        <p:spPr>
          <a:xfrm>
            <a:off x="7456790" y="4419587"/>
            <a:ext cx="835025" cy="150495"/>
          </a:xfrm>
          <a:prstGeom prst="rect">
            <a:avLst/>
          </a:prstGeom>
        </p:spPr>
        <p:txBody>
          <a:bodyPr vert="horz" wrap="square" lIns="0" tIns="0" rIns="0" bIns="0" rtlCol="0">
            <a:spAutoFit/>
          </a:bodyPr>
          <a:lstStyle/>
          <a:p>
            <a:pPr marL="12700"/>
            <a:r>
              <a:rPr sz="950" spc="30" dirty="0">
                <a:latin typeface="宋体"/>
                <a:cs typeface="宋体"/>
              </a:rPr>
              <a:t>安全绩效下降 </a:t>
            </a:r>
            <a:endParaRPr sz="950">
              <a:latin typeface="宋体"/>
              <a:cs typeface="宋体"/>
            </a:endParaRPr>
          </a:p>
        </p:txBody>
      </p:sp>
      <p:sp>
        <p:nvSpPr>
          <p:cNvPr id="10" name="object 10"/>
          <p:cNvSpPr txBox="1"/>
          <p:nvPr/>
        </p:nvSpPr>
        <p:spPr>
          <a:xfrm>
            <a:off x="7781047" y="4601292"/>
            <a:ext cx="124460" cy="107722"/>
          </a:xfrm>
          <a:prstGeom prst="rect">
            <a:avLst/>
          </a:prstGeom>
        </p:spPr>
        <p:txBody>
          <a:bodyPr vert="horz" wrap="square" lIns="0" tIns="0" rIns="0" bIns="0" rtlCol="0">
            <a:spAutoFit/>
          </a:bodyPr>
          <a:lstStyle/>
          <a:p>
            <a:pPr marL="12700"/>
            <a:r>
              <a:rPr sz="700" i="1" spc="20" dirty="0">
                <a:latin typeface="Times New Roman"/>
                <a:cs typeface="Times New Roman"/>
              </a:rPr>
              <a:t>G</a:t>
            </a:r>
            <a:r>
              <a:rPr sz="675" spc="30" baseline="-12345" dirty="0">
                <a:latin typeface="宋体"/>
                <a:cs typeface="宋体"/>
              </a:rPr>
              <a:t>1</a:t>
            </a:r>
            <a:endParaRPr sz="675" baseline="-12345">
              <a:latin typeface="宋体"/>
              <a:cs typeface="宋体"/>
            </a:endParaRPr>
          </a:p>
        </p:txBody>
      </p:sp>
      <p:sp>
        <p:nvSpPr>
          <p:cNvPr id="11" name="object 11"/>
          <p:cNvSpPr/>
          <p:nvPr/>
        </p:nvSpPr>
        <p:spPr>
          <a:xfrm>
            <a:off x="5086410" y="4159004"/>
            <a:ext cx="2536190" cy="348615"/>
          </a:xfrm>
          <a:custGeom>
            <a:avLst/>
            <a:gdLst/>
            <a:ahLst/>
            <a:cxnLst/>
            <a:rect l="l" t="t" r="r" b="b"/>
            <a:pathLst>
              <a:path w="2536190" h="348614">
                <a:moveTo>
                  <a:pt x="2536027" y="35859"/>
                </a:moveTo>
                <a:lnTo>
                  <a:pt x="1796333" y="35859"/>
                </a:lnTo>
                <a:lnTo>
                  <a:pt x="1793440" y="21858"/>
                </a:lnTo>
                <a:lnTo>
                  <a:pt x="1785558" y="10465"/>
                </a:lnTo>
                <a:lnTo>
                  <a:pt x="1773884" y="2803"/>
                </a:lnTo>
                <a:lnTo>
                  <a:pt x="1759613" y="0"/>
                </a:lnTo>
                <a:lnTo>
                  <a:pt x="1745276" y="2803"/>
                </a:lnTo>
                <a:lnTo>
                  <a:pt x="1733609" y="10465"/>
                </a:lnTo>
                <a:lnTo>
                  <a:pt x="1725764" y="21858"/>
                </a:lnTo>
                <a:lnTo>
                  <a:pt x="1722893" y="35859"/>
                </a:lnTo>
                <a:lnTo>
                  <a:pt x="789328" y="35859"/>
                </a:lnTo>
                <a:lnTo>
                  <a:pt x="786433" y="21858"/>
                </a:lnTo>
                <a:lnTo>
                  <a:pt x="778534" y="10465"/>
                </a:lnTo>
                <a:lnTo>
                  <a:pt x="766813" y="2803"/>
                </a:lnTo>
                <a:lnTo>
                  <a:pt x="752452" y="0"/>
                </a:lnTo>
                <a:lnTo>
                  <a:pt x="738182" y="2803"/>
                </a:lnTo>
                <a:lnTo>
                  <a:pt x="726507" y="10465"/>
                </a:lnTo>
                <a:lnTo>
                  <a:pt x="718625" y="21858"/>
                </a:lnTo>
                <a:lnTo>
                  <a:pt x="715732" y="35859"/>
                </a:lnTo>
                <a:lnTo>
                  <a:pt x="0" y="35859"/>
                </a:lnTo>
                <a:lnTo>
                  <a:pt x="0" y="348109"/>
                </a:lnTo>
              </a:path>
            </a:pathLst>
          </a:custGeom>
          <a:ln w="3648">
            <a:solidFill>
              <a:srgbClr val="000000"/>
            </a:solidFill>
          </a:ln>
        </p:spPr>
        <p:txBody>
          <a:bodyPr wrap="square" lIns="0" tIns="0" rIns="0" bIns="0" rtlCol="0"/>
          <a:lstStyle/>
          <a:p>
            <a:endParaRPr/>
          </a:p>
        </p:txBody>
      </p:sp>
      <p:sp>
        <p:nvSpPr>
          <p:cNvPr id="12" name="object 12"/>
          <p:cNvSpPr/>
          <p:nvPr/>
        </p:nvSpPr>
        <p:spPr>
          <a:xfrm>
            <a:off x="7622438" y="4194863"/>
            <a:ext cx="0" cy="168275"/>
          </a:xfrm>
          <a:custGeom>
            <a:avLst/>
            <a:gdLst/>
            <a:ahLst/>
            <a:cxnLst/>
            <a:rect l="l" t="t" r="r" b="b"/>
            <a:pathLst>
              <a:path h="168275">
                <a:moveTo>
                  <a:pt x="0" y="0"/>
                </a:moveTo>
                <a:lnTo>
                  <a:pt x="0" y="168204"/>
                </a:lnTo>
                <a:lnTo>
                  <a:pt x="0" y="168204"/>
                </a:lnTo>
              </a:path>
            </a:pathLst>
          </a:custGeom>
          <a:ln w="3889">
            <a:solidFill>
              <a:srgbClr val="000000"/>
            </a:solidFill>
          </a:ln>
        </p:spPr>
        <p:txBody>
          <a:bodyPr wrap="square" lIns="0" tIns="0" rIns="0" bIns="0" rtlCol="0"/>
          <a:lstStyle/>
          <a:p>
            <a:endParaRPr/>
          </a:p>
        </p:txBody>
      </p:sp>
      <p:sp>
        <p:nvSpPr>
          <p:cNvPr id="13" name="object 13"/>
          <p:cNvSpPr/>
          <p:nvPr/>
        </p:nvSpPr>
        <p:spPr>
          <a:xfrm>
            <a:off x="7590542" y="4347873"/>
            <a:ext cx="64135" cy="62865"/>
          </a:xfrm>
          <a:custGeom>
            <a:avLst/>
            <a:gdLst/>
            <a:ahLst/>
            <a:cxnLst/>
            <a:rect l="l" t="t" r="r" b="b"/>
            <a:pathLst>
              <a:path w="64135" h="62864">
                <a:moveTo>
                  <a:pt x="0" y="0"/>
                </a:moveTo>
                <a:lnTo>
                  <a:pt x="31896" y="62298"/>
                </a:lnTo>
                <a:lnTo>
                  <a:pt x="60000" y="7407"/>
                </a:lnTo>
                <a:lnTo>
                  <a:pt x="31896" y="7407"/>
                </a:lnTo>
                <a:lnTo>
                  <a:pt x="15612" y="5555"/>
                </a:lnTo>
                <a:lnTo>
                  <a:pt x="0" y="0"/>
                </a:lnTo>
                <a:close/>
              </a:path>
              <a:path w="64135" h="62864">
                <a:moveTo>
                  <a:pt x="63793" y="0"/>
                </a:moveTo>
                <a:lnTo>
                  <a:pt x="48180" y="5555"/>
                </a:lnTo>
                <a:lnTo>
                  <a:pt x="31896" y="7407"/>
                </a:lnTo>
                <a:lnTo>
                  <a:pt x="60000" y="7407"/>
                </a:lnTo>
                <a:lnTo>
                  <a:pt x="63793" y="0"/>
                </a:lnTo>
                <a:close/>
              </a:path>
            </a:pathLst>
          </a:custGeom>
          <a:solidFill>
            <a:srgbClr val="000000"/>
          </a:solidFill>
        </p:spPr>
        <p:txBody>
          <a:bodyPr wrap="square" lIns="0" tIns="0" rIns="0" bIns="0" rtlCol="0"/>
          <a:lstStyle/>
          <a:p>
            <a:endParaRPr/>
          </a:p>
        </p:txBody>
      </p:sp>
      <p:sp>
        <p:nvSpPr>
          <p:cNvPr id="14" name="object 14"/>
          <p:cNvSpPr/>
          <p:nvPr/>
        </p:nvSpPr>
        <p:spPr>
          <a:xfrm>
            <a:off x="5838863" y="3943544"/>
            <a:ext cx="2004060" cy="558165"/>
          </a:xfrm>
          <a:custGeom>
            <a:avLst/>
            <a:gdLst/>
            <a:ahLst/>
            <a:cxnLst/>
            <a:rect l="l" t="t" r="r" b="b"/>
            <a:pathLst>
              <a:path w="2004060" h="558164">
                <a:moveTo>
                  <a:pt x="2004051" y="35859"/>
                </a:moveTo>
                <a:lnTo>
                  <a:pt x="1043880" y="35859"/>
                </a:lnTo>
                <a:lnTo>
                  <a:pt x="1040987" y="21923"/>
                </a:lnTo>
                <a:lnTo>
                  <a:pt x="1033105" y="10522"/>
                </a:lnTo>
                <a:lnTo>
                  <a:pt x="1021431" y="2825"/>
                </a:lnTo>
                <a:lnTo>
                  <a:pt x="1007160" y="0"/>
                </a:lnTo>
                <a:lnTo>
                  <a:pt x="992823" y="2825"/>
                </a:lnTo>
                <a:lnTo>
                  <a:pt x="981156" y="10522"/>
                </a:lnTo>
                <a:lnTo>
                  <a:pt x="973311" y="21923"/>
                </a:lnTo>
                <a:lnTo>
                  <a:pt x="970440" y="35859"/>
                </a:lnTo>
                <a:lnTo>
                  <a:pt x="0" y="35859"/>
                </a:lnTo>
                <a:lnTo>
                  <a:pt x="0" y="557947"/>
                </a:lnTo>
              </a:path>
            </a:pathLst>
          </a:custGeom>
          <a:ln w="3652">
            <a:solidFill>
              <a:srgbClr val="000000"/>
            </a:solidFill>
          </a:ln>
        </p:spPr>
        <p:txBody>
          <a:bodyPr wrap="square" lIns="0" tIns="0" rIns="0" bIns="0" rtlCol="0"/>
          <a:lstStyle/>
          <a:p>
            <a:endParaRPr/>
          </a:p>
        </p:txBody>
      </p:sp>
      <p:sp>
        <p:nvSpPr>
          <p:cNvPr id="15" name="object 15"/>
          <p:cNvSpPr/>
          <p:nvPr/>
        </p:nvSpPr>
        <p:spPr>
          <a:xfrm>
            <a:off x="6846023" y="3656365"/>
            <a:ext cx="1217930" cy="845185"/>
          </a:xfrm>
          <a:custGeom>
            <a:avLst/>
            <a:gdLst/>
            <a:ahLst/>
            <a:cxnLst/>
            <a:rect l="l" t="t" r="r" b="b"/>
            <a:pathLst>
              <a:path w="1217929" h="845185">
                <a:moveTo>
                  <a:pt x="1217523" y="0"/>
                </a:moveTo>
                <a:lnTo>
                  <a:pt x="0" y="0"/>
                </a:lnTo>
                <a:lnTo>
                  <a:pt x="0" y="845126"/>
                </a:lnTo>
              </a:path>
            </a:pathLst>
          </a:custGeom>
          <a:ln w="3674">
            <a:solidFill>
              <a:srgbClr val="000000"/>
            </a:solidFill>
          </a:ln>
        </p:spPr>
        <p:txBody>
          <a:bodyPr wrap="square" lIns="0" tIns="0" rIns="0" bIns="0" rtlCol="0"/>
          <a:lstStyle/>
          <a:p>
            <a:endParaRPr/>
          </a:p>
        </p:txBody>
      </p:sp>
      <p:sp>
        <p:nvSpPr>
          <p:cNvPr id="16" name="object 16"/>
          <p:cNvSpPr/>
          <p:nvPr/>
        </p:nvSpPr>
        <p:spPr>
          <a:xfrm>
            <a:off x="7842915" y="3979403"/>
            <a:ext cx="0" cy="384175"/>
          </a:xfrm>
          <a:custGeom>
            <a:avLst/>
            <a:gdLst/>
            <a:ahLst/>
            <a:cxnLst/>
            <a:rect l="l" t="t" r="r" b="b"/>
            <a:pathLst>
              <a:path h="384175">
                <a:moveTo>
                  <a:pt x="0" y="0"/>
                </a:moveTo>
                <a:lnTo>
                  <a:pt x="0" y="383664"/>
                </a:lnTo>
                <a:lnTo>
                  <a:pt x="0" y="383664"/>
                </a:lnTo>
              </a:path>
            </a:pathLst>
          </a:custGeom>
          <a:ln w="3889">
            <a:solidFill>
              <a:srgbClr val="000000"/>
            </a:solidFill>
          </a:ln>
        </p:spPr>
        <p:txBody>
          <a:bodyPr wrap="square" lIns="0" tIns="0" rIns="0" bIns="0" rtlCol="0"/>
          <a:lstStyle/>
          <a:p>
            <a:endParaRPr/>
          </a:p>
        </p:txBody>
      </p:sp>
      <p:sp>
        <p:nvSpPr>
          <p:cNvPr id="17" name="object 17"/>
          <p:cNvSpPr/>
          <p:nvPr/>
        </p:nvSpPr>
        <p:spPr>
          <a:xfrm>
            <a:off x="7811019" y="4347873"/>
            <a:ext cx="64135" cy="62865"/>
          </a:xfrm>
          <a:custGeom>
            <a:avLst/>
            <a:gdLst/>
            <a:ahLst/>
            <a:cxnLst/>
            <a:rect l="l" t="t" r="r" b="b"/>
            <a:pathLst>
              <a:path w="64135" h="62864">
                <a:moveTo>
                  <a:pt x="0" y="0"/>
                </a:moveTo>
                <a:lnTo>
                  <a:pt x="31896" y="62298"/>
                </a:lnTo>
                <a:lnTo>
                  <a:pt x="60000" y="7407"/>
                </a:lnTo>
                <a:lnTo>
                  <a:pt x="31896" y="7407"/>
                </a:lnTo>
                <a:lnTo>
                  <a:pt x="15612" y="5555"/>
                </a:lnTo>
                <a:lnTo>
                  <a:pt x="0" y="0"/>
                </a:lnTo>
                <a:close/>
              </a:path>
              <a:path w="64135" h="62864">
                <a:moveTo>
                  <a:pt x="63793" y="0"/>
                </a:moveTo>
                <a:lnTo>
                  <a:pt x="48180" y="5555"/>
                </a:lnTo>
                <a:lnTo>
                  <a:pt x="31896" y="7407"/>
                </a:lnTo>
                <a:lnTo>
                  <a:pt x="60000" y="7407"/>
                </a:lnTo>
                <a:lnTo>
                  <a:pt x="63793" y="0"/>
                </a:lnTo>
                <a:close/>
              </a:path>
            </a:pathLst>
          </a:custGeom>
          <a:solidFill>
            <a:srgbClr val="000000"/>
          </a:solidFill>
        </p:spPr>
        <p:txBody>
          <a:bodyPr wrap="square" lIns="0" tIns="0" rIns="0" bIns="0" rtlCol="0"/>
          <a:lstStyle/>
          <a:p>
            <a:endParaRPr/>
          </a:p>
        </p:txBody>
      </p:sp>
      <p:sp>
        <p:nvSpPr>
          <p:cNvPr id="18" name="object 18"/>
          <p:cNvSpPr/>
          <p:nvPr/>
        </p:nvSpPr>
        <p:spPr>
          <a:xfrm>
            <a:off x="8063547" y="3656365"/>
            <a:ext cx="0" cy="706755"/>
          </a:xfrm>
          <a:custGeom>
            <a:avLst/>
            <a:gdLst/>
            <a:ahLst/>
            <a:cxnLst/>
            <a:rect l="l" t="t" r="r" b="b"/>
            <a:pathLst>
              <a:path h="706754">
                <a:moveTo>
                  <a:pt x="0" y="0"/>
                </a:moveTo>
                <a:lnTo>
                  <a:pt x="0" y="706702"/>
                </a:lnTo>
                <a:lnTo>
                  <a:pt x="0" y="706702"/>
                </a:lnTo>
              </a:path>
            </a:pathLst>
          </a:custGeom>
          <a:ln w="3889">
            <a:solidFill>
              <a:srgbClr val="000000"/>
            </a:solidFill>
          </a:ln>
        </p:spPr>
        <p:txBody>
          <a:bodyPr wrap="square" lIns="0" tIns="0" rIns="0" bIns="0" rtlCol="0"/>
          <a:lstStyle/>
          <a:p>
            <a:endParaRPr/>
          </a:p>
        </p:txBody>
      </p:sp>
      <p:sp>
        <p:nvSpPr>
          <p:cNvPr id="19" name="object 19"/>
          <p:cNvSpPr/>
          <p:nvPr/>
        </p:nvSpPr>
        <p:spPr>
          <a:xfrm>
            <a:off x="8031651" y="4347873"/>
            <a:ext cx="64135" cy="62865"/>
          </a:xfrm>
          <a:custGeom>
            <a:avLst/>
            <a:gdLst/>
            <a:ahLst/>
            <a:cxnLst/>
            <a:rect l="l" t="t" r="r" b="b"/>
            <a:pathLst>
              <a:path w="64134" h="62864">
                <a:moveTo>
                  <a:pt x="0" y="0"/>
                </a:moveTo>
                <a:lnTo>
                  <a:pt x="31896" y="62298"/>
                </a:lnTo>
                <a:lnTo>
                  <a:pt x="60000" y="7407"/>
                </a:lnTo>
                <a:lnTo>
                  <a:pt x="31838" y="7407"/>
                </a:lnTo>
                <a:lnTo>
                  <a:pt x="15591" y="5555"/>
                </a:lnTo>
                <a:lnTo>
                  <a:pt x="0" y="0"/>
                </a:lnTo>
                <a:close/>
              </a:path>
              <a:path w="64134" h="62864">
                <a:moveTo>
                  <a:pt x="63793" y="0"/>
                </a:moveTo>
                <a:lnTo>
                  <a:pt x="48115" y="5555"/>
                </a:lnTo>
                <a:lnTo>
                  <a:pt x="31838" y="7407"/>
                </a:lnTo>
                <a:lnTo>
                  <a:pt x="60000" y="7407"/>
                </a:lnTo>
                <a:lnTo>
                  <a:pt x="63793" y="0"/>
                </a:lnTo>
                <a:close/>
              </a:path>
            </a:pathLst>
          </a:custGeom>
          <a:solidFill>
            <a:srgbClr val="000000"/>
          </a:solidFill>
        </p:spPr>
        <p:txBody>
          <a:bodyPr wrap="square" lIns="0" tIns="0" rIns="0" bIns="0" rtlCol="0"/>
          <a:lstStyle/>
          <a:p>
            <a:endParaRPr/>
          </a:p>
        </p:txBody>
      </p:sp>
      <p:sp>
        <p:nvSpPr>
          <p:cNvPr id="20" name="object 20"/>
          <p:cNvSpPr/>
          <p:nvPr/>
        </p:nvSpPr>
        <p:spPr>
          <a:xfrm>
            <a:off x="6495781" y="4799138"/>
            <a:ext cx="63500" cy="62230"/>
          </a:xfrm>
          <a:custGeom>
            <a:avLst/>
            <a:gdLst/>
            <a:ahLst/>
            <a:cxnLst/>
            <a:rect l="l" t="t" r="r" b="b"/>
            <a:pathLst>
              <a:path w="63500" h="62229">
                <a:moveTo>
                  <a:pt x="0" y="0"/>
                </a:moveTo>
                <a:lnTo>
                  <a:pt x="5601" y="15173"/>
                </a:lnTo>
                <a:lnTo>
                  <a:pt x="7468" y="30997"/>
                </a:lnTo>
                <a:lnTo>
                  <a:pt x="5601" y="46820"/>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21" name="object 21"/>
          <p:cNvSpPr txBox="1"/>
          <p:nvPr/>
        </p:nvSpPr>
        <p:spPr>
          <a:xfrm>
            <a:off x="5394390" y="4044576"/>
            <a:ext cx="148590" cy="107722"/>
          </a:xfrm>
          <a:prstGeom prst="rect">
            <a:avLst/>
          </a:prstGeom>
        </p:spPr>
        <p:txBody>
          <a:bodyPr vert="horz" wrap="square" lIns="0" tIns="0" rIns="0" bIns="0" rtlCol="0">
            <a:spAutoFit/>
          </a:bodyPr>
          <a:lstStyle/>
          <a:p>
            <a:pPr marL="12700"/>
            <a:r>
              <a:rPr sz="1050" i="1" spc="22" baseline="7936" dirty="0">
                <a:latin typeface="Times New Roman"/>
                <a:cs typeface="Times New Roman"/>
              </a:rPr>
              <a:t>N</a:t>
            </a:r>
            <a:r>
              <a:rPr sz="450" spc="10" dirty="0">
                <a:latin typeface="Times New Roman"/>
                <a:cs typeface="Times New Roman"/>
              </a:rPr>
              <a:t>11</a:t>
            </a:r>
            <a:endParaRPr sz="450">
              <a:latin typeface="Times New Roman"/>
              <a:cs typeface="Times New Roman"/>
            </a:endParaRPr>
          </a:p>
        </p:txBody>
      </p:sp>
      <p:sp>
        <p:nvSpPr>
          <p:cNvPr id="22" name="object 22"/>
          <p:cNvSpPr txBox="1"/>
          <p:nvPr/>
        </p:nvSpPr>
        <p:spPr>
          <a:xfrm>
            <a:off x="7393929" y="3506229"/>
            <a:ext cx="148590" cy="107722"/>
          </a:xfrm>
          <a:prstGeom prst="rect">
            <a:avLst/>
          </a:prstGeom>
        </p:spPr>
        <p:txBody>
          <a:bodyPr vert="horz" wrap="square" lIns="0" tIns="0" rIns="0" bIns="0" rtlCol="0">
            <a:spAutoFit/>
          </a:bodyPr>
          <a:lstStyle/>
          <a:p>
            <a:pPr marL="12700"/>
            <a:r>
              <a:rPr sz="1050" i="1" spc="22" baseline="7936" dirty="0">
                <a:latin typeface="Times New Roman"/>
                <a:cs typeface="Times New Roman"/>
              </a:rPr>
              <a:t>N</a:t>
            </a:r>
            <a:r>
              <a:rPr sz="450" spc="10" dirty="0">
                <a:latin typeface="Times New Roman"/>
                <a:cs typeface="Times New Roman"/>
              </a:rPr>
              <a:t>13</a:t>
            </a:r>
            <a:endParaRPr sz="450">
              <a:latin typeface="Times New Roman"/>
              <a:cs typeface="Times New Roman"/>
            </a:endParaRPr>
          </a:p>
        </p:txBody>
      </p:sp>
      <p:sp>
        <p:nvSpPr>
          <p:cNvPr id="23" name="object 23"/>
          <p:cNvSpPr txBox="1"/>
          <p:nvPr/>
        </p:nvSpPr>
        <p:spPr>
          <a:xfrm>
            <a:off x="4859458" y="4524431"/>
            <a:ext cx="1271905" cy="600075"/>
          </a:xfrm>
          <a:prstGeom prst="rect">
            <a:avLst/>
          </a:prstGeom>
        </p:spPr>
        <p:txBody>
          <a:bodyPr vert="horz" wrap="square" lIns="0" tIns="0" rIns="0" bIns="0" rtlCol="0">
            <a:spAutoFit/>
          </a:bodyPr>
          <a:lstStyle/>
          <a:p>
            <a:pPr marL="74930" marR="5080" indent="-62230">
              <a:tabLst>
                <a:tab pos="796290" algn="l"/>
              </a:tabLst>
            </a:pPr>
            <a:r>
              <a:rPr sz="950" spc="30" dirty="0">
                <a:latin typeface="宋体"/>
                <a:cs typeface="宋体"/>
              </a:rPr>
              <a:t>个体人	个体人  安</a:t>
            </a:r>
            <a:r>
              <a:rPr sz="950" spc="-720" dirty="0">
                <a:latin typeface="宋体"/>
                <a:cs typeface="宋体"/>
              </a:rPr>
              <a:t>全</a:t>
            </a:r>
            <a:r>
              <a:rPr sz="1050" i="1" u="sng" spc="-2812" baseline="-7936" dirty="0">
                <a:latin typeface="Times New Roman"/>
                <a:cs typeface="Times New Roman"/>
              </a:rPr>
              <a:t> </a:t>
            </a:r>
            <a:r>
              <a:rPr sz="1050" i="1" u="sng" spc="22" baseline="-7936" dirty="0">
                <a:latin typeface="Times New Roman"/>
                <a:cs typeface="Times New Roman"/>
              </a:rPr>
              <a:t>Y</a:t>
            </a:r>
            <a:r>
              <a:rPr sz="675" u="sng" spc="15" baseline="-24691" dirty="0">
                <a:latin typeface="Times New Roman"/>
                <a:cs typeface="Times New Roman"/>
              </a:rPr>
              <a:t>11</a:t>
            </a:r>
            <a:r>
              <a:rPr sz="675" u="sng" baseline="-24691" dirty="0">
                <a:latin typeface="Times New Roman"/>
                <a:cs typeface="Times New Roman"/>
              </a:rPr>
              <a:t>   </a:t>
            </a:r>
            <a:r>
              <a:rPr sz="675" u="sng" spc="44" baseline="-24691" dirty="0">
                <a:latin typeface="Times New Roman"/>
                <a:cs typeface="Times New Roman"/>
              </a:rPr>
              <a:t> </a:t>
            </a:r>
            <a:r>
              <a:rPr sz="675" baseline="-24691" dirty="0">
                <a:latin typeface="Times New Roman"/>
                <a:cs typeface="Times New Roman"/>
              </a:rPr>
              <a:t>	</a:t>
            </a:r>
            <a:r>
              <a:rPr sz="675" spc="7" baseline="-24691" dirty="0">
                <a:latin typeface="Times New Roman"/>
                <a:cs typeface="Times New Roman"/>
              </a:rPr>
              <a:t>    </a:t>
            </a:r>
            <a:r>
              <a:rPr sz="950" spc="25" dirty="0">
                <a:latin typeface="宋体"/>
                <a:cs typeface="宋体"/>
              </a:rPr>
              <a:t>安全 </a:t>
            </a:r>
            <a:r>
              <a:rPr sz="950" spc="-190" dirty="0">
                <a:latin typeface="宋体"/>
                <a:cs typeface="宋体"/>
              </a:rPr>
              <a:t> </a:t>
            </a:r>
            <a:r>
              <a:rPr sz="1050" i="1" u="sng" spc="-1627" baseline="-7936" dirty="0">
                <a:latin typeface="Times New Roman"/>
                <a:cs typeface="Times New Roman"/>
              </a:rPr>
              <a:t> </a:t>
            </a:r>
            <a:r>
              <a:rPr sz="1050" i="1" spc="-1627" baseline="-7936" dirty="0">
                <a:latin typeface="Times New Roman"/>
                <a:cs typeface="Times New Roman"/>
              </a:rPr>
              <a:t> </a:t>
            </a:r>
            <a:r>
              <a:rPr sz="950" spc="30" dirty="0">
                <a:latin typeface="宋体"/>
                <a:cs typeface="宋体"/>
              </a:rPr>
              <a:t>预测	决策</a:t>
            </a:r>
            <a:endParaRPr sz="950">
              <a:latin typeface="宋体"/>
              <a:cs typeface="宋体"/>
            </a:endParaRPr>
          </a:p>
          <a:p>
            <a:pPr marL="155575">
              <a:spcBef>
                <a:spcPts val="290"/>
              </a:spcBef>
              <a:tabLst>
                <a:tab pos="934085" algn="l"/>
              </a:tabLst>
            </a:pPr>
            <a:r>
              <a:rPr sz="700" i="1" spc="15" dirty="0">
                <a:latin typeface="Times New Roman"/>
                <a:cs typeface="Times New Roman"/>
              </a:rPr>
              <a:t>F</a:t>
            </a:r>
            <a:r>
              <a:rPr sz="675" spc="22" baseline="-12345" dirty="0">
                <a:latin typeface="Times New Roman"/>
                <a:cs typeface="Times New Roman"/>
              </a:rPr>
              <a:t>1	</a:t>
            </a:r>
            <a:r>
              <a:rPr sz="700" i="1" spc="15" dirty="0">
                <a:latin typeface="Times New Roman"/>
                <a:cs typeface="Times New Roman"/>
              </a:rPr>
              <a:t>D</a:t>
            </a:r>
            <a:r>
              <a:rPr sz="675" spc="22" baseline="-12345" dirty="0">
                <a:latin typeface="Times New Roman"/>
                <a:cs typeface="Times New Roman"/>
              </a:rPr>
              <a:t>1</a:t>
            </a:r>
            <a:endParaRPr sz="675" baseline="-12345">
              <a:latin typeface="Times New Roman"/>
              <a:cs typeface="Times New Roman"/>
            </a:endParaRPr>
          </a:p>
        </p:txBody>
      </p:sp>
      <p:sp>
        <p:nvSpPr>
          <p:cNvPr id="24" name="object 24"/>
          <p:cNvSpPr txBox="1"/>
          <p:nvPr/>
        </p:nvSpPr>
        <p:spPr>
          <a:xfrm>
            <a:off x="6247668" y="4727803"/>
            <a:ext cx="276225" cy="107722"/>
          </a:xfrm>
          <a:prstGeom prst="rect">
            <a:avLst/>
          </a:prstGeom>
        </p:spPr>
        <p:txBody>
          <a:bodyPr vert="horz" wrap="square" lIns="0" tIns="0" rIns="0" bIns="0" rtlCol="0">
            <a:spAutoFit/>
          </a:bodyPr>
          <a:lstStyle/>
          <a:p>
            <a:pPr marL="12700">
              <a:tabLst>
                <a:tab pos="262890" algn="l"/>
              </a:tabLst>
            </a:pPr>
            <a:r>
              <a:rPr sz="1050" i="1" u="sng" spc="22" baseline="7936" dirty="0">
                <a:latin typeface="Times New Roman"/>
                <a:cs typeface="Times New Roman"/>
              </a:rPr>
              <a:t>Y</a:t>
            </a:r>
            <a:r>
              <a:rPr sz="450" u="sng" spc="15" dirty="0">
                <a:latin typeface="Times New Roman"/>
                <a:cs typeface="Times New Roman"/>
              </a:rPr>
              <a:t>12	</a:t>
            </a:r>
            <a:endParaRPr sz="450">
              <a:latin typeface="Times New Roman"/>
              <a:cs typeface="Times New Roman"/>
            </a:endParaRPr>
          </a:p>
        </p:txBody>
      </p:sp>
      <p:sp>
        <p:nvSpPr>
          <p:cNvPr id="25" name="object 25"/>
          <p:cNvSpPr/>
          <p:nvPr/>
        </p:nvSpPr>
        <p:spPr>
          <a:xfrm>
            <a:off x="4991653" y="3451845"/>
            <a:ext cx="3177540" cy="796925"/>
          </a:xfrm>
          <a:custGeom>
            <a:avLst/>
            <a:gdLst/>
            <a:ahLst/>
            <a:cxnLst/>
            <a:rect l="l" t="t" r="r" b="b"/>
            <a:pathLst>
              <a:path w="3177540" h="796925">
                <a:moveTo>
                  <a:pt x="0" y="796807"/>
                </a:moveTo>
                <a:lnTo>
                  <a:pt x="3177542" y="796807"/>
                </a:lnTo>
                <a:lnTo>
                  <a:pt x="3177542" y="0"/>
                </a:lnTo>
                <a:lnTo>
                  <a:pt x="0" y="0"/>
                </a:lnTo>
                <a:lnTo>
                  <a:pt x="0" y="796807"/>
                </a:lnTo>
              </a:path>
            </a:pathLst>
          </a:custGeom>
          <a:ln w="3804">
            <a:solidFill>
              <a:srgbClr val="000000"/>
            </a:solidFill>
            <a:prstDash val="dash"/>
          </a:ln>
        </p:spPr>
        <p:txBody>
          <a:bodyPr wrap="square" lIns="0" tIns="0" rIns="0" bIns="0" rtlCol="0"/>
          <a:lstStyle/>
          <a:p>
            <a:endParaRPr/>
          </a:p>
        </p:txBody>
      </p:sp>
      <p:sp>
        <p:nvSpPr>
          <p:cNvPr id="26" name="object 26"/>
          <p:cNvSpPr/>
          <p:nvPr/>
        </p:nvSpPr>
        <p:spPr>
          <a:xfrm>
            <a:off x="7112402" y="5045489"/>
            <a:ext cx="241935" cy="9525"/>
          </a:xfrm>
          <a:custGeom>
            <a:avLst/>
            <a:gdLst/>
            <a:ahLst/>
            <a:cxnLst/>
            <a:rect l="l" t="t" r="r" b="b"/>
            <a:pathLst>
              <a:path w="241935" h="9525">
                <a:moveTo>
                  <a:pt x="0" y="0"/>
                </a:moveTo>
                <a:lnTo>
                  <a:pt x="241482" y="8980"/>
                </a:lnTo>
                <a:lnTo>
                  <a:pt x="241482" y="8980"/>
                </a:lnTo>
              </a:path>
            </a:pathLst>
          </a:custGeom>
          <a:ln w="3646">
            <a:solidFill>
              <a:srgbClr val="000000"/>
            </a:solidFill>
          </a:ln>
        </p:spPr>
        <p:txBody>
          <a:bodyPr wrap="square" lIns="0" tIns="0" rIns="0" bIns="0" rtlCol="0"/>
          <a:lstStyle/>
          <a:p>
            <a:endParaRPr/>
          </a:p>
        </p:txBody>
      </p:sp>
      <p:sp>
        <p:nvSpPr>
          <p:cNvPr id="27" name="object 27"/>
          <p:cNvSpPr/>
          <p:nvPr/>
        </p:nvSpPr>
        <p:spPr>
          <a:xfrm>
            <a:off x="7337235" y="5022924"/>
            <a:ext cx="64769" cy="62230"/>
          </a:xfrm>
          <a:custGeom>
            <a:avLst/>
            <a:gdLst/>
            <a:ahLst/>
            <a:cxnLst/>
            <a:rect l="l" t="t" r="r" b="b"/>
            <a:pathLst>
              <a:path w="64770" h="62229">
                <a:moveTo>
                  <a:pt x="2489" y="0"/>
                </a:moveTo>
                <a:lnTo>
                  <a:pt x="7483" y="15373"/>
                </a:lnTo>
                <a:lnTo>
                  <a:pt x="8713" y="31253"/>
                </a:lnTo>
                <a:lnTo>
                  <a:pt x="6209" y="46993"/>
                </a:lnTo>
                <a:lnTo>
                  <a:pt x="0" y="61948"/>
                </a:lnTo>
                <a:lnTo>
                  <a:pt x="64727" y="33337"/>
                </a:lnTo>
                <a:lnTo>
                  <a:pt x="2489" y="0"/>
                </a:lnTo>
                <a:close/>
              </a:path>
            </a:pathLst>
          </a:custGeom>
          <a:solidFill>
            <a:srgbClr val="000000"/>
          </a:solidFill>
        </p:spPr>
        <p:txBody>
          <a:bodyPr wrap="square" lIns="0" tIns="0" rIns="0" bIns="0" rtlCol="0"/>
          <a:lstStyle/>
          <a:p>
            <a:endParaRPr/>
          </a:p>
        </p:txBody>
      </p:sp>
      <p:sp>
        <p:nvSpPr>
          <p:cNvPr id="28" name="object 28"/>
          <p:cNvSpPr txBox="1"/>
          <p:nvPr/>
        </p:nvSpPr>
        <p:spPr>
          <a:xfrm>
            <a:off x="7222620" y="4887043"/>
            <a:ext cx="77470" cy="107722"/>
          </a:xfrm>
          <a:prstGeom prst="rect">
            <a:avLst/>
          </a:prstGeom>
        </p:spPr>
        <p:txBody>
          <a:bodyPr vert="horz" wrap="square" lIns="0" tIns="0" rIns="0" bIns="0" rtlCol="0">
            <a:spAutoFit/>
          </a:bodyPr>
          <a:lstStyle/>
          <a:p>
            <a:pPr marL="12700"/>
            <a:r>
              <a:rPr sz="700" i="1" spc="15" dirty="0">
                <a:latin typeface="Times New Roman"/>
                <a:cs typeface="Times New Roman"/>
              </a:rPr>
              <a:t>Y</a:t>
            </a:r>
            <a:endParaRPr sz="700">
              <a:latin typeface="Times New Roman"/>
              <a:cs typeface="Times New Roman"/>
            </a:endParaRPr>
          </a:p>
        </p:txBody>
      </p:sp>
      <p:sp>
        <p:nvSpPr>
          <p:cNvPr id="29" name="object 29"/>
          <p:cNvSpPr txBox="1"/>
          <p:nvPr/>
        </p:nvSpPr>
        <p:spPr>
          <a:xfrm>
            <a:off x="7274588" y="4931829"/>
            <a:ext cx="86360" cy="69250"/>
          </a:xfrm>
          <a:prstGeom prst="rect">
            <a:avLst/>
          </a:prstGeom>
        </p:spPr>
        <p:txBody>
          <a:bodyPr vert="horz" wrap="square" lIns="0" tIns="0" rIns="0" bIns="0" rtlCol="0">
            <a:spAutoFit/>
          </a:bodyPr>
          <a:lstStyle/>
          <a:p>
            <a:pPr marL="12700"/>
            <a:r>
              <a:rPr sz="450" spc="10" dirty="0">
                <a:latin typeface="Times New Roman"/>
                <a:cs typeface="Times New Roman"/>
              </a:rPr>
              <a:t>13</a:t>
            </a:r>
            <a:endParaRPr sz="450">
              <a:latin typeface="Times New Roman"/>
              <a:cs typeface="Times New Roman"/>
            </a:endParaRPr>
          </a:p>
        </p:txBody>
      </p:sp>
      <p:sp>
        <p:nvSpPr>
          <p:cNvPr id="30" name="object 30"/>
          <p:cNvSpPr/>
          <p:nvPr/>
        </p:nvSpPr>
        <p:spPr>
          <a:xfrm>
            <a:off x="7401961" y="4889363"/>
            <a:ext cx="882650" cy="334010"/>
          </a:xfrm>
          <a:custGeom>
            <a:avLst/>
            <a:gdLst/>
            <a:ahLst/>
            <a:cxnLst/>
            <a:rect l="l" t="t" r="r" b="b"/>
            <a:pathLst>
              <a:path w="882650" h="334010">
                <a:moveTo>
                  <a:pt x="0" y="333795"/>
                </a:moveTo>
                <a:lnTo>
                  <a:pt x="882062" y="333795"/>
                </a:lnTo>
                <a:lnTo>
                  <a:pt x="882062" y="0"/>
                </a:lnTo>
                <a:lnTo>
                  <a:pt x="0" y="0"/>
                </a:lnTo>
                <a:lnTo>
                  <a:pt x="0" y="333795"/>
                </a:lnTo>
              </a:path>
            </a:pathLst>
          </a:custGeom>
          <a:ln w="3810">
            <a:solidFill>
              <a:srgbClr val="000000"/>
            </a:solidFill>
          </a:ln>
        </p:spPr>
        <p:txBody>
          <a:bodyPr wrap="square" lIns="0" tIns="0" rIns="0" bIns="0" rtlCol="0"/>
          <a:lstStyle/>
          <a:p>
            <a:endParaRPr/>
          </a:p>
        </p:txBody>
      </p:sp>
      <p:sp>
        <p:nvSpPr>
          <p:cNvPr id="31" name="object 31"/>
          <p:cNvSpPr txBox="1"/>
          <p:nvPr/>
        </p:nvSpPr>
        <p:spPr>
          <a:xfrm>
            <a:off x="7456790" y="4896410"/>
            <a:ext cx="772795" cy="150495"/>
          </a:xfrm>
          <a:prstGeom prst="rect">
            <a:avLst/>
          </a:prstGeom>
        </p:spPr>
        <p:txBody>
          <a:bodyPr vert="horz" wrap="square" lIns="0" tIns="0" rIns="0" bIns="0" rtlCol="0">
            <a:spAutoFit/>
          </a:bodyPr>
          <a:lstStyle/>
          <a:p>
            <a:pPr marL="12700"/>
            <a:r>
              <a:rPr sz="950" spc="30" dirty="0">
                <a:latin typeface="宋体"/>
                <a:cs typeface="宋体"/>
              </a:rPr>
              <a:t>安全绩效不变</a:t>
            </a:r>
            <a:endParaRPr sz="950">
              <a:latin typeface="宋体"/>
              <a:cs typeface="宋体"/>
            </a:endParaRPr>
          </a:p>
        </p:txBody>
      </p:sp>
      <p:sp>
        <p:nvSpPr>
          <p:cNvPr id="32" name="object 32"/>
          <p:cNvSpPr txBox="1"/>
          <p:nvPr/>
        </p:nvSpPr>
        <p:spPr>
          <a:xfrm>
            <a:off x="7573952" y="5046382"/>
            <a:ext cx="508000" cy="151765"/>
          </a:xfrm>
          <a:prstGeom prst="rect">
            <a:avLst/>
          </a:prstGeom>
        </p:spPr>
        <p:txBody>
          <a:bodyPr vert="horz" wrap="square" lIns="0" tIns="0" rIns="0" bIns="0" rtlCol="0">
            <a:spAutoFit/>
          </a:bodyPr>
          <a:lstStyle/>
          <a:p>
            <a:pPr marL="12700"/>
            <a:r>
              <a:rPr sz="950" spc="30" dirty="0">
                <a:latin typeface="宋体"/>
                <a:cs typeface="宋体"/>
              </a:rPr>
              <a:t>或升高</a:t>
            </a:r>
            <a:r>
              <a:rPr sz="950" spc="-85" dirty="0">
                <a:latin typeface="宋体"/>
                <a:cs typeface="宋体"/>
              </a:rPr>
              <a:t> </a:t>
            </a:r>
            <a:r>
              <a:rPr sz="700" i="1" spc="15" dirty="0">
                <a:latin typeface="Times New Roman"/>
                <a:cs typeface="Times New Roman"/>
              </a:rPr>
              <a:t>S</a:t>
            </a:r>
            <a:endParaRPr sz="700">
              <a:latin typeface="Times New Roman"/>
              <a:cs typeface="Times New Roman"/>
            </a:endParaRPr>
          </a:p>
        </p:txBody>
      </p:sp>
      <p:sp>
        <p:nvSpPr>
          <p:cNvPr id="33" name="object 33"/>
          <p:cNvSpPr txBox="1"/>
          <p:nvPr/>
        </p:nvSpPr>
        <p:spPr>
          <a:xfrm>
            <a:off x="8056293" y="5122917"/>
            <a:ext cx="55880" cy="69250"/>
          </a:xfrm>
          <a:prstGeom prst="rect">
            <a:avLst/>
          </a:prstGeom>
        </p:spPr>
        <p:txBody>
          <a:bodyPr vert="horz" wrap="square" lIns="0" tIns="0" rIns="0" bIns="0" rtlCol="0">
            <a:spAutoFit/>
          </a:bodyPr>
          <a:lstStyle/>
          <a:p>
            <a:pPr marL="12700"/>
            <a:r>
              <a:rPr sz="450" spc="10" dirty="0">
                <a:latin typeface="Times New Roman"/>
                <a:cs typeface="Times New Roman"/>
              </a:rPr>
              <a:t>1</a:t>
            </a:r>
            <a:endParaRPr sz="450">
              <a:latin typeface="Times New Roman"/>
              <a:cs typeface="Times New Roman"/>
            </a:endParaRPr>
          </a:p>
        </p:txBody>
      </p:sp>
      <p:sp>
        <p:nvSpPr>
          <p:cNvPr id="34" name="object 34"/>
          <p:cNvSpPr/>
          <p:nvPr/>
        </p:nvSpPr>
        <p:spPr>
          <a:xfrm>
            <a:off x="2731323" y="4507097"/>
            <a:ext cx="956944" cy="654050"/>
          </a:xfrm>
          <a:custGeom>
            <a:avLst/>
            <a:gdLst/>
            <a:ahLst/>
            <a:cxnLst/>
            <a:rect l="l" t="t" r="r" b="b"/>
            <a:pathLst>
              <a:path w="956944" h="654050">
                <a:moveTo>
                  <a:pt x="0" y="653582"/>
                </a:moveTo>
                <a:lnTo>
                  <a:pt x="956499" y="653582"/>
                </a:lnTo>
                <a:lnTo>
                  <a:pt x="956499" y="0"/>
                </a:lnTo>
                <a:lnTo>
                  <a:pt x="0" y="0"/>
                </a:lnTo>
                <a:lnTo>
                  <a:pt x="0" y="653582"/>
                </a:lnTo>
                <a:close/>
              </a:path>
            </a:pathLst>
          </a:custGeom>
          <a:ln w="3674">
            <a:solidFill>
              <a:srgbClr val="000000"/>
            </a:solidFill>
          </a:ln>
        </p:spPr>
        <p:txBody>
          <a:bodyPr wrap="square" lIns="0" tIns="0" rIns="0" bIns="0" rtlCol="0"/>
          <a:lstStyle/>
          <a:p>
            <a:endParaRPr/>
          </a:p>
        </p:txBody>
      </p:sp>
      <p:sp>
        <p:nvSpPr>
          <p:cNvPr id="35" name="object 35"/>
          <p:cNvSpPr txBox="1"/>
          <p:nvPr/>
        </p:nvSpPr>
        <p:spPr>
          <a:xfrm>
            <a:off x="2780861" y="4840281"/>
            <a:ext cx="920115" cy="150495"/>
          </a:xfrm>
          <a:prstGeom prst="rect">
            <a:avLst/>
          </a:prstGeom>
        </p:spPr>
        <p:txBody>
          <a:bodyPr vert="horz" wrap="square" lIns="0" tIns="0" rIns="0" bIns="0" rtlCol="0">
            <a:spAutoFit/>
          </a:bodyPr>
          <a:lstStyle/>
          <a:p>
            <a:pPr marL="12700"/>
            <a:r>
              <a:rPr sz="950" spc="30" dirty="0">
                <a:latin typeface="宋体"/>
                <a:cs typeface="宋体"/>
              </a:rPr>
              <a:t>刺激</a:t>
            </a:r>
            <a:r>
              <a:rPr sz="950" spc="70" dirty="0">
                <a:latin typeface="宋体"/>
                <a:cs typeface="宋体"/>
              </a:rPr>
              <a:t> </a:t>
            </a:r>
            <a:r>
              <a:rPr sz="1425" spc="-307" baseline="2923" dirty="0">
                <a:latin typeface="宋体"/>
                <a:cs typeface="宋体"/>
              </a:rPr>
              <a:t>内部安全</a:t>
            </a:r>
            <a:r>
              <a:rPr sz="1425" u="sng" spc="-2550" baseline="2923" dirty="0">
                <a:latin typeface="Times New Roman"/>
                <a:cs typeface="Times New Roman"/>
              </a:rPr>
              <a:t> </a:t>
            </a:r>
            <a:endParaRPr sz="1425" baseline="2923">
              <a:latin typeface="Times New Roman"/>
              <a:cs typeface="Times New Roman"/>
            </a:endParaRPr>
          </a:p>
        </p:txBody>
      </p:sp>
      <p:sp>
        <p:nvSpPr>
          <p:cNvPr id="36" name="object 36"/>
          <p:cNvSpPr txBox="1"/>
          <p:nvPr/>
        </p:nvSpPr>
        <p:spPr>
          <a:xfrm>
            <a:off x="2874202" y="5002712"/>
            <a:ext cx="763905" cy="145415"/>
          </a:xfrm>
          <a:prstGeom prst="rect">
            <a:avLst/>
          </a:prstGeom>
        </p:spPr>
        <p:txBody>
          <a:bodyPr vert="horz" wrap="square" lIns="0" tIns="0" rIns="0" bIns="0" rtlCol="0">
            <a:spAutoFit/>
          </a:bodyPr>
          <a:lstStyle/>
          <a:p>
            <a:pPr marL="12700">
              <a:tabLst>
                <a:tab pos="252729" algn="l"/>
              </a:tabLst>
            </a:pPr>
            <a:r>
              <a:rPr sz="1050" i="1" spc="15" baseline="7936" dirty="0">
                <a:latin typeface="Times New Roman"/>
                <a:cs typeface="Times New Roman"/>
              </a:rPr>
              <a:t>I</a:t>
            </a:r>
            <a:r>
              <a:rPr sz="450" spc="10" dirty="0">
                <a:latin typeface="Times New Roman"/>
                <a:cs typeface="Times New Roman"/>
              </a:rPr>
              <a:t>1	</a:t>
            </a:r>
            <a:r>
              <a:rPr sz="1425" spc="44" baseline="5847" dirty="0">
                <a:latin typeface="宋体"/>
                <a:cs typeface="宋体"/>
              </a:rPr>
              <a:t>信息刺激</a:t>
            </a:r>
            <a:endParaRPr sz="1425" baseline="5847">
              <a:latin typeface="宋体"/>
              <a:cs typeface="宋体"/>
            </a:endParaRPr>
          </a:p>
        </p:txBody>
      </p:sp>
      <p:sp>
        <p:nvSpPr>
          <p:cNvPr id="37" name="object 37"/>
          <p:cNvSpPr txBox="1"/>
          <p:nvPr/>
        </p:nvSpPr>
        <p:spPr>
          <a:xfrm>
            <a:off x="2780861" y="4520328"/>
            <a:ext cx="920115" cy="310515"/>
          </a:xfrm>
          <a:prstGeom prst="rect">
            <a:avLst/>
          </a:prstGeom>
        </p:spPr>
        <p:txBody>
          <a:bodyPr vert="horz" wrap="square" lIns="0" tIns="0" rIns="0" bIns="0" rtlCol="0">
            <a:spAutoFit/>
          </a:bodyPr>
          <a:lstStyle/>
          <a:p>
            <a:pPr marL="12700"/>
            <a:r>
              <a:rPr sz="950" spc="30" dirty="0">
                <a:latin typeface="宋体"/>
                <a:cs typeface="宋体"/>
              </a:rPr>
              <a:t>安全</a:t>
            </a:r>
            <a:r>
              <a:rPr sz="950" spc="240" dirty="0">
                <a:latin typeface="宋体"/>
                <a:cs typeface="宋体"/>
              </a:rPr>
              <a:t> </a:t>
            </a:r>
            <a:r>
              <a:rPr sz="1425" spc="44" baseline="5847" dirty="0">
                <a:latin typeface="宋体"/>
                <a:cs typeface="宋体"/>
              </a:rPr>
              <a:t>外部安全</a:t>
            </a:r>
            <a:r>
              <a:rPr sz="1425" spc="-225" baseline="5847" dirty="0">
                <a:latin typeface="宋体"/>
                <a:cs typeface="宋体"/>
              </a:rPr>
              <a:t> </a:t>
            </a:r>
            <a:r>
              <a:rPr sz="950" u="sng" spc="-260" dirty="0">
                <a:latin typeface="Times New Roman"/>
                <a:cs typeface="Times New Roman"/>
              </a:rPr>
              <a:t> </a:t>
            </a:r>
            <a:endParaRPr sz="950">
              <a:latin typeface="Times New Roman"/>
              <a:cs typeface="Times New Roman"/>
            </a:endParaRPr>
          </a:p>
          <a:p>
            <a:pPr marL="12700">
              <a:spcBef>
                <a:spcPts val="120"/>
              </a:spcBef>
            </a:pPr>
            <a:r>
              <a:rPr sz="950" spc="30" dirty="0">
                <a:latin typeface="宋体"/>
                <a:cs typeface="宋体"/>
              </a:rPr>
              <a:t>信息</a:t>
            </a:r>
            <a:r>
              <a:rPr sz="950" spc="240" dirty="0">
                <a:latin typeface="宋体"/>
                <a:cs typeface="宋体"/>
              </a:rPr>
              <a:t> </a:t>
            </a:r>
            <a:r>
              <a:rPr sz="1425" spc="44" baseline="5847" dirty="0">
                <a:latin typeface="宋体"/>
                <a:cs typeface="宋体"/>
              </a:rPr>
              <a:t>信息刺激</a:t>
            </a:r>
            <a:endParaRPr sz="1425" baseline="5847">
              <a:latin typeface="宋体"/>
              <a:cs typeface="宋体"/>
            </a:endParaRPr>
          </a:p>
        </p:txBody>
      </p:sp>
      <p:sp>
        <p:nvSpPr>
          <p:cNvPr id="38" name="object 38"/>
          <p:cNvSpPr/>
          <p:nvPr/>
        </p:nvSpPr>
        <p:spPr>
          <a:xfrm>
            <a:off x="3102197" y="4507112"/>
            <a:ext cx="0" cy="654050"/>
          </a:xfrm>
          <a:custGeom>
            <a:avLst/>
            <a:gdLst/>
            <a:ahLst/>
            <a:cxnLst/>
            <a:rect l="l" t="t" r="r" b="b"/>
            <a:pathLst>
              <a:path h="654050">
                <a:moveTo>
                  <a:pt x="0" y="653567"/>
                </a:moveTo>
                <a:lnTo>
                  <a:pt x="0" y="0"/>
                </a:lnTo>
                <a:lnTo>
                  <a:pt x="0" y="0"/>
                </a:lnTo>
              </a:path>
            </a:pathLst>
          </a:custGeom>
          <a:ln w="3733">
            <a:solidFill>
              <a:srgbClr val="000000"/>
            </a:solidFill>
            <a:prstDash val="dash"/>
          </a:ln>
        </p:spPr>
        <p:txBody>
          <a:bodyPr wrap="square" lIns="0" tIns="0" rIns="0" bIns="0" rtlCol="0"/>
          <a:lstStyle/>
          <a:p>
            <a:endParaRPr/>
          </a:p>
        </p:txBody>
      </p:sp>
      <p:sp>
        <p:nvSpPr>
          <p:cNvPr id="39" name="object 39"/>
          <p:cNvSpPr/>
          <p:nvPr/>
        </p:nvSpPr>
        <p:spPr>
          <a:xfrm>
            <a:off x="3102198" y="4833888"/>
            <a:ext cx="586105" cy="0"/>
          </a:xfrm>
          <a:custGeom>
            <a:avLst/>
            <a:gdLst/>
            <a:ahLst/>
            <a:cxnLst/>
            <a:rect l="l" t="t" r="r" b="b"/>
            <a:pathLst>
              <a:path w="586105">
                <a:moveTo>
                  <a:pt x="585578" y="0"/>
                </a:moveTo>
                <a:lnTo>
                  <a:pt x="0" y="0"/>
                </a:lnTo>
                <a:lnTo>
                  <a:pt x="0" y="0"/>
                </a:lnTo>
              </a:path>
            </a:pathLst>
          </a:custGeom>
          <a:ln w="3646">
            <a:solidFill>
              <a:srgbClr val="000000"/>
            </a:solidFill>
            <a:prstDash val="dash"/>
          </a:ln>
        </p:spPr>
        <p:txBody>
          <a:bodyPr wrap="square" lIns="0" tIns="0" rIns="0" bIns="0" rtlCol="0"/>
          <a:lstStyle/>
          <a:p>
            <a:endParaRPr/>
          </a:p>
        </p:txBody>
      </p:sp>
      <p:sp>
        <p:nvSpPr>
          <p:cNvPr id="40" name="object 40"/>
          <p:cNvSpPr/>
          <p:nvPr/>
        </p:nvSpPr>
        <p:spPr>
          <a:xfrm>
            <a:off x="3982782" y="4291804"/>
            <a:ext cx="551815" cy="1076960"/>
          </a:xfrm>
          <a:custGeom>
            <a:avLst/>
            <a:gdLst/>
            <a:ahLst/>
            <a:cxnLst/>
            <a:rect l="l" t="t" r="r" b="b"/>
            <a:pathLst>
              <a:path w="551814" h="1076960">
                <a:moveTo>
                  <a:pt x="0" y="1076722"/>
                </a:moveTo>
                <a:lnTo>
                  <a:pt x="551269" y="1076722"/>
                </a:lnTo>
                <a:lnTo>
                  <a:pt x="551269" y="0"/>
                </a:lnTo>
                <a:lnTo>
                  <a:pt x="0" y="0"/>
                </a:lnTo>
                <a:lnTo>
                  <a:pt x="0" y="1076722"/>
                </a:lnTo>
              </a:path>
            </a:pathLst>
          </a:custGeom>
          <a:ln w="3870">
            <a:solidFill>
              <a:srgbClr val="000000"/>
            </a:solidFill>
          </a:ln>
        </p:spPr>
        <p:txBody>
          <a:bodyPr wrap="square" lIns="0" tIns="0" rIns="0" bIns="0" rtlCol="0"/>
          <a:lstStyle/>
          <a:p>
            <a:endParaRPr/>
          </a:p>
        </p:txBody>
      </p:sp>
      <p:sp>
        <p:nvSpPr>
          <p:cNvPr id="41" name="object 41"/>
          <p:cNvSpPr/>
          <p:nvPr/>
        </p:nvSpPr>
        <p:spPr>
          <a:xfrm>
            <a:off x="4684823" y="4291804"/>
            <a:ext cx="1543685" cy="1076960"/>
          </a:xfrm>
          <a:custGeom>
            <a:avLst/>
            <a:gdLst/>
            <a:ahLst/>
            <a:cxnLst/>
            <a:rect l="l" t="t" r="r" b="b"/>
            <a:pathLst>
              <a:path w="1543685" h="1076960">
                <a:moveTo>
                  <a:pt x="0" y="1076722"/>
                </a:moveTo>
                <a:lnTo>
                  <a:pt x="1543648" y="1076722"/>
                </a:lnTo>
                <a:lnTo>
                  <a:pt x="1543648" y="0"/>
                </a:lnTo>
                <a:lnTo>
                  <a:pt x="0" y="0"/>
                </a:lnTo>
                <a:lnTo>
                  <a:pt x="0" y="1076722"/>
                </a:lnTo>
              </a:path>
            </a:pathLst>
          </a:custGeom>
          <a:ln w="3828">
            <a:solidFill>
              <a:srgbClr val="000000"/>
            </a:solidFill>
          </a:ln>
        </p:spPr>
        <p:txBody>
          <a:bodyPr wrap="square" lIns="0" tIns="0" rIns="0" bIns="0" rtlCol="0"/>
          <a:lstStyle/>
          <a:p>
            <a:endParaRPr/>
          </a:p>
        </p:txBody>
      </p:sp>
      <p:sp>
        <p:nvSpPr>
          <p:cNvPr id="42" name="object 42"/>
          <p:cNvSpPr txBox="1"/>
          <p:nvPr/>
        </p:nvSpPr>
        <p:spPr>
          <a:xfrm>
            <a:off x="5132837" y="4318847"/>
            <a:ext cx="648335" cy="150495"/>
          </a:xfrm>
          <a:prstGeom prst="rect">
            <a:avLst/>
          </a:prstGeom>
        </p:spPr>
        <p:txBody>
          <a:bodyPr vert="horz" wrap="square" lIns="0" tIns="0" rIns="0" bIns="0" rtlCol="0">
            <a:spAutoFit/>
          </a:bodyPr>
          <a:lstStyle/>
          <a:p>
            <a:pPr marL="12700"/>
            <a:r>
              <a:rPr sz="950" spc="30" dirty="0">
                <a:latin typeface="宋体"/>
                <a:cs typeface="宋体"/>
              </a:rPr>
              <a:t>思维处理器</a:t>
            </a:r>
            <a:endParaRPr sz="950">
              <a:latin typeface="宋体"/>
              <a:cs typeface="宋体"/>
            </a:endParaRPr>
          </a:p>
        </p:txBody>
      </p:sp>
      <p:sp>
        <p:nvSpPr>
          <p:cNvPr id="43" name="object 43"/>
          <p:cNvSpPr/>
          <p:nvPr/>
        </p:nvSpPr>
        <p:spPr>
          <a:xfrm>
            <a:off x="6449103" y="4291804"/>
            <a:ext cx="772160" cy="1076960"/>
          </a:xfrm>
          <a:custGeom>
            <a:avLst/>
            <a:gdLst/>
            <a:ahLst/>
            <a:cxnLst/>
            <a:rect l="l" t="t" r="r" b="b"/>
            <a:pathLst>
              <a:path w="772160" h="1076960">
                <a:moveTo>
                  <a:pt x="0" y="1076722"/>
                </a:moveTo>
                <a:lnTo>
                  <a:pt x="771746" y="1076722"/>
                </a:lnTo>
                <a:lnTo>
                  <a:pt x="771746" y="0"/>
                </a:lnTo>
                <a:lnTo>
                  <a:pt x="0" y="0"/>
                </a:lnTo>
                <a:lnTo>
                  <a:pt x="0" y="1076722"/>
                </a:lnTo>
              </a:path>
            </a:pathLst>
          </a:custGeom>
          <a:ln w="3858">
            <a:solidFill>
              <a:srgbClr val="000000"/>
            </a:solidFill>
          </a:ln>
        </p:spPr>
        <p:txBody>
          <a:bodyPr wrap="square" lIns="0" tIns="0" rIns="0" bIns="0" rtlCol="0"/>
          <a:lstStyle/>
          <a:p>
            <a:endParaRPr/>
          </a:p>
        </p:txBody>
      </p:sp>
      <p:sp>
        <p:nvSpPr>
          <p:cNvPr id="44" name="object 44"/>
          <p:cNvSpPr txBox="1"/>
          <p:nvPr/>
        </p:nvSpPr>
        <p:spPr>
          <a:xfrm>
            <a:off x="6511089" y="4309578"/>
            <a:ext cx="648335" cy="150495"/>
          </a:xfrm>
          <a:prstGeom prst="rect">
            <a:avLst/>
          </a:prstGeom>
        </p:spPr>
        <p:txBody>
          <a:bodyPr vert="horz" wrap="square" lIns="0" tIns="0" rIns="0" bIns="0" rtlCol="0">
            <a:spAutoFit/>
          </a:bodyPr>
          <a:lstStyle/>
          <a:p>
            <a:pPr marL="12700"/>
            <a:r>
              <a:rPr sz="950" spc="30" dirty="0">
                <a:latin typeface="宋体"/>
                <a:cs typeface="宋体"/>
              </a:rPr>
              <a:t>行动处理器</a:t>
            </a:r>
            <a:endParaRPr sz="950">
              <a:latin typeface="宋体"/>
              <a:cs typeface="宋体"/>
            </a:endParaRPr>
          </a:p>
        </p:txBody>
      </p:sp>
      <p:sp>
        <p:nvSpPr>
          <p:cNvPr id="45" name="object 45"/>
          <p:cNvSpPr/>
          <p:nvPr/>
        </p:nvSpPr>
        <p:spPr>
          <a:xfrm>
            <a:off x="4534051" y="4830135"/>
            <a:ext cx="211454" cy="0"/>
          </a:xfrm>
          <a:custGeom>
            <a:avLst/>
            <a:gdLst/>
            <a:ahLst/>
            <a:cxnLst/>
            <a:rect l="l" t="t" r="r" b="b"/>
            <a:pathLst>
              <a:path w="211455">
                <a:moveTo>
                  <a:pt x="0" y="0"/>
                </a:moveTo>
                <a:lnTo>
                  <a:pt x="211141" y="0"/>
                </a:lnTo>
                <a:lnTo>
                  <a:pt x="211141" y="0"/>
                </a:lnTo>
              </a:path>
            </a:pathLst>
          </a:custGeom>
          <a:ln w="3646">
            <a:solidFill>
              <a:srgbClr val="000000"/>
            </a:solidFill>
          </a:ln>
        </p:spPr>
        <p:txBody>
          <a:bodyPr wrap="square" lIns="0" tIns="0" rIns="0" bIns="0" rtlCol="0"/>
          <a:lstStyle/>
          <a:p>
            <a:endParaRPr/>
          </a:p>
        </p:txBody>
      </p:sp>
      <p:sp>
        <p:nvSpPr>
          <p:cNvPr id="46" name="object 46"/>
          <p:cNvSpPr/>
          <p:nvPr/>
        </p:nvSpPr>
        <p:spPr>
          <a:xfrm>
            <a:off x="4729789" y="4799138"/>
            <a:ext cx="63500" cy="62230"/>
          </a:xfrm>
          <a:custGeom>
            <a:avLst/>
            <a:gdLst/>
            <a:ahLst/>
            <a:cxnLst/>
            <a:rect l="l" t="t" r="r" b="b"/>
            <a:pathLst>
              <a:path w="63500" h="62229">
                <a:moveTo>
                  <a:pt x="0" y="0"/>
                </a:moveTo>
                <a:lnTo>
                  <a:pt x="5601" y="15173"/>
                </a:lnTo>
                <a:lnTo>
                  <a:pt x="7468" y="30997"/>
                </a:lnTo>
                <a:lnTo>
                  <a:pt x="5601" y="46820"/>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47" name="object 47"/>
          <p:cNvSpPr/>
          <p:nvPr/>
        </p:nvSpPr>
        <p:spPr>
          <a:xfrm>
            <a:off x="3919299" y="4691453"/>
            <a:ext cx="63500" cy="62230"/>
          </a:xfrm>
          <a:custGeom>
            <a:avLst/>
            <a:gdLst/>
            <a:ahLst/>
            <a:cxnLst/>
            <a:rect l="l" t="t" r="r" b="b"/>
            <a:pathLst>
              <a:path w="63500" h="62229">
                <a:moveTo>
                  <a:pt x="0" y="0"/>
                </a:moveTo>
                <a:lnTo>
                  <a:pt x="5601" y="15180"/>
                </a:lnTo>
                <a:lnTo>
                  <a:pt x="7468" y="31002"/>
                </a:lnTo>
                <a:lnTo>
                  <a:pt x="5601" y="46822"/>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48" name="object 48"/>
          <p:cNvSpPr txBox="1"/>
          <p:nvPr/>
        </p:nvSpPr>
        <p:spPr>
          <a:xfrm>
            <a:off x="4018161" y="4378562"/>
            <a:ext cx="150495" cy="150495"/>
          </a:xfrm>
          <a:prstGeom prst="rect">
            <a:avLst/>
          </a:prstGeom>
        </p:spPr>
        <p:txBody>
          <a:bodyPr vert="horz" wrap="square" lIns="0" tIns="0" rIns="0" bIns="0" rtlCol="0">
            <a:spAutoFit/>
          </a:bodyPr>
          <a:lstStyle/>
          <a:p>
            <a:pPr marL="12700"/>
            <a:r>
              <a:rPr sz="950" spc="30" dirty="0">
                <a:latin typeface="宋体"/>
                <a:cs typeface="宋体"/>
              </a:rPr>
              <a:t>知</a:t>
            </a:r>
            <a:endParaRPr sz="950">
              <a:latin typeface="宋体"/>
              <a:cs typeface="宋体"/>
            </a:endParaRPr>
          </a:p>
        </p:txBody>
      </p:sp>
      <p:sp>
        <p:nvSpPr>
          <p:cNvPr id="49" name="object 49"/>
          <p:cNvSpPr txBox="1"/>
          <p:nvPr/>
        </p:nvSpPr>
        <p:spPr>
          <a:xfrm>
            <a:off x="4045701" y="5143741"/>
            <a:ext cx="88265" cy="107722"/>
          </a:xfrm>
          <a:prstGeom prst="rect">
            <a:avLst/>
          </a:prstGeom>
        </p:spPr>
        <p:txBody>
          <a:bodyPr vert="horz" wrap="square" lIns="0" tIns="0" rIns="0" bIns="0" rtlCol="0">
            <a:spAutoFit/>
          </a:bodyPr>
          <a:lstStyle/>
          <a:p>
            <a:pPr marL="12700"/>
            <a:r>
              <a:rPr sz="700" i="1" spc="20" dirty="0">
                <a:latin typeface="Times New Roman"/>
                <a:cs typeface="Times New Roman"/>
              </a:rPr>
              <a:t>C</a:t>
            </a:r>
            <a:endParaRPr sz="700">
              <a:latin typeface="Times New Roman"/>
              <a:cs typeface="Times New Roman"/>
            </a:endParaRPr>
          </a:p>
        </p:txBody>
      </p:sp>
      <p:sp>
        <p:nvSpPr>
          <p:cNvPr id="50" name="object 50"/>
          <p:cNvSpPr txBox="1"/>
          <p:nvPr/>
        </p:nvSpPr>
        <p:spPr>
          <a:xfrm>
            <a:off x="4107938" y="5188528"/>
            <a:ext cx="55880" cy="69250"/>
          </a:xfrm>
          <a:prstGeom prst="rect">
            <a:avLst/>
          </a:prstGeom>
        </p:spPr>
        <p:txBody>
          <a:bodyPr vert="horz" wrap="square" lIns="0" tIns="0" rIns="0" bIns="0" rtlCol="0">
            <a:spAutoFit/>
          </a:bodyPr>
          <a:lstStyle/>
          <a:p>
            <a:pPr marL="12700"/>
            <a:r>
              <a:rPr sz="450" spc="10" dirty="0">
                <a:latin typeface="Times New Roman"/>
                <a:cs typeface="Times New Roman"/>
              </a:rPr>
              <a:t>1</a:t>
            </a:r>
            <a:endParaRPr sz="450">
              <a:latin typeface="Times New Roman"/>
              <a:cs typeface="Times New Roman"/>
            </a:endParaRPr>
          </a:p>
        </p:txBody>
      </p:sp>
      <p:sp>
        <p:nvSpPr>
          <p:cNvPr id="51" name="object 51"/>
          <p:cNvSpPr/>
          <p:nvPr/>
        </p:nvSpPr>
        <p:spPr>
          <a:xfrm>
            <a:off x="4203259" y="4507112"/>
            <a:ext cx="330835" cy="0"/>
          </a:xfrm>
          <a:custGeom>
            <a:avLst/>
            <a:gdLst/>
            <a:ahLst/>
            <a:cxnLst/>
            <a:rect l="l" t="t" r="r" b="b"/>
            <a:pathLst>
              <a:path w="330835">
                <a:moveTo>
                  <a:pt x="330793" y="0"/>
                </a:moveTo>
                <a:lnTo>
                  <a:pt x="0" y="0"/>
                </a:lnTo>
                <a:lnTo>
                  <a:pt x="0" y="0"/>
                </a:lnTo>
              </a:path>
            </a:pathLst>
          </a:custGeom>
          <a:ln w="3646">
            <a:solidFill>
              <a:srgbClr val="000000"/>
            </a:solidFill>
            <a:prstDash val="dash"/>
          </a:ln>
        </p:spPr>
        <p:txBody>
          <a:bodyPr wrap="square" lIns="0" tIns="0" rIns="0" bIns="0" rtlCol="0"/>
          <a:lstStyle/>
          <a:p>
            <a:endParaRPr/>
          </a:p>
        </p:txBody>
      </p:sp>
      <p:sp>
        <p:nvSpPr>
          <p:cNvPr id="52" name="object 52"/>
          <p:cNvSpPr txBox="1"/>
          <p:nvPr/>
        </p:nvSpPr>
        <p:spPr>
          <a:xfrm>
            <a:off x="4232414" y="4325988"/>
            <a:ext cx="274955" cy="150495"/>
          </a:xfrm>
          <a:prstGeom prst="rect">
            <a:avLst/>
          </a:prstGeom>
        </p:spPr>
        <p:txBody>
          <a:bodyPr vert="horz" wrap="square" lIns="0" tIns="0" rIns="0" bIns="0" rtlCol="0">
            <a:spAutoFit/>
          </a:bodyPr>
          <a:lstStyle/>
          <a:p>
            <a:pPr marL="12700"/>
            <a:r>
              <a:rPr sz="950" spc="30" dirty="0">
                <a:latin typeface="宋体"/>
                <a:cs typeface="宋体"/>
              </a:rPr>
              <a:t>视觉</a:t>
            </a:r>
            <a:endParaRPr sz="950">
              <a:latin typeface="宋体"/>
              <a:cs typeface="宋体"/>
            </a:endParaRPr>
          </a:p>
        </p:txBody>
      </p:sp>
      <p:sp>
        <p:nvSpPr>
          <p:cNvPr id="53" name="object 53"/>
          <p:cNvSpPr/>
          <p:nvPr/>
        </p:nvSpPr>
        <p:spPr>
          <a:xfrm>
            <a:off x="4203259" y="5153173"/>
            <a:ext cx="330835" cy="0"/>
          </a:xfrm>
          <a:custGeom>
            <a:avLst/>
            <a:gdLst/>
            <a:ahLst/>
            <a:cxnLst/>
            <a:rect l="l" t="t" r="r" b="b"/>
            <a:pathLst>
              <a:path w="330835">
                <a:moveTo>
                  <a:pt x="330793" y="0"/>
                </a:moveTo>
                <a:lnTo>
                  <a:pt x="0" y="0"/>
                </a:lnTo>
                <a:lnTo>
                  <a:pt x="0" y="0"/>
                </a:lnTo>
              </a:path>
            </a:pathLst>
          </a:custGeom>
          <a:ln w="3646">
            <a:solidFill>
              <a:srgbClr val="000000"/>
            </a:solidFill>
            <a:prstDash val="dash"/>
          </a:ln>
        </p:spPr>
        <p:txBody>
          <a:bodyPr wrap="square" lIns="0" tIns="0" rIns="0" bIns="0" rtlCol="0"/>
          <a:lstStyle/>
          <a:p>
            <a:endParaRPr/>
          </a:p>
        </p:txBody>
      </p:sp>
      <p:sp>
        <p:nvSpPr>
          <p:cNvPr id="54" name="object 54"/>
          <p:cNvSpPr/>
          <p:nvPr/>
        </p:nvSpPr>
        <p:spPr>
          <a:xfrm>
            <a:off x="4203258" y="4291804"/>
            <a:ext cx="0" cy="1076960"/>
          </a:xfrm>
          <a:custGeom>
            <a:avLst/>
            <a:gdLst/>
            <a:ahLst/>
            <a:cxnLst/>
            <a:rect l="l" t="t" r="r" b="b"/>
            <a:pathLst>
              <a:path h="1076960">
                <a:moveTo>
                  <a:pt x="0" y="1076722"/>
                </a:moveTo>
                <a:lnTo>
                  <a:pt x="0" y="0"/>
                </a:lnTo>
                <a:lnTo>
                  <a:pt x="0" y="0"/>
                </a:lnTo>
              </a:path>
            </a:pathLst>
          </a:custGeom>
          <a:ln w="3733">
            <a:solidFill>
              <a:srgbClr val="000000"/>
            </a:solidFill>
            <a:prstDash val="dash"/>
          </a:ln>
        </p:spPr>
        <p:txBody>
          <a:bodyPr wrap="square" lIns="0" tIns="0" rIns="0" bIns="0" rtlCol="0"/>
          <a:lstStyle/>
          <a:p>
            <a:endParaRPr/>
          </a:p>
        </p:txBody>
      </p:sp>
      <p:sp>
        <p:nvSpPr>
          <p:cNvPr id="55" name="object 55"/>
          <p:cNvSpPr txBox="1"/>
          <p:nvPr/>
        </p:nvSpPr>
        <p:spPr>
          <a:xfrm>
            <a:off x="4018161" y="4541372"/>
            <a:ext cx="485775" cy="150495"/>
          </a:xfrm>
          <a:prstGeom prst="rect">
            <a:avLst/>
          </a:prstGeom>
        </p:spPr>
        <p:txBody>
          <a:bodyPr vert="horz" wrap="square" lIns="0" tIns="0" rIns="0" bIns="0" rtlCol="0">
            <a:spAutoFit/>
          </a:bodyPr>
          <a:lstStyle/>
          <a:p>
            <a:pPr marL="12700"/>
            <a:r>
              <a:rPr sz="1425" spc="44" baseline="8771" dirty="0">
                <a:latin typeface="宋体"/>
                <a:cs typeface="宋体"/>
              </a:rPr>
              <a:t>觉</a:t>
            </a:r>
            <a:r>
              <a:rPr sz="1425" spc="157" baseline="8771" dirty="0">
                <a:latin typeface="宋体"/>
                <a:cs typeface="宋体"/>
              </a:rPr>
              <a:t> </a:t>
            </a:r>
            <a:r>
              <a:rPr sz="950" spc="30" dirty="0">
                <a:latin typeface="宋体"/>
                <a:cs typeface="宋体"/>
              </a:rPr>
              <a:t>听觉</a:t>
            </a:r>
            <a:endParaRPr sz="950">
              <a:latin typeface="宋体"/>
              <a:cs typeface="宋体"/>
            </a:endParaRPr>
          </a:p>
        </p:txBody>
      </p:sp>
      <p:sp>
        <p:nvSpPr>
          <p:cNvPr id="56" name="object 56"/>
          <p:cNvSpPr txBox="1"/>
          <p:nvPr/>
        </p:nvSpPr>
        <p:spPr>
          <a:xfrm>
            <a:off x="4018161" y="4670283"/>
            <a:ext cx="485775" cy="237490"/>
          </a:xfrm>
          <a:prstGeom prst="rect">
            <a:avLst/>
          </a:prstGeom>
        </p:spPr>
        <p:txBody>
          <a:bodyPr vert="horz" wrap="square" lIns="0" tIns="0" rIns="0" bIns="0" rtlCol="0">
            <a:spAutoFit/>
          </a:bodyPr>
          <a:lstStyle/>
          <a:p>
            <a:pPr marL="12700">
              <a:lnSpc>
                <a:spcPts val="910"/>
              </a:lnSpc>
            </a:pPr>
            <a:r>
              <a:rPr sz="950" spc="30" dirty="0">
                <a:latin typeface="宋体"/>
                <a:cs typeface="宋体"/>
              </a:rPr>
              <a:t>处</a:t>
            </a:r>
            <a:endParaRPr sz="950">
              <a:latin typeface="宋体"/>
              <a:cs typeface="宋体"/>
            </a:endParaRPr>
          </a:p>
          <a:p>
            <a:pPr marL="223520">
              <a:lnSpc>
                <a:spcPts val="910"/>
              </a:lnSpc>
            </a:pPr>
            <a:r>
              <a:rPr sz="950" spc="30" dirty="0">
                <a:latin typeface="宋体"/>
                <a:cs typeface="宋体"/>
              </a:rPr>
              <a:t>触觉</a:t>
            </a:r>
            <a:endParaRPr sz="950">
              <a:latin typeface="宋体"/>
              <a:cs typeface="宋体"/>
            </a:endParaRPr>
          </a:p>
        </p:txBody>
      </p:sp>
      <p:sp>
        <p:nvSpPr>
          <p:cNvPr id="57" name="object 57"/>
          <p:cNvSpPr txBox="1"/>
          <p:nvPr/>
        </p:nvSpPr>
        <p:spPr>
          <a:xfrm>
            <a:off x="4018161" y="4816152"/>
            <a:ext cx="485775" cy="306705"/>
          </a:xfrm>
          <a:prstGeom prst="rect">
            <a:avLst/>
          </a:prstGeom>
        </p:spPr>
        <p:txBody>
          <a:bodyPr vert="horz" wrap="square" lIns="0" tIns="0" rIns="0" bIns="0" rtlCol="0">
            <a:spAutoFit/>
          </a:bodyPr>
          <a:lstStyle/>
          <a:p>
            <a:pPr marL="12700"/>
            <a:r>
              <a:rPr sz="950" spc="30" dirty="0">
                <a:latin typeface="宋体"/>
                <a:cs typeface="宋体"/>
              </a:rPr>
              <a:t>理</a:t>
            </a:r>
            <a:r>
              <a:rPr sz="950" spc="60" dirty="0">
                <a:latin typeface="宋体"/>
                <a:cs typeface="宋体"/>
              </a:rPr>
              <a:t> </a:t>
            </a:r>
            <a:r>
              <a:rPr sz="950" u="dash" spc="55" dirty="0">
                <a:latin typeface="Times New Roman"/>
                <a:cs typeface="Times New Roman"/>
              </a:rPr>
              <a:t> </a:t>
            </a:r>
            <a:endParaRPr sz="950">
              <a:latin typeface="Times New Roman"/>
              <a:cs typeface="Times New Roman"/>
            </a:endParaRPr>
          </a:p>
          <a:p>
            <a:pPr marL="12700">
              <a:spcBef>
                <a:spcPts val="85"/>
              </a:spcBef>
            </a:pPr>
            <a:r>
              <a:rPr sz="1425" spc="44" baseline="5847" dirty="0">
                <a:latin typeface="宋体"/>
                <a:cs typeface="宋体"/>
              </a:rPr>
              <a:t>器</a:t>
            </a:r>
            <a:r>
              <a:rPr sz="1425" spc="157" baseline="5847" dirty="0">
                <a:latin typeface="宋体"/>
                <a:cs typeface="宋体"/>
              </a:rPr>
              <a:t> </a:t>
            </a:r>
            <a:r>
              <a:rPr sz="950" spc="30" dirty="0">
                <a:latin typeface="宋体"/>
                <a:cs typeface="宋体"/>
              </a:rPr>
              <a:t>嗅觉</a:t>
            </a:r>
            <a:endParaRPr sz="950">
              <a:latin typeface="宋体"/>
              <a:cs typeface="宋体"/>
            </a:endParaRPr>
          </a:p>
        </p:txBody>
      </p:sp>
      <p:sp>
        <p:nvSpPr>
          <p:cNvPr id="58" name="object 58"/>
          <p:cNvSpPr txBox="1"/>
          <p:nvPr/>
        </p:nvSpPr>
        <p:spPr>
          <a:xfrm>
            <a:off x="4291540" y="5187433"/>
            <a:ext cx="150495" cy="150495"/>
          </a:xfrm>
          <a:prstGeom prst="rect">
            <a:avLst/>
          </a:prstGeom>
        </p:spPr>
        <p:txBody>
          <a:bodyPr vert="horz" wrap="square" lIns="0" tIns="0" rIns="0" bIns="0" rtlCol="0">
            <a:spAutoFit/>
          </a:bodyPr>
          <a:lstStyle/>
          <a:p>
            <a:pPr marL="12700"/>
            <a:r>
              <a:rPr sz="950" spc="30" dirty="0">
                <a:latin typeface="宋体"/>
                <a:cs typeface="宋体"/>
              </a:rPr>
              <a:t>…</a:t>
            </a:r>
            <a:endParaRPr sz="950">
              <a:latin typeface="宋体"/>
              <a:cs typeface="宋体"/>
            </a:endParaRPr>
          </a:p>
        </p:txBody>
      </p:sp>
      <p:sp>
        <p:nvSpPr>
          <p:cNvPr id="59" name="object 59"/>
          <p:cNvSpPr/>
          <p:nvPr/>
        </p:nvSpPr>
        <p:spPr>
          <a:xfrm>
            <a:off x="4314509" y="4097920"/>
            <a:ext cx="629285" cy="194310"/>
          </a:xfrm>
          <a:custGeom>
            <a:avLst/>
            <a:gdLst/>
            <a:ahLst/>
            <a:cxnLst/>
            <a:rect l="l" t="t" r="r" b="b"/>
            <a:pathLst>
              <a:path w="629285" h="194310">
                <a:moveTo>
                  <a:pt x="0" y="193883"/>
                </a:moveTo>
                <a:lnTo>
                  <a:pt x="0" y="0"/>
                </a:lnTo>
                <a:lnTo>
                  <a:pt x="629222" y="0"/>
                </a:lnTo>
              </a:path>
            </a:pathLst>
          </a:custGeom>
          <a:ln w="3654">
            <a:solidFill>
              <a:srgbClr val="000000"/>
            </a:solidFill>
          </a:ln>
        </p:spPr>
        <p:txBody>
          <a:bodyPr wrap="square" lIns="0" tIns="0" rIns="0" bIns="0" rtlCol="0"/>
          <a:lstStyle/>
          <a:p>
            <a:endParaRPr/>
          </a:p>
        </p:txBody>
      </p:sp>
      <p:sp>
        <p:nvSpPr>
          <p:cNvPr id="60" name="object 60"/>
          <p:cNvSpPr/>
          <p:nvPr/>
        </p:nvSpPr>
        <p:spPr>
          <a:xfrm>
            <a:off x="4928171" y="4066923"/>
            <a:ext cx="63500" cy="62230"/>
          </a:xfrm>
          <a:custGeom>
            <a:avLst/>
            <a:gdLst/>
            <a:ahLst/>
            <a:cxnLst/>
            <a:rect l="l" t="t" r="r" b="b"/>
            <a:pathLst>
              <a:path w="63500" h="62229">
                <a:moveTo>
                  <a:pt x="0" y="0"/>
                </a:moveTo>
                <a:lnTo>
                  <a:pt x="5688" y="15156"/>
                </a:lnTo>
                <a:lnTo>
                  <a:pt x="7585" y="30997"/>
                </a:lnTo>
                <a:lnTo>
                  <a:pt x="5688" y="46837"/>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61" name="object 61"/>
          <p:cNvSpPr/>
          <p:nvPr/>
        </p:nvSpPr>
        <p:spPr>
          <a:xfrm>
            <a:off x="4424825" y="3936402"/>
            <a:ext cx="441325" cy="323215"/>
          </a:xfrm>
          <a:custGeom>
            <a:avLst/>
            <a:gdLst/>
            <a:ahLst/>
            <a:cxnLst/>
            <a:rect l="l" t="t" r="r" b="b"/>
            <a:pathLst>
              <a:path w="441325" h="323214">
                <a:moveTo>
                  <a:pt x="0" y="323038"/>
                </a:moveTo>
                <a:lnTo>
                  <a:pt x="441046" y="323038"/>
                </a:lnTo>
                <a:lnTo>
                  <a:pt x="441046" y="0"/>
                </a:lnTo>
                <a:lnTo>
                  <a:pt x="0" y="0"/>
                </a:lnTo>
                <a:lnTo>
                  <a:pt x="0" y="323038"/>
                </a:lnTo>
                <a:close/>
              </a:path>
            </a:pathLst>
          </a:custGeom>
          <a:solidFill>
            <a:srgbClr val="FFFFFF"/>
          </a:solidFill>
        </p:spPr>
        <p:txBody>
          <a:bodyPr wrap="square" lIns="0" tIns="0" rIns="0" bIns="0" rtlCol="0"/>
          <a:lstStyle/>
          <a:p>
            <a:endParaRPr/>
          </a:p>
        </p:txBody>
      </p:sp>
      <p:sp>
        <p:nvSpPr>
          <p:cNvPr id="62" name="object 62"/>
          <p:cNvSpPr/>
          <p:nvPr/>
        </p:nvSpPr>
        <p:spPr>
          <a:xfrm>
            <a:off x="4424825" y="3936402"/>
            <a:ext cx="441325" cy="323215"/>
          </a:xfrm>
          <a:custGeom>
            <a:avLst/>
            <a:gdLst/>
            <a:ahLst/>
            <a:cxnLst/>
            <a:rect l="l" t="t" r="r" b="b"/>
            <a:pathLst>
              <a:path w="441325" h="323214">
                <a:moveTo>
                  <a:pt x="0" y="323038"/>
                </a:moveTo>
                <a:lnTo>
                  <a:pt x="441046" y="323038"/>
                </a:lnTo>
                <a:lnTo>
                  <a:pt x="441046" y="0"/>
                </a:lnTo>
                <a:lnTo>
                  <a:pt x="0" y="0"/>
                </a:lnTo>
                <a:lnTo>
                  <a:pt x="0" y="323038"/>
                </a:lnTo>
                <a:close/>
              </a:path>
            </a:pathLst>
          </a:custGeom>
          <a:ln w="3677">
            <a:solidFill>
              <a:srgbClr val="000000"/>
            </a:solidFill>
          </a:ln>
        </p:spPr>
        <p:txBody>
          <a:bodyPr wrap="square" lIns="0" tIns="0" rIns="0" bIns="0" rtlCol="0"/>
          <a:lstStyle/>
          <a:p>
            <a:endParaRPr/>
          </a:p>
        </p:txBody>
      </p:sp>
      <p:sp>
        <p:nvSpPr>
          <p:cNvPr id="63" name="object 63"/>
          <p:cNvSpPr txBox="1"/>
          <p:nvPr/>
        </p:nvSpPr>
        <p:spPr>
          <a:xfrm>
            <a:off x="4474363" y="3922231"/>
            <a:ext cx="274955" cy="318770"/>
          </a:xfrm>
          <a:prstGeom prst="rect">
            <a:avLst/>
          </a:prstGeom>
        </p:spPr>
        <p:txBody>
          <a:bodyPr vert="horz" wrap="square" lIns="0" tIns="0" rIns="0" bIns="0" rtlCol="0">
            <a:spAutoFit/>
          </a:bodyPr>
          <a:lstStyle/>
          <a:p>
            <a:pPr marL="12700" marR="5080">
              <a:lnSpc>
                <a:spcPct val="108000"/>
              </a:lnSpc>
            </a:pPr>
            <a:r>
              <a:rPr sz="950" spc="25" dirty="0">
                <a:latin typeface="宋体"/>
                <a:cs typeface="宋体"/>
              </a:rPr>
              <a:t>感知  差错</a:t>
            </a:r>
            <a:endParaRPr sz="950">
              <a:latin typeface="宋体"/>
              <a:cs typeface="宋体"/>
            </a:endParaRPr>
          </a:p>
        </p:txBody>
      </p:sp>
      <p:sp>
        <p:nvSpPr>
          <p:cNvPr id="64" name="object 64"/>
          <p:cNvSpPr/>
          <p:nvPr/>
        </p:nvSpPr>
        <p:spPr>
          <a:xfrm>
            <a:off x="3752503" y="4980881"/>
            <a:ext cx="1334135" cy="495934"/>
          </a:xfrm>
          <a:custGeom>
            <a:avLst/>
            <a:gdLst/>
            <a:ahLst/>
            <a:cxnLst/>
            <a:rect l="l" t="t" r="r" b="b"/>
            <a:pathLst>
              <a:path w="1334135" h="495935">
                <a:moveTo>
                  <a:pt x="0" y="0"/>
                </a:moveTo>
                <a:lnTo>
                  <a:pt x="0" y="495330"/>
                </a:lnTo>
                <a:lnTo>
                  <a:pt x="1333908" y="495330"/>
                </a:lnTo>
                <a:lnTo>
                  <a:pt x="1333908" y="219213"/>
                </a:lnTo>
              </a:path>
            </a:pathLst>
          </a:custGeom>
          <a:ln w="3657">
            <a:solidFill>
              <a:srgbClr val="000000"/>
            </a:solidFill>
          </a:ln>
        </p:spPr>
        <p:txBody>
          <a:bodyPr wrap="square" lIns="0" tIns="0" rIns="0" bIns="0" rtlCol="0"/>
          <a:lstStyle/>
          <a:p>
            <a:endParaRPr/>
          </a:p>
        </p:txBody>
      </p:sp>
      <p:sp>
        <p:nvSpPr>
          <p:cNvPr id="65" name="object 65"/>
          <p:cNvSpPr/>
          <p:nvPr/>
        </p:nvSpPr>
        <p:spPr>
          <a:xfrm>
            <a:off x="5054669" y="5153173"/>
            <a:ext cx="63500" cy="62230"/>
          </a:xfrm>
          <a:custGeom>
            <a:avLst/>
            <a:gdLst/>
            <a:ahLst/>
            <a:cxnLst/>
            <a:rect l="l" t="t" r="r" b="b"/>
            <a:pathLst>
              <a:path w="63500" h="62229">
                <a:moveTo>
                  <a:pt x="31741" y="0"/>
                </a:moveTo>
                <a:lnTo>
                  <a:pt x="0" y="61994"/>
                </a:lnTo>
                <a:lnTo>
                  <a:pt x="15498" y="56506"/>
                </a:lnTo>
                <a:lnTo>
                  <a:pt x="31682" y="54677"/>
                </a:lnTo>
                <a:lnTo>
                  <a:pt x="59736" y="54677"/>
                </a:lnTo>
                <a:lnTo>
                  <a:pt x="31741" y="0"/>
                </a:lnTo>
                <a:close/>
              </a:path>
              <a:path w="63500" h="62229">
                <a:moveTo>
                  <a:pt x="59736" y="54677"/>
                </a:moveTo>
                <a:lnTo>
                  <a:pt x="31682" y="54677"/>
                </a:lnTo>
                <a:lnTo>
                  <a:pt x="47896" y="56506"/>
                </a:lnTo>
                <a:lnTo>
                  <a:pt x="63482" y="61994"/>
                </a:lnTo>
                <a:lnTo>
                  <a:pt x="59736" y="54677"/>
                </a:lnTo>
                <a:close/>
              </a:path>
            </a:pathLst>
          </a:custGeom>
          <a:solidFill>
            <a:srgbClr val="000000"/>
          </a:solidFill>
        </p:spPr>
        <p:txBody>
          <a:bodyPr wrap="square" lIns="0" tIns="0" rIns="0" bIns="0" rtlCol="0"/>
          <a:lstStyle/>
          <a:p>
            <a:endParaRPr/>
          </a:p>
        </p:txBody>
      </p:sp>
      <p:sp>
        <p:nvSpPr>
          <p:cNvPr id="66" name="object 66"/>
          <p:cNvSpPr/>
          <p:nvPr/>
        </p:nvSpPr>
        <p:spPr>
          <a:xfrm>
            <a:off x="3763239" y="3451906"/>
            <a:ext cx="1102995" cy="431165"/>
          </a:xfrm>
          <a:custGeom>
            <a:avLst/>
            <a:gdLst/>
            <a:ahLst/>
            <a:cxnLst/>
            <a:rect l="l" t="t" r="r" b="b"/>
            <a:pathLst>
              <a:path w="1102995" h="431164">
                <a:moveTo>
                  <a:pt x="0" y="430707"/>
                </a:moveTo>
                <a:lnTo>
                  <a:pt x="1102632" y="430707"/>
                </a:lnTo>
                <a:lnTo>
                  <a:pt x="1102632" y="0"/>
                </a:lnTo>
                <a:lnTo>
                  <a:pt x="0" y="0"/>
                </a:lnTo>
                <a:lnTo>
                  <a:pt x="0" y="430707"/>
                </a:lnTo>
                <a:close/>
              </a:path>
            </a:pathLst>
          </a:custGeom>
          <a:ln w="3658">
            <a:solidFill>
              <a:srgbClr val="000000"/>
            </a:solidFill>
          </a:ln>
        </p:spPr>
        <p:txBody>
          <a:bodyPr wrap="square" lIns="0" tIns="0" rIns="0" bIns="0" rtlCol="0"/>
          <a:lstStyle/>
          <a:p>
            <a:endParaRPr/>
          </a:p>
        </p:txBody>
      </p:sp>
      <p:sp>
        <p:nvSpPr>
          <p:cNvPr id="67" name="object 67"/>
          <p:cNvSpPr txBox="1"/>
          <p:nvPr/>
        </p:nvSpPr>
        <p:spPr>
          <a:xfrm>
            <a:off x="3866146" y="3491339"/>
            <a:ext cx="1012825" cy="333375"/>
          </a:xfrm>
          <a:prstGeom prst="rect">
            <a:avLst/>
          </a:prstGeom>
        </p:spPr>
        <p:txBody>
          <a:bodyPr vert="horz" wrap="square" lIns="0" tIns="0" rIns="0" bIns="0" rtlCol="0">
            <a:spAutoFit/>
          </a:bodyPr>
          <a:lstStyle/>
          <a:p>
            <a:pPr marL="124460" marR="5080" indent="-112395">
              <a:lnSpc>
                <a:spcPct val="110500"/>
              </a:lnSpc>
            </a:pPr>
            <a:r>
              <a:rPr sz="950" spc="-50" dirty="0">
                <a:latin typeface="宋体"/>
                <a:cs typeface="宋体"/>
              </a:rPr>
              <a:t>能力型和规约型  </a:t>
            </a:r>
            <a:r>
              <a:rPr sz="950" spc="30" dirty="0">
                <a:latin typeface="宋体"/>
                <a:cs typeface="宋体"/>
              </a:rPr>
              <a:t>影响因素</a:t>
            </a:r>
            <a:r>
              <a:rPr sz="950" spc="-80" dirty="0">
                <a:latin typeface="宋体"/>
                <a:cs typeface="宋体"/>
              </a:rPr>
              <a:t> </a:t>
            </a:r>
            <a:r>
              <a:rPr sz="700" i="1" spc="15" dirty="0">
                <a:latin typeface="Times New Roman"/>
                <a:cs typeface="Times New Roman"/>
              </a:rPr>
              <a:t>B</a:t>
            </a:r>
            <a:r>
              <a:rPr sz="675" spc="22" baseline="-12345" dirty="0">
                <a:latin typeface="Times New Roman"/>
                <a:cs typeface="Times New Roman"/>
              </a:rPr>
              <a:t>1</a:t>
            </a:r>
            <a:endParaRPr sz="675" baseline="-12345">
              <a:latin typeface="Times New Roman"/>
              <a:cs typeface="Times New Roman"/>
            </a:endParaRPr>
          </a:p>
        </p:txBody>
      </p:sp>
      <p:sp>
        <p:nvSpPr>
          <p:cNvPr id="68" name="object 68"/>
          <p:cNvSpPr/>
          <p:nvPr/>
        </p:nvSpPr>
        <p:spPr>
          <a:xfrm>
            <a:off x="4912612" y="3636155"/>
            <a:ext cx="63500" cy="62230"/>
          </a:xfrm>
          <a:custGeom>
            <a:avLst/>
            <a:gdLst/>
            <a:ahLst/>
            <a:cxnLst/>
            <a:rect l="l" t="t" r="r" b="b"/>
            <a:pathLst>
              <a:path w="63500" h="62229">
                <a:moveTo>
                  <a:pt x="0" y="0"/>
                </a:moveTo>
                <a:lnTo>
                  <a:pt x="5601" y="15220"/>
                </a:lnTo>
                <a:lnTo>
                  <a:pt x="7468" y="31054"/>
                </a:lnTo>
                <a:lnTo>
                  <a:pt x="5601" y="46858"/>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69" name="object 69"/>
          <p:cNvSpPr/>
          <p:nvPr/>
        </p:nvSpPr>
        <p:spPr>
          <a:xfrm>
            <a:off x="4203803" y="3882613"/>
            <a:ext cx="0" cy="362585"/>
          </a:xfrm>
          <a:custGeom>
            <a:avLst/>
            <a:gdLst/>
            <a:ahLst/>
            <a:cxnLst/>
            <a:rect l="l" t="t" r="r" b="b"/>
            <a:pathLst>
              <a:path h="362585">
                <a:moveTo>
                  <a:pt x="0" y="0"/>
                </a:moveTo>
                <a:lnTo>
                  <a:pt x="0" y="362240"/>
                </a:lnTo>
              </a:path>
            </a:pathLst>
          </a:custGeom>
          <a:ln w="3175">
            <a:solidFill>
              <a:srgbClr val="000000"/>
            </a:solidFill>
          </a:ln>
        </p:spPr>
        <p:txBody>
          <a:bodyPr wrap="square" lIns="0" tIns="0" rIns="0" bIns="0" rtlCol="0"/>
          <a:lstStyle/>
          <a:p>
            <a:endParaRPr/>
          </a:p>
        </p:txBody>
      </p:sp>
      <p:sp>
        <p:nvSpPr>
          <p:cNvPr id="70" name="object 70"/>
          <p:cNvSpPr/>
          <p:nvPr/>
        </p:nvSpPr>
        <p:spPr>
          <a:xfrm>
            <a:off x="4171672" y="4229658"/>
            <a:ext cx="63500" cy="62230"/>
          </a:xfrm>
          <a:custGeom>
            <a:avLst/>
            <a:gdLst/>
            <a:ahLst/>
            <a:cxnLst/>
            <a:rect l="l" t="t" r="r" b="b"/>
            <a:pathLst>
              <a:path w="63500" h="62229">
                <a:moveTo>
                  <a:pt x="0" y="0"/>
                </a:moveTo>
                <a:lnTo>
                  <a:pt x="31585" y="62146"/>
                </a:lnTo>
                <a:lnTo>
                  <a:pt x="59739" y="7426"/>
                </a:lnTo>
                <a:lnTo>
                  <a:pt x="31799" y="7426"/>
                </a:lnTo>
                <a:lnTo>
                  <a:pt x="15586" y="5557"/>
                </a:lnTo>
                <a:lnTo>
                  <a:pt x="0" y="0"/>
                </a:lnTo>
                <a:close/>
              </a:path>
              <a:path w="63500" h="62229">
                <a:moveTo>
                  <a:pt x="63482" y="151"/>
                </a:moveTo>
                <a:lnTo>
                  <a:pt x="47983" y="5619"/>
                </a:lnTo>
                <a:lnTo>
                  <a:pt x="31799" y="7426"/>
                </a:lnTo>
                <a:lnTo>
                  <a:pt x="59739" y="7426"/>
                </a:lnTo>
                <a:lnTo>
                  <a:pt x="63482" y="151"/>
                </a:lnTo>
                <a:close/>
              </a:path>
            </a:pathLst>
          </a:custGeom>
          <a:solidFill>
            <a:srgbClr val="000000"/>
          </a:solidFill>
        </p:spPr>
        <p:txBody>
          <a:bodyPr wrap="square" lIns="0" tIns="0" rIns="0" bIns="0" rtlCol="0"/>
          <a:lstStyle/>
          <a:p>
            <a:endParaRPr/>
          </a:p>
        </p:txBody>
      </p:sp>
      <p:sp>
        <p:nvSpPr>
          <p:cNvPr id="71" name="object 71"/>
          <p:cNvSpPr/>
          <p:nvPr/>
        </p:nvSpPr>
        <p:spPr>
          <a:xfrm>
            <a:off x="4793272" y="2353575"/>
            <a:ext cx="531495" cy="646430"/>
          </a:xfrm>
          <a:custGeom>
            <a:avLst/>
            <a:gdLst/>
            <a:ahLst/>
            <a:cxnLst/>
            <a:rect l="l" t="t" r="r" b="b"/>
            <a:pathLst>
              <a:path w="531495" h="646430">
                <a:moveTo>
                  <a:pt x="0" y="646076"/>
                </a:moveTo>
                <a:lnTo>
                  <a:pt x="531042" y="646076"/>
                </a:lnTo>
                <a:lnTo>
                  <a:pt x="531042" y="0"/>
                </a:lnTo>
                <a:lnTo>
                  <a:pt x="0" y="0"/>
                </a:lnTo>
                <a:lnTo>
                  <a:pt x="0" y="646076"/>
                </a:lnTo>
              </a:path>
            </a:pathLst>
          </a:custGeom>
          <a:ln w="3853">
            <a:solidFill>
              <a:srgbClr val="000000"/>
            </a:solidFill>
          </a:ln>
        </p:spPr>
        <p:txBody>
          <a:bodyPr wrap="square" lIns="0" tIns="0" rIns="0" bIns="0" rtlCol="0"/>
          <a:lstStyle/>
          <a:p>
            <a:endParaRPr/>
          </a:p>
        </p:txBody>
      </p:sp>
      <p:sp>
        <p:nvSpPr>
          <p:cNvPr id="72" name="object 72"/>
          <p:cNvSpPr/>
          <p:nvPr/>
        </p:nvSpPr>
        <p:spPr>
          <a:xfrm>
            <a:off x="5566886" y="2353575"/>
            <a:ext cx="551815" cy="646430"/>
          </a:xfrm>
          <a:custGeom>
            <a:avLst/>
            <a:gdLst/>
            <a:ahLst/>
            <a:cxnLst/>
            <a:rect l="l" t="t" r="r" b="b"/>
            <a:pathLst>
              <a:path w="551814" h="646430">
                <a:moveTo>
                  <a:pt x="0" y="646076"/>
                </a:moveTo>
                <a:lnTo>
                  <a:pt x="551425" y="646076"/>
                </a:lnTo>
                <a:lnTo>
                  <a:pt x="551425" y="0"/>
                </a:lnTo>
                <a:lnTo>
                  <a:pt x="0" y="0"/>
                </a:lnTo>
                <a:lnTo>
                  <a:pt x="0" y="646076"/>
                </a:lnTo>
              </a:path>
            </a:pathLst>
          </a:custGeom>
          <a:ln w="3851">
            <a:solidFill>
              <a:srgbClr val="000000"/>
            </a:solidFill>
          </a:ln>
        </p:spPr>
        <p:txBody>
          <a:bodyPr wrap="square" lIns="0" tIns="0" rIns="0" bIns="0" rtlCol="0"/>
          <a:lstStyle/>
          <a:p>
            <a:endParaRPr/>
          </a:p>
        </p:txBody>
      </p:sp>
      <p:sp>
        <p:nvSpPr>
          <p:cNvPr id="73" name="object 73"/>
          <p:cNvSpPr/>
          <p:nvPr/>
        </p:nvSpPr>
        <p:spPr>
          <a:xfrm>
            <a:off x="6559263" y="2353575"/>
            <a:ext cx="553720" cy="646430"/>
          </a:xfrm>
          <a:custGeom>
            <a:avLst/>
            <a:gdLst/>
            <a:ahLst/>
            <a:cxnLst/>
            <a:rect l="l" t="t" r="r" b="b"/>
            <a:pathLst>
              <a:path w="553720" h="646430">
                <a:moveTo>
                  <a:pt x="0" y="646076"/>
                </a:moveTo>
                <a:lnTo>
                  <a:pt x="553136" y="646076"/>
                </a:lnTo>
                <a:lnTo>
                  <a:pt x="553136" y="0"/>
                </a:lnTo>
                <a:lnTo>
                  <a:pt x="0" y="0"/>
                </a:lnTo>
                <a:lnTo>
                  <a:pt x="0" y="646076"/>
                </a:lnTo>
              </a:path>
            </a:pathLst>
          </a:custGeom>
          <a:ln w="3851">
            <a:solidFill>
              <a:srgbClr val="000000"/>
            </a:solidFill>
          </a:ln>
        </p:spPr>
        <p:txBody>
          <a:bodyPr wrap="square" lIns="0" tIns="0" rIns="0" bIns="0" rtlCol="0"/>
          <a:lstStyle/>
          <a:p>
            <a:endParaRPr/>
          </a:p>
        </p:txBody>
      </p:sp>
      <p:sp>
        <p:nvSpPr>
          <p:cNvPr id="74" name="object 74"/>
          <p:cNvSpPr/>
          <p:nvPr/>
        </p:nvSpPr>
        <p:spPr>
          <a:xfrm>
            <a:off x="5503402" y="2645616"/>
            <a:ext cx="63500" cy="62230"/>
          </a:xfrm>
          <a:custGeom>
            <a:avLst/>
            <a:gdLst/>
            <a:ahLst/>
            <a:cxnLst/>
            <a:rect l="l" t="t" r="r" b="b"/>
            <a:pathLst>
              <a:path w="63500" h="62230">
                <a:moveTo>
                  <a:pt x="0" y="0"/>
                </a:moveTo>
                <a:lnTo>
                  <a:pt x="5601" y="15135"/>
                </a:lnTo>
                <a:lnTo>
                  <a:pt x="7461" y="30997"/>
                </a:lnTo>
                <a:lnTo>
                  <a:pt x="5601" y="46773"/>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75" name="object 75"/>
          <p:cNvSpPr/>
          <p:nvPr/>
        </p:nvSpPr>
        <p:spPr>
          <a:xfrm>
            <a:off x="7401961" y="2256633"/>
            <a:ext cx="882650" cy="339090"/>
          </a:xfrm>
          <a:custGeom>
            <a:avLst/>
            <a:gdLst/>
            <a:ahLst/>
            <a:cxnLst/>
            <a:rect l="l" t="t" r="r" b="b"/>
            <a:pathLst>
              <a:path w="882650" h="339089">
                <a:moveTo>
                  <a:pt x="0" y="338536"/>
                </a:moveTo>
                <a:lnTo>
                  <a:pt x="882062" y="338536"/>
                </a:lnTo>
                <a:lnTo>
                  <a:pt x="882062" y="0"/>
                </a:lnTo>
                <a:lnTo>
                  <a:pt x="0" y="0"/>
                </a:lnTo>
                <a:lnTo>
                  <a:pt x="0" y="338536"/>
                </a:lnTo>
              </a:path>
            </a:pathLst>
          </a:custGeom>
          <a:ln w="3810">
            <a:solidFill>
              <a:srgbClr val="000000"/>
            </a:solidFill>
          </a:ln>
        </p:spPr>
        <p:txBody>
          <a:bodyPr wrap="square" lIns="0" tIns="0" rIns="0" bIns="0" rtlCol="0"/>
          <a:lstStyle/>
          <a:p>
            <a:endParaRPr/>
          </a:p>
        </p:txBody>
      </p:sp>
      <p:sp>
        <p:nvSpPr>
          <p:cNvPr id="76" name="object 76"/>
          <p:cNvSpPr txBox="1"/>
          <p:nvPr/>
        </p:nvSpPr>
        <p:spPr>
          <a:xfrm>
            <a:off x="7456790" y="2266050"/>
            <a:ext cx="835025" cy="292388"/>
          </a:xfrm>
          <a:prstGeom prst="rect">
            <a:avLst/>
          </a:prstGeom>
        </p:spPr>
        <p:txBody>
          <a:bodyPr vert="horz" wrap="square" lIns="0" tIns="0" rIns="0" bIns="0" rtlCol="0">
            <a:spAutoFit/>
          </a:bodyPr>
          <a:lstStyle/>
          <a:p>
            <a:pPr algn="ctr">
              <a:lnSpc>
                <a:spcPct val="100000"/>
              </a:lnSpc>
            </a:pPr>
            <a:r>
              <a:rPr sz="950" spc="30" dirty="0">
                <a:latin typeface="宋体"/>
                <a:cs typeface="宋体"/>
              </a:rPr>
              <a:t>安全管理缺陷 </a:t>
            </a:r>
            <a:endParaRPr sz="950">
              <a:latin typeface="宋体"/>
              <a:cs typeface="宋体"/>
            </a:endParaRPr>
          </a:p>
          <a:p>
            <a:pPr marR="53975" algn="ctr">
              <a:spcBef>
                <a:spcPts val="290"/>
              </a:spcBef>
            </a:pPr>
            <a:r>
              <a:rPr sz="700" i="1" spc="20" dirty="0">
                <a:latin typeface="Times New Roman"/>
                <a:cs typeface="Times New Roman"/>
              </a:rPr>
              <a:t>G</a:t>
            </a:r>
            <a:r>
              <a:rPr sz="675" spc="30" baseline="-12345" dirty="0">
                <a:latin typeface="宋体"/>
                <a:cs typeface="宋体"/>
              </a:rPr>
              <a:t>2</a:t>
            </a:r>
            <a:endParaRPr sz="675" baseline="-12345">
              <a:latin typeface="宋体"/>
              <a:cs typeface="宋体"/>
            </a:endParaRPr>
          </a:p>
        </p:txBody>
      </p:sp>
      <p:sp>
        <p:nvSpPr>
          <p:cNvPr id="77" name="object 77"/>
          <p:cNvSpPr/>
          <p:nvPr/>
        </p:nvSpPr>
        <p:spPr>
          <a:xfrm>
            <a:off x="5086410" y="2005315"/>
            <a:ext cx="2536190" cy="348615"/>
          </a:xfrm>
          <a:custGeom>
            <a:avLst/>
            <a:gdLst/>
            <a:ahLst/>
            <a:cxnLst/>
            <a:rect l="l" t="t" r="r" b="b"/>
            <a:pathLst>
              <a:path w="2536190" h="348614">
                <a:moveTo>
                  <a:pt x="2536027" y="36011"/>
                </a:moveTo>
                <a:lnTo>
                  <a:pt x="1796333" y="36011"/>
                </a:lnTo>
                <a:lnTo>
                  <a:pt x="1793440" y="21987"/>
                </a:lnTo>
                <a:lnTo>
                  <a:pt x="1785558" y="10541"/>
                </a:lnTo>
                <a:lnTo>
                  <a:pt x="1773884" y="2827"/>
                </a:lnTo>
                <a:lnTo>
                  <a:pt x="1759613" y="0"/>
                </a:lnTo>
                <a:lnTo>
                  <a:pt x="1745276" y="2827"/>
                </a:lnTo>
                <a:lnTo>
                  <a:pt x="1733609" y="10541"/>
                </a:lnTo>
                <a:lnTo>
                  <a:pt x="1725764" y="21987"/>
                </a:lnTo>
                <a:lnTo>
                  <a:pt x="1722893" y="36011"/>
                </a:lnTo>
                <a:lnTo>
                  <a:pt x="789328" y="36011"/>
                </a:lnTo>
                <a:lnTo>
                  <a:pt x="786433" y="21987"/>
                </a:lnTo>
                <a:lnTo>
                  <a:pt x="778534" y="10541"/>
                </a:lnTo>
                <a:lnTo>
                  <a:pt x="766813" y="2827"/>
                </a:lnTo>
                <a:lnTo>
                  <a:pt x="752452" y="0"/>
                </a:lnTo>
                <a:lnTo>
                  <a:pt x="738182" y="2827"/>
                </a:lnTo>
                <a:lnTo>
                  <a:pt x="726507" y="10541"/>
                </a:lnTo>
                <a:lnTo>
                  <a:pt x="718625" y="21987"/>
                </a:lnTo>
                <a:lnTo>
                  <a:pt x="715732" y="36011"/>
                </a:lnTo>
                <a:lnTo>
                  <a:pt x="0" y="36011"/>
                </a:lnTo>
                <a:lnTo>
                  <a:pt x="0" y="348261"/>
                </a:lnTo>
              </a:path>
            </a:pathLst>
          </a:custGeom>
          <a:ln w="3648">
            <a:solidFill>
              <a:srgbClr val="000000"/>
            </a:solidFill>
          </a:ln>
        </p:spPr>
        <p:txBody>
          <a:bodyPr wrap="square" lIns="0" tIns="0" rIns="0" bIns="0" rtlCol="0"/>
          <a:lstStyle/>
          <a:p>
            <a:endParaRPr/>
          </a:p>
        </p:txBody>
      </p:sp>
      <p:sp>
        <p:nvSpPr>
          <p:cNvPr id="78" name="object 78"/>
          <p:cNvSpPr/>
          <p:nvPr/>
        </p:nvSpPr>
        <p:spPr>
          <a:xfrm>
            <a:off x="7622438" y="2041326"/>
            <a:ext cx="0" cy="168275"/>
          </a:xfrm>
          <a:custGeom>
            <a:avLst/>
            <a:gdLst/>
            <a:ahLst/>
            <a:cxnLst/>
            <a:rect l="l" t="t" r="r" b="b"/>
            <a:pathLst>
              <a:path h="168275">
                <a:moveTo>
                  <a:pt x="0" y="0"/>
                </a:moveTo>
                <a:lnTo>
                  <a:pt x="0" y="168204"/>
                </a:lnTo>
                <a:lnTo>
                  <a:pt x="0" y="168204"/>
                </a:lnTo>
              </a:path>
            </a:pathLst>
          </a:custGeom>
          <a:ln w="3889">
            <a:solidFill>
              <a:srgbClr val="000000"/>
            </a:solidFill>
          </a:ln>
        </p:spPr>
        <p:txBody>
          <a:bodyPr wrap="square" lIns="0" tIns="0" rIns="0" bIns="0" rtlCol="0"/>
          <a:lstStyle/>
          <a:p>
            <a:endParaRPr/>
          </a:p>
        </p:txBody>
      </p:sp>
      <p:sp>
        <p:nvSpPr>
          <p:cNvPr id="79" name="object 79"/>
          <p:cNvSpPr/>
          <p:nvPr/>
        </p:nvSpPr>
        <p:spPr>
          <a:xfrm>
            <a:off x="7590542" y="2194336"/>
            <a:ext cx="64135" cy="62865"/>
          </a:xfrm>
          <a:custGeom>
            <a:avLst/>
            <a:gdLst/>
            <a:ahLst/>
            <a:cxnLst/>
            <a:rect l="l" t="t" r="r" b="b"/>
            <a:pathLst>
              <a:path w="64135" h="62864">
                <a:moveTo>
                  <a:pt x="0" y="0"/>
                </a:moveTo>
                <a:lnTo>
                  <a:pt x="31896" y="62298"/>
                </a:lnTo>
                <a:lnTo>
                  <a:pt x="60059" y="7293"/>
                </a:lnTo>
                <a:lnTo>
                  <a:pt x="31896" y="7293"/>
                </a:lnTo>
                <a:lnTo>
                  <a:pt x="15612" y="5470"/>
                </a:lnTo>
                <a:lnTo>
                  <a:pt x="0" y="0"/>
                </a:lnTo>
                <a:close/>
              </a:path>
              <a:path w="64135" h="62864">
                <a:moveTo>
                  <a:pt x="63793" y="0"/>
                </a:moveTo>
                <a:lnTo>
                  <a:pt x="48180" y="5470"/>
                </a:lnTo>
                <a:lnTo>
                  <a:pt x="31896" y="7293"/>
                </a:lnTo>
                <a:lnTo>
                  <a:pt x="60059" y="7293"/>
                </a:lnTo>
                <a:lnTo>
                  <a:pt x="63793" y="0"/>
                </a:lnTo>
                <a:close/>
              </a:path>
            </a:pathLst>
          </a:custGeom>
          <a:solidFill>
            <a:srgbClr val="000000"/>
          </a:solidFill>
        </p:spPr>
        <p:txBody>
          <a:bodyPr wrap="square" lIns="0" tIns="0" rIns="0" bIns="0" rtlCol="0"/>
          <a:lstStyle/>
          <a:p>
            <a:endParaRPr/>
          </a:p>
        </p:txBody>
      </p:sp>
      <p:sp>
        <p:nvSpPr>
          <p:cNvPr id="80" name="object 80"/>
          <p:cNvSpPr/>
          <p:nvPr/>
        </p:nvSpPr>
        <p:spPr>
          <a:xfrm>
            <a:off x="5838863" y="1790007"/>
            <a:ext cx="2004060" cy="558165"/>
          </a:xfrm>
          <a:custGeom>
            <a:avLst/>
            <a:gdLst/>
            <a:ahLst/>
            <a:cxnLst/>
            <a:rect l="l" t="t" r="r" b="b"/>
            <a:pathLst>
              <a:path w="2004060" h="558164">
                <a:moveTo>
                  <a:pt x="2004051" y="35859"/>
                </a:moveTo>
                <a:lnTo>
                  <a:pt x="1043880" y="35859"/>
                </a:lnTo>
                <a:lnTo>
                  <a:pt x="1040987" y="21923"/>
                </a:lnTo>
                <a:lnTo>
                  <a:pt x="1033105" y="10522"/>
                </a:lnTo>
                <a:lnTo>
                  <a:pt x="1021431" y="2825"/>
                </a:lnTo>
                <a:lnTo>
                  <a:pt x="1007160" y="0"/>
                </a:lnTo>
                <a:lnTo>
                  <a:pt x="992823" y="2825"/>
                </a:lnTo>
                <a:lnTo>
                  <a:pt x="981156" y="10522"/>
                </a:lnTo>
                <a:lnTo>
                  <a:pt x="973311" y="21923"/>
                </a:lnTo>
                <a:lnTo>
                  <a:pt x="970440" y="35859"/>
                </a:lnTo>
                <a:lnTo>
                  <a:pt x="0" y="35859"/>
                </a:lnTo>
                <a:lnTo>
                  <a:pt x="0" y="557947"/>
                </a:lnTo>
              </a:path>
            </a:pathLst>
          </a:custGeom>
          <a:ln w="3652">
            <a:solidFill>
              <a:srgbClr val="000000"/>
            </a:solidFill>
          </a:ln>
        </p:spPr>
        <p:txBody>
          <a:bodyPr wrap="square" lIns="0" tIns="0" rIns="0" bIns="0" rtlCol="0"/>
          <a:lstStyle/>
          <a:p>
            <a:endParaRPr/>
          </a:p>
        </p:txBody>
      </p:sp>
      <p:sp>
        <p:nvSpPr>
          <p:cNvPr id="81" name="object 81"/>
          <p:cNvSpPr/>
          <p:nvPr/>
        </p:nvSpPr>
        <p:spPr>
          <a:xfrm>
            <a:off x="6846023" y="1502828"/>
            <a:ext cx="1217930" cy="845185"/>
          </a:xfrm>
          <a:custGeom>
            <a:avLst/>
            <a:gdLst/>
            <a:ahLst/>
            <a:cxnLst/>
            <a:rect l="l" t="t" r="r" b="b"/>
            <a:pathLst>
              <a:path w="1217929" h="845185">
                <a:moveTo>
                  <a:pt x="1217523" y="0"/>
                </a:moveTo>
                <a:lnTo>
                  <a:pt x="0" y="0"/>
                </a:lnTo>
                <a:lnTo>
                  <a:pt x="0" y="845126"/>
                </a:lnTo>
              </a:path>
            </a:pathLst>
          </a:custGeom>
          <a:ln w="3674">
            <a:solidFill>
              <a:srgbClr val="000000"/>
            </a:solidFill>
          </a:ln>
        </p:spPr>
        <p:txBody>
          <a:bodyPr wrap="square" lIns="0" tIns="0" rIns="0" bIns="0" rtlCol="0"/>
          <a:lstStyle/>
          <a:p>
            <a:endParaRPr/>
          </a:p>
        </p:txBody>
      </p:sp>
      <p:sp>
        <p:nvSpPr>
          <p:cNvPr id="82" name="object 82"/>
          <p:cNvSpPr/>
          <p:nvPr/>
        </p:nvSpPr>
        <p:spPr>
          <a:xfrm>
            <a:off x="7842915" y="1825866"/>
            <a:ext cx="0" cy="384175"/>
          </a:xfrm>
          <a:custGeom>
            <a:avLst/>
            <a:gdLst/>
            <a:ahLst/>
            <a:cxnLst/>
            <a:rect l="l" t="t" r="r" b="b"/>
            <a:pathLst>
              <a:path h="384175">
                <a:moveTo>
                  <a:pt x="0" y="0"/>
                </a:moveTo>
                <a:lnTo>
                  <a:pt x="0" y="383664"/>
                </a:lnTo>
                <a:lnTo>
                  <a:pt x="0" y="383664"/>
                </a:lnTo>
              </a:path>
            </a:pathLst>
          </a:custGeom>
          <a:ln w="3889">
            <a:solidFill>
              <a:srgbClr val="000000"/>
            </a:solidFill>
          </a:ln>
        </p:spPr>
        <p:txBody>
          <a:bodyPr wrap="square" lIns="0" tIns="0" rIns="0" bIns="0" rtlCol="0"/>
          <a:lstStyle/>
          <a:p>
            <a:endParaRPr/>
          </a:p>
        </p:txBody>
      </p:sp>
      <p:sp>
        <p:nvSpPr>
          <p:cNvPr id="83" name="object 83"/>
          <p:cNvSpPr/>
          <p:nvPr/>
        </p:nvSpPr>
        <p:spPr>
          <a:xfrm>
            <a:off x="7811019" y="2194336"/>
            <a:ext cx="64135" cy="62865"/>
          </a:xfrm>
          <a:custGeom>
            <a:avLst/>
            <a:gdLst/>
            <a:ahLst/>
            <a:cxnLst/>
            <a:rect l="l" t="t" r="r" b="b"/>
            <a:pathLst>
              <a:path w="64135" h="62864">
                <a:moveTo>
                  <a:pt x="0" y="0"/>
                </a:moveTo>
                <a:lnTo>
                  <a:pt x="31896" y="62298"/>
                </a:lnTo>
                <a:lnTo>
                  <a:pt x="60059" y="7293"/>
                </a:lnTo>
                <a:lnTo>
                  <a:pt x="31896" y="7293"/>
                </a:lnTo>
                <a:lnTo>
                  <a:pt x="15612" y="5470"/>
                </a:lnTo>
                <a:lnTo>
                  <a:pt x="0" y="0"/>
                </a:lnTo>
                <a:close/>
              </a:path>
              <a:path w="64135" h="62864">
                <a:moveTo>
                  <a:pt x="63793" y="0"/>
                </a:moveTo>
                <a:lnTo>
                  <a:pt x="48180" y="5470"/>
                </a:lnTo>
                <a:lnTo>
                  <a:pt x="31896" y="7293"/>
                </a:lnTo>
                <a:lnTo>
                  <a:pt x="60059" y="7293"/>
                </a:lnTo>
                <a:lnTo>
                  <a:pt x="63793" y="0"/>
                </a:lnTo>
                <a:close/>
              </a:path>
            </a:pathLst>
          </a:custGeom>
          <a:solidFill>
            <a:srgbClr val="000000"/>
          </a:solidFill>
        </p:spPr>
        <p:txBody>
          <a:bodyPr wrap="square" lIns="0" tIns="0" rIns="0" bIns="0" rtlCol="0"/>
          <a:lstStyle/>
          <a:p>
            <a:endParaRPr/>
          </a:p>
        </p:txBody>
      </p:sp>
      <p:sp>
        <p:nvSpPr>
          <p:cNvPr id="84" name="object 84"/>
          <p:cNvSpPr/>
          <p:nvPr/>
        </p:nvSpPr>
        <p:spPr>
          <a:xfrm>
            <a:off x="8063547" y="1502828"/>
            <a:ext cx="0" cy="706755"/>
          </a:xfrm>
          <a:custGeom>
            <a:avLst/>
            <a:gdLst/>
            <a:ahLst/>
            <a:cxnLst/>
            <a:rect l="l" t="t" r="r" b="b"/>
            <a:pathLst>
              <a:path h="706755">
                <a:moveTo>
                  <a:pt x="0" y="0"/>
                </a:moveTo>
                <a:lnTo>
                  <a:pt x="0" y="706702"/>
                </a:lnTo>
                <a:lnTo>
                  <a:pt x="0" y="706702"/>
                </a:lnTo>
              </a:path>
            </a:pathLst>
          </a:custGeom>
          <a:ln w="3889">
            <a:solidFill>
              <a:srgbClr val="000000"/>
            </a:solidFill>
          </a:ln>
        </p:spPr>
        <p:txBody>
          <a:bodyPr wrap="square" lIns="0" tIns="0" rIns="0" bIns="0" rtlCol="0"/>
          <a:lstStyle/>
          <a:p>
            <a:endParaRPr/>
          </a:p>
        </p:txBody>
      </p:sp>
      <p:sp>
        <p:nvSpPr>
          <p:cNvPr id="85" name="object 85"/>
          <p:cNvSpPr/>
          <p:nvPr/>
        </p:nvSpPr>
        <p:spPr>
          <a:xfrm>
            <a:off x="8031651" y="2194336"/>
            <a:ext cx="64135" cy="62865"/>
          </a:xfrm>
          <a:custGeom>
            <a:avLst/>
            <a:gdLst/>
            <a:ahLst/>
            <a:cxnLst/>
            <a:rect l="l" t="t" r="r" b="b"/>
            <a:pathLst>
              <a:path w="64134" h="62864">
                <a:moveTo>
                  <a:pt x="0" y="0"/>
                </a:moveTo>
                <a:lnTo>
                  <a:pt x="31896" y="62298"/>
                </a:lnTo>
                <a:lnTo>
                  <a:pt x="60059" y="7293"/>
                </a:lnTo>
                <a:lnTo>
                  <a:pt x="31838" y="7293"/>
                </a:lnTo>
                <a:lnTo>
                  <a:pt x="15591" y="5470"/>
                </a:lnTo>
                <a:lnTo>
                  <a:pt x="0" y="0"/>
                </a:lnTo>
                <a:close/>
              </a:path>
              <a:path w="64134" h="62864">
                <a:moveTo>
                  <a:pt x="63793" y="0"/>
                </a:moveTo>
                <a:lnTo>
                  <a:pt x="48115" y="5470"/>
                </a:lnTo>
                <a:lnTo>
                  <a:pt x="31838" y="7293"/>
                </a:lnTo>
                <a:lnTo>
                  <a:pt x="60059" y="7293"/>
                </a:lnTo>
                <a:lnTo>
                  <a:pt x="63793" y="0"/>
                </a:lnTo>
                <a:close/>
              </a:path>
            </a:pathLst>
          </a:custGeom>
          <a:solidFill>
            <a:srgbClr val="000000"/>
          </a:solidFill>
        </p:spPr>
        <p:txBody>
          <a:bodyPr wrap="square" lIns="0" tIns="0" rIns="0" bIns="0" rtlCol="0"/>
          <a:lstStyle/>
          <a:p>
            <a:endParaRPr/>
          </a:p>
        </p:txBody>
      </p:sp>
      <p:sp>
        <p:nvSpPr>
          <p:cNvPr id="86" name="object 86"/>
          <p:cNvSpPr/>
          <p:nvPr/>
        </p:nvSpPr>
        <p:spPr>
          <a:xfrm>
            <a:off x="6495781" y="2645616"/>
            <a:ext cx="63500" cy="62230"/>
          </a:xfrm>
          <a:custGeom>
            <a:avLst/>
            <a:gdLst/>
            <a:ahLst/>
            <a:cxnLst/>
            <a:rect l="l" t="t" r="r" b="b"/>
            <a:pathLst>
              <a:path w="63500" h="62230">
                <a:moveTo>
                  <a:pt x="0" y="0"/>
                </a:moveTo>
                <a:lnTo>
                  <a:pt x="5601" y="15135"/>
                </a:lnTo>
                <a:lnTo>
                  <a:pt x="7461" y="30997"/>
                </a:lnTo>
                <a:lnTo>
                  <a:pt x="5601" y="46773"/>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87" name="object 87"/>
          <p:cNvSpPr txBox="1"/>
          <p:nvPr/>
        </p:nvSpPr>
        <p:spPr>
          <a:xfrm>
            <a:off x="5394390" y="1891039"/>
            <a:ext cx="148590" cy="107722"/>
          </a:xfrm>
          <a:prstGeom prst="rect">
            <a:avLst/>
          </a:prstGeom>
        </p:spPr>
        <p:txBody>
          <a:bodyPr vert="horz" wrap="square" lIns="0" tIns="0" rIns="0" bIns="0" rtlCol="0">
            <a:spAutoFit/>
          </a:bodyPr>
          <a:lstStyle/>
          <a:p>
            <a:pPr marL="12700"/>
            <a:r>
              <a:rPr sz="1050" i="1" spc="22" baseline="7936" dirty="0">
                <a:latin typeface="Times New Roman"/>
                <a:cs typeface="Times New Roman"/>
              </a:rPr>
              <a:t>N</a:t>
            </a:r>
            <a:r>
              <a:rPr sz="450" spc="10" dirty="0">
                <a:latin typeface="Times New Roman"/>
                <a:cs typeface="Times New Roman"/>
              </a:rPr>
              <a:t>21</a:t>
            </a:r>
            <a:endParaRPr sz="450">
              <a:latin typeface="Times New Roman"/>
              <a:cs typeface="Times New Roman"/>
            </a:endParaRPr>
          </a:p>
        </p:txBody>
      </p:sp>
      <p:sp>
        <p:nvSpPr>
          <p:cNvPr id="88" name="object 88"/>
          <p:cNvSpPr txBox="1"/>
          <p:nvPr/>
        </p:nvSpPr>
        <p:spPr>
          <a:xfrm>
            <a:off x="7371835" y="1352693"/>
            <a:ext cx="148590" cy="107722"/>
          </a:xfrm>
          <a:prstGeom prst="rect">
            <a:avLst/>
          </a:prstGeom>
        </p:spPr>
        <p:txBody>
          <a:bodyPr vert="horz" wrap="square" lIns="0" tIns="0" rIns="0" bIns="0" rtlCol="0">
            <a:spAutoFit/>
          </a:bodyPr>
          <a:lstStyle/>
          <a:p>
            <a:pPr marL="12700"/>
            <a:r>
              <a:rPr sz="1050" i="1" spc="22" baseline="7936" dirty="0">
                <a:latin typeface="Times New Roman"/>
                <a:cs typeface="Times New Roman"/>
              </a:rPr>
              <a:t>N</a:t>
            </a:r>
            <a:r>
              <a:rPr sz="450" spc="10" dirty="0">
                <a:latin typeface="Times New Roman"/>
                <a:cs typeface="Times New Roman"/>
              </a:rPr>
              <a:t>23</a:t>
            </a:r>
            <a:endParaRPr sz="450">
              <a:latin typeface="Times New Roman"/>
              <a:cs typeface="Times New Roman"/>
            </a:endParaRPr>
          </a:p>
        </p:txBody>
      </p:sp>
      <p:sp>
        <p:nvSpPr>
          <p:cNvPr id="89" name="object 89"/>
          <p:cNvSpPr txBox="1"/>
          <p:nvPr/>
        </p:nvSpPr>
        <p:spPr>
          <a:xfrm>
            <a:off x="4859458" y="2369734"/>
            <a:ext cx="1271905" cy="600710"/>
          </a:xfrm>
          <a:prstGeom prst="rect">
            <a:avLst/>
          </a:prstGeom>
        </p:spPr>
        <p:txBody>
          <a:bodyPr vert="horz" wrap="square" lIns="0" tIns="1270" rIns="0" bIns="0" rtlCol="0">
            <a:spAutoFit/>
          </a:bodyPr>
          <a:lstStyle/>
          <a:p>
            <a:pPr marL="12700">
              <a:spcBef>
                <a:spcPts val="10"/>
              </a:spcBef>
              <a:tabLst>
                <a:tab pos="796290" algn="l"/>
              </a:tabLst>
            </a:pPr>
            <a:r>
              <a:rPr sz="950" spc="30" dirty="0">
                <a:latin typeface="宋体"/>
                <a:cs typeface="宋体"/>
              </a:rPr>
              <a:t>组织人	组织人</a:t>
            </a:r>
            <a:endParaRPr sz="950">
              <a:latin typeface="宋体"/>
              <a:cs typeface="宋体"/>
            </a:endParaRPr>
          </a:p>
          <a:p>
            <a:pPr marL="74930">
              <a:lnSpc>
                <a:spcPts val="1095"/>
              </a:lnSpc>
              <a:spcBef>
                <a:spcPts val="105"/>
              </a:spcBef>
              <a:tabLst>
                <a:tab pos="858519" algn="l"/>
              </a:tabLst>
            </a:pPr>
            <a:r>
              <a:rPr sz="1425" spc="44" baseline="5847" dirty="0">
                <a:latin typeface="宋体"/>
                <a:cs typeface="宋体"/>
              </a:rPr>
              <a:t>安</a:t>
            </a:r>
            <a:r>
              <a:rPr sz="1425" spc="-1080" baseline="5847" dirty="0">
                <a:latin typeface="宋体"/>
                <a:cs typeface="宋体"/>
              </a:rPr>
              <a:t>全</a:t>
            </a:r>
            <a:r>
              <a:rPr sz="700" i="1" u="sng" spc="-1875" dirty="0">
                <a:latin typeface="Times New Roman"/>
                <a:cs typeface="Times New Roman"/>
              </a:rPr>
              <a:t> </a:t>
            </a:r>
            <a:r>
              <a:rPr sz="700" i="1" u="sng" spc="15" dirty="0">
                <a:latin typeface="Times New Roman"/>
                <a:cs typeface="Times New Roman"/>
              </a:rPr>
              <a:t>Y</a:t>
            </a:r>
            <a:r>
              <a:rPr sz="675" u="sng" spc="15" baseline="-12345" dirty="0">
                <a:latin typeface="Times New Roman"/>
                <a:cs typeface="Times New Roman"/>
              </a:rPr>
              <a:t>21</a:t>
            </a:r>
            <a:r>
              <a:rPr sz="675" u="sng" baseline="-12345" dirty="0">
                <a:latin typeface="Times New Roman"/>
                <a:cs typeface="Times New Roman"/>
              </a:rPr>
              <a:t>   </a:t>
            </a:r>
            <a:r>
              <a:rPr sz="675" u="sng" spc="44" baseline="-12345" dirty="0">
                <a:latin typeface="Times New Roman"/>
                <a:cs typeface="Times New Roman"/>
              </a:rPr>
              <a:t> </a:t>
            </a:r>
            <a:r>
              <a:rPr sz="675" baseline="-12345" dirty="0">
                <a:latin typeface="Times New Roman"/>
                <a:cs typeface="Times New Roman"/>
              </a:rPr>
              <a:t>	</a:t>
            </a:r>
            <a:r>
              <a:rPr sz="1425" spc="44" baseline="5847" dirty="0">
                <a:latin typeface="宋体"/>
                <a:cs typeface="宋体"/>
              </a:rPr>
              <a:t>安全</a:t>
            </a:r>
            <a:r>
              <a:rPr sz="1425" spc="-284" baseline="5847" dirty="0">
                <a:latin typeface="宋体"/>
                <a:cs typeface="宋体"/>
              </a:rPr>
              <a:t> </a:t>
            </a:r>
            <a:r>
              <a:rPr sz="700" i="1" u="sng" spc="-1085" dirty="0">
                <a:latin typeface="Times New Roman"/>
                <a:cs typeface="Times New Roman"/>
              </a:rPr>
              <a:t> </a:t>
            </a:r>
            <a:endParaRPr sz="700">
              <a:latin typeface="Times New Roman"/>
              <a:cs typeface="Times New Roman"/>
            </a:endParaRPr>
          </a:p>
          <a:p>
            <a:pPr marL="74930">
              <a:lnSpc>
                <a:spcPts val="1095"/>
              </a:lnSpc>
              <a:tabLst>
                <a:tab pos="858519" algn="l"/>
              </a:tabLst>
            </a:pPr>
            <a:r>
              <a:rPr sz="950" spc="30" dirty="0">
                <a:latin typeface="宋体"/>
                <a:cs typeface="宋体"/>
              </a:rPr>
              <a:t>预测	决策</a:t>
            </a:r>
            <a:endParaRPr sz="950">
              <a:latin typeface="宋体"/>
              <a:cs typeface="宋体"/>
            </a:endParaRPr>
          </a:p>
          <a:p>
            <a:pPr marR="76200" algn="ctr">
              <a:spcBef>
                <a:spcPts val="290"/>
              </a:spcBef>
              <a:tabLst>
                <a:tab pos="778510" algn="l"/>
              </a:tabLst>
            </a:pPr>
            <a:r>
              <a:rPr sz="700" i="1" spc="15" dirty="0">
                <a:latin typeface="Times New Roman"/>
                <a:cs typeface="Times New Roman"/>
              </a:rPr>
              <a:t>F</a:t>
            </a:r>
            <a:r>
              <a:rPr sz="675" spc="22" baseline="-12345" dirty="0">
                <a:latin typeface="Times New Roman"/>
                <a:cs typeface="Times New Roman"/>
              </a:rPr>
              <a:t>2	</a:t>
            </a:r>
            <a:r>
              <a:rPr sz="700" i="1" spc="15" dirty="0">
                <a:latin typeface="Times New Roman"/>
                <a:cs typeface="Times New Roman"/>
              </a:rPr>
              <a:t>D</a:t>
            </a:r>
            <a:r>
              <a:rPr sz="675" spc="22" baseline="-12345" dirty="0">
                <a:latin typeface="Times New Roman"/>
                <a:cs typeface="Times New Roman"/>
              </a:rPr>
              <a:t>2</a:t>
            </a:r>
            <a:endParaRPr sz="675" baseline="-12345">
              <a:latin typeface="Times New Roman"/>
              <a:cs typeface="Times New Roman"/>
            </a:endParaRPr>
          </a:p>
        </p:txBody>
      </p:sp>
      <p:sp>
        <p:nvSpPr>
          <p:cNvPr id="90" name="object 90"/>
          <p:cNvSpPr txBox="1"/>
          <p:nvPr/>
        </p:nvSpPr>
        <p:spPr>
          <a:xfrm>
            <a:off x="6247668" y="2574190"/>
            <a:ext cx="276225" cy="107722"/>
          </a:xfrm>
          <a:prstGeom prst="rect">
            <a:avLst/>
          </a:prstGeom>
        </p:spPr>
        <p:txBody>
          <a:bodyPr vert="horz" wrap="square" lIns="0" tIns="0" rIns="0" bIns="0" rtlCol="0">
            <a:spAutoFit/>
          </a:bodyPr>
          <a:lstStyle/>
          <a:p>
            <a:pPr marL="12700">
              <a:tabLst>
                <a:tab pos="262890" algn="l"/>
              </a:tabLst>
            </a:pPr>
            <a:r>
              <a:rPr sz="1050" i="1" u="sng" spc="22" baseline="7936" dirty="0">
                <a:latin typeface="Times New Roman"/>
                <a:cs typeface="Times New Roman"/>
              </a:rPr>
              <a:t>Y</a:t>
            </a:r>
            <a:r>
              <a:rPr sz="450" u="sng" spc="15" dirty="0">
                <a:latin typeface="Times New Roman"/>
                <a:cs typeface="Times New Roman"/>
              </a:rPr>
              <a:t>22	</a:t>
            </a:r>
            <a:endParaRPr sz="450">
              <a:latin typeface="Times New Roman"/>
              <a:cs typeface="Times New Roman"/>
            </a:endParaRPr>
          </a:p>
        </p:txBody>
      </p:sp>
      <p:sp>
        <p:nvSpPr>
          <p:cNvPr id="91" name="object 91"/>
          <p:cNvSpPr/>
          <p:nvPr/>
        </p:nvSpPr>
        <p:spPr>
          <a:xfrm>
            <a:off x="4991653" y="1298308"/>
            <a:ext cx="3177540" cy="796925"/>
          </a:xfrm>
          <a:custGeom>
            <a:avLst/>
            <a:gdLst/>
            <a:ahLst/>
            <a:cxnLst/>
            <a:rect l="l" t="t" r="r" b="b"/>
            <a:pathLst>
              <a:path w="3177540" h="796925">
                <a:moveTo>
                  <a:pt x="0" y="796807"/>
                </a:moveTo>
                <a:lnTo>
                  <a:pt x="3177542" y="796807"/>
                </a:lnTo>
                <a:lnTo>
                  <a:pt x="3177542" y="0"/>
                </a:lnTo>
                <a:lnTo>
                  <a:pt x="0" y="0"/>
                </a:lnTo>
                <a:lnTo>
                  <a:pt x="0" y="796807"/>
                </a:lnTo>
              </a:path>
            </a:pathLst>
          </a:custGeom>
          <a:ln w="3804">
            <a:solidFill>
              <a:srgbClr val="000000"/>
            </a:solidFill>
            <a:prstDash val="dash"/>
          </a:ln>
        </p:spPr>
        <p:txBody>
          <a:bodyPr wrap="square" lIns="0" tIns="0" rIns="0" bIns="0" rtlCol="0"/>
          <a:lstStyle/>
          <a:p>
            <a:endParaRPr/>
          </a:p>
        </p:txBody>
      </p:sp>
      <p:sp>
        <p:nvSpPr>
          <p:cNvPr id="92" name="object 92"/>
          <p:cNvSpPr/>
          <p:nvPr/>
        </p:nvSpPr>
        <p:spPr>
          <a:xfrm>
            <a:off x="7112402" y="2891922"/>
            <a:ext cx="241935" cy="9525"/>
          </a:xfrm>
          <a:custGeom>
            <a:avLst/>
            <a:gdLst/>
            <a:ahLst/>
            <a:cxnLst/>
            <a:rect l="l" t="t" r="r" b="b"/>
            <a:pathLst>
              <a:path w="241935" h="9525">
                <a:moveTo>
                  <a:pt x="0" y="0"/>
                </a:moveTo>
                <a:lnTo>
                  <a:pt x="241482" y="8964"/>
                </a:lnTo>
                <a:lnTo>
                  <a:pt x="241482" y="8964"/>
                </a:lnTo>
              </a:path>
            </a:pathLst>
          </a:custGeom>
          <a:ln w="3646">
            <a:solidFill>
              <a:srgbClr val="000000"/>
            </a:solidFill>
          </a:ln>
        </p:spPr>
        <p:txBody>
          <a:bodyPr wrap="square" lIns="0" tIns="0" rIns="0" bIns="0" rtlCol="0"/>
          <a:lstStyle/>
          <a:p>
            <a:endParaRPr/>
          </a:p>
        </p:txBody>
      </p:sp>
      <p:sp>
        <p:nvSpPr>
          <p:cNvPr id="93" name="object 93"/>
          <p:cNvSpPr/>
          <p:nvPr/>
        </p:nvSpPr>
        <p:spPr>
          <a:xfrm>
            <a:off x="7337235" y="2869281"/>
            <a:ext cx="64769" cy="62230"/>
          </a:xfrm>
          <a:custGeom>
            <a:avLst/>
            <a:gdLst/>
            <a:ahLst/>
            <a:cxnLst/>
            <a:rect l="l" t="t" r="r" b="b"/>
            <a:pathLst>
              <a:path w="64770" h="62230">
                <a:moveTo>
                  <a:pt x="2489" y="0"/>
                </a:moveTo>
                <a:lnTo>
                  <a:pt x="7483" y="15391"/>
                </a:lnTo>
                <a:lnTo>
                  <a:pt x="8713" y="31281"/>
                </a:lnTo>
                <a:lnTo>
                  <a:pt x="6209" y="47029"/>
                </a:lnTo>
                <a:lnTo>
                  <a:pt x="0" y="61994"/>
                </a:lnTo>
                <a:lnTo>
                  <a:pt x="64727" y="33428"/>
                </a:lnTo>
                <a:lnTo>
                  <a:pt x="2489" y="0"/>
                </a:lnTo>
                <a:close/>
              </a:path>
            </a:pathLst>
          </a:custGeom>
          <a:solidFill>
            <a:srgbClr val="000000"/>
          </a:solidFill>
        </p:spPr>
        <p:txBody>
          <a:bodyPr wrap="square" lIns="0" tIns="0" rIns="0" bIns="0" rtlCol="0"/>
          <a:lstStyle/>
          <a:p>
            <a:endParaRPr/>
          </a:p>
        </p:txBody>
      </p:sp>
      <p:sp>
        <p:nvSpPr>
          <p:cNvPr id="94" name="object 94"/>
          <p:cNvSpPr txBox="1"/>
          <p:nvPr/>
        </p:nvSpPr>
        <p:spPr>
          <a:xfrm>
            <a:off x="7222620" y="2733430"/>
            <a:ext cx="77470" cy="107722"/>
          </a:xfrm>
          <a:prstGeom prst="rect">
            <a:avLst/>
          </a:prstGeom>
        </p:spPr>
        <p:txBody>
          <a:bodyPr vert="horz" wrap="square" lIns="0" tIns="0" rIns="0" bIns="0" rtlCol="0">
            <a:spAutoFit/>
          </a:bodyPr>
          <a:lstStyle/>
          <a:p>
            <a:pPr marL="12700"/>
            <a:r>
              <a:rPr sz="700" i="1" spc="15" dirty="0">
                <a:latin typeface="Times New Roman"/>
                <a:cs typeface="Times New Roman"/>
              </a:rPr>
              <a:t>Y</a:t>
            </a:r>
            <a:endParaRPr sz="700">
              <a:latin typeface="Times New Roman"/>
              <a:cs typeface="Times New Roman"/>
            </a:endParaRPr>
          </a:p>
        </p:txBody>
      </p:sp>
      <p:sp>
        <p:nvSpPr>
          <p:cNvPr id="95" name="object 95"/>
          <p:cNvSpPr txBox="1"/>
          <p:nvPr/>
        </p:nvSpPr>
        <p:spPr>
          <a:xfrm>
            <a:off x="7274588" y="2778247"/>
            <a:ext cx="86360" cy="69250"/>
          </a:xfrm>
          <a:prstGeom prst="rect">
            <a:avLst/>
          </a:prstGeom>
        </p:spPr>
        <p:txBody>
          <a:bodyPr vert="horz" wrap="square" lIns="0" tIns="0" rIns="0" bIns="0" rtlCol="0">
            <a:spAutoFit/>
          </a:bodyPr>
          <a:lstStyle/>
          <a:p>
            <a:pPr marL="12700"/>
            <a:r>
              <a:rPr sz="450" spc="10" dirty="0">
                <a:latin typeface="Times New Roman"/>
                <a:cs typeface="Times New Roman"/>
              </a:rPr>
              <a:t>23</a:t>
            </a:r>
            <a:endParaRPr sz="450">
              <a:latin typeface="Times New Roman"/>
              <a:cs typeface="Times New Roman"/>
            </a:endParaRPr>
          </a:p>
        </p:txBody>
      </p:sp>
      <p:sp>
        <p:nvSpPr>
          <p:cNvPr id="96" name="object 96"/>
          <p:cNvSpPr txBox="1"/>
          <p:nvPr/>
        </p:nvSpPr>
        <p:spPr>
          <a:xfrm>
            <a:off x="4658586" y="1428058"/>
            <a:ext cx="220345" cy="107722"/>
          </a:xfrm>
          <a:prstGeom prst="rect">
            <a:avLst/>
          </a:prstGeom>
        </p:spPr>
        <p:txBody>
          <a:bodyPr vert="horz" wrap="square" lIns="0" tIns="0" rIns="0" bIns="0" rtlCol="0">
            <a:spAutoFit/>
          </a:bodyPr>
          <a:lstStyle/>
          <a:p>
            <a:pPr marL="12700"/>
            <a:r>
              <a:rPr sz="700" u="sng" spc="-1714" dirty="0">
                <a:latin typeface="Times New Roman"/>
                <a:cs typeface="Times New Roman"/>
              </a:rPr>
              <a:t> </a:t>
            </a:r>
            <a:endParaRPr sz="700">
              <a:latin typeface="Times New Roman"/>
              <a:cs typeface="Times New Roman"/>
            </a:endParaRPr>
          </a:p>
        </p:txBody>
      </p:sp>
      <p:sp>
        <p:nvSpPr>
          <p:cNvPr id="97" name="object 97"/>
          <p:cNvSpPr/>
          <p:nvPr/>
        </p:nvSpPr>
        <p:spPr>
          <a:xfrm>
            <a:off x="7401961" y="2735720"/>
            <a:ext cx="882650" cy="334010"/>
          </a:xfrm>
          <a:custGeom>
            <a:avLst/>
            <a:gdLst/>
            <a:ahLst/>
            <a:cxnLst/>
            <a:rect l="l" t="t" r="r" b="b"/>
            <a:pathLst>
              <a:path w="882650" h="334010">
                <a:moveTo>
                  <a:pt x="0" y="333826"/>
                </a:moveTo>
                <a:lnTo>
                  <a:pt x="882062" y="333826"/>
                </a:lnTo>
                <a:lnTo>
                  <a:pt x="882062" y="0"/>
                </a:lnTo>
                <a:lnTo>
                  <a:pt x="0" y="0"/>
                </a:lnTo>
                <a:lnTo>
                  <a:pt x="0" y="333826"/>
                </a:lnTo>
              </a:path>
            </a:pathLst>
          </a:custGeom>
          <a:ln w="3810">
            <a:solidFill>
              <a:srgbClr val="000000"/>
            </a:solidFill>
          </a:ln>
        </p:spPr>
        <p:txBody>
          <a:bodyPr wrap="square" lIns="0" tIns="0" rIns="0" bIns="0" rtlCol="0"/>
          <a:lstStyle/>
          <a:p>
            <a:endParaRPr/>
          </a:p>
        </p:txBody>
      </p:sp>
      <p:sp>
        <p:nvSpPr>
          <p:cNvPr id="98" name="object 98"/>
          <p:cNvSpPr txBox="1"/>
          <p:nvPr/>
        </p:nvSpPr>
        <p:spPr>
          <a:xfrm>
            <a:off x="7456790" y="2742857"/>
            <a:ext cx="835025" cy="292388"/>
          </a:xfrm>
          <a:prstGeom prst="rect">
            <a:avLst/>
          </a:prstGeom>
        </p:spPr>
        <p:txBody>
          <a:bodyPr vert="horz" wrap="square" lIns="0" tIns="0" rIns="0" bIns="0" rtlCol="0">
            <a:spAutoFit/>
          </a:bodyPr>
          <a:lstStyle/>
          <a:p>
            <a:pPr algn="ctr">
              <a:lnSpc>
                <a:spcPct val="100000"/>
              </a:lnSpc>
            </a:pPr>
            <a:r>
              <a:rPr sz="950" spc="30" dirty="0">
                <a:latin typeface="宋体"/>
                <a:cs typeface="宋体"/>
              </a:rPr>
              <a:t>安全管理完善 </a:t>
            </a:r>
            <a:endParaRPr sz="950">
              <a:latin typeface="宋体"/>
              <a:cs typeface="宋体"/>
            </a:endParaRPr>
          </a:p>
          <a:p>
            <a:pPr marR="53975" algn="ctr">
              <a:spcBef>
                <a:spcPts val="290"/>
              </a:spcBef>
            </a:pPr>
            <a:r>
              <a:rPr sz="700" i="1" spc="15" dirty="0">
                <a:latin typeface="Times New Roman"/>
                <a:cs typeface="Times New Roman"/>
              </a:rPr>
              <a:t>S</a:t>
            </a:r>
            <a:r>
              <a:rPr sz="675" spc="22" baseline="-12345" dirty="0">
                <a:latin typeface="Times New Roman"/>
                <a:cs typeface="Times New Roman"/>
              </a:rPr>
              <a:t>2</a:t>
            </a:r>
            <a:endParaRPr sz="675" baseline="-12345">
              <a:latin typeface="Times New Roman"/>
              <a:cs typeface="Times New Roman"/>
            </a:endParaRPr>
          </a:p>
        </p:txBody>
      </p:sp>
      <p:sp>
        <p:nvSpPr>
          <p:cNvPr id="99" name="object 99"/>
          <p:cNvSpPr/>
          <p:nvPr/>
        </p:nvSpPr>
        <p:spPr>
          <a:xfrm>
            <a:off x="2731323" y="2353514"/>
            <a:ext cx="956944" cy="654050"/>
          </a:xfrm>
          <a:custGeom>
            <a:avLst/>
            <a:gdLst/>
            <a:ahLst/>
            <a:cxnLst/>
            <a:rect l="l" t="t" r="r" b="b"/>
            <a:pathLst>
              <a:path w="956944" h="654050">
                <a:moveTo>
                  <a:pt x="0" y="653582"/>
                </a:moveTo>
                <a:lnTo>
                  <a:pt x="956499" y="653582"/>
                </a:lnTo>
                <a:lnTo>
                  <a:pt x="956499" y="0"/>
                </a:lnTo>
                <a:lnTo>
                  <a:pt x="0" y="0"/>
                </a:lnTo>
                <a:lnTo>
                  <a:pt x="0" y="653582"/>
                </a:lnTo>
                <a:close/>
              </a:path>
            </a:pathLst>
          </a:custGeom>
          <a:ln w="3674">
            <a:solidFill>
              <a:srgbClr val="000000"/>
            </a:solidFill>
          </a:ln>
        </p:spPr>
        <p:txBody>
          <a:bodyPr wrap="square" lIns="0" tIns="0" rIns="0" bIns="0" rtlCol="0"/>
          <a:lstStyle/>
          <a:p>
            <a:endParaRPr/>
          </a:p>
        </p:txBody>
      </p:sp>
      <p:sp>
        <p:nvSpPr>
          <p:cNvPr id="100" name="object 100"/>
          <p:cNvSpPr txBox="1"/>
          <p:nvPr/>
        </p:nvSpPr>
        <p:spPr>
          <a:xfrm>
            <a:off x="2850863" y="2867902"/>
            <a:ext cx="86995" cy="107722"/>
          </a:xfrm>
          <a:prstGeom prst="rect">
            <a:avLst/>
          </a:prstGeom>
        </p:spPr>
        <p:txBody>
          <a:bodyPr vert="horz" wrap="square" lIns="0" tIns="0" rIns="0" bIns="0" rtlCol="0">
            <a:spAutoFit/>
          </a:bodyPr>
          <a:lstStyle/>
          <a:p>
            <a:pPr marL="12700"/>
            <a:r>
              <a:rPr sz="700" i="1" spc="10" dirty="0">
                <a:latin typeface="Times New Roman"/>
                <a:cs typeface="Times New Roman"/>
              </a:rPr>
              <a:t>I</a:t>
            </a:r>
            <a:r>
              <a:rPr sz="675" spc="15" baseline="-12345" dirty="0">
                <a:latin typeface="Times New Roman"/>
                <a:cs typeface="Times New Roman"/>
              </a:rPr>
              <a:t>2</a:t>
            </a:r>
            <a:endParaRPr sz="675" baseline="-12345">
              <a:latin typeface="Times New Roman"/>
              <a:cs typeface="Times New Roman"/>
            </a:endParaRPr>
          </a:p>
        </p:txBody>
      </p:sp>
      <p:sp>
        <p:nvSpPr>
          <p:cNvPr id="101" name="object 101"/>
          <p:cNvSpPr txBox="1"/>
          <p:nvPr/>
        </p:nvSpPr>
        <p:spPr>
          <a:xfrm>
            <a:off x="2780861" y="2686638"/>
            <a:ext cx="920115" cy="150495"/>
          </a:xfrm>
          <a:prstGeom prst="rect">
            <a:avLst/>
          </a:prstGeom>
        </p:spPr>
        <p:txBody>
          <a:bodyPr vert="horz" wrap="square" lIns="0" tIns="0" rIns="0" bIns="0" rtlCol="0">
            <a:spAutoFit/>
          </a:bodyPr>
          <a:lstStyle/>
          <a:p>
            <a:pPr marL="12700"/>
            <a:r>
              <a:rPr sz="950" spc="30" dirty="0">
                <a:latin typeface="宋体"/>
                <a:cs typeface="宋体"/>
              </a:rPr>
              <a:t>刺激</a:t>
            </a:r>
            <a:r>
              <a:rPr sz="950" spc="70" dirty="0">
                <a:latin typeface="宋体"/>
                <a:cs typeface="宋体"/>
              </a:rPr>
              <a:t> </a:t>
            </a:r>
            <a:r>
              <a:rPr sz="1425" spc="-307" baseline="2923" dirty="0">
                <a:latin typeface="宋体"/>
                <a:cs typeface="宋体"/>
              </a:rPr>
              <a:t>内部安全</a:t>
            </a:r>
            <a:r>
              <a:rPr sz="1425" u="sng" spc="-2550" baseline="2923" dirty="0">
                <a:latin typeface="Times New Roman"/>
                <a:cs typeface="Times New Roman"/>
              </a:rPr>
              <a:t> </a:t>
            </a:r>
            <a:endParaRPr sz="1425" baseline="2923">
              <a:latin typeface="Times New Roman"/>
              <a:cs typeface="Times New Roman"/>
            </a:endParaRPr>
          </a:p>
        </p:txBody>
      </p:sp>
      <p:sp>
        <p:nvSpPr>
          <p:cNvPr id="102" name="object 102"/>
          <p:cNvSpPr txBox="1"/>
          <p:nvPr/>
        </p:nvSpPr>
        <p:spPr>
          <a:xfrm>
            <a:off x="3114439" y="2839344"/>
            <a:ext cx="523875" cy="150495"/>
          </a:xfrm>
          <a:prstGeom prst="rect">
            <a:avLst/>
          </a:prstGeom>
        </p:spPr>
        <p:txBody>
          <a:bodyPr vert="horz" wrap="square" lIns="0" tIns="0" rIns="0" bIns="0" rtlCol="0">
            <a:spAutoFit/>
          </a:bodyPr>
          <a:lstStyle/>
          <a:p>
            <a:pPr marL="12700"/>
            <a:r>
              <a:rPr sz="950" spc="30" dirty="0">
                <a:latin typeface="宋体"/>
                <a:cs typeface="宋体"/>
              </a:rPr>
              <a:t>信息刺激</a:t>
            </a:r>
            <a:endParaRPr sz="950">
              <a:latin typeface="宋体"/>
              <a:cs typeface="宋体"/>
            </a:endParaRPr>
          </a:p>
        </p:txBody>
      </p:sp>
      <p:sp>
        <p:nvSpPr>
          <p:cNvPr id="103" name="object 103"/>
          <p:cNvSpPr txBox="1"/>
          <p:nvPr/>
        </p:nvSpPr>
        <p:spPr>
          <a:xfrm>
            <a:off x="2780861" y="2366791"/>
            <a:ext cx="920115" cy="310515"/>
          </a:xfrm>
          <a:prstGeom prst="rect">
            <a:avLst/>
          </a:prstGeom>
        </p:spPr>
        <p:txBody>
          <a:bodyPr vert="horz" wrap="square" lIns="0" tIns="0" rIns="0" bIns="0" rtlCol="0">
            <a:spAutoFit/>
          </a:bodyPr>
          <a:lstStyle/>
          <a:p>
            <a:pPr marL="12700"/>
            <a:r>
              <a:rPr sz="950" spc="30" dirty="0">
                <a:latin typeface="宋体"/>
                <a:cs typeface="宋体"/>
              </a:rPr>
              <a:t>安全</a:t>
            </a:r>
            <a:r>
              <a:rPr sz="950" spc="240" dirty="0">
                <a:latin typeface="宋体"/>
                <a:cs typeface="宋体"/>
              </a:rPr>
              <a:t> </a:t>
            </a:r>
            <a:r>
              <a:rPr sz="1425" spc="44" baseline="5847" dirty="0">
                <a:latin typeface="宋体"/>
                <a:cs typeface="宋体"/>
              </a:rPr>
              <a:t>外部安全</a:t>
            </a:r>
            <a:r>
              <a:rPr sz="1425" spc="-225" baseline="5847" dirty="0">
                <a:latin typeface="宋体"/>
                <a:cs typeface="宋体"/>
              </a:rPr>
              <a:t> </a:t>
            </a:r>
            <a:r>
              <a:rPr sz="950" u="sng" spc="-260" dirty="0">
                <a:latin typeface="Times New Roman"/>
                <a:cs typeface="Times New Roman"/>
              </a:rPr>
              <a:t> </a:t>
            </a:r>
            <a:endParaRPr sz="950">
              <a:latin typeface="Times New Roman"/>
              <a:cs typeface="Times New Roman"/>
            </a:endParaRPr>
          </a:p>
          <a:p>
            <a:pPr marL="12700">
              <a:spcBef>
                <a:spcPts val="120"/>
              </a:spcBef>
            </a:pPr>
            <a:r>
              <a:rPr sz="950" spc="30" dirty="0">
                <a:latin typeface="宋体"/>
                <a:cs typeface="宋体"/>
              </a:rPr>
              <a:t>信息</a:t>
            </a:r>
            <a:r>
              <a:rPr sz="950" spc="240" dirty="0">
                <a:latin typeface="宋体"/>
                <a:cs typeface="宋体"/>
              </a:rPr>
              <a:t> </a:t>
            </a:r>
            <a:r>
              <a:rPr sz="1425" spc="44" baseline="5847" dirty="0">
                <a:latin typeface="宋体"/>
                <a:cs typeface="宋体"/>
              </a:rPr>
              <a:t>信息刺激</a:t>
            </a:r>
            <a:endParaRPr sz="1425" baseline="5847">
              <a:latin typeface="宋体"/>
              <a:cs typeface="宋体"/>
            </a:endParaRPr>
          </a:p>
        </p:txBody>
      </p:sp>
      <p:sp>
        <p:nvSpPr>
          <p:cNvPr id="104" name="object 104"/>
          <p:cNvSpPr/>
          <p:nvPr/>
        </p:nvSpPr>
        <p:spPr>
          <a:xfrm>
            <a:off x="3102197" y="2353575"/>
            <a:ext cx="0" cy="654050"/>
          </a:xfrm>
          <a:custGeom>
            <a:avLst/>
            <a:gdLst/>
            <a:ahLst/>
            <a:cxnLst/>
            <a:rect l="l" t="t" r="r" b="b"/>
            <a:pathLst>
              <a:path h="654050">
                <a:moveTo>
                  <a:pt x="0" y="653521"/>
                </a:moveTo>
                <a:lnTo>
                  <a:pt x="0" y="0"/>
                </a:lnTo>
                <a:lnTo>
                  <a:pt x="0" y="0"/>
                </a:lnTo>
              </a:path>
            </a:pathLst>
          </a:custGeom>
          <a:ln w="3733">
            <a:solidFill>
              <a:srgbClr val="000000"/>
            </a:solidFill>
            <a:prstDash val="dash"/>
          </a:ln>
        </p:spPr>
        <p:txBody>
          <a:bodyPr wrap="square" lIns="0" tIns="0" rIns="0" bIns="0" rtlCol="0"/>
          <a:lstStyle/>
          <a:p>
            <a:endParaRPr/>
          </a:p>
        </p:txBody>
      </p:sp>
      <p:sp>
        <p:nvSpPr>
          <p:cNvPr id="105" name="object 105"/>
          <p:cNvSpPr/>
          <p:nvPr/>
        </p:nvSpPr>
        <p:spPr>
          <a:xfrm>
            <a:off x="3102198" y="2680260"/>
            <a:ext cx="586105" cy="0"/>
          </a:xfrm>
          <a:custGeom>
            <a:avLst/>
            <a:gdLst/>
            <a:ahLst/>
            <a:cxnLst/>
            <a:rect l="l" t="t" r="r" b="b"/>
            <a:pathLst>
              <a:path w="586105">
                <a:moveTo>
                  <a:pt x="585578" y="0"/>
                </a:moveTo>
                <a:lnTo>
                  <a:pt x="0" y="0"/>
                </a:lnTo>
                <a:lnTo>
                  <a:pt x="0" y="0"/>
                </a:lnTo>
              </a:path>
            </a:pathLst>
          </a:custGeom>
          <a:ln w="3646">
            <a:solidFill>
              <a:srgbClr val="000000"/>
            </a:solidFill>
            <a:prstDash val="dash"/>
          </a:ln>
        </p:spPr>
        <p:txBody>
          <a:bodyPr wrap="square" lIns="0" tIns="0" rIns="0" bIns="0" rtlCol="0"/>
          <a:lstStyle/>
          <a:p>
            <a:endParaRPr/>
          </a:p>
        </p:txBody>
      </p:sp>
      <p:sp>
        <p:nvSpPr>
          <p:cNvPr id="106" name="object 106"/>
          <p:cNvSpPr/>
          <p:nvPr/>
        </p:nvSpPr>
        <p:spPr>
          <a:xfrm>
            <a:off x="3982782" y="2138115"/>
            <a:ext cx="551815" cy="1076960"/>
          </a:xfrm>
          <a:custGeom>
            <a:avLst/>
            <a:gdLst/>
            <a:ahLst/>
            <a:cxnLst/>
            <a:rect l="l" t="t" r="r" b="b"/>
            <a:pathLst>
              <a:path w="551814" h="1076960">
                <a:moveTo>
                  <a:pt x="0" y="1076844"/>
                </a:moveTo>
                <a:lnTo>
                  <a:pt x="551269" y="1076844"/>
                </a:lnTo>
                <a:lnTo>
                  <a:pt x="551269" y="0"/>
                </a:lnTo>
                <a:lnTo>
                  <a:pt x="0" y="0"/>
                </a:lnTo>
                <a:lnTo>
                  <a:pt x="0" y="1076844"/>
                </a:lnTo>
              </a:path>
            </a:pathLst>
          </a:custGeom>
          <a:ln w="3870">
            <a:solidFill>
              <a:srgbClr val="000000"/>
            </a:solidFill>
          </a:ln>
        </p:spPr>
        <p:txBody>
          <a:bodyPr wrap="square" lIns="0" tIns="0" rIns="0" bIns="0" rtlCol="0"/>
          <a:lstStyle/>
          <a:p>
            <a:endParaRPr/>
          </a:p>
        </p:txBody>
      </p:sp>
      <p:sp>
        <p:nvSpPr>
          <p:cNvPr id="107" name="object 107"/>
          <p:cNvSpPr/>
          <p:nvPr/>
        </p:nvSpPr>
        <p:spPr>
          <a:xfrm>
            <a:off x="4684823" y="2138115"/>
            <a:ext cx="1543685" cy="1076960"/>
          </a:xfrm>
          <a:custGeom>
            <a:avLst/>
            <a:gdLst/>
            <a:ahLst/>
            <a:cxnLst/>
            <a:rect l="l" t="t" r="r" b="b"/>
            <a:pathLst>
              <a:path w="1543685" h="1076960">
                <a:moveTo>
                  <a:pt x="0" y="1076844"/>
                </a:moveTo>
                <a:lnTo>
                  <a:pt x="1543648" y="1076844"/>
                </a:lnTo>
                <a:lnTo>
                  <a:pt x="1543648" y="0"/>
                </a:lnTo>
                <a:lnTo>
                  <a:pt x="0" y="0"/>
                </a:lnTo>
                <a:lnTo>
                  <a:pt x="0" y="1076844"/>
                </a:lnTo>
              </a:path>
            </a:pathLst>
          </a:custGeom>
          <a:ln w="3828">
            <a:solidFill>
              <a:srgbClr val="000000"/>
            </a:solidFill>
          </a:ln>
        </p:spPr>
        <p:txBody>
          <a:bodyPr wrap="square" lIns="0" tIns="0" rIns="0" bIns="0" rtlCol="0"/>
          <a:lstStyle/>
          <a:p>
            <a:endParaRPr/>
          </a:p>
        </p:txBody>
      </p:sp>
      <p:sp>
        <p:nvSpPr>
          <p:cNvPr id="108" name="object 108"/>
          <p:cNvSpPr txBox="1"/>
          <p:nvPr/>
        </p:nvSpPr>
        <p:spPr>
          <a:xfrm>
            <a:off x="5132837" y="2165158"/>
            <a:ext cx="648335" cy="150495"/>
          </a:xfrm>
          <a:prstGeom prst="rect">
            <a:avLst/>
          </a:prstGeom>
        </p:spPr>
        <p:txBody>
          <a:bodyPr vert="horz" wrap="square" lIns="0" tIns="0" rIns="0" bIns="0" rtlCol="0">
            <a:spAutoFit/>
          </a:bodyPr>
          <a:lstStyle/>
          <a:p>
            <a:pPr marL="12700"/>
            <a:r>
              <a:rPr sz="950" spc="30" dirty="0">
                <a:latin typeface="宋体"/>
                <a:cs typeface="宋体"/>
              </a:rPr>
              <a:t>思维处理器</a:t>
            </a:r>
            <a:endParaRPr sz="950">
              <a:latin typeface="宋体"/>
              <a:cs typeface="宋体"/>
            </a:endParaRPr>
          </a:p>
        </p:txBody>
      </p:sp>
      <p:sp>
        <p:nvSpPr>
          <p:cNvPr id="109" name="object 109"/>
          <p:cNvSpPr/>
          <p:nvPr/>
        </p:nvSpPr>
        <p:spPr>
          <a:xfrm>
            <a:off x="6449103" y="2138115"/>
            <a:ext cx="772160" cy="1076960"/>
          </a:xfrm>
          <a:custGeom>
            <a:avLst/>
            <a:gdLst/>
            <a:ahLst/>
            <a:cxnLst/>
            <a:rect l="l" t="t" r="r" b="b"/>
            <a:pathLst>
              <a:path w="772160" h="1076960">
                <a:moveTo>
                  <a:pt x="0" y="1076844"/>
                </a:moveTo>
                <a:lnTo>
                  <a:pt x="771746" y="1076844"/>
                </a:lnTo>
                <a:lnTo>
                  <a:pt x="771746" y="0"/>
                </a:lnTo>
                <a:lnTo>
                  <a:pt x="0" y="0"/>
                </a:lnTo>
                <a:lnTo>
                  <a:pt x="0" y="1076844"/>
                </a:lnTo>
              </a:path>
            </a:pathLst>
          </a:custGeom>
          <a:ln w="3858">
            <a:solidFill>
              <a:srgbClr val="000000"/>
            </a:solidFill>
          </a:ln>
        </p:spPr>
        <p:txBody>
          <a:bodyPr wrap="square" lIns="0" tIns="0" rIns="0" bIns="0" rtlCol="0"/>
          <a:lstStyle/>
          <a:p>
            <a:endParaRPr/>
          </a:p>
        </p:txBody>
      </p:sp>
      <p:sp>
        <p:nvSpPr>
          <p:cNvPr id="110" name="object 110"/>
          <p:cNvSpPr txBox="1"/>
          <p:nvPr/>
        </p:nvSpPr>
        <p:spPr>
          <a:xfrm>
            <a:off x="6511089" y="2155889"/>
            <a:ext cx="648335" cy="814705"/>
          </a:xfrm>
          <a:prstGeom prst="rect">
            <a:avLst/>
          </a:prstGeom>
        </p:spPr>
        <p:txBody>
          <a:bodyPr vert="horz" wrap="square" lIns="0" tIns="0" rIns="0" bIns="0" rtlCol="0">
            <a:spAutoFit/>
          </a:bodyPr>
          <a:lstStyle/>
          <a:p>
            <a:pPr algn="ctr">
              <a:lnSpc>
                <a:spcPct val="100000"/>
              </a:lnSpc>
            </a:pPr>
            <a:r>
              <a:rPr sz="950" spc="30" dirty="0">
                <a:latin typeface="宋体"/>
                <a:cs typeface="宋体"/>
              </a:rPr>
              <a:t>行动处理器</a:t>
            </a:r>
            <a:endParaRPr sz="950">
              <a:latin typeface="宋体"/>
              <a:cs typeface="宋体"/>
            </a:endParaRPr>
          </a:p>
          <a:p>
            <a:pPr marL="137795" marR="128270" algn="ctr">
              <a:spcBef>
                <a:spcPts val="550"/>
              </a:spcBef>
            </a:pPr>
            <a:r>
              <a:rPr sz="950" spc="20" dirty="0">
                <a:latin typeface="宋体"/>
                <a:cs typeface="宋体"/>
              </a:rPr>
              <a:t>组织人  </a:t>
            </a:r>
            <a:r>
              <a:rPr sz="950" spc="30" dirty="0">
                <a:latin typeface="宋体"/>
                <a:cs typeface="宋体"/>
              </a:rPr>
              <a:t>安全  执行</a:t>
            </a:r>
            <a:endParaRPr sz="950">
              <a:latin typeface="宋体"/>
              <a:cs typeface="宋体"/>
            </a:endParaRPr>
          </a:p>
          <a:p>
            <a:pPr marL="1270" algn="ctr">
              <a:spcBef>
                <a:spcPts val="290"/>
              </a:spcBef>
            </a:pPr>
            <a:r>
              <a:rPr sz="700" i="1" spc="15" dirty="0">
                <a:latin typeface="Times New Roman"/>
                <a:cs typeface="Times New Roman"/>
              </a:rPr>
              <a:t>A</a:t>
            </a:r>
            <a:r>
              <a:rPr sz="675" spc="22" baseline="-12345" dirty="0">
                <a:latin typeface="Times New Roman"/>
                <a:cs typeface="Times New Roman"/>
              </a:rPr>
              <a:t>2</a:t>
            </a:r>
            <a:endParaRPr sz="675" baseline="-12345">
              <a:latin typeface="Times New Roman"/>
              <a:cs typeface="Times New Roman"/>
            </a:endParaRPr>
          </a:p>
        </p:txBody>
      </p:sp>
      <p:sp>
        <p:nvSpPr>
          <p:cNvPr id="111" name="object 111"/>
          <p:cNvSpPr/>
          <p:nvPr/>
        </p:nvSpPr>
        <p:spPr>
          <a:xfrm>
            <a:off x="4729789" y="2645616"/>
            <a:ext cx="63500" cy="62230"/>
          </a:xfrm>
          <a:custGeom>
            <a:avLst/>
            <a:gdLst/>
            <a:ahLst/>
            <a:cxnLst/>
            <a:rect l="l" t="t" r="r" b="b"/>
            <a:pathLst>
              <a:path w="63500" h="62230">
                <a:moveTo>
                  <a:pt x="0" y="0"/>
                </a:moveTo>
                <a:lnTo>
                  <a:pt x="5601" y="15135"/>
                </a:lnTo>
                <a:lnTo>
                  <a:pt x="7461" y="30997"/>
                </a:lnTo>
                <a:lnTo>
                  <a:pt x="5601" y="46773"/>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112" name="object 112"/>
          <p:cNvSpPr/>
          <p:nvPr/>
        </p:nvSpPr>
        <p:spPr>
          <a:xfrm>
            <a:off x="3919299" y="2537886"/>
            <a:ext cx="63500" cy="62230"/>
          </a:xfrm>
          <a:custGeom>
            <a:avLst/>
            <a:gdLst/>
            <a:ahLst/>
            <a:cxnLst/>
            <a:rect l="l" t="t" r="r" b="b"/>
            <a:pathLst>
              <a:path w="63500" h="62230">
                <a:moveTo>
                  <a:pt x="0" y="0"/>
                </a:moveTo>
                <a:lnTo>
                  <a:pt x="5601" y="15156"/>
                </a:lnTo>
                <a:lnTo>
                  <a:pt x="7468" y="30997"/>
                </a:lnTo>
                <a:lnTo>
                  <a:pt x="5601" y="46837"/>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113" name="object 113"/>
          <p:cNvSpPr txBox="1"/>
          <p:nvPr/>
        </p:nvSpPr>
        <p:spPr>
          <a:xfrm>
            <a:off x="4018161" y="2225025"/>
            <a:ext cx="150495" cy="150495"/>
          </a:xfrm>
          <a:prstGeom prst="rect">
            <a:avLst/>
          </a:prstGeom>
        </p:spPr>
        <p:txBody>
          <a:bodyPr vert="horz" wrap="square" lIns="0" tIns="0" rIns="0" bIns="0" rtlCol="0">
            <a:spAutoFit/>
          </a:bodyPr>
          <a:lstStyle/>
          <a:p>
            <a:pPr marL="12700"/>
            <a:r>
              <a:rPr sz="950" spc="30" dirty="0">
                <a:latin typeface="宋体"/>
                <a:cs typeface="宋体"/>
              </a:rPr>
              <a:t>知</a:t>
            </a:r>
            <a:endParaRPr sz="950">
              <a:latin typeface="宋体"/>
              <a:cs typeface="宋体"/>
            </a:endParaRPr>
          </a:p>
        </p:txBody>
      </p:sp>
      <p:sp>
        <p:nvSpPr>
          <p:cNvPr id="114" name="object 114"/>
          <p:cNvSpPr txBox="1"/>
          <p:nvPr/>
        </p:nvSpPr>
        <p:spPr>
          <a:xfrm>
            <a:off x="4034030" y="2990219"/>
            <a:ext cx="118110" cy="107722"/>
          </a:xfrm>
          <a:prstGeom prst="rect">
            <a:avLst/>
          </a:prstGeom>
        </p:spPr>
        <p:txBody>
          <a:bodyPr vert="horz" wrap="square" lIns="0" tIns="0" rIns="0" bIns="0" rtlCol="0">
            <a:spAutoFit/>
          </a:bodyPr>
          <a:lstStyle/>
          <a:p>
            <a:pPr marL="12700"/>
            <a:r>
              <a:rPr sz="700" i="1" spc="15" dirty="0">
                <a:latin typeface="Times New Roman"/>
                <a:cs typeface="Times New Roman"/>
              </a:rPr>
              <a:t>C</a:t>
            </a:r>
            <a:r>
              <a:rPr sz="675" spc="15" baseline="-12345" dirty="0">
                <a:latin typeface="Times New Roman"/>
                <a:cs typeface="Times New Roman"/>
              </a:rPr>
              <a:t>2</a:t>
            </a:r>
            <a:endParaRPr sz="675" baseline="-12345">
              <a:latin typeface="Times New Roman"/>
              <a:cs typeface="Times New Roman"/>
            </a:endParaRPr>
          </a:p>
        </p:txBody>
      </p:sp>
      <p:sp>
        <p:nvSpPr>
          <p:cNvPr id="115" name="object 115"/>
          <p:cNvSpPr txBox="1"/>
          <p:nvPr/>
        </p:nvSpPr>
        <p:spPr>
          <a:xfrm>
            <a:off x="4232414" y="2172451"/>
            <a:ext cx="274955" cy="150495"/>
          </a:xfrm>
          <a:prstGeom prst="rect">
            <a:avLst/>
          </a:prstGeom>
        </p:spPr>
        <p:txBody>
          <a:bodyPr vert="horz" wrap="square" lIns="0" tIns="0" rIns="0" bIns="0" rtlCol="0">
            <a:spAutoFit/>
          </a:bodyPr>
          <a:lstStyle/>
          <a:p>
            <a:pPr marL="12700"/>
            <a:r>
              <a:rPr sz="950" spc="30" dirty="0">
                <a:latin typeface="宋体"/>
                <a:cs typeface="宋体"/>
              </a:rPr>
              <a:t>监测</a:t>
            </a:r>
            <a:endParaRPr sz="950">
              <a:latin typeface="宋体"/>
              <a:cs typeface="宋体"/>
            </a:endParaRPr>
          </a:p>
        </p:txBody>
      </p:sp>
      <p:sp>
        <p:nvSpPr>
          <p:cNvPr id="116" name="object 116"/>
          <p:cNvSpPr/>
          <p:nvPr/>
        </p:nvSpPr>
        <p:spPr>
          <a:xfrm>
            <a:off x="4203258" y="2138115"/>
            <a:ext cx="0" cy="1076960"/>
          </a:xfrm>
          <a:custGeom>
            <a:avLst/>
            <a:gdLst/>
            <a:ahLst/>
            <a:cxnLst/>
            <a:rect l="l" t="t" r="r" b="b"/>
            <a:pathLst>
              <a:path h="1076960">
                <a:moveTo>
                  <a:pt x="0" y="1076844"/>
                </a:moveTo>
                <a:lnTo>
                  <a:pt x="0" y="0"/>
                </a:lnTo>
                <a:lnTo>
                  <a:pt x="0" y="0"/>
                </a:lnTo>
              </a:path>
            </a:pathLst>
          </a:custGeom>
          <a:ln w="3733">
            <a:solidFill>
              <a:srgbClr val="000000"/>
            </a:solidFill>
            <a:prstDash val="dash"/>
          </a:ln>
        </p:spPr>
        <p:txBody>
          <a:bodyPr wrap="square" lIns="0" tIns="0" rIns="0" bIns="0" rtlCol="0"/>
          <a:lstStyle/>
          <a:p>
            <a:endParaRPr/>
          </a:p>
        </p:txBody>
      </p:sp>
      <p:sp>
        <p:nvSpPr>
          <p:cNvPr id="117" name="object 117"/>
          <p:cNvSpPr txBox="1"/>
          <p:nvPr/>
        </p:nvSpPr>
        <p:spPr>
          <a:xfrm>
            <a:off x="4018161" y="2387759"/>
            <a:ext cx="485775" cy="150495"/>
          </a:xfrm>
          <a:prstGeom prst="rect">
            <a:avLst/>
          </a:prstGeom>
        </p:spPr>
        <p:txBody>
          <a:bodyPr vert="horz" wrap="square" lIns="0" tIns="0" rIns="0" bIns="0" rtlCol="0">
            <a:spAutoFit/>
          </a:bodyPr>
          <a:lstStyle/>
          <a:p>
            <a:pPr marL="12700"/>
            <a:r>
              <a:rPr sz="1425" spc="44" baseline="8771" dirty="0">
                <a:latin typeface="宋体"/>
                <a:cs typeface="宋体"/>
              </a:rPr>
              <a:t>觉</a:t>
            </a:r>
            <a:r>
              <a:rPr sz="1425" spc="157" baseline="8771" dirty="0">
                <a:latin typeface="宋体"/>
                <a:cs typeface="宋体"/>
              </a:rPr>
              <a:t> </a:t>
            </a:r>
            <a:r>
              <a:rPr sz="950" spc="30" dirty="0">
                <a:latin typeface="宋体"/>
                <a:cs typeface="宋体"/>
              </a:rPr>
              <a:t>观察</a:t>
            </a:r>
            <a:endParaRPr sz="950">
              <a:latin typeface="宋体"/>
              <a:cs typeface="宋体"/>
            </a:endParaRPr>
          </a:p>
        </p:txBody>
      </p:sp>
      <p:sp>
        <p:nvSpPr>
          <p:cNvPr id="118" name="object 118"/>
          <p:cNvSpPr txBox="1"/>
          <p:nvPr/>
        </p:nvSpPr>
        <p:spPr>
          <a:xfrm>
            <a:off x="4018161" y="2516761"/>
            <a:ext cx="485775" cy="237490"/>
          </a:xfrm>
          <a:prstGeom prst="rect">
            <a:avLst/>
          </a:prstGeom>
        </p:spPr>
        <p:txBody>
          <a:bodyPr vert="horz" wrap="square" lIns="0" tIns="0" rIns="0" bIns="0" rtlCol="0">
            <a:spAutoFit/>
          </a:bodyPr>
          <a:lstStyle/>
          <a:p>
            <a:pPr marL="12700">
              <a:lnSpc>
                <a:spcPts val="910"/>
              </a:lnSpc>
            </a:pPr>
            <a:r>
              <a:rPr sz="950" spc="30" dirty="0">
                <a:latin typeface="宋体"/>
                <a:cs typeface="宋体"/>
              </a:rPr>
              <a:t>处</a:t>
            </a:r>
            <a:endParaRPr sz="950">
              <a:latin typeface="宋体"/>
              <a:cs typeface="宋体"/>
            </a:endParaRPr>
          </a:p>
          <a:p>
            <a:pPr marL="223520">
              <a:lnSpc>
                <a:spcPts val="910"/>
              </a:lnSpc>
            </a:pPr>
            <a:r>
              <a:rPr sz="950" spc="30" dirty="0">
                <a:latin typeface="宋体"/>
                <a:cs typeface="宋体"/>
              </a:rPr>
              <a:t>检查</a:t>
            </a:r>
            <a:endParaRPr sz="950">
              <a:latin typeface="宋体"/>
              <a:cs typeface="宋体"/>
            </a:endParaRPr>
          </a:p>
        </p:txBody>
      </p:sp>
      <p:sp>
        <p:nvSpPr>
          <p:cNvPr id="119" name="object 119"/>
          <p:cNvSpPr txBox="1"/>
          <p:nvPr/>
        </p:nvSpPr>
        <p:spPr>
          <a:xfrm>
            <a:off x="4018161" y="2662631"/>
            <a:ext cx="485775" cy="306705"/>
          </a:xfrm>
          <a:prstGeom prst="rect">
            <a:avLst/>
          </a:prstGeom>
        </p:spPr>
        <p:txBody>
          <a:bodyPr vert="horz" wrap="square" lIns="0" tIns="0" rIns="0" bIns="0" rtlCol="0">
            <a:spAutoFit/>
          </a:bodyPr>
          <a:lstStyle/>
          <a:p>
            <a:pPr marL="12700"/>
            <a:r>
              <a:rPr sz="950" spc="30" dirty="0">
                <a:latin typeface="宋体"/>
                <a:cs typeface="宋体"/>
              </a:rPr>
              <a:t>理</a:t>
            </a:r>
            <a:r>
              <a:rPr sz="950" spc="60" dirty="0">
                <a:latin typeface="宋体"/>
                <a:cs typeface="宋体"/>
              </a:rPr>
              <a:t> </a:t>
            </a:r>
            <a:r>
              <a:rPr sz="950" u="dash" spc="55" dirty="0">
                <a:latin typeface="Times New Roman"/>
                <a:cs typeface="Times New Roman"/>
              </a:rPr>
              <a:t> </a:t>
            </a:r>
            <a:endParaRPr sz="950">
              <a:latin typeface="Times New Roman"/>
              <a:cs typeface="Times New Roman"/>
            </a:endParaRPr>
          </a:p>
          <a:p>
            <a:pPr marL="12700">
              <a:spcBef>
                <a:spcPts val="85"/>
              </a:spcBef>
            </a:pPr>
            <a:r>
              <a:rPr sz="1425" spc="44" baseline="5847" dirty="0">
                <a:latin typeface="宋体"/>
                <a:cs typeface="宋体"/>
              </a:rPr>
              <a:t>器</a:t>
            </a:r>
            <a:r>
              <a:rPr sz="1425" spc="157" baseline="5847" dirty="0">
                <a:latin typeface="宋体"/>
                <a:cs typeface="宋体"/>
              </a:rPr>
              <a:t> </a:t>
            </a:r>
            <a:r>
              <a:rPr sz="950" spc="30" dirty="0">
                <a:latin typeface="宋体"/>
                <a:cs typeface="宋体"/>
              </a:rPr>
              <a:t>沟通</a:t>
            </a:r>
            <a:endParaRPr sz="950">
              <a:latin typeface="宋体"/>
              <a:cs typeface="宋体"/>
            </a:endParaRPr>
          </a:p>
        </p:txBody>
      </p:sp>
      <p:sp>
        <p:nvSpPr>
          <p:cNvPr id="120" name="object 120"/>
          <p:cNvSpPr txBox="1"/>
          <p:nvPr/>
        </p:nvSpPr>
        <p:spPr>
          <a:xfrm>
            <a:off x="4291540" y="3033836"/>
            <a:ext cx="150495" cy="150495"/>
          </a:xfrm>
          <a:prstGeom prst="rect">
            <a:avLst/>
          </a:prstGeom>
        </p:spPr>
        <p:txBody>
          <a:bodyPr vert="horz" wrap="square" lIns="0" tIns="0" rIns="0" bIns="0" rtlCol="0">
            <a:spAutoFit/>
          </a:bodyPr>
          <a:lstStyle/>
          <a:p>
            <a:pPr marL="12700"/>
            <a:r>
              <a:rPr sz="950" spc="30" dirty="0">
                <a:latin typeface="宋体"/>
                <a:cs typeface="宋体"/>
              </a:rPr>
              <a:t>…</a:t>
            </a:r>
            <a:endParaRPr sz="950">
              <a:latin typeface="宋体"/>
              <a:cs typeface="宋体"/>
            </a:endParaRPr>
          </a:p>
        </p:txBody>
      </p:sp>
      <p:sp>
        <p:nvSpPr>
          <p:cNvPr id="121" name="object 121"/>
          <p:cNvSpPr/>
          <p:nvPr/>
        </p:nvSpPr>
        <p:spPr>
          <a:xfrm>
            <a:off x="4314509" y="1944383"/>
            <a:ext cx="629285" cy="194310"/>
          </a:xfrm>
          <a:custGeom>
            <a:avLst/>
            <a:gdLst/>
            <a:ahLst/>
            <a:cxnLst/>
            <a:rect l="l" t="t" r="r" b="b"/>
            <a:pathLst>
              <a:path w="629285" h="194310">
                <a:moveTo>
                  <a:pt x="0" y="193731"/>
                </a:moveTo>
                <a:lnTo>
                  <a:pt x="0" y="0"/>
                </a:lnTo>
                <a:lnTo>
                  <a:pt x="629222" y="0"/>
                </a:lnTo>
              </a:path>
            </a:pathLst>
          </a:custGeom>
          <a:ln w="3653">
            <a:solidFill>
              <a:srgbClr val="000000"/>
            </a:solidFill>
          </a:ln>
        </p:spPr>
        <p:txBody>
          <a:bodyPr wrap="square" lIns="0" tIns="0" rIns="0" bIns="0" rtlCol="0"/>
          <a:lstStyle/>
          <a:p>
            <a:endParaRPr/>
          </a:p>
        </p:txBody>
      </p:sp>
      <p:sp>
        <p:nvSpPr>
          <p:cNvPr id="122" name="object 122"/>
          <p:cNvSpPr/>
          <p:nvPr/>
        </p:nvSpPr>
        <p:spPr>
          <a:xfrm>
            <a:off x="4928171" y="1913386"/>
            <a:ext cx="63500" cy="62230"/>
          </a:xfrm>
          <a:custGeom>
            <a:avLst/>
            <a:gdLst/>
            <a:ahLst/>
            <a:cxnLst/>
            <a:rect l="l" t="t" r="r" b="b"/>
            <a:pathLst>
              <a:path w="63500" h="62230">
                <a:moveTo>
                  <a:pt x="0" y="0"/>
                </a:moveTo>
                <a:lnTo>
                  <a:pt x="5688" y="15135"/>
                </a:lnTo>
                <a:lnTo>
                  <a:pt x="7578" y="30997"/>
                </a:lnTo>
                <a:lnTo>
                  <a:pt x="5688" y="46773"/>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123" name="object 123"/>
          <p:cNvSpPr/>
          <p:nvPr/>
        </p:nvSpPr>
        <p:spPr>
          <a:xfrm>
            <a:off x="4424825" y="1782865"/>
            <a:ext cx="441325" cy="323215"/>
          </a:xfrm>
          <a:custGeom>
            <a:avLst/>
            <a:gdLst/>
            <a:ahLst/>
            <a:cxnLst/>
            <a:rect l="l" t="t" r="r" b="b"/>
            <a:pathLst>
              <a:path w="441325" h="323214">
                <a:moveTo>
                  <a:pt x="0" y="323038"/>
                </a:moveTo>
                <a:lnTo>
                  <a:pt x="441046" y="323038"/>
                </a:lnTo>
                <a:lnTo>
                  <a:pt x="441046" y="0"/>
                </a:lnTo>
                <a:lnTo>
                  <a:pt x="0" y="0"/>
                </a:lnTo>
                <a:lnTo>
                  <a:pt x="0" y="323038"/>
                </a:lnTo>
                <a:close/>
              </a:path>
            </a:pathLst>
          </a:custGeom>
          <a:solidFill>
            <a:srgbClr val="FFFFFF"/>
          </a:solidFill>
        </p:spPr>
        <p:txBody>
          <a:bodyPr wrap="square" lIns="0" tIns="0" rIns="0" bIns="0" rtlCol="0"/>
          <a:lstStyle/>
          <a:p>
            <a:endParaRPr/>
          </a:p>
        </p:txBody>
      </p:sp>
      <p:sp>
        <p:nvSpPr>
          <p:cNvPr id="124" name="object 124"/>
          <p:cNvSpPr/>
          <p:nvPr/>
        </p:nvSpPr>
        <p:spPr>
          <a:xfrm>
            <a:off x="4424825" y="1782865"/>
            <a:ext cx="441325" cy="323215"/>
          </a:xfrm>
          <a:custGeom>
            <a:avLst/>
            <a:gdLst/>
            <a:ahLst/>
            <a:cxnLst/>
            <a:rect l="l" t="t" r="r" b="b"/>
            <a:pathLst>
              <a:path w="441325" h="323214">
                <a:moveTo>
                  <a:pt x="0" y="323038"/>
                </a:moveTo>
                <a:lnTo>
                  <a:pt x="441046" y="323038"/>
                </a:lnTo>
                <a:lnTo>
                  <a:pt x="441046" y="0"/>
                </a:lnTo>
                <a:lnTo>
                  <a:pt x="0" y="0"/>
                </a:lnTo>
                <a:lnTo>
                  <a:pt x="0" y="323038"/>
                </a:lnTo>
                <a:close/>
              </a:path>
            </a:pathLst>
          </a:custGeom>
          <a:ln w="3677">
            <a:solidFill>
              <a:srgbClr val="000000"/>
            </a:solidFill>
          </a:ln>
        </p:spPr>
        <p:txBody>
          <a:bodyPr wrap="square" lIns="0" tIns="0" rIns="0" bIns="0" rtlCol="0"/>
          <a:lstStyle/>
          <a:p>
            <a:endParaRPr/>
          </a:p>
        </p:txBody>
      </p:sp>
      <p:sp>
        <p:nvSpPr>
          <p:cNvPr id="125" name="object 125"/>
          <p:cNvSpPr txBox="1"/>
          <p:nvPr/>
        </p:nvSpPr>
        <p:spPr>
          <a:xfrm>
            <a:off x="4474363" y="1768397"/>
            <a:ext cx="274955" cy="318770"/>
          </a:xfrm>
          <a:prstGeom prst="rect">
            <a:avLst/>
          </a:prstGeom>
        </p:spPr>
        <p:txBody>
          <a:bodyPr vert="horz" wrap="square" lIns="0" tIns="0" rIns="0" bIns="0" rtlCol="0">
            <a:spAutoFit/>
          </a:bodyPr>
          <a:lstStyle/>
          <a:p>
            <a:pPr marL="12700" marR="5080">
              <a:lnSpc>
                <a:spcPct val="108100"/>
              </a:lnSpc>
            </a:pPr>
            <a:r>
              <a:rPr sz="950" spc="25" dirty="0">
                <a:latin typeface="宋体"/>
                <a:cs typeface="宋体"/>
              </a:rPr>
              <a:t>感知  差错</a:t>
            </a:r>
            <a:endParaRPr sz="950">
              <a:latin typeface="宋体"/>
              <a:cs typeface="宋体"/>
            </a:endParaRPr>
          </a:p>
        </p:txBody>
      </p:sp>
      <p:sp>
        <p:nvSpPr>
          <p:cNvPr id="126" name="object 126"/>
          <p:cNvSpPr/>
          <p:nvPr/>
        </p:nvSpPr>
        <p:spPr>
          <a:xfrm>
            <a:off x="3752503" y="2827344"/>
            <a:ext cx="1334135" cy="495934"/>
          </a:xfrm>
          <a:custGeom>
            <a:avLst/>
            <a:gdLst/>
            <a:ahLst/>
            <a:cxnLst/>
            <a:rect l="l" t="t" r="r" b="b"/>
            <a:pathLst>
              <a:path w="1334135" h="495935">
                <a:moveTo>
                  <a:pt x="0" y="0"/>
                </a:moveTo>
                <a:lnTo>
                  <a:pt x="0" y="495345"/>
                </a:lnTo>
                <a:lnTo>
                  <a:pt x="1333908" y="495345"/>
                </a:lnTo>
                <a:lnTo>
                  <a:pt x="1333908" y="219106"/>
                </a:lnTo>
              </a:path>
            </a:pathLst>
          </a:custGeom>
          <a:ln w="3657">
            <a:solidFill>
              <a:srgbClr val="000000"/>
            </a:solidFill>
          </a:ln>
        </p:spPr>
        <p:txBody>
          <a:bodyPr wrap="square" lIns="0" tIns="0" rIns="0" bIns="0" rtlCol="0"/>
          <a:lstStyle/>
          <a:p>
            <a:endParaRPr/>
          </a:p>
        </p:txBody>
      </p:sp>
      <p:sp>
        <p:nvSpPr>
          <p:cNvPr id="127" name="object 127"/>
          <p:cNvSpPr/>
          <p:nvPr/>
        </p:nvSpPr>
        <p:spPr>
          <a:xfrm>
            <a:off x="5054669" y="2999651"/>
            <a:ext cx="63500" cy="62230"/>
          </a:xfrm>
          <a:custGeom>
            <a:avLst/>
            <a:gdLst/>
            <a:ahLst/>
            <a:cxnLst/>
            <a:rect l="l" t="t" r="r" b="b"/>
            <a:pathLst>
              <a:path w="63500" h="62230">
                <a:moveTo>
                  <a:pt x="31741" y="0"/>
                </a:moveTo>
                <a:lnTo>
                  <a:pt x="0" y="61994"/>
                </a:lnTo>
                <a:lnTo>
                  <a:pt x="15498" y="56438"/>
                </a:lnTo>
                <a:lnTo>
                  <a:pt x="31682" y="54586"/>
                </a:lnTo>
                <a:lnTo>
                  <a:pt x="59689" y="54586"/>
                </a:lnTo>
                <a:lnTo>
                  <a:pt x="31741" y="0"/>
                </a:lnTo>
                <a:close/>
              </a:path>
              <a:path w="63500" h="62230">
                <a:moveTo>
                  <a:pt x="59689" y="54586"/>
                </a:moveTo>
                <a:lnTo>
                  <a:pt x="31682" y="54586"/>
                </a:lnTo>
                <a:lnTo>
                  <a:pt x="47896" y="56438"/>
                </a:lnTo>
                <a:lnTo>
                  <a:pt x="63482" y="61994"/>
                </a:lnTo>
                <a:lnTo>
                  <a:pt x="59689" y="54586"/>
                </a:lnTo>
                <a:close/>
              </a:path>
            </a:pathLst>
          </a:custGeom>
          <a:solidFill>
            <a:srgbClr val="000000"/>
          </a:solidFill>
        </p:spPr>
        <p:txBody>
          <a:bodyPr wrap="square" lIns="0" tIns="0" rIns="0" bIns="0" rtlCol="0"/>
          <a:lstStyle/>
          <a:p>
            <a:endParaRPr/>
          </a:p>
        </p:txBody>
      </p:sp>
      <p:sp>
        <p:nvSpPr>
          <p:cNvPr id="128" name="object 128"/>
          <p:cNvSpPr/>
          <p:nvPr/>
        </p:nvSpPr>
        <p:spPr>
          <a:xfrm>
            <a:off x="3763239" y="1298217"/>
            <a:ext cx="1102995" cy="431165"/>
          </a:xfrm>
          <a:custGeom>
            <a:avLst/>
            <a:gdLst/>
            <a:ahLst/>
            <a:cxnLst/>
            <a:rect l="l" t="t" r="r" b="b"/>
            <a:pathLst>
              <a:path w="1102995" h="431164">
                <a:moveTo>
                  <a:pt x="0" y="430707"/>
                </a:moveTo>
                <a:lnTo>
                  <a:pt x="1102632" y="430707"/>
                </a:lnTo>
                <a:lnTo>
                  <a:pt x="1102632" y="0"/>
                </a:lnTo>
                <a:lnTo>
                  <a:pt x="0" y="0"/>
                </a:lnTo>
                <a:lnTo>
                  <a:pt x="0" y="430707"/>
                </a:lnTo>
                <a:close/>
              </a:path>
            </a:pathLst>
          </a:custGeom>
          <a:ln w="3658">
            <a:solidFill>
              <a:srgbClr val="000000"/>
            </a:solidFill>
          </a:ln>
        </p:spPr>
        <p:txBody>
          <a:bodyPr wrap="square" lIns="0" tIns="0" rIns="0" bIns="0" rtlCol="0"/>
          <a:lstStyle/>
          <a:p>
            <a:endParaRPr/>
          </a:p>
        </p:txBody>
      </p:sp>
      <p:sp>
        <p:nvSpPr>
          <p:cNvPr id="129" name="object 129"/>
          <p:cNvSpPr txBox="1"/>
          <p:nvPr/>
        </p:nvSpPr>
        <p:spPr>
          <a:xfrm>
            <a:off x="3866146" y="1353004"/>
            <a:ext cx="897255" cy="150495"/>
          </a:xfrm>
          <a:prstGeom prst="rect">
            <a:avLst/>
          </a:prstGeom>
        </p:spPr>
        <p:txBody>
          <a:bodyPr vert="horz" wrap="square" lIns="0" tIns="0" rIns="0" bIns="0" rtlCol="0">
            <a:spAutoFit/>
          </a:bodyPr>
          <a:lstStyle/>
          <a:p>
            <a:pPr marL="12700"/>
            <a:r>
              <a:rPr sz="950" spc="30" dirty="0">
                <a:latin typeface="宋体"/>
                <a:cs typeface="宋体"/>
              </a:rPr>
              <a:t>能力型和规约型</a:t>
            </a:r>
            <a:endParaRPr sz="950">
              <a:latin typeface="宋体"/>
              <a:cs typeface="宋体"/>
            </a:endParaRPr>
          </a:p>
        </p:txBody>
      </p:sp>
      <p:sp>
        <p:nvSpPr>
          <p:cNvPr id="130" name="object 130"/>
          <p:cNvSpPr txBox="1"/>
          <p:nvPr/>
        </p:nvSpPr>
        <p:spPr>
          <a:xfrm>
            <a:off x="4009135" y="1513003"/>
            <a:ext cx="610870" cy="146194"/>
          </a:xfrm>
          <a:prstGeom prst="rect">
            <a:avLst/>
          </a:prstGeom>
        </p:spPr>
        <p:txBody>
          <a:bodyPr vert="horz" wrap="square" lIns="0" tIns="0" rIns="0" bIns="0" rtlCol="0">
            <a:spAutoFit/>
          </a:bodyPr>
          <a:lstStyle/>
          <a:p>
            <a:pPr marL="12700"/>
            <a:r>
              <a:rPr sz="950" spc="30" dirty="0">
                <a:latin typeface="宋体"/>
                <a:cs typeface="宋体"/>
              </a:rPr>
              <a:t>影响因素</a:t>
            </a:r>
            <a:r>
              <a:rPr sz="700" i="1" spc="20" dirty="0">
                <a:latin typeface="Times New Roman"/>
                <a:cs typeface="Times New Roman"/>
              </a:rPr>
              <a:t>B</a:t>
            </a:r>
            <a:r>
              <a:rPr sz="675" spc="15" baseline="-12345" dirty="0">
                <a:latin typeface="Times New Roman"/>
                <a:cs typeface="Times New Roman"/>
              </a:rPr>
              <a:t>2</a:t>
            </a:r>
            <a:endParaRPr sz="675" baseline="-12345">
              <a:latin typeface="Times New Roman"/>
              <a:cs typeface="Times New Roman"/>
            </a:endParaRPr>
          </a:p>
        </p:txBody>
      </p:sp>
      <p:sp>
        <p:nvSpPr>
          <p:cNvPr id="131" name="object 131"/>
          <p:cNvSpPr/>
          <p:nvPr/>
        </p:nvSpPr>
        <p:spPr>
          <a:xfrm>
            <a:off x="4912612" y="1482618"/>
            <a:ext cx="63500" cy="62230"/>
          </a:xfrm>
          <a:custGeom>
            <a:avLst/>
            <a:gdLst/>
            <a:ahLst/>
            <a:cxnLst/>
            <a:rect l="l" t="t" r="r" b="b"/>
            <a:pathLst>
              <a:path w="63500" h="62230">
                <a:moveTo>
                  <a:pt x="0" y="0"/>
                </a:moveTo>
                <a:lnTo>
                  <a:pt x="5601" y="15220"/>
                </a:lnTo>
                <a:lnTo>
                  <a:pt x="7468" y="31054"/>
                </a:lnTo>
                <a:lnTo>
                  <a:pt x="5601" y="46858"/>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132" name="object 132"/>
          <p:cNvSpPr/>
          <p:nvPr/>
        </p:nvSpPr>
        <p:spPr>
          <a:xfrm>
            <a:off x="4203803" y="1728924"/>
            <a:ext cx="0" cy="362585"/>
          </a:xfrm>
          <a:custGeom>
            <a:avLst/>
            <a:gdLst/>
            <a:ahLst/>
            <a:cxnLst/>
            <a:rect l="l" t="t" r="r" b="b"/>
            <a:pathLst>
              <a:path h="362585">
                <a:moveTo>
                  <a:pt x="0" y="0"/>
                </a:moveTo>
                <a:lnTo>
                  <a:pt x="0" y="362392"/>
                </a:lnTo>
              </a:path>
            </a:pathLst>
          </a:custGeom>
          <a:ln w="3175">
            <a:solidFill>
              <a:srgbClr val="000000"/>
            </a:solidFill>
          </a:ln>
        </p:spPr>
        <p:txBody>
          <a:bodyPr wrap="square" lIns="0" tIns="0" rIns="0" bIns="0" rtlCol="0"/>
          <a:lstStyle/>
          <a:p>
            <a:endParaRPr/>
          </a:p>
        </p:txBody>
      </p:sp>
      <p:sp>
        <p:nvSpPr>
          <p:cNvPr id="133" name="object 133"/>
          <p:cNvSpPr/>
          <p:nvPr/>
        </p:nvSpPr>
        <p:spPr>
          <a:xfrm>
            <a:off x="4171672" y="2076121"/>
            <a:ext cx="63500" cy="62230"/>
          </a:xfrm>
          <a:custGeom>
            <a:avLst/>
            <a:gdLst/>
            <a:ahLst/>
            <a:cxnLst/>
            <a:rect l="l" t="t" r="r" b="b"/>
            <a:pathLst>
              <a:path w="63500" h="62230">
                <a:moveTo>
                  <a:pt x="0" y="0"/>
                </a:moveTo>
                <a:lnTo>
                  <a:pt x="31585" y="61994"/>
                </a:lnTo>
                <a:lnTo>
                  <a:pt x="59759" y="7369"/>
                </a:lnTo>
                <a:lnTo>
                  <a:pt x="31799" y="7369"/>
                </a:lnTo>
                <a:lnTo>
                  <a:pt x="15586" y="5493"/>
                </a:lnTo>
                <a:lnTo>
                  <a:pt x="0" y="0"/>
                </a:lnTo>
                <a:close/>
              </a:path>
              <a:path w="63500" h="62230">
                <a:moveTo>
                  <a:pt x="63482" y="151"/>
                </a:moveTo>
                <a:lnTo>
                  <a:pt x="47983" y="5598"/>
                </a:lnTo>
                <a:lnTo>
                  <a:pt x="31799" y="7369"/>
                </a:lnTo>
                <a:lnTo>
                  <a:pt x="59759" y="7369"/>
                </a:lnTo>
                <a:lnTo>
                  <a:pt x="63482" y="151"/>
                </a:lnTo>
                <a:close/>
              </a:path>
            </a:pathLst>
          </a:custGeom>
          <a:solidFill>
            <a:srgbClr val="000000"/>
          </a:solidFill>
        </p:spPr>
        <p:txBody>
          <a:bodyPr wrap="square" lIns="0" tIns="0" rIns="0" bIns="0" rtlCol="0"/>
          <a:lstStyle/>
          <a:p>
            <a:endParaRPr/>
          </a:p>
        </p:txBody>
      </p:sp>
      <p:sp>
        <p:nvSpPr>
          <p:cNvPr id="134" name="object 134"/>
          <p:cNvSpPr/>
          <p:nvPr/>
        </p:nvSpPr>
        <p:spPr>
          <a:xfrm>
            <a:off x="8217275" y="2687401"/>
            <a:ext cx="177165" cy="969010"/>
          </a:xfrm>
          <a:custGeom>
            <a:avLst/>
            <a:gdLst/>
            <a:ahLst/>
            <a:cxnLst/>
            <a:rect l="l" t="t" r="r" b="b"/>
            <a:pathLst>
              <a:path w="177165" h="969010">
                <a:moveTo>
                  <a:pt x="177066" y="0"/>
                </a:moveTo>
                <a:lnTo>
                  <a:pt x="177066" y="968962"/>
                </a:lnTo>
                <a:lnTo>
                  <a:pt x="0" y="968962"/>
                </a:lnTo>
              </a:path>
            </a:pathLst>
          </a:custGeom>
          <a:ln w="3731">
            <a:solidFill>
              <a:srgbClr val="000000"/>
            </a:solidFill>
          </a:ln>
        </p:spPr>
        <p:txBody>
          <a:bodyPr wrap="square" lIns="0" tIns="0" rIns="0" bIns="0" rtlCol="0"/>
          <a:lstStyle/>
          <a:p>
            <a:endParaRPr/>
          </a:p>
        </p:txBody>
      </p:sp>
      <p:sp>
        <p:nvSpPr>
          <p:cNvPr id="135" name="object 135"/>
          <p:cNvSpPr/>
          <p:nvPr/>
        </p:nvSpPr>
        <p:spPr>
          <a:xfrm>
            <a:off x="8169195" y="3625367"/>
            <a:ext cx="63500" cy="62230"/>
          </a:xfrm>
          <a:custGeom>
            <a:avLst/>
            <a:gdLst/>
            <a:ahLst/>
            <a:cxnLst/>
            <a:rect l="l" t="t" r="r" b="b"/>
            <a:pathLst>
              <a:path w="63500" h="62229">
                <a:moveTo>
                  <a:pt x="63482" y="0"/>
                </a:moveTo>
                <a:lnTo>
                  <a:pt x="0" y="30997"/>
                </a:lnTo>
                <a:lnTo>
                  <a:pt x="63482" y="61994"/>
                </a:lnTo>
                <a:lnTo>
                  <a:pt x="57793" y="46858"/>
                </a:lnTo>
                <a:lnTo>
                  <a:pt x="55903" y="30997"/>
                </a:lnTo>
                <a:lnTo>
                  <a:pt x="57793" y="15220"/>
                </a:lnTo>
                <a:lnTo>
                  <a:pt x="63482" y="0"/>
                </a:lnTo>
                <a:close/>
              </a:path>
            </a:pathLst>
          </a:custGeom>
          <a:solidFill>
            <a:srgbClr val="000000"/>
          </a:solidFill>
        </p:spPr>
        <p:txBody>
          <a:bodyPr wrap="square" lIns="0" tIns="0" rIns="0" bIns="0" rtlCol="0"/>
          <a:lstStyle/>
          <a:p>
            <a:endParaRPr/>
          </a:p>
        </p:txBody>
      </p:sp>
      <p:sp>
        <p:nvSpPr>
          <p:cNvPr id="136" name="object 136"/>
          <p:cNvSpPr/>
          <p:nvPr/>
        </p:nvSpPr>
        <p:spPr>
          <a:xfrm>
            <a:off x="8347350" y="3172415"/>
            <a:ext cx="93980" cy="219075"/>
          </a:xfrm>
          <a:custGeom>
            <a:avLst/>
            <a:gdLst/>
            <a:ahLst/>
            <a:cxnLst/>
            <a:rect l="l" t="t" r="r" b="b"/>
            <a:pathLst>
              <a:path w="93979" h="219075">
                <a:moveTo>
                  <a:pt x="0" y="218802"/>
                </a:moveTo>
                <a:lnTo>
                  <a:pt x="93718" y="218802"/>
                </a:lnTo>
                <a:lnTo>
                  <a:pt x="93718" y="0"/>
                </a:lnTo>
                <a:lnTo>
                  <a:pt x="0" y="0"/>
                </a:lnTo>
                <a:lnTo>
                  <a:pt x="0" y="218802"/>
                </a:lnTo>
                <a:close/>
              </a:path>
            </a:pathLst>
          </a:custGeom>
          <a:solidFill>
            <a:srgbClr val="FFFFFF"/>
          </a:solidFill>
        </p:spPr>
        <p:txBody>
          <a:bodyPr wrap="square" lIns="0" tIns="0" rIns="0" bIns="0" rtlCol="0"/>
          <a:lstStyle/>
          <a:p>
            <a:endParaRPr/>
          </a:p>
        </p:txBody>
      </p:sp>
      <p:sp>
        <p:nvSpPr>
          <p:cNvPr id="137" name="object 137"/>
          <p:cNvSpPr txBox="1"/>
          <p:nvPr/>
        </p:nvSpPr>
        <p:spPr>
          <a:xfrm>
            <a:off x="8334651" y="3165566"/>
            <a:ext cx="118745" cy="107722"/>
          </a:xfrm>
          <a:prstGeom prst="rect">
            <a:avLst/>
          </a:prstGeom>
        </p:spPr>
        <p:txBody>
          <a:bodyPr vert="horz" wrap="square" lIns="0" tIns="0" rIns="0" bIns="0" rtlCol="0">
            <a:spAutoFit/>
          </a:bodyPr>
          <a:lstStyle/>
          <a:p>
            <a:pPr marL="12700"/>
            <a:r>
              <a:rPr sz="700" spc="35" dirty="0">
                <a:latin typeface="宋体"/>
                <a:cs typeface="宋体"/>
              </a:rPr>
              <a:t>前</a:t>
            </a:r>
            <a:endParaRPr sz="700">
              <a:latin typeface="宋体"/>
              <a:cs typeface="宋体"/>
            </a:endParaRPr>
          </a:p>
        </p:txBody>
      </p:sp>
      <p:sp>
        <p:nvSpPr>
          <p:cNvPr id="138" name="object 138"/>
          <p:cNvSpPr txBox="1"/>
          <p:nvPr/>
        </p:nvSpPr>
        <p:spPr>
          <a:xfrm>
            <a:off x="8334651" y="3274967"/>
            <a:ext cx="118745" cy="107722"/>
          </a:xfrm>
          <a:prstGeom prst="rect">
            <a:avLst/>
          </a:prstGeom>
        </p:spPr>
        <p:txBody>
          <a:bodyPr vert="horz" wrap="square" lIns="0" tIns="0" rIns="0" bIns="0" rtlCol="0">
            <a:spAutoFit/>
          </a:bodyPr>
          <a:lstStyle/>
          <a:p>
            <a:pPr marL="12700"/>
            <a:r>
              <a:rPr sz="700" spc="35" dirty="0">
                <a:latin typeface="宋体"/>
                <a:cs typeface="宋体"/>
              </a:rPr>
              <a:t>提</a:t>
            </a:r>
            <a:endParaRPr sz="700">
              <a:latin typeface="宋体"/>
              <a:cs typeface="宋体"/>
            </a:endParaRPr>
          </a:p>
        </p:txBody>
      </p:sp>
      <p:sp>
        <p:nvSpPr>
          <p:cNvPr id="139" name="object 139"/>
          <p:cNvSpPr/>
          <p:nvPr/>
        </p:nvSpPr>
        <p:spPr>
          <a:xfrm>
            <a:off x="3209556" y="3054049"/>
            <a:ext cx="0" cy="1406525"/>
          </a:xfrm>
          <a:custGeom>
            <a:avLst/>
            <a:gdLst/>
            <a:ahLst/>
            <a:cxnLst/>
            <a:rect l="l" t="t" r="r" b="b"/>
            <a:pathLst>
              <a:path h="1406525">
                <a:moveTo>
                  <a:pt x="0" y="1406112"/>
                </a:moveTo>
                <a:lnTo>
                  <a:pt x="0" y="0"/>
                </a:lnTo>
                <a:lnTo>
                  <a:pt x="0" y="0"/>
                </a:lnTo>
              </a:path>
            </a:pathLst>
          </a:custGeom>
          <a:ln w="3733">
            <a:solidFill>
              <a:srgbClr val="000000"/>
            </a:solidFill>
          </a:ln>
        </p:spPr>
        <p:txBody>
          <a:bodyPr wrap="square" lIns="0" tIns="0" rIns="0" bIns="0" rtlCol="0"/>
          <a:lstStyle/>
          <a:p>
            <a:endParaRPr/>
          </a:p>
        </p:txBody>
      </p:sp>
      <p:sp>
        <p:nvSpPr>
          <p:cNvPr id="140" name="object 140"/>
          <p:cNvSpPr/>
          <p:nvPr/>
        </p:nvSpPr>
        <p:spPr>
          <a:xfrm>
            <a:off x="3177815" y="4445118"/>
            <a:ext cx="63500" cy="62230"/>
          </a:xfrm>
          <a:custGeom>
            <a:avLst/>
            <a:gdLst/>
            <a:ahLst/>
            <a:cxnLst/>
            <a:rect l="l" t="t" r="r" b="b"/>
            <a:pathLst>
              <a:path w="63500" h="62229">
                <a:moveTo>
                  <a:pt x="0" y="0"/>
                </a:moveTo>
                <a:lnTo>
                  <a:pt x="31741" y="61994"/>
                </a:lnTo>
                <a:lnTo>
                  <a:pt x="59748" y="7293"/>
                </a:lnTo>
                <a:lnTo>
                  <a:pt x="31747" y="7293"/>
                </a:lnTo>
                <a:lnTo>
                  <a:pt x="15544" y="5470"/>
                </a:lnTo>
                <a:lnTo>
                  <a:pt x="0" y="0"/>
                </a:lnTo>
                <a:close/>
              </a:path>
              <a:path w="63500" h="62229">
                <a:moveTo>
                  <a:pt x="63482" y="0"/>
                </a:moveTo>
                <a:lnTo>
                  <a:pt x="47946" y="5470"/>
                </a:lnTo>
                <a:lnTo>
                  <a:pt x="31747" y="7293"/>
                </a:lnTo>
                <a:lnTo>
                  <a:pt x="59748" y="7293"/>
                </a:lnTo>
                <a:lnTo>
                  <a:pt x="63482" y="0"/>
                </a:lnTo>
                <a:close/>
              </a:path>
            </a:pathLst>
          </a:custGeom>
          <a:solidFill>
            <a:srgbClr val="000000"/>
          </a:solidFill>
        </p:spPr>
        <p:txBody>
          <a:bodyPr wrap="square" lIns="0" tIns="0" rIns="0" bIns="0" rtlCol="0"/>
          <a:lstStyle/>
          <a:p>
            <a:endParaRPr/>
          </a:p>
        </p:txBody>
      </p:sp>
      <p:sp>
        <p:nvSpPr>
          <p:cNvPr id="141" name="object 141"/>
          <p:cNvSpPr/>
          <p:nvPr/>
        </p:nvSpPr>
        <p:spPr>
          <a:xfrm>
            <a:off x="3177815" y="3007097"/>
            <a:ext cx="63500" cy="62230"/>
          </a:xfrm>
          <a:custGeom>
            <a:avLst/>
            <a:gdLst/>
            <a:ahLst/>
            <a:cxnLst/>
            <a:rect l="l" t="t" r="r" b="b"/>
            <a:pathLst>
              <a:path w="63500" h="62230">
                <a:moveTo>
                  <a:pt x="31741" y="0"/>
                </a:moveTo>
                <a:lnTo>
                  <a:pt x="0" y="61994"/>
                </a:lnTo>
                <a:lnTo>
                  <a:pt x="15544" y="56524"/>
                </a:lnTo>
                <a:lnTo>
                  <a:pt x="31747" y="54700"/>
                </a:lnTo>
                <a:lnTo>
                  <a:pt x="59748" y="54700"/>
                </a:lnTo>
                <a:lnTo>
                  <a:pt x="31741" y="0"/>
                </a:lnTo>
                <a:close/>
              </a:path>
              <a:path w="63500" h="62230">
                <a:moveTo>
                  <a:pt x="59748" y="54700"/>
                </a:moveTo>
                <a:lnTo>
                  <a:pt x="31747" y="54700"/>
                </a:lnTo>
                <a:lnTo>
                  <a:pt x="47946" y="56524"/>
                </a:lnTo>
                <a:lnTo>
                  <a:pt x="63482" y="61994"/>
                </a:lnTo>
                <a:lnTo>
                  <a:pt x="59748" y="54700"/>
                </a:lnTo>
                <a:close/>
              </a:path>
            </a:pathLst>
          </a:custGeom>
          <a:solidFill>
            <a:srgbClr val="000000"/>
          </a:solidFill>
        </p:spPr>
        <p:txBody>
          <a:bodyPr wrap="square" lIns="0" tIns="0" rIns="0" bIns="0" rtlCol="0"/>
          <a:lstStyle/>
          <a:p>
            <a:endParaRPr/>
          </a:p>
        </p:txBody>
      </p:sp>
      <p:sp>
        <p:nvSpPr>
          <p:cNvPr id="142" name="object 142"/>
          <p:cNvSpPr txBox="1"/>
          <p:nvPr/>
        </p:nvSpPr>
        <p:spPr>
          <a:xfrm>
            <a:off x="5369183" y="5217921"/>
            <a:ext cx="77470" cy="107722"/>
          </a:xfrm>
          <a:prstGeom prst="rect">
            <a:avLst/>
          </a:prstGeom>
        </p:spPr>
        <p:txBody>
          <a:bodyPr vert="horz" wrap="square" lIns="0" tIns="0" rIns="0" bIns="0" rtlCol="0">
            <a:spAutoFit/>
          </a:bodyPr>
          <a:lstStyle/>
          <a:p>
            <a:pPr marL="12700"/>
            <a:r>
              <a:rPr sz="700" i="1" spc="15" dirty="0">
                <a:latin typeface="Times New Roman"/>
                <a:cs typeface="Times New Roman"/>
              </a:rPr>
              <a:t>T</a:t>
            </a:r>
            <a:endParaRPr sz="700">
              <a:latin typeface="Times New Roman"/>
              <a:cs typeface="Times New Roman"/>
            </a:endParaRPr>
          </a:p>
        </p:txBody>
      </p:sp>
      <p:sp>
        <p:nvSpPr>
          <p:cNvPr id="143" name="object 143"/>
          <p:cNvSpPr txBox="1"/>
          <p:nvPr/>
        </p:nvSpPr>
        <p:spPr>
          <a:xfrm>
            <a:off x="5421152" y="5262708"/>
            <a:ext cx="55880" cy="69250"/>
          </a:xfrm>
          <a:prstGeom prst="rect">
            <a:avLst/>
          </a:prstGeom>
        </p:spPr>
        <p:txBody>
          <a:bodyPr vert="horz" wrap="square" lIns="0" tIns="0" rIns="0" bIns="0" rtlCol="0">
            <a:spAutoFit/>
          </a:bodyPr>
          <a:lstStyle/>
          <a:p>
            <a:pPr marL="12700"/>
            <a:r>
              <a:rPr sz="450" spc="10" dirty="0">
                <a:latin typeface="Times New Roman"/>
                <a:cs typeface="Times New Roman"/>
              </a:rPr>
              <a:t>1</a:t>
            </a:r>
            <a:endParaRPr sz="450">
              <a:latin typeface="Times New Roman"/>
              <a:cs typeface="Times New Roman"/>
            </a:endParaRPr>
          </a:p>
        </p:txBody>
      </p:sp>
      <p:sp>
        <p:nvSpPr>
          <p:cNvPr id="144" name="object 144"/>
          <p:cNvSpPr txBox="1"/>
          <p:nvPr/>
        </p:nvSpPr>
        <p:spPr>
          <a:xfrm>
            <a:off x="5369183" y="3064369"/>
            <a:ext cx="77470" cy="107722"/>
          </a:xfrm>
          <a:prstGeom prst="rect">
            <a:avLst/>
          </a:prstGeom>
        </p:spPr>
        <p:txBody>
          <a:bodyPr vert="horz" wrap="square" lIns="0" tIns="0" rIns="0" bIns="0" rtlCol="0">
            <a:spAutoFit/>
          </a:bodyPr>
          <a:lstStyle/>
          <a:p>
            <a:pPr marL="12700"/>
            <a:r>
              <a:rPr sz="700" i="1" spc="15" dirty="0">
                <a:latin typeface="Times New Roman"/>
                <a:cs typeface="Times New Roman"/>
              </a:rPr>
              <a:t>T</a:t>
            </a:r>
            <a:endParaRPr sz="700">
              <a:latin typeface="Times New Roman"/>
              <a:cs typeface="Times New Roman"/>
            </a:endParaRPr>
          </a:p>
        </p:txBody>
      </p:sp>
      <p:sp>
        <p:nvSpPr>
          <p:cNvPr id="145" name="object 145"/>
          <p:cNvSpPr txBox="1"/>
          <p:nvPr/>
        </p:nvSpPr>
        <p:spPr>
          <a:xfrm>
            <a:off x="5421152" y="3109186"/>
            <a:ext cx="55880" cy="69250"/>
          </a:xfrm>
          <a:prstGeom prst="rect">
            <a:avLst/>
          </a:prstGeom>
        </p:spPr>
        <p:txBody>
          <a:bodyPr vert="horz" wrap="square" lIns="0" tIns="0" rIns="0" bIns="0" rtlCol="0">
            <a:spAutoFit/>
          </a:bodyPr>
          <a:lstStyle/>
          <a:p>
            <a:pPr marL="12700"/>
            <a:r>
              <a:rPr sz="450" spc="10" dirty="0">
                <a:latin typeface="Times New Roman"/>
                <a:cs typeface="Times New Roman"/>
              </a:rPr>
              <a:t>2</a:t>
            </a:r>
            <a:endParaRPr sz="450">
              <a:latin typeface="Times New Roman"/>
              <a:cs typeface="Times New Roman"/>
            </a:endParaRPr>
          </a:p>
        </p:txBody>
      </p:sp>
      <p:sp>
        <p:nvSpPr>
          <p:cNvPr id="146" name="object 146"/>
          <p:cNvSpPr txBox="1"/>
          <p:nvPr/>
        </p:nvSpPr>
        <p:spPr>
          <a:xfrm>
            <a:off x="6783846" y="5217921"/>
            <a:ext cx="103505" cy="107722"/>
          </a:xfrm>
          <a:prstGeom prst="rect">
            <a:avLst/>
          </a:prstGeom>
        </p:spPr>
        <p:txBody>
          <a:bodyPr vert="horz" wrap="square" lIns="0" tIns="0" rIns="0" bIns="0" rtlCol="0">
            <a:spAutoFit/>
          </a:bodyPr>
          <a:lstStyle/>
          <a:p>
            <a:pPr marL="12700"/>
            <a:r>
              <a:rPr sz="700" i="1" spc="25" dirty="0">
                <a:latin typeface="Times New Roman"/>
                <a:cs typeface="Times New Roman"/>
              </a:rPr>
              <a:t>M</a:t>
            </a:r>
            <a:endParaRPr sz="700">
              <a:latin typeface="Times New Roman"/>
              <a:cs typeface="Times New Roman"/>
            </a:endParaRPr>
          </a:p>
        </p:txBody>
      </p:sp>
      <p:sp>
        <p:nvSpPr>
          <p:cNvPr id="147" name="object 147"/>
          <p:cNvSpPr txBox="1"/>
          <p:nvPr/>
        </p:nvSpPr>
        <p:spPr>
          <a:xfrm>
            <a:off x="6861642" y="5262708"/>
            <a:ext cx="55880" cy="69250"/>
          </a:xfrm>
          <a:prstGeom prst="rect">
            <a:avLst/>
          </a:prstGeom>
        </p:spPr>
        <p:txBody>
          <a:bodyPr vert="horz" wrap="square" lIns="0" tIns="0" rIns="0" bIns="0" rtlCol="0">
            <a:spAutoFit/>
          </a:bodyPr>
          <a:lstStyle/>
          <a:p>
            <a:pPr marL="12700"/>
            <a:r>
              <a:rPr sz="450" spc="10" dirty="0">
                <a:latin typeface="Times New Roman"/>
                <a:cs typeface="Times New Roman"/>
              </a:rPr>
              <a:t>1</a:t>
            </a:r>
            <a:endParaRPr sz="450">
              <a:latin typeface="Times New Roman"/>
              <a:cs typeface="Times New Roman"/>
            </a:endParaRPr>
          </a:p>
        </p:txBody>
      </p:sp>
      <p:sp>
        <p:nvSpPr>
          <p:cNvPr id="148" name="object 148"/>
          <p:cNvSpPr txBox="1"/>
          <p:nvPr/>
        </p:nvSpPr>
        <p:spPr>
          <a:xfrm>
            <a:off x="6740435" y="3064369"/>
            <a:ext cx="103505" cy="107722"/>
          </a:xfrm>
          <a:prstGeom prst="rect">
            <a:avLst/>
          </a:prstGeom>
        </p:spPr>
        <p:txBody>
          <a:bodyPr vert="horz" wrap="square" lIns="0" tIns="0" rIns="0" bIns="0" rtlCol="0">
            <a:spAutoFit/>
          </a:bodyPr>
          <a:lstStyle/>
          <a:p>
            <a:pPr marL="12700"/>
            <a:r>
              <a:rPr sz="700" i="1" spc="25" dirty="0">
                <a:latin typeface="Times New Roman"/>
                <a:cs typeface="Times New Roman"/>
              </a:rPr>
              <a:t>M</a:t>
            </a:r>
            <a:endParaRPr sz="700">
              <a:latin typeface="Times New Roman"/>
              <a:cs typeface="Times New Roman"/>
            </a:endParaRPr>
          </a:p>
        </p:txBody>
      </p:sp>
      <p:sp>
        <p:nvSpPr>
          <p:cNvPr id="149" name="object 149"/>
          <p:cNvSpPr txBox="1"/>
          <p:nvPr/>
        </p:nvSpPr>
        <p:spPr>
          <a:xfrm>
            <a:off x="6818231" y="3109186"/>
            <a:ext cx="55880" cy="69250"/>
          </a:xfrm>
          <a:prstGeom prst="rect">
            <a:avLst/>
          </a:prstGeom>
        </p:spPr>
        <p:txBody>
          <a:bodyPr vert="horz" wrap="square" lIns="0" tIns="0" rIns="0" bIns="0" rtlCol="0">
            <a:spAutoFit/>
          </a:bodyPr>
          <a:lstStyle/>
          <a:p>
            <a:pPr marL="12700"/>
            <a:r>
              <a:rPr sz="450" spc="10" dirty="0">
                <a:latin typeface="Times New Roman"/>
                <a:cs typeface="Times New Roman"/>
              </a:rPr>
              <a:t>2</a:t>
            </a:r>
            <a:endParaRPr sz="450">
              <a:latin typeface="Times New Roman"/>
              <a:cs typeface="Times New Roman"/>
            </a:endParaRPr>
          </a:p>
        </p:txBody>
      </p:sp>
      <p:sp>
        <p:nvSpPr>
          <p:cNvPr id="150" name="object 150"/>
          <p:cNvSpPr txBox="1"/>
          <p:nvPr/>
        </p:nvSpPr>
        <p:spPr>
          <a:xfrm>
            <a:off x="4732182" y="3469420"/>
            <a:ext cx="570865" cy="690880"/>
          </a:xfrm>
          <a:prstGeom prst="rect">
            <a:avLst/>
          </a:prstGeom>
        </p:spPr>
        <p:txBody>
          <a:bodyPr vert="horz" wrap="square" lIns="0" tIns="0" rIns="0" bIns="0" rtlCol="0">
            <a:spAutoFit/>
          </a:bodyPr>
          <a:lstStyle/>
          <a:p>
            <a:pPr marL="324485" marR="5080" indent="-46990">
              <a:lnSpc>
                <a:spcPct val="102600"/>
              </a:lnSpc>
            </a:pPr>
            <a:r>
              <a:rPr sz="700" spc="25" dirty="0">
                <a:latin typeface="宋体"/>
                <a:cs typeface="宋体"/>
              </a:rPr>
              <a:t>个体人  </a:t>
            </a:r>
            <a:r>
              <a:rPr sz="700" spc="35" dirty="0">
                <a:latin typeface="宋体"/>
                <a:cs typeface="宋体"/>
              </a:rPr>
              <a:t>安全  行为  失误  模式</a:t>
            </a:r>
            <a:endParaRPr sz="700">
              <a:latin typeface="宋体"/>
              <a:cs typeface="宋体"/>
            </a:endParaRPr>
          </a:p>
          <a:p>
            <a:pPr marL="12700">
              <a:spcBef>
                <a:spcPts val="130"/>
              </a:spcBef>
              <a:tabLst>
                <a:tab pos="278130" algn="l"/>
              </a:tabLst>
            </a:pPr>
            <a:r>
              <a:rPr sz="700" i="1" spc="25" dirty="0">
                <a:latin typeface="Times New Roman"/>
                <a:cs typeface="Times New Roman"/>
              </a:rPr>
              <a:t>W</a:t>
            </a:r>
            <a:r>
              <a:rPr sz="675" spc="15" baseline="-12345" dirty="0">
                <a:latin typeface="Times New Roman"/>
                <a:cs typeface="Times New Roman"/>
              </a:rPr>
              <a:t>1	</a:t>
            </a:r>
            <a:r>
              <a:rPr sz="1050" spc="52" baseline="3968" dirty="0">
                <a:latin typeface="宋体"/>
                <a:cs typeface="宋体"/>
              </a:rPr>
              <a:t>（</a:t>
            </a:r>
            <a:r>
              <a:rPr sz="1050" i="1" spc="22" baseline="3968" dirty="0">
                <a:latin typeface="Times New Roman"/>
                <a:cs typeface="Times New Roman"/>
              </a:rPr>
              <a:t>N</a:t>
            </a:r>
            <a:r>
              <a:rPr sz="675" spc="15" baseline="-6172" dirty="0">
                <a:latin typeface="Times New Roman"/>
                <a:cs typeface="Times New Roman"/>
              </a:rPr>
              <a:t>1</a:t>
            </a:r>
            <a:r>
              <a:rPr sz="1050" spc="52" baseline="3968" dirty="0">
                <a:latin typeface="宋体"/>
                <a:cs typeface="宋体"/>
              </a:rPr>
              <a:t>）</a:t>
            </a:r>
            <a:endParaRPr sz="1050" baseline="3968">
              <a:latin typeface="宋体"/>
              <a:cs typeface="宋体"/>
            </a:endParaRPr>
          </a:p>
        </p:txBody>
      </p:sp>
      <p:sp>
        <p:nvSpPr>
          <p:cNvPr id="151" name="object 151"/>
          <p:cNvSpPr txBox="1"/>
          <p:nvPr/>
        </p:nvSpPr>
        <p:spPr>
          <a:xfrm>
            <a:off x="4732182" y="1315883"/>
            <a:ext cx="570865" cy="684530"/>
          </a:xfrm>
          <a:prstGeom prst="rect">
            <a:avLst/>
          </a:prstGeom>
        </p:spPr>
        <p:txBody>
          <a:bodyPr vert="horz" wrap="square" lIns="0" tIns="0" rIns="0" bIns="0" rtlCol="0">
            <a:spAutoFit/>
          </a:bodyPr>
          <a:lstStyle/>
          <a:p>
            <a:pPr marL="324485" marR="5080" indent="-46990">
              <a:lnSpc>
                <a:spcPct val="102600"/>
              </a:lnSpc>
            </a:pPr>
            <a:r>
              <a:rPr sz="700" spc="25" dirty="0">
                <a:latin typeface="宋体"/>
                <a:cs typeface="宋体"/>
              </a:rPr>
              <a:t>组织人  </a:t>
            </a:r>
            <a:r>
              <a:rPr sz="700" spc="35" dirty="0">
                <a:latin typeface="宋体"/>
                <a:cs typeface="宋体"/>
              </a:rPr>
              <a:t>安全  行为  失误  模式</a:t>
            </a:r>
            <a:endParaRPr sz="700">
              <a:latin typeface="宋体"/>
              <a:cs typeface="宋体"/>
            </a:endParaRPr>
          </a:p>
          <a:p>
            <a:pPr marL="12700">
              <a:spcBef>
                <a:spcPts val="80"/>
              </a:spcBef>
              <a:tabLst>
                <a:tab pos="278130" algn="l"/>
              </a:tabLst>
            </a:pPr>
            <a:r>
              <a:rPr sz="700" i="1" spc="25" dirty="0">
                <a:latin typeface="Times New Roman"/>
                <a:cs typeface="Times New Roman"/>
              </a:rPr>
              <a:t>W</a:t>
            </a:r>
            <a:r>
              <a:rPr sz="675" spc="15" baseline="-12345" dirty="0">
                <a:latin typeface="Times New Roman"/>
                <a:cs typeface="Times New Roman"/>
              </a:rPr>
              <a:t>2	</a:t>
            </a:r>
            <a:r>
              <a:rPr sz="700" spc="35" dirty="0">
                <a:latin typeface="宋体"/>
                <a:cs typeface="宋体"/>
              </a:rPr>
              <a:t>（</a:t>
            </a:r>
            <a:r>
              <a:rPr sz="700" i="1" spc="15" dirty="0">
                <a:latin typeface="Times New Roman"/>
                <a:cs typeface="Times New Roman"/>
              </a:rPr>
              <a:t>N</a:t>
            </a:r>
            <a:r>
              <a:rPr sz="675" spc="15" baseline="-12345" dirty="0">
                <a:latin typeface="Times New Roman"/>
                <a:cs typeface="Times New Roman"/>
              </a:rPr>
              <a:t>1</a:t>
            </a:r>
            <a:r>
              <a:rPr sz="700" spc="35" dirty="0">
                <a:latin typeface="宋体"/>
                <a:cs typeface="宋体"/>
              </a:rPr>
              <a:t>）</a:t>
            </a:r>
            <a:endParaRPr sz="700">
              <a:latin typeface="宋体"/>
              <a:cs typeface="宋体"/>
            </a:endParaRPr>
          </a:p>
        </p:txBody>
      </p:sp>
      <p:sp>
        <p:nvSpPr>
          <p:cNvPr id="152" name="object 152"/>
          <p:cNvSpPr/>
          <p:nvPr/>
        </p:nvSpPr>
        <p:spPr>
          <a:xfrm>
            <a:off x="8284025" y="2471941"/>
            <a:ext cx="110489" cy="215900"/>
          </a:xfrm>
          <a:custGeom>
            <a:avLst/>
            <a:gdLst/>
            <a:ahLst/>
            <a:cxnLst/>
            <a:rect l="l" t="t" r="r" b="b"/>
            <a:pathLst>
              <a:path w="110490" h="215900">
                <a:moveTo>
                  <a:pt x="0" y="0"/>
                </a:moveTo>
                <a:lnTo>
                  <a:pt x="110316" y="0"/>
                </a:lnTo>
                <a:lnTo>
                  <a:pt x="110316" y="215460"/>
                </a:lnTo>
              </a:path>
            </a:pathLst>
          </a:custGeom>
          <a:ln w="3715">
            <a:solidFill>
              <a:srgbClr val="000000"/>
            </a:solidFill>
          </a:ln>
        </p:spPr>
        <p:txBody>
          <a:bodyPr wrap="square" lIns="0" tIns="0" rIns="0" bIns="0" rtlCol="0"/>
          <a:lstStyle/>
          <a:p>
            <a:endParaRPr/>
          </a:p>
        </p:txBody>
      </p:sp>
      <p:sp>
        <p:nvSpPr>
          <p:cNvPr id="153" name="object 153"/>
          <p:cNvSpPr/>
          <p:nvPr/>
        </p:nvSpPr>
        <p:spPr>
          <a:xfrm>
            <a:off x="8217275" y="4087132"/>
            <a:ext cx="452755" cy="0"/>
          </a:xfrm>
          <a:custGeom>
            <a:avLst/>
            <a:gdLst/>
            <a:ahLst/>
            <a:cxnLst/>
            <a:rect l="l" t="t" r="r" b="b"/>
            <a:pathLst>
              <a:path w="452754">
                <a:moveTo>
                  <a:pt x="452623" y="0"/>
                </a:moveTo>
                <a:lnTo>
                  <a:pt x="0" y="0"/>
                </a:lnTo>
                <a:lnTo>
                  <a:pt x="0" y="0"/>
                </a:lnTo>
              </a:path>
            </a:pathLst>
          </a:custGeom>
          <a:ln w="3646">
            <a:solidFill>
              <a:srgbClr val="000000"/>
            </a:solidFill>
          </a:ln>
        </p:spPr>
        <p:txBody>
          <a:bodyPr wrap="square" lIns="0" tIns="0" rIns="0" bIns="0" rtlCol="0"/>
          <a:lstStyle/>
          <a:p>
            <a:endParaRPr/>
          </a:p>
        </p:txBody>
      </p:sp>
      <p:sp>
        <p:nvSpPr>
          <p:cNvPr id="154" name="object 154"/>
          <p:cNvSpPr/>
          <p:nvPr/>
        </p:nvSpPr>
        <p:spPr>
          <a:xfrm>
            <a:off x="8169195" y="4056135"/>
            <a:ext cx="63500" cy="62230"/>
          </a:xfrm>
          <a:custGeom>
            <a:avLst/>
            <a:gdLst/>
            <a:ahLst/>
            <a:cxnLst/>
            <a:rect l="l" t="t" r="r" b="b"/>
            <a:pathLst>
              <a:path w="63500" h="62229">
                <a:moveTo>
                  <a:pt x="63482" y="0"/>
                </a:moveTo>
                <a:lnTo>
                  <a:pt x="0" y="30997"/>
                </a:lnTo>
                <a:lnTo>
                  <a:pt x="63482" y="61994"/>
                </a:lnTo>
                <a:lnTo>
                  <a:pt x="57793" y="46858"/>
                </a:lnTo>
                <a:lnTo>
                  <a:pt x="55903" y="30997"/>
                </a:lnTo>
                <a:lnTo>
                  <a:pt x="57793" y="15220"/>
                </a:lnTo>
                <a:lnTo>
                  <a:pt x="63482" y="0"/>
                </a:lnTo>
                <a:close/>
              </a:path>
            </a:pathLst>
          </a:custGeom>
          <a:solidFill>
            <a:srgbClr val="000000"/>
          </a:solidFill>
        </p:spPr>
        <p:txBody>
          <a:bodyPr wrap="square" lIns="0" tIns="0" rIns="0" bIns="0" rtlCol="0"/>
          <a:lstStyle/>
          <a:p>
            <a:endParaRPr/>
          </a:p>
        </p:txBody>
      </p:sp>
      <p:sp>
        <p:nvSpPr>
          <p:cNvPr id="155" name="object 155"/>
          <p:cNvSpPr/>
          <p:nvPr/>
        </p:nvSpPr>
        <p:spPr>
          <a:xfrm>
            <a:off x="8332103" y="2364364"/>
            <a:ext cx="172720" cy="1400175"/>
          </a:xfrm>
          <a:custGeom>
            <a:avLst/>
            <a:gdLst/>
            <a:ahLst/>
            <a:cxnLst/>
            <a:rect l="l" t="t" r="r" b="b"/>
            <a:pathLst>
              <a:path w="172720" h="1400175">
                <a:moveTo>
                  <a:pt x="172398" y="1399730"/>
                </a:moveTo>
                <a:lnTo>
                  <a:pt x="172398" y="0"/>
                </a:lnTo>
                <a:lnTo>
                  <a:pt x="0" y="0"/>
                </a:lnTo>
              </a:path>
            </a:pathLst>
          </a:custGeom>
          <a:ln w="3732">
            <a:solidFill>
              <a:srgbClr val="000000"/>
            </a:solidFill>
          </a:ln>
        </p:spPr>
        <p:txBody>
          <a:bodyPr wrap="square" lIns="0" tIns="0" rIns="0" bIns="0" rtlCol="0"/>
          <a:lstStyle/>
          <a:p>
            <a:endParaRPr/>
          </a:p>
        </p:txBody>
      </p:sp>
      <p:sp>
        <p:nvSpPr>
          <p:cNvPr id="156" name="object 156"/>
          <p:cNvSpPr/>
          <p:nvPr/>
        </p:nvSpPr>
        <p:spPr>
          <a:xfrm>
            <a:off x="8284024" y="2333366"/>
            <a:ext cx="63500" cy="62230"/>
          </a:xfrm>
          <a:custGeom>
            <a:avLst/>
            <a:gdLst/>
            <a:ahLst/>
            <a:cxnLst/>
            <a:rect l="l" t="t" r="r" b="b"/>
            <a:pathLst>
              <a:path w="63500" h="62230">
                <a:moveTo>
                  <a:pt x="63482" y="0"/>
                </a:moveTo>
                <a:lnTo>
                  <a:pt x="0" y="30997"/>
                </a:lnTo>
                <a:lnTo>
                  <a:pt x="63482" y="61994"/>
                </a:lnTo>
                <a:lnTo>
                  <a:pt x="57880" y="46773"/>
                </a:lnTo>
                <a:lnTo>
                  <a:pt x="56013" y="30940"/>
                </a:lnTo>
                <a:lnTo>
                  <a:pt x="57880" y="15135"/>
                </a:lnTo>
                <a:lnTo>
                  <a:pt x="63482" y="0"/>
                </a:lnTo>
                <a:close/>
              </a:path>
            </a:pathLst>
          </a:custGeom>
          <a:solidFill>
            <a:srgbClr val="000000"/>
          </a:solidFill>
        </p:spPr>
        <p:txBody>
          <a:bodyPr wrap="square" lIns="0" tIns="0" rIns="0" bIns="0" rtlCol="0"/>
          <a:lstStyle/>
          <a:p>
            <a:endParaRPr/>
          </a:p>
        </p:txBody>
      </p:sp>
      <p:sp>
        <p:nvSpPr>
          <p:cNvPr id="157" name="object 157"/>
          <p:cNvSpPr/>
          <p:nvPr/>
        </p:nvSpPr>
        <p:spPr>
          <a:xfrm>
            <a:off x="8457667" y="2847098"/>
            <a:ext cx="93980" cy="219075"/>
          </a:xfrm>
          <a:custGeom>
            <a:avLst/>
            <a:gdLst/>
            <a:ahLst/>
            <a:cxnLst/>
            <a:rect l="l" t="t" r="r" b="b"/>
            <a:pathLst>
              <a:path w="93979" h="219075">
                <a:moveTo>
                  <a:pt x="0" y="218802"/>
                </a:moveTo>
                <a:lnTo>
                  <a:pt x="93718" y="218802"/>
                </a:lnTo>
                <a:lnTo>
                  <a:pt x="93718" y="0"/>
                </a:lnTo>
                <a:lnTo>
                  <a:pt x="0" y="0"/>
                </a:lnTo>
                <a:lnTo>
                  <a:pt x="0" y="218802"/>
                </a:lnTo>
                <a:close/>
              </a:path>
            </a:pathLst>
          </a:custGeom>
          <a:solidFill>
            <a:srgbClr val="FFFFFF"/>
          </a:solidFill>
        </p:spPr>
        <p:txBody>
          <a:bodyPr wrap="square" lIns="0" tIns="0" rIns="0" bIns="0" rtlCol="0"/>
          <a:lstStyle/>
          <a:p>
            <a:endParaRPr/>
          </a:p>
        </p:txBody>
      </p:sp>
      <p:sp>
        <p:nvSpPr>
          <p:cNvPr id="158" name="object 158"/>
          <p:cNvSpPr txBox="1"/>
          <p:nvPr/>
        </p:nvSpPr>
        <p:spPr>
          <a:xfrm>
            <a:off x="8444968" y="2949650"/>
            <a:ext cx="118745" cy="107722"/>
          </a:xfrm>
          <a:prstGeom prst="rect">
            <a:avLst/>
          </a:prstGeom>
        </p:spPr>
        <p:txBody>
          <a:bodyPr vert="horz" wrap="square" lIns="0" tIns="0" rIns="0" bIns="0" rtlCol="0">
            <a:spAutoFit/>
          </a:bodyPr>
          <a:lstStyle/>
          <a:p>
            <a:pPr marL="12700"/>
            <a:r>
              <a:rPr sz="700" spc="35" dirty="0">
                <a:latin typeface="宋体"/>
                <a:cs typeface="宋体"/>
              </a:rPr>
              <a:t>馈</a:t>
            </a:r>
            <a:endParaRPr sz="700">
              <a:latin typeface="宋体"/>
              <a:cs typeface="宋体"/>
            </a:endParaRPr>
          </a:p>
        </p:txBody>
      </p:sp>
      <p:sp>
        <p:nvSpPr>
          <p:cNvPr id="159" name="object 159"/>
          <p:cNvSpPr/>
          <p:nvPr/>
        </p:nvSpPr>
        <p:spPr>
          <a:xfrm>
            <a:off x="8169196" y="3764094"/>
            <a:ext cx="335915" cy="0"/>
          </a:xfrm>
          <a:custGeom>
            <a:avLst/>
            <a:gdLst/>
            <a:ahLst/>
            <a:cxnLst/>
            <a:rect l="l" t="t" r="r" b="b"/>
            <a:pathLst>
              <a:path w="335915">
                <a:moveTo>
                  <a:pt x="335305" y="0"/>
                </a:moveTo>
                <a:lnTo>
                  <a:pt x="0" y="0"/>
                </a:lnTo>
                <a:lnTo>
                  <a:pt x="0" y="0"/>
                </a:lnTo>
              </a:path>
            </a:pathLst>
          </a:custGeom>
          <a:ln w="3646">
            <a:solidFill>
              <a:srgbClr val="000000"/>
            </a:solidFill>
          </a:ln>
        </p:spPr>
        <p:txBody>
          <a:bodyPr wrap="square" lIns="0" tIns="0" rIns="0" bIns="0" rtlCol="0"/>
          <a:lstStyle/>
          <a:p>
            <a:endParaRPr/>
          </a:p>
        </p:txBody>
      </p:sp>
      <p:sp>
        <p:nvSpPr>
          <p:cNvPr id="160" name="object 160"/>
          <p:cNvSpPr/>
          <p:nvPr/>
        </p:nvSpPr>
        <p:spPr>
          <a:xfrm>
            <a:off x="8669898" y="1524403"/>
            <a:ext cx="71755" cy="1163320"/>
          </a:xfrm>
          <a:custGeom>
            <a:avLst/>
            <a:gdLst/>
            <a:ahLst/>
            <a:cxnLst/>
            <a:rect l="l" t="t" r="r" b="b"/>
            <a:pathLst>
              <a:path w="71754" h="1163320">
                <a:moveTo>
                  <a:pt x="0" y="1162998"/>
                </a:moveTo>
                <a:lnTo>
                  <a:pt x="71728" y="1162998"/>
                </a:lnTo>
                <a:lnTo>
                  <a:pt x="71728" y="0"/>
                </a:lnTo>
                <a:lnTo>
                  <a:pt x="0" y="0"/>
                </a:lnTo>
                <a:lnTo>
                  <a:pt x="0" y="1162998"/>
                </a:lnTo>
              </a:path>
            </a:pathLst>
          </a:custGeom>
          <a:ln w="3889">
            <a:solidFill>
              <a:srgbClr val="000000"/>
            </a:solidFill>
          </a:ln>
        </p:spPr>
        <p:txBody>
          <a:bodyPr wrap="square" lIns="0" tIns="0" rIns="0" bIns="0" rtlCol="0"/>
          <a:lstStyle/>
          <a:p>
            <a:endParaRPr/>
          </a:p>
        </p:txBody>
      </p:sp>
      <p:sp>
        <p:nvSpPr>
          <p:cNvPr id="161" name="object 161"/>
          <p:cNvSpPr/>
          <p:nvPr/>
        </p:nvSpPr>
        <p:spPr>
          <a:xfrm>
            <a:off x="8799508" y="1524403"/>
            <a:ext cx="71755" cy="1163320"/>
          </a:xfrm>
          <a:custGeom>
            <a:avLst/>
            <a:gdLst/>
            <a:ahLst/>
            <a:cxnLst/>
            <a:rect l="l" t="t" r="r" b="b"/>
            <a:pathLst>
              <a:path w="71754" h="1163320">
                <a:moveTo>
                  <a:pt x="0" y="1162998"/>
                </a:moveTo>
                <a:lnTo>
                  <a:pt x="71728" y="1162998"/>
                </a:lnTo>
                <a:lnTo>
                  <a:pt x="71728" y="0"/>
                </a:lnTo>
                <a:lnTo>
                  <a:pt x="0" y="0"/>
                </a:lnTo>
                <a:lnTo>
                  <a:pt x="0" y="1162998"/>
                </a:lnTo>
              </a:path>
            </a:pathLst>
          </a:custGeom>
          <a:ln w="3889">
            <a:solidFill>
              <a:srgbClr val="000000"/>
            </a:solidFill>
          </a:ln>
        </p:spPr>
        <p:txBody>
          <a:bodyPr wrap="square" lIns="0" tIns="0" rIns="0" bIns="0" rtlCol="0"/>
          <a:lstStyle/>
          <a:p>
            <a:endParaRPr/>
          </a:p>
        </p:txBody>
      </p:sp>
      <p:sp>
        <p:nvSpPr>
          <p:cNvPr id="162" name="object 162"/>
          <p:cNvSpPr/>
          <p:nvPr/>
        </p:nvSpPr>
        <p:spPr>
          <a:xfrm>
            <a:off x="8928962" y="1524403"/>
            <a:ext cx="71755" cy="1163320"/>
          </a:xfrm>
          <a:custGeom>
            <a:avLst/>
            <a:gdLst/>
            <a:ahLst/>
            <a:cxnLst/>
            <a:rect l="l" t="t" r="r" b="b"/>
            <a:pathLst>
              <a:path w="71754" h="1163320">
                <a:moveTo>
                  <a:pt x="0" y="1162998"/>
                </a:moveTo>
                <a:lnTo>
                  <a:pt x="71728" y="1162998"/>
                </a:lnTo>
                <a:lnTo>
                  <a:pt x="71728" y="0"/>
                </a:lnTo>
                <a:lnTo>
                  <a:pt x="0" y="0"/>
                </a:lnTo>
                <a:lnTo>
                  <a:pt x="0" y="1162998"/>
                </a:lnTo>
              </a:path>
            </a:pathLst>
          </a:custGeom>
          <a:ln w="3889">
            <a:solidFill>
              <a:srgbClr val="000000"/>
            </a:solidFill>
          </a:ln>
        </p:spPr>
        <p:txBody>
          <a:bodyPr wrap="square" lIns="0" tIns="0" rIns="0" bIns="0" rtlCol="0"/>
          <a:lstStyle/>
          <a:p>
            <a:endParaRPr/>
          </a:p>
        </p:txBody>
      </p:sp>
      <p:sp>
        <p:nvSpPr>
          <p:cNvPr id="163" name="object 163"/>
          <p:cNvSpPr/>
          <p:nvPr/>
        </p:nvSpPr>
        <p:spPr>
          <a:xfrm>
            <a:off x="8217275" y="1718287"/>
            <a:ext cx="452755" cy="0"/>
          </a:xfrm>
          <a:custGeom>
            <a:avLst/>
            <a:gdLst/>
            <a:ahLst/>
            <a:cxnLst/>
            <a:rect l="l" t="t" r="r" b="b"/>
            <a:pathLst>
              <a:path w="452754">
                <a:moveTo>
                  <a:pt x="452623" y="0"/>
                </a:moveTo>
                <a:lnTo>
                  <a:pt x="0" y="0"/>
                </a:lnTo>
                <a:lnTo>
                  <a:pt x="0" y="0"/>
                </a:lnTo>
              </a:path>
            </a:pathLst>
          </a:custGeom>
          <a:ln w="3646">
            <a:solidFill>
              <a:srgbClr val="000000"/>
            </a:solidFill>
          </a:ln>
        </p:spPr>
        <p:txBody>
          <a:bodyPr wrap="square" lIns="0" tIns="0" rIns="0" bIns="0" rtlCol="0"/>
          <a:lstStyle/>
          <a:p>
            <a:endParaRPr/>
          </a:p>
        </p:txBody>
      </p:sp>
      <p:sp>
        <p:nvSpPr>
          <p:cNvPr id="164" name="object 164"/>
          <p:cNvSpPr/>
          <p:nvPr/>
        </p:nvSpPr>
        <p:spPr>
          <a:xfrm>
            <a:off x="8169195" y="1687290"/>
            <a:ext cx="63500" cy="62230"/>
          </a:xfrm>
          <a:custGeom>
            <a:avLst/>
            <a:gdLst/>
            <a:ahLst/>
            <a:cxnLst/>
            <a:rect l="l" t="t" r="r" b="b"/>
            <a:pathLst>
              <a:path w="63500" h="62230">
                <a:moveTo>
                  <a:pt x="63482" y="0"/>
                </a:moveTo>
                <a:lnTo>
                  <a:pt x="0" y="30997"/>
                </a:lnTo>
                <a:lnTo>
                  <a:pt x="63482" y="61994"/>
                </a:lnTo>
                <a:lnTo>
                  <a:pt x="57793" y="46773"/>
                </a:lnTo>
                <a:lnTo>
                  <a:pt x="55897" y="30940"/>
                </a:lnTo>
                <a:lnTo>
                  <a:pt x="57793" y="15135"/>
                </a:lnTo>
                <a:lnTo>
                  <a:pt x="63482" y="0"/>
                </a:lnTo>
                <a:close/>
              </a:path>
            </a:pathLst>
          </a:custGeom>
          <a:solidFill>
            <a:srgbClr val="000000"/>
          </a:solidFill>
        </p:spPr>
        <p:txBody>
          <a:bodyPr wrap="square" lIns="0" tIns="0" rIns="0" bIns="0" rtlCol="0"/>
          <a:lstStyle/>
          <a:p>
            <a:endParaRPr/>
          </a:p>
        </p:txBody>
      </p:sp>
      <p:sp>
        <p:nvSpPr>
          <p:cNvPr id="165" name="object 165"/>
          <p:cNvSpPr/>
          <p:nvPr/>
        </p:nvSpPr>
        <p:spPr>
          <a:xfrm>
            <a:off x="9276404" y="2496558"/>
            <a:ext cx="441325" cy="160655"/>
          </a:xfrm>
          <a:custGeom>
            <a:avLst/>
            <a:gdLst/>
            <a:ahLst/>
            <a:cxnLst/>
            <a:rect l="l" t="t" r="r" b="b"/>
            <a:pathLst>
              <a:path w="441325" h="160655">
                <a:moveTo>
                  <a:pt x="0" y="160455"/>
                </a:moveTo>
                <a:lnTo>
                  <a:pt x="440953" y="160455"/>
                </a:lnTo>
                <a:lnTo>
                  <a:pt x="440953" y="0"/>
                </a:lnTo>
                <a:lnTo>
                  <a:pt x="0" y="0"/>
                </a:lnTo>
                <a:lnTo>
                  <a:pt x="0" y="160455"/>
                </a:lnTo>
              </a:path>
            </a:pathLst>
          </a:custGeom>
          <a:ln w="3809">
            <a:solidFill>
              <a:srgbClr val="000000"/>
            </a:solidFill>
          </a:ln>
        </p:spPr>
        <p:txBody>
          <a:bodyPr wrap="square" lIns="0" tIns="0" rIns="0" bIns="0" rtlCol="0"/>
          <a:lstStyle/>
          <a:p>
            <a:endParaRPr/>
          </a:p>
        </p:txBody>
      </p:sp>
      <p:sp>
        <p:nvSpPr>
          <p:cNvPr id="166" name="object 166"/>
          <p:cNvSpPr/>
          <p:nvPr/>
        </p:nvSpPr>
        <p:spPr>
          <a:xfrm>
            <a:off x="9276404" y="2757905"/>
            <a:ext cx="441325" cy="160655"/>
          </a:xfrm>
          <a:custGeom>
            <a:avLst/>
            <a:gdLst/>
            <a:ahLst/>
            <a:cxnLst/>
            <a:rect l="l" t="t" r="r" b="b"/>
            <a:pathLst>
              <a:path w="441325" h="160655">
                <a:moveTo>
                  <a:pt x="0" y="160455"/>
                </a:moveTo>
                <a:lnTo>
                  <a:pt x="440953" y="160455"/>
                </a:lnTo>
                <a:lnTo>
                  <a:pt x="440953" y="0"/>
                </a:lnTo>
                <a:lnTo>
                  <a:pt x="0" y="0"/>
                </a:lnTo>
                <a:lnTo>
                  <a:pt x="0" y="160455"/>
                </a:lnTo>
              </a:path>
            </a:pathLst>
          </a:custGeom>
          <a:ln w="3809">
            <a:solidFill>
              <a:srgbClr val="000000"/>
            </a:solidFill>
          </a:ln>
        </p:spPr>
        <p:txBody>
          <a:bodyPr wrap="square" lIns="0" tIns="0" rIns="0" bIns="0" rtlCol="0"/>
          <a:lstStyle/>
          <a:p>
            <a:endParaRPr/>
          </a:p>
        </p:txBody>
      </p:sp>
      <p:sp>
        <p:nvSpPr>
          <p:cNvPr id="167" name="object 167"/>
          <p:cNvSpPr txBox="1"/>
          <p:nvPr/>
        </p:nvSpPr>
        <p:spPr>
          <a:xfrm>
            <a:off x="9359706" y="2753950"/>
            <a:ext cx="274955" cy="150495"/>
          </a:xfrm>
          <a:prstGeom prst="rect">
            <a:avLst/>
          </a:prstGeom>
        </p:spPr>
        <p:txBody>
          <a:bodyPr vert="horz" wrap="square" lIns="0" tIns="0" rIns="0" bIns="0" rtlCol="0">
            <a:spAutoFit/>
          </a:bodyPr>
          <a:lstStyle/>
          <a:p>
            <a:pPr marL="12700"/>
            <a:r>
              <a:rPr sz="950" spc="30" dirty="0">
                <a:latin typeface="宋体"/>
                <a:cs typeface="宋体"/>
              </a:rPr>
              <a:t>培训</a:t>
            </a:r>
            <a:endParaRPr sz="950">
              <a:latin typeface="宋体"/>
              <a:cs typeface="宋体"/>
            </a:endParaRPr>
          </a:p>
        </p:txBody>
      </p:sp>
      <p:sp>
        <p:nvSpPr>
          <p:cNvPr id="168" name="object 168"/>
          <p:cNvSpPr/>
          <p:nvPr/>
        </p:nvSpPr>
        <p:spPr>
          <a:xfrm>
            <a:off x="9276404" y="3029586"/>
            <a:ext cx="441325" cy="160655"/>
          </a:xfrm>
          <a:custGeom>
            <a:avLst/>
            <a:gdLst/>
            <a:ahLst/>
            <a:cxnLst/>
            <a:rect l="l" t="t" r="r" b="b"/>
            <a:pathLst>
              <a:path w="441325" h="160655">
                <a:moveTo>
                  <a:pt x="0" y="160455"/>
                </a:moveTo>
                <a:lnTo>
                  <a:pt x="440953" y="160455"/>
                </a:lnTo>
                <a:lnTo>
                  <a:pt x="440953" y="0"/>
                </a:lnTo>
                <a:lnTo>
                  <a:pt x="0" y="0"/>
                </a:lnTo>
                <a:lnTo>
                  <a:pt x="0" y="160455"/>
                </a:lnTo>
              </a:path>
            </a:pathLst>
          </a:custGeom>
          <a:ln w="3809">
            <a:solidFill>
              <a:srgbClr val="000000"/>
            </a:solidFill>
          </a:ln>
        </p:spPr>
        <p:txBody>
          <a:bodyPr wrap="square" lIns="0" tIns="0" rIns="0" bIns="0" rtlCol="0"/>
          <a:lstStyle/>
          <a:p>
            <a:endParaRPr/>
          </a:p>
        </p:txBody>
      </p:sp>
      <p:sp>
        <p:nvSpPr>
          <p:cNvPr id="169" name="object 169"/>
          <p:cNvSpPr/>
          <p:nvPr/>
        </p:nvSpPr>
        <p:spPr>
          <a:xfrm>
            <a:off x="8614818" y="2761095"/>
            <a:ext cx="441325" cy="406400"/>
          </a:xfrm>
          <a:custGeom>
            <a:avLst/>
            <a:gdLst/>
            <a:ahLst/>
            <a:cxnLst/>
            <a:rect l="l" t="t" r="r" b="b"/>
            <a:pathLst>
              <a:path w="441325" h="406400">
                <a:moveTo>
                  <a:pt x="0" y="406152"/>
                </a:moveTo>
                <a:lnTo>
                  <a:pt x="440953" y="406152"/>
                </a:lnTo>
                <a:lnTo>
                  <a:pt x="440953" y="0"/>
                </a:lnTo>
                <a:lnTo>
                  <a:pt x="0" y="0"/>
                </a:lnTo>
                <a:lnTo>
                  <a:pt x="0" y="406152"/>
                </a:lnTo>
              </a:path>
            </a:pathLst>
          </a:custGeom>
          <a:ln w="3840">
            <a:solidFill>
              <a:srgbClr val="000000"/>
            </a:solidFill>
          </a:ln>
        </p:spPr>
        <p:txBody>
          <a:bodyPr wrap="square" lIns="0" tIns="0" rIns="0" bIns="0" rtlCol="0"/>
          <a:lstStyle/>
          <a:p>
            <a:endParaRPr/>
          </a:p>
        </p:txBody>
      </p:sp>
      <p:sp>
        <p:nvSpPr>
          <p:cNvPr id="170" name="object 170"/>
          <p:cNvSpPr txBox="1"/>
          <p:nvPr/>
        </p:nvSpPr>
        <p:spPr>
          <a:xfrm>
            <a:off x="8444968" y="2808499"/>
            <a:ext cx="527685" cy="295275"/>
          </a:xfrm>
          <a:prstGeom prst="rect">
            <a:avLst/>
          </a:prstGeom>
        </p:spPr>
        <p:txBody>
          <a:bodyPr vert="horz" wrap="square" lIns="0" tIns="0" rIns="0" bIns="0" rtlCol="0">
            <a:spAutoFit/>
          </a:bodyPr>
          <a:lstStyle/>
          <a:p>
            <a:pPr marL="265430" marR="5080" indent="-253365">
              <a:tabLst>
                <a:tab pos="265430" algn="l"/>
              </a:tabLst>
            </a:pPr>
            <a:r>
              <a:rPr sz="700" spc="35" dirty="0">
                <a:latin typeface="宋体"/>
                <a:cs typeface="宋体"/>
              </a:rPr>
              <a:t>反	</a:t>
            </a:r>
            <a:r>
              <a:rPr sz="950" spc="25" dirty="0">
                <a:latin typeface="宋体"/>
                <a:cs typeface="宋体"/>
              </a:rPr>
              <a:t>防御  机制</a:t>
            </a:r>
            <a:endParaRPr sz="950">
              <a:latin typeface="宋体"/>
              <a:cs typeface="宋体"/>
            </a:endParaRPr>
          </a:p>
        </p:txBody>
      </p:sp>
      <p:sp>
        <p:nvSpPr>
          <p:cNvPr id="171" name="object 171"/>
          <p:cNvSpPr/>
          <p:nvPr/>
        </p:nvSpPr>
        <p:spPr>
          <a:xfrm>
            <a:off x="9055772" y="2604288"/>
            <a:ext cx="220979" cy="360045"/>
          </a:xfrm>
          <a:custGeom>
            <a:avLst/>
            <a:gdLst/>
            <a:ahLst/>
            <a:cxnLst/>
            <a:rect l="l" t="t" r="r" b="b"/>
            <a:pathLst>
              <a:path w="220979" h="360044">
                <a:moveTo>
                  <a:pt x="220632" y="0"/>
                </a:moveTo>
                <a:lnTo>
                  <a:pt x="0" y="359809"/>
                </a:lnTo>
                <a:lnTo>
                  <a:pt x="0" y="359809"/>
                </a:lnTo>
              </a:path>
            </a:pathLst>
          </a:custGeom>
          <a:ln w="3710">
            <a:solidFill>
              <a:srgbClr val="000000"/>
            </a:solidFill>
          </a:ln>
        </p:spPr>
        <p:txBody>
          <a:bodyPr wrap="square" lIns="0" tIns="0" rIns="0" bIns="0" rtlCol="0"/>
          <a:lstStyle/>
          <a:p>
            <a:endParaRPr/>
          </a:p>
        </p:txBody>
      </p:sp>
      <p:sp>
        <p:nvSpPr>
          <p:cNvPr id="172" name="object 172"/>
          <p:cNvSpPr/>
          <p:nvPr/>
        </p:nvSpPr>
        <p:spPr>
          <a:xfrm>
            <a:off x="9055772" y="2819595"/>
            <a:ext cx="220979" cy="144780"/>
          </a:xfrm>
          <a:custGeom>
            <a:avLst/>
            <a:gdLst/>
            <a:ahLst/>
            <a:cxnLst/>
            <a:rect l="l" t="t" r="r" b="b"/>
            <a:pathLst>
              <a:path w="220979" h="144780">
                <a:moveTo>
                  <a:pt x="220632" y="0"/>
                </a:moveTo>
                <a:lnTo>
                  <a:pt x="0" y="144501"/>
                </a:lnTo>
                <a:lnTo>
                  <a:pt x="0" y="144501"/>
                </a:lnTo>
              </a:path>
            </a:pathLst>
          </a:custGeom>
          <a:ln w="3672">
            <a:solidFill>
              <a:srgbClr val="000000"/>
            </a:solidFill>
          </a:ln>
        </p:spPr>
        <p:txBody>
          <a:bodyPr wrap="square" lIns="0" tIns="0" rIns="0" bIns="0" rtlCol="0"/>
          <a:lstStyle/>
          <a:p>
            <a:endParaRPr/>
          </a:p>
        </p:txBody>
      </p:sp>
      <p:sp>
        <p:nvSpPr>
          <p:cNvPr id="173" name="object 173"/>
          <p:cNvSpPr/>
          <p:nvPr/>
        </p:nvSpPr>
        <p:spPr>
          <a:xfrm>
            <a:off x="9055772" y="2964097"/>
            <a:ext cx="220979" cy="394335"/>
          </a:xfrm>
          <a:custGeom>
            <a:avLst/>
            <a:gdLst/>
            <a:ahLst/>
            <a:cxnLst/>
            <a:rect l="l" t="t" r="r" b="b"/>
            <a:pathLst>
              <a:path w="220979" h="394335">
                <a:moveTo>
                  <a:pt x="220632" y="393845"/>
                </a:moveTo>
                <a:lnTo>
                  <a:pt x="0" y="0"/>
                </a:lnTo>
                <a:lnTo>
                  <a:pt x="0" y="0"/>
                </a:lnTo>
              </a:path>
            </a:pathLst>
          </a:custGeom>
          <a:ln w="3713">
            <a:solidFill>
              <a:srgbClr val="000000"/>
            </a:solidFill>
          </a:ln>
        </p:spPr>
        <p:txBody>
          <a:bodyPr wrap="square" lIns="0" tIns="0" rIns="0" bIns="0" rtlCol="0"/>
          <a:lstStyle/>
          <a:p>
            <a:endParaRPr/>
          </a:p>
        </p:txBody>
      </p:sp>
      <p:sp>
        <p:nvSpPr>
          <p:cNvPr id="174" name="object 174"/>
          <p:cNvSpPr/>
          <p:nvPr/>
        </p:nvSpPr>
        <p:spPr>
          <a:xfrm>
            <a:off x="9276404" y="3280601"/>
            <a:ext cx="441325" cy="160655"/>
          </a:xfrm>
          <a:custGeom>
            <a:avLst/>
            <a:gdLst/>
            <a:ahLst/>
            <a:cxnLst/>
            <a:rect l="l" t="t" r="r" b="b"/>
            <a:pathLst>
              <a:path w="441325" h="160654">
                <a:moveTo>
                  <a:pt x="0" y="160455"/>
                </a:moveTo>
                <a:lnTo>
                  <a:pt x="440953" y="160455"/>
                </a:lnTo>
                <a:lnTo>
                  <a:pt x="440953" y="0"/>
                </a:lnTo>
                <a:lnTo>
                  <a:pt x="0" y="0"/>
                </a:lnTo>
                <a:lnTo>
                  <a:pt x="0" y="160455"/>
                </a:lnTo>
              </a:path>
            </a:pathLst>
          </a:custGeom>
          <a:ln w="3809">
            <a:solidFill>
              <a:srgbClr val="000000"/>
            </a:solidFill>
          </a:ln>
        </p:spPr>
        <p:txBody>
          <a:bodyPr wrap="square" lIns="0" tIns="0" rIns="0" bIns="0" rtlCol="0"/>
          <a:lstStyle/>
          <a:p>
            <a:endParaRPr/>
          </a:p>
        </p:txBody>
      </p:sp>
      <p:sp>
        <p:nvSpPr>
          <p:cNvPr id="175" name="object 175"/>
          <p:cNvSpPr txBox="1"/>
          <p:nvPr/>
        </p:nvSpPr>
        <p:spPr>
          <a:xfrm>
            <a:off x="9359706" y="2919361"/>
            <a:ext cx="274955" cy="508000"/>
          </a:xfrm>
          <a:prstGeom prst="rect">
            <a:avLst/>
          </a:prstGeom>
        </p:spPr>
        <p:txBody>
          <a:bodyPr vert="horz" wrap="square" lIns="0" tIns="0" rIns="0" bIns="0" rtlCol="0">
            <a:spAutoFit/>
          </a:bodyPr>
          <a:lstStyle/>
          <a:p>
            <a:pPr marL="12700" marR="5080">
              <a:lnSpc>
                <a:spcPct val="173400"/>
              </a:lnSpc>
            </a:pPr>
            <a:r>
              <a:rPr sz="950" spc="25" dirty="0">
                <a:latin typeface="宋体"/>
                <a:cs typeface="宋体"/>
              </a:rPr>
              <a:t>规章  文化</a:t>
            </a:r>
            <a:endParaRPr sz="950">
              <a:latin typeface="宋体"/>
              <a:cs typeface="宋体"/>
            </a:endParaRPr>
          </a:p>
        </p:txBody>
      </p:sp>
      <p:sp>
        <p:nvSpPr>
          <p:cNvPr id="176" name="object 176"/>
          <p:cNvSpPr/>
          <p:nvPr/>
        </p:nvSpPr>
        <p:spPr>
          <a:xfrm>
            <a:off x="9055772" y="2964096"/>
            <a:ext cx="220979" cy="179070"/>
          </a:xfrm>
          <a:custGeom>
            <a:avLst/>
            <a:gdLst/>
            <a:ahLst/>
            <a:cxnLst/>
            <a:rect l="l" t="t" r="r" b="b"/>
            <a:pathLst>
              <a:path w="220979" h="179069">
                <a:moveTo>
                  <a:pt x="220632" y="178537"/>
                </a:moveTo>
                <a:lnTo>
                  <a:pt x="0" y="0"/>
                </a:lnTo>
                <a:lnTo>
                  <a:pt x="0" y="0"/>
                </a:lnTo>
              </a:path>
            </a:pathLst>
          </a:custGeom>
          <a:ln w="3681">
            <a:solidFill>
              <a:srgbClr val="000000"/>
            </a:solidFill>
          </a:ln>
        </p:spPr>
        <p:txBody>
          <a:bodyPr wrap="square" lIns="0" tIns="0" rIns="0" bIns="0" rtlCol="0"/>
          <a:lstStyle/>
          <a:p>
            <a:endParaRPr/>
          </a:p>
        </p:txBody>
      </p:sp>
      <p:sp>
        <p:nvSpPr>
          <p:cNvPr id="177" name="object 177"/>
          <p:cNvSpPr/>
          <p:nvPr/>
        </p:nvSpPr>
        <p:spPr>
          <a:xfrm>
            <a:off x="8669898" y="3225748"/>
            <a:ext cx="71755" cy="1055370"/>
          </a:xfrm>
          <a:custGeom>
            <a:avLst/>
            <a:gdLst/>
            <a:ahLst/>
            <a:cxnLst/>
            <a:rect l="l" t="t" r="r" b="b"/>
            <a:pathLst>
              <a:path w="71754" h="1055370">
                <a:moveTo>
                  <a:pt x="0" y="1055268"/>
                </a:moveTo>
                <a:lnTo>
                  <a:pt x="71728" y="1055268"/>
                </a:lnTo>
                <a:lnTo>
                  <a:pt x="71728" y="0"/>
                </a:lnTo>
                <a:lnTo>
                  <a:pt x="0" y="0"/>
                </a:lnTo>
                <a:lnTo>
                  <a:pt x="0" y="1055268"/>
                </a:lnTo>
              </a:path>
            </a:pathLst>
          </a:custGeom>
          <a:ln w="3889">
            <a:solidFill>
              <a:srgbClr val="000000"/>
            </a:solidFill>
          </a:ln>
        </p:spPr>
        <p:txBody>
          <a:bodyPr wrap="square" lIns="0" tIns="0" rIns="0" bIns="0" rtlCol="0"/>
          <a:lstStyle/>
          <a:p>
            <a:endParaRPr/>
          </a:p>
        </p:txBody>
      </p:sp>
      <p:sp>
        <p:nvSpPr>
          <p:cNvPr id="178" name="object 178"/>
          <p:cNvSpPr/>
          <p:nvPr/>
        </p:nvSpPr>
        <p:spPr>
          <a:xfrm>
            <a:off x="8799508" y="3225748"/>
            <a:ext cx="71755" cy="1055370"/>
          </a:xfrm>
          <a:custGeom>
            <a:avLst/>
            <a:gdLst/>
            <a:ahLst/>
            <a:cxnLst/>
            <a:rect l="l" t="t" r="r" b="b"/>
            <a:pathLst>
              <a:path w="71754" h="1055370">
                <a:moveTo>
                  <a:pt x="0" y="1055268"/>
                </a:moveTo>
                <a:lnTo>
                  <a:pt x="71728" y="1055268"/>
                </a:lnTo>
                <a:lnTo>
                  <a:pt x="71728" y="0"/>
                </a:lnTo>
                <a:lnTo>
                  <a:pt x="0" y="0"/>
                </a:lnTo>
                <a:lnTo>
                  <a:pt x="0" y="1055268"/>
                </a:lnTo>
              </a:path>
            </a:pathLst>
          </a:custGeom>
          <a:ln w="3889">
            <a:solidFill>
              <a:srgbClr val="000000"/>
            </a:solidFill>
          </a:ln>
        </p:spPr>
        <p:txBody>
          <a:bodyPr wrap="square" lIns="0" tIns="0" rIns="0" bIns="0" rtlCol="0"/>
          <a:lstStyle/>
          <a:p>
            <a:endParaRPr/>
          </a:p>
        </p:txBody>
      </p:sp>
      <p:sp>
        <p:nvSpPr>
          <p:cNvPr id="179" name="object 179"/>
          <p:cNvSpPr/>
          <p:nvPr/>
        </p:nvSpPr>
        <p:spPr>
          <a:xfrm>
            <a:off x="8928962" y="3225748"/>
            <a:ext cx="71755" cy="1055370"/>
          </a:xfrm>
          <a:custGeom>
            <a:avLst/>
            <a:gdLst/>
            <a:ahLst/>
            <a:cxnLst/>
            <a:rect l="l" t="t" r="r" b="b"/>
            <a:pathLst>
              <a:path w="71754" h="1055370">
                <a:moveTo>
                  <a:pt x="0" y="1055268"/>
                </a:moveTo>
                <a:lnTo>
                  <a:pt x="71728" y="1055268"/>
                </a:lnTo>
                <a:lnTo>
                  <a:pt x="71728" y="0"/>
                </a:lnTo>
                <a:lnTo>
                  <a:pt x="0" y="0"/>
                </a:lnTo>
                <a:lnTo>
                  <a:pt x="0" y="1055268"/>
                </a:lnTo>
              </a:path>
            </a:pathLst>
          </a:custGeom>
          <a:ln w="3889">
            <a:solidFill>
              <a:srgbClr val="000000"/>
            </a:solidFill>
          </a:ln>
        </p:spPr>
        <p:txBody>
          <a:bodyPr wrap="square" lIns="0" tIns="0" rIns="0" bIns="0" rtlCol="0"/>
          <a:lstStyle/>
          <a:p>
            <a:endParaRPr/>
          </a:p>
        </p:txBody>
      </p:sp>
      <p:sp>
        <p:nvSpPr>
          <p:cNvPr id="180" name="object 180"/>
          <p:cNvSpPr/>
          <p:nvPr/>
        </p:nvSpPr>
        <p:spPr>
          <a:xfrm>
            <a:off x="6718204" y="5594653"/>
            <a:ext cx="1518285" cy="0"/>
          </a:xfrm>
          <a:custGeom>
            <a:avLst/>
            <a:gdLst/>
            <a:ahLst/>
            <a:cxnLst/>
            <a:rect l="l" t="t" r="r" b="b"/>
            <a:pathLst>
              <a:path w="1518284">
                <a:moveTo>
                  <a:pt x="0" y="0"/>
                </a:moveTo>
                <a:lnTo>
                  <a:pt x="1517742" y="0"/>
                </a:lnTo>
              </a:path>
            </a:pathLst>
          </a:custGeom>
          <a:ln w="3646">
            <a:solidFill>
              <a:srgbClr val="000000"/>
            </a:solidFill>
          </a:ln>
        </p:spPr>
        <p:txBody>
          <a:bodyPr wrap="square" lIns="0" tIns="0" rIns="0" bIns="0" rtlCol="0"/>
          <a:lstStyle/>
          <a:p>
            <a:endParaRPr/>
          </a:p>
        </p:txBody>
      </p:sp>
      <p:sp>
        <p:nvSpPr>
          <p:cNvPr id="181" name="object 181"/>
          <p:cNvSpPr/>
          <p:nvPr/>
        </p:nvSpPr>
        <p:spPr>
          <a:xfrm>
            <a:off x="3652922" y="5594653"/>
            <a:ext cx="1565910" cy="0"/>
          </a:xfrm>
          <a:custGeom>
            <a:avLst/>
            <a:gdLst/>
            <a:ahLst/>
            <a:cxnLst/>
            <a:rect l="l" t="t" r="r" b="b"/>
            <a:pathLst>
              <a:path w="1565910">
                <a:moveTo>
                  <a:pt x="0" y="0"/>
                </a:moveTo>
                <a:lnTo>
                  <a:pt x="1565743" y="0"/>
                </a:lnTo>
              </a:path>
            </a:pathLst>
          </a:custGeom>
          <a:ln w="3646">
            <a:solidFill>
              <a:srgbClr val="000000"/>
            </a:solidFill>
          </a:ln>
        </p:spPr>
        <p:txBody>
          <a:bodyPr wrap="square" lIns="0" tIns="0" rIns="0" bIns="0" rtlCol="0"/>
          <a:lstStyle/>
          <a:p>
            <a:endParaRPr/>
          </a:p>
        </p:txBody>
      </p:sp>
      <p:sp>
        <p:nvSpPr>
          <p:cNvPr id="182" name="object 182"/>
          <p:cNvSpPr/>
          <p:nvPr/>
        </p:nvSpPr>
        <p:spPr>
          <a:xfrm>
            <a:off x="8220542" y="5563656"/>
            <a:ext cx="63500" cy="62230"/>
          </a:xfrm>
          <a:custGeom>
            <a:avLst/>
            <a:gdLst/>
            <a:ahLst/>
            <a:cxnLst/>
            <a:rect l="l" t="t" r="r" b="b"/>
            <a:pathLst>
              <a:path w="63500" h="62229">
                <a:moveTo>
                  <a:pt x="0" y="0"/>
                </a:moveTo>
                <a:lnTo>
                  <a:pt x="5601" y="15173"/>
                </a:lnTo>
                <a:lnTo>
                  <a:pt x="7468" y="30997"/>
                </a:lnTo>
                <a:lnTo>
                  <a:pt x="5601" y="46820"/>
                </a:lnTo>
                <a:lnTo>
                  <a:pt x="0" y="61994"/>
                </a:lnTo>
                <a:lnTo>
                  <a:pt x="63482" y="30997"/>
                </a:lnTo>
                <a:lnTo>
                  <a:pt x="0" y="0"/>
                </a:lnTo>
                <a:close/>
              </a:path>
            </a:pathLst>
          </a:custGeom>
          <a:solidFill>
            <a:srgbClr val="000000"/>
          </a:solidFill>
        </p:spPr>
        <p:txBody>
          <a:bodyPr wrap="square" lIns="0" tIns="0" rIns="0" bIns="0" rtlCol="0"/>
          <a:lstStyle/>
          <a:p>
            <a:endParaRPr/>
          </a:p>
        </p:txBody>
      </p:sp>
      <p:sp>
        <p:nvSpPr>
          <p:cNvPr id="183" name="object 183"/>
          <p:cNvSpPr txBox="1"/>
          <p:nvPr/>
        </p:nvSpPr>
        <p:spPr>
          <a:xfrm>
            <a:off x="4757855" y="5510472"/>
            <a:ext cx="2642235" cy="610235"/>
          </a:xfrm>
          <a:prstGeom prst="rect">
            <a:avLst/>
          </a:prstGeom>
        </p:spPr>
        <p:txBody>
          <a:bodyPr vert="horz" wrap="square" lIns="0" tIns="0" rIns="0" bIns="0" rtlCol="0">
            <a:spAutoFit/>
          </a:bodyPr>
          <a:lstStyle/>
          <a:p>
            <a:pPr marL="460375"/>
            <a:r>
              <a:rPr sz="950" spc="30" dirty="0">
                <a:latin typeface="宋体"/>
                <a:cs typeface="宋体"/>
              </a:rPr>
              <a:t>安全行为失误因果发展方向</a:t>
            </a:r>
            <a:endParaRPr sz="950">
              <a:latin typeface="宋体"/>
              <a:cs typeface="宋体"/>
            </a:endParaRPr>
          </a:p>
          <a:p>
            <a:pPr>
              <a:lnSpc>
                <a:spcPct val="100000"/>
              </a:lnSpc>
            </a:pPr>
            <a:endParaRPr sz="900">
              <a:latin typeface="Times New Roman"/>
              <a:cs typeface="Times New Roman"/>
            </a:endParaRPr>
          </a:p>
          <a:p>
            <a:pPr>
              <a:spcBef>
                <a:spcPts val="11"/>
              </a:spcBef>
            </a:pPr>
            <a:endParaRPr sz="1200">
              <a:latin typeface="Times New Roman"/>
              <a:cs typeface="Times New Roman"/>
            </a:endParaRPr>
          </a:p>
          <a:p>
            <a:pPr marL="12700"/>
            <a:r>
              <a:rPr sz="950" spc="20" dirty="0">
                <a:latin typeface="宋体"/>
                <a:cs typeface="宋体"/>
              </a:rPr>
              <a:t>图例：</a:t>
            </a:r>
            <a:r>
              <a:rPr sz="950" i="1" spc="20" dirty="0">
                <a:latin typeface="Times New Roman"/>
                <a:cs typeface="Times New Roman"/>
              </a:rPr>
              <a:t>Y</a:t>
            </a:r>
            <a:r>
              <a:rPr sz="950" spc="20" dirty="0">
                <a:latin typeface="宋体"/>
                <a:cs typeface="宋体"/>
              </a:rPr>
              <a:t>（</a:t>
            </a:r>
            <a:r>
              <a:rPr sz="950" i="1" spc="20" dirty="0">
                <a:latin typeface="Times New Roman"/>
                <a:cs typeface="Times New Roman"/>
              </a:rPr>
              <a:t>Yes</a:t>
            </a:r>
            <a:r>
              <a:rPr sz="950" spc="20" dirty="0">
                <a:latin typeface="宋体"/>
                <a:cs typeface="宋体"/>
              </a:rPr>
              <a:t>）</a:t>
            </a:r>
            <a:r>
              <a:rPr sz="950" i="1" spc="20" dirty="0">
                <a:latin typeface="Times New Roman"/>
                <a:cs typeface="Times New Roman"/>
              </a:rPr>
              <a:t>=</a:t>
            </a:r>
            <a:r>
              <a:rPr sz="950" spc="20" dirty="0">
                <a:latin typeface="宋体"/>
                <a:cs typeface="宋体"/>
              </a:rPr>
              <a:t>行为正确；</a:t>
            </a:r>
            <a:r>
              <a:rPr sz="950" i="1" spc="20" dirty="0">
                <a:latin typeface="Times New Roman"/>
                <a:cs typeface="Times New Roman"/>
              </a:rPr>
              <a:t>N</a:t>
            </a:r>
            <a:r>
              <a:rPr sz="950" spc="20" dirty="0">
                <a:latin typeface="宋体"/>
                <a:cs typeface="宋体"/>
              </a:rPr>
              <a:t>（</a:t>
            </a:r>
            <a:r>
              <a:rPr sz="950" i="1" spc="20" dirty="0">
                <a:latin typeface="Times New Roman"/>
                <a:cs typeface="Times New Roman"/>
              </a:rPr>
              <a:t>No</a:t>
            </a:r>
            <a:r>
              <a:rPr sz="950" spc="20" dirty="0">
                <a:latin typeface="宋体"/>
                <a:cs typeface="宋体"/>
              </a:rPr>
              <a:t>）</a:t>
            </a:r>
            <a:r>
              <a:rPr sz="950" spc="20" dirty="0">
                <a:latin typeface="Times New Roman"/>
                <a:cs typeface="Times New Roman"/>
              </a:rPr>
              <a:t>=</a:t>
            </a:r>
            <a:r>
              <a:rPr sz="950" spc="20" dirty="0">
                <a:latin typeface="宋体"/>
                <a:cs typeface="宋体"/>
              </a:rPr>
              <a:t>行为失误</a:t>
            </a:r>
            <a:endParaRPr sz="950">
              <a:latin typeface="宋体"/>
              <a:cs typeface="宋体"/>
            </a:endParaRPr>
          </a:p>
        </p:txBody>
      </p:sp>
      <p:sp>
        <p:nvSpPr>
          <p:cNvPr id="184" name="object 184"/>
          <p:cNvSpPr/>
          <p:nvPr/>
        </p:nvSpPr>
        <p:spPr>
          <a:xfrm>
            <a:off x="10004117" y="1205164"/>
            <a:ext cx="0" cy="1212850"/>
          </a:xfrm>
          <a:custGeom>
            <a:avLst/>
            <a:gdLst/>
            <a:ahLst/>
            <a:cxnLst/>
            <a:rect l="l" t="t" r="r" b="b"/>
            <a:pathLst>
              <a:path h="1212850">
                <a:moveTo>
                  <a:pt x="0" y="0"/>
                </a:moveTo>
                <a:lnTo>
                  <a:pt x="0" y="1212380"/>
                </a:lnTo>
              </a:path>
            </a:pathLst>
          </a:custGeom>
          <a:ln w="3733">
            <a:solidFill>
              <a:srgbClr val="000000"/>
            </a:solidFill>
          </a:ln>
        </p:spPr>
        <p:txBody>
          <a:bodyPr wrap="square" lIns="0" tIns="0" rIns="0" bIns="0" rtlCol="0"/>
          <a:lstStyle/>
          <a:p>
            <a:endParaRPr/>
          </a:p>
        </p:txBody>
      </p:sp>
      <p:sp>
        <p:nvSpPr>
          <p:cNvPr id="185" name="object 185"/>
          <p:cNvSpPr/>
          <p:nvPr/>
        </p:nvSpPr>
        <p:spPr>
          <a:xfrm>
            <a:off x="10004117" y="4313836"/>
            <a:ext cx="0" cy="1259840"/>
          </a:xfrm>
          <a:custGeom>
            <a:avLst/>
            <a:gdLst/>
            <a:ahLst/>
            <a:cxnLst/>
            <a:rect l="l" t="t" r="r" b="b"/>
            <a:pathLst>
              <a:path h="1259839">
                <a:moveTo>
                  <a:pt x="0" y="0"/>
                </a:moveTo>
                <a:lnTo>
                  <a:pt x="0" y="1259286"/>
                </a:lnTo>
              </a:path>
            </a:pathLst>
          </a:custGeom>
          <a:ln w="3733">
            <a:solidFill>
              <a:srgbClr val="000000"/>
            </a:solidFill>
          </a:ln>
        </p:spPr>
        <p:txBody>
          <a:bodyPr wrap="square" lIns="0" tIns="0" rIns="0" bIns="0" rtlCol="0"/>
          <a:lstStyle/>
          <a:p>
            <a:endParaRPr/>
          </a:p>
        </p:txBody>
      </p:sp>
      <p:sp>
        <p:nvSpPr>
          <p:cNvPr id="186" name="object 186"/>
          <p:cNvSpPr/>
          <p:nvPr/>
        </p:nvSpPr>
        <p:spPr>
          <a:xfrm>
            <a:off x="9972375" y="1158364"/>
            <a:ext cx="63500" cy="62230"/>
          </a:xfrm>
          <a:custGeom>
            <a:avLst/>
            <a:gdLst/>
            <a:ahLst/>
            <a:cxnLst/>
            <a:rect l="l" t="t" r="r" b="b"/>
            <a:pathLst>
              <a:path w="63500" h="62230">
                <a:moveTo>
                  <a:pt x="31741" y="0"/>
                </a:moveTo>
                <a:lnTo>
                  <a:pt x="0" y="61994"/>
                </a:lnTo>
                <a:lnTo>
                  <a:pt x="15520" y="56438"/>
                </a:lnTo>
                <a:lnTo>
                  <a:pt x="31741" y="54586"/>
                </a:lnTo>
                <a:lnTo>
                  <a:pt x="59689" y="54586"/>
                </a:lnTo>
                <a:lnTo>
                  <a:pt x="31741" y="0"/>
                </a:lnTo>
                <a:close/>
              </a:path>
              <a:path w="63500" h="62230">
                <a:moveTo>
                  <a:pt x="59689" y="54586"/>
                </a:moveTo>
                <a:lnTo>
                  <a:pt x="31741" y="54586"/>
                </a:lnTo>
                <a:lnTo>
                  <a:pt x="47961" y="56438"/>
                </a:lnTo>
                <a:lnTo>
                  <a:pt x="63482" y="61994"/>
                </a:lnTo>
                <a:lnTo>
                  <a:pt x="59689" y="54586"/>
                </a:lnTo>
                <a:close/>
              </a:path>
            </a:pathLst>
          </a:custGeom>
          <a:solidFill>
            <a:srgbClr val="000000"/>
          </a:solidFill>
        </p:spPr>
        <p:txBody>
          <a:bodyPr wrap="square" lIns="0" tIns="0" rIns="0" bIns="0" rtlCol="0"/>
          <a:lstStyle/>
          <a:p>
            <a:endParaRPr/>
          </a:p>
        </p:txBody>
      </p:sp>
      <p:sp>
        <p:nvSpPr>
          <p:cNvPr id="187" name="object 187"/>
          <p:cNvSpPr txBox="1"/>
          <p:nvPr/>
        </p:nvSpPr>
        <p:spPr>
          <a:xfrm>
            <a:off x="9928869" y="2406297"/>
            <a:ext cx="150495" cy="150495"/>
          </a:xfrm>
          <a:prstGeom prst="rect">
            <a:avLst/>
          </a:prstGeom>
        </p:spPr>
        <p:txBody>
          <a:bodyPr vert="horz" wrap="square" lIns="0" tIns="0" rIns="0" bIns="0" rtlCol="0">
            <a:spAutoFit/>
          </a:bodyPr>
          <a:lstStyle/>
          <a:p>
            <a:pPr marL="12700"/>
            <a:r>
              <a:rPr sz="950" spc="30" dirty="0">
                <a:latin typeface="宋体"/>
                <a:cs typeface="宋体"/>
              </a:rPr>
              <a:t>安</a:t>
            </a:r>
            <a:endParaRPr sz="950">
              <a:latin typeface="宋体"/>
              <a:cs typeface="宋体"/>
            </a:endParaRPr>
          </a:p>
        </p:txBody>
      </p:sp>
      <p:sp>
        <p:nvSpPr>
          <p:cNvPr id="188" name="object 188"/>
          <p:cNvSpPr txBox="1"/>
          <p:nvPr/>
        </p:nvSpPr>
        <p:spPr>
          <a:xfrm>
            <a:off x="9928869" y="2843902"/>
            <a:ext cx="150495" cy="150495"/>
          </a:xfrm>
          <a:prstGeom prst="rect">
            <a:avLst/>
          </a:prstGeom>
        </p:spPr>
        <p:txBody>
          <a:bodyPr vert="horz" wrap="square" lIns="0" tIns="0" rIns="0" bIns="0" rtlCol="0">
            <a:spAutoFit/>
          </a:bodyPr>
          <a:lstStyle/>
          <a:p>
            <a:pPr marL="12700"/>
            <a:r>
              <a:rPr sz="950" spc="30" dirty="0">
                <a:latin typeface="宋体"/>
                <a:cs typeface="宋体"/>
              </a:rPr>
              <a:t>为</a:t>
            </a:r>
            <a:endParaRPr sz="950">
              <a:latin typeface="宋体"/>
              <a:cs typeface="宋体"/>
            </a:endParaRPr>
          </a:p>
        </p:txBody>
      </p:sp>
      <p:sp>
        <p:nvSpPr>
          <p:cNvPr id="189" name="object 189"/>
          <p:cNvSpPr txBox="1"/>
          <p:nvPr/>
        </p:nvSpPr>
        <p:spPr>
          <a:xfrm>
            <a:off x="9928869" y="2989771"/>
            <a:ext cx="150495" cy="150495"/>
          </a:xfrm>
          <a:prstGeom prst="rect">
            <a:avLst/>
          </a:prstGeom>
        </p:spPr>
        <p:txBody>
          <a:bodyPr vert="horz" wrap="square" lIns="0" tIns="0" rIns="0" bIns="0" rtlCol="0">
            <a:spAutoFit/>
          </a:bodyPr>
          <a:lstStyle/>
          <a:p>
            <a:pPr marL="12700"/>
            <a:r>
              <a:rPr sz="950" spc="30" dirty="0">
                <a:latin typeface="宋体"/>
                <a:cs typeface="宋体"/>
              </a:rPr>
              <a:t>失</a:t>
            </a:r>
            <a:endParaRPr sz="950">
              <a:latin typeface="宋体"/>
              <a:cs typeface="宋体"/>
            </a:endParaRPr>
          </a:p>
        </p:txBody>
      </p:sp>
      <p:sp>
        <p:nvSpPr>
          <p:cNvPr id="190" name="object 190"/>
          <p:cNvSpPr txBox="1"/>
          <p:nvPr/>
        </p:nvSpPr>
        <p:spPr>
          <a:xfrm>
            <a:off x="9928869" y="3281508"/>
            <a:ext cx="150495" cy="150495"/>
          </a:xfrm>
          <a:prstGeom prst="rect">
            <a:avLst/>
          </a:prstGeom>
        </p:spPr>
        <p:txBody>
          <a:bodyPr vert="horz" wrap="square" lIns="0" tIns="0" rIns="0" bIns="0" rtlCol="0">
            <a:spAutoFit/>
          </a:bodyPr>
          <a:lstStyle/>
          <a:p>
            <a:pPr marL="12700"/>
            <a:r>
              <a:rPr sz="950" spc="30" dirty="0">
                <a:latin typeface="宋体"/>
                <a:cs typeface="宋体"/>
              </a:rPr>
              <a:t>回</a:t>
            </a:r>
            <a:endParaRPr sz="950">
              <a:latin typeface="宋体"/>
              <a:cs typeface="宋体"/>
            </a:endParaRPr>
          </a:p>
        </p:txBody>
      </p:sp>
      <p:sp>
        <p:nvSpPr>
          <p:cNvPr id="191" name="object 191"/>
          <p:cNvSpPr txBox="1"/>
          <p:nvPr/>
        </p:nvSpPr>
        <p:spPr>
          <a:xfrm>
            <a:off x="9928869" y="3573246"/>
            <a:ext cx="150495" cy="150495"/>
          </a:xfrm>
          <a:prstGeom prst="rect">
            <a:avLst/>
          </a:prstGeom>
        </p:spPr>
        <p:txBody>
          <a:bodyPr vert="horz" wrap="square" lIns="0" tIns="0" rIns="0" bIns="0" rtlCol="0">
            <a:spAutoFit/>
          </a:bodyPr>
          <a:lstStyle/>
          <a:p>
            <a:pPr marL="12700"/>
            <a:r>
              <a:rPr sz="950" spc="30" dirty="0">
                <a:latin typeface="宋体"/>
                <a:cs typeface="宋体"/>
              </a:rPr>
              <a:t>性</a:t>
            </a:r>
            <a:endParaRPr sz="950">
              <a:latin typeface="宋体"/>
              <a:cs typeface="宋体"/>
            </a:endParaRPr>
          </a:p>
        </p:txBody>
      </p:sp>
      <p:sp>
        <p:nvSpPr>
          <p:cNvPr id="192" name="object 192"/>
          <p:cNvSpPr txBox="1"/>
          <p:nvPr/>
        </p:nvSpPr>
        <p:spPr>
          <a:xfrm>
            <a:off x="9928869" y="4010851"/>
            <a:ext cx="150495" cy="150495"/>
          </a:xfrm>
          <a:prstGeom prst="rect">
            <a:avLst/>
          </a:prstGeom>
        </p:spPr>
        <p:txBody>
          <a:bodyPr vert="horz" wrap="square" lIns="0" tIns="0" rIns="0" bIns="0" rtlCol="0">
            <a:spAutoFit/>
          </a:bodyPr>
          <a:lstStyle/>
          <a:p>
            <a:pPr marL="12700"/>
            <a:r>
              <a:rPr sz="950" spc="30" dirty="0">
                <a:latin typeface="宋体"/>
                <a:cs typeface="宋体"/>
              </a:rPr>
              <a:t>方</a:t>
            </a:r>
            <a:endParaRPr sz="950">
              <a:latin typeface="宋体"/>
              <a:cs typeface="宋体"/>
            </a:endParaRPr>
          </a:p>
        </p:txBody>
      </p:sp>
      <p:sp>
        <p:nvSpPr>
          <p:cNvPr id="193" name="object 193"/>
          <p:cNvSpPr/>
          <p:nvPr/>
        </p:nvSpPr>
        <p:spPr>
          <a:xfrm>
            <a:off x="6824863" y="1093635"/>
            <a:ext cx="1503680" cy="0"/>
          </a:xfrm>
          <a:custGeom>
            <a:avLst/>
            <a:gdLst/>
            <a:ahLst/>
            <a:cxnLst/>
            <a:rect l="l" t="t" r="r" b="b"/>
            <a:pathLst>
              <a:path w="1503679">
                <a:moveTo>
                  <a:pt x="0" y="0"/>
                </a:moveTo>
                <a:lnTo>
                  <a:pt x="1503194" y="0"/>
                </a:lnTo>
              </a:path>
            </a:pathLst>
          </a:custGeom>
          <a:ln w="3646">
            <a:solidFill>
              <a:srgbClr val="000000"/>
            </a:solidFill>
          </a:ln>
        </p:spPr>
        <p:txBody>
          <a:bodyPr wrap="square" lIns="0" tIns="0" rIns="0" bIns="0" rtlCol="0"/>
          <a:lstStyle/>
          <a:p>
            <a:endParaRPr/>
          </a:p>
        </p:txBody>
      </p:sp>
      <p:sp>
        <p:nvSpPr>
          <p:cNvPr id="194" name="object 194"/>
          <p:cNvSpPr/>
          <p:nvPr/>
        </p:nvSpPr>
        <p:spPr>
          <a:xfrm>
            <a:off x="3745034" y="1093635"/>
            <a:ext cx="1455420" cy="0"/>
          </a:xfrm>
          <a:custGeom>
            <a:avLst/>
            <a:gdLst/>
            <a:ahLst/>
            <a:cxnLst/>
            <a:rect l="l" t="t" r="r" b="b"/>
            <a:pathLst>
              <a:path w="1455420">
                <a:moveTo>
                  <a:pt x="0" y="0"/>
                </a:moveTo>
                <a:lnTo>
                  <a:pt x="1455271" y="0"/>
                </a:lnTo>
              </a:path>
            </a:pathLst>
          </a:custGeom>
          <a:ln w="3646">
            <a:solidFill>
              <a:srgbClr val="000000"/>
            </a:solidFill>
          </a:ln>
        </p:spPr>
        <p:txBody>
          <a:bodyPr wrap="square" lIns="0" tIns="0" rIns="0" bIns="0" rtlCol="0"/>
          <a:lstStyle/>
          <a:p>
            <a:endParaRPr/>
          </a:p>
        </p:txBody>
      </p:sp>
      <p:sp>
        <p:nvSpPr>
          <p:cNvPr id="195" name="object 195"/>
          <p:cNvSpPr/>
          <p:nvPr/>
        </p:nvSpPr>
        <p:spPr>
          <a:xfrm>
            <a:off x="3697110" y="1062638"/>
            <a:ext cx="63500" cy="62230"/>
          </a:xfrm>
          <a:custGeom>
            <a:avLst/>
            <a:gdLst/>
            <a:ahLst/>
            <a:cxnLst/>
            <a:rect l="l" t="t" r="r" b="b"/>
            <a:pathLst>
              <a:path w="63500" h="62230">
                <a:moveTo>
                  <a:pt x="63482" y="0"/>
                </a:moveTo>
                <a:lnTo>
                  <a:pt x="0" y="30997"/>
                </a:lnTo>
                <a:lnTo>
                  <a:pt x="63482" y="61994"/>
                </a:lnTo>
                <a:lnTo>
                  <a:pt x="57793" y="46858"/>
                </a:lnTo>
                <a:lnTo>
                  <a:pt x="55903" y="30997"/>
                </a:lnTo>
                <a:lnTo>
                  <a:pt x="57793" y="15220"/>
                </a:lnTo>
                <a:lnTo>
                  <a:pt x="63482" y="0"/>
                </a:lnTo>
                <a:close/>
              </a:path>
            </a:pathLst>
          </a:custGeom>
          <a:solidFill>
            <a:srgbClr val="000000"/>
          </a:solidFill>
        </p:spPr>
        <p:txBody>
          <a:bodyPr wrap="square" lIns="0" tIns="0" rIns="0" bIns="0" rtlCol="0"/>
          <a:lstStyle/>
          <a:p>
            <a:endParaRPr/>
          </a:p>
        </p:txBody>
      </p:sp>
      <p:sp>
        <p:nvSpPr>
          <p:cNvPr id="196" name="object 196"/>
          <p:cNvSpPr txBox="1"/>
          <p:nvPr/>
        </p:nvSpPr>
        <p:spPr>
          <a:xfrm>
            <a:off x="5187605" y="1009453"/>
            <a:ext cx="1649730" cy="150495"/>
          </a:xfrm>
          <a:prstGeom prst="rect">
            <a:avLst/>
          </a:prstGeom>
        </p:spPr>
        <p:txBody>
          <a:bodyPr vert="horz" wrap="square" lIns="0" tIns="0" rIns="0" bIns="0" rtlCol="0">
            <a:spAutoFit/>
          </a:bodyPr>
          <a:lstStyle/>
          <a:p>
            <a:pPr marL="12700"/>
            <a:r>
              <a:rPr sz="950" spc="30" dirty="0">
                <a:latin typeface="宋体"/>
                <a:cs typeface="宋体"/>
              </a:rPr>
              <a:t>安全行为失误回溯性分析方向</a:t>
            </a:r>
            <a:endParaRPr sz="950">
              <a:latin typeface="宋体"/>
              <a:cs typeface="宋体"/>
            </a:endParaRPr>
          </a:p>
        </p:txBody>
      </p:sp>
      <p:sp>
        <p:nvSpPr>
          <p:cNvPr id="197" name="object 197"/>
          <p:cNvSpPr/>
          <p:nvPr/>
        </p:nvSpPr>
        <p:spPr>
          <a:xfrm>
            <a:off x="2462084" y="3376478"/>
            <a:ext cx="5822315" cy="0"/>
          </a:xfrm>
          <a:custGeom>
            <a:avLst/>
            <a:gdLst/>
            <a:ahLst/>
            <a:cxnLst/>
            <a:rect l="l" t="t" r="r" b="b"/>
            <a:pathLst>
              <a:path w="5822315">
                <a:moveTo>
                  <a:pt x="5821941" y="0"/>
                </a:moveTo>
                <a:lnTo>
                  <a:pt x="0" y="0"/>
                </a:lnTo>
                <a:lnTo>
                  <a:pt x="0" y="0"/>
                </a:lnTo>
              </a:path>
            </a:pathLst>
          </a:custGeom>
          <a:ln w="3646">
            <a:solidFill>
              <a:srgbClr val="000000"/>
            </a:solidFill>
            <a:prstDash val="dash"/>
          </a:ln>
        </p:spPr>
        <p:txBody>
          <a:bodyPr wrap="square" lIns="0" tIns="0" rIns="0" bIns="0" rtlCol="0"/>
          <a:lstStyle/>
          <a:p>
            <a:endParaRPr/>
          </a:p>
        </p:txBody>
      </p:sp>
      <p:sp>
        <p:nvSpPr>
          <p:cNvPr id="198" name="object 198"/>
          <p:cNvSpPr/>
          <p:nvPr/>
        </p:nvSpPr>
        <p:spPr>
          <a:xfrm>
            <a:off x="2464962" y="3443639"/>
            <a:ext cx="88265" cy="0"/>
          </a:xfrm>
          <a:custGeom>
            <a:avLst/>
            <a:gdLst/>
            <a:ahLst/>
            <a:cxnLst/>
            <a:rect l="l" t="t" r="r" b="b"/>
            <a:pathLst>
              <a:path w="88265">
                <a:moveTo>
                  <a:pt x="88206" y="0"/>
                </a:moveTo>
                <a:lnTo>
                  <a:pt x="0" y="0"/>
                </a:lnTo>
                <a:lnTo>
                  <a:pt x="0" y="0"/>
                </a:lnTo>
              </a:path>
            </a:pathLst>
          </a:custGeom>
          <a:ln w="3646">
            <a:solidFill>
              <a:srgbClr val="000000"/>
            </a:solidFill>
          </a:ln>
        </p:spPr>
        <p:txBody>
          <a:bodyPr wrap="square" lIns="0" tIns="0" rIns="0" bIns="0" rtlCol="0"/>
          <a:lstStyle/>
          <a:p>
            <a:endParaRPr/>
          </a:p>
        </p:txBody>
      </p:sp>
      <p:sp>
        <p:nvSpPr>
          <p:cNvPr id="199" name="object 199"/>
          <p:cNvSpPr/>
          <p:nvPr/>
        </p:nvSpPr>
        <p:spPr>
          <a:xfrm>
            <a:off x="2464962" y="5486969"/>
            <a:ext cx="88265" cy="0"/>
          </a:xfrm>
          <a:custGeom>
            <a:avLst/>
            <a:gdLst/>
            <a:ahLst/>
            <a:cxnLst/>
            <a:rect l="l" t="t" r="r" b="b"/>
            <a:pathLst>
              <a:path w="88265">
                <a:moveTo>
                  <a:pt x="88206" y="0"/>
                </a:moveTo>
                <a:lnTo>
                  <a:pt x="0" y="0"/>
                </a:lnTo>
                <a:lnTo>
                  <a:pt x="0" y="0"/>
                </a:lnTo>
              </a:path>
            </a:pathLst>
          </a:custGeom>
          <a:ln w="3646">
            <a:solidFill>
              <a:srgbClr val="000000"/>
            </a:solidFill>
          </a:ln>
        </p:spPr>
        <p:txBody>
          <a:bodyPr wrap="square" lIns="0" tIns="0" rIns="0" bIns="0" rtlCol="0"/>
          <a:lstStyle/>
          <a:p>
            <a:endParaRPr/>
          </a:p>
        </p:txBody>
      </p:sp>
      <p:sp>
        <p:nvSpPr>
          <p:cNvPr id="200" name="object 200"/>
          <p:cNvSpPr/>
          <p:nvPr/>
        </p:nvSpPr>
        <p:spPr>
          <a:xfrm>
            <a:off x="2509072" y="3490439"/>
            <a:ext cx="0" cy="391795"/>
          </a:xfrm>
          <a:custGeom>
            <a:avLst/>
            <a:gdLst/>
            <a:ahLst/>
            <a:cxnLst/>
            <a:rect l="l" t="t" r="r" b="b"/>
            <a:pathLst>
              <a:path h="391795">
                <a:moveTo>
                  <a:pt x="0" y="0"/>
                </a:moveTo>
                <a:lnTo>
                  <a:pt x="0" y="391383"/>
                </a:lnTo>
              </a:path>
            </a:pathLst>
          </a:custGeom>
          <a:ln w="3733">
            <a:solidFill>
              <a:srgbClr val="000000"/>
            </a:solidFill>
          </a:ln>
        </p:spPr>
        <p:txBody>
          <a:bodyPr wrap="square" lIns="0" tIns="0" rIns="0" bIns="0" rtlCol="0"/>
          <a:lstStyle/>
          <a:p>
            <a:endParaRPr/>
          </a:p>
        </p:txBody>
      </p:sp>
      <p:sp>
        <p:nvSpPr>
          <p:cNvPr id="201" name="object 201"/>
          <p:cNvSpPr/>
          <p:nvPr/>
        </p:nvSpPr>
        <p:spPr>
          <a:xfrm>
            <a:off x="2509072" y="5048756"/>
            <a:ext cx="0" cy="391795"/>
          </a:xfrm>
          <a:custGeom>
            <a:avLst/>
            <a:gdLst/>
            <a:ahLst/>
            <a:cxnLst/>
            <a:rect l="l" t="t" r="r" b="b"/>
            <a:pathLst>
              <a:path h="391795">
                <a:moveTo>
                  <a:pt x="0" y="0"/>
                </a:moveTo>
                <a:lnTo>
                  <a:pt x="0" y="391292"/>
                </a:lnTo>
              </a:path>
            </a:pathLst>
          </a:custGeom>
          <a:ln w="3733">
            <a:solidFill>
              <a:srgbClr val="000000"/>
            </a:solidFill>
          </a:ln>
        </p:spPr>
        <p:txBody>
          <a:bodyPr wrap="square" lIns="0" tIns="0" rIns="0" bIns="0" rtlCol="0"/>
          <a:lstStyle/>
          <a:p>
            <a:endParaRPr/>
          </a:p>
        </p:txBody>
      </p:sp>
      <p:sp>
        <p:nvSpPr>
          <p:cNvPr id="202" name="object 202"/>
          <p:cNvSpPr/>
          <p:nvPr/>
        </p:nvSpPr>
        <p:spPr>
          <a:xfrm>
            <a:off x="2477331" y="5424975"/>
            <a:ext cx="63500" cy="62230"/>
          </a:xfrm>
          <a:custGeom>
            <a:avLst/>
            <a:gdLst/>
            <a:ahLst/>
            <a:cxnLst/>
            <a:rect l="l" t="t" r="r" b="b"/>
            <a:pathLst>
              <a:path w="63500" h="62229">
                <a:moveTo>
                  <a:pt x="0" y="0"/>
                </a:moveTo>
                <a:lnTo>
                  <a:pt x="31741" y="61994"/>
                </a:lnTo>
                <a:lnTo>
                  <a:pt x="59730" y="7327"/>
                </a:lnTo>
                <a:lnTo>
                  <a:pt x="31741" y="7327"/>
                </a:lnTo>
                <a:lnTo>
                  <a:pt x="15538" y="5495"/>
                </a:lnTo>
                <a:lnTo>
                  <a:pt x="0" y="0"/>
                </a:lnTo>
                <a:close/>
              </a:path>
              <a:path w="63500" h="62229">
                <a:moveTo>
                  <a:pt x="63482" y="0"/>
                </a:moveTo>
                <a:lnTo>
                  <a:pt x="47944" y="5495"/>
                </a:lnTo>
                <a:lnTo>
                  <a:pt x="31741" y="7327"/>
                </a:lnTo>
                <a:lnTo>
                  <a:pt x="59730" y="7327"/>
                </a:lnTo>
                <a:lnTo>
                  <a:pt x="63482" y="0"/>
                </a:lnTo>
                <a:close/>
              </a:path>
            </a:pathLst>
          </a:custGeom>
          <a:solidFill>
            <a:srgbClr val="000000"/>
          </a:solidFill>
        </p:spPr>
        <p:txBody>
          <a:bodyPr wrap="square" lIns="0" tIns="0" rIns="0" bIns="0" rtlCol="0"/>
          <a:lstStyle/>
          <a:p>
            <a:endParaRPr/>
          </a:p>
        </p:txBody>
      </p:sp>
      <p:sp>
        <p:nvSpPr>
          <p:cNvPr id="203" name="object 203"/>
          <p:cNvSpPr/>
          <p:nvPr/>
        </p:nvSpPr>
        <p:spPr>
          <a:xfrm>
            <a:off x="2477331" y="3443639"/>
            <a:ext cx="63500" cy="62230"/>
          </a:xfrm>
          <a:custGeom>
            <a:avLst/>
            <a:gdLst/>
            <a:ahLst/>
            <a:cxnLst/>
            <a:rect l="l" t="t" r="r" b="b"/>
            <a:pathLst>
              <a:path w="63500" h="62229">
                <a:moveTo>
                  <a:pt x="31741" y="0"/>
                </a:moveTo>
                <a:lnTo>
                  <a:pt x="0" y="61994"/>
                </a:lnTo>
                <a:lnTo>
                  <a:pt x="15538" y="56438"/>
                </a:lnTo>
                <a:lnTo>
                  <a:pt x="31741" y="54586"/>
                </a:lnTo>
                <a:lnTo>
                  <a:pt x="59689" y="54586"/>
                </a:lnTo>
                <a:lnTo>
                  <a:pt x="31741" y="0"/>
                </a:lnTo>
                <a:close/>
              </a:path>
              <a:path w="63500" h="62229">
                <a:moveTo>
                  <a:pt x="59689" y="54586"/>
                </a:moveTo>
                <a:lnTo>
                  <a:pt x="31741" y="54586"/>
                </a:lnTo>
                <a:lnTo>
                  <a:pt x="47944" y="56438"/>
                </a:lnTo>
                <a:lnTo>
                  <a:pt x="63482" y="61994"/>
                </a:lnTo>
                <a:lnTo>
                  <a:pt x="59689" y="54586"/>
                </a:lnTo>
                <a:close/>
              </a:path>
            </a:pathLst>
          </a:custGeom>
          <a:solidFill>
            <a:srgbClr val="000000"/>
          </a:solidFill>
        </p:spPr>
        <p:txBody>
          <a:bodyPr wrap="square" lIns="0" tIns="0" rIns="0" bIns="0" rtlCol="0"/>
          <a:lstStyle/>
          <a:p>
            <a:endParaRPr/>
          </a:p>
        </p:txBody>
      </p:sp>
      <p:sp>
        <p:nvSpPr>
          <p:cNvPr id="204" name="object 204"/>
          <p:cNvSpPr txBox="1"/>
          <p:nvPr/>
        </p:nvSpPr>
        <p:spPr>
          <a:xfrm>
            <a:off x="2465253" y="3870604"/>
            <a:ext cx="87630" cy="146194"/>
          </a:xfrm>
          <a:prstGeom prst="rect">
            <a:avLst/>
          </a:prstGeom>
        </p:spPr>
        <p:txBody>
          <a:bodyPr vert="horz" wrap="square" lIns="0" tIns="0" rIns="0" bIns="0" rtlCol="0">
            <a:spAutoFit/>
          </a:bodyPr>
          <a:lstStyle/>
          <a:p>
            <a:pPr marL="12700"/>
            <a:r>
              <a:rPr sz="950" b="1" spc="15" dirty="0">
                <a:latin typeface="Times New Roman"/>
                <a:cs typeface="Times New Roman"/>
              </a:rPr>
              <a:t>1</a:t>
            </a:r>
            <a:endParaRPr sz="950">
              <a:latin typeface="Times New Roman"/>
              <a:cs typeface="Times New Roman"/>
            </a:endParaRPr>
          </a:p>
        </p:txBody>
      </p:sp>
      <p:sp>
        <p:nvSpPr>
          <p:cNvPr id="205" name="object 205"/>
          <p:cNvSpPr txBox="1"/>
          <p:nvPr/>
        </p:nvSpPr>
        <p:spPr>
          <a:xfrm>
            <a:off x="2433886" y="4016473"/>
            <a:ext cx="150495" cy="150495"/>
          </a:xfrm>
          <a:prstGeom prst="rect">
            <a:avLst/>
          </a:prstGeom>
        </p:spPr>
        <p:txBody>
          <a:bodyPr vert="horz" wrap="square" lIns="0" tIns="0" rIns="0" bIns="0" rtlCol="0">
            <a:spAutoFit/>
          </a:bodyPr>
          <a:lstStyle/>
          <a:p>
            <a:pPr marL="12700"/>
            <a:r>
              <a:rPr sz="950" spc="30" dirty="0">
                <a:latin typeface="宋体"/>
                <a:cs typeface="宋体"/>
              </a:rPr>
              <a:t>个</a:t>
            </a:r>
            <a:endParaRPr sz="950">
              <a:latin typeface="宋体"/>
              <a:cs typeface="宋体"/>
            </a:endParaRPr>
          </a:p>
        </p:txBody>
      </p:sp>
      <p:sp>
        <p:nvSpPr>
          <p:cNvPr id="206" name="object 206"/>
          <p:cNvSpPr txBox="1"/>
          <p:nvPr/>
        </p:nvSpPr>
        <p:spPr>
          <a:xfrm>
            <a:off x="2433886" y="4162342"/>
            <a:ext cx="150495" cy="150495"/>
          </a:xfrm>
          <a:prstGeom prst="rect">
            <a:avLst/>
          </a:prstGeom>
        </p:spPr>
        <p:txBody>
          <a:bodyPr vert="horz" wrap="square" lIns="0" tIns="0" rIns="0" bIns="0" rtlCol="0">
            <a:spAutoFit/>
          </a:bodyPr>
          <a:lstStyle/>
          <a:p>
            <a:pPr marL="12700"/>
            <a:r>
              <a:rPr sz="950" spc="30" dirty="0">
                <a:latin typeface="宋体"/>
                <a:cs typeface="宋体"/>
              </a:rPr>
              <a:t>体</a:t>
            </a:r>
            <a:endParaRPr sz="950">
              <a:latin typeface="宋体"/>
              <a:cs typeface="宋体"/>
            </a:endParaRPr>
          </a:p>
        </p:txBody>
      </p:sp>
      <p:sp>
        <p:nvSpPr>
          <p:cNvPr id="207" name="object 207"/>
          <p:cNvSpPr txBox="1"/>
          <p:nvPr/>
        </p:nvSpPr>
        <p:spPr>
          <a:xfrm>
            <a:off x="2433886" y="4308210"/>
            <a:ext cx="150495" cy="150495"/>
          </a:xfrm>
          <a:prstGeom prst="rect">
            <a:avLst/>
          </a:prstGeom>
        </p:spPr>
        <p:txBody>
          <a:bodyPr vert="horz" wrap="square" lIns="0" tIns="0" rIns="0" bIns="0" rtlCol="0">
            <a:spAutoFit/>
          </a:bodyPr>
          <a:lstStyle/>
          <a:p>
            <a:pPr marL="12700"/>
            <a:r>
              <a:rPr sz="950" spc="30" dirty="0">
                <a:latin typeface="宋体"/>
                <a:cs typeface="宋体"/>
              </a:rPr>
              <a:t>人</a:t>
            </a:r>
            <a:endParaRPr sz="950">
              <a:latin typeface="宋体"/>
              <a:cs typeface="宋体"/>
            </a:endParaRPr>
          </a:p>
        </p:txBody>
      </p:sp>
      <p:sp>
        <p:nvSpPr>
          <p:cNvPr id="208" name="object 208"/>
          <p:cNvSpPr txBox="1"/>
          <p:nvPr/>
        </p:nvSpPr>
        <p:spPr>
          <a:xfrm>
            <a:off x="2433886" y="4454078"/>
            <a:ext cx="150495" cy="588010"/>
          </a:xfrm>
          <a:prstGeom prst="rect">
            <a:avLst/>
          </a:prstGeom>
        </p:spPr>
        <p:txBody>
          <a:bodyPr vert="horz" wrap="square" lIns="0" tIns="0" rIns="0" bIns="0" rtlCol="0">
            <a:spAutoFit/>
          </a:bodyPr>
          <a:lstStyle/>
          <a:p>
            <a:pPr marL="12700" marR="5080" algn="just"/>
            <a:r>
              <a:rPr sz="950" spc="20" dirty="0">
                <a:latin typeface="宋体"/>
                <a:cs typeface="宋体"/>
              </a:rPr>
              <a:t>层  面  机  理</a:t>
            </a:r>
            <a:endParaRPr sz="950">
              <a:latin typeface="宋体"/>
              <a:cs typeface="宋体"/>
            </a:endParaRPr>
          </a:p>
        </p:txBody>
      </p:sp>
      <p:sp>
        <p:nvSpPr>
          <p:cNvPr id="209" name="object 209"/>
          <p:cNvSpPr/>
          <p:nvPr/>
        </p:nvSpPr>
        <p:spPr>
          <a:xfrm>
            <a:off x="2459221" y="1093635"/>
            <a:ext cx="88265" cy="0"/>
          </a:xfrm>
          <a:custGeom>
            <a:avLst/>
            <a:gdLst/>
            <a:ahLst/>
            <a:cxnLst/>
            <a:rect l="l" t="t" r="r" b="b"/>
            <a:pathLst>
              <a:path w="88265">
                <a:moveTo>
                  <a:pt x="88206" y="0"/>
                </a:moveTo>
                <a:lnTo>
                  <a:pt x="0" y="0"/>
                </a:lnTo>
                <a:lnTo>
                  <a:pt x="0" y="0"/>
                </a:lnTo>
              </a:path>
            </a:pathLst>
          </a:custGeom>
          <a:ln w="3646">
            <a:solidFill>
              <a:srgbClr val="000000"/>
            </a:solidFill>
          </a:ln>
        </p:spPr>
        <p:txBody>
          <a:bodyPr wrap="square" lIns="0" tIns="0" rIns="0" bIns="0" rtlCol="0"/>
          <a:lstStyle/>
          <a:p>
            <a:endParaRPr/>
          </a:p>
        </p:txBody>
      </p:sp>
      <p:sp>
        <p:nvSpPr>
          <p:cNvPr id="210" name="object 210"/>
          <p:cNvSpPr/>
          <p:nvPr/>
        </p:nvSpPr>
        <p:spPr>
          <a:xfrm>
            <a:off x="2464962" y="1229931"/>
            <a:ext cx="88265" cy="0"/>
          </a:xfrm>
          <a:custGeom>
            <a:avLst/>
            <a:gdLst/>
            <a:ahLst/>
            <a:cxnLst/>
            <a:rect l="l" t="t" r="r" b="b"/>
            <a:pathLst>
              <a:path w="88265">
                <a:moveTo>
                  <a:pt x="88206" y="0"/>
                </a:moveTo>
                <a:lnTo>
                  <a:pt x="0" y="0"/>
                </a:lnTo>
                <a:lnTo>
                  <a:pt x="0" y="0"/>
                </a:lnTo>
              </a:path>
            </a:pathLst>
          </a:custGeom>
          <a:ln w="3646">
            <a:solidFill>
              <a:srgbClr val="000000"/>
            </a:solidFill>
          </a:ln>
        </p:spPr>
        <p:txBody>
          <a:bodyPr wrap="square" lIns="0" tIns="0" rIns="0" bIns="0" rtlCol="0"/>
          <a:lstStyle/>
          <a:p>
            <a:endParaRPr/>
          </a:p>
        </p:txBody>
      </p:sp>
      <p:sp>
        <p:nvSpPr>
          <p:cNvPr id="211" name="object 211"/>
          <p:cNvSpPr/>
          <p:nvPr/>
        </p:nvSpPr>
        <p:spPr>
          <a:xfrm>
            <a:off x="2464962" y="3273307"/>
            <a:ext cx="88265" cy="0"/>
          </a:xfrm>
          <a:custGeom>
            <a:avLst/>
            <a:gdLst/>
            <a:ahLst/>
            <a:cxnLst/>
            <a:rect l="l" t="t" r="r" b="b"/>
            <a:pathLst>
              <a:path w="88265">
                <a:moveTo>
                  <a:pt x="88206" y="0"/>
                </a:moveTo>
                <a:lnTo>
                  <a:pt x="0" y="0"/>
                </a:lnTo>
                <a:lnTo>
                  <a:pt x="0" y="0"/>
                </a:lnTo>
              </a:path>
            </a:pathLst>
          </a:custGeom>
          <a:ln w="3646">
            <a:solidFill>
              <a:srgbClr val="000000"/>
            </a:solidFill>
          </a:ln>
        </p:spPr>
        <p:txBody>
          <a:bodyPr wrap="square" lIns="0" tIns="0" rIns="0" bIns="0" rtlCol="0"/>
          <a:lstStyle/>
          <a:p>
            <a:endParaRPr/>
          </a:p>
        </p:txBody>
      </p:sp>
      <p:sp>
        <p:nvSpPr>
          <p:cNvPr id="212" name="object 212"/>
          <p:cNvSpPr/>
          <p:nvPr/>
        </p:nvSpPr>
        <p:spPr>
          <a:xfrm>
            <a:off x="2509072" y="1276883"/>
            <a:ext cx="0" cy="384175"/>
          </a:xfrm>
          <a:custGeom>
            <a:avLst/>
            <a:gdLst/>
            <a:ahLst/>
            <a:cxnLst/>
            <a:rect l="l" t="t" r="r" b="b"/>
            <a:pathLst>
              <a:path h="384175">
                <a:moveTo>
                  <a:pt x="0" y="0"/>
                </a:moveTo>
                <a:lnTo>
                  <a:pt x="0" y="383831"/>
                </a:lnTo>
              </a:path>
            </a:pathLst>
          </a:custGeom>
          <a:ln w="3733">
            <a:solidFill>
              <a:srgbClr val="000000"/>
            </a:solidFill>
          </a:ln>
        </p:spPr>
        <p:txBody>
          <a:bodyPr wrap="square" lIns="0" tIns="0" rIns="0" bIns="0" rtlCol="0"/>
          <a:lstStyle/>
          <a:p>
            <a:endParaRPr/>
          </a:p>
        </p:txBody>
      </p:sp>
      <p:sp>
        <p:nvSpPr>
          <p:cNvPr id="213" name="object 213"/>
          <p:cNvSpPr/>
          <p:nvPr/>
        </p:nvSpPr>
        <p:spPr>
          <a:xfrm>
            <a:off x="2509072" y="2842388"/>
            <a:ext cx="0" cy="384175"/>
          </a:xfrm>
          <a:custGeom>
            <a:avLst/>
            <a:gdLst/>
            <a:ahLst/>
            <a:cxnLst/>
            <a:rect l="l" t="t" r="r" b="b"/>
            <a:pathLst>
              <a:path h="384175">
                <a:moveTo>
                  <a:pt x="0" y="0"/>
                </a:moveTo>
                <a:lnTo>
                  <a:pt x="0" y="383968"/>
                </a:lnTo>
              </a:path>
            </a:pathLst>
          </a:custGeom>
          <a:ln w="3733">
            <a:solidFill>
              <a:srgbClr val="000000"/>
            </a:solidFill>
          </a:ln>
        </p:spPr>
        <p:txBody>
          <a:bodyPr wrap="square" lIns="0" tIns="0" rIns="0" bIns="0" rtlCol="0"/>
          <a:lstStyle/>
          <a:p>
            <a:endParaRPr/>
          </a:p>
        </p:txBody>
      </p:sp>
      <p:sp>
        <p:nvSpPr>
          <p:cNvPr id="214" name="object 214"/>
          <p:cNvSpPr/>
          <p:nvPr/>
        </p:nvSpPr>
        <p:spPr>
          <a:xfrm>
            <a:off x="2477331" y="3211313"/>
            <a:ext cx="63500" cy="62230"/>
          </a:xfrm>
          <a:custGeom>
            <a:avLst/>
            <a:gdLst/>
            <a:ahLst/>
            <a:cxnLst/>
            <a:rect l="l" t="t" r="r" b="b"/>
            <a:pathLst>
              <a:path w="63500" h="62229">
                <a:moveTo>
                  <a:pt x="0" y="0"/>
                </a:moveTo>
                <a:lnTo>
                  <a:pt x="31741" y="61994"/>
                </a:lnTo>
                <a:lnTo>
                  <a:pt x="59748" y="7293"/>
                </a:lnTo>
                <a:lnTo>
                  <a:pt x="31741" y="7293"/>
                </a:lnTo>
                <a:lnTo>
                  <a:pt x="15538" y="5470"/>
                </a:lnTo>
                <a:lnTo>
                  <a:pt x="0" y="0"/>
                </a:lnTo>
                <a:close/>
              </a:path>
              <a:path w="63500" h="62229">
                <a:moveTo>
                  <a:pt x="63482" y="0"/>
                </a:moveTo>
                <a:lnTo>
                  <a:pt x="47944" y="5470"/>
                </a:lnTo>
                <a:lnTo>
                  <a:pt x="31741" y="7293"/>
                </a:lnTo>
                <a:lnTo>
                  <a:pt x="59748" y="7293"/>
                </a:lnTo>
                <a:lnTo>
                  <a:pt x="63482" y="0"/>
                </a:lnTo>
                <a:close/>
              </a:path>
            </a:pathLst>
          </a:custGeom>
          <a:solidFill>
            <a:srgbClr val="000000"/>
          </a:solidFill>
        </p:spPr>
        <p:txBody>
          <a:bodyPr wrap="square" lIns="0" tIns="0" rIns="0" bIns="0" rtlCol="0"/>
          <a:lstStyle/>
          <a:p>
            <a:endParaRPr/>
          </a:p>
        </p:txBody>
      </p:sp>
      <p:sp>
        <p:nvSpPr>
          <p:cNvPr id="215" name="object 215"/>
          <p:cNvSpPr/>
          <p:nvPr/>
        </p:nvSpPr>
        <p:spPr>
          <a:xfrm>
            <a:off x="2477331" y="1229931"/>
            <a:ext cx="63500" cy="62230"/>
          </a:xfrm>
          <a:custGeom>
            <a:avLst/>
            <a:gdLst/>
            <a:ahLst/>
            <a:cxnLst/>
            <a:rect l="l" t="t" r="r" b="b"/>
            <a:pathLst>
              <a:path w="63500" h="62230">
                <a:moveTo>
                  <a:pt x="31741" y="0"/>
                </a:moveTo>
                <a:lnTo>
                  <a:pt x="0" y="61994"/>
                </a:lnTo>
                <a:lnTo>
                  <a:pt x="15538" y="56524"/>
                </a:lnTo>
                <a:lnTo>
                  <a:pt x="31741" y="54700"/>
                </a:lnTo>
                <a:lnTo>
                  <a:pt x="59748" y="54700"/>
                </a:lnTo>
                <a:lnTo>
                  <a:pt x="31741" y="0"/>
                </a:lnTo>
                <a:close/>
              </a:path>
              <a:path w="63500" h="62230">
                <a:moveTo>
                  <a:pt x="59748" y="54700"/>
                </a:moveTo>
                <a:lnTo>
                  <a:pt x="31741" y="54700"/>
                </a:lnTo>
                <a:lnTo>
                  <a:pt x="47944" y="56524"/>
                </a:lnTo>
                <a:lnTo>
                  <a:pt x="63482" y="61994"/>
                </a:lnTo>
                <a:lnTo>
                  <a:pt x="59748" y="54700"/>
                </a:lnTo>
                <a:close/>
              </a:path>
            </a:pathLst>
          </a:custGeom>
          <a:solidFill>
            <a:srgbClr val="000000"/>
          </a:solidFill>
        </p:spPr>
        <p:txBody>
          <a:bodyPr wrap="square" lIns="0" tIns="0" rIns="0" bIns="0" rtlCol="0"/>
          <a:lstStyle/>
          <a:p>
            <a:endParaRPr/>
          </a:p>
        </p:txBody>
      </p:sp>
      <p:sp>
        <p:nvSpPr>
          <p:cNvPr id="216" name="object 216"/>
          <p:cNvSpPr txBox="1"/>
          <p:nvPr/>
        </p:nvSpPr>
        <p:spPr>
          <a:xfrm>
            <a:off x="2433886" y="1660544"/>
            <a:ext cx="150495" cy="1175385"/>
          </a:xfrm>
          <a:prstGeom prst="rect">
            <a:avLst/>
          </a:prstGeom>
        </p:spPr>
        <p:txBody>
          <a:bodyPr vert="horz" wrap="square" lIns="0" tIns="0" rIns="0" bIns="0" rtlCol="0">
            <a:spAutoFit/>
          </a:bodyPr>
          <a:lstStyle/>
          <a:p>
            <a:pPr marL="43815" algn="just"/>
            <a:r>
              <a:rPr sz="950" b="1" spc="15" dirty="0">
                <a:latin typeface="Times New Roman"/>
                <a:cs typeface="Times New Roman"/>
              </a:rPr>
              <a:t>2</a:t>
            </a:r>
            <a:endParaRPr sz="950">
              <a:latin typeface="Times New Roman"/>
              <a:cs typeface="Times New Roman"/>
            </a:endParaRPr>
          </a:p>
          <a:p>
            <a:pPr marL="12700" marR="5080" algn="just">
              <a:spcBef>
                <a:spcPts val="35"/>
              </a:spcBef>
            </a:pPr>
            <a:r>
              <a:rPr sz="950" spc="20" dirty="0">
                <a:latin typeface="宋体"/>
                <a:cs typeface="宋体"/>
              </a:rPr>
              <a:t>组  织  人  层  面  机  理</a:t>
            </a:r>
            <a:endParaRPr sz="950">
              <a:latin typeface="宋体"/>
              <a:cs typeface="宋体"/>
            </a:endParaRPr>
          </a:p>
        </p:txBody>
      </p:sp>
      <p:sp>
        <p:nvSpPr>
          <p:cNvPr id="217" name="object 217"/>
          <p:cNvSpPr txBox="1"/>
          <p:nvPr/>
        </p:nvSpPr>
        <p:spPr>
          <a:xfrm>
            <a:off x="5971800" y="1417588"/>
            <a:ext cx="493395" cy="371475"/>
          </a:xfrm>
          <a:prstGeom prst="rect">
            <a:avLst/>
          </a:prstGeom>
        </p:spPr>
        <p:txBody>
          <a:bodyPr vert="horz" wrap="square" lIns="0" tIns="0" rIns="0" bIns="0" rtlCol="0">
            <a:spAutoFit/>
          </a:bodyPr>
          <a:lstStyle/>
          <a:p>
            <a:pPr marR="5080" algn="r"/>
            <a:r>
              <a:rPr sz="1200" spc="25" dirty="0">
                <a:latin typeface="宋体"/>
                <a:cs typeface="宋体"/>
              </a:rPr>
              <a:t>触发器</a:t>
            </a:r>
            <a:endParaRPr sz="1200">
              <a:latin typeface="宋体"/>
              <a:cs typeface="宋体"/>
            </a:endParaRPr>
          </a:p>
          <a:p>
            <a:pPr marR="30480" algn="r">
              <a:spcBef>
                <a:spcPts val="590"/>
              </a:spcBef>
            </a:pPr>
            <a:r>
              <a:rPr sz="1050" i="1" spc="22" baseline="7936" dirty="0">
                <a:latin typeface="Times New Roman"/>
                <a:cs typeface="Times New Roman"/>
              </a:rPr>
              <a:t>N</a:t>
            </a:r>
            <a:r>
              <a:rPr sz="450" spc="10" dirty="0">
                <a:latin typeface="Times New Roman"/>
                <a:cs typeface="Times New Roman"/>
              </a:rPr>
              <a:t>22</a:t>
            </a:r>
            <a:endParaRPr sz="450">
              <a:latin typeface="Times New Roman"/>
              <a:cs typeface="Times New Roman"/>
            </a:endParaRPr>
          </a:p>
        </p:txBody>
      </p:sp>
      <p:sp>
        <p:nvSpPr>
          <p:cNvPr id="218" name="object 218"/>
          <p:cNvSpPr txBox="1"/>
          <p:nvPr/>
        </p:nvSpPr>
        <p:spPr>
          <a:xfrm>
            <a:off x="5981914" y="3528124"/>
            <a:ext cx="649605" cy="414655"/>
          </a:xfrm>
          <a:prstGeom prst="rect">
            <a:avLst/>
          </a:prstGeom>
        </p:spPr>
        <p:txBody>
          <a:bodyPr vert="horz" wrap="square" lIns="0" tIns="0" rIns="0" bIns="0" rtlCol="0">
            <a:spAutoFit/>
          </a:bodyPr>
          <a:lstStyle/>
          <a:p>
            <a:pPr algn="ctr">
              <a:lnSpc>
                <a:spcPct val="100000"/>
              </a:lnSpc>
            </a:pPr>
            <a:r>
              <a:rPr sz="1200" spc="25" dirty="0">
                <a:latin typeface="宋体"/>
                <a:cs typeface="宋体"/>
              </a:rPr>
              <a:t>触发事件</a:t>
            </a:r>
            <a:endParaRPr sz="1200">
              <a:latin typeface="宋体"/>
              <a:cs typeface="宋体"/>
            </a:endParaRPr>
          </a:p>
          <a:p>
            <a:pPr marR="6985" algn="ctr">
              <a:spcBef>
                <a:spcPts val="930"/>
              </a:spcBef>
            </a:pPr>
            <a:r>
              <a:rPr sz="1050" i="1" spc="22" baseline="7936" dirty="0">
                <a:latin typeface="Times New Roman"/>
                <a:cs typeface="Times New Roman"/>
              </a:rPr>
              <a:t>N</a:t>
            </a:r>
            <a:r>
              <a:rPr sz="450" spc="15" dirty="0">
                <a:latin typeface="Times New Roman"/>
                <a:cs typeface="Times New Roman"/>
              </a:rPr>
              <a:t>12</a:t>
            </a:r>
            <a:endParaRPr sz="450">
              <a:latin typeface="Times New Roman"/>
              <a:cs typeface="Times New Roman"/>
            </a:endParaRPr>
          </a:p>
        </p:txBody>
      </p:sp>
      <p:sp>
        <p:nvSpPr>
          <p:cNvPr id="219" name="object 219"/>
          <p:cNvSpPr/>
          <p:nvPr/>
        </p:nvSpPr>
        <p:spPr>
          <a:xfrm>
            <a:off x="8504501" y="4394672"/>
            <a:ext cx="882650" cy="339090"/>
          </a:xfrm>
          <a:custGeom>
            <a:avLst/>
            <a:gdLst/>
            <a:ahLst/>
            <a:cxnLst/>
            <a:rect l="l" t="t" r="r" b="b"/>
            <a:pathLst>
              <a:path w="882650" h="339089">
                <a:moveTo>
                  <a:pt x="0" y="338551"/>
                </a:moveTo>
                <a:lnTo>
                  <a:pt x="882062" y="338551"/>
                </a:lnTo>
                <a:lnTo>
                  <a:pt x="882062" y="0"/>
                </a:lnTo>
                <a:lnTo>
                  <a:pt x="0" y="0"/>
                </a:lnTo>
                <a:lnTo>
                  <a:pt x="0" y="338551"/>
                </a:lnTo>
              </a:path>
            </a:pathLst>
          </a:custGeom>
          <a:ln w="3810">
            <a:solidFill>
              <a:srgbClr val="000000"/>
            </a:solidFill>
          </a:ln>
        </p:spPr>
        <p:txBody>
          <a:bodyPr wrap="square" lIns="0" tIns="0" rIns="0" bIns="0" rtlCol="0"/>
          <a:lstStyle/>
          <a:p>
            <a:endParaRPr/>
          </a:p>
        </p:txBody>
      </p:sp>
      <p:sp>
        <p:nvSpPr>
          <p:cNvPr id="220" name="object 220"/>
          <p:cNvSpPr txBox="1"/>
          <p:nvPr/>
        </p:nvSpPr>
        <p:spPr>
          <a:xfrm>
            <a:off x="8620478" y="4457124"/>
            <a:ext cx="649605" cy="186690"/>
          </a:xfrm>
          <a:prstGeom prst="rect">
            <a:avLst/>
          </a:prstGeom>
        </p:spPr>
        <p:txBody>
          <a:bodyPr vert="horz" wrap="square" lIns="0" tIns="0" rIns="0" bIns="0" rtlCol="0">
            <a:spAutoFit/>
          </a:bodyPr>
          <a:lstStyle/>
          <a:p>
            <a:pPr marL="12700"/>
            <a:r>
              <a:rPr sz="1200" spc="25" dirty="0">
                <a:latin typeface="宋体"/>
                <a:cs typeface="宋体"/>
              </a:rPr>
              <a:t>结果事件</a:t>
            </a:r>
            <a:endParaRPr sz="1200">
              <a:latin typeface="宋体"/>
              <a:cs typeface="宋体"/>
            </a:endParaRPr>
          </a:p>
        </p:txBody>
      </p:sp>
      <p:sp>
        <p:nvSpPr>
          <p:cNvPr id="221" name="object 221"/>
          <p:cNvSpPr/>
          <p:nvPr/>
        </p:nvSpPr>
        <p:spPr>
          <a:xfrm>
            <a:off x="8284025" y="4560902"/>
            <a:ext cx="220979" cy="3175"/>
          </a:xfrm>
          <a:custGeom>
            <a:avLst/>
            <a:gdLst/>
            <a:ahLst/>
            <a:cxnLst/>
            <a:rect l="l" t="t" r="r" b="b"/>
            <a:pathLst>
              <a:path w="220979" h="3175">
                <a:moveTo>
                  <a:pt x="220476" y="3038"/>
                </a:moveTo>
                <a:lnTo>
                  <a:pt x="0" y="0"/>
                </a:lnTo>
                <a:lnTo>
                  <a:pt x="0" y="0"/>
                </a:lnTo>
              </a:path>
            </a:pathLst>
          </a:custGeom>
          <a:ln w="3646">
            <a:solidFill>
              <a:srgbClr val="000000"/>
            </a:solidFill>
          </a:ln>
        </p:spPr>
        <p:txBody>
          <a:bodyPr wrap="square" lIns="0" tIns="0" rIns="0" bIns="0" rtlCol="0"/>
          <a:lstStyle/>
          <a:p>
            <a:endParaRPr/>
          </a:p>
        </p:txBody>
      </p:sp>
      <p:sp>
        <p:nvSpPr>
          <p:cNvPr id="222" name="object 222"/>
          <p:cNvSpPr/>
          <p:nvPr/>
        </p:nvSpPr>
        <p:spPr>
          <a:xfrm>
            <a:off x="5417204" y="641443"/>
            <a:ext cx="1543685" cy="215900"/>
          </a:xfrm>
          <a:custGeom>
            <a:avLst/>
            <a:gdLst/>
            <a:ahLst/>
            <a:cxnLst/>
            <a:rect l="l" t="t" r="r" b="b"/>
            <a:pathLst>
              <a:path w="1543685" h="215900">
                <a:moveTo>
                  <a:pt x="1433332" y="0"/>
                </a:moveTo>
                <a:lnTo>
                  <a:pt x="110160" y="0"/>
                </a:lnTo>
                <a:lnTo>
                  <a:pt x="67282" y="8456"/>
                </a:lnTo>
                <a:lnTo>
                  <a:pt x="32266" y="31528"/>
                </a:lnTo>
                <a:lnTo>
                  <a:pt x="8657" y="65769"/>
                </a:lnTo>
                <a:lnTo>
                  <a:pt x="0" y="107730"/>
                </a:lnTo>
                <a:lnTo>
                  <a:pt x="8657" y="149603"/>
                </a:lnTo>
                <a:lnTo>
                  <a:pt x="32266" y="183798"/>
                </a:lnTo>
                <a:lnTo>
                  <a:pt x="67282" y="206853"/>
                </a:lnTo>
                <a:lnTo>
                  <a:pt x="110160" y="215308"/>
                </a:lnTo>
                <a:lnTo>
                  <a:pt x="1433332" y="215308"/>
                </a:lnTo>
                <a:lnTo>
                  <a:pt x="1476300" y="206853"/>
                </a:lnTo>
                <a:lnTo>
                  <a:pt x="1511363" y="183798"/>
                </a:lnTo>
                <a:lnTo>
                  <a:pt x="1534989" y="149603"/>
                </a:lnTo>
                <a:lnTo>
                  <a:pt x="1543648" y="107730"/>
                </a:lnTo>
                <a:lnTo>
                  <a:pt x="1534989" y="65769"/>
                </a:lnTo>
                <a:lnTo>
                  <a:pt x="1511363" y="31528"/>
                </a:lnTo>
                <a:lnTo>
                  <a:pt x="1476300" y="8456"/>
                </a:lnTo>
                <a:lnTo>
                  <a:pt x="1433332" y="0"/>
                </a:lnTo>
                <a:close/>
              </a:path>
            </a:pathLst>
          </a:custGeom>
          <a:solidFill>
            <a:srgbClr val="FFFFFF"/>
          </a:solidFill>
        </p:spPr>
        <p:txBody>
          <a:bodyPr wrap="square" lIns="0" tIns="0" rIns="0" bIns="0" rtlCol="0"/>
          <a:lstStyle/>
          <a:p>
            <a:endParaRPr/>
          </a:p>
        </p:txBody>
      </p:sp>
      <p:sp>
        <p:nvSpPr>
          <p:cNvPr id="223" name="object 223"/>
          <p:cNvSpPr/>
          <p:nvPr/>
        </p:nvSpPr>
        <p:spPr>
          <a:xfrm>
            <a:off x="5417204" y="641443"/>
            <a:ext cx="1543685" cy="215900"/>
          </a:xfrm>
          <a:custGeom>
            <a:avLst/>
            <a:gdLst/>
            <a:ahLst/>
            <a:cxnLst/>
            <a:rect l="l" t="t" r="r" b="b"/>
            <a:pathLst>
              <a:path w="1543685" h="215900">
                <a:moveTo>
                  <a:pt x="1433332" y="215308"/>
                </a:moveTo>
                <a:lnTo>
                  <a:pt x="1476300" y="206853"/>
                </a:lnTo>
                <a:lnTo>
                  <a:pt x="1511363" y="183798"/>
                </a:lnTo>
                <a:lnTo>
                  <a:pt x="1534989" y="149603"/>
                </a:lnTo>
                <a:lnTo>
                  <a:pt x="1543648" y="107730"/>
                </a:lnTo>
                <a:lnTo>
                  <a:pt x="1534989" y="65769"/>
                </a:lnTo>
                <a:lnTo>
                  <a:pt x="1511363" y="31528"/>
                </a:lnTo>
                <a:lnTo>
                  <a:pt x="1476300" y="8456"/>
                </a:lnTo>
                <a:lnTo>
                  <a:pt x="1433332" y="0"/>
                </a:lnTo>
                <a:lnTo>
                  <a:pt x="110160" y="0"/>
                </a:lnTo>
                <a:lnTo>
                  <a:pt x="67282" y="8456"/>
                </a:lnTo>
                <a:lnTo>
                  <a:pt x="32266" y="31528"/>
                </a:lnTo>
                <a:lnTo>
                  <a:pt x="8657" y="65769"/>
                </a:lnTo>
                <a:lnTo>
                  <a:pt x="0" y="107730"/>
                </a:lnTo>
                <a:lnTo>
                  <a:pt x="8657" y="149603"/>
                </a:lnTo>
                <a:lnTo>
                  <a:pt x="32266" y="183798"/>
                </a:lnTo>
                <a:lnTo>
                  <a:pt x="67282" y="206853"/>
                </a:lnTo>
                <a:lnTo>
                  <a:pt x="110160" y="215308"/>
                </a:lnTo>
                <a:lnTo>
                  <a:pt x="1433332" y="215308"/>
                </a:lnTo>
                <a:close/>
              </a:path>
            </a:pathLst>
          </a:custGeom>
          <a:ln w="3648">
            <a:solidFill>
              <a:srgbClr val="000000"/>
            </a:solidFill>
          </a:ln>
        </p:spPr>
        <p:txBody>
          <a:bodyPr wrap="square" lIns="0" tIns="0" rIns="0" bIns="0" rtlCol="0"/>
          <a:lstStyle/>
          <a:p>
            <a:endParaRPr/>
          </a:p>
        </p:txBody>
      </p:sp>
      <p:sp>
        <p:nvSpPr>
          <p:cNvPr id="224" name="object 224"/>
          <p:cNvSpPr txBox="1"/>
          <p:nvPr/>
        </p:nvSpPr>
        <p:spPr>
          <a:xfrm>
            <a:off x="5787264" y="642356"/>
            <a:ext cx="803910" cy="182880"/>
          </a:xfrm>
          <a:prstGeom prst="rect">
            <a:avLst/>
          </a:prstGeom>
        </p:spPr>
        <p:txBody>
          <a:bodyPr vert="horz" wrap="square" lIns="0" tIns="0" rIns="0" bIns="0" rtlCol="0">
            <a:spAutoFit/>
          </a:bodyPr>
          <a:lstStyle/>
          <a:p>
            <a:pPr marL="12700"/>
            <a:r>
              <a:rPr sz="1200" spc="25" dirty="0">
                <a:latin typeface="宋体"/>
                <a:cs typeface="宋体"/>
              </a:rPr>
              <a:t>他系统影响</a:t>
            </a:r>
            <a:endParaRPr sz="1200">
              <a:latin typeface="宋体"/>
              <a:cs typeface="宋体"/>
            </a:endParaRPr>
          </a:p>
        </p:txBody>
      </p:sp>
      <p:sp>
        <p:nvSpPr>
          <p:cNvPr id="225" name="object 225"/>
          <p:cNvSpPr txBox="1"/>
          <p:nvPr/>
        </p:nvSpPr>
        <p:spPr>
          <a:xfrm>
            <a:off x="1972504" y="3024416"/>
            <a:ext cx="306070" cy="661720"/>
          </a:xfrm>
          <a:prstGeom prst="rect">
            <a:avLst/>
          </a:prstGeom>
        </p:spPr>
        <p:txBody>
          <a:bodyPr vert="horz" wrap="square" lIns="0" tIns="0" rIns="0" bIns="0" rtlCol="0">
            <a:spAutoFit/>
          </a:bodyPr>
          <a:lstStyle/>
          <a:p>
            <a:pPr marL="12700" marR="5080"/>
            <a:r>
              <a:rPr sz="2150" spc="40" dirty="0">
                <a:latin typeface="宋体"/>
                <a:cs typeface="宋体"/>
              </a:rPr>
              <a:t>系  统</a:t>
            </a:r>
            <a:endParaRPr sz="2150">
              <a:latin typeface="宋体"/>
              <a:cs typeface="宋体"/>
            </a:endParaRPr>
          </a:p>
        </p:txBody>
      </p:sp>
      <p:sp>
        <p:nvSpPr>
          <p:cNvPr id="226" name="object 226"/>
          <p:cNvSpPr/>
          <p:nvPr/>
        </p:nvSpPr>
        <p:spPr>
          <a:xfrm>
            <a:off x="9827673" y="1179789"/>
            <a:ext cx="0" cy="1322070"/>
          </a:xfrm>
          <a:custGeom>
            <a:avLst/>
            <a:gdLst/>
            <a:ahLst/>
            <a:cxnLst/>
            <a:rect l="l" t="t" r="r" b="b"/>
            <a:pathLst>
              <a:path h="1322070">
                <a:moveTo>
                  <a:pt x="0" y="0"/>
                </a:moveTo>
                <a:lnTo>
                  <a:pt x="0" y="1321478"/>
                </a:lnTo>
              </a:path>
            </a:pathLst>
          </a:custGeom>
          <a:ln w="3733">
            <a:solidFill>
              <a:srgbClr val="000000"/>
            </a:solidFill>
          </a:ln>
        </p:spPr>
        <p:txBody>
          <a:bodyPr wrap="square" lIns="0" tIns="0" rIns="0" bIns="0" rtlCol="0"/>
          <a:lstStyle/>
          <a:p>
            <a:endParaRPr/>
          </a:p>
        </p:txBody>
      </p:sp>
      <p:sp>
        <p:nvSpPr>
          <p:cNvPr id="227" name="object 227"/>
          <p:cNvSpPr/>
          <p:nvPr/>
        </p:nvSpPr>
        <p:spPr>
          <a:xfrm>
            <a:off x="9827673" y="4251690"/>
            <a:ext cx="0" cy="1275080"/>
          </a:xfrm>
          <a:custGeom>
            <a:avLst/>
            <a:gdLst/>
            <a:ahLst/>
            <a:cxnLst/>
            <a:rect l="l" t="t" r="r" b="b"/>
            <a:pathLst>
              <a:path h="1275079">
                <a:moveTo>
                  <a:pt x="0" y="0"/>
                </a:moveTo>
                <a:lnTo>
                  <a:pt x="0" y="1274496"/>
                </a:lnTo>
              </a:path>
            </a:pathLst>
          </a:custGeom>
          <a:ln w="3733">
            <a:solidFill>
              <a:srgbClr val="000000"/>
            </a:solidFill>
          </a:ln>
        </p:spPr>
        <p:txBody>
          <a:bodyPr wrap="square" lIns="0" tIns="0" rIns="0" bIns="0" rtlCol="0"/>
          <a:lstStyle/>
          <a:p>
            <a:endParaRPr/>
          </a:p>
        </p:txBody>
      </p:sp>
      <p:sp>
        <p:nvSpPr>
          <p:cNvPr id="228" name="object 228"/>
          <p:cNvSpPr/>
          <p:nvPr/>
        </p:nvSpPr>
        <p:spPr>
          <a:xfrm>
            <a:off x="9795932" y="5511128"/>
            <a:ext cx="63500" cy="62230"/>
          </a:xfrm>
          <a:custGeom>
            <a:avLst/>
            <a:gdLst/>
            <a:ahLst/>
            <a:cxnLst/>
            <a:rect l="l" t="t" r="r" b="b"/>
            <a:pathLst>
              <a:path w="63500" h="62229">
                <a:moveTo>
                  <a:pt x="0" y="0"/>
                </a:moveTo>
                <a:lnTo>
                  <a:pt x="31741" y="61994"/>
                </a:lnTo>
                <a:lnTo>
                  <a:pt x="59736" y="7316"/>
                </a:lnTo>
                <a:lnTo>
                  <a:pt x="31799" y="7316"/>
                </a:lnTo>
                <a:lnTo>
                  <a:pt x="15586" y="5487"/>
                </a:lnTo>
                <a:lnTo>
                  <a:pt x="0" y="0"/>
                </a:lnTo>
                <a:close/>
              </a:path>
              <a:path w="63500" h="62229">
                <a:moveTo>
                  <a:pt x="63482" y="0"/>
                </a:moveTo>
                <a:lnTo>
                  <a:pt x="47983" y="5487"/>
                </a:lnTo>
                <a:lnTo>
                  <a:pt x="31799" y="7316"/>
                </a:lnTo>
                <a:lnTo>
                  <a:pt x="59736" y="7316"/>
                </a:lnTo>
                <a:lnTo>
                  <a:pt x="63482" y="0"/>
                </a:lnTo>
                <a:close/>
              </a:path>
            </a:pathLst>
          </a:custGeom>
          <a:solidFill>
            <a:srgbClr val="000000"/>
          </a:solidFill>
        </p:spPr>
        <p:txBody>
          <a:bodyPr wrap="square" lIns="0" tIns="0" rIns="0" bIns="0" rtlCol="0"/>
          <a:lstStyle/>
          <a:p>
            <a:endParaRPr/>
          </a:p>
        </p:txBody>
      </p:sp>
      <p:sp>
        <p:nvSpPr>
          <p:cNvPr id="229" name="object 229"/>
          <p:cNvSpPr txBox="1"/>
          <p:nvPr/>
        </p:nvSpPr>
        <p:spPr>
          <a:xfrm>
            <a:off x="9359706" y="2492602"/>
            <a:ext cx="719455" cy="146194"/>
          </a:xfrm>
          <a:prstGeom prst="rect">
            <a:avLst/>
          </a:prstGeom>
        </p:spPr>
        <p:txBody>
          <a:bodyPr vert="horz" wrap="square" lIns="0" tIns="0" rIns="0" bIns="0" rtlCol="0">
            <a:spAutoFit/>
          </a:bodyPr>
          <a:lstStyle/>
          <a:p>
            <a:pPr marL="12700">
              <a:tabLst>
                <a:tab pos="405130" algn="l"/>
              </a:tabLst>
            </a:pPr>
            <a:r>
              <a:rPr sz="950" spc="30" dirty="0">
                <a:latin typeface="宋体"/>
                <a:cs typeface="宋体"/>
              </a:rPr>
              <a:t>技术	安</a:t>
            </a:r>
            <a:r>
              <a:rPr sz="950" spc="-170" dirty="0">
                <a:latin typeface="宋体"/>
                <a:cs typeface="宋体"/>
              </a:rPr>
              <a:t> </a:t>
            </a:r>
            <a:r>
              <a:rPr sz="1425" spc="44" baseline="-26315" dirty="0">
                <a:latin typeface="宋体"/>
                <a:cs typeface="宋体"/>
              </a:rPr>
              <a:t>全</a:t>
            </a:r>
            <a:endParaRPr sz="1425" baseline="-26315">
              <a:latin typeface="宋体"/>
              <a:cs typeface="宋体"/>
            </a:endParaRPr>
          </a:p>
        </p:txBody>
      </p:sp>
      <p:sp>
        <p:nvSpPr>
          <p:cNvPr id="230" name="object 230"/>
          <p:cNvSpPr txBox="1"/>
          <p:nvPr/>
        </p:nvSpPr>
        <p:spPr>
          <a:xfrm>
            <a:off x="9752579" y="2635887"/>
            <a:ext cx="326390" cy="146194"/>
          </a:xfrm>
          <a:prstGeom prst="rect">
            <a:avLst/>
          </a:prstGeom>
        </p:spPr>
        <p:txBody>
          <a:bodyPr vert="horz" wrap="square" lIns="0" tIns="0" rIns="0" bIns="0" rtlCol="0">
            <a:spAutoFit/>
          </a:bodyPr>
          <a:lstStyle/>
          <a:p>
            <a:pPr marL="12700"/>
            <a:r>
              <a:rPr sz="950" spc="30" dirty="0">
                <a:latin typeface="宋体"/>
                <a:cs typeface="宋体"/>
              </a:rPr>
              <a:t>全</a:t>
            </a:r>
            <a:r>
              <a:rPr sz="950" spc="-170" dirty="0">
                <a:latin typeface="宋体"/>
                <a:cs typeface="宋体"/>
              </a:rPr>
              <a:t> </a:t>
            </a:r>
            <a:r>
              <a:rPr sz="1425" spc="44" baseline="-29239" dirty="0">
                <a:latin typeface="宋体"/>
                <a:cs typeface="宋体"/>
              </a:rPr>
              <a:t>行</a:t>
            </a:r>
            <a:endParaRPr sz="1425" baseline="-29239">
              <a:latin typeface="宋体"/>
              <a:cs typeface="宋体"/>
            </a:endParaRPr>
          </a:p>
        </p:txBody>
      </p:sp>
      <p:sp>
        <p:nvSpPr>
          <p:cNvPr id="231" name="object 231"/>
          <p:cNvSpPr txBox="1"/>
          <p:nvPr/>
        </p:nvSpPr>
        <p:spPr>
          <a:xfrm>
            <a:off x="9752580" y="2781757"/>
            <a:ext cx="150495" cy="296545"/>
          </a:xfrm>
          <a:prstGeom prst="rect">
            <a:avLst/>
          </a:prstGeom>
        </p:spPr>
        <p:txBody>
          <a:bodyPr vert="horz" wrap="square" lIns="0" tIns="0" rIns="0" bIns="0" rtlCol="0">
            <a:spAutoFit/>
          </a:bodyPr>
          <a:lstStyle/>
          <a:p>
            <a:pPr marL="12700" marR="5080"/>
            <a:r>
              <a:rPr sz="950" spc="20" dirty="0">
                <a:latin typeface="宋体"/>
                <a:cs typeface="宋体"/>
              </a:rPr>
              <a:t>行  为</a:t>
            </a:r>
            <a:endParaRPr sz="950">
              <a:latin typeface="宋体"/>
              <a:cs typeface="宋体"/>
            </a:endParaRPr>
          </a:p>
        </p:txBody>
      </p:sp>
      <p:sp>
        <p:nvSpPr>
          <p:cNvPr id="232" name="object 232"/>
          <p:cNvSpPr txBox="1"/>
          <p:nvPr/>
        </p:nvSpPr>
        <p:spPr>
          <a:xfrm>
            <a:off x="9752579" y="3073493"/>
            <a:ext cx="326390" cy="146194"/>
          </a:xfrm>
          <a:prstGeom prst="rect">
            <a:avLst/>
          </a:prstGeom>
        </p:spPr>
        <p:txBody>
          <a:bodyPr vert="horz" wrap="square" lIns="0" tIns="0" rIns="0" bIns="0" rtlCol="0">
            <a:spAutoFit/>
          </a:bodyPr>
          <a:lstStyle/>
          <a:p>
            <a:pPr marL="12700"/>
            <a:r>
              <a:rPr sz="950" spc="30" dirty="0">
                <a:latin typeface="宋体"/>
                <a:cs typeface="宋体"/>
              </a:rPr>
              <a:t>失</a:t>
            </a:r>
            <a:r>
              <a:rPr sz="950" spc="-170" dirty="0">
                <a:latin typeface="宋体"/>
                <a:cs typeface="宋体"/>
              </a:rPr>
              <a:t> </a:t>
            </a:r>
            <a:r>
              <a:rPr sz="1425" spc="44" baseline="-29239" dirty="0">
                <a:latin typeface="宋体"/>
                <a:cs typeface="宋体"/>
              </a:rPr>
              <a:t>误</a:t>
            </a:r>
            <a:endParaRPr sz="1425" baseline="-29239">
              <a:latin typeface="宋体"/>
              <a:cs typeface="宋体"/>
            </a:endParaRPr>
          </a:p>
        </p:txBody>
      </p:sp>
      <p:sp>
        <p:nvSpPr>
          <p:cNvPr id="233" name="object 233"/>
          <p:cNvSpPr txBox="1"/>
          <p:nvPr/>
        </p:nvSpPr>
        <p:spPr>
          <a:xfrm>
            <a:off x="9752580" y="3219362"/>
            <a:ext cx="150495" cy="150495"/>
          </a:xfrm>
          <a:prstGeom prst="rect">
            <a:avLst/>
          </a:prstGeom>
        </p:spPr>
        <p:txBody>
          <a:bodyPr vert="horz" wrap="square" lIns="0" tIns="0" rIns="0" bIns="0" rtlCol="0">
            <a:spAutoFit/>
          </a:bodyPr>
          <a:lstStyle/>
          <a:p>
            <a:pPr marL="12700"/>
            <a:r>
              <a:rPr sz="950" spc="30" dirty="0">
                <a:latin typeface="宋体"/>
                <a:cs typeface="宋体"/>
              </a:rPr>
              <a:t>误</a:t>
            </a:r>
            <a:endParaRPr sz="950">
              <a:latin typeface="宋体"/>
              <a:cs typeface="宋体"/>
            </a:endParaRPr>
          </a:p>
        </p:txBody>
      </p:sp>
      <p:sp>
        <p:nvSpPr>
          <p:cNvPr id="234" name="object 234"/>
          <p:cNvSpPr txBox="1"/>
          <p:nvPr/>
        </p:nvSpPr>
        <p:spPr>
          <a:xfrm>
            <a:off x="9752580" y="3365231"/>
            <a:ext cx="150495" cy="150495"/>
          </a:xfrm>
          <a:prstGeom prst="rect">
            <a:avLst/>
          </a:prstGeom>
        </p:spPr>
        <p:txBody>
          <a:bodyPr vert="horz" wrap="square" lIns="0" tIns="0" rIns="0" bIns="0" rtlCol="0">
            <a:spAutoFit/>
          </a:bodyPr>
          <a:lstStyle/>
          <a:p>
            <a:pPr marL="12700"/>
            <a:r>
              <a:rPr sz="950" spc="30" dirty="0">
                <a:latin typeface="宋体"/>
                <a:cs typeface="宋体"/>
              </a:rPr>
              <a:t>因</a:t>
            </a:r>
            <a:endParaRPr sz="950">
              <a:latin typeface="宋体"/>
              <a:cs typeface="宋体"/>
            </a:endParaRPr>
          </a:p>
        </p:txBody>
      </p:sp>
      <p:sp>
        <p:nvSpPr>
          <p:cNvPr id="235" name="object 235"/>
          <p:cNvSpPr txBox="1"/>
          <p:nvPr/>
        </p:nvSpPr>
        <p:spPr>
          <a:xfrm>
            <a:off x="9752579" y="3427377"/>
            <a:ext cx="326390" cy="234315"/>
          </a:xfrm>
          <a:prstGeom prst="rect">
            <a:avLst/>
          </a:prstGeom>
        </p:spPr>
        <p:txBody>
          <a:bodyPr vert="horz" wrap="square" lIns="0" tIns="0" rIns="0" bIns="0" rtlCol="0">
            <a:spAutoFit/>
          </a:bodyPr>
          <a:lstStyle/>
          <a:p>
            <a:pPr marL="188595">
              <a:lnSpc>
                <a:spcPts val="900"/>
              </a:lnSpc>
            </a:pPr>
            <a:r>
              <a:rPr sz="950" spc="30" dirty="0">
                <a:latin typeface="宋体"/>
                <a:cs typeface="宋体"/>
              </a:rPr>
              <a:t>溯</a:t>
            </a:r>
            <a:endParaRPr sz="950">
              <a:latin typeface="宋体"/>
              <a:cs typeface="宋体"/>
            </a:endParaRPr>
          </a:p>
          <a:p>
            <a:pPr marL="12700">
              <a:lnSpc>
                <a:spcPts val="900"/>
              </a:lnSpc>
            </a:pPr>
            <a:r>
              <a:rPr sz="950" spc="30" dirty="0">
                <a:latin typeface="宋体"/>
                <a:cs typeface="宋体"/>
              </a:rPr>
              <a:t>果</a:t>
            </a:r>
            <a:endParaRPr sz="950">
              <a:latin typeface="宋体"/>
              <a:cs typeface="宋体"/>
            </a:endParaRPr>
          </a:p>
        </p:txBody>
      </p:sp>
      <p:sp>
        <p:nvSpPr>
          <p:cNvPr id="236" name="object 236"/>
          <p:cNvSpPr txBox="1"/>
          <p:nvPr/>
        </p:nvSpPr>
        <p:spPr>
          <a:xfrm>
            <a:off x="9752579" y="3656967"/>
            <a:ext cx="326390" cy="146194"/>
          </a:xfrm>
          <a:prstGeom prst="rect">
            <a:avLst/>
          </a:prstGeom>
        </p:spPr>
        <p:txBody>
          <a:bodyPr vert="horz" wrap="square" lIns="0" tIns="0" rIns="0" bIns="0" rtlCol="0">
            <a:spAutoFit/>
          </a:bodyPr>
          <a:lstStyle/>
          <a:p>
            <a:pPr marL="12700"/>
            <a:r>
              <a:rPr sz="950" spc="30" dirty="0">
                <a:latin typeface="宋体"/>
                <a:cs typeface="宋体"/>
              </a:rPr>
              <a:t>发</a:t>
            </a:r>
            <a:r>
              <a:rPr sz="950" spc="-170" dirty="0">
                <a:latin typeface="宋体"/>
                <a:cs typeface="宋体"/>
              </a:rPr>
              <a:t> </a:t>
            </a:r>
            <a:r>
              <a:rPr sz="1425" spc="44" baseline="-29239" dirty="0">
                <a:latin typeface="宋体"/>
                <a:cs typeface="宋体"/>
              </a:rPr>
              <a:t>分</a:t>
            </a:r>
            <a:endParaRPr sz="1425" baseline="-29239">
              <a:latin typeface="宋体"/>
              <a:cs typeface="宋体"/>
            </a:endParaRPr>
          </a:p>
        </p:txBody>
      </p:sp>
      <p:sp>
        <p:nvSpPr>
          <p:cNvPr id="237" name="object 237"/>
          <p:cNvSpPr txBox="1"/>
          <p:nvPr/>
        </p:nvSpPr>
        <p:spPr>
          <a:xfrm>
            <a:off x="9752580" y="3802837"/>
            <a:ext cx="150495" cy="150495"/>
          </a:xfrm>
          <a:prstGeom prst="rect">
            <a:avLst/>
          </a:prstGeom>
        </p:spPr>
        <p:txBody>
          <a:bodyPr vert="horz" wrap="square" lIns="0" tIns="0" rIns="0" bIns="0" rtlCol="0">
            <a:spAutoFit/>
          </a:bodyPr>
          <a:lstStyle/>
          <a:p>
            <a:pPr marL="12700"/>
            <a:r>
              <a:rPr sz="950" spc="30" dirty="0">
                <a:latin typeface="宋体"/>
                <a:cs typeface="宋体"/>
              </a:rPr>
              <a:t>展</a:t>
            </a:r>
            <a:endParaRPr sz="950">
              <a:latin typeface="宋体"/>
              <a:cs typeface="宋体"/>
            </a:endParaRPr>
          </a:p>
        </p:txBody>
      </p:sp>
      <p:sp>
        <p:nvSpPr>
          <p:cNvPr id="238" name="object 238"/>
          <p:cNvSpPr txBox="1"/>
          <p:nvPr/>
        </p:nvSpPr>
        <p:spPr>
          <a:xfrm>
            <a:off x="9752579" y="3864983"/>
            <a:ext cx="326390" cy="234315"/>
          </a:xfrm>
          <a:prstGeom prst="rect">
            <a:avLst/>
          </a:prstGeom>
        </p:spPr>
        <p:txBody>
          <a:bodyPr vert="horz" wrap="square" lIns="0" tIns="0" rIns="0" bIns="0" rtlCol="0">
            <a:spAutoFit/>
          </a:bodyPr>
          <a:lstStyle/>
          <a:p>
            <a:pPr marL="188595">
              <a:lnSpc>
                <a:spcPts val="900"/>
              </a:lnSpc>
            </a:pPr>
            <a:r>
              <a:rPr sz="950" spc="30" dirty="0">
                <a:latin typeface="宋体"/>
                <a:cs typeface="宋体"/>
              </a:rPr>
              <a:t>析</a:t>
            </a:r>
            <a:endParaRPr sz="950">
              <a:latin typeface="宋体"/>
              <a:cs typeface="宋体"/>
            </a:endParaRPr>
          </a:p>
          <a:p>
            <a:pPr marL="12700">
              <a:lnSpc>
                <a:spcPts val="900"/>
              </a:lnSpc>
            </a:pPr>
            <a:r>
              <a:rPr sz="950" spc="30" dirty="0">
                <a:latin typeface="宋体"/>
                <a:cs typeface="宋体"/>
              </a:rPr>
              <a:t>方</a:t>
            </a:r>
            <a:endParaRPr sz="950">
              <a:latin typeface="宋体"/>
              <a:cs typeface="宋体"/>
            </a:endParaRPr>
          </a:p>
        </p:txBody>
      </p:sp>
      <p:sp>
        <p:nvSpPr>
          <p:cNvPr id="239" name="object 239"/>
          <p:cNvSpPr txBox="1"/>
          <p:nvPr/>
        </p:nvSpPr>
        <p:spPr>
          <a:xfrm>
            <a:off x="9752579" y="4094573"/>
            <a:ext cx="326390" cy="146194"/>
          </a:xfrm>
          <a:prstGeom prst="rect">
            <a:avLst/>
          </a:prstGeom>
        </p:spPr>
        <p:txBody>
          <a:bodyPr vert="horz" wrap="square" lIns="0" tIns="0" rIns="0" bIns="0" rtlCol="0">
            <a:spAutoFit/>
          </a:bodyPr>
          <a:lstStyle/>
          <a:p>
            <a:pPr marL="12700"/>
            <a:r>
              <a:rPr sz="950" spc="30" dirty="0">
                <a:latin typeface="宋体"/>
                <a:cs typeface="宋体"/>
              </a:rPr>
              <a:t>向</a:t>
            </a:r>
            <a:r>
              <a:rPr sz="950" spc="-170" dirty="0">
                <a:latin typeface="宋体"/>
                <a:cs typeface="宋体"/>
              </a:rPr>
              <a:t> </a:t>
            </a:r>
            <a:r>
              <a:rPr sz="1425" spc="44" baseline="-29239" dirty="0">
                <a:latin typeface="宋体"/>
                <a:cs typeface="宋体"/>
              </a:rPr>
              <a:t>向</a:t>
            </a:r>
            <a:endParaRPr sz="1425" baseline="-29239">
              <a:latin typeface="宋体"/>
              <a:cs typeface="宋体"/>
            </a:endParaRPr>
          </a:p>
        </p:txBody>
      </p:sp>
      <p:sp>
        <p:nvSpPr>
          <p:cNvPr id="240" name="object 240"/>
          <p:cNvSpPr txBox="1">
            <a:spLocks noGrp="1"/>
          </p:cNvSpPr>
          <p:nvPr>
            <p:ph type="title" idx="4294967295"/>
          </p:nvPr>
        </p:nvSpPr>
        <p:spPr>
          <a:xfrm>
            <a:off x="2300508" y="258556"/>
            <a:ext cx="9758114" cy="430887"/>
          </a:xfrm>
          <a:prstGeom prst="rect">
            <a:avLst/>
          </a:prstGeom>
        </p:spPr>
        <p:txBody>
          <a:bodyPr vert="horz" wrap="square" lIns="0" tIns="0" rIns="0" bIns="0" rtlCol="0" anchor="ctr">
            <a:spAutoFit/>
          </a:bodyPr>
          <a:lstStyle/>
          <a:p>
            <a:pPr marL="12700">
              <a:lnSpc>
                <a:spcPct val="100000"/>
              </a:lnSpc>
            </a:pPr>
            <a:r>
              <a:rPr sz="2800" spc="-5" dirty="0"/>
              <a:t>基于安全信息处理与事件链原理的系统安全行为模型</a:t>
            </a:r>
          </a:p>
        </p:txBody>
      </p:sp>
      <p:sp>
        <p:nvSpPr>
          <p:cNvPr id="241" name="object 24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42" name="object 242"/>
          <p:cNvSpPr txBox="1"/>
          <p:nvPr/>
        </p:nvSpPr>
        <p:spPr>
          <a:xfrm>
            <a:off x="1854200" y="6411955"/>
            <a:ext cx="8566150"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来源：王秉</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黄浪</a:t>
            </a:r>
            <a:r>
              <a:rPr sz="1400" dirty="0">
                <a:solidFill>
                  <a:srgbClr val="006FC0"/>
                </a:solidFill>
                <a:latin typeface="Calibri"/>
                <a:cs typeface="Calibri"/>
              </a:rPr>
              <a:t>. </a:t>
            </a:r>
            <a:r>
              <a:rPr sz="1400" dirty="0">
                <a:solidFill>
                  <a:srgbClr val="006FC0"/>
                </a:solidFill>
                <a:latin typeface="宋体"/>
                <a:cs typeface="宋体"/>
              </a:rPr>
              <a:t>基于安全信息处理与事件链原理的系统安全行为模型</a:t>
            </a:r>
            <a:r>
              <a:rPr sz="1400" dirty="0">
                <a:solidFill>
                  <a:srgbClr val="006FC0"/>
                </a:solidFill>
                <a:latin typeface="Calibri"/>
                <a:cs typeface="Calibri"/>
              </a:rPr>
              <a:t>[J]. </a:t>
            </a:r>
            <a:r>
              <a:rPr sz="1400" dirty="0">
                <a:solidFill>
                  <a:srgbClr val="006FC0"/>
                </a:solidFill>
                <a:latin typeface="宋体"/>
                <a:cs typeface="宋体"/>
              </a:rPr>
              <a:t>情报杂志</a:t>
            </a:r>
            <a:r>
              <a:rPr sz="1400" dirty="0">
                <a:solidFill>
                  <a:srgbClr val="006FC0"/>
                </a:solidFill>
                <a:latin typeface="Calibri"/>
                <a:cs typeface="Calibri"/>
              </a:rPr>
              <a:t>, </a:t>
            </a:r>
            <a:r>
              <a:rPr sz="1400" spc="-5" dirty="0">
                <a:solidFill>
                  <a:srgbClr val="006FC0"/>
                </a:solidFill>
                <a:latin typeface="Calibri"/>
                <a:cs typeface="Calibri"/>
              </a:rPr>
              <a:t>2017, 36(9):</a:t>
            </a:r>
            <a:r>
              <a:rPr sz="1400" spc="-75" dirty="0">
                <a:solidFill>
                  <a:srgbClr val="006FC0"/>
                </a:solidFill>
                <a:latin typeface="Calibri"/>
                <a:cs typeface="Calibri"/>
              </a:rPr>
              <a:t> </a:t>
            </a:r>
            <a:r>
              <a:rPr sz="1400" spc="-5" dirty="0">
                <a:solidFill>
                  <a:srgbClr val="006FC0"/>
                </a:solidFill>
                <a:latin typeface="Calibri"/>
                <a:cs typeface="Calibri"/>
              </a:rPr>
              <a:t>119-126.</a:t>
            </a:r>
            <a:endParaRPr sz="1400">
              <a:latin typeface="Calibri"/>
              <a:cs typeface="Calibri"/>
            </a:endParaRPr>
          </a:p>
        </p:txBody>
      </p:sp>
    </p:spTree>
    <p:extLst>
      <p:ext uri="{BB962C8B-B14F-4D97-AF65-F5344CB8AC3E}">
        <p14:creationId xmlns:p14="http://schemas.microsoft.com/office/powerpoint/2010/main" val="22718875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229543" y="762152"/>
            <a:ext cx="3549650" cy="270510"/>
          </a:xfrm>
          <a:custGeom>
            <a:avLst/>
            <a:gdLst/>
            <a:ahLst/>
            <a:cxnLst/>
            <a:rect l="l" t="t" r="r" b="b"/>
            <a:pathLst>
              <a:path w="3549650" h="270509">
                <a:moveTo>
                  <a:pt x="0" y="269939"/>
                </a:moveTo>
                <a:lnTo>
                  <a:pt x="3549579" y="269939"/>
                </a:lnTo>
                <a:lnTo>
                  <a:pt x="3549579" y="0"/>
                </a:lnTo>
                <a:lnTo>
                  <a:pt x="0" y="0"/>
                </a:lnTo>
                <a:lnTo>
                  <a:pt x="0" y="269939"/>
                </a:lnTo>
              </a:path>
            </a:pathLst>
          </a:custGeom>
          <a:ln w="4761">
            <a:solidFill>
              <a:srgbClr val="000000"/>
            </a:solidFill>
          </a:ln>
        </p:spPr>
        <p:txBody>
          <a:bodyPr wrap="square" lIns="0" tIns="0" rIns="0" bIns="0" rtlCol="0"/>
          <a:lstStyle/>
          <a:p>
            <a:endParaRPr/>
          </a:p>
        </p:txBody>
      </p:sp>
      <p:sp>
        <p:nvSpPr>
          <p:cNvPr id="3" name="object 3"/>
          <p:cNvSpPr/>
          <p:nvPr/>
        </p:nvSpPr>
        <p:spPr>
          <a:xfrm>
            <a:off x="4229543" y="1328874"/>
            <a:ext cx="3549650" cy="269875"/>
          </a:xfrm>
          <a:custGeom>
            <a:avLst/>
            <a:gdLst/>
            <a:ahLst/>
            <a:cxnLst/>
            <a:rect l="l" t="t" r="r" b="b"/>
            <a:pathLst>
              <a:path w="3549650" h="269875">
                <a:moveTo>
                  <a:pt x="0" y="269749"/>
                </a:moveTo>
                <a:lnTo>
                  <a:pt x="3549579" y="269749"/>
                </a:lnTo>
                <a:lnTo>
                  <a:pt x="3549579" y="0"/>
                </a:lnTo>
                <a:lnTo>
                  <a:pt x="0" y="0"/>
                </a:lnTo>
                <a:lnTo>
                  <a:pt x="0" y="269749"/>
                </a:lnTo>
              </a:path>
            </a:pathLst>
          </a:custGeom>
          <a:ln w="4761">
            <a:solidFill>
              <a:srgbClr val="000000"/>
            </a:solidFill>
          </a:ln>
        </p:spPr>
        <p:txBody>
          <a:bodyPr wrap="square" lIns="0" tIns="0" rIns="0" bIns="0" rtlCol="0"/>
          <a:lstStyle/>
          <a:p>
            <a:endParaRPr/>
          </a:p>
        </p:txBody>
      </p:sp>
      <p:sp>
        <p:nvSpPr>
          <p:cNvPr id="4" name="object 4"/>
          <p:cNvSpPr/>
          <p:nvPr/>
        </p:nvSpPr>
        <p:spPr>
          <a:xfrm>
            <a:off x="4229543" y="1841531"/>
            <a:ext cx="3549650" cy="323850"/>
          </a:xfrm>
          <a:custGeom>
            <a:avLst/>
            <a:gdLst/>
            <a:ahLst/>
            <a:cxnLst/>
            <a:rect l="l" t="t" r="r" b="b"/>
            <a:pathLst>
              <a:path w="3549650" h="323850">
                <a:moveTo>
                  <a:pt x="0" y="323623"/>
                </a:moveTo>
                <a:lnTo>
                  <a:pt x="3549579" y="323623"/>
                </a:lnTo>
                <a:lnTo>
                  <a:pt x="3549579" y="0"/>
                </a:lnTo>
                <a:lnTo>
                  <a:pt x="0" y="0"/>
                </a:lnTo>
                <a:lnTo>
                  <a:pt x="0" y="323623"/>
                </a:lnTo>
              </a:path>
            </a:pathLst>
          </a:custGeom>
          <a:ln w="4762">
            <a:solidFill>
              <a:srgbClr val="000000"/>
            </a:solidFill>
          </a:ln>
        </p:spPr>
        <p:txBody>
          <a:bodyPr wrap="square" lIns="0" tIns="0" rIns="0" bIns="0" rtlCol="0"/>
          <a:lstStyle/>
          <a:p>
            <a:endParaRPr/>
          </a:p>
        </p:txBody>
      </p:sp>
      <p:sp>
        <p:nvSpPr>
          <p:cNvPr id="5" name="object 5"/>
          <p:cNvSpPr/>
          <p:nvPr/>
        </p:nvSpPr>
        <p:spPr>
          <a:xfrm>
            <a:off x="4229543" y="2488968"/>
            <a:ext cx="3549650" cy="269875"/>
          </a:xfrm>
          <a:custGeom>
            <a:avLst/>
            <a:gdLst/>
            <a:ahLst/>
            <a:cxnLst/>
            <a:rect l="l" t="t" r="r" b="b"/>
            <a:pathLst>
              <a:path w="3549650" h="269875">
                <a:moveTo>
                  <a:pt x="0" y="269749"/>
                </a:moveTo>
                <a:lnTo>
                  <a:pt x="3549579" y="269749"/>
                </a:lnTo>
                <a:lnTo>
                  <a:pt x="3549579" y="0"/>
                </a:lnTo>
                <a:lnTo>
                  <a:pt x="0" y="0"/>
                </a:lnTo>
                <a:lnTo>
                  <a:pt x="0" y="269749"/>
                </a:lnTo>
              </a:path>
            </a:pathLst>
          </a:custGeom>
          <a:ln w="4761">
            <a:solidFill>
              <a:srgbClr val="000000"/>
            </a:solidFill>
          </a:ln>
        </p:spPr>
        <p:txBody>
          <a:bodyPr wrap="square" lIns="0" tIns="0" rIns="0" bIns="0" rtlCol="0"/>
          <a:lstStyle/>
          <a:p>
            <a:endParaRPr/>
          </a:p>
        </p:txBody>
      </p:sp>
      <p:sp>
        <p:nvSpPr>
          <p:cNvPr id="6" name="object 6"/>
          <p:cNvSpPr/>
          <p:nvPr/>
        </p:nvSpPr>
        <p:spPr>
          <a:xfrm>
            <a:off x="4229543" y="3028658"/>
            <a:ext cx="3549650" cy="269875"/>
          </a:xfrm>
          <a:custGeom>
            <a:avLst/>
            <a:gdLst/>
            <a:ahLst/>
            <a:cxnLst/>
            <a:rect l="l" t="t" r="r" b="b"/>
            <a:pathLst>
              <a:path w="3549650" h="269875">
                <a:moveTo>
                  <a:pt x="0" y="269749"/>
                </a:moveTo>
                <a:lnTo>
                  <a:pt x="3549579" y="269749"/>
                </a:lnTo>
                <a:lnTo>
                  <a:pt x="3549579" y="0"/>
                </a:lnTo>
                <a:lnTo>
                  <a:pt x="0" y="0"/>
                </a:lnTo>
                <a:lnTo>
                  <a:pt x="0" y="269749"/>
                </a:lnTo>
              </a:path>
            </a:pathLst>
          </a:custGeom>
          <a:ln w="4761">
            <a:solidFill>
              <a:srgbClr val="000000"/>
            </a:solidFill>
          </a:ln>
        </p:spPr>
        <p:txBody>
          <a:bodyPr wrap="square" lIns="0" tIns="0" rIns="0" bIns="0" rtlCol="0"/>
          <a:lstStyle/>
          <a:p>
            <a:endParaRPr/>
          </a:p>
        </p:txBody>
      </p:sp>
      <p:sp>
        <p:nvSpPr>
          <p:cNvPr id="7" name="object 7"/>
          <p:cNvSpPr txBox="1"/>
          <p:nvPr/>
        </p:nvSpPr>
        <p:spPr>
          <a:xfrm>
            <a:off x="4426358" y="763732"/>
            <a:ext cx="3155950" cy="2496820"/>
          </a:xfrm>
          <a:prstGeom prst="rect">
            <a:avLst/>
          </a:prstGeom>
        </p:spPr>
        <p:txBody>
          <a:bodyPr vert="horz" wrap="square" lIns="0" tIns="0" rIns="0" bIns="0" rtlCol="0">
            <a:spAutoFit/>
          </a:bodyPr>
          <a:lstStyle/>
          <a:p>
            <a:pPr algn="ctr">
              <a:lnSpc>
                <a:spcPct val="100000"/>
              </a:lnSpc>
            </a:pPr>
            <a:r>
              <a:rPr sz="1500" spc="140" dirty="0">
                <a:latin typeface="宋体"/>
                <a:cs typeface="宋体"/>
              </a:rPr>
              <a:t>信息收集，安全行为失误具体描述</a:t>
            </a:r>
            <a:endParaRPr sz="1500">
              <a:latin typeface="宋体"/>
              <a:cs typeface="宋体"/>
            </a:endParaRPr>
          </a:p>
          <a:p>
            <a:pPr marL="220979" marR="213360" algn="ctr">
              <a:lnSpc>
                <a:spcPct val="236100"/>
              </a:lnSpc>
              <a:spcBef>
                <a:spcPts val="210"/>
              </a:spcBef>
            </a:pPr>
            <a:r>
              <a:rPr sz="1500" spc="130" dirty="0">
                <a:latin typeface="宋体"/>
                <a:cs typeface="宋体"/>
              </a:rPr>
              <a:t>安全行为任务描述和情景分析  </a:t>
            </a:r>
            <a:r>
              <a:rPr sz="1500" spc="140" dirty="0">
                <a:latin typeface="宋体"/>
                <a:cs typeface="宋体"/>
              </a:rPr>
              <a:t>确定安全行为失误机理</a:t>
            </a:r>
            <a:endParaRPr sz="1500">
              <a:latin typeface="宋体"/>
              <a:cs typeface="宋体"/>
            </a:endParaRPr>
          </a:p>
          <a:p>
            <a:pPr marL="220979" marR="213360" algn="ctr">
              <a:lnSpc>
                <a:spcPct val="236000"/>
              </a:lnSpc>
              <a:spcBef>
                <a:spcPts val="635"/>
              </a:spcBef>
            </a:pPr>
            <a:r>
              <a:rPr sz="1500" spc="130" dirty="0">
                <a:latin typeface="宋体"/>
                <a:cs typeface="宋体"/>
              </a:rPr>
              <a:t>确定安全行为失误防控失效点  </a:t>
            </a:r>
            <a:r>
              <a:rPr sz="1500" spc="140" dirty="0">
                <a:latin typeface="宋体"/>
                <a:cs typeface="宋体"/>
              </a:rPr>
              <a:t>分析安全行为失误影响因素</a:t>
            </a:r>
            <a:endParaRPr sz="1500">
              <a:latin typeface="宋体"/>
              <a:cs typeface="宋体"/>
            </a:endParaRPr>
          </a:p>
        </p:txBody>
      </p:sp>
      <p:sp>
        <p:nvSpPr>
          <p:cNvPr id="8" name="object 8"/>
          <p:cNvSpPr/>
          <p:nvPr/>
        </p:nvSpPr>
        <p:spPr>
          <a:xfrm>
            <a:off x="4821126" y="3568156"/>
            <a:ext cx="1183640" cy="378460"/>
          </a:xfrm>
          <a:custGeom>
            <a:avLst/>
            <a:gdLst/>
            <a:ahLst/>
            <a:cxnLst/>
            <a:rect l="l" t="t" r="r" b="b"/>
            <a:pathLst>
              <a:path w="1183639" h="378460">
                <a:moveTo>
                  <a:pt x="1183207" y="0"/>
                </a:moveTo>
                <a:lnTo>
                  <a:pt x="0" y="377877"/>
                </a:lnTo>
                <a:lnTo>
                  <a:pt x="0" y="377877"/>
                </a:lnTo>
              </a:path>
            </a:pathLst>
          </a:custGeom>
          <a:ln w="4609">
            <a:solidFill>
              <a:srgbClr val="000000"/>
            </a:solidFill>
          </a:ln>
        </p:spPr>
        <p:txBody>
          <a:bodyPr wrap="square" lIns="0" tIns="0" rIns="0" bIns="0" rtlCol="0"/>
          <a:lstStyle/>
          <a:p>
            <a:endParaRPr/>
          </a:p>
        </p:txBody>
      </p:sp>
      <p:sp>
        <p:nvSpPr>
          <p:cNvPr id="9" name="object 9"/>
          <p:cNvSpPr/>
          <p:nvPr/>
        </p:nvSpPr>
        <p:spPr>
          <a:xfrm>
            <a:off x="6004333" y="3568156"/>
            <a:ext cx="1183640" cy="378460"/>
          </a:xfrm>
          <a:custGeom>
            <a:avLst/>
            <a:gdLst/>
            <a:ahLst/>
            <a:cxnLst/>
            <a:rect l="l" t="t" r="r" b="b"/>
            <a:pathLst>
              <a:path w="1183639" h="378460">
                <a:moveTo>
                  <a:pt x="0" y="0"/>
                </a:moveTo>
                <a:lnTo>
                  <a:pt x="1183123" y="377877"/>
                </a:lnTo>
                <a:lnTo>
                  <a:pt x="1183123" y="377877"/>
                </a:lnTo>
              </a:path>
            </a:pathLst>
          </a:custGeom>
          <a:ln w="4609">
            <a:solidFill>
              <a:srgbClr val="000000"/>
            </a:solidFill>
          </a:ln>
        </p:spPr>
        <p:txBody>
          <a:bodyPr wrap="square" lIns="0" tIns="0" rIns="0" bIns="0" rtlCol="0"/>
          <a:lstStyle/>
          <a:p>
            <a:endParaRPr/>
          </a:p>
        </p:txBody>
      </p:sp>
      <p:sp>
        <p:nvSpPr>
          <p:cNvPr id="10" name="object 10"/>
          <p:cNvSpPr/>
          <p:nvPr/>
        </p:nvSpPr>
        <p:spPr>
          <a:xfrm>
            <a:off x="4821127" y="3946034"/>
            <a:ext cx="2366645" cy="377825"/>
          </a:xfrm>
          <a:custGeom>
            <a:avLst/>
            <a:gdLst/>
            <a:ahLst/>
            <a:cxnLst/>
            <a:rect l="l" t="t" r="r" b="b"/>
            <a:pathLst>
              <a:path w="2366645" h="377825">
                <a:moveTo>
                  <a:pt x="0" y="0"/>
                </a:moveTo>
                <a:lnTo>
                  <a:pt x="1183207" y="377668"/>
                </a:lnTo>
                <a:lnTo>
                  <a:pt x="2366330" y="0"/>
                </a:lnTo>
              </a:path>
            </a:pathLst>
          </a:custGeom>
          <a:ln w="4579">
            <a:solidFill>
              <a:srgbClr val="000000"/>
            </a:solidFill>
          </a:ln>
        </p:spPr>
        <p:txBody>
          <a:bodyPr wrap="square" lIns="0" tIns="0" rIns="0" bIns="0" rtlCol="0"/>
          <a:lstStyle/>
          <a:p>
            <a:endParaRPr/>
          </a:p>
        </p:txBody>
      </p:sp>
      <p:sp>
        <p:nvSpPr>
          <p:cNvPr id="11" name="object 11"/>
          <p:cNvSpPr txBox="1"/>
          <p:nvPr/>
        </p:nvSpPr>
        <p:spPr>
          <a:xfrm>
            <a:off x="5376572" y="3717270"/>
            <a:ext cx="1277620" cy="458470"/>
          </a:xfrm>
          <a:prstGeom prst="rect">
            <a:avLst/>
          </a:prstGeom>
        </p:spPr>
        <p:txBody>
          <a:bodyPr vert="horz" wrap="square" lIns="0" tIns="0" rIns="0" bIns="0" rtlCol="0">
            <a:spAutoFit/>
          </a:bodyPr>
          <a:lstStyle/>
          <a:p>
            <a:pPr marL="12700" marR="5080" indent="208279"/>
            <a:r>
              <a:rPr sz="1500" spc="140" dirty="0">
                <a:latin typeface="宋体"/>
                <a:cs typeface="宋体"/>
              </a:rPr>
              <a:t>还有其他  安全行为失误</a:t>
            </a:r>
            <a:endParaRPr sz="1500">
              <a:latin typeface="宋体"/>
              <a:cs typeface="宋体"/>
            </a:endParaRPr>
          </a:p>
        </p:txBody>
      </p:sp>
      <p:sp>
        <p:nvSpPr>
          <p:cNvPr id="12" name="object 12"/>
          <p:cNvSpPr/>
          <p:nvPr/>
        </p:nvSpPr>
        <p:spPr>
          <a:xfrm>
            <a:off x="4229543" y="4647478"/>
            <a:ext cx="3549650" cy="269875"/>
          </a:xfrm>
          <a:custGeom>
            <a:avLst/>
            <a:gdLst/>
            <a:ahLst/>
            <a:cxnLst/>
            <a:rect l="l" t="t" r="r" b="b"/>
            <a:pathLst>
              <a:path w="3549650" h="269875">
                <a:moveTo>
                  <a:pt x="0" y="269806"/>
                </a:moveTo>
                <a:lnTo>
                  <a:pt x="3549579" y="269806"/>
                </a:lnTo>
                <a:lnTo>
                  <a:pt x="3549579" y="0"/>
                </a:lnTo>
                <a:lnTo>
                  <a:pt x="0" y="0"/>
                </a:lnTo>
                <a:lnTo>
                  <a:pt x="0" y="269806"/>
                </a:lnTo>
              </a:path>
            </a:pathLst>
          </a:custGeom>
          <a:ln w="4761">
            <a:solidFill>
              <a:srgbClr val="000000"/>
            </a:solidFill>
          </a:ln>
        </p:spPr>
        <p:txBody>
          <a:bodyPr wrap="square" lIns="0" tIns="0" rIns="0" bIns="0" rtlCol="0"/>
          <a:lstStyle/>
          <a:p>
            <a:endParaRPr/>
          </a:p>
        </p:txBody>
      </p:sp>
      <p:sp>
        <p:nvSpPr>
          <p:cNvPr id="13" name="object 13"/>
          <p:cNvSpPr/>
          <p:nvPr/>
        </p:nvSpPr>
        <p:spPr>
          <a:xfrm>
            <a:off x="4229543" y="5187092"/>
            <a:ext cx="3549650" cy="269875"/>
          </a:xfrm>
          <a:custGeom>
            <a:avLst/>
            <a:gdLst/>
            <a:ahLst/>
            <a:cxnLst/>
            <a:rect l="l" t="t" r="r" b="b"/>
            <a:pathLst>
              <a:path w="3549650" h="269875">
                <a:moveTo>
                  <a:pt x="0" y="269806"/>
                </a:moveTo>
                <a:lnTo>
                  <a:pt x="3549579" y="269806"/>
                </a:lnTo>
                <a:lnTo>
                  <a:pt x="3549579" y="0"/>
                </a:lnTo>
                <a:lnTo>
                  <a:pt x="0" y="0"/>
                </a:lnTo>
                <a:lnTo>
                  <a:pt x="0" y="269806"/>
                </a:lnTo>
              </a:path>
            </a:pathLst>
          </a:custGeom>
          <a:ln w="4761">
            <a:solidFill>
              <a:srgbClr val="000000"/>
            </a:solidFill>
          </a:ln>
        </p:spPr>
        <p:txBody>
          <a:bodyPr wrap="square" lIns="0" tIns="0" rIns="0" bIns="0" rtlCol="0"/>
          <a:lstStyle/>
          <a:p>
            <a:endParaRPr/>
          </a:p>
        </p:txBody>
      </p:sp>
      <p:sp>
        <p:nvSpPr>
          <p:cNvPr id="14" name="object 14"/>
          <p:cNvSpPr/>
          <p:nvPr/>
        </p:nvSpPr>
        <p:spPr>
          <a:xfrm>
            <a:off x="4229543" y="5726724"/>
            <a:ext cx="3549650" cy="269875"/>
          </a:xfrm>
          <a:custGeom>
            <a:avLst/>
            <a:gdLst/>
            <a:ahLst/>
            <a:cxnLst/>
            <a:rect l="l" t="t" r="r" b="b"/>
            <a:pathLst>
              <a:path w="3549650" h="269875">
                <a:moveTo>
                  <a:pt x="0" y="269804"/>
                </a:moveTo>
                <a:lnTo>
                  <a:pt x="3549579" y="269804"/>
                </a:lnTo>
                <a:lnTo>
                  <a:pt x="3549579" y="0"/>
                </a:lnTo>
                <a:lnTo>
                  <a:pt x="0" y="0"/>
                </a:lnTo>
                <a:lnTo>
                  <a:pt x="0" y="269804"/>
                </a:lnTo>
              </a:path>
            </a:pathLst>
          </a:custGeom>
          <a:ln w="4761">
            <a:solidFill>
              <a:srgbClr val="000000"/>
            </a:solidFill>
          </a:ln>
        </p:spPr>
        <p:txBody>
          <a:bodyPr wrap="square" lIns="0" tIns="0" rIns="0" bIns="0" rtlCol="0"/>
          <a:lstStyle/>
          <a:p>
            <a:endParaRPr/>
          </a:p>
        </p:txBody>
      </p:sp>
      <p:sp>
        <p:nvSpPr>
          <p:cNvPr id="15" name="object 15"/>
          <p:cNvSpPr/>
          <p:nvPr/>
        </p:nvSpPr>
        <p:spPr>
          <a:xfrm>
            <a:off x="6004333" y="1598623"/>
            <a:ext cx="0" cy="211454"/>
          </a:xfrm>
          <a:custGeom>
            <a:avLst/>
            <a:gdLst/>
            <a:ahLst/>
            <a:cxnLst/>
            <a:rect l="l" t="t" r="r" b="b"/>
            <a:pathLst>
              <a:path h="211455">
                <a:moveTo>
                  <a:pt x="0" y="0"/>
                </a:moveTo>
                <a:lnTo>
                  <a:pt x="0" y="210926"/>
                </a:lnTo>
                <a:lnTo>
                  <a:pt x="0" y="210926"/>
                </a:lnTo>
              </a:path>
            </a:pathLst>
          </a:custGeom>
          <a:ln w="5008">
            <a:solidFill>
              <a:srgbClr val="000000"/>
            </a:solidFill>
          </a:ln>
        </p:spPr>
        <p:txBody>
          <a:bodyPr wrap="square" lIns="0" tIns="0" rIns="0" bIns="0" rtlCol="0"/>
          <a:lstStyle/>
          <a:p>
            <a:endParaRPr/>
          </a:p>
        </p:txBody>
      </p:sp>
      <p:sp>
        <p:nvSpPr>
          <p:cNvPr id="16" name="object 16"/>
          <p:cNvSpPr/>
          <p:nvPr/>
        </p:nvSpPr>
        <p:spPr>
          <a:xfrm>
            <a:off x="5961759" y="1790704"/>
            <a:ext cx="85725" cy="78105"/>
          </a:xfrm>
          <a:custGeom>
            <a:avLst/>
            <a:gdLst/>
            <a:ahLst/>
            <a:cxnLst/>
            <a:rect l="l" t="t" r="r" b="b"/>
            <a:pathLst>
              <a:path w="85725" h="78105">
                <a:moveTo>
                  <a:pt x="0" y="0"/>
                </a:moveTo>
                <a:lnTo>
                  <a:pt x="42574" y="77669"/>
                </a:lnTo>
                <a:lnTo>
                  <a:pt x="80141" y="9137"/>
                </a:lnTo>
                <a:lnTo>
                  <a:pt x="42496" y="9137"/>
                </a:lnTo>
                <a:lnTo>
                  <a:pt x="20788" y="6853"/>
                </a:lnTo>
                <a:lnTo>
                  <a:pt x="0" y="0"/>
                </a:lnTo>
                <a:close/>
              </a:path>
              <a:path w="85725" h="78105">
                <a:moveTo>
                  <a:pt x="85149" y="0"/>
                </a:moveTo>
                <a:lnTo>
                  <a:pt x="64243" y="6853"/>
                </a:lnTo>
                <a:lnTo>
                  <a:pt x="42496" y="9137"/>
                </a:lnTo>
                <a:lnTo>
                  <a:pt x="80141" y="9137"/>
                </a:lnTo>
                <a:lnTo>
                  <a:pt x="85149" y="0"/>
                </a:lnTo>
                <a:close/>
              </a:path>
            </a:pathLst>
          </a:custGeom>
          <a:solidFill>
            <a:srgbClr val="000000"/>
          </a:solidFill>
        </p:spPr>
        <p:txBody>
          <a:bodyPr wrap="square" lIns="0" tIns="0" rIns="0" bIns="0" rtlCol="0"/>
          <a:lstStyle/>
          <a:p>
            <a:endParaRPr/>
          </a:p>
        </p:txBody>
      </p:sp>
      <p:sp>
        <p:nvSpPr>
          <p:cNvPr id="17" name="object 17"/>
          <p:cNvSpPr/>
          <p:nvPr/>
        </p:nvSpPr>
        <p:spPr>
          <a:xfrm>
            <a:off x="6004333" y="1032091"/>
            <a:ext cx="0" cy="211454"/>
          </a:xfrm>
          <a:custGeom>
            <a:avLst/>
            <a:gdLst/>
            <a:ahLst/>
            <a:cxnLst/>
            <a:rect l="l" t="t" r="r" b="b"/>
            <a:pathLst>
              <a:path h="211455">
                <a:moveTo>
                  <a:pt x="0" y="0"/>
                </a:moveTo>
                <a:lnTo>
                  <a:pt x="0" y="210926"/>
                </a:lnTo>
                <a:lnTo>
                  <a:pt x="0" y="210926"/>
                </a:lnTo>
              </a:path>
            </a:pathLst>
          </a:custGeom>
          <a:ln w="5008">
            <a:solidFill>
              <a:srgbClr val="000000"/>
            </a:solidFill>
          </a:ln>
        </p:spPr>
        <p:txBody>
          <a:bodyPr wrap="square" lIns="0" tIns="0" rIns="0" bIns="0" rtlCol="0"/>
          <a:lstStyle/>
          <a:p>
            <a:endParaRPr/>
          </a:p>
        </p:txBody>
      </p:sp>
      <p:sp>
        <p:nvSpPr>
          <p:cNvPr id="18" name="object 18"/>
          <p:cNvSpPr/>
          <p:nvPr/>
        </p:nvSpPr>
        <p:spPr>
          <a:xfrm>
            <a:off x="5961759" y="1224172"/>
            <a:ext cx="85725" cy="78105"/>
          </a:xfrm>
          <a:custGeom>
            <a:avLst/>
            <a:gdLst/>
            <a:ahLst/>
            <a:cxnLst/>
            <a:rect l="l" t="t" r="r" b="b"/>
            <a:pathLst>
              <a:path w="85725" h="78105">
                <a:moveTo>
                  <a:pt x="0" y="0"/>
                </a:moveTo>
                <a:lnTo>
                  <a:pt x="42574" y="77669"/>
                </a:lnTo>
                <a:lnTo>
                  <a:pt x="80141" y="9137"/>
                </a:lnTo>
                <a:lnTo>
                  <a:pt x="42496" y="9137"/>
                </a:lnTo>
                <a:lnTo>
                  <a:pt x="20788" y="6853"/>
                </a:lnTo>
                <a:lnTo>
                  <a:pt x="0" y="0"/>
                </a:lnTo>
                <a:close/>
              </a:path>
              <a:path w="85725" h="78105">
                <a:moveTo>
                  <a:pt x="85149" y="0"/>
                </a:moveTo>
                <a:lnTo>
                  <a:pt x="64243" y="6853"/>
                </a:lnTo>
                <a:lnTo>
                  <a:pt x="42496" y="9137"/>
                </a:lnTo>
                <a:lnTo>
                  <a:pt x="80141" y="9137"/>
                </a:lnTo>
                <a:lnTo>
                  <a:pt x="85149" y="0"/>
                </a:lnTo>
                <a:close/>
              </a:path>
            </a:pathLst>
          </a:custGeom>
          <a:solidFill>
            <a:srgbClr val="000000"/>
          </a:solidFill>
        </p:spPr>
        <p:txBody>
          <a:bodyPr wrap="square" lIns="0" tIns="0" rIns="0" bIns="0" rtlCol="0"/>
          <a:lstStyle/>
          <a:p>
            <a:endParaRPr/>
          </a:p>
        </p:txBody>
      </p:sp>
      <p:sp>
        <p:nvSpPr>
          <p:cNvPr id="19" name="object 19"/>
          <p:cNvSpPr/>
          <p:nvPr/>
        </p:nvSpPr>
        <p:spPr>
          <a:xfrm>
            <a:off x="6004333" y="2165154"/>
            <a:ext cx="0" cy="265430"/>
          </a:xfrm>
          <a:custGeom>
            <a:avLst/>
            <a:gdLst/>
            <a:ahLst/>
            <a:cxnLst/>
            <a:rect l="l" t="t" r="r" b="b"/>
            <a:pathLst>
              <a:path h="265430">
                <a:moveTo>
                  <a:pt x="0" y="0"/>
                </a:moveTo>
                <a:lnTo>
                  <a:pt x="0" y="264990"/>
                </a:lnTo>
                <a:lnTo>
                  <a:pt x="0" y="264990"/>
                </a:lnTo>
              </a:path>
            </a:pathLst>
          </a:custGeom>
          <a:ln w="5008">
            <a:solidFill>
              <a:srgbClr val="000000"/>
            </a:solidFill>
          </a:ln>
        </p:spPr>
        <p:txBody>
          <a:bodyPr wrap="square" lIns="0" tIns="0" rIns="0" bIns="0" rtlCol="0"/>
          <a:lstStyle/>
          <a:p>
            <a:endParaRPr/>
          </a:p>
        </p:txBody>
      </p:sp>
      <p:sp>
        <p:nvSpPr>
          <p:cNvPr id="20" name="object 20"/>
          <p:cNvSpPr/>
          <p:nvPr/>
        </p:nvSpPr>
        <p:spPr>
          <a:xfrm>
            <a:off x="5961759" y="2411299"/>
            <a:ext cx="85725" cy="78105"/>
          </a:xfrm>
          <a:custGeom>
            <a:avLst/>
            <a:gdLst/>
            <a:ahLst/>
            <a:cxnLst/>
            <a:rect l="l" t="t" r="r" b="b"/>
            <a:pathLst>
              <a:path w="85725" h="78105">
                <a:moveTo>
                  <a:pt x="0" y="0"/>
                </a:moveTo>
                <a:lnTo>
                  <a:pt x="42574" y="77669"/>
                </a:lnTo>
                <a:lnTo>
                  <a:pt x="80141" y="9137"/>
                </a:lnTo>
                <a:lnTo>
                  <a:pt x="42496" y="9137"/>
                </a:lnTo>
                <a:lnTo>
                  <a:pt x="20788" y="6853"/>
                </a:lnTo>
                <a:lnTo>
                  <a:pt x="0" y="0"/>
                </a:lnTo>
                <a:close/>
              </a:path>
              <a:path w="85725" h="78105">
                <a:moveTo>
                  <a:pt x="85149" y="0"/>
                </a:moveTo>
                <a:lnTo>
                  <a:pt x="64243" y="6853"/>
                </a:lnTo>
                <a:lnTo>
                  <a:pt x="42496" y="9137"/>
                </a:lnTo>
                <a:lnTo>
                  <a:pt x="80141" y="9137"/>
                </a:lnTo>
                <a:lnTo>
                  <a:pt x="85149" y="0"/>
                </a:lnTo>
                <a:close/>
              </a:path>
            </a:pathLst>
          </a:custGeom>
          <a:solidFill>
            <a:srgbClr val="000000"/>
          </a:solidFill>
        </p:spPr>
        <p:txBody>
          <a:bodyPr wrap="square" lIns="0" tIns="0" rIns="0" bIns="0" rtlCol="0"/>
          <a:lstStyle/>
          <a:p>
            <a:endParaRPr/>
          </a:p>
        </p:txBody>
      </p:sp>
      <p:sp>
        <p:nvSpPr>
          <p:cNvPr id="21" name="object 21"/>
          <p:cNvSpPr/>
          <p:nvPr/>
        </p:nvSpPr>
        <p:spPr>
          <a:xfrm>
            <a:off x="6004333" y="2758717"/>
            <a:ext cx="0" cy="211454"/>
          </a:xfrm>
          <a:custGeom>
            <a:avLst/>
            <a:gdLst/>
            <a:ahLst/>
            <a:cxnLst/>
            <a:rect l="l" t="t" r="r" b="b"/>
            <a:pathLst>
              <a:path h="211455">
                <a:moveTo>
                  <a:pt x="0" y="0"/>
                </a:moveTo>
                <a:lnTo>
                  <a:pt x="0" y="211116"/>
                </a:lnTo>
                <a:lnTo>
                  <a:pt x="0" y="211116"/>
                </a:lnTo>
              </a:path>
            </a:pathLst>
          </a:custGeom>
          <a:ln w="5008">
            <a:solidFill>
              <a:srgbClr val="000000"/>
            </a:solidFill>
          </a:ln>
        </p:spPr>
        <p:txBody>
          <a:bodyPr wrap="square" lIns="0" tIns="0" rIns="0" bIns="0" rtlCol="0"/>
          <a:lstStyle/>
          <a:p>
            <a:endParaRPr/>
          </a:p>
        </p:txBody>
      </p:sp>
      <p:sp>
        <p:nvSpPr>
          <p:cNvPr id="22" name="object 22"/>
          <p:cNvSpPr/>
          <p:nvPr/>
        </p:nvSpPr>
        <p:spPr>
          <a:xfrm>
            <a:off x="5961759" y="2950988"/>
            <a:ext cx="85725" cy="78105"/>
          </a:xfrm>
          <a:custGeom>
            <a:avLst/>
            <a:gdLst/>
            <a:ahLst/>
            <a:cxnLst/>
            <a:rect l="l" t="t" r="r" b="b"/>
            <a:pathLst>
              <a:path w="85725" h="78105">
                <a:moveTo>
                  <a:pt x="0" y="0"/>
                </a:moveTo>
                <a:lnTo>
                  <a:pt x="42574" y="77669"/>
                </a:lnTo>
                <a:lnTo>
                  <a:pt x="80141" y="9137"/>
                </a:lnTo>
                <a:lnTo>
                  <a:pt x="42496" y="9137"/>
                </a:lnTo>
                <a:lnTo>
                  <a:pt x="20788" y="6853"/>
                </a:lnTo>
                <a:lnTo>
                  <a:pt x="0" y="0"/>
                </a:lnTo>
                <a:close/>
              </a:path>
              <a:path w="85725" h="78105">
                <a:moveTo>
                  <a:pt x="85149" y="0"/>
                </a:moveTo>
                <a:lnTo>
                  <a:pt x="64243" y="6853"/>
                </a:lnTo>
                <a:lnTo>
                  <a:pt x="42496" y="9137"/>
                </a:lnTo>
                <a:lnTo>
                  <a:pt x="80141" y="9137"/>
                </a:lnTo>
                <a:lnTo>
                  <a:pt x="85149" y="0"/>
                </a:lnTo>
                <a:close/>
              </a:path>
            </a:pathLst>
          </a:custGeom>
          <a:solidFill>
            <a:srgbClr val="000000"/>
          </a:solidFill>
        </p:spPr>
        <p:txBody>
          <a:bodyPr wrap="square" lIns="0" tIns="0" rIns="0" bIns="0" rtlCol="0"/>
          <a:lstStyle/>
          <a:p>
            <a:endParaRPr/>
          </a:p>
        </p:txBody>
      </p:sp>
      <p:sp>
        <p:nvSpPr>
          <p:cNvPr id="23" name="object 23"/>
          <p:cNvSpPr/>
          <p:nvPr/>
        </p:nvSpPr>
        <p:spPr>
          <a:xfrm>
            <a:off x="6004333" y="3298406"/>
            <a:ext cx="0" cy="211454"/>
          </a:xfrm>
          <a:custGeom>
            <a:avLst/>
            <a:gdLst/>
            <a:ahLst/>
            <a:cxnLst/>
            <a:rect l="l" t="t" r="r" b="b"/>
            <a:pathLst>
              <a:path h="211454">
                <a:moveTo>
                  <a:pt x="0" y="0"/>
                </a:moveTo>
                <a:lnTo>
                  <a:pt x="0" y="211116"/>
                </a:lnTo>
                <a:lnTo>
                  <a:pt x="0" y="211116"/>
                </a:lnTo>
              </a:path>
            </a:pathLst>
          </a:custGeom>
          <a:ln w="5008">
            <a:solidFill>
              <a:srgbClr val="000000"/>
            </a:solidFill>
          </a:ln>
        </p:spPr>
        <p:txBody>
          <a:bodyPr wrap="square" lIns="0" tIns="0" rIns="0" bIns="0" rtlCol="0"/>
          <a:lstStyle/>
          <a:p>
            <a:endParaRPr/>
          </a:p>
        </p:txBody>
      </p:sp>
      <p:sp>
        <p:nvSpPr>
          <p:cNvPr id="24" name="object 24"/>
          <p:cNvSpPr/>
          <p:nvPr/>
        </p:nvSpPr>
        <p:spPr>
          <a:xfrm>
            <a:off x="5961759" y="3490487"/>
            <a:ext cx="85725" cy="78105"/>
          </a:xfrm>
          <a:custGeom>
            <a:avLst/>
            <a:gdLst/>
            <a:ahLst/>
            <a:cxnLst/>
            <a:rect l="l" t="t" r="r" b="b"/>
            <a:pathLst>
              <a:path w="85725" h="78104">
                <a:moveTo>
                  <a:pt x="0" y="0"/>
                </a:moveTo>
                <a:lnTo>
                  <a:pt x="42574" y="77669"/>
                </a:lnTo>
                <a:lnTo>
                  <a:pt x="80062" y="9280"/>
                </a:lnTo>
                <a:lnTo>
                  <a:pt x="42496" y="9280"/>
                </a:lnTo>
                <a:lnTo>
                  <a:pt x="20788" y="6960"/>
                </a:lnTo>
                <a:lnTo>
                  <a:pt x="0" y="0"/>
                </a:lnTo>
                <a:close/>
              </a:path>
              <a:path w="85725" h="78104">
                <a:moveTo>
                  <a:pt x="85149" y="0"/>
                </a:moveTo>
                <a:lnTo>
                  <a:pt x="64243" y="6960"/>
                </a:lnTo>
                <a:lnTo>
                  <a:pt x="42496" y="9280"/>
                </a:lnTo>
                <a:lnTo>
                  <a:pt x="80062" y="9280"/>
                </a:lnTo>
                <a:lnTo>
                  <a:pt x="85149" y="0"/>
                </a:lnTo>
                <a:close/>
              </a:path>
            </a:pathLst>
          </a:custGeom>
          <a:solidFill>
            <a:srgbClr val="000000"/>
          </a:solidFill>
        </p:spPr>
        <p:txBody>
          <a:bodyPr wrap="square" lIns="0" tIns="0" rIns="0" bIns="0" rtlCol="0"/>
          <a:lstStyle/>
          <a:p>
            <a:endParaRPr/>
          </a:p>
        </p:txBody>
      </p:sp>
      <p:sp>
        <p:nvSpPr>
          <p:cNvPr id="25" name="object 25"/>
          <p:cNvSpPr/>
          <p:nvPr/>
        </p:nvSpPr>
        <p:spPr>
          <a:xfrm>
            <a:off x="6004333" y="4323702"/>
            <a:ext cx="0" cy="265430"/>
          </a:xfrm>
          <a:custGeom>
            <a:avLst/>
            <a:gdLst/>
            <a:ahLst/>
            <a:cxnLst/>
            <a:rect l="l" t="t" r="r" b="b"/>
            <a:pathLst>
              <a:path h="265429">
                <a:moveTo>
                  <a:pt x="0" y="0"/>
                </a:moveTo>
                <a:lnTo>
                  <a:pt x="0" y="264971"/>
                </a:lnTo>
                <a:lnTo>
                  <a:pt x="0" y="264971"/>
                </a:lnTo>
              </a:path>
            </a:pathLst>
          </a:custGeom>
          <a:ln w="5008">
            <a:solidFill>
              <a:srgbClr val="000000"/>
            </a:solidFill>
          </a:ln>
        </p:spPr>
        <p:txBody>
          <a:bodyPr wrap="square" lIns="0" tIns="0" rIns="0" bIns="0" rtlCol="0"/>
          <a:lstStyle/>
          <a:p>
            <a:endParaRPr/>
          </a:p>
        </p:txBody>
      </p:sp>
      <p:sp>
        <p:nvSpPr>
          <p:cNvPr id="26" name="object 26"/>
          <p:cNvSpPr/>
          <p:nvPr/>
        </p:nvSpPr>
        <p:spPr>
          <a:xfrm>
            <a:off x="5961759" y="4569809"/>
            <a:ext cx="85725" cy="78105"/>
          </a:xfrm>
          <a:custGeom>
            <a:avLst/>
            <a:gdLst/>
            <a:ahLst/>
            <a:cxnLst/>
            <a:rect l="l" t="t" r="r" b="b"/>
            <a:pathLst>
              <a:path w="85725" h="78104">
                <a:moveTo>
                  <a:pt x="0" y="0"/>
                </a:moveTo>
                <a:lnTo>
                  <a:pt x="42574" y="77669"/>
                </a:lnTo>
                <a:lnTo>
                  <a:pt x="80125" y="9166"/>
                </a:lnTo>
                <a:lnTo>
                  <a:pt x="42496" y="9166"/>
                </a:lnTo>
                <a:lnTo>
                  <a:pt x="20788" y="6874"/>
                </a:lnTo>
                <a:lnTo>
                  <a:pt x="0" y="0"/>
                </a:lnTo>
                <a:close/>
              </a:path>
              <a:path w="85725" h="78104">
                <a:moveTo>
                  <a:pt x="85149" y="0"/>
                </a:moveTo>
                <a:lnTo>
                  <a:pt x="64243" y="6874"/>
                </a:lnTo>
                <a:lnTo>
                  <a:pt x="42496" y="9166"/>
                </a:lnTo>
                <a:lnTo>
                  <a:pt x="80125" y="9166"/>
                </a:lnTo>
                <a:lnTo>
                  <a:pt x="85149" y="0"/>
                </a:lnTo>
                <a:close/>
              </a:path>
            </a:pathLst>
          </a:custGeom>
          <a:solidFill>
            <a:srgbClr val="000000"/>
          </a:solidFill>
        </p:spPr>
        <p:txBody>
          <a:bodyPr wrap="square" lIns="0" tIns="0" rIns="0" bIns="0" rtlCol="0"/>
          <a:lstStyle/>
          <a:p>
            <a:endParaRPr/>
          </a:p>
        </p:txBody>
      </p:sp>
      <p:sp>
        <p:nvSpPr>
          <p:cNvPr id="27" name="object 27"/>
          <p:cNvSpPr/>
          <p:nvPr/>
        </p:nvSpPr>
        <p:spPr>
          <a:xfrm>
            <a:off x="6004333" y="4917284"/>
            <a:ext cx="0" cy="211454"/>
          </a:xfrm>
          <a:custGeom>
            <a:avLst/>
            <a:gdLst/>
            <a:ahLst/>
            <a:cxnLst/>
            <a:rect l="l" t="t" r="r" b="b"/>
            <a:pathLst>
              <a:path h="211454">
                <a:moveTo>
                  <a:pt x="0" y="0"/>
                </a:moveTo>
                <a:lnTo>
                  <a:pt x="0" y="211021"/>
                </a:lnTo>
                <a:lnTo>
                  <a:pt x="0" y="211021"/>
                </a:lnTo>
              </a:path>
            </a:pathLst>
          </a:custGeom>
          <a:ln w="5008">
            <a:solidFill>
              <a:srgbClr val="000000"/>
            </a:solidFill>
          </a:ln>
        </p:spPr>
        <p:txBody>
          <a:bodyPr wrap="square" lIns="0" tIns="0" rIns="0" bIns="0" rtlCol="0"/>
          <a:lstStyle/>
          <a:p>
            <a:endParaRPr/>
          </a:p>
        </p:txBody>
      </p:sp>
      <p:sp>
        <p:nvSpPr>
          <p:cNvPr id="28" name="object 28"/>
          <p:cNvSpPr/>
          <p:nvPr/>
        </p:nvSpPr>
        <p:spPr>
          <a:xfrm>
            <a:off x="5961759" y="5109422"/>
            <a:ext cx="85725" cy="78105"/>
          </a:xfrm>
          <a:custGeom>
            <a:avLst/>
            <a:gdLst/>
            <a:ahLst/>
            <a:cxnLst/>
            <a:rect l="l" t="t" r="r" b="b"/>
            <a:pathLst>
              <a:path w="85725" h="78104">
                <a:moveTo>
                  <a:pt x="0" y="0"/>
                </a:moveTo>
                <a:lnTo>
                  <a:pt x="42574" y="77669"/>
                </a:lnTo>
                <a:lnTo>
                  <a:pt x="80125" y="9166"/>
                </a:lnTo>
                <a:lnTo>
                  <a:pt x="42496" y="9166"/>
                </a:lnTo>
                <a:lnTo>
                  <a:pt x="20788" y="6874"/>
                </a:lnTo>
                <a:lnTo>
                  <a:pt x="0" y="0"/>
                </a:lnTo>
                <a:close/>
              </a:path>
              <a:path w="85725" h="78104">
                <a:moveTo>
                  <a:pt x="85149" y="0"/>
                </a:moveTo>
                <a:lnTo>
                  <a:pt x="64243" y="6874"/>
                </a:lnTo>
                <a:lnTo>
                  <a:pt x="42496" y="9166"/>
                </a:lnTo>
                <a:lnTo>
                  <a:pt x="80125" y="9166"/>
                </a:lnTo>
                <a:lnTo>
                  <a:pt x="85149" y="0"/>
                </a:lnTo>
                <a:close/>
              </a:path>
            </a:pathLst>
          </a:custGeom>
          <a:solidFill>
            <a:srgbClr val="000000"/>
          </a:solidFill>
        </p:spPr>
        <p:txBody>
          <a:bodyPr wrap="square" lIns="0" tIns="0" rIns="0" bIns="0" rtlCol="0"/>
          <a:lstStyle/>
          <a:p>
            <a:endParaRPr/>
          </a:p>
        </p:txBody>
      </p:sp>
      <p:sp>
        <p:nvSpPr>
          <p:cNvPr id="29" name="object 29"/>
          <p:cNvSpPr/>
          <p:nvPr/>
        </p:nvSpPr>
        <p:spPr>
          <a:xfrm>
            <a:off x="6004333" y="5456897"/>
            <a:ext cx="0" cy="211454"/>
          </a:xfrm>
          <a:custGeom>
            <a:avLst/>
            <a:gdLst/>
            <a:ahLst/>
            <a:cxnLst/>
            <a:rect l="l" t="t" r="r" b="b"/>
            <a:pathLst>
              <a:path h="211454">
                <a:moveTo>
                  <a:pt x="0" y="0"/>
                </a:moveTo>
                <a:lnTo>
                  <a:pt x="0" y="211021"/>
                </a:lnTo>
                <a:lnTo>
                  <a:pt x="0" y="211021"/>
                </a:lnTo>
              </a:path>
            </a:pathLst>
          </a:custGeom>
          <a:ln w="5008">
            <a:solidFill>
              <a:srgbClr val="000000"/>
            </a:solidFill>
          </a:ln>
        </p:spPr>
        <p:txBody>
          <a:bodyPr wrap="square" lIns="0" tIns="0" rIns="0" bIns="0" rtlCol="0"/>
          <a:lstStyle/>
          <a:p>
            <a:endParaRPr/>
          </a:p>
        </p:txBody>
      </p:sp>
      <p:sp>
        <p:nvSpPr>
          <p:cNvPr id="30" name="object 30"/>
          <p:cNvSpPr/>
          <p:nvPr/>
        </p:nvSpPr>
        <p:spPr>
          <a:xfrm>
            <a:off x="5961759" y="5649055"/>
            <a:ext cx="85725" cy="78105"/>
          </a:xfrm>
          <a:custGeom>
            <a:avLst/>
            <a:gdLst/>
            <a:ahLst/>
            <a:cxnLst/>
            <a:rect l="l" t="t" r="r" b="b"/>
            <a:pathLst>
              <a:path w="85725" h="78104">
                <a:moveTo>
                  <a:pt x="0" y="0"/>
                </a:moveTo>
                <a:lnTo>
                  <a:pt x="42574" y="77669"/>
                </a:lnTo>
                <a:lnTo>
                  <a:pt x="80125" y="9166"/>
                </a:lnTo>
                <a:lnTo>
                  <a:pt x="42496" y="9166"/>
                </a:lnTo>
                <a:lnTo>
                  <a:pt x="20788" y="6874"/>
                </a:lnTo>
                <a:lnTo>
                  <a:pt x="0" y="0"/>
                </a:lnTo>
                <a:close/>
              </a:path>
              <a:path w="85725" h="78104">
                <a:moveTo>
                  <a:pt x="85149" y="0"/>
                </a:moveTo>
                <a:lnTo>
                  <a:pt x="64243" y="6874"/>
                </a:lnTo>
                <a:lnTo>
                  <a:pt x="42496" y="9166"/>
                </a:lnTo>
                <a:lnTo>
                  <a:pt x="80125" y="9166"/>
                </a:lnTo>
                <a:lnTo>
                  <a:pt x="85149" y="0"/>
                </a:lnTo>
                <a:close/>
              </a:path>
            </a:pathLst>
          </a:custGeom>
          <a:solidFill>
            <a:srgbClr val="000000"/>
          </a:solidFill>
        </p:spPr>
        <p:txBody>
          <a:bodyPr wrap="square" lIns="0" tIns="0" rIns="0" bIns="0" rtlCol="0"/>
          <a:lstStyle/>
          <a:p>
            <a:endParaRPr/>
          </a:p>
        </p:txBody>
      </p:sp>
      <p:sp>
        <p:nvSpPr>
          <p:cNvPr id="31" name="object 31"/>
          <p:cNvSpPr txBox="1"/>
          <p:nvPr/>
        </p:nvSpPr>
        <p:spPr>
          <a:xfrm>
            <a:off x="4739409" y="4325225"/>
            <a:ext cx="2529840" cy="1653786"/>
          </a:xfrm>
          <a:prstGeom prst="rect">
            <a:avLst/>
          </a:prstGeom>
        </p:spPr>
        <p:txBody>
          <a:bodyPr vert="horz" wrap="square" lIns="0" tIns="0" rIns="0" bIns="0" rtlCol="0">
            <a:spAutoFit/>
          </a:bodyPr>
          <a:lstStyle/>
          <a:p>
            <a:pPr marL="1352550"/>
            <a:r>
              <a:rPr sz="1500" spc="140" dirty="0">
                <a:latin typeface="宋体"/>
                <a:cs typeface="宋体"/>
              </a:rPr>
              <a:t>否</a:t>
            </a:r>
            <a:endParaRPr sz="1500">
              <a:latin typeface="宋体"/>
              <a:cs typeface="宋体"/>
            </a:endParaRPr>
          </a:p>
          <a:p>
            <a:pPr algn="ctr">
              <a:spcBef>
                <a:spcPts val="750"/>
              </a:spcBef>
            </a:pPr>
            <a:r>
              <a:rPr sz="1500" spc="140" dirty="0">
                <a:latin typeface="宋体"/>
                <a:cs typeface="宋体"/>
              </a:rPr>
              <a:t>安全行为失误分析综合</a:t>
            </a:r>
            <a:endParaRPr sz="1500">
              <a:latin typeface="宋体"/>
              <a:cs typeface="宋体"/>
            </a:endParaRPr>
          </a:p>
          <a:p>
            <a:pPr marL="12700" marR="5080" algn="ctr">
              <a:lnSpc>
                <a:spcPct val="236100"/>
              </a:lnSpc>
            </a:pPr>
            <a:r>
              <a:rPr sz="1500" spc="135" dirty="0">
                <a:latin typeface="宋体"/>
                <a:cs typeface="宋体"/>
              </a:rPr>
              <a:t>提出安全行为失误防控对策  安全行为失误防控效果评价</a:t>
            </a:r>
            <a:endParaRPr sz="1500">
              <a:latin typeface="宋体"/>
              <a:cs typeface="宋体"/>
            </a:endParaRPr>
          </a:p>
        </p:txBody>
      </p:sp>
      <p:sp>
        <p:nvSpPr>
          <p:cNvPr id="32" name="object 32"/>
          <p:cNvSpPr/>
          <p:nvPr/>
        </p:nvSpPr>
        <p:spPr>
          <a:xfrm>
            <a:off x="4016564" y="1976310"/>
            <a:ext cx="805180" cy="1969770"/>
          </a:xfrm>
          <a:custGeom>
            <a:avLst/>
            <a:gdLst/>
            <a:ahLst/>
            <a:cxnLst/>
            <a:rect l="l" t="t" r="r" b="b"/>
            <a:pathLst>
              <a:path w="805179" h="1969770">
                <a:moveTo>
                  <a:pt x="804561" y="1969723"/>
                </a:moveTo>
                <a:lnTo>
                  <a:pt x="0" y="1969723"/>
                </a:lnTo>
                <a:lnTo>
                  <a:pt x="0" y="0"/>
                </a:lnTo>
                <a:lnTo>
                  <a:pt x="148511" y="0"/>
                </a:lnTo>
              </a:path>
            </a:pathLst>
          </a:custGeom>
          <a:ln w="4945">
            <a:solidFill>
              <a:srgbClr val="000000"/>
            </a:solidFill>
          </a:ln>
        </p:spPr>
        <p:txBody>
          <a:bodyPr wrap="square" lIns="0" tIns="0" rIns="0" bIns="0" rtlCol="0"/>
          <a:lstStyle/>
          <a:p>
            <a:endParaRPr/>
          </a:p>
        </p:txBody>
      </p:sp>
      <p:sp>
        <p:nvSpPr>
          <p:cNvPr id="33" name="object 33"/>
          <p:cNvSpPr/>
          <p:nvPr/>
        </p:nvSpPr>
        <p:spPr>
          <a:xfrm>
            <a:off x="4144395" y="1937476"/>
            <a:ext cx="85725" cy="78105"/>
          </a:xfrm>
          <a:custGeom>
            <a:avLst/>
            <a:gdLst/>
            <a:ahLst/>
            <a:cxnLst/>
            <a:rect l="l" t="t" r="r" b="b"/>
            <a:pathLst>
              <a:path w="85725" h="78105">
                <a:moveTo>
                  <a:pt x="0" y="0"/>
                </a:moveTo>
                <a:lnTo>
                  <a:pt x="7536" y="19069"/>
                </a:lnTo>
                <a:lnTo>
                  <a:pt x="10048" y="38906"/>
                </a:lnTo>
                <a:lnTo>
                  <a:pt x="7536" y="58707"/>
                </a:lnTo>
                <a:lnTo>
                  <a:pt x="0" y="77669"/>
                </a:lnTo>
                <a:lnTo>
                  <a:pt x="85149" y="38834"/>
                </a:lnTo>
                <a:lnTo>
                  <a:pt x="0" y="0"/>
                </a:lnTo>
                <a:close/>
              </a:path>
            </a:pathLst>
          </a:custGeom>
          <a:solidFill>
            <a:srgbClr val="000000"/>
          </a:solidFill>
        </p:spPr>
        <p:txBody>
          <a:bodyPr wrap="square" lIns="0" tIns="0" rIns="0" bIns="0" rtlCol="0"/>
          <a:lstStyle/>
          <a:p>
            <a:endParaRPr/>
          </a:p>
        </p:txBody>
      </p:sp>
      <p:sp>
        <p:nvSpPr>
          <p:cNvPr id="34" name="object 34"/>
          <p:cNvSpPr txBox="1"/>
          <p:nvPr/>
        </p:nvSpPr>
        <p:spPr>
          <a:xfrm>
            <a:off x="4349119" y="3677673"/>
            <a:ext cx="234315" cy="230504"/>
          </a:xfrm>
          <a:prstGeom prst="rect">
            <a:avLst/>
          </a:prstGeom>
        </p:spPr>
        <p:txBody>
          <a:bodyPr vert="horz" wrap="square" lIns="0" tIns="0" rIns="0" bIns="0" rtlCol="0">
            <a:spAutoFit/>
          </a:bodyPr>
          <a:lstStyle/>
          <a:p>
            <a:pPr marL="12700"/>
            <a:r>
              <a:rPr sz="1500" spc="140" dirty="0">
                <a:latin typeface="宋体"/>
                <a:cs typeface="宋体"/>
              </a:rPr>
              <a:t>是</a:t>
            </a:r>
            <a:endParaRPr sz="1500">
              <a:latin typeface="宋体"/>
              <a:cs typeface="宋体"/>
            </a:endParaRPr>
          </a:p>
        </p:txBody>
      </p:sp>
      <p:sp>
        <p:nvSpPr>
          <p:cNvPr id="35" name="object 35"/>
          <p:cNvSpPr/>
          <p:nvPr/>
        </p:nvSpPr>
        <p:spPr>
          <a:xfrm>
            <a:off x="7779123" y="1976311"/>
            <a:ext cx="236854" cy="3858895"/>
          </a:xfrm>
          <a:custGeom>
            <a:avLst/>
            <a:gdLst/>
            <a:ahLst/>
            <a:cxnLst/>
            <a:rect l="l" t="t" r="r" b="b"/>
            <a:pathLst>
              <a:path w="236854" h="3858895">
                <a:moveTo>
                  <a:pt x="0" y="3858331"/>
                </a:moveTo>
                <a:lnTo>
                  <a:pt x="236666" y="3858331"/>
                </a:lnTo>
                <a:lnTo>
                  <a:pt x="236666" y="0"/>
                </a:lnTo>
                <a:lnTo>
                  <a:pt x="64488" y="0"/>
                </a:lnTo>
              </a:path>
            </a:pathLst>
          </a:custGeom>
          <a:ln w="5006">
            <a:solidFill>
              <a:srgbClr val="000000"/>
            </a:solidFill>
          </a:ln>
        </p:spPr>
        <p:txBody>
          <a:bodyPr wrap="square" lIns="0" tIns="0" rIns="0" bIns="0" rtlCol="0"/>
          <a:lstStyle/>
          <a:p>
            <a:endParaRPr/>
          </a:p>
        </p:txBody>
      </p:sp>
      <p:sp>
        <p:nvSpPr>
          <p:cNvPr id="36" name="object 36"/>
          <p:cNvSpPr/>
          <p:nvPr/>
        </p:nvSpPr>
        <p:spPr>
          <a:xfrm>
            <a:off x="7779124" y="1937476"/>
            <a:ext cx="85725" cy="78105"/>
          </a:xfrm>
          <a:custGeom>
            <a:avLst/>
            <a:gdLst/>
            <a:ahLst/>
            <a:cxnLst/>
            <a:rect l="l" t="t" r="r" b="b"/>
            <a:pathLst>
              <a:path w="85725" h="78105">
                <a:moveTo>
                  <a:pt x="85149" y="0"/>
                </a:moveTo>
                <a:lnTo>
                  <a:pt x="0" y="38834"/>
                </a:lnTo>
                <a:lnTo>
                  <a:pt x="85149" y="77669"/>
                </a:lnTo>
                <a:lnTo>
                  <a:pt x="77636" y="58707"/>
                </a:lnTo>
                <a:lnTo>
                  <a:pt x="75141" y="38834"/>
                </a:lnTo>
                <a:lnTo>
                  <a:pt x="77636" y="19069"/>
                </a:lnTo>
                <a:lnTo>
                  <a:pt x="85149" y="0"/>
                </a:lnTo>
                <a:close/>
              </a:path>
            </a:pathLst>
          </a:custGeom>
          <a:solidFill>
            <a:srgbClr val="000000"/>
          </a:solidFill>
        </p:spPr>
        <p:txBody>
          <a:bodyPr wrap="square" lIns="0" tIns="0" rIns="0" bIns="0" rtlCol="0"/>
          <a:lstStyle/>
          <a:p>
            <a:endParaRPr/>
          </a:p>
        </p:txBody>
      </p:sp>
      <p:sp>
        <p:nvSpPr>
          <p:cNvPr id="37" name="object 37"/>
          <p:cNvSpPr txBox="1"/>
          <p:nvPr/>
        </p:nvSpPr>
        <p:spPr>
          <a:xfrm>
            <a:off x="8018534" y="3563454"/>
            <a:ext cx="234315" cy="458470"/>
          </a:xfrm>
          <a:prstGeom prst="rect">
            <a:avLst/>
          </a:prstGeom>
        </p:spPr>
        <p:txBody>
          <a:bodyPr vert="horz" wrap="square" lIns="0" tIns="0" rIns="0" bIns="0" rtlCol="0">
            <a:spAutoFit/>
          </a:bodyPr>
          <a:lstStyle/>
          <a:p>
            <a:pPr marL="12700" marR="5080"/>
            <a:r>
              <a:rPr sz="1500" spc="105" dirty="0">
                <a:latin typeface="宋体"/>
                <a:cs typeface="宋体"/>
              </a:rPr>
              <a:t>反  馈</a:t>
            </a:r>
            <a:endParaRPr sz="1500">
              <a:latin typeface="宋体"/>
              <a:cs typeface="宋体"/>
            </a:endParaRPr>
          </a:p>
        </p:txBody>
      </p:sp>
      <p:sp>
        <p:nvSpPr>
          <p:cNvPr id="38" name="object 38"/>
          <p:cNvSpPr txBox="1">
            <a:spLocks noGrp="1"/>
          </p:cNvSpPr>
          <p:nvPr>
            <p:ph type="title" idx="4294967295"/>
          </p:nvPr>
        </p:nvSpPr>
        <p:spPr>
          <a:xfrm>
            <a:off x="1537272" y="299811"/>
            <a:ext cx="8378890" cy="430887"/>
          </a:xfrm>
          <a:prstGeom prst="rect">
            <a:avLst/>
          </a:prstGeom>
        </p:spPr>
        <p:txBody>
          <a:bodyPr vert="horz" wrap="square" lIns="0" tIns="0" rIns="0" bIns="0" rtlCol="0" anchor="ctr">
            <a:spAutoFit/>
          </a:bodyPr>
          <a:lstStyle/>
          <a:p>
            <a:pPr marL="1475740">
              <a:lnSpc>
                <a:spcPct val="100000"/>
              </a:lnSpc>
            </a:pPr>
            <a:r>
              <a:rPr sz="2800" dirty="0"/>
              <a:t>系统安全行为失误分析及防控步骤模型</a:t>
            </a:r>
          </a:p>
        </p:txBody>
      </p:sp>
      <p:sp>
        <p:nvSpPr>
          <p:cNvPr id="39" name="object 39"/>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40" name="object 40"/>
          <p:cNvSpPr txBox="1"/>
          <p:nvPr/>
        </p:nvSpPr>
        <p:spPr>
          <a:xfrm>
            <a:off x="1854200" y="6411955"/>
            <a:ext cx="8566150"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来源：王秉</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黄浪</a:t>
            </a:r>
            <a:r>
              <a:rPr sz="1400" dirty="0">
                <a:solidFill>
                  <a:srgbClr val="006FC0"/>
                </a:solidFill>
                <a:latin typeface="Calibri"/>
                <a:cs typeface="Calibri"/>
              </a:rPr>
              <a:t>. </a:t>
            </a:r>
            <a:r>
              <a:rPr sz="1400" dirty="0">
                <a:solidFill>
                  <a:srgbClr val="006FC0"/>
                </a:solidFill>
                <a:latin typeface="宋体"/>
                <a:cs typeface="宋体"/>
              </a:rPr>
              <a:t>基于安全信息处理与事件链原理的系统安全行为模型</a:t>
            </a:r>
            <a:r>
              <a:rPr sz="1400" dirty="0">
                <a:solidFill>
                  <a:srgbClr val="006FC0"/>
                </a:solidFill>
                <a:latin typeface="Calibri"/>
                <a:cs typeface="Calibri"/>
              </a:rPr>
              <a:t>[J]. </a:t>
            </a:r>
            <a:r>
              <a:rPr sz="1400" dirty="0">
                <a:solidFill>
                  <a:srgbClr val="006FC0"/>
                </a:solidFill>
                <a:latin typeface="宋体"/>
                <a:cs typeface="宋体"/>
              </a:rPr>
              <a:t>情报杂志</a:t>
            </a:r>
            <a:r>
              <a:rPr sz="1400" dirty="0">
                <a:solidFill>
                  <a:srgbClr val="006FC0"/>
                </a:solidFill>
                <a:latin typeface="Calibri"/>
                <a:cs typeface="Calibri"/>
              </a:rPr>
              <a:t>, </a:t>
            </a:r>
            <a:r>
              <a:rPr sz="1400" spc="-5" dirty="0">
                <a:solidFill>
                  <a:srgbClr val="006FC0"/>
                </a:solidFill>
                <a:latin typeface="Calibri"/>
                <a:cs typeface="Calibri"/>
              </a:rPr>
              <a:t>2017, 36(9):</a:t>
            </a:r>
            <a:r>
              <a:rPr sz="1400" spc="-75" dirty="0">
                <a:solidFill>
                  <a:srgbClr val="006FC0"/>
                </a:solidFill>
                <a:latin typeface="Calibri"/>
                <a:cs typeface="Calibri"/>
              </a:rPr>
              <a:t> </a:t>
            </a:r>
            <a:r>
              <a:rPr sz="1400" spc="-5" dirty="0">
                <a:solidFill>
                  <a:srgbClr val="006FC0"/>
                </a:solidFill>
                <a:latin typeface="Calibri"/>
                <a:cs typeface="Calibri"/>
              </a:rPr>
              <a:t>119-126.</a:t>
            </a:r>
            <a:endParaRPr sz="1400">
              <a:latin typeface="Calibri"/>
              <a:cs typeface="Calibri"/>
            </a:endParaRPr>
          </a:p>
        </p:txBody>
      </p:sp>
    </p:spTree>
    <p:extLst>
      <p:ext uri="{BB962C8B-B14F-4D97-AF65-F5344CB8AC3E}">
        <p14:creationId xmlns:p14="http://schemas.microsoft.com/office/powerpoint/2010/main" val="1554879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a:off x="0" y="3374136"/>
            <a:ext cx="12192000" cy="17207"/>
          </a:xfrm>
          <a:prstGeom prst="line">
            <a:avLst/>
          </a:prstGeom>
          <a:ln>
            <a:solidFill>
              <a:srgbClr val="FCAC1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2700000">
            <a:off x="3365391" y="2707247"/>
            <a:ext cx="1368193" cy="1368193"/>
          </a:xfrm>
          <a:prstGeom prst="rect">
            <a:avLst/>
          </a:prstGeom>
          <a:solidFill>
            <a:srgbClr val="FCAC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4286965" y="2185362"/>
            <a:ext cx="370728" cy="370728"/>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2700000">
            <a:off x="3958715" y="2000942"/>
            <a:ext cx="181545" cy="181545"/>
          </a:xfrm>
          <a:prstGeom prst="rect">
            <a:avLst/>
          </a:prstGeom>
          <a:solidFill>
            <a:srgbClr val="0075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prstClr val="white"/>
                </a:solidFill>
                <a:latin typeface="微软雅黑" panose="020B0503020204020204" pitchFamily="34" charset="-122"/>
                <a:ea typeface="微软雅黑" panose="020B0503020204020204" pitchFamily="34" charset="-122"/>
              </a:rPr>
              <a:t>PART</a:t>
            </a:r>
          </a:p>
          <a:p>
            <a:pPr algn="ctr"/>
            <a:r>
              <a:rPr lang="en-US" altLang="zh-CN" sz="3600" dirty="0" smtClean="0">
                <a:solidFill>
                  <a:prstClr val="white"/>
                </a:solidFill>
                <a:latin typeface="微软雅黑" panose="020B0503020204020204" pitchFamily="34" charset="-122"/>
                <a:ea typeface="微软雅黑" panose="020B0503020204020204" pitchFamily="34" charset="-122"/>
              </a:rPr>
              <a:t>2</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571232" y="3505524"/>
            <a:ext cx="1465923" cy="338554"/>
          </a:xfrm>
          <a:prstGeom prst="rect">
            <a:avLst/>
          </a:prstGeom>
          <a:noFill/>
        </p:spPr>
        <p:txBody>
          <a:bodyPr wrap="square" rtlCol="0">
            <a:spAutoFit/>
          </a:bodyPr>
          <a:lstStyle/>
          <a:p>
            <a:pPr algn="ctr"/>
            <a:r>
              <a:rPr lang="zh-CN" altLang="en-US" sz="1600" dirty="0">
                <a:solidFill>
                  <a:srgbClr val="0075BB"/>
                </a:solidFill>
                <a:latin typeface="微软雅黑" panose="020B0503020204020204" pitchFamily="34" charset="-122"/>
                <a:ea typeface="微软雅黑" panose="020B0503020204020204" pitchFamily="34" charset="-122"/>
              </a:rPr>
              <a:t>布莱德利曲线</a:t>
            </a:r>
          </a:p>
        </p:txBody>
      </p:sp>
      <p:sp>
        <p:nvSpPr>
          <p:cNvPr id="12" name="文本框 11"/>
          <p:cNvSpPr txBox="1"/>
          <p:nvPr/>
        </p:nvSpPr>
        <p:spPr>
          <a:xfrm>
            <a:off x="9245744" y="3505524"/>
            <a:ext cx="1340355"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金字塔理论</a:t>
            </a:r>
            <a:endParaRPr lang="zh-CN" altLang="en-US" sz="1600" dirty="0">
              <a:solidFill>
                <a:srgbClr val="0075B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520367" y="3505524"/>
            <a:ext cx="1750708" cy="338554"/>
          </a:xfrm>
          <a:prstGeom prst="rect">
            <a:avLst/>
          </a:prstGeom>
          <a:noFill/>
        </p:spPr>
        <p:txBody>
          <a:bodyPr wrap="square" rtlCol="0">
            <a:spAutoFit/>
          </a:bodyPr>
          <a:lstStyle/>
          <a:p>
            <a:pPr algn="ctr"/>
            <a:r>
              <a:rPr lang="zh-CN" altLang="en-US" sz="1600" dirty="0" smtClean="0">
                <a:solidFill>
                  <a:srgbClr val="0075BB"/>
                </a:solidFill>
                <a:latin typeface="微软雅黑" panose="020B0503020204020204" pitchFamily="34" charset="-122"/>
                <a:ea typeface="微软雅黑" panose="020B0503020204020204" pitchFamily="34" charset="-122"/>
              </a:rPr>
              <a:t>行为安全管理</a:t>
            </a:r>
            <a:endParaRPr lang="zh-CN" altLang="en-US" sz="1600" dirty="0">
              <a:solidFill>
                <a:srgbClr val="0075B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193238" y="5369371"/>
            <a:ext cx="1440691" cy="1488629"/>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9464" y="0"/>
            <a:ext cx="5474155" cy="5650992"/>
          </a:xfrm>
          <a:prstGeom prst="line">
            <a:avLst/>
          </a:prstGeom>
          <a:ln w="2540">
            <a:solidFill>
              <a:srgbClr val="0075BB">
                <a:alpha val="21000"/>
              </a:srgb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72216" y="2465536"/>
            <a:ext cx="5424511" cy="830997"/>
          </a:xfrm>
          <a:prstGeom prst="rect">
            <a:avLst/>
          </a:prstGeom>
          <a:solidFill>
            <a:schemeClr val="bg1"/>
          </a:solidFill>
        </p:spPr>
        <p:txBody>
          <a:bodyPr wrap="square" rtlCol="0">
            <a:spAutoFit/>
          </a:bodyPr>
          <a:lstStyle/>
          <a:p>
            <a:r>
              <a:rPr lang="zh-CN" altLang="en-US" sz="4800" b="1" dirty="0" smtClean="0">
                <a:solidFill>
                  <a:srgbClr val="FCAC1F"/>
                </a:solidFill>
                <a:latin typeface="微软雅黑" panose="020B0503020204020204" pitchFamily="34" charset="-122"/>
                <a:ea typeface="微软雅黑" panose="020B0503020204020204" pitchFamily="34" charset="-122"/>
              </a:rPr>
              <a:t>杜邦经典管理理论</a:t>
            </a:r>
            <a:endParaRPr lang="zh-CN" altLang="en-US" sz="4800" b="1" dirty="0">
              <a:solidFill>
                <a:srgbClr val="FCAC1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2770982"/>
      </p:ext>
    </p:extLst>
  </p:cSld>
  <p:clrMapOvr>
    <a:masterClrMapping/>
  </p:clrMapOvr>
  <p:transition spd="slow">
    <p:push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49255" y="2003888"/>
            <a:ext cx="8833485" cy="1776095"/>
          </a:xfrm>
          <a:custGeom>
            <a:avLst/>
            <a:gdLst/>
            <a:ahLst/>
            <a:cxnLst/>
            <a:rect l="l" t="t" r="r" b="b"/>
            <a:pathLst>
              <a:path w="8833485" h="1776095">
                <a:moveTo>
                  <a:pt x="8559890" y="1775969"/>
                </a:moveTo>
                <a:lnTo>
                  <a:pt x="8600268" y="1772266"/>
                </a:lnTo>
                <a:lnTo>
                  <a:pt x="8638814" y="1761510"/>
                </a:lnTo>
                <a:lnTo>
                  <a:pt x="8675106" y="1744228"/>
                </a:lnTo>
                <a:lnTo>
                  <a:pt x="8708717" y="1720949"/>
                </a:lnTo>
                <a:lnTo>
                  <a:pt x="8739224" y="1692201"/>
                </a:lnTo>
                <a:lnTo>
                  <a:pt x="8766202" y="1658513"/>
                </a:lnTo>
                <a:lnTo>
                  <a:pt x="8789227" y="1620411"/>
                </a:lnTo>
                <a:lnTo>
                  <a:pt x="8807875" y="1578425"/>
                </a:lnTo>
                <a:lnTo>
                  <a:pt x="8821719" y="1533083"/>
                </a:lnTo>
                <a:lnTo>
                  <a:pt x="8830338" y="1484912"/>
                </a:lnTo>
                <a:lnTo>
                  <a:pt x="8833305" y="1434441"/>
                </a:lnTo>
                <a:lnTo>
                  <a:pt x="8833305" y="341549"/>
                </a:lnTo>
                <a:lnTo>
                  <a:pt x="8830338" y="291078"/>
                </a:lnTo>
                <a:lnTo>
                  <a:pt x="8821719" y="242906"/>
                </a:lnTo>
                <a:lnTo>
                  <a:pt x="8807875" y="197561"/>
                </a:lnTo>
                <a:lnTo>
                  <a:pt x="8789227" y="155573"/>
                </a:lnTo>
                <a:lnTo>
                  <a:pt x="8766202" y="117468"/>
                </a:lnTo>
                <a:lnTo>
                  <a:pt x="8739224" y="83777"/>
                </a:lnTo>
                <a:lnTo>
                  <a:pt x="8708717" y="55026"/>
                </a:lnTo>
                <a:lnTo>
                  <a:pt x="8675106" y="31744"/>
                </a:lnTo>
                <a:lnTo>
                  <a:pt x="8638814" y="14461"/>
                </a:lnTo>
                <a:lnTo>
                  <a:pt x="8600268" y="3703"/>
                </a:lnTo>
                <a:lnTo>
                  <a:pt x="8559890" y="0"/>
                </a:lnTo>
                <a:lnTo>
                  <a:pt x="273472" y="0"/>
                </a:lnTo>
                <a:lnTo>
                  <a:pt x="233061" y="3703"/>
                </a:lnTo>
                <a:lnTo>
                  <a:pt x="194491" y="14461"/>
                </a:lnTo>
                <a:lnTo>
                  <a:pt x="158184" y="31744"/>
                </a:lnTo>
                <a:lnTo>
                  <a:pt x="124565" y="55026"/>
                </a:lnTo>
                <a:lnTo>
                  <a:pt x="94056" y="83777"/>
                </a:lnTo>
                <a:lnTo>
                  <a:pt x="67079" y="117468"/>
                </a:lnTo>
                <a:lnTo>
                  <a:pt x="44059" y="155573"/>
                </a:lnTo>
                <a:lnTo>
                  <a:pt x="25418" y="197561"/>
                </a:lnTo>
                <a:lnTo>
                  <a:pt x="11579" y="242906"/>
                </a:lnTo>
                <a:lnTo>
                  <a:pt x="2965" y="291078"/>
                </a:lnTo>
                <a:lnTo>
                  <a:pt x="0" y="341549"/>
                </a:lnTo>
                <a:lnTo>
                  <a:pt x="0" y="1434441"/>
                </a:lnTo>
                <a:lnTo>
                  <a:pt x="2965" y="1484912"/>
                </a:lnTo>
                <a:lnTo>
                  <a:pt x="11579" y="1533083"/>
                </a:lnTo>
                <a:lnTo>
                  <a:pt x="25418" y="1578425"/>
                </a:lnTo>
                <a:lnTo>
                  <a:pt x="44059" y="1620411"/>
                </a:lnTo>
                <a:lnTo>
                  <a:pt x="67079" y="1658513"/>
                </a:lnTo>
                <a:lnTo>
                  <a:pt x="94056" y="1692201"/>
                </a:lnTo>
                <a:lnTo>
                  <a:pt x="124565" y="1720949"/>
                </a:lnTo>
                <a:lnTo>
                  <a:pt x="158184" y="1744228"/>
                </a:lnTo>
                <a:lnTo>
                  <a:pt x="194491" y="1761510"/>
                </a:lnTo>
                <a:lnTo>
                  <a:pt x="233061" y="1772266"/>
                </a:lnTo>
                <a:lnTo>
                  <a:pt x="273472" y="1775969"/>
                </a:lnTo>
                <a:lnTo>
                  <a:pt x="8559890" y="1775969"/>
                </a:lnTo>
                <a:close/>
              </a:path>
            </a:pathLst>
          </a:custGeom>
          <a:ln w="5738">
            <a:solidFill>
              <a:srgbClr val="000000"/>
            </a:solidFill>
          </a:ln>
        </p:spPr>
        <p:txBody>
          <a:bodyPr wrap="square" lIns="0" tIns="0" rIns="0" bIns="0" rtlCol="0"/>
          <a:lstStyle/>
          <a:p>
            <a:endParaRPr/>
          </a:p>
        </p:txBody>
      </p:sp>
      <p:sp>
        <p:nvSpPr>
          <p:cNvPr id="3" name="object 3"/>
          <p:cNvSpPr/>
          <p:nvPr/>
        </p:nvSpPr>
        <p:spPr>
          <a:xfrm>
            <a:off x="6134357" y="2413753"/>
            <a:ext cx="2242820" cy="581025"/>
          </a:xfrm>
          <a:custGeom>
            <a:avLst/>
            <a:gdLst/>
            <a:ahLst/>
            <a:cxnLst/>
            <a:rect l="l" t="t" r="r" b="b"/>
            <a:pathLst>
              <a:path w="2242820" h="581025">
                <a:moveTo>
                  <a:pt x="0" y="580591"/>
                </a:moveTo>
                <a:lnTo>
                  <a:pt x="2242503" y="580591"/>
                </a:lnTo>
                <a:lnTo>
                  <a:pt x="2242503" y="0"/>
                </a:lnTo>
                <a:lnTo>
                  <a:pt x="0" y="0"/>
                </a:lnTo>
                <a:lnTo>
                  <a:pt x="0" y="580591"/>
                </a:lnTo>
                <a:close/>
              </a:path>
            </a:pathLst>
          </a:custGeom>
          <a:ln w="5710">
            <a:solidFill>
              <a:srgbClr val="000000"/>
            </a:solidFill>
          </a:ln>
        </p:spPr>
        <p:txBody>
          <a:bodyPr wrap="square" lIns="0" tIns="0" rIns="0" bIns="0" rtlCol="0"/>
          <a:lstStyle/>
          <a:p>
            <a:endParaRPr/>
          </a:p>
        </p:txBody>
      </p:sp>
      <p:sp>
        <p:nvSpPr>
          <p:cNvPr id="4" name="object 4"/>
          <p:cNvSpPr/>
          <p:nvPr/>
        </p:nvSpPr>
        <p:spPr>
          <a:xfrm>
            <a:off x="2168858" y="2482043"/>
            <a:ext cx="795020" cy="512445"/>
          </a:xfrm>
          <a:custGeom>
            <a:avLst/>
            <a:gdLst/>
            <a:ahLst/>
            <a:cxnLst/>
            <a:rect l="l" t="t" r="r" b="b"/>
            <a:pathLst>
              <a:path w="795019" h="512444">
                <a:moveTo>
                  <a:pt x="0" y="256150"/>
                </a:moveTo>
                <a:lnTo>
                  <a:pt x="16820" y="182168"/>
                </a:lnTo>
                <a:lnTo>
                  <a:pt x="36923" y="148161"/>
                </a:lnTo>
                <a:lnTo>
                  <a:pt x="64003" y="116671"/>
                </a:lnTo>
                <a:lnTo>
                  <a:pt x="97445" y="88094"/>
                </a:lnTo>
                <a:lnTo>
                  <a:pt x="136635" y="62827"/>
                </a:lnTo>
                <a:lnTo>
                  <a:pt x="180957" y="41266"/>
                </a:lnTo>
                <a:lnTo>
                  <a:pt x="229799" y="23806"/>
                </a:lnTo>
                <a:lnTo>
                  <a:pt x="282544" y="10844"/>
                </a:lnTo>
                <a:lnTo>
                  <a:pt x="338580" y="2777"/>
                </a:lnTo>
                <a:lnTo>
                  <a:pt x="397290" y="0"/>
                </a:lnTo>
                <a:lnTo>
                  <a:pt x="455996" y="2777"/>
                </a:lnTo>
                <a:lnTo>
                  <a:pt x="512028" y="10844"/>
                </a:lnTo>
                <a:lnTo>
                  <a:pt x="564770" y="23806"/>
                </a:lnTo>
                <a:lnTo>
                  <a:pt x="613609" y="41266"/>
                </a:lnTo>
                <a:lnTo>
                  <a:pt x="657930" y="62827"/>
                </a:lnTo>
                <a:lnTo>
                  <a:pt x="697118" y="88094"/>
                </a:lnTo>
                <a:lnTo>
                  <a:pt x="730559" y="116671"/>
                </a:lnTo>
                <a:lnTo>
                  <a:pt x="757638" y="148161"/>
                </a:lnTo>
                <a:lnTo>
                  <a:pt x="777742" y="182168"/>
                </a:lnTo>
                <a:lnTo>
                  <a:pt x="790254" y="218297"/>
                </a:lnTo>
                <a:lnTo>
                  <a:pt x="794562" y="256150"/>
                </a:lnTo>
                <a:lnTo>
                  <a:pt x="790254" y="294003"/>
                </a:lnTo>
                <a:lnTo>
                  <a:pt x="777742" y="330131"/>
                </a:lnTo>
                <a:lnTo>
                  <a:pt x="757638" y="364139"/>
                </a:lnTo>
                <a:lnTo>
                  <a:pt x="730559" y="395629"/>
                </a:lnTo>
                <a:lnTo>
                  <a:pt x="697118" y="424205"/>
                </a:lnTo>
                <a:lnTo>
                  <a:pt x="657930" y="449472"/>
                </a:lnTo>
                <a:lnTo>
                  <a:pt x="613609" y="471034"/>
                </a:lnTo>
                <a:lnTo>
                  <a:pt x="564770" y="488494"/>
                </a:lnTo>
                <a:lnTo>
                  <a:pt x="512028" y="501455"/>
                </a:lnTo>
                <a:lnTo>
                  <a:pt x="455996" y="509523"/>
                </a:lnTo>
                <a:lnTo>
                  <a:pt x="397290" y="512300"/>
                </a:lnTo>
                <a:lnTo>
                  <a:pt x="338580" y="509523"/>
                </a:lnTo>
                <a:lnTo>
                  <a:pt x="282544" y="501455"/>
                </a:lnTo>
                <a:lnTo>
                  <a:pt x="229799" y="488494"/>
                </a:lnTo>
                <a:lnTo>
                  <a:pt x="180957" y="471034"/>
                </a:lnTo>
                <a:lnTo>
                  <a:pt x="136635" y="449472"/>
                </a:lnTo>
                <a:lnTo>
                  <a:pt x="97445" y="424205"/>
                </a:lnTo>
                <a:lnTo>
                  <a:pt x="64003" y="395629"/>
                </a:lnTo>
                <a:lnTo>
                  <a:pt x="36923" y="364139"/>
                </a:lnTo>
                <a:lnTo>
                  <a:pt x="16820" y="330131"/>
                </a:lnTo>
                <a:lnTo>
                  <a:pt x="4307" y="294003"/>
                </a:lnTo>
                <a:lnTo>
                  <a:pt x="0" y="256150"/>
                </a:lnTo>
                <a:close/>
              </a:path>
            </a:pathLst>
          </a:custGeom>
          <a:ln w="5444">
            <a:solidFill>
              <a:srgbClr val="000000"/>
            </a:solidFill>
          </a:ln>
        </p:spPr>
        <p:txBody>
          <a:bodyPr wrap="square" lIns="0" tIns="0" rIns="0" bIns="0" rtlCol="0"/>
          <a:lstStyle/>
          <a:p>
            <a:endParaRPr/>
          </a:p>
        </p:txBody>
      </p:sp>
      <p:sp>
        <p:nvSpPr>
          <p:cNvPr id="5" name="object 5"/>
          <p:cNvSpPr/>
          <p:nvPr/>
        </p:nvSpPr>
        <p:spPr>
          <a:xfrm>
            <a:off x="3576954" y="2482043"/>
            <a:ext cx="795020" cy="512445"/>
          </a:xfrm>
          <a:custGeom>
            <a:avLst/>
            <a:gdLst/>
            <a:ahLst/>
            <a:cxnLst/>
            <a:rect l="l" t="t" r="r" b="b"/>
            <a:pathLst>
              <a:path w="795019" h="512444">
                <a:moveTo>
                  <a:pt x="0" y="256150"/>
                </a:moveTo>
                <a:lnTo>
                  <a:pt x="16823" y="182168"/>
                </a:lnTo>
                <a:lnTo>
                  <a:pt x="36930" y="148161"/>
                </a:lnTo>
                <a:lnTo>
                  <a:pt x="64013" y="116671"/>
                </a:lnTo>
                <a:lnTo>
                  <a:pt x="97458" y="88094"/>
                </a:lnTo>
                <a:lnTo>
                  <a:pt x="136650" y="62827"/>
                </a:lnTo>
                <a:lnTo>
                  <a:pt x="180974" y="41266"/>
                </a:lnTo>
                <a:lnTo>
                  <a:pt x="229815" y="23806"/>
                </a:lnTo>
                <a:lnTo>
                  <a:pt x="282558" y="10844"/>
                </a:lnTo>
                <a:lnTo>
                  <a:pt x="338588" y="2777"/>
                </a:lnTo>
                <a:lnTo>
                  <a:pt x="397290" y="0"/>
                </a:lnTo>
                <a:lnTo>
                  <a:pt x="455992" y="2777"/>
                </a:lnTo>
                <a:lnTo>
                  <a:pt x="512022" y="10844"/>
                </a:lnTo>
                <a:lnTo>
                  <a:pt x="564765" y="23806"/>
                </a:lnTo>
                <a:lnTo>
                  <a:pt x="613606" y="41266"/>
                </a:lnTo>
                <a:lnTo>
                  <a:pt x="657930" y="62827"/>
                </a:lnTo>
                <a:lnTo>
                  <a:pt x="697122" y="88094"/>
                </a:lnTo>
                <a:lnTo>
                  <a:pt x="730568" y="116671"/>
                </a:lnTo>
                <a:lnTo>
                  <a:pt x="757651" y="148161"/>
                </a:lnTo>
                <a:lnTo>
                  <a:pt x="777758" y="182168"/>
                </a:lnTo>
                <a:lnTo>
                  <a:pt x="790273" y="218297"/>
                </a:lnTo>
                <a:lnTo>
                  <a:pt x="794581" y="256150"/>
                </a:lnTo>
                <a:lnTo>
                  <a:pt x="790273" y="294003"/>
                </a:lnTo>
                <a:lnTo>
                  <a:pt x="777758" y="330131"/>
                </a:lnTo>
                <a:lnTo>
                  <a:pt x="757651" y="364139"/>
                </a:lnTo>
                <a:lnTo>
                  <a:pt x="730568" y="395629"/>
                </a:lnTo>
                <a:lnTo>
                  <a:pt x="697122" y="424205"/>
                </a:lnTo>
                <a:lnTo>
                  <a:pt x="657930" y="449472"/>
                </a:lnTo>
                <a:lnTo>
                  <a:pt x="613606" y="471034"/>
                </a:lnTo>
                <a:lnTo>
                  <a:pt x="564765" y="488494"/>
                </a:lnTo>
                <a:lnTo>
                  <a:pt x="512022" y="501455"/>
                </a:lnTo>
                <a:lnTo>
                  <a:pt x="455992" y="509523"/>
                </a:lnTo>
                <a:lnTo>
                  <a:pt x="397290" y="512300"/>
                </a:lnTo>
                <a:lnTo>
                  <a:pt x="338588" y="509523"/>
                </a:lnTo>
                <a:lnTo>
                  <a:pt x="282558" y="501455"/>
                </a:lnTo>
                <a:lnTo>
                  <a:pt x="229815" y="488494"/>
                </a:lnTo>
                <a:lnTo>
                  <a:pt x="180974" y="471034"/>
                </a:lnTo>
                <a:lnTo>
                  <a:pt x="136650" y="449472"/>
                </a:lnTo>
                <a:lnTo>
                  <a:pt x="97458" y="424205"/>
                </a:lnTo>
                <a:lnTo>
                  <a:pt x="64013" y="395629"/>
                </a:lnTo>
                <a:lnTo>
                  <a:pt x="36930" y="364139"/>
                </a:lnTo>
                <a:lnTo>
                  <a:pt x="16823" y="330131"/>
                </a:lnTo>
                <a:lnTo>
                  <a:pt x="4308" y="294003"/>
                </a:lnTo>
                <a:lnTo>
                  <a:pt x="0" y="256150"/>
                </a:lnTo>
                <a:close/>
              </a:path>
            </a:pathLst>
          </a:custGeom>
          <a:ln w="5444">
            <a:solidFill>
              <a:srgbClr val="000000"/>
            </a:solidFill>
          </a:ln>
        </p:spPr>
        <p:txBody>
          <a:bodyPr wrap="square" lIns="0" tIns="0" rIns="0" bIns="0" rtlCol="0"/>
          <a:lstStyle/>
          <a:p>
            <a:endParaRPr/>
          </a:p>
        </p:txBody>
      </p:sp>
      <p:sp>
        <p:nvSpPr>
          <p:cNvPr id="6" name="object 6"/>
          <p:cNvSpPr/>
          <p:nvPr/>
        </p:nvSpPr>
        <p:spPr>
          <a:xfrm>
            <a:off x="4848130" y="2482043"/>
            <a:ext cx="795020" cy="512445"/>
          </a:xfrm>
          <a:custGeom>
            <a:avLst/>
            <a:gdLst/>
            <a:ahLst/>
            <a:cxnLst/>
            <a:rect l="l" t="t" r="r" b="b"/>
            <a:pathLst>
              <a:path w="795020" h="512444">
                <a:moveTo>
                  <a:pt x="0" y="256150"/>
                </a:moveTo>
                <a:lnTo>
                  <a:pt x="16823" y="182168"/>
                </a:lnTo>
                <a:lnTo>
                  <a:pt x="36930" y="148161"/>
                </a:lnTo>
                <a:lnTo>
                  <a:pt x="64013" y="116671"/>
                </a:lnTo>
                <a:lnTo>
                  <a:pt x="97458" y="88094"/>
                </a:lnTo>
                <a:lnTo>
                  <a:pt x="136650" y="62827"/>
                </a:lnTo>
                <a:lnTo>
                  <a:pt x="180974" y="41266"/>
                </a:lnTo>
                <a:lnTo>
                  <a:pt x="229815" y="23806"/>
                </a:lnTo>
                <a:lnTo>
                  <a:pt x="282558" y="10844"/>
                </a:lnTo>
                <a:lnTo>
                  <a:pt x="338588" y="2777"/>
                </a:lnTo>
                <a:lnTo>
                  <a:pt x="397290" y="0"/>
                </a:lnTo>
                <a:lnTo>
                  <a:pt x="455992" y="2777"/>
                </a:lnTo>
                <a:lnTo>
                  <a:pt x="512022" y="10844"/>
                </a:lnTo>
                <a:lnTo>
                  <a:pt x="564765" y="23806"/>
                </a:lnTo>
                <a:lnTo>
                  <a:pt x="613606" y="41266"/>
                </a:lnTo>
                <a:lnTo>
                  <a:pt x="657930" y="62827"/>
                </a:lnTo>
                <a:lnTo>
                  <a:pt x="697122" y="88094"/>
                </a:lnTo>
                <a:lnTo>
                  <a:pt x="730568" y="116671"/>
                </a:lnTo>
                <a:lnTo>
                  <a:pt x="757651" y="148161"/>
                </a:lnTo>
                <a:lnTo>
                  <a:pt x="777758" y="182168"/>
                </a:lnTo>
                <a:lnTo>
                  <a:pt x="790273" y="218297"/>
                </a:lnTo>
                <a:lnTo>
                  <a:pt x="794581" y="256150"/>
                </a:lnTo>
                <a:lnTo>
                  <a:pt x="790273" y="294003"/>
                </a:lnTo>
                <a:lnTo>
                  <a:pt x="777758" y="330131"/>
                </a:lnTo>
                <a:lnTo>
                  <a:pt x="757651" y="364139"/>
                </a:lnTo>
                <a:lnTo>
                  <a:pt x="730568" y="395629"/>
                </a:lnTo>
                <a:lnTo>
                  <a:pt x="697122" y="424205"/>
                </a:lnTo>
                <a:lnTo>
                  <a:pt x="657930" y="449472"/>
                </a:lnTo>
                <a:lnTo>
                  <a:pt x="613606" y="471034"/>
                </a:lnTo>
                <a:lnTo>
                  <a:pt x="564765" y="488494"/>
                </a:lnTo>
                <a:lnTo>
                  <a:pt x="512022" y="501455"/>
                </a:lnTo>
                <a:lnTo>
                  <a:pt x="455992" y="509523"/>
                </a:lnTo>
                <a:lnTo>
                  <a:pt x="397290" y="512300"/>
                </a:lnTo>
                <a:lnTo>
                  <a:pt x="338588" y="509523"/>
                </a:lnTo>
                <a:lnTo>
                  <a:pt x="282558" y="501455"/>
                </a:lnTo>
                <a:lnTo>
                  <a:pt x="229815" y="488494"/>
                </a:lnTo>
                <a:lnTo>
                  <a:pt x="180974" y="471034"/>
                </a:lnTo>
                <a:lnTo>
                  <a:pt x="136650" y="449472"/>
                </a:lnTo>
                <a:lnTo>
                  <a:pt x="97458" y="424205"/>
                </a:lnTo>
                <a:lnTo>
                  <a:pt x="64013" y="395629"/>
                </a:lnTo>
                <a:lnTo>
                  <a:pt x="36930" y="364139"/>
                </a:lnTo>
                <a:lnTo>
                  <a:pt x="16823" y="330131"/>
                </a:lnTo>
                <a:lnTo>
                  <a:pt x="4308" y="294003"/>
                </a:lnTo>
                <a:lnTo>
                  <a:pt x="0" y="256150"/>
                </a:lnTo>
                <a:close/>
              </a:path>
            </a:pathLst>
          </a:custGeom>
          <a:ln w="5444">
            <a:solidFill>
              <a:srgbClr val="000000"/>
            </a:solidFill>
          </a:ln>
        </p:spPr>
        <p:txBody>
          <a:bodyPr wrap="square" lIns="0" tIns="0" rIns="0" bIns="0" rtlCol="0"/>
          <a:lstStyle/>
          <a:p>
            <a:endParaRPr/>
          </a:p>
        </p:txBody>
      </p:sp>
      <p:sp>
        <p:nvSpPr>
          <p:cNvPr id="7" name="object 7"/>
          <p:cNvSpPr/>
          <p:nvPr/>
        </p:nvSpPr>
        <p:spPr>
          <a:xfrm>
            <a:off x="6256303" y="2447898"/>
            <a:ext cx="795020" cy="512445"/>
          </a:xfrm>
          <a:custGeom>
            <a:avLst/>
            <a:gdLst/>
            <a:ahLst/>
            <a:cxnLst/>
            <a:rect l="l" t="t" r="r" b="b"/>
            <a:pathLst>
              <a:path w="795020" h="512444">
                <a:moveTo>
                  <a:pt x="0" y="256126"/>
                </a:moveTo>
                <a:lnTo>
                  <a:pt x="16807" y="182155"/>
                </a:lnTo>
                <a:lnTo>
                  <a:pt x="36898" y="148152"/>
                </a:lnTo>
                <a:lnTo>
                  <a:pt x="63964" y="116665"/>
                </a:lnTo>
                <a:lnTo>
                  <a:pt x="97393" y="88090"/>
                </a:lnTo>
                <a:lnTo>
                  <a:pt x="136572" y="62825"/>
                </a:lnTo>
                <a:lnTo>
                  <a:pt x="180889" y="41264"/>
                </a:lnTo>
                <a:lnTo>
                  <a:pt x="229732" y="23805"/>
                </a:lnTo>
                <a:lnTo>
                  <a:pt x="282488" y="10844"/>
                </a:lnTo>
                <a:lnTo>
                  <a:pt x="338545" y="2777"/>
                </a:lnTo>
                <a:lnTo>
                  <a:pt x="397290" y="0"/>
                </a:lnTo>
                <a:lnTo>
                  <a:pt x="455992" y="2777"/>
                </a:lnTo>
                <a:lnTo>
                  <a:pt x="512022" y="10844"/>
                </a:lnTo>
                <a:lnTo>
                  <a:pt x="564765" y="23805"/>
                </a:lnTo>
                <a:lnTo>
                  <a:pt x="613606" y="41264"/>
                </a:lnTo>
                <a:lnTo>
                  <a:pt x="657930" y="62825"/>
                </a:lnTo>
                <a:lnTo>
                  <a:pt x="697122" y="88090"/>
                </a:lnTo>
                <a:lnTo>
                  <a:pt x="730568" y="116665"/>
                </a:lnTo>
                <a:lnTo>
                  <a:pt x="757651" y="148152"/>
                </a:lnTo>
                <a:lnTo>
                  <a:pt x="777758" y="182155"/>
                </a:lnTo>
                <a:lnTo>
                  <a:pt x="790273" y="218279"/>
                </a:lnTo>
                <a:lnTo>
                  <a:pt x="794581" y="256126"/>
                </a:lnTo>
                <a:lnTo>
                  <a:pt x="790273" y="293979"/>
                </a:lnTo>
                <a:lnTo>
                  <a:pt x="777758" y="330107"/>
                </a:lnTo>
                <a:lnTo>
                  <a:pt x="757651" y="364114"/>
                </a:lnTo>
                <a:lnTo>
                  <a:pt x="730568" y="395604"/>
                </a:lnTo>
                <a:lnTo>
                  <a:pt x="697122" y="424181"/>
                </a:lnTo>
                <a:lnTo>
                  <a:pt x="657930" y="449448"/>
                </a:lnTo>
                <a:lnTo>
                  <a:pt x="613606" y="471010"/>
                </a:lnTo>
                <a:lnTo>
                  <a:pt x="564765" y="488470"/>
                </a:lnTo>
                <a:lnTo>
                  <a:pt x="512022" y="501431"/>
                </a:lnTo>
                <a:lnTo>
                  <a:pt x="455992" y="509499"/>
                </a:lnTo>
                <a:lnTo>
                  <a:pt x="397290" y="512276"/>
                </a:lnTo>
                <a:lnTo>
                  <a:pt x="338545" y="509499"/>
                </a:lnTo>
                <a:lnTo>
                  <a:pt x="282488" y="501431"/>
                </a:lnTo>
                <a:lnTo>
                  <a:pt x="229732" y="488470"/>
                </a:lnTo>
                <a:lnTo>
                  <a:pt x="180889" y="471010"/>
                </a:lnTo>
                <a:lnTo>
                  <a:pt x="136572" y="449448"/>
                </a:lnTo>
                <a:lnTo>
                  <a:pt x="97393" y="424181"/>
                </a:lnTo>
                <a:lnTo>
                  <a:pt x="63964" y="395604"/>
                </a:lnTo>
                <a:lnTo>
                  <a:pt x="36898" y="364114"/>
                </a:lnTo>
                <a:lnTo>
                  <a:pt x="16807" y="330107"/>
                </a:lnTo>
                <a:lnTo>
                  <a:pt x="4303" y="293979"/>
                </a:lnTo>
                <a:lnTo>
                  <a:pt x="0" y="256126"/>
                </a:lnTo>
                <a:close/>
              </a:path>
            </a:pathLst>
          </a:custGeom>
          <a:ln w="5444">
            <a:solidFill>
              <a:srgbClr val="000000"/>
            </a:solidFill>
          </a:ln>
        </p:spPr>
        <p:txBody>
          <a:bodyPr wrap="square" lIns="0" tIns="0" rIns="0" bIns="0" rtlCol="0"/>
          <a:lstStyle/>
          <a:p>
            <a:endParaRPr/>
          </a:p>
        </p:txBody>
      </p:sp>
      <p:sp>
        <p:nvSpPr>
          <p:cNvPr id="8" name="object 8"/>
          <p:cNvSpPr/>
          <p:nvPr/>
        </p:nvSpPr>
        <p:spPr>
          <a:xfrm>
            <a:off x="7527480" y="2447898"/>
            <a:ext cx="795020" cy="512445"/>
          </a:xfrm>
          <a:custGeom>
            <a:avLst/>
            <a:gdLst/>
            <a:ahLst/>
            <a:cxnLst/>
            <a:rect l="l" t="t" r="r" b="b"/>
            <a:pathLst>
              <a:path w="795020" h="512444">
                <a:moveTo>
                  <a:pt x="0" y="256126"/>
                </a:moveTo>
                <a:lnTo>
                  <a:pt x="16823" y="182155"/>
                </a:lnTo>
                <a:lnTo>
                  <a:pt x="36930" y="148152"/>
                </a:lnTo>
                <a:lnTo>
                  <a:pt x="64013" y="116665"/>
                </a:lnTo>
                <a:lnTo>
                  <a:pt x="97458" y="88090"/>
                </a:lnTo>
                <a:lnTo>
                  <a:pt x="136650" y="62825"/>
                </a:lnTo>
                <a:lnTo>
                  <a:pt x="180974" y="41264"/>
                </a:lnTo>
                <a:lnTo>
                  <a:pt x="229815" y="23805"/>
                </a:lnTo>
                <a:lnTo>
                  <a:pt x="282558" y="10844"/>
                </a:lnTo>
                <a:lnTo>
                  <a:pt x="338588" y="2777"/>
                </a:lnTo>
                <a:lnTo>
                  <a:pt x="397290" y="0"/>
                </a:lnTo>
                <a:lnTo>
                  <a:pt x="455992" y="2777"/>
                </a:lnTo>
                <a:lnTo>
                  <a:pt x="512022" y="10844"/>
                </a:lnTo>
                <a:lnTo>
                  <a:pt x="564765" y="23805"/>
                </a:lnTo>
                <a:lnTo>
                  <a:pt x="613606" y="41264"/>
                </a:lnTo>
                <a:lnTo>
                  <a:pt x="657930" y="62825"/>
                </a:lnTo>
                <a:lnTo>
                  <a:pt x="697122" y="88090"/>
                </a:lnTo>
                <a:lnTo>
                  <a:pt x="730568" y="116665"/>
                </a:lnTo>
                <a:lnTo>
                  <a:pt x="757651" y="148152"/>
                </a:lnTo>
                <a:lnTo>
                  <a:pt x="777758" y="182155"/>
                </a:lnTo>
                <a:lnTo>
                  <a:pt x="790273" y="218279"/>
                </a:lnTo>
                <a:lnTo>
                  <a:pt x="794581" y="256126"/>
                </a:lnTo>
                <a:lnTo>
                  <a:pt x="790273" y="293979"/>
                </a:lnTo>
                <a:lnTo>
                  <a:pt x="777758" y="330107"/>
                </a:lnTo>
                <a:lnTo>
                  <a:pt x="757651" y="364114"/>
                </a:lnTo>
                <a:lnTo>
                  <a:pt x="730568" y="395604"/>
                </a:lnTo>
                <a:lnTo>
                  <a:pt x="697122" y="424181"/>
                </a:lnTo>
                <a:lnTo>
                  <a:pt x="657930" y="449448"/>
                </a:lnTo>
                <a:lnTo>
                  <a:pt x="613606" y="471010"/>
                </a:lnTo>
                <a:lnTo>
                  <a:pt x="564765" y="488470"/>
                </a:lnTo>
                <a:lnTo>
                  <a:pt x="512022" y="501431"/>
                </a:lnTo>
                <a:lnTo>
                  <a:pt x="455992" y="509499"/>
                </a:lnTo>
                <a:lnTo>
                  <a:pt x="397290" y="512276"/>
                </a:lnTo>
                <a:lnTo>
                  <a:pt x="338588" y="509499"/>
                </a:lnTo>
                <a:lnTo>
                  <a:pt x="282558" y="501431"/>
                </a:lnTo>
                <a:lnTo>
                  <a:pt x="229815" y="488470"/>
                </a:lnTo>
                <a:lnTo>
                  <a:pt x="180974" y="471010"/>
                </a:lnTo>
                <a:lnTo>
                  <a:pt x="136650" y="449448"/>
                </a:lnTo>
                <a:lnTo>
                  <a:pt x="97458" y="424181"/>
                </a:lnTo>
                <a:lnTo>
                  <a:pt x="64013" y="395604"/>
                </a:lnTo>
                <a:lnTo>
                  <a:pt x="36930" y="364114"/>
                </a:lnTo>
                <a:lnTo>
                  <a:pt x="16823" y="330107"/>
                </a:lnTo>
                <a:lnTo>
                  <a:pt x="4308" y="293979"/>
                </a:lnTo>
                <a:lnTo>
                  <a:pt x="0" y="256126"/>
                </a:lnTo>
                <a:close/>
              </a:path>
            </a:pathLst>
          </a:custGeom>
          <a:ln w="5444">
            <a:solidFill>
              <a:srgbClr val="000000"/>
            </a:solidFill>
          </a:ln>
        </p:spPr>
        <p:txBody>
          <a:bodyPr wrap="square" lIns="0" tIns="0" rIns="0" bIns="0" rtlCol="0"/>
          <a:lstStyle/>
          <a:p>
            <a:endParaRPr/>
          </a:p>
        </p:txBody>
      </p:sp>
      <p:sp>
        <p:nvSpPr>
          <p:cNvPr id="9" name="object 9"/>
          <p:cNvSpPr txBox="1"/>
          <p:nvPr/>
        </p:nvSpPr>
        <p:spPr>
          <a:xfrm>
            <a:off x="7713908" y="2535039"/>
            <a:ext cx="422275" cy="301625"/>
          </a:xfrm>
          <a:prstGeom prst="rect">
            <a:avLst/>
          </a:prstGeom>
        </p:spPr>
        <p:txBody>
          <a:bodyPr vert="horz" wrap="square" lIns="0" tIns="0" rIns="0" bIns="0" rtlCol="0">
            <a:spAutoFit/>
          </a:bodyPr>
          <a:lstStyle/>
          <a:p>
            <a:pPr marL="12700"/>
            <a:r>
              <a:rPr sz="1900" i="1" spc="-170" dirty="0">
                <a:latin typeface="Times New Roman"/>
                <a:cs typeface="Times New Roman"/>
              </a:rPr>
              <a:t>SIS</a:t>
            </a:r>
            <a:r>
              <a:rPr sz="1900" i="1" spc="-280" dirty="0">
                <a:latin typeface="Times New Roman"/>
                <a:cs typeface="Times New Roman"/>
              </a:rPr>
              <a:t>U</a:t>
            </a:r>
            <a:endParaRPr sz="1900">
              <a:latin typeface="Times New Roman"/>
              <a:cs typeface="Times New Roman"/>
            </a:endParaRPr>
          </a:p>
        </p:txBody>
      </p:sp>
      <p:sp>
        <p:nvSpPr>
          <p:cNvPr id="10" name="object 10"/>
          <p:cNvSpPr/>
          <p:nvPr/>
        </p:nvSpPr>
        <p:spPr>
          <a:xfrm>
            <a:off x="2989295" y="2652793"/>
            <a:ext cx="528320" cy="0"/>
          </a:xfrm>
          <a:custGeom>
            <a:avLst/>
            <a:gdLst/>
            <a:ahLst/>
            <a:cxnLst/>
            <a:rect l="l" t="t" r="r" b="b"/>
            <a:pathLst>
              <a:path w="528319">
                <a:moveTo>
                  <a:pt x="0" y="0"/>
                </a:moveTo>
                <a:lnTo>
                  <a:pt x="528016" y="0"/>
                </a:lnTo>
                <a:lnTo>
                  <a:pt x="528016" y="0"/>
                </a:lnTo>
              </a:path>
            </a:pathLst>
          </a:custGeom>
          <a:ln w="5782">
            <a:solidFill>
              <a:srgbClr val="000000"/>
            </a:solidFill>
          </a:ln>
        </p:spPr>
        <p:txBody>
          <a:bodyPr wrap="square" lIns="0" tIns="0" rIns="0" bIns="0" rtlCol="0"/>
          <a:lstStyle/>
          <a:p>
            <a:endParaRPr/>
          </a:p>
        </p:txBody>
      </p:sp>
      <p:sp>
        <p:nvSpPr>
          <p:cNvPr id="11" name="object 11"/>
          <p:cNvSpPr/>
          <p:nvPr/>
        </p:nvSpPr>
        <p:spPr>
          <a:xfrm>
            <a:off x="3498172" y="2603636"/>
            <a:ext cx="79375" cy="98425"/>
          </a:xfrm>
          <a:custGeom>
            <a:avLst/>
            <a:gdLst/>
            <a:ahLst/>
            <a:cxnLst/>
            <a:rect l="l" t="t" r="r" b="b"/>
            <a:pathLst>
              <a:path w="79375" h="98425">
                <a:moveTo>
                  <a:pt x="0" y="0"/>
                </a:moveTo>
                <a:lnTo>
                  <a:pt x="6968" y="24073"/>
                </a:lnTo>
                <a:lnTo>
                  <a:pt x="9290" y="49166"/>
                </a:lnTo>
                <a:lnTo>
                  <a:pt x="6968" y="74255"/>
                </a:lnTo>
                <a:lnTo>
                  <a:pt x="0" y="98315"/>
                </a:lnTo>
                <a:lnTo>
                  <a:pt x="78782" y="49157"/>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4371537" y="2652793"/>
            <a:ext cx="417195" cy="0"/>
          </a:xfrm>
          <a:custGeom>
            <a:avLst/>
            <a:gdLst/>
            <a:ahLst/>
            <a:cxnLst/>
            <a:rect l="l" t="t" r="r" b="b"/>
            <a:pathLst>
              <a:path w="417195">
                <a:moveTo>
                  <a:pt x="0" y="0"/>
                </a:moveTo>
                <a:lnTo>
                  <a:pt x="417165" y="0"/>
                </a:lnTo>
                <a:lnTo>
                  <a:pt x="417165" y="0"/>
                </a:lnTo>
              </a:path>
            </a:pathLst>
          </a:custGeom>
          <a:ln w="5782">
            <a:solidFill>
              <a:srgbClr val="000000"/>
            </a:solidFill>
          </a:ln>
        </p:spPr>
        <p:txBody>
          <a:bodyPr wrap="square" lIns="0" tIns="0" rIns="0" bIns="0" rtlCol="0"/>
          <a:lstStyle/>
          <a:p>
            <a:endParaRPr/>
          </a:p>
        </p:txBody>
      </p:sp>
      <p:sp>
        <p:nvSpPr>
          <p:cNvPr id="13" name="object 13"/>
          <p:cNvSpPr/>
          <p:nvPr/>
        </p:nvSpPr>
        <p:spPr>
          <a:xfrm>
            <a:off x="4769405" y="2603636"/>
            <a:ext cx="78740" cy="98425"/>
          </a:xfrm>
          <a:custGeom>
            <a:avLst/>
            <a:gdLst/>
            <a:ahLst/>
            <a:cxnLst/>
            <a:rect l="l" t="t" r="r" b="b"/>
            <a:pathLst>
              <a:path w="78739" h="98425">
                <a:moveTo>
                  <a:pt x="0" y="0"/>
                </a:moveTo>
                <a:lnTo>
                  <a:pt x="7054" y="24073"/>
                </a:lnTo>
                <a:lnTo>
                  <a:pt x="9406" y="49166"/>
                </a:lnTo>
                <a:lnTo>
                  <a:pt x="7054" y="74255"/>
                </a:lnTo>
                <a:lnTo>
                  <a:pt x="0" y="98315"/>
                </a:lnTo>
                <a:lnTo>
                  <a:pt x="78724" y="49157"/>
                </a:lnTo>
                <a:lnTo>
                  <a:pt x="0" y="0"/>
                </a:lnTo>
                <a:close/>
              </a:path>
            </a:pathLst>
          </a:custGeom>
          <a:solidFill>
            <a:srgbClr val="000000"/>
          </a:solidFill>
        </p:spPr>
        <p:txBody>
          <a:bodyPr wrap="square" lIns="0" tIns="0" rIns="0" bIns="0" rtlCol="0"/>
          <a:lstStyle/>
          <a:p>
            <a:endParaRPr/>
          </a:p>
        </p:txBody>
      </p:sp>
      <p:sp>
        <p:nvSpPr>
          <p:cNvPr id="14" name="object 14"/>
          <p:cNvSpPr/>
          <p:nvPr/>
        </p:nvSpPr>
        <p:spPr>
          <a:xfrm>
            <a:off x="5642713" y="2652793"/>
            <a:ext cx="417195" cy="0"/>
          </a:xfrm>
          <a:custGeom>
            <a:avLst/>
            <a:gdLst/>
            <a:ahLst/>
            <a:cxnLst/>
            <a:rect l="l" t="t" r="r" b="b"/>
            <a:pathLst>
              <a:path w="417195">
                <a:moveTo>
                  <a:pt x="0" y="0"/>
                </a:moveTo>
                <a:lnTo>
                  <a:pt x="417165" y="0"/>
                </a:lnTo>
                <a:lnTo>
                  <a:pt x="417165" y="0"/>
                </a:lnTo>
              </a:path>
            </a:pathLst>
          </a:custGeom>
          <a:ln w="5782">
            <a:solidFill>
              <a:srgbClr val="000000"/>
            </a:solidFill>
          </a:ln>
        </p:spPr>
        <p:txBody>
          <a:bodyPr wrap="square" lIns="0" tIns="0" rIns="0" bIns="0" rtlCol="0"/>
          <a:lstStyle/>
          <a:p>
            <a:endParaRPr/>
          </a:p>
        </p:txBody>
      </p:sp>
      <p:sp>
        <p:nvSpPr>
          <p:cNvPr id="15" name="object 15"/>
          <p:cNvSpPr/>
          <p:nvPr/>
        </p:nvSpPr>
        <p:spPr>
          <a:xfrm>
            <a:off x="6040775" y="2603636"/>
            <a:ext cx="78740" cy="98425"/>
          </a:xfrm>
          <a:custGeom>
            <a:avLst/>
            <a:gdLst/>
            <a:ahLst/>
            <a:cxnLst/>
            <a:rect l="l" t="t" r="r" b="b"/>
            <a:pathLst>
              <a:path w="78739" h="98425">
                <a:moveTo>
                  <a:pt x="0" y="0"/>
                </a:moveTo>
                <a:lnTo>
                  <a:pt x="6946" y="24073"/>
                </a:lnTo>
                <a:lnTo>
                  <a:pt x="9261" y="49166"/>
                </a:lnTo>
                <a:lnTo>
                  <a:pt x="6946" y="74255"/>
                </a:lnTo>
                <a:lnTo>
                  <a:pt x="0" y="98315"/>
                </a:lnTo>
                <a:lnTo>
                  <a:pt x="78724" y="49157"/>
                </a:lnTo>
                <a:lnTo>
                  <a:pt x="0" y="0"/>
                </a:lnTo>
                <a:close/>
              </a:path>
            </a:pathLst>
          </a:custGeom>
          <a:solidFill>
            <a:srgbClr val="000000"/>
          </a:solidFill>
        </p:spPr>
        <p:txBody>
          <a:bodyPr wrap="square" lIns="0" tIns="0" rIns="0" bIns="0" rtlCol="0"/>
          <a:lstStyle/>
          <a:p>
            <a:endParaRPr/>
          </a:p>
        </p:txBody>
      </p:sp>
      <p:sp>
        <p:nvSpPr>
          <p:cNvPr id="16" name="object 16"/>
          <p:cNvSpPr/>
          <p:nvPr/>
        </p:nvSpPr>
        <p:spPr>
          <a:xfrm>
            <a:off x="7448755" y="2569491"/>
            <a:ext cx="78740" cy="98425"/>
          </a:xfrm>
          <a:custGeom>
            <a:avLst/>
            <a:gdLst/>
            <a:ahLst/>
            <a:cxnLst/>
            <a:rect l="l" t="t" r="r" b="b"/>
            <a:pathLst>
              <a:path w="78739" h="98425">
                <a:moveTo>
                  <a:pt x="0" y="0"/>
                </a:moveTo>
                <a:lnTo>
                  <a:pt x="7054" y="24063"/>
                </a:lnTo>
                <a:lnTo>
                  <a:pt x="9406" y="49157"/>
                </a:lnTo>
                <a:lnTo>
                  <a:pt x="7054" y="74251"/>
                </a:lnTo>
                <a:lnTo>
                  <a:pt x="0" y="98315"/>
                </a:lnTo>
                <a:lnTo>
                  <a:pt x="78724" y="49157"/>
                </a:lnTo>
                <a:lnTo>
                  <a:pt x="0" y="0"/>
                </a:lnTo>
                <a:close/>
              </a:path>
            </a:pathLst>
          </a:custGeom>
          <a:solidFill>
            <a:srgbClr val="000000"/>
          </a:solidFill>
        </p:spPr>
        <p:txBody>
          <a:bodyPr wrap="square" lIns="0" tIns="0" rIns="0" bIns="0" rtlCol="0"/>
          <a:lstStyle/>
          <a:p>
            <a:endParaRPr/>
          </a:p>
        </p:txBody>
      </p:sp>
      <p:sp>
        <p:nvSpPr>
          <p:cNvPr id="17" name="object 17"/>
          <p:cNvSpPr txBox="1"/>
          <p:nvPr/>
        </p:nvSpPr>
        <p:spPr>
          <a:xfrm>
            <a:off x="2408734" y="2400605"/>
            <a:ext cx="1098550" cy="469900"/>
          </a:xfrm>
          <a:prstGeom prst="rect">
            <a:avLst/>
          </a:prstGeom>
        </p:spPr>
        <p:txBody>
          <a:bodyPr vert="horz" wrap="square" lIns="0" tIns="0" rIns="0" bIns="0" rtlCol="0">
            <a:spAutoFit/>
          </a:bodyPr>
          <a:lstStyle/>
          <a:p>
            <a:pPr marL="622300">
              <a:lnSpc>
                <a:spcPts val="1565"/>
              </a:lnSpc>
            </a:pPr>
            <a:r>
              <a:rPr sz="1500" spc="-285" dirty="0">
                <a:latin typeface="宋体"/>
                <a:cs typeface="宋体"/>
              </a:rPr>
              <a:t>被认识</a:t>
            </a:r>
            <a:endParaRPr sz="1500">
              <a:latin typeface="宋体"/>
              <a:cs typeface="宋体"/>
            </a:endParaRPr>
          </a:p>
          <a:p>
            <a:pPr marL="12700">
              <a:lnSpc>
                <a:spcPts val="2045"/>
              </a:lnSpc>
              <a:tabLst>
                <a:tab pos="640080" algn="l"/>
                <a:tab pos="828040" algn="l"/>
              </a:tabLst>
            </a:pPr>
            <a:r>
              <a:rPr sz="1900" i="1" spc="-195" dirty="0">
                <a:latin typeface="Times New Roman"/>
                <a:cs typeface="Times New Roman"/>
              </a:rPr>
              <a:t>SIN	</a:t>
            </a:r>
            <a:r>
              <a:rPr sz="1900" i="1" u="dash" spc="-295" dirty="0">
                <a:latin typeface="Times New Roman"/>
                <a:cs typeface="Times New Roman"/>
              </a:rPr>
              <a:t> </a:t>
            </a:r>
            <a:r>
              <a:rPr sz="1900" i="1" u="dash" spc="-195" dirty="0">
                <a:latin typeface="Times New Roman"/>
                <a:cs typeface="Times New Roman"/>
              </a:rPr>
              <a:t>	</a:t>
            </a:r>
            <a:endParaRPr sz="1900">
              <a:latin typeface="Times New Roman"/>
              <a:cs typeface="Times New Roman"/>
            </a:endParaRPr>
          </a:p>
        </p:txBody>
      </p:sp>
      <p:sp>
        <p:nvSpPr>
          <p:cNvPr id="18" name="object 18"/>
          <p:cNvSpPr txBox="1"/>
          <p:nvPr/>
        </p:nvSpPr>
        <p:spPr>
          <a:xfrm>
            <a:off x="3811428" y="2400605"/>
            <a:ext cx="986155" cy="469900"/>
          </a:xfrm>
          <a:prstGeom prst="rect">
            <a:avLst/>
          </a:prstGeom>
        </p:spPr>
        <p:txBody>
          <a:bodyPr vert="horz" wrap="square" lIns="0" tIns="0" rIns="0" bIns="0" rtlCol="0">
            <a:spAutoFit/>
          </a:bodyPr>
          <a:lstStyle/>
          <a:p>
            <a:pPr marR="5080" algn="r">
              <a:lnSpc>
                <a:spcPts val="1565"/>
              </a:lnSpc>
            </a:pPr>
            <a:r>
              <a:rPr sz="1500" spc="-285" dirty="0">
                <a:latin typeface="宋体"/>
                <a:cs typeface="宋体"/>
              </a:rPr>
              <a:t>转化</a:t>
            </a:r>
            <a:endParaRPr sz="1500">
              <a:latin typeface="宋体"/>
              <a:cs typeface="宋体"/>
            </a:endParaRPr>
          </a:p>
          <a:p>
            <a:pPr marL="12700">
              <a:lnSpc>
                <a:spcPts val="2045"/>
              </a:lnSpc>
              <a:tabLst>
                <a:tab pos="604520" algn="l"/>
                <a:tab pos="722630" algn="l"/>
              </a:tabLst>
            </a:pPr>
            <a:r>
              <a:rPr sz="1900" i="1" spc="-200" dirty="0">
                <a:latin typeface="Times New Roman"/>
                <a:cs typeface="Times New Roman"/>
              </a:rPr>
              <a:t>SID	</a:t>
            </a:r>
            <a:r>
              <a:rPr sz="1900" i="1" u="dash" spc="-300" dirty="0">
                <a:latin typeface="Times New Roman"/>
                <a:cs typeface="Times New Roman"/>
              </a:rPr>
              <a:t> </a:t>
            </a:r>
            <a:r>
              <a:rPr sz="1900" i="1" u="dash" spc="-200" dirty="0">
                <a:latin typeface="Times New Roman"/>
                <a:cs typeface="Times New Roman"/>
              </a:rPr>
              <a:t>	</a:t>
            </a:r>
            <a:endParaRPr sz="1900">
              <a:latin typeface="Times New Roman"/>
              <a:cs typeface="Times New Roman"/>
            </a:endParaRPr>
          </a:p>
        </p:txBody>
      </p:sp>
      <p:sp>
        <p:nvSpPr>
          <p:cNvPr id="19" name="object 19"/>
          <p:cNvSpPr/>
          <p:nvPr/>
        </p:nvSpPr>
        <p:spPr>
          <a:xfrm>
            <a:off x="8527170" y="2447897"/>
            <a:ext cx="615950" cy="256540"/>
          </a:xfrm>
          <a:custGeom>
            <a:avLst/>
            <a:gdLst/>
            <a:ahLst/>
            <a:cxnLst/>
            <a:rect l="l" t="t" r="r" b="b"/>
            <a:pathLst>
              <a:path w="615950" h="256539">
                <a:moveTo>
                  <a:pt x="0" y="256126"/>
                </a:moveTo>
                <a:lnTo>
                  <a:pt x="615328" y="0"/>
                </a:lnTo>
                <a:lnTo>
                  <a:pt x="615328" y="0"/>
                </a:lnTo>
              </a:path>
            </a:pathLst>
          </a:custGeom>
          <a:ln w="5612">
            <a:solidFill>
              <a:srgbClr val="000000"/>
            </a:solidFill>
          </a:ln>
        </p:spPr>
        <p:txBody>
          <a:bodyPr wrap="square" lIns="0" tIns="0" rIns="0" bIns="0" rtlCol="0"/>
          <a:lstStyle/>
          <a:p>
            <a:endParaRPr/>
          </a:p>
        </p:txBody>
      </p:sp>
      <p:sp>
        <p:nvSpPr>
          <p:cNvPr id="20" name="object 20"/>
          <p:cNvSpPr/>
          <p:nvPr/>
        </p:nvSpPr>
        <p:spPr>
          <a:xfrm>
            <a:off x="8527170" y="2704023"/>
            <a:ext cx="615950" cy="256540"/>
          </a:xfrm>
          <a:custGeom>
            <a:avLst/>
            <a:gdLst/>
            <a:ahLst/>
            <a:cxnLst/>
            <a:rect l="l" t="t" r="r" b="b"/>
            <a:pathLst>
              <a:path w="615950" h="256539">
                <a:moveTo>
                  <a:pt x="615328" y="256150"/>
                </a:moveTo>
                <a:lnTo>
                  <a:pt x="0" y="0"/>
                </a:lnTo>
                <a:lnTo>
                  <a:pt x="0" y="0"/>
                </a:lnTo>
              </a:path>
            </a:pathLst>
          </a:custGeom>
          <a:ln w="5612">
            <a:solidFill>
              <a:srgbClr val="000000"/>
            </a:solidFill>
          </a:ln>
        </p:spPr>
        <p:txBody>
          <a:bodyPr wrap="square" lIns="0" tIns="0" rIns="0" bIns="0" rtlCol="0"/>
          <a:lstStyle/>
          <a:p>
            <a:endParaRPr/>
          </a:p>
        </p:txBody>
      </p:sp>
      <p:sp>
        <p:nvSpPr>
          <p:cNvPr id="21" name="object 21"/>
          <p:cNvSpPr/>
          <p:nvPr/>
        </p:nvSpPr>
        <p:spPr>
          <a:xfrm>
            <a:off x="9142499" y="2447897"/>
            <a:ext cx="615950" cy="256540"/>
          </a:xfrm>
          <a:custGeom>
            <a:avLst/>
            <a:gdLst/>
            <a:ahLst/>
            <a:cxnLst/>
            <a:rect l="l" t="t" r="r" b="b"/>
            <a:pathLst>
              <a:path w="615950" h="256539">
                <a:moveTo>
                  <a:pt x="615328" y="256126"/>
                </a:moveTo>
                <a:lnTo>
                  <a:pt x="0" y="0"/>
                </a:lnTo>
                <a:lnTo>
                  <a:pt x="0" y="0"/>
                </a:lnTo>
              </a:path>
            </a:pathLst>
          </a:custGeom>
          <a:ln w="5612">
            <a:solidFill>
              <a:srgbClr val="000000"/>
            </a:solidFill>
          </a:ln>
        </p:spPr>
        <p:txBody>
          <a:bodyPr wrap="square" lIns="0" tIns="0" rIns="0" bIns="0" rtlCol="0"/>
          <a:lstStyle/>
          <a:p>
            <a:endParaRPr/>
          </a:p>
        </p:txBody>
      </p:sp>
      <p:sp>
        <p:nvSpPr>
          <p:cNvPr id="22" name="object 22"/>
          <p:cNvSpPr/>
          <p:nvPr/>
        </p:nvSpPr>
        <p:spPr>
          <a:xfrm>
            <a:off x="9142499" y="2704023"/>
            <a:ext cx="615950" cy="256540"/>
          </a:xfrm>
          <a:custGeom>
            <a:avLst/>
            <a:gdLst/>
            <a:ahLst/>
            <a:cxnLst/>
            <a:rect l="l" t="t" r="r" b="b"/>
            <a:pathLst>
              <a:path w="615950" h="256539">
                <a:moveTo>
                  <a:pt x="0" y="256150"/>
                </a:moveTo>
                <a:lnTo>
                  <a:pt x="615328" y="0"/>
                </a:lnTo>
                <a:lnTo>
                  <a:pt x="615328" y="0"/>
                </a:lnTo>
              </a:path>
            </a:pathLst>
          </a:custGeom>
          <a:ln w="5612">
            <a:solidFill>
              <a:srgbClr val="000000"/>
            </a:solidFill>
          </a:ln>
        </p:spPr>
        <p:txBody>
          <a:bodyPr wrap="square" lIns="0" tIns="0" rIns="0" bIns="0" rtlCol="0"/>
          <a:lstStyle/>
          <a:p>
            <a:endParaRPr/>
          </a:p>
        </p:txBody>
      </p:sp>
      <p:sp>
        <p:nvSpPr>
          <p:cNvPr id="23" name="object 23"/>
          <p:cNvSpPr txBox="1"/>
          <p:nvPr/>
        </p:nvSpPr>
        <p:spPr>
          <a:xfrm>
            <a:off x="8743892" y="2567040"/>
            <a:ext cx="797560" cy="294953"/>
          </a:xfrm>
          <a:prstGeom prst="rect">
            <a:avLst/>
          </a:prstGeom>
        </p:spPr>
        <p:txBody>
          <a:bodyPr vert="horz" wrap="square" lIns="0" tIns="0" rIns="0" bIns="0" rtlCol="0">
            <a:spAutoFit/>
          </a:bodyPr>
          <a:lstStyle/>
          <a:p>
            <a:pPr marL="12700">
              <a:lnSpc>
                <a:spcPts val="2265"/>
              </a:lnSpc>
            </a:pPr>
            <a:r>
              <a:rPr sz="1900" spc="-385" dirty="0">
                <a:latin typeface="宋体"/>
                <a:cs typeface="宋体"/>
              </a:rPr>
              <a:t>问题解决</a:t>
            </a:r>
            <a:endParaRPr sz="1900">
              <a:latin typeface="宋体"/>
              <a:cs typeface="宋体"/>
            </a:endParaRPr>
          </a:p>
        </p:txBody>
      </p:sp>
      <p:sp>
        <p:nvSpPr>
          <p:cNvPr id="24" name="object 24"/>
          <p:cNvSpPr/>
          <p:nvPr/>
        </p:nvSpPr>
        <p:spPr>
          <a:xfrm>
            <a:off x="8376861" y="2704023"/>
            <a:ext cx="90805" cy="0"/>
          </a:xfrm>
          <a:custGeom>
            <a:avLst/>
            <a:gdLst/>
            <a:ahLst/>
            <a:cxnLst/>
            <a:rect l="l" t="t" r="r" b="b"/>
            <a:pathLst>
              <a:path w="90804">
                <a:moveTo>
                  <a:pt x="0" y="0"/>
                </a:moveTo>
                <a:lnTo>
                  <a:pt x="90688" y="0"/>
                </a:lnTo>
                <a:lnTo>
                  <a:pt x="90688" y="0"/>
                </a:lnTo>
              </a:path>
            </a:pathLst>
          </a:custGeom>
          <a:ln w="5782">
            <a:solidFill>
              <a:srgbClr val="000000"/>
            </a:solidFill>
          </a:ln>
        </p:spPr>
        <p:txBody>
          <a:bodyPr wrap="square" lIns="0" tIns="0" rIns="0" bIns="0" rtlCol="0"/>
          <a:lstStyle/>
          <a:p>
            <a:endParaRPr/>
          </a:p>
        </p:txBody>
      </p:sp>
      <p:sp>
        <p:nvSpPr>
          <p:cNvPr id="25" name="object 25"/>
          <p:cNvSpPr/>
          <p:nvPr/>
        </p:nvSpPr>
        <p:spPr>
          <a:xfrm>
            <a:off x="8448446" y="2654866"/>
            <a:ext cx="78740" cy="98425"/>
          </a:xfrm>
          <a:custGeom>
            <a:avLst/>
            <a:gdLst/>
            <a:ahLst/>
            <a:cxnLst/>
            <a:rect l="l" t="t" r="r" b="b"/>
            <a:pathLst>
              <a:path w="78740" h="98425">
                <a:moveTo>
                  <a:pt x="0" y="0"/>
                </a:moveTo>
                <a:lnTo>
                  <a:pt x="6946" y="24073"/>
                </a:lnTo>
                <a:lnTo>
                  <a:pt x="9261" y="49166"/>
                </a:lnTo>
                <a:lnTo>
                  <a:pt x="6946" y="74255"/>
                </a:lnTo>
                <a:lnTo>
                  <a:pt x="0" y="98315"/>
                </a:lnTo>
                <a:lnTo>
                  <a:pt x="78724" y="49157"/>
                </a:lnTo>
                <a:lnTo>
                  <a:pt x="0" y="0"/>
                </a:lnTo>
                <a:close/>
              </a:path>
            </a:pathLst>
          </a:custGeom>
          <a:solidFill>
            <a:srgbClr val="000000"/>
          </a:solidFill>
        </p:spPr>
        <p:txBody>
          <a:bodyPr wrap="square" lIns="0" tIns="0" rIns="0" bIns="0" rtlCol="0"/>
          <a:lstStyle/>
          <a:p>
            <a:endParaRPr/>
          </a:p>
        </p:txBody>
      </p:sp>
      <p:sp>
        <p:nvSpPr>
          <p:cNvPr id="26" name="object 26"/>
          <p:cNvSpPr/>
          <p:nvPr/>
        </p:nvSpPr>
        <p:spPr>
          <a:xfrm>
            <a:off x="2566150" y="3068755"/>
            <a:ext cx="6576695" cy="208915"/>
          </a:xfrm>
          <a:custGeom>
            <a:avLst/>
            <a:gdLst/>
            <a:ahLst/>
            <a:cxnLst/>
            <a:rect l="l" t="t" r="r" b="b"/>
            <a:pathLst>
              <a:path w="6576695" h="208914">
                <a:moveTo>
                  <a:pt x="6576349" y="208558"/>
                </a:moveTo>
                <a:lnTo>
                  <a:pt x="0" y="208558"/>
                </a:lnTo>
                <a:lnTo>
                  <a:pt x="0" y="0"/>
                </a:lnTo>
              </a:path>
            </a:pathLst>
          </a:custGeom>
          <a:ln w="5781">
            <a:solidFill>
              <a:srgbClr val="000000"/>
            </a:solidFill>
          </a:ln>
        </p:spPr>
        <p:txBody>
          <a:bodyPr wrap="square" lIns="0" tIns="0" rIns="0" bIns="0" rtlCol="0"/>
          <a:lstStyle/>
          <a:p>
            <a:endParaRPr/>
          </a:p>
        </p:txBody>
      </p:sp>
      <p:sp>
        <p:nvSpPr>
          <p:cNvPr id="27" name="object 27"/>
          <p:cNvSpPr/>
          <p:nvPr/>
        </p:nvSpPr>
        <p:spPr>
          <a:xfrm>
            <a:off x="2526786" y="2994344"/>
            <a:ext cx="78740" cy="98425"/>
          </a:xfrm>
          <a:custGeom>
            <a:avLst/>
            <a:gdLst/>
            <a:ahLst/>
            <a:cxnLst/>
            <a:rect l="l" t="t" r="r" b="b"/>
            <a:pathLst>
              <a:path w="78740" h="98425">
                <a:moveTo>
                  <a:pt x="39362" y="0"/>
                </a:moveTo>
                <a:lnTo>
                  <a:pt x="0" y="98315"/>
                </a:lnTo>
                <a:lnTo>
                  <a:pt x="19266" y="89599"/>
                </a:lnTo>
                <a:lnTo>
                  <a:pt x="39355" y="86694"/>
                </a:lnTo>
                <a:lnTo>
                  <a:pt x="74072" y="86694"/>
                </a:lnTo>
                <a:lnTo>
                  <a:pt x="39362" y="0"/>
                </a:lnTo>
                <a:close/>
              </a:path>
              <a:path w="78740" h="98425">
                <a:moveTo>
                  <a:pt x="74072" y="86694"/>
                </a:moveTo>
                <a:lnTo>
                  <a:pt x="39355" y="86694"/>
                </a:lnTo>
                <a:lnTo>
                  <a:pt x="59448" y="89599"/>
                </a:lnTo>
                <a:lnTo>
                  <a:pt x="78724" y="98315"/>
                </a:lnTo>
                <a:lnTo>
                  <a:pt x="74072" y="86694"/>
                </a:lnTo>
                <a:close/>
              </a:path>
            </a:pathLst>
          </a:custGeom>
          <a:solidFill>
            <a:srgbClr val="000000"/>
          </a:solidFill>
        </p:spPr>
        <p:txBody>
          <a:bodyPr wrap="square" lIns="0" tIns="0" rIns="0" bIns="0" rtlCol="0"/>
          <a:lstStyle/>
          <a:p>
            <a:endParaRPr/>
          </a:p>
        </p:txBody>
      </p:sp>
      <p:sp>
        <p:nvSpPr>
          <p:cNvPr id="28" name="object 28"/>
          <p:cNvSpPr/>
          <p:nvPr/>
        </p:nvSpPr>
        <p:spPr>
          <a:xfrm>
            <a:off x="9142499" y="2960173"/>
            <a:ext cx="0" cy="317500"/>
          </a:xfrm>
          <a:custGeom>
            <a:avLst/>
            <a:gdLst/>
            <a:ahLst/>
            <a:cxnLst/>
            <a:rect l="l" t="t" r="r" b="b"/>
            <a:pathLst>
              <a:path h="317500">
                <a:moveTo>
                  <a:pt x="0" y="0"/>
                </a:moveTo>
                <a:lnTo>
                  <a:pt x="0" y="317139"/>
                </a:lnTo>
                <a:lnTo>
                  <a:pt x="0" y="317139"/>
                </a:lnTo>
              </a:path>
            </a:pathLst>
          </a:custGeom>
          <a:ln w="4630">
            <a:solidFill>
              <a:srgbClr val="000000"/>
            </a:solidFill>
          </a:ln>
        </p:spPr>
        <p:txBody>
          <a:bodyPr wrap="square" lIns="0" tIns="0" rIns="0" bIns="0" rtlCol="0"/>
          <a:lstStyle/>
          <a:p>
            <a:endParaRPr/>
          </a:p>
        </p:txBody>
      </p:sp>
      <p:sp>
        <p:nvSpPr>
          <p:cNvPr id="29" name="object 29"/>
          <p:cNvSpPr txBox="1"/>
          <p:nvPr/>
        </p:nvSpPr>
        <p:spPr>
          <a:xfrm>
            <a:off x="9152374" y="2972666"/>
            <a:ext cx="180340" cy="230504"/>
          </a:xfrm>
          <a:prstGeom prst="rect">
            <a:avLst/>
          </a:prstGeom>
        </p:spPr>
        <p:txBody>
          <a:bodyPr vert="horz" wrap="square" lIns="0" tIns="0" rIns="0" bIns="0" rtlCol="0">
            <a:spAutoFit/>
          </a:bodyPr>
          <a:lstStyle/>
          <a:p>
            <a:pPr marL="12700"/>
            <a:r>
              <a:rPr sz="1500" spc="-285" dirty="0">
                <a:latin typeface="宋体"/>
                <a:cs typeface="宋体"/>
              </a:rPr>
              <a:t>否</a:t>
            </a:r>
            <a:endParaRPr sz="1500">
              <a:latin typeface="宋体"/>
              <a:cs typeface="宋体"/>
            </a:endParaRPr>
          </a:p>
        </p:txBody>
      </p:sp>
      <p:sp>
        <p:nvSpPr>
          <p:cNvPr id="30" name="object 30"/>
          <p:cNvSpPr/>
          <p:nvPr/>
        </p:nvSpPr>
        <p:spPr>
          <a:xfrm>
            <a:off x="5622452" y="2774411"/>
            <a:ext cx="78740" cy="98425"/>
          </a:xfrm>
          <a:custGeom>
            <a:avLst/>
            <a:gdLst/>
            <a:ahLst/>
            <a:cxnLst/>
            <a:rect l="l" t="t" r="r" b="b"/>
            <a:pathLst>
              <a:path w="78739" h="98425">
                <a:moveTo>
                  <a:pt x="78724" y="0"/>
                </a:moveTo>
                <a:lnTo>
                  <a:pt x="0" y="49157"/>
                </a:lnTo>
                <a:lnTo>
                  <a:pt x="78724" y="98315"/>
                </a:lnTo>
                <a:lnTo>
                  <a:pt x="71778" y="74251"/>
                </a:lnTo>
                <a:lnTo>
                  <a:pt x="69463" y="49157"/>
                </a:lnTo>
                <a:lnTo>
                  <a:pt x="71778" y="24063"/>
                </a:lnTo>
                <a:lnTo>
                  <a:pt x="78724" y="0"/>
                </a:lnTo>
                <a:close/>
              </a:path>
            </a:pathLst>
          </a:custGeom>
          <a:solidFill>
            <a:srgbClr val="000000"/>
          </a:solidFill>
        </p:spPr>
        <p:txBody>
          <a:bodyPr wrap="square" lIns="0" tIns="0" rIns="0" bIns="0" rtlCol="0"/>
          <a:lstStyle/>
          <a:p>
            <a:endParaRPr/>
          </a:p>
        </p:txBody>
      </p:sp>
      <p:sp>
        <p:nvSpPr>
          <p:cNvPr id="31" name="object 31"/>
          <p:cNvSpPr/>
          <p:nvPr/>
        </p:nvSpPr>
        <p:spPr>
          <a:xfrm>
            <a:off x="4356678" y="2774411"/>
            <a:ext cx="78740" cy="98425"/>
          </a:xfrm>
          <a:custGeom>
            <a:avLst/>
            <a:gdLst/>
            <a:ahLst/>
            <a:cxnLst/>
            <a:rect l="l" t="t" r="r" b="b"/>
            <a:pathLst>
              <a:path w="78739" h="98425">
                <a:moveTo>
                  <a:pt x="78724" y="0"/>
                </a:moveTo>
                <a:lnTo>
                  <a:pt x="0" y="49157"/>
                </a:lnTo>
                <a:lnTo>
                  <a:pt x="78724" y="98315"/>
                </a:lnTo>
                <a:lnTo>
                  <a:pt x="71778" y="74251"/>
                </a:lnTo>
                <a:lnTo>
                  <a:pt x="69463" y="49157"/>
                </a:lnTo>
                <a:lnTo>
                  <a:pt x="71778" y="24063"/>
                </a:lnTo>
                <a:lnTo>
                  <a:pt x="78724" y="0"/>
                </a:lnTo>
                <a:close/>
              </a:path>
            </a:pathLst>
          </a:custGeom>
          <a:solidFill>
            <a:srgbClr val="000000"/>
          </a:solidFill>
        </p:spPr>
        <p:txBody>
          <a:bodyPr wrap="square" lIns="0" tIns="0" rIns="0" bIns="0" rtlCol="0"/>
          <a:lstStyle/>
          <a:p>
            <a:endParaRPr/>
          </a:p>
        </p:txBody>
      </p:sp>
      <p:sp>
        <p:nvSpPr>
          <p:cNvPr id="32" name="object 32"/>
          <p:cNvSpPr/>
          <p:nvPr/>
        </p:nvSpPr>
        <p:spPr>
          <a:xfrm>
            <a:off x="2989295" y="2774411"/>
            <a:ext cx="78740" cy="98425"/>
          </a:xfrm>
          <a:custGeom>
            <a:avLst/>
            <a:gdLst/>
            <a:ahLst/>
            <a:cxnLst/>
            <a:rect l="l" t="t" r="r" b="b"/>
            <a:pathLst>
              <a:path w="78740" h="98425">
                <a:moveTo>
                  <a:pt x="78724" y="0"/>
                </a:moveTo>
                <a:lnTo>
                  <a:pt x="0" y="49157"/>
                </a:lnTo>
                <a:lnTo>
                  <a:pt x="78724" y="98315"/>
                </a:lnTo>
                <a:lnTo>
                  <a:pt x="71756" y="74251"/>
                </a:lnTo>
                <a:lnTo>
                  <a:pt x="69434" y="49157"/>
                </a:lnTo>
                <a:lnTo>
                  <a:pt x="71756" y="24063"/>
                </a:lnTo>
                <a:lnTo>
                  <a:pt x="78724" y="0"/>
                </a:lnTo>
                <a:close/>
              </a:path>
            </a:pathLst>
          </a:custGeom>
          <a:solidFill>
            <a:srgbClr val="000000"/>
          </a:solidFill>
        </p:spPr>
        <p:txBody>
          <a:bodyPr wrap="square" lIns="0" tIns="0" rIns="0" bIns="0" rtlCol="0"/>
          <a:lstStyle/>
          <a:p>
            <a:endParaRPr/>
          </a:p>
        </p:txBody>
      </p:sp>
      <p:sp>
        <p:nvSpPr>
          <p:cNvPr id="33" name="object 33"/>
          <p:cNvSpPr txBox="1"/>
          <p:nvPr/>
        </p:nvSpPr>
        <p:spPr>
          <a:xfrm>
            <a:off x="4463031" y="2861676"/>
            <a:ext cx="334645" cy="230504"/>
          </a:xfrm>
          <a:prstGeom prst="rect">
            <a:avLst/>
          </a:prstGeom>
        </p:spPr>
        <p:txBody>
          <a:bodyPr vert="horz" wrap="square" lIns="0" tIns="0" rIns="0" bIns="0" rtlCol="0">
            <a:spAutoFit/>
          </a:bodyPr>
          <a:lstStyle/>
          <a:p>
            <a:pPr marL="12700"/>
            <a:r>
              <a:rPr sz="1500" spc="-285" dirty="0">
                <a:latin typeface="宋体"/>
                <a:cs typeface="宋体"/>
              </a:rPr>
              <a:t>满足</a:t>
            </a:r>
            <a:endParaRPr sz="1500">
              <a:latin typeface="宋体"/>
              <a:cs typeface="宋体"/>
            </a:endParaRPr>
          </a:p>
        </p:txBody>
      </p:sp>
      <p:sp>
        <p:nvSpPr>
          <p:cNvPr id="34" name="object 34"/>
          <p:cNvSpPr txBox="1"/>
          <p:nvPr/>
        </p:nvSpPr>
        <p:spPr>
          <a:xfrm>
            <a:off x="3095707" y="2810445"/>
            <a:ext cx="334645" cy="230504"/>
          </a:xfrm>
          <a:prstGeom prst="rect">
            <a:avLst/>
          </a:prstGeom>
        </p:spPr>
        <p:txBody>
          <a:bodyPr vert="horz" wrap="square" lIns="0" tIns="0" rIns="0" bIns="0" rtlCol="0">
            <a:spAutoFit/>
          </a:bodyPr>
          <a:lstStyle/>
          <a:p>
            <a:pPr marL="12700"/>
            <a:r>
              <a:rPr sz="1500" spc="-285" dirty="0">
                <a:latin typeface="宋体"/>
                <a:cs typeface="宋体"/>
              </a:rPr>
              <a:t>实现</a:t>
            </a:r>
            <a:endParaRPr sz="1500">
              <a:latin typeface="宋体"/>
              <a:cs typeface="宋体"/>
            </a:endParaRPr>
          </a:p>
        </p:txBody>
      </p:sp>
      <p:sp>
        <p:nvSpPr>
          <p:cNvPr id="35" name="object 35"/>
          <p:cNvSpPr/>
          <p:nvPr/>
        </p:nvSpPr>
        <p:spPr>
          <a:xfrm>
            <a:off x="7024836" y="2740266"/>
            <a:ext cx="78740" cy="98425"/>
          </a:xfrm>
          <a:custGeom>
            <a:avLst/>
            <a:gdLst/>
            <a:ahLst/>
            <a:cxnLst/>
            <a:rect l="l" t="t" r="r" b="b"/>
            <a:pathLst>
              <a:path w="78739" h="98425">
                <a:moveTo>
                  <a:pt x="78724" y="0"/>
                </a:moveTo>
                <a:lnTo>
                  <a:pt x="0" y="49157"/>
                </a:lnTo>
                <a:lnTo>
                  <a:pt x="78724" y="98315"/>
                </a:lnTo>
                <a:lnTo>
                  <a:pt x="71778" y="74251"/>
                </a:lnTo>
                <a:lnTo>
                  <a:pt x="69463" y="49157"/>
                </a:lnTo>
                <a:lnTo>
                  <a:pt x="71778" y="24063"/>
                </a:lnTo>
                <a:lnTo>
                  <a:pt x="78724" y="0"/>
                </a:lnTo>
                <a:close/>
              </a:path>
            </a:pathLst>
          </a:custGeom>
          <a:solidFill>
            <a:srgbClr val="000000"/>
          </a:solidFill>
        </p:spPr>
        <p:txBody>
          <a:bodyPr wrap="square" lIns="0" tIns="0" rIns="0" bIns="0" rtlCol="0"/>
          <a:lstStyle/>
          <a:p>
            <a:endParaRPr/>
          </a:p>
        </p:txBody>
      </p:sp>
      <p:sp>
        <p:nvSpPr>
          <p:cNvPr id="36" name="object 36"/>
          <p:cNvSpPr/>
          <p:nvPr/>
        </p:nvSpPr>
        <p:spPr>
          <a:xfrm>
            <a:off x="9757827" y="2704023"/>
            <a:ext cx="146050" cy="0"/>
          </a:xfrm>
          <a:custGeom>
            <a:avLst/>
            <a:gdLst/>
            <a:ahLst/>
            <a:cxnLst/>
            <a:rect l="l" t="t" r="r" b="b"/>
            <a:pathLst>
              <a:path w="146050">
                <a:moveTo>
                  <a:pt x="0" y="0"/>
                </a:moveTo>
                <a:lnTo>
                  <a:pt x="145486" y="0"/>
                </a:lnTo>
                <a:lnTo>
                  <a:pt x="145486" y="0"/>
                </a:lnTo>
              </a:path>
            </a:pathLst>
          </a:custGeom>
          <a:ln w="5782">
            <a:solidFill>
              <a:srgbClr val="000000"/>
            </a:solidFill>
          </a:ln>
        </p:spPr>
        <p:txBody>
          <a:bodyPr wrap="square" lIns="0" tIns="0" rIns="0" bIns="0" rtlCol="0"/>
          <a:lstStyle/>
          <a:p>
            <a:endParaRPr/>
          </a:p>
        </p:txBody>
      </p:sp>
      <p:sp>
        <p:nvSpPr>
          <p:cNvPr id="37" name="object 37"/>
          <p:cNvSpPr/>
          <p:nvPr/>
        </p:nvSpPr>
        <p:spPr>
          <a:xfrm>
            <a:off x="9884211" y="2654866"/>
            <a:ext cx="78740" cy="98425"/>
          </a:xfrm>
          <a:custGeom>
            <a:avLst/>
            <a:gdLst/>
            <a:ahLst/>
            <a:cxnLst/>
            <a:rect l="l" t="t" r="r" b="b"/>
            <a:pathLst>
              <a:path w="78740" h="98425">
                <a:moveTo>
                  <a:pt x="0" y="0"/>
                </a:moveTo>
                <a:lnTo>
                  <a:pt x="6946" y="24073"/>
                </a:lnTo>
                <a:lnTo>
                  <a:pt x="9261" y="49166"/>
                </a:lnTo>
                <a:lnTo>
                  <a:pt x="6946" y="74255"/>
                </a:lnTo>
                <a:lnTo>
                  <a:pt x="0" y="98315"/>
                </a:lnTo>
                <a:lnTo>
                  <a:pt x="78724" y="49157"/>
                </a:lnTo>
                <a:lnTo>
                  <a:pt x="0" y="0"/>
                </a:lnTo>
                <a:close/>
              </a:path>
            </a:pathLst>
          </a:custGeom>
          <a:solidFill>
            <a:srgbClr val="000000"/>
          </a:solidFill>
        </p:spPr>
        <p:txBody>
          <a:bodyPr wrap="square" lIns="0" tIns="0" rIns="0" bIns="0" rtlCol="0"/>
          <a:lstStyle/>
          <a:p>
            <a:endParaRPr/>
          </a:p>
        </p:txBody>
      </p:sp>
      <p:sp>
        <p:nvSpPr>
          <p:cNvPr id="38" name="object 38"/>
          <p:cNvSpPr txBox="1"/>
          <p:nvPr/>
        </p:nvSpPr>
        <p:spPr>
          <a:xfrm>
            <a:off x="9736252" y="2422458"/>
            <a:ext cx="617855" cy="589905"/>
          </a:xfrm>
          <a:prstGeom prst="rect">
            <a:avLst/>
          </a:prstGeom>
        </p:spPr>
        <p:txBody>
          <a:bodyPr vert="horz" wrap="square" lIns="0" tIns="0" rIns="0" bIns="0" rtlCol="0">
            <a:spAutoFit/>
          </a:bodyPr>
          <a:lstStyle/>
          <a:p>
            <a:pPr marL="12700">
              <a:lnSpc>
                <a:spcPts val="2280"/>
              </a:lnSpc>
            </a:pPr>
            <a:r>
              <a:rPr sz="2250" spc="-427" baseline="9259" dirty="0">
                <a:latin typeface="宋体"/>
                <a:cs typeface="宋体"/>
              </a:rPr>
              <a:t>是</a:t>
            </a:r>
            <a:r>
              <a:rPr sz="2250" spc="-652" baseline="9259" dirty="0">
                <a:latin typeface="宋体"/>
                <a:cs typeface="宋体"/>
              </a:rPr>
              <a:t> </a:t>
            </a:r>
            <a:r>
              <a:rPr sz="1900" spc="-385" dirty="0">
                <a:latin typeface="宋体"/>
                <a:cs typeface="宋体"/>
              </a:rPr>
              <a:t>行为</a:t>
            </a:r>
            <a:endParaRPr sz="1900">
              <a:latin typeface="宋体"/>
              <a:cs typeface="宋体"/>
            </a:endParaRPr>
          </a:p>
          <a:p>
            <a:pPr marL="219075">
              <a:lnSpc>
                <a:spcPts val="2265"/>
              </a:lnSpc>
            </a:pPr>
            <a:r>
              <a:rPr sz="1900" spc="-385" dirty="0">
                <a:latin typeface="宋体"/>
                <a:cs typeface="宋体"/>
              </a:rPr>
              <a:t>终止</a:t>
            </a:r>
            <a:endParaRPr sz="1900">
              <a:latin typeface="宋体"/>
              <a:cs typeface="宋体"/>
            </a:endParaRPr>
          </a:p>
        </p:txBody>
      </p:sp>
      <p:sp>
        <p:nvSpPr>
          <p:cNvPr id="39" name="object 39"/>
          <p:cNvSpPr txBox="1"/>
          <p:nvPr/>
        </p:nvSpPr>
        <p:spPr>
          <a:xfrm>
            <a:off x="5071992" y="2400605"/>
            <a:ext cx="929005" cy="469900"/>
          </a:xfrm>
          <a:prstGeom prst="rect">
            <a:avLst/>
          </a:prstGeom>
        </p:spPr>
        <p:txBody>
          <a:bodyPr vert="horz" wrap="square" lIns="0" tIns="0" rIns="0" bIns="0" rtlCol="0">
            <a:spAutoFit/>
          </a:bodyPr>
          <a:lstStyle/>
          <a:p>
            <a:pPr marL="607060">
              <a:lnSpc>
                <a:spcPts val="1565"/>
              </a:lnSpc>
            </a:pPr>
            <a:r>
              <a:rPr sz="1500" spc="-285" dirty="0">
                <a:latin typeface="宋体"/>
                <a:cs typeface="宋体"/>
              </a:rPr>
              <a:t>激发</a:t>
            </a:r>
            <a:endParaRPr sz="1500">
              <a:latin typeface="宋体"/>
              <a:cs typeface="宋体"/>
            </a:endParaRPr>
          </a:p>
          <a:p>
            <a:pPr marL="12700">
              <a:lnSpc>
                <a:spcPts val="2045"/>
              </a:lnSpc>
              <a:tabLst>
                <a:tab pos="609600" algn="l"/>
                <a:tab pos="727710" algn="l"/>
              </a:tabLst>
            </a:pPr>
            <a:r>
              <a:rPr sz="1900" i="1" spc="-215" dirty="0">
                <a:latin typeface="Times New Roman"/>
                <a:cs typeface="Times New Roman"/>
              </a:rPr>
              <a:t>SIM	</a:t>
            </a:r>
            <a:r>
              <a:rPr sz="1900" i="1" u="dash" spc="-315" dirty="0">
                <a:latin typeface="Times New Roman"/>
                <a:cs typeface="Times New Roman"/>
              </a:rPr>
              <a:t> </a:t>
            </a:r>
            <a:r>
              <a:rPr sz="1900" i="1" u="dash" spc="-215" dirty="0">
                <a:latin typeface="Times New Roman"/>
                <a:cs typeface="Times New Roman"/>
              </a:rPr>
              <a:t>	</a:t>
            </a:r>
            <a:endParaRPr sz="1900">
              <a:latin typeface="Times New Roman"/>
              <a:cs typeface="Times New Roman"/>
            </a:endParaRPr>
          </a:p>
        </p:txBody>
      </p:sp>
      <p:sp>
        <p:nvSpPr>
          <p:cNvPr id="40" name="object 40"/>
          <p:cNvSpPr txBox="1"/>
          <p:nvPr/>
        </p:nvSpPr>
        <p:spPr>
          <a:xfrm>
            <a:off x="6453344" y="2400606"/>
            <a:ext cx="762000" cy="435609"/>
          </a:xfrm>
          <a:prstGeom prst="rect">
            <a:avLst/>
          </a:prstGeom>
        </p:spPr>
        <p:txBody>
          <a:bodyPr vert="horz" wrap="square" lIns="0" tIns="0" rIns="0" bIns="0" rtlCol="0">
            <a:spAutoFit/>
          </a:bodyPr>
          <a:lstStyle/>
          <a:p>
            <a:pPr marR="48260" algn="r">
              <a:lnSpc>
                <a:spcPts val="1430"/>
              </a:lnSpc>
              <a:tabLst>
                <a:tab pos="107950" algn="l"/>
              </a:tabLst>
            </a:pPr>
            <a:r>
              <a:rPr sz="1500" u="sng" spc="-75" dirty="0">
                <a:latin typeface="Times New Roman"/>
                <a:cs typeface="Times New Roman"/>
              </a:rPr>
              <a:t> 	</a:t>
            </a:r>
            <a:endParaRPr sz="1500">
              <a:latin typeface="Times New Roman"/>
              <a:cs typeface="Times New Roman"/>
            </a:endParaRPr>
          </a:p>
          <a:p>
            <a:pPr marR="5080" algn="r">
              <a:lnSpc>
                <a:spcPts val="1910"/>
              </a:lnSpc>
              <a:tabLst>
                <a:tab pos="617855" algn="l"/>
                <a:tab pos="735965" algn="l"/>
              </a:tabLst>
            </a:pPr>
            <a:r>
              <a:rPr sz="1900" i="1" spc="-185" dirty="0">
                <a:latin typeface="Times New Roman"/>
                <a:cs typeface="Times New Roman"/>
              </a:rPr>
              <a:t>SISB	</a:t>
            </a:r>
            <a:r>
              <a:rPr sz="1900" i="1" u="dash" spc="-100" dirty="0">
                <a:latin typeface="Times New Roman"/>
                <a:cs typeface="Times New Roman"/>
              </a:rPr>
              <a:t> 	</a:t>
            </a:r>
            <a:endParaRPr sz="1900">
              <a:latin typeface="Times New Roman"/>
              <a:cs typeface="Times New Roman"/>
            </a:endParaRPr>
          </a:p>
        </p:txBody>
      </p:sp>
      <p:sp>
        <p:nvSpPr>
          <p:cNvPr id="41" name="object 41"/>
          <p:cNvSpPr txBox="1"/>
          <p:nvPr/>
        </p:nvSpPr>
        <p:spPr>
          <a:xfrm>
            <a:off x="5666481" y="2810445"/>
            <a:ext cx="334645" cy="230504"/>
          </a:xfrm>
          <a:prstGeom prst="rect">
            <a:avLst/>
          </a:prstGeom>
        </p:spPr>
        <p:txBody>
          <a:bodyPr vert="horz" wrap="square" lIns="0" tIns="0" rIns="0" bIns="0" rtlCol="0">
            <a:spAutoFit/>
          </a:bodyPr>
          <a:lstStyle/>
          <a:p>
            <a:pPr marL="12700"/>
            <a:r>
              <a:rPr sz="1500" spc="-285" dirty="0">
                <a:latin typeface="宋体"/>
                <a:cs typeface="宋体"/>
              </a:rPr>
              <a:t>完成</a:t>
            </a:r>
            <a:endParaRPr sz="1500">
              <a:latin typeface="宋体"/>
              <a:cs typeface="宋体"/>
            </a:endParaRPr>
          </a:p>
        </p:txBody>
      </p:sp>
      <p:sp>
        <p:nvSpPr>
          <p:cNvPr id="42" name="object 42"/>
          <p:cNvSpPr txBox="1"/>
          <p:nvPr/>
        </p:nvSpPr>
        <p:spPr>
          <a:xfrm>
            <a:off x="1748239" y="2627701"/>
            <a:ext cx="218440" cy="643253"/>
          </a:xfrm>
          <a:prstGeom prst="rect">
            <a:avLst/>
          </a:prstGeom>
        </p:spPr>
        <p:txBody>
          <a:bodyPr vert="horz" wrap="square" lIns="0" tIns="0" rIns="0" bIns="0" rtlCol="0">
            <a:spAutoFit/>
          </a:bodyPr>
          <a:lstStyle/>
          <a:p>
            <a:pPr marL="12700" marR="5080">
              <a:lnSpc>
                <a:spcPct val="109900"/>
              </a:lnSpc>
            </a:pPr>
            <a:r>
              <a:rPr sz="1900" spc="-290" dirty="0">
                <a:latin typeface="宋体"/>
                <a:cs typeface="宋体"/>
              </a:rPr>
              <a:t>系  统</a:t>
            </a:r>
            <a:endParaRPr sz="1900">
              <a:latin typeface="宋体"/>
              <a:cs typeface="宋体"/>
            </a:endParaRPr>
          </a:p>
        </p:txBody>
      </p:sp>
      <p:sp>
        <p:nvSpPr>
          <p:cNvPr id="43" name="object 43"/>
          <p:cNvSpPr/>
          <p:nvPr/>
        </p:nvSpPr>
        <p:spPr>
          <a:xfrm>
            <a:off x="6106958" y="1833136"/>
            <a:ext cx="2188210" cy="341630"/>
          </a:xfrm>
          <a:custGeom>
            <a:avLst/>
            <a:gdLst/>
            <a:ahLst/>
            <a:cxnLst/>
            <a:rect l="l" t="t" r="r" b="b"/>
            <a:pathLst>
              <a:path w="2188209" h="341630">
                <a:moveTo>
                  <a:pt x="2051093" y="0"/>
                </a:moveTo>
                <a:lnTo>
                  <a:pt x="136803" y="0"/>
                </a:lnTo>
                <a:lnTo>
                  <a:pt x="93531" y="8706"/>
                </a:lnTo>
                <a:lnTo>
                  <a:pt x="55973" y="32948"/>
                </a:lnTo>
                <a:lnTo>
                  <a:pt x="26371" y="69912"/>
                </a:lnTo>
                <a:lnTo>
                  <a:pt x="6966" y="116784"/>
                </a:lnTo>
                <a:lnTo>
                  <a:pt x="0" y="170750"/>
                </a:lnTo>
                <a:lnTo>
                  <a:pt x="6966" y="224728"/>
                </a:lnTo>
                <a:lnTo>
                  <a:pt x="26371" y="271607"/>
                </a:lnTo>
                <a:lnTo>
                  <a:pt x="55973" y="308575"/>
                </a:lnTo>
                <a:lnTo>
                  <a:pt x="93531" y="332819"/>
                </a:lnTo>
                <a:lnTo>
                  <a:pt x="136803" y="341525"/>
                </a:lnTo>
                <a:lnTo>
                  <a:pt x="2051093" y="341525"/>
                </a:lnTo>
                <a:lnTo>
                  <a:pt x="2094271" y="332819"/>
                </a:lnTo>
                <a:lnTo>
                  <a:pt x="2131772" y="308575"/>
                </a:lnTo>
                <a:lnTo>
                  <a:pt x="2161345" y="271607"/>
                </a:lnTo>
                <a:lnTo>
                  <a:pt x="2180739" y="224728"/>
                </a:lnTo>
                <a:lnTo>
                  <a:pt x="2187704" y="170750"/>
                </a:lnTo>
                <a:lnTo>
                  <a:pt x="2180739" y="116784"/>
                </a:lnTo>
                <a:lnTo>
                  <a:pt x="2161345" y="69912"/>
                </a:lnTo>
                <a:lnTo>
                  <a:pt x="2131772" y="32948"/>
                </a:lnTo>
                <a:lnTo>
                  <a:pt x="2094271" y="8706"/>
                </a:lnTo>
                <a:lnTo>
                  <a:pt x="2051093" y="0"/>
                </a:lnTo>
                <a:close/>
              </a:path>
            </a:pathLst>
          </a:custGeom>
          <a:solidFill>
            <a:srgbClr val="FFFFFF"/>
          </a:solidFill>
        </p:spPr>
        <p:txBody>
          <a:bodyPr wrap="square" lIns="0" tIns="0" rIns="0" bIns="0" rtlCol="0"/>
          <a:lstStyle/>
          <a:p>
            <a:endParaRPr/>
          </a:p>
        </p:txBody>
      </p:sp>
      <p:sp>
        <p:nvSpPr>
          <p:cNvPr id="44" name="object 44"/>
          <p:cNvSpPr/>
          <p:nvPr/>
        </p:nvSpPr>
        <p:spPr>
          <a:xfrm>
            <a:off x="6106958" y="1833136"/>
            <a:ext cx="2188210" cy="341630"/>
          </a:xfrm>
          <a:custGeom>
            <a:avLst/>
            <a:gdLst/>
            <a:ahLst/>
            <a:cxnLst/>
            <a:rect l="l" t="t" r="r" b="b"/>
            <a:pathLst>
              <a:path w="2188209" h="341630">
                <a:moveTo>
                  <a:pt x="2051093" y="341525"/>
                </a:moveTo>
                <a:lnTo>
                  <a:pt x="2094271" y="332819"/>
                </a:lnTo>
                <a:lnTo>
                  <a:pt x="2131772" y="308575"/>
                </a:lnTo>
                <a:lnTo>
                  <a:pt x="2161345" y="271607"/>
                </a:lnTo>
                <a:lnTo>
                  <a:pt x="2180739" y="224728"/>
                </a:lnTo>
                <a:lnTo>
                  <a:pt x="2187704" y="170750"/>
                </a:lnTo>
                <a:lnTo>
                  <a:pt x="2180739" y="116784"/>
                </a:lnTo>
                <a:lnTo>
                  <a:pt x="2161345" y="69912"/>
                </a:lnTo>
                <a:lnTo>
                  <a:pt x="2131772" y="32948"/>
                </a:lnTo>
                <a:lnTo>
                  <a:pt x="2094271" y="8706"/>
                </a:lnTo>
                <a:lnTo>
                  <a:pt x="2051093" y="0"/>
                </a:lnTo>
                <a:lnTo>
                  <a:pt x="136803" y="0"/>
                </a:lnTo>
                <a:lnTo>
                  <a:pt x="93531" y="8706"/>
                </a:lnTo>
                <a:lnTo>
                  <a:pt x="55973" y="32948"/>
                </a:lnTo>
                <a:lnTo>
                  <a:pt x="26371" y="69912"/>
                </a:lnTo>
                <a:lnTo>
                  <a:pt x="6966" y="116784"/>
                </a:lnTo>
                <a:lnTo>
                  <a:pt x="0" y="170750"/>
                </a:lnTo>
                <a:lnTo>
                  <a:pt x="6966" y="224728"/>
                </a:lnTo>
                <a:lnTo>
                  <a:pt x="26371" y="271607"/>
                </a:lnTo>
                <a:lnTo>
                  <a:pt x="55973" y="308575"/>
                </a:lnTo>
                <a:lnTo>
                  <a:pt x="93531" y="332819"/>
                </a:lnTo>
                <a:lnTo>
                  <a:pt x="136803" y="341525"/>
                </a:lnTo>
                <a:lnTo>
                  <a:pt x="2051093" y="341525"/>
                </a:lnTo>
                <a:close/>
              </a:path>
            </a:pathLst>
          </a:custGeom>
          <a:ln w="5755">
            <a:solidFill>
              <a:srgbClr val="000000"/>
            </a:solidFill>
          </a:ln>
        </p:spPr>
        <p:txBody>
          <a:bodyPr wrap="square" lIns="0" tIns="0" rIns="0" bIns="0" rtlCol="0"/>
          <a:lstStyle/>
          <a:p>
            <a:endParaRPr/>
          </a:p>
        </p:txBody>
      </p:sp>
      <p:sp>
        <p:nvSpPr>
          <p:cNvPr id="45" name="object 45"/>
          <p:cNvSpPr txBox="1"/>
          <p:nvPr/>
        </p:nvSpPr>
        <p:spPr>
          <a:xfrm>
            <a:off x="6802203" y="1871220"/>
            <a:ext cx="797560" cy="230504"/>
          </a:xfrm>
          <a:prstGeom prst="rect">
            <a:avLst/>
          </a:prstGeom>
        </p:spPr>
        <p:txBody>
          <a:bodyPr vert="horz" wrap="square" lIns="0" tIns="0" rIns="0" bIns="0" rtlCol="0">
            <a:spAutoFit/>
          </a:bodyPr>
          <a:lstStyle/>
          <a:p>
            <a:pPr marL="12700"/>
            <a:r>
              <a:rPr sz="1500" spc="-285" dirty="0">
                <a:latin typeface="宋体"/>
                <a:cs typeface="宋体"/>
              </a:rPr>
              <a:t>他系统影响</a:t>
            </a:r>
            <a:endParaRPr sz="1500">
              <a:latin typeface="宋体"/>
              <a:cs typeface="宋体"/>
            </a:endParaRPr>
          </a:p>
        </p:txBody>
      </p:sp>
      <p:sp>
        <p:nvSpPr>
          <p:cNvPr id="46" name="object 46"/>
          <p:cNvSpPr txBox="1"/>
          <p:nvPr/>
        </p:nvSpPr>
        <p:spPr>
          <a:xfrm>
            <a:off x="5267068" y="3307276"/>
            <a:ext cx="334645" cy="230504"/>
          </a:xfrm>
          <a:prstGeom prst="rect">
            <a:avLst/>
          </a:prstGeom>
        </p:spPr>
        <p:txBody>
          <a:bodyPr vert="horz" wrap="square" lIns="0" tIns="0" rIns="0" bIns="0" rtlCol="0">
            <a:spAutoFit/>
          </a:bodyPr>
          <a:lstStyle/>
          <a:p>
            <a:pPr marL="12700"/>
            <a:r>
              <a:rPr sz="1500" spc="-285" dirty="0">
                <a:latin typeface="宋体"/>
                <a:cs typeface="宋体"/>
              </a:rPr>
              <a:t>反馈</a:t>
            </a:r>
            <a:endParaRPr sz="1500">
              <a:latin typeface="宋体"/>
              <a:cs typeface="宋体"/>
            </a:endParaRPr>
          </a:p>
        </p:txBody>
      </p:sp>
      <p:sp>
        <p:nvSpPr>
          <p:cNvPr id="47" name="object 47"/>
          <p:cNvSpPr txBox="1"/>
          <p:nvPr/>
        </p:nvSpPr>
        <p:spPr>
          <a:xfrm>
            <a:off x="2070304" y="3464466"/>
            <a:ext cx="8208009" cy="1221740"/>
          </a:xfrm>
          <a:prstGeom prst="rect">
            <a:avLst/>
          </a:prstGeom>
        </p:spPr>
        <p:txBody>
          <a:bodyPr vert="horz" wrap="square" lIns="0" tIns="0" rIns="0" bIns="0" rtlCol="0">
            <a:spAutoFit/>
          </a:bodyPr>
          <a:lstStyle/>
          <a:p>
            <a:pPr marL="3592195"/>
            <a:r>
              <a:rPr sz="1900" b="1" i="1" spc="-270" dirty="0">
                <a:latin typeface="Times New Roman"/>
                <a:cs typeface="Times New Roman"/>
              </a:rPr>
              <a:t>SIU</a:t>
            </a:r>
            <a:r>
              <a:rPr sz="1900" spc="-270" dirty="0">
                <a:latin typeface="宋体"/>
                <a:cs typeface="宋体"/>
              </a:rPr>
              <a:t>的</a:t>
            </a:r>
            <a:r>
              <a:rPr sz="1900" b="1" i="1" spc="-270" dirty="0">
                <a:latin typeface="Times New Roman"/>
                <a:cs typeface="Times New Roman"/>
              </a:rPr>
              <a:t>SIB</a:t>
            </a:r>
            <a:r>
              <a:rPr sz="1900" spc="-270" dirty="0">
                <a:latin typeface="宋体"/>
                <a:cs typeface="宋体"/>
              </a:rPr>
              <a:t>过程</a:t>
            </a:r>
            <a:endParaRPr sz="1900">
              <a:latin typeface="宋体"/>
              <a:cs typeface="宋体"/>
            </a:endParaRPr>
          </a:p>
          <a:p>
            <a:pPr>
              <a:spcBef>
                <a:spcPts val="9"/>
              </a:spcBef>
            </a:pPr>
            <a:endParaRPr sz="2450">
              <a:latin typeface="Times New Roman"/>
              <a:cs typeface="Times New Roman"/>
            </a:endParaRPr>
          </a:p>
          <a:p>
            <a:pPr marL="12700" marR="5080" indent="419100"/>
            <a:r>
              <a:rPr spc="-5" dirty="0">
                <a:latin typeface="宋体"/>
                <a:cs typeface="宋体"/>
              </a:rPr>
              <a:t>安全信息需要（</a:t>
            </a:r>
            <a:r>
              <a:rPr i="1" spc="-5" dirty="0">
                <a:latin typeface="Calibri"/>
                <a:cs typeface="Calibri"/>
              </a:rPr>
              <a:t>SIN</a:t>
            </a:r>
            <a:r>
              <a:rPr spc="-5" dirty="0">
                <a:latin typeface="宋体"/>
                <a:cs typeface="宋体"/>
              </a:rPr>
              <a:t>）</a:t>
            </a:r>
            <a:r>
              <a:rPr spc="-5" dirty="0">
                <a:latin typeface="Calibri"/>
                <a:cs typeface="Calibri"/>
              </a:rPr>
              <a:t>→</a:t>
            </a:r>
            <a:r>
              <a:rPr spc="-5" dirty="0">
                <a:latin typeface="宋体"/>
                <a:cs typeface="宋体"/>
              </a:rPr>
              <a:t>安全信息需求（</a:t>
            </a:r>
            <a:r>
              <a:rPr i="1" spc="-5" dirty="0">
                <a:latin typeface="Calibri"/>
                <a:cs typeface="Calibri"/>
              </a:rPr>
              <a:t>SID</a:t>
            </a:r>
            <a:r>
              <a:rPr spc="-5" dirty="0">
                <a:latin typeface="宋体"/>
                <a:cs typeface="宋体"/>
              </a:rPr>
              <a:t>）</a:t>
            </a:r>
            <a:r>
              <a:rPr spc="-5" dirty="0">
                <a:latin typeface="Calibri"/>
                <a:cs typeface="Calibri"/>
              </a:rPr>
              <a:t>→</a:t>
            </a:r>
            <a:r>
              <a:rPr spc="-5" dirty="0">
                <a:latin typeface="宋体"/>
                <a:cs typeface="宋体"/>
              </a:rPr>
              <a:t>安全信息动机（</a:t>
            </a:r>
            <a:r>
              <a:rPr i="1" spc="-5" dirty="0">
                <a:latin typeface="Calibri"/>
                <a:cs typeface="Calibri"/>
              </a:rPr>
              <a:t>SIM</a:t>
            </a:r>
            <a:r>
              <a:rPr spc="-5" dirty="0">
                <a:latin typeface="宋体"/>
                <a:cs typeface="宋体"/>
              </a:rPr>
              <a:t>）</a:t>
            </a:r>
            <a:r>
              <a:rPr spc="-5" dirty="0">
                <a:latin typeface="Calibri"/>
                <a:cs typeface="Calibri"/>
              </a:rPr>
              <a:t>→</a:t>
            </a:r>
            <a:r>
              <a:rPr spc="-5" dirty="0">
                <a:latin typeface="宋体"/>
                <a:cs typeface="宋体"/>
              </a:rPr>
              <a:t>安全信  息搜寻行为（</a:t>
            </a:r>
            <a:r>
              <a:rPr i="1" spc="-5" dirty="0">
                <a:latin typeface="Calibri"/>
                <a:cs typeface="Calibri"/>
              </a:rPr>
              <a:t>SISB</a:t>
            </a:r>
            <a:r>
              <a:rPr spc="-5" dirty="0">
                <a:latin typeface="宋体"/>
                <a:cs typeface="宋体"/>
              </a:rPr>
              <a:t>）</a:t>
            </a:r>
            <a:r>
              <a:rPr spc="-5" dirty="0">
                <a:latin typeface="Calibri"/>
                <a:cs typeface="Calibri"/>
              </a:rPr>
              <a:t>→</a:t>
            </a:r>
            <a:r>
              <a:rPr spc="-5" dirty="0">
                <a:latin typeface="宋体"/>
                <a:cs typeface="宋体"/>
              </a:rPr>
              <a:t>安全信息利用行为（</a:t>
            </a:r>
            <a:r>
              <a:rPr i="1" spc="-5" dirty="0">
                <a:latin typeface="Calibri"/>
                <a:cs typeface="Calibri"/>
              </a:rPr>
              <a:t>SISU</a:t>
            </a:r>
            <a:r>
              <a:rPr spc="-5" dirty="0">
                <a:latin typeface="宋体"/>
                <a:cs typeface="宋体"/>
              </a:rPr>
              <a:t>）</a:t>
            </a:r>
            <a:endParaRPr>
              <a:latin typeface="宋体"/>
              <a:cs typeface="宋体"/>
            </a:endParaRPr>
          </a:p>
        </p:txBody>
      </p:sp>
      <p:sp>
        <p:nvSpPr>
          <p:cNvPr id="48" name="object 48"/>
          <p:cNvSpPr txBox="1">
            <a:spLocks noGrp="1"/>
          </p:cNvSpPr>
          <p:nvPr>
            <p:ph type="title" idx="4294967295"/>
          </p:nvPr>
        </p:nvSpPr>
        <p:spPr>
          <a:xfrm>
            <a:off x="4122983" y="332348"/>
            <a:ext cx="3590925" cy="422275"/>
          </a:xfrm>
          <a:prstGeom prst="rect">
            <a:avLst/>
          </a:prstGeom>
        </p:spPr>
        <p:txBody>
          <a:bodyPr vert="horz" wrap="square" lIns="0" tIns="0" rIns="0" bIns="0" rtlCol="0" anchor="ctr">
            <a:spAutoFit/>
          </a:bodyPr>
          <a:lstStyle/>
          <a:p>
            <a:pPr marL="12700">
              <a:lnSpc>
                <a:spcPts val="3295"/>
              </a:lnSpc>
            </a:pPr>
            <a:r>
              <a:rPr sz="2800" spc="-10" dirty="0"/>
              <a:t>安全信息行为的元模型</a:t>
            </a:r>
            <a:endParaRPr sz="2800" dirty="0"/>
          </a:p>
        </p:txBody>
      </p:sp>
      <p:sp>
        <p:nvSpPr>
          <p:cNvPr id="49" name="object 49"/>
          <p:cNvSpPr txBox="1"/>
          <p:nvPr/>
        </p:nvSpPr>
        <p:spPr>
          <a:xfrm>
            <a:off x="1998370" y="5843524"/>
            <a:ext cx="7844790" cy="430887"/>
          </a:xfrm>
          <a:prstGeom prst="rect">
            <a:avLst/>
          </a:prstGeom>
        </p:spPr>
        <p:txBody>
          <a:bodyPr vert="horz" wrap="square" lIns="0" tIns="0" rIns="0" bIns="0" rtlCol="0">
            <a:spAutoFit/>
          </a:bodyPr>
          <a:lstStyle/>
          <a:p>
            <a:pPr marL="12700" marR="5080"/>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安全信息行为研究论纲</a:t>
            </a:r>
            <a:r>
              <a:rPr sz="1400" spc="-5" dirty="0">
                <a:solidFill>
                  <a:srgbClr val="006FC0"/>
                </a:solidFill>
                <a:latin typeface="Calibri"/>
                <a:cs typeface="Calibri"/>
              </a:rPr>
              <a:t>:</a:t>
            </a:r>
            <a:r>
              <a:rPr sz="1400" spc="-5" dirty="0">
                <a:solidFill>
                  <a:srgbClr val="006FC0"/>
                </a:solidFill>
                <a:latin typeface="宋体"/>
                <a:cs typeface="宋体"/>
              </a:rPr>
              <a:t>基本概念、元模型及研究要旨、范式与框架</a:t>
            </a:r>
            <a:r>
              <a:rPr sz="1400" spc="-5" dirty="0">
                <a:solidFill>
                  <a:srgbClr val="006FC0"/>
                </a:solidFill>
                <a:latin typeface="Calibri"/>
                <a:cs typeface="Calibri"/>
              </a:rPr>
              <a:t>[J].</a:t>
            </a:r>
            <a:r>
              <a:rPr sz="1400" spc="-5" dirty="0">
                <a:solidFill>
                  <a:srgbClr val="006FC0"/>
                </a:solidFill>
                <a:latin typeface="宋体"/>
                <a:cs typeface="宋体"/>
              </a:rPr>
              <a:t>情报理论与实  践</a:t>
            </a:r>
            <a:r>
              <a:rPr sz="1400" spc="-5" dirty="0">
                <a:solidFill>
                  <a:srgbClr val="006FC0"/>
                </a:solidFill>
                <a:latin typeface="Calibri"/>
                <a:cs typeface="Calibri"/>
              </a:rPr>
              <a:t>,2018,41(01):43-49.</a:t>
            </a:r>
            <a:endParaRPr sz="1400">
              <a:latin typeface="Calibri"/>
              <a:cs typeface="Calibri"/>
            </a:endParaRPr>
          </a:p>
        </p:txBody>
      </p:sp>
      <p:sp>
        <p:nvSpPr>
          <p:cNvPr id="50" name="object 50"/>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21839271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09343" y="810869"/>
            <a:ext cx="5321300" cy="5253355"/>
          </a:xfrm>
          <a:custGeom>
            <a:avLst/>
            <a:gdLst/>
            <a:ahLst/>
            <a:cxnLst/>
            <a:rect l="l" t="t" r="r" b="b"/>
            <a:pathLst>
              <a:path w="5321300" h="5253355">
                <a:moveTo>
                  <a:pt x="0" y="5253033"/>
                </a:moveTo>
                <a:lnTo>
                  <a:pt x="5321037" y="5253033"/>
                </a:lnTo>
                <a:lnTo>
                  <a:pt x="5321037" y="0"/>
                </a:lnTo>
                <a:lnTo>
                  <a:pt x="0" y="0"/>
                </a:lnTo>
                <a:lnTo>
                  <a:pt x="0" y="5253033"/>
                </a:lnTo>
                <a:close/>
              </a:path>
            </a:pathLst>
          </a:custGeom>
          <a:ln w="3246">
            <a:solidFill>
              <a:srgbClr val="000000"/>
            </a:solidFill>
          </a:ln>
        </p:spPr>
        <p:txBody>
          <a:bodyPr wrap="square" lIns="0" tIns="0" rIns="0" bIns="0" rtlCol="0"/>
          <a:lstStyle/>
          <a:p>
            <a:endParaRPr/>
          </a:p>
        </p:txBody>
      </p:sp>
      <p:sp>
        <p:nvSpPr>
          <p:cNvPr id="3" name="object 3"/>
          <p:cNvSpPr/>
          <p:nvPr/>
        </p:nvSpPr>
        <p:spPr>
          <a:xfrm>
            <a:off x="9354924" y="2535632"/>
            <a:ext cx="903605" cy="1490345"/>
          </a:xfrm>
          <a:custGeom>
            <a:avLst/>
            <a:gdLst/>
            <a:ahLst/>
            <a:cxnLst/>
            <a:rect l="l" t="t" r="r" b="b"/>
            <a:pathLst>
              <a:path w="903604" h="1490345">
                <a:moveTo>
                  <a:pt x="0" y="1489723"/>
                </a:moveTo>
                <a:lnTo>
                  <a:pt x="903077" y="1489723"/>
                </a:lnTo>
                <a:lnTo>
                  <a:pt x="903077" y="0"/>
                </a:lnTo>
                <a:lnTo>
                  <a:pt x="0" y="0"/>
                </a:lnTo>
                <a:lnTo>
                  <a:pt x="0" y="1489723"/>
                </a:lnTo>
                <a:close/>
              </a:path>
            </a:pathLst>
          </a:custGeom>
          <a:ln w="3211">
            <a:solidFill>
              <a:srgbClr val="000000"/>
            </a:solidFill>
          </a:ln>
        </p:spPr>
        <p:txBody>
          <a:bodyPr wrap="square" lIns="0" tIns="0" rIns="0" bIns="0" rtlCol="0"/>
          <a:lstStyle/>
          <a:p>
            <a:endParaRPr/>
          </a:p>
        </p:txBody>
      </p:sp>
      <p:sp>
        <p:nvSpPr>
          <p:cNvPr id="4" name="object 4"/>
          <p:cNvSpPr/>
          <p:nvPr/>
        </p:nvSpPr>
        <p:spPr>
          <a:xfrm>
            <a:off x="5081480" y="2377320"/>
            <a:ext cx="2101679" cy="2198555"/>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5312977" y="3026576"/>
            <a:ext cx="290195" cy="503555"/>
          </a:xfrm>
          <a:prstGeom prst="rect">
            <a:avLst/>
          </a:prstGeom>
        </p:spPr>
        <p:txBody>
          <a:bodyPr vert="horz" wrap="square" lIns="0" tIns="0" rIns="0" bIns="0" rtlCol="0">
            <a:spAutoFit/>
          </a:bodyPr>
          <a:lstStyle/>
          <a:p>
            <a:pPr marL="12700" marR="5080" algn="just">
              <a:lnSpc>
                <a:spcPct val="103699"/>
              </a:lnSpc>
            </a:pPr>
            <a:r>
              <a:rPr sz="1050" spc="-10" dirty="0">
                <a:latin typeface="宋体"/>
                <a:cs typeface="宋体"/>
              </a:rPr>
              <a:t>安全  信息  需求</a:t>
            </a:r>
            <a:endParaRPr sz="1050">
              <a:latin typeface="宋体"/>
              <a:cs typeface="宋体"/>
            </a:endParaRPr>
          </a:p>
        </p:txBody>
      </p:sp>
      <p:sp>
        <p:nvSpPr>
          <p:cNvPr id="6" name="object 6"/>
          <p:cNvSpPr txBox="1"/>
          <p:nvPr/>
        </p:nvSpPr>
        <p:spPr>
          <a:xfrm>
            <a:off x="6502715" y="2742378"/>
            <a:ext cx="290195" cy="503555"/>
          </a:xfrm>
          <a:prstGeom prst="rect">
            <a:avLst/>
          </a:prstGeom>
        </p:spPr>
        <p:txBody>
          <a:bodyPr vert="horz" wrap="square" lIns="0" tIns="0" rIns="0" bIns="0" rtlCol="0">
            <a:spAutoFit/>
          </a:bodyPr>
          <a:lstStyle/>
          <a:p>
            <a:pPr marL="12700" marR="5080" algn="just">
              <a:lnSpc>
                <a:spcPct val="103699"/>
              </a:lnSpc>
            </a:pPr>
            <a:r>
              <a:rPr sz="1050" spc="-10" dirty="0">
                <a:latin typeface="宋体"/>
                <a:cs typeface="宋体"/>
              </a:rPr>
              <a:t>安全  信息  搜寻</a:t>
            </a:r>
            <a:endParaRPr sz="1050">
              <a:latin typeface="宋体"/>
              <a:cs typeface="宋体"/>
            </a:endParaRPr>
          </a:p>
        </p:txBody>
      </p:sp>
      <p:sp>
        <p:nvSpPr>
          <p:cNvPr id="7" name="object 7"/>
          <p:cNvSpPr txBox="1"/>
          <p:nvPr/>
        </p:nvSpPr>
        <p:spPr>
          <a:xfrm>
            <a:off x="5843204" y="3023289"/>
            <a:ext cx="560705" cy="1398905"/>
          </a:xfrm>
          <a:prstGeom prst="rect">
            <a:avLst/>
          </a:prstGeom>
        </p:spPr>
        <p:txBody>
          <a:bodyPr vert="horz" wrap="square" lIns="0" tIns="0" rIns="0" bIns="0" rtlCol="0">
            <a:spAutoFit/>
          </a:bodyPr>
          <a:lstStyle/>
          <a:p>
            <a:pPr marL="12700" marR="62865" indent="79375" algn="just"/>
            <a:r>
              <a:rPr sz="1300" spc="-55" dirty="0">
                <a:latin typeface="宋体"/>
                <a:cs typeface="宋体"/>
              </a:rPr>
              <a:t>安全  信息  行为  元模型</a:t>
            </a:r>
            <a:endParaRPr sz="1300">
              <a:latin typeface="宋体"/>
              <a:cs typeface="宋体"/>
            </a:endParaRPr>
          </a:p>
          <a:p>
            <a:pPr marL="283210" marR="5080" algn="just">
              <a:lnSpc>
                <a:spcPct val="103699"/>
              </a:lnSpc>
              <a:spcBef>
                <a:spcPts val="785"/>
              </a:spcBef>
            </a:pPr>
            <a:r>
              <a:rPr sz="1050" spc="-10" dirty="0">
                <a:latin typeface="宋体"/>
                <a:cs typeface="宋体"/>
              </a:rPr>
              <a:t>安全  信息  利用</a:t>
            </a:r>
            <a:endParaRPr sz="1050">
              <a:latin typeface="宋体"/>
              <a:cs typeface="宋体"/>
            </a:endParaRPr>
          </a:p>
        </p:txBody>
      </p:sp>
      <p:sp>
        <p:nvSpPr>
          <p:cNvPr id="8" name="object 8"/>
          <p:cNvSpPr txBox="1"/>
          <p:nvPr/>
        </p:nvSpPr>
        <p:spPr>
          <a:xfrm rot="20700000">
            <a:off x="5572018" y="2495144"/>
            <a:ext cx="549841" cy="141064"/>
          </a:xfrm>
          <a:prstGeom prst="rect">
            <a:avLst/>
          </a:prstGeom>
        </p:spPr>
        <p:txBody>
          <a:bodyPr vert="horz" wrap="square" lIns="0" tIns="0" rIns="0" bIns="0" rtlCol="0">
            <a:spAutoFit/>
          </a:bodyPr>
          <a:lstStyle/>
          <a:p>
            <a:pPr>
              <a:lnSpc>
                <a:spcPts val="1085"/>
              </a:lnSpc>
            </a:pPr>
            <a:r>
              <a:rPr sz="1050" spc="-25" dirty="0">
                <a:latin typeface="宋体"/>
                <a:cs typeface="宋体"/>
              </a:rPr>
              <a:t>安全信</a:t>
            </a:r>
            <a:r>
              <a:rPr sz="1575" spc="-15" baseline="2645" dirty="0">
                <a:latin typeface="宋体"/>
                <a:cs typeface="宋体"/>
              </a:rPr>
              <a:t>息</a:t>
            </a:r>
            <a:endParaRPr sz="1575" baseline="2645">
              <a:latin typeface="宋体"/>
              <a:cs typeface="宋体"/>
            </a:endParaRPr>
          </a:p>
        </p:txBody>
      </p:sp>
      <p:sp>
        <p:nvSpPr>
          <p:cNvPr id="9" name="object 9"/>
          <p:cNvSpPr txBox="1"/>
          <p:nvPr/>
        </p:nvSpPr>
        <p:spPr>
          <a:xfrm rot="7080000">
            <a:off x="6674148" y="3792498"/>
            <a:ext cx="565380" cy="141064"/>
          </a:xfrm>
          <a:prstGeom prst="rect">
            <a:avLst/>
          </a:prstGeom>
        </p:spPr>
        <p:txBody>
          <a:bodyPr vert="horz" wrap="square" lIns="0" tIns="0" rIns="0" bIns="0" rtlCol="0">
            <a:spAutoFit/>
          </a:bodyPr>
          <a:lstStyle/>
          <a:p>
            <a:pPr>
              <a:lnSpc>
                <a:spcPts val="1055"/>
              </a:lnSpc>
            </a:pPr>
            <a:r>
              <a:rPr sz="1575" spc="7" baseline="2645" dirty="0">
                <a:latin typeface="宋体"/>
                <a:cs typeface="宋体"/>
              </a:rPr>
              <a:t>安全</a:t>
            </a:r>
            <a:r>
              <a:rPr sz="1050" spc="5" dirty="0">
                <a:latin typeface="宋体"/>
                <a:cs typeface="宋体"/>
              </a:rPr>
              <a:t>信</a:t>
            </a:r>
            <a:r>
              <a:rPr sz="1050" spc="25" dirty="0">
                <a:latin typeface="宋体"/>
                <a:cs typeface="宋体"/>
              </a:rPr>
              <a:t>息</a:t>
            </a:r>
            <a:endParaRPr sz="1050">
              <a:latin typeface="宋体"/>
              <a:cs typeface="宋体"/>
            </a:endParaRPr>
          </a:p>
        </p:txBody>
      </p:sp>
      <p:sp>
        <p:nvSpPr>
          <p:cNvPr id="10" name="object 10"/>
          <p:cNvSpPr txBox="1"/>
          <p:nvPr/>
        </p:nvSpPr>
        <p:spPr>
          <a:xfrm rot="13620000">
            <a:off x="5224991" y="4132298"/>
            <a:ext cx="559672" cy="141064"/>
          </a:xfrm>
          <a:prstGeom prst="rect">
            <a:avLst/>
          </a:prstGeom>
        </p:spPr>
        <p:txBody>
          <a:bodyPr vert="horz" wrap="square" lIns="0" tIns="0" rIns="0" bIns="0" rtlCol="0">
            <a:spAutoFit/>
          </a:bodyPr>
          <a:lstStyle/>
          <a:p>
            <a:pPr>
              <a:lnSpc>
                <a:spcPts val="1065"/>
              </a:lnSpc>
            </a:pPr>
            <a:r>
              <a:rPr sz="1050" dirty="0">
                <a:latin typeface="宋体"/>
                <a:cs typeface="宋体"/>
              </a:rPr>
              <a:t>安全</a:t>
            </a:r>
            <a:r>
              <a:rPr sz="1575" baseline="2645" dirty="0">
                <a:latin typeface="宋体"/>
                <a:cs typeface="宋体"/>
              </a:rPr>
              <a:t>信</a:t>
            </a:r>
            <a:r>
              <a:rPr sz="1575" spc="22" baseline="2645" dirty="0">
                <a:latin typeface="宋体"/>
                <a:cs typeface="宋体"/>
              </a:rPr>
              <a:t>息</a:t>
            </a:r>
            <a:endParaRPr sz="1575" baseline="2645">
              <a:latin typeface="宋体"/>
              <a:cs typeface="宋体"/>
            </a:endParaRPr>
          </a:p>
        </p:txBody>
      </p:sp>
      <p:sp>
        <p:nvSpPr>
          <p:cNvPr id="11" name="object 11"/>
          <p:cNvSpPr/>
          <p:nvPr/>
        </p:nvSpPr>
        <p:spPr>
          <a:xfrm>
            <a:off x="5083103" y="5044643"/>
            <a:ext cx="2098675" cy="941069"/>
          </a:xfrm>
          <a:custGeom>
            <a:avLst/>
            <a:gdLst/>
            <a:ahLst/>
            <a:cxnLst/>
            <a:rect l="l" t="t" r="r" b="b"/>
            <a:pathLst>
              <a:path w="2098675" h="941070">
                <a:moveTo>
                  <a:pt x="0" y="940854"/>
                </a:moveTo>
                <a:lnTo>
                  <a:pt x="2098433" y="940854"/>
                </a:lnTo>
                <a:lnTo>
                  <a:pt x="2098433" y="0"/>
                </a:lnTo>
                <a:lnTo>
                  <a:pt x="0" y="0"/>
                </a:lnTo>
                <a:lnTo>
                  <a:pt x="0" y="940854"/>
                </a:lnTo>
                <a:close/>
              </a:path>
            </a:pathLst>
          </a:custGeom>
          <a:ln w="3294">
            <a:solidFill>
              <a:srgbClr val="000000"/>
            </a:solidFill>
            <a:prstDash val="dash"/>
          </a:ln>
        </p:spPr>
        <p:txBody>
          <a:bodyPr wrap="square" lIns="0" tIns="0" rIns="0" bIns="0" rtlCol="0"/>
          <a:lstStyle/>
          <a:p>
            <a:endParaRPr/>
          </a:p>
        </p:txBody>
      </p:sp>
      <p:sp>
        <p:nvSpPr>
          <p:cNvPr id="12" name="object 12"/>
          <p:cNvSpPr/>
          <p:nvPr/>
        </p:nvSpPr>
        <p:spPr>
          <a:xfrm>
            <a:off x="5158056" y="5083846"/>
            <a:ext cx="225425" cy="588645"/>
          </a:xfrm>
          <a:custGeom>
            <a:avLst/>
            <a:gdLst/>
            <a:ahLst/>
            <a:cxnLst/>
            <a:rect l="l" t="t" r="r" b="b"/>
            <a:pathLst>
              <a:path w="225425" h="588645">
                <a:moveTo>
                  <a:pt x="112364" y="588034"/>
                </a:moveTo>
                <a:lnTo>
                  <a:pt x="156153" y="578792"/>
                </a:lnTo>
                <a:lnTo>
                  <a:pt x="191911" y="553590"/>
                </a:lnTo>
                <a:lnTo>
                  <a:pt x="216020" y="516207"/>
                </a:lnTo>
                <a:lnTo>
                  <a:pt x="224860" y="470427"/>
                </a:lnTo>
                <a:lnTo>
                  <a:pt x="224860" y="117606"/>
                </a:lnTo>
                <a:lnTo>
                  <a:pt x="216020" y="71832"/>
                </a:lnTo>
                <a:lnTo>
                  <a:pt x="191911" y="34449"/>
                </a:lnTo>
                <a:lnTo>
                  <a:pt x="156153" y="9243"/>
                </a:lnTo>
                <a:lnTo>
                  <a:pt x="112364" y="0"/>
                </a:lnTo>
                <a:lnTo>
                  <a:pt x="68651" y="9243"/>
                </a:lnTo>
                <a:lnTo>
                  <a:pt x="32932" y="34449"/>
                </a:lnTo>
                <a:lnTo>
                  <a:pt x="8838" y="71832"/>
                </a:lnTo>
                <a:lnTo>
                  <a:pt x="0" y="117606"/>
                </a:lnTo>
                <a:lnTo>
                  <a:pt x="0" y="470427"/>
                </a:lnTo>
                <a:lnTo>
                  <a:pt x="8838" y="516207"/>
                </a:lnTo>
                <a:lnTo>
                  <a:pt x="32932" y="553590"/>
                </a:lnTo>
                <a:lnTo>
                  <a:pt x="68651" y="578792"/>
                </a:lnTo>
                <a:lnTo>
                  <a:pt x="112364" y="588034"/>
                </a:lnTo>
                <a:close/>
              </a:path>
            </a:pathLst>
          </a:custGeom>
          <a:ln w="3191">
            <a:solidFill>
              <a:srgbClr val="000000"/>
            </a:solidFill>
          </a:ln>
        </p:spPr>
        <p:txBody>
          <a:bodyPr wrap="square" lIns="0" tIns="0" rIns="0" bIns="0" rtlCol="0"/>
          <a:lstStyle/>
          <a:p>
            <a:endParaRPr/>
          </a:p>
        </p:txBody>
      </p:sp>
      <p:sp>
        <p:nvSpPr>
          <p:cNvPr id="13" name="object 13"/>
          <p:cNvSpPr/>
          <p:nvPr/>
        </p:nvSpPr>
        <p:spPr>
          <a:xfrm>
            <a:off x="5457869" y="5083846"/>
            <a:ext cx="224790" cy="588645"/>
          </a:xfrm>
          <a:custGeom>
            <a:avLst/>
            <a:gdLst/>
            <a:ahLst/>
            <a:cxnLst/>
            <a:rect l="l" t="t" r="r" b="b"/>
            <a:pathLst>
              <a:path w="224789" h="588645">
                <a:moveTo>
                  <a:pt x="112364" y="588034"/>
                </a:moveTo>
                <a:lnTo>
                  <a:pt x="156132" y="578792"/>
                </a:lnTo>
                <a:lnTo>
                  <a:pt x="191845" y="553590"/>
                </a:lnTo>
                <a:lnTo>
                  <a:pt x="215908" y="516207"/>
                </a:lnTo>
                <a:lnTo>
                  <a:pt x="224728" y="470427"/>
                </a:lnTo>
                <a:lnTo>
                  <a:pt x="224728" y="117606"/>
                </a:lnTo>
                <a:lnTo>
                  <a:pt x="215908" y="71832"/>
                </a:lnTo>
                <a:lnTo>
                  <a:pt x="191845" y="34449"/>
                </a:lnTo>
                <a:lnTo>
                  <a:pt x="156132" y="9243"/>
                </a:lnTo>
                <a:lnTo>
                  <a:pt x="112364" y="0"/>
                </a:lnTo>
                <a:lnTo>
                  <a:pt x="68595" y="9243"/>
                </a:lnTo>
                <a:lnTo>
                  <a:pt x="32883" y="34449"/>
                </a:lnTo>
                <a:lnTo>
                  <a:pt x="8819" y="71832"/>
                </a:lnTo>
                <a:lnTo>
                  <a:pt x="0" y="117606"/>
                </a:lnTo>
                <a:lnTo>
                  <a:pt x="0" y="470427"/>
                </a:lnTo>
                <a:lnTo>
                  <a:pt x="8819" y="516207"/>
                </a:lnTo>
                <a:lnTo>
                  <a:pt x="32883" y="553590"/>
                </a:lnTo>
                <a:lnTo>
                  <a:pt x="68595" y="578792"/>
                </a:lnTo>
                <a:lnTo>
                  <a:pt x="112364" y="588034"/>
                </a:lnTo>
                <a:close/>
              </a:path>
            </a:pathLst>
          </a:custGeom>
          <a:ln w="3191">
            <a:solidFill>
              <a:srgbClr val="000000"/>
            </a:solidFill>
          </a:ln>
        </p:spPr>
        <p:txBody>
          <a:bodyPr wrap="square" lIns="0" tIns="0" rIns="0" bIns="0" rtlCol="0"/>
          <a:lstStyle/>
          <a:p>
            <a:endParaRPr/>
          </a:p>
        </p:txBody>
      </p:sp>
      <p:sp>
        <p:nvSpPr>
          <p:cNvPr id="14" name="object 14"/>
          <p:cNvSpPr/>
          <p:nvPr/>
        </p:nvSpPr>
        <p:spPr>
          <a:xfrm>
            <a:off x="5757552" y="5083846"/>
            <a:ext cx="225425" cy="588645"/>
          </a:xfrm>
          <a:custGeom>
            <a:avLst/>
            <a:gdLst/>
            <a:ahLst/>
            <a:cxnLst/>
            <a:rect l="l" t="t" r="r" b="b"/>
            <a:pathLst>
              <a:path w="225425" h="588645">
                <a:moveTo>
                  <a:pt x="112496" y="588034"/>
                </a:moveTo>
                <a:lnTo>
                  <a:pt x="156208" y="578792"/>
                </a:lnTo>
                <a:lnTo>
                  <a:pt x="191927" y="553590"/>
                </a:lnTo>
                <a:lnTo>
                  <a:pt x="216022" y="516207"/>
                </a:lnTo>
                <a:lnTo>
                  <a:pt x="224860" y="470427"/>
                </a:lnTo>
                <a:lnTo>
                  <a:pt x="224860" y="117606"/>
                </a:lnTo>
                <a:lnTo>
                  <a:pt x="216022" y="71832"/>
                </a:lnTo>
                <a:lnTo>
                  <a:pt x="191927" y="34449"/>
                </a:lnTo>
                <a:lnTo>
                  <a:pt x="156208" y="9243"/>
                </a:lnTo>
                <a:lnTo>
                  <a:pt x="112496" y="0"/>
                </a:lnTo>
                <a:lnTo>
                  <a:pt x="68707" y="9243"/>
                </a:lnTo>
                <a:lnTo>
                  <a:pt x="32949" y="34449"/>
                </a:lnTo>
                <a:lnTo>
                  <a:pt x="8840" y="71832"/>
                </a:lnTo>
                <a:lnTo>
                  <a:pt x="0" y="117606"/>
                </a:lnTo>
                <a:lnTo>
                  <a:pt x="0" y="470427"/>
                </a:lnTo>
                <a:lnTo>
                  <a:pt x="8840" y="516207"/>
                </a:lnTo>
                <a:lnTo>
                  <a:pt x="32949" y="553590"/>
                </a:lnTo>
                <a:lnTo>
                  <a:pt x="68707" y="578792"/>
                </a:lnTo>
                <a:lnTo>
                  <a:pt x="112496" y="588034"/>
                </a:lnTo>
                <a:close/>
              </a:path>
            </a:pathLst>
          </a:custGeom>
          <a:ln w="3191">
            <a:solidFill>
              <a:srgbClr val="000000"/>
            </a:solidFill>
          </a:ln>
        </p:spPr>
        <p:txBody>
          <a:bodyPr wrap="square" lIns="0" tIns="0" rIns="0" bIns="0" rtlCol="0"/>
          <a:lstStyle/>
          <a:p>
            <a:endParaRPr/>
          </a:p>
        </p:txBody>
      </p:sp>
      <p:sp>
        <p:nvSpPr>
          <p:cNvPr id="15" name="object 15"/>
          <p:cNvSpPr/>
          <p:nvPr/>
        </p:nvSpPr>
        <p:spPr>
          <a:xfrm>
            <a:off x="6057366" y="5083846"/>
            <a:ext cx="225425" cy="588645"/>
          </a:xfrm>
          <a:custGeom>
            <a:avLst/>
            <a:gdLst/>
            <a:ahLst/>
            <a:cxnLst/>
            <a:rect l="l" t="t" r="r" b="b"/>
            <a:pathLst>
              <a:path w="225425" h="588645">
                <a:moveTo>
                  <a:pt x="112364" y="588034"/>
                </a:moveTo>
                <a:lnTo>
                  <a:pt x="156153" y="578792"/>
                </a:lnTo>
                <a:lnTo>
                  <a:pt x="191911" y="553590"/>
                </a:lnTo>
                <a:lnTo>
                  <a:pt x="216020" y="516207"/>
                </a:lnTo>
                <a:lnTo>
                  <a:pt x="224860" y="470427"/>
                </a:lnTo>
                <a:lnTo>
                  <a:pt x="224860" y="117606"/>
                </a:lnTo>
                <a:lnTo>
                  <a:pt x="216020" y="71832"/>
                </a:lnTo>
                <a:lnTo>
                  <a:pt x="191911" y="34449"/>
                </a:lnTo>
                <a:lnTo>
                  <a:pt x="156153" y="9243"/>
                </a:lnTo>
                <a:lnTo>
                  <a:pt x="112364" y="0"/>
                </a:lnTo>
                <a:lnTo>
                  <a:pt x="68651" y="9243"/>
                </a:lnTo>
                <a:lnTo>
                  <a:pt x="32932" y="34449"/>
                </a:lnTo>
                <a:lnTo>
                  <a:pt x="8838" y="71832"/>
                </a:lnTo>
                <a:lnTo>
                  <a:pt x="0" y="117606"/>
                </a:lnTo>
                <a:lnTo>
                  <a:pt x="0" y="470427"/>
                </a:lnTo>
                <a:lnTo>
                  <a:pt x="8838" y="516207"/>
                </a:lnTo>
                <a:lnTo>
                  <a:pt x="32932" y="553590"/>
                </a:lnTo>
                <a:lnTo>
                  <a:pt x="68651" y="578792"/>
                </a:lnTo>
                <a:lnTo>
                  <a:pt x="112364" y="588034"/>
                </a:lnTo>
                <a:close/>
              </a:path>
            </a:pathLst>
          </a:custGeom>
          <a:ln w="3191">
            <a:solidFill>
              <a:srgbClr val="000000"/>
            </a:solidFill>
          </a:ln>
        </p:spPr>
        <p:txBody>
          <a:bodyPr wrap="square" lIns="0" tIns="0" rIns="0" bIns="0" rtlCol="0"/>
          <a:lstStyle/>
          <a:p>
            <a:endParaRPr/>
          </a:p>
        </p:txBody>
      </p:sp>
      <p:sp>
        <p:nvSpPr>
          <p:cNvPr id="16" name="object 16"/>
          <p:cNvSpPr/>
          <p:nvPr/>
        </p:nvSpPr>
        <p:spPr>
          <a:xfrm>
            <a:off x="6357180" y="5083846"/>
            <a:ext cx="225425" cy="588645"/>
          </a:xfrm>
          <a:custGeom>
            <a:avLst/>
            <a:gdLst/>
            <a:ahLst/>
            <a:cxnLst/>
            <a:rect l="l" t="t" r="r" b="b"/>
            <a:pathLst>
              <a:path w="225425" h="588645">
                <a:moveTo>
                  <a:pt x="112364" y="588034"/>
                </a:moveTo>
                <a:lnTo>
                  <a:pt x="156153" y="578792"/>
                </a:lnTo>
                <a:lnTo>
                  <a:pt x="191911" y="553590"/>
                </a:lnTo>
                <a:lnTo>
                  <a:pt x="216020" y="516207"/>
                </a:lnTo>
                <a:lnTo>
                  <a:pt x="224860" y="470427"/>
                </a:lnTo>
                <a:lnTo>
                  <a:pt x="224860" y="117606"/>
                </a:lnTo>
                <a:lnTo>
                  <a:pt x="216020" y="71832"/>
                </a:lnTo>
                <a:lnTo>
                  <a:pt x="191911" y="34449"/>
                </a:lnTo>
                <a:lnTo>
                  <a:pt x="156153" y="9243"/>
                </a:lnTo>
                <a:lnTo>
                  <a:pt x="112364" y="0"/>
                </a:lnTo>
                <a:lnTo>
                  <a:pt x="68651" y="9243"/>
                </a:lnTo>
                <a:lnTo>
                  <a:pt x="32932" y="34449"/>
                </a:lnTo>
                <a:lnTo>
                  <a:pt x="8838" y="71832"/>
                </a:lnTo>
                <a:lnTo>
                  <a:pt x="0" y="117606"/>
                </a:lnTo>
                <a:lnTo>
                  <a:pt x="0" y="470427"/>
                </a:lnTo>
                <a:lnTo>
                  <a:pt x="8838" y="516207"/>
                </a:lnTo>
                <a:lnTo>
                  <a:pt x="32932" y="553590"/>
                </a:lnTo>
                <a:lnTo>
                  <a:pt x="68651" y="578792"/>
                </a:lnTo>
                <a:lnTo>
                  <a:pt x="112364" y="588034"/>
                </a:lnTo>
                <a:close/>
              </a:path>
            </a:pathLst>
          </a:custGeom>
          <a:ln w="3191">
            <a:solidFill>
              <a:srgbClr val="000000"/>
            </a:solidFill>
          </a:ln>
        </p:spPr>
        <p:txBody>
          <a:bodyPr wrap="square" lIns="0" tIns="0" rIns="0" bIns="0" rtlCol="0"/>
          <a:lstStyle/>
          <a:p>
            <a:endParaRPr/>
          </a:p>
        </p:txBody>
      </p:sp>
      <p:sp>
        <p:nvSpPr>
          <p:cNvPr id="17" name="object 17"/>
          <p:cNvSpPr txBox="1"/>
          <p:nvPr/>
        </p:nvSpPr>
        <p:spPr>
          <a:xfrm>
            <a:off x="5198234" y="5114126"/>
            <a:ext cx="1356995" cy="511175"/>
          </a:xfrm>
          <a:prstGeom prst="rect">
            <a:avLst/>
          </a:prstGeom>
        </p:spPr>
        <p:txBody>
          <a:bodyPr vert="horz" wrap="square" lIns="0" tIns="0" rIns="0" bIns="0" rtlCol="0">
            <a:spAutoFit/>
          </a:bodyPr>
          <a:lstStyle/>
          <a:p>
            <a:pPr marL="12700" marR="5080" algn="just">
              <a:lnSpc>
                <a:spcPct val="103699"/>
              </a:lnSpc>
            </a:pPr>
            <a:r>
              <a:rPr sz="1050" spc="-10" dirty="0">
                <a:latin typeface="宋体"/>
                <a:cs typeface="宋体"/>
              </a:rPr>
              <a:t>定 定 定 定 定  义 义 义 义 义  </a:t>
            </a:r>
            <a:r>
              <a:rPr sz="1050" spc="-5" dirty="0">
                <a:latin typeface="Times New Roman"/>
                <a:cs typeface="Times New Roman"/>
              </a:rPr>
              <a:t>1       2       3       4      </a:t>
            </a:r>
            <a:r>
              <a:rPr sz="1050" spc="35" dirty="0">
                <a:latin typeface="Times New Roman"/>
                <a:cs typeface="Times New Roman"/>
              </a:rPr>
              <a:t> </a:t>
            </a:r>
            <a:r>
              <a:rPr sz="1050" spc="-5" dirty="0">
                <a:latin typeface="Times New Roman"/>
                <a:cs typeface="Times New Roman"/>
              </a:rPr>
              <a:t>5</a:t>
            </a:r>
            <a:endParaRPr sz="1050">
              <a:latin typeface="Times New Roman"/>
              <a:cs typeface="Times New Roman"/>
            </a:endParaRPr>
          </a:p>
        </p:txBody>
      </p:sp>
      <p:sp>
        <p:nvSpPr>
          <p:cNvPr id="18" name="object 18"/>
          <p:cNvSpPr/>
          <p:nvPr/>
        </p:nvSpPr>
        <p:spPr>
          <a:xfrm>
            <a:off x="6656993" y="5083846"/>
            <a:ext cx="224790" cy="588645"/>
          </a:xfrm>
          <a:custGeom>
            <a:avLst/>
            <a:gdLst/>
            <a:ahLst/>
            <a:cxnLst/>
            <a:rect l="l" t="t" r="r" b="b"/>
            <a:pathLst>
              <a:path w="224789" h="588645">
                <a:moveTo>
                  <a:pt x="112364" y="588034"/>
                </a:moveTo>
                <a:lnTo>
                  <a:pt x="156132" y="578792"/>
                </a:lnTo>
                <a:lnTo>
                  <a:pt x="191845" y="553590"/>
                </a:lnTo>
                <a:lnTo>
                  <a:pt x="215908" y="516207"/>
                </a:lnTo>
                <a:lnTo>
                  <a:pt x="224728" y="470427"/>
                </a:lnTo>
                <a:lnTo>
                  <a:pt x="224728" y="117606"/>
                </a:lnTo>
                <a:lnTo>
                  <a:pt x="215908" y="71832"/>
                </a:lnTo>
                <a:lnTo>
                  <a:pt x="191845" y="34449"/>
                </a:lnTo>
                <a:lnTo>
                  <a:pt x="156132" y="9243"/>
                </a:lnTo>
                <a:lnTo>
                  <a:pt x="112364" y="0"/>
                </a:lnTo>
                <a:lnTo>
                  <a:pt x="68595" y="9243"/>
                </a:lnTo>
                <a:lnTo>
                  <a:pt x="32883" y="34449"/>
                </a:lnTo>
                <a:lnTo>
                  <a:pt x="8819" y="71832"/>
                </a:lnTo>
                <a:lnTo>
                  <a:pt x="0" y="117606"/>
                </a:lnTo>
                <a:lnTo>
                  <a:pt x="0" y="470427"/>
                </a:lnTo>
                <a:lnTo>
                  <a:pt x="8819" y="516207"/>
                </a:lnTo>
                <a:lnTo>
                  <a:pt x="32883" y="553590"/>
                </a:lnTo>
                <a:lnTo>
                  <a:pt x="68595" y="578792"/>
                </a:lnTo>
                <a:lnTo>
                  <a:pt x="112364" y="588034"/>
                </a:lnTo>
                <a:close/>
              </a:path>
            </a:pathLst>
          </a:custGeom>
          <a:ln w="3191">
            <a:solidFill>
              <a:srgbClr val="000000"/>
            </a:solidFill>
          </a:ln>
        </p:spPr>
        <p:txBody>
          <a:bodyPr wrap="square" lIns="0" tIns="0" rIns="0" bIns="0" rtlCol="0"/>
          <a:lstStyle/>
          <a:p>
            <a:endParaRPr/>
          </a:p>
        </p:txBody>
      </p:sp>
      <p:sp>
        <p:nvSpPr>
          <p:cNvPr id="19" name="object 19"/>
          <p:cNvSpPr txBox="1"/>
          <p:nvPr/>
        </p:nvSpPr>
        <p:spPr>
          <a:xfrm>
            <a:off x="6697171" y="5290026"/>
            <a:ext cx="158115" cy="165735"/>
          </a:xfrm>
          <a:prstGeom prst="rect">
            <a:avLst/>
          </a:prstGeom>
        </p:spPr>
        <p:txBody>
          <a:bodyPr vert="horz" wrap="square" lIns="0" tIns="0" rIns="0" bIns="0" rtlCol="0">
            <a:spAutoFit/>
          </a:bodyPr>
          <a:lstStyle/>
          <a:p>
            <a:pPr marL="12700"/>
            <a:r>
              <a:rPr sz="1050" spc="-10" dirty="0">
                <a:latin typeface="宋体"/>
                <a:cs typeface="宋体"/>
              </a:rPr>
              <a:t>…</a:t>
            </a:r>
            <a:endParaRPr sz="1050">
              <a:latin typeface="宋体"/>
              <a:cs typeface="宋体"/>
            </a:endParaRPr>
          </a:p>
        </p:txBody>
      </p:sp>
      <p:sp>
        <p:nvSpPr>
          <p:cNvPr id="20" name="object 20"/>
          <p:cNvSpPr/>
          <p:nvPr/>
        </p:nvSpPr>
        <p:spPr>
          <a:xfrm>
            <a:off x="6919265" y="5083846"/>
            <a:ext cx="225425" cy="588645"/>
          </a:xfrm>
          <a:custGeom>
            <a:avLst/>
            <a:gdLst/>
            <a:ahLst/>
            <a:cxnLst/>
            <a:rect l="l" t="t" r="r" b="b"/>
            <a:pathLst>
              <a:path w="225425" h="588645">
                <a:moveTo>
                  <a:pt x="112364" y="588034"/>
                </a:moveTo>
                <a:lnTo>
                  <a:pt x="156153" y="578792"/>
                </a:lnTo>
                <a:lnTo>
                  <a:pt x="191911" y="553590"/>
                </a:lnTo>
                <a:lnTo>
                  <a:pt x="216020" y="516207"/>
                </a:lnTo>
                <a:lnTo>
                  <a:pt x="224860" y="470427"/>
                </a:lnTo>
                <a:lnTo>
                  <a:pt x="224860" y="117606"/>
                </a:lnTo>
                <a:lnTo>
                  <a:pt x="216020" y="71832"/>
                </a:lnTo>
                <a:lnTo>
                  <a:pt x="191911" y="34449"/>
                </a:lnTo>
                <a:lnTo>
                  <a:pt x="156153" y="9243"/>
                </a:lnTo>
                <a:lnTo>
                  <a:pt x="112364" y="0"/>
                </a:lnTo>
                <a:lnTo>
                  <a:pt x="68651" y="9243"/>
                </a:lnTo>
                <a:lnTo>
                  <a:pt x="32932" y="34449"/>
                </a:lnTo>
                <a:lnTo>
                  <a:pt x="8838" y="71832"/>
                </a:lnTo>
                <a:lnTo>
                  <a:pt x="0" y="117606"/>
                </a:lnTo>
                <a:lnTo>
                  <a:pt x="0" y="470427"/>
                </a:lnTo>
                <a:lnTo>
                  <a:pt x="8838" y="516207"/>
                </a:lnTo>
                <a:lnTo>
                  <a:pt x="32932" y="553590"/>
                </a:lnTo>
                <a:lnTo>
                  <a:pt x="68651" y="578792"/>
                </a:lnTo>
                <a:lnTo>
                  <a:pt x="112364" y="588034"/>
                </a:lnTo>
                <a:close/>
              </a:path>
            </a:pathLst>
          </a:custGeom>
          <a:ln w="3191">
            <a:solidFill>
              <a:srgbClr val="000000"/>
            </a:solidFill>
          </a:ln>
        </p:spPr>
        <p:txBody>
          <a:bodyPr wrap="square" lIns="0" tIns="0" rIns="0" bIns="0" rtlCol="0"/>
          <a:lstStyle/>
          <a:p>
            <a:endParaRPr/>
          </a:p>
        </p:txBody>
      </p:sp>
      <p:sp>
        <p:nvSpPr>
          <p:cNvPr id="21" name="object 21"/>
          <p:cNvSpPr txBox="1"/>
          <p:nvPr/>
        </p:nvSpPr>
        <p:spPr>
          <a:xfrm>
            <a:off x="6959442" y="5114126"/>
            <a:ext cx="158115" cy="506095"/>
          </a:xfrm>
          <a:prstGeom prst="rect">
            <a:avLst/>
          </a:prstGeom>
        </p:spPr>
        <p:txBody>
          <a:bodyPr vert="horz" wrap="square" lIns="0" tIns="0" rIns="0" bIns="0" rtlCol="0">
            <a:spAutoFit/>
          </a:bodyPr>
          <a:lstStyle/>
          <a:p>
            <a:pPr marL="12700" marR="5080">
              <a:lnSpc>
                <a:spcPct val="103699"/>
              </a:lnSpc>
            </a:pPr>
            <a:r>
              <a:rPr sz="1050" spc="-10" dirty="0">
                <a:latin typeface="宋体"/>
                <a:cs typeface="宋体"/>
              </a:rPr>
              <a:t>定  义</a:t>
            </a:r>
            <a:endParaRPr sz="1050">
              <a:latin typeface="宋体"/>
              <a:cs typeface="宋体"/>
            </a:endParaRPr>
          </a:p>
          <a:p>
            <a:pPr marL="19050">
              <a:spcBef>
                <a:spcPts val="245"/>
              </a:spcBef>
            </a:pPr>
            <a:r>
              <a:rPr sz="850" spc="-10" dirty="0">
                <a:latin typeface="Times New Roman"/>
                <a:cs typeface="Times New Roman"/>
              </a:rPr>
              <a:t>11</a:t>
            </a:r>
            <a:endParaRPr sz="850">
              <a:latin typeface="Times New Roman"/>
              <a:cs typeface="Times New Roman"/>
            </a:endParaRPr>
          </a:p>
        </p:txBody>
      </p:sp>
      <p:sp>
        <p:nvSpPr>
          <p:cNvPr id="22" name="object 22"/>
          <p:cNvSpPr txBox="1"/>
          <p:nvPr/>
        </p:nvSpPr>
        <p:spPr>
          <a:xfrm>
            <a:off x="5824564" y="5757607"/>
            <a:ext cx="662305" cy="201295"/>
          </a:xfrm>
          <a:prstGeom prst="rect">
            <a:avLst/>
          </a:prstGeom>
        </p:spPr>
        <p:txBody>
          <a:bodyPr vert="horz" wrap="square" lIns="0" tIns="0" rIns="0" bIns="0" rtlCol="0">
            <a:spAutoFit/>
          </a:bodyPr>
          <a:lstStyle/>
          <a:p>
            <a:pPr marL="12700"/>
            <a:r>
              <a:rPr sz="1300" spc="-55" dirty="0">
                <a:latin typeface="宋体"/>
                <a:cs typeface="宋体"/>
              </a:rPr>
              <a:t>基本概念</a:t>
            </a:r>
            <a:endParaRPr sz="1300">
              <a:latin typeface="宋体"/>
              <a:cs typeface="宋体"/>
            </a:endParaRPr>
          </a:p>
        </p:txBody>
      </p:sp>
      <p:sp>
        <p:nvSpPr>
          <p:cNvPr id="23" name="object 23"/>
          <p:cNvSpPr/>
          <p:nvPr/>
        </p:nvSpPr>
        <p:spPr>
          <a:xfrm>
            <a:off x="5982413" y="1947735"/>
            <a:ext cx="300355" cy="392430"/>
          </a:xfrm>
          <a:custGeom>
            <a:avLst/>
            <a:gdLst/>
            <a:ahLst/>
            <a:cxnLst/>
            <a:rect l="l" t="t" r="r" b="b"/>
            <a:pathLst>
              <a:path w="300354" h="392430">
                <a:moveTo>
                  <a:pt x="149907" y="391930"/>
                </a:moveTo>
                <a:lnTo>
                  <a:pt x="299814" y="235103"/>
                </a:lnTo>
                <a:lnTo>
                  <a:pt x="200933" y="235103"/>
                </a:lnTo>
                <a:lnTo>
                  <a:pt x="200933" y="0"/>
                </a:lnTo>
                <a:lnTo>
                  <a:pt x="99012" y="0"/>
                </a:lnTo>
                <a:lnTo>
                  <a:pt x="99012" y="235103"/>
                </a:lnTo>
                <a:lnTo>
                  <a:pt x="0" y="235103"/>
                </a:lnTo>
                <a:lnTo>
                  <a:pt x="149907" y="391930"/>
                </a:lnTo>
                <a:close/>
              </a:path>
            </a:pathLst>
          </a:custGeom>
          <a:ln w="3226">
            <a:solidFill>
              <a:srgbClr val="000000"/>
            </a:solidFill>
          </a:ln>
        </p:spPr>
        <p:txBody>
          <a:bodyPr wrap="square" lIns="0" tIns="0" rIns="0" bIns="0" rtlCol="0"/>
          <a:lstStyle/>
          <a:p>
            <a:endParaRPr/>
          </a:p>
        </p:txBody>
      </p:sp>
      <p:sp>
        <p:nvSpPr>
          <p:cNvPr id="24" name="object 24"/>
          <p:cNvSpPr/>
          <p:nvPr/>
        </p:nvSpPr>
        <p:spPr>
          <a:xfrm>
            <a:off x="5083103" y="889204"/>
            <a:ext cx="2098675" cy="1019810"/>
          </a:xfrm>
          <a:custGeom>
            <a:avLst/>
            <a:gdLst/>
            <a:ahLst/>
            <a:cxnLst/>
            <a:rect l="l" t="t" r="r" b="b"/>
            <a:pathLst>
              <a:path w="2098675" h="1019810">
                <a:moveTo>
                  <a:pt x="0" y="1019254"/>
                </a:moveTo>
                <a:lnTo>
                  <a:pt x="2098433" y="1019254"/>
                </a:lnTo>
                <a:lnTo>
                  <a:pt x="2098433" y="0"/>
                </a:lnTo>
                <a:lnTo>
                  <a:pt x="0" y="0"/>
                </a:lnTo>
                <a:lnTo>
                  <a:pt x="0" y="1019254"/>
                </a:lnTo>
                <a:close/>
              </a:path>
            </a:pathLst>
          </a:custGeom>
          <a:ln w="3291">
            <a:solidFill>
              <a:srgbClr val="000000"/>
            </a:solidFill>
            <a:prstDash val="dash"/>
          </a:ln>
        </p:spPr>
        <p:txBody>
          <a:bodyPr wrap="square" lIns="0" tIns="0" rIns="0" bIns="0" rtlCol="0"/>
          <a:lstStyle/>
          <a:p>
            <a:endParaRPr/>
          </a:p>
        </p:txBody>
      </p:sp>
      <p:sp>
        <p:nvSpPr>
          <p:cNvPr id="25" name="object 25"/>
          <p:cNvSpPr txBox="1"/>
          <p:nvPr/>
        </p:nvSpPr>
        <p:spPr>
          <a:xfrm>
            <a:off x="5801166" y="896574"/>
            <a:ext cx="662305" cy="201295"/>
          </a:xfrm>
          <a:prstGeom prst="rect">
            <a:avLst/>
          </a:prstGeom>
        </p:spPr>
        <p:txBody>
          <a:bodyPr vert="horz" wrap="square" lIns="0" tIns="0" rIns="0" bIns="0" rtlCol="0">
            <a:spAutoFit/>
          </a:bodyPr>
          <a:lstStyle/>
          <a:p>
            <a:pPr marL="12700"/>
            <a:r>
              <a:rPr sz="1300" spc="-55" dirty="0">
                <a:latin typeface="宋体"/>
                <a:cs typeface="宋体"/>
              </a:rPr>
              <a:t>时空视角</a:t>
            </a:r>
            <a:endParaRPr sz="1300">
              <a:latin typeface="宋体"/>
              <a:cs typeface="宋体"/>
            </a:endParaRPr>
          </a:p>
        </p:txBody>
      </p:sp>
      <p:sp>
        <p:nvSpPr>
          <p:cNvPr id="26" name="object 26"/>
          <p:cNvSpPr/>
          <p:nvPr/>
        </p:nvSpPr>
        <p:spPr>
          <a:xfrm>
            <a:off x="5139284" y="1124459"/>
            <a:ext cx="937260" cy="706120"/>
          </a:xfrm>
          <a:custGeom>
            <a:avLst/>
            <a:gdLst/>
            <a:ahLst/>
            <a:cxnLst/>
            <a:rect l="l" t="t" r="r" b="b"/>
            <a:pathLst>
              <a:path w="937260" h="706119">
                <a:moveTo>
                  <a:pt x="749402" y="705585"/>
                </a:moveTo>
                <a:lnTo>
                  <a:pt x="792377" y="700413"/>
                </a:lnTo>
                <a:lnTo>
                  <a:pt x="831830" y="685677"/>
                </a:lnTo>
                <a:lnTo>
                  <a:pt x="866635" y="662552"/>
                </a:lnTo>
                <a:lnTo>
                  <a:pt x="895666" y="632210"/>
                </a:lnTo>
                <a:lnTo>
                  <a:pt x="917796" y="595826"/>
                </a:lnTo>
                <a:lnTo>
                  <a:pt x="931901" y="554571"/>
                </a:lnTo>
                <a:lnTo>
                  <a:pt x="936852" y="509620"/>
                </a:lnTo>
                <a:lnTo>
                  <a:pt x="936852" y="195965"/>
                </a:lnTo>
                <a:lnTo>
                  <a:pt x="931901" y="151014"/>
                </a:lnTo>
                <a:lnTo>
                  <a:pt x="917796" y="109759"/>
                </a:lnTo>
                <a:lnTo>
                  <a:pt x="895666" y="73375"/>
                </a:lnTo>
                <a:lnTo>
                  <a:pt x="866635" y="43033"/>
                </a:lnTo>
                <a:lnTo>
                  <a:pt x="831830" y="19908"/>
                </a:lnTo>
                <a:lnTo>
                  <a:pt x="792377" y="5172"/>
                </a:lnTo>
                <a:lnTo>
                  <a:pt x="749402" y="0"/>
                </a:lnTo>
                <a:lnTo>
                  <a:pt x="187449" y="0"/>
                </a:lnTo>
                <a:lnTo>
                  <a:pt x="144475" y="5172"/>
                </a:lnTo>
                <a:lnTo>
                  <a:pt x="105022" y="19908"/>
                </a:lnTo>
                <a:lnTo>
                  <a:pt x="70217" y="43033"/>
                </a:lnTo>
                <a:lnTo>
                  <a:pt x="41186" y="73375"/>
                </a:lnTo>
                <a:lnTo>
                  <a:pt x="19055" y="109759"/>
                </a:lnTo>
                <a:lnTo>
                  <a:pt x="4951" y="151014"/>
                </a:lnTo>
                <a:lnTo>
                  <a:pt x="0" y="195965"/>
                </a:lnTo>
                <a:lnTo>
                  <a:pt x="0" y="509620"/>
                </a:lnTo>
                <a:lnTo>
                  <a:pt x="4951" y="554571"/>
                </a:lnTo>
                <a:lnTo>
                  <a:pt x="19055" y="595826"/>
                </a:lnTo>
                <a:lnTo>
                  <a:pt x="41186" y="632210"/>
                </a:lnTo>
                <a:lnTo>
                  <a:pt x="70217" y="662552"/>
                </a:lnTo>
                <a:lnTo>
                  <a:pt x="105022" y="685677"/>
                </a:lnTo>
                <a:lnTo>
                  <a:pt x="144475" y="700413"/>
                </a:lnTo>
                <a:lnTo>
                  <a:pt x="187449" y="705585"/>
                </a:lnTo>
                <a:lnTo>
                  <a:pt x="749402" y="705585"/>
                </a:lnTo>
                <a:close/>
              </a:path>
            </a:pathLst>
          </a:custGeom>
          <a:ln w="3266">
            <a:solidFill>
              <a:srgbClr val="000000"/>
            </a:solidFill>
          </a:ln>
        </p:spPr>
        <p:txBody>
          <a:bodyPr wrap="square" lIns="0" tIns="0" rIns="0" bIns="0" rtlCol="0"/>
          <a:lstStyle/>
          <a:p>
            <a:endParaRPr/>
          </a:p>
        </p:txBody>
      </p:sp>
      <p:sp>
        <p:nvSpPr>
          <p:cNvPr id="27" name="object 27"/>
          <p:cNvSpPr txBox="1"/>
          <p:nvPr/>
        </p:nvSpPr>
        <p:spPr>
          <a:xfrm>
            <a:off x="5180122" y="1107784"/>
            <a:ext cx="855344" cy="712470"/>
          </a:xfrm>
          <a:prstGeom prst="rect">
            <a:avLst/>
          </a:prstGeom>
        </p:spPr>
        <p:txBody>
          <a:bodyPr vert="horz" wrap="square" lIns="0" tIns="0" rIns="0" bIns="0" rtlCol="0">
            <a:spAutoFit/>
          </a:bodyPr>
          <a:lstStyle/>
          <a:p>
            <a:pPr marL="12700" marR="5080" algn="ctr">
              <a:lnSpc>
                <a:spcPct val="110400"/>
              </a:lnSpc>
            </a:pPr>
            <a:r>
              <a:rPr sz="1050" spc="-10" dirty="0">
                <a:latin typeface="宋体"/>
                <a:cs typeface="宋体"/>
              </a:rPr>
              <a:t>时间视角：  人类进化</a:t>
            </a:r>
            <a:r>
              <a:rPr sz="1050" spc="-10" dirty="0">
                <a:latin typeface="Times New Roman"/>
                <a:cs typeface="Times New Roman"/>
              </a:rPr>
              <a:t>/</a:t>
            </a:r>
            <a:r>
              <a:rPr sz="1050" spc="-10" dirty="0">
                <a:latin typeface="宋体"/>
                <a:cs typeface="宋体"/>
              </a:rPr>
              <a:t>生命  周期视角的安  全信息行为</a:t>
            </a:r>
            <a:endParaRPr sz="1050">
              <a:latin typeface="宋体"/>
              <a:cs typeface="宋体"/>
            </a:endParaRPr>
          </a:p>
        </p:txBody>
      </p:sp>
      <p:sp>
        <p:nvSpPr>
          <p:cNvPr id="28" name="object 28"/>
          <p:cNvSpPr/>
          <p:nvPr/>
        </p:nvSpPr>
        <p:spPr>
          <a:xfrm>
            <a:off x="6151091" y="1124459"/>
            <a:ext cx="974725" cy="706120"/>
          </a:xfrm>
          <a:custGeom>
            <a:avLst/>
            <a:gdLst/>
            <a:ahLst/>
            <a:cxnLst/>
            <a:rect l="l" t="t" r="r" b="b"/>
            <a:pathLst>
              <a:path w="974725" h="706119">
                <a:moveTo>
                  <a:pt x="786945" y="705585"/>
                </a:moveTo>
                <a:lnTo>
                  <a:pt x="829871" y="700413"/>
                </a:lnTo>
                <a:lnTo>
                  <a:pt x="869289" y="685677"/>
                </a:lnTo>
                <a:lnTo>
                  <a:pt x="904070" y="662552"/>
                </a:lnTo>
                <a:lnTo>
                  <a:pt x="933087" y="632210"/>
                </a:lnTo>
                <a:lnTo>
                  <a:pt x="955210" y="595826"/>
                </a:lnTo>
                <a:lnTo>
                  <a:pt x="969312" y="554571"/>
                </a:lnTo>
                <a:lnTo>
                  <a:pt x="974263" y="509620"/>
                </a:lnTo>
                <a:lnTo>
                  <a:pt x="974263" y="195965"/>
                </a:lnTo>
                <a:lnTo>
                  <a:pt x="969312" y="151014"/>
                </a:lnTo>
                <a:lnTo>
                  <a:pt x="955210" y="109759"/>
                </a:lnTo>
                <a:lnTo>
                  <a:pt x="933087" y="73375"/>
                </a:lnTo>
                <a:lnTo>
                  <a:pt x="904070" y="43033"/>
                </a:lnTo>
                <a:lnTo>
                  <a:pt x="869289" y="19908"/>
                </a:lnTo>
                <a:lnTo>
                  <a:pt x="829871" y="5172"/>
                </a:lnTo>
                <a:lnTo>
                  <a:pt x="786945" y="0"/>
                </a:lnTo>
                <a:lnTo>
                  <a:pt x="187317" y="0"/>
                </a:lnTo>
                <a:lnTo>
                  <a:pt x="144350" y="5172"/>
                </a:lnTo>
                <a:lnTo>
                  <a:pt x="104916" y="19908"/>
                </a:lnTo>
                <a:lnTo>
                  <a:pt x="70137" y="43033"/>
                </a:lnTo>
                <a:lnTo>
                  <a:pt x="41134" y="73375"/>
                </a:lnTo>
                <a:lnTo>
                  <a:pt x="19029" y="109759"/>
                </a:lnTo>
                <a:lnTo>
                  <a:pt x="4944" y="151014"/>
                </a:lnTo>
                <a:lnTo>
                  <a:pt x="0" y="195965"/>
                </a:lnTo>
                <a:lnTo>
                  <a:pt x="0" y="509620"/>
                </a:lnTo>
                <a:lnTo>
                  <a:pt x="4944" y="554571"/>
                </a:lnTo>
                <a:lnTo>
                  <a:pt x="19029" y="595826"/>
                </a:lnTo>
                <a:lnTo>
                  <a:pt x="41134" y="632210"/>
                </a:lnTo>
                <a:lnTo>
                  <a:pt x="70137" y="662552"/>
                </a:lnTo>
                <a:lnTo>
                  <a:pt x="104916" y="685677"/>
                </a:lnTo>
                <a:lnTo>
                  <a:pt x="144350" y="700413"/>
                </a:lnTo>
                <a:lnTo>
                  <a:pt x="187317" y="705585"/>
                </a:lnTo>
                <a:lnTo>
                  <a:pt x="786945" y="705585"/>
                </a:lnTo>
                <a:close/>
              </a:path>
            </a:pathLst>
          </a:custGeom>
          <a:ln w="3268">
            <a:solidFill>
              <a:srgbClr val="000000"/>
            </a:solidFill>
          </a:ln>
        </p:spPr>
        <p:txBody>
          <a:bodyPr wrap="square" lIns="0" tIns="0" rIns="0" bIns="0" rtlCol="0"/>
          <a:lstStyle/>
          <a:p>
            <a:endParaRPr/>
          </a:p>
        </p:txBody>
      </p:sp>
      <p:sp>
        <p:nvSpPr>
          <p:cNvPr id="29" name="object 29"/>
          <p:cNvSpPr txBox="1"/>
          <p:nvPr/>
        </p:nvSpPr>
        <p:spPr>
          <a:xfrm>
            <a:off x="6228942" y="1121086"/>
            <a:ext cx="819150" cy="690880"/>
          </a:xfrm>
          <a:prstGeom prst="rect">
            <a:avLst/>
          </a:prstGeom>
        </p:spPr>
        <p:txBody>
          <a:bodyPr vert="horz" wrap="square" lIns="0" tIns="0" rIns="0" bIns="0" rtlCol="0">
            <a:spAutoFit/>
          </a:bodyPr>
          <a:lstStyle/>
          <a:p>
            <a:pPr marL="12700" marR="5080" indent="66040">
              <a:lnSpc>
                <a:spcPct val="107100"/>
              </a:lnSpc>
            </a:pPr>
            <a:r>
              <a:rPr sz="1050" spc="-10" dirty="0">
                <a:latin typeface="宋体"/>
                <a:cs typeface="宋体"/>
              </a:rPr>
              <a:t>空间视角：  不同系统的安  全信息用户的  安全信息行为</a:t>
            </a:r>
            <a:endParaRPr sz="1050">
              <a:latin typeface="宋体"/>
              <a:cs typeface="宋体"/>
            </a:endParaRPr>
          </a:p>
        </p:txBody>
      </p:sp>
      <p:sp>
        <p:nvSpPr>
          <p:cNvPr id="30" name="object 30"/>
          <p:cNvSpPr/>
          <p:nvPr/>
        </p:nvSpPr>
        <p:spPr>
          <a:xfrm>
            <a:off x="3584164" y="889291"/>
            <a:ext cx="1087120" cy="5096510"/>
          </a:xfrm>
          <a:custGeom>
            <a:avLst/>
            <a:gdLst/>
            <a:ahLst/>
            <a:cxnLst/>
            <a:rect l="l" t="t" r="r" b="b"/>
            <a:pathLst>
              <a:path w="1087120" h="5096510">
                <a:moveTo>
                  <a:pt x="0" y="5096205"/>
                </a:moveTo>
                <a:lnTo>
                  <a:pt x="1086693" y="5096205"/>
                </a:lnTo>
                <a:lnTo>
                  <a:pt x="1086693" y="0"/>
                </a:lnTo>
                <a:lnTo>
                  <a:pt x="0" y="0"/>
                </a:lnTo>
                <a:lnTo>
                  <a:pt x="0" y="5096205"/>
                </a:lnTo>
                <a:close/>
              </a:path>
            </a:pathLst>
          </a:custGeom>
          <a:ln w="3179">
            <a:solidFill>
              <a:srgbClr val="000000"/>
            </a:solidFill>
            <a:prstDash val="dash"/>
          </a:ln>
        </p:spPr>
        <p:txBody>
          <a:bodyPr wrap="square" lIns="0" tIns="0" rIns="0" bIns="0" rtlCol="0"/>
          <a:lstStyle/>
          <a:p>
            <a:endParaRPr/>
          </a:p>
        </p:txBody>
      </p:sp>
      <p:sp>
        <p:nvSpPr>
          <p:cNvPr id="31" name="object 31"/>
          <p:cNvSpPr/>
          <p:nvPr/>
        </p:nvSpPr>
        <p:spPr>
          <a:xfrm>
            <a:off x="4708335" y="3398183"/>
            <a:ext cx="375285" cy="313690"/>
          </a:xfrm>
          <a:custGeom>
            <a:avLst/>
            <a:gdLst/>
            <a:ahLst/>
            <a:cxnLst/>
            <a:rect l="l" t="t" r="r" b="b"/>
            <a:pathLst>
              <a:path w="375285" h="313689">
                <a:moveTo>
                  <a:pt x="374767" y="156827"/>
                </a:moveTo>
                <a:lnTo>
                  <a:pt x="224860" y="0"/>
                </a:lnTo>
                <a:lnTo>
                  <a:pt x="224860" y="103445"/>
                </a:lnTo>
                <a:lnTo>
                  <a:pt x="0" y="103445"/>
                </a:lnTo>
                <a:lnTo>
                  <a:pt x="0" y="210071"/>
                </a:lnTo>
                <a:lnTo>
                  <a:pt x="224860" y="210071"/>
                </a:lnTo>
                <a:lnTo>
                  <a:pt x="224860" y="313655"/>
                </a:lnTo>
                <a:lnTo>
                  <a:pt x="374767" y="156827"/>
                </a:lnTo>
                <a:close/>
              </a:path>
            </a:pathLst>
          </a:custGeom>
          <a:ln w="3258">
            <a:solidFill>
              <a:srgbClr val="000000"/>
            </a:solidFill>
          </a:ln>
        </p:spPr>
        <p:txBody>
          <a:bodyPr wrap="square" lIns="0" tIns="0" rIns="0" bIns="0" rtlCol="0"/>
          <a:lstStyle/>
          <a:p>
            <a:endParaRPr/>
          </a:p>
        </p:txBody>
      </p:sp>
      <p:sp>
        <p:nvSpPr>
          <p:cNvPr id="32" name="object 32"/>
          <p:cNvSpPr/>
          <p:nvPr/>
        </p:nvSpPr>
        <p:spPr>
          <a:xfrm>
            <a:off x="4708335" y="1202873"/>
            <a:ext cx="375285" cy="313690"/>
          </a:xfrm>
          <a:custGeom>
            <a:avLst/>
            <a:gdLst/>
            <a:ahLst/>
            <a:cxnLst/>
            <a:rect l="l" t="t" r="r" b="b"/>
            <a:pathLst>
              <a:path w="375285" h="313690">
                <a:moveTo>
                  <a:pt x="374767" y="156827"/>
                </a:moveTo>
                <a:lnTo>
                  <a:pt x="224860" y="0"/>
                </a:lnTo>
                <a:lnTo>
                  <a:pt x="224860" y="103445"/>
                </a:lnTo>
                <a:lnTo>
                  <a:pt x="0" y="103445"/>
                </a:lnTo>
                <a:lnTo>
                  <a:pt x="0" y="210071"/>
                </a:lnTo>
                <a:lnTo>
                  <a:pt x="224860" y="210071"/>
                </a:lnTo>
                <a:lnTo>
                  <a:pt x="224860" y="313655"/>
                </a:lnTo>
                <a:lnTo>
                  <a:pt x="374767" y="156827"/>
                </a:lnTo>
                <a:close/>
              </a:path>
            </a:pathLst>
          </a:custGeom>
          <a:ln w="3258">
            <a:solidFill>
              <a:srgbClr val="000000"/>
            </a:solidFill>
          </a:ln>
        </p:spPr>
        <p:txBody>
          <a:bodyPr wrap="square" lIns="0" tIns="0" rIns="0" bIns="0" rtlCol="0"/>
          <a:lstStyle/>
          <a:p>
            <a:endParaRPr/>
          </a:p>
        </p:txBody>
      </p:sp>
      <p:sp>
        <p:nvSpPr>
          <p:cNvPr id="33" name="object 33"/>
          <p:cNvSpPr/>
          <p:nvPr/>
        </p:nvSpPr>
        <p:spPr>
          <a:xfrm>
            <a:off x="4670925" y="5358265"/>
            <a:ext cx="375285" cy="313690"/>
          </a:xfrm>
          <a:custGeom>
            <a:avLst/>
            <a:gdLst/>
            <a:ahLst/>
            <a:cxnLst/>
            <a:rect l="l" t="t" r="r" b="b"/>
            <a:pathLst>
              <a:path w="375285" h="313689">
                <a:moveTo>
                  <a:pt x="0" y="156813"/>
                </a:moveTo>
                <a:lnTo>
                  <a:pt x="149907" y="313613"/>
                </a:lnTo>
                <a:lnTo>
                  <a:pt x="149907" y="210126"/>
                </a:lnTo>
                <a:lnTo>
                  <a:pt x="374767" y="210126"/>
                </a:lnTo>
                <a:lnTo>
                  <a:pt x="374767" y="103486"/>
                </a:lnTo>
                <a:lnTo>
                  <a:pt x="149907" y="103486"/>
                </a:lnTo>
                <a:lnTo>
                  <a:pt x="149907" y="0"/>
                </a:lnTo>
                <a:lnTo>
                  <a:pt x="0" y="156813"/>
                </a:lnTo>
                <a:close/>
              </a:path>
            </a:pathLst>
          </a:custGeom>
          <a:ln w="3258">
            <a:solidFill>
              <a:srgbClr val="000000"/>
            </a:solidFill>
          </a:ln>
        </p:spPr>
        <p:txBody>
          <a:bodyPr wrap="square" lIns="0" tIns="0" rIns="0" bIns="0" rtlCol="0"/>
          <a:lstStyle/>
          <a:p>
            <a:endParaRPr/>
          </a:p>
        </p:txBody>
      </p:sp>
      <p:sp>
        <p:nvSpPr>
          <p:cNvPr id="34" name="object 34"/>
          <p:cNvSpPr txBox="1"/>
          <p:nvPr/>
        </p:nvSpPr>
        <p:spPr>
          <a:xfrm>
            <a:off x="3624341" y="2909004"/>
            <a:ext cx="184150" cy="1017905"/>
          </a:xfrm>
          <a:prstGeom prst="rect">
            <a:avLst/>
          </a:prstGeom>
        </p:spPr>
        <p:txBody>
          <a:bodyPr vert="horz" wrap="square" lIns="0" tIns="0" rIns="0" bIns="0" rtlCol="0">
            <a:spAutoFit/>
          </a:bodyPr>
          <a:lstStyle/>
          <a:p>
            <a:pPr marL="12700" marR="5080" algn="just">
              <a:lnSpc>
                <a:spcPct val="102400"/>
              </a:lnSpc>
            </a:pPr>
            <a:r>
              <a:rPr sz="1300" spc="-40" dirty="0">
                <a:latin typeface="宋体"/>
                <a:cs typeface="宋体"/>
              </a:rPr>
              <a:t>多  学  科  视  角</a:t>
            </a:r>
            <a:endParaRPr sz="1300">
              <a:latin typeface="宋体"/>
              <a:cs typeface="宋体"/>
            </a:endParaRPr>
          </a:p>
        </p:txBody>
      </p:sp>
      <p:sp>
        <p:nvSpPr>
          <p:cNvPr id="35" name="object 35"/>
          <p:cNvSpPr/>
          <p:nvPr/>
        </p:nvSpPr>
        <p:spPr>
          <a:xfrm>
            <a:off x="3809025" y="967633"/>
            <a:ext cx="749935" cy="941069"/>
          </a:xfrm>
          <a:custGeom>
            <a:avLst/>
            <a:gdLst/>
            <a:ahLst/>
            <a:cxnLst/>
            <a:rect l="l" t="t" r="r" b="b"/>
            <a:pathLst>
              <a:path w="749935" h="941069">
                <a:moveTo>
                  <a:pt x="0" y="470482"/>
                </a:moveTo>
                <a:lnTo>
                  <a:pt x="2520" y="415611"/>
                </a:lnTo>
                <a:lnTo>
                  <a:pt x="9895" y="362599"/>
                </a:lnTo>
                <a:lnTo>
                  <a:pt x="21844" y="311801"/>
                </a:lnTo>
                <a:lnTo>
                  <a:pt x="38085" y="263568"/>
                </a:lnTo>
                <a:lnTo>
                  <a:pt x="58337" y="218254"/>
                </a:lnTo>
                <a:lnTo>
                  <a:pt x="82320" y="176212"/>
                </a:lnTo>
                <a:lnTo>
                  <a:pt x="109753" y="137794"/>
                </a:lnTo>
                <a:lnTo>
                  <a:pt x="140354" y="103354"/>
                </a:lnTo>
                <a:lnTo>
                  <a:pt x="173843" y="73244"/>
                </a:lnTo>
                <a:lnTo>
                  <a:pt x="209938" y="47817"/>
                </a:lnTo>
                <a:lnTo>
                  <a:pt x="248359" y="27426"/>
                </a:lnTo>
                <a:lnTo>
                  <a:pt x="288825" y="12424"/>
                </a:lnTo>
                <a:lnTo>
                  <a:pt x="331055" y="3165"/>
                </a:lnTo>
                <a:lnTo>
                  <a:pt x="374767" y="0"/>
                </a:lnTo>
                <a:lnTo>
                  <a:pt x="418455" y="3165"/>
                </a:lnTo>
                <a:lnTo>
                  <a:pt x="460668" y="12424"/>
                </a:lnTo>
                <a:lnTo>
                  <a:pt x="501123" y="27426"/>
                </a:lnTo>
                <a:lnTo>
                  <a:pt x="539538" y="47817"/>
                </a:lnTo>
                <a:lnTo>
                  <a:pt x="575633" y="73244"/>
                </a:lnTo>
                <a:lnTo>
                  <a:pt x="609125" y="103354"/>
                </a:lnTo>
                <a:lnTo>
                  <a:pt x="639732" y="137794"/>
                </a:lnTo>
                <a:lnTo>
                  <a:pt x="667172" y="176212"/>
                </a:lnTo>
                <a:lnTo>
                  <a:pt x="691164" y="218254"/>
                </a:lnTo>
                <a:lnTo>
                  <a:pt x="711426" y="263568"/>
                </a:lnTo>
                <a:lnTo>
                  <a:pt x="727676" y="311801"/>
                </a:lnTo>
                <a:lnTo>
                  <a:pt x="739632" y="362599"/>
                </a:lnTo>
                <a:lnTo>
                  <a:pt x="747012" y="415611"/>
                </a:lnTo>
                <a:lnTo>
                  <a:pt x="749535" y="470482"/>
                </a:lnTo>
                <a:lnTo>
                  <a:pt x="747012" y="525326"/>
                </a:lnTo>
                <a:lnTo>
                  <a:pt x="739632" y="578314"/>
                </a:lnTo>
                <a:lnTo>
                  <a:pt x="727676" y="629093"/>
                </a:lnTo>
                <a:lnTo>
                  <a:pt x="711426" y="677309"/>
                </a:lnTo>
                <a:lnTo>
                  <a:pt x="691164" y="722609"/>
                </a:lnTo>
                <a:lnTo>
                  <a:pt x="667172" y="764640"/>
                </a:lnTo>
                <a:lnTo>
                  <a:pt x="639732" y="803049"/>
                </a:lnTo>
                <a:lnTo>
                  <a:pt x="609125" y="837483"/>
                </a:lnTo>
                <a:lnTo>
                  <a:pt x="575633" y="867589"/>
                </a:lnTo>
                <a:lnTo>
                  <a:pt x="539538" y="893013"/>
                </a:lnTo>
                <a:lnTo>
                  <a:pt x="501123" y="913402"/>
                </a:lnTo>
                <a:lnTo>
                  <a:pt x="460668" y="928402"/>
                </a:lnTo>
                <a:lnTo>
                  <a:pt x="418455" y="937662"/>
                </a:lnTo>
                <a:lnTo>
                  <a:pt x="374767" y="940827"/>
                </a:lnTo>
                <a:lnTo>
                  <a:pt x="331055" y="937662"/>
                </a:lnTo>
                <a:lnTo>
                  <a:pt x="288825" y="928402"/>
                </a:lnTo>
                <a:lnTo>
                  <a:pt x="248359" y="913402"/>
                </a:lnTo>
                <a:lnTo>
                  <a:pt x="209938" y="893013"/>
                </a:lnTo>
                <a:lnTo>
                  <a:pt x="173843" y="867589"/>
                </a:lnTo>
                <a:lnTo>
                  <a:pt x="140354" y="837483"/>
                </a:lnTo>
                <a:lnTo>
                  <a:pt x="109753" y="803049"/>
                </a:lnTo>
                <a:lnTo>
                  <a:pt x="82320" y="764640"/>
                </a:lnTo>
                <a:lnTo>
                  <a:pt x="58337" y="722609"/>
                </a:lnTo>
                <a:lnTo>
                  <a:pt x="38085" y="677309"/>
                </a:lnTo>
                <a:lnTo>
                  <a:pt x="21844" y="629093"/>
                </a:lnTo>
                <a:lnTo>
                  <a:pt x="9895" y="578314"/>
                </a:lnTo>
                <a:lnTo>
                  <a:pt x="2520" y="525326"/>
                </a:lnTo>
                <a:lnTo>
                  <a:pt x="0" y="470482"/>
                </a:lnTo>
                <a:close/>
              </a:path>
            </a:pathLst>
          </a:custGeom>
          <a:ln w="3229">
            <a:solidFill>
              <a:srgbClr val="000000"/>
            </a:solidFill>
            <a:prstDash val="dash"/>
          </a:ln>
        </p:spPr>
        <p:txBody>
          <a:bodyPr wrap="square" lIns="0" tIns="0" rIns="0" bIns="0" rtlCol="0"/>
          <a:lstStyle/>
          <a:p>
            <a:endParaRPr/>
          </a:p>
        </p:txBody>
      </p:sp>
      <p:sp>
        <p:nvSpPr>
          <p:cNvPr id="36" name="object 36"/>
          <p:cNvSpPr/>
          <p:nvPr/>
        </p:nvSpPr>
        <p:spPr>
          <a:xfrm>
            <a:off x="3921522" y="1136215"/>
            <a:ext cx="525145" cy="302260"/>
          </a:xfrm>
          <a:custGeom>
            <a:avLst/>
            <a:gdLst/>
            <a:ahLst/>
            <a:cxnLst/>
            <a:rect l="l" t="t" r="r" b="b"/>
            <a:pathLst>
              <a:path w="525144" h="302259">
                <a:moveTo>
                  <a:pt x="380319" y="301900"/>
                </a:moveTo>
                <a:lnTo>
                  <a:pt x="425928" y="294199"/>
                </a:lnTo>
                <a:lnTo>
                  <a:pt x="465521" y="272758"/>
                </a:lnTo>
                <a:lnTo>
                  <a:pt x="496733" y="240065"/>
                </a:lnTo>
                <a:lnTo>
                  <a:pt x="517195" y="198609"/>
                </a:lnTo>
                <a:lnTo>
                  <a:pt x="524542" y="150880"/>
                </a:lnTo>
                <a:lnTo>
                  <a:pt x="517195" y="103219"/>
                </a:lnTo>
                <a:lnTo>
                  <a:pt x="496733" y="61805"/>
                </a:lnTo>
                <a:lnTo>
                  <a:pt x="465521" y="29132"/>
                </a:lnTo>
                <a:lnTo>
                  <a:pt x="425928" y="7699"/>
                </a:lnTo>
                <a:lnTo>
                  <a:pt x="380319" y="0"/>
                </a:lnTo>
                <a:lnTo>
                  <a:pt x="144222" y="0"/>
                </a:lnTo>
                <a:lnTo>
                  <a:pt x="98613" y="7699"/>
                </a:lnTo>
                <a:lnTo>
                  <a:pt x="59020" y="29132"/>
                </a:lnTo>
                <a:lnTo>
                  <a:pt x="27809" y="61805"/>
                </a:lnTo>
                <a:lnTo>
                  <a:pt x="7346" y="103219"/>
                </a:lnTo>
                <a:lnTo>
                  <a:pt x="0" y="150880"/>
                </a:lnTo>
                <a:lnTo>
                  <a:pt x="7346" y="198609"/>
                </a:lnTo>
                <a:lnTo>
                  <a:pt x="27809" y="240065"/>
                </a:lnTo>
                <a:lnTo>
                  <a:pt x="59020" y="272758"/>
                </a:lnTo>
                <a:lnTo>
                  <a:pt x="98613" y="294199"/>
                </a:lnTo>
                <a:lnTo>
                  <a:pt x="144222" y="301900"/>
                </a:lnTo>
                <a:lnTo>
                  <a:pt x="380319" y="301900"/>
                </a:lnTo>
                <a:close/>
              </a:path>
            </a:pathLst>
          </a:custGeom>
          <a:ln w="3282">
            <a:solidFill>
              <a:srgbClr val="000000"/>
            </a:solidFill>
          </a:ln>
        </p:spPr>
        <p:txBody>
          <a:bodyPr wrap="square" lIns="0" tIns="0" rIns="0" bIns="0" rtlCol="0"/>
          <a:lstStyle/>
          <a:p>
            <a:endParaRPr/>
          </a:p>
        </p:txBody>
      </p:sp>
      <p:sp>
        <p:nvSpPr>
          <p:cNvPr id="37" name="object 37"/>
          <p:cNvSpPr txBox="1"/>
          <p:nvPr/>
        </p:nvSpPr>
        <p:spPr>
          <a:xfrm>
            <a:off x="3972803" y="1199246"/>
            <a:ext cx="422275" cy="165735"/>
          </a:xfrm>
          <a:prstGeom prst="rect">
            <a:avLst/>
          </a:prstGeom>
        </p:spPr>
        <p:txBody>
          <a:bodyPr vert="horz" wrap="square" lIns="0" tIns="0" rIns="0" bIns="0" rtlCol="0">
            <a:spAutoFit/>
          </a:bodyPr>
          <a:lstStyle/>
          <a:p>
            <a:pPr marL="12700"/>
            <a:r>
              <a:rPr sz="1050" spc="-10" dirty="0">
                <a:latin typeface="宋体"/>
                <a:cs typeface="宋体"/>
              </a:rPr>
              <a:t>人类学</a:t>
            </a:r>
            <a:endParaRPr sz="1050">
              <a:latin typeface="宋体"/>
              <a:cs typeface="宋体"/>
            </a:endParaRPr>
          </a:p>
        </p:txBody>
      </p:sp>
      <p:sp>
        <p:nvSpPr>
          <p:cNvPr id="38" name="object 38"/>
          <p:cNvSpPr/>
          <p:nvPr/>
        </p:nvSpPr>
        <p:spPr>
          <a:xfrm>
            <a:off x="3928527" y="1522337"/>
            <a:ext cx="510540" cy="302260"/>
          </a:xfrm>
          <a:custGeom>
            <a:avLst/>
            <a:gdLst/>
            <a:ahLst/>
            <a:cxnLst/>
            <a:rect l="l" t="t" r="r" b="b"/>
            <a:pathLst>
              <a:path w="510539" h="302260">
                <a:moveTo>
                  <a:pt x="366307" y="301900"/>
                </a:moveTo>
                <a:lnTo>
                  <a:pt x="411865" y="294199"/>
                </a:lnTo>
                <a:lnTo>
                  <a:pt x="451452" y="272758"/>
                </a:lnTo>
                <a:lnTo>
                  <a:pt x="482682" y="240065"/>
                </a:lnTo>
                <a:lnTo>
                  <a:pt x="503170" y="198609"/>
                </a:lnTo>
                <a:lnTo>
                  <a:pt x="510529" y="150880"/>
                </a:lnTo>
                <a:lnTo>
                  <a:pt x="503170" y="103219"/>
                </a:lnTo>
                <a:lnTo>
                  <a:pt x="482682" y="61805"/>
                </a:lnTo>
                <a:lnTo>
                  <a:pt x="451452" y="29132"/>
                </a:lnTo>
                <a:lnTo>
                  <a:pt x="411865" y="7699"/>
                </a:lnTo>
                <a:lnTo>
                  <a:pt x="366307" y="0"/>
                </a:lnTo>
                <a:lnTo>
                  <a:pt x="144222" y="0"/>
                </a:lnTo>
                <a:lnTo>
                  <a:pt x="98613" y="7699"/>
                </a:lnTo>
                <a:lnTo>
                  <a:pt x="59020" y="29132"/>
                </a:lnTo>
                <a:lnTo>
                  <a:pt x="27809" y="61805"/>
                </a:lnTo>
                <a:lnTo>
                  <a:pt x="7346" y="103219"/>
                </a:lnTo>
                <a:lnTo>
                  <a:pt x="0" y="150880"/>
                </a:lnTo>
                <a:lnTo>
                  <a:pt x="7346" y="198609"/>
                </a:lnTo>
                <a:lnTo>
                  <a:pt x="27809" y="240065"/>
                </a:lnTo>
                <a:lnTo>
                  <a:pt x="59020" y="272758"/>
                </a:lnTo>
                <a:lnTo>
                  <a:pt x="98613" y="294199"/>
                </a:lnTo>
                <a:lnTo>
                  <a:pt x="144222" y="301900"/>
                </a:lnTo>
                <a:lnTo>
                  <a:pt x="366307" y="301900"/>
                </a:lnTo>
                <a:close/>
              </a:path>
            </a:pathLst>
          </a:custGeom>
          <a:ln w="3281">
            <a:solidFill>
              <a:srgbClr val="000000"/>
            </a:solidFill>
          </a:ln>
        </p:spPr>
        <p:txBody>
          <a:bodyPr wrap="square" lIns="0" tIns="0" rIns="0" bIns="0" rtlCol="0"/>
          <a:lstStyle/>
          <a:p>
            <a:endParaRPr/>
          </a:p>
        </p:txBody>
      </p:sp>
      <p:sp>
        <p:nvSpPr>
          <p:cNvPr id="39" name="object 39"/>
          <p:cNvSpPr txBox="1"/>
          <p:nvPr/>
        </p:nvSpPr>
        <p:spPr>
          <a:xfrm>
            <a:off x="3972803" y="1585368"/>
            <a:ext cx="422275" cy="165735"/>
          </a:xfrm>
          <a:prstGeom prst="rect">
            <a:avLst/>
          </a:prstGeom>
        </p:spPr>
        <p:txBody>
          <a:bodyPr vert="horz" wrap="square" lIns="0" tIns="0" rIns="0" bIns="0" rtlCol="0">
            <a:spAutoFit/>
          </a:bodyPr>
          <a:lstStyle/>
          <a:p>
            <a:pPr marL="12700"/>
            <a:r>
              <a:rPr sz="1050" spc="-10" dirty="0">
                <a:latin typeface="宋体"/>
                <a:cs typeface="宋体"/>
              </a:rPr>
              <a:t>社会学</a:t>
            </a:r>
            <a:endParaRPr sz="1050">
              <a:latin typeface="宋体"/>
              <a:cs typeface="宋体"/>
            </a:endParaRPr>
          </a:p>
        </p:txBody>
      </p:sp>
      <p:sp>
        <p:nvSpPr>
          <p:cNvPr id="40" name="object 40"/>
          <p:cNvSpPr/>
          <p:nvPr/>
        </p:nvSpPr>
        <p:spPr>
          <a:xfrm>
            <a:off x="3809025" y="2065288"/>
            <a:ext cx="824865" cy="3136265"/>
          </a:xfrm>
          <a:custGeom>
            <a:avLst/>
            <a:gdLst/>
            <a:ahLst/>
            <a:cxnLst/>
            <a:rect l="l" t="t" r="r" b="b"/>
            <a:pathLst>
              <a:path w="824864" h="3136265">
                <a:moveTo>
                  <a:pt x="0" y="1568137"/>
                </a:moveTo>
                <a:lnTo>
                  <a:pt x="424" y="1496361"/>
                </a:lnTo>
                <a:lnTo>
                  <a:pt x="1684" y="1425412"/>
                </a:lnTo>
                <a:lnTo>
                  <a:pt x="3762" y="1355361"/>
                </a:lnTo>
                <a:lnTo>
                  <a:pt x="6640" y="1286275"/>
                </a:lnTo>
                <a:lnTo>
                  <a:pt x="10300" y="1218226"/>
                </a:lnTo>
                <a:lnTo>
                  <a:pt x="14723" y="1151281"/>
                </a:lnTo>
                <a:lnTo>
                  <a:pt x="19891" y="1085511"/>
                </a:lnTo>
                <a:lnTo>
                  <a:pt x="25787" y="1020983"/>
                </a:lnTo>
                <a:lnTo>
                  <a:pt x="32391" y="957768"/>
                </a:lnTo>
                <a:lnTo>
                  <a:pt x="39686" y="895935"/>
                </a:lnTo>
                <a:lnTo>
                  <a:pt x="47653" y="835552"/>
                </a:lnTo>
                <a:lnTo>
                  <a:pt x="56275" y="776690"/>
                </a:lnTo>
                <a:lnTo>
                  <a:pt x="65532" y="719417"/>
                </a:lnTo>
                <a:lnTo>
                  <a:pt x="75408" y="663803"/>
                </a:lnTo>
                <a:lnTo>
                  <a:pt x="85883" y="609916"/>
                </a:lnTo>
                <a:lnTo>
                  <a:pt x="96940" y="557826"/>
                </a:lnTo>
                <a:lnTo>
                  <a:pt x="108560" y="507603"/>
                </a:lnTo>
                <a:lnTo>
                  <a:pt x="120725" y="459315"/>
                </a:lnTo>
                <a:lnTo>
                  <a:pt x="133417" y="413032"/>
                </a:lnTo>
                <a:lnTo>
                  <a:pt x="146618" y="368822"/>
                </a:lnTo>
                <a:lnTo>
                  <a:pt x="160309" y="326756"/>
                </a:lnTo>
                <a:lnTo>
                  <a:pt x="174473" y="286902"/>
                </a:lnTo>
                <a:lnTo>
                  <a:pt x="189091" y="249329"/>
                </a:lnTo>
                <a:lnTo>
                  <a:pt x="204145" y="214107"/>
                </a:lnTo>
                <a:lnTo>
                  <a:pt x="235488" y="150993"/>
                </a:lnTo>
                <a:lnTo>
                  <a:pt x="268357" y="98112"/>
                </a:lnTo>
                <a:lnTo>
                  <a:pt x="302605" y="56018"/>
                </a:lnTo>
                <a:lnTo>
                  <a:pt x="338089" y="25266"/>
                </a:lnTo>
                <a:lnTo>
                  <a:pt x="374662" y="6408"/>
                </a:lnTo>
                <a:lnTo>
                  <a:pt x="412178" y="0"/>
                </a:lnTo>
                <a:lnTo>
                  <a:pt x="431045" y="1613"/>
                </a:lnTo>
                <a:lnTo>
                  <a:pt x="468107" y="14316"/>
                </a:lnTo>
                <a:lnTo>
                  <a:pt x="504153" y="39190"/>
                </a:lnTo>
                <a:lnTo>
                  <a:pt x="539038" y="75682"/>
                </a:lnTo>
                <a:lnTo>
                  <a:pt x="572615" y="123238"/>
                </a:lnTo>
                <a:lnTo>
                  <a:pt x="604739" y="181305"/>
                </a:lnTo>
                <a:lnTo>
                  <a:pt x="635264" y="249329"/>
                </a:lnTo>
                <a:lnTo>
                  <a:pt x="649882" y="286902"/>
                </a:lnTo>
                <a:lnTo>
                  <a:pt x="664046" y="326756"/>
                </a:lnTo>
                <a:lnTo>
                  <a:pt x="677738" y="368822"/>
                </a:lnTo>
                <a:lnTo>
                  <a:pt x="690938" y="413032"/>
                </a:lnTo>
                <a:lnTo>
                  <a:pt x="703630" y="459315"/>
                </a:lnTo>
                <a:lnTo>
                  <a:pt x="715796" y="507603"/>
                </a:lnTo>
                <a:lnTo>
                  <a:pt x="727416" y="557826"/>
                </a:lnTo>
                <a:lnTo>
                  <a:pt x="738472" y="609916"/>
                </a:lnTo>
                <a:lnTo>
                  <a:pt x="748948" y="663803"/>
                </a:lnTo>
                <a:lnTo>
                  <a:pt x="758823" y="719417"/>
                </a:lnTo>
                <a:lnTo>
                  <a:pt x="768081" y="776690"/>
                </a:lnTo>
                <a:lnTo>
                  <a:pt x="776702" y="835552"/>
                </a:lnTo>
                <a:lnTo>
                  <a:pt x="784670" y="895935"/>
                </a:lnTo>
                <a:lnTo>
                  <a:pt x="791964" y="957768"/>
                </a:lnTo>
                <a:lnTo>
                  <a:pt x="798569" y="1020983"/>
                </a:lnTo>
                <a:lnTo>
                  <a:pt x="804464" y="1085511"/>
                </a:lnTo>
                <a:lnTo>
                  <a:pt x="809632" y="1151281"/>
                </a:lnTo>
                <a:lnTo>
                  <a:pt x="814055" y="1218226"/>
                </a:lnTo>
                <a:lnTo>
                  <a:pt x="817715" y="1286275"/>
                </a:lnTo>
                <a:lnTo>
                  <a:pt x="820593" y="1355361"/>
                </a:lnTo>
                <a:lnTo>
                  <a:pt x="822671" y="1425412"/>
                </a:lnTo>
                <a:lnTo>
                  <a:pt x="823932" y="1496361"/>
                </a:lnTo>
                <a:lnTo>
                  <a:pt x="824356" y="1568137"/>
                </a:lnTo>
                <a:lnTo>
                  <a:pt x="823932" y="1639913"/>
                </a:lnTo>
                <a:lnTo>
                  <a:pt x="822671" y="1710861"/>
                </a:lnTo>
                <a:lnTo>
                  <a:pt x="820593" y="1780912"/>
                </a:lnTo>
                <a:lnTo>
                  <a:pt x="817715" y="1849995"/>
                </a:lnTo>
                <a:lnTo>
                  <a:pt x="814055" y="1918043"/>
                </a:lnTo>
                <a:lnTo>
                  <a:pt x="809632" y="1984985"/>
                </a:lnTo>
                <a:lnTo>
                  <a:pt x="804464" y="2050753"/>
                </a:lnTo>
                <a:lnTo>
                  <a:pt x="798569" y="2115277"/>
                </a:lnTo>
                <a:lnTo>
                  <a:pt x="791964" y="2178489"/>
                </a:lnTo>
                <a:lnTo>
                  <a:pt x="784670" y="2240319"/>
                </a:lnTo>
                <a:lnTo>
                  <a:pt x="776702" y="2300697"/>
                </a:lnTo>
                <a:lnTo>
                  <a:pt x="768081" y="2359556"/>
                </a:lnTo>
                <a:lnTo>
                  <a:pt x="758823" y="2416825"/>
                </a:lnTo>
                <a:lnTo>
                  <a:pt x="748948" y="2472435"/>
                </a:lnTo>
                <a:lnTo>
                  <a:pt x="738472" y="2526317"/>
                </a:lnTo>
                <a:lnTo>
                  <a:pt x="727416" y="2578402"/>
                </a:lnTo>
                <a:lnTo>
                  <a:pt x="715796" y="2628621"/>
                </a:lnTo>
                <a:lnTo>
                  <a:pt x="703630" y="2676904"/>
                </a:lnTo>
                <a:lnTo>
                  <a:pt x="690938" y="2723183"/>
                </a:lnTo>
                <a:lnTo>
                  <a:pt x="677738" y="2767388"/>
                </a:lnTo>
                <a:lnTo>
                  <a:pt x="664046" y="2809450"/>
                </a:lnTo>
                <a:lnTo>
                  <a:pt x="649882" y="2849299"/>
                </a:lnTo>
                <a:lnTo>
                  <a:pt x="635264" y="2886868"/>
                </a:lnTo>
                <a:lnTo>
                  <a:pt x="620211" y="2922085"/>
                </a:lnTo>
                <a:lnTo>
                  <a:pt x="588867" y="2985192"/>
                </a:lnTo>
                <a:lnTo>
                  <a:pt x="555999" y="3038066"/>
                </a:lnTo>
                <a:lnTo>
                  <a:pt x="521750" y="3080154"/>
                </a:lnTo>
                <a:lnTo>
                  <a:pt x="486266" y="3110902"/>
                </a:lnTo>
                <a:lnTo>
                  <a:pt x="449694" y="3129756"/>
                </a:lnTo>
                <a:lnTo>
                  <a:pt x="412178" y="3136164"/>
                </a:lnTo>
                <a:lnTo>
                  <a:pt x="393311" y="3134551"/>
                </a:lnTo>
                <a:lnTo>
                  <a:pt x="356248" y="3121850"/>
                </a:lnTo>
                <a:lnTo>
                  <a:pt x="320202" y="3096980"/>
                </a:lnTo>
                <a:lnTo>
                  <a:pt x="285318" y="3060493"/>
                </a:lnTo>
                <a:lnTo>
                  <a:pt x="251741" y="3012943"/>
                </a:lnTo>
                <a:lnTo>
                  <a:pt x="219617" y="2954883"/>
                </a:lnTo>
                <a:lnTo>
                  <a:pt x="189091" y="2886868"/>
                </a:lnTo>
                <a:lnTo>
                  <a:pt x="174473" y="2849299"/>
                </a:lnTo>
                <a:lnTo>
                  <a:pt x="160309" y="2809450"/>
                </a:lnTo>
                <a:lnTo>
                  <a:pt x="146618" y="2767388"/>
                </a:lnTo>
                <a:lnTo>
                  <a:pt x="133417" y="2723183"/>
                </a:lnTo>
                <a:lnTo>
                  <a:pt x="120725" y="2676904"/>
                </a:lnTo>
                <a:lnTo>
                  <a:pt x="108560" y="2628621"/>
                </a:lnTo>
                <a:lnTo>
                  <a:pt x="96940" y="2578402"/>
                </a:lnTo>
                <a:lnTo>
                  <a:pt x="85883" y="2526317"/>
                </a:lnTo>
                <a:lnTo>
                  <a:pt x="75408" y="2472435"/>
                </a:lnTo>
                <a:lnTo>
                  <a:pt x="65532" y="2416825"/>
                </a:lnTo>
                <a:lnTo>
                  <a:pt x="56275" y="2359556"/>
                </a:lnTo>
                <a:lnTo>
                  <a:pt x="47653" y="2300697"/>
                </a:lnTo>
                <a:lnTo>
                  <a:pt x="39686" y="2240319"/>
                </a:lnTo>
                <a:lnTo>
                  <a:pt x="32391" y="2178489"/>
                </a:lnTo>
                <a:lnTo>
                  <a:pt x="25787" y="2115277"/>
                </a:lnTo>
                <a:lnTo>
                  <a:pt x="19891" y="2050753"/>
                </a:lnTo>
                <a:lnTo>
                  <a:pt x="14723" y="1984985"/>
                </a:lnTo>
                <a:lnTo>
                  <a:pt x="10300" y="1918043"/>
                </a:lnTo>
                <a:lnTo>
                  <a:pt x="6640" y="1849995"/>
                </a:lnTo>
                <a:lnTo>
                  <a:pt x="3762" y="1780912"/>
                </a:lnTo>
                <a:lnTo>
                  <a:pt x="1684" y="1710861"/>
                </a:lnTo>
                <a:lnTo>
                  <a:pt x="424" y="1639913"/>
                </a:lnTo>
                <a:lnTo>
                  <a:pt x="0" y="1568137"/>
                </a:lnTo>
                <a:close/>
              </a:path>
            </a:pathLst>
          </a:custGeom>
          <a:ln w="3182">
            <a:solidFill>
              <a:srgbClr val="000000"/>
            </a:solidFill>
            <a:prstDash val="dash"/>
          </a:ln>
        </p:spPr>
        <p:txBody>
          <a:bodyPr wrap="square" lIns="0" tIns="0" rIns="0" bIns="0" rtlCol="0"/>
          <a:lstStyle/>
          <a:p>
            <a:endParaRPr/>
          </a:p>
        </p:txBody>
      </p:sp>
      <p:sp>
        <p:nvSpPr>
          <p:cNvPr id="41" name="object 41"/>
          <p:cNvSpPr/>
          <p:nvPr/>
        </p:nvSpPr>
        <p:spPr>
          <a:xfrm>
            <a:off x="3921522" y="2661204"/>
            <a:ext cx="600075" cy="302260"/>
          </a:xfrm>
          <a:custGeom>
            <a:avLst/>
            <a:gdLst/>
            <a:ahLst/>
            <a:cxnLst/>
            <a:rect l="l" t="t" r="r" b="b"/>
            <a:pathLst>
              <a:path w="600075" h="302260">
                <a:moveTo>
                  <a:pt x="455273" y="301761"/>
                </a:moveTo>
                <a:lnTo>
                  <a:pt x="500831" y="294075"/>
                </a:lnTo>
                <a:lnTo>
                  <a:pt x="540418" y="272668"/>
                </a:lnTo>
                <a:lnTo>
                  <a:pt x="571648" y="240016"/>
                </a:lnTo>
                <a:lnTo>
                  <a:pt x="592136" y="198595"/>
                </a:lnTo>
                <a:lnTo>
                  <a:pt x="599495" y="150880"/>
                </a:lnTo>
                <a:lnTo>
                  <a:pt x="592136" y="103166"/>
                </a:lnTo>
                <a:lnTo>
                  <a:pt x="571648" y="61745"/>
                </a:lnTo>
                <a:lnTo>
                  <a:pt x="540418" y="29093"/>
                </a:lnTo>
                <a:lnTo>
                  <a:pt x="500831" y="7685"/>
                </a:lnTo>
                <a:lnTo>
                  <a:pt x="455273" y="0"/>
                </a:lnTo>
                <a:lnTo>
                  <a:pt x="144222" y="0"/>
                </a:lnTo>
                <a:lnTo>
                  <a:pt x="98613" y="7685"/>
                </a:lnTo>
                <a:lnTo>
                  <a:pt x="59020" y="29093"/>
                </a:lnTo>
                <a:lnTo>
                  <a:pt x="27809" y="61745"/>
                </a:lnTo>
                <a:lnTo>
                  <a:pt x="7346" y="103166"/>
                </a:lnTo>
                <a:lnTo>
                  <a:pt x="0" y="150880"/>
                </a:lnTo>
                <a:lnTo>
                  <a:pt x="7346" y="198595"/>
                </a:lnTo>
                <a:lnTo>
                  <a:pt x="27809" y="240016"/>
                </a:lnTo>
                <a:lnTo>
                  <a:pt x="59020" y="272668"/>
                </a:lnTo>
                <a:lnTo>
                  <a:pt x="98613" y="294075"/>
                </a:lnTo>
                <a:lnTo>
                  <a:pt x="144222" y="301761"/>
                </a:lnTo>
                <a:lnTo>
                  <a:pt x="455273" y="301761"/>
                </a:lnTo>
                <a:close/>
              </a:path>
            </a:pathLst>
          </a:custGeom>
          <a:ln w="3289">
            <a:solidFill>
              <a:srgbClr val="000000"/>
            </a:solidFill>
          </a:ln>
        </p:spPr>
        <p:txBody>
          <a:bodyPr wrap="square" lIns="0" tIns="0" rIns="0" bIns="0" rtlCol="0"/>
          <a:lstStyle/>
          <a:p>
            <a:endParaRPr/>
          </a:p>
        </p:txBody>
      </p:sp>
      <p:sp>
        <p:nvSpPr>
          <p:cNvPr id="42" name="object 42"/>
          <p:cNvSpPr txBox="1"/>
          <p:nvPr/>
        </p:nvSpPr>
        <p:spPr>
          <a:xfrm>
            <a:off x="4076310" y="2724235"/>
            <a:ext cx="290195" cy="165735"/>
          </a:xfrm>
          <a:prstGeom prst="rect">
            <a:avLst/>
          </a:prstGeom>
        </p:spPr>
        <p:txBody>
          <a:bodyPr vert="horz" wrap="square" lIns="0" tIns="0" rIns="0" bIns="0" rtlCol="0">
            <a:spAutoFit/>
          </a:bodyPr>
          <a:lstStyle/>
          <a:p>
            <a:pPr marL="12700"/>
            <a:r>
              <a:rPr sz="1050" spc="-10" dirty="0">
                <a:latin typeface="宋体"/>
                <a:cs typeface="宋体"/>
              </a:rPr>
              <a:t>哲学</a:t>
            </a:r>
            <a:endParaRPr sz="1050">
              <a:latin typeface="宋体"/>
              <a:cs typeface="宋体"/>
            </a:endParaRPr>
          </a:p>
        </p:txBody>
      </p:sp>
      <p:sp>
        <p:nvSpPr>
          <p:cNvPr id="43" name="object 43"/>
          <p:cNvSpPr/>
          <p:nvPr/>
        </p:nvSpPr>
        <p:spPr>
          <a:xfrm>
            <a:off x="3921521" y="3053135"/>
            <a:ext cx="608330" cy="302260"/>
          </a:xfrm>
          <a:custGeom>
            <a:avLst/>
            <a:gdLst/>
            <a:ahLst/>
            <a:cxnLst/>
            <a:rect l="l" t="t" r="r" b="b"/>
            <a:pathLst>
              <a:path w="608330" h="302260">
                <a:moveTo>
                  <a:pt x="463601" y="301900"/>
                </a:moveTo>
                <a:lnTo>
                  <a:pt x="509223" y="294200"/>
                </a:lnTo>
                <a:lnTo>
                  <a:pt x="548850" y="272767"/>
                </a:lnTo>
                <a:lnTo>
                  <a:pt x="580100" y="240095"/>
                </a:lnTo>
                <a:lnTo>
                  <a:pt x="600595" y="198680"/>
                </a:lnTo>
                <a:lnTo>
                  <a:pt x="607956" y="151019"/>
                </a:lnTo>
                <a:lnTo>
                  <a:pt x="600595" y="103290"/>
                </a:lnTo>
                <a:lnTo>
                  <a:pt x="580100" y="61834"/>
                </a:lnTo>
                <a:lnTo>
                  <a:pt x="548850" y="29141"/>
                </a:lnTo>
                <a:lnTo>
                  <a:pt x="509223" y="7700"/>
                </a:lnTo>
                <a:lnTo>
                  <a:pt x="463601" y="0"/>
                </a:lnTo>
                <a:lnTo>
                  <a:pt x="144222" y="0"/>
                </a:lnTo>
                <a:lnTo>
                  <a:pt x="98613" y="7700"/>
                </a:lnTo>
                <a:lnTo>
                  <a:pt x="59020" y="29141"/>
                </a:lnTo>
                <a:lnTo>
                  <a:pt x="27809" y="61834"/>
                </a:lnTo>
                <a:lnTo>
                  <a:pt x="7346" y="103290"/>
                </a:lnTo>
                <a:lnTo>
                  <a:pt x="0" y="151019"/>
                </a:lnTo>
                <a:lnTo>
                  <a:pt x="7346" y="198680"/>
                </a:lnTo>
                <a:lnTo>
                  <a:pt x="27809" y="240095"/>
                </a:lnTo>
                <a:lnTo>
                  <a:pt x="59020" y="272767"/>
                </a:lnTo>
                <a:lnTo>
                  <a:pt x="98613" y="294200"/>
                </a:lnTo>
                <a:lnTo>
                  <a:pt x="144222" y="301900"/>
                </a:lnTo>
                <a:lnTo>
                  <a:pt x="463601" y="301900"/>
                </a:lnTo>
                <a:close/>
              </a:path>
            </a:pathLst>
          </a:custGeom>
          <a:ln w="3290">
            <a:solidFill>
              <a:srgbClr val="000000"/>
            </a:solidFill>
          </a:ln>
        </p:spPr>
        <p:txBody>
          <a:bodyPr wrap="square" lIns="0" tIns="0" rIns="0" bIns="0" rtlCol="0"/>
          <a:lstStyle/>
          <a:p>
            <a:endParaRPr/>
          </a:p>
        </p:txBody>
      </p:sp>
      <p:sp>
        <p:nvSpPr>
          <p:cNvPr id="44" name="object 44"/>
          <p:cNvSpPr txBox="1"/>
          <p:nvPr/>
        </p:nvSpPr>
        <p:spPr>
          <a:xfrm>
            <a:off x="4014444" y="3116304"/>
            <a:ext cx="422275" cy="165735"/>
          </a:xfrm>
          <a:prstGeom prst="rect">
            <a:avLst/>
          </a:prstGeom>
        </p:spPr>
        <p:txBody>
          <a:bodyPr vert="horz" wrap="square" lIns="0" tIns="0" rIns="0" bIns="0" rtlCol="0">
            <a:spAutoFit/>
          </a:bodyPr>
          <a:lstStyle/>
          <a:p>
            <a:pPr marL="12700"/>
            <a:r>
              <a:rPr sz="1050" spc="-10" dirty="0">
                <a:latin typeface="宋体"/>
                <a:cs typeface="宋体"/>
              </a:rPr>
              <a:t>情报学</a:t>
            </a:r>
            <a:endParaRPr sz="1050">
              <a:latin typeface="宋体"/>
              <a:cs typeface="宋体"/>
            </a:endParaRPr>
          </a:p>
        </p:txBody>
      </p:sp>
      <p:sp>
        <p:nvSpPr>
          <p:cNvPr id="45" name="object 45"/>
          <p:cNvSpPr/>
          <p:nvPr/>
        </p:nvSpPr>
        <p:spPr>
          <a:xfrm>
            <a:off x="3921522" y="3437321"/>
            <a:ext cx="645795" cy="302260"/>
          </a:xfrm>
          <a:custGeom>
            <a:avLst/>
            <a:gdLst/>
            <a:ahLst/>
            <a:cxnLst/>
            <a:rect l="l" t="t" r="r" b="b"/>
            <a:pathLst>
              <a:path w="645794" h="302260">
                <a:moveTo>
                  <a:pt x="501144" y="301900"/>
                </a:moveTo>
                <a:lnTo>
                  <a:pt x="546752" y="294200"/>
                </a:lnTo>
                <a:lnTo>
                  <a:pt x="586346" y="272767"/>
                </a:lnTo>
                <a:lnTo>
                  <a:pt x="617557" y="240095"/>
                </a:lnTo>
                <a:lnTo>
                  <a:pt x="638020" y="198680"/>
                </a:lnTo>
                <a:lnTo>
                  <a:pt x="645366" y="151019"/>
                </a:lnTo>
                <a:lnTo>
                  <a:pt x="638020" y="103290"/>
                </a:lnTo>
                <a:lnTo>
                  <a:pt x="617557" y="61834"/>
                </a:lnTo>
                <a:lnTo>
                  <a:pt x="586346" y="29141"/>
                </a:lnTo>
                <a:lnTo>
                  <a:pt x="546752" y="7700"/>
                </a:lnTo>
                <a:lnTo>
                  <a:pt x="501144" y="0"/>
                </a:lnTo>
                <a:lnTo>
                  <a:pt x="144222" y="0"/>
                </a:lnTo>
                <a:lnTo>
                  <a:pt x="98613" y="7700"/>
                </a:lnTo>
                <a:lnTo>
                  <a:pt x="59020" y="29141"/>
                </a:lnTo>
                <a:lnTo>
                  <a:pt x="27809" y="61834"/>
                </a:lnTo>
                <a:lnTo>
                  <a:pt x="7346" y="103290"/>
                </a:lnTo>
                <a:lnTo>
                  <a:pt x="0" y="151019"/>
                </a:lnTo>
                <a:lnTo>
                  <a:pt x="7346" y="198680"/>
                </a:lnTo>
                <a:lnTo>
                  <a:pt x="27809" y="240095"/>
                </a:lnTo>
                <a:lnTo>
                  <a:pt x="59020" y="272767"/>
                </a:lnTo>
                <a:lnTo>
                  <a:pt x="98613" y="294200"/>
                </a:lnTo>
                <a:lnTo>
                  <a:pt x="144222" y="301900"/>
                </a:lnTo>
                <a:lnTo>
                  <a:pt x="501144" y="301900"/>
                </a:lnTo>
                <a:close/>
              </a:path>
            </a:pathLst>
          </a:custGeom>
          <a:ln w="3292">
            <a:solidFill>
              <a:srgbClr val="000000"/>
            </a:solidFill>
          </a:ln>
        </p:spPr>
        <p:txBody>
          <a:bodyPr wrap="square" lIns="0" tIns="0" rIns="0" bIns="0" rtlCol="0"/>
          <a:lstStyle/>
          <a:p>
            <a:endParaRPr/>
          </a:p>
        </p:txBody>
      </p:sp>
      <p:sp>
        <p:nvSpPr>
          <p:cNvPr id="46" name="object 46"/>
          <p:cNvSpPr txBox="1"/>
          <p:nvPr/>
        </p:nvSpPr>
        <p:spPr>
          <a:xfrm>
            <a:off x="3967119" y="3500490"/>
            <a:ext cx="554355" cy="165735"/>
          </a:xfrm>
          <a:prstGeom prst="rect">
            <a:avLst/>
          </a:prstGeom>
        </p:spPr>
        <p:txBody>
          <a:bodyPr vert="horz" wrap="square" lIns="0" tIns="0" rIns="0" bIns="0" rtlCol="0">
            <a:spAutoFit/>
          </a:bodyPr>
          <a:lstStyle/>
          <a:p>
            <a:pPr marL="12700"/>
            <a:r>
              <a:rPr sz="1050" spc="-10" dirty="0">
                <a:latin typeface="宋体"/>
                <a:cs typeface="宋体"/>
              </a:rPr>
              <a:t>安全科学</a:t>
            </a:r>
            <a:endParaRPr sz="1050">
              <a:latin typeface="宋体"/>
              <a:cs typeface="宋体"/>
            </a:endParaRPr>
          </a:p>
        </p:txBody>
      </p:sp>
      <p:sp>
        <p:nvSpPr>
          <p:cNvPr id="47" name="object 47"/>
          <p:cNvSpPr/>
          <p:nvPr/>
        </p:nvSpPr>
        <p:spPr>
          <a:xfrm>
            <a:off x="3921522" y="3835198"/>
            <a:ext cx="645795" cy="302260"/>
          </a:xfrm>
          <a:custGeom>
            <a:avLst/>
            <a:gdLst/>
            <a:ahLst/>
            <a:cxnLst/>
            <a:rect l="l" t="t" r="r" b="b"/>
            <a:pathLst>
              <a:path w="645794" h="302260">
                <a:moveTo>
                  <a:pt x="501144" y="301900"/>
                </a:moveTo>
                <a:lnTo>
                  <a:pt x="546752" y="294214"/>
                </a:lnTo>
                <a:lnTo>
                  <a:pt x="586346" y="272807"/>
                </a:lnTo>
                <a:lnTo>
                  <a:pt x="617557" y="240154"/>
                </a:lnTo>
                <a:lnTo>
                  <a:pt x="638020" y="198733"/>
                </a:lnTo>
                <a:lnTo>
                  <a:pt x="645366" y="151019"/>
                </a:lnTo>
                <a:lnTo>
                  <a:pt x="638020" y="103303"/>
                </a:lnTo>
                <a:lnTo>
                  <a:pt x="617557" y="61874"/>
                </a:lnTo>
                <a:lnTo>
                  <a:pt x="586346" y="29201"/>
                </a:lnTo>
                <a:lnTo>
                  <a:pt x="546752" y="7753"/>
                </a:lnTo>
                <a:lnTo>
                  <a:pt x="501144" y="0"/>
                </a:lnTo>
                <a:lnTo>
                  <a:pt x="144222" y="0"/>
                </a:lnTo>
                <a:lnTo>
                  <a:pt x="98613" y="7753"/>
                </a:lnTo>
                <a:lnTo>
                  <a:pt x="59020" y="29201"/>
                </a:lnTo>
                <a:lnTo>
                  <a:pt x="27809" y="61874"/>
                </a:lnTo>
                <a:lnTo>
                  <a:pt x="7346" y="103303"/>
                </a:lnTo>
                <a:lnTo>
                  <a:pt x="0" y="151019"/>
                </a:lnTo>
                <a:lnTo>
                  <a:pt x="7346" y="198733"/>
                </a:lnTo>
                <a:lnTo>
                  <a:pt x="27809" y="240154"/>
                </a:lnTo>
                <a:lnTo>
                  <a:pt x="59020" y="272807"/>
                </a:lnTo>
                <a:lnTo>
                  <a:pt x="98613" y="294214"/>
                </a:lnTo>
                <a:lnTo>
                  <a:pt x="144222" y="301900"/>
                </a:lnTo>
                <a:lnTo>
                  <a:pt x="501144" y="301900"/>
                </a:lnTo>
                <a:close/>
              </a:path>
            </a:pathLst>
          </a:custGeom>
          <a:ln w="3292">
            <a:solidFill>
              <a:srgbClr val="000000"/>
            </a:solidFill>
          </a:ln>
        </p:spPr>
        <p:txBody>
          <a:bodyPr wrap="square" lIns="0" tIns="0" rIns="0" bIns="0" rtlCol="0"/>
          <a:lstStyle/>
          <a:p>
            <a:endParaRPr/>
          </a:p>
        </p:txBody>
      </p:sp>
      <p:sp>
        <p:nvSpPr>
          <p:cNvPr id="48" name="object 48"/>
          <p:cNvSpPr txBox="1"/>
          <p:nvPr/>
        </p:nvSpPr>
        <p:spPr>
          <a:xfrm>
            <a:off x="4033215" y="3898368"/>
            <a:ext cx="422275" cy="165735"/>
          </a:xfrm>
          <a:prstGeom prst="rect">
            <a:avLst/>
          </a:prstGeom>
        </p:spPr>
        <p:txBody>
          <a:bodyPr vert="horz" wrap="square" lIns="0" tIns="0" rIns="0" bIns="0" rtlCol="0">
            <a:spAutoFit/>
          </a:bodyPr>
          <a:lstStyle/>
          <a:p>
            <a:pPr marL="12700"/>
            <a:r>
              <a:rPr sz="1050" spc="-10" dirty="0">
                <a:latin typeface="宋体"/>
                <a:cs typeface="宋体"/>
              </a:rPr>
              <a:t>心理学</a:t>
            </a:r>
            <a:endParaRPr sz="1050">
              <a:latin typeface="宋体"/>
              <a:cs typeface="宋体"/>
            </a:endParaRPr>
          </a:p>
        </p:txBody>
      </p:sp>
      <p:sp>
        <p:nvSpPr>
          <p:cNvPr id="49" name="object 49"/>
          <p:cNvSpPr/>
          <p:nvPr/>
        </p:nvSpPr>
        <p:spPr>
          <a:xfrm>
            <a:off x="3921522" y="4221459"/>
            <a:ext cx="645795" cy="302260"/>
          </a:xfrm>
          <a:custGeom>
            <a:avLst/>
            <a:gdLst/>
            <a:ahLst/>
            <a:cxnLst/>
            <a:rect l="l" t="t" r="r" b="b"/>
            <a:pathLst>
              <a:path w="645794" h="302260">
                <a:moveTo>
                  <a:pt x="501144" y="301761"/>
                </a:moveTo>
                <a:lnTo>
                  <a:pt x="546752" y="294075"/>
                </a:lnTo>
                <a:lnTo>
                  <a:pt x="586346" y="272668"/>
                </a:lnTo>
                <a:lnTo>
                  <a:pt x="617557" y="240016"/>
                </a:lnTo>
                <a:lnTo>
                  <a:pt x="638020" y="198595"/>
                </a:lnTo>
                <a:lnTo>
                  <a:pt x="645366" y="150880"/>
                </a:lnTo>
                <a:lnTo>
                  <a:pt x="638020" y="103166"/>
                </a:lnTo>
                <a:lnTo>
                  <a:pt x="617557" y="61745"/>
                </a:lnTo>
                <a:lnTo>
                  <a:pt x="586346" y="29093"/>
                </a:lnTo>
                <a:lnTo>
                  <a:pt x="546752" y="7685"/>
                </a:lnTo>
                <a:lnTo>
                  <a:pt x="501144" y="0"/>
                </a:lnTo>
                <a:lnTo>
                  <a:pt x="144222" y="0"/>
                </a:lnTo>
                <a:lnTo>
                  <a:pt x="98613" y="7685"/>
                </a:lnTo>
                <a:lnTo>
                  <a:pt x="59020" y="29093"/>
                </a:lnTo>
                <a:lnTo>
                  <a:pt x="27809" y="61745"/>
                </a:lnTo>
                <a:lnTo>
                  <a:pt x="7346" y="103166"/>
                </a:lnTo>
                <a:lnTo>
                  <a:pt x="0" y="150880"/>
                </a:lnTo>
                <a:lnTo>
                  <a:pt x="7346" y="198595"/>
                </a:lnTo>
                <a:lnTo>
                  <a:pt x="27809" y="240016"/>
                </a:lnTo>
                <a:lnTo>
                  <a:pt x="59020" y="272668"/>
                </a:lnTo>
                <a:lnTo>
                  <a:pt x="98613" y="294075"/>
                </a:lnTo>
                <a:lnTo>
                  <a:pt x="144222" y="301761"/>
                </a:lnTo>
                <a:lnTo>
                  <a:pt x="501144" y="301761"/>
                </a:lnTo>
                <a:close/>
              </a:path>
            </a:pathLst>
          </a:custGeom>
          <a:ln w="3292">
            <a:solidFill>
              <a:srgbClr val="000000"/>
            </a:solidFill>
          </a:ln>
        </p:spPr>
        <p:txBody>
          <a:bodyPr wrap="square" lIns="0" tIns="0" rIns="0" bIns="0" rtlCol="0"/>
          <a:lstStyle/>
          <a:p>
            <a:endParaRPr/>
          </a:p>
        </p:txBody>
      </p:sp>
      <p:sp>
        <p:nvSpPr>
          <p:cNvPr id="50" name="object 50"/>
          <p:cNvSpPr txBox="1"/>
          <p:nvPr/>
        </p:nvSpPr>
        <p:spPr>
          <a:xfrm>
            <a:off x="3967119" y="4284490"/>
            <a:ext cx="554355" cy="165735"/>
          </a:xfrm>
          <a:prstGeom prst="rect">
            <a:avLst/>
          </a:prstGeom>
        </p:spPr>
        <p:txBody>
          <a:bodyPr vert="horz" wrap="square" lIns="0" tIns="0" rIns="0" bIns="0" rtlCol="0">
            <a:spAutoFit/>
          </a:bodyPr>
          <a:lstStyle/>
          <a:p>
            <a:pPr marL="12700"/>
            <a:r>
              <a:rPr sz="1050" spc="-10" dirty="0">
                <a:latin typeface="宋体"/>
                <a:cs typeface="宋体"/>
              </a:rPr>
              <a:t>行为科学</a:t>
            </a:r>
            <a:endParaRPr sz="1050">
              <a:latin typeface="宋体"/>
              <a:cs typeface="宋体"/>
            </a:endParaRPr>
          </a:p>
        </p:txBody>
      </p:sp>
      <p:sp>
        <p:nvSpPr>
          <p:cNvPr id="51" name="object 51"/>
          <p:cNvSpPr/>
          <p:nvPr/>
        </p:nvSpPr>
        <p:spPr>
          <a:xfrm>
            <a:off x="7631257" y="889291"/>
            <a:ext cx="1087120" cy="5096510"/>
          </a:xfrm>
          <a:custGeom>
            <a:avLst/>
            <a:gdLst/>
            <a:ahLst/>
            <a:cxnLst/>
            <a:rect l="l" t="t" r="r" b="b"/>
            <a:pathLst>
              <a:path w="1087120" h="5096510">
                <a:moveTo>
                  <a:pt x="0" y="5096205"/>
                </a:moveTo>
                <a:lnTo>
                  <a:pt x="1086693" y="5096205"/>
                </a:lnTo>
                <a:lnTo>
                  <a:pt x="1086693" y="0"/>
                </a:lnTo>
                <a:lnTo>
                  <a:pt x="0" y="0"/>
                </a:lnTo>
                <a:lnTo>
                  <a:pt x="0" y="5096205"/>
                </a:lnTo>
                <a:close/>
              </a:path>
            </a:pathLst>
          </a:custGeom>
          <a:ln w="3179">
            <a:solidFill>
              <a:srgbClr val="000000"/>
            </a:solidFill>
            <a:prstDash val="dash"/>
          </a:ln>
        </p:spPr>
        <p:txBody>
          <a:bodyPr wrap="square" lIns="0" tIns="0" rIns="0" bIns="0" rtlCol="0"/>
          <a:lstStyle/>
          <a:p>
            <a:endParaRPr/>
          </a:p>
        </p:txBody>
      </p:sp>
      <p:sp>
        <p:nvSpPr>
          <p:cNvPr id="52" name="object 52"/>
          <p:cNvSpPr/>
          <p:nvPr/>
        </p:nvSpPr>
        <p:spPr>
          <a:xfrm>
            <a:off x="1537272" y="22351"/>
            <a:ext cx="9117393" cy="6813246"/>
          </a:xfrm>
          <a:prstGeom prst="rect">
            <a:avLst/>
          </a:prstGeom>
          <a:blipFill>
            <a:blip r:embed="rId3" cstate="print"/>
            <a:stretch>
              <a:fillRect/>
            </a:stretch>
          </a:blipFill>
        </p:spPr>
        <p:txBody>
          <a:bodyPr wrap="square" lIns="0" tIns="0" rIns="0" bIns="0" rtlCol="0"/>
          <a:lstStyle/>
          <a:p>
            <a:endParaRPr/>
          </a:p>
        </p:txBody>
      </p:sp>
      <p:sp>
        <p:nvSpPr>
          <p:cNvPr id="53" name="object 53"/>
          <p:cNvSpPr txBox="1"/>
          <p:nvPr/>
        </p:nvSpPr>
        <p:spPr>
          <a:xfrm>
            <a:off x="8495790" y="3007190"/>
            <a:ext cx="184150" cy="819785"/>
          </a:xfrm>
          <a:prstGeom prst="rect">
            <a:avLst/>
          </a:prstGeom>
        </p:spPr>
        <p:txBody>
          <a:bodyPr vert="horz" wrap="square" lIns="0" tIns="0" rIns="0" bIns="0" rtlCol="0">
            <a:spAutoFit/>
          </a:bodyPr>
          <a:lstStyle/>
          <a:p>
            <a:pPr marL="12700" marR="5080" algn="just">
              <a:lnSpc>
                <a:spcPct val="103099"/>
              </a:lnSpc>
            </a:pPr>
            <a:r>
              <a:rPr sz="1300" spc="-40" dirty="0">
                <a:latin typeface="宋体"/>
                <a:cs typeface="宋体"/>
              </a:rPr>
              <a:t>方  法  视  角</a:t>
            </a:r>
            <a:endParaRPr sz="1300">
              <a:latin typeface="宋体"/>
              <a:cs typeface="宋体"/>
            </a:endParaRPr>
          </a:p>
        </p:txBody>
      </p:sp>
      <p:sp>
        <p:nvSpPr>
          <p:cNvPr id="54" name="object 54"/>
          <p:cNvSpPr txBox="1"/>
          <p:nvPr/>
        </p:nvSpPr>
        <p:spPr>
          <a:xfrm>
            <a:off x="7835618" y="1069314"/>
            <a:ext cx="686435" cy="1097915"/>
          </a:xfrm>
          <a:prstGeom prst="rect">
            <a:avLst/>
          </a:prstGeom>
        </p:spPr>
        <p:txBody>
          <a:bodyPr vert="horz" wrap="square" lIns="0" tIns="0" rIns="0" bIns="0" rtlCol="0">
            <a:spAutoFit/>
          </a:bodyPr>
          <a:lstStyle/>
          <a:p>
            <a:pPr marL="12065" marR="5080" algn="ctr">
              <a:lnSpc>
                <a:spcPct val="113700"/>
              </a:lnSpc>
            </a:pPr>
            <a:r>
              <a:rPr sz="1050" spc="-10" dirty="0">
                <a:latin typeface="宋体"/>
                <a:cs typeface="宋体"/>
              </a:rPr>
              <a:t>质性方法：  扎根理论法  比较法  叙事法  行为研究</a:t>
            </a:r>
            <a:endParaRPr sz="1050">
              <a:latin typeface="宋体"/>
              <a:cs typeface="宋体"/>
            </a:endParaRPr>
          </a:p>
          <a:p>
            <a:pPr algn="ctr">
              <a:spcBef>
                <a:spcPts val="170"/>
              </a:spcBef>
            </a:pPr>
            <a:r>
              <a:rPr sz="1050" spc="-10" dirty="0">
                <a:latin typeface="宋体"/>
                <a:cs typeface="宋体"/>
              </a:rPr>
              <a:t>…</a:t>
            </a:r>
            <a:endParaRPr sz="1050">
              <a:latin typeface="宋体"/>
              <a:cs typeface="宋体"/>
            </a:endParaRPr>
          </a:p>
        </p:txBody>
      </p:sp>
      <p:sp>
        <p:nvSpPr>
          <p:cNvPr id="55" name="object 55"/>
          <p:cNvSpPr txBox="1"/>
          <p:nvPr/>
        </p:nvSpPr>
        <p:spPr>
          <a:xfrm>
            <a:off x="7864569" y="4715058"/>
            <a:ext cx="686435" cy="1097915"/>
          </a:xfrm>
          <a:prstGeom prst="rect">
            <a:avLst/>
          </a:prstGeom>
        </p:spPr>
        <p:txBody>
          <a:bodyPr vert="horz" wrap="square" lIns="0" tIns="0" rIns="0" bIns="0" rtlCol="0">
            <a:spAutoFit/>
          </a:bodyPr>
          <a:lstStyle/>
          <a:p>
            <a:pPr marL="12065" marR="5080" algn="ctr">
              <a:lnSpc>
                <a:spcPct val="113700"/>
              </a:lnSpc>
            </a:pPr>
            <a:r>
              <a:rPr sz="1050" spc="-10" dirty="0">
                <a:latin typeface="宋体"/>
                <a:cs typeface="宋体"/>
              </a:rPr>
              <a:t>量性方法：  实验法  统计学方法  建模方法  模拟法</a:t>
            </a:r>
            <a:endParaRPr sz="1050">
              <a:latin typeface="宋体"/>
              <a:cs typeface="宋体"/>
            </a:endParaRPr>
          </a:p>
          <a:p>
            <a:pPr algn="ctr">
              <a:spcBef>
                <a:spcPts val="170"/>
              </a:spcBef>
            </a:pPr>
            <a:r>
              <a:rPr sz="1050" spc="-10" dirty="0">
                <a:latin typeface="宋体"/>
                <a:cs typeface="宋体"/>
              </a:rPr>
              <a:t>…</a:t>
            </a:r>
            <a:endParaRPr sz="1050">
              <a:latin typeface="宋体"/>
              <a:cs typeface="宋体"/>
            </a:endParaRPr>
          </a:p>
        </p:txBody>
      </p:sp>
      <p:sp>
        <p:nvSpPr>
          <p:cNvPr id="56" name="object 56"/>
          <p:cNvSpPr txBox="1"/>
          <p:nvPr/>
        </p:nvSpPr>
        <p:spPr>
          <a:xfrm>
            <a:off x="8085860" y="2779886"/>
            <a:ext cx="290195" cy="361950"/>
          </a:xfrm>
          <a:prstGeom prst="rect">
            <a:avLst/>
          </a:prstGeom>
        </p:spPr>
        <p:txBody>
          <a:bodyPr vert="horz" wrap="square" lIns="0" tIns="0" rIns="0" bIns="0" rtlCol="0">
            <a:spAutoFit/>
          </a:bodyPr>
          <a:lstStyle/>
          <a:p>
            <a:pPr marL="12700" marR="5080">
              <a:lnSpc>
                <a:spcPct val="111200"/>
              </a:lnSpc>
            </a:pPr>
            <a:r>
              <a:rPr sz="1050" spc="-10" dirty="0">
                <a:latin typeface="宋体"/>
                <a:cs typeface="宋体"/>
              </a:rPr>
              <a:t>建构  理论</a:t>
            </a:r>
            <a:endParaRPr sz="1050">
              <a:latin typeface="宋体"/>
              <a:cs typeface="宋体"/>
            </a:endParaRPr>
          </a:p>
        </p:txBody>
      </p:sp>
      <p:sp>
        <p:nvSpPr>
          <p:cNvPr id="57" name="object 57"/>
          <p:cNvSpPr txBox="1"/>
          <p:nvPr/>
        </p:nvSpPr>
        <p:spPr>
          <a:xfrm>
            <a:off x="8085860" y="3732468"/>
            <a:ext cx="290195" cy="361950"/>
          </a:xfrm>
          <a:prstGeom prst="rect">
            <a:avLst/>
          </a:prstGeom>
        </p:spPr>
        <p:txBody>
          <a:bodyPr vert="horz" wrap="square" lIns="0" tIns="0" rIns="0" bIns="0" rtlCol="0">
            <a:spAutoFit/>
          </a:bodyPr>
          <a:lstStyle/>
          <a:p>
            <a:pPr marL="12700" marR="5080">
              <a:lnSpc>
                <a:spcPct val="111200"/>
              </a:lnSpc>
            </a:pPr>
            <a:r>
              <a:rPr sz="1050" spc="-10" dirty="0">
                <a:latin typeface="宋体"/>
                <a:cs typeface="宋体"/>
              </a:rPr>
              <a:t>验证  理论</a:t>
            </a:r>
            <a:endParaRPr sz="1050">
              <a:latin typeface="宋体"/>
              <a:cs typeface="宋体"/>
            </a:endParaRPr>
          </a:p>
        </p:txBody>
      </p:sp>
      <p:sp>
        <p:nvSpPr>
          <p:cNvPr id="58" name="object 58"/>
          <p:cNvSpPr txBox="1"/>
          <p:nvPr/>
        </p:nvSpPr>
        <p:spPr>
          <a:xfrm>
            <a:off x="9512488" y="2733818"/>
            <a:ext cx="441959" cy="1062990"/>
          </a:xfrm>
          <a:prstGeom prst="rect">
            <a:avLst/>
          </a:prstGeom>
        </p:spPr>
        <p:txBody>
          <a:bodyPr vert="horz" wrap="square" lIns="0" tIns="0" rIns="0" bIns="0" rtlCol="0">
            <a:spAutoFit/>
          </a:bodyPr>
          <a:lstStyle/>
          <a:p>
            <a:pPr marL="12700" marR="5080" algn="just">
              <a:lnSpc>
                <a:spcPct val="100699"/>
              </a:lnSpc>
            </a:pPr>
            <a:r>
              <a:rPr sz="1150" spc="-50" dirty="0">
                <a:latin typeface="宋体"/>
                <a:cs typeface="宋体"/>
              </a:rPr>
              <a:t>基于安  全信息  行为的  系统安  全行为  </a:t>
            </a:r>
            <a:r>
              <a:rPr sz="1150" spc="-60" dirty="0">
                <a:latin typeface="宋体"/>
                <a:cs typeface="宋体"/>
              </a:rPr>
              <a:t>管理</a:t>
            </a:r>
            <a:endParaRPr sz="1150">
              <a:latin typeface="宋体"/>
              <a:cs typeface="宋体"/>
            </a:endParaRPr>
          </a:p>
        </p:txBody>
      </p:sp>
      <p:sp>
        <p:nvSpPr>
          <p:cNvPr id="59" name="object 59"/>
          <p:cNvSpPr txBox="1"/>
          <p:nvPr/>
        </p:nvSpPr>
        <p:spPr>
          <a:xfrm>
            <a:off x="10069549" y="2850362"/>
            <a:ext cx="184150" cy="819785"/>
          </a:xfrm>
          <a:prstGeom prst="rect">
            <a:avLst/>
          </a:prstGeom>
        </p:spPr>
        <p:txBody>
          <a:bodyPr vert="horz" wrap="square" lIns="0" tIns="0" rIns="0" bIns="0" rtlCol="0">
            <a:spAutoFit/>
          </a:bodyPr>
          <a:lstStyle/>
          <a:p>
            <a:pPr marL="12700" marR="5080" algn="just">
              <a:lnSpc>
                <a:spcPct val="103099"/>
              </a:lnSpc>
            </a:pPr>
            <a:r>
              <a:rPr sz="1300" spc="-40" dirty="0">
                <a:latin typeface="宋体"/>
                <a:cs typeface="宋体"/>
              </a:rPr>
              <a:t>研  究  要  旨</a:t>
            </a:r>
            <a:endParaRPr sz="1300">
              <a:latin typeface="宋体"/>
              <a:cs typeface="宋体"/>
            </a:endParaRPr>
          </a:p>
        </p:txBody>
      </p:sp>
      <p:sp>
        <p:nvSpPr>
          <p:cNvPr id="60" name="object 60"/>
          <p:cNvSpPr txBox="1"/>
          <p:nvPr/>
        </p:nvSpPr>
        <p:spPr>
          <a:xfrm>
            <a:off x="2125518" y="2856504"/>
            <a:ext cx="733425" cy="814069"/>
          </a:xfrm>
          <a:prstGeom prst="rect">
            <a:avLst/>
          </a:prstGeom>
        </p:spPr>
        <p:txBody>
          <a:bodyPr vert="horz" wrap="square" lIns="0" tIns="0" rIns="0" bIns="0" rtlCol="0">
            <a:spAutoFit/>
          </a:bodyPr>
          <a:lstStyle/>
          <a:p>
            <a:pPr marL="12700">
              <a:tabLst>
                <a:tab pos="323215" algn="l"/>
              </a:tabLst>
            </a:pPr>
            <a:r>
              <a:rPr sz="1300" spc="-55" dirty="0">
                <a:latin typeface="宋体"/>
                <a:cs typeface="宋体"/>
              </a:rPr>
              <a:t>研	</a:t>
            </a:r>
            <a:r>
              <a:rPr sz="1575" spc="-15" baseline="2645" dirty="0">
                <a:latin typeface="宋体"/>
                <a:cs typeface="宋体"/>
              </a:rPr>
              <a:t>系统观</a:t>
            </a:r>
            <a:endParaRPr sz="1575" baseline="2645">
              <a:latin typeface="宋体"/>
              <a:cs typeface="宋体"/>
            </a:endParaRPr>
          </a:p>
          <a:p>
            <a:pPr marL="12700" marR="553720">
              <a:spcBef>
                <a:spcPts val="5"/>
              </a:spcBef>
            </a:pPr>
            <a:r>
              <a:rPr sz="1300" spc="-40" dirty="0">
                <a:latin typeface="宋体"/>
                <a:cs typeface="宋体"/>
              </a:rPr>
              <a:t>究  范</a:t>
            </a:r>
            <a:endParaRPr sz="1300">
              <a:latin typeface="宋体"/>
              <a:cs typeface="宋体"/>
            </a:endParaRPr>
          </a:p>
          <a:p>
            <a:pPr marL="12700">
              <a:spcBef>
                <a:spcPts val="125"/>
              </a:spcBef>
            </a:pPr>
            <a:r>
              <a:rPr sz="1300" spc="-55" dirty="0">
                <a:latin typeface="宋体"/>
                <a:cs typeface="宋体"/>
              </a:rPr>
              <a:t>式</a:t>
            </a:r>
            <a:endParaRPr sz="1300">
              <a:latin typeface="宋体"/>
              <a:cs typeface="宋体"/>
            </a:endParaRPr>
          </a:p>
        </p:txBody>
      </p:sp>
      <p:sp>
        <p:nvSpPr>
          <p:cNvPr id="61" name="object 61"/>
          <p:cNvSpPr txBox="1"/>
          <p:nvPr/>
        </p:nvSpPr>
        <p:spPr>
          <a:xfrm>
            <a:off x="2436428" y="3427885"/>
            <a:ext cx="422275" cy="165735"/>
          </a:xfrm>
          <a:prstGeom prst="rect">
            <a:avLst/>
          </a:prstGeom>
        </p:spPr>
        <p:txBody>
          <a:bodyPr vert="horz" wrap="square" lIns="0" tIns="0" rIns="0" bIns="0" rtlCol="0">
            <a:spAutoFit/>
          </a:bodyPr>
          <a:lstStyle/>
          <a:p>
            <a:pPr marL="12700"/>
            <a:r>
              <a:rPr sz="1050" spc="-10" dirty="0">
                <a:latin typeface="宋体"/>
                <a:cs typeface="宋体"/>
              </a:rPr>
              <a:t>用户观</a:t>
            </a:r>
            <a:endParaRPr sz="1050">
              <a:latin typeface="宋体"/>
              <a:cs typeface="宋体"/>
            </a:endParaRPr>
          </a:p>
        </p:txBody>
      </p:sp>
      <p:sp>
        <p:nvSpPr>
          <p:cNvPr id="62" name="object 62"/>
          <p:cNvSpPr txBox="1">
            <a:spLocks noGrp="1"/>
          </p:cNvSpPr>
          <p:nvPr>
            <p:ph type="title" idx="4294967295"/>
          </p:nvPr>
        </p:nvSpPr>
        <p:spPr>
          <a:xfrm>
            <a:off x="1707818" y="371405"/>
            <a:ext cx="7949682" cy="359073"/>
          </a:xfrm>
          <a:prstGeom prst="rect">
            <a:avLst/>
          </a:prstGeom>
        </p:spPr>
        <p:txBody>
          <a:bodyPr vert="horz" wrap="square" lIns="0" tIns="0" rIns="0" bIns="0" rtlCol="0" anchor="ctr">
            <a:spAutoFit/>
          </a:bodyPr>
          <a:lstStyle/>
          <a:p>
            <a:pPr marL="1629410">
              <a:lnSpc>
                <a:spcPts val="2835"/>
              </a:lnSpc>
            </a:pPr>
            <a:r>
              <a:rPr sz="2800" dirty="0"/>
              <a:t>安全信息行为的集成化研究框架模型</a:t>
            </a:r>
          </a:p>
        </p:txBody>
      </p:sp>
      <p:sp>
        <p:nvSpPr>
          <p:cNvPr id="63" name="object 63"/>
          <p:cNvSpPr txBox="1"/>
          <p:nvPr/>
        </p:nvSpPr>
        <p:spPr>
          <a:xfrm>
            <a:off x="1998370" y="6256529"/>
            <a:ext cx="7844790" cy="430887"/>
          </a:xfrm>
          <a:prstGeom prst="rect">
            <a:avLst/>
          </a:prstGeom>
        </p:spPr>
        <p:txBody>
          <a:bodyPr vert="horz" wrap="square" lIns="0" tIns="0" rIns="0" bIns="0" rtlCol="0">
            <a:spAutoFit/>
          </a:bodyPr>
          <a:lstStyle/>
          <a:p>
            <a:pPr marL="12700" marR="5080"/>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安全信息行为研究论纲</a:t>
            </a:r>
            <a:r>
              <a:rPr sz="1400" spc="-5" dirty="0">
                <a:solidFill>
                  <a:srgbClr val="006FC0"/>
                </a:solidFill>
                <a:latin typeface="Calibri"/>
                <a:cs typeface="Calibri"/>
              </a:rPr>
              <a:t>:</a:t>
            </a:r>
            <a:r>
              <a:rPr sz="1400" spc="-5" dirty="0">
                <a:solidFill>
                  <a:srgbClr val="006FC0"/>
                </a:solidFill>
                <a:latin typeface="宋体"/>
                <a:cs typeface="宋体"/>
              </a:rPr>
              <a:t>基本概念、元模型及研究要旨、范式与框架</a:t>
            </a:r>
            <a:r>
              <a:rPr sz="1400" spc="-5" dirty="0">
                <a:solidFill>
                  <a:srgbClr val="006FC0"/>
                </a:solidFill>
                <a:latin typeface="Calibri"/>
                <a:cs typeface="Calibri"/>
              </a:rPr>
              <a:t>[J].</a:t>
            </a:r>
            <a:r>
              <a:rPr sz="1400" spc="-5" dirty="0">
                <a:solidFill>
                  <a:srgbClr val="006FC0"/>
                </a:solidFill>
                <a:latin typeface="宋体"/>
                <a:cs typeface="宋体"/>
              </a:rPr>
              <a:t>情报理论与实  践</a:t>
            </a:r>
            <a:r>
              <a:rPr sz="1400" spc="-5" dirty="0">
                <a:solidFill>
                  <a:srgbClr val="006FC0"/>
                </a:solidFill>
                <a:latin typeface="Calibri"/>
                <a:cs typeface="Calibri"/>
              </a:rPr>
              <a:t>,2018,41(01):43-49.</a:t>
            </a:r>
            <a:endParaRPr sz="1400">
              <a:latin typeface="Calibri"/>
              <a:cs typeface="Calibri"/>
            </a:endParaRPr>
          </a:p>
        </p:txBody>
      </p:sp>
    </p:spTree>
    <p:extLst>
      <p:ext uri="{BB962C8B-B14F-4D97-AF65-F5344CB8AC3E}">
        <p14:creationId xmlns:p14="http://schemas.microsoft.com/office/powerpoint/2010/main" val="5722316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01657" y="1041564"/>
            <a:ext cx="8322945" cy="1901189"/>
          </a:xfrm>
          <a:custGeom>
            <a:avLst/>
            <a:gdLst/>
            <a:ahLst/>
            <a:cxnLst/>
            <a:rect l="l" t="t" r="r" b="b"/>
            <a:pathLst>
              <a:path w="8322945" h="1901189">
                <a:moveTo>
                  <a:pt x="0" y="1900802"/>
                </a:moveTo>
                <a:lnTo>
                  <a:pt x="8322734" y="1900802"/>
                </a:lnTo>
                <a:lnTo>
                  <a:pt x="8322734" y="0"/>
                </a:lnTo>
                <a:lnTo>
                  <a:pt x="0" y="0"/>
                </a:lnTo>
                <a:lnTo>
                  <a:pt x="0" y="1900802"/>
                </a:lnTo>
                <a:close/>
              </a:path>
            </a:pathLst>
          </a:custGeom>
          <a:ln w="3349">
            <a:solidFill>
              <a:srgbClr val="000000"/>
            </a:solidFill>
          </a:ln>
        </p:spPr>
        <p:txBody>
          <a:bodyPr wrap="square" lIns="0" tIns="0" rIns="0" bIns="0" rtlCol="0"/>
          <a:lstStyle/>
          <a:p>
            <a:endParaRPr/>
          </a:p>
        </p:txBody>
      </p:sp>
      <p:sp>
        <p:nvSpPr>
          <p:cNvPr id="3" name="object 3"/>
          <p:cNvSpPr/>
          <p:nvPr/>
        </p:nvSpPr>
        <p:spPr>
          <a:xfrm>
            <a:off x="5482364" y="1279142"/>
            <a:ext cx="4645660" cy="633730"/>
          </a:xfrm>
          <a:custGeom>
            <a:avLst/>
            <a:gdLst/>
            <a:ahLst/>
            <a:cxnLst/>
            <a:rect l="l" t="t" r="r" b="b"/>
            <a:pathLst>
              <a:path w="4645659" h="633730">
                <a:moveTo>
                  <a:pt x="0" y="633610"/>
                </a:moveTo>
                <a:lnTo>
                  <a:pt x="4645272" y="633610"/>
                </a:lnTo>
                <a:lnTo>
                  <a:pt x="4645272" y="0"/>
                </a:lnTo>
                <a:lnTo>
                  <a:pt x="0" y="0"/>
                </a:lnTo>
                <a:lnTo>
                  <a:pt x="0" y="633610"/>
                </a:lnTo>
                <a:close/>
              </a:path>
            </a:pathLst>
          </a:custGeom>
          <a:ln w="3351">
            <a:solidFill>
              <a:srgbClr val="000000"/>
            </a:solidFill>
            <a:prstDash val="dash"/>
          </a:ln>
        </p:spPr>
        <p:txBody>
          <a:bodyPr wrap="square" lIns="0" tIns="0" rIns="0" bIns="0" rtlCol="0"/>
          <a:lstStyle/>
          <a:p>
            <a:endParaRPr/>
          </a:p>
        </p:txBody>
      </p:sp>
      <p:sp>
        <p:nvSpPr>
          <p:cNvPr id="4" name="object 4"/>
          <p:cNvSpPr/>
          <p:nvPr/>
        </p:nvSpPr>
        <p:spPr>
          <a:xfrm>
            <a:off x="1901656" y="3021577"/>
            <a:ext cx="8342630" cy="2811780"/>
          </a:xfrm>
          <a:custGeom>
            <a:avLst/>
            <a:gdLst/>
            <a:ahLst/>
            <a:cxnLst/>
            <a:rect l="l" t="t" r="r" b="b"/>
            <a:pathLst>
              <a:path w="8342630" h="2811779">
                <a:moveTo>
                  <a:pt x="0" y="2811667"/>
                </a:moveTo>
                <a:lnTo>
                  <a:pt x="8342126" y="2811667"/>
                </a:lnTo>
                <a:lnTo>
                  <a:pt x="8342126" y="0"/>
                </a:lnTo>
                <a:lnTo>
                  <a:pt x="0" y="0"/>
                </a:lnTo>
                <a:lnTo>
                  <a:pt x="0" y="2811667"/>
                </a:lnTo>
                <a:close/>
              </a:path>
            </a:pathLst>
          </a:custGeom>
          <a:ln w="3345">
            <a:solidFill>
              <a:srgbClr val="000000"/>
            </a:solidFill>
          </a:ln>
        </p:spPr>
        <p:txBody>
          <a:bodyPr wrap="square" lIns="0" tIns="0" rIns="0" bIns="0" rtlCol="0"/>
          <a:lstStyle/>
          <a:p>
            <a:endParaRPr/>
          </a:p>
        </p:txBody>
      </p:sp>
      <p:sp>
        <p:nvSpPr>
          <p:cNvPr id="5" name="object 5"/>
          <p:cNvSpPr/>
          <p:nvPr/>
        </p:nvSpPr>
        <p:spPr>
          <a:xfrm>
            <a:off x="2327470" y="3061114"/>
            <a:ext cx="2516505" cy="2178685"/>
          </a:xfrm>
          <a:custGeom>
            <a:avLst/>
            <a:gdLst/>
            <a:ahLst/>
            <a:cxnLst/>
            <a:rect l="l" t="t" r="r" b="b"/>
            <a:pathLst>
              <a:path w="2516504" h="2178685">
                <a:moveTo>
                  <a:pt x="0" y="1089126"/>
                </a:moveTo>
                <a:lnTo>
                  <a:pt x="1049" y="1044238"/>
                </a:lnTo>
                <a:lnTo>
                  <a:pt x="4170" y="999812"/>
                </a:lnTo>
                <a:lnTo>
                  <a:pt x="9322" y="955883"/>
                </a:lnTo>
                <a:lnTo>
                  <a:pt x="16466" y="912485"/>
                </a:lnTo>
                <a:lnTo>
                  <a:pt x="25559" y="869654"/>
                </a:lnTo>
                <a:lnTo>
                  <a:pt x="36563" y="827424"/>
                </a:lnTo>
                <a:lnTo>
                  <a:pt x="49435" y="785831"/>
                </a:lnTo>
                <a:lnTo>
                  <a:pt x="64137" y="744911"/>
                </a:lnTo>
                <a:lnTo>
                  <a:pt x="80627" y="704697"/>
                </a:lnTo>
                <a:lnTo>
                  <a:pt x="98865" y="665225"/>
                </a:lnTo>
                <a:lnTo>
                  <a:pt x="118811" y="626530"/>
                </a:lnTo>
                <a:lnTo>
                  <a:pt x="140423" y="588647"/>
                </a:lnTo>
                <a:lnTo>
                  <a:pt x="163663" y="551612"/>
                </a:lnTo>
                <a:lnTo>
                  <a:pt x="188488" y="515459"/>
                </a:lnTo>
                <a:lnTo>
                  <a:pt x="214859" y="480223"/>
                </a:lnTo>
                <a:lnTo>
                  <a:pt x="242734" y="445939"/>
                </a:lnTo>
                <a:lnTo>
                  <a:pt x="272075" y="412643"/>
                </a:lnTo>
                <a:lnTo>
                  <a:pt x="302840" y="380369"/>
                </a:lnTo>
                <a:lnTo>
                  <a:pt x="334988" y="349153"/>
                </a:lnTo>
                <a:lnTo>
                  <a:pt x="368480" y="319029"/>
                </a:lnTo>
                <a:lnTo>
                  <a:pt x="403274" y="290033"/>
                </a:lnTo>
                <a:lnTo>
                  <a:pt x="439331" y="262200"/>
                </a:lnTo>
                <a:lnTo>
                  <a:pt x="476609" y="235565"/>
                </a:lnTo>
                <a:lnTo>
                  <a:pt x="515069" y="210162"/>
                </a:lnTo>
                <a:lnTo>
                  <a:pt x="554670" y="186028"/>
                </a:lnTo>
                <a:lnTo>
                  <a:pt x="595370" y="163196"/>
                </a:lnTo>
                <a:lnTo>
                  <a:pt x="637131" y="141703"/>
                </a:lnTo>
                <a:lnTo>
                  <a:pt x="679912" y="121582"/>
                </a:lnTo>
                <a:lnTo>
                  <a:pt x="723671" y="102870"/>
                </a:lnTo>
                <a:lnTo>
                  <a:pt x="768369" y="85600"/>
                </a:lnTo>
                <a:lnTo>
                  <a:pt x="813964" y="69810"/>
                </a:lnTo>
                <a:lnTo>
                  <a:pt x="860418" y="55532"/>
                </a:lnTo>
                <a:lnTo>
                  <a:pt x="907688" y="42803"/>
                </a:lnTo>
                <a:lnTo>
                  <a:pt x="955735" y="31657"/>
                </a:lnTo>
                <a:lnTo>
                  <a:pt x="1004518" y="22130"/>
                </a:lnTo>
                <a:lnTo>
                  <a:pt x="1053996" y="14257"/>
                </a:lnTo>
                <a:lnTo>
                  <a:pt x="1104130" y="8072"/>
                </a:lnTo>
                <a:lnTo>
                  <a:pt x="1154879" y="3611"/>
                </a:lnTo>
                <a:lnTo>
                  <a:pt x="1206201" y="908"/>
                </a:lnTo>
                <a:lnTo>
                  <a:pt x="1258058" y="0"/>
                </a:lnTo>
                <a:lnTo>
                  <a:pt x="1309916" y="908"/>
                </a:lnTo>
                <a:lnTo>
                  <a:pt x="1361241" y="3610"/>
                </a:lnTo>
                <a:lnTo>
                  <a:pt x="1411992" y="8070"/>
                </a:lnTo>
                <a:lnTo>
                  <a:pt x="1462128" y="14253"/>
                </a:lnTo>
                <a:lnTo>
                  <a:pt x="1511609" y="22124"/>
                </a:lnTo>
                <a:lnTo>
                  <a:pt x="1560395" y="31649"/>
                </a:lnTo>
                <a:lnTo>
                  <a:pt x="1608444" y="42792"/>
                </a:lnTo>
                <a:lnTo>
                  <a:pt x="1655717" y="55519"/>
                </a:lnTo>
                <a:lnTo>
                  <a:pt x="1702173" y="69793"/>
                </a:lnTo>
                <a:lnTo>
                  <a:pt x="1747771" y="85581"/>
                </a:lnTo>
                <a:lnTo>
                  <a:pt x="1792472" y="102847"/>
                </a:lnTo>
                <a:lnTo>
                  <a:pt x="1836234" y="121556"/>
                </a:lnTo>
                <a:lnTo>
                  <a:pt x="1879017" y="141673"/>
                </a:lnTo>
                <a:lnTo>
                  <a:pt x="1920780" y="163163"/>
                </a:lnTo>
                <a:lnTo>
                  <a:pt x="1961484" y="185991"/>
                </a:lnTo>
                <a:lnTo>
                  <a:pt x="2001087" y="210122"/>
                </a:lnTo>
                <a:lnTo>
                  <a:pt x="2039550" y="235521"/>
                </a:lnTo>
                <a:lnTo>
                  <a:pt x="2076831" y="262154"/>
                </a:lnTo>
                <a:lnTo>
                  <a:pt x="2112890" y="289984"/>
                </a:lnTo>
                <a:lnTo>
                  <a:pt x="2147687" y="318977"/>
                </a:lnTo>
                <a:lnTo>
                  <a:pt x="2181181" y="349098"/>
                </a:lnTo>
                <a:lnTo>
                  <a:pt x="2213332" y="380312"/>
                </a:lnTo>
                <a:lnTo>
                  <a:pt x="2244099" y="412584"/>
                </a:lnTo>
                <a:lnTo>
                  <a:pt x="2273442" y="445879"/>
                </a:lnTo>
                <a:lnTo>
                  <a:pt x="2301320" y="480161"/>
                </a:lnTo>
                <a:lnTo>
                  <a:pt x="2327693" y="515397"/>
                </a:lnTo>
                <a:lnTo>
                  <a:pt x="2352520" y="551550"/>
                </a:lnTo>
                <a:lnTo>
                  <a:pt x="2375761" y="588586"/>
                </a:lnTo>
                <a:lnTo>
                  <a:pt x="2397376" y="626470"/>
                </a:lnTo>
                <a:lnTo>
                  <a:pt x="2417323" y="665166"/>
                </a:lnTo>
                <a:lnTo>
                  <a:pt x="2435563" y="704640"/>
                </a:lnTo>
                <a:lnTo>
                  <a:pt x="2452055" y="744857"/>
                </a:lnTo>
                <a:lnTo>
                  <a:pt x="2466758" y="785782"/>
                </a:lnTo>
                <a:lnTo>
                  <a:pt x="2479631" y="827379"/>
                </a:lnTo>
                <a:lnTo>
                  <a:pt x="2490636" y="869614"/>
                </a:lnTo>
                <a:lnTo>
                  <a:pt x="2499730" y="912451"/>
                </a:lnTo>
                <a:lnTo>
                  <a:pt x="2506874" y="955856"/>
                </a:lnTo>
                <a:lnTo>
                  <a:pt x="2512027" y="999793"/>
                </a:lnTo>
                <a:lnTo>
                  <a:pt x="2515148" y="1044229"/>
                </a:lnTo>
                <a:lnTo>
                  <a:pt x="2516198" y="1089126"/>
                </a:lnTo>
                <a:lnTo>
                  <a:pt x="2515148" y="1134012"/>
                </a:lnTo>
                <a:lnTo>
                  <a:pt x="2512027" y="1178437"/>
                </a:lnTo>
                <a:lnTo>
                  <a:pt x="2506874" y="1222364"/>
                </a:lnTo>
                <a:lnTo>
                  <a:pt x="2499730" y="1265760"/>
                </a:lnTo>
                <a:lnTo>
                  <a:pt x="2490636" y="1308589"/>
                </a:lnTo>
                <a:lnTo>
                  <a:pt x="2479631" y="1350815"/>
                </a:lnTo>
                <a:lnTo>
                  <a:pt x="2466758" y="1392404"/>
                </a:lnTo>
                <a:lnTo>
                  <a:pt x="2452055" y="1433322"/>
                </a:lnTo>
                <a:lnTo>
                  <a:pt x="2435563" y="1473532"/>
                </a:lnTo>
                <a:lnTo>
                  <a:pt x="2417323" y="1513000"/>
                </a:lnTo>
                <a:lnTo>
                  <a:pt x="2397376" y="1551690"/>
                </a:lnTo>
                <a:lnTo>
                  <a:pt x="2375761" y="1589568"/>
                </a:lnTo>
                <a:lnTo>
                  <a:pt x="2352520" y="1626599"/>
                </a:lnTo>
                <a:lnTo>
                  <a:pt x="2327693" y="1662748"/>
                </a:lnTo>
                <a:lnTo>
                  <a:pt x="2301320" y="1697979"/>
                </a:lnTo>
                <a:lnTo>
                  <a:pt x="2273442" y="1732258"/>
                </a:lnTo>
                <a:lnTo>
                  <a:pt x="2244099" y="1765549"/>
                </a:lnTo>
                <a:lnTo>
                  <a:pt x="2213332" y="1797818"/>
                </a:lnTo>
                <a:lnTo>
                  <a:pt x="2181181" y="1829029"/>
                </a:lnTo>
                <a:lnTo>
                  <a:pt x="2147687" y="1859148"/>
                </a:lnTo>
                <a:lnTo>
                  <a:pt x="2112890" y="1888139"/>
                </a:lnTo>
                <a:lnTo>
                  <a:pt x="2076831" y="1915967"/>
                </a:lnTo>
                <a:lnTo>
                  <a:pt x="2039550" y="1942597"/>
                </a:lnTo>
                <a:lnTo>
                  <a:pt x="2001087" y="1967995"/>
                </a:lnTo>
                <a:lnTo>
                  <a:pt x="1961484" y="1992125"/>
                </a:lnTo>
                <a:lnTo>
                  <a:pt x="1920780" y="2014952"/>
                </a:lnTo>
                <a:lnTo>
                  <a:pt x="1879017" y="2036442"/>
                </a:lnTo>
                <a:lnTo>
                  <a:pt x="1836234" y="2056558"/>
                </a:lnTo>
                <a:lnTo>
                  <a:pt x="1792472" y="2075266"/>
                </a:lnTo>
                <a:lnTo>
                  <a:pt x="1747771" y="2092532"/>
                </a:lnTo>
                <a:lnTo>
                  <a:pt x="1702173" y="2108319"/>
                </a:lnTo>
                <a:lnTo>
                  <a:pt x="1655717" y="2122594"/>
                </a:lnTo>
                <a:lnTo>
                  <a:pt x="1608444" y="2135320"/>
                </a:lnTo>
                <a:lnTo>
                  <a:pt x="1560395" y="2146463"/>
                </a:lnTo>
                <a:lnTo>
                  <a:pt x="1511609" y="2155988"/>
                </a:lnTo>
                <a:lnTo>
                  <a:pt x="1462128" y="2163859"/>
                </a:lnTo>
                <a:lnTo>
                  <a:pt x="1411992" y="2170043"/>
                </a:lnTo>
                <a:lnTo>
                  <a:pt x="1361241" y="2174503"/>
                </a:lnTo>
                <a:lnTo>
                  <a:pt x="1309916" y="2177205"/>
                </a:lnTo>
                <a:lnTo>
                  <a:pt x="1258058" y="2178113"/>
                </a:lnTo>
                <a:lnTo>
                  <a:pt x="1206201" y="2177205"/>
                </a:lnTo>
                <a:lnTo>
                  <a:pt x="1154879" y="2174503"/>
                </a:lnTo>
                <a:lnTo>
                  <a:pt x="1104130" y="2170043"/>
                </a:lnTo>
                <a:lnTo>
                  <a:pt x="1053996" y="2163859"/>
                </a:lnTo>
                <a:lnTo>
                  <a:pt x="1004518" y="2155988"/>
                </a:lnTo>
                <a:lnTo>
                  <a:pt x="955735" y="2146463"/>
                </a:lnTo>
                <a:lnTo>
                  <a:pt x="907688" y="2135320"/>
                </a:lnTo>
                <a:lnTo>
                  <a:pt x="860418" y="2122594"/>
                </a:lnTo>
                <a:lnTo>
                  <a:pt x="813964" y="2108319"/>
                </a:lnTo>
                <a:lnTo>
                  <a:pt x="768369" y="2092532"/>
                </a:lnTo>
                <a:lnTo>
                  <a:pt x="723671" y="2075266"/>
                </a:lnTo>
                <a:lnTo>
                  <a:pt x="679912" y="2056558"/>
                </a:lnTo>
                <a:lnTo>
                  <a:pt x="637131" y="2036442"/>
                </a:lnTo>
                <a:lnTo>
                  <a:pt x="595370" y="2014952"/>
                </a:lnTo>
                <a:lnTo>
                  <a:pt x="554670" y="1992125"/>
                </a:lnTo>
                <a:lnTo>
                  <a:pt x="515069" y="1967995"/>
                </a:lnTo>
                <a:lnTo>
                  <a:pt x="476609" y="1942597"/>
                </a:lnTo>
                <a:lnTo>
                  <a:pt x="439331" y="1915967"/>
                </a:lnTo>
                <a:lnTo>
                  <a:pt x="403274" y="1888139"/>
                </a:lnTo>
                <a:lnTo>
                  <a:pt x="368480" y="1859148"/>
                </a:lnTo>
                <a:lnTo>
                  <a:pt x="334988" y="1829029"/>
                </a:lnTo>
                <a:lnTo>
                  <a:pt x="302840" y="1797818"/>
                </a:lnTo>
                <a:lnTo>
                  <a:pt x="272075" y="1765549"/>
                </a:lnTo>
                <a:lnTo>
                  <a:pt x="242734" y="1732258"/>
                </a:lnTo>
                <a:lnTo>
                  <a:pt x="214859" y="1697979"/>
                </a:lnTo>
                <a:lnTo>
                  <a:pt x="188488" y="1662748"/>
                </a:lnTo>
                <a:lnTo>
                  <a:pt x="163663" y="1626599"/>
                </a:lnTo>
                <a:lnTo>
                  <a:pt x="140423" y="1589568"/>
                </a:lnTo>
                <a:lnTo>
                  <a:pt x="118811" y="1551690"/>
                </a:lnTo>
                <a:lnTo>
                  <a:pt x="98865" y="1513000"/>
                </a:lnTo>
                <a:lnTo>
                  <a:pt x="80627" y="1473532"/>
                </a:lnTo>
                <a:lnTo>
                  <a:pt x="64137" y="1433322"/>
                </a:lnTo>
                <a:lnTo>
                  <a:pt x="49435" y="1392404"/>
                </a:lnTo>
                <a:lnTo>
                  <a:pt x="36563" y="1350815"/>
                </a:lnTo>
                <a:lnTo>
                  <a:pt x="25559" y="1308589"/>
                </a:lnTo>
                <a:lnTo>
                  <a:pt x="16466" y="1265760"/>
                </a:lnTo>
                <a:lnTo>
                  <a:pt x="9322" y="1222364"/>
                </a:lnTo>
                <a:lnTo>
                  <a:pt x="4170" y="1178437"/>
                </a:lnTo>
                <a:lnTo>
                  <a:pt x="1049" y="1134012"/>
                </a:lnTo>
                <a:lnTo>
                  <a:pt x="0" y="1089126"/>
                </a:lnTo>
                <a:close/>
              </a:path>
            </a:pathLst>
          </a:custGeom>
          <a:ln w="3320">
            <a:solidFill>
              <a:srgbClr val="000000"/>
            </a:solidFill>
          </a:ln>
        </p:spPr>
        <p:txBody>
          <a:bodyPr wrap="square" lIns="0" tIns="0" rIns="0" bIns="0" rtlCol="0"/>
          <a:lstStyle/>
          <a:p>
            <a:endParaRPr/>
          </a:p>
        </p:txBody>
      </p:sp>
      <p:sp>
        <p:nvSpPr>
          <p:cNvPr id="6" name="object 6"/>
          <p:cNvSpPr/>
          <p:nvPr/>
        </p:nvSpPr>
        <p:spPr>
          <a:xfrm>
            <a:off x="2908129" y="3298734"/>
            <a:ext cx="441325" cy="950594"/>
          </a:xfrm>
          <a:custGeom>
            <a:avLst/>
            <a:gdLst/>
            <a:ahLst/>
            <a:cxnLst/>
            <a:rect l="l" t="t" r="r" b="b"/>
            <a:pathLst>
              <a:path w="441325" h="950595">
                <a:moveTo>
                  <a:pt x="0" y="950415"/>
                </a:moveTo>
                <a:lnTo>
                  <a:pt x="441175" y="950415"/>
                </a:lnTo>
                <a:lnTo>
                  <a:pt x="441175" y="0"/>
                </a:lnTo>
                <a:lnTo>
                  <a:pt x="0" y="0"/>
                </a:lnTo>
                <a:lnTo>
                  <a:pt x="0" y="950415"/>
                </a:lnTo>
                <a:close/>
              </a:path>
            </a:pathLst>
          </a:custGeom>
          <a:ln w="3290">
            <a:solidFill>
              <a:srgbClr val="000000"/>
            </a:solidFill>
          </a:ln>
        </p:spPr>
        <p:txBody>
          <a:bodyPr wrap="square" lIns="0" tIns="0" rIns="0" bIns="0" rtlCol="0"/>
          <a:lstStyle/>
          <a:p>
            <a:endParaRPr/>
          </a:p>
        </p:txBody>
      </p:sp>
      <p:sp>
        <p:nvSpPr>
          <p:cNvPr id="7" name="object 7"/>
          <p:cNvSpPr txBox="1"/>
          <p:nvPr/>
        </p:nvSpPr>
        <p:spPr>
          <a:xfrm>
            <a:off x="3047734" y="3332840"/>
            <a:ext cx="162560" cy="172085"/>
          </a:xfrm>
          <a:prstGeom prst="rect">
            <a:avLst/>
          </a:prstGeom>
        </p:spPr>
        <p:txBody>
          <a:bodyPr vert="horz" wrap="square" lIns="0" tIns="0" rIns="0" bIns="0" rtlCol="0">
            <a:spAutoFit/>
          </a:bodyPr>
          <a:lstStyle/>
          <a:p>
            <a:pPr marL="12700"/>
            <a:r>
              <a:rPr sz="1100" spc="-25" dirty="0">
                <a:latin typeface="宋体"/>
                <a:cs typeface="宋体"/>
              </a:rPr>
              <a:t>安</a:t>
            </a:r>
            <a:endParaRPr sz="1100">
              <a:latin typeface="宋体"/>
              <a:cs typeface="宋体"/>
            </a:endParaRPr>
          </a:p>
        </p:txBody>
      </p:sp>
      <p:sp>
        <p:nvSpPr>
          <p:cNvPr id="8" name="object 8"/>
          <p:cNvSpPr txBox="1"/>
          <p:nvPr/>
        </p:nvSpPr>
        <p:spPr>
          <a:xfrm>
            <a:off x="3047734" y="3662093"/>
            <a:ext cx="162560" cy="544195"/>
          </a:xfrm>
          <a:prstGeom prst="rect">
            <a:avLst/>
          </a:prstGeom>
        </p:spPr>
        <p:txBody>
          <a:bodyPr vert="horz" wrap="square" lIns="0" tIns="0" rIns="0" bIns="0" rtlCol="0">
            <a:spAutoFit/>
          </a:bodyPr>
          <a:lstStyle/>
          <a:p>
            <a:pPr marL="12700" marR="5080" algn="just">
              <a:lnSpc>
                <a:spcPct val="103600"/>
              </a:lnSpc>
            </a:pPr>
            <a:r>
              <a:rPr sz="1100" spc="-20" dirty="0">
                <a:latin typeface="宋体"/>
                <a:cs typeface="宋体"/>
              </a:rPr>
              <a:t>信  息  </a:t>
            </a:r>
            <a:r>
              <a:rPr sz="1100" i="1" spc="-5" dirty="0">
                <a:latin typeface="Times New Roman"/>
                <a:cs typeface="Times New Roman"/>
              </a:rPr>
              <a:t>I</a:t>
            </a:r>
            <a:r>
              <a:rPr sz="1050" i="1" spc="-7" baseline="-11904" dirty="0">
                <a:latin typeface="Times New Roman"/>
                <a:cs typeface="Times New Roman"/>
              </a:rPr>
              <a:t>b</a:t>
            </a:r>
            <a:endParaRPr sz="1050" baseline="-11904">
              <a:latin typeface="Times New Roman"/>
              <a:cs typeface="Times New Roman"/>
            </a:endParaRPr>
          </a:p>
        </p:txBody>
      </p:sp>
      <p:sp>
        <p:nvSpPr>
          <p:cNvPr id="9" name="object 9"/>
          <p:cNvSpPr/>
          <p:nvPr/>
        </p:nvSpPr>
        <p:spPr>
          <a:xfrm>
            <a:off x="3878998" y="3298734"/>
            <a:ext cx="441325" cy="950594"/>
          </a:xfrm>
          <a:custGeom>
            <a:avLst/>
            <a:gdLst/>
            <a:ahLst/>
            <a:cxnLst/>
            <a:rect l="l" t="t" r="r" b="b"/>
            <a:pathLst>
              <a:path w="441325" h="950595">
                <a:moveTo>
                  <a:pt x="0" y="950415"/>
                </a:moveTo>
                <a:lnTo>
                  <a:pt x="441175" y="950415"/>
                </a:lnTo>
                <a:lnTo>
                  <a:pt x="441175" y="0"/>
                </a:lnTo>
                <a:lnTo>
                  <a:pt x="0" y="0"/>
                </a:lnTo>
                <a:lnTo>
                  <a:pt x="0" y="950415"/>
                </a:lnTo>
                <a:close/>
              </a:path>
            </a:pathLst>
          </a:custGeom>
          <a:ln w="3290">
            <a:solidFill>
              <a:srgbClr val="000000"/>
            </a:solidFill>
          </a:ln>
        </p:spPr>
        <p:txBody>
          <a:bodyPr wrap="square" lIns="0" tIns="0" rIns="0" bIns="0" rtlCol="0"/>
          <a:lstStyle/>
          <a:p>
            <a:endParaRPr/>
          </a:p>
        </p:txBody>
      </p:sp>
      <p:sp>
        <p:nvSpPr>
          <p:cNvPr id="10" name="object 10"/>
          <p:cNvSpPr txBox="1"/>
          <p:nvPr/>
        </p:nvSpPr>
        <p:spPr>
          <a:xfrm>
            <a:off x="4018563" y="3329822"/>
            <a:ext cx="162560" cy="865505"/>
          </a:xfrm>
          <a:prstGeom prst="rect">
            <a:avLst/>
          </a:prstGeom>
        </p:spPr>
        <p:txBody>
          <a:bodyPr vert="horz" wrap="square" lIns="0" tIns="0" rIns="0" bIns="0" rtlCol="0">
            <a:spAutoFit/>
          </a:bodyPr>
          <a:lstStyle/>
          <a:p>
            <a:pPr marL="12700" marR="5080" algn="just">
              <a:lnSpc>
                <a:spcPct val="101800"/>
              </a:lnSpc>
            </a:pPr>
            <a:r>
              <a:rPr sz="1100" spc="-20" dirty="0">
                <a:latin typeface="宋体"/>
                <a:cs typeface="宋体"/>
              </a:rPr>
              <a:t>安  全  信  源  </a:t>
            </a:r>
            <a:r>
              <a:rPr sz="1100" spc="-15" dirty="0">
                <a:latin typeface="Times New Roman"/>
                <a:cs typeface="Times New Roman"/>
              </a:rPr>
              <a:t>S</a:t>
            </a:r>
            <a:endParaRPr sz="1100">
              <a:latin typeface="Times New Roman"/>
              <a:cs typeface="Times New Roman"/>
            </a:endParaRPr>
          </a:p>
        </p:txBody>
      </p:sp>
      <p:sp>
        <p:nvSpPr>
          <p:cNvPr id="11" name="object 11"/>
          <p:cNvSpPr/>
          <p:nvPr/>
        </p:nvSpPr>
        <p:spPr>
          <a:xfrm>
            <a:off x="3349275" y="3745519"/>
            <a:ext cx="55880" cy="57150"/>
          </a:xfrm>
          <a:custGeom>
            <a:avLst/>
            <a:gdLst/>
            <a:ahLst/>
            <a:cxnLst/>
            <a:rect l="l" t="t" r="r" b="b"/>
            <a:pathLst>
              <a:path w="55880" h="57150">
                <a:moveTo>
                  <a:pt x="55717" y="0"/>
                </a:moveTo>
                <a:lnTo>
                  <a:pt x="0" y="28499"/>
                </a:lnTo>
                <a:lnTo>
                  <a:pt x="55717" y="56998"/>
                </a:lnTo>
                <a:lnTo>
                  <a:pt x="50800" y="43004"/>
                </a:lnTo>
                <a:lnTo>
                  <a:pt x="49162" y="28447"/>
                </a:lnTo>
                <a:lnTo>
                  <a:pt x="50800" y="13915"/>
                </a:lnTo>
                <a:lnTo>
                  <a:pt x="55717" y="0"/>
                </a:lnTo>
                <a:close/>
              </a:path>
            </a:pathLst>
          </a:custGeom>
          <a:solidFill>
            <a:srgbClr val="000000"/>
          </a:solidFill>
        </p:spPr>
        <p:txBody>
          <a:bodyPr wrap="square" lIns="0" tIns="0" rIns="0" bIns="0" rtlCol="0"/>
          <a:lstStyle/>
          <a:p>
            <a:endParaRPr/>
          </a:p>
        </p:txBody>
      </p:sp>
      <p:sp>
        <p:nvSpPr>
          <p:cNvPr id="12" name="object 12"/>
          <p:cNvSpPr/>
          <p:nvPr/>
        </p:nvSpPr>
        <p:spPr>
          <a:xfrm>
            <a:off x="3823280" y="3745519"/>
            <a:ext cx="55880" cy="57150"/>
          </a:xfrm>
          <a:custGeom>
            <a:avLst/>
            <a:gdLst/>
            <a:ahLst/>
            <a:cxnLst/>
            <a:rect l="l" t="t" r="r" b="b"/>
            <a:pathLst>
              <a:path w="55880" h="57150">
                <a:moveTo>
                  <a:pt x="0" y="0"/>
                </a:moveTo>
                <a:lnTo>
                  <a:pt x="4916" y="13915"/>
                </a:lnTo>
                <a:lnTo>
                  <a:pt x="6549" y="28499"/>
                </a:lnTo>
                <a:lnTo>
                  <a:pt x="4916"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13" name="object 13"/>
          <p:cNvSpPr/>
          <p:nvPr/>
        </p:nvSpPr>
        <p:spPr>
          <a:xfrm>
            <a:off x="5133997" y="3298734"/>
            <a:ext cx="387350" cy="950594"/>
          </a:xfrm>
          <a:custGeom>
            <a:avLst/>
            <a:gdLst/>
            <a:ahLst/>
            <a:cxnLst/>
            <a:rect l="l" t="t" r="r" b="b"/>
            <a:pathLst>
              <a:path w="387350" h="950595">
                <a:moveTo>
                  <a:pt x="0" y="950415"/>
                </a:moveTo>
                <a:lnTo>
                  <a:pt x="387096" y="950415"/>
                </a:lnTo>
                <a:lnTo>
                  <a:pt x="387096" y="0"/>
                </a:lnTo>
                <a:lnTo>
                  <a:pt x="0" y="0"/>
                </a:lnTo>
                <a:lnTo>
                  <a:pt x="0" y="950415"/>
                </a:lnTo>
                <a:close/>
              </a:path>
            </a:pathLst>
          </a:custGeom>
          <a:ln w="3288">
            <a:solidFill>
              <a:srgbClr val="000000"/>
            </a:solidFill>
          </a:ln>
        </p:spPr>
        <p:txBody>
          <a:bodyPr wrap="square" lIns="0" tIns="0" rIns="0" bIns="0" rtlCol="0"/>
          <a:lstStyle/>
          <a:p>
            <a:endParaRPr/>
          </a:p>
        </p:txBody>
      </p:sp>
      <p:sp>
        <p:nvSpPr>
          <p:cNvPr id="14" name="object 14"/>
          <p:cNvSpPr txBox="1"/>
          <p:nvPr/>
        </p:nvSpPr>
        <p:spPr>
          <a:xfrm>
            <a:off x="5246523" y="3332840"/>
            <a:ext cx="162560" cy="172085"/>
          </a:xfrm>
          <a:prstGeom prst="rect">
            <a:avLst/>
          </a:prstGeom>
        </p:spPr>
        <p:txBody>
          <a:bodyPr vert="horz" wrap="square" lIns="0" tIns="0" rIns="0" bIns="0" rtlCol="0">
            <a:spAutoFit/>
          </a:bodyPr>
          <a:lstStyle/>
          <a:p>
            <a:pPr marL="12700"/>
            <a:r>
              <a:rPr sz="1100" spc="-25" dirty="0">
                <a:latin typeface="宋体"/>
                <a:cs typeface="宋体"/>
              </a:rPr>
              <a:t>安</a:t>
            </a:r>
            <a:endParaRPr sz="1100">
              <a:latin typeface="宋体"/>
              <a:cs typeface="宋体"/>
            </a:endParaRPr>
          </a:p>
        </p:txBody>
      </p:sp>
      <p:sp>
        <p:nvSpPr>
          <p:cNvPr id="15" name="object 15"/>
          <p:cNvSpPr txBox="1"/>
          <p:nvPr/>
        </p:nvSpPr>
        <p:spPr>
          <a:xfrm>
            <a:off x="5246523" y="3662092"/>
            <a:ext cx="162560" cy="533400"/>
          </a:xfrm>
          <a:prstGeom prst="rect">
            <a:avLst/>
          </a:prstGeom>
        </p:spPr>
        <p:txBody>
          <a:bodyPr vert="horz" wrap="square" lIns="0" tIns="0" rIns="0" bIns="0" rtlCol="0">
            <a:spAutoFit/>
          </a:bodyPr>
          <a:lstStyle/>
          <a:p>
            <a:pPr marL="12700" marR="5080" algn="just">
              <a:lnSpc>
                <a:spcPct val="103600"/>
              </a:lnSpc>
            </a:pPr>
            <a:r>
              <a:rPr sz="1100" spc="-20" dirty="0">
                <a:latin typeface="宋体"/>
                <a:cs typeface="宋体"/>
              </a:rPr>
              <a:t>信  道  </a:t>
            </a:r>
            <a:r>
              <a:rPr sz="1100" spc="-20" dirty="0">
                <a:latin typeface="Times New Roman"/>
                <a:cs typeface="Times New Roman"/>
              </a:rPr>
              <a:t>A</a:t>
            </a:r>
            <a:endParaRPr sz="1100">
              <a:latin typeface="Times New Roman"/>
              <a:cs typeface="Times New Roman"/>
            </a:endParaRPr>
          </a:p>
        </p:txBody>
      </p:sp>
      <p:sp>
        <p:nvSpPr>
          <p:cNvPr id="16" name="object 16"/>
          <p:cNvSpPr/>
          <p:nvPr/>
        </p:nvSpPr>
        <p:spPr>
          <a:xfrm>
            <a:off x="5985593" y="3298734"/>
            <a:ext cx="387350" cy="950594"/>
          </a:xfrm>
          <a:custGeom>
            <a:avLst/>
            <a:gdLst/>
            <a:ahLst/>
            <a:cxnLst/>
            <a:rect l="l" t="t" r="r" b="b"/>
            <a:pathLst>
              <a:path w="387350" h="950595">
                <a:moveTo>
                  <a:pt x="0" y="950415"/>
                </a:moveTo>
                <a:lnTo>
                  <a:pt x="387096" y="950415"/>
                </a:lnTo>
                <a:lnTo>
                  <a:pt x="387096" y="0"/>
                </a:lnTo>
                <a:lnTo>
                  <a:pt x="0" y="0"/>
                </a:lnTo>
                <a:lnTo>
                  <a:pt x="0" y="950415"/>
                </a:lnTo>
                <a:close/>
              </a:path>
            </a:pathLst>
          </a:custGeom>
          <a:ln w="3288">
            <a:solidFill>
              <a:srgbClr val="000000"/>
            </a:solidFill>
          </a:ln>
        </p:spPr>
        <p:txBody>
          <a:bodyPr wrap="square" lIns="0" tIns="0" rIns="0" bIns="0" rtlCol="0"/>
          <a:lstStyle/>
          <a:p>
            <a:endParaRPr/>
          </a:p>
        </p:txBody>
      </p:sp>
      <p:sp>
        <p:nvSpPr>
          <p:cNvPr id="17" name="object 17"/>
          <p:cNvSpPr/>
          <p:nvPr/>
        </p:nvSpPr>
        <p:spPr>
          <a:xfrm>
            <a:off x="5753304" y="4724420"/>
            <a:ext cx="852169" cy="396240"/>
          </a:xfrm>
          <a:custGeom>
            <a:avLst/>
            <a:gdLst/>
            <a:ahLst/>
            <a:cxnLst/>
            <a:rect l="l" t="t" r="r" b="b"/>
            <a:pathLst>
              <a:path w="852170" h="396239">
                <a:moveTo>
                  <a:pt x="0" y="396002"/>
                </a:moveTo>
                <a:lnTo>
                  <a:pt x="851624" y="396002"/>
                </a:lnTo>
                <a:lnTo>
                  <a:pt x="851624" y="0"/>
                </a:lnTo>
                <a:lnTo>
                  <a:pt x="0" y="0"/>
                </a:lnTo>
                <a:lnTo>
                  <a:pt x="0" y="396002"/>
                </a:lnTo>
                <a:close/>
              </a:path>
            </a:pathLst>
          </a:custGeom>
          <a:ln w="3339">
            <a:solidFill>
              <a:srgbClr val="000000"/>
            </a:solidFill>
          </a:ln>
        </p:spPr>
        <p:txBody>
          <a:bodyPr wrap="square" lIns="0" tIns="0" rIns="0" bIns="0" rtlCol="0"/>
          <a:lstStyle/>
          <a:p>
            <a:endParaRPr/>
          </a:p>
        </p:txBody>
      </p:sp>
      <p:sp>
        <p:nvSpPr>
          <p:cNvPr id="18" name="object 18"/>
          <p:cNvSpPr txBox="1"/>
          <p:nvPr/>
        </p:nvSpPr>
        <p:spPr>
          <a:xfrm>
            <a:off x="5824997" y="4740812"/>
            <a:ext cx="708660" cy="339725"/>
          </a:xfrm>
          <a:prstGeom prst="rect">
            <a:avLst/>
          </a:prstGeom>
        </p:spPr>
        <p:txBody>
          <a:bodyPr vert="horz" wrap="square" lIns="0" tIns="0" rIns="0" bIns="0" rtlCol="0">
            <a:spAutoFit/>
          </a:bodyPr>
          <a:lstStyle/>
          <a:p>
            <a:pPr marL="12700" marR="5080"/>
            <a:r>
              <a:rPr sz="1100" spc="-80" dirty="0">
                <a:latin typeface="宋体"/>
                <a:cs typeface="宋体"/>
              </a:rPr>
              <a:t>安全信宿</a:t>
            </a:r>
            <a:r>
              <a:rPr sz="1100" spc="-80" dirty="0">
                <a:latin typeface="仿宋"/>
                <a:cs typeface="仿宋"/>
              </a:rPr>
              <a:t>Ⅰ  </a:t>
            </a:r>
            <a:r>
              <a:rPr sz="1100" spc="-25" dirty="0">
                <a:latin typeface="宋体"/>
                <a:cs typeface="宋体"/>
              </a:rPr>
              <a:t>的安全特性</a:t>
            </a:r>
            <a:endParaRPr sz="1100">
              <a:latin typeface="宋体"/>
              <a:cs typeface="宋体"/>
            </a:endParaRPr>
          </a:p>
        </p:txBody>
      </p:sp>
      <p:sp>
        <p:nvSpPr>
          <p:cNvPr id="19" name="object 19"/>
          <p:cNvSpPr/>
          <p:nvPr/>
        </p:nvSpPr>
        <p:spPr>
          <a:xfrm>
            <a:off x="6179101" y="4292319"/>
            <a:ext cx="0" cy="389255"/>
          </a:xfrm>
          <a:custGeom>
            <a:avLst/>
            <a:gdLst/>
            <a:ahLst/>
            <a:cxnLst/>
            <a:rect l="l" t="t" r="r" b="b"/>
            <a:pathLst>
              <a:path h="389254">
                <a:moveTo>
                  <a:pt x="0" y="0"/>
                </a:moveTo>
                <a:lnTo>
                  <a:pt x="0" y="388947"/>
                </a:lnTo>
                <a:lnTo>
                  <a:pt x="0" y="388947"/>
                </a:lnTo>
              </a:path>
            </a:pathLst>
          </a:custGeom>
          <a:ln w="3277">
            <a:solidFill>
              <a:srgbClr val="000000"/>
            </a:solidFill>
          </a:ln>
        </p:spPr>
        <p:txBody>
          <a:bodyPr wrap="square" lIns="0" tIns="0" rIns="0" bIns="0" rtlCol="0"/>
          <a:lstStyle/>
          <a:p>
            <a:endParaRPr/>
          </a:p>
        </p:txBody>
      </p:sp>
      <p:sp>
        <p:nvSpPr>
          <p:cNvPr id="20" name="object 20"/>
          <p:cNvSpPr/>
          <p:nvPr/>
        </p:nvSpPr>
        <p:spPr>
          <a:xfrm>
            <a:off x="6151242" y="4249149"/>
            <a:ext cx="55880" cy="57150"/>
          </a:xfrm>
          <a:custGeom>
            <a:avLst/>
            <a:gdLst/>
            <a:ahLst/>
            <a:cxnLst/>
            <a:rect l="l" t="t" r="r" b="b"/>
            <a:pathLst>
              <a:path w="55879" h="57150">
                <a:moveTo>
                  <a:pt x="27858" y="0"/>
                </a:moveTo>
                <a:lnTo>
                  <a:pt x="0" y="56998"/>
                </a:lnTo>
                <a:lnTo>
                  <a:pt x="13679" y="51969"/>
                </a:lnTo>
                <a:lnTo>
                  <a:pt x="27909" y="50293"/>
                </a:lnTo>
                <a:lnTo>
                  <a:pt x="52439" y="50293"/>
                </a:lnTo>
                <a:lnTo>
                  <a:pt x="27858" y="0"/>
                </a:lnTo>
                <a:close/>
              </a:path>
              <a:path w="55879" h="57150">
                <a:moveTo>
                  <a:pt x="52439" y="50293"/>
                </a:moveTo>
                <a:lnTo>
                  <a:pt x="27909" y="50293"/>
                </a:lnTo>
                <a:lnTo>
                  <a:pt x="42114" y="51969"/>
                </a:lnTo>
                <a:lnTo>
                  <a:pt x="55717" y="56998"/>
                </a:lnTo>
                <a:lnTo>
                  <a:pt x="52439" y="50293"/>
                </a:lnTo>
                <a:close/>
              </a:path>
            </a:pathLst>
          </a:custGeom>
          <a:solidFill>
            <a:srgbClr val="000000"/>
          </a:solidFill>
        </p:spPr>
        <p:txBody>
          <a:bodyPr wrap="square" lIns="0" tIns="0" rIns="0" bIns="0" rtlCol="0"/>
          <a:lstStyle/>
          <a:p>
            <a:endParaRPr/>
          </a:p>
        </p:txBody>
      </p:sp>
      <p:sp>
        <p:nvSpPr>
          <p:cNvPr id="21" name="object 21"/>
          <p:cNvSpPr/>
          <p:nvPr/>
        </p:nvSpPr>
        <p:spPr>
          <a:xfrm>
            <a:off x="6151242" y="4667421"/>
            <a:ext cx="55880" cy="57150"/>
          </a:xfrm>
          <a:custGeom>
            <a:avLst/>
            <a:gdLst/>
            <a:ahLst/>
            <a:cxnLst/>
            <a:rect l="l" t="t" r="r" b="b"/>
            <a:pathLst>
              <a:path w="55879" h="57150">
                <a:moveTo>
                  <a:pt x="0" y="0"/>
                </a:moveTo>
                <a:lnTo>
                  <a:pt x="27858" y="56984"/>
                </a:lnTo>
                <a:lnTo>
                  <a:pt x="52428" y="6726"/>
                </a:lnTo>
                <a:lnTo>
                  <a:pt x="27909" y="6726"/>
                </a:lnTo>
                <a:lnTo>
                  <a:pt x="13679" y="5045"/>
                </a:lnTo>
                <a:lnTo>
                  <a:pt x="0" y="0"/>
                </a:lnTo>
                <a:close/>
              </a:path>
              <a:path w="55879" h="57150">
                <a:moveTo>
                  <a:pt x="55717" y="0"/>
                </a:moveTo>
                <a:lnTo>
                  <a:pt x="42114" y="5045"/>
                </a:lnTo>
                <a:lnTo>
                  <a:pt x="27909" y="6726"/>
                </a:lnTo>
                <a:lnTo>
                  <a:pt x="52428" y="6726"/>
                </a:lnTo>
                <a:lnTo>
                  <a:pt x="55717" y="0"/>
                </a:lnTo>
                <a:close/>
              </a:path>
            </a:pathLst>
          </a:custGeom>
          <a:solidFill>
            <a:srgbClr val="000000"/>
          </a:solidFill>
        </p:spPr>
        <p:txBody>
          <a:bodyPr wrap="square" lIns="0" tIns="0" rIns="0" bIns="0" rtlCol="0"/>
          <a:lstStyle/>
          <a:p>
            <a:endParaRPr/>
          </a:p>
        </p:txBody>
      </p:sp>
      <p:sp>
        <p:nvSpPr>
          <p:cNvPr id="22" name="object 22"/>
          <p:cNvSpPr/>
          <p:nvPr/>
        </p:nvSpPr>
        <p:spPr>
          <a:xfrm>
            <a:off x="5929876" y="3721770"/>
            <a:ext cx="55880" cy="57150"/>
          </a:xfrm>
          <a:custGeom>
            <a:avLst/>
            <a:gdLst/>
            <a:ahLst/>
            <a:cxnLst/>
            <a:rect l="l" t="t" r="r" b="b"/>
            <a:pathLst>
              <a:path w="55879" h="57150">
                <a:moveTo>
                  <a:pt x="0" y="0"/>
                </a:moveTo>
                <a:lnTo>
                  <a:pt x="4916" y="13915"/>
                </a:lnTo>
                <a:lnTo>
                  <a:pt x="6549" y="28499"/>
                </a:lnTo>
                <a:lnTo>
                  <a:pt x="4916"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23" name="object 23"/>
          <p:cNvSpPr txBox="1"/>
          <p:nvPr/>
        </p:nvSpPr>
        <p:spPr>
          <a:xfrm>
            <a:off x="3450605" y="3094087"/>
            <a:ext cx="299085" cy="172085"/>
          </a:xfrm>
          <a:prstGeom prst="rect">
            <a:avLst/>
          </a:prstGeom>
        </p:spPr>
        <p:txBody>
          <a:bodyPr vert="horz" wrap="square" lIns="0" tIns="0" rIns="0" bIns="0" rtlCol="0">
            <a:spAutoFit/>
          </a:bodyPr>
          <a:lstStyle/>
          <a:p>
            <a:pPr marL="12700"/>
            <a:r>
              <a:rPr sz="1100" spc="-25" dirty="0">
                <a:latin typeface="宋体"/>
                <a:cs typeface="宋体"/>
              </a:rPr>
              <a:t>系统</a:t>
            </a:r>
            <a:endParaRPr sz="1100">
              <a:latin typeface="宋体"/>
              <a:cs typeface="宋体"/>
            </a:endParaRPr>
          </a:p>
        </p:txBody>
      </p:sp>
      <p:sp>
        <p:nvSpPr>
          <p:cNvPr id="24" name="object 24"/>
          <p:cNvSpPr txBox="1"/>
          <p:nvPr/>
        </p:nvSpPr>
        <p:spPr>
          <a:xfrm>
            <a:off x="5580280" y="3400457"/>
            <a:ext cx="299085" cy="172085"/>
          </a:xfrm>
          <a:prstGeom prst="rect">
            <a:avLst/>
          </a:prstGeom>
        </p:spPr>
        <p:txBody>
          <a:bodyPr vert="horz" wrap="square" lIns="0" tIns="0" rIns="0" bIns="0" rtlCol="0">
            <a:spAutoFit/>
          </a:bodyPr>
          <a:lstStyle/>
          <a:p>
            <a:pPr marL="12700"/>
            <a:r>
              <a:rPr sz="1100" spc="-25" dirty="0">
                <a:latin typeface="宋体"/>
                <a:cs typeface="宋体"/>
              </a:rPr>
              <a:t>安全</a:t>
            </a:r>
            <a:endParaRPr sz="1100">
              <a:latin typeface="宋体"/>
              <a:cs typeface="宋体"/>
            </a:endParaRPr>
          </a:p>
        </p:txBody>
      </p:sp>
      <p:sp>
        <p:nvSpPr>
          <p:cNvPr id="25" name="object 25"/>
          <p:cNvSpPr txBox="1"/>
          <p:nvPr/>
        </p:nvSpPr>
        <p:spPr>
          <a:xfrm>
            <a:off x="5246523" y="3568101"/>
            <a:ext cx="709930" cy="169277"/>
          </a:xfrm>
          <a:prstGeom prst="rect">
            <a:avLst/>
          </a:prstGeom>
        </p:spPr>
        <p:txBody>
          <a:bodyPr vert="horz" wrap="square" lIns="0" tIns="0" rIns="0" bIns="0" rtlCol="0">
            <a:spAutoFit/>
          </a:bodyPr>
          <a:lstStyle/>
          <a:p>
            <a:pPr marL="12700">
              <a:tabLst>
                <a:tab pos="696595" algn="l"/>
              </a:tabLst>
            </a:pPr>
            <a:r>
              <a:rPr sz="1650" spc="-209" baseline="27777" dirty="0">
                <a:latin typeface="宋体"/>
                <a:cs typeface="宋体"/>
              </a:rPr>
              <a:t>全</a:t>
            </a:r>
            <a:r>
              <a:rPr sz="1100" u="sng" spc="-815" dirty="0">
                <a:latin typeface="Times New Roman"/>
                <a:cs typeface="Times New Roman"/>
              </a:rPr>
              <a:t> </a:t>
            </a:r>
            <a:r>
              <a:rPr sz="1100" u="sng" spc="-25" dirty="0">
                <a:latin typeface="宋体"/>
                <a:cs typeface="宋体"/>
              </a:rPr>
              <a:t>讯息</a:t>
            </a:r>
            <a:r>
              <a:rPr sz="1100" u="sng" dirty="0">
                <a:latin typeface="宋体"/>
                <a:cs typeface="宋体"/>
              </a:rPr>
              <a:t>	</a:t>
            </a:r>
            <a:endParaRPr sz="1100">
              <a:latin typeface="宋体"/>
              <a:cs typeface="宋体"/>
            </a:endParaRPr>
          </a:p>
        </p:txBody>
      </p:sp>
      <p:sp>
        <p:nvSpPr>
          <p:cNvPr id="26" name="object 26"/>
          <p:cNvSpPr txBox="1"/>
          <p:nvPr/>
        </p:nvSpPr>
        <p:spPr>
          <a:xfrm>
            <a:off x="5674917" y="3743084"/>
            <a:ext cx="109855" cy="176972"/>
          </a:xfrm>
          <a:prstGeom prst="rect">
            <a:avLst/>
          </a:prstGeom>
        </p:spPr>
        <p:txBody>
          <a:bodyPr vert="horz" wrap="square" lIns="0" tIns="0" rIns="0" bIns="0" rtlCol="0">
            <a:spAutoFit/>
          </a:bodyPr>
          <a:lstStyle/>
          <a:p>
            <a:pPr marL="12700"/>
            <a:r>
              <a:rPr sz="1150" i="1" spc="-15" dirty="0">
                <a:latin typeface="Times New Roman"/>
                <a:cs typeface="Times New Roman"/>
              </a:rPr>
              <a:t>I</a:t>
            </a:r>
            <a:r>
              <a:rPr sz="1125" i="1" spc="-15" baseline="-11111" dirty="0">
                <a:latin typeface="Times New Roman"/>
                <a:cs typeface="Times New Roman"/>
              </a:rPr>
              <a:t>s</a:t>
            </a:r>
            <a:endParaRPr sz="1125" baseline="-11111">
              <a:latin typeface="Times New Roman"/>
              <a:cs typeface="Times New Roman"/>
            </a:endParaRPr>
          </a:p>
        </p:txBody>
      </p:sp>
      <p:sp>
        <p:nvSpPr>
          <p:cNvPr id="27" name="object 27"/>
          <p:cNvSpPr txBox="1"/>
          <p:nvPr/>
        </p:nvSpPr>
        <p:spPr>
          <a:xfrm>
            <a:off x="3047735" y="3500484"/>
            <a:ext cx="802005" cy="280035"/>
          </a:xfrm>
          <a:prstGeom prst="rect">
            <a:avLst/>
          </a:prstGeom>
        </p:spPr>
        <p:txBody>
          <a:bodyPr vert="horz" wrap="square" lIns="0" tIns="0" rIns="0" bIns="0" rtlCol="0">
            <a:spAutoFit/>
          </a:bodyPr>
          <a:lstStyle/>
          <a:p>
            <a:pPr marL="12700">
              <a:lnSpc>
                <a:spcPts val="1055"/>
              </a:lnSpc>
            </a:pPr>
            <a:r>
              <a:rPr sz="1100" spc="-25" dirty="0">
                <a:latin typeface="宋体"/>
                <a:cs typeface="宋体"/>
              </a:rPr>
              <a:t>全</a:t>
            </a:r>
            <a:endParaRPr sz="1100">
              <a:latin typeface="宋体"/>
              <a:cs typeface="宋体"/>
            </a:endParaRPr>
          </a:p>
          <a:p>
            <a:pPr marL="199390">
              <a:lnSpc>
                <a:spcPts val="1055"/>
              </a:lnSpc>
              <a:tabLst>
                <a:tab pos="788670" algn="l"/>
              </a:tabLst>
            </a:pPr>
            <a:r>
              <a:rPr sz="1100" u="sng" spc="-880" dirty="0">
                <a:latin typeface="Times New Roman"/>
                <a:cs typeface="Times New Roman"/>
              </a:rPr>
              <a:t> </a:t>
            </a:r>
            <a:r>
              <a:rPr sz="1100" u="sng" spc="-25" dirty="0">
                <a:latin typeface="宋体"/>
                <a:cs typeface="宋体"/>
              </a:rPr>
              <a:t>筛选	</a:t>
            </a:r>
            <a:endParaRPr sz="1100">
              <a:latin typeface="宋体"/>
              <a:cs typeface="宋体"/>
            </a:endParaRPr>
          </a:p>
        </p:txBody>
      </p:sp>
      <p:sp>
        <p:nvSpPr>
          <p:cNvPr id="28" name="object 28"/>
          <p:cNvSpPr txBox="1"/>
          <p:nvPr/>
        </p:nvSpPr>
        <p:spPr>
          <a:xfrm>
            <a:off x="3446508" y="3767876"/>
            <a:ext cx="299085" cy="172085"/>
          </a:xfrm>
          <a:prstGeom prst="rect">
            <a:avLst/>
          </a:prstGeom>
        </p:spPr>
        <p:txBody>
          <a:bodyPr vert="horz" wrap="square" lIns="0" tIns="0" rIns="0" bIns="0" rtlCol="0">
            <a:spAutoFit/>
          </a:bodyPr>
          <a:lstStyle/>
          <a:p>
            <a:pPr marL="12700"/>
            <a:r>
              <a:rPr sz="1100" spc="-25" dirty="0">
                <a:latin typeface="宋体"/>
                <a:cs typeface="宋体"/>
              </a:rPr>
              <a:t>过程</a:t>
            </a:r>
            <a:endParaRPr sz="1100">
              <a:latin typeface="宋体"/>
              <a:cs typeface="宋体"/>
            </a:endParaRPr>
          </a:p>
        </p:txBody>
      </p:sp>
      <p:sp>
        <p:nvSpPr>
          <p:cNvPr id="29" name="object 29"/>
          <p:cNvSpPr txBox="1"/>
          <p:nvPr/>
        </p:nvSpPr>
        <p:spPr>
          <a:xfrm>
            <a:off x="6029840" y="4472819"/>
            <a:ext cx="299085" cy="172085"/>
          </a:xfrm>
          <a:prstGeom prst="rect">
            <a:avLst/>
          </a:prstGeom>
        </p:spPr>
        <p:txBody>
          <a:bodyPr vert="horz" wrap="square" lIns="0" tIns="0" rIns="0" bIns="0" rtlCol="0">
            <a:spAutoFit/>
          </a:bodyPr>
          <a:lstStyle/>
          <a:p>
            <a:pPr marL="12700"/>
            <a:r>
              <a:rPr sz="1100" spc="-25" dirty="0">
                <a:latin typeface="宋体"/>
                <a:cs typeface="宋体"/>
              </a:rPr>
              <a:t>过程</a:t>
            </a:r>
            <a:endParaRPr sz="1100">
              <a:latin typeface="宋体"/>
              <a:cs typeface="宋体"/>
            </a:endParaRPr>
          </a:p>
        </p:txBody>
      </p:sp>
      <p:sp>
        <p:nvSpPr>
          <p:cNvPr id="30" name="object 30"/>
          <p:cNvSpPr/>
          <p:nvPr/>
        </p:nvSpPr>
        <p:spPr>
          <a:xfrm>
            <a:off x="5741286" y="2896543"/>
            <a:ext cx="321945" cy="402590"/>
          </a:xfrm>
          <a:custGeom>
            <a:avLst/>
            <a:gdLst/>
            <a:ahLst/>
            <a:cxnLst/>
            <a:rect l="l" t="t" r="r" b="b"/>
            <a:pathLst>
              <a:path w="321945" h="402589">
                <a:moveTo>
                  <a:pt x="321738" y="402205"/>
                </a:moveTo>
                <a:lnTo>
                  <a:pt x="0" y="0"/>
                </a:lnTo>
                <a:lnTo>
                  <a:pt x="0" y="0"/>
                </a:lnTo>
              </a:path>
            </a:pathLst>
          </a:custGeom>
          <a:ln w="3306">
            <a:solidFill>
              <a:srgbClr val="000000"/>
            </a:solidFill>
            <a:prstDash val="dash"/>
          </a:ln>
        </p:spPr>
        <p:txBody>
          <a:bodyPr wrap="square" lIns="0" tIns="0" rIns="0" bIns="0" rtlCol="0"/>
          <a:lstStyle/>
          <a:p>
            <a:endParaRPr/>
          </a:p>
        </p:txBody>
      </p:sp>
      <p:sp>
        <p:nvSpPr>
          <p:cNvPr id="31" name="object 31"/>
          <p:cNvSpPr/>
          <p:nvPr/>
        </p:nvSpPr>
        <p:spPr>
          <a:xfrm>
            <a:off x="5714656" y="2863154"/>
            <a:ext cx="57150" cy="62230"/>
          </a:xfrm>
          <a:custGeom>
            <a:avLst/>
            <a:gdLst/>
            <a:ahLst/>
            <a:cxnLst/>
            <a:rect l="l" t="t" r="r" b="b"/>
            <a:pathLst>
              <a:path w="57150" h="62230">
                <a:moveTo>
                  <a:pt x="0" y="0"/>
                </a:moveTo>
                <a:lnTo>
                  <a:pt x="13656" y="62167"/>
                </a:lnTo>
                <a:lnTo>
                  <a:pt x="21109" y="49424"/>
                </a:lnTo>
                <a:lnTo>
                  <a:pt x="31084" y="38907"/>
                </a:lnTo>
                <a:lnTo>
                  <a:pt x="43134" y="31009"/>
                </a:lnTo>
                <a:lnTo>
                  <a:pt x="56809" y="26124"/>
                </a:lnTo>
                <a:lnTo>
                  <a:pt x="0" y="0"/>
                </a:lnTo>
                <a:close/>
              </a:path>
            </a:pathLst>
          </a:custGeom>
          <a:solidFill>
            <a:srgbClr val="000000"/>
          </a:solidFill>
        </p:spPr>
        <p:txBody>
          <a:bodyPr wrap="square" lIns="0" tIns="0" rIns="0" bIns="0" rtlCol="0"/>
          <a:lstStyle/>
          <a:p>
            <a:endParaRPr/>
          </a:p>
        </p:txBody>
      </p:sp>
      <p:sp>
        <p:nvSpPr>
          <p:cNvPr id="32" name="object 32"/>
          <p:cNvSpPr/>
          <p:nvPr/>
        </p:nvSpPr>
        <p:spPr>
          <a:xfrm>
            <a:off x="5443718" y="1991937"/>
            <a:ext cx="542290" cy="871219"/>
          </a:xfrm>
          <a:custGeom>
            <a:avLst/>
            <a:gdLst/>
            <a:ahLst/>
            <a:cxnLst/>
            <a:rect l="l" t="t" r="r" b="b"/>
            <a:pathLst>
              <a:path w="542289"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33" name="object 33"/>
          <p:cNvSpPr txBox="1"/>
          <p:nvPr/>
        </p:nvSpPr>
        <p:spPr>
          <a:xfrm>
            <a:off x="5497114" y="2066709"/>
            <a:ext cx="435609" cy="711200"/>
          </a:xfrm>
          <a:prstGeom prst="rect">
            <a:avLst/>
          </a:prstGeom>
        </p:spPr>
        <p:txBody>
          <a:bodyPr vert="horz" wrap="square" lIns="0" tIns="0" rIns="0" bIns="0" rtlCol="0">
            <a:spAutoFit/>
          </a:bodyPr>
          <a:lstStyle/>
          <a:p>
            <a:pPr marL="12700" marR="5080" algn="ctr">
              <a:lnSpc>
                <a:spcPct val="101499"/>
              </a:lnSpc>
            </a:pPr>
            <a:r>
              <a:rPr sz="1100" spc="-20" dirty="0">
                <a:latin typeface="宋体"/>
                <a:cs typeface="宋体"/>
              </a:rPr>
              <a:t>实际获  得的安  全信息  </a:t>
            </a:r>
            <a:r>
              <a:rPr sz="1150" i="1" spc="-10" dirty="0">
                <a:latin typeface="Times New Roman"/>
                <a:cs typeface="Times New Roman"/>
              </a:rPr>
              <a:t>I</a:t>
            </a:r>
            <a:r>
              <a:rPr sz="1125" i="1" spc="-15" baseline="-11111" dirty="0">
                <a:latin typeface="Times New Roman"/>
                <a:cs typeface="Times New Roman"/>
              </a:rPr>
              <a:t>S</a:t>
            </a:r>
            <a:endParaRPr sz="1125" baseline="-11111">
              <a:latin typeface="Times New Roman"/>
              <a:cs typeface="Times New Roman"/>
            </a:endParaRPr>
          </a:p>
        </p:txBody>
      </p:sp>
      <p:sp>
        <p:nvSpPr>
          <p:cNvPr id="34" name="object 34"/>
          <p:cNvSpPr/>
          <p:nvPr/>
        </p:nvSpPr>
        <p:spPr>
          <a:xfrm>
            <a:off x="6295315" y="1991937"/>
            <a:ext cx="542290" cy="871219"/>
          </a:xfrm>
          <a:custGeom>
            <a:avLst/>
            <a:gdLst/>
            <a:ahLst/>
            <a:cxnLst/>
            <a:rect l="l" t="t" r="r" b="b"/>
            <a:pathLst>
              <a:path w="542289"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35" name="object 35"/>
          <p:cNvSpPr txBox="1"/>
          <p:nvPr/>
        </p:nvSpPr>
        <p:spPr>
          <a:xfrm>
            <a:off x="6348711" y="1986380"/>
            <a:ext cx="435609" cy="862965"/>
          </a:xfrm>
          <a:prstGeom prst="rect">
            <a:avLst/>
          </a:prstGeom>
        </p:spPr>
        <p:txBody>
          <a:bodyPr vert="horz" wrap="square" lIns="0" tIns="0" rIns="0" bIns="0" rtlCol="0">
            <a:spAutoFit/>
          </a:bodyPr>
          <a:lstStyle/>
          <a:p>
            <a:pPr marL="12700" marR="5080" algn="just"/>
            <a:r>
              <a:rPr sz="1100" spc="-20" dirty="0">
                <a:latin typeface="宋体"/>
                <a:cs typeface="宋体"/>
              </a:rPr>
              <a:t>安全预  测所需  的安全  </a:t>
            </a:r>
            <a:r>
              <a:rPr sz="1100" spc="-25" dirty="0">
                <a:latin typeface="宋体"/>
                <a:cs typeface="宋体"/>
              </a:rPr>
              <a:t>信息</a:t>
            </a:r>
            <a:endParaRPr sz="1100">
              <a:latin typeface="宋体"/>
              <a:cs typeface="宋体"/>
            </a:endParaRPr>
          </a:p>
          <a:p>
            <a:pPr marL="142875">
              <a:spcBef>
                <a:spcPts val="95"/>
              </a:spcBef>
            </a:pPr>
            <a:r>
              <a:rPr sz="1100" i="1" spc="-10" dirty="0">
                <a:latin typeface="Times New Roman"/>
                <a:cs typeface="Times New Roman"/>
              </a:rPr>
              <a:t>I</a:t>
            </a:r>
            <a:endParaRPr sz="1100">
              <a:latin typeface="Times New Roman"/>
              <a:cs typeface="Times New Roman"/>
            </a:endParaRPr>
          </a:p>
        </p:txBody>
      </p:sp>
      <p:sp>
        <p:nvSpPr>
          <p:cNvPr id="36" name="object 36"/>
          <p:cNvSpPr txBox="1"/>
          <p:nvPr/>
        </p:nvSpPr>
        <p:spPr>
          <a:xfrm>
            <a:off x="6524466" y="2739887"/>
            <a:ext cx="129539" cy="107722"/>
          </a:xfrm>
          <a:prstGeom prst="rect">
            <a:avLst/>
          </a:prstGeom>
        </p:spPr>
        <p:txBody>
          <a:bodyPr vert="horz" wrap="square" lIns="0" tIns="0" rIns="0" bIns="0" rtlCol="0">
            <a:spAutoFit/>
          </a:bodyPr>
          <a:lstStyle/>
          <a:p>
            <a:pPr marL="12700"/>
            <a:r>
              <a:rPr sz="700" i="1" spc="-5" dirty="0">
                <a:latin typeface="Times New Roman"/>
                <a:cs typeface="Times New Roman"/>
              </a:rPr>
              <a:t>1N</a:t>
            </a:r>
            <a:endParaRPr sz="700">
              <a:latin typeface="Times New Roman"/>
              <a:cs typeface="Times New Roman"/>
            </a:endParaRPr>
          </a:p>
        </p:txBody>
      </p:sp>
      <p:sp>
        <p:nvSpPr>
          <p:cNvPr id="37" name="object 37"/>
          <p:cNvSpPr/>
          <p:nvPr/>
        </p:nvSpPr>
        <p:spPr>
          <a:xfrm>
            <a:off x="6317985" y="2863155"/>
            <a:ext cx="248285" cy="399415"/>
          </a:xfrm>
          <a:custGeom>
            <a:avLst/>
            <a:gdLst/>
            <a:ahLst/>
            <a:cxnLst/>
            <a:rect l="l" t="t" r="r" b="b"/>
            <a:pathLst>
              <a:path w="248285" h="399414">
                <a:moveTo>
                  <a:pt x="248268" y="0"/>
                </a:moveTo>
                <a:lnTo>
                  <a:pt x="0" y="399271"/>
                </a:lnTo>
                <a:lnTo>
                  <a:pt x="0" y="399271"/>
                </a:lnTo>
              </a:path>
            </a:pathLst>
          </a:custGeom>
          <a:ln w="3298">
            <a:solidFill>
              <a:srgbClr val="000000"/>
            </a:solidFill>
            <a:prstDash val="dash"/>
          </a:ln>
        </p:spPr>
        <p:txBody>
          <a:bodyPr wrap="square" lIns="0" tIns="0" rIns="0" bIns="0" rtlCol="0"/>
          <a:lstStyle/>
          <a:p>
            <a:endParaRPr/>
          </a:p>
        </p:txBody>
      </p:sp>
      <p:sp>
        <p:nvSpPr>
          <p:cNvPr id="38" name="object 38"/>
          <p:cNvSpPr/>
          <p:nvPr/>
        </p:nvSpPr>
        <p:spPr>
          <a:xfrm>
            <a:off x="6295316" y="3235323"/>
            <a:ext cx="53975" cy="63500"/>
          </a:xfrm>
          <a:custGeom>
            <a:avLst/>
            <a:gdLst/>
            <a:ahLst/>
            <a:cxnLst/>
            <a:rect l="l" t="t" r="r" b="b"/>
            <a:pathLst>
              <a:path w="53975" h="63500">
                <a:moveTo>
                  <a:pt x="6418" y="0"/>
                </a:moveTo>
                <a:lnTo>
                  <a:pt x="0" y="63425"/>
                </a:lnTo>
                <a:lnTo>
                  <a:pt x="53395" y="30734"/>
                </a:lnTo>
                <a:lnTo>
                  <a:pt x="39237" y="27484"/>
                </a:lnTo>
                <a:lnTo>
                  <a:pt x="26373" y="21077"/>
                </a:lnTo>
                <a:lnTo>
                  <a:pt x="15275" y="11815"/>
                </a:lnTo>
                <a:lnTo>
                  <a:pt x="6418" y="0"/>
                </a:lnTo>
                <a:close/>
              </a:path>
            </a:pathLst>
          </a:custGeom>
          <a:solidFill>
            <a:srgbClr val="000000"/>
          </a:solidFill>
        </p:spPr>
        <p:txBody>
          <a:bodyPr wrap="square" lIns="0" tIns="0" rIns="0" bIns="0" rtlCol="0"/>
          <a:lstStyle/>
          <a:p>
            <a:endParaRPr/>
          </a:p>
        </p:txBody>
      </p:sp>
      <p:sp>
        <p:nvSpPr>
          <p:cNvPr id="39" name="object 39"/>
          <p:cNvSpPr/>
          <p:nvPr/>
        </p:nvSpPr>
        <p:spPr>
          <a:xfrm>
            <a:off x="6009629" y="2282967"/>
            <a:ext cx="192405" cy="250825"/>
          </a:xfrm>
          <a:custGeom>
            <a:avLst/>
            <a:gdLst/>
            <a:ahLst/>
            <a:cxnLst/>
            <a:rect l="l" t="t" r="r" b="b"/>
            <a:pathLst>
              <a:path w="192404" h="250825">
                <a:moveTo>
                  <a:pt x="192278" y="0"/>
                </a:moveTo>
                <a:lnTo>
                  <a:pt x="133010" y="30874"/>
                </a:lnTo>
                <a:lnTo>
                  <a:pt x="84121" y="71248"/>
                </a:lnTo>
                <a:lnTo>
                  <a:pt x="45611" y="121402"/>
                </a:lnTo>
                <a:lnTo>
                  <a:pt x="17616" y="180915"/>
                </a:lnTo>
                <a:lnTo>
                  <a:pt x="0" y="250208"/>
                </a:lnTo>
              </a:path>
            </a:pathLst>
          </a:custGeom>
          <a:ln w="3305">
            <a:solidFill>
              <a:srgbClr val="000000"/>
            </a:solidFill>
          </a:ln>
        </p:spPr>
        <p:txBody>
          <a:bodyPr wrap="square" lIns="0" tIns="0" rIns="0" bIns="0" rtlCol="0"/>
          <a:lstStyle/>
          <a:p>
            <a:endParaRPr/>
          </a:p>
        </p:txBody>
      </p:sp>
      <p:sp>
        <p:nvSpPr>
          <p:cNvPr id="40" name="object 40"/>
          <p:cNvSpPr/>
          <p:nvPr/>
        </p:nvSpPr>
        <p:spPr>
          <a:xfrm>
            <a:off x="6180194" y="2260334"/>
            <a:ext cx="62230" cy="54610"/>
          </a:xfrm>
          <a:custGeom>
            <a:avLst/>
            <a:gdLst/>
            <a:ahLst/>
            <a:cxnLst/>
            <a:rect l="l" t="t" r="r" b="b"/>
            <a:pathLst>
              <a:path w="62229" h="54610">
                <a:moveTo>
                  <a:pt x="0" y="0"/>
                </a:moveTo>
                <a:lnTo>
                  <a:pt x="9034" y="11591"/>
                </a:lnTo>
                <a:lnTo>
                  <a:pt x="15124" y="24832"/>
                </a:lnTo>
                <a:lnTo>
                  <a:pt x="18090" y="39173"/>
                </a:lnTo>
                <a:lnTo>
                  <a:pt x="17752" y="54065"/>
                </a:lnTo>
                <a:lnTo>
                  <a:pt x="61725" y="8801"/>
                </a:lnTo>
                <a:lnTo>
                  <a:pt x="0" y="0"/>
                </a:lnTo>
                <a:close/>
              </a:path>
            </a:pathLst>
          </a:custGeom>
          <a:solidFill>
            <a:srgbClr val="000000"/>
          </a:solidFill>
        </p:spPr>
        <p:txBody>
          <a:bodyPr wrap="square" lIns="0" tIns="0" rIns="0" bIns="0" rtlCol="0"/>
          <a:lstStyle/>
          <a:p>
            <a:endParaRPr/>
          </a:p>
        </p:txBody>
      </p:sp>
      <p:sp>
        <p:nvSpPr>
          <p:cNvPr id="41" name="object 41"/>
          <p:cNvSpPr/>
          <p:nvPr/>
        </p:nvSpPr>
        <p:spPr>
          <a:xfrm>
            <a:off x="6100169" y="2307694"/>
            <a:ext cx="171450" cy="297815"/>
          </a:xfrm>
          <a:custGeom>
            <a:avLst/>
            <a:gdLst/>
            <a:ahLst/>
            <a:cxnLst/>
            <a:rect l="l" t="t" r="r" b="b"/>
            <a:pathLst>
              <a:path w="171450" h="297814">
                <a:moveTo>
                  <a:pt x="0" y="297428"/>
                </a:moveTo>
                <a:lnTo>
                  <a:pt x="57765" y="254120"/>
                </a:lnTo>
                <a:lnTo>
                  <a:pt x="103786" y="202709"/>
                </a:lnTo>
                <a:lnTo>
                  <a:pt x="138063" y="143195"/>
                </a:lnTo>
                <a:lnTo>
                  <a:pt x="160459" y="75579"/>
                </a:lnTo>
                <a:lnTo>
                  <a:pt x="171111" y="0"/>
                </a:lnTo>
              </a:path>
            </a:pathLst>
          </a:custGeom>
          <a:ln w="3295">
            <a:solidFill>
              <a:srgbClr val="000000"/>
            </a:solidFill>
          </a:ln>
        </p:spPr>
        <p:txBody>
          <a:bodyPr wrap="square" lIns="0" tIns="0" rIns="0" bIns="0" rtlCol="0"/>
          <a:lstStyle/>
          <a:p>
            <a:endParaRPr/>
          </a:p>
        </p:txBody>
      </p:sp>
      <p:sp>
        <p:nvSpPr>
          <p:cNvPr id="42" name="object 42"/>
          <p:cNvSpPr/>
          <p:nvPr/>
        </p:nvSpPr>
        <p:spPr>
          <a:xfrm>
            <a:off x="6063025" y="2573410"/>
            <a:ext cx="62865" cy="52705"/>
          </a:xfrm>
          <a:custGeom>
            <a:avLst/>
            <a:gdLst/>
            <a:ahLst/>
            <a:cxnLst/>
            <a:rect l="l" t="t" r="r" b="b"/>
            <a:pathLst>
              <a:path w="62864" h="52705">
                <a:moveTo>
                  <a:pt x="35779" y="0"/>
                </a:moveTo>
                <a:lnTo>
                  <a:pt x="0" y="52109"/>
                </a:lnTo>
                <a:lnTo>
                  <a:pt x="62271" y="50153"/>
                </a:lnTo>
                <a:lnTo>
                  <a:pt x="51411" y="40234"/>
                </a:lnTo>
                <a:lnTo>
                  <a:pt x="43187" y="28220"/>
                </a:lnTo>
                <a:lnTo>
                  <a:pt x="37882" y="14633"/>
                </a:lnTo>
                <a:lnTo>
                  <a:pt x="35779" y="0"/>
                </a:lnTo>
                <a:close/>
              </a:path>
            </a:pathLst>
          </a:custGeom>
          <a:solidFill>
            <a:srgbClr val="000000"/>
          </a:solidFill>
        </p:spPr>
        <p:txBody>
          <a:bodyPr wrap="square" lIns="0" tIns="0" rIns="0" bIns="0" rtlCol="0"/>
          <a:lstStyle/>
          <a:p>
            <a:endParaRPr/>
          </a:p>
        </p:txBody>
      </p:sp>
      <p:sp>
        <p:nvSpPr>
          <p:cNvPr id="43" name="object 43"/>
          <p:cNvSpPr/>
          <p:nvPr/>
        </p:nvSpPr>
        <p:spPr>
          <a:xfrm>
            <a:off x="5675873" y="1358327"/>
            <a:ext cx="968375" cy="475615"/>
          </a:xfrm>
          <a:custGeom>
            <a:avLst/>
            <a:gdLst/>
            <a:ahLst/>
            <a:cxnLst/>
            <a:rect l="l" t="t" r="r" b="b"/>
            <a:pathLst>
              <a:path w="968375" h="475614">
                <a:moveTo>
                  <a:pt x="0" y="475214"/>
                </a:moveTo>
                <a:lnTo>
                  <a:pt x="967756" y="475214"/>
                </a:lnTo>
                <a:lnTo>
                  <a:pt x="967756" y="0"/>
                </a:lnTo>
                <a:lnTo>
                  <a:pt x="0" y="0"/>
                </a:lnTo>
                <a:lnTo>
                  <a:pt x="0" y="475214"/>
                </a:lnTo>
                <a:close/>
              </a:path>
            </a:pathLst>
          </a:custGeom>
          <a:ln w="3338">
            <a:solidFill>
              <a:srgbClr val="000000"/>
            </a:solidFill>
            <a:prstDash val="dash"/>
          </a:ln>
        </p:spPr>
        <p:txBody>
          <a:bodyPr wrap="square" lIns="0" tIns="0" rIns="0" bIns="0" rtlCol="0"/>
          <a:lstStyle/>
          <a:p>
            <a:endParaRPr/>
          </a:p>
        </p:txBody>
      </p:sp>
      <p:sp>
        <p:nvSpPr>
          <p:cNvPr id="44" name="object 44"/>
          <p:cNvSpPr txBox="1"/>
          <p:nvPr/>
        </p:nvSpPr>
        <p:spPr>
          <a:xfrm>
            <a:off x="5737462" y="1406193"/>
            <a:ext cx="845185" cy="172085"/>
          </a:xfrm>
          <a:prstGeom prst="rect">
            <a:avLst/>
          </a:prstGeom>
        </p:spPr>
        <p:txBody>
          <a:bodyPr vert="horz" wrap="square" lIns="0" tIns="0" rIns="0" bIns="0" rtlCol="0">
            <a:spAutoFit/>
          </a:bodyPr>
          <a:lstStyle/>
          <a:p>
            <a:pPr marL="12700"/>
            <a:r>
              <a:rPr sz="1100" spc="-25" dirty="0">
                <a:latin typeface="宋体"/>
                <a:cs typeface="宋体"/>
              </a:rPr>
              <a:t>安全预测问题</a:t>
            </a:r>
            <a:endParaRPr sz="1100">
              <a:latin typeface="宋体"/>
              <a:cs typeface="宋体"/>
            </a:endParaRPr>
          </a:p>
        </p:txBody>
      </p:sp>
      <p:sp>
        <p:nvSpPr>
          <p:cNvPr id="45" name="object 45"/>
          <p:cNvSpPr txBox="1"/>
          <p:nvPr/>
        </p:nvSpPr>
        <p:spPr>
          <a:xfrm>
            <a:off x="6083235" y="1585991"/>
            <a:ext cx="153670" cy="169277"/>
          </a:xfrm>
          <a:prstGeom prst="rect">
            <a:avLst/>
          </a:prstGeom>
        </p:spPr>
        <p:txBody>
          <a:bodyPr vert="horz" wrap="square" lIns="0" tIns="0" rIns="0" bIns="0" rtlCol="0">
            <a:spAutoFit/>
          </a:bodyPr>
          <a:lstStyle/>
          <a:p>
            <a:pPr marL="12700"/>
            <a:r>
              <a:rPr sz="1100" i="1" spc="-20" dirty="0">
                <a:latin typeface="Times New Roman"/>
                <a:cs typeface="Times New Roman"/>
              </a:rPr>
              <a:t>P</a:t>
            </a:r>
            <a:r>
              <a:rPr sz="1050" i="1" spc="-7" baseline="-11904" dirty="0">
                <a:latin typeface="Times New Roman"/>
                <a:cs typeface="Times New Roman"/>
              </a:rPr>
              <a:t>1</a:t>
            </a:r>
            <a:endParaRPr sz="1050" baseline="-11904">
              <a:latin typeface="Times New Roman"/>
              <a:cs typeface="Times New Roman"/>
            </a:endParaRPr>
          </a:p>
        </p:txBody>
      </p:sp>
      <p:sp>
        <p:nvSpPr>
          <p:cNvPr id="46" name="object 46"/>
          <p:cNvSpPr/>
          <p:nvPr/>
        </p:nvSpPr>
        <p:spPr>
          <a:xfrm>
            <a:off x="5714657" y="1868047"/>
            <a:ext cx="90805" cy="124460"/>
          </a:xfrm>
          <a:custGeom>
            <a:avLst/>
            <a:gdLst/>
            <a:ahLst/>
            <a:cxnLst/>
            <a:rect l="l" t="t" r="r" b="b"/>
            <a:pathLst>
              <a:path w="90804" h="124460">
                <a:moveTo>
                  <a:pt x="0" y="123916"/>
                </a:moveTo>
                <a:lnTo>
                  <a:pt x="90813" y="0"/>
                </a:lnTo>
                <a:lnTo>
                  <a:pt x="90813" y="0"/>
                </a:lnTo>
              </a:path>
            </a:pathLst>
          </a:custGeom>
          <a:ln w="3303">
            <a:solidFill>
              <a:srgbClr val="000000"/>
            </a:solidFill>
            <a:prstDash val="dash"/>
          </a:ln>
        </p:spPr>
        <p:txBody>
          <a:bodyPr wrap="square" lIns="0" tIns="0" rIns="0" bIns="0" rtlCol="0"/>
          <a:lstStyle/>
          <a:p>
            <a:endParaRPr/>
          </a:p>
        </p:txBody>
      </p:sp>
      <p:sp>
        <p:nvSpPr>
          <p:cNvPr id="47" name="object 47"/>
          <p:cNvSpPr/>
          <p:nvPr/>
        </p:nvSpPr>
        <p:spPr>
          <a:xfrm>
            <a:off x="5775016" y="1833541"/>
            <a:ext cx="55880" cy="62865"/>
          </a:xfrm>
          <a:custGeom>
            <a:avLst/>
            <a:gdLst/>
            <a:ahLst/>
            <a:cxnLst/>
            <a:rect l="l" t="t" r="r" b="b"/>
            <a:pathLst>
              <a:path w="55879" h="62864">
                <a:moveTo>
                  <a:pt x="55717" y="0"/>
                </a:moveTo>
                <a:lnTo>
                  <a:pt x="0" y="28499"/>
                </a:lnTo>
                <a:lnTo>
                  <a:pt x="13852" y="32845"/>
                </a:lnTo>
                <a:lnTo>
                  <a:pt x="26219" y="40217"/>
                </a:lnTo>
                <a:lnTo>
                  <a:pt x="36641" y="50286"/>
                </a:lnTo>
                <a:lnTo>
                  <a:pt x="44655" y="62726"/>
                </a:lnTo>
                <a:lnTo>
                  <a:pt x="55717" y="0"/>
                </a:lnTo>
                <a:close/>
              </a:path>
            </a:pathLst>
          </a:custGeom>
          <a:solidFill>
            <a:srgbClr val="000000"/>
          </a:solidFill>
        </p:spPr>
        <p:txBody>
          <a:bodyPr wrap="square" lIns="0" tIns="0" rIns="0" bIns="0" rtlCol="0"/>
          <a:lstStyle/>
          <a:p>
            <a:endParaRPr/>
          </a:p>
        </p:txBody>
      </p:sp>
      <p:sp>
        <p:nvSpPr>
          <p:cNvPr id="48" name="object 48"/>
          <p:cNvSpPr/>
          <p:nvPr/>
        </p:nvSpPr>
        <p:spPr>
          <a:xfrm>
            <a:off x="6475440" y="1868047"/>
            <a:ext cx="90805" cy="124460"/>
          </a:xfrm>
          <a:custGeom>
            <a:avLst/>
            <a:gdLst/>
            <a:ahLst/>
            <a:cxnLst/>
            <a:rect l="l" t="t" r="r" b="b"/>
            <a:pathLst>
              <a:path w="90804" h="124460">
                <a:moveTo>
                  <a:pt x="90813" y="123916"/>
                </a:moveTo>
                <a:lnTo>
                  <a:pt x="0" y="0"/>
                </a:lnTo>
                <a:lnTo>
                  <a:pt x="0" y="0"/>
                </a:lnTo>
              </a:path>
            </a:pathLst>
          </a:custGeom>
          <a:ln w="3303">
            <a:solidFill>
              <a:srgbClr val="000000"/>
            </a:solidFill>
            <a:prstDash val="dash"/>
          </a:ln>
        </p:spPr>
        <p:txBody>
          <a:bodyPr wrap="square" lIns="0" tIns="0" rIns="0" bIns="0" rtlCol="0"/>
          <a:lstStyle/>
          <a:p>
            <a:endParaRPr/>
          </a:p>
        </p:txBody>
      </p:sp>
      <p:sp>
        <p:nvSpPr>
          <p:cNvPr id="49" name="object 49"/>
          <p:cNvSpPr/>
          <p:nvPr/>
        </p:nvSpPr>
        <p:spPr>
          <a:xfrm>
            <a:off x="6450175" y="1833541"/>
            <a:ext cx="55880" cy="62865"/>
          </a:xfrm>
          <a:custGeom>
            <a:avLst/>
            <a:gdLst/>
            <a:ahLst/>
            <a:cxnLst/>
            <a:rect l="l" t="t" r="r" b="b"/>
            <a:pathLst>
              <a:path w="55879" h="62864">
                <a:moveTo>
                  <a:pt x="0" y="0"/>
                </a:moveTo>
                <a:lnTo>
                  <a:pt x="11061" y="62726"/>
                </a:lnTo>
                <a:lnTo>
                  <a:pt x="18999" y="50286"/>
                </a:lnTo>
                <a:lnTo>
                  <a:pt x="29394" y="40217"/>
                </a:lnTo>
                <a:lnTo>
                  <a:pt x="41787" y="32845"/>
                </a:lnTo>
                <a:lnTo>
                  <a:pt x="55717" y="28499"/>
                </a:lnTo>
                <a:lnTo>
                  <a:pt x="0" y="0"/>
                </a:lnTo>
                <a:close/>
              </a:path>
            </a:pathLst>
          </a:custGeom>
          <a:solidFill>
            <a:srgbClr val="000000"/>
          </a:solidFill>
        </p:spPr>
        <p:txBody>
          <a:bodyPr wrap="square" lIns="0" tIns="0" rIns="0" bIns="0" rtlCol="0"/>
          <a:lstStyle/>
          <a:p>
            <a:endParaRPr/>
          </a:p>
        </p:txBody>
      </p:sp>
      <p:sp>
        <p:nvSpPr>
          <p:cNvPr id="50" name="object 50"/>
          <p:cNvSpPr/>
          <p:nvPr/>
        </p:nvSpPr>
        <p:spPr>
          <a:xfrm>
            <a:off x="6839512" y="3745519"/>
            <a:ext cx="55880" cy="57150"/>
          </a:xfrm>
          <a:custGeom>
            <a:avLst/>
            <a:gdLst/>
            <a:ahLst/>
            <a:cxnLst/>
            <a:rect l="l" t="t" r="r" b="b"/>
            <a:pathLst>
              <a:path w="55879" h="57150">
                <a:moveTo>
                  <a:pt x="0" y="0"/>
                </a:moveTo>
                <a:lnTo>
                  <a:pt x="4993" y="13915"/>
                </a:lnTo>
                <a:lnTo>
                  <a:pt x="6651" y="28499"/>
                </a:lnTo>
                <a:lnTo>
                  <a:pt x="4993"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51" name="object 51"/>
          <p:cNvSpPr/>
          <p:nvPr/>
        </p:nvSpPr>
        <p:spPr>
          <a:xfrm>
            <a:off x="6895229" y="3298734"/>
            <a:ext cx="368300" cy="950594"/>
          </a:xfrm>
          <a:custGeom>
            <a:avLst/>
            <a:gdLst/>
            <a:ahLst/>
            <a:cxnLst/>
            <a:rect l="l" t="t" r="r" b="b"/>
            <a:pathLst>
              <a:path w="368300" h="950595">
                <a:moveTo>
                  <a:pt x="0" y="950415"/>
                </a:moveTo>
                <a:lnTo>
                  <a:pt x="367746" y="950415"/>
                </a:lnTo>
                <a:lnTo>
                  <a:pt x="367746" y="0"/>
                </a:lnTo>
                <a:lnTo>
                  <a:pt x="0" y="0"/>
                </a:lnTo>
                <a:lnTo>
                  <a:pt x="0" y="950415"/>
                </a:lnTo>
                <a:close/>
              </a:path>
            </a:pathLst>
          </a:custGeom>
          <a:ln w="3287">
            <a:solidFill>
              <a:srgbClr val="000000"/>
            </a:solidFill>
          </a:ln>
        </p:spPr>
        <p:txBody>
          <a:bodyPr wrap="square" lIns="0" tIns="0" rIns="0" bIns="0" rtlCol="0"/>
          <a:lstStyle/>
          <a:p>
            <a:endParaRPr/>
          </a:p>
        </p:txBody>
      </p:sp>
      <p:sp>
        <p:nvSpPr>
          <p:cNvPr id="52" name="object 52"/>
          <p:cNvSpPr txBox="1"/>
          <p:nvPr/>
        </p:nvSpPr>
        <p:spPr>
          <a:xfrm>
            <a:off x="6998197" y="3329822"/>
            <a:ext cx="207645" cy="865505"/>
          </a:xfrm>
          <a:prstGeom prst="rect">
            <a:avLst/>
          </a:prstGeom>
        </p:spPr>
        <p:txBody>
          <a:bodyPr vert="horz" wrap="square" lIns="0" tIns="0" rIns="0" bIns="0" rtlCol="0">
            <a:spAutoFit/>
          </a:bodyPr>
          <a:lstStyle/>
          <a:p>
            <a:pPr marL="12700" marR="5080" algn="just">
              <a:lnSpc>
                <a:spcPct val="101800"/>
              </a:lnSpc>
            </a:pPr>
            <a:r>
              <a:rPr sz="1100" spc="-25" dirty="0">
                <a:latin typeface="宋体"/>
                <a:cs typeface="宋体"/>
              </a:rPr>
              <a:t>安  全  信  道  </a:t>
            </a:r>
            <a:r>
              <a:rPr sz="1100" spc="-20" dirty="0">
                <a:latin typeface="Times New Roman"/>
                <a:cs typeface="Times New Roman"/>
              </a:rPr>
              <a:t>B</a:t>
            </a:r>
            <a:r>
              <a:rPr sz="1100" spc="-20" dirty="0">
                <a:latin typeface="宋体"/>
                <a:cs typeface="宋体"/>
              </a:rPr>
              <a:t> </a:t>
            </a:r>
            <a:endParaRPr sz="1100">
              <a:latin typeface="宋体"/>
              <a:cs typeface="宋体"/>
            </a:endParaRPr>
          </a:p>
        </p:txBody>
      </p:sp>
      <p:sp>
        <p:nvSpPr>
          <p:cNvPr id="53" name="object 53"/>
          <p:cNvSpPr txBox="1"/>
          <p:nvPr/>
        </p:nvSpPr>
        <p:spPr>
          <a:xfrm>
            <a:off x="6579226" y="3782621"/>
            <a:ext cx="99060" cy="176972"/>
          </a:xfrm>
          <a:prstGeom prst="rect">
            <a:avLst/>
          </a:prstGeom>
        </p:spPr>
        <p:txBody>
          <a:bodyPr vert="horz" wrap="square" lIns="0" tIns="0" rIns="0" bIns="0" rtlCol="0">
            <a:spAutoFit/>
          </a:bodyPr>
          <a:lstStyle/>
          <a:p>
            <a:pPr marL="12700"/>
            <a:r>
              <a:rPr sz="1150" i="1" spc="-15" dirty="0">
                <a:latin typeface="Times New Roman"/>
                <a:cs typeface="Times New Roman"/>
              </a:rPr>
              <a:t>I</a:t>
            </a:r>
            <a:r>
              <a:rPr sz="1125" i="1" spc="-7" baseline="-11111" dirty="0">
                <a:latin typeface="Times New Roman"/>
                <a:cs typeface="Times New Roman"/>
              </a:rPr>
              <a:t>f</a:t>
            </a:r>
            <a:endParaRPr sz="1125" baseline="-11111">
              <a:latin typeface="Times New Roman"/>
              <a:cs typeface="Times New Roman"/>
            </a:endParaRPr>
          </a:p>
        </p:txBody>
      </p:sp>
      <p:sp>
        <p:nvSpPr>
          <p:cNvPr id="54" name="object 54"/>
          <p:cNvSpPr/>
          <p:nvPr/>
        </p:nvSpPr>
        <p:spPr>
          <a:xfrm>
            <a:off x="7688787" y="3298734"/>
            <a:ext cx="387350" cy="950594"/>
          </a:xfrm>
          <a:custGeom>
            <a:avLst/>
            <a:gdLst/>
            <a:ahLst/>
            <a:cxnLst/>
            <a:rect l="l" t="t" r="r" b="b"/>
            <a:pathLst>
              <a:path w="387350" h="950595">
                <a:moveTo>
                  <a:pt x="0" y="950415"/>
                </a:moveTo>
                <a:lnTo>
                  <a:pt x="387096" y="950415"/>
                </a:lnTo>
                <a:lnTo>
                  <a:pt x="387096" y="0"/>
                </a:lnTo>
                <a:lnTo>
                  <a:pt x="0" y="0"/>
                </a:lnTo>
                <a:lnTo>
                  <a:pt x="0" y="950415"/>
                </a:lnTo>
                <a:close/>
              </a:path>
            </a:pathLst>
          </a:custGeom>
          <a:ln w="3288">
            <a:solidFill>
              <a:srgbClr val="000000"/>
            </a:solidFill>
          </a:ln>
        </p:spPr>
        <p:txBody>
          <a:bodyPr wrap="square" lIns="0" tIns="0" rIns="0" bIns="0" rtlCol="0"/>
          <a:lstStyle/>
          <a:p>
            <a:endParaRPr/>
          </a:p>
        </p:txBody>
      </p:sp>
      <p:sp>
        <p:nvSpPr>
          <p:cNvPr id="55" name="object 55"/>
          <p:cNvSpPr/>
          <p:nvPr/>
        </p:nvSpPr>
        <p:spPr>
          <a:xfrm>
            <a:off x="7262990" y="3774019"/>
            <a:ext cx="384175" cy="0"/>
          </a:xfrm>
          <a:custGeom>
            <a:avLst/>
            <a:gdLst/>
            <a:ahLst/>
            <a:cxnLst/>
            <a:rect l="l" t="t" r="r" b="b"/>
            <a:pathLst>
              <a:path w="384175">
                <a:moveTo>
                  <a:pt x="0" y="0"/>
                </a:moveTo>
                <a:lnTo>
                  <a:pt x="383737" y="0"/>
                </a:lnTo>
                <a:lnTo>
                  <a:pt x="383737" y="0"/>
                </a:lnTo>
              </a:path>
            </a:pathLst>
          </a:custGeom>
          <a:ln w="3352">
            <a:solidFill>
              <a:srgbClr val="000000"/>
            </a:solidFill>
          </a:ln>
        </p:spPr>
        <p:txBody>
          <a:bodyPr wrap="square" lIns="0" tIns="0" rIns="0" bIns="0" rtlCol="0"/>
          <a:lstStyle/>
          <a:p>
            <a:endParaRPr/>
          </a:p>
        </p:txBody>
      </p:sp>
      <p:sp>
        <p:nvSpPr>
          <p:cNvPr id="56" name="object 56"/>
          <p:cNvSpPr/>
          <p:nvPr/>
        </p:nvSpPr>
        <p:spPr>
          <a:xfrm>
            <a:off x="7633070" y="3745519"/>
            <a:ext cx="55880" cy="57150"/>
          </a:xfrm>
          <a:custGeom>
            <a:avLst/>
            <a:gdLst/>
            <a:ahLst/>
            <a:cxnLst/>
            <a:rect l="l" t="t" r="r" b="b"/>
            <a:pathLst>
              <a:path w="55879" h="57150">
                <a:moveTo>
                  <a:pt x="0" y="0"/>
                </a:moveTo>
                <a:lnTo>
                  <a:pt x="4993" y="13915"/>
                </a:lnTo>
                <a:lnTo>
                  <a:pt x="6651" y="28499"/>
                </a:lnTo>
                <a:lnTo>
                  <a:pt x="4993"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57" name="object 57"/>
          <p:cNvSpPr txBox="1"/>
          <p:nvPr/>
        </p:nvSpPr>
        <p:spPr>
          <a:xfrm>
            <a:off x="7307372" y="3396767"/>
            <a:ext cx="299085" cy="544830"/>
          </a:xfrm>
          <a:prstGeom prst="rect">
            <a:avLst/>
          </a:prstGeom>
        </p:spPr>
        <p:txBody>
          <a:bodyPr vert="horz" wrap="square" lIns="0" tIns="0" rIns="0" bIns="0" rtlCol="0">
            <a:spAutoFit/>
          </a:bodyPr>
          <a:lstStyle/>
          <a:p>
            <a:pPr marL="12065" marR="5080" algn="ctr">
              <a:lnSpc>
                <a:spcPct val="102200"/>
              </a:lnSpc>
            </a:pPr>
            <a:r>
              <a:rPr sz="1100" spc="-20" dirty="0">
                <a:latin typeface="宋体"/>
                <a:cs typeface="宋体"/>
              </a:rPr>
              <a:t>安全  讯息  </a:t>
            </a:r>
            <a:r>
              <a:rPr sz="1150" i="1" spc="-10" dirty="0">
                <a:latin typeface="Times New Roman"/>
                <a:cs typeface="Times New Roman"/>
              </a:rPr>
              <a:t>I</a:t>
            </a:r>
            <a:r>
              <a:rPr sz="1125" i="1" spc="-15" baseline="-11111" dirty="0">
                <a:latin typeface="Times New Roman"/>
                <a:cs typeface="Times New Roman"/>
              </a:rPr>
              <a:t>k</a:t>
            </a:r>
            <a:endParaRPr sz="1125" baseline="-11111">
              <a:latin typeface="Times New Roman"/>
              <a:cs typeface="Times New Roman"/>
            </a:endParaRPr>
          </a:p>
        </p:txBody>
      </p:sp>
      <p:sp>
        <p:nvSpPr>
          <p:cNvPr id="58" name="object 58"/>
          <p:cNvSpPr/>
          <p:nvPr/>
        </p:nvSpPr>
        <p:spPr>
          <a:xfrm>
            <a:off x="7456634" y="4724420"/>
            <a:ext cx="852169" cy="396240"/>
          </a:xfrm>
          <a:custGeom>
            <a:avLst/>
            <a:gdLst/>
            <a:ahLst/>
            <a:cxnLst/>
            <a:rect l="l" t="t" r="r" b="b"/>
            <a:pathLst>
              <a:path w="852170" h="396239">
                <a:moveTo>
                  <a:pt x="0" y="396002"/>
                </a:moveTo>
                <a:lnTo>
                  <a:pt x="851624" y="396002"/>
                </a:lnTo>
                <a:lnTo>
                  <a:pt x="851624" y="0"/>
                </a:lnTo>
                <a:lnTo>
                  <a:pt x="0" y="0"/>
                </a:lnTo>
                <a:lnTo>
                  <a:pt x="0" y="396002"/>
                </a:lnTo>
                <a:close/>
              </a:path>
            </a:pathLst>
          </a:custGeom>
          <a:ln w="3339">
            <a:solidFill>
              <a:srgbClr val="000000"/>
            </a:solidFill>
          </a:ln>
        </p:spPr>
        <p:txBody>
          <a:bodyPr wrap="square" lIns="0" tIns="0" rIns="0" bIns="0" rtlCol="0"/>
          <a:lstStyle/>
          <a:p>
            <a:endParaRPr/>
          </a:p>
        </p:txBody>
      </p:sp>
      <p:sp>
        <p:nvSpPr>
          <p:cNvPr id="59" name="object 59"/>
          <p:cNvSpPr txBox="1"/>
          <p:nvPr/>
        </p:nvSpPr>
        <p:spPr>
          <a:xfrm>
            <a:off x="7528329" y="4740812"/>
            <a:ext cx="776605" cy="339725"/>
          </a:xfrm>
          <a:prstGeom prst="rect">
            <a:avLst/>
          </a:prstGeom>
        </p:spPr>
        <p:txBody>
          <a:bodyPr vert="horz" wrap="square" lIns="0" tIns="0" rIns="0" bIns="0" rtlCol="0">
            <a:spAutoFit/>
          </a:bodyPr>
          <a:lstStyle/>
          <a:p>
            <a:pPr marL="12700" marR="5080"/>
            <a:r>
              <a:rPr sz="1100" spc="-80" dirty="0">
                <a:latin typeface="宋体"/>
                <a:cs typeface="宋体"/>
              </a:rPr>
              <a:t>安全信宿</a:t>
            </a:r>
            <a:r>
              <a:rPr sz="1100" spc="-80" dirty="0">
                <a:latin typeface="仿宋"/>
                <a:cs typeface="仿宋"/>
              </a:rPr>
              <a:t>Ⅰ  </a:t>
            </a:r>
            <a:r>
              <a:rPr sz="1100" spc="-25" dirty="0">
                <a:latin typeface="宋体"/>
                <a:cs typeface="宋体"/>
              </a:rPr>
              <a:t>的安全特性</a:t>
            </a:r>
            <a:endParaRPr sz="1100">
              <a:latin typeface="宋体"/>
              <a:cs typeface="宋体"/>
            </a:endParaRPr>
          </a:p>
        </p:txBody>
      </p:sp>
      <p:sp>
        <p:nvSpPr>
          <p:cNvPr id="60" name="object 60"/>
          <p:cNvSpPr/>
          <p:nvPr/>
        </p:nvSpPr>
        <p:spPr>
          <a:xfrm>
            <a:off x="7882431" y="4292319"/>
            <a:ext cx="0" cy="389255"/>
          </a:xfrm>
          <a:custGeom>
            <a:avLst/>
            <a:gdLst/>
            <a:ahLst/>
            <a:cxnLst/>
            <a:rect l="l" t="t" r="r" b="b"/>
            <a:pathLst>
              <a:path h="389254">
                <a:moveTo>
                  <a:pt x="0" y="0"/>
                </a:moveTo>
                <a:lnTo>
                  <a:pt x="0" y="388947"/>
                </a:lnTo>
                <a:lnTo>
                  <a:pt x="0" y="388947"/>
                </a:lnTo>
              </a:path>
            </a:pathLst>
          </a:custGeom>
          <a:ln w="3277">
            <a:solidFill>
              <a:srgbClr val="000000"/>
            </a:solidFill>
          </a:ln>
        </p:spPr>
        <p:txBody>
          <a:bodyPr wrap="square" lIns="0" tIns="0" rIns="0" bIns="0" rtlCol="0"/>
          <a:lstStyle/>
          <a:p>
            <a:endParaRPr/>
          </a:p>
        </p:txBody>
      </p:sp>
      <p:sp>
        <p:nvSpPr>
          <p:cNvPr id="61" name="object 61"/>
          <p:cNvSpPr/>
          <p:nvPr/>
        </p:nvSpPr>
        <p:spPr>
          <a:xfrm>
            <a:off x="7854573" y="4249149"/>
            <a:ext cx="55880" cy="57150"/>
          </a:xfrm>
          <a:custGeom>
            <a:avLst/>
            <a:gdLst/>
            <a:ahLst/>
            <a:cxnLst/>
            <a:rect l="l" t="t" r="r" b="b"/>
            <a:pathLst>
              <a:path w="55879" h="57150">
                <a:moveTo>
                  <a:pt x="27858" y="0"/>
                </a:moveTo>
                <a:lnTo>
                  <a:pt x="0" y="56998"/>
                </a:lnTo>
                <a:lnTo>
                  <a:pt x="13602" y="51969"/>
                </a:lnTo>
                <a:lnTo>
                  <a:pt x="27807" y="50293"/>
                </a:lnTo>
                <a:lnTo>
                  <a:pt x="52439" y="50293"/>
                </a:lnTo>
                <a:lnTo>
                  <a:pt x="27858" y="0"/>
                </a:lnTo>
                <a:close/>
              </a:path>
              <a:path w="55879" h="57150">
                <a:moveTo>
                  <a:pt x="52439" y="50293"/>
                </a:moveTo>
                <a:lnTo>
                  <a:pt x="27807" y="50293"/>
                </a:lnTo>
                <a:lnTo>
                  <a:pt x="42037" y="51969"/>
                </a:lnTo>
                <a:lnTo>
                  <a:pt x="55717" y="56998"/>
                </a:lnTo>
                <a:lnTo>
                  <a:pt x="52439" y="50293"/>
                </a:lnTo>
                <a:close/>
              </a:path>
            </a:pathLst>
          </a:custGeom>
          <a:solidFill>
            <a:srgbClr val="000000"/>
          </a:solidFill>
        </p:spPr>
        <p:txBody>
          <a:bodyPr wrap="square" lIns="0" tIns="0" rIns="0" bIns="0" rtlCol="0"/>
          <a:lstStyle/>
          <a:p>
            <a:endParaRPr/>
          </a:p>
        </p:txBody>
      </p:sp>
      <p:sp>
        <p:nvSpPr>
          <p:cNvPr id="62" name="object 62"/>
          <p:cNvSpPr/>
          <p:nvPr/>
        </p:nvSpPr>
        <p:spPr>
          <a:xfrm>
            <a:off x="7854573" y="4667421"/>
            <a:ext cx="55880" cy="57150"/>
          </a:xfrm>
          <a:custGeom>
            <a:avLst/>
            <a:gdLst/>
            <a:ahLst/>
            <a:cxnLst/>
            <a:rect l="l" t="t" r="r" b="b"/>
            <a:pathLst>
              <a:path w="55879" h="57150">
                <a:moveTo>
                  <a:pt x="0" y="0"/>
                </a:moveTo>
                <a:lnTo>
                  <a:pt x="27858" y="56984"/>
                </a:lnTo>
                <a:lnTo>
                  <a:pt x="52428" y="6726"/>
                </a:lnTo>
                <a:lnTo>
                  <a:pt x="27807" y="6726"/>
                </a:lnTo>
                <a:lnTo>
                  <a:pt x="13602" y="5045"/>
                </a:lnTo>
                <a:lnTo>
                  <a:pt x="0" y="0"/>
                </a:lnTo>
                <a:close/>
              </a:path>
              <a:path w="55879" h="57150">
                <a:moveTo>
                  <a:pt x="55717" y="0"/>
                </a:moveTo>
                <a:lnTo>
                  <a:pt x="42037" y="5045"/>
                </a:lnTo>
                <a:lnTo>
                  <a:pt x="27807" y="6726"/>
                </a:lnTo>
                <a:lnTo>
                  <a:pt x="52428" y="6726"/>
                </a:lnTo>
                <a:lnTo>
                  <a:pt x="55717" y="0"/>
                </a:lnTo>
                <a:close/>
              </a:path>
            </a:pathLst>
          </a:custGeom>
          <a:solidFill>
            <a:srgbClr val="000000"/>
          </a:solidFill>
        </p:spPr>
        <p:txBody>
          <a:bodyPr wrap="square" lIns="0" tIns="0" rIns="0" bIns="0" rtlCol="0"/>
          <a:lstStyle/>
          <a:p>
            <a:endParaRPr/>
          </a:p>
        </p:txBody>
      </p:sp>
      <p:sp>
        <p:nvSpPr>
          <p:cNvPr id="63" name="object 63"/>
          <p:cNvSpPr txBox="1"/>
          <p:nvPr/>
        </p:nvSpPr>
        <p:spPr>
          <a:xfrm>
            <a:off x="7733171" y="4344851"/>
            <a:ext cx="299085" cy="339725"/>
          </a:xfrm>
          <a:prstGeom prst="rect">
            <a:avLst/>
          </a:prstGeom>
        </p:spPr>
        <p:txBody>
          <a:bodyPr vert="horz" wrap="square" lIns="0" tIns="0" rIns="0" bIns="0" rtlCol="0">
            <a:spAutoFit/>
          </a:bodyPr>
          <a:lstStyle/>
          <a:p>
            <a:pPr marL="12700" marR="5080"/>
            <a:r>
              <a:rPr sz="1100" spc="-25" dirty="0">
                <a:latin typeface="宋体"/>
                <a:cs typeface="宋体"/>
              </a:rPr>
              <a:t>解释  过程</a:t>
            </a:r>
            <a:endParaRPr sz="1100">
              <a:latin typeface="宋体"/>
              <a:cs typeface="宋体"/>
            </a:endParaRPr>
          </a:p>
        </p:txBody>
      </p:sp>
      <p:sp>
        <p:nvSpPr>
          <p:cNvPr id="64" name="object 64"/>
          <p:cNvSpPr/>
          <p:nvPr/>
        </p:nvSpPr>
        <p:spPr>
          <a:xfrm>
            <a:off x="8075940" y="3774019"/>
            <a:ext cx="422909" cy="0"/>
          </a:xfrm>
          <a:custGeom>
            <a:avLst/>
            <a:gdLst/>
            <a:ahLst/>
            <a:cxnLst/>
            <a:rect l="l" t="t" r="r" b="b"/>
            <a:pathLst>
              <a:path w="422909">
                <a:moveTo>
                  <a:pt x="0" y="0"/>
                </a:moveTo>
                <a:lnTo>
                  <a:pt x="422384" y="0"/>
                </a:lnTo>
                <a:lnTo>
                  <a:pt x="422384" y="0"/>
                </a:lnTo>
              </a:path>
            </a:pathLst>
          </a:custGeom>
          <a:ln w="3352">
            <a:solidFill>
              <a:srgbClr val="000000"/>
            </a:solidFill>
          </a:ln>
        </p:spPr>
        <p:txBody>
          <a:bodyPr wrap="square" lIns="0" tIns="0" rIns="0" bIns="0" rtlCol="0"/>
          <a:lstStyle/>
          <a:p>
            <a:endParaRPr/>
          </a:p>
        </p:txBody>
      </p:sp>
      <p:sp>
        <p:nvSpPr>
          <p:cNvPr id="65" name="object 65"/>
          <p:cNvSpPr/>
          <p:nvPr/>
        </p:nvSpPr>
        <p:spPr>
          <a:xfrm>
            <a:off x="8484803" y="3745519"/>
            <a:ext cx="55880" cy="57150"/>
          </a:xfrm>
          <a:custGeom>
            <a:avLst/>
            <a:gdLst/>
            <a:ahLst/>
            <a:cxnLst/>
            <a:rect l="l" t="t" r="r" b="b"/>
            <a:pathLst>
              <a:path w="55879" h="57150">
                <a:moveTo>
                  <a:pt x="0" y="0"/>
                </a:moveTo>
                <a:lnTo>
                  <a:pt x="4916" y="13915"/>
                </a:lnTo>
                <a:lnTo>
                  <a:pt x="6549" y="28499"/>
                </a:lnTo>
                <a:lnTo>
                  <a:pt x="4916"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66" name="object 66"/>
          <p:cNvSpPr txBox="1"/>
          <p:nvPr/>
        </p:nvSpPr>
        <p:spPr>
          <a:xfrm>
            <a:off x="8248279" y="3765856"/>
            <a:ext cx="120014" cy="176972"/>
          </a:xfrm>
          <a:prstGeom prst="rect">
            <a:avLst/>
          </a:prstGeom>
        </p:spPr>
        <p:txBody>
          <a:bodyPr vert="horz" wrap="square" lIns="0" tIns="0" rIns="0" bIns="0" rtlCol="0">
            <a:spAutoFit/>
          </a:bodyPr>
          <a:lstStyle/>
          <a:p>
            <a:pPr marL="12700"/>
            <a:r>
              <a:rPr sz="1150" i="1" spc="-10" dirty="0">
                <a:latin typeface="Times New Roman"/>
                <a:cs typeface="Times New Roman"/>
              </a:rPr>
              <a:t>I</a:t>
            </a:r>
            <a:r>
              <a:rPr sz="1125" i="1" spc="-15" baseline="-11111" dirty="0">
                <a:latin typeface="Times New Roman"/>
                <a:cs typeface="Times New Roman"/>
              </a:rPr>
              <a:t>d</a:t>
            </a:r>
            <a:endParaRPr sz="1125" baseline="-11111">
              <a:latin typeface="Times New Roman"/>
              <a:cs typeface="Times New Roman"/>
            </a:endParaRPr>
          </a:p>
        </p:txBody>
      </p:sp>
      <p:sp>
        <p:nvSpPr>
          <p:cNvPr id="67" name="object 67"/>
          <p:cNvSpPr/>
          <p:nvPr/>
        </p:nvSpPr>
        <p:spPr>
          <a:xfrm>
            <a:off x="8540522" y="3298734"/>
            <a:ext cx="329565" cy="950594"/>
          </a:xfrm>
          <a:custGeom>
            <a:avLst/>
            <a:gdLst/>
            <a:ahLst/>
            <a:cxnLst/>
            <a:rect l="l" t="t" r="r" b="b"/>
            <a:pathLst>
              <a:path w="329565" h="950595">
                <a:moveTo>
                  <a:pt x="0" y="950415"/>
                </a:moveTo>
                <a:lnTo>
                  <a:pt x="329031" y="950415"/>
                </a:lnTo>
                <a:lnTo>
                  <a:pt x="329031" y="0"/>
                </a:lnTo>
                <a:lnTo>
                  <a:pt x="0" y="0"/>
                </a:lnTo>
                <a:lnTo>
                  <a:pt x="0" y="950415"/>
                </a:lnTo>
                <a:close/>
              </a:path>
            </a:pathLst>
          </a:custGeom>
          <a:ln w="3285">
            <a:solidFill>
              <a:srgbClr val="000000"/>
            </a:solidFill>
          </a:ln>
        </p:spPr>
        <p:txBody>
          <a:bodyPr wrap="square" lIns="0" tIns="0" rIns="0" bIns="0" rtlCol="0"/>
          <a:lstStyle/>
          <a:p>
            <a:endParaRPr/>
          </a:p>
        </p:txBody>
      </p:sp>
      <p:sp>
        <p:nvSpPr>
          <p:cNvPr id="68" name="object 68"/>
          <p:cNvSpPr txBox="1"/>
          <p:nvPr/>
        </p:nvSpPr>
        <p:spPr>
          <a:xfrm>
            <a:off x="8623961" y="3329822"/>
            <a:ext cx="207645" cy="865505"/>
          </a:xfrm>
          <a:prstGeom prst="rect">
            <a:avLst/>
          </a:prstGeom>
        </p:spPr>
        <p:txBody>
          <a:bodyPr vert="horz" wrap="square" lIns="0" tIns="0" rIns="0" bIns="0" rtlCol="0">
            <a:spAutoFit/>
          </a:bodyPr>
          <a:lstStyle/>
          <a:p>
            <a:pPr marL="12700" marR="5080" algn="just">
              <a:lnSpc>
                <a:spcPct val="101800"/>
              </a:lnSpc>
            </a:pPr>
            <a:r>
              <a:rPr sz="1100" spc="-25" dirty="0">
                <a:latin typeface="宋体"/>
                <a:cs typeface="宋体"/>
              </a:rPr>
              <a:t>安  全  信  道  </a:t>
            </a:r>
            <a:r>
              <a:rPr sz="1100" spc="-20" dirty="0">
                <a:latin typeface="Times New Roman"/>
                <a:cs typeface="Times New Roman"/>
              </a:rPr>
              <a:t>C</a:t>
            </a:r>
            <a:r>
              <a:rPr sz="1100" spc="-20" dirty="0">
                <a:latin typeface="宋体"/>
                <a:cs typeface="宋体"/>
              </a:rPr>
              <a:t> </a:t>
            </a:r>
            <a:endParaRPr sz="1100">
              <a:latin typeface="宋体"/>
              <a:cs typeface="宋体"/>
            </a:endParaRPr>
          </a:p>
        </p:txBody>
      </p:sp>
      <p:sp>
        <p:nvSpPr>
          <p:cNvPr id="69" name="object 69"/>
          <p:cNvSpPr/>
          <p:nvPr/>
        </p:nvSpPr>
        <p:spPr>
          <a:xfrm>
            <a:off x="9314688" y="3298734"/>
            <a:ext cx="387350" cy="950594"/>
          </a:xfrm>
          <a:custGeom>
            <a:avLst/>
            <a:gdLst/>
            <a:ahLst/>
            <a:cxnLst/>
            <a:rect l="l" t="t" r="r" b="b"/>
            <a:pathLst>
              <a:path w="387350" h="950595">
                <a:moveTo>
                  <a:pt x="0" y="950415"/>
                </a:moveTo>
                <a:lnTo>
                  <a:pt x="387096" y="950415"/>
                </a:lnTo>
                <a:lnTo>
                  <a:pt x="387096" y="0"/>
                </a:lnTo>
                <a:lnTo>
                  <a:pt x="0" y="0"/>
                </a:lnTo>
                <a:lnTo>
                  <a:pt x="0" y="950415"/>
                </a:lnTo>
                <a:close/>
              </a:path>
            </a:pathLst>
          </a:custGeom>
          <a:ln w="3288">
            <a:solidFill>
              <a:srgbClr val="000000"/>
            </a:solidFill>
          </a:ln>
        </p:spPr>
        <p:txBody>
          <a:bodyPr wrap="square" lIns="0" tIns="0" rIns="0" bIns="0" rtlCol="0"/>
          <a:lstStyle/>
          <a:p>
            <a:endParaRPr/>
          </a:p>
        </p:txBody>
      </p:sp>
      <p:sp>
        <p:nvSpPr>
          <p:cNvPr id="70" name="object 70"/>
          <p:cNvSpPr/>
          <p:nvPr/>
        </p:nvSpPr>
        <p:spPr>
          <a:xfrm>
            <a:off x="8869498" y="3774019"/>
            <a:ext cx="403225" cy="0"/>
          </a:xfrm>
          <a:custGeom>
            <a:avLst/>
            <a:gdLst/>
            <a:ahLst/>
            <a:cxnLst/>
            <a:rect l="l" t="t" r="r" b="b"/>
            <a:pathLst>
              <a:path w="403225">
                <a:moveTo>
                  <a:pt x="0" y="0"/>
                </a:moveTo>
                <a:lnTo>
                  <a:pt x="402992" y="0"/>
                </a:lnTo>
                <a:lnTo>
                  <a:pt x="402992" y="0"/>
                </a:lnTo>
              </a:path>
            </a:pathLst>
          </a:custGeom>
          <a:ln w="3352">
            <a:solidFill>
              <a:srgbClr val="000000"/>
            </a:solidFill>
          </a:ln>
        </p:spPr>
        <p:txBody>
          <a:bodyPr wrap="square" lIns="0" tIns="0" rIns="0" bIns="0" rtlCol="0"/>
          <a:lstStyle/>
          <a:p>
            <a:endParaRPr/>
          </a:p>
        </p:txBody>
      </p:sp>
      <p:sp>
        <p:nvSpPr>
          <p:cNvPr id="71" name="object 71"/>
          <p:cNvSpPr/>
          <p:nvPr/>
        </p:nvSpPr>
        <p:spPr>
          <a:xfrm>
            <a:off x="9258970" y="3745519"/>
            <a:ext cx="55880" cy="57150"/>
          </a:xfrm>
          <a:custGeom>
            <a:avLst/>
            <a:gdLst/>
            <a:ahLst/>
            <a:cxnLst/>
            <a:rect l="l" t="t" r="r" b="b"/>
            <a:pathLst>
              <a:path w="55879" h="57150">
                <a:moveTo>
                  <a:pt x="0" y="0"/>
                </a:moveTo>
                <a:lnTo>
                  <a:pt x="4916" y="13915"/>
                </a:lnTo>
                <a:lnTo>
                  <a:pt x="6549" y="28499"/>
                </a:lnTo>
                <a:lnTo>
                  <a:pt x="4916"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72" name="object 72"/>
          <p:cNvSpPr txBox="1"/>
          <p:nvPr/>
        </p:nvSpPr>
        <p:spPr>
          <a:xfrm>
            <a:off x="8933136" y="3452007"/>
            <a:ext cx="299085" cy="339725"/>
          </a:xfrm>
          <a:prstGeom prst="rect">
            <a:avLst/>
          </a:prstGeom>
        </p:spPr>
        <p:txBody>
          <a:bodyPr vert="horz" wrap="square" lIns="0" tIns="0" rIns="0" bIns="0" rtlCol="0">
            <a:spAutoFit/>
          </a:bodyPr>
          <a:lstStyle/>
          <a:p>
            <a:pPr marL="12700" marR="5080"/>
            <a:r>
              <a:rPr sz="1100" spc="-25" dirty="0">
                <a:latin typeface="宋体"/>
                <a:cs typeface="宋体"/>
              </a:rPr>
              <a:t>安全  讯息</a:t>
            </a:r>
            <a:endParaRPr sz="1100">
              <a:latin typeface="宋体"/>
              <a:cs typeface="宋体"/>
            </a:endParaRPr>
          </a:p>
        </p:txBody>
      </p:sp>
      <p:sp>
        <p:nvSpPr>
          <p:cNvPr id="73" name="object 73"/>
          <p:cNvSpPr txBox="1"/>
          <p:nvPr/>
        </p:nvSpPr>
        <p:spPr>
          <a:xfrm>
            <a:off x="9025178" y="3794495"/>
            <a:ext cx="114935" cy="176972"/>
          </a:xfrm>
          <a:prstGeom prst="rect">
            <a:avLst/>
          </a:prstGeom>
        </p:spPr>
        <p:txBody>
          <a:bodyPr vert="horz" wrap="square" lIns="0" tIns="0" rIns="0" bIns="0" rtlCol="0">
            <a:spAutoFit/>
          </a:bodyPr>
          <a:lstStyle/>
          <a:p>
            <a:pPr marL="12700"/>
            <a:r>
              <a:rPr sz="1150" i="1" spc="-10" dirty="0">
                <a:latin typeface="Times New Roman"/>
                <a:cs typeface="Times New Roman"/>
              </a:rPr>
              <a:t>I</a:t>
            </a:r>
            <a:r>
              <a:rPr sz="1125" i="1" spc="-15" baseline="-11111" dirty="0">
                <a:latin typeface="Times New Roman"/>
                <a:cs typeface="Times New Roman"/>
              </a:rPr>
              <a:t>y</a:t>
            </a:r>
            <a:endParaRPr sz="1125" baseline="-11111">
              <a:latin typeface="Times New Roman"/>
              <a:cs typeface="Times New Roman"/>
            </a:endParaRPr>
          </a:p>
        </p:txBody>
      </p:sp>
      <p:sp>
        <p:nvSpPr>
          <p:cNvPr id="74" name="object 74"/>
          <p:cNvSpPr/>
          <p:nvPr/>
        </p:nvSpPr>
        <p:spPr>
          <a:xfrm>
            <a:off x="7444617" y="2896543"/>
            <a:ext cx="321945" cy="402590"/>
          </a:xfrm>
          <a:custGeom>
            <a:avLst/>
            <a:gdLst/>
            <a:ahLst/>
            <a:cxnLst/>
            <a:rect l="l" t="t" r="r" b="b"/>
            <a:pathLst>
              <a:path w="321945" h="402589">
                <a:moveTo>
                  <a:pt x="321602" y="402205"/>
                </a:moveTo>
                <a:lnTo>
                  <a:pt x="0" y="0"/>
                </a:lnTo>
                <a:lnTo>
                  <a:pt x="0" y="0"/>
                </a:lnTo>
              </a:path>
            </a:pathLst>
          </a:custGeom>
          <a:ln w="3306">
            <a:solidFill>
              <a:srgbClr val="000000"/>
            </a:solidFill>
            <a:prstDash val="dash"/>
          </a:ln>
        </p:spPr>
        <p:txBody>
          <a:bodyPr wrap="square" lIns="0" tIns="0" rIns="0" bIns="0" rtlCol="0"/>
          <a:lstStyle/>
          <a:p>
            <a:endParaRPr/>
          </a:p>
        </p:txBody>
      </p:sp>
      <p:sp>
        <p:nvSpPr>
          <p:cNvPr id="75" name="object 75"/>
          <p:cNvSpPr/>
          <p:nvPr/>
        </p:nvSpPr>
        <p:spPr>
          <a:xfrm>
            <a:off x="7417849" y="2863154"/>
            <a:ext cx="57150" cy="62230"/>
          </a:xfrm>
          <a:custGeom>
            <a:avLst/>
            <a:gdLst/>
            <a:ahLst/>
            <a:cxnLst/>
            <a:rect l="l" t="t" r="r" b="b"/>
            <a:pathLst>
              <a:path w="57150" h="62230">
                <a:moveTo>
                  <a:pt x="0" y="0"/>
                </a:moveTo>
                <a:lnTo>
                  <a:pt x="13792" y="62167"/>
                </a:lnTo>
                <a:lnTo>
                  <a:pt x="21167" y="49424"/>
                </a:lnTo>
                <a:lnTo>
                  <a:pt x="31101" y="38907"/>
                </a:lnTo>
                <a:lnTo>
                  <a:pt x="43136" y="31009"/>
                </a:lnTo>
                <a:lnTo>
                  <a:pt x="56809" y="26124"/>
                </a:lnTo>
                <a:lnTo>
                  <a:pt x="0" y="0"/>
                </a:lnTo>
                <a:close/>
              </a:path>
            </a:pathLst>
          </a:custGeom>
          <a:solidFill>
            <a:srgbClr val="000000"/>
          </a:solidFill>
        </p:spPr>
        <p:txBody>
          <a:bodyPr wrap="square" lIns="0" tIns="0" rIns="0" bIns="0" rtlCol="0"/>
          <a:lstStyle/>
          <a:p>
            <a:endParaRPr/>
          </a:p>
        </p:txBody>
      </p:sp>
      <p:sp>
        <p:nvSpPr>
          <p:cNvPr id="76" name="object 76"/>
          <p:cNvSpPr/>
          <p:nvPr/>
        </p:nvSpPr>
        <p:spPr>
          <a:xfrm>
            <a:off x="7146912" y="1991937"/>
            <a:ext cx="542290" cy="871219"/>
          </a:xfrm>
          <a:custGeom>
            <a:avLst/>
            <a:gdLst/>
            <a:ahLst/>
            <a:cxnLst/>
            <a:rect l="l" t="t" r="r" b="b"/>
            <a:pathLst>
              <a:path w="542289"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77" name="object 77"/>
          <p:cNvSpPr txBox="1"/>
          <p:nvPr/>
        </p:nvSpPr>
        <p:spPr>
          <a:xfrm>
            <a:off x="7200308" y="2066709"/>
            <a:ext cx="435609" cy="711200"/>
          </a:xfrm>
          <a:prstGeom prst="rect">
            <a:avLst/>
          </a:prstGeom>
        </p:spPr>
        <p:txBody>
          <a:bodyPr vert="horz" wrap="square" lIns="0" tIns="0" rIns="0" bIns="0" rtlCol="0">
            <a:spAutoFit/>
          </a:bodyPr>
          <a:lstStyle/>
          <a:p>
            <a:pPr marL="12700" marR="5080" algn="ctr">
              <a:lnSpc>
                <a:spcPct val="101499"/>
              </a:lnSpc>
            </a:pPr>
            <a:r>
              <a:rPr sz="1100" spc="-20" dirty="0">
                <a:latin typeface="宋体"/>
                <a:cs typeface="宋体"/>
              </a:rPr>
              <a:t>实际获  得的安  全信息  </a:t>
            </a:r>
            <a:r>
              <a:rPr sz="1150" i="1" spc="-15" dirty="0">
                <a:latin typeface="Times New Roman"/>
                <a:cs typeface="Times New Roman"/>
              </a:rPr>
              <a:t>I</a:t>
            </a:r>
            <a:r>
              <a:rPr sz="1125" i="1" spc="-22" baseline="-11111" dirty="0">
                <a:latin typeface="Times New Roman"/>
                <a:cs typeface="Times New Roman"/>
              </a:rPr>
              <a:t>K</a:t>
            </a:r>
            <a:endParaRPr sz="1125" baseline="-11111">
              <a:latin typeface="Times New Roman"/>
              <a:cs typeface="Times New Roman"/>
            </a:endParaRPr>
          </a:p>
        </p:txBody>
      </p:sp>
      <p:sp>
        <p:nvSpPr>
          <p:cNvPr id="78" name="object 78"/>
          <p:cNvSpPr/>
          <p:nvPr/>
        </p:nvSpPr>
        <p:spPr>
          <a:xfrm>
            <a:off x="7998509" y="1991937"/>
            <a:ext cx="542290" cy="871219"/>
          </a:xfrm>
          <a:custGeom>
            <a:avLst/>
            <a:gdLst/>
            <a:ahLst/>
            <a:cxnLst/>
            <a:rect l="l" t="t" r="r" b="b"/>
            <a:pathLst>
              <a:path w="542290"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79" name="object 79"/>
          <p:cNvSpPr txBox="1"/>
          <p:nvPr/>
        </p:nvSpPr>
        <p:spPr>
          <a:xfrm>
            <a:off x="8051905" y="1986380"/>
            <a:ext cx="435609" cy="862965"/>
          </a:xfrm>
          <a:prstGeom prst="rect">
            <a:avLst/>
          </a:prstGeom>
        </p:spPr>
        <p:txBody>
          <a:bodyPr vert="horz" wrap="square" lIns="0" tIns="0" rIns="0" bIns="0" rtlCol="0">
            <a:spAutoFit/>
          </a:bodyPr>
          <a:lstStyle/>
          <a:p>
            <a:pPr marL="12700" marR="5080" algn="just"/>
            <a:r>
              <a:rPr sz="1100" spc="-20" dirty="0">
                <a:latin typeface="宋体"/>
                <a:cs typeface="宋体"/>
              </a:rPr>
              <a:t>安全决  策所需  的安全  </a:t>
            </a:r>
            <a:r>
              <a:rPr sz="1100" spc="-25" dirty="0">
                <a:latin typeface="宋体"/>
                <a:cs typeface="宋体"/>
              </a:rPr>
              <a:t>信息</a:t>
            </a:r>
            <a:endParaRPr sz="1100">
              <a:latin typeface="宋体"/>
              <a:cs typeface="宋体"/>
            </a:endParaRPr>
          </a:p>
          <a:p>
            <a:pPr marL="142875">
              <a:spcBef>
                <a:spcPts val="95"/>
              </a:spcBef>
            </a:pPr>
            <a:r>
              <a:rPr sz="1100" i="1" spc="-10" dirty="0">
                <a:latin typeface="Times New Roman"/>
                <a:cs typeface="Times New Roman"/>
              </a:rPr>
              <a:t>I</a:t>
            </a:r>
            <a:endParaRPr sz="1100">
              <a:latin typeface="Times New Roman"/>
              <a:cs typeface="Times New Roman"/>
            </a:endParaRPr>
          </a:p>
        </p:txBody>
      </p:sp>
      <p:sp>
        <p:nvSpPr>
          <p:cNvPr id="80" name="object 80"/>
          <p:cNvSpPr txBox="1"/>
          <p:nvPr/>
        </p:nvSpPr>
        <p:spPr>
          <a:xfrm>
            <a:off x="8227796" y="2739887"/>
            <a:ext cx="129539" cy="107722"/>
          </a:xfrm>
          <a:prstGeom prst="rect">
            <a:avLst/>
          </a:prstGeom>
        </p:spPr>
        <p:txBody>
          <a:bodyPr vert="horz" wrap="square" lIns="0" tIns="0" rIns="0" bIns="0" rtlCol="0">
            <a:spAutoFit/>
          </a:bodyPr>
          <a:lstStyle/>
          <a:p>
            <a:pPr marL="12700"/>
            <a:r>
              <a:rPr sz="700" i="1" spc="-5" dirty="0">
                <a:latin typeface="Times New Roman"/>
                <a:cs typeface="Times New Roman"/>
              </a:rPr>
              <a:t>2N</a:t>
            </a:r>
            <a:endParaRPr sz="700">
              <a:latin typeface="Times New Roman"/>
              <a:cs typeface="Times New Roman"/>
            </a:endParaRPr>
          </a:p>
        </p:txBody>
      </p:sp>
      <p:sp>
        <p:nvSpPr>
          <p:cNvPr id="81" name="object 81"/>
          <p:cNvSpPr/>
          <p:nvPr/>
        </p:nvSpPr>
        <p:spPr>
          <a:xfrm>
            <a:off x="8021179" y="2863155"/>
            <a:ext cx="248285" cy="399415"/>
          </a:xfrm>
          <a:custGeom>
            <a:avLst/>
            <a:gdLst/>
            <a:ahLst/>
            <a:cxnLst/>
            <a:rect l="l" t="t" r="r" b="b"/>
            <a:pathLst>
              <a:path w="248284" h="399414">
                <a:moveTo>
                  <a:pt x="248268" y="0"/>
                </a:moveTo>
                <a:lnTo>
                  <a:pt x="0" y="399271"/>
                </a:lnTo>
                <a:lnTo>
                  <a:pt x="0" y="399271"/>
                </a:lnTo>
              </a:path>
            </a:pathLst>
          </a:custGeom>
          <a:ln w="3298">
            <a:solidFill>
              <a:srgbClr val="000000"/>
            </a:solidFill>
            <a:prstDash val="dash"/>
          </a:ln>
        </p:spPr>
        <p:txBody>
          <a:bodyPr wrap="square" lIns="0" tIns="0" rIns="0" bIns="0" rtlCol="0"/>
          <a:lstStyle/>
          <a:p>
            <a:endParaRPr/>
          </a:p>
        </p:txBody>
      </p:sp>
      <p:sp>
        <p:nvSpPr>
          <p:cNvPr id="82" name="object 82"/>
          <p:cNvSpPr/>
          <p:nvPr/>
        </p:nvSpPr>
        <p:spPr>
          <a:xfrm>
            <a:off x="7998510" y="3235323"/>
            <a:ext cx="53975" cy="63500"/>
          </a:xfrm>
          <a:custGeom>
            <a:avLst/>
            <a:gdLst/>
            <a:ahLst/>
            <a:cxnLst/>
            <a:rect l="l" t="t" r="r" b="b"/>
            <a:pathLst>
              <a:path w="53975" h="63500">
                <a:moveTo>
                  <a:pt x="6418" y="0"/>
                </a:moveTo>
                <a:lnTo>
                  <a:pt x="0" y="63425"/>
                </a:lnTo>
                <a:lnTo>
                  <a:pt x="53395" y="30734"/>
                </a:lnTo>
                <a:lnTo>
                  <a:pt x="39237" y="27484"/>
                </a:lnTo>
                <a:lnTo>
                  <a:pt x="26373" y="21077"/>
                </a:lnTo>
                <a:lnTo>
                  <a:pt x="15275" y="11815"/>
                </a:lnTo>
                <a:lnTo>
                  <a:pt x="6418" y="0"/>
                </a:lnTo>
                <a:close/>
              </a:path>
            </a:pathLst>
          </a:custGeom>
          <a:solidFill>
            <a:srgbClr val="000000"/>
          </a:solidFill>
        </p:spPr>
        <p:txBody>
          <a:bodyPr wrap="square" lIns="0" tIns="0" rIns="0" bIns="0" rtlCol="0"/>
          <a:lstStyle/>
          <a:p>
            <a:endParaRPr/>
          </a:p>
        </p:txBody>
      </p:sp>
      <p:sp>
        <p:nvSpPr>
          <p:cNvPr id="83" name="object 83"/>
          <p:cNvSpPr/>
          <p:nvPr/>
        </p:nvSpPr>
        <p:spPr>
          <a:xfrm>
            <a:off x="7379204" y="1358327"/>
            <a:ext cx="968375" cy="475615"/>
          </a:xfrm>
          <a:custGeom>
            <a:avLst/>
            <a:gdLst/>
            <a:ahLst/>
            <a:cxnLst/>
            <a:rect l="l" t="t" r="r" b="b"/>
            <a:pathLst>
              <a:path w="968375" h="475614">
                <a:moveTo>
                  <a:pt x="0" y="475214"/>
                </a:moveTo>
                <a:lnTo>
                  <a:pt x="967756" y="475214"/>
                </a:lnTo>
                <a:lnTo>
                  <a:pt x="967756" y="0"/>
                </a:lnTo>
                <a:lnTo>
                  <a:pt x="0" y="0"/>
                </a:lnTo>
                <a:lnTo>
                  <a:pt x="0" y="475214"/>
                </a:lnTo>
                <a:close/>
              </a:path>
            </a:pathLst>
          </a:custGeom>
          <a:ln w="3338">
            <a:solidFill>
              <a:srgbClr val="000000"/>
            </a:solidFill>
            <a:prstDash val="dash"/>
          </a:ln>
        </p:spPr>
        <p:txBody>
          <a:bodyPr wrap="square" lIns="0" tIns="0" rIns="0" bIns="0" rtlCol="0"/>
          <a:lstStyle/>
          <a:p>
            <a:endParaRPr/>
          </a:p>
        </p:txBody>
      </p:sp>
      <p:sp>
        <p:nvSpPr>
          <p:cNvPr id="84" name="object 84"/>
          <p:cNvSpPr txBox="1"/>
          <p:nvPr/>
        </p:nvSpPr>
        <p:spPr>
          <a:xfrm>
            <a:off x="7440656" y="1406193"/>
            <a:ext cx="845185" cy="172085"/>
          </a:xfrm>
          <a:prstGeom prst="rect">
            <a:avLst/>
          </a:prstGeom>
        </p:spPr>
        <p:txBody>
          <a:bodyPr vert="horz" wrap="square" lIns="0" tIns="0" rIns="0" bIns="0" rtlCol="0">
            <a:spAutoFit/>
          </a:bodyPr>
          <a:lstStyle/>
          <a:p>
            <a:pPr marL="12700"/>
            <a:r>
              <a:rPr sz="1100" spc="-25" dirty="0">
                <a:latin typeface="宋体"/>
                <a:cs typeface="宋体"/>
              </a:rPr>
              <a:t>安全决策问题</a:t>
            </a:r>
            <a:endParaRPr sz="1100">
              <a:latin typeface="宋体"/>
              <a:cs typeface="宋体"/>
            </a:endParaRPr>
          </a:p>
        </p:txBody>
      </p:sp>
      <p:sp>
        <p:nvSpPr>
          <p:cNvPr id="85" name="object 85"/>
          <p:cNvSpPr txBox="1"/>
          <p:nvPr/>
        </p:nvSpPr>
        <p:spPr>
          <a:xfrm>
            <a:off x="7786428" y="1585991"/>
            <a:ext cx="153670" cy="169277"/>
          </a:xfrm>
          <a:prstGeom prst="rect">
            <a:avLst/>
          </a:prstGeom>
        </p:spPr>
        <p:txBody>
          <a:bodyPr vert="horz" wrap="square" lIns="0" tIns="0" rIns="0" bIns="0" rtlCol="0">
            <a:spAutoFit/>
          </a:bodyPr>
          <a:lstStyle/>
          <a:p>
            <a:pPr marL="12700"/>
            <a:r>
              <a:rPr sz="1100" i="1" spc="-20" dirty="0">
                <a:latin typeface="Times New Roman"/>
                <a:cs typeface="Times New Roman"/>
              </a:rPr>
              <a:t>P</a:t>
            </a:r>
            <a:r>
              <a:rPr sz="1050" i="1" spc="-7" baseline="-11904" dirty="0">
                <a:latin typeface="Times New Roman"/>
                <a:cs typeface="Times New Roman"/>
              </a:rPr>
              <a:t>2</a:t>
            </a:r>
            <a:endParaRPr sz="1050" baseline="-11904">
              <a:latin typeface="Times New Roman"/>
              <a:cs typeface="Times New Roman"/>
            </a:endParaRPr>
          </a:p>
        </p:txBody>
      </p:sp>
      <p:sp>
        <p:nvSpPr>
          <p:cNvPr id="86" name="object 86"/>
          <p:cNvSpPr/>
          <p:nvPr/>
        </p:nvSpPr>
        <p:spPr>
          <a:xfrm>
            <a:off x="7417850" y="1868047"/>
            <a:ext cx="90805" cy="124460"/>
          </a:xfrm>
          <a:custGeom>
            <a:avLst/>
            <a:gdLst/>
            <a:ahLst/>
            <a:cxnLst/>
            <a:rect l="l" t="t" r="r" b="b"/>
            <a:pathLst>
              <a:path w="90804" h="124460">
                <a:moveTo>
                  <a:pt x="0" y="123916"/>
                </a:moveTo>
                <a:lnTo>
                  <a:pt x="90813" y="0"/>
                </a:lnTo>
                <a:lnTo>
                  <a:pt x="90813" y="0"/>
                </a:lnTo>
              </a:path>
            </a:pathLst>
          </a:custGeom>
          <a:ln w="3303">
            <a:solidFill>
              <a:srgbClr val="000000"/>
            </a:solidFill>
            <a:prstDash val="dash"/>
          </a:ln>
        </p:spPr>
        <p:txBody>
          <a:bodyPr wrap="square" lIns="0" tIns="0" rIns="0" bIns="0" rtlCol="0"/>
          <a:lstStyle/>
          <a:p>
            <a:endParaRPr/>
          </a:p>
        </p:txBody>
      </p:sp>
      <p:sp>
        <p:nvSpPr>
          <p:cNvPr id="87" name="object 87"/>
          <p:cNvSpPr/>
          <p:nvPr/>
        </p:nvSpPr>
        <p:spPr>
          <a:xfrm>
            <a:off x="7478346" y="1833541"/>
            <a:ext cx="55880" cy="62865"/>
          </a:xfrm>
          <a:custGeom>
            <a:avLst/>
            <a:gdLst/>
            <a:ahLst/>
            <a:cxnLst/>
            <a:rect l="l" t="t" r="r" b="b"/>
            <a:pathLst>
              <a:path w="55879" h="62864">
                <a:moveTo>
                  <a:pt x="55717" y="0"/>
                </a:moveTo>
                <a:lnTo>
                  <a:pt x="0" y="28499"/>
                </a:lnTo>
                <a:lnTo>
                  <a:pt x="13850" y="32845"/>
                </a:lnTo>
                <a:lnTo>
                  <a:pt x="26202" y="40217"/>
                </a:lnTo>
                <a:lnTo>
                  <a:pt x="36583" y="50286"/>
                </a:lnTo>
                <a:lnTo>
                  <a:pt x="44519" y="62726"/>
                </a:lnTo>
                <a:lnTo>
                  <a:pt x="55717" y="0"/>
                </a:lnTo>
                <a:close/>
              </a:path>
            </a:pathLst>
          </a:custGeom>
          <a:solidFill>
            <a:srgbClr val="000000"/>
          </a:solidFill>
        </p:spPr>
        <p:txBody>
          <a:bodyPr wrap="square" lIns="0" tIns="0" rIns="0" bIns="0" rtlCol="0"/>
          <a:lstStyle/>
          <a:p>
            <a:endParaRPr/>
          </a:p>
        </p:txBody>
      </p:sp>
      <p:sp>
        <p:nvSpPr>
          <p:cNvPr id="88" name="object 88"/>
          <p:cNvSpPr/>
          <p:nvPr/>
        </p:nvSpPr>
        <p:spPr>
          <a:xfrm>
            <a:off x="8178634" y="1868047"/>
            <a:ext cx="90805" cy="124460"/>
          </a:xfrm>
          <a:custGeom>
            <a:avLst/>
            <a:gdLst/>
            <a:ahLst/>
            <a:cxnLst/>
            <a:rect l="l" t="t" r="r" b="b"/>
            <a:pathLst>
              <a:path w="90804" h="124460">
                <a:moveTo>
                  <a:pt x="90813" y="123916"/>
                </a:moveTo>
                <a:lnTo>
                  <a:pt x="0" y="0"/>
                </a:lnTo>
                <a:lnTo>
                  <a:pt x="0" y="0"/>
                </a:lnTo>
              </a:path>
            </a:pathLst>
          </a:custGeom>
          <a:ln w="3303">
            <a:solidFill>
              <a:srgbClr val="000000"/>
            </a:solidFill>
            <a:prstDash val="dash"/>
          </a:ln>
        </p:spPr>
        <p:txBody>
          <a:bodyPr wrap="square" lIns="0" tIns="0" rIns="0" bIns="0" rtlCol="0"/>
          <a:lstStyle/>
          <a:p>
            <a:endParaRPr/>
          </a:p>
        </p:txBody>
      </p:sp>
      <p:sp>
        <p:nvSpPr>
          <p:cNvPr id="89" name="object 89"/>
          <p:cNvSpPr/>
          <p:nvPr/>
        </p:nvSpPr>
        <p:spPr>
          <a:xfrm>
            <a:off x="8153369" y="1833541"/>
            <a:ext cx="55880" cy="62865"/>
          </a:xfrm>
          <a:custGeom>
            <a:avLst/>
            <a:gdLst/>
            <a:ahLst/>
            <a:cxnLst/>
            <a:rect l="l" t="t" r="r" b="b"/>
            <a:pathLst>
              <a:path w="55879" h="62864">
                <a:moveTo>
                  <a:pt x="0" y="0"/>
                </a:moveTo>
                <a:lnTo>
                  <a:pt x="11198" y="62726"/>
                </a:lnTo>
                <a:lnTo>
                  <a:pt x="19133" y="50286"/>
                </a:lnTo>
                <a:lnTo>
                  <a:pt x="29514" y="40217"/>
                </a:lnTo>
                <a:lnTo>
                  <a:pt x="41866" y="32845"/>
                </a:lnTo>
                <a:lnTo>
                  <a:pt x="55717" y="28499"/>
                </a:lnTo>
                <a:lnTo>
                  <a:pt x="0" y="0"/>
                </a:lnTo>
                <a:close/>
              </a:path>
            </a:pathLst>
          </a:custGeom>
          <a:solidFill>
            <a:srgbClr val="000000"/>
          </a:solidFill>
        </p:spPr>
        <p:txBody>
          <a:bodyPr wrap="square" lIns="0" tIns="0" rIns="0" bIns="0" rtlCol="0"/>
          <a:lstStyle/>
          <a:p>
            <a:endParaRPr/>
          </a:p>
        </p:txBody>
      </p:sp>
      <p:sp>
        <p:nvSpPr>
          <p:cNvPr id="90" name="object 90"/>
          <p:cNvSpPr txBox="1"/>
          <p:nvPr/>
        </p:nvSpPr>
        <p:spPr>
          <a:xfrm>
            <a:off x="6194942" y="3259356"/>
            <a:ext cx="162560" cy="172085"/>
          </a:xfrm>
          <a:prstGeom prst="rect">
            <a:avLst/>
          </a:prstGeom>
        </p:spPr>
        <p:txBody>
          <a:bodyPr vert="horz" wrap="square" lIns="0" tIns="0" rIns="0" bIns="0" rtlCol="0">
            <a:spAutoFit/>
          </a:bodyPr>
          <a:lstStyle/>
          <a:p>
            <a:pPr marL="12700"/>
            <a:r>
              <a:rPr sz="1100" spc="-25" dirty="0">
                <a:latin typeface="宋体"/>
                <a:cs typeface="宋体"/>
              </a:rPr>
              <a:t>（</a:t>
            </a:r>
            <a:endParaRPr sz="1100">
              <a:latin typeface="宋体"/>
              <a:cs typeface="宋体"/>
            </a:endParaRPr>
          </a:p>
        </p:txBody>
      </p:sp>
      <p:sp>
        <p:nvSpPr>
          <p:cNvPr id="91" name="object 91"/>
          <p:cNvSpPr txBox="1"/>
          <p:nvPr/>
        </p:nvSpPr>
        <p:spPr>
          <a:xfrm>
            <a:off x="6027518" y="3440132"/>
            <a:ext cx="819150" cy="172085"/>
          </a:xfrm>
          <a:prstGeom prst="rect">
            <a:avLst/>
          </a:prstGeom>
        </p:spPr>
        <p:txBody>
          <a:bodyPr vert="horz" wrap="square" lIns="0" tIns="0" rIns="0" bIns="0" rtlCol="0">
            <a:spAutoFit/>
          </a:bodyPr>
          <a:lstStyle/>
          <a:p>
            <a:pPr marL="12700"/>
            <a:r>
              <a:rPr sz="1650" spc="-37" baseline="40404" dirty="0">
                <a:latin typeface="宋体"/>
                <a:cs typeface="宋体"/>
              </a:rPr>
              <a:t>安 </a:t>
            </a:r>
            <a:r>
              <a:rPr sz="1650" spc="-37" baseline="15151" dirty="0">
                <a:latin typeface="宋体"/>
                <a:cs typeface="宋体"/>
              </a:rPr>
              <a:t>安</a:t>
            </a:r>
            <a:r>
              <a:rPr sz="1650" spc="-465" baseline="15151" dirty="0">
                <a:latin typeface="宋体"/>
                <a:cs typeface="宋体"/>
              </a:rPr>
              <a:t> </a:t>
            </a:r>
            <a:r>
              <a:rPr sz="1100" spc="-25" dirty="0">
                <a:latin typeface="宋体"/>
                <a:cs typeface="宋体"/>
              </a:rPr>
              <a:t>安全预</a:t>
            </a:r>
            <a:endParaRPr sz="1100">
              <a:latin typeface="宋体"/>
              <a:cs typeface="宋体"/>
            </a:endParaRPr>
          </a:p>
        </p:txBody>
      </p:sp>
      <p:sp>
        <p:nvSpPr>
          <p:cNvPr id="92" name="object 92"/>
          <p:cNvSpPr txBox="1"/>
          <p:nvPr/>
        </p:nvSpPr>
        <p:spPr>
          <a:xfrm>
            <a:off x="6027518" y="3503977"/>
            <a:ext cx="819150" cy="283845"/>
          </a:xfrm>
          <a:prstGeom prst="rect">
            <a:avLst/>
          </a:prstGeom>
        </p:spPr>
        <p:txBody>
          <a:bodyPr vert="horz" wrap="square" lIns="0" tIns="0" rIns="0" bIns="0" rtlCol="0">
            <a:spAutoFit/>
          </a:bodyPr>
          <a:lstStyle/>
          <a:p>
            <a:pPr marL="12700">
              <a:lnSpc>
                <a:spcPts val="1070"/>
              </a:lnSpc>
            </a:pPr>
            <a:r>
              <a:rPr sz="1100" spc="-25" dirty="0">
                <a:latin typeface="宋体"/>
                <a:cs typeface="宋体"/>
              </a:rPr>
              <a:t>全</a:t>
            </a:r>
            <a:r>
              <a:rPr sz="1100" spc="-385" dirty="0">
                <a:latin typeface="宋体"/>
                <a:cs typeface="宋体"/>
              </a:rPr>
              <a:t> </a:t>
            </a:r>
            <a:r>
              <a:rPr sz="1650" spc="-1635" baseline="-12626" dirty="0">
                <a:latin typeface="宋体"/>
                <a:cs typeface="宋体"/>
              </a:rPr>
              <a:t>全</a:t>
            </a:r>
            <a:endParaRPr sz="1650" baseline="-12626">
              <a:latin typeface="宋体"/>
              <a:cs typeface="宋体"/>
            </a:endParaRPr>
          </a:p>
          <a:p>
            <a:pPr marL="184150">
              <a:lnSpc>
                <a:spcPts val="1070"/>
              </a:lnSpc>
            </a:pPr>
            <a:r>
              <a:rPr sz="1100" u="sng" spc="-1145" dirty="0">
                <a:latin typeface="Times New Roman"/>
                <a:cs typeface="Times New Roman"/>
              </a:rPr>
              <a:t> </a:t>
            </a:r>
            <a:r>
              <a:rPr sz="1100" u="sng" spc="-25" dirty="0">
                <a:latin typeface="宋体"/>
                <a:cs typeface="宋体"/>
              </a:rPr>
              <a:t>测讯息</a:t>
            </a:r>
            <a:endParaRPr sz="1100">
              <a:latin typeface="宋体"/>
              <a:cs typeface="宋体"/>
            </a:endParaRPr>
          </a:p>
        </p:txBody>
      </p:sp>
      <p:sp>
        <p:nvSpPr>
          <p:cNvPr id="93" name="object 93"/>
          <p:cNvSpPr txBox="1"/>
          <p:nvPr/>
        </p:nvSpPr>
        <p:spPr>
          <a:xfrm>
            <a:off x="6027519" y="3706408"/>
            <a:ext cx="329565" cy="282129"/>
          </a:xfrm>
          <a:prstGeom prst="rect">
            <a:avLst/>
          </a:prstGeom>
        </p:spPr>
        <p:txBody>
          <a:bodyPr vert="horz" wrap="square" lIns="0" tIns="0" rIns="0" bIns="0" rtlCol="0">
            <a:spAutoFit/>
          </a:bodyPr>
          <a:lstStyle/>
          <a:p>
            <a:pPr marL="12700" marR="5080">
              <a:lnSpc>
                <a:spcPts val="1100"/>
              </a:lnSpc>
            </a:pPr>
            <a:r>
              <a:rPr sz="1650" spc="-37" baseline="2525" dirty="0">
                <a:latin typeface="宋体"/>
                <a:cs typeface="宋体"/>
              </a:rPr>
              <a:t>信</a:t>
            </a:r>
            <a:r>
              <a:rPr sz="1650" spc="-607" baseline="2525" dirty="0">
                <a:latin typeface="宋体"/>
                <a:cs typeface="宋体"/>
              </a:rPr>
              <a:t> </a:t>
            </a:r>
            <a:r>
              <a:rPr sz="1100" spc="-25" dirty="0">
                <a:latin typeface="宋体"/>
                <a:cs typeface="宋体"/>
              </a:rPr>
              <a:t>预 </a:t>
            </a:r>
            <a:r>
              <a:rPr sz="1100" spc="-15" dirty="0">
                <a:latin typeface="宋体"/>
                <a:cs typeface="宋体"/>
              </a:rPr>
              <a:t> </a:t>
            </a:r>
            <a:r>
              <a:rPr sz="1650" spc="-37" baseline="-7575" dirty="0">
                <a:latin typeface="宋体"/>
                <a:cs typeface="宋体"/>
              </a:rPr>
              <a:t>宿</a:t>
            </a:r>
            <a:r>
              <a:rPr sz="1650" spc="-615" baseline="-7575" dirty="0">
                <a:latin typeface="宋体"/>
                <a:cs typeface="宋体"/>
              </a:rPr>
              <a:t> </a:t>
            </a:r>
            <a:r>
              <a:rPr sz="1100" spc="-25" dirty="0">
                <a:latin typeface="宋体"/>
                <a:cs typeface="宋体"/>
              </a:rPr>
              <a:t>测</a:t>
            </a:r>
            <a:endParaRPr sz="1100">
              <a:latin typeface="宋体"/>
              <a:cs typeface="宋体"/>
            </a:endParaRPr>
          </a:p>
        </p:txBody>
      </p:sp>
      <p:sp>
        <p:nvSpPr>
          <p:cNvPr id="94" name="object 94"/>
          <p:cNvSpPr txBox="1"/>
          <p:nvPr/>
        </p:nvSpPr>
        <p:spPr>
          <a:xfrm>
            <a:off x="6027519" y="3957876"/>
            <a:ext cx="329565" cy="519430"/>
          </a:xfrm>
          <a:prstGeom prst="rect">
            <a:avLst/>
          </a:prstGeom>
        </p:spPr>
        <p:txBody>
          <a:bodyPr vert="horz" wrap="square" lIns="0" tIns="0" rIns="0" bIns="0" rtlCol="0">
            <a:spAutoFit/>
          </a:bodyPr>
          <a:lstStyle/>
          <a:p>
            <a:pPr marL="12700">
              <a:lnSpc>
                <a:spcPts val="1210"/>
              </a:lnSpc>
            </a:pPr>
            <a:r>
              <a:rPr sz="1650" spc="-442" baseline="-20202" dirty="0">
                <a:latin typeface="仿宋"/>
                <a:cs typeface="仿宋"/>
              </a:rPr>
              <a:t>Ⅰ</a:t>
            </a:r>
            <a:r>
              <a:rPr sz="1650" spc="-209" baseline="-20202" dirty="0">
                <a:latin typeface="仿宋"/>
                <a:cs typeface="仿宋"/>
              </a:rPr>
              <a:t> </a:t>
            </a:r>
            <a:r>
              <a:rPr sz="1100" spc="-25" dirty="0">
                <a:latin typeface="宋体"/>
                <a:cs typeface="宋体"/>
              </a:rPr>
              <a:t>者</a:t>
            </a:r>
            <a:endParaRPr sz="1100">
              <a:latin typeface="宋体"/>
              <a:cs typeface="宋体"/>
            </a:endParaRPr>
          </a:p>
          <a:p>
            <a:pPr marL="14604" indent="39370">
              <a:lnSpc>
                <a:spcPts val="1210"/>
              </a:lnSpc>
            </a:pPr>
            <a:r>
              <a:rPr sz="1650" spc="-22" baseline="-30303" dirty="0">
                <a:latin typeface="宋体"/>
                <a:cs typeface="宋体"/>
              </a:rPr>
              <a:t> </a:t>
            </a:r>
            <a:r>
              <a:rPr sz="1650" spc="-157" baseline="-30303" dirty="0">
                <a:latin typeface="宋体"/>
                <a:cs typeface="宋体"/>
              </a:rPr>
              <a:t> </a:t>
            </a:r>
            <a:r>
              <a:rPr sz="1100" spc="-25" dirty="0">
                <a:latin typeface="宋体"/>
                <a:cs typeface="宋体"/>
              </a:rPr>
              <a:t>）</a:t>
            </a:r>
            <a:endParaRPr sz="1100">
              <a:latin typeface="宋体"/>
              <a:cs typeface="宋体"/>
            </a:endParaRPr>
          </a:p>
          <a:p>
            <a:pPr marL="14604">
              <a:spcBef>
                <a:spcPts val="315"/>
              </a:spcBef>
            </a:pPr>
            <a:r>
              <a:rPr sz="1100" spc="-25" dirty="0">
                <a:latin typeface="宋体"/>
                <a:cs typeface="宋体"/>
              </a:rPr>
              <a:t>解释</a:t>
            </a:r>
            <a:endParaRPr sz="1100">
              <a:latin typeface="宋体"/>
              <a:cs typeface="宋体"/>
            </a:endParaRPr>
          </a:p>
        </p:txBody>
      </p:sp>
      <p:sp>
        <p:nvSpPr>
          <p:cNvPr id="95" name="object 95"/>
          <p:cNvSpPr/>
          <p:nvPr/>
        </p:nvSpPr>
        <p:spPr>
          <a:xfrm>
            <a:off x="9082397" y="4724420"/>
            <a:ext cx="852169" cy="396240"/>
          </a:xfrm>
          <a:custGeom>
            <a:avLst/>
            <a:gdLst/>
            <a:ahLst/>
            <a:cxnLst/>
            <a:rect l="l" t="t" r="r" b="b"/>
            <a:pathLst>
              <a:path w="852170" h="396239">
                <a:moveTo>
                  <a:pt x="0" y="396002"/>
                </a:moveTo>
                <a:lnTo>
                  <a:pt x="851624" y="396002"/>
                </a:lnTo>
                <a:lnTo>
                  <a:pt x="851624" y="0"/>
                </a:lnTo>
                <a:lnTo>
                  <a:pt x="0" y="0"/>
                </a:lnTo>
                <a:lnTo>
                  <a:pt x="0" y="396002"/>
                </a:lnTo>
                <a:close/>
              </a:path>
            </a:pathLst>
          </a:custGeom>
          <a:ln w="3339">
            <a:solidFill>
              <a:srgbClr val="000000"/>
            </a:solidFill>
          </a:ln>
        </p:spPr>
        <p:txBody>
          <a:bodyPr wrap="square" lIns="0" tIns="0" rIns="0" bIns="0" rtlCol="0"/>
          <a:lstStyle/>
          <a:p>
            <a:endParaRPr/>
          </a:p>
        </p:txBody>
      </p:sp>
      <p:sp>
        <p:nvSpPr>
          <p:cNvPr id="96" name="object 96"/>
          <p:cNvSpPr txBox="1"/>
          <p:nvPr/>
        </p:nvSpPr>
        <p:spPr>
          <a:xfrm>
            <a:off x="9154092" y="4740812"/>
            <a:ext cx="776605" cy="339725"/>
          </a:xfrm>
          <a:prstGeom prst="rect">
            <a:avLst/>
          </a:prstGeom>
        </p:spPr>
        <p:txBody>
          <a:bodyPr vert="horz" wrap="square" lIns="0" tIns="0" rIns="0" bIns="0" rtlCol="0">
            <a:spAutoFit/>
          </a:bodyPr>
          <a:lstStyle/>
          <a:p>
            <a:pPr marL="12700" marR="5080"/>
            <a:r>
              <a:rPr sz="1100" spc="-80" dirty="0">
                <a:latin typeface="宋体"/>
                <a:cs typeface="宋体"/>
              </a:rPr>
              <a:t>安全信宿</a:t>
            </a:r>
            <a:r>
              <a:rPr sz="1100" spc="-80" dirty="0">
                <a:latin typeface="仿宋"/>
                <a:cs typeface="仿宋"/>
              </a:rPr>
              <a:t>Ⅰ  </a:t>
            </a:r>
            <a:r>
              <a:rPr sz="1100" spc="-25" dirty="0">
                <a:latin typeface="宋体"/>
                <a:cs typeface="宋体"/>
              </a:rPr>
              <a:t>的安全特性</a:t>
            </a:r>
            <a:endParaRPr sz="1100">
              <a:latin typeface="宋体"/>
              <a:cs typeface="宋体"/>
            </a:endParaRPr>
          </a:p>
        </p:txBody>
      </p:sp>
      <p:sp>
        <p:nvSpPr>
          <p:cNvPr id="97" name="object 97"/>
          <p:cNvSpPr txBox="1"/>
          <p:nvPr/>
        </p:nvSpPr>
        <p:spPr>
          <a:xfrm>
            <a:off x="9378326" y="4472819"/>
            <a:ext cx="299085" cy="172085"/>
          </a:xfrm>
          <a:prstGeom prst="rect">
            <a:avLst/>
          </a:prstGeom>
        </p:spPr>
        <p:txBody>
          <a:bodyPr vert="horz" wrap="square" lIns="0" tIns="0" rIns="0" bIns="0" rtlCol="0">
            <a:spAutoFit/>
          </a:bodyPr>
          <a:lstStyle/>
          <a:p>
            <a:pPr marL="12700"/>
            <a:r>
              <a:rPr sz="1100" spc="-25" dirty="0">
                <a:latin typeface="宋体"/>
                <a:cs typeface="宋体"/>
              </a:rPr>
              <a:t>过程</a:t>
            </a:r>
            <a:endParaRPr sz="1100">
              <a:latin typeface="宋体"/>
              <a:cs typeface="宋体"/>
            </a:endParaRPr>
          </a:p>
        </p:txBody>
      </p:sp>
      <p:sp>
        <p:nvSpPr>
          <p:cNvPr id="98" name="object 98"/>
          <p:cNvSpPr/>
          <p:nvPr/>
        </p:nvSpPr>
        <p:spPr>
          <a:xfrm>
            <a:off x="9508195" y="4292319"/>
            <a:ext cx="0" cy="389255"/>
          </a:xfrm>
          <a:custGeom>
            <a:avLst/>
            <a:gdLst/>
            <a:ahLst/>
            <a:cxnLst/>
            <a:rect l="l" t="t" r="r" b="b"/>
            <a:pathLst>
              <a:path h="389254">
                <a:moveTo>
                  <a:pt x="0" y="0"/>
                </a:moveTo>
                <a:lnTo>
                  <a:pt x="0" y="388947"/>
                </a:lnTo>
                <a:lnTo>
                  <a:pt x="0" y="388947"/>
                </a:lnTo>
              </a:path>
            </a:pathLst>
          </a:custGeom>
          <a:ln w="3277">
            <a:solidFill>
              <a:srgbClr val="000000"/>
            </a:solidFill>
          </a:ln>
        </p:spPr>
        <p:txBody>
          <a:bodyPr wrap="square" lIns="0" tIns="0" rIns="0" bIns="0" rtlCol="0"/>
          <a:lstStyle/>
          <a:p>
            <a:endParaRPr/>
          </a:p>
        </p:txBody>
      </p:sp>
      <p:sp>
        <p:nvSpPr>
          <p:cNvPr id="99" name="object 99"/>
          <p:cNvSpPr/>
          <p:nvPr/>
        </p:nvSpPr>
        <p:spPr>
          <a:xfrm>
            <a:off x="9480336" y="4249149"/>
            <a:ext cx="55880" cy="57150"/>
          </a:xfrm>
          <a:custGeom>
            <a:avLst/>
            <a:gdLst/>
            <a:ahLst/>
            <a:cxnLst/>
            <a:rect l="l" t="t" r="r" b="b"/>
            <a:pathLst>
              <a:path w="55879" h="57150">
                <a:moveTo>
                  <a:pt x="27858" y="0"/>
                </a:moveTo>
                <a:lnTo>
                  <a:pt x="0" y="56998"/>
                </a:lnTo>
                <a:lnTo>
                  <a:pt x="13679" y="51969"/>
                </a:lnTo>
                <a:lnTo>
                  <a:pt x="27909" y="50293"/>
                </a:lnTo>
                <a:lnTo>
                  <a:pt x="52439" y="50293"/>
                </a:lnTo>
                <a:lnTo>
                  <a:pt x="27858" y="0"/>
                </a:lnTo>
                <a:close/>
              </a:path>
              <a:path w="55879" h="57150">
                <a:moveTo>
                  <a:pt x="52439" y="50293"/>
                </a:moveTo>
                <a:lnTo>
                  <a:pt x="27909" y="50293"/>
                </a:lnTo>
                <a:lnTo>
                  <a:pt x="42114" y="51969"/>
                </a:lnTo>
                <a:lnTo>
                  <a:pt x="55717" y="56998"/>
                </a:lnTo>
                <a:lnTo>
                  <a:pt x="52439" y="50293"/>
                </a:lnTo>
                <a:close/>
              </a:path>
            </a:pathLst>
          </a:custGeom>
          <a:solidFill>
            <a:srgbClr val="000000"/>
          </a:solidFill>
        </p:spPr>
        <p:txBody>
          <a:bodyPr wrap="square" lIns="0" tIns="0" rIns="0" bIns="0" rtlCol="0"/>
          <a:lstStyle/>
          <a:p>
            <a:endParaRPr/>
          </a:p>
        </p:txBody>
      </p:sp>
      <p:sp>
        <p:nvSpPr>
          <p:cNvPr id="100" name="object 100"/>
          <p:cNvSpPr/>
          <p:nvPr/>
        </p:nvSpPr>
        <p:spPr>
          <a:xfrm>
            <a:off x="9480336" y="4667421"/>
            <a:ext cx="55880" cy="57150"/>
          </a:xfrm>
          <a:custGeom>
            <a:avLst/>
            <a:gdLst/>
            <a:ahLst/>
            <a:cxnLst/>
            <a:rect l="l" t="t" r="r" b="b"/>
            <a:pathLst>
              <a:path w="55879" h="57150">
                <a:moveTo>
                  <a:pt x="0" y="0"/>
                </a:moveTo>
                <a:lnTo>
                  <a:pt x="27858" y="56984"/>
                </a:lnTo>
                <a:lnTo>
                  <a:pt x="52428" y="6726"/>
                </a:lnTo>
                <a:lnTo>
                  <a:pt x="27909" y="6726"/>
                </a:lnTo>
                <a:lnTo>
                  <a:pt x="13679" y="5045"/>
                </a:lnTo>
                <a:lnTo>
                  <a:pt x="0" y="0"/>
                </a:lnTo>
                <a:close/>
              </a:path>
              <a:path w="55879" h="57150">
                <a:moveTo>
                  <a:pt x="55717" y="0"/>
                </a:moveTo>
                <a:lnTo>
                  <a:pt x="42114" y="5045"/>
                </a:lnTo>
                <a:lnTo>
                  <a:pt x="27909" y="6726"/>
                </a:lnTo>
                <a:lnTo>
                  <a:pt x="52428" y="6726"/>
                </a:lnTo>
                <a:lnTo>
                  <a:pt x="55717" y="0"/>
                </a:lnTo>
                <a:close/>
              </a:path>
            </a:pathLst>
          </a:custGeom>
          <a:solidFill>
            <a:srgbClr val="000000"/>
          </a:solidFill>
        </p:spPr>
        <p:txBody>
          <a:bodyPr wrap="square" lIns="0" tIns="0" rIns="0" bIns="0" rtlCol="0"/>
          <a:lstStyle/>
          <a:p>
            <a:endParaRPr/>
          </a:p>
        </p:txBody>
      </p:sp>
      <p:sp>
        <p:nvSpPr>
          <p:cNvPr id="101" name="object 101"/>
          <p:cNvSpPr txBox="1"/>
          <p:nvPr/>
        </p:nvSpPr>
        <p:spPr>
          <a:xfrm>
            <a:off x="7898136" y="3259356"/>
            <a:ext cx="162560" cy="172085"/>
          </a:xfrm>
          <a:prstGeom prst="rect">
            <a:avLst/>
          </a:prstGeom>
        </p:spPr>
        <p:txBody>
          <a:bodyPr vert="horz" wrap="square" lIns="0" tIns="0" rIns="0" bIns="0" rtlCol="0">
            <a:spAutoFit/>
          </a:bodyPr>
          <a:lstStyle/>
          <a:p>
            <a:pPr marL="12700"/>
            <a:r>
              <a:rPr sz="1100" spc="-25" dirty="0">
                <a:latin typeface="宋体"/>
                <a:cs typeface="宋体"/>
              </a:rPr>
              <a:t>（</a:t>
            </a:r>
            <a:endParaRPr sz="1100">
              <a:latin typeface="宋体"/>
              <a:cs typeface="宋体"/>
            </a:endParaRPr>
          </a:p>
        </p:txBody>
      </p:sp>
      <p:sp>
        <p:nvSpPr>
          <p:cNvPr id="102" name="object 102"/>
          <p:cNvSpPr txBox="1"/>
          <p:nvPr/>
        </p:nvSpPr>
        <p:spPr>
          <a:xfrm>
            <a:off x="7730712" y="3423228"/>
            <a:ext cx="795655" cy="172085"/>
          </a:xfrm>
          <a:prstGeom prst="rect">
            <a:avLst/>
          </a:prstGeom>
        </p:spPr>
        <p:txBody>
          <a:bodyPr vert="horz" wrap="square" lIns="0" tIns="0" rIns="0" bIns="0" rtlCol="0">
            <a:spAutoFit/>
          </a:bodyPr>
          <a:lstStyle/>
          <a:p>
            <a:pPr marL="12700"/>
            <a:r>
              <a:rPr sz="1650" spc="-37" baseline="35353" dirty="0">
                <a:latin typeface="宋体"/>
                <a:cs typeface="宋体"/>
              </a:rPr>
              <a:t>安</a:t>
            </a:r>
            <a:r>
              <a:rPr sz="1650" spc="-517" baseline="35353" dirty="0">
                <a:latin typeface="宋体"/>
                <a:cs typeface="宋体"/>
              </a:rPr>
              <a:t> </a:t>
            </a:r>
            <a:r>
              <a:rPr sz="1650" spc="-37" baseline="10101" dirty="0">
                <a:latin typeface="宋体"/>
                <a:cs typeface="宋体"/>
              </a:rPr>
              <a:t>安</a:t>
            </a:r>
            <a:r>
              <a:rPr sz="1650" spc="-262" baseline="10101" dirty="0">
                <a:latin typeface="宋体"/>
                <a:cs typeface="宋体"/>
              </a:rPr>
              <a:t> </a:t>
            </a:r>
            <a:r>
              <a:rPr sz="1100" spc="-25" dirty="0">
                <a:latin typeface="宋体"/>
                <a:cs typeface="宋体"/>
              </a:rPr>
              <a:t>安全决</a:t>
            </a:r>
            <a:endParaRPr sz="1100">
              <a:latin typeface="宋体"/>
              <a:cs typeface="宋体"/>
            </a:endParaRPr>
          </a:p>
        </p:txBody>
      </p:sp>
      <p:sp>
        <p:nvSpPr>
          <p:cNvPr id="103" name="object 103"/>
          <p:cNvSpPr txBox="1"/>
          <p:nvPr/>
        </p:nvSpPr>
        <p:spPr>
          <a:xfrm>
            <a:off x="7730712" y="3590872"/>
            <a:ext cx="795655" cy="172085"/>
          </a:xfrm>
          <a:prstGeom prst="rect">
            <a:avLst/>
          </a:prstGeom>
        </p:spPr>
        <p:txBody>
          <a:bodyPr vert="horz" wrap="square" lIns="0" tIns="0" rIns="0" bIns="0" rtlCol="0">
            <a:spAutoFit/>
          </a:bodyPr>
          <a:lstStyle/>
          <a:p>
            <a:pPr marL="12700"/>
            <a:r>
              <a:rPr sz="1650" spc="-37" baseline="35353" dirty="0">
                <a:latin typeface="宋体"/>
                <a:cs typeface="宋体"/>
              </a:rPr>
              <a:t>全</a:t>
            </a:r>
            <a:r>
              <a:rPr sz="1650" spc="-517" baseline="35353" dirty="0">
                <a:latin typeface="宋体"/>
                <a:cs typeface="宋体"/>
              </a:rPr>
              <a:t> </a:t>
            </a:r>
            <a:r>
              <a:rPr sz="1650" spc="-37" baseline="20202" dirty="0">
                <a:latin typeface="宋体"/>
                <a:cs typeface="宋体"/>
              </a:rPr>
              <a:t>全</a:t>
            </a:r>
            <a:r>
              <a:rPr sz="1650" spc="-262" baseline="20202" dirty="0">
                <a:latin typeface="宋体"/>
                <a:cs typeface="宋体"/>
              </a:rPr>
              <a:t> </a:t>
            </a:r>
            <a:r>
              <a:rPr sz="1100" spc="-25" dirty="0">
                <a:latin typeface="宋体"/>
                <a:cs typeface="宋体"/>
              </a:rPr>
              <a:t>策讯息</a:t>
            </a:r>
            <a:endParaRPr sz="1100">
              <a:latin typeface="宋体"/>
              <a:cs typeface="宋体"/>
            </a:endParaRPr>
          </a:p>
        </p:txBody>
      </p:sp>
      <p:sp>
        <p:nvSpPr>
          <p:cNvPr id="104" name="object 104"/>
          <p:cNvSpPr txBox="1"/>
          <p:nvPr/>
        </p:nvSpPr>
        <p:spPr>
          <a:xfrm>
            <a:off x="7730712" y="3706408"/>
            <a:ext cx="329565" cy="282129"/>
          </a:xfrm>
          <a:prstGeom prst="rect">
            <a:avLst/>
          </a:prstGeom>
        </p:spPr>
        <p:txBody>
          <a:bodyPr vert="horz" wrap="square" lIns="0" tIns="0" rIns="0" bIns="0" rtlCol="0">
            <a:spAutoFit/>
          </a:bodyPr>
          <a:lstStyle/>
          <a:p>
            <a:pPr marL="12700" marR="5080">
              <a:lnSpc>
                <a:spcPts val="1100"/>
              </a:lnSpc>
            </a:pPr>
            <a:r>
              <a:rPr sz="1650" spc="-37" baseline="2525" dirty="0">
                <a:latin typeface="宋体"/>
                <a:cs typeface="宋体"/>
              </a:rPr>
              <a:t>信</a:t>
            </a:r>
            <a:r>
              <a:rPr sz="1650" spc="-607" baseline="2525" dirty="0">
                <a:latin typeface="宋体"/>
                <a:cs typeface="宋体"/>
              </a:rPr>
              <a:t> </a:t>
            </a:r>
            <a:r>
              <a:rPr sz="1100" spc="-25" dirty="0">
                <a:latin typeface="宋体"/>
                <a:cs typeface="宋体"/>
              </a:rPr>
              <a:t>决 </a:t>
            </a:r>
            <a:r>
              <a:rPr sz="1100" spc="-15" dirty="0">
                <a:latin typeface="宋体"/>
                <a:cs typeface="宋体"/>
              </a:rPr>
              <a:t> </a:t>
            </a:r>
            <a:r>
              <a:rPr sz="1650" spc="-37" baseline="-7575" dirty="0">
                <a:latin typeface="宋体"/>
                <a:cs typeface="宋体"/>
              </a:rPr>
              <a:t>宿</a:t>
            </a:r>
            <a:r>
              <a:rPr sz="1650" spc="-615" baseline="-7575" dirty="0">
                <a:latin typeface="宋体"/>
                <a:cs typeface="宋体"/>
              </a:rPr>
              <a:t> </a:t>
            </a:r>
            <a:r>
              <a:rPr sz="1100" spc="-25" dirty="0">
                <a:latin typeface="宋体"/>
                <a:cs typeface="宋体"/>
              </a:rPr>
              <a:t>策</a:t>
            </a:r>
            <a:endParaRPr sz="1100">
              <a:latin typeface="宋体"/>
              <a:cs typeface="宋体"/>
            </a:endParaRPr>
          </a:p>
        </p:txBody>
      </p:sp>
      <p:sp>
        <p:nvSpPr>
          <p:cNvPr id="105" name="object 105"/>
          <p:cNvSpPr txBox="1"/>
          <p:nvPr/>
        </p:nvSpPr>
        <p:spPr>
          <a:xfrm>
            <a:off x="7730712" y="3957877"/>
            <a:ext cx="329565" cy="307777"/>
          </a:xfrm>
          <a:prstGeom prst="rect">
            <a:avLst/>
          </a:prstGeom>
        </p:spPr>
        <p:txBody>
          <a:bodyPr vert="horz" wrap="square" lIns="0" tIns="0" rIns="0" bIns="0" rtlCol="0">
            <a:spAutoFit/>
          </a:bodyPr>
          <a:lstStyle/>
          <a:p>
            <a:pPr marL="12700">
              <a:lnSpc>
                <a:spcPts val="1210"/>
              </a:lnSpc>
            </a:pPr>
            <a:r>
              <a:rPr sz="1650" spc="-442" baseline="-20202" dirty="0">
                <a:latin typeface="仿宋"/>
                <a:cs typeface="仿宋"/>
              </a:rPr>
              <a:t>Ⅰ</a:t>
            </a:r>
            <a:r>
              <a:rPr sz="1650" spc="-209" baseline="-20202" dirty="0">
                <a:latin typeface="仿宋"/>
                <a:cs typeface="仿宋"/>
              </a:rPr>
              <a:t> </a:t>
            </a:r>
            <a:r>
              <a:rPr sz="1100" spc="-25" dirty="0">
                <a:latin typeface="宋体"/>
                <a:cs typeface="宋体"/>
              </a:rPr>
              <a:t>者</a:t>
            </a:r>
            <a:endParaRPr sz="1100">
              <a:latin typeface="宋体"/>
              <a:cs typeface="宋体"/>
            </a:endParaRPr>
          </a:p>
          <a:p>
            <a:pPr marL="54610">
              <a:lnSpc>
                <a:spcPts val="1210"/>
              </a:lnSpc>
            </a:pPr>
            <a:r>
              <a:rPr sz="1650" spc="-22" baseline="-30303" dirty="0">
                <a:latin typeface="宋体"/>
                <a:cs typeface="宋体"/>
              </a:rPr>
              <a:t> </a:t>
            </a:r>
            <a:r>
              <a:rPr sz="1650" spc="-157" baseline="-30303" dirty="0">
                <a:latin typeface="宋体"/>
                <a:cs typeface="宋体"/>
              </a:rPr>
              <a:t> </a:t>
            </a:r>
            <a:r>
              <a:rPr sz="1100" spc="-25" dirty="0">
                <a:latin typeface="宋体"/>
                <a:cs typeface="宋体"/>
              </a:rPr>
              <a:t>）</a:t>
            </a:r>
            <a:endParaRPr sz="1100">
              <a:latin typeface="宋体"/>
              <a:cs typeface="宋体"/>
            </a:endParaRPr>
          </a:p>
        </p:txBody>
      </p:sp>
      <p:sp>
        <p:nvSpPr>
          <p:cNvPr id="106" name="object 106"/>
          <p:cNvSpPr txBox="1"/>
          <p:nvPr/>
        </p:nvSpPr>
        <p:spPr>
          <a:xfrm>
            <a:off x="9524036" y="3259356"/>
            <a:ext cx="162560" cy="172085"/>
          </a:xfrm>
          <a:prstGeom prst="rect">
            <a:avLst/>
          </a:prstGeom>
        </p:spPr>
        <p:txBody>
          <a:bodyPr vert="horz" wrap="square" lIns="0" tIns="0" rIns="0" bIns="0" rtlCol="0">
            <a:spAutoFit/>
          </a:bodyPr>
          <a:lstStyle/>
          <a:p>
            <a:pPr marL="12700"/>
            <a:r>
              <a:rPr sz="1100" spc="-25" dirty="0">
                <a:latin typeface="宋体"/>
                <a:cs typeface="宋体"/>
              </a:rPr>
              <a:t>（</a:t>
            </a:r>
            <a:endParaRPr sz="1100">
              <a:latin typeface="宋体"/>
              <a:cs typeface="宋体"/>
            </a:endParaRPr>
          </a:p>
        </p:txBody>
      </p:sp>
      <p:sp>
        <p:nvSpPr>
          <p:cNvPr id="107" name="object 107"/>
          <p:cNvSpPr txBox="1"/>
          <p:nvPr/>
        </p:nvSpPr>
        <p:spPr>
          <a:xfrm>
            <a:off x="9356612" y="3336333"/>
            <a:ext cx="329565" cy="169277"/>
          </a:xfrm>
          <a:prstGeom prst="rect">
            <a:avLst/>
          </a:prstGeom>
        </p:spPr>
        <p:txBody>
          <a:bodyPr vert="horz" wrap="square" lIns="0" tIns="0" rIns="0" bIns="0" rtlCol="0">
            <a:spAutoFit/>
          </a:bodyPr>
          <a:lstStyle/>
          <a:p>
            <a:pPr marL="12700"/>
            <a:r>
              <a:rPr sz="1100" spc="-25" dirty="0">
                <a:latin typeface="宋体"/>
                <a:cs typeface="宋体"/>
              </a:rPr>
              <a:t>安</a:t>
            </a:r>
            <a:r>
              <a:rPr sz="1100" spc="-409" dirty="0">
                <a:latin typeface="宋体"/>
                <a:cs typeface="宋体"/>
              </a:rPr>
              <a:t> </a:t>
            </a:r>
            <a:r>
              <a:rPr sz="1650" spc="-37" baseline="-25252" dirty="0">
                <a:latin typeface="宋体"/>
                <a:cs typeface="宋体"/>
              </a:rPr>
              <a:t>安</a:t>
            </a:r>
            <a:endParaRPr sz="1650" baseline="-25252">
              <a:latin typeface="宋体"/>
              <a:cs typeface="宋体"/>
            </a:endParaRPr>
          </a:p>
        </p:txBody>
      </p:sp>
      <p:sp>
        <p:nvSpPr>
          <p:cNvPr id="108" name="object 108"/>
          <p:cNvSpPr txBox="1"/>
          <p:nvPr/>
        </p:nvSpPr>
        <p:spPr>
          <a:xfrm>
            <a:off x="9356612" y="3503977"/>
            <a:ext cx="329565" cy="507365"/>
          </a:xfrm>
          <a:prstGeom prst="rect">
            <a:avLst/>
          </a:prstGeom>
        </p:spPr>
        <p:txBody>
          <a:bodyPr vert="horz" wrap="square" lIns="0" tIns="0" rIns="0" bIns="0" rtlCol="0">
            <a:spAutoFit/>
          </a:bodyPr>
          <a:lstStyle/>
          <a:p>
            <a:pPr marL="12700"/>
            <a:r>
              <a:rPr sz="1100" spc="-25" dirty="0">
                <a:latin typeface="宋体"/>
                <a:cs typeface="宋体"/>
              </a:rPr>
              <a:t>全</a:t>
            </a:r>
            <a:r>
              <a:rPr sz="1100" spc="-409" dirty="0">
                <a:latin typeface="宋体"/>
                <a:cs typeface="宋体"/>
              </a:rPr>
              <a:t> </a:t>
            </a:r>
            <a:r>
              <a:rPr sz="1650" spc="-37" baseline="-12626" dirty="0">
                <a:latin typeface="宋体"/>
                <a:cs typeface="宋体"/>
              </a:rPr>
              <a:t>全</a:t>
            </a:r>
            <a:endParaRPr sz="1650" baseline="-12626">
              <a:latin typeface="宋体"/>
              <a:cs typeface="宋体"/>
            </a:endParaRPr>
          </a:p>
          <a:p>
            <a:pPr marL="12700" marR="5080">
              <a:lnSpc>
                <a:spcPts val="1100"/>
              </a:lnSpc>
              <a:spcBef>
                <a:spcPts val="270"/>
              </a:spcBef>
            </a:pPr>
            <a:r>
              <a:rPr sz="1650" spc="-37" baseline="2525" dirty="0">
                <a:latin typeface="宋体"/>
                <a:cs typeface="宋体"/>
              </a:rPr>
              <a:t>信</a:t>
            </a:r>
            <a:r>
              <a:rPr sz="1650" spc="-607" baseline="2525" dirty="0">
                <a:latin typeface="宋体"/>
                <a:cs typeface="宋体"/>
              </a:rPr>
              <a:t> </a:t>
            </a:r>
            <a:r>
              <a:rPr sz="1100" spc="-25" dirty="0">
                <a:latin typeface="宋体"/>
                <a:cs typeface="宋体"/>
              </a:rPr>
              <a:t>执 </a:t>
            </a:r>
            <a:r>
              <a:rPr sz="1100" spc="-15" dirty="0">
                <a:latin typeface="宋体"/>
                <a:cs typeface="宋体"/>
              </a:rPr>
              <a:t> </a:t>
            </a:r>
            <a:r>
              <a:rPr sz="1650" spc="-37" baseline="-7575" dirty="0">
                <a:latin typeface="宋体"/>
                <a:cs typeface="宋体"/>
              </a:rPr>
              <a:t>宿</a:t>
            </a:r>
            <a:r>
              <a:rPr sz="1650" spc="-615" baseline="-7575" dirty="0">
                <a:latin typeface="宋体"/>
                <a:cs typeface="宋体"/>
              </a:rPr>
              <a:t> </a:t>
            </a:r>
            <a:r>
              <a:rPr sz="1100" spc="-25" dirty="0">
                <a:latin typeface="宋体"/>
                <a:cs typeface="宋体"/>
              </a:rPr>
              <a:t>行</a:t>
            </a:r>
            <a:endParaRPr sz="1100">
              <a:latin typeface="宋体"/>
              <a:cs typeface="宋体"/>
            </a:endParaRPr>
          </a:p>
        </p:txBody>
      </p:sp>
      <p:sp>
        <p:nvSpPr>
          <p:cNvPr id="109" name="object 109"/>
          <p:cNvSpPr txBox="1"/>
          <p:nvPr/>
        </p:nvSpPr>
        <p:spPr>
          <a:xfrm>
            <a:off x="9356612" y="3957876"/>
            <a:ext cx="329565" cy="519430"/>
          </a:xfrm>
          <a:prstGeom prst="rect">
            <a:avLst/>
          </a:prstGeom>
        </p:spPr>
        <p:txBody>
          <a:bodyPr vert="horz" wrap="square" lIns="0" tIns="0" rIns="0" bIns="0" rtlCol="0">
            <a:spAutoFit/>
          </a:bodyPr>
          <a:lstStyle/>
          <a:p>
            <a:pPr marL="12700">
              <a:lnSpc>
                <a:spcPts val="1210"/>
              </a:lnSpc>
            </a:pPr>
            <a:r>
              <a:rPr sz="1650" spc="-442" baseline="-20202" dirty="0">
                <a:latin typeface="仿宋"/>
                <a:cs typeface="仿宋"/>
              </a:rPr>
              <a:t>Ⅰ</a:t>
            </a:r>
            <a:r>
              <a:rPr sz="1650" spc="-209" baseline="-20202" dirty="0">
                <a:latin typeface="仿宋"/>
                <a:cs typeface="仿宋"/>
              </a:rPr>
              <a:t> </a:t>
            </a:r>
            <a:r>
              <a:rPr sz="1100" spc="-25" dirty="0">
                <a:latin typeface="宋体"/>
                <a:cs typeface="宋体"/>
              </a:rPr>
              <a:t>者</a:t>
            </a:r>
            <a:endParaRPr sz="1100">
              <a:latin typeface="宋体"/>
              <a:cs typeface="宋体"/>
            </a:endParaRPr>
          </a:p>
          <a:p>
            <a:pPr marL="34290" indent="635">
              <a:lnSpc>
                <a:spcPts val="1210"/>
              </a:lnSpc>
            </a:pPr>
            <a:r>
              <a:rPr sz="1650" spc="-22" baseline="-30303" dirty="0">
                <a:latin typeface="宋体"/>
                <a:cs typeface="宋体"/>
              </a:rPr>
              <a:t> </a:t>
            </a:r>
            <a:r>
              <a:rPr sz="1650" spc="75" baseline="-30303" dirty="0">
                <a:latin typeface="宋体"/>
                <a:cs typeface="宋体"/>
              </a:rPr>
              <a:t> </a:t>
            </a:r>
            <a:r>
              <a:rPr sz="1100" spc="-25" dirty="0">
                <a:latin typeface="宋体"/>
                <a:cs typeface="宋体"/>
              </a:rPr>
              <a:t>）</a:t>
            </a:r>
            <a:endParaRPr sz="1100">
              <a:latin typeface="宋体"/>
              <a:cs typeface="宋体"/>
            </a:endParaRPr>
          </a:p>
          <a:p>
            <a:pPr marL="34290">
              <a:spcBef>
                <a:spcPts val="315"/>
              </a:spcBef>
            </a:pPr>
            <a:r>
              <a:rPr sz="1100" spc="-25" dirty="0">
                <a:latin typeface="宋体"/>
                <a:cs typeface="宋体"/>
              </a:rPr>
              <a:t>解释</a:t>
            </a:r>
            <a:endParaRPr sz="1100">
              <a:latin typeface="宋体"/>
              <a:cs typeface="宋体"/>
            </a:endParaRPr>
          </a:p>
        </p:txBody>
      </p:sp>
      <p:sp>
        <p:nvSpPr>
          <p:cNvPr id="110" name="object 110"/>
          <p:cNvSpPr/>
          <p:nvPr/>
        </p:nvSpPr>
        <p:spPr>
          <a:xfrm>
            <a:off x="9070380" y="2896543"/>
            <a:ext cx="321945" cy="402590"/>
          </a:xfrm>
          <a:custGeom>
            <a:avLst/>
            <a:gdLst/>
            <a:ahLst/>
            <a:cxnLst/>
            <a:rect l="l" t="t" r="r" b="b"/>
            <a:pathLst>
              <a:path w="321945" h="402589">
                <a:moveTo>
                  <a:pt x="321738" y="402205"/>
                </a:moveTo>
                <a:lnTo>
                  <a:pt x="0" y="0"/>
                </a:lnTo>
                <a:lnTo>
                  <a:pt x="0" y="0"/>
                </a:lnTo>
              </a:path>
            </a:pathLst>
          </a:custGeom>
          <a:ln w="3306">
            <a:solidFill>
              <a:srgbClr val="000000"/>
            </a:solidFill>
            <a:prstDash val="dash"/>
          </a:ln>
        </p:spPr>
        <p:txBody>
          <a:bodyPr wrap="square" lIns="0" tIns="0" rIns="0" bIns="0" rtlCol="0"/>
          <a:lstStyle/>
          <a:p>
            <a:endParaRPr/>
          </a:p>
        </p:txBody>
      </p:sp>
      <p:sp>
        <p:nvSpPr>
          <p:cNvPr id="111" name="object 111"/>
          <p:cNvSpPr/>
          <p:nvPr/>
        </p:nvSpPr>
        <p:spPr>
          <a:xfrm>
            <a:off x="9043750" y="2863154"/>
            <a:ext cx="57150" cy="62230"/>
          </a:xfrm>
          <a:custGeom>
            <a:avLst/>
            <a:gdLst/>
            <a:ahLst/>
            <a:cxnLst/>
            <a:rect l="l" t="t" r="r" b="b"/>
            <a:pathLst>
              <a:path w="57150" h="62230">
                <a:moveTo>
                  <a:pt x="0" y="0"/>
                </a:moveTo>
                <a:lnTo>
                  <a:pt x="13656" y="62167"/>
                </a:lnTo>
                <a:lnTo>
                  <a:pt x="21109" y="49424"/>
                </a:lnTo>
                <a:lnTo>
                  <a:pt x="31084" y="38907"/>
                </a:lnTo>
                <a:lnTo>
                  <a:pt x="43134" y="31009"/>
                </a:lnTo>
                <a:lnTo>
                  <a:pt x="56809" y="26124"/>
                </a:lnTo>
                <a:lnTo>
                  <a:pt x="0" y="0"/>
                </a:lnTo>
                <a:close/>
              </a:path>
            </a:pathLst>
          </a:custGeom>
          <a:solidFill>
            <a:srgbClr val="000000"/>
          </a:solidFill>
        </p:spPr>
        <p:txBody>
          <a:bodyPr wrap="square" lIns="0" tIns="0" rIns="0" bIns="0" rtlCol="0"/>
          <a:lstStyle/>
          <a:p>
            <a:endParaRPr/>
          </a:p>
        </p:txBody>
      </p:sp>
      <p:sp>
        <p:nvSpPr>
          <p:cNvPr id="112" name="object 112"/>
          <p:cNvSpPr/>
          <p:nvPr/>
        </p:nvSpPr>
        <p:spPr>
          <a:xfrm>
            <a:off x="8772675" y="1991937"/>
            <a:ext cx="542290" cy="871219"/>
          </a:xfrm>
          <a:custGeom>
            <a:avLst/>
            <a:gdLst/>
            <a:ahLst/>
            <a:cxnLst/>
            <a:rect l="l" t="t" r="r" b="b"/>
            <a:pathLst>
              <a:path w="542290"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113" name="object 113"/>
          <p:cNvSpPr txBox="1"/>
          <p:nvPr/>
        </p:nvSpPr>
        <p:spPr>
          <a:xfrm>
            <a:off x="8826208" y="2066709"/>
            <a:ext cx="435609" cy="711200"/>
          </a:xfrm>
          <a:prstGeom prst="rect">
            <a:avLst/>
          </a:prstGeom>
        </p:spPr>
        <p:txBody>
          <a:bodyPr vert="horz" wrap="square" lIns="0" tIns="0" rIns="0" bIns="0" rtlCol="0">
            <a:spAutoFit/>
          </a:bodyPr>
          <a:lstStyle/>
          <a:p>
            <a:pPr marL="12700" marR="5080" algn="ctr">
              <a:lnSpc>
                <a:spcPct val="101499"/>
              </a:lnSpc>
            </a:pPr>
            <a:r>
              <a:rPr sz="1100" spc="-20" dirty="0">
                <a:latin typeface="宋体"/>
                <a:cs typeface="宋体"/>
              </a:rPr>
              <a:t>实际获  得的安  全信息  </a:t>
            </a:r>
            <a:r>
              <a:rPr sz="1150" i="1" spc="-10" dirty="0">
                <a:latin typeface="Times New Roman"/>
                <a:cs typeface="Times New Roman"/>
              </a:rPr>
              <a:t>I</a:t>
            </a:r>
            <a:r>
              <a:rPr sz="1125" i="1" spc="-15" baseline="-11111" dirty="0">
                <a:latin typeface="Times New Roman"/>
                <a:cs typeface="Times New Roman"/>
              </a:rPr>
              <a:t>Y</a:t>
            </a:r>
            <a:endParaRPr sz="1125" baseline="-11111">
              <a:latin typeface="Times New Roman"/>
              <a:cs typeface="Times New Roman"/>
            </a:endParaRPr>
          </a:p>
        </p:txBody>
      </p:sp>
      <p:sp>
        <p:nvSpPr>
          <p:cNvPr id="114" name="object 114"/>
          <p:cNvSpPr/>
          <p:nvPr/>
        </p:nvSpPr>
        <p:spPr>
          <a:xfrm>
            <a:off x="9624408" y="1991937"/>
            <a:ext cx="542290" cy="871219"/>
          </a:xfrm>
          <a:custGeom>
            <a:avLst/>
            <a:gdLst/>
            <a:ahLst/>
            <a:cxnLst/>
            <a:rect l="l" t="t" r="r" b="b"/>
            <a:pathLst>
              <a:path w="542290" h="871219">
                <a:moveTo>
                  <a:pt x="0" y="871217"/>
                </a:moveTo>
                <a:lnTo>
                  <a:pt x="541943" y="871217"/>
                </a:lnTo>
                <a:lnTo>
                  <a:pt x="541943" y="0"/>
                </a:lnTo>
                <a:lnTo>
                  <a:pt x="0" y="0"/>
                </a:lnTo>
                <a:lnTo>
                  <a:pt x="0" y="871217"/>
                </a:lnTo>
                <a:close/>
              </a:path>
            </a:pathLst>
          </a:custGeom>
          <a:ln w="3298">
            <a:solidFill>
              <a:srgbClr val="000000"/>
            </a:solidFill>
            <a:prstDash val="dash"/>
          </a:ln>
        </p:spPr>
        <p:txBody>
          <a:bodyPr wrap="square" lIns="0" tIns="0" rIns="0" bIns="0" rtlCol="0"/>
          <a:lstStyle/>
          <a:p>
            <a:endParaRPr/>
          </a:p>
        </p:txBody>
      </p:sp>
      <p:sp>
        <p:nvSpPr>
          <p:cNvPr id="115" name="object 115"/>
          <p:cNvSpPr txBox="1"/>
          <p:nvPr/>
        </p:nvSpPr>
        <p:spPr>
          <a:xfrm>
            <a:off x="9677805" y="1986380"/>
            <a:ext cx="435609" cy="862965"/>
          </a:xfrm>
          <a:prstGeom prst="rect">
            <a:avLst/>
          </a:prstGeom>
        </p:spPr>
        <p:txBody>
          <a:bodyPr vert="horz" wrap="square" lIns="0" tIns="0" rIns="0" bIns="0" rtlCol="0">
            <a:spAutoFit/>
          </a:bodyPr>
          <a:lstStyle/>
          <a:p>
            <a:pPr marL="12700" marR="5080" algn="just"/>
            <a:r>
              <a:rPr sz="1100" spc="-20" dirty="0">
                <a:latin typeface="宋体"/>
                <a:cs typeface="宋体"/>
              </a:rPr>
              <a:t>安全执  行所需  的安全  </a:t>
            </a:r>
            <a:r>
              <a:rPr sz="1100" spc="-25" dirty="0">
                <a:latin typeface="宋体"/>
                <a:cs typeface="宋体"/>
              </a:rPr>
              <a:t>信息</a:t>
            </a:r>
            <a:endParaRPr sz="1100">
              <a:latin typeface="宋体"/>
              <a:cs typeface="宋体"/>
            </a:endParaRPr>
          </a:p>
          <a:p>
            <a:pPr marL="142875">
              <a:spcBef>
                <a:spcPts val="95"/>
              </a:spcBef>
            </a:pPr>
            <a:r>
              <a:rPr sz="1100" i="1" spc="-10" dirty="0">
                <a:latin typeface="Times New Roman"/>
                <a:cs typeface="Times New Roman"/>
              </a:rPr>
              <a:t>I</a:t>
            </a:r>
            <a:endParaRPr sz="1100">
              <a:latin typeface="Times New Roman"/>
              <a:cs typeface="Times New Roman"/>
            </a:endParaRPr>
          </a:p>
        </p:txBody>
      </p:sp>
      <p:sp>
        <p:nvSpPr>
          <p:cNvPr id="116" name="object 116"/>
          <p:cNvSpPr txBox="1"/>
          <p:nvPr/>
        </p:nvSpPr>
        <p:spPr>
          <a:xfrm>
            <a:off x="9853560" y="2739887"/>
            <a:ext cx="129539" cy="107722"/>
          </a:xfrm>
          <a:prstGeom prst="rect">
            <a:avLst/>
          </a:prstGeom>
        </p:spPr>
        <p:txBody>
          <a:bodyPr vert="horz" wrap="square" lIns="0" tIns="0" rIns="0" bIns="0" rtlCol="0">
            <a:spAutoFit/>
          </a:bodyPr>
          <a:lstStyle/>
          <a:p>
            <a:pPr marL="12700"/>
            <a:r>
              <a:rPr sz="700" i="1" spc="-5" dirty="0">
                <a:latin typeface="Times New Roman"/>
                <a:cs typeface="Times New Roman"/>
              </a:rPr>
              <a:t>3N</a:t>
            </a:r>
            <a:endParaRPr sz="700">
              <a:latin typeface="Times New Roman"/>
              <a:cs typeface="Times New Roman"/>
            </a:endParaRPr>
          </a:p>
        </p:txBody>
      </p:sp>
      <p:sp>
        <p:nvSpPr>
          <p:cNvPr id="117" name="object 117"/>
          <p:cNvSpPr/>
          <p:nvPr/>
        </p:nvSpPr>
        <p:spPr>
          <a:xfrm>
            <a:off x="9646941" y="2863155"/>
            <a:ext cx="248920" cy="399415"/>
          </a:xfrm>
          <a:custGeom>
            <a:avLst/>
            <a:gdLst/>
            <a:ahLst/>
            <a:cxnLst/>
            <a:rect l="l" t="t" r="r" b="b"/>
            <a:pathLst>
              <a:path w="248920" h="399414">
                <a:moveTo>
                  <a:pt x="248405" y="0"/>
                </a:moveTo>
                <a:lnTo>
                  <a:pt x="0" y="399271"/>
                </a:lnTo>
                <a:lnTo>
                  <a:pt x="0" y="399271"/>
                </a:lnTo>
              </a:path>
            </a:pathLst>
          </a:custGeom>
          <a:ln w="3298">
            <a:solidFill>
              <a:srgbClr val="000000"/>
            </a:solidFill>
            <a:prstDash val="dash"/>
          </a:ln>
        </p:spPr>
        <p:txBody>
          <a:bodyPr wrap="square" lIns="0" tIns="0" rIns="0" bIns="0" rtlCol="0"/>
          <a:lstStyle/>
          <a:p>
            <a:endParaRPr/>
          </a:p>
        </p:txBody>
      </p:sp>
      <p:sp>
        <p:nvSpPr>
          <p:cNvPr id="118" name="object 118"/>
          <p:cNvSpPr/>
          <p:nvPr/>
        </p:nvSpPr>
        <p:spPr>
          <a:xfrm>
            <a:off x="9624409" y="3235323"/>
            <a:ext cx="53975" cy="63500"/>
          </a:xfrm>
          <a:custGeom>
            <a:avLst/>
            <a:gdLst/>
            <a:ahLst/>
            <a:cxnLst/>
            <a:rect l="l" t="t" r="r" b="b"/>
            <a:pathLst>
              <a:path w="53975" h="63500">
                <a:moveTo>
                  <a:pt x="6418" y="0"/>
                </a:moveTo>
                <a:lnTo>
                  <a:pt x="0" y="63425"/>
                </a:lnTo>
                <a:lnTo>
                  <a:pt x="53395" y="30734"/>
                </a:lnTo>
                <a:lnTo>
                  <a:pt x="39218" y="27484"/>
                </a:lnTo>
                <a:lnTo>
                  <a:pt x="26322" y="21077"/>
                </a:lnTo>
                <a:lnTo>
                  <a:pt x="15218" y="11815"/>
                </a:lnTo>
                <a:lnTo>
                  <a:pt x="6418" y="0"/>
                </a:lnTo>
                <a:close/>
              </a:path>
            </a:pathLst>
          </a:custGeom>
          <a:solidFill>
            <a:srgbClr val="000000"/>
          </a:solidFill>
        </p:spPr>
        <p:txBody>
          <a:bodyPr wrap="square" lIns="0" tIns="0" rIns="0" bIns="0" rtlCol="0"/>
          <a:lstStyle/>
          <a:p>
            <a:endParaRPr/>
          </a:p>
        </p:txBody>
      </p:sp>
      <p:sp>
        <p:nvSpPr>
          <p:cNvPr id="119" name="object 119"/>
          <p:cNvSpPr/>
          <p:nvPr/>
        </p:nvSpPr>
        <p:spPr>
          <a:xfrm>
            <a:off x="8985712" y="1358327"/>
            <a:ext cx="968375" cy="475615"/>
          </a:xfrm>
          <a:custGeom>
            <a:avLst/>
            <a:gdLst/>
            <a:ahLst/>
            <a:cxnLst/>
            <a:rect l="l" t="t" r="r" b="b"/>
            <a:pathLst>
              <a:path w="968375" h="475614">
                <a:moveTo>
                  <a:pt x="0" y="475214"/>
                </a:moveTo>
                <a:lnTo>
                  <a:pt x="967756" y="475214"/>
                </a:lnTo>
                <a:lnTo>
                  <a:pt x="967756" y="0"/>
                </a:lnTo>
                <a:lnTo>
                  <a:pt x="0" y="0"/>
                </a:lnTo>
                <a:lnTo>
                  <a:pt x="0" y="475214"/>
                </a:lnTo>
                <a:close/>
              </a:path>
            </a:pathLst>
          </a:custGeom>
          <a:ln w="3338">
            <a:solidFill>
              <a:srgbClr val="000000"/>
            </a:solidFill>
            <a:prstDash val="dash"/>
          </a:ln>
        </p:spPr>
        <p:txBody>
          <a:bodyPr wrap="square" lIns="0" tIns="0" rIns="0" bIns="0" rtlCol="0"/>
          <a:lstStyle/>
          <a:p>
            <a:endParaRPr/>
          </a:p>
        </p:txBody>
      </p:sp>
      <p:sp>
        <p:nvSpPr>
          <p:cNvPr id="120" name="object 120"/>
          <p:cNvSpPr txBox="1"/>
          <p:nvPr/>
        </p:nvSpPr>
        <p:spPr>
          <a:xfrm>
            <a:off x="9047165" y="1406192"/>
            <a:ext cx="845185" cy="351378"/>
          </a:xfrm>
          <a:prstGeom prst="rect">
            <a:avLst/>
          </a:prstGeom>
        </p:spPr>
        <p:txBody>
          <a:bodyPr vert="horz" wrap="square" lIns="0" tIns="0" rIns="0" bIns="0" rtlCol="0">
            <a:spAutoFit/>
          </a:bodyPr>
          <a:lstStyle/>
          <a:p>
            <a:pPr algn="ctr">
              <a:lnSpc>
                <a:spcPct val="100000"/>
              </a:lnSpc>
            </a:pPr>
            <a:r>
              <a:rPr sz="1100" spc="-25" dirty="0">
                <a:latin typeface="宋体"/>
                <a:cs typeface="宋体"/>
              </a:rPr>
              <a:t>安全执行问题</a:t>
            </a:r>
            <a:endParaRPr sz="1100">
              <a:latin typeface="宋体"/>
              <a:cs typeface="宋体"/>
            </a:endParaRPr>
          </a:p>
          <a:p>
            <a:pPr algn="ctr">
              <a:spcBef>
                <a:spcPts val="95"/>
              </a:spcBef>
            </a:pPr>
            <a:r>
              <a:rPr sz="1100" i="1" spc="-10" dirty="0">
                <a:latin typeface="Times New Roman"/>
                <a:cs typeface="Times New Roman"/>
              </a:rPr>
              <a:t>P</a:t>
            </a:r>
            <a:r>
              <a:rPr sz="1050" i="1" spc="-15" baseline="-11904" dirty="0">
                <a:latin typeface="Times New Roman"/>
                <a:cs typeface="Times New Roman"/>
              </a:rPr>
              <a:t>3</a:t>
            </a:r>
            <a:endParaRPr sz="1050" baseline="-11904">
              <a:latin typeface="Times New Roman"/>
              <a:cs typeface="Times New Roman"/>
            </a:endParaRPr>
          </a:p>
        </p:txBody>
      </p:sp>
      <p:sp>
        <p:nvSpPr>
          <p:cNvPr id="121" name="object 121"/>
          <p:cNvSpPr/>
          <p:nvPr/>
        </p:nvSpPr>
        <p:spPr>
          <a:xfrm>
            <a:off x="9043751" y="1868047"/>
            <a:ext cx="90805" cy="124460"/>
          </a:xfrm>
          <a:custGeom>
            <a:avLst/>
            <a:gdLst/>
            <a:ahLst/>
            <a:cxnLst/>
            <a:rect l="l" t="t" r="r" b="b"/>
            <a:pathLst>
              <a:path w="90804" h="124460">
                <a:moveTo>
                  <a:pt x="0" y="123916"/>
                </a:moveTo>
                <a:lnTo>
                  <a:pt x="90813" y="0"/>
                </a:lnTo>
                <a:lnTo>
                  <a:pt x="90813" y="0"/>
                </a:lnTo>
              </a:path>
            </a:pathLst>
          </a:custGeom>
          <a:ln w="3303">
            <a:solidFill>
              <a:srgbClr val="000000"/>
            </a:solidFill>
            <a:prstDash val="dash"/>
          </a:ln>
        </p:spPr>
        <p:txBody>
          <a:bodyPr wrap="square" lIns="0" tIns="0" rIns="0" bIns="0" rtlCol="0"/>
          <a:lstStyle/>
          <a:p>
            <a:endParaRPr/>
          </a:p>
        </p:txBody>
      </p:sp>
      <p:sp>
        <p:nvSpPr>
          <p:cNvPr id="122" name="object 122"/>
          <p:cNvSpPr/>
          <p:nvPr/>
        </p:nvSpPr>
        <p:spPr>
          <a:xfrm>
            <a:off x="9104110" y="1833541"/>
            <a:ext cx="55880" cy="62865"/>
          </a:xfrm>
          <a:custGeom>
            <a:avLst/>
            <a:gdLst/>
            <a:ahLst/>
            <a:cxnLst/>
            <a:rect l="l" t="t" r="r" b="b"/>
            <a:pathLst>
              <a:path w="55879" h="62864">
                <a:moveTo>
                  <a:pt x="55717" y="0"/>
                </a:moveTo>
                <a:lnTo>
                  <a:pt x="0" y="28499"/>
                </a:lnTo>
                <a:lnTo>
                  <a:pt x="13852" y="32845"/>
                </a:lnTo>
                <a:lnTo>
                  <a:pt x="26219" y="40217"/>
                </a:lnTo>
                <a:lnTo>
                  <a:pt x="36641" y="50286"/>
                </a:lnTo>
                <a:lnTo>
                  <a:pt x="44655" y="62726"/>
                </a:lnTo>
                <a:lnTo>
                  <a:pt x="55717" y="0"/>
                </a:lnTo>
                <a:close/>
              </a:path>
            </a:pathLst>
          </a:custGeom>
          <a:solidFill>
            <a:srgbClr val="000000"/>
          </a:solidFill>
        </p:spPr>
        <p:txBody>
          <a:bodyPr wrap="square" lIns="0" tIns="0" rIns="0" bIns="0" rtlCol="0"/>
          <a:lstStyle/>
          <a:p>
            <a:endParaRPr/>
          </a:p>
        </p:txBody>
      </p:sp>
      <p:sp>
        <p:nvSpPr>
          <p:cNvPr id="123" name="object 123"/>
          <p:cNvSpPr/>
          <p:nvPr/>
        </p:nvSpPr>
        <p:spPr>
          <a:xfrm>
            <a:off x="9804534" y="1868047"/>
            <a:ext cx="90805" cy="124460"/>
          </a:xfrm>
          <a:custGeom>
            <a:avLst/>
            <a:gdLst/>
            <a:ahLst/>
            <a:cxnLst/>
            <a:rect l="l" t="t" r="r" b="b"/>
            <a:pathLst>
              <a:path w="90804" h="124460">
                <a:moveTo>
                  <a:pt x="90813" y="123916"/>
                </a:moveTo>
                <a:lnTo>
                  <a:pt x="0" y="0"/>
                </a:lnTo>
                <a:lnTo>
                  <a:pt x="0" y="0"/>
                </a:lnTo>
              </a:path>
            </a:pathLst>
          </a:custGeom>
          <a:ln w="3303">
            <a:solidFill>
              <a:srgbClr val="000000"/>
            </a:solidFill>
            <a:prstDash val="dash"/>
          </a:ln>
        </p:spPr>
        <p:txBody>
          <a:bodyPr wrap="square" lIns="0" tIns="0" rIns="0" bIns="0" rtlCol="0"/>
          <a:lstStyle/>
          <a:p>
            <a:endParaRPr/>
          </a:p>
        </p:txBody>
      </p:sp>
      <p:sp>
        <p:nvSpPr>
          <p:cNvPr id="124" name="object 124"/>
          <p:cNvSpPr/>
          <p:nvPr/>
        </p:nvSpPr>
        <p:spPr>
          <a:xfrm>
            <a:off x="9779269" y="1833541"/>
            <a:ext cx="55880" cy="62865"/>
          </a:xfrm>
          <a:custGeom>
            <a:avLst/>
            <a:gdLst/>
            <a:ahLst/>
            <a:cxnLst/>
            <a:rect l="l" t="t" r="r" b="b"/>
            <a:pathLst>
              <a:path w="55879" h="62864">
                <a:moveTo>
                  <a:pt x="0" y="0"/>
                </a:moveTo>
                <a:lnTo>
                  <a:pt x="11061" y="62726"/>
                </a:lnTo>
                <a:lnTo>
                  <a:pt x="18999" y="50286"/>
                </a:lnTo>
                <a:lnTo>
                  <a:pt x="29394" y="40217"/>
                </a:lnTo>
                <a:lnTo>
                  <a:pt x="41787" y="32845"/>
                </a:lnTo>
                <a:lnTo>
                  <a:pt x="55717" y="28499"/>
                </a:lnTo>
                <a:lnTo>
                  <a:pt x="0" y="0"/>
                </a:lnTo>
                <a:close/>
              </a:path>
            </a:pathLst>
          </a:custGeom>
          <a:solidFill>
            <a:srgbClr val="000000"/>
          </a:solidFill>
        </p:spPr>
        <p:txBody>
          <a:bodyPr wrap="square" lIns="0" tIns="0" rIns="0" bIns="0" rtlCol="0"/>
          <a:lstStyle/>
          <a:p>
            <a:endParaRPr/>
          </a:p>
        </p:txBody>
      </p:sp>
      <p:sp>
        <p:nvSpPr>
          <p:cNvPr id="125" name="object 125"/>
          <p:cNvSpPr/>
          <p:nvPr/>
        </p:nvSpPr>
        <p:spPr>
          <a:xfrm>
            <a:off x="3585527" y="3774020"/>
            <a:ext cx="6503670" cy="1742439"/>
          </a:xfrm>
          <a:custGeom>
            <a:avLst/>
            <a:gdLst/>
            <a:ahLst/>
            <a:cxnLst/>
            <a:rect l="l" t="t" r="r" b="b"/>
            <a:pathLst>
              <a:path w="6503670" h="1742439">
                <a:moveTo>
                  <a:pt x="6116312" y="0"/>
                </a:moveTo>
                <a:lnTo>
                  <a:pt x="6503327" y="0"/>
                </a:lnTo>
                <a:lnTo>
                  <a:pt x="6503327" y="1742406"/>
                </a:lnTo>
                <a:lnTo>
                  <a:pt x="0" y="1742406"/>
                </a:lnTo>
                <a:lnTo>
                  <a:pt x="0" y="1508348"/>
                </a:lnTo>
              </a:path>
            </a:pathLst>
          </a:custGeom>
          <a:ln w="3347">
            <a:solidFill>
              <a:srgbClr val="000000"/>
            </a:solidFill>
          </a:ln>
        </p:spPr>
        <p:txBody>
          <a:bodyPr wrap="square" lIns="0" tIns="0" rIns="0" bIns="0" rtlCol="0"/>
          <a:lstStyle/>
          <a:p>
            <a:endParaRPr/>
          </a:p>
        </p:txBody>
      </p:sp>
      <p:sp>
        <p:nvSpPr>
          <p:cNvPr id="126" name="object 126"/>
          <p:cNvSpPr/>
          <p:nvPr/>
        </p:nvSpPr>
        <p:spPr>
          <a:xfrm>
            <a:off x="3557668" y="5239227"/>
            <a:ext cx="55880" cy="57150"/>
          </a:xfrm>
          <a:custGeom>
            <a:avLst/>
            <a:gdLst/>
            <a:ahLst/>
            <a:cxnLst/>
            <a:rect l="l" t="t" r="r" b="b"/>
            <a:pathLst>
              <a:path w="55880" h="57150">
                <a:moveTo>
                  <a:pt x="27858" y="0"/>
                </a:moveTo>
                <a:lnTo>
                  <a:pt x="0" y="56998"/>
                </a:lnTo>
                <a:lnTo>
                  <a:pt x="13679" y="51953"/>
                </a:lnTo>
                <a:lnTo>
                  <a:pt x="27909" y="50272"/>
                </a:lnTo>
                <a:lnTo>
                  <a:pt x="52429" y="50272"/>
                </a:lnTo>
                <a:lnTo>
                  <a:pt x="27858" y="0"/>
                </a:lnTo>
                <a:close/>
              </a:path>
              <a:path w="55880" h="57150">
                <a:moveTo>
                  <a:pt x="52429" y="50272"/>
                </a:moveTo>
                <a:lnTo>
                  <a:pt x="27909" y="50272"/>
                </a:lnTo>
                <a:lnTo>
                  <a:pt x="42114" y="51953"/>
                </a:lnTo>
                <a:lnTo>
                  <a:pt x="55717" y="56998"/>
                </a:lnTo>
                <a:lnTo>
                  <a:pt x="52429" y="50272"/>
                </a:lnTo>
                <a:close/>
              </a:path>
            </a:pathLst>
          </a:custGeom>
          <a:solidFill>
            <a:srgbClr val="000000"/>
          </a:solidFill>
        </p:spPr>
        <p:txBody>
          <a:bodyPr wrap="square" lIns="0" tIns="0" rIns="0" bIns="0" rtlCol="0"/>
          <a:lstStyle/>
          <a:p>
            <a:endParaRPr/>
          </a:p>
        </p:txBody>
      </p:sp>
      <p:sp>
        <p:nvSpPr>
          <p:cNvPr id="127" name="object 127"/>
          <p:cNvSpPr txBox="1"/>
          <p:nvPr/>
        </p:nvSpPr>
        <p:spPr>
          <a:xfrm>
            <a:off x="2003542" y="2183930"/>
            <a:ext cx="153888" cy="165735"/>
          </a:xfrm>
          <a:prstGeom prst="rect">
            <a:avLst/>
          </a:prstGeom>
        </p:spPr>
        <p:txBody>
          <a:bodyPr vert="vert" wrap="square" lIns="0" tIns="0" rIns="0" bIns="0" rtlCol="0">
            <a:spAutoFit/>
          </a:bodyPr>
          <a:lstStyle/>
          <a:p>
            <a:pPr marL="12700">
              <a:lnSpc>
                <a:spcPts val="1235"/>
              </a:lnSpc>
            </a:pPr>
            <a:r>
              <a:rPr sz="1050" dirty="0">
                <a:latin typeface="宋体"/>
                <a:cs typeface="宋体"/>
              </a:rPr>
              <a:t>SB</a:t>
            </a:r>
            <a:endParaRPr sz="1050">
              <a:latin typeface="宋体"/>
              <a:cs typeface="宋体"/>
            </a:endParaRPr>
          </a:p>
        </p:txBody>
      </p:sp>
      <p:sp>
        <p:nvSpPr>
          <p:cNvPr id="128" name="object 128"/>
          <p:cNvSpPr txBox="1"/>
          <p:nvPr/>
        </p:nvSpPr>
        <p:spPr>
          <a:xfrm>
            <a:off x="1994873" y="1244211"/>
            <a:ext cx="162560" cy="1556836"/>
          </a:xfrm>
          <a:prstGeom prst="rect">
            <a:avLst/>
          </a:prstGeom>
        </p:spPr>
        <p:txBody>
          <a:bodyPr vert="horz" wrap="square" lIns="0" tIns="0" rIns="0" bIns="0" rtlCol="0">
            <a:spAutoFit/>
          </a:bodyPr>
          <a:lstStyle/>
          <a:p>
            <a:pPr marL="12700" marR="5080" algn="just">
              <a:lnSpc>
                <a:spcPts val="1080"/>
              </a:lnSpc>
            </a:pPr>
            <a:r>
              <a:rPr sz="1100" spc="-20" dirty="0">
                <a:latin typeface="宋体"/>
                <a:cs typeface="宋体"/>
              </a:rPr>
              <a:t>系  统  安  全  行  为</a:t>
            </a:r>
            <a:endParaRPr sz="1100">
              <a:latin typeface="宋体"/>
              <a:cs typeface="宋体"/>
            </a:endParaRPr>
          </a:p>
          <a:p>
            <a:pPr marL="12700" algn="just">
              <a:lnSpc>
                <a:spcPts val="1085"/>
              </a:lnSpc>
            </a:pPr>
            <a:r>
              <a:rPr sz="1100" spc="-25" dirty="0">
                <a:latin typeface="宋体"/>
                <a:cs typeface="宋体"/>
              </a:rPr>
              <a:t>（</a:t>
            </a:r>
            <a:endParaRPr sz="1100">
              <a:latin typeface="宋体"/>
              <a:cs typeface="宋体"/>
            </a:endParaRPr>
          </a:p>
          <a:p>
            <a:pPr>
              <a:spcBef>
                <a:spcPts val="15"/>
              </a:spcBef>
            </a:pPr>
            <a:endParaRPr sz="950">
              <a:latin typeface="Times New Roman"/>
              <a:cs typeface="Times New Roman"/>
            </a:endParaRPr>
          </a:p>
          <a:p>
            <a:pPr marL="12700" marR="5080" algn="just">
              <a:lnSpc>
                <a:spcPts val="1080"/>
              </a:lnSpc>
            </a:pPr>
            <a:r>
              <a:rPr sz="1100" spc="-20" dirty="0">
                <a:latin typeface="宋体"/>
                <a:cs typeface="宋体"/>
              </a:rPr>
              <a:t>）  空  间</a:t>
            </a:r>
            <a:endParaRPr sz="1100">
              <a:latin typeface="宋体"/>
              <a:cs typeface="宋体"/>
            </a:endParaRPr>
          </a:p>
        </p:txBody>
      </p:sp>
      <p:sp>
        <p:nvSpPr>
          <p:cNvPr id="129" name="object 129"/>
          <p:cNvSpPr/>
          <p:nvPr/>
        </p:nvSpPr>
        <p:spPr>
          <a:xfrm>
            <a:off x="7712823" y="2282967"/>
            <a:ext cx="192405" cy="250825"/>
          </a:xfrm>
          <a:custGeom>
            <a:avLst/>
            <a:gdLst/>
            <a:ahLst/>
            <a:cxnLst/>
            <a:rect l="l" t="t" r="r" b="b"/>
            <a:pathLst>
              <a:path w="192404" h="250825">
                <a:moveTo>
                  <a:pt x="192278" y="0"/>
                </a:moveTo>
                <a:lnTo>
                  <a:pt x="133010" y="30874"/>
                </a:lnTo>
                <a:lnTo>
                  <a:pt x="84121" y="71248"/>
                </a:lnTo>
                <a:lnTo>
                  <a:pt x="45748" y="121402"/>
                </a:lnTo>
                <a:lnTo>
                  <a:pt x="17616" y="180915"/>
                </a:lnTo>
                <a:lnTo>
                  <a:pt x="0" y="250208"/>
                </a:lnTo>
              </a:path>
            </a:pathLst>
          </a:custGeom>
          <a:ln w="3305">
            <a:solidFill>
              <a:srgbClr val="000000"/>
            </a:solidFill>
          </a:ln>
        </p:spPr>
        <p:txBody>
          <a:bodyPr wrap="square" lIns="0" tIns="0" rIns="0" bIns="0" rtlCol="0"/>
          <a:lstStyle/>
          <a:p>
            <a:endParaRPr/>
          </a:p>
        </p:txBody>
      </p:sp>
      <p:sp>
        <p:nvSpPr>
          <p:cNvPr id="130" name="object 130"/>
          <p:cNvSpPr/>
          <p:nvPr/>
        </p:nvSpPr>
        <p:spPr>
          <a:xfrm>
            <a:off x="7883387" y="2260334"/>
            <a:ext cx="62230" cy="54610"/>
          </a:xfrm>
          <a:custGeom>
            <a:avLst/>
            <a:gdLst/>
            <a:ahLst/>
            <a:cxnLst/>
            <a:rect l="l" t="t" r="r" b="b"/>
            <a:pathLst>
              <a:path w="62229" h="54610">
                <a:moveTo>
                  <a:pt x="0" y="0"/>
                </a:moveTo>
                <a:lnTo>
                  <a:pt x="9034" y="11591"/>
                </a:lnTo>
                <a:lnTo>
                  <a:pt x="15124" y="24832"/>
                </a:lnTo>
                <a:lnTo>
                  <a:pt x="18090" y="39173"/>
                </a:lnTo>
                <a:lnTo>
                  <a:pt x="17752" y="54065"/>
                </a:lnTo>
                <a:lnTo>
                  <a:pt x="61725" y="8801"/>
                </a:lnTo>
                <a:lnTo>
                  <a:pt x="0" y="0"/>
                </a:lnTo>
                <a:close/>
              </a:path>
            </a:pathLst>
          </a:custGeom>
          <a:solidFill>
            <a:srgbClr val="000000"/>
          </a:solidFill>
        </p:spPr>
        <p:txBody>
          <a:bodyPr wrap="square" lIns="0" tIns="0" rIns="0" bIns="0" rtlCol="0"/>
          <a:lstStyle/>
          <a:p>
            <a:endParaRPr/>
          </a:p>
        </p:txBody>
      </p:sp>
      <p:sp>
        <p:nvSpPr>
          <p:cNvPr id="131" name="object 131"/>
          <p:cNvSpPr/>
          <p:nvPr/>
        </p:nvSpPr>
        <p:spPr>
          <a:xfrm>
            <a:off x="7803362" y="2307694"/>
            <a:ext cx="171450" cy="297815"/>
          </a:xfrm>
          <a:custGeom>
            <a:avLst/>
            <a:gdLst/>
            <a:ahLst/>
            <a:cxnLst/>
            <a:rect l="l" t="t" r="r" b="b"/>
            <a:pathLst>
              <a:path w="171450" h="297814">
                <a:moveTo>
                  <a:pt x="0" y="297428"/>
                </a:moveTo>
                <a:lnTo>
                  <a:pt x="57765" y="254120"/>
                </a:lnTo>
                <a:lnTo>
                  <a:pt x="103923" y="202709"/>
                </a:lnTo>
                <a:lnTo>
                  <a:pt x="138063" y="143195"/>
                </a:lnTo>
                <a:lnTo>
                  <a:pt x="160596" y="75579"/>
                </a:lnTo>
                <a:lnTo>
                  <a:pt x="171111" y="0"/>
                </a:lnTo>
              </a:path>
            </a:pathLst>
          </a:custGeom>
          <a:ln w="3295">
            <a:solidFill>
              <a:srgbClr val="000000"/>
            </a:solidFill>
          </a:ln>
        </p:spPr>
        <p:txBody>
          <a:bodyPr wrap="square" lIns="0" tIns="0" rIns="0" bIns="0" rtlCol="0"/>
          <a:lstStyle/>
          <a:p>
            <a:endParaRPr/>
          </a:p>
        </p:txBody>
      </p:sp>
      <p:sp>
        <p:nvSpPr>
          <p:cNvPr id="132" name="object 132"/>
          <p:cNvSpPr/>
          <p:nvPr/>
        </p:nvSpPr>
        <p:spPr>
          <a:xfrm>
            <a:off x="7766219" y="2573410"/>
            <a:ext cx="62865" cy="52705"/>
          </a:xfrm>
          <a:custGeom>
            <a:avLst/>
            <a:gdLst/>
            <a:ahLst/>
            <a:cxnLst/>
            <a:rect l="l" t="t" r="r" b="b"/>
            <a:pathLst>
              <a:path w="62864" h="52705">
                <a:moveTo>
                  <a:pt x="35779" y="0"/>
                </a:moveTo>
                <a:lnTo>
                  <a:pt x="0" y="52109"/>
                </a:lnTo>
                <a:lnTo>
                  <a:pt x="62271" y="50153"/>
                </a:lnTo>
                <a:lnTo>
                  <a:pt x="51487" y="40234"/>
                </a:lnTo>
                <a:lnTo>
                  <a:pt x="43289" y="28220"/>
                </a:lnTo>
                <a:lnTo>
                  <a:pt x="37959" y="14633"/>
                </a:lnTo>
                <a:lnTo>
                  <a:pt x="35779" y="0"/>
                </a:lnTo>
                <a:close/>
              </a:path>
            </a:pathLst>
          </a:custGeom>
          <a:solidFill>
            <a:srgbClr val="000000"/>
          </a:solidFill>
        </p:spPr>
        <p:txBody>
          <a:bodyPr wrap="square" lIns="0" tIns="0" rIns="0" bIns="0" rtlCol="0"/>
          <a:lstStyle/>
          <a:p>
            <a:endParaRPr/>
          </a:p>
        </p:txBody>
      </p:sp>
      <p:sp>
        <p:nvSpPr>
          <p:cNvPr id="133" name="object 133"/>
          <p:cNvSpPr/>
          <p:nvPr/>
        </p:nvSpPr>
        <p:spPr>
          <a:xfrm>
            <a:off x="9338723" y="2302665"/>
            <a:ext cx="192405" cy="250825"/>
          </a:xfrm>
          <a:custGeom>
            <a:avLst/>
            <a:gdLst/>
            <a:ahLst/>
            <a:cxnLst/>
            <a:rect l="l" t="t" r="r" b="b"/>
            <a:pathLst>
              <a:path w="192404" h="250825">
                <a:moveTo>
                  <a:pt x="192278" y="0"/>
                </a:moveTo>
                <a:lnTo>
                  <a:pt x="133010" y="30874"/>
                </a:lnTo>
                <a:lnTo>
                  <a:pt x="84121" y="71388"/>
                </a:lnTo>
                <a:lnTo>
                  <a:pt x="45611" y="121402"/>
                </a:lnTo>
                <a:lnTo>
                  <a:pt x="17616" y="181055"/>
                </a:lnTo>
                <a:lnTo>
                  <a:pt x="0" y="250348"/>
                </a:lnTo>
              </a:path>
            </a:pathLst>
          </a:custGeom>
          <a:ln w="3305">
            <a:solidFill>
              <a:srgbClr val="000000"/>
            </a:solidFill>
          </a:ln>
        </p:spPr>
        <p:txBody>
          <a:bodyPr wrap="square" lIns="0" tIns="0" rIns="0" bIns="0" rtlCol="0"/>
          <a:lstStyle/>
          <a:p>
            <a:endParaRPr/>
          </a:p>
        </p:txBody>
      </p:sp>
      <p:sp>
        <p:nvSpPr>
          <p:cNvPr id="134" name="object 134"/>
          <p:cNvSpPr/>
          <p:nvPr/>
        </p:nvSpPr>
        <p:spPr>
          <a:xfrm>
            <a:off x="9509287" y="2280173"/>
            <a:ext cx="61594" cy="53975"/>
          </a:xfrm>
          <a:custGeom>
            <a:avLst/>
            <a:gdLst/>
            <a:ahLst/>
            <a:cxnLst/>
            <a:rect l="l" t="t" r="r" b="b"/>
            <a:pathLst>
              <a:path w="61595" h="53975">
                <a:moveTo>
                  <a:pt x="0" y="0"/>
                </a:moveTo>
                <a:lnTo>
                  <a:pt x="9034" y="11588"/>
                </a:lnTo>
                <a:lnTo>
                  <a:pt x="15124" y="24814"/>
                </a:lnTo>
                <a:lnTo>
                  <a:pt x="18090" y="39114"/>
                </a:lnTo>
                <a:lnTo>
                  <a:pt x="17752" y="53925"/>
                </a:lnTo>
                <a:lnTo>
                  <a:pt x="61589" y="8801"/>
                </a:lnTo>
                <a:lnTo>
                  <a:pt x="0" y="0"/>
                </a:lnTo>
                <a:close/>
              </a:path>
            </a:pathLst>
          </a:custGeom>
          <a:solidFill>
            <a:srgbClr val="000000"/>
          </a:solidFill>
        </p:spPr>
        <p:txBody>
          <a:bodyPr wrap="square" lIns="0" tIns="0" rIns="0" bIns="0" rtlCol="0"/>
          <a:lstStyle/>
          <a:p>
            <a:endParaRPr/>
          </a:p>
        </p:txBody>
      </p:sp>
      <p:sp>
        <p:nvSpPr>
          <p:cNvPr id="135" name="object 135"/>
          <p:cNvSpPr/>
          <p:nvPr/>
        </p:nvSpPr>
        <p:spPr>
          <a:xfrm>
            <a:off x="9429262" y="2327393"/>
            <a:ext cx="171450" cy="297815"/>
          </a:xfrm>
          <a:custGeom>
            <a:avLst/>
            <a:gdLst/>
            <a:ahLst/>
            <a:cxnLst/>
            <a:rect l="l" t="t" r="r" b="b"/>
            <a:pathLst>
              <a:path w="171450" h="297814">
                <a:moveTo>
                  <a:pt x="0" y="297428"/>
                </a:moveTo>
                <a:lnTo>
                  <a:pt x="57765" y="254120"/>
                </a:lnTo>
                <a:lnTo>
                  <a:pt x="103786" y="202709"/>
                </a:lnTo>
                <a:lnTo>
                  <a:pt x="138063" y="143335"/>
                </a:lnTo>
                <a:lnTo>
                  <a:pt x="160459" y="75719"/>
                </a:lnTo>
                <a:lnTo>
                  <a:pt x="171111" y="0"/>
                </a:lnTo>
              </a:path>
            </a:pathLst>
          </a:custGeom>
          <a:ln w="3295">
            <a:solidFill>
              <a:srgbClr val="000000"/>
            </a:solidFill>
          </a:ln>
        </p:spPr>
        <p:txBody>
          <a:bodyPr wrap="square" lIns="0" tIns="0" rIns="0" bIns="0" rtlCol="0"/>
          <a:lstStyle/>
          <a:p>
            <a:endParaRPr/>
          </a:p>
        </p:txBody>
      </p:sp>
      <p:sp>
        <p:nvSpPr>
          <p:cNvPr id="136" name="object 136"/>
          <p:cNvSpPr/>
          <p:nvPr/>
        </p:nvSpPr>
        <p:spPr>
          <a:xfrm>
            <a:off x="9392119" y="2593248"/>
            <a:ext cx="62865" cy="52705"/>
          </a:xfrm>
          <a:custGeom>
            <a:avLst/>
            <a:gdLst/>
            <a:ahLst/>
            <a:cxnLst/>
            <a:rect l="l" t="t" r="r" b="b"/>
            <a:pathLst>
              <a:path w="62865" h="52705">
                <a:moveTo>
                  <a:pt x="35779" y="0"/>
                </a:moveTo>
                <a:lnTo>
                  <a:pt x="0" y="52109"/>
                </a:lnTo>
                <a:lnTo>
                  <a:pt x="62271" y="50153"/>
                </a:lnTo>
                <a:lnTo>
                  <a:pt x="51411" y="40234"/>
                </a:lnTo>
                <a:lnTo>
                  <a:pt x="43187" y="28220"/>
                </a:lnTo>
                <a:lnTo>
                  <a:pt x="37882" y="14633"/>
                </a:lnTo>
                <a:lnTo>
                  <a:pt x="35779" y="0"/>
                </a:lnTo>
                <a:close/>
              </a:path>
            </a:pathLst>
          </a:custGeom>
          <a:solidFill>
            <a:srgbClr val="000000"/>
          </a:solidFill>
        </p:spPr>
        <p:txBody>
          <a:bodyPr wrap="square" lIns="0" tIns="0" rIns="0" bIns="0" rtlCol="0"/>
          <a:lstStyle/>
          <a:p>
            <a:endParaRPr/>
          </a:p>
        </p:txBody>
      </p:sp>
      <p:sp>
        <p:nvSpPr>
          <p:cNvPr id="137" name="object 137"/>
          <p:cNvSpPr/>
          <p:nvPr/>
        </p:nvSpPr>
        <p:spPr>
          <a:xfrm>
            <a:off x="6798543" y="1358327"/>
            <a:ext cx="387350" cy="475615"/>
          </a:xfrm>
          <a:custGeom>
            <a:avLst/>
            <a:gdLst/>
            <a:ahLst/>
            <a:cxnLst/>
            <a:rect l="l" t="t" r="r" b="b"/>
            <a:pathLst>
              <a:path w="387350" h="475614">
                <a:moveTo>
                  <a:pt x="0" y="475214"/>
                </a:moveTo>
                <a:lnTo>
                  <a:pt x="387096" y="475214"/>
                </a:lnTo>
                <a:lnTo>
                  <a:pt x="387096" y="0"/>
                </a:lnTo>
                <a:lnTo>
                  <a:pt x="0" y="0"/>
                </a:lnTo>
                <a:lnTo>
                  <a:pt x="0" y="475214"/>
                </a:lnTo>
                <a:close/>
              </a:path>
            </a:pathLst>
          </a:custGeom>
          <a:ln w="3307">
            <a:solidFill>
              <a:srgbClr val="000000"/>
            </a:solidFill>
            <a:prstDash val="dash"/>
          </a:ln>
        </p:spPr>
        <p:txBody>
          <a:bodyPr wrap="square" lIns="0" tIns="0" rIns="0" bIns="0" rtlCol="0"/>
          <a:lstStyle/>
          <a:p>
            <a:endParaRPr/>
          </a:p>
        </p:txBody>
      </p:sp>
      <p:sp>
        <p:nvSpPr>
          <p:cNvPr id="138" name="object 138"/>
          <p:cNvSpPr txBox="1"/>
          <p:nvPr/>
        </p:nvSpPr>
        <p:spPr>
          <a:xfrm>
            <a:off x="6531976" y="1330474"/>
            <a:ext cx="609600" cy="507365"/>
          </a:xfrm>
          <a:prstGeom prst="rect">
            <a:avLst/>
          </a:prstGeom>
        </p:spPr>
        <p:txBody>
          <a:bodyPr vert="horz" wrap="square" lIns="0" tIns="0" rIns="0" bIns="0" rtlCol="0">
            <a:spAutoFit/>
          </a:bodyPr>
          <a:lstStyle/>
          <a:p>
            <a:pPr marL="323215"/>
            <a:r>
              <a:rPr sz="1100" spc="-25" dirty="0">
                <a:latin typeface="宋体"/>
                <a:cs typeface="宋体"/>
              </a:rPr>
              <a:t>安全</a:t>
            </a:r>
            <a:endParaRPr sz="1100">
              <a:latin typeface="宋体"/>
              <a:cs typeface="宋体"/>
            </a:endParaRPr>
          </a:p>
          <a:p>
            <a:pPr marL="323215" marR="5080" indent="-311150">
              <a:tabLst>
                <a:tab pos="323215" algn="l"/>
              </a:tabLst>
            </a:pPr>
            <a:r>
              <a:rPr sz="1100" u="dash" spc="-10" dirty="0">
                <a:latin typeface="Times New Roman"/>
                <a:cs typeface="Times New Roman"/>
              </a:rPr>
              <a:t> </a:t>
            </a:r>
            <a:r>
              <a:rPr sz="1100" spc="-10" dirty="0">
                <a:latin typeface="Times New Roman"/>
                <a:cs typeface="Times New Roman"/>
              </a:rPr>
              <a:t>	</a:t>
            </a:r>
            <a:r>
              <a:rPr sz="1100" spc="-25" dirty="0">
                <a:latin typeface="宋体"/>
                <a:cs typeface="宋体"/>
              </a:rPr>
              <a:t>预测  信息</a:t>
            </a:r>
            <a:endParaRPr sz="1100">
              <a:latin typeface="宋体"/>
              <a:cs typeface="宋体"/>
            </a:endParaRPr>
          </a:p>
        </p:txBody>
      </p:sp>
      <p:sp>
        <p:nvSpPr>
          <p:cNvPr id="139" name="object 139"/>
          <p:cNvSpPr/>
          <p:nvPr/>
        </p:nvSpPr>
        <p:spPr>
          <a:xfrm>
            <a:off x="8463091" y="1358327"/>
            <a:ext cx="387350" cy="475615"/>
          </a:xfrm>
          <a:custGeom>
            <a:avLst/>
            <a:gdLst/>
            <a:ahLst/>
            <a:cxnLst/>
            <a:rect l="l" t="t" r="r" b="b"/>
            <a:pathLst>
              <a:path w="387350" h="475614">
                <a:moveTo>
                  <a:pt x="0" y="475214"/>
                </a:moveTo>
                <a:lnTo>
                  <a:pt x="387096" y="475214"/>
                </a:lnTo>
                <a:lnTo>
                  <a:pt x="387096" y="0"/>
                </a:lnTo>
                <a:lnTo>
                  <a:pt x="0" y="0"/>
                </a:lnTo>
                <a:lnTo>
                  <a:pt x="0" y="475214"/>
                </a:lnTo>
                <a:close/>
              </a:path>
            </a:pathLst>
          </a:custGeom>
          <a:ln w="3307">
            <a:solidFill>
              <a:srgbClr val="000000"/>
            </a:solidFill>
            <a:prstDash val="dash"/>
          </a:ln>
        </p:spPr>
        <p:txBody>
          <a:bodyPr wrap="square" lIns="0" tIns="0" rIns="0" bIns="0" rtlCol="0"/>
          <a:lstStyle/>
          <a:p>
            <a:endParaRPr/>
          </a:p>
        </p:txBody>
      </p:sp>
      <p:sp>
        <p:nvSpPr>
          <p:cNvPr id="140" name="object 140"/>
          <p:cNvSpPr txBox="1"/>
          <p:nvPr/>
        </p:nvSpPr>
        <p:spPr>
          <a:xfrm>
            <a:off x="8196523" y="1330474"/>
            <a:ext cx="609600" cy="507365"/>
          </a:xfrm>
          <a:prstGeom prst="rect">
            <a:avLst/>
          </a:prstGeom>
        </p:spPr>
        <p:txBody>
          <a:bodyPr vert="horz" wrap="square" lIns="0" tIns="0" rIns="0" bIns="0" rtlCol="0">
            <a:spAutoFit/>
          </a:bodyPr>
          <a:lstStyle/>
          <a:p>
            <a:pPr marL="323215"/>
            <a:r>
              <a:rPr sz="1100" spc="-25" dirty="0">
                <a:latin typeface="宋体"/>
                <a:cs typeface="宋体"/>
              </a:rPr>
              <a:t>安全</a:t>
            </a:r>
            <a:endParaRPr sz="1100">
              <a:latin typeface="宋体"/>
              <a:cs typeface="宋体"/>
            </a:endParaRPr>
          </a:p>
          <a:p>
            <a:pPr marL="323215" marR="5080" indent="-311150"/>
            <a:r>
              <a:rPr sz="1100" u="dash" dirty="0">
                <a:latin typeface="Times New Roman"/>
                <a:cs typeface="Times New Roman"/>
              </a:rPr>
              <a:t> </a:t>
            </a:r>
            <a:r>
              <a:rPr sz="1100" spc="-25" dirty="0">
                <a:latin typeface="宋体"/>
                <a:cs typeface="宋体"/>
              </a:rPr>
              <a:t>决策  信息</a:t>
            </a:r>
            <a:endParaRPr sz="1100">
              <a:latin typeface="宋体"/>
              <a:cs typeface="宋体"/>
            </a:endParaRPr>
          </a:p>
        </p:txBody>
      </p:sp>
      <p:sp>
        <p:nvSpPr>
          <p:cNvPr id="141" name="object 141"/>
          <p:cNvSpPr/>
          <p:nvPr/>
        </p:nvSpPr>
        <p:spPr>
          <a:xfrm>
            <a:off x="6742826" y="1567406"/>
            <a:ext cx="55880" cy="57150"/>
          </a:xfrm>
          <a:custGeom>
            <a:avLst/>
            <a:gdLst/>
            <a:ahLst/>
            <a:cxnLst/>
            <a:rect l="l" t="t" r="r" b="b"/>
            <a:pathLst>
              <a:path w="55879" h="57150">
                <a:moveTo>
                  <a:pt x="0" y="0"/>
                </a:moveTo>
                <a:lnTo>
                  <a:pt x="4916" y="13994"/>
                </a:lnTo>
                <a:lnTo>
                  <a:pt x="6554" y="28551"/>
                </a:lnTo>
                <a:lnTo>
                  <a:pt x="4916" y="43083"/>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142" name="object 142"/>
          <p:cNvSpPr/>
          <p:nvPr/>
        </p:nvSpPr>
        <p:spPr>
          <a:xfrm>
            <a:off x="8407373" y="1567406"/>
            <a:ext cx="55880" cy="57150"/>
          </a:xfrm>
          <a:custGeom>
            <a:avLst/>
            <a:gdLst/>
            <a:ahLst/>
            <a:cxnLst/>
            <a:rect l="l" t="t" r="r" b="b"/>
            <a:pathLst>
              <a:path w="55879" h="57150">
                <a:moveTo>
                  <a:pt x="0" y="0"/>
                </a:moveTo>
                <a:lnTo>
                  <a:pt x="4916" y="13994"/>
                </a:lnTo>
                <a:lnTo>
                  <a:pt x="6554" y="28551"/>
                </a:lnTo>
                <a:lnTo>
                  <a:pt x="4916" y="43083"/>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143" name="object 143"/>
          <p:cNvSpPr/>
          <p:nvPr/>
        </p:nvSpPr>
        <p:spPr>
          <a:xfrm>
            <a:off x="3772753" y="1722617"/>
            <a:ext cx="1667510" cy="1350645"/>
          </a:xfrm>
          <a:custGeom>
            <a:avLst/>
            <a:gdLst/>
            <a:ahLst/>
            <a:cxnLst/>
            <a:rect l="l" t="t" r="r" b="b"/>
            <a:pathLst>
              <a:path w="1667510" h="1350645">
                <a:moveTo>
                  <a:pt x="0" y="1350651"/>
                </a:moveTo>
                <a:lnTo>
                  <a:pt x="0" y="0"/>
                </a:lnTo>
                <a:lnTo>
                  <a:pt x="1667414" y="0"/>
                </a:lnTo>
              </a:path>
            </a:pathLst>
          </a:custGeom>
          <a:ln w="3322">
            <a:solidFill>
              <a:srgbClr val="000000"/>
            </a:solidFill>
            <a:prstDash val="dash"/>
          </a:ln>
        </p:spPr>
        <p:txBody>
          <a:bodyPr wrap="square" lIns="0" tIns="0" rIns="0" bIns="0" rtlCol="0"/>
          <a:lstStyle/>
          <a:p>
            <a:endParaRPr/>
          </a:p>
        </p:txBody>
      </p:sp>
      <p:sp>
        <p:nvSpPr>
          <p:cNvPr id="144" name="object 144"/>
          <p:cNvSpPr/>
          <p:nvPr/>
        </p:nvSpPr>
        <p:spPr>
          <a:xfrm>
            <a:off x="5426648" y="1694117"/>
            <a:ext cx="55880" cy="57150"/>
          </a:xfrm>
          <a:custGeom>
            <a:avLst/>
            <a:gdLst/>
            <a:ahLst/>
            <a:cxnLst/>
            <a:rect l="l" t="t" r="r" b="b"/>
            <a:pathLst>
              <a:path w="55879" h="57150">
                <a:moveTo>
                  <a:pt x="0" y="0"/>
                </a:moveTo>
                <a:lnTo>
                  <a:pt x="4916" y="13994"/>
                </a:lnTo>
                <a:lnTo>
                  <a:pt x="6554" y="28551"/>
                </a:lnTo>
                <a:lnTo>
                  <a:pt x="4916" y="43083"/>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145" name="object 145"/>
          <p:cNvSpPr/>
          <p:nvPr/>
        </p:nvSpPr>
        <p:spPr>
          <a:xfrm>
            <a:off x="6024241" y="883140"/>
            <a:ext cx="1548765" cy="316865"/>
          </a:xfrm>
          <a:custGeom>
            <a:avLst/>
            <a:gdLst/>
            <a:ahLst/>
            <a:cxnLst/>
            <a:rect l="l" t="t" r="r" b="b"/>
            <a:pathLst>
              <a:path w="1548764" h="316865">
                <a:moveTo>
                  <a:pt x="1393609" y="0"/>
                </a:moveTo>
                <a:lnTo>
                  <a:pt x="154860" y="0"/>
                </a:lnTo>
                <a:lnTo>
                  <a:pt x="105927" y="8080"/>
                </a:lnTo>
                <a:lnTo>
                  <a:pt x="63419" y="30578"/>
                </a:lnTo>
                <a:lnTo>
                  <a:pt x="29890" y="64878"/>
                </a:lnTo>
                <a:lnTo>
                  <a:pt x="7898" y="108365"/>
                </a:lnTo>
                <a:lnTo>
                  <a:pt x="0" y="158423"/>
                </a:lnTo>
                <a:lnTo>
                  <a:pt x="7898" y="208481"/>
                </a:lnTo>
                <a:lnTo>
                  <a:pt x="29890" y="251968"/>
                </a:lnTo>
                <a:lnTo>
                  <a:pt x="63419" y="286268"/>
                </a:lnTo>
                <a:lnTo>
                  <a:pt x="105927" y="308766"/>
                </a:lnTo>
                <a:lnTo>
                  <a:pt x="154860" y="316846"/>
                </a:lnTo>
                <a:lnTo>
                  <a:pt x="1393609" y="316846"/>
                </a:lnTo>
                <a:lnTo>
                  <a:pt x="1442541" y="308766"/>
                </a:lnTo>
                <a:lnTo>
                  <a:pt x="1485050" y="286268"/>
                </a:lnTo>
                <a:lnTo>
                  <a:pt x="1518579" y="251968"/>
                </a:lnTo>
                <a:lnTo>
                  <a:pt x="1540571" y="208481"/>
                </a:lnTo>
                <a:lnTo>
                  <a:pt x="1548469" y="158423"/>
                </a:lnTo>
                <a:lnTo>
                  <a:pt x="1540571" y="108365"/>
                </a:lnTo>
                <a:lnTo>
                  <a:pt x="1518579" y="64878"/>
                </a:lnTo>
                <a:lnTo>
                  <a:pt x="1485050" y="30578"/>
                </a:lnTo>
                <a:lnTo>
                  <a:pt x="1442541" y="8080"/>
                </a:lnTo>
                <a:lnTo>
                  <a:pt x="1393609" y="0"/>
                </a:lnTo>
                <a:close/>
              </a:path>
            </a:pathLst>
          </a:custGeom>
          <a:solidFill>
            <a:srgbClr val="FFFFFF"/>
          </a:solidFill>
        </p:spPr>
        <p:txBody>
          <a:bodyPr wrap="square" lIns="0" tIns="0" rIns="0" bIns="0" rtlCol="0"/>
          <a:lstStyle/>
          <a:p>
            <a:endParaRPr/>
          </a:p>
        </p:txBody>
      </p:sp>
      <p:sp>
        <p:nvSpPr>
          <p:cNvPr id="146" name="object 146"/>
          <p:cNvSpPr/>
          <p:nvPr/>
        </p:nvSpPr>
        <p:spPr>
          <a:xfrm>
            <a:off x="6024241" y="883140"/>
            <a:ext cx="1548765" cy="316865"/>
          </a:xfrm>
          <a:custGeom>
            <a:avLst/>
            <a:gdLst/>
            <a:ahLst/>
            <a:cxnLst/>
            <a:rect l="l" t="t" r="r" b="b"/>
            <a:pathLst>
              <a:path w="1548764" h="316865">
                <a:moveTo>
                  <a:pt x="1393609" y="316846"/>
                </a:moveTo>
                <a:lnTo>
                  <a:pt x="1442541" y="308766"/>
                </a:lnTo>
                <a:lnTo>
                  <a:pt x="1485050" y="286268"/>
                </a:lnTo>
                <a:lnTo>
                  <a:pt x="1518579" y="251968"/>
                </a:lnTo>
                <a:lnTo>
                  <a:pt x="1540571" y="208481"/>
                </a:lnTo>
                <a:lnTo>
                  <a:pt x="1548469" y="158423"/>
                </a:lnTo>
                <a:lnTo>
                  <a:pt x="1540571" y="108365"/>
                </a:lnTo>
                <a:lnTo>
                  <a:pt x="1518579" y="64878"/>
                </a:lnTo>
                <a:lnTo>
                  <a:pt x="1485050" y="30578"/>
                </a:lnTo>
                <a:lnTo>
                  <a:pt x="1442541" y="8080"/>
                </a:lnTo>
                <a:lnTo>
                  <a:pt x="1393609" y="0"/>
                </a:lnTo>
                <a:lnTo>
                  <a:pt x="154860" y="0"/>
                </a:lnTo>
                <a:lnTo>
                  <a:pt x="105927" y="8080"/>
                </a:lnTo>
                <a:lnTo>
                  <a:pt x="63419" y="30578"/>
                </a:lnTo>
                <a:lnTo>
                  <a:pt x="29890" y="64878"/>
                </a:lnTo>
                <a:lnTo>
                  <a:pt x="7898" y="108365"/>
                </a:lnTo>
                <a:lnTo>
                  <a:pt x="0" y="158423"/>
                </a:lnTo>
                <a:lnTo>
                  <a:pt x="7898" y="208481"/>
                </a:lnTo>
                <a:lnTo>
                  <a:pt x="29890" y="251968"/>
                </a:lnTo>
                <a:lnTo>
                  <a:pt x="63419" y="286268"/>
                </a:lnTo>
                <a:lnTo>
                  <a:pt x="105927" y="308766"/>
                </a:lnTo>
                <a:lnTo>
                  <a:pt x="154860" y="316846"/>
                </a:lnTo>
                <a:lnTo>
                  <a:pt x="1393609" y="316846"/>
                </a:lnTo>
                <a:close/>
              </a:path>
            </a:pathLst>
          </a:custGeom>
          <a:ln w="3349">
            <a:solidFill>
              <a:srgbClr val="000000"/>
            </a:solidFill>
          </a:ln>
        </p:spPr>
        <p:txBody>
          <a:bodyPr wrap="square" lIns="0" tIns="0" rIns="0" bIns="0" rtlCol="0"/>
          <a:lstStyle/>
          <a:p>
            <a:endParaRPr/>
          </a:p>
        </p:txBody>
      </p:sp>
      <p:sp>
        <p:nvSpPr>
          <p:cNvPr id="147" name="object 147"/>
          <p:cNvSpPr txBox="1"/>
          <p:nvPr/>
        </p:nvSpPr>
        <p:spPr>
          <a:xfrm>
            <a:off x="6376160" y="943775"/>
            <a:ext cx="845185" cy="172085"/>
          </a:xfrm>
          <a:prstGeom prst="rect">
            <a:avLst/>
          </a:prstGeom>
        </p:spPr>
        <p:txBody>
          <a:bodyPr vert="horz" wrap="square" lIns="0" tIns="0" rIns="0" bIns="0" rtlCol="0">
            <a:spAutoFit/>
          </a:bodyPr>
          <a:lstStyle/>
          <a:p>
            <a:pPr marL="12700"/>
            <a:r>
              <a:rPr sz="1100" spc="-25" dirty="0">
                <a:latin typeface="宋体"/>
                <a:cs typeface="宋体"/>
              </a:rPr>
              <a:t>内外环境影响</a:t>
            </a:r>
            <a:endParaRPr sz="1100">
              <a:latin typeface="宋体"/>
              <a:cs typeface="宋体"/>
            </a:endParaRPr>
          </a:p>
        </p:txBody>
      </p:sp>
      <p:sp>
        <p:nvSpPr>
          <p:cNvPr id="148" name="object 148"/>
          <p:cNvSpPr/>
          <p:nvPr/>
        </p:nvSpPr>
        <p:spPr>
          <a:xfrm>
            <a:off x="6004986" y="5674836"/>
            <a:ext cx="1548765" cy="316865"/>
          </a:xfrm>
          <a:custGeom>
            <a:avLst/>
            <a:gdLst/>
            <a:ahLst/>
            <a:cxnLst/>
            <a:rect l="l" t="t" r="r" b="b"/>
            <a:pathLst>
              <a:path w="1548764" h="316864">
                <a:moveTo>
                  <a:pt x="1393472" y="0"/>
                </a:moveTo>
                <a:lnTo>
                  <a:pt x="154860" y="0"/>
                </a:lnTo>
                <a:lnTo>
                  <a:pt x="105875" y="8074"/>
                </a:lnTo>
                <a:lnTo>
                  <a:pt x="63360" y="30561"/>
                </a:lnTo>
                <a:lnTo>
                  <a:pt x="29851" y="64851"/>
                </a:lnTo>
                <a:lnTo>
                  <a:pt x="7885" y="108336"/>
                </a:lnTo>
                <a:lnTo>
                  <a:pt x="0" y="158409"/>
                </a:lnTo>
                <a:lnTo>
                  <a:pt x="7885" y="208474"/>
                </a:lnTo>
                <a:lnTo>
                  <a:pt x="29851" y="251955"/>
                </a:lnTo>
                <a:lnTo>
                  <a:pt x="63360" y="286244"/>
                </a:lnTo>
                <a:lnTo>
                  <a:pt x="105875" y="308731"/>
                </a:lnTo>
                <a:lnTo>
                  <a:pt x="154860" y="316807"/>
                </a:lnTo>
                <a:lnTo>
                  <a:pt x="1393472" y="316807"/>
                </a:lnTo>
                <a:lnTo>
                  <a:pt x="1442457" y="308731"/>
                </a:lnTo>
                <a:lnTo>
                  <a:pt x="1484973" y="286244"/>
                </a:lnTo>
                <a:lnTo>
                  <a:pt x="1518481" y="251955"/>
                </a:lnTo>
                <a:lnTo>
                  <a:pt x="1540447" y="208474"/>
                </a:lnTo>
                <a:lnTo>
                  <a:pt x="1548333" y="158409"/>
                </a:lnTo>
                <a:lnTo>
                  <a:pt x="1540447" y="108336"/>
                </a:lnTo>
                <a:lnTo>
                  <a:pt x="1518481" y="64851"/>
                </a:lnTo>
                <a:lnTo>
                  <a:pt x="1484973" y="30561"/>
                </a:lnTo>
                <a:lnTo>
                  <a:pt x="1442457" y="8074"/>
                </a:lnTo>
                <a:lnTo>
                  <a:pt x="1393472" y="0"/>
                </a:lnTo>
                <a:close/>
              </a:path>
            </a:pathLst>
          </a:custGeom>
          <a:solidFill>
            <a:srgbClr val="FFFFFF"/>
          </a:solidFill>
        </p:spPr>
        <p:txBody>
          <a:bodyPr wrap="square" lIns="0" tIns="0" rIns="0" bIns="0" rtlCol="0"/>
          <a:lstStyle/>
          <a:p>
            <a:endParaRPr/>
          </a:p>
        </p:txBody>
      </p:sp>
      <p:sp>
        <p:nvSpPr>
          <p:cNvPr id="149" name="object 149"/>
          <p:cNvSpPr/>
          <p:nvPr/>
        </p:nvSpPr>
        <p:spPr>
          <a:xfrm>
            <a:off x="6004986" y="5674836"/>
            <a:ext cx="1548765" cy="316865"/>
          </a:xfrm>
          <a:custGeom>
            <a:avLst/>
            <a:gdLst/>
            <a:ahLst/>
            <a:cxnLst/>
            <a:rect l="l" t="t" r="r" b="b"/>
            <a:pathLst>
              <a:path w="1548764" h="316864">
                <a:moveTo>
                  <a:pt x="1393472" y="316807"/>
                </a:moveTo>
                <a:lnTo>
                  <a:pt x="1442457" y="308731"/>
                </a:lnTo>
                <a:lnTo>
                  <a:pt x="1484973" y="286244"/>
                </a:lnTo>
                <a:lnTo>
                  <a:pt x="1518481" y="251955"/>
                </a:lnTo>
                <a:lnTo>
                  <a:pt x="1540447" y="208474"/>
                </a:lnTo>
                <a:lnTo>
                  <a:pt x="1548333" y="158409"/>
                </a:lnTo>
                <a:lnTo>
                  <a:pt x="1540447" y="108336"/>
                </a:lnTo>
                <a:lnTo>
                  <a:pt x="1518481" y="64851"/>
                </a:lnTo>
                <a:lnTo>
                  <a:pt x="1484973" y="30561"/>
                </a:lnTo>
                <a:lnTo>
                  <a:pt x="1442457" y="8074"/>
                </a:lnTo>
                <a:lnTo>
                  <a:pt x="1393472" y="0"/>
                </a:lnTo>
                <a:lnTo>
                  <a:pt x="154860" y="0"/>
                </a:lnTo>
                <a:lnTo>
                  <a:pt x="105875" y="8074"/>
                </a:lnTo>
                <a:lnTo>
                  <a:pt x="63360" y="30561"/>
                </a:lnTo>
                <a:lnTo>
                  <a:pt x="29851" y="64851"/>
                </a:lnTo>
                <a:lnTo>
                  <a:pt x="7885" y="108336"/>
                </a:lnTo>
                <a:lnTo>
                  <a:pt x="0" y="158409"/>
                </a:lnTo>
                <a:lnTo>
                  <a:pt x="7885" y="208474"/>
                </a:lnTo>
                <a:lnTo>
                  <a:pt x="29851" y="251955"/>
                </a:lnTo>
                <a:lnTo>
                  <a:pt x="63360" y="286244"/>
                </a:lnTo>
                <a:lnTo>
                  <a:pt x="105875" y="308731"/>
                </a:lnTo>
                <a:lnTo>
                  <a:pt x="154860" y="316807"/>
                </a:lnTo>
                <a:lnTo>
                  <a:pt x="1393472" y="316807"/>
                </a:lnTo>
                <a:close/>
              </a:path>
            </a:pathLst>
          </a:custGeom>
          <a:ln w="3349">
            <a:solidFill>
              <a:srgbClr val="000000"/>
            </a:solidFill>
          </a:ln>
        </p:spPr>
        <p:txBody>
          <a:bodyPr wrap="square" lIns="0" tIns="0" rIns="0" bIns="0" rtlCol="0"/>
          <a:lstStyle/>
          <a:p>
            <a:endParaRPr/>
          </a:p>
        </p:txBody>
      </p:sp>
      <p:sp>
        <p:nvSpPr>
          <p:cNvPr id="150" name="object 150"/>
          <p:cNvSpPr/>
          <p:nvPr/>
        </p:nvSpPr>
        <p:spPr>
          <a:xfrm>
            <a:off x="3489524" y="1477157"/>
            <a:ext cx="1993264" cy="1544320"/>
          </a:xfrm>
          <a:custGeom>
            <a:avLst/>
            <a:gdLst/>
            <a:ahLst/>
            <a:cxnLst/>
            <a:rect l="l" t="t" r="r" b="b"/>
            <a:pathLst>
              <a:path w="1993264" h="1544320">
                <a:moveTo>
                  <a:pt x="1992840" y="0"/>
                </a:moveTo>
                <a:lnTo>
                  <a:pt x="0" y="0"/>
                </a:lnTo>
                <a:lnTo>
                  <a:pt x="0" y="1544000"/>
                </a:lnTo>
              </a:path>
            </a:pathLst>
          </a:custGeom>
          <a:ln w="3324">
            <a:solidFill>
              <a:srgbClr val="000000"/>
            </a:solidFill>
            <a:prstDash val="dash"/>
          </a:ln>
        </p:spPr>
        <p:txBody>
          <a:bodyPr wrap="square" lIns="0" tIns="0" rIns="0" bIns="0" rtlCol="0"/>
          <a:lstStyle/>
          <a:p>
            <a:endParaRPr/>
          </a:p>
        </p:txBody>
      </p:sp>
      <p:sp>
        <p:nvSpPr>
          <p:cNvPr id="151" name="object 151"/>
          <p:cNvSpPr/>
          <p:nvPr/>
        </p:nvSpPr>
        <p:spPr>
          <a:xfrm>
            <a:off x="3461666" y="3007327"/>
            <a:ext cx="55880" cy="57150"/>
          </a:xfrm>
          <a:custGeom>
            <a:avLst/>
            <a:gdLst/>
            <a:ahLst/>
            <a:cxnLst/>
            <a:rect l="l" t="t" r="r" b="b"/>
            <a:pathLst>
              <a:path w="55880" h="57150">
                <a:moveTo>
                  <a:pt x="0" y="0"/>
                </a:moveTo>
                <a:lnTo>
                  <a:pt x="27858" y="56998"/>
                </a:lnTo>
                <a:lnTo>
                  <a:pt x="52439" y="6705"/>
                </a:lnTo>
                <a:lnTo>
                  <a:pt x="27807" y="6705"/>
                </a:lnTo>
                <a:lnTo>
                  <a:pt x="13602" y="5029"/>
                </a:lnTo>
                <a:lnTo>
                  <a:pt x="0" y="0"/>
                </a:lnTo>
                <a:close/>
              </a:path>
              <a:path w="55880" h="57150">
                <a:moveTo>
                  <a:pt x="55717" y="0"/>
                </a:moveTo>
                <a:lnTo>
                  <a:pt x="42037" y="5029"/>
                </a:lnTo>
                <a:lnTo>
                  <a:pt x="27807" y="6705"/>
                </a:lnTo>
                <a:lnTo>
                  <a:pt x="52439" y="6705"/>
                </a:lnTo>
                <a:lnTo>
                  <a:pt x="55717" y="0"/>
                </a:lnTo>
                <a:close/>
              </a:path>
            </a:pathLst>
          </a:custGeom>
          <a:solidFill>
            <a:srgbClr val="000000"/>
          </a:solidFill>
        </p:spPr>
        <p:txBody>
          <a:bodyPr wrap="square" lIns="0" tIns="0" rIns="0" bIns="0" rtlCol="0"/>
          <a:lstStyle/>
          <a:p>
            <a:endParaRPr/>
          </a:p>
        </p:txBody>
      </p:sp>
      <p:sp>
        <p:nvSpPr>
          <p:cNvPr id="152" name="object 152"/>
          <p:cNvSpPr txBox="1"/>
          <p:nvPr/>
        </p:nvSpPr>
        <p:spPr>
          <a:xfrm>
            <a:off x="1984190" y="4441116"/>
            <a:ext cx="153888" cy="165735"/>
          </a:xfrm>
          <a:prstGeom prst="rect">
            <a:avLst/>
          </a:prstGeom>
        </p:spPr>
        <p:txBody>
          <a:bodyPr vert="vert" wrap="square" lIns="0" tIns="0" rIns="0" bIns="0" rtlCol="0">
            <a:spAutoFit/>
          </a:bodyPr>
          <a:lstStyle/>
          <a:p>
            <a:pPr marL="12700">
              <a:lnSpc>
                <a:spcPts val="1235"/>
              </a:lnSpc>
            </a:pPr>
            <a:r>
              <a:rPr sz="1050" dirty="0">
                <a:latin typeface="宋体"/>
                <a:cs typeface="宋体"/>
              </a:rPr>
              <a:t>SI</a:t>
            </a:r>
            <a:endParaRPr sz="1050">
              <a:latin typeface="宋体"/>
              <a:cs typeface="宋体"/>
            </a:endParaRPr>
          </a:p>
        </p:txBody>
      </p:sp>
      <p:sp>
        <p:nvSpPr>
          <p:cNvPr id="153" name="object 153"/>
          <p:cNvSpPr txBox="1"/>
          <p:nvPr/>
        </p:nvSpPr>
        <p:spPr>
          <a:xfrm>
            <a:off x="1975519" y="3501537"/>
            <a:ext cx="162560" cy="1556836"/>
          </a:xfrm>
          <a:prstGeom prst="rect">
            <a:avLst/>
          </a:prstGeom>
        </p:spPr>
        <p:txBody>
          <a:bodyPr vert="horz" wrap="square" lIns="0" tIns="0" rIns="0" bIns="0" rtlCol="0">
            <a:spAutoFit/>
          </a:bodyPr>
          <a:lstStyle/>
          <a:p>
            <a:pPr marL="12700" marR="5080" algn="just">
              <a:lnSpc>
                <a:spcPts val="1080"/>
              </a:lnSpc>
            </a:pPr>
            <a:r>
              <a:rPr sz="1100" spc="-20" dirty="0">
                <a:latin typeface="宋体"/>
                <a:cs typeface="宋体"/>
              </a:rPr>
              <a:t>系  统  安  全  信  息</a:t>
            </a:r>
            <a:endParaRPr sz="1100">
              <a:latin typeface="宋体"/>
              <a:cs typeface="宋体"/>
            </a:endParaRPr>
          </a:p>
          <a:p>
            <a:pPr marL="12700" algn="just">
              <a:lnSpc>
                <a:spcPts val="1085"/>
              </a:lnSpc>
            </a:pPr>
            <a:r>
              <a:rPr sz="1100" spc="-25" dirty="0">
                <a:latin typeface="宋体"/>
                <a:cs typeface="宋体"/>
              </a:rPr>
              <a:t>（</a:t>
            </a:r>
            <a:endParaRPr sz="1100">
              <a:latin typeface="宋体"/>
              <a:cs typeface="宋体"/>
            </a:endParaRPr>
          </a:p>
          <a:p>
            <a:pPr>
              <a:spcBef>
                <a:spcPts val="14"/>
              </a:spcBef>
            </a:pPr>
            <a:endParaRPr sz="950">
              <a:latin typeface="Times New Roman"/>
              <a:cs typeface="Times New Roman"/>
            </a:endParaRPr>
          </a:p>
          <a:p>
            <a:pPr marL="12700" marR="5080" algn="just">
              <a:lnSpc>
                <a:spcPts val="1080"/>
              </a:lnSpc>
            </a:pPr>
            <a:r>
              <a:rPr sz="1100" spc="-20" dirty="0">
                <a:latin typeface="宋体"/>
                <a:cs typeface="宋体"/>
              </a:rPr>
              <a:t>）  空  间</a:t>
            </a:r>
            <a:endParaRPr sz="1100">
              <a:latin typeface="宋体"/>
              <a:cs typeface="宋体"/>
            </a:endParaRPr>
          </a:p>
        </p:txBody>
      </p:sp>
      <p:sp>
        <p:nvSpPr>
          <p:cNvPr id="154" name="object 154"/>
          <p:cNvSpPr txBox="1"/>
          <p:nvPr/>
        </p:nvSpPr>
        <p:spPr>
          <a:xfrm>
            <a:off x="4307391" y="3429235"/>
            <a:ext cx="797560" cy="537845"/>
          </a:xfrm>
          <a:prstGeom prst="rect">
            <a:avLst/>
          </a:prstGeom>
        </p:spPr>
        <p:txBody>
          <a:bodyPr vert="horz" wrap="square" lIns="0" tIns="0" rIns="0" bIns="0" rtlCol="0">
            <a:spAutoFit/>
          </a:bodyPr>
          <a:lstStyle/>
          <a:p>
            <a:pPr marL="352425" algn="ctr"/>
            <a:r>
              <a:rPr sz="1100" spc="-25" dirty="0">
                <a:latin typeface="宋体"/>
                <a:cs typeface="宋体"/>
              </a:rPr>
              <a:t>安全</a:t>
            </a:r>
            <a:endParaRPr sz="1100">
              <a:latin typeface="宋体"/>
              <a:cs typeface="宋体"/>
            </a:endParaRPr>
          </a:p>
          <a:p>
            <a:pPr marL="12700">
              <a:tabLst>
                <a:tab pos="226060" algn="l"/>
                <a:tab pos="438150" algn="l"/>
                <a:tab pos="784225" algn="l"/>
              </a:tabLst>
            </a:pPr>
            <a:r>
              <a:rPr sz="1100" u="sng" spc="-10" dirty="0">
                <a:latin typeface="Times New Roman"/>
                <a:cs typeface="Times New Roman"/>
              </a:rPr>
              <a:t> 	</a:t>
            </a:r>
            <a:r>
              <a:rPr sz="1100" spc="-10" dirty="0">
                <a:latin typeface="Times New Roman"/>
                <a:cs typeface="Times New Roman"/>
              </a:rPr>
              <a:t>	</a:t>
            </a:r>
            <a:r>
              <a:rPr sz="1100" u="sng" spc="-25" dirty="0">
                <a:latin typeface="宋体"/>
                <a:cs typeface="宋体"/>
              </a:rPr>
              <a:t>讯息	</a:t>
            </a:r>
            <a:endParaRPr sz="1100">
              <a:latin typeface="宋体"/>
              <a:cs typeface="宋体"/>
            </a:endParaRPr>
          </a:p>
          <a:p>
            <a:pPr marL="352425" algn="ctr">
              <a:spcBef>
                <a:spcPts val="95"/>
              </a:spcBef>
            </a:pPr>
            <a:r>
              <a:rPr sz="1100" i="1" spc="-5" dirty="0">
                <a:latin typeface="Times New Roman"/>
                <a:cs typeface="Times New Roman"/>
              </a:rPr>
              <a:t>I</a:t>
            </a:r>
            <a:r>
              <a:rPr sz="1050" i="1" spc="-7" baseline="-11904" dirty="0">
                <a:latin typeface="Times New Roman"/>
                <a:cs typeface="Times New Roman"/>
              </a:rPr>
              <a:t>g</a:t>
            </a:r>
            <a:endParaRPr sz="1050" baseline="-11904">
              <a:latin typeface="Times New Roman"/>
              <a:cs typeface="Times New Roman"/>
            </a:endParaRPr>
          </a:p>
        </p:txBody>
      </p:sp>
      <p:sp>
        <p:nvSpPr>
          <p:cNvPr id="155" name="object 155"/>
          <p:cNvSpPr/>
          <p:nvPr/>
        </p:nvSpPr>
        <p:spPr>
          <a:xfrm>
            <a:off x="5078279" y="3745519"/>
            <a:ext cx="55880" cy="57150"/>
          </a:xfrm>
          <a:custGeom>
            <a:avLst/>
            <a:gdLst/>
            <a:ahLst/>
            <a:cxnLst/>
            <a:rect l="l" t="t" r="r" b="b"/>
            <a:pathLst>
              <a:path w="55879" h="57150">
                <a:moveTo>
                  <a:pt x="0" y="0"/>
                </a:moveTo>
                <a:lnTo>
                  <a:pt x="4916" y="13915"/>
                </a:lnTo>
                <a:lnTo>
                  <a:pt x="6549" y="28499"/>
                </a:lnTo>
                <a:lnTo>
                  <a:pt x="4916" y="43004"/>
                </a:lnTo>
                <a:lnTo>
                  <a:pt x="0" y="56998"/>
                </a:lnTo>
                <a:lnTo>
                  <a:pt x="55717" y="28499"/>
                </a:lnTo>
                <a:lnTo>
                  <a:pt x="0" y="0"/>
                </a:lnTo>
                <a:close/>
              </a:path>
            </a:pathLst>
          </a:custGeom>
          <a:solidFill>
            <a:srgbClr val="000000"/>
          </a:solidFill>
        </p:spPr>
        <p:txBody>
          <a:bodyPr wrap="square" lIns="0" tIns="0" rIns="0" bIns="0" rtlCol="0"/>
          <a:lstStyle/>
          <a:p>
            <a:endParaRPr/>
          </a:p>
        </p:txBody>
      </p:sp>
      <p:sp>
        <p:nvSpPr>
          <p:cNvPr id="156" name="object 156"/>
          <p:cNvSpPr/>
          <p:nvPr/>
        </p:nvSpPr>
        <p:spPr>
          <a:xfrm>
            <a:off x="3217808" y="4645208"/>
            <a:ext cx="774700" cy="396240"/>
          </a:xfrm>
          <a:custGeom>
            <a:avLst/>
            <a:gdLst/>
            <a:ahLst/>
            <a:cxnLst/>
            <a:rect l="l" t="t" r="r" b="b"/>
            <a:pathLst>
              <a:path w="774700" h="396239">
                <a:moveTo>
                  <a:pt x="387110" y="0"/>
                </a:moveTo>
                <a:lnTo>
                  <a:pt x="324304" y="2591"/>
                </a:lnTo>
                <a:lnTo>
                  <a:pt x="264730" y="10094"/>
                </a:lnTo>
                <a:lnTo>
                  <a:pt x="209184" y="22101"/>
                </a:lnTo>
                <a:lnTo>
                  <a:pt x="158462" y="38204"/>
                </a:lnTo>
                <a:lnTo>
                  <a:pt x="113359" y="57996"/>
                </a:lnTo>
                <a:lnTo>
                  <a:pt x="74672" y="81067"/>
                </a:lnTo>
                <a:lnTo>
                  <a:pt x="43197" y="107011"/>
                </a:lnTo>
                <a:lnTo>
                  <a:pt x="5065" y="165886"/>
                </a:lnTo>
                <a:lnTo>
                  <a:pt x="0" y="198001"/>
                </a:lnTo>
                <a:lnTo>
                  <a:pt x="5065" y="230120"/>
                </a:lnTo>
                <a:lnTo>
                  <a:pt x="43197" y="289000"/>
                </a:lnTo>
                <a:lnTo>
                  <a:pt x="74672" y="314946"/>
                </a:lnTo>
                <a:lnTo>
                  <a:pt x="113359" y="338019"/>
                </a:lnTo>
                <a:lnTo>
                  <a:pt x="158462" y="357811"/>
                </a:lnTo>
                <a:lnTo>
                  <a:pt x="209184" y="373914"/>
                </a:lnTo>
                <a:lnTo>
                  <a:pt x="264730" y="385921"/>
                </a:lnTo>
                <a:lnTo>
                  <a:pt x="324304" y="393425"/>
                </a:lnTo>
                <a:lnTo>
                  <a:pt x="387110" y="396016"/>
                </a:lnTo>
                <a:lnTo>
                  <a:pt x="449884" y="393425"/>
                </a:lnTo>
                <a:lnTo>
                  <a:pt x="509442" y="385921"/>
                </a:lnTo>
                <a:lnTo>
                  <a:pt x="564985" y="373914"/>
                </a:lnTo>
                <a:lnTo>
                  <a:pt x="615714" y="357811"/>
                </a:lnTo>
                <a:lnTo>
                  <a:pt x="660830" y="338019"/>
                </a:lnTo>
                <a:lnTo>
                  <a:pt x="699535" y="314946"/>
                </a:lnTo>
                <a:lnTo>
                  <a:pt x="731030" y="289000"/>
                </a:lnTo>
                <a:lnTo>
                  <a:pt x="769192" y="230120"/>
                </a:lnTo>
                <a:lnTo>
                  <a:pt x="774262" y="198001"/>
                </a:lnTo>
                <a:lnTo>
                  <a:pt x="769192" y="165886"/>
                </a:lnTo>
                <a:lnTo>
                  <a:pt x="731030" y="107011"/>
                </a:lnTo>
                <a:lnTo>
                  <a:pt x="699535" y="81067"/>
                </a:lnTo>
                <a:lnTo>
                  <a:pt x="660830" y="57996"/>
                </a:lnTo>
                <a:lnTo>
                  <a:pt x="615714" y="38204"/>
                </a:lnTo>
                <a:lnTo>
                  <a:pt x="564985" y="22101"/>
                </a:lnTo>
                <a:lnTo>
                  <a:pt x="509442" y="10094"/>
                </a:lnTo>
                <a:lnTo>
                  <a:pt x="449884" y="2591"/>
                </a:lnTo>
                <a:lnTo>
                  <a:pt x="387110" y="0"/>
                </a:lnTo>
                <a:close/>
              </a:path>
            </a:pathLst>
          </a:custGeom>
          <a:solidFill>
            <a:srgbClr val="FFFFFF"/>
          </a:solidFill>
        </p:spPr>
        <p:txBody>
          <a:bodyPr wrap="square" lIns="0" tIns="0" rIns="0" bIns="0" rtlCol="0"/>
          <a:lstStyle/>
          <a:p>
            <a:endParaRPr/>
          </a:p>
        </p:txBody>
      </p:sp>
      <p:sp>
        <p:nvSpPr>
          <p:cNvPr id="157" name="object 157"/>
          <p:cNvSpPr/>
          <p:nvPr/>
        </p:nvSpPr>
        <p:spPr>
          <a:xfrm>
            <a:off x="3217808" y="4645208"/>
            <a:ext cx="774700" cy="396240"/>
          </a:xfrm>
          <a:custGeom>
            <a:avLst/>
            <a:gdLst/>
            <a:ahLst/>
            <a:cxnLst/>
            <a:rect l="l" t="t" r="r" b="b"/>
            <a:pathLst>
              <a:path w="774700" h="396239">
                <a:moveTo>
                  <a:pt x="0" y="198001"/>
                </a:moveTo>
                <a:lnTo>
                  <a:pt x="19729" y="135420"/>
                </a:lnTo>
                <a:lnTo>
                  <a:pt x="74672" y="81067"/>
                </a:lnTo>
                <a:lnTo>
                  <a:pt x="113359" y="57996"/>
                </a:lnTo>
                <a:lnTo>
                  <a:pt x="158462" y="38204"/>
                </a:lnTo>
                <a:lnTo>
                  <a:pt x="209184" y="22101"/>
                </a:lnTo>
                <a:lnTo>
                  <a:pt x="264730" y="10094"/>
                </a:lnTo>
                <a:lnTo>
                  <a:pt x="324304" y="2591"/>
                </a:lnTo>
                <a:lnTo>
                  <a:pt x="387110" y="0"/>
                </a:lnTo>
                <a:lnTo>
                  <a:pt x="449884" y="2591"/>
                </a:lnTo>
                <a:lnTo>
                  <a:pt x="509442" y="10094"/>
                </a:lnTo>
                <a:lnTo>
                  <a:pt x="564985" y="22101"/>
                </a:lnTo>
                <a:lnTo>
                  <a:pt x="615714" y="38204"/>
                </a:lnTo>
                <a:lnTo>
                  <a:pt x="660830" y="57996"/>
                </a:lnTo>
                <a:lnTo>
                  <a:pt x="699535" y="81067"/>
                </a:lnTo>
                <a:lnTo>
                  <a:pt x="731030" y="107011"/>
                </a:lnTo>
                <a:lnTo>
                  <a:pt x="769192" y="165886"/>
                </a:lnTo>
                <a:lnTo>
                  <a:pt x="774262" y="198001"/>
                </a:lnTo>
                <a:lnTo>
                  <a:pt x="769192" y="230120"/>
                </a:lnTo>
                <a:lnTo>
                  <a:pt x="754515" y="260589"/>
                </a:lnTo>
                <a:lnTo>
                  <a:pt x="699535" y="314946"/>
                </a:lnTo>
                <a:lnTo>
                  <a:pt x="660830" y="338019"/>
                </a:lnTo>
                <a:lnTo>
                  <a:pt x="615714" y="357811"/>
                </a:lnTo>
                <a:lnTo>
                  <a:pt x="564985" y="373914"/>
                </a:lnTo>
                <a:lnTo>
                  <a:pt x="509442" y="385921"/>
                </a:lnTo>
                <a:lnTo>
                  <a:pt x="449884" y="393425"/>
                </a:lnTo>
                <a:lnTo>
                  <a:pt x="387110" y="396016"/>
                </a:lnTo>
                <a:lnTo>
                  <a:pt x="324304" y="393425"/>
                </a:lnTo>
                <a:lnTo>
                  <a:pt x="264730" y="385921"/>
                </a:lnTo>
                <a:lnTo>
                  <a:pt x="209184" y="373914"/>
                </a:lnTo>
                <a:lnTo>
                  <a:pt x="158462" y="357811"/>
                </a:lnTo>
                <a:lnTo>
                  <a:pt x="113359" y="338019"/>
                </a:lnTo>
                <a:lnTo>
                  <a:pt x="74672" y="314946"/>
                </a:lnTo>
                <a:lnTo>
                  <a:pt x="43197" y="289000"/>
                </a:lnTo>
                <a:lnTo>
                  <a:pt x="5065" y="230120"/>
                </a:lnTo>
                <a:lnTo>
                  <a:pt x="0" y="198001"/>
                </a:lnTo>
                <a:close/>
              </a:path>
            </a:pathLst>
          </a:custGeom>
          <a:ln w="3337">
            <a:solidFill>
              <a:srgbClr val="000000"/>
            </a:solidFill>
          </a:ln>
        </p:spPr>
        <p:txBody>
          <a:bodyPr wrap="square" lIns="0" tIns="0" rIns="0" bIns="0" rtlCol="0"/>
          <a:lstStyle/>
          <a:p>
            <a:endParaRPr/>
          </a:p>
        </p:txBody>
      </p:sp>
      <p:sp>
        <p:nvSpPr>
          <p:cNvPr id="158" name="object 158"/>
          <p:cNvSpPr txBox="1"/>
          <p:nvPr/>
        </p:nvSpPr>
        <p:spPr>
          <a:xfrm>
            <a:off x="3319097" y="4661600"/>
            <a:ext cx="572135" cy="339725"/>
          </a:xfrm>
          <a:prstGeom prst="rect">
            <a:avLst/>
          </a:prstGeom>
        </p:spPr>
        <p:txBody>
          <a:bodyPr vert="horz" wrap="square" lIns="0" tIns="0" rIns="0" bIns="0" rtlCol="0">
            <a:spAutoFit/>
          </a:bodyPr>
          <a:lstStyle/>
          <a:p>
            <a:pPr marL="80645" marR="5080" indent="-68580"/>
            <a:r>
              <a:rPr sz="1100" spc="-25" dirty="0">
                <a:latin typeface="宋体"/>
                <a:cs typeface="宋体"/>
              </a:rPr>
              <a:t>安全信息  采集者</a:t>
            </a:r>
            <a:endParaRPr sz="1100">
              <a:latin typeface="宋体"/>
              <a:cs typeface="宋体"/>
            </a:endParaRPr>
          </a:p>
        </p:txBody>
      </p:sp>
      <p:sp>
        <p:nvSpPr>
          <p:cNvPr id="159" name="object 159"/>
          <p:cNvSpPr/>
          <p:nvPr/>
        </p:nvSpPr>
        <p:spPr>
          <a:xfrm>
            <a:off x="5037176" y="4724406"/>
            <a:ext cx="581025" cy="396240"/>
          </a:xfrm>
          <a:custGeom>
            <a:avLst/>
            <a:gdLst/>
            <a:ahLst/>
            <a:cxnLst/>
            <a:rect l="l" t="t" r="r" b="b"/>
            <a:pathLst>
              <a:path w="581025" h="396239">
                <a:moveTo>
                  <a:pt x="0" y="198015"/>
                </a:moveTo>
                <a:lnTo>
                  <a:pt x="5899" y="158108"/>
                </a:lnTo>
                <a:lnTo>
                  <a:pt x="22818" y="120939"/>
                </a:lnTo>
                <a:lnTo>
                  <a:pt x="49589" y="87303"/>
                </a:lnTo>
                <a:lnTo>
                  <a:pt x="85043" y="57997"/>
                </a:lnTo>
                <a:lnTo>
                  <a:pt x="128012" y="33818"/>
                </a:lnTo>
                <a:lnTo>
                  <a:pt x="177329" y="15561"/>
                </a:lnTo>
                <a:lnTo>
                  <a:pt x="231824" y="4023"/>
                </a:lnTo>
                <a:lnTo>
                  <a:pt x="290329" y="0"/>
                </a:lnTo>
                <a:lnTo>
                  <a:pt x="348834" y="4023"/>
                </a:lnTo>
                <a:lnTo>
                  <a:pt x="403329" y="15561"/>
                </a:lnTo>
                <a:lnTo>
                  <a:pt x="452646" y="33818"/>
                </a:lnTo>
                <a:lnTo>
                  <a:pt x="495615" y="57997"/>
                </a:lnTo>
                <a:lnTo>
                  <a:pt x="531069" y="87303"/>
                </a:lnTo>
                <a:lnTo>
                  <a:pt x="557840" y="120939"/>
                </a:lnTo>
                <a:lnTo>
                  <a:pt x="574759" y="158108"/>
                </a:lnTo>
                <a:lnTo>
                  <a:pt x="580659" y="198015"/>
                </a:lnTo>
                <a:lnTo>
                  <a:pt x="574759" y="237917"/>
                </a:lnTo>
                <a:lnTo>
                  <a:pt x="557840" y="275083"/>
                </a:lnTo>
                <a:lnTo>
                  <a:pt x="531069" y="308716"/>
                </a:lnTo>
                <a:lnTo>
                  <a:pt x="495615" y="338020"/>
                </a:lnTo>
                <a:lnTo>
                  <a:pt x="452646" y="362199"/>
                </a:lnTo>
                <a:lnTo>
                  <a:pt x="403329" y="380455"/>
                </a:lnTo>
                <a:lnTo>
                  <a:pt x="348834" y="391993"/>
                </a:lnTo>
                <a:lnTo>
                  <a:pt x="290329" y="396016"/>
                </a:lnTo>
                <a:lnTo>
                  <a:pt x="231824" y="391993"/>
                </a:lnTo>
                <a:lnTo>
                  <a:pt x="177329" y="380455"/>
                </a:lnTo>
                <a:lnTo>
                  <a:pt x="128012" y="362199"/>
                </a:lnTo>
                <a:lnTo>
                  <a:pt x="85043" y="338020"/>
                </a:lnTo>
                <a:lnTo>
                  <a:pt x="49589" y="308716"/>
                </a:lnTo>
                <a:lnTo>
                  <a:pt x="22818" y="275083"/>
                </a:lnTo>
                <a:lnTo>
                  <a:pt x="5899" y="237917"/>
                </a:lnTo>
                <a:lnTo>
                  <a:pt x="0" y="198015"/>
                </a:lnTo>
                <a:close/>
              </a:path>
            </a:pathLst>
          </a:custGeom>
          <a:ln w="3328">
            <a:solidFill>
              <a:srgbClr val="000000"/>
            </a:solidFill>
          </a:ln>
        </p:spPr>
        <p:txBody>
          <a:bodyPr wrap="square" lIns="0" tIns="0" rIns="0" bIns="0" rtlCol="0"/>
          <a:lstStyle/>
          <a:p>
            <a:endParaRPr/>
          </a:p>
        </p:txBody>
      </p:sp>
      <p:sp>
        <p:nvSpPr>
          <p:cNvPr id="160" name="object 160"/>
          <p:cNvSpPr txBox="1"/>
          <p:nvPr/>
        </p:nvSpPr>
        <p:spPr>
          <a:xfrm>
            <a:off x="5178243" y="4824634"/>
            <a:ext cx="299085" cy="172085"/>
          </a:xfrm>
          <a:prstGeom prst="rect">
            <a:avLst/>
          </a:prstGeom>
        </p:spPr>
        <p:txBody>
          <a:bodyPr vert="horz" wrap="square" lIns="0" tIns="0" rIns="0" bIns="0" rtlCol="0">
            <a:spAutoFit/>
          </a:bodyPr>
          <a:lstStyle/>
          <a:p>
            <a:pPr marL="12700"/>
            <a:r>
              <a:rPr sz="1100" spc="-25" dirty="0">
                <a:latin typeface="宋体"/>
                <a:cs typeface="宋体"/>
              </a:rPr>
              <a:t>噪音</a:t>
            </a:r>
            <a:endParaRPr sz="1100">
              <a:latin typeface="宋体"/>
              <a:cs typeface="宋体"/>
            </a:endParaRPr>
          </a:p>
        </p:txBody>
      </p:sp>
      <p:sp>
        <p:nvSpPr>
          <p:cNvPr id="161" name="object 161"/>
          <p:cNvSpPr/>
          <p:nvPr/>
        </p:nvSpPr>
        <p:spPr>
          <a:xfrm>
            <a:off x="5133997" y="4328361"/>
            <a:ext cx="387350" cy="297180"/>
          </a:xfrm>
          <a:custGeom>
            <a:avLst/>
            <a:gdLst/>
            <a:ahLst/>
            <a:cxnLst/>
            <a:rect l="l" t="t" r="r" b="b"/>
            <a:pathLst>
              <a:path w="387350" h="297179">
                <a:moveTo>
                  <a:pt x="193507" y="0"/>
                </a:moveTo>
                <a:lnTo>
                  <a:pt x="0" y="133696"/>
                </a:lnTo>
                <a:lnTo>
                  <a:pt x="127684" y="133696"/>
                </a:lnTo>
                <a:lnTo>
                  <a:pt x="127684" y="297051"/>
                </a:lnTo>
                <a:lnTo>
                  <a:pt x="259330" y="297051"/>
                </a:lnTo>
                <a:lnTo>
                  <a:pt x="259330" y="133696"/>
                </a:lnTo>
                <a:lnTo>
                  <a:pt x="387015" y="133696"/>
                </a:lnTo>
                <a:lnTo>
                  <a:pt x="193507" y="0"/>
                </a:lnTo>
                <a:close/>
              </a:path>
            </a:pathLst>
          </a:custGeom>
          <a:ln w="3324">
            <a:solidFill>
              <a:srgbClr val="000000"/>
            </a:solidFill>
          </a:ln>
        </p:spPr>
        <p:txBody>
          <a:bodyPr wrap="square" lIns="0" tIns="0" rIns="0" bIns="0" rtlCol="0"/>
          <a:lstStyle/>
          <a:p>
            <a:endParaRPr/>
          </a:p>
        </p:txBody>
      </p:sp>
      <p:sp>
        <p:nvSpPr>
          <p:cNvPr id="162" name="object 162"/>
          <p:cNvSpPr/>
          <p:nvPr/>
        </p:nvSpPr>
        <p:spPr>
          <a:xfrm>
            <a:off x="6798544" y="4724406"/>
            <a:ext cx="581025" cy="396240"/>
          </a:xfrm>
          <a:custGeom>
            <a:avLst/>
            <a:gdLst/>
            <a:ahLst/>
            <a:cxnLst/>
            <a:rect l="l" t="t" r="r" b="b"/>
            <a:pathLst>
              <a:path w="581025" h="396239">
                <a:moveTo>
                  <a:pt x="0" y="198015"/>
                </a:moveTo>
                <a:lnTo>
                  <a:pt x="5899" y="158108"/>
                </a:lnTo>
                <a:lnTo>
                  <a:pt x="22818" y="120939"/>
                </a:lnTo>
                <a:lnTo>
                  <a:pt x="49589" y="87303"/>
                </a:lnTo>
                <a:lnTo>
                  <a:pt x="85043" y="57997"/>
                </a:lnTo>
                <a:lnTo>
                  <a:pt x="128012" y="33818"/>
                </a:lnTo>
                <a:lnTo>
                  <a:pt x="177329" y="15561"/>
                </a:lnTo>
                <a:lnTo>
                  <a:pt x="231824" y="4023"/>
                </a:lnTo>
                <a:lnTo>
                  <a:pt x="290329" y="0"/>
                </a:lnTo>
                <a:lnTo>
                  <a:pt x="348834" y="4023"/>
                </a:lnTo>
                <a:lnTo>
                  <a:pt x="403329" y="15561"/>
                </a:lnTo>
                <a:lnTo>
                  <a:pt x="452646" y="33818"/>
                </a:lnTo>
                <a:lnTo>
                  <a:pt x="495615" y="57997"/>
                </a:lnTo>
                <a:lnTo>
                  <a:pt x="531069" y="87303"/>
                </a:lnTo>
                <a:lnTo>
                  <a:pt x="557840" y="120939"/>
                </a:lnTo>
                <a:lnTo>
                  <a:pt x="574759" y="158108"/>
                </a:lnTo>
                <a:lnTo>
                  <a:pt x="580659" y="198015"/>
                </a:lnTo>
                <a:lnTo>
                  <a:pt x="574759" y="237917"/>
                </a:lnTo>
                <a:lnTo>
                  <a:pt x="557840" y="275083"/>
                </a:lnTo>
                <a:lnTo>
                  <a:pt x="531069" y="308716"/>
                </a:lnTo>
                <a:lnTo>
                  <a:pt x="495615" y="338020"/>
                </a:lnTo>
                <a:lnTo>
                  <a:pt x="452646" y="362199"/>
                </a:lnTo>
                <a:lnTo>
                  <a:pt x="403329" y="380455"/>
                </a:lnTo>
                <a:lnTo>
                  <a:pt x="348834" y="391993"/>
                </a:lnTo>
                <a:lnTo>
                  <a:pt x="290329" y="396016"/>
                </a:lnTo>
                <a:lnTo>
                  <a:pt x="231824" y="391993"/>
                </a:lnTo>
                <a:lnTo>
                  <a:pt x="177329" y="380455"/>
                </a:lnTo>
                <a:lnTo>
                  <a:pt x="128012" y="362199"/>
                </a:lnTo>
                <a:lnTo>
                  <a:pt x="85043" y="338020"/>
                </a:lnTo>
                <a:lnTo>
                  <a:pt x="49589" y="308716"/>
                </a:lnTo>
                <a:lnTo>
                  <a:pt x="22818" y="275083"/>
                </a:lnTo>
                <a:lnTo>
                  <a:pt x="5899" y="237917"/>
                </a:lnTo>
                <a:lnTo>
                  <a:pt x="0" y="198015"/>
                </a:lnTo>
                <a:close/>
              </a:path>
            </a:pathLst>
          </a:custGeom>
          <a:ln w="3328">
            <a:solidFill>
              <a:srgbClr val="000000"/>
            </a:solidFill>
          </a:ln>
        </p:spPr>
        <p:txBody>
          <a:bodyPr wrap="square" lIns="0" tIns="0" rIns="0" bIns="0" rtlCol="0"/>
          <a:lstStyle/>
          <a:p>
            <a:endParaRPr/>
          </a:p>
        </p:txBody>
      </p:sp>
      <p:sp>
        <p:nvSpPr>
          <p:cNvPr id="163" name="object 163"/>
          <p:cNvSpPr txBox="1"/>
          <p:nvPr/>
        </p:nvSpPr>
        <p:spPr>
          <a:xfrm>
            <a:off x="6939612" y="4824634"/>
            <a:ext cx="299085" cy="172085"/>
          </a:xfrm>
          <a:prstGeom prst="rect">
            <a:avLst/>
          </a:prstGeom>
        </p:spPr>
        <p:txBody>
          <a:bodyPr vert="horz" wrap="square" lIns="0" tIns="0" rIns="0" bIns="0" rtlCol="0">
            <a:spAutoFit/>
          </a:bodyPr>
          <a:lstStyle/>
          <a:p>
            <a:pPr marL="12700"/>
            <a:r>
              <a:rPr sz="1100" spc="-25" dirty="0">
                <a:latin typeface="宋体"/>
                <a:cs typeface="宋体"/>
              </a:rPr>
              <a:t>噪音</a:t>
            </a:r>
            <a:endParaRPr sz="1100">
              <a:latin typeface="宋体"/>
              <a:cs typeface="宋体"/>
            </a:endParaRPr>
          </a:p>
        </p:txBody>
      </p:sp>
      <p:sp>
        <p:nvSpPr>
          <p:cNvPr id="164" name="object 164"/>
          <p:cNvSpPr/>
          <p:nvPr/>
        </p:nvSpPr>
        <p:spPr>
          <a:xfrm>
            <a:off x="6895229" y="4328361"/>
            <a:ext cx="387350" cy="297180"/>
          </a:xfrm>
          <a:custGeom>
            <a:avLst/>
            <a:gdLst/>
            <a:ahLst/>
            <a:cxnLst/>
            <a:rect l="l" t="t" r="r" b="b"/>
            <a:pathLst>
              <a:path w="387350" h="297179">
                <a:moveTo>
                  <a:pt x="193644" y="0"/>
                </a:moveTo>
                <a:lnTo>
                  <a:pt x="0" y="133696"/>
                </a:lnTo>
                <a:lnTo>
                  <a:pt x="127821" y="133696"/>
                </a:lnTo>
                <a:lnTo>
                  <a:pt x="127821" y="297051"/>
                </a:lnTo>
                <a:lnTo>
                  <a:pt x="259466" y="297051"/>
                </a:lnTo>
                <a:lnTo>
                  <a:pt x="259466" y="133696"/>
                </a:lnTo>
                <a:lnTo>
                  <a:pt x="387151" y="133696"/>
                </a:lnTo>
                <a:lnTo>
                  <a:pt x="193644" y="0"/>
                </a:lnTo>
                <a:close/>
              </a:path>
            </a:pathLst>
          </a:custGeom>
          <a:ln w="3324">
            <a:solidFill>
              <a:srgbClr val="000000"/>
            </a:solidFill>
          </a:ln>
        </p:spPr>
        <p:txBody>
          <a:bodyPr wrap="square" lIns="0" tIns="0" rIns="0" bIns="0" rtlCol="0"/>
          <a:lstStyle/>
          <a:p>
            <a:endParaRPr/>
          </a:p>
        </p:txBody>
      </p:sp>
      <p:sp>
        <p:nvSpPr>
          <p:cNvPr id="165" name="object 165"/>
          <p:cNvSpPr/>
          <p:nvPr/>
        </p:nvSpPr>
        <p:spPr>
          <a:xfrm>
            <a:off x="8443700" y="4724406"/>
            <a:ext cx="581025" cy="396240"/>
          </a:xfrm>
          <a:custGeom>
            <a:avLst/>
            <a:gdLst/>
            <a:ahLst/>
            <a:cxnLst/>
            <a:rect l="l" t="t" r="r" b="b"/>
            <a:pathLst>
              <a:path w="581025" h="396239">
                <a:moveTo>
                  <a:pt x="0" y="198015"/>
                </a:moveTo>
                <a:lnTo>
                  <a:pt x="5899" y="158108"/>
                </a:lnTo>
                <a:lnTo>
                  <a:pt x="22818" y="120939"/>
                </a:lnTo>
                <a:lnTo>
                  <a:pt x="49589" y="87303"/>
                </a:lnTo>
                <a:lnTo>
                  <a:pt x="85043" y="57997"/>
                </a:lnTo>
                <a:lnTo>
                  <a:pt x="128012" y="33818"/>
                </a:lnTo>
                <a:lnTo>
                  <a:pt x="177329" y="15561"/>
                </a:lnTo>
                <a:lnTo>
                  <a:pt x="231824" y="4023"/>
                </a:lnTo>
                <a:lnTo>
                  <a:pt x="290329" y="0"/>
                </a:lnTo>
                <a:lnTo>
                  <a:pt x="348834" y="4023"/>
                </a:lnTo>
                <a:lnTo>
                  <a:pt x="403329" y="15561"/>
                </a:lnTo>
                <a:lnTo>
                  <a:pt x="452646" y="33818"/>
                </a:lnTo>
                <a:lnTo>
                  <a:pt x="495615" y="57997"/>
                </a:lnTo>
                <a:lnTo>
                  <a:pt x="531069" y="87303"/>
                </a:lnTo>
                <a:lnTo>
                  <a:pt x="557840" y="120939"/>
                </a:lnTo>
                <a:lnTo>
                  <a:pt x="574759" y="158108"/>
                </a:lnTo>
                <a:lnTo>
                  <a:pt x="580659" y="198015"/>
                </a:lnTo>
                <a:lnTo>
                  <a:pt x="574759" y="237917"/>
                </a:lnTo>
                <a:lnTo>
                  <a:pt x="557840" y="275083"/>
                </a:lnTo>
                <a:lnTo>
                  <a:pt x="531069" y="308716"/>
                </a:lnTo>
                <a:lnTo>
                  <a:pt x="495615" y="338020"/>
                </a:lnTo>
                <a:lnTo>
                  <a:pt x="452646" y="362199"/>
                </a:lnTo>
                <a:lnTo>
                  <a:pt x="403329" y="380455"/>
                </a:lnTo>
                <a:lnTo>
                  <a:pt x="348834" y="391993"/>
                </a:lnTo>
                <a:lnTo>
                  <a:pt x="290329" y="396016"/>
                </a:lnTo>
                <a:lnTo>
                  <a:pt x="231824" y="391993"/>
                </a:lnTo>
                <a:lnTo>
                  <a:pt x="177329" y="380455"/>
                </a:lnTo>
                <a:lnTo>
                  <a:pt x="128012" y="362199"/>
                </a:lnTo>
                <a:lnTo>
                  <a:pt x="85043" y="338020"/>
                </a:lnTo>
                <a:lnTo>
                  <a:pt x="49589" y="308716"/>
                </a:lnTo>
                <a:lnTo>
                  <a:pt x="22818" y="275083"/>
                </a:lnTo>
                <a:lnTo>
                  <a:pt x="5899" y="237917"/>
                </a:lnTo>
                <a:lnTo>
                  <a:pt x="0" y="198015"/>
                </a:lnTo>
                <a:close/>
              </a:path>
            </a:pathLst>
          </a:custGeom>
          <a:ln w="3328">
            <a:solidFill>
              <a:srgbClr val="000000"/>
            </a:solidFill>
          </a:ln>
        </p:spPr>
        <p:txBody>
          <a:bodyPr wrap="square" lIns="0" tIns="0" rIns="0" bIns="0" rtlCol="0"/>
          <a:lstStyle/>
          <a:p>
            <a:endParaRPr/>
          </a:p>
        </p:txBody>
      </p:sp>
      <p:sp>
        <p:nvSpPr>
          <p:cNvPr id="166" name="object 166"/>
          <p:cNvSpPr txBox="1"/>
          <p:nvPr/>
        </p:nvSpPr>
        <p:spPr>
          <a:xfrm>
            <a:off x="8584767" y="4824634"/>
            <a:ext cx="299085" cy="172085"/>
          </a:xfrm>
          <a:prstGeom prst="rect">
            <a:avLst/>
          </a:prstGeom>
        </p:spPr>
        <p:txBody>
          <a:bodyPr vert="horz" wrap="square" lIns="0" tIns="0" rIns="0" bIns="0" rtlCol="0">
            <a:spAutoFit/>
          </a:bodyPr>
          <a:lstStyle/>
          <a:p>
            <a:pPr marL="12700"/>
            <a:r>
              <a:rPr sz="1100" spc="-25" dirty="0">
                <a:latin typeface="宋体"/>
                <a:cs typeface="宋体"/>
              </a:rPr>
              <a:t>噪音</a:t>
            </a:r>
            <a:endParaRPr sz="1100">
              <a:latin typeface="宋体"/>
              <a:cs typeface="宋体"/>
            </a:endParaRPr>
          </a:p>
        </p:txBody>
      </p:sp>
      <p:sp>
        <p:nvSpPr>
          <p:cNvPr id="167" name="object 167"/>
          <p:cNvSpPr/>
          <p:nvPr/>
        </p:nvSpPr>
        <p:spPr>
          <a:xfrm>
            <a:off x="8540521" y="4328361"/>
            <a:ext cx="387350" cy="297180"/>
          </a:xfrm>
          <a:custGeom>
            <a:avLst/>
            <a:gdLst/>
            <a:ahLst/>
            <a:cxnLst/>
            <a:rect l="l" t="t" r="r" b="b"/>
            <a:pathLst>
              <a:path w="387350" h="297179">
                <a:moveTo>
                  <a:pt x="193507" y="0"/>
                </a:moveTo>
                <a:lnTo>
                  <a:pt x="0" y="133696"/>
                </a:lnTo>
                <a:lnTo>
                  <a:pt x="127684" y="133696"/>
                </a:lnTo>
                <a:lnTo>
                  <a:pt x="127684" y="297051"/>
                </a:lnTo>
                <a:lnTo>
                  <a:pt x="259330" y="297051"/>
                </a:lnTo>
                <a:lnTo>
                  <a:pt x="259330" y="133696"/>
                </a:lnTo>
                <a:lnTo>
                  <a:pt x="387015" y="133696"/>
                </a:lnTo>
                <a:lnTo>
                  <a:pt x="193507" y="0"/>
                </a:lnTo>
                <a:close/>
              </a:path>
            </a:pathLst>
          </a:custGeom>
          <a:ln w="3324">
            <a:solidFill>
              <a:srgbClr val="000000"/>
            </a:solidFill>
          </a:ln>
        </p:spPr>
        <p:txBody>
          <a:bodyPr wrap="square" lIns="0" tIns="0" rIns="0" bIns="0" rtlCol="0"/>
          <a:lstStyle/>
          <a:p>
            <a:endParaRPr/>
          </a:p>
        </p:txBody>
      </p:sp>
      <p:sp>
        <p:nvSpPr>
          <p:cNvPr id="168" name="object 168"/>
          <p:cNvSpPr/>
          <p:nvPr/>
        </p:nvSpPr>
        <p:spPr>
          <a:xfrm>
            <a:off x="3411411" y="4011655"/>
            <a:ext cx="387350" cy="554355"/>
          </a:xfrm>
          <a:custGeom>
            <a:avLst/>
            <a:gdLst/>
            <a:ahLst/>
            <a:cxnLst/>
            <a:rect l="l" t="t" r="r" b="b"/>
            <a:pathLst>
              <a:path w="387350" h="554354">
                <a:moveTo>
                  <a:pt x="259330" y="197959"/>
                </a:moveTo>
                <a:lnTo>
                  <a:pt x="127684" y="197959"/>
                </a:lnTo>
                <a:lnTo>
                  <a:pt x="127684" y="554342"/>
                </a:lnTo>
                <a:lnTo>
                  <a:pt x="259330" y="554342"/>
                </a:lnTo>
                <a:lnTo>
                  <a:pt x="259330" y="197959"/>
                </a:lnTo>
                <a:close/>
              </a:path>
              <a:path w="387350" h="554354">
                <a:moveTo>
                  <a:pt x="193507" y="0"/>
                </a:moveTo>
                <a:lnTo>
                  <a:pt x="0" y="197959"/>
                </a:lnTo>
                <a:lnTo>
                  <a:pt x="387015" y="197959"/>
                </a:lnTo>
                <a:lnTo>
                  <a:pt x="193507" y="0"/>
                </a:lnTo>
                <a:close/>
              </a:path>
            </a:pathLst>
          </a:custGeom>
          <a:solidFill>
            <a:srgbClr val="FFFFFF"/>
          </a:solidFill>
        </p:spPr>
        <p:txBody>
          <a:bodyPr wrap="square" lIns="0" tIns="0" rIns="0" bIns="0" rtlCol="0"/>
          <a:lstStyle/>
          <a:p>
            <a:endParaRPr/>
          </a:p>
        </p:txBody>
      </p:sp>
      <p:sp>
        <p:nvSpPr>
          <p:cNvPr id="169" name="object 169"/>
          <p:cNvSpPr/>
          <p:nvPr/>
        </p:nvSpPr>
        <p:spPr>
          <a:xfrm>
            <a:off x="3411411" y="4011655"/>
            <a:ext cx="387350" cy="554355"/>
          </a:xfrm>
          <a:custGeom>
            <a:avLst/>
            <a:gdLst/>
            <a:ahLst/>
            <a:cxnLst/>
            <a:rect l="l" t="t" r="r" b="b"/>
            <a:pathLst>
              <a:path w="387350" h="554354">
                <a:moveTo>
                  <a:pt x="193507" y="0"/>
                </a:moveTo>
                <a:lnTo>
                  <a:pt x="0" y="197959"/>
                </a:lnTo>
                <a:lnTo>
                  <a:pt x="127684" y="197959"/>
                </a:lnTo>
                <a:lnTo>
                  <a:pt x="127684" y="554342"/>
                </a:lnTo>
                <a:lnTo>
                  <a:pt x="259330" y="554342"/>
                </a:lnTo>
                <a:lnTo>
                  <a:pt x="259330" y="197959"/>
                </a:lnTo>
                <a:lnTo>
                  <a:pt x="387015" y="197959"/>
                </a:lnTo>
                <a:lnTo>
                  <a:pt x="193507" y="0"/>
                </a:lnTo>
                <a:close/>
              </a:path>
            </a:pathLst>
          </a:custGeom>
          <a:ln w="3302">
            <a:solidFill>
              <a:srgbClr val="000000"/>
            </a:solidFill>
          </a:ln>
        </p:spPr>
        <p:txBody>
          <a:bodyPr wrap="square" lIns="0" tIns="0" rIns="0" bIns="0" rtlCol="0"/>
          <a:lstStyle/>
          <a:p>
            <a:endParaRPr/>
          </a:p>
        </p:txBody>
      </p:sp>
      <p:sp>
        <p:nvSpPr>
          <p:cNvPr id="170" name="object 170"/>
          <p:cNvSpPr txBox="1">
            <a:spLocks noGrp="1"/>
          </p:cNvSpPr>
          <p:nvPr>
            <p:ph type="title" idx="4294967295"/>
          </p:nvPr>
        </p:nvSpPr>
        <p:spPr>
          <a:xfrm>
            <a:off x="1359138" y="317730"/>
            <a:ext cx="8623961" cy="430887"/>
          </a:xfrm>
          <a:prstGeom prst="rect">
            <a:avLst/>
          </a:prstGeom>
        </p:spPr>
        <p:txBody>
          <a:bodyPr vert="horz" wrap="square" lIns="0" tIns="0" rIns="0" bIns="0" rtlCol="0" anchor="ctr">
            <a:spAutoFit/>
          </a:bodyPr>
          <a:lstStyle/>
          <a:p>
            <a:pPr marL="1228725">
              <a:lnSpc>
                <a:spcPct val="100000"/>
              </a:lnSpc>
            </a:pPr>
            <a:r>
              <a:rPr sz="2800" dirty="0"/>
              <a:t>安全信息</a:t>
            </a:r>
            <a:r>
              <a:rPr sz="2800" spc="-5" dirty="0">
                <a:latin typeface="Calibri"/>
                <a:cs typeface="Calibri"/>
              </a:rPr>
              <a:t>-</a:t>
            </a:r>
            <a:r>
              <a:rPr sz="2800" dirty="0"/>
              <a:t>安全行为（</a:t>
            </a:r>
            <a:r>
              <a:rPr sz="2800" spc="5" dirty="0">
                <a:latin typeface="Calibri"/>
                <a:cs typeface="Calibri"/>
              </a:rPr>
              <a:t>S</a:t>
            </a:r>
            <a:r>
              <a:rPr sz="2800" spc="-5" dirty="0">
                <a:latin typeface="Calibri"/>
                <a:cs typeface="Calibri"/>
              </a:rPr>
              <a:t>I-</a:t>
            </a:r>
            <a:r>
              <a:rPr sz="2800" spc="5" dirty="0">
                <a:latin typeface="Calibri"/>
                <a:cs typeface="Calibri"/>
              </a:rPr>
              <a:t>S</a:t>
            </a:r>
            <a:r>
              <a:rPr sz="2800" spc="-5" dirty="0">
                <a:latin typeface="Calibri"/>
                <a:cs typeface="Calibri"/>
              </a:rPr>
              <a:t>B</a:t>
            </a:r>
            <a:r>
              <a:rPr sz="2800" dirty="0"/>
              <a:t>）系统安全模型</a:t>
            </a:r>
          </a:p>
        </p:txBody>
      </p:sp>
      <p:sp>
        <p:nvSpPr>
          <p:cNvPr id="171" name="object 171"/>
          <p:cNvSpPr txBox="1"/>
          <p:nvPr/>
        </p:nvSpPr>
        <p:spPr>
          <a:xfrm>
            <a:off x="1854201" y="5345376"/>
            <a:ext cx="8277225" cy="1165860"/>
          </a:xfrm>
          <a:prstGeom prst="rect">
            <a:avLst/>
          </a:prstGeom>
        </p:spPr>
        <p:txBody>
          <a:bodyPr vert="horz" wrap="square" lIns="0" tIns="0" rIns="0" bIns="0" rtlCol="0">
            <a:spAutoFit/>
          </a:bodyPr>
          <a:lstStyle/>
          <a:p>
            <a:pPr marL="1572895" algn="ctr"/>
            <a:r>
              <a:rPr sz="1100" spc="-25" dirty="0">
                <a:latin typeface="宋体"/>
                <a:cs typeface="宋体"/>
              </a:rPr>
              <a:t>发出行为</a:t>
            </a:r>
            <a:endParaRPr sz="1100">
              <a:latin typeface="宋体"/>
              <a:cs typeface="宋体"/>
            </a:endParaRPr>
          </a:p>
          <a:p>
            <a:pPr>
              <a:spcBef>
                <a:spcPts val="26"/>
              </a:spcBef>
            </a:pPr>
            <a:endParaRPr sz="1500">
              <a:latin typeface="Times New Roman"/>
              <a:cs typeface="Times New Roman"/>
            </a:endParaRPr>
          </a:p>
          <a:p>
            <a:pPr marL="1572895" algn="ctr"/>
            <a:r>
              <a:rPr sz="1100" spc="-25" dirty="0">
                <a:latin typeface="宋体"/>
                <a:cs typeface="宋体"/>
              </a:rPr>
              <a:t>内外环境影响</a:t>
            </a:r>
            <a:endParaRPr sz="1100">
              <a:latin typeface="宋体"/>
              <a:cs typeface="宋体"/>
            </a:endParaRPr>
          </a:p>
          <a:p>
            <a:pPr>
              <a:lnSpc>
                <a:spcPct val="100000"/>
              </a:lnSpc>
            </a:pPr>
            <a:endParaRPr sz="1100">
              <a:latin typeface="Times New Roman"/>
              <a:cs typeface="Times New Roman"/>
            </a:endParaRPr>
          </a:p>
          <a:p>
            <a:pPr>
              <a:spcBef>
                <a:spcPts val="1"/>
              </a:spcBef>
            </a:pPr>
            <a:endParaRPr sz="1450">
              <a:latin typeface="Times New Roman"/>
              <a:cs typeface="Times New Roman"/>
            </a:endParaRPr>
          </a:p>
          <a:p>
            <a:pPr marL="12700"/>
            <a:r>
              <a:rPr sz="1400" spc="-5" dirty="0">
                <a:solidFill>
                  <a:srgbClr val="006FC0"/>
                </a:solidFill>
                <a:latin typeface="宋体"/>
                <a:cs typeface="宋体"/>
              </a:rPr>
              <a:t>来源：王秉</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安全信息</a:t>
            </a:r>
            <a:r>
              <a:rPr sz="1400" spc="-5" dirty="0">
                <a:solidFill>
                  <a:srgbClr val="006FC0"/>
                </a:solidFill>
                <a:latin typeface="Calibri"/>
                <a:cs typeface="Calibri"/>
              </a:rPr>
              <a:t>—</a:t>
            </a:r>
            <a:r>
              <a:rPr sz="1400" spc="-5" dirty="0">
                <a:solidFill>
                  <a:srgbClr val="006FC0"/>
                </a:solidFill>
                <a:latin typeface="宋体"/>
                <a:cs typeface="宋体"/>
              </a:rPr>
              <a:t>安全行为</a:t>
            </a:r>
            <a:r>
              <a:rPr sz="1400" spc="-5" dirty="0">
                <a:solidFill>
                  <a:srgbClr val="006FC0"/>
                </a:solidFill>
                <a:latin typeface="Calibri"/>
                <a:cs typeface="Calibri"/>
              </a:rPr>
              <a:t>(SI-SB)</a:t>
            </a:r>
            <a:r>
              <a:rPr sz="1400" spc="-5" dirty="0">
                <a:solidFill>
                  <a:srgbClr val="006FC0"/>
                </a:solidFill>
                <a:latin typeface="宋体"/>
                <a:cs typeface="宋体"/>
              </a:rPr>
              <a:t>系统安全模型的构造与演绎</a:t>
            </a:r>
            <a:r>
              <a:rPr sz="1400" spc="-5" dirty="0">
                <a:solidFill>
                  <a:srgbClr val="006FC0"/>
                </a:solidFill>
                <a:latin typeface="Calibri"/>
                <a:cs typeface="Calibri"/>
              </a:rPr>
              <a:t>[J].</a:t>
            </a:r>
            <a:r>
              <a:rPr sz="1400" spc="-5" dirty="0">
                <a:solidFill>
                  <a:srgbClr val="006FC0"/>
                </a:solidFill>
                <a:latin typeface="宋体"/>
                <a:cs typeface="宋体"/>
              </a:rPr>
              <a:t>情报杂志</a:t>
            </a:r>
            <a:r>
              <a:rPr sz="1400" spc="-5" dirty="0">
                <a:solidFill>
                  <a:srgbClr val="006FC0"/>
                </a:solidFill>
                <a:latin typeface="Calibri"/>
                <a:cs typeface="Calibri"/>
              </a:rPr>
              <a:t>, 2017, 36(11):</a:t>
            </a:r>
            <a:r>
              <a:rPr sz="1400" spc="130" dirty="0">
                <a:solidFill>
                  <a:srgbClr val="006FC0"/>
                </a:solidFill>
                <a:latin typeface="Calibri"/>
                <a:cs typeface="Calibri"/>
              </a:rPr>
              <a:t> </a:t>
            </a:r>
            <a:r>
              <a:rPr sz="1400" spc="-5" dirty="0">
                <a:solidFill>
                  <a:srgbClr val="006FC0"/>
                </a:solidFill>
                <a:latin typeface="Calibri"/>
                <a:cs typeface="Calibri"/>
              </a:rPr>
              <a:t>41-49+98.</a:t>
            </a:r>
            <a:endParaRPr sz="1400">
              <a:latin typeface="Calibri"/>
              <a:cs typeface="Calibri"/>
            </a:endParaRPr>
          </a:p>
        </p:txBody>
      </p:sp>
      <p:sp>
        <p:nvSpPr>
          <p:cNvPr id="172" name="object 172"/>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31009097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042691" y="1466917"/>
            <a:ext cx="509712" cy="207114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042692" y="1466916"/>
            <a:ext cx="509905" cy="2071370"/>
          </a:xfrm>
          <a:custGeom>
            <a:avLst/>
            <a:gdLst/>
            <a:ahLst/>
            <a:cxnLst/>
            <a:rect l="l" t="t" r="r" b="b"/>
            <a:pathLst>
              <a:path w="509904" h="2071370">
                <a:moveTo>
                  <a:pt x="0" y="2071145"/>
                </a:moveTo>
                <a:lnTo>
                  <a:pt x="509712" y="2071145"/>
                </a:lnTo>
                <a:lnTo>
                  <a:pt x="509712" y="0"/>
                </a:lnTo>
                <a:lnTo>
                  <a:pt x="0" y="0"/>
                </a:lnTo>
                <a:lnTo>
                  <a:pt x="0" y="2071145"/>
                </a:lnTo>
                <a:close/>
              </a:path>
            </a:pathLst>
          </a:custGeom>
          <a:ln w="4470">
            <a:solidFill>
              <a:srgbClr val="000000"/>
            </a:solidFill>
          </a:ln>
        </p:spPr>
        <p:txBody>
          <a:bodyPr wrap="square" lIns="0" tIns="0" rIns="0" bIns="0" rtlCol="0"/>
          <a:lstStyle/>
          <a:p>
            <a:endParaRPr/>
          </a:p>
        </p:txBody>
      </p:sp>
      <p:sp>
        <p:nvSpPr>
          <p:cNvPr id="4" name="object 4"/>
          <p:cNvSpPr txBox="1"/>
          <p:nvPr/>
        </p:nvSpPr>
        <p:spPr>
          <a:xfrm>
            <a:off x="5084509" y="1530847"/>
            <a:ext cx="419100" cy="1962150"/>
          </a:xfrm>
          <a:prstGeom prst="rect">
            <a:avLst/>
          </a:prstGeom>
        </p:spPr>
        <p:txBody>
          <a:bodyPr vert="horz" wrap="square" lIns="0" tIns="0" rIns="0" bIns="0" rtlCol="0">
            <a:spAutoFit/>
          </a:bodyPr>
          <a:lstStyle/>
          <a:p>
            <a:pPr marL="12700" marR="5080" indent="214629" algn="just">
              <a:lnSpc>
                <a:spcPts val="1400"/>
              </a:lnSpc>
            </a:pPr>
            <a:r>
              <a:rPr sz="1400" spc="5" dirty="0">
                <a:latin typeface="宋体"/>
                <a:cs typeface="宋体"/>
              </a:rPr>
              <a:t>（  个</a:t>
            </a:r>
            <a:r>
              <a:rPr sz="1400" spc="-509" dirty="0">
                <a:latin typeface="宋体"/>
                <a:cs typeface="宋体"/>
              </a:rPr>
              <a:t> </a:t>
            </a:r>
            <a:r>
              <a:rPr sz="1400" spc="5" dirty="0">
                <a:latin typeface="宋体"/>
                <a:cs typeface="宋体"/>
              </a:rPr>
              <a:t>安 </a:t>
            </a:r>
            <a:r>
              <a:rPr sz="1400" dirty="0">
                <a:latin typeface="宋体"/>
                <a:cs typeface="宋体"/>
              </a:rPr>
              <a:t> </a:t>
            </a:r>
            <a:r>
              <a:rPr sz="1400" spc="5" dirty="0">
                <a:latin typeface="宋体"/>
                <a:cs typeface="宋体"/>
              </a:rPr>
              <a:t>体</a:t>
            </a:r>
            <a:r>
              <a:rPr sz="1400" spc="-509" dirty="0">
                <a:latin typeface="宋体"/>
                <a:cs typeface="宋体"/>
              </a:rPr>
              <a:t> </a:t>
            </a:r>
            <a:r>
              <a:rPr sz="1400" spc="5" dirty="0">
                <a:latin typeface="宋体"/>
                <a:cs typeface="宋体"/>
              </a:rPr>
              <a:t>全 </a:t>
            </a:r>
            <a:r>
              <a:rPr sz="1400" dirty="0">
                <a:latin typeface="宋体"/>
                <a:cs typeface="宋体"/>
              </a:rPr>
              <a:t> </a:t>
            </a:r>
            <a:r>
              <a:rPr sz="1400" spc="5" dirty="0">
                <a:latin typeface="宋体"/>
                <a:cs typeface="宋体"/>
              </a:rPr>
              <a:t>安</a:t>
            </a:r>
            <a:r>
              <a:rPr sz="1400" spc="-509" dirty="0">
                <a:latin typeface="宋体"/>
                <a:cs typeface="宋体"/>
              </a:rPr>
              <a:t> </a:t>
            </a:r>
            <a:r>
              <a:rPr sz="1400" spc="5" dirty="0">
                <a:latin typeface="宋体"/>
                <a:cs typeface="宋体"/>
              </a:rPr>
              <a:t>能 </a:t>
            </a:r>
            <a:r>
              <a:rPr sz="1400" dirty="0">
                <a:latin typeface="宋体"/>
                <a:cs typeface="宋体"/>
              </a:rPr>
              <a:t> </a:t>
            </a:r>
            <a:r>
              <a:rPr sz="1400" spc="5" dirty="0">
                <a:latin typeface="宋体"/>
                <a:cs typeface="宋体"/>
              </a:rPr>
              <a:t>全</a:t>
            </a:r>
            <a:r>
              <a:rPr sz="1400" spc="-509" dirty="0">
                <a:latin typeface="宋体"/>
                <a:cs typeface="宋体"/>
              </a:rPr>
              <a:t> </a:t>
            </a:r>
            <a:r>
              <a:rPr sz="1400" spc="5" dirty="0">
                <a:latin typeface="宋体"/>
                <a:cs typeface="宋体"/>
              </a:rPr>
              <a:t>力 </a:t>
            </a:r>
            <a:r>
              <a:rPr sz="1400" dirty="0">
                <a:latin typeface="宋体"/>
                <a:cs typeface="宋体"/>
              </a:rPr>
              <a:t> </a:t>
            </a:r>
            <a:r>
              <a:rPr sz="1400" spc="5" dirty="0">
                <a:latin typeface="宋体"/>
                <a:cs typeface="宋体"/>
              </a:rPr>
              <a:t>信</a:t>
            </a:r>
            <a:r>
              <a:rPr sz="1400" spc="-509" dirty="0">
                <a:latin typeface="宋体"/>
                <a:cs typeface="宋体"/>
              </a:rPr>
              <a:t> </a:t>
            </a:r>
            <a:r>
              <a:rPr sz="1400" spc="5" dirty="0">
                <a:latin typeface="宋体"/>
                <a:cs typeface="宋体"/>
              </a:rPr>
              <a:t>缺 </a:t>
            </a:r>
            <a:r>
              <a:rPr sz="1400" dirty="0">
                <a:latin typeface="宋体"/>
                <a:cs typeface="宋体"/>
              </a:rPr>
              <a:t> </a:t>
            </a:r>
            <a:r>
              <a:rPr sz="1400" spc="5" dirty="0">
                <a:latin typeface="宋体"/>
                <a:cs typeface="宋体"/>
              </a:rPr>
              <a:t>息</a:t>
            </a:r>
            <a:r>
              <a:rPr sz="1400" spc="-509" dirty="0">
                <a:latin typeface="宋体"/>
                <a:cs typeface="宋体"/>
              </a:rPr>
              <a:t> </a:t>
            </a:r>
            <a:r>
              <a:rPr sz="1400" spc="5" dirty="0">
                <a:latin typeface="宋体"/>
                <a:cs typeface="宋体"/>
              </a:rPr>
              <a:t>陷 </a:t>
            </a:r>
            <a:r>
              <a:rPr sz="1400" dirty="0">
                <a:latin typeface="宋体"/>
                <a:cs typeface="宋体"/>
              </a:rPr>
              <a:t> </a:t>
            </a:r>
            <a:r>
              <a:rPr sz="1400" spc="5" dirty="0">
                <a:latin typeface="宋体"/>
                <a:cs typeface="宋体"/>
              </a:rPr>
              <a:t>力</a:t>
            </a:r>
            <a:r>
              <a:rPr sz="1400" spc="-509" dirty="0">
                <a:latin typeface="宋体"/>
                <a:cs typeface="宋体"/>
              </a:rPr>
              <a:t> </a:t>
            </a:r>
            <a:r>
              <a:rPr sz="1400" spc="5" dirty="0">
                <a:latin typeface="宋体"/>
                <a:cs typeface="宋体"/>
              </a:rPr>
              <a:t>的 </a:t>
            </a:r>
            <a:r>
              <a:rPr sz="1400" dirty="0">
                <a:latin typeface="宋体"/>
                <a:cs typeface="宋体"/>
              </a:rPr>
              <a:t> </a:t>
            </a:r>
            <a:r>
              <a:rPr sz="1400" spc="5" dirty="0">
                <a:latin typeface="宋体"/>
                <a:cs typeface="宋体"/>
              </a:rPr>
              <a:t>偏</a:t>
            </a:r>
            <a:r>
              <a:rPr sz="1400" spc="-509" dirty="0">
                <a:latin typeface="宋体"/>
                <a:cs typeface="宋体"/>
              </a:rPr>
              <a:t> </a:t>
            </a:r>
            <a:r>
              <a:rPr sz="1400" spc="5" dirty="0">
                <a:latin typeface="宋体"/>
                <a:cs typeface="宋体"/>
              </a:rPr>
              <a:t>本 </a:t>
            </a:r>
            <a:r>
              <a:rPr sz="1400" dirty="0">
                <a:latin typeface="宋体"/>
                <a:cs typeface="宋体"/>
              </a:rPr>
              <a:t> </a:t>
            </a:r>
            <a:r>
              <a:rPr sz="1400" spc="5" dirty="0">
                <a:latin typeface="宋体"/>
                <a:cs typeface="宋体"/>
              </a:rPr>
              <a:t>差</a:t>
            </a:r>
            <a:r>
              <a:rPr sz="1400" spc="-515" dirty="0">
                <a:latin typeface="宋体"/>
                <a:cs typeface="宋体"/>
              </a:rPr>
              <a:t> </a:t>
            </a:r>
            <a:r>
              <a:rPr sz="1400" spc="5" dirty="0">
                <a:latin typeface="宋体"/>
                <a:cs typeface="宋体"/>
              </a:rPr>
              <a:t>质</a:t>
            </a:r>
            <a:endParaRPr sz="1400">
              <a:latin typeface="宋体"/>
              <a:cs typeface="宋体"/>
            </a:endParaRPr>
          </a:p>
          <a:p>
            <a:pPr marL="226695">
              <a:lnSpc>
                <a:spcPts val="1405"/>
              </a:lnSpc>
            </a:pPr>
            <a:r>
              <a:rPr sz="1400" spc="5" dirty="0">
                <a:latin typeface="宋体"/>
                <a:cs typeface="宋体"/>
              </a:rPr>
              <a:t>）</a:t>
            </a:r>
            <a:endParaRPr sz="1400">
              <a:latin typeface="宋体"/>
              <a:cs typeface="宋体"/>
            </a:endParaRPr>
          </a:p>
        </p:txBody>
      </p:sp>
      <p:sp>
        <p:nvSpPr>
          <p:cNvPr id="5" name="object 5"/>
          <p:cNvSpPr/>
          <p:nvPr/>
        </p:nvSpPr>
        <p:spPr>
          <a:xfrm>
            <a:off x="9656929" y="1747523"/>
            <a:ext cx="509712" cy="150993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9656930" y="1747523"/>
            <a:ext cx="509905" cy="1510030"/>
          </a:xfrm>
          <a:custGeom>
            <a:avLst/>
            <a:gdLst/>
            <a:ahLst/>
            <a:cxnLst/>
            <a:rect l="l" t="t" r="r" b="b"/>
            <a:pathLst>
              <a:path w="509904" h="1510029">
                <a:moveTo>
                  <a:pt x="0" y="1509932"/>
                </a:moveTo>
                <a:lnTo>
                  <a:pt x="509712" y="1509932"/>
                </a:lnTo>
                <a:lnTo>
                  <a:pt x="509712" y="0"/>
                </a:lnTo>
                <a:lnTo>
                  <a:pt x="0" y="0"/>
                </a:lnTo>
                <a:lnTo>
                  <a:pt x="0" y="1509932"/>
                </a:lnTo>
                <a:close/>
              </a:path>
            </a:pathLst>
          </a:custGeom>
          <a:ln w="4469">
            <a:solidFill>
              <a:srgbClr val="000000"/>
            </a:solidFill>
          </a:ln>
        </p:spPr>
        <p:txBody>
          <a:bodyPr wrap="square" lIns="0" tIns="0" rIns="0" bIns="0" rtlCol="0"/>
          <a:lstStyle/>
          <a:p>
            <a:endParaRPr/>
          </a:p>
        </p:txBody>
      </p:sp>
      <p:sp>
        <p:nvSpPr>
          <p:cNvPr id="7" name="object 7"/>
          <p:cNvSpPr txBox="1"/>
          <p:nvPr/>
        </p:nvSpPr>
        <p:spPr>
          <a:xfrm>
            <a:off x="9805190" y="1887227"/>
            <a:ext cx="204470" cy="1249045"/>
          </a:xfrm>
          <a:prstGeom prst="rect">
            <a:avLst/>
          </a:prstGeom>
        </p:spPr>
        <p:txBody>
          <a:bodyPr vert="horz" wrap="square" lIns="0" tIns="0" rIns="0" bIns="0" rtlCol="0">
            <a:spAutoFit/>
          </a:bodyPr>
          <a:lstStyle/>
          <a:p>
            <a:pPr marL="12700" marR="5080" algn="just">
              <a:lnSpc>
                <a:spcPts val="1400"/>
              </a:lnSpc>
            </a:pPr>
            <a:r>
              <a:rPr sz="1400" spc="5" dirty="0">
                <a:latin typeface="宋体"/>
                <a:cs typeface="宋体"/>
              </a:rPr>
              <a:t>个  体  不  安  全  行  为</a:t>
            </a:r>
            <a:endParaRPr sz="1400">
              <a:latin typeface="宋体"/>
              <a:cs typeface="宋体"/>
            </a:endParaRPr>
          </a:p>
        </p:txBody>
      </p:sp>
      <p:sp>
        <p:nvSpPr>
          <p:cNvPr id="8" name="object 8"/>
          <p:cNvSpPr/>
          <p:nvPr/>
        </p:nvSpPr>
        <p:spPr>
          <a:xfrm>
            <a:off x="7376637" y="1747523"/>
            <a:ext cx="496298" cy="1509932"/>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7376637" y="1747523"/>
            <a:ext cx="496570" cy="1510030"/>
          </a:xfrm>
          <a:custGeom>
            <a:avLst/>
            <a:gdLst/>
            <a:ahLst/>
            <a:cxnLst/>
            <a:rect l="l" t="t" r="r" b="b"/>
            <a:pathLst>
              <a:path w="496570" h="1510029">
                <a:moveTo>
                  <a:pt x="0" y="1509932"/>
                </a:moveTo>
                <a:lnTo>
                  <a:pt x="496298" y="1509932"/>
                </a:lnTo>
                <a:lnTo>
                  <a:pt x="496298" y="0"/>
                </a:lnTo>
                <a:lnTo>
                  <a:pt x="0" y="0"/>
                </a:lnTo>
                <a:lnTo>
                  <a:pt x="0" y="1509932"/>
                </a:lnTo>
                <a:close/>
              </a:path>
            </a:pathLst>
          </a:custGeom>
          <a:ln w="4469">
            <a:solidFill>
              <a:srgbClr val="000000"/>
            </a:solidFill>
          </a:ln>
        </p:spPr>
        <p:txBody>
          <a:bodyPr wrap="square" lIns="0" tIns="0" rIns="0" bIns="0" rtlCol="0"/>
          <a:lstStyle/>
          <a:p>
            <a:endParaRPr/>
          </a:p>
        </p:txBody>
      </p:sp>
      <p:sp>
        <p:nvSpPr>
          <p:cNvPr id="10" name="object 10"/>
          <p:cNvSpPr txBox="1"/>
          <p:nvPr/>
        </p:nvSpPr>
        <p:spPr>
          <a:xfrm>
            <a:off x="7523826" y="1887227"/>
            <a:ext cx="204470" cy="1249045"/>
          </a:xfrm>
          <a:prstGeom prst="rect">
            <a:avLst/>
          </a:prstGeom>
        </p:spPr>
        <p:txBody>
          <a:bodyPr vert="horz" wrap="square" lIns="0" tIns="0" rIns="0" bIns="0" rtlCol="0">
            <a:spAutoFit/>
          </a:bodyPr>
          <a:lstStyle/>
          <a:p>
            <a:pPr marL="12700" marR="5080" algn="just">
              <a:lnSpc>
                <a:spcPts val="1400"/>
              </a:lnSpc>
            </a:pPr>
            <a:r>
              <a:rPr sz="1400" spc="5" dirty="0">
                <a:latin typeface="宋体"/>
                <a:cs typeface="宋体"/>
              </a:rPr>
              <a:t>安  全  信  息  流  偏  差</a:t>
            </a:r>
            <a:endParaRPr sz="1400">
              <a:latin typeface="宋体"/>
              <a:cs typeface="宋体"/>
            </a:endParaRPr>
          </a:p>
        </p:txBody>
      </p:sp>
      <p:sp>
        <p:nvSpPr>
          <p:cNvPr id="11" name="object 11"/>
          <p:cNvSpPr/>
          <p:nvPr/>
        </p:nvSpPr>
        <p:spPr>
          <a:xfrm>
            <a:off x="6960820" y="1747560"/>
            <a:ext cx="335915" cy="748665"/>
          </a:xfrm>
          <a:custGeom>
            <a:avLst/>
            <a:gdLst/>
            <a:ahLst/>
            <a:cxnLst/>
            <a:rect l="l" t="t" r="r" b="b"/>
            <a:pathLst>
              <a:path w="335914" h="748664">
                <a:moveTo>
                  <a:pt x="0" y="0"/>
                </a:moveTo>
                <a:lnTo>
                  <a:pt x="201202" y="0"/>
                </a:lnTo>
                <a:lnTo>
                  <a:pt x="201202" y="748249"/>
                </a:lnTo>
                <a:lnTo>
                  <a:pt x="335336" y="748249"/>
                </a:lnTo>
              </a:path>
            </a:pathLst>
          </a:custGeom>
          <a:ln w="4468">
            <a:solidFill>
              <a:srgbClr val="000000"/>
            </a:solidFill>
          </a:ln>
        </p:spPr>
        <p:txBody>
          <a:bodyPr wrap="square" lIns="0" tIns="0" rIns="0" bIns="0" rtlCol="0"/>
          <a:lstStyle/>
          <a:p>
            <a:endParaRPr/>
          </a:p>
        </p:txBody>
      </p:sp>
      <p:sp>
        <p:nvSpPr>
          <p:cNvPr id="12" name="object 12"/>
          <p:cNvSpPr/>
          <p:nvPr/>
        </p:nvSpPr>
        <p:spPr>
          <a:xfrm>
            <a:off x="7269329" y="2450644"/>
            <a:ext cx="107314" cy="99060"/>
          </a:xfrm>
          <a:custGeom>
            <a:avLst/>
            <a:gdLst/>
            <a:ahLst/>
            <a:cxnLst/>
            <a:rect l="l" t="t" r="r" b="b"/>
            <a:pathLst>
              <a:path w="107314" h="99060">
                <a:moveTo>
                  <a:pt x="5058" y="96093"/>
                </a:moveTo>
                <a:lnTo>
                  <a:pt x="0" y="98613"/>
                </a:lnTo>
                <a:lnTo>
                  <a:pt x="4113" y="98702"/>
                </a:lnTo>
                <a:lnTo>
                  <a:pt x="5058" y="96093"/>
                </a:lnTo>
                <a:close/>
              </a:path>
              <a:path w="107314" h="99060">
                <a:moveTo>
                  <a:pt x="6884" y="7649"/>
                </a:moveTo>
                <a:lnTo>
                  <a:pt x="12865" y="24161"/>
                </a:lnTo>
                <a:lnTo>
                  <a:pt x="15783" y="49351"/>
                </a:lnTo>
                <a:lnTo>
                  <a:pt x="12865" y="74541"/>
                </a:lnTo>
                <a:lnTo>
                  <a:pt x="5058" y="96093"/>
                </a:lnTo>
                <a:lnTo>
                  <a:pt x="107307" y="45164"/>
                </a:lnTo>
                <a:lnTo>
                  <a:pt x="6884" y="7649"/>
                </a:lnTo>
                <a:close/>
              </a:path>
              <a:path w="107314" h="99060">
                <a:moveTo>
                  <a:pt x="4113" y="0"/>
                </a:moveTo>
                <a:lnTo>
                  <a:pt x="0" y="5077"/>
                </a:lnTo>
                <a:lnTo>
                  <a:pt x="6884" y="7649"/>
                </a:lnTo>
                <a:lnTo>
                  <a:pt x="4113" y="0"/>
                </a:lnTo>
                <a:close/>
              </a:path>
            </a:pathLst>
          </a:custGeom>
          <a:solidFill>
            <a:srgbClr val="000000"/>
          </a:solidFill>
        </p:spPr>
        <p:txBody>
          <a:bodyPr wrap="square" lIns="0" tIns="0" rIns="0" bIns="0" rtlCol="0"/>
          <a:lstStyle/>
          <a:p>
            <a:endParaRPr/>
          </a:p>
        </p:txBody>
      </p:sp>
      <p:sp>
        <p:nvSpPr>
          <p:cNvPr id="13" name="object 13"/>
          <p:cNvSpPr/>
          <p:nvPr/>
        </p:nvSpPr>
        <p:spPr>
          <a:xfrm>
            <a:off x="8127792" y="1747523"/>
            <a:ext cx="509712" cy="1509932"/>
          </a:xfrm>
          <a:prstGeom prst="rect">
            <a:avLst/>
          </a:prstGeom>
          <a:blipFill>
            <a:blip r:embed="rId3" cstate="print"/>
            <a:stretch>
              <a:fillRect/>
            </a:stretch>
          </a:blipFill>
        </p:spPr>
        <p:txBody>
          <a:bodyPr wrap="square" lIns="0" tIns="0" rIns="0" bIns="0" rtlCol="0"/>
          <a:lstStyle/>
          <a:p>
            <a:endParaRPr/>
          </a:p>
        </p:txBody>
      </p:sp>
      <p:sp>
        <p:nvSpPr>
          <p:cNvPr id="14" name="object 14"/>
          <p:cNvSpPr/>
          <p:nvPr/>
        </p:nvSpPr>
        <p:spPr>
          <a:xfrm>
            <a:off x="8127793" y="1747523"/>
            <a:ext cx="509905" cy="1510030"/>
          </a:xfrm>
          <a:custGeom>
            <a:avLst/>
            <a:gdLst/>
            <a:ahLst/>
            <a:cxnLst/>
            <a:rect l="l" t="t" r="r" b="b"/>
            <a:pathLst>
              <a:path w="509904" h="1510029">
                <a:moveTo>
                  <a:pt x="0" y="1509932"/>
                </a:moveTo>
                <a:lnTo>
                  <a:pt x="509712" y="1509932"/>
                </a:lnTo>
                <a:lnTo>
                  <a:pt x="509712" y="0"/>
                </a:lnTo>
                <a:lnTo>
                  <a:pt x="0" y="0"/>
                </a:lnTo>
                <a:lnTo>
                  <a:pt x="0" y="1509932"/>
                </a:lnTo>
                <a:close/>
              </a:path>
            </a:pathLst>
          </a:custGeom>
          <a:ln w="4469">
            <a:solidFill>
              <a:srgbClr val="000000"/>
            </a:solidFill>
          </a:ln>
        </p:spPr>
        <p:txBody>
          <a:bodyPr wrap="square" lIns="0" tIns="0" rIns="0" bIns="0" rtlCol="0"/>
          <a:lstStyle/>
          <a:p>
            <a:endParaRPr/>
          </a:p>
        </p:txBody>
      </p:sp>
      <p:sp>
        <p:nvSpPr>
          <p:cNvPr id="15" name="object 15"/>
          <p:cNvSpPr txBox="1"/>
          <p:nvPr/>
        </p:nvSpPr>
        <p:spPr>
          <a:xfrm>
            <a:off x="8284281" y="2065389"/>
            <a:ext cx="204470" cy="892810"/>
          </a:xfrm>
          <a:prstGeom prst="rect">
            <a:avLst/>
          </a:prstGeom>
        </p:spPr>
        <p:txBody>
          <a:bodyPr vert="horz" wrap="square" lIns="0" tIns="0" rIns="0" bIns="0" rtlCol="0">
            <a:spAutoFit/>
          </a:bodyPr>
          <a:lstStyle/>
          <a:p>
            <a:pPr marL="12700" marR="5080" algn="just">
              <a:lnSpc>
                <a:spcPts val="1400"/>
              </a:lnSpc>
            </a:pPr>
            <a:r>
              <a:rPr sz="1400" spc="5" dirty="0">
                <a:latin typeface="宋体"/>
                <a:cs typeface="宋体"/>
              </a:rPr>
              <a:t>认  知  流  偏  差</a:t>
            </a:r>
            <a:endParaRPr sz="1400">
              <a:latin typeface="宋体"/>
              <a:cs typeface="宋体"/>
            </a:endParaRPr>
          </a:p>
        </p:txBody>
      </p:sp>
      <p:sp>
        <p:nvSpPr>
          <p:cNvPr id="16" name="object 16"/>
          <p:cNvSpPr/>
          <p:nvPr/>
        </p:nvSpPr>
        <p:spPr>
          <a:xfrm>
            <a:off x="7872936" y="2495808"/>
            <a:ext cx="187960" cy="0"/>
          </a:xfrm>
          <a:custGeom>
            <a:avLst/>
            <a:gdLst/>
            <a:ahLst/>
            <a:cxnLst/>
            <a:rect l="l" t="t" r="r" b="b"/>
            <a:pathLst>
              <a:path w="187959">
                <a:moveTo>
                  <a:pt x="0" y="0"/>
                </a:moveTo>
                <a:lnTo>
                  <a:pt x="187788" y="0"/>
                </a:lnTo>
              </a:path>
            </a:pathLst>
          </a:custGeom>
          <a:ln w="4454">
            <a:solidFill>
              <a:srgbClr val="000000"/>
            </a:solidFill>
          </a:ln>
        </p:spPr>
        <p:txBody>
          <a:bodyPr wrap="square" lIns="0" tIns="0" rIns="0" bIns="0" rtlCol="0"/>
          <a:lstStyle/>
          <a:p>
            <a:endParaRPr/>
          </a:p>
        </p:txBody>
      </p:sp>
      <p:sp>
        <p:nvSpPr>
          <p:cNvPr id="17" name="object 17"/>
          <p:cNvSpPr/>
          <p:nvPr/>
        </p:nvSpPr>
        <p:spPr>
          <a:xfrm>
            <a:off x="8033897" y="2450644"/>
            <a:ext cx="93980" cy="99060"/>
          </a:xfrm>
          <a:custGeom>
            <a:avLst/>
            <a:gdLst/>
            <a:ahLst/>
            <a:cxnLst/>
            <a:rect l="l" t="t" r="r" b="b"/>
            <a:pathLst>
              <a:path w="93979" h="99060">
                <a:moveTo>
                  <a:pt x="2175" y="6006"/>
                </a:moveTo>
                <a:lnTo>
                  <a:pt x="8752" y="24161"/>
                </a:lnTo>
                <a:lnTo>
                  <a:pt x="11669" y="49351"/>
                </a:lnTo>
                <a:lnTo>
                  <a:pt x="8752" y="74541"/>
                </a:lnTo>
                <a:lnTo>
                  <a:pt x="40" y="98590"/>
                </a:lnTo>
                <a:lnTo>
                  <a:pt x="93894" y="45164"/>
                </a:lnTo>
                <a:lnTo>
                  <a:pt x="2175" y="6006"/>
                </a:lnTo>
                <a:close/>
              </a:path>
              <a:path w="93979" h="99060">
                <a:moveTo>
                  <a:pt x="0" y="0"/>
                </a:moveTo>
                <a:lnTo>
                  <a:pt x="0" y="5077"/>
                </a:lnTo>
                <a:lnTo>
                  <a:pt x="2175" y="6006"/>
                </a:lnTo>
                <a:lnTo>
                  <a:pt x="0" y="0"/>
                </a:lnTo>
                <a:close/>
              </a:path>
            </a:pathLst>
          </a:custGeom>
          <a:solidFill>
            <a:srgbClr val="000000"/>
          </a:solidFill>
        </p:spPr>
        <p:txBody>
          <a:bodyPr wrap="square" lIns="0" tIns="0" rIns="0" bIns="0" rtlCol="0"/>
          <a:lstStyle/>
          <a:p>
            <a:endParaRPr/>
          </a:p>
        </p:txBody>
      </p:sp>
      <p:sp>
        <p:nvSpPr>
          <p:cNvPr id="18" name="object 18"/>
          <p:cNvSpPr/>
          <p:nvPr/>
        </p:nvSpPr>
        <p:spPr>
          <a:xfrm>
            <a:off x="8892360" y="1747523"/>
            <a:ext cx="509712" cy="1509932"/>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8892361" y="1747523"/>
            <a:ext cx="509905" cy="1510030"/>
          </a:xfrm>
          <a:custGeom>
            <a:avLst/>
            <a:gdLst/>
            <a:ahLst/>
            <a:cxnLst/>
            <a:rect l="l" t="t" r="r" b="b"/>
            <a:pathLst>
              <a:path w="509904" h="1510029">
                <a:moveTo>
                  <a:pt x="0" y="1509932"/>
                </a:moveTo>
                <a:lnTo>
                  <a:pt x="509712" y="1509932"/>
                </a:lnTo>
                <a:lnTo>
                  <a:pt x="509712" y="0"/>
                </a:lnTo>
                <a:lnTo>
                  <a:pt x="0" y="0"/>
                </a:lnTo>
                <a:lnTo>
                  <a:pt x="0" y="1509932"/>
                </a:lnTo>
                <a:close/>
              </a:path>
            </a:pathLst>
          </a:custGeom>
          <a:ln w="4469">
            <a:solidFill>
              <a:srgbClr val="000000"/>
            </a:solidFill>
          </a:ln>
        </p:spPr>
        <p:txBody>
          <a:bodyPr wrap="square" lIns="0" tIns="0" rIns="0" bIns="0" rtlCol="0"/>
          <a:lstStyle/>
          <a:p>
            <a:endParaRPr/>
          </a:p>
        </p:txBody>
      </p:sp>
      <p:sp>
        <p:nvSpPr>
          <p:cNvPr id="20" name="object 20"/>
          <p:cNvSpPr txBox="1"/>
          <p:nvPr/>
        </p:nvSpPr>
        <p:spPr>
          <a:xfrm>
            <a:off x="9044736" y="2065389"/>
            <a:ext cx="204470" cy="892810"/>
          </a:xfrm>
          <a:prstGeom prst="rect">
            <a:avLst/>
          </a:prstGeom>
        </p:spPr>
        <p:txBody>
          <a:bodyPr vert="horz" wrap="square" lIns="0" tIns="0" rIns="0" bIns="0" rtlCol="0">
            <a:spAutoFit/>
          </a:bodyPr>
          <a:lstStyle/>
          <a:p>
            <a:pPr marL="12700" marR="5080" algn="just">
              <a:lnSpc>
                <a:spcPts val="1400"/>
              </a:lnSpc>
            </a:pPr>
            <a:r>
              <a:rPr sz="1400" spc="5" dirty="0">
                <a:latin typeface="宋体"/>
                <a:cs typeface="宋体"/>
              </a:rPr>
              <a:t>行  为  流  偏  差</a:t>
            </a:r>
            <a:endParaRPr sz="1400">
              <a:latin typeface="宋体"/>
              <a:cs typeface="宋体"/>
            </a:endParaRPr>
          </a:p>
        </p:txBody>
      </p:sp>
      <p:sp>
        <p:nvSpPr>
          <p:cNvPr id="21" name="object 21"/>
          <p:cNvSpPr/>
          <p:nvPr/>
        </p:nvSpPr>
        <p:spPr>
          <a:xfrm>
            <a:off x="8637505" y="2495808"/>
            <a:ext cx="174625" cy="0"/>
          </a:xfrm>
          <a:custGeom>
            <a:avLst/>
            <a:gdLst/>
            <a:ahLst/>
            <a:cxnLst/>
            <a:rect l="l" t="t" r="r" b="b"/>
            <a:pathLst>
              <a:path w="174625">
                <a:moveTo>
                  <a:pt x="0" y="0"/>
                </a:moveTo>
                <a:lnTo>
                  <a:pt x="174375" y="0"/>
                </a:lnTo>
              </a:path>
            </a:pathLst>
          </a:custGeom>
          <a:ln w="4454">
            <a:solidFill>
              <a:srgbClr val="000000"/>
            </a:solidFill>
          </a:ln>
        </p:spPr>
        <p:txBody>
          <a:bodyPr wrap="square" lIns="0" tIns="0" rIns="0" bIns="0" rtlCol="0"/>
          <a:lstStyle/>
          <a:p>
            <a:endParaRPr/>
          </a:p>
        </p:txBody>
      </p:sp>
      <p:sp>
        <p:nvSpPr>
          <p:cNvPr id="22" name="object 22"/>
          <p:cNvSpPr/>
          <p:nvPr/>
        </p:nvSpPr>
        <p:spPr>
          <a:xfrm>
            <a:off x="8794354" y="2450644"/>
            <a:ext cx="98425" cy="99060"/>
          </a:xfrm>
          <a:custGeom>
            <a:avLst/>
            <a:gdLst/>
            <a:ahLst/>
            <a:cxnLst/>
            <a:rect l="l" t="t" r="r" b="b"/>
            <a:pathLst>
              <a:path w="98425" h="99060">
                <a:moveTo>
                  <a:pt x="0" y="0"/>
                </a:moveTo>
                <a:lnTo>
                  <a:pt x="8752" y="24161"/>
                </a:lnTo>
                <a:lnTo>
                  <a:pt x="11669" y="49351"/>
                </a:lnTo>
                <a:lnTo>
                  <a:pt x="8752" y="74541"/>
                </a:lnTo>
                <a:lnTo>
                  <a:pt x="0" y="98702"/>
                </a:lnTo>
                <a:lnTo>
                  <a:pt x="4113" y="98613"/>
                </a:lnTo>
                <a:lnTo>
                  <a:pt x="98007" y="45164"/>
                </a:lnTo>
                <a:lnTo>
                  <a:pt x="4113" y="5077"/>
                </a:lnTo>
                <a:lnTo>
                  <a:pt x="0" y="0"/>
                </a:lnTo>
                <a:close/>
              </a:path>
            </a:pathLst>
          </a:custGeom>
          <a:solidFill>
            <a:srgbClr val="000000"/>
          </a:solidFill>
        </p:spPr>
        <p:txBody>
          <a:bodyPr wrap="square" lIns="0" tIns="0" rIns="0" bIns="0" rtlCol="0"/>
          <a:lstStyle/>
          <a:p>
            <a:endParaRPr/>
          </a:p>
        </p:txBody>
      </p:sp>
      <p:sp>
        <p:nvSpPr>
          <p:cNvPr id="23" name="object 23"/>
          <p:cNvSpPr/>
          <p:nvPr/>
        </p:nvSpPr>
        <p:spPr>
          <a:xfrm>
            <a:off x="9402073" y="2495808"/>
            <a:ext cx="174625" cy="0"/>
          </a:xfrm>
          <a:custGeom>
            <a:avLst/>
            <a:gdLst/>
            <a:ahLst/>
            <a:cxnLst/>
            <a:rect l="l" t="t" r="r" b="b"/>
            <a:pathLst>
              <a:path w="174625">
                <a:moveTo>
                  <a:pt x="0" y="0"/>
                </a:moveTo>
                <a:lnTo>
                  <a:pt x="174375" y="0"/>
                </a:lnTo>
              </a:path>
            </a:pathLst>
          </a:custGeom>
          <a:ln w="4454">
            <a:solidFill>
              <a:srgbClr val="000000"/>
            </a:solidFill>
          </a:ln>
        </p:spPr>
        <p:txBody>
          <a:bodyPr wrap="square" lIns="0" tIns="0" rIns="0" bIns="0" rtlCol="0"/>
          <a:lstStyle/>
          <a:p>
            <a:endParaRPr/>
          </a:p>
        </p:txBody>
      </p:sp>
      <p:sp>
        <p:nvSpPr>
          <p:cNvPr id="24" name="object 24"/>
          <p:cNvSpPr/>
          <p:nvPr/>
        </p:nvSpPr>
        <p:spPr>
          <a:xfrm>
            <a:off x="9549620" y="2450644"/>
            <a:ext cx="107314" cy="99060"/>
          </a:xfrm>
          <a:custGeom>
            <a:avLst/>
            <a:gdLst/>
            <a:ahLst/>
            <a:cxnLst/>
            <a:rect l="l" t="t" r="r" b="b"/>
            <a:pathLst>
              <a:path w="107315" h="99060">
                <a:moveTo>
                  <a:pt x="6367" y="95441"/>
                </a:moveTo>
                <a:lnTo>
                  <a:pt x="0" y="98613"/>
                </a:lnTo>
                <a:lnTo>
                  <a:pt x="5186" y="98702"/>
                </a:lnTo>
                <a:lnTo>
                  <a:pt x="6367" y="95441"/>
                </a:lnTo>
                <a:close/>
              </a:path>
              <a:path w="107315" h="99060">
                <a:moveTo>
                  <a:pt x="8125" y="8113"/>
                </a:moveTo>
                <a:lnTo>
                  <a:pt x="13938" y="24161"/>
                </a:lnTo>
                <a:lnTo>
                  <a:pt x="16856" y="49351"/>
                </a:lnTo>
                <a:lnTo>
                  <a:pt x="13938" y="74541"/>
                </a:lnTo>
                <a:lnTo>
                  <a:pt x="6367" y="95441"/>
                </a:lnTo>
                <a:lnTo>
                  <a:pt x="107307" y="45164"/>
                </a:lnTo>
                <a:lnTo>
                  <a:pt x="8125" y="8113"/>
                </a:lnTo>
                <a:close/>
              </a:path>
              <a:path w="107315" h="99060">
                <a:moveTo>
                  <a:pt x="5186" y="0"/>
                </a:moveTo>
                <a:lnTo>
                  <a:pt x="0" y="5077"/>
                </a:lnTo>
                <a:lnTo>
                  <a:pt x="8125" y="8113"/>
                </a:lnTo>
                <a:lnTo>
                  <a:pt x="5186" y="0"/>
                </a:lnTo>
                <a:close/>
              </a:path>
            </a:pathLst>
          </a:custGeom>
          <a:solidFill>
            <a:srgbClr val="000000"/>
          </a:solidFill>
        </p:spPr>
        <p:txBody>
          <a:bodyPr wrap="square" lIns="0" tIns="0" rIns="0" bIns="0" rtlCol="0"/>
          <a:lstStyle/>
          <a:p>
            <a:endParaRPr/>
          </a:p>
        </p:txBody>
      </p:sp>
      <p:sp>
        <p:nvSpPr>
          <p:cNvPr id="25" name="object 25"/>
          <p:cNvSpPr/>
          <p:nvPr/>
        </p:nvSpPr>
        <p:spPr>
          <a:xfrm>
            <a:off x="5954808" y="1493640"/>
            <a:ext cx="1006010" cy="507764"/>
          </a:xfrm>
          <a:prstGeom prst="rect">
            <a:avLst/>
          </a:prstGeom>
          <a:blipFill>
            <a:blip r:embed="rId5" cstate="print"/>
            <a:stretch>
              <a:fillRect/>
            </a:stretch>
          </a:blipFill>
        </p:spPr>
        <p:txBody>
          <a:bodyPr wrap="square" lIns="0" tIns="0" rIns="0" bIns="0" rtlCol="0"/>
          <a:lstStyle/>
          <a:p>
            <a:endParaRPr/>
          </a:p>
        </p:txBody>
      </p:sp>
      <p:sp>
        <p:nvSpPr>
          <p:cNvPr id="26" name="object 26"/>
          <p:cNvSpPr/>
          <p:nvPr/>
        </p:nvSpPr>
        <p:spPr>
          <a:xfrm>
            <a:off x="5954809" y="1493641"/>
            <a:ext cx="1006475" cy="508000"/>
          </a:xfrm>
          <a:custGeom>
            <a:avLst/>
            <a:gdLst/>
            <a:ahLst/>
            <a:cxnLst/>
            <a:rect l="l" t="t" r="r" b="b"/>
            <a:pathLst>
              <a:path w="1006475" h="508000">
                <a:moveTo>
                  <a:pt x="0" y="507764"/>
                </a:moveTo>
                <a:lnTo>
                  <a:pt x="1006010" y="507764"/>
                </a:lnTo>
                <a:lnTo>
                  <a:pt x="1006010" y="0"/>
                </a:lnTo>
                <a:lnTo>
                  <a:pt x="0" y="0"/>
                </a:lnTo>
                <a:lnTo>
                  <a:pt x="0" y="507764"/>
                </a:lnTo>
                <a:close/>
              </a:path>
            </a:pathLst>
          </a:custGeom>
          <a:ln w="4457">
            <a:solidFill>
              <a:srgbClr val="000000"/>
            </a:solidFill>
          </a:ln>
        </p:spPr>
        <p:txBody>
          <a:bodyPr wrap="square" lIns="0" tIns="0" rIns="0" bIns="0" rtlCol="0"/>
          <a:lstStyle/>
          <a:p>
            <a:endParaRPr/>
          </a:p>
        </p:txBody>
      </p:sp>
      <p:sp>
        <p:nvSpPr>
          <p:cNvPr id="27" name="object 27"/>
          <p:cNvSpPr txBox="1"/>
          <p:nvPr/>
        </p:nvSpPr>
        <p:spPr>
          <a:xfrm>
            <a:off x="6089568" y="1623956"/>
            <a:ext cx="741045" cy="215900"/>
          </a:xfrm>
          <a:prstGeom prst="rect">
            <a:avLst/>
          </a:prstGeom>
        </p:spPr>
        <p:txBody>
          <a:bodyPr vert="horz" wrap="square" lIns="0" tIns="0" rIns="0" bIns="0" rtlCol="0">
            <a:spAutoFit/>
          </a:bodyPr>
          <a:lstStyle/>
          <a:p>
            <a:pPr marL="12700"/>
            <a:r>
              <a:rPr sz="1400" spc="5" dirty="0">
                <a:latin typeface="宋体"/>
                <a:cs typeface="宋体"/>
              </a:rPr>
              <a:t>方向偏差</a:t>
            </a:r>
            <a:endParaRPr sz="1400">
              <a:latin typeface="宋体"/>
              <a:cs typeface="宋体"/>
            </a:endParaRPr>
          </a:p>
        </p:txBody>
      </p:sp>
      <p:sp>
        <p:nvSpPr>
          <p:cNvPr id="28" name="object 28"/>
          <p:cNvSpPr/>
          <p:nvPr/>
        </p:nvSpPr>
        <p:spPr>
          <a:xfrm>
            <a:off x="5954808" y="2241925"/>
            <a:ext cx="1006010" cy="507764"/>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5954809" y="2241925"/>
            <a:ext cx="1006475" cy="508000"/>
          </a:xfrm>
          <a:custGeom>
            <a:avLst/>
            <a:gdLst/>
            <a:ahLst/>
            <a:cxnLst/>
            <a:rect l="l" t="t" r="r" b="b"/>
            <a:pathLst>
              <a:path w="1006475" h="508000">
                <a:moveTo>
                  <a:pt x="0" y="507764"/>
                </a:moveTo>
                <a:lnTo>
                  <a:pt x="1006010" y="507764"/>
                </a:lnTo>
                <a:lnTo>
                  <a:pt x="1006010" y="0"/>
                </a:lnTo>
                <a:lnTo>
                  <a:pt x="0" y="0"/>
                </a:lnTo>
                <a:lnTo>
                  <a:pt x="0" y="507764"/>
                </a:lnTo>
                <a:close/>
              </a:path>
            </a:pathLst>
          </a:custGeom>
          <a:ln w="4457">
            <a:solidFill>
              <a:srgbClr val="000000"/>
            </a:solidFill>
          </a:ln>
        </p:spPr>
        <p:txBody>
          <a:bodyPr wrap="square" lIns="0" tIns="0" rIns="0" bIns="0" rtlCol="0"/>
          <a:lstStyle/>
          <a:p>
            <a:endParaRPr/>
          </a:p>
        </p:txBody>
      </p:sp>
      <p:sp>
        <p:nvSpPr>
          <p:cNvPr id="30" name="object 30"/>
          <p:cNvSpPr txBox="1"/>
          <p:nvPr/>
        </p:nvSpPr>
        <p:spPr>
          <a:xfrm>
            <a:off x="6089568" y="2381487"/>
            <a:ext cx="741045" cy="215900"/>
          </a:xfrm>
          <a:prstGeom prst="rect">
            <a:avLst/>
          </a:prstGeom>
        </p:spPr>
        <p:txBody>
          <a:bodyPr vert="horz" wrap="square" lIns="0" tIns="0" rIns="0" bIns="0" rtlCol="0">
            <a:spAutoFit/>
          </a:bodyPr>
          <a:lstStyle/>
          <a:p>
            <a:pPr marL="12700"/>
            <a:r>
              <a:rPr sz="1400" spc="5" dirty="0">
                <a:latin typeface="宋体"/>
                <a:cs typeface="宋体"/>
              </a:rPr>
              <a:t>大小偏差</a:t>
            </a:r>
            <a:endParaRPr sz="1400">
              <a:latin typeface="宋体"/>
              <a:cs typeface="宋体"/>
            </a:endParaRPr>
          </a:p>
        </p:txBody>
      </p:sp>
      <p:sp>
        <p:nvSpPr>
          <p:cNvPr id="31" name="object 31"/>
          <p:cNvSpPr/>
          <p:nvPr/>
        </p:nvSpPr>
        <p:spPr>
          <a:xfrm>
            <a:off x="5954808" y="3003573"/>
            <a:ext cx="1006010" cy="507764"/>
          </a:xfrm>
          <a:prstGeom prst="rect">
            <a:avLst/>
          </a:prstGeom>
          <a:blipFill>
            <a:blip r:embed="rId5" cstate="print"/>
            <a:stretch>
              <a:fillRect/>
            </a:stretch>
          </a:blipFill>
        </p:spPr>
        <p:txBody>
          <a:bodyPr wrap="square" lIns="0" tIns="0" rIns="0" bIns="0" rtlCol="0"/>
          <a:lstStyle/>
          <a:p>
            <a:endParaRPr/>
          </a:p>
        </p:txBody>
      </p:sp>
      <p:sp>
        <p:nvSpPr>
          <p:cNvPr id="32" name="object 32"/>
          <p:cNvSpPr/>
          <p:nvPr/>
        </p:nvSpPr>
        <p:spPr>
          <a:xfrm>
            <a:off x="5954809" y="3003573"/>
            <a:ext cx="1006475" cy="508000"/>
          </a:xfrm>
          <a:custGeom>
            <a:avLst/>
            <a:gdLst/>
            <a:ahLst/>
            <a:cxnLst/>
            <a:rect l="l" t="t" r="r" b="b"/>
            <a:pathLst>
              <a:path w="1006475" h="508000">
                <a:moveTo>
                  <a:pt x="0" y="507764"/>
                </a:moveTo>
                <a:lnTo>
                  <a:pt x="1006010" y="507764"/>
                </a:lnTo>
                <a:lnTo>
                  <a:pt x="1006010" y="0"/>
                </a:lnTo>
                <a:lnTo>
                  <a:pt x="0" y="0"/>
                </a:lnTo>
                <a:lnTo>
                  <a:pt x="0" y="507764"/>
                </a:lnTo>
                <a:close/>
              </a:path>
            </a:pathLst>
          </a:custGeom>
          <a:ln w="4457">
            <a:solidFill>
              <a:srgbClr val="000000"/>
            </a:solidFill>
          </a:ln>
        </p:spPr>
        <p:txBody>
          <a:bodyPr wrap="square" lIns="0" tIns="0" rIns="0" bIns="0" rtlCol="0"/>
          <a:lstStyle/>
          <a:p>
            <a:endParaRPr/>
          </a:p>
        </p:txBody>
      </p:sp>
      <p:sp>
        <p:nvSpPr>
          <p:cNvPr id="33" name="object 33"/>
          <p:cNvSpPr txBox="1"/>
          <p:nvPr/>
        </p:nvSpPr>
        <p:spPr>
          <a:xfrm>
            <a:off x="6000145" y="3139037"/>
            <a:ext cx="920115" cy="215900"/>
          </a:xfrm>
          <a:prstGeom prst="rect">
            <a:avLst/>
          </a:prstGeom>
        </p:spPr>
        <p:txBody>
          <a:bodyPr vert="horz" wrap="square" lIns="0" tIns="0" rIns="0" bIns="0" rtlCol="0">
            <a:spAutoFit/>
          </a:bodyPr>
          <a:lstStyle/>
          <a:p>
            <a:pPr marL="12700"/>
            <a:r>
              <a:rPr sz="1400" spc="5" dirty="0">
                <a:latin typeface="宋体"/>
                <a:cs typeface="宋体"/>
              </a:rPr>
              <a:t>作用点偏差</a:t>
            </a:r>
            <a:endParaRPr sz="1400">
              <a:latin typeface="宋体"/>
              <a:cs typeface="宋体"/>
            </a:endParaRPr>
          </a:p>
        </p:txBody>
      </p:sp>
      <p:sp>
        <p:nvSpPr>
          <p:cNvPr id="34" name="object 34"/>
          <p:cNvSpPr/>
          <p:nvPr/>
        </p:nvSpPr>
        <p:spPr>
          <a:xfrm>
            <a:off x="6960820" y="2495808"/>
            <a:ext cx="335915" cy="762000"/>
          </a:xfrm>
          <a:custGeom>
            <a:avLst/>
            <a:gdLst/>
            <a:ahLst/>
            <a:cxnLst/>
            <a:rect l="l" t="t" r="r" b="b"/>
            <a:pathLst>
              <a:path w="335914" h="762000">
                <a:moveTo>
                  <a:pt x="0" y="761647"/>
                </a:moveTo>
                <a:lnTo>
                  <a:pt x="201202" y="761647"/>
                </a:lnTo>
                <a:lnTo>
                  <a:pt x="201202" y="0"/>
                </a:lnTo>
                <a:lnTo>
                  <a:pt x="335336" y="0"/>
                </a:lnTo>
              </a:path>
            </a:pathLst>
          </a:custGeom>
          <a:ln w="4468">
            <a:solidFill>
              <a:srgbClr val="000000"/>
            </a:solidFill>
          </a:ln>
        </p:spPr>
        <p:txBody>
          <a:bodyPr wrap="square" lIns="0" tIns="0" rIns="0" bIns="0" rtlCol="0"/>
          <a:lstStyle/>
          <a:p>
            <a:endParaRPr/>
          </a:p>
        </p:txBody>
      </p:sp>
      <p:sp>
        <p:nvSpPr>
          <p:cNvPr id="35" name="object 35"/>
          <p:cNvSpPr/>
          <p:nvPr/>
        </p:nvSpPr>
        <p:spPr>
          <a:xfrm>
            <a:off x="7269329" y="2450644"/>
            <a:ext cx="107314" cy="99060"/>
          </a:xfrm>
          <a:custGeom>
            <a:avLst/>
            <a:gdLst/>
            <a:ahLst/>
            <a:cxnLst/>
            <a:rect l="l" t="t" r="r" b="b"/>
            <a:pathLst>
              <a:path w="107314" h="99060">
                <a:moveTo>
                  <a:pt x="5058" y="96093"/>
                </a:moveTo>
                <a:lnTo>
                  <a:pt x="0" y="98613"/>
                </a:lnTo>
                <a:lnTo>
                  <a:pt x="4113" y="98702"/>
                </a:lnTo>
                <a:lnTo>
                  <a:pt x="5058" y="96093"/>
                </a:lnTo>
                <a:close/>
              </a:path>
              <a:path w="107314" h="99060">
                <a:moveTo>
                  <a:pt x="6884" y="7649"/>
                </a:moveTo>
                <a:lnTo>
                  <a:pt x="12865" y="24161"/>
                </a:lnTo>
                <a:lnTo>
                  <a:pt x="15783" y="49351"/>
                </a:lnTo>
                <a:lnTo>
                  <a:pt x="12865" y="74541"/>
                </a:lnTo>
                <a:lnTo>
                  <a:pt x="5058" y="96093"/>
                </a:lnTo>
                <a:lnTo>
                  <a:pt x="107307" y="45164"/>
                </a:lnTo>
                <a:lnTo>
                  <a:pt x="6884" y="7649"/>
                </a:lnTo>
                <a:close/>
              </a:path>
              <a:path w="107314" h="99060">
                <a:moveTo>
                  <a:pt x="4113" y="0"/>
                </a:moveTo>
                <a:lnTo>
                  <a:pt x="0" y="5077"/>
                </a:lnTo>
                <a:lnTo>
                  <a:pt x="6884" y="7649"/>
                </a:lnTo>
                <a:lnTo>
                  <a:pt x="4113" y="0"/>
                </a:lnTo>
                <a:close/>
              </a:path>
            </a:pathLst>
          </a:custGeom>
          <a:solidFill>
            <a:srgbClr val="000000"/>
          </a:solidFill>
        </p:spPr>
        <p:txBody>
          <a:bodyPr wrap="square" lIns="0" tIns="0" rIns="0" bIns="0" rtlCol="0"/>
          <a:lstStyle/>
          <a:p>
            <a:endParaRPr/>
          </a:p>
        </p:txBody>
      </p:sp>
      <p:sp>
        <p:nvSpPr>
          <p:cNvPr id="36" name="object 36"/>
          <p:cNvSpPr/>
          <p:nvPr/>
        </p:nvSpPr>
        <p:spPr>
          <a:xfrm>
            <a:off x="6960820" y="2495808"/>
            <a:ext cx="335915" cy="0"/>
          </a:xfrm>
          <a:custGeom>
            <a:avLst/>
            <a:gdLst/>
            <a:ahLst/>
            <a:cxnLst/>
            <a:rect l="l" t="t" r="r" b="b"/>
            <a:pathLst>
              <a:path w="335914">
                <a:moveTo>
                  <a:pt x="0" y="0"/>
                </a:moveTo>
                <a:lnTo>
                  <a:pt x="335336" y="0"/>
                </a:lnTo>
              </a:path>
            </a:pathLst>
          </a:custGeom>
          <a:ln w="4454">
            <a:solidFill>
              <a:srgbClr val="000000"/>
            </a:solidFill>
          </a:ln>
        </p:spPr>
        <p:txBody>
          <a:bodyPr wrap="square" lIns="0" tIns="0" rIns="0" bIns="0" rtlCol="0"/>
          <a:lstStyle/>
          <a:p>
            <a:endParaRPr/>
          </a:p>
        </p:txBody>
      </p:sp>
      <p:sp>
        <p:nvSpPr>
          <p:cNvPr id="37" name="object 37"/>
          <p:cNvSpPr/>
          <p:nvPr/>
        </p:nvSpPr>
        <p:spPr>
          <a:xfrm>
            <a:off x="7269329" y="2450644"/>
            <a:ext cx="107314" cy="99060"/>
          </a:xfrm>
          <a:custGeom>
            <a:avLst/>
            <a:gdLst/>
            <a:ahLst/>
            <a:cxnLst/>
            <a:rect l="l" t="t" r="r" b="b"/>
            <a:pathLst>
              <a:path w="107314" h="99060">
                <a:moveTo>
                  <a:pt x="5058" y="96093"/>
                </a:moveTo>
                <a:lnTo>
                  <a:pt x="0" y="98613"/>
                </a:lnTo>
                <a:lnTo>
                  <a:pt x="4113" y="98702"/>
                </a:lnTo>
                <a:lnTo>
                  <a:pt x="5058" y="96093"/>
                </a:lnTo>
                <a:close/>
              </a:path>
              <a:path w="107314" h="99060">
                <a:moveTo>
                  <a:pt x="6884" y="7649"/>
                </a:moveTo>
                <a:lnTo>
                  <a:pt x="12865" y="24161"/>
                </a:lnTo>
                <a:lnTo>
                  <a:pt x="15783" y="49351"/>
                </a:lnTo>
                <a:lnTo>
                  <a:pt x="12865" y="74541"/>
                </a:lnTo>
                <a:lnTo>
                  <a:pt x="5058" y="96093"/>
                </a:lnTo>
                <a:lnTo>
                  <a:pt x="107307" y="45164"/>
                </a:lnTo>
                <a:lnTo>
                  <a:pt x="6884" y="7649"/>
                </a:lnTo>
                <a:close/>
              </a:path>
              <a:path w="107314" h="99060">
                <a:moveTo>
                  <a:pt x="4113" y="0"/>
                </a:moveTo>
                <a:lnTo>
                  <a:pt x="0" y="5077"/>
                </a:lnTo>
                <a:lnTo>
                  <a:pt x="6884" y="7649"/>
                </a:lnTo>
                <a:lnTo>
                  <a:pt x="4113" y="0"/>
                </a:lnTo>
                <a:close/>
              </a:path>
            </a:pathLst>
          </a:custGeom>
          <a:solidFill>
            <a:srgbClr val="000000"/>
          </a:solidFill>
        </p:spPr>
        <p:txBody>
          <a:bodyPr wrap="square" lIns="0" tIns="0" rIns="0" bIns="0" rtlCol="0"/>
          <a:lstStyle/>
          <a:p>
            <a:endParaRPr/>
          </a:p>
        </p:txBody>
      </p:sp>
      <p:sp>
        <p:nvSpPr>
          <p:cNvPr id="38" name="object 38"/>
          <p:cNvSpPr/>
          <p:nvPr/>
        </p:nvSpPr>
        <p:spPr>
          <a:xfrm>
            <a:off x="5552405" y="1747560"/>
            <a:ext cx="321945" cy="748665"/>
          </a:xfrm>
          <a:custGeom>
            <a:avLst/>
            <a:gdLst/>
            <a:ahLst/>
            <a:cxnLst/>
            <a:rect l="l" t="t" r="r" b="b"/>
            <a:pathLst>
              <a:path w="321945" h="748664">
                <a:moveTo>
                  <a:pt x="0" y="748249"/>
                </a:moveTo>
                <a:lnTo>
                  <a:pt x="187788" y="748249"/>
                </a:lnTo>
                <a:lnTo>
                  <a:pt x="187788" y="0"/>
                </a:lnTo>
                <a:lnTo>
                  <a:pt x="321923" y="0"/>
                </a:lnTo>
              </a:path>
            </a:pathLst>
          </a:custGeom>
          <a:ln w="4468">
            <a:solidFill>
              <a:srgbClr val="000000"/>
            </a:solidFill>
          </a:ln>
        </p:spPr>
        <p:txBody>
          <a:bodyPr wrap="square" lIns="0" tIns="0" rIns="0" bIns="0" rtlCol="0"/>
          <a:lstStyle/>
          <a:p>
            <a:endParaRPr/>
          </a:p>
        </p:txBody>
      </p:sp>
      <p:sp>
        <p:nvSpPr>
          <p:cNvPr id="39" name="object 39"/>
          <p:cNvSpPr/>
          <p:nvPr/>
        </p:nvSpPr>
        <p:spPr>
          <a:xfrm>
            <a:off x="5847500" y="1693041"/>
            <a:ext cx="107314" cy="99060"/>
          </a:xfrm>
          <a:custGeom>
            <a:avLst/>
            <a:gdLst/>
            <a:ahLst/>
            <a:cxnLst/>
            <a:rect l="l" t="t" r="r" b="b"/>
            <a:pathLst>
              <a:path w="107314" h="99060">
                <a:moveTo>
                  <a:pt x="9179" y="91175"/>
                </a:moveTo>
                <a:lnTo>
                  <a:pt x="0" y="94604"/>
                </a:lnTo>
                <a:lnTo>
                  <a:pt x="6420" y="98773"/>
                </a:lnTo>
                <a:lnTo>
                  <a:pt x="9179" y="91175"/>
                </a:lnTo>
                <a:close/>
              </a:path>
              <a:path w="107314" h="99060">
                <a:moveTo>
                  <a:pt x="8306" y="5206"/>
                </a:moveTo>
                <a:lnTo>
                  <a:pt x="15193" y="24217"/>
                </a:lnTo>
                <a:lnTo>
                  <a:pt x="18117" y="49426"/>
                </a:lnTo>
                <a:lnTo>
                  <a:pt x="15193" y="74616"/>
                </a:lnTo>
                <a:lnTo>
                  <a:pt x="9179" y="91175"/>
                </a:lnTo>
                <a:lnTo>
                  <a:pt x="107307" y="54517"/>
                </a:lnTo>
                <a:lnTo>
                  <a:pt x="8306" y="5206"/>
                </a:lnTo>
                <a:close/>
              </a:path>
              <a:path w="107314" h="99060">
                <a:moveTo>
                  <a:pt x="6420" y="0"/>
                </a:moveTo>
                <a:lnTo>
                  <a:pt x="0" y="1068"/>
                </a:lnTo>
                <a:lnTo>
                  <a:pt x="8306" y="5206"/>
                </a:lnTo>
                <a:lnTo>
                  <a:pt x="6420" y="0"/>
                </a:lnTo>
                <a:close/>
              </a:path>
            </a:pathLst>
          </a:custGeom>
          <a:solidFill>
            <a:srgbClr val="000000"/>
          </a:solidFill>
        </p:spPr>
        <p:txBody>
          <a:bodyPr wrap="square" lIns="0" tIns="0" rIns="0" bIns="0" rtlCol="0"/>
          <a:lstStyle/>
          <a:p>
            <a:endParaRPr/>
          </a:p>
        </p:txBody>
      </p:sp>
      <p:sp>
        <p:nvSpPr>
          <p:cNvPr id="40" name="object 40"/>
          <p:cNvSpPr/>
          <p:nvPr/>
        </p:nvSpPr>
        <p:spPr>
          <a:xfrm>
            <a:off x="5552405" y="2495808"/>
            <a:ext cx="321945" cy="762000"/>
          </a:xfrm>
          <a:custGeom>
            <a:avLst/>
            <a:gdLst/>
            <a:ahLst/>
            <a:cxnLst/>
            <a:rect l="l" t="t" r="r" b="b"/>
            <a:pathLst>
              <a:path w="321945" h="762000">
                <a:moveTo>
                  <a:pt x="0" y="0"/>
                </a:moveTo>
                <a:lnTo>
                  <a:pt x="187788" y="0"/>
                </a:lnTo>
                <a:lnTo>
                  <a:pt x="187788" y="761647"/>
                </a:lnTo>
                <a:lnTo>
                  <a:pt x="321923" y="761647"/>
                </a:lnTo>
              </a:path>
            </a:pathLst>
          </a:custGeom>
          <a:ln w="4468">
            <a:solidFill>
              <a:srgbClr val="000000"/>
            </a:solidFill>
          </a:ln>
        </p:spPr>
        <p:txBody>
          <a:bodyPr wrap="square" lIns="0" tIns="0" rIns="0" bIns="0" rtlCol="0"/>
          <a:lstStyle/>
          <a:p>
            <a:endParaRPr/>
          </a:p>
        </p:txBody>
      </p:sp>
      <p:sp>
        <p:nvSpPr>
          <p:cNvPr id="41" name="object 41"/>
          <p:cNvSpPr/>
          <p:nvPr/>
        </p:nvSpPr>
        <p:spPr>
          <a:xfrm>
            <a:off x="5847500" y="3204006"/>
            <a:ext cx="107314" cy="107314"/>
          </a:xfrm>
          <a:custGeom>
            <a:avLst/>
            <a:gdLst/>
            <a:ahLst/>
            <a:cxnLst/>
            <a:rect l="l" t="t" r="r" b="b"/>
            <a:pathLst>
              <a:path w="107314" h="107314">
                <a:moveTo>
                  <a:pt x="0" y="0"/>
                </a:moveTo>
                <a:lnTo>
                  <a:pt x="6420" y="4186"/>
                </a:lnTo>
                <a:lnTo>
                  <a:pt x="15193" y="28347"/>
                </a:lnTo>
                <a:lnTo>
                  <a:pt x="18117" y="53538"/>
                </a:lnTo>
                <a:lnTo>
                  <a:pt x="15193" y="78728"/>
                </a:lnTo>
                <a:lnTo>
                  <a:pt x="6420" y="102889"/>
                </a:lnTo>
                <a:lnTo>
                  <a:pt x="0" y="106897"/>
                </a:lnTo>
                <a:lnTo>
                  <a:pt x="107307" y="53448"/>
                </a:lnTo>
                <a:lnTo>
                  <a:pt x="0" y="0"/>
                </a:lnTo>
                <a:close/>
              </a:path>
            </a:pathLst>
          </a:custGeom>
          <a:solidFill>
            <a:srgbClr val="000000"/>
          </a:solidFill>
        </p:spPr>
        <p:txBody>
          <a:bodyPr wrap="square" lIns="0" tIns="0" rIns="0" bIns="0" rtlCol="0"/>
          <a:lstStyle/>
          <a:p>
            <a:endParaRPr/>
          </a:p>
        </p:txBody>
      </p:sp>
      <p:sp>
        <p:nvSpPr>
          <p:cNvPr id="42" name="object 42"/>
          <p:cNvSpPr/>
          <p:nvPr/>
        </p:nvSpPr>
        <p:spPr>
          <a:xfrm>
            <a:off x="5552405" y="2495808"/>
            <a:ext cx="321945" cy="0"/>
          </a:xfrm>
          <a:custGeom>
            <a:avLst/>
            <a:gdLst/>
            <a:ahLst/>
            <a:cxnLst/>
            <a:rect l="l" t="t" r="r" b="b"/>
            <a:pathLst>
              <a:path w="321945">
                <a:moveTo>
                  <a:pt x="0" y="0"/>
                </a:moveTo>
                <a:lnTo>
                  <a:pt x="321923" y="0"/>
                </a:lnTo>
              </a:path>
            </a:pathLst>
          </a:custGeom>
          <a:ln w="4454">
            <a:solidFill>
              <a:srgbClr val="000000"/>
            </a:solidFill>
          </a:ln>
        </p:spPr>
        <p:txBody>
          <a:bodyPr wrap="square" lIns="0" tIns="0" rIns="0" bIns="0" rtlCol="0"/>
          <a:lstStyle/>
          <a:p>
            <a:endParaRPr/>
          </a:p>
        </p:txBody>
      </p:sp>
      <p:sp>
        <p:nvSpPr>
          <p:cNvPr id="43" name="object 43"/>
          <p:cNvSpPr/>
          <p:nvPr/>
        </p:nvSpPr>
        <p:spPr>
          <a:xfrm>
            <a:off x="5847500" y="2450644"/>
            <a:ext cx="107314" cy="99060"/>
          </a:xfrm>
          <a:custGeom>
            <a:avLst/>
            <a:gdLst/>
            <a:ahLst/>
            <a:cxnLst/>
            <a:rect l="l" t="t" r="r" b="b"/>
            <a:pathLst>
              <a:path w="107314" h="99060">
                <a:moveTo>
                  <a:pt x="7877" y="94689"/>
                </a:moveTo>
                <a:lnTo>
                  <a:pt x="0" y="98613"/>
                </a:lnTo>
                <a:lnTo>
                  <a:pt x="6420" y="98702"/>
                </a:lnTo>
                <a:lnTo>
                  <a:pt x="7877" y="94689"/>
                </a:lnTo>
                <a:close/>
              </a:path>
              <a:path w="107314" h="99060">
                <a:moveTo>
                  <a:pt x="9560" y="8649"/>
                </a:moveTo>
                <a:lnTo>
                  <a:pt x="15193" y="24161"/>
                </a:lnTo>
                <a:lnTo>
                  <a:pt x="18117" y="49351"/>
                </a:lnTo>
                <a:lnTo>
                  <a:pt x="15193" y="74541"/>
                </a:lnTo>
                <a:lnTo>
                  <a:pt x="7877" y="94689"/>
                </a:lnTo>
                <a:lnTo>
                  <a:pt x="107307" y="45164"/>
                </a:lnTo>
                <a:lnTo>
                  <a:pt x="9560" y="8649"/>
                </a:lnTo>
                <a:close/>
              </a:path>
              <a:path w="107314" h="99060">
                <a:moveTo>
                  <a:pt x="6420" y="0"/>
                </a:moveTo>
                <a:lnTo>
                  <a:pt x="0" y="5077"/>
                </a:lnTo>
                <a:lnTo>
                  <a:pt x="9560" y="8649"/>
                </a:lnTo>
                <a:lnTo>
                  <a:pt x="6420" y="0"/>
                </a:lnTo>
                <a:close/>
              </a:path>
            </a:pathLst>
          </a:custGeom>
          <a:solidFill>
            <a:srgbClr val="000000"/>
          </a:solidFill>
        </p:spPr>
        <p:txBody>
          <a:bodyPr wrap="square" lIns="0" tIns="0" rIns="0" bIns="0" rtlCol="0"/>
          <a:lstStyle/>
          <a:p>
            <a:endParaRPr/>
          </a:p>
        </p:txBody>
      </p:sp>
      <p:sp>
        <p:nvSpPr>
          <p:cNvPr id="44" name="object 44"/>
          <p:cNvSpPr/>
          <p:nvPr/>
        </p:nvSpPr>
        <p:spPr>
          <a:xfrm>
            <a:off x="1681924" y="4252593"/>
            <a:ext cx="594535" cy="193828"/>
          </a:xfrm>
          <a:prstGeom prst="rect">
            <a:avLst/>
          </a:prstGeom>
          <a:blipFill>
            <a:blip r:embed="rId6" cstate="print"/>
            <a:stretch>
              <a:fillRect/>
            </a:stretch>
          </a:blipFill>
        </p:spPr>
        <p:txBody>
          <a:bodyPr wrap="square" lIns="0" tIns="0" rIns="0" bIns="0" rtlCol="0"/>
          <a:lstStyle/>
          <a:p>
            <a:endParaRPr/>
          </a:p>
        </p:txBody>
      </p:sp>
      <p:sp>
        <p:nvSpPr>
          <p:cNvPr id="45" name="object 45"/>
          <p:cNvSpPr txBox="1"/>
          <p:nvPr/>
        </p:nvSpPr>
        <p:spPr>
          <a:xfrm>
            <a:off x="1719486" y="4110284"/>
            <a:ext cx="521334" cy="151130"/>
          </a:xfrm>
          <a:prstGeom prst="rect">
            <a:avLst/>
          </a:prstGeom>
        </p:spPr>
        <p:txBody>
          <a:bodyPr vert="horz" wrap="square" lIns="0" tIns="0" rIns="0" bIns="0" rtlCol="0">
            <a:spAutoFit/>
          </a:bodyPr>
          <a:lstStyle/>
          <a:p>
            <a:pPr marL="12700"/>
            <a:r>
              <a:rPr sz="950" spc="25" dirty="0">
                <a:latin typeface="宋体"/>
                <a:cs typeface="宋体"/>
              </a:rPr>
              <a:t>个体安全</a:t>
            </a:r>
            <a:endParaRPr sz="950">
              <a:latin typeface="宋体"/>
              <a:cs typeface="宋体"/>
            </a:endParaRPr>
          </a:p>
        </p:txBody>
      </p:sp>
      <p:sp>
        <p:nvSpPr>
          <p:cNvPr id="46" name="object 46"/>
          <p:cNvSpPr txBox="1"/>
          <p:nvPr/>
        </p:nvSpPr>
        <p:spPr>
          <a:xfrm>
            <a:off x="1781417" y="4257964"/>
            <a:ext cx="397510" cy="324485"/>
          </a:xfrm>
          <a:prstGeom prst="rect">
            <a:avLst/>
          </a:prstGeom>
        </p:spPr>
        <p:txBody>
          <a:bodyPr vert="horz" wrap="square" lIns="0" tIns="0" rIns="0" bIns="0" rtlCol="0">
            <a:spAutoFit/>
          </a:bodyPr>
          <a:lstStyle/>
          <a:p>
            <a:pPr algn="ctr">
              <a:lnSpc>
                <a:spcPct val="100000"/>
              </a:lnSpc>
            </a:pPr>
            <a:r>
              <a:rPr sz="950" spc="25" dirty="0">
                <a:latin typeface="宋体"/>
                <a:cs typeface="宋体"/>
              </a:rPr>
              <a:t>信息力</a:t>
            </a:r>
            <a:endParaRPr sz="950">
              <a:latin typeface="宋体"/>
              <a:cs typeface="宋体"/>
            </a:endParaRPr>
          </a:p>
          <a:p>
            <a:pPr algn="ctr">
              <a:spcBef>
                <a:spcPts val="65"/>
              </a:spcBef>
            </a:pPr>
            <a:r>
              <a:rPr sz="950" i="1" spc="-10" dirty="0">
                <a:latin typeface="Calibri"/>
                <a:cs typeface="Calibri"/>
              </a:rPr>
              <a:t>F</a:t>
            </a:r>
            <a:r>
              <a:rPr sz="1000" i="1" spc="-10" dirty="0">
                <a:latin typeface="宋体"/>
                <a:cs typeface="宋体"/>
              </a:rPr>
              <a:t>’</a:t>
            </a:r>
            <a:endParaRPr sz="1000">
              <a:latin typeface="宋体"/>
              <a:cs typeface="宋体"/>
            </a:endParaRPr>
          </a:p>
        </p:txBody>
      </p:sp>
      <p:sp>
        <p:nvSpPr>
          <p:cNvPr id="47" name="object 47"/>
          <p:cNvSpPr/>
          <p:nvPr/>
        </p:nvSpPr>
        <p:spPr>
          <a:xfrm>
            <a:off x="3084656" y="4695630"/>
            <a:ext cx="1932305" cy="0"/>
          </a:xfrm>
          <a:custGeom>
            <a:avLst/>
            <a:gdLst/>
            <a:ahLst/>
            <a:cxnLst/>
            <a:rect l="l" t="t" r="r" b="b"/>
            <a:pathLst>
              <a:path w="1932304">
                <a:moveTo>
                  <a:pt x="0" y="0"/>
                </a:moveTo>
                <a:lnTo>
                  <a:pt x="1932240" y="0"/>
                </a:lnTo>
              </a:path>
            </a:pathLst>
          </a:custGeom>
          <a:ln w="12306">
            <a:solidFill>
              <a:srgbClr val="000000"/>
            </a:solidFill>
          </a:ln>
        </p:spPr>
        <p:txBody>
          <a:bodyPr wrap="square" lIns="0" tIns="0" rIns="0" bIns="0" rtlCol="0"/>
          <a:lstStyle/>
          <a:p>
            <a:endParaRPr/>
          </a:p>
        </p:txBody>
      </p:sp>
      <p:sp>
        <p:nvSpPr>
          <p:cNvPr id="48" name="object 48"/>
          <p:cNvSpPr/>
          <p:nvPr/>
        </p:nvSpPr>
        <p:spPr>
          <a:xfrm>
            <a:off x="4997698" y="4655266"/>
            <a:ext cx="84455" cy="86995"/>
          </a:xfrm>
          <a:custGeom>
            <a:avLst/>
            <a:gdLst/>
            <a:ahLst/>
            <a:cxnLst/>
            <a:rect l="l" t="t" r="r" b="b"/>
            <a:pathLst>
              <a:path w="84454" h="86995">
                <a:moveTo>
                  <a:pt x="1361" y="3773"/>
                </a:moveTo>
                <a:lnTo>
                  <a:pt x="7663" y="21239"/>
                </a:lnTo>
                <a:lnTo>
                  <a:pt x="10218" y="43371"/>
                </a:lnTo>
                <a:lnTo>
                  <a:pt x="7663" y="65489"/>
                </a:lnTo>
                <a:lnTo>
                  <a:pt x="0" y="86687"/>
                </a:lnTo>
                <a:lnTo>
                  <a:pt x="619" y="86502"/>
                </a:lnTo>
                <a:lnTo>
                  <a:pt x="84225" y="40365"/>
                </a:lnTo>
                <a:lnTo>
                  <a:pt x="1361" y="3773"/>
                </a:lnTo>
                <a:close/>
              </a:path>
              <a:path w="84454" h="86995">
                <a:moveTo>
                  <a:pt x="0" y="0"/>
                </a:moveTo>
                <a:lnTo>
                  <a:pt x="619" y="3445"/>
                </a:lnTo>
                <a:lnTo>
                  <a:pt x="1361" y="3773"/>
                </a:lnTo>
                <a:lnTo>
                  <a:pt x="0" y="0"/>
                </a:lnTo>
                <a:close/>
              </a:path>
            </a:pathLst>
          </a:custGeom>
          <a:solidFill>
            <a:srgbClr val="000000"/>
          </a:solidFill>
        </p:spPr>
        <p:txBody>
          <a:bodyPr wrap="square" lIns="0" tIns="0" rIns="0" bIns="0" rtlCol="0"/>
          <a:lstStyle/>
          <a:p>
            <a:endParaRPr/>
          </a:p>
        </p:txBody>
      </p:sp>
      <p:sp>
        <p:nvSpPr>
          <p:cNvPr id="49" name="object 49"/>
          <p:cNvSpPr/>
          <p:nvPr/>
        </p:nvSpPr>
        <p:spPr>
          <a:xfrm>
            <a:off x="3084655" y="3541890"/>
            <a:ext cx="0" cy="1153795"/>
          </a:xfrm>
          <a:custGeom>
            <a:avLst/>
            <a:gdLst/>
            <a:ahLst/>
            <a:cxnLst/>
            <a:rect l="l" t="t" r="r" b="b"/>
            <a:pathLst>
              <a:path h="1153795">
                <a:moveTo>
                  <a:pt x="0" y="1153741"/>
                </a:moveTo>
                <a:lnTo>
                  <a:pt x="0" y="0"/>
                </a:lnTo>
              </a:path>
            </a:pathLst>
          </a:custGeom>
          <a:ln w="12386">
            <a:solidFill>
              <a:srgbClr val="000000"/>
            </a:solidFill>
          </a:ln>
        </p:spPr>
        <p:txBody>
          <a:bodyPr wrap="square" lIns="0" tIns="0" rIns="0" bIns="0" rtlCol="0"/>
          <a:lstStyle/>
          <a:p>
            <a:endParaRPr/>
          </a:p>
        </p:txBody>
      </p:sp>
      <p:sp>
        <p:nvSpPr>
          <p:cNvPr id="50" name="object 50"/>
          <p:cNvSpPr/>
          <p:nvPr/>
        </p:nvSpPr>
        <p:spPr>
          <a:xfrm>
            <a:off x="3038208" y="3477280"/>
            <a:ext cx="93345" cy="86995"/>
          </a:xfrm>
          <a:custGeom>
            <a:avLst/>
            <a:gdLst/>
            <a:ahLst/>
            <a:cxnLst/>
            <a:rect l="l" t="t" r="r" b="b"/>
            <a:pathLst>
              <a:path w="93344" h="86995">
                <a:moveTo>
                  <a:pt x="46448" y="0"/>
                </a:moveTo>
                <a:lnTo>
                  <a:pt x="0" y="83069"/>
                </a:lnTo>
                <a:lnTo>
                  <a:pt x="1734" y="87007"/>
                </a:lnTo>
                <a:lnTo>
                  <a:pt x="23109" y="79323"/>
                </a:lnTo>
                <a:lnTo>
                  <a:pt x="45379" y="76762"/>
                </a:lnTo>
                <a:lnTo>
                  <a:pt x="89369" y="76762"/>
                </a:lnTo>
                <a:lnTo>
                  <a:pt x="46448" y="0"/>
                </a:lnTo>
                <a:close/>
              </a:path>
              <a:path w="93344" h="86995">
                <a:moveTo>
                  <a:pt x="89369" y="76762"/>
                </a:moveTo>
                <a:lnTo>
                  <a:pt x="45379" y="76762"/>
                </a:lnTo>
                <a:lnTo>
                  <a:pt x="67626" y="79323"/>
                </a:lnTo>
                <a:lnTo>
                  <a:pt x="88932" y="87007"/>
                </a:lnTo>
                <a:lnTo>
                  <a:pt x="92896" y="83069"/>
                </a:lnTo>
                <a:lnTo>
                  <a:pt x="89369" y="76762"/>
                </a:lnTo>
                <a:close/>
              </a:path>
            </a:pathLst>
          </a:custGeom>
          <a:solidFill>
            <a:srgbClr val="000000"/>
          </a:solidFill>
        </p:spPr>
        <p:txBody>
          <a:bodyPr wrap="square" lIns="0" tIns="0" rIns="0" bIns="0" rtlCol="0"/>
          <a:lstStyle/>
          <a:p>
            <a:endParaRPr/>
          </a:p>
        </p:txBody>
      </p:sp>
      <p:sp>
        <p:nvSpPr>
          <p:cNvPr id="51" name="object 51"/>
          <p:cNvSpPr/>
          <p:nvPr/>
        </p:nvSpPr>
        <p:spPr>
          <a:xfrm>
            <a:off x="2322907" y="4695630"/>
            <a:ext cx="762000" cy="988060"/>
          </a:xfrm>
          <a:custGeom>
            <a:avLst/>
            <a:gdLst/>
            <a:ahLst/>
            <a:cxnLst/>
            <a:rect l="l" t="t" r="r" b="b"/>
            <a:pathLst>
              <a:path w="762000" h="988060">
                <a:moveTo>
                  <a:pt x="761748" y="0"/>
                </a:moveTo>
                <a:lnTo>
                  <a:pt x="0" y="987590"/>
                </a:lnTo>
              </a:path>
            </a:pathLst>
          </a:custGeom>
          <a:ln w="12356">
            <a:solidFill>
              <a:srgbClr val="000000"/>
            </a:solidFill>
          </a:ln>
        </p:spPr>
        <p:txBody>
          <a:bodyPr wrap="square" lIns="0" tIns="0" rIns="0" bIns="0" rtlCol="0"/>
          <a:lstStyle/>
          <a:p>
            <a:endParaRPr/>
          </a:p>
        </p:txBody>
      </p:sp>
      <p:sp>
        <p:nvSpPr>
          <p:cNvPr id="52" name="object 52"/>
          <p:cNvSpPr/>
          <p:nvPr/>
        </p:nvSpPr>
        <p:spPr>
          <a:xfrm>
            <a:off x="2276460" y="5637071"/>
            <a:ext cx="93345" cy="101600"/>
          </a:xfrm>
          <a:custGeom>
            <a:avLst/>
            <a:gdLst/>
            <a:ahLst/>
            <a:cxnLst/>
            <a:rect l="l" t="t" r="r" b="b"/>
            <a:pathLst>
              <a:path w="93344" h="101600">
                <a:moveTo>
                  <a:pt x="18579" y="0"/>
                </a:moveTo>
                <a:lnTo>
                  <a:pt x="0" y="101529"/>
                </a:lnTo>
                <a:lnTo>
                  <a:pt x="89898" y="56868"/>
                </a:lnTo>
                <a:lnTo>
                  <a:pt x="69173" y="50298"/>
                </a:lnTo>
                <a:lnTo>
                  <a:pt x="49970" y="38838"/>
                </a:lnTo>
                <a:lnTo>
                  <a:pt x="33904" y="23323"/>
                </a:lnTo>
                <a:lnTo>
                  <a:pt x="21700" y="4307"/>
                </a:lnTo>
                <a:lnTo>
                  <a:pt x="18579" y="0"/>
                </a:lnTo>
                <a:close/>
              </a:path>
              <a:path w="93344" h="101600">
                <a:moveTo>
                  <a:pt x="92896" y="55379"/>
                </a:moveTo>
                <a:lnTo>
                  <a:pt x="89898" y="56868"/>
                </a:lnTo>
                <a:lnTo>
                  <a:pt x="90790" y="57151"/>
                </a:lnTo>
                <a:lnTo>
                  <a:pt x="92896" y="55379"/>
                </a:lnTo>
                <a:close/>
              </a:path>
            </a:pathLst>
          </a:custGeom>
          <a:solidFill>
            <a:srgbClr val="000000"/>
          </a:solidFill>
        </p:spPr>
        <p:txBody>
          <a:bodyPr wrap="square" lIns="0" tIns="0" rIns="0" bIns="0" rtlCol="0"/>
          <a:lstStyle/>
          <a:p>
            <a:endParaRPr/>
          </a:p>
        </p:txBody>
      </p:sp>
      <p:sp>
        <p:nvSpPr>
          <p:cNvPr id="53" name="object 53"/>
          <p:cNvSpPr/>
          <p:nvPr/>
        </p:nvSpPr>
        <p:spPr>
          <a:xfrm>
            <a:off x="1542580" y="5738595"/>
            <a:ext cx="1477049" cy="193828"/>
          </a:xfrm>
          <a:prstGeom prst="rect">
            <a:avLst/>
          </a:prstGeom>
          <a:blipFill>
            <a:blip r:embed="rId7" cstate="print"/>
            <a:stretch>
              <a:fillRect/>
            </a:stretch>
          </a:blipFill>
        </p:spPr>
        <p:txBody>
          <a:bodyPr wrap="square" lIns="0" tIns="0" rIns="0" bIns="0" rtlCol="0"/>
          <a:lstStyle/>
          <a:p>
            <a:endParaRPr/>
          </a:p>
        </p:txBody>
      </p:sp>
      <p:sp>
        <p:nvSpPr>
          <p:cNvPr id="54" name="object 54"/>
          <p:cNvSpPr/>
          <p:nvPr/>
        </p:nvSpPr>
        <p:spPr>
          <a:xfrm>
            <a:off x="2397224" y="3394210"/>
            <a:ext cx="1403350" cy="101600"/>
          </a:xfrm>
          <a:custGeom>
            <a:avLst/>
            <a:gdLst/>
            <a:ahLst/>
            <a:cxnLst/>
            <a:rect l="l" t="t" r="r" b="b"/>
            <a:pathLst>
              <a:path w="1403350" h="101600">
                <a:moveTo>
                  <a:pt x="0" y="101529"/>
                </a:moveTo>
                <a:lnTo>
                  <a:pt x="1402732" y="101529"/>
                </a:lnTo>
                <a:lnTo>
                  <a:pt x="1402732" y="0"/>
                </a:lnTo>
                <a:lnTo>
                  <a:pt x="0" y="0"/>
                </a:lnTo>
                <a:lnTo>
                  <a:pt x="0" y="101529"/>
                </a:lnTo>
                <a:close/>
              </a:path>
            </a:pathLst>
          </a:custGeom>
          <a:solidFill>
            <a:srgbClr val="FFFFFF"/>
          </a:solidFill>
        </p:spPr>
        <p:txBody>
          <a:bodyPr wrap="square" lIns="0" tIns="0" rIns="0" bIns="0" rtlCol="0"/>
          <a:lstStyle/>
          <a:p>
            <a:endParaRPr/>
          </a:p>
        </p:txBody>
      </p:sp>
      <p:sp>
        <p:nvSpPr>
          <p:cNvPr id="55" name="object 55"/>
          <p:cNvSpPr/>
          <p:nvPr/>
        </p:nvSpPr>
        <p:spPr>
          <a:xfrm>
            <a:off x="2378644" y="3375751"/>
            <a:ext cx="1402732" cy="101529"/>
          </a:xfrm>
          <a:prstGeom prst="rect">
            <a:avLst/>
          </a:prstGeom>
          <a:blipFill>
            <a:blip r:embed="rId8" cstate="print"/>
            <a:stretch>
              <a:fillRect/>
            </a:stretch>
          </a:blipFill>
        </p:spPr>
        <p:txBody>
          <a:bodyPr wrap="square" lIns="0" tIns="0" rIns="0" bIns="0" rtlCol="0"/>
          <a:lstStyle/>
          <a:p>
            <a:endParaRPr/>
          </a:p>
        </p:txBody>
      </p:sp>
      <p:sp>
        <p:nvSpPr>
          <p:cNvPr id="56" name="object 56"/>
          <p:cNvSpPr/>
          <p:nvPr/>
        </p:nvSpPr>
        <p:spPr>
          <a:xfrm>
            <a:off x="2378644" y="3375750"/>
            <a:ext cx="1403350" cy="101600"/>
          </a:xfrm>
          <a:custGeom>
            <a:avLst/>
            <a:gdLst/>
            <a:ahLst/>
            <a:cxnLst/>
            <a:rect l="l" t="t" r="r" b="b"/>
            <a:pathLst>
              <a:path w="1403350" h="101600">
                <a:moveTo>
                  <a:pt x="0" y="101529"/>
                </a:moveTo>
                <a:lnTo>
                  <a:pt x="1402732" y="101529"/>
                </a:lnTo>
                <a:lnTo>
                  <a:pt x="1402732" y="0"/>
                </a:lnTo>
                <a:lnTo>
                  <a:pt x="0" y="0"/>
                </a:lnTo>
                <a:lnTo>
                  <a:pt x="0" y="101529"/>
                </a:lnTo>
                <a:close/>
              </a:path>
            </a:pathLst>
          </a:custGeom>
          <a:ln w="3175">
            <a:solidFill>
              <a:srgbClr val="FFFFFF"/>
            </a:solidFill>
          </a:ln>
        </p:spPr>
        <p:txBody>
          <a:bodyPr wrap="square" lIns="0" tIns="0" rIns="0" bIns="0" rtlCol="0"/>
          <a:lstStyle/>
          <a:p>
            <a:endParaRPr/>
          </a:p>
        </p:txBody>
      </p:sp>
      <p:sp>
        <p:nvSpPr>
          <p:cNvPr id="57" name="object 57"/>
          <p:cNvSpPr txBox="1"/>
          <p:nvPr/>
        </p:nvSpPr>
        <p:spPr>
          <a:xfrm>
            <a:off x="2452623" y="3339326"/>
            <a:ext cx="1262380" cy="153888"/>
          </a:xfrm>
          <a:prstGeom prst="rect">
            <a:avLst/>
          </a:prstGeom>
        </p:spPr>
        <p:txBody>
          <a:bodyPr vert="horz" wrap="square" lIns="0" tIns="0" rIns="0" bIns="0" rtlCol="0">
            <a:spAutoFit/>
          </a:bodyPr>
          <a:lstStyle/>
          <a:p>
            <a:pPr marL="12700"/>
            <a:r>
              <a:rPr sz="950" spc="25" dirty="0">
                <a:latin typeface="宋体"/>
                <a:cs typeface="宋体"/>
              </a:rPr>
              <a:t>个体安全信息获取力</a:t>
            </a:r>
            <a:r>
              <a:rPr sz="1000" i="1" spc="5" dirty="0">
                <a:latin typeface="Times New Roman"/>
                <a:cs typeface="Times New Roman"/>
              </a:rPr>
              <a:t>F</a:t>
            </a:r>
            <a:r>
              <a:rPr sz="975" i="1" spc="7" baseline="-12820" dirty="0">
                <a:latin typeface="Times New Roman"/>
                <a:cs typeface="Times New Roman"/>
              </a:rPr>
              <a:t>1</a:t>
            </a:r>
            <a:endParaRPr sz="975" baseline="-12820">
              <a:latin typeface="Times New Roman"/>
              <a:cs typeface="Times New Roman"/>
            </a:endParaRPr>
          </a:p>
        </p:txBody>
      </p:sp>
      <p:sp>
        <p:nvSpPr>
          <p:cNvPr id="58" name="object 58"/>
          <p:cNvSpPr/>
          <p:nvPr/>
        </p:nvSpPr>
        <p:spPr>
          <a:xfrm>
            <a:off x="5081923" y="4612549"/>
            <a:ext cx="287978" cy="175368"/>
          </a:xfrm>
          <a:prstGeom prst="rect">
            <a:avLst/>
          </a:prstGeom>
          <a:blipFill>
            <a:blip r:embed="rId9" cstate="print"/>
            <a:stretch>
              <a:fillRect/>
            </a:stretch>
          </a:blipFill>
        </p:spPr>
        <p:txBody>
          <a:bodyPr wrap="square" lIns="0" tIns="0" rIns="0" bIns="0" rtlCol="0"/>
          <a:lstStyle/>
          <a:p>
            <a:endParaRPr/>
          </a:p>
        </p:txBody>
      </p:sp>
      <p:sp>
        <p:nvSpPr>
          <p:cNvPr id="59" name="object 59"/>
          <p:cNvSpPr txBox="1"/>
          <p:nvPr/>
        </p:nvSpPr>
        <p:spPr>
          <a:xfrm>
            <a:off x="5151839" y="3943712"/>
            <a:ext cx="149860" cy="744855"/>
          </a:xfrm>
          <a:prstGeom prst="rect">
            <a:avLst/>
          </a:prstGeom>
        </p:spPr>
        <p:txBody>
          <a:bodyPr vert="horz" wrap="square" lIns="0" tIns="0" rIns="0" bIns="0" rtlCol="0">
            <a:spAutoFit/>
          </a:bodyPr>
          <a:lstStyle/>
          <a:p>
            <a:pPr marL="12700" marR="5080" algn="just">
              <a:lnSpc>
                <a:spcPct val="102000"/>
              </a:lnSpc>
            </a:pPr>
            <a:r>
              <a:rPr sz="950" spc="15" dirty="0">
                <a:latin typeface="宋体"/>
                <a:cs typeface="宋体"/>
              </a:rPr>
              <a:t>个  体  安  全  信</a:t>
            </a:r>
            <a:endParaRPr sz="950">
              <a:latin typeface="宋体"/>
              <a:cs typeface="宋体"/>
            </a:endParaRPr>
          </a:p>
        </p:txBody>
      </p:sp>
      <p:sp>
        <p:nvSpPr>
          <p:cNvPr id="60" name="object 60"/>
          <p:cNvSpPr/>
          <p:nvPr/>
        </p:nvSpPr>
        <p:spPr>
          <a:xfrm>
            <a:off x="3084656" y="3726487"/>
            <a:ext cx="1337945" cy="969644"/>
          </a:xfrm>
          <a:custGeom>
            <a:avLst/>
            <a:gdLst/>
            <a:ahLst/>
            <a:cxnLst/>
            <a:rect l="l" t="t" r="r" b="b"/>
            <a:pathLst>
              <a:path w="1337945" h="969645">
                <a:moveTo>
                  <a:pt x="0" y="969142"/>
                </a:moveTo>
                <a:lnTo>
                  <a:pt x="1337704" y="0"/>
                </a:lnTo>
              </a:path>
            </a:pathLst>
          </a:custGeom>
          <a:ln w="27751">
            <a:solidFill>
              <a:srgbClr val="000000"/>
            </a:solidFill>
          </a:ln>
        </p:spPr>
        <p:txBody>
          <a:bodyPr wrap="square" lIns="0" tIns="0" rIns="0" bIns="0" rtlCol="0"/>
          <a:lstStyle/>
          <a:p>
            <a:endParaRPr/>
          </a:p>
        </p:txBody>
      </p:sp>
      <p:sp>
        <p:nvSpPr>
          <p:cNvPr id="61" name="object 61"/>
          <p:cNvSpPr/>
          <p:nvPr/>
        </p:nvSpPr>
        <p:spPr>
          <a:xfrm>
            <a:off x="4357334" y="3680339"/>
            <a:ext cx="130175" cy="114935"/>
          </a:xfrm>
          <a:custGeom>
            <a:avLst/>
            <a:gdLst/>
            <a:ahLst/>
            <a:cxnLst/>
            <a:rect l="l" t="t" r="r" b="b"/>
            <a:pathLst>
              <a:path w="130175" h="114935">
                <a:moveTo>
                  <a:pt x="130054" y="0"/>
                </a:moveTo>
                <a:lnTo>
                  <a:pt x="0" y="18459"/>
                </a:lnTo>
                <a:lnTo>
                  <a:pt x="2848" y="19690"/>
                </a:lnTo>
                <a:lnTo>
                  <a:pt x="28321" y="36783"/>
                </a:lnTo>
                <a:lnTo>
                  <a:pt x="48894" y="58963"/>
                </a:lnTo>
                <a:lnTo>
                  <a:pt x="63846" y="85228"/>
                </a:lnTo>
                <a:lnTo>
                  <a:pt x="72459" y="114574"/>
                </a:lnTo>
                <a:lnTo>
                  <a:pt x="74316" y="110759"/>
                </a:lnTo>
                <a:lnTo>
                  <a:pt x="130054" y="0"/>
                </a:lnTo>
                <a:close/>
              </a:path>
            </a:pathLst>
          </a:custGeom>
          <a:solidFill>
            <a:srgbClr val="000000"/>
          </a:solidFill>
        </p:spPr>
        <p:txBody>
          <a:bodyPr wrap="square" lIns="0" tIns="0" rIns="0" bIns="0" rtlCol="0"/>
          <a:lstStyle/>
          <a:p>
            <a:endParaRPr/>
          </a:p>
        </p:txBody>
      </p:sp>
      <p:sp>
        <p:nvSpPr>
          <p:cNvPr id="62" name="object 62"/>
          <p:cNvSpPr/>
          <p:nvPr/>
        </p:nvSpPr>
        <p:spPr>
          <a:xfrm>
            <a:off x="4487388" y="3680339"/>
            <a:ext cx="9525" cy="2049145"/>
          </a:xfrm>
          <a:custGeom>
            <a:avLst/>
            <a:gdLst/>
            <a:ahLst/>
            <a:cxnLst/>
            <a:rect l="l" t="t" r="r" b="b"/>
            <a:pathLst>
              <a:path w="9525" h="2049145">
                <a:moveTo>
                  <a:pt x="0" y="0"/>
                </a:moveTo>
                <a:lnTo>
                  <a:pt x="9289" y="2049032"/>
                </a:lnTo>
              </a:path>
            </a:pathLst>
          </a:custGeom>
          <a:ln w="12386">
            <a:solidFill>
              <a:srgbClr val="000000"/>
            </a:solidFill>
            <a:prstDash val="lgDash"/>
          </a:ln>
        </p:spPr>
        <p:txBody>
          <a:bodyPr wrap="square" lIns="0" tIns="0" rIns="0" bIns="0" rtlCol="0"/>
          <a:lstStyle/>
          <a:p>
            <a:endParaRPr/>
          </a:p>
        </p:txBody>
      </p:sp>
      <p:sp>
        <p:nvSpPr>
          <p:cNvPr id="63" name="object 63"/>
          <p:cNvSpPr/>
          <p:nvPr/>
        </p:nvSpPr>
        <p:spPr>
          <a:xfrm>
            <a:off x="2276459" y="5738601"/>
            <a:ext cx="2211070" cy="9525"/>
          </a:xfrm>
          <a:custGeom>
            <a:avLst/>
            <a:gdLst/>
            <a:ahLst/>
            <a:cxnLst/>
            <a:rect l="l" t="t" r="r" b="b"/>
            <a:pathLst>
              <a:path w="2211070" h="9525">
                <a:moveTo>
                  <a:pt x="0" y="0"/>
                </a:moveTo>
                <a:lnTo>
                  <a:pt x="2210928" y="9229"/>
                </a:lnTo>
              </a:path>
            </a:pathLst>
          </a:custGeom>
          <a:ln w="12306">
            <a:solidFill>
              <a:srgbClr val="000000"/>
            </a:solidFill>
            <a:prstDash val="lgDash"/>
          </a:ln>
        </p:spPr>
        <p:txBody>
          <a:bodyPr wrap="square" lIns="0" tIns="0" rIns="0" bIns="0" rtlCol="0"/>
          <a:lstStyle/>
          <a:p>
            <a:endParaRPr/>
          </a:p>
        </p:txBody>
      </p:sp>
      <p:sp>
        <p:nvSpPr>
          <p:cNvPr id="64" name="object 64"/>
          <p:cNvSpPr/>
          <p:nvPr/>
        </p:nvSpPr>
        <p:spPr>
          <a:xfrm>
            <a:off x="4487388" y="4695631"/>
            <a:ext cx="594995" cy="1052195"/>
          </a:xfrm>
          <a:custGeom>
            <a:avLst/>
            <a:gdLst/>
            <a:ahLst/>
            <a:cxnLst/>
            <a:rect l="l" t="t" r="r" b="b"/>
            <a:pathLst>
              <a:path w="594995" h="1052195">
                <a:moveTo>
                  <a:pt x="594535" y="0"/>
                </a:moveTo>
                <a:lnTo>
                  <a:pt x="0" y="1052199"/>
                </a:lnTo>
              </a:path>
            </a:pathLst>
          </a:custGeom>
          <a:ln w="12366">
            <a:solidFill>
              <a:srgbClr val="000000"/>
            </a:solidFill>
            <a:prstDash val="lgDash"/>
          </a:ln>
        </p:spPr>
        <p:txBody>
          <a:bodyPr wrap="square" lIns="0" tIns="0" rIns="0" bIns="0" rtlCol="0"/>
          <a:lstStyle/>
          <a:p>
            <a:endParaRPr/>
          </a:p>
        </p:txBody>
      </p:sp>
      <p:sp>
        <p:nvSpPr>
          <p:cNvPr id="65" name="object 65"/>
          <p:cNvSpPr/>
          <p:nvPr/>
        </p:nvSpPr>
        <p:spPr>
          <a:xfrm>
            <a:off x="3084655" y="3477279"/>
            <a:ext cx="1403350" cy="203200"/>
          </a:xfrm>
          <a:custGeom>
            <a:avLst/>
            <a:gdLst/>
            <a:ahLst/>
            <a:cxnLst/>
            <a:rect l="l" t="t" r="r" b="b"/>
            <a:pathLst>
              <a:path w="1403350" h="203200">
                <a:moveTo>
                  <a:pt x="1402732" y="203058"/>
                </a:moveTo>
                <a:lnTo>
                  <a:pt x="0" y="0"/>
                </a:lnTo>
              </a:path>
            </a:pathLst>
          </a:custGeom>
          <a:ln w="12308">
            <a:solidFill>
              <a:srgbClr val="000000"/>
            </a:solidFill>
            <a:prstDash val="lgDash"/>
          </a:ln>
        </p:spPr>
        <p:txBody>
          <a:bodyPr wrap="square" lIns="0" tIns="0" rIns="0" bIns="0" rtlCol="0"/>
          <a:lstStyle/>
          <a:p>
            <a:endParaRPr/>
          </a:p>
        </p:txBody>
      </p:sp>
      <p:sp>
        <p:nvSpPr>
          <p:cNvPr id="66" name="object 66"/>
          <p:cNvSpPr/>
          <p:nvPr/>
        </p:nvSpPr>
        <p:spPr>
          <a:xfrm>
            <a:off x="4487388" y="3680338"/>
            <a:ext cx="631825" cy="0"/>
          </a:xfrm>
          <a:custGeom>
            <a:avLst/>
            <a:gdLst/>
            <a:ahLst/>
            <a:cxnLst/>
            <a:rect l="l" t="t" r="r" b="b"/>
            <a:pathLst>
              <a:path w="631825">
                <a:moveTo>
                  <a:pt x="0" y="0"/>
                </a:moveTo>
                <a:lnTo>
                  <a:pt x="631693" y="0"/>
                </a:lnTo>
                <a:lnTo>
                  <a:pt x="0" y="0"/>
                </a:lnTo>
                <a:close/>
              </a:path>
            </a:pathLst>
          </a:custGeom>
          <a:ln w="3175">
            <a:solidFill>
              <a:srgbClr val="FFFFFF"/>
            </a:solidFill>
          </a:ln>
        </p:spPr>
        <p:txBody>
          <a:bodyPr wrap="square" lIns="0" tIns="0" rIns="0" bIns="0" rtlCol="0"/>
          <a:lstStyle/>
          <a:p>
            <a:endParaRPr/>
          </a:p>
        </p:txBody>
      </p:sp>
      <p:sp>
        <p:nvSpPr>
          <p:cNvPr id="67" name="object 67"/>
          <p:cNvSpPr txBox="1"/>
          <p:nvPr/>
        </p:nvSpPr>
        <p:spPr>
          <a:xfrm>
            <a:off x="4545908" y="3512553"/>
            <a:ext cx="521334" cy="305212"/>
          </a:xfrm>
          <a:prstGeom prst="rect">
            <a:avLst/>
          </a:prstGeom>
        </p:spPr>
        <p:txBody>
          <a:bodyPr vert="horz" wrap="square" lIns="0" tIns="0" rIns="0" bIns="0" rtlCol="0">
            <a:spAutoFit/>
          </a:bodyPr>
          <a:lstStyle/>
          <a:p>
            <a:pPr marL="31750" indent="-19685"/>
            <a:r>
              <a:rPr sz="950" spc="25" dirty="0">
                <a:latin typeface="宋体"/>
                <a:cs typeface="宋体"/>
              </a:rPr>
              <a:t>个体安全</a:t>
            </a:r>
            <a:endParaRPr sz="950">
              <a:latin typeface="宋体"/>
              <a:cs typeface="宋体"/>
            </a:endParaRPr>
          </a:p>
          <a:p>
            <a:pPr marL="31750">
              <a:spcBef>
                <a:spcPts val="114"/>
              </a:spcBef>
            </a:pPr>
            <a:r>
              <a:rPr sz="950" spc="25" dirty="0">
                <a:latin typeface="宋体"/>
                <a:cs typeface="宋体"/>
              </a:rPr>
              <a:t>信息力</a:t>
            </a:r>
            <a:r>
              <a:rPr sz="950" spc="-355" dirty="0">
                <a:latin typeface="宋体"/>
                <a:cs typeface="宋体"/>
              </a:rPr>
              <a:t> </a:t>
            </a:r>
            <a:r>
              <a:rPr sz="950" i="1" spc="10" dirty="0">
                <a:latin typeface="Calibri"/>
                <a:cs typeface="Calibri"/>
              </a:rPr>
              <a:t>F</a:t>
            </a:r>
            <a:endParaRPr sz="950">
              <a:latin typeface="Calibri"/>
              <a:cs typeface="Calibri"/>
            </a:endParaRPr>
          </a:p>
        </p:txBody>
      </p:sp>
      <p:sp>
        <p:nvSpPr>
          <p:cNvPr id="68" name="object 68"/>
          <p:cNvSpPr/>
          <p:nvPr/>
        </p:nvSpPr>
        <p:spPr>
          <a:xfrm>
            <a:off x="2276460" y="3477280"/>
            <a:ext cx="808355" cy="876935"/>
          </a:xfrm>
          <a:custGeom>
            <a:avLst/>
            <a:gdLst/>
            <a:ahLst/>
            <a:cxnLst/>
            <a:rect l="l" t="t" r="r" b="b"/>
            <a:pathLst>
              <a:path w="808355" h="876935">
                <a:moveTo>
                  <a:pt x="0" y="876843"/>
                </a:moveTo>
                <a:lnTo>
                  <a:pt x="808196" y="0"/>
                </a:lnTo>
              </a:path>
            </a:pathLst>
          </a:custGeom>
          <a:ln w="12349">
            <a:solidFill>
              <a:srgbClr val="000000"/>
            </a:solidFill>
            <a:prstDash val="dash"/>
          </a:ln>
        </p:spPr>
        <p:txBody>
          <a:bodyPr wrap="square" lIns="0" tIns="0" rIns="0" bIns="0" rtlCol="0"/>
          <a:lstStyle/>
          <a:p>
            <a:endParaRPr/>
          </a:p>
        </p:txBody>
      </p:sp>
      <p:sp>
        <p:nvSpPr>
          <p:cNvPr id="69" name="object 69"/>
          <p:cNvSpPr/>
          <p:nvPr/>
        </p:nvSpPr>
        <p:spPr>
          <a:xfrm>
            <a:off x="2276459" y="4354123"/>
            <a:ext cx="0" cy="1384935"/>
          </a:xfrm>
          <a:custGeom>
            <a:avLst/>
            <a:gdLst/>
            <a:ahLst/>
            <a:cxnLst/>
            <a:rect l="l" t="t" r="r" b="b"/>
            <a:pathLst>
              <a:path h="1384935">
                <a:moveTo>
                  <a:pt x="0" y="1384477"/>
                </a:moveTo>
                <a:lnTo>
                  <a:pt x="0" y="0"/>
                </a:lnTo>
              </a:path>
            </a:pathLst>
          </a:custGeom>
          <a:ln w="12386">
            <a:solidFill>
              <a:srgbClr val="000000"/>
            </a:solidFill>
            <a:prstDash val="dash"/>
          </a:ln>
        </p:spPr>
        <p:txBody>
          <a:bodyPr wrap="square" lIns="0" tIns="0" rIns="0" bIns="0" rtlCol="0"/>
          <a:lstStyle/>
          <a:p>
            <a:endParaRPr/>
          </a:p>
        </p:txBody>
      </p:sp>
      <p:sp>
        <p:nvSpPr>
          <p:cNvPr id="70" name="object 70"/>
          <p:cNvSpPr/>
          <p:nvPr/>
        </p:nvSpPr>
        <p:spPr>
          <a:xfrm>
            <a:off x="2350775" y="4391042"/>
            <a:ext cx="734060" cy="295910"/>
          </a:xfrm>
          <a:custGeom>
            <a:avLst/>
            <a:gdLst/>
            <a:ahLst/>
            <a:cxnLst/>
            <a:rect l="l" t="t" r="r" b="b"/>
            <a:pathLst>
              <a:path w="734060" h="295910">
                <a:moveTo>
                  <a:pt x="733879" y="295357"/>
                </a:moveTo>
                <a:lnTo>
                  <a:pt x="0" y="0"/>
                </a:lnTo>
              </a:path>
            </a:pathLst>
          </a:custGeom>
          <a:ln w="18476">
            <a:solidFill>
              <a:srgbClr val="000000"/>
            </a:solidFill>
            <a:prstDash val="lgDash"/>
          </a:ln>
        </p:spPr>
        <p:txBody>
          <a:bodyPr wrap="square" lIns="0" tIns="0" rIns="0" bIns="0" rtlCol="0"/>
          <a:lstStyle/>
          <a:p>
            <a:endParaRPr/>
          </a:p>
        </p:txBody>
      </p:sp>
      <p:sp>
        <p:nvSpPr>
          <p:cNvPr id="71" name="object 71"/>
          <p:cNvSpPr/>
          <p:nvPr/>
        </p:nvSpPr>
        <p:spPr>
          <a:xfrm>
            <a:off x="2276459" y="4354123"/>
            <a:ext cx="113030" cy="95885"/>
          </a:xfrm>
          <a:custGeom>
            <a:avLst/>
            <a:gdLst/>
            <a:ahLst/>
            <a:cxnLst/>
            <a:rect l="l" t="t" r="r" b="b"/>
            <a:pathLst>
              <a:path w="113030" h="95885">
                <a:moveTo>
                  <a:pt x="111475" y="0"/>
                </a:moveTo>
                <a:lnTo>
                  <a:pt x="0" y="9229"/>
                </a:lnTo>
                <a:lnTo>
                  <a:pt x="74316" y="92299"/>
                </a:lnTo>
                <a:lnTo>
                  <a:pt x="76261" y="95375"/>
                </a:lnTo>
                <a:lnTo>
                  <a:pt x="77008" y="69693"/>
                </a:lnTo>
                <a:lnTo>
                  <a:pt x="83603" y="45165"/>
                </a:lnTo>
                <a:lnTo>
                  <a:pt x="95665" y="22759"/>
                </a:lnTo>
                <a:lnTo>
                  <a:pt x="112813" y="3445"/>
                </a:lnTo>
                <a:lnTo>
                  <a:pt x="111475" y="0"/>
                </a:lnTo>
                <a:close/>
              </a:path>
            </a:pathLst>
          </a:custGeom>
          <a:solidFill>
            <a:srgbClr val="000000"/>
          </a:solidFill>
        </p:spPr>
        <p:txBody>
          <a:bodyPr wrap="square" lIns="0" tIns="0" rIns="0" bIns="0" rtlCol="0"/>
          <a:lstStyle/>
          <a:p>
            <a:endParaRPr/>
          </a:p>
        </p:txBody>
      </p:sp>
      <p:sp>
        <p:nvSpPr>
          <p:cNvPr id="72" name="object 72"/>
          <p:cNvSpPr txBox="1">
            <a:spLocks noGrp="1"/>
          </p:cNvSpPr>
          <p:nvPr>
            <p:ph type="title" idx="4294967295"/>
          </p:nvPr>
        </p:nvSpPr>
        <p:spPr>
          <a:xfrm>
            <a:off x="6651625" y="373063"/>
            <a:ext cx="5540375" cy="717550"/>
          </a:xfrm>
          <a:prstGeom prst="rect">
            <a:avLst/>
          </a:prstGeom>
        </p:spPr>
        <p:txBody>
          <a:bodyPr vert="horz" wrap="square" lIns="0" tIns="0" rIns="0" bIns="0" rtlCol="0" anchor="ctr">
            <a:spAutoFit/>
          </a:bodyPr>
          <a:lstStyle/>
          <a:p>
            <a:pPr marL="12700">
              <a:lnSpc>
                <a:spcPts val="2840"/>
              </a:lnSpc>
            </a:pPr>
            <a:r>
              <a:rPr spc="-5" dirty="0"/>
              <a:t>个体安全信息力与不安全行为的关系模型</a:t>
            </a:r>
          </a:p>
        </p:txBody>
      </p:sp>
      <p:sp>
        <p:nvSpPr>
          <p:cNvPr id="73" name="object 73"/>
          <p:cNvSpPr/>
          <p:nvPr/>
        </p:nvSpPr>
        <p:spPr>
          <a:xfrm>
            <a:off x="4569587" y="2564893"/>
            <a:ext cx="296545" cy="936625"/>
          </a:xfrm>
          <a:custGeom>
            <a:avLst/>
            <a:gdLst/>
            <a:ahLst/>
            <a:cxnLst/>
            <a:rect l="l" t="t" r="r" b="b"/>
            <a:pathLst>
              <a:path w="296545" h="936625">
                <a:moveTo>
                  <a:pt x="216026" y="453771"/>
                </a:moveTo>
                <a:lnTo>
                  <a:pt x="6350" y="453771"/>
                </a:lnTo>
                <a:lnTo>
                  <a:pt x="0" y="460121"/>
                </a:lnTo>
                <a:lnTo>
                  <a:pt x="0" y="936117"/>
                </a:lnTo>
                <a:lnTo>
                  <a:pt x="28575" y="936117"/>
                </a:lnTo>
                <a:lnTo>
                  <a:pt x="28575" y="482346"/>
                </a:lnTo>
                <a:lnTo>
                  <a:pt x="14224" y="482346"/>
                </a:lnTo>
                <a:lnTo>
                  <a:pt x="28575" y="468122"/>
                </a:lnTo>
                <a:lnTo>
                  <a:pt x="216026" y="468122"/>
                </a:lnTo>
                <a:lnTo>
                  <a:pt x="216026" y="453771"/>
                </a:lnTo>
                <a:close/>
              </a:path>
              <a:path w="296545" h="936625">
                <a:moveTo>
                  <a:pt x="28575" y="468122"/>
                </a:moveTo>
                <a:lnTo>
                  <a:pt x="14224" y="482346"/>
                </a:lnTo>
                <a:lnTo>
                  <a:pt x="28575" y="482346"/>
                </a:lnTo>
                <a:lnTo>
                  <a:pt x="28575" y="468122"/>
                </a:lnTo>
                <a:close/>
              </a:path>
              <a:path w="296545" h="936625">
                <a:moveTo>
                  <a:pt x="244601" y="453771"/>
                </a:moveTo>
                <a:lnTo>
                  <a:pt x="230250" y="453771"/>
                </a:lnTo>
                <a:lnTo>
                  <a:pt x="216026" y="468122"/>
                </a:lnTo>
                <a:lnTo>
                  <a:pt x="28575" y="468122"/>
                </a:lnTo>
                <a:lnTo>
                  <a:pt x="28575" y="482346"/>
                </a:lnTo>
                <a:lnTo>
                  <a:pt x="238125" y="482346"/>
                </a:lnTo>
                <a:lnTo>
                  <a:pt x="244601" y="475996"/>
                </a:lnTo>
                <a:lnTo>
                  <a:pt x="244601" y="453771"/>
                </a:lnTo>
                <a:close/>
              </a:path>
              <a:path w="296545" h="936625">
                <a:moveTo>
                  <a:pt x="230267" y="56690"/>
                </a:moveTo>
                <a:lnTo>
                  <a:pt x="216026" y="81149"/>
                </a:lnTo>
                <a:lnTo>
                  <a:pt x="216026" y="468122"/>
                </a:lnTo>
                <a:lnTo>
                  <a:pt x="230250" y="453771"/>
                </a:lnTo>
                <a:lnTo>
                  <a:pt x="244601" y="453771"/>
                </a:lnTo>
                <a:lnTo>
                  <a:pt x="244546" y="81149"/>
                </a:lnTo>
                <a:lnTo>
                  <a:pt x="230267" y="56690"/>
                </a:lnTo>
                <a:close/>
              </a:path>
              <a:path w="296545" h="936625">
                <a:moveTo>
                  <a:pt x="230250" y="0"/>
                </a:moveTo>
                <a:lnTo>
                  <a:pt x="167894" y="106807"/>
                </a:lnTo>
                <a:lnTo>
                  <a:pt x="163956" y="113665"/>
                </a:lnTo>
                <a:lnTo>
                  <a:pt x="166243" y="122428"/>
                </a:lnTo>
                <a:lnTo>
                  <a:pt x="173100" y="126365"/>
                </a:lnTo>
                <a:lnTo>
                  <a:pt x="179831" y="130302"/>
                </a:lnTo>
                <a:lnTo>
                  <a:pt x="188594" y="128016"/>
                </a:lnTo>
                <a:lnTo>
                  <a:pt x="192658" y="121285"/>
                </a:lnTo>
                <a:lnTo>
                  <a:pt x="215971" y="81244"/>
                </a:lnTo>
                <a:lnTo>
                  <a:pt x="216026" y="28321"/>
                </a:lnTo>
                <a:lnTo>
                  <a:pt x="246785" y="28321"/>
                </a:lnTo>
                <a:lnTo>
                  <a:pt x="230250" y="0"/>
                </a:lnTo>
                <a:close/>
              </a:path>
              <a:path w="296545" h="936625">
                <a:moveTo>
                  <a:pt x="246785" y="28321"/>
                </a:moveTo>
                <a:lnTo>
                  <a:pt x="244601" y="28321"/>
                </a:lnTo>
                <a:lnTo>
                  <a:pt x="244601" y="81244"/>
                </a:lnTo>
                <a:lnTo>
                  <a:pt x="271907" y="128016"/>
                </a:lnTo>
                <a:lnTo>
                  <a:pt x="280670" y="130302"/>
                </a:lnTo>
                <a:lnTo>
                  <a:pt x="287527" y="126365"/>
                </a:lnTo>
                <a:lnTo>
                  <a:pt x="294259" y="122428"/>
                </a:lnTo>
                <a:lnTo>
                  <a:pt x="296545" y="113665"/>
                </a:lnTo>
                <a:lnTo>
                  <a:pt x="292608" y="106807"/>
                </a:lnTo>
                <a:lnTo>
                  <a:pt x="246785" y="28321"/>
                </a:lnTo>
                <a:close/>
              </a:path>
              <a:path w="296545" h="936625">
                <a:moveTo>
                  <a:pt x="244601" y="35560"/>
                </a:moveTo>
                <a:lnTo>
                  <a:pt x="242570" y="35560"/>
                </a:lnTo>
                <a:lnTo>
                  <a:pt x="230267" y="56690"/>
                </a:lnTo>
                <a:lnTo>
                  <a:pt x="244601" y="81244"/>
                </a:lnTo>
                <a:lnTo>
                  <a:pt x="244601" y="35560"/>
                </a:lnTo>
                <a:close/>
              </a:path>
              <a:path w="296545" h="936625">
                <a:moveTo>
                  <a:pt x="244601" y="28321"/>
                </a:moveTo>
                <a:lnTo>
                  <a:pt x="216026" y="28321"/>
                </a:lnTo>
                <a:lnTo>
                  <a:pt x="216026" y="81149"/>
                </a:lnTo>
                <a:lnTo>
                  <a:pt x="230267" y="56690"/>
                </a:lnTo>
                <a:lnTo>
                  <a:pt x="217932" y="35560"/>
                </a:lnTo>
                <a:lnTo>
                  <a:pt x="244601" y="35560"/>
                </a:lnTo>
                <a:lnTo>
                  <a:pt x="244601" y="28321"/>
                </a:lnTo>
                <a:close/>
              </a:path>
              <a:path w="296545" h="936625">
                <a:moveTo>
                  <a:pt x="242570" y="35560"/>
                </a:moveTo>
                <a:lnTo>
                  <a:pt x="217932" y="35560"/>
                </a:lnTo>
                <a:lnTo>
                  <a:pt x="230267" y="56690"/>
                </a:lnTo>
                <a:lnTo>
                  <a:pt x="242570" y="35560"/>
                </a:lnTo>
                <a:close/>
              </a:path>
            </a:pathLst>
          </a:custGeom>
          <a:solidFill>
            <a:srgbClr val="497DBA"/>
          </a:solidFill>
        </p:spPr>
        <p:txBody>
          <a:bodyPr wrap="square" lIns="0" tIns="0" rIns="0" bIns="0" rtlCol="0"/>
          <a:lstStyle/>
          <a:p>
            <a:endParaRPr/>
          </a:p>
        </p:txBody>
      </p:sp>
      <p:sp>
        <p:nvSpPr>
          <p:cNvPr id="74" name="object 74"/>
          <p:cNvSpPr/>
          <p:nvPr/>
        </p:nvSpPr>
        <p:spPr>
          <a:xfrm>
            <a:off x="4799838" y="2498599"/>
            <a:ext cx="288290" cy="132715"/>
          </a:xfrm>
          <a:custGeom>
            <a:avLst/>
            <a:gdLst/>
            <a:ahLst/>
            <a:cxnLst/>
            <a:rect l="l" t="t" r="r" b="b"/>
            <a:pathLst>
              <a:path w="288289" h="132714">
                <a:moveTo>
                  <a:pt x="231471" y="66309"/>
                </a:moveTo>
                <a:lnTo>
                  <a:pt x="160020" y="107950"/>
                </a:lnTo>
                <a:lnTo>
                  <a:pt x="157734" y="116712"/>
                </a:lnTo>
                <a:lnTo>
                  <a:pt x="161671" y="123571"/>
                </a:lnTo>
                <a:lnTo>
                  <a:pt x="165608" y="130301"/>
                </a:lnTo>
                <a:lnTo>
                  <a:pt x="174371" y="132587"/>
                </a:lnTo>
                <a:lnTo>
                  <a:pt x="263552" y="80644"/>
                </a:lnTo>
                <a:lnTo>
                  <a:pt x="259714" y="80644"/>
                </a:lnTo>
                <a:lnTo>
                  <a:pt x="259714" y="78612"/>
                </a:lnTo>
                <a:lnTo>
                  <a:pt x="252602" y="78612"/>
                </a:lnTo>
                <a:lnTo>
                  <a:pt x="231471" y="66309"/>
                </a:lnTo>
                <a:close/>
              </a:path>
              <a:path w="288289" h="132714">
                <a:moveTo>
                  <a:pt x="207013" y="52069"/>
                </a:moveTo>
                <a:lnTo>
                  <a:pt x="0" y="52069"/>
                </a:lnTo>
                <a:lnTo>
                  <a:pt x="0" y="80644"/>
                </a:lnTo>
                <a:lnTo>
                  <a:pt x="206912" y="80644"/>
                </a:lnTo>
                <a:lnTo>
                  <a:pt x="231471" y="66309"/>
                </a:lnTo>
                <a:lnTo>
                  <a:pt x="207013" y="52069"/>
                </a:lnTo>
                <a:close/>
              </a:path>
              <a:path w="288289" h="132714">
                <a:moveTo>
                  <a:pt x="263770" y="52069"/>
                </a:moveTo>
                <a:lnTo>
                  <a:pt x="259714" y="52069"/>
                </a:lnTo>
                <a:lnTo>
                  <a:pt x="259714" y="80644"/>
                </a:lnTo>
                <a:lnTo>
                  <a:pt x="263552" y="80644"/>
                </a:lnTo>
                <a:lnTo>
                  <a:pt x="288163" y="66293"/>
                </a:lnTo>
                <a:lnTo>
                  <a:pt x="263770" y="52069"/>
                </a:lnTo>
                <a:close/>
              </a:path>
              <a:path w="288289" h="132714">
                <a:moveTo>
                  <a:pt x="252602" y="53975"/>
                </a:moveTo>
                <a:lnTo>
                  <a:pt x="231471" y="66309"/>
                </a:lnTo>
                <a:lnTo>
                  <a:pt x="252602" y="78612"/>
                </a:lnTo>
                <a:lnTo>
                  <a:pt x="252602" y="53975"/>
                </a:lnTo>
                <a:close/>
              </a:path>
              <a:path w="288289" h="132714">
                <a:moveTo>
                  <a:pt x="259714" y="53975"/>
                </a:moveTo>
                <a:lnTo>
                  <a:pt x="252602" y="53975"/>
                </a:lnTo>
                <a:lnTo>
                  <a:pt x="252602" y="78612"/>
                </a:lnTo>
                <a:lnTo>
                  <a:pt x="259714" y="78612"/>
                </a:lnTo>
                <a:lnTo>
                  <a:pt x="259714" y="53975"/>
                </a:lnTo>
                <a:close/>
              </a:path>
              <a:path w="288289" h="132714">
                <a:moveTo>
                  <a:pt x="174371" y="0"/>
                </a:moveTo>
                <a:lnTo>
                  <a:pt x="165608" y="2286"/>
                </a:lnTo>
                <a:lnTo>
                  <a:pt x="161671" y="9143"/>
                </a:lnTo>
                <a:lnTo>
                  <a:pt x="157734" y="15875"/>
                </a:lnTo>
                <a:lnTo>
                  <a:pt x="160020" y="24637"/>
                </a:lnTo>
                <a:lnTo>
                  <a:pt x="166877" y="28701"/>
                </a:lnTo>
                <a:lnTo>
                  <a:pt x="231471" y="66309"/>
                </a:lnTo>
                <a:lnTo>
                  <a:pt x="252602" y="53975"/>
                </a:lnTo>
                <a:lnTo>
                  <a:pt x="259714" y="53975"/>
                </a:lnTo>
                <a:lnTo>
                  <a:pt x="259714" y="52069"/>
                </a:lnTo>
                <a:lnTo>
                  <a:pt x="263770" y="52069"/>
                </a:lnTo>
                <a:lnTo>
                  <a:pt x="174371" y="0"/>
                </a:lnTo>
                <a:close/>
              </a:path>
            </a:pathLst>
          </a:custGeom>
          <a:solidFill>
            <a:srgbClr val="497DBA"/>
          </a:solidFill>
        </p:spPr>
        <p:txBody>
          <a:bodyPr wrap="square" lIns="0" tIns="0" rIns="0" bIns="0" rtlCol="0"/>
          <a:lstStyle/>
          <a:p>
            <a:endParaRPr/>
          </a:p>
        </p:txBody>
      </p:sp>
      <p:sp>
        <p:nvSpPr>
          <p:cNvPr id="75" name="object 75"/>
          <p:cNvSpPr txBox="1"/>
          <p:nvPr/>
        </p:nvSpPr>
        <p:spPr>
          <a:xfrm>
            <a:off x="1648589" y="4684990"/>
            <a:ext cx="8982075" cy="1864613"/>
          </a:xfrm>
          <a:prstGeom prst="rect">
            <a:avLst/>
          </a:prstGeom>
        </p:spPr>
        <p:txBody>
          <a:bodyPr vert="horz" wrap="square" lIns="0" tIns="2540" rIns="0" bIns="0" rtlCol="0">
            <a:spAutoFit/>
          </a:bodyPr>
          <a:lstStyle/>
          <a:p>
            <a:pPr marL="3515360" marR="5334000" algn="just">
              <a:lnSpc>
                <a:spcPts val="1160"/>
              </a:lnSpc>
              <a:spcBef>
                <a:spcPts val="20"/>
              </a:spcBef>
            </a:pPr>
            <a:r>
              <a:rPr sz="950" spc="15" dirty="0">
                <a:latin typeface="宋体"/>
                <a:cs typeface="宋体"/>
              </a:rPr>
              <a:t>息  分  析  力</a:t>
            </a:r>
            <a:endParaRPr sz="950">
              <a:latin typeface="宋体"/>
              <a:cs typeface="宋体"/>
            </a:endParaRPr>
          </a:p>
          <a:p>
            <a:pPr marR="1818005" algn="ctr">
              <a:lnSpc>
                <a:spcPts val="1175"/>
              </a:lnSpc>
            </a:pPr>
            <a:r>
              <a:rPr sz="1000" i="1" spc="5" dirty="0">
                <a:latin typeface="Times New Roman"/>
                <a:cs typeface="Times New Roman"/>
              </a:rPr>
              <a:t>F</a:t>
            </a:r>
            <a:r>
              <a:rPr sz="975" i="1" spc="7" baseline="-12820" dirty="0">
                <a:latin typeface="Times New Roman"/>
                <a:cs typeface="Times New Roman"/>
              </a:rPr>
              <a:t>2</a:t>
            </a:r>
            <a:endParaRPr sz="975" baseline="-12820">
              <a:latin typeface="Times New Roman"/>
              <a:cs typeface="Times New Roman"/>
            </a:endParaRPr>
          </a:p>
          <a:p>
            <a:pPr>
              <a:lnSpc>
                <a:spcPct val="100000"/>
              </a:lnSpc>
            </a:pPr>
            <a:endParaRPr sz="1100">
              <a:latin typeface="Times New Roman"/>
              <a:cs typeface="Times New Roman"/>
            </a:endParaRPr>
          </a:p>
          <a:p>
            <a:pPr>
              <a:spcBef>
                <a:spcPts val="39"/>
              </a:spcBef>
            </a:pPr>
            <a:endParaRPr sz="1050">
              <a:latin typeface="Times New Roman"/>
              <a:cs typeface="Times New Roman"/>
            </a:endParaRPr>
          </a:p>
          <a:p>
            <a:pPr marL="12700"/>
            <a:r>
              <a:rPr sz="950" spc="20" dirty="0">
                <a:latin typeface="宋体"/>
                <a:cs typeface="宋体"/>
              </a:rPr>
              <a:t>个体安全信息利用力</a:t>
            </a:r>
            <a:r>
              <a:rPr sz="1000" i="1" spc="20" dirty="0">
                <a:latin typeface="Times New Roman"/>
                <a:cs typeface="Times New Roman"/>
              </a:rPr>
              <a:t>F</a:t>
            </a:r>
            <a:r>
              <a:rPr sz="975" i="1" spc="30" baseline="-12820" dirty="0">
                <a:latin typeface="Times New Roman"/>
                <a:cs typeface="Times New Roman"/>
              </a:rPr>
              <a:t>3</a:t>
            </a:r>
            <a:endParaRPr sz="975" baseline="-12820">
              <a:latin typeface="Times New Roman"/>
              <a:cs typeface="Times New Roman"/>
            </a:endParaRPr>
          </a:p>
          <a:p>
            <a:pPr>
              <a:lnSpc>
                <a:spcPct val="100000"/>
              </a:lnSpc>
            </a:pPr>
            <a:endParaRPr sz="1100">
              <a:latin typeface="Times New Roman"/>
              <a:cs typeface="Times New Roman"/>
            </a:endParaRPr>
          </a:p>
          <a:p>
            <a:pPr>
              <a:spcBef>
                <a:spcPts val="36"/>
              </a:spcBef>
            </a:pPr>
            <a:endParaRPr sz="1450">
              <a:latin typeface="Times New Roman"/>
              <a:cs typeface="Times New Roman"/>
            </a:endParaRPr>
          </a:p>
          <a:p>
            <a:pPr marL="74295"/>
            <a:r>
              <a:rPr sz="1400" spc="-5" dirty="0">
                <a:solidFill>
                  <a:srgbClr val="006FC0"/>
                </a:solidFill>
                <a:latin typeface="宋体"/>
                <a:cs typeface="宋体"/>
              </a:rPr>
              <a:t>来源：黄浪，吴超，王秉</a:t>
            </a:r>
            <a:r>
              <a:rPr sz="1400" spc="-5" dirty="0">
                <a:solidFill>
                  <a:srgbClr val="006FC0"/>
                </a:solidFill>
                <a:latin typeface="Calibri"/>
                <a:cs typeface="Calibri"/>
              </a:rPr>
              <a:t>. </a:t>
            </a:r>
            <a:r>
              <a:rPr sz="1400" spc="-5" dirty="0">
                <a:solidFill>
                  <a:srgbClr val="006FC0"/>
                </a:solidFill>
                <a:latin typeface="宋体"/>
                <a:cs typeface="宋体"/>
              </a:rPr>
              <a:t>个体安全信息力的概念模型及其作用机制</a:t>
            </a:r>
            <a:r>
              <a:rPr sz="1400" spc="-5" dirty="0">
                <a:solidFill>
                  <a:srgbClr val="006FC0"/>
                </a:solidFill>
                <a:latin typeface="Calibri"/>
                <a:cs typeface="Calibri"/>
              </a:rPr>
              <a:t>[J].</a:t>
            </a:r>
            <a:r>
              <a:rPr sz="1400" spc="150" dirty="0">
                <a:solidFill>
                  <a:srgbClr val="006FC0"/>
                </a:solidFill>
                <a:latin typeface="Calibri"/>
                <a:cs typeface="Calibri"/>
              </a:rPr>
              <a:t> </a:t>
            </a:r>
            <a:r>
              <a:rPr sz="1400" spc="-5" dirty="0">
                <a:solidFill>
                  <a:srgbClr val="006FC0"/>
                </a:solidFill>
                <a:latin typeface="宋体"/>
                <a:cs typeface="宋体"/>
              </a:rPr>
              <a:t>中国安全科学学报，</a:t>
            </a:r>
            <a:r>
              <a:rPr sz="1400" spc="-5" dirty="0">
                <a:solidFill>
                  <a:srgbClr val="006FC0"/>
                </a:solidFill>
                <a:latin typeface="Calibri"/>
                <a:cs typeface="Calibri"/>
              </a:rPr>
              <a:t>2017</a:t>
            </a:r>
            <a:r>
              <a:rPr sz="1400" spc="-5" dirty="0">
                <a:solidFill>
                  <a:srgbClr val="006FC0"/>
                </a:solidFill>
                <a:latin typeface="宋体"/>
                <a:cs typeface="宋体"/>
              </a:rPr>
              <a:t>，</a:t>
            </a:r>
            <a:r>
              <a:rPr sz="1400" spc="-5" dirty="0">
                <a:solidFill>
                  <a:srgbClr val="006FC0"/>
                </a:solidFill>
                <a:latin typeface="Calibri"/>
                <a:cs typeface="Calibri"/>
              </a:rPr>
              <a:t>27</a:t>
            </a:r>
            <a:r>
              <a:rPr sz="1400" spc="-5" dirty="0">
                <a:solidFill>
                  <a:srgbClr val="006FC0"/>
                </a:solidFill>
                <a:latin typeface="宋体"/>
                <a:cs typeface="宋体"/>
              </a:rPr>
              <a:t>（</a:t>
            </a:r>
            <a:r>
              <a:rPr sz="1400" spc="-5" dirty="0">
                <a:solidFill>
                  <a:srgbClr val="006FC0"/>
                </a:solidFill>
                <a:latin typeface="Calibri"/>
                <a:cs typeface="Calibri"/>
              </a:rPr>
              <a:t>11</a:t>
            </a:r>
            <a:r>
              <a:rPr sz="1400" spc="-5" dirty="0">
                <a:solidFill>
                  <a:srgbClr val="006FC0"/>
                </a:solidFill>
                <a:latin typeface="宋体"/>
                <a:cs typeface="宋体"/>
              </a:rPr>
              <a:t>）：</a:t>
            </a:r>
            <a:r>
              <a:rPr sz="1400" spc="-5" dirty="0">
                <a:solidFill>
                  <a:srgbClr val="006FC0"/>
                </a:solidFill>
                <a:latin typeface="Calibri"/>
                <a:cs typeface="Calibri"/>
              </a:rPr>
              <a:t>7-12.</a:t>
            </a:r>
            <a:endParaRPr sz="1400">
              <a:latin typeface="Calibri"/>
              <a:cs typeface="Calibri"/>
            </a:endParaRPr>
          </a:p>
        </p:txBody>
      </p:sp>
      <p:sp>
        <p:nvSpPr>
          <p:cNvPr id="76" name="object 7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7839523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060485" y="3669209"/>
            <a:ext cx="4789805" cy="0"/>
          </a:xfrm>
          <a:custGeom>
            <a:avLst/>
            <a:gdLst/>
            <a:ahLst/>
            <a:cxnLst/>
            <a:rect l="l" t="t" r="r" b="b"/>
            <a:pathLst>
              <a:path w="4789805">
                <a:moveTo>
                  <a:pt x="0" y="0"/>
                </a:moveTo>
                <a:lnTo>
                  <a:pt x="4789495" y="0"/>
                </a:lnTo>
              </a:path>
            </a:pathLst>
          </a:custGeom>
          <a:ln w="19571">
            <a:solidFill>
              <a:srgbClr val="404040"/>
            </a:solidFill>
          </a:ln>
        </p:spPr>
        <p:txBody>
          <a:bodyPr wrap="square" lIns="0" tIns="0" rIns="0" bIns="0" rtlCol="0"/>
          <a:lstStyle/>
          <a:p>
            <a:endParaRPr/>
          </a:p>
        </p:txBody>
      </p:sp>
      <p:sp>
        <p:nvSpPr>
          <p:cNvPr id="3" name="object 3"/>
          <p:cNvSpPr/>
          <p:nvPr/>
        </p:nvSpPr>
        <p:spPr>
          <a:xfrm>
            <a:off x="9816195" y="3607364"/>
            <a:ext cx="136525" cy="137795"/>
          </a:xfrm>
          <a:custGeom>
            <a:avLst/>
            <a:gdLst/>
            <a:ahLst/>
            <a:cxnLst/>
            <a:rect l="l" t="t" r="r" b="b"/>
            <a:pathLst>
              <a:path w="136525" h="137795">
                <a:moveTo>
                  <a:pt x="0" y="0"/>
                </a:moveTo>
                <a:lnTo>
                  <a:pt x="12193" y="33666"/>
                </a:lnTo>
                <a:lnTo>
                  <a:pt x="16257" y="68818"/>
                </a:lnTo>
                <a:lnTo>
                  <a:pt x="12193" y="104007"/>
                </a:lnTo>
                <a:lnTo>
                  <a:pt x="0" y="137783"/>
                </a:lnTo>
                <a:lnTo>
                  <a:pt x="136312" y="61845"/>
                </a:lnTo>
                <a:lnTo>
                  <a:pt x="4491" y="3131"/>
                </a:lnTo>
                <a:lnTo>
                  <a:pt x="0" y="0"/>
                </a:lnTo>
                <a:close/>
              </a:path>
            </a:pathLst>
          </a:custGeom>
          <a:solidFill>
            <a:srgbClr val="404040"/>
          </a:solidFill>
        </p:spPr>
        <p:txBody>
          <a:bodyPr wrap="square" lIns="0" tIns="0" rIns="0" bIns="0" rtlCol="0"/>
          <a:lstStyle/>
          <a:p>
            <a:endParaRPr/>
          </a:p>
        </p:txBody>
      </p:sp>
      <p:sp>
        <p:nvSpPr>
          <p:cNvPr id="4" name="object 4"/>
          <p:cNvSpPr/>
          <p:nvPr/>
        </p:nvSpPr>
        <p:spPr>
          <a:xfrm>
            <a:off x="4999163" y="3648464"/>
            <a:ext cx="55462" cy="55387"/>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4999163" y="3648463"/>
            <a:ext cx="55880" cy="55880"/>
          </a:xfrm>
          <a:custGeom>
            <a:avLst/>
            <a:gdLst/>
            <a:ahLst/>
            <a:cxnLst/>
            <a:rect l="l" t="t" r="r" b="b"/>
            <a:pathLst>
              <a:path w="55879" h="55879">
                <a:moveTo>
                  <a:pt x="0" y="27791"/>
                </a:moveTo>
                <a:lnTo>
                  <a:pt x="2190" y="16926"/>
                </a:lnTo>
                <a:lnTo>
                  <a:pt x="8153" y="8097"/>
                </a:lnTo>
                <a:lnTo>
                  <a:pt x="16971" y="2168"/>
                </a:lnTo>
                <a:lnTo>
                  <a:pt x="27731" y="0"/>
                </a:lnTo>
                <a:lnTo>
                  <a:pt x="38490" y="2168"/>
                </a:lnTo>
                <a:lnTo>
                  <a:pt x="47309" y="8097"/>
                </a:lnTo>
                <a:lnTo>
                  <a:pt x="53271" y="16926"/>
                </a:lnTo>
                <a:lnTo>
                  <a:pt x="55462" y="27791"/>
                </a:lnTo>
                <a:lnTo>
                  <a:pt x="53271" y="38543"/>
                </a:lnTo>
                <a:lnTo>
                  <a:pt x="47309" y="47314"/>
                </a:lnTo>
                <a:lnTo>
                  <a:pt x="38490" y="53222"/>
                </a:lnTo>
                <a:lnTo>
                  <a:pt x="27731" y="55387"/>
                </a:lnTo>
                <a:lnTo>
                  <a:pt x="16971" y="53222"/>
                </a:lnTo>
                <a:lnTo>
                  <a:pt x="8153" y="47314"/>
                </a:lnTo>
                <a:lnTo>
                  <a:pt x="2190" y="38543"/>
                </a:lnTo>
                <a:lnTo>
                  <a:pt x="0" y="27791"/>
                </a:lnTo>
                <a:close/>
              </a:path>
            </a:pathLst>
          </a:custGeom>
          <a:ln w="4887">
            <a:solidFill>
              <a:srgbClr val="000000"/>
            </a:solidFill>
          </a:ln>
        </p:spPr>
        <p:txBody>
          <a:bodyPr wrap="square" lIns="0" tIns="0" rIns="0" bIns="0" rtlCol="0"/>
          <a:lstStyle/>
          <a:p>
            <a:endParaRPr/>
          </a:p>
        </p:txBody>
      </p:sp>
      <p:sp>
        <p:nvSpPr>
          <p:cNvPr id="6" name="object 6"/>
          <p:cNvSpPr/>
          <p:nvPr/>
        </p:nvSpPr>
        <p:spPr>
          <a:xfrm>
            <a:off x="5031190" y="909627"/>
            <a:ext cx="0" cy="2745105"/>
          </a:xfrm>
          <a:custGeom>
            <a:avLst/>
            <a:gdLst/>
            <a:ahLst/>
            <a:cxnLst/>
            <a:rect l="l" t="t" r="r" b="b"/>
            <a:pathLst>
              <a:path h="2745104">
                <a:moveTo>
                  <a:pt x="0" y="2744904"/>
                </a:moveTo>
                <a:lnTo>
                  <a:pt x="0" y="0"/>
                </a:lnTo>
              </a:path>
            </a:pathLst>
          </a:custGeom>
          <a:ln w="19529">
            <a:solidFill>
              <a:srgbClr val="404040"/>
            </a:solidFill>
          </a:ln>
        </p:spPr>
        <p:txBody>
          <a:bodyPr wrap="square" lIns="0" tIns="0" rIns="0" bIns="0" rtlCol="0"/>
          <a:lstStyle/>
          <a:p>
            <a:endParaRPr/>
          </a:p>
        </p:txBody>
      </p:sp>
      <p:sp>
        <p:nvSpPr>
          <p:cNvPr id="7" name="object 7"/>
          <p:cNvSpPr/>
          <p:nvPr/>
        </p:nvSpPr>
        <p:spPr>
          <a:xfrm>
            <a:off x="4995743" y="3671475"/>
            <a:ext cx="2145030" cy="687705"/>
          </a:xfrm>
          <a:custGeom>
            <a:avLst/>
            <a:gdLst/>
            <a:ahLst/>
            <a:cxnLst/>
            <a:rect l="l" t="t" r="r" b="b"/>
            <a:pathLst>
              <a:path w="2145029" h="687704">
                <a:moveTo>
                  <a:pt x="3419" y="4780"/>
                </a:moveTo>
                <a:lnTo>
                  <a:pt x="870" y="4651"/>
                </a:lnTo>
                <a:lnTo>
                  <a:pt x="0" y="4299"/>
                </a:lnTo>
                <a:lnTo>
                  <a:pt x="829" y="3779"/>
                </a:lnTo>
                <a:lnTo>
                  <a:pt x="42697" y="174"/>
                </a:lnTo>
                <a:lnTo>
                  <a:pt x="56024" y="0"/>
                </a:lnTo>
                <a:lnTo>
                  <a:pt x="71222" y="91"/>
                </a:lnTo>
                <a:lnTo>
                  <a:pt x="128256" y="2511"/>
                </a:lnTo>
                <a:lnTo>
                  <a:pt x="176027" y="6453"/>
                </a:lnTo>
                <a:lnTo>
                  <a:pt x="231795" y="12767"/>
                </a:lnTo>
                <a:lnTo>
                  <a:pt x="295734" y="21885"/>
                </a:lnTo>
                <a:lnTo>
                  <a:pt x="368012" y="34245"/>
                </a:lnTo>
                <a:lnTo>
                  <a:pt x="407333" y="41775"/>
                </a:lnTo>
                <a:lnTo>
                  <a:pt x="448803" y="50279"/>
                </a:lnTo>
                <a:lnTo>
                  <a:pt x="492444" y="59810"/>
                </a:lnTo>
                <a:lnTo>
                  <a:pt x="538277" y="70423"/>
                </a:lnTo>
                <a:lnTo>
                  <a:pt x="586324" y="82172"/>
                </a:lnTo>
                <a:lnTo>
                  <a:pt x="636606" y="95112"/>
                </a:lnTo>
                <a:lnTo>
                  <a:pt x="689144" y="109296"/>
                </a:lnTo>
                <a:lnTo>
                  <a:pt x="743960" y="124780"/>
                </a:lnTo>
                <a:lnTo>
                  <a:pt x="801076" y="141617"/>
                </a:lnTo>
                <a:lnTo>
                  <a:pt x="860512" y="159862"/>
                </a:lnTo>
                <a:lnTo>
                  <a:pt x="922291" y="179569"/>
                </a:lnTo>
                <a:lnTo>
                  <a:pt x="986432" y="200793"/>
                </a:lnTo>
                <a:lnTo>
                  <a:pt x="1052959" y="223587"/>
                </a:lnTo>
                <a:lnTo>
                  <a:pt x="1121893" y="248007"/>
                </a:lnTo>
                <a:lnTo>
                  <a:pt x="1193254" y="274106"/>
                </a:lnTo>
                <a:lnTo>
                  <a:pt x="1267064" y="301940"/>
                </a:lnTo>
                <a:lnTo>
                  <a:pt x="1343345" y="331561"/>
                </a:lnTo>
                <a:lnTo>
                  <a:pt x="1422117" y="363025"/>
                </a:lnTo>
                <a:lnTo>
                  <a:pt x="1503404" y="396386"/>
                </a:lnTo>
                <a:lnTo>
                  <a:pt x="1587225" y="431698"/>
                </a:lnTo>
                <a:lnTo>
                  <a:pt x="1673602" y="469016"/>
                </a:lnTo>
                <a:lnTo>
                  <a:pt x="1762557" y="508394"/>
                </a:lnTo>
                <a:lnTo>
                  <a:pt x="1854111" y="549886"/>
                </a:lnTo>
                <a:lnTo>
                  <a:pt x="1948286" y="593547"/>
                </a:lnTo>
                <a:lnTo>
                  <a:pt x="2045102" y="639430"/>
                </a:lnTo>
                <a:lnTo>
                  <a:pt x="2144582" y="687591"/>
                </a:lnTo>
              </a:path>
            </a:pathLst>
          </a:custGeom>
          <a:ln w="29351">
            <a:solidFill>
              <a:srgbClr val="FF0000"/>
            </a:solidFill>
            <a:prstDash val="lgDash"/>
          </a:ln>
        </p:spPr>
        <p:txBody>
          <a:bodyPr wrap="square" lIns="0" tIns="0" rIns="0" bIns="0" rtlCol="0"/>
          <a:lstStyle/>
          <a:p>
            <a:endParaRPr/>
          </a:p>
        </p:txBody>
      </p:sp>
      <p:sp>
        <p:nvSpPr>
          <p:cNvPr id="8" name="object 8"/>
          <p:cNvSpPr/>
          <p:nvPr/>
        </p:nvSpPr>
        <p:spPr>
          <a:xfrm>
            <a:off x="7065726" y="4270974"/>
            <a:ext cx="177165" cy="147320"/>
          </a:xfrm>
          <a:custGeom>
            <a:avLst/>
            <a:gdLst/>
            <a:ahLst/>
            <a:cxnLst/>
            <a:rect l="l" t="t" r="r" b="b"/>
            <a:pathLst>
              <a:path w="177164" h="147320">
                <a:moveTo>
                  <a:pt x="69523" y="0"/>
                </a:moveTo>
                <a:lnTo>
                  <a:pt x="64921" y="40707"/>
                </a:lnTo>
                <a:lnTo>
                  <a:pt x="51312" y="78768"/>
                </a:lnTo>
                <a:lnTo>
                  <a:pt x="29427" y="112707"/>
                </a:lnTo>
                <a:lnTo>
                  <a:pt x="0" y="141051"/>
                </a:lnTo>
                <a:lnTo>
                  <a:pt x="1367" y="146805"/>
                </a:lnTo>
                <a:lnTo>
                  <a:pt x="177128" y="146805"/>
                </a:lnTo>
                <a:lnTo>
                  <a:pt x="74600" y="19"/>
                </a:lnTo>
                <a:lnTo>
                  <a:pt x="69523" y="0"/>
                </a:lnTo>
                <a:close/>
              </a:path>
            </a:pathLst>
          </a:custGeom>
          <a:solidFill>
            <a:srgbClr val="FF0000"/>
          </a:solidFill>
        </p:spPr>
        <p:txBody>
          <a:bodyPr wrap="square" lIns="0" tIns="0" rIns="0" bIns="0" rtlCol="0"/>
          <a:lstStyle/>
          <a:p>
            <a:endParaRPr/>
          </a:p>
        </p:txBody>
      </p:sp>
      <p:sp>
        <p:nvSpPr>
          <p:cNvPr id="9" name="object 9"/>
          <p:cNvSpPr/>
          <p:nvPr/>
        </p:nvSpPr>
        <p:spPr>
          <a:xfrm>
            <a:off x="3200091" y="3677239"/>
            <a:ext cx="3984625" cy="720725"/>
          </a:xfrm>
          <a:custGeom>
            <a:avLst/>
            <a:gdLst/>
            <a:ahLst/>
            <a:cxnLst/>
            <a:rect l="l" t="t" r="r" b="b"/>
            <a:pathLst>
              <a:path w="3984625" h="720725">
                <a:moveTo>
                  <a:pt x="0" y="720168"/>
                </a:moveTo>
                <a:lnTo>
                  <a:pt x="51373" y="691545"/>
                </a:lnTo>
                <a:lnTo>
                  <a:pt x="101668" y="663503"/>
                </a:lnTo>
                <a:lnTo>
                  <a:pt x="150919" y="636041"/>
                </a:lnTo>
                <a:lnTo>
                  <a:pt x="199163" y="609159"/>
                </a:lnTo>
                <a:lnTo>
                  <a:pt x="246433" y="582859"/>
                </a:lnTo>
                <a:lnTo>
                  <a:pt x="292766" y="557138"/>
                </a:lnTo>
                <a:lnTo>
                  <a:pt x="338196" y="531998"/>
                </a:lnTo>
                <a:lnTo>
                  <a:pt x="382758" y="507439"/>
                </a:lnTo>
                <a:lnTo>
                  <a:pt x="426488" y="483460"/>
                </a:lnTo>
                <a:lnTo>
                  <a:pt x="469420" y="460061"/>
                </a:lnTo>
                <a:lnTo>
                  <a:pt x="511589" y="437243"/>
                </a:lnTo>
                <a:lnTo>
                  <a:pt x="553032" y="415005"/>
                </a:lnTo>
                <a:lnTo>
                  <a:pt x="593782" y="393348"/>
                </a:lnTo>
                <a:lnTo>
                  <a:pt x="633875" y="372271"/>
                </a:lnTo>
                <a:lnTo>
                  <a:pt x="673346" y="351775"/>
                </a:lnTo>
                <a:lnTo>
                  <a:pt x="712231" y="331859"/>
                </a:lnTo>
                <a:lnTo>
                  <a:pt x="750563" y="312523"/>
                </a:lnTo>
                <a:lnTo>
                  <a:pt x="788379" y="293768"/>
                </a:lnTo>
                <a:lnTo>
                  <a:pt x="825713" y="275593"/>
                </a:lnTo>
                <a:lnTo>
                  <a:pt x="862601" y="257998"/>
                </a:lnTo>
                <a:lnTo>
                  <a:pt x="899078" y="240984"/>
                </a:lnTo>
                <a:lnTo>
                  <a:pt x="935178" y="224551"/>
                </a:lnTo>
                <a:lnTo>
                  <a:pt x="970937" y="208697"/>
                </a:lnTo>
                <a:lnTo>
                  <a:pt x="1006390" y="193424"/>
                </a:lnTo>
                <a:lnTo>
                  <a:pt x="1041572" y="178731"/>
                </a:lnTo>
                <a:lnTo>
                  <a:pt x="1111263" y="151087"/>
                </a:lnTo>
                <a:lnTo>
                  <a:pt x="1180292" y="125763"/>
                </a:lnTo>
                <a:lnTo>
                  <a:pt x="1248939" y="102761"/>
                </a:lnTo>
                <a:lnTo>
                  <a:pt x="1317485" y="82080"/>
                </a:lnTo>
                <a:lnTo>
                  <a:pt x="1386211" y="63721"/>
                </a:lnTo>
                <a:lnTo>
                  <a:pt x="1455397" y="47682"/>
                </a:lnTo>
                <a:lnTo>
                  <a:pt x="1525325" y="33964"/>
                </a:lnTo>
                <a:lnTo>
                  <a:pt x="1596275" y="22567"/>
                </a:lnTo>
                <a:lnTo>
                  <a:pt x="1668528" y="13490"/>
                </a:lnTo>
                <a:lnTo>
                  <a:pt x="1742365" y="6735"/>
                </a:lnTo>
                <a:lnTo>
                  <a:pt x="1818067" y="2300"/>
                </a:lnTo>
                <a:lnTo>
                  <a:pt x="1856705" y="953"/>
                </a:lnTo>
                <a:lnTo>
                  <a:pt x="1895914" y="186"/>
                </a:lnTo>
                <a:lnTo>
                  <a:pt x="1935730" y="0"/>
                </a:lnTo>
                <a:lnTo>
                  <a:pt x="1976188" y="393"/>
                </a:lnTo>
                <a:lnTo>
                  <a:pt x="2017322" y="1366"/>
                </a:lnTo>
                <a:lnTo>
                  <a:pt x="2059169" y="2920"/>
                </a:lnTo>
                <a:lnTo>
                  <a:pt x="2101762" y="5054"/>
                </a:lnTo>
                <a:lnTo>
                  <a:pt x="2145137" y="7767"/>
                </a:lnTo>
                <a:lnTo>
                  <a:pt x="2189330" y="11061"/>
                </a:lnTo>
                <a:lnTo>
                  <a:pt x="2234375" y="14935"/>
                </a:lnTo>
                <a:lnTo>
                  <a:pt x="2280307" y="19390"/>
                </a:lnTo>
                <a:lnTo>
                  <a:pt x="2327162" y="24424"/>
                </a:lnTo>
                <a:lnTo>
                  <a:pt x="2374974" y="30038"/>
                </a:lnTo>
                <a:lnTo>
                  <a:pt x="2423779" y="36232"/>
                </a:lnTo>
                <a:lnTo>
                  <a:pt x="2473612" y="43007"/>
                </a:lnTo>
                <a:lnTo>
                  <a:pt x="2524508" y="50361"/>
                </a:lnTo>
                <a:lnTo>
                  <a:pt x="2576502" y="58296"/>
                </a:lnTo>
                <a:lnTo>
                  <a:pt x="2629629" y="66810"/>
                </a:lnTo>
                <a:lnTo>
                  <a:pt x="2683924" y="75905"/>
                </a:lnTo>
                <a:lnTo>
                  <a:pt x="2739422" y="85579"/>
                </a:lnTo>
                <a:lnTo>
                  <a:pt x="2796159" y="95834"/>
                </a:lnTo>
                <a:lnTo>
                  <a:pt x="2854169" y="106669"/>
                </a:lnTo>
                <a:lnTo>
                  <a:pt x="2913488" y="118083"/>
                </a:lnTo>
                <a:lnTo>
                  <a:pt x="2974151" y="130078"/>
                </a:lnTo>
                <a:lnTo>
                  <a:pt x="3036192" y="142652"/>
                </a:lnTo>
                <a:lnTo>
                  <a:pt x="3099648" y="155807"/>
                </a:lnTo>
                <a:lnTo>
                  <a:pt x="3164552" y="169542"/>
                </a:lnTo>
                <a:lnTo>
                  <a:pt x="3230941" y="183856"/>
                </a:lnTo>
                <a:lnTo>
                  <a:pt x="3298849" y="198750"/>
                </a:lnTo>
                <a:lnTo>
                  <a:pt x="3368311" y="214225"/>
                </a:lnTo>
                <a:lnTo>
                  <a:pt x="3439362" y="230279"/>
                </a:lnTo>
                <a:lnTo>
                  <a:pt x="3512039" y="246913"/>
                </a:lnTo>
                <a:lnTo>
                  <a:pt x="3586374" y="264128"/>
                </a:lnTo>
                <a:lnTo>
                  <a:pt x="3662405" y="281922"/>
                </a:lnTo>
                <a:lnTo>
                  <a:pt x="3740165" y="300296"/>
                </a:lnTo>
                <a:lnTo>
                  <a:pt x="3819690" y="319250"/>
                </a:lnTo>
                <a:lnTo>
                  <a:pt x="3901016" y="338784"/>
                </a:lnTo>
                <a:lnTo>
                  <a:pt x="3984176" y="358897"/>
                </a:lnTo>
              </a:path>
            </a:pathLst>
          </a:custGeom>
          <a:ln w="29355">
            <a:solidFill>
              <a:srgbClr val="000000"/>
            </a:solidFill>
          </a:ln>
        </p:spPr>
        <p:txBody>
          <a:bodyPr wrap="square" lIns="0" tIns="0" rIns="0" bIns="0" rtlCol="0"/>
          <a:lstStyle/>
          <a:p>
            <a:endParaRPr/>
          </a:p>
        </p:txBody>
      </p:sp>
      <p:sp>
        <p:nvSpPr>
          <p:cNvPr id="10" name="object 10"/>
          <p:cNvSpPr/>
          <p:nvPr/>
        </p:nvSpPr>
        <p:spPr>
          <a:xfrm>
            <a:off x="7125484" y="3948065"/>
            <a:ext cx="176530" cy="161925"/>
          </a:xfrm>
          <a:custGeom>
            <a:avLst/>
            <a:gdLst/>
            <a:ahLst/>
            <a:cxnLst/>
            <a:rect l="l" t="t" r="r" b="b"/>
            <a:pathLst>
              <a:path w="176529" h="161925">
                <a:moveTo>
                  <a:pt x="44135" y="0"/>
                </a:moveTo>
                <a:lnTo>
                  <a:pt x="37105" y="2798"/>
                </a:lnTo>
                <a:lnTo>
                  <a:pt x="41523" y="43515"/>
                </a:lnTo>
                <a:lnTo>
                  <a:pt x="36568" y="83633"/>
                </a:lnTo>
                <a:lnTo>
                  <a:pt x="22604" y="121558"/>
                </a:lnTo>
                <a:lnTo>
                  <a:pt x="0" y="155691"/>
                </a:lnTo>
                <a:lnTo>
                  <a:pt x="195" y="161464"/>
                </a:lnTo>
                <a:lnTo>
                  <a:pt x="175956" y="117429"/>
                </a:lnTo>
                <a:lnTo>
                  <a:pt x="44135" y="0"/>
                </a:lnTo>
                <a:close/>
              </a:path>
            </a:pathLst>
          </a:custGeom>
          <a:solidFill>
            <a:srgbClr val="000000"/>
          </a:solidFill>
        </p:spPr>
        <p:txBody>
          <a:bodyPr wrap="square" lIns="0" tIns="0" rIns="0" bIns="0" rtlCol="0"/>
          <a:lstStyle/>
          <a:p>
            <a:endParaRPr/>
          </a:p>
        </p:txBody>
      </p:sp>
      <p:sp>
        <p:nvSpPr>
          <p:cNvPr id="11" name="object 11"/>
          <p:cNvSpPr/>
          <p:nvPr/>
        </p:nvSpPr>
        <p:spPr>
          <a:xfrm>
            <a:off x="5031190" y="2348132"/>
            <a:ext cx="2109470" cy="1306830"/>
          </a:xfrm>
          <a:custGeom>
            <a:avLst/>
            <a:gdLst/>
            <a:ahLst/>
            <a:cxnLst/>
            <a:rect l="l" t="t" r="r" b="b"/>
            <a:pathLst>
              <a:path w="2109470" h="1306829">
                <a:moveTo>
                  <a:pt x="0" y="1306398"/>
                </a:moveTo>
                <a:lnTo>
                  <a:pt x="2109135" y="0"/>
                </a:lnTo>
              </a:path>
            </a:pathLst>
          </a:custGeom>
          <a:ln w="29339">
            <a:solidFill>
              <a:srgbClr val="404040"/>
            </a:solidFill>
          </a:ln>
        </p:spPr>
        <p:txBody>
          <a:bodyPr wrap="square" lIns="0" tIns="0" rIns="0" bIns="0" rtlCol="0"/>
          <a:lstStyle/>
          <a:p>
            <a:endParaRPr/>
          </a:p>
        </p:txBody>
      </p:sp>
      <p:sp>
        <p:nvSpPr>
          <p:cNvPr id="12" name="object 12"/>
          <p:cNvSpPr/>
          <p:nvPr/>
        </p:nvSpPr>
        <p:spPr>
          <a:xfrm>
            <a:off x="7066311" y="2289418"/>
            <a:ext cx="176530" cy="149225"/>
          </a:xfrm>
          <a:custGeom>
            <a:avLst/>
            <a:gdLst/>
            <a:ahLst/>
            <a:cxnLst/>
            <a:rect l="l" t="t" r="r" b="b"/>
            <a:pathLst>
              <a:path w="176529" h="149225">
                <a:moveTo>
                  <a:pt x="176542" y="0"/>
                </a:moveTo>
                <a:lnTo>
                  <a:pt x="781" y="14678"/>
                </a:lnTo>
                <a:lnTo>
                  <a:pt x="0" y="14874"/>
                </a:lnTo>
                <a:lnTo>
                  <a:pt x="31929" y="40476"/>
                </a:lnTo>
                <a:lnTo>
                  <a:pt x="56829" y="72316"/>
                </a:lnTo>
                <a:lnTo>
                  <a:pt x="73819" y="109001"/>
                </a:lnTo>
                <a:lnTo>
                  <a:pt x="82021" y="149134"/>
                </a:lnTo>
                <a:lnTo>
                  <a:pt x="88661" y="146786"/>
                </a:lnTo>
                <a:lnTo>
                  <a:pt x="176542" y="0"/>
                </a:lnTo>
                <a:close/>
              </a:path>
            </a:pathLst>
          </a:custGeom>
          <a:solidFill>
            <a:srgbClr val="404040"/>
          </a:solidFill>
        </p:spPr>
        <p:txBody>
          <a:bodyPr wrap="square" lIns="0" tIns="0" rIns="0" bIns="0" rtlCol="0"/>
          <a:lstStyle/>
          <a:p>
            <a:endParaRPr/>
          </a:p>
        </p:txBody>
      </p:sp>
      <p:sp>
        <p:nvSpPr>
          <p:cNvPr id="13" name="object 13"/>
          <p:cNvSpPr/>
          <p:nvPr/>
        </p:nvSpPr>
        <p:spPr>
          <a:xfrm>
            <a:off x="7242854" y="1173841"/>
            <a:ext cx="1655085" cy="1115576"/>
          </a:xfrm>
          <a:prstGeom prst="rect">
            <a:avLst/>
          </a:prstGeom>
          <a:blipFill>
            <a:blip r:embed="rId3" cstate="print"/>
            <a:stretch>
              <a:fillRect/>
            </a:stretch>
          </a:blipFill>
        </p:spPr>
        <p:txBody>
          <a:bodyPr wrap="square" lIns="0" tIns="0" rIns="0" bIns="0" rtlCol="0"/>
          <a:lstStyle/>
          <a:p>
            <a:endParaRPr/>
          </a:p>
        </p:txBody>
      </p:sp>
      <p:sp>
        <p:nvSpPr>
          <p:cNvPr id="14" name="object 14"/>
          <p:cNvSpPr/>
          <p:nvPr/>
        </p:nvSpPr>
        <p:spPr>
          <a:xfrm>
            <a:off x="9952507" y="2905881"/>
            <a:ext cx="161114" cy="1541256"/>
          </a:xfrm>
          <a:prstGeom prst="rect">
            <a:avLst/>
          </a:prstGeom>
          <a:blipFill>
            <a:blip r:embed="rId4" cstate="print"/>
            <a:stretch>
              <a:fillRect/>
            </a:stretch>
          </a:blipFill>
        </p:spPr>
        <p:txBody>
          <a:bodyPr wrap="square" lIns="0" tIns="0" rIns="0" bIns="0" rtlCol="0"/>
          <a:lstStyle/>
          <a:p>
            <a:endParaRPr/>
          </a:p>
        </p:txBody>
      </p:sp>
      <p:sp>
        <p:nvSpPr>
          <p:cNvPr id="15" name="object 15"/>
          <p:cNvSpPr txBox="1"/>
          <p:nvPr/>
        </p:nvSpPr>
        <p:spPr>
          <a:xfrm>
            <a:off x="9980037" y="3090738"/>
            <a:ext cx="182245" cy="187325"/>
          </a:xfrm>
          <a:prstGeom prst="rect">
            <a:avLst/>
          </a:prstGeom>
        </p:spPr>
        <p:txBody>
          <a:bodyPr vert="horz" wrap="square" lIns="0" tIns="0" rIns="0" bIns="0" rtlCol="0">
            <a:spAutoFit/>
          </a:bodyPr>
          <a:lstStyle/>
          <a:p>
            <a:pPr marL="12700"/>
            <a:r>
              <a:rPr sz="1200" spc="30" dirty="0">
                <a:latin typeface="宋体"/>
                <a:cs typeface="宋体"/>
              </a:rPr>
              <a:t>安</a:t>
            </a:r>
            <a:endParaRPr sz="1200">
              <a:latin typeface="宋体"/>
              <a:cs typeface="宋体"/>
            </a:endParaRPr>
          </a:p>
        </p:txBody>
      </p:sp>
      <p:sp>
        <p:nvSpPr>
          <p:cNvPr id="16" name="object 16"/>
          <p:cNvSpPr txBox="1"/>
          <p:nvPr/>
        </p:nvSpPr>
        <p:spPr>
          <a:xfrm>
            <a:off x="9980037" y="3278625"/>
            <a:ext cx="182245" cy="187325"/>
          </a:xfrm>
          <a:prstGeom prst="rect">
            <a:avLst/>
          </a:prstGeom>
        </p:spPr>
        <p:txBody>
          <a:bodyPr vert="horz" wrap="square" lIns="0" tIns="0" rIns="0" bIns="0" rtlCol="0">
            <a:spAutoFit/>
          </a:bodyPr>
          <a:lstStyle/>
          <a:p>
            <a:pPr marL="12700"/>
            <a:r>
              <a:rPr sz="1200" spc="30" dirty="0">
                <a:latin typeface="宋体"/>
                <a:cs typeface="宋体"/>
              </a:rPr>
              <a:t>全</a:t>
            </a:r>
            <a:endParaRPr sz="1200">
              <a:latin typeface="宋体"/>
              <a:cs typeface="宋体"/>
            </a:endParaRPr>
          </a:p>
        </p:txBody>
      </p:sp>
      <p:sp>
        <p:nvSpPr>
          <p:cNvPr id="17" name="object 17"/>
          <p:cNvSpPr txBox="1"/>
          <p:nvPr/>
        </p:nvSpPr>
        <p:spPr>
          <a:xfrm>
            <a:off x="9980037" y="3466511"/>
            <a:ext cx="182245" cy="187325"/>
          </a:xfrm>
          <a:prstGeom prst="rect">
            <a:avLst/>
          </a:prstGeom>
        </p:spPr>
        <p:txBody>
          <a:bodyPr vert="horz" wrap="square" lIns="0" tIns="0" rIns="0" bIns="0" rtlCol="0">
            <a:spAutoFit/>
          </a:bodyPr>
          <a:lstStyle/>
          <a:p>
            <a:pPr marL="12700"/>
            <a:r>
              <a:rPr sz="1200" spc="30" dirty="0">
                <a:latin typeface="宋体"/>
                <a:cs typeface="宋体"/>
              </a:rPr>
              <a:t>绩</a:t>
            </a:r>
            <a:endParaRPr sz="1200">
              <a:latin typeface="宋体"/>
              <a:cs typeface="宋体"/>
            </a:endParaRPr>
          </a:p>
        </p:txBody>
      </p:sp>
      <p:sp>
        <p:nvSpPr>
          <p:cNvPr id="18" name="object 18"/>
          <p:cNvSpPr txBox="1"/>
          <p:nvPr/>
        </p:nvSpPr>
        <p:spPr>
          <a:xfrm>
            <a:off x="9980037" y="3654398"/>
            <a:ext cx="182245" cy="187325"/>
          </a:xfrm>
          <a:prstGeom prst="rect">
            <a:avLst/>
          </a:prstGeom>
        </p:spPr>
        <p:txBody>
          <a:bodyPr vert="horz" wrap="square" lIns="0" tIns="0" rIns="0" bIns="0" rtlCol="0">
            <a:spAutoFit/>
          </a:bodyPr>
          <a:lstStyle/>
          <a:p>
            <a:pPr marL="12700"/>
            <a:r>
              <a:rPr sz="1200" spc="30" dirty="0">
                <a:latin typeface="宋体"/>
                <a:cs typeface="宋体"/>
              </a:rPr>
              <a:t>效</a:t>
            </a:r>
            <a:endParaRPr sz="1200">
              <a:latin typeface="宋体"/>
              <a:cs typeface="宋体"/>
            </a:endParaRPr>
          </a:p>
        </p:txBody>
      </p:sp>
      <p:sp>
        <p:nvSpPr>
          <p:cNvPr id="19" name="object 19"/>
          <p:cNvSpPr txBox="1"/>
          <p:nvPr/>
        </p:nvSpPr>
        <p:spPr>
          <a:xfrm>
            <a:off x="9980037" y="3842304"/>
            <a:ext cx="182245" cy="187325"/>
          </a:xfrm>
          <a:prstGeom prst="rect">
            <a:avLst/>
          </a:prstGeom>
        </p:spPr>
        <p:txBody>
          <a:bodyPr vert="horz" wrap="square" lIns="0" tIns="0" rIns="0" bIns="0" rtlCol="0">
            <a:spAutoFit/>
          </a:bodyPr>
          <a:lstStyle/>
          <a:p>
            <a:pPr marL="12700"/>
            <a:r>
              <a:rPr sz="1200" spc="30" dirty="0">
                <a:latin typeface="宋体"/>
                <a:cs typeface="宋体"/>
              </a:rPr>
              <a:t>方</a:t>
            </a:r>
            <a:endParaRPr sz="1200">
              <a:latin typeface="宋体"/>
              <a:cs typeface="宋体"/>
            </a:endParaRPr>
          </a:p>
        </p:txBody>
      </p:sp>
      <p:sp>
        <p:nvSpPr>
          <p:cNvPr id="20" name="object 20"/>
          <p:cNvSpPr txBox="1"/>
          <p:nvPr/>
        </p:nvSpPr>
        <p:spPr>
          <a:xfrm>
            <a:off x="9980037" y="4045613"/>
            <a:ext cx="182245" cy="187325"/>
          </a:xfrm>
          <a:prstGeom prst="rect">
            <a:avLst/>
          </a:prstGeom>
        </p:spPr>
        <p:txBody>
          <a:bodyPr vert="horz" wrap="square" lIns="0" tIns="0" rIns="0" bIns="0" rtlCol="0">
            <a:spAutoFit/>
          </a:bodyPr>
          <a:lstStyle/>
          <a:p>
            <a:pPr marL="12700"/>
            <a:r>
              <a:rPr sz="1200" spc="30" dirty="0">
                <a:latin typeface="宋体"/>
                <a:cs typeface="宋体"/>
              </a:rPr>
              <a:t>向</a:t>
            </a:r>
            <a:endParaRPr sz="1200">
              <a:latin typeface="宋体"/>
              <a:cs typeface="宋体"/>
            </a:endParaRPr>
          </a:p>
        </p:txBody>
      </p:sp>
      <p:sp>
        <p:nvSpPr>
          <p:cNvPr id="21" name="object 21"/>
          <p:cNvSpPr/>
          <p:nvPr/>
        </p:nvSpPr>
        <p:spPr>
          <a:xfrm>
            <a:off x="5285849" y="3489544"/>
            <a:ext cx="99060" cy="179705"/>
          </a:xfrm>
          <a:custGeom>
            <a:avLst/>
            <a:gdLst/>
            <a:ahLst/>
            <a:cxnLst/>
            <a:rect l="l" t="t" r="r" b="b"/>
            <a:pathLst>
              <a:path w="99060" h="179704">
                <a:moveTo>
                  <a:pt x="0" y="0"/>
                </a:moveTo>
                <a:lnTo>
                  <a:pt x="20371" y="513"/>
                </a:lnTo>
                <a:lnTo>
                  <a:pt x="42280" y="4110"/>
                </a:lnTo>
                <a:lnTo>
                  <a:pt x="63603" y="13871"/>
                </a:lnTo>
                <a:lnTo>
                  <a:pt x="82217" y="32880"/>
                </a:lnTo>
                <a:lnTo>
                  <a:pt x="78897" y="29748"/>
                </a:lnTo>
                <a:lnTo>
                  <a:pt x="91591" y="62283"/>
                </a:lnTo>
                <a:lnTo>
                  <a:pt x="97693" y="102872"/>
                </a:lnTo>
                <a:lnTo>
                  <a:pt x="98890" y="144379"/>
                </a:lnTo>
                <a:lnTo>
                  <a:pt x="96864" y="179666"/>
                </a:lnTo>
              </a:path>
            </a:pathLst>
          </a:custGeom>
          <a:ln w="19538">
            <a:solidFill>
              <a:srgbClr val="404040"/>
            </a:solidFill>
          </a:ln>
        </p:spPr>
        <p:txBody>
          <a:bodyPr wrap="square" lIns="0" tIns="0" rIns="0" bIns="0" rtlCol="0"/>
          <a:lstStyle/>
          <a:p>
            <a:endParaRPr/>
          </a:p>
        </p:txBody>
      </p:sp>
      <p:sp>
        <p:nvSpPr>
          <p:cNvPr id="22" name="object 22"/>
          <p:cNvSpPr/>
          <p:nvPr/>
        </p:nvSpPr>
        <p:spPr>
          <a:xfrm>
            <a:off x="5031190" y="3698567"/>
            <a:ext cx="0" cy="1820545"/>
          </a:xfrm>
          <a:custGeom>
            <a:avLst/>
            <a:gdLst/>
            <a:ahLst/>
            <a:cxnLst/>
            <a:rect l="l" t="t" r="r" b="b"/>
            <a:pathLst>
              <a:path h="1820545">
                <a:moveTo>
                  <a:pt x="0" y="0"/>
                </a:moveTo>
                <a:lnTo>
                  <a:pt x="0" y="1820111"/>
                </a:lnTo>
              </a:path>
            </a:pathLst>
          </a:custGeom>
          <a:ln w="19529">
            <a:solidFill>
              <a:srgbClr val="404040"/>
            </a:solidFill>
          </a:ln>
        </p:spPr>
        <p:txBody>
          <a:bodyPr wrap="square" lIns="0" tIns="0" rIns="0" bIns="0" rtlCol="0"/>
          <a:lstStyle/>
          <a:p>
            <a:endParaRPr/>
          </a:p>
        </p:txBody>
      </p:sp>
      <p:sp>
        <p:nvSpPr>
          <p:cNvPr id="23" name="object 23"/>
          <p:cNvSpPr/>
          <p:nvPr/>
        </p:nvSpPr>
        <p:spPr>
          <a:xfrm>
            <a:off x="4957958" y="5474642"/>
            <a:ext cx="137795" cy="147320"/>
          </a:xfrm>
          <a:custGeom>
            <a:avLst/>
            <a:gdLst/>
            <a:ahLst/>
            <a:cxnLst/>
            <a:rect l="l" t="t" r="r" b="b"/>
            <a:pathLst>
              <a:path w="137795" h="147320">
                <a:moveTo>
                  <a:pt x="3306" y="6627"/>
                </a:moveTo>
                <a:lnTo>
                  <a:pt x="73233" y="146786"/>
                </a:lnTo>
                <a:lnTo>
                  <a:pt x="123128" y="21778"/>
                </a:lnTo>
                <a:lnTo>
                  <a:pt x="68937" y="21778"/>
                </a:lnTo>
                <a:lnTo>
                  <a:pt x="33870" y="17708"/>
                </a:lnTo>
                <a:lnTo>
                  <a:pt x="3306" y="6627"/>
                </a:lnTo>
                <a:close/>
              </a:path>
              <a:path w="137795" h="147320">
                <a:moveTo>
                  <a:pt x="128263" y="8913"/>
                </a:moveTo>
                <a:lnTo>
                  <a:pt x="104004" y="17708"/>
                </a:lnTo>
                <a:lnTo>
                  <a:pt x="68937" y="21778"/>
                </a:lnTo>
                <a:lnTo>
                  <a:pt x="123128" y="21778"/>
                </a:lnTo>
                <a:lnTo>
                  <a:pt x="128263" y="8913"/>
                </a:lnTo>
                <a:close/>
              </a:path>
              <a:path w="137795" h="147320">
                <a:moveTo>
                  <a:pt x="131820" y="0"/>
                </a:moveTo>
                <a:lnTo>
                  <a:pt x="128263" y="8913"/>
                </a:lnTo>
                <a:lnTo>
                  <a:pt x="137679" y="5499"/>
                </a:lnTo>
                <a:lnTo>
                  <a:pt x="131820" y="0"/>
                </a:lnTo>
                <a:close/>
              </a:path>
              <a:path w="137795" h="147320">
                <a:moveTo>
                  <a:pt x="0" y="0"/>
                </a:moveTo>
                <a:lnTo>
                  <a:pt x="195" y="5499"/>
                </a:lnTo>
                <a:lnTo>
                  <a:pt x="3306" y="6627"/>
                </a:lnTo>
                <a:lnTo>
                  <a:pt x="0" y="0"/>
                </a:lnTo>
                <a:close/>
              </a:path>
            </a:pathLst>
          </a:custGeom>
          <a:solidFill>
            <a:srgbClr val="404040"/>
          </a:solidFill>
        </p:spPr>
        <p:txBody>
          <a:bodyPr wrap="square" lIns="0" tIns="0" rIns="0" bIns="0" rtlCol="0"/>
          <a:lstStyle/>
          <a:p>
            <a:endParaRPr/>
          </a:p>
        </p:txBody>
      </p:sp>
      <p:sp>
        <p:nvSpPr>
          <p:cNvPr id="24" name="object 24"/>
          <p:cNvSpPr/>
          <p:nvPr/>
        </p:nvSpPr>
        <p:spPr>
          <a:xfrm>
            <a:off x="2365477" y="3669209"/>
            <a:ext cx="2636520" cy="0"/>
          </a:xfrm>
          <a:custGeom>
            <a:avLst/>
            <a:gdLst/>
            <a:ahLst/>
            <a:cxnLst/>
            <a:rect l="l" t="t" r="r" b="b"/>
            <a:pathLst>
              <a:path w="2636520">
                <a:moveTo>
                  <a:pt x="0" y="0"/>
                </a:moveTo>
                <a:lnTo>
                  <a:pt x="2636419" y="0"/>
                </a:lnTo>
              </a:path>
            </a:pathLst>
          </a:custGeom>
          <a:ln w="19571">
            <a:solidFill>
              <a:srgbClr val="404040"/>
            </a:solidFill>
          </a:ln>
        </p:spPr>
        <p:txBody>
          <a:bodyPr wrap="square" lIns="0" tIns="0" rIns="0" bIns="0" rtlCol="0"/>
          <a:lstStyle/>
          <a:p>
            <a:endParaRPr/>
          </a:p>
        </p:txBody>
      </p:sp>
      <p:sp>
        <p:nvSpPr>
          <p:cNvPr id="25" name="object 25"/>
          <p:cNvSpPr/>
          <p:nvPr/>
        </p:nvSpPr>
        <p:spPr>
          <a:xfrm>
            <a:off x="2262951" y="3607364"/>
            <a:ext cx="133985" cy="137795"/>
          </a:xfrm>
          <a:custGeom>
            <a:avLst/>
            <a:gdLst/>
            <a:ahLst/>
            <a:cxnLst/>
            <a:rect l="l" t="t" r="r" b="b"/>
            <a:pathLst>
              <a:path w="133984" h="137795">
                <a:moveTo>
                  <a:pt x="133539" y="0"/>
                </a:moveTo>
                <a:lnTo>
                  <a:pt x="131820" y="3131"/>
                </a:lnTo>
                <a:lnTo>
                  <a:pt x="0" y="61845"/>
                </a:lnTo>
                <a:lnTo>
                  <a:pt x="131820" y="135239"/>
                </a:lnTo>
                <a:lnTo>
                  <a:pt x="133539" y="137783"/>
                </a:lnTo>
                <a:lnTo>
                  <a:pt x="121368" y="104007"/>
                </a:lnTo>
                <a:lnTo>
                  <a:pt x="117310" y="68818"/>
                </a:lnTo>
                <a:lnTo>
                  <a:pt x="121368" y="33666"/>
                </a:lnTo>
                <a:lnTo>
                  <a:pt x="133539" y="0"/>
                </a:lnTo>
                <a:close/>
              </a:path>
            </a:pathLst>
          </a:custGeom>
          <a:solidFill>
            <a:srgbClr val="404040"/>
          </a:solidFill>
        </p:spPr>
        <p:txBody>
          <a:bodyPr wrap="square" lIns="0" tIns="0" rIns="0" bIns="0" rtlCol="0"/>
          <a:lstStyle/>
          <a:p>
            <a:endParaRPr/>
          </a:p>
        </p:txBody>
      </p:sp>
      <p:sp>
        <p:nvSpPr>
          <p:cNvPr id="26" name="object 26"/>
          <p:cNvSpPr/>
          <p:nvPr/>
        </p:nvSpPr>
        <p:spPr>
          <a:xfrm>
            <a:off x="5031191" y="2289417"/>
            <a:ext cx="2211705" cy="0"/>
          </a:xfrm>
          <a:custGeom>
            <a:avLst/>
            <a:gdLst/>
            <a:ahLst/>
            <a:cxnLst/>
            <a:rect l="l" t="t" r="r" b="b"/>
            <a:pathLst>
              <a:path w="2211704">
                <a:moveTo>
                  <a:pt x="0" y="0"/>
                </a:moveTo>
                <a:lnTo>
                  <a:pt x="2211662" y="0"/>
                </a:lnTo>
              </a:path>
            </a:pathLst>
          </a:custGeom>
          <a:ln w="19571">
            <a:solidFill>
              <a:srgbClr val="404040"/>
            </a:solidFill>
            <a:prstDash val="dash"/>
          </a:ln>
        </p:spPr>
        <p:txBody>
          <a:bodyPr wrap="square" lIns="0" tIns="0" rIns="0" bIns="0" rtlCol="0"/>
          <a:lstStyle/>
          <a:p>
            <a:endParaRPr/>
          </a:p>
        </p:txBody>
      </p:sp>
      <p:sp>
        <p:nvSpPr>
          <p:cNvPr id="27" name="object 27"/>
          <p:cNvSpPr/>
          <p:nvPr/>
        </p:nvSpPr>
        <p:spPr>
          <a:xfrm>
            <a:off x="7242854" y="2289418"/>
            <a:ext cx="0" cy="1379855"/>
          </a:xfrm>
          <a:custGeom>
            <a:avLst/>
            <a:gdLst/>
            <a:ahLst/>
            <a:cxnLst/>
            <a:rect l="l" t="t" r="r" b="b"/>
            <a:pathLst>
              <a:path h="1379854">
                <a:moveTo>
                  <a:pt x="0" y="1379791"/>
                </a:moveTo>
                <a:lnTo>
                  <a:pt x="0" y="0"/>
                </a:lnTo>
              </a:path>
            </a:pathLst>
          </a:custGeom>
          <a:ln w="19529">
            <a:solidFill>
              <a:srgbClr val="404040"/>
            </a:solidFill>
            <a:prstDash val="dash"/>
          </a:ln>
        </p:spPr>
        <p:txBody>
          <a:bodyPr wrap="square" lIns="0" tIns="0" rIns="0" bIns="0" rtlCol="0"/>
          <a:lstStyle/>
          <a:p>
            <a:endParaRPr/>
          </a:p>
        </p:txBody>
      </p:sp>
      <p:sp>
        <p:nvSpPr>
          <p:cNvPr id="28" name="object 28"/>
          <p:cNvSpPr/>
          <p:nvPr/>
        </p:nvSpPr>
        <p:spPr>
          <a:xfrm>
            <a:off x="7242855" y="2289417"/>
            <a:ext cx="1831339" cy="0"/>
          </a:xfrm>
          <a:custGeom>
            <a:avLst/>
            <a:gdLst/>
            <a:ahLst/>
            <a:cxnLst/>
            <a:rect l="l" t="t" r="r" b="b"/>
            <a:pathLst>
              <a:path w="1831340">
                <a:moveTo>
                  <a:pt x="0" y="0"/>
                </a:moveTo>
                <a:lnTo>
                  <a:pt x="1830846" y="0"/>
                </a:lnTo>
              </a:path>
            </a:pathLst>
          </a:custGeom>
          <a:ln w="19571">
            <a:solidFill>
              <a:srgbClr val="404040"/>
            </a:solidFill>
            <a:prstDash val="lgDash"/>
          </a:ln>
        </p:spPr>
        <p:txBody>
          <a:bodyPr wrap="square" lIns="0" tIns="0" rIns="0" bIns="0" rtlCol="0"/>
          <a:lstStyle/>
          <a:p>
            <a:endParaRPr/>
          </a:p>
        </p:txBody>
      </p:sp>
      <p:sp>
        <p:nvSpPr>
          <p:cNvPr id="29" name="object 29"/>
          <p:cNvSpPr/>
          <p:nvPr/>
        </p:nvSpPr>
        <p:spPr>
          <a:xfrm>
            <a:off x="9041283" y="2216024"/>
            <a:ext cx="135255" cy="147320"/>
          </a:xfrm>
          <a:custGeom>
            <a:avLst/>
            <a:gdLst/>
            <a:ahLst/>
            <a:cxnLst/>
            <a:rect l="l" t="t" r="r" b="b"/>
            <a:pathLst>
              <a:path w="135254" h="147319">
                <a:moveTo>
                  <a:pt x="3124" y="0"/>
                </a:moveTo>
                <a:lnTo>
                  <a:pt x="0" y="4305"/>
                </a:lnTo>
                <a:lnTo>
                  <a:pt x="12193" y="38054"/>
                </a:lnTo>
                <a:lnTo>
                  <a:pt x="16257" y="73197"/>
                </a:lnTo>
                <a:lnTo>
                  <a:pt x="12193" y="108340"/>
                </a:lnTo>
                <a:lnTo>
                  <a:pt x="0" y="142089"/>
                </a:lnTo>
                <a:lnTo>
                  <a:pt x="3124" y="146786"/>
                </a:lnTo>
                <a:lnTo>
                  <a:pt x="134945" y="73393"/>
                </a:lnTo>
                <a:lnTo>
                  <a:pt x="3124" y="0"/>
                </a:lnTo>
                <a:close/>
              </a:path>
            </a:pathLst>
          </a:custGeom>
          <a:solidFill>
            <a:srgbClr val="404040"/>
          </a:solidFill>
        </p:spPr>
        <p:txBody>
          <a:bodyPr wrap="square" lIns="0" tIns="0" rIns="0" bIns="0" rtlCol="0"/>
          <a:lstStyle/>
          <a:p>
            <a:endParaRPr/>
          </a:p>
        </p:txBody>
      </p:sp>
      <p:sp>
        <p:nvSpPr>
          <p:cNvPr id="30" name="object 30"/>
          <p:cNvSpPr/>
          <p:nvPr/>
        </p:nvSpPr>
        <p:spPr>
          <a:xfrm>
            <a:off x="7242854" y="1115126"/>
            <a:ext cx="0" cy="1174750"/>
          </a:xfrm>
          <a:custGeom>
            <a:avLst/>
            <a:gdLst/>
            <a:ahLst/>
            <a:cxnLst/>
            <a:rect l="l" t="t" r="r" b="b"/>
            <a:pathLst>
              <a:path h="1174750">
                <a:moveTo>
                  <a:pt x="0" y="1174290"/>
                </a:moveTo>
                <a:lnTo>
                  <a:pt x="0" y="0"/>
                </a:lnTo>
              </a:path>
            </a:pathLst>
          </a:custGeom>
          <a:ln w="19529">
            <a:solidFill>
              <a:srgbClr val="404040"/>
            </a:solidFill>
            <a:prstDash val="lgDash"/>
          </a:ln>
        </p:spPr>
        <p:txBody>
          <a:bodyPr wrap="square" lIns="0" tIns="0" rIns="0" bIns="0" rtlCol="0"/>
          <a:lstStyle/>
          <a:p>
            <a:endParaRPr/>
          </a:p>
        </p:txBody>
      </p:sp>
      <p:sp>
        <p:nvSpPr>
          <p:cNvPr id="31" name="object 31"/>
          <p:cNvSpPr/>
          <p:nvPr/>
        </p:nvSpPr>
        <p:spPr>
          <a:xfrm>
            <a:off x="7169621" y="1012377"/>
            <a:ext cx="146685" cy="139065"/>
          </a:xfrm>
          <a:custGeom>
            <a:avLst/>
            <a:gdLst/>
            <a:ahLst/>
            <a:cxnLst/>
            <a:rect l="l" t="t" r="r" b="b"/>
            <a:pathLst>
              <a:path w="146685" h="139065">
                <a:moveTo>
                  <a:pt x="73233" y="0"/>
                </a:moveTo>
                <a:lnTo>
                  <a:pt x="0" y="132107"/>
                </a:lnTo>
                <a:lnTo>
                  <a:pt x="2929" y="138566"/>
                </a:lnTo>
                <a:lnTo>
                  <a:pt x="36522" y="126456"/>
                </a:lnTo>
                <a:lnTo>
                  <a:pt x="71598" y="122419"/>
                </a:lnTo>
                <a:lnTo>
                  <a:pt x="141097" y="122419"/>
                </a:lnTo>
                <a:lnTo>
                  <a:pt x="73233" y="0"/>
                </a:lnTo>
                <a:close/>
              </a:path>
              <a:path w="146685" h="139065">
                <a:moveTo>
                  <a:pt x="141097" y="122419"/>
                </a:moveTo>
                <a:lnTo>
                  <a:pt x="71598" y="122419"/>
                </a:lnTo>
                <a:lnTo>
                  <a:pt x="106710" y="126456"/>
                </a:lnTo>
                <a:lnTo>
                  <a:pt x="140413" y="138566"/>
                </a:lnTo>
                <a:lnTo>
                  <a:pt x="146467" y="132107"/>
                </a:lnTo>
                <a:lnTo>
                  <a:pt x="141097" y="122419"/>
                </a:lnTo>
                <a:close/>
              </a:path>
            </a:pathLst>
          </a:custGeom>
          <a:solidFill>
            <a:srgbClr val="404040"/>
          </a:solidFill>
        </p:spPr>
        <p:txBody>
          <a:bodyPr wrap="square" lIns="0" tIns="0" rIns="0" bIns="0" rtlCol="0"/>
          <a:lstStyle/>
          <a:p>
            <a:endParaRPr/>
          </a:p>
        </p:txBody>
      </p:sp>
      <p:sp>
        <p:nvSpPr>
          <p:cNvPr id="32" name="object 32"/>
          <p:cNvSpPr/>
          <p:nvPr/>
        </p:nvSpPr>
        <p:spPr>
          <a:xfrm>
            <a:off x="5031191" y="1540808"/>
            <a:ext cx="2124075" cy="2113915"/>
          </a:xfrm>
          <a:custGeom>
            <a:avLst/>
            <a:gdLst/>
            <a:ahLst/>
            <a:cxnLst/>
            <a:rect l="l" t="t" r="r" b="b"/>
            <a:pathLst>
              <a:path w="2124075" h="2113915">
                <a:moveTo>
                  <a:pt x="0" y="2113723"/>
                </a:moveTo>
                <a:lnTo>
                  <a:pt x="2123782" y="0"/>
                </a:lnTo>
              </a:path>
            </a:pathLst>
          </a:custGeom>
          <a:ln w="29325">
            <a:solidFill>
              <a:srgbClr val="404040"/>
            </a:solidFill>
            <a:prstDash val="lgDash"/>
          </a:ln>
        </p:spPr>
        <p:txBody>
          <a:bodyPr wrap="square" lIns="0" tIns="0" rIns="0" bIns="0" rtlCol="0"/>
          <a:lstStyle/>
          <a:p>
            <a:endParaRPr/>
          </a:p>
        </p:txBody>
      </p:sp>
      <p:sp>
        <p:nvSpPr>
          <p:cNvPr id="33" name="object 33"/>
          <p:cNvSpPr/>
          <p:nvPr/>
        </p:nvSpPr>
        <p:spPr>
          <a:xfrm>
            <a:off x="7067093" y="1452735"/>
            <a:ext cx="175895" cy="176530"/>
          </a:xfrm>
          <a:custGeom>
            <a:avLst/>
            <a:gdLst/>
            <a:ahLst/>
            <a:cxnLst/>
            <a:rect l="l" t="t" r="r" b="b"/>
            <a:pathLst>
              <a:path w="175895" h="176530">
                <a:moveTo>
                  <a:pt x="175761" y="0"/>
                </a:moveTo>
                <a:lnTo>
                  <a:pt x="0" y="58714"/>
                </a:lnTo>
                <a:lnTo>
                  <a:pt x="7225" y="58910"/>
                </a:lnTo>
                <a:lnTo>
                  <a:pt x="44129" y="76512"/>
                </a:lnTo>
                <a:lnTo>
                  <a:pt x="75577" y="101820"/>
                </a:lnTo>
                <a:lnTo>
                  <a:pt x="100434" y="133661"/>
                </a:lnTo>
                <a:lnTo>
                  <a:pt x="117564" y="170859"/>
                </a:lnTo>
                <a:lnTo>
                  <a:pt x="117174" y="176143"/>
                </a:lnTo>
                <a:lnTo>
                  <a:pt x="175761" y="0"/>
                </a:lnTo>
                <a:close/>
              </a:path>
            </a:pathLst>
          </a:custGeom>
          <a:solidFill>
            <a:srgbClr val="404040"/>
          </a:solidFill>
        </p:spPr>
        <p:txBody>
          <a:bodyPr wrap="square" lIns="0" tIns="0" rIns="0" bIns="0" rtlCol="0"/>
          <a:lstStyle/>
          <a:p>
            <a:endParaRPr/>
          </a:p>
        </p:txBody>
      </p:sp>
      <p:sp>
        <p:nvSpPr>
          <p:cNvPr id="34" name="object 34"/>
          <p:cNvSpPr txBox="1"/>
          <p:nvPr/>
        </p:nvSpPr>
        <p:spPr>
          <a:xfrm>
            <a:off x="5108714" y="3649091"/>
            <a:ext cx="153670" cy="238527"/>
          </a:xfrm>
          <a:prstGeom prst="rect">
            <a:avLst/>
          </a:prstGeom>
        </p:spPr>
        <p:txBody>
          <a:bodyPr vert="horz" wrap="square" lIns="0" tIns="0" rIns="0" bIns="0" rtlCol="0">
            <a:spAutoFit/>
          </a:bodyPr>
          <a:lstStyle/>
          <a:p>
            <a:pPr marL="12700"/>
            <a:r>
              <a:rPr sz="1550" i="1" spc="-10" dirty="0">
                <a:latin typeface="Calibri"/>
                <a:cs typeface="Calibri"/>
              </a:rPr>
              <a:t>O</a:t>
            </a:r>
            <a:endParaRPr sz="1550">
              <a:latin typeface="Calibri"/>
              <a:cs typeface="Calibri"/>
            </a:endParaRPr>
          </a:p>
        </p:txBody>
      </p:sp>
      <p:sp>
        <p:nvSpPr>
          <p:cNvPr id="35" name="object 35"/>
          <p:cNvSpPr/>
          <p:nvPr/>
        </p:nvSpPr>
        <p:spPr>
          <a:xfrm>
            <a:off x="7477202" y="1981166"/>
            <a:ext cx="15240" cy="0"/>
          </a:xfrm>
          <a:custGeom>
            <a:avLst/>
            <a:gdLst/>
            <a:ahLst/>
            <a:cxnLst/>
            <a:rect l="l" t="t" r="r" b="b"/>
            <a:pathLst>
              <a:path w="15239">
                <a:moveTo>
                  <a:pt x="0" y="0"/>
                </a:moveTo>
                <a:lnTo>
                  <a:pt x="14646" y="0"/>
                </a:lnTo>
                <a:lnTo>
                  <a:pt x="0" y="0"/>
                </a:lnTo>
              </a:path>
            </a:pathLst>
          </a:custGeom>
          <a:ln w="4892">
            <a:solidFill>
              <a:srgbClr val="FFFFFF"/>
            </a:solidFill>
          </a:ln>
        </p:spPr>
        <p:txBody>
          <a:bodyPr wrap="square" lIns="0" tIns="0" rIns="0" bIns="0" rtlCol="0"/>
          <a:lstStyle/>
          <a:p>
            <a:endParaRPr/>
          </a:p>
        </p:txBody>
      </p:sp>
      <p:sp>
        <p:nvSpPr>
          <p:cNvPr id="36" name="object 36"/>
          <p:cNvSpPr/>
          <p:nvPr/>
        </p:nvSpPr>
        <p:spPr>
          <a:xfrm>
            <a:off x="7447908" y="1951809"/>
            <a:ext cx="15240" cy="0"/>
          </a:xfrm>
          <a:custGeom>
            <a:avLst/>
            <a:gdLst/>
            <a:ahLst/>
            <a:cxnLst/>
            <a:rect l="l" t="t" r="r" b="b"/>
            <a:pathLst>
              <a:path w="15239">
                <a:moveTo>
                  <a:pt x="0" y="0"/>
                </a:moveTo>
                <a:lnTo>
                  <a:pt x="14646" y="0"/>
                </a:lnTo>
                <a:lnTo>
                  <a:pt x="0" y="0"/>
                </a:lnTo>
                <a:close/>
              </a:path>
            </a:pathLst>
          </a:custGeom>
          <a:ln w="4892">
            <a:solidFill>
              <a:srgbClr val="FFFFFF"/>
            </a:solidFill>
          </a:ln>
        </p:spPr>
        <p:txBody>
          <a:bodyPr wrap="square" lIns="0" tIns="0" rIns="0" bIns="0" rtlCol="0"/>
          <a:lstStyle/>
          <a:p>
            <a:endParaRPr/>
          </a:p>
        </p:txBody>
      </p:sp>
      <p:sp>
        <p:nvSpPr>
          <p:cNvPr id="37" name="object 37"/>
          <p:cNvSpPr txBox="1"/>
          <p:nvPr/>
        </p:nvSpPr>
        <p:spPr>
          <a:xfrm>
            <a:off x="7478367" y="1935605"/>
            <a:ext cx="115570" cy="238527"/>
          </a:xfrm>
          <a:prstGeom prst="rect">
            <a:avLst/>
          </a:prstGeom>
        </p:spPr>
        <p:txBody>
          <a:bodyPr vert="horz" wrap="square" lIns="0" tIns="0" rIns="0" bIns="0" rtlCol="0">
            <a:spAutoFit/>
          </a:bodyPr>
          <a:lstStyle/>
          <a:p>
            <a:pPr marL="12700"/>
            <a:r>
              <a:rPr sz="1550" b="1" i="1" spc="-10" dirty="0">
                <a:latin typeface="Calibri"/>
                <a:cs typeface="Calibri"/>
              </a:rPr>
              <a:t>F</a:t>
            </a:r>
            <a:endParaRPr sz="1550">
              <a:latin typeface="Calibri"/>
              <a:cs typeface="Calibri"/>
            </a:endParaRPr>
          </a:p>
        </p:txBody>
      </p:sp>
      <p:sp>
        <p:nvSpPr>
          <p:cNvPr id="38" name="object 38"/>
          <p:cNvSpPr/>
          <p:nvPr/>
        </p:nvSpPr>
        <p:spPr>
          <a:xfrm>
            <a:off x="2819527" y="3537102"/>
            <a:ext cx="0" cy="132715"/>
          </a:xfrm>
          <a:custGeom>
            <a:avLst/>
            <a:gdLst/>
            <a:ahLst/>
            <a:cxnLst/>
            <a:rect l="l" t="t" r="r" b="b"/>
            <a:pathLst>
              <a:path h="132714">
                <a:moveTo>
                  <a:pt x="0" y="132107"/>
                </a:moveTo>
                <a:lnTo>
                  <a:pt x="0" y="0"/>
                </a:lnTo>
              </a:path>
            </a:pathLst>
          </a:custGeom>
          <a:ln w="19529">
            <a:solidFill>
              <a:srgbClr val="404040"/>
            </a:solidFill>
          </a:ln>
        </p:spPr>
        <p:txBody>
          <a:bodyPr wrap="square" lIns="0" tIns="0" rIns="0" bIns="0" rtlCol="0"/>
          <a:lstStyle/>
          <a:p>
            <a:endParaRPr/>
          </a:p>
        </p:txBody>
      </p:sp>
      <p:sp>
        <p:nvSpPr>
          <p:cNvPr id="39" name="object 39"/>
          <p:cNvSpPr/>
          <p:nvPr/>
        </p:nvSpPr>
        <p:spPr>
          <a:xfrm>
            <a:off x="5031190" y="5063640"/>
            <a:ext cx="132080" cy="0"/>
          </a:xfrm>
          <a:custGeom>
            <a:avLst/>
            <a:gdLst/>
            <a:ahLst/>
            <a:cxnLst/>
            <a:rect l="l" t="t" r="r" b="b"/>
            <a:pathLst>
              <a:path w="132079">
                <a:moveTo>
                  <a:pt x="0" y="0"/>
                </a:moveTo>
                <a:lnTo>
                  <a:pt x="131820" y="0"/>
                </a:lnTo>
              </a:path>
            </a:pathLst>
          </a:custGeom>
          <a:ln w="19571">
            <a:solidFill>
              <a:srgbClr val="404040"/>
            </a:solidFill>
          </a:ln>
        </p:spPr>
        <p:txBody>
          <a:bodyPr wrap="square" lIns="0" tIns="0" rIns="0" bIns="0" rtlCol="0"/>
          <a:lstStyle/>
          <a:p>
            <a:endParaRPr/>
          </a:p>
        </p:txBody>
      </p:sp>
      <p:sp>
        <p:nvSpPr>
          <p:cNvPr id="40" name="object 40"/>
          <p:cNvSpPr/>
          <p:nvPr/>
        </p:nvSpPr>
        <p:spPr>
          <a:xfrm>
            <a:off x="2013956" y="2700381"/>
            <a:ext cx="278765" cy="1996439"/>
          </a:xfrm>
          <a:custGeom>
            <a:avLst/>
            <a:gdLst/>
            <a:ahLst/>
            <a:cxnLst/>
            <a:rect l="l" t="t" r="r" b="b"/>
            <a:pathLst>
              <a:path w="278765" h="1996439">
                <a:moveTo>
                  <a:pt x="0" y="1996294"/>
                </a:moveTo>
                <a:lnTo>
                  <a:pt x="278288" y="1996294"/>
                </a:lnTo>
                <a:lnTo>
                  <a:pt x="278288" y="0"/>
                </a:lnTo>
                <a:lnTo>
                  <a:pt x="0" y="0"/>
                </a:lnTo>
                <a:lnTo>
                  <a:pt x="0" y="1996294"/>
                </a:lnTo>
                <a:close/>
              </a:path>
            </a:pathLst>
          </a:custGeom>
          <a:solidFill>
            <a:srgbClr val="FFFFFF"/>
          </a:solidFill>
        </p:spPr>
        <p:txBody>
          <a:bodyPr wrap="square" lIns="0" tIns="0" rIns="0" bIns="0" rtlCol="0"/>
          <a:lstStyle/>
          <a:p>
            <a:endParaRPr/>
          </a:p>
        </p:txBody>
      </p:sp>
      <p:sp>
        <p:nvSpPr>
          <p:cNvPr id="41" name="object 41"/>
          <p:cNvSpPr/>
          <p:nvPr/>
        </p:nvSpPr>
        <p:spPr>
          <a:xfrm>
            <a:off x="2292243" y="2700420"/>
            <a:ext cx="0" cy="1996439"/>
          </a:xfrm>
          <a:custGeom>
            <a:avLst/>
            <a:gdLst/>
            <a:ahLst/>
            <a:cxnLst/>
            <a:rect l="l" t="t" r="r" b="b"/>
            <a:pathLst>
              <a:path h="1996439">
                <a:moveTo>
                  <a:pt x="0" y="1996255"/>
                </a:moveTo>
                <a:lnTo>
                  <a:pt x="0" y="1996255"/>
                </a:lnTo>
                <a:lnTo>
                  <a:pt x="0" y="0"/>
                </a:lnTo>
              </a:path>
            </a:pathLst>
          </a:custGeom>
          <a:ln w="4882">
            <a:solidFill>
              <a:srgbClr val="FFFFFF"/>
            </a:solidFill>
          </a:ln>
        </p:spPr>
        <p:txBody>
          <a:bodyPr wrap="square" lIns="0" tIns="0" rIns="0" bIns="0" rtlCol="0"/>
          <a:lstStyle/>
          <a:p>
            <a:endParaRPr/>
          </a:p>
        </p:txBody>
      </p:sp>
      <p:sp>
        <p:nvSpPr>
          <p:cNvPr id="42" name="object 42"/>
          <p:cNvSpPr/>
          <p:nvPr/>
        </p:nvSpPr>
        <p:spPr>
          <a:xfrm>
            <a:off x="1984661" y="2671024"/>
            <a:ext cx="278288" cy="2010973"/>
          </a:xfrm>
          <a:prstGeom prst="rect">
            <a:avLst/>
          </a:prstGeom>
          <a:blipFill>
            <a:blip r:embed="rId5" cstate="print"/>
            <a:stretch>
              <a:fillRect/>
            </a:stretch>
          </a:blipFill>
        </p:spPr>
        <p:txBody>
          <a:bodyPr wrap="square" lIns="0" tIns="0" rIns="0" bIns="0" rtlCol="0"/>
          <a:lstStyle/>
          <a:p>
            <a:endParaRPr/>
          </a:p>
        </p:txBody>
      </p:sp>
      <p:sp>
        <p:nvSpPr>
          <p:cNvPr id="43" name="object 43"/>
          <p:cNvSpPr/>
          <p:nvPr/>
        </p:nvSpPr>
        <p:spPr>
          <a:xfrm>
            <a:off x="1984662" y="2671024"/>
            <a:ext cx="278765" cy="2011045"/>
          </a:xfrm>
          <a:custGeom>
            <a:avLst/>
            <a:gdLst/>
            <a:ahLst/>
            <a:cxnLst/>
            <a:rect l="l" t="t" r="r" b="b"/>
            <a:pathLst>
              <a:path w="278765" h="2011045">
                <a:moveTo>
                  <a:pt x="0" y="2010973"/>
                </a:moveTo>
                <a:lnTo>
                  <a:pt x="278288" y="2010973"/>
                </a:lnTo>
                <a:lnTo>
                  <a:pt x="278288" y="0"/>
                </a:lnTo>
                <a:lnTo>
                  <a:pt x="0" y="0"/>
                </a:lnTo>
                <a:lnTo>
                  <a:pt x="0" y="2010973"/>
                </a:lnTo>
                <a:close/>
              </a:path>
            </a:pathLst>
          </a:custGeom>
          <a:ln w="4882">
            <a:solidFill>
              <a:srgbClr val="FFFFFF"/>
            </a:solidFill>
          </a:ln>
        </p:spPr>
        <p:txBody>
          <a:bodyPr wrap="square" lIns="0" tIns="0" rIns="0" bIns="0" rtlCol="0"/>
          <a:lstStyle/>
          <a:p>
            <a:endParaRPr/>
          </a:p>
        </p:txBody>
      </p:sp>
      <p:sp>
        <p:nvSpPr>
          <p:cNvPr id="44" name="object 44"/>
          <p:cNvSpPr txBox="1"/>
          <p:nvPr/>
        </p:nvSpPr>
        <p:spPr>
          <a:xfrm>
            <a:off x="2029799" y="2895718"/>
            <a:ext cx="182245" cy="1525270"/>
          </a:xfrm>
          <a:prstGeom prst="rect">
            <a:avLst/>
          </a:prstGeom>
        </p:spPr>
        <p:txBody>
          <a:bodyPr vert="horz" wrap="square" lIns="0" tIns="0" rIns="0" bIns="0" rtlCol="0">
            <a:spAutoFit/>
          </a:bodyPr>
          <a:lstStyle/>
          <a:p>
            <a:pPr marL="12700" marR="5080" algn="just">
              <a:lnSpc>
                <a:spcPct val="103899"/>
              </a:lnSpc>
            </a:pPr>
            <a:r>
              <a:rPr sz="1200" spc="20" dirty="0">
                <a:latin typeface="宋体"/>
                <a:cs typeface="宋体"/>
              </a:rPr>
              <a:t>安  全  信  息  阻  力  方  向</a:t>
            </a:r>
            <a:endParaRPr sz="1200">
              <a:latin typeface="宋体"/>
              <a:cs typeface="宋体"/>
            </a:endParaRPr>
          </a:p>
        </p:txBody>
      </p:sp>
      <p:sp>
        <p:nvSpPr>
          <p:cNvPr id="45" name="object 45"/>
          <p:cNvSpPr/>
          <p:nvPr/>
        </p:nvSpPr>
        <p:spPr>
          <a:xfrm>
            <a:off x="3918036" y="5621422"/>
            <a:ext cx="2226309" cy="176143"/>
          </a:xfrm>
          <a:prstGeom prst="rect">
            <a:avLst/>
          </a:prstGeom>
          <a:blipFill>
            <a:blip r:embed="rId6" cstate="print"/>
            <a:stretch>
              <a:fillRect/>
            </a:stretch>
          </a:blipFill>
        </p:spPr>
        <p:txBody>
          <a:bodyPr wrap="square" lIns="0" tIns="0" rIns="0" bIns="0" rtlCol="0"/>
          <a:lstStyle/>
          <a:p>
            <a:endParaRPr/>
          </a:p>
        </p:txBody>
      </p:sp>
      <p:sp>
        <p:nvSpPr>
          <p:cNvPr id="46" name="object 46"/>
          <p:cNvSpPr txBox="1"/>
          <p:nvPr/>
        </p:nvSpPr>
        <p:spPr>
          <a:xfrm>
            <a:off x="4233034" y="5607690"/>
            <a:ext cx="1588135" cy="187325"/>
          </a:xfrm>
          <a:prstGeom prst="rect">
            <a:avLst/>
          </a:prstGeom>
        </p:spPr>
        <p:txBody>
          <a:bodyPr vert="horz" wrap="square" lIns="0" tIns="0" rIns="0" bIns="0" rtlCol="0">
            <a:spAutoFit/>
          </a:bodyPr>
          <a:lstStyle/>
          <a:p>
            <a:pPr marL="12700"/>
            <a:r>
              <a:rPr sz="1200" spc="30" dirty="0">
                <a:latin typeface="宋体"/>
                <a:cs typeface="宋体"/>
              </a:rPr>
              <a:t>安全信息自身复杂特性</a:t>
            </a:r>
            <a:endParaRPr sz="1200">
              <a:latin typeface="宋体"/>
              <a:cs typeface="宋体"/>
            </a:endParaRPr>
          </a:p>
        </p:txBody>
      </p:sp>
      <p:sp>
        <p:nvSpPr>
          <p:cNvPr id="47" name="object 47"/>
          <p:cNvSpPr/>
          <p:nvPr/>
        </p:nvSpPr>
        <p:spPr>
          <a:xfrm>
            <a:off x="7301441" y="2406848"/>
            <a:ext cx="322229" cy="44035"/>
          </a:xfrm>
          <a:prstGeom prst="rect">
            <a:avLst/>
          </a:prstGeom>
          <a:blipFill>
            <a:blip r:embed="rId7" cstate="print"/>
            <a:stretch>
              <a:fillRect/>
            </a:stretch>
          </a:blipFill>
        </p:spPr>
        <p:txBody>
          <a:bodyPr wrap="square" lIns="0" tIns="0" rIns="0" bIns="0" rtlCol="0"/>
          <a:lstStyle/>
          <a:p>
            <a:endParaRPr/>
          </a:p>
        </p:txBody>
      </p:sp>
      <p:sp>
        <p:nvSpPr>
          <p:cNvPr id="48" name="object 48"/>
          <p:cNvSpPr txBox="1"/>
          <p:nvPr/>
        </p:nvSpPr>
        <p:spPr>
          <a:xfrm>
            <a:off x="7342641" y="2286631"/>
            <a:ext cx="240665" cy="246221"/>
          </a:xfrm>
          <a:prstGeom prst="rect">
            <a:avLst/>
          </a:prstGeom>
        </p:spPr>
        <p:txBody>
          <a:bodyPr vert="horz" wrap="square" lIns="0" tIns="0" rIns="0" bIns="0" rtlCol="0">
            <a:spAutoFit/>
          </a:bodyPr>
          <a:lstStyle/>
          <a:p>
            <a:pPr marL="12700"/>
            <a:r>
              <a:rPr sz="1600" i="1" spc="5" dirty="0">
                <a:latin typeface="Times New Roman"/>
                <a:cs typeface="Times New Roman"/>
              </a:rPr>
              <a:t>O</a:t>
            </a:r>
            <a:r>
              <a:rPr sz="1575" spc="-7" baseline="-13227" dirty="0">
                <a:latin typeface="Times New Roman"/>
                <a:cs typeface="Times New Roman"/>
              </a:rPr>
              <a:t>1</a:t>
            </a:r>
            <a:endParaRPr sz="1575" baseline="-13227">
              <a:latin typeface="Times New Roman"/>
              <a:cs typeface="Times New Roman"/>
            </a:endParaRPr>
          </a:p>
        </p:txBody>
      </p:sp>
      <p:sp>
        <p:nvSpPr>
          <p:cNvPr id="49" name="object 49"/>
          <p:cNvSpPr/>
          <p:nvPr/>
        </p:nvSpPr>
        <p:spPr>
          <a:xfrm>
            <a:off x="7301441" y="3977422"/>
            <a:ext cx="1318209" cy="176143"/>
          </a:xfrm>
          <a:prstGeom prst="rect">
            <a:avLst/>
          </a:prstGeom>
          <a:blipFill>
            <a:blip r:embed="rId8" cstate="print"/>
            <a:stretch>
              <a:fillRect/>
            </a:stretch>
          </a:blipFill>
        </p:spPr>
        <p:txBody>
          <a:bodyPr wrap="square" lIns="0" tIns="0" rIns="0" bIns="0" rtlCol="0"/>
          <a:lstStyle/>
          <a:p>
            <a:endParaRPr/>
          </a:p>
        </p:txBody>
      </p:sp>
      <p:sp>
        <p:nvSpPr>
          <p:cNvPr id="50" name="object 50"/>
          <p:cNvSpPr txBox="1"/>
          <p:nvPr/>
        </p:nvSpPr>
        <p:spPr>
          <a:xfrm>
            <a:off x="7401424" y="3964254"/>
            <a:ext cx="1119505" cy="187325"/>
          </a:xfrm>
          <a:prstGeom prst="rect">
            <a:avLst/>
          </a:prstGeom>
        </p:spPr>
        <p:txBody>
          <a:bodyPr vert="horz" wrap="square" lIns="0" tIns="0" rIns="0" bIns="0" rtlCol="0">
            <a:spAutoFit/>
          </a:bodyPr>
          <a:lstStyle/>
          <a:p>
            <a:pPr marL="12700"/>
            <a:r>
              <a:rPr sz="1200" spc="30" dirty="0">
                <a:latin typeface="宋体"/>
                <a:cs typeface="宋体"/>
              </a:rPr>
              <a:t>正常安全信息流</a:t>
            </a:r>
            <a:endParaRPr sz="1200">
              <a:latin typeface="宋体"/>
              <a:cs typeface="宋体"/>
            </a:endParaRPr>
          </a:p>
        </p:txBody>
      </p:sp>
      <p:sp>
        <p:nvSpPr>
          <p:cNvPr id="51" name="object 51"/>
          <p:cNvSpPr/>
          <p:nvPr/>
        </p:nvSpPr>
        <p:spPr>
          <a:xfrm>
            <a:off x="7242853" y="4285673"/>
            <a:ext cx="1376796" cy="249536"/>
          </a:xfrm>
          <a:prstGeom prst="rect">
            <a:avLst/>
          </a:prstGeom>
          <a:blipFill>
            <a:blip r:embed="rId9" cstate="print"/>
            <a:stretch>
              <a:fillRect/>
            </a:stretch>
          </a:blipFill>
        </p:spPr>
        <p:txBody>
          <a:bodyPr wrap="square" lIns="0" tIns="0" rIns="0" bIns="0" rtlCol="0"/>
          <a:lstStyle/>
          <a:p>
            <a:endParaRPr/>
          </a:p>
        </p:txBody>
      </p:sp>
      <p:sp>
        <p:nvSpPr>
          <p:cNvPr id="52" name="object 52"/>
          <p:cNvSpPr txBox="1"/>
          <p:nvPr/>
        </p:nvSpPr>
        <p:spPr>
          <a:xfrm>
            <a:off x="7373693" y="4311002"/>
            <a:ext cx="1119505" cy="187325"/>
          </a:xfrm>
          <a:prstGeom prst="rect">
            <a:avLst/>
          </a:prstGeom>
        </p:spPr>
        <p:txBody>
          <a:bodyPr vert="horz" wrap="square" lIns="0" tIns="0" rIns="0" bIns="0" rtlCol="0">
            <a:spAutoFit/>
          </a:bodyPr>
          <a:lstStyle/>
          <a:p>
            <a:pPr marL="12700"/>
            <a:r>
              <a:rPr sz="1200" spc="30" dirty="0">
                <a:latin typeface="宋体"/>
                <a:cs typeface="宋体"/>
              </a:rPr>
              <a:t>异常安全信息流</a:t>
            </a:r>
            <a:endParaRPr sz="1200">
              <a:latin typeface="宋体"/>
              <a:cs typeface="宋体"/>
            </a:endParaRPr>
          </a:p>
        </p:txBody>
      </p:sp>
      <p:sp>
        <p:nvSpPr>
          <p:cNvPr id="53" name="object 53"/>
          <p:cNvSpPr/>
          <p:nvPr/>
        </p:nvSpPr>
        <p:spPr>
          <a:xfrm>
            <a:off x="5031190" y="2333454"/>
            <a:ext cx="3310254" cy="1321435"/>
          </a:xfrm>
          <a:custGeom>
            <a:avLst/>
            <a:gdLst/>
            <a:ahLst/>
            <a:cxnLst/>
            <a:rect l="l" t="t" r="r" b="b"/>
            <a:pathLst>
              <a:path w="3310254" h="1321435">
                <a:moveTo>
                  <a:pt x="0" y="1321077"/>
                </a:moveTo>
                <a:lnTo>
                  <a:pt x="3310171" y="0"/>
                </a:lnTo>
              </a:path>
            </a:pathLst>
          </a:custGeom>
          <a:ln w="29348">
            <a:solidFill>
              <a:srgbClr val="404040"/>
            </a:solidFill>
            <a:prstDash val="lgDash"/>
          </a:ln>
        </p:spPr>
        <p:txBody>
          <a:bodyPr wrap="square" lIns="0" tIns="0" rIns="0" bIns="0" rtlCol="0"/>
          <a:lstStyle/>
          <a:p>
            <a:endParaRPr/>
          </a:p>
        </p:txBody>
      </p:sp>
      <p:sp>
        <p:nvSpPr>
          <p:cNvPr id="54" name="object 54"/>
          <p:cNvSpPr/>
          <p:nvPr/>
        </p:nvSpPr>
        <p:spPr>
          <a:xfrm>
            <a:off x="8268128" y="2274153"/>
            <a:ext cx="175895" cy="147955"/>
          </a:xfrm>
          <a:custGeom>
            <a:avLst/>
            <a:gdLst/>
            <a:ahLst/>
            <a:cxnLst/>
            <a:rect l="l" t="t" r="r" b="b"/>
            <a:pathLst>
              <a:path w="175895" h="147955">
                <a:moveTo>
                  <a:pt x="60131" y="145632"/>
                </a:moveTo>
                <a:lnTo>
                  <a:pt x="58587" y="147373"/>
                </a:lnTo>
                <a:lnTo>
                  <a:pt x="60149" y="146199"/>
                </a:lnTo>
                <a:lnTo>
                  <a:pt x="60131" y="145632"/>
                </a:lnTo>
                <a:close/>
              </a:path>
              <a:path w="175895" h="147955">
                <a:moveTo>
                  <a:pt x="2881" y="827"/>
                </a:moveTo>
                <a:lnTo>
                  <a:pt x="29253" y="30604"/>
                </a:lnTo>
                <a:lnTo>
                  <a:pt x="48358" y="66200"/>
                </a:lnTo>
                <a:lnTo>
                  <a:pt x="58858" y="105245"/>
                </a:lnTo>
                <a:lnTo>
                  <a:pt x="60131" y="145632"/>
                </a:lnTo>
                <a:lnTo>
                  <a:pt x="175761" y="15265"/>
                </a:lnTo>
                <a:lnTo>
                  <a:pt x="2881" y="827"/>
                </a:lnTo>
                <a:close/>
              </a:path>
              <a:path w="175895" h="147955">
                <a:moveTo>
                  <a:pt x="2148" y="0"/>
                </a:moveTo>
                <a:lnTo>
                  <a:pt x="0" y="587"/>
                </a:lnTo>
                <a:lnTo>
                  <a:pt x="2881" y="827"/>
                </a:lnTo>
                <a:lnTo>
                  <a:pt x="2148" y="0"/>
                </a:lnTo>
                <a:close/>
              </a:path>
            </a:pathLst>
          </a:custGeom>
          <a:solidFill>
            <a:srgbClr val="404040"/>
          </a:solidFill>
        </p:spPr>
        <p:txBody>
          <a:bodyPr wrap="square" lIns="0" tIns="0" rIns="0" bIns="0" rtlCol="0"/>
          <a:lstStyle/>
          <a:p>
            <a:endParaRPr/>
          </a:p>
        </p:txBody>
      </p:sp>
      <p:sp>
        <p:nvSpPr>
          <p:cNvPr id="55" name="object 55"/>
          <p:cNvSpPr/>
          <p:nvPr/>
        </p:nvSpPr>
        <p:spPr>
          <a:xfrm>
            <a:off x="7220395" y="1477788"/>
            <a:ext cx="1179830" cy="812165"/>
          </a:xfrm>
          <a:custGeom>
            <a:avLst/>
            <a:gdLst/>
            <a:ahLst/>
            <a:cxnLst/>
            <a:rect l="l" t="t" r="r" b="b"/>
            <a:pathLst>
              <a:path w="1179829" h="812164">
                <a:moveTo>
                  <a:pt x="0" y="0"/>
                </a:moveTo>
                <a:lnTo>
                  <a:pt x="66575" y="666"/>
                </a:lnTo>
                <a:lnTo>
                  <a:pt x="130784" y="2672"/>
                </a:lnTo>
                <a:lnTo>
                  <a:pt x="192668" y="6021"/>
                </a:lnTo>
                <a:lnTo>
                  <a:pt x="252268" y="10722"/>
                </a:lnTo>
                <a:lnTo>
                  <a:pt x="309624" y="16779"/>
                </a:lnTo>
                <a:lnTo>
                  <a:pt x="364777" y="24201"/>
                </a:lnTo>
                <a:lnTo>
                  <a:pt x="417768" y="32993"/>
                </a:lnTo>
                <a:lnTo>
                  <a:pt x="468636" y="43161"/>
                </a:lnTo>
                <a:lnTo>
                  <a:pt x="517424" y="54712"/>
                </a:lnTo>
                <a:lnTo>
                  <a:pt x="564170" y="67652"/>
                </a:lnTo>
                <a:lnTo>
                  <a:pt x="608917" y="81988"/>
                </a:lnTo>
                <a:lnTo>
                  <a:pt x="651704" y="97726"/>
                </a:lnTo>
                <a:lnTo>
                  <a:pt x="692573" y="114873"/>
                </a:lnTo>
                <a:lnTo>
                  <a:pt x="731564" y="133434"/>
                </a:lnTo>
                <a:lnTo>
                  <a:pt x="768717" y="153417"/>
                </a:lnTo>
                <a:lnTo>
                  <a:pt x="804073" y="174827"/>
                </a:lnTo>
                <a:lnTo>
                  <a:pt x="837673" y="197672"/>
                </a:lnTo>
                <a:lnTo>
                  <a:pt x="869557" y="221957"/>
                </a:lnTo>
                <a:lnTo>
                  <a:pt x="899767" y="247688"/>
                </a:lnTo>
                <a:lnTo>
                  <a:pt x="928342" y="274873"/>
                </a:lnTo>
                <a:lnTo>
                  <a:pt x="955324" y="303518"/>
                </a:lnTo>
                <a:lnTo>
                  <a:pt x="980753" y="333628"/>
                </a:lnTo>
                <a:lnTo>
                  <a:pt x="1004669" y="365211"/>
                </a:lnTo>
                <a:lnTo>
                  <a:pt x="1027114" y="398273"/>
                </a:lnTo>
                <a:lnTo>
                  <a:pt x="1048127" y="432820"/>
                </a:lnTo>
                <a:lnTo>
                  <a:pt x="1067750" y="468858"/>
                </a:lnTo>
                <a:lnTo>
                  <a:pt x="1086023" y="506395"/>
                </a:lnTo>
                <a:lnTo>
                  <a:pt x="1102987" y="545435"/>
                </a:lnTo>
                <a:lnTo>
                  <a:pt x="1118683" y="585987"/>
                </a:lnTo>
                <a:lnTo>
                  <a:pt x="1133150" y="628056"/>
                </a:lnTo>
                <a:lnTo>
                  <a:pt x="1146430" y="671648"/>
                </a:lnTo>
                <a:lnTo>
                  <a:pt x="1158564" y="716770"/>
                </a:lnTo>
                <a:lnTo>
                  <a:pt x="1169591" y="763429"/>
                </a:lnTo>
                <a:lnTo>
                  <a:pt x="1179553" y="811630"/>
                </a:lnTo>
              </a:path>
            </a:pathLst>
          </a:custGeom>
          <a:ln w="29336">
            <a:solidFill>
              <a:srgbClr val="000000"/>
            </a:solidFill>
            <a:prstDash val="lgDash"/>
          </a:ln>
        </p:spPr>
        <p:txBody>
          <a:bodyPr wrap="square" lIns="0" tIns="0" rIns="0" bIns="0" rtlCol="0"/>
          <a:lstStyle/>
          <a:p>
            <a:endParaRPr/>
          </a:p>
        </p:txBody>
      </p:sp>
      <p:sp>
        <p:nvSpPr>
          <p:cNvPr id="56" name="object 56"/>
          <p:cNvSpPr/>
          <p:nvPr/>
        </p:nvSpPr>
        <p:spPr>
          <a:xfrm>
            <a:off x="8458536" y="2406848"/>
            <a:ext cx="73233" cy="44035"/>
          </a:xfrm>
          <a:prstGeom prst="rect">
            <a:avLst/>
          </a:prstGeom>
          <a:blipFill>
            <a:blip r:embed="rId10" cstate="print"/>
            <a:stretch>
              <a:fillRect/>
            </a:stretch>
          </a:blipFill>
        </p:spPr>
        <p:txBody>
          <a:bodyPr wrap="square" lIns="0" tIns="0" rIns="0" bIns="0" rtlCol="0"/>
          <a:lstStyle/>
          <a:p>
            <a:endParaRPr/>
          </a:p>
        </p:txBody>
      </p:sp>
      <p:sp>
        <p:nvSpPr>
          <p:cNvPr id="57" name="object 57"/>
          <p:cNvSpPr txBox="1"/>
          <p:nvPr/>
        </p:nvSpPr>
        <p:spPr>
          <a:xfrm>
            <a:off x="8485479" y="2290045"/>
            <a:ext cx="138430" cy="238527"/>
          </a:xfrm>
          <a:prstGeom prst="rect">
            <a:avLst/>
          </a:prstGeom>
        </p:spPr>
        <p:txBody>
          <a:bodyPr vert="horz" wrap="square" lIns="0" tIns="0" rIns="0" bIns="0" rtlCol="0">
            <a:spAutoFit/>
          </a:bodyPr>
          <a:lstStyle/>
          <a:p>
            <a:pPr marL="12700"/>
            <a:r>
              <a:rPr sz="1550" i="1" spc="-10" dirty="0">
                <a:latin typeface="Calibri"/>
                <a:cs typeface="Calibri"/>
              </a:rPr>
              <a:t>A</a:t>
            </a:r>
            <a:endParaRPr sz="1550">
              <a:latin typeface="Calibri"/>
              <a:cs typeface="Calibri"/>
            </a:endParaRPr>
          </a:p>
        </p:txBody>
      </p:sp>
      <p:sp>
        <p:nvSpPr>
          <p:cNvPr id="58" name="object 58"/>
          <p:cNvSpPr txBox="1"/>
          <p:nvPr/>
        </p:nvSpPr>
        <p:spPr>
          <a:xfrm>
            <a:off x="2695474" y="3706935"/>
            <a:ext cx="219075" cy="246221"/>
          </a:xfrm>
          <a:prstGeom prst="rect">
            <a:avLst/>
          </a:prstGeom>
        </p:spPr>
        <p:txBody>
          <a:bodyPr vert="horz" wrap="square" lIns="0" tIns="0" rIns="0" bIns="0" rtlCol="0">
            <a:spAutoFit/>
          </a:bodyPr>
          <a:lstStyle/>
          <a:p>
            <a:pPr marL="12700"/>
            <a:r>
              <a:rPr sz="1600" i="1" spc="5" dirty="0">
                <a:latin typeface="Times New Roman"/>
                <a:cs typeface="Times New Roman"/>
              </a:rPr>
              <a:t>F</a:t>
            </a:r>
            <a:r>
              <a:rPr sz="1650" i="1" spc="-22" baseline="-12626" dirty="0">
                <a:latin typeface="宋体"/>
                <a:cs typeface="宋体"/>
              </a:rPr>
              <a:t>1</a:t>
            </a:r>
            <a:endParaRPr sz="1650" baseline="-12626">
              <a:latin typeface="宋体"/>
              <a:cs typeface="宋体"/>
            </a:endParaRPr>
          </a:p>
        </p:txBody>
      </p:sp>
      <p:sp>
        <p:nvSpPr>
          <p:cNvPr id="59" name="object 59"/>
          <p:cNvSpPr/>
          <p:nvPr/>
        </p:nvSpPr>
        <p:spPr>
          <a:xfrm>
            <a:off x="9454517" y="1570164"/>
            <a:ext cx="556577" cy="660538"/>
          </a:xfrm>
          <a:prstGeom prst="rect">
            <a:avLst/>
          </a:prstGeom>
          <a:blipFill>
            <a:blip r:embed="rId11" cstate="print"/>
            <a:stretch>
              <a:fillRect/>
            </a:stretch>
          </a:blipFill>
        </p:spPr>
        <p:txBody>
          <a:bodyPr wrap="square" lIns="0" tIns="0" rIns="0" bIns="0" rtlCol="0"/>
          <a:lstStyle/>
          <a:p>
            <a:endParaRPr/>
          </a:p>
        </p:txBody>
      </p:sp>
      <p:sp>
        <p:nvSpPr>
          <p:cNvPr id="60" name="object 60"/>
          <p:cNvSpPr txBox="1"/>
          <p:nvPr/>
        </p:nvSpPr>
        <p:spPr>
          <a:xfrm>
            <a:off x="9485367" y="1584434"/>
            <a:ext cx="494665" cy="591185"/>
          </a:xfrm>
          <a:prstGeom prst="rect">
            <a:avLst/>
          </a:prstGeom>
        </p:spPr>
        <p:txBody>
          <a:bodyPr vert="horz" wrap="square" lIns="0" tIns="0" rIns="0" bIns="0" rtlCol="0">
            <a:spAutoFit/>
          </a:bodyPr>
          <a:lstStyle/>
          <a:p>
            <a:pPr marL="12700" marR="5080" algn="just">
              <a:lnSpc>
                <a:spcPct val="107000"/>
              </a:lnSpc>
            </a:pPr>
            <a:r>
              <a:rPr sz="1200" spc="25" dirty="0">
                <a:latin typeface="宋体"/>
                <a:cs typeface="宋体"/>
              </a:rPr>
              <a:t>合理安  全信息  力区域</a:t>
            </a:r>
            <a:endParaRPr sz="1200">
              <a:latin typeface="宋体"/>
              <a:cs typeface="宋体"/>
            </a:endParaRPr>
          </a:p>
        </p:txBody>
      </p:sp>
      <p:sp>
        <p:nvSpPr>
          <p:cNvPr id="61" name="object 61"/>
          <p:cNvSpPr/>
          <p:nvPr/>
        </p:nvSpPr>
        <p:spPr>
          <a:xfrm>
            <a:off x="7799432" y="1907773"/>
            <a:ext cx="1655445" cy="102870"/>
          </a:xfrm>
          <a:custGeom>
            <a:avLst/>
            <a:gdLst/>
            <a:ahLst/>
            <a:cxnLst/>
            <a:rect l="l" t="t" r="r" b="b"/>
            <a:pathLst>
              <a:path w="1655445" h="102869">
                <a:moveTo>
                  <a:pt x="0" y="102750"/>
                </a:moveTo>
                <a:lnTo>
                  <a:pt x="1655085" y="0"/>
                </a:lnTo>
              </a:path>
            </a:pathLst>
          </a:custGeom>
          <a:ln w="19571">
            <a:solidFill>
              <a:srgbClr val="404040"/>
            </a:solidFill>
          </a:ln>
        </p:spPr>
        <p:txBody>
          <a:bodyPr wrap="square" lIns="0" tIns="0" rIns="0" bIns="0" rtlCol="0"/>
          <a:lstStyle/>
          <a:p>
            <a:endParaRPr/>
          </a:p>
        </p:txBody>
      </p:sp>
      <p:sp>
        <p:nvSpPr>
          <p:cNvPr id="62" name="object 62"/>
          <p:cNvSpPr/>
          <p:nvPr/>
        </p:nvSpPr>
        <p:spPr>
          <a:xfrm>
            <a:off x="9146934" y="821555"/>
            <a:ext cx="1054567" cy="411001"/>
          </a:xfrm>
          <a:prstGeom prst="rect">
            <a:avLst/>
          </a:prstGeom>
          <a:blipFill>
            <a:blip r:embed="rId12" cstate="print"/>
            <a:stretch>
              <a:fillRect/>
            </a:stretch>
          </a:blipFill>
        </p:spPr>
        <p:txBody>
          <a:bodyPr wrap="square" lIns="0" tIns="0" rIns="0" bIns="0" rtlCol="0"/>
          <a:lstStyle/>
          <a:p>
            <a:endParaRPr/>
          </a:p>
        </p:txBody>
      </p:sp>
      <p:sp>
        <p:nvSpPr>
          <p:cNvPr id="63" name="object 63"/>
          <p:cNvSpPr txBox="1"/>
          <p:nvPr/>
        </p:nvSpPr>
        <p:spPr>
          <a:xfrm>
            <a:off x="6990728" y="817507"/>
            <a:ext cx="3168015" cy="760095"/>
          </a:xfrm>
          <a:prstGeom prst="rect">
            <a:avLst/>
          </a:prstGeom>
        </p:spPr>
        <p:txBody>
          <a:bodyPr vert="horz" wrap="square" lIns="0" tIns="0" rIns="0" bIns="0" rtlCol="0">
            <a:spAutoFit/>
          </a:bodyPr>
          <a:lstStyle/>
          <a:p>
            <a:pPr marR="5080" algn="r"/>
            <a:r>
              <a:rPr sz="1200" spc="30" dirty="0">
                <a:latin typeface="宋体"/>
                <a:cs typeface="宋体"/>
              </a:rPr>
              <a:t>满足要求的安</a:t>
            </a:r>
            <a:endParaRPr sz="1200">
              <a:latin typeface="宋体"/>
              <a:cs typeface="宋体"/>
            </a:endParaRPr>
          </a:p>
          <a:p>
            <a:pPr marR="5080" algn="r">
              <a:spcBef>
                <a:spcPts val="160"/>
              </a:spcBef>
            </a:pPr>
            <a:r>
              <a:rPr sz="1200" spc="30" dirty="0">
                <a:latin typeface="宋体"/>
                <a:cs typeface="宋体"/>
              </a:rPr>
              <a:t>全信息力区域</a:t>
            </a:r>
            <a:endParaRPr sz="1200">
              <a:latin typeface="宋体"/>
              <a:cs typeface="宋体"/>
            </a:endParaRPr>
          </a:p>
          <a:p>
            <a:pPr marL="12700">
              <a:spcBef>
                <a:spcPts val="905"/>
              </a:spcBef>
            </a:pPr>
            <a:r>
              <a:rPr sz="1550" i="1" spc="-10" dirty="0">
                <a:latin typeface="Calibri"/>
                <a:cs typeface="Calibri"/>
              </a:rPr>
              <a:t>B</a:t>
            </a:r>
            <a:endParaRPr sz="1550">
              <a:latin typeface="Calibri"/>
              <a:cs typeface="Calibri"/>
            </a:endParaRPr>
          </a:p>
        </p:txBody>
      </p:sp>
      <p:sp>
        <p:nvSpPr>
          <p:cNvPr id="64" name="object 64"/>
          <p:cNvSpPr/>
          <p:nvPr/>
        </p:nvSpPr>
        <p:spPr>
          <a:xfrm>
            <a:off x="8238835" y="1027055"/>
            <a:ext cx="908685" cy="426084"/>
          </a:xfrm>
          <a:custGeom>
            <a:avLst/>
            <a:gdLst/>
            <a:ahLst/>
            <a:cxnLst/>
            <a:rect l="l" t="t" r="r" b="b"/>
            <a:pathLst>
              <a:path w="908684" h="426084">
                <a:moveTo>
                  <a:pt x="0" y="425680"/>
                </a:moveTo>
                <a:lnTo>
                  <a:pt x="908100" y="0"/>
                </a:lnTo>
              </a:path>
            </a:pathLst>
          </a:custGeom>
          <a:ln w="19563">
            <a:solidFill>
              <a:srgbClr val="404040"/>
            </a:solidFill>
          </a:ln>
        </p:spPr>
        <p:txBody>
          <a:bodyPr wrap="square" lIns="0" tIns="0" rIns="0" bIns="0" rtlCol="0"/>
          <a:lstStyle/>
          <a:p>
            <a:endParaRPr/>
          </a:p>
        </p:txBody>
      </p:sp>
      <p:sp>
        <p:nvSpPr>
          <p:cNvPr id="65" name="object 65"/>
          <p:cNvSpPr/>
          <p:nvPr/>
        </p:nvSpPr>
        <p:spPr>
          <a:xfrm>
            <a:off x="7081739" y="4784746"/>
            <a:ext cx="1713672" cy="337608"/>
          </a:xfrm>
          <a:prstGeom prst="rect">
            <a:avLst/>
          </a:prstGeom>
          <a:blipFill>
            <a:blip r:embed="rId13" cstate="print"/>
            <a:stretch>
              <a:fillRect/>
            </a:stretch>
          </a:blipFill>
        </p:spPr>
        <p:txBody>
          <a:bodyPr wrap="square" lIns="0" tIns="0" rIns="0" bIns="0" rtlCol="0"/>
          <a:lstStyle/>
          <a:p>
            <a:endParaRPr/>
          </a:p>
        </p:txBody>
      </p:sp>
      <p:sp>
        <p:nvSpPr>
          <p:cNvPr id="66" name="object 66"/>
          <p:cNvSpPr txBox="1"/>
          <p:nvPr/>
        </p:nvSpPr>
        <p:spPr>
          <a:xfrm>
            <a:off x="7295577" y="4851900"/>
            <a:ext cx="1275715" cy="187325"/>
          </a:xfrm>
          <a:prstGeom prst="rect">
            <a:avLst/>
          </a:prstGeom>
        </p:spPr>
        <p:txBody>
          <a:bodyPr vert="horz" wrap="square" lIns="0" tIns="0" rIns="0" bIns="0" rtlCol="0">
            <a:spAutoFit/>
          </a:bodyPr>
          <a:lstStyle/>
          <a:p>
            <a:pPr marL="12700"/>
            <a:r>
              <a:rPr sz="1200" spc="30" dirty="0">
                <a:latin typeface="宋体"/>
                <a:cs typeface="宋体"/>
              </a:rPr>
              <a:t>个体信息认知偏差</a:t>
            </a:r>
            <a:endParaRPr sz="1200">
              <a:latin typeface="宋体"/>
              <a:cs typeface="宋体"/>
            </a:endParaRPr>
          </a:p>
        </p:txBody>
      </p:sp>
      <p:sp>
        <p:nvSpPr>
          <p:cNvPr id="67" name="object 67"/>
          <p:cNvSpPr/>
          <p:nvPr/>
        </p:nvSpPr>
        <p:spPr>
          <a:xfrm>
            <a:off x="7931252" y="4535209"/>
            <a:ext cx="0" cy="147320"/>
          </a:xfrm>
          <a:custGeom>
            <a:avLst/>
            <a:gdLst/>
            <a:ahLst/>
            <a:cxnLst/>
            <a:rect l="l" t="t" r="r" b="b"/>
            <a:pathLst>
              <a:path h="147320">
                <a:moveTo>
                  <a:pt x="0" y="0"/>
                </a:moveTo>
                <a:lnTo>
                  <a:pt x="0" y="146786"/>
                </a:lnTo>
              </a:path>
            </a:pathLst>
          </a:custGeom>
          <a:ln w="19529">
            <a:solidFill>
              <a:srgbClr val="404040"/>
            </a:solidFill>
          </a:ln>
        </p:spPr>
        <p:txBody>
          <a:bodyPr wrap="square" lIns="0" tIns="0" rIns="0" bIns="0" rtlCol="0"/>
          <a:lstStyle/>
          <a:p>
            <a:endParaRPr/>
          </a:p>
        </p:txBody>
      </p:sp>
      <p:sp>
        <p:nvSpPr>
          <p:cNvPr id="68" name="object 68"/>
          <p:cNvSpPr/>
          <p:nvPr/>
        </p:nvSpPr>
        <p:spPr>
          <a:xfrm>
            <a:off x="7858019" y="4647981"/>
            <a:ext cx="146685" cy="137160"/>
          </a:xfrm>
          <a:custGeom>
            <a:avLst/>
            <a:gdLst/>
            <a:ahLst/>
            <a:cxnLst/>
            <a:rect l="l" t="t" r="r" b="b"/>
            <a:pathLst>
              <a:path w="146685" h="137160">
                <a:moveTo>
                  <a:pt x="6444" y="0"/>
                </a:moveTo>
                <a:lnTo>
                  <a:pt x="0" y="4658"/>
                </a:lnTo>
                <a:lnTo>
                  <a:pt x="73233" y="136765"/>
                </a:lnTo>
                <a:lnTo>
                  <a:pt x="140034" y="16263"/>
                </a:lnTo>
                <a:lnTo>
                  <a:pt x="75186" y="16263"/>
                </a:lnTo>
                <a:lnTo>
                  <a:pt x="40119" y="12197"/>
                </a:lnTo>
                <a:lnTo>
                  <a:pt x="6444" y="0"/>
                </a:lnTo>
                <a:close/>
              </a:path>
              <a:path w="146685" h="137160">
                <a:moveTo>
                  <a:pt x="143928" y="0"/>
                </a:moveTo>
                <a:lnTo>
                  <a:pt x="110253" y="12197"/>
                </a:lnTo>
                <a:lnTo>
                  <a:pt x="75186" y="16263"/>
                </a:lnTo>
                <a:lnTo>
                  <a:pt x="140034" y="16263"/>
                </a:lnTo>
                <a:lnTo>
                  <a:pt x="146467" y="4658"/>
                </a:lnTo>
                <a:lnTo>
                  <a:pt x="143928" y="0"/>
                </a:lnTo>
                <a:close/>
              </a:path>
            </a:pathLst>
          </a:custGeom>
          <a:solidFill>
            <a:srgbClr val="404040"/>
          </a:solidFill>
        </p:spPr>
        <p:txBody>
          <a:bodyPr wrap="square" lIns="0" tIns="0" rIns="0" bIns="0" rtlCol="0"/>
          <a:lstStyle/>
          <a:p>
            <a:endParaRPr/>
          </a:p>
        </p:txBody>
      </p:sp>
      <p:sp>
        <p:nvSpPr>
          <p:cNvPr id="69" name="object 69"/>
          <p:cNvSpPr/>
          <p:nvPr/>
        </p:nvSpPr>
        <p:spPr>
          <a:xfrm>
            <a:off x="7242853" y="5313178"/>
            <a:ext cx="1376796" cy="308251"/>
          </a:xfrm>
          <a:prstGeom prst="rect">
            <a:avLst/>
          </a:prstGeom>
          <a:blipFill>
            <a:blip r:embed="rId14" cstate="print"/>
            <a:stretch>
              <a:fillRect/>
            </a:stretch>
          </a:blipFill>
        </p:spPr>
        <p:txBody>
          <a:bodyPr wrap="square" lIns="0" tIns="0" rIns="0" bIns="0" rtlCol="0"/>
          <a:lstStyle/>
          <a:p>
            <a:endParaRPr/>
          </a:p>
        </p:txBody>
      </p:sp>
      <p:sp>
        <p:nvSpPr>
          <p:cNvPr id="70" name="object 70"/>
          <p:cNvSpPr txBox="1"/>
          <p:nvPr/>
        </p:nvSpPr>
        <p:spPr>
          <a:xfrm>
            <a:off x="5277250" y="4983018"/>
            <a:ext cx="3215640" cy="569595"/>
          </a:xfrm>
          <a:prstGeom prst="rect">
            <a:avLst/>
          </a:prstGeom>
        </p:spPr>
        <p:txBody>
          <a:bodyPr vert="horz" wrap="square" lIns="0" tIns="0" rIns="0" bIns="0" rtlCol="0">
            <a:spAutoFit/>
          </a:bodyPr>
          <a:lstStyle/>
          <a:p>
            <a:pPr marL="12700"/>
            <a:r>
              <a:rPr sz="1600" i="1" spc="-5" dirty="0">
                <a:latin typeface="Times New Roman"/>
                <a:cs typeface="Times New Roman"/>
              </a:rPr>
              <a:t>F</a:t>
            </a:r>
            <a:r>
              <a:rPr sz="1650" i="1" spc="-7" baseline="-12626" dirty="0">
                <a:latin typeface="宋体"/>
                <a:cs typeface="宋体"/>
              </a:rPr>
              <a:t>2</a:t>
            </a:r>
            <a:endParaRPr sz="1650" baseline="-12626">
              <a:latin typeface="宋体"/>
              <a:cs typeface="宋体"/>
            </a:endParaRPr>
          </a:p>
          <a:p>
            <a:pPr marL="2108835">
              <a:spcBef>
                <a:spcPts val="1085"/>
              </a:spcBef>
            </a:pPr>
            <a:r>
              <a:rPr sz="1200" spc="30" dirty="0">
                <a:latin typeface="宋体"/>
                <a:cs typeface="宋体"/>
              </a:rPr>
              <a:t>个体不安全行为</a:t>
            </a:r>
            <a:endParaRPr sz="1200">
              <a:latin typeface="宋体"/>
              <a:cs typeface="宋体"/>
            </a:endParaRPr>
          </a:p>
        </p:txBody>
      </p:sp>
      <p:sp>
        <p:nvSpPr>
          <p:cNvPr id="71" name="object 71"/>
          <p:cNvSpPr/>
          <p:nvPr/>
        </p:nvSpPr>
        <p:spPr>
          <a:xfrm>
            <a:off x="7931252" y="5122356"/>
            <a:ext cx="0" cy="88265"/>
          </a:xfrm>
          <a:custGeom>
            <a:avLst/>
            <a:gdLst/>
            <a:ahLst/>
            <a:cxnLst/>
            <a:rect l="l" t="t" r="r" b="b"/>
            <a:pathLst>
              <a:path h="88264">
                <a:moveTo>
                  <a:pt x="0" y="0"/>
                </a:moveTo>
                <a:lnTo>
                  <a:pt x="0" y="88071"/>
                </a:lnTo>
              </a:path>
            </a:pathLst>
          </a:custGeom>
          <a:ln w="19529">
            <a:solidFill>
              <a:srgbClr val="404040"/>
            </a:solidFill>
          </a:ln>
        </p:spPr>
        <p:txBody>
          <a:bodyPr wrap="square" lIns="0" tIns="0" rIns="0" bIns="0" rtlCol="0"/>
          <a:lstStyle/>
          <a:p>
            <a:endParaRPr/>
          </a:p>
        </p:txBody>
      </p:sp>
      <p:sp>
        <p:nvSpPr>
          <p:cNvPr id="72" name="object 72"/>
          <p:cNvSpPr/>
          <p:nvPr/>
        </p:nvSpPr>
        <p:spPr>
          <a:xfrm>
            <a:off x="7858019" y="5175022"/>
            <a:ext cx="146685" cy="138430"/>
          </a:xfrm>
          <a:custGeom>
            <a:avLst/>
            <a:gdLst/>
            <a:ahLst/>
            <a:cxnLst/>
            <a:rect l="l" t="t" r="r" b="b"/>
            <a:pathLst>
              <a:path w="146685" h="138429">
                <a:moveTo>
                  <a:pt x="6444" y="0"/>
                </a:moveTo>
                <a:lnTo>
                  <a:pt x="0" y="6047"/>
                </a:lnTo>
                <a:lnTo>
                  <a:pt x="73233" y="138155"/>
                </a:lnTo>
                <a:lnTo>
                  <a:pt x="140804" y="16263"/>
                </a:lnTo>
                <a:lnTo>
                  <a:pt x="75186" y="16263"/>
                </a:lnTo>
                <a:lnTo>
                  <a:pt x="40119" y="12197"/>
                </a:lnTo>
                <a:lnTo>
                  <a:pt x="6444" y="0"/>
                </a:lnTo>
                <a:close/>
              </a:path>
              <a:path w="146685" h="138429">
                <a:moveTo>
                  <a:pt x="143928" y="0"/>
                </a:moveTo>
                <a:lnTo>
                  <a:pt x="110253" y="12197"/>
                </a:lnTo>
                <a:lnTo>
                  <a:pt x="75186" y="16263"/>
                </a:lnTo>
                <a:lnTo>
                  <a:pt x="140804" y="16263"/>
                </a:lnTo>
                <a:lnTo>
                  <a:pt x="146467" y="6047"/>
                </a:lnTo>
                <a:lnTo>
                  <a:pt x="143928" y="0"/>
                </a:lnTo>
                <a:close/>
              </a:path>
            </a:pathLst>
          </a:custGeom>
          <a:solidFill>
            <a:srgbClr val="404040"/>
          </a:solidFill>
        </p:spPr>
        <p:txBody>
          <a:bodyPr wrap="square" lIns="0" tIns="0" rIns="0" bIns="0" rtlCol="0"/>
          <a:lstStyle/>
          <a:p>
            <a:endParaRPr/>
          </a:p>
        </p:txBody>
      </p:sp>
      <p:sp>
        <p:nvSpPr>
          <p:cNvPr id="73" name="object 73"/>
          <p:cNvSpPr/>
          <p:nvPr/>
        </p:nvSpPr>
        <p:spPr>
          <a:xfrm>
            <a:off x="5514534" y="3155457"/>
            <a:ext cx="307340" cy="521334"/>
          </a:xfrm>
          <a:custGeom>
            <a:avLst/>
            <a:gdLst/>
            <a:ahLst/>
            <a:cxnLst/>
            <a:rect l="l" t="t" r="r" b="b"/>
            <a:pathLst>
              <a:path w="307339" h="521335">
                <a:moveTo>
                  <a:pt x="287467" y="520798"/>
                </a:moveTo>
                <a:lnTo>
                  <a:pt x="297662" y="485022"/>
                </a:lnTo>
                <a:lnTo>
                  <a:pt x="304359" y="449068"/>
                </a:lnTo>
                <a:lnTo>
                  <a:pt x="307248" y="412926"/>
                </a:lnTo>
                <a:lnTo>
                  <a:pt x="306025" y="376586"/>
                </a:lnTo>
                <a:lnTo>
                  <a:pt x="290008" y="303268"/>
                </a:lnTo>
                <a:lnTo>
                  <a:pt x="274602" y="266270"/>
                </a:lnTo>
                <a:lnTo>
                  <a:pt x="253854" y="229032"/>
                </a:lnTo>
                <a:lnTo>
                  <a:pt x="227458" y="191545"/>
                </a:lnTo>
                <a:lnTo>
                  <a:pt x="195105" y="153797"/>
                </a:lnTo>
                <a:lnTo>
                  <a:pt x="156490" y="115779"/>
                </a:lnTo>
                <a:lnTo>
                  <a:pt x="111306" y="77480"/>
                </a:lnTo>
                <a:lnTo>
                  <a:pt x="59245" y="38891"/>
                </a:lnTo>
                <a:lnTo>
                  <a:pt x="0" y="0"/>
                </a:lnTo>
              </a:path>
            </a:pathLst>
          </a:custGeom>
          <a:ln w="19540">
            <a:solidFill>
              <a:srgbClr val="000000"/>
            </a:solidFill>
          </a:ln>
        </p:spPr>
        <p:txBody>
          <a:bodyPr wrap="square" lIns="0" tIns="0" rIns="0" bIns="0" rtlCol="0"/>
          <a:lstStyle/>
          <a:p>
            <a:endParaRPr/>
          </a:p>
        </p:txBody>
      </p:sp>
      <p:sp>
        <p:nvSpPr>
          <p:cNvPr id="74" name="object 74"/>
          <p:cNvSpPr/>
          <p:nvPr/>
        </p:nvSpPr>
        <p:spPr>
          <a:xfrm>
            <a:off x="5514535" y="3445214"/>
            <a:ext cx="132715" cy="231140"/>
          </a:xfrm>
          <a:custGeom>
            <a:avLst/>
            <a:gdLst/>
            <a:ahLst/>
            <a:cxnLst/>
            <a:rect l="l" t="t" r="r" b="b"/>
            <a:pathLst>
              <a:path w="132714" h="231139">
                <a:moveTo>
                  <a:pt x="93544" y="231040"/>
                </a:moveTo>
                <a:lnTo>
                  <a:pt x="114362" y="223547"/>
                </a:lnTo>
                <a:lnTo>
                  <a:pt x="127216" y="203388"/>
                </a:lnTo>
                <a:lnTo>
                  <a:pt x="132578" y="174043"/>
                </a:lnTo>
                <a:lnTo>
                  <a:pt x="130921" y="138994"/>
                </a:lnTo>
                <a:lnTo>
                  <a:pt x="122715" y="101721"/>
                </a:lnTo>
                <a:lnTo>
                  <a:pt x="108434" y="65705"/>
                </a:lnTo>
                <a:lnTo>
                  <a:pt x="63534" y="11363"/>
                </a:lnTo>
                <a:lnTo>
                  <a:pt x="33860" y="0"/>
                </a:lnTo>
                <a:lnTo>
                  <a:pt x="0" y="3815"/>
                </a:lnTo>
              </a:path>
            </a:pathLst>
          </a:custGeom>
          <a:ln w="19539">
            <a:solidFill>
              <a:srgbClr val="000000"/>
            </a:solidFill>
          </a:ln>
        </p:spPr>
        <p:txBody>
          <a:bodyPr wrap="square" lIns="0" tIns="0" rIns="0" bIns="0" rtlCol="0"/>
          <a:lstStyle/>
          <a:p>
            <a:endParaRPr/>
          </a:p>
        </p:txBody>
      </p:sp>
      <p:sp>
        <p:nvSpPr>
          <p:cNvPr id="75" name="object 75"/>
          <p:cNvSpPr/>
          <p:nvPr/>
        </p:nvSpPr>
        <p:spPr>
          <a:xfrm>
            <a:off x="3756922" y="3346279"/>
            <a:ext cx="746985" cy="190822"/>
          </a:xfrm>
          <a:prstGeom prst="rect">
            <a:avLst/>
          </a:prstGeom>
          <a:blipFill>
            <a:blip r:embed="rId15" cstate="print"/>
            <a:stretch>
              <a:fillRect/>
            </a:stretch>
          </a:blipFill>
        </p:spPr>
        <p:txBody>
          <a:bodyPr wrap="square" lIns="0" tIns="0" rIns="0" bIns="0" rtlCol="0"/>
          <a:lstStyle/>
          <a:p>
            <a:endParaRPr/>
          </a:p>
        </p:txBody>
      </p:sp>
      <p:sp>
        <p:nvSpPr>
          <p:cNvPr id="76" name="object 76"/>
          <p:cNvSpPr txBox="1"/>
          <p:nvPr/>
        </p:nvSpPr>
        <p:spPr>
          <a:xfrm>
            <a:off x="4190069" y="3307677"/>
            <a:ext cx="127000" cy="246221"/>
          </a:xfrm>
          <a:prstGeom prst="rect">
            <a:avLst/>
          </a:prstGeom>
        </p:spPr>
        <p:txBody>
          <a:bodyPr vert="horz" wrap="square" lIns="0" tIns="0" rIns="0" bIns="0" rtlCol="0">
            <a:spAutoFit/>
          </a:bodyPr>
          <a:lstStyle/>
          <a:p>
            <a:pPr marL="12700"/>
            <a:r>
              <a:rPr sz="1600" spc="5" dirty="0">
                <a:latin typeface="Times New Roman"/>
                <a:cs typeface="Times New Roman"/>
              </a:rPr>
              <a:t>∂</a:t>
            </a:r>
            <a:endParaRPr sz="1600">
              <a:latin typeface="Times New Roman"/>
              <a:cs typeface="Times New Roman"/>
            </a:endParaRPr>
          </a:p>
        </p:txBody>
      </p:sp>
      <p:sp>
        <p:nvSpPr>
          <p:cNvPr id="77" name="object 77"/>
          <p:cNvSpPr/>
          <p:nvPr/>
        </p:nvSpPr>
        <p:spPr>
          <a:xfrm>
            <a:off x="4108443" y="3038028"/>
            <a:ext cx="395462" cy="161464"/>
          </a:xfrm>
          <a:prstGeom prst="rect">
            <a:avLst/>
          </a:prstGeom>
          <a:blipFill>
            <a:blip r:embed="rId16" cstate="print"/>
            <a:stretch>
              <a:fillRect/>
            </a:stretch>
          </a:blipFill>
        </p:spPr>
        <p:txBody>
          <a:bodyPr wrap="square" lIns="0" tIns="0" rIns="0" bIns="0" rtlCol="0"/>
          <a:lstStyle/>
          <a:p>
            <a:endParaRPr/>
          </a:p>
        </p:txBody>
      </p:sp>
      <p:sp>
        <p:nvSpPr>
          <p:cNvPr id="78" name="object 78"/>
          <p:cNvSpPr txBox="1"/>
          <p:nvPr/>
        </p:nvSpPr>
        <p:spPr>
          <a:xfrm>
            <a:off x="4210575" y="2979853"/>
            <a:ext cx="193675" cy="246221"/>
          </a:xfrm>
          <a:prstGeom prst="rect">
            <a:avLst/>
          </a:prstGeom>
        </p:spPr>
        <p:txBody>
          <a:bodyPr vert="horz" wrap="square" lIns="0" tIns="0" rIns="0" bIns="0" rtlCol="0">
            <a:spAutoFit/>
          </a:bodyPr>
          <a:lstStyle/>
          <a:p>
            <a:pPr marL="12700"/>
            <a:r>
              <a:rPr sz="1600" i="1" spc="5" dirty="0">
                <a:latin typeface="Times New Roman"/>
                <a:cs typeface="Times New Roman"/>
              </a:rPr>
              <a:t>∂</a:t>
            </a:r>
            <a:r>
              <a:rPr sz="1575" i="1" spc="-7" baseline="-13227" dirty="0">
                <a:latin typeface="Times New Roman"/>
                <a:cs typeface="Times New Roman"/>
              </a:rPr>
              <a:t>1</a:t>
            </a:r>
            <a:endParaRPr sz="1575" baseline="-13227">
              <a:latin typeface="Times New Roman"/>
              <a:cs typeface="Times New Roman"/>
            </a:endParaRPr>
          </a:p>
        </p:txBody>
      </p:sp>
      <p:sp>
        <p:nvSpPr>
          <p:cNvPr id="79" name="object 79"/>
          <p:cNvSpPr/>
          <p:nvPr/>
        </p:nvSpPr>
        <p:spPr>
          <a:xfrm>
            <a:off x="4445319" y="3360958"/>
            <a:ext cx="937894" cy="234950"/>
          </a:xfrm>
          <a:custGeom>
            <a:avLst/>
            <a:gdLst/>
            <a:ahLst/>
            <a:cxnLst/>
            <a:rect l="l" t="t" r="r" b="b"/>
            <a:pathLst>
              <a:path w="937895" h="234950">
                <a:moveTo>
                  <a:pt x="937393" y="234858"/>
                </a:moveTo>
                <a:lnTo>
                  <a:pt x="0" y="0"/>
                </a:lnTo>
              </a:path>
            </a:pathLst>
          </a:custGeom>
          <a:ln w="4892">
            <a:solidFill>
              <a:srgbClr val="404040"/>
            </a:solidFill>
            <a:prstDash val="dash"/>
          </a:ln>
        </p:spPr>
        <p:txBody>
          <a:bodyPr wrap="square" lIns="0" tIns="0" rIns="0" bIns="0" rtlCol="0"/>
          <a:lstStyle/>
          <a:p>
            <a:endParaRPr/>
          </a:p>
        </p:txBody>
      </p:sp>
      <p:sp>
        <p:nvSpPr>
          <p:cNvPr id="80" name="object 80"/>
          <p:cNvSpPr/>
          <p:nvPr/>
        </p:nvSpPr>
        <p:spPr>
          <a:xfrm>
            <a:off x="4357440" y="3316530"/>
            <a:ext cx="123825" cy="105410"/>
          </a:xfrm>
          <a:custGeom>
            <a:avLst/>
            <a:gdLst/>
            <a:ahLst/>
            <a:cxnLst/>
            <a:rect l="l" t="t" r="r" b="b"/>
            <a:pathLst>
              <a:path w="123825" h="105410">
                <a:moveTo>
                  <a:pt x="96759" y="99012"/>
                </a:moveTo>
                <a:lnTo>
                  <a:pt x="97449" y="105294"/>
                </a:lnTo>
                <a:lnTo>
                  <a:pt x="102527" y="103141"/>
                </a:lnTo>
                <a:lnTo>
                  <a:pt x="96759" y="99012"/>
                </a:lnTo>
                <a:close/>
              </a:path>
              <a:path w="123825" h="105410">
                <a:moveTo>
                  <a:pt x="123228" y="0"/>
                </a:moveTo>
                <a:lnTo>
                  <a:pt x="117174" y="391"/>
                </a:lnTo>
                <a:lnTo>
                  <a:pt x="0" y="29748"/>
                </a:lnTo>
                <a:lnTo>
                  <a:pt x="96759" y="99012"/>
                </a:lnTo>
                <a:lnTo>
                  <a:pt x="94364" y="77227"/>
                </a:lnTo>
                <a:lnTo>
                  <a:pt x="97816" y="49564"/>
                </a:lnTo>
                <a:lnTo>
                  <a:pt x="107528" y="23443"/>
                </a:lnTo>
                <a:lnTo>
                  <a:pt x="123228" y="0"/>
                </a:lnTo>
                <a:close/>
              </a:path>
            </a:pathLst>
          </a:custGeom>
          <a:solidFill>
            <a:srgbClr val="404040"/>
          </a:solidFill>
        </p:spPr>
        <p:txBody>
          <a:bodyPr wrap="square" lIns="0" tIns="0" rIns="0" bIns="0" rtlCol="0"/>
          <a:lstStyle/>
          <a:p>
            <a:endParaRPr/>
          </a:p>
        </p:txBody>
      </p:sp>
      <p:sp>
        <p:nvSpPr>
          <p:cNvPr id="81" name="object 81"/>
          <p:cNvSpPr/>
          <p:nvPr/>
        </p:nvSpPr>
        <p:spPr>
          <a:xfrm>
            <a:off x="3786216" y="2759134"/>
            <a:ext cx="717691" cy="146786"/>
          </a:xfrm>
          <a:prstGeom prst="rect">
            <a:avLst/>
          </a:prstGeom>
          <a:blipFill>
            <a:blip r:embed="rId17" cstate="print"/>
            <a:stretch>
              <a:fillRect/>
            </a:stretch>
          </a:blipFill>
        </p:spPr>
        <p:txBody>
          <a:bodyPr wrap="square" lIns="0" tIns="0" rIns="0" bIns="0" rtlCol="0"/>
          <a:lstStyle/>
          <a:p>
            <a:endParaRPr/>
          </a:p>
        </p:txBody>
      </p:sp>
      <p:sp>
        <p:nvSpPr>
          <p:cNvPr id="82" name="object 82"/>
          <p:cNvSpPr txBox="1"/>
          <p:nvPr/>
        </p:nvSpPr>
        <p:spPr>
          <a:xfrm>
            <a:off x="4217801" y="2688629"/>
            <a:ext cx="193675" cy="246221"/>
          </a:xfrm>
          <a:prstGeom prst="rect">
            <a:avLst/>
          </a:prstGeom>
        </p:spPr>
        <p:txBody>
          <a:bodyPr vert="horz" wrap="square" lIns="0" tIns="0" rIns="0" bIns="0" rtlCol="0">
            <a:spAutoFit/>
          </a:bodyPr>
          <a:lstStyle/>
          <a:p>
            <a:pPr marL="12700"/>
            <a:r>
              <a:rPr sz="1600" spc="5" dirty="0">
                <a:latin typeface="Times New Roman"/>
                <a:cs typeface="Times New Roman"/>
              </a:rPr>
              <a:t>∂</a:t>
            </a:r>
            <a:r>
              <a:rPr sz="1575" spc="-7" baseline="-13227" dirty="0">
                <a:latin typeface="Times New Roman"/>
                <a:cs typeface="Times New Roman"/>
              </a:rPr>
              <a:t>2</a:t>
            </a:r>
            <a:endParaRPr sz="1575" baseline="-13227">
              <a:latin typeface="Times New Roman"/>
              <a:cs typeface="Times New Roman"/>
            </a:endParaRPr>
          </a:p>
        </p:txBody>
      </p:sp>
      <p:sp>
        <p:nvSpPr>
          <p:cNvPr id="83" name="object 83"/>
          <p:cNvSpPr/>
          <p:nvPr/>
        </p:nvSpPr>
        <p:spPr>
          <a:xfrm>
            <a:off x="4577140" y="2861885"/>
            <a:ext cx="1230630" cy="616585"/>
          </a:xfrm>
          <a:custGeom>
            <a:avLst/>
            <a:gdLst/>
            <a:ahLst/>
            <a:cxnLst/>
            <a:rect l="l" t="t" r="r" b="b"/>
            <a:pathLst>
              <a:path w="1230629" h="616585">
                <a:moveTo>
                  <a:pt x="1230329" y="616502"/>
                </a:moveTo>
                <a:lnTo>
                  <a:pt x="0" y="0"/>
                </a:lnTo>
              </a:path>
            </a:pathLst>
          </a:custGeom>
          <a:ln w="4890">
            <a:solidFill>
              <a:srgbClr val="404040"/>
            </a:solidFill>
            <a:prstDash val="dash"/>
          </a:ln>
        </p:spPr>
        <p:txBody>
          <a:bodyPr wrap="square" lIns="0" tIns="0" rIns="0" bIns="0" rtlCol="0"/>
          <a:lstStyle/>
          <a:p>
            <a:endParaRPr/>
          </a:p>
        </p:txBody>
      </p:sp>
      <p:sp>
        <p:nvSpPr>
          <p:cNvPr id="84" name="object 84"/>
          <p:cNvSpPr/>
          <p:nvPr/>
        </p:nvSpPr>
        <p:spPr>
          <a:xfrm>
            <a:off x="4503908" y="2829591"/>
            <a:ext cx="118745" cy="97790"/>
          </a:xfrm>
          <a:custGeom>
            <a:avLst/>
            <a:gdLst/>
            <a:ahLst/>
            <a:cxnLst/>
            <a:rect l="l" t="t" r="r" b="b"/>
            <a:pathLst>
              <a:path w="118744" h="97789">
                <a:moveTo>
                  <a:pt x="71097" y="88438"/>
                </a:moveTo>
                <a:lnTo>
                  <a:pt x="70109" y="97270"/>
                </a:lnTo>
                <a:lnTo>
                  <a:pt x="73233" y="91007"/>
                </a:lnTo>
                <a:lnTo>
                  <a:pt x="71097" y="88438"/>
                </a:lnTo>
                <a:close/>
              </a:path>
              <a:path w="118744" h="97789">
                <a:moveTo>
                  <a:pt x="115093" y="2935"/>
                </a:moveTo>
                <a:lnTo>
                  <a:pt x="0" y="2935"/>
                </a:lnTo>
                <a:lnTo>
                  <a:pt x="71097" y="88438"/>
                </a:lnTo>
                <a:lnTo>
                  <a:pt x="73249" y="69218"/>
                </a:lnTo>
                <a:lnTo>
                  <a:pt x="82632" y="42983"/>
                </a:lnTo>
                <a:lnTo>
                  <a:pt x="97764" y="19574"/>
                </a:lnTo>
                <a:lnTo>
                  <a:pt x="115093" y="2935"/>
                </a:lnTo>
                <a:close/>
              </a:path>
              <a:path w="118744" h="97789">
                <a:moveTo>
                  <a:pt x="118150" y="0"/>
                </a:moveTo>
                <a:lnTo>
                  <a:pt x="115093" y="2935"/>
                </a:lnTo>
                <a:lnTo>
                  <a:pt x="117174" y="2935"/>
                </a:lnTo>
                <a:lnTo>
                  <a:pt x="118150" y="0"/>
                </a:lnTo>
                <a:close/>
              </a:path>
            </a:pathLst>
          </a:custGeom>
          <a:solidFill>
            <a:srgbClr val="404040"/>
          </a:solidFill>
        </p:spPr>
        <p:txBody>
          <a:bodyPr wrap="square" lIns="0" tIns="0" rIns="0" bIns="0" rtlCol="0"/>
          <a:lstStyle/>
          <a:p>
            <a:endParaRPr/>
          </a:p>
        </p:txBody>
      </p:sp>
      <p:sp>
        <p:nvSpPr>
          <p:cNvPr id="85" name="object 85"/>
          <p:cNvSpPr/>
          <p:nvPr/>
        </p:nvSpPr>
        <p:spPr>
          <a:xfrm>
            <a:off x="4577140" y="3155457"/>
            <a:ext cx="1069340" cy="411480"/>
          </a:xfrm>
          <a:custGeom>
            <a:avLst/>
            <a:gdLst/>
            <a:ahLst/>
            <a:cxnLst/>
            <a:rect l="l" t="t" r="r" b="b"/>
            <a:pathLst>
              <a:path w="1069339" h="411479">
                <a:moveTo>
                  <a:pt x="1069214" y="411001"/>
                </a:moveTo>
                <a:lnTo>
                  <a:pt x="0" y="0"/>
                </a:lnTo>
              </a:path>
            </a:pathLst>
          </a:custGeom>
          <a:ln w="4891">
            <a:solidFill>
              <a:srgbClr val="404040"/>
            </a:solidFill>
            <a:prstDash val="dash"/>
          </a:ln>
        </p:spPr>
        <p:txBody>
          <a:bodyPr wrap="square" lIns="0" tIns="0" rIns="0" bIns="0" rtlCol="0"/>
          <a:lstStyle/>
          <a:p>
            <a:endParaRPr/>
          </a:p>
        </p:txBody>
      </p:sp>
      <p:sp>
        <p:nvSpPr>
          <p:cNvPr id="86" name="object 86"/>
          <p:cNvSpPr/>
          <p:nvPr/>
        </p:nvSpPr>
        <p:spPr>
          <a:xfrm>
            <a:off x="4503907" y="3110052"/>
            <a:ext cx="118110" cy="104139"/>
          </a:xfrm>
          <a:custGeom>
            <a:avLst/>
            <a:gdLst/>
            <a:ahLst/>
            <a:cxnLst/>
            <a:rect l="l" t="t" r="r" b="b"/>
            <a:pathLst>
              <a:path w="118110" h="104139">
                <a:moveTo>
                  <a:pt x="116270" y="1483"/>
                </a:moveTo>
                <a:lnTo>
                  <a:pt x="0" y="16048"/>
                </a:lnTo>
                <a:lnTo>
                  <a:pt x="73233" y="104120"/>
                </a:lnTo>
                <a:lnTo>
                  <a:pt x="78311" y="101184"/>
                </a:lnTo>
                <a:lnTo>
                  <a:pt x="78979" y="72961"/>
                </a:lnTo>
                <a:lnTo>
                  <a:pt x="86000" y="45968"/>
                </a:lnTo>
                <a:lnTo>
                  <a:pt x="98990" y="21287"/>
                </a:lnTo>
                <a:lnTo>
                  <a:pt x="116270" y="1483"/>
                </a:lnTo>
                <a:close/>
              </a:path>
              <a:path w="118110" h="104139">
                <a:moveTo>
                  <a:pt x="117564" y="0"/>
                </a:moveTo>
                <a:lnTo>
                  <a:pt x="116270" y="1483"/>
                </a:lnTo>
                <a:lnTo>
                  <a:pt x="117174" y="1370"/>
                </a:lnTo>
                <a:lnTo>
                  <a:pt x="117564" y="0"/>
                </a:lnTo>
                <a:close/>
              </a:path>
            </a:pathLst>
          </a:custGeom>
          <a:solidFill>
            <a:srgbClr val="404040"/>
          </a:solidFill>
        </p:spPr>
        <p:txBody>
          <a:bodyPr wrap="square" lIns="0" tIns="0" rIns="0" bIns="0" rtlCol="0"/>
          <a:lstStyle/>
          <a:p>
            <a:endParaRPr/>
          </a:p>
        </p:txBody>
      </p:sp>
      <p:sp>
        <p:nvSpPr>
          <p:cNvPr id="87" name="object 87"/>
          <p:cNvSpPr txBox="1">
            <a:spLocks noGrp="1"/>
          </p:cNvSpPr>
          <p:nvPr>
            <p:ph type="title" idx="4294967295"/>
          </p:nvPr>
        </p:nvSpPr>
        <p:spPr>
          <a:xfrm>
            <a:off x="2013956" y="370903"/>
            <a:ext cx="6819900" cy="358775"/>
          </a:xfrm>
          <a:prstGeom prst="rect">
            <a:avLst/>
          </a:prstGeom>
        </p:spPr>
        <p:txBody>
          <a:bodyPr vert="horz" wrap="square" lIns="0" tIns="0" rIns="0" bIns="0" rtlCol="0" anchor="ctr">
            <a:spAutoFit/>
          </a:bodyPr>
          <a:lstStyle/>
          <a:p>
            <a:pPr marL="1764664">
              <a:lnSpc>
                <a:spcPts val="2835"/>
              </a:lnSpc>
            </a:pPr>
            <a:r>
              <a:rPr sz="2800" dirty="0"/>
              <a:t>个人安全信息力作用机制模型</a:t>
            </a:r>
          </a:p>
        </p:txBody>
      </p:sp>
      <p:sp>
        <p:nvSpPr>
          <p:cNvPr id="88" name="object 88"/>
          <p:cNvSpPr txBox="1"/>
          <p:nvPr/>
        </p:nvSpPr>
        <p:spPr>
          <a:xfrm>
            <a:off x="1638401" y="6275730"/>
            <a:ext cx="8920480" cy="215444"/>
          </a:xfrm>
          <a:prstGeom prst="rect">
            <a:avLst/>
          </a:prstGeom>
        </p:spPr>
        <p:txBody>
          <a:bodyPr vert="horz" wrap="square" lIns="0" tIns="0" rIns="0" bIns="0" rtlCol="0">
            <a:spAutoFit/>
          </a:bodyPr>
          <a:lstStyle/>
          <a:p>
            <a:pPr marL="12700"/>
            <a:r>
              <a:rPr sz="1400" spc="-5" dirty="0">
                <a:solidFill>
                  <a:srgbClr val="006FC0"/>
                </a:solidFill>
                <a:latin typeface="宋体"/>
                <a:cs typeface="宋体"/>
              </a:rPr>
              <a:t>来源：黄浪，吴超，王秉</a:t>
            </a:r>
            <a:r>
              <a:rPr sz="1400" spc="-5" dirty="0">
                <a:solidFill>
                  <a:srgbClr val="006FC0"/>
                </a:solidFill>
                <a:latin typeface="Calibri"/>
                <a:cs typeface="Calibri"/>
              </a:rPr>
              <a:t>. </a:t>
            </a:r>
            <a:r>
              <a:rPr sz="1400" spc="-5" dirty="0">
                <a:solidFill>
                  <a:srgbClr val="006FC0"/>
                </a:solidFill>
                <a:latin typeface="宋体"/>
                <a:cs typeface="宋体"/>
              </a:rPr>
              <a:t>个体安全信息力的概念模型及其作用机制</a:t>
            </a:r>
            <a:r>
              <a:rPr sz="1400" spc="-5" dirty="0">
                <a:solidFill>
                  <a:srgbClr val="006FC0"/>
                </a:solidFill>
                <a:latin typeface="Calibri"/>
                <a:cs typeface="Calibri"/>
              </a:rPr>
              <a:t>[J].</a:t>
            </a:r>
            <a:r>
              <a:rPr sz="1400" spc="145" dirty="0">
                <a:solidFill>
                  <a:srgbClr val="006FC0"/>
                </a:solidFill>
                <a:latin typeface="Calibri"/>
                <a:cs typeface="Calibri"/>
              </a:rPr>
              <a:t> </a:t>
            </a:r>
            <a:r>
              <a:rPr sz="1400" spc="-5" dirty="0">
                <a:solidFill>
                  <a:srgbClr val="006FC0"/>
                </a:solidFill>
                <a:latin typeface="宋体"/>
                <a:cs typeface="宋体"/>
              </a:rPr>
              <a:t>中国安全科学学报，</a:t>
            </a:r>
            <a:r>
              <a:rPr sz="1400" spc="-5" dirty="0">
                <a:solidFill>
                  <a:srgbClr val="006FC0"/>
                </a:solidFill>
                <a:latin typeface="Calibri"/>
                <a:cs typeface="Calibri"/>
              </a:rPr>
              <a:t>2017</a:t>
            </a:r>
            <a:r>
              <a:rPr sz="1400" spc="-5" dirty="0">
                <a:solidFill>
                  <a:srgbClr val="006FC0"/>
                </a:solidFill>
                <a:latin typeface="宋体"/>
                <a:cs typeface="宋体"/>
              </a:rPr>
              <a:t>，</a:t>
            </a:r>
            <a:r>
              <a:rPr sz="1400" spc="-5" dirty="0">
                <a:solidFill>
                  <a:srgbClr val="006FC0"/>
                </a:solidFill>
                <a:latin typeface="Calibri"/>
                <a:cs typeface="Calibri"/>
              </a:rPr>
              <a:t>27</a:t>
            </a:r>
            <a:r>
              <a:rPr sz="1400" spc="-5" dirty="0">
                <a:solidFill>
                  <a:srgbClr val="006FC0"/>
                </a:solidFill>
                <a:latin typeface="宋体"/>
                <a:cs typeface="宋体"/>
              </a:rPr>
              <a:t>（</a:t>
            </a:r>
            <a:r>
              <a:rPr sz="1400" spc="-5" dirty="0">
                <a:solidFill>
                  <a:srgbClr val="006FC0"/>
                </a:solidFill>
                <a:latin typeface="Calibri"/>
                <a:cs typeface="Calibri"/>
              </a:rPr>
              <a:t>11</a:t>
            </a:r>
            <a:r>
              <a:rPr sz="1400" spc="-5" dirty="0">
                <a:solidFill>
                  <a:srgbClr val="006FC0"/>
                </a:solidFill>
                <a:latin typeface="宋体"/>
                <a:cs typeface="宋体"/>
              </a:rPr>
              <a:t>）：</a:t>
            </a:r>
            <a:r>
              <a:rPr sz="1400" spc="-5" dirty="0">
                <a:solidFill>
                  <a:srgbClr val="006FC0"/>
                </a:solidFill>
                <a:latin typeface="Calibri"/>
                <a:cs typeface="Calibri"/>
              </a:rPr>
              <a:t>7-12.</a:t>
            </a:r>
            <a:endParaRPr sz="1400">
              <a:latin typeface="Calibri"/>
              <a:cs typeface="Calibri"/>
            </a:endParaRPr>
          </a:p>
        </p:txBody>
      </p:sp>
      <p:sp>
        <p:nvSpPr>
          <p:cNvPr id="89" name="object 89"/>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Tree>
    <p:extLst>
      <p:ext uri="{BB962C8B-B14F-4D97-AF65-F5344CB8AC3E}">
        <p14:creationId xmlns:p14="http://schemas.microsoft.com/office/powerpoint/2010/main" val="35194664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081031" y="3764689"/>
            <a:ext cx="2732794" cy="124705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6283" y="3804427"/>
            <a:ext cx="2593340" cy="1099185"/>
          </a:xfrm>
          <a:custGeom>
            <a:avLst/>
            <a:gdLst/>
            <a:ahLst/>
            <a:cxnLst/>
            <a:rect l="l" t="t" r="r" b="b"/>
            <a:pathLst>
              <a:path w="2593340" h="1099185">
                <a:moveTo>
                  <a:pt x="0" y="549496"/>
                </a:moveTo>
                <a:lnTo>
                  <a:pt x="6693" y="493312"/>
                </a:lnTo>
                <a:lnTo>
                  <a:pt x="26337" y="438751"/>
                </a:lnTo>
                <a:lnTo>
                  <a:pt x="58283" y="386089"/>
                </a:lnTo>
                <a:lnTo>
                  <a:pt x="101877" y="335603"/>
                </a:lnTo>
                <a:lnTo>
                  <a:pt x="156468" y="287569"/>
                </a:lnTo>
                <a:lnTo>
                  <a:pt x="187684" y="264558"/>
                </a:lnTo>
                <a:lnTo>
                  <a:pt x="221406" y="242263"/>
                </a:lnTo>
                <a:lnTo>
                  <a:pt x="257551" y="220720"/>
                </a:lnTo>
                <a:lnTo>
                  <a:pt x="296038" y="199961"/>
                </a:lnTo>
                <a:lnTo>
                  <a:pt x="336786" y="180023"/>
                </a:lnTo>
                <a:lnTo>
                  <a:pt x="379713" y="160940"/>
                </a:lnTo>
                <a:lnTo>
                  <a:pt x="424738" y="142746"/>
                </a:lnTo>
                <a:lnTo>
                  <a:pt x="471780" y="125475"/>
                </a:lnTo>
                <a:lnTo>
                  <a:pt x="520757" y="109162"/>
                </a:lnTo>
                <a:lnTo>
                  <a:pt x="571587" y="93842"/>
                </a:lnTo>
                <a:lnTo>
                  <a:pt x="624190" y="79550"/>
                </a:lnTo>
                <a:lnTo>
                  <a:pt x="678483" y="66319"/>
                </a:lnTo>
                <a:lnTo>
                  <a:pt x="734386" y="54184"/>
                </a:lnTo>
                <a:lnTo>
                  <a:pt x="791817" y="43180"/>
                </a:lnTo>
                <a:lnTo>
                  <a:pt x="850694" y="33342"/>
                </a:lnTo>
                <a:lnTo>
                  <a:pt x="910936" y="24703"/>
                </a:lnTo>
                <a:lnTo>
                  <a:pt x="972462" y="17299"/>
                </a:lnTo>
                <a:lnTo>
                  <a:pt x="1035190" y="11163"/>
                </a:lnTo>
                <a:lnTo>
                  <a:pt x="1099038" y="6331"/>
                </a:lnTo>
                <a:lnTo>
                  <a:pt x="1163926" y="2836"/>
                </a:lnTo>
                <a:lnTo>
                  <a:pt x="1229772" y="714"/>
                </a:lnTo>
                <a:lnTo>
                  <a:pt x="1296495" y="0"/>
                </a:lnTo>
                <a:lnTo>
                  <a:pt x="1363204" y="714"/>
                </a:lnTo>
                <a:lnTo>
                  <a:pt x="1429038" y="2836"/>
                </a:lnTo>
                <a:lnTo>
                  <a:pt x="1493916" y="6331"/>
                </a:lnTo>
                <a:lnTo>
                  <a:pt x="1557756" y="11163"/>
                </a:lnTo>
                <a:lnTo>
                  <a:pt x="1620477" y="17299"/>
                </a:lnTo>
                <a:lnTo>
                  <a:pt x="1681997" y="24703"/>
                </a:lnTo>
                <a:lnTo>
                  <a:pt x="1742235" y="33342"/>
                </a:lnTo>
                <a:lnTo>
                  <a:pt x="1801109" y="43180"/>
                </a:lnTo>
                <a:lnTo>
                  <a:pt x="1858537" y="54184"/>
                </a:lnTo>
                <a:lnTo>
                  <a:pt x="1914439" y="66319"/>
                </a:lnTo>
                <a:lnTo>
                  <a:pt x="1968732" y="79550"/>
                </a:lnTo>
                <a:lnTo>
                  <a:pt x="2021336" y="93842"/>
                </a:lnTo>
                <a:lnTo>
                  <a:pt x="2072168" y="109162"/>
                </a:lnTo>
                <a:lnTo>
                  <a:pt x="2121147" y="125475"/>
                </a:lnTo>
                <a:lnTo>
                  <a:pt x="2168191" y="142746"/>
                </a:lnTo>
                <a:lnTo>
                  <a:pt x="2213220" y="160940"/>
                </a:lnTo>
                <a:lnTo>
                  <a:pt x="2256151" y="180023"/>
                </a:lnTo>
                <a:lnTo>
                  <a:pt x="2296903" y="199961"/>
                </a:lnTo>
                <a:lnTo>
                  <a:pt x="2335394" y="220720"/>
                </a:lnTo>
                <a:lnTo>
                  <a:pt x="2371544" y="242263"/>
                </a:lnTo>
                <a:lnTo>
                  <a:pt x="2405270" y="264558"/>
                </a:lnTo>
                <a:lnTo>
                  <a:pt x="2436491" y="287569"/>
                </a:lnTo>
                <a:lnTo>
                  <a:pt x="2491092" y="335603"/>
                </a:lnTo>
                <a:lnTo>
                  <a:pt x="2534694" y="386089"/>
                </a:lnTo>
                <a:lnTo>
                  <a:pt x="2566646" y="438751"/>
                </a:lnTo>
                <a:lnTo>
                  <a:pt x="2586296" y="493312"/>
                </a:lnTo>
                <a:lnTo>
                  <a:pt x="2592990" y="549496"/>
                </a:lnTo>
                <a:lnTo>
                  <a:pt x="2591303" y="577773"/>
                </a:lnTo>
                <a:lnTo>
                  <a:pt x="2578049" y="633178"/>
                </a:lnTo>
                <a:lnTo>
                  <a:pt x="2552167" y="686822"/>
                </a:lnTo>
                <a:lnTo>
                  <a:pt x="2514309" y="738429"/>
                </a:lnTo>
                <a:lnTo>
                  <a:pt x="2465125" y="787723"/>
                </a:lnTo>
                <a:lnTo>
                  <a:pt x="2405270" y="834427"/>
                </a:lnTo>
                <a:lnTo>
                  <a:pt x="2371544" y="856722"/>
                </a:lnTo>
                <a:lnTo>
                  <a:pt x="2335394" y="878266"/>
                </a:lnTo>
                <a:lnTo>
                  <a:pt x="2296903" y="899025"/>
                </a:lnTo>
                <a:lnTo>
                  <a:pt x="2256151" y="918963"/>
                </a:lnTo>
                <a:lnTo>
                  <a:pt x="2213220" y="938047"/>
                </a:lnTo>
                <a:lnTo>
                  <a:pt x="2168191" y="956241"/>
                </a:lnTo>
                <a:lnTo>
                  <a:pt x="2121147" y="973513"/>
                </a:lnTo>
                <a:lnTo>
                  <a:pt x="2072168" y="989826"/>
                </a:lnTo>
                <a:lnTo>
                  <a:pt x="2021336" y="1005146"/>
                </a:lnTo>
                <a:lnTo>
                  <a:pt x="1968732" y="1019439"/>
                </a:lnTo>
                <a:lnTo>
                  <a:pt x="1914439" y="1032670"/>
                </a:lnTo>
                <a:lnTo>
                  <a:pt x="1858537" y="1044805"/>
                </a:lnTo>
                <a:lnTo>
                  <a:pt x="1801109" y="1055810"/>
                </a:lnTo>
                <a:lnTo>
                  <a:pt x="1742235" y="1065649"/>
                </a:lnTo>
                <a:lnTo>
                  <a:pt x="1681997" y="1074288"/>
                </a:lnTo>
                <a:lnTo>
                  <a:pt x="1620477" y="1081693"/>
                </a:lnTo>
                <a:lnTo>
                  <a:pt x="1557756" y="1087829"/>
                </a:lnTo>
                <a:lnTo>
                  <a:pt x="1493916" y="1092661"/>
                </a:lnTo>
                <a:lnTo>
                  <a:pt x="1429038" y="1096156"/>
                </a:lnTo>
                <a:lnTo>
                  <a:pt x="1363204" y="1098278"/>
                </a:lnTo>
                <a:lnTo>
                  <a:pt x="1296495" y="1098993"/>
                </a:lnTo>
                <a:lnTo>
                  <a:pt x="1229772" y="1098278"/>
                </a:lnTo>
                <a:lnTo>
                  <a:pt x="1163926" y="1096156"/>
                </a:lnTo>
                <a:lnTo>
                  <a:pt x="1099038" y="1092661"/>
                </a:lnTo>
                <a:lnTo>
                  <a:pt x="1035190" y="1087829"/>
                </a:lnTo>
                <a:lnTo>
                  <a:pt x="972462" y="1081693"/>
                </a:lnTo>
                <a:lnTo>
                  <a:pt x="910936" y="1074288"/>
                </a:lnTo>
                <a:lnTo>
                  <a:pt x="850694" y="1065649"/>
                </a:lnTo>
                <a:lnTo>
                  <a:pt x="791817" y="1055810"/>
                </a:lnTo>
                <a:lnTo>
                  <a:pt x="734386" y="1044805"/>
                </a:lnTo>
                <a:lnTo>
                  <a:pt x="678483" y="1032670"/>
                </a:lnTo>
                <a:lnTo>
                  <a:pt x="624190" y="1019439"/>
                </a:lnTo>
                <a:lnTo>
                  <a:pt x="571587" y="1005146"/>
                </a:lnTo>
                <a:lnTo>
                  <a:pt x="520757" y="989826"/>
                </a:lnTo>
                <a:lnTo>
                  <a:pt x="471780" y="973513"/>
                </a:lnTo>
                <a:lnTo>
                  <a:pt x="424738" y="956241"/>
                </a:lnTo>
                <a:lnTo>
                  <a:pt x="379713" y="938047"/>
                </a:lnTo>
                <a:lnTo>
                  <a:pt x="336786" y="918963"/>
                </a:lnTo>
                <a:lnTo>
                  <a:pt x="296038" y="899025"/>
                </a:lnTo>
                <a:lnTo>
                  <a:pt x="257551" y="878266"/>
                </a:lnTo>
                <a:lnTo>
                  <a:pt x="221406" y="856722"/>
                </a:lnTo>
                <a:lnTo>
                  <a:pt x="187684" y="834427"/>
                </a:lnTo>
                <a:lnTo>
                  <a:pt x="156468" y="811416"/>
                </a:lnTo>
                <a:lnTo>
                  <a:pt x="101877" y="763382"/>
                </a:lnTo>
                <a:lnTo>
                  <a:pt x="58283" y="712897"/>
                </a:lnTo>
                <a:lnTo>
                  <a:pt x="26337" y="660237"/>
                </a:lnTo>
                <a:lnTo>
                  <a:pt x="6693" y="605678"/>
                </a:lnTo>
                <a:lnTo>
                  <a:pt x="0" y="549496"/>
                </a:lnTo>
                <a:close/>
              </a:path>
            </a:pathLst>
          </a:custGeom>
          <a:ln w="11451">
            <a:solidFill>
              <a:srgbClr val="000000"/>
            </a:solidFill>
            <a:prstDash val="dash"/>
          </a:ln>
        </p:spPr>
        <p:txBody>
          <a:bodyPr wrap="square" lIns="0" tIns="0" rIns="0" bIns="0" rtlCol="0"/>
          <a:lstStyle/>
          <a:p>
            <a:endParaRPr/>
          </a:p>
        </p:txBody>
      </p:sp>
      <p:sp>
        <p:nvSpPr>
          <p:cNvPr id="4" name="object 4"/>
          <p:cNvSpPr/>
          <p:nvPr/>
        </p:nvSpPr>
        <p:spPr>
          <a:xfrm>
            <a:off x="2210026" y="3696043"/>
            <a:ext cx="823268" cy="537720"/>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2332633" y="3761383"/>
            <a:ext cx="1036955" cy="161583"/>
          </a:xfrm>
          <a:prstGeom prst="rect">
            <a:avLst/>
          </a:prstGeom>
        </p:spPr>
        <p:txBody>
          <a:bodyPr vert="horz" wrap="square" lIns="0" tIns="0" rIns="0" bIns="0" rtlCol="0">
            <a:spAutoFit/>
          </a:bodyPr>
          <a:lstStyle/>
          <a:p>
            <a:pPr marL="12700">
              <a:tabLst>
                <a:tab pos="1023619" algn="l"/>
              </a:tabLst>
            </a:pPr>
            <a:r>
              <a:rPr sz="1050" spc="25" dirty="0">
                <a:latin typeface="宋体"/>
                <a:cs typeface="宋体"/>
              </a:rPr>
              <a:t>安全数据</a:t>
            </a:r>
            <a:r>
              <a:rPr sz="1050" spc="175" dirty="0">
                <a:latin typeface="宋体"/>
                <a:cs typeface="宋体"/>
              </a:rPr>
              <a:t> </a:t>
            </a:r>
            <a:r>
              <a:rPr sz="1050" u="heavy" spc="5" dirty="0">
                <a:latin typeface="Times New Roman"/>
                <a:cs typeface="Times New Roman"/>
              </a:rPr>
              <a:t> </a:t>
            </a:r>
            <a:r>
              <a:rPr sz="1050" u="heavy" dirty="0">
                <a:latin typeface="Times New Roman"/>
                <a:cs typeface="Times New Roman"/>
              </a:rPr>
              <a:t>	</a:t>
            </a:r>
            <a:endParaRPr sz="1050">
              <a:latin typeface="Times New Roman"/>
              <a:cs typeface="Times New Roman"/>
            </a:endParaRPr>
          </a:p>
        </p:txBody>
      </p:sp>
      <p:sp>
        <p:nvSpPr>
          <p:cNvPr id="6" name="object 6"/>
          <p:cNvSpPr txBox="1"/>
          <p:nvPr/>
        </p:nvSpPr>
        <p:spPr>
          <a:xfrm>
            <a:off x="2469843" y="3926514"/>
            <a:ext cx="300990" cy="165735"/>
          </a:xfrm>
          <a:prstGeom prst="rect">
            <a:avLst/>
          </a:prstGeom>
        </p:spPr>
        <p:txBody>
          <a:bodyPr vert="horz" wrap="square" lIns="0" tIns="0" rIns="0" bIns="0" rtlCol="0">
            <a:spAutoFit/>
          </a:bodyPr>
          <a:lstStyle/>
          <a:p>
            <a:pPr marL="12700"/>
            <a:r>
              <a:rPr sz="1050" spc="30" dirty="0">
                <a:latin typeface="宋体"/>
                <a:cs typeface="宋体"/>
              </a:rPr>
              <a:t>质点</a:t>
            </a:r>
            <a:endParaRPr sz="1050">
              <a:latin typeface="宋体"/>
              <a:cs typeface="宋体"/>
            </a:endParaRPr>
          </a:p>
        </p:txBody>
      </p:sp>
      <p:sp>
        <p:nvSpPr>
          <p:cNvPr id="7" name="object 7"/>
          <p:cNvSpPr/>
          <p:nvPr/>
        </p:nvSpPr>
        <p:spPr>
          <a:xfrm>
            <a:off x="3312748" y="3875131"/>
            <a:ext cx="107950" cy="107950"/>
          </a:xfrm>
          <a:custGeom>
            <a:avLst/>
            <a:gdLst/>
            <a:ahLst/>
            <a:cxnLst/>
            <a:rect l="l" t="t" r="r" b="b"/>
            <a:pathLst>
              <a:path w="107950" h="107950">
                <a:moveTo>
                  <a:pt x="0" y="0"/>
                </a:moveTo>
                <a:lnTo>
                  <a:pt x="0" y="107391"/>
                </a:lnTo>
                <a:lnTo>
                  <a:pt x="107329" y="53695"/>
                </a:lnTo>
                <a:lnTo>
                  <a:pt x="0" y="0"/>
                </a:lnTo>
                <a:close/>
              </a:path>
            </a:pathLst>
          </a:custGeom>
          <a:solidFill>
            <a:srgbClr val="000000"/>
          </a:solidFill>
        </p:spPr>
        <p:txBody>
          <a:bodyPr wrap="square" lIns="0" tIns="0" rIns="0" bIns="0" rtlCol="0"/>
          <a:lstStyle/>
          <a:p>
            <a:endParaRPr/>
          </a:p>
        </p:txBody>
      </p:sp>
      <p:sp>
        <p:nvSpPr>
          <p:cNvPr id="8" name="object 8"/>
          <p:cNvSpPr/>
          <p:nvPr/>
        </p:nvSpPr>
        <p:spPr>
          <a:xfrm>
            <a:off x="3019102" y="3674626"/>
            <a:ext cx="366395" cy="162560"/>
          </a:xfrm>
          <a:custGeom>
            <a:avLst/>
            <a:gdLst/>
            <a:ahLst/>
            <a:cxnLst/>
            <a:rect l="l" t="t" r="r" b="b"/>
            <a:pathLst>
              <a:path w="366394" h="162560">
                <a:moveTo>
                  <a:pt x="0" y="162460"/>
                </a:moveTo>
                <a:lnTo>
                  <a:pt x="365897" y="162460"/>
                </a:lnTo>
                <a:lnTo>
                  <a:pt x="365897" y="0"/>
                </a:lnTo>
                <a:lnTo>
                  <a:pt x="0" y="0"/>
                </a:lnTo>
                <a:lnTo>
                  <a:pt x="0" y="162460"/>
                </a:lnTo>
                <a:close/>
              </a:path>
            </a:pathLst>
          </a:custGeom>
          <a:solidFill>
            <a:srgbClr val="FFFFFF"/>
          </a:solidFill>
        </p:spPr>
        <p:txBody>
          <a:bodyPr wrap="square" lIns="0" tIns="0" rIns="0" bIns="0" rtlCol="0"/>
          <a:lstStyle/>
          <a:p>
            <a:endParaRPr/>
          </a:p>
        </p:txBody>
      </p:sp>
      <p:sp>
        <p:nvSpPr>
          <p:cNvPr id="9" name="object 9"/>
          <p:cNvSpPr txBox="1"/>
          <p:nvPr/>
        </p:nvSpPr>
        <p:spPr>
          <a:xfrm>
            <a:off x="3008017" y="3676206"/>
            <a:ext cx="392430" cy="157480"/>
          </a:xfrm>
          <a:prstGeom prst="rect">
            <a:avLst/>
          </a:prstGeom>
        </p:spPr>
        <p:txBody>
          <a:bodyPr vert="horz" wrap="square" lIns="0" tIns="0" rIns="0" bIns="0" rtlCol="0">
            <a:spAutoFit/>
          </a:bodyPr>
          <a:lstStyle/>
          <a:p>
            <a:pPr marL="12700"/>
            <a:r>
              <a:rPr sz="1000" spc="-10" dirty="0">
                <a:latin typeface="黑体"/>
                <a:cs typeface="黑体"/>
              </a:rPr>
              <a:t>数</a:t>
            </a:r>
            <a:r>
              <a:rPr sz="1000" spc="-105" dirty="0">
                <a:latin typeface="黑体"/>
                <a:cs typeface="黑体"/>
              </a:rPr>
              <a:t>据</a:t>
            </a:r>
            <a:r>
              <a:rPr sz="1000" spc="-10" dirty="0">
                <a:latin typeface="黑体"/>
                <a:cs typeface="黑体"/>
              </a:rPr>
              <a:t>力</a:t>
            </a:r>
            <a:endParaRPr sz="1000">
              <a:latin typeface="黑体"/>
              <a:cs typeface="黑体"/>
            </a:endParaRPr>
          </a:p>
        </p:txBody>
      </p:sp>
      <p:sp>
        <p:nvSpPr>
          <p:cNvPr id="10" name="object 10"/>
          <p:cNvSpPr/>
          <p:nvPr/>
        </p:nvSpPr>
        <p:spPr>
          <a:xfrm>
            <a:off x="3467797" y="3696043"/>
            <a:ext cx="823268" cy="537720"/>
          </a:xfrm>
          <a:prstGeom prst="rect">
            <a:avLst/>
          </a:prstGeom>
          <a:blipFill>
            <a:blip r:embed="rId4" cstate="print"/>
            <a:stretch>
              <a:fillRect/>
            </a:stretch>
          </a:blipFill>
        </p:spPr>
        <p:txBody>
          <a:bodyPr wrap="square" lIns="0" tIns="0" rIns="0" bIns="0" rtlCol="0"/>
          <a:lstStyle/>
          <a:p>
            <a:endParaRPr/>
          </a:p>
        </p:txBody>
      </p:sp>
      <p:sp>
        <p:nvSpPr>
          <p:cNvPr id="11" name="object 11"/>
          <p:cNvSpPr txBox="1"/>
          <p:nvPr/>
        </p:nvSpPr>
        <p:spPr>
          <a:xfrm>
            <a:off x="3794011" y="3926514"/>
            <a:ext cx="163195" cy="165735"/>
          </a:xfrm>
          <a:prstGeom prst="rect">
            <a:avLst/>
          </a:prstGeom>
        </p:spPr>
        <p:txBody>
          <a:bodyPr vert="horz" wrap="square" lIns="0" tIns="0" rIns="0" bIns="0" rtlCol="0">
            <a:spAutoFit/>
          </a:bodyPr>
          <a:lstStyle/>
          <a:p>
            <a:pPr marL="12700"/>
            <a:r>
              <a:rPr sz="1050" spc="30" dirty="0">
                <a:latin typeface="宋体"/>
                <a:cs typeface="宋体"/>
              </a:rPr>
              <a:t>流</a:t>
            </a:r>
            <a:endParaRPr sz="1050">
              <a:latin typeface="宋体"/>
              <a:cs typeface="宋体"/>
            </a:endParaRPr>
          </a:p>
        </p:txBody>
      </p:sp>
      <p:sp>
        <p:nvSpPr>
          <p:cNvPr id="12" name="object 12"/>
          <p:cNvSpPr/>
          <p:nvPr/>
        </p:nvSpPr>
        <p:spPr>
          <a:xfrm>
            <a:off x="4895253" y="3875131"/>
            <a:ext cx="107950" cy="107950"/>
          </a:xfrm>
          <a:custGeom>
            <a:avLst/>
            <a:gdLst/>
            <a:ahLst/>
            <a:cxnLst/>
            <a:rect l="l" t="t" r="r" b="b"/>
            <a:pathLst>
              <a:path w="107950" h="107950">
                <a:moveTo>
                  <a:pt x="0" y="0"/>
                </a:moveTo>
                <a:lnTo>
                  <a:pt x="0" y="107391"/>
                </a:lnTo>
                <a:lnTo>
                  <a:pt x="107329" y="53695"/>
                </a:lnTo>
                <a:lnTo>
                  <a:pt x="0" y="0"/>
                </a:lnTo>
                <a:close/>
              </a:path>
            </a:pathLst>
          </a:custGeom>
          <a:solidFill>
            <a:srgbClr val="000000"/>
          </a:solidFill>
        </p:spPr>
        <p:txBody>
          <a:bodyPr wrap="square" lIns="0" tIns="0" rIns="0" bIns="0" rtlCol="0"/>
          <a:lstStyle/>
          <a:p>
            <a:endParaRPr/>
          </a:p>
        </p:txBody>
      </p:sp>
      <p:sp>
        <p:nvSpPr>
          <p:cNvPr id="13" name="object 13"/>
          <p:cNvSpPr txBox="1"/>
          <p:nvPr/>
        </p:nvSpPr>
        <p:spPr>
          <a:xfrm>
            <a:off x="4394691" y="3676206"/>
            <a:ext cx="392430" cy="157480"/>
          </a:xfrm>
          <a:prstGeom prst="rect">
            <a:avLst/>
          </a:prstGeom>
        </p:spPr>
        <p:txBody>
          <a:bodyPr vert="horz" wrap="square" lIns="0" tIns="0" rIns="0" bIns="0" rtlCol="0">
            <a:spAutoFit/>
          </a:bodyPr>
          <a:lstStyle/>
          <a:p>
            <a:pPr marL="12700"/>
            <a:r>
              <a:rPr sz="1000" spc="-10" dirty="0">
                <a:latin typeface="黑体"/>
                <a:cs typeface="黑体"/>
              </a:rPr>
              <a:t>数</a:t>
            </a:r>
            <a:r>
              <a:rPr sz="1000" spc="-105" dirty="0">
                <a:latin typeface="黑体"/>
                <a:cs typeface="黑体"/>
              </a:rPr>
              <a:t>据</a:t>
            </a:r>
            <a:r>
              <a:rPr sz="1000" spc="-10" dirty="0">
                <a:latin typeface="黑体"/>
                <a:cs typeface="黑体"/>
              </a:rPr>
              <a:t>场</a:t>
            </a:r>
            <a:endParaRPr sz="1000">
              <a:latin typeface="黑体"/>
              <a:cs typeface="黑体"/>
            </a:endParaRPr>
          </a:p>
        </p:txBody>
      </p:sp>
      <p:sp>
        <p:nvSpPr>
          <p:cNvPr id="14" name="object 14"/>
          <p:cNvSpPr/>
          <p:nvPr/>
        </p:nvSpPr>
        <p:spPr>
          <a:xfrm>
            <a:off x="4942820" y="3696043"/>
            <a:ext cx="823268" cy="537720"/>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3587736" y="3761383"/>
            <a:ext cx="2053589" cy="330835"/>
          </a:xfrm>
          <a:prstGeom prst="rect">
            <a:avLst/>
          </a:prstGeom>
        </p:spPr>
        <p:txBody>
          <a:bodyPr vert="horz" wrap="square" lIns="0" tIns="0" rIns="0" bIns="0" rtlCol="0">
            <a:spAutoFit/>
          </a:bodyPr>
          <a:lstStyle/>
          <a:p>
            <a:pPr marL="12700">
              <a:tabLst>
                <a:tab pos="1351280" algn="l"/>
                <a:tab pos="1490345" algn="l"/>
              </a:tabLst>
            </a:pPr>
            <a:r>
              <a:rPr sz="1050" spc="30" dirty="0">
                <a:latin typeface="宋体"/>
                <a:cs typeface="宋体"/>
              </a:rPr>
              <a:t>安全数据</a:t>
            </a:r>
            <a:r>
              <a:rPr sz="1050" spc="-365" dirty="0">
                <a:latin typeface="宋体"/>
                <a:cs typeface="宋体"/>
              </a:rPr>
              <a:t> </a:t>
            </a:r>
            <a:r>
              <a:rPr sz="1050" u="heavy" spc="5" dirty="0">
                <a:latin typeface="Times New Roman"/>
                <a:cs typeface="Times New Roman"/>
              </a:rPr>
              <a:t> </a:t>
            </a:r>
            <a:r>
              <a:rPr sz="1050" u="heavy" dirty="0">
                <a:latin typeface="Times New Roman"/>
                <a:cs typeface="Times New Roman"/>
              </a:rPr>
              <a:t>	</a:t>
            </a:r>
            <a:r>
              <a:rPr sz="1050" dirty="0">
                <a:latin typeface="Times New Roman"/>
                <a:cs typeface="Times New Roman"/>
              </a:rPr>
              <a:t>	</a:t>
            </a:r>
            <a:r>
              <a:rPr sz="1050" spc="30" dirty="0">
                <a:latin typeface="宋体"/>
                <a:cs typeface="宋体"/>
              </a:rPr>
              <a:t>安全数据</a:t>
            </a:r>
            <a:endParaRPr sz="1050">
              <a:latin typeface="宋体"/>
              <a:cs typeface="宋体"/>
            </a:endParaRPr>
          </a:p>
          <a:p>
            <a:pPr marR="143510" algn="r">
              <a:spcBef>
                <a:spcPts val="40"/>
              </a:spcBef>
            </a:pPr>
            <a:r>
              <a:rPr sz="1050" spc="25" dirty="0">
                <a:latin typeface="宋体"/>
                <a:cs typeface="宋体"/>
              </a:rPr>
              <a:t>空间</a:t>
            </a:r>
            <a:endParaRPr sz="1050">
              <a:latin typeface="宋体"/>
              <a:cs typeface="宋体"/>
            </a:endParaRPr>
          </a:p>
        </p:txBody>
      </p:sp>
      <p:sp>
        <p:nvSpPr>
          <p:cNvPr id="16" name="object 16"/>
          <p:cNvSpPr/>
          <p:nvPr/>
        </p:nvSpPr>
        <p:spPr>
          <a:xfrm>
            <a:off x="2793174" y="3936301"/>
            <a:ext cx="823268" cy="377548"/>
          </a:xfrm>
          <a:prstGeom prst="rect">
            <a:avLst/>
          </a:prstGeom>
          <a:blipFill>
            <a:blip r:embed="rId6" cstate="print"/>
            <a:stretch>
              <a:fillRect/>
            </a:stretch>
          </a:blipFill>
        </p:spPr>
        <p:txBody>
          <a:bodyPr wrap="square" lIns="0" tIns="0" rIns="0" bIns="0" rtlCol="0"/>
          <a:lstStyle/>
          <a:p>
            <a:endParaRPr/>
          </a:p>
        </p:txBody>
      </p:sp>
      <p:sp>
        <p:nvSpPr>
          <p:cNvPr id="17" name="object 17"/>
          <p:cNvSpPr txBox="1"/>
          <p:nvPr/>
        </p:nvSpPr>
        <p:spPr>
          <a:xfrm>
            <a:off x="2918449" y="3997828"/>
            <a:ext cx="574675" cy="165735"/>
          </a:xfrm>
          <a:prstGeom prst="rect">
            <a:avLst/>
          </a:prstGeom>
        </p:spPr>
        <p:txBody>
          <a:bodyPr vert="horz" wrap="square" lIns="0" tIns="0" rIns="0" bIns="0" rtlCol="0">
            <a:spAutoFit/>
          </a:bodyPr>
          <a:lstStyle/>
          <a:p>
            <a:pPr marL="12700"/>
            <a:r>
              <a:rPr sz="1050" spc="25" dirty="0">
                <a:latin typeface="宋体"/>
                <a:cs typeface="宋体"/>
              </a:rPr>
              <a:t>信息关联</a:t>
            </a:r>
            <a:endParaRPr sz="1050">
              <a:latin typeface="宋体"/>
              <a:cs typeface="宋体"/>
            </a:endParaRPr>
          </a:p>
        </p:txBody>
      </p:sp>
      <p:sp>
        <p:nvSpPr>
          <p:cNvPr id="18" name="object 18"/>
          <p:cNvSpPr/>
          <p:nvPr/>
        </p:nvSpPr>
        <p:spPr>
          <a:xfrm>
            <a:off x="4222460" y="3947742"/>
            <a:ext cx="823268" cy="377548"/>
          </a:xfrm>
          <a:prstGeom prst="rect">
            <a:avLst/>
          </a:prstGeom>
          <a:blipFill>
            <a:blip r:embed="rId7" cstate="print"/>
            <a:stretch>
              <a:fillRect/>
            </a:stretch>
          </a:blipFill>
        </p:spPr>
        <p:txBody>
          <a:bodyPr wrap="square" lIns="0" tIns="0" rIns="0" bIns="0" rtlCol="0"/>
          <a:lstStyle/>
          <a:p>
            <a:endParaRPr/>
          </a:p>
        </p:txBody>
      </p:sp>
      <p:sp>
        <p:nvSpPr>
          <p:cNvPr id="19" name="object 19"/>
          <p:cNvSpPr txBox="1"/>
          <p:nvPr/>
        </p:nvSpPr>
        <p:spPr>
          <a:xfrm>
            <a:off x="4346210" y="4011557"/>
            <a:ext cx="574675" cy="165735"/>
          </a:xfrm>
          <a:prstGeom prst="rect">
            <a:avLst/>
          </a:prstGeom>
        </p:spPr>
        <p:txBody>
          <a:bodyPr vert="horz" wrap="square" lIns="0" tIns="0" rIns="0" bIns="0" rtlCol="0">
            <a:spAutoFit/>
          </a:bodyPr>
          <a:lstStyle/>
          <a:p>
            <a:pPr marL="12700"/>
            <a:r>
              <a:rPr sz="1050" spc="25" dirty="0">
                <a:latin typeface="宋体"/>
                <a:cs typeface="宋体"/>
              </a:rPr>
              <a:t>价值关联</a:t>
            </a:r>
            <a:endParaRPr sz="1050">
              <a:latin typeface="宋体"/>
              <a:cs typeface="宋体"/>
            </a:endParaRPr>
          </a:p>
        </p:txBody>
      </p:sp>
      <p:sp>
        <p:nvSpPr>
          <p:cNvPr id="20" name="object 20"/>
          <p:cNvSpPr/>
          <p:nvPr/>
        </p:nvSpPr>
        <p:spPr>
          <a:xfrm>
            <a:off x="1741221" y="1728217"/>
            <a:ext cx="4459371" cy="3306407"/>
          </a:xfrm>
          <a:prstGeom prst="rect">
            <a:avLst/>
          </a:prstGeom>
          <a:blipFill>
            <a:blip r:embed="rId8" cstate="print"/>
            <a:stretch>
              <a:fillRect/>
            </a:stretch>
          </a:blipFill>
        </p:spPr>
        <p:txBody>
          <a:bodyPr wrap="square" lIns="0" tIns="0" rIns="0" bIns="0" rtlCol="0"/>
          <a:lstStyle/>
          <a:p>
            <a:endParaRPr/>
          </a:p>
        </p:txBody>
      </p:sp>
      <p:sp>
        <p:nvSpPr>
          <p:cNvPr id="21" name="object 21"/>
          <p:cNvSpPr/>
          <p:nvPr/>
        </p:nvSpPr>
        <p:spPr>
          <a:xfrm>
            <a:off x="1804557" y="1766765"/>
            <a:ext cx="4321810" cy="3165475"/>
          </a:xfrm>
          <a:custGeom>
            <a:avLst/>
            <a:gdLst/>
            <a:ahLst/>
            <a:cxnLst/>
            <a:rect l="l" t="t" r="r" b="b"/>
            <a:pathLst>
              <a:path w="4321810" h="3165475">
                <a:moveTo>
                  <a:pt x="0" y="1582651"/>
                </a:moveTo>
                <a:lnTo>
                  <a:pt x="705" y="1541802"/>
                </a:lnTo>
                <a:lnTo>
                  <a:pt x="2811" y="1501208"/>
                </a:lnTo>
                <a:lnTo>
                  <a:pt x="6300" y="1460880"/>
                </a:lnTo>
                <a:lnTo>
                  <a:pt x="11156" y="1420833"/>
                </a:lnTo>
                <a:lnTo>
                  <a:pt x="17360" y="1381078"/>
                </a:lnTo>
                <a:lnTo>
                  <a:pt x="24897" y="1341627"/>
                </a:lnTo>
                <a:lnTo>
                  <a:pt x="33749" y="1302494"/>
                </a:lnTo>
                <a:lnTo>
                  <a:pt x="43900" y="1263690"/>
                </a:lnTo>
                <a:lnTo>
                  <a:pt x="55331" y="1225227"/>
                </a:lnTo>
                <a:lnTo>
                  <a:pt x="68028" y="1187120"/>
                </a:lnTo>
                <a:lnTo>
                  <a:pt x="81971" y="1149378"/>
                </a:lnTo>
                <a:lnTo>
                  <a:pt x="97145" y="1112016"/>
                </a:lnTo>
                <a:lnTo>
                  <a:pt x="113533" y="1075046"/>
                </a:lnTo>
                <a:lnTo>
                  <a:pt x="131117" y="1038480"/>
                </a:lnTo>
                <a:lnTo>
                  <a:pt x="149881" y="1002330"/>
                </a:lnTo>
                <a:lnTo>
                  <a:pt x="169807" y="966609"/>
                </a:lnTo>
                <a:lnTo>
                  <a:pt x="190879" y="931329"/>
                </a:lnTo>
                <a:lnTo>
                  <a:pt x="213080" y="896503"/>
                </a:lnTo>
                <a:lnTo>
                  <a:pt x="236392" y="862143"/>
                </a:lnTo>
                <a:lnTo>
                  <a:pt x="260799" y="828262"/>
                </a:lnTo>
                <a:lnTo>
                  <a:pt x="286283" y="794872"/>
                </a:lnTo>
                <a:lnTo>
                  <a:pt x="312829" y="761986"/>
                </a:lnTo>
                <a:lnTo>
                  <a:pt x="340418" y="729615"/>
                </a:lnTo>
                <a:lnTo>
                  <a:pt x="369034" y="697773"/>
                </a:lnTo>
                <a:lnTo>
                  <a:pt x="398660" y="666471"/>
                </a:lnTo>
                <a:lnTo>
                  <a:pt x="429279" y="635722"/>
                </a:lnTo>
                <a:lnTo>
                  <a:pt x="460873" y="605540"/>
                </a:lnTo>
                <a:lnTo>
                  <a:pt x="493427" y="575935"/>
                </a:lnTo>
                <a:lnTo>
                  <a:pt x="526923" y="546921"/>
                </a:lnTo>
                <a:lnTo>
                  <a:pt x="561343" y="518509"/>
                </a:lnTo>
                <a:lnTo>
                  <a:pt x="596672" y="490713"/>
                </a:lnTo>
                <a:lnTo>
                  <a:pt x="632892" y="463545"/>
                </a:lnTo>
                <a:lnTo>
                  <a:pt x="669986" y="437017"/>
                </a:lnTo>
                <a:lnTo>
                  <a:pt x="707936" y="411141"/>
                </a:lnTo>
                <a:lnTo>
                  <a:pt x="746728" y="385931"/>
                </a:lnTo>
                <a:lnTo>
                  <a:pt x="786342" y="361398"/>
                </a:lnTo>
                <a:lnTo>
                  <a:pt x="826762" y="337555"/>
                </a:lnTo>
                <a:lnTo>
                  <a:pt x="867972" y="314414"/>
                </a:lnTo>
                <a:lnTo>
                  <a:pt x="909954" y="291988"/>
                </a:lnTo>
                <a:lnTo>
                  <a:pt x="952692" y="270290"/>
                </a:lnTo>
                <a:lnTo>
                  <a:pt x="996167" y="249331"/>
                </a:lnTo>
                <a:lnTo>
                  <a:pt x="1040364" y="229124"/>
                </a:lnTo>
                <a:lnTo>
                  <a:pt x="1085266" y="209681"/>
                </a:lnTo>
                <a:lnTo>
                  <a:pt x="1130855" y="191016"/>
                </a:lnTo>
                <a:lnTo>
                  <a:pt x="1177114" y="173139"/>
                </a:lnTo>
                <a:lnTo>
                  <a:pt x="1224027" y="156065"/>
                </a:lnTo>
                <a:lnTo>
                  <a:pt x="1271576" y="139805"/>
                </a:lnTo>
                <a:lnTo>
                  <a:pt x="1319745" y="124371"/>
                </a:lnTo>
                <a:lnTo>
                  <a:pt x="1368517" y="109777"/>
                </a:lnTo>
                <a:lnTo>
                  <a:pt x="1417874" y="96034"/>
                </a:lnTo>
                <a:lnTo>
                  <a:pt x="1467800" y="83155"/>
                </a:lnTo>
                <a:lnTo>
                  <a:pt x="1518277" y="71152"/>
                </a:lnTo>
                <a:lnTo>
                  <a:pt x="1569289" y="60038"/>
                </a:lnTo>
                <a:lnTo>
                  <a:pt x="1620819" y="49825"/>
                </a:lnTo>
                <a:lnTo>
                  <a:pt x="1672850" y="40526"/>
                </a:lnTo>
                <a:lnTo>
                  <a:pt x="1725364" y="32153"/>
                </a:lnTo>
                <a:lnTo>
                  <a:pt x="1778345" y="24719"/>
                </a:lnTo>
                <a:lnTo>
                  <a:pt x="1831776" y="18235"/>
                </a:lnTo>
                <a:lnTo>
                  <a:pt x="1885640" y="12715"/>
                </a:lnTo>
                <a:lnTo>
                  <a:pt x="1939920" y="8170"/>
                </a:lnTo>
                <a:lnTo>
                  <a:pt x="1994599" y="4614"/>
                </a:lnTo>
                <a:lnTo>
                  <a:pt x="2049660" y="2059"/>
                </a:lnTo>
                <a:lnTo>
                  <a:pt x="2105086" y="516"/>
                </a:lnTo>
                <a:lnTo>
                  <a:pt x="2160860" y="0"/>
                </a:lnTo>
                <a:lnTo>
                  <a:pt x="2216627" y="516"/>
                </a:lnTo>
                <a:lnTo>
                  <a:pt x="2272046" y="2059"/>
                </a:lnTo>
                <a:lnTo>
                  <a:pt x="2327100" y="4614"/>
                </a:lnTo>
                <a:lnTo>
                  <a:pt x="2381773" y="8170"/>
                </a:lnTo>
                <a:lnTo>
                  <a:pt x="2436047" y="12715"/>
                </a:lnTo>
                <a:lnTo>
                  <a:pt x="2489906" y="18235"/>
                </a:lnTo>
                <a:lnTo>
                  <a:pt x="2543332" y="24719"/>
                </a:lnTo>
                <a:lnTo>
                  <a:pt x="2596308" y="32153"/>
                </a:lnTo>
                <a:lnTo>
                  <a:pt x="2648818" y="40526"/>
                </a:lnTo>
                <a:lnTo>
                  <a:pt x="2700844" y="49825"/>
                </a:lnTo>
                <a:lnTo>
                  <a:pt x="2752370" y="60038"/>
                </a:lnTo>
                <a:lnTo>
                  <a:pt x="2803378" y="71152"/>
                </a:lnTo>
                <a:lnTo>
                  <a:pt x="2853852" y="83155"/>
                </a:lnTo>
                <a:lnTo>
                  <a:pt x="2903774" y="96034"/>
                </a:lnTo>
                <a:lnTo>
                  <a:pt x="2953128" y="109777"/>
                </a:lnTo>
                <a:lnTo>
                  <a:pt x="3001897" y="124371"/>
                </a:lnTo>
                <a:lnTo>
                  <a:pt x="3050063" y="139805"/>
                </a:lnTo>
                <a:lnTo>
                  <a:pt x="3097610" y="156065"/>
                </a:lnTo>
                <a:lnTo>
                  <a:pt x="3144520" y="173139"/>
                </a:lnTo>
                <a:lnTo>
                  <a:pt x="3190777" y="191016"/>
                </a:lnTo>
                <a:lnTo>
                  <a:pt x="3236364" y="209681"/>
                </a:lnTo>
                <a:lnTo>
                  <a:pt x="3281264" y="229124"/>
                </a:lnTo>
                <a:lnTo>
                  <a:pt x="3325460" y="249331"/>
                </a:lnTo>
                <a:lnTo>
                  <a:pt x="3368934" y="270290"/>
                </a:lnTo>
                <a:lnTo>
                  <a:pt x="3411670" y="291988"/>
                </a:lnTo>
                <a:lnTo>
                  <a:pt x="3453651" y="314414"/>
                </a:lnTo>
                <a:lnTo>
                  <a:pt x="3494860" y="337555"/>
                </a:lnTo>
                <a:lnTo>
                  <a:pt x="3535280" y="361398"/>
                </a:lnTo>
                <a:lnTo>
                  <a:pt x="3574893" y="385931"/>
                </a:lnTo>
                <a:lnTo>
                  <a:pt x="3613684" y="411141"/>
                </a:lnTo>
                <a:lnTo>
                  <a:pt x="3651634" y="437017"/>
                </a:lnTo>
                <a:lnTo>
                  <a:pt x="3688728" y="463545"/>
                </a:lnTo>
                <a:lnTo>
                  <a:pt x="3724947" y="490713"/>
                </a:lnTo>
                <a:lnTo>
                  <a:pt x="3760276" y="518509"/>
                </a:lnTo>
                <a:lnTo>
                  <a:pt x="3794697" y="546921"/>
                </a:lnTo>
                <a:lnTo>
                  <a:pt x="3828192" y="575935"/>
                </a:lnTo>
                <a:lnTo>
                  <a:pt x="3860746" y="605540"/>
                </a:lnTo>
                <a:lnTo>
                  <a:pt x="3892341" y="635722"/>
                </a:lnTo>
                <a:lnTo>
                  <a:pt x="3922960" y="666471"/>
                </a:lnTo>
                <a:lnTo>
                  <a:pt x="3952587" y="697773"/>
                </a:lnTo>
                <a:lnTo>
                  <a:pt x="3981203" y="729615"/>
                </a:lnTo>
                <a:lnTo>
                  <a:pt x="4008793" y="761986"/>
                </a:lnTo>
                <a:lnTo>
                  <a:pt x="4035339" y="794872"/>
                </a:lnTo>
                <a:lnTo>
                  <a:pt x="4060824" y="828262"/>
                </a:lnTo>
                <a:lnTo>
                  <a:pt x="4085232" y="862143"/>
                </a:lnTo>
                <a:lnTo>
                  <a:pt x="4108545" y="896503"/>
                </a:lnTo>
                <a:lnTo>
                  <a:pt x="4130746" y="931329"/>
                </a:lnTo>
                <a:lnTo>
                  <a:pt x="4151819" y="966609"/>
                </a:lnTo>
                <a:lnTo>
                  <a:pt x="4171746" y="1002330"/>
                </a:lnTo>
                <a:lnTo>
                  <a:pt x="4190510" y="1038480"/>
                </a:lnTo>
                <a:lnTo>
                  <a:pt x="4208095" y="1075046"/>
                </a:lnTo>
                <a:lnTo>
                  <a:pt x="4224484" y="1112016"/>
                </a:lnTo>
                <a:lnTo>
                  <a:pt x="4239658" y="1149378"/>
                </a:lnTo>
                <a:lnTo>
                  <a:pt x="4253603" y="1187120"/>
                </a:lnTo>
                <a:lnTo>
                  <a:pt x="4266300" y="1225227"/>
                </a:lnTo>
                <a:lnTo>
                  <a:pt x="4277732" y="1263690"/>
                </a:lnTo>
                <a:lnTo>
                  <a:pt x="4287883" y="1302494"/>
                </a:lnTo>
                <a:lnTo>
                  <a:pt x="4296736" y="1341627"/>
                </a:lnTo>
                <a:lnTo>
                  <a:pt x="4304273" y="1381078"/>
                </a:lnTo>
                <a:lnTo>
                  <a:pt x="4310478" y="1420833"/>
                </a:lnTo>
                <a:lnTo>
                  <a:pt x="4315333" y="1460880"/>
                </a:lnTo>
                <a:lnTo>
                  <a:pt x="4318823" y="1501208"/>
                </a:lnTo>
                <a:lnTo>
                  <a:pt x="4320929" y="1541802"/>
                </a:lnTo>
                <a:lnTo>
                  <a:pt x="4321635" y="1582651"/>
                </a:lnTo>
                <a:lnTo>
                  <a:pt x="4320929" y="1623498"/>
                </a:lnTo>
                <a:lnTo>
                  <a:pt x="4318823" y="1664091"/>
                </a:lnTo>
                <a:lnTo>
                  <a:pt x="4315333" y="1704416"/>
                </a:lnTo>
                <a:lnTo>
                  <a:pt x="4310478" y="1744461"/>
                </a:lnTo>
                <a:lnTo>
                  <a:pt x="4304273" y="1784214"/>
                </a:lnTo>
                <a:lnTo>
                  <a:pt x="4296736" y="1823663"/>
                </a:lnTo>
                <a:lnTo>
                  <a:pt x="4287883" y="1862795"/>
                </a:lnTo>
                <a:lnTo>
                  <a:pt x="4277732" y="1901597"/>
                </a:lnTo>
                <a:lnTo>
                  <a:pt x="4266300" y="1940057"/>
                </a:lnTo>
                <a:lnTo>
                  <a:pt x="4253603" y="1978164"/>
                </a:lnTo>
                <a:lnTo>
                  <a:pt x="4239658" y="2015903"/>
                </a:lnTo>
                <a:lnTo>
                  <a:pt x="4224484" y="2053263"/>
                </a:lnTo>
                <a:lnTo>
                  <a:pt x="4208095" y="2090232"/>
                </a:lnTo>
                <a:lnTo>
                  <a:pt x="4190510" y="2126797"/>
                </a:lnTo>
                <a:lnTo>
                  <a:pt x="4171746" y="2162945"/>
                </a:lnTo>
                <a:lnTo>
                  <a:pt x="4151819" y="2198665"/>
                </a:lnTo>
                <a:lnTo>
                  <a:pt x="4130746" y="2233943"/>
                </a:lnTo>
                <a:lnTo>
                  <a:pt x="4108545" y="2268767"/>
                </a:lnTo>
                <a:lnTo>
                  <a:pt x="4085232" y="2303126"/>
                </a:lnTo>
                <a:lnTo>
                  <a:pt x="4060824" y="2337006"/>
                </a:lnTo>
                <a:lnTo>
                  <a:pt x="4035339" y="2370394"/>
                </a:lnTo>
                <a:lnTo>
                  <a:pt x="4008793" y="2403280"/>
                </a:lnTo>
                <a:lnTo>
                  <a:pt x="3981203" y="2435649"/>
                </a:lnTo>
                <a:lnTo>
                  <a:pt x="3952587" y="2467490"/>
                </a:lnTo>
                <a:lnTo>
                  <a:pt x="3922960" y="2498791"/>
                </a:lnTo>
                <a:lnTo>
                  <a:pt x="3892341" y="2529538"/>
                </a:lnTo>
                <a:lnTo>
                  <a:pt x="3860746" y="2559720"/>
                </a:lnTo>
                <a:lnTo>
                  <a:pt x="3828192" y="2589324"/>
                </a:lnTo>
                <a:lnTo>
                  <a:pt x="3794697" y="2618337"/>
                </a:lnTo>
                <a:lnTo>
                  <a:pt x="3760276" y="2646747"/>
                </a:lnTo>
                <a:lnTo>
                  <a:pt x="3724947" y="2674542"/>
                </a:lnTo>
                <a:lnTo>
                  <a:pt x="3688728" y="2701710"/>
                </a:lnTo>
                <a:lnTo>
                  <a:pt x="3651634" y="2728237"/>
                </a:lnTo>
                <a:lnTo>
                  <a:pt x="3613684" y="2754112"/>
                </a:lnTo>
                <a:lnTo>
                  <a:pt x="3574893" y="2779321"/>
                </a:lnTo>
                <a:lnTo>
                  <a:pt x="3535280" y="2803853"/>
                </a:lnTo>
                <a:lnTo>
                  <a:pt x="3494860" y="2827696"/>
                </a:lnTo>
                <a:lnTo>
                  <a:pt x="3453651" y="2850836"/>
                </a:lnTo>
                <a:lnTo>
                  <a:pt x="3411670" y="2873261"/>
                </a:lnTo>
                <a:lnTo>
                  <a:pt x="3368934" y="2894959"/>
                </a:lnTo>
                <a:lnTo>
                  <a:pt x="3325460" y="2915917"/>
                </a:lnTo>
                <a:lnTo>
                  <a:pt x="3281264" y="2936124"/>
                </a:lnTo>
                <a:lnTo>
                  <a:pt x="3236364" y="2955566"/>
                </a:lnTo>
                <a:lnTo>
                  <a:pt x="3190777" y="2974231"/>
                </a:lnTo>
                <a:lnTo>
                  <a:pt x="3144520" y="2992106"/>
                </a:lnTo>
                <a:lnTo>
                  <a:pt x="3097610" y="3009180"/>
                </a:lnTo>
                <a:lnTo>
                  <a:pt x="3050063" y="3025440"/>
                </a:lnTo>
                <a:lnTo>
                  <a:pt x="3001897" y="3040873"/>
                </a:lnTo>
                <a:lnTo>
                  <a:pt x="2953128" y="3055467"/>
                </a:lnTo>
                <a:lnTo>
                  <a:pt x="2903774" y="3069210"/>
                </a:lnTo>
                <a:lnTo>
                  <a:pt x="2853852" y="3082089"/>
                </a:lnTo>
                <a:lnTo>
                  <a:pt x="2803378" y="3094091"/>
                </a:lnTo>
                <a:lnTo>
                  <a:pt x="2752370" y="3105205"/>
                </a:lnTo>
                <a:lnTo>
                  <a:pt x="2700844" y="3115417"/>
                </a:lnTo>
                <a:lnTo>
                  <a:pt x="2648818" y="3124716"/>
                </a:lnTo>
                <a:lnTo>
                  <a:pt x="2596308" y="3133089"/>
                </a:lnTo>
                <a:lnTo>
                  <a:pt x="2543332" y="3140523"/>
                </a:lnTo>
                <a:lnTo>
                  <a:pt x="2489906" y="3147007"/>
                </a:lnTo>
                <a:lnTo>
                  <a:pt x="2436047" y="3152527"/>
                </a:lnTo>
                <a:lnTo>
                  <a:pt x="2381773" y="3157071"/>
                </a:lnTo>
                <a:lnTo>
                  <a:pt x="2327100" y="3160627"/>
                </a:lnTo>
                <a:lnTo>
                  <a:pt x="2272046" y="3163183"/>
                </a:lnTo>
                <a:lnTo>
                  <a:pt x="2216627" y="3164725"/>
                </a:lnTo>
                <a:lnTo>
                  <a:pt x="2160860" y="3165242"/>
                </a:lnTo>
                <a:lnTo>
                  <a:pt x="2105086" y="3164725"/>
                </a:lnTo>
                <a:lnTo>
                  <a:pt x="2049660" y="3163183"/>
                </a:lnTo>
                <a:lnTo>
                  <a:pt x="1994599" y="3160627"/>
                </a:lnTo>
                <a:lnTo>
                  <a:pt x="1939920" y="3157071"/>
                </a:lnTo>
                <a:lnTo>
                  <a:pt x="1885640" y="3152527"/>
                </a:lnTo>
                <a:lnTo>
                  <a:pt x="1831776" y="3147007"/>
                </a:lnTo>
                <a:lnTo>
                  <a:pt x="1778345" y="3140523"/>
                </a:lnTo>
                <a:lnTo>
                  <a:pt x="1725364" y="3133089"/>
                </a:lnTo>
                <a:lnTo>
                  <a:pt x="1672850" y="3124716"/>
                </a:lnTo>
                <a:lnTo>
                  <a:pt x="1620819" y="3115417"/>
                </a:lnTo>
                <a:lnTo>
                  <a:pt x="1569289" y="3105205"/>
                </a:lnTo>
                <a:lnTo>
                  <a:pt x="1518277" y="3094091"/>
                </a:lnTo>
                <a:lnTo>
                  <a:pt x="1467800" y="3082089"/>
                </a:lnTo>
                <a:lnTo>
                  <a:pt x="1417874" y="3069210"/>
                </a:lnTo>
                <a:lnTo>
                  <a:pt x="1368517" y="3055467"/>
                </a:lnTo>
                <a:lnTo>
                  <a:pt x="1319745" y="3040873"/>
                </a:lnTo>
                <a:lnTo>
                  <a:pt x="1271576" y="3025440"/>
                </a:lnTo>
                <a:lnTo>
                  <a:pt x="1224027" y="3009180"/>
                </a:lnTo>
                <a:lnTo>
                  <a:pt x="1177114" y="2992106"/>
                </a:lnTo>
                <a:lnTo>
                  <a:pt x="1130855" y="2974231"/>
                </a:lnTo>
                <a:lnTo>
                  <a:pt x="1085266" y="2955566"/>
                </a:lnTo>
                <a:lnTo>
                  <a:pt x="1040364" y="2936124"/>
                </a:lnTo>
                <a:lnTo>
                  <a:pt x="996167" y="2915917"/>
                </a:lnTo>
                <a:lnTo>
                  <a:pt x="952692" y="2894959"/>
                </a:lnTo>
                <a:lnTo>
                  <a:pt x="909954" y="2873261"/>
                </a:lnTo>
                <a:lnTo>
                  <a:pt x="867972" y="2850836"/>
                </a:lnTo>
                <a:lnTo>
                  <a:pt x="826762" y="2827696"/>
                </a:lnTo>
                <a:lnTo>
                  <a:pt x="786342" y="2803853"/>
                </a:lnTo>
                <a:lnTo>
                  <a:pt x="746728" y="2779321"/>
                </a:lnTo>
                <a:lnTo>
                  <a:pt x="707936" y="2754112"/>
                </a:lnTo>
                <a:lnTo>
                  <a:pt x="669986" y="2728237"/>
                </a:lnTo>
                <a:lnTo>
                  <a:pt x="632892" y="2701710"/>
                </a:lnTo>
                <a:lnTo>
                  <a:pt x="596672" y="2674542"/>
                </a:lnTo>
                <a:lnTo>
                  <a:pt x="561343" y="2646747"/>
                </a:lnTo>
                <a:lnTo>
                  <a:pt x="526923" y="2618337"/>
                </a:lnTo>
                <a:lnTo>
                  <a:pt x="493427" y="2589324"/>
                </a:lnTo>
                <a:lnTo>
                  <a:pt x="460873" y="2559720"/>
                </a:lnTo>
                <a:lnTo>
                  <a:pt x="429279" y="2529538"/>
                </a:lnTo>
                <a:lnTo>
                  <a:pt x="398660" y="2498791"/>
                </a:lnTo>
                <a:lnTo>
                  <a:pt x="369034" y="2467490"/>
                </a:lnTo>
                <a:lnTo>
                  <a:pt x="340418" y="2435649"/>
                </a:lnTo>
                <a:lnTo>
                  <a:pt x="312829" y="2403280"/>
                </a:lnTo>
                <a:lnTo>
                  <a:pt x="286283" y="2370394"/>
                </a:lnTo>
                <a:lnTo>
                  <a:pt x="260799" y="2337006"/>
                </a:lnTo>
                <a:lnTo>
                  <a:pt x="236392" y="2303126"/>
                </a:lnTo>
                <a:lnTo>
                  <a:pt x="213080" y="2268767"/>
                </a:lnTo>
                <a:lnTo>
                  <a:pt x="190879" y="2233943"/>
                </a:lnTo>
                <a:lnTo>
                  <a:pt x="169807" y="2198665"/>
                </a:lnTo>
                <a:lnTo>
                  <a:pt x="149881" y="2162945"/>
                </a:lnTo>
                <a:lnTo>
                  <a:pt x="131117" y="2126797"/>
                </a:lnTo>
                <a:lnTo>
                  <a:pt x="113533" y="2090232"/>
                </a:lnTo>
                <a:lnTo>
                  <a:pt x="97145" y="2053263"/>
                </a:lnTo>
                <a:lnTo>
                  <a:pt x="81971" y="2015903"/>
                </a:lnTo>
                <a:lnTo>
                  <a:pt x="68028" y="1978164"/>
                </a:lnTo>
                <a:lnTo>
                  <a:pt x="55331" y="1940057"/>
                </a:lnTo>
                <a:lnTo>
                  <a:pt x="43900" y="1901597"/>
                </a:lnTo>
                <a:lnTo>
                  <a:pt x="33749" y="1862795"/>
                </a:lnTo>
                <a:lnTo>
                  <a:pt x="24897" y="1823663"/>
                </a:lnTo>
                <a:lnTo>
                  <a:pt x="17360" y="1784214"/>
                </a:lnTo>
                <a:lnTo>
                  <a:pt x="11156" y="1744461"/>
                </a:lnTo>
                <a:lnTo>
                  <a:pt x="6300" y="1704416"/>
                </a:lnTo>
                <a:lnTo>
                  <a:pt x="2811" y="1664091"/>
                </a:lnTo>
                <a:lnTo>
                  <a:pt x="705" y="1623498"/>
                </a:lnTo>
                <a:lnTo>
                  <a:pt x="0" y="1582651"/>
                </a:lnTo>
                <a:close/>
              </a:path>
            </a:pathLst>
          </a:custGeom>
          <a:ln w="11449">
            <a:solidFill>
              <a:srgbClr val="000000"/>
            </a:solidFill>
            <a:prstDash val="lgDash"/>
          </a:ln>
        </p:spPr>
        <p:txBody>
          <a:bodyPr wrap="square" lIns="0" tIns="0" rIns="0" bIns="0" rtlCol="0"/>
          <a:lstStyle/>
          <a:p>
            <a:endParaRPr/>
          </a:p>
        </p:txBody>
      </p:sp>
      <p:sp>
        <p:nvSpPr>
          <p:cNvPr id="22" name="object 22"/>
          <p:cNvSpPr/>
          <p:nvPr/>
        </p:nvSpPr>
        <p:spPr>
          <a:xfrm>
            <a:off x="7492666" y="4085033"/>
            <a:ext cx="1818051" cy="583483"/>
          </a:xfrm>
          <a:prstGeom prst="rect">
            <a:avLst/>
          </a:prstGeom>
          <a:blipFill>
            <a:blip r:embed="rId9" cstate="print"/>
            <a:stretch>
              <a:fillRect/>
            </a:stretch>
          </a:blipFill>
        </p:spPr>
        <p:txBody>
          <a:bodyPr wrap="square" lIns="0" tIns="0" rIns="0" bIns="0" rtlCol="0"/>
          <a:lstStyle/>
          <a:p>
            <a:endParaRPr/>
          </a:p>
        </p:txBody>
      </p:sp>
      <p:sp>
        <p:nvSpPr>
          <p:cNvPr id="23" name="object 23"/>
          <p:cNvSpPr txBox="1"/>
          <p:nvPr/>
        </p:nvSpPr>
        <p:spPr>
          <a:xfrm>
            <a:off x="7632118" y="4149876"/>
            <a:ext cx="1548130" cy="363855"/>
          </a:xfrm>
          <a:prstGeom prst="rect">
            <a:avLst/>
          </a:prstGeom>
        </p:spPr>
        <p:txBody>
          <a:bodyPr vert="horz" wrap="square" lIns="0" tIns="0" rIns="0" bIns="0" rtlCol="0">
            <a:spAutoFit/>
          </a:bodyPr>
          <a:lstStyle/>
          <a:p>
            <a:pPr algn="ctr">
              <a:lnSpc>
                <a:spcPct val="100000"/>
              </a:lnSpc>
            </a:pPr>
            <a:r>
              <a:rPr sz="1150" b="1" spc="40" dirty="0">
                <a:latin typeface="宋体"/>
                <a:cs typeface="宋体"/>
              </a:rPr>
              <a:t>安全大数据场景</a:t>
            </a:r>
            <a:endParaRPr sz="1150">
              <a:latin typeface="宋体"/>
              <a:cs typeface="宋体"/>
            </a:endParaRPr>
          </a:p>
          <a:p>
            <a:pPr algn="ctr">
              <a:spcBef>
                <a:spcPts val="65"/>
              </a:spcBef>
            </a:pPr>
            <a:r>
              <a:rPr sz="1150" spc="45" dirty="0">
                <a:latin typeface="宋体"/>
                <a:cs typeface="宋体"/>
              </a:rPr>
              <a:t>（</a:t>
            </a:r>
            <a:r>
              <a:rPr sz="1150" spc="20" dirty="0">
                <a:latin typeface="宋体"/>
                <a:cs typeface="宋体"/>
              </a:rPr>
              <a:t>以</a:t>
            </a:r>
            <a:r>
              <a:rPr sz="1150" spc="100" dirty="0">
                <a:latin typeface="宋体"/>
                <a:cs typeface="宋体"/>
              </a:rPr>
              <a:t>人</a:t>
            </a:r>
            <a:r>
              <a:rPr sz="1150" spc="20" dirty="0">
                <a:latin typeface="宋体"/>
                <a:cs typeface="宋体"/>
              </a:rPr>
              <a:t>的行</a:t>
            </a:r>
            <a:r>
              <a:rPr sz="1150" spc="100" dirty="0">
                <a:latin typeface="宋体"/>
                <a:cs typeface="宋体"/>
              </a:rPr>
              <a:t>为</a:t>
            </a:r>
            <a:r>
              <a:rPr sz="1150" spc="20" dirty="0">
                <a:latin typeface="宋体"/>
                <a:cs typeface="宋体"/>
              </a:rPr>
              <a:t>为原</a:t>
            </a:r>
            <a:r>
              <a:rPr sz="1150" spc="60" dirty="0">
                <a:latin typeface="宋体"/>
                <a:cs typeface="宋体"/>
              </a:rPr>
              <a:t>点</a:t>
            </a:r>
            <a:r>
              <a:rPr sz="1150" spc="20" dirty="0">
                <a:latin typeface="宋体"/>
                <a:cs typeface="宋体"/>
              </a:rPr>
              <a:t>）</a:t>
            </a:r>
            <a:endParaRPr sz="1150">
              <a:latin typeface="宋体"/>
              <a:cs typeface="宋体"/>
            </a:endParaRPr>
          </a:p>
        </p:txBody>
      </p:sp>
      <p:sp>
        <p:nvSpPr>
          <p:cNvPr id="24" name="object 24"/>
          <p:cNvSpPr/>
          <p:nvPr/>
        </p:nvSpPr>
        <p:spPr>
          <a:xfrm>
            <a:off x="6154855" y="4085032"/>
            <a:ext cx="686057" cy="377548"/>
          </a:xfrm>
          <a:prstGeom prst="rect">
            <a:avLst/>
          </a:prstGeom>
          <a:blipFill>
            <a:blip r:embed="rId10" cstate="print"/>
            <a:stretch>
              <a:fillRect/>
            </a:stretch>
          </a:blipFill>
        </p:spPr>
        <p:txBody>
          <a:bodyPr wrap="square" lIns="0" tIns="0" rIns="0" bIns="0" rtlCol="0"/>
          <a:lstStyle/>
          <a:p>
            <a:endParaRPr/>
          </a:p>
        </p:txBody>
      </p:sp>
      <p:sp>
        <p:nvSpPr>
          <p:cNvPr id="25" name="object 25"/>
          <p:cNvSpPr/>
          <p:nvPr/>
        </p:nvSpPr>
        <p:spPr>
          <a:xfrm>
            <a:off x="6154855" y="3901978"/>
            <a:ext cx="686057" cy="377548"/>
          </a:xfrm>
          <a:prstGeom prst="rect">
            <a:avLst/>
          </a:prstGeom>
          <a:blipFill>
            <a:blip r:embed="rId11" cstate="print"/>
            <a:stretch>
              <a:fillRect/>
            </a:stretch>
          </a:blipFill>
        </p:spPr>
        <p:txBody>
          <a:bodyPr wrap="square" lIns="0" tIns="0" rIns="0" bIns="0" rtlCol="0"/>
          <a:lstStyle/>
          <a:p>
            <a:endParaRPr/>
          </a:p>
        </p:txBody>
      </p:sp>
      <p:sp>
        <p:nvSpPr>
          <p:cNvPr id="26" name="object 26"/>
          <p:cNvSpPr txBox="1"/>
          <p:nvPr/>
        </p:nvSpPr>
        <p:spPr>
          <a:xfrm>
            <a:off x="6278603" y="3941617"/>
            <a:ext cx="438784" cy="377825"/>
          </a:xfrm>
          <a:prstGeom prst="rect">
            <a:avLst/>
          </a:prstGeom>
        </p:spPr>
        <p:txBody>
          <a:bodyPr vert="horz" wrap="square" lIns="0" tIns="0" rIns="0" bIns="0" rtlCol="0">
            <a:spAutoFit/>
          </a:bodyPr>
          <a:lstStyle/>
          <a:p>
            <a:pPr marL="12700" marR="5080">
              <a:lnSpc>
                <a:spcPct val="116300"/>
              </a:lnSpc>
            </a:pPr>
            <a:r>
              <a:rPr sz="1050" spc="25" dirty="0">
                <a:latin typeface="宋体"/>
                <a:cs typeface="宋体"/>
              </a:rPr>
              <a:t>可视化  可感化</a:t>
            </a:r>
            <a:endParaRPr sz="1050">
              <a:latin typeface="宋体"/>
              <a:cs typeface="宋体"/>
            </a:endParaRPr>
          </a:p>
        </p:txBody>
      </p:sp>
      <p:sp>
        <p:nvSpPr>
          <p:cNvPr id="27" name="object 27"/>
          <p:cNvSpPr/>
          <p:nvPr/>
        </p:nvSpPr>
        <p:spPr>
          <a:xfrm>
            <a:off x="6795174" y="4085033"/>
            <a:ext cx="834702" cy="400429"/>
          </a:xfrm>
          <a:prstGeom prst="rect">
            <a:avLst/>
          </a:prstGeom>
          <a:blipFill>
            <a:blip r:embed="rId12" cstate="print"/>
            <a:stretch>
              <a:fillRect/>
            </a:stretch>
          </a:blipFill>
        </p:spPr>
        <p:txBody>
          <a:bodyPr wrap="square" lIns="0" tIns="0" rIns="0" bIns="0" rtlCol="0"/>
          <a:lstStyle/>
          <a:p>
            <a:endParaRPr/>
          </a:p>
        </p:txBody>
      </p:sp>
      <p:sp>
        <p:nvSpPr>
          <p:cNvPr id="28" name="object 28"/>
          <p:cNvSpPr/>
          <p:nvPr/>
        </p:nvSpPr>
        <p:spPr>
          <a:xfrm>
            <a:off x="6860884" y="4131315"/>
            <a:ext cx="691515" cy="247015"/>
          </a:xfrm>
          <a:custGeom>
            <a:avLst/>
            <a:gdLst/>
            <a:ahLst/>
            <a:cxnLst/>
            <a:rect l="l" t="t" r="r" b="b"/>
            <a:pathLst>
              <a:path w="691514"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29" name="object 29"/>
          <p:cNvSpPr/>
          <p:nvPr/>
        </p:nvSpPr>
        <p:spPr>
          <a:xfrm>
            <a:off x="6795174" y="4107914"/>
            <a:ext cx="823268" cy="377548"/>
          </a:xfrm>
          <a:prstGeom prst="rect">
            <a:avLst/>
          </a:prstGeom>
          <a:blipFill>
            <a:blip r:embed="rId13" cstate="print"/>
            <a:stretch>
              <a:fillRect/>
            </a:stretch>
          </a:blipFill>
        </p:spPr>
        <p:txBody>
          <a:bodyPr wrap="square" lIns="0" tIns="0" rIns="0" bIns="0" rtlCol="0"/>
          <a:lstStyle/>
          <a:p>
            <a:endParaRPr/>
          </a:p>
        </p:txBody>
      </p:sp>
      <p:sp>
        <p:nvSpPr>
          <p:cNvPr id="30" name="object 30"/>
          <p:cNvSpPr txBox="1"/>
          <p:nvPr/>
        </p:nvSpPr>
        <p:spPr>
          <a:xfrm>
            <a:off x="6926090" y="4170966"/>
            <a:ext cx="575945" cy="165735"/>
          </a:xfrm>
          <a:prstGeom prst="rect">
            <a:avLst/>
          </a:prstGeom>
        </p:spPr>
        <p:txBody>
          <a:bodyPr vert="horz" wrap="square" lIns="0" tIns="0" rIns="0" bIns="0" rtlCol="0">
            <a:spAutoFit/>
          </a:bodyPr>
          <a:lstStyle/>
          <a:p>
            <a:pPr marL="12700"/>
            <a:r>
              <a:rPr sz="1050" spc="30" dirty="0">
                <a:latin typeface="宋体"/>
                <a:cs typeface="宋体"/>
              </a:rPr>
              <a:t>行为类型</a:t>
            </a:r>
            <a:endParaRPr sz="1050">
              <a:latin typeface="宋体"/>
              <a:cs typeface="宋体"/>
            </a:endParaRPr>
          </a:p>
        </p:txBody>
      </p:sp>
      <p:sp>
        <p:nvSpPr>
          <p:cNvPr id="31" name="object 31"/>
          <p:cNvSpPr/>
          <p:nvPr/>
        </p:nvSpPr>
        <p:spPr>
          <a:xfrm>
            <a:off x="7092466" y="4519785"/>
            <a:ext cx="846137" cy="400429"/>
          </a:xfrm>
          <a:prstGeom prst="rect">
            <a:avLst/>
          </a:prstGeom>
          <a:blipFill>
            <a:blip r:embed="rId14" cstate="print"/>
            <a:stretch>
              <a:fillRect/>
            </a:stretch>
          </a:blipFill>
        </p:spPr>
        <p:txBody>
          <a:bodyPr wrap="square" lIns="0" tIns="0" rIns="0" bIns="0" rtlCol="0"/>
          <a:lstStyle/>
          <a:p>
            <a:endParaRPr/>
          </a:p>
        </p:txBody>
      </p:sp>
      <p:sp>
        <p:nvSpPr>
          <p:cNvPr id="32" name="object 32"/>
          <p:cNvSpPr/>
          <p:nvPr/>
        </p:nvSpPr>
        <p:spPr>
          <a:xfrm>
            <a:off x="7163512" y="4563718"/>
            <a:ext cx="691515" cy="247015"/>
          </a:xfrm>
          <a:custGeom>
            <a:avLst/>
            <a:gdLst/>
            <a:ahLst/>
            <a:cxnLst/>
            <a:rect l="l" t="t" r="r" b="b"/>
            <a:pathLst>
              <a:path w="691514"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33" name="object 33"/>
          <p:cNvSpPr/>
          <p:nvPr/>
        </p:nvSpPr>
        <p:spPr>
          <a:xfrm>
            <a:off x="7103900" y="4542666"/>
            <a:ext cx="823268" cy="377548"/>
          </a:xfrm>
          <a:prstGeom prst="rect">
            <a:avLst/>
          </a:prstGeom>
          <a:blipFill>
            <a:blip r:embed="rId15" cstate="print"/>
            <a:stretch>
              <a:fillRect/>
            </a:stretch>
          </a:blipFill>
        </p:spPr>
        <p:txBody>
          <a:bodyPr wrap="square" lIns="0" tIns="0" rIns="0" bIns="0" rtlCol="0"/>
          <a:lstStyle/>
          <a:p>
            <a:endParaRPr/>
          </a:p>
        </p:txBody>
      </p:sp>
      <p:sp>
        <p:nvSpPr>
          <p:cNvPr id="34" name="object 34"/>
          <p:cNvSpPr txBox="1"/>
          <p:nvPr/>
        </p:nvSpPr>
        <p:spPr>
          <a:xfrm>
            <a:off x="7229174" y="4604956"/>
            <a:ext cx="575945" cy="165735"/>
          </a:xfrm>
          <a:prstGeom prst="rect">
            <a:avLst/>
          </a:prstGeom>
        </p:spPr>
        <p:txBody>
          <a:bodyPr vert="horz" wrap="square" lIns="0" tIns="0" rIns="0" bIns="0" rtlCol="0">
            <a:spAutoFit/>
          </a:bodyPr>
          <a:lstStyle/>
          <a:p>
            <a:pPr marL="12700"/>
            <a:r>
              <a:rPr sz="1050" spc="30" dirty="0">
                <a:latin typeface="宋体"/>
                <a:cs typeface="宋体"/>
              </a:rPr>
              <a:t>行为时间</a:t>
            </a:r>
            <a:endParaRPr sz="1050">
              <a:latin typeface="宋体"/>
              <a:cs typeface="宋体"/>
            </a:endParaRPr>
          </a:p>
        </p:txBody>
      </p:sp>
      <p:sp>
        <p:nvSpPr>
          <p:cNvPr id="35" name="object 35"/>
          <p:cNvSpPr/>
          <p:nvPr/>
        </p:nvSpPr>
        <p:spPr>
          <a:xfrm>
            <a:off x="7595574" y="3650281"/>
            <a:ext cx="834702" cy="400429"/>
          </a:xfrm>
          <a:prstGeom prst="rect">
            <a:avLst/>
          </a:prstGeom>
          <a:blipFill>
            <a:blip r:embed="rId16" cstate="print"/>
            <a:stretch>
              <a:fillRect/>
            </a:stretch>
          </a:blipFill>
        </p:spPr>
        <p:txBody>
          <a:bodyPr wrap="square" lIns="0" tIns="0" rIns="0" bIns="0" rtlCol="0"/>
          <a:lstStyle/>
          <a:p>
            <a:endParaRPr/>
          </a:p>
        </p:txBody>
      </p:sp>
      <p:sp>
        <p:nvSpPr>
          <p:cNvPr id="36" name="object 36"/>
          <p:cNvSpPr/>
          <p:nvPr/>
        </p:nvSpPr>
        <p:spPr>
          <a:xfrm>
            <a:off x="7664943" y="3698897"/>
            <a:ext cx="691515" cy="247015"/>
          </a:xfrm>
          <a:custGeom>
            <a:avLst/>
            <a:gdLst/>
            <a:ahLst/>
            <a:cxnLst/>
            <a:rect l="l" t="t" r="r" b="b"/>
            <a:pathLst>
              <a:path w="691515"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37" name="object 37"/>
          <p:cNvSpPr/>
          <p:nvPr/>
        </p:nvSpPr>
        <p:spPr>
          <a:xfrm>
            <a:off x="7607008" y="3673161"/>
            <a:ext cx="823268" cy="377548"/>
          </a:xfrm>
          <a:prstGeom prst="rect">
            <a:avLst/>
          </a:prstGeom>
          <a:blipFill>
            <a:blip r:embed="rId17" cstate="print"/>
            <a:stretch>
              <a:fillRect/>
            </a:stretch>
          </a:blipFill>
        </p:spPr>
        <p:txBody>
          <a:bodyPr wrap="square" lIns="0" tIns="0" rIns="0" bIns="0" rtlCol="0"/>
          <a:lstStyle/>
          <a:p>
            <a:endParaRPr/>
          </a:p>
        </p:txBody>
      </p:sp>
      <p:sp>
        <p:nvSpPr>
          <p:cNvPr id="38" name="object 38"/>
          <p:cNvSpPr/>
          <p:nvPr/>
        </p:nvSpPr>
        <p:spPr>
          <a:xfrm>
            <a:off x="8544621" y="3650281"/>
            <a:ext cx="846137" cy="400429"/>
          </a:xfrm>
          <a:prstGeom prst="rect">
            <a:avLst/>
          </a:prstGeom>
          <a:blipFill>
            <a:blip r:embed="rId18" cstate="print"/>
            <a:stretch>
              <a:fillRect/>
            </a:stretch>
          </a:blipFill>
        </p:spPr>
        <p:txBody>
          <a:bodyPr wrap="square" lIns="0" tIns="0" rIns="0" bIns="0" rtlCol="0"/>
          <a:lstStyle/>
          <a:p>
            <a:endParaRPr/>
          </a:p>
        </p:txBody>
      </p:sp>
      <p:sp>
        <p:nvSpPr>
          <p:cNvPr id="39" name="object 39"/>
          <p:cNvSpPr/>
          <p:nvPr/>
        </p:nvSpPr>
        <p:spPr>
          <a:xfrm>
            <a:off x="8615665" y="3698897"/>
            <a:ext cx="691515" cy="247015"/>
          </a:xfrm>
          <a:custGeom>
            <a:avLst/>
            <a:gdLst/>
            <a:ahLst/>
            <a:cxnLst/>
            <a:rect l="l" t="t" r="r" b="b"/>
            <a:pathLst>
              <a:path w="691515"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40" name="object 40"/>
          <p:cNvSpPr/>
          <p:nvPr/>
        </p:nvSpPr>
        <p:spPr>
          <a:xfrm>
            <a:off x="8556054" y="3673161"/>
            <a:ext cx="823268" cy="377548"/>
          </a:xfrm>
          <a:prstGeom prst="rect">
            <a:avLst/>
          </a:prstGeom>
          <a:blipFill>
            <a:blip r:embed="rId19" cstate="print"/>
            <a:stretch>
              <a:fillRect/>
            </a:stretch>
          </a:blipFill>
        </p:spPr>
        <p:txBody>
          <a:bodyPr wrap="square" lIns="0" tIns="0" rIns="0" bIns="0" rtlCol="0"/>
          <a:lstStyle/>
          <a:p>
            <a:endParaRPr/>
          </a:p>
        </p:txBody>
      </p:sp>
      <p:sp>
        <p:nvSpPr>
          <p:cNvPr id="41" name="object 41"/>
          <p:cNvSpPr txBox="1"/>
          <p:nvPr/>
        </p:nvSpPr>
        <p:spPr>
          <a:xfrm>
            <a:off x="7731215" y="3737358"/>
            <a:ext cx="1527810" cy="165735"/>
          </a:xfrm>
          <a:prstGeom prst="rect">
            <a:avLst/>
          </a:prstGeom>
        </p:spPr>
        <p:txBody>
          <a:bodyPr vert="horz" wrap="square" lIns="0" tIns="0" rIns="0" bIns="0" rtlCol="0">
            <a:spAutoFit/>
          </a:bodyPr>
          <a:lstStyle/>
          <a:p>
            <a:pPr marL="12700">
              <a:tabLst>
                <a:tab pos="964565" algn="l"/>
              </a:tabLst>
            </a:pPr>
            <a:r>
              <a:rPr sz="1050" spc="30" dirty="0">
                <a:latin typeface="宋体"/>
                <a:cs typeface="宋体"/>
              </a:rPr>
              <a:t>行为频率	行为过程</a:t>
            </a:r>
            <a:endParaRPr sz="1050">
              <a:latin typeface="宋体"/>
              <a:cs typeface="宋体"/>
            </a:endParaRPr>
          </a:p>
        </p:txBody>
      </p:sp>
      <p:sp>
        <p:nvSpPr>
          <p:cNvPr id="42" name="object 42"/>
          <p:cNvSpPr/>
          <p:nvPr/>
        </p:nvSpPr>
        <p:spPr>
          <a:xfrm>
            <a:off x="8007208" y="4737162"/>
            <a:ext cx="834702" cy="388989"/>
          </a:xfrm>
          <a:prstGeom prst="rect">
            <a:avLst/>
          </a:prstGeom>
          <a:blipFill>
            <a:blip r:embed="rId20" cstate="print"/>
            <a:stretch>
              <a:fillRect/>
            </a:stretch>
          </a:blipFill>
        </p:spPr>
        <p:txBody>
          <a:bodyPr wrap="square" lIns="0" tIns="0" rIns="0" bIns="0" rtlCol="0"/>
          <a:lstStyle/>
          <a:p>
            <a:endParaRPr/>
          </a:p>
        </p:txBody>
      </p:sp>
      <p:sp>
        <p:nvSpPr>
          <p:cNvPr id="43" name="object 43"/>
          <p:cNvSpPr/>
          <p:nvPr/>
        </p:nvSpPr>
        <p:spPr>
          <a:xfrm>
            <a:off x="8070937" y="4779920"/>
            <a:ext cx="691515" cy="247015"/>
          </a:xfrm>
          <a:custGeom>
            <a:avLst/>
            <a:gdLst/>
            <a:ahLst/>
            <a:cxnLst/>
            <a:rect l="l" t="t" r="r" b="b"/>
            <a:pathLst>
              <a:path w="691515"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44" name="object 44"/>
          <p:cNvSpPr/>
          <p:nvPr/>
        </p:nvSpPr>
        <p:spPr>
          <a:xfrm>
            <a:off x="8007208" y="4748602"/>
            <a:ext cx="823268" cy="377548"/>
          </a:xfrm>
          <a:prstGeom prst="rect">
            <a:avLst/>
          </a:prstGeom>
          <a:blipFill>
            <a:blip r:embed="rId21" cstate="print"/>
            <a:stretch>
              <a:fillRect/>
            </a:stretch>
          </a:blipFill>
        </p:spPr>
        <p:txBody>
          <a:bodyPr wrap="square" lIns="0" tIns="0" rIns="0" bIns="0" rtlCol="0"/>
          <a:lstStyle/>
          <a:p>
            <a:endParaRPr/>
          </a:p>
        </p:txBody>
      </p:sp>
      <p:sp>
        <p:nvSpPr>
          <p:cNvPr id="45" name="object 45"/>
          <p:cNvSpPr txBox="1"/>
          <p:nvPr/>
        </p:nvSpPr>
        <p:spPr>
          <a:xfrm>
            <a:off x="8137819" y="4821570"/>
            <a:ext cx="575945" cy="165735"/>
          </a:xfrm>
          <a:prstGeom prst="rect">
            <a:avLst/>
          </a:prstGeom>
        </p:spPr>
        <p:txBody>
          <a:bodyPr vert="horz" wrap="square" lIns="0" tIns="0" rIns="0" bIns="0" rtlCol="0">
            <a:spAutoFit/>
          </a:bodyPr>
          <a:lstStyle/>
          <a:p>
            <a:pPr marL="12700"/>
            <a:r>
              <a:rPr sz="1050" spc="30" dirty="0">
                <a:latin typeface="宋体"/>
                <a:cs typeface="宋体"/>
              </a:rPr>
              <a:t>行为地点</a:t>
            </a:r>
            <a:endParaRPr sz="1050">
              <a:latin typeface="宋体"/>
              <a:cs typeface="宋体"/>
            </a:endParaRPr>
          </a:p>
        </p:txBody>
      </p:sp>
      <p:sp>
        <p:nvSpPr>
          <p:cNvPr id="46" name="object 46"/>
          <p:cNvSpPr/>
          <p:nvPr/>
        </p:nvSpPr>
        <p:spPr>
          <a:xfrm>
            <a:off x="8990558" y="4519785"/>
            <a:ext cx="846137" cy="400429"/>
          </a:xfrm>
          <a:prstGeom prst="rect">
            <a:avLst/>
          </a:prstGeom>
          <a:blipFill>
            <a:blip r:embed="rId22" cstate="print"/>
            <a:stretch>
              <a:fillRect/>
            </a:stretch>
          </a:blipFill>
        </p:spPr>
        <p:txBody>
          <a:bodyPr wrap="square" lIns="0" tIns="0" rIns="0" bIns="0" rtlCol="0"/>
          <a:lstStyle/>
          <a:p>
            <a:endParaRPr/>
          </a:p>
        </p:txBody>
      </p:sp>
      <p:sp>
        <p:nvSpPr>
          <p:cNvPr id="47" name="object 47"/>
          <p:cNvSpPr/>
          <p:nvPr/>
        </p:nvSpPr>
        <p:spPr>
          <a:xfrm>
            <a:off x="9064956" y="4563718"/>
            <a:ext cx="691515" cy="247015"/>
          </a:xfrm>
          <a:custGeom>
            <a:avLst/>
            <a:gdLst/>
            <a:ahLst/>
            <a:cxnLst/>
            <a:rect l="l" t="t" r="r" b="b"/>
            <a:pathLst>
              <a:path w="691515" h="247014">
                <a:moveTo>
                  <a:pt x="0" y="246985"/>
                </a:moveTo>
                <a:lnTo>
                  <a:pt x="691362" y="246985"/>
                </a:lnTo>
                <a:lnTo>
                  <a:pt x="691362" y="0"/>
                </a:lnTo>
                <a:lnTo>
                  <a:pt x="0" y="0"/>
                </a:lnTo>
                <a:lnTo>
                  <a:pt x="0" y="246985"/>
                </a:lnTo>
                <a:close/>
              </a:path>
            </a:pathLst>
          </a:custGeom>
          <a:ln w="11451">
            <a:solidFill>
              <a:srgbClr val="000000"/>
            </a:solidFill>
          </a:ln>
        </p:spPr>
        <p:txBody>
          <a:bodyPr wrap="square" lIns="0" tIns="0" rIns="0" bIns="0" rtlCol="0"/>
          <a:lstStyle/>
          <a:p>
            <a:endParaRPr/>
          </a:p>
        </p:txBody>
      </p:sp>
      <p:sp>
        <p:nvSpPr>
          <p:cNvPr id="48" name="object 48"/>
          <p:cNvSpPr/>
          <p:nvPr/>
        </p:nvSpPr>
        <p:spPr>
          <a:xfrm>
            <a:off x="9001991" y="4542666"/>
            <a:ext cx="823268" cy="377548"/>
          </a:xfrm>
          <a:prstGeom prst="rect">
            <a:avLst/>
          </a:prstGeom>
          <a:blipFill>
            <a:blip r:embed="rId23" cstate="print"/>
            <a:stretch>
              <a:fillRect/>
            </a:stretch>
          </a:blipFill>
        </p:spPr>
        <p:txBody>
          <a:bodyPr wrap="square" lIns="0" tIns="0" rIns="0" bIns="0" rtlCol="0"/>
          <a:lstStyle/>
          <a:p>
            <a:endParaRPr/>
          </a:p>
        </p:txBody>
      </p:sp>
      <p:sp>
        <p:nvSpPr>
          <p:cNvPr id="49" name="object 49"/>
          <p:cNvSpPr txBox="1"/>
          <p:nvPr/>
        </p:nvSpPr>
        <p:spPr>
          <a:xfrm>
            <a:off x="9133364" y="4604956"/>
            <a:ext cx="574675" cy="165735"/>
          </a:xfrm>
          <a:prstGeom prst="rect">
            <a:avLst/>
          </a:prstGeom>
        </p:spPr>
        <p:txBody>
          <a:bodyPr vert="horz" wrap="square" lIns="0" tIns="0" rIns="0" bIns="0" rtlCol="0">
            <a:spAutoFit/>
          </a:bodyPr>
          <a:lstStyle/>
          <a:p>
            <a:pPr marL="12700"/>
            <a:r>
              <a:rPr sz="1050" spc="25" dirty="0">
                <a:latin typeface="宋体"/>
                <a:cs typeface="宋体"/>
              </a:rPr>
              <a:t>行为主体</a:t>
            </a:r>
            <a:endParaRPr sz="1050">
              <a:latin typeface="宋体"/>
              <a:cs typeface="宋体"/>
            </a:endParaRPr>
          </a:p>
        </p:txBody>
      </p:sp>
      <p:sp>
        <p:nvSpPr>
          <p:cNvPr id="50" name="object 50"/>
          <p:cNvSpPr/>
          <p:nvPr/>
        </p:nvSpPr>
        <p:spPr>
          <a:xfrm>
            <a:off x="6749437" y="3512990"/>
            <a:ext cx="3476022" cy="1716235"/>
          </a:xfrm>
          <a:prstGeom prst="rect">
            <a:avLst/>
          </a:prstGeom>
          <a:blipFill>
            <a:blip r:embed="rId24" cstate="print"/>
            <a:stretch>
              <a:fillRect/>
            </a:stretch>
          </a:blipFill>
        </p:spPr>
        <p:txBody>
          <a:bodyPr wrap="square" lIns="0" tIns="0" rIns="0" bIns="0" rtlCol="0"/>
          <a:lstStyle/>
          <a:p>
            <a:endParaRPr/>
          </a:p>
        </p:txBody>
      </p:sp>
      <p:sp>
        <p:nvSpPr>
          <p:cNvPr id="51" name="object 51"/>
          <p:cNvSpPr/>
          <p:nvPr/>
        </p:nvSpPr>
        <p:spPr>
          <a:xfrm>
            <a:off x="6817586" y="3560385"/>
            <a:ext cx="3328035" cy="1579880"/>
          </a:xfrm>
          <a:custGeom>
            <a:avLst/>
            <a:gdLst/>
            <a:ahLst/>
            <a:cxnLst/>
            <a:rect l="l" t="t" r="r" b="b"/>
            <a:pathLst>
              <a:path w="3328034" h="1579879">
                <a:moveTo>
                  <a:pt x="0" y="789785"/>
                </a:moveTo>
                <a:lnTo>
                  <a:pt x="4777" y="729483"/>
                </a:lnTo>
                <a:lnTo>
                  <a:pt x="18881" y="670417"/>
                </a:lnTo>
                <a:lnTo>
                  <a:pt x="41966" y="612750"/>
                </a:lnTo>
                <a:lnTo>
                  <a:pt x="73688" y="556647"/>
                </a:lnTo>
                <a:lnTo>
                  <a:pt x="113700" y="502271"/>
                </a:lnTo>
                <a:lnTo>
                  <a:pt x="161659" y="449785"/>
                </a:lnTo>
                <a:lnTo>
                  <a:pt x="217220" y="399352"/>
                </a:lnTo>
                <a:lnTo>
                  <a:pt x="247743" y="374958"/>
                </a:lnTo>
                <a:lnTo>
                  <a:pt x="280037" y="351138"/>
                </a:lnTo>
                <a:lnTo>
                  <a:pt x="314059" y="327913"/>
                </a:lnTo>
                <a:lnTo>
                  <a:pt x="349766" y="305304"/>
                </a:lnTo>
                <a:lnTo>
                  <a:pt x="387115" y="283331"/>
                </a:lnTo>
                <a:lnTo>
                  <a:pt x="426062" y="262015"/>
                </a:lnTo>
                <a:lnTo>
                  <a:pt x="466565" y="241376"/>
                </a:lnTo>
                <a:lnTo>
                  <a:pt x="508580" y="221434"/>
                </a:lnTo>
                <a:lnTo>
                  <a:pt x="552064" y="202210"/>
                </a:lnTo>
                <a:lnTo>
                  <a:pt x="596975" y="183725"/>
                </a:lnTo>
                <a:lnTo>
                  <a:pt x="643269" y="165999"/>
                </a:lnTo>
                <a:lnTo>
                  <a:pt x="690903" y="149052"/>
                </a:lnTo>
                <a:lnTo>
                  <a:pt x="739833" y="132904"/>
                </a:lnTo>
                <a:lnTo>
                  <a:pt x="790017" y="117577"/>
                </a:lnTo>
                <a:lnTo>
                  <a:pt x="841412" y="103091"/>
                </a:lnTo>
                <a:lnTo>
                  <a:pt x="893975" y="89465"/>
                </a:lnTo>
                <a:lnTo>
                  <a:pt x="947662" y="76722"/>
                </a:lnTo>
                <a:lnTo>
                  <a:pt x="1002430" y="64880"/>
                </a:lnTo>
                <a:lnTo>
                  <a:pt x="1058236" y="53960"/>
                </a:lnTo>
                <a:lnTo>
                  <a:pt x="1115038" y="43984"/>
                </a:lnTo>
                <a:lnTo>
                  <a:pt x="1172791" y="34971"/>
                </a:lnTo>
                <a:lnTo>
                  <a:pt x="1231454" y="26941"/>
                </a:lnTo>
                <a:lnTo>
                  <a:pt x="1290982" y="19916"/>
                </a:lnTo>
                <a:lnTo>
                  <a:pt x="1351332" y="13916"/>
                </a:lnTo>
                <a:lnTo>
                  <a:pt x="1412463" y="8960"/>
                </a:lnTo>
                <a:lnTo>
                  <a:pt x="1474329" y="5071"/>
                </a:lnTo>
                <a:lnTo>
                  <a:pt x="1536889" y="2267"/>
                </a:lnTo>
                <a:lnTo>
                  <a:pt x="1600099" y="570"/>
                </a:lnTo>
                <a:lnTo>
                  <a:pt x="1663917" y="0"/>
                </a:lnTo>
                <a:lnTo>
                  <a:pt x="1727734" y="570"/>
                </a:lnTo>
                <a:lnTo>
                  <a:pt x="1790943" y="2267"/>
                </a:lnTo>
                <a:lnTo>
                  <a:pt x="1853502" y="5071"/>
                </a:lnTo>
                <a:lnTo>
                  <a:pt x="1915367" y="8960"/>
                </a:lnTo>
                <a:lnTo>
                  <a:pt x="1976495" y="13916"/>
                </a:lnTo>
                <a:lnTo>
                  <a:pt x="2036844" y="19916"/>
                </a:lnTo>
                <a:lnTo>
                  <a:pt x="2096369" y="26941"/>
                </a:lnTo>
                <a:lnTo>
                  <a:pt x="2155028" y="34971"/>
                </a:lnTo>
                <a:lnTo>
                  <a:pt x="2212778" y="43984"/>
                </a:lnTo>
                <a:lnTo>
                  <a:pt x="2269576" y="53960"/>
                </a:lnTo>
                <a:lnTo>
                  <a:pt x="2325378" y="64880"/>
                </a:lnTo>
                <a:lnTo>
                  <a:pt x="2380142" y="76722"/>
                </a:lnTo>
                <a:lnTo>
                  <a:pt x="2433825" y="89465"/>
                </a:lnTo>
                <a:lnTo>
                  <a:pt x="2486383" y="103091"/>
                </a:lnTo>
                <a:lnTo>
                  <a:pt x="2537773" y="117577"/>
                </a:lnTo>
                <a:lnTo>
                  <a:pt x="2587952" y="132904"/>
                </a:lnTo>
                <a:lnTo>
                  <a:pt x="2636878" y="149052"/>
                </a:lnTo>
                <a:lnTo>
                  <a:pt x="2684507" y="165999"/>
                </a:lnTo>
                <a:lnTo>
                  <a:pt x="2730795" y="183725"/>
                </a:lnTo>
                <a:lnTo>
                  <a:pt x="2775701" y="202210"/>
                </a:lnTo>
                <a:lnTo>
                  <a:pt x="2819180" y="221434"/>
                </a:lnTo>
                <a:lnTo>
                  <a:pt x="2861190" y="241376"/>
                </a:lnTo>
                <a:lnTo>
                  <a:pt x="2901687" y="262015"/>
                </a:lnTo>
                <a:lnTo>
                  <a:pt x="2940629" y="283331"/>
                </a:lnTo>
                <a:lnTo>
                  <a:pt x="2977973" y="305304"/>
                </a:lnTo>
                <a:lnTo>
                  <a:pt x="3013674" y="327913"/>
                </a:lnTo>
                <a:lnTo>
                  <a:pt x="3047692" y="351138"/>
                </a:lnTo>
                <a:lnTo>
                  <a:pt x="3079981" y="374958"/>
                </a:lnTo>
                <a:lnTo>
                  <a:pt x="3110499" y="399352"/>
                </a:lnTo>
                <a:lnTo>
                  <a:pt x="3166051" y="449785"/>
                </a:lnTo>
                <a:lnTo>
                  <a:pt x="3214002" y="502271"/>
                </a:lnTo>
                <a:lnTo>
                  <a:pt x="3254007" y="556647"/>
                </a:lnTo>
                <a:lnTo>
                  <a:pt x="3285722" y="612750"/>
                </a:lnTo>
                <a:lnTo>
                  <a:pt x="3308803" y="670417"/>
                </a:lnTo>
                <a:lnTo>
                  <a:pt x="3322904" y="729483"/>
                </a:lnTo>
                <a:lnTo>
                  <a:pt x="3327681" y="789785"/>
                </a:lnTo>
                <a:lnTo>
                  <a:pt x="3326480" y="820080"/>
                </a:lnTo>
                <a:lnTo>
                  <a:pt x="3316998" y="879785"/>
                </a:lnTo>
                <a:lnTo>
                  <a:pt x="3298364" y="938172"/>
                </a:lnTo>
                <a:lnTo>
                  <a:pt x="3270923" y="995078"/>
                </a:lnTo>
                <a:lnTo>
                  <a:pt x="3235019" y="1050339"/>
                </a:lnTo>
                <a:lnTo>
                  <a:pt x="3190998" y="1103792"/>
                </a:lnTo>
                <a:lnTo>
                  <a:pt x="3139203" y="1155273"/>
                </a:lnTo>
                <a:lnTo>
                  <a:pt x="3079981" y="1204619"/>
                </a:lnTo>
                <a:lnTo>
                  <a:pt x="3047692" y="1228439"/>
                </a:lnTo>
                <a:lnTo>
                  <a:pt x="3013674" y="1251665"/>
                </a:lnTo>
                <a:lnTo>
                  <a:pt x="2977973" y="1274275"/>
                </a:lnTo>
                <a:lnTo>
                  <a:pt x="2940629" y="1296248"/>
                </a:lnTo>
                <a:lnTo>
                  <a:pt x="2901687" y="1317565"/>
                </a:lnTo>
                <a:lnTo>
                  <a:pt x="2861190" y="1338205"/>
                </a:lnTo>
                <a:lnTo>
                  <a:pt x="2819180" y="1358148"/>
                </a:lnTo>
                <a:lnTo>
                  <a:pt x="2775701" y="1377372"/>
                </a:lnTo>
                <a:lnTo>
                  <a:pt x="2730795" y="1395858"/>
                </a:lnTo>
                <a:lnTo>
                  <a:pt x="2684507" y="1413586"/>
                </a:lnTo>
                <a:lnTo>
                  <a:pt x="2636878" y="1430534"/>
                </a:lnTo>
                <a:lnTo>
                  <a:pt x="2587952" y="1446682"/>
                </a:lnTo>
                <a:lnTo>
                  <a:pt x="2537773" y="1462010"/>
                </a:lnTo>
                <a:lnTo>
                  <a:pt x="2486383" y="1476497"/>
                </a:lnTo>
                <a:lnTo>
                  <a:pt x="2433825" y="1490123"/>
                </a:lnTo>
                <a:lnTo>
                  <a:pt x="2380142" y="1502868"/>
                </a:lnTo>
                <a:lnTo>
                  <a:pt x="2325378" y="1514710"/>
                </a:lnTo>
                <a:lnTo>
                  <a:pt x="2269576" y="1525630"/>
                </a:lnTo>
                <a:lnTo>
                  <a:pt x="2212778" y="1535607"/>
                </a:lnTo>
                <a:lnTo>
                  <a:pt x="2155028" y="1544621"/>
                </a:lnTo>
                <a:lnTo>
                  <a:pt x="2096369" y="1552651"/>
                </a:lnTo>
                <a:lnTo>
                  <a:pt x="2036844" y="1559676"/>
                </a:lnTo>
                <a:lnTo>
                  <a:pt x="1976495" y="1565677"/>
                </a:lnTo>
                <a:lnTo>
                  <a:pt x="1915367" y="1570633"/>
                </a:lnTo>
                <a:lnTo>
                  <a:pt x="1853502" y="1574523"/>
                </a:lnTo>
                <a:lnTo>
                  <a:pt x="1790943" y="1577327"/>
                </a:lnTo>
                <a:lnTo>
                  <a:pt x="1727734" y="1579024"/>
                </a:lnTo>
                <a:lnTo>
                  <a:pt x="1663917" y="1579594"/>
                </a:lnTo>
                <a:lnTo>
                  <a:pt x="1600099" y="1579024"/>
                </a:lnTo>
                <a:lnTo>
                  <a:pt x="1536889" y="1577327"/>
                </a:lnTo>
                <a:lnTo>
                  <a:pt x="1474329" y="1574523"/>
                </a:lnTo>
                <a:lnTo>
                  <a:pt x="1412463" y="1570633"/>
                </a:lnTo>
                <a:lnTo>
                  <a:pt x="1351332" y="1565677"/>
                </a:lnTo>
                <a:lnTo>
                  <a:pt x="1290982" y="1559676"/>
                </a:lnTo>
                <a:lnTo>
                  <a:pt x="1231454" y="1552651"/>
                </a:lnTo>
                <a:lnTo>
                  <a:pt x="1172791" y="1544621"/>
                </a:lnTo>
                <a:lnTo>
                  <a:pt x="1115038" y="1535607"/>
                </a:lnTo>
                <a:lnTo>
                  <a:pt x="1058236" y="1525630"/>
                </a:lnTo>
                <a:lnTo>
                  <a:pt x="1002430" y="1514710"/>
                </a:lnTo>
                <a:lnTo>
                  <a:pt x="947662" y="1502868"/>
                </a:lnTo>
                <a:lnTo>
                  <a:pt x="893975" y="1490123"/>
                </a:lnTo>
                <a:lnTo>
                  <a:pt x="841412" y="1476497"/>
                </a:lnTo>
                <a:lnTo>
                  <a:pt x="790017" y="1462010"/>
                </a:lnTo>
                <a:lnTo>
                  <a:pt x="739833" y="1446682"/>
                </a:lnTo>
                <a:lnTo>
                  <a:pt x="690903" y="1430534"/>
                </a:lnTo>
                <a:lnTo>
                  <a:pt x="643269" y="1413586"/>
                </a:lnTo>
                <a:lnTo>
                  <a:pt x="596975" y="1395858"/>
                </a:lnTo>
                <a:lnTo>
                  <a:pt x="552064" y="1377372"/>
                </a:lnTo>
                <a:lnTo>
                  <a:pt x="508580" y="1358148"/>
                </a:lnTo>
                <a:lnTo>
                  <a:pt x="466565" y="1338205"/>
                </a:lnTo>
                <a:lnTo>
                  <a:pt x="426062" y="1317565"/>
                </a:lnTo>
                <a:lnTo>
                  <a:pt x="387115" y="1296248"/>
                </a:lnTo>
                <a:lnTo>
                  <a:pt x="349766" y="1274275"/>
                </a:lnTo>
                <a:lnTo>
                  <a:pt x="314059" y="1251665"/>
                </a:lnTo>
                <a:lnTo>
                  <a:pt x="280037" y="1228439"/>
                </a:lnTo>
                <a:lnTo>
                  <a:pt x="247743" y="1204619"/>
                </a:lnTo>
                <a:lnTo>
                  <a:pt x="217220" y="1180223"/>
                </a:lnTo>
                <a:lnTo>
                  <a:pt x="161659" y="1129789"/>
                </a:lnTo>
                <a:lnTo>
                  <a:pt x="113700" y="1077302"/>
                </a:lnTo>
                <a:lnTo>
                  <a:pt x="73688" y="1022924"/>
                </a:lnTo>
                <a:lnTo>
                  <a:pt x="41966" y="966820"/>
                </a:lnTo>
                <a:lnTo>
                  <a:pt x="18881" y="909153"/>
                </a:lnTo>
                <a:lnTo>
                  <a:pt x="4777" y="850087"/>
                </a:lnTo>
                <a:lnTo>
                  <a:pt x="0" y="789785"/>
                </a:lnTo>
                <a:close/>
              </a:path>
            </a:pathLst>
          </a:custGeom>
          <a:ln w="11451">
            <a:solidFill>
              <a:srgbClr val="000000"/>
            </a:solidFill>
            <a:prstDash val="lgDash"/>
          </a:ln>
        </p:spPr>
        <p:txBody>
          <a:bodyPr wrap="square" lIns="0" tIns="0" rIns="0" bIns="0" rtlCol="0"/>
          <a:lstStyle/>
          <a:p>
            <a:endParaRPr/>
          </a:p>
        </p:txBody>
      </p:sp>
      <p:sp>
        <p:nvSpPr>
          <p:cNvPr id="52" name="object 52"/>
          <p:cNvSpPr/>
          <p:nvPr/>
        </p:nvSpPr>
        <p:spPr>
          <a:xfrm>
            <a:off x="3284849" y="3341377"/>
            <a:ext cx="1372114" cy="377548"/>
          </a:xfrm>
          <a:prstGeom prst="rect">
            <a:avLst/>
          </a:prstGeom>
          <a:blipFill>
            <a:blip r:embed="rId25" cstate="print"/>
            <a:stretch>
              <a:fillRect/>
            </a:stretch>
          </a:blipFill>
        </p:spPr>
        <p:txBody>
          <a:bodyPr wrap="square" lIns="0" tIns="0" rIns="0" bIns="0" rtlCol="0"/>
          <a:lstStyle/>
          <a:p>
            <a:endParaRPr/>
          </a:p>
        </p:txBody>
      </p:sp>
      <p:sp>
        <p:nvSpPr>
          <p:cNvPr id="53" name="object 53"/>
          <p:cNvSpPr txBox="1"/>
          <p:nvPr/>
        </p:nvSpPr>
        <p:spPr>
          <a:xfrm>
            <a:off x="3407837" y="3410104"/>
            <a:ext cx="1124585" cy="165735"/>
          </a:xfrm>
          <a:prstGeom prst="rect">
            <a:avLst/>
          </a:prstGeom>
        </p:spPr>
        <p:txBody>
          <a:bodyPr vert="horz" wrap="square" lIns="0" tIns="0" rIns="0" bIns="0" rtlCol="0">
            <a:spAutoFit/>
          </a:bodyPr>
          <a:lstStyle/>
          <a:p>
            <a:pPr marL="12700"/>
            <a:r>
              <a:rPr sz="1050" spc="25" dirty="0">
                <a:latin typeface="宋体"/>
                <a:cs typeface="宋体"/>
              </a:rPr>
              <a:t>碰撞、裂变、聚合</a:t>
            </a:r>
            <a:endParaRPr sz="1050">
              <a:latin typeface="宋体"/>
              <a:cs typeface="宋体"/>
            </a:endParaRPr>
          </a:p>
        </p:txBody>
      </p:sp>
      <p:sp>
        <p:nvSpPr>
          <p:cNvPr id="54" name="object 54"/>
          <p:cNvSpPr/>
          <p:nvPr/>
        </p:nvSpPr>
        <p:spPr>
          <a:xfrm>
            <a:off x="6223461" y="3684602"/>
            <a:ext cx="686057" cy="377548"/>
          </a:xfrm>
          <a:prstGeom prst="rect">
            <a:avLst/>
          </a:prstGeom>
          <a:blipFill>
            <a:blip r:embed="rId26" cstate="print"/>
            <a:stretch>
              <a:fillRect/>
            </a:stretch>
          </a:blipFill>
        </p:spPr>
        <p:txBody>
          <a:bodyPr wrap="square" lIns="0" tIns="0" rIns="0" bIns="0" rtlCol="0"/>
          <a:lstStyle/>
          <a:p>
            <a:endParaRPr/>
          </a:p>
        </p:txBody>
      </p:sp>
      <p:sp>
        <p:nvSpPr>
          <p:cNvPr id="55" name="object 55"/>
          <p:cNvSpPr txBox="1"/>
          <p:nvPr/>
        </p:nvSpPr>
        <p:spPr>
          <a:xfrm>
            <a:off x="6344922" y="3751087"/>
            <a:ext cx="438784" cy="165735"/>
          </a:xfrm>
          <a:prstGeom prst="rect">
            <a:avLst/>
          </a:prstGeom>
        </p:spPr>
        <p:txBody>
          <a:bodyPr vert="horz" wrap="square" lIns="0" tIns="0" rIns="0" bIns="0" rtlCol="0">
            <a:spAutoFit/>
          </a:bodyPr>
          <a:lstStyle/>
          <a:p>
            <a:pPr marL="12700"/>
            <a:r>
              <a:rPr sz="1050" b="1" spc="25" dirty="0">
                <a:latin typeface="宋体"/>
                <a:cs typeface="宋体"/>
              </a:rPr>
              <a:t>中效应</a:t>
            </a:r>
            <a:endParaRPr sz="1050">
              <a:latin typeface="宋体"/>
              <a:cs typeface="宋体"/>
            </a:endParaRPr>
          </a:p>
        </p:txBody>
      </p:sp>
      <p:sp>
        <p:nvSpPr>
          <p:cNvPr id="56" name="object 56"/>
          <p:cNvSpPr/>
          <p:nvPr/>
        </p:nvSpPr>
        <p:spPr>
          <a:xfrm>
            <a:off x="3101901" y="1842579"/>
            <a:ext cx="1738011" cy="777978"/>
          </a:xfrm>
          <a:prstGeom prst="rect">
            <a:avLst/>
          </a:prstGeom>
          <a:blipFill>
            <a:blip r:embed="rId27" cstate="print"/>
            <a:stretch>
              <a:fillRect/>
            </a:stretch>
          </a:blipFill>
        </p:spPr>
        <p:txBody>
          <a:bodyPr wrap="square" lIns="0" tIns="0" rIns="0" bIns="0" rtlCol="0"/>
          <a:lstStyle/>
          <a:p>
            <a:endParaRPr/>
          </a:p>
        </p:txBody>
      </p:sp>
      <p:sp>
        <p:nvSpPr>
          <p:cNvPr id="57" name="object 57"/>
          <p:cNvSpPr/>
          <p:nvPr/>
        </p:nvSpPr>
        <p:spPr>
          <a:xfrm>
            <a:off x="3165872" y="1886497"/>
            <a:ext cx="1599565" cy="625475"/>
          </a:xfrm>
          <a:custGeom>
            <a:avLst/>
            <a:gdLst/>
            <a:ahLst/>
            <a:cxnLst/>
            <a:rect l="l" t="t" r="r" b="b"/>
            <a:pathLst>
              <a:path w="1599564" h="625475">
                <a:moveTo>
                  <a:pt x="0" y="625448"/>
                </a:moveTo>
                <a:lnTo>
                  <a:pt x="1598970" y="625448"/>
                </a:lnTo>
                <a:lnTo>
                  <a:pt x="1598970" y="0"/>
                </a:lnTo>
                <a:lnTo>
                  <a:pt x="0" y="0"/>
                </a:lnTo>
                <a:lnTo>
                  <a:pt x="0" y="625448"/>
                </a:lnTo>
                <a:close/>
              </a:path>
            </a:pathLst>
          </a:custGeom>
          <a:ln w="11451">
            <a:solidFill>
              <a:srgbClr val="000000"/>
            </a:solidFill>
          </a:ln>
        </p:spPr>
        <p:txBody>
          <a:bodyPr wrap="square" lIns="0" tIns="0" rIns="0" bIns="0" rtlCol="0"/>
          <a:lstStyle/>
          <a:p>
            <a:endParaRPr/>
          </a:p>
        </p:txBody>
      </p:sp>
      <p:sp>
        <p:nvSpPr>
          <p:cNvPr id="58" name="object 58"/>
          <p:cNvSpPr/>
          <p:nvPr/>
        </p:nvSpPr>
        <p:spPr>
          <a:xfrm>
            <a:off x="3284849" y="1888342"/>
            <a:ext cx="1372114" cy="697892"/>
          </a:xfrm>
          <a:prstGeom prst="rect">
            <a:avLst/>
          </a:prstGeom>
          <a:blipFill>
            <a:blip r:embed="rId28" cstate="print"/>
            <a:stretch>
              <a:fillRect/>
            </a:stretch>
          </a:blipFill>
        </p:spPr>
        <p:txBody>
          <a:bodyPr wrap="square" lIns="0" tIns="0" rIns="0" bIns="0" rtlCol="0"/>
          <a:lstStyle/>
          <a:p>
            <a:endParaRPr/>
          </a:p>
        </p:txBody>
      </p:sp>
      <p:sp>
        <p:nvSpPr>
          <p:cNvPr id="59" name="object 59"/>
          <p:cNvSpPr txBox="1"/>
          <p:nvPr/>
        </p:nvSpPr>
        <p:spPr>
          <a:xfrm>
            <a:off x="3405854" y="1938104"/>
            <a:ext cx="1126490" cy="501650"/>
          </a:xfrm>
          <a:prstGeom prst="rect">
            <a:avLst/>
          </a:prstGeom>
        </p:spPr>
        <p:txBody>
          <a:bodyPr vert="horz" wrap="square" lIns="0" tIns="0" rIns="0" bIns="0" rtlCol="0">
            <a:spAutoFit/>
          </a:bodyPr>
          <a:lstStyle/>
          <a:p>
            <a:pPr marL="12065" marR="5080" algn="ctr">
              <a:lnSpc>
                <a:spcPct val="103299"/>
              </a:lnSpc>
            </a:pPr>
            <a:r>
              <a:rPr sz="1050" spc="30" dirty="0">
                <a:latin typeface="宋体"/>
                <a:cs typeface="宋体"/>
              </a:rPr>
              <a:t>安全信息意外释放  安全信息不对称  数据能量意外释放</a:t>
            </a:r>
            <a:endParaRPr sz="1050">
              <a:latin typeface="宋体"/>
              <a:cs typeface="宋体"/>
            </a:endParaRPr>
          </a:p>
        </p:txBody>
      </p:sp>
      <p:sp>
        <p:nvSpPr>
          <p:cNvPr id="60" name="object 60"/>
          <p:cNvSpPr/>
          <p:nvPr/>
        </p:nvSpPr>
        <p:spPr>
          <a:xfrm>
            <a:off x="9082032" y="4073592"/>
            <a:ext cx="1006217" cy="388989"/>
          </a:xfrm>
          <a:prstGeom prst="rect">
            <a:avLst/>
          </a:prstGeom>
          <a:blipFill>
            <a:blip r:embed="rId29" cstate="print"/>
            <a:stretch>
              <a:fillRect/>
            </a:stretch>
          </a:blipFill>
        </p:spPr>
        <p:txBody>
          <a:bodyPr wrap="square" lIns="0" tIns="0" rIns="0" bIns="0" rtlCol="0"/>
          <a:lstStyle/>
          <a:p>
            <a:endParaRPr/>
          </a:p>
        </p:txBody>
      </p:sp>
      <p:sp>
        <p:nvSpPr>
          <p:cNvPr id="61" name="object 61"/>
          <p:cNvSpPr/>
          <p:nvPr/>
        </p:nvSpPr>
        <p:spPr>
          <a:xfrm>
            <a:off x="9145521" y="4085032"/>
            <a:ext cx="868047" cy="377548"/>
          </a:xfrm>
          <a:prstGeom prst="rect">
            <a:avLst/>
          </a:prstGeom>
          <a:blipFill>
            <a:blip r:embed="rId30" cstate="print"/>
            <a:stretch>
              <a:fillRect/>
            </a:stretch>
          </a:blipFill>
        </p:spPr>
        <p:txBody>
          <a:bodyPr wrap="square" lIns="0" tIns="0" rIns="0" bIns="0" rtlCol="0"/>
          <a:lstStyle/>
          <a:p>
            <a:endParaRPr/>
          </a:p>
        </p:txBody>
      </p:sp>
      <p:sp>
        <p:nvSpPr>
          <p:cNvPr id="62" name="object 62"/>
          <p:cNvSpPr txBox="1"/>
          <p:nvPr/>
        </p:nvSpPr>
        <p:spPr>
          <a:xfrm>
            <a:off x="9302134" y="4153805"/>
            <a:ext cx="575945" cy="165735"/>
          </a:xfrm>
          <a:prstGeom prst="rect">
            <a:avLst/>
          </a:prstGeom>
        </p:spPr>
        <p:txBody>
          <a:bodyPr vert="horz" wrap="square" lIns="0" tIns="0" rIns="0" bIns="0" rtlCol="0">
            <a:spAutoFit/>
          </a:bodyPr>
          <a:lstStyle/>
          <a:p>
            <a:pPr marL="12700"/>
            <a:r>
              <a:rPr sz="1050" spc="30" dirty="0">
                <a:latin typeface="宋体"/>
                <a:cs typeface="宋体"/>
              </a:rPr>
              <a:t>行为致因</a:t>
            </a:r>
            <a:endParaRPr sz="1050">
              <a:latin typeface="宋体"/>
              <a:cs typeface="宋体"/>
            </a:endParaRPr>
          </a:p>
        </p:txBody>
      </p:sp>
      <p:sp>
        <p:nvSpPr>
          <p:cNvPr id="63" name="object 63"/>
          <p:cNvSpPr/>
          <p:nvPr/>
        </p:nvSpPr>
        <p:spPr>
          <a:xfrm>
            <a:off x="7481231" y="2837934"/>
            <a:ext cx="411634" cy="709333"/>
          </a:xfrm>
          <a:prstGeom prst="rect">
            <a:avLst/>
          </a:prstGeom>
          <a:blipFill>
            <a:blip r:embed="rId31" cstate="print"/>
            <a:stretch>
              <a:fillRect/>
            </a:stretch>
          </a:blipFill>
        </p:spPr>
        <p:txBody>
          <a:bodyPr wrap="square" lIns="0" tIns="0" rIns="0" bIns="0" rtlCol="0"/>
          <a:lstStyle/>
          <a:p>
            <a:endParaRPr/>
          </a:p>
        </p:txBody>
      </p:sp>
      <p:sp>
        <p:nvSpPr>
          <p:cNvPr id="64" name="object 64"/>
          <p:cNvSpPr txBox="1"/>
          <p:nvPr/>
        </p:nvSpPr>
        <p:spPr>
          <a:xfrm>
            <a:off x="7611537" y="2898831"/>
            <a:ext cx="163195" cy="501650"/>
          </a:xfrm>
          <a:prstGeom prst="rect">
            <a:avLst/>
          </a:prstGeom>
        </p:spPr>
        <p:txBody>
          <a:bodyPr vert="horz" wrap="square" lIns="0" tIns="0" rIns="0" bIns="0" rtlCol="0">
            <a:spAutoFit/>
          </a:bodyPr>
          <a:lstStyle/>
          <a:p>
            <a:pPr marL="12700" marR="5080" algn="just">
              <a:lnSpc>
                <a:spcPct val="103299"/>
              </a:lnSpc>
            </a:pPr>
            <a:r>
              <a:rPr sz="1050" b="1" spc="20" dirty="0">
                <a:latin typeface="宋体"/>
                <a:cs typeface="宋体"/>
              </a:rPr>
              <a:t>宏  效  应</a:t>
            </a:r>
            <a:endParaRPr sz="1050">
              <a:latin typeface="宋体"/>
              <a:cs typeface="宋体"/>
            </a:endParaRPr>
          </a:p>
        </p:txBody>
      </p:sp>
      <p:sp>
        <p:nvSpPr>
          <p:cNvPr id="65" name="object 65"/>
          <p:cNvSpPr/>
          <p:nvPr/>
        </p:nvSpPr>
        <p:spPr>
          <a:xfrm>
            <a:off x="7972905" y="2803612"/>
            <a:ext cx="1063388" cy="366107"/>
          </a:xfrm>
          <a:prstGeom prst="rect">
            <a:avLst/>
          </a:prstGeom>
          <a:blipFill>
            <a:blip r:embed="rId32" cstate="print"/>
            <a:stretch>
              <a:fillRect/>
            </a:stretch>
          </a:blipFill>
        </p:spPr>
        <p:txBody>
          <a:bodyPr wrap="square" lIns="0" tIns="0" rIns="0" bIns="0" rtlCol="0"/>
          <a:lstStyle/>
          <a:p>
            <a:endParaRPr/>
          </a:p>
        </p:txBody>
      </p:sp>
      <p:sp>
        <p:nvSpPr>
          <p:cNvPr id="66" name="object 66"/>
          <p:cNvSpPr/>
          <p:nvPr/>
        </p:nvSpPr>
        <p:spPr>
          <a:xfrm>
            <a:off x="8050506" y="2847849"/>
            <a:ext cx="905510" cy="219710"/>
          </a:xfrm>
          <a:custGeom>
            <a:avLst/>
            <a:gdLst/>
            <a:ahLst/>
            <a:cxnLst/>
            <a:rect l="l" t="t" r="r" b="b"/>
            <a:pathLst>
              <a:path w="905509" h="219710">
                <a:moveTo>
                  <a:pt x="452492" y="219511"/>
                </a:moveTo>
                <a:lnTo>
                  <a:pt x="904985" y="109679"/>
                </a:lnTo>
                <a:lnTo>
                  <a:pt x="452492" y="0"/>
                </a:lnTo>
                <a:lnTo>
                  <a:pt x="0" y="109679"/>
                </a:lnTo>
                <a:lnTo>
                  <a:pt x="452492" y="219511"/>
                </a:lnTo>
                <a:close/>
              </a:path>
            </a:pathLst>
          </a:custGeom>
          <a:ln w="11451">
            <a:solidFill>
              <a:srgbClr val="000000"/>
            </a:solidFill>
          </a:ln>
        </p:spPr>
        <p:txBody>
          <a:bodyPr wrap="square" lIns="0" tIns="0" rIns="0" bIns="0" rtlCol="0"/>
          <a:lstStyle/>
          <a:p>
            <a:endParaRPr/>
          </a:p>
        </p:txBody>
      </p:sp>
      <p:sp>
        <p:nvSpPr>
          <p:cNvPr id="67" name="object 67"/>
          <p:cNvSpPr/>
          <p:nvPr/>
        </p:nvSpPr>
        <p:spPr>
          <a:xfrm>
            <a:off x="8098683" y="2815051"/>
            <a:ext cx="823268" cy="377548"/>
          </a:xfrm>
          <a:prstGeom prst="rect">
            <a:avLst/>
          </a:prstGeom>
          <a:blipFill>
            <a:blip r:embed="rId33" cstate="print"/>
            <a:stretch>
              <a:fillRect/>
            </a:stretch>
          </a:blipFill>
        </p:spPr>
        <p:txBody>
          <a:bodyPr wrap="square" lIns="0" tIns="0" rIns="0" bIns="0" rtlCol="0"/>
          <a:lstStyle/>
          <a:p>
            <a:endParaRPr/>
          </a:p>
        </p:txBody>
      </p:sp>
      <p:sp>
        <p:nvSpPr>
          <p:cNvPr id="68" name="object 68"/>
          <p:cNvSpPr txBox="1"/>
          <p:nvPr/>
        </p:nvSpPr>
        <p:spPr>
          <a:xfrm>
            <a:off x="8224415" y="2873909"/>
            <a:ext cx="575945" cy="165735"/>
          </a:xfrm>
          <a:prstGeom prst="rect">
            <a:avLst/>
          </a:prstGeom>
        </p:spPr>
        <p:txBody>
          <a:bodyPr vert="horz" wrap="square" lIns="0" tIns="0" rIns="0" bIns="0" rtlCol="0">
            <a:spAutoFit/>
          </a:bodyPr>
          <a:lstStyle/>
          <a:p>
            <a:pPr marL="12700"/>
            <a:r>
              <a:rPr sz="1050" spc="30" dirty="0">
                <a:latin typeface="黑体"/>
                <a:cs typeface="黑体"/>
              </a:rPr>
              <a:t>关联分析</a:t>
            </a:r>
            <a:endParaRPr sz="1050">
              <a:latin typeface="黑体"/>
              <a:cs typeface="黑体"/>
            </a:endParaRPr>
          </a:p>
        </p:txBody>
      </p:sp>
      <p:sp>
        <p:nvSpPr>
          <p:cNvPr id="69" name="object 69"/>
          <p:cNvSpPr/>
          <p:nvPr/>
        </p:nvSpPr>
        <p:spPr>
          <a:xfrm>
            <a:off x="8481503" y="3161177"/>
            <a:ext cx="17780" cy="399415"/>
          </a:xfrm>
          <a:custGeom>
            <a:avLst/>
            <a:gdLst/>
            <a:ahLst/>
            <a:cxnLst/>
            <a:rect l="l" t="t" r="r" b="b"/>
            <a:pathLst>
              <a:path w="17779" h="399414">
                <a:moveTo>
                  <a:pt x="0" y="399209"/>
                </a:moveTo>
                <a:lnTo>
                  <a:pt x="17380" y="0"/>
                </a:lnTo>
              </a:path>
            </a:pathLst>
          </a:custGeom>
          <a:ln w="15245">
            <a:solidFill>
              <a:srgbClr val="000000"/>
            </a:solidFill>
          </a:ln>
        </p:spPr>
        <p:txBody>
          <a:bodyPr wrap="square" lIns="0" tIns="0" rIns="0" bIns="0" rtlCol="0"/>
          <a:lstStyle/>
          <a:p>
            <a:endParaRPr/>
          </a:p>
        </p:txBody>
      </p:sp>
      <p:sp>
        <p:nvSpPr>
          <p:cNvPr id="70" name="object 70"/>
          <p:cNvSpPr/>
          <p:nvPr/>
        </p:nvSpPr>
        <p:spPr>
          <a:xfrm>
            <a:off x="8444760" y="3067362"/>
            <a:ext cx="107314" cy="109855"/>
          </a:xfrm>
          <a:custGeom>
            <a:avLst/>
            <a:gdLst/>
            <a:ahLst/>
            <a:cxnLst/>
            <a:rect l="l" t="t" r="r" b="b"/>
            <a:pathLst>
              <a:path w="107315" h="109855">
                <a:moveTo>
                  <a:pt x="58238" y="0"/>
                </a:moveTo>
                <a:lnTo>
                  <a:pt x="0" y="104950"/>
                </a:lnTo>
                <a:lnTo>
                  <a:pt x="107177" y="109679"/>
                </a:lnTo>
                <a:lnTo>
                  <a:pt x="58238" y="0"/>
                </a:lnTo>
                <a:close/>
              </a:path>
            </a:pathLst>
          </a:custGeom>
          <a:solidFill>
            <a:srgbClr val="000000"/>
          </a:solidFill>
        </p:spPr>
        <p:txBody>
          <a:bodyPr wrap="square" lIns="0" tIns="0" rIns="0" bIns="0" rtlCol="0"/>
          <a:lstStyle/>
          <a:p>
            <a:endParaRPr/>
          </a:p>
        </p:txBody>
      </p:sp>
      <p:sp>
        <p:nvSpPr>
          <p:cNvPr id="71" name="object 71"/>
          <p:cNvSpPr/>
          <p:nvPr/>
        </p:nvSpPr>
        <p:spPr>
          <a:xfrm>
            <a:off x="6760872" y="2014191"/>
            <a:ext cx="1337811" cy="434752"/>
          </a:xfrm>
          <a:prstGeom prst="rect">
            <a:avLst/>
          </a:prstGeom>
          <a:blipFill>
            <a:blip r:embed="rId34" cstate="print"/>
            <a:stretch>
              <a:fillRect/>
            </a:stretch>
          </a:blipFill>
        </p:spPr>
        <p:txBody>
          <a:bodyPr wrap="square" lIns="0" tIns="0" rIns="0" bIns="0" rtlCol="0"/>
          <a:lstStyle/>
          <a:p>
            <a:endParaRPr/>
          </a:p>
        </p:txBody>
      </p:sp>
      <p:sp>
        <p:nvSpPr>
          <p:cNvPr id="72" name="object 72"/>
          <p:cNvSpPr/>
          <p:nvPr/>
        </p:nvSpPr>
        <p:spPr>
          <a:xfrm>
            <a:off x="6828410" y="2055638"/>
            <a:ext cx="1188720" cy="293370"/>
          </a:xfrm>
          <a:custGeom>
            <a:avLst/>
            <a:gdLst/>
            <a:ahLst/>
            <a:cxnLst/>
            <a:rect l="l" t="t" r="r" b="b"/>
            <a:pathLst>
              <a:path w="1188720" h="293369">
                <a:moveTo>
                  <a:pt x="0" y="293236"/>
                </a:moveTo>
                <a:lnTo>
                  <a:pt x="1188449" y="293236"/>
                </a:lnTo>
                <a:lnTo>
                  <a:pt x="1188449" y="0"/>
                </a:lnTo>
                <a:lnTo>
                  <a:pt x="0" y="0"/>
                </a:lnTo>
                <a:lnTo>
                  <a:pt x="0" y="293236"/>
                </a:lnTo>
                <a:close/>
              </a:path>
            </a:pathLst>
          </a:custGeom>
          <a:ln w="11451">
            <a:solidFill>
              <a:srgbClr val="000000"/>
            </a:solidFill>
          </a:ln>
        </p:spPr>
        <p:txBody>
          <a:bodyPr wrap="square" lIns="0" tIns="0" rIns="0" bIns="0" rtlCol="0"/>
          <a:lstStyle/>
          <a:p>
            <a:endParaRPr/>
          </a:p>
        </p:txBody>
      </p:sp>
      <p:sp>
        <p:nvSpPr>
          <p:cNvPr id="73" name="object 73"/>
          <p:cNvSpPr/>
          <p:nvPr/>
        </p:nvSpPr>
        <p:spPr>
          <a:xfrm>
            <a:off x="7012426" y="2048514"/>
            <a:ext cx="823268" cy="377548"/>
          </a:xfrm>
          <a:prstGeom prst="rect">
            <a:avLst/>
          </a:prstGeom>
          <a:blipFill>
            <a:blip r:embed="rId35" cstate="print"/>
            <a:stretch>
              <a:fillRect/>
            </a:stretch>
          </a:blipFill>
        </p:spPr>
        <p:txBody>
          <a:bodyPr wrap="square" lIns="0" tIns="0" rIns="0" bIns="0" rtlCol="0"/>
          <a:lstStyle/>
          <a:p>
            <a:endParaRPr/>
          </a:p>
        </p:txBody>
      </p:sp>
      <p:sp>
        <p:nvSpPr>
          <p:cNvPr id="74" name="object 74"/>
          <p:cNvSpPr txBox="1"/>
          <p:nvPr/>
        </p:nvSpPr>
        <p:spPr>
          <a:xfrm>
            <a:off x="7142731" y="2111643"/>
            <a:ext cx="574675" cy="165735"/>
          </a:xfrm>
          <a:prstGeom prst="rect">
            <a:avLst/>
          </a:prstGeom>
        </p:spPr>
        <p:txBody>
          <a:bodyPr vert="horz" wrap="square" lIns="0" tIns="0" rIns="0" bIns="0" rtlCol="0">
            <a:spAutoFit/>
          </a:bodyPr>
          <a:lstStyle/>
          <a:p>
            <a:pPr marL="12700"/>
            <a:r>
              <a:rPr sz="1050" spc="25" dirty="0">
                <a:latin typeface="宋体"/>
                <a:cs typeface="宋体"/>
              </a:rPr>
              <a:t>事故涌现</a:t>
            </a:r>
            <a:endParaRPr sz="1050">
              <a:latin typeface="宋体"/>
              <a:cs typeface="宋体"/>
            </a:endParaRPr>
          </a:p>
        </p:txBody>
      </p:sp>
      <p:sp>
        <p:nvSpPr>
          <p:cNvPr id="75" name="object 75"/>
          <p:cNvSpPr/>
          <p:nvPr/>
        </p:nvSpPr>
        <p:spPr>
          <a:xfrm>
            <a:off x="2324369" y="2929460"/>
            <a:ext cx="3293074" cy="434752"/>
          </a:xfrm>
          <a:prstGeom prst="rect">
            <a:avLst/>
          </a:prstGeom>
          <a:blipFill>
            <a:blip r:embed="rId36" cstate="print"/>
            <a:stretch>
              <a:fillRect/>
            </a:stretch>
          </a:blipFill>
        </p:spPr>
        <p:txBody>
          <a:bodyPr wrap="square" lIns="0" tIns="0" rIns="0" bIns="0" rtlCol="0"/>
          <a:lstStyle/>
          <a:p>
            <a:endParaRPr/>
          </a:p>
        </p:txBody>
      </p:sp>
      <p:sp>
        <p:nvSpPr>
          <p:cNvPr id="76" name="object 76"/>
          <p:cNvSpPr/>
          <p:nvPr/>
        </p:nvSpPr>
        <p:spPr>
          <a:xfrm>
            <a:off x="2387975" y="2970601"/>
            <a:ext cx="3155315" cy="293370"/>
          </a:xfrm>
          <a:custGeom>
            <a:avLst/>
            <a:gdLst/>
            <a:ahLst/>
            <a:cxnLst/>
            <a:rect l="l" t="t" r="r" b="b"/>
            <a:pathLst>
              <a:path w="3155315" h="293370">
                <a:moveTo>
                  <a:pt x="0" y="293236"/>
                </a:moveTo>
                <a:lnTo>
                  <a:pt x="3154795" y="293236"/>
                </a:lnTo>
                <a:lnTo>
                  <a:pt x="3154795" y="0"/>
                </a:lnTo>
                <a:lnTo>
                  <a:pt x="0" y="0"/>
                </a:lnTo>
                <a:lnTo>
                  <a:pt x="0" y="293236"/>
                </a:lnTo>
                <a:close/>
              </a:path>
            </a:pathLst>
          </a:custGeom>
          <a:ln w="11452">
            <a:solidFill>
              <a:srgbClr val="000000"/>
            </a:solidFill>
          </a:ln>
        </p:spPr>
        <p:txBody>
          <a:bodyPr wrap="square" lIns="0" tIns="0" rIns="0" bIns="0" rtlCol="0"/>
          <a:lstStyle/>
          <a:p>
            <a:endParaRPr/>
          </a:p>
        </p:txBody>
      </p:sp>
      <p:sp>
        <p:nvSpPr>
          <p:cNvPr id="77" name="object 77"/>
          <p:cNvSpPr/>
          <p:nvPr/>
        </p:nvSpPr>
        <p:spPr>
          <a:xfrm>
            <a:off x="2427277" y="2963783"/>
            <a:ext cx="3087256" cy="377548"/>
          </a:xfrm>
          <a:prstGeom prst="rect">
            <a:avLst/>
          </a:prstGeom>
          <a:blipFill>
            <a:blip r:embed="rId37" cstate="print"/>
            <a:stretch>
              <a:fillRect/>
            </a:stretch>
          </a:blipFill>
        </p:spPr>
        <p:txBody>
          <a:bodyPr wrap="square" lIns="0" tIns="0" rIns="0" bIns="0" rtlCol="0"/>
          <a:lstStyle/>
          <a:p>
            <a:endParaRPr/>
          </a:p>
        </p:txBody>
      </p:sp>
      <p:sp>
        <p:nvSpPr>
          <p:cNvPr id="78" name="object 78"/>
          <p:cNvSpPr txBox="1"/>
          <p:nvPr/>
        </p:nvSpPr>
        <p:spPr>
          <a:xfrm>
            <a:off x="2547215" y="3029504"/>
            <a:ext cx="2842260" cy="165735"/>
          </a:xfrm>
          <a:prstGeom prst="rect">
            <a:avLst/>
          </a:prstGeom>
        </p:spPr>
        <p:txBody>
          <a:bodyPr vert="horz" wrap="square" lIns="0" tIns="0" rIns="0" bIns="0" rtlCol="0">
            <a:spAutoFit/>
          </a:bodyPr>
          <a:lstStyle/>
          <a:p>
            <a:pPr marL="12700"/>
            <a:r>
              <a:rPr sz="1050" spc="25" dirty="0">
                <a:latin typeface="宋体"/>
                <a:cs typeface="宋体"/>
              </a:rPr>
              <a:t>新数据 新信息 新物质 新能量 新关联</a:t>
            </a:r>
            <a:r>
              <a:rPr sz="1050" spc="-65" dirty="0">
                <a:latin typeface="宋体"/>
                <a:cs typeface="宋体"/>
              </a:rPr>
              <a:t> </a:t>
            </a:r>
            <a:r>
              <a:rPr sz="1050" spc="25" dirty="0">
                <a:latin typeface="宋体"/>
                <a:cs typeface="宋体"/>
              </a:rPr>
              <a:t>新价值</a:t>
            </a:r>
            <a:endParaRPr sz="1050">
              <a:latin typeface="宋体"/>
              <a:cs typeface="宋体"/>
            </a:endParaRPr>
          </a:p>
        </p:txBody>
      </p:sp>
      <p:sp>
        <p:nvSpPr>
          <p:cNvPr id="79" name="object 79"/>
          <p:cNvSpPr/>
          <p:nvPr/>
        </p:nvSpPr>
        <p:spPr>
          <a:xfrm>
            <a:off x="5228678" y="2483267"/>
            <a:ext cx="686057" cy="377548"/>
          </a:xfrm>
          <a:prstGeom prst="rect">
            <a:avLst/>
          </a:prstGeom>
          <a:blipFill>
            <a:blip r:embed="rId38" cstate="print"/>
            <a:stretch>
              <a:fillRect/>
            </a:stretch>
          </a:blipFill>
        </p:spPr>
        <p:txBody>
          <a:bodyPr wrap="square" lIns="0" tIns="0" rIns="0" bIns="0" rtlCol="0"/>
          <a:lstStyle/>
          <a:p>
            <a:endParaRPr/>
          </a:p>
        </p:txBody>
      </p:sp>
      <p:sp>
        <p:nvSpPr>
          <p:cNvPr id="80" name="object 80"/>
          <p:cNvSpPr txBox="1"/>
          <p:nvPr/>
        </p:nvSpPr>
        <p:spPr>
          <a:xfrm>
            <a:off x="5349682" y="2542582"/>
            <a:ext cx="438784" cy="165735"/>
          </a:xfrm>
          <a:prstGeom prst="rect">
            <a:avLst/>
          </a:prstGeom>
        </p:spPr>
        <p:txBody>
          <a:bodyPr vert="horz" wrap="square" lIns="0" tIns="0" rIns="0" bIns="0" rtlCol="0">
            <a:spAutoFit/>
          </a:bodyPr>
          <a:lstStyle/>
          <a:p>
            <a:pPr marL="12700"/>
            <a:r>
              <a:rPr sz="1050" b="1" spc="25" dirty="0">
                <a:latin typeface="宋体"/>
                <a:cs typeface="宋体"/>
              </a:rPr>
              <a:t>微效应</a:t>
            </a:r>
            <a:endParaRPr sz="1050">
              <a:latin typeface="宋体"/>
              <a:cs typeface="宋体"/>
            </a:endParaRPr>
          </a:p>
        </p:txBody>
      </p:sp>
      <p:sp>
        <p:nvSpPr>
          <p:cNvPr id="81" name="object 81"/>
          <p:cNvSpPr/>
          <p:nvPr/>
        </p:nvSpPr>
        <p:spPr>
          <a:xfrm>
            <a:off x="6486450" y="1762494"/>
            <a:ext cx="4001999" cy="1041117"/>
          </a:xfrm>
          <a:prstGeom prst="rect">
            <a:avLst/>
          </a:prstGeom>
          <a:blipFill>
            <a:blip r:embed="rId39" cstate="print"/>
            <a:stretch>
              <a:fillRect/>
            </a:stretch>
          </a:blipFill>
        </p:spPr>
        <p:txBody>
          <a:bodyPr wrap="square" lIns="0" tIns="0" rIns="0" bIns="0" rtlCol="0"/>
          <a:lstStyle/>
          <a:p>
            <a:endParaRPr/>
          </a:p>
        </p:txBody>
      </p:sp>
      <p:sp>
        <p:nvSpPr>
          <p:cNvPr id="82" name="object 82"/>
          <p:cNvSpPr/>
          <p:nvPr/>
        </p:nvSpPr>
        <p:spPr>
          <a:xfrm>
            <a:off x="6558409" y="1805053"/>
            <a:ext cx="3857625" cy="891540"/>
          </a:xfrm>
          <a:custGeom>
            <a:avLst/>
            <a:gdLst/>
            <a:ahLst/>
            <a:cxnLst/>
            <a:rect l="l" t="t" r="r" b="b"/>
            <a:pathLst>
              <a:path w="3857625" h="891539">
                <a:moveTo>
                  <a:pt x="0" y="445735"/>
                </a:moveTo>
                <a:lnTo>
                  <a:pt x="12382" y="394937"/>
                </a:lnTo>
                <a:lnTo>
                  <a:pt x="33979" y="361983"/>
                </a:lnTo>
                <a:lnTo>
                  <a:pt x="65785" y="329865"/>
                </a:lnTo>
                <a:lnTo>
                  <a:pt x="107398" y="298676"/>
                </a:lnTo>
                <a:lnTo>
                  <a:pt x="158421" y="268508"/>
                </a:lnTo>
                <a:lnTo>
                  <a:pt x="218452" y="239454"/>
                </a:lnTo>
                <a:lnTo>
                  <a:pt x="287094" y="211605"/>
                </a:lnTo>
                <a:lnTo>
                  <a:pt x="324519" y="198162"/>
                </a:lnTo>
                <a:lnTo>
                  <a:pt x="363947" y="185055"/>
                </a:lnTo>
                <a:lnTo>
                  <a:pt x="405327" y="172295"/>
                </a:lnTo>
                <a:lnTo>
                  <a:pt x="448610" y="159894"/>
                </a:lnTo>
                <a:lnTo>
                  <a:pt x="493746" y="147864"/>
                </a:lnTo>
                <a:lnTo>
                  <a:pt x="540685" y="136217"/>
                </a:lnTo>
                <a:lnTo>
                  <a:pt x="589377" y="124963"/>
                </a:lnTo>
                <a:lnTo>
                  <a:pt x="639772" y="114114"/>
                </a:lnTo>
                <a:lnTo>
                  <a:pt x="691820" y="103682"/>
                </a:lnTo>
                <a:lnTo>
                  <a:pt x="745472" y="93678"/>
                </a:lnTo>
                <a:lnTo>
                  <a:pt x="800677" y="84114"/>
                </a:lnTo>
                <a:lnTo>
                  <a:pt x="857385" y="75001"/>
                </a:lnTo>
                <a:lnTo>
                  <a:pt x="915547" y="66351"/>
                </a:lnTo>
                <a:lnTo>
                  <a:pt x="975112" y="58176"/>
                </a:lnTo>
                <a:lnTo>
                  <a:pt x="1036031" y="50487"/>
                </a:lnTo>
                <a:lnTo>
                  <a:pt x="1098253" y="43295"/>
                </a:lnTo>
                <a:lnTo>
                  <a:pt x="1161729" y="36613"/>
                </a:lnTo>
                <a:lnTo>
                  <a:pt x="1226409" y="30451"/>
                </a:lnTo>
                <a:lnTo>
                  <a:pt x="1292242" y="24821"/>
                </a:lnTo>
                <a:lnTo>
                  <a:pt x="1359180" y="19734"/>
                </a:lnTo>
                <a:lnTo>
                  <a:pt x="1427172" y="15203"/>
                </a:lnTo>
                <a:lnTo>
                  <a:pt x="1496167" y="11239"/>
                </a:lnTo>
                <a:lnTo>
                  <a:pt x="1566117" y="7853"/>
                </a:lnTo>
                <a:lnTo>
                  <a:pt x="1636971" y="5056"/>
                </a:lnTo>
                <a:lnTo>
                  <a:pt x="1708679" y="2861"/>
                </a:lnTo>
                <a:lnTo>
                  <a:pt x="1781192" y="1279"/>
                </a:lnTo>
                <a:lnTo>
                  <a:pt x="1854458" y="321"/>
                </a:lnTo>
                <a:lnTo>
                  <a:pt x="1928430" y="0"/>
                </a:lnTo>
                <a:lnTo>
                  <a:pt x="2002401" y="321"/>
                </a:lnTo>
                <a:lnTo>
                  <a:pt x="2075669" y="1279"/>
                </a:lnTo>
                <a:lnTo>
                  <a:pt x="2148182" y="2861"/>
                </a:lnTo>
                <a:lnTo>
                  <a:pt x="2219892" y="5056"/>
                </a:lnTo>
                <a:lnTo>
                  <a:pt x="2290748" y="7853"/>
                </a:lnTo>
                <a:lnTo>
                  <a:pt x="2360700" y="11239"/>
                </a:lnTo>
                <a:lnTo>
                  <a:pt x="2429699" y="15203"/>
                </a:lnTo>
                <a:lnTo>
                  <a:pt x="2497693" y="19734"/>
                </a:lnTo>
                <a:lnTo>
                  <a:pt x="2564634" y="24821"/>
                </a:lnTo>
                <a:lnTo>
                  <a:pt x="2630472" y="30451"/>
                </a:lnTo>
                <a:lnTo>
                  <a:pt x="2695155" y="36613"/>
                </a:lnTo>
                <a:lnTo>
                  <a:pt x="2758636" y="43295"/>
                </a:lnTo>
                <a:lnTo>
                  <a:pt x="2820862" y="50487"/>
                </a:lnTo>
                <a:lnTo>
                  <a:pt x="2881786" y="58176"/>
                </a:lnTo>
                <a:lnTo>
                  <a:pt x="2941355" y="66351"/>
                </a:lnTo>
                <a:lnTo>
                  <a:pt x="2999522" y="75001"/>
                </a:lnTo>
                <a:lnTo>
                  <a:pt x="3056235" y="84114"/>
                </a:lnTo>
                <a:lnTo>
                  <a:pt x="3111445" y="93678"/>
                </a:lnTo>
                <a:lnTo>
                  <a:pt x="3165102" y="103682"/>
                </a:lnTo>
                <a:lnTo>
                  <a:pt x="3217156" y="114114"/>
                </a:lnTo>
                <a:lnTo>
                  <a:pt x="3267556" y="124963"/>
                </a:lnTo>
                <a:lnTo>
                  <a:pt x="3316253" y="136217"/>
                </a:lnTo>
                <a:lnTo>
                  <a:pt x="3363198" y="147864"/>
                </a:lnTo>
                <a:lnTo>
                  <a:pt x="3408339" y="159894"/>
                </a:lnTo>
                <a:lnTo>
                  <a:pt x="3451627" y="172295"/>
                </a:lnTo>
                <a:lnTo>
                  <a:pt x="3493013" y="185055"/>
                </a:lnTo>
                <a:lnTo>
                  <a:pt x="3532445" y="198162"/>
                </a:lnTo>
                <a:lnTo>
                  <a:pt x="3569875" y="211605"/>
                </a:lnTo>
                <a:lnTo>
                  <a:pt x="3638526" y="239454"/>
                </a:lnTo>
                <a:lnTo>
                  <a:pt x="3698566" y="268508"/>
                </a:lnTo>
                <a:lnTo>
                  <a:pt x="3749596" y="298676"/>
                </a:lnTo>
                <a:lnTo>
                  <a:pt x="3791216" y="329865"/>
                </a:lnTo>
                <a:lnTo>
                  <a:pt x="3823027" y="361983"/>
                </a:lnTo>
                <a:lnTo>
                  <a:pt x="3844628" y="394937"/>
                </a:lnTo>
                <a:lnTo>
                  <a:pt x="3857012" y="445735"/>
                </a:lnTo>
                <a:lnTo>
                  <a:pt x="3855620" y="462825"/>
                </a:lnTo>
                <a:lnTo>
                  <a:pt x="3835128" y="513074"/>
                </a:lnTo>
                <a:lnTo>
                  <a:pt x="3808373" y="545610"/>
                </a:lnTo>
                <a:lnTo>
                  <a:pt x="3771608" y="577265"/>
                </a:lnTo>
                <a:lnTo>
                  <a:pt x="3725233" y="607949"/>
                </a:lnTo>
                <a:lnTo>
                  <a:pt x="3669648" y="637568"/>
                </a:lnTo>
                <a:lnTo>
                  <a:pt x="3605252" y="666029"/>
                </a:lnTo>
                <a:lnTo>
                  <a:pt x="3532445" y="693241"/>
                </a:lnTo>
                <a:lnTo>
                  <a:pt x="3493013" y="706349"/>
                </a:lnTo>
                <a:lnTo>
                  <a:pt x="3451627" y="719111"/>
                </a:lnTo>
                <a:lnTo>
                  <a:pt x="3408339" y="731513"/>
                </a:lnTo>
                <a:lnTo>
                  <a:pt x="3363198" y="743545"/>
                </a:lnTo>
                <a:lnTo>
                  <a:pt x="3316253" y="755195"/>
                </a:lnTo>
                <a:lnTo>
                  <a:pt x="3267556" y="766452"/>
                </a:lnTo>
                <a:lnTo>
                  <a:pt x="3217156" y="777304"/>
                </a:lnTo>
                <a:lnTo>
                  <a:pt x="3165102" y="787739"/>
                </a:lnTo>
                <a:lnTo>
                  <a:pt x="3111445" y="797746"/>
                </a:lnTo>
                <a:lnTo>
                  <a:pt x="3056235" y="807313"/>
                </a:lnTo>
                <a:lnTo>
                  <a:pt x="2999522" y="816430"/>
                </a:lnTo>
                <a:lnTo>
                  <a:pt x="2941355" y="825083"/>
                </a:lnTo>
                <a:lnTo>
                  <a:pt x="2881786" y="833261"/>
                </a:lnTo>
                <a:lnTo>
                  <a:pt x="2820862" y="840954"/>
                </a:lnTo>
                <a:lnTo>
                  <a:pt x="2758636" y="848149"/>
                </a:lnTo>
                <a:lnTo>
                  <a:pt x="2695155" y="854836"/>
                </a:lnTo>
                <a:lnTo>
                  <a:pt x="2630472" y="861001"/>
                </a:lnTo>
                <a:lnTo>
                  <a:pt x="2564634" y="866634"/>
                </a:lnTo>
                <a:lnTo>
                  <a:pt x="2497693" y="871723"/>
                </a:lnTo>
                <a:lnTo>
                  <a:pt x="2429699" y="876257"/>
                </a:lnTo>
                <a:lnTo>
                  <a:pt x="2360700" y="880224"/>
                </a:lnTo>
                <a:lnTo>
                  <a:pt x="2290748" y="883612"/>
                </a:lnTo>
                <a:lnTo>
                  <a:pt x="2219892" y="886411"/>
                </a:lnTo>
                <a:lnTo>
                  <a:pt x="2148182" y="888607"/>
                </a:lnTo>
                <a:lnTo>
                  <a:pt x="2075669" y="890190"/>
                </a:lnTo>
                <a:lnTo>
                  <a:pt x="2002401" y="891149"/>
                </a:lnTo>
                <a:lnTo>
                  <a:pt x="1928430" y="891471"/>
                </a:lnTo>
                <a:lnTo>
                  <a:pt x="1854458" y="891149"/>
                </a:lnTo>
                <a:lnTo>
                  <a:pt x="1781192" y="890190"/>
                </a:lnTo>
                <a:lnTo>
                  <a:pt x="1708679" y="888607"/>
                </a:lnTo>
                <a:lnTo>
                  <a:pt x="1636971" y="886411"/>
                </a:lnTo>
                <a:lnTo>
                  <a:pt x="1566117" y="883612"/>
                </a:lnTo>
                <a:lnTo>
                  <a:pt x="1496167" y="880224"/>
                </a:lnTo>
                <a:lnTo>
                  <a:pt x="1427172" y="876257"/>
                </a:lnTo>
                <a:lnTo>
                  <a:pt x="1359180" y="871723"/>
                </a:lnTo>
                <a:lnTo>
                  <a:pt x="1292242" y="866634"/>
                </a:lnTo>
                <a:lnTo>
                  <a:pt x="1226409" y="861001"/>
                </a:lnTo>
                <a:lnTo>
                  <a:pt x="1161729" y="854836"/>
                </a:lnTo>
                <a:lnTo>
                  <a:pt x="1098253" y="848149"/>
                </a:lnTo>
                <a:lnTo>
                  <a:pt x="1036031" y="840954"/>
                </a:lnTo>
                <a:lnTo>
                  <a:pt x="975112" y="833261"/>
                </a:lnTo>
                <a:lnTo>
                  <a:pt x="915547" y="825083"/>
                </a:lnTo>
                <a:lnTo>
                  <a:pt x="857385" y="816430"/>
                </a:lnTo>
                <a:lnTo>
                  <a:pt x="800677" y="807313"/>
                </a:lnTo>
                <a:lnTo>
                  <a:pt x="745472" y="797746"/>
                </a:lnTo>
                <a:lnTo>
                  <a:pt x="691820" y="787739"/>
                </a:lnTo>
                <a:lnTo>
                  <a:pt x="639772" y="777304"/>
                </a:lnTo>
                <a:lnTo>
                  <a:pt x="589377" y="766452"/>
                </a:lnTo>
                <a:lnTo>
                  <a:pt x="540685" y="755195"/>
                </a:lnTo>
                <a:lnTo>
                  <a:pt x="493746" y="743545"/>
                </a:lnTo>
                <a:lnTo>
                  <a:pt x="448610" y="731513"/>
                </a:lnTo>
                <a:lnTo>
                  <a:pt x="405327" y="719111"/>
                </a:lnTo>
                <a:lnTo>
                  <a:pt x="363947" y="706349"/>
                </a:lnTo>
                <a:lnTo>
                  <a:pt x="324519" y="693241"/>
                </a:lnTo>
                <a:lnTo>
                  <a:pt x="287094" y="679797"/>
                </a:lnTo>
                <a:lnTo>
                  <a:pt x="218452" y="651949"/>
                </a:lnTo>
                <a:lnTo>
                  <a:pt x="158421" y="622897"/>
                </a:lnTo>
                <a:lnTo>
                  <a:pt x="107398" y="592734"/>
                </a:lnTo>
                <a:lnTo>
                  <a:pt x="65785" y="561553"/>
                </a:lnTo>
                <a:lnTo>
                  <a:pt x="33979" y="529446"/>
                </a:lnTo>
                <a:lnTo>
                  <a:pt x="12382" y="496506"/>
                </a:lnTo>
                <a:lnTo>
                  <a:pt x="0" y="445735"/>
                </a:lnTo>
                <a:close/>
              </a:path>
            </a:pathLst>
          </a:custGeom>
          <a:ln w="11451">
            <a:solidFill>
              <a:srgbClr val="000000"/>
            </a:solidFill>
            <a:prstDash val="lgDash"/>
          </a:ln>
        </p:spPr>
        <p:txBody>
          <a:bodyPr wrap="square" lIns="0" tIns="0" rIns="0" bIns="0" rtlCol="0"/>
          <a:lstStyle/>
          <a:p>
            <a:endParaRPr/>
          </a:p>
        </p:txBody>
      </p:sp>
      <p:sp>
        <p:nvSpPr>
          <p:cNvPr id="83" name="object 83"/>
          <p:cNvSpPr/>
          <p:nvPr/>
        </p:nvSpPr>
        <p:spPr>
          <a:xfrm>
            <a:off x="3965417" y="3357807"/>
            <a:ext cx="0" cy="258445"/>
          </a:xfrm>
          <a:custGeom>
            <a:avLst/>
            <a:gdLst/>
            <a:ahLst/>
            <a:cxnLst/>
            <a:rect l="l" t="t" r="r" b="b"/>
            <a:pathLst>
              <a:path h="258445">
                <a:moveTo>
                  <a:pt x="0" y="258258"/>
                </a:moveTo>
                <a:lnTo>
                  <a:pt x="0" y="0"/>
                </a:lnTo>
              </a:path>
            </a:pathLst>
          </a:custGeom>
          <a:ln w="15245">
            <a:solidFill>
              <a:srgbClr val="000000"/>
            </a:solidFill>
          </a:ln>
        </p:spPr>
        <p:txBody>
          <a:bodyPr wrap="square" lIns="0" tIns="0" rIns="0" bIns="0" rtlCol="0"/>
          <a:lstStyle/>
          <a:p>
            <a:endParaRPr/>
          </a:p>
        </p:txBody>
      </p:sp>
      <p:sp>
        <p:nvSpPr>
          <p:cNvPr id="84" name="object 84"/>
          <p:cNvSpPr/>
          <p:nvPr/>
        </p:nvSpPr>
        <p:spPr>
          <a:xfrm>
            <a:off x="3911752" y="3263838"/>
            <a:ext cx="107950" cy="107950"/>
          </a:xfrm>
          <a:custGeom>
            <a:avLst/>
            <a:gdLst/>
            <a:ahLst/>
            <a:cxnLst/>
            <a:rect l="l" t="t" r="r" b="b"/>
            <a:pathLst>
              <a:path w="107950" h="107950">
                <a:moveTo>
                  <a:pt x="53664" y="0"/>
                </a:moveTo>
                <a:lnTo>
                  <a:pt x="0" y="107391"/>
                </a:lnTo>
                <a:lnTo>
                  <a:pt x="107329" y="107391"/>
                </a:lnTo>
                <a:lnTo>
                  <a:pt x="53664" y="0"/>
                </a:lnTo>
                <a:close/>
              </a:path>
            </a:pathLst>
          </a:custGeom>
          <a:solidFill>
            <a:srgbClr val="000000"/>
          </a:solidFill>
        </p:spPr>
        <p:txBody>
          <a:bodyPr wrap="square" lIns="0" tIns="0" rIns="0" bIns="0" rtlCol="0"/>
          <a:lstStyle/>
          <a:p>
            <a:endParaRPr/>
          </a:p>
        </p:txBody>
      </p:sp>
      <p:sp>
        <p:nvSpPr>
          <p:cNvPr id="85" name="object 85"/>
          <p:cNvSpPr/>
          <p:nvPr/>
        </p:nvSpPr>
        <p:spPr>
          <a:xfrm>
            <a:off x="4764902" y="2199229"/>
            <a:ext cx="1969770" cy="3175"/>
          </a:xfrm>
          <a:custGeom>
            <a:avLst/>
            <a:gdLst/>
            <a:ahLst/>
            <a:cxnLst/>
            <a:rect l="l" t="t" r="r" b="b"/>
            <a:pathLst>
              <a:path w="1969770" h="3175">
                <a:moveTo>
                  <a:pt x="0" y="0"/>
                </a:moveTo>
                <a:lnTo>
                  <a:pt x="1969593" y="2745"/>
                </a:lnTo>
              </a:path>
            </a:pathLst>
          </a:custGeom>
          <a:ln w="15254">
            <a:solidFill>
              <a:srgbClr val="000000"/>
            </a:solidFill>
          </a:ln>
        </p:spPr>
        <p:txBody>
          <a:bodyPr wrap="square" lIns="0" tIns="0" rIns="0" bIns="0" rtlCol="0"/>
          <a:lstStyle/>
          <a:p>
            <a:endParaRPr/>
          </a:p>
        </p:txBody>
      </p:sp>
      <p:sp>
        <p:nvSpPr>
          <p:cNvPr id="86" name="object 86"/>
          <p:cNvSpPr/>
          <p:nvPr/>
        </p:nvSpPr>
        <p:spPr>
          <a:xfrm>
            <a:off x="6721080" y="2148278"/>
            <a:ext cx="107950" cy="107950"/>
          </a:xfrm>
          <a:custGeom>
            <a:avLst/>
            <a:gdLst/>
            <a:ahLst/>
            <a:cxnLst/>
            <a:rect l="l" t="t" r="r" b="b"/>
            <a:pathLst>
              <a:path w="107950" h="107950">
                <a:moveTo>
                  <a:pt x="152" y="0"/>
                </a:moveTo>
                <a:lnTo>
                  <a:pt x="0" y="107391"/>
                </a:lnTo>
                <a:lnTo>
                  <a:pt x="107329" y="53848"/>
                </a:lnTo>
                <a:lnTo>
                  <a:pt x="152" y="0"/>
                </a:lnTo>
                <a:close/>
              </a:path>
            </a:pathLst>
          </a:custGeom>
          <a:solidFill>
            <a:srgbClr val="000000"/>
          </a:solidFill>
        </p:spPr>
        <p:txBody>
          <a:bodyPr wrap="square" lIns="0" tIns="0" rIns="0" bIns="0" rtlCol="0"/>
          <a:lstStyle/>
          <a:p>
            <a:endParaRPr/>
          </a:p>
        </p:txBody>
      </p:sp>
      <p:sp>
        <p:nvSpPr>
          <p:cNvPr id="87" name="object 87"/>
          <p:cNvSpPr/>
          <p:nvPr/>
        </p:nvSpPr>
        <p:spPr>
          <a:xfrm>
            <a:off x="9733786" y="2689249"/>
            <a:ext cx="720359" cy="1247053"/>
          </a:xfrm>
          <a:prstGeom prst="rect">
            <a:avLst/>
          </a:prstGeom>
          <a:blipFill>
            <a:blip r:embed="rId40" cstate="print"/>
            <a:stretch>
              <a:fillRect/>
            </a:stretch>
          </a:blipFill>
        </p:spPr>
        <p:txBody>
          <a:bodyPr wrap="square" lIns="0" tIns="0" rIns="0" bIns="0" rtlCol="0"/>
          <a:lstStyle/>
          <a:p>
            <a:endParaRPr/>
          </a:p>
        </p:txBody>
      </p:sp>
      <p:sp>
        <p:nvSpPr>
          <p:cNvPr id="88" name="object 88"/>
          <p:cNvSpPr/>
          <p:nvPr/>
        </p:nvSpPr>
        <p:spPr>
          <a:xfrm>
            <a:off x="9799494" y="2730710"/>
            <a:ext cx="576580" cy="1099185"/>
          </a:xfrm>
          <a:custGeom>
            <a:avLst/>
            <a:gdLst/>
            <a:ahLst/>
            <a:cxnLst/>
            <a:rect l="l" t="t" r="r" b="b"/>
            <a:pathLst>
              <a:path w="576579" h="1099185">
                <a:moveTo>
                  <a:pt x="0" y="1098993"/>
                </a:moveTo>
                <a:lnTo>
                  <a:pt x="576287" y="1098993"/>
                </a:lnTo>
                <a:lnTo>
                  <a:pt x="576287" y="0"/>
                </a:lnTo>
                <a:lnTo>
                  <a:pt x="0" y="0"/>
                </a:lnTo>
                <a:lnTo>
                  <a:pt x="0" y="1098993"/>
                </a:lnTo>
                <a:close/>
              </a:path>
            </a:pathLst>
          </a:custGeom>
          <a:ln w="11447">
            <a:solidFill>
              <a:srgbClr val="000000"/>
            </a:solidFill>
          </a:ln>
        </p:spPr>
        <p:txBody>
          <a:bodyPr wrap="square" lIns="0" tIns="0" rIns="0" bIns="0" rtlCol="0"/>
          <a:lstStyle/>
          <a:p>
            <a:endParaRPr/>
          </a:p>
        </p:txBody>
      </p:sp>
      <p:sp>
        <p:nvSpPr>
          <p:cNvPr id="89" name="object 89"/>
          <p:cNvSpPr/>
          <p:nvPr/>
        </p:nvSpPr>
        <p:spPr>
          <a:xfrm>
            <a:off x="9745220" y="2723571"/>
            <a:ext cx="686057" cy="1201289"/>
          </a:xfrm>
          <a:prstGeom prst="rect">
            <a:avLst/>
          </a:prstGeom>
          <a:blipFill>
            <a:blip r:embed="rId41" cstate="print"/>
            <a:stretch>
              <a:fillRect/>
            </a:stretch>
          </a:blipFill>
        </p:spPr>
        <p:txBody>
          <a:bodyPr wrap="square" lIns="0" tIns="0" rIns="0" bIns="0" rtlCol="0"/>
          <a:lstStyle/>
          <a:p>
            <a:endParaRPr/>
          </a:p>
        </p:txBody>
      </p:sp>
      <p:sp>
        <p:nvSpPr>
          <p:cNvPr id="90" name="object 90"/>
          <p:cNvSpPr txBox="1"/>
          <p:nvPr/>
        </p:nvSpPr>
        <p:spPr>
          <a:xfrm>
            <a:off x="9879946" y="2780094"/>
            <a:ext cx="437515" cy="165735"/>
          </a:xfrm>
          <a:prstGeom prst="rect">
            <a:avLst/>
          </a:prstGeom>
        </p:spPr>
        <p:txBody>
          <a:bodyPr vert="horz" wrap="square" lIns="0" tIns="0" rIns="0" bIns="0" rtlCol="0">
            <a:spAutoFit/>
          </a:bodyPr>
          <a:lstStyle/>
          <a:p>
            <a:pPr marL="12700"/>
            <a:r>
              <a:rPr sz="1050" spc="25" dirty="0">
                <a:latin typeface="宋体"/>
                <a:cs typeface="宋体"/>
              </a:rPr>
              <a:t>认知流</a:t>
            </a:r>
            <a:endParaRPr sz="1050">
              <a:latin typeface="宋体"/>
              <a:cs typeface="宋体"/>
            </a:endParaRPr>
          </a:p>
        </p:txBody>
      </p:sp>
      <p:sp>
        <p:nvSpPr>
          <p:cNvPr id="91" name="object 91"/>
          <p:cNvSpPr txBox="1"/>
          <p:nvPr/>
        </p:nvSpPr>
        <p:spPr>
          <a:xfrm>
            <a:off x="9879946" y="2945300"/>
            <a:ext cx="437515" cy="165735"/>
          </a:xfrm>
          <a:prstGeom prst="rect">
            <a:avLst/>
          </a:prstGeom>
        </p:spPr>
        <p:txBody>
          <a:bodyPr vert="horz" wrap="square" lIns="0" tIns="0" rIns="0" bIns="0" rtlCol="0">
            <a:spAutoFit/>
          </a:bodyPr>
          <a:lstStyle/>
          <a:p>
            <a:pPr marL="12700"/>
            <a:r>
              <a:rPr sz="1050" spc="25" dirty="0">
                <a:latin typeface="宋体"/>
                <a:cs typeface="宋体"/>
              </a:rPr>
              <a:t>意识流</a:t>
            </a:r>
            <a:endParaRPr sz="1050">
              <a:latin typeface="宋体"/>
              <a:cs typeface="宋体"/>
            </a:endParaRPr>
          </a:p>
        </p:txBody>
      </p:sp>
      <p:sp>
        <p:nvSpPr>
          <p:cNvPr id="92" name="object 92"/>
          <p:cNvSpPr txBox="1"/>
          <p:nvPr/>
        </p:nvSpPr>
        <p:spPr>
          <a:xfrm>
            <a:off x="8706327" y="3110352"/>
            <a:ext cx="1610995" cy="661670"/>
          </a:xfrm>
          <a:prstGeom prst="rect">
            <a:avLst/>
          </a:prstGeom>
        </p:spPr>
        <p:txBody>
          <a:bodyPr vert="horz" wrap="square" lIns="0" tIns="0" rIns="0" bIns="0" rtlCol="0">
            <a:spAutoFit/>
          </a:bodyPr>
          <a:lstStyle/>
          <a:p>
            <a:pPr marL="12700">
              <a:tabLst>
                <a:tab pos="1130935" algn="l"/>
              </a:tabLst>
            </a:pPr>
            <a:r>
              <a:rPr sz="1575" b="1" u="heavy" spc="7" baseline="15873" dirty="0">
                <a:latin typeface="Times New Roman"/>
                <a:cs typeface="Times New Roman"/>
              </a:rPr>
              <a:t> 	</a:t>
            </a:r>
            <a:r>
              <a:rPr sz="1575" b="1" spc="7" baseline="15873" dirty="0">
                <a:latin typeface="Times New Roman"/>
                <a:cs typeface="Times New Roman"/>
              </a:rPr>
              <a:t> </a:t>
            </a:r>
            <a:r>
              <a:rPr sz="1575" b="1" spc="-142" baseline="15873" dirty="0">
                <a:latin typeface="Times New Roman"/>
                <a:cs typeface="Times New Roman"/>
              </a:rPr>
              <a:t> </a:t>
            </a:r>
            <a:r>
              <a:rPr sz="1050" spc="25" dirty="0">
                <a:latin typeface="宋体"/>
                <a:cs typeface="宋体"/>
              </a:rPr>
              <a:t>动作流</a:t>
            </a:r>
            <a:endParaRPr sz="1050">
              <a:latin typeface="宋体"/>
              <a:cs typeface="宋体"/>
            </a:endParaRPr>
          </a:p>
          <a:p>
            <a:pPr marL="1186180" marR="5080" algn="just">
              <a:lnSpc>
                <a:spcPct val="103299"/>
              </a:lnSpc>
            </a:pPr>
            <a:r>
              <a:rPr sz="1050" spc="20" dirty="0">
                <a:latin typeface="宋体"/>
                <a:cs typeface="宋体"/>
              </a:rPr>
              <a:t>作业流  时间流  反应流</a:t>
            </a:r>
            <a:endParaRPr sz="1050">
              <a:latin typeface="宋体"/>
              <a:cs typeface="宋体"/>
            </a:endParaRPr>
          </a:p>
        </p:txBody>
      </p:sp>
      <p:sp>
        <p:nvSpPr>
          <p:cNvPr id="93" name="object 93"/>
          <p:cNvSpPr/>
          <p:nvPr/>
        </p:nvSpPr>
        <p:spPr>
          <a:xfrm>
            <a:off x="3965417" y="2605914"/>
            <a:ext cx="0" cy="365125"/>
          </a:xfrm>
          <a:custGeom>
            <a:avLst/>
            <a:gdLst/>
            <a:ahLst/>
            <a:cxnLst/>
            <a:rect l="l" t="t" r="r" b="b"/>
            <a:pathLst>
              <a:path h="365125">
                <a:moveTo>
                  <a:pt x="0" y="364734"/>
                </a:moveTo>
                <a:lnTo>
                  <a:pt x="0" y="0"/>
                </a:lnTo>
              </a:path>
            </a:pathLst>
          </a:custGeom>
          <a:ln w="15245">
            <a:solidFill>
              <a:srgbClr val="000000"/>
            </a:solidFill>
          </a:ln>
        </p:spPr>
        <p:txBody>
          <a:bodyPr wrap="square" lIns="0" tIns="0" rIns="0" bIns="0" rtlCol="0"/>
          <a:lstStyle/>
          <a:p>
            <a:endParaRPr/>
          </a:p>
        </p:txBody>
      </p:sp>
      <p:sp>
        <p:nvSpPr>
          <p:cNvPr id="94" name="object 94"/>
          <p:cNvSpPr/>
          <p:nvPr/>
        </p:nvSpPr>
        <p:spPr>
          <a:xfrm>
            <a:off x="3911752" y="2511945"/>
            <a:ext cx="107950" cy="107950"/>
          </a:xfrm>
          <a:custGeom>
            <a:avLst/>
            <a:gdLst/>
            <a:ahLst/>
            <a:cxnLst/>
            <a:rect l="l" t="t" r="r" b="b"/>
            <a:pathLst>
              <a:path w="107950" h="107950">
                <a:moveTo>
                  <a:pt x="53664" y="0"/>
                </a:moveTo>
                <a:lnTo>
                  <a:pt x="0" y="107391"/>
                </a:lnTo>
                <a:lnTo>
                  <a:pt x="107329" y="107391"/>
                </a:lnTo>
                <a:lnTo>
                  <a:pt x="53664" y="0"/>
                </a:lnTo>
                <a:close/>
              </a:path>
            </a:pathLst>
          </a:custGeom>
          <a:solidFill>
            <a:srgbClr val="000000"/>
          </a:solidFill>
        </p:spPr>
        <p:txBody>
          <a:bodyPr wrap="square" lIns="0" tIns="0" rIns="0" bIns="0" rtlCol="0"/>
          <a:lstStyle/>
          <a:p>
            <a:endParaRPr/>
          </a:p>
        </p:txBody>
      </p:sp>
      <p:sp>
        <p:nvSpPr>
          <p:cNvPr id="95" name="object 95"/>
          <p:cNvSpPr/>
          <p:nvPr/>
        </p:nvSpPr>
        <p:spPr>
          <a:xfrm>
            <a:off x="7850483" y="2934953"/>
            <a:ext cx="4445" cy="534035"/>
          </a:xfrm>
          <a:custGeom>
            <a:avLst/>
            <a:gdLst/>
            <a:ahLst/>
            <a:cxnLst/>
            <a:rect l="l" t="t" r="r" b="b"/>
            <a:pathLst>
              <a:path w="4445" h="534035">
                <a:moveTo>
                  <a:pt x="4268" y="533601"/>
                </a:moveTo>
                <a:lnTo>
                  <a:pt x="0" y="0"/>
                </a:lnTo>
              </a:path>
            </a:pathLst>
          </a:custGeom>
          <a:ln w="15245">
            <a:solidFill>
              <a:srgbClr val="000000"/>
            </a:solidFill>
          </a:ln>
        </p:spPr>
        <p:txBody>
          <a:bodyPr wrap="square" lIns="0" tIns="0" rIns="0" bIns="0" rtlCol="0"/>
          <a:lstStyle/>
          <a:p>
            <a:endParaRPr/>
          </a:p>
        </p:txBody>
      </p:sp>
      <p:sp>
        <p:nvSpPr>
          <p:cNvPr id="96" name="object 96"/>
          <p:cNvSpPr/>
          <p:nvPr/>
        </p:nvSpPr>
        <p:spPr>
          <a:xfrm>
            <a:off x="7796970" y="2840984"/>
            <a:ext cx="107950" cy="107950"/>
          </a:xfrm>
          <a:custGeom>
            <a:avLst/>
            <a:gdLst/>
            <a:ahLst/>
            <a:cxnLst/>
            <a:rect l="l" t="t" r="r" b="b"/>
            <a:pathLst>
              <a:path w="107950" h="107950">
                <a:moveTo>
                  <a:pt x="52750" y="0"/>
                </a:moveTo>
                <a:lnTo>
                  <a:pt x="0" y="107849"/>
                </a:lnTo>
                <a:lnTo>
                  <a:pt x="107329" y="106933"/>
                </a:lnTo>
                <a:lnTo>
                  <a:pt x="52750" y="0"/>
                </a:lnTo>
                <a:close/>
              </a:path>
            </a:pathLst>
          </a:custGeom>
          <a:solidFill>
            <a:srgbClr val="000000"/>
          </a:solidFill>
        </p:spPr>
        <p:txBody>
          <a:bodyPr wrap="square" lIns="0" tIns="0" rIns="0" bIns="0" rtlCol="0"/>
          <a:lstStyle/>
          <a:p>
            <a:endParaRPr/>
          </a:p>
        </p:txBody>
      </p:sp>
      <p:sp>
        <p:nvSpPr>
          <p:cNvPr id="97" name="object 97"/>
          <p:cNvSpPr/>
          <p:nvPr/>
        </p:nvSpPr>
        <p:spPr>
          <a:xfrm>
            <a:off x="8632740" y="3224176"/>
            <a:ext cx="107950" cy="107950"/>
          </a:xfrm>
          <a:custGeom>
            <a:avLst/>
            <a:gdLst/>
            <a:ahLst/>
            <a:cxnLst/>
            <a:rect l="l" t="t" r="r" b="b"/>
            <a:pathLst>
              <a:path w="107950" h="107950">
                <a:moveTo>
                  <a:pt x="107482" y="0"/>
                </a:moveTo>
                <a:lnTo>
                  <a:pt x="0" y="53390"/>
                </a:lnTo>
                <a:lnTo>
                  <a:pt x="107177" y="107391"/>
                </a:lnTo>
                <a:lnTo>
                  <a:pt x="107482" y="0"/>
                </a:lnTo>
                <a:close/>
              </a:path>
            </a:pathLst>
          </a:custGeom>
          <a:solidFill>
            <a:srgbClr val="000000"/>
          </a:solidFill>
        </p:spPr>
        <p:txBody>
          <a:bodyPr wrap="square" lIns="0" tIns="0" rIns="0" bIns="0" rtlCol="0"/>
          <a:lstStyle/>
          <a:p>
            <a:endParaRPr/>
          </a:p>
        </p:txBody>
      </p:sp>
      <p:sp>
        <p:nvSpPr>
          <p:cNvPr id="98" name="object 98"/>
          <p:cNvSpPr/>
          <p:nvPr/>
        </p:nvSpPr>
        <p:spPr>
          <a:xfrm>
            <a:off x="2129987" y="3570194"/>
            <a:ext cx="3681839" cy="777978"/>
          </a:xfrm>
          <a:prstGeom prst="rect">
            <a:avLst/>
          </a:prstGeom>
          <a:blipFill>
            <a:blip r:embed="rId42" cstate="print"/>
            <a:stretch>
              <a:fillRect/>
            </a:stretch>
          </a:blipFill>
        </p:spPr>
        <p:txBody>
          <a:bodyPr wrap="square" lIns="0" tIns="0" rIns="0" bIns="0" rtlCol="0"/>
          <a:lstStyle/>
          <a:p>
            <a:endParaRPr/>
          </a:p>
        </p:txBody>
      </p:sp>
      <p:sp>
        <p:nvSpPr>
          <p:cNvPr id="99" name="object 99"/>
          <p:cNvSpPr/>
          <p:nvPr/>
        </p:nvSpPr>
        <p:spPr>
          <a:xfrm>
            <a:off x="2199049" y="3616095"/>
            <a:ext cx="3533140" cy="625475"/>
          </a:xfrm>
          <a:custGeom>
            <a:avLst/>
            <a:gdLst/>
            <a:ahLst/>
            <a:cxnLst/>
            <a:rect l="l" t="t" r="r" b="b"/>
            <a:pathLst>
              <a:path w="3533140" h="625475">
                <a:moveTo>
                  <a:pt x="0" y="625448"/>
                </a:moveTo>
                <a:lnTo>
                  <a:pt x="3532584" y="625448"/>
                </a:lnTo>
                <a:lnTo>
                  <a:pt x="3532584" y="0"/>
                </a:lnTo>
                <a:lnTo>
                  <a:pt x="0" y="0"/>
                </a:lnTo>
                <a:lnTo>
                  <a:pt x="0" y="625448"/>
                </a:lnTo>
                <a:close/>
              </a:path>
            </a:pathLst>
          </a:custGeom>
          <a:ln w="11452">
            <a:solidFill>
              <a:srgbClr val="000000"/>
            </a:solidFill>
          </a:ln>
        </p:spPr>
        <p:txBody>
          <a:bodyPr wrap="square" lIns="0" tIns="0" rIns="0" bIns="0" rtlCol="0"/>
          <a:lstStyle/>
          <a:p>
            <a:endParaRPr/>
          </a:p>
        </p:txBody>
      </p:sp>
      <p:sp>
        <p:nvSpPr>
          <p:cNvPr id="100" name="object 100"/>
          <p:cNvSpPr/>
          <p:nvPr/>
        </p:nvSpPr>
        <p:spPr>
          <a:xfrm>
            <a:off x="6126192" y="3928826"/>
            <a:ext cx="769620" cy="0"/>
          </a:xfrm>
          <a:custGeom>
            <a:avLst/>
            <a:gdLst/>
            <a:ahLst/>
            <a:cxnLst/>
            <a:rect l="l" t="t" r="r" b="b"/>
            <a:pathLst>
              <a:path w="769620">
                <a:moveTo>
                  <a:pt x="0" y="0"/>
                </a:moveTo>
                <a:lnTo>
                  <a:pt x="769298" y="0"/>
                </a:lnTo>
              </a:path>
            </a:pathLst>
          </a:custGeom>
          <a:ln w="15254">
            <a:solidFill>
              <a:srgbClr val="000000"/>
            </a:solidFill>
          </a:ln>
        </p:spPr>
        <p:txBody>
          <a:bodyPr wrap="square" lIns="0" tIns="0" rIns="0" bIns="0" rtlCol="0"/>
          <a:lstStyle/>
          <a:p>
            <a:endParaRPr/>
          </a:p>
        </p:txBody>
      </p:sp>
      <p:sp>
        <p:nvSpPr>
          <p:cNvPr id="101" name="object 101"/>
          <p:cNvSpPr/>
          <p:nvPr/>
        </p:nvSpPr>
        <p:spPr>
          <a:xfrm>
            <a:off x="6882075" y="3875131"/>
            <a:ext cx="107950" cy="107950"/>
          </a:xfrm>
          <a:custGeom>
            <a:avLst/>
            <a:gdLst/>
            <a:ahLst/>
            <a:cxnLst/>
            <a:rect l="l" t="t" r="r" b="b"/>
            <a:pathLst>
              <a:path w="107950" h="107950">
                <a:moveTo>
                  <a:pt x="0" y="0"/>
                </a:moveTo>
                <a:lnTo>
                  <a:pt x="0" y="107391"/>
                </a:lnTo>
                <a:lnTo>
                  <a:pt x="107329" y="53695"/>
                </a:lnTo>
                <a:lnTo>
                  <a:pt x="0" y="0"/>
                </a:lnTo>
                <a:close/>
              </a:path>
            </a:pathLst>
          </a:custGeom>
          <a:solidFill>
            <a:srgbClr val="000000"/>
          </a:solidFill>
        </p:spPr>
        <p:txBody>
          <a:bodyPr wrap="square" lIns="0" tIns="0" rIns="0" bIns="0" rtlCol="0"/>
          <a:lstStyle/>
          <a:p>
            <a:endParaRPr/>
          </a:p>
        </p:txBody>
      </p:sp>
      <p:sp>
        <p:nvSpPr>
          <p:cNvPr id="102" name="object 102"/>
          <p:cNvSpPr/>
          <p:nvPr/>
        </p:nvSpPr>
        <p:spPr>
          <a:xfrm>
            <a:off x="9082031" y="2014191"/>
            <a:ext cx="1051954" cy="434752"/>
          </a:xfrm>
          <a:prstGeom prst="rect">
            <a:avLst/>
          </a:prstGeom>
          <a:blipFill>
            <a:blip r:embed="rId43" cstate="print"/>
            <a:stretch>
              <a:fillRect/>
            </a:stretch>
          </a:blipFill>
        </p:spPr>
        <p:txBody>
          <a:bodyPr wrap="square" lIns="0" tIns="0" rIns="0" bIns="0" rtlCol="0"/>
          <a:lstStyle/>
          <a:p>
            <a:endParaRPr/>
          </a:p>
        </p:txBody>
      </p:sp>
      <p:sp>
        <p:nvSpPr>
          <p:cNvPr id="103" name="object 103"/>
          <p:cNvSpPr/>
          <p:nvPr/>
        </p:nvSpPr>
        <p:spPr>
          <a:xfrm>
            <a:off x="9151246" y="2058186"/>
            <a:ext cx="905510" cy="282575"/>
          </a:xfrm>
          <a:custGeom>
            <a:avLst/>
            <a:gdLst/>
            <a:ahLst/>
            <a:cxnLst/>
            <a:rect l="l" t="t" r="r" b="b"/>
            <a:pathLst>
              <a:path w="905509" h="282575">
                <a:moveTo>
                  <a:pt x="0" y="281994"/>
                </a:moveTo>
                <a:lnTo>
                  <a:pt x="904970" y="281994"/>
                </a:lnTo>
                <a:lnTo>
                  <a:pt x="904970" y="0"/>
                </a:lnTo>
                <a:lnTo>
                  <a:pt x="0" y="0"/>
                </a:lnTo>
                <a:lnTo>
                  <a:pt x="0" y="281994"/>
                </a:lnTo>
                <a:close/>
              </a:path>
            </a:pathLst>
          </a:custGeom>
          <a:ln w="11451">
            <a:solidFill>
              <a:srgbClr val="000000"/>
            </a:solidFill>
          </a:ln>
        </p:spPr>
        <p:txBody>
          <a:bodyPr wrap="square" lIns="0" tIns="0" rIns="0" bIns="0" rtlCol="0"/>
          <a:lstStyle/>
          <a:p>
            <a:endParaRPr/>
          </a:p>
        </p:txBody>
      </p:sp>
      <p:sp>
        <p:nvSpPr>
          <p:cNvPr id="104" name="object 104"/>
          <p:cNvSpPr/>
          <p:nvPr/>
        </p:nvSpPr>
        <p:spPr>
          <a:xfrm>
            <a:off x="9196374" y="2048514"/>
            <a:ext cx="823268" cy="377548"/>
          </a:xfrm>
          <a:prstGeom prst="rect">
            <a:avLst/>
          </a:prstGeom>
          <a:blipFill>
            <a:blip r:embed="rId44" cstate="print"/>
            <a:stretch>
              <a:fillRect/>
            </a:stretch>
          </a:blipFill>
        </p:spPr>
        <p:txBody>
          <a:bodyPr wrap="square" lIns="0" tIns="0" rIns="0" bIns="0" rtlCol="0"/>
          <a:lstStyle/>
          <a:p>
            <a:endParaRPr/>
          </a:p>
        </p:txBody>
      </p:sp>
      <p:sp>
        <p:nvSpPr>
          <p:cNvPr id="105" name="object 105"/>
          <p:cNvSpPr txBox="1"/>
          <p:nvPr/>
        </p:nvSpPr>
        <p:spPr>
          <a:xfrm>
            <a:off x="9326680" y="2108592"/>
            <a:ext cx="574675" cy="165735"/>
          </a:xfrm>
          <a:prstGeom prst="rect">
            <a:avLst/>
          </a:prstGeom>
        </p:spPr>
        <p:txBody>
          <a:bodyPr vert="horz" wrap="square" lIns="0" tIns="0" rIns="0" bIns="0" rtlCol="0">
            <a:spAutoFit/>
          </a:bodyPr>
          <a:lstStyle/>
          <a:p>
            <a:pPr marL="12700"/>
            <a:r>
              <a:rPr sz="1050" spc="25" dirty="0">
                <a:latin typeface="宋体"/>
                <a:cs typeface="宋体"/>
              </a:rPr>
              <a:t>安全涌现</a:t>
            </a:r>
            <a:endParaRPr sz="1050">
              <a:latin typeface="宋体"/>
              <a:cs typeface="宋体"/>
            </a:endParaRPr>
          </a:p>
        </p:txBody>
      </p:sp>
      <p:sp>
        <p:nvSpPr>
          <p:cNvPr id="106" name="object 106"/>
          <p:cNvSpPr/>
          <p:nvPr/>
        </p:nvSpPr>
        <p:spPr>
          <a:xfrm>
            <a:off x="7422688" y="2442842"/>
            <a:ext cx="1080770" cy="405130"/>
          </a:xfrm>
          <a:custGeom>
            <a:avLst/>
            <a:gdLst/>
            <a:ahLst/>
            <a:cxnLst/>
            <a:rect l="l" t="t" r="r" b="b"/>
            <a:pathLst>
              <a:path w="1080770" h="405130">
                <a:moveTo>
                  <a:pt x="1080311" y="405006"/>
                </a:moveTo>
                <a:lnTo>
                  <a:pt x="1080311" y="126001"/>
                </a:lnTo>
                <a:lnTo>
                  <a:pt x="0" y="126001"/>
                </a:lnTo>
                <a:lnTo>
                  <a:pt x="0" y="0"/>
                </a:lnTo>
              </a:path>
            </a:pathLst>
          </a:custGeom>
          <a:ln w="15253">
            <a:solidFill>
              <a:srgbClr val="000000"/>
            </a:solidFill>
          </a:ln>
        </p:spPr>
        <p:txBody>
          <a:bodyPr wrap="square" lIns="0" tIns="0" rIns="0" bIns="0" rtlCol="0"/>
          <a:lstStyle/>
          <a:p>
            <a:endParaRPr/>
          </a:p>
        </p:txBody>
      </p:sp>
      <p:sp>
        <p:nvSpPr>
          <p:cNvPr id="107" name="object 107"/>
          <p:cNvSpPr/>
          <p:nvPr/>
        </p:nvSpPr>
        <p:spPr>
          <a:xfrm>
            <a:off x="7369023" y="2348875"/>
            <a:ext cx="107950" cy="107950"/>
          </a:xfrm>
          <a:custGeom>
            <a:avLst/>
            <a:gdLst/>
            <a:ahLst/>
            <a:cxnLst/>
            <a:rect l="l" t="t" r="r" b="b"/>
            <a:pathLst>
              <a:path w="107950" h="107950">
                <a:moveTo>
                  <a:pt x="53664" y="0"/>
                </a:moveTo>
                <a:lnTo>
                  <a:pt x="0" y="107391"/>
                </a:lnTo>
                <a:lnTo>
                  <a:pt x="107329" y="107391"/>
                </a:lnTo>
                <a:lnTo>
                  <a:pt x="53664" y="0"/>
                </a:lnTo>
                <a:close/>
              </a:path>
            </a:pathLst>
          </a:custGeom>
          <a:solidFill>
            <a:srgbClr val="000000"/>
          </a:solidFill>
        </p:spPr>
        <p:txBody>
          <a:bodyPr wrap="square" lIns="0" tIns="0" rIns="0" bIns="0" rtlCol="0"/>
          <a:lstStyle/>
          <a:p>
            <a:endParaRPr/>
          </a:p>
        </p:txBody>
      </p:sp>
      <p:sp>
        <p:nvSpPr>
          <p:cNvPr id="108" name="object 108"/>
          <p:cNvSpPr/>
          <p:nvPr/>
        </p:nvSpPr>
        <p:spPr>
          <a:xfrm>
            <a:off x="7870455" y="2487538"/>
            <a:ext cx="244475" cy="162560"/>
          </a:xfrm>
          <a:custGeom>
            <a:avLst/>
            <a:gdLst/>
            <a:ahLst/>
            <a:cxnLst/>
            <a:rect l="l" t="t" r="r" b="b"/>
            <a:pathLst>
              <a:path w="244475" h="162560">
                <a:moveTo>
                  <a:pt x="0" y="162460"/>
                </a:moveTo>
                <a:lnTo>
                  <a:pt x="243931" y="162460"/>
                </a:lnTo>
                <a:lnTo>
                  <a:pt x="243931" y="0"/>
                </a:lnTo>
                <a:lnTo>
                  <a:pt x="0" y="0"/>
                </a:lnTo>
                <a:lnTo>
                  <a:pt x="0" y="162460"/>
                </a:lnTo>
                <a:close/>
              </a:path>
            </a:pathLst>
          </a:custGeom>
          <a:solidFill>
            <a:srgbClr val="FFFFFF"/>
          </a:solidFill>
        </p:spPr>
        <p:txBody>
          <a:bodyPr wrap="square" lIns="0" tIns="0" rIns="0" bIns="0" rtlCol="0"/>
          <a:lstStyle/>
          <a:p>
            <a:endParaRPr/>
          </a:p>
        </p:txBody>
      </p:sp>
      <p:sp>
        <p:nvSpPr>
          <p:cNvPr id="109" name="object 109"/>
          <p:cNvSpPr txBox="1"/>
          <p:nvPr/>
        </p:nvSpPr>
        <p:spPr>
          <a:xfrm>
            <a:off x="7865682" y="2485167"/>
            <a:ext cx="278130" cy="157480"/>
          </a:xfrm>
          <a:prstGeom prst="rect">
            <a:avLst/>
          </a:prstGeom>
        </p:spPr>
        <p:txBody>
          <a:bodyPr vert="horz" wrap="square" lIns="0" tIns="0" rIns="0" bIns="0" rtlCol="0">
            <a:spAutoFit/>
          </a:bodyPr>
          <a:lstStyle/>
          <a:p>
            <a:pPr marL="12700"/>
            <a:r>
              <a:rPr sz="1000" spc="-10" dirty="0">
                <a:latin typeface="黑体"/>
                <a:cs typeface="黑体"/>
              </a:rPr>
              <a:t>失效</a:t>
            </a:r>
            <a:endParaRPr sz="1000">
              <a:latin typeface="黑体"/>
              <a:cs typeface="黑体"/>
            </a:endParaRPr>
          </a:p>
        </p:txBody>
      </p:sp>
      <p:sp>
        <p:nvSpPr>
          <p:cNvPr id="110" name="object 110"/>
          <p:cNvSpPr/>
          <p:nvPr/>
        </p:nvSpPr>
        <p:spPr>
          <a:xfrm>
            <a:off x="8502999" y="2434147"/>
            <a:ext cx="1101090" cy="414020"/>
          </a:xfrm>
          <a:custGeom>
            <a:avLst/>
            <a:gdLst/>
            <a:ahLst/>
            <a:cxnLst/>
            <a:rect l="l" t="t" r="r" b="b"/>
            <a:pathLst>
              <a:path w="1101090" h="414019">
                <a:moveTo>
                  <a:pt x="0" y="413701"/>
                </a:moveTo>
                <a:lnTo>
                  <a:pt x="0" y="134697"/>
                </a:lnTo>
                <a:lnTo>
                  <a:pt x="1100740" y="134697"/>
                </a:lnTo>
                <a:lnTo>
                  <a:pt x="1100740" y="0"/>
                </a:lnTo>
              </a:path>
            </a:pathLst>
          </a:custGeom>
          <a:ln w="15253">
            <a:solidFill>
              <a:srgbClr val="000000"/>
            </a:solidFill>
          </a:ln>
        </p:spPr>
        <p:txBody>
          <a:bodyPr wrap="square" lIns="0" tIns="0" rIns="0" bIns="0" rtlCol="0"/>
          <a:lstStyle/>
          <a:p>
            <a:endParaRPr/>
          </a:p>
        </p:txBody>
      </p:sp>
      <p:sp>
        <p:nvSpPr>
          <p:cNvPr id="111" name="object 111"/>
          <p:cNvSpPr/>
          <p:nvPr/>
        </p:nvSpPr>
        <p:spPr>
          <a:xfrm>
            <a:off x="9550075" y="2340180"/>
            <a:ext cx="107950" cy="107950"/>
          </a:xfrm>
          <a:custGeom>
            <a:avLst/>
            <a:gdLst/>
            <a:ahLst/>
            <a:cxnLst/>
            <a:rect l="l" t="t" r="r" b="b"/>
            <a:pathLst>
              <a:path w="107950" h="107950">
                <a:moveTo>
                  <a:pt x="53664" y="0"/>
                </a:moveTo>
                <a:lnTo>
                  <a:pt x="0" y="107391"/>
                </a:lnTo>
                <a:lnTo>
                  <a:pt x="107329" y="107391"/>
                </a:lnTo>
                <a:lnTo>
                  <a:pt x="53664" y="0"/>
                </a:lnTo>
                <a:close/>
              </a:path>
            </a:pathLst>
          </a:custGeom>
          <a:solidFill>
            <a:srgbClr val="000000"/>
          </a:solidFill>
        </p:spPr>
        <p:txBody>
          <a:bodyPr wrap="square" lIns="0" tIns="0" rIns="0" bIns="0" rtlCol="0"/>
          <a:lstStyle/>
          <a:p>
            <a:endParaRPr/>
          </a:p>
        </p:txBody>
      </p:sp>
      <p:sp>
        <p:nvSpPr>
          <p:cNvPr id="112" name="object 112"/>
          <p:cNvSpPr/>
          <p:nvPr/>
        </p:nvSpPr>
        <p:spPr>
          <a:xfrm>
            <a:off x="8906249" y="2487538"/>
            <a:ext cx="244475" cy="162560"/>
          </a:xfrm>
          <a:custGeom>
            <a:avLst/>
            <a:gdLst/>
            <a:ahLst/>
            <a:cxnLst/>
            <a:rect l="l" t="t" r="r" b="b"/>
            <a:pathLst>
              <a:path w="244475" h="162560">
                <a:moveTo>
                  <a:pt x="0" y="162460"/>
                </a:moveTo>
                <a:lnTo>
                  <a:pt x="243931" y="162460"/>
                </a:lnTo>
                <a:lnTo>
                  <a:pt x="243931" y="0"/>
                </a:lnTo>
                <a:lnTo>
                  <a:pt x="0" y="0"/>
                </a:lnTo>
                <a:lnTo>
                  <a:pt x="0" y="162460"/>
                </a:lnTo>
                <a:close/>
              </a:path>
            </a:pathLst>
          </a:custGeom>
          <a:solidFill>
            <a:srgbClr val="FFFFFF"/>
          </a:solidFill>
        </p:spPr>
        <p:txBody>
          <a:bodyPr wrap="square" lIns="0" tIns="0" rIns="0" bIns="0" rtlCol="0"/>
          <a:lstStyle/>
          <a:p>
            <a:endParaRPr/>
          </a:p>
        </p:txBody>
      </p:sp>
      <p:sp>
        <p:nvSpPr>
          <p:cNvPr id="113" name="object 113"/>
          <p:cNvSpPr txBox="1"/>
          <p:nvPr/>
        </p:nvSpPr>
        <p:spPr>
          <a:xfrm>
            <a:off x="8903154" y="2485167"/>
            <a:ext cx="277495" cy="157480"/>
          </a:xfrm>
          <a:prstGeom prst="rect">
            <a:avLst/>
          </a:prstGeom>
        </p:spPr>
        <p:txBody>
          <a:bodyPr vert="horz" wrap="square" lIns="0" tIns="0" rIns="0" bIns="0" rtlCol="0">
            <a:spAutoFit/>
          </a:bodyPr>
          <a:lstStyle/>
          <a:p>
            <a:pPr marL="12700"/>
            <a:r>
              <a:rPr sz="1000" spc="-15" dirty="0">
                <a:latin typeface="黑体"/>
                <a:cs typeface="黑体"/>
              </a:rPr>
              <a:t>有效</a:t>
            </a:r>
            <a:endParaRPr sz="1000">
              <a:latin typeface="黑体"/>
              <a:cs typeface="黑体"/>
            </a:endParaRPr>
          </a:p>
        </p:txBody>
      </p:sp>
      <p:sp>
        <p:nvSpPr>
          <p:cNvPr id="114" name="object 114"/>
          <p:cNvSpPr txBox="1">
            <a:spLocks noGrp="1"/>
          </p:cNvSpPr>
          <p:nvPr>
            <p:ph type="title" idx="4294967295"/>
          </p:nvPr>
        </p:nvSpPr>
        <p:spPr>
          <a:xfrm>
            <a:off x="1287424" y="217388"/>
            <a:ext cx="8800360" cy="575157"/>
          </a:xfrm>
          <a:prstGeom prst="rect">
            <a:avLst/>
          </a:prstGeom>
        </p:spPr>
        <p:txBody>
          <a:bodyPr vert="horz" wrap="square" lIns="0" tIns="213995" rIns="0" bIns="0" rtlCol="0" anchor="ctr">
            <a:spAutoFit/>
          </a:bodyPr>
          <a:lstStyle/>
          <a:p>
            <a:pPr marL="2339975">
              <a:lnSpc>
                <a:spcPts val="2835"/>
              </a:lnSpc>
            </a:pPr>
            <a:r>
              <a:rPr sz="2800" spc="-5" dirty="0"/>
              <a:t>安全空间数据场效应表达模型</a:t>
            </a:r>
          </a:p>
        </p:txBody>
      </p:sp>
      <p:sp>
        <p:nvSpPr>
          <p:cNvPr id="115" name="object 115"/>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16" name="object 116"/>
          <p:cNvSpPr txBox="1"/>
          <p:nvPr/>
        </p:nvSpPr>
        <p:spPr>
          <a:xfrm>
            <a:off x="1710335" y="5927323"/>
            <a:ext cx="7901305"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来源：欧阳秋梅</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复杂安全系统数据场及其降维理论模型</a:t>
            </a:r>
            <a:r>
              <a:rPr sz="1400" dirty="0">
                <a:solidFill>
                  <a:srgbClr val="006FC0"/>
                </a:solidFill>
                <a:latin typeface="Calibri"/>
                <a:cs typeface="Calibri"/>
              </a:rPr>
              <a:t>[J]. </a:t>
            </a:r>
            <a:r>
              <a:rPr sz="1400" dirty="0">
                <a:solidFill>
                  <a:srgbClr val="006FC0"/>
                </a:solidFill>
                <a:latin typeface="宋体"/>
                <a:cs typeface="宋体"/>
              </a:rPr>
              <a:t>中国安全科学学报</a:t>
            </a:r>
            <a:r>
              <a:rPr sz="1400" dirty="0">
                <a:solidFill>
                  <a:srgbClr val="006FC0"/>
                </a:solidFill>
                <a:latin typeface="Calibri"/>
                <a:cs typeface="Calibri"/>
              </a:rPr>
              <a:t>, </a:t>
            </a:r>
            <a:r>
              <a:rPr sz="1400" spc="-5" dirty="0">
                <a:solidFill>
                  <a:srgbClr val="006FC0"/>
                </a:solidFill>
                <a:latin typeface="Calibri"/>
                <a:cs typeface="Calibri"/>
              </a:rPr>
              <a:t>2017, 27(8):</a:t>
            </a:r>
            <a:r>
              <a:rPr sz="1400" spc="-80" dirty="0">
                <a:solidFill>
                  <a:srgbClr val="006FC0"/>
                </a:solidFill>
                <a:latin typeface="Calibri"/>
                <a:cs typeface="Calibri"/>
              </a:rPr>
              <a:t> </a:t>
            </a:r>
            <a:r>
              <a:rPr sz="1400" spc="-5" dirty="0">
                <a:solidFill>
                  <a:srgbClr val="006FC0"/>
                </a:solidFill>
                <a:latin typeface="Calibri"/>
                <a:cs typeface="Calibri"/>
              </a:rPr>
              <a:t>32-37</a:t>
            </a:r>
            <a:endParaRPr sz="1400">
              <a:latin typeface="Calibri"/>
              <a:cs typeface="Calibri"/>
            </a:endParaRPr>
          </a:p>
        </p:txBody>
      </p:sp>
    </p:spTree>
    <p:extLst>
      <p:ext uri="{BB962C8B-B14F-4D97-AF65-F5344CB8AC3E}">
        <p14:creationId xmlns:p14="http://schemas.microsoft.com/office/powerpoint/2010/main" val="29632724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62648" y="1152074"/>
            <a:ext cx="4962261" cy="110929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023004" y="1194547"/>
            <a:ext cx="4829810" cy="953135"/>
          </a:xfrm>
          <a:custGeom>
            <a:avLst/>
            <a:gdLst/>
            <a:ahLst/>
            <a:cxnLst/>
            <a:rect l="l" t="t" r="r" b="b"/>
            <a:pathLst>
              <a:path w="4829810" h="953135">
                <a:moveTo>
                  <a:pt x="0" y="952865"/>
                </a:moveTo>
                <a:lnTo>
                  <a:pt x="4829651" y="952865"/>
                </a:lnTo>
                <a:lnTo>
                  <a:pt x="4829651" y="0"/>
                </a:lnTo>
                <a:lnTo>
                  <a:pt x="0" y="0"/>
                </a:lnTo>
                <a:lnTo>
                  <a:pt x="0" y="952865"/>
                </a:lnTo>
                <a:close/>
              </a:path>
            </a:pathLst>
          </a:custGeom>
          <a:ln w="12544">
            <a:solidFill>
              <a:srgbClr val="000000"/>
            </a:solidFill>
            <a:prstDash val="lgDash"/>
          </a:ln>
        </p:spPr>
        <p:txBody>
          <a:bodyPr wrap="square" lIns="0" tIns="0" rIns="0" bIns="0" rtlCol="0"/>
          <a:lstStyle/>
          <a:p>
            <a:endParaRPr/>
          </a:p>
        </p:txBody>
      </p:sp>
      <p:sp>
        <p:nvSpPr>
          <p:cNvPr id="4" name="object 4"/>
          <p:cNvSpPr/>
          <p:nvPr/>
        </p:nvSpPr>
        <p:spPr>
          <a:xfrm>
            <a:off x="3101080" y="1391581"/>
            <a:ext cx="1309781" cy="64288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162671" y="1444927"/>
            <a:ext cx="1169670" cy="476884"/>
          </a:xfrm>
          <a:custGeom>
            <a:avLst/>
            <a:gdLst/>
            <a:ahLst/>
            <a:cxnLst/>
            <a:rect l="l" t="t" r="r" b="b"/>
            <a:pathLst>
              <a:path w="1169670" h="476885">
                <a:moveTo>
                  <a:pt x="0" y="476424"/>
                </a:moveTo>
                <a:lnTo>
                  <a:pt x="1169546" y="476424"/>
                </a:lnTo>
                <a:lnTo>
                  <a:pt x="1169546" y="0"/>
                </a:lnTo>
                <a:lnTo>
                  <a:pt x="0" y="0"/>
                </a:lnTo>
                <a:lnTo>
                  <a:pt x="0" y="476424"/>
                </a:lnTo>
                <a:close/>
              </a:path>
            </a:pathLst>
          </a:custGeom>
          <a:ln w="12339">
            <a:solidFill>
              <a:srgbClr val="000000"/>
            </a:solidFill>
          </a:ln>
        </p:spPr>
        <p:txBody>
          <a:bodyPr wrap="square" lIns="0" tIns="0" rIns="0" bIns="0" rtlCol="0"/>
          <a:lstStyle/>
          <a:p>
            <a:endParaRPr/>
          </a:p>
        </p:txBody>
      </p:sp>
      <p:sp>
        <p:nvSpPr>
          <p:cNvPr id="6" name="object 6"/>
          <p:cNvSpPr/>
          <p:nvPr/>
        </p:nvSpPr>
        <p:spPr>
          <a:xfrm>
            <a:off x="3101079" y="1416792"/>
            <a:ext cx="1299132" cy="630279"/>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3211194" y="1482552"/>
            <a:ext cx="1740535" cy="184666"/>
          </a:xfrm>
          <a:prstGeom prst="rect">
            <a:avLst/>
          </a:prstGeom>
        </p:spPr>
        <p:txBody>
          <a:bodyPr vert="horz" wrap="square" lIns="0" tIns="0" rIns="0" bIns="0" rtlCol="0">
            <a:spAutoFit/>
          </a:bodyPr>
          <a:lstStyle/>
          <a:p>
            <a:pPr marL="12700">
              <a:tabLst>
                <a:tab pos="1727200" algn="l"/>
              </a:tabLst>
            </a:pPr>
            <a:r>
              <a:rPr sz="1200" spc="-185" dirty="0">
                <a:latin typeface="宋体"/>
                <a:cs typeface="宋体"/>
              </a:rPr>
              <a:t>安全数据质点集</a:t>
            </a:r>
            <a:r>
              <a:rPr sz="1200" spc="-185" dirty="0">
                <a:latin typeface="Times New Roman"/>
                <a:cs typeface="Times New Roman"/>
              </a:rPr>
              <a:t>N1</a:t>
            </a:r>
            <a:r>
              <a:rPr sz="1200" spc="140" dirty="0">
                <a:latin typeface="Times New Roman"/>
                <a:cs typeface="Times New Roman"/>
              </a:rPr>
              <a:t> </a:t>
            </a:r>
            <a:r>
              <a:rPr sz="1200" u="heavy" spc="-50" dirty="0">
                <a:latin typeface="Times New Roman"/>
                <a:cs typeface="Times New Roman"/>
              </a:rPr>
              <a:t> </a:t>
            </a:r>
            <a:r>
              <a:rPr sz="1200" u="heavy" dirty="0">
                <a:latin typeface="Times New Roman"/>
                <a:cs typeface="Times New Roman"/>
              </a:rPr>
              <a:t>	</a:t>
            </a:r>
            <a:endParaRPr sz="1200">
              <a:latin typeface="Times New Roman"/>
              <a:cs typeface="Times New Roman"/>
            </a:endParaRPr>
          </a:p>
        </p:txBody>
      </p:sp>
      <p:sp>
        <p:nvSpPr>
          <p:cNvPr id="8" name="object 8"/>
          <p:cNvSpPr txBox="1"/>
          <p:nvPr/>
        </p:nvSpPr>
        <p:spPr>
          <a:xfrm>
            <a:off x="3246690" y="1682057"/>
            <a:ext cx="1006475" cy="184666"/>
          </a:xfrm>
          <a:prstGeom prst="rect">
            <a:avLst/>
          </a:prstGeom>
        </p:spPr>
        <p:txBody>
          <a:bodyPr vert="horz" wrap="square" lIns="0" tIns="0" rIns="0" bIns="0" rtlCol="0">
            <a:spAutoFit/>
          </a:bodyPr>
          <a:lstStyle/>
          <a:p>
            <a:pPr marL="12700"/>
            <a:r>
              <a:rPr sz="1200" spc="-170" dirty="0">
                <a:latin typeface="Times New Roman"/>
                <a:cs typeface="Times New Roman"/>
              </a:rPr>
              <a:t>(</a:t>
            </a:r>
            <a:r>
              <a:rPr sz="1200" spc="-170" dirty="0">
                <a:latin typeface="宋体"/>
                <a:cs typeface="宋体"/>
              </a:rPr>
              <a:t>离散独立无价值</a:t>
            </a:r>
            <a:r>
              <a:rPr sz="1200" spc="-170" dirty="0">
                <a:latin typeface="Times New Roman"/>
                <a:cs typeface="Times New Roman"/>
              </a:rPr>
              <a:t>)</a:t>
            </a:r>
            <a:endParaRPr sz="1200">
              <a:latin typeface="Times New Roman"/>
              <a:cs typeface="Times New Roman"/>
            </a:endParaRPr>
          </a:p>
        </p:txBody>
      </p:sp>
      <p:sp>
        <p:nvSpPr>
          <p:cNvPr id="9" name="object 9"/>
          <p:cNvSpPr/>
          <p:nvPr/>
        </p:nvSpPr>
        <p:spPr>
          <a:xfrm>
            <a:off x="4897574" y="1624028"/>
            <a:ext cx="100330" cy="118745"/>
          </a:xfrm>
          <a:custGeom>
            <a:avLst/>
            <a:gdLst/>
            <a:ahLst/>
            <a:cxnLst/>
            <a:rect l="l" t="t" r="r" b="b"/>
            <a:pathLst>
              <a:path w="100329" h="118744">
                <a:moveTo>
                  <a:pt x="0" y="0"/>
                </a:moveTo>
                <a:lnTo>
                  <a:pt x="0" y="118324"/>
                </a:lnTo>
                <a:lnTo>
                  <a:pt x="99955" y="59162"/>
                </a:lnTo>
                <a:lnTo>
                  <a:pt x="0" y="0"/>
                </a:lnTo>
                <a:close/>
              </a:path>
            </a:pathLst>
          </a:custGeom>
          <a:solidFill>
            <a:srgbClr val="000000"/>
          </a:solidFill>
        </p:spPr>
        <p:txBody>
          <a:bodyPr wrap="square" lIns="0" tIns="0" rIns="0" bIns="0" rtlCol="0"/>
          <a:lstStyle/>
          <a:p>
            <a:endParaRPr/>
          </a:p>
        </p:txBody>
      </p:sp>
      <p:sp>
        <p:nvSpPr>
          <p:cNvPr id="10" name="object 10"/>
          <p:cNvSpPr/>
          <p:nvPr/>
        </p:nvSpPr>
        <p:spPr>
          <a:xfrm>
            <a:off x="4494489" y="1404035"/>
            <a:ext cx="340995" cy="177165"/>
          </a:xfrm>
          <a:custGeom>
            <a:avLst/>
            <a:gdLst/>
            <a:ahLst/>
            <a:cxnLst/>
            <a:rect l="l" t="t" r="r" b="b"/>
            <a:pathLst>
              <a:path w="340995" h="177165">
                <a:moveTo>
                  <a:pt x="0" y="176965"/>
                </a:moveTo>
                <a:lnTo>
                  <a:pt x="340756" y="176965"/>
                </a:lnTo>
                <a:lnTo>
                  <a:pt x="340756" y="0"/>
                </a:lnTo>
                <a:lnTo>
                  <a:pt x="0" y="0"/>
                </a:lnTo>
                <a:lnTo>
                  <a:pt x="0" y="176965"/>
                </a:lnTo>
                <a:close/>
              </a:path>
            </a:pathLst>
          </a:custGeom>
          <a:solidFill>
            <a:srgbClr val="FFFFFF"/>
          </a:solidFill>
        </p:spPr>
        <p:txBody>
          <a:bodyPr wrap="square" lIns="0" tIns="0" rIns="0" bIns="0" rtlCol="0"/>
          <a:lstStyle/>
          <a:p>
            <a:endParaRPr/>
          </a:p>
        </p:txBody>
      </p:sp>
      <p:sp>
        <p:nvSpPr>
          <p:cNvPr id="11" name="object 11"/>
          <p:cNvSpPr txBox="1"/>
          <p:nvPr/>
        </p:nvSpPr>
        <p:spPr>
          <a:xfrm>
            <a:off x="4485196" y="1398106"/>
            <a:ext cx="367030" cy="172085"/>
          </a:xfrm>
          <a:prstGeom prst="rect">
            <a:avLst/>
          </a:prstGeom>
        </p:spPr>
        <p:txBody>
          <a:bodyPr vert="horz" wrap="square" lIns="0" tIns="0" rIns="0" bIns="0" rtlCol="0">
            <a:spAutoFit/>
          </a:bodyPr>
          <a:lstStyle/>
          <a:p>
            <a:pPr marL="12700"/>
            <a:r>
              <a:rPr sz="1100" spc="-180" dirty="0">
                <a:latin typeface="宋体"/>
                <a:cs typeface="宋体"/>
              </a:rPr>
              <a:t>数</a:t>
            </a:r>
            <a:r>
              <a:rPr sz="1100" spc="-265" dirty="0">
                <a:latin typeface="宋体"/>
                <a:cs typeface="宋体"/>
              </a:rPr>
              <a:t>据</a:t>
            </a:r>
            <a:r>
              <a:rPr sz="1100" spc="-175" dirty="0">
                <a:latin typeface="宋体"/>
                <a:cs typeface="宋体"/>
              </a:rPr>
              <a:t>力</a:t>
            </a:r>
            <a:endParaRPr sz="1100">
              <a:latin typeface="宋体"/>
              <a:cs typeface="宋体"/>
            </a:endParaRPr>
          </a:p>
        </p:txBody>
      </p:sp>
      <p:sp>
        <p:nvSpPr>
          <p:cNvPr id="12" name="object 12"/>
          <p:cNvSpPr/>
          <p:nvPr/>
        </p:nvSpPr>
        <p:spPr>
          <a:xfrm>
            <a:off x="4932644" y="1391581"/>
            <a:ext cx="979674" cy="642885"/>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4997530" y="1444927"/>
            <a:ext cx="843280" cy="476884"/>
          </a:xfrm>
          <a:custGeom>
            <a:avLst/>
            <a:gdLst/>
            <a:ahLst/>
            <a:cxnLst/>
            <a:rect l="l" t="t" r="r" b="b"/>
            <a:pathLst>
              <a:path w="843279" h="476885">
                <a:moveTo>
                  <a:pt x="0" y="476424"/>
                </a:moveTo>
                <a:lnTo>
                  <a:pt x="842789" y="476424"/>
                </a:lnTo>
                <a:lnTo>
                  <a:pt x="842789" y="0"/>
                </a:lnTo>
                <a:lnTo>
                  <a:pt x="0" y="0"/>
                </a:lnTo>
                <a:lnTo>
                  <a:pt x="0" y="476424"/>
                </a:lnTo>
                <a:close/>
              </a:path>
            </a:pathLst>
          </a:custGeom>
          <a:ln w="12143">
            <a:solidFill>
              <a:srgbClr val="000000"/>
            </a:solidFill>
          </a:ln>
        </p:spPr>
        <p:txBody>
          <a:bodyPr wrap="square" lIns="0" tIns="0" rIns="0" bIns="0" rtlCol="0"/>
          <a:lstStyle/>
          <a:p>
            <a:endParaRPr/>
          </a:p>
        </p:txBody>
      </p:sp>
      <p:sp>
        <p:nvSpPr>
          <p:cNvPr id="14" name="object 14"/>
          <p:cNvSpPr/>
          <p:nvPr/>
        </p:nvSpPr>
        <p:spPr>
          <a:xfrm>
            <a:off x="4975238" y="1517636"/>
            <a:ext cx="894484" cy="415984"/>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5090607" y="1582053"/>
            <a:ext cx="666115" cy="186690"/>
          </a:xfrm>
          <a:prstGeom prst="rect">
            <a:avLst/>
          </a:prstGeom>
        </p:spPr>
        <p:txBody>
          <a:bodyPr vert="horz" wrap="square" lIns="0" tIns="0" rIns="0" bIns="0" rtlCol="0">
            <a:spAutoFit/>
          </a:bodyPr>
          <a:lstStyle/>
          <a:p>
            <a:pPr marL="12700"/>
            <a:r>
              <a:rPr sz="1200" spc="-195" dirty="0">
                <a:latin typeface="宋体"/>
                <a:cs typeface="宋体"/>
              </a:rPr>
              <a:t>安全数据流</a:t>
            </a:r>
            <a:endParaRPr sz="1200">
              <a:latin typeface="宋体"/>
              <a:cs typeface="宋体"/>
            </a:endParaRPr>
          </a:p>
        </p:txBody>
      </p:sp>
      <p:sp>
        <p:nvSpPr>
          <p:cNvPr id="16" name="object 16"/>
          <p:cNvSpPr/>
          <p:nvPr/>
        </p:nvSpPr>
        <p:spPr>
          <a:xfrm>
            <a:off x="5840334" y="1683190"/>
            <a:ext cx="664845" cy="0"/>
          </a:xfrm>
          <a:custGeom>
            <a:avLst/>
            <a:gdLst/>
            <a:ahLst/>
            <a:cxnLst/>
            <a:rect l="l" t="t" r="r" b="b"/>
            <a:pathLst>
              <a:path w="664845">
                <a:moveTo>
                  <a:pt x="0" y="0"/>
                </a:moveTo>
                <a:lnTo>
                  <a:pt x="664758" y="0"/>
                </a:lnTo>
              </a:path>
            </a:pathLst>
          </a:custGeom>
          <a:ln w="16807">
            <a:solidFill>
              <a:srgbClr val="000000"/>
            </a:solidFill>
          </a:ln>
        </p:spPr>
        <p:txBody>
          <a:bodyPr wrap="square" lIns="0" tIns="0" rIns="0" bIns="0" rtlCol="0"/>
          <a:lstStyle/>
          <a:p>
            <a:endParaRPr/>
          </a:p>
        </p:txBody>
      </p:sp>
      <p:sp>
        <p:nvSpPr>
          <p:cNvPr id="17" name="object 17"/>
          <p:cNvSpPr/>
          <p:nvPr/>
        </p:nvSpPr>
        <p:spPr>
          <a:xfrm>
            <a:off x="6492597" y="1624028"/>
            <a:ext cx="100330" cy="118745"/>
          </a:xfrm>
          <a:custGeom>
            <a:avLst/>
            <a:gdLst/>
            <a:ahLst/>
            <a:cxnLst/>
            <a:rect l="l" t="t" r="r" b="b"/>
            <a:pathLst>
              <a:path w="100329" h="118744">
                <a:moveTo>
                  <a:pt x="0" y="0"/>
                </a:moveTo>
                <a:lnTo>
                  <a:pt x="0" y="118324"/>
                </a:lnTo>
                <a:lnTo>
                  <a:pt x="99955" y="59162"/>
                </a:lnTo>
                <a:lnTo>
                  <a:pt x="0" y="0"/>
                </a:lnTo>
                <a:close/>
              </a:path>
            </a:pathLst>
          </a:custGeom>
          <a:solidFill>
            <a:srgbClr val="000000"/>
          </a:solidFill>
        </p:spPr>
        <p:txBody>
          <a:bodyPr wrap="square" lIns="0" tIns="0" rIns="0" bIns="0" rtlCol="0"/>
          <a:lstStyle/>
          <a:p>
            <a:endParaRPr/>
          </a:p>
        </p:txBody>
      </p:sp>
      <p:sp>
        <p:nvSpPr>
          <p:cNvPr id="18" name="object 18"/>
          <p:cNvSpPr/>
          <p:nvPr/>
        </p:nvSpPr>
        <p:spPr>
          <a:xfrm>
            <a:off x="6046066" y="1404035"/>
            <a:ext cx="340995" cy="177165"/>
          </a:xfrm>
          <a:custGeom>
            <a:avLst/>
            <a:gdLst/>
            <a:ahLst/>
            <a:cxnLst/>
            <a:rect l="l" t="t" r="r" b="b"/>
            <a:pathLst>
              <a:path w="340995" h="177165">
                <a:moveTo>
                  <a:pt x="0" y="176965"/>
                </a:moveTo>
                <a:lnTo>
                  <a:pt x="340756" y="176965"/>
                </a:lnTo>
                <a:lnTo>
                  <a:pt x="340756" y="0"/>
                </a:lnTo>
                <a:lnTo>
                  <a:pt x="0" y="0"/>
                </a:lnTo>
                <a:lnTo>
                  <a:pt x="0" y="176965"/>
                </a:lnTo>
                <a:close/>
              </a:path>
            </a:pathLst>
          </a:custGeom>
          <a:solidFill>
            <a:srgbClr val="FFFFFF"/>
          </a:solidFill>
        </p:spPr>
        <p:txBody>
          <a:bodyPr wrap="square" lIns="0" tIns="0" rIns="0" bIns="0" rtlCol="0"/>
          <a:lstStyle/>
          <a:p>
            <a:endParaRPr/>
          </a:p>
        </p:txBody>
      </p:sp>
      <p:sp>
        <p:nvSpPr>
          <p:cNvPr id="19" name="object 19"/>
          <p:cNvSpPr txBox="1"/>
          <p:nvPr/>
        </p:nvSpPr>
        <p:spPr>
          <a:xfrm>
            <a:off x="6038760" y="1398106"/>
            <a:ext cx="367030" cy="172085"/>
          </a:xfrm>
          <a:prstGeom prst="rect">
            <a:avLst/>
          </a:prstGeom>
        </p:spPr>
        <p:txBody>
          <a:bodyPr vert="horz" wrap="square" lIns="0" tIns="0" rIns="0" bIns="0" rtlCol="0">
            <a:spAutoFit/>
          </a:bodyPr>
          <a:lstStyle/>
          <a:p>
            <a:pPr marL="12700"/>
            <a:r>
              <a:rPr sz="1100" spc="-180" dirty="0">
                <a:latin typeface="宋体"/>
                <a:cs typeface="宋体"/>
              </a:rPr>
              <a:t>数</a:t>
            </a:r>
            <a:r>
              <a:rPr sz="1100" spc="-265" dirty="0">
                <a:latin typeface="宋体"/>
                <a:cs typeface="宋体"/>
              </a:rPr>
              <a:t>据</a:t>
            </a:r>
            <a:r>
              <a:rPr sz="1100" spc="-175" dirty="0">
                <a:latin typeface="宋体"/>
                <a:cs typeface="宋体"/>
              </a:rPr>
              <a:t>场</a:t>
            </a:r>
            <a:endParaRPr sz="1100">
              <a:latin typeface="宋体"/>
              <a:cs typeface="宋体"/>
            </a:endParaRPr>
          </a:p>
        </p:txBody>
      </p:sp>
      <p:sp>
        <p:nvSpPr>
          <p:cNvPr id="20" name="object 20"/>
          <p:cNvSpPr/>
          <p:nvPr/>
        </p:nvSpPr>
        <p:spPr>
          <a:xfrm>
            <a:off x="6529940" y="1391581"/>
            <a:ext cx="1309781" cy="642885"/>
          </a:xfrm>
          <a:prstGeom prst="rect">
            <a:avLst/>
          </a:prstGeom>
          <a:blipFill>
            <a:blip r:embed="rId7" cstate="print"/>
            <a:stretch>
              <a:fillRect/>
            </a:stretch>
          </a:blipFill>
        </p:spPr>
        <p:txBody>
          <a:bodyPr wrap="square" lIns="0" tIns="0" rIns="0" bIns="0" rtlCol="0"/>
          <a:lstStyle/>
          <a:p>
            <a:endParaRPr/>
          </a:p>
        </p:txBody>
      </p:sp>
      <p:sp>
        <p:nvSpPr>
          <p:cNvPr id="21" name="object 21"/>
          <p:cNvSpPr/>
          <p:nvPr/>
        </p:nvSpPr>
        <p:spPr>
          <a:xfrm>
            <a:off x="6592553" y="1444927"/>
            <a:ext cx="1169670" cy="476884"/>
          </a:xfrm>
          <a:custGeom>
            <a:avLst/>
            <a:gdLst/>
            <a:ahLst/>
            <a:cxnLst/>
            <a:rect l="l" t="t" r="r" b="b"/>
            <a:pathLst>
              <a:path w="1169670" h="476885">
                <a:moveTo>
                  <a:pt x="0" y="476424"/>
                </a:moveTo>
                <a:lnTo>
                  <a:pt x="1169546" y="476424"/>
                </a:lnTo>
                <a:lnTo>
                  <a:pt x="1169546" y="0"/>
                </a:lnTo>
                <a:lnTo>
                  <a:pt x="0" y="0"/>
                </a:lnTo>
                <a:lnTo>
                  <a:pt x="0" y="476424"/>
                </a:lnTo>
                <a:close/>
              </a:path>
            </a:pathLst>
          </a:custGeom>
          <a:ln w="12339">
            <a:solidFill>
              <a:srgbClr val="000000"/>
            </a:solidFill>
          </a:ln>
        </p:spPr>
        <p:txBody>
          <a:bodyPr wrap="square" lIns="0" tIns="0" rIns="0" bIns="0" rtlCol="0"/>
          <a:lstStyle/>
          <a:p>
            <a:endParaRPr/>
          </a:p>
        </p:txBody>
      </p:sp>
      <p:sp>
        <p:nvSpPr>
          <p:cNvPr id="22" name="object 22"/>
          <p:cNvSpPr/>
          <p:nvPr/>
        </p:nvSpPr>
        <p:spPr>
          <a:xfrm>
            <a:off x="6561885" y="1416792"/>
            <a:ext cx="1235241" cy="630279"/>
          </a:xfrm>
          <a:prstGeom prst="rect">
            <a:avLst/>
          </a:prstGeom>
          <a:blipFill>
            <a:blip r:embed="rId8" cstate="print"/>
            <a:stretch>
              <a:fillRect/>
            </a:stretch>
          </a:blipFill>
        </p:spPr>
        <p:txBody>
          <a:bodyPr wrap="square" lIns="0" tIns="0" rIns="0" bIns="0" rtlCol="0"/>
          <a:lstStyle/>
          <a:p>
            <a:endParaRPr/>
          </a:p>
        </p:txBody>
      </p:sp>
      <p:sp>
        <p:nvSpPr>
          <p:cNvPr id="23" name="object 23"/>
          <p:cNvSpPr txBox="1"/>
          <p:nvPr/>
        </p:nvSpPr>
        <p:spPr>
          <a:xfrm>
            <a:off x="6680802" y="1465910"/>
            <a:ext cx="1006475" cy="411480"/>
          </a:xfrm>
          <a:prstGeom prst="rect">
            <a:avLst/>
          </a:prstGeom>
        </p:spPr>
        <p:txBody>
          <a:bodyPr vert="horz" wrap="square" lIns="0" tIns="0" rIns="0" bIns="0" rtlCol="0">
            <a:spAutoFit/>
          </a:bodyPr>
          <a:lstStyle/>
          <a:p>
            <a:pPr marL="12700" marR="5080" indent="27940">
              <a:lnSpc>
                <a:spcPct val="109100"/>
              </a:lnSpc>
            </a:pPr>
            <a:r>
              <a:rPr sz="1200" spc="-175" dirty="0">
                <a:latin typeface="宋体"/>
                <a:cs typeface="宋体"/>
              </a:rPr>
              <a:t>安全数据空间</a:t>
            </a:r>
            <a:r>
              <a:rPr sz="1200" spc="-175" dirty="0">
                <a:latin typeface="Times New Roman"/>
                <a:cs typeface="Times New Roman"/>
              </a:rPr>
              <a:t>Qn  </a:t>
            </a:r>
            <a:r>
              <a:rPr sz="1200" spc="-70" dirty="0">
                <a:latin typeface="Times New Roman"/>
                <a:cs typeface="Times New Roman"/>
              </a:rPr>
              <a:t>(</a:t>
            </a:r>
            <a:r>
              <a:rPr sz="1200" spc="-195" dirty="0">
                <a:latin typeface="宋体"/>
                <a:cs typeface="宋体"/>
              </a:rPr>
              <a:t>连续关联有价</a:t>
            </a:r>
            <a:r>
              <a:rPr sz="1200" spc="-210" dirty="0">
                <a:latin typeface="宋体"/>
                <a:cs typeface="宋体"/>
              </a:rPr>
              <a:t>值</a:t>
            </a:r>
            <a:r>
              <a:rPr sz="1200" spc="-65" dirty="0">
                <a:latin typeface="Times New Roman"/>
                <a:cs typeface="Times New Roman"/>
              </a:rPr>
              <a:t>)</a:t>
            </a:r>
            <a:endParaRPr sz="1200">
              <a:latin typeface="Times New Roman"/>
              <a:cs typeface="Times New Roman"/>
            </a:endParaRPr>
          </a:p>
        </p:txBody>
      </p:sp>
      <p:sp>
        <p:nvSpPr>
          <p:cNvPr id="24" name="object 24"/>
          <p:cNvSpPr/>
          <p:nvPr/>
        </p:nvSpPr>
        <p:spPr>
          <a:xfrm>
            <a:off x="4251132" y="1694115"/>
            <a:ext cx="766701" cy="415984"/>
          </a:xfrm>
          <a:prstGeom prst="rect">
            <a:avLst/>
          </a:prstGeom>
          <a:blipFill>
            <a:blip r:embed="rId9" cstate="print"/>
            <a:stretch>
              <a:fillRect/>
            </a:stretch>
          </a:blipFill>
        </p:spPr>
        <p:txBody>
          <a:bodyPr wrap="square" lIns="0" tIns="0" rIns="0" bIns="0" rtlCol="0"/>
          <a:lstStyle/>
          <a:p>
            <a:endParaRPr/>
          </a:p>
        </p:txBody>
      </p:sp>
      <p:sp>
        <p:nvSpPr>
          <p:cNvPr id="25" name="object 25"/>
          <p:cNvSpPr txBox="1"/>
          <p:nvPr/>
        </p:nvSpPr>
        <p:spPr>
          <a:xfrm>
            <a:off x="4367635" y="1751472"/>
            <a:ext cx="538480" cy="186690"/>
          </a:xfrm>
          <a:prstGeom prst="rect">
            <a:avLst/>
          </a:prstGeom>
        </p:spPr>
        <p:txBody>
          <a:bodyPr vert="horz" wrap="square" lIns="0" tIns="0" rIns="0" bIns="0" rtlCol="0">
            <a:spAutoFit/>
          </a:bodyPr>
          <a:lstStyle/>
          <a:p>
            <a:pPr marL="12700"/>
            <a:r>
              <a:rPr sz="1200" spc="-195" dirty="0">
                <a:latin typeface="宋体"/>
                <a:cs typeface="宋体"/>
              </a:rPr>
              <a:t>信息关联</a:t>
            </a:r>
            <a:endParaRPr sz="1200">
              <a:latin typeface="宋体"/>
              <a:cs typeface="宋体"/>
            </a:endParaRPr>
          </a:p>
        </p:txBody>
      </p:sp>
      <p:sp>
        <p:nvSpPr>
          <p:cNvPr id="26" name="object 26"/>
          <p:cNvSpPr/>
          <p:nvPr/>
        </p:nvSpPr>
        <p:spPr>
          <a:xfrm>
            <a:off x="5859076" y="1643692"/>
            <a:ext cx="766701" cy="415984"/>
          </a:xfrm>
          <a:prstGeom prst="rect">
            <a:avLst/>
          </a:prstGeom>
          <a:blipFill>
            <a:blip r:embed="rId10" cstate="print"/>
            <a:stretch>
              <a:fillRect/>
            </a:stretch>
          </a:blipFill>
        </p:spPr>
        <p:txBody>
          <a:bodyPr wrap="square" lIns="0" tIns="0" rIns="0" bIns="0" rtlCol="0"/>
          <a:lstStyle/>
          <a:p>
            <a:endParaRPr/>
          </a:p>
        </p:txBody>
      </p:sp>
      <p:sp>
        <p:nvSpPr>
          <p:cNvPr id="27" name="object 27"/>
          <p:cNvSpPr txBox="1"/>
          <p:nvPr/>
        </p:nvSpPr>
        <p:spPr>
          <a:xfrm>
            <a:off x="5979839" y="1706428"/>
            <a:ext cx="536575" cy="186690"/>
          </a:xfrm>
          <a:prstGeom prst="rect">
            <a:avLst/>
          </a:prstGeom>
        </p:spPr>
        <p:txBody>
          <a:bodyPr vert="horz" wrap="square" lIns="0" tIns="0" rIns="0" bIns="0" rtlCol="0">
            <a:spAutoFit/>
          </a:bodyPr>
          <a:lstStyle/>
          <a:p>
            <a:pPr marL="12700"/>
            <a:r>
              <a:rPr sz="1200" spc="-204" dirty="0">
                <a:latin typeface="宋体"/>
                <a:cs typeface="宋体"/>
              </a:rPr>
              <a:t>价值关联</a:t>
            </a:r>
            <a:endParaRPr sz="1200">
              <a:latin typeface="宋体"/>
              <a:cs typeface="宋体"/>
            </a:endParaRPr>
          </a:p>
        </p:txBody>
      </p:sp>
      <p:sp>
        <p:nvSpPr>
          <p:cNvPr id="28" name="object 28"/>
          <p:cNvSpPr/>
          <p:nvPr/>
        </p:nvSpPr>
        <p:spPr>
          <a:xfrm>
            <a:off x="6444751" y="2576507"/>
            <a:ext cx="1448213" cy="642885"/>
          </a:xfrm>
          <a:prstGeom prst="rect">
            <a:avLst/>
          </a:prstGeom>
          <a:blipFill>
            <a:blip r:embed="rId11" cstate="print"/>
            <a:stretch>
              <a:fillRect/>
            </a:stretch>
          </a:blipFill>
        </p:spPr>
        <p:txBody>
          <a:bodyPr wrap="square" lIns="0" tIns="0" rIns="0" bIns="0" rtlCol="0"/>
          <a:lstStyle/>
          <a:p>
            <a:endParaRPr/>
          </a:p>
        </p:txBody>
      </p:sp>
      <p:sp>
        <p:nvSpPr>
          <p:cNvPr id="29" name="object 29"/>
          <p:cNvSpPr/>
          <p:nvPr/>
        </p:nvSpPr>
        <p:spPr>
          <a:xfrm>
            <a:off x="6513754" y="2623803"/>
            <a:ext cx="1301115" cy="476884"/>
          </a:xfrm>
          <a:custGeom>
            <a:avLst/>
            <a:gdLst/>
            <a:ahLst/>
            <a:cxnLst/>
            <a:rect l="l" t="t" r="r" b="b"/>
            <a:pathLst>
              <a:path w="1301114" h="476885">
                <a:moveTo>
                  <a:pt x="0" y="476424"/>
                </a:moveTo>
                <a:lnTo>
                  <a:pt x="1300950" y="476424"/>
                </a:lnTo>
                <a:lnTo>
                  <a:pt x="1300950" y="0"/>
                </a:lnTo>
                <a:lnTo>
                  <a:pt x="0" y="0"/>
                </a:lnTo>
                <a:lnTo>
                  <a:pt x="0" y="476424"/>
                </a:lnTo>
                <a:close/>
              </a:path>
            </a:pathLst>
          </a:custGeom>
          <a:ln w="12386">
            <a:solidFill>
              <a:srgbClr val="000000"/>
            </a:solidFill>
          </a:ln>
        </p:spPr>
        <p:txBody>
          <a:bodyPr wrap="square" lIns="0" tIns="0" rIns="0" bIns="0" rtlCol="0"/>
          <a:lstStyle/>
          <a:p>
            <a:endParaRPr/>
          </a:p>
        </p:txBody>
      </p:sp>
      <p:sp>
        <p:nvSpPr>
          <p:cNvPr id="30" name="object 30"/>
          <p:cNvSpPr/>
          <p:nvPr/>
        </p:nvSpPr>
        <p:spPr>
          <a:xfrm>
            <a:off x="6615129" y="2702562"/>
            <a:ext cx="1107457" cy="428590"/>
          </a:xfrm>
          <a:prstGeom prst="rect">
            <a:avLst/>
          </a:prstGeom>
          <a:blipFill>
            <a:blip r:embed="rId12" cstate="print"/>
            <a:stretch>
              <a:fillRect/>
            </a:stretch>
          </a:blipFill>
        </p:spPr>
        <p:txBody>
          <a:bodyPr wrap="square" lIns="0" tIns="0" rIns="0" bIns="0" rtlCol="0"/>
          <a:lstStyle/>
          <a:p>
            <a:endParaRPr/>
          </a:p>
        </p:txBody>
      </p:sp>
      <p:sp>
        <p:nvSpPr>
          <p:cNvPr id="31" name="object 31"/>
          <p:cNvSpPr txBox="1"/>
          <p:nvPr/>
        </p:nvSpPr>
        <p:spPr>
          <a:xfrm>
            <a:off x="6728081" y="2764458"/>
            <a:ext cx="885190" cy="184666"/>
          </a:xfrm>
          <a:prstGeom prst="rect">
            <a:avLst/>
          </a:prstGeom>
        </p:spPr>
        <p:txBody>
          <a:bodyPr vert="horz" wrap="square" lIns="0" tIns="0" rIns="0" bIns="0" rtlCol="0">
            <a:spAutoFit/>
          </a:bodyPr>
          <a:lstStyle/>
          <a:p>
            <a:pPr marL="12700"/>
            <a:r>
              <a:rPr sz="1200" spc="-195" dirty="0">
                <a:latin typeface="Times New Roman"/>
                <a:cs typeface="Times New Roman"/>
              </a:rPr>
              <a:t>N</a:t>
            </a:r>
            <a:r>
              <a:rPr sz="1200" spc="-195" dirty="0">
                <a:latin typeface="宋体"/>
                <a:cs typeface="宋体"/>
              </a:rPr>
              <a:t>维有序数据组</a:t>
            </a:r>
            <a:endParaRPr sz="1200">
              <a:latin typeface="宋体"/>
              <a:cs typeface="宋体"/>
            </a:endParaRPr>
          </a:p>
        </p:txBody>
      </p:sp>
      <p:sp>
        <p:nvSpPr>
          <p:cNvPr id="32" name="object 32"/>
          <p:cNvSpPr/>
          <p:nvPr/>
        </p:nvSpPr>
        <p:spPr>
          <a:xfrm>
            <a:off x="7166159" y="1921351"/>
            <a:ext cx="11430" cy="599440"/>
          </a:xfrm>
          <a:custGeom>
            <a:avLst/>
            <a:gdLst/>
            <a:ahLst/>
            <a:cxnLst/>
            <a:rect l="l" t="t" r="r" b="b"/>
            <a:pathLst>
              <a:path w="11429" h="599439">
                <a:moveTo>
                  <a:pt x="11074" y="0"/>
                </a:moveTo>
                <a:lnTo>
                  <a:pt x="0" y="599017"/>
                </a:lnTo>
              </a:path>
            </a:pathLst>
          </a:custGeom>
          <a:ln w="14199">
            <a:solidFill>
              <a:srgbClr val="000000"/>
            </a:solidFill>
          </a:ln>
        </p:spPr>
        <p:txBody>
          <a:bodyPr wrap="square" lIns="0" tIns="0" rIns="0" bIns="0" rtlCol="0"/>
          <a:lstStyle/>
          <a:p>
            <a:endParaRPr/>
          </a:p>
        </p:txBody>
      </p:sp>
      <p:sp>
        <p:nvSpPr>
          <p:cNvPr id="33" name="object 33"/>
          <p:cNvSpPr/>
          <p:nvPr/>
        </p:nvSpPr>
        <p:spPr>
          <a:xfrm>
            <a:off x="7116465" y="2504234"/>
            <a:ext cx="100330" cy="120014"/>
          </a:xfrm>
          <a:custGeom>
            <a:avLst/>
            <a:gdLst/>
            <a:ahLst/>
            <a:cxnLst/>
            <a:rect l="l" t="t" r="r" b="b"/>
            <a:pathLst>
              <a:path w="100329" h="120014">
                <a:moveTo>
                  <a:pt x="0" y="0"/>
                </a:moveTo>
                <a:lnTo>
                  <a:pt x="47847" y="119669"/>
                </a:lnTo>
                <a:lnTo>
                  <a:pt x="99955" y="2689"/>
                </a:lnTo>
                <a:lnTo>
                  <a:pt x="0" y="0"/>
                </a:lnTo>
                <a:close/>
              </a:path>
            </a:pathLst>
          </a:custGeom>
          <a:solidFill>
            <a:srgbClr val="000000"/>
          </a:solidFill>
        </p:spPr>
        <p:txBody>
          <a:bodyPr wrap="square" lIns="0" tIns="0" rIns="0" bIns="0" rtlCol="0"/>
          <a:lstStyle/>
          <a:p>
            <a:endParaRPr/>
          </a:p>
        </p:txBody>
      </p:sp>
      <p:sp>
        <p:nvSpPr>
          <p:cNvPr id="34" name="object 34"/>
          <p:cNvSpPr/>
          <p:nvPr/>
        </p:nvSpPr>
        <p:spPr>
          <a:xfrm>
            <a:off x="6932599" y="2132117"/>
            <a:ext cx="154940" cy="273050"/>
          </a:xfrm>
          <a:custGeom>
            <a:avLst/>
            <a:gdLst/>
            <a:ahLst/>
            <a:cxnLst/>
            <a:rect l="l" t="t" r="r" b="b"/>
            <a:pathLst>
              <a:path w="154939" h="273050">
                <a:moveTo>
                  <a:pt x="4969" y="0"/>
                </a:moveTo>
                <a:lnTo>
                  <a:pt x="0" y="268751"/>
                </a:lnTo>
                <a:lnTo>
                  <a:pt x="149506" y="272617"/>
                </a:lnTo>
                <a:lnTo>
                  <a:pt x="154476" y="3865"/>
                </a:lnTo>
                <a:lnTo>
                  <a:pt x="4969" y="0"/>
                </a:lnTo>
                <a:close/>
              </a:path>
            </a:pathLst>
          </a:custGeom>
          <a:solidFill>
            <a:srgbClr val="FFFFFF"/>
          </a:solidFill>
        </p:spPr>
        <p:txBody>
          <a:bodyPr wrap="square" lIns="0" tIns="0" rIns="0" bIns="0" rtlCol="0"/>
          <a:lstStyle/>
          <a:p>
            <a:endParaRPr/>
          </a:p>
        </p:txBody>
      </p:sp>
      <p:sp>
        <p:nvSpPr>
          <p:cNvPr id="35" name="object 35"/>
          <p:cNvSpPr/>
          <p:nvPr/>
        </p:nvSpPr>
        <p:spPr>
          <a:xfrm>
            <a:off x="6952477" y="2136991"/>
            <a:ext cx="106045" cy="260350"/>
          </a:xfrm>
          <a:custGeom>
            <a:avLst/>
            <a:gdLst/>
            <a:ahLst/>
            <a:cxnLst/>
            <a:rect l="l" t="t" r="r" b="b"/>
            <a:pathLst>
              <a:path w="106045" h="260350">
                <a:moveTo>
                  <a:pt x="48093" y="202866"/>
                </a:moveTo>
                <a:lnTo>
                  <a:pt x="18315" y="202866"/>
                </a:lnTo>
                <a:lnTo>
                  <a:pt x="27118" y="203202"/>
                </a:lnTo>
                <a:lnTo>
                  <a:pt x="35779" y="203370"/>
                </a:lnTo>
                <a:lnTo>
                  <a:pt x="43020" y="203706"/>
                </a:lnTo>
                <a:lnTo>
                  <a:pt x="48557" y="204210"/>
                </a:lnTo>
                <a:lnTo>
                  <a:pt x="48093" y="202866"/>
                </a:lnTo>
                <a:close/>
              </a:path>
              <a:path w="106045" h="260350">
                <a:moveTo>
                  <a:pt x="9654" y="151771"/>
                </a:moveTo>
                <a:lnTo>
                  <a:pt x="4543" y="159502"/>
                </a:lnTo>
                <a:lnTo>
                  <a:pt x="8944" y="163200"/>
                </a:lnTo>
                <a:lnTo>
                  <a:pt x="8376" y="195806"/>
                </a:lnTo>
                <a:lnTo>
                  <a:pt x="4259" y="203034"/>
                </a:lnTo>
                <a:lnTo>
                  <a:pt x="10790" y="202866"/>
                </a:lnTo>
                <a:lnTo>
                  <a:pt x="48093" y="202866"/>
                </a:lnTo>
                <a:lnTo>
                  <a:pt x="46002" y="196815"/>
                </a:lnTo>
                <a:lnTo>
                  <a:pt x="42026" y="196647"/>
                </a:lnTo>
                <a:lnTo>
                  <a:pt x="39470" y="196647"/>
                </a:lnTo>
                <a:lnTo>
                  <a:pt x="26124" y="196311"/>
                </a:lnTo>
                <a:lnTo>
                  <a:pt x="26127" y="196143"/>
                </a:lnTo>
                <a:lnTo>
                  <a:pt x="23426" y="196143"/>
                </a:lnTo>
                <a:lnTo>
                  <a:pt x="11074" y="195806"/>
                </a:lnTo>
                <a:lnTo>
                  <a:pt x="11642" y="162360"/>
                </a:lnTo>
                <a:lnTo>
                  <a:pt x="47225" y="162360"/>
                </a:lnTo>
                <a:lnTo>
                  <a:pt x="44616" y="155889"/>
                </a:lnTo>
                <a:lnTo>
                  <a:pt x="33188" y="155889"/>
                </a:lnTo>
                <a:lnTo>
                  <a:pt x="12210" y="155469"/>
                </a:lnTo>
                <a:lnTo>
                  <a:pt x="9654" y="151771"/>
                </a:lnTo>
                <a:close/>
              </a:path>
              <a:path w="106045" h="260350">
                <a:moveTo>
                  <a:pt x="47360" y="162696"/>
                </a:moveTo>
                <a:lnTo>
                  <a:pt x="26692" y="162696"/>
                </a:lnTo>
                <a:lnTo>
                  <a:pt x="40038" y="163032"/>
                </a:lnTo>
                <a:lnTo>
                  <a:pt x="39470" y="196647"/>
                </a:lnTo>
                <a:lnTo>
                  <a:pt x="42026" y="196647"/>
                </a:lnTo>
                <a:lnTo>
                  <a:pt x="42736" y="163032"/>
                </a:lnTo>
                <a:lnTo>
                  <a:pt x="47496" y="163032"/>
                </a:lnTo>
                <a:lnTo>
                  <a:pt x="47360" y="162696"/>
                </a:lnTo>
                <a:close/>
              </a:path>
              <a:path w="106045" h="260350">
                <a:moveTo>
                  <a:pt x="47225" y="162360"/>
                </a:moveTo>
                <a:lnTo>
                  <a:pt x="11642" y="162360"/>
                </a:lnTo>
                <a:lnTo>
                  <a:pt x="23994" y="162528"/>
                </a:lnTo>
                <a:lnTo>
                  <a:pt x="23426" y="196143"/>
                </a:lnTo>
                <a:lnTo>
                  <a:pt x="26127" y="196143"/>
                </a:lnTo>
                <a:lnTo>
                  <a:pt x="26692" y="162696"/>
                </a:lnTo>
                <a:lnTo>
                  <a:pt x="47360" y="162696"/>
                </a:lnTo>
                <a:lnTo>
                  <a:pt x="47225" y="162360"/>
                </a:lnTo>
                <a:close/>
              </a:path>
              <a:path w="106045" h="260350">
                <a:moveTo>
                  <a:pt x="47496" y="163032"/>
                </a:moveTo>
                <a:lnTo>
                  <a:pt x="42736" y="163032"/>
                </a:lnTo>
                <a:lnTo>
                  <a:pt x="47563" y="163200"/>
                </a:lnTo>
                <a:lnTo>
                  <a:pt x="47496" y="163032"/>
                </a:lnTo>
                <a:close/>
              </a:path>
              <a:path w="106045" h="260350">
                <a:moveTo>
                  <a:pt x="44582" y="155805"/>
                </a:moveTo>
                <a:lnTo>
                  <a:pt x="33188" y="155889"/>
                </a:lnTo>
                <a:lnTo>
                  <a:pt x="44616" y="155889"/>
                </a:lnTo>
                <a:close/>
              </a:path>
              <a:path w="106045" h="260350">
                <a:moveTo>
                  <a:pt x="100269" y="237825"/>
                </a:moveTo>
                <a:lnTo>
                  <a:pt x="27118" y="237825"/>
                </a:lnTo>
                <a:lnTo>
                  <a:pt x="51113" y="238497"/>
                </a:lnTo>
                <a:lnTo>
                  <a:pt x="54662" y="249086"/>
                </a:lnTo>
                <a:lnTo>
                  <a:pt x="56934" y="256313"/>
                </a:lnTo>
                <a:lnTo>
                  <a:pt x="57786" y="260179"/>
                </a:lnTo>
                <a:lnTo>
                  <a:pt x="65879" y="254128"/>
                </a:lnTo>
                <a:lnTo>
                  <a:pt x="62755" y="251271"/>
                </a:lnTo>
                <a:lnTo>
                  <a:pt x="60393" y="247237"/>
                </a:lnTo>
                <a:lnTo>
                  <a:pt x="58131" y="243035"/>
                </a:lnTo>
                <a:lnTo>
                  <a:pt x="55940" y="238497"/>
                </a:lnTo>
                <a:lnTo>
                  <a:pt x="100472" y="238497"/>
                </a:lnTo>
                <a:lnTo>
                  <a:pt x="100269" y="237825"/>
                </a:lnTo>
                <a:close/>
              </a:path>
              <a:path w="106045" h="260350">
                <a:moveTo>
                  <a:pt x="100168" y="237489"/>
                </a:moveTo>
                <a:lnTo>
                  <a:pt x="14056" y="237489"/>
                </a:lnTo>
                <a:lnTo>
                  <a:pt x="24420" y="237825"/>
                </a:lnTo>
                <a:lnTo>
                  <a:pt x="23994" y="258162"/>
                </a:lnTo>
                <a:lnTo>
                  <a:pt x="27686" y="254128"/>
                </a:lnTo>
                <a:lnTo>
                  <a:pt x="26976" y="247742"/>
                </a:lnTo>
                <a:lnTo>
                  <a:pt x="27118" y="237825"/>
                </a:lnTo>
                <a:lnTo>
                  <a:pt x="100269" y="237825"/>
                </a:lnTo>
                <a:lnTo>
                  <a:pt x="100168" y="237489"/>
                </a:lnTo>
                <a:close/>
              </a:path>
              <a:path w="106045" h="260350">
                <a:moveTo>
                  <a:pt x="100675" y="239170"/>
                </a:moveTo>
                <a:lnTo>
                  <a:pt x="91152" y="239170"/>
                </a:lnTo>
                <a:lnTo>
                  <a:pt x="92714" y="240682"/>
                </a:lnTo>
                <a:lnTo>
                  <a:pt x="92430" y="244044"/>
                </a:lnTo>
                <a:lnTo>
                  <a:pt x="92288" y="247237"/>
                </a:lnTo>
                <a:lnTo>
                  <a:pt x="91720" y="251775"/>
                </a:lnTo>
                <a:lnTo>
                  <a:pt x="91152" y="257322"/>
                </a:lnTo>
                <a:lnTo>
                  <a:pt x="92856" y="257322"/>
                </a:lnTo>
                <a:lnTo>
                  <a:pt x="95979" y="247573"/>
                </a:lnTo>
                <a:lnTo>
                  <a:pt x="99103" y="243035"/>
                </a:lnTo>
                <a:lnTo>
                  <a:pt x="101841" y="243035"/>
                </a:lnTo>
                <a:lnTo>
                  <a:pt x="100675" y="239170"/>
                </a:lnTo>
                <a:close/>
              </a:path>
              <a:path w="106045" h="260350">
                <a:moveTo>
                  <a:pt x="101841" y="243035"/>
                </a:moveTo>
                <a:lnTo>
                  <a:pt x="99103" y="243035"/>
                </a:lnTo>
                <a:lnTo>
                  <a:pt x="101942" y="243372"/>
                </a:lnTo>
                <a:lnTo>
                  <a:pt x="101841" y="243035"/>
                </a:lnTo>
                <a:close/>
              </a:path>
              <a:path w="106045" h="260350">
                <a:moveTo>
                  <a:pt x="100472" y="238497"/>
                </a:moveTo>
                <a:lnTo>
                  <a:pt x="55940" y="238497"/>
                </a:lnTo>
                <a:lnTo>
                  <a:pt x="87886" y="239338"/>
                </a:lnTo>
                <a:lnTo>
                  <a:pt x="91152" y="239170"/>
                </a:lnTo>
                <a:lnTo>
                  <a:pt x="100675" y="239170"/>
                </a:lnTo>
                <a:lnTo>
                  <a:pt x="100472" y="238497"/>
                </a:lnTo>
                <a:close/>
              </a:path>
              <a:path w="106045" h="260350">
                <a:moveTo>
                  <a:pt x="5111" y="225724"/>
                </a:moveTo>
                <a:lnTo>
                  <a:pt x="0" y="237657"/>
                </a:lnTo>
                <a:lnTo>
                  <a:pt x="5963" y="237489"/>
                </a:lnTo>
                <a:lnTo>
                  <a:pt x="100168" y="237489"/>
                </a:lnTo>
                <a:lnTo>
                  <a:pt x="99813" y="236312"/>
                </a:lnTo>
                <a:lnTo>
                  <a:pt x="95979" y="232783"/>
                </a:lnTo>
                <a:lnTo>
                  <a:pt x="52959" y="231606"/>
                </a:lnTo>
                <a:lnTo>
                  <a:pt x="48557" y="231606"/>
                </a:lnTo>
                <a:lnTo>
                  <a:pt x="27260" y="230934"/>
                </a:lnTo>
                <a:lnTo>
                  <a:pt x="24562" y="230934"/>
                </a:lnTo>
                <a:lnTo>
                  <a:pt x="8092" y="230430"/>
                </a:lnTo>
                <a:lnTo>
                  <a:pt x="5111" y="225724"/>
                </a:lnTo>
                <a:close/>
              </a:path>
              <a:path w="106045" h="260350">
                <a:moveTo>
                  <a:pt x="65595" y="197823"/>
                </a:moveTo>
                <a:lnTo>
                  <a:pt x="59632" y="208748"/>
                </a:lnTo>
                <a:lnTo>
                  <a:pt x="66655" y="209757"/>
                </a:lnTo>
                <a:lnTo>
                  <a:pt x="73227" y="211521"/>
                </a:lnTo>
                <a:lnTo>
                  <a:pt x="102652" y="232951"/>
                </a:lnTo>
                <a:lnTo>
                  <a:pt x="103930" y="231942"/>
                </a:lnTo>
                <a:lnTo>
                  <a:pt x="98630" y="224093"/>
                </a:lnTo>
                <a:lnTo>
                  <a:pt x="92518" y="217173"/>
                </a:lnTo>
                <a:lnTo>
                  <a:pt x="85581" y="211167"/>
                </a:lnTo>
                <a:lnTo>
                  <a:pt x="77805" y="206059"/>
                </a:lnTo>
                <a:lnTo>
                  <a:pt x="79323" y="204882"/>
                </a:lnTo>
                <a:lnTo>
                  <a:pt x="75676" y="204882"/>
                </a:lnTo>
                <a:lnTo>
                  <a:pt x="73262" y="204210"/>
                </a:lnTo>
                <a:lnTo>
                  <a:pt x="70422" y="203202"/>
                </a:lnTo>
                <a:lnTo>
                  <a:pt x="67299" y="202025"/>
                </a:lnTo>
                <a:lnTo>
                  <a:pt x="65595" y="197823"/>
                </a:lnTo>
                <a:close/>
              </a:path>
              <a:path w="106045" h="260350">
                <a:moveTo>
                  <a:pt x="43162" y="212446"/>
                </a:moveTo>
                <a:lnTo>
                  <a:pt x="41742" y="213454"/>
                </a:lnTo>
                <a:lnTo>
                  <a:pt x="48557" y="231606"/>
                </a:lnTo>
                <a:lnTo>
                  <a:pt x="52959" y="231606"/>
                </a:lnTo>
                <a:lnTo>
                  <a:pt x="43162" y="212446"/>
                </a:lnTo>
                <a:close/>
              </a:path>
              <a:path w="106045" h="260350">
                <a:moveTo>
                  <a:pt x="27544" y="209925"/>
                </a:moveTo>
                <a:lnTo>
                  <a:pt x="19877" y="218665"/>
                </a:lnTo>
                <a:lnTo>
                  <a:pt x="24704" y="224547"/>
                </a:lnTo>
                <a:lnTo>
                  <a:pt x="24562" y="230934"/>
                </a:lnTo>
                <a:lnTo>
                  <a:pt x="27260" y="230934"/>
                </a:lnTo>
                <a:lnTo>
                  <a:pt x="27544" y="209925"/>
                </a:lnTo>
                <a:close/>
              </a:path>
              <a:path w="106045" h="260350">
                <a:moveTo>
                  <a:pt x="57360" y="137148"/>
                </a:moveTo>
                <a:lnTo>
                  <a:pt x="48699" y="146897"/>
                </a:lnTo>
                <a:lnTo>
                  <a:pt x="54379" y="153956"/>
                </a:lnTo>
                <a:lnTo>
                  <a:pt x="53101" y="222698"/>
                </a:lnTo>
                <a:lnTo>
                  <a:pt x="57218" y="218160"/>
                </a:lnTo>
                <a:lnTo>
                  <a:pt x="56366" y="214295"/>
                </a:lnTo>
                <a:lnTo>
                  <a:pt x="56155" y="211167"/>
                </a:lnTo>
                <a:lnTo>
                  <a:pt x="56278" y="195050"/>
                </a:lnTo>
                <a:lnTo>
                  <a:pt x="56508" y="182865"/>
                </a:lnTo>
                <a:lnTo>
                  <a:pt x="97589" y="182865"/>
                </a:lnTo>
                <a:lnTo>
                  <a:pt x="98644" y="180333"/>
                </a:lnTo>
                <a:lnTo>
                  <a:pt x="99438" y="176982"/>
                </a:lnTo>
                <a:lnTo>
                  <a:pt x="92998" y="176982"/>
                </a:lnTo>
                <a:lnTo>
                  <a:pt x="74824" y="176478"/>
                </a:lnTo>
                <a:lnTo>
                  <a:pt x="72126" y="176478"/>
                </a:lnTo>
                <a:lnTo>
                  <a:pt x="56650" y="176142"/>
                </a:lnTo>
                <a:lnTo>
                  <a:pt x="57360" y="137148"/>
                </a:lnTo>
                <a:close/>
              </a:path>
              <a:path w="106045" h="260350">
                <a:moveTo>
                  <a:pt x="97589" y="182865"/>
                </a:moveTo>
                <a:lnTo>
                  <a:pt x="56508" y="182865"/>
                </a:lnTo>
                <a:lnTo>
                  <a:pt x="91152" y="183705"/>
                </a:lnTo>
                <a:lnTo>
                  <a:pt x="88434" y="189567"/>
                </a:lnTo>
                <a:lnTo>
                  <a:pt x="84958" y="195050"/>
                </a:lnTo>
                <a:lnTo>
                  <a:pt x="80709" y="200155"/>
                </a:lnTo>
                <a:lnTo>
                  <a:pt x="75676" y="204882"/>
                </a:lnTo>
                <a:lnTo>
                  <a:pt x="79323" y="204882"/>
                </a:lnTo>
                <a:lnTo>
                  <a:pt x="83500" y="201644"/>
                </a:lnTo>
                <a:lnTo>
                  <a:pt x="88436" y="196962"/>
                </a:lnTo>
                <a:lnTo>
                  <a:pt x="92600" y="191996"/>
                </a:lnTo>
                <a:lnTo>
                  <a:pt x="95979" y="186730"/>
                </a:lnTo>
                <a:lnTo>
                  <a:pt x="97589" y="182865"/>
                </a:lnTo>
                <a:close/>
              </a:path>
              <a:path w="106045" h="260350">
                <a:moveTo>
                  <a:pt x="95979" y="138157"/>
                </a:moveTo>
                <a:lnTo>
                  <a:pt x="94133" y="138157"/>
                </a:lnTo>
                <a:lnTo>
                  <a:pt x="94773" y="146897"/>
                </a:lnTo>
                <a:lnTo>
                  <a:pt x="94883" y="160920"/>
                </a:lnTo>
                <a:lnTo>
                  <a:pt x="94353" y="168505"/>
                </a:lnTo>
                <a:lnTo>
                  <a:pt x="92998" y="176982"/>
                </a:lnTo>
                <a:lnTo>
                  <a:pt x="99438" y="176982"/>
                </a:lnTo>
                <a:lnTo>
                  <a:pt x="100682" y="171730"/>
                </a:lnTo>
                <a:lnTo>
                  <a:pt x="102109" y="160920"/>
                </a:lnTo>
                <a:lnTo>
                  <a:pt x="102936" y="147905"/>
                </a:lnTo>
                <a:lnTo>
                  <a:pt x="99955" y="147737"/>
                </a:lnTo>
                <a:lnTo>
                  <a:pt x="97683" y="144544"/>
                </a:lnTo>
                <a:lnTo>
                  <a:pt x="95979" y="138157"/>
                </a:lnTo>
                <a:close/>
              </a:path>
              <a:path w="106045" h="260350">
                <a:moveTo>
                  <a:pt x="75392" y="143535"/>
                </a:moveTo>
                <a:lnTo>
                  <a:pt x="67725" y="152107"/>
                </a:lnTo>
                <a:lnTo>
                  <a:pt x="72552" y="158158"/>
                </a:lnTo>
                <a:lnTo>
                  <a:pt x="72126" y="176478"/>
                </a:lnTo>
                <a:lnTo>
                  <a:pt x="74824" y="176478"/>
                </a:lnTo>
                <a:lnTo>
                  <a:pt x="75392" y="143535"/>
                </a:lnTo>
                <a:close/>
              </a:path>
              <a:path w="106045" h="260350">
                <a:moveTo>
                  <a:pt x="82623" y="105550"/>
                </a:moveTo>
                <a:lnTo>
                  <a:pt x="12636" y="105550"/>
                </a:lnTo>
                <a:lnTo>
                  <a:pt x="76528" y="107231"/>
                </a:lnTo>
                <a:lnTo>
                  <a:pt x="77380" y="112105"/>
                </a:lnTo>
                <a:lnTo>
                  <a:pt x="78515" y="121013"/>
                </a:lnTo>
                <a:lnTo>
                  <a:pt x="87460" y="115971"/>
                </a:lnTo>
                <a:lnTo>
                  <a:pt x="84936" y="111908"/>
                </a:lnTo>
                <a:lnTo>
                  <a:pt x="82623" y="105550"/>
                </a:lnTo>
                <a:close/>
              </a:path>
              <a:path w="106045" h="260350">
                <a:moveTo>
                  <a:pt x="13630" y="54120"/>
                </a:moveTo>
                <a:lnTo>
                  <a:pt x="5537" y="63364"/>
                </a:lnTo>
                <a:lnTo>
                  <a:pt x="10648" y="69750"/>
                </a:lnTo>
                <a:lnTo>
                  <a:pt x="9796" y="119164"/>
                </a:lnTo>
                <a:lnTo>
                  <a:pt x="13346" y="115131"/>
                </a:lnTo>
                <a:lnTo>
                  <a:pt x="12636" y="109752"/>
                </a:lnTo>
                <a:lnTo>
                  <a:pt x="12636" y="105550"/>
                </a:lnTo>
                <a:lnTo>
                  <a:pt x="82623" y="105550"/>
                </a:lnTo>
                <a:lnTo>
                  <a:pt x="82065" y="104017"/>
                </a:lnTo>
                <a:lnTo>
                  <a:pt x="81063" y="100340"/>
                </a:lnTo>
                <a:lnTo>
                  <a:pt x="75392" y="100340"/>
                </a:lnTo>
                <a:lnTo>
                  <a:pt x="55798" y="99836"/>
                </a:lnTo>
                <a:lnTo>
                  <a:pt x="53243" y="99836"/>
                </a:lnTo>
                <a:lnTo>
                  <a:pt x="34075" y="99332"/>
                </a:lnTo>
                <a:lnTo>
                  <a:pt x="34078" y="99164"/>
                </a:lnTo>
                <a:lnTo>
                  <a:pt x="31377" y="99164"/>
                </a:lnTo>
                <a:lnTo>
                  <a:pt x="12778" y="98827"/>
                </a:lnTo>
                <a:lnTo>
                  <a:pt x="13204" y="75129"/>
                </a:lnTo>
                <a:lnTo>
                  <a:pt x="104531" y="75129"/>
                </a:lnTo>
                <a:lnTo>
                  <a:pt x="102096" y="70110"/>
                </a:lnTo>
                <a:lnTo>
                  <a:pt x="83376" y="70110"/>
                </a:lnTo>
                <a:lnTo>
                  <a:pt x="74114" y="69919"/>
                </a:lnTo>
                <a:lnTo>
                  <a:pt x="74072" y="69750"/>
                </a:lnTo>
                <a:lnTo>
                  <a:pt x="70564" y="69750"/>
                </a:lnTo>
                <a:lnTo>
                  <a:pt x="13346" y="68238"/>
                </a:lnTo>
                <a:lnTo>
                  <a:pt x="13630" y="54120"/>
                </a:lnTo>
                <a:close/>
              </a:path>
              <a:path w="106045" h="260350">
                <a:moveTo>
                  <a:pt x="105102" y="76305"/>
                </a:moveTo>
                <a:lnTo>
                  <a:pt x="56224" y="76305"/>
                </a:lnTo>
                <a:lnTo>
                  <a:pt x="71842" y="76642"/>
                </a:lnTo>
                <a:lnTo>
                  <a:pt x="75392" y="100340"/>
                </a:lnTo>
                <a:lnTo>
                  <a:pt x="81063" y="100340"/>
                </a:lnTo>
                <a:lnTo>
                  <a:pt x="78875" y="92312"/>
                </a:lnTo>
                <a:lnTo>
                  <a:pt x="75392" y="76810"/>
                </a:lnTo>
                <a:lnTo>
                  <a:pt x="105347" y="76810"/>
                </a:lnTo>
                <a:lnTo>
                  <a:pt x="105102" y="76305"/>
                </a:lnTo>
                <a:close/>
              </a:path>
              <a:path w="106045" h="260350">
                <a:moveTo>
                  <a:pt x="104776" y="75633"/>
                </a:moveTo>
                <a:lnTo>
                  <a:pt x="34501" y="75633"/>
                </a:lnTo>
                <a:lnTo>
                  <a:pt x="53669" y="76137"/>
                </a:lnTo>
                <a:lnTo>
                  <a:pt x="53243" y="99836"/>
                </a:lnTo>
                <a:lnTo>
                  <a:pt x="55798" y="99836"/>
                </a:lnTo>
                <a:lnTo>
                  <a:pt x="56224" y="76305"/>
                </a:lnTo>
                <a:lnTo>
                  <a:pt x="105102" y="76305"/>
                </a:lnTo>
                <a:lnTo>
                  <a:pt x="104776" y="75633"/>
                </a:lnTo>
                <a:close/>
              </a:path>
              <a:path w="106045" h="260350">
                <a:moveTo>
                  <a:pt x="104531" y="75129"/>
                </a:moveTo>
                <a:lnTo>
                  <a:pt x="13204" y="75129"/>
                </a:lnTo>
                <a:lnTo>
                  <a:pt x="31945" y="75633"/>
                </a:lnTo>
                <a:lnTo>
                  <a:pt x="31377" y="99164"/>
                </a:lnTo>
                <a:lnTo>
                  <a:pt x="34078" y="99164"/>
                </a:lnTo>
                <a:lnTo>
                  <a:pt x="34501" y="75633"/>
                </a:lnTo>
                <a:lnTo>
                  <a:pt x="104776" y="75633"/>
                </a:lnTo>
                <a:lnTo>
                  <a:pt x="104531" y="75129"/>
                </a:lnTo>
                <a:close/>
              </a:path>
              <a:path w="106045" h="260350">
                <a:moveTo>
                  <a:pt x="105347" y="76810"/>
                </a:moveTo>
                <a:lnTo>
                  <a:pt x="75392" y="76810"/>
                </a:lnTo>
                <a:lnTo>
                  <a:pt x="84095" y="76993"/>
                </a:lnTo>
                <a:lnTo>
                  <a:pt x="92092" y="77272"/>
                </a:lnTo>
                <a:lnTo>
                  <a:pt x="105918" y="77986"/>
                </a:lnTo>
                <a:lnTo>
                  <a:pt x="105347" y="76810"/>
                </a:lnTo>
                <a:close/>
              </a:path>
              <a:path w="106045" h="260350">
                <a:moveTo>
                  <a:pt x="102084" y="70087"/>
                </a:moveTo>
                <a:lnTo>
                  <a:pt x="83376" y="70110"/>
                </a:lnTo>
                <a:lnTo>
                  <a:pt x="102096" y="70110"/>
                </a:lnTo>
                <a:close/>
              </a:path>
              <a:path w="106045" h="260350">
                <a:moveTo>
                  <a:pt x="83588" y="40001"/>
                </a:moveTo>
                <a:lnTo>
                  <a:pt x="74256" y="40001"/>
                </a:lnTo>
                <a:lnTo>
                  <a:pt x="82187" y="46144"/>
                </a:lnTo>
                <a:lnTo>
                  <a:pt x="89785" y="53216"/>
                </a:lnTo>
                <a:lnTo>
                  <a:pt x="97037" y="61202"/>
                </a:lnTo>
                <a:lnTo>
                  <a:pt x="103930" y="70087"/>
                </a:lnTo>
                <a:lnTo>
                  <a:pt x="105208" y="69078"/>
                </a:lnTo>
                <a:lnTo>
                  <a:pt x="100070" y="60002"/>
                </a:lnTo>
                <a:lnTo>
                  <a:pt x="94027" y="51430"/>
                </a:lnTo>
                <a:lnTo>
                  <a:pt x="87079" y="43363"/>
                </a:lnTo>
                <a:lnTo>
                  <a:pt x="83588" y="40001"/>
                </a:lnTo>
                <a:close/>
              </a:path>
              <a:path w="106045" h="260350">
                <a:moveTo>
                  <a:pt x="69997" y="53447"/>
                </a:moveTo>
                <a:lnTo>
                  <a:pt x="68293" y="53951"/>
                </a:lnTo>
                <a:lnTo>
                  <a:pt x="70564" y="69750"/>
                </a:lnTo>
                <a:lnTo>
                  <a:pt x="74072" y="69750"/>
                </a:lnTo>
                <a:lnTo>
                  <a:pt x="69997" y="53447"/>
                </a:lnTo>
                <a:close/>
              </a:path>
              <a:path w="106045" h="260350">
                <a:moveTo>
                  <a:pt x="24704" y="6554"/>
                </a:moveTo>
                <a:lnTo>
                  <a:pt x="18315" y="15799"/>
                </a:lnTo>
                <a:lnTo>
                  <a:pt x="22717" y="20168"/>
                </a:lnTo>
                <a:lnTo>
                  <a:pt x="21865" y="64876"/>
                </a:lnTo>
                <a:lnTo>
                  <a:pt x="25556" y="60674"/>
                </a:lnTo>
                <a:lnTo>
                  <a:pt x="24704" y="55968"/>
                </a:lnTo>
                <a:lnTo>
                  <a:pt x="24704" y="52271"/>
                </a:lnTo>
                <a:lnTo>
                  <a:pt x="37139" y="50755"/>
                </a:lnTo>
                <a:lnTo>
                  <a:pt x="42048" y="49750"/>
                </a:lnTo>
                <a:lnTo>
                  <a:pt x="24846" y="49750"/>
                </a:lnTo>
                <a:lnTo>
                  <a:pt x="25414" y="19664"/>
                </a:lnTo>
                <a:lnTo>
                  <a:pt x="49842" y="19664"/>
                </a:lnTo>
                <a:lnTo>
                  <a:pt x="40628" y="15935"/>
                </a:lnTo>
                <a:lnTo>
                  <a:pt x="27260" y="11429"/>
                </a:lnTo>
                <a:lnTo>
                  <a:pt x="24704" y="6554"/>
                </a:lnTo>
                <a:close/>
              </a:path>
              <a:path w="106045" h="260350">
                <a:moveTo>
                  <a:pt x="49842" y="19664"/>
                </a:moveTo>
                <a:lnTo>
                  <a:pt x="25414" y="19664"/>
                </a:lnTo>
                <a:lnTo>
                  <a:pt x="37183" y="22947"/>
                </a:lnTo>
                <a:lnTo>
                  <a:pt x="48220" y="26765"/>
                </a:lnTo>
                <a:lnTo>
                  <a:pt x="58538" y="31151"/>
                </a:lnTo>
                <a:lnTo>
                  <a:pt x="68151" y="36136"/>
                </a:lnTo>
                <a:lnTo>
                  <a:pt x="59208" y="40366"/>
                </a:lnTo>
                <a:lnTo>
                  <a:pt x="49001" y="44014"/>
                </a:lnTo>
                <a:lnTo>
                  <a:pt x="37543" y="47126"/>
                </a:lnTo>
                <a:lnTo>
                  <a:pt x="24846" y="49750"/>
                </a:lnTo>
                <a:lnTo>
                  <a:pt x="42048" y="49750"/>
                </a:lnTo>
                <a:lnTo>
                  <a:pt x="49533" y="48216"/>
                </a:lnTo>
                <a:lnTo>
                  <a:pt x="61901" y="44636"/>
                </a:lnTo>
                <a:lnTo>
                  <a:pt x="74256" y="40001"/>
                </a:lnTo>
                <a:lnTo>
                  <a:pt x="83588" y="40001"/>
                </a:lnTo>
                <a:lnTo>
                  <a:pt x="79225" y="35799"/>
                </a:lnTo>
                <a:lnTo>
                  <a:pt x="83688" y="32102"/>
                </a:lnTo>
                <a:lnTo>
                  <a:pt x="73972" y="32102"/>
                </a:lnTo>
                <a:lnTo>
                  <a:pt x="63958" y="26272"/>
                </a:lnTo>
                <a:lnTo>
                  <a:pt x="52852" y="20883"/>
                </a:lnTo>
                <a:lnTo>
                  <a:pt x="49842" y="19664"/>
                </a:lnTo>
                <a:close/>
              </a:path>
              <a:path w="106045" h="260350">
                <a:moveTo>
                  <a:pt x="96689" y="0"/>
                </a:moveTo>
                <a:lnTo>
                  <a:pt x="94985" y="0"/>
                </a:lnTo>
                <a:lnTo>
                  <a:pt x="91842" y="9081"/>
                </a:lnTo>
                <a:lnTo>
                  <a:pt x="87301" y="17437"/>
                </a:lnTo>
                <a:lnTo>
                  <a:pt x="81348" y="25100"/>
                </a:lnTo>
                <a:lnTo>
                  <a:pt x="73972" y="32102"/>
                </a:lnTo>
                <a:lnTo>
                  <a:pt x="83688" y="32102"/>
                </a:lnTo>
                <a:lnTo>
                  <a:pt x="85688" y="30445"/>
                </a:lnTo>
                <a:lnTo>
                  <a:pt x="91631" y="24475"/>
                </a:lnTo>
                <a:lnTo>
                  <a:pt x="97015" y="17907"/>
                </a:lnTo>
                <a:lnTo>
                  <a:pt x="101800" y="10756"/>
                </a:lnTo>
                <a:lnTo>
                  <a:pt x="98961" y="8235"/>
                </a:lnTo>
                <a:lnTo>
                  <a:pt x="97257" y="4706"/>
                </a:lnTo>
                <a:lnTo>
                  <a:pt x="96689" y="0"/>
                </a:lnTo>
                <a:close/>
              </a:path>
            </a:pathLst>
          </a:custGeom>
          <a:solidFill>
            <a:srgbClr val="000000"/>
          </a:solidFill>
        </p:spPr>
        <p:txBody>
          <a:bodyPr wrap="square" lIns="0" tIns="0" rIns="0" bIns="0" rtlCol="0"/>
          <a:lstStyle/>
          <a:p>
            <a:endParaRPr/>
          </a:p>
        </p:txBody>
      </p:sp>
      <p:sp>
        <p:nvSpPr>
          <p:cNvPr id="36" name="object 36"/>
          <p:cNvSpPr/>
          <p:nvPr/>
        </p:nvSpPr>
        <p:spPr>
          <a:xfrm>
            <a:off x="6175695" y="2862065"/>
            <a:ext cx="338455" cy="0"/>
          </a:xfrm>
          <a:custGeom>
            <a:avLst/>
            <a:gdLst/>
            <a:ahLst/>
            <a:cxnLst/>
            <a:rect l="l" t="t" r="r" b="b"/>
            <a:pathLst>
              <a:path w="338454">
                <a:moveTo>
                  <a:pt x="338058" y="0"/>
                </a:moveTo>
                <a:lnTo>
                  <a:pt x="0" y="0"/>
                </a:lnTo>
              </a:path>
            </a:pathLst>
          </a:custGeom>
          <a:ln w="16807">
            <a:solidFill>
              <a:srgbClr val="000000"/>
            </a:solidFill>
          </a:ln>
        </p:spPr>
        <p:txBody>
          <a:bodyPr wrap="square" lIns="0" tIns="0" rIns="0" bIns="0" rtlCol="0"/>
          <a:lstStyle/>
          <a:p>
            <a:endParaRPr/>
          </a:p>
        </p:txBody>
      </p:sp>
      <p:sp>
        <p:nvSpPr>
          <p:cNvPr id="37" name="object 37"/>
          <p:cNvSpPr/>
          <p:nvPr/>
        </p:nvSpPr>
        <p:spPr>
          <a:xfrm>
            <a:off x="6088233" y="2802904"/>
            <a:ext cx="100330" cy="118745"/>
          </a:xfrm>
          <a:custGeom>
            <a:avLst/>
            <a:gdLst/>
            <a:ahLst/>
            <a:cxnLst/>
            <a:rect l="l" t="t" r="r" b="b"/>
            <a:pathLst>
              <a:path w="100329" h="118744">
                <a:moveTo>
                  <a:pt x="99955" y="0"/>
                </a:moveTo>
                <a:lnTo>
                  <a:pt x="0" y="59162"/>
                </a:lnTo>
                <a:lnTo>
                  <a:pt x="99955" y="118324"/>
                </a:lnTo>
                <a:lnTo>
                  <a:pt x="99955" y="0"/>
                </a:lnTo>
                <a:close/>
              </a:path>
            </a:pathLst>
          </a:custGeom>
          <a:solidFill>
            <a:srgbClr val="000000"/>
          </a:solidFill>
        </p:spPr>
        <p:txBody>
          <a:bodyPr wrap="square" lIns="0" tIns="0" rIns="0" bIns="0" rtlCol="0"/>
          <a:lstStyle/>
          <a:p>
            <a:endParaRPr/>
          </a:p>
        </p:txBody>
      </p:sp>
      <p:sp>
        <p:nvSpPr>
          <p:cNvPr id="38" name="object 38"/>
          <p:cNvSpPr/>
          <p:nvPr/>
        </p:nvSpPr>
        <p:spPr>
          <a:xfrm>
            <a:off x="4719672" y="2450451"/>
            <a:ext cx="1448213" cy="894997"/>
          </a:xfrm>
          <a:prstGeom prst="rect">
            <a:avLst/>
          </a:prstGeom>
          <a:blipFill>
            <a:blip r:embed="rId13" cstate="print"/>
            <a:stretch>
              <a:fillRect/>
            </a:stretch>
          </a:blipFill>
        </p:spPr>
        <p:txBody>
          <a:bodyPr wrap="square" lIns="0" tIns="0" rIns="0" bIns="0" rtlCol="0"/>
          <a:lstStyle/>
          <a:p>
            <a:endParaRPr/>
          </a:p>
        </p:txBody>
      </p:sp>
      <p:sp>
        <p:nvSpPr>
          <p:cNvPr id="39" name="object 39"/>
          <p:cNvSpPr/>
          <p:nvPr/>
        </p:nvSpPr>
        <p:spPr>
          <a:xfrm>
            <a:off x="4787397" y="2498689"/>
            <a:ext cx="1301115" cy="727075"/>
          </a:xfrm>
          <a:custGeom>
            <a:avLst/>
            <a:gdLst/>
            <a:ahLst/>
            <a:cxnLst/>
            <a:rect l="l" t="t" r="r" b="b"/>
            <a:pathLst>
              <a:path w="1301114" h="727075">
                <a:moveTo>
                  <a:pt x="650418" y="726754"/>
                </a:moveTo>
                <a:lnTo>
                  <a:pt x="1300836" y="363377"/>
                </a:lnTo>
                <a:lnTo>
                  <a:pt x="650418" y="0"/>
                </a:lnTo>
                <a:lnTo>
                  <a:pt x="0" y="363377"/>
                </a:lnTo>
                <a:lnTo>
                  <a:pt x="650418" y="726754"/>
                </a:lnTo>
                <a:close/>
              </a:path>
            </a:pathLst>
          </a:custGeom>
          <a:ln w="12152">
            <a:solidFill>
              <a:srgbClr val="000000"/>
            </a:solidFill>
          </a:ln>
        </p:spPr>
        <p:txBody>
          <a:bodyPr wrap="square" lIns="0" tIns="0" rIns="0" bIns="0" rtlCol="0"/>
          <a:lstStyle/>
          <a:p>
            <a:endParaRPr/>
          </a:p>
        </p:txBody>
      </p:sp>
      <p:sp>
        <p:nvSpPr>
          <p:cNvPr id="40" name="object 40"/>
          <p:cNvSpPr/>
          <p:nvPr/>
        </p:nvSpPr>
        <p:spPr>
          <a:xfrm>
            <a:off x="4996536" y="2601718"/>
            <a:ext cx="894484" cy="617674"/>
          </a:xfrm>
          <a:prstGeom prst="rect">
            <a:avLst/>
          </a:prstGeom>
          <a:blipFill>
            <a:blip r:embed="rId14" cstate="print"/>
            <a:stretch>
              <a:fillRect/>
            </a:stretch>
          </a:blipFill>
        </p:spPr>
        <p:txBody>
          <a:bodyPr wrap="square" lIns="0" tIns="0" rIns="0" bIns="0" rtlCol="0"/>
          <a:lstStyle/>
          <a:p>
            <a:endParaRPr/>
          </a:p>
        </p:txBody>
      </p:sp>
      <p:sp>
        <p:nvSpPr>
          <p:cNvPr id="41" name="object 41"/>
          <p:cNvSpPr txBox="1"/>
          <p:nvPr/>
        </p:nvSpPr>
        <p:spPr>
          <a:xfrm>
            <a:off x="5109917" y="2647262"/>
            <a:ext cx="664845" cy="603820"/>
          </a:xfrm>
          <a:prstGeom prst="rect">
            <a:avLst/>
          </a:prstGeom>
        </p:spPr>
        <p:txBody>
          <a:bodyPr vert="horz" wrap="square" lIns="0" tIns="0" rIns="0" bIns="0" rtlCol="0">
            <a:spAutoFit/>
          </a:bodyPr>
          <a:lstStyle/>
          <a:p>
            <a:pPr marL="76200" marR="5080" indent="-64135">
              <a:lnSpc>
                <a:spcPct val="109400"/>
              </a:lnSpc>
            </a:pPr>
            <a:r>
              <a:rPr sz="1200" spc="-170" dirty="0">
                <a:latin typeface="宋体"/>
                <a:cs typeface="宋体"/>
              </a:rPr>
              <a:t>关联度符合  </a:t>
            </a:r>
            <a:r>
              <a:rPr sz="1200" spc="-204" dirty="0">
                <a:latin typeface="宋体"/>
                <a:cs typeface="宋体"/>
              </a:rPr>
              <a:t>判断标准</a:t>
            </a:r>
            <a:endParaRPr sz="1200">
              <a:latin typeface="宋体"/>
              <a:cs typeface="宋体"/>
            </a:endParaRPr>
          </a:p>
        </p:txBody>
      </p:sp>
      <p:sp>
        <p:nvSpPr>
          <p:cNvPr id="42" name="object 42"/>
          <p:cNvSpPr/>
          <p:nvPr/>
        </p:nvSpPr>
        <p:spPr>
          <a:xfrm>
            <a:off x="3164972" y="2463057"/>
            <a:ext cx="1139403" cy="390773"/>
          </a:xfrm>
          <a:prstGeom prst="rect">
            <a:avLst/>
          </a:prstGeom>
          <a:blipFill>
            <a:blip r:embed="rId15" cstate="print"/>
            <a:stretch>
              <a:fillRect/>
            </a:stretch>
          </a:blipFill>
        </p:spPr>
        <p:txBody>
          <a:bodyPr wrap="square" lIns="0" tIns="0" rIns="0" bIns="0" rtlCol="0"/>
          <a:lstStyle/>
          <a:p>
            <a:endParaRPr/>
          </a:p>
        </p:txBody>
      </p:sp>
      <p:sp>
        <p:nvSpPr>
          <p:cNvPr id="43" name="object 43"/>
          <p:cNvSpPr/>
          <p:nvPr/>
        </p:nvSpPr>
        <p:spPr>
          <a:xfrm>
            <a:off x="3224278" y="2510773"/>
            <a:ext cx="1006475" cy="226695"/>
          </a:xfrm>
          <a:custGeom>
            <a:avLst/>
            <a:gdLst/>
            <a:ahLst/>
            <a:cxnLst/>
            <a:rect l="l" t="t" r="r" b="b"/>
            <a:pathLst>
              <a:path w="1006475" h="226694">
                <a:moveTo>
                  <a:pt x="0" y="226077"/>
                </a:moveTo>
                <a:lnTo>
                  <a:pt x="1006125" y="226077"/>
                </a:lnTo>
                <a:lnTo>
                  <a:pt x="1006125" y="0"/>
                </a:lnTo>
                <a:lnTo>
                  <a:pt x="0" y="0"/>
                </a:lnTo>
                <a:lnTo>
                  <a:pt x="0" y="226077"/>
                </a:lnTo>
                <a:close/>
              </a:path>
            </a:pathLst>
          </a:custGeom>
          <a:ln w="12524">
            <a:solidFill>
              <a:srgbClr val="000000"/>
            </a:solidFill>
          </a:ln>
        </p:spPr>
        <p:txBody>
          <a:bodyPr wrap="square" lIns="0" tIns="0" rIns="0" bIns="0" rtlCol="0"/>
          <a:lstStyle/>
          <a:p>
            <a:endParaRPr/>
          </a:p>
        </p:txBody>
      </p:sp>
      <p:sp>
        <p:nvSpPr>
          <p:cNvPr id="44" name="object 44"/>
          <p:cNvSpPr/>
          <p:nvPr/>
        </p:nvSpPr>
        <p:spPr>
          <a:xfrm>
            <a:off x="3473781" y="2463056"/>
            <a:ext cx="511134" cy="415984"/>
          </a:xfrm>
          <a:prstGeom prst="rect">
            <a:avLst/>
          </a:prstGeom>
          <a:blipFill>
            <a:blip r:embed="rId16" cstate="print"/>
            <a:stretch>
              <a:fillRect/>
            </a:stretch>
          </a:blipFill>
        </p:spPr>
        <p:txBody>
          <a:bodyPr wrap="square" lIns="0" tIns="0" rIns="0" bIns="0" rtlCol="0"/>
          <a:lstStyle/>
          <a:p>
            <a:endParaRPr/>
          </a:p>
        </p:txBody>
      </p:sp>
      <p:sp>
        <p:nvSpPr>
          <p:cNvPr id="45" name="object 45"/>
          <p:cNvSpPr txBox="1"/>
          <p:nvPr/>
        </p:nvSpPr>
        <p:spPr>
          <a:xfrm>
            <a:off x="3589150" y="2525455"/>
            <a:ext cx="281305" cy="186690"/>
          </a:xfrm>
          <a:prstGeom prst="rect">
            <a:avLst/>
          </a:prstGeom>
        </p:spPr>
        <p:txBody>
          <a:bodyPr vert="horz" wrap="square" lIns="0" tIns="0" rIns="0" bIns="0" rtlCol="0">
            <a:spAutoFit/>
          </a:bodyPr>
          <a:lstStyle/>
          <a:p>
            <a:pPr marL="12700"/>
            <a:r>
              <a:rPr sz="1200" spc="-200" dirty="0">
                <a:latin typeface="宋体"/>
                <a:cs typeface="宋体"/>
              </a:rPr>
              <a:t>舍去</a:t>
            </a:r>
            <a:endParaRPr sz="1200">
              <a:latin typeface="宋体"/>
              <a:cs typeface="宋体"/>
            </a:endParaRPr>
          </a:p>
        </p:txBody>
      </p:sp>
      <p:sp>
        <p:nvSpPr>
          <p:cNvPr id="46" name="object 46"/>
          <p:cNvSpPr/>
          <p:nvPr/>
        </p:nvSpPr>
        <p:spPr>
          <a:xfrm>
            <a:off x="4312610" y="2659031"/>
            <a:ext cx="474980" cy="203200"/>
          </a:xfrm>
          <a:custGeom>
            <a:avLst/>
            <a:gdLst/>
            <a:ahLst/>
            <a:cxnLst/>
            <a:rect l="l" t="t" r="r" b="b"/>
            <a:pathLst>
              <a:path w="474979" h="203200">
                <a:moveTo>
                  <a:pt x="474786" y="203034"/>
                </a:moveTo>
                <a:lnTo>
                  <a:pt x="0" y="0"/>
                </a:lnTo>
              </a:path>
            </a:pathLst>
          </a:custGeom>
          <a:ln w="16404">
            <a:solidFill>
              <a:srgbClr val="000000"/>
            </a:solidFill>
          </a:ln>
        </p:spPr>
        <p:txBody>
          <a:bodyPr wrap="square" lIns="0" tIns="0" rIns="0" bIns="0" rtlCol="0"/>
          <a:lstStyle/>
          <a:p>
            <a:endParaRPr/>
          </a:p>
        </p:txBody>
      </p:sp>
      <p:sp>
        <p:nvSpPr>
          <p:cNvPr id="47" name="object 47"/>
          <p:cNvSpPr/>
          <p:nvPr/>
        </p:nvSpPr>
        <p:spPr>
          <a:xfrm>
            <a:off x="4230403" y="2608440"/>
            <a:ext cx="111125" cy="111760"/>
          </a:xfrm>
          <a:custGeom>
            <a:avLst/>
            <a:gdLst/>
            <a:ahLst/>
            <a:cxnLst/>
            <a:rect l="l" t="t" r="r" b="b"/>
            <a:pathLst>
              <a:path w="111125" h="111760">
                <a:moveTo>
                  <a:pt x="111029" y="0"/>
                </a:moveTo>
                <a:lnTo>
                  <a:pt x="0" y="15462"/>
                </a:lnTo>
                <a:lnTo>
                  <a:pt x="77096" y="111265"/>
                </a:lnTo>
                <a:lnTo>
                  <a:pt x="111029" y="0"/>
                </a:lnTo>
                <a:close/>
              </a:path>
            </a:pathLst>
          </a:custGeom>
          <a:solidFill>
            <a:srgbClr val="000000"/>
          </a:solidFill>
        </p:spPr>
        <p:txBody>
          <a:bodyPr wrap="square" lIns="0" tIns="0" rIns="0" bIns="0" rtlCol="0"/>
          <a:lstStyle/>
          <a:p>
            <a:endParaRPr/>
          </a:p>
        </p:txBody>
      </p:sp>
      <p:sp>
        <p:nvSpPr>
          <p:cNvPr id="48" name="object 48"/>
          <p:cNvSpPr/>
          <p:nvPr/>
        </p:nvSpPr>
        <p:spPr>
          <a:xfrm>
            <a:off x="4327235" y="2862066"/>
            <a:ext cx="460375" cy="202565"/>
          </a:xfrm>
          <a:custGeom>
            <a:avLst/>
            <a:gdLst/>
            <a:ahLst/>
            <a:cxnLst/>
            <a:rect l="l" t="t" r="r" b="b"/>
            <a:pathLst>
              <a:path w="460375" h="202564">
                <a:moveTo>
                  <a:pt x="460162" y="0"/>
                </a:moveTo>
                <a:lnTo>
                  <a:pt x="0" y="202193"/>
                </a:lnTo>
              </a:path>
            </a:pathLst>
          </a:custGeom>
          <a:ln w="16385">
            <a:solidFill>
              <a:srgbClr val="000000"/>
            </a:solidFill>
          </a:ln>
        </p:spPr>
        <p:txBody>
          <a:bodyPr wrap="square" lIns="0" tIns="0" rIns="0" bIns="0" rtlCol="0"/>
          <a:lstStyle/>
          <a:p>
            <a:endParaRPr/>
          </a:p>
        </p:txBody>
      </p:sp>
      <p:sp>
        <p:nvSpPr>
          <p:cNvPr id="49" name="object 49"/>
          <p:cNvSpPr/>
          <p:nvPr/>
        </p:nvSpPr>
        <p:spPr>
          <a:xfrm>
            <a:off x="4245168" y="3003585"/>
            <a:ext cx="111760" cy="111125"/>
          </a:xfrm>
          <a:custGeom>
            <a:avLst/>
            <a:gdLst/>
            <a:ahLst/>
            <a:cxnLst/>
            <a:rect l="l" t="t" r="r" b="b"/>
            <a:pathLst>
              <a:path w="111760" h="111125">
                <a:moveTo>
                  <a:pt x="76386" y="0"/>
                </a:moveTo>
                <a:lnTo>
                  <a:pt x="0" y="96642"/>
                </a:lnTo>
                <a:lnTo>
                  <a:pt x="111171" y="110929"/>
                </a:lnTo>
                <a:lnTo>
                  <a:pt x="76386" y="0"/>
                </a:lnTo>
                <a:close/>
              </a:path>
            </a:pathLst>
          </a:custGeom>
          <a:solidFill>
            <a:srgbClr val="000000"/>
          </a:solidFill>
        </p:spPr>
        <p:txBody>
          <a:bodyPr wrap="square" lIns="0" tIns="0" rIns="0" bIns="0" rtlCol="0"/>
          <a:lstStyle/>
          <a:p>
            <a:endParaRPr/>
          </a:p>
        </p:txBody>
      </p:sp>
      <p:sp>
        <p:nvSpPr>
          <p:cNvPr id="50" name="object 50"/>
          <p:cNvSpPr/>
          <p:nvPr/>
        </p:nvSpPr>
        <p:spPr>
          <a:xfrm>
            <a:off x="3164971" y="2916858"/>
            <a:ext cx="1150052" cy="428590"/>
          </a:xfrm>
          <a:prstGeom prst="rect">
            <a:avLst/>
          </a:prstGeom>
          <a:blipFill>
            <a:blip r:embed="rId17" cstate="print"/>
            <a:stretch>
              <a:fillRect/>
            </a:stretch>
          </a:blipFill>
        </p:spPr>
        <p:txBody>
          <a:bodyPr wrap="square" lIns="0" tIns="0" rIns="0" bIns="0" rtlCol="0"/>
          <a:lstStyle/>
          <a:p>
            <a:endParaRPr/>
          </a:p>
        </p:txBody>
      </p:sp>
      <p:sp>
        <p:nvSpPr>
          <p:cNvPr id="51" name="object 51"/>
          <p:cNvSpPr/>
          <p:nvPr/>
        </p:nvSpPr>
        <p:spPr>
          <a:xfrm>
            <a:off x="3224234" y="2964272"/>
            <a:ext cx="1021080" cy="272415"/>
          </a:xfrm>
          <a:custGeom>
            <a:avLst/>
            <a:gdLst/>
            <a:ahLst/>
            <a:cxnLst/>
            <a:rect l="l" t="t" r="r" b="b"/>
            <a:pathLst>
              <a:path w="1021080" h="272414">
                <a:moveTo>
                  <a:pt x="0" y="272096"/>
                </a:moveTo>
                <a:lnTo>
                  <a:pt x="1020990" y="272096"/>
                </a:lnTo>
                <a:lnTo>
                  <a:pt x="1020990" y="0"/>
                </a:lnTo>
                <a:lnTo>
                  <a:pt x="0" y="0"/>
                </a:lnTo>
                <a:lnTo>
                  <a:pt x="0" y="272096"/>
                </a:lnTo>
                <a:close/>
              </a:path>
            </a:pathLst>
          </a:custGeom>
          <a:ln w="12488">
            <a:solidFill>
              <a:srgbClr val="000000"/>
            </a:solidFill>
          </a:ln>
        </p:spPr>
        <p:txBody>
          <a:bodyPr wrap="square" lIns="0" tIns="0" rIns="0" bIns="0" rtlCol="0"/>
          <a:lstStyle/>
          <a:p>
            <a:endParaRPr/>
          </a:p>
        </p:txBody>
      </p:sp>
      <p:sp>
        <p:nvSpPr>
          <p:cNvPr id="52" name="object 52"/>
          <p:cNvSpPr/>
          <p:nvPr/>
        </p:nvSpPr>
        <p:spPr>
          <a:xfrm>
            <a:off x="3186269" y="2929464"/>
            <a:ext cx="1107457" cy="441195"/>
          </a:xfrm>
          <a:prstGeom prst="rect">
            <a:avLst/>
          </a:prstGeom>
          <a:blipFill>
            <a:blip r:embed="rId18" cstate="print"/>
            <a:stretch>
              <a:fillRect/>
            </a:stretch>
          </a:blipFill>
        </p:spPr>
        <p:txBody>
          <a:bodyPr wrap="square" lIns="0" tIns="0" rIns="0" bIns="0" rtlCol="0"/>
          <a:lstStyle/>
          <a:p>
            <a:endParaRPr/>
          </a:p>
        </p:txBody>
      </p:sp>
      <p:sp>
        <p:nvSpPr>
          <p:cNvPr id="53" name="object 53"/>
          <p:cNvSpPr txBox="1"/>
          <p:nvPr/>
        </p:nvSpPr>
        <p:spPr>
          <a:xfrm>
            <a:off x="3294253" y="3003628"/>
            <a:ext cx="885190" cy="184666"/>
          </a:xfrm>
          <a:prstGeom prst="rect">
            <a:avLst/>
          </a:prstGeom>
        </p:spPr>
        <p:txBody>
          <a:bodyPr vert="horz" wrap="square" lIns="0" tIns="0" rIns="0" bIns="0" rtlCol="0">
            <a:spAutoFit/>
          </a:bodyPr>
          <a:lstStyle/>
          <a:p>
            <a:pPr marL="12700"/>
            <a:r>
              <a:rPr sz="1200" spc="-195" dirty="0">
                <a:latin typeface="Times New Roman"/>
                <a:cs typeface="Times New Roman"/>
              </a:rPr>
              <a:t>N</a:t>
            </a:r>
            <a:r>
              <a:rPr sz="1200" spc="-195" dirty="0">
                <a:latin typeface="宋体"/>
                <a:cs typeface="宋体"/>
              </a:rPr>
              <a:t>维有序数据集</a:t>
            </a:r>
            <a:endParaRPr sz="1200">
              <a:latin typeface="宋体"/>
              <a:cs typeface="宋体"/>
            </a:endParaRPr>
          </a:p>
        </p:txBody>
      </p:sp>
      <p:sp>
        <p:nvSpPr>
          <p:cNvPr id="54" name="object 54"/>
          <p:cNvSpPr/>
          <p:nvPr/>
        </p:nvSpPr>
        <p:spPr>
          <a:xfrm>
            <a:off x="4442807" y="2841224"/>
            <a:ext cx="383350" cy="415984"/>
          </a:xfrm>
          <a:prstGeom prst="rect">
            <a:avLst/>
          </a:prstGeom>
          <a:blipFill>
            <a:blip r:embed="rId19" cstate="print"/>
            <a:stretch>
              <a:fillRect/>
            </a:stretch>
          </a:blipFill>
        </p:spPr>
        <p:txBody>
          <a:bodyPr wrap="square" lIns="0" tIns="0" rIns="0" bIns="0" rtlCol="0"/>
          <a:lstStyle/>
          <a:p>
            <a:endParaRPr/>
          </a:p>
        </p:txBody>
      </p:sp>
      <p:sp>
        <p:nvSpPr>
          <p:cNvPr id="55" name="object 55"/>
          <p:cNvSpPr txBox="1"/>
          <p:nvPr/>
        </p:nvSpPr>
        <p:spPr>
          <a:xfrm>
            <a:off x="4559736" y="2901102"/>
            <a:ext cx="153670" cy="186690"/>
          </a:xfrm>
          <a:prstGeom prst="rect">
            <a:avLst/>
          </a:prstGeom>
        </p:spPr>
        <p:txBody>
          <a:bodyPr vert="horz" wrap="square" lIns="0" tIns="0" rIns="0" bIns="0" rtlCol="0">
            <a:spAutoFit/>
          </a:bodyPr>
          <a:lstStyle/>
          <a:p>
            <a:pPr marL="12700"/>
            <a:r>
              <a:rPr sz="1200" spc="-195" dirty="0">
                <a:latin typeface="宋体"/>
                <a:cs typeface="宋体"/>
              </a:rPr>
              <a:t>是</a:t>
            </a:r>
            <a:endParaRPr sz="1200">
              <a:latin typeface="宋体"/>
              <a:cs typeface="宋体"/>
            </a:endParaRPr>
          </a:p>
        </p:txBody>
      </p:sp>
      <p:sp>
        <p:nvSpPr>
          <p:cNvPr id="56" name="object 56"/>
          <p:cNvSpPr/>
          <p:nvPr/>
        </p:nvSpPr>
        <p:spPr>
          <a:xfrm>
            <a:off x="3143674" y="3761433"/>
            <a:ext cx="1160700" cy="642885"/>
          </a:xfrm>
          <a:prstGeom prst="rect">
            <a:avLst/>
          </a:prstGeom>
          <a:blipFill>
            <a:blip r:embed="rId20" cstate="print"/>
            <a:stretch>
              <a:fillRect/>
            </a:stretch>
          </a:blipFill>
        </p:spPr>
        <p:txBody>
          <a:bodyPr wrap="square" lIns="0" tIns="0" rIns="0" bIns="0" rtlCol="0"/>
          <a:lstStyle/>
          <a:p>
            <a:endParaRPr/>
          </a:p>
        </p:txBody>
      </p:sp>
      <p:sp>
        <p:nvSpPr>
          <p:cNvPr id="57" name="object 57"/>
          <p:cNvSpPr/>
          <p:nvPr/>
        </p:nvSpPr>
        <p:spPr>
          <a:xfrm>
            <a:off x="3209411" y="3814931"/>
            <a:ext cx="1021080" cy="476884"/>
          </a:xfrm>
          <a:custGeom>
            <a:avLst/>
            <a:gdLst/>
            <a:ahLst/>
            <a:cxnLst/>
            <a:rect l="l" t="t" r="r" b="b"/>
            <a:pathLst>
              <a:path w="1021080" h="476885">
                <a:moveTo>
                  <a:pt x="0" y="476424"/>
                </a:moveTo>
                <a:lnTo>
                  <a:pt x="1020990" y="476424"/>
                </a:lnTo>
                <a:lnTo>
                  <a:pt x="1020990" y="0"/>
                </a:lnTo>
                <a:lnTo>
                  <a:pt x="0" y="0"/>
                </a:lnTo>
                <a:lnTo>
                  <a:pt x="0" y="476424"/>
                </a:lnTo>
                <a:close/>
              </a:path>
            </a:pathLst>
          </a:custGeom>
          <a:ln w="12267">
            <a:solidFill>
              <a:srgbClr val="000000"/>
            </a:solidFill>
          </a:ln>
        </p:spPr>
        <p:txBody>
          <a:bodyPr wrap="square" lIns="0" tIns="0" rIns="0" bIns="0" rtlCol="0"/>
          <a:lstStyle/>
          <a:p>
            <a:endParaRPr/>
          </a:p>
        </p:txBody>
      </p:sp>
      <p:sp>
        <p:nvSpPr>
          <p:cNvPr id="58" name="object 58"/>
          <p:cNvSpPr/>
          <p:nvPr/>
        </p:nvSpPr>
        <p:spPr>
          <a:xfrm>
            <a:off x="3164971" y="3786644"/>
            <a:ext cx="1118106" cy="617674"/>
          </a:xfrm>
          <a:prstGeom prst="rect">
            <a:avLst/>
          </a:prstGeom>
          <a:blipFill>
            <a:blip r:embed="rId21" cstate="print"/>
            <a:stretch>
              <a:fillRect/>
            </a:stretch>
          </a:blipFill>
        </p:spPr>
        <p:txBody>
          <a:bodyPr wrap="square" lIns="0" tIns="0" rIns="0" bIns="0" rtlCol="0"/>
          <a:lstStyle/>
          <a:p>
            <a:endParaRPr/>
          </a:p>
        </p:txBody>
      </p:sp>
      <p:sp>
        <p:nvSpPr>
          <p:cNvPr id="59" name="object 59"/>
          <p:cNvSpPr/>
          <p:nvPr/>
        </p:nvSpPr>
        <p:spPr>
          <a:xfrm>
            <a:off x="4751618" y="3736222"/>
            <a:ext cx="1139403" cy="630279"/>
          </a:xfrm>
          <a:prstGeom prst="rect">
            <a:avLst/>
          </a:prstGeom>
          <a:blipFill>
            <a:blip r:embed="rId22" cstate="print"/>
            <a:stretch>
              <a:fillRect/>
            </a:stretch>
          </a:blipFill>
        </p:spPr>
        <p:txBody>
          <a:bodyPr wrap="square" lIns="0" tIns="0" rIns="0" bIns="0" rtlCol="0"/>
          <a:lstStyle/>
          <a:p>
            <a:endParaRPr/>
          </a:p>
        </p:txBody>
      </p:sp>
      <p:sp>
        <p:nvSpPr>
          <p:cNvPr id="60" name="object 60"/>
          <p:cNvSpPr/>
          <p:nvPr/>
        </p:nvSpPr>
        <p:spPr>
          <a:xfrm>
            <a:off x="4813948" y="3781064"/>
            <a:ext cx="1006475" cy="476884"/>
          </a:xfrm>
          <a:custGeom>
            <a:avLst/>
            <a:gdLst/>
            <a:ahLst/>
            <a:cxnLst/>
            <a:rect l="l" t="t" r="r" b="b"/>
            <a:pathLst>
              <a:path w="1006475" h="476885">
                <a:moveTo>
                  <a:pt x="0" y="476424"/>
                </a:moveTo>
                <a:lnTo>
                  <a:pt x="1006125" y="476424"/>
                </a:lnTo>
                <a:lnTo>
                  <a:pt x="1006125" y="0"/>
                </a:lnTo>
                <a:lnTo>
                  <a:pt x="0" y="0"/>
                </a:lnTo>
                <a:lnTo>
                  <a:pt x="0" y="476424"/>
                </a:lnTo>
                <a:close/>
              </a:path>
            </a:pathLst>
          </a:custGeom>
          <a:ln w="12259">
            <a:solidFill>
              <a:srgbClr val="000000"/>
            </a:solidFill>
          </a:ln>
        </p:spPr>
        <p:txBody>
          <a:bodyPr wrap="square" lIns="0" tIns="0" rIns="0" bIns="0" rtlCol="0"/>
          <a:lstStyle/>
          <a:p>
            <a:endParaRPr/>
          </a:p>
        </p:txBody>
      </p:sp>
      <p:sp>
        <p:nvSpPr>
          <p:cNvPr id="61" name="object 61"/>
          <p:cNvSpPr/>
          <p:nvPr/>
        </p:nvSpPr>
        <p:spPr>
          <a:xfrm>
            <a:off x="4879401" y="3748828"/>
            <a:ext cx="894484" cy="630279"/>
          </a:xfrm>
          <a:prstGeom prst="rect">
            <a:avLst/>
          </a:prstGeom>
          <a:blipFill>
            <a:blip r:embed="rId23" cstate="print"/>
            <a:stretch>
              <a:fillRect/>
            </a:stretch>
          </a:blipFill>
        </p:spPr>
        <p:txBody>
          <a:bodyPr wrap="square" lIns="0" tIns="0" rIns="0" bIns="0" rtlCol="0"/>
          <a:lstStyle/>
          <a:p>
            <a:endParaRPr/>
          </a:p>
        </p:txBody>
      </p:sp>
      <p:sp>
        <p:nvSpPr>
          <p:cNvPr id="62" name="object 62"/>
          <p:cNvSpPr txBox="1"/>
          <p:nvPr/>
        </p:nvSpPr>
        <p:spPr>
          <a:xfrm>
            <a:off x="4988806" y="3808367"/>
            <a:ext cx="666115" cy="403225"/>
          </a:xfrm>
          <a:prstGeom prst="rect">
            <a:avLst/>
          </a:prstGeom>
        </p:spPr>
        <p:txBody>
          <a:bodyPr vert="horz" wrap="square" lIns="0" tIns="0" rIns="0" bIns="0" rtlCol="0">
            <a:spAutoFit/>
          </a:bodyPr>
          <a:lstStyle/>
          <a:p>
            <a:pPr marL="12700" marR="5080" indent="70485">
              <a:lnSpc>
                <a:spcPct val="109100"/>
              </a:lnSpc>
            </a:pPr>
            <a:r>
              <a:rPr sz="1200" spc="-195" dirty="0">
                <a:latin typeface="Times New Roman"/>
                <a:cs typeface="Times New Roman"/>
              </a:rPr>
              <a:t>M</a:t>
            </a:r>
            <a:r>
              <a:rPr sz="1200" spc="-195" dirty="0">
                <a:latin typeface="宋体"/>
                <a:cs typeface="宋体"/>
              </a:rPr>
              <a:t>维局部  最大值点集</a:t>
            </a:r>
            <a:endParaRPr sz="1200">
              <a:latin typeface="宋体"/>
              <a:cs typeface="宋体"/>
            </a:endParaRPr>
          </a:p>
        </p:txBody>
      </p:sp>
      <p:sp>
        <p:nvSpPr>
          <p:cNvPr id="63" name="object 63"/>
          <p:cNvSpPr/>
          <p:nvPr/>
        </p:nvSpPr>
        <p:spPr>
          <a:xfrm>
            <a:off x="4230403" y="4053143"/>
            <a:ext cx="516255" cy="0"/>
          </a:xfrm>
          <a:custGeom>
            <a:avLst/>
            <a:gdLst/>
            <a:ahLst/>
            <a:cxnLst/>
            <a:rect l="l" t="t" r="r" b="b"/>
            <a:pathLst>
              <a:path w="516255">
                <a:moveTo>
                  <a:pt x="0" y="0"/>
                </a:moveTo>
                <a:lnTo>
                  <a:pt x="516245" y="0"/>
                </a:lnTo>
              </a:path>
            </a:pathLst>
          </a:custGeom>
          <a:ln w="16807">
            <a:solidFill>
              <a:srgbClr val="000000"/>
            </a:solidFill>
          </a:ln>
        </p:spPr>
        <p:txBody>
          <a:bodyPr wrap="square" lIns="0" tIns="0" rIns="0" bIns="0" rtlCol="0"/>
          <a:lstStyle/>
          <a:p>
            <a:endParaRPr/>
          </a:p>
        </p:txBody>
      </p:sp>
      <p:sp>
        <p:nvSpPr>
          <p:cNvPr id="64" name="object 64"/>
          <p:cNvSpPr/>
          <p:nvPr/>
        </p:nvSpPr>
        <p:spPr>
          <a:xfrm>
            <a:off x="4734153" y="3993982"/>
            <a:ext cx="100330" cy="118745"/>
          </a:xfrm>
          <a:custGeom>
            <a:avLst/>
            <a:gdLst/>
            <a:ahLst/>
            <a:cxnLst/>
            <a:rect l="l" t="t" r="r" b="b"/>
            <a:pathLst>
              <a:path w="100329" h="118745">
                <a:moveTo>
                  <a:pt x="0" y="0"/>
                </a:moveTo>
                <a:lnTo>
                  <a:pt x="0" y="118324"/>
                </a:lnTo>
                <a:lnTo>
                  <a:pt x="99955" y="59162"/>
                </a:lnTo>
                <a:lnTo>
                  <a:pt x="0" y="0"/>
                </a:lnTo>
                <a:close/>
              </a:path>
            </a:pathLst>
          </a:custGeom>
          <a:solidFill>
            <a:srgbClr val="000000"/>
          </a:solidFill>
        </p:spPr>
        <p:txBody>
          <a:bodyPr wrap="square" lIns="0" tIns="0" rIns="0" bIns="0" rtlCol="0"/>
          <a:lstStyle/>
          <a:p>
            <a:endParaRPr/>
          </a:p>
        </p:txBody>
      </p:sp>
      <p:sp>
        <p:nvSpPr>
          <p:cNvPr id="65" name="object 65"/>
          <p:cNvSpPr txBox="1"/>
          <p:nvPr/>
        </p:nvSpPr>
        <p:spPr>
          <a:xfrm>
            <a:off x="3279630" y="3686441"/>
            <a:ext cx="1439545" cy="558800"/>
          </a:xfrm>
          <a:prstGeom prst="rect">
            <a:avLst/>
          </a:prstGeom>
        </p:spPr>
        <p:txBody>
          <a:bodyPr vert="horz" wrap="square" lIns="0" tIns="0" rIns="0" bIns="0" rtlCol="0">
            <a:spAutoFit/>
          </a:bodyPr>
          <a:lstStyle/>
          <a:p>
            <a:pPr marL="12700" indent="1072515"/>
            <a:r>
              <a:rPr sz="1100" spc="-180" dirty="0">
                <a:latin typeface="宋体"/>
                <a:cs typeface="宋体"/>
              </a:rPr>
              <a:t>映</a:t>
            </a:r>
            <a:r>
              <a:rPr sz="1100" spc="-265" dirty="0">
                <a:latin typeface="宋体"/>
                <a:cs typeface="宋体"/>
              </a:rPr>
              <a:t>射</a:t>
            </a:r>
            <a:r>
              <a:rPr sz="1100" spc="-180" dirty="0">
                <a:latin typeface="宋体"/>
                <a:cs typeface="宋体"/>
              </a:rPr>
              <a:t>到</a:t>
            </a:r>
            <a:endParaRPr sz="1100">
              <a:latin typeface="宋体"/>
              <a:cs typeface="宋体"/>
            </a:endParaRPr>
          </a:p>
          <a:p>
            <a:pPr marL="12700">
              <a:spcBef>
                <a:spcPts val="40"/>
              </a:spcBef>
              <a:tabLst>
                <a:tab pos="1085215" algn="l"/>
              </a:tabLst>
            </a:pPr>
            <a:r>
              <a:rPr sz="1200" spc="-145" dirty="0">
                <a:latin typeface="Times New Roman"/>
                <a:cs typeface="Times New Roman"/>
              </a:rPr>
              <a:t>N</a:t>
            </a:r>
            <a:r>
              <a:rPr sz="1200" spc="-200" dirty="0">
                <a:latin typeface="宋体"/>
                <a:cs typeface="宋体"/>
              </a:rPr>
              <a:t>组不同维度</a:t>
            </a:r>
            <a:r>
              <a:rPr sz="1200" spc="-195" dirty="0">
                <a:latin typeface="宋体"/>
                <a:cs typeface="宋体"/>
              </a:rPr>
              <a:t>的</a:t>
            </a:r>
            <a:r>
              <a:rPr sz="1200" dirty="0">
                <a:latin typeface="宋体"/>
                <a:cs typeface="宋体"/>
              </a:rPr>
              <a:t>	</a:t>
            </a:r>
            <a:r>
              <a:rPr sz="1650" spc="-270" baseline="2525" dirty="0">
                <a:latin typeface="宋体"/>
                <a:cs typeface="宋体"/>
              </a:rPr>
              <a:t>数</a:t>
            </a:r>
            <a:r>
              <a:rPr sz="1650" spc="-397" baseline="2525" dirty="0">
                <a:latin typeface="宋体"/>
                <a:cs typeface="宋体"/>
              </a:rPr>
              <a:t>据</a:t>
            </a:r>
            <a:r>
              <a:rPr sz="1650" spc="-262" baseline="2525" dirty="0">
                <a:latin typeface="宋体"/>
                <a:cs typeface="宋体"/>
              </a:rPr>
              <a:t>场</a:t>
            </a:r>
            <a:endParaRPr sz="1650" baseline="2525">
              <a:latin typeface="宋体"/>
              <a:cs typeface="宋体"/>
            </a:endParaRPr>
          </a:p>
          <a:p>
            <a:pPr marL="186055">
              <a:spcBef>
                <a:spcPts val="130"/>
              </a:spcBef>
            </a:pPr>
            <a:r>
              <a:rPr sz="1200" spc="-195" dirty="0">
                <a:latin typeface="宋体"/>
                <a:cs typeface="宋体"/>
              </a:rPr>
              <a:t>维度向量</a:t>
            </a:r>
            <a:endParaRPr sz="1200">
              <a:latin typeface="宋体"/>
              <a:cs typeface="宋体"/>
            </a:endParaRPr>
          </a:p>
        </p:txBody>
      </p:sp>
      <p:sp>
        <p:nvSpPr>
          <p:cNvPr id="66" name="object 66"/>
          <p:cNvSpPr/>
          <p:nvPr/>
        </p:nvSpPr>
        <p:spPr>
          <a:xfrm>
            <a:off x="4112700" y="4026150"/>
            <a:ext cx="766701" cy="617674"/>
          </a:xfrm>
          <a:prstGeom prst="rect">
            <a:avLst/>
          </a:prstGeom>
          <a:blipFill>
            <a:blip r:embed="rId24" cstate="print"/>
            <a:stretch>
              <a:fillRect/>
            </a:stretch>
          </a:blipFill>
        </p:spPr>
        <p:txBody>
          <a:bodyPr wrap="square" lIns="0" tIns="0" rIns="0" bIns="0" rtlCol="0"/>
          <a:lstStyle/>
          <a:p>
            <a:endParaRPr/>
          </a:p>
        </p:txBody>
      </p:sp>
      <p:sp>
        <p:nvSpPr>
          <p:cNvPr id="67" name="object 67"/>
          <p:cNvSpPr txBox="1"/>
          <p:nvPr/>
        </p:nvSpPr>
        <p:spPr>
          <a:xfrm>
            <a:off x="4228920" y="4081489"/>
            <a:ext cx="536575" cy="403225"/>
          </a:xfrm>
          <a:prstGeom prst="rect">
            <a:avLst/>
          </a:prstGeom>
        </p:spPr>
        <p:txBody>
          <a:bodyPr vert="horz" wrap="square" lIns="0" tIns="0" rIns="0" bIns="0" rtlCol="0">
            <a:spAutoFit/>
          </a:bodyPr>
          <a:lstStyle/>
          <a:p>
            <a:pPr marL="12700" marR="5080" indent="63500">
              <a:lnSpc>
                <a:spcPct val="109100"/>
              </a:lnSpc>
            </a:pPr>
            <a:r>
              <a:rPr sz="1200" spc="-195" dirty="0">
                <a:latin typeface="宋体"/>
                <a:cs typeface="宋体"/>
              </a:rPr>
              <a:t>多因素  </a:t>
            </a:r>
            <a:r>
              <a:rPr sz="1200" spc="-200" dirty="0">
                <a:latin typeface="宋体"/>
                <a:cs typeface="宋体"/>
              </a:rPr>
              <a:t>关联分析</a:t>
            </a:r>
            <a:endParaRPr sz="1200">
              <a:latin typeface="宋体"/>
              <a:cs typeface="宋体"/>
            </a:endParaRPr>
          </a:p>
        </p:txBody>
      </p:sp>
      <p:sp>
        <p:nvSpPr>
          <p:cNvPr id="68" name="object 68"/>
          <p:cNvSpPr/>
          <p:nvPr/>
        </p:nvSpPr>
        <p:spPr>
          <a:xfrm>
            <a:off x="5820173" y="4019260"/>
            <a:ext cx="574675" cy="29845"/>
          </a:xfrm>
          <a:custGeom>
            <a:avLst/>
            <a:gdLst/>
            <a:ahLst/>
            <a:cxnLst/>
            <a:rect l="l" t="t" r="r" b="b"/>
            <a:pathLst>
              <a:path w="574675" h="29845">
                <a:moveTo>
                  <a:pt x="0" y="0"/>
                </a:moveTo>
                <a:lnTo>
                  <a:pt x="574316" y="29413"/>
                </a:lnTo>
              </a:path>
            </a:pathLst>
          </a:custGeom>
          <a:ln w="16800">
            <a:solidFill>
              <a:srgbClr val="000000"/>
            </a:solidFill>
          </a:ln>
        </p:spPr>
        <p:txBody>
          <a:bodyPr wrap="square" lIns="0" tIns="0" rIns="0" bIns="0" rtlCol="0"/>
          <a:lstStyle/>
          <a:p>
            <a:endParaRPr/>
          </a:p>
        </p:txBody>
      </p:sp>
      <p:sp>
        <p:nvSpPr>
          <p:cNvPr id="69" name="object 69"/>
          <p:cNvSpPr/>
          <p:nvPr/>
        </p:nvSpPr>
        <p:spPr>
          <a:xfrm>
            <a:off x="6379865" y="3988923"/>
            <a:ext cx="102235" cy="118745"/>
          </a:xfrm>
          <a:custGeom>
            <a:avLst/>
            <a:gdLst/>
            <a:ahLst/>
            <a:cxnLst/>
            <a:rect l="l" t="t" r="r" b="b"/>
            <a:pathLst>
              <a:path w="102235" h="118745">
                <a:moveTo>
                  <a:pt x="4259" y="0"/>
                </a:moveTo>
                <a:lnTo>
                  <a:pt x="0" y="118223"/>
                </a:lnTo>
                <a:lnTo>
                  <a:pt x="101942" y="64221"/>
                </a:lnTo>
                <a:lnTo>
                  <a:pt x="4259" y="0"/>
                </a:lnTo>
                <a:close/>
              </a:path>
            </a:pathLst>
          </a:custGeom>
          <a:solidFill>
            <a:srgbClr val="000000"/>
          </a:solidFill>
        </p:spPr>
        <p:txBody>
          <a:bodyPr wrap="square" lIns="0" tIns="0" rIns="0" bIns="0" rtlCol="0"/>
          <a:lstStyle/>
          <a:p>
            <a:endParaRPr/>
          </a:p>
        </p:txBody>
      </p:sp>
      <p:sp>
        <p:nvSpPr>
          <p:cNvPr id="70" name="object 70"/>
          <p:cNvSpPr/>
          <p:nvPr/>
        </p:nvSpPr>
        <p:spPr>
          <a:xfrm>
            <a:off x="5773886" y="3786644"/>
            <a:ext cx="766701" cy="617674"/>
          </a:xfrm>
          <a:prstGeom prst="rect">
            <a:avLst/>
          </a:prstGeom>
          <a:blipFill>
            <a:blip r:embed="rId25" cstate="print"/>
            <a:stretch>
              <a:fillRect/>
            </a:stretch>
          </a:blipFill>
        </p:spPr>
        <p:txBody>
          <a:bodyPr wrap="square" lIns="0" tIns="0" rIns="0" bIns="0" rtlCol="0"/>
          <a:lstStyle/>
          <a:p>
            <a:endParaRPr/>
          </a:p>
        </p:txBody>
      </p:sp>
      <p:sp>
        <p:nvSpPr>
          <p:cNvPr id="71" name="object 71"/>
          <p:cNvSpPr txBox="1"/>
          <p:nvPr/>
        </p:nvSpPr>
        <p:spPr>
          <a:xfrm>
            <a:off x="5885421" y="3842773"/>
            <a:ext cx="536575" cy="592855"/>
          </a:xfrm>
          <a:prstGeom prst="rect">
            <a:avLst/>
          </a:prstGeom>
        </p:spPr>
        <p:txBody>
          <a:bodyPr vert="horz" wrap="square" lIns="0" tIns="0" rIns="0" bIns="0" rtlCol="0">
            <a:spAutoFit/>
          </a:bodyPr>
          <a:lstStyle/>
          <a:p>
            <a:pPr marL="76200" marR="5080" indent="-64135">
              <a:lnSpc>
                <a:spcPct val="106600"/>
              </a:lnSpc>
            </a:pPr>
            <a:r>
              <a:rPr sz="1200" spc="-165" dirty="0">
                <a:latin typeface="宋体"/>
                <a:cs typeface="宋体"/>
              </a:rPr>
              <a:t>映射局部  </a:t>
            </a:r>
            <a:r>
              <a:rPr sz="1200" spc="-195" dirty="0">
                <a:latin typeface="宋体"/>
                <a:cs typeface="宋体"/>
              </a:rPr>
              <a:t>数据场</a:t>
            </a:r>
            <a:endParaRPr sz="1200">
              <a:latin typeface="宋体"/>
              <a:cs typeface="宋体"/>
            </a:endParaRPr>
          </a:p>
        </p:txBody>
      </p:sp>
      <p:sp>
        <p:nvSpPr>
          <p:cNvPr id="72" name="object 72"/>
          <p:cNvSpPr/>
          <p:nvPr/>
        </p:nvSpPr>
        <p:spPr>
          <a:xfrm>
            <a:off x="6412803" y="3635377"/>
            <a:ext cx="1320430" cy="894997"/>
          </a:xfrm>
          <a:prstGeom prst="rect">
            <a:avLst/>
          </a:prstGeom>
          <a:blipFill>
            <a:blip r:embed="rId26" cstate="print"/>
            <a:stretch>
              <a:fillRect/>
            </a:stretch>
          </a:blipFill>
        </p:spPr>
        <p:txBody>
          <a:bodyPr wrap="square" lIns="0" tIns="0" rIns="0" bIns="0" rtlCol="0"/>
          <a:lstStyle/>
          <a:p>
            <a:endParaRPr/>
          </a:p>
        </p:txBody>
      </p:sp>
      <p:sp>
        <p:nvSpPr>
          <p:cNvPr id="73" name="object 73"/>
          <p:cNvSpPr/>
          <p:nvPr/>
        </p:nvSpPr>
        <p:spPr>
          <a:xfrm>
            <a:off x="6481807" y="3689834"/>
            <a:ext cx="1169670" cy="727075"/>
          </a:xfrm>
          <a:custGeom>
            <a:avLst/>
            <a:gdLst/>
            <a:ahLst/>
            <a:cxnLst/>
            <a:rect l="l" t="t" r="r" b="b"/>
            <a:pathLst>
              <a:path w="1169670" h="727075">
                <a:moveTo>
                  <a:pt x="584822" y="726704"/>
                </a:moveTo>
                <a:lnTo>
                  <a:pt x="1169645" y="363310"/>
                </a:lnTo>
                <a:lnTo>
                  <a:pt x="584822" y="0"/>
                </a:lnTo>
                <a:lnTo>
                  <a:pt x="0" y="363310"/>
                </a:lnTo>
                <a:lnTo>
                  <a:pt x="584822" y="726704"/>
                </a:lnTo>
                <a:close/>
              </a:path>
            </a:pathLst>
          </a:custGeom>
          <a:ln w="12072">
            <a:solidFill>
              <a:srgbClr val="000000"/>
            </a:solidFill>
          </a:ln>
        </p:spPr>
        <p:txBody>
          <a:bodyPr wrap="square" lIns="0" tIns="0" rIns="0" bIns="0" rtlCol="0"/>
          <a:lstStyle/>
          <a:p>
            <a:endParaRPr/>
          </a:p>
        </p:txBody>
      </p:sp>
      <p:sp>
        <p:nvSpPr>
          <p:cNvPr id="74" name="object 74"/>
          <p:cNvSpPr/>
          <p:nvPr/>
        </p:nvSpPr>
        <p:spPr>
          <a:xfrm>
            <a:off x="6625776" y="3799249"/>
            <a:ext cx="894484" cy="605068"/>
          </a:xfrm>
          <a:prstGeom prst="rect">
            <a:avLst/>
          </a:prstGeom>
          <a:blipFill>
            <a:blip r:embed="rId27" cstate="print"/>
            <a:stretch>
              <a:fillRect/>
            </a:stretch>
          </a:blipFill>
        </p:spPr>
        <p:txBody>
          <a:bodyPr wrap="square" lIns="0" tIns="0" rIns="0" bIns="0" rtlCol="0"/>
          <a:lstStyle/>
          <a:p>
            <a:endParaRPr/>
          </a:p>
        </p:txBody>
      </p:sp>
      <p:sp>
        <p:nvSpPr>
          <p:cNvPr id="75" name="object 75"/>
          <p:cNvSpPr txBox="1"/>
          <p:nvPr/>
        </p:nvSpPr>
        <p:spPr>
          <a:xfrm>
            <a:off x="6740577" y="3842401"/>
            <a:ext cx="666115" cy="603820"/>
          </a:xfrm>
          <a:prstGeom prst="rect">
            <a:avLst/>
          </a:prstGeom>
        </p:spPr>
        <p:txBody>
          <a:bodyPr vert="horz" wrap="square" lIns="0" tIns="0" rIns="0" bIns="0" rtlCol="0">
            <a:spAutoFit/>
          </a:bodyPr>
          <a:lstStyle/>
          <a:p>
            <a:pPr marL="76835" marR="5080" indent="-64769">
              <a:lnSpc>
                <a:spcPct val="109100"/>
              </a:lnSpc>
            </a:pPr>
            <a:r>
              <a:rPr sz="1200" spc="-165" dirty="0">
                <a:latin typeface="宋体"/>
                <a:cs typeface="宋体"/>
              </a:rPr>
              <a:t>关联度符合  </a:t>
            </a:r>
            <a:r>
              <a:rPr sz="1200" spc="-204" dirty="0">
                <a:latin typeface="宋体"/>
                <a:cs typeface="宋体"/>
              </a:rPr>
              <a:t>判断标准</a:t>
            </a:r>
            <a:endParaRPr sz="1200">
              <a:latin typeface="宋体"/>
              <a:cs typeface="宋体"/>
            </a:endParaRPr>
          </a:p>
        </p:txBody>
      </p:sp>
      <p:sp>
        <p:nvSpPr>
          <p:cNvPr id="76" name="object 76"/>
          <p:cNvSpPr/>
          <p:nvPr/>
        </p:nvSpPr>
        <p:spPr>
          <a:xfrm>
            <a:off x="7956855" y="4126996"/>
            <a:ext cx="979674" cy="390773"/>
          </a:xfrm>
          <a:prstGeom prst="rect">
            <a:avLst/>
          </a:prstGeom>
          <a:blipFill>
            <a:blip r:embed="rId28" cstate="print"/>
            <a:stretch>
              <a:fillRect/>
            </a:stretch>
          </a:blipFill>
        </p:spPr>
        <p:txBody>
          <a:bodyPr wrap="square" lIns="0" tIns="0" rIns="0" bIns="0" rtlCol="0"/>
          <a:lstStyle/>
          <a:p>
            <a:endParaRPr/>
          </a:p>
        </p:txBody>
      </p:sp>
      <p:sp>
        <p:nvSpPr>
          <p:cNvPr id="77" name="object 77"/>
          <p:cNvSpPr/>
          <p:nvPr/>
        </p:nvSpPr>
        <p:spPr>
          <a:xfrm>
            <a:off x="8016061" y="4178326"/>
            <a:ext cx="843280" cy="226695"/>
          </a:xfrm>
          <a:custGeom>
            <a:avLst/>
            <a:gdLst/>
            <a:ahLst/>
            <a:cxnLst/>
            <a:rect l="l" t="t" r="r" b="b"/>
            <a:pathLst>
              <a:path w="843279" h="226695">
                <a:moveTo>
                  <a:pt x="0" y="226077"/>
                </a:moveTo>
                <a:lnTo>
                  <a:pt x="842789" y="226077"/>
                </a:lnTo>
                <a:lnTo>
                  <a:pt x="842789" y="0"/>
                </a:lnTo>
                <a:lnTo>
                  <a:pt x="0" y="0"/>
                </a:lnTo>
                <a:lnTo>
                  <a:pt x="0" y="226077"/>
                </a:lnTo>
                <a:close/>
              </a:path>
            </a:pathLst>
          </a:custGeom>
          <a:ln w="12486">
            <a:solidFill>
              <a:srgbClr val="000000"/>
            </a:solidFill>
          </a:ln>
        </p:spPr>
        <p:txBody>
          <a:bodyPr wrap="square" lIns="0" tIns="0" rIns="0" bIns="0" rtlCol="0"/>
          <a:lstStyle/>
          <a:p>
            <a:endParaRPr/>
          </a:p>
        </p:txBody>
      </p:sp>
      <p:sp>
        <p:nvSpPr>
          <p:cNvPr id="78" name="object 78"/>
          <p:cNvSpPr/>
          <p:nvPr/>
        </p:nvSpPr>
        <p:spPr>
          <a:xfrm>
            <a:off x="8191125" y="4126995"/>
            <a:ext cx="511134" cy="415984"/>
          </a:xfrm>
          <a:prstGeom prst="rect">
            <a:avLst/>
          </a:prstGeom>
          <a:blipFill>
            <a:blip r:embed="rId29" cstate="print"/>
            <a:stretch>
              <a:fillRect/>
            </a:stretch>
          </a:blipFill>
        </p:spPr>
        <p:txBody>
          <a:bodyPr wrap="square" lIns="0" tIns="0" rIns="0" bIns="0" rtlCol="0"/>
          <a:lstStyle/>
          <a:p>
            <a:endParaRPr/>
          </a:p>
        </p:txBody>
      </p:sp>
      <p:sp>
        <p:nvSpPr>
          <p:cNvPr id="79" name="object 79"/>
          <p:cNvSpPr/>
          <p:nvPr/>
        </p:nvSpPr>
        <p:spPr>
          <a:xfrm>
            <a:off x="7651453" y="3872363"/>
            <a:ext cx="229235" cy="180975"/>
          </a:xfrm>
          <a:custGeom>
            <a:avLst/>
            <a:gdLst/>
            <a:ahLst/>
            <a:cxnLst/>
            <a:rect l="l" t="t" r="r" b="b"/>
            <a:pathLst>
              <a:path w="229235" h="180975">
                <a:moveTo>
                  <a:pt x="0" y="180781"/>
                </a:moveTo>
                <a:lnTo>
                  <a:pt x="229016" y="0"/>
                </a:lnTo>
              </a:path>
            </a:pathLst>
          </a:custGeom>
          <a:ln w="15805">
            <a:solidFill>
              <a:srgbClr val="000000"/>
            </a:solidFill>
          </a:ln>
        </p:spPr>
        <p:txBody>
          <a:bodyPr wrap="square" lIns="0" tIns="0" rIns="0" bIns="0" rtlCol="0"/>
          <a:lstStyle/>
          <a:p>
            <a:endParaRPr/>
          </a:p>
        </p:txBody>
      </p:sp>
      <p:sp>
        <p:nvSpPr>
          <p:cNvPr id="80" name="object 80"/>
          <p:cNvSpPr/>
          <p:nvPr/>
        </p:nvSpPr>
        <p:spPr>
          <a:xfrm>
            <a:off x="7842419" y="3814881"/>
            <a:ext cx="111125" cy="114935"/>
          </a:xfrm>
          <a:custGeom>
            <a:avLst/>
            <a:gdLst/>
            <a:ahLst/>
            <a:cxnLst/>
            <a:rect l="l" t="t" r="r" b="b"/>
            <a:pathLst>
              <a:path w="111125" h="114935">
                <a:moveTo>
                  <a:pt x="110887" y="0"/>
                </a:moveTo>
                <a:lnTo>
                  <a:pt x="0" y="16471"/>
                </a:lnTo>
                <a:lnTo>
                  <a:pt x="55372" y="114912"/>
                </a:lnTo>
                <a:lnTo>
                  <a:pt x="110887" y="0"/>
                </a:lnTo>
                <a:close/>
              </a:path>
            </a:pathLst>
          </a:custGeom>
          <a:solidFill>
            <a:srgbClr val="000000"/>
          </a:solidFill>
        </p:spPr>
        <p:txBody>
          <a:bodyPr wrap="square" lIns="0" tIns="0" rIns="0" bIns="0" rtlCol="0"/>
          <a:lstStyle/>
          <a:p>
            <a:endParaRPr/>
          </a:p>
        </p:txBody>
      </p:sp>
      <p:sp>
        <p:nvSpPr>
          <p:cNvPr id="81" name="object 81"/>
          <p:cNvSpPr/>
          <p:nvPr/>
        </p:nvSpPr>
        <p:spPr>
          <a:xfrm>
            <a:off x="7892964" y="3521927"/>
            <a:ext cx="1139403" cy="642885"/>
          </a:xfrm>
          <a:prstGeom prst="rect">
            <a:avLst/>
          </a:prstGeom>
          <a:blipFill>
            <a:blip r:embed="rId30" cstate="print"/>
            <a:stretch>
              <a:fillRect/>
            </a:stretch>
          </a:blipFill>
        </p:spPr>
        <p:txBody>
          <a:bodyPr wrap="square" lIns="0" tIns="0" rIns="0" bIns="0" rtlCol="0"/>
          <a:lstStyle/>
          <a:p>
            <a:endParaRPr/>
          </a:p>
        </p:txBody>
      </p:sp>
      <p:sp>
        <p:nvSpPr>
          <p:cNvPr id="82" name="object 82"/>
          <p:cNvSpPr/>
          <p:nvPr/>
        </p:nvSpPr>
        <p:spPr>
          <a:xfrm>
            <a:off x="7953307" y="3576718"/>
            <a:ext cx="1006475" cy="476884"/>
          </a:xfrm>
          <a:custGeom>
            <a:avLst/>
            <a:gdLst/>
            <a:ahLst/>
            <a:cxnLst/>
            <a:rect l="l" t="t" r="r" b="b"/>
            <a:pathLst>
              <a:path w="1006475" h="476885">
                <a:moveTo>
                  <a:pt x="0" y="476424"/>
                </a:moveTo>
                <a:lnTo>
                  <a:pt x="1006125" y="476424"/>
                </a:lnTo>
                <a:lnTo>
                  <a:pt x="1006125" y="0"/>
                </a:lnTo>
                <a:lnTo>
                  <a:pt x="0" y="0"/>
                </a:lnTo>
                <a:lnTo>
                  <a:pt x="0" y="476424"/>
                </a:lnTo>
                <a:close/>
              </a:path>
            </a:pathLst>
          </a:custGeom>
          <a:ln w="12259">
            <a:solidFill>
              <a:srgbClr val="000000"/>
            </a:solidFill>
          </a:ln>
        </p:spPr>
        <p:txBody>
          <a:bodyPr wrap="square" lIns="0" tIns="0" rIns="0" bIns="0" rtlCol="0"/>
          <a:lstStyle/>
          <a:p>
            <a:endParaRPr/>
          </a:p>
        </p:txBody>
      </p:sp>
      <p:sp>
        <p:nvSpPr>
          <p:cNvPr id="83" name="object 83"/>
          <p:cNvSpPr/>
          <p:nvPr/>
        </p:nvSpPr>
        <p:spPr>
          <a:xfrm>
            <a:off x="7892964" y="3547138"/>
            <a:ext cx="1139403" cy="630279"/>
          </a:xfrm>
          <a:prstGeom prst="rect">
            <a:avLst/>
          </a:prstGeom>
          <a:blipFill>
            <a:blip r:embed="rId31" cstate="print"/>
            <a:stretch>
              <a:fillRect/>
            </a:stretch>
          </a:blipFill>
        </p:spPr>
        <p:txBody>
          <a:bodyPr wrap="square" lIns="0" tIns="0" rIns="0" bIns="0" rtlCol="0"/>
          <a:lstStyle/>
          <a:p>
            <a:endParaRPr/>
          </a:p>
        </p:txBody>
      </p:sp>
      <p:sp>
        <p:nvSpPr>
          <p:cNvPr id="84" name="object 84"/>
          <p:cNvSpPr/>
          <p:nvPr/>
        </p:nvSpPr>
        <p:spPr>
          <a:xfrm>
            <a:off x="9170799" y="3521927"/>
            <a:ext cx="1245748" cy="642885"/>
          </a:xfrm>
          <a:prstGeom prst="rect">
            <a:avLst/>
          </a:prstGeom>
          <a:blipFill>
            <a:blip r:embed="rId32" cstate="print"/>
            <a:stretch>
              <a:fillRect/>
            </a:stretch>
          </a:blipFill>
        </p:spPr>
        <p:txBody>
          <a:bodyPr wrap="square" lIns="0" tIns="0" rIns="0" bIns="0" rtlCol="0"/>
          <a:lstStyle/>
          <a:p>
            <a:endParaRPr/>
          </a:p>
        </p:txBody>
      </p:sp>
      <p:sp>
        <p:nvSpPr>
          <p:cNvPr id="85" name="object 85"/>
          <p:cNvSpPr/>
          <p:nvPr/>
        </p:nvSpPr>
        <p:spPr>
          <a:xfrm>
            <a:off x="9235543" y="3576718"/>
            <a:ext cx="1112520" cy="476884"/>
          </a:xfrm>
          <a:custGeom>
            <a:avLst/>
            <a:gdLst/>
            <a:ahLst/>
            <a:cxnLst/>
            <a:rect l="l" t="t" r="r" b="b"/>
            <a:pathLst>
              <a:path w="1112520" h="476885">
                <a:moveTo>
                  <a:pt x="0" y="476424"/>
                </a:moveTo>
                <a:lnTo>
                  <a:pt x="1112356" y="476424"/>
                </a:lnTo>
                <a:lnTo>
                  <a:pt x="1112356" y="0"/>
                </a:lnTo>
                <a:lnTo>
                  <a:pt x="0" y="0"/>
                </a:lnTo>
                <a:lnTo>
                  <a:pt x="0" y="476424"/>
                </a:lnTo>
                <a:close/>
              </a:path>
            </a:pathLst>
          </a:custGeom>
          <a:ln w="12314">
            <a:solidFill>
              <a:srgbClr val="000000"/>
            </a:solidFill>
          </a:ln>
        </p:spPr>
        <p:txBody>
          <a:bodyPr wrap="square" lIns="0" tIns="0" rIns="0" bIns="0" rtlCol="0"/>
          <a:lstStyle/>
          <a:p>
            <a:endParaRPr/>
          </a:p>
        </p:txBody>
      </p:sp>
      <p:sp>
        <p:nvSpPr>
          <p:cNvPr id="86" name="object 86"/>
          <p:cNvSpPr/>
          <p:nvPr/>
        </p:nvSpPr>
        <p:spPr>
          <a:xfrm>
            <a:off x="9192097" y="3547138"/>
            <a:ext cx="1213943" cy="630279"/>
          </a:xfrm>
          <a:prstGeom prst="rect">
            <a:avLst/>
          </a:prstGeom>
          <a:blipFill>
            <a:blip r:embed="rId33" cstate="print"/>
            <a:stretch>
              <a:fillRect/>
            </a:stretch>
          </a:blipFill>
        </p:spPr>
        <p:txBody>
          <a:bodyPr wrap="square" lIns="0" tIns="0" rIns="0" bIns="0" rtlCol="0"/>
          <a:lstStyle/>
          <a:p>
            <a:endParaRPr/>
          </a:p>
        </p:txBody>
      </p:sp>
      <p:sp>
        <p:nvSpPr>
          <p:cNvPr id="87" name="object 87"/>
          <p:cNvSpPr txBox="1"/>
          <p:nvPr/>
        </p:nvSpPr>
        <p:spPr>
          <a:xfrm>
            <a:off x="8011313" y="3620461"/>
            <a:ext cx="2290445" cy="184666"/>
          </a:xfrm>
          <a:prstGeom prst="rect">
            <a:avLst/>
          </a:prstGeom>
        </p:spPr>
        <p:txBody>
          <a:bodyPr vert="horz" wrap="square" lIns="0" tIns="0" rIns="0" bIns="0" rtlCol="0">
            <a:spAutoFit/>
          </a:bodyPr>
          <a:lstStyle/>
          <a:p>
            <a:pPr marL="12700">
              <a:tabLst>
                <a:tab pos="1164590" algn="l"/>
                <a:tab pos="1310640" algn="l"/>
              </a:tabLst>
            </a:pPr>
            <a:r>
              <a:rPr sz="1200" spc="-190" dirty="0">
                <a:latin typeface="Times New Roman"/>
                <a:cs typeface="Times New Roman"/>
              </a:rPr>
              <a:t>M</a:t>
            </a:r>
            <a:r>
              <a:rPr sz="1200" spc="-190" dirty="0">
                <a:latin typeface="宋体"/>
                <a:cs typeface="宋体"/>
              </a:rPr>
              <a:t>维有序数据集</a:t>
            </a:r>
            <a:r>
              <a:rPr sz="1200" u="heavy" spc="-190" dirty="0">
                <a:latin typeface="Times New Roman"/>
                <a:cs typeface="Times New Roman"/>
              </a:rPr>
              <a:t> 	</a:t>
            </a:r>
            <a:r>
              <a:rPr sz="1200" spc="-190" dirty="0">
                <a:latin typeface="Times New Roman"/>
                <a:cs typeface="Times New Roman"/>
              </a:rPr>
              <a:t>	</a:t>
            </a:r>
            <a:r>
              <a:rPr sz="1200" spc="-180" dirty="0">
                <a:latin typeface="宋体"/>
                <a:cs typeface="宋体"/>
              </a:rPr>
              <a:t>安全数据空间</a:t>
            </a:r>
            <a:r>
              <a:rPr sz="1200" spc="-180" dirty="0">
                <a:latin typeface="Times New Roman"/>
                <a:cs typeface="Times New Roman"/>
              </a:rPr>
              <a:t>Qm</a:t>
            </a:r>
            <a:endParaRPr sz="1200">
              <a:latin typeface="Times New Roman"/>
              <a:cs typeface="Times New Roman"/>
            </a:endParaRPr>
          </a:p>
        </p:txBody>
      </p:sp>
      <p:sp>
        <p:nvSpPr>
          <p:cNvPr id="88" name="object 88"/>
          <p:cNvSpPr txBox="1"/>
          <p:nvPr/>
        </p:nvSpPr>
        <p:spPr>
          <a:xfrm>
            <a:off x="8156843" y="3670615"/>
            <a:ext cx="1953260" cy="769441"/>
          </a:xfrm>
          <a:prstGeom prst="rect">
            <a:avLst/>
          </a:prstGeom>
        </p:spPr>
        <p:txBody>
          <a:bodyPr vert="horz" wrap="square" lIns="0" tIns="0" rIns="0" bIns="0" rtlCol="0">
            <a:spAutoFit/>
          </a:bodyPr>
          <a:lstStyle/>
          <a:p>
            <a:pPr marL="160655" marR="5080" indent="-148590">
              <a:lnSpc>
                <a:spcPts val="2970"/>
              </a:lnSpc>
              <a:tabLst>
                <a:tab pos="1349375" algn="l"/>
              </a:tabLst>
            </a:pPr>
            <a:r>
              <a:rPr sz="1200" spc="-200" dirty="0">
                <a:latin typeface="宋体"/>
                <a:cs typeface="宋体"/>
              </a:rPr>
              <a:t>（</a:t>
            </a:r>
            <a:r>
              <a:rPr sz="1200" spc="-175" dirty="0">
                <a:latin typeface="Times New Roman"/>
                <a:cs typeface="Times New Roman"/>
              </a:rPr>
              <a:t>M</a:t>
            </a:r>
            <a:r>
              <a:rPr sz="1200" spc="-200" dirty="0">
                <a:latin typeface="宋体"/>
                <a:cs typeface="宋体"/>
              </a:rPr>
              <a:t>≤</a:t>
            </a:r>
            <a:r>
              <a:rPr sz="1200" spc="-145" dirty="0">
                <a:latin typeface="Times New Roman"/>
                <a:cs typeface="Times New Roman"/>
              </a:rPr>
              <a:t>N</a:t>
            </a:r>
            <a:r>
              <a:rPr sz="1200" spc="-195" dirty="0">
                <a:latin typeface="宋体"/>
                <a:cs typeface="宋体"/>
              </a:rPr>
              <a:t>）</a:t>
            </a:r>
            <a:r>
              <a:rPr sz="1200" dirty="0">
                <a:latin typeface="宋体"/>
                <a:cs typeface="宋体"/>
              </a:rPr>
              <a:t>	</a:t>
            </a:r>
            <a:r>
              <a:rPr sz="1200" spc="-200" dirty="0">
                <a:latin typeface="宋体"/>
                <a:cs typeface="宋体"/>
              </a:rPr>
              <a:t>（</a:t>
            </a:r>
            <a:r>
              <a:rPr sz="1200" spc="-175" dirty="0">
                <a:latin typeface="Times New Roman"/>
                <a:cs typeface="Times New Roman"/>
              </a:rPr>
              <a:t>M</a:t>
            </a:r>
            <a:r>
              <a:rPr sz="1200" spc="-195" dirty="0">
                <a:latin typeface="宋体"/>
                <a:cs typeface="宋体"/>
              </a:rPr>
              <a:t>≤</a:t>
            </a:r>
            <a:r>
              <a:rPr sz="1200" spc="-145" dirty="0">
                <a:latin typeface="Times New Roman"/>
                <a:cs typeface="Times New Roman"/>
              </a:rPr>
              <a:t>N</a:t>
            </a:r>
            <a:r>
              <a:rPr sz="1200" spc="-130" dirty="0">
                <a:latin typeface="宋体"/>
                <a:cs typeface="宋体"/>
              </a:rPr>
              <a:t>）  </a:t>
            </a:r>
            <a:r>
              <a:rPr sz="1200" spc="-204" dirty="0">
                <a:latin typeface="宋体"/>
                <a:cs typeface="宋体"/>
              </a:rPr>
              <a:t>舍去</a:t>
            </a:r>
            <a:endParaRPr sz="1200">
              <a:latin typeface="宋体"/>
              <a:cs typeface="宋体"/>
            </a:endParaRPr>
          </a:p>
        </p:txBody>
      </p:sp>
      <p:sp>
        <p:nvSpPr>
          <p:cNvPr id="89" name="object 89"/>
          <p:cNvSpPr/>
          <p:nvPr/>
        </p:nvSpPr>
        <p:spPr>
          <a:xfrm>
            <a:off x="9135588" y="3755719"/>
            <a:ext cx="100330" cy="118745"/>
          </a:xfrm>
          <a:custGeom>
            <a:avLst/>
            <a:gdLst/>
            <a:ahLst/>
            <a:cxnLst/>
            <a:rect l="l" t="t" r="r" b="b"/>
            <a:pathLst>
              <a:path w="100329" h="118745">
                <a:moveTo>
                  <a:pt x="0" y="0"/>
                </a:moveTo>
                <a:lnTo>
                  <a:pt x="0" y="118324"/>
                </a:lnTo>
                <a:lnTo>
                  <a:pt x="99955" y="59162"/>
                </a:lnTo>
                <a:lnTo>
                  <a:pt x="0" y="0"/>
                </a:lnTo>
                <a:close/>
              </a:path>
            </a:pathLst>
          </a:custGeom>
          <a:solidFill>
            <a:srgbClr val="000000"/>
          </a:solidFill>
        </p:spPr>
        <p:txBody>
          <a:bodyPr wrap="square" lIns="0" tIns="0" rIns="0" bIns="0" rtlCol="0"/>
          <a:lstStyle/>
          <a:p>
            <a:endParaRPr/>
          </a:p>
        </p:txBody>
      </p:sp>
      <p:sp>
        <p:nvSpPr>
          <p:cNvPr id="90" name="object 90"/>
          <p:cNvSpPr/>
          <p:nvPr/>
        </p:nvSpPr>
        <p:spPr>
          <a:xfrm>
            <a:off x="8983952" y="3535894"/>
            <a:ext cx="227329" cy="177165"/>
          </a:xfrm>
          <a:custGeom>
            <a:avLst/>
            <a:gdLst/>
            <a:ahLst/>
            <a:cxnLst/>
            <a:rect l="l" t="t" r="r" b="b"/>
            <a:pathLst>
              <a:path w="227329" h="177164">
                <a:moveTo>
                  <a:pt x="0" y="176965"/>
                </a:moveTo>
                <a:lnTo>
                  <a:pt x="227170" y="176965"/>
                </a:lnTo>
                <a:lnTo>
                  <a:pt x="227170" y="0"/>
                </a:lnTo>
                <a:lnTo>
                  <a:pt x="0" y="0"/>
                </a:lnTo>
                <a:lnTo>
                  <a:pt x="0" y="176965"/>
                </a:lnTo>
                <a:close/>
              </a:path>
            </a:pathLst>
          </a:custGeom>
          <a:solidFill>
            <a:srgbClr val="FFFFFF"/>
          </a:solidFill>
        </p:spPr>
        <p:txBody>
          <a:bodyPr wrap="square" lIns="0" tIns="0" rIns="0" bIns="0" rtlCol="0"/>
          <a:lstStyle/>
          <a:p>
            <a:endParaRPr/>
          </a:p>
        </p:txBody>
      </p:sp>
      <p:sp>
        <p:nvSpPr>
          <p:cNvPr id="91" name="object 91"/>
          <p:cNvSpPr txBox="1"/>
          <p:nvPr/>
        </p:nvSpPr>
        <p:spPr>
          <a:xfrm>
            <a:off x="8980338" y="3536016"/>
            <a:ext cx="259715" cy="172085"/>
          </a:xfrm>
          <a:prstGeom prst="rect">
            <a:avLst/>
          </a:prstGeom>
        </p:spPr>
        <p:txBody>
          <a:bodyPr vert="horz" wrap="square" lIns="0" tIns="0" rIns="0" bIns="0" rtlCol="0">
            <a:spAutoFit/>
          </a:bodyPr>
          <a:lstStyle/>
          <a:p>
            <a:pPr marL="12700"/>
            <a:r>
              <a:rPr sz="1100" spc="-180" dirty="0">
                <a:latin typeface="宋体"/>
                <a:cs typeface="宋体"/>
              </a:rPr>
              <a:t>提取</a:t>
            </a:r>
            <a:endParaRPr sz="1100">
              <a:latin typeface="宋体"/>
              <a:cs typeface="宋体"/>
            </a:endParaRPr>
          </a:p>
        </p:txBody>
      </p:sp>
      <p:sp>
        <p:nvSpPr>
          <p:cNvPr id="92" name="object 92"/>
          <p:cNvSpPr/>
          <p:nvPr/>
        </p:nvSpPr>
        <p:spPr>
          <a:xfrm>
            <a:off x="7147560" y="2362211"/>
            <a:ext cx="766701" cy="415984"/>
          </a:xfrm>
          <a:prstGeom prst="rect">
            <a:avLst/>
          </a:prstGeom>
          <a:blipFill>
            <a:blip r:embed="rId34" cstate="print"/>
            <a:stretch>
              <a:fillRect/>
            </a:stretch>
          </a:blipFill>
        </p:spPr>
        <p:txBody>
          <a:bodyPr wrap="square" lIns="0" tIns="0" rIns="0" bIns="0" rtlCol="0"/>
          <a:lstStyle/>
          <a:p>
            <a:endParaRPr/>
          </a:p>
        </p:txBody>
      </p:sp>
      <p:sp>
        <p:nvSpPr>
          <p:cNvPr id="93" name="object 93"/>
          <p:cNvSpPr txBox="1"/>
          <p:nvPr/>
        </p:nvSpPr>
        <p:spPr>
          <a:xfrm>
            <a:off x="7266902" y="2423266"/>
            <a:ext cx="538480" cy="186690"/>
          </a:xfrm>
          <a:prstGeom prst="rect">
            <a:avLst/>
          </a:prstGeom>
        </p:spPr>
        <p:txBody>
          <a:bodyPr vert="horz" wrap="square" lIns="0" tIns="0" rIns="0" bIns="0" rtlCol="0">
            <a:spAutoFit/>
          </a:bodyPr>
          <a:lstStyle/>
          <a:p>
            <a:pPr marL="12700"/>
            <a:r>
              <a:rPr sz="1200" spc="-195" dirty="0">
                <a:latin typeface="宋体"/>
                <a:cs typeface="宋体"/>
              </a:rPr>
              <a:t>关联分析</a:t>
            </a:r>
            <a:endParaRPr sz="1200">
              <a:latin typeface="宋体"/>
              <a:cs typeface="宋体"/>
            </a:endParaRPr>
          </a:p>
        </p:txBody>
      </p:sp>
      <p:sp>
        <p:nvSpPr>
          <p:cNvPr id="94" name="object 94"/>
          <p:cNvSpPr/>
          <p:nvPr/>
        </p:nvSpPr>
        <p:spPr>
          <a:xfrm>
            <a:off x="4666429" y="4820305"/>
            <a:ext cx="1309781" cy="642885"/>
          </a:xfrm>
          <a:prstGeom prst="rect">
            <a:avLst/>
          </a:prstGeom>
          <a:blipFill>
            <a:blip r:embed="rId35" cstate="print"/>
            <a:stretch>
              <a:fillRect/>
            </a:stretch>
          </a:blipFill>
        </p:spPr>
        <p:txBody>
          <a:bodyPr wrap="square" lIns="0" tIns="0" rIns="0" bIns="0" rtlCol="0"/>
          <a:lstStyle/>
          <a:p>
            <a:endParaRPr/>
          </a:p>
        </p:txBody>
      </p:sp>
      <p:sp>
        <p:nvSpPr>
          <p:cNvPr id="95" name="object 95"/>
          <p:cNvSpPr/>
          <p:nvPr/>
        </p:nvSpPr>
        <p:spPr>
          <a:xfrm>
            <a:off x="4733444" y="4869969"/>
            <a:ext cx="1169670" cy="476884"/>
          </a:xfrm>
          <a:custGeom>
            <a:avLst/>
            <a:gdLst/>
            <a:ahLst/>
            <a:cxnLst/>
            <a:rect l="l" t="t" r="r" b="b"/>
            <a:pathLst>
              <a:path w="1169670" h="476885">
                <a:moveTo>
                  <a:pt x="0" y="476424"/>
                </a:moveTo>
                <a:lnTo>
                  <a:pt x="1169546" y="476424"/>
                </a:lnTo>
                <a:lnTo>
                  <a:pt x="1169546" y="0"/>
                </a:lnTo>
                <a:lnTo>
                  <a:pt x="0" y="0"/>
                </a:lnTo>
                <a:lnTo>
                  <a:pt x="0" y="476424"/>
                </a:lnTo>
                <a:close/>
              </a:path>
            </a:pathLst>
          </a:custGeom>
          <a:ln w="12339">
            <a:solidFill>
              <a:srgbClr val="000000"/>
            </a:solidFill>
          </a:ln>
        </p:spPr>
        <p:txBody>
          <a:bodyPr wrap="square" lIns="0" tIns="0" rIns="0" bIns="0" rtlCol="0"/>
          <a:lstStyle/>
          <a:p>
            <a:endParaRPr/>
          </a:p>
        </p:txBody>
      </p:sp>
      <p:sp>
        <p:nvSpPr>
          <p:cNvPr id="96" name="object 96"/>
          <p:cNvSpPr/>
          <p:nvPr/>
        </p:nvSpPr>
        <p:spPr>
          <a:xfrm>
            <a:off x="4751618" y="4946359"/>
            <a:ext cx="1139403" cy="428590"/>
          </a:xfrm>
          <a:prstGeom prst="rect">
            <a:avLst/>
          </a:prstGeom>
          <a:blipFill>
            <a:blip r:embed="rId36" cstate="print"/>
            <a:stretch>
              <a:fillRect/>
            </a:stretch>
          </a:blipFill>
        </p:spPr>
        <p:txBody>
          <a:bodyPr wrap="square" lIns="0" tIns="0" rIns="0" bIns="0" rtlCol="0"/>
          <a:lstStyle/>
          <a:p>
            <a:endParaRPr/>
          </a:p>
        </p:txBody>
      </p:sp>
      <p:sp>
        <p:nvSpPr>
          <p:cNvPr id="97" name="object 97"/>
          <p:cNvSpPr txBox="1"/>
          <p:nvPr/>
        </p:nvSpPr>
        <p:spPr>
          <a:xfrm>
            <a:off x="4869256" y="5017078"/>
            <a:ext cx="906144" cy="184666"/>
          </a:xfrm>
          <a:prstGeom prst="rect">
            <a:avLst/>
          </a:prstGeom>
        </p:spPr>
        <p:txBody>
          <a:bodyPr vert="horz" wrap="square" lIns="0" tIns="0" rIns="0" bIns="0" rtlCol="0">
            <a:spAutoFit/>
          </a:bodyPr>
          <a:lstStyle/>
          <a:p>
            <a:pPr marL="12700"/>
            <a:r>
              <a:rPr sz="1200" spc="-200" dirty="0">
                <a:latin typeface="Times New Roman"/>
                <a:cs typeface="Times New Roman"/>
              </a:rPr>
              <a:t>M</a:t>
            </a:r>
            <a:r>
              <a:rPr sz="1200" spc="-200" dirty="0">
                <a:latin typeface="宋体"/>
                <a:cs typeface="宋体"/>
              </a:rPr>
              <a:t>个安全薄弱点</a:t>
            </a:r>
            <a:endParaRPr sz="1200">
              <a:latin typeface="宋体"/>
              <a:cs typeface="宋体"/>
            </a:endParaRPr>
          </a:p>
        </p:txBody>
      </p:sp>
      <p:sp>
        <p:nvSpPr>
          <p:cNvPr id="98" name="object 98"/>
          <p:cNvSpPr/>
          <p:nvPr/>
        </p:nvSpPr>
        <p:spPr>
          <a:xfrm>
            <a:off x="5316989" y="4257488"/>
            <a:ext cx="1270" cy="509270"/>
          </a:xfrm>
          <a:custGeom>
            <a:avLst/>
            <a:gdLst/>
            <a:ahLst/>
            <a:cxnLst/>
            <a:rect l="l" t="t" r="r" b="b"/>
            <a:pathLst>
              <a:path w="1270" h="509270">
                <a:moveTo>
                  <a:pt x="0" y="0"/>
                </a:moveTo>
                <a:lnTo>
                  <a:pt x="1135" y="508946"/>
                </a:lnTo>
              </a:path>
            </a:pathLst>
          </a:custGeom>
          <a:ln w="14198">
            <a:solidFill>
              <a:srgbClr val="000000"/>
            </a:solidFill>
          </a:ln>
        </p:spPr>
        <p:txBody>
          <a:bodyPr wrap="square" lIns="0" tIns="0" rIns="0" bIns="0" rtlCol="0"/>
          <a:lstStyle/>
          <a:p>
            <a:endParaRPr/>
          </a:p>
        </p:txBody>
      </p:sp>
      <p:sp>
        <p:nvSpPr>
          <p:cNvPr id="99" name="object 99"/>
          <p:cNvSpPr/>
          <p:nvPr/>
        </p:nvSpPr>
        <p:spPr>
          <a:xfrm>
            <a:off x="5268005" y="4751494"/>
            <a:ext cx="100330" cy="118745"/>
          </a:xfrm>
          <a:custGeom>
            <a:avLst/>
            <a:gdLst/>
            <a:ahLst/>
            <a:cxnLst/>
            <a:rect l="l" t="t" r="r" b="b"/>
            <a:pathLst>
              <a:path w="100329" h="118745">
                <a:moveTo>
                  <a:pt x="99955" y="0"/>
                </a:moveTo>
                <a:lnTo>
                  <a:pt x="0" y="285"/>
                </a:lnTo>
                <a:lnTo>
                  <a:pt x="50261" y="118475"/>
                </a:lnTo>
                <a:lnTo>
                  <a:pt x="99955" y="0"/>
                </a:lnTo>
                <a:close/>
              </a:path>
            </a:pathLst>
          </a:custGeom>
          <a:solidFill>
            <a:srgbClr val="000000"/>
          </a:solidFill>
        </p:spPr>
        <p:txBody>
          <a:bodyPr wrap="square" lIns="0" tIns="0" rIns="0" bIns="0" rtlCol="0"/>
          <a:lstStyle/>
          <a:p>
            <a:endParaRPr/>
          </a:p>
        </p:txBody>
      </p:sp>
      <p:sp>
        <p:nvSpPr>
          <p:cNvPr id="100" name="object 100"/>
          <p:cNvSpPr/>
          <p:nvPr/>
        </p:nvSpPr>
        <p:spPr>
          <a:xfrm>
            <a:off x="4953941" y="4505163"/>
            <a:ext cx="511134" cy="415984"/>
          </a:xfrm>
          <a:prstGeom prst="rect">
            <a:avLst/>
          </a:prstGeom>
          <a:blipFill>
            <a:blip r:embed="rId37" cstate="print"/>
            <a:stretch>
              <a:fillRect/>
            </a:stretch>
          </a:blipFill>
        </p:spPr>
        <p:txBody>
          <a:bodyPr wrap="square" lIns="0" tIns="0" rIns="0" bIns="0" rtlCol="0"/>
          <a:lstStyle/>
          <a:p>
            <a:endParaRPr/>
          </a:p>
        </p:txBody>
      </p:sp>
      <p:sp>
        <p:nvSpPr>
          <p:cNvPr id="101" name="object 101"/>
          <p:cNvSpPr txBox="1"/>
          <p:nvPr/>
        </p:nvSpPr>
        <p:spPr>
          <a:xfrm>
            <a:off x="5068315" y="4573361"/>
            <a:ext cx="281940" cy="186690"/>
          </a:xfrm>
          <a:prstGeom prst="rect">
            <a:avLst/>
          </a:prstGeom>
        </p:spPr>
        <p:txBody>
          <a:bodyPr vert="horz" wrap="square" lIns="0" tIns="0" rIns="0" bIns="0" rtlCol="0">
            <a:spAutoFit/>
          </a:bodyPr>
          <a:lstStyle/>
          <a:p>
            <a:pPr marL="12700"/>
            <a:r>
              <a:rPr sz="1200" spc="-195" dirty="0">
                <a:latin typeface="宋体"/>
                <a:cs typeface="宋体"/>
              </a:rPr>
              <a:t>提取</a:t>
            </a:r>
            <a:endParaRPr sz="1200">
              <a:latin typeface="宋体"/>
              <a:cs typeface="宋体"/>
            </a:endParaRPr>
          </a:p>
        </p:txBody>
      </p:sp>
      <p:sp>
        <p:nvSpPr>
          <p:cNvPr id="102" name="object 102"/>
          <p:cNvSpPr/>
          <p:nvPr/>
        </p:nvSpPr>
        <p:spPr>
          <a:xfrm>
            <a:off x="7956855" y="4706853"/>
            <a:ext cx="979674" cy="441195"/>
          </a:xfrm>
          <a:prstGeom prst="rect">
            <a:avLst/>
          </a:prstGeom>
          <a:blipFill>
            <a:blip r:embed="rId38" cstate="print"/>
            <a:stretch>
              <a:fillRect/>
            </a:stretch>
          </a:blipFill>
        </p:spPr>
        <p:txBody>
          <a:bodyPr wrap="square" lIns="0" tIns="0" rIns="0" bIns="0" rtlCol="0"/>
          <a:lstStyle/>
          <a:p>
            <a:endParaRPr/>
          </a:p>
        </p:txBody>
      </p:sp>
      <p:sp>
        <p:nvSpPr>
          <p:cNvPr id="103" name="object 103"/>
          <p:cNvSpPr/>
          <p:nvPr/>
        </p:nvSpPr>
        <p:spPr>
          <a:xfrm>
            <a:off x="8016061" y="4755645"/>
            <a:ext cx="843280" cy="272415"/>
          </a:xfrm>
          <a:custGeom>
            <a:avLst/>
            <a:gdLst/>
            <a:ahLst/>
            <a:cxnLst/>
            <a:rect l="l" t="t" r="r" b="b"/>
            <a:pathLst>
              <a:path w="843279" h="272414">
                <a:moveTo>
                  <a:pt x="0" y="272096"/>
                </a:moveTo>
                <a:lnTo>
                  <a:pt x="842789" y="272096"/>
                </a:lnTo>
                <a:lnTo>
                  <a:pt x="842789" y="0"/>
                </a:lnTo>
                <a:lnTo>
                  <a:pt x="0" y="0"/>
                </a:lnTo>
                <a:lnTo>
                  <a:pt x="0" y="272096"/>
                </a:lnTo>
                <a:close/>
              </a:path>
            </a:pathLst>
          </a:custGeom>
          <a:ln w="12433">
            <a:solidFill>
              <a:srgbClr val="000000"/>
            </a:solidFill>
          </a:ln>
        </p:spPr>
        <p:txBody>
          <a:bodyPr wrap="square" lIns="0" tIns="0" rIns="0" bIns="0" rtlCol="0"/>
          <a:lstStyle/>
          <a:p>
            <a:endParaRPr/>
          </a:p>
        </p:txBody>
      </p:sp>
      <p:sp>
        <p:nvSpPr>
          <p:cNvPr id="104" name="object 104"/>
          <p:cNvSpPr/>
          <p:nvPr/>
        </p:nvSpPr>
        <p:spPr>
          <a:xfrm>
            <a:off x="8063342" y="4732063"/>
            <a:ext cx="766701" cy="415984"/>
          </a:xfrm>
          <a:prstGeom prst="rect">
            <a:avLst/>
          </a:prstGeom>
          <a:blipFill>
            <a:blip r:embed="rId39" cstate="print"/>
            <a:stretch>
              <a:fillRect/>
            </a:stretch>
          </a:blipFill>
        </p:spPr>
        <p:txBody>
          <a:bodyPr wrap="square" lIns="0" tIns="0" rIns="0" bIns="0" rtlCol="0"/>
          <a:lstStyle/>
          <a:p>
            <a:endParaRPr/>
          </a:p>
        </p:txBody>
      </p:sp>
      <p:sp>
        <p:nvSpPr>
          <p:cNvPr id="105" name="object 105"/>
          <p:cNvSpPr txBox="1"/>
          <p:nvPr/>
        </p:nvSpPr>
        <p:spPr>
          <a:xfrm>
            <a:off x="8177005" y="4799841"/>
            <a:ext cx="538480" cy="186690"/>
          </a:xfrm>
          <a:prstGeom prst="rect">
            <a:avLst/>
          </a:prstGeom>
        </p:spPr>
        <p:txBody>
          <a:bodyPr vert="horz" wrap="square" lIns="0" tIns="0" rIns="0" bIns="0" rtlCol="0">
            <a:spAutoFit/>
          </a:bodyPr>
          <a:lstStyle/>
          <a:p>
            <a:pPr marL="12700"/>
            <a:r>
              <a:rPr sz="1200" spc="-195" dirty="0">
                <a:latin typeface="宋体"/>
                <a:cs typeface="宋体"/>
              </a:rPr>
              <a:t>安全涌现</a:t>
            </a:r>
            <a:endParaRPr sz="1200">
              <a:latin typeface="宋体"/>
              <a:cs typeface="宋体"/>
            </a:endParaRPr>
          </a:p>
        </p:txBody>
      </p:sp>
      <p:sp>
        <p:nvSpPr>
          <p:cNvPr id="106" name="object 106"/>
          <p:cNvSpPr/>
          <p:nvPr/>
        </p:nvSpPr>
        <p:spPr>
          <a:xfrm>
            <a:off x="5903090" y="5108182"/>
            <a:ext cx="606425" cy="9525"/>
          </a:xfrm>
          <a:custGeom>
            <a:avLst/>
            <a:gdLst/>
            <a:ahLst/>
            <a:cxnLst/>
            <a:rect l="l" t="t" r="r" b="b"/>
            <a:pathLst>
              <a:path w="606425" h="9525">
                <a:moveTo>
                  <a:pt x="0" y="0"/>
                </a:moveTo>
                <a:lnTo>
                  <a:pt x="605978" y="9496"/>
                </a:lnTo>
              </a:path>
            </a:pathLst>
          </a:custGeom>
          <a:ln w="16806">
            <a:solidFill>
              <a:srgbClr val="000000"/>
            </a:solidFill>
          </a:ln>
        </p:spPr>
        <p:txBody>
          <a:bodyPr wrap="square" lIns="0" tIns="0" rIns="0" bIns="0" rtlCol="0"/>
          <a:lstStyle/>
          <a:p>
            <a:endParaRPr/>
          </a:p>
        </p:txBody>
      </p:sp>
      <p:sp>
        <p:nvSpPr>
          <p:cNvPr id="107" name="object 107"/>
          <p:cNvSpPr/>
          <p:nvPr/>
        </p:nvSpPr>
        <p:spPr>
          <a:xfrm>
            <a:off x="6495864" y="5058331"/>
            <a:ext cx="100965" cy="118745"/>
          </a:xfrm>
          <a:custGeom>
            <a:avLst/>
            <a:gdLst/>
            <a:ahLst/>
            <a:cxnLst/>
            <a:rect l="l" t="t" r="r" b="b"/>
            <a:pathLst>
              <a:path w="100964" h="118745">
                <a:moveTo>
                  <a:pt x="1419" y="0"/>
                </a:moveTo>
                <a:lnTo>
                  <a:pt x="0" y="118307"/>
                </a:lnTo>
                <a:lnTo>
                  <a:pt x="100665" y="60708"/>
                </a:lnTo>
                <a:lnTo>
                  <a:pt x="1419" y="0"/>
                </a:lnTo>
                <a:close/>
              </a:path>
            </a:pathLst>
          </a:custGeom>
          <a:solidFill>
            <a:srgbClr val="000000"/>
          </a:solidFill>
        </p:spPr>
        <p:txBody>
          <a:bodyPr wrap="square" lIns="0" tIns="0" rIns="0" bIns="0" rtlCol="0"/>
          <a:lstStyle/>
          <a:p>
            <a:endParaRPr/>
          </a:p>
        </p:txBody>
      </p:sp>
      <p:sp>
        <p:nvSpPr>
          <p:cNvPr id="108" name="object 108"/>
          <p:cNvSpPr/>
          <p:nvPr/>
        </p:nvSpPr>
        <p:spPr>
          <a:xfrm>
            <a:off x="5859076" y="4631219"/>
            <a:ext cx="766701" cy="617674"/>
          </a:xfrm>
          <a:prstGeom prst="rect">
            <a:avLst/>
          </a:prstGeom>
          <a:blipFill>
            <a:blip r:embed="rId40" cstate="print"/>
            <a:stretch>
              <a:fillRect/>
            </a:stretch>
          </a:blipFill>
        </p:spPr>
        <p:txBody>
          <a:bodyPr wrap="square" lIns="0" tIns="0" rIns="0" bIns="0" rtlCol="0"/>
          <a:lstStyle/>
          <a:p>
            <a:endParaRPr/>
          </a:p>
        </p:txBody>
      </p:sp>
      <p:sp>
        <p:nvSpPr>
          <p:cNvPr id="109" name="object 109"/>
          <p:cNvSpPr txBox="1"/>
          <p:nvPr/>
        </p:nvSpPr>
        <p:spPr>
          <a:xfrm>
            <a:off x="5979839" y="4683616"/>
            <a:ext cx="536575" cy="403225"/>
          </a:xfrm>
          <a:prstGeom prst="rect">
            <a:avLst/>
          </a:prstGeom>
        </p:spPr>
        <p:txBody>
          <a:bodyPr vert="horz" wrap="square" lIns="0" tIns="0" rIns="0" bIns="0" rtlCol="0">
            <a:spAutoFit/>
          </a:bodyPr>
          <a:lstStyle/>
          <a:p>
            <a:pPr marL="12700" marR="5080">
              <a:lnSpc>
                <a:spcPct val="109100"/>
              </a:lnSpc>
            </a:pPr>
            <a:r>
              <a:rPr sz="1200" spc="-180" dirty="0">
                <a:latin typeface="宋体"/>
                <a:cs typeface="宋体"/>
              </a:rPr>
              <a:t>采取安全  控制措施</a:t>
            </a:r>
            <a:endParaRPr sz="1200">
              <a:latin typeface="宋体"/>
              <a:cs typeface="宋体"/>
            </a:endParaRPr>
          </a:p>
        </p:txBody>
      </p:sp>
      <p:sp>
        <p:nvSpPr>
          <p:cNvPr id="110" name="object 110"/>
          <p:cNvSpPr/>
          <p:nvPr/>
        </p:nvSpPr>
        <p:spPr>
          <a:xfrm>
            <a:off x="6529939" y="4706853"/>
            <a:ext cx="1150052" cy="882390"/>
          </a:xfrm>
          <a:prstGeom prst="rect">
            <a:avLst/>
          </a:prstGeom>
          <a:blipFill>
            <a:blip r:embed="rId41" cstate="print"/>
            <a:stretch>
              <a:fillRect/>
            </a:stretch>
          </a:blipFill>
        </p:spPr>
        <p:txBody>
          <a:bodyPr wrap="square" lIns="0" tIns="0" rIns="0" bIns="0" rtlCol="0"/>
          <a:lstStyle/>
          <a:p>
            <a:endParaRPr/>
          </a:p>
        </p:txBody>
      </p:sp>
      <p:sp>
        <p:nvSpPr>
          <p:cNvPr id="111" name="object 111"/>
          <p:cNvSpPr/>
          <p:nvPr/>
        </p:nvSpPr>
        <p:spPr>
          <a:xfrm>
            <a:off x="6596529" y="4755645"/>
            <a:ext cx="1006475" cy="727075"/>
          </a:xfrm>
          <a:custGeom>
            <a:avLst/>
            <a:gdLst/>
            <a:ahLst/>
            <a:cxnLst/>
            <a:rect l="l" t="t" r="r" b="b"/>
            <a:pathLst>
              <a:path w="1006475" h="727075">
                <a:moveTo>
                  <a:pt x="503041" y="726795"/>
                </a:moveTo>
                <a:lnTo>
                  <a:pt x="1006082" y="363394"/>
                </a:lnTo>
                <a:lnTo>
                  <a:pt x="503041" y="0"/>
                </a:lnTo>
                <a:lnTo>
                  <a:pt x="0" y="363394"/>
                </a:lnTo>
                <a:lnTo>
                  <a:pt x="503041" y="726795"/>
                </a:lnTo>
                <a:close/>
              </a:path>
            </a:pathLst>
          </a:custGeom>
          <a:ln w="11946">
            <a:solidFill>
              <a:srgbClr val="000000"/>
            </a:solidFill>
          </a:ln>
        </p:spPr>
        <p:txBody>
          <a:bodyPr wrap="square" lIns="0" tIns="0" rIns="0" bIns="0" rtlCol="0"/>
          <a:lstStyle/>
          <a:p>
            <a:endParaRPr/>
          </a:p>
        </p:txBody>
      </p:sp>
      <p:sp>
        <p:nvSpPr>
          <p:cNvPr id="112" name="object 112"/>
          <p:cNvSpPr/>
          <p:nvPr/>
        </p:nvSpPr>
        <p:spPr>
          <a:xfrm>
            <a:off x="6721615" y="4858121"/>
            <a:ext cx="766701" cy="617674"/>
          </a:xfrm>
          <a:prstGeom prst="rect">
            <a:avLst/>
          </a:prstGeom>
          <a:blipFill>
            <a:blip r:embed="rId42" cstate="print"/>
            <a:stretch>
              <a:fillRect/>
            </a:stretch>
          </a:blipFill>
        </p:spPr>
        <p:txBody>
          <a:bodyPr wrap="square" lIns="0" tIns="0" rIns="0" bIns="0" rtlCol="0"/>
          <a:lstStyle/>
          <a:p>
            <a:endParaRPr/>
          </a:p>
        </p:txBody>
      </p:sp>
      <p:sp>
        <p:nvSpPr>
          <p:cNvPr id="113" name="object 113"/>
          <p:cNvSpPr txBox="1"/>
          <p:nvPr/>
        </p:nvSpPr>
        <p:spPr>
          <a:xfrm>
            <a:off x="6837834" y="4911357"/>
            <a:ext cx="536575" cy="403225"/>
          </a:xfrm>
          <a:prstGeom prst="rect">
            <a:avLst/>
          </a:prstGeom>
        </p:spPr>
        <p:txBody>
          <a:bodyPr vert="horz" wrap="square" lIns="0" tIns="0" rIns="0" bIns="0" rtlCol="0">
            <a:spAutoFit/>
          </a:bodyPr>
          <a:lstStyle/>
          <a:p>
            <a:pPr marL="12700" marR="5080">
              <a:lnSpc>
                <a:spcPct val="109100"/>
              </a:lnSpc>
            </a:pPr>
            <a:r>
              <a:rPr sz="1200" spc="-180" dirty="0">
                <a:latin typeface="宋体"/>
                <a:cs typeface="宋体"/>
              </a:rPr>
              <a:t>安全性大  于危险性</a:t>
            </a:r>
            <a:endParaRPr sz="1200">
              <a:latin typeface="宋体"/>
              <a:cs typeface="宋体"/>
            </a:endParaRPr>
          </a:p>
        </p:txBody>
      </p:sp>
      <p:sp>
        <p:nvSpPr>
          <p:cNvPr id="114" name="object 114"/>
          <p:cNvSpPr/>
          <p:nvPr/>
        </p:nvSpPr>
        <p:spPr>
          <a:xfrm>
            <a:off x="7602612" y="4935316"/>
            <a:ext cx="334645" cy="184150"/>
          </a:xfrm>
          <a:custGeom>
            <a:avLst/>
            <a:gdLst/>
            <a:ahLst/>
            <a:cxnLst/>
            <a:rect l="l" t="t" r="r" b="b"/>
            <a:pathLst>
              <a:path w="334645" h="184150">
                <a:moveTo>
                  <a:pt x="0" y="183722"/>
                </a:moveTo>
                <a:lnTo>
                  <a:pt x="334083" y="0"/>
                </a:lnTo>
              </a:path>
            </a:pathLst>
          </a:custGeom>
          <a:ln w="16201">
            <a:solidFill>
              <a:srgbClr val="000000"/>
            </a:solidFill>
          </a:ln>
        </p:spPr>
        <p:txBody>
          <a:bodyPr wrap="square" lIns="0" tIns="0" rIns="0" bIns="0" rtlCol="0"/>
          <a:lstStyle/>
          <a:p>
            <a:endParaRPr/>
          </a:p>
        </p:txBody>
      </p:sp>
      <p:sp>
        <p:nvSpPr>
          <p:cNvPr id="115" name="object 115"/>
          <p:cNvSpPr/>
          <p:nvPr/>
        </p:nvSpPr>
        <p:spPr>
          <a:xfrm>
            <a:off x="7904322" y="4887902"/>
            <a:ext cx="111760" cy="107314"/>
          </a:xfrm>
          <a:custGeom>
            <a:avLst/>
            <a:gdLst/>
            <a:ahLst/>
            <a:cxnLst/>
            <a:rect l="l" t="t" r="r" b="b"/>
            <a:pathLst>
              <a:path w="111760" h="107314">
                <a:moveTo>
                  <a:pt x="0" y="0"/>
                </a:moveTo>
                <a:lnTo>
                  <a:pt x="42026" y="107315"/>
                </a:lnTo>
                <a:lnTo>
                  <a:pt x="111739" y="3798"/>
                </a:lnTo>
                <a:lnTo>
                  <a:pt x="0" y="0"/>
                </a:lnTo>
                <a:close/>
              </a:path>
            </a:pathLst>
          </a:custGeom>
          <a:solidFill>
            <a:srgbClr val="000000"/>
          </a:solidFill>
        </p:spPr>
        <p:txBody>
          <a:bodyPr wrap="square" lIns="0" tIns="0" rIns="0" bIns="0" rtlCol="0"/>
          <a:lstStyle/>
          <a:p>
            <a:endParaRPr/>
          </a:p>
        </p:txBody>
      </p:sp>
      <p:sp>
        <p:nvSpPr>
          <p:cNvPr id="116" name="object 116"/>
          <p:cNvSpPr/>
          <p:nvPr/>
        </p:nvSpPr>
        <p:spPr>
          <a:xfrm>
            <a:off x="7602611" y="5119040"/>
            <a:ext cx="330200" cy="117475"/>
          </a:xfrm>
          <a:custGeom>
            <a:avLst/>
            <a:gdLst/>
            <a:ahLst/>
            <a:cxnLst/>
            <a:rect l="l" t="t" r="r" b="b"/>
            <a:pathLst>
              <a:path w="330200" h="117475">
                <a:moveTo>
                  <a:pt x="0" y="0"/>
                </a:moveTo>
                <a:lnTo>
                  <a:pt x="329681" y="117148"/>
                </a:lnTo>
              </a:path>
            </a:pathLst>
          </a:custGeom>
          <a:ln w="16514">
            <a:solidFill>
              <a:srgbClr val="000000"/>
            </a:solidFill>
          </a:ln>
        </p:spPr>
        <p:txBody>
          <a:bodyPr wrap="square" lIns="0" tIns="0" rIns="0" bIns="0" rtlCol="0"/>
          <a:lstStyle/>
          <a:p>
            <a:endParaRPr/>
          </a:p>
        </p:txBody>
      </p:sp>
      <p:sp>
        <p:nvSpPr>
          <p:cNvPr id="117" name="object 117"/>
          <p:cNvSpPr/>
          <p:nvPr/>
        </p:nvSpPr>
        <p:spPr>
          <a:xfrm>
            <a:off x="7905885" y="5175276"/>
            <a:ext cx="110489" cy="113664"/>
          </a:xfrm>
          <a:custGeom>
            <a:avLst/>
            <a:gdLst/>
            <a:ahLst/>
            <a:cxnLst/>
            <a:rect l="l" t="t" r="r" b="b"/>
            <a:pathLst>
              <a:path w="110489" h="113664">
                <a:moveTo>
                  <a:pt x="28680" y="0"/>
                </a:moveTo>
                <a:lnTo>
                  <a:pt x="0" y="113315"/>
                </a:lnTo>
                <a:lnTo>
                  <a:pt x="110177" y="90676"/>
                </a:lnTo>
                <a:lnTo>
                  <a:pt x="28680" y="0"/>
                </a:lnTo>
                <a:close/>
              </a:path>
            </a:pathLst>
          </a:custGeom>
          <a:solidFill>
            <a:srgbClr val="000000"/>
          </a:solidFill>
        </p:spPr>
        <p:txBody>
          <a:bodyPr wrap="square" lIns="0" tIns="0" rIns="0" bIns="0" rtlCol="0"/>
          <a:lstStyle/>
          <a:p>
            <a:endParaRPr/>
          </a:p>
        </p:txBody>
      </p:sp>
      <p:sp>
        <p:nvSpPr>
          <p:cNvPr id="118" name="object 118"/>
          <p:cNvSpPr/>
          <p:nvPr/>
        </p:nvSpPr>
        <p:spPr>
          <a:xfrm>
            <a:off x="7956855" y="5085022"/>
            <a:ext cx="979674" cy="428590"/>
          </a:xfrm>
          <a:prstGeom prst="rect">
            <a:avLst/>
          </a:prstGeom>
          <a:blipFill>
            <a:blip r:embed="rId43" cstate="print"/>
            <a:stretch>
              <a:fillRect/>
            </a:stretch>
          </a:blipFill>
        </p:spPr>
        <p:txBody>
          <a:bodyPr wrap="square" lIns="0" tIns="0" rIns="0" bIns="0" rtlCol="0"/>
          <a:lstStyle/>
          <a:p>
            <a:endParaRPr/>
          </a:p>
        </p:txBody>
      </p:sp>
      <p:sp>
        <p:nvSpPr>
          <p:cNvPr id="119" name="object 119"/>
          <p:cNvSpPr/>
          <p:nvPr/>
        </p:nvSpPr>
        <p:spPr>
          <a:xfrm>
            <a:off x="8016061" y="5129914"/>
            <a:ext cx="843280" cy="272415"/>
          </a:xfrm>
          <a:custGeom>
            <a:avLst/>
            <a:gdLst/>
            <a:ahLst/>
            <a:cxnLst/>
            <a:rect l="l" t="t" r="r" b="b"/>
            <a:pathLst>
              <a:path w="843279" h="272414">
                <a:moveTo>
                  <a:pt x="0" y="272096"/>
                </a:moveTo>
                <a:lnTo>
                  <a:pt x="842789" y="272096"/>
                </a:lnTo>
                <a:lnTo>
                  <a:pt x="842789" y="0"/>
                </a:lnTo>
                <a:lnTo>
                  <a:pt x="0" y="0"/>
                </a:lnTo>
                <a:lnTo>
                  <a:pt x="0" y="272096"/>
                </a:lnTo>
                <a:close/>
              </a:path>
            </a:pathLst>
          </a:custGeom>
          <a:ln w="12433">
            <a:solidFill>
              <a:srgbClr val="000000"/>
            </a:solidFill>
          </a:ln>
        </p:spPr>
        <p:txBody>
          <a:bodyPr wrap="square" lIns="0" tIns="0" rIns="0" bIns="0" rtlCol="0"/>
          <a:lstStyle/>
          <a:p>
            <a:endParaRPr/>
          </a:p>
        </p:txBody>
      </p:sp>
      <p:sp>
        <p:nvSpPr>
          <p:cNvPr id="120" name="object 120"/>
          <p:cNvSpPr/>
          <p:nvPr/>
        </p:nvSpPr>
        <p:spPr>
          <a:xfrm>
            <a:off x="8063342" y="5110233"/>
            <a:ext cx="766701" cy="415984"/>
          </a:xfrm>
          <a:prstGeom prst="rect">
            <a:avLst/>
          </a:prstGeom>
          <a:blipFill>
            <a:blip r:embed="rId44" cstate="print"/>
            <a:stretch>
              <a:fillRect/>
            </a:stretch>
          </a:blipFill>
        </p:spPr>
        <p:txBody>
          <a:bodyPr wrap="square" lIns="0" tIns="0" rIns="0" bIns="0" rtlCol="0"/>
          <a:lstStyle/>
          <a:p>
            <a:endParaRPr/>
          </a:p>
        </p:txBody>
      </p:sp>
      <p:sp>
        <p:nvSpPr>
          <p:cNvPr id="121" name="object 121"/>
          <p:cNvSpPr txBox="1"/>
          <p:nvPr/>
        </p:nvSpPr>
        <p:spPr>
          <a:xfrm>
            <a:off x="8177005" y="5175068"/>
            <a:ext cx="538480" cy="186690"/>
          </a:xfrm>
          <a:prstGeom prst="rect">
            <a:avLst/>
          </a:prstGeom>
        </p:spPr>
        <p:txBody>
          <a:bodyPr vert="horz" wrap="square" lIns="0" tIns="0" rIns="0" bIns="0" rtlCol="0">
            <a:spAutoFit/>
          </a:bodyPr>
          <a:lstStyle/>
          <a:p>
            <a:pPr marL="12700"/>
            <a:r>
              <a:rPr sz="1200" spc="-195" dirty="0">
                <a:latin typeface="宋体"/>
                <a:cs typeface="宋体"/>
              </a:rPr>
              <a:t>事故涌现</a:t>
            </a:r>
            <a:endParaRPr sz="1200">
              <a:latin typeface="宋体"/>
              <a:cs typeface="宋体"/>
            </a:endParaRPr>
          </a:p>
        </p:txBody>
      </p:sp>
      <p:sp>
        <p:nvSpPr>
          <p:cNvPr id="122" name="object 122"/>
          <p:cNvSpPr/>
          <p:nvPr/>
        </p:nvSpPr>
        <p:spPr>
          <a:xfrm>
            <a:off x="1929730" y="1492426"/>
            <a:ext cx="990322" cy="453801"/>
          </a:xfrm>
          <a:prstGeom prst="rect">
            <a:avLst/>
          </a:prstGeom>
          <a:blipFill>
            <a:blip r:embed="rId45" cstate="print"/>
            <a:stretch>
              <a:fillRect/>
            </a:stretch>
          </a:blipFill>
        </p:spPr>
        <p:txBody>
          <a:bodyPr wrap="square" lIns="0" tIns="0" rIns="0" bIns="0" rtlCol="0"/>
          <a:lstStyle/>
          <a:p>
            <a:endParaRPr/>
          </a:p>
        </p:txBody>
      </p:sp>
      <p:sp>
        <p:nvSpPr>
          <p:cNvPr id="123" name="object 123"/>
          <p:cNvSpPr txBox="1"/>
          <p:nvPr/>
        </p:nvSpPr>
        <p:spPr>
          <a:xfrm>
            <a:off x="2052268" y="1563135"/>
            <a:ext cx="741045" cy="201295"/>
          </a:xfrm>
          <a:prstGeom prst="rect">
            <a:avLst/>
          </a:prstGeom>
        </p:spPr>
        <p:txBody>
          <a:bodyPr vert="horz" wrap="square" lIns="0" tIns="0" rIns="0" bIns="0" rtlCol="0">
            <a:spAutoFit/>
          </a:bodyPr>
          <a:lstStyle/>
          <a:p>
            <a:pPr marL="12700"/>
            <a:r>
              <a:rPr sz="1300" b="1" spc="-215" dirty="0">
                <a:latin typeface="宋体"/>
                <a:cs typeface="宋体"/>
              </a:rPr>
              <a:t>自</a:t>
            </a:r>
            <a:r>
              <a:rPr sz="1300" b="1" spc="-135" dirty="0">
                <a:latin typeface="宋体"/>
                <a:cs typeface="宋体"/>
              </a:rPr>
              <a:t>聚</a:t>
            </a:r>
            <a:r>
              <a:rPr sz="1300" b="1" spc="-215" dirty="0">
                <a:latin typeface="宋体"/>
                <a:cs typeface="宋体"/>
              </a:rPr>
              <a:t>类</a:t>
            </a:r>
            <a:r>
              <a:rPr sz="1300" b="1" spc="-135" dirty="0">
                <a:latin typeface="宋体"/>
                <a:cs typeface="宋体"/>
              </a:rPr>
              <a:t>过</a:t>
            </a:r>
            <a:r>
              <a:rPr sz="1300" b="1" spc="-215" dirty="0">
                <a:latin typeface="宋体"/>
                <a:cs typeface="宋体"/>
              </a:rPr>
              <a:t>程</a:t>
            </a:r>
            <a:endParaRPr sz="1300">
              <a:latin typeface="宋体"/>
              <a:cs typeface="宋体"/>
            </a:endParaRPr>
          </a:p>
        </p:txBody>
      </p:sp>
      <p:sp>
        <p:nvSpPr>
          <p:cNvPr id="124" name="object 124"/>
          <p:cNvSpPr/>
          <p:nvPr/>
        </p:nvSpPr>
        <p:spPr>
          <a:xfrm>
            <a:off x="2962648" y="2337000"/>
            <a:ext cx="4962261" cy="1121898"/>
          </a:xfrm>
          <a:prstGeom prst="rect">
            <a:avLst/>
          </a:prstGeom>
          <a:blipFill>
            <a:blip r:embed="rId46" cstate="print"/>
            <a:stretch>
              <a:fillRect/>
            </a:stretch>
          </a:blipFill>
        </p:spPr>
        <p:txBody>
          <a:bodyPr wrap="square" lIns="0" tIns="0" rIns="0" bIns="0" rtlCol="0"/>
          <a:lstStyle/>
          <a:p>
            <a:endParaRPr/>
          </a:p>
        </p:txBody>
      </p:sp>
      <p:sp>
        <p:nvSpPr>
          <p:cNvPr id="125" name="object 125"/>
          <p:cNvSpPr/>
          <p:nvPr/>
        </p:nvSpPr>
        <p:spPr>
          <a:xfrm>
            <a:off x="3023004" y="2385692"/>
            <a:ext cx="4829810" cy="953135"/>
          </a:xfrm>
          <a:custGeom>
            <a:avLst/>
            <a:gdLst/>
            <a:ahLst/>
            <a:cxnLst/>
            <a:rect l="l" t="t" r="r" b="b"/>
            <a:pathLst>
              <a:path w="4829810" h="953135">
                <a:moveTo>
                  <a:pt x="0" y="952865"/>
                </a:moveTo>
                <a:lnTo>
                  <a:pt x="4829651" y="952865"/>
                </a:lnTo>
                <a:lnTo>
                  <a:pt x="4829651" y="0"/>
                </a:lnTo>
                <a:lnTo>
                  <a:pt x="0" y="0"/>
                </a:lnTo>
                <a:lnTo>
                  <a:pt x="0" y="952865"/>
                </a:lnTo>
                <a:close/>
              </a:path>
            </a:pathLst>
          </a:custGeom>
          <a:ln w="12544">
            <a:solidFill>
              <a:srgbClr val="000000"/>
            </a:solidFill>
            <a:prstDash val="lgDash"/>
          </a:ln>
        </p:spPr>
        <p:txBody>
          <a:bodyPr wrap="square" lIns="0" tIns="0" rIns="0" bIns="0" rtlCol="0"/>
          <a:lstStyle/>
          <a:p>
            <a:endParaRPr/>
          </a:p>
        </p:txBody>
      </p:sp>
      <p:sp>
        <p:nvSpPr>
          <p:cNvPr id="126" name="object 126"/>
          <p:cNvSpPr/>
          <p:nvPr/>
        </p:nvSpPr>
        <p:spPr>
          <a:xfrm>
            <a:off x="1876487" y="2576507"/>
            <a:ext cx="1128754" cy="441195"/>
          </a:xfrm>
          <a:prstGeom prst="rect">
            <a:avLst/>
          </a:prstGeom>
          <a:blipFill>
            <a:blip r:embed="rId47" cstate="print"/>
            <a:stretch>
              <a:fillRect/>
            </a:stretch>
          </a:blipFill>
        </p:spPr>
        <p:txBody>
          <a:bodyPr wrap="square" lIns="0" tIns="0" rIns="0" bIns="0" rtlCol="0"/>
          <a:lstStyle/>
          <a:p>
            <a:endParaRPr/>
          </a:p>
        </p:txBody>
      </p:sp>
      <p:sp>
        <p:nvSpPr>
          <p:cNvPr id="127" name="object 127"/>
          <p:cNvSpPr txBox="1"/>
          <p:nvPr/>
        </p:nvSpPr>
        <p:spPr>
          <a:xfrm>
            <a:off x="1995476" y="2644191"/>
            <a:ext cx="879475" cy="201295"/>
          </a:xfrm>
          <a:prstGeom prst="rect">
            <a:avLst/>
          </a:prstGeom>
        </p:spPr>
        <p:txBody>
          <a:bodyPr vert="horz" wrap="square" lIns="0" tIns="0" rIns="0" bIns="0" rtlCol="0">
            <a:spAutoFit/>
          </a:bodyPr>
          <a:lstStyle/>
          <a:p>
            <a:pPr marL="12700"/>
            <a:r>
              <a:rPr sz="1300" b="1" spc="-215" dirty="0">
                <a:latin typeface="宋体"/>
                <a:cs typeface="宋体"/>
              </a:rPr>
              <a:t>维</a:t>
            </a:r>
            <a:r>
              <a:rPr sz="1300" b="1" spc="-135" dirty="0">
                <a:latin typeface="宋体"/>
                <a:cs typeface="宋体"/>
              </a:rPr>
              <a:t>内</a:t>
            </a:r>
            <a:r>
              <a:rPr sz="1300" b="1" spc="-215" dirty="0">
                <a:latin typeface="宋体"/>
                <a:cs typeface="宋体"/>
              </a:rPr>
              <a:t>降</a:t>
            </a:r>
            <a:r>
              <a:rPr sz="1300" b="1" spc="-135" dirty="0">
                <a:latin typeface="宋体"/>
                <a:cs typeface="宋体"/>
              </a:rPr>
              <a:t>容</a:t>
            </a:r>
            <a:r>
              <a:rPr sz="1300" b="1" spc="-215" dirty="0">
                <a:latin typeface="宋体"/>
                <a:cs typeface="宋体"/>
              </a:rPr>
              <a:t>过程</a:t>
            </a:r>
            <a:endParaRPr sz="1300">
              <a:latin typeface="宋体"/>
              <a:cs typeface="宋体"/>
            </a:endParaRPr>
          </a:p>
        </p:txBody>
      </p:sp>
      <p:sp>
        <p:nvSpPr>
          <p:cNvPr id="128" name="object 128"/>
          <p:cNvSpPr/>
          <p:nvPr/>
        </p:nvSpPr>
        <p:spPr>
          <a:xfrm>
            <a:off x="3633512" y="3395870"/>
            <a:ext cx="638917" cy="415984"/>
          </a:xfrm>
          <a:prstGeom prst="rect">
            <a:avLst/>
          </a:prstGeom>
          <a:blipFill>
            <a:blip r:embed="rId48" cstate="print"/>
            <a:stretch>
              <a:fillRect/>
            </a:stretch>
          </a:blipFill>
        </p:spPr>
        <p:txBody>
          <a:bodyPr wrap="square" lIns="0" tIns="0" rIns="0" bIns="0" rtlCol="0"/>
          <a:lstStyle/>
          <a:p>
            <a:endParaRPr/>
          </a:p>
        </p:txBody>
      </p:sp>
      <p:sp>
        <p:nvSpPr>
          <p:cNvPr id="129" name="object 129"/>
          <p:cNvSpPr txBox="1"/>
          <p:nvPr/>
        </p:nvSpPr>
        <p:spPr>
          <a:xfrm>
            <a:off x="3746466" y="3464152"/>
            <a:ext cx="410209" cy="186690"/>
          </a:xfrm>
          <a:prstGeom prst="rect">
            <a:avLst/>
          </a:prstGeom>
        </p:spPr>
        <p:txBody>
          <a:bodyPr vert="horz" wrap="square" lIns="0" tIns="0" rIns="0" bIns="0" rtlCol="0">
            <a:spAutoFit/>
          </a:bodyPr>
          <a:lstStyle/>
          <a:p>
            <a:pPr marL="12700"/>
            <a:r>
              <a:rPr sz="1200" spc="-195" dirty="0">
                <a:latin typeface="宋体"/>
                <a:cs typeface="宋体"/>
              </a:rPr>
              <a:t>正交化</a:t>
            </a:r>
            <a:endParaRPr sz="1200">
              <a:latin typeface="宋体"/>
              <a:cs typeface="宋体"/>
            </a:endParaRPr>
          </a:p>
        </p:txBody>
      </p:sp>
      <p:sp>
        <p:nvSpPr>
          <p:cNvPr id="130" name="object 130"/>
          <p:cNvSpPr/>
          <p:nvPr/>
        </p:nvSpPr>
        <p:spPr>
          <a:xfrm>
            <a:off x="2962648" y="3408476"/>
            <a:ext cx="7453899" cy="1109292"/>
          </a:xfrm>
          <a:prstGeom prst="rect">
            <a:avLst/>
          </a:prstGeom>
          <a:blipFill>
            <a:blip r:embed="rId49" cstate="print"/>
            <a:stretch>
              <a:fillRect/>
            </a:stretch>
          </a:blipFill>
        </p:spPr>
        <p:txBody>
          <a:bodyPr wrap="square" lIns="0" tIns="0" rIns="0" bIns="0" rtlCol="0"/>
          <a:lstStyle/>
          <a:p>
            <a:endParaRPr/>
          </a:p>
        </p:txBody>
      </p:sp>
      <p:sp>
        <p:nvSpPr>
          <p:cNvPr id="131" name="object 131"/>
          <p:cNvSpPr/>
          <p:nvPr/>
        </p:nvSpPr>
        <p:spPr>
          <a:xfrm>
            <a:off x="3023005" y="3451537"/>
            <a:ext cx="7325359" cy="953135"/>
          </a:xfrm>
          <a:custGeom>
            <a:avLst/>
            <a:gdLst/>
            <a:ahLst/>
            <a:cxnLst/>
            <a:rect l="l" t="t" r="r" b="b"/>
            <a:pathLst>
              <a:path w="7325359" h="953135">
                <a:moveTo>
                  <a:pt x="0" y="952865"/>
                </a:moveTo>
                <a:lnTo>
                  <a:pt x="7324980" y="952865"/>
                </a:lnTo>
                <a:lnTo>
                  <a:pt x="7324980" y="0"/>
                </a:lnTo>
                <a:lnTo>
                  <a:pt x="0" y="0"/>
                </a:lnTo>
                <a:lnTo>
                  <a:pt x="0" y="952865"/>
                </a:lnTo>
                <a:close/>
              </a:path>
            </a:pathLst>
          </a:custGeom>
          <a:ln w="12585">
            <a:solidFill>
              <a:srgbClr val="000000"/>
            </a:solidFill>
            <a:prstDash val="lgDash"/>
          </a:ln>
        </p:spPr>
        <p:txBody>
          <a:bodyPr wrap="square" lIns="0" tIns="0" rIns="0" bIns="0" rtlCol="0"/>
          <a:lstStyle/>
          <a:p>
            <a:endParaRPr/>
          </a:p>
        </p:txBody>
      </p:sp>
      <p:sp>
        <p:nvSpPr>
          <p:cNvPr id="132" name="object 132"/>
          <p:cNvSpPr/>
          <p:nvPr/>
        </p:nvSpPr>
        <p:spPr>
          <a:xfrm>
            <a:off x="7651452" y="4053144"/>
            <a:ext cx="288290" cy="188595"/>
          </a:xfrm>
          <a:custGeom>
            <a:avLst/>
            <a:gdLst/>
            <a:ahLst/>
            <a:cxnLst/>
            <a:rect l="l" t="t" r="r" b="b"/>
            <a:pathLst>
              <a:path w="288289" h="188595">
                <a:moveTo>
                  <a:pt x="0" y="0"/>
                </a:moveTo>
                <a:lnTo>
                  <a:pt x="287938" y="188193"/>
                </a:lnTo>
              </a:path>
            </a:pathLst>
          </a:custGeom>
          <a:ln w="16026">
            <a:solidFill>
              <a:srgbClr val="000000"/>
            </a:solidFill>
          </a:ln>
        </p:spPr>
        <p:txBody>
          <a:bodyPr wrap="square" lIns="0" tIns="0" rIns="0" bIns="0" rtlCol="0"/>
          <a:lstStyle/>
          <a:p>
            <a:endParaRPr/>
          </a:p>
        </p:txBody>
      </p:sp>
      <p:sp>
        <p:nvSpPr>
          <p:cNvPr id="133" name="object 133"/>
          <p:cNvSpPr/>
          <p:nvPr/>
        </p:nvSpPr>
        <p:spPr>
          <a:xfrm>
            <a:off x="7904322" y="4182392"/>
            <a:ext cx="111760" cy="109220"/>
          </a:xfrm>
          <a:custGeom>
            <a:avLst/>
            <a:gdLst/>
            <a:ahLst/>
            <a:cxnLst/>
            <a:rect l="l" t="t" r="r" b="b"/>
            <a:pathLst>
              <a:path w="111760" h="109220">
                <a:moveTo>
                  <a:pt x="48273" y="0"/>
                </a:moveTo>
                <a:lnTo>
                  <a:pt x="0" y="103584"/>
                </a:lnTo>
                <a:lnTo>
                  <a:pt x="111739" y="108962"/>
                </a:lnTo>
                <a:lnTo>
                  <a:pt x="48273" y="0"/>
                </a:lnTo>
                <a:close/>
              </a:path>
            </a:pathLst>
          </a:custGeom>
          <a:solidFill>
            <a:srgbClr val="000000"/>
          </a:solidFill>
        </p:spPr>
        <p:txBody>
          <a:bodyPr wrap="square" lIns="0" tIns="0" rIns="0" bIns="0" rtlCol="0"/>
          <a:lstStyle/>
          <a:p>
            <a:endParaRPr/>
          </a:p>
        </p:txBody>
      </p:sp>
      <p:sp>
        <p:nvSpPr>
          <p:cNvPr id="134" name="object 134"/>
          <p:cNvSpPr/>
          <p:nvPr/>
        </p:nvSpPr>
        <p:spPr>
          <a:xfrm>
            <a:off x="7669342" y="3963122"/>
            <a:ext cx="383350" cy="415984"/>
          </a:xfrm>
          <a:prstGeom prst="rect">
            <a:avLst/>
          </a:prstGeom>
          <a:blipFill>
            <a:blip r:embed="rId50" cstate="print"/>
            <a:stretch>
              <a:fillRect/>
            </a:stretch>
          </a:blipFill>
        </p:spPr>
        <p:txBody>
          <a:bodyPr wrap="square" lIns="0" tIns="0" rIns="0" bIns="0" rtlCol="0"/>
          <a:lstStyle/>
          <a:p>
            <a:endParaRPr/>
          </a:p>
        </p:txBody>
      </p:sp>
      <p:sp>
        <p:nvSpPr>
          <p:cNvPr id="135" name="object 135"/>
          <p:cNvSpPr/>
          <p:nvPr/>
        </p:nvSpPr>
        <p:spPr>
          <a:xfrm>
            <a:off x="4421509" y="2488267"/>
            <a:ext cx="383350" cy="415984"/>
          </a:xfrm>
          <a:prstGeom prst="rect">
            <a:avLst/>
          </a:prstGeom>
          <a:blipFill>
            <a:blip r:embed="rId51" cstate="print"/>
            <a:stretch>
              <a:fillRect/>
            </a:stretch>
          </a:blipFill>
        </p:spPr>
        <p:txBody>
          <a:bodyPr wrap="square" lIns="0" tIns="0" rIns="0" bIns="0" rtlCol="0"/>
          <a:lstStyle/>
          <a:p>
            <a:endParaRPr/>
          </a:p>
        </p:txBody>
      </p:sp>
      <p:sp>
        <p:nvSpPr>
          <p:cNvPr id="136" name="object 136"/>
          <p:cNvSpPr txBox="1"/>
          <p:nvPr/>
        </p:nvSpPr>
        <p:spPr>
          <a:xfrm>
            <a:off x="4536309" y="2548482"/>
            <a:ext cx="153670" cy="186690"/>
          </a:xfrm>
          <a:prstGeom prst="rect">
            <a:avLst/>
          </a:prstGeom>
        </p:spPr>
        <p:txBody>
          <a:bodyPr vert="horz" wrap="square" lIns="0" tIns="0" rIns="0" bIns="0" rtlCol="0">
            <a:spAutoFit/>
          </a:bodyPr>
          <a:lstStyle/>
          <a:p>
            <a:pPr marL="12700"/>
            <a:r>
              <a:rPr sz="1200" spc="-195" dirty="0">
                <a:latin typeface="宋体"/>
                <a:cs typeface="宋体"/>
              </a:rPr>
              <a:t>否</a:t>
            </a:r>
            <a:endParaRPr sz="1200">
              <a:latin typeface="宋体"/>
              <a:cs typeface="宋体"/>
            </a:endParaRPr>
          </a:p>
        </p:txBody>
      </p:sp>
      <p:sp>
        <p:nvSpPr>
          <p:cNvPr id="137" name="object 137"/>
          <p:cNvSpPr/>
          <p:nvPr/>
        </p:nvSpPr>
        <p:spPr>
          <a:xfrm>
            <a:off x="3722534" y="3236368"/>
            <a:ext cx="12700" cy="475615"/>
          </a:xfrm>
          <a:custGeom>
            <a:avLst/>
            <a:gdLst/>
            <a:ahLst/>
            <a:cxnLst/>
            <a:rect l="l" t="t" r="r" b="b"/>
            <a:pathLst>
              <a:path w="12700" h="475614">
                <a:moveTo>
                  <a:pt x="12210" y="0"/>
                </a:moveTo>
                <a:lnTo>
                  <a:pt x="0" y="475146"/>
                </a:lnTo>
              </a:path>
            </a:pathLst>
          </a:custGeom>
          <a:ln w="14199">
            <a:solidFill>
              <a:srgbClr val="000000"/>
            </a:solidFill>
          </a:ln>
        </p:spPr>
        <p:txBody>
          <a:bodyPr wrap="square" lIns="0" tIns="0" rIns="0" bIns="0" rtlCol="0"/>
          <a:lstStyle/>
          <a:p>
            <a:endParaRPr/>
          </a:p>
        </p:txBody>
      </p:sp>
      <p:sp>
        <p:nvSpPr>
          <p:cNvPr id="138" name="object 138"/>
          <p:cNvSpPr/>
          <p:nvPr/>
        </p:nvSpPr>
        <p:spPr>
          <a:xfrm>
            <a:off x="3672982" y="3694875"/>
            <a:ext cx="100330" cy="120014"/>
          </a:xfrm>
          <a:custGeom>
            <a:avLst/>
            <a:gdLst/>
            <a:ahLst/>
            <a:cxnLst/>
            <a:rect l="l" t="t" r="r" b="b"/>
            <a:pathLst>
              <a:path w="100330" h="120014">
                <a:moveTo>
                  <a:pt x="0" y="0"/>
                </a:moveTo>
                <a:lnTo>
                  <a:pt x="46995" y="120005"/>
                </a:lnTo>
                <a:lnTo>
                  <a:pt x="99955" y="3529"/>
                </a:lnTo>
                <a:lnTo>
                  <a:pt x="0" y="0"/>
                </a:lnTo>
                <a:close/>
              </a:path>
            </a:pathLst>
          </a:custGeom>
          <a:solidFill>
            <a:srgbClr val="000000"/>
          </a:solidFill>
        </p:spPr>
        <p:txBody>
          <a:bodyPr wrap="square" lIns="0" tIns="0" rIns="0" bIns="0" rtlCol="0"/>
          <a:lstStyle/>
          <a:p>
            <a:endParaRPr/>
          </a:p>
        </p:txBody>
      </p:sp>
      <p:sp>
        <p:nvSpPr>
          <p:cNvPr id="139" name="object 139"/>
          <p:cNvSpPr/>
          <p:nvPr/>
        </p:nvSpPr>
        <p:spPr>
          <a:xfrm>
            <a:off x="1876487" y="3635377"/>
            <a:ext cx="1128754" cy="441195"/>
          </a:xfrm>
          <a:prstGeom prst="rect">
            <a:avLst/>
          </a:prstGeom>
          <a:blipFill>
            <a:blip r:embed="rId52" cstate="print"/>
            <a:stretch>
              <a:fillRect/>
            </a:stretch>
          </a:blipFill>
        </p:spPr>
        <p:txBody>
          <a:bodyPr wrap="square" lIns="0" tIns="0" rIns="0" bIns="0" rtlCol="0"/>
          <a:lstStyle/>
          <a:p>
            <a:endParaRPr/>
          </a:p>
        </p:txBody>
      </p:sp>
      <p:sp>
        <p:nvSpPr>
          <p:cNvPr id="140" name="object 140"/>
          <p:cNvSpPr txBox="1"/>
          <p:nvPr/>
        </p:nvSpPr>
        <p:spPr>
          <a:xfrm>
            <a:off x="1998315" y="3708103"/>
            <a:ext cx="878205" cy="201295"/>
          </a:xfrm>
          <a:prstGeom prst="rect">
            <a:avLst/>
          </a:prstGeom>
        </p:spPr>
        <p:txBody>
          <a:bodyPr vert="horz" wrap="square" lIns="0" tIns="0" rIns="0" bIns="0" rtlCol="0">
            <a:spAutoFit/>
          </a:bodyPr>
          <a:lstStyle/>
          <a:p>
            <a:pPr marL="12700"/>
            <a:r>
              <a:rPr sz="1300" b="1" spc="-215" dirty="0">
                <a:latin typeface="宋体"/>
                <a:cs typeface="宋体"/>
              </a:rPr>
              <a:t>维</a:t>
            </a:r>
            <a:r>
              <a:rPr sz="1300" b="1" spc="-140" dirty="0">
                <a:latin typeface="宋体"/>
                <a:cs typeface="宋体"/>
              </a:rPr>
              <a:t>间</a:t>
            </a:r>
            <a:r>
              <a:rPr sz="1300" b="1" spc="-215" dirty="0">
                <a:latin typeface="宋体"/>
                <a:cs typeface="宋体"/>
              </a:rPr>
              <a:t>降</a:t>
            </a:r>
            <a:r>
              <a:rPr sz="1300" b="1" spc="-140" dirty="0">
                <a:latin typeface="宋体"/>
                <a:cs typeface="宋体"/>
              </a:rPr>
              <a:t>维</a:t>
            </a:r>
            <a:r>
              <a:rPr sz="1300" b="1" spc="-215" dirty="0">
                <a:latin typeface="宋体"/>
                <a:cs typeface="宋体"/>
              </a:rPr>
              <a:t>过程</a:t>
            </a:r>
            <a:endParaRPr sz="1300">
              <a:latin typeface="宋体"/>
              <a:cs typeface="宋体"/>
            </a:endParaRPr>
          </a:p>
        </p:txBody>
      </p:sp>
      <p:sp>
        <p:nvSpPr>
          <p:cNvPr id="141" name="object 141"/>
          <p:cNvSpPr/>
          <p:nvPr/>
        </p:nvSpPr>
        <p:spPr>
          <a:xfrm>
            <a:off x="7605450" y="4732063"/>
            <a:ext cx="383350" cy="415984"/>
          </a:xfrm>
          <a:prstGeom prst="rect">
            <a:avLst/>
          </a:prstGeom>
          <a:blipFill>
            <a:blip r:embed="rId53" cstate="print"/>
            <a:stretch>
              <a:fillRect/>
            </a:stretch>
          </a:blipFill>
        </p:spPr>
        <p:txBody>
          <a:bodyPr wrap="square" lIns="0" tIns="0" rIns="0" bIns="0" rtlCol="0"/>
          <a:lstStyle/>
          <a:p>
            <a:endParaRPr/>
          </a:p>
        </p:txBody>
      </p:sp>
      <p:sp>
        <p:nvSpPr>
          <p:cNvPr id="142" name="object 142"/>
          <p:cNvSpPr txBox="1"/>
          <p:nvPr/>
        </p:nvSpPr>
        <p:spPr>
          <a:xfrm>
            <a:off x="7724367" y="4799841"/>
            <a:ext cx="153670" cy="186690"/>
          </a:xfrm>
          <a:prstGeom prst="rect">
            <a:avLst/>
          </a:prstGeom>
        </p:spPr>
        <p:txBody>
          <a:bodyPr vert="horz" wrap="square" lIns="0" tIns="0" rIns="0" bIns="0" rtlCol="0">
            <a:spAutoFit/>
          </a:bodyPr>
          <a:lstStyle/>
          <a:p>
            <a:pPr marL="12700"/>
            <a:r>
              <a:rPr sz="1200" spc="-195" dirty="0">
                <a:latin typeface="宋体"/>
                <a:cs typeface="宋体"/>
              </a:rPr>
              <a:t>是</a:t>
            </a:r>
            <a:endParaRPr sz="1200">
              <a:latin typeface="宋体"/>
              <a:cs typeface="宋体"/>
            </a:endParaRPr>
          </a:p>
        </p:txBody>
      </p:sp>
      <p:sp>
        <p:nvSpPr>
          <p:cNvPr id="143" name="object 143"/>
          <p:cNvSpPr/>
          <p:nvPr/>
        </p:nvSpPr>
        <p:spPr>
          <a:xfrm>
            <a:off x="7648045" y="5185866"/>
            <a:ext cx="383350" cy="403378"/>
          </a:xfrm>
          <a:prstGeom prst="rect">
            <a:avLst/>
          </a:prstGeom>
          <a:blipFill>
            <a:blip r:embed="rId54" cstate="print"/>
            <a:stretch>
              <a:fillRect/>
            </a:stretch>
          </a:blipFill>
        </p:spPr>
        <p:txBody>
          <a:bodyPr wrap="square" lIns="0" tIns="0" rIns="0" bIns="0" rtlCol="0"/>
          <a:lstStyle/>
          <a:p>
            <a:endParaRPr/>
          </a:p>
        </p:txBody>
      </p:sp>
      <p:sp>
        <p:nvSpPr>
          <p:cNvPr id="144" name="object 144"/>
          <p:cNvSpPr txBox="1"/>
          <p:nvPr/>
        </p:nvSpPr>
        <p:spPr>
          <a:xfrm>
            <a:off x="7765542" y="5255744"/>
            <a:ext cx="153670" cy="186690"/>
          </a:xfrm>
          <a:prstGeom prst="rect">
            <a:avLst/>
          </a:prstGeom>
        </p:spPr>
        <p:txBody>
          <a:bodyPr vert="horz" wrap="square" lIns="0" tIns="0" rIns="0" bIns="0" rtlCol="0">
            <a:spAutoFit/>
          </a:bodyPr>
          <a:lstStyle/>
          <a:p>
            <a:pPr marL="12700"/>
            <a:r>
              <a:rPr sz="1200" spc="-195" dirty="0">
                <a:latin typeface="宋体"/>
                <a:cs typeface="宋体"/>
              </a:rPr>
              <a:t>否</a:t>
            </a:r>
            <a:endParaRPr sz="1200">
              <a:latin typeface="宋体"/>
              <a:cs typeface="宋体"/>
            </a:endParaRPr>
          </a:p>
        </p:txBody>
      </p:sp>
      <p:sp>
        <p:nvSpPr>
          <p:cNvPr id="145" name="object 145"/>
          <p:cNvSpPr/>
          <p:nvPr/>
        </p:nvSpPr>
        <p:spPr>
          <a:xfrm>
            <a:off x="2962648" y="4467348"/>
            <a:ext cx="6176205" cy="1121897"/>
          </a:xfrm>
          <a:prstGeom prst="rect">
            <a:avLst/>
          </a:prstGeom>
          <a:blipFill>
            <a:blip r:embed="rId55" cstate="print"/>
            <a:stretch>
              <a:fillRect/>
            </a:stretch>
          </a:blipFill>
        </p:spPr>
        <p:txBody>
          <a:bodyPr wrap="square" lIns="0" tIns="0" rIns="0" bIns="0" rtlCol="0"/>
          <a:lstStyle/>
          <a:p>
            <a:endParaRPr/>
          </a:p>
        </p:txBody>
      </p:sp>
      <p:sp>
        <p:nvSpPr>
          <p:cNvPr id="146" name="object 146"/>
          <p:cNvSpPr/>
          <p:nvPr/>
        </p:nvSpPr>
        <p:spPr>
          <a:xfrm>
            <a:off x="3023004" y="4519523"/>
            <a:ext cx="6037580" cy="963294"/>
          </a:xfrm>
          <a:custGeom>
            <a:avLst/>
            <a:gdLst/>
            <a:ahLst/>
            <a:cxnLst/>
            <a:rect l="l" t="t" r="r" b="b"/>
            <a:pathLst>
              <a:path w="6037580" h="963295">
                <a:moveTo>
                  <a:pt x="0" y="962916"/>
                </a:moveTo>
                <a:lnTo>
                  <a:pt x="6037063" y="962916"/>
                </a:lnTo>
                <a:lnTo>
                  <a:pt x="6037063" y="0"/>
                </a:lnTo>
                <a:lnTo>
                  <a:pt x="0" y="0"/>
                </a:lnTo>
                <a:lnTo>
                  <a:pt x="0" y="962916"/>
                </a:lnTo>
                <a:close/>
              </a:path>
            </a:pathLst>
          </a:custGeom>
          <a:ln w="12569">
            <a:solidFill>
              <a:srgbClr val="000000"/>
            </a:solidFill>
            <a:prstDash val="lgDash"/>
          </a:ln>
        </p:spPr>
        <p:txBody>
          <a:bodyPr wrap="square" lIns="0" tIns="0" rIns="0" bIns="0" rtlCol="0"/>
          <a:lstStyle/>
          <a:p>
            <a:endParaRPr/>
          </a:p>
        </p:txBody>
      </p:sp>
      <p:sp>
        <p:nvSpPr>
          <p:cNvPr id="147" name="object 147"/>
          <p:cNvSpPr/>
          <p:nvPr/>
        </p:nvSpPr>
        <p:spPr>
          <a:xfrm>
            <a:off x="1951027" y="4606008"/>
            <a:ext cx="979674" cy="668096"/>
          </a:xfrm>
          <a:prstGeom prst="rect">
            <a:avLst/>
          </a:prstGeom>
          <a:blipFill>
            <a:blip r:embed="rId56" cstate="print"/>
            <a:stretch>
              <a:fillRect/>
            </a:stretch>
          </a:blipFill>
        </p:spPr>
        <p:txBody>
          <a:bodyPr wrap="square" lIns="0" tIns="0" rIns="0" bIns="0" rtlCol="0"/>
          <a:lstStyle/>
          <a:p>
            <a:endParaRPr/>
          </a:p>
        </p:txBody>
      </p:sp>
      <p:sp>
        <p:nvSpPr>
          <p:cNvPr id="148" name="object 148"/>
          <p:cNvSpPr txBox="1"/>
          <p:nvPr/>
        </p:nvSpPr>
        <p:spPr>
          <a:xfrm>
            <a:off x="2069305" y="4658369"/>
            <a:ext cx="735330" cy="448309"/>
          </a:xfrm>
          <a:prstGeom prst="rect">
            <a:avLst/>
          </a:prstGeom>
        </p:spPr>
        <p:txBody>
          <a:bodyPr vert="horz" wrap="square" lIns="0" tIns="0" rIns="0" bIns="0" rtlCol="0">
            <a:spAutoFit/>
          </a:bodyPr>
          <a:lstStyle/>
          <a:p>
            <a:pPr marL="83820" marR="5080" indent="-71755">
              <a:lnSpc>
                <a:spcPct val="112400"/>
              </a:lnSpc>
            </a:pPr>
            <a:r>
              <a:rPr sz="1300" b="1" spc="-215" dirty="0">
                <a:latin typeface="宋体"/>
                <a:cs typeface="宋体"/>
              </a:rPr>
              <a:t>维</a:t>
            </a:r>
            <a:r>
              <a:rPr sz="1300" b="1" spc="-155" dirty="0">
                <a:latin typeface="宋体"/>
                <a:cs typeface="宋体"/>
              </a:rPr>
              <a:t>内</a:t>
            </a:r>
            <a:r>
              <a:rPr sz="1300" b="1" spc="-185" dirty="0">
                <a:latin typeface="宋体"/>
                <a:cs typeface="宋体"/>
              </a:rPr>
              <a:t>（间</a:t>
            </a:r>
            <a:r>
              <a:rPr sz="1300" b="1" spc="-160" dirty="0">
                <a:latin typeface="宋体"/>
                <a:cs typeface="宋体"/>
              </a:rPr>
              <a:t>） </a:t>
            </a:r>
            <a:r>
              <a:rPr sz="1300" b="1" spc="-110" dirty="0">
                <a:latin typeface="宋体"/>
                <a:cs typeface="宋体"/>
              </a:rPr>
              <a:t> </a:t>
            </a:r>
            <a:r>
              <a:rPr sz="1300" b="1" spc="-190" dirty="0">
                <a:latin typeface="宋体"/>
                <a:cs typeface="宋体"/>
              </a:rPr>
              <a:t>降变过程</a:t>
            </a:r>
            <a:endParaRPr sz="1300">
              <a:latin typeface="宋体"/>
              <a:cs typeface="宋体"/>
            </a:endParaRPr>
          </a:p>
        </p:txBody>
      </p:sp>
      <p:sp>
        <p:nvSpPr>
          <p:cNvPr id="149" name="object 149"/>
          <p:cNvSpPr/>
          <p:nvPr/>
        </p:nvSpPr>
        <p:spPr>
          <a:xfrm>
            <a:off x="7616099" y="3660588"/>
            <a:ext cx="383350" cy="415984"/>
          </a:xfrm>
          <a:prstGeom prst="rect">
            <a:avLst/>
          </a:prstGeom>
          <a:blipFill>
            <a:blip r:embed="rId57" cstate="print"/>
            <a:stretch>
              <a:fillRect/>
            </a:stretch>
          </a:blipFill>
        </p:spPr>
        <p:txBody>
          <a:bodyPr wrap="square" lIns="0" tIns="0" rIns="0" bIns="0" rtlCol="0"/>
          <a:lstStyle/>
          <a:p>
            <a:endParaRPr/>
          </a:p>
        </p:txBody>
      </p:sp>
      <p:sp>
        <p:nvSpPr>
          <p:cNvPr id="150" name="object 150"/>
          <p:cNvSpPr txBox="1"/>
          <p:nvPr/>
        </p:nvSpPr>
        <p:spPr>
          <a:xfrm>
            <a:off x="7731466" y="3617135"/>
            <a:ext cx="205740" cy="596900"/>
          </a:xfrm>
          <a:prstGeom prst="rect">
            <a:avLst/>
          </a:prstGeom>
        </p:spPr>
        <p:txBody>
          <a:bodyPr vert="horz" wrap="square" lIns="0" tIns="0" rIns="0" bIns="0" rtlCol="0">
            <a:spAutoFit/>
          </a:bodyPr>
          <a:lstStyle/>
          <a:p>
            <a:pPr marL="64135" marR="5080" indent="-52069">
              <a:lnSpc>
                <a:spcPct val="162200"/>
              </a:lnSpc>
            </a:pPr>
            <a:r>
              <a:rPr sz="1200" spc="-195" dirty="0">
                <a:latin typeface="宋体"/>
                <a:cs typeface="宋体"/>
              </a:rPr>
              <a:t>是  否</a:t>
            </a:r>
            <a:endParaRPr sz="1200">
              <a:latin typeface="宋体"/>
              <a:cs typeface="宋体"/>
            </a:endParaRPr>
          </a:p>
        </p:txBody>
      </p:sp>
      <p:sp>
        <p:nvSpPr>
          <p:cNvPr id="151" name="object 151"/>
          <p:cNvSpPr/>
          <p:nvPr/>
        </p:nvSpPr>
        <p:spPr>
          <a:xfrm>
            <a:off x="2435696" y="2987282"/>
            <a:ext cx="2540" cy="486409"/>
          </a:xfrm>
          <a:custGeom>
            <a:avLst/>
            <a:gdLst/>
            <a:ahLst/>
            <a:cxnLst/>
            <a:rect l="l" t="t" r="r" b="b"/>
            <a:pathLst>
              <a:path w="2540" h="486410">
                <a:moveTo>
                  <a:pt x="0" y="0"/>
                </a:moveTo>
                <a:lnTo>
                  <a:pt x="2087" y="485903"/>
                </a:lnTo>
              </a:path>
            </a:pathLst>
          </a:custGeom>
          <a:ln w="14198">
            <a:solidFill>
              <a:srgbClr val="000000"/>
            </a:solidFill>
          </a:ln>
        </p:spPr>
        <p:txBody>
          <a:bodyPr wrap="square" lIns="0" tIns="0" rIns="0" bIns="0" rtlCol="0"/>
          <a:lstStyle/>
          <a:p>
            <a:endParaRPr/>
          </a:p>
        </p:txBody>
      </p:sp>
      <p:sp>
        <p:nvSpPr>
          <p:cNvPr id="152" name="object 152"/>
          <p:cNvSpPr/>
          <p:nvPr/>
        </p:nvSpPr>
        <p:spPr>
          <a:xfrm>
            <a:off x="2387749" y="3458059"/>
            <a:ext cx="100330" cy="118745"/>
          </a:xfrm>
          <a:custGeom>
            <a:avLst/>
            <a:gdLst/>
            <a:ahLst/>
            <a:cxnLst/>
            <a:rect l="l" t="t" r="r" b="b"/>
            <a:pathLst>
              <a:path w="100330" h="118745">
                <a:moveTo>
                  <a:pt x="99955" y="0"/>
                </a:moveTo>
                <a:lnTo>
                  <a:pt x="0" y="672"/>
                </a:lnTo>
                <a:lnTo>
                  <a:pt x="50474" y="118660"/>
                </a:lnTo>
                <a:lnTo>
                  <a:pt x="99955" y="0"/>
                </a:lnTo>
                <a:close/>
              </a:path>
            </a:pathLst>
          </a:custGeom>
          <a:solidFill>
            <a:srgbClr val="000000"/>
          </a:solidFill>
        </p:spPr>
        <p:txBody>
          <a:bodyPr wrap="square" lIns="0" tIns="0" rIns="0" bIns="0" rtlCol="0"/>
          <a:lstStyle/>
          <a:p>
            <a:endParaRPr/>
          </a:p>
        </p:txBody>
      </p:sp>
      <p:sp>
        <p:nvSpPr>
          <p:cNvPr id="153" name="object 153"/>
          <p:cNvSpPr/>
          <p:nvPr/>
        </p:nvSpPr>
        <p:spPr>
          <a:xfrm>
            <a:off x="2416770" y="1921352"/>
            <a:ext cx="2540" cy="486409"/>
          </a:xfrm>
          <a:custGeom>
            <a:avLst/>
            <a:gdLst/>
            <a:ahLst/>
            <a:cxnLst/>
            <a:rect l="l" t="t" r="r" b="b"/>
            <a:pathLst>
              <a:path w="2540" h="486410">
                <a:moveTo>
                  <a:pt x="0" y="0"/>
                </a:moveTo>
                <a:lnTo>
                  <a:pt x="2087" y="485903"/>
                </a:lnTo>
              </a:path>
            </a:pathLst>
          </a:custGeom>
          <a:ln w="14198">
            <a:solidFill>
              <a:srgbClr val="000000"/>
            </a:solidFill>
          </a:ln>
        </p:spPr>
        <p:txBody>
          <a:bodyPr wrap="square" lIns="0" tIns="0" rIns="0" bIns="0" rtlCol="0"/>
          <a:lstStyle/>
          <a:p>
            <a:endParaRPr/>
          </a:p>
        </p:txBody>
      </p:sp>
      <p:sp>
        <p:nvSpPr>
          <p:cNvPr id="154" name="object 154"/>
          <p:cNvSpPr/>
          <p:nvPr/>
        </p:nvSpPr>
        <p:spPr>
          <a:xfrm>
            <a:off x="2368808" y="2392129"/>
            <a:ext cx="100330" cy="118745"/>
          </a:xfrm>
          <a:custGeom>
            <a:avLst/>
            <a:gdLst/>
            <a:ahLst/>
            <a:cxnLst/>
            <a:rect l="l" t="t" r="r" b="b"/>
            <a:pathLst>
              <a:path w="100330" h="118744">
                <a:moveTo>
                  <a:pt x="99955" y="0"/>
                </a:moveTo>
                <a:lnTo>
                  <a:pt x="0" y="672"/>
                </a:lnTo>
                <a:lnTo>
                  <a:pt x="50488" y="118660"/>
                </a:lnTo>
                <a:lnTo>
                  <a:pt x="99955" y="0"/>
                </a:lnTo>
                <a:close/>
              </a:path>
            </a:pathLst>
          </a:custGeom>
          <a:solidFill>
            <a:srgbClr val="000000"/>
          </a:solidFill>
        </p:spPr>
        <p:txBody>
          <a:bodyPr wrap="square" lIns="0" tIns="0" rIns="0" bIns="0" rtlCol="0"/>
          <a:lstStyle/>
          <a:p>
            <a:endParaRPr/>
          </a:p>
        </p:txBody>
      </p:sp>
      <p:sp>
        <p:nvSpPr>
          <p:cNvPr id="155" name="object 155"/>
          <p:cNvSpPr/>
          <p:nvPr/>
        </p:nvSpPr>
        <p:spPr>
          <a:xfrm>
            <a:off x="2419297" y="4053144"/>
            <a:ext cx="2540" cy="486409"/>
          </a:xfrm>
          <a:custGeom>
            <a:avLst/>
            <a:gdLst/>
            <a:ahLst/>
            <a:cxnLst/>
            <a:rect l="l" t="t" r="r" b="b"/>
            <a:pathLst>
              <a:path w="2540" h="486410">
                <a:moveTo>
                  <a:pt x="0" y="0"/>
                </a:moveTo>
                <a:lnTo>
                  <a:pt x="2087" y="485937"/>
                </a:lnTo>
              </a:path>
            </a:pathLst>
          </a:custGeom>
          <a:ln w="14198">
            <a:solidFill>
              <a:srgbClr val="000000"/>
            </a:solidFill>
          </a:ln>
        </p:spPr>
        <p:txBody>
          <a:bodyPr wrap="square" lIns="0" tIns="0" rIns="0" bIns="0" rtlCol="0"/>
          <a:lstStyle/>
          <a:p>
            <a:endParaRPr/>
          </a:p>
        </p:txBody>
      </p:sp>
      <p:sp>
        <p:nvSpPr>
          <p:cNvPr id="156" name="object 156"/>
          <p:cNvSpPr/>
          <p:nvPr/>
        </p:nvSpPr>
        <p:spPr>
          <a:xfrm>
            <a:off x="2371350" y="4523988"/>
            <a:ext cx="100330" cy="118745"/>
          </a:xfrm>
          <a:custGeom>
            <a:avLst/>
            <a:gdLst/>
            <a:ahLst/>
            <a:cxnLst/>
            <a:rect l="l" t="t" r="r" b="b"/>
            <a:pathLst>
              <a:path w="100330" h="118745">
                <a:moveTo>
                  <a:pt x="99955" y="0"/>
                </a:moveTo>
                <a:lnTo>
                  <a:pt x="0" y="605"/>
                </a:lnTo>
                <a:lnTo>
                  <a:pt x="50488" y="118627"/>
                </a:lnTo>
                <a:lnTo>
                  <a:pt x="99955" y="0"/>
                </a:lnTo>
                <a:close/>
              </a:path>
            </a:pathLst>
          </a:custGeom>
          <a:solidFill>
            <a:srgbClr val="000000"/>
          </a:solidFill>
        </p:spPr>
        <p:txBody>
          <a:bodyPr wrap="square" lIns="0" tIns="0" rIns="0" bIns="0" rtlCol="0"/>
          <a:lstStyle/>
          <a:p>
            <a:endParaRPr/>
          </a:p>
        </p:txBody>
      </p:sp>
      <p:sp>
        <p:nvSpPr>
          <p:cNvPr id="157" name="object 157"/>
          <p:cNvSpPr txBox="1">
            <a:spLocks noGrp="1"/>
          </p:cNvSpPr>
          <p:nvPr>
            <p:ph type="title" idx="4294967295"/>
          </p:nvPr>
        </p:nvSpPr>
        <p:spPr>
          <a:xfrm>
            <a:off x="1799335" y="213793"/>
            <a:ext cx="6819900" cy="546100"/>
          </a:xfrm>
          <a:prstGeom prst="rect">
            <a:avLst/>
          </a:prstGeom>
        </p:spPr>
        <p:txBody>
          <a:bodyPr vert="horz" wrap="square" lIns="0" tIns="184403" rIns="0" bIns="0" rtlCol="0" anchor="ctr">
            <a:spAutoFit/>
          </a:bodyPr>
          <a:lstStyle/>
          <a:p>
            <a:pPr marL="1917700">
              <a:lnSpc>
                <a:spcPts val="2840"/>
              </a:lnSpc>
            </a:pPr>
            <a:r>
              <a:rPr sz="2400" dirty="0"/>
              <a:t>基于数据场的安全系统降维理论模型</a:t>
            </a:r>
          </a:p>
        </p:txBody>
      </p:sp>
      <p:sp>
        <p:nvSpPr>
          <p:cNvPr id="158" name="object 158"/>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59" name="object 159"/>
          <p:cNvSpPr txBox="1"/>
          <p:nvPr/>
        </p:nvSpPr>
        <p:spPr>
          <a:xfrm>
            <a:off x="1710335" y="5927323"/>
            <a:ext cx="7901305" cy="205184"/>
          </a:xfrm>
          <a:prstGeom prst="rect">
            <a:avLst/>
          </a:prstGeom>
        </p:spPr>
        <p:txBody>
          <a:bodyPr vert="horz" wrap="square" lIns="0" tIns="0" rIns="0" bIns="0" rtlCol="0">
            <a:spAutoFit/>
          </a:bodyPr>
          <a:lstStyle/>
          <a:p>
            <a:pPr marL="12700">
              <a:lnSpc>
                <a:spcPts val="1585"/>
              </a:lnSpc>
            </a:pPr>
            <a:r>
              <a:rPr sz="1400" dirty="0">
                <a:solidFill>
                  <a:srgbClr val="006FC0"/>
                </a:solidFill>
                <a:latin typeface="宋体"/>
                <a:cs typeface="宋体"/>
              </a:rPr>
              <a:t>来源：欧阳秋梅</a:t>
            </a:r>
            <a:r>
              <a:rPr sz="1400" dirty="0">
                <a:solidFill>
                  <a:srgbClr val="006FC0"/>
                </a:solidFill>
                <a:latin typeface="Calibri"/>
                <a:cs typeface="Calibri"/>
              </a:rPr>
              <a:t>, </a:t>
            </a:r>
            <a:r>
              <a:rPr sz="1400" dirty="0">
                <a:solidFill>
                  <a:srgbClr val="006FC0"/>
                </a:solidFill>
                <a:latin typeface="宋体"/>
                <a:cs typeface="宋体"/>
              </a:rPr>
              <a:t>吴超</a:t>
            </a:r>
            <a:r>
              <a:rPr sz="1400" dirty="0">
                <a:solidFill>
                  <a:srgbClr val="006FC0"/>
                </a:solidFill>
                <a:latin typeface="Calibri"/>
                <a:cs typeface="Calibri"/>
              </a:rPr>
              <a:t>. </a:t>
            </a:r>
            <a:r>
              <a:rPr sz="1400" dirty="0">
                <a:solidFill>
                  <a:srgbClr val="006FC0"/>
                </a:solidFill>
                <a:latin typeface="宋体"/>
                <a:cs typeface="宋体"/>
              </a:rPr>
              <a:t>复杂安全系统数据场及其降维理论模型</a:t>
            </a:r>
            <a:r>
              <a:rPr sz="1400" dirty="0">
                <a:solidFill>
                  <a:srgbClr val="006FC0"/>
                </a:solidFill>
                <a:latin typeface="Calibri"/>
                <a:cs typeface="Calibri"/>
              </a:rPr>
              <a:t>[J]. </a:t>
            </a:r>
            <a:r>
              <a:rPr sz="1400" dirty="0">
                <a:solidFill>
                  <a:srgbClr val="006FC0"/>
                </a:solidFill>
                <a:latin typeface="宋体"/>
                <a:cs typeface="宋体"/>
              </a:rPr>
              <a:t>中国安全科学学报</a:t>
            </a:r>
            <a:r>
              <a:rPr sz="1400" dirty="0">
                <a:solidFill>
                  <a:srgbClr val="006FC0"/>
                </a:solidFill>
                <a:latin typeface="Calibri"/>
                <a:cs typeface="Calibri"/>
              </a:rPr>
              <a:t>, </a:t>
            </a:r>
            <a:r>
              <a:rPr sz="1400" spc="-5" dirty="0">
                <a:solidFill>
                  <a:srgbClr val="006FC0"/>
                </a:solidFill>
                <a:latin typeface="Calibri"/>
                <a:cs typeface="Calibri"/>
              </a:rPr>
              <a:t>2017, 27(8):</a:t>
            </a:r>
            <a:r>
              <a:rPr sz="1400" spc="-80" dirty="0">
                <a:solidFill>
                  <a:srgbClr val="006FC0"/>
                </a:solidFill>
                <a:latin typeface="Calibri"/>
                <a:cs typeface="Calibri"/>
              </a:rPr>
              <a:t> </a:t>
            </a:r>
            <a:r>
              <a:rPr sz="1400" spc="-5" dirty="0">
                <a:solidFill>
                  <a:srgbClr val="006FC0"/>
                </a:solidFill>
                <a:latin typeface="Calibri"/>
                <a:cs typeface="Calibri"/>
              </a:rPr>
              <a:t>32-37</a:t>
            </a:r>
            <a:endParaRPr sz="1400">
              <a:latin typeface="Calibri"/>
              <a:cs typeface="Calibri"/>
            </a:endParaRPr>
          </a:p>
        </p:txBody>
      </p:sp>
    </p:spTree>
    <p:extLst>
      <p:ext uri="{BB962C8B-B14F-4D97-AF65-F5344CB8AC3E}">
        <p14:creationId xmlns:p14="http://schemas.microsoft.com/office/powerpoint/2010/main" val="342021768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72783" y="499138"/>
            <a:ext cx="6529094" cy="6948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822895" y="531616"/>
            <a:ext cx="6419215" cy="570865"/>
          </a:xfrm>
          <a:custGeom>
            <a:avLst/>
            <a:gdLst/>
            <a:ahLst/>
            <a:cxnLst/>
            <a:rect l="l" t="t" r="r" b="b"/>
            <a:pathLst>
              <a:path w="6419215" h="570865">
                <a:moveTo>
                  <a:pt x="0" y="570740"/>
                </a:moveTo>
                <a:lnTo>
                  <a:pt x="6418986" y="570740"/>
                </a:lnTo>
                <a:lnTo>
                  <a:pt x="6418986" y="0"/>
                </a:lnTo>
                <a:lnTo>
                  <a:pt x="0" y="0"/>
                </a:lnTo>
                <a:lnTo>
                  <a:pt x="0" y="570740"/>
                </a:lnTo>
                <a:close/>
              </a:path>
            </a:pathLst>
          </a:custGeom>
          <a:ln w="9651">
            <a:solidFill>
              <a:srgbClr val="000000"/>
            </a:solidFill>
            <a:prstDash val="lgDash"/>
          </a:ln>
        </p:spPr>
        <p:txBody>
          <a:bodyPr wrap="square" lIns="0" tIns="0" rIns="0" bIns="0" rtlCol="0"/>
          <a:lstStyle/>
          <a:p>
            <a:endParaRPr/>
          </a:p>
        </p:txBody>
      </p:sp>
      <p:sp>
        <p:nvSpPr>
          <p:cNvPr id="4" name="object 4"/>
          <p:cNvSpPr/>
          <p:nvPr/>
        </p:nvSpPr>
        <p:spPr>
          <a:xfrm>
            <a:off x="2334069" y="1879117"/>
            <a:ext cx="2141956" cy="457422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381719" y="1920453"/>
            <a:ext cx="2032635" cy="4450080"/>
          </a:xfrm>
          <a:custGeom>
            <a:avLst/>
            <a:gdLst/>
            <a:ahLst/>
            <a:cxnLst/>
            <a:rect l="l" t="t" r="r" b="b"/>
            <a:pathLst>
              <a:path w="2032635" h="4450080">
                <a:moveTo>
                  <a:pt x="0" y="4449888"/>
                </a:moveTo>
                <a:lnTo>
                  <a:pt x="2032076" y="4449888"/>
                </a:lnTo>
                <a:lnTo>
                  <a:pt x="2032076" y="0"/>
                </a:lnTo>
                <a:lnTo>
                  <a:pt x="0" y="0"/>
                </a:lnTo>
                <a:lnTo>
                  <a:pt x="0" y="4449888"/>
                </a:lnTo>
                <a:close/>
              </a:path>
            </a:pathLst>
          </a:custGeom>
          <a:ln w="8791">
            <a:solidFill>
              <a:srgbClr val="000000"/>
            </a:solidFill>
            <a:prstDash val="lgDash"/>
          </a:ln>
        </p:spPr>
        <p:txBody>
          <a:bodyPr wrap="square" lIns="0" tIns="0" rIns="0" bIns="0" rtlCol="0"/>
          <a:lstStyle/>
          <a:p>
            <a:endParaRPr/>
          </a:p>
        </p:txBody>
      </p:sp>
      <p:sp>
        <p:nvSpPr>
          <p:cNvPr id="6" name="object 6"/>
          <p:cNvSpPr/>
          <p:nvPr/>
        </p:nvSpPr>
        <p:spPr>
          <a:xfrm>
            <a:off x="3031962" y="578864"/>
            <a:ext cx="1546860" cy="236220"/>
          </a:xfrm>
          <a:custGeom>
            <a:avLst/>
            <a:gdLst/>
            <a:ahLst/>
            <a:cxnLst/>
            <a:rect l="l" t="t" r="r" b="b"/>
            <a:pathLst>
              <a:path w="1546860" h="236219">
                <a:moveTo>
                  <a:pt x="0" y="235779"/>
                </a:moveTo>
                <a:lnTo>
                  <a:pt x="1546796" y="235779"/>
                </a:lnTo>
                <a:lnTo>
                  <a:pt x="1546796" y="0"/>
                </a:lnTo>
                <a:lnTo>
                  <a:pt x="0" y="0"/>
                </a:lnTo>
                <a:lnTo>
                  <a:pt x="0" y="235779"/>
                </a:lnTo>
                <a:close/>
              </a:path>
            </a:pathLst>
          </a:custGeom>
          <a:ln w="9636">
            <a:solidFill>
              <a:srgbClr val="000000"/>
            </a:solidFill>
          </a:ln>
        </p:spPr>
        <p:txBody>
          <a:bodyPr wrap="square" lIns="0" tIns="0" rIns="0" bIns="0" rtlCol="0"/>
          <a:lstStyle/>
          <a:p>
            <a:endParaRPr/>
          </a:p>
        </p:txBody>
      </p:sp>
      <p:sp>
        <p:nvSpPr>
          <p:cNvPr id="7" name="object 7"/>
          <p:cNvSpPr txBox="1"/>
          <p:nvPr/>
        </p:nvSpPr>
        <p:spPr>
          <a:xfrm>
            <a:off x="3105320" y="615246"/>
            <a:ext cx="1403985" cy="151130"/>
          </a:xfrm>
          <a:prstGeom prst="rect">
            <a:avLst/>
          </a:prstGeom>
        </p:spPr>
        <p:txBody>
          <a:bodyPr vert="horz" wrap="square" lIns="0" tIns="0" rIns="0" bIns="0" rtlCol="0">
            <a:spAutoFit/>
          </a:bodyPr>
          <a:lstStyle/>
          <a:p>
            <a:pPr marL="12700"/>
            <a:r>
              <a:rPr sz="950" spc="-50" dirty="0">
                <a:latin typeface="宋体"/>
                <a:cs typeface="宋体"/>
              </a:rPr>
              <a:t>建立健全共享法规标准规范</a:t>
            </a:r>
            <a:endParaRPr sz="950">
              <a:latin typeface="宋体"/>
              <a:cs typeface="宋体"/>
            </a:endParaRPr>
          </a:p>
        </p:txBody>
      </p:sp>
      <p:sp>
        <p:nvSpPr>
          <p:cNvPr id="8" name="object 8"/>
          <p:cNvSpPr/>
          <p:nvPr/>
        </p:nvSpPr>
        <p:spPr>
          <a:xfrm>
            <a:off x="4820115" y="578864"/>
            <a:ext cx="1186815" cy="236220"/>
          </a:xfrm>
          <a:custGeom>
            <a:avLst/>
            <a:gdLst/>
            <a:ahLst/>
            <a:cxnLst/>
            <a:rect l="l" t="t" r="r" b="b"/>
            <a:pathLst>
              <a:path w="1186814" h="236219">
                <a:moveTo>
                  <a:pt x="0" y="235779"/>
                </a:moveTo>
                <a:lnTo>
                  <a:pt x="1186649" y="235779"/>
                </a:lnTo>
                <a:lnTo>
                  <a:pt x="1186649" y="0"/>
                </a:lnTo>
                <a:lnTo>
                  <a:pt x="0" y="0"/>
                </a:lnTo>
                <a:lnTo>
                  <a:pt x="0" y="235779"/>
                </a:lnTo>
                <a:close/>
              </a:path>
            </a:pathLst>
          </a:custGeom>
          <a:ln w="9620">
            <a:solidFill>
              <a:srgbClr val="000000"/>
            </a:solidFill>
          </a:ln>
        </p:spPr>
        <p:txBody>
          <a:bodyPr wrap="square" lIns="0" tIns="0" rIns="0" bIns="0" rtlCol="0"/>
          <a:lstStyle/>
          <a:p>
            <a:endParaRPr/>
          </a:p>
        </p:txBody>
      </p:sp>
      <p:sp>
        <p:nvSpPr>
          <p:cNvPr id="9" name="object 9"/>
          <p:cNvSpPr txBox="1"/>
          <p:nvPr/>
        </p:nvSpPr>
        <p:spPr>
          <a:xfrm>
            <a:off x="4887702" y="621680"/>
            <a:ext cx="1057910" cy="151130"/>
          </a:xfrm>
          <a:prstGeom prst="rect">
            <a:avLst/>
          </a:prstGeom>
        </p:spPr>
        <p:txBody>
          <a:bodyPr vert="horz" wrap="square" lIns="0" tIns="0" rIns="0" bIns="0" rtlCol="0">
            <a:spAutoFit/>
          </a:bodyPr>
          <a:lstStyle/>
          <a:p>
            <a:pPr marL="12700"/>
            <a:r>
              <a:rPr sz="950" spc="-70" dirty="0">
                <a:latin typeface="宋体"/>
                <a:cs typeface="宋体"/>
              </a:rPr>
              <a:t>塑</a:t>
            </a:r>
            <a:r>
              <a:rPr sz="950" spc="-5" dirty="0">
                <a:latin typeface="宋体"/>
                <a:cs typeface="宋体"/>
              </a:rPr>
              <a:t>造</a:t>
            </a:r>
            <a:r>
              <a:rPr sz="950" spc="-70" dirty="0">
                <a:latin typeface="宋体"/>
                <a:cs typeface="宋体"/>
              </a:rPr>
              <a:t>良好</a:t>
            </a:r>
            <a:r>
              <a:rPr sz="950" spc="-5" dirty="0">
                <a:latin typeface="宋体"/>
                <a:cs typeface="宋体"/>
              </a:rPr>
              <a:t>的</a:t>
            </a:r>
            <a:r>
              <a:rPr sz="950" spc="-70" dirty="0">
                <a:latin typeface="宋体"/>
                <a:cs typeface="宋体"/>
              </a:rPr>
              <a:t>共享</a:t>
            </a:r>
            <a:r>
              <a:rPr sz="950" spc="-5" dirty="0">
                <a:latin typeface="宋体"/>
                <a:cs typeface="宋体"/>
              </a:rPr>
              <a:t>氛</a:t>
            </a:r>
            <a:r>
              <a:rPr sz="950" spc="-70" dirty="0">
                <a:latin typeface="宋体"/>
                <a:cs typeface="宋体"/>
              </a:rPr>
              <a:t>围</a:t>
            </a:r>
            <a:endParaRPr sz="950">
              <a:latin typeface="宋体"/>
              <a:cs typeface="宋体"/>
            </a:endParaRPr>
          </a:p>
        </p:txBody>
      </p:sp>
      <p:sp>
        <p:nvSpPr>
          <p:cNvPr id="10" name="object 10"/>
          <p:cNvSpPr/>
          <p:nvPr/>
        </p:nvSpPr>
        <p:spPr>
          <a:xfrm>
            <a:off x="6307614" y="590445"/>
            <a:ext cx="1186815" cy="236220"/>
          </a:xfrm>
          <a:custGeom>
            <a:avLst/>
            <a:gdLst/>
            <a:ahLst/>
            <a:cxnLst/>
            <a:rect l="l" t="t" r="r" b="b"/>
            <a:pathLst>
              <a:path w="1186814" h="236219">
                <a:moveTo>
                  <a:pt x="0" y="235779"/>
                </a:moveTo>
                <a:lnTo>
                  <a:pt x="1186649" y="235779"/>
                </a:lnTo>
                <a:lnTo>
                  <a:pt x="1186649" y="0"/>
                </a:lnTo>
                <a:lnTo>
                  <a:pt x="0" y="0"/>
                </a:lnTo>
                <a:lnTo>
                  <a:pt x="0" y="235779"/>
                </a:lnTo>
                <a:close/>
              </a:path>
            </a:pathLst>
          </a:custGeom>
          <a:ln w="9620">
            <a:solidFill>
              <a:srgbClr val="000000"/>
            </a:solidFill>
          </a:ln>
        </p:spPr>
        <p:txBody>
          <a:bodyPr wrap="square" lIns="0" tIns="0" rIns="0" bIns="0" rtlCol="0"/>
          <a:lstStyle/>
          <a:p>
            <a:endParaRPr/>
          </a:p>
        </p:txBody>
      </p:sp>
      <p:sp>
        <p:nvSpPr>
          <p:cNvPr id="11" name="object 11"/>
          <p:cNvSpPr txBox="1"/>
          <p:nvPr/>
        </p:nvSpPr>
        <p:spPr>
          <a:xfrm>
            <a:off x="6376806" y="630127"/>
            <a:ext cx="1056640" cy="157480"/>
          </a:xfrm>
          <a:prstGeom prst="rect">
            <a:avLst/>
          </a:prstGeom>
        </p:spPr>
        <p:txBody>
          <a:bodyPr vert="horz" wrap="square" lIns="0" tIns="0" rIns="0" bIns="0" rtlCol="0">
            <a:spAutoFit/>
          </a:bodyPr>
          <a:lstStyle/>
          <a:p>
            <a:pPr marL="12700"/>
            <a:r>
              <a:rPr sz="1000" spc="-120" dirty="0">
                <a:latin typeface="宋体"/>
                <a:cs typeface="宋体"/>
              </a:rPr>
              <a:t>政</a:t>
            </a:r>
            <a:r>
              <a:rPr sz="1000" spc="-60" dirty="0">
                <a:latin typeface="宋体"/>
                <a:cs typeface="宋体"/>
              </a:rPr>
              <a:t>府</a:t>
            </a:r>
            <a:r>
              <a:rPr sz="1000" spc="-120" dirty="0">
                <a:latin typeface="宋体"/>
                <a:cs typeface="宋体"/>
              </a:rPr>
              <a:t>主</a:t>
            </a:r>
            <a:r>
              <a:rPr sz="1000" spc="-100" dirty="0">
                <a:latin typeface="宋体"/>
                <a:cs typeface="宋体"/>
              </a:rPr>
              <a:t>导，</a:t>
            </a:r>
            <a:r>
              <a:rPr sz="1000" spc="-120" dirty="0">
                <a:latin typeface="宋体"/>
                <a:cs typeface="宋体"/>
              </a:rPr>
              <a:t>多</a:t>
            </a:r>
            <a:r>
              <a:rPr sz="1000" spc="-55" dirty="0">
                <a:latin typeface="宋体"/>
                <a:cs typeface="宋体"/>
              </a:rPr>
              <a:t>方</a:t>
            </a:r>
            <a:r>
              <a:rPr sz="1000" spc="-120" dirty="0">
                <a:latin typeface="宋体"/>
                <a:cs typeface="宋体"/>
              </a:rPr>
              <a:t>参与</a:t>
            </a:r>
            <a:endParaRPr sz="1000">
              <a:latin typeface="宋体"/>
              <a:cs typeface="宋体"/>
            </a:endParaRPr>
          </a:p>
        </p:txBody>
      </p:sp>
      <p:sp>
        <p:nvSpPr>
          <p:cNvPr id="12" name="object 12"/>
          <p:cNvSpPr/>
          <p:nvPr/>
        </p:nvSpPr>
        <p:spPr>
          <a:xfrm>
            <a:off x="2738375" y="1734397"/>
            <a:ext cx="1161301" cy="414969"/>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2788118" y="1775586"/>
            <a:ext cx="1050290" cy="290195"/>
          </a:xfrm>
          <a:custGeom>
            <a:avLst/>
            <a:gdLst/>
            <a:ahLst/>
            <a:cxnLst/>
            <a:rect l="l" t="t" r="r" b="b"/>
            <a:pathLst>
              <a:path w="1050289" h="290194">
                <a:moveTo>
                  <a:pt x="0" y="289886"/>
                </a:moveTo>
                <a:lnTo>
                  <a:pt x="1049782" y="289886"/>
                </a:lnTo>
                <a:lnTo>
                  <a:pt x="1049782" y="0"/>
                </a:lnTo>
                <a:lnTo>
                  <a:pt x="0" y="0"/>
                </a:lnTo>
                <a:lnTo>
                  <a:pt x="0" y="289886"/>
                </a:lnTo>
                <a:close/>
              </a:path>
            </a:pathLst>
          </a:custGeom>
          <a:solidFill>
            <a:srgbClr val="FFFFFF"/>
          </a:solidFill>
        </p:spPr>
        <p:txBody>
          <a:bodyPr wrap="square" lIns="0" tIns="0" rIns="0" bIns="0" rtlCol="0"/>
          <a:lstStyle/>
          <a:p>
            <a:endParaRPr/>
          </a:p>
        </p:txBody>
      </p:sp>
      <p:sp>
        <p:nvSpPr>
          <p:cNvPr id="14" name="object 14"/>
          <p:cNvSpPr/>
          <p:nvPr/>
        </p:nvSpPr>
        <p:spPr>
          <a:xfrm>
            <a:off x="2788118" y="1775586"/>
            <a:ext cx="1050290" cy="290195"/>
          </a:xfrm>
          <a:custGeom>
            <a:avLst/>
            <a:gdLst/>
            <a:ahLst/>
            <a:cxnLst/>
            <a:rect l="l" t="t" r="r" b="b"/>
            <a:pathLst>
              <a:path w="1050289" h="290194">
                <a:moveTo>
                  <a:pt x="0" y="289886"/>
                </a:moveTo>
                <a:lnTo>
                  <a:pt x="1049782" y="289886"/>
                </a:lnTo>
                <a:lnTo>
                  <a:pt x="1049782" y="0"/>
                </a:lnTo>
                <a:lnTo>
                  <a:pt x="0" y="0"/>
                </a:lnTo>
                <a:lnTo>
                  <a:pt x="0" y="289886"/>
                </a:lnTo>
                <a:close/>
              </a:path>
            </a:pathLst>
          </a:custGeom>
          <a:ln w="9585">
            <a:solidFill>
              <a:srgbClr val="000000"/>
            </a:solidFill>
          </a:ln>
        </p:spPr>
        <p:txBody>
          <a:bodyPr wrap="square" lIns="0" tIns="0" rIns="0" bIns="0" rtlCol="0"/>
          <a:lstStyle/>
          <a:p>
            <a:endParaRPr/>
          </a:p>
        </p:txBody>
      </p:sp>
      <p:sp>
        <p:nvSpPr>
          <p:cNvPr id="15" name="object 15"/>
          <p:cNvSpPr txBox="1"/>
          <p:nvPr/>
        </p:nvSpPr>
        <p:spPr>
          <a:xfrm>
            <a:off x="2984315" y="1819315"/>
            <a:ext cx="663575" cy="179705"/>
          </a:xfrm>
          <a:prstGeom prst="rect">
            <a:avLst/>
          </a:prstGeom>
        </p:spPr>
        <p:txBody>
          <a:bodyPr vert="horz" wrap="square" lIns="0" tIns="0" rIns="0" bIns="0" rtlCol="0">
            <a:spAutoFit/>
          </a:bodyPr>
          <a:lstStyle/>
          <a:p>
            <a:pPr marL="12700"/>
            <a:r>
              <a:rPr sz="1150" b="1" spc="-140" dirty="0">
                <a:latin typeface="宋体"/>
                <a:cs typeface="宋体"/>
              </a:rPr>
              <a:t>资</a:t>
            </a:r>
            <a:r>
              <a:rPr sz="1150" b="1" spc="-210" dirty="0">
                <a:latin typeface="宋体"/>
                <a:cs typeface="宋体"/>
              </a:rPr>
              <a:t>源</a:t>
            </a:r>
            <a:r>
              <a:rPr sz="1150" b="1" spc="-140" dirty="0">
                <a:latin typeface="宋体"/>
                <a:cs typeface="宋体"/>
              </a:rPr>
              <a:t>拥有者</a:t>
            </a:r>
            <a:endParaRPr sz="1150">
              <a:latin typeface="宋体"/>
              <a:cs typeface="宋体"/>
            </a:endParaRPr>
          </a:p>
        </p:txBody>
      </p:sp>
      <p:sp>
        <p:nvSpPr>
          <p:cNvPr id="16" name="object 16"/>
          <p:cNvSpPr/>
          <p:nvPr/>
        </p:nvSpPr>
        <p:spPr>
          <a:xfrm>
            <a:off x="5740554" y="2409928"/>
            <a:ext cx="335487" cy="1418616"/>
          </a:xfrm>
          <a:prstGeom prst="rect">
            <a:avLst/>
          </a:prstGeom>
          <a:blipFill>
            <a:blip r:embed="rId5" cstate="print"/>
            <a:stretch>
              <a:fillRect/>
            </a:stretch>
          </a:blipFill>
        </p:spPr>
        <p:txBody>
          <a:bodyPr wrap="square" lIns="0" tIns="0" rIns="0" bIns="0" rtlCol="0"/>
          <a:lstStyle/>
          <a:p>
            <a:endParaRPr/>
          </a:p>
        </p:txBody>
      </p:sp>
      <p:sp>
        <p:nvSpPr>
          <p:cNvPr id="17" name="object 17"/>
          <p:cNvSpPr/>
          <p:nvPr/>
        </p:nvSpPr>
        <p:spPr>
          <a:xfrm>
            <a:off x="5740554" y="2441505"/>
            <a:ext cx="335487" cy="1319487"/>
          </a:xfrm>
          <a:prstGeom prst="rect">
            <a:avLst/>
          </a:prstGeom>
          <a:blipFill>
            <a:blip r:embed="rId6" cstate="print"/>
            <a:stretch>
              <a:fillRect/>
            </a:stretch>
          </a:blipFill>
        </p:spPr>
        <p:txBody>
          <a:bodyPr wrap="square" lIns="0" tIns="0" rIns="0" bIns="0" rtlCol="0"/>
          <a:lstStyle/>
          <a:p>
            <a:endParaRPr/>
          </a:p>
        </p:txBody>
      </p:sp>
      <p:sp>
        <p:nvSpPr>
          <p:cNvPr id="18" name="object 18"/>
          <p:cNvSpPr txBox="1"/>
          <p:nvPr/>
        </p:nvSpPr>
        <p:spPr>
          <a:xfrm>
            <a:off x="5840601" y="2547380"/>
            <a:ext cx="137795" cy="1085215"/>
          </a:xfrm>
          <a:prstGeom prst="rect">
            <a:avLst/>
          </a:prstGeom>
        </p:spPr>
        <p:txBody>
          <a:bodyPr vert="horz" wrap="square" lIns="0" tIns="2540" rIns="0" bIns="0" rtlCol="0">
            <a:spAutoFit/>
          </a:bodyPr>
          <a:lstStyle/>
          <a:p>
            <a:pPr marL="12700" marR="5080" algn="just">
              <a:lnSpc>
                <a:spcPts val="1220"/>
              </a:lnSpc>
              <a:spcBef>
                <a:spcPts val="20"/>
              </a:spcBef>
            </a:pPr>
            <a:r>
              <a:rPr sz="950" spc="-55" dirty="0">
                <a:latin typeface="宋体"/>
                <a:cs typeface="宋体"/>
              </a:rPr>
              <a:t>建  立</a:t>
            </a:r>
            <a:endParaRPr sz="950">
              <a:latin typeface="宋体"/>
              <a:cs typeface="宋体"/>
            </a:endParaRPr>
          </a:p>
          <a:p>
            <a:pPr marL="12700" algn="just">
              <a:lnSpc>
                <a:spcPts val="1170"/>
              </a:lnSpc>
            </a:pPr>
            <a:r>
              <a:rPr sz="1000" spc="-120" dirty="0">
                <a:latin typeface="宋体"/>
                <a:cs typeface="宋体"/>
              </a:rPr>
              <a:t>安</a:t>
            </a:r>
            <a:endParaRPr sz="1000">
              <a:latin typeface="宋体"/>
              <a:cs typeface="宋体"/>
            </a:endParaRPr>
          </a:p>
          <a:p>
            <a:pPr marL="12700" marR="5080" algn="just">
              <a:lnSpc>
                <a:spcPts val="1220"/>
              </a:lnSpc>
              <a:spcBef>
                <a:spcPts val="40"/>
              </a:spcBef>
            </a:pPr>
            <a:r>
              <a:rPr sz="1000" spc="-80" dirty="0">
                <a:latin typeface="宋体"/>
                <a:cs typeface="宋体"/>
              </a:rPr>
              <a:t>全  数  </a:t>
            </a:r>
            <a:r>
              <a:rPr sz="950" spc="-55" dirty="0">
                <a:latin typeface="宋体"/>
                <a:cs typeface="宋体"/>
              </a:rPr>
              <a:t>据  库</a:t>
            </a:r>
            <a:endParaRPr sz="950">
              <a:latin typeface="宋体"/>
              <a:cs typeface="宋体"/>
            </a:endParaRPr>
          </a:p>
        </p:txBody>
      </p:sp>
      <p:sp>
        <p:nvSpPr>
          <p:cNvPr id="19" name="object 19"/>
          <p:cNvSpPr/>
          <p:nvPr/>
        </p:nvSpPr>
        <p:spPr>
          <a:xfrm>
            <a:off x="6230881" y="2265171"/>
            <a:ext cx="1083881" cy="472872"/>
          </a:xfrm>
          <a:prstGeom prst="rect">
            <a:avLst/>
          </a:prstGeom>
          <a:blipFill>
            <a:blip r:embed="rId7" cstate="print"/>
            <a:stretch>
              <a:fillRect/>
            </a:stretch>
          </a:blipFill>
        </p:spPr>
        <p:txBody>
          <a:bodyPr wrap="square" lIns="0" tIns="0" rIns="0" bIns="0" rtlCol="0"/>
          <a:lstStyle/>
          <a:p>
            <a:endParaRPr/>
          </a:p>
        </p:txBody>
      </p:sp>
      <p:sp>
        <p:nvSpPr>
          <p:cNvPr id="20" name="object 20"/>
          <p:cNvSpPr/>
          <p:nvPr/>
        </p:nvSpPr>
        <p:spPr>
          <a:xfrm>
            <a:off x="6282494" y="2305973"/>
            <a:ext cx="975994" cy="341630"/>
          </a:xfrm>
          <a:custGeom>
            <a:avLst/>
            <a:gdLst/>
            <a:ahLst/>
            <a:cxnLst/>
            <a:rect l="l" t="t" r="r" b="b"/>
            <a:pathLst>
              <a:path w="975995" h="341630">
                <a:moveTo>
                  <a:pt x="0" y="341355"/>
                </a:moveTo>
                <a:lnTo>
                  <a:pt x="975825" y="341355"/>
                </a:lnTo>
                <a:lnTo>
                  <a:pt x="975825" y="0"/>
                </a:lnTo>
                <a:lnTo>
                  <a:pt x="0" y="0"/>
                </a:lnTo>
                <a:lnTo>
                  <a:pt x="0" y="341355"/>
                </a:lnTo>
                <a:close/>
              </a:path>
            </a:pathLst>
          </a:custGeom>
          <a:ln w="9545">
            <a:solidFill>
              <a:srgbClr val="000000"/>
            </a:solidFill>
          </a:ln>
        </p:spPr>
        <p:txBody>
          <a:bodyPr wrap="square" lIns="0" tIns="0" rIns="0" bIns="0" rtlCol="0"/>
          <a:lstStyle/>
          <a:p>
            <a:endParaRPr/>
          </a:p>
        </p:txBody>
      </p:sp>
      <p:sp>
        <p:nvSpPr>
          <p:cNvPr id="21" name="object 21"/>
          <p:cNvSpPr/>
          <p:nvPr/>
        </p:nvSpPr>
        <p:spPr>
          <a:xfrm>
            <a:off x="6325505" y="2265171"/>
            <a:ext cx="903234" cy="472872"/>
          </a:xfrm>
          <a:prstGeom prst="rect">
            <a:avLst/>
          </a:prstGeom>
          <a:blipFill>
            <a:blip r:embed="rId8" cstate="print"/>
            <a:stretch>
              <a:fillRect/>
            </a:stretch>
          </a:blipFill>
        </p:spPr>
        <p:txBody>
          <a:bodyPr wrap="square" lIns="0" tIns="0" rIns="0" bIns="0" rtlCol="0"/>
          <a:lstStyle/>
          <a:p>
            <a:endParaRPr/>
          </a:p>
        </p:txBody>
      </p:sp>
      <p:sp>
        <p:nvSpPr>
          <p:cNvPr id="22" name="object 22"/>
          <p:cNvSpPr txBox="1"/>
          <p:nvPr/>
        </p:nvSpPr>
        <p:spPr>
          <a:xfrm>
            <a:off x="6418326" y="2343869"/>
            <a:ext cx="713740" cy="263525"/>
          </a:xfrm>
          <a:prstGeom prst="rect">
            <a:avLst/>
          </a:prstGeom>
        </p:spPr>
        <p:txBody>
          <a:bodyPr vert="horz" wrap="square" lIns="0" tIns="0" rIns="0" bIns="0" rtlCol="0">
            <a:spAutoFit/>
          </a:bodyPr>
          <a:lstStyle/>
          <a:p>
            <a:pPr marL="69850" marR="5080" indent="-57785">
              <a:lnSpc>
                <a:spcPts val="1019"/>
              </a:lnSpc>
            </a:pPr>
            <a:r>
              <a:rPr sz="1000" spc="-120" dirty="0">
                <a:latin typeface="宋体"/>
                <a:cs typeface="宋体"/>
              </a:rPr>
              <a:t>建</a:t>
            </a:r>
            <a:r>
              <a:rPr sz="1000" spc="-60" dirty="0">
                <a:latin typeface="宋体"/>
                <a:cs typeface="宋体"/>
              </a:rPr>
              <a:t>立</a:t>
            </a:r>
            <a:r>
              <a:rPr sz="1000" spc="-120" dirty="0">
                <a:latin typeface="宋体"/>
                <a:cs typeface="宋体"/>
              </a:rPr>
              <a:t>资</a:t>
            </a:r>
            <a:r>
              <a:rPr sz="1000" spc="-125" dirty="0">
                <a:latin typeface="宋体"/>
                <a:cs typeface="宋体"/>
              </a:rPr>
              <a:t>源</a:t>
            </a:r>
            <a:r>
              <a:rPr sz="1000" spc="-60" dirty="0">
                <a:latin typeface="宋体"/>
                <a:cs typeface="宋体"/>
              </a:rPr>
              <a:t>共</a:t>
            </a:r>
            <a:r>
              <a:rPr sz="1000" spc="-90" dirty="0">
                <a:latin typeface="宋体"/>
                <a:cs typeface="宋体"/>
              </a:rPr>
              <a:t>享 </a:t>
            </a:r>
            <a:r>
              <a:rPr sz="1000" spc="-60" dirty="0">
                <a:latin typeface="宋体"/>
                <a:cs typeface="宋体"/>
              </a:rPr>
              <a:t> </a:t>
            </a:r>
            <a:r>
              <a:rPr sz="1000" spc="-105" dirty="0">
                <a:latin typeface="宋体"/>
                <a:cs typeface="宋体"/>
              </a:rPr>
              <a:t>标准化制度</a:t>
            </a:r>
            <a:endParaRPr sz="1000">
              <a:latin typeface="宋体"/>
              <a:cs typeface="宋体"/>
            </a:endParaRPr>
          </a:p>
        </p:txBody>
      </p:sp>
      <p:sp>
        <p:nvSpPr>
          <p:cNvPr id="23" name="object 23"/>
          <p:cNvSpPr/>
          <p:nvPr/>
        </p:nvSpPr>
        <p:spPr>
          <a:xfrm>
            <a:off x="5906404" y="2102915"/>
            <a:ext cx="401320" cy="264160"/>
          </a:xfrm>
          <a:custGeom>
            <a:avLst/>
            <a:gdLst/>
            <a:ahLst/>
            <a:cxnLst/>
            <a:rect l="l" t="t" r="r" b="b"/>
            <a:pathLst>
              <a:path w="401320" h="264160">
                <a:moveTo>
                  <a:pt x="401322" y="0"/>
                </a:moveTo>
                <a:lnTo>
                  <a:pt x="401322" y="68325"/>
                </a:lnTo>
                <a:lnTo>
                  <a:pt x="0" y="68325"/>
                </a:lnTo>
                <a:lnTo>
                  <a:pt x="0" y="263650"/>
                </a:lnTo>
              </a:path>
            </a:pathLst>
          </a:custGeom>
          <a:ln w="12445">
            <a:solidFill>
              <a:srgbClr val="000000"/>
            </a:solidFill>
          </a:ln>
        </p:spPr>
        <p:txBody>
          <a:bodyPr wrap="square" lIns="0" tIns="0" rIns="0" bIns="0" rtlCol="0"/>
          <a:lstStyle/>
          <a:p>
            <a:endParaRPr/>
          </a:p>
        </p:txBody>
      </p:sp>
      <p:sp>
        <p:nvSpPr>
          <p:cNvPr id="24" name="object 24"/>
          <p:cNvSpPr/>
          <p:nvPr/>
        </p:nvSpPr>
        <p:spPr>
          <a:xfrm>
            <a:off x="5866031" y="2355243"/>
            <a:ext cx="81280" cy="90805"/>
          </a:xfrm>
          <a:custGeom>
            <a:avLst/>
            <a:gdLst/>
            <a:ahLst/>
            <a:cxnLst/>
            <a:rect l="l" t="t" r="r" b="b"/>
            <a:pathLst>
              <a:path w="81279"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5" name="object 25"/>
          <p:cNvSpPr/>
          <p:nvPr/>
        </p:nvSpPr>
        <p:spPr>
          <a:xfrm>
            <a:off x="6307728" y="2102916"/>
            <a:ext cx="462915" cy="123825"/>
          </a:xfrm>
          <a:custGeom>
            <a:avLst/>
            <a:gdLst/>
            <a:ahLst/>
            <a:cxnLst/>
            <a:rect l="l" t="t" r="r" b="b"/>
            <a:pathLst>
              <a:path w="462914" h="123825">
                <a:moveTo>
                  <a:pt x="0" y="0"/>
                </a:moveTo>
                <a:lnTo>
                  <a:pt x="0" y="68325"/>
                </a:lnTo>
                <a:lnTo>
                  <a:pt x="462685" y="68325"/>
                </a:lnTo>
                <a:lnTo>
                  <a:pt x="462685" y="123783"/>
                </a:lnTo>
              </a:path>
            </a:pathLst>
          </a:custGeom>
          <a:ln w="12773">
            <a:solidFill>
              <a:srgbClr val="000000"/>
            </a:solidFill>
          </a:ln>
        </p:spPr>
        <p:txBody>
          <a:bodyPr wrap="square" lIns="0" tIns="0" rIns="0" bIns="0" rtlCol="0"/>
          <a:lstStyle/>
          <a:p>
            <a:endParaRPr/>
          </a:p>
        </p:txBody>
      </p:sp>
      <p:sp>
        <p:nvSpPr>
          <p:cNvPr id="26" name="object 26"/>
          <p:cNvSpPr/>
          <p:nvPr/>
        </p:nvSpPr>
        <p:spPr>
          <a:xfrm>
            <a:off x="6730039" y="2215376"/>
            <a:ext cx="81280" cy="90805"/>
          </a:xfrm>
          <a:custGeom>
            <a:avLst/>
            <a:gdLst/>
            <a:ahLst/>
            <a:cxnLst/>
            <a:rect l="l" t="t" r="r" b="b"/>
            <a:pathLst>
              <a:path w="81279"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7" name="object 27"/>
          <p:cNvSpPr/>
          <p:nvPr/>
        </p:nvSpPr>
        <p:spPr>
          <a:xfrm>
            <a:off x="7658851" y="2738045"/>
            <a:ext cx="963450" cy="366717"/>
          </a:xfrm>
          <a:prstGeom prst="rect">
            <a:avLst/>
          </a:prstGeom>
          <a:blipFill>
            <a:blip r:embed="rId9" cstate="print"/>
            <a:stretch>
              <a:fillRect/>
            </a:stretch>
          </a:blipFill>
        </p:spPr>
        <p:txBody>
          <a:bodyPr wrap="square" lIns="0" tIns="0" rIns="0" bIns="0" rtlCol="0"/>
          <a:lstStyle/>
          <a:p>
            <a:endParaRPr/>
          </a:p>
        </p:txBody>
      </p:sp>
      <p:sp>
        <p:nvSpPr>
          <p:cNvPr id="28" name="object 28"/>
          <p:cNvSpPr/>
          <p:nvPr/>
        </p:nvSpPr>
        <p:spPr>
          <a:xfrm>
            <a:off x="7714823" y="2778910"/>
            <a:ext cx="844550" cy="236220"/>
          </a:xfrm>
          <a:custGeom>
            <a:avLst/>
            <a:gdLst/>
            <a:ahLst/>
            <a:cxnLst/>
            <a:rect l="l" t="t" r="r" b="b"/>
            <a:pathLst>
              <a:path w="844550" h="236219">
                <a:moveTo>
                  <a:pt x="0" y="235779"/>
                </a:moveTo>
                <a:lnTo>
                  <a:pt x="844234" y="235779"/>
                </a:lnTo>
                <a:lnTo>
                  <a:pt x="844234" y="0"/>
                </a:lnTo>
                <a:lnTo>
                  <a:pt x="0" y="0"/>
                </a:lnTo>
                <a:lnTo>
                  <a:pt x="0" y="235779"/>
                </a:lnTo>
                <a:close/>
              </a:path>
            </a:pathLst>
          </a:custGeom>
          <a:ln w="9584">
            <a:solidFill>
              <a:srgbClr val="000000"/>
            </a:solidFill>
          </a:ln>
        </p:spPr>
        <p:txBody>
          <a:bodyPr wrap="square" lIns="0" tIns="0" rIns="0" bIns="0" rtlCol="0"/>
          <a:lstStyle/>
          <a:p>
            <a:endParaRPr/>
          </a:p>
        </p:txBody>
      </p:sp>
      <p:sp>
        <p:nvSpPr>
          <p:cNvPr id="29" name="object 29"/>
          <p:cNvSpPr/>
          <p:nvPr/>
        </p:nvSpPr>
        <p:spPr>
          <a:xfrm>
            <a:off x="7684658" y="2757344"/>
            <a:ext cx="911836" cy="347416"/>
          </a:xfrm>
          <a:prstGeom prst="rect">
            <a:avLst/>
          </a:prstGeom>
          <a:blipFill>
            <a:blip r:embed="rId10" cstate="print"/>
            <a:stretch>
              <a:fillRect/>
            </a:stretch>
          </a:blipFill>
        </p:spPr>
        <p:txBody>
          <a:bodyPr wrap="square" lIns="0" tIns="0" rIns="0" bIns="0" rtlCol="0"/>
          <a:lstStyle/>
          <a:p>
            <a:endParaRPr/>
          </a:p>
        </p:txBody>
      </p:sp>
      <p:sp>
        <p:nvSpPr>
          <p:cNvPr id="30" name="object 30"/>
          <p:cNvSpPr txBox="1"/>
          <p:nvPr/>
        </p:nvSpPr>
        <p:spPr>
          <a:xfrm>
            <a:off x="7786425" y="2812416"/>
            <a:ext cx="713740" cy="157480"/>
          </a:xfrm>
          <a:prstGeom prst="rect">
            <a:avLst/>
          </a:prstGeom>
        </p:spPr>
        <p:txBody>
          <a:bodyPr vert="horz" wrap="square" lIns="0" tIns="0" rIns="0" bIns="0" rtlCol="0">
            <a:spAutoFit/>
          </a:bodyPr>
          <a:lstStyle/>
          <a:p>
            <a:pPr marL="12700"/>
            <a:r>
              <a:rPr sz="1000" spc="-120" dirty="0">
                <a:latin typeface="宋体"/>
                <a:cs typeface="宋体"/>
              </a:rPr>
              <a:t>确</a:t>
            </a:r>
            <a:r>
              <a:rPr sz="1000" spc="-60" dirty="0">
                <a:latin typeface="宋体"/>
                <a:cs typeface="宋体"/>
              </a:rPr>
              <a:t>定</a:t>
            </a:r>
            <a:r>
              <a:rPr sz="1000" spc="-120" dirty="0">
                <a:latin typeface="宋体"/>
                <a:cs typeface="宋体"/>
              </a:rPr>
              <a:t>资</a:t>
            </a:r>
            <a:r>
              <a:rPr sz="1000" spc="-125" dirty="0">
                <a:latin typeface="宋体"/>
                <a:cs typeface="宋体"/>
              </a:rPr>
              <a:t>源</a:t>
            </a:r>
            <a:r>
              <a:rPr sz="1000" spc="-60" dirty="0">
                <a:latin typeface="宋体"/>
                <a:cs typeface="宋体"/>
              </a:rPr>
              <a:t>需</a:t>
            </a:r>
            <a:r>
              <a:rPr sz="1000" spc="-120" dirty="0">
                <a:latin typeface="宋体"/>
                <a:cs typeface="宋体"/>
              </a:rPr>
              <a:t>求</a:t>
            </a:r>
            <a:endParaRPr sz="1000">
              <a:latin typeface="宋体"/>
              <a:cs typeface="宋体"/>
            </a:endParaRPr>
          </a:p>
        </p:txBody>
      </p:sp>
      <p:sp>
        <p:nvSpPr>
          <p:cNvPr id="31" name="object 31"/>
          <p:cNvSpPr/>
          <p:nvPr/>
        </p:nvSpPr>
        <p:spPr>
          <a:xfrm>
            <a:off x="6230881" y="2979306"/>
            <a:ext cx="1083881" cy="414969"/>
          </a:xfrm>
          <a:prstGeom prst="rect">
            <a:avLst/>
          </a:prstGeom>
          <a:blipFill>
            <a:blip r:embed="rId11" cstate="print"/>
            <a:stretch>
              <a:fillRect/>
            </a:stretch>
          </a:blipFill>
        </p:spPr>
        <p:txBody>
          <a:bodyPr wrap="square" lIns="0" tIns="0" rIns="0" bIns="0" rtlCol="0"/>
          <a:lstStyle/>
          <a:p>
            <a:endParaRPr/>
          </a:p>
        </p:txBody>
      </p:sp>
      <p:sp>
        <p:nvSpPr>
          <p:cNvPr id="32" name="object 32"/>
          <p:cNvSpPr/>
          <p:nvPr/>
        </p:nvSpPr>
        <p:spPr>
          <a:xfrm>
            <a:off x="6265291" y="3009908"/>
            <a:ext cx="1015063" cy="355415"/>
          </a:xfrm>
          <a:prstGeom prst="rect">
            <a:avLst/>
          </a:prstGeom>
          <a:blipFill>
            <a:blip r:embed="rId12" cstate="print"/>
            <a:stretch>
              <a:fillRect/>
            </a:stretch>
          </a:blipFill>
        </p:spPr>
        <p:txBody>
          <a:bodyPr wrap="square" lIns="0" tIns="0" rIns="0" bIns="0" rtlCol="0"/>
          <a:lstStyle/>
          <a:p>
            <a:endParaRPr/>
          </a:p>
        </p:txBody>
      </p:sp>
      <p:sp>
        <p:nvSpPr>
          <p:cNvPr id="33" name="object 33"/>
          <p:cNvSpPr txBox="1"/>
          <p:nvPr/>
        </p:nvSpPr>
        <p:spPr>
          <a:xfrm>
            <a:off x="6360633" y="3082159"/>
            <a:ext cx="825500" cy="151130"/>
          </a:xfrm>
          <a:prstGeom prst="rect">
            <a:avLst/>
          </a:prstGeom>
        </p:spPr>
        <p:txBody>
          <a:bodyPr vert="horz" wrap="square" lIns="0" tIns="0" rIns="0" bIns="0" rtlCol="0">
            <a:spAutoFit/>
          </a:bodyPr>
          <a:lstStyle/>
          <a:p>
            <a:pPr marL="12700"/>
            <a:r>
              <a:rPr sz="950" spc="-70" dirty="0">
                <a:latin typeface="宋体"/>
                <a:cs typeface="宋体"/>
              </a:rPr>
              <a:t>需</a:t>
            </a:r>
            <a:r>
              <a:rPr sz="950" spc="-5" dirty="0">
                <a:latin typeface="宋体"/>
                <a:cs typeface="宋体"/>
              </a:rPr>
              <a:t>求</a:t>
            </a:r>
            <a:r>
              <a:rPr sz="950" spc="-70" dirty="0">
                <a:latin typeface="宋体"/>
                <a:cs typeface="宋体"/>
              </a:rPr>
              <a:t>获取</a:t>
            </a:r>
            <a:r>
              <a:rPr sz="950" spc="-5" dirty="0">
                <a:latin typeface="宋体"/>
                <a:cs typeface="宋体"/>
              </a:rPr>
              <a:t>与</a:t>
            </a:r>
            <a:r>
              <a:rPr sz="950" spc="-70" dirty="0">
                <a:latin typeface="宋体"/>
                <a:cs typeface="宋体"/>
              </a:rPr>
              <a:t>识别</a:t>
            </a:r>
            <a:endParaRPr sz="950">
              <a:latin typeface="宋体"/>
              <a:cs typeface="宋体"/>
            </a:endParaRPr>
          </a:p>
        </p:txBody>
      </p:sp>
      <p:sp>
        <p:nvSpPr>
          <p:cNvPr id="34" name="object 34"/>
          <p:cNvSpPr/>
          <p:nvPr/>
        </p:nvSpPr>
        <p:spPr>
          <a:xfrm>
            <a:off x="6770299" y="2647329"/>
            <a:ext cx="635" cy="288290"/>
          </a:xfrm>
          <a:custGeom>
            <a:avLst/>
            <a:gdLst/>
            <a:ahLst/>
            <a:cxnLst/>
            <a:rect l="l" t="t" r="r" b="b"/>
            <a:pathLst>
              <a:path w="635" h="288289">
                <a:moveTo>
                  <a:pt x="114" y="0"/>
                </a:moveTo>
                <a:lnTo>
                  <a:pt x="0" y="288098"/>
                </a:lnTo>
              </a:path>
            </a:pathLst>
          </a:custGeom>
          <a:ln w="11469">
            <a:solidFill>
              <a:srgbClr val="000000"/>
            </a:solidFill>
          </a:ln>
        </p:spPr>
        <p:txBody>
          <a:bodyPr wrap="square" lIns="0" tIns="0" rIns="0" bIns="0" rtlCol="0"/>
          <a:lstStyle/>
          <a:p>
            <a:endParaRPr/>
          </a:p>
        </p:txBody>
      </p:sp>
      <p:sp>
        <p:nvSpPr>
          <p:cNvPr id="35" name="object 35"/>
          <p:cNvSpPr/>
          <p:nvPr/>
        </p:nvSpPr>
        <p:spPr>
          <a:xfrm>
            <a:off x="6729925" y="2924105"/>
            <a:ext cx="81280" cy="90805"/>
          </a:xfrm>
          <a:custGeom>
            <a:avLst/>
            <a:gdLst/>
            <a:ahLst/>
            <a:cxnLst/>
            <a:rect l="l" t="t" r="r" b="b"/>
            <a:pathLst>
              <a:path w="81279" h="90805">
                <a:moveTo>
                  <a:pt x="80746" y="0"/>
                </a:moveTo>
                <a:lnTo>
                  <a:pt x="0" y="0"/>
                </a:lnTo>
                <a:lnTo>
                  <a:pt x="40258" y="90585"/>
                </a:lnTo>
                <a:lnTo>
                  <a:pt x="80746" y="0"/>
                </a:lnTo>
                <a:close/>
              </a:path>
            </a:pathLst>
          </a:custGeom>
          <a:solidFill>
            <a:srgbClr val="000000"/>
          </a:solidFill>
        </p:spPr>
        <p:txBody>
          <a:bodyPr wrap="square" lIns="0" tIns="0" rIns="0" bIns="0" rtlCol="0"/>
          <a:lstStyle/>
          <a:p>
            <a:endParaRPr/>
          </a:p>
        </p:txBody>
      </p:sp>
      <p:sp>
        <p:nvSpPr>
          <p:cNvPr id="36" name="object 36"/>
          <p:cNvSpPr/>
          <p:nvPr/>
        </p:nvSpPr>
        <p:spPr>
          <a:xfrm>
            <a:off x="6230881" y="3519731"/>
            <a:ext cx="1083881" cy="366717"/>
          </a:xfrm>
          <a:prstGeom prst="rect">
            <a:avLst/>
          </a:prstGeom>
          <a:blipFill>
            <a:blip r:embed="rId13" cstate="print"/>
            <a:stretch>
              <a:fillRect/>
            </a:stretch>
          </a:blipFill>
        </p:spPr>
        <p:txBody>
          <a:bodyPr wrap="square" lIns="0" tIns="0" rIns="0" bIns="0" rtlCol="0"/>
          <a:lstStyle/>
          <a:p>
            <a:endParaRPr/>
          </a:p>
        </p:txBody>
      </p:sp>
      <p:sp>
        <p:nvSpPr>
          <p:cNvPr id="37" name="object 37"/>
          <p:cNvSpPr/>
          <p:nvPr/>
        </p:nvSpPr>
        <p:spPr>
          <a:xfrm>
            <a:off x="6282723" y="3561883"/>
            <a:ext cx="975994" cy="236220"/>
          </a:xfrm>
          <a:custGeom>
            <a:avLst/>
            <a:gdLst/>
            <a:ahLst/>
            <a:cxnLst/>
            <a:rect l="l" t="t" r="r" b="b"/>
            <a:pathLst>
              <a:path w="975995" h="236220">
                <a:moveTo>
                  <a:pt x="0" y="235779"/>
                </a:moveTo>
                <a:lnTo>
                  <a:pt x="975825" y="235779"/>
                </a:lnTo>
                <a:lnTo>
                  <a:pt x="975825" y="0"/>
                </a:lnTo>
                <a:lnTo>
                  <a:pt x="0" y="0"/>
                </a:lnTo>
                <a:lnTo>
                  <a:pt x="0" y="235779"/>
                </a:lnTo>
                <a:close/>
              </a:path>
            </a:pathLst>
          </a:custGeom>
          <a:ln w="9602">
            <a:solidFill>
              <a:srgbClr val="000000"/>
            </a:solidFill>
          </a:ln>
        </p:spPr>
        <p:txBody>
          <a:bodyPr wrap="square" lIns="0" tIns="0" rIns="0" bIns="0" rtlCol="0"/>
          <a:lstStyle/>
          <a:p>
            <a:endParaRPr/>
          </a:p>
        </p:txBody>
      </p:sp>
      <p:sp>
        <p:nvSpPr>
          <p:cNvPr id="38" name="object 38"/>
          <p:cNvSpPr/>
          <p:nvPr/>
        </p:nvSpPr>
        <p:spPr>
          <a:xfrm>
            <a:off x="6325505" y="3539031"/>
            <a:ext cx="903234" cy="347416"/>
          </a:xfrm>
          <a:prstGeom prst="rect">
            <a:avLst/>
          </a:prstGeom>
          <a:blipFill>
            <a:blip r:embed="rId14" cstate="print"/>
            <a:stretch>
              <a:fillRect/>
            </a:stretch>
          </a:blipFill>
        </p:spPr>
        <p:txBody>
          <a:bodyPr wrap="square" lIns="0" tIns="0" rIns="0" bIns="0" rtlCol="0"/>
          <a:lstStyle/>
          <a:p>
            <a:endParaRPr/>
          </a:p>
        </p:txBody>
      </p:sp>
      <p:sp>
        <p:nvSpPr>
          <p:cNvPr id="39" name="object 39"/>
          <p:cNvSpPr txBox="1"/>
          <p:nvPr/>
        </p:nvSpPr>
        <p:spPr>
          <a:xfrm>
            <a:off x="6418670" y="3596676"/>
            <a:ext cx="713740" cy="157480"/>
          </a:xfrm>
          <a:prstGeom prst="rect">
            <a:avLst/>
          </a:prstGeom>
        </p:spPr>
        <p:txBody>
          <a:bodyPr vert="horz" wrap="square" lIns="0" tIns="0" rIns="0" bIns="0" rtlCol="0">
            <a:spAutoFit/>
          </a:bodyPr>
          <a:lstStyle/>
          <a:p>
            <a:pPr marL="12700"/>
            <a:r>
              <a:rPr sz="1000" spc="-120" dirty="0">
                <a:latin typeface="宋体"/>
                <a:cs typeface="宋体"/>
              </a:rPr>
              <a:t>需</a:t>
            </a:r>
            <a:r>
              <a:rPr sz="1000" spc="-60" dirty="0">
                <a:latin typeface="宋体"/>
                <a:cs typeface="宋体"/>
              </a:rPr>
              <a:t>求</a:t>
            </a:r>
            <a:r>
              <a:rPr sz="1000" spc="-120" dirty="0">
                <a:latin typeface="宋体"/>
                <a:cs typeface="宋体"/>
              </a:rPr>
              <a:t>资</a:t>
            </a:r>
            <a:r>
              <a:rPr sz="1000" spc="-125" dirty="0">
                <a:latin typeface="宋体"/>
                <a:cs typeface="宋体"/>
              </a:rPr>
              <a:t>源</a:t>
            </a:r>
            <a:r>
              <a:rPr sz="1000" spc="-60" dirty="0">
                <a:latin typeface="宋体"/>
                <a:cs typeface="宋体"/>
              </a:rPr>
              <a:t>搜</a:t>
            </a:r>
            <a:r>
              <a:rPr sz="1000" spc="-120" dirty="0">
                <a:latin typeface="宋体"/>
                <a:cs typeface="宋体"/>
              </a:rPr>
              <a:t>索</a:t>
            </a:r>
            <a:endParaRPr sz="1000">
              <a:latin typeface="宋体"/>
              <a:cs typeface="宋体"/>
            </a:endParaRPr>
          </a:p>
        </p:txBody>
      </p:sp>
      <p:sp>
        <p:nvSpPr>
          <p:cNvPr id="40" name="object 40"/>
          <p:cNvSpPr/>
          <p:nvPr/>
        </p:nvSpPr>
        <p:spPr>
          <a:xfrm>
            <a:off x="6770184" y="3304591"/>
            <a:ext cx="635" cy="178435"/>
          </a:xfrm>
          <a:custGeom>
            <a:avLst/>
            <a:gdLst/>
            <a:ahLst/>
            <a:cxnLst/>
            <a:rect l="l" t="t" r="r" b="b"/>
            <a:pathLst>
              <a:path w="635" h="178435">
                <a:moveTo>
                  <a:pt x="0" y="0"/>
                </a:moveTo>
                <a:lnTo>
                  <a:pt x="344" y="177954"/>
                </a:lnTo>
              </a:path>
            </a:pathLst>
          </a:custGeom>
          <a:ln w="11469">
            <a:solidFill>
              <a:srgbClr val="000000"/>
            </a:solidFill>
          </a:ln>
        </p:spPr>
        <p:txBody>
          <a:bodyPr wrap="square" lIns="0" tIns="0" rIns="0" bIns="0" rtlCol="0"/>
          <a:lstStyle/>
          <a:p>
            <a:endParaRPr/>
          </a:p>
        </p:txBody>
      </p:sp>
      <p:sp>
        <p:nvSpPr>
          <p:cNvPr id="41" name="object 41"/>
          <p:cNvSpPr/>
          <p:nvPr/>
        </p:nvSpPr>
        <p:spPr>
          <a:xfrm>
            <a:off x="6730154" y="3471093"/>
            <a:ext cx="81280" cy="90805"/>
          </a:xfrm>
          <a:custGeom>
            <a:avLst/>
            <a:gdLst/>
            <a:ahLst/>
            <a:cxnLst/>
            <a:rect l="l" t="t" r="r" b="b"/>
            <a:pathLst>
              <a:path w="81279" h="90804">
                <a:moveTo>
                  <a:pt x="80746" y="0"/>
                </a:moveTo>
                <a:lnTo>
                  <a:pt x="0" y="257"/>
                </a:lnTo>
                <a:lnTo>
                  <a:pt x="40487" y="90714"/>
                </a:lnTo>
                <a:lnTo>
                  <a:pt x="80746" y="0"/>
                </a:lnTo>
                <a:close/>
              </a:path>
            </a:pathLst>
          </a:custGeom>
          <a:solidFill>
            <a:srgbClr val="000000"/>
          </a:solidFill>
        </p:spPr>
        <p:txBody>
          <a:bodyPr wrap="square" lIns="0" tIns="0" rIns="0" bIns="0" rtlCol="0"/>
          <a:lstStyle/>
          <a:p>
            <a:endParaRPr/>
          </a:p>
        </p:txBody>
      </p:sp>
      <p:sp>
        <p:nvSpPr>
          <p:cNvPr id="42" name="object 42"/>
          <p:cNvSpPr/>
          <p:nvPr/>
        </p:nvSpPr>
        <p:spPr>
          <a:xfrm>
            <a:off x="5637327" y="4253166"/>
            <a:ext cx="1298937" cy="414969"/>
          </a:xfrm>
          <a:prstGeom prst="rect">
            <a:avLst/>
          </a:prstGeom>
          <a:blipFill>
            <a:blip r:embed="rId15" cstate="print"/>
            <a:stretch>
              <a:fillRect/>
            </a:stretch>
          </a:blipFill>
        </p:spPr>
        <p:txBody>
          <a:bodyPr wrap="square" lIns="0" tIns="0" rIns="0" bIns="0" rtlCol="0"/>
          <a:lstStyle/>
          <a:p>
            <a:endParaRPr/>
          </a:p>
        </p:txBody>
      </p:sp>
      <p:sp>
        <p:nvSpPr>
          <p:cNvPr id="43" name="object 43"/>
          <p:cNvSpPr/>
          <p:nvPr/>
        </p:nvSpPr>
        <p:spPr>
          <a:xfrm>
            <a:off x="5689400" y="4291266"/>
            <a:ext cx="1186815" cy="290195"/>
          </a:xfrm>
          <a:custGeom>
            <a:avLst/>
            <a:gdLst/>
            <a:ahLst/>
            <a:cxnLst/>
            <a:rect l="l" t="t" r="r" b="b"/>
            <a:pathLst>
              <a:path w="1186814" h="290195">
                <a:moveTo>
                  <a:pt x="0" y="289886"/>
                </a:moveTo>
                <a:lnTo>
                  <a:pt x="1186649" y="289886"/>
                </a:lnTo>
                <a:lnTo>
                  <a:pt x="1186649" y="0"/>
                </a:lnTo>
                <a:lnTo>
                  <a:pt x="0" y="0"/>
                </a:lnTo>
                <a:lnTo>
                  <a:pt x="0" y="289886"/>
                </a:lnTo>
                <a:close/>
              </a:path>
            </a:pathLst>
          </a:custGeom>
          <a:ln w="9601">
            <a:solidFill>
              <a:srgbClr val="000000"/>
            </a:solidFill>
          </a:ln>
        </p:spPr>
        <p:txBody>
          <a:bodyPr wrap="square" lIns="0" tIns="0" rIns="0" bIns="0" rtlCol="0"/>
          <a:lstStyle/>
          <a:p>
            <a:endParaRPr/>
          </a:p>
        </p:txBody>
      </p:sp>
      <p:sp>
        <p:nvSpPr>
          <p:cNvPr id="44" name="object 44"/>
          <p:cNvSpPr/>
          <p:nvPr/>
        </p:nvSpPr>
        <p:spPr>
          <a:xfrm>
            <a:off x="5835178" y="4224214"/>
            <a:ext cx="903234" cy="492173"/>
          </a:xfrm>
          <a:prstGeom prst="rect">
            <a:avLst/>
          </a:prstGeom>
          <a:blipFill>
            <a:blip r:embed="rId16" cstate="print"/>
            <a:stretch>
              <a:fillRect/>
            </a:stretch>
          </a:blipFill>
        </p:spPr>
        <p:txBody>
          <a:bodyPr wrap="square" lIns="0" tIns="0" rIns="0" bIns="0" rtlCol="0"/>
          <a:lstStyle/>
          <a:p>
            <a:endParaRPr/>
          </a:p>
        </p:txBody>
      </p:sp>
      <p:sp>
        <p:nvSpPr>
          <p:cNvPr id="45" name="object 45"/>
          <p:cNvSpPr txBox="1"/>
          <p:nvPr/>
        </p:nvSpPr>
        <p:spPr>
          <a:xfrm>
            <a:off x="5930064" y="4274531"/>
            <a:ext cx="715645" cy="314960"/>
          </a:xfrm>
          <a:prstGeom prst="rect">
            <a:avLst/>
          </a:prstGeom>
        </p:spPr>
        <p:txBody>
          <a:bodyPr vert="horz" wrap="square" lIns="0" tIns="0" rIns="0" bIns="0" rtlCol="0">
            <a:spAutoFit/>
          </a:bodyPr>
          <a:lstStyle/>
          <a:p>
            <a:pPr marL="127000" marR="5080" indent="-114935">
              <a:lnSpc>
                <a:spcPct val="101600"/>
              </a:lnSpc>
            </a:pPr>
            <a:r>
              <a:rPr sz="1000" spc="-120" dirty="0">
                <a:latin typeface="宋体"/>
                <a:cs typeface="宋体"/>
              </a:rPr>
              <a:t>提</a:t>
            </a:r>
            <a:r>
              <a:rPr sz="1000" spc="-55" dirty="0">
                <a:latin typeface="宋体"/>
                <a:cs typeface="宋体"/>
              </a:rPr>
              <a:t>取</a:t>
            </a:r>
            <a:r>
              <a:rPr sz="1000" spc="-120" dirty="0">
                <a:latin typeface="宋体"/>
                <a:cs typeface="宋体"/>
              </a:rPr>
              <a:t>特选</a:t>
            </a:r>
            <a:r>
              <a:rPr sz="1000" spc="-55" dirty="0">
                <a:latin typeface="宋体"/>
                <a:cs typeface="宋体"/>
              </a:rPr>
              <a:t>需</a:t>
            </a:r>
            <a:r>
              <a:rPr sz="1000" spc="-90" dirty="0">
                <a:latin typeface="宋体"/>
                <a:cs typeface="宋体"/>
              </a:rPr>
              <a:t>求 </a:t>
            </a:r>
            <a:r>
              <a:rPr sz="1000" spc="-60" dirty="0">
                <a:latin typeface="宋体"/>
                <a:cs typeface="宋体"/>
              </a:rPr>
              <a:t> </a:t>
            </a:r>
            <a:r>
              <a:rPr sz="1000" spc="-70" dirty="0">
                <a:latin typeface="宋体"/>
                <a:cs typeface="宋体"/>
              </a:rPr>
              <a:t>数据集Cn</a:t>
            </a:r>
            <a:endParaRPr sz="1000">
              <a:latin typeface="宋体"/>
              <a:cs typeface="宋体"/>
            </a:endParaRPr>
          </a:p>
        </p:txBody>
      </p:sp>
      <p:sp>
        <p:nvSpPr>
          <p:cNvPr id="46" name="object 46"/>
          <p:cNvSpPr/>
          <p:nvPr/>
        </p:nvSpPr>
        <p:spPr>
          <a:xfrm>
            <a:off x="6282723" y="4581151"/>
            <a:ext cx="0" cy="215900"/>
          </a:xfrm>
          <a:custGeom>
            <a:avLst/>
            <a:gdLst/>
            <a:ahLst/>
            <a:cxnLst/>
            <a:rect l="l" t="t" r="r" b="b"/>
            <a:pathLst>
              <a:path h="215900">
                <a:moveTo>
                  <a:pt x="0" y="0"/>
                </a:moveTo>
                <a:lnTo>
                  <a:pt x="0" y="215398"/>
                </a:lnTo>
              </a:path>
            </a:pathLst>
          </a:custGeom>
          <a:ln w="11469">
            <a:solidFill>
              <a:srgbClr val="000000"/>
            </a:solidFill>
          </a:ln>
        </p:spPr>
        <p:txBody>
          <a:bodyPr wrap="square" lIns="0" tIns="0" rIns="0" bIns="0" rtlCol="0"/>
          <a:lstStyle/>
          <a:p>
            <a:endParaRPr/>
          </a:p>
        </p:txBody>
      </p:sp>
      <p:sp>
        <p:nvSpPr>
          <p:cNvPr id="47" name="object 47"/>
          <p:cNvSpPr/>
          <p:nvPr/>
        </p:nvSpPr>
        <p:spPr>
          <a:xfrm>
            <a:off x="6242350" y="4785227"/>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48" name="object 48"/>
          <p:cNvSpPr/>
          <p:nvPr/>
        </p:nvSpPr>
        <p:spPr>
          <a:xfrm>
            <a:off x="6213677" y="4600581"/>
            <a:ext cx="791405" cy="347416"/>
          </a:xfrm>
          <a:prstGeom prst="rect">
            <a:avLst/>
          </a:prstGeom>
          <a:blipFill>
            <a:blip r:embed="rId17" cstate="print"/>
            <a:stretch>
              <a:fillRect/>
            </a:stretch>
          </a:blipFill>
        </p:spPr>
        <p:txBody>
          <a:bodyPr wrap="square" lIns="0" tIns="0" rIns="0" bIns="0" rtlCol="0"/>
          <a:lstStyle/>
          <a:p>
            <a:endParaRPr/>
          </a:p>
        </p:txBody>
      </p:sp>
      <p:sp>
        <p:nvSpPr>
          <p:cNvPr id="49" name="object 49"/>
          <p:cNvSpPr txBox="1"/>
          <p:nvPr/>
        </p:nvSpPr>
        <p:spPr>
          <a:xfrm>
            <a:off x="6313036" y="4657583"/>
            <a:ext cx="593725" cy="157480"/>
          </a:xfrm>
          <a:prstGeom prst="rect">
            <a:avLst/>
          </a:prstGeom>
        </p:spPr>
        <p:txBody>
          <a:bodyPr vert="horz" wrap="square" lIns="0" tIns="0" rIns="0" bIns="0" rtlCol="0">
            <a:spAutoFit/>
          </a:bodyPr>
          <a:lstStyle/>
          <a:p>
            <a:pPr marL="12700"/>
            <a:r>
              <a:rPr sz="1000" spc="-120" dirty="0">
                <a:latin typeface="宋体"/>
                <a:cs typeface="宋体"/>
              </a:rPr>
              <a:t>相</a:t>
            </a:r>
            <a:r>
              <a:rPr sz="1000" spc="-60" dirty="0">
                <a:latin typeface="宋体"/>
                <a:cs typeface="宋体"/>
              </a:rPr>
              <a:t>似</a:t>
            </a:r>
            <a:r>
              <a:rPr sz="1000" spc="-120" dirty="0">
                <a:latin typeface="宋体"/>
                <a:cs typeface="宋体"/>
              </a:rPr>
              <a:t>度</a:t>
            </a:r>
            <a:r>
              <a:rPr sz="1000" spc="-125" dirty="0">
                <a:latin typeface="宋体"/>
                <a:cs typeface="宋体"/>
              </a:rPr>
              <a:t>分</a:t>
            </a:r>
            <a:r>
              <a:rPr sz="1000" spc="-120" dirty="0">
                <a:latin typeface="宋体"/>
                <a:cs typeface="宋体"/>
              </a:rPr>
              <a:t>析</a:t>
            </a:r>
            <a:endParaRPr sz="1000">
              <a:latin typeface="宋体"/>
              <a:cs typeface="宋体"/>
            </a:endParaRPr>
          </a:p>
        </p:txBody>
      </p:sp>
      <p:sp>
        <p:nvSpPr>
          <p:cNvPr id="50" name="object 50"/>
          <p:cNvSpPr/>
          <p:nvPr/>
        </p:nvSpPr>
        <p:spPr>
          <a:xfrm>
            <a:off x="5843780" y="4841805"/>
            <a:ext cx="886030" cy="414969"/>
          </a:xfrm>
          <a:prstGeom prst="rect">
            <a:avLst/>
          </a:prstGeom>
          <a:blipFill>
            <a:blip r:embed="rId18" cstate="print"/>
            <a:stretch>
              <a:fillRect/>
            </a:stretch>
          </a:blipFill>
        </p:spPr>
        <p:txBody>
          <a:bodyPr wrap="square" lIns="0" tIns="0" rIns="0" bIns="0" rtlCol="0"/>
          <a:lstStyle/>
          <a:p>
            <a:endParaRPr/>
          </a:p>
        </p:txBody>
      </p:sp>
      <p:sp>
        <p:nvSpPr>
          <p:cNvPr id="51" name="object 51"/>
          <p:cNvSpPr/>
          <p:nvPr/>
        </p:nvSpPr>
        <p:spPr>
          <a:xfrm>
            <a:off x="5900784" y="4875813"/>
            <a:ext cx="764540" cy="290195"/>
          </a:xfrm>
          <a:custGeom>
            <a:avLst/>
            <a:gdLst/>
            <a:ahLst/>
            <a:cxnLst/>
            <a:rect l="l" t="t" r="r" b="b"/>
            <a:pathLst>
              <a:path w="764539" h="290195">
                <a:moveTo>
                  <a:pt x="381939" y="0"/>
                </a:moveTo>
                <a:lnTo>
                  <a:pt x="0" y="145014"/>
                </a:lnTo>
                <a:lnTo>
                  <a:pt x="381939" y="289899"/>
                </a:lnTo>
                <a:lnTo>
                  <a:pt x="763993" y="145014"/>
                </a:lnTo>
                <a:lnTo>
                  <a:pt x="381939" y="0"/>
                </a:lnTo>
                <a:close/>
              </a:path>
            </a:pathLst>
          </a:custGeom>
          <a:solidFill>
            <a:srgbClr val="FFFFFF"/>
          </a:solidFill>
        </p:spPr>
        <p:txBody>
          <a:bodyPr wrap="square" lIns="0" tIns="0" rIns="0" bIns="0" rtlCol="0"/>
          <a:lstStyle/>
          <a:p>
            <a:endParaRPr/>
          </a:p>
        </p:txBody>
      </p:sp>
      <p:sp>
        <p:nvSpPr>
          <p:cNvPr id="52" name="object 52"/>
          <p:cNvSpPr/>
          <p:nvPr/>
        </p:nvSpPr>
        <p:spPr>
          <a:xfrm>
            <a:off x="5900784" y="4875813"/>
            <a:ext cx="764540" cy="290195"/>
          </a:xfrm>
          <a:custGeom>
            <a:avLst/>
            <a:gdLst/>
            <a:ahLst/>
            <a:cxnLst/>
            <a:rect l="l" t="t" r="r" b="b"/>
            <a:pathLst>
              <a:path w="764539" h="290195">
                <a:moveTo>
                  <a:pt x="381939" y="289899"/>
                </a:moveTo>
                <a:lnTo>
                  <a:pt x="763993" y="145014"/>
                </a:lnTo>
                <a:lnTo>
                  <a:pt x="381939" y="0"/>
                </a:lnTo>
                <a:lnTo>
                  <a:pt x="0" y="145014"/>
                </a:lnTo>
                <a:lnTo>
                  <a:pt x="381939" y="289899"/>
                </a:lnTo>
                <a:close/>
              </a:path>
            </a:pathLst>
          </a:custGeom>
          <a:ln w="9528">
            <a:solidFill>
              <a:srgbClr val="000000"/>
            </a:solidFill>
          </a:ln>
        </p:spPr>
        <p:txBody>
          <a:bodyPr wrap="square" lIns="0" tIns="0" rIns="0" bIns="0" rtlCol="0"/>
          <a:lstStyle/>
          <a:p>
            <a:endParaRPr/>
          </a:p>
        </p:txBody>
      </p:sp>
      <p:sp>
        <p:nvSpPr>
          <p:cNvPr id="53" name="object 53"/>
          <p:cNvSpPr txBox="1"/>
          <p:nvPr/>
        </p:nvSpPr>
        <p:spPr>
          <a:xfrm>
            <a:off x="6102337" y="4946370"/>
            <a:ext cx="369570" cy="151130"/>
          </a:xfrm>
          <a:prstGeom prst="rect">
            <a:avLst/>
          </a:prstGeom>
        </p:spPr>
        <p:txBody>
          <a:bodyPr vert="horz" wrap="square" lIns="0" tIns="0" rIns="0" bIns="0" rtlCol="0">
            <a:spAutoFit/>
          </a:bodyPr>
          <a:lstStyle/>
          <a:p>
            <a:pPr marL="12700"/>
            <a:r>
              <a:rPr sz="950" spc="-70" dirty="0">
                <a:latin typeface="宋体"/>
                <a:cs typeface="宋体"/>
              </a:rPr>
              <a:t>匹</a:t>
            </a:r>
            <a:r>
              <a:rPr sz="950" spc="-5" dirty="0">
                <a:latin typeface="宋体"/>
                <a:cs typeface="宋体"/>
              </a:rPr>
              <a:t>配</a:t>
            </a:r>
            <a:r>
              <a:rPr sz="950" spc="-70" dirty="0">
                <a:latin typeface="宋体"/>
                <a:cs typeface="宋体"/>
              </a:rPr>
              <a:t>度</a:t>
            </a:r>
            <a:endParaRPr sz="950">
              <a:latin typeface="宋体"/>
              <a:cs typeface="宋体"/>
            </a:endParaRPr>
          </a:p>
        </p:txBody>
      </p:sp>
      <p:sp>
        <p:nvSpPr>
          <p:cNvPr id="54" name="object 54"/>
          <p:cNvSpPr/>
          <p:nvPr/>
        </p:nvSpPr>
        <p:spPr>
          <a:xfrm>
            <a:off x="4501833" y="2429230"/>
            <a:ext cx="1161301" cy="289513"/>
          </a:xfrm>
          <a:prstGeom prst="rect">
            <a:avLst/>
          </a:prstGeom>
          <a:blipFill>
            <a:blip r:embed="rId19" cstate="print"/>
            <a:stretch>
              <a:fillRect/>
            </a:stretch>
          </a:blipFill>
        </p:spPr>
        <p:txBody>
          <a:bodyPr wrap="square" lIns="0" tIns="0" rIns="0" bIns="0" rtlCol="0"/>
          <a:lstStyle/>
          <a:p>
            <a:endParaRPr/>
          </a:p>
        </p:txBody>
      </p:sp>
      <p:sp>
        <p:nvSpPr>
          <p:cNvPr id="55" name="object 55"/>
          <p:cNvSpPr/>
          <p:nvPr/>
        </p:nvSpPr>
        <p:spPr>
          <a:xfrm>
            <a:off x="4550003" y="2409928"/>
            <a:ext cx="1059421" cy="347416"/>
          </a:xfrm>
          <a:prstGeom prst="rect">
            <a:avLst/>
          </a:prstGeom>
          <a:blipFill>
            <a:blip r:embed="rId20" cstate="print"/>
            <a:stretch>
              <a:fillRect/>
            </a:stretch>
          </a:blipFill>
        </p:spPr>
        <p:txBody>
          <a:bodyPr wrap="square" lIns="0" tIns="0" rIns="0" bIns="0" rtlCol="0"/>
          <a:lstStyle/>
          <a:p>
            <a:endParaRPr/>
          </a:p>
        </p:txBody>
      </p:sp>
      <p:sp>
        <p:nvSpPr>
          <p:cNvPr id="56" name="object 56"/>
          <p:cNvSpPr/>
          <p:nvPr/>
        </p:nvSpPr>
        <p:spPr>
          <a:xfrm>
            <a:off x="4501833" y="2660841"/>
            <a:ext cx="1161301" cy="289513"/>
          </a:xfrm>
          <a:prstGeom prst="rect">
            <a:avLst/>
          </a:prstGeom>
          <a:blipFill>
            <a:blip r:embed="rId21" cstate="print"/>
            <a:stretch>
              <a:fillRect/>
            </a:stretch>
          </a:blipFill>
        </p:spPr>
        <p:txBody>
          <a:bodyPr wrap="square" lIns="0" tIns="0" rIns="0" bIns="0" rtlCol="0"/>
          <a:lstStyle/>
          <a:p>
            <a:endParaRPr/>
          </a:p>
        </p:txBody>
      </p:sp>
      <p:sp>
        <p:nvSpPr>
          <p:cNvPr id="57" name="object 57"/>
          <p:cNvSpPr/>
          <p:nvPr/>
        </p:nvSpPr>
        <p:spPr>
          <a:xfrm>
            <a:off x="4550003" y="2641539"/>
            <a:ext cx="1059421" cy="347416"/>
          </a:xfrm>
          <a:prstGeom prst="rect">
            <a:avLst/>
          </a:prstGeom>
          <a:blipFill>
            <a:blip r:embed="rId22" cstate="print"/>
            <a:stretch>
              <a:fillRect/>
            </a:stretch>
          </a:blipFill>
        </p:spPr>
        <p:txBody>
          <a:bodyPr wrap="square" lIns="0" tIns="0" rIns="0" bIns="0" rtlCol="0"/>
          <a:lstStyle/>
          <a:p>
            <a:endParaRPr/>
          </a:p>
        </p:txBody>
      </p:sp>
      <p:sp>
        <p:nvSpPr>
          <p:cNvPr id="58" name="object 58"/>
          <p:cNvSpPr/>
          <p:nvPr/>
        </p:nvSpPr>
        <p:spPr>
          <a:xfrm>
            <a:off x="4501833" y="2892451"/>
            <a:ext cx="1161301" cy="299164"/>
          </a:xfrm>
          <a:prstGeom prst="rect">
            <a:avLst/>
          </a:prstGeom>
          <a:blipFill>
            <a:blip r:embed="rId23" cstate="print"/>
            <a:stretch>
              <a:fillRect/>
            </a:stretch>
          </a:blipFill>
        </p:spPr>
        <p:txBody>
          <a:bodyPr wrap="square" lIns="0" tIns="0" rIns="0" bIns="0" rtlCol="0"/>
          <a:lstStyle/>
          <a:p>
            <a:endParaRPr/>
          </a:p>
        </p:txBody>
      </p:sp>
      <p:sp>
        <p:nvSpPr>
          <p:cNvPr id="59" name="object 59"/>
          <p:cNvSpPr/>
          <p:nvPr/>
        </p:nvSpPr>
        <p:spPr>
          <a:xfrm>
            <a:off x="4550003" y="2882801"/>
            <a:ext cx="1059421" cy="337765"/>
          </a:xfrm>
          <a:prstGeom prst="rect">
            <a:avLst/>
          </a:prstGeom>
          <a:blipFill>
            <a:blip r:embed="rId24" cstate="print"/>
            <a:stretch>
              <a:fillRect/>
            </a:stretch>
          </a:blipFill>
        </p:spPr>
        <p:txBody>
          <a:bodyPr wrap="square" lIns="0" tIns="0" rIns="0" bIns="0" rtlCol="0"/>
          <a:lstStyle/>
          <a:p>
            <a:endParaRPr/>
          </a:p>
        </p:txBody>
      </p:sp>
      <p:sp>
        <p:nvSpPr>
          <p:cNvPr id="60" name="object 60"/>
          <p:cNvSpPr/>
          <p:nvPr/>
        </p:nvSpPr>
        <p:spPr>
          <a:xfrm>
            <a:off x="4501833" y="3104761"/>
            <a:ext cx="1161301" cy="299164"/>
          </a:xfrm>
          <a:prstGeom prst="rect">
            <a:avLst/>
          </a:prstGeom>
          <a:blipFill>
            <a:blip r:embed="rId25" cstate="print"/>
            <a:stretch>
              <a:fillRect/>
            </a:stretch>
          </a:blipFill>
        </p:spPr>
        <p:txBody>
          <a:bodyPr wrap="square" lIns="0" tIns="0" rIns="0" bIns="0" rtlCol="0"/>
          <a:lstStyle/>
          <a:p>
            <a:endParaRPr/>
          </a:p>
        </p:txBody>
      </p:sp>
      <p:sp>
        <p:nvSpPr>
          <p:cNvPr id="61" name="object 61"/>
          <p:cNvSpPr/>
          <p:nvPr/>
        </p:nvSpPr>
        <p:spPr>
          <a:xfrm>
            <a:off x="4550003" y="3095111"/>
            <a:ext cx="1059421" cy="337765"/>
          </a:xfrm>
          <a:prstGeom prst="rect">
            <a:avLst/>
          </a:prstGeom>
          <a:blipFill>
            <a:blip r:embed="rId26" cstate="print"/>
            <a:stretch>
              <a:fillRect/>
            </a:stretch>
          </a:blipFill>
        </p:spPr>
        <p:txBody>
          <a:bodyPr wrap="square" lIns="0" tIns="0" rIns="0" bIns="0" rtlCol="0"/>
          <a:lstStyle/>
          <a:p>
            <a:endParaRPr/>
          </a:p>
        </p:txBody>
      </p:sp>
      <p:sp>
        <p:nvSpPr>
          <p:cNvPr id="62" name="object 62"/>
          <p:cNvSpPr/>
          <p:nvPr/>
        </p:nvSpPr>
        <p:spPr>
          <a:xfrm>
            <a:off x="4501833" y="3317071"/>
            <a:ext cx="1161301" cy="299164"/>
          </a:xfrm>
          <a:prstGeom prst="rect">
            <a:avLst/>
          </a:prstGeom>
          <a:blipFill>
            <a:blip r:embed="rId25" cstate="print"/>
            <a:stretch>
              <a:fillRect/>
            </a:stretch>
          </a:blipFill>
        </p:spPr>
        <p:txBody>
          <a:bodyPr wrap="square" lIns="0" tIns="0" rIns="0" bIns="0" rtlCol="0"/>
          <a:lstStyle/>
          <a:p>
            <a:endParaRPr/>
          </a:p>
        </p:txBody>
      </p:sp>
      <p:sp>
        <p:nvSpPr>
          <p:cNvPr id="63" name="object 63"/>
          <p:cNvSpPr/>
          <p:nvPr/>
        </p:nvSpPr>
        <p:spPr>
          <a:xfrm>
            <a:off x="4550003" y="3307421"/>
            <a:ext cx="1059421" cy="337765"/>
          </a:xfrm>
          <a:prstGeom prst="rect">
            <a:avLst/>
          </a:prstGeom>
          <a:blipFill>
            <a:blip r:embed="rId27" cstate="print"/>
            <a:stretch>
              <a:fillRect/>
            </a:stretch>
          </a:blipFill>
        </p:spPr>
        <p:txBody>
          <a:bodyPr wrap="square" lIns="0" tIns="0" rIns="0" bIns="0" rtlCol="0"/>
          <a:lstStyle/>
          <a:p>
            <a:endParaRPr/>
          </a:p>
        </p:txBody>
      </p:sp>
      <p:sp>
        <p:nvSpPr>
          <p:cNvPr id="64" name="object 64"/>
          <p:cNvSpPr txBox="1"/>
          <p:nvPr/>
        </p:nvSpPr>
        <p:spPr>
          <a:xfrm>
            <a:off x="4668059" y="2398590"/>
            <a:ext cx="827405" cy="1116330"/>
          </a:xfrm>
          <a:prstGeom prst="rect">
            <a:avLst/>
          </a:prstGeom>
        </p:spPr>
        <p:txBody>
          <a:bodyPr vert="horz" wrap="square" lIns="0" tIns="73025" rIns="0" bIns="0" rtlCol="0">
            <a:spAutoFit/>
          </a:bodyPr>
          <a:lstStyle/>
          <a:p>
            <a:pPr marL="12700" algn="just">
              <a:spcBef>
                <a:spcPts val="575"/>
              </a:spcBef>
            </a:pPr>
            <a:r>
              <a:rPr sz="950" spc="-70" dirty="0">
                <a:latin typeface="宋体"/>
                <a:cs typeface="宋体"/>
              </a:rPr>
              <a:t>安</a:t>
            </a:r>
            <a:r>
              <a:rPr sz="950" dirty="0">
                <a:latin typeface="宋体"/>
                <a:cs typeface="宋体"/>
              </a:rPr>
              <a:t>全</a:t>
            </a:r>
            <a:r>
              <a:rPr sz="950" spc="-70" dirty="0">
                <a:latin typeface="宋体"/>
                <a:cs typeface="宋体"/>
              </a:rPr>
              <a:t>基础</a:t>
            </a:r>
            <a:r>
              <a:rPr sz="950" spc="-5" dirty="0">
                <a:latin typeface="宋体"/>
                <a:cs typeface="宋体"/>
              </a:rPr>
              <a:t>数</a:t>
            </a:r>
            <a:r>
              <a:rPr sz="950" spc="-70" dirty="0">
                <a:latin typeface="宋体"/>
                <a:cs typeface="宋体"/>
              </a:rPr>
              <a:t>据库</a:t>
            </a:r>
            <a:endParaRPr sz="950">
              <a:latin typeface="宋体"/>
              <a:cs typeface="宋体"/>
            </a:endParaRPr>
          </a:p>
          <a:p>
            <a:pPr marL="12700" algn="just">
              <a:spcBef>
                <a:spcPts val="625"/>
              </a:spcBef>
            </a:pPr>
            <a:r>
              <a:rPr sz="1000" spc="-120" dirty="0">
                <a:latin typeface="宋体"/>
                <a:cs typeface="宋体"/>
              </a:rPr>
              <a:t>事</a:t>
            </a:r>
            <a:r>
              <a:rPr sz="1000" spc="-55" dirty="0">
                <a:latin typeface="宋体"/>
                <a:cs typeface="宋体"/>
              </a:rPr>
              <a:t>故</a:t>
            </a:r>
            <a:r>
              <a:rPr sz="1000" spc="-120" dirty="0">
                <a:latin typeface="宋体"/>
                <a:cs typeface="宋体"/>
              </a:rPr>
              <a:t>案例</a:t>
            </a:r>
            <a:r>
              <a:rPr sz="1000" spc="-55" dirty="0">
                <a:latin typeface="宋体"/>
                <a:cs typeface="宋体"/>
              </a:rPr>
              <a:t>数</a:t>
            </a:r>
            <a:r>
              <a:rPr sz="1000" spc="-120" dirty="0">
                <a:latin typeface="宋体"/>
                <a:cs typeface="宋体"/>
              </a:rPr>
              <a:t>据库</a:t>
            </a:r>
            <a:endParaRPr sz="1000">
              <a:latin typeface="宋体"/>
              <a:cs typeface="宋体"/>
            </a:endParaRPr>
          </a:p>
          <a:p>
            <a:pPr marL="12700" marR="5080" algn="just">
              <a:lnSpc>
                <a:spcPct val="144500"/>
              </a:lnSpc>
              <a:spcBef>
                <a:spcPts val="200"/>
              </a:spcBef>
            </a:pPr>
            <a:r>
              <a:rPr sz="950" spc="-70" dirty="0">
                <a:latin typeface="宋体"/>
                <a:cs typeface="宋体"/>
              </a:rPr>
              <a:t>安</a:t>
            </a:r>
            <a:r>
              <a:rPr sz="950" dirty="0">
                <a:latin typeface="宋体"/>
                <a:cs typeface="宋体"/>
              </a:rPr>
              <a:t>全</a:t>
            </a:r>
            <a:r>
              <a:rPr sz="950" spc="-70" dirty="0">
                <a:latin typeface="宋体"/>
                <a:cs typeface="宋体"/>
              </a:rPr>
              <a:t>模型</a:t>
            </a:r>
            <a:r>
              <a:rPr sz="950" spc="-5" dirty="0">
                <a:latin typeface="宋体"/>
                <a:cs typeface="宋体"/>
              </a:rPr>
              <a:t>数</a:t>
            </a:r>
            <a:r>
              <a:rPr sz="950" spc="-60" dirty="0">
                <a:latin typeface="宋体"/>
                <a:cs typeface="宋体"/>
              </a:rPr>
              <a:t>据库 </a:t>
            </a:r>
            <a:r>
              <a:rPr sz="950" spc="-55" dirty="0">
                <a:latin typeface="宋体"/>
                <a:cs typeface="宋体"/>
              </a:rPr>
              <a:t> 安</a:t>
            </a:r>
            <a:r>
              <a:rPr sz="950" dirty="0">
                <a:latin typeface="宋体"/>
                <a:cs typeface="宋体"/>
              </a:rPr>
              <a:t>全</a:t>
            </a:r>
            <a:r>
              <a:rPr sz="950" spc="-70" dirty="0">
                <a:latin typeface="宋体"/>
                <a:cs typeface="宋体"/>
              </a:rPr>
              <a:t>监管</a:t>
            </a:r>
            <a:r>
              <a:rPr sz="950" spc="-5" dirty="0">
                <a:latin typeface="宋体"/>
                <a:cs typeface="宋体"/>
              </a:rPr>
              <a:t>数</a:t>
            </a:r>
            <a:r>
              <a:rPr sz="950" spc="-60" dirty="0">
                <a:latin typeface="宋体"/>
                <a:cs typeface="宋体"/>
              </a:rPr>
              <a:t>据库 </a:t>
            </a:r>
            <a:r>
              <a:rPr sz="950" spc="-35" dirty="0">
                <a:latin typeface="宋体"/>
                <a:cs typeface="宋体"/>
              </a:rPr>
              <a:t> </a:t>
            </a:r>
            <a:r>
              <a:rPr sz="1000" spc="-120" dirty="0">
                <a:latin typeface="宋体"/>
                <a:cs typeface="宋体"/>
              </a:rPr>
              <a:t>安</a:t>
            </a:r>
            <a:r>
              <a:rPr sz="1000" spc="-55" dirty="0">
                <a:latin typeface="宋体"/>
                <a:cs typeface="宋体"/>
              </a:rPr>
              <a:t>全</a:t>
            </a:r>
            <a:r>
              <a:rPr sz="1000" spc="-120" dirty="0">
                <a:latin typeface="宋体"/>
                <a:cs typeface="宋体"/>
              </a:rPr>
              <a:t>应急</a:t>
            </a:r>
            <a:r>
              <a:rPr sz="1000" spc="-55" dirty="0">
                <a:latin typeface="宋体"/>
                <a:cs typeface="宋体"/>
              </a:rPr>
              <a:t>数</a:t>
            </a:r>
            <a:r>
              <a:rPr sz="1000" spc="-120" dirty="0">
                <a:latin typeface="宋体"/>
                <a:cs typeface="宋体"/>
              </a:rPr>
              <a:t>据库</a:t>
            </a:r>
            <a:endParaRPr sz="1000">
              <a:latin typeface="宋体"/>
              <a:cs typeface="宋体"/>
            </a:endParaRPr>
          </a:p>
        </p:txBody>
      </p:sp>
      <p:sp>
        <p:nvSpPr>
          <p:cNvPr id="65" name="object 65"/>
          <p:cNvSpPr/>
          <p:nvPr/>
        </p:nvSpPr>
        <p:spPr>
          <a:xfrm>
            <a:off x="5992657" y="3653036"/>
            <a:ext cx="290067" cy="91185"/>
          </a:xfrm>
          <a:prstGeom prst="rect">
            <a:avLst/>
          </a:prstGeom>
          <a:blipFill>
            <a:blip r:embed="rId28" cstate="print"/>
            <a:stretch>
              <a:fillRect/>
            </a:stretch>
          </a:blipFill>
        </p:spPr>
        <p:txBody>
          <a:bodyPr wrap="square" lIns="0" tIns="0" rIns="0" bIns="0" rtlCol="0"/>
          <a:lstStyle/>
          <a:p>
            <a:endParaRPr/>
          </a:p>
        </p:txBody>
      </p:sp>
      <p:sp>
        <p:nvSpPr>
          <p:cNvPr id="66" name="object 66"/>
          <p:cNvSpPr/>
          <p:nvPr/>
        </p:nvSpPr>
        <p:spPr>
          <a:xfrm>
            <a:off x="5597412" y="2499786"/>
            <a:ext cx="190522" cy="91141"/>
          </a:xfrm>
          <a:prstGeom prst="rect">
            <a:avLst/>
          </a:prstGeom>
          <a:blipFill>
            <a:blip r:embed="rId29" cstate="print"/>
            <a:stretch>
              <a:fillRect/>
            </a:stretch>
          </a:blipFill>
        </p:spPr>
        <p:txBody>
          <a:bodyPr wrap="square" lIns="0" tIns="0" rIns="0" bIns="0" rtlCol="0"/>
          <a:lstStyle/>
          <a:p>
            <a:endParaRPr/>
          </a:p>
        </p:txBody>
      </p:sp>
      <p:sp>
        <p:nvSpPr>
          <p:cNvPr id="67" name="object 67"/>
          <p:cNvSpPr/>
          <p:nvPr/>
        </p:nvSpPr>
        <p:spPr>
          <a:xfrm>
            <a:off x="5597412" y="2992172"/>
            <a:ext cx="190510" cy="91100"/>
          </a:xfrm>
          <a:prstGeom prst="rect">
            <a:avLst/>
          </a:prstGeom>
          <a:blipFill>
            <a:blip r:embed="rId29" cstate="print"/>
            <a:stretch>
              <a:fillRect/>
            </a:stretch>
          </a:blipFill>
        </p:spPr>
        <p:txBody>
          <a:bodyPr wrap="square" lIns="0" tIns="0" rIns="0" bIns="0" rtlCol="0"/>
          <a:lstStyle/>
          <a:p>
            <a:endParaRPr/>
          </a:p>
        </p:txBody>
      </p:sp>
      <p:sp>
        <p:nvSpPr>
          <p:cNvPr id="68" name="object 68"/>
          <p:cNvSpPr/>
          <p:nvPr/>
        </p:nvSpPr>
        <p:spPr>
          <a:xfrm>
            <a:off x="5597412" y="2735341"/>
            <a:ext cx="190510" cy="91100"/>
          </a:xfrm>
          <a:prstGeom prst="rect">
            <a:avLst/>
          </a:prstGeom>
          <a:blipFill>
            <a:blip r:embed="rId29" cstate="print"/>
            <a:stretch>
              <a:fillRect/>
            </a:stretch>
          </a:blipFill>
        </p:spPr>
        <p:txBody>
          <a:bodyPr wrap="square" lIns="0" tIns="0" rIns="0" bIns="0" rtlCol="0"/>
          <a:lstStyle/>
          <a:p>
            <a:endParaRPr/>
          </a:p>
        </p:txBody>
      </p:sp>
      <p:sp>
        <p:nvSpPr>
          <p:cNvPr id="69" name="object 69"/>
          <p:cNvSpPr/>
          <p:nvPr/>
        </p:nvSpPr>
        <p:spPr>
          <a:xfrm>
            <a:off x="5604523" y="3394918"/>
            <a:ext cx="190510" cy="91100"/>
          </a:xfrm>
          <a:prstGeom prst="rect">
            <a:avLst/>
          </a:prstGeom>
          <a:blipFill>
            <a:blip r:embed="rId29" cstate="print"/>
            <a:stretch>
              <a:fillRect/>
            </a:stretch>
          </a:blipFill>
        </p:spPr>
        <p:txBody>
          <a:bodyPr wrap="square" lIns="0" tIns="0" rIns="0" bIns="0" rtlCol="0"/>
          <a:lstStyle/>
          <a:p>
            <a:endParaRPr/>
          </a:p>
        </p:txBody>
      </p:sp>
      <p:sp>
        <p:nvSpPr>
          <p:cNvPr id="70" name="object 70"/>
          <p:cNvSpPr/>
          <p:nvPr/>
        </p:nvSpPr>
        <p:spPr>
          <a:xfrm>
            <a:off x="5604523" y="3182866"/>
            <a:ext cx="190510" cy="91185"/>
          </a:xfrm>
          <a:prstGeom prst="rect">
            <a:avLst/>
          </a:prstGeom>
          <a:blipFill>
            <a:blip r:embed="rId29" cstate="print"/>
            <a:stretch>
              <a:fillRect/>
            </a:stretch>
          </a:blipFill>
        </p:spPr>
        <p:txBody>
          <a:bodyPr wrap="square" lIns="0" tIns="0" rIns="0" bIns="0" rtlCol="0"/>
          <a:lstStyle/>
          <a:p>
            <a:endParaRPr/>
          </a:p>
        </p:txBody>
      </p:sp>
      <p:sp>
        <p:nvSpPr>
          <p:cNvPr id="71" name="object 71"/>
          <p:cNvSpPr/>
          <p:nvPr/>
        </p:nvSpPr>
        <p:spPr>
          <a:xfrm>
            <a:off x="6282723" y="4651149"/>
            <a:ext cx="1620520" cy="5080"/>
          </a:xfrm>
          <a:custGeom>
            <a:avLst/>
            <a:gdLst/>
            <a:ahLst/>
            <a:cxnLst/>
            <a:rect l="l" t="t" r="r" b="b"/>
            <a:pathLst>
              <a:path w="1620520" h="5079">
                <a:moveTo>
                  <a:pt x="0" y="4889"/>
                </a:moveTo>
                <a:lnTo>
                  <a:pt x="1620316" y="0"/>
                </a:lnTo>
              </a:path>
            </a:pathLst>
          </a:custGeom>
          <a:ln w="12867">
            <a:solidFill>
              <a:srgbClr val="000000"/>
            </a:solidFill>
          </a:ln>
        </p:spPr>
        <p:txBody>
          <a:bodyPr wrap="square" lIns="0" tIns="0" rIns="0" bIns="0" rtlCol="0"/>
          <a:lstStyle/>
          <a:p>
            <a:endParaRPr/>
          </a:p>
        </p:txBody>
      </p:sp>
      <p:sp>
        <p:nvSpPr>
          <p:cNvPr id="72" name="object 72"/>
          <p:cNvSpPr/>
          <p:nvPr/>
        </p:nvSpPr>
        <p:spPr>
          <a:xfrm>
            <a:off x="5637326" y="4803241"/>
            <a:ext cx="326884" cy="337765"/>
          </a:xfrm>
          <a:prstGeom prst="rect">
            <a:avLst/>
          </a:prstGeom>
          <a:blipFill>
            <a:blip r:embed="rId30" cstate="print"/>
            <a:stretch>
              <a:fillRect/>
            </a:stretch>
          </a:blipFill>
        </p:spPr>
        <p:txBody>
          <a:bodyPr wrap="square" lIns="0" tIns="0" rIns="0" bIns="0" rtlCol="0"/>
          <a:lstStyle/>
          <a:p>
            <a:endParaRPr/>
          </a:p>
        </p:txBody>
      </p:sp>
      <p:sp>
        <p:nvSpPr>
          <p:cNvPr id="73" name="object 73"/>
          <p:cNvSpPr txBox="1"/>
          <p:nvPr/>
        </p:nvSpPr>
        <p:spPr>
          <a:xfrm>
            <a:off x="5461300" y="4863376"/>
            <a:ext cx="405765" cy="146194"/>
          </a:xfrm>
          <a:prstGeom prst="rect">
            <a:avLst/>
          </a:prstGeom>
        </p:spPr>
        <p:txBody>
          <a:bodyPr vert="horz" wrap="square" lIns="0" tIns="0" rIns="0" bIns="0" rtlCol="0">
            <a:spAutoFit/>
          </a:bodyPr>
          <a:lstStyle/>
          <a:p>
            <a:pPr marL="12700">
              <a:tabLst>
                <a:tab pos="280670" algn="l"/>
              </a:tabLst>
            </a:pPr>
            <a:r>
              <a:rPr sz="950" u="heavy" spc="-20" dirty="0">
                <a:latin typeface="Times New Roman"/>
                <a:cs typeface="Times New Roman"/>
              </a:rPr>
              <a:t> 	</a:t>
            </a:r>
            <a:r>
              <a:rPr sz="950" u="heavy" spc="-70" dirty="0">
                <a:latin typeface="宋体"/>
                <a:cs typeface="宋体"/>
              </a:rPr>
              <a:t>低</a:t>
            </a:r>
            <a:endParaRPr sz="950">
              <a:latin typeface="宋体"/>
              <a:cs typeface="宋体"/>
            </a:endParaRPr>
          </a:p>
        </p:txBody>
      </p:sp>
      <p:sp>
        <p:nvSpPr>
          <p:cNvPr id="74" name="object 74"/>
          <p:cNvSpPr/>
          <p:nvPr/>
        </p:nvSpPr>
        <p:spPr>
          <a:xfrm>
            <a:off x="2463102" y="2245870"/>
            <a:ext cx="911836" cy="472872"/>
          </a:xfrm>
          <a:prstGeom prst="rect">
            <a:avLst/>
          </a:prstGeom>
          <a:blipFill>
            <a:blip r:embed="rId31" cstate="print"/>
            <a:stretch>
              <a:fillRect/>
            </a:stretch>
          </a:blipFill>
        </p:spPr>
        <p:txBody>
          <a:bodyPr wrap="square" lIns="0" tIns="0" rIns="0" bIns="0" rtlCol="0"/>
          <a:lstStyle/>
          <a:p>
            <a:endParaRPr/>
          </a:p>
        </p:txBody>
      </p:sp>
      <p:sp>
        <p:nvSpPr>
          <p:cNvPr id="75" name="object 75"/>
          <p:cNvSpPr/>
          <p:nvPr/>
        </p:nvSpPr>
        <p:spPr>
          <a:xfrm>
            <a:off x="2514166" y="2285257"/>
            <a:ext cx="799465" cy="341630"/>
          </a:xfrm>
          <a:custGeom>
            <a:avLst/>
            <a:gdLst/>
            <a:ahLst/>
            <a:cxnLst/>
            <a:rect l="l" t="t" r="r" b="b"/>
            <a:pathLst>
              <a:path w="799464" h="341630">
                <a:moveTo>
                  <a:pt x="0" y="341355"/>
                </a:moveTo>
                <a:lnTo>
                  <a:pt x="798849" y="341355"/>
                </a:lnTo>
                <a:lnTo>
                  <a:pt x="798849" y="0"/>
                </a:lnTo>
                <a:lnTo>
                  <a:pt x="0" y="0"/>
                </a:lnTo>
                <a:lnTo>
                  <a:pt x="0" y="341355"/>
                </a:lnTo>
                <a:close/>
              </a:path>
            </a:pathLst>
          </a:custGeom>
          <a:ln w="9498">
            <a:solidFill>
              <a:srgbClr val="000000"/>
            </a:solidFill>
          </a:ln>
        </p:spPr>
        <p:txBody>
          <a:bodyPr wrap="square" lIns="0" tIns="0" rIns="0" bIns="0" rtlCol="0"/>
          <a:lstStyle/>
          <a:p>
            <a:endParaRPr/>
          </a:p>
        </p:txBody>
      </p:sp>
      <p:sp>
        <p:nvSpPr>
          <p:cNvPr id="76" name="object 76"/>
          <p:cNvSpPr/>
          <p:nvPr/>
        </p:nvSpPr>
        <p:spPr>
          <a:xfrm>
            <a:off x="2574931" y="2245871"/>
            <a:ext cx="679576" cy="492173"/>
          </a:xfrm>
          <a:prstGeom prst="rect">
            <a:avLst/>
          </a:prstGeom>
          <a:blipFill>
            <a:blip r:embed="rId32" cstate="print"/>
            <a:stretch>
              <a:fillRect/>
            </a:stretch>
          </a:blipFill>
        </p:spPr>
        <p:txBody>
          <a:bodyPr wrap="square" lIns="0" tIns="0" rIns="0" bIns="0" rtlCol="0"/>
          <a:lstStyle/>
          <a:p>
            <a:endParaRPr/>
          </a:p>
        </p:txBody>
      </p:sp>
      <p:sp>
        <p:nvSpPr>
          <p:cNvPr id="77" name="object 77"/>
          <p:cNvSpPr txBox="1"/>
          <p:nvPr/>
        </p:nvSpPr>
        <p:spPr>
          <a:xfrm>
            <a:off x="2671768" y="2289839"/>
            <a:ext cx="481965" cy="316230"/>
          </a:xfrm>
          <a:prstGeom prst="rect">
            <a:avLst/>
          </a:prstGeom>
        </p:spPr>
        <p:txBody>
          <a:bodyPr vert="horz" wrap="square" lIns="0" tIns="0" rIns="0" bIns="0" rtlCol="0">
            <a:spAutoFit/>
          </a:bodyPr>
          <a:lstStyle/>
          <a:p>
            <a:pPr marL="12700" marR="5080">
              <a:lnSpc>
                <a:spcPct val="106900"/>
              </a:lnSpc>
            </a:pPr>
            <a:r>
              <a:rPr sz="950" spc="-70" dirty="0">
                <a:latin typeface="宋体"/>
                <a:cs typeface="宋体"/>
              </a:rPr>
              <a:t>共</a:t>
            </a:r>
            <a:r>
              <a:rPr sz="950" dirty="0">
                <a:latin typeface="宋体"/>
                <a:cs typeface="宋体"/>
              </a:rPr>
              <a:t>享</a:t>
            </a:r>
            <a:r>
              <a:rPr sz="950" spc="-60" dirty="0">
                <a:latin typeface="宋体"/>
                <a:cs typeface="宋体"/>
              </a:rPr>
              <a:t>思维 </a:t>
            </a:r>
            <a:r>
              <a:rPr sz="950" spc="-55" dirty="0">
                <a:latin typeface="宋体"/>
                <a:cs typeface="宋体"/>
              </a:rPr>
              <a:t> 观</a:t>
            </a:r>
            <a:r>
              <a:rPr sz="950" dirty="0">
                <a:latin typeface="宋体"/>
                <a:cs typeface="宋体"/>
              </a:rPr>
              <a:t>念</a:t>
            </a:r>
            <a:r>
              <a:rPr sz="950" spc="-70" dirty="0">
                <a:latin typeface="宋体"/>
                <a:cs typeface="宋体"/>
              </a:rPr>
              <a:t>转变</a:t>
            </a:r>
            <a:endParaRPr sz="950">
              <a:latin typeface="宋体"/>
              <a:cs typeface="宋体"/>
            </a:endParaRPr>
          </a:p>
        </p:txBody>
      </p:sp>
      <p:sp>
        <p:nvSpPr>
          <p:cNvPr id="78" name="object 78"/>
          <p:cNvSpPr/>
          <p:nvPr/>
        </p:nvSpPr>
        <p:spPr>
          <a:xfrm>
            <a:off x="3314724" y="2245870"/>
            <a:ext cx="911836" cy="472872"/>
          </a:xfrm>
          <a:prstGeom prst="rect">
            <a:avLst/>
          </a:prstGeom>
          <a:blipFill>
            <a:blip r:embed="rId33" cstate="print"/>
            <a:stretch>
              <a:fillRect/>
            </a:stretch>
          </a:blipFill>
        </p:spPr>
        <p:txBody>
          <a:bodyPr wrap="square" lIns="0" tIns="0" rIns="0" bIns="0" rtlCol="0"/>
          <a:lstStyle/>
          <a:p>
            <a:endParaRPr/>
          </a:p>
        </p:txBody>
      </p:sp>
      <p:sp>
        <p:nvSpPr>
          <p:cNvPr id="79" name="object 79"/>
          <p:cNvSpPr/>
          <p:nvPr/>
        </p:nvSpPr>
        <p:spPr>
          <a:xfrm>
            <a:off x="3359302" y="2245871"/>
            <a:ext cx="808376" cy="492173"/>
          </a:xfrm>
          <a:prstGeom prst="rect">
            <a:avLst/>
          </a:prstGeom>
          <a:blipFill>
            <a:blip r:embed="rId34" cstate="print"/>
            <a:stretch>
              <a:fillRect/>
            </a:stretch>
          </a:blipFill>
        </p:spPr>
        <p:txBody>
          <a:bodyPr wrap="square" lIns="0" tIns="0" rIns="0" bIns="0" rtlCol="0"/>
          <a:lstStyle/>
          <a:p>
            <a:endParaRPr/>
          </a:p>
        </p:txBody>
      </p:sp>
      <p:sp>
        <p:nvSpPr>
          <p:cNvPr id="80" name="object 80"/>
          <p:cNvSpPr txBox="1"/>
          <p:nvPr/>
        </p:nvSpPr>
        <p:spPr>
          <a:xfrm>
            <a:off x="3465466" y="2289839"/>
            <a:ext cx="593090" cy="316230"/>
          </a:xfrm>
          <a:prstGeom prst="rect">
            <a:avLst/>
          </a:prstGeom>
        </p:spPr>
        <p:txBody>
          <a:bodyPr vert="horz" wrap="square" lIns="0" tIns="0" rIns="0" bIns="0" rtlCol="0">
            <a:spAutoFit/>
          </a:bodyPr>
          <a:lstStyle/>
          <a:p>
            <a:pPr marL="69850" marR="5080" indent="-57785">
              <a:lnSpc>
                <a:spcPct val="106900"/>
              </a:lnSpc>
            </a:pPr>
            <a:r>
              <a:rPr sz="950" spc="-70" dirty="0">
                <a:latin typeface="宋体"/>
                <a:cs typeface="宋体"/>
              </a:rPr>
              <a:t>数</a:t>
            </a:r>
            <a:r>
              <a:rPr sz="950" spc="-5" dirty="0">
                <a:latin typeface="宋体"/>
                <a:cs typeface="宋体"/>
              </a:rPr>
              <a:t>据</a:t>
            </a:r>
            <a:r>
              <a:rPr sz="950" spc="-65" dirty="0">
                <a:latin typeface="宋体"/>
                <a:cs typeface="宋体"/>
              </a:rPr>
              <a:t>采集与 </a:t>
            </a:r>
            <a:r>
              <a:rPr sz="950" spc="-35" dirty="0">
                <a:latin typeface="宋体"/>
                <a:cs typeface="宋体"/>
              </a:rPr>
              <a:t> </a:t>
            </a:r>
            <a:r>
              <a:rPr sz="950" spc="-55" dirty="0">
                <a:latin typeface="宋体"/>
                <a:cs typeface="宋体"/>
              </a:rPr>
              <a:t>整合能力</a:t>
            </a:r>
            <a:endParaRPr sz="950">
              <a:latin typeface="宋体"/>
              <a:cs typeface="宋体"/>
            </a:endParaRPr>
          </a:p>
        </p:txBody>
      </p:sp>
      <p:sp>
        <p:nvSpPr>
          <p:cNvPr id="81" name="object 81"/>
          <p:cNvSpPr/>
          <p:nvPr/>
        </p:nvSpPr>
        <p:spPr>
          <a:xfrm>
            <a:off x="2913597" y="2065471"/>
            <a:ext cx="399415" cy="140970"/>
          </a:xfrm>
          <a:custGeom>
            <a:avLst/>
            <a:gdLst/>
            <a:ahLst/>
            <a:cxnLst/>
            <a:rect l="l" t="t" r="r" b="b"/>
            <a:pathLst>
              <a:path w="399414" h="140969">
                <a:moveTo>
                  <a:pt x="399418" y="0"/>
                </a:moveTo>
                <a:lnTo>
                  <a:pt x="399418" y="68325"/>
                </a:lnTo>
                <a:lnTo>
                  <a:pt x="0" y="68325"/>
                </a:lnTo>
                <a:lnTo>
                  <a:pt x="0" y="140510"/>
                </a:lnTo>
              </a:path>
            </a:pathLst>
          </a:custGeom>
          <a:ln w="12713">
            <a:solidFill>
              <a:srgbClr val="000000"/>
            </a:solidFill>
          </a:ln>
        </p:spPr>
        <p:txBody>
          <a:bodyPr wrap="square" lIns="0" tIns="0" rIns="0" bIns="0" rtlCol="0"/>
          <a:lstStyle/>
          <a:p>
            <a:endParaRPr/>
          </a:p>
        </p:txBody>
      </p:sp>
      <p:sp>
        <p:nvSpPr>
          <p:cNvPr id="82" name="object 82"/>
          <p:cNvSpPr/>
          <p:nvPr/>
        </p:nvSpPr>
        <p:spPr>
          <a:xfrm>
            <a:off x="2873223" y="2194660"/>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83" name="object 83"/>
          <p:cNvSpPr/>
          <p:nvPr/>
        </p:nvSpPr>
        <p:spPr>
          <a:xfrm>
            <a:off x="3313015" y="2065471"/>
            <a:ext cx="450850" cy="140970"/>
          </a:xfrm>
          <a:custGeom>
            <a:avLst/>
            <a:gdLst/>
            <a:ahLst/>
            <a:cxnLst/>
            <a:rect l="l" t="t" r="r" b="b"/>
            <a:pathLst>
              <a:path w="450850" h="140969">
                <a:moveTo>
                  <a:pt x="0" y="0"/>
                </a:moveTo>
                <a:lnTo>
                  <a:pt x="0" y="68325"/>
                </a:lnTo>
                <a:lnTo>
                  <a:pt x="450516" y="68325"/>
                </a:lnTo>
                <a:lnTo>
                  <a:pt x="450516" y="140510"/>
                </a:lnTo>
              </a:path>
            </a:pathLst>
          </a:custGeom>
          <a:ln w="12743">
            <a:solidFill>
              <a:srgbClr val="000000"/>
            </a:solidFill>
          </a:ln>
        </p:spPr>
        <p:txBody>
          <a:bodyPr wrap="square" lIns="0" tIns="0" rIns="0" bIns="0" rtlCol="0"/>
          <a:lstStyle/>
          <a:p>
            <a:endParaRPr/>
          </a:p>
        </p:txBody>
      </p:sp>
      <p:sp>
        <p:nvSpPr>
          <p:cNvPr id="84" name="object 84"/>
          <p:cNvSpPr/>
          <p:nvPr/>
        </p:nvSpPr>
        <p:spPr>
          <a:xfrm>
            <a:off x="3723158" y="2194660"/>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85" name="object 85"/>
          <p:cNvSpPr/>
          <p:nvPr/>
        </p:nvSpPr>
        <p:spPr>
          <a:xfrm>
            <a:off x="2574932" y="2834549"/>
            <a:ext cx="335487" cy="1138753"/>
          </a:xfrm>
          <a:prstGeom prst="rect">
            <a:avLst/>
          </a:prstGeom>
          <a:blipFill>
            <a:blip r:embed="rId35" cstate="print"/>
            <a:stretch>
              <a:fillRect/>
            </a:stretch>
          </a:blipFill>
        </p:spPr>
        <p:txBody>
          <a:bodyPr wrap="square" lIns="0" tIns="0" rIns="0" bIns="0" rtlCol="0"/>
          <a:lstStyle/>
          <a:p>
            <a:endParaRPr/>
          </a:p>
        </p:txBody>
      </p:sp>
      <p:sp>
        <p:nvSpPr>
          <p:cNvPr id="86" name="object 86"/>
          <p:cNvSpPr/>
          <p:nvPr/>
        </p:nvSpPr>
        <p:spPr>
          <a:xfrm>
            <a:off x="2625560" y="2876084"/>
            <a:ext cx="222885" cy="1007110"/>
          </a:xfrm>
          <a:custGeom>
            <a:avLst/>
            <a:gdLst/>
            <a:ahLst/>
            <a:cxnLst/>
            <a:rect l="l" t="t" r="r" b="b"/>
            <a:pathLst>
              <a:path w="222884" h="1007110">
                <a:moveTo>
                  <a:pt x="0" y="1006632"/>
                </a:moveTo>
                <a:lnTo>
                  <a:pt x="222786" y="1006632"/>
                </a:lnTo>
                <a:lnTo>
                  <a:pt x="222786" y="0"/>
                </a:lnTo>
                <a:lnTo>
                  <a:pt x="0" y="0"/>
                </a:lnTo>
                <a:lnTo>
                  <a:pt x="0" y="1006632"/>
                </a:lnTo>
                <a:close/>
              </a:path>
            </a:pathLst>
          </a:custGeom>
          <a:ln w="8659">
            <a:solidFill>
              <a:srgbClr val="000000"/>
            </a:solidFill>
          </a:ln>
        </p:spPr>
        <p:txBody>
          <a:bodyPr wrap="square" lIns="0" tIns="0" rIns="0" bIns="0" rtlCol="0"/>
          <a:lstStyle/>
          <a:p>
            <a:endParaRPr/>
          </a:p>
        </p:txBody>
      </p:sp>
      <p:sp>
        <p:nvSpPr>
          <p:cNvPr id="87" name="object 87"/>
          <p:cNvSpPr/>
          <p:nvPr/>
        </p:nvSpPr>
        <p:spPr>
          <a:xfrm>
            <a:off x="2574932" y="2853849"/>
            <a:ext cx="335487" cy="1119452"/>
          </a:xfrm>
          <a:prstGeom prst="rect">
            <a:avLst/>
          </a:prstGeom>
          <a:blipFill>
            <a:blip r:embed="rId36" cstate="print"/>
            <a:stretch>
              <a:fillRect/>
            </a:stretch>
          </a:blipFill>
        </p:spPr>
        <p:txBody>
          <a:bodyPr wrap="square" lIns="0" tIns="0" rIns="0" bIns="0" rtlCol="0"/>
          <a:lstStyle/>
          <a:p>
            <a:endParaRPr/>
          </a:p>
        </p:txBody>
      </p:sp>
      <p:sp>
        <p:nvSpPr>
          <p:cNvPr id="88" name="object 88"/>
          <p:cNvSpPr/>
          <p:nvPr/>
        </p:nvSpPr>
        <p:spPr>
          <a:xfrm>
            <a:off x="2901817" y="2834549"/>
            <a:ext cx="335487" cy="1138753"/>
          </a:xfrm>
          <a:prstGeom prst="rect">
            <a:avLst/>
          </a:prstGeom>
          <a:blipFill>
            <a:blip r:embed="rId37" cstate="print"/>
            <a:stretch>
              <a:fillRect/>
            </a:stretch>
          </a:blipFill>
        </p:spPr>
        <p:txBody>
          <a:bodyPr wrap="square" lIns="0" tIns="0" rIns="0" bIns="0" rtlCol="0"/>
          <a:lstStyle/>
          <a:p>
            <a:endParaRPr/>
          </a:p>
        </p:txBody>
      </p:sp>
      <p:sp>
        <p:nvSpPr>
          <p:cNvPr id="89" name="object 89"/>
          <p:cNvSpPr/>
          <p:nvPr/>
        </p:nvSpPr>
        <p:spPr>
          <a:xfrm>
            <a:off x="2950690" y="2876084"/>
            <a:ext cx="222885" cy="1007110"/>
          </a:xfrm>
          <a:custGeom>
            <a:avLst/>
            <a:gdLst/>
            <a:ahLst/>
            <a:cxnLst/>
            <a:rect l="l" t="t" r="r" b="b"/>
            <a:pathLst>
              <a:path w="222885" h="1007110">
                <a:moveTo>
                  <a:pt x="0" y="1006632"/>
                </a:moveTo>
                <a:lnTo>
                  <a:pt x="222786" y="1006632"/>
                </a:lnTo>
                <a:lnTo>
                  <a:pt x="222786" y="0"/>
                </a:lnTo>
                <a:lnTo>
                  <a:pt x="0" y="0"/>
                </a:lnTo>
                <a:lnTo>
                  <a:pt x="0" y="1006632"/>
                </a:lnTo>
                <a:close/>
              </a:path>
            </a:pathLst>
          </a:custGeom>
          <a:ln w="8659">
            <a:solidFill>
              <a:srgbClr val="000000"/>
            </a:solidFill>
          </a:ln>
        </p:spPr>
        <p:txBody>
          <a:bodyPr wrap="square" lIns="0" tIns="0" rIns="0" bIns="0" rtlCol="0"/>
          <a:lstStyle/>
          <a:p>
            <a:endParaRPr/>
          </a:p>
        </p:txBody>
      </p:sp>
      <p:sp>
        <p:nvSpPr>
          <p:cNvPr id="90" name="object 90"/>
          <p:cNvSpPr/>
          <p:nvPr/>
        </p:nvSpPr>
        <p:spPr>
          <a:xfrm>
            <a:off x="2901816" y="2853849"/>
            <a:ext cx="326884" cy="1119452"/>
          </a:xfrm>
          <a:prstGeom prst="rect">
            <a:avLst/>
          </a:prstGeom>
          <a:blipFill>
            <a:blip r:embed="rId38" cstate="print"/>
            <a:stretch>
              <a:fillRect/>
            </a:stretch>
          </a:blipFill>
        </p:spPr>
        <p:txBody>
          <a:bodyPr wrap="square" lIns="0" tIns="0" rIns="0" bIns="0" rtlCol="0"/>
          <a:lstStyle/>
          <a:p>
            <a:endParaRPr/>
          </a:p>
        </p:txBody>
      </p:sp>
      <p:sp>
        <p:nvSpPr>
          <p:cNvPr id="91" name="object 91"/>
          <p:cNvSpPr/>
          <p:nvPr/>
        </p:nvSpPr>
        <p:spPr>
          <a:xfrm>
            <a:off x="3159884" y="2834549"/>
            <a:ext cx="335487" cy="1138753"/>
          </a:xfrm>
          <a:prstGeom prst="rect">
            <a:avLst/>
          </a:prstGeom>
          <a:blipFill>
            <a:blip r:embed="rId39" cstate="print"/>
            <a:stretch>
              <a:fillRect/>
            </a:stretch>
          </a:blipFill>
        </p:spPr>
        <p:txBody>
          <a:bodyPr wrap="square" lIns="0" tIns="0" rIns="0" bIns="0" rtlCol="0"/>
          <a:lstStyle/>
          <a:p>
            <a:endParaRPr/>
          </a:p>
        </p:txBody>
      </p:sp>
      <p:sp>
        <p:nvSpPr>
          <p:cNvPr id="92" name="object 92"/>
          <p:cNvSpPr/>
          <p:nvPr/>
        </p:nvSpPr>
        <p:spPr>
          <a:xfrm>
            <a:off x="3215581" y="2876084"/>
            <a:ext cx="222885" cy="1007110"/>
          </a:xfrm>
          <a:custGeom>
            <a:avLst/>
            <a:gdLst/>
            <a:ahLst/>
            <a:cxnLst/>
            <a:rect l="l" t="t" r="r" b="b"/>
            <a:pathLst>
              <a:path w="222885" h="1007110">
                <a:moveTo>
                  <a:pt x="0" y="1006632"/>
                </a:moveTo>
                <a:lnTo>
                  <a:pt x="222786" y="1006632"/>
                </a:lnTo>
                <a:lnTo>
                  <a:pt x="222786" y="0"/>
                </a:lnTo>
                <a:lnTo>
                  <a:pt x="0" y="0"/>
                </a:lnTo>
                <a:lnTo>
                  <a:pt x="0" y="1006632"/>
                </a:lnTo>
                <a:close/>
              </a:path>
            </a:pathLst>
          </a:custGeom>
          <a:ln w="8659">
            <a:solidFill>
              <a:srgbClr val="000000"/>
            </a:solidFill>
          </a:ln>
        </p:spPr>
        <p:txBody>
          <a:bodyPr wrap="square" lIns="0" tIns="0" rIns="0" bIns="0" rtlCol="0"/>
          <a:lstStyle/>
          <a:p>
            <a:endParaRPr/>
          </a:p>
        </p:txBody>
      </p:sp>
      <p:sp>
        <p:nvSpPr>
          <p:cNvPr id="93" name="object 93"/>
          <p:cNvSpPr/>
          <p:nvPr/>
        </p:nvSpPr>
        <p:spPr>
          <a:xfrm>
            <a:off x="3168486" y="2853849"/>
            <a:ext cx="326884" cy="1109802"/>
          </a:xfrm>
          <a:prstGeom prst="rect">
            <a:avLst/>
          </a:prstGeom>
          <a:blipFill>
            <a:blip r:embed="rId40" cstate="print"/>
            <a:stretch>
              <a:fillRect/>
            </a:stretch>
          </a:blipFill>
        </p:spPr>
        <p:txBody>
          <a:bodyPr wrap="square" lIns="0" tIns="0" rIns="0" bIns="0" rtlCol="0"/>
          <a:lstStyle/>
          <a:p>
            <a:endParaRPr/>
          </a:p>
        </p:txBody>
      </p:sp>
      <p:sp>
        <p:nvSpPr>
          <p:cNvPr id="94" name="object 94"/>
          <p:cNvSpPr/>
          <p:nvPr/>
        </p:nvSpPr>
        <p:spPr>
          <a:xfrm>
            <a:off x="3435156" y="2834549"/>
            <a:ext cx="335487" cy="1138753"/>
          </a:xfrm>
          <a:prstGeom prst="rect">
            <a:avLst/>
          </a:prstGeom>
          <a:blipFill>
            <a:blip r:embed="rId41" cstate="print"/>
            <a:stretch>
              <a:fillRect/>
            </a:stretch>
          </a:blipFill>
        </p:spPr>
        <p:txBody>
          <a:bodyPr wrap="square" lIns="0" tIns="0" rIns="0" bIns="0" rtlCol="0"/>
          <a:lstStyle/>
          <a:p>
            <a:endParaRPr/>
          </a:p>
        </p:txBody>
      </p:sp>
      <p:sp>
        <p:nvSpPr>
          <p:cNvPr id="95" name="object 95"/>
          <p:cNvSpPr/>
          <p:nvPr/>
        </p:nvSpPr>
        <p:spPr>
          <a:xfrm>
            <a:off x="3489522" y="2876084"/>
            <a:ext cx="222885" cy="1007110"/>
          </a:xfrm>
          <a:custGeom>
            <a:avLst/>
            <a:gdLst/>
            <a:ahLst/>
            <a:cxnLst/>
            <a:rect l="l" t="t" r="r" b="b"/>
            <a:pathLst>
              <a:path w="222885" h="1007110">
                <a:moveTo>
                  <a:pt x="0" y="1006632"/>
                </a:moveTo>
                <a:lnTo>
                  <a:pt x="222786" y="1006632"/>
                </a:lnTo>
                <a:lnTo>
                  <a:pt x="222786" y="0"/>
                </a:lnTo>
                <a:lnTo>
                  <a:pt x="0" y="0"/>
                </a:lnTo>
                <a:lnTo>
                  <a:pt x="0" y="1006632"/>
                </a:lnTo>
                <a:close/>
              </a:path>
            </a:pathLst>
          </a:custGeom>
          <a:ln w="8659">
            <a:solidFill>
              <a:srgbClr val="000000"/>
            </a:solidFill>
          </a:ln>
        </p:spPr>
        <p:txBody>
          <a:bodyPr wrap="square" lIns="0" tIns="0" rIns="0" bIns="0" rtlCol="0"/>
          <a:lstStyle/>
          <a:p>
            <a:endParaRPr/>
          </a:p>
        </p:txBody>
      </p:sp>
      <p:sp>
        <p:nvSpPr>
          <p:cNvPr id="96" name="object 96"/>
          <p:cNvSpPr/>
          <p:nvPr/>
        </p:nvSpPr>
        <p:spPr>
          <a:xfrm>
            <a:off x="3435156" y="2853849"/>
            <a:ext cx="335487" cy="1109802"/>
          </a:xfrm>
          <a:prstGeom prst="rect">
            <a:avLst/>
          </a:prstGeom>
          <a:blipFill>
            <a:blip r:embed="rId42" cstate="print"/>
            <a:stretch>
              <a:fillRect/>
            </a:stretch>
          </a:blipFill>
        </p:spPr>
        <p:txBody>
          <a:bodyPr wrap="square" lIns="0" tIns="0" rIns="0" bIns="0" rtlCol="0"/>
          <a:lstStyle/>
          <a:p>
            <a:endParaRPr/>
          </a:p>
        </p:txBody>
      </p:sp>
      <p:sp>
        <p:nvSpPr>
          <p:cNvPr id="97" name="object 97"/>
          <p:cNvSpPr txBox="1"/>
          <p:nvPr/>
        </p:nvSpPr>
        <p:spPr>
          <a:xfrm>
            <a:off x="2667180" y="2909178"/>
            <a:ext cx="1002665" cy="930910"/>
          </a:xfrm>
          <a:prstGeom prst="rect">
            <a:avLst/>
          </a:prstGeom>
        </p:spPr>
        <p:txBody>
          <a:bodyPr vert="horz" wrap="square" lIns="0" tIns="0" rIns="0" bIns="0" rtlCol="0">
            <a:spAutoFit/>
          </a:bodyPr>
          <a:lstStyle/>
          <a:p>
            <a:pPr marL="12700">
              <a:lnSpc>
                <a:spcPts val="1110"/>
              </a:lnSpc>
              <a:tabLst>
                <a:tab pos="337820" algn="l"/>
                <a:tab pos="603250" algn="l"/>
                <a:tab pos="877569" algn="l"/>
              </a:tabLst>
            </a:pPr>
            <a:r>
              <a:rPr sz="1000" spc="-120" dirty="0">
                <a:latin typeface="宋体"/>
                <a:cs typeface="宋体"/>
              </a:rPr>
              <a:t>拒	加	</a:t>
            </a:r>
            <a:r>
              <a:rPr sz="1500" spc="-179" baseline="2777" dirty="0">
                <a:latin typeface="宋体"/>
                <a:cs typeface="宋体"/>
              </a:rPr>
              <a:t>数	数</a:t>
            </a:r>
            <a:endParaRPr sz="1500" baseline="2777">
              <a:latin typeface="宋体"/>
              <a:cs typeface="宋体"/>
            </a:endParaRPr>
          </a:p>
          <a:p>
            <a:pPr marL="12700">
              <a:lnSpc>
                <a:spcPts val="960"/>
              </a:lnSpc>
              <a:tabLst>
                <a:tab pos="337820" algn="l"/>
                <a:tab pos="603250" algn="l"/>
                <a:tab pos="877569" algn="l"/>
              </a:tabLst>
            </a:pPr>
            <a:r>
              <a:rPr sz="1425" spc="-104" baseline="-14619" dirty="0">
                <a:latin typeface="宋体"/>
                <a:cs typeface="宋体"/>
              </a:rPr>
              <a:t>绝	强	</a:t>
            </a:r>
            <a:r>
              <a:rPr sz="950" spc="-70" dirty="0">
                <a:latin typeface="宋体"/>
                <a:cs typeface="宋体"/>
              </a:rPr>
              <a:t>据	据</a:t>
            </a:r>
            <a:endParaRPr sz="950">
              <a:latin typeface="宋体"/>
              <a:cs typeface="宋体"/>
            </a:endParaRPr>
          </a:p>
          <a:p>
            <a:pPr marL="12700">
              <a:lnSpc>
                <a:spcPts val="1019"/>
              </a:lnSpc>
              <a:tabLst>
                <a:tab pos="337820" algn="l"/>
                <a:tab pos="603250" algn="l"/>
                <a:tab pos="877569" algn="l"/>
              </a:tabLst>
            </a:pPr>
            <a:r>
              <a:rPr sz="1425" spc="-104" baseline="-26315" dirty="0">
                <a:latin typeface="宋体"/>
                <a:cs typeface="宋体"/>
              </a:rPr>
              <a:t>资	数	</a:t>
            </a:r>
            <a:r>
              <a:rPr sz="1000" spc="-120" dirty="0">
                <a:latin typeface="宋体"/>
                <a:cs typeface="宋体"/>
              </a:rPr>
              <a:t>采	结</a:t>
            </a:r>
            <a:endParaRPr sz="1000">
              <a:latin typeface="宋体"/>
              <a:cs typeface="宋体"/>
            </a:endParaRPr>
          </a:p>
          <a:p>
            <a:pPr marL="12700">
              <a:lnSpc>
                <a:spcPts val="1040"/>
              </a:lnSpc>
              <a:tabLst>
                <a:tab pos="337820" algn="l"/>
                <a:tab pos="603250" algn="l"/>
                <a:tab pos="877569" algn="l"/>
              </a:tabLst>
            </a:pPr>
            <a:r>
              <a:rPr sz="1500" spc="-179" baseline="-36111" dirty="0">
                <a:latin typeface="宋体"/>
                <a:cs typeface="宋体"/>
              </a:rPr>
              <a:t>源	据	</a:t>
            </a:r>
            <a:r>
              <a:rPr sz="1000" spc="-120" dirty="0">
                <a:latin typeface="宋体"/>
                <a:cs typeface="宋体"/>
              </a:rPr>
              <a:t>集	构</a:t>
            </a:r>
            <a:endParaRPr sz="1000">
              <a:latin typeface="宋体"/>
              <a:cs typeface="宋体"/>
            </a:endParaRPr>
          </a:p>
          <a:p>
            <a:pPr marL="603250">
              <a:lnSpc>
                <a:spcPts val="910"/>
              </a:lnSpc>
              <a:tabLst>
                <a:tab pos="877569" algn="l"/>
              </a:tabLst>
            </a:pPr>
            <a:r>
              <a:rPr sz="950" spc="-70" dirty="0">
                <a:latin typeface="宋体"/>
                <a:cs typeface="宋体"/>
              </a:rPr>
              <a:t>多	化</a:t>
            </a:r>
            <a:endParaRPr sz="950">
              <a:latin typeface="宋体"/>
              <a:cs typeface="宋体"/>
            </a:endParaRPr>
          </a:p>
          <a:p>
            <a:pPr marL="12700">
              <a:lnSpc>
                <a:spcPts val="1035"/>
              </a:lnSpc>
              <a:tabLst>
                <a:tab pos="337820" algn="l"/>
                <a:tab pos="603250" algn="l"/>
                <a:tab pos="877569" algn="l"/>
              </a:tabLst>
            </a:pPr>
            <a:r>
              <a:rPr sz="1000" spc="-120" dirty="0">
                <a:latin typeface="宋体"/>
                <a:cs typeface="宋体"/>
              </a:rPr>
              <a:t>垄	安	</a:t>
            </a:r>
            <a:r>
              <a:rPr sz="1500" spc="-179" baseline="-8333" dirty="0">
                <a:latin typeface="宋体"/>
                <a:cs typeface="宋体"/>
              </a:rPr>
              <a:t>元	能</a:t>
            </a:r>
            <a:endParaRPr sz="1500" baseline="-8333">
              <a:latin typeface="宋体"/>
              <a:cs typeface="宋体"/>
            </a:endParaRPr>
          </a:p>
          <a:p>
            <a:pPr marL="12700">
              <a:spcBef>
                <a:spcPts val="15"/>
              </a:spcBef>
              <a:tabLst>
                <a:tab pos="337820" algn="l"/>
                <a:tab pos="603250" algn="l"/>
                <a:tab pos="877569" algn="l"/>
              </a:tabLst>
            </a:pPr>
            <a:r>
              <a:rPr sz="1000" spc="-120" dirty="0">
                <a:latin typeface="宋体"/>
                <a:cs typeface="宋体"/>
              </a:rPr>
              <a:t>断	全	</a:t>
            </a:r>
            <a:r>
              <a:rPr sz="1500" spc="-179" baseline="2777" dirty="0">
                <a:latin typeface="宋体"/>
                <a:cs typeface="宋体"/>
              </a:rPr>
              <a:t>化	力</a:t>
            </a:r>
            <a:endParaRPr sz="1500" baseline="2777">
              <a:latin typeface="宋体"/>
              <a:cs typeface="宋体"/>
            </a:endParaRPr>
          </a:p>
        </p:txBody>
      </p:sp>
      <p:sp>
        <p:nvSpPr>
          <p:cNvPr id="98" name="object 98"/>
          <p:cNvSpPr/>
          <p:nvPr/>
        </p:nvSpPr>
        <p:spPr>
          <a:xfrm>
            <a:off x="3710427" y="2834549"/>
            <a:ext cx="352691" cy="1138753"/>
          </a:xfrm>
          <a:prstGeom prst="rect">
            <a:avLst/>
          </a:prstGeom>
          <a:blipFill>
            <a:blip r:embed="rId43" cstate="print"/>
            <a:stretch>
              <a:fillRect/>
            </a:stretch>
          </a:blipFill>
        </p:spPr>
        <p:txBody>
          <a:bodyPr wrap="square" lIns="0" tIns="0" rIns="0" bIns="0" rtlCol="0"/>
          <a:lstStyle/>
          <a:p>
            <a:endParaRPr/>
          </a:p>
        </p:txBody>
      </p:sp>
      <p:sp>
        <p:nvSpPr>
          <p:cNvPr id="99" name="object 99"/>
          <p:cNvSpPr/>
          <p:nvPr/>
        </p:nvSpPr>
        <p:spPr>
          <a:xfrm>
            <a:off x="3719030" y="2871744"/>
            <a:ext cx="335487" cy="1024355"/>
          </a:xfrm>
          <a:prstGeom prst="rect">
            <a:avLst/>
          </a:prstGeom>
          <a:blipFill>
            <a:blip r:embed="rId44" cstate="print"/>
            <a:stretch>
              <a:fillRect/>
            </a:stretch>
          </a:blipFill>
        </p:spPr>
        <p:txBody>
          <a:bodyPr wrap="square" lIns="0" tIns="0" rIns="0" bIns="0" rtlCol="0"/>
          <a:lstStyle/>
          <a:p>
            <a:endParaRPr/>
          </a:p>
        </p:txBody>
      </p:sp>
      <p:sp>
        <p:nvSpPr>
          <p:cNvPr id="100" name="object 100"/>
          <p:cNvSpPr txBox="1"/>
          <p:nvPr/>
        </p:nvSpPr>
        <p:spPr>
          <a:xfrm>
            <a:off x="3815865" y="2987961"/>
            <a:ext cx="137795" cy="781685"/>
          </a:xfrm>
          <a:prstGeom prst="rect">
            <a:avLst/>
          </a:prstGeom>
        </p:spPr>
        <p:txBody>
          <a:bodyPr vert="horz" wrap="square" lIns="0" tIns="0" rIns="0" bIns="0" rtlCol="0">
            <a:spAutoFit/>
          </a:bodyPr>
          <a:lstStyle/>
          <a:p>
            <a:pPr marL="12700" marR="5080" algn="just">
              <a:lnSpc>
                <a:spcPct val="86300"/>
              </a:lnSpc>
            </a:pPr>
            <a:r>
              <a:rPr sz="1000" spc="-80" dirty="0">
                <a:latin typeface="宋体"/>
                <a:cs typeface="宋体"/>
              </a:rPr>
              <a:t>数  据  </a:t>
            </a:r>
            <a:r>
              <a:rPr sz="950" spc="-55" dirty="0">
                <a:latin typeface="宋体"/>
                <a:cs typeface="宋体"/>
              </a:rPr>
              <a:t>整 </a:t>
            </a:r>
            <a:r>
              <a:rPr sz="950" spc="-35" dirty="0">
                <a:latin typeface="宋体"/>
                <a:cs typeface="宋体"/>
              </a:rPr>
              <a:t> </a:t>
            </a:r>
            <a:r>
              <a:rPr sz="1000" spc="-90" dirty="0">
                <a:latin typeface="宋体"/>
                <a:cs typeface="宋体"/>
              </a:rPr>
              <a:t>合 </a:t>
            </a:r>
            <a:r>
              <a:rPr sz="1000" spc="-75" dirty="0">
                <a:latin typeface="宋体"/>
                <a:cs typeface="宋体"/>
              </a:rPr>
              <a:t> 能  </a:t>
            </a:r>
            <a:r>
              <a:rPr sz="950" spc="-70" dirty="0">
                <a:latin typeface="宋体"/>
                <a:cs typeface="宋体"/>
              </a:rPr>
              <a:t>力</a:t>
            </a:r>
            <a:endParaRPr sz="950">
              <a:latin typeface="宋体"/>
              <a:cs typeface="宋体"/>
            </a:endParaRPr>
          </a:p>
        </p:txBody>
      </p:sp>
      <p:sp>
        <p:nvSpPr>
          <p:cNvPr id="101" name="object 101"/>
          <p:cNvSpPr/>
          <p:nvPr/>
        </p:nvSpPr>
        <p:spPr>
          <a:xfrm>
            <a:off x="3959892" y="2834549"/>
            <a:ext cx="352691" cy="1138753"/>
          </a:xfrm>
          <a:prstGeom prst="rect">
            <a:avLst/>
          </a:prstGeom>
          <a:blipFill>
            <a:blip r:embed="rId45" cstate="print"/>
            <a:stretch>
              <a:fillRect/>
            </a:stretch>
          </a:blipFill>
        </p:spPr>
        <p:txBody>
          <a:bodyPr wrap="square" lIns="0" tIns="0" rIns="0" bIns="0" rtlCol="0"/>
          <a:lstStyle/>
          <a:p>
            <a:endParaRPr/>
          </a:p>
        </p:txBody>
      </p:sp>
      <p:sp>
        <p:nvSpPr>
          <p:cNvPr id="102" name="object 102"/>
          <p:cNvSpPr/>
          <p:nvPr/>
        </p:nvSpPr>
        <p:spPr>
          <a:xfrm>
            <a:off x="4009556" y="2876084"/>
            <a:ext cx="241935" cy="1007110"/>
          </a:xfrm>
          <a:custGeom>
            <a:avLst/>
            <a:gdLst/>
            <a:ahLst/>
            <a:cxnLst/>
            <a:rect l="l" t="t" r="r" b="b"/>
            <a:pathLst>
              <a:path w="241935" h="1007110">
                <a:moveTo>
                  <a:pt x="0" y="1006632"/>
                </a:moveTo>
                <a:lnTo>
                  <a:pt x="241585" y="1006632"/>
                </a:lnTo>
                <a:lnTo>
                  <a:pt x="241585" y="0"/>
                </a:lnTo>
                <a:lnTo>
                  <a:pt x="0" y="0"/>
                </a:lnTo>
                <a:lnTo>
                  <a:pt x="0" y="1006632"/>
                </a:lnTo>
                <a:close/>
              </a:path>
            </a:pathLst>
          </a:custGeom>
          <a:ln w="8667">
            <a:solidFill>
              <a:srgbClr val="000000"/>
            </a:solidFill>
          </a:ln>
        </p:spPr>
        <p:txBody>
          <a:bodyPr wrap="square" lIns="0" tIns="0" rIns="0" bIns="0" rtlCol="0"/>
          <a:lstStyle/>
          <a:p>
            <a:endParaRPr/>
          </a:p>
        </p:txBody>
      </p:sp>
      <p:sp>
        <p:nvSpPr>
          <p:cNvPr id="103" name="object 103"/>
          <p:cNvSpPr/>
          <p:nvPr/>
        </p:nvSpPr>
        <p:spPr>
          <a:xfrm>
            <a:off x="3968494" y="2853849"/>
            <a:ext cx="335487" cy="1109802"/>
          </a:xfrm>
          <a:prstGeom prst="rect">
            <a:avLst/>
          </a:prstGeom>
          <a:blipFill>
            <a:blip r:embed="rId46" cstate="print"/>
            <a:stretch>
              <a:fillRect/>
            </a:stretch>
          </a:blipFill>
        </p:spPr>
        <p:txBody>
          <a:bodyPr wrap="square" lIns="0" tIns="0" rIns="0" bIns="0" rtlCol="0"/>
          <a:lstStyle/>
          <a:p>
            <a:endParaRPr/>
          </a:p>
        </p:txBody>
      </p:sp>
      <p:sp>
        <p:nvSpPr>
          <p:cNvPr id="104" name="object 104"/>
          <p:cNvSpPr txBox="1"/>
          <p:nvPr/>
        </p:nvSpPr>
        <p:spPr>
          <a:xfrm>
            <a:off x="4062462" y="2924081"/>
            <a:ext cx="137795" cy="909955"/>
          </a:xfrm>
          <a:prstGeom prst="rect">
            <a:avLst/>
          </a:prstGeom>
        </p:spPr>
        <p:txBody>
          <a:bodyPr vert="horz" wrap="square" lIns="0" tIns="0" rIns="0" bIns="0" rtlCol="0">
            <a:spAutoFit/>
          </a:bodyPr>
          <a:lstStyle/>
          <a:p>
            <a:pPr marL="12700" algn="just">
              <a:lnSpc>
                <a:spcPts val="965"/>
              </a:lnSpc>
            </a:pPr>
            <a:r>
              <a:rPr sz="1000" spc="-120" dirty="0">
                <a:latin typeface="宋体"/>
                <a:cs typeface="宋体"/>
              </a:rPr>
              <a:t>制</a:t>
            </a:r>
            <a:endParaRPr sz="1000">
              <a:latin typeface="宋体"/>
              <a:cs typeface="宋体"/>
            </a:endParaRPr>
          </a:p>
          <a:p>
            <a:pPr marL="12700" marR="5080" algn="just">
              <a:lnSpc>
                <a:spcPct val="85400"/>
              </a:lnSpc>
              <a:spcBef>
                <a:spcPts val="100"/>
              </a:spcBef>
            </a:pPr>
            <a:r>
              <a:rPr sz="950" spc="-50" dirty="0">
                <a:latin typeface="宋体"/>
                <a:cs typeface="宋体"/>
              </a:rPr>
              <a:t>度  </a:t>
            </a:r>
            <a:r>
              <a:rPr sz="1000" spc="-90" dirty="0">
                <a:latin typeface="宋体"/>
                <a:cs typeface="宋体"/>
              </a:rPr>
              <a:t>标 </a:t>
            </a:r>
            <a:r>
              <a:rPr sz="1000" spc="-75" dirty="0">
                <a:latin typeface="宋体"/>
                <a:cs typeface="宋体"/>
              </a:rPr>
              <a:t> 准  </a:t>
            </a:r>
            <a:r>
              <a:rPr sz="950" spc="-55" dirty="0">
                <a:latin typeface="宋体"/>
                <a:cs typeface="宋体"/>
              </a:rPr>
              <a:t>化 </a:t>
            </a:r>
            <a:r>
              <a:rPr sz="950" spc="-35" dirty="0">
                <a:latin typeface="宋体"/>
                <a:cs typeface="宋体"/>
              </a:rPr>
              <a:t> </a:t>
            </a:r>
            <a:r>
              <a:rPr sz="1000" spc="-90" dirty="0">
                <a:latin typeface="宋体"/>
                <a:cs typeface="宋体"/>
              </a:rPr>
              <a:t>能  力</a:t>
            </a:r>
            <a:endParaRPr sz="1000">
              <a:latin typeface="宋体"/>
              <a:cs typeface="宋体"/>
            </a:endParaRPr>
          </a:p>
        </p:txBody>
      </p:sp>
      <p:sp>
        <p:nvSpPr>
          <p:cNvPr id="105" name="object 105"/>
          <p:cNvSpPr/>
          <p:nvPr/>
        </p:nvSpPr>
        <p:spPr>
          <a:xfrm>
            <a:off x="2736953" y="2626614"/>
            <a:ext cx="177165" cy="170815"/>
          </a:xfrm>
          <a:custGeom>
            <a:avLst/>
            <a:gdLst/>
            <a:ahLst/>
            <a:cxnLst/>
            <a:rect l="l" t="t" r="r" b="b"/>
            <a:pathLst>
              <a:path w="177165" h="170814">
                <a:moveTo>
                  <a:pt x="176643" y="0"/>
                </a:moveTo>
                <a:lnTo>
                  <a:pt x="176643" y="136779"/>
                </a:lnTo>
                <a:lnTo>
                  <a:pt x="0" y="136779"/>
                </a:lnTo>
                <a:lnTo>
                  <a:pt x="0" y="170233"/>
                </a:lnTo>
              </a:path>
            </a:pathLst>
          </a:custGeom>
          <a:ln w="12194">
            <a:solidFill>
              <a:srgbClr val="000000"/>
            </a:solidFill>
          </a:ln>
        </p:spPr>
        <p:txBody>
          <a:bodyPr wrap="square" lIns="0" tIns="0" rIns="0" bIns="0" rtlCol="0"/>
          <a:lstStyle/>
          <a:p>
            <a:endParaRPr/>
          </a:p>
        </p:txBody>
      </p:sp>
      <p:sp>
        <p:nvSpPr>
          <p:cNvPr id="106" name="object 106"/>
          <p:cNvSpPr/>
          <p:nvPr/>
        </p:nvSpPr>
        <p:spPr>
          <a:xfrm>
            <a:off x="2696579"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07" name="object 107"/>
          <p:cNvSpPr/>
          <p:nvPr/>
        </p:nvSpPr>
        <p:spPr>
          <a:xfrm>
            <a:off x="2913596" y="2626614"/>
            <a:ext cx="148590" cy="170815"/>
          </a:xfrm>
          <a:custGeom>
            <a:avLst/>
            <a:gdLst/>
            <a:ahLst/>
            <a:cxnLst/>
            <a:rect l="l" t="t" r="r" b="b"/>
            <a:pathLst>
              <a:path w="148590" h="170814">
                <a:moveTo>
                  <a:pt x="0" y="0"/>
                </a:moveTo>
                <a:lnTo>
                  <a:pt x="0" y="136779"/>
                </a:lnTo>
                <a:lnTo>
                  <a:pt x="148486" y="136779"/>
                </a:lnTo>
                <a:lnTo>
                  <a:pt x="148486" y="170233"/>
                </a:lnTo>
              </a:path>
            </a:pathLst>
          </a:custGeom>
          <a:ln w="12073">
            <a:solidFill>
              <a:srgbClr val="000000"/>
            </a:solidFill>
          </a:ln>
        </p:spPr>
        <p:txBody>
          <a:bodyPr wrap="square" lIns="0" tIns="0" rIns="0" bIns="0" rtlCol="0"/>
          <a:lstStyle/>
          <a:p>
            <a:endParaRPr/>
          </a:p>
        </p:txBody>
      </p:sp>
      <p:sp>
        <p:nvSpPr>
          <p:cNvPr id="108" name="object 108"/>
          <p:cNvSpPr/>
          <p:nvPr/>
        </p:nvSpPr>
        <p:spPr>
          <a:xfrm>
            <a:off x="3021709"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09" name="object 109"/>
          <p:cNvSpPr/>
          <p:nvPr/>
        </p:nvSpPr>
        <p:spPr>
          <a:xfrm>
            <a:off x="3326973" y="2626614"/>
            <a:ext cx="436880" cy="170815"/>
          </a:xfrm>
          <a:custGeom>
            <a:avLst/>
            <a:gdLst/>
            <a:ahLst/>
            <a:cxnLst/>
            <a:rect l="l" t="t" r="r" b="b"/>
            <a:pathLst>
              <a:path w="436880" h="170814">
                <a:moveTo>
                  <a:pt x="436557" y="0"/>
                </a:moveTo>
                <a:lnTo>
                  <a:pt x="436557" y="136779"/>
                </a:lnTo>
                <a:lnTo>
                  <a:pt x="0" y="136779"/>
                </a:lnTo>
                <a:lnTo>
                  <a:pt x="0" y="170233"/>
                </a:lnTo>
              </a:path>
            </a:pathLst>
          </a:custGeom>
          <a:ln w="12682">
            <a:solidFill>
              <a:srgbClr val="000000"/>
            </a:solidFill>
          </a:ln>
        </p:spPr>
        <p:txBody>
          <a:bodyPr wrap="square" lIns="0" tIns="0" rIns="0" bIns="0" rtlCol="0"/>
          <a:lstStyle/>
          <a:p>
            <a:endParaRPr/>
          </a:p>
        </p:txBody>
      </p:sp>
      <p:sp>
        <p:nvSpPr>
          <p:cNvPr id="110" name="object 110"/>
          <p:cNvSpPr/>
          <p:nvPr/>
        </p:nvSpPr>
        <p:spPr>
          <a:xfrm>
            <a:off x="3286600"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11" name="object 111"/>
          <p:cNvSpPr/>
          <p:nvPr/>
        </p:nvSpPr>
        <p:spPr>
          <a:xfrm>
            <a:off x="3600892" y="2626614"/>
            <a:ext cx="163195" cy="170815"/>
          </a:xfrm>
          <a:custGeom>
            <a:avLst/>
            <a:gdLst/>
            <a:ahLst/>
            <a:cxnLst/>
            <a:rect l="l" t="t" r="r" b="b"/>
            <a:pathLst>
              <a:path w="163194" h="170814">
                <a:moveTo>
                  <a:pt x="162639" y="0"/>
                </a:moveTo>
                <a:lnTo>
                  <a:pt x="162639" y="136779"/>
                </a:lnTo>
                <a:lnTo>
                  <a:pt x="0" y="136779"/>
                </a:lnTo>
                <a:lnTo>
                  <a:pt x="0" y="170233"/>
                </a:lnTo>
              </a:path>
            </a:pathLst>
          </a:custGeom>
          <a:ln w="12136">
            <a:solidFill>
              <a:srgbClr val="000000"/>
            </a:solidFill>
          </a:ln>
        </p:spPr>
        <p:txBody>
          <a:bodyPr wrap="square" lIns="0" tIns="0" rIns="0" bIns="0" rtlCol="0"/>
          <a:lstStyle/>
          <a:p>
            <a:endParaRPr/>
          </a:p>
        </p:txBody>
      </p:sp>
      <p:sp>
        <p:nvSpPr>
          <p:cNvPr id="112" name="object 112"/>
          <p:cNvSpPr/>
          <p:nvPr/>
        </p:nvSpPr>
        <p:spPr>
          <a:xfrm>
            <a:off x="3560518"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13" name="object 113"/>
          <p:cNvSpPr/>
          <p:nvPr/>
        </p:nvSpPr>
        <p:spPr>
          <a:xfrm>
            <a:off x="3763532" y="2626614"/>
            <a:ext cx="121285" cy="170815"/>
          </a:xfrm>
          <a:custGeom>
            <a:avLst/>
            <a:gdLst/>
            <a:ahLst/>
            <a:cxnLst/>
            <a:rect l="l" t="t" r="r" b="b"/>
            <a:pathLst>
              <a:path w="121285" h="170814">
                <a:moveTo>
                  <a:pt x="0" y="0"/>
                </a:moveTo>
                <a:lnTo>
                  <a:pt x="0" y="136779"/>
                </a:lnTo>
                <a:lnTo>
                  <a:pt x="120775" y="136779"/>
                </a:lnTo>
                <a:lnTo>
                  <a:pt x="120775" y="170233"/>
                </a:lnTo>
              </a:path>
            </a:pathLst>
          </a:custGeom>
          <a:ln w="11937">
            <a:solidFill>
              <a:srgbClr val="000000"/>
            </a:solidFill>
          </a:ln>
        </p:spPr>
        <p:txBody>
          <a:bodyPr wrap="square" lIns="0" tIns="0" rIns="0" bIns="0" rtlCol="0"/>
          <a:lstStyle/>
          <a:p>
            <a:endParaRPr/>
          </a:p>
        </p:txBody>
      </p:sp>
      <p:sp>
        <p:nvSpPr>
          <p:cNvPr id="114" name="object 114"/>
          <p:cNvSpPr/>
          <p:nvPr/>
        </p:nvSpPr>
        <p:spPr>
          <a:xfrm>
            <a:off x="3843933"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15" name="object 115"/>
          <p:cNvSpPr/>
          <p:nvPr/>
        </p:nvSpPr>
        <p:spPr>
          <a:xfrm>
            <a:off x="3763531" y="2626614"/>
            <a:ext cx="367030" cy="170815"/>
          </a:xfrm>
          <a:custGeom>
            <a:avLst/>
            <a:gdLst/>
            <a:ahLst/>
            <a:cxnLst/>
            <a:rect l="l" t="t" r="r" b="b"/>
            <a:pathLst>
              <a:path w="367030" h="170814">
                <a:moveTo>
                  <a:pt x="0" y="0"/>
                </a:moveTo>
                <a:lnTo>
                  <a:pt x="0" y="136779"/>
                </a:lnTo>
                <a:lnTo>
                  <a:pt x="366913" y="136779"/>
                </a:lnTo>
                <a:lnTo>
                  <a:pt x="366913" y="170233"/>
                </a:lnTo>
              </a:path>
            </a:pathLst>
          </a:custGeom>
          <a:ln w="12619">
            <a:solidFill>
              <a:srgbClr val="000000"/>
            </a:solidFill>
          </a:ln>
        </p:spPr>
        <p:txBody>
          <a:bodyPr wrap="square" lIns="0" tIns="0" rIns="0" bIns="0" rtlCol="0"/>
          <a:lstStyle/>
          <a:p>
            <a:endParaRPr/>
          </a:p>
        </p:txBody>
      </p:sp>
      <p:sp>
        <p:nvSpPr>
          <p:cNvPr id="116" name="object 116"/>
          <p:cNvSpPr/>
          <p:nvPr/>
        </p:nvSpPr>
        <p:spPr>
          <a:xfrm>
            <a:off x="4090072" y="2785525"/>
            <a:ext cx="81280" cy="90805"/>
          </a:xfrm>
          <a:custGeom>
            <a:avLst/>
            <a:gdLst/>
            <a:ahLst/>
            <a:cxnLst/>
            <a:rect l="l" t="t" r="r" b="b"/>
            <a:pathLst>
              <a:path w="81280"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17" name="object 117"/>
          <p:cNvSpPr/>
          <p:nvPr/>
        </p:nvSpPr>
        <p:spPr>
          <a:xfrm>
            <a:off x="2609340" y="4253166"/>
            <a:ext cx="1703242" cy="366717"/>
          </a:xfrm>
          <a:prstGeom prst="rect">
            <a:avLst/>
          </a:prstGeom>
          <a:blipFill>
            <a:blip r:embed="rId47" cstate="print"/>
            <a:stretch>
              <a:fillRect/>
            </a:stretch>
          </a:blipFill>
        </p:spPr>
        <p:txBody>
          <a:bodyPr wrap="square" lIns="0" tIns="0" rIns="0" bIns="0" rtlCol="0"/>
          <a:lstStyle/>
          <a:p>
            <a:endParaRPr/>
          </a:p>
        </p:txBody>
      </p:sp>
      <p:sp>
        <p:nvSpPr>
          <p:cNvPr id="118" name="object 118"/>
          <p:cNvSpPr/>
          <p:nvPr/>
        </p:nvSpPr>
        <p:spPr>
          <a:xfrm>
            <a:off x="2657717" y="4272466"/>
            <a:ext cx="1603253" cy="337765"/>
          </a:xfrm>
          <a:prstGeom prst="rect">
            <a:avLst/>
          </a:prstGeom>
          <a:blipFill>
            <a:blip r:embed="rId48" cstate="print"/>
            <a:stretch>
              <a:fillRect/>
            </a:stretch>
          </a:blipFill>
        </p:spPr>
        <p:txBody>
          <a:bodyPr wrap="square" lIns="0" tIns="0" rIns="0" bIns="0" rtlCol="0"/>
          <a:lstStyle/>
          <a:p>
            <a:endParaRPr/>
          </a:p>
        </p:txBody>
      </p:sp>
      <p:sp>
        <p:nvSpPr>
          <p:cNvPr id="119" name="object 119"/>
          <p:cNvSpPr/>
          <p:nvPr/>
        </p:nvSpPr>
        <p:spPr>
          <a:xfrm>
            <a:off x="2736952" y="3882717"/>
            <a:ext cx="720090" cy="329565"/>
          </a:xfrm>
          <a:custGeom>
            <a:avLst/>
            <a:gdLst/>
            <a:ahLst/>
            <a:cxnLst/>
            <a:rect l="l" t="t" r="r" b="b"/>
            <a:pathLst>
              <a:path w="720089" h="329564">
                <a:moveTo>
                  <a:pt x="0" y="0"/>
                </a:moveTo>
                <a:lnTo>
                  <a:pt x="0" y="136779"/>
                </a:lnTo>
                <a:lnTo>
                  <a:pt x="719903" y="136779"/>
                </a:lnTo>
                <a:lnTo>
                  <a:pt x="719903" y="329273"/>
                </a:lnTo>
              </a:path>
            </a:pathLst>
          </a:custGeom>
          <a:ln w="12625">
            <a:solidFill>
              <a:srgbClr val="000000"/>
            </a:solidFill>
          </a:ln>
        </p:spPr>
        <p:txBody>
          <a:bodyPr wrap="square" lIns="0" tIns="0" rIns="0" bIns="0" rtlCol="0"/>
          <a:lstStyle/>
          <a:p>
            <a:endParaRPr/>
          </a:p>
        </p:txBody>
      </p:sp>
      <p:sp>
        <p:nvSpPr>
          <p:cNvPr id="120" name="object 120"/>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21" name="object 121"/>
          <p:cNvSpPr/>
          <p:nvPr/>
        </p:nvSpPr>
        <p:spPr>
          <a:xfrm>
            <a:off x="3062082" y="3882717"/>
            <a:ext cx="394970" cy="329565"/>
          </a:xfrm>
          <a:custGeom>
            <a:avLst/>
            <a:gdLst/>
            <a:ahLst/>
            <a:cxnLst/>
            <a:rect l="l" t="t" r="r" b="b"/>
            <a:pathLst>
              <a:path w="394969" h="329564">
                <a:moveTo>
                  <a:pt x="0" y="0"/>
                </a:moveTo>
                <a:lnTo>
                  <a:pt x="0" y="136779"/>
                </a:lnTo>
                <a:lnTo>
                  <a:pt x="394773" y="136779"/>
                </a:lnTo>
                <a:lnTo>
                  <a:pt x="394773" y="329273"/>
                </a:lnTo>
              </a:path>
            </a:pathLst>
          </a:custGeom>
          <a:ln w="12293">
            <a:solidFill>
              <a:srgbClr val="000000"/>
            </a:solidFill>
          </a:ln>
        </p:spPr>
        <p:txBody>
          <a:bodyPr wrap="square" lIns="0" tIns="0" rIns="0" bIns="0" rtlCol="0"/>
          <a:lstStyle/>
          <a:p>
            <a:endParaRPr/>
          </a:p>
        </p:txBody>
      </p:sp>
      <p:sp>
        <p:nvSpPr>
          <p:cNvPr id="122" name="object 122"/>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23" name="object 123"/>
          <p:cNvSpPr/>
          <p:nvPr/>
        </p:nvSpPr>
        <p:spPr>
          <a:xfrm>
            <a:off x="3326974" y="3882717"/>
            <a:ext cx="130175" cy="329565"/>
          </a:xfrm>
          <a:custGeom>
            <a:avLst/>
            <a:gdLst/>
            <a:ahLst/>
            <a:cxnLst/>
            <a:rect l="l" t="t" r="r" b="b"/>
            <a:pathLst>
              <a:path w="130175" h="329564">
                <a:moveTo>
                  <a:pt x="0" y="0"/>
                </a:moveTo>
                <a:lnTo>
                  <a:pt x="0" y="136779"/>
                </a:lnTo>
                <a:lnTo>
                  <a:pt x="129882" y="136779"/>
                </a:lnTo>
                <a:lnTo>
                  <a:pt x="129882" y="329273"/>
                </a:lnTo>
              </a:path>
            </a:pathLst>
          </a:custGeom>
          <a:ln w="11657">
            <a:solidFill>
              <a:srgbClr val="000000"/>
            </a:solidFill>
          </a:ln>
        </p:spPr>
        <p:txBody>
          <a:bodyPr wrap="square" lIns="0" tIns="0" rIns="0" bIns="0" rtlCol="0"/>
          <a:lstStyle/>
          <a:p>
            <a:endParaRPr/>
          </a:p>
        </p:txBody>
      </p:sp>
      <p:sp>
        <p:nvSpPr>
          <p:cNvPr id="124" name="object 124"/>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25" name="object 125"/>
          <p:cNvSpPr/>
          <p:nvPr/>
        </p:nvSpPr>
        <p:spPr>
          <a:xfrm>
            <a:off x="3456856" y="3882717"/>
            <a:ext cx="144145" cy="329565"/>
          </a:xfrm>
          <a:custGeom>
            <a:avLst/>
            <a:gdLst/>
            <a:ahLst/>
            <a:cxnLst/>
            <a:rect l="l" t="t" r="r" b="b"/>
            <a:pathLst>
              <a:path w="144144" h="329564">
                <a:moveTo>
                  <a:pt x="144035" y="0"/>
                </a:moveTo>
                <a:lnTo>
                  <a:pt x="144035" y="136779"/>
                </a:lnTo>
                <a:lnTo>
                  <a:pt x="0" y="136779"/>
                </a:lnTo>
                <a:lnTo>
                  <a:pt x="0" y="329273"/>
                </a:lnTo>
              </a:path>
            </a:pathLst>
          </a:custGeom>
          <a:ln w="11694">
            <a:solidFill>
              <a:srgbClr val="000000"/>
            </a:solidFill>
          </a:ln>
        </p:spPr>
        <p:txBody>
          <a:bodyPr wrap="square" lIns="0" tIns="0" rIns="0" bIns="0" rtlCol="0"/>
          <a:lstStyle/>
          <a:p>
            <a:endParaRPr/>
          </a:p>
        </p:txBody>
      </p:sp>
      <p:sp>
        <p:nvSpPr>
          <p:cNvPr id="126" name="object 126"/>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27" name="object 127"/>
          <p:cNvSpPr/>
          <p:nvPr/>
        </p:nvSpPr>
        <p:spPr>
          <a:xfrm>
            <a:off x="3456855" y="3882717"/>
            <a:ext cx="427990" cy="329565"/>
          </a:xfrm>
          <a:custGeom>
            <a:avLst/>
            <a:gdLst/>
            <a:ahLst/>
            <a:cxnLst/>
            <a:rect l="l" t="t" r="r" b="b"/>
            <a:pathLst>
              <a:path w="427989" h="329564">
                <a:moveTo>
                  <a:pt x="427450" y="0"/>
                </a:moveTo>
                <a:lnTo>
                  <a:pt x="427450" y="136779"/>
                </a:lnTo>
                <a:lnTo>
                  <a:pt x="0" y="136779"/>
                </a:lnTo>
                <a:lnTo>
                  <a:pt x="0" y="329273"/>
                </a:lnTo>
              </a:path>
            </a:pathLst>
          </a:custGeom>
          <a:ln w="12346">
            <a:solidFill>
              <a:srgbClr val="000000"/>
            </a:solidFill>
          </a:ln>
        </p:spPr>
        <p:txBody>
          <a:bodyPr wrap="square" lIns="0" tIns="0" rIns="0" bIns="0" rtlCol="0"/>
          <a:lstStyle/>
          <a:p>
            <a:endParaRPr/>
          </a:p>
        </p:txBody>
      </p:sp>
      <p:sp>
        <p:nvSpPr>
          <p:cNvPr id="128" name="object 128"/>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29" name="object 129"/>
          <p:cNvSpPr/>
          <p:nvPr/>
        </p:nvSpPr>
        <p:spPr>
          <a:xfrm>
            <a:off x="3456856" y="3882717"/>
            <a:ext cx="673735" cy="329565"/>
          </a:xfrm>
          <a:custGeom>
            <a:avLst/>
            <a:gdLst/>
            <a:ahLst/>
            <a:cxnLst/>
            <a:rect l="l" t="t" r="r" b="b"/>
            <a:pathLst>
              <a:path w="673735" h="329564">
                <a:moveTo>
                  <a:pt x="673589" y="0"/>
                </a:moveTo>
                <a:lnTo>
                  <a:pt x="673589" y="136779"/>
                </a:lnTo>
                <a:lnTo>
                  <a:pt x="0" y="136779"/>
                </a:lnTo>
                <a:lnTo>
                  <a:pt x="0" y="329273"/>
                </a:lnTo>
              </a:path>
            </a:pathLst>
          </a:custGeom>
          <a:ln w="12597">
            <a:solidFill>
              <a:srgbClr val="000000"/>
            </a:solidFill>
          </a:ln>
        </p:spPr>
        <p:txBody>
          <a:bodyPr wrap="square" lIns="0" tIns="0" rIns="0" bIns="0" rtlCol="0"/>
          <a:lstStyle/>
          <a:p>
            <a:endParaRPr/>
          </a:p>
        </p:txBody>
      </p:sp>
      <p:sp>
        <p:nvSpPr>
          <p:cNvPr id="130" name="object 130"/>
          <p:cNvSpPr/>
          <p:nvPr/>
        </p:nvSpPr>
        <p:spPr>
          <a:xfrm>
            <a:off x="3416482" y="4200667"/>
            <a:ext cx="81280" cy="90805"/>
          </a:xfrm>
          <a:custGeom>
            <a:avLst/>
            <a:gdLst/>
            <a:ahLst/>
            <a:cxnLst/>
            <a:rect l="l" t="t" r="r" b="b"/>
            <a:pathLst>
              <a:path w="81280" h="90804">
                <a:moveTo>
                  <a:pt x="80723" y="0"/>
                </a:moveTo>
                <a:lnTo>
                  <a:pt x="0" y="0"/>
                </a:lnTo>
                <a:lnTo>
                  <a:pt x="40373" y="90585"/>
                </a:lnTo>
                <a:lnTo>
                  <a:pt x="80723" y="0"/>
                </a:lnTo>
                <a:close/>
              </a:path>
            </a:pathLst>
          </a:custGeom>
          <a:solidFill>
            <a:srgbClr val="000000"/>
          </a:solidFill>
        </p:spPr>
        <p:txBody>
          <a:bodyPr wrap="square" lIns="0" tIns="0" rIns="0" bIns="0" rtlCol="0"/>
          <a:lstStyle/>
          <a:p>
            <a:endParaRPr/>
          </a:p>
        </p:txBody>
      </p:sp>
      <p:sp>
        <p:nvSpPr>
          <p:cNvPr id="131" name="object 131"/>
          <p:cNvSpPr/>
          <p:nvPr/>
        </p:nvSpPr>
        <p:spPr>
          <a:xfrm>
            <a:off x="4413745" y="4975534"/>
            <a:ext cx="81280" cy="90805"/>
          </a:xfrm>
          <a:custGeom>
            <a:avLst/>
            <a:gdLst/>
            <a:ahLst/>
            <a:cxnLst/>
            <a:rect l="l" t="t" r="r" b="b"/>
            <a:pathLst>
              <a:path w="81280" h="90804">
                <a:moveTo>
                  <a:pt x="80746" y="0"/>
                </a:moveTo>
                <a:lnTo>
                  <a:pt x="0" y="45292"/>
                </a:lnTo>
                <a:lnTo>
                  <a:pt x="80746" y="90585"/>
                </a:lnTo>
                <a:lnTo>
                  <a:pt x="80746" y="0"/>
                </a:lnTo>
                <a:close/>
              </a:path>
            </a:pathLst>
          </a:custGeom>
          <a:solidFill>
            <a:srgbClr val="000000"/>
          </a:solidFill>
        </p:spPr>
        <p:txBody>
          <a:bodyPr wrap="square" lIns="0" tIns="0" rIns="0" bIns="0" rtlCol="0"/>
          <a:lstStyle/>
          <a:p>
            <a:endParaRPr/>
          </a:p>
        </p:txBody>
      </p:sp>
      <p:sp>
        <p:nvSpPr>
          <p:cNvPr id="132" name="object 132"/>
          <p:cNvSpPr txBox="1"/>
          <p:nvPr/>
        </p:nvSpPr>
        <p:spPr>
          <a:xfrm>
            <a:off x="4471699" y="4895551"/>
            <a:ext cx="883919" cy="123111"/>
          </a:xfrm>
          <a:prstGeom prst="rect">
            <a:avLst/>
          </a:prstGeom>
        </p:spPr>
        <p:txBody>
          <a:bodyPr vert="horz" wrap="square" lIns="0" tIns="0" rIns="0" bIns="0" rtlCol="0">
            <a:spAutoFit/>
          </a:bodyPr>
          <a:lstStyle/>
          <a:p>
            <a:pPr marL="12700">
              <a:tabLst>
                <a:tab pos="380365" algn="l"/>
              </a:tabLst>
            </a:pPr>
            <a:r>
              <a:rPr sz="800" u="heavy" spc="-15" dirty="0">
                <a:latin typeface="Times New Roman"/>
                <a:cs typeface="Times New Roman"/>
              </a:rPr>
              <a:t> 	</a:t>
            </a:r>
            <a:r>
              <a:rPr sz="800" spc="-15" dirty="0">
                <a:latin typeface="Times New Roman"/>
                <a:cs typeface="Times New Roman"/>
              </a:rPr>
              <a:t>    </a:t>
            </a:r>
            <a:r>
              <a:rPr sz="800" spc="-60" dirty="0">
                <a:latin typeface="Times New Roman"/>
                <a:cs typeface="Times New Roman"/>
              </a:rPr>
              <a:t> </a:t>
            </a:r>
            <a:r>
              <a:rPr sz="800" spc="-60" dirty="0">
                <a:latin typeface="宋体"/>
                <a:cs typeface="宋体"/>
              </a:rPr>
              <a:t>提</a:t>
            </a:r>
            <a:r>
              <a:rPr sz="800" spc="-130" dirty="0">
                <a:latin typeface="宋体"/>
                <a:cs typeface="宋体"/>
              </a:rPr>
              <a:t>出</a:t>
            </a:r>
            <a:r>
              <a:rPr sz="800" spc="-60" dirty="0">
                <a:latin typeface="宋体"/>
                <a:cs typeface="宋体"/>
              </a:rPr>
              <a:t>请</a:t>
            </a:r>
            <a:r>
              <a:rPr sz="800" spc="-55" dirty="0">
                <a:latin typeface="宋体"/>
                <a:cs typeface="宋体"/>
              </a:rPr>
              <a:t>求</a:t>
            </a:r>
            <a:endParaRPr sz="800">
              <a:latin typeface="宋体"/>
              <a:cs typeface="宋体"/>
            </a:endParaRPr>
          </a:p>
        </p:txBody>
      </p:sp>
      <p:sp>
        <p:nvSpPr>
          <p:cNvPr id="133" name="object 133"/>
          <p:cNvSpPr txBox="1"/>
          <p:nvPr/>
        </p:nvSpPr>
        <p:spPr>
          <a:xfrm>
            <a:off x="4821751" y="5019463"/>
            <a:ext cx="671830" cy="123111"/>
          </a:xfrm>
          <a:prstGeom prst="rect">
            <a:avLst/>
          </a:prstGeom>
        </p:spPr>
        <p:txBody>
          <a:bodyPr vert="horz" wrap="square" lIns="0" tIns="0" rIns="0" bIns="0" rtlCol="0">
            <a:spAutoFit/>
          </a:bodyPr>
          <a:lstStyle/>
          <a:p>
            <a:pPr marL="12700"/>
            <a:r>
              <a:rPr sz="800" spc="-80" dirty="0">
                <a:latin typeface="宋体"/>
                <a:cs typeface="宋体"/>
              </a:rPr>
              <a:t>达成契约式共享</a:t>
            </a:r>
            <a:endParaRPr sz="800">
              <a:latin typeface="宋体"/>
              <a:cs typeface="宋体"/>
            </a:endParaRPr>
          </a:p>
        </p:txBody>
      </p:sp>
      <p:sp>
        <p:nvSpPr>
          <p:cNvPr id="134" name="object 134"/>
          <p:cNvSpPr/>
          <p:nvPr/>
        </p:nvSpPr>
        <p:spPr>
          <a:xfrm>
            <a:off x="4251220" y="4409245"/>
            <a:ext cx="1367790" cy="26034"/>
          </a:xfrm>
          <a:custGeom>
            <a:avLst/>
            <a:gdLst/>
            <a:ahLst/>
            <a:cxnLst/>
            <a:rect l="l" t="t" r="r" b="b"/>
            <a:pathLst>
              <a:path w="1367789" h="26035">
                <a:moveTo>
                  <a:pt x="0" y="0"/>
                </a:moveTo>
                <a:lnTo>
                  <a:pt x="1367525" y="25734"/>
                </a:lnTo>
              </a:path>
            </a:pathLst>
          </a:custGeom>
          <a:ln w="12866">
            <a:solidFill>
              <a:srgbClr val="000000"/>
            </a:solidFill>
          </a:ln>
        </p:spPr>
        <p:txBody>
          <a:bodyPr wrap="square" lIns="0" tIns="0" rIns="0" bIns="0" rtlCol="0"/>
          <a:lstStyle/>
          <a:p>
            <a:endParaRPr/>
          </a:p>
        </p:txBody>
      </p:sp>
      <p:sp>
        <p:nvSpPr>
          <p:cNvPr id="135" name="object 135"/>
          <p:cNvSpPr/>
          <p:nvPr/>
        </p:nvSpPr>
        <p:spPr>
          <a:xfrm>
            <a:off x="5607965" y="4389430"/>
            <a:ext cx="81915" cy="90805"/>
          </a:xfrm>
          <a:custGeom>
            <a:avLst/>
            <a:gdLst/>
            <a:ahLst/>
            <a:cxnLst/>
            <a:rect l="l" t="t" r="r" b="b"/>
            <a:pathLst>
              <a:path w="81914" h="90804">
                <a:moveTo>
                  <a:pt x="1376" y="0"/>
                </a:moveTo>
                <a:lnTo>
                  <a:pt x="0" y="90585"/>
                </a:lnTo>
                <a:lnTo>
                  <a:pt x="81434" y="46836"/>
                </a:lnTo>
                <a:lnTo>
                  <a:pt x="1376" y="0"/>
                </a:lnTo>
                <a:close/>
              </a:path>
            </a:pathLst>
          </a:custGeom>
          <a:solidFill>
            <a:srgbClr val="000000"/>
          </a:solidFill>
        </p:spPr>
        <p:txBody>
          <a:bodyPr wrap="square" lIns="0" tIns="0" rIns="0" bIns="0" rtlCol="0"/>
          <a:lstStyle/>
          <a:p>
            <a:endParaRPr/>
          </a:p>
        </p:txBody>
      </p:sp>
      <p:sp>
        <p:nvSpPr>
          <p:cNvPr id="136" name="object 136"/>
          <p:cNvSpPr/>
          <p:nvPr/>
        </p:nvSpPr>
        <p:spPr>
          <a:xfrm>
            <a:off x="4441616" y="1879117"/>
            <a:ext cx="3036588" cy="4574222"/>
          </a:xfrm>
          <a:prstGeom prst="rect">
            <a:avLst/>
          </a:prstGeom>
          <a:blipFill>
            <a:blip r:embed="rId49" cstate="print"/>
            <a:stretch>
              <a:fillRect/>
            </a:stretch>
          </a:blipFill>
        </p:spPr>
        <p:txBody>
          <a:bodyPr wrap="square" lIns="0" tIns="0" rIns="0" bIns="0" rtlCol="0"/>
          <a:lstStyle/>
          <a:p>
            <a:endParaRPr/>
          </a:p>
        </p:txBody>
      </p:sp>
      <p:sp>
        <p:nvSpPr>
          <p:cNvPr id="137" name="object 137"/>
          <p:cNvSpPr/>
          <p:nvPr/>
        </p:nvSpPr>
        <p:spPr>
          <a:xfrm>
            <a:off x="4495066" y="1920453"/>
            <a:ext cx="2926715" cy="4450080"/>
          </a:xfrm>
          <a:custGeom>
            <a:avLst/>
            <a:gdLst/>
            <a:ahLst/>
            <a:cxnLst/>
            <a:rect l="l" t="t" r="r" b="b"/>
            <a:pathLst>
              <a:path w="2926715" h="4450080">
                <a:moveTo>
                  <a:pt x="0" y="4449888"/>
                </a:moveTo>
                <a:lnTo>
                  <a:pt x="2926135" y="4449888"/>
                </a:lnTo>
                <a:lnTo>
                  <a:pt x="2926135" y="0"/>
                </a:lnTo>
                <a:lnTo>
                  <a:pt x="0" y="0"/>
                </a:lnTo>
                <a:lnTo>
                  <a:pt x="0" y="4449888"/>
                </a:lnTo>
                <a:close/>
              </a:path>
            </a:pathLst>
          </a:custGeom>
          <a:ln w="8927">
            <a:solidFill>
              <a:srgbClr val="000000"/>
            </a:solidFill>
            <a:prstDash val="lgDash"/>
          </a:ln>
        </p:spPr>
        <p:txBody>
          <a:bodyPr wrap="square" lIns="0" tIns="0" rIns="0" bIns="0" rtlCol="0"/>
          <a:lstStyle/>
          <a:p>
            <a:endParaRPr/>
          </a:p>
        </p:txBody>
      </p:sp>
      <p:sp>
        <p:nvSpPr>
          <p:cNvPr id="138" name="object 138"/>
          <p:cNvSpPr/>
          <p:nvPr/>
        </p:nvSpPr>
        <p:spPr>
          <a:xfrm>
            <a:off x="7529818" y="2197618"/>
            <a:ext cx="911836" cy="357066"/>
          </a:xfrm>
          <a:prstGeom prst="rect">
            <a:avLst/>
          </a:prstGeom>
          <a:blipFill>
            <a:blip r:embed="rId50" cstate="print"/>
            <a:stretch>
              <a:fillRect/>
            </a:stretch>
          </a:blipFill>
        </p:spPr>
        <p:txBody>
          <a:bodyPr wrap="square" lIns="0" tIns="0" rIns="0" bIns="0" rtlCol="0"/>
          <a:lstStyle/>
          <a:p>
            <a:endParaRPr/>
          </a:p>
        </p:txBody>
      </p:sp>
      <p:sp>
        <p:nvSpPr>
          <p:cNvPr id="139" name="object 139"/>
          <p:cNvSpPr/>
          <p:nvPr/>
        </p:nvSpPr>
        <p:spPr>
          <a:xfrm>
            <a:off x="7583726" y="2231794"/>
            <a:ext cx="799465" cy="236220"/>
          </a:xfrm>
          <a:custGeom>
            <a:avLst/>
            <a:gdLst/>
            <a:ahLst/>
            <a:cxnLst/>
            <a:rect l="l" t="t" r="r" b="b"/>
            <a:pathLst>
              <a:path w="799465" h="236219">
                <a:moveTo>
                  <a:pt x="0" y="235779"/>
                </a:moveTo>
                <a:lnTo>
                  <a:pt x="798849" y="235779"/>
                </a:lnTo>
                <a:lnTo>
                  <a:pt x="798849" y="0"/>
                </a:lnTo>
                <a:lnTo>
                  <a:pt x="0" y="0"/>
                </a:lnTo>
                <a:lnTo>
                  <a:pt x="0" y="235779"/>
                </a:lnTo>
                <a:close/>
              </a:path>
            </a:pathLst>
          </a:custGeom>
          <a:ln w="9576">
            <a:solidFill>
              <a:srgbClr val="000000"/>
            </a:solidFill>
          </a:ln>
        </p:spPr>
        <p:txBody>
          <a:bodyPr wrap="square" lIns="0" tIns="0" rIns="0" bIns="0" rtlCol="0"/>
          <a:lstStyle/>
          <a:p>
            <a:endParaRPr/>
          </a:p>
        </p:txBody>
      </p:sp>
      <p:sp>
        <p:nvSpPr>
          <p:cNvPr id="140" name="object 140"/>
          <p:cNvSpPr/>
          <p:nvPr/>
        </p:nvSpPr>
        <p:spPr>
          <a:xfrm>
            <a:off x="7529818" y="2216920"/>
            <a:ext cx="911836" cy="337765"/>
          </a:xfrm>
          <a:prstGeom prst="rect">
            <a:avLst/>
          </a:prstGeom>
          <a:blipFill>
            <a:blip r:embed="rId51" cstate="print"/>
            <a:stretch>
              <a:fillRect/>
            </a:stretch>
          </a:blipFill>
        </p:spPr>
        <p:txBody>
          <a:bodyPr wrap="square" lIns="0" tIns="0" rIns="0" bIns="0" rtlCol="0"/>
          <a:lstStyle/>
          <a:p>
            <a:endParaRPr/>
          </a:p>
        </p:txBody>
      </p:sp>
      <p:sp>
        <p:nvSpPr>
          <p:cNvPr id="141" name="object 141"/>
          <p:cNvSpPr txBox="1"/>
          <p:nvPr/>
        </p:nvSpPr>
        <p:spPr>
          <a:xfrm>
            <a:off x="7632388" y="2270878"/>
            <a:ext cx="713740" cy="151130"/>
          </a:xfrm>
          <a:prstGeom prst="rect">
            <a:avLst/>
          </a:prstGeom>
        </p:spPr>
        <p:txBody>
          <a:bodyPr vert="horz" wrap="square" lIns="0" tIns="0" rIns="0" bIns="0" rtlCol="0">
            <a:spAutoFit/>
          </a:bodyPr>
          <a:lstStyle/>
          <a:p>
            <a:pPr marL="12700"/>
            <a:r>
              <a:rPr sz="950" spc="-70" dirty="0">
                <a:latin typeface="宋体"/>
                <a:cs typeface="宋体"/>
              </a:rPr>
              <a:t>明</a:t>
            </a:r>
            <a:r>
              <a:rPr sz="950" spc="-5" dirty="0">
                <a:latin typeface="宋体"/>
                <a:cs typeface="宋体"/>
              </a:rPr>
              <a:t>确</a:t>
            </a:r>
            <a:r>
              <a:rPr sz="950" spc="-70" dirty="0">
                <a:latin typeface="宋体"/>
                <a:cs typeface="宋体"/>
              </a:rPr>
              <a:t>使用</a:t>
            </a:r>
            <a:r>
              <a:rPr sz="950" spc="-5" dirty="0">
                <a:latin typeface="宋体"/>
                <a:cs typeface="宋体"/>
              </a:rPr>
              <a:t>目</a:t>
            </a:r>
            <a:r>
              <a:rPr sz="950" spc="-70" dirty="0">
                <a:latin typeface="宋体"/>
                <a:cs typeface="宋体"/>
              </a:rPr>
              <a:t>的</a:t>
            </a:r>
            <a:endParaRPr sz="950">
              <a:latin typeface="宋体"/>
              <a:cs typeface="宋体"/>
            </a:endParaRPr>
          </a:p>
        </p:txBody>
      </p:sp>
      <p:sp>
        <p:nvSpPr>
          <p:cNvPr id="142" name="object 142"/>
          <p:cNvSpPr/>
          <p:nvPr/>
        </p:nvSpPr>
        <p:spPr>
          <a:xfrm>
            <a:off x="6283069" y="5203169"/>
            <a:ext cx="635" cy="233045"/>
          </a:xfrm>
          <a:custGeom>
            <a:avLst/>
            <a:gdLst/>
            <a:ahLst/>
            <a:cxnLst/>
            <a:rect l="l" t="t" r="r" b="b"/>
            <a:pathLst>
              <a:path w="635" h="233045">
                <a:moveTo>
                  <a:pt x="114" y="0"/>
                </a:moveTo>
                <a:lnTo>
                  <a:pt x="0" y="232563"/>
                </a:lnTo>
              </a:path>
            </a:pathLst>
          </a:custGeom>
          <a:ln w="11469">
            <a:solidFill>
              <a:srgbClr val="000000"/>
            </a:solidFill>
          </a:ln>
        </p:spPr>
        <p:txBody>
          <a:bodyPr wrap="square" lIns="0" tIns="0" rIns="0" bIns="0" rtlCol="0"/>
          <a:lstStyle/>
          <a:p>
            <a:endParaRPr/>
          </a:p>
        </p:txBody>
      </p:sp>
      <p:sp>
        <p:nvSpPr>
          <p:cNvPr id="143" name="object 143"/>
          <p:cNvSpPr/>
          <p:nvPr/>
        </p:nvSpPr>
        <p:spPr>
          <a:xfrm>
            <a:off x="6242694" y="5424371"/>
            <a:ext cx="81280" cy="90805"/>
          </a:xfrm>
          <a:custGeom>
            <a:avLst/>
            <a:gdLst/>
            <a:ahLst/>
            <a:cxnLst/>
            <a:rect l="l" t="t" r="r" b="b"/>
            <a:pathLst>
              <a:path w="81279" h="90804">
                <a:moveTo>
                  <a:pt x="0" y="0"/>
                </a:moveTo>
                <a:lnTo>
                  <a:pt x="40258" y="90624"/>
                </a:lnTo>
                <a:lnTo>
                  <a:pt x="80746" y="77"/>
                </a:lnTo>
                <a:lnTo>
                  <a:pt x="0" y="0"/>
                </a:lnTo>
                <a:close/>
              </a:path>
            </a:pathLst>
          </a:custGeom>
          <a:solidFill>
            <a:srgbClr val="000000"/>
          </a:solidFill>
        </p:spPr>
        <p:txBody>
          <a:bodyPr wrap="square" lIns="0" tIns="0" rIns="0" bIns="0" rtlCol="0"/>
          <a:lstStyle/>
          <a:p>
            <a:endParaRPr/>
          </a:p>
        </p:txBody>
      </p:sp>
      <p:sp>
        <p:nvSpPr>
          <p:cNvPr id="144" name="object 144"/>
          <p:cNvSpPr/>
          <p:nvPr/>
        </p:nvSpPr>
        <p:spPr>
          <a:xfrm>
            <a:off x="2919021" y="4069806"/>
            <a:ext cx="447316" cy="347416"/>
          </a:xfrm>
          <a:prstGeom prst="rect">
            <a:avLst/>
          </a:prstGeom>
          <a:blipFill>
            <a:blip r:embed="rId52" cstate="print"/>
            <a:stretch>
              <a:fillRect/>
            </a:stretch>
          </a:blipFill>
        </p:spPr>
        <p:txBody>
          <a:bodyPr wrap="square" lIns="0" tIns="0" rIns="0" bIns="0" rtlCol="0"/>
          <a:lstStyle/>
          <a:p>
            <a:endParaRPr/>
          </a:p>
        </p:txBody>
      </p:sp>
      <p:sp>
        <p:nvSpPr>
          <p:cNvPr id="145" name="object 145"/>
          <p:cNvSpPr txBox="1"/>
          <p:nvPr/>
        </p:nvSpPr>
        <p:spPr>
          <a:xfrm>
            <a:off x="2756356" y="4077549"/>
            <a:ext cx="1405255" cy="407034"/>
          </a:xfrm>
          <a:prstGeom prst="rect">
            <a:avLst/>
          </a:prstGeom>
        </p:spPr>
        <p:txBody>
          <a:bodyPr vert="horz" wrap="square" lIns="0" tIns="0" rIns="0" bIns="0" rtlCol="0">
            <a:spAutoFit/>
          </a:bodyPr>
          <a:lstStyle/>
          <a:p>
            <a:pPr marL="12700" marR="5080" indent="255270">
              <a:lnSpc>
                <a:spcPct val="131900"/>
              </a:lnSpc>
            </a:pPr>
            <a:r>
              <a:rPr sz="1000" spc="-120" dirty="0">
                <a:latin typeface="宋体"/>
                <a:cs typeface="宋体"/>
              </a:rPr>
              <a:t>基础  建</a:t>
            </a:r>
            <a:r>
              <a:rPr sz="1000" spc="-55" dirty="0">
                <a:latin typeface="宋体"/>
                <a:cs typeface="宋体"/>
              </a:rPr>
              <a:t>立</a:t>
            </a:r>
            <a:r>
              <a:rPr sz="1000" spc="-120" dirty="0">
                <a:latin typeface="宋体"/>
                <a:cs typeface="宋体"/>
              </a:rPr>
              <a:t>安全</a:t>
            </a:r>
            <a:r>
              <a:rPr sz="1000" spc="-55" dirty="0">
                <a:latin typeface="宋体"/>
                <a:cs typeface="宋体"/>
              </a:rPr>
              <a:t>大</a:t>
            </a:r>
            <a:r>
              <a:rPr sz="1000" spc="-120" dirty="0">
                <a:latin typeface="宋体"/>
                <a:cs typeface="宋体"/>
              </a:rPr>
              <a:t>数据</a:t>
            </a:r>
            <a:r>
              <a:rPr sz="1000" spc="-55" dirty="0">
                <a:latin typeface="宋体"/>
                <a:cs typeface="宋体"/>
              </a:rPr>
              <a:t>资</a:t>
            </a:r>
            <a:r>
              <a:rPr sz="1000" spc="-120" dirty="0">
                <a:latin typeface="宋体"/>
                <a:cs typeface="宋体"/>
              </a:rPr>
              <a:t>源共</a:t>
            </a:r>
            <a:r>
              <a:rPr sz="1000" spc="-55" dirty="0">
                <a:latin typeface="宋体"/>
                <a:cs typeface="宋体"/>
              </a:rPr>
              <a:t>享</a:t>
            </a:r>
            <a:r>
              <a:rPr sz="1000" spc="-120" dirty="0">
                <a:latin typeface="宋体"/>
                <a:cs typeface="宋体"/>
              </a:rPr>
              <a:t>库</a:t>
            </a:r>
            <a:endParaRPr sz="1000">
              <a:latin typeface="宋体"/>
              <a:cs typeface="宋体"/>
            </a:endParaRPr>
          </a:p>
        </p:txBody>
      </p:sp>
      <p:sp>
        <p:nvSpPr>
          <p:cNvPr id="146" name="object 146"/>
          <p:cNvSpPr/>
          <p:nvPr/>
        </p:nvSpPr>
        <p:spPr>
          <a:xfrm>
            <a:off x="5740554" y="5478735"/>
            <a:ext cx="1092483" cy="414969"/>
          </a:xfrm>
          <a:prstGeom prst="rect">
            <a:avLst/>
          </a:prstGeom>
          <a:blipFill>
            <a:blip r:embed="rId53" cstate="print"/>
            <a:stretch>
              <a:fillRect/>
            </a:stretch>
          </a:blipFill>
        </p:spPr>
        <p:txBody>
          <a:bodyPr wrap="square" lIns="0" tIns="0" rIns="0" bIns="0" rtlCol="0"/>
          <a:lstStyle/>
          <a:p>
            <a:endParaRPr/>
          </a:p>
        </p:txBody>
      </p:sp>
      <p:sp>
        <p:nvSpPr>
          <p:cNvPr id="147" name="object 147"/>
          <p:cNvSpPr/>
          <p:nvPr/>
        </p:nvSpPr>
        <p:spPr>
          <a:xfrm>
            <a:off x="5774963" y="5510199"/>
            <a:ext cx="1023665" cy="354553"/>
          </a:xfrm>
          <a:prstGeom prst="rect">
            <a:avLst/>
          </a:prstGeom>
          <a:blipFill>
            <a:blip r:embed="rId54" cstate="print"/>
            <a:stretch>
              <a:fillRect/>
            </a:stretch>
          </a:blipFill>
        </p:spPr>
        <p:txBody>
          <a:bodyPr wrap="square" lIns="0" tIns="0" rIns="0" bIns="0" rtlCol="0"/>
          <a:lstStyle/>
          <a:p>
            <a:endParaRPr/>
          </a:p>
        </p:txBody>
      </p:sp>
      <p:sp>
        <p:nvSpPr>
          <p:cNvPr id="148" name="object 148"/>
          <p:cNvSpPr txBox="1"/>
          <p:nvPr/>
        </p:nvSpPr>
        <p:spPr>
          <a:xfrm>
            <a:off x="5872944" y="5586478"/>
            <a:ext cx="825500" cy="151130"/>
          </a:xfrm>
          <a:prstGeom prst="rect">
            <a:avLst/>
          </a:prstGeom>
        </p:spPr>
        <p:txBody>
          <a:bodyPr vert="horz" wrap="square" lIns="0" tIns="0" rIns="0" bIns="0" rtlCol="0">
            <a:spAutoFit/>
          </a:bodyPr>
          <a:lstStyle/>
          <a:p>
            <a:pPr marL="12700"/>
            <a:r>
              <a:rPr sz="950" spc="-70" dirty="0">
                <a:latin typeface="宋体"/>
                <a:cs typeface="宋体"/>
              </a:rPr>
              <a:t>资</a:t>
            </a:r>
            <a:r>
              <a:rPr sz="950" spc="-5" dirty="0">
                <a:latin typeface="宋体"/>
                <a:cs typeface="宋体"/>
              </a:rPr>
              <a:t>源</a:t>
            </a:r>
            <a:r>
              <a:rPr sz="950" spc="-70" dirty="0">
                <a:latin typeface="宋体"/>
                <a:cs typeface="宋体"/>
              </a:rPr>
              <a:t>对接</a:t>
            </a:r>
            <a:r>
              <a:rPr sz="950" spc="-5" dirty="0">
                <a:latin typeface="宋体"/>
                <a:cs typeface="宋体"/>
              </a:rPr>
              <a:t>与</a:t>
            </a:r>
            <a:r>
              <a:rPr sz="950" spc="-70" dirty="0">
                <a:latin typeface="宋体"/>
                <a:cs typeface="宋体"/>
              </a:rPr>
              <a:t>传递</a:t>
            </a:r>
            <a:endParaRPr sz="950">
              <a:latin typeface="宋体"/>
              <a:cs typeface="宋体"/>
            </a:endParaRPr>
          </a:p>
        </p:txBody>
      </p:sp>
      <p:sp>
        <p:nvSpPr>
          <p:cNvPr id="149" name="object 149"/>
          <p:cNvSpPr/>
          <p:nvPr/>
        </p:nvSpPr>
        <p:spPr>
          <a:xfrm>
            <a:off x="5740554" y="5970910"/>
            <a:ext cx="1092483" cy="414969"/>
          </a:xfrm>
          <a:prstGeom prst="rect">
            <a:avLst/>
          </a:prstGeom>
          <a:blipFill>
            <a:blip r:embed="rId55" cstate="print"/>
            <a:stretch>
              <a:fillRect/>
            </a:stretch>
          </a:blipFill>
        </p:spPr>
        <p:txBody>
          <a:bodyPr wrap="square" lIns="0" tIns="0" rIns="0" bIns="0" rtlCol="0"/>
          <a:lstStyle/>
          <a:p>
            <a:endParaRPr/>
          </a:p>
        </p:txBody>
      </p:sp>
      <p:sp>
        <p:nvSpPr>
          <p:cNvPr id="150" name="object 150"/>
          <p:cNvSpPr/>
          <p:nvPr/>
        </p:nvSpPr>
        <p:spPr>
          <a:xfrm>
            <a:off x="5774963" y="6002707"/>
            <a:ext cx="1023665" cy="354221"/>
          </a:xfrm>
          <a:prstGeom prst="rect">
            <a:avLst/>
          </a:prstGeom>
          <a:blipFill>
            <a:blip r:embed="rId56" cstate="print"/>
            <a:stretch>
              <a:fillRect/>
            </a:stretch>
          </a:blipFill>
        </p:spPr>
        <p:txBody>
          <a:bodyPr wrap="square" lIns="0" tIns="0" rIns="0" bIns="0" rtlCol="0"/>
          <a:lstStyle/>
          <a:p>
            <a:endParaRPr/>
          </a:p>
        </p:txBody>
      </p:sp>
      <p:sp>
        <p:nvSpPr>
          <p:cNvPr id="151" name="object 151"/>
          <p:cNvSpPr txBox="1"/>
          <p:nvPr/>
        </p:nvSpPr>
        <p:spPr>
          <a:xfrm>
            <a:off x="5873175" y="6073266"/>
            <a:ext cx="827405" cy="157480"/>
          </a:xfrm>
          <a:prstGeom prst="rect">
            <a:avLst/>
          </a:prstGeom>
        </p:spPr>
        <p:txBody>
          <a:bodyPr vert="horz" wrap="square" lIns="0" tIns="0" rIns="0" bIns="0" rtlCol="0">
            <a:spAutoFit/>
          </a:bodyPr>
          <a:lstStyle/>
          <a:p>
            <a:pPr marL="12700"/>
            <a:r>
              <a:rPr sz="1000" spc="-120" dirty="0">
                <a:latin typeface="宋体"/>
                <a:cs typeface="宋体"/>
              </a:rPr>
              <a:t>效</a:t>
            </a:r>
            <a:r>
              <a:rPr sz="1000" spc="-55" dirty="0">
                <a:latin typeface="宋体"/>
                <a:cs typeface="宋体"/>
              </a:rPr>
              <a:t>果</a:t>
            </a:r>
            <a:r>
              <a:rPr sz="1000" spc="-120" dirty="0">
                <a:latin typeface="宋体"/>
                <a:cs typeface="宋体"/>
              </a:rPr>
              <a:t>评估</a:t>
            </a:r>
            <a:r>
              <a:rPr sz="1000" spc="-55" dirty="0">
                <a:latin typeface="宋体"/>
                <a:cs typeface="宋体"/>
              </a:rPr>
              <a:t>与</a:t>
            </a:r>
            <a:r>
              <a:rPr sz="1000" spc="-120" dirty="0">
                <a:latin typeface="宋体"/>
                <a:cs typeface="宋体"/>
              </a:rPr>
              <a:t>反馈</a:t>
            </a:r>
            <a:endParaRPr sz="1000">
              <a:latin typeface="宋体"/>
              <a:cs typeface="宋体"/>
            </a:endParaRPr>
          </a:p>
        </p:txBody>
      </p:sp>
      <p:sp>
        <p:nvSpPr>
          <p:cNvPr id="152" name="object 152"/>
          <p:cNvSpPr/>
          <p:nvPr/>
        </p:nvSpPr>
        <p:spPr>
          <a:xfrm>
            <a:off x="6282954" y="5804881"/>
            <a:ext cx="635" cy="123825"/>
          </a:xfrm>
          <a:custGeom>
            <a:avLst/>
            <a:gdLst/>
            <a:ahLst/>
            <a:cxnLst/>
            <a:rect l="l" t="t" r="r" b="b"/>
            <a:pathLst>
              <a:path w="635" h="123825">
                <a:moveTo>
                  <a:pt x="0" y="0"/>
                </a:moveTo>
                <a:lnTo>
                  <a:pt x="344" y="123358"/>
                </a:lnTo>
              </a:path>
            </a:pathLst>
          </a:custGeom>
          <a:ln w="11469">
            <a:solidFill>
              <a:srgbClr val="000000"/>
            </a:solidFill>
          </a:ln>
        </p:spPr>
        <p:txBody>
          <a:bodyPr wrap="square" lIns="0" tIns="0" rIns="0" bIns="0" rtlCol="0"/>
          <a:lstStyle/>
          <a:p>
            <a:endParaRPr/>
          </a:p>
        </p:txBody>
      </p:sp>
      <p:sp>
        <p:nvSpPr>
          <p:cNvPr id="153" name="object 153"/>
          <p:cNvSpPr/>
          <p:nvPr/>
        </p:nvSpPr>
        <p:spPr>
          <a:xfrm>
            <a:off x="6242809" y="5916801"/>
            <a:ext cx="81280" cy="90805"/>
          </a:xfrm>
          <a:custGeom>
            <a:avLst/>
            <a:gdLst/>
            <a:ahLst/>
            <a:cxnLst/>
            <a:rect l="l" t="t" r="r" b="b"/>
            <a:pathLst>
              <a:path w="81279" h="90804">
                <a:moveTo>
                  <a:pt x="80746" y="0"/>
                </a:moveTo>
                <a:lnTo>
                  <a:pt x="0" y="231"/>
                </a:lnTo>
                <a:lnTo>
                  <a:pt x="40602" y="90701"/>
                </a:lnTo>
                <a:lnTo>
                  <a:pt x="80746" y="0"/>
                </a:lnTo>
                <a:close/>
              </a:path>
            </a:pathLst>
          </a:custGeom>
          <a:solidFill>
            <a:srgbClr val="000000"/>
          </a:solidFill>
        </p:spPr>
        <p:txBody>
          <a:bodyPr wrap="square" lIns="0" tIns="0" rIns="0" bIns="0" rtlCol="0"/>
          <a:lstStyle/>
          <a:p>
            <a:endParaRPr/>
          </a:p>
        </p:txBody>
      </p:sp>
      <p:sp>
        <p:nvSpPr>
          <p:cNvPr id="154" name="object 154"/>
          <p:cNvSpPr/>
          <p:nvPr/>
        </p:nvSpPr>
        <p:spPr>
          <a:xfrm>
            <a:off x="7426592" y="1879117"/>
            <a:ext cx="2486045" cy="4574222"/>
          </a:xfrm>
          <a:prstGeom prst="rect">
            <a:avLst/>
          </a:prstGeom>
          <a:blipFill>
            <a:blip r:embed="rId57" cstate="print"/>
            <a:stretch>
              <a:fillRect/>
            </a:stretch>
          </a:blipFill>
        </p:spPr>
        <p:txBody>
          <a:bodyPr wrap="square" lIns="0" tIns="0" rIns="0" bIns="0" rtlCol="0"/>
          <a:lstStyle/>
          <a:p>
            <a:endParaRPr/>
          </a:p>
        </p:txBody>
      </p:sp>
      <p:sp>
        <p:nvSpPr>
          <p:cNvPr id="155" name="object 155"/>
          <p:cNvSpPr/>
          <p:nvPr/>
        </p:nvSpPr>
        <p:spPr>
          <a:xfrm>
            <a:off x="7481416" y="1920453"/>
            <a:ext cx="2378710" cy="4450080"/>
          </a:xfrm>
          <a:custGeom>
            <a:avLst/>
            <a:gdLst/>
            <a:ahLst/>
            <a:cxnLst/>
            <a:rect l="l" t="t" r="r" b="b"/>
            <a:pathLst>
              <a:path w="2378709" h="4450080">
                <a:moveTo>
                  <a:pt x="0" y="4449888"/>
                </a:moveTo>
                <a:lnTo>
                  <a:pt x="2378230" y="4449888"/>
                </a:lnTo>
                <a:lnTo>
                  <a:pt x="2378230" y="0"/>
                </a:lnTo>
                <a:lnTo>
                  <a:pt x="0" y="0"/>
                </a:lnTo>
                <a:lnTo>
                  <a:pt x="0" y="4449888"/>
                </a:lnTo>
                <a:close/>
              </a:path>
            </a:pathLst>
          </a:custGeom>
          <a:ln w="8843">
            <a:solidFill>
              <a:srgbClr val="000000"/>
            </a:solidFill>
            <a:prstDash val="lgDash"/>
          </a:ln>
        </p:spPr>
        <p:txBody>
          <a:bodyPr wrap="square" lIns="0" tIns="0" rIns="0" bIns="0" rtlCol="0"/>
          <a:lstStyle/>
          <a:p>
            <a:endParaRPr/>
          </a:p>
        </p:txBody>
      </p:sp>
      <p:sp>
        <p:nvSpPr>
          <p:cNvPr id="156" name="object 156"/>
          <p:cNvSpPr/>
          <p:nvPr/>
        </p:nvSpPr>
        <p:spPr>
          <a:xfrm>
            <a:off x="7529819" y="5478735"/>
            <a:ext cx="705383" cy="414969"/>
          </a:xfrm>
          <a:prstGeom prst="rect">
            <a:avLst/>
          </a:prstGeom>
          <a:blipFill>
            <a:blip r:embed="rId58" cstate="print"/>
            <a:stretch>
              <a:fillRect/>
            </a:stretch>
          </a:blipFill>
        </p:spPr>
        <p:txBody>
          <a:bodyPr wrap="square" lIns="0" tIns="0" rIns="0" bIns="0" rtlCol="0"/>
          <a:lstStyle/>
          <a:p>
            <a:endParaRPr/>
          </a:p>
        </p:txBody>
      </p:sp>
      <p:sp>
        <p:nvSpPr>
          <p:cNvPr id="157" name="object 157"/>
          <p:cNvSpPr/>
          <p:nvPr/>
        </p:nvSpPr>
        <p:spPr>
          <a:xfrm>
            <a:off x="7547022" y="5510249"/>
            <a:ext cx="670974" cy="354503"/>
          </a:xfrm>
          <a:prstGeom prst="rect">
            <a:avLst/>
          </a:prstGeom>
          <a:blipFill>
            <a:blip r:embed="rId59" cstate="print"/>
            <a:stretch>
              <a:fillRect/>
            </a:stretch>
          </a:blipFill>
        </p:spPr>
        <p:txBody>
          <a:bodyPr wrap="square" lIns="0" tIns="0" rIns="0" bIns="0" rtlCol="0"/>
          <a:lstStyle/>
          <a:p>
            <a:endParaRPr/>
          </a:p>
        </p:txBody>
      </p:sp>
      <p:sp>
        <p:nvSpPr>
          <p:cNvPr id="158" name="object 158"/>
          <p:cNvSpPr txBox="1"/>
          <p:nvPr/>
        </p:nvSpPr>
        <p:spPr>
          <a:xfrm>
            <a:off x="7642366" y="5586478"/>
            <a:ext cx="481330" cy="151130"/>
          </a:xfrm>
          <a:prstGeom prst="rect">
            <a:avLst/>
          </a:prstGeom>
        </p:spPr>
        <p:txBody>
          <a:bodyPr vert="horz" wrap="square" lIns="0" tIns="0" rIns="0" bIns="0" rtlCol="0">
            <a:spAutoFit/>
          </a:bodyPr>
          <a:lstStyle/>
          <a:p>
            <a:pPr marL="12700"/>
            <a:r>
              <a:rPr sz="950" spc="-70" dirty="0">
                <a:latin typeface="宋体"/>
                <a:cs typeface="宋体"/>
              </a:rPr>
              <a:t>获</a:t>
            </a:r>
            <a:r>
              <a:rPr sz="950" spc="-5" dirty="0">
                <a:latin typeface="宋体"/>
                <a:cs typeface="宋体"/>
              </a:rPr>
              <a:t>取</a:t>
            </a:r>
            <a:r>
              <a:rPr sz="950" spc="-70" dirty="0">
                <a:latin typeface="宋体"/>
                <a:cs typeface="宋体"/>
              </a:rPr>
              <a:t>资源</a:t>
            </a:r>
            <a:endParaRPr sz="950">
              <a:latin typeface="宋体"/>
              <a:cs typeface="宋体"/>
            </a:endParaRPr>
          </a:p>
        </p:txBody>
      </p:sp>
      <p:sp>
        <p:nvSpPr>
          <p:cNvPr id="159" name="object 159"/>
          <p:cNvSpPr/>
          <p:nvPr/>
        </p:nvSpPr>
        <p:spPr>
          <a:xfrm>
            <a:off x="7894553" y="3068090"/>
            <a:ext cx="14604" cy="2367915"/>
          </a:xfrm>
          <a:custGeom>
            <a:avLst/>
            <a:gdLst/>
            <a:ahLst/>
            <a:cxnLst/>
            <a:rect l="l" t="t" r="r" b="b"/>
            <a:pathLst>
              <a:path w="14604" h="2367915">
                <a:moveTo>
                  <a:pt x="14222" y="0"/>
                </a:moveTo>
                <a:lnTo>
                  <a:pt x="0" y="2367642"/>
                </a:lnTo>
              </a:path>
            </a:pathLst>
          </a:custGeom>
          <a:ln w="11469">
            <a:solidFill>
              <a:srgbClr val="000000"/>
            </a:solidFill>
          </a:ln>
        </p:spPr>
        <p:txBody>
          <a:bodyPr wrap="square" lIns="0" tIns="0" rIns="0" bIns="0" rtlCol="0"/>
          <a:lstStyle/>
          <a:p>
            <a:endParaRPr/>
          </a:p>
        </p:txBody>
      </p:sp>
      <p:sp>
        <p:nvSpPr>
          <p:cNvPr id="160" name="object 160"/>
          <p:cNvSpPr/>
          <p:nvPr/>
        </p:nvSpPr>
        <p:spPr>
          <a:xfrm>
            <a:off x="7854179" y="5424099"/>
            <a:ext cx="81280" cy="91440"/>
          </a:xfrm>
          <a:custGeom>
            <a:avLst/>
            <a:gdLst/>
            <a:ahLst/>
            <a:cxnLst/>
            <a:rect l="l" t="t" r="r" b="b"/>
            <a:pathLst>
              <a:path w="81279" h="91439">
                <a:moveTo>
                  <a:pt x="0" y="0"/>
                </a:moveTo>
                <a:lnTo>
                  <a:pt x="39914" y="90894"/>
                </a:lnTo>
                <a:lnTo>
                  <a:pt x="80746" y="617"/>
                </a:lnTo>
                <a:lnTo>
                  <a:pt x="0" y="0"/>
                </a:lnTo>
                <a:close/>
              </a:path>
            </a:pathLst>
          </a:custGeom>
          <a:solidFill>
            <a:srgbClr val="000000"/>
          </a:solidFill>
        </p:spPr>
        <p:txBody>
          <a:bodyPr wrap="square" lIns="0" tIns="0" rIns="0" bIns="0" rtlCol="0"/>
          <a:lstStyle/>
          <a:p>
            <a:endParaRPr/>
          </a:p>
        </p:txBody>
      </p:sp>
      <p:sp>
        <p:nvSpPr>
          <p:cNvPr id="161" name="object 161"/>
          <p:cNvSpPr/>
          <p:nvPr/>
        </p:nvSpPr>
        <p:spPr>
          <a:xfrm>
            <a:off x="6770872" y="5659944"/>
            <a:ext cx="742315" cy="0"/>
          </a:xfrm>
          <a:custGeom>
            <a:avLst/>
            <a:gdLst/>
            <a:ahLst/>
            <a:cxnLst/>
            <a:rect l="l" t="t" r="r" b="b"/>
            <a:pathLst>
              <a:path w="742314">
                <a:moveTo>
                  <a:pt x="0" y="0"/>
                </a:moveTo>
                <a:lnTo>
                  <a:pt x="742200" y="0"/>
                </a:lnTo>
              </a:path>
            </a:pathLst>
          </a:custGeom>
          <a:ln w="12867">
            <a:solidFill>
              <a:srgbClr val="000000"/>
            </a:solidFill>
          </a:ln>
        </p:spPr>
        <p:txBody>
          <a:bodyPr wrap="square" lIns="0" tIns="0" rIns="0" bIns="0" rtlCol="0"/>
          <a:lstStyle/>
          <a:p>
            <a:endParaRPr/>
          </a:p>
        </p:txBody>
      </p:sp>
      <p:sp>
        <p:nvSpPr>
          <p:cNvPr id="162" name="object 162"/>
          <p:cNvSpPr/>
          <p:nvPr/>
        </p:nvSpPr>
        <p:spPr>
          <a:xfrm>
            <a:off x="7502979" y="5614652"/>
            <a:ext cx="81280" cy="90805"/>
          </a:xfrm>
          <a:custGeom>
            <a:avLst/>
            <a:gdLst/>
            <a:ahLst/>
            <a:cxnLst/>
            <a:rect l="l" t="t" r="r" b="b"/>
            <a:pathLst>
              <a:path w="81279" h="90804">
                <a:moveTo>
                  <a:pt x="0" y="0"/>
                </a:moveTo>
                <a:lnTo>
                  <a:pt x="0" y="90585"/>
                </a:lnTo>
                <a:lnTo>
                  <a:pt x="80746" y="45292"/>
                </a:lnTo>
                <a:lnTo>
                  <a:pt x="0" y="0"/>
                </a:lnTo>
                <a:close/>
              </a:path>
            </a:pathLst>
          </a:custGeom>
          <a:solidFill>
            <a:srgbClr val="000000"/>
          </a:solidFill>
        </p:spPr>
        <p:txBody>
          <a:bodyPr wrap="square" lIns="0" tIns="0" rIns="0" bIns="0" rtlCol="0"/>
          <a:lstStyle/>
          <a:p>
            <a:endParaRPr/>
          </a:p>
        </p:txBody>
      </p:sp>
      <p:sp>
        <p:nvSpPr>
          <p:cNvPr id="163" name="object 163"/>
          <p:cNvSpPr/>
          <p:nvPr/>
        </p:nvSpPr>
        <p:spPr>
          <a:xfrm>
            <a:off x="7529819" y="5970910"/>
            <a:ext cx="705383" cy="414969"/>
          </a:xfrm>
          <a:prstGeom prst="rect">
            <a:avLst/>
          </a:prstGeom>
          <a:blipFill>
            <a:blip r:embed="rId60" cstate="print"/>
            <a:stretch>
              <a:fillRect/>
            </a:stretch>
          </a:blipFill>
        </p:spPr>
        <p:txBody>
          <a:bodyPr wrap="square" lIns="0" tIns="0" rIns="0" bIns="0" rtlCol="0"/>
          <a:lstStyle/>
          <a:p>
            <a:endParaRPr/>
          </a:p>
        </p:txBody>
      </p:sp>
      <p:sp>
        <p:nvSpPr>
          <p:cNvPr id="164" name="object 164"/>
          <p:cNvSpPr/>
          <p:nvPr/>
        </p:nvSpPr>
        <p:spPr>
          <a:xfrm>
            <a:off x="7583726" y="6007502"/>
            <a:ext cx="589915" cy="290195"/>
          </a:xfrm>
          <a:custGeom>
            <a:avLst/>
            <a:gdLst/>
            <a:ahLst/>
            <a:cxnLst/>
            <a:rect l="l" t="t" r="r" b="b"/>
            <a:pathLst>
              <a:path w="589915" h="290195">
                <a:moveTo>
                  <a:pt x="294655" y="0"/>
                </a:moveTo>
                <a:lnTo>
                  <a:pt x="0" y="144949"/>
                </a:lnTo>
                <a:lnTo>
                  <a:pt x="294655" y="289886"/>
                </a:lnTo>
                <a:lnTo>
                  <a:pt x="589310" y="144949"/>
                </a:lnTo>
                <a:lnTo>
                  <a:pt x="294655" y="0"/>
                </a:lnTo>
                <a:close/>
              </a:path>
            </a:pathLst>
          </a:custGeom>
          <a:solidFill>
            <a:srgbClr val="FFFFFF"/>
          </a:solidFill>
        </p:spPr>
        <p:txBody>
          <a:bodyPr wrap="square" lIns="0" tIns="0" rIns="0" bIns="0" rtlCol="0"/>
          <a:lstStyle/>
          <a:p>
            <a:endParaRPr/>
          </a:p>
        </p:txBody>
      </p:sp>
      <p:sp>
        <p:nvSpPr>
          <p:cNvPr id="165" name="object 165"/>
          <p:cNvSpPr/>
          <p:nvPr/>
        </p:nvSpPr>
        <p:spPr>
          <a:xfrm>
            <a:off x="7583726" y="6007502"/>
            <a:ext cx="589915" cy="290195"/>
          </a:xfrm>
          <a:custGeom>
            <a:avLst/>
            <a:gdLst/>
            <a:ahLst/>
            <a:cxnLst/>
            <a:rect l="l" t="t" r="r" b="b"/>
            <a:pathLst>
              <a:path w="589915" h="290195">
                <a:moveTo>
                  <a:pt x="294655" y="289886"/>
                </a:moveTo>
                <a:lnTo>
                  <a:pt x="589310" y="144949"/>
                </a:lnTo>
                <a:lnTo>
                  <a:pt x="294655" y="0"/>
                </a:lnTo>
                <a:lnTo>
                  <a:pt x="0" y="144949"/>
                </a:lnTo>
                <a:lnTo>
                  <a:pt x="294655" y="289886"/>
                </a:lnTo>
                <a:close/>
              </a:path>
            </a:pathLst>
          </a:custGeom>
          <a:ln w="9455">
            <a:solidFill>
              <a:srgbClr val="000000"/>
            </a:solidFill>
          </a:ln>
        </p:spPr>
        <p:txBody>
          <a:bodyPr wrap="square" lIns="0" tIns="0" rIns="0" bIns="0" rtlCol="0"/>
          <a:lstStyle/>
          <a:p>
            <a:endParaRPr/>
          </a:p>
        </p:txBody>
      </p:sp>
      <p:sp>
        <p:nvSpPr>
          <p:cNvPr id="166" name="object 166"/>
          <p:cNvSpPr txBox="1"/>
          <p:nvPr/>
        </p:nvSpPr>
        <p:spPr>
          <a:xfrm>
            <a:off x="7642367" y="6073266"/>
            <a:ext cx="481965" cy="157480"/>
          </a:xfrm>
          <a:prstGeom prst="rect">
            <a:avLst/>
          </a:prstGeom>
        </p:spPr>
        <p:txBody>
          <a:bodyPr vert="horz" wrap="square" lIns="0" tIns="0" rIns="0" bIns="0" rtlCol="0">
            <a:spAutoFit/>
          </a:bodyPr>
          <a:lstStyle/>
          <a:p>
            <a:pPr marL="12700"/>
            <a:r>
              <a:rPr sz="1000" spc="-120" dirty="0">
                <a:latin typeface="宋体"/>
                <a:cs typeface="宋体"/>
              </a:rPr>
              <a:t>达</a:t>
            </a:r>
            <a:r>
              <a:rPr sz="1000" spc="-60" dirty="0">
                <a:latin typeface="宋体"/>
                <a:cs typeface="宋体"/>
              </a:rPr>
              <a:t>到</a:t>
            </a:r>
            <a:r>
              <a:rPr sz="1000" spc="-120" dirty="0">
                <a:latin typeface="宋体"/>
                <a:cs typeface="宋体"/>
              </a:rPr>
              <a:t>目的</a:t>
            </a:r>
            <a:endParaRPr sz="1000">
              <a:latin typeface="宋体"/>
              <a:cs typeface="宋体"/>
            </a:endParaRPr>
          </a:p>
        </p:txBody>
      </p:sp>
      <p:sp>
        <p:nvSpPr>
          <p:cNvPr id="167" name="object 167"/>
          <p:cNvSpPr/>
          <p:nvPr/>
        </p:nvSpPr>
        <p:spPr>
          <a:xfrm>
            <a:off x="7878380" y="5804881"/>
            <a:ext cx="0" cy="123825"/>
          </a:xfrm>
          <a:custGeom>
            <a:avLst/>
            <a:gdLst/>
            <a:ahLst/>
            <a:cxnLst/>
            <a:rect l="l" t="t" r="r" b="b"/>
            <a:pathLst>
              <a:path h="123825">
                <a:moveTo>
                  <a:pt x="0" y="0"/>
                </a:moveTo>
                <a:lnTo>
                  <a:pt x="0" y="123358"/>
                </a:lnTo>
              </a:path>
            </a:pathLst>
          </a:custGeom>
          <a:ln w="11469">
            <a:solidFill>
              <a:srgbClr val="000000"/>
            </a:solidFill>
          </a:ln>
        </p:spPr>
        <p:txBody>
          <a:bodyPr wrap="square" lIns="0" tIns="0" rIns="0" bIns="0" rtlCol="0"/>
          <a:lstStyle/>
          <a:p>
            <a:endParaRPr/>
          </a:p>
        </p:txBody>
      </p:sp>
      <p:sp>
        <p:nvSpPr>
          <p:cNvPr id="168" name="object 168"/>
          <p:cNvSpPr/>
          <p:nvPr/>
        </p:nvSpPr>
        <p:spPr>
          <a:xfrm>
            <a:off x="7838007" y="5916917"/>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169" name="object 169"/>
          <p:cNvSpPr/>
          <p:nvPr/>
        </p:nvSpPr>
        <p:spPr>
          <a:xfrm>
            <a:off x="8071760" y="5874402"/>
            <a:ext cx="335487" cy="347416"/>
          </a:xfrm>
          <a:prstGeom prst="rect">
            <a:avLst/>
          </a:prstGeom>
          <a:blipFill>
            <a:blip r:embed="rId61" cstate="print"/>
            <a:stretch>
              <a:fillRect/>
            </a:stretch>
          </a:blipFill>
        </p:spPr>
        <p:txBody>
          <a:bodyPr wrap="square" lIns="0" tIns="0" rIns="0" bIns="0" rtlCol="0"/>
          <a:lstStyle/>
          <a:p>
            <a:endParaRPr/>
          </a:p>
        </p:txBody>
      </p:sp>
      <p:sp>
        <p:nvSpPr>
          <p:cNvPr id="170" name="object 170"/>
          <p:cNvSpPr txBox="1"/>
          <p:nvPr/>
        </p:nvSpPr>
        <p:spPr>
          <a:xfrm>
            <a:off x="8170659" y="5936229"/>
            <a:ext cx="137795" cy="157480"/>
          </a:xfrm>
          <a:prstGeom prst="rect">
            <a:avLst/>
          </a:prstGeom>
        </p:spPr>
        <p:txBody>
          <a:bodyPr vert="horz" wrap="square" lIns="0" tIns="0" rIns="0" bIns="0" rtlCol="0">
            <a:spAutoFit/>
          </a:bodyPr>
          <a:lstStyle/>
          <a:p>
            <a:pPr marL="12700"/>
            <a:r>
              <a:rPr sz="1000" spc="-120" dirty="0">
                <a:latin typeface="宋体"/>
                <a:cs typeface="宋体"/>
              </a:rPr>
              <a:t>否</a:t>
            </a:r>
            <a:endParaRPr sz="1000">
              <a:latin typeface="宋体"/>
              <a:cs typeface="宋体"/>
            </a:endParaRPr>
          </a:p>
        </p:txBody>
      </p:sp>
      <p:sp>
        <p:nvSpPr>
          <p:cNvPr id="171" name="object 171"/>
          <p:cNvSpPr/>
          <p:nvPr/>
        </p:nvSpPr>
        <p:spPr>
          <a:xfrm>
            <a:off x="6841984" y="6152451"/>
            <a:ext cx="742315" cy="0"/>
          </a:xfrm>
          <a:custGeom>
            <a:avLst/>
            <a:gdLst/>
            <a:ahLst/>
            <a:cxnLst/>
            <a:rect l="l" t="t" r="r" b="b"/>
            <a:pathLst>
              <a:path w="742314">
                <a:moveTo>
                  <a:pt x="741741" y="0"/>
                </a:moveTo>
                <a:lnTo>
                  <a:pt x="0" y="0"/>
                </a:lnTo>
              </a:path>
            </a:pathLst>
          </a:custGeom>
          <a:ln w="12867">
            <a:solidFill>
              <a:srgbClr val="000000"/>
            </a:solidFill>
          </a:ln>
        </p:spPr>
        <p:txBody>
          <a:bodyPr wrap="square" lIns="0" tIns="0" rIns="0" bIns="0" rtlCol="0"/>
          <a:lstStyle/>
          <a:p>
            <a:endParaRPr/>
          </a:p>
        </p:txBody>
      </p:sp>
      <p:sp>
        <p:nvSpPr>
          <p:cNvPr id="172" name="object 172"/>
          <p:cNvSpPr/>
          <p:nvPr/>
        </p:nvSpPr>
        <p:spPr>
          <a:xfrm>
            <a:off x="6771330" y="6107160"/>
            <a:ext cx="81280" cy="90805"/>
          </a:xfrm>
          <a:custGeom>
            <a:avLst/>
            <a:gdLst/>
            <a:ahLst/>
            <a:cxnLst/>
            <a:rect l="l" t="t" r="r" b="b"/>
            <a:pathLst>
              <a:path w="81279" h="90804">
                <a:moveTo>
                  <a:pt x="80746" y="0"/>
                </a:moveTo>
                <a:lnTo>
                  <a:pt x="0" y="45292"/>
                </a:lnTo>
                <a:lnTo>
                  <a:pt x="80746" y="90585"/>
                </a:lnTo>
                <a:lnTo>
                  <a:pt x="80746" y="0"/>
                </a:lnTo>
                <a:close/>
              </a:path>
            </a:pathLst>
          </a:custGeom>
          <a:solidFill>
            <a:srgbClr val="000000"/>
          </a:solidFill>
        </p:spPr>
        <p:txBody>
          <a:bodyPr wrap="square" lIns="0" tIns="0" rIns="0" bIns="0" rtlCol="0"/>
          <a:lstStyle/>
          <a:p>
            <a:endParaRPr/>
          </a:p>
        </p:txBody>
      </p:sp>
      <p:sp>
        <p:nvSpPr>
          <p:cNvPr id="173" name="object 173"/>
          <p:cNvSpPr/>
          <p:nvPr/>
        </p:nvSpPr>
        <p:spPr>
          <a:xfrm>
            <a:off x="7151320" y="5893703"/>
            <a:ext cx="326884" cy="347416"/>
          </a:xfrm>
          <a:prstGeom prst="rect">
            <a:avLst/>
          </a:prstGeom>
          <a:blipFill>
            <a:blip r:embed="rId62" cstate="print"/>
            <a:stretch>
              <a:fillRect/>
            </a:stretch>
          </a:blipFill>
        </p:spPr>
        <p:txBody>
          <a:bodyPr wrap="square" lIns="0" tIns="0" rIns="0" bIns="0" rtlCol="0"/>
          <a:lstStyle/>
          <a:p>
            <a:endParaRPr/>
          </a:p>
        </p:txBody>
      </p:sp>
      <p:sp>
        <p:nvSpPr>
          <p:cNvPr id="174" name="object 174"/>
          <p:cNvSpPr txBox="1"/>
          <p:nvPr/>
        </p:nvSpPr>
        <p:spPr>
          <a:xfrm>
            <a:off x="7245288" y="5952957"/>
            <a:ext cx="137795" cy="157480"/>
          </a:xfrm>
          <a:prstGeom prst="rect">
            <a:avLst/>
          </a:prstGeom>
        </p:spPr>
        <p:txBody>
          <a:bodyPr vert="horz" wrap="square" lIns="0" tIns="0" rIns="0" bIns="0" rtlCol="0">
            <a:spAutoFit/>
          </a:bodyPr>
          <a:lstStyle/>
          <a:p>
            <a:pPr marL="12700"/>
            <a:r>
              <a:rPr sz="1000" spc="-120" dirty="0">
                <a:latin typeface="宋体"/>
                <a:cs typeface="宋体"/>
              </a:rPr>
              <a:t>是</a:t>
            </a:r>
            <a:endParaRPr sz="1000">
              <a:latin typeface="宋体"/>
              <a:cs typeface="宋体"/>
            </a:endParaRPr>
          </a:p>
        </p:txBody>
      </p:sp>
      <p:sp>
        <p:nvSpPr>
          <p:cNvPr id="175" name="object 175"/>
          <p:cNvSpPr/>
          <p:nvPr/>
        </p:nvSpPr>
        <p:spPr>
          <a:xfrm>
            <a:off x="7738108" y="590445"/>
            <a:ext cx="1186815" cy="236220"/>
          </a:xfrm>
          <a:custGeom>
            <a:avLst/>
            <a:gdLst/>
            <a:ahLst/>
            <a:cxnLst/>
            <a:rect l="l" t="t" r="r" b="b"/>
            <a:pathLst>
              <a:path w="1186815" h="236219">
                <a:moveTo>
                  <a:pt x="0" y="235779"/>
                </a:moveTo>
                <a:lnTo>
                  <a:pt x="1186649" y="235779"/>
                </a:lnTo>
                <a:lnTo>
                  <a:pt x="1186649" y="0"/>
                </a:lnTo>
                <a:lnTo>
                  <a:pt x="0" y="0"/>
                </a:lnTo>
                <a:lnTo>
                  <a:pt x="0" y="235779"/>
                </a:lnTo>
                <a:close/>
              </a:path>
            </a:pathLst>
          </a:custGeom>
          <a:ln w="9620">
            <a:solidFill>
              <a:srgbClr val="000000"/>
            </a:solidFill>
          </a:ln>
        </p:spPr>
        <p:txBody>
          <a:bodyPr wrap="square" lIns="0" tIns="0" rIns="0" bIns="0" rtlCol="0"/>
          <a:lstStyle/>
          <a:p>
            <a:endParaRPr/>
          </a:p>
        </p:txBody>
      </p:sp>
      <p:sp>
        <p:nvSpPr>
          <p:cNvPr id="176" name="object 176"/>
          <p:cNvSpPr txBox="1"/>
          <p:nvPr/>
        </p:nvSpPr>
        <p:spPr>
          <a:xfrm>
            <a:off x="7866369" y="630127"/>
            <a:ext cx="937894" cy="157480"/>
          </a:xfrm>
          <a:prstGeom prst="rect">
            <a:avLst/>
          </a:prstGeom>
        </p:spPr>
        <p:txBody>
          <a:bodyPr vert="horz" wrap="square" lIns="0" tIns="0" rIns="0" bIns="0" rtlCol="0">
            <a:spAutoFit/>
          </a:bodyPr>
          <a:lstStyle/>
          <a:p>
            <a:pPr marL="12700"/>
            <a:r>
              <a:rPr sz="1000" spc="-120" dirty="0">
                <a:latin typeface="宋体"/>
                <a:cs typeface="宋体"/>
              </a:rPr>
              <a:t>人</a:t>
            </a:r>
            <a:r>
              <a:rPr sz="1000" spc="-60" dirty="0">
                <a:latin typeface="宋体"/>
                <a:cs typeface="宋体"/>
              </a:rPr>
              <a:t>才</a:t>
            </a:r>
            <a:r>
              <a:rPr sz="1000" spc="-120" dirty="0">
                <a:latin typeface="宋体"/>
                <a:cs typeface="宋体"/>
              </a:rPr>
              <a:t>培</a:t>
            </a:r>
            <a:r>
              <a:rPr sz="1000" spc="-125" dirty="0">
                <a:latin typeface="宋体"/>
                <a:cs typeface="宋体"/>
              </a:rPr>
              <a:t>养</a:t>
            </a:r>
            <a:r>
              <a:rPr sz="1000" spc="-60" dirty="0">
                <a:latin typeface="宋体"/>
                <a:cs typeface="宋体"/>
              </a:rPr>
              <a:t>激</a:t>
            </a:r>
            <a:r>
              <a:rPr sz="1000" spc="-120" dirty="0">
                <a:latin typeface="宋体"/>
                <a:cs typeface="宋体"/>
              </a:rPr>
              <a:t>励</a:t>
            </a:r>
            <a:r>
              <a:rPr sz="1000" spc="-125" dirty="0">
                <a:latin typeface="宋体"/>
                <a:cs typeface="宋体"/>
              </a:rPr>
              <a:t>机</a:t>
            </a:r>
            <a:r>
              <a:rPr sz="1000" spc="-120" dirty="0">
                <a:latin typeface="宋体"/>
                <a:cs typeface="宋体"/>
              </a:rPr>
              <a:t>制</a:t>
            </a:r>
            <a:endParaRPr sz="1000">
              <a:latin typeface="宋体"/>
              <a:cs typeface="宋体"/>
            </a:endParaRPr>
          </a:p>
        </p:txBody>
      </p:sp>
      <p:sp>
        <p:nvSpPr>
          <p:cNvPr id="177" name="object 177"/>
          <p:cNvSpPr/>
          <p:nvPr/>
        </p:nvSpPr>
        <p:spPr>
          <a:xfrm>
            <a:off x="5628725" y="1338729"/>
            <a:ext cx="1367755" cy="414969"/>
          </a:xfrm>
          <a:prstGeom prst="rect">
            <a:avLst/>
          </a:prstGeom>
          <a:blipFill>
            <a:blip r:embed="rId63" cstate="print"/>
            <a:stretch>
              <a:fillRect/>
            </a:stretch>
          </a:blipFill>
        </p:spPr>
        <p:txBody>
          <a:bodyPr wrap="square" lIns="0" tIns="0" rIns="0" bIns="0" rtlCol="0"/>
          <a:lstStyle/>
          <a:p>
            <a:endParaRPr/>
          </a:p>
        </p:txBody>
      </p:sp>
      <p:sp>
        <p:nvSpPr>
          <p:cNvPr id="178" name="object 178"/>
          <p:cNvSpPr/>
          <p:nvPr/>
        </p:nvSpPr>
        <p:spPr>
          <a:xfrm>
            <a:off x="5677135" y="1367680"/>
            <a:ext cx="1261070" cy="366717"/>
          </a:xfrm>
          <a:prstGeom prst="rect">
            <a:avLst/>
          </a:prstGeom>
          <a:blipFill>
            <a:blip r:embed="rId64" cstate="print"/>
            <a:stretch>
              <a:fillRect/>
            </a:stretch>
          </a:blipFill>
        </p:spPr>
        <p:txBody>
          <a:bodyPr wrap="square" lIns="0" tIns="0" rIns="0" bIns="0" rtlCol="0"/>
          <a:lstStyle/>
          <a:p>
            <a:endParaRPr/>
          </a:p>
        </p:txBody>
      </p:sp>
      <p:sp>
        <p:nvSpPr>
          <p:cNvPr id="179" name="object 179"/>
          <p:cNvSpPr txBox="1"/>
          <p:nvPr/>
        </p:nvSpPr>
        <p:spPr>
          <a:xfrm>
            <a:off x="5792427" y="1416569"/>
            <a:ext cx="1041400" cy="179705"/>
          </a:xfrm>
          <a:prstGeom prst="rect">
            <a:avLst/>
          </a:prstGeom>
        </p:spPr>
        <p:txBody>
          <a:bodyPr vert="horz" wrap="square" lIns="0" tIns="0" rIns="0" bIns="0" rtlCol="0">
            <a:spAutoFit/>
          </a:bodyPr>
          <a:lstStyle/>
          <a:p>
            <a:pPr marL="12700"/>
            <a:r>
              <a:rPr sz="1150" b="1" spc="-140" dirty="0">
                <a:latin typeface="宋体"/>
                <a:cs typeface="宋体"/>
              </a:rPr>
              <a:t>安</a:t>
            </a:r>
            <a:r>
              <a:rPr sz="1150" b="1" spc="-215" dirty="0">
                <a:latin typeface="宋体"/>
                <a:cs typeface="宋体"/>
              </a:rPr>
              <a:t>全</a:t>
            </a:r>
            <a:r>
              <a:rPr sz="1150" b="1" spc="-140" dirty="0">
                <a:latin typeface="宋体"/>
                <a:cs typeface="宋体"/>
              </a:rPr>
              <a:t>大</a:t>
            </a:r>
            <a:r>
              <a:rPr sz="1150" b="1" spc="-145" dirty="0">
                <a:latin typeface="宋体"/>
                <a:cs typeface="宋体"/>
              </a:rPr>
              <a:t>数</a:t>
            </a:r>
            <a:r>
              <a:rPr sz="1150" b="1" spc="-140" dirty="0">
                <a:latin typeface="宋体"/>
                <a:cs typeface="宋体"/>
              </a:rPr>
              <a:t>据</a:t>
            </a:r>
            <a:r>
              <a:rPr sz="1150" b="1" spc="-215" dirty="0">
                <a:latin typeface="宋体"/>
                <a:cs typeface="宋体"/>
              </a:rPr>
              <a:t>共</a:t>
            </a:r>
            <a:r>
              <a:rPr sz="1150" b="1" spc="-140" dirty="0">
                <a:latin typeface="宋体"/>
                <a:cs typeface="宋体"/>
              </a:rPr>
              <a:t>享观</a:t>
            </a:r>
            <a:endParaRPr sz="1150">
              <a:latin typeface="宋体"/>
              <a:cs typeface="宋体"/>
            </a:endParaRPr>
          </a:p>
        </p:txBody>
      </p:sp>
      <p:sp>
        <p:nvSpPr>
          <p:cNvPr id="180" name="object 180"/>
          <p:cNvSpPr/>
          <p:nvPr/>
        </p:nvSpPr>
        <p:spPr>
          <a:xfrm>
            <a:off x="3313015" y="1518355"/>
            <a:ext cx="2298700" cy="257810"/>
          </a:xfrm>
          <a:custGeom>
            <a:avLst/>
            <a:gdLst/>
            <a:ahLst/>
            <a:cxnLst/>
            <a:rect l="l" t="t" r="r" b="b"/>
            <a:pathLst>
              <a:path w="2298700" h="257810">
                <a:moveTo>
                  <a:pt x="0" y="257216"/>
                </a:moveTo>
                <a:lnTo>
                  <a:pt x="0" y="0"/>
                </a:lnTo>
                <a:lnTo>
                  <a:pt x="2298275" y="0"/>
                </a:lnTo>
              </a:path>
            </a:pathLst>
          </a:custGeom>
          <a:ln w="12849">
            <a:solidFill>
              <a:srgbClr val="000000"/>
            </a:solidFill>
          </a:ln>
        </p:spPr>
        <p:txBody>
          <a:bodyPr wrap="square" lIns="0" tIns="0" rIns="0" bIns="0" rtlCol="0"/>
          <a:lstStyle/>
          <a:p>
            <a:endParaRPr/>
          </a:p>
        </p:txBody>
      </p:sp>
      <p:sp>
        <p:nvSpPr>
          <p:cNvPr id="181" name="object 181"/>
          <p:cNvSpPr/>
          <p:nvPr/>
        </p:nvSpPr>
        <p:spPr>
          <a:xfrm>
            <a:off x="5601197" y="1473063"/>
            <a:ext cx="81280" cy="90805"/>
          </a:xfrm>
          <a:custGeom>
            <a:avLst/>
            <a:gdLst/>
            <a:ahLst/>
            <a:cxnLst/>
            <a:rect l="l" t="t" r="r" b="b"/>
            <a:pathLst>
              <a:path w="81279" h="90805">
                <a:moveTo>
                  <a:pt x="0" y="0"/>
                </a:moveTo>
                <a:lnTo>
                  <a:pt x="0" y="90585"/>
                </a:lnTo>
                <a:lnTo>
                  <a:pt x="80746" y="45292"/>
                </a:lnTo>
                <a:lnTo>
                  <a:pt x="0" y="0"/>
                </a:lnTo>
                <a:close/>
              </a:path>
            </a:pathLst>
          </a:custGeom>
          <a:solidFill>
            <a:srgbClr val="000000"/>
          </a:solidFill>
        </p:spPr>
        <p:txBody>
          <a:bodyPr wrap="square" lIns="0" tIns="0" rIns="0" bIns="0" rtlCol="0"/>
          <a:lstStyle/>
          <a:p>
            <a:endParaRPr/>
          </a:p>
        </p:txBody>
      </p:sp>
      <p:sp>
        <p:nvSpPr>
          <p:cNvPr id="182" name="object 182"/>
          <p:cNvSpPr/>
          <p:nvPr/>
        </p:nvSpPr>
        <p:spPr>
          <a:xfrm>
            <a:off x="7004050" y="1518355"/>
            <a:ext cx="1489710" cy="257810"/>
          </a:xfrm>
          <a:custGeom>
            <a:avLst/>
            <a:gdLst/>
            <a:ahLst/>
            <a:cxnLst/>
            <a:rect l="l" t="t" r="r" b="b"/>
            <a:pathLst>
              <a:path w="1489709" h="257810">
                <a:moveTo>
                  <a:pt x="1489447" y="257216"/>
                </a:moveTo>
                <a:lnTo>
                  <a:pt x="1489447" y="0"/>
                </a:lnTo>
                <a:lnTo>
                  <a:pt x="0" y="0"/>
                </a:lnTo>
              </a:path>
            </a:pathLst>
          </a:custGeom>
          <a:ln w="12826">
            <a:solidFill>
              <a:srgbClr val="000000"/>
            </a:solidFill>
          </a:ln>
        </p:spPr>
        <p:txBody>
          <a:bodyPr wrap="square" lIns="0" tIns="0" rIns="0" bIns="0" rtlCol="0"/>
          <a:lstStyle/>
          <a:p>
            <a:endParaRPr/>
          </a:p>
        </p:txBody>
      </p:sp>
      <p:sp>
        <p:nvSpPr>
          <p:cNvPr id="183" name="object 183"/>
          <p:cNvSpPr/>
          <p:nvPr/>
        </p:nvSpPr>
        <p:spPr>
          <a:xfrm>
            <a:off x="6933396" y="1473063"/>
            <a:ext cx="81280" cy="90805"/>
          </a:xfrm>
          <a:custGeom>
            <a:avLst/>
            <a:gdLst/>
            <a:ahLst/>
            <a:cxnLst/>
            <a:rect l="l" t="t" r="r" b="b"/>
            <a:pathLst>
              <a:path w="81279" h="90805">
                <a:moveTo>
                  <a:pt x="80746" y="0"/>
                </a:moveTo>
                <a:lnTo>
                  <a:pt x="0" y="45292"/>
                </a:lnTo>
                <a:lnTo>
                  <a:pt x="80746" y="90585"/>
                </a:lnTo>
                <a:lnTo>
                  <a:pt x="80746" y="0"/>
                </a:lnTo>
                <a:close/>
              </a:path>
            </a:pathLst>
          </a:custGeom>
          <a:solidFill>
            <a:srgbClr val="000000"/>
          </a:solidFill>
        </p:spPr>
        <p:txBody>
          <a:bodyPr wrap="square" lIns="0" tIns="0" rIns="0" bIns="0" rtlCol="0"/>
          <a:lstStyle/>
          <a:p>
            <a:endParaRPr/>
          </a:p>
        </p:txBody>
      </p:sp>
      <p:sp>
        <p:nvSpPr>
          <p:cNvPr id="184" name="object 184"/>
          <p:cNvSpPr/>
          <p:nvPr/>
        </p:nvSpPr>
        <p:spPr>
          <a:xfrm>
            <a:off x="6242580" y="1190974"/>
            <a:ext cx="81280" cy="182367"/>
          </a:xfrm>
          <a:prstGeom prst="rect">
            <a:avLst/>
          </a:prstGeom>
          <a:blipFill>
            <a:blip r:embed="rId65" cstate="print"/>
            <a:stretch>
              <a:fillRect/>
            </a:stretch>
          </a:blipFill>
        </p:spPr>
        <p:txBody>
          <a:bodyPr wrap="square" lIns="0" tIns="0" rIns="0" bIns="0" rtlCol="0"/>
          <a:lstStyle/>
          <a:p>
            <a:endParaRPr/>
          </a:p>
        </p:txBody>
      </p:sp>
      <p:sp>
        <p:nvSpPr>
          <p:cNvPr id="185" name="object 185"/>
          <p:cNvSpPr/>
          <p:nvPr/>
        </p:nvSpPr>
        <p:spPr>
          <a:xfrm>
            <a:off x="6242619" y="1661118"/>
            <a:ext cx="81241" cy="165601"/>
          </a:xfrm>
          <a:prstGeom prst="rect">
            <a:avLst/>
          </a:prstGeom>
          <a:blipFill>
            <a:blip r:embed="rId66" cstate="print"/>
            <a:stretch>
              <a:fillRect/>
            </a:stretch>
          </a:blipFill>
        </p:spPr>
        <p:txBody>
          <a:bodyPr wrap="square" lIns="0" tIns="0" rIns="0" bIns="0" rtlCol="0"/>
          <a:lstStyle/>
          <a:p>
            <a:endParaRPr/>
          </a:p>
        </p:txBody>
      </p:sp>
      <p:sp>
        <p:nvSpPr>
          <p:cNvPr id="186" name="object 186"/>
          <p:cNvSpPr/>
          <p:nvPr/>
        </p:nvSpPr>
        <p:spPr>
          <a:xfrm>
            <a:off x="5628725" y="865857"/>
            <a:ext cx="1367755" cy="414969"/>
          </a:xfrm>
          <a:prstGeom prst="rect">
            <a:avLst/>
          </a:prstGeom>
          <a:blipFill>
            <a:blip r:embed="rId67" cstate="print"/>
            <a:stretch>
              <a:fillRect/>
            </a:stretch>
          </a:blipFill>
        </p:spPr>
        <p:txBody>
          <a:bodyPr wrap="square" lIns="0" tIns="0" rIns="0" bIns="0" rtlCol="0"/>
          <a:lstStyle/>
          <a:p>
            <a:endParaRPr/>
          </a:p>
        </p:txBody>
      </p:sp>
      <p:sp>
        <p:nvSpPr>
          <p:cNvPr id="187" name="object 187"/>
          <p:cNvSpPr/>
          <p:nvPr/>
        </p:nvSpPr>
        <p:spPr>
          <a:xfrm>
            <a:off x="5681944" y="901126"/>
            <a:ext cx="1251585" cy="290195"/>
          </a:xfrm>
          <a:custGeom>
            <a:avLst/>
            <a:gdLst/>
            <a:ahLst/>
            <a:cxnLst/>
            <a:rect l="l" t="t" r="r" b="b"/>
            <a:pathLst>
              <a:path w="1251585" h="290194">
                <a:moveTo>
                  <a:pt x="0" y="289886"/>
                </a:moveTo>
                <a:lnTo>
                  <a:pt x="1251452" y="289886"/>
                </a:lnTo>
                <a:lnTo>
                  <a:pt x="1251452" y="0"/>
                </a:lnTo>
                <a:lnTo>
                  <a:pt x="0" y="0"/>
                </a:lnTo>
                <a:lnTo>
                  <a:pt x="0" y="289886"/>
                </a:lnTo>
                <a:close/>
              </a:path>
            </a:pathLst>
          </a:custGeom>
          <a:solidFill>
            <a:srgbClr val="FFFFFF"/>
          </a:solidFill>
        </p:spPr>
        <p:txBody>
          <a:bodyPr wrap="square" lIns="0" tIns="0" rIns="0" bIns="0" rtlCol="0"/>
          <a:lstStyle/>
          <a:p>
            <a:endParaRPr/>
          </a:p>
        </p:txBody>
      </p:sp>
      <p:sp>
        <p:nvSpPr>
          <p:cNvPr id="188" name="object 188"/>
          <p:cNvSpPr/>
          <p:nvPr/>
        </p:nvSpPr>
        <p:spPr>
          <a:xfrm>
            <a:off x="5681944" y="901126"/>
            <a:ext cx="1251585" cy="290195"/>
          </a:xfrm>
          <a:custGeom>
            <a:avLst/>
            <a:gdLst/>
            <a:ahLst/>
            <a:cxnLst/>
            <a:rect l="l" t="t" r="r" b="b"/>
            <a:pathLst>
              <a:path w="1251585" h="290194">
                <a:moveTo>
                  <a:pt x="0" y="289886"/>
                </a:moveTo>
                <a:lnTo>
                  <a:pt x="1251452" y="289886"/>
                </a:lnTo>
                <a:lnTo>
                  <a:pt x="1251452" y="0"/>
                </a:lnTo>
                <a:lnTo>
                  <a:pt x="0" y="0"/>
                </a:lnTo>
                <a:lnTo>
                  <a:pt x="0" y="289886"/>
                </a:lnTo>
                <a:close/>
              </a:path>
            </a:pathLst>
          </a:custGeom>
          <a:ln w="9606">
            <a:solidFill>
              <a:srgbClr val="000000"/>
            </a:solidFill>
          </a:ln>
        </p:spPr>
        <p:txBody>
          <a:bodyPr wrap="square" lIns="0" tIns="0" rIns="0" bIns="0" rtlCol="0"/>
          <a:lstStyle/>
          <a:p>
            <a:endParaRPr/>
          </a:p>
        </p:txBody>
      </p:sp>
      <p:sp>
        <p:nvSpPr>
          <p:cNvPr id="189" name="object 189"/>
          <p:cNvSpPr txBox="1"/>
          <p:nvPr/>
        </p:nvSpPr>
        <p:spPr>
          <a:xfrm>
            <a:off x="6045907" y="943311"/>
            <a:ext cx="534035" cy="179705"/>
          </a:xfrm>
          <a:prstGeom prst="rect">
            <a:avLst/>
          </a:prstGeom>
        </p:spPr>
        <p:txBody>
          <a:bodyPr vert="horz" wrap="square" lIns="0" tIns="0" rIns="0" bIns="0" rtlCol="0">
            <a:spAutoFit/>
          </a:bodyPr>
          <a:lstStyle/>
          <a:p>
            <a:pPr marL="12700"/>
            <a:r>
              <a:rPr sz="1150" b="1" spc="-140" dirty="0">
                <a:latin typeface="宋体"/>
                <a:cs typeface="宋体"/>
              </a:rPr>
              <a:t>外</a:t>
            </a:r>
            <a:r>
              <a:rPr sz="1150" b="1" spc="-210" dirty="0">
                <a:latin typeface="宋体"/>
                <a:cs typeface="宋体"/>
              </a:rPr>
              <a:t>部</a:t>
            </a:r>
            <a:r>
              <a:rPr sz="1150" b="1" spc="-140" dirty="0">
                <a:latin typeface="宋体"/>
                <a:cs typeface="宋体"/>
              </a:rPr>
              <a:t>环境</a:t>
            </a:r>
            <a:endParaRPr sz="1150">
              <a:latin typeface="宋体"/>
              <a:cs typeface="宋体"/>
            </a:endParaRPr>
          </a:p>
        </p:txBody>
      </p:sp>
      <p:sp>
        <p:nvSpPr>
          <p:cNvPr id="190" name="object 190"/>
          <p:cNvSpPr/>
          <p:nvPr/>
        </p:nvSpPr>
        <p:spPr>
          <a:xfrm>
            <a:off x="5628725" y="1772999"/>
            <a:ext cx="1367755" cy="414969"/>
          </a:xfrm>
          <a:prstGeom prst="rect">
            <a:avLst/>
          </a:prstGeom>
          <a:blipFill>
            <a:blip r:embed="rId68" cstate="print"/>
            <a:stretch>
              <a:fillRect/>
            </a:stretch>
          </a:blipFill>
        </p:spPr>
        <p:txBody>
          <a:bodyPr wrap="square" lIns="0" tIns="0" rIns="0" bIns="0" rtlCol="0"/>
          <a:lstStyle/>
          <a:p>
            <a:endParaRPr/>
          </a:p>
        </p:txBody>
      </p:sp>
      <p:sp>
        <p:nvSpPr>
          <p:cNvPr id="191" name="object 191"/>
          <p:cNvSpPr/>
          <p:nvPr/>
        </p:nvSpPr>
        <p:spPr>
          <a:xfrm>
            <a:off x="5681944" y="1813029"/>
            <a:ext cx="1251585" cy="290195"/>
          </a:xfrm>
          <a:custGeom>
            <a:avLst/>
            <a:gdLst/>
            <a:ahLst/>
            <a:cxnLst/>
            <a:rect l="l" t="t" r="r" b="b"/>
            <a:pathLst>
              <a:path w="1251585" h="290194">
                <a:moveTo>
                  <a:pt x="0" y="289886"/>
                </a:moveTo>
                <a:lnTo>
                  <a:pt x="1251452" y="289886"/>
                </a:lnTo>
                <a:lnTo>
                  <a:pt x="1251452" y="0"/>
                </a:lnTo>
                <a:lnTo>
                  <a:pt x="0" y="0"/>
                </a:lnTo>
                <a:lnTo>
                  <a:pt x="0" y="289886"/>
                </a:lnTo>
                <a:close/>
              </a:path>
            </a:pathLst>
          </a:custGeom>
          <a:solidFill>
            <a:srgbClr val="FFFFFF"/>
          </a:solidFill>
        </p:spPr>
        <p:txBody>
          <a:bodyPr wrap="square" lIns="0" tIns="0" rIns="0" bIns="0" rtlCol="0"/>
          <a:lstStyle/>
          <a:p>
            <a:endParaRPr/>
          </a:p>
        </p:txBody>
      </p:sp>
      <p:sp>
        <p:nvSpPr>
          <p:cNvPr id="192" name="object 192"/>
          <p:cNvSpPr/>
          <p:nvPr/>
        </p:nvSpPr>
        <p:spPr>
          <a:xfrm>
            <a:off x="5681944" y="1813029"/>
            <a:ext cx="1251585" cy="290195"/>
          </a:xfrm>
          <a:custGeom>
            <a:avLst/>
            <a:gdLst/>
            <a:ahLst/>
            <a:cxnLst/>
            <a:rect l="l" t="t" r="r" b="b"/>
            <a:pathLst>
              <a:path w="1251585" h="290194">
                <a:moveTo>
                  <a:pt x="0" y="289886"/>
                </a:moveTo>
                <a:lnTo>
                  <a:pt x="1251452" y="289886"/>
                </a:lnTo>
                <a:lnTo>
                  <a:pt x="1251452" y="0"/>
                </a:lnTo>
                <a:lnTo>
                  <a:pt x="0" y="0"/>
                </a:lnTo>
                <a:lnTo>
                  <a:pt x="0" y="289886"/>
                </a:lnTo>
                <a:close/>
              </a:path>
            </a:pathLst>
          </a:custGeom>
          <a:ln w="9606">
            <a:solidFill>
              <a:srgbClr val="000000"/>
            </a:solidFill>
          </a:ln>
        </p:spPr>
        <p:txBody>
          <a:bodyPr wrap="square" lIns="0" tIns="0" rIns="0" bIns="0" rtlCol="0"/>
          <a:lstStyle/>
          <a:p>
            <a:endParaRPr/>
          </a:p>
        </p:txBody>
      </p:sp>
      <p:sp>
        <p:nvSpPr>
          <p:cNvPr id="193" name="object 193"/>
          <p:cNvSpPr txBox="1"/>
          <p:nvPr/>
        </p:nvSpPr>
        <p:spPr>
          <a:xfrm>
            <a:off x="5729001" y="1863238"/>
            <a:ext cx="1169035" cy="173355"/>
          </a:xfrm>
          <a:prstGeom prst="rect">
            <a:avLst/>
          </a:prstGeom>
        </p:spPr>
        <p:txBody>
          <a:bodyPr vert="horz" wrap="square" lIns="0" tIns="0" rIns="0" bIns="0" rtlCol="0">
            <a:spAutoFit/>
          </a:bodyPr>
          <a:lstStyle/>
          <a:p>
            <a:pPr marL="12700"/>
            <a:r>
              <a:rPr sz="1100" b="1" spc="-110" dirty="0">
                <a:latin typeface="宋体"/>
                <a:cs typeface="宋体"/>
              </a:rPr>
              <a:t>资源保存者（平台）</a:t>
            </a:r>
            <a:endParaRPr sz="1100">
              <a:latin typeface="宋体"/>
              <a:cs typeface="宋体"/>
            </a:endParaRPr>
          </a:p>
        </p:txBody>
      </p:sp>
      <p:sp>
        <p:nvSpPr>
          <p:cNvPr id="194" name="object 194"/>
          <p:cNvSpPr/>
          <p:nvPr/>
        </p:nvSpPr>
        <p:spPr>
          <a:xfrm>
            <a:off x="8020146" y="1734397"/>
            <a:ext cx="954847" cy="414969"/>
          </a:xfrm>
          <a:prstGeom prst="rect">
            <a:avLst/>
          </a:prstGeom>
          <a:blipFill>
            <a:blip r:embed="rId69" cstate="print"/>
            <a:stretch>
              <a:fillRect/>
            </a:stretch>
          </a:blipFill>
        </p:spPr>
        <p:txBody>
          <a:bodyPr wrap="square" lIns="0" tIns="0" rIns="0" bIns="0" rtlCol="0"/>
          <a:lstStyle/>
          <a:p>
            <a:endParaRPr/>
          </a:p>
        </p:txBody>
      </p:sp>
      <p:sp>
        <p:nvSpPr>
          <p:cNvPr id="195" name="object 195"/>
          <p:cNvSpPr/>
          <p:nvPr/>
        </p:nvSpPr>
        <p:spPr>
          <a:xfrm>
            <a:off x="8071415" y="1775586"/>
            <a:ext cx="844550" cy="290195"/>
          </a:xfrm>
          <a:custGeom>
            <a:avLst/>
            <a:gdLst/>
            <a:ahLst/>
            <a:cxnLst/>
            <a:rect l="l" t="t" r="r" b="b"/>
            <a:pathLst>
              <a:path w="844550" h="290194">
                <a:moveTo>
                  <a:pt x="0" y="289886"/>
                </a:moveTo>
                <a:lnTo>
                  <a:pt x="844234" y="289886"/>
                </a:lnTo>
                <a:lnTo>
                  <a:pt x="844234" y="0"/>
                </a:lnTo>
                <a:lnTo>
                  <a:pt x="0" y="0"/>
                </a:lnTo>
                <a:lnTo>
                  <a:pt x="0" y="289886"/>
                </a:lnTo>
                <a:close/>
              </a:path>
            </a:pathLst>
          </a:custGeom>
          <a:solidFill>
            <a:srgbClr val="FFFFFF"/>
          </a:solidFill>
        </p:spPr>
        <p:txBody>
          <a:bodyPr wrap="square" lIns="0" tIns="0" rIns="0" bIns="0" rtlCol="0"/>
          <a:lstStyle/>
          <a:p>
            <a:endParaRPr/>
          </a:p>
        </p:txBody>
      </p:sp>
      <p:sp>
        <p:nvSpPr>
          <p:cNvPr id="196" name="object 196"/>
          <p:cNvSpPr/>
          <p:nvPr/>
        </p:nvSpPr>
        <p:spPr>
          <a:xfrm>
            <a:off x="8071415" y="1775586"/>
            <a:ext cx="844550" cy="290195"/>
          </a:xfrm>
          <a:custGeom>
            <a:avLst/>
            <a:gdLst/>
            <a:ahLst/>
            <a:cxnLst/>
            <a:rect l="l" t="t" r="r" b="b"/>
            <a:pathLst>
              <a:path w="844550" h="290194">
                <a:moveTo>
                  <a:pt x="0" y="289886"/>
                </a:moveTo>
                <a:lnTo>
                  <a:pt x="844234" y="289886"/>
                </a:lnTo>
                <a:lnTo>
                  <a:pt x="844234" y="0"/>
                </a:lnTo>
                <a:lnTo>
                  <a:pt x="0" y="0"/>
                </a:lnTo>
                <a:lnTo>
                  <a:pt x="0" y="289886"/>
                </a:lnTo>
                <a:close/>
              </a:path>
            </a:pathLst>
          </a:custGeom>
          <a:ln w="9549">
            <a:solidFill>
              <a:srgbClr val="000000"/>
            </a:solidFill>
          </a:ln>
        </p:spPr>
        <p:txBody>
          <a:bodyPr wrap="square" lIns="0" tIns="0" rIns="0" bIns="0" rtlCol="0"/>
          <a:lstStyle/>
          <a:p>
            <a:endParaRPr/>
          </a:p>
        </p:txBody>
      </p:sp>
      <p:sp>
        <p:nvSpPr>
          <p:cNvPr id="197" name="object 197"/>
          <p:cNvSpPr txBox="1"/>
          <p:nvPr/>
        </p:nvSpPr>
        <p:spPr>
          <a:xfrm>
            <a:off x="8170889" y="1819315"/>
            <a:ext cx="662305" cy="179705"/>
          </a:xfrm>
          <a:prstGeom prst="rect">
            <a:avLst/>
          </a:prstGeom>
        </p:spPr>
        <p:txBody>
          <a:bodyPr vert="horz" wrap="square" lIns="0" tIns="0" rIns="0" bIns="0" rtlCol="0">
            <a:spAutoFit/>
          </a:bodyPr>
          <a:lstStyle/>
          <a:p>
            <a:pPr marL="12700"/>
            <a:r>
              <a:rPr sz="1150" b="1" spc="-160" dirty="0">
                <a:latin typeface="宋体"/>
                <a:cs typeface="宋体"/>
              </a:rPr>
              <a:t>资源需求者</a:t>
            </a:r>
            <a:endParaRPr sz="1150">
              <a:latin typeface="宋体"/>
              <a:cs typeface="宋体"/>
            </a:endParaRPr>
          </a:p>
        </p:txBody>
      </p:sp>
      <p:sp>
        <p:nvSpPr>
          <p:cNvPr id="198" name="object 198"/>
          <p:cNvSpPr/>
          <p:nvPr/>
        </p:nvSpPr>
        <p:spPr>
          <a:xfrm>
            <a:off x="2652353" y="4957613"/>
            <a:ext cx="335487" cy="1428267"/>
          </a:xfrm>
          <a:prstGeom prst="rect">
            <a:avLst/>
          </a:prstGeom>
          <a:blipFill>
            <a:blip r:embed="rId70" cstate="print"/>
            <a:stretch>
              <a:fillRect/>
            </a:stretch>
          </a:blipFill>
        </p:spPr>
        <p:txBody>
          <a:bodyPr wrap="square" lIns="0" tIns="0" rIns="0" bIns="0" rtlCol="0"/>
          <a:lstStyle/>
          <a:p>
            <a:endParaRPr/>
          </a:p>
        </p:txBody>
      </p:sp>
      <p:sp>
        <p:nvSpPr>
          <p:cNvPr id="199" name="object 199"/>
          <p:cNvSpPr/>
          <p:nvPr/>
        </p:nvSpPr>
        <p:spPr>
          <a:xfrm>
            <a:off x="2701580" y="4998953"/>
            <a:ext cx="222885" cy="1298575"/>
          </a:xfrm>
          <a:custGeom>
            <a:avLst/>
            <a:gdLst/>
            <a:ahLst/>
            <a:cxnLst/>
            <a:rect l="l" t="t" r="r" b="b"/>
            <a:pathLst>
              <a:path w="222884" h="1298575">
                <a:moveTo>
                  <a:pt x="0" y="1298436"/>
                </a:moveTo>
                <a:lnTo>
                  <a:pt x="222786" y="1298436"/>
                </a:lnTo>
                <a:lnTo>
                  <a:pt x="222786" y="0"/>
                </a:lnTo>
                <a:lnTo>
                  <a:pt x="0" y="0"/>
                </a:lnTo>
                <a:lnTo>
                  <a:pt x="0" y="1298436"/>
                </a:lnTo>
                <a:close/>
              </a:path>
            </a:pathLst>
          </a:custGeom>
          <a:ln w="8640">
            <a:solidFill>
              <a:srgbClr val="000000"/>
            </a:solidFill>
          </a:ln>
        </p:spPr>
        <p:txBody>
          <a:bodyPr wrap="square" lIns="0" tIns="0" rIns="0" bIns="0" rtlCol="0"/>
          <a:lstStyle/>
          <a:p>
            <a:endParaRPr/>
          </a:p>
        </p:txBody>
      </p:sp>
      <p:sp>
        <p:nvSpPr>
          <p:cNvPr id="200" name="object 200"/>
          <p:cNvSpPr/>
          <p:nvPr/>
        </p:nvSpPr>
        <p:spPr>
          <a:xfrm>
            <a:off x="2652352" y="5121667"/>
            <a:ext cx="326884" cy="1119452"/>
          </a:xfrm>
          <a:prstGeom prst="rect">
            <a:avLst/>
          </a:prstGeom>
          <a:blipFill>
            <a:blip r:embed="rId71" cstate="print"/>
            <a:stretch>
              <a:fillRect/>
            </a:stretch>
          </a:blipFill>
        </p:spPr>
        <p:txBody>
          <a:bodyPr wrap="square" lIns="0" tIns="0" rIns="0" bIns="0" rtlCol="0"/>
          <a:lstStyle/>
          <a:p>
            <a:endParaRPr/>
          </a:p>
        </p:txBody>
      </p:sp>
      <p:sp>
        <p:nvSpPr>
          <p:cNvPr id="201" name="object 201"/>
          <p:cNvSpPr txBox="1"/>
          <p:nvPr/>
        </p:nvSpPr>
        <p:spPr>
          <a:xfrm>
            <a:off x="2743453" y="5176079"/>
            <a:ext cx="137795" cy="936625"/>
          </a:xfrm>
          <a:prstGeom prst="rect">
            <a:avLst/>
          </a:prstGeom>
        </p:spPr>
        <p:txBody>
          <a:bodyPr vert="horz" wrap="square" lIns="0" tIns="8255" rIns="0" bIns="0" rtlCol="0">
            <a:spAutoFit/>
          </a:bodyPr>
          <a:lstStyle/>
          <a:p>
            <a:pPr marL="12700" marR="5080" algn="just">
              <a:lnSpc>
                <a:spcPts val="1220"/>
              </a:lnSpc>
              <a:spcBef>
                <a:spcPts val="65"/>
              </a:spcBef>
            </a:pPr>
            <a:r>
              <a:rPr sz="1000" spc="-80" dirty="0">
                <a:latin typeface="宋体"/>
                <a:cs typeface="宋体"/>
              </a:rPr>
              <a:t>安  全  </a:t>
            </a:r>
            <a:r>
              <a:rPr sz="950" spc="-55" dirty="0">
                <a:latin typeface="宋体"/>
                <a:cs typeface="宋体"/>
              </a:rPr>
              <a:t>大  数</a:t>
            </a:r>
            <a:endParaRPr sz="950">
              <a:latin typeface="宋体"/>
              <a:cs typeface="宋体"/>
            </a:endParaRPr>
          </a:p>
          <a:p>
            <a:pPr marL="12700" algn="just">
              <a:lnSpc>
                <a:spcPts val="1170"/>
              </a:lnSpc>
            </a:pPr>
            <a:r>
              <a:rPr sz="1000" spc="-120" dirty="0">
                <a:latin typeface="宋体"/>
                <a:cs typeface="宋体"/>
              </a:rPr>
              <a:t>据</a:t>
            </a:r>
            <a:endParaRPr sz="1000">
              <a:latin typeface="宋体"/>
              <a:cs typeface="宋体"/>
            </a:endParaRPr>
          </a:p>
          <a:p>
            <a:pPr marL="12700" algn="just">
              <a:spcBef>
                <a:spcPts val="15"/>
              </a:spcBef>
            </a:pPr>
            <a:r>
              <a:rPr sz="1000" spc="-120" dirty="0">
                <a:latin typeface="宋体"/>
                <a:cs typeface="宋体"/>
              </a:rPr>
              <a:t>集</a:t>
            </a:r>
            <a:endParaRPr sz="1000">
              <a:latin typeface="宋体"/>
              <a:cs typeface="宋体"/>
            </a:endParaRPr>
          </a:p>
        </p:txBody>
      </p:sp>
      <p:sp>
        <p:nvSpPr>
          <p:cNvPr id="202" name="object 202"/>
          <p:cNvSpPr/>
          <p:nvPr/>
        </p:nvSpPr>
        <p:spPr>
          <a:xfrm>
            <a:off x="3091065" y="4957613"/>
            <a:ext cx="326884" cy="1428267"/>
          </a:xfrm>
          <a:prstGeom prst="rect">
            <a:avLst/>
          </a:prstGeom>
          <a:blipFill>
            <a:blip r:embed="rId72" cstate="print"/>
            <a:stretch>
              <a:fillRect/>
            </a:stretch>
          </a:blipFill>
        </p:spPr>
        <p:txBody>
          <a:bodyPr wrap="square" lIns="0" tIns="0" rIns="0" bIns="0" rtlCol="0"/>
          <a:lstStyle/>
          <a:p>
            <a:endParaRPr/>
          </a:p>
        </p:txBody>
      </p:sp>
      <p:sp>
        <p:nvSpPr>
          <p:cNvPr id="203" name="object 203"/>
          <p:cNvSpPr/>
          <p:nvPr/>
        </p:nvSpPr>
        <p:spPr>
          <a:xfrm>
            <a:off x="3091065" y="4994629"/>
            <a:ext cx="326884" cy="1323695"/>
          </a:xfrm>
          <a:prstGeom prst="rect">
            <a:avLst/>
          </a:prstGeom>
          <a:blipFill>
            <a:blip r:embed="rId73" cstate="print"/>
            <a:stretch>
              <a:fillRect/>
            </a:stretch>
          </a:blipFill>
        </p:spPr>
        <p:txBody>
          <a:bodyPr wrap="square" lIns="0" tIns="0" rIns="0" bIns="0" rtlCol="0"/>
          <a:lstStyle/>
          <a:p>
            <a:endParaRPr/>
          </a:p>
        </p:txBody>
      </p:sp>
      <p:sp>
        <p:nvSpPr>
          <p:cNvPr id="204" name="object 204"/>
          <p:cNvSpPr txBox="1"/>
          <p:nvPr/>
        </p:nvSpPr>
        <p:spPr>
          <a:xfrm>
            <a:off x="3181020" y="5104775"/>
            <a:ext cx="137795" cy="1085215"/>
          </a:xfrm>
          <a:prstGeom prst="rect">
            <a:avLst/>
          </a:prstGeom>
        </p:spPr>
        <p:txBody>
          <a:bodyPr vert="horz" wrap="square" lIns="0" tIns="2540" rIns="0" bIns="0" rtlCol="0">
            <a:spAutoFit/>
          </a:bodyPr>
          <a:lstStyle/>
          <a:p>
            <a:pPr marL="12700" marR="5080" algn="just">
              <a:lnSpc>
                <a:spcPts val="1220"/>
              </a:lnSpc>
              <a:spcBef>
                <a:spcPts val="20"/>
              </a:spcBef>
            </a:pPr>
            <a:r>
              <a:rPr sz="950" spc="-55" dirty="0">
                <a:latin typeface="宋体"/>
                <a:cs typeface="宋体"/>
              </a:rPr>
              <a:t>安  全</a:t>
            </a:r>
            <a:endParaRPr sz="950">
              <a:latin typeface="宋体"/>
              <a:cs typeface="宋体"/>
            </a:endParaRPr>
          </a:p>
          <a:p>
            <a:pPr marL="12700" algn="just">
              <a:lnSpc>
                <a:spcPts val="1170"/>
              </a:lnSpc>
            </a:pPr>
            <a:r>
              <a:rPr sz="1000" spc="-120" dirty="0">
                <a:latin typeface="宋体"/>
                <a:cs typeface="宋体"/>
              </a:rPr>
              <a:t>大</a:t>
            </a:r>
            <a:endParaRPr sz="1000">
              <a:latin typeface="宋体"/>
              <a:cs typeface="宋体"/>
            </a:endParaRPr>
          </a:p>
          <a:p>
            <a:pPr marL="12700" marR="5080" algn="just">
              <a:lnSpc>
                <a:spcPts val="1220"/>
              </a:lnSpc>
              <a:spcBef>
                <a:spcPts val="40"/>
              </a:spcBef>
            </a:pPr>
            <a:r>
              <a:rPr sz="1000" spc="-80" dirty="0">
                <a:latin typeface="宋体"/>
                <a:cs typeface="宋体"/>
              </a:rPr>
              <a:t>数  据  </a:t>
            </a:r>
            <a:r>
              <a:rPr sz="950" spc="-55" dirty="0">
                <a:latin typeface="宋体"/>
                <a:cs typeface="宋体"/>
              </a:rPr>
              <a:t>技  术</a:t>
            </a:r>
            <a:endParaRPr sz="950">
              <a:latin typeface="宋体"/>
              <a:cs typeface="宋体"/>
            </a:endParaRPr>
          </a:p>
        </p:txBody>
      </p:sp>
      <p:sp>
        <p:nvSpPr>
          <p:cNvPr id="205" name="object 205"/>
          <p:cNvSpPr/>
          <p:nvPr/>
        </p:nvSpPr>
        <p:spPr>
          <a:xfrm>
            <a:off x="3521178" y="4957613"/>
            <a:ext cx="335487" cy="1428267"/>
          </a:xfrm>
          <a:prstGeom prst="rect">
            <a:avLst/>
          </a:prstGeom>
          <a:blipFill>
            <a:blip r:embed="rId74" cstate="print"/>
            <a:stretch>
              <a:fillRect/>
            </a:stretch>
          </a:blipFill>
        </p:spPr>
        <p:txBody>
          <a:bodyPr wrap="square" lIns="0" tIns="0" rIns="0" bIns="0" rtlCol="0"/>
          <a:lstStyle/>
          <a:p>
            <a:endParaRPr/>
          </a:p>
        </p:txBody>
      </p:sp>
      <p:sp>
        <p:nvSpPr>
          <p:cNvPr id="206" name="object 206"/>
          <p:cNvSpPr/>
          <p:nvPr/>
        </p:nvSpPr>
        <p:spPr>
          <a:xfrm>
            <a:off x="3521178" y="4994629"/>
            <a:ext cx="335487" cy="1323695"/>
          </a:xfrm>
          <a:prstGeom prst="rect">
            <a:avLst/>
          </a:prstGeom>
          <a:blipFill>
            <a:blip r:embed="rId75" cstate="print"/>
            <a:stretch>
              <a:fillRect/>
            </a:stretch>
          </a:blipFill>
        </p:spPr>
        <p:txBody>
          <a:bodyPr wrap="square" lIns="0" tIns="0" rIns="0" bIns="0" rtlCol="0"/>
          <a:lstStyle/>
          <a:p>
            <a:endParaRPr/>
          </a:p>
        </p:txBody>
      </p:sp>
      <p:sp>
        <p:nvSpPr>
          <p:cNvPr id="207" name="object 207"/>
          <p:cNvSpPr txBox="1"/>
          <p:nvPr/>
        </p:nvSpPr>
        <p:spPr>
          <a:xfrm>
            <a:off x="3618816" y="5104775"/>
            <a:ext cx="137795" cy="1085215"/>
          </a:xfrm>
          <a:prstGeom prst="rect">
            <a:avLst/>
          </a:prstGeom>
        </p:spPr>
        <p:txBody>
          <a:bodyPr vert="horz" wrap="square" lIns="0" tIns="2540" rIns="0" bIns="0" rtlCol="0">
            <a:spAutoFit/>
          </a:bodyPr>
          <a:lstStyle/>
          <a:p>
            <a:pPr marL="12700" marR="5080" algn="just">
              <a:lnSpc>
                <a:spcPts val="1220"/>
              </a:lnSpc>
              <a:spcBef>
                <a:spcPts val="20"/>
              </a:spcBef>
            </a:pPr>
            <a:r>
              <a:rPr sz="950" spc="-55" dirty="0">
                <a:latin typeface="宋体"/>
                <a:cs typeface="宋体"/>
              </a:rPr>
              <a:t>安  全</a:t>
            </a:r>
            <a:endParaRPr sz="950">
              <a:latin typeface="宋体"/>
              <a:cs typeface="宋体"/>
            </a:endParaRPr>
          </a:p>
          <a:p>
            <a:pPr marL="12700" algn="just">
              <a:lnSpc>
                <a:spcPts val="1170"/>
              </a:lnSpc>
            </a:pPr>
            <a:r>
              <a:rPr sz="1000" spc="-120" dirty="0">
                <a:latin typeface="宋体"/>
                <a:cs typeface="宋体"/>
              </a:rPr>
              <a:t>大</a:t>
            </a:r>
            <a:endParaRPr sz="1000">
              <a:latin typeface="宋体"/>
              <a:cs typeface="宋体"/>
            </a:endParaRPr>
          </a:p>
          <a:p>
            <a:pPr marL="12700" marR="5080" algn="just">
              <a:lnSpc>
                <a:spcPts val="1220"/>
              </a:lnSpc>
              <a:spcBef>
                <a:spcPts val="40"/>
              </a:spcBef>
            </a:pPr>
            <a:r>
              <a:rPr sz="1000" spc="-80" dirty="0">
                <a:latin typeface="宋体"/>
                <a:cs typeface="宋体"/>
              </a:rPr>
              <a:t>数  据  </a:t>
            </a:r>
            <a:r>
              <a:rPr sz="950" spc="-55" dirty="0">
                <a:latin typeface="宋体"/>
                <a:cs typeface="宋体"/>
              </a:rPr>
              <a:t>思  维</a:t>
            </a:r>
            <a:endParaRPr sz="950">
              <a:latin typeface="宋体"/>
              <a:cs typeface="宋体"/>
            </a:endParaRPr>
          </a:p>
        </p:txBody>
      </p:sp>
      <p:sp>
        <p:nvSpPr>
          <p:cNvPr id="208" name="object 208"/>
          <p:cNvSpPr/>
          <p:nvPr/>
        </p:nvSpPr>
        <p:spPr>
          <a:xfrm>
            <a:off x="3899676" y="4957613"/>
            <a:ext cx="335487" cy="1428267"/>
          </a:xfrm>
          <a:prstGeom prst="rect">
            <a:avLst/>
          </a:prstGeom>
          <a:blipFill>
            <a:blip r:embed="rId76" cstate="print"/>
            <a:stretch>
              <a:fillRect/>
            </a:stretch>
          </a:blipFill>
        </p:spPr>
        <p:txBody>
          <a:bodyPr wrap="square" lIns="0" tIns="0" rIns="0" bIns="0" rtlCol="0"/>
          <a:lstStyle/>
          <a:p>
            <a:endParaRPr/>
          </a:p>
        </p:txBody>
      </p:sp>
      <p:sp>
        <p:nvSpPr>
          <p:cNvPr id="209" name="object 209"/>
          <p:cNvSpPr/>
          <p:nvPr/>
        </p:nvSpPr>
        <p:spPr>
          <a:xfrm>
            <a:off x="3952322" y="4998953"/>
            <a:ext cx="222885" cy="1298575"/>
          </a:xfrm>
          <a:custGeom>
            <a:avLst/>
            <a:gdLst/>
            <a:ahLst/>
            <a:cxnLst/>
            <a:rect l="l" t="t" r="r" b="b"/>
            <a:pathLst>
              <a:path w="222885" h="1298575">
                <a:moveTo>
                  <a:pt x="0" y="1298436"/>
                </a:moveTo>
                <a:lnTo>
                  <a:pt x="222786" y="1298436"/>
                </a:lnTo>
                <a:lnTo>
                  <a:pt x="222786" y="0"/>
                </a:lnTo>
                <a:lnTo>
                  <a:pt x="0" y="0"/>
                </a:lnTo>
                <a:lnTo>
                  <a:pt x="0" y="1298436"/>
                </a:lnTo>
                <a:close/>
              </a:path>
            </a:pathLst>
          </a:custGeom>
          <a:ln w="8640">
            <a:solidFill>
              <a:srgbClr val="000000"/>
            </a:solidFill>
          </a:ln>
        </p:spPr>
        <p:txBody>
          <a:bodyPr wrap="square" lIns="0" tIns="0" rIns="0" bIns="0" rtlCol="0"/>
          <a:lstStyle/>
          <a:p>
            <a:endParaRPr/>
          </a:p>
        </p:txBody>
      </p:sp>
      <p:sp>
        <p:nvSpPr>
          <p:cNvPr id="210" name="object 210"/>
          <p:cNvSpPr/>
          <p:nvPr/>
        </p:nvSpPr>
        <p:spPr>
          <a:xfrm>
            <a:off x="3899676" y="4986563"/>
            <a:ext cx="335487" cy="1370364"/>
          </a:xfrm>
          <a:prstGeom prst="rect">
            <a:avLst/>
          </a:prstGeom>
          <a:blipFill>
            <a:blip r:embed="rId77" cstate="print"/>
            <a:stretch>
              <a:fillRect/>
            </a:stretch>
          </a:blipFill>
        </p:spPr>
        <p:txBody>
          <a:bodyPr wrap="square" lIns="0" tIns="0" rIns="0" bIns="0" rtlCol="0"/>
          <a:lstStyle/>
          <a:p>
            <a:endParaRPr/>
          </a:p>
        </p:txBody>
      </p:sp>
      <p:sp>
        <p:nvSpPr>
          <p:cNvPr id="211" name="object 211"/>
          <p:cNvSpPr txBox="1"/>
          <p:nvPr/>
        </p:nvSpPr>
        <p:spPr>
          <a:xfrm>
            <a:off x="3995709" y="5072064"/>
            <a:ext cx="137795" cy="1163320"/>
          </a:xfrm>
          <a:prstGeom prst="rect">
            <a:avLst/>
          </a:prstGeom>
        </p:spPr>
        <p:txBody>
          <a:bodyPr vert="horz" wrap="square" lIns="0" tIns="0" rIns="0" bIns="0" rtlCol="0">
            <a:spAutoFit/>
          </a:bodyPr>
          <a:lstStyle/>
          <a:p>
            <a:pPr marL="12700" marR="5080" algn="just">
              <a:lnSpc>
                <a:spcPct val="86600"/>
              </a:lnSpc>
            </a:pPr>
            <a:r>
              <a:rPr sz="950" spc="-50" dirty="0">
                <a:latin typeface="宋体"/>
                <a:cs typeface="宋体"/>
              </a:rPr>
              <a:t>安  </a:t>
            </a:r>
            <a:r>
              <a:rPr sz="1000" spc="-90" dirty="0">
                <a:latin typeface="宋体"/>
                <a:cs typeface="宋体"/>
              </a:rPr>
              <a:t>全 </a:t>
            </a:r>
            <a:r>
              <a:rPr sz="1000" spc="-60" dirty="0">
                <a:latin typeface="宋体"/>
                <a:cs typeface="宋体"/>
              </a:rPr>
              <a:t> </a:t>
            </a:r>
            <a:r>
              <a:rPr sz="950" spc="-70" dirty="0">
                <a:latin typeface="宋体"/>
                <a:cs typeface="宋体"/>
              </a:rPr>
              <a:t>大</a:t>
            </a:r>
            <a:endParaRPr sz="950">
              <a:latin typeface="宋体"/>
              <a:cs typeface="宋体"/>
            </a:endParaRPr>
          </a:p>
          <a:p>
            <a:pPr marL="12700" marR="5080" algn="just">
              <a:lnSpc>
                <a:spcPct val="86200"/>
              </a:lnSpc>
              <a:spcBef>
                <a:spcPts val="30"/>
              </a:spcBef>
            </a:pPr>
            <a:r>
              <a:rPr sz="950" spc="-50" dirty="0">
                <a:latin typeface="宋体"/>
                <a:cs typeface="宋体"/>
              </a:rPr>
              <a:t>数  </a:t>
            </a:r>
            <a:r>
              <a:rPr sz="1000" spc="-90" dirty="0">
                <a:latin typeface="宋体"/>
                <a:cs typeface="宋体"/>
              </a:rPr>
              <a:t>据 </a:t>
            </a:r>
            <a:r>
              <a:rPr sz="1000" spc="-60" dirty="0">
                <a:latin typeface="宋体"/>
                <a:cs typeface="宋体"/>
              </a:rPr>
              <a:t> </a:t>
            </a:r>
            <a:r>
              <a:rPr sz="950" spc="-55" dirty="0">
                <a:latin typeface="宋体"/>
                <a:cs typeface="宋体"/>
              </a:rPr>
              <a:t>共 </a:t>
            </a:r>
            <a:r>
              <a:rPr sz="950" spc="-35" dirty="0">
                <a:latin typeface="宋体"/>
                <a:cs typeface="宋体"/>
              </a:rPr>
              <a:t> </a:t>
            </a:r>
            <a:r>
              <a:rPr sz="1000" spc="-90" dirty="0">
                <a:latin typeface="宋体"/>
                <a:cs typeface="宋体"/>
              </a:rPr>
              <a:t>享 </a:t>
            </a:r>
            <a:r>
              <a:rPr sz="1000" spc="-75" dirty="0">
                <a:latin typeface="宋体"/>
                <a:cs typeface="宋体"/>
              </a:rPr>
              <a:t> 机  </a:t>
            </a:r>
            <a:r>
              <a:rPr sz="950" spc="-70" dirty="0">
                <a:latin typeface="宋体"/>
                <a:cs typeface="宋体"/>
              </a:rPr>
              <a:t>制</a:t>
            </a:r>
            <a:endParaRPr sz="950">
              <a:latin typeface="宋体"/>
              <a:cs typeface="宋体"/>
            </a:endParaRPr>
          </a:p>
        </p:txBody>
      </p:sp>
      <p:sp>
        <p:nvSpPr>
          <p:cNvPr id="212" name="object 212"/>
          <p:cNvSpPr/>
          <p:nvPr/>
        </p:nvSpPr>
        <p:spPr>
          <a:xfrm>
            <a:off x="6222279" y="5169920"/>
            <a:ext cx="335487" cy="337765"/>
          </a:xfrm>
          <a:prstGeom prst="rect">
            <a:avLst/>
          </a:prstGeom>
          <a:blipFill>
            <a:blip r:embed="rId78" cstate="print"/>
            <a:stretch>
              <a:fillRect/>
            </a:stretch>
          </a:blipFill>
        </p:spPr>
        <p:txBody>
          <a:bodyPr wrap="square" lIns="0" tIns="0" rIns="0" bIns="0" rtlCol="0"/>
          <a:lstStyle/>
          <a:p>
            <a:endParaRPr/>
          </a:p>
        </p:txBody>
      </p:sp>
      <p:sp>
        <p:nvSpPr>
          <p:cNvPr id="213" name="object 213"/>
          <p:cNvSpPr txBox="1"/>
          <p:nvPr/>
        </p:nvSpPr>
        <p:spPr>
          <a:xfrm>
            <a:off x="6318312" y="5222096"/>
            <a:ext cx="137795" cy="157480"/>
          </a:xfrm>
          <a:prstGeom prst="rect">
            <a:avLst/>
          </a:prstGeom>
        </p:spPr>
        <p:txBody>
          <a:bodyPr vert="horz" wrap="square" lIns="0" tIns="0" rIns="0" bIns="0" rtlCol="0">
            <a:spAutoFit/>
          </a:bodyPr>
          <a:lstStyle/>
          <a:p>
            <a:pPr marL="12700"/>
            <a:r>
              <a:rPr sz="1000" spc="-120" dirty="0">
                <a:latin typeface="宋体"/>
                <a:cs typeface="宋体"/>
              </a:rPr>
              <a:t>高</a:t>
            </a:r>
            <a:endParaRPr sz="1000">
              <a:latin typeface="宋体"/>
              <a:cs typeface="宋体"/>
            </a:endParaRPr>
          </a:p>
        </p:txBody>
      </p:sp>
      <p:sp>
        <p:nvSpPr>
          <p:cNvPr id="214" name="object 214"/>
          <p:cNvSpPr/>
          <p:nvPr/>
        </p:nvSpPr>
        <p:spPr>
          <a:xfrm>
            <a:off x="2807192" y="4542678"/>
            <a:ext cx="679576" cy="347416"/>
          </a:xfrm>
          <a:prstGeom prst="rect">
            <a:avLst/>
          </a:prstGeom>
          <a:blipFill>
            <a:blip r:embed="rId79" cstate="print"/>
            <a:stretch>
              <a:fillRect/>
            </a:stretch>
          </a:blipFill>
        </p:spPr>
        <p:txBody>
          <a:bodyPr wrap="square" lIns="0" tIns="0" rIns="0" bIns="0" rtlCol="0"/>
          <a:lstStyle/>
          <a:p>
            <a:endParaRPr/>
          </a:p>
        </p:txBody>
      </p:sp>
      <p:sp>
        <p:nvSpPr>
          <p:cNvPr id="215" name="object 215"/>
          <p:cNvSpPr txBox="1"/>
          <p:nvPr/>
        </p:nvSpPr>
        <p:spPr>
          <a:xfrm>
            <a:off x="2902307" y="4602511"/>
            <a:ext cx="481965" cy="157480"/>
          </a:xfrm>
          <a:prstGeom prst="rect">
            <a:avLst/>
          </a:prstGeom>
        </p:spPr>
        <p:txBody>
          <a:bodyPr vert="horz" wrap="square" lIns="0" tIns="0" rIns="0" bIns="0" rtlCol="0">
            <a:spAutoFit/>
          </a:bodyPr>
          <a:lstStyle/>
          <a:p>
            <a:pPr marL="12700"/>
            <a:r>
              <a:rPr sz="1000" spc="-120" dirty="0">
                <a:latin typeface="宋体"/>
                <a:cs typeface="宋体"/>
              </a:rPr>
              <a:t>具</a:t>
            </a:r>
            <a:r>
              <a:rPr sz="1000" spc="-60" dirty="0">
                <a:latin typeface="宋体"/>
                <a:cs typeface="宋体"/>
              </a:rPr>
              <a:t>体</a:t>
            </a:r>
            <a:r>
              <a:rPr sz="1000" spc="-120" dirty="0">
                <a:latin typeface="宋体"/>
                <a:cs typeface="宋体"/>
              </a:rPr>
              <a:t>内容</a:t>
            </a:r>
            <a:endParaRPr sz="1000">
              <a:latin typeface="宋体"/>
              <a:cs typeface="宋体"/>
            </a:endParaRPr>
          </a:p>
        </p:txBody>
      </p:sp>
      <p:sp>
        <p:nvSpPr>
          <p:cNvPr id="216" name="object 216"/>
          <p:cNvSpPr/>
          <p:nvPr/>
        </p:nvSpPr>
        <p:spPr>
          <a:xfrm>
            <a:off x="2812973" y="4527110"/>
            <a:ext cx="643890" cy="393065"/>
          </a:xfrm>
          <a:custGeom>
            <a:avLst/>
            <a:gdLst/>
            <a:ahLst/>
            <a:cxnLst/>
            <a:rect l="l" t="t" r="r" b="b"/>
            <a:pathLst>
              <a:path w="643889" h="393064">
                <a:moveTo>
                  <a:pt x="643882" y="0"/>
                </a:moveTo>
                <a:lnTo>
                  <a:pt x="643882" y="326700"/>
                </a:lnTo>
                <a:lnTo>
                  <a:pt x="0" y="326700"/>
                </a:lnTo>
                <a:lnTo>
                  <a:pt x="0" y="392580"/>
                </a:lnTo>
              </a:path>
            </a:pathLst>
          </a:custGeom>
          <a:ln w="12488">
            <a:solidFill>
              <a:srgbClr val="000000"/>
            </a:solidFill>
          </a:ln>
        </p:spPr>
        <p:txBody>
          <a:bodyPr wrap="square" lIns="0" tIns="0" rIns="0" bIns="0" rtlCol="0"/>
          <a:lstStyle/>
          <a:p>
            <a:endParaRPr/>
          </a:p>
        </p:txBody>
      </p:sp>
      <p:sp>
        <p:nvSpPr>
          <p:cNvPr id="217" name="object 217"/>
          <p:cNvSpPr/>
          <p:nvPr/>
        </p:nvSpPr>
        <p:spPr>
          <a:xfrm>
            <a:off x="2772599" y="4908367"/>
            <a:ext cx="81280" cy="90805"/>
          </a:xfrm>
          <a:custGeom>
            <a:avLst/>
            <a:gdLst/>
            <a:ahLst/>
            <a:cxnLst/>
            <a:rect l="l" t="t" r="r" b="b"/>
            <a:pathLst>
              <a:path w="81280"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18" name="object 218"/>
          <p:cNvSpPr/>
          <p:nvPr/>
        </p:nvSpPr>
        <p:spPr>
          <a:xfrm>
            <a:off x="3250230" y="4527110"/>
            <a:ext cx="207010" cy="393065"/>
          </a:xfrm>
          <a:custGeom>
            <a:avLst/>
            <a:gdLst/>
            <a:ahLst/>
            <a:cxnLst/>
            <a:rect l="l" t="t" r="r" b="b"/>
            <a:pathLst>
              <a:path w="207010" h="393064">
                <a:moveTo>
                  <a:pt x="206625" y="0"/>
                </a:moveTo>
                <a:lnTo>
                  <a:pt x="206625" y="326700"/>
                </a:lnTo>
                <a:lnTo>
                  <a:pt x="0" y="326700"/>
                </a:lnTo>
                <a:lnTo>
                  <a:pt x="0" y="392580"/>
                </a:lnTo>
              </a:path>
            </a:pathLst>
          </a:custGeom>
          <a:ln w="11772">
            <a:solidFill>
              <a:srgbClr val="000000"/>
            </a:solidFill>
          </a:ln>
        </p:spPr>
        <p:txBody>
          <a:bodyPr wrap="square" lIns="0" tIns="0" rIns="0" bIns="0" rtlCol="0"/>
          <a:lstStyle/>
          <a:p>
            <a:endParaRPr/>
          </a:p>
        </p:txBody>
      </p:sp>
      <p:sp>
        <p:nvSpPr>
          <p:cNvPr id="219" name="object 219"/>
          <p:cNvSpPr/>
          <p:nvPr/>
        </p:nvSpPr>
        <p:spPr>
          <a:xfrm>
            <a:off x="3209857" y="4908367"/>
            <a:ext cx="81280" cy="90805"/>
          </a:xfrm>
          <a:custGeom>
            <a:avLst/>
            <a:gdLst/>
            <a:ahLst/>
            <a:cxnLst/>
            <a:rect l="l" t="t" r="r" b="b"/>
            <a:pathLst>
              <a:path w="81280"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20" name="object 220"/>
          <p:cNvSpPr/>
          <p:nvPr/>
        </p:nvSpPr>
        <p:spPr>
          <a:xfrm>
            <a:off x="3456855" y="4527110"/>
            <a:ext cx="231140" cy="393065"/>
          </a:xfrm>
          <a:custGeom>
            <a:avLst/>
            <a:gdLst/>
            <a:ahLst/>
            <a:cxnLst/>
            <a:rect l="l" t="t" r="r" b="b"/>
            <a:pathLst>
              <a:path w="231139" h="393064">
                <a:moveTo>
                  <a:pt x="0" y="0"/>
                </a:moveTo>
                <a:lnTo>
                  <a:pt x="0" y="326700"/>
                </a:lnTo>
                <a:lnTo>
                  <a:pt x="230631" y="326700"/>
                </a:lnTo>
                <a:lnTo>
                  <a:pt x="230631" y="392580"/>
                </a:lnTo>
              </a:path>
            </a:pathLst>
          </a:custGeom>
          <a:ln w="11828">
            <a:solidFill>
              <a:srgbClr val="000000"/>
            </a:solidFill>
          </a:ln>
        </p:spPr>
        <p:txBody>
          <a:bodyPr wrap="square" lIns="0" tIns="0" rIns="0" bIns="0" rtlCol="0"/>
          <a:lstStyle/>
          <a:p>
            <a:endParaRPr/>
          </a:p>
        </p:txBody>
      </p:sp>
      <p:sp>
        <p:nvSpPr>
          <p:cNvPr id="221" name="object 221"/>
          <p:cNvSpPr/>
          <p:nvPr/>
        </p:nvSpPr>
        <p:spPr>
          <a:xfrm>
            <a:off x="3647114" y="4908367"/>
            <a:ext cx="81280" cy="90805"/>
          </a:xfrm>
          <a:custGeom>
            <a:avLst/>
            <a:gdLst/>
            <a:ahLst/>
            <a:cxnLst/>
            <a:rect l="l" t="t" r="r" b="b"/>
            <a:pathLst>
              <a:path w="81280"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22" name="object 222"/>
          <p:cNvSpPr/>
          <p:nvPr/>
        </p:nvSpPr>
        <p:spPr>
          <a:xfrm>
            <a:off x="3456855" y="4527110"/>
            <a:ext cx="607060" cy="393065"/>
          </a:xfrm>
          <a:custGeom>
            <a:avLst/>
            <a:gdLst/>
            <a:ahLst/>
            <a:cxnLst/>
            <a:rect l="l" t="t" r="r" b="b"/>
            <a:pathLst>
              <a:path w="607060" h="393064">
                <a:moveTo>
                  <a:pt x="0" y="0"/>
                </a:moveTo>
                <a:lnTo>
                  <a:pt x="0" y="326700"/>
                </a:lnTo>
                <a:lnTo>
                  <a:pt x="606950" y="326700"/>
                </a:lnTo>
                <a:lnTo>
                  <a:pt x="606950" y="392580"/>
                </a:lnTo>
              </a:path>
            </a:pathLst>
          </a:custGeom>
          <a:ln w="12455">
            <a:solidFill>
              <a:srgbClr val="000000"/>
            </a:solidFill>
          </a:ln>
        </p:spPr>
        <p:txBody>
          <a:bodyPr wrap="square" lIns="0" tIns="0" rIns="0" bIns="0" rtlCol="0"/>
          <a:lstStyle/>
          <a:p>
            <a:endParaRPr/>
          </a:p>
        </p:txBody>
      </p:sp>
      <p:sp>
        <p:nvSpPr>
          <p:cNvPr id="223" name="object 223"/>
          <p:cNvSpPr/>
          <p:nvPr/>
        </p:nvSpPr>
        <p:spPr>
          <a:xfrm>
            <a:off x="4023433" y="4908367"/>
            <a:ext cx="81280" cy="90805"/>
          </a:xfrm>
          <a:custGeom>
            <a:avLst/>
            <a:gdLst/>
            <a:ahLst/>
            <a:cxnLst/>
            <a:rect l="l" t="t" r="r" b="b"/>
            <a:pathLst>
              <a:path w="81280"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24" name="object 224"/>
          <p:cNvSpPr/>
          <p:nvPr/>
        </p:nvSpPr>
        <p:spPr>
          <a:xfrm>
            <a:off x="8596495" y="2197618"/>
            <a:ext cx="911836" cy="357066"/>
          </a:xfrm>
          <a:prstGeom prst="rect">
            <a:avLst/>
          </a:prstGeom>
          <a:blipFill>
            <a:blip r:embed="rId80" cstate="print"/>
            <a:stretch>
              <a:fillRect/>
            </a:stretch>
          </a:blipFill>
        </p:spPr>
        <p:txBody>
          <a:bodyPr wrap="square" lIns="0" tIns="0" rIns="0" bIns="0" rtlCol="0"/>
          <a:lstStyle/>
          <a:p>
            <a:endParaRPr/>
          </a:p>
        </p:txBody>
      </p:sp>
      <p:sp>
        <p:nvSpPr>
          <p:cNvPr id="225" name="object 225"/>
          <p:cNvSpPr/>
          <p:nvPr/>
        </p:nvSpPr>
        <p:spPr>
          <a:xfrm>
            <a:off x="8647306" y="2231794"/>
            <a:ext cx="799465" cy="236220"/>
          </a:xfrm>
          <a:custGeom>
            <a:avLst/>
            <a:gdLst/>
            <a:ahLst/>
            <a:cxnLst/>
            <a:rect l="l" t="t" r="r" b="b"/>
            <a:pathLst>
              <a:path w="799465" h="236219">
                <a:moveTo>
                  <a:pt x="0" y="235779"/>
                </a:moveTo>
                <a:lnTo>
                  <a:pt x="798849" y="235779"/>
                </a:lnTo>
                <a:lnTo>
                  <a:pt x="798849" y="0"/>
                </a:lnTo>
                <a:lnTo>
                  <a:pt x="0" y="0"/>
                </a:lnTo>
                <a:lnTo>
                  <a:pt x="0" y="235779"/>
                </a:lnTo>
                <a:close/>
              </a:path>
            </a:pathLst>
          </a:custGeom>
          <a:ln w="9576">
            <a:solidFill>
              <a:srgbClr val="000000"/>
            </a:solidFill>
          </a:ln>
        </p:spPr>
        <p:txBody>
          <a:bodyPr wrap="square" lIns="0" tIns="0" rIns="0" bIns="0" rtlCol="0"/>
          <a:lstStyle/>
          <a:p>
            <a:endParaRPr/>
          </a:p>
        </p:txBody>
      </p:sp>
      <p:sp>
        <p:nvSpPr>
          <p:cNvPr id="226" name="object 226"/>
          <p:cNvSpPr/>
          <p:nvPr/>
        </p:nvSpPr>
        <p:spPr>
          <a:xfrm>
            <a:off x="8596495" y="2216920"/>
            <a:ext cx="903234" cy="337765"/>
          </a:xfrm>
          <a:prstGeom prst="rect">
            <a:avLst/>
          </a:prstGeom>
          <a:blipFill>
            <a:blip r:embed="rId81" cstate="print"/>
            <a:stretch>
              <a:fillRect/>
            </a:stretch>
          </a:blipFill>
        </p:spPr>
        <p:txBody>
          <a:bodyPr wrap="square" lIns="0" tIns="0" rIns="0" bIns="0" rtlCol="0"/>
          <a:lstStyle/>
          <a:p>
            <a:endParaRPr/>
          </a:p>
        </p:txBody>
      </p:sp>
      <p:sp>
        <p:nvSpPr>
          <p:cNvPr id="227" name="object 227"/>
          <p:cNvSpPr txBox="1"/>
          <p:nvPr/>
        </p:nvSpPr>
        <p:spPr>
          <a:xfrm>
            <a:off x="8697344" y="2270878"/>
            <a:ext cx="713740" cy="151130"/>
          </a:xfrm>
          <a:prstGeom prst="rect">
            <a:avLst/>
          </a:prstGeom>
        </p:spPr>
        <p:txBody>
          <a:bodyPr vert="horz" wrap="square" lIns="0" tIns="0" rIns="0" bIns="0" rtlCol="0">
            <a:spAutoFit/>
          </a:bodyPr>
          <a:lstStyle/>
          <a:p>
            <a:pPr marL="12700"/>
            <a:r>
              <a:rPr sz="950" spc="-70" dirty="0">
                <a:latin typeface="宋体"/>
                <a:cs typeface="宋体"/>
              </a:rPr>
              <a:t>共</a:t>
            </a:r>
            <a:r>
              <a:rPr sz="950" spc="-5" dirty="0">
                <a:latin typeface="宋体"/>
                <a:cs typeface="宋体"/>
              </a:rPr>
              <a:t>享</a:t>
            </a:r>
            <a:r>
              <a:rPr sz="950" spc="-70" dirty="0">
                <a:latin typeface="宋体"/>
                <a:cs typeface="宋体"/>
              </a:rPr>
              <a:t>思维</a:t>
            </a:r>
            <a:r>
              <a:rPr sz="950" spc="-5" dirty="0">
                <a:latin typeface="宋体"/>
                <a:cs typeface="宋体"/>
              </a:rPr>
              <a:t>转</a:t>
            </a:r>
            <a:r>
              <a:rPr sz="950" spc="-70" dirty="0">
                <a:latin typeface="宋体"/>
                <a:cs typeface="宋体"/>
              </a:rPr>
              <a:t>变</a:t>
            </a:r>
            <a:endParaRPr sz="950">
              <a:latin typeface="宋体"/>
              <a:cs typeface="宋体"/>
            </a:endParaRPr>
          </a:p>
        </p:txBody>
      </p:sp>
      <p:sp>
        <p:nvSpPr>
          <p:cNvPr id="228" name="object 228"/>
          <p:cNvSpPr/>
          <p:nvPr/>
        </p:nvSpPr>
        <p:spPr>
          <a:xfrm>
            <a:off x="7983098" y="2065471"/>
            <a:ext cx="510540" cy="87630"/>
          </a:xfrm>
          <a:custGeom>
            <a:avLst/>
            <a:gdLst/>
            <a:ahLst/>
            <a:cxnLst/>
            <a:rect l="l" t="t" r="r" b="b"/>
            <a:pathLst>
              <a:path w="510540" h="87630">
                <a:moveTo>
                  <a:pt x="510399" y="0"/>
                </a:moveTo>
                <a:lnTo>
                  <a:pt x="510399" y="68325"/>
                </a:lnTo>
                <a:lnTo>
                  <a:pt x="0" y="68325"/>
                </a:lnTo>
                <a:lnTo>
                  <a:pt x="0" y="87111"/>
                </a:lnTo>
              </a:path>
            </a:pathLst>
          </a:custGeom>
          <a:ln w="12827">
            <a:solidFill>
              <a:srgbClr val="000000"/>
            </a:solidFill>
          </a:ln>
        </p:spPr>
        <p:txBody>
          <a:bodyPr wrap="square" lIns="0" tIns="0" rIns="0" bIns="0" rtlCol="0"/>
          <a:lstStyle/>
          <a:p>
            <a:endParaRPr/>
          </a:p>
        </p:txBody>
      </p:sp>
      <p:sp>
        <p:nvSpPr>
          <p:cNvPr id="229" name="object 229"/>
          <p:cNvSpPr/>
          <p:nvPr/>
        </p:nvSpPr>
        <p:spPr>
          <a:xfrm>
            <a:off x="7942725" y="2141260"/>
            <a:ext cx="81280" cy="90805"/>
          </a:xfrm>
          <a:custGeom>
            <a:avLst/>
            <a:gdLst/>
            <a:ahLst/>
            <a:cxnLst/>
            <a:rect l="l" t="t" r="r" b="b"/>
            <a:pathLst>
              <a:path w="81279"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30" name="object 230"/>
          <p:cNvSpPr/>
          <p:nvPr/>
        </p:nvSpPr>
        <p:spPr>
          <a:xfrm>
            <a:off x="8493497" y="2065471"/>
            <a:ext cx="553720" cy="87630"/>
          </a:xfrm>
          <a:custGeom>
            <a:avLst/>
            <a:gdLst/>
            <a:ahLst/>
            <a:cxnLst/>
            <a:rect l="l" t="t" r="r" b="b"/>
            <a:pathLst>
              <a:path w="553720" h="87630">
                <a:moveTo>
                  <a:pt x="0" y="0"/>
                </a:moveTo>
                <a:lnTo>
                  <a:pt x="0" y="68325"/>
                </a:lnTo>
                <a:lnTo>
                  <a:pt x="553295" y="68325"/>
                </a:lnTo>
                <a:lnTo>
                  <a:pt x="553295" y="87111"/>
                </a:lnTo>
              </a:path>
            </a:pathLst>
          </a:custGeom>
          <a:ln w="12833">
            <a:solidFill>
              <a:srgbClr val="000000"/>
            </a:solidFill>
          </a:ln>
        </p:spPr>
        <p:txBody>
          <a:bodyPr wrap="square" lIns="0" tIns="0" rIns="0" bIns="0" rtlCol="0"/>
          <a:lstStyle/>
          <a:p>
            <a:endParaRPr/>
          </a:p>
        </p:txBody>
      </p:sp>
      <p:sp>
        <p:nvSpPr>
          <p:cNvPr id="231" name="object 231"/>
          <p:cNvSpPr/>
          <p:nvPr/>
        </p:nvSpPr>
        <p:spPr>
          <a:xfrm>
            <a:off x="9006420" y="2141260"/>
            <a:ext cx="81280" cy="90805"/>
          </a:xfrm>
          <a:custGeom>
            <a:avLst/>
            <a:gdLst/>
            <a:ahLst/>
            <a:cxnLst/>
            <a:rect l="l" t="t" r="r" b="b"/>
            <a:pathLst>
              <a:path w="81279" h="90805">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32" name="object 232"/>
          <p:cNvSpPr/>
          <p:nvPr/>
        </p:nvSpPr>
        <p:spPr>
          <a:xfrm>
            <a:off x="5906405" y="3744265"/>
            <a:ext cx="376555" cy="467995"/>
          </a:xfrm>
          <a:custGeom>
            <a:avLst/>
            <a:gdLst/>
            <a:ahLst/>
            <a:cxnLst/>
            <a:rect l="l" t="t" r="r" b="b"/>
            <a:pathLst>
              <a:path w="376554" h="467995">
                <a:moveTo>
                  <a:pt x="0" y="0"/>
                </a:moveTo>
                <a:lnTo>
                  <a:pt x="0" y="248338"/>
                </a:lnTo>
                <a:lnTo>
                  <a:pt x="376319" y="248338"/>
                </a:lnTo>
                <a:lnTo>
                  <a:pt x="376319" y="467725"/>
                </a:lnTo>
              </a:path>
            </a:pathLst>
          </a:custGeom>
          <a:ln w="12018">
            <a:solidFill>
              <a:srgbClr val="000000"/>
            </a:solidFill>
          </a:ln>
        </p:spPr>
        <p:txBody>
          <a:bodyPr wrap="square" lIns="0" tIns="0" rIns="0" bIns="0" rtlCol="0"/>
          <a:lstStyle/>
          <a:p>
            <a:endParaRPr/>
          </a:p>
        </p:txBody>
      </p:sp>
      <p:sp>
        <p:nvSpPr>
          <p:cNvPr id="233" name="object 233"/>
          <p:cNvSpPr/>
          <p:nvPr/>
        </p:nvSpPr>
        <p:spPr>
          <a:xfrm>
            <a:off x="6242350" y="4200667"/>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34" name="object 234"/>
          <p:cNvSpPr/>
          <p:nvPr/>
        </p:nvSpPr>
        <p:spPr>
          <a:xfrm>
            <a:off x="6282724" y="3797664"/>
            <a:ext cx="488315" cy="414655"/>
          </a:xfrm>
          <a:custGeom>
            <a:avLst/>
            <a:gdLst/>
            <a:ahLst/>
            <a:cxnLst/>
            <a:rect l="l" t="t" r="r" b="b"/>
            <a:pathLst>
              <a:path w="488314" h="414654">
                <a:moveTo>
                  <a:pt x="487918" y="0"/>
                </a:moveTo>
                <a:lnTo>
                  <a:pt x="487918" y="190821"/>
                </a:lnTo>
                <a:lnTo>
                  <a:pt x="0" y="190821"/>
                </a:lnTo>
                <a:lnTo>
                  <a:pt x="0" y="414326"/>
                </a:lnTo>
              </a:path>
            </a:pathLst>
          </a:custGeom>
          <a:ln w="12281">
            <a:solidFill>
              <a:srgbClr val="000000"/>
            </a:solidFill>
          </a:ln>
        </p:spPr>
        <p:txBody>
          <a:bodyPr wrap="square" lIns="0" tIns="0" rIns="0" bIns="0" rtlCol="0"/>
          <a:lstStyle/>
          <a:p>
            <a:endParaRPr/>
          </a:p>
        </p:txBody>
      </p:sp>
      <p:sp>
        <p:nvSpPr>
          <p:cNvPr id="235" name="object 235"/>
          <p:cNvSpPr/>
          <p:nvPr/>
        </p:nvSpPr>
        <p:spPr>
          <a:xfrm>
            <a:off x="6242350" y="4200667"/>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36" name="object 236"/>
          <p:cNvSpPr/>
          <p:nvPr/>
        </p:nvSpPr>
        <p:spPr>
          <a:xfrm>
            <a:off x="8596496" y="2738044"/>
            <a:ext cx="1083881" cy="472872"/>
          </a:xfrm>
          <a:prstGeom prst="rect">
            <a:avLst/>
          </a:prstGeom>
          <a:blipFill>
            <a:blip r:embed="rId82" cstate="print"/>
            <a:stretch>
              <a:fillRect/>
            </a:stretch>
          </a:blipFill>
        </p:spPr>
        <p:txBody>
          <a:bodyPr wrap="square" lIns="0" tIns="0" rIns="0" bIns="0" rtlCol="0"/>
          <a:lstStyle/>
          <a:p>
            <a:endParaRPr/>
          </a:p>
        </p:txBody>
      </p:sp>
      <p:sp>
        <p:nvSpPr>
          <p:cNvPr id="237" name="object 237"/>
          <p:cNvSpPr/>
          <p:nvPr/>
        </p:nvSpPr>
        <p:spPr>
          <a:xfrm>
            <a:off x="8630905" y="2738045"/>
            <a:ext cx="1015063" cy="492173"/>
          </a:xfrm>
          <a:prstGeom prst="rect">
            <a:avLst/>
          </a:prstGeom>
          <a:blipFill>
            <a:blip r:embed="rId83" cstate="print"/>
            <a:stretch>
              <a:fillRect/>
            </a:stretch>
          </a:blipFill>
        </p:spPr>
        <p:txBody>
          <a:bodyPr wrap="square" lIns="0" tIns="0" rIns="0" bIns="0" rtlCol="0"/>
          <a:lstStyle/>
          <a:p>
            <a:endParaRPr/>
          </a:p>
        </p:txBody>
      </p:sp>
      <p:sp>
        <p:nvSpPr>
          <p:cNvPr id="238" name="object 238"/>
          <p:cNvSpPr txBox="1"/>
          <p:nvPr/>
        </p:nvSpPr>
        <p:spPr>
          <a:xfrm>
            <a:off x="8728313" y="2785683"/>
            <a:ext cx="827405" cy="314960"/>
          </a:xfrm>
          <a:prstGeom prst="rect">
            <a:avLst/>
          </a:prstGeom>
        </p:spPr>
        <p:txBody>
          <a:bodyPr vert="horz" wrap="square" lIns="0" tIns="0" rIns="0" bIns="0" rtlCol="0">
            <a:spAutoFit/>
          </a:bodyPr>
          <a:lstStyle/>
          <a:p>
            <a:pPr marL="127635" marR="5080" indent="-115570">
              <a:lnSpc>
                <a:spcPct val="101499"/>
              </a:lnSpc>
            </a:pPr>
            <a:r>
              <a:rPr sz="1000" spc="-120" dirty="0">
                <a:latin typeface="宋体"/>
                <a:cs typeface="宋体"/>
              </a:rPr>
              <a:t>安</a:t>
            </a:r>
            <a:r>
              <a:rPr sz="1000" spc="-55" dirty="0">
                <a:latin typeface="宋体"/>
                <a:cs typeface="宋体"/>
              </a:rPr>
              <a:t>全</a:t>
            </a:r>
            <a:r>
              <a:rPr sz="1000" spc="-120" dirty="0">
                <a:latin typeface="宋体"/>
                <a:cs typeface="宋体"/>
              </a:rPr>
              <a:t>大数</a:t>
            </a:r>
            <a:r>
              <a:rPr sz="1000" spc="-55" dirty="0">
                <a:latin typeface="宋体"/>
                <a:cs typeface="宋体"/>
              </a:rPr>
              <a:t>据</a:t>
            </a:r>
            <a:r>
              <a:rPr sz="1000" spc="-100" dirty="0">
                <a:latin typeface="宋体"/>
                <a:cs typeface="宋体"/>
              </a:rPr>
              <a:t>技术 </a:t>
            </a:r>
            <a:r>
              <a:rPr sz="1000" spc="-60" dirty="0">
                <a:latin typeface="宋体"/>
                <a:cs typeface="宋体"/>
              </a:rPr>
              <a:t> </a:t>
            </a:r>
            <a:r>
              <a:rPr sz="1000" spc="-110" dirty="0">
                <a:latin typeface="宋体"/>
                <a:cs typeface="宋体"/>
              </a:rPr>
              <a:t>应用与创新</a:t>
            </a:r>
            <a:endParaRPr sz="1000">
              <a:latin typeface="宋体"/>
              <a:cs typeface="宋体"/>
            </a:endParaRPr>
          </a:p>
        </p:txBody>
      </p:sp>
      <p:sp>
        <p:nvSpPr>
          <p:cNvPr id="239" name="object 239"/>
          <p:cNvSpPr/>
          <p:nvPr/>
        </p:nvSpPr>
        <p:spPr>
          <a:xfrm>
            <a:off x="8173036" y="3093953"/>
            <a:ext cx="109220" cy="3058795"/>
          </a:xfrm>
          <a:custGeom>
            <a:avLst/>
            <a:gdLst/>
            <a:ahLst/>
            <a:cxnLst/>
            <a:rect l="l" t="t" r="r" b="b"/>
            <a:pathLst>
              <a:path w="109220" h="3058795">
                <a:moveTo>
                  <a:pt x="0" y="3058498"/>
                </a:moveTo>
                <a:lnTo>
                  <a:pt x="108732" y="3058498"/>
                </a:lnTo>
                <a:lnTo>
                  <a:pt x="108732" y="0"/>
                </a:lnTo>
              </a:path>
            </a:pathLst>
          </a:custGeom>
          <a:ln w="11471">
            <a:solidFill>
              <a:srgbClr val="000000"/>
            </a:solidFill>
          </a:ln>
        </p:spPr>
        <p:txBody>
          <a:bodyPr wrap="square" lIns="0" tIns="0" rIns="0" bIns="0" rtlCol="0"/>
          <a:lstStyle/>
          <a:p>
            <a:endParaRPr/>
          </a:p>
        </p:txBody>
      </p:sp>
      <p:sp>
        <p:nvSpPr>
          <p:cNvPr id="240" name="object 240"/>
          <p:cNvSpPr/>
          <p:nvPr/>
        </p:nvSpPr>
        <p:spPr>
          <a:xfrm>
            <a:off x="8241395" y="3014691"/>
            <a:ext cx="81280" cy="90805"/>
          </a:xfrm>
          <a:custGeom>
            <a:avLst/>
            <a:gdLst/>
            <a:ahLst/>
            <a:cxnLst/>
            <a:rect l="l" t="t" r="r" b="b"/>
            <a:pathLst>
              <a:path w="81279" h="90805">
                <a:moveTo>
                  <a:pt x="40373" y="0"/>
                </a:moveTo>
                <a:lnTo>
                  <a:pt x="0" y="90585"/>
                </a:lnTo>
                <a:lnTo>
                  <a:pt x="80746" y="90585"/>
                </a:lnTo>
                <a:lnTo>
                  <a:pt x="40373" y="0"/>
                </a:lnTo>
                <a:close/>
              </a:path>
            </a:pathLst>
          </a:custGeom>
          <a:solidFill>
            <a:srgbClr val="000000"/>
          </a:solidFill>
        </p:spPr>
        <p:txBody>
          <a:bodyPr wrap="square" lIns="0" tIns="0" rIns="0" bIns="0" rtlCol="0"/>
          <a:lstStyle/>
          <a:p>
            <a:endParaRPr/>
          </a:p>
        </p:txBody>
      </p:sp>
      <p:sp>
        <p:nvSpPr>
          <p:cNvPr id="241" name="object 241"/>
          <p:cNvSpPr/>
          <p:nvPr/>
        </p:nvSpPr>
        <p:spPr>
          <a:xfrm>
            <a:off x="7983098" y="2467573"/>
            <a:ext cx="95250" cy="106680"/>
          </a:xfrm>
          <a:custGeom>
            <a:avLst/>
            <a:gdLst/>
            <a:ahLst/>
            <a:cxnLst/>
            <a:rect l="l" t="t" r="r" b="b"/>
            <a:pathLst>
              <a:path w="95250" h="106680">
                <a:moveTo>
                  <a:pt x="0" y="0"/>
                </a:moveTo>
                <a:lnTo>
                  <a:pt x="94968" y="106541"/>
                </a:lnTo>
                <a:lnTo>
                  <a:pt x="2638" y="106541"/>
                </a:lnTo>
              </a:path>
            </a:pathLst>
          </a:custGeom>
          <a:ln w="9075">
            <a:solidFill>
              <a:srgbClr val="EAEEF7"/>
            </a:solidFill>
          </a:ln>
        </p:spPr>
        <p:txBody>
          <a:bodyPr wrap="square" lIns="0" tIns="0" rIns="0" bIns="0" rtlCol="0"/>
          <a:lstStyle/>
          <a:p>
            <a:endParaRPr/>
          </a:p>
        </p:txBody>
      </p:sp>
      <p:sp>
        <p:nvSpPr>
          <p:cNvPr id="242" name="object 242"/>
          <p:cNvSpPr/>
          <p:nvPr/>
        </p:nvSpPr>
        <p:spPr>
          <a:xfrm>
            <a:off x="7413517" y="2832361"/>
            <a:ext cx="301625" cy="0"/>
          </a:xfrm>
          <a:custGeom>
            <a:avLst/>
            <a:gdLst/>
            <a:ahLst/>
            <a:cxnLst/>
            <a:rect l="l" t="t" r="r" b="b"/>
            <a:pathLst>
              <a:path w="301625">
                <a:moveTo>
                  <a:pt x="0" y="0"/>
                </a:moveTo>
                <a:lnTo>
                  <a:pt x="301307" y="0"/>
                </a:lnTo>
              </a:path>
            </a:pathLst>
          </a:custGeom>
          <a:ln w="12867">
            <a:solidFill>
              <a:srgbClr val="000000"/>
            </a:solidFill>
          </a:ln>
        </p:spPr>
        <p:txBody>
          <a:bodyPr wrap="square" lIns="0" tIns="0" rIns="0" bIns="0" rtlCol="0"/>
          <a:lstStyle/>
          <a:p>
            <a:endParaRPr/>
          </a:p>
        </p:txBody>
      </p:sp>
      <p:sp>
        <p:nvSpPr>
          <p:cNvPr id="243" name="object 243"/>
          <p:cNvSpPr/>
          <p:nvPr/>
        </p:nvSpPr>
        <p:spPr>
          <a:xfrm>
            <a:off x="6907704" y="2832361"/>
            <a:ext cx="231140" cy="0"/>
          </a:xfrm>
          <a:custGeom>
            <a:avLst/>
            <a:gdLst/>
            <a:ahLst/>
            <a:cxnLst/>
            <a:rect l="l" t="t" r="r" b="b"/>
            <a:pathLst>
              <a:path w="231139">
                <a:moveTo>
                  <a:pt x="0" y="0"/>
                </a:moveTo>
                <a:lnTo>
                  <a:pt x="230539" y="0"/>
                </a:lnTo>
              </a:path>
            </a:pathLst>
          </a:custGeom>
          <a:ln w="12867">
            <a:solidFill>
              <a:srgbClr val="000000"/>
            </a:solidFill>
          </a:ln>
        </p:spPr>
        <p:txBody>
          <a:bodyPr wrap="square" lIns="0" tIns="0" rIns="0" bIns="0" rtlCol="0"/>
          <a:lstStyle/>
          <a:p>
            <a:endParaRPr/>
          </a:p>
        </p:txBody>
      </p:sp>
      <p:sp>
        <p:nvSpPr>
          <p:cNvPr id="244" name="object 244"/>
          <p:cNvSpPr/>
          <p:nvPr/>
        </p:nvSpPr>
        <p:spPr>
          <a:xfrm>
            <a:off x="6837051" y="2787069"/>
            <a:ext cx="81280" cy="90805"/>
          </a:xfrm>
          <a:custGeom>
            <a:avLst/>
            <a:gdLst/>
            <a:ahLst/>
            <a:cxnLst/>
            <a:rect l="l" t="t" r="r" b="b"/>
            <a:pathLst>
              <a:path w="81279" h="90805">
                <a:moveTo>
                  <a:pt x="80746" y="0"/>
                </a:moveTo>
                <a:lnTo>
                  <a:pt x="0" y="45292"/>
                </a:lnTo>
                <a:lnTo>
                  <a:pt x="80746" y="90585"/>
                </a:lnTo>
                <a:lnTo>
                  <a:pt x="80746" y="0"/>
                </a:lnTo>
                <a:close/>
              </a:path>
            </a:pathLst>
          </a:custGeom>
          <a:solidFill>
            <a:srgbClr val="000000"/>
          </a:solidFill>
        </p:spPr>
        <p:txBody>
          <a:bodyPr wrap="square" lIns="0" tIns="0" rIns="0" bIns="0" rtlCol="0"/>
          <a:lstStyle/>
          <a:p>
            <a:endParaRPr/>
          </a:p>
        </p:txBody>
      </p:sp>
      <p:sp>
        <p:nvSpPr>
          <p:cNvPr id="245" name="object 245"/>
          <p:cNvSpPr/>
          <p:nvPr/>
        </p:nvSpPr>
        <p:spPr>
          <a:xfrm>
            <a:off x="7138244" y="2708835"/>
            <a:ext cx="275590" cy="247650"/>
          </a:xfrm>
          <a:custGeom>
            <a:avLst/>
            <a:gdLst/>
            <a:ahLst/>
            <a:cxnLst/>
            <a:rect l="l" t="t" r="r" b="b"/>
            <a:pathLst>
              <a:path w="275589" h="247650">
                <a:moveTo>
                  <a:pt x="0" y="247051"/>
                </a:moveTo>
                <a:lnTo>
                  <a:pt x="275271" y="247051"/>
                </a:lnTo>
                <a:lnTo>
                  <a:pt x="275271" y="0"/>
                </a:lnTo>
                <a:lnTo>
                  <a:pt x="0" y="0"/>
                </a:lnTo>
                <a:lnTo>
                  <a:pt x="0" y="247051"/>
                </a:lnTo>
                <a:close/>
              </a:path>
            </a:pathLst>
          </a:custGeom>
          <a:solidFill>
            <a:srgbClr val="FFFFFF"/>
          </a:solidFill>
        </p:spPr>
        <p:txBody>
          <a:bodyPr wrap="square" lIns="0" tIns="0" rIns="0" bIns="0" rtlCol="0"/>
          <a:lstStyle/>
          <a:p>
            <a:endParaRPr/>
          </a:p>
        </p:txBody>
      </p:sp>
      <p:sp>
        <p:nvSpPr>
          <p:cNvPr id="246" name="object 246"/>
          <p:cNvSpPr txBox="1"/>
          <p:nvPr/>
        </p:nvSpPr>
        <p:spPr>
          <a:xfrm>
            <a:off x="7177044" y="2703612"/>
            <a:ext cx="215265" cy="123111"/>
          </a:xfrm>
          <a:prstGeom prst="rect">
            <a:avLst/>
          </a:prstGeom>
        </p:spPr>
        <p:txBody>
          <a:bodyPr vert="horz" wrap="square" lIns="0" tIns="0" rIns="0" bIns="0" rtlCol="0">
            <a:spAutoFit/>
          </a:bodyPr>
          <a:lstStyle/>
          <a:p>
            <a:pPr marL="12700"/>
            <a:r>
              <a:rPr sz="800" spc="-60" dirty="0">
                <a:latin typeface="宋体"/>
                <a:cs typeface="宋体"/>
              </a:rPr>
              <a:t>契约</a:t>
            </a:r>
            <a:endParaRPr sz="800">
              <a:latin typeface="宋体"/>
              <a:cs typeface="宋体"/>
            </a:endParaRPr>
          </a:p>
        </p:txBody>
      </p:sp>
      <p:sp>
        <p:nvSpPr>
          <p:cNvPr id="247" name="object 247"/>
          <p:cNvSpPr txBox="1"/>
          <p:nvPr/>
        </p:nvSpPr>
        <p:spPr>
          <a:xfrm>
            <a:off x="7131164" y="2827524"/>
            <a:ext cx="300990" cy="123111"/>
          </a:xfrm>
          <a:prstGeom prst="rect">
            <a:avLst/>
          </a:prstGeom>
        </p:spPr>
        <p:txBody>
          <a:bodyPr vert="horz" wrap="square" lIns="0" tIns="0" rIns="0" bIns="0" rtlCol="0">
            <a:spAutoFit/>
          </a:bodyPr>
          <a:lstStyle/>
          <a:p>
            <a:pPr marL="12700"/>
            <a:r>
              <a:rPr sz="800" spc="-55" dirty="0">
                <a:latin typeface="宋体"/>
                <a:cs typeface="宋体"/>
              </a:rPr>
              <a:t>式</a:t>
            </a:r>
            <a:r>
              <a:rPr sz="800" spc="-125" dirty="0">
                <a:latin typeface="宋体"/>
                <a:cs typeface="宋体"/>
              </a:rPr>
              <a:t>共</a:t>
            </a:r>
            <a:r>
              <a:rPr sz="800" spc="-55" dirty="0">
                <a:latin typeface="宋体"/>
                <a:cs typeface="宋体"/>
              </a:rPr>
              <a:t>享</a:t>
            </a:r>
            <a:endParaRPr sz="800">
              <a:latin typeface="宋体"/>
              <a:cs typeface="宋体"/>
            </a:endParaRPr>
          </a:p>
        </p:txBody>
      </p:sp>
      <p:sp>
        <p:nvSpPr>
          <p:cNvPr id="248" name="object 248"/>
          <p:cNvSpPr/>
          <p:nvPr/>
        </p:nvSpPr>
        <p:spPr>
          <a:xfrm>
            <a:off x="7983098" y="2467573"/>
            <a:ext cx="1064260" cy="106680"/>
          </a:xfrm>
          <a:custGeom>
            <a:avLst/>
            <a:gdLst/>
            <a:ahLst/>
            <a:cxnLst/>
            <a:rect l="l" t="t" r="r" b="b"/>
            <a:pathLst>
              <a:path w="1064259" h="106680">
                <a:moveTo>
                  <a:pt x="0" y="0"/>
                </a:moveTo>
                <a:lnTo>
                  <a:pt x="0" y="106541"/>
                </a:lnTo>
                <a:lnTo>
                  <a:pt x="1063694" y="106541"/>
                </a:lnTo>
              </a:path>
            </a:pathLst>
          </a:custGeom>
          <a:ln w="9649">
            <a:solidFill>
              <a:srgbClr val="000000"/>
            </a:solidFill>
          </a:ln>
        </p:spPr>
        <p:txBody>
          <a:bodyPr wrap="square" lIns="0" tIns="0" rIns="0" bIns="0" rtlCol="0"/>
          <a:lstStyle/>
          <a:p>
            <a:endParaRPr/>
          </a:p>
        </p:txBody>
      </p:sp>
      <p:sp>
        <p:nvSpPr>
          <p:cNvPr id="249" name="object 249"/>
          <p:cNvSpPr/>
          <p:nvPr/>
        </p:nvSpPr>
        <p:spPr>
          <a:xfrm>
            <a:off x="9046793" y="2467573"/>
            <a:ext cx="0" cy="160020"/>
          </a:xfrm>
          <a:custGeom>
            <a:avLst/>
            <a:gdLst/>
            <a:ahLst/>
            <a:cxnLst/>
            <a:rect l="l" t="t" r="r" b="b"/>
            <a:pathLst>
              <a:path h="160019">
                <a:moveTo>
                  <a:pt x="0" y="0"/>
                </a:moveTo>
                <a:lnTo>
                  <a:pt x="0" y="159940"/>
                </a:lnTo>
              </a:path>
            </a:pathLst>
          </a:custGeom>
          <a:ln w="11469">
            <a:solidFill>
              <a:srgbClr val="000000"/>
            </a:solidFill>
          </a:ln>
        </p:spPr>
        <p:txBody>
          <a:bodyPr wrap="square" lIns="0" tIns="0" rIns="0" bIns="0" rtlCol="0"/>
          <a:lstStyle/>
          <a:p>
            <a:endParaRPr/>
          </a:p>
        </p:txBody>
      </p:sp>
      <p:sp>
        <p:nvSpPr>
          <p:cNvPr id="250" name="object 250"/>
          <p:cNvSpPr/>
          <p:nvPr/>
        </p:nvSpPr>
        <p:spPr>
          <a:xfrm>
            <a:off x="8559103" y="2574114"/>
            <a:ext cx="0" cy="99060"/>
          </a:xfrm>
          <a:custGeom>
            <a:avLst/>
            <a:gdLst/>
            <a:ahLst/>
            <a:cxnLst/>
            <a:rect l="l" t="t" r="r" b="b"/>
            <a:pathLst>
              <a:path h="99060">
                <a:moveTo>
                  <a:pt x="0" y="0"/>
                </a:moveTo>
                <a:lnTo>
                  <a:pt x="0" y="98691"/>
                </a:lnTo>
              </a:path>
            </a:pathLst>
          </a:custGeom>
          <a:ln w="11469">
            <a:solidFill>
              <a:srgbClr val="000000"/>
            </a:solidFill>
          </a:ln>
        </p:spPr>
        <p:txBody>
          <a:bodyPr wrap="square" lIns="0" tIns="0" rIns="0" bIns="0" rtlCol="0"/>
          <a:lstStyle/>
          <a:p>
            <a:endParaRPr/>
          </a:p>
        </p:txBody>
      </p:sp>
      <p:sp>
        <p:nvSpPr>
          <p:cNvPr id="251" name="object 251"/>
          <p:cNvSpPr/>
          <p:nvPr/>
        </p:nvSpPr>
        <p:spPr>
          <a:xfrm>
            <a:off x="8048476" y="2662641"/>
            <a:ext cx="998855" cy="0"/>
          </a:xfrm>
          <a:custGeom>
            <a:avLst/>
            <a:gdLst/>
            <a:ahLst/>
            <a:cxnLst/>
            <a:rect l="l" t="t" r="r" b="b"/>
            <a:pathLst>
              <a:path w="998854">
                <a:moveTo>
                  <a:pt x="0" y="0"/>
                </a:moveTo>
                <a:lnTo>
                  <a:pt x="998317" y="0"/>
                </a:lnTo>
              </a:path>
            </a:pathLst>
          </a:custGeom>
          <a:ln w="12867">
            <a:solidFill>
              <a:srgbClr val="000000"/>
            </a:solidFill>
          </a:ln>
        </p:spPr>
        <p:txBody>
          <a:bodyPr wrap="square" lIns="0" tIns="0" rIns="0" bIns="0" rtlCol="0"/>
          <a:lstStyle/>
          <a:p>
            <a:endParaRPr/>
          </a:p>
        </p:txBody>
      </p:sp>
      <p:sp>
        <p:nvSpPr>
          <p:cNvPr id="252" name="object 252"/>
          <p:cNvSpPr/>
          <p:nvPr/>
        </p:nvSpPr>
        <p:spPr>
          <a:xfrm>
            <a:off x="8030697" y="2672469"/>
            <a:ext cx="81280" cy="106493"/>
          </a:xfrm>
          <a:prstGeom prst="rect">
            <a:avLst/>
          </a:prstGeom>
          <a:blipFill>
            <a:blip r:embed="rId84" cstate="print"/>
            <a:stretch>
              <a:fillRect/>
            </a:stretch>
          </a:blipFill>
        </p:spPr>
        <p:txBody>
          <a:bodyPr wrap="square" lIns="0" tIns="0" rIns="0" bIns="0" rtlCol="0"/>
          <a:lstStyle/>
          <a:p>
            <a:endParaRPr/>
          </a:p>
        </p:txBody>
      </p:sp>
      <p:sp>
        <p:nvSpPr>
          <p:cNvPr id="253" name="object 253"/>
          <p:cNvSpPr/>
          <p:nvPr/>
        </p:nvSpPr>
        <p:spPr>
          <a:xfrm>
            <a:off x="9006075" y="2672469"/>
            <a:ext cx="81280" cy="106493"/>
          </a:xfrm>
          <a:prstGeom prst="rect">
            <a:avLst/>
          </a:prstGeom>
          <a:blipFill>
            <a:blip r:embed="rId84" cstate="print"/>
            <a:stretch>
              <a:fillRect/>
            </a:stretch>
          </a:blipFill>
        </p:spPr>
        <p:txBody>
          <a:bodyPr wrap="square" lIns="0" tIns="0" rIns="0" bIns="0" rtlCol="0"/>
          <a:lstStyle/>
          <a:p>
            <a:endParaRPr/>
          </a:p>
        </p:txBody>
      </p:sp>
      <p:sp>
        <p:nvSpPr>
          <p:cNvPr id="254" name="object 254"/>
          <p:cNvSpPr/>
          <p:nvPr/>
        </p:nvSpPr>
        <p:spPr>
          <a:xfrm>
            <a:off x="8415849" y="3645149"/>
            <a:ext cx="335487" cy="1650227"/>
          </a:xfrm>
          <a:prstGeom prst="rect">
            <a:avLst/>
          </a:prstGeom>
          <a:blipFill>
            <a:blip r:embed="rId85" cstate="print"/>
            <a:stretch>
              <a:fillRect/>
            </a:stretch>
          </a:blipFill>
        </p:spPr>
        <p:txBody>
          <a:bodyPr wrap="square" lIns="0" tIns="0" rIns="0" bIns="0" rtlCol="0"/>
          <a:lstStyle/>
          <a:p>
            <a:endParaRPr/>
          </a:p>
        </p:txBody>
      </p:sp>
      <p:sp>
        <p:nvSpPr>
          <p:cNvPr id="255" name="object 255"/>
          <p:cNvSpPr/>
          <p:nvPr/>
        </p:nvSpPr>
        <p:spPr>
          <a:xfrm>
            <a:off x="8415849" y="3673435"/>
            <a:ext cx="335487" cy="1592989"/>
          </a:xfrm>
          <a:prstGeom prst="rect">
            <a:avLst/>
          </a:prstGeom>
          <a:blipFill>
            <a:blip r:embed="rId86" cstate="print"/>
            <a:stretch>
              <a:fillRect/>
            </a:stretch>
          </a:blipFill>
        </p:spPr>
        <p:txBody>
          <a:bodyPr wrap="square" lIns="0" tIns="0" rIns="0" bIns="0" rtlCol="0"/>
          <a:lstStyle/>
          <a:p>
            <a:endParaRPr/>
          </a:p>
        </p:txBody>
      </p:sp>
      <p:sp>
        <p:nvSpPr>
          <p:cNvPr id="256" name="object 256"/>
          <p:cNvSpPr txBox="1"/>
          <p:nvPr/>
        </p:nvSpPr>
        <p:spPr>
          <a:xfrm>
            <a:off x="8517501" y="3742298"/>
            <a:ext cx="137795" cy="1409488"/>
          </a:xfrm>
          <a:prstGeom prst="rect">
            <a:avLst/>
          </a:prstGeom>
        </p:spPr>
        <p:txBody>
          <a:bodyPr vert="horz" wrap="square" lIns="0" tIns="0" rIns="0" bIns="0" rtlCol="0">
            <a:spAutoFit/>
          </a:bodyPr>
          <a:lstStyle/>
          <a:p>
            <a:pPr marL="12700" marR="5080" algn="just">
              <a:lnSpc>
                <a:spcPct val="102699"/>
              </a:lnSpc>
            </a:pPr>
            <a:r>
              <a:rPr sz="950" spc="-50" dirty="0">
                <a:latin typeface="宋体"/>
                <a:cs typeface="宋体"/>
              </a:rPr>
              <a:t>安  </a:t>
            </a:r>
            <a:r>
              <a:rPr sz="1000" spc="-90" dirty="0">
                <a:latin typeface="宋体"/>
                <a:cs typeface="宋体"/>
              </a:rPr>
              <a:t>全 </a:t>
            </a:r>
            <a:r>
              <a:rPr sz="1000" spc="-80" dirty="0">
                <a:latin typeface="宋体"/>
                <a:cs typeface="宋体"/>
              </a:rPr>
              <a:t> 大  数  </a:t>
            </a:r>
            <a:r>
              <a:rPr sz="950" spc="-70" dirty="0">
                <a:latin typeface="宋体"/>
                <a:cs typeface="宋体"/>
              </a:rPr>
              <a:t>据</a:t>
            </a:r>
            <a:endParaRPr sz="950">
              <a:latin typeface="宋体"/>
              <a:cs typeface="宋体"/>
            </a:endParaRPr>
          </a:p>
          <a:p>
            <a:pPr marL="12700" marR="5080" algn="just">
              <a:lnSpc>
                <a:spcPct val="101800"/>
              </a:lnSpc>
              <a:spcBef>
                <a:spcPts val="55"/>
              </a:spcBef>
            </a:pPr>
            <a:r>
              <a:rPr sz="950" spc="-50" dirty="0">
                <a:latin typeface="宋体"/>
                <a:cs typeface="宋体"/>
              </a:rPr>
              <a:t>采  </a:t>
            </a:r>
            <a:r>
              <a:rPr sz="1000" spc="-90" dirty="0">
                <a:latin typeface="宋体"/>
                <a:cs typeface="宋体"/>
              </a:rPr>
              <a:t>集 </a:t>
            </a:r>
            <a:r>
              <a:rPr sz="1000" spc="-85" dirty="0">
                <a:latin typeface="宋体"/>
                <a:cs typeface="宋体"/>
              </a:rPr>
              <a:t> 技  术</a:t>
            </a:r>
            <a:endParaRPr sz="1000">
              <a:latin typeface="宋体"/>
              <a:cs typeface="宋体"/>
            </a:endParaRPr>
          </a:p>
        </p:txBody>
      </p:sp>
      <p:sp>
        <p:nvSpPr>
          <p:cNvPr id="257" name="object 257"/>
          <p:cNvSpPr/>
          <p:nvPr/>
        </p:nvSpPr>
        <p:spPr>
          <a:xfrm>
            <a:off x="8665313" y="3645149"/>
            <a:ext cx="335487" cy="1650227"/>
          </a:xfrm>
          <a:prstGeom prst="rect">
            <a:avLst/>
          </a:prstGeom>
          <a:blipFill>
            <a:blip r:embed="rId87" cstate="print"/>
            <a:stretch>
              <a:fillRect/>
            </a:stretch>
          </a:blipFill>
        </p:spPr>
        <p:txBody>
          <a:bodyPr wrap="square" lIns="0" tIns="0" rIns="0" bIns="0" rtlCol="0"/>
          <a:lstStyle/>
          <a:p>
            <a:endParaRPr/>
          </a:p>
        </p:txBody>
      </p:sp>
      <p:sp>
        <p:nvSpPr>
          <p:cNvPr id="258" name="object 258"/>
          <p:cNvSpPr/>
          <p:nvPr/>
        </p:nvSpPr>
        <p:spPr>
          <a:xfrm>
            <a:off x="8720368" y="3677754"/>
            <a:ext cx="222885" cy="1525905"/>
          </a:xfrm>
          <a:custGeom>
            <a:avLst/>
            <a:gdLst/>
            <a:ahLst/>
            <a:cxnLst/>
            <a:rect l="l" t="t" r="r" b="b"/>
            <a:pathLst>
              <a:path w="222884" h="1525904">
                <a:moveTo>
                  <a:pt x="0" y="1525414"/>
                </a:moveTo>
                <a:lnTo>
                  <a:pt x="222786" y="1525414"/>
                </a:lnTo>
                <a:lnTo>
                  <a:pt x="222786" y="0"/>
                </a:lnTo>
                <a:lnTo>
                  <a:pt x="0" y="0"/>
                </a:lnTo>
                <a:lnTo>
                  <a:pt x="0" y="1525414"/>
                </a:lnTo>
                <a:close/>
              </a:path>
            </a:pathLst>
          </a:custGeom>
          <a:ln w="8632">
            <a:solidFill>
              <a:srgbClr val="000000"/>
            </a:solidFill>
          </a:ln>
        </p:spPr>
        <p:txBody>
          <a:bodyPr wrap="square" lIns="0" tIns="0" rIns="0" bIns="0" rtlCol="0"/>
          <a:lstStyle/>
          <a:p>
            <a:endParaRPr/>
          </a:p>
        </p:txBody>
      </p:sp>
      <p:sp>
        <p:nvSpPr>
          <p:cNvPr id="259" name="object 259"/>
          <p:cNvSpPr/>
          <p:nvPr/>
        </p:nvSpPr>
        <p:spPr>
          <a:xfrm>
            <a:off x="8665313" y="3664449"/>
            <a:ext cx="335487" cy="1611625"/>
          </a:xfrm>
          <a:prstGeom prst="rect">
            <a:avLst/>
          </a:prstGeom>
          <a:blipFill>
            <a:blip r:embed="rId88" cstate="print"/>
            <a:stretch>
              <a:fillRect/>
            </a:stretch>
          </a:blipFill>
        </p:spPr>
        <p:txBody>
          <a:bodyPr wrap="square" lIns="0" tIns="0" rIns="0" bIns="0" rtlCol="0"/>
          <a:lstStyle/>
          <a:p>
            <a:endParaRPr/>
          </a:p>
        </p:txBody>
      </p:sp>
      <p:sp>
        <p:nvSpPr>
          <p:cNvPr id="260" name="object 260"/>
          <p:cNvSpPr txBox="1"/>
          <p:nvPr/>
        </p:nvSpPr>
        <p:spPr>
          <a:xfrm>
            <a:off x="8769030" y="3726234"/>
            <a:ext cx="137795" cy="1424940"/>
          </a:xfrm>
          <a:prstGeom prst="rect">
            <a:avLst/>
          </a:prstGeom>
        </p:spPr>
        <p:txBody>
          <a:bodyPr vert="horz" wrap="square" lIns="0" tIns="3810" rIns="0" bIns="0" rtlCol="0">
            <a:spAutoFit/>
          </a:bodyPr>
          <a:lstStyle/>
          <a:p>
            <a:pPr marL="12700" marR="5080" algn="just">
              <a:lnSpc>
                <a:spcPts val="1120"/>
              </a:lnSpc>
              <a:spcBef>
                <a:spcPts val="30"/>
              </a:spcBef>
            </a:pPr>
            <a:r>
              <a:rPr sz="1000" spc="-80" dirty="0">
                <a:latin typeface="宋体"/>
                <a:cs typeface="宋体"/>
              </a:rPr>
              <a:t>安  全  大  </a:t>
            </a:r>
            <a:r>
              <a:rPr sz="950" spc="-70" dirty="0">
                <a:latin typeface="宋体"/>
                <a:cs typeface="宋体"/>
              </a:rPr>
              <a:t>数</a:t>
            </a:r>
            <a:endParaRPr sz="950">
              <a:latin typeface="宋体"/>
              <a:cs typeface="宋体"/>
            </a:endParaRPr>
          </a:p>
          <a:p>
            <a:pPr marL="12700" algn="just">
              <a:lnSpc>
                <a:spcPts val="1050"/>
              </a:lnSpc>
            </a:pPr>
            <a:r>
              <a:rPr sz="1000" spc="-120" dirty="0">
                <a:latin typeface="宋体"/>
                <a:cs typeface="宋体"/>
              </a:rPr>
              <a:t>据</a:t>
            </a:r>
            <a:endParaRPr sz="1000">
              <a:latin typeface="宋体"/>
              <a:cs typeface="宋体"/>
            </a:endParaRPr>
          </a:p>
          <a:p>
            <a:pPr marL="12700" marR="5080" algn="just">
              <a:lnSpc>
                <a:spcPct val="94200"/>
              </a:lnSpc>
              <a:spcBef>
                <a:spcPts val="25"/>
              </a:spcBef>
            </a:pPr>
            <a:r>
              <a:rPr sz="1000" spc="-80" dirty="0">
                <a:latin typeface="宋体"/>
                <a:cs typeface="宋体"/>
              </a:rPr>
              <a:t>预  </a:t>
            </a:r>
            <a:r>
              <a:rPr sz="950" spc="-55" dirty="0">
                <a:latin typeface="宋体"/>
                <a:cs typeface="宋体"/>
              </a:rPr>
              <a:t>处 </a:t>
            </a:r>
            <a:r>
              <a:rPr sz="950" spc="-35" dirty="0">
                <a:latin typeface="宋体"/>
                <a:cs typeface="宋体"/>
              </a:rPr>
              <a:t> </a:t>
            </a:r>
            <a:r>
              <a:rPr sz="1000" spc="-90" dirty="0">
                <a:latin typeface="宋体"/>
                <a:cs typeface="宋体"/>
              </a:rPr>
              <a:t>理 </a:t>
            </a:r>
            <a:r>
              <a:rPr sz="1000" spc="-85" dirty="0">
                <a:latin typeface="宋体"/>
                <a:cs typeface="宋体"/>
              </a:rPr>
              <a:t> 技  术</a:t>
            </a:r>
            <a:endParaRPr sz="1000">
              <a:latin typeface="宋体"/>
              <a:cs typeface="宋体"/>
            </a:endParaRPr>
          </a:p>
        </p:txBody>
      </p:sp>
      <p:sp>
        <p:nvSpPr>
          <p:cNvPr id="261" name="object 261"/>
          <p:cNvSpPr/>
          <p:nvPr/>
        </p:nvSpPr>
        <p:spPr>
          <a:xfrm>
            <a:off x="8923380" y="3645149"/>
            <a:ext cx="326884" cy="1650227"/>
          </a:xfrm>
          <a:prstGeom prst="rect">
            <a:avLst/>
          </a:prstGeom>
          <a:blipFill>
            <a:blip r:embed="rId89" cstate="print"/>
            <a:stretch>
              <a:fillRect/>
            </a:stretch>
          </a:blipFill>
        </p:spPr>
        <p:txBody>
          <a:bodyPr wrap="square" lIns="0" tIns="0" rIns="0" bIns="0" rtlCol="0"/>
          <a:lstStyle/>
          <a:p>
            <a:endParaRPr/>
          </a:p>
        </p:txBody>
      </p:sp>
      <p:sp>
        <p:nvSpPr>
          <p:cNvPr id="262" name="object 262"/>
          <p:cNvSpPr/>
          <p:nvPr/>
        </p:nvSpPr>
        <p:spPr>
          <a:xfrm>
            <a:off x="8923380" y="3673435"/>
            <a:ext cx="326884" cy="1592989"/>
          </a:xfrm>
          <a:prstGeom prst="rect">
            <a:avLst/>
          </a:prstGeom>
          <a:blipFill>
            <a:blip r:embed="rId90" cstate="print"/>
            <a:stretch>
              <a:fillRect/>
            </a:stretch>
          </a:blipFill>
        </p:spPr>
        <p:txBody>
          <a:bodyPr wrap="square" lIns="0" tIns="0" rIns="0" bIns="0" rtlCol="0"/>
          <a:lstStyle/>
          <a:p>
            <a:endParaRPr/>
          </a:p>
        </p:txBody>
      </p:sp>
      <p:sp>
        <p:nvSpPr>
          <p:cNvPr id="263" name="object 263"/>
          <p:cNvSpPr/>
          <p:nvPr/>
        </p:nvSpPr>
        <p:spPr>
          <a:xfrm>
            <a:off x="9172845" y="3645149"/>
            <a:ext cx="335487" cy="1650227"/>
          </a:xfrm>
          <a:prstGeom prst="rect">
            <a:avLst/>
          </a:prstGeom>
          <a:blipFill>
            <a:blip r:embed="rId91" cstate="print"/>
            <a:stretch>
              <a:fillRect/>
            </a:stretch>
          </a:blipFill>
        </p:spPr>
        <p:txBody>
          <a:bodyPr wrap="square" lIns="0" tIns="0" rIns="0" bIns="0" rtlCol="0"/>
          <a:lstStyle/>
          <a:p>
            <a:endParaRPr/>
          </a:p>
        </p:txBody>
      </p:sp>
      <p:sp>
        <p:nvSpPr>
          <p:cNvPr id="264" name="object 264"/>
          <p:cNvSpPr/>
          <p:nvPr/>
        </p:nvSpPr>
        <p:spPr>
          <a:xfrm>
            <a:off x="9172845" y="3673435"/>
            <a:ext cx="335487" cy="1592989"/>
          </a:xfrm>
          <a:prstGeom prst="rect">
            <a:avLst/>
          </a:prstGeom>
          <a:blipFill>
            <a:blip r:embed="rId92" cstate="print"/>
            <a:stretch>
              <a:fillRect/>
            </a:stretch>
          </a:blipFill>
        </p:spPr>
        <p:txBody>
          <a:bodyPr wrap="square" lIns="0" tIns="0" rIns="0" bIns="0" rtlCol="0"/>
          <a:lstStyle/>
          <a:p>
            <a:endParaRPr/>
          </a:p>
        </p:txBody>
      </p:sp>
      <p:sp>
        <p:nvSpPr>
          <p:cNvPr id="265" name="object 265"/>
          <p:cNvSpPr txBox="1"/>
          <p:nvPr/>
        </p:nvSpPr>
        <p:spPr>
          <a:xfrm>
            <a:off x="9020559" y="3746497"/>
            <a:ext cx="389890" cy="1388745"/>
          </a:xfrm>
          <a:prstGeom prst="rect">
            <a:avLst/>
          </a:prstGeom>
        </p:spPr>
        <p:txBody>
          <a:bodyPr vert="horz" wrap="square" lIns="0" tIns="0" rIns="0" bIns="0" rtlCol="0">
            <a:spAutoFit/>
          </a:bodyPr>
          <a:lstStyle/>
          <a:p>
            <a:pPr marL="12700">
              <a:tabLst>
                <a:tab pos="264160" algn="l"/>
              </a:tabLst>
            </a:pPr>
            <a:r>
              <a:rPr sz="950" spc="-70" dirty="0">
                <a:latin typeface="宋体"/>
                <a:cs typeface="宋体"/>
              </a:rPr>
              <a:t>安	安</a:t>
            </a:r>
            <a:endParaRPr sz="950">
              <a:latin typeface="宋体"/>
              <a:cs typeface="宋体"/>
            </a:endParaRPr>
          </a:p>
          <a:p>
            <a:pPr marL="12700">
              <a:spcBef>
                <a:spcPts val="25"/>
              </a:spcBef>
              <a:tabLst>
                <a:tab pos="264160" algn="l"/>
              </a:tabLst>
            </a:pPr>
            <a:r>
              <a:rPr sz="1000" spc="-120" dirty="0">
                <a:latin typeface="宋体"/>
                <a:cs typeface="宋体"/>
              </a:rPr>
              <a:t>全	全</a:t>
            </a:r>
            <a:endParaRPr sz="1000">
              <a:latin typeface="宋体"/>
              <a:cs typeface="宋体"/>
            </a:endParaRPr>
          </a:p>
          <a:p>
            <a:pPr marL="12700">
              <a:spcBef>
                <a:spcPts val="15"/>
              </a:spcBef>
              <a:tabLst>
                <a:tab pos="264160" algn="l"/>
              </a:tabLst>
            </a:pPr>
            <a:r>
              <a:rPr sz="1000" spc="-120" dirty="0">
                <a:latin typeface="宋体"/>
                <a:cs typeface="宋体"/>
              </a:rPr>
              <a:t>大	大</a:t>
            </a:r>
            <a:endParaRPr sz="1000">
              <a:latin typeface="宋体"/>
              <a:cs typeface="宋体"/>
            </a:endParaRPr>
          </a:p>
          <a:p>
            <a:pPr marL="12700">
              <a:spcBef>
                <a:spcPts val="15"/>
              </a:spcBef>
              <a:tabLst>
                <a:tab pos="264160" algn="l"/>
              </a:tabLst>
            </a:pPr>
            <a:r>
              <a:rPr sz="1000" spc="-120" dirty="0">
                <a:latin typeface="宋体"/>
                <a:cs typeface="宋体"/>
              </a:rPr>
              <a:t>数	数</a:t>
            </a:r>
            <a:endParaRPr sz="1000">
              <a:latin typeface="宋体"/>
              <a:cs typeface="宋体"/>
            </a:endParaRPr>
          </a:p>
          <a:p>
            <a:pPr marL="12700">
              <a:spcBef>
                <a:spcPts val="65"/>
              </a:spcBef>
              <a:tabLst>
                <a:tab pos="264160" algn="l"/>
              </a:tabLst>
            </a:pPr>
            <a:r>
              <a:rPr sz="950" spc="-70" dirty="0">
                <a:latin typeface="宋体"/>
                <a:cs typeface="宋体"/>
              </a:rPr>
              <a:t>据	据</a:t>
            </a:r>
            <a:endParaRPr sz="950">
              <a:latin typeface="宋体"/>
              <a:cs typeface="宋体"/>
            </a:endParaRPr>
          </a:p>
          <a:p>
            <a:pPr marL="12700">
              <a:spcBef>
                <a:spcPts val="75"/>
              </a:spcBef>
              <a:tabLst>
                <a:tab pos="264160" algn="l"/>
              </a:tabLst>
            </a:pPr>
            <a:r>
              <a:rPr sz="950" spc="-70" dirty="0">
                <a:latin typeface="宋体"/>
                <a:cs typeface="宋体"/>
              </a:rPr>
              <a:t>存	挖</a:t>
            </a:r>
            <a:endParaRPr sz="950">
              <a:latin typeface="宋体"/>
              <a:cs typeface="宋体"/>
            </a:endParaRPr>
          </a:p>
          <a:p>
            <a:pPr marL="12700">
              <a:spcBef>
                <a:spcPts val="25"/>
              </a:spcBef>
              <a:tabLst>
                <a:tab pos="264160" algn="l"/>
              </a:tabLst>
            </a:pPr>
            <a:r>
              <a:rPr sz="1000" spc="-120" dirty="0">
                <a:latin typeface="宋体"/>
                <a:cs typeface="宋体"/>
              </a:rPr>
              <a:t>储	掘</a:t>
            </a:r>
            <a:endParaRPr sz="1000">
              <a:latin typeface="宋体"/>
              <a:cs typeface="宋体"/>
            </a:endParaRPr>
          </a:p>
          <a:p>
            <a:pPr marL="12700">
              <a:spcBef>
                <a:spcPts val="15"/>
              </a:spcBef>
              <a:tabLst>
                <a:tab pos="264160" algn="l"/>
              </a:tabLst>
            </a:pPr>
            <a:r>
              <a:rPr sz="1000" spc="-120" dirty="0">
                <a:latin typeface="宋体"/>
                <a:cs typeface="宋体"/>
              </a:rPr>
              <a:t>技	技</a:t>
            </a:r>
            <a:endParaRPr sz="1000">
              <a:latin typeface="宋体"/>
              <a:cs typeface="宋体"/>
            </a:endParaRPr>
          </a:p>
          <a:p>
            <a:pPr marL="12700">
              <a:spcBef>
                <a:spcPts val="15"/>
              </a:spcBef>
              <a:tabLst>
                <a:tab pos="264160" algn="l"/>
              </a:tabLst>
            </a:pPr>
            <a:r>
              <a:rPr sz="1000" spc="-120" dirty="0">
                <a:latin typeface="宋体"/>
                <a:cs typeface="宋体"/>
              </a:rPr>
              <a:t>术	术</a:t>
            </a:r>
            <a:endParaRPr sz="1000">
              <a:latin typeface="宋体"/>
              <a:cs typeface="宋体"/>
            </a:endParaRPr>
          </a:p>
        </p:txBody>
      </p:sp>
      <p:sp>
        <p:nvSpPr>
          <p:cNvPr id="266" name="object 266"/>
          <p:cNvSpPr/>
          <p:nvPr/>
        </p:nvSpPr>
        <p:spPr>
          <a:xfrm>
            <a:off x="9422310" y="3645149"/>
            <a:ext cx="335487" cy="1650227"/>
          </a:xfrm>
          <a:prstGeom prst="rect">
            <a:avLst/>
          </a:prstGeom>
          <a:blipFill>
            <a:blip r:embed="rId93" cstate="print"/>
            <a:stretch>
              <a:fillRect/>
            </a:stretch>
          </a:blipFill>
        </p:spPr>
        <p:txBody>
          <a:bodyPr wrap="square" lIns="0" tIns="0" rIns="0" bIns="0" rtlCol="0"/>
          <a:lstStyle/>
          <a:p>
            <a:endParaRPr/>
          </a:p>
        </p:txBody>
      </p:sp>
      <p:sp>
        <p:nvSpPr>
          <p:cNvPr id="267" name="object 267"/>
          <p:cNvSpPr/>
          <p:nvPr/>
        </p:nvSpPr>
        <p:spPr>
          <a:xfrm>
            <a:off x="9474268" y="3677754"/>
            <a:ext cx="222885" cy="1525905"/>
          </a:xfrm>
          <a:custGeom>
            <a:avLst/>
            <a:gdLst/>
            <a:ahLst/>
            <a:cxnLst/>
            <a:rect l="l" t="t" r="r" b="b"/>
            <a:pathLst>
              <a:path w="222884" h="1525904">
                <a:moveTo>
                  <a:pt x="0" y="1525414"/>
                </a:moveTo>
                <a:lnTo>
                  <a:pt x="222786" y="1525414"/>
                </a:lnTo>
                <a:lnTo>
                  <a:pt x="222786" y="0"/>
                </a:lnTo>
                <a:lnTo>
                  <a:pt x="0" y="0"/>
                </a:lnTo>
                <a:lnTo>
                  <a:pt x="0" y="1525414"/>
                </a:lnTo>
                <a:close/>
              </a:path>
            </a:pathLst>
          </a:custGeom>
          <a:ln w="8632">
            <a:solidFill>
              <a:srgbClr val="000000"/>
            </a:solidFill>
          </a:ln>
        </p:spPr>
        <p:txBody>
          <a:bodyPr wrap="square" lIns="0" tIns="0" rIns="0" bIns="0" rtlCol="0"/>
          <a:lstStyle/>
          <a:p>
            <a:endParaRPr/>
          </a:p>
        </p:txBody>
      </p:sp>
      <p:sp>
        <p:nvSpPr>
          <p:cNvPr id="268" name="object 268"/>
          <p:cNvSpPr/>
          <p:nvPr/>
        </p:nvSpPr>
        <p:spPr>
          <a:xfrm>
            <a:off x="9422310" y="3664449"/>
            <a:ext cx="335487" cy="1611625"/>
          </a:xfrm>
          <a:prstGeom prst="rect">
            <a:avLst/>
          </a:prstGeom>
          <a:blipFill>
            <a:blip r:embed="rId94" cstate="print"/>
            <a:stretch>
              <a:fillRect/>
            </a:stretch>
          </a:blipFill>
        </p:spPr>
        <p:txBody>
          <a:bodyPr wrap="square" lIns="0" tIns="0" rIns="0" bIns="0" rtlCol="0"/>
          <a:lstStyle/>
          <a:p>
            <a:endParaRPr/>
          </a:p>
        </p:txBody>
      </p:sp>
      <p:sp>
        <p:nvSpPr>
          <p:cNvPr id="269" name="object 269"/>
          <p:cNvSpPr txBox="1"/>
          <p:nvPr/>
        </p:nvSpPr>
        <p:spPr>
          <a:xfrm>
            <a:off x="9523733" y="3726234"/>
            <a:ext cx="137795" cy="1424940"/>
          </a:xfrm>
          <a:prstGeom prst="rect">
            <a:avLst/>
          </a:prstGeom>
        </p:spPr>
        <p:txBody>
          <a:bodyPr vert="horz" wrap="square" lIns="0" tIns="3810" rIns="0" bIns="0" rtlCol="0">
            <a:spAutoFit/>
          </a:bodyPr>
          <a:lstStyle/>
          <a:p>
            <a:pPr marL="12700" marR="5080" algn="just">
              <a:lnSpc>
                <a:spcPts val="1120"/>
              </a:lnSpc>
              <a:spcBef>
                <a:spcPts val="30"/>
              </a:spcBef>
            </a:pPr>
            <a:r>
              <a:rPr sz="1000" spc="-80" dirty="0">
                <a:latin typeface="宋体"/>
                <a:cs typeface="宋体"/>
              </a:rPr>
              <a:t>安  全  大  </a:t>
            </a:r>
            <a:r>
              <a:rPr sz="950" spc="-70" dirty="0">
                <a:latin typeface="宋体"/>
                <a:cs typeface="宋体"/>
              </a:rPr>
              <a:t>数</a:t>
            </a:r>
            <a:endParaRPr sz="950">
              <a:latin typeface="宋体"/>
              <a:cs typeface="宋体"/>
            </a:endParaRPr>
          </a:p>
          <a:p>
            <a:pPr marL="12700" algn="just">
              <a:lnSpc>
                <a:spcPts val="1050"/>
              </a:lnSpc>
            </a:pPr>
            <a:r>
              <a:rPr sz="1000" spc="-120" dirty="0">
                <a:latin typeface="宋体"/>
                <a:cs typeface="宋体"/>
              </a:rPr>
              <a:t>据</a:t>
            </a:r>
            <a:endParaRPr sz="1000">
              <a:latin typeface="宋体"/>
              <a:cs typeface="宋体"/>
            </a:endParaRPr>
          </a:p>
          <a:p>
            <a:pPr marL="12700" marR="5080" algn="just">
              <a:lnSpc>
                <a:spcPct val="94200"/>
              </a:lnSpc>
              <a:spcBef>
                <a:spcPts val="25"/>
              </a:spcBef>
            </a:pPr>
            <a:r>
              <a:rPr sz="1000" spc="-80" dirty="0">
                <a:latin typeface="宋体"/>
                <a:cs typeface="宋体"/>
              </a:rPr>
              <a:t>可  </a:t>
            </a:r>
            <a:r>
              <a:rPr sz="950" spc="-55" dirty="0">
                <a:latin typeface="宋体"/>
                <a:cs typeface="宋体"/>
              </a:rPr>
              <a:t>视 </a:t>
            </a:r>
            <a:r>
              <a:rPr sz="950" spc="-35" dirty="0">
                <a:latin typeface="宋体"/>
                <a:cs typeface="宋体"/>
              </a:rPr>
              <a:t> </a:t>
            </a:r>
            <a:r>
              <a:rPr sz="1000" spc="-90" dirty="0">
                <a:latin typeface="宋体"/>
                <a:cs typeface="宋体"/>
              </a:rPr>
              <a:t>化 </a:t>
            </a:r>
            <a:r>
              <a:rPr sz="1000" spc="-85" dirty="0">
                <a:latin typeface="宋体"/>
                <a:cs typeface="宋体"/>
              </a:rPr>
              <a:t> 技  术</a:t>
            </a:r>
            <a:endParaRPr sz="1000">
              <a:latin typeface="宋体"/>
              <a:cs typeface="宋体"/>
            </a:endParaRPr>
          </a:p>
        </p:txBody>
      </p:sp>
      <p:sp>
        <p:nvSpPr>
          <p:cNvPr id="270" name="object 270"/>
          <p:cNvSpPr/>
          <p:nvPr/>
        </p:nvSpPr>
        <p:spPr>
          <a:xfrm>
            <a:off x="8831737" y="3120331"/>
            <a:ext cx="303530" cy="478155"/>
          </a:xfrm>
          <a:custGeom>
            <a:avLst/>
            <a:gdLst/>
            <a:ahLst/>
            <a:cxnLst/>
            <a:rect l="l" t="t" r="r" b="b"/>
            <a:pathLst>
              <a:path w="303529" h="478154">
                <a:moveTo>
                  <a:pt x="303486" y="0"/>
                </a:moveTo>
                <a:lnTo>
                  <a:pt x="303486" y="136779"/>
                </a:lnTo>
                <a:lnTo>
                  <a:pt x="0" y="136779"/>
                </a:lnTo>
                <a:lnTo>
                  <a:pt x="0" y="478147"/>
                </a:lnTo>
              </a:path>
            </a:pathLst>
          </a:custGeom>
          <a:ln w="11871">
            <a:solidFill>
              <a:srgbClr val="000000"/>
            </a:solidFill>
          </a:ln>
        </p:spPr>
        <p:txBody>
          <a:bodyPr wrap="square" lIns="0" tIns="0" rIns="0" bIns="0" rtlCol="0"/>
          <a:lstStyle/>
          <a:p>
            <a:endParaRPr/>
          </a:p>
        </p:txBody>
      </p:sp>
      <p:sp>
        <p:nvSpPr>
          <p:cNvPr id="271" name="object 271"/>
          <p:cNvSpPr/>
          <p:nvPr/>
        </p:nvSpPr>
        <p:spPr>
          <a:xfrm>
            <a:off x="8791364" y="3587156"/>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72" name="object 272"/>
          <p:cNvSpPr/>
          <p:nvPr/>
        </p:nvSpPr>
        <p:spPr>
          <a:xfrm>
            <a:off x="9083038" y="3120331"/>
            <a:ext cx="52705" cy="478155"/>
          </a:xfrm>
          <a:custGeom>
            <a:avLst/>
            <a:gdLst/>
            <a:ahLst/>
            <a:cxnLst/>
            <a:rect l="l" t="t" r="r" b="b"/>
            <a:pathLst>
              <a:path w="52704" h="478154">
                <a:moveTo>
                  <a:pt x="52186" y="0"/>
                </a:moveTo>
                <a:lnTo>
                  <a:pt x="52186" y="136779"/>
                </a:lnTo>
                <a:lnTo>
                  <a:pt x="0" y="136779"/>
                </a:lnTo>
                <a:lnTo>
                  <a:pt x="0" y="478147"/>
                </a:lnTo>
              </a:path>
            </a:pathLst>
          </a:custGeom>
          <a:ln w="11486">
            <a:solidFill>
              <a:srgbClr val="000000"/>
            </a:solidFill>
          </a:ln>
        </p:spPr>
        <p:txBody>
          <a:bodyPr wrap="square" lIns="0" tIns="0" rIns="0" bIns="0" rtlCol="0"/>
          <a:lstStyle/>
          <a:p>
            <a:endParaRPr/>
          </a:p>
        </p:txBody>
      </p:sp>
      <p:sp>
        <p:nvSpPr>
          <p:cNvPr id="273" name="object 273"/>
          <p:cNvSpPr/>
          <p:nvPr/>
        </p:nvSpPr>
        <p:spPr>
          <a:xfrm>
            <a:off x="9042664" y="3587156"/>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74" name="object 274"/>
          <p:cNvSpPr/>
          <p:nvPr/>
        </p:nvSpPr>
        <p:spPr>
          <a:xfrm>
            <a:off x="9135224" y="3120331"/>
            <a:ext cx="199390" cy="478155"/>
          </a:xfrm>
          <a:custGeom>
            <a:avLst/>
            <a:gdLst/>
            <a:ahLst/>
            <a:cxnLst/>
            <a:rect l="l" t="t" r="r" b="b"/>
            <a:pathLst>
              <a:path w="199390" h="478154">
                <a:moveTo>
                  <a:pt x="0" y="0"/>
                </a:moveTo>
                <a:lnTo>
                  <a:pt x="0" y="136779"/>
                </a:lnTo>
                <a:lnTo>
                  <a:pt x="199113" y="136779"/>
                </a:lnTo>
                <a:lnTo>
                  <a:pt x="199113" y="478147"/>
                </a:lnTo>
              </a:path>
            </a:pathLst>
          </a:custGeom>
          <a:ln w="11676">
            <a:solidFill>
              <a:srgbClr val="000000"/>
            </a:solidFill>
          </a:ln>
        </p:spPr>
        <p:txBody>
          <a:bodyPr wrap="square" lIns="0" tIns="0" rIns="0" bIns="0" rtlCol="0"/>
          <a:lstStyle/>
          <a:p>
            <a:endParaRPr/>
          </a:p>
        </p:txBody>
      </p:sp>
      <p:sp>
        <p:nvSpPr>
          <p:cNvPr id="275" name="object 275"/>
          <p:cNvSpPr/>
          <p:nvPr/>
        </p:nvSpPr>
        <p:spPr>
          <a:xfrm>
            <a:off x="9293964" y="3587156"/>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76" name="object 276"/>
          <p:cNvSpPr/>
          <p:nvPr/>
        </p:nvSpPr>
        <p:spPr>
          <a:xfrm>
            <a:off x="9135224" y="3120331"/>
            <a:ext cx="450850" cy="478155"/>
          </a:xfrm>
          <a:custGeom>
            <a:avLst/>
            <a:gdLst/>
            <a:ahLst/>
            <a:cxnLst/>
            <a:rect l="l" t="t" r="r" b="b"/>
            <a:pathLst>
              <a:path w="450850" h="478154">
                <a:moveTo>
                  <a:pt x="0" y="0"/>
                </a:moveTo>
                <a:lnTo>
                  <a:pt x="0" y="136779"/>
                </a:lnTo>
                <a:lnTo>
                  <a:pt x="450412" y="136779"/>
                </a:lnTo>
                <a:lnTo>
                  <a:pt x="450412" y="478147"/>
                </a:lnTo>
              </a:path>
            </a:pathLst>
          </a:custGeom>
          <a:ln w="12126">
            <a:solidFill>
              <a:srgbClr val="000000"/>
            </a:solidFill>
          </a:ln>
        </p:spPr>
        <p:txBody>
          <a:bodyPr wrap="square" lIns="0" tIns="0" rIns="0" bIns="0" rtlCol="0"/>
          <a:lstStyle/>
          <a:p>
            <a:endParaRPr/>
          </a:p>
        </p:txBody>
      </p:sp>
      <p:sp>
        <p:nvSpPr>
          <p:cNvPr id="277" name="object 277"/>
          <p:cNvSpPr/>
          <p:nvPr/>
        </p:nvSpPr>
        <p:spPr>
          <a:xfrm>
            <a:off x="9545263" y="3587156"/>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78" name="object 278"/>
          <p:cNvSpPr/>
          <p:nvPr/>
        </p:nvSpPr>
        <p:spPr>
          <a:xfrm>
            <a:off x="8390042" y="5710346"/>
            <a:ext cx="1367755" cy="366717"/>
          </a:xfrm>
          <a:prstGeom prst="rect">
            <a:avLst/>
          </a:prstGeom>
          <a:blipFill>
            <a:blip r:embed="rId95" cstate="print"/>
            <a:stretch>
              <a:fillRect/>
            </a:stretch>
          </a:blipFill>
        </p:spPr>
        <p:txBody>
          <a:bodyPr wrap="square" lIns="0" tIns="0" rIns="0" bIns="0" rtlCol="0"/>
          <a:lstStyle/>
          <a:p>
            <a:endParaRPr/>
          </a:p>
        </p:txBody>
      </p:sp>
      <p:sp>
        <p:nvSpPr>
          <p:cNvPr id="279" name="object 279"/>
          <p:cNvSpPr/>
          <p:nvPr/>
        </p:nvSpPr>
        <p:spPr>
          <a:xfrm>
            <a:off x="8445556" y="5750272"/>
            <a:ext cx="1251585" cy="236220"/>
          </a:xfrm>
          <a:custGeom>
            <a:avLst/>
            <a:gdLst/>
            <a:ahLst/>
            <a:cxnLst/>
            <a:rect l="l" t="t" r="r" b="b"/>
            <a:pathLst>
              <a:path w="1251584" h="236220">
                <a:moveTo>
                  <a:pt x="0" y="235779"/>
                </a:moveTo>
                <a:lnTo>
                  <a:pt x="1251452" y="235779"/>
                </a:lnTo>
                <a:lnTo>
                  <a:pt x="1251452" y="0"/>
                </a:lnTo>
                <a:lnTo>
                  <a:pt x="0" y="0"/>
                </a:lnTo>
                <a:lnTo>
                  <a:pt x="0" y="235779"/>
                </a:lnTo>
                <a:close/>
              </a:path>
            </a:pathLst>
          </a:custGeom>
          <a:ln w="9624">
            <a:solidFill>
              <a:srgbClr val="000000"/>
            </a:solidFill>
          </a:ln>
        </p:spPr>
        <p:txBody>
          <a:bodyPr wrap="square" lIns="0" tIns="0" rIns="0" bIns="0" rtlCol="0"/>
          <a:lstStyle/>
          <a:p>
            <a:endParaRPr/>
          </a:p>
        </p:txBody>
      </p:sp>
      <p:sp>
        <p:nvSpPr>
          <p:cNvPr id="280" name="object 280"/>
          <p:cNvSpPr/>
          <p:nvPr/>
        </p:nvSpPr>
        <p:spPr>
          <a:xfrm>
            <a:off x="8390042" y="5729646"/>
            <a:ext cx="1367755" cy="347416"/>
          </a:xfrm>
          <a:prstGeom prst="rect">
            <a:avLst/>
          </a:prstGeom>
          <a:blipFill>
            <a:blip r:embed="rId96" cstate="print"/>
            <a:stretch>
              <a:fillRect/>
            </a:stretch>
          </a:blipFill>
        </p:spPr>
        <p:txBody>
          <a:bodyPr wrap="square" lIns="0" tIns="0" rIns="0" bIns="0" rtlCol="0"/>
          <a:lstStyle/>
          <a:p>
            <a:endParaRPr/>
          </a:p>
        </p:txBody>
      </p:sp>
      <p:sp>
        <p:nvSpPr>
          <p:cNvPr id="281" name="object 281"/>
          <p:cNvSpPr txBox="1"/>
          <p:nvPr/>
        </p:nvSpPr>
        <p:spPr>
          <a:xfrm>
            <a:off x="8492038" y="5788578"/>
            <a:ext cx="1172210" cy="157480"/>
          </a:xfrm>
          <a:prstGeom prst="rect">
            <a:avLst/>
          </a:prstGeom>
        </p:spPr>
        <p:txBody>
          <a:bodyPr vert="horz" wrap="square" lIns="0" tIns="0" rIns="0" bIns="0" rtlCol="0">
            <a:spAutoFit/>
          </a:bodyPr>
          <a:lstStyle/>
          <a:p>
            <a:pPr marL="12700"/>
            <a:r>
              <a:rPr sz="1000" spc="-120" dirty="0">
                <a:latin typeface="宋体"/>
                <a:cs typeface="宋体"/>
              </a:rPr>
              <a:t>建</a:t>
            </a:r>
            <a:r>
              <a:rPr sz="1000" spc="-55" dirty="0">
                <a:latin typeface="宋体"/>
                <a:cs typeface="宋体"/>
              </a:rPr>
              <a:t>立</a:t>
            </a:r>
            <a:r>
              <a:rPr sz="1000" spc="-120" dirty="0">
                <a:latin typeface="宋体"/>
                <a:cs typeface="宋体"/>
              </a:rPr>
              <a:t>安全</a:t>
            </a:r>
            <a:r>
              <a:rPr sz="1000" spc="-55" dirty="0">
                <a:latin typeface="宋体"/>
                <a:cs typeface="宋体"/>
              </a:rPr>
              <a:t>大</a:t>
            </a:r>
            <a:r>
              <a:rPr sz="1000" spc="-120" dirty="0">
                <a:latin typeface="宋体"/>
                <a:cs typeface="宋体"/>
              </a:rPr>
              <a:t>数据</a:t>
            </a:r>
            <a:r>
              <a:rPr sz="1000" spc="-55" dirty="0">
                <a:latin typeface="宋体"/>
                <a:cs typeface="宋体"/>
              </a:rPr>
              <a:t>技</a:t>
            </a:r>
            <a:r>
              <a:rPr sz="1000" spc="-120" dirty="0">
                <a:latin typeface="宋体"/>
                <a:cs typeface="宋体"/>
              </a:rPr>
              <a:t>术库</a:t>
            </a:r>
            <a:endParaRPr sz="1000">
              <a:latin typeface="宋体"/>
              <a:cs typeface="宋体"/>
            </a:endParaRPr>
          </a:p>
        </p:txBody>
      </p:sp>
      <p:sp>
        <p:nvSpPr>
          <p:cNvPr id="282" name="object 282"/>
          <p:cNvSpPr/>
          <p:nvPr/>
        </p:nvSpPr>
        <p:spPr>
          <a:xfrm>
            <a:off x="8580437" y="3120331"/>
            <a:ext cx="554990" cy="478155"/>
          </a:xfrm>
          <a:custGeom>
            <a:avLst/>
            <a:gdLst/>
            <a:ahLst/>
            <a:cxnLst/>
            <a:rect l="l" t="t" r="r" b="b"/>
            <a:pathLst>
              <a:path w="554990" h="478154">
                <a:moveTo>
                  <a:pt x="554786" y="0"/>
                </a:moveTo>
                <a:lnTo>
                  <a:pt x="554786" y="136779"/>
                </a:lnTo>
                <a:lnTo>
                  <a:pt x="0" y="136779"/>
                </a:lnTo>
                <a:lnTo>
                  <a:pt x="0" y="478147"/>
                </a:lnTo>
              </a:path>
            </a:pathLst>
          </a:custGeom>
          <a:ln w="12271">
            <a:solidFill>
              <a:srgbClr val="000000"/>
            </a:solidFill>
          </a:ln>
        </p:spPr>
        <p:txBody>
          <a:bodyPr wrap="square" lIns="0" tIns="0" rIns="0" bIns="0" rtlCol="0"/>
          <a:lstStyle/>
          <a:p>
            <a:endParaRPr/>
          </a:p>
        </p:txBody>
      </p:sp>
      <p:sp>
        <p:nvSpPr>
          <p:cNvPr id="283" name="object 283"/>
          <p:cNvSpPr/>
          <p:nvPr/>
        </p:nvSpPr>
        <p:spPr>
          <a:xfrm>
            <a:off x="8540064" y="3587156"/>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84" name="object 284"/>
          <p:cNvSpPr/>
          <p:nvPr/>
        </p:nvSpPr>
        <p:spPr>
          <a:xfrm>
            <a:off x="8580438" y="5203169"/>
            <a:ext cx="490855" cy="467995"/>
          </a:xfrm>
          <a:custGeom>
            <a:avLst/>
            <a:gdLst/>
            <a:ahLst/>
            <a:cxnLst/>
            <a:rect l="l" t="t" r="r" b="b"/>
            <a:pathLst>
              <a:path w="490854" h="467995">
                <a:moveTo>
                  <a:pt x="0" y="0"/>
                </a:moveTo>
                <a:lnTo>
                  <a:pt x="0" y="136779"/>
                </a:lnTo>
                <a:lnTo>
                  <a:pt x="490786" y="136779"/>
                </a:lnTo>
                <a:lnTo>
                  <a:pt x="490786" y="467853"/>
                </a:lnTo>
              </a:path>
            </a:pathLst>
          </a:custGeom>
          <a:ln w="12201">
            <a:solidFill>
              <a:srgbClr val="000000"/>
            </a:solidFill>
          </a:ln>
        </p:spPr>
        <p:txBody>
          <a:bodyPr wrap="square" lIns="0" tIns="0" rIns="0" bIns="0" rtlCol="0"/>
          <a:lstStyle/>
          <a:p>
            <a:endParaRPr/>
          </a:p>
        </p:txBody>
      </p:sp>
      <p:sp>
        <p:nvSpPr>
          <p:cNvPr id="285" name="object 285"/>
          <p:cNvSpPr/>
          <p:nvPr/>
        </p:nvSpPr>
        <p:spPr>
          <a:xfrm>
            <a:off x="9030850" y="5659700"/>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86" name="object 286"/>
          <p:cNvSpPr/>
          <p:nvPr/>
        </p:nvSpPr>
        <p:spPr>
          <a:xfrm>
            <a:off x="8831738" y="5203169"/>
            <a:ext cx="240029" cy="467995"/>
          </a:xfrm>
          <a:custGeom>
            <a:avLst/>
            <a:gdLst/>
            <a:ahLst/>
            <a:cxnLst/>
            <a:rect l="l" t="t" r="r" b="b"/>
            <a:pathLst>
              <a:path w="240029" h="467995">
                <a:moveTo>
                  <a:pt x="0" y="0"/>
                </a:moveTo>
                <a:lnTo>
                  <a:pt x="0" y="136779"/>
                </a:lnTo>
                <a:lnTo>
                  <a:pt x="239486" y="136779"/>
                </a:lnTo>
                <a:lnTo>
                  <a:pt x="239486" y="467853"/>
                </a:lnTo>
              </a:path>
            </a:pathLst>
          </a:custGeom>
          <a:ln w="11759">
            <a:solidFill>
              <a:srgbClr val="000000"/>
            </a:solidFill>
          </a:ln>
        </p:spPr>
        <p:txBody>
          <a:bodyPr wrap="square" lIns="0" tIns="0" rIns="0" bIns="0" rtlCol="0"/>
          <a:lstStyle/>
          <a:p>
            <a:endParaRPr/>
          </a:p>
        </p:txBody>
      </p:sp>
      <p:sp>
        <p:nvSpPr>
          <p:cNvPr id="287" name="object 287"/>
          <p:cNvSpPr/>
          <p:nvPr/>
        </p:nvSpPr>
        <p:spPr>
          <a:xfrm>
            <a:off x="9030850" y="5659700"/>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88" name="object 288"/>
          <p:cNvSpPr/>
          <p:nvPr/>
        </p:nvSpPr>
        <p:spPr>
          <a:xfrm>
            <a:off x="9072943" y="5203169"/>
            <a:ext cx="10160" cy="467995"/>
          </a:xfrm>
          <a:custGeom>
            <a:avLst/>
            <a:gdLst/>
            <a:ahLst/>
            <a:cxnLst/>
            <a:rect l="l" t="t" r="r" b="b"/>
            <a:pathLst>
              <a:path w="10159" h="467995">
                <a:moveTo>
                  <a:pt x="10093" y="0"/>
                </a:moveTo>
                <a:lnTo>
                  <a:pt x="0" y="467879"/>
                </a:lnTo>
              </a:path>
            </a:pathLst>
          </a:custGeom>
          <a:ln w="11470">
            <a:solidFill>
              <a:srgbClr val="000000"/>
            </a:solidFill>
          </a:ln>
        </p:spPr>
        <p:txBody>
          <a:bodyPr wrap="square" lIns="0" tIns="0" rIns="0" bIns="0" rtlCol="0"/>
          <a:lstStyle/>
          <a:p>
            <a:endParaRPr/>
          </a:p>
        </p:txBody>
      </p:sp>
      <p:sp>
        <p:nvSpPr>
          <p:cNvPr id="289" name="object 289"/>
          <p:cNvSpPr/>
          <p:nvPr/>
        </p:nvSpPr>
        <p:spPr>
          <a:xfrm>
            <a:off x="9032800" y="5658632"/>
            <a:ext cx="81280" cy="92075"/>
          </a:xfrm>
          <a:custGeom>
            <a:avLst/>
            <a:gdLst/>
            <a:ahLst/>
            <a:cxnLst/>
            <a:rect l="l" t="t" r="r" b="b"/>
            <a:pathLst>
              <a:path w="81279" h="92075">
                <a:moveTo>
                  <a:pt x="0" y="0"/>
                </a:moveTo>
                <a:lnTo>
                  <a:pt x="38423" y="91653"/>
                </a:lnTo>
                <a:lnTo>
                  <a:pt x="80746" y="2187"/>
                </a:lnTo>
                <a:lnTo>
                  <a:pt x="0" y="0"/>
                </a:lnTo>
                <a:close/>
              </a:path>
            </a:pathLst>
          </a:custGeom>
          <a:solidFill>
            <a:srgbClr val="000000"/>
          </a:solidFill>
        </p:spPr>
        <p:txBody>
          <a:bodyPr wrap="square" lIns="0" tIns="0" rIns="0" bIns="0" rtlCol="0"/>
          <a:lstStyle/>
          <a:p>
            <a:endParaRPr/>
          </a:p>
        </p:txBody>
      </p:sp>
      <p:sp>
        <p:nvSpPr>
          <p:cNvPr id="290" name="object 290"/>
          <p:cNvSpPr/>
          <p:nvPr/>
        </p:nvSpPr>
        <p:spPr>
          <a:xfrm>
            <a:off x="9071224" y="5203169"/>
            <a:ext cx="263525" cy="467995"/>
          </a:xfrm>
          <a:custGeom>
            <a:avLst/>
            <a:gdLst/>
            <a:ahLst/>
            <a:cxnLst/>
            <a:rect l="l" t="t" r="r" b="b"/>
            <a:pathLst>
              <a:path w="263525" h="467995">
                <a:moveTo>
                  <a:pt x="263113" y="0"/>
                </a:moveTo>
                <a:lnTo>
                  <a:pt x="263113" y="136779"/>
                </a:lnTo>
                <a:lnTo>
                  <a:pt x="0" y="136779"/>
                </a:lnTo>
                <a:lnTo>
                  <a:pt x="0" y="467853"/>
                </a:lnTo>
              </a:path>
            </a:pathLst>
          </a:custGeom>
          <a:ln w="11805">
            <a:solidFill>
              <a:srgbClr val="000000"/>
            </a:solidFill>
          </a:ln>
        </p:spPr>
        <p:txBody>
          <a:bodyPr wrap="square" lIns="0" tIns="0" rIns="0" bIns="0" rtlCol="0"/>
          <a:lstStyle/>
          <a:p>
            <a:endParaRPr/>
          </a:p>
        </p:txBody>
      </p:sp>
      <p:sp>
        <p:nvSpPr>
          <p:cNvPr id="291" name="object 291"/>
          <p:cNvSpPr/>
          <p:nvPr/>
        </p:nvSpPr>
        <p:spPr>
          <a:xfrm>
            <a:off x="9030850" y="5659700"/>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92" name="object 292"/>
          <p:cNvSpPr/>
          <p:nvPr/>
        </p:nvSpPr>
        <p:spPr>
          <a:xfrm>
            <a:off x="9071223" y="5203169"/>
            <a:ext cx="514984" cy="467995"/>
          </a:xfrm>
          <a:custGeom>
            <a:avLst/>
            <a:gdLst/>
            <a:ahLst/>
            <a:cxnLst/>
            <a:rect l="l" t="t" r="r" b="b"/>
            <a:pathLst>
              <a:path w="514984" h="467995">
                <a:moveTo>
                  <a:pt x="514413" y="0"/>
                </a:moveTo>
                <a:lnTo>
                  <a:pt x="514413" y="136779"/>
                </a:lnTo>
                <a:lnTo>
                  <a:pt x="0" y="136779"/>
                </a:lnTo>
                <a:lnTo>
                  <a:pt x="0" y="467853"/>
                </a:lnTo>
              </a:path>
            </a:pathLst>
          </a:custGeom>
          <a:ln w="12234">
            <a:solidFill>
              <a:srgbClr val="000000"/>
            </a:solidFill>
          </a:ln>
        </p:spPr>
        <p:txBody>
          <a:bodyPr wrap="square" lIns="0" tIns="0" rIns="0" bIns="0" rtlCol="0"/>
          <a:lstStyle/>
          <a:p>
            <a:endParaRPr/>
          </a:p>
        </p:txBody>
      </p:sp>
      <p:sp>
        <p:nvSpPr>
          <p:cNvPr id="293" name="object 293"/>
          <p:cNvSpPr/>
          <p:nvPr/>
        </p:nvSpPr>
        <p:spPr>
          <a:xfrm>
            <a:off x="9030850" y="5659700"/>
            <a:ext cx="81280" cy="90805"/>
          </a:xfrm>
          <a:custGeom>
            <a:avLst/>
            <a:gdLst/>
            <a:ahLst/>
            <a:cxnLst/>
            <a:rect l="l" t="t" r="r" b="b"/>
            <a:pathLst>
              <a:path w="81279" h="90804">
                <a:moveTo>
                  <a:pt x="80746" y="0"/>
                </a:moveTo>
                <a:lnTo>
                  <a:pt x="0" y="0"/>
                </a:lnTo>
                <a:lnTo>
                  <a:pt x="40373" y="90585"/>
                </a:lnTo>
                <a:lnTo>
                  <a:pt x="80746" y="0"/>
                </a:lnTo>
                <a:close/>
              </a:path>
            </a:pathLst>
          </a:custGeom>
          <a:solidFill>
            <a:srgbClr val="000000"/>
          </a:solidFill>
        </p:spPr>
        <p:txBody>
          <a:bodyPr wrap="square" lIns="0" tIns="0" rIns="0" bIns="0" rtlCol="0"/>
          <a:lstStyle/>
          <a:p>
            <a:endParaRPr/>
          </a:p>
        </p:txBody>
      </p:sp>
      <p:sp>
        <p:nvSpPr>
          <p:cNvPr id="294" name="object 294"/>
          <p:cNvSpPr/>
          <p:nvPr/>
        </p:nvSpPr>
        <p:spPr>
          <a:xfrm>
            <a:off x="7848560" y="5822574"/>
            <a:ext cx="589287" cy="91185"/>
          </a:xfrm>
          <a:prstGeom prst="rect">
            <a:avLst/>
          </a:prstGeom>
          <a:blipFill>
            <a:blip r:embed="rId97" cstate="print"/>
            <a:stretch>
              <a:fillRect/>
            </a:stretch>
          </a:blipFill>
        </p:spPr>
        <p:txBody>
          <a:bodyPr wrap="square" lIns="0" tIns="0" rIns="0" bIns="0" rtlCol="0"/>
          <a:lstStyle/>
          <a:p>
            <a:endParaRPr/>
          </a:p>
        </p:txBody>
      </p:sp>
      <p:sp>
        <p:nvSpPr>
          <p:cNvPr id="295" name="object 295"/>
          <p:cNvSpPr txBox="1">
            <a:spLocks noGrp="1"/>
          </p:cNvSpPr>
          <p:nvPr>
            <p:ph type="title" idx="4294967295"/>
          </p:nvPr>
        </p:nvSpPr>
        <p:spPr>
          <a:xfrm>
            <a:off x="4180910" y="110438"/>
            <a:ext cx="6594588" cy="359073"/>
          </a:xfrm>
          <a:prstGeom prst="rect">
            <a:avLst/>
          </a:prstGeom>
        </p:spPr>
        <p:txBody>
          <a:bodyPr vert="horz" wrap="square" lIns="0" tIns="0" rIns="0" bIns="0" rtlCol="0" anchor="ctr">
            <a:spAutoFit/>
          </a:bodyPr>
          <a:lstStyle/>
          <a:p>
            <a:pPr marL="12700">
              <a:lnSpc>
                <a:spcPts val="2835"/>
              </a:lnSpc>
            </a:pPr>
            <a:r>
              <a:rPr sz="2800" dirty="0"/>
              <a:t>安全大数据共享模型</a:t>
            </a:r>
          </a:p>
        </p:txBody>
      </p:sp>
      <p:sp>
        <p:nvSpPr>
          <p:cNvPr id="296" name="object 296"/>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97" name="object 297"/>
          <p:cNvSpPr txBox="1"/>
          <p:nvPr/>
        </p:nvSpPr>
        <p:spPr>
          <a:xfrm>
            <a:off x="1782268" y="6555820"/>
            <a:ext cx="850709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来源：欧阳秋梅</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安全大数据共享影响因素分析及其模型构建</a:t>
            </a:r>
            <a:r>
              <a:rPr sz="1400" spc="-5" dirty="0">
                <a:solidFill>
                  <a:srgbClr val="006FC0"/>
                </a:solidFill>
                <a:latin typeface="Calibri"/>
                <a:cs typeface="Calibri"/>
              </a:rPr>
              <a:t>[J].</a:t>
            </a:r>
            <a:r>
              <a:rPr sz="1400" spc="-5" dirty="0">
                <a:solidFill>
                  <a:srgbClr val="006FC0"/>
                </a:solidFill>
                <a:latin typeface="宋体"/>
                <a:cs typeface="宋体"/>
              </a:rPr>
              <a:t>中国安全生产科学技术</a:t>
            </a:r>
            <a:r>
              <a:rPr sz="1400" spc="-5" dirty="0">
                <a:solidFill>
                  <a:srgbClr val="006FC0"/>
                </a:solidFill>
                <a:latin typeface="Calibri"/>
                <a:cs typeface="Calibri"/>
              </a:rPr>
              <a:t>,2017,13(02):27-32.</a:t>
            </a:r>
            <a:endParaRPr sz="1400">
              <a:latin typeface="Calibri"/>
              <a:cs typeface="Calibri"/>
            </a:endParaRPr>
          </a:p>
        </p:txBody>
      </p:sp>
    </p:spTree>
    <p:extLst>
      <p:ext uri="{BB962C8B-B14F-4D97-AF65-F5344CB8AC3E}">
        <p14:creationId xmlns:p14="http://schemas.microsoft.com/office/powerpoint/2010/main" val="24665066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153017" y="4130007"/>
            <a:ext cx="2569634" cy="237459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202244" y="4149631"/>
            <a:ext cx="2471180" cy="96161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7261973" y="4191629"/>
            <a:ext cx="2334260" cy="833119"/>
          </a:xfrm>
          <a:custGeom>
            <a:avLst/>
            <a:gdLst/>
            <a:ahLst/>
            <a:cxnLst/>
            <a:rect l="l" t="t" r="r" b="b"/>
            <a:pathLst>
              <a:path w="2334259" h="833120">
                <a:moveTo>
                  <a:pt x="2333871" y="0"/>
                </a:moveTo>
                <a:lnTo>
                  <a:pt x="835410" y="0"/>
                </a:lnTo>
                <a:lnTo>
                  <a:pt x="0" y="832743"/>
                </a:lnTo>
                <a:lnTo>
                  <a:pt x="1498461" y="832743"/>
                </a:lnTo>
                <a:lnTo>
                  <a:pt x="2333871" y="0"/>
                </a:lnTo>
                <a:close/>
              </a:path>
            </a:pathLst>
          </a:custGeom>
          <a:solidFill>
            <a:srgbClr val="FFFFFF"/>
          </a:solidFill>
        </p:spPr>
        <p:txBody>
          <a:bodyPr wrap="square" lIns="0" tIns="0" rIns="0" bIns="0" rtlCol="0"/>
          <a:lstStyle/>
          <a:p>
            <a:endParaRPr/>
          </a:p>
        </p:txBody>
      </p:sp>
      <p:sp>
        <p:nvSpPr>
          <p:cNvPr id="5" name="object 5"/>
          <p:cNvSpPr/>
          <p:nvPr/>
        </p:nvSpPr>
        <p:spPr>
          <a:xfrm>
            <a:off x="7261973" y="4191629"/>
            <a:ext cx="2334260" cy="833119"/>
          </a:xfrm>
          <a:custGeom>
            <a:avLst/>
            <a:gdLst/>
            <a:ahLst/>
            <a:cxnLst/>
            <a:rect l="l" t="t" r="r" b="b"/>
            <a:pathLst>
              <a:path w="2334259" h="833120">
                <a:moveTo>
                  <a:pt x="0" y="832743"/>
                </a:moveTo>
                <a:lnTo>
                  <a:pt x="1498461" y="832743"/>
                </a:lnTo>
                <a:lnTo>
                  <a:pt x="2333871" y="0"/>
                </a:lnTo>
                <a:lnTo>
                  <a:pt x="835410" y="0"/>
                </a:lnTo>
                <a:lnTo>
                  <a:pt x="0" y="832743"/>
                </a:lnTo>
                <a:close/>
              </a:path>
            </a:pathLst>
          </a:custGeom>
          <a:ln w="9825">
            <a:solidFill>
              <a:srgbClr val="000000"/>
            </a:solidFill>
          </a:ln>
        </p:spPr>
        <p:txBody>
          <a:bodyPr wrap="square" lIns="0" tIns="0" rIns="0" bIns="0" rtlCol="0"/>
          <a:lstStyle/>
          <a:p>
            <a:endParaRPr/>
          </a:p>
        </p:txBody>
      </p:sp>
      <p:sp>
        <p:nvSpPr>
          <p:cNvPr id="6" name="object 6"/>
          <p:cNvSpPr/>
          <p:nvPr/>
        </p:nvSpPr>
        <p:spPr>
          <a:xfrm>
            <a:off x="8698737" y="4149632"/>
            <a:ext cx="964843" cy="2286281"/>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8760434" y="4191628"/>
            <a:ext cx="835660" cy="2146300"/>
          </a:xfrm>
          <a:custGeom>
            <a:avLst/>
            <a:gdLst/>
            <a:ahLst/>
            <a:cxnLst/>
            <a:rect l="l" t="t" r="r" b="b"/>
            <a:pathLst>
              <a:path w="835659" h="2146300">
                <a:moveTo>
                  <a:pt x="835410" y="0"/>
                </a:moveTo>
                <a:lnTo>
                  <a:pt x="0" y="832743"/>
                </a:lnTo>
                <a:lnTo>
                  <a:pt x="0" y="2145742"/>
                </a:lnTo>
                <a:lnTo>
                  <a:pt x="835410" y="1313078"/>
                </a:lnTo>
                <a:lnTo>
                  <a:pt x="835410" y="0"/>
                </a:lnTo>
                <a:close/>
              </a:path>
            </a:pathLst>
          </a:custGeom>
          <a:solidFill>
            <a:srgbClr val="E3E3E3"/>
          </a:solidFill>
        </p:spPr>
        <p:txBody>
          <a:bodyPr wrap="square" lIns="0" tIns="0" rIns="0" bIns="0" rtlCol="0"/>
          <a:lstStyle/>
          <a:p>
            <a:endParaRPr/>
          </a:p>
        </p:txBody>
      </p:sp>
      <p:sp>
        <p:nvSpPr>
          <p:cNvPr id="8" name="object 8"/>
          <p:cNvSpPr/>
          <p:nvPr/>
        </p:nvSpPr>
        <p:spPr>
          <a:xfrm>
            <a:off x="8760434" y="4191628"/>
            <a:ext cx="835660" cy="2146300"/>
          </a:xfrm>
          <a:custGeom>
            <a:avLst/>
            <a:gdLst/>
            <a:ahLst/>
            <a:cxnLst/>
            <a:rect l="l" t="t" r="r" b="b"/>
            <a:pathLst>
              <a:path w="835659" h="2146300">
                <a:moveTo>
                  <a:pt x="0" y="2145742"/>
                </a:moveTo>
                <a:lnTo>
                  <a:pt x="835410" y="1313078"/>
                </a:lnTo>
                <a:lnTo>
                  <a:pt x="835410" y="0"/>
                </a:lnTo>
                <a:lnTo>
                  <a:pt x="0" y="832743"/>
                </a:lnTo>
                <a:lnTo>
                  <a:pt x="0" y="2145742"/>
                </a:lnTo>
                <a:close/>
              </a:path>
            </a:pathLst>
          </a:custGeom>
          <a:ln w="9850">
            <a:solidFill>
              <a:srgbClr val="000000"/>
            </a:solidFill>
          </a:ln>
        </p:spPr>
        <p:txBody>
          <a:bodyPr wrap="square" lIns="0" tIns="0" rIns="0" bIns="0" rtlCol="0"/>
          <a:lstStyle/>
          <a:p>
            <a:endParaRPr/>
          </a:p>
        </p:txBody>
      </p:sp>
      <p:sp>
        <p:nvSpPr>
          <p:cNvPr id="9" name="object 9"/>
          <p:cNvSpPr/>
          <p:nvPr/>
        </p:nvSpPr>
        <p:spPr>
          <a:xfrm>
            <a:off x="7257054" y="4391539"/>
            <a:ext cx="2345342" cy="1952395"/>
          </a:xfrm>
          <a:prstGeom prst="rect">
            <a:avLst/>
          </a:prstGeom>
          <a:blipFill>
            <a:blip r:embed="rId5" cstate="print"/>
            <a:stretch>
              <a:fillRect/>
            </a:stretch>
          </a:blipFill>
        </p:spPr>
        <p:txBody>
          <a:bodyPr wrap="square" lIns="0" tIns="0" rIns="0" bIns="0" rtlCol="0"/>
          <a:lstStyle/>
          <a:p>
            <a:endParaRPr/>
          </a:p>
        </p:txBody>
      </p:sp>
      <p:sp>
        <p:nvSpPr>
          <p:cNvPr id="10" name="object 10"/>
          <p:cNvSpPr txBox="1"/>
          <p:nvPr/>
        </p:nvSpPr>
        <p:spPr>
          <a:xfrm>
            <a:off x="7338537" y="5198395"/>
            <a:ext cx="1391920" cy="953081"/>
          </a:xfrm>
          <a:prstGeom prst="rect">
            <a:avLst/>
          </a:prstGeom>
        </p:spPr>
        <p:txBody>
          <a:bodyPr vert="horz" wrap="square" lIns="0" tIns="0" rIns="0" bIns="0" rtlCol="0">
            <a:spAutoFit/>
          </a:bodyPr>
          <a:lstStyle/>
          <a:p>
            <a:pPr marL="12700" marR="5080" algn="just">
              <a:lnSpc>
                <a:spcPct val="86000"/>
              </a:lnSpc>
            </a:pPr>
            <a:r>
              <a:rPr sz="900" spc="30" dirty="0">
                <a:latin typeface="宋体"/>
                <a:cs typeface="宋体"/>
              </a:rPr>
              <a:t>公 公 公 公 公 公  共 共 共 共 共 共  安 安 安 安 安 安  全 全 全 全 全 全  基 案 模 规 监 应  础 例 型 则 管 急  数 数 数 数 数 数  据 据 据 据 据 据  库  库  库  库  库 </a:t>
            </a:r>
            <a:r>
              <a:rPr sz="900" spc="280" dirty="0">
                <a:latin typeface="宋体"/>
                <a:cs typeface="宋体"/>
              </a:rPr>
              <a:t> </a:t>
            </a:r>
            <a:r>
              <a:rPr sz="900" spc="30" dirty="0">
                <a:latin typeface="宋体"/>
                <a:cs typeface="宋体"/>
              </a:rPr>
              <a:t>库</a:t>
            </a:r>
            <a:endParaRPr sz="900">
              <a:latin typeface="宋体"/>
              <a:cs typeface="宋体"/>
            </a:endParaRPr>
          </a:p>
        </p:txBody>
      </p:sp>
      <p:sp>
        <p:nvSpPr>
          <p:cNvPr id="11" name="object 11"/>
          <p:cNvSpPr/>
          <p:nvPr/>
        </p:nvSpPr>
        <p:spPr>
          <a:xfrm>
            <a:off x="6226505" y="4964542"/>
            <a:ext cx="744220" cy="1341755"/>
          </a:xfrm>
          <a:custGeom>
            <a:avLst/>
            <a:gdLst/>
            <a:ahLst/>
            <a:cxnLst/>
            <a:rect l="l" t="t" r="r" b="b"/>
            <a:pathLst>
              <a:path w="744220" h="1341754">
                <a:moveTo>
                  <a:pt x="0" y="1341677"/>
                </a:moveTo>
                <a:lnTo>
                  <a:pt x="744215" y="1341677"/>
                </a:lnTo>
                <a:lnTo>
                  <a:pt x="744215" y="0"/>
                </a:lnTo>
                <a:lnTo>
                  <a:pt x="0" y="0"/>
                </a:lnTo>
                <a:lnTo>
                  <a:pt x="0" y="1341677"/>
                </a:lnTo>
                <a:close/>
              </a:path>
            </a:pathLst>
          </a:custGeom>
          <a:ln w="9847">
            <a:solidFill>
              <a:srgbClr val="000000"/>
            </a:solidFill>
            <a:prstDash val="lgDash"/>
          </a:ln>
        </p:spPr>
        <p:txBody>
          <a:bodyPr wrap="square" lIns="0" tIns="0" rIns="0" bIns="0" rtlCol="0"/>
          <a:lstStyle/>
          <a:p>
            <a:endParaRPr/>
          </a:p>
        </p:txBody>
      </p:sp>
      <p:sp>
        <p:nvSpPr>
          <p:cNvPr id="12" name="object 12"/>
          <p:cNvSpPr/>
          <p:nvPr/>
        </p:nvSpPr>
        <p:spPr>
          <a:xfrm>
            <a:off x="6040494" y="4592888"/>
            <a:ext cx="1116330" cy="316230"/>
          </a:xfrm>
          <a:custGeom>
            <a:avLst/>
            <a:gdLst/>
            <a:ahLst/>
            <a:cxnLst/>
            <a:rect l="l" t="t" r="r" b="b"/>
            <a:pathLst>
              <a:path w="1116329" h="316229">
                <a:moveTo>
                  <a:pt x="155293" y="61621"/>
                </a:moveTo>
                <a:lnTo>
                  <a:pt x="155818" y="0"/>
                </a:lnTo>
                <a:lnTo>
                  <a:pt x="0" y="152418"/>
                </a:lnTo>
                <a:lnTo>
                  <a:pt x="152799" y="307846"/>
                </a:lnTo>
                <a:lnTo>
                  <a:pt x="153456" y="246225"/>
                </a:lnTo>
                <a:lnTo>
                  <a:pt x="960905" y="254074"/>
                </a:lnTo>
                <a:lnTo>
                  <a:pt x="960380" y="315696"/>
                </a:lnTo>
                <a:lnTo>
                  <a:pt x="1116330" y="163277"/>
                </a:lnTo>
                <a:lnTo>
                  <a:pt x="963399" y="7849"/>
                </a:lnTo>
                <a:lnTo>
                  <a:pt x="962743" y="69471"/>
                </a:lnTo>
                <a:lnTo>
                  <a:pt x="155293" y="61621"/>
                </a:lnTo>
                <a:close/>
              </a:path>
            </a:pathLst>
          </a:custGeom>
          <a:ln w="13086">
            <a:solidFill>
              <a:srgbClr val="000000"/>
            </a:solidFill>
          </a:ln>
        </p:spPr>
        <p:txBody>
          <a:bodyPr wrap="square" lIns="0" tIns="0" rIns="0" bIns="0" rtlCol="0"/>
          <a:lstStyle/>
          <a:p>
            <a:endParaRPr/>
          </a:p>
        </p:txBody>
      </p:sp>
      <p:sp>
        <p:nvSpPr>
          <p:cNvPr id="13" name="object 13"/>
          <p:cNvSpPr txBox="1"/>
          <p:nvPr/>
        </p:nvSpPr>
        <p:spPr>
          <a:xfrm>
            <a:off x="6275897" y="4658978"/>
            <a:ext cx="657225" cy="1654175"/>
          </a:xfrm>
          <a:prstGeom prst="rect">
            <a:avLst/>
          </a:prstGeom>
        </p:spPr>
        <p:txBody>
          <a:bodyPr vert="horz" wrap="square" lIns="0" tIns="0" rIns="0" bIns="0" rtlCol="0">
            <a:spAutoFit/>
          </a:bodyPr>
          <a:lstStyle/>
          <a:p>
            <a:pPr marL="65405" indent="-53340" algn="just"/>
            <a:r>
              <a:rPr sz="1200" spc="40" dirty="0">
                <a:latin typeface="宋体"/>
                <a:cs typeface="宋体"/>
              </a:rPr>
              <a:t>关联分析</a:t>
            </a:r>
            <a:endParaRPr sz="1200">
              <a:latin typeface="宋体"/>
              <a:cs typeface="宋体"/>
            </a:endParaRPr>
          </a:p>
          <a:p>
            <a:pPr marL="65405" marR="60960" algn="just">
              <a:lnSpc>
                <a:spcPct val="129000"/>
              </a:lnSpc>
              <a:spcBef>
                <a:spcPts val="710"/>
              </a:spcBef>
            </a:pPr>
            <a:r>
              <a:rPr sz="1000" spc="10" dirty="0">
                <a:latin typeface="宋体"/>
                <a:cs typeface="宋体"/>
              </a:rPr>
              <a:t>位</a:t>
            </a:r>
            <a:r>
              <a:rPr sz="1000" spc="75" dirty="0">
                <a:latin typeface="宋体"/>
                <a:cs typeface="宋体"/>
              </a:rPr>
              <a:t>置</a:t>
            </a:r>
            <a:r>
              <a:rPr sz="1000" spc="5" dirty="0">
                <a:latin typeface="宋体"/>
                <a:cs typeface="宋体"/>
              </a:rPr>
              <a:t>关系  结</a:t>
            </a:r>
            <a:r>
              <a:rPr sz="1000" spc="75" dirty="0">
                <a:latin typeface="宋体"/>
                <a:cs typeface="宋体"/>
              </a:rPr>
              <a:t>构</a:t>
            </a:r>
            <a:r>
              <a:rPr sz="1000" spc="5" dirty="0">
                <a:latin typeface="宋体"/>
                <a:cs typeface="宋体"/>
              </a:rPr>
              <a:t>关系  功</a:t>
            </a:r>
            <a:r>
              <a:rPr sz="1000" spc="75" dirty="0">
                <a:latin typeface="宋体"/>
                <a:cs typeface="宋体"/>
              </a:rPr>
              <a:t>能</a:t>
            </a:r>
            <a:r>
              <a:rPr sz="1000" spc="5" dirty="0">
                <a:latin typeface="宋体"/>
                <a:cs typeface="宋体"/>
              </a:rPr>
              <a:t>关系  行</a:t>
            </a:r>
            <a:r>
              <a:rPr sz="1000" spc="75" dirty="0">
                <a:latin typeface="宋体"/>
                <a:cs typeface="宋体"/>
              </a:rPr>
              <a:t>为</a:t>
            </a:r>
            <a:r>
              <a:rPr sz="1000" spc="5" dirty="0">
                <a:latin typeface="宋体"/>
                <a:cs typeface="宋体"/>
              </a:rPr>
              <a:t>关系  组</a:t>
            </a:r>
            <a:r>
              <a:rPr sz="1000" spc="75" dirty="0">
                <a:latin typeface="宋体"/>
                <a:cs typeface="宋体"/>
              </a:rPr>
              <a:t>织</a:t>
            </a:r>
            <a:r>
              <a:rPr sz="1000" spc="5" dirty="0">
                <a:latin typeface="宋体"/>
                <a:cs typeface="宋体"/>
              </a:rPr>
              <a:t>关系  行</a:t>
            </a:r>
            <a:r>
              <a:rPr sz="1000" spc="80" dirty="0">
                <a:latin typeface="宋体"/>
                <a:cs typeface="宋体"/>
              </a:rPr>
              <a:t>为</a:t>
            </a:r>
            <a:r>
              <a:rPr sz="1000" spc="5" dirty="0">
                <a:latin typeface="宋体"/>
                <a:cs typeface="宋体"/>
              </a:rPr>
              <a:t>关系  影</a:t>
            </a:r>
            <a:r>
              <a:rPr sz="1000" spc="80" dirty="0">
                <a:latin typeface="宋体"/>
                <a:cs typeface="宋体"/>
              </a:rPr>
              <a:t>响</a:t>
            </a:r>
            <a:r>
              <a:rPr sz="1000" spc="5" dirty="0">
                <a:latin typeface="宋体"/>
                <a:cs typeface="宋体"/>
              </a:rPr>
              <a:t>关系</a:t>
            </a:r>
            <a:endParaRPr sz="1000">
              <a:latin typeface="宋体"/>
              <a:cs typeface="宋体"/>
            </a:endParaRPr>
          </a:p>
        </p:txBody>
      </p:sp>
      <p:sp>
        <p:nvSpPr>
          <p:cNvPr id="14" name="object 14"/>
          <p:cNvSpPr/>
          <p:nvPr/>
        </p:nvSpPr>
        <p:spPr>
          <a:xfrm>
            <a:off x="3401942" y="2324530"/>
            <a:ext cx="1338966" cy="1246170"/>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3459807" y="2359816"/>
            <a:ext cx="1210310" cy="1122680"/>
          </a:xfrm>
          <a:custGeom>
            <a:avLst/>
            <a:gdLst/>
            <a:ahLst/>
            <a:cxnLst/>
            <a:rect l="l" t="t" r="r" b="b"/>
            <a:pathLst>
              <a:path w="1210310" h="1122679">
                <a:moveTo>
                  <a:pt x="0" y="1122443"/>
                </a:moveTo>
                <a:lnTo>
                  <a:pt x="1209756" y="1122443"/>
                </a:lnTo>
                <a:lnTo>
                  <a:pt x="1209756" y="0"/>
                </a:lnTo>
                <a:lnTo>
                  <a:pt x="0" y="0"/>
                </a:lnTo>
                <a:lnTo>
                  <a:pt x="0" y="1122443"/>
                </a:lnTo>
                <a:close/>
              </a:path>
            </a:pathLst>
          </a:custGeom>
          <a:ln w="9837">
            <a:solidFill>
              <a:srgbClr val="000000"/>
            </a:solidFill>
            <a:prstDash val="lgDash"/>
          </a:ln>
        </p:spPr>
        <p:txBody>
          <a:bodyPr wrap="square" lIns="0" tIns="0" rIns="0" bIns="0" rtlCol="0"/>
          <a:lstStyle/>
          <a:p>
            <a:endParaRPr/>
          </a:p>
        </p:txBody>
      </p:sp>
      <p:sp>
        <p:nvSpPr>
          <p:cNvPr id="16" name="object 16"/>
          <p:cNvSpPr/>
          <p:nvPr/>
        </p:nvSpPr>
        <p:spPr>
          <a:xfrm>
            <a:off x="3832382" y="2473653"/>
            <a:ext cx="696595" cy="250825"/>
          </a:xfrm>
          <a:custGeom>
            <a:avLst/>
            <a:gdLst/>
            <a:ahLst/>
            <a:cxnLst/>
            <a:rect l="l" t="t" r="r" b="b"/>
            <a:pathLst>
              <a:path w="696594" h="250825">
                <a:moveTo>
                  <a:pt x="0" y="250437"/>
                </a:moveTo>
                <a:lnTo>
                  <a:pt x="696328" y="250437"/>
                </a:lnTo>
                <a:lnTo>
                  <a:pt x="696328" y="0"/>
                </a:lnTo>
                <a:lnTo>
                  <a:pt x="0" y="0"/>
                </a:lnTo>
                <a:lnTo>
                  <a:pt x="0" y="250437"/>
                </a:lnTo>
                <a:close/>
              </a:path>
            </a:pathLst>
          </a:custGeom>
          <a:ln w="9825">
            <a:solidFill>
              <a:srgbClr val="000000"/>
            </a:solidFill>
          </a:ln>
        </p:spPr>
        <p:txBody>
          <a:bodyPr wrap="square" lIns="0" tIns="0" rIns="0" bIns="0" rtlCol="0"/>
          <a:lstStyle/>
          <a:p>
            <a:endParaRPr/>
          </a:p>
        </p:txBody>
      </p:sp>
      <p:sp>
        <p:nvSpPr>
          <p:cNvPr id="17" name="object 17"/>
          <p:cNvSpPr/>
          <p:nvPr/>
        </p:nvSpPr>
        <p:spPr>
          <a:xfrm>
            <a:off x="4767820" y="2936560"/>
            <a:ext cx="663575" cy="16510"/>
          </a:xfrm>
          <a:custGeom>
            <a:avLst/>
            <a:gdLst/>
            <a:ahLst/>
            <a:cxnLst/>
            <a:rect l="l" t="t" r="r" b="b"/>
            <a:pathLst>
              <a:path w="663575" h="16510">
                <a:moveTo>
                  <a:pt x="0" y="0"/>
                </a:moveTo>
                <a:lnTo>
                  <a:pt x="663313" y="16092"/>
                </a:lnTo>
              </a:path>
            </a:pathLst>
          </a:custGeom>
          <a:ln w="13083">
            <a:solidFill>
              <a:srgbClr val="000000"/>
            </a:solidFill>
          </a:ln>
        </p:spPr>
        <p:txBody>
          <a:bodyPr wrap="square" lIns="0" tIns="0" rIns="0" bIns="0" rtlCol="0"/>
          <a:lstStyle/>
          <a:p>
            <a:endParaRPr/>
          </a:p>
        </p:txBody>
      </p:sp>
      <p:sp>
        <p:nvSpPr>
          <p:cNvPr id="18" name="object 18"/>
          <p:cNvSpPr/>
          <p:nvPr/>
        </p:nvSpPr>
        <p:spPr>
          <a:xfrm>
            <a:off x="5418531" y="2906339"/>
            <a:ext cx="93980" cy="92075"/>
          </a:xfrm>
          <a:custGeom>
            <a:avLst/>
            <a:gdLst/>
            <a:ahLst/>
            <a:cxnLst/>
            <a:rect l="l" t="t" r="r" b="b"/>
            <a:pathLst>
              <a:path w="93979" h="92075">
                <a:moveTo>
                  <a:pt x="2231" y="0"/>
                </a:moveTo>
                <a:lnTo>
                  <a:pt x="0" y="91974"/>
                </a:lnTo>
                <a:lnTo>
                  <a:pt x="93465" y="48276"/>
                </a:lnTo>
                <a:lnTo>
                  <a:pt x="2231" y="0"/>
                </a:lnTo>
                <a:close/>
              </a:path>
            </a:pathLst>
          </a:custGeom>
          <a:solidFill>
            <a:srgbClr val="000000"/>
          </a:solidFill>
        </p:spPr>
        <p:txBody>
          <a:bodyPr wrap="square" lIns="0" tIns="0" rIns="0" bIns="0" rtlCol="0"/>
          <a:lstStyle/>
          <a:p>
            <a:endParaRPr/>
          </a:p>
        </p:txBody>
      </p:sp>
      <p:sp>
        <p:nvSpPr>
          <p:cNvPr id="19" name="object 19"/>
          <p:cNvSpPr txBox="1"/>
          <p:nvPr/>
        </p:nvSpPr>
        <p:spPr>
          <a:xfrm>
            <a:off x="4862763" y="2750949"/>
            <a:ext cx="548005" cy="158115"/>
          </a:xfrm>
          <a:prstGeom prst="rect">
            <a:avLst/>
          </a:prstGeom>
        </p:spPr>
        <p:txBody>
          <a:bodyPr vert="horz" wrap="square" lIns="0" tIns="0" rIns="0" bIns="0" rtlCol="0">
            <a:spAutoFit/>
          </a:bodyPr>
          <a:lstStyle/>
          <a:p>
            <a:pPr marL="12700"/>
            <a:r>
              <a:rPr sz="1000" spc="5" dirty="0">
                <a:latin typeface="宋体"/>
                <a:cs typeface="宋体"/>
              </a:rPr>
              <a:t>数</a:t>
            </a:r>
            <a:r>
              <a:rPr sz="1000" spc="85" dirty="0">
                <a:latin typeface="宋体"/>
                <a:cs typeface="宋体"/>
              </a:rPr>
              <a:t>聚</a:t>
            </a:r>
            <a:r>
              <a:rPr sz="1000" spc="5" dirty="0">
                <a:latin typeface="宋体"/>
                <a:cs typeface="宋体"/>
              </a:rPr>
              <a:t>组构</a:t>
            </a:r>
            <a:endParaRPr sz="1000">
              <a:latin typeface="宋体"/>
              <a:cs typeface="宋体"/>
            </a:endParaRPr>
          </a:p>
        </p:txBody>
      </p:sp>
      <p:sp>
        <p:nvSpPr>
          <p:cNvPr id="20" name="object 20"/>
          <p:cNvSpPr txBox="1"/>
          <p:nvPr/>
        </p:nvSpPr>
        <p:spPr>
          <a:xfrm>
            <a:off x="4868013" y="3018500"/>
            <a:ext cx="548005" cy="158115"/>
          </a:xfrm>
          <a:prstGeom prst="rect">
            <a:avLst/>
          </a:prstGeom>
        </p:spPr>
        <p:txBody>
          <a:bodyPr vert="horz" wrap="square" lIns="0" tIns="0" rIns="0" bIns="0" rtlCol="0">
            <a:spAutoFit/>
          </a:bodyPr>
          <a:lstStyle/>
          <a:p>
            <a:pPr marL="12700"/>
            <a:r>
              <a:rPr sz="1000" spc="10" dirty="0">
                <a:latin typeface="宋体"/>
                <a:cs typeface="宋体"/>
              </a:rPr>
              <a:t>多</a:t>
            </a:r>
            <a:r>
              <a:rPr sz="1000" spc="75" dirty="0">
                <a:latin typeface="宋体"/>
                <a:cs typeface="宋体"/>
              </a:rPr>
              <a:t>维</a:t>
            </a:r>
            <a:r>
              <a:rPr sz="1000" spc="10" dirty="0">
                <a:latin typeface="宋体"/>
                <a:cs typeface="宋体"/>
              </a:rPr>
              <a:t>共享</a:t>
            </a:r>
            <a:endParaRPr sz="1000">
              <a:latin typeface="宋体"/>
              <a:cs typeface="宋体"/>
            </a:endParaRPr>
          </a:p>
        </p:txBody>
      </p:sp>
      <p:sp>
        <p:nvSpPr>
          <p:cNvPr id="21" name="object 21"/>
          <p:cNvSpPr/>
          <p:nvPr/>
        </p:nvSpPr>
        <p:spPr>
          <a:xfrm>
            <a:off x="3832382" y="3175643"/>
            <a:ext cx="696595" cy="220345"/>
          </a:xfrm>
          <a:custGeom>
            <a:avLst/>
            <a:gdLst/>
            <a:ahLst/>
            <a:cxnLst/>
            <a:rect l="l" t="t" r="r" b="b"/>
            <a:pathLst>
              <a:path w="696594" h="220345">
                <a:moveTo>
                  <a:pt x="0" y="220268"/>
                </a:moveTo>
                <a:lnTo>
                  <a:pt x="696328" y="220268"/>
                </a:lnTo>
                <a:lnTo>
                  <a:pt x="696328" y="0"/>
                </a:lnTo>
                <a:lnTo>
                  <a:pt x="0" y="0"/>
                </a:lnTo>
                <a:lnTo>
                  <a:pt x="0" y="220268"/>
                </a:lnTo>
                <a:close/>
              </a:path>
            </a:pathLst>
          </a:custGeom>
          <a:ln w="9825">
            <a:solidFill>
              <a:srgbClr val="000000"/>
            </a:solidFill>
          </a:ln>
        </p:spPr>
        <p:txBody>
          <a:bodyPr wrap="square" lIns="0" tIns="0" rIns="0" bIns="0" rtlCol="0"/>
          <a:lstStyle/>
          <a:p>
            <a:endParaRPr/>
          </a:p>
        </p:txBody>
      </p:sp>
      <p:sp>
        <p:nvSpPr>
          <p:cNvPr id="22" name="object 22"/>
          <p:cNvSpPr txBox="1"/>
          <p:nvPr/>
        </p:nvSpPr>
        <p:spPr>
          <a:xfrm>
            <a:off x="3510997" y="2769919"/>
            <a:ext cx="221615" cy="158115"/>
          </a:xfrm>
          <a:prstGeom prst="rect">
            <a:avLst/>
          </a:prstGeom>
        </p:spPr>
        <p:txBody>
          <a:bodyPr vert="horz" wrap="square" lIns="0" tIns="0" rIns="0" bIns="0" rtlCol="0">
            <a:spAutoFit/>
          </a:bodyPr>
          <a:lstStyle/>
          <a:p>
            <a:pPr marL="12700"/>
            <a:r>
              <a:rPr sz="1000" spc="30" dirty="0">
                <a:latin typeface="宋体"/>
                <a:cs typeface="宋体"/>
              </a:rPr>
              <a:t>数</a:t>
            </a:r>
            <a:r>
              <a:rPr sz="1000" dirty="0">
                <a:latin typeface="宋体"/>
                <a:cs typeface="宋体"/>
              </a:rPr>
              <a:t> </a:t>
            </a:r>
            <a:endParaRPr sz="1000">
              <a:latin typeface="宋体"/>
              <a:cs typeface="宋体"/>
            </a:endParaRPr>
          </a:p>
        </p:txBody>
      </p:sp>
      <p:sp>
        <p:nvSpPr>
          <p:cNvPr id="23" name="object 23"/>
          <p:cNvSpPr txBox="1"/>
          <p:nvPr/>
        </p:nvSpPr>
        <p:spPr>
          <a:xfrm>
            <a:off x="3510997" y="2927310"/>
            <a:ext cx="154305" cy="158115"/>
          </a:xfrm>
          <a:prstGeom prst="rect">
            <a:avLst/>
          </a:prstGeom>
        </p:spPr>
        <p:txBody>
          <a:bodyPr vert="horz" wrap="square" lIns="0" tIns="0" rIns="0" bIns="0" rtlCol="0">
            <a:spAutoFit/>
          </a:bodyPr>
          <a:lstStyle/>
          <a:p>
            <a:pPr marL="12700"/>
            <a:r>
              <a:rPr sz="1000" spc="10" dirty="0">
                <a:latin typeface="宋体"/>
                <a:cs typeface="宋体"/>
              </a:rPr>
              <a:t>聚</a:t>
            </a:r>
            <a:endParaRPr sz="1000">
              <a:latin typeface="宋体"/>
              <a:cs typeface="宋体"/>
            </a:endParaRPr>
          </a:p>
        </p:txBody>
      </p:sp>
      <p:sp>
        <p:nvSpPr>
          <p:cNvPr id="24" name="object 24"/>
          <p:cNvSpPr/>
          <p:nvPr/>
        </p:nvSpPr>
        <p:spPr>
          <a:xfrm>
            <a:off x="5511996" y="2955323"/>
            <a:ext cx="744220" cy="220345"/>
          </a:xfrm>
          <a:custGeom>
            <a:avLst/>
            <a:gdLst/>
            <a:ahLst/>
            <a:cxnLst/>
            <a:rect l="l" t="t" r="r" b="b"/>
            <a:pathLst>
              <a:path w="744220" h="220344">
                <a:moveTo>
                  <a:pt x="0" y="220268"/>
                </a:moveTo>
                <a:lnTo>
                  <a:pt x="744215" y="220268"/>
                </a:lnTo>
                <a:lnTo>
                  <a:pt x="744215" y="0"/>
                </a:lnTo>
                <a:lnTo>
                  <a:pt x="0" y="0"/>
                </a:lnTo>
                <a:lnTo>
                  <a:pt x="0" y="220268"/>
                </a:lnTo>
                <a:close/>
              </a:path>
            </a:pathLst>
          </a:custGeom>
          <a:ln w="9824">
            <a:solidFill>
              <a:srgbClr val="000000"/>
            </a:solidFill>
          </a:ln>
        </p:spPr>
        <p:txBody>
          <a:bodyPr wrap="square" lIns="0" tIns="0" rIns="0" bIns="0" rtlCol="0"/>
          <a:lstStyle/>
          <a:p>
            <a:endParaRPr/>
          </a:p>
        </p:txBody>
      </p:sp>
      <p:sp>
        <p:nvSpPr>
          <p:cNvPr id="25" name="object 25"/>
          <p:cNvSpPr/>
          <p:nvPr/>
        </p:nvSpPr>
        <p:spPr>
          <a:xfrm>
            <a:off x="6349376" y="2960503"/>
            <a:ext cx="573405" cy="3810"/>
          </a:xfrm>
          <a:custGeom>
            <a:avLst/>
            <a:gdLst/>
            <a:ahLst/>
            <a:cxnLst/>
            <a:rect l="l" t="t" r="r" b="b"/>
            <a:pathLst>
              <a:path w="573404" h="3810">
                <a:moveTo>
                  <a:pt x="0" y="0"/>
                </a:moveTo>
                <a:lnTo>
                  <a:pt x="572867" y="3532"/>
                </a:lnTo>
              </a:path>
            </a:pathLst>
          </a:custGeom>
          <a:ln w="13083">
            <a:solidFill>
              <a:srgbClr val="000000"/>
            </a:solidFill>
          </a:ln>
        </p:spPr>
        <p:txBody>
          <a:bodyPr wrap="square" lIns="0" tIns="0" rIns="0" bIns="0" rtlCol="0"/>
          <a:lstStyle/>
          <a:p>
            <a:endParaRPr/>
          </a:p>
        </p:txBody>
      </p:sp>
      <p:sp>
        <p:nvSpPr>
          <p:cNvPr id="26" name="object 26"/>
          <p:cNvSpPr/>
          <p:nvPr/>
        </p:nvSpPr>
        <p:spPr>
          <a:xfrm>
            <a:off x="6910428" y="2917982"/>
            <a:ext cx="92710" cy="92710"/>
          </a:xfrm>
          <a:custGeom>
            <a:avLst/>
            <a:gdLst/>
            <a:ahLst/>
            <a:cxnLst/>
            <a:rect l="l" t="t" r="r" b="b"/>
            <a:pathLst>
              <a:path w="92710" h="92710">
                <a:moveTo>
                  <a:pt x="525" y="0"/>
                </a:moveTo>
                <a:lnTo>
                  <a:pt x="0" y="92105"/>
                </a:lnTo>
                <a:lnTo>
                  <a:pt x="92677" y="46576"/>
                </a:lnTo>
                <a:lnTo>
                  <a:pt x="525" y="0"/>
                </a:lnTo>
                <a:close/>
              </a:path>
            </a:pathLst>
          </a:custGeom>
          <a:solidFill>
            <a:srgbClr val="000000"/>
          </a:solidFill>
        </p:spPr>
        <p:txBody>
          <a:bodyPr wrap="square" lIns="0" tIns="0" rIns="0" bIns="0" rtlCol="0"/>
          <a:lstStyle/>
          <a:p>
            <a:endParaRPr/>
          </a:p>
        </p:txBody>
      </p:sp>
      <p:sp>
        <p:nvSpPr>
          <p:cNvPr id="27" name="object 27"/>
          <p:cNvSpPr txBox="1"/>
          <p:nvPr/>
        </p:nvSpPr>
        <p:spPr>
          <a:xfrm>
            <a:off x="6466896" y="2774891"/>
            <a:ext cx="281940" cy="158115"/>
          </a:xfrm>
          <a:prstGeom prst="rect">
            <a:avLst/>
          </a:prstGeom>
        </p:spPr>
        <p:txBody>
          <a:bodyPr vert="horz" wrap="square" lIns="0" tIns="0" rIns="0" bIns="0" rtlCol="0">
            <a:spAutoFit/>
          </a:bodyPr>
          <a:lstStyle/>
          <a:p>
            <a:pPr marL="12700"/>
            <a:r>
              <a:rPr sz="1000" spc="5" dirty="0">
                <a:latin typeface="宋体"/>
                <a:cs typeface="宋体"/>
              </a:rPr>
              <a:t>解构</a:t>
            </a:r>
            <a:endParaRPr sz="1000">
              <a:latin typeface="宋体"/>
              <a:cs typeface="宋体"/>
            </a:endParaRPr>
          </a:p>
        </p:txBody>
      </p:sp>
      <p:sp>
        <p:nvSpPr>
          <p:cNvPr id="28" name="object 28"/>
          <p:cNvSpPr/>
          <p:nvPr/>
        </p:nvSpPr>
        <p:spPr>
          <a:xfrm>
            <a:off x="5511996" y="3175669"/>
            <a:ext cx="744220" cy="240029"/>
          </a:xfrm>
          <a:custGeom>
            <a:avLst/>
            <a:gdLst/>
            <a:ahLst/>
            <a:cxnLst/>
            <a:rect l="l" t="t" r="r" b="b"/>
            <a:pathLst>
              <a:path w="744220" h="240029">
                <a:moveTo>
                  <a:pt x="0" y="239735"/>
                </a:moveTo>
                <a:lnTo>
                  <a:pt x="744215" y="239735"/>
                </a:lnTo>
                <a:lnTo>
                  <a:pt x="744215" y="0"/>
                </a:lnTo>
                <a:lnTo>
                  <a:pt x="0" y="0"/>
                </a:lnTo>
                <a:lnTo>
                  <a:pt x="0" y="239735"/>
                </a:lnTo>
                <a:close/>
              </a:path>
            </a:pathLst>
          </a:custGeom>
          <a:ln w="9825">
            <a:solidFill>
              <a:srgbClr val="000000"/>
            </a:solidFill>
          </a:ln>
        </p:spPr>
        <p:txBody>
          <a:bodyPr wrap="square" lIns="0" tIns="0" rIns="0" bIns="0" rtlCol="0"/>
          <a:lstStyle/>
          <a:p>
            <a:endParaRPr/>
          </a:p>
        </p:txBody>
      </p:sp>
      <p:sp>
        <p:nvSpPr>
          <p:cNvPr id="29" name="object 29"/>
          <p:cNvSpPr/>
          <p:nvPr/>
        </p:nvSpPr>
        <p:spPr>
          <a:xfrm>
            <a:off x="7003106" y="2353288"/>
            <a:ext cx="1210310" cy="250825"/>
          </a:xfrm>
          <a:custGeom>
            <a:avLst/>
            <a:gdLst/>
            <a:ahLst/>
            <a:cxnLst/>
            <a:rect l="l" t="t" r="r" b="b"/>
            <a:pathLst>
              <a:path w="1210309" h="250825">
                <a:moveTo>
                  <a:pt x="0" y="250437"/>
                </a:moveTo>
                <a:lnTo>
                  <a:pt x="1209756" y="250437"/>
                </a:lnTo>
                <a:lnTo>
                  <a:pt x="1209756" y="0"/>
                </a:lnTo>
                <a:lnTo>
                  <a:pt x="0" y="0"/>
                </a:lnTo>
                <a:lnTo>
                  <a:pt x="0" y="250437"/>
                </a:lnTo>
                <a:close/>
              </a:path>
            </a:pathLst>
          </a:custGeom>
          <a:ln w="9823">
            <a:solidFill>
              <a:srgbClr val="000000"/>
            </a:solidFill>
          </a:ln>
        </p:spPr>
        <p:txBody>
          <a:bodyPr wrap="square" lIns="0" tIns="0" rIns="0" bIns="0" rtlCol="0"/>
          <a:lstStyle/>
          <a:p>
            <a:endParaRPr/>
          </a:p>
        </p:txBody>
      </p:sp>
      <p:sp>
        <p:nvSpPr>
          <p:cNvPr id="30" name="object 30"/>
          <p:cNvSpPr/>
          <p:nvPr/>
        </p:nvSpPr>
        <p:spPr>
          <a:xfrm>
            <a:off x="7003106" y="2603673"/>
            <a:ext cx="1210310" cy="240029"/>
          </a:xfrm>
          <a:custGeom>
            <a:avLst/>
            <a:gdLst/>
            <a:ahLst/>
            <a:cxnLst/>
            <a:rect l="l" t="t" r="r" b="b"/>
            <a:pathLst>
              <a:path w="1210309" h="240030">
                <a:moveTo>
                  <a:pt x="0" y="239735"/>
                </a:moveTo>
                <a:lnTo>
                  <a:pt x="1209756" y="239735"/>
                </a:lnTo>
                <a:lnTo>
                  <a:pt x="1209756" y="0"/>
                </a:lnTo>
                <a:lnTo>
                  <a:pt x="0" y="0"/>
                </a:lnTo>
                <a:lnTo>
                  <a:pt x="0" y="239735"/>
                </a:lnTo>
                <a:close/>
              </a:path>
            </a:pathLst>
          </a:custGeom>
          <a:ln w="9823">
            <a:solidFill>
              <a:srgbClr val="000000"/>
            </a:solidFill>
          </a:ln>
        </p:spPr>
        <p:txBody>
          <a:bodyPr wrap="square" lIns="0" tIns="0" rIns="0" bIns="0" rtlCol="0"/>
          <a:lstStyle/>
          <a:p>
            <a:endParaRPr/>
          </a:p>
        </p:txBody>
      </p:sp>
      <p:sp>
        <p:nvSpPr>
          <p:cNvPr id="31" name="object 31"/>
          <p:cNvSpPr/>
          <p:nvPr/>
        </p:nvSpPr>
        <p:spPr>
          <a:xfrm>
            <a:off x="7003106" y="2844665"/>
            <a:ext cx="1210310" cy="240029"/>
          </a:xfrm>
          <a:custGeom>
            <a:avLst/>
            <a:gdLst/>
            <a:ahLst/>
            <a:cxnLst/>
            <a:rect l="l" t="t" r="r" b="b"/>
            <a:pathLst>
              <a:path w="1210309" h="240030">
                <a:moveTo>
                  <a:pt x="0" y="239735"/>
                </a:moveTo>
                <a:lnTo>
                  <a:pt x="1209756" y="239735"/>
                </a:lnTo>
                <a:lnTo>
                  <a:pt x="1209756" y="0"/>
                </a:lnTo>
                <a:lnTo>
                  <a:pt x="0" y="0"/>
                </a:lnTo>
                <a:lnTo>
                  <a:pt x="0" y="239735"/>
                </a:lnTo>
                <a:close/>
              </a:path>
            </a:pathLst>
          </a:custGeom>
          <a:ln w="9823">
            <a:solidFill>
              <a:srgbClr val="000000"/>
            </a:solidFill>
          </a:ln>
        </p:spPr>
        <p:txBody>
          <a:bodyPr wrap="square" lIns="0" tIns="0" rIns="0" bIns="0" rtlCol="0"/>
          <a:lstStyle/>
          <a:p>
            <a:endParaRPr/>
          </a:p>
        </p:txBody>
      </p:sp>
      <p:sp>
        <p:nvSpPr>
          <p:cNvPr id="32" name="object 32"/>
          <p:cNvSpPr/>
          <p:nvPr/>
        </p:nvSpPr>
        <p:spPr>
          <a:xfrm>
            <a:off x="7003106" y="3084479"/>
            <a:ext cx="1210310" cy="240029"/>
          </a:xfrm>
          <a:custGeom>
            <a:avLst/>
            <a:gdLst/>
            <a:ahLst/>
            <a:cxnLst/>
            <a:rect l="l" t="t" r="r" b="b"/>
            <a:pathLst>
              <a:path w="1210309" h="240029">
                <a:moveTo>
                  <a:pt x="0" y="239735"/>
                </a:moveTo>
                <a:lnTo>
                  <a:pt x="1209756" y="239735"/>
                </a:lnTo>
                <a:lnTo>
                  <a:pt x="1209756" y="0"/>
                </a:lnTo>
                <a:lnTo>
                  <a:pt x="0" y="0"/>
                </a:lnTo>
                <a:lnTo>
                  <a:pt x="0" y="239735"/>
                </a:lnTo>
                <a:close/>
              </a:path>
            </a:pathLst>
          </a:custGeom>
          <a:ln w="9823">
            <a:solidFill>
              <a:srgbClr val="000000"/>
            </a:solidFill>
          </a:ln>
        </p:spPr>
        <p:txBody>
          <a:bodyPr wrap="square" lIns="0" tIns="0" rIns="0" bIns="0" rtlCol="0"/>
          <a:lstStyle/>
          <a:p>
            <a:endParaRPr/>
          </a:p>
        </p:txBody>
      </p:sp>
      <p:sp>
        <p:nvSpPr>
          <p:cNvPr id="33" name="object 33"/>
          <p:cNvSpPr/>
          <p:nvPr/>
        </p:nvSpPr>
        <p:spPr>
          <a:xfrm>
            <a:off x="7003106" y="3324163"/>
            <a:ext cx="1210310" cy="240029"/>
          </a:xfrm>
          <a:custGeom>
            <a:avLst/>
            <a:gdLst/>
            <a:ahLst/>
            <a:cxnLst/>
            <a:rect l="l" t="t" r="r" b="b"/>
            <a:pathLst>
              <a:path w="1210309" h="240029">
                <a:moveTo>
                  <a:pt x="0" y="239735"/>
                </a:moveTo>
                <a:lnTo>
                  <a:pt x="1209756" y="239735"/>
                </a:lnTo>
                <a:lnTo>
                  <a:pt x="1209756" y="0"/>
                </a:lnTo>
                <a:lnTo>
                  <a:pt x="0" y="0"/>
                </a:lnTo>
                <a:lnTo>
                  <a:pt x="0" y="239735"/>
                </a:lnTo>
                <a:close/>
              </a:path>
            </a:pathLst>
          </a:custGeom>
          <a:ln w="9823">
            <a:solidFill>
              <a:srgbClr val="000000"/>
            </a:solidFill>
          </a:ln>
        </p:spPr>
        <p:txBody>
          <a:bodyPr wrap="square" lIns="0" tIns="0" rIns="0" bIns="0" rtlCol="0"/>
          <a:lstStyle/>
          <a:p>
            <a:endParaRPr/>
          </a:p>
        </p:txBody>
      </p:sp>
      <p:sp>
        <p:nvSpPr>
          <p:cNvPr id="34" name="object 34"/>
          <p:cNvSpPr txBox="1"/>
          <p:nvPr/>
        </p:nvSpPr>
        <p:spPr>
          <a:xfrm>
            <a:off x="7128898" y="2317184"/>
            <a:ext cx="972819" cy="1214120"/>
          </a:xfrm>
          <a:prstGeom prst="rect">
            <a:avLst/>
          </a:prstGeom>
        </p:spPr>
        <p:txBody>
          <a:bodyPr vert="horz" wrap="square" lIns="0" tIns="59055" rIns="0" bIns="0" rtlCol="0">
            <a:spAutoFit/>
          </a:bodyPr>
          <a:lstStyle/>
          <a:p>
            <a:pPr algn="ctr">
              <a:spcBef>
                <a:spcPts val="465"/>
              </a:spcBef>
            </a:pPr>
            <a:r>
              <a:rPr sz="1200" spc="40" dirty="0">
                <a:latin typeface="宋体"/>
                <a:cs typeface="宋体"/>
              </a:rPr>
              <a:t>条数据</a:t>
            </a:r>
            <a:endParaRPr sz="1200">
              <a:latin typeface="宋体"/>
              <a:cs typeface="宋体"/>
            </a:endParaRPr>
          </a:p>
          <a:p>
            <a:pPr marL="327660" marR="321310" algn="just">
              <a:lnSpc>
                <a:spcPct val="131600"/>
              </a:lnSpc>
              <a:spcBef>
                <a:spcPts val="35"/>
              </a:spcBef>
            </a:pPr>
            <a:r>
              <a:rPr sz="1200" spc="30" dirty="0">
                <a:latin typeface="宋体"/>
                <a:cs typeface="宋体"/>
              </a:rPr>
              <a:t>网线  节点  脉络</a:t>
            </a:r>
            <a:endParaRPr sz="1200">
              <a:latin typeface="宋体"/>
              <a:cs typeface="宋体"/>
            </a:endParaRPr>
          </a:p>
          <a:p>
            <a:pPr algn="ctr">
              <a:spcBef>
                <a:spcPts val="450"/>
              </a:spcBef>
            </a:pPr>
            <a:r>
              <a:rPr sz="1200" spc="40" dirty="0">
                <a:latin typeface="宋体"/>
                <a:cs typeface="宋体"/>
              </a:rPr>
              <a:t>逻辑运行规律</a:t>
            </a:r>
            <a:endParaRPr sz="1200">
              <a:latin typeface="宋体"/>
              <a:cs typeface="宋体"/>
            </a:endParaRPr>
          </a:p>
        </p:txBody>
      </p:sp>
      <p:sp>
        <p:nvSpPr>
          <p:cNvPr id="35" name="object 35"/>
          <p:cNvSpPr/>
          <p:nvPr/>
        </p:nvSpPr>
        <p:spPr>
          <a:xfrm>
            <a:off x="8284445" y="2960504"/>
            <a:ext cx="645795" cy="12065"/>
          </a:xfrm>
          <a:custGeom>
            <a:avLst/>
            <a:gdLst/>
            <a:ahLst/>
            <a:cxnLst/>
            <a:rect l="l" t="t" r="r" b="b"/>
            <a:pathLst>
              <a:path w="645795" h="12064">
                <a:moveTo>
                  <a:pt x="0" y="0"/>
                </a:moveTo>
                <a:lnTo>
                  <a:pt x="645591" y="12036"/>
                </a:lnTo>
              </a:path>
            </a:pathLst>
          </a:custGeom>
          <a:ln w="13083">
            <a:solidFill>
              <a:srgbClr val="000000"/>
            </a:solidFill>
          </a:ln>
        </p:spPr>
        <p:txBody>
          <a:bodyPr wrap="square" lIns="0" tIns="0" rIns="0" bIns="0" rtlCol="0"/>
          <a:lstStyle/>
          <a:p>
            <a:endParaRPr/>
          </a:p>
        </p:txBody>
      </p:sp>
      <p:sp>
        <p:nvSpPr>
          <p:cNvPr id="36" name="object 36"/>
          <p:cNvSpPr/>
          <p:nvPr/>
        </p:nvSpPr>
        <p:spPr>
          <a:xfrm>
            <a:off x="8917566" y="2926225"/>
            <a:ext cx="93345" cy="92710"/>
          </a:xfrm>
          <a:custGeom>
            <a:avLst/>
            <a:gdLst/>
            <a:ahLst/>
            <a:cxnLst/>
            <a:rect l="l" t="t" r="r" b="b"/>
            <a:pathLst>
              <a:path w="93345" h="92710">
                <a:moveTo>
                  <a:pt x="1706" y="0"/>
                </a:moveTo>
                <a:lnTo>
                  <a:pt x="0" y="92105"/>
                </a:lnTo>
                <a:lnTo>
                  <a:pt x="93333" y="47753"/>
                </a:lnTo>
                <a:lnTo>
                  <a:pt x="1706" y="0"/>
                </a:lnTo>
                <a:close/>
              </a:path>
            </a:pathLst>
          </a:custGeom>
          <a:solidFill>
            <a:srgbClr val="000000"/>
          </a:solidFill>
        </p:spPr>
        <p:txBody>
          <a:bodyPr wrap="square" lIns="0" tIns="0" rIns="0" bIns="0" rtlCol="0"/>
          <a:lstStyle/>
          <a:p>
            <a:endParaRPr/>
          </a:p>
        </p:txBody>
      </p:sp>
      <p:sp>
        <p:nvSpPr>
          <p:cNvPr id="37" name="object 37"/>
          <p:cNvSpPr txBox="1"/>
          <p:nvPr/>
        </p:nvSpPr>
        <p:spPr>
          <a:xfrm>
            <a:off x="8407085" y="2774891"/>
            <a:ext cx="281940" cy="158115"/>
          </a:xfrm>
          <a:prstGeom prst="rect">
            <a:avLst/>
          </a:prstGeom>
        </p:spPr>
        <p:txBody>
          <a:bodyPr vert="horz" wrap="square" lIns="0" tIns="0" rIns="0" bIns="0" rtlCol="0">
            <a:spAutoFit/>
          </a:bodyPr>
          <a:lstStyle/>
          <a:p>
            <a:pPr marL="12700"/>
            <a:r>
              <a:rPr sz="1000" spc="5" dirty="0">
                <a:latin typeface="宋体"/>
                <a:cs typeface="宋体"/>
              </a:rPr>
              <a:t>重构</a:t>
            </a:r>
            <a:endParaRPr sz="1000">
              <a:latin typeface="宋体"/>
              <a:cs typeface="宋体"/>
            </a:endParaRPr>
          </a:p>
        </p:txBody>
      </p:sp>
      <p:sp>
        <p:nvSpPr>
          <p:cNvPr id="38" name="object 38"/>
          <p:cNvSpPr/>
          <p:nvPr/>
        </p:nvSpPr>
        <p:spPr>
          <a:xfrm>
            <a:off x="9010900" y="2603700"/>
            <a:ext cx="650875" cy="250825"/>
          </a:xfrm>
          <a:custGeom>
            <a:avLst/>
            <a:gdLst/>
            <a:ahLst/>
            <a:cxnLst/>
            <a:rect l="l" t="t" r="r" b="b"/>
            <a:pathLst>
              <a:path w="650875" h="250825">
                <a:moveTo>
                  <a:pt x="0" y="250437"/>
                </a:moveTo>
                <a:lnTo>
                  <a:pt x="650317" y="250437"/>
                </a:lnTo>
                <a:lnTo>
                  <a:pt x="650317" y="0"/>
                </a:lnTo>
                <a:lnTo>
                  <a:pt x="0" y="0"/>
                </a:lnTo>
                <a:lnTo>
                  <a:pt x="0" y="250437"/>
                </a:lnTo>
                <a:close/>
              </a:path>
            </a:pathLst>
          </a:custGeom>
          <a:ln w="9826">
            <a:solidFill>
              <a:srgbClr val="000000"/>
            </a:solidFill>
          </a:ln>
        </p:spPr>
        <p:txBody>
          <a:bodyPr wrap="square" lIns="0" tIns="0" rIns="0" bIns="0" rtlCol="0"/>
          <a:lstStyle/>
          <a:p>
            <a:endParaRPr/>
          </a:p>
        </p:txBody>
      </p:sp>
      <p:sp>
        <p:nvSpPr>
          <p:cNvPr id="39" name="object 39"/>
          <p:cNvSpPr/>
          <p:nvPr/>
        </p:nvSpPr>
        <p:spPr>
          <a:xfrm>
            <a:off x="9010900" y="2854085"/>
            <a:ext cx="650875" cy="240029"/>
          </a:xfrm>
          <a:custGeom>
            <a:avLst/>
            <a:gdLst/>
            <a:ahLst/>
            <a:cxnLst/>
            <a:rect l="l" t="t" r="r" b="b"/>
            <a:pathLst>
              <a:path w="650875" h="240030">
                <a:moveTo>
                  <a:pt x="0" y="239735"/>
                </a:moveTo>
                <a:lnTo>
                  <a:pt x="650317" y="239735"/>
                </a:lnTo>
                <a:lnTo>
                  <a:pt x="650317" y="0"/>
                </a:lnTo>
                <a:lnTo>
                  <a:pt x="0" y="0"/>
                </a:lnTo>
                <a:lnTo>
                  <a:pt x="0" y="239735"/>
                </a:lnTo>
                <a:close/>
              </a:path>
            </a:pathLst>
          </a:custGeom>
          <a:ln w="9826">
            <a:solidFill>
              <a:srgbClr val="000000"/>
            </a:solidFill>
          </a:ln>
        </p:spPr>
        <p:txBody>
          <a:bodyPr wrap="square" lIns="0" tIns="0" rIns="0" bIns="0" rtlCol="0"/>
          <a:lstStyle/>
          <a:p>
            <a:endParaRPr/>
          </a:p>
        </p:txBody>
      </p:sp>
      <p:sp>
        <p:nvSpPr>
          <p:cNvPr id="40" name="object 40"/>
          <p:cNvSpPr/>
          <p:nvPr/>
        </p:nvSpPr>
        <p:spPr>
          <a:xfrm>
            <a:off x="9010900" y="3095077"/>
            <a:ext cx="650875" cy="240029"/>
          </a:xfrm>
          <a:custGeom>
            <a:avLst/>
            <a:gdLst/>
            <a:ahLst/>
            <a:cxnLst/>
            <a:rect l="l" t="t" r="r" b="b"/>
            <a:pathLst>
              <a:path w="650875" h="240029">
                <a:moveTo>
                  <a:pt x="0" y="239735"/>
                </a:moveTo>
                <a:lnTo>
                  <a:pt x="650317" y="239735"/>
                </a:lnTo>
                <a:lnTo>
                  <a:pt x="650317" y="0"/>
                </a:lnTo>
                <a:lnTo>
                  <a:pt x="0" y="0"/>
                </a:lnTo>
                <a:lnTo>
                  <a:pt x="0" y="239735"/>
                </a:lnTo>
                <a:close/>
              </a:path>
            </a:pathLst>
          </a:custGeom>
          <a:ln w="9826">
            <a:solidFill>
              <a:srgbClr val="000000"/>
            </a:solidFill>
          </a:ln>
        </p:spPr>
        <p:txBody>
          <a:bodyPr wrap="square" lIns="0" tIns="0" rIns="0" bIns="0" rtlCol="0"/>
          <a:lstStyle/>
          <a:p>
            <a:endParaRPr/>
          </a:p>
        </p:txBody>
      </p:sp>
      <p:sp>
        <p:nvSpPr>
          <p:cNvPr id="41" name="object 41"/>
          <p:cNvSpPr txBox="1"/>
          <p:nvPr/>
        </p:nvSpPr>
        <p:spPr>
          <a:xfrm>
            <a:off x="8347357" y="3092419"/>
            <a:ext cx="548005" cy="158115"/>
          </a:xfrm>
          <a:prstGeom prst="rect">
            <a:avLst/>
          </a:prstGeom>
        </p:spPr>
        <p:txBody>
          <a:bodyPr vert="horz" wrap="square" lIns="0" tIns="0" rIns="0" bIns="0" rtlCol="0">
            <a:spAutoFit/>
          </a:bodyPr>
          <a:lstStyle/>
          <a:p>
            <a:pPr marL="12700"/>
            <a:r>
              <a:rPr sz="1000" spc="5" dirty="0">
                <a:latin typeface="宋体"/>
                <a:cs typeface="宋体"/>
              </a:rPr>
              <a:t>多</a:t>
            </a:r>
            <a:r>
              <a:rPr sz="1000" spc="85" dirty="0">
                <a:latin typeface="宋体"/>
                <a:cs typeface="宋体"/>
              </a:rPr>
              <a:t>维</a:t>
            </a:r>
            <a:r>
              <a:rPr sz="1000" spc="5" dirty="0">
                <a:latin typeface="宋体"/>
                <a:cs typeface="宋体"/>
              </a:rPr>
              <a:t>共享</a:t>
            </a:r>
            <a:endParaRPr sz="1000">
              <a:latin typeface="宋体"/>
              <a:cs typeface="宋体"/>
            </a:endParaRPr>
          </a:p>
        </p:txBody>
      </p:sp>
      <p:sp>
        <p:nvSpPr>
          <p:cNvPr id="42" name="object 42"/>
          <p:cNvSpPr/>
          <p:nvPr/>
        </p:nvSpPr>
        <p:spPr>
          <a:xfrm>
            <a:off x="9010900" y="2353288"/>
            <a:ext cx="650875" cy="250825"/>
          </a:xfrm>
          <a:custGeom>
            <a:avLst/>
            <a:gdLst/>
            <a:ahLst/>
            <a:cxnLst/>
            <a:rect l="l" t="t" r="r" b="b"/>
            <a:pathLst>
              <a:path w="650875" h="250825">
                <a:moveTo>
                  <a:pt x="0" y="250437"/>
                </a:moveTo>
                <a:lnTo>
                  <a:pt x="650317" y="250437"/>
                </a:lnTo>
                <a:lnTo>
                  <a:pt x="650317" y="0"/>
                </a:lnTo>
                <a:lnTo>
                  <a:pt x="0" y="0"/>
                </a:lnTo>
                <a:lnTo>
                  <a:pt x="0" y="250437"/>
                </a:lnTo>
                <a:close/>
              </a:path>
            </a:pathLst>
          </a:custGeom>
          <a:ln w="9826">
            <a:solidFill>
              <a:srgbClr val="000000"/>
            </a:solidFill>
          </a:ln>
        </p:spPr>
        <p:txBody>
          <a:bodyPr wrap="square" lIns="0" tIns="0" rIns="0" bIns="0" rtlCol="0"/>
          <a:lstStyle/>
          <a:p>
            <a:endParaRPr/>
          </a:p>
        </p:txBody>
      </p:sp>
      <p:sp>
        <p:nvSpPr>
          <p:cNvPr id="43" name="object 43"/>
          <p:cNvSpPr/>
          <p:nvPr/>
        </p:nvSpPr>
        <p:spPr>
          <a:xfrm>
            <a:off x="9010900" y="3345358"/>
            <a:ext cx="650875" cy="240029"/>
          </a:xfrm>
          <a:custGeom>
            <a:avLst/>
            <a:gdLst/>
            <a:ahLst/>
            <a:cxnLst/>
            <a:rect l="l" t="t" r="r" b="b"/>
            <a:pathLst>
              <a:path w="650875" h="240029">
                <a:moveTo>
                  <a:pt x="0" y="239735"/>
                </a:moveTo>
                <a:lnTo>
                  <a:pt x="650317" y="239735"/>
                </a:lnTo>
                <a:lnTo>
                  <a:pt x="650317" y="0"/>
                </a:lnTo>
                <a:lnTo>
                  <a:pt x="0" y="0"/>
                </a:lnTo>
                <a:lnTo>
                  <a:pt x="0" y="239735"/>
                </a:lnTo>
                <a:close/>
              </a:path>
            </a:pathLst>
          </a:custGeom>
          <a:ln w="9826">
            <a:solidFill>
              <a:srgbClr val="000000"/>
            </a:solidFill>
          </a:ln>
        </p:spPr>
        <p:txBody>
          <a:bodyPr wrap="square" lIns="0" tIns="0" rIns="0" bIns="0" rtlCol="0"/>
          <a:lstStyle/>
          <a:p>
            <a:endParaRPr/>
          </a:p>
        </p:txBody>
      </p:sp>
      <p:sp>
        <p:nvSpPr>
          <p:cNvPr id="44" name="object 44"/>
          <p:cNvSpPr txBox="1"/>
          <p:nvPr/>
        </p:nvSpPr>
        <p:spPr>
          <a:xfrm>
            <a:off x="9095865" y="2312430"/>
            <a:ext cx="498475" cy="1240155"/>
          </a:xfrm>
          <a:prstGeom prst="rect">
            <a:avLst/>
          </a:prstGeom>
        </p:spPr>
        <p:txBody>
          <a:bodyPr vert="horz" wrap="square" lIns="0" tIns="64135" rIns="0" bIns="0" rtlCol="0">
            <a:spAutoFit/>
          </a:bodyPr>
          <a:lstStyle/>
          <a:p>
            <a:pPr marL="12700" algn="just">
              <a:spcBef>
                <a:spcPts val="505"/>
              </a:spcBef>
            </a:pPr>
            <a:r>
              <a:rPr sz="1200" spc="35" dirty="0">
                <a:latin typeface="宋体"/>
                <a:cs typeface="宋体"/>
              </a:rPr>
              <a:t>新数据</a:t>
            </a:r>
            <a:endParaRPr sz="1200">
              <a:latin typeface="宋体"/>
              <a:cs typeface="宋体"/>
            </a:endParaRPr>
          </a:p>
          <a:p>
            <a:pPr marL="12700" marR="5080" algn="just">
              <a:lnSpc>
                <a:spcPct val="134400"/>
              </a:lnSpc>
              <a:spcBef>
                <a:spcPts val="40"/>
              </a:spcBef>
            </a:pPr>
            <a:r>
              <a:rPr sz="1200" spc="30" dirty="0">
                <a:latin typeface="宋体"/>
                <a:cs typeface="宋体"/>
              </a:rPr>
              <a:t>新信息  新物质  新能量  新价值</a:t>
            </a:r>
            <a:endParaRPr sz="1200">
              <a:latin typeface="宋体"/>
              <a:cs typeface="宋体"/>
            </a:endParaRPr>
          </a:p>
        </p:txBody>
      </p:sp>
      <p:sp>
        <p:nvSpPr>
          <p:cNvPr id="45" name="object 45"/>
          <p:cNvSpPr txBox="1"/>
          <p:nvPr/>
        </p:nvSpPr>
        <p:spPr>
          <a:xfrm>
            <a:off x="6383540" y="3054216"/>
            <a:ext cx="548005" cy="158115"/>
          </a:xfrm>
          <a:prstGeom prst="rect">
            <a:avLst/>
          </a:prstGeom>
        </p:spPr>
        <p:txBody>
          <a:bodyPr vert="horz" wrap="square" lIns="0" tIns="0" rIns="0" bIns="0" rtlCol="0">
            <a:spAutoFit/>
          </a:bodyPr>
          <a:lstStyle/>
          <a:p>
            <a:pPr marL="12700"/>
            <a:r>
              <a:rPr sz="1000" spc="10" dirty="0">
                <a:latin typeface="宋体"/>
                <a:cs typeface="宋体"/>
              </a:rPr>
              <a:t>多</a:t>
            </a:r>
            <a:r>
              <a:rPr sz="1000" spc="75" dirty="0">
                <a:latin typeface="宋体"/>
                <a:cs typeface="宋体"/>
              </a:rPr>
              <a:t>维</a:t>
            </a:r>
            <a:r>
              <a:rPr sz="1000" spc="10" dirty="0">
                <a:latin typeface="宋体"/>
                <a:cs typeface="宋体"/>
              </a:rPr>
              <a:t>共享</a:t>
            </a:r>
            <a:endParaRPr sz="1000">
              <a:latin typeface="宋体"/>
              <a:cs typeface="宋体"/>
            </a:endParaRPr>
          </a:p>
        </p:txBody>
      </p:sp>
      <p:sp>
        <p:nvSpPr>
          <p:cNvPr id="46" name="object 46"/>
          <p:cNvSpPr/>
          <p:nvPr/>
        </p:nvSpPr>
        <p:spPr>
          <a:xfrm>
            <a:off x="7425144" y="4861616"/>
            <a:ext cx="1482725" cy="16510"/>
          </a:xfrm>
          <a:custGeom>
            <a:avLst/>
            <a:gdLst/>
            <a:ahLst/>
            <a:cxnLst/>
            <a:rect l="l" t="t" r="r" b="b"/>
            <a:pathLst>
              <a:path w="1482725" h="16510">
                <a:moveTo>
                  <a:pt x="0" y="0"/>
                </a:moveTo>
                <a:lnTo>
                  <a:pt x="1482445" y="15961"/>
                </a:lnTo>
              </a:path>
            </a:pathLst>
          </a:custGeom>
          <a:ln w="13083">
            <a:solidFill>
              <a:srgbClr val="000000"/>
            </a:solidFill>
          </a:ln>
        </p:spPr>
        <p:txBody>
          <a:bodyPr wrap="square" lIns="0" tIns="0" rIns="0" bIns="0" rtlCol="0"/>
          <a:lstStyle/>
          <a:p>
            <a:endParaRPr/>
          </a:p>
        </p:txBody>
      </p:sp>
      <p:sp>
        <p:nvSpPr>
          <p:cNvPr id="47" name="object 47"/>
          <p:cNvSpPr/>
          <p:nvPr/>
        </p:nvSpPr>
        <p:spPr>
          <a:xfrm>
            <a:off x="7921086" y="4367466"/>
            <a:ext cx="1471295" cy="27305"/>
          </a:xfrm>
          <a:custGeom>
            <a:avLst/>
            <a:gdLst/>
            <a:ahLst/>
            <a:cxnLst/>
            <a:rect l="l" t="t" r="r" b="b"/>
            <a:pathLst>
              <a:path w="1471295" h="27304">
                <a:moveTo>
                  <a:pt x="0" y="0"/>
                </a:moveTo>
                <a:lnTo>
                  <a:pt x="1471156" y="27082"/>
                </a:lnTo>
              </a:path>
            </a:pathLst>
          </a:custGeom>
          <a:ln w="13083">
            <a:solidFill>
              <a:srgbClr val="000000"/>
            </a:solidFill>
          </a:ln>
        </p:spPr>
        <p:txBody>
          <a:bodyPr wrap="square" lIns="0" tIns="0" rIns="0" bIns="0" rtlCol="0"/>
          <a:lstStyle/>
          <a:p>
            <a:endParaRPr/>
          </a:p>
        </p:txBody>
      </p:sp>
      <p:sp>
        <p:nvSpPr>
          <p:cNvPr id="48" name="object 48"/>
          <p:cNvSpPr txBox="1"/>
          <p:nvPr/>
        </p:nvSpPr>
        <p:spPr>
          <a:xfrm>
            <a:off x="7673279" y="4161701"/>
            <a:ext cx="1508125" cy="868443"/>
          </a:xfrm>
          <a:prstGeom prst="rect">
            <a:avLst/>
          </a:prstGeom>
        </p:spPr>
        <p:txBody>
          <a:bodyPr vert="horz" wrap="square" lIns="0" tIns="0" rIns="0" bIns="0" rtlCol="0">
            <a:spAutoFit/>
          </a:bodyPr>
          <a:lstStyle/>
          <a:p>
            <a:pPr marL="414020" marR="5080" indent="132715">
              <a:lnSpc>
                <a:spcPct val="139500"/>
              </a:lnSpc>
            </a:pPr>
            <a:r>
              <a:rPr sz="900" spc="25" dirty="0">
                <a:latin typeface="宋体"/>
                <a:cs typeface="宋体"/>
              </a:rPr>
              <a:t>安全资源整合原理  </a:t>
            </a:r>
            <a:r>
              <a:rPr sz="900" spc="30" dirty="0">
                <a:latin typeface="宋体"/>
                <a:cs typeface="宋体"/>
              </a:rPr>
              <a:t>安全数据核心原理</a:t>
            </a:r>
            <a:endParaRPr sz="900">
              <a:latin typeface="宋体"/>
              <a:cs typeface="宋体"/>
            </a:endParaRPr>
          </a:p>
          <a:p>
            <a:pPr marL="147320" marR="292735" indent="111125">
              <a:lnSpc>
                <a:spcPct val="104600"/>
              </a:lnSpc>
              <a:spcBef>
                <a:spcPts val="254"/>
              </a:spcBef>
            </a:pPr>
            <a:r>
              <a:rPr sz="900" spc="25" dirty="0">
                <a:latin typeface="宋体"/>
                <a:cs typeface="宋体"/>
              </a:rPr>
              <a:t>数据关联交叉原理  </a:t>
            </a:r>
            <a:r>
              <a:rPr sz="900" spc="30" dirty="0">
                <a:latin typeface="宋体"/>
                <a:cs typeface="宋体"/>
              </a:rPr>
              <a:t>安全价值转化原理</a:t>
            </a:r>
            <a:endParaRPr sz="900">
              <a:latin typeface="宋体"/>
              <a:cs typeface="宋体"/>
            </a:endParaRPr>
          </a:p>
          <a:p>
            <a:pPr marL="12700">
              <a:spcBef>
                <a:spcPts val="95"/>
              </a:spcBef>
            </a:pPr>
            <a:r>
              <a:rPr sz="900" spc="25" dirty="0">
                <a:latin typeface="宋体"/>
                <a:cs typeface="宋体"/>
              </a:rPr>
              <a:t>安全科学导向原理</a:t>
            </a:r>
            <a:endParaRPr sz="900">
              <a:latin typeface="宋体"/>
              <a:cs typeface="宋体"/>
            </a:endParaRPr>
          </a:p>
        </p:txBody>
      </p:sp>
      <p:sp>
        <p:nvSpPr>
          <p:cNvPr id="49" name="object 49"/>
          <p:cNvSpPr/>
          <p:nvPr/>
        </p:nvSpPr>
        <p:spPr>
          <a:xfrm>
            <a:off x="3372406" y="4110384"/>
            <a:ext cx="2628706" cy="2433467"/>
          </a:xfrm>
          <a:prstGeom prst="rect">
            <a:avLst/>
          </a:prstGeom>
          <a:blipFill>
            <a:blip r:embed="rId7" cstate="print"/>
            <a:stretch>
              <a:fillRect/>
            </a:stretch>
          </a:blipFill>
        </p:spPr>
        <p:txBody>
          <a:bodyPr wrap="square" lIns="0" tIns="0" rIns="0" bIns="0" rtlCol="0"/>
          <a:lstStyle/>
          <a:p>
            <a:endParaRPr/>
          </a:p>
        </p:txBody>
      </p:sp>
      <p:sp>
        <p:nvSpPr>
          <p:cNvPr id="50" name="object 50"/>
          <p:cNvSpPr/>
          <p:nvPr/>
        </p:nvSpPr>
        <p:spPr>
          <a:xfrm>
            <a:off x="3421633" y="4139819"/>
            <a:ext cx="2530252" cy="981236"/>
          </a:xfrm>
          <a:prstGeom prst="rect">
            <a:avLst/>
          </a:prstGeom>
          <a:blipFill>
            <a:blip r:embed="rId8" cstate="print"/>
            <a:stretch>
              <a:fillRect/>
            </a:stretch>
          </a:blipFill>
        </p:spPr>
        <p:txBody>
          <a:bodyPr wrap="square" lIns="0" tIns="0" rIns="0" bIns="0" rtlCol="0"/>
          <a:lstStyle/>
          <a:p>
            <a:endParaRPr/>
          </a:p>
        </p:txBody>
      </p:sp>
      <p:sp>
        <p:nvSpPr>
          <p:cNvPr id="51" name="object 51"/>
          <p:cNvSpPr/>
          <p:nvPr/>
        </p:nvSpPr>
        <p:spPr>
          <a:xfrm>
            <a:off x="3485064" y="4179460"/>
            <a:ext cx="2390775" cy="853440"/>
          </a:xfrm>
          <a:custGeom>
            <a:avLst/>
            <a:gdLst/>
            <a:ahLst/>
            <a:cxnLst/>
            <a:rect l="l" t="t" r="r" b="b"/>
            <a:pathLst>
              <a:path w="2390775" h="853439">
                <a:moveTo>
                  <a:pt x="2390291" y="0"/>
                </a:moveTo>
                <a:lnTo>
                  <a:pt x="855599" y="0"/>
                </a:lnTo>
                <a:lnTo>
                  <a:pt x="0" y="852891"/>
                </a:lnTo>
                <a:lnTo>
                  <a:pt x="1534665" y="852891"/>
                </a:lnTo>
                <a:lnTo>
                  <a:pt x="2390291" y="0"/>
                </a:lnTo>
                <a:close/>
              </a:path>
            </a:pathLst>
          </a:custGeom>
          <a:solidFill>
            <a:srgbClr val="FFFFFF"/>
          </a:solidFill>
        </p:spPr>
        <p:txBody>
          <a:bodyPr wrap="square" lIns="0" tIns="0" rIns="0" bIns="0" rtlCol="0"/>
          <a:lstStyle/>
          <a:p>
            <a:endParaRPr/>
          </a:p>
        </p:txBody>
      </p:sp>
      <p:sp>
        <p:nvSpPr>
          <p:cNvPr id="52" name="object 52"/>
          <p:cNvSpPr/>
          <p:nvPr/>
        </p:nvSpPr>
        <p:spPr>
          <a:xfrm>
            <a:off x="3485064" y="4179460"/>
            <a:ext cx="2390775" cy="853440"/>
          </a:xfrm>
          <a:custGeom>
            <a:avLst/>
            <a:gdLst/>
            <a:ahLst/>
            <a:cxnLst/>
            <a:rect l="l" t="t" r="r" b="b"/>
            <a:pathLst>
              <a:path w="2390775" h="853439">
                <a:moveTo>
                  <a:pt x="0" y="852891"/>
                </a:moveTo>
                <a:lnTo>
                  <a:pt x="1534665" y="852891"/>
                </a:lnTo>
                <a:lnTo>
                  <a:pt x="2390291" y="0"/>
                </a:lnTo>
                <a:lnTo>
                  <a:pt x="855599" y="0"/>
                </a:lnTo>
                <a:lnTo>
                  <a:pt x="0" y="852891"/>
                </a:lnTo>
                <a:close/>
              </a:path>
            </a:pathLst>
          </a:custGeom>
          <a:ln w="9825">
            <a:solidFill>
              <a:srgbClr val="000000"/>
            </a:solidFill>
          </a:ln>
        </p:spPr>
        <p:txBody>
          <a:bodyPr wrap="square" lIns="0" tIns="0" rIns="0" bIns="0" rtlCol="0"/>
          <a:lstStyle/>
          <a:p>
            <a:endParaRPr/>
          </a:p>
        </p:txBody>
      </p:sp>
      <p:sp>
        <p:nvSpPr>
          <p:cNvPr id="53" name="object 53"/>
          <p:cNvSpPr/>
          <p:nvPr/>
        </p:nvSpPr>
        <p:spPr>
          <a:xfrm>
            <a:off x="4957506" y="4139820"/>
            <a:ext cx="984534" cy="2335343"/>
          </a:xfrm>
          <a:prstGeom prst="rect">
            <a:avLst/>
          </a:prstGeom>
          <a:blipFill>
            <a:blip r:embed="rId9" cstate="print"/>
            <a:stretch>
              <a:fillRect/>
            </a:stretch>
          </a:blipFill>
        </p:spPr>
        <p:txBody>
          <a:bodyPr wrap="square" lIns="0" tIns="0" rIns="0" bIns="0" rtlCol="0"/>
          <a:lstStyle/>
          <a:p>
            <a:endParaRPr/>
          </a:p>
        </p:txBody>
      </p:sp>
      <p:sp>
        <p:nvSpPr>
          <p:cNvPr id="54" name="object 54"/>
          <p:cNvSpPr/>
          <p:nvPr/>
        </p:nvSpPr>
        <p:spPr>
          <a:xfrm>
            <a:off x="5019729" y="4179461"/>
            <a:ext cx="855980" cy="2197735"/>
          </a:xfrm>
          <a:custGeom>
            <a:avLst/>
            <a:gdLst/>
            <a:ahLst/>
            <a:cxnLst/>
            <a:rect l="l" t="t" r="r" b="b"/>
            <a:pathLst>
              <a:path w="855979" h="2197735">
                <a:moveTo>
                  <a:pt x="855625" y="0"/>
                </a:moveTo>
                <a:lnTo>
                  <a:pt x="0" y="852891"/>
                </a:lnTo>
                <a:lnTo>
                  <a:pt x="0" y="2197643"/>
                </a:lnTo>
                <a:lnTo>
                  <a:pt x="855625" y="1344844"/>
                </a:lnTo>
                <a:lnTo>
                  <a:pt x="855625" y="0"/>
                </a:lnTo>
                <a:close/>
              </a:path>
            </a:pathLst>
          </a:custGeom>
          <a:solidFill>
            <a:srgbClr val="E3E3E3"/>
          </a:solidFill>
        </p:spPr>
        <p:txBody>
          <a:bodyPr wrap="square" lIns="0" tIns="0" rIns="0" bIns="0" rtlCol="0"/>
          <a:lstStyle/>
          <a:p>
            <a:endParaRPr/>
          </a:p>
        </p:txBody>
      </p:sp>
      <p:sp>
        <p:nvSpPr>
          <p:cNvPr id="55" name="object 55"/>
          <p:cNvSpPr/>
          <p:nvPr/>
        </p:nvSpPr>
        <p:spPr>
          <a:xfrm>
            <a:off x="5019729" y="4179461"/>
            <a:ext cx="855980" cy="2197735"/>
          </a:xfrm>
          <a:custGeom>
            <a:avLst/>
            <a:gdLst/>
            <a:ahLst/>
            <a:cxnLst/>
            <a:rect l="l" t="t" r="r" b="b"/>
            <a:pathLst>
              <a:path w="855979" h="2197735">
                <a:moveTo>
                  <a:pt x="0" y="2197643"/>
                </a:moveTo>
                <a:lnTo>
                  <a:pt x="855625" y="1344844"/>
                </a:lnTo>
                <a:lnTo>
                  <a:pt x="855625" y="0"/>
                </a:lnTo>
                <a:lnTo>
                  <a:pt x="0" y="852891"/>
                </a:lnTo>
                <a:lnTo>
                  <a:pt x="0" y="2197643"/>
                </a:lnTo>
                <a:close/>
              </a:path>
            </a:pathLst>
          </a:custGeom>
          <a:ln w="9850">
            <a:solidFill>
              <a:srgbClr val="000000"/>
            </a:solidFill>
          </a:ln>
        </p:spPr>
        <p:txBody>
          <a:bodyPr wrap="square" lIns="0" tIns="0" rIns="0" bIns="0" rtlCol="0"/>
          <a:lstStyle/>
          <a:p>
            <a:endParaRPr/>
          </a:p>
        </p:txBody>
      </p:sp>
      <p:sp>
        <p:nvSpPr>
          <p:cNvPr id="56" name="object 56"/>
          <p:cNvSpPr/>
          <p:nvPr/>
        </p:nvSpPr>
        <p:spPr>
          <a:xfrm>
            <a:off x="3480145" y="4352943"/>
            <a:ext cx="2401762" cy="2030724"/>
          </a:xfrm>
          <a:prstGeom prst="rect">
            <a:avLst/>
          </a:prstGeom>
          <a:blipFill>
            <a:blip r:embed="rId10" cstate="print"/>
            <a:stretch>
              <a:fillRect/>
            </a:stretch>
          </a:blipFill>
        </p:spPr>
        <p:txBody>
          <a:bodyPr wrap="square" lIns="0" tIns="0" rIns="0" bIns="0" rtlCol="0"/>
          <a:lstStyle/>
          <a:p>
            <a:endParaRPr/>
          </a:p>
        </p:txBody>
      </p:sp>
      <p:sp>
        <p:nvSpPr>
          <p:cNvPr id="57" name="object 57"/>
          <p:cNvSpPr txBox="1"/>
          <p:nvPr/>
        </p:nvSpPr>
        <p:spPr>
          <a:xfrm>
            <a:off x="3557598" y="5279922"/>
            <a:ext cx="1431925" cy="787908"/>
          </a:xfrm>
          <a:prstGeom prst="rect">
            <a:avLst/>
          </a:prstGeom>
        </p:spPr>
        <p:txBody>
          <a:bodyPr vert="horz" wrap="square" lIns="0" tIns="0" rIns="0" bIns="0" rtlCol="0">
            <a:spAutoFit/>
          </a:bodyPr>
          <a:lstStyle/>
          <a:p>
            <a:pPr marL="12700" algn="just"/>
            <a:r>
              <a:rPr sz="1000" spc="5" dirty="0">
                <a:latin typeface="宋体"/>
                <a:cs typeface="宋体"/>
              </a:rPr>
              <a:t>公</a:t>
            </a:r>
            <a:endParaRPr sz="1000">
              <a:latin typeface="宋体"/>
              <a:cs typeface="宋体"/>
            </a:endParaRPr>
          </a:p>
          <a:p>
            <a:pPr marL="12700" marR="5080" algn="just">
              <a:lnSpc>
                <a:spcPct val="103099"/>
              </a:lnSpc>
            </a:pPr>
            <a:r>
              <a:rPr sz="1000" spc="10" dirty="0">
                <a:latin typeface="宋体"/>
                <a:cs typeface="宋体"/>
              </a:rPr>
              <a:t>共 公 职 信 食 </a:t>
            </a:r>
            <a:r>
              <a:rPr sz="1000" spc="5" dirty="0">
                <a:latin typeface="宋体"/>
                <a:cs typeface="宋体"/>
              </a:rPr>
              <a:t>社  </a:t>
            </a:r>
            <a:r>
              <a:rPr sz="1000" spc="10" dirty="0">
                <a:latin typeface="宋体"/>
                <a:cs typeface="宋体"/>
              </a:rPr>
              <a:t>交 共 业 息 品 会  </a:t>
            </a:r>
            <a:r>
              <a:rPr sz="1000" spc="5" dirty="0">
                <a:latin typeface="宋体"/>
                <a:cs typeface="宋体"/>
              </a:rPr>
              <a:t>通 卫 健 安 安 </a:t>
            </a:r>
            <a:r>
              <a:rPr sz="1000" spc="10" dirty="0">
                <a:latin typeface="宋体"/>
                <a:cs typeface="宋体"/>
              </a:rPr>
              <a:t>安  </a:t>
            </a:r>
            <a:r>
              <a:rPr sz="1000" spc="5" dirty="0">
                <a:latin typeface="宋体"/>
                <a:cs typeface="宋体"/>
              </a:rPr>
              <a:t>安 生 康 全 全 </a:t>
            </a:r>
            <a:r>
              <a:rPr sz="1000" spc="10" dirty="0">
                <a:latin typeface="宋体"/>
                <a:cs typeface="宋体"/>
              </a:rPr>
              <a:t>全  全</a:t>
            </a:r>
            <a:endParaRPr sz="1000">
              <a:latin typeface="宋体"/>
              <a:cs typeface="宋体"/>
            </a:endParaRPr>
          </a:p>
        </p:txBody>
      </p:sp>
      <p:sp>
        <p:nvSpPr>
          <p:cNvPr id="58" name="object 58"/>
          <p:cNvSpPr txBox="1"/>
          <p:nvPr/>
        </p:nvSpPr>
        <p:spPr>
          <a:xfrm>
            <a:off x="4320613" y="4873429"/>
            <a:ext cx="154305" cy="158115"/>
          </a:xfrm>
          <a:prstGeom prst="rect">
            <a:avLst/>
          </a:prstGeom>
        </p:spPr>
        <p:txBody>
          <a:bodyPr vert="horz" wrap="square" lIns="0" tIns="0" rIns="0" bIns="0" rtlCol="0">
            <a:spAutoFit/>
          </a:bodyPr>
          <a:lstStyle/>
          <a:p>
            <a:pPr marL="12700"/>
            <a:r>
              <a:rPr sz="1000" spc="10" dirty="0">
                <a:latin typeface="宋体"/>
                <a:cs typeface="宋体"/>
              </a:rPr>
              <a:t>人</a:t>
            </a:r>
            <a:endParaRPr sz="1000">
              <a:latin typeface="宋体"/>
              <a:cs typeface="宋体"/>
            </a:endParaRPr>
          </a:p>
        </p:txBody>
      </p:sp>
      <p:sp>
        <p:nvSpPr>
          <p:cNvPr id="59" name="object 59"/>
          <p:cNvSpPr txBox="1"/>
          <p:nvPr/>
        </p:nvSpPr>
        <p:spPr>
          <a:xfrm>
            <a:off x="4459103" y="4582577"/>
            <a:ext cx="267970" cy="307777"/>
          </a:xfrm>
          <a:prstGeom prst="rect">
            <a:avLst/>
          </a:prstGeom>
        </p:spPr>
        <p:txBody>
          <a:bodyPr vert="horz" wrap="square" lIns="0" tIns="0" rIns="0" bIns="0" rtlCol="0">
            <a:spAutoFit/>
          </a:bodyPr>
          <a:lstStyle/>
          <a:p>
            <a:pPr marL="12700" marR="5080" indent="113664">
              <a:lnSpc>
                <a:spcPts val="1160"/>
              </a:lnSpc>
            </a:pPr>
            <a:r>
              <a:rPr sz="1000" spc="5" dirty="0">
                <a:latin typeface="宋体"/>
                <a:cs typeface="宋体"/>
              </a:rPr>
              <a:t>环  </a:t>
            </a:r>
            <a:r>
              <a:rPr sz="1000" spc="10" dirty="0">
                <a:latin typeface="宋体"/>
                <a:cs typeface="宋体"/>
              </a:rPr>
              <a:t>机</a:t>
            </a:r>
            <a:endParaRPr sz="1000">
              <a:latin typeface="宋体"/>
              <a:cs typeface="宋体"/>
            </a:endParaRPr>
          </a:p>
        </p:txBody>
      </p:sp>
      <p:sp>
        <p:nvSpPr>
          <p:cNvPr id="60" name="object 60"/>
          <p:cNvSpPr txBox="1"/>
          <p:nvPr/>
        </p:nvSpPr>
        <p:spPr>
          <a:xfrm>
            <a:off x="4732147" y="4153704"/>
            <a:ext cx="353060" cy="397510"/>
          </a:xfrm>
          <a:prstGeom prst="rect">
            <a:avLst/>
          </a:prstGeom>
        </p:spPr>
        <p:txBody>
          <a:bodyPr vert="horz" wrap="square" lIns="0" tIns="0" rIns="0" bIns="0" rtlCol="0">
            <a:spAutoFit/>
          </a:bodyPr>
          <a:lstStyle/>
          <a:p>
            <a:pPr marL="12700" marR="5080" indent="70485">
              <a:lnSpc>
                <a:spcPct val="128600"/>
              </a:lnSpc>
            </a:pPr>
            <a:r>
              <a:rPr sz="1000" spc="5" dirty="0">
                <a:latin typeface="宋体"/>
                <a:cs typeface="宋体"/>
              </a:rPr>
              <a:t>系统  </a:t>
            </a:r>
            <a:r>
              <a:rPr sz="1000" spc="10" dirty="0">
                <a:latin typeface="宋体"/>
                <a:cs typeface="宋体"/>
              </a:rPr>
              <a:t>管</a:t>
            </a:r>
            <a:endParaRPr sz="1000">
              <a:latin typeface="宋体"/>
              <a:cs typeface="宋体"/>
            </a:endParaRPr>
          </a:p>
        </p:txBody>
      </p:sp>
      <p:sp>
        <p:nvSpPr>
          <p:cNvPr id="61" name="object 61"/>
          <p:cNvSpPr/>
          <p:nvPr/>
        </p:nvSpPr>
        <p:spPr>
          <a:xfrm>
            <a:off x="3702160" y="2514498"/>
            <a:ext cx="0" cy="847090"/>
          </a:xfrm>
          <a:custGeom>
            <a:avLst/>
            <a:gdLst/>
            <a:ahLst/>
            <a:cxnLst/>
            <a:rect l="l" t="t" r="r" b="b"/>
            <a:pathLst>
              <a:path h="847089">
                <a:moveTo>
                  <a:pt x="0" y="846611"/>
                </a:moveTo>
                <a:lnTo>
                  <a:pt x="0" y="0"/>
                </a:lnTo>
              </a:path>
            </a:pathLst>
          </a:custGeom>
          <a:ln w="13127">
            <a:solidFill>
              <a:srgbClr val="000000"/>
            </a:solidFill>
          </a:ln>
        </p:spPr>
        <p:txBody>
          <a:bodyPr wrap="square" lIns="0" tIns="0" rIns="0" bIns="0" rtlCol="0"/>
          <a:lstStyle/>
          <a:p>
            <a:endParaRPr/>
          </a:p>
        </p:txBody>
      </p:sp>
      <p:sp>
        <p:nvSpPr>
          <p:cNvPr id="62" name="object 62"/>
          <p:cNvSpPr/>
          <p:nvPr/>
        </p:nvSpPr>
        <p:spPr>
          <a:xfrm>
            <a:off x="3655952" y="2433905"/>
            <a:ext cx="92710" cy="92710"/>
          </a:xfrm>
          <a:custGeom>
            <a:avLst/>
            <a:gdLst/>
            <a:ahLst/>
            <a:cxnLst/>
            <a:rect l="l" t="t" r="r" b="b"/>
            <a:pathLst>
              <a:path w="92710" h="92710">
                <a:moveTo>
                  <a:pt x="46207" y="0"/>
                </a:moveTo>
                <a:lnTo>
                  <a:pt x="0" y="92105"/>
                </a:lnTo>
                <a:lnTo>
                  <a:pt x="92414" y="92105"/>
                </a:lnTo>
                <a:lnTo>
                  <a:pt x="46207" y="0"/>
                </a:lnTo>
                <a:close/>
              </a:path>
            </a:pathLst>
          </a:custGeom>
          <a:solidFill>
            <a:srgbClr val="000000"/>
          </a:solidFill>
        </p:spPr>
        <p:txBody>
          <a:bodyPr wrap="square" lIns="0" tIns="0" rIns="0" bIns="0" rtlCol="0"/>
          <a:lstStyle/>
          <a:p>
            <a:endParaRPr/>
          </a:p>
        </p:txBody>
      </p:sp>
      <p:sp>
        <p:nvSpPr>
          <p:cNvPr id="63" name="object 63"/>
          <p:cNvSpPr/>
          <p:nvPr/>
        </p:nvSpPr>
        <p:spPr>
          <a:xfrm>
            <a:off x="3832382" y="2955323"/>
            <a:ext cx="696595" cy="220345"/>
          </a:xfrm>
          <a:custGeom>
            <a:avLst/>
            <a:gdLst/>
            <a:ahLst/>
            <a:cxnLst/>
            <a:rect l="l" t="t" r="r" b="b"/>
            <a:pathLst>
              <a:path w="696594" h="220344">
                <a:moveTo>
                  <a:pt x="0" y="220268"/>
                </a:moveTo>
                <a:lnTo>
                  <a:pt x="696328" y="220268"/>
                </a:lnTo>
                <a:lnTo>
                  <a:pt x="696328" y="0"/>
                </a:lnTo>
                <a:lnTo>
                  <a:pt x="0" y="0"/>
                </a:lnTo>
                <a:lnTo>
                  <a:pt x="0" y="220268"/>
                </a:lnTo>
                <a:close/>
              </a:path>
            </a:pathLst>
          </a:custGeom>
          <a:ln w="9825">
            <a:solidFill>
              <a:srgbClr val="000000"/>
            </a:solidFill>
          </a:ln>
        </p:spPr>
        <p:txBody>
          <a:bodyPr wrap="square" lIns="0" tIns="0" rIns="0" bIns="0" rtlCol="0"/>
          <a:lstStyle/>
          <a:p>
            <a:endParaRPr/>
          </a:p>
        </p:txBody>
      </p:sp>
      <p:sp>
        <p:nvSpPr>
          <p:cNvPr id="64" name="object 64"/>
          <p:cNvSpPr/>
          <p:nvPr/>
        </p:nvSpPr>
        <p:spPr>
          <a:xfrm>
            <a:off x="3832382" y="2729507"/>
            <a:ext cx="696595" cy="220345"/>
          </a:xfrm>
          <a:custGeom>
            <a:avLst/>
            <a:gdLst/>
            <a:ahLst/>
            <a:cxnLst/>
            <a:rect l="l" t="t" r="r" b="b"/>
            <a:pathLst>
              <a:path w="696594" h="220344">
                <a:moveTo>
                  <a:pt x="0" y="220268"/>
                </a:moveTo>
                <a:lnTo>
                  <a:pt x="696328" y="220268"/>
                </a:lnTo>
                <a:lnTo>
                  <a:pt x="696328" y="0"/>
                </a:lnTo>
                <a:lnTo>
                  <a:pt x="0" y="0"/>
                </a:lnTo>
                <a:lnTo>
                  <a:pt x="0" y="220268"/>
                </a:lnTo>
                <a:close/>
              </a:path>
            </a:pathLst>
          </a:custGeom>
          <a:ln w="9825">
            <a:solidFill>
              <a:srgbClr val="000000"/>
            </a:solidFill>
          </a:ln>
        </p:spPr>
        <p:txBody>
          <a:bodyPr wrap="square" lIns="0" tIns="0" rIns="0" bIns="0" rtlCol="0"/>
          <a:lstStyle/>
          <a:p>
            <a:endParaRPr/>
          </a:p>
        </p:txBody>
      </p:sp>
      <p:sp>
        <p:nvSpPr>
          <p:cNvPr id="65" name="object 65"/>
          <p:cNvSpPr txBox="1"/>
          <p:nvPr/>
        </p:nvSpPr>
        <p:spPr>
          <a:xfrm>
            <a:off x="3933625" y="2450796"/>
            <a:ext cx="498475" cy="922019"/>
          </a:xfrm>
          <a:prstGeom prst="rect">
            <a:avLst/>
          </a:prstGeom>
        </p:spPr>
        <p:txBody>
          <a:bodyPr vert="horz" wrap="square" lIns="0" tIns="5715" rIns="0" bIns="0" rtlCol="0">
            <a:spAutoFit/>
          </a:bodyPr>
          <a:lstStyle/>
          <a:p>
            <a:pPr marL="12700" marR="5080">
              <a:lnSpc>
                <a:spcPts val="1900"/>
              </a:lnSpc>
              <a:spcBef>
                <a:spcPts val="45"/>
              </a:spcBef>
            </a:pPr>
            <a:r>
              <a:rPr sz="1200" spc="30" dirty="0">
                <a:latin typeface="宋体"/>
                <a:cs typeface="宋体"/>
              </a:rPr>
              <a:t>块数据  面数据</a:t>
            </a:r>
            <a:endParaRPr sz="1200">
              <a:latin typeface="宋体"/>
              <a:cs typeface="宋体"/>
            </a:endParaRPr>
          </a:p>
          <a:p>
            <a:pPr marL="12700">
              <a:spcBef>
                <a:spcPts val="200"/>
              </a:spcBef>
            </a:pPr>
            <a:r>
              <a:rPr sz="1200" spc="40" dirty="0">
                <a:latin typeface="宋体"/>
                <a:cs typeface="宋体"/>
              </a:rPr>
              <a:t>条数据</a:t>
            </a:r>
            <a:endParaRPr sz="1200">
              <a:latin typeface="宋体"/>
              <a:cs typeface="宋体"/>
            </a:endParaRPr>
          </a:p>
          <a:p>
            <a:pPr marL="12700">
              <a:spcBef>
                <a:spcPts val="295"/>
              </a:spcBef>
            </a:pPr>
            <a:r>
              <a:rPr sz="1200" spc="35" dirty="0">
                <a:latin typeface="宋体"/>
                <a:cs typeface="宋体"/>
              </a:rPr>
              <a:t>条数据</a:t>
            </a:r>
            <a:endParaRPr sz="1200">
              <a:latin typeface="宋体"/>
              <a:cs typeface="宋体"/>
            </a:endParaRPr>
          </a:p>
        </p:txBody>
      </p:sp>
      <p:sp>
        <p:nvSpPr>
          <p:cNvPr id="66" name="object 66"/>
          <p:cNvSpPr/>
          <p:nvPr/>
        </p:nvSpPr>
        <p:spPr>
          <a:xfrm>
            <a:off x="5511996" y="2657380"/>
            <a:ext cx="744220" cy="295275"/>
          </a:xfrm>
          <a:custGeom>
            <a:avLst/>
            <a:gdLst/>
            <a:ahLst/>
            <a:cxnLst/>
            <a:rect l="l" t="t" r="r" b="b"/>
            <a:pathLst>
              <a:path w="744220" h="295275">
                <a:moveTo>
                  <a:pt x="0" y="294750"/>
                </a:moveTo>
                <a:lnTo>
                  <a:pt x="744215" y="294750"/>
                </a:lnTo>
                <a:lnTo>
                  <a:pt x="744215" y="0"/>
                </a:lnTo>
                <a:lnTo>
                  <a:pt x="0" y="0"/>
                </a:lnTo>
                <a:lnTo>
                  <a:pt x="0" y="294750"/>
                </a:lnTo>
                <a:close/>
              </a:path>
            </a:pathLst>
          </a:custGeom>
          <a:ln w="9826">
            <a:solidFill>
              <a:srgbClr val="000000"/>
            </a:solidFill>
          </a:ln>
        </p:spPr>
        <p:txBody>
          <a:bodyPr wrap="square" lIns="0" tIns="0" rIns="0" bIns="0" rtlCol="0"/>
          <a:lstStyle/>
          <a:p>
            <a:endParaRPr/>
          </a:p>
        </p:txBody>
      </p:sp>
      <p:sp>
        <p:nvSpPr>
          <p:cNvPr id="67" name="object 67"/>
          <p:cNvSpPr txBox="1"/>
          <p:nvPr/>
        </p:nvSpPr>
        <p:spPr>
          <a:xfrm>
            <a:off x="5639494" y="2640397"/>
            <a:ext cx="498475" cy="742315"/>
          </a:xfrm>
          <a:prstGeom prst="rect">
            <a:avLst/>
          </a:prstGeom>
        </p:spPr>
        <p:txBody>
          <a:bodyPr vert="horz" wrap="square" lIns="0" tIns="0" rIns="0" bIns="0" rtlCol="0">
            <a:spAutoFit/>
          </a:bodyPr>
          <a:lstStyle/>
          <a:p>
            <a:pPr marL="12700" marR="5080" algn="just">
              <a:lnSpc>
                <a:spcPct val="134400"/>
              </a:lnSpc>
            </a:pPr>
            <a:r>
              <a:rPr sz="1200" spc="25" dirty="0">
                <a:latin typeface="宋体"/>
                <a:cs typeface="宋体"/>
              </a:rPr>
              <a:t>块数据  </a:t>
            </a:r>
            <a:r>
              <a:rPr sz="1200" spc="35" dirty="0">
                <a:latin typeface="宋体"/>
                <a:cs typeface="宋体"/>
              </a:rPr>
              <a:t>块数据 </a:t>
            </a:r>
            <a:r>
              <a:rPr sz="1200" spc="20" dirty="0">
                <a:latin typeface="宋体"/>
                <a:cs typeface="宋体"/>
              </a:rPr>
              <a:t> </a:t>
            </a:r>
            <a:r>
              <a:rPr sz="1200" spc="35" dirty="0">
                <a:latin typeface="宋体"/>
                <a:cs typeface="宋体"/>
              </a:rPr>
              <a:t>块数据</a:t>
            </a:r>
            <a:endParaRPr sz="1200">
              <a:latin typeface="宋体"/>
              <a:cs typeface="宋体"/>
            </a:endParaRPr>
          </a:p>
        </p:txBody>
      </p:sp>
      <p:sp>
        <p:nvSpPr>
          <p:cNvPr id="68" name="object 68"/>
          <p:cNvSpPr/>
          <p:nvPr/>
        </p:nvSpPr>
        <p:spPr>
          <a:xfrm>
            <a:off x="3502641" y="1539293"/>
            <a:ext cx="2083435" cy="295275"/>
          </a:xfrm>
          <a:custGeom>
            <a:avLst/>
            <a:gdLst/>
            <a:ahLst/>
            <a:cxnLst/>
            <a:rect l="l" t="t" r="r" b="b"/>
            <a:pathLst>
              <a:path w="2083435" h="295275">
                <a:moveTo>
                  <a:pt x="0" y="294750"/>
                </a:moveTo>
                <a:lnTo>
                  <a:pt x="2083143" y="294750"/>
                </a:lnTo>
                <a:lnTo>
                  <a:pt x="2083143" y="0"/>
                </a:lnTo>
                <a:lnTo>
                  <a:pt x="0" y="0"/>
                </a:lnTo>
                <a:lnTo>
                  <a:pt x="0" y="294750"/>
                </a:lnTo>
                <a:close/>
              </a:path>
            </a:pathLst>
          </a:custGeom>
          <a:ln w="9822">
            <a:solidFill>
              <a:srgbClr val="000000"/>
            </a:solidFill>
          </a:ln>
        </p:spPr>
        <p:txBody>
          <a:bodyPr wrap="square" lIns="0" tIns="0" rIns="0" bIns="0" rtlCol="0"/>
          <a:lstStyle/>
          <a:p>
            <a:endParaRPr/>
          </a:p>
        </p:txBody>
      </p:sp>
      <p:sp>
        <p:nvSpPr>
          <p:cNvPr id="69" name="object 69"/>
          <p:cNvSpPr txBox="1"/>
          <p:nvPr/>
        </p:nvSpPr>
        <p:spPr>
          <a:xfrm>
            <a:off x="3588119" y="1583782"/>
            <a:ext cx="1915795" cy="187325"/>
          </a:xfrm>
          <a:prstGeom prst="rect">
            <a:avLst/>
          </a:prstGeom>
        </p:spPr>
        <p:txBody>
          <a:bodyPr vert="horz" wrap="square" lIns="0" tIns="0" rIns="0" bIns="0" rtlCol="0">
            <a:spAutoFit/>
          </a:bodyPr>
          <a:lstStyle/>
          <a:p>
            <a:pPr marL="12700"/>
            <a:r>
              <a:rPr sz="1200" spc="40" dirty="0">
                <a:latin typeface="宋体"/>
                <a:cs typeface="宋体"/>
              </a:rPr>
              <a:t>狭义公共安全大数据集共享</a:t>
            </a:r>
            <a:endParaRPr sz="1200">
              <a:latin typeface="宋体"/>
              <a:cs typeface="宋体"/>
            </a:endParaRPr>
          </a:p>
        </p:txBody>
      </p:sp>
      <p:sp>
        <p:nvSpPr>
          <p:cNvPr id="70" name="object 70"/>
          <p:cNvSpPr/>
          <p:nvPr/>
        </p:nvSpPr>
        <p:spPr>
          <a:xfrm>
            <a:off x="3427856" y="1038470"/>
            <a:ext cx="2234565" cy="295275"/>
          </a:xfrm>
          <a:custGeom>
            <a:avLst/>
            <a:gdLst/>
            <a:ahLst/>
            <a:cxnLst/>
            <a:rect l="l" t="t" r="r" b="b"/>
            <a:pathLst>
              <a:path w="2234565" h="295275">
                <a:moveTo>
                  <a:pt x="0" y="294750"/>
                </a:moveTo>
                <a:lnTo>
                  <a:pt x="2233973" y="294750"/>
                </a:lnTo>
                <a:lnTo>
                  <a:pt x="2233973" y="0"/>
                </a:lnTo>
                <a:lnTo>
                  <a:pt x="0" y="0"/>
                </a:lnTo>
                <a:lnTo>
                  <a:pt x="0" y="294750"/>
                </a:lnTo>
                <a:close/>
              </a:path>
            </a:pathLst>
          </a:custGeom>
          <a:ln w="9822">
            <a:solidFill>
              <a:srgbClr val="000000"/>
            </a:solidFill>
          </a:ln>
        </p:spPr>
        <p:txBody>
          <a:bodyPr wrap="square" lIns="0" tIns="0" rIns="0" bIns="0" rtlCol="0"/>
          <a:lstStyle/>
          <a:p>
            <a:endParaRPr/>
          </a:p>
        </p:txBody>
      </p:sp>
      <p:sp>
        <p:nvSpPr>
          <p:cNvPr id="71" name="object 71"/>
          <p:cNvSpPr txBox="1"/>
          <p:nvPr/>
        </p:nvSpPr>
        <p:spPr>
          <a:xfrm>
            <a:off x="3483429" y="1099593"/>
            <a:ext cx="2127250" cy="158115"/>
          </a:xfrm>
          <a:prstGeom prst="rect">
            <a:avLst/>
          </a:prstGeom>
        </p:spPr>
        <p:txBody>
          <a:bodyPr vert="horz" wrap="square" lIns="0" tIns="0" rIns="0" bIns="0" rtlCol="0">
            <a:spAutoFit/>
          </a:bodyPr>
          <a:lstStyle/>
          <a:p>
            <a:pPr marL="12700"/>
            <a:r>
              <a:rPr sz="1000" spc="30" dirty="0">
                <a:latin typeface="宋体"/>
                <a:cs typeface="宋体"/>
              </a:rPr>
              <a:t>主要是非泄密的公共安全基础数据集</a:t>
            </a:r>
            <a:endParaRPr sz="1000">
              <a:latin typeface="宋体"/>
              <a:cs typeface="宋体"/>
            </a:endParaRPr>
          </a:p>
        </p:txBody>
      </p:sp>
      <p:sp>
        <p:nvSpPr>
          <p:cNvPr id="72" name="object 72"/>
          <p:cNvSpPr/>
          <p:nvPr/>
        </p:nvSpPr>
        <p:spPr>
          <a:xfrm>
            <a:off x="4544397" y="1333219"/>
            <a:ext cx="635" cy="125730"/>
          </a:xfrm>
          <a:custGeom>
            <a:avLst/>
            <a:gdLst/>
            <a:ahLst/>
            <a:cxnLst/>
            <a:rect l="l" t="t" r="r" b="b"/>
            <a:pathLst>
              <a:path w="635" h="125730">
                <a:moveTo>
                  <a:pt x="525" y="0"/>
                </a:moveTo>
                <a:lnTo>
                  <a:pt x="0" y="125467"/>
                </a:lnTo>
              </a:path>
            </a:pathLst>
          </a:custGeom>
          <a:ln w="13127">
            <a:solidFill>
              <a:srgbClr val="000000"/>
            </a:solidFill>
          </a:ln>
        </p:spPr>
        <p:txBody>
          <a:bodyPr wrap="square" lIns="0" tIns="0" rIns="0" bIns="0" rtlCol="0"/>
          <a:lstStyle/>
          <a:p>
            <a:endParaRPr/>
          </a:p>
        </p:txBody>
      </p:sp>
      <p:sp>
        <p:nvSpPr>
          <p:cNvPr id="73" name="object 73"/>
          <p:cNvSpPr/>
          <p:nvPr/>
        </p:nvSpPr>
        <p:spPr>
          <a:xfrm>
            <a:off x="4498320" y="1447043"/>
            <a:ext cx="92710" cy="92710"/>
          </a:xfrm>
          <a:custGeom>
            <a:avLst/>
            <a:gdLst/>
            <a:ahLst/>
            <a:cxnLst/>
            <a:rect l="l" t="t" r="r" b="b"/>
            <a:pathLst>
              <a:path w="92710" h="92709">
                <a:moveTo>
                  <a:pt x="0" y="0"/>
                </a:moveTo>
                <a:lnTo>
                  <a:pt x="45813" y="92236"/>
                </a:lnTo>
                <a:lnTo>
                  <a:pt x="92414" y="261"/>
                </a:lnTo>
                <a:lnTo>
                  <a:pt x="0" y="0"/>
                </a:lnTo>
                <a:close/>
              </a:path>
            </a:pathLst>
          </a:custGeom>
          <a:solidFill>
            <a:srgbClr val="000000"/>
          </a:solidFill>
        </p:spPr>
        <p:txBody>
          <a:bodyPr wrap="square" lIns="0" tIns="0" rIns="0" bIns="0" rtlCol="0"/>
          <a:lstStyle/>
          <a:p>
            <a:endParaRPr/>
          </a:p>
        </p:txBody>
      </p:sp>
      <p:sp>
        <p:nvSpPr>
          <p:cNvPr id="74" name="object 74"/>
          <p:cNvSpPr/>
          <p:nvPr/>
        </p:nvSpPr>
        <p:spPr>
          <a:xfrm>
            <a:off x="7299123" y="1539293"/>
            <a:ext cx="2234565" cy="295275"/>
          </a:xfrm>
          <a:custGeom>
            <a:avLst/>
            <a:gdLst/>
            <a:ahLst/>
            <a:cxnLst/>
            <a:rect l="l" t="t" r="r" b="b"/>
            <a:pathLst>
              <a:path w="2234565" h="295275">
                <a:moveTo>
                  <a:pt x="0" y="294750"/>
                </a:moveTo>
                <a:lnTo>
                  <a:pt x="2233973" y="294750"/>
                </a:lnTo>
                <a:lnTo>
                  <a:pt x="2233973" y="0"/>
                </a:lnTo>
                <a:lnTo>
                  <a:pt x="0" y="0"/>
                </a:lnTo>
                <a:lnTo>
                  <a:pt x="0" y="294750"/>
                </a:lnTo>
                <a:close/>
              </a:path>
            </a:pathLst>
          </a:custGeom>
          <a:ln w="9822">
            <a:solidFill>
              <a:srgbClr val="000000"/>
            </a:solidFill>
          </a:ln>
        </p:spPr>
        <p:txBody>
          <a:bodyPr wrap="square" lIns="0" tIns="0" rIns="0" bIns="0" rtlCol="0"/>
          <a:lstStyle/>
          <a:p>
            <a:endParaRPr/>
          </a:p>
        </p:txBody>
      </p:sp>
      <p:sp>
        <p:nvSpPr>
          <p:cNvPr id="75" name="object 75"/>
          <p:cNvSpPr txBox="1"/>
          <p:nvPr/>
        </p:nvSpPr>
        <p:spPr>
          <a:xfrm>
            <a:off x="7386188" y="1583782"/>
            <a:ext cx="2077720" cy="187325"/>
          </a:xfrm>
          <a:prstGeom prst="rect">
            <a:avLst/>
          </a:prstGeom>
        </p:spPr>
        <p:txBody>
          <a:bodyPr vert="horz" wrap="square" lIns="0" tIns="0" rIns="0" bIns="0" rtlCol="0">
            <a:spAutoFit/>
          </a:bodyPr>
          <a:lstStyle/>
          <a:p>
            <a:pPr marL="12700"/>
            <a:r>
              <a:rPr sz="1200" spc="40" dirty="0">
                <a:latin typeface="宋体"/>
                <a:cs typeface="宋体"/>
              </a:rPr>
              <a:t>广义公共安全大数据资源共享</a:t>
            </a:r>
            <a:endParaRPr sz="1200">
              <a:latin typeface="宋体"/>
              <a:cs typeface="宋体"/>
            </a:endParaRPr>
          </a:p>
        </p:txBody>
      </p:sp>
      <p:sp>
        <p:nvSpPr>
          <p:cNvPr id="76" name="object 76"/>
          <p:cNvSpPr/>
          <p:nvPr/>
        </p:nvSpPr>
        <p:spPr>
          <a:xfrm>
            <a:off x="7596845" y="1377572"/>
            <a:ext cx="740410" cy="146685"/>
          </a:xfrm>
          <a:custGeom>
            <a:avLst/>
            <a:gdLst/>
            <a:ahLst/>
            <a:cxnLst/>
            <a:rect l="l" t="t" r="r" b="b"/>
            <a:pathLst>
              <a:path w="740409" h="146684">
                <a:moveTo>
                  <a:pt x="0" y="0"/>
                </a:moveTo>
                <a:lnTo>
                  <a:pt x="739975" y="146138"/>
                </a:lnTo>
              </a:path>
            </a:pathLst>
          </a:custGeom>
          <a:ln w="13084">
            <a:solidFill>
              <a:srgbClr val="000000"/>
            </a:solidFill>
          </a:ln>
        </p:spPr>
        <p:txBody>
          <a:bodyPr wrap="square" lIns="0" tIns="0" rIns="0" bIns="0" rtlCol="0"/>
          <a:lstStyle/>
          <a:p>
            <a:endParaRPr/>
          </a:p>
        </p:txBody>
      </p:sp>
      <p:sp>
        <p:nvSpPr>
          <p:cNvPr id="77" name="object 77"/>
          <p:cNvSpPr/>
          <p:nvPr/>
        </p:nvSpPr>
        <p:spPr>
          <a:xfrm>
            <a:off x="8316607" y="1476219"/>
            <a:ext cx="99695" cy="90805"/>
          </a:xfrm>
          <a:custGeom>
            <a:avLst/>
            <a:gdLst/>
            <a:ahLst/>
            <a:cxnLst/>
            <a:rect l="l" t="t" r="r" b="b"/>
            <a:pathLst>
              <a:path w="99695" h="90805">
                <a:moveTo>
                  <a:pt x="17852" y="0"/>
                </a:moveTo>
                <a:lnTo>
                  <a:pt x="0" y="90404"/>
                </a:lnTo>
                <a:lnTo>
                  <a:pt x="99503" y="63060"/>
                </a:lnTo>
                <a:lnTo>
                  <a:pt x="17852" y="0"/>
                </a:lnTo>
                <a:close/>
              </a:path>
            </a:pathLst>
          </a:custGeom>
          <a:solidFill>
            <a:srgbClr val="000000"/>
          </a:solidFill>
        </p:spPr>
        <p:txBody>
          <a:bodyPr wrap="square" lIns="0" tIns="0" rIns="0" bIns="0" rtlCol="0"/>
          <a:lstStyle/>
          <a:p>
            <a:endParaRPr/>
          </a:p>
        </p:txBody>
      </p:sp>
      <p:sp>
        <p:nvSpPr>
          <p:cNvPr id="78" name="object 78"/>
          <p:cNvSpPr/>
          <p:nvPr/>
        </p:nvSpPr>
        <p:spPr>
          <a:xfrm>
            <a:off x="8027416" y="906865"/>
            <a:ext cx="776605" cy="471170"/>
          </a:xfrm>
          <a:custGeom>
            <a:avLst/>
            <a:gdLst/>
            <a:ahLst/>
            <a:cxnLst/>
            <a:rect l="l" t="t" r="r" b="b"/>
            <a:pathLst>
              <a:path w="776604" h="471169">
                <a:moveTo>
                  <a:pt x="0" y="470705"/>
                </a:moveTo>
                <a:lnTo>
                  <a:pt x="776088" y="470705"/>
                </a:lnTo>
                <a:lnTo>
                  <a:pt x="776088" y="0"/>
                </a:lnTo>
                <a:lnTo>
                  <a:pt x="0" y="0"/>
                </a:lnTo>
                <a:lnTo>
                  <a:pt x="0" y="470705"/>
                </a:lnTo>
                <a:close/>
              </a:path>
            </a:pathLst>
          </a:custGeom>
          <a:ln w="9831">
            <a:solidFill>
              <a:srgbClr val="000000"/>
            </a:solidFill>
          </a:ln>
        </p:spPr>
        <p:txBody>
          <a:bodyPr wrap="square" lIns="0" tIns="0" rIns="0" bIns="0" rtlCol="0"/>
          <a:lstStyle/>
          <a:p>
            <a:endParaRPr/>
          </a:p>
        </p:txBody>
      </p:sp>
      <p:sp>
        <p:nvSpPr>
          <p:cNvPr id="79" name="object 79"/>
          <p:cNvSpPr txBox="1"/>
          <p:nvPr/>
        </p:nvSpPr>
        <p:spPr>
          <a:xfrm>
            <a:off x="8082188" y="977264"/>
            <a:ext cx="675640" cy="314960"/>
          </a:xfrm>
          <a:prstGeom prst="rect">
            <a:avLst/>
          </a:prstGeom>
        </p:spPr>
        <p:txBody>
          <a:bodyPr vert="horz" wrap="square" lIns="0" tIns="0" rIns="0" bIns="0" rtlCol="0">
            <a:spAutoFit/>
          </a:bodyPr>
          <a:lstStyle/>
          <a:p>
            <a:pPr marL="3810" algn="ctr"/>
            <a:r>
              <a:rPr sz="1000" spc="25" dirty="0">
                <a:latin typeface="宋体"/>
                <a:cs typeface="宋体"/>
              </a:rPr>
              <a:t>公共安全</a:t>
            </a:r>
            <a:endParaRPr sz="1000">
              <a:latin typeface="宋体"/>
              <a:cs typeface="宋体"/>
            </a:endParaRPr>
          </a:p>
          <a:p>
            <a:pPr algn="ctr">
              <a:spcBef>
                <a:spcPts val="35"/>
              </a:spcBef>
            </a:pPr>
            <a:r>
              <a:rPr sz="1000" spc="5" dirty="0">
                <a:latin typeface="宋体"/>
                <a:cs typeface="宋体"/>
              </a:rPr>
              <a:t>大</a:t>
            </a:r>
            <a:r>
              <a:rPr sz="1000" spc="80" dirty="0">
                <a:latin typeface="宋体"/>
                <a:cs typeface="宋体"/>
              </a:rPr>
              <a:t>数</a:t>
            </a:r>
            <a:r>
              <a:rPr sz="1000" spc="5" dirty="0">
                <a:latin typeface="宋体"/>
                <a:cs typeface="宋体"/>
              </a:rPr>
              <a:t>据思维</a:t>
            </a:r>
            <a:endParaRPr sz="1000">
              <a:latin typeface="宋体"/>
              <a:cs typeface="宋体"/>
            </a:endParaRPr>
          </a:p>
        </p:txBody>
      </p:sp>
      <p:sp>
        <p:nvSpPr>
          <p:cNvPr id="80" name="object 80"/>
          <p:cNvSpPr/>
          <p:nvPr/>
        </p:nvSpPr>
        <p:spPr>
          <a:xfrm>
            <a:off x="8857575" y="906865"/>
            <a:ext cx="776605" cy="471170"/>
          </a:xfrm>
          <a:custGeom>
            <a:avLst/>
            <a:gdLst/>
            <a:ahLst/>
            <a:cxnLst/>
            <a:rect l="l" t="t" r="r" b="b"/>
            <a:pathLst>
              <a:path w="776604" h="471169">
                <a:moveTo>
                  <a:pt x="0" y="470705"/>
                </a:moveTo>
                <a:lnTo>
                  <a:pt x="776088" y="470705"/>
                </a:lnTo>
                <a:lnTo>
                  <a:pt x="776088" y="0"/>
                </a:lnTo>
                <a:lnTo>
                  <a:pt x="0" y="0"/>
                </a:lnTo>
                <a:lnTo>
                  <a:pt x="0" y="470705"/>
                </a:lnTo>
                <a:close/>
              </a:path>
            </a:pathLst>
          </a:custGeom>
          <a:ln w="9831">
            <a:solidFill>
              <a:srgbClr val="000000"/>
            </a:solidFill>
          </a:ln>
        </p:spPr>
        <p:txBody>
          <a:bodyPr wrap="square" lIns="0" tIns="0" rIns="0" bIns="0" rtlCol="0"/>
          <a:lstStyle/>
          <a:p>
            <a:endParaRPr/>
          </a:p>
        </p:txBody>
      </p:sp>
      <p:sp>
        <p:nvSpPr>
          <p:cNvPr id="81" name="object 81"/>
          <p:cNvSpPr txBox="1"/>
          <p:nvPr/>
        </p:nvSpPr>
        <p:spPr>
          <a:xfrm>
            <a:off x="8913529" y="977264"/>
            <a:ext cx="675640" cy="314960"/>
          </a:xfrm>
          <a:prstGeom prst="rect">
            <a:avLst/>
          </a:prstGeom>
        </p:spPr>
        <p:txBody>
          <a:bodyPr vert="horz" wrap="square" lIns="0" tIns="0" rIns="0" bIns="0" rtlCol="0">
            <a:spAutoFit/>
          </a:bodyPr>
          <a:lstStyle/>
          <a:p>
            <a:pPr marL="3810" algn="ctr"/>
            <a:r>
              <a:rPr sz="1000" spc="25" dirty="0">
                <a:latin typeface="宋体"/>
                <a:cs typeface="宋体"/>
              </a:rPr>
              <a:t>公共安全</a:t>
            </a:r>
            <a:endParaRPr sz="1000">
              <a:latin typeface="宋体"/>
              <a:cs typeface="宋体"/>
            </a:endParaRPr>
          </a:p>
          <a:p>
            <a:pPr algn="ctr">
              <a:spcBef>
                <a:spcPts val="35"/>
              </a:spcBef>
            </a:pPr>
            <a:r>
              <a:rPr sz="1000" spc="5" dirty="0">
                <a:latin typeface="宋体"/>
                <a:cs typeface="宋体"/>
              </a:rPr>
              <a:t>大</a:t>
            </a:r>
            <a:r>
              <a:rPr sz="1000" spc="80" dirty="0">
                <a:latin typeface="宋体"/>
                <a:cs typeface="宋体"/>
              </a:rPr>
              <a:t>数</a:t>
            </a:r>
            <a:r>
              <a:rPr sz="1000" spc="5" dirty="0">
                <a:latin typeface="宋体"/>
                <a:cs typeface="宋体"/>
              </a:rPr>
              <a:t>据技术</a:t>
            </a:r>
            <a:endParaRPr sz="1000">
              <a:latin typeface="宋体"/>
              <a:cs typeface="宋体"/>
            </a:endParaRPr>
          </a:p>
        </p:txBody>
      </p:sp>
      <p:sp>
        <p:nvSpPr>
          <p:cNvPr id="82" name="object 82"/>
          <p:cNvSpPr/>
          <p:nvPr/>
        </p:nvSpPr>
        <p:spPr>
          <a:xfrm>
            <a:off x="8415453" y="1377571"/>
            <a:ext cx="635" cy="81280"/>
          </a:xfrm>
          <a:custGeom>
            <a:avLst/>
            <a:gdLst/>
            <a:ahLst/>
            <a:cxnLst/>
            <a:rect l="l" t="t" r="r" b="b"/>
            <a:pathLst>
              <a:path w="634" h="81280">
                <a:moveTo>
                  <a:pt x="0" y="0"/>
                </a:moveTo>
                <a:lnTo>
                  <a:pt x="393" y="81115"/>
                </a:lnTo>
              </a:path>
            </a:pathLst>
          </a:custGeom>
          <a:ln w="13127">
            <a:solidFill>
              <a:srgbClr val="000000"/>
            </a:solidFill>
          </a:ln>
        </p:spPr>
        <p:txBody>
          <a:bodyPr wrap="square" lIns="0" tIns="0" rIns="0" bIns="0" rtlCol="0"/>
          <a:lstStyle/>
          <a:p>
            <a:endParaRPr/>
          </a:p>
        </p:txBody>
      </p:sp>
      <p:sp>
        <p:nvSpPr>
          <p:cNvPr id="83" name="object 83"/>
          <p:cNvSpPr/>
          <p:nvPr/>
        </p:nvSpPr>
        <p:spPr>
          <a:xfrm>
            <a:off x="8369508" y="1447043"/>
            <a:ext cx="92710" cy="92710"/>
          </a:xfrm>
          <a:custGeom>
            <a:avLst/>
            <a:gdLst/>
            <a:ahLst/>
            <a:cxnLst/>
            <a:rect l="l" t="t" r="r" b="b"/>
            <a:pathLst>
              <a:path w="92709" h="92709">
                <a:moveTo>
                  <a:pt x="92414" y="0"/>
                </a:moveTo>
                <a:lnTo>
                  <a:pt x="0" y="392"/>
                </a:lnTo>
                <a:lnTo>
                  <a:pt x="46601" y="92236"/>
                </a:lnTo>
                <a:lnTo>
                  <a:pt x="92414" y="0"/>
                </a:lnTo>
                <a:close/>
              </a:path>
            </a:pathLst>
          </a:custGeom>
          <a:solidFill>
            <a:srgbClr val="000000"/>
          </a:solidFill>
        </p:spPr>
        <p:txBody>
          <a:bodyPr wrap="square" lIns="0" tIns="0" rIns="0" bIns="0" rtlCol="0"/>
          <a:lstStyle/>
          <a:p>
            <a:endParaRPr/>
          </a:p>
        </p:txBody>
      </p:sp>
      <p:sp>
        <p:nvSpPr>
          <p:cNvPr id="84" name="object 84"/>
          <p:cNvSpPr/>
          <p:nvPr/>
        </p:nvSpPr>
        <p:spPr>
          <a:xfrm>
            <a:off x="8495528" y="1377572"/>
            <a:ext cx="750570" cy="146685"/>
          </a:xfrm>
          <a:custGeom>
            <a:avLst/>
            <a:gdLst/>
            <a:ahLst/>
            <a:cxnLst/>
            <a:rect l="l" t="t" r="r" b="b"/>
            <a:pathLst>
              <a:path w="750570" h="146684">
                <a:moveTo>
                  <a:pt x="750083" y="0"/>
                </a:moveTo>
                <a:lnTo>
                  <a:pt x="0" y="146269"/>
                </a:lnTo>
              </a:path>
            </a:pathLst>
          </a:custGeom>
          <a:ln w="13084">
            <a:solidFill>
              <a:srgbClr val="000000"/>
            </a:solidFill>
          </a:ln>
        </p:spPr>
        <p:txBody>
          <a:bodyPr wrap="square" lIns="0" tIns="0" rIns="0" bIns="0" rtlCol="0"/>
          <a:lstStyle/>
          <a:p>
            <a:endParaRPr/>
          </a:p>
        </p:txBody>
      </p:sp>
      <p:sp>
        <p:nvSpPr>
          <p:cNvPr id="85" name="object 85"/>
          <p:cNvSpPr/>
          <p:nvPr/>
        </p:nvSpPr>
        <p:spPr>
          <a:xfrm>
            <a:off x="8416110" y="1476481"/>
            <a:ext cx="99695" cy="90805"/>
          </a:xfrm>
          <a:custGeom>
            <a:avLst/>
            <a:gdLst/>
            <a:ahLst/>
            <a:cxnLst/>
            <a:rect l="l" t="t" r="r" b="b"/>
            <a:pathLst>
              <a:path w="99695" h="90805">
                <a:moveTo>
                  <a:pt x="81913" y="0"/>
                </a:moveTo>
                <a:lnTo>
                  <a:pt x="0" y="62799"/>
                </a:lnTo>
                <a:lnTo>
                  <a:pt x="99634" y="90273"/>
                </a:lnTo>
                <a:lnTo>
                  <a:pt x="81913" y="0"/>
                </a:lnTo>
                <a:close/>
              </a:path>
            </a:pathLst>
          </a:custGeom>
          <a:solidFill>
            <a:srgbClr val="000000"/>
          </a:solidFill>
        </p:spPr>
        <p:txBody>
          <a:bodyPr wrap="square" lIns="0" tIns="0" rIns="0" bIns="0" rtlCol="0"/>
          <a:lstStyle/>
          <a:p>
            <a:endParaRPr/>
          </a:p>
        </p:txBody>
      </p:sp>
      <p:sp>
        <p:nvSpPr>
          <p:cNvPr id="86" name="object 86"/>
          <p:cNvSpPr/>
          <p:nvPr/>
        </p:nvSpPr>
        <p:spPr>
          <a:xfrm>
            <a:off x="3871106" y="573141"/>
            <a:ext cx="1346200" cy="220345"/>
          </a:xfrm>
          <a:custGeom>
            <a:avLst/>
            <a:gdLst/>
            <a:ahLst/>
            <a:cxnLst/>
            <a:rect l="l" t="t" r="r" b="b"/>
            <a:pathLst>
              <a:path w="1346200" h="220345">
                <a:moveTo>
                  <a:pt x="0" y="220268"/>
                </a:moveTo>
                <a:lnTo>
                  <a:pt x="1346186" y="220268"/>
                </a:lnTo>
                <a:lnTo>
                  <a:pt x="1346186" y="0"/>
                </a:lnTo>
                <a:lnTo>
                  <a:pt x="0" y="0"/>
                </a:lnTo>
                <a:lnTo>
                  <a:pt x="0" y="220268"/>
                </a:lnTo>
                <a:close/>
              </a:path>
            </a:pathLst>
          </a:custGeom>
          <a:ln w="9823">
            <a:solidFill>
              <a:srgbClr val="000000"/>
            </a:solidFill>
          </a:ln>
        </p:spPr>
        <p:txBody>
          <a:bodyPr wrap="square" lIns="0" tIns="0" rIns="0" bIns="0" rtlCol="0"/>
          <a:lstStyle/>
          <a:p>
            <a:endParaRPr/>
          </a:p>
        </p:txBody>
      </p:sp>
      <p:sp>
        <p:nvSpPr>
          <p:cNvPr id="87" name="object 87"/>
          <p:cNvSpPr txBox="1"/>
          <p:nvPr/>
        </p:nvSpPr>
        <p:spPr>
          <a:xfrm>
            <a:off x="4271385" y="596152"/>
            <a:ext cx="548640" cy="158115"/>
          </a:xfrm>
          <a:prstGeom prst="rect">
            <a:avLst/>
          </a:prstGeom>
        </p:spPr>
        <p:txBody>
          <a:bodyPr vert="horz" wrap="square" lIns="0" tIns="0" rIns="0" bIns="0" rtlCol="0">
            <a:spAutoFit/>
          </a:bodyPr>
          <a:lstStyle/>
          <a:p>
            <a:pPr marL="12700"/>
            <a:r>
              <a:rPr sz="1000" spc="10" dirty="0">
                <a:latin typeface="宋体"/>
                <a:cs typeface="宋体"/>
              </a:rPr>
              <a:t>政</a:t>
            </a:r>
            <a:r>
              <a:rPr sz="1000" spc="85" dirty="0">
                <a:latin typeface="宋体"/>
                <a:cs typeface="宋体"/>
              </a:rPr>
              <a:t>府</a:t>
            </a:r>
            <a:r>
              <a:rPr sz="1000" spc="10" dirty="0">
                <a:latin typeface="宋体"/>
                <a:cs typeface="宋体"/>
              </a:rPr>
              <a:t>为主</a:t>
            </a:r>
            <a:endParaRPr sz="1000">
              <a:latin typeface="宋体"/>
              <a:cs typeface="宋体"/>
            </a:endParaRPr>
          </a:p>
        </p:txBody>
      </p:sp>
      <p:sp>
        <p:nvSpPr>
          <p:cNvPr id="88" name="object 88"/>
          <p:cNvSpPr/>
          <p:nvPr/>
        </p:nvSpPr>
        <p:spPr>
          <a:xfrm>
            <a:off x="4544133" y="794717"/>
            <a:ext cx="0" cy="142875"/>
          </a:xfrm>
          <a:custGeom>
            <a:avLst/>
            <a:gdLst/>
            <a:ahLst/>
            <a:cxnLst/>
            <a:rect l="l" t="t" r="r" b="b"/>
            <a:pathLst>
              <a:path h="142875">
                <a:moveTo>
                  <a:pt x="0" y="0"/>
                </a:moveTo>
                <a:lnTo>
                  <a:pt x="0" y="142868"/>
                </a:lnTo>
              </a:path>
            </a:pathLst>
          </a:custGeom>
          <a:ln w="13127">
            <a:solidFill>
              <a:srgbClr val="000000"/>
            </a:solidFill>
          </a:ln>
        </p:spPr>
        <p:txBody>
          <a:bodyPr wrap="square" lIns="0" tIns="0" rIns="0" bIns="0" rtlCol="0"/>
          <a:lstStyle/>
          <a:p>
            <a:endParaRPr/>
          </a:p>
        </p:txBody>
      </p:sp>
      <p:sp>
        <p:nvSpPr>
          <p:cNvPr id="89" name="object 89"/>
          <p:cNvSpPr/>
          <p:nvPr/>
        </p:nvSpPr>
        <p:spPr>
          <a:xfrm>
            <a:off x="4497926" y="926071"/>
            <a:ext cx="92710" cy="92710"/>
          </a:xfrm>
          <a:custGeom>
            <a:avLst/>
            <a:gdLst/>
            <a:ahLst/>
            <a:cxnLst/>
            <a:rect l="l" t="t" r="r" b="b"/>
            <a:pathLst>
              <a:path w="92710" h="92709">
                <a:moveTo>
                  <a:pt x="92414" y="0"/>
                </a:moveTo>
                <a:lnTo>
                  <a:pt x="0" y="0"/>
                </a:lnTo>
                <a:lnTo>
                  <a:pt x="46207" y="92105"/>
                </a:lnTo>
                <a:lnTo>
                  <a:pt x="92414" y="0"/>
                </a:lnTo>
                <a:close/>
              </a:path>
            </a:pathLst>
          </a:custGeom>
          <a:solidFill>
            <a:srgbClr val="000000"/>
          </a:solidFill>
        </p:spPr>
        <p:txBody>
          <a:bodyPr wrap="square" lIns="0" tIns="0" rIns="0" bIns="0" rtlCol="0"/>
          <a:lstStyle/>
          <a:p>
            <a:endParaRPr/>
          </a:p>
        </p:txBody>
      </p:sp>
      <p:sp>
        <p:nvSpPr>
          <p:cNvPr id="90" name="object 90"/>
          <p:cNvSpPr/>
          <p:nvPr/>
        </p:nvSpPr>
        <p:spPr>
          <a:xfrm>
            <a:off x="5585771" y="1686726"/>
            <a:ext cx="597535" cy="0"/>
          </a:xfrm>
          <a:custGeom>
            <a:avLst/>
            <a:gdLst/>
            <a:ahLst/>
            <a:cxnLst/>
            <a:rect l="l" t="t" r="r" b="b"/>
            <a:pathLst>
              <a:path w="597535">
                <a:moveTo>
                  <a:pt x="0" y="0"/>
                </a:moveTo>
                <a:lnTo>
                  <a:pt x="597021" y="0"/>
                </a:lnTo>
              </a:path>
            </a:pathLst>
          </a:custGeom>
          <a:ln w="13083">
            <a:solidFill>
              <a:srgbClr val="000000"/>
            </a:solidFill>
          </a:ln>
        </p:spPr>
        <p:txBody>
          <a:bodyPr wrap="square" lIns="0" tIns="0" rIns="0" bIns="0" rtlCol="0"/>
          <a:lstStyle/>
          <a:p>
            <a:endParaRPr/>
          </a:p>
        </p:txBody>
      </p:sp>
      <p:sp>
        <p:nvSpPr>
          <p:cNvPr id="91" name="object 91"/>
          <p:cNvSpPr/>
          <p:nvPr/>
        </p:nvSpPr>
        <p:spPr>
          <a:xfrm>
            <a:off x="7206707" y="1640674"/>
            <a:ext cx="92710" cy="92710"/>
          </a:xfrm>
          <a:custGeom>
            <a:avLst/>
            <a:gdLst/>
            <a:ahLst/>
            <a:cxnLst/>
            <a:rect l="l" t="t" r="r" b="b"/>
            <a:pathLst>
              <a:path w="92710" h="92710">
                <a:moveTo>
                  <a:pt x="0" y="0"/>
                </a:moveTo>
                <a:lnTo>
                  <a:pt x="0" y="92105"/>
                </a:lnTo>
                <a:lnTo>
                  <a:pt x="92414" y="46052"/>
                </a:lnTo>
                <a:lnTo>
                  <a:pt x="0" y="0"/>
                </a:lnTo>
                <a:close/>
              </a:path>
            </a:pathLst>
          </a:custGeom>
          <a:solidFill>
            <a:srgbClr val="000000"/>
          </a:solidFill>
        </p:spPr>
        <p:txBody>
          <a:bodyPr wrap="square" lIns="0" tIns="0" rIns="0" bIns="0" rtlCol="0"/>
          <a:lstStyle/>
          <a:p>
            <a:endParaRPr/>
          </a:p>
        </p:txBody>
      </p:sp>
      <p:sp>
        <p:nvSpPr>
          <p:cNvPr id="92" name="object 92"/>
          <p:cNvSpPr/>
          <p:nvPr/>
        </p:nvSpPr>
        <p:spPr>
          <a:xfrm>
            <a:off x="7075830" y="535985"/>
            <a:ext cx="2679700" cy="220345"/>
          </a:xfrm>
          <a:custGeom>
            <a:avLst/>
            <a:gdLst/>
            <a:ahLst/>
            <a:cxnLst/>
            <a:rect l="l" t="t" r="r" b="b"/>
            <a:pathLst>
              <a:path w="2679700" h="220345">
                <a:moveTo>
                  <a:pt x="0" y="220268"/>
                </a:moveTo>
                <a:lnTo>
                  <a:pt x="2679114" y="220268"/>
                </a:lnTo>
                <a:lnTo>
                  <a:pt x="2679114" y="0"/>
                </a:lnTo>
                <a:lnTo>
                  <a:pt x="0" y="0"/>
                </a:lnTo>
                <a:lnTo>
                  <a:pt x="0" y="220268"/>
                </a:lnTo>
                <a:close/>
              </a:path>
            </a:pathLst>
          </a:custGeom>
          <a:ln w="9822">
            <a:solidFill>
              <a:srgbClr val="000000"/>
            </a:solidFill>
          </a:ln>
        </p:spPr>
        <p:txBody>
          <a:bodyPr wrap="square" lIns="0" tIns="0" rIns="0" bIns="0" rtlCol="0"/>
          <a:lstStyle/>
          <a:p>
            <a:endParaRPr/>
          </a:p>
        </p:txBody>
      </p:sp>
      <p:sp>
        <p:nvSpPr>
          <p:cNvPr id="93" name="object 93"/>
          <p:cNvSpPr txBox="1"/>
          <p:nvPr/>
        </p:nvSpPr>
        <p:spPr>
          <a:xfrm>
            <a:off x="7161977" y="558866"/>
            <a:ext cx="2523490" cy="158115"/>
          </a:xfrm>
          <a:prstGeom prst="rect">
            <a:avLst/>
          </a:prstGeom>
        </p:spPr>
        <p:txBody>
          <a:bodyPr vert="horz" wrap="square" lIns="0" tIns="0" rIns="0" bIns="0" rtlCol="0">
            <a:spAutoFit/>
          </a:bodyPr>
          <a:lstStyle/>
          <a:p>
            <a:pPr marL="12700"/>
            <a:r>
              <a:rPr sz="1000" spc="30" dirty="0">
                <a:latin typeface="宋体"/>
                <a:cs typeface="宋体"/>
              </a:rPr>
              <a:t>主体不限，包括政府、企业、组织、个体等</a:t>
            </a:r>
            <a:endParaRPr sz="1000">
              <a:latin typeface="宋体"/>
              <a:cs typeface="宋体"/>
            </a:endParaRPr>
          </a:p>
        </p:txBody>
      </p:sp>
      <p:sp>
        <p:nvSpPr>
          <p:cNvPr id="94" name="object 94"/>
          <p:cNvSpPr/>
          <p:nvPr/>
        </p:nvSpPr>
        <p:spPr>
          <a:xfrm>
            <a:off x="8415452" y="756253"/>
            <a:ext cx="0" cy="70485"/>
          </a:xfrm>
          <a:custGeom>
            <a:avLst/>
            <a:gdLst/>
            <a:ahLst/>
            <a:cxnLst/>
            <a:rect l="l" t="t" r="r" b="b"/>
            <a:pathLst>
              <a:path h="70484">
                <a:moveTo>
                  <a:pt x="0" y="0"/>
                </a:moveTo>
                <a:lnTo>
                  <a:pt x="0" y="69994"/>
                </a:lnTo>
              </a:path>
            </a:pathLst>
          </a:custGeom>
          <a:ln w="13127">
            <a:solidFill>
              <a:srgbClr val="000000"/>
            </a:solidFill>
          </a:ln>
        </p:spPr>
        <p:txBody>
          <a:bodyPr wrap="square" lIns="0" tIns="0" rIns="0" bIns="0" rtlCol="0"/>
          <a:lstStyle/>
          <a:p>
            <a:endParaRPr/>
          </a:p>
        </p:txBody>
      </p:sp>
      <p:sp>
        <p:nvSpPr>
          <p:cNvPr id="95" name="object 95"/>
          <p:cNvSpPr/>
          <p:nvPr/>
        </p:nvSpPr>
        <p:spPr>
          <a:xfrm>
            <a:off x="8369245" y="814734"/>
            <a:ext cx="92710" cy="92710"/>
          </a:xfrm>
          <a:custGeom>
            <a:avLst/>
            <a:gdLst/>
            <a:ahLst/>
            <a:cxnLst/>
            <a:rect l="l" t="t" r="r" b="b"/>
            <a:pathLst>
              <a:path w="92709" h="92709">
                <a:moveTo>
                  <a:pt x="92414" y="0"/>
                </a:moveTo>
                <a:lnTo>
                  <a:pt x="0" y="0"/>
                </a:lnTo>
                <a:lnTo>
                  <a:pt x="46207" y="92105"/>
                </a:lnTo>
                <a:lnTo>
                  <a:pt x="92414" y="0"/>
                </a:lnTo>
                <a:close/>
              </a:path>
            </a:pathLst>
          </a:custGeom>
          <a:solidFill>
            <a:srgbClr val="000000"/>
          </a:solidFill>
        </p:spPr>
        <p:txBody>
          <a:bodyPr wrap="square" lIns="0" tIns="0" rIns="0" bIns="0" rtlCol="0"/>
          <a:lstStyle/>
          <a:p>
            <a:endParaRPr/>
          </a:p>
        </p:txBody>
      </p:sp>
      <p:sp>
        <p:nvSpPr>
          <p:cNvPr id="96" name="object 96"/>
          <p:cNvSpPr/>
          <p:nvPr/>
        </p:nvSpPr>
        <p:spPr>
          <a:xfrm>
            <a:off x="7676396" y="756253"/>
            <a:ext cx="739140" cy="136525"/>
          </a:xfrm>
          <a:custGeom>
            <a:avLst/>
            <a:gdLst/>
            <a:ahLst/>
            <a:cxnLst/>
            <a:rect l="l" t="t" r="r" b="b"/>
            <a:pathLst>
              <a:path w="739140" h="136525">
                <a:moveTo>
                  <a:pt x="739056" y="0"/>
                </a:moveTo>
                <a:lnTo>
                  <a:pt x="0" y="136064"/>
                </a:lnTo>
              </a:path>
            </a:pathLst>
          </a:custGeom>
          <a:ln w="13084">
            <a:solidFill>
              <a:srgbClr val="000000"/>
            </a:solidFill>
          </a:ln>
        </p:spPr>
        <p:txBody>
          <a:bodyPr wrap="square" lIns="0" tIns="0" rIns="0" bIns="0" rtlCol="0"/>
          <a:lstStyle/>
          <a:p>
            <a:endParaRPr/>
          </a:p>
        </p:txBody>
      </p:sp>
      <p:sp>
        <p:nvSpPr>
          <p:cNvPr id="97" name="object 97"/>
          <p:cNvSpPr/>
          <p:nvPr/>
        </p:nvSpPr>
        <p:spPr>
          <a:xfrm>
            <a:off x="7596846" y="844957"/>
            <a:ext cx="99695" cy="90805"/>
          </a:xfrm>
          <a:custGeom>
            <a:avLst/>
            <a:gdLst/>
            <a:ahLst/>
            <a:cxnLst/>
            <a:rect l="l" t="t" r="r" b="b"/>
            <a:pathLst>
              <a:path w="99695" h="90805">
                <a:moveTo>
                  <a:pt x="82438" y="0"/>
                </a:moveTo>
                <a:lnTo>
                  <a:pt x="0" y="61883"/>
                </a:lnTo>
                <a:lnTo>
                  <a:pt x="99241" y="90535"/>
                </a:lnTo>
                <a:lnTo>
                  <a:pt x="82438" y="0"/>
                </a:lnTo>
                <a:close/>
              </a:path>
            </a:pathLst>
          </a:custGeom>
          <a:solidFill>
            <a:srgbClr val="000000"/>
          </a:solidFill>
        </p:spPr>
        <p:txBody>
          <a:bodyPr wrap="square" lIns="0" tIns="0" rIns="0" bIns="0" rtlCol="0"/>
          <a:lstStyle/>
          <a:p>
            <a:endParaRPr/>
          </a:p>
        </p:txBody>
      </p:sp>
      <p:sp>
        <p:nvSpPr>
          <p:cNvPr id="98" name="object 98"/>
          <p:cNvSpPr/>
          <p:nvPr/>
        </p:nvSpPr>
        <p:spPr>
          <a:xfrm>
            <a:off x="8415453" y="756253"/>
            <a:ext cx="751205" cy="136525"/>
          </a:xfrm>
          <a:custGeom>
            <a:avLst/>
            <a:gdLst/>
            <a:ahLst/>
            <a:cxnLst/>
            <a:rect l="l" t="t" r="r" b="b"/>
            <a:pathLst>
              <a:path w="751204" h="136525">
                <a:moveTo>
                  <a:pt x="0" y="0"/>
                </a:moveTo>
                <a:lnTo>
                  <a:pt x="750608" y="136195"/>
                </a:lnTo>
              </a:path>
            </a:pathLst>
          </a:custGeom>
          <a:ln w="13084">
            <a:solidFill>
              <a:srgbClr val="000000"/>
            </a:solidFill>
          </a:ln>
        </p:spPr>
        <p:txBody>
          <a:bodyPr wrap="square" lIns="0" tIns="0" rIns="0" bIns="0" rtlCol="0"/>
          <a:lstStyle/>
          <a:p>
            <a:endParaRPr/>
          </a:p>
        </p:txBody>
      </p:sp>
      <p:sp>
        <p:nvSpPr>
          <p:cNvPr id="99" name="object 99"/>
          <p:cNvSpPr/>
          <p:nvPr/>
        </p:nvSpPr>
        <p:spPr>
          <a:xfrm>
            <a:off x="9146503" y="845088"/>
            <a:ext cx="99695" cy="90805"/>
          </a:xfrm>
          <a:custGeom>
            <a:avLst/>
            <a:gdLst/>
            <a:ahLst/>
            <a:cxnLst/>
            <a:rect l="l" t="t" r="r" b="b"/>
            <a:pathLst>
              <a:path w="99695" h="90805">
                <a:moveTo>
                  <a:pt x="16540" y="0"/>
                </a:moveTo>
                <a:lnTo>
                  <a:pt x="0" y="90666"/>
                </a:lnTo>
                <a:lnTo>
                  <a:pt x="99109" y="61752"/>
                </a:lnTo>
                <a:lnTo>
                  <a:pt x="16540" y="0"/>
                </a:lnTo>
                <a:close/>
              </a:path>
            </a:pathLst>
          </a:custGeom>
          <a:solidFill>
            <a:srgbClr val="000000"/>
          </a:solidFill>
        </p:spPr>
        <p:txBody>
          <a:bodyPr wrap="square" lIns="0" tIns="0" rIns="0" bIns="0" rtlCol="0"/>
          <a:lstStyle/>
          <a:p>
            <a:endParaRPr/>
          </a:p>
        </p:txBody>
      </p:sp>
      <p:sp>
        <p:nvSpPr>
          <p:cNvPr id="100" name="object 100"/>
          <p:cNvSpPr/>
          <p:nvPr/>
        </p:nvSpPr>
        <p:spPr>
          <a:xfrm>
            <a:off x="3224727" y="2226406"/>
            <a:ext cx="6704677" cy="1550354"/>
          </a:xfrm>
          <a:prstGeom prst="rect">
            <a:avLst/>
          </a:prstGeom>
          <a:blipFill>
            <a:blip r:embed="rId11" cstate="print"/>
            <a:stretch>
              <a:fillRect/>
            </a:stretch>
          </a:blipFill>
        </p:spPr>
        <p:txBody>
          <a:bodyPr wrap="square" lIns="0" tIns="0" rIns="0" bIns="0" rtlCol="0"/>
          <a:lstStyle/>
          <a:p>
            <a:endParaRPr/>
          </a:p>
        </p:txBody>
      </p:sp>
      <p:sp>
        <p:nvSpPr>
          <p:cNvPr id="101" name="object 101"/>
          <p:cNvSpPr txBox="1"/>
          <p:nvPr/>
        </p:nvSpPr>
        <p:spPr>
          <a:xfrm>
            <a:off x="6232314" y="1545447"/>
            <a:ext cx="1035050" cy="184666"/>
          </a:xfrm>
          <a:prstGeom prst="rect">
            <a:avLst/>
          </a:prstGeom>
        </p:spPr>
        <p:txBody>
          <a:bodyPr vert="horz" wrap="square" lIns="0" tIns="0" rIns="0" bIns="0" rtlCol="0">
            <a:spAutoFit/>
          </a:bodyPr>
          <a:lstStyle/>
          <a:p>
            <a:pPr marL="12700">
              <a:tabLst>
                <a:tab pos="1021715" algn="l"/>
              </a:tabLst>
            </a:pPr>
            <a:r>
              <a:rPr sz="1200" spc="40" dirty="0">
                <a:latin typeface="宋体"/>
                <a:cs typeface="宋体"/>
              </a:rPr>
              <a:t>多维共享</a:t>
            </a:r>
            <a:r>
              <a:rPr sz="1200" spc="-204" dirty="0">
                <a:latin typeface="宋体"/>
                <a:cs typeface="宋体"/>
              </a:rPr>
              <a:t> </a:t>
            </a:r>
            <a:r>
              <a:rPr sz="1200" u="heavy" spc="10" dirty="0">
                <a:latin typeface="Times New Roman"/>
                <a:cs typeface="Times New Roman"/>
              </a:rPr>
              <a:t> </a:t>
            </a:r>
            <a:r>
              <a:rPr sz="1200" u="heavy" dirty="0">
                <a:latin typeface="Times New Roman"/>
                <a:cs typeface="Times New Roman"/>
              </a:rPr>
              <a:t>	</a:t>
            </a:r>
            <a:endParaRPr sz="1200">
              <a:latin typeface="Times New Roman"/>
              <a:cs typeface="Times New Roman"/>
            </a:endParaRPr>
          </a:p>
        </p:txBody>
      </p:sp>
      <p:sp>
        <p:nvSpPr>
          <p:cNvPr id="102" name="object 102"/>
          <p:cNvSpPr/>
          <p:nvPr/>
        </p:nvSpPr>
        <p:spPr>
          <a:xfrm>
            <a:off x="3280399" y="2260424"/>
            <a:ext cx="6586855" cy="1428115"/>
          </a:xfrm>
          <a:custGeom>
            <a:avLst/>
            <a:gdLst/>
            <a:ahLst/>
            <a:cxnLst/>
            <a:rect l="l" t="t" r="r" b="b"/>
            <a:pathLst>
              <a:path w="6586855" h="1428114">
                <a:moveTo>
                  <a:pt x="0" y="1427895"/>
                </a:moveTo>
                <a:lnTo>
                  <a:pt x="6586271" y="1427895"/>
                </a:lnTo>
                <a:lnTo>
                  <a:pt x="6586271" y="0"/>
                </a:lnTo>
                <a:lnTo>
                  <a:pt x="0" y="0"/>
                </a:lnTo>
                <a:lnTo>
                  <a:pt x="0" y="1427895"/>
                </a:lnTo>
                <a:close/>
              </a:path>
            </a:pathLst>
          </a:custGeom>
          <a:ln w="9823">
            <a:solidFill>
              <a:srgbClr val="000000"/>
            </a:solidFill>
            <a:prstDash val="lgDash"/>
          </a:ln>
        </p:spPr>
        <p:txBody>
          <a:bodyPr wrap="square" lIns="0" tIns="0" rIns="0" bIns="0" rtlCol="0"/>
          <a:lstStyle/>
          <a:p>
            <a:endParaRPr/>
          </a:p>
        </p:txBody>
      </p:sp>
      <p:sp>
        <p:nvSpPr>
          <p:cNvPr id="103" name="object 103"/>
          <p:cNvSpPr/>
          <p:nvPr/>
        </p:nvSpPr>
        <p:spPr>
          <a:xfrm>
            <a:off x="3224727" y="4022072"/>
            <a:ext cx="6704677" cy="2619901"/>
          </a:xfrm>
          <a:prstGeom prst="rect">
            <a:avLst/>
          </a:prstGeom>
          <a:blipFill>
            <a:blip r:embed="rId12" cstate="print"/>
            <a:stretch>
              <a:fillRect/>
            </a:stretch>
          </a:blipFill>
        </p:spPr>
        <p:txBody>
          <a:bodyPr wrap="square" lIns="0" tIns="0" rIns="0" bIns="0" rtlCol="0"/>
          <a:lstStyle/>
          <a:p>
            <a:endParaRPr/>
          </a:p>
        </p:txBody>
      </p:sp>
      <p:sp>
        <p:nvSpPr>
          <p:cNvPr id="104" name="object 104"/>
          <p:cNvSpPr/>
          <p:nvPr/>
        </p:nvSpPr>
        <p:spPr>
          <a:xfrm>
            <a:off x="3280399" y="4059204"/>
            <a:ext cx="6586855" cy="2503805"/>
          </a:xfrm>
          <a:custGeom>
            <a:avLst/>
            <a:gdLst/>
            <a:ahLst/>
            <a:cxnLst/>
            <a:rect l="l" t="t" r="r" b="b"/>
            <a:pathLst>
              <a:path w="6586855" h="2503804">
                <a:moveTo>
                  <a:pt x="0" y="2503331"/>
                </a:moveTo>
                <a:lnTo>
                  <a:pt x="6586271" y="2503331"/>
                </a:lnTo>
                <a:lnTo>
                  <a:pt x="6586271" y="0"/>
                </a:lnTo>
                <a:lnTo>
                  <a:pt x="0" y="0"/>
                </a:lnTo>
                <a:lnTo>
                  <a:pt x="0" y="2503331"/>
                </a:lnTo>
                <a:close/>
              </a:path>
            </a:pathLst>
          </a:custGeom>
          <a:ln w="9826">
            <a:solidFill>
              <a:srgbClr val="000000"/>
            </a:solidFill>
            <a:prstDash val="lgDash"/>
          </a:ln>
        </p:spPr>
        <p:txBody>
          <a:bodyPr wrap="square" lIns="0" tIns="0" rIns="0" bIns="0" rtlCol="0"/>
          <a:lstStyle/>
          <a:p>
            <a:endParaRPr/>
          </a:p>
        </p:txBody>
      </p:sp>
      <p:sp>
        <p:nvSpPr>
          <p:cNvPr id="105" name="object 105"/>
          <p:cNvSpPr/>
          <p:nvPr/>
        </p:nvSpPr>
        <p:spPr>
          <a:xfrm>
            <a:off x="3224727" y="460180"/>
            <a:ext cx="6704677" cy="1560166"/>
          </a:xfrm>
          <a:prstGeom prst="rect">
            <a:avLst/>
          </a:prstGeom>
          <a:blipFill>
            <a:blip r:embed="rId13" cstate="print"/>
            <a:stretch>
              <a:fillRect/>
            </a:stretch>
          </a:blipFill>
        </p:spPr>
        <p:txBody>
          <a:bodyPr wrap="square" lIns="0" tIns="0" rIns="0" bIns="0" rtlCol="0"/>
          <a:lstStyle/>
          <a:p>
            <a:endParaRPr/>
          </a:p>
        </p:txBody>
      </p:sp>
      <p:sp>
        <p:nvSpPr>
          <p:cNvPr id="106" name="object 106"/>
          <p:cNvSpPr/>
          <p:nvPr/>
        </p:nvSpPr>
        <p:spPr>
          <a:xfrm>
            <a:off x="3280399" y="498907"/>
            <a:ext cx="6586855" cy="1428115"/>
          </a:xfrm>
          <a:custGeom>
            <a:avLst/>
            <a:gdLst/>
            <a:ahLst/>
            <a:cxnLst/>
            <a:rect l="l" t="t" r="r" b="b"/>
            <a:pathLst>
              <a:path w="6586855" h="1428114">
                <a:moveTo>
                  <a:pt x="0" y="1427895"/>
                </a:moveTo>
                <a:lnTo>
                  <a:pt x="6586271" y="1427895"/>
                </a:lnTo>
                <a:lnTo>
                  <a:pt x="6586271" y="0"/>
                </a:lnTo>
                <a:lnTo>
                  <a:pt x="0" y="0"/>
                </a:lnTo>
                <a:lnTo>
                  <a:pt x="0" y="1427895"/>
                </a:lnTo>
                <a:close/>
              </a:path>
            </a:pathLst>
          </a:custGeom>
          <a:ln w="9823">
            <a:solidFill>
              <a:srgbClr val="000000"/>
            </a:solidFill>
            <a:prstDash val="lgDash"/>
          </a:ln>
        </p:spPr>
        <p:txBody>
          <a:bodyPr wrap="square" lIns="0" tIns="0" rIns="0" bIns="0" rtlCol="0"/>
          <a:lstStyle/>
          <a:p>
            <a:endParaRPr/>
          </a:p>
        </p:txBody>
      </p:sp>
      <p:sp>
        <p:nvSpPr>
          <p:cNvPr id="107" name="object 107"/>
          <p:cNvSpPr/>
          <p:nvPr/>
        </p:nvSpPr>
        <p:spPr>
          <a:xfrm>
            <a:off x="6080531" y="4004880"/>
            <a:ext cx="875030" cy="240029"/>
          </a:xfrm>
          <a:custGeom>
            <a:avLst/>
            <a:gdLst/>
            <a:ahLst/>
            <a:cxnLst/>
            <a:rect l="l" t="t" r="r" b="b"/>
            <a:pathLst>
              <a:path w="875029" h="240029">
                <a:moveTo>
                  <a:pt x="0" y="239735"/>
                </a:moveTo>
                <a:lnTo>
                  <a:pt x="874450" y="239735"/>
                </a:lnTo>
                <a:lnTo>
                  <a:pt x="874450" y="0"/>
                </a:lnTo>
                <a:lnTo>
                  <a:pt x="0" y="0"/>
                </a:lnTo>
                <a:lnTo>
                  <a:pt x="0" y="239735"/>
                </a:lnTo>
                <a:close/>
              </a:path>
            </a:pathLst>
          </a:custGeom>
          <a:solidFill>
            <a:srgbClr val="FFFFFF"/>
          </a:solidFill>
        </p:spPr>
        <p:txBody>
          <a:bodyPr wrap="square" lIns="0" tIns="0" rIns="0" bIns="0" rtlCol="0"/>
          <a:lstStyle/>
          <a:p>
            <a:endParaRPr/>
          </a:p>
        </p:txBody>
      </p:sp>
      <p:sp>
        <p:nvSpPr>
          <p:cNvPr id="108" name="object 108"/>
          <p:cNvSpPr txBox="1"/>
          <p:nvPr/>
        </p:nvSpPr>
        <p:spPr>
          <a:xfrm>
            <a:off x="6141082" y="4001460"/>
            <a:ext cx="765175" cy="223520"/>
          </a:xfrm>
          <a:prstGeom prst="rect">
            <a:avLst/>
          </a:prstGeom>
        </p:spPr>
        <p:txBody>
          <a:bodyPr vert="horz" wrap="square" lIns="0" tIns="0" rIns="0" bIns="0" rtlCol="0">
            <a:spAutoFit/>
          </a:bodyPr>
          <a:lstStyle/>
          <a:p>
            <a:pPr marL="12700"/>
            <a:r>
              <a:rPr sz="1450" b="1" spc="15" dirty="0">
                <a:latin typeface="宋体"/>
                <a:cs typeface="宋体"/>
              </a:rPr>
              <a:t>具</a:t>
            </a:r>
            <a:r>
              <a:rPr sz="1450" b="1" spc="-65" dirty="0">
                <a:latin typeface="宋体"/>
                <a:cs typeface="宋体"/>
              </a:rPr>
              <a:t>体</a:t>
            </a:r>
            <a:r>
              <a:rPr sz="1450" b="1" spc="15" dirty="0">
                <a:latin typeface="宋体"/>
                <a:cs typeface="宋体"/>
              </a:rPr>
              <a:t>模式</a:t>
            </a:r>
            <a:endParaRPr sz="1450">
              <a:latin typeface="宋体"/>
              <a:cs typeface="宋体"/>
            </a:endParaRPr>
          </a:p>
        </p:txBody>
      </p:sp>
      <p:sp>
        <p:nvSpPr>
          <p:cNvPr id="109" name="object 109"/>
          <p:cNvSpPr/>
          <p:nvPr/>
        </p:nvSpPr>
        <p:spPr>
          <a:xfrm>
            <a:off x="7224691" y="906865"/>
            <a:ext cx="744220" cy="471170"/>
          </a:xfrm>
          <a:custGeom>
            <a:avLst/>
            <a:gdLst/>
            <a:ahLst/>
            <a:cxnLst/>
            <a:rect l="l" t="t" r="r" b="b"/>
            <a:pathLst>
              <a:path w="744220" h="471169">
                <a:moveTo>
                  <a:pt x="0" y="470705"/>
                </a:moveTo>
                <a:lnTo>
                  <a:pt x="744215" y="470705"/>
                </a:lnTo>
                <a:lnTo>
                  <a:pt x="744215" y="0"/>
                </a:lnTo>
                <a:lnTo>
                  <a:pt x="0" y="0"/>
                </a:lnTo>
                <a:lnTo>
                  <a:pt x="0" y="470705"/>
                </a:lnTo>
                <a:close/>
              </a:path>
            </a:pathLst>
          </a:custGeom>
          <a:ln w="9831">
            <a:solidFill>
              <a:srgbClr val="000000"/>
            </a:solidFill>
          </a:ln>
        </p:spPr>
        <p:txBody>
          <a:bodyPr wrap="square" lIns="0" tIns="0" rIns="0" bIns="0" rtlCol="0"/>
          <a:lstStyle/>
          <a:p>
            <a:endParaRPr/>
          </a:p>
        </p:txBody>
      </p:sp>
      <p:sp>
        <p:nvSpPr>
          <p:cNvPr id="110" name="object 110"/>
          <p:cNvSpPr txBox="1"/>
          <p:nvPr/>
        </p:nvSpPr>
        <p:spPr>
          <a:xfrm>
            <a:off x="7328035" y="977264"/>
            <a:ext cx="548640" cy="314960"/>
          </a:xfrm>
          <a:prstGeom prst="rect">
            <a:avLst/>
          </a:prstGeom>
        </p:spPr>
        <p:txBody>
          <a:bodyPr vert="horz" wrap="square" lIns="0" tIns="0" rIns="0" bIns="0" rtlCol="0">
            <a:spAutoFit/>
          </a:bodyPr>
          <a:lstStyle/>
          <a:p>
            <a:pPr marL="12700"/>
            <a:r>
              <a:rPr sz="1000" spc="10" dirty="0">
                <a:latin typeface="宋体"/>
                <a:cs typeface="宋体"/>
              </a:rPr>
              <a:t>公</a:t>
            </a:r>
            <a:r>
              <a:rPr sz="1000" spc="85" dirty="0">
                <a:latin typeface="宋体"/>
                <a:cs typeface="宋体"/>
              </a:rPr>
              <a:t>共</a:t>
            </a:r>
            <a:r>
              <a:rPr sz="1000" spc="10" dirty="0">
                <a:latin typeface="宋体"/>
                <a:cs typeface="宋体"/>
              </a:rPr>
              <a:t>安全</a:t>
            </a:r>
            <a:endParaRPr sz="1000">
              <a:latin typeface="宋体"/>
              <a:cs typeface="宋体"/>
            </a:endParaRPr>
          </a:p>
          <a:p>
            <a:pPr marL="12700">
              <a:spcBef>
                <a:spcPts val="35"/>
              </a:spcBef>
            </a:pPr>
            <a:r>
              <a:rPr sz="1000" spc="5" dirty="0">
                <a:latin typeface="宋体"/>
                <a:cs typeface="宋体"/>
              </a:rPr>
              <a:t>大</a:t>
            </a:r>
            <a:r>
              <a:rPr sz="1000" spc="85" dirty="0">
                <a:latin typeface="宋体"/>
                <a:cs typeface="宋体"/>
              </a:rPr>
              <a:t>数</a:t>
            </a:r>
            <a:r>
              <a:rPr sz="1000" spc="5" dirty="0">
                <a:latin typeface="宋体"/>
                <a:cs typeface="宋体"/>
              </a:rPr>
              <a:t>据集</a:t>
            </a:r>
            <a:endParaRPr sz="1000">
              <a:latin typeface="宋体"/>
              <a:cs typeface="宋体"/>
            </a:endParaRPr>
          </a:p>
        </p:txBody>
      </p:sp>
      <p:sp>
        <p:nvSpPr>
          <p:cNvPr id="111" name="object 111"/>
          <p:cNvSpPr/>
          <p:nvPr/>
        </p:nvSpPr>
        <p:spPr>
          <a:xfrm>
            <a:off x="2499046" y="1078007"/>
            <a:ext cx="255270" cy="1156335"/>
          </a:xfrm>
          <a:custGeom>
            <a:avLst/>
            <a:gdLst/>
            <a:ahLst/>
            <a:cxnLst/>
            <a:rect l="l" t="t" r="r" b="b"/>
            <a:pathLst>
              <a:path w="255269" h="1156335">
                <a:moveTo>
                  <a:pt x="0" y="1155857"/>
                </a:moveTo>
                <a:lnTo>
                  <a:pt x="254981" y="1155857"/>
                </a:lnTo>
                <a:lnTo>
                  <a:pt x="254981" y="0"/>
                </a:lnTo>
                <a:lnTo>
                  <a:pt x="0" y="0"/>
                </a:lnTo>
                <a:lnTo>
                  <a:pt x="0" y="1155857"/>
                </a:lnTo>
                <a:close/>
              </a:path>
            </a:pathLst>
          </a:custGeom>
          <a:ln w="9853">
            <a:solidFill>
              <a:srgbClr val="000000"/>
            </a:solidFill>
          </a:ln>
        </p:spPr>
        <p:txBody>
          <a:bodyPr wrap="square" lIns="0" tIns="0" rIns="0" bIns="0" rtlCol="0"/>
          <a:lstStyle/>
          <a:p>
            <a:endParaRPr/>
          </a:p>
        </p:txBody>
      </p:sp>
      <p:sp>
        <p:nvSpPr>
          <p:cNvPr id="112" name="object 112"/>
          <p:cNvSpPr txBox="1"/>
          <p:nvPr/>
        </p:nvSpPr>
        <p:spPr>
          <a:xfrm>
            <a:off x="2548451" y="1172712"/>
            <a:ext cx="154305" cy="948690"/>
          </a:xfrm>
          <a:prstGeom prst="rect">
            <a:avLst/>
          </a:prstGeom>
        </p:spPr>
        <p:txBody>
          <a:bodyPr vert="horz" wrap="square" lIns="0" tIns="0" rIns="0" bIns="0" rtlCol="0">
            <a:spAutoFit/>
          </a:bodyPr>
          <a:lstStyle/>
          <a:p>
            <a:pPr marL="12700" marR="5080" algn="just">
              <a:lnSpc>
                <a:spcPct val="103099"/>
              </a:lnSpc>
            </a:pPr>
            <a:r>
              <a:rPr sz="1000" spc="5" dirty="0">
                <a:latin typeface="宋体"/>
                <a:cs typeface="宋体"/>
              </a:rPr>
              <a:t>法  规  标</a:t>
            </a:r>
            <a:endParaRPr sz="1000">
              <a:latin typeface="宋体"/>
              <a:cs typeface="宋体"/>
            </a:endParaRPr>
          </a:p>
          <a:p>
            <a:pPr marL="12700" marR="5080" algn="just">
              <a:lnSpc>
                <a:spcPct val="103099"/>
              </a:lnSpc>
            </a:pPr>
            <a:r>
              <a:rPr sz="1000" spc="5" dirty="0">
                <a:latin typeface="宋体"/>
                <a:cs typeface="宋体"/>
              </a:rPr>
              <a:t>准  规  </a:t>
            </a:r>
            <a:r>
              <a:rPr sz="1000" spc="10" dirty="0">
                <a:latin typeface="宋体"/>
                <a:cs typeface="宋体"/>
              </a:rPr>
              <a:t>范</a:t>
            </a:r>
            <a:endParaRPr sz="1000">
              <a:latin typeface="宋体"/>
              <a:cs typeface="宋体"/>
            </a:endParaRPr>
          </a:p>
        </p:txBody>
      </p:sp>
      <p:sp>
        <p:nvSpPr>
          <p:cNvPr id="113" name="object 113"/>
          <p:cNvSpPr/>
          <p:nvPr/>
        </p:nvSpPr>
        <p:spPr>
          <a:xfrm>
            <a:off x="2499046" y="2264780"/>
            <a:ext cx="255270" cy="1156335"/>
          </a:xfrm>
          <a:custGeom>
            <a:avLst/>
            <a:gdLst/>
            <a:ahLst/>
            <a:cxnLst/>
            <a:rect l="l" t="t" r="r" b="b"/>
            <a:pathLst>
              <a:path w="255269" h="1156335">
                <a:moveTo>
                  <a:pt x="0" y="1155857"/>
                </a:moveTo>
                <a:lnTo>
                  <a:pt x="254981" y="1155857"/>
                </a:lnTo>
                <a:lnTo>
                  <a:pt x="254981" y="0"/>
                </a:lnTo>
                <a:lnTo>
                  <a:pt x="0" y="0"/>
                </a:lnTo>
                <a:lnTo>
                  <a:pt x="0" y="1155857"/>
                </a:lnTo>
                <a:close/>
              </a:path>
            </a:pathLst>
          </a:custGeom>
          <a:ln w="9853">
            <a:solidFill>
              <a:srgbClr val="000000"/>
            </a:solidFill>
          </a:ln>
        </p:spPr>
        <p:txBody>
          <a:bodyPr wrap="square" lIns="0" tIns="0" rIns="0" bIns="0" rtlCol="0"/>
          <a:lstStyle/>
          <a:p>
            <a:endParaRPr/>
          </a:p>
        </p:txBody>
      </p:sp>
      <p:sp>
        <p:nvSpPr>
          <p:cNvPr id="114" name="object 114"/>
          <p:cNvSpPr txBox="1"/>
          <p:nvPr/>
        </p:nvSpPr>
        <p:spPr>
          <a:xfrm>
            <a:off x="2548451" y="2367813"/>
            <a:ext cx="154305" cy="922655"/>
          </a:xfrm>
          <a:prstGeom prst="rect">
            <a:avLst/>
          </a:prstGeom>
        </p:spPr>
        <p:txBody>
          <a:bodyPr vert="horz" wrap="square" lIns="0" tIns="0" rIns="0" bIns="0" rtlCol="0">
            <a:spAutoFit/>
          </a:bodyPr>
          <a:lstStyle/>
          <a:p>
            <a:pPr marL="12700" marR="5080" algn="just">
              <a:lnSpc>
                <a:spcPct val="120300"/>
              </a:lnSpc>
            </a:pPr>
            <a:r>
              <a:rPr sz="1000" spc="5" dirty="0">
                <a:latin typeface="宋体"/>
                <a:cs typeface="宋体"/>
              </a:rPr>
              <a:t>信  息  化  能  力</a:t>
            </a:r>
            <a:endParaRPr sz="1000">
              <a:latin typeface="宋体"/>
              <a:cs typeface="宋体"/>
            </a:endParaRPr>
          </a:p>
        </p:txBody>
      </p:sp>
      <p:sp>
        <p:nvSpPr>
          <p:cNvPr id="115" name="object 115"/>
          <p:cNvSpPr/>
          <p:nvPr/>
        </p:nvSpPr>
        <p:spPr>
          <a:xfrm>
            <a:off x="2499046" y="3468601"/>
            <a:ext cx="255270" cy="1021715"/>
          </a:xfrm>
          <a:custGeom>
            <a:avLst/>
            <a:gdLst/>
            <a:ahLst/>
            <a:cxnLst/>
            <a:rect l="l" t="t" r="r" b="b"/>
            <a:pathLst>
              <a:path w="255269" h="1021714">
                <a:moveTo>
                  <a:pt x="0" y="1021323"/>
                </a:moveTo>
                <a:lnTo>
                  <a:pt x="254981" y="1021323"/>
                </a:lnTo>
                <a:lnTo>
                  <a:pt x="254981" y="0"/>
                </a:lnTo>
                <a:lnTo>
                  <a:pt x="0" y="0"/>
                </a:lnTo>
                <a:lnTo>
                  <a:pt x="0" y="1021323"/>
                </a:lnTo>
                <a:close/>
              </a:path>
            </a:pathLst>
          </a:custGeom>
          <a:ln w="9853">
            <a:solidFill>
              <a:srgbClr val="000000"/>
            </a:solidFill>
          </a:ln>
        </p:spPr>
        <p:txBody>
          <a:bodyPr wrap="square" lIns="0" tIns="0" rIns="0" bIns="0" rtlCol="0"/>
          <a:lstStyle/>
          <a:p>
            <a:endParaRPr/>
          </a:p>
        </p:txBody>
      </p:sp>
      <p:sp>
        <p:nvSpPr>
          <p:cNvPr id="116" name="object 116"/>
          <p:cNvSpPr txBox="1"/>
          <p:nvPr/>
        </p:nvSpPr>
        <p:spPr>
          <a:xfrm>
            <a:off x="2548451" y="3568430"/>
            <a:ext cx="154305" cy="791210"/>
          </a:xfrm>
          <a:prstGeom prst="rect">
            <a:avLst/>
          </a:prstGeom>
        </p:spPr>
        <p:txBody>
          <a:bodyPr vert="horz" wrap="square" lIns="0" tIns="0" rIns="0" bIns="0" rtlCol="0">
            <a:spAutoFit/>
          </a:bodyPr>
          <a:lstStyle/>
          <a:p>
            <a:pPr marL="12700" marR="5080" algn="just">
              <a:lnSpc>
                <a:spcPct val="128899"/>
              </a:lnSpc>
            </a:pPr>
            <a:r>
              <a:rPr sz="1000" spc="5" dirty="0">
                <a:latin typeface="宋体"/>
                <a:cs typeface="宋体"/>
              </a:rPr>
              <a:t>政  府  主  导</a:t>
            </a:r>
            <a:endParaRPr sz="1000">
              <a:latin typeface="宋体"/>
              <a:cs typeface="宋体"/>
            </a:endParaRPr>
          </a:p>
        </p:txBody>
      </p:sp>
      <p:sp>
        <p:nvSpPr>
          <p:cNvPr id="117" name="object 117"/>
          <p:cNvSpPr/>
          <p:nvPr/>
        </p:nvSpPr>
        <p:spPr>
          <a:xfrm>
            <a:off x="2499046" y="4535611"/>
            <a:ext cx="255270" cy="1021715"/>
          </a:xfrm>
          <a:custGeom>
            <a:avLst/>
            <a:gdLst/>
            <a:ahLst/>
            <a:cxnLst/>
            <a:rect l="l" t="t" r="r" b="b"/>
            <a:pathLst>
              <a:path w="255269" h="1021714">
                <a:moveTo>
                  <a:pt x="0" y="1021323"/>
                </a:moveTo>
                <a:lnTo>
                  <a:pt x="254981" y="1021323"/>
                </a:lnTo>
                <a:lnTo>
                  <a:pt x="254981" y="0"/>
                </a:lnTo>
                <a:lnTo>
                  <a:pt x="0" y="0"/>
                </a:lnTo>
                <a:lnTo>
                  <a:pt x="0" y="1021323"/>
                </a:lnTo>
                <a:close/>
              </a:path>
            </a:pathLst>
          </a:custGeom>
          <a:ln w="9853">
            <a:solidFill>
              <a:srgbClr val="000000"/>
            </a:solidFill>
          </a:ln>
        </p:spPr>
        <p:txBody>
          <a:bodyPr wrap="square" lIns="0" tIns="0" rIns="0" bIns="0" rtlCol="0"/>
          <a:lstStyle/>
          <a:p>
            <a:endParaRPr/>
          </a:p>
        </p:txBody>
      </p:sp>
      <p:sp>
        <p:nvSpPr>
          <p:cNvPr id="118" name="object 118"/>
          <p:cNvSpPr txBox="1"/>
          <p:nvPr/>
        </p:nvSpPr>
        <p:spPr>
          <a:xfrm>
            <a:off x="2548451" y="4637063"/>
            <a:ext cx="154305" cy="791210"/>
          </a:xfrm>
          <a:prstGeom prst="rect">
            <a:avLst/>
          </a:prstGeom>
        </p:spPr>
        <p:txBody>
          <a:bodyPr vert="horz" wrap="square" lIns="0" tIns="0" rIns="0" bIns="0" rtlCol="0">
            <a:spAutoFit/>
          </a:bodyPr>
          <a:lstStyle/>
          <a:p>
            <a:pPr marL="12700" marR="5080" algn="just">
              <a:lnSpc>
                <a:spcPct val="128899"/>
              </a:lnSpc>
            </a:pPr>
            <a:r>
              <a:rPr sz="1000" spc="5" dirty="0">
                <a:latin typeface="宋体"/>
                <a:cs typeface="宋体"/>
              </a:rPr>
              <a:t>多  方  参  </a:t>
            </a:r>
            <a:r>
              <a:rPr sz="1000" spc="10" dirty="0">
                <a:latin typeface="宋体"/>
                <a:cs typeface="宋体"/>
              </a:rPr>
              <a:t>与</a:t>
            </a:r>
            <a:endParaRPr sz="1000">
              <a:latin typeface="宋体"/>
              <a:cs typeface="宋体"/>
            </a:endParaRPr>
          </a:p>
        </p:txBody>
      </p:sp>
      <p:sp>
        <p:nvSpPr>
          <p:cNvPr id="119" name="object 119"/>
          <p:cNvSpPr/>
          <p:nvPr/>
        </p:nvSpPr>
        <p:spPr>
          <a:xfrm>
            <a:off x="2279573" y="911549"/>
            <a:ext cx="679328" cy="4857122"/>
          </a:xfrm>
          <a:prstGeom prst="rect">
            <a:avLst/>
          </a:prstGeom>
          <a:blipFill>
            <a:blip r:embed="rId14" cstate="print"/>
            <a:stretch>
              <a:fillRect/>
            </a:stretch>
          </a:blipFill>
        </p:spPr>
        <p:txBody>
          <a:bodyPr wrap="square" lIns="0" tIns="0" rIns="0" bIns="0" rtlCol="0"/>
          <a:lstStyle/>
          <a:p>
            <a:endParaRPr/>
          </a:p>
        </p:txBody>
      </p:sp>
      <p:sp>
        <p:nvSpPr>
          <p:cNvPr id="120" name="object 120"/>
          <p:cNvSpPr/>
          <p:nvPr/>
        </p:nvSpPr>
        <p:spPr>
          <a:xfrm>
            <a:off x="2334110" y="953220"/>
            <a:ext cx="553085" cy="4728845"/>
          </a:xfrm>
          <a:custGeom>
            <a:avLst/>
            <a:gdLst/>
            <a:ahLst/>
            <a:cxnLst/>
            <a:rect l="l" t="t" r="r" b="b"/>
            <a:pathLst>
              <a:path w="553085" h="4728845">
                <a:moveTo>
                  <a:pt x="0" y="4728515"/>
                </a:moveTo>
                <a:lnTo>
                  <a:pt x="552993" y="4728515"/>
                </a:lnTo>
                <a:lnTo>
                  <a:pt x="552993" y="0"/>
                </a:lnTo>
                <a:lnTo>
                  <a:pt x="0" y="0"/>
                </a:lnTo>
                <a:lnTo>
                  <a:pt x="0" y="4728515"/>
                </a:lnTo>
                <a:close/>
              </a:path>
            </a:pathLst>
          </a:custGeom>
          <a:ln w="9854">
            <a:solidFill>
              <a:srgbClr val="000000"/>
            </a:solidFill>
            <a:prstDash val="lgDash"/>
          </a:ln>
        </p:spPr>
        <p:txBody>
          <a:bodyPr wrap="square" lIns="0" tIns="0" rIns="0" bIns="0" rtlCol="0"/>
          <a:lstStyle/>
          <a:p>
            <a:endParaRPr/>
          </a:p>
        </p:txBody>
      </p:sp>
      <p:sp>
        <p:nvSpPr>
          <p:cNvPr id="121" name="object 121"/>
          <p:cNvSpPr/>
          <p:nvPr/>
        </p:nvSpPr>
        <p:spPr>
          <a:xfrm>
            <a:off x="3026900" y="3175851"/>
            <a:ext cx="223520" cy="243204"/>
          </a:xfrm>
          <a:custGeom>
            <a:avLst/>
            <a:gdLst/>
            <a:ahLst/>
            <a:cxnLst/>
            <a:rect l="l" t="t" r="r" b="b"/>
            <a:pathLst>
              <a:path w="223519" h="243204">
                <a:moveTo>
                  <a:pt x="48883" y="171520"/>
                </a:moveTo>
                <a:lnTo>
                  <a:pt x="42072" y="171520"/>
                </a:lnTo>
                <a:lnTo>
                  <a:pt x="52424" y="176549"/>
                </a:lnTo>
                <a:lnTo>
                  <a:pt x="62824" y="180449"/>
                </a:lnTo>
                <a:lnTo>
                  <a:pt x="73271" y="183221"/>
                </a:lnTo>
                <a:lnTo>
                  <a:pt x="83764" y="184865"/>
                </a:lnTo>
                <a:lnTo>
                  <a:pt x="81906" y="199465"/>
                </a:lnTo>
                <a:lnTo>
                  <a:pt x="78144" y="213844"/>
                </a:lnTo>
                <a:lnTo>
                  <a:pt x="72479" y="228027"/>
                </a:lnTo>
                <a:lnTo>
                  <a:pt x="64913" y="242038"/>
                </a:lnTo>
                <a:lnTo>
                  <a:pt x="66357" y="242692"/>
                </a:lnTo>
                <a:lnTo>
                  <a:pt x="75784" y="229028"/>
                </a:lnTo>
                <a:lnTo>
                  <a:pt x="83035" y="214727"/>
                </a:lnTo>
                <a:lnTo>
                  <a:pt x="88110" y="199788"/>
                </a:lnTo>
                <a:lnTo>
                  <a:pt x="91010" y="184210"/>
                </a:lnTo>
                <a:lnTo>
                  <a:pt x="102731" y="182587"/>
                </a:lnTo>
                <a:lnTo>
                  <a:pt x="115037" y="178879"/>
                </a:lnTo>
                <a:lnTo>
                  <a:pt x="117720" y="177669"/>
                </a:lnTo>
                <a:lnTo>
                  <a:pt x="83764" y="177669"/>
                </a:lnTo>
                <a:lnTo>
                  <a:pt x="74610" y="177618"/>
                </a:lnTo>
                <a:lnTo>
                  <a:pt x="64911" y="176279"/>
                </a:lnTo>
                <a:lnTo>
                  <a:pt x="54669" y="173640"/>
                </a:lnTo>
                <a:lnTo>
                  <a:pt x="48883" y="171520"/>
                </a:lnTo>
                <a:close/>
              </a:path>
              <a:path w="223519" h="243204">
                <a:moveTo>
                  <a:pt x="50110" y="139073"/>
                </a:moveTo>
                <a:lnTo>
                  <a:pt x="39171" y="139073"/>
                </a:lnTo>
                <a:lnTo>
                  <a:pt x="54753" y="154512"/>
                </a:lnTo>
                <a:lnTo>
                  <a:pt x="29378" y="179893"/>
                </a:lnTo>
                <a:lnTo>
                  <a:pt x="35180" y="179893"/>
                </a:lnTo>
                <a:lnTo>
                  <a:pt x="38803" y="174790"/>
                </a:lnTo>
                <a:lnTo>
                  <a:pt x="42072" y="171520"/>
                </a:lnTo>
                <a:lnTo>
                  <a:pt x="48883" y="171520"/>
                </a:lnTo>
                <a:lnTo>
                  <a:pt x="43883" y="169688"/>
                </a:lnTo>
                <a:lnTo>
                  <a:pt x="64537" y="149148"/>
                </a:lnTo>
                <a:lnTo>
                  <a:pt x="60200" y="149148"/>
                </a:lnTo>
                <a:lnTo>
                  <a:pt x="50110" y="139073"/>
                </a:lnTo>
                <a:close/>
              </a:path>
              <a:path w="223519" h="243204">
                <a:moveTo>
                  <a:pt x="83463" y="138681"/>
                </a:moveTo>
                <a:lnTo>
                  <a:pt x="75060" y="138681"/>
                </a:lnTo>
                <a:lnTo>
                  <a:pt x="78868" y="150329"/>
                </a:lnTo>
                <a:lnTo>
                  <a:pt x="81588" y="160726"/>
                </a:lnTo>
                <a:lnTo>
                  <a:pt x="83220" y="169848"/>
                </a:lnTo>
                <a:lnTo>
                  <a:pt x="83764" y="177669"/>
                </a:lnTo>
                <a:lnTo>
                  <a:pt x="117720" y="177669"/>
                </a:lnTo>
                <a:lnTo>
                  <a:pt x="118589" y="177276"/>
                </a:lnTo>
                <a:lnTo>
                  <a:pt x="91377" y="177276"/>
                </a:lnTo>
                <a:lnTo>
                  <a:pt x="90132" y="166681"/>
                </a:lnTo>
                <a:lnTo>
                  <a:pt x="88207" y="156098"/>
                </a:lnTo>
                <a:lnTo>
                  <a:pt x="85603" y="145539"/>
                </a:lnTo>
                <a:lnTo>
                  <a:pt x="83463" y="138681"/>
                </a:lnTo>
                <a:close/>
              </a:path>
              <a:path w="223519" h="243204">
                <a:moveTo>
                  <a:pt x="141050" y="150979"/>
                </a:moveTo>
                <a:lnTo>
                  <a:pt x="129654" y="160865"/>
                </a:lnTo>
                <a:lnTo>
                  <a:pt x="117577" y="168543"/>
                </a:lnTo>
                <a:lnTo>
                  <a:pt x="104819" y="174014"/>
                </a:lnTo>
                <a:lnTo>
                  <a:pt x="91377" y="177276"/>
                </a:lnTo>
                <a:lnTo>
                  <a:pt x="118589" y="177276"/>
                </a:lnTo>
                <a:lnTo>
                  <a:pt x="127932" y="173061"/>
                </a:lnTo>
                <a:lnTo>
                  <a:pt x="141418" y="165109"/>
                </a:lnTo>
                <a:lnTo>
                  <a:pt x="139003" y="161184"/>
                </a:lnTo>
                <a:lnTo>
                  <a:pt x="139357" y="156997"/>
                </a:lnTo>
                <a:lnTo>
                  <a:pt x="142508" y="152418"/>
                </a:lnTo>
                <a:lnTo>
                  <a:pt x="141050" y="150979"/>
                </a:lnTo>
                <a:close/>
              </a:path>
              <a:path w="223519" h="243204">
                <a:moveTo>
                  <a:pt x="32634" y="115131"/>
                </a:moveTo>
                <a:lnTo>
                  <a:pt x="19585" y="120234"/>
                </a:lnTo>
                <a:lnTo>
                  <a:pt x="22723" y="122850"/>
                </a:lnTo>
                <a:lnTo>
                  <a:pt x="28525" y="128476"/>
                </a:lnTo>
                <a:lnTo>
                  <a:pt x="36992" y="136849"/>
                </a:lnTo>
                <a:lnTo>
                  <a:pt x="0" y="173744"/>
                </a:lnTo>
                <a:lnTo>
                  <a:pt x="6537" y="173744"/>
                </a:lnTo>
                <a:lnTo>
                  <a:pt x="8466" y="170342"/>
                </a:lnTo>
                <a:lnTo>
                  <a:pt x="11000" y="167071"/>
                </a:lnTo>
                <a:lnTo>
                  <a:pt x="39171" y="139073"/>
                </a:lnTo>
                <a:lnTo>
                  <a:pt x="50110" y="139073"/>
                </a:lnTo>
                <a:lnTo>
                  <a:pt x="44605" y="133579"/>
                </a:lnTo>
                <a:lnTo>
                  <a:pt x="46704" y="131485"/>
                </a:lnTo>
                <a:lnTo>
                  <a:pt x="42426" y="131485"/>
                </a:lnTo>
                <a:lnTo>
                  <a:pt x="31912" y="121019"/>
                </a:lnTo>
                <a:lnTo>
                  <a:pt x="32634" y="115131"/>
                </a:lnTo>
                <a:close/>
              </a:path>
              <a:path w="223519" h="243204">
                <a:moveTo>
                  <a:pt x="83764" y="129261"/>
                </a:moveTo>
                <a:lnTo>
                  <a:pt x="72527" y="129654"/>
                </a:lnTo>
                <a:lnTo>
                  <a:pt x="72881" y="136457"/>
                </a:lnTo>
                <a:lnTo>
                  <a:pt x="60200" y="149148"/>
                </a:lnTo>
                <a:lnTo>
                  <a:pt x="64537" y="149148"/>
                </a:lnTo>
                <a:lnTo>
                  <a:pt x="75060" y="138681"/>
                </a:lnTo>
                <a:lnTo>
                  <a:pt x="83463" y="138681"/>
                </a:lnTo>
                <a:lnTo>
                  <a:pt x="82320" y="135018"/>
                </a:lnTo>
                <a:lnTo>
                  <a:pt x="83764" y="129261"/>
                </a:lnTo>
                <a:close/>
              </a:path>
              <a:path w="223519" h="243204">
                <a:moveTo>
                  <a:pt x="146734" y="104141"/>
                </a:moveTo>
                <a:lnTo>
                  <a:pt x="137283" y="104141"/>
                </a:lnTo>
                <a:lnTo>
                  <a:pt x="158680" y="125467"/>
                </a:lnTo>
                <a:lnTo>
                  <a:pt x="161096" y="127822"/>
                </a:lnTo>
                <a:lnTo>
                  <a:pt x="161634" y="129784"/>
                </a:lnTo>
                <a:lnTo>
                  <a:pt x="158982" y="132924"/>
                </a:lnTo>
                <a:lnTo>
                  <a:pt x="155175" y="135934"/>
                </a:lnTo>
                <a:lnTo>
                  <a:pt x="148887" y="140251"/>
                </a:lnTo>
                <a:lnTo>
                  <a:pt x="150331" y="141690"/>
                </a:lnTo>
                <a:lnTo>
                  <a:pt x="159757" y="137634"/>
                </a:lnTo>
                <a:lnTo>
                  <a:pt x="165690" y="136980"/>
                </a:lnTo>
                <a:lnTo>
                  <a:pt x="169296" y="136980"/>
                </a:lnTo>
                <a:lnTo>
                  <a:pt x="170703" y="133579"/>
                </a:lnTo>
                <a:lnTo>
                  <a:pt x="170700" y="132924"/>
                </a:lnTo>
                <a:lnTo>
                  <a:pt x="170153" y="127953"/>
                </a:lnTo>
                <a:lnTo>
                  <a:pt x="166294" y="123635"/>
                </a:lnTo>
                <a:lnTo>
                  <a:pt x="146734" y="104141"/>
                </a:lnTo>
                <a:close/>
              </a:path>
              <a:path w="223519" h="243204">
                <a:moveTo>
                  <a:pt x="169296" y="136980"/>
                </a:moveTo>
                <a:lnTo>
                  <a:pt x="165690" y="136980"/>
                </a:lnTo>
                <a:lnTo>
                  <a:pt x="168105" y="139858"/>
                </a:lnTo>
                <a:lnTo>
                  <a:pt x="169296" y="136980"/>
                </a:lnTo>
                <a:close/>
              </a:path>
              <a:path w="223519" h="243204">
                <a:moveTo>
                  <a:pt x="83042" y="95245"/>
                </a:moveTo>
                <a:lnTo>
                  <a:pt x="67814" y="95245"/>
                </a:lnTo>
                <a:lnTo>
                  <a:pt x="67683" y="106235"/>
                </a:lnTo>
                <a:lnTo>
                  <a:pt x="42426" y="131485"/>
                </a:lnTo>
                <a:lnTo>
                  <a:pt x="46704" y="131485"/>
                </a:lnTo>
                <a:lnTo>
                  <a:pt x="83042" y="95245"/>
                </a:lnTo>
                <a:close/>
              </a:path>
              <a:path w="223519" h="243204">
                <a:moveTo>
                  <a:pt x="121340" y="78891"/>
                </a:moveTo>
                <a:lnTo>
                  <a:pt x="111895" y="78891"/>
                </a:lnTo>
                <a:lnTo>
                  <a:pt x="132570" y="99432"/>
                </a:lnTo>
                <a:lnTo>
                  <a:pt x="130803" y="107745"/>
                </a:lnTo>
                <a:lnTo>
                  <a:pt x="129126" y="114624"/>
                </a:lnTo>
                <a:lnTo>
                  <a:pt x="127540" y="120056"/>
                </a:lnTo>
                <a:lnTo>
                  <a:pt x="126046" y="124028"/>
                </a:lnTo>
                <a:lnTo>
                  <a:pt x="136561" y="124420"/>
                </a:lnTo>
                <a:lnTo>
                  <a:pt x="135826" y="121673"/>
                </a:lnTo>
                <a:lnTo>
                  <a:pt x="136070" y="115131"/>
                </a:lnTo>
                <a:lnTo>
                  <a:pt x="137283" y="104141"/>
                </a:lnTo>
                <a:lnTo>
                  <a:pt x="146734" y="104141"/>
                </a:lnTo>
                <a:lnTo>
                  <a:pt x="138727" y="96161"/>
                </a:lnTo>
                <a:lnTo>
                  <a:pt x="138875" y="92236"/>
                </a:lnTo>
                <a:lnTo>
                  <a:pt x="134749" y="92236"/>
                </a:lnTo>
                <a:lnTo>
                  <a:pt x="121340" y="78891"/>
                </a:lnTo>
                <a:close/>
              </a:path>
              <a:path w="223519" h="243204">
                <a:moveTo>
                  <a:pt x="193085" y="74443"/>
                </a:moveTo>
                <a:lnTo>
                  <a:pt x="183687" y="74443"/>
                </a:lnTo>
                <a:lnTo>
                  <a:pt x="190579" y="81377"/>
                </a:lnTo>
                <a:lnTo>
                  <a:pt x="163393" y="108459"/>
                </a:lnTo>
                <a:lnTo>
                  <a:pt x="169195" y="108459"/>
                </a:lnTo>
                <a:lnTo>
                  <a:pt x="171729" y="104534"/>
                </a:lnTo>
                <a:lnTo>
                  <a:pt x="192758" y="83470"/>
                </a:lnTo>
                <a:lnTo>
                  <a:pt x="202072" y="83470"/>
                </a:lnTo>
                <a:lnTo>
                  <a:pt x="197471" y="78891"/>
                </a:lnTo>
                <a:lnTo>
                  <a:pt x="199692" y="76667"/>
                </a:lnTo>
                <a:lnTo>
                  <a:pt x="195292" y="76667"/>
                </a:lnTo>
                <a:lnTo>
                  <a:pt x="193085" y="74443"/>
                </a:lnTo>
                <a:close/>
              </a:path>
              <a:path w="223519" h="243204">
                <a:moveTo>
                  <a:pt x="202072" y="83470"/>
                </a:moveTo>
                <a:lnTo>
                  <a:pt x="192758" y="83470"/>
                </a:lnTo>
                <a:lnTo>
                  <a:pt x="198928" y="89619"/>
                </a:lnTo>
                <a:lnTo>
                  <a:pt x="201094" y="91843"/>
                </a:lnTo>
                <a:lnTo>
                  <a:pt x="201278" y="93806"/>
                </a:lnTo>
                <a:lnTo>
                  <a:pt x="197655" y="97469"/>
                </a:lnTo>
                <a:lnTo>
                  <a:pt x="193848" y="100478"/>
                </a:lnTo>
                <a:lnTo>
                  <a:pt x="188046" y="104796"/>
                </a:lnTo>
                <a:lnTo>
                  <a:pt x="189490" y="106235"/>
                </a:lnTo>
                <a:lnTo>
                  <a:pt x="198442" y="101263"/>
                </a:lnTo>
                <a:lnTo>
                  <a:pt x="204363" y="100086"/>
                </a:lnTo>
                <a:lnTo>
                  <a:pt x="208483" y="100086"/>
                </a:lnTo>
                <a:lnTo>
                  <a:pt x="209915" y="96553"/>
                </a:lnTo>
                <a:lnTo>
                  <a:pt x="209679" y="91451"/>
                </a:lnTo>
                <a:lnTo>
                  <a:pt x="206542" y="87918"/>
                </a:lnTo>
                <a:lnTo>
                  <a:pt x="202072" y="83470"/>
                </a:lnTo>
                <a:close/>
              </a:path>
              <a:path w="223519" h="243204">
                <a:moveTo>
                  <a:pt x="208483" y="100086"/>
                </a:moveTo>
                <a:lnTo>
                  <a:pt x="204363" y="100086"/>
                </a:lnTo>
                <a:lnTo>
                  <a:pt x="207264" y="103095"/>
                </a:lnTo>
                <a:lnTo>
                  <a:pt x="208483" y="100086"/>
                </a:lnTo>
                <a:close/>
              </a:path>
              <a:path w="223519" h="243204">
                <a:moveTo>
                  <a:pt x="137651" y="76274"/>
                </a:moveTo>
                <a:lnTo>
                  <a:pt x="134749" y="92236"/>
                </a:lnTo>
                <a:lnTo>
                  <a:pt x="138875" y="92236"/>
                </a:lnTo>
                <a:lnTo>
                  <a:pt x="139462" y="76667"/>
                </a:lnTo>
                <a:lnTo>
                  <a:pt x="137651" y="76274"/>
                </a:lnTo>
                <a:close/>
              </a:path>
              <a:path w="223519" h="243204">
                <a:moveTo>
                  <a:pt x="183346" y="64761"/>
                </a:moveTo>
                <a:lnTo>
                  <a:pt x="173908" y="64761"/>
                </a:lnTo>
                <a:lnTo>
                  <a:pt x="181521" y="72349"/>
                </a:lnTo>
                <a:lnTo>
                  <a:pt x="161936" y="91843"/>
                </a:lnTo>
                <a:lnTo>
                  <a:pt x="167738" y="91843"/>
                </a:lnTo>
                <a:lnTo>
                  <a:pt x="170271" y="87918"/>
                </a:lnTo>
                <a:lnTo>
                  <a:pt x="183687" y="74443"/>
                </a:lnTo>
                <a:lnTo>
                  <a:pt x="193085" y="74443"/>
                </a:lnTo>
                <a:lnTo>
                  <a:pt x="188413" y="69733"/>
                </a:lnTo>
                <a:lnTo>
                  <a:pt x="190515" y="67639"/>
                </a:lnTo>
                <a:lnTo>
                  <a:pt x="186234" y="67639"/>
                </a:lnTo>
                <a:lnTo>
                  <a:pt x="183346" y="64761"/>
                </a:lnTo>
                <a:close/>
              </a:path>
              <a:path w="223519" h="243204">
                <a:moveTo>
                  <a:pt x="97757" y="50239"/>
                </a:moveTo>
                <a:lnTo>
                  <a:pt x="86153" y="53902"/>
                </a:lnTo>
                <a:lnTo>
                  <a:pt x="92115" y="59520"/>
                </a:lnTo>
                <a:lnTo>
                  <a:pt x="98030" y="65186"/>
                </a:lnTo>
                <a:lnTo>
                  <a:pt x="103900" y="70902"/>
                </a:lnTo>
                <a:lnTo>
                  <a:pt x="109729" y="76667"/>
                </a:lnTo>
                <a:lnTo>
                  <a:pt x="94856" y="91451"/>
                </a:lnTo>
                <a:lnTo>
                  <a:pt x="100658" y="91451"/>
                </a:lnTo>
                <a:lnTo>
                  <a:pt x="103192" y="87526"/>
                </a:lnTo>
                <a:lnTo>
                  <a:pt x="111895" y="78891"/>
                </a:lnTo>
                <a:lnTo>
                  <a:pt x="121340" y="78891"/>
                </a:lnTo>
                <a:lnTo>
                  <a:pt x="116608" y="74181"/>
                </a:lnTo>
                <a:lnTo>
                  <a:pt x="118820" y="71957"/>
                </a:lnTo>
                <a:lnTo>
                  <a:pt x="114442" y="71957"/>
                </a:lnTo>
                <a:lnTo>
                  <a:pt x="97757" y="55341"/>
                </a:lnTo>
                <a:lnTo>
                  <a:pt x="97757" y="50239"/>
                </a:lnTo>
                <a:close/>
              </a:path>
              <a:path w="223519" h="243204">
                <a:moveTo>
                  <a:pt x="186588" y="37679"/>
                </a:moveTo>
                <a:lnTo>
                  <a:pt x="163385" y="71139"/>
                </a:lnTo>
                <a:lnTo>
                  <a:pt x="151421" y="84909"/>
                </a:lnTo>
                <a:lnTo>
                  <a:pt x="152878" y="86479"/>
                </a:lnTo>
                <a:lnTo>
                  <a:pt x="165923" y="72873"/>
                </a:lnTo>
                <a:lnTo>
                  <a:pt x="170548" y="68118"/>
                </a:lnTo>
                <a:lnTo>
                  <a:pt x="173908" y="64761"/>
                </a:lnTo>
                <a:lnTo>
                  <a:pt x="183346" y="64761"/>
                </a:lnTo>
                <a:lnTo>
                  <a:pt x="178620" y="60051"/>
                </a:lnTo>
                <a:lnTo>
                  <a:pt x="186076" y="51365"/>
                </a:lnTo>
                <a:lnTo>
                  <a:pt x="191764" y="44924"/>
                </a:lnTo>
                <a:lnTo>
                  <a:pt x="195685" y="40715"/>
                </a:lnTo>
                <a:lnTo>
                  <a:pt x="197838" y="38726"/>
                </a:lnTo>
                <a:lnTo>
                  <a:pt x="186588" y="37679"/>
                </a:lnTo>
                <a:close/>
              </a:path>
              <a:path w="223519" h="243204">
                <a:moveTo>
                  <a:pt x="223213" y="53117"/>
                </a:moveTo>
                <a:lnTo>
                  <a:pt x="210165" y="53117"/>
                </a:lnTo>
                <a:lnTo>
                  <a:pt x="210165" y="61883"/>
                </a:lnTo>
                <a:lnTo>
                  <a:pt x="195292" y="76667"/>
                </a:lnTo>
                <a:lnTo>
                  <a:pt x="199692" y="76667"/>
                </a:lnTo>
                <a:lnTo>
                  <a:pt x="223213" y="53117"/>
                </a:lnTo>
                <a:close/>
              </a:path>
              <a:path w="223519" h="243204">
                <a:moveTo>
                  <a:pt x="117343" y="61883"/>
                </a:moveTo>
                <a:lnTo>
                  <a:pt x="117343" y="69079"/>
                </a:lnTo>
                <a:lnTo>
                  <a:pt x="114442" y="71957"/>
                </a:lnTo>
                <a:lnTo>
                  <a:pt x="118820" y="71957"/>
                </a:lnTo>
                <a:lnTo>
                  <a:pt x="128580" y="62145"/>
                </a:lnTo>
                <a:lnTo>
                  <a:pt x="117343" y="61883"/>
                </a:lnTo>
                <a:close/>
              </a:path>
              <a:path w="223519" h="243204">
                <a:moveTo>
                  <a:pt x="174997" y="24596"/>
                </a:moveTo>
                <a:lnTo>
                  <a:pt x="165926" y="24988"/>
                </a:lnTo>
                <a:lnTo>
                  <a:pt x="165926" y="31530"/>
                </a:lnTo>
                <a:lnTo>
                  <a:pt x="145986" y="51416"/>
                </a:lnTo>
                <a:lnTo>
                  <a:pt x="137651" y="53902"/>
                </a:lnTo>
                <a:lnTo>
                  <a:pt x="140788" y="56519"/>
                </a:lnTo>
                <a:lnTo>
                  <a:pt x="143996" y="59520"/>
                </a:lnTo>
                <a:lnTo>
                  <a:pt x="149911" y="65415"/>
                </a:lnTo>
                <a:lnTo>
                  <a:pt x="152747" y="68424"/>
                </a:lnTo>
                <a:lnTo>
                  <a:pt x="155412" y="71564"/>
                </a:lnTo>
                <a:lnTo>
                  <a:pt x="159402" y="64761"/>
                </a:lnTo>
                <a:lnTo>
                  <a:pt x="157945" y="63322"/>
                </a:lnTo>
                <a:lnTo>
                  <a:pt x="160177" y="61098"/>
                </a:lnTo>
                <a:lnTo>
                  <a:pt x="155779" y="61098"/>
                </a:lnTo>
                <a:lnTo>
                  <a:pt x="148165" y="53510"/>
                </a:lnTo>
                <a:lnTo>
                  <a:pt x="168105" y="33623"/>
                </a:lnTo>
                <a:lnTo>
                  <a:pt x="178170" y="33623"/>
                </a:lnTo>
                <a:lnTo>
                  <a:pt x="174262" y="29698"/>
                </a:lnTo>
                <a:lnTo>
                  <a:pt x="174997" y="24596"/>
                </a:lnTo>
                <a:close/>
              </a:path>
              <a:path w="223519" h="243204">
                <a:moveTo>
                  <a:pt x="127136" y="46968"/>
                </a:moveTo>
                <a:lnTo>
                  <a:pt x="125679" y="48407"/>
                </a:lnTo>
                <a:lnTo>
                  <a:pt x="128816" y="53510"/>
                </a:lnTo>
                <a:lnTo>
                  <a:pt x="130091" y="57173"/>
                </a:lnTo>
                <a:lnTo>
                  <a:pt x="130152" y="59397"/>
                </a:lnTo>
                <a:lnTo>
                  <a:pt x="129974" y="61883"/>
                </a:lnTo>
                <a:lnTo>
                  <a:pt x="129892" y="64761"/>
                </a:lnTo>
                <a:lnTo>
                  <a:pt x="130575" y="66462"/>
                </a:lnTo>
                <a:lnTo>
                  <a:pt x="132387" y="67116"/>
                </a:lnTo>
                <a:lnTo>
                  <a:pt x="134198" y="67639"/>
                </a:lnTo>
                <a:lnTo>
                  <a:pt x="135655" y="67247"/>
                </a:lnTo>
                <a:lnTo>
                  <a:pt x="137821" y="64107"/>
                </a:lnTo>
                <a:lnTo>
                  <a:pt x="137942" y="63322"/>
                </a:lnTo>
                <a:lnTo>
                  <a:pt x="138065" y="61883"/>
                </a:lnTo>
                <a:lnTo>
                  <a:pt x="137165" y="57827"/>
                </a:lnTo>
                <a:lnTo>
                  <a:pt x="135590" y="55472"/>
                </a:lnTo>
                <a:lnTo>
                  <a:pt x="132925" y="52855"/>
                </a:lnTo>
                <a:lnTo>
                  <a:pt x="135155" y="50631"/>
                </a:lnTo>
                <a:lnTo>
                  <a:pt x="130759" y="50631"/>
                </a:lnTo>
                <a:lnTo>
                  <a:pt x="127136" y="46968"/>
                </a:lnTo>
                <a:close/>
              </a:path>
              <a:path w="223519" h="243204">
                <a:moveTo>
                  <a:pt x="207986" y="50239"/>
                </a:moveTo>
                <a:lnTo>
                  <a:pt x="196381" y="50239"/>
                </a:lnTo>
                <a:lnTo>
                  <a:pt x="196381" y="57565"/>
                </a:lnTo>
                <a:lnTo>
                  <a:pt x="186234" y="67639"/>
                </a:lnTo>
                <a:lnTo>
                  <a:pt x="190515" y="67639"/>
                </a:lnTo>
                <a:lnTo>
                  <a:pt x="207986" y="50239"/>
                </a:lnTo>
                <a:close/>
              </a:path>
              <a:path w="223519" h="243204">
                <a:moveTo>
                  <a:pt x="178170" y="33623"/>
                </a:moveTo>
                <a:lnTo>
                  <a:pt x="168105" y="33623"/>
                </a:lnTo>
                <a:lnTo>
                  <a:pt x="175719" y="41211"/>
                </a:lnTo>
                <a:lnTo>
                  <a:pt x="155779" y="61098"/>
                </a:lnTo>
                <a:lnTo>
                  <a:pt x="160177" y="61098"/>
                </a:lnTo>
                <a:lnTo>
                  <a:pt x="177898" y="43436"/>
                </a:lnTo>
                <a:lnTo>
                  <a:pt x="181118" y="43436"/>
                </a:lnTo>
                <a:lnTo>
                  <a:pt x="183687" y="38333"/>
                </a:lnTo>
                <a:lnTo>
                  <a:pt x="182480" y="37679"/>
                </a:lnTo>
                <a:lnTo>
                  <a:pt x="179342" y="34801"/>
                </a:lnTo>
                <a:lnTo>
                  <a:pt x="178170" y="33623"/>
                </a:lnTo>
                <a:close/>
              </a:path>
              <a:path w="223519" h="243204">
                <a:moveTo>
                  <a:pt x="137283" y="10204"/>
                </a:moveTo>
                <a:lnTo>
                  <a:pt x="126046" y="14914"/>
                </a:lnTo>
                <a:lnTo>
                  <a:pt x="129376" y="17911"/>
                </a:lnTo>
                <a:lnTo>
                  <a:pt x="133931" y="22208"/>
                </a:lnTo>
                <a:lnTo>
                  <a:pt x="139708" y="27830"/>
                </a:lnTo>
                <a:lnTo>
                  <a:pt x="146708" y="34801"/>
                </a:lnTo>
                <a:lnTo>
                  <a:pt x="130759" y="50631"/>
                </a:lnTo>
                <a:lnTo>
                  <a:pt x="135155" y="50631"/>
                </a:lnTo>
                <a:lnTo>
                  <a:pt x="156144" y="29698"/>
                </a:lnTo>
                <a:lnTo>
                  <a:pt x="151788" y="29698"/>
                </a:lnTo>
                <a:lnTo>
                  <a:pt x="137283" y="15176"/>
                </a:lnTo>
                <a:lnTo>
                  <a:pt x="137283" y="10204"/>
                </a:lnTo>
                <a:close/>
              </a:path>
              <a:path w="223519" h="243204">
                <a:moveTo>
                  <a:pt x="181118" y="43436"/>
                </a:moveTo>
                <a:lnTo>
                  <a:pt x="177898" y="43436"/>
                </a:lnTo>
                <a:lnTo>
                  <a:pt x="180064" y="45529"/>
                </a:lnTo>
                <a:lnTo>
                  <a:pt x="181118" y="43436"/>
                </a:lnTo>
                <a:close/>
              </a:path>
              <a:path w="223519" h="243204">
                <a:moveTo>
                  <a:pt x="130509" y="30222"/>
                </a:moveTo>
                <a:lnTo>
                  <a:pt x="124838" y="31007"/>
                </a:lnTo>
                <a:lnTo>
                  <a:pt x="115886" y="33623"/>
                </a:lnTo>
                <a:lnTo>
                  <a:pt x="115531" y="35455"/>
                </a:lnTo>
                <a:lnTo>
                  <a:pt x="123263" y="36371"/>
                </a:lnTo>
                <a:lnTo>
                  <a:pt x="128947" y="37810"/>
                </a:lnTo>
                <a:lnTo>
                  <a:pt x="136193" y="41735"/>
                </a:lnTo>
                <a:lnTo>
                  <a:pt x="137769" y="41081"/>
                </a:lnTo>
                <a:lnTo>
                  <a:pt x="136797" y="34801"/>
                </a:lnTo>
                <a:lnTo>
                  <a:pt x="135353" y="32707"/>
                </a:lnTo>
                <a:lnTo>
                  <a:pt x="132925" y="31530"/>
                </a:lnTo>
                <a:lnTo>
                  <a:pt x="130509" y="30222"/>
                </a:lnTo>
                <a:close/>
              </a:path>
              <a:path w="223519" h="243204">
                <a:moveTo>
                  <a:pt x="158313" y="0"/>
                </a:moveTo>
                <a:lnTo>
                  <a:pt x="146708" y="1439"/>
                </a:lnTo>
                <a:lnTo>
                  <a:pt x="148682" y="6202"/>
                </a:lnTo>
                <a:lnTo>
                  <a:pt x="150609" y="12069"/>
                </a:lnTo>
                <a:lnTo>
                  <a:pt x="152488" y="19064"/>
                </a:lnTo>
                <a:lnTo>
                  <a:pt x="154322" y="27212"/>
                </a:lnTo>
                <a:lnTo>
                  <a:pt x="151788" y="29698"/>
                </a:lnTo>
                <a:lnTo>
                  <a:pt x="156144" y="29698"/>
                </a:lnTo>
                <a:lnTo>
                  <a:pt x="160866" y="24988"/>
                </a:lnTo>
                <a:lnTo>
                  <a:pt x="156501" y="24988"/>
                </a:lnTo>
                <a:lnTo>
                  <a:pt x="156330" y="22208"/>
                </a:lnTo>
                <a:lnTo>
                  <a:pt x="156422" y="13083"/>
                </a:lnTo>
                <a:lnTo>
                  <a:pt x="156737" y="6803"/>
                </a:lnTo>
                <a:lnTo>
                  <a:pt x="157341" y="2878"/>
                </a:lnTo>
                <a:lnTo>
                  <a:pt x="158313" y="0"/>
                </a:lnTo>
                <a:close/>
              </a:path>
              <a:path w="223519" h="243204">
                <a:moveTo>
                  <a:pt x="179710" y="6149"/>
                </a:moveTo>
                <a:lnTo>
                  <a:pt x="168105" y="6149"/>
                </a:lnTo>
                <a:lnTo>
                  <a:pt x="168460" y="13083"/>
                </a:lnTo>
                <a:lnTo>
                  <a:pt x="156501" y="24988"/>
                </a:lnTo>
                <a:lnTo>
                  <a:pt x="160866" y="24988"/>
                </a:lnTo>
                <a:lnTo>
                  <a:pt x="171361" y="14522"/>
                </a:lnTo>
                <a:lnTo>
                  <a:pt x="176269" y="14522"/>
                </a:lnTo>
                <a:lnTo>
                  <a:pt x="176809" y="9027"/>
                </a:lnTo>
                <a:lnTo>
                  <a:pt x="179710" y="6149"/>
                </a:lnTo>
                <a:close/>
              </a:path>
              <a:path w="223519" h="243204">
                <a:moveTo>
                  <a:pt x="176269" y="14522"/>
                </a:moveTo>
                <a:lnTo>
                  <a:pt x="171361" y="14522"/>
                </a:lnTo>
                <a:lnTo>
                  <a:pt x="176074" y="24988"/>
                </a:lnTo>
                <a:lnTo>
                  <a:pt x="177898" y="24596"/>
                </a:lnTo>
                <a:lnTo>
                  <a:pt x="176205" y="15176"/>
                </a:lnTo>
                <a:lnTo>
                  <a:pt x="176269" y="14522"/>
                </a:lnTo>
                <a:close/>
              </a:path>
            </a:pathLst>
          </a:custGeom>
          <a:solidFill>
            <a:srgbClr val="000000"/>
          </a:solidFill>
        </p:spPr>
        <p:txBody>
          <a:bodyPr wrap="square" lIns="0" tIns="0" rIns="0" bIns="0" rtlCol="0"/>
          <a:lstStyle/>
          <a:p>
            <a:endParaRPr/>
          </a:p>
        </p:txBody>
      </p:sp>
      <p:sp>
        <p:nvSpPr>
          <p:cNvPr id="122" name="object 122"/>
          <p:cNvSpPr/>
          <p:nvPr/>
        </p:nvSpPr>
        <p:spPr>
          <a:xfrm>
            <a:off x="2887098" y="3317543"/>
            <a:ext cx="377825" cy="1914525"/>
          </a:xfrm>
          <a:custGeom>
            <a:avLst/>
            <a:gdLst/>
            <a:ahLst/>
            <a:cxnLst/>
            <a:rect l="l" t="t" r="r" b="b"/>
            <a:pathLst>
              <a:path w="377825" h="1914525">
                <a:moveTo>
                  <a:pt x="0" y="0"/>
                </a:moveTo>
                <a:lnTo>
                  <a:pt x="377693" y="1914196"/>
                </a:lnTo>
              </a:path>
            </a:pathLst>
          </a:custGeom>
          <a:ln w="13125">
            <a:solidFill>
              <a:srgbClr val="000000"/>
            </a:solidFill>
          </a:ln>
        </p:spPr>
        <p:txBody>
          <a:bodyPr wrap="square" lIns="0" tIns="0" rIns="0" bIns="0" rtlCol="0"/>
          <a:lstStyle/>
          <a:p>
            <a:endParaRPr/>
          </a:p>
        </p:txBody>
      </p:sp>
      <p:sp>
        <p:nvSpPr>
          <p:cNvPr id="123" name="object 123"/>
          <p:cNvSpPr/>
          <p:nvPr/>
        </p:nvSpPr>
        <p:spPr>
          <a:xfrm>
            <a:off x="3217231" y="5211592"/>
            <a:ext cx="90805" cy="99695"/>
          </a:xfrm>
          <a:custGeom>
            <a:avLst/>
            <a:gdLst/>
            <a:ahLst/>
            <a:cxnLst/>
            <a:rect l="l" t="t" r="r" b="b"/>
            <a:pathLst>
              <a:path w="90805" h="99695">
                <a:moveTo>
                  <a:pt x="90682" y="0"/>
                </a:moveTo>
                <a:lnTo>
                  <a:pt x="0" y="17793"/>
                </a:lnTo>
                <a:lnTo>
                  <a:pt x="63167" y="99301"/>
                </a:lnTo>
                <a:lnTo>
                  <a:pt x="90682" y="0"/>
                </a:lnTo>
                <a:close/>
              </a:path>
            </a:pathLst>
          </a:custGeom>
          <a:solidFill>
            <a:srgbClr val="000000"/>
          </a:solidFill>
        </p:spPr>
        <p:txBody>
          <a:bodyPr wrap="square" lIns="0" tIns="0" rIns="0" bIns="0" rtlCol="0"/>
          <a:lstStyle/>
          <a:p>
            <a:endParaRPr/>
          </a:p>
        </p:txBody>
      </p:sp>
      <p:sp>
        <p:nvSpPr>
          <p:cNvPr id="124" name="object 124"/>
          <p:cNvSpPr/>
          <p:nvPr/>
        </p:nvSpPr>
        <p:spPr>
          <a:xfrm>
            <a:off x="2887098" y="1292007"/>
            <a:ext cx="379095" cy="2025650"/>
          </a:xfrm>
          <a:custGeom>
            <a:avLst/>
            <a:gdLst/>
            <a:ahLst/>
            <a:cxnLst/>
            <a:rect l="l" t="t" r="r" b="b"/>
            <a:pathLst>
              <a:path w="379094" h="2025650">
                <a:moveTo>
                  <a:pt x="0" y="2025534"/>
                </a:moveTo>
                <a:lnTo>
                  <a:pt x="378494" y="0"/>
                </a:lnTo>
              </a:path>
            </a:pathLst>
          </a:custGeom>
          <a:ln w="13125">
            <a:solidFill>
              <a:srgbClr val="000000"/>
            </a:solidFill>
          </a:ln>
        </p:spPr>
        <p:txBody>
          <a:bodyPr wrap="square" lIns="0" tIns="0" rIns="0" bIns="0" rtlCol="0"/>
          <a:lstStyle/>
          <a:p>
            <a:endParaRPr/>
          </a:p>
        </p:txBody>
      </p:sp>
      <p:sp>
        <p:nvSpPr>
          <p:cNvPr id="125" name="object 125"/>
          <p:cNvSpPr/>
          <p:nvPr/>
        </p:nvSpPr>
        <p:spPr>
          <a:xfrm>
            <a:off x="3218058" y="1212854"/>
            <a:ext cx="91440" cy="99060"/>
          </a:xfrm>
          <a:custGeom>
            <a:avLst/>
            <a:gdLst/>
            <a:ahLst/>
            <a:cxnLst/>
            <a:rect l="l" t="t" r="r" b="b"/>
            <a:pathLst>
              <a:path w="91439" h="99059">
                <a:moveTo>
                  <a:pt x="62340" y="0"/>
                </a:moveTo>
                <a:lnTo>
                  <a:pt x="0" y="82031"/>
                </a:lnTo>
                <a:lnTo>
                  <a:pt x="90852" y="98908"/>
                </a:lnTo>
                <a:lnTo>
                  <a:pt x="62340" y="0"/>
                </a:lnTo>
                <a:close/>
              </a:path>
            </a:pathLst>
          </a:custGeom>
          <a:solidFill>
            <a:srgbClr val="000000"/>
          </a:solidFill>
        </p:spPr>
        <p:txBody>
          <a:bodyPr wrap="square" lIns="0" tIns="0" rIns="0" bIns="0" rtlCol="0"/>
          <a:lstStyle/>
          <a:p>
            <a:endParaRPr/>
          </a:p>
        </p:txBody>
      </p:sp>
      <p:sp>
        <p:nvSpPr>
          <p:cNvPr id="126" name="object 126"/>
          <p:cNvSpPr/>
          <p:nvPr/>
        </p:nvSpPr>
        <p:spPr>
          <a:xfrm>
            <a:off x="2887097" y="3027489"/>
            <a:ext cx="332740" cy="290195"/>
          </a:xfrm>
          <a:custGeom>
            <a:avLst/>
            <a:gdLst/>
            <a:ahLst/>
            <a:cxnLst/>
            <a:rect l="l" t="t" r="r" b="b"/>
            <a:pathLst>
              <a:path w="332739" h="290195">
                <a:moveTo>
                  <a:pt x="0" y="290053"/>
                </a:moveTo>
                <a:lnTo>
                  <a:pt x="332457" y="0"/>
                </a:lnTo>
              </a:path>
            </a:pathLst>
          </a:custGeom>
          <a:ln w="13102">
            <a:solidFill>
              <a:srgbClr val="000000"/>
            </a:solidFill>
          </a:ln>
        </p:spPr>
        <p:txBody>
          <a:bodyPr wrap="square" lIns="0" tIns="0" rIns="0" bIns="0" rtlCol="0"/>
          <a:lstStyle/>
          <a:p>
            <a:endParaRPr/>
          </a:p>
        </p:txBody>
      </p:sp>
      <p:sp>
        <p:nvSpPr>
          <p:cNvPr id="127" name="object 127"/>
          <p:cNvSpPr/>
          <p:nvPr/>
        </p:nvSpPr>
        <p:spPr>
          <a:xfrm>
            <a:off x="3180422" y="2974372"/>
            <a:ext cx="100330" cy="95885"/>
          </a:xfrm>
          <a:custGeom>
            <a:avLst/>
            <a:gdLst/>
            <a:ahLst/>
            <a:cxnLst/>
            <a:rect l="l" t="t" r="r" b="b"/>
            <a:pathLst>
              <a:path w="100330" h="95885">
                <a:moveTo>
                  <a:pt x="99976" y="0"/>
                </a:moveTo>
                <a:lnTo>
                  <a:pt x="0" y="26035"/>
                </a:lnTo>
                <a:lnTo>
                  <a:pt x="60870" y="95376"/>
                </a:lnTo>
                <a:lnTo>
                  <a:pt x="99976" y="0"/>
                </a:lnTo>
                <a:close/>
              </a:path>
            </a:pathLst>
          </a:custGeom>
          <a:solidFill>
            <a:srgbClr val="000000"/>
          </a:solidFill>
        </p:spPr>
        <p:txBody>
          <a:bodyPr wrap="square" lIns="0" tIns="0" rIns="0" bIns="0" rtlCol="0"/>
          <a:lstStyle/>
          <a:p>
            <a:endParaRPr/>
          </a:p>
        </p:txBody>
      </p:sp>
      <p:sp>
        <p:nvSpPr>
          <p:cNvPr id="128" name="object 128"/>
          <p:cNvSpPr/>
          <p:nvPr/>
        </p:nvSpPr>
        <p:spPr>
          <a:xfrm>
            <a:off x="2997994" y="4015006"/>
            <a:ext cx="213360" cy="246379"/>
          </a:xfrm>
          <a:custGeom>
            <a:avLst/>
            <a:gdLst/>
            <a:ahLst/>
            <a:cxnLst/>
            <a:rect l="l" t="t" r="r" b="b"/>
            <a:pathLst>
              <a:path w="213360" h="246379">
                <a:moveTo>
                  <a:pt x="128503" y="214694"/>
                </a:moveTo>
                <a:lnTo>
                  <a:pt x="124930" y="214694"/>
                </a:lnTo>
                <a:lnTo>
                  <a:pt x="143138" y="246094"/>
                </a:lnTo>
                <a:lnTo>
                  <a:pt x="146511" y="233534"/>
                </a:lnTo>
                <a:lnTo>
                  <a:pt x="138110" y="231310"/>
                </a:lnTo>
                <a:lnTo>
                  <a:pt x="128503" y="214694"/>
                </a:lnTo>
                <a:close/>
              </a:path>
              <a:path w="213360" h="246379">
                <a:moveTo>
                  <a:pt x="139608" y="208283"/>
                </a:moveTo>
                <a:lnTo>
                  <a:pt x="136036" y="208283"/>
                </a:lnTo>
                <a:lnTo>
                  <a:pt x="149885" y="232095"/>
                </a:lnTo>
                <a:lnTo>
                  <a:pt x="152878" y="220974"/>
                </a:lnTo>
                <a:lnTo>
                  <a:pt x="145881" y="219142"/>
                </a:lnTo>
                <a:lnTo>
                  <a:pt x="139608" y="208283"/>
                </a:lnTo>
                <a:close/>
              </a:path>
              <a:path w="213360" h="246379">
                <a:moveTo>
                  <a:pt x="154265" y="201349"/>
                </a:moveTo>
                <a:lnTo>
                  <a:pt x="148021" y="201349"/>
                </a:lnTo>
                <a:lnTo>
                  <a:pt x="154549" y="210900"/>
                </a:lnTo>
                <a:lnTo>
                  <a:pt x="159248" y="217949"/>
                </a:lnTo>
                <a:lnTo>
                  <a:pt x="162327" y="222820"/>
                </a:lnTo>
                <a:lnTo>
                  <a:pt x="163721" y="225422"/>
                </a:lnTo>
                <a:lnTo>
                  <a:pt x="167672" y="214825"/>
                </a:lnTo>
                <a:lnTo>
                  <a:pt x="164364" y="213255"/>
                </a:lnTo>
                <a:lnTo>
                  <a:pt x="159087" y="207629"/>
                </a:lnTo>
                <a:lnTo>
                  <a:pt x="154265" y="201349"/>
                </a:lnTo>
                <a:close/>
              </a:path>
              <a:path w="213360" h="246379">
                <a:moveTo>
                  <a:pt x="102155" y="198864"/>
                </a:moveTo>
                <a:lnTo>
                  <a:pt x="100383" y="199910"/>
                </a:lnTo>
                <a:lnTo>
                  <a:pt x="102969" y="209723"/>
                </a:lnTo>
                <a:lnTo>
                  <a:pt x="102483" y="215741"/>
                </a:lnTo>
                <a:lnTo>
                  <a:pt x="98939" y="217834"/>
                </a:lnTo>
                <a:lnTo>
                  <a:pt x="104544" y="222021"/>
                </a:lnTo>
                <a:lnTo>
                  <a:pt x="109519" y="223067"/>
                </a:lnTo>
                <a:lnTo>
                  <a:pt x="113838" y="220974"/>
                </a:lnTo>
                <a:lnTo>
                  <a:pt x="124699" y="214825"/>
                </a:lnTo>
                <a:lnTo>
                  <a:pt x="111383" y="214825"/>
                </a:lnTo>
                <a:lnTo>
                  <a:pt x="109414" y="214432"/>
                </a:lnTo>
                <a:lnTo>
                  <a:pt x="106854" y="209984"/>
                </a:lnTo>
                <a:lnTo>
                  <a:pt x="104859" y="205536"/>
                </a:lnTo>
                <a:lnTo>
                  <a:pt x="102155" y="198864"/>
                </a:lnTo>
                <a:close/>
              </a:path>
              <a:path w="213360" h="246379">
                <a:moveTo>
                  <a:pt x="170431" y="159222"/>
                </a:moveTo>
                <a:lnTo>
                  <a:pt x="166858" y="159222"/>
                </a:lnTo>
                <a:lnTo>
                  <a:pt x="194031" y="206190"/>
                </a:lnTo>
                <a:lnTo>
                  <a:pt x="182650" y="208022"/>
                </a:lnTo>
                <a:lnTo>
                  <a:pt x="182532" y="209853"/>
                </a:lnTo>
                <a:lnTo>
                  <a:pt x="192076" y="210638"/>
                </a:lnTo>
                <a:lnTo>
                  <a:pt x="197878" y="212862"/>
                </a:lnTo>
                <a:lnTo>
                  <a:pt x="199926" y="216395"/>
                </a:lnTo>
                <a:lnTo>
                  <a:pt x="202932" y="205143"/>
                </a:lnTo>
                <a:lnTo>
                  <a:pt x="196184" y="203704"/>
                </a:lnTo>
                <a:lnTo>
                  <a:pt x="187717" y="189182"/>
                </a:lnTo>
                <a:lnTo>
                  <a:pt x="212553" y="189182"/>
                </a:lnTo>
                <a:lnTo>
                  <a:pt x="212885" y="186794"/>
                </a:lnTo>
                <a:lnTo>
                  <a:pt x="194518" y="186774"/>
                </a:lnTo>
                <a:lnTo>
                  <a:pt x="186181" y="186435"/>
                </a:lnTo>
                <a:lnTo>
                  <a:pt x="184396" y="183425"/>
                </a:lnTo>
                <a:lnTo>
                  <a:pt x="195326" y="177145"/>
                </a:lnTo>
                <a:lnTo>
                  <a:pt x="180799" y="177145"/>
                </a:lnTo>
                <a:lnTo>
                  <a:pt x="170431" y="159222"/>
                </a:lnTo>
                <a:close/>
              </a:path>
              <a:path w="213360" h="246379">
                <a:moveTo>
                  <a:pt x="105030" y="174136"/>
                </a:moveTo>
                <a:lnTo>
                  <a:pt x="103533" y="179762"/>
                </a:lnTo>
                <a:lnTo>
                  <a:pt x="106736" y="183164"/>
                </a:lnTo>
                <a:lnTo>
                  <a:pt x="121596" y="208938"/>
                </a:lnTo>
                <a:lnTo>
                  <a:pt x="114048" y="213255"/>
                </a:lnTo>
                <a:lnTo>
                  <a:pt x="111383" y="214825"/>
                </a:lnTo>
                <a:lnTo>
                  <a:pt x="124699" y="214825"/>
                </a:lnTo>
                <a:lnTo>
                  <a:pt x="124930" y="214694"/>
                </a:lnTo>
                <a:lnTo>
                  <a:pt x="128503" y="214694"/>
                </a:lnTo>
                <a:lnTo>
                  <a:pt x="127595" y="213124"/>
                </a:lnTo>
                <a:lnTo>
                  <a:pt x="136036" y="208283"/>
                </a:lnTo>
                <a:lnTo>
                  <a:pt x="139608" y="208283"/>
                </a:lnTo>
                <a:lnTo>
                  <a:pt x="139079" y="207368"/>
                </a:lnTo>
                <a:lnTo>
                  <a:pt x="124261" y="207368"/>
                </a:lnTo>
                <a:lnTo>
                  <a:pt x="105030" y="174136"/>
                </a:lnTo>
                <a:close/>
              </a:path>
              <a:path w="213360" h="246379">
                <a:moveTo>
                  <a:pt x="153801" y="180678"/>
                </a:moveTo>
                <a:lnTo>
                  <a:pt x="150226" y="180678"/>
                </a:lnTo>
                <a:lnTo>
                  <a:pt x="164325" y="205013"/>
                </a:lnTo>
                <a:lnTo>
                  <a:pt x="161660" y="206452"/>
                </a:lnTo>
                <a:lnTo>
                  <a:pt x="167725" y="211816"/>
                </a:lnTo>
                <a:lnTo>
                  <a:pt x="168736" y="210900"/>
                </a:lnTo>
                <a:lnTo>
                  <a:pt x="172359" y="208545"/>
                </a:lnTo>
                <a:lnTo>
                  <a:pt x="178568" y="205013"/>
                </a:lnTo>
                <a:lnTo>
                  <a:pt x="183740" y="205013"/>
                </a:lnTo>
                <a:lnTo>
                  <a:pt x="184098" y="203443"/>
                </a:lnTo>
                <a:lnTo>
                  <a:pt x="166990" y="203443"/>
                </a:lnTo>
                <a:lnTo>
                  <a:pt x="153801" y="180678"/>
                </a:lnTo>
                <a:close/>
              </a:path>
              <a:path w="213360" h="246379">
                <a:moveTo>
                  <a:pt x="121517" y="177015"/>
                </a:moveTo>
                <a:lnTo>
                  <a:pt x="120021" y="182640"/>
                </a:lnTo>
                <a:lnTo>
                  <a:pt x="123211" y="186173"/>
                </a:lnTo>
                <a:lnTo>
                  <a:pt x="132702" y="202527"/>
                </a:lnTo>
                <a:lnTo>
                  <a:pt x="124261" y="207368"/>
                </a:lnTo>
                <a:lnTo>
                  <a:pt x="139079" y="207368"/>
                </a:lnTo>
                <a:lnTo>
                  <a:pt x="138701" y="206713"/>
                </a:lnTo>
                <a:lnTo>
                  <a:pt x="148021" y="201349"/>
                </a:lnTo>
                <a:lnTo>
                  <a:pt x="154265" y="201349"/>
                </a:lnTo>
                <a:lnTo>
                  <a:pt x="153964" y="200957"/>
                </a:lnTo>
                <a:lnTo>
                  <a:pt x="135366" y="200957"/>
                </a:lnTo>
                <a:lnTo>
                  <a:pt x="121517" y="177015"/>
                </a:lnTo>
                <a:close/>
              </a:path>
              <a:path w="213360" h="246379">
                <a:moveTo>
                  <a:pt x="183740" y="205013"/>
                </a:moveTo>
                <a:lnTo>
                  <a:pt x="178568" y="205013"/>
                </a:lnTo>
                <a:lnTo>
                  <a:pt x="183294" y="206975"/>
                </a:lnTo>
                <a:lnTo>
                  <a:pt x="183740" y="205013"/>
                </a:lnTo>
                <a:close/>
              </a:path>
              <a:path w="213360" h="246379">
                <a:moveTo>
                  <a:pt x="165786" y="173744"/>
                </a:moveTo>
                <a:lnTo>
                  <a:pt x="162211" y="173744"/>
                </a:lnTo>
                <a:lnTo>
                  <a:pt x="176310" y="198079"/>
                </a:lnTo>
                <a:lnTo>
                  <a:pt x="166990" y="203443"/>
                </a:lnTo>
                <a:lnTo>
                  <a:pt x="184098" y="203443"/>
                </a:lnTo>
                <a:lnTo>
                  <a:pt x="185289" y="198209"/>
                </a:lnTo>
                <a:lnTo>
                  <a:pt x="178975" y="196509"/>
                </a:lnTo>
                <a:lnTo>
                  <a:pt x="165786" y="173744"/>
                </a:lnTo>
                <a:close/>
              </a:path>
              <a:path w="213360" h="246379">
                <a:moveTo>
                  <a:pt x="130903" y="168772"/>
                </a:moveTo>
                <a:lnTo>
                  <a:pt x="129118" y="169688"/>
                </a:lnTo>
                <a:lnTo>
                  <a:pt x="134491" y="178519"/>
                </a:lnTo>
                <a:lnTo>
                  <a:pt x="139482" y="186794"/>
                </a:lnTo>
                <a:lnTo>
                  <a:pt x="142274" y="191472"/>
                </a:lnTo>
                <a:lnTo>
                  <a:pt x="144687" y="195593"/>
                </a:lnTo>
                <a:lnTo>
                  <a:pt x="135366" y="200957"/>
                </a:lnTo>
                <a:lnTo>
                  <a:pt x="153964" y="200957"/>
                </a:lnTo>
                <a:lnTo>
                  <a:pt x="151756" y="198079"/>
                </a:lnTo>
                <a:lnTo>
                  <a:pt x="146482" y="191071"/>
                </a:lnTo>
                <a:lnTo>
                  <a:pt x="141196" y="183785"/>
                </a:lnTo>
                <a:lnTo>
                  <a:pt x="136002" y="176352"/>
                </a:lnTo>
                <a:lnTo>
                  <a:pt x="130903" y="168772"/>
                </a:lnTo>
                <a:close/>
              </a:path>
              <a:path w="213360" h="246379">
                <a:moveTo>
                  <a:pt x="212553" y="189182"/>
                </a:moveTo>
                <a:lnTo>
                  <a:pt x="187717" y="189182"/>
                </a:lnTo>
                <a:lnTo>
                  <a:pt x="191761" y="189967"/>
                </a:lnTo>
                <a:lnTo>
                  <a:pt x="196079" y="191144"/>
                </a:lnTo>
                <a:lnTo>
                  <a:pt x="205295" y="194023"/>
                </a:lnTo>
                <a:lnTo>
                  <a:pt x="208865" y="195593"/>
                </a:lnTo>
                <a:lnTo>
                  <a:pt x="211425" y="197294"/>
                </a:lnTo>
                <a:lnTo>
                  <a:pt x="212553" y="189182"/>
                </a:lnTo>
                <a:close/>
              </a:path>
              <a:path w="213360" h="246379">
                <a:moveTo>
                  <a:pt x="213026" y="185780"/>
                </a:moveTo>
                <a:lnTo>
                  <a:pt x="207938" y="186471"/>
                </a:lnTo>
                <a:lnTo>
                  <a:pt x="201770" y="186794"/>
                </a:lnTo>
                <a:lnTo>
                  <a:pt x="212885" y="186794"/>
                </a:lnTo>
                <a:lnTo>
                  <a:pt x="213026" y="185780"/>
                </a:lnTo>
                <a:close/>
              </a:path>
              <a:path w="213360" h="246379">
                <a:moveTo>
                  <a:pt x="164587" y="163539"/>
                </a:moveTo>
                <a:lnTo>
                  <a:pt x="142823" y="175968"/>
                </a:lnTo>
                <a:lnTo>
                  <a:pt x="148441" y="181594"/>
                </a:lnTo>
                <a:lnTo>
                  <a:pt x="150226" y="180678"/>
                </a:lnTo>
                <a:lnTo>
                  <a:pt x="153801" y="180678"/>
                </a:lnTo>
                <a:lnTo>
                  <a:pt x="152891" y="179108"/>
                </a:lnTo>
                <a:lnTo>
                  <a:pt x="162211" y="173744"/>
                </a:lnTo>
                <a:lnTo>
                  <a:pt x="165786" y="173744"/>
                </a:lnTo>
                <a:lnTo>
                  <a:pt x="164952" y="172305"/>
                </a:lnTo>
                <a:lnTo>
                  <a:pt x="164824" y="170604"/>
                </a:lnTo>
                <a:lnTo>
                  <a:pt x="164587" y="163539"/>
                </a:lnTo>
                <a:close/>
              </a:path>
              <a:path w="213360" h="246379">
                <a:moveTo>
                  <a:pt x="205413" y="162492"/>
                </a:moveTo>
                <a:lnTo>
                  <a:pt x="201637" y="164892"/>
                </a:lnTo>
                <a:lnTo>
                  <a:pt x="196276" y="168151"/>
                </a:lnTo>
                <a:lnTo>
                  <a:pt x="189224" y="172305"/>
                </a:lnTo>
                <a:lnTo>
                  <a:pt x="180799" y="177145"/>
                </a:lnTo>
                <a:lnTo>
                  <a:pt x="195326" y="177145"/>
                </a:lnTo>
                <a:lnTo>
                  <a:pt x="202157" y="173221"/>
                </a:lnTo>
                <a:lnTo>
                  <a:pt x="206875" y="173221"/>
                </a:lnTo>
                <a:lnTo>
                  <a:pt x="205413" y="162492"/>
                </a:lnTo>
                <a:close/>
              </a:path>
              <a:path w="213360" h="246379">
                <a:moveTo>
                  <a:pt x="77975" y="152026"/>
                </a:moveTo>
                <a:lnTo>
                  <a:pt x="76189" y="152942"/>
                </a:lnTo>
                <a:lnTo>
                  <a:pt x="77548" y="161969"/>
                </a:lnTo>
                <a:lnTo>
                  <a:pt x="77661" y="163539"/>
                </a:lnTo>
                <a:lnTo>
                  <a:pt x="76767" y="169034"/>
                </a:lnTo>
                <a:lnTo>
                  <a:pt x="73341" y="170604"/>
                </a:lnTo>
                <a:lnTo>
                  <a:pt x="78959" y="174790"/>
                </a:lnTo>
                <a:lnTo>
                  <a:pt x="84368" y="175575"/>
                </a:lnTo>
                <a:lnTo>
                  <a:pt x="89579" y="173090"/>
                </a:lnTo>
                <a:lnTo>
                  <a:pt x="100225" y="166941"/>
                </a:lnTo>
                <a:lnTo>
                  <a:pt x="84761" y="166941"/>
                </a:lnTo>
                <a:lnTo>
                  <a:pt x="82425" y="163539"/>
                </a:lnTo>
                <a:lnTo>
                  <a:pt x="80548" y="159091"/>
                </a:lnTo>
                <a:lnTo>
                  <a:pt x="77975" y="152026"/>
                </a:lnTo>
                <a:close/>
              </a:path>
              <a:path w="213360" h="246379">
                <a:moveTo>
                  <a:pt x="206875" y="173221"/>
                </a:moveTo>
                <a:lnTo>
                  <a:pt x="202157" y="173221"/>
                </a:lnTo>
                <a:lnTo>
                  <a:pt x="207054" y="174529"/>
                </a:lnTo>
                <a:lnTo>
                  <a:pt x="206875" y="173221"/>
                </a:lnTo>
                <a:close/>
              </a:path>
              <a:path w="213360" h="246379">
                <a:moveTo>
                  <a:pt x="188177" y="146923"/>
                </a:moveTo>
                <a:lnTo>
                  <a:pt x="185236" y="154119"/>
                </a:lnTo>
                <a:lnTo>
                  <a:pt x="182361" y="159222"/>
                </a:lnTo>
                <a:lnTo>
                  <a:pt x="176756" y="165240"/>
                </a:lnTo>
                <a:lnTo>
                  <a:pt x="176927" y="166941"/>
                </a:lnTo>
                <a:lnTo>
                  <a:pt x="180090" y="167333"/>
                </a:lnTo>
                <a:lnTo>
                  <a:pt x="183254" y="167595"/>
                </a:lnTo>
                <a:lnTo>
                  <a:pt x="185722" y="166810"/>
                </a:lnTo>
                <a:lnTo>
                  <a:pt x="187520" y="164716"/>
                </a:lnTo>
                <a:lnTo>
                  <a:pt x="189319" y="162754"/>
                </a:lnTo>
                <a:lnTo>
                  <a:pt x="190009" y="157652"/>
                </a:lnTo>
                <a:lnTo>
                  <a:pt x="189894" y="150194"/>
                </a:lnTo>
                <a:lnTo>
                  <a:pt x="189831" y="147839"/>
                </a:lnTo>
                <a:lnTo>
                  <a:pt x="188177" y="146923"/>
                </a:lnTo>
                <a:close/>
              </a:path>
              <a:path w="213360" h="246379">
                <a:moveTo>
                  <a:pt x="99647" y="134233"/>
                </a:moveTo>
                <a:lnTo>
                  <a:pt x="96576" y="144176"/>
                </a:lnTo>
                <a:lnTo>
                  <a:pt x="99332" y="144176"/>
                </a:lnTo>
                <a:lnTo>
                  <a:pt x="105804" y="146138"/>
                </a:lnTo>
                <a:lnTo>
                  <a:pt x="115991" y="150194"/>
                </a:lnTo>
                <a:lnTo>
                  <a:pt x="86835" y="166941"/>
                </a:lnTo>
                <a:lnTo>
                  <a:pt x="100225" y="166941"/>
                </a:lnTo>
                <a:lnTo>
                  <a:pt x="123329" y="153596"/>
                </a:lnTo>
                <a:lnTo>
                  <a:pt x="134134" y="153596"/>
                </a:lnTo>
                <a:lnTo>
                  <a:pt x="128212" y="150848"/>
                </a:lnTo>
                <a:lnTo>
                  <a:pt x="135234" y="146793"/>
                </a:lnTo>
                <a:lnTo>
                  <a:pt x="121767" y="146793"/>
                </a:lnTo>
                <a:lnTo>
                  <a:pt x="114168" y="142972"/>
                </a:lnTo>
                <a:lnTo>
                  <a:pt x="107950" y="139580"/>
                </a:lnTo>
                <a:lnTo>
                  <a:pt x="103111" y="136655"/>
                </a:lnTo>
                <a:lnTo>
                  <a:pt x="99647" y="134233"/>
                </a:lnTo>
                <a:close/>
              </a:path>
              <a:path w="213360" h="246379">
                <a:moveTo>
                  <a:pt x="156344" y="153203"/>
                </a:moveTo>
                <a:lnTo>
                  <a:pt x="154217" y="153465"/>
                </a:lnTo>
                <a:lnTo>
                  <a:pt x="152103" y="156605"/>
                </a:lnTo>
                <a:lnTo>
                  <a:pt x="152195" y="158175"/>
                </a:lnTo>
                <a:lnTo>
                  <a:pt x="154676" y="161053"/>
                </a:lnTo>
                <a:lnTo>
                  <a:pt x="156409" y="161838"/>
                </a:lnTo>
                <a:lnTo>
                  <a:pt x="158628" y="161969"/>
                </a:lnTo>
                <a:lnTo>
                  <a:pt x="160859" y="161969"/>
                </a:lnTo>
                <a:lnTo>
                  <a:pt x="163603" y="161184"/>
                </a:lnTo>
                <a:lnTo>
                  <a:pt x="166858" y="159222"/>
                </a:lnTo>
                <a:lnTo>
                  <a:pt x="170431" y="159222"/>
                </a:lnTo>
                <a:lnTo>
                  <a:pt x="169523" y="157652"/>
                </a:lnTo>
                <a:lnTo>
                  <a:pt x="173493" y="155427"/>
                </a:lnTo>
                <a:lnTo>
                  <a:pt x="162763" y="155427"/>
                </a:lnTo>
                <a:lnTo>
                  <a:pt x="159547" y="154250"/>
                </a:lnTo>
                <a:lnTo>
                  <a:pt x="156344" y="153203"/>
                </a:lnTo>
                <a:close/>
              </a:path>
              <a:path w="213360" h="246379">
                <a:moveTo>
                  <a:pt x="134134" y="153596"/>
                </a:moveTo>
                <a:lnTo>
                  <a:pt x="123329" y="153596"/>
                </a:lnTo>
                <a:lnTo>
                  <a:pt x="142048" y="159352"/>
                </a:lnTo>
                <a:lnTo>
                  <a:pt x="142875" y="157652"/>
                </a:lnTo>
                <a:lnTo>
                  <a:pt x="134134" y="153596"/>
                </a:lnTo>
                <a:close/>
              </a:path>
              <a:path w="213360" h="246379">
                <a:moveTo>
                  <a:pt x="172936" y="153334"/>
                </a:moveTo>
                <a:lnTo>
                  <a:pt x="167213" y="155166"/>
                </a:lnTo>
                <a:lnTo>
                  <a:pt x="162763" y="155427"/>
                </a:lnTo>
                <a:lnTo>
                  <a:pt x="173493" y="155427"/>
                </a:lnTo>
                <a:lnTo>
                  <a:pt x="173960" y="155166"/>
                </a:lnTo>
                <a:lnTo>
                  <a:pt x="172936" y="153334"/>
                </a:lnTo>
                <a:close/>
              </a:path>
              <a:path w="213360" h="246379">
                <a:moveTo>
                  <a:pt x="153991" y="138027"/>
                </a:moveTo>
                <a:lnTo>
                  <a:pt x="150410" y="138027"/>
                </a:lnTo>
                <a:lnTo>
                  <a:pt x="158877" y="152680"/>
                </a:lnTo>
                <a:lnTo>
                  <a:pt x="162133" y="141952"/>
                </a:lnTo>
                <a:lnTo>
                  <a:pt x="155136" y="139989"/>
                </a:lnTo>
                <a:lnTo>
                  <a:pt x="153991" y="138027"/>
                </a:lnTo>
                <a:close/>
              </a:path>
              <a:path w="213360" h="246379">
                <a:moveTo>
                  <a:pt x="139239" y="112645"/>
                </a:moveTo>
                <a:lnTo>
                  <a:pt x="137729" y="118140"/>
                </a:lnTo>
                <a:lnTo>
                  <a:pt x="140932" y="121673"/>
                </a:lnTo>
                <a:lnTo>
                  <a:pt x="147076" y="132270"/>
                </a:lnTo>
                <a:lnTo>
                  <a:pt x="121767" y="146793"/>
                </a:lnTo>
                <a:lnTo>
                  <a:pt x="135234" y="146793"/>
                </a:lnTo>
                <a:lnTo>
                  <a:pt x="150410" y="138027"/>
                </a:lnTo>
                <a:lnTo>
                  <a:pt x="153991" y="138027"/>
                </a:lnTo>
                <a:lnTo>
                  <a:pt x="153075" y="136457"/>
                </a:lnTo>
                <a:lnTo>
                  <a:pt x="163061" y="130700"/>
                </a:lnTo>
                <a:lnTo>
                  <a:pt x="149741" y="130700"/>
                </a:lnTo>
                <a:lnTo>
                  <a:pt x="139239" y="112645"/>
                </a:lnTo>
                <a:close/>
              </a:path>
              <a:path w="213360" h="246379">
                <a:moveTo>
                  <a:pt x="67315" y="136980"/>
                </a:moveTo>
                <a:lnTo>
                  <a:pt x="60240" y="136980"/>
                </a:lnTo>
                <a:lnTo>
                  <a:pt x="64231" y="138419"/>
                </a:lnTo>
                <a:lnTo>
                  <a:pt x="67854" y="142737"/>
                </a:lnTo>
                <a:lnTo>
                  <a:pt x="69626" y="141690"/>
                </a:lnTo>
                <a:lnTo>
                  <a:pt x="67315" y="136980"/>
                </a:lnTo>
                <a:close/>
              </a:path>
              <a:path w="213360" h="246379">
                <a:moveTo>
                  <a:pt x="1076" y="44744"/>
                </a:moveTo>
                <a:lnTo>
                  <a:pt x="36006" y="78065"/>
                </a:lnTo>
                <a:lnTo>
                  <a:pt x="50355" y="84909"/>
                </a:lnTo>
                <a:lnTo>
                  <a:pt x="48876" y="96582"/>
                </a:lnTo>
                <a:lnTo>
                  <a:pt x="49303" y="109407"/>
                </a:lnTo>
                <a:lnTo>
                  <a:pt x="51638" y="123361"/>
                </a:lnTo>
                <a:lnTo>
                  <a:pt x="55882" y="138419"/>
                </a:lnTo>
                <a:lnTo>
                  <a:pt x="60240" y="136980"/>
                </a:lnTo>
                <a:lnTo>
                  <a:pt x="67315" y="136980"/>
                </a:lnTo>
                <a:lnTo>
                  <a:pt x="62968" y="128122"/>
                </a:lnTo>
                <a:lnTo>
                  <a:pt x="58630" y="114493"/>
                </a:lnTo>
                <a:lnTo>
                  <a:pt x="56613" y="100791"/>
                </a:lnTo>
                <a:lnTo>
                  <a:pt x="56919" y="87003"/>
                </a:lnTo>
                <a:lnTo>
                  <a:pt x="106679" y="87003"/>
                </a:lnTo>
                <a:lnTo>
                  <a:pt x="107860" y="81992"/>
                </a:lnTo>
                <a:lnTo>
                  <a:pt x="86342" y="81992"/>
                </a:lnTo>
                <a:lnTo>
                  <a:pt x="75566" y="81884"/>
                </a:lnTo>
                <a:lnTo>
                  <a:pt x="66296" y="81064"/>
                </a:lnTo>
                <a:lnTo>
                  <a:pt x="58533" y="79545"/>
                </a:lnTo>
                <a:lnTo>
                  <a:pt x="59048" y="77713"/>
                </a:lnTo>
                <a:lnTo>
                  <a:pt x="51537" y="77713"/>
                </a:lnTo>
                <a:lnTo>
                  <a:pt x="37920" y="72194"/>
                </a:lnTo>
                <a:lnTo>
                  <a:pt x="24972" y="64859"/>
                </a:lnTo>
                <a:lnTo>
                  <a:pt x="12691" y="55709"/>
                </a:lnTo>
                <a:lnTo>
                  <a:pt x="1076" y="44744"/>
                </a:lnTo>
                <a:close/>
              </a:path>
              <a:path w="213360" h="246379">
                <a:moveTo>
                  <a:pt x="177911" y="113954"/>
                </a:moveTo>
                <a:lnTo>
                  <a:pt x="170916" y="118245"/>
                </a:lnTo>
                <a:lnTo>
                  <a:pt x="163890" y="122474"/>
                </a:lnTo>
                <a:lnTo>
                  <a:pt x="156832" y="126630"/>
                </a:lnTo>
                <a:lnTo>
                  <a:pt x="149741" y="130700"/>
                </a:lnTo>
                <a:lnTo>
                  <a:pt x="163061" y="130700"/>
                </a:lnTo>
                <a:lnTo>
                  <a:pt x="173501" y="124682"/>
                </a:lnTo>
                <a:lnTo>
                  <a:pt x="178356" y="124682"/>
                </a:lnTo>
                <a:lnTo>
                  <a:pt x="177911" y="113954"/>
                </a:lnTo>
                <a:close/>
              </a:path>
              <a:path w="213360" h="246379">
                <a:moveTo>
                  <a:pt x="178356" y="124682"/>
                </a:moveTo>
                <a:lnTo>
                  <a:pt x="173501" y="124682"/>
                </a:lnTo>
                <a:lnTo>
                  <a:pt x="178410" y="125990"/>
                </a:lnTo>
                <a:lnTo>
                  <a:pt x="178356" y="124682"/>
                </a:lnTo>
                <a:close/>
              </a:path>
              <a:path w="213360" h="246379">
                <a:moveTo>
                  <a:pt x="114911" y="53248"/>
                </a:moveTo>
                <a:lnTo>
                  <a:pt x="111409" y="53248"/>
                </a:lnTo>
                <a:lnTo>
                  <a:pt x="138583" y="100216"/>
                </a:lnTo>
                <a:lnTo>
                  <a:pt x="142521" y="85563"/>
                </a:lnTo>
                <a:lnTo>
                  <a:pt x="132019" y="82685"/>
                </a:lnTo>
                <a:lnTo>
                  <a:pt x="114911" y="53248"/>
                </a:lnTo>
                <a:close/>
              </a:path>
              <a:path w="213360" h="246379">
                <a:moveTo>
                  <a:pt x="106154" y="89227"/>
                </a:moveTo>
                <a:lnTo>
                  <a:pt x="100238" y="89227"/>
                </a:lnTo>
                <a:lnTo>
                  <a:pt x="105476" y="92105"/>
                </a:lnTo>
                <a:lnTo>
                  <a:pt x="106154" y="89227"/>
                </a:lnTo>
                <a:close/>
              </a:path>
              <a:path w="213360" h="246379">
                <a:moveTo>
                  <a:pt x="106679" y="87003"/>
                </a:moveTo>
                <a:lnTo>
                  <a:pt x="56919" y="87003"/>
                </a:lnTo>
                <a:lnTo>
                  <a:pt x="67549" y="88546"/>
                </a:lnTo>
                <a:lnTo>
                  <a:pt x="78313" y="89439"/>
                </a:lnTo>
                <a:lnTo>
                  <a:pt x="89209" y="89670"/>
                </a:lnTo>
                <a:lnTo>
                  <a:pt x="100238" y="89227"/>
                </a:lnTo>
                <a:lnTo>
                  <a:pt x="106154" y="89227"/>
                </a:lnTo>
                <a:lnTo>
                  <a:pt x="106679" y="87003"/>
                </a:lnTo>
                <a:close/>
              </a:path>
              <a:path w="213360" h="246379">
                <a:moveTo>
                  <a:pt x="80134" y="43305"/>
                </a:moveTo>
                <a:lnTo>
                  <a:pt x="76570" y="43305"/>
                </a:lnTo>
                <a:lnTo>
                  <a:pt x="98624" y="81377"/>
                </a:lnTo>
                <a:lnTo>
                  <a:pt x="86342" y="81992"/>
                </a:lnTo>
                <a:lnTo>
                  <a:pt x="107860" y="81992"/>
                </a:lnTo>
                <a:lnTo>
                  <a:pt x="108036" y="81246"/>
                </a:lnTo>
                <a:lnTo>
                  <a:pt x="101288" y="79807"/>
                </a:lnTo>
                <a:lnTo>
                  <a:pt x="92309" y="64238"/>
                </a:lnTo>
                <a:lnTo>
                  <a:pt x="103678" y="57696"/>
                </a:lnTo>
                <a:lnTo>
                  <a:pt x="88463" y="57696"/>
                </a:lnTo>
                <a:lnTo>
                  <a:pt x="80134" y="43305"/>
                </a:lnTo>
                <a:close/>
              </a:path>
              <a:path w="213360" h="246379">
                <a:moveTo>
                  <a:pt x="70518" y="26689"/>
                </a:moveTo>
                <a:lnTo>
                  <a:pt x="69009" y="32315"/>
                </a:lnTo>
                <a:lnTo>
                  <a:pt x="72973" y="37025"/>
                </a:lnTo>
                <a:lnTo>
                  <a:pt x="75284" y="41081"/>
                </a:lnTo>
                <a:lnTo>
                  <a:pt x="67722" y="49711"/>
                </a:lnTo>
                <a:lnTo>
                  <a:pt x="61244" y="58710"/>
                </a:lnTo>
                <a:lnTo>
                  <a:pt x="55849" y="68052"/>
                </a:lnTo>
                <a:lnTo>
                  <a:pt x="51537" y="77713"/>
                </a:lnTo>
                <a:lnTo>
                  <a:pt x="59048" y="77713"/>
                </a:lnTo>
                <a:lnTo>
                  <a:pt x="60995" y="70792"/>
                </a:lnTo>
                <a:lnTo>
                  <a:pt x="64820" y="61817"/>
                </a:lnTo>
                <a:lnTo>
                  <a:pt x="70010" y="52647"/>
                </a:lnTo>
                <a:lnTo>
                  <a:pt x="76570" y="43305"/>
                </a:lnTo>
                <a:lnTo>
                  <a:pt x="80134" y="43305"/>
                </a:lnTo>
                <a:lnTo>
                  <a:pt x="70518" y="26689"/>
                </a:lnTo>
                <a:close/>
              </a:path>
              <a:path w="213360" h="246379">
                <a:moveTo>
                  <a:pt x="84066" y="0"/>
                </a:moveTo>
                <a:lnTo>
                  <a:pt x="82385" y="6279"/>
                </a:lnTo>
                <a:lnTo>
                  <a:pt x="85155" y="9027"/>
                </a:lnTo>
                <a:lnTo>
                  <a:pt x="87649" y="12298"/>
                </a:lnTo>
                <a:lnTo>
                  <a:pt x="89868" y="16092"/>
                </a:lnTo>
                <a:lnTo>
                  <a:pt x="107563" y="46706"/>
                </a:lnTo>
                <a:lnTo>
                  <a:pt x="88463" y="57696"/>
                </a:lnTo>
                <a:lnTo>
                  <a:pt x="103678" y="57696"/>
                </a:lnTo>
                <a:lnTo>
                  <a:pt x="111409" y="53248"/>
                </a:lnTo>
                <a:lnTo>
                  <a:pt x="114911" y="53248"/>
                </a:lnTo>
                <a:lnTo>
                  <a:pt x="114074" y="51809"/>
                </a:lnTo>
                <a:lnTo>
                  <a:pt x="125596" y="45136"/>
                </a:lnTo>
                <a:lnTo>
                  <a:pt x="110228" y="45136"/>
                </a:lnTo>
                <a:lnTo>
                  <a:pt x="84066" y="0"/>
                </a:lnTo>
                <a:close/>
              </a:path>
              <a:path w="213360" h="246379">
                <a:moveTo>
                  <a:pt x="132116" y="44351"/>
                </a:moveTo>
                <a:lnTo>
                  <a:pt x="126952" y="44351"/>
                </a:lnTo>
                <a:lnTo>
                  <a:pt x="132360" y="46576"/>
                </a:lnTo>
                <a:lnTo>
                  <a:pt x="132116" y="44351"/>
                </a:lnTo>
                <a:close/>
              </a:path>
              <a:path w="213360" h="246379">
                <a:moveTo>
                  <a:pt x="130838" y="32707"/>
                </a:moveTo>
                <a:lnTo>
                  <a:pt x="127451" y="35062"/>
                </a:lnTo>
                <a:lnTo>
                  <a:pt x="110228" y="45136"/>
                </a:lnTo>
                <a:lnTo>
                  <a:pt x="125596" y="45136"/>
                </a:lnTo>
                <a:lnTo>
                  <a:pt x="126952" y="44351"/>
                </a:lnTo>
                <a:lnTo>
                  <a:pt x="132116" y="44351"/>
                </a:lnTo>
                <a:lnTo>
                  <a:pt x="130838" y="32707"/>
                </a:lnTo>
                <a:close/>
              </a:path>
            </a:pathLst>
          </a:custGeom>
          <a:solidFill>
            <a:srgbClr val="000000"/>
          </a:solidFill>
        </p:spPr>
        <p:txBody>
          <a:bodyPr wrap="square" lIns="0" tIns="0" rIns="0" bIns="0" rtlCol="0"/>
          <a:lstStyle/>
          <a:p>
            <a:endParaRPr/>
          </a:p>
        </p:txBody>
      </p:sp>
      <p:sp>
        <p:nvSpPr>
          <p:cNvPr id="129" name="object 129"/>
          <p:cNvSpPr/>
          <p:nvPr/>
        </p:nvSpPr>
        <p:spPr>
          <a:xfrm>
            <a:off x="3016950" y="1883629"/>
            <a:ext cx="243840" cy="222885"/>
          </a:xfrm>
          <a:custGeom>
            <a:avLst/>
            <a:gdLst/>
            <a:ahLst/>
            <a:cxnLst/>
            <a:rect l="l" t="t" r="r" b="b"/>
            <a:pathLst>
              <a:path w="243839" h="222885">
                <a:moveTo>
                  <a:pt x="168866" y="196770"/>
                </a:moveTo>
                <a:lnTo>
                  <a:pt x="164482" y="196770"/>
                </a:lnTo>
                <a:lnTo>
                  <a:pt x="190225" y="222413"/>
                </a:lnTo>
                <a:lnTo>
                  <a:pt x="190225" y="209461"/>
                </a:lnTo>
                <a:lnTo>
                  <a:pt x="181521" y="209461"/>
                </a:lnTo>
                <a:lnTo>
                  <a:pt x="168866" y="196770"/>
                </a:lnTo>
                <a:close/>
              </a:path>
              <a:path w="243839" h="222885">
                <a:moveTo>
                  <a:pt x="138372" y="187350"/>
                </a:moveTo>
                <a:lnTo>
                  <a:pt x="136915" y="188789"/>
                </a:lnTo>
                <a:lnTo>
                  <a:pt x="141996" y="197686"/>
                </a:lnTo>
                <a:lnTo>
                  <a:pt x="143085" y="203573"/>
                </a:lnTo>
                <a:lnTo>
                  <a:pt x="140184" y="206452"/>
                </a:lnTo>
                <a:lnTo>
                  <a:pt x="146708" y="209199"/>
                </a:lnTo>
                <a:lnTo>
                  <a:pt x="151788" y="208938"/>
                </a:lnTo>
                <a:lnTo>
                  <a:pt x="155412" y="205798"/>
                </a:lnTo>
                <a:lnTo>
                  <a:pt x="160670" y="200564"/>
                </a:lnTo>
                <a:lnTo>
                  <a:pt x="149426" y="200564"/>
                </a:lnTo>
                <a:lnTo>
                  <a:pt x="145802" y="196901"/>
                </a:lnTo>
                <a:lnTo>
                  <a:pt x="142718" y="193107"/>
                </a:lnTo>
                <a:lnTo>
                  <a:pt x="138372" y="187350"/>
                </a:lnTo>
                <a:close/>
              </a:path>
              <a:path w="243839" h="222885">
                <a:moveTo>
                  <a:pt x="177931" y="187743"/>
                </a:moveTo>
                <a:lnTo>
                  <a:pt x="173540" y="187743"/>
                </a:lnTo>
                <a:lnTo>
                  <a:pt x="193126" y="207237"/>
                </a:lnTo>
                <a:lnTo>
                  <a:pt x="193126" y="195724"/>
                </a:lnTo>
                <a:lnTo>
                  <a:pt x="185866" y="195724"/>
                </a:lnTo>
                <a:lnTo>
                  <a:pt x="177931" y="187743"/>
                </a:lnTo>
                <a:close/>
              </a:path>
              <a:path w="243839" h="222885">
                <a:moveTo>
                  <a:pt x="134749" y="162754"/>
                </a:moveTo>
                <a:lnTo>
                  <a:pt x="134749" y="168511"/>
                </a:lnTo>
                <a:lnTo>
                  <a:pt x="138727" y="171127"/>
                </a:lnTo>
                <a:lnTo>
                  <a:pt x="159757" y="192060"/>
                </a:lnTo>
                <a:lnTo>
                  <a:pt x="153600" y="198209"/>
                </a:lnTo>
                <a:lnTo>
                  <a:pt x="151421" y="200433"/>
                </a:lnTo>
                <a:lnTo>
                  <a:pt x="149426" y="200564"/>
                </a:lnTo>
                <a:lnTo>
                  <a:pt x="160670" y="200564"/>
                </a:lnTo>
                <a:lnTo>
                  <a:pt x="164482" y="196770"/>
                </a:lnTo>
                <a:lnTo>
                  <a:pt x="168866" y="196770"/>
                </a:lnTo>
                <a:lnTo>
                  <a:pt x="166648" y="194546"/>
                </a:lnTo>
                <a:lnTo>
                  <a:pt x="171420" y="189836"/>
                </a:lnTo>
                <a:lnTo>
                  <a:pt x="161936" y="189836"/>
                </a:lnTo>
                <a:lnTo>
                  <a:pt x="134749" y="162754"/>
                </a:lnTo>
                <a:close/>
              </a:path>
              <a:path w="243839" h="222885">
                <a:moveTo>
                  <a:pt x="191375" y="177930"/>
                </a:moveTo>
                <a:lnTo>
                  <a:pt x="183333" y="177930"/>
                </a:lnTo>
                <a:lnTo>
                  <a:pt x="192009" y="185388"/>
                </a:lnTo>
                <a:lnTo>
                  <a:pt x="198467" y="191079"/>
                </a:lnTo>
                <a:lnTo>
                  <a:pt x="202707" y="195004"/>
                </a:lnTo>
                <a:lnTo>
                  <a:pt x="204730" y="197163"/>
                </a:lnTo>
                <a:lnTo>
                  <a:pt x="205807" y="185911"/>
                </a:lnTo>
                <a:lnTo>
                  <a:pt x="202183" y="185126"/>
                </a:lnTo>
                <a:lnTo>
                  <a:pt x="195659" y="181201"/>
                </a:lnTo>
                <a:lnTo>
                  <a:pt x="191375" y="177930"/>
                </a:lnTo>
                <a:close/>
              </a:path>
              <a:path w="243839" h="222885">
                <a:moveTo>
                  <a:pt x="151421" y="161315"/>
                </a:moveTo>
                <a:lnTo>
                  <a:pt x="151421" y="167071"/>
                </a:lnTo>
                <a:lnTo>
                  <a:pt x="155412" y="169688"/>
                </a:lnTo>
                <a:lnTo>
                  <a:pt x="168827" y="183033"/>
                </a:lnTo>
                <a:lnTo>
                  <a:pt x="161936" y="189836"/>
                </a:lnTo>
                <a:lnTo>
                  <a:pt x="171420" y="189836"/>
                </a:lnTo>
                <a:lnTo>
                  <a:pt x="173540" y="187743"/>
                </a:lnTo>
                <a:lnTo>
                  <a:pt x="177931" y="187743"/>
                </a:lnTo>
                <a:lnTo>
                  <a:pt x="175719" y="185519"/>
                </a:lnTo>
                <a:lnTo>
                  <a:pt x="180445" y="180809"/>
                </a:lnTo>
                <a:lnTo>
                  <a:pt x="171007" y="180809"/>
                </a:lnTo>
                <a:lnTo>
                  <a:pt x="151421" y="161315"/>
                </a:lnTo>
                <a:close/>
              </a:path>
              <a:path w="243839" h="222885">
                <a:moveTo>
                  <a:pt x="184473" y="157390"/>
                </a:moveTo>
                <a:lnTo>
                  <a:pt x="180064" y="157390"/>
                </a:lnTo>
                <a:lnTo>
                  <a:pt x="200004" y="177276"/>
                </a:lnTo>
                <a:lnTo>
                  <a:pt x="197838" y="179370"/>
                </a:lnTo>
                <a:lnTo>
                  <a:pt x="205085" y="183033"/>
                </a:lnTo>
                <a:lnTo>
                  <a:pt x="205807" y="181855"/>
                </a:lnTo>
                <a:lnTo>
                  <a:pt x="208708" y="178715"/>
                </a:lnTo>
                <a:lnTo>
                  <a:pt x="212355" y="175052"/>
                </a:lnTo>
                <a:lnTo>
                  <a:pt x="202183" y="175052"/>
                </a:lnTo>
                <a:lnTo>
                  <a:pt x="184473" y="157390"/>
                </a:lnTo>
                <a:close/>
              </a:path>
              <a:path w="243839" h="222885">
                <a:moveTo>
                  <a:pt x="158313" y="150848"/>
                </a:moveTo>
                <a:lnTo>
                  <a:pt x="156869" y="152287"/>
                </a:lnTo>
                <a:lnTo>
                  <a:pt x="170529" y="165371"/>
                </a:lnTo>
                <a:lnTo>
                  <a:pt x="178620" y="173221"/>
                </a:lnTo>
                <a:lnTo>
                  <a:pt x="171007" y="180809"/>
                </a:lnTo>
                <a:lnTo>
                  <a:pt x="180445" y="180809"/>
                </a:lnTo>
                <a:lnTo>
                  <a:pt x="183333" y="177930"/>
                </a:lnTo>
                <a:lnTo>
                  <a:pt x="191375" y="177930"/>
                </a:lnTo>
                <a:lnTo>
                  <a:pt x="186234" y="174006"/>
                </a:lnTo>
                <a:lnTo>
                  <a:pt x="179187" y="168511"/>
                </a:lnTo>
                <a:lnTo>
                  <a:pt x="172107" y="162754"/>
                </a:lnTo>
                <a:lnTo>
                  <a:pt x="165226" y="156932"/>
                </a:lnTo>
                <a:lnTo>
                  <a:pt x="158313" y="150848"/>
                </a:lnTo>
                <a:close/>
              </a:path>
              <a:path w="243839" h="222885">
                <a:moveTo>
                  <a:pt x="237351" y="175575"/>
                </a:moveTo>
                <a:lnTo>
                  <a:pt x="228293" y="175575"/>
                </a:lnTo>
                <a:lnTo>
                  <a:pt x="234450" y="176099"/>
                </a:lnTo>
                <a:lnTo>
                  <a:pt x="237351" y="179108"/>
                </a:lnTo>
                <a:lnTo>
                  <a:pt x="237351" y="175575"/>
                </a:lnTo>
                <a:close/>
              </a:path>
              <a:path w="243839" h="222885">
                <a:moveTo>
                  <a:pt x="194867" y="132401"/>
                </a:moveTo>
                <a:lnTo>
                  <a:pt x="190579" y="132401"/>
                </a:lnTo>
                <a:lnTo>
                  <a:pt x="229015" y="170735"/>
                </a:lnTo>
                <a:lnTo>
                  <a:pt x="218500" y="175445"/>
                </a:lnTo>
                <a:lnTo>
                  <a:pt x="218868" y="177276"/>
                </a:lnTo>
                <a:lnTo>
                  <a:pt x="228293" y="175575"/>
                </a:lnTo>
                <a:lnTo>
                  <a:pt x="237351" y="175575"/>
                </a:lnTo>
                <a:lnTo>
                  <a:pt x="237351" y="167856"/>
                </a:lnTo>
                <a:lnTo>
                  <a:pt x="230472" y="167856"/>
                </a:lnTo>
                <a:lnTo>
                  <a:pt x="218500" y="155951"/>
                </a:lnTo>
                <a:lnTo>
                  <a:pt x="222609" y="155689"/>
                </a:lnTo>
                <a:lnTo>
                  <a:pt x="243261" y="155689"/>
                </a:lnTo>
                <a:lnTo>
                  <a:pt x="243018" y="153727"/>
                </a:lnTo>
                <a:lnTo>
                  <a:pt x="216321" y="153727"/>
                </a:lnTo>
                <a:lnTo>
                  <a:pt x="213788" y="151241"/>
                </a:lnTo>
                <a:lnTo>
                  <a:pt x="218884" y="146138"/>
                </a:lnTo>
                <a:lnTo>
                  <a:pt x="208708" y="146138"/>
                </a:lnTo>
                <a:lnTo>
                  <a:pt x="194867" y="132401"/>
                </a:lnTo>
                <a:close/>
              </a:path>
              <a:path w="243839" h="222885">
                <a:moveTo>
                  <a:pt x="194135" y="147578"/>
                </a:moveTo>
                <a:lnTo>
                  <a:pt x="189857" y="147578"/>
                </a:lnTo>
                <a:lnTo>
                  <a:pt x="209797" y="167464"/>
                </a:lnTo>
                <a:lnTo>
                  <a:pt x="202183" y="175052"/>
                </a:lnTo>
                <a:lnTo>
                  <a:pt x="212355" y="175052"/>
                </a:lnTo>
                <a:lnTo>
                  <a:pt x="213788" y="173613"/>
                </a:lnTo>
                <a:lnTo>
                  <a:pt x="218836" y="173613"/>
                </a:lnTo>
                <a:lnTo>
                  <a:pt x="218500" y="165371"/>
                </a:lnTo>
                <a:lnTo>
                  <a:pt x="211976" y="165371"/>
                </a:lnTo>
                <a:lnTo>
                  <a:pt x="194135" y="147578"/>
                </a:lnTo>
                <a:close/>
              </a:path>
              <a:path w="243839" h="222885">
                <a:moveTo>
                  <a:pt x="218836" y="173613"/>
                </a:moveTo>
                <a:lnTo>
                  <a:pt x="213788" y="173613"/>
                </a:lnTo>
                <a:lnTo>
                  <a:pt x="218868" y="174398"/>
                </a:lnTo>
                <a:lnTo>
                  <a:pt x="218836" y="173613"/>
                </a:lnTo>
                <a:close/>
              </a:path>
              <a:path w="243839" h="222885">
                <a:moveTo>
                  <a:pt x="102837" y="148363"/>
                </a:moveTo>
                <a:lnTo>
                  <a:pt x="101380" y="149802"/>
                </a:lnTo>
                <a:lnTo>
                  <a:pt x="105489" y="159222"/>
                </a:lnTo>
                <a:lnTo>
                  <a:pt x="106093" y="165109"/>
                </a:lnTo>
                <a:lnTo>
                  <a:pt x="103205" y="167464"/>
                </a:lnTo>
                <a:lnTo>
                  <a:pt x="109729" y="170081"/>
                </a:lnTo>
                <a:lnTo>
                  <a:pt x="115164" y="169557"/>
                </a:lnTo>
                <a:lnTo>
                  <a:pt x="119509" y="165632"/>
                </a:lnTo>
                <a:lnTo>
                  <a:pt x="124103" y="161053"/>
                </a:lnTo>
                <a:lnTo>
                  <a:pt x="113287" y="161053"/>
                </a:lnTo>
                <a:lnTo>
                  <a:pt x="110149" y="158437"/>
                </a:lnTo>
                <a:lnTo>
                  <a:pt x="107182" y="154642"/>
                </a:lnTo>
                <a:lnTo>
                  <a:pt x="102837" y="148363"/>
                </a:lnTo>
                <a:close/>
              </a:path>
              <a:path w="243839" h="222885">
                <a:moveTo>
                  <a:pt x="237351" y="167464"/>
                </a:moveTo>
                <a:lnTo>
                  <a:pt x="230472" y="167856"/>
                </a:lnTo>
                <a:lnTo>
                  <a:pt x="237351" y="167856"/>
                </a:lnTo>
                <a:lnTo>
                  <a:pt x="237351" y="167464"/>
                </a:lnTo>
                <a:close/>
              </a:path>
              <a:path w="243839" h="222885">
                <a:moveTo>
                  <a:pt x="156866" y="135279"/>
                </a:moveTo>
                <a:lnTo>
                  <a:pt x="121452" y="135279"/>
                </a:lnTo>
                <a:lnTo>
                  <a:pt x="128212" y="135541"/>
                </a:lnTo>
                <a:lnTo>
                  <a:pt x="139094" y="136719"/>
                </a:lnTo>
                <a:lnTo>
                  <a:pt x="117697" y="158044"/>
                </a:lnTo>
                <a:lnTo>
                  <a:pt x="115282" y="160530"/>
                </a:lnTo>
                <a:lnTo>
                  <a:pt x="113287" y="161053"/>
                </a:lnTo>
                <a:lnTo>
                  <a:pt x="124103" y="161053"/>
                </a:lnTo>
                <a:lnTo>
                  <a:pt x="147076" y="138158"/>
                </a:lnTo>
                <a:lnTo>
                  <a:pt x="166806" y="138158"/>
                </a:lnTo>
                <a:lnTo>
                  <a:pt x="167016" y="137111"/>
                </a:lnTo>
                <a:lnTo>
                  <a:pt x="156866" y="135279"/>
                </a:lnTo>
                <a:close/>
              </a:path>
              <a:path w="243839" h="222885">
                <a:moveTo>
                  <a:pt x="189490" y="137111"/>
                </a:moveTo>
                <a:lnTo>
                  <a:pt x="171729" y="154773"/>
                </a:lnTo>
                <a:lnTo>
                  <a:pt x="178620" y="158829"/>
                </a:lnTo>
                <a:lnTo>
                  <a:pt x="180064" y="157390"/>
                </a:lnTo>
                <a:lnTo>
                  <a:pt x="184473" y="157390"/>
                </a:lnTo>
                <a:lnTo>
                  <a:pt x="182243" y="155166"/>
                </a:lnTo>
                <a:lnTo>
                  <a:pt x="189857" y="147578"/>
                </a:lnTo>
                <a:lnTo>
                  <a:pt x="194135" y="147578"/>
                </a:lnTo>
                <a:lnTo>
                  <a:pt x="192036" y="145484"/>
                </a:lnTo>
                <a:lnTo>
                  <a:pt x="189490" y="137111"/>
                </a:lnTo>
                <a:close/>
              </a:path>
              <a:path w="243839" h="222885">
                <a:moveTo>
                  <a:pt x="243261" y="155689"/>
                </a:moveTo>
                <a:lnTo>
                  <a:pt x="227086" y="155689"/>
                </a:lnTo>
                <a:lnTo>
                  <a:pt x="236747" y="156212"/>
                </a:lnTo>
                <a:lnTo>
                  <a:pt x="240620" y="156736"/>
                </a:lnTo>
                <a:lnTo>
                  <a:pt x="243521" y="157782"/>
                </a:lnTo>
                <a:lnTo>
                  <a:pt x="243261" y="155689"/>
                </a:lnTo>
                <a:close/>
              </a:path>
              <a:path w="243839" h="222885">
                <a:moveTo>
                  <a:pt x="242077" y="146138"/>
                </a:moveTo>
                <a:lnTo>
                  <a:pt x="237336" y="148097"/>
                </a:lnTo>
                <a:lnTo>
                  <a:pt x="231463" y="150031"/>
                </a:lnTo>
                <a:lnTo>
                  <a:pt x="224459" y="151915"/>
                </a:lnTo>
                <a:lnTo>
                  <a:pt x="216321" y="153727"/>
                </a:lnTo>
                <a:lnTo>
                  <a:pt x="243018" y="153727"/>
                </a:lnTo>
                <a:lnTo>
                  <a:pt x="242077" y="146138"/>
                </a:lnTo>
                <a:close/>
              </a:path>
              <a:path w="243839" h="222885">
                <a:moveTo>
                  <a:pt x="228661" y="125598"/>
                </a:moveTo>
                <a:lnTo>
                  <a:pt x="225280" y="129261"/>
                </a:lnTo>
                <a:lnTo>
                  <a:pt x="221313" y="133415"/>
                </a:lnTo>
                <a:lnTo>
                  <a:pt x="215669" y="139176"/>
                </a:lnTo>
                <a:lnTo>
                  <a:pt x="208708" y="146138"/>
                </a:lnTo>
                <a:lnTo>
                  <a:pt x="218884" y="146138"/>
                </a:lnTo>
                <a:lnTo>
                  <a:pt x="228293" y="136719"/>
                </a:lnTo>
                <a:lnTo>
                  <a:pt x="233373" y="136719"/>
                </a:lnTo>
                <a:lnTo>
                  <a:pt x="228661" y="125598"/>
                </a:lnTo>
                <a:close/>
              </a:path>
              <a:path w="243839" h="222885">
                <a:moveTo>
                  <a:pt x="90262" y="138419"/>
                </a:moveTo>
                <a:lnTo>
                  <a:pt x="81834" y="138419"/>
                </a:lnTo>
                <a:lnTo>
                  <a:pt x="86061" y="138812"/>
                </a:lnTo>
                <a:lnTo>
                  <a:pt x="90655" y="141952"/>
                </a:lnTo>
                <a:lnTo>
                  <a:pt x="92099" y="140513"/>
                </a:lnTo>
                <a:lnTo>
                  <a:pt x="90262" y="138419"/>
                </a:lnTo>
                <a:close/>
              </a:path>
              <a:path w="243839" h="222885">
                <a:moveTo>
                  <a:pt x="735" y="64630"/>
                </a:moveTo>
                <a:lnTo>
                  <a:pt x="43109" y="87798"/>
                </a:lnTo>
                <a:lnTo>
                  <a:pt x="58743" y="90666"/>
                </a:lnTo>
                <a:lnTo>
                  <a:pt x="60351" y="102343"/>
                </a:lnTo>
                <a:lnTo>
                  <a:pt x="64089" y="114608"/>
                </a:lnTo>
                <a:lnTo>
                  <a:pt x="69960" y="127462"/>
                </a:lnTo>
                <a:lnTo>
                  <a:pt x="77961" y="140905"/>
                </a:lnTo>
                <a:lnTo>
                  <a:pt x="81834" y="138419"/>
                </a:lnTo>
                <a:lnTo>
                  <a:pt x="90262" y="138419"/>
                </a:lnTo>
                <a:lnTo>
                  <a:pt x="82153" y="129179"/>
                </a:lnTo>
                <a:lnTo>
                  <a:pt x="74427" y="117159"/>
                </a:lnTo>
                <a:lnTo>
                  <a:pt x="68921" y="104452"/>
                </a:lnTo>
                <a:lnTo>
                  <a:pt x="65635" y="91058"/>
                </a:lnTo>
                <a:lnTo>
                  <a:pt x="76307" y="89758"/>
                </a:lnTo>
                <a:lnTo>
                  <a:pt x="87030" y="87798"/>
                </a:lnTo>
                <a:lnTo>
                  <a:pt x="97523" y="85244"/>
                </a:lnTo>
                <a:lnTo>
                  <a:pt x="103342" y="83470"/>
                </a:lnTo>
                <a:lnTo>
                  <a:pt x="58021" y="83470"/>
                </a:lnTo>
                <a:lnTo>
                  <a:pt x="43425" y="81575"/>
                </a:lnTo>
                <a:lnTo>
                  <a:pt x="29014" y="77828"/>
                </a:lnTo>
                <a:lnTo>
                  <a:pt x="14784" y="72192"/>
                </a:lnTo>
                <a:lnTo>
                  <a:pt x="735" y="64630"/>
                </a:lnTo>
                <a:close/>
              </a:path>
              <a:path w="243839" h="222885">
                <a:moveTo>
                  <a:pt x="166806" y="138158"/>
                </a:moveTo>
                <a:lnTo>
                  <a:pt x="147076" y="138158"/>
                </a:lnTo>
                <a:lnTo>
                  <a:pt x="166648" y="138943"/>
                </a:lnTo>
                <a:lnTo>
                  <a:pt x="166806" y="138158"/>
                </a:lnTo>
                <a:close/>
              </a:path>
              <a:path w="243839" h="222885">
                <a:moveTo>
                  <a:pt x="178857" y="129261"/>
                </a:moveTo>
                <a:lnTo>
                  <a:pt x="176861" y="130046"/>
                </a:lnTo>
                <a:lnTo>
                  <a:pt x="175654" y="133709"/>
                </a:lnTo>
                <a:lnTo>
                  <a:pt x="176139" y="135149"/>
                </a:lnTo>
                <a:lnTo>
                  <a:pt x="177714" y="136195"/>
                </a:lnTo>
                <a:lnTo>
                  <a:pt x="179277" y="137373"/>
                </a:lnTo>
                <a:lnTo>
                  <a:pt x="181154" y="137634"/>
                </a:lnTo>
                <a:lnTo>
                  <a:pt x="185512" y="136588"/>
                </a:lnTo>
                <a:lnTo>
                  <a:pt x="187927" y="135018"/>
                </a:lnTo>
                <a:lnTo>
                  <a:pt x="190579" y="132401"/>
                </a:lnTo>
                <a:lnTo>
                  <a:pt x="194867" y="132401"/>
                </a:lnTo>
                <a:lnTo>
                  <a:pt x="192758" y="130308"/>
                </a:lnTo>
                <a:lnTo>
                  <a:pt x="193276" y="129784"/>
                </a:lnTo>
                <a:lnTo>
                  <a:pt x="185630" y="129784"/>
                </a:lnTo>
                <a:lnTo>
                  <a:pt x="178857" y="129261"/>
                </a:lnTo>
                <a:close/>
              </a:path>
              <a:path w="243839" h="222885">
                <a:moveTo>
                  <a:pt x="207986" y="115131"/>
                </a:moveTo>
                <a:lnTo>
                  <a:pt x="207014" y="122850"/>
                </a:lnTo>
                <a:lnTo>
                  <a:pt x="205604" y="128345"/>
                </a:lnTo>
                <a:lnTo>
                  <a:pt x="205499" y="128607"/>
                </a:lnTo>
                <a:lnTo>
                  <a:pt x="203641" y="132009"/>
                </a:lnTo>
                <a:lnTo>
                  <a:pt x="201698" y="135672"/>
                </a:lnTo>
                <a:lnTo>
                  <a:pt x="202302" y="137242"/>
                </a:lnTo>
                <a:lnTo>
                  <a:pt x="205452" y="136719"/>
                </a:lnTo>
                <a:lnTo>
                  <a:pt x="208589" y="136326"/>
                </a:lnTo>
                <a:lnTo>
                  <a:pt x="210769" y="134887"/>
                </a:lnTo>
                <a:lnTo>
                  <a:pt x="211976" y="132401"/>
                </a:lnTo>
                <a:lnTo>
                  <a:pt x="213069" y="130271"/>
                </a:lnTo>
                <a:lnTo>
                  <a:pt x="212966" y="128345"/>
                </a:lnTo>
                <a:lnTo>
                  <a:pt x="212462" y="124420"/>
                </a:lnTo>
                <a:lnTo>
                  <a:pt x="209797" y="115393"/>
                </a:lnTo>
                <a:lnTo>
                  <a:pt x="207986" y="115131"/>
                </a:lnTo>
                <a:close/>
              </a:path>
              <a:path w="243839" h="222885">
                <a:moveTo>
                  <a:pt x="119154" y="125598"/>
                </a:moveTo>
                <a:lnTo>
                  <a:pt x="118787" y="136064"/>
                </a:lnTo>
                <a:lnTo>
                  <a:pt x="121452" y="135279"/>
                </a:lnTo>
                <a:lnTo>
                  <a:pt x="156866" y="135279"/>
                </a:lnTo>
                <a:lnTo>
                  <a:pt x="151066" y="134233"/>
                </a:lnTo>
                <a:lnTo>
                  <a:pt x="153300" y="132009"/>
                </a:lnTo>
                <a:lnTo>
                  <a:pt x="143807" y="132009"/>
                </a:lnTo>
                <a:lnTo>
                  <a:pt x="135466" y="130271"/>
                </a:lnTo>
                <a:lnTo>
                  <a:pt x="128576" y="128607"/>
                </a:lnTo>
                <a:lnTo>
                  <a:pt x="123139" y="127041"/>
                </a:lnTo>
                <a:lnTo>
                  <a:pt x="119154" y="125598"/>
                </a:lnTo>
                <a:close/>
              </a:path>
              <a:path w="243839" h="222885">
                <a:moveTo>
                  <a:pt x="151788" y="94460"/>
                </a:moveTo>
                <a:lnTo>
                  <a:pt x="151788" y="100216"/>
                </a:lnTo>
                <a:lnTo>
                  <a:pt x="155779" y="102833"/>
                </a:lnTo>
                <a:lnTo>
                  <a:pt x="164482" y="111468"/>
                </a:lnTo>
                <a:lnTo>
                  <a:pt x="143807" y="132009"/>
                </a:lnTo>
                <a:lnTo>
                  <a:pt x="153300" y="132009"/>
                </a:lnTo>
                <a:lnTo>
                  <a:pt x="169195" y="116178"/>
                </a:lnTo>
                <a:lnTo>
                  <a:pt x="173603" y="116178"/>
                </a:lnTo>
                <a:lnTo>
                  <a:pt x="171361" y="113954"/>
                </a:lnTo>
                <a:lnTo>
                  <a:pt x="176090" y="109244"/>
                </a:lnTo>
                <a:lnTo>
                  <a:pt x="166648" y="109244"/>
                </a:lnTo>
                <a:lnTo>
                  <a:pt x="151788" y="94460"/>
                </a:lnTo>
                <a:close/>
              </a:path>
              <a:path w="243839" h="222885">
                <a:moveTo>
                  <a:pt x="194937" y="125205"/>
                </a:moveTo>
                <a:lnTo>
                  <a:pt x="189857" y="128345"/>
                </a:lnTo>
                <a:lnTo>
                  <a:pt x="185630" y="129784"/>
                </a:lnTo>
                <a:lnTo>
                  <a:pt x="193276" y="129784"/>
                </a:lnTo>
                <a:lnTo>
                  <a:pt x="196381" y="126644"/>
                </a:lnTo>
                <a:lnTo>
                  <a:pt x="194937" y="125205"/>
                </a:lnTo>
                <a:close/>
              </a:path>
              <a:path w="243839" h="222885">
                <a:moveTo>
                  <a:pt x="173603" y="116178"/>
                </a:moveTo>
                <a:lnTo>
                  <a:pt x="169195" y="116178"/>
                </a:lnTo>
                <a:lnTo>
                  <a:pt x="181154" y="128084"/>
                </a:lnTo>
                <a:lnTo>
                  <a:pt x="181521" y="116832"/>
                </a:lnTo>
                <a:lnTo>
                  <a:pt x="174262" y="116832"/>
                </a:lnTo>
                <a:lnTo>
                  <a:pt x="173603" y="116178"/>
                </a:lnTo>
                <a:close/>
              </a:path>
              <a:path w="243839" h="222885">
                <a:moveTo>
                  <a:pt x="189490" y="85825"/>
                </a:moveTo>
                <a:lnTo>
                  <a:pt x="183853" y="91784"/>
                </a:lnTo>
                <a:lnTo>
                  <a:pt x="178167" y="97682"/>
                </a:lnTo>
                <a:lnTo>
                  <a:pt x="172432" y="103506"/>
                </a:lnTo>
                <a:lnTo>
                  <a:pt x="166648" y="109244"/>
                </a:lnTo>
                <a:lnTo>
                  <a:pt x="176090" y="109244"/>
                </a:lnTo>
                <a:lnTo>
                  <a:pt x="188046" y="97338"/>
                </a:lnTo>
                <a:lnTo>
                  <a:pt x="193126" y="97338"/>
                </a:lnTo>
                <a:lnTo>
                  <a:pt x="189490" y="85825"/>
                </a:lnTo>
                <a:close/>
              </a:path>
              <a:path w="243839" h="222885">
                <a:moveTo>
                  <a:pt x="63102" y="29175"/>
                </a:moveTo>
                <a:lnTo>
                  <a:pt x="63102" y="35062"/>
                </a:lnTo>
                <a:lnTo>
                  <a:pt x="68169" y="38595"/>
                </a:lnTo>
                <a:lnTo>
                  <a:pt x="71437" y="41866"/>
                </a:lnTo>
                <a:lnTo>
                  <a:pt x="66382" y="52193"/>
                </a:lnTo>
                <a:lnTo>
                  <a:pt x="62460" y="62570"/>
                </a:lnTo>
                <a:lnTo>
                  <a:pt x="59673" y="72995"/>
                </a:lnTo>
                <a:lnTo>
                  <a:pt x="58021" y="83470"/>
                </a:lnTo>
                <a:lnTo>
                  <a:pt x="65268" y="83470"/>
                </a:lnTo>
                <a:lnTo>
                  <a:pt x="65361" y="74293"/>
                </a:lnTo>
                <a:lnTo>
                  <a:pt x="66723" y="64614"/>
                </a:lnTo>
                <a:lnTo>
                  <a:pt x="69353" y="54419"/>
                </a:lnTo>
                <a:lnTo>
                  <a:pt x="73249" y="43697"/>
                </a:lnTo>
                <a:lnTo>
                  <a:pt x="77620" y="43697"/>
                </a:lnTo>
                <a:lnTo>
                  <a:pt x="63102" y="29175"/>
                </a:lnTo>
                <a:close/>
              </a:path>
              <a:path w="243839" h="222885">
                <a:moveTo>
                  <a:pt x="77620" y="43697"/>
                </a:moveTo>
                <a:lnTo>
                  <a:pt x="73249" y="43697"/>
                </a:lnTo>
                <a:lnTo>
                  <a:pt x="104426" y="74704"/>
                </a:lnTo>
                <a:lnTo>
                  <a:pt x="92734" y="78558"/>
                </a:lnTo>
                <a:lnTo>
                  <a:pt x="82311" y="81295"/>
                </a:lnTo>
                <a:lnTo>
                  <a:pt x="73156" y="82928"/>
                </a:lnTo>
                <a:lnTo>
                  <a:pt x="65268" y="83470"/>
                </a:lnTo>
                <a:lnTo>
                  <a:pt x="103342" y="83470"/>
                </a:lnTo>
                <a:lnTo>
                  <a:pt x="108062" y="82031"/>
                </a:lnTo>
                <a:lnTo>
                  <a:pt x="113817" y="82031"/>
                </a:lnTo>
                <a:lnTo>
                  <a:pt x="113509" y="72611"/>
                </a:lnTo>
                <a:lnTo>
                  <a:pt x="106605" y="72611"/>
                </a:lnTo>
                <a:lnTo>
                  <a:pt x="93911" y="59920"/>
                </a:lnTo>
                <a:lnTo>
                  <a:pt x="99284" y="54556"/>
                </a:lnTo>
                <a:lnTo>
                  <a:pt x="88476" y="54556"/>
                </a:lnTo>
                <a:lnTo>
                  <a:pt x="77620" y="43697"/>
                </a:lnTo>
                <a:close/>
              </a:path>
              <a:path w="243839" h="222885">
                <a:moveTo>
                  <a:pt x="113817" y="82031"/>
                </a:moveTo>
                <a:lnTo>
                  <a:pt x="108062" y="82031"/>
                </a:lnTo>
                <a:lnTo>
                  <a:pt x="113864" y="83470"/>
                </a:lnTo>
                <a:lnTo>
                  <a:pt x="113817" y="82031"/>
                </a:lnTo>
                <a:close/>
              </a:path>
              <a:path w="243839" h="222885">
                <a:moveTo>
                  <a:pt x="113789" y="44351"/>
                </a:moveTo>
                <a:lnTo>
                  <a:pt x="109506" y="44351"/>
                </a:lnTo>
                <a:lnTo>
                  <a:pt x="147942" y="82685"/>
                </a:lnTo>
                <a:lnTo>
                  <a:pt x="147942" y="67509"/>
                </a:lnTo>
                <a:lnTo>
                  <a:pt x="137060" y="67509"/>
                </a:lnTo>
                <a:lnTo>
                  <a:pt x="113789" y="44351"/>
                </a:lnTo>
                <a:close/>
              </a:path>
              <a:path w="243839" h="222885">
                <a:moveTo>
                  <a:pt x="113497" y="72219"/>
                </a:moveTo>
                <a:lnTo>
                  <a:pt x="106605" y="72611"/>
                </a:lnTo>
                <a:lnTo>
                  <a:pt x="113509" y="72611"/>
                </a:lnTo>
                <a:lnTo>
                  <a:pt x="113497" y="72219"/>
                </a:lnTo>
                <a:close/>
              </a:path>
              <a:path w="243839" h="222885">
                <a:moveTo>
                  <a:pt x="69258" y="0"/>
                </a:moveTo>
                <a:lnTo>
                  <a:pt x="69258" y="6410"/>
                </a:lnTo>
                <a:lnTo>
                  <a:pt x="72645" y="8373"/>
                </a:lnTo>
                <a:lnTo>
                  <a:pt x="75914" y="10859"/>
                </a:lnTo>
                <a:lnTo>
                  <a:pt x="104071" y="38987"/>
                </a:lnTo>
                <a:lnTo>
                  <a:pt x="88476" y="54556"/>
                </a:lnTo>
                <a:lnTo>
                  <a:pt x="99284" y="54556"/>
                </a:lnTo>
                <a:lnTo>
                  <a:pt x="109506" y="44351"/>
                </a:lnTo>
                <a:lnTo>
                  <a:pt x="113789" y="44351"/>
                </a:lnTo>
                <a:lnTo>
                  <a:pt x="111685" y="42258"/>
                </a:lnTo>
                <a:lnTo>
                  <a:pt x="117205" y="36763"/>
                </a:lnTo>
                <a:lnTo>
                  <a:pt x="106250" y="36763"/>
                </a:lnTo>
                <a:lnTo>
                  <a:pt x="69258" y="0"/>
                </a:lnTo>
                <a:close/>
              </a:path>
              <a:path w="243839" h="222885">
                <a:moveTo>
                  <a:pt x="122922" y="19493"/>
                </a:moveTo>
                <a:lnTo>
                  <a:pt x="120270" y="22633"/>
                </a:lnTo>
                <a:lnTo>
                  <a:pt x="114704" y="28390"/>
                </a:lnTo>
                <a:lnTo>
                  <a:pt x="106250" y="36763"/>
                </a:lnTo>
                <a:lnTo>
                  <a:pt x="117205" y="36763"/>
                </a:lnTo>
                <a:lnTo>
                  <a:pt x="122200" y="31792"/>
                </a:lnTo>
                <a:lnTo>
                  <a:pt x="127745" y="31792"/>
                </a:lnTo>
                <a:lnTo>
                  <a:pt x="122922" y="19493"/>
                </a:lnTo>
                <a:close/>
              </a:path>
              <a:path w="243839" h="222885">
                <a:moveTo>
                  <a:pt x="127745" y="31792"/>
                </a:moveTo>
                <a:lnTo>
                  <a:pt x="122200" y="31792"/>
                </a:lnTo>
                <a:lnTo>
                  <a:pt x="128002" y="32446"/>
                </a:lnTo>
                <a:lnTo>
                  <a:pt x="127745" y="31792"/>
                </a:lnTo>
                <a:close/>
              </a:path>
            </a:pathLst>
          </a:custGeom>
          <a:solidFill>
            <a:srgbClr val="000000"/>
          </a:solidFill>
        </p:spPr>
        <p:txBody>
          <a:bodyPr wrap="square" lIns="0" tIns="0" rIns="0" bIns="0" rtlCol="0"/>
          <a:lstStyle/>
          <a:p>
            <a:endParaRPr/>
          </a:p>
        </p:txBody>
      </p:sp>
      <p:sp>
        <p:nvSpPr>
          <p:cNvPr id="130" name="object 130"/>
          <p:cNvSpPr/>
          <p:nvPr/>
        </p:nvSpPr>
        <p:spPr>
          <a:xfrm>
            <a:off x="6330998" y="1926802"/>
            <a:ext cx="374015" cy="241300"/>
          </a:xfrm>
          <a:custGeom>
            <a:avLst/>
            <a:gdLst/>
            <a:ahLst/>
            <a:cxnLst/>
            <a:rect l="l" t="t" r="r" b="b"/>
            <a:pathLst>
              <a:path w="374014" h="241300">
                <a:moveTo>
                  <a:pt x="373466" y="180678"/>
                </a:moveTo>
                <a:lnTo>
                  <a:pt x="0" y="180678"/>
                </a:lnTo>
                <a:lnTo>
                  <a:pt x="186798" y="240860"/>
                </a:lnTo>
                <a:lnTo>
                  <a:pt x="373466" y="180678"/>
                </a:lnTo>
                <a:close/>
              </a:path>
              <a:path w="374014" h="241300">
                <a:moveTo>
                  <a:pt x="280132" y="0"/>
                </a:moveTo>
                <a:lnTo>
                  <a:pt x="93333" y="0"/>
                </a:lnTo>
                <a:lnTo>
                  <a:pt x="93333" y="180678"/>
                </a:lnTo>
                <a:lnTo>
                  <a:pt x="280132" y="180678"/>
                </a:lnTo>
                <a:lnTo>
                  <a:pt x="280132" y="0"/>
                </a:lnTo>
                <a:close/>
              </a:path>
            </a:pathLst>
          </a:custGeom>
          <a:solidFill>
            <a:srgbClr val="BEBEBE"/>
          </a:solidFill>
        </p:spPr>
        <p:txBody>
          <a:bodyPr wrap="square" lIns="0" tIns="0" rIns="0" bIns="0" rtlCol="0"/>
          <a:lstStyle/>
          <a:p>
            <a:endParaRPr/>
          </a:p>
        </p:txBody>
      </p:sp>
      <p:sp>
        <p:nvSpPr>
          <p:cNvPr id="131" name="object 131"/>
          <p:cNvSpPr/>
          <p:nvPr/>
        </p:nvSpPr>
        <p:spPr>
          <a:xfrm>
            <a:off x="6330998" y="1926802"/>
            <a:ext cx="374015" cy="241300"/>
          </a:xfrm>
          <a:custGeom>
            <a:avLst/>
            <a:gdLst/>
            <a:ahLst/>
            <a:cxnLst/>
            <a:rect l="l" t="t" r="r" b="b"/>
            <a:pathLst>
              <a:path w="374014" h="241300">
                <a:moveTo>
                  <a:pt x="280132" y="0"/>
                </a:moveTo>
                <a:lnTo>
                  <a:pt x="93333" y="0"/>
                </a:lnTo>
                <a:lnTo>
                  <a:pt x="93333" y="180678"/>
                </a:lnTo>
                <a:lnTo>
                  <a:pt x="0" y="180678"/>
                </a:lnTo>
                <a:lnTo>
                  <a:pt x="186798" y="240860"/>
                </a:lnTo>
                <a:lnTo>
                  <a:pt x="373466" y="180678"/>
                </a:lnTo>
                <a:lnTo>
                  <a:pt x="280132" y="180678"/>
                </a:lnTo>
                <a:lnTo>
                  <a:pt x="280132" y="0"/>
                </a:lnTo>
                <a:close/>
              </a:path>
            </a:pathLst>
          </a:custGeom>
          <a:ln w="13096">
            <a:solidFill>
              <a:srgbClr val="000000"/>
            </a:solidFill>
          </a:ln>
        </p:spPr>
        <p:txBody>
          <a:bodyPr wrap="square" lIns="0" tIns="0" rIns="0" bIns="0" rtlCol="0"/>
          <a:lstStyle/>
          <a:p>
            <a:endParaRPr/>
          </a:p>
        </p:txBody>
      </p:sp>
      <p:sp>
        <p:nvSpPr>
          <p:cNvPr id="132" name="object 132"/>
          <p:cNvSpPr/>
          <p:nvPr/>
        </p:nvSpPr>
        <p:spPr>
          <a:xfrm>
            <a:off x="6036293" y="350623"/>
            <a:ext cx="963294" cy="240029"/>
          </a:xfrm>
          <a:custGeom>
            <a:avLst/>
            <a:gdLst/>
            <a:ahLst/>
            <a:cxnLst/>
            <a:rect l="l" t="t" r="r" b="b"/>
            <a:pathLst>
              <a:path w="963295" h="240029">
                <a:moveTo>
                  <a:pt x="0" y="239735"/>
                </a:moveTo>
                <a:lnTo>
                  <a:pt x="962861" y="239735"/>
                </a:lnTo>
                <a:lnTo>
                  <a:pt x="962861" y="0"/>
                </a:lnTo>
                <a:lnTo>
                  <a:pt x="0" y="0"/>
                </a:lnTo>
                <a:lnTo>
                  <a:pt x="0" y="239735"/>
                </a:lnTo>
                <a:close/>
              </a:path>
            </a:pathLst>
          </a:custGeom>
          <a:solidFill>
            <a:srgbClr val="FFFFFF"/>
          </a:solidFill>
        </p:spPr>
        <p:txBody>
          <a:bodyPr wrap="square" lIns="0" tIns="0" rIns="0" bIns="0" rtlCol="0"/>
          <a:lstStyle/>
          <a:p>
            <a:endParaRPr/>
          </a:p>
        </p:txBody>
      </p:sp>
      <p:sp>
        <p:nvSpPr>
          <p:cNvPr id="133" name="object 133"/>
          <p:cNvSpPr txBox="1"/>
          <p:nvPr/>
        </p:nvSpPr>
        <p:spPr>
          <a:xfrm>
            <a:off x="6141082" y="341446"/>
            <a:ext cx="765175" cy="223520"/>
          </a:xfrm>
          <a:prstGeom prst="rect">
            <a:avLst/>
          </a:prstGeom>
        </p:spPr>
        <p:txBody>
          <a:bodyPr vert="horz" wrap="square" lIns="0" tIns="0" rIns="0" bIns="0" rtlCol="0">
            <a:spAutoFit/>
          </a:bodyPr>
          <a:lstStyle/>
          <a:p>
            <a:pPr marL="12700"/>
            <a:r>
              <a:rPr sz="1450" b="1" spc="15" dirty="0">
                <a:latin typeface="宋体"/>
                <a:cs typeface="宋体"/>
              </a:rPr>
              <a:t>共</a:t>
            </a:r>
            <a:r>
              <a:rPr sz="1450" b="1" spc="-65" dirty="0">
                <a:latin typeface="宋体"/>
                <a:cs typeface="宋体"/>
              </a:rPr>
              <a:t>享</a:t>
            </a:r>
            <a:r>
              <a:rPr sz="1450" b="1" spc="15" dirty="0">
                <a:latin typeface="宋体"/>
                <a:cs typeface="宋体"/>
              </a:rPr>
              <a:t>流程</a:t>
            </a:r>
            <a:endParaRPr sz="1450">
              <a:latin typeface="宋体"/>
              <a:cs typeface="宋体"/>
            </a:endParaRPr>
          </a:p>
        </p:txBody>
      </p:sp>
      <p:sp>
        <p:nvSpPr>
          <p:cNvPr id="134" name="object 134"/>
          <p:cNvSpPr/>
          <p:nvPr/>
        </p:nvSpPr>
        <p:spPr>
          <a:xfrm>
            <a:off x="6080531" y="2204899"/>
            <a:ext cx="875030" cy="240029"/>
          </a:xfrm>
          <a:custGeom>
            <a:avLst/>
            <a:gdLst/>
            <a:ahLst/>
            <a:cxnLst/>
            <a:rect l="l" t="t" r="r" b="b"/>
            <a:pathLst>
              <a:path w="875029" h="240030">
                <a:moveTo>
                  <a:pt x="0" y="239735"/>
                </a:moveTo>
                <a:lnTo>
                  <a:pt x="874450" y="239735"/>
                </a:lnTo>
                <a:lnTo>
                  <a:pt x="874450" y="0"/>
                </a:lnTo>
                <a:lnTo>
                  <a:pt x="0" y="0"/>
                </a:lnTo>
                <a:lnTo>
                  <a:pt x="0" y="239735"/>
                </a:lnTo>
                <a:close/>
              </a:path>
            </a:pathLst>
          </a:custGeom>
          <a:solidFill>
            <a:srgbClr val="FFFFFF"/>
          </a:solidFill>
        </p:spPr>
        <p:txBody>
          <a:bodyPr wrap="square" lIns="0" tIns="0" rIns="0" bIns="0" rtlCol="0"/>
          <a:lstStyle/>
          <a:p>
            <a:endParaRPr/>
          </a:p>
        </p:txBody>
      </p:sp>
      <p:sp>
        <p:nvSpPr>
          <p:cNvPr id="135" name="object 135"/>
          <p:cNvSpPr txBox="1"/>
          <p:nvPr/>
        </p:nvSpPr>
        <p:spPr>
          <a:xfrm>
            <a:off x="6141081" y="2198993"/>
            <a:ext cx="764540" cy="223520"/>
          </a:xfrm>
          <a:prstGeom prst="rect">
            <a:avLst/>
          </a:prstGeom>
        </p:spPr>
        <p:txBody>
          <a:bodyPr vert="horz" wrap="square" lIns="0" tIns="0" rIns="0" bIns="0" rtlCol="0">
            <a:spAutoFit/>
          </a:bodyPr>
          <a:lstStyle/>
          <a:p>
            <a:pPr marL="12700"/>
            <a:r>
              <a:rPr sz="1450" b="1" spc="15" dirty="0">
                <a:latin typeface="宋体"/>
                <a:cs typeface="宋体"/>
              </a:rPr>
              <a:t>共</a:t>
            </a:r>
            <a:r>
              <a:rPr sz="1450" b="1" spc="-60" dirty="0">
                <a:latin typeface="宋体"/>
                <a:cs typeface="宋体"/>
              </a:rPr>
              <a:t>享</a:t>
            </a:r>
            <a:r>
              <a:rPr sz="1450" b="1" spc="15" dirty="0">
                <a:latin typeface="宋体"/>
                <a:cs typeface="宋体"/>
              </a:rPr>
              <a:t>机制</a:t>
            </a:r>
            <a:endParaRPr sz="1450">
              <a:latin typeface="宋体"/>
              <a:cs typeface="宋体"/>
            </a:endParaRPr>
          </a:p>
        </p:txBody>
      </p:sp>
      <p:sp>
        <p:nvSpPr>
          <p:cNvPr id="136" name="object 136"/>
          <p:cNvSpPr/>
          <p:nvPr/>
        </p:nvSpPr>
        <p:spPr>
          <a:xfrm>
            <a:off x="6330998" y="3688319"/>
            <a:ext cx="374015" cy="241300"/>
          </a:xfrm>
          <a:custGeom>
            <a:avLst/>
            <a:gdLst/>
            <a:ahLst/>
            <a:cxnLst/>
            <a:rect l="l" t="t" r="r" b="b"/>
            <a:pathLst>
              <a:path w="374014" h="241300">
                <a:moveTo>
                  <a:pt x="373466" y="180809"/>
                </a:moveTo>
                <a:lnTo>
                  <a:pt x="0" y="180809"/>
                </a:lnTo>
                <a:lnTo>
                  <a:pt x="186798" y="240991"/>
                </a:lnTo>
                <a:lnTo>
                  <a:pt x="373466" y="180809"/>
                </a:lnTo>
                <a:close/>
              </a:path>
              <a:path w="374014" h="241300">
                <a:moveTo>
                  <a:pt x="280132" y="0"/>
                </a:moveTo>
                <a:lnTo>
                  <a:pt x="93333" y="0"/>
                </a:lnTo>
                <a:lnTo>
                  <a:pt x="93333" y="180809"/>
                </a:lnTo>
                <a:lnTo>
                  <a:pt x="280132" y="180809"/>
                </a:lnTo>
                <a:lnTo>
                  <a:pt x="280132" y="0"/>
                </a:lnTo>
                <a:close/>
              </a:path>
            </a:pathLst>
          </a:custGeom>
          <a:solidFill>
            <a:srgbClr val="BEBEBE"/>
          </a:solidFill>
        </p:spPr>
        <p:txBody>
          <a:bodyPr wrap="square" lIns="0" tIns="0" rIns="0" bIns="0" rtlCol="0"/>
          <a:lstStyle/>
          <a:p>
            <a:endParaRPr/>
          </a:p>
        </p:txBody>
      </p:sp>
      <p:sp>
        <p:nvSpPr>
          <p:cNvPr id="137" name="object 137"/>
          <p:cNvSpPr/>
          <p:nvPr/>
        </p:nvSpPr>
        <p:spPr>
          <a:xfrm>
            <a:off x="6330998" y="3688319"/>
            <a:ext cx="374015" cy="241300"/>
          </a:xfrm>
          <a:custGeom>
            <a:avLst/>
            <a:gdLst/>
            <a:ahLst/>
            <a:cxnLst/>
            <a:rect l="l" t="t" r="r" b="b"/>
            <a:pathLst>
              <a:path w="374014" h="241300">
                <a:moveTo>
                  <a:pt x="280132" y="0"/>
                </a:moveTo>
                <a:lnTo>
                  <a:pt x="93333" y="0"/>
                </a:lnTo>
                <a:lnTo>
                  <a:pt x="93333" y="180809"/>
                </a:lnTo>
                <a:lnTo>
                  <a:pt x="0" y="180809"/>
                </a:lnTo>
                <a:lnTo>
                  <a:pt x="186798" y="240991"/>
                </a:lnTo>
                <a:lnTo>
                  <a:pt x="373466" y="180809"/>
                </a:lnTo>
                <a:lnTo>
                  <a:pt x="280132" y="180809"/>
                </a:lnTo>
                <a:lnTo>
                  <a:pt x="280132" y="0"/>
                </a:lnTo>
                <a:close/>
              </a:path>
            </a:pathLst>
          </a:custGeom>
          <a:ln w="13096">
            <a:solidFill>
              <a:srgbClr val="000000"/>
            </a:solidFill>
          </a:ln>
        </p:spPr>
        <p:txBody>
          <a:bodyPr wrap="square" lIns="0" tIns="0" rIns="0" bIns="0" rtlCol="0"/>
          <a:lstStyle/>
          <a:p>
            <a:endParaRPr/>
          </a:p>
        </p:txBody>
      </p:sp>
      <p:sp>
        <p:nvSpPr>
          <p:cNvPr id="138" name="object 138"/>
          <p:cNvSpPr txBox="1">
            <a:spLocks noGrp="1"/>
          </p:cNvSpPr>
          <p:nvPr>
            <p:ph type="title" idx="4294967295"/>
          </p:nvPr>
        </p:nvSpPr>
        <p:spPr>
          <a:xfrm>
            <a:off x="8837613" y="31750"/>
            <a:ext cx="3354387" cy="307975"/>
          </a:xfrm>
          <a:prstGeom prst="rect">
            <a:avLst/>
          </a:prstGeom>
        </p:spPr>
        <p:txBody>
          <a:bodyPr vert="horz" wrap="square" lIns="0" tIns="0" rIns="0" bIns="0" rtlCol="0" anchor="ctr">
            <a:spAutoFit/>
          </a:bodyPr>
          <a:lstStyle/>
          <a:p>
            <a:pPr marL="12700">
              <a:lnSpc>
                <a:spcPts val="2380"/>
              </a:lnSpc>
            </a:pPr>
            <a:r>
              <a:rPr sz="2000" dirty="0"/>
              <a:t>公共安全大数据资源共享模型</a:t>
            </a:r>
            <a:endParaRPr sz="2000"/>
          </a:p>
        </p:txBody>
      </p:sp>
      <p:sp>
        <p:nvSpPr>
          <p:cNvPr id="139" name="object 139"/>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140" name="object 140"/>
          <p:cNvSpPr txBox="1"/>
          <p:nvPr/>
        </p:nvSpPr>
        <p:spPr>
          <a:xfrm>
            <a:off x="1782268" y="6555820"/>
            <a:ext cx="8507095"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来源：欧阳秋梅</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安全大数据共享影响因素分析及其模型构建</a:t>
            </a:r>
            <a:r>
              <a:rPr sz="1400" spc="-5" dirty="0">
                <a:solidFill>
                  <a:srgbClr val="006FC0"/>
                </a:solidFill>
                <a:latin typeface="Calibri"/>
                <a:cs typeface="Calibri"/>
              </a:rPr>
              <a:t>[J].</a:t>
            </a:r>
            <a:r>
              <a:rPr sz="1400" spc="-5" dirty="0">
                <a:solidFill>
                  <a:srgbClr val="006FC0"/>
                </a:solidFill>
                <a:latin typeface="宋体"/>
                <a:cs typeface="宋体"/>
              </a:rPr>
              <a:t>中国安全生产科学技术</a:t>
            </a:r>
            <a:r>
              <a:rPr sz="1400" spc="-5" dirty="0">
                <a:solidFill>
                  <a:srgbClr val="006FC0"/>
                </a:solidFill>
                <a:latin typeface="Calibri"/>
                <a:cs typeface="Calibri"/>
              </a:rPr>
              <a:t>,2017,13(02):27-32.</a:t>
            </a:r>
            <a:endParaRPr sz="1400">
              <a:latin typeface="Calibri"/>
              <a:cs typeface="Calibri"/>
            </a:endParaRPr>
          </a:p>
        </p:txBody>
      </p:sp>
    </p:spTree>
    <p:extLst>
      <p:ext uri="{BB962C8B-B14F-4D97-AF65-F5344CB8AC3E}">
        <p14:creationId xmlns:p14="http://schemas.microsoft.com/office/powerpoint/2010/main" val="15874946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3309" y="4844132"/>
            <a:ext cx="2021463" cy="42329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673354" y="4890704"/>
            <a:ext cx="1870075" cy="271145"/>
          </a:xfrm>
          <a:custGeom>
            <a:avLst/>
            <a:gdLst/>
            <a:ahLst/>
            <a:cxnLst/>
            <a:rect l="l" t="t" r="r" b="b"/>
            <a:pathLst>
              <a:path w="1870075" h="271145">
                <a:moveTo>
                  <a:pt x="0" y="270653"/>
                </a:moveTo>
                <a:lnTo>
                  <a:pt x="1869914" y="270653"/>
                </a:lnTo>
                <a:lnTo>
                  <a:pt x="1869914" y="0"/>
                </a:lnTo>
                <a:lnTo>
                  <a:pt x="0" y="0"/>
                </a:lnTo>
                <a:lnTo>
                  <a:pt x="0" y="270653"/>
                </a:lnTo>
                <a:close/>
              </a:path>
            </a:pathLst>
          </a:custGeom>
          <a:solidFill>
            <a:srgbClr val="FFFFFF"/>
          </a:solidFill>
        </p:spPr>
        <p:txBody>
          <a:bodyPr wrap="square" lIns="0" tIns="0" rIns="0" bIns="0" rtlCol="0"/>
          <a:lstStyle/>
          <a:p>
            <a:endParaRPr/>
          </a:p>
        </p:txBody>
      </p:sp>
      <p:sp>
        <p:nvSpPr>
          <p:cNvPr id="4" name="object 4"/>
          <p:cNvSpPr/>
          <p:nvPr/>
        </p:nvSpPr>
        <p:spPr>
          <a:xfrm>
            <a:off x="3673354" y="4890704"/>
            <a:ext cx="1870075" cy="271145"/>
          </a:xfrm>
          <a:custGeom>
            <a:avLst/>
            <a:gdLst/>
            <a:ahLst/>
            <a:cxnLst/>
            <a:rect l="l" t="t" r="r" b="b"/>
            <a:pathLst>
              <a:path w="1870075" h="271145">
                <a:moveTo>
                  <a:pt x="0" y="270653"/>
                </a:moveTo>
                <a:lnTo>
                  <a:pt x="1869914" y="270653"/>
                </a:lnTo>
                <a:lnTo>
                  <a:pt x="1869914" y="0"/>
                </a:lnTo>
                <a:lnTo>
                  <a:pt x="0" y="0"/>
                </a:lnTo>
                <a:lnTo>
                  <a:pt x="0" y="270653"/>
                </a:lnTo>
                <a:close/>
              </a:path>
            </a:pathLst>
          </a:custGeom>
          <a:ln w="12106">
            <a:solidFill>
              <a:srgbClr val="000000"/>
            </a:solidFill>
          </a:ln>
        </p:spPr>
        <p:txBody>
          <a:bodyPr wrap="square" lIns="0" tIns="0" rIns="0" bIns="0" rtlCol="0"/>
          <a:lstStyle/>
          <a:p>
            <a:endParaRPr/>
          </a:p>
        </p:txBody>
      </p:sp>
      <p:sp>
        <p:nvSpPr>
          <p:cNvPr id="5" name="object 5"/>
          <p:cNvSpPr/>
          <p:nvPr/>
        </p:nvSpPr>
        <p:spPr>
          <a:xfrm>
            <a:off x="3137110" y="1438981"/>
            <a:ext cx="3715385" cy="4944110"/>
          </a:xfrm>
          <a:custGeom>
            <a:avLst/>
            <a:gdLst/>
            <a:ahLst/>
            <a:cxnLst/>
            <a:rect l="l" t="t" r="r" b="b"/>
            <a:pathLst>
              <a:path w="3715385" h="4944110">
                <a:moveTo>
                  <a:pt x="3715226" y="4944121"/>
                </a:moveTo>
                <a:lnTo>
                  <a:pt x="3655807" y="4943888"/>
                </a:lnTo>
                <a:lnTo>
                  <a:pt x="3596898" y="4943176"/>
                </a:lnTo>
                <a:lnTo>
                  <a:pt x="3538496" y="4941988"/>
                </a:lnTo>
                <a:lnTo>
                  <a:pt x="3480603" y="4940327"/>
                </a:lnTo>
                <a:lnTo>
                  <a:pt x="3423216" y="4938197"/>
                </a:lnTo>
                <a:lnTo>
                  <a:pt x="3366335" y="4935603"/>
                </a:lnTo>
                <a:lnTo>
                  <a:pt x="3309960" y="4932548"/>
                </a:lnTo>
                <a:lnTo>
                  <a:pt x="3254089" y="4929036"/>
                </a:lnTo>
                <a:lnTo>
                  <a:pt x="3198723" y="4925070"/>
                </a:lnTo>
                <a:lnTo>
                  <a:pt x="3143859" y="4920656"/>
                </a:lnTo>
                <a:lnTo>
                  <a:pt x="3089499" y="4915796"/>
                </a:lnTo>
                <a:lnTo>
                  <a:pt x="3035640" y="4910494"/>
                </a:lnTo>
                <a:lnTo>
                  <a:pt x="2982282" y="4904754"/>
                </a:lnTo>
                <a:lnTo>
                  <a:pt x="2929425" y="4898581"/>
                </a:lnTo>
                <a:lnTo>
                  <a:pt x="2877067" y="4891977"/>
                </a:lnTo>
                <a:lnTo>
                  <a:pt x="2825208" y="4884947"/>
                </a:lnTo>
                <a:lnTo>
                  <a:pt x="2773848" y="4877494"/>
                </a:lnTo>
                <a:lnTo>
                  <a:pt x="2722985" y="4869623"/>
                </a:lnTo>
                <a:lnTo>
                  <a:pt x="2672619" y="4861337"/>
                </a:lnTo>
                <a:lnTo>
                  <a:pt x="2622748" y="4852640"/>
                </a:lnTo>
                <a:lnTo>
                  <a:pt x="2573373" y="4843536"/>
                </a:lnTo>
                <a:lnTo>
                  <a:pt x="2524493" y="4834029"/>
                </a:lnTo>
                <a:lnTo>
                  <a:pt x="2476106" y="4824122"/>
                </a:lnTo>
                <a:lnTo>
                  <a:pt x="2428213" y="4813820"/>
                </a:lnTo>
                <a:lnTo>
                  <a:pt x="2380812" y="4803126"/>
                </a:lnTo>
                <a:lnTo>
                  <a:pt x="2333903" y="4792044"/>
                </a:lnTo>
                <a:lnTo>
                  <a:pt x="2287485" y="4780578"/>
                </a:lnTo>
                <a:lnTo>
                  <a:pt x="2241557" y="4768732"/>
                </a:lnTo>
                <a:lnTo>
                  <a:pt x="2196118" y="4756510"/>
                </a:lnTo>
                <a:lnTo>
                  <a:pt x="2151168" y="4743915"/>
                </a:lnTo>
                <a:lnTo>
                  <a:pt x="2106707" y="4730951"/>
                </a:lnTo>
                <a:lnTo>
                  <a:pt x="2062732" y="4717622"/>
                </a:lnTo>
                <a:lnTo>
                  <a:pt x="2019245" y="4703933"/>
                </a:lnTo>
                <a:lnTo>
                  <a:pt x="1976243" y="4689886"/>
                </a:lnTo>
                <a:lnTo>
                  <a:pt x="1933726" y="4675486"/>
                </a:lnTo>
                <a:lnTo>
                  <a:pt x="1891694" y="4660736"/>
                </a:lnTo>
                <a:lnTo>
                  <a:pt x="1850146" y="4645641"/>
                </a:lnTo>
                <a:lnTo>
                  <a:pt x="1809080" y="4630204"/>
                </a:lnTo>
                <a:lnTo>
                  <a:pt x="1768497" y="4614429"/>
                </a:lnTo>
                <a:lnTo>
                  <a:pt x="1728396" y="4598319"/>
                </a:lnTo>
                <a:lnTo>
                  <a:pt x="1688775" y="4581880"/>
                </a:lnTo>
                <a:lnTo>
                  <a:pt x="1649634" y="4565114"/>
                </a:lnTo>
                <a:lnTo>
                  <a:pt x="1610973" y="4548025"/>
                </a:lnTo>
                <a:lnTo>
                  <a:pt x="1572790" y="4530618"/>
                </a:lnTo>
                <a:lnTo>
                  <a:pt x="1535086" y="4512896"/>
                </a:lnTo>
                <a:lnTo>
                  <a:pt x="1497858" y="4494863"/>
                </a:lnTo>
                <a:lnTo>
                  <a:pt x="1461107" y="4476522"/>
                </a:lnTo>
                <a:lnTo>
                  <a:pt x="1424832" y="4457878"/>
                </a:lnTo>
                <a:lnTo>
                  <a:pt x="1389032" y="4438934"/>
                </a:lnTo>
                <a:lnTo>
                  <a:pt x="1353706" y="4419695"/>
                </a:lnTo>
                <a:lnTo>
                  <a:pt x="1318854" y="4400164"/>
                </a:lnTo>
                <a:lnTo>
                  <a:pt x="1284474" y="4380345"/>
                </a:lnTo>
                <a:lnTo>
                  <a:pt x="1250567" y="4360241"/>
                </a:lnTo>
                <a:lnTo>
                  <a:pt x="1217131" y="4339858"/>
                </a:lnTo>
                <a:lnTo>
                  <a:pt x="1184166" y="4319197"/>
                </a:lnTo>
                <a:lnTo>
                  <a:pt x="1151671" y="4298264"/>
                </a:lnTo>
                <a:lnTo>
                  <a:pt x="1119645" y="4277063"/>
                </a:lnTo>
                <a:lnTo>
                  <a:pt x="1088087" y="4255596"/>
                </a:lnTo>
                <a:lnTo>
                  <a:pt x="1026375" y="4211883"/>
                </a:lnTo>
                <a:lnTo>
                  <a:pt x="966528" y="4167155"/>
                </a:lnTo>
                <a:lnTo>
                  <a:pt x="908541" y="4121445"/>
                </a:lnTo>
                <a:lnTo>
                  <a:pt x="852407" y="4074782"/>
                </a:lnTo>
                <a:lnTo>
                  <a:pt x="798122" y="4027198"/>
                </a:lnTo>
                <a:lnTo>
                  <a:pt x="745678" y="3978722"/>
                </a:lnTo>
                <a:lnTo>
                  <a:pt x="695072" y="3929386"/>
                </a:lnTo>
                <a:lnTo>
                  <a:pt x="646295" y="3879220"/>
                </a:lnTo>
                <a:lnTo>
                  <a:pt x="599344" y="3828256"/>
                </a:lnTo>
                <a:lnTo>
                  <a:pt x="554212" y="3776524"/>
                </a:lnTo>
                <a:lnTo>
                  <a:pt x="510892" y="3724054"/>
                </a:lnTo>
                <a:lnTo>
                  <a:pt x="469381" y="3670877"/>
                </a:lnTo>
                <a:lnTo>
                  <a:pt x="429671" y="3617025"/>
                </a:lnTo>
                <a:lnTo>
                  <a:pt x="391757" y="3562527"/>
                </a:lnTo>
                <a:lnTo>
                  <a:pt x="355632" y="3507415"/>
                </a:lnTo>
                <a:lnTo>
                  <a:pt x="321293" y="3451719"/>
                </a:lnTo>
                <a:lnTo>
                  <a:pt x="288731" y="3395470"/>
                </a:lnTo>
                <a:lnTo>
                  <a:pt x="257943" y="3338698"/>
                </a:lnTo>
                <a:lnTo>
                  <a:pt x="228921" y="3281435"/>
                </a:lnTo>
                <a:lnTo>
                  <a:pt x="201660" y="3223711"/>
                </a:lnTo>
                <a:lnTo>
                  <a:pt x="176155" y="3165557"/>
                </a:lnTo>
                <a:lnTo>
                  <a:pt x="152399" y="3107004"/>
                </a:lnTo>
                <a:lnTo>
                  <a:pt x="130387" y="3048082"/>
                </a:lnTo>
                <a:lnTo>
                  <a:pt x="110113" y="2988822"/>
                </a:lnTo>
                <a:lnTo>
                  <a:pt x="91571" y="2929254"/>
                </a:lnTo>
                <a:lnTo>
                  <a:pt x="74755" y="2869410"/>
                </a:lnTo>
                <a:lnTo>
                  <a:pt x="59660" y="2809320"/>
                </a:lnTo>
                <a:lnTo>
                  <a:pt x="46280" y="2749016"/>
                </a:lnTo>
                <a:lnTo>
                  <a:pt x="34608" y="2688526"/>
                </a:lnTo>
                <a:lnTo>
                  <a:pt x="24640" y="2627883"/>
                </a:lnTo>
                <a:lnTo>
                  <a:pt x="16369" y="2567118"/>
                </a:lnTo>
                <a:lnTo>
                  <a:pt x="9790" y="2506260"/>
                </a:lnTo>
                <a:lnTo>
                  <a:pt x="4896" y="2445340"/>
                </a:lnTo>
                <a:lnTo>
                  <a:pt x="1682" y="2384390"/>
                </a:lnTo>
                <a:lnTo>
                  <a:pt x="143" y="2323440"/>
                </a:lnTo>
                <a:lnTo>
                  <a:pt x="0" y="2292974"/>
                </a:lnTo>
                <a:lnTo>
                  <a:pt x="272" y="2262520"/>
                </a:lnTo>
                <a:lnTo>
                  <a:pt x="2064" y="2201662"/>
                </a:lnTo>
                <a:lnTo>
                  <a:pt x="5512" y="2140896"/>
                </a:lnTo>
                <a:lnTo>
                  <a:pt x="10612" y="2080253"/>
                </a:lnTo>
                <a:lnTo>
                  <a:pt x="17357" y="2019764"/>
                </a:lnTo>
                <a:lnTo>
                  <a:pt x="25741" y="1959458"/>
                </a:lnTo>
                <a:lnTo>
                  <a:pt x="35759" y="1899368"/>
                </a:lnTo>
                <a:lnTo>
                  <a:pt x="47404" y="1839524"/>
                </a:lnTo>
                <a:lnTo>
                  <a:pt x="60672" y="1779956"/>
                </a:lnTo>
                <a:lnTo>
                  <a:pt x="75556" y="1720696"/>
                </a:lnTo>
                <a:lnTo>
                  <a:pt x="92051" y="1661773"/>
                </a:lnTo>
                <a:lnTo>
                  <a:pt x="110150" y="1603219"/>
                </a:lnTo>
                <a:lnTo>
                  <a:pt x="129848" y="1545064"/>
                </a:lnTo>
                <a:lnTo>
                  <a:pt x="151139" y="1487340"/>
                </a:lnTo>
                <a:lnTo>
                  <a:pt x="174017" y="1430076"/>
                </a:lnTo>
                <a:lnTo>
                  <a:pt x="198477" y="1373304"/>
                </a:lnTo>
                <a:lnTo>
                  <a:pt x="224513" y="1317055"/>
                </a:lnTo>
                <a:lnTo>
                  <a:pt x="252119" y="1261358"/>
                </a:lnTo>
                <a:lnTo>
                  <a:pt x="281288" y="1206245"/>
                </a:lnTo>
                <a:lnTo>
                  <a:pt x="312016" y="1151746"/>
                </a:lnTo>
                <a:lnTo>
                  <a:pt x="344297" y="1097893"/>
                </a:lnTo>
                <a:lnTo>
                  <a:pt x="378124" y="1044715"/>
                </a:lnTo>
                <a:lnTo>
                  <a:pt x="413492" y="992245"/>
                </a:lnTo>
                <a:lnTo>
                  <a:pt x="450396" y="940511"/>
                </a:lnTo>
                <a:lnTo>
                  <a:pt x="488829" y="889546"/>
                </a:lnTo>
                <a:lnTo>
                  <a:pt x="528785" y="839379"/>
                </a:lnTo>
                <a:lnTo>
                  <a:pt x="570259" y="790042"/>
                </a:lnTo>
                <a:lnTo>
                  <a:pt x="613245" y="741565"/>
                </a:lnTo>
                <a:lnTo>
                  <a:pt x="657737" y="693980"/>
                </a:lnTo>
                <a:lnTo>
                  <a:pt x="703730" y="647316"/>
                </a:lnTo>
                <a:lnTo>
                  <a:pt x="751217" y="601604"/>
                </a:lnTo>
                <a:lnTo>
                  <a:pt x="800193" y="556875"/>
                </a:lnTo>
                <a:lnTo>
                  <a:pt x="850653" y="513161"/>
                </a:lnTo>
                <a:lnTo>
                  <a:pt x="902589" y="470491"/>
                </a:lnTo>
                <a:lnTo>
                  <a:pt x="955997" y="428896"/>
                </a:lnTo>
                <a:lnTo>
                  <a:pt x="1010870" y="388408"/>
                </a:lnTo>
                <a:lnTo>
                  <a:pt x="1067203" y="349056"/>
                </a:lnTo>
                <a:lnTo>
                  <a:pt x="1124991" y="310871"/>
                </a:lnTo>
                <a:lnTo>
                  <a:pt x="1184226" y="273885"/>
                </a:lnTo>
                <a:lnTo>
                  <a:pt x="1244904" y="238128"/>
                </a:lnTo>
                <a:lnTo>
                  <a:pt x="1307019" y="203630"/>
                </a:lnTo>
                <a:lnTo>
                  <a:pt x="1370564" y="170423"/>
                </a:lnTo>
                <a:lnTo>
                  <a:pt x="1435535" y="138537"/>
                </a:lnTo>
                <a:lnTo>
                  <a:pt x="1501925" y="108003"/>
                </a:lnTo>
                <a:lnTo>
                  <a:pt x="1569728" y="78852"/>
                </a:lnTo>
                <a:lnTo>
                  <a:pt x="1638939" y="51113"/>
                </a:lnTo>
                <a:lnTo>
                  <a:pt x="1709552" y="24819"/>
                </a:lnTo>
                <a:lnTo>
                  <a:pt x="1745383" y="12223"/>
                </a:lnTo>
                <a:lnTo>
                  <a:pt x="1781561" y="0"/>
                </a:lnTo>
              </a:path>
            </a:pathLst>
          </a:custGeom>
          <a:ln w="16134">
            <a:solidFill>
              <a:srgbClr val="000000"/>
            </a:solidFill>
          </a:ln>
        </p:spPr>
        <p:txBody>
          <a:bodyPr wrap="square" lIns="0" tIns="0" rIns="0" bIns="0" rtlCol="0"/>
          <a:lstStyle/>
          <a:p>
            <a:endParaRPr/>
          </a:p>
        </p:txBody>
      </p:sp>
      <p:sp>
        <p:nvSpPr>
          <p:cNvPr id="6" name="object 6"/>
          <p:cNvSpPr/>
          <p:nvPr/>
        </p:nvSpPr>
        <p:spPr>
          <a:xfrm>
            <a:off x="4888167" y="1389153"/>
            <a:ext cx="125730" cy="108585"/>
          </a:xfrm>
          <a:custGeom>
            <a:avLst/>
            <a:gdLst/>
            <a:ahLst/>
            <a:cxnLst/>
            <a:rect l="l" t="t" r="r" b="b"/>
            <a:pathLst>
              <a:path w="125729" h="108584">
                <a:moveTo>
                  <a:pt x="0" y="0"/>
                </a:moveTo>
                <a:lnTo>
                  <a:pt x="34054" y="108364"/>
                </a:lnTo>
                <a:lnTo>
                  <a:pt x="125403" y="20157"/>
                </a:lnTo>
                <a:lnTo>
                  <a:pt x="0" y="0"/>
                </a:lnTo>
                <a:close/>
              </a:path>
            </a:pathLst>
          </a:custGeom>
          <a:solidFill>
            <a:srgbClr val="000000"/>
          </a:solidFill>
        </p:spPr>
        <p:txBody>
          <a:bodyPr wrap="square" lIns="0" tIns="0" rIns="0" bIns="0" rtlCol="0"/>
          <a:lstStyle/>
          <a:p>
            <a:endParaRPr/>
          </a:p>
        </p:txBody>
      </p:sp>
      <p:sp>
        <p:nvSpPr>
          <p:cNvPr id="7" name="object 7"/>
          <p:cNvSpPr/>
          <p:nvPr/>
        </p:nvSpPr>
        <p:spPr>
          <a:xfrm>
            <a:off x="6351045" y="2340569"/>
            <a:ext cx="726274" cy="495865"/>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5987909" y="3017849"/>
            <a:ext cx="1440443" cy="1221521"/>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059084" y="3069129"/>
            <a:ext cx="1280795" cy="1062355"/>
          </a:xfrm>
          <a:custGeom>
            <a:avLst/>
            <a:gdLst/>
            <a:ahLst/>
            <a:cxnLst/>
            <a:rect l="l" t="t" r="r" b="b"/>
            <a:pathLst>
              <a:path w="1280795" h="1062354">
                <a:moveTo>
                  <a:pt x="640089" y="0"/>
                </a:moveTo>
                <a:lnTo>
                  <a:pt x="126694" y="210279"/>
                </a:lnTo>
                <a:lnTo>
                  <a:pt x="0" y="682923"/>
                </a:lnTo>
                <a:lnTo>
                  <a:pt x="355228" y="1061877"/>
                </a:lnTo>
                <a:lnTo>
                  <a:pt x="924950" y="1061877"/>
                </a:lnTo>
                <a:lnTo>
                  <a:pt x="1280179" y="682923"/>
                </a:lnTo>
                <a:lnTo>
                  <a:pt x="1153484" y="210279"/>
                </a:lnTo>
                <a:lnTo>
                  <a:pt x="640089" y="0"/>
                </a:lnTo>
                <a:close/>
              </a:path>
            </a:pathLst>
          </a:custGeom>
          <a:solidFill>
            <a:srgbClr val="FFFFFF"/>
          </a:solidFill>
        </p:spPr>
        <p:txBody>
          <a:bodyPr wrap="square" lIns="0" tIns="0" rIns="0" bIns="0" rtlCol="0"/>
          <a:lstStyle/>
          <a:p>
            <a:endParaRPr/>
          </a:p>
        </p:txBody>
      </p:sp>
      <p:sp>
        <p:nvSpPr>
          <p:cNvPr id="10" name="object 10"/>
          <p:cNvSpPr/>
          <p:nvPr/>
        </p:nvSpPr>
        <p:spPr>
          <a:xfrm>
            <a:off x="6059084" y="3069129"/>
            <a:ext cx="1280795" cy="1062355"/>
          </a:xfrm>
          <a:custGeom>
            <a:avLst/>
            <a:gdLst/>
            <a:ahLst/>
            <a:cxnLst/>
            <a:rect l="l" t="t" r="r" b="b"/>
            <a:pathLst>
              <a:path w="1280795" h="1062354">
                <a:moveTo>
                  <a:pt x="924950" y="1061877"/>
                </a:moveTo>
                <a:lnTo>
                  <a:pt x="1280179" y="682923"/>
                </a:lnTo>
                <a:lnTo>
                  <a:pt x="1153484" y="210279"/>
                </a:lnTo>
                <a:lnTo>
                  <a:pt x="640089" y="0"/>
                </a:lnTo>
                <a:lnTo>
                  <a:pt x="126694" y="210279"/>
                </a:lnTo>
                <a:lnTo>
                  <a:pt x="0" y="682923"/>
                </a:lnTo>
                <a:lnTo>
                  <a:pt x="355228" y="1061877"/>
                </a:lnTo>
                <a:lnTo>
                  <a:pt x="924950" y="1061877"/>
                </a:lnTo>
                <a:close/>
              </a:path>
            </a:pathLst>
          </a:custGeom>
          <a:ln w="12110">
            <a:solidFill>
              <a:srgbClr val="000000"/>
            </a:solidFill>
          </a:ln>
        </p:spPr>
        <p:txBody>
          <a:bodyPr wrap="square" lIns="0" tIns="0" rIns="0" bIns="0" rtlCol="0"/>
          <a:lstStyle/>
          <a:p>
            <a:endParaRPr/>
          </a:p>
        </p:txBody>
      </p:sp>
      <p:sp>
        <p:nvSpPr>
          <p:cNvPr id="11" name="object 11"/>
          <p:cNvSpPr/>
          <p:nvPr/>
        </p:nvSpPr>
        <p:spPr>
          <a:xfrm>
            <a:off x="6133164" y="3344394"/>
            <a:ext cx="1089411" cy="689373"/>
          </a:xfrm>
          <a:prstGeom prst="rect">
            <a:avLst/>
          </a:prstGeom>
          <a:blipFill>
            <a:blip r:embed="rId5" cstate="print"/>
            <a:stretch>
              <a:fillRect/>
            </a:stretch>
          </a:blipFill>
        </p:spPr>
        <p:txBody>
          <a:bodyPr wrap="square" lIns="0" tIns="0" rIns="0" bIns="0" rtlCol="0"/>
          <a:lstStyle/>
          <a:p>
            <a:endParaRPr/>
          </a:p>
        </p:txBody>
      </p:sp>
      <p:sp>
        <p:nvSpPr>
          <p:cNvPr id="12" name="object 12"/>
          <p:cNvSpPr txBox="1"/>
          <p:nvPr/>
        </p:nvSpPr>
        <p:spPr>
          <a:xfrm>
            <a:off x="6342381" y="3431247"/>
            <a:ext cx="672465" cy="361950"/>
          </a:xfrm>
          <a:prstGeom prst="rect">
            <a:avLst/>
          </a:prstGeom>
        </p:spPr>
        <p:txBody>
          <a:bodyPr vert="horz" wrap="square" lIns="0" tIns="0" rIns="0" bIns="0" rtlCol="0">
            <a:spAutoFit/>
          </a:bodyPr>
          <a:lstStyle/>
          <a:p>
            <a:pPr marL="12700"/>
            <a:r>
              <a:rPr sz="2300" spc="-10" dirty="0">
                <a:latin typeface="Times New Roman"/>
                <a:cs typeface="Times New Roman"/>
              </a:rPr>
              <a:t>5w2</a:t>
            </a:r>
            <a:r>
              <a:rPr sz="2300" spc="-5" dirty="0">
                <a:latin typeface="Times New Roman"/>
                <a:cs typeface="Times New Roman"/>
              </a:rPr>
              <a:t>h</a:t>
            </a:r>
            <a:endParaRPr sz="2300">
              <a:latin typeface="Times New Roman"/>
              <a:cs typeface="Times New Roman"/>
            </a:endParaRPr>
          </a:p>
        </p:txBody>
      </p:sp>
      <p:sp>
        <p:nvSpPr>
          <p:cNvPr id="13" name="object 13"/>
          <p:cNvSpPr/>
          <p:nvPr/>
        </p:nvSpPr>
        <p:spPr>
          <a:xfrm>
            <a:off x="6399465" y="2377409"/>
            <a:ext cx="617333" cy="483213"/>
          </a:xfrm>
          <a:prstGeom prst="rect">
            <a:avLst/>
          </a:prstGeom>
          <a:blipFill>
            <a:blip r:embed="rId6" cstate="print"/>
            <a:stretch>
              <a:fillRect/>
            </a:stretch>
          </a:blipFill>
        </p:spPr>
        <p:txBody>
          <a:bodyPr wrap="square" lIns="0" tIns="0" rIns="0" bIns="0" rtlCol="0"/>
          <a:lstStyle/>
          <a:p>
            <a:endParaRPr/>
          </a:p>
        </p:txBody>
      </p:sp>
      <p:sp>
        <p:nvSpPr>
          <p:cNvPr id="14" name="object 14"/>
          <p:cNvSpPr txBox="1"/>
          <p:nvPr/>
        </p:nvSpPr>
        <p:spPr>
          <a:xfrm>
            <a:off x="6541379" y="2482240"/>
            <a:ext cx="334010" cy="192360"/>
          </a:xfrm>
          <a:prstGeom prst="rect">
            <a:avLst/>
          </a:prstGeom>
        </p:spPr>
        <p:txBody>
          <a:bodyPr vert="horz" wrap="square" lIns="0" tIns="0" rIns="0" bIns="0" rtlCol="0">
            <a:spAutoFit/>
          </a:bodyPr>
          <a:lstStyle/>
          <a:p>
            <a:pPr marL="12700"/>
            <a:r>
              <a:rPr sz="1250" spc="50" dirty="0">
                <a:latin typeface="Times New Roman"/>
                <a:cs typeface="Times New Roman"/>
              </a:rPr>
              <a:t>W</a:t>
            </a:r>
            <a:r>
              <a:rPr sz="1250" spc="-55" dirty="0">
                <a:latin typeface="Times New Roman"/>
                <a:cs typeface="Times New Roman"/>
              </a:rPr>
              <a:t>h</a:t>
            </a:r>
            <a:r>
              <a:rPr sz="1250" spc="-5" dirty="0">
                <a:latin typeface="Times New Roman"/>
                <a:cs typeface="Times New Roman"/>
              </a:rPr>
              <a:t>y</a:t>
            </a:r>
            <a:endParaRPr sz="1250">
              <a:latin typeface="Times New Roman"/>
              <a:cs typeface="Times New Roman"/>
            </a:endParaRPr>
          </a:p>
        </p:txBody>
      </p:sp>
      <p:sp>
        <p:nvSpPr>
          <p:cNvPr id="15" name="object 15"/>
          <p:cNvSpPr/>
          <p:nvPr/>
        </p:nvSpPr>
        <p:spPr>
          <a:xfrm>
            <a:off x="5334262" y="1627007"/>
            <a:ext cx="1053097" cy="435393"/>
          </a:xfrm>
          <a:prstGeom prst="rect">
            <a:avLst/>
          </a:prstGeom>
          <a:blipFill>
            <a:blip r:embed="rId7" cstate="print"/>
            <a:stretch>
              <a:fillRect/>
            </a:stretch>
          </a:blipFill>
        </p:spPr>
        <p:txBody>
          <a:bodyPr wrap="square" lIns="0" tIns="0" rIns="0" bIns="0" rtlCol="0"/>
          <a:lstStyle/>
          <a:p>
            <a:endParaRPr/>
          </a:p>
        </p:txBody>
      </p:sp>
      <p:sp>
        <p:nvSpPr>
          <p:cNvPr id="16" name="object 16"/>
          <p:cNvSpPr/>
          <p:nvPr/>
        </p:nvSpPr>
        <p:spPr>
          <a:xfrm>
            <a:off x="5407536" y="1676771"/>
            <a:ext cx="892175" cy="271145"/>
          </a:xfrm>
          <a:custGeom>
            <a:avLst/>
            <a:gdLst/>
            <a:ahLst/>
            <a:cxnLst/>
            <a:rect l="l" t="t" r="r" b="b"/>
            <a:pathLst>
              <a:path w="892175" h="271144">
                <a:moveTo>
                  <a:pt x="0" y="270653"/>
                </a:moveTo>
                <a:lnTo>
                  <a:pt x="892123" y="270653"/>
                </a:lnTo>
                <a:lnTo>
                  <a:pt x="892123" y="0"/>
                </a:lnTo>
                <a:lnTo>
                  <a:pt x="0" y="0"/>
                </a:lnTo>
                <a:lnTo>
                  <a:pt x="0" y="270653"/>
                </a:lnTo>
                <a:close/>
              </a:path>
            </a:pathLst>
          </a:custGeom>
          <a:ln w="12107">
            <a:solidFill>
              <a:srgbClr val="000000"/>
            </a:solidFill>
          </a:ln>
        </p:spPr>
        <p:txBody>
          <a:bodyPr wrap="square" lIns="0" tIns="0" rIns="0" bIns="0" rtlCol="0"/>
          <a:lstStyle/>
          <a:p>
            <a:endParaRPr/>
          </a:p>
        </p:txBody>
      </p:sp>
      <p:sp>
        <p:nvSpPr>
          <p:cNvPr id="17" name="object 17"/>
          <p:cNvSpPr/>
          <p:nvPr/>
        </p:nvSpPr>
        <p:spPr>
          <a:xfrm>
            <a:off x="5346367" y="1663290"/>
            <a:ext cx="1016783" cy="399111"/>
          </a:xfrm>
          <a:prstGeom prst="rect">
            <a:avLst/>
          </a:prstGeom>
          <a:blipFill>
            <a:blip r:embed="rId8" cstate="print"/>
            <a:stretch>
              <a:fillRect/>
            </a:stretch>
          </a:blipFill>
        </p:spPr>
        <p:txBody>
          <a:bodyPr wrap="square" lIns="0" tIns="0" rIns="0" bIns="0" rtlCol="0"/>
          <a:lstStyle/>
          <a:p>
            <a:endParaRPr/>
          </a:p>
        </p:txBody>
      </p:sp>
      <p:sp>
        <p:nvSpPr>
          <p:cNvPr id="18" name="object 18"/>
          <p:cNvSpPr txBox="1"/>
          <p:nvPr/>
        </p:nvSpPr>
        <p:spPr>
          <a:xfrm>
            <a:off x="5482956" y="1716070"/>
            <a:ext cx="751840" cy="179705"/>
          </a:xfrm>
          <a:prstGeom prst="rect">
            <a:avLst/>
          </a:prstGeom>
        </p:spPr>
        <p:txBody>
          <a:bodyPr vert="horz" wrap="square" lIns="0" tIns="0" rIns="0" bIns="0" rtlCol="0">
            <a:spAutoFit/>
          </a:bodyPr>
          <a:lstStyle/>
          <a:p>
            <a:pPr marL="12700"/>
            <a:r>
              <a:rPr sz="1150" spc="-10" dirty="0">
                <a:latin typeface="黑体"/>
                <a:cs typeface="黑体"/>
              </a:rPr>
              <a:t>信息不对称</a:t>
            </a:r>
            <a:endParaRPr sz="1150">
              <a:latin typeface="黑体"/>
              <a:cs typeface="黑体"/>
            </a:endParaRPr>
          </a:p>
        </p:txBody>
      </p:sp>
      <p:sp>
        <p:nvSpPr>
          <p:cNvPr id="19" name="object 19"/>
          <p:cNvSpPr/>
          <p:nvPr/>
        </p:nvSpPr>
        <p:spPr>
          <a:xfrm>
            <a:off x="8227255" y="2340569"/>
            <a:ext cx="1186247" cy="423299"/>
          </a:xfrm>
          <a:prstGeom prst="rect">
            <a:avLst/>
          </a:prstGeom>
          <a:blipFill>
            <a:blip r:embed="rId9" cstate="print"/>
            <a:stretch>
              <a:fillRect/>
            </a:stretch>
          </a:blipFill>
        </p:spPr>
        <p:txBody>
          <a:bodyPr wrap="square" lIns="0" tIns="0" rIns="0" bIns="0" rtlCol="0"/>
          <a:lstStyle/>
          <a:p>
            <a:endParaRPr/>
          </a:p>
        </p:txBody>
      </p:sp>
      <p:sp>
        <p:nvSpPr>
          <p:cNvPr id="20" name="object 20"/>
          <p:cNvSpPr/>
          <p:nvPr/>
        </p:nvSpPr>
        <p:spPr>
          <a:xfrm>
            <a:off x="8305370" y="2383399"/>
            <a:ext cx="1025525" cy="271145"/>
          </a:xfrm>
          <a:custGeom>
            <a:avLst/>
            <a:gdLst/>
            <a:ahLst/>
            <a:cxnLst/>
            <a:rect l="l" t="t" r="r" b="b"/>
            <a:pathLst>
              <a:path w="1025525" h="271144">
                <a:moveTo>
                  <a:pt x="0" y="270653"/>
                </a:moveTo>
                <a:lnTo>
                  <a:pt x="1025128" y="270653"/>
                </a:lnTo>
                <a:lnTo>
                  <a:pt x="1025128" y="0"/>
                </a:lnTo>
                <a:lnTo>
                  <a:pt x="0" y="0"/>
                </a:lnTo>
                <a:lnTo>
                  <a:pt x="0" y="270653"/>
                </a:lnTo>
                <a:close/>
              </a:path>
            </a:pathLst>
          </a:custGeom>
          <a:ln w="12107">
            <a:solidFill>
              <a:srgbClr val="000000"/>
            </a:solidFill>
          </a:ln>
        </p:spPr>
        <p:txBody>
          <a:bodyPr wrap="square" lIns="0" tIns="0" rIns="0" bIns="0" rtlCol="0"/>
          <a:lstStyle/>
          <a:p>
            <a:endParaRPr/>
          </a:p>
        </p:txBody>
      </p:sp>
      <p:sp>
        <p:nvSpPr>
          <p:cNvPr id="21" name="object 21"/>
          <p:cNvSpPr/>
          <p:nvPr/>
        </p:nvSpPr>
        <p:spPr>
          <a:xfrm>
            <a:off x="8348300" y="2352664"/>
            <a:ext cx="956261" cy="423299"/>
          </a:xfrm>
          <a:prstGeom prst="rect">
            <a:avLst/>
          </a:prstGeom>
          <a:blipFill>
            <a:blip r:embed="rId10" cstate="print"/>
            <a:stretch>
              <a:fillRect/>
            </a:stretch>
          </a:blipFill>
        </p:spPr>
        <p:txBody>
          <a:bodyPr wrap="square" lIns="0" tIns="0" rIns="0" bIns="0" rtlCol="0"/>
          <a:lstStyle/>
          <a:p>
            <a:endParaRPr/>
          </a:p>
        </p:txBody>
      </p:sp>
      <p:sp>
        <p:nvSpPr>
          <p:cNvPr id="22" name="object 22"/>
          <p:cNvSpPr/>
          <p:nvPr/>
        </p:nvSpPr>
        <p:spPr>
          <a:xfrm>
            <a:off x="8069895" y="3707221"/>
            <a:ext cx="653646" cy="362828"/>
          </a:xfrm>
          <a:prstGeom prst="rect">
            <a:avLst/>
          </a:prstGeom>
          <a:blipFill>
            <a:blip r:embed="rId11" cstate="print"/>
            <a:stretch>
              <a:fillRect/>
            </a:stretch>
          </a:blipFill>
        </p:spPr>
        <p:txBody>
          <a:bodyPr wrap="square" lIns="0" tIns="0" rIns="0" bIns="0" rtlCol="0"/>
          <a:lstStyle/>
          <a:p>
            <a:endParaRPr/>
          </a:p>
        </p:txBody>
      </p:sp>
      <p:sp>
        <p:nvSpPr>
          <p:cNvPr id="23" name="object 23"/>
          <p:cNvSpPr/>
          <p:nvPr/>
        </p:nvSpPr>
        <p:spPr>
          <a:xfrm>
            <a:off x="7258888" y="2570361"/>
            <a:ext cx="726274" cy="520053"/>
          </a:xfrm>
          <a:prstGeom prst="rect">
            <a:avLst/>
          </a:prstGeom>
          <a:blipFill>
            <a:blip r:embed="rId12" cstate="print"/>
            <a:stretch>
              <a:fillRect/>
            </a:stretch>
          </a:blipFill>
        </p:spPr>
        <p:txBody>
          <a:bodyPr wrap="square" lIns="0" tIns="0" rIns="0" bIns="0" rtlCol="0"/>
          <a:lstStyle/>
          <a:p>
            <a:endParaRPr/>
          </a:p>
        </p:txBody>
      </p:sp>
      <p:sp>
        <p:nvSpPr>
          <p:cNvPr id="24" name="object 24"/>
          <p:cNvSpPr/>
          <p:nvPr/>
        </p:nvSpPr>
        <p:spPr>
          <a:xfrm>
            <a:off x="7319412" y="2605910"/>
            <a:ext cx="617333" cy="460315"/>
          </a:xfrm>
          <a:prstGeom prst="rect">
            <a:avLst/>
          </a:prstGeom>
          <a:blipFill>
            <a:blip r:embed="rId13" cstate="print"/>
            <a:stretch>
              <a:fillRect/>
            </a:stretch>
          </a:blipFill>
        </p:spPr>
        <p:txBody>
          <a:bodyPr wrap="square" lIns="0" tIns="0" rIns="0" bIns="0" rtlCol="0"/>
          <a:lstStyle/>
          <a:p>
            <a:endParaRPr/>
          </a:p>
        </p:txBody>
      </p:sp>
      <p:sp>
        <p:nvSpPr>
          <p:cNvPr id="25" name="object 25"/>
          <p:cNvSpPr txBox="1"/>
          <p:nvPr/>
        </p:nvSpPr>
        <p:spPr>
          <a:xfrm>
            <a:off x="7457614" y="2690262"/>
            <a:ext cx="334010" cy="192360"/>
          </a:xfrm>
          <a:prstGeom prst="rect">
            <a:avLst/>
          </a:prstGeom>
        </p:spPr>
        <p:txBody>
          <a:bodyPr vert="horz" wrap="square" lIns="0" tIns="0" rIns="0" bIns="0" rtlCol="0">
            <a:spAutoFit/>
          </a:bodyPr>
          <a:lstStyle/>
          <a:p>
            <a:pPr marL="12700"/>
            <a:r>
              <a:rPr sz="1250" spc="50" dirty="0">
                <a:latin typeface="Times New Roman"/>
                <a:cs typeface="Times New Roman"/>
              </a:rPr>
              <a:t>W</a:t>
            </a:r>
            <a:r>
              <a:rPr sz="1250" spc="-55" dirty="0">
                <a:latin typeface="Times New Roman"/>
                <a:cs typeface="Times New Roman"/>
              </a:rPr>
              <a:t>h</a:t>
            </a:r>
            <a:r>
              <a:rPr sz="1250" spc="-5" dirty="0">
                <a:latin typeface="Times New Roman"/>
                <a:cs typeface="Times New Roman"/>
              </a:rPr>
              <a:t>o</a:t>
            </a:r>
            <a:endParaRPr sz="1250">
              <a:latin typeface="Times New Roman"/>
              <a:cs typeface="Times New Roman"/>
            </a:endParaRPr>
          </a:p>
        </p:txBody>
      </p:sp>
      <p:sp>
        <p:nvSpPr>
          <p:cNvPr id="26" name="object 26"/>
          <p:cNvSpPr/>
          <p:nvPr/>
        </p:nvSpPr>
        <p:spPr>
          <a:xfrm>
            <a:off x="8227255" y="2884812"/>
            <a:ext cx="1186247" cy="435393"/>
          </a:xfrm>
          <a:prstGeom prst="rect">
            <a:avLst/>
          </a:prstGeom>
          <a:blipFill>
            <a:blip r:embed="rId14" cstate="print"/>
            <a:stretch>
              <a:fillRect/>
            </a:stretch>
          </a:blipFill>
        </p:spPr>
        <p:txBody>
          <a:bodyPr wrap="square" lIns="0" tIns="0" rIns="0" bIns="0" rtlCol="0"/>
          <a:lstStyle/>
          <a:p>
            <a:endParaRPr/>
          </a:p>
        </p:txBody>
      </p:sp>
      <p:sp>
        <p:nvSpPr>
          <p:cNvPr id="27" name="object 27"/>
          <p:cNvSpPr/>
          <p:nvPr/>
        </p:nvSpPr>
        <p:spPr>
          <a:xfrm>
            <a:off x="8305370" y="2933769"/>
            <a:ext cx="1025525" cy="271145"/>
          </a:xfrm>
          <a:custGeom>
            <a:avLst/>
            <a:gdLst/>
            <a:ahLst/>
            <a:cxnLst/>
            <a:rect l="l" t="t" r="r" b="b"/>
            <a:pathLst>
              <a:path w="1025525" h="271144">
                <a:moveTo>
                  <a:pt x="0" y="270653"/>
                </a:moveTo>
                <a:lnTo>
                  <a:pt x="1025128" y="270653"/>
                </a:lnTo>
                <a:lnTo>
                  <a:pt x="1025128" y="0"/>
                </a:lnTo>
                <a:lnTo>
                  <a:pt x="0" y="0"/>
                </a:lnTo>
                <a:lnTo>
                  <a:pt x="0" y="270653"/>
                </a:lnTo>
                <a:close/>
              </a:path>
            </a:pathLst>
          </a:custGeom>
          <a:ln w="12107">
            <a:solidFill>
              <a:srgbClr val="000000"/>
            </a:solidFill>
          </a:ln>
        </p:spPr>
        <p:txBody>
          <a:bodyPr wrap="square" lIns="0" tIns="0" rIns="0" bIns="0" rtlCol="0"/>
          <a:lstStyle/>
          <a:p>
            <a:endParaRPr/>
          </a:p>
        </p:txBody>
      </p:sp>
      <p:sp>
        <p:nvSpPr>
          <p:cNvPr id="28" name="object 28"/>
          <p:cNvSpPr/>
          <p:nvPr/>
        </p:nvSpPr>
        <p:spPr>
          <a:xfrm>
            <a:off x="8263567" y="2896906"/>
            <a:ext cx="1113620" cy="435393"/>
          </a:xfrm>
          <a:prstGeom prst="rect">
            <a:avLst/>
          </a:prstGeom>
          <a:blipFill>
            <a:blip r:embed="rId15" cstate="print"/>
            <a:stretch>
              <a:fillRect/>
            </a:stretch>
          </a:blipFill>
        </p:spPr>
        <p:txBody>
          <a:bodyPr wrap="square" lIns="0" tIns="0" rIns="0" bIns="0" rtlCol="0"/>
          <a:lstStyle/>
          <a:p>
            <a:endParaRPr/>
          </a:p>
        </p:txBody>
      </p:sp>
      <p:sp>
        <p:nvSpPr>
          <p:cNvPr id="29" name="object 29"/>
          <p:cNvSpPr txBox="1"/>
          <p:nvPr/>
        </p:nvSpPr>
        <p:spPr>
          <a:xfrm>
            <a:off x="8410972" y="2968431"/>
            <a:ext cx="826769" cy="193675"/>
          </a:xfrm>
          <a:prstGeom prst="rect">
            <a:avLst/>
          </a:prstGeom>
        </p:spPr>
        <p:txBody>
          <a:bodyPr vert="horz" wrap="square" lIns="0" tIns="0" rIns="0" bIns="0" rtlCol="0">
            <a:spAutoFit/>
          </a:bodyPr>
          <a:lstStyle/>
          <a:p>
            <a:pPr marL="12700"/>
            <a:r>
              <a:rPr sz="1250" spc="-10" dirty="0">
                <a:latin typeface="黑体"/>
                <a:cs typeface="黑体"/>
              </a:rPr>
              <a:t>多</a:t>
            </a:r>
            <a:r>
              <a:rPr sz="1250" spc="75" dirty="0">
                <a:latin typeface="黑体"/>
                <a:cs typeface="黑体"/>
              </a:rPr>
              <a:t>采</a:t>
            </a:r>
            <a:r>
              <a:rPr sz="1250" spc="-10" dirty="0">
                <a:latin typeface="黑体"/>
                <a:cs typeface="黑体"/>
              </a:rPr>
              <a:t>集对象</a:t>
            </a:r>
            <a:endParaRPr sz="1250">
              <a:latin typeface="黑体"/>
              <a:cs typeface="黑体"/>
            </a:endParaRPr>
          </a:p>
        </p:txBody>
      </p:sp>
      <p:sp>
        <p:nvSpPr>
          <p:cNvPr id="30" name="object 30"/>
          <p:cNvSpPr/>
          <p:nvPr/>
        </p:nvSpPr>
        <p:spPr>
          <a:xfrm>
            <a:off x="7905111" y="2518758"/>
            <a:ext cx="300990" cy="275590"/>
          </a:xfrm>
          <a:custGeom>
            <a:avLst/>
            <a:gdLst/>
            <a:ahLst/>
            <a:cxnLst/>
            <a:rect l="l" t="t" r="r" b="b"/>
            <a:pathLst>
              <a:path w="300990" h="275589">
                <a:moveTo>
                  <a:pt x="0" y="275104"/>
                </a:moveTo>
                <a:lnTo>
                  <a:pt x="171562" y="275104"/>
                </a:lnTo>
                <a:lnTo>
                  <a:pt x="171562" y="0"/>
                </a:lnTo>
                <a:lnTo>
                  <a:pt x="300838" y="0"/>
                </a:lnTo>
              </a:path>
            </a:pathLst>
          </a:custGeom>
          <a:ln w="16131">
            <a:solidFill>
              <a:srgbClr val="000000"/>
            </a:solidFill>
          </a:ln>
        </p:spPr>
        <p:txBody>
          <a:bodyPr wrap="square" lIns="0" tIns="0" rIns="0" bIns="0" rtlCol="0"/>
          <a:lstStyle/>
          <a:p>
            <a:endParaRPr/>
          </a:p>
        </p:txBody>
      </p:sp>
      <p:sp>
        <p:nvSpPr>
          <p:cNvPr id="31" name="object 31"/>
          <p:cNvSpPr/>
          <p:nvPr/>
        </p:nvSpPr>
        <p:spPr>
          <a:xfrm>
            <a:off x="8191747" y="2461995"/>
            <a:ext cx="113664" cy="113664"/>
          </a:xfrm>
          <a:custGeom>
            <a:avLst/>
            <a:gdLst/>
            <a:ahLst/>
            <a:cxnLst/>
            <a:rect l="l" t="t" r="r" b="b"/>
            <a:pathLst>
              <a:path w="113665" h="113664">
                <a:moveTo>
                  <a:pt x="0" y="0"/>
                </a:moveTo>
                <a:lnTo>
                  <a:pt x="0" y="113524"/>
                </a:lnTo>
                <a:lnTo>
                  <a:pt x="113621" y="56762"/>
                </a:lnTo>
                <a:lnTo>
                  <a:pt x="0" y="0"/>
                </a:lnTo>
                <a:close/>
              </a:path>
            </a:pathLst>
          </a:custGeom>
          <a:solidFill>
            <a:srgbClr val="000000"/>
          </a:solidFill>
        </p:spPr>
        <p:txBody>
          <a:bodyPr wrap="square" lIns="0" tIns="0" rIns="0" bIns="0" rtlCol="0"/>
          <a:lstStyle/>
          <a:p>
            <a:endParaRPr/>
          </a:p>
        </p:txBody>
      </p:sp>
      <p:sp>
        <p:nvSpPr>
          <p:cNvPr id="32" name="object 32"/>
          <p:cNvSpPr/>
          <p:nvPr/>
        </p:nvSpPr>
        <p:spPr>
          <a:xfrm>
            <a:off x="7905111" y="2793862"/>
            <a:ext cx="300990" cy="275590"/>
          </a:xfrm>
          <a:custGeom>
            <a:avLst/>
            <a:gdLst/>
            <a:ahLst/>
            <a:cxnLst/>
            <a:rect l="l" t="t" r="r" b="b"/>
            <a:pathLst>
              <a:path w="300990" h="275589">
                <a:moveTo>
                  <a:pt x="0" y="0"/>
                </a:moveTo>
                <a:lnTo>
                  <a:pt x="171562" y="0"/>
                </a:lnTo>
                <a:lnTo>
                  <a:pt x="171562" y="275265"/>
                </a:lnTo>
                <a:lnTo>
                  <a:pt x="300838" y="275265"/>
                </a:lnTo>
              </a:path>
            </a:pathLst>
          </a:custGeom>
          <a:ln w="16131">
            <a:solidFill>
              <a:srgbClr val="000000"/>
            </a:solidFill>
          </a:ln>
        </p:spPr>
        <p:txBody>
          <a:bodyPr wrap="square" lIns="0" tIns="0" rIns="0" bIns="0" rtlCol="0"/>
          <a:lstStyle/>
          <a:p>
            <a:endParaRPr/>
          </a:p>
        </p:txBody>
      </p:sp>
      <p:sp>
        <p:nvSpPr>
          <p:cNvPr id="33" name="object 33"/>
          <p:cNvSpPr/>
          <p:nvPr/>
        </p:nvSpPr>
        <p:spPr>
          <a:xfrm>
            <a:off x="8191747" y="3012365"/>
            <a:ext cx="113664" cy="113664"/>
          </a:xfrm>
          <a:custGeom>
            <a:avLst/>
            <a:gdLst/>
            <a:ahLst/>
            <a:cxnLst/>
            <a:rect l="l" t="t" r="r" b="b"/>
            <a:pathLst>
              <a:path w="113665" h="113664">
                <a:moveTo>
                  <a:pt x="0" y="0"/>
                </a:moveTo>
                <a:lnTo>
                  <a:pt x="0" y="113524"/>
                </a:lnTo>
                <a:lnTo>
                  <a:pt x="113621" y="56762"/>
                </a:lnTo>
                <a:lnTo>
                  <a:pt x="0" y="0"/>
                </a:lnTo>
                <a:close/>
              </a:path>
            </a:pathLst>
          </a:custGeom>
          <a:solidFill>
            <a:srgbClr val="000000"/>
          </a:solidFill>
        </p:spPr>
        <p:txBody>
          <a:bodyPr wrap="square" lIns="0" tIns="0" rIns="0" bIns="0" rtlCol="0"/>
          <a:lstStyle/>
          <a:p>
            <a:endParaRPr/>
          </a:p>
        </p:txBody>
      </p:sp>
      <p:sp>
        <p:nvSpPr>
          <p:cNvPr id="34" name="object 34"/>
          <p:cNvSpPr/>
          <p:nvPr/>
        </p:nvSpPr>
        <p:spPr>
          <a:xfrm>
            <a:off x="8817957" y="2654053"/>
            <a:ext cx="0" cy="180975"/>
          </a:xfrm>
          <a:custGeom>
            <a:avLst/>
            <a:gdLst/>
            <a:ahLst/>
            <a:cxnLst/>
            <a:rect l="l" t="t" r="r" b="b"/>
            <a:pathLst>
              <a:path h="180975">
                <a:moveTo>
                  <a:pt x="0" y="0"/>
                </a:moveTo>
                <a:lnTo>
                  <a:pt x="0" y="180446"/>
                </a:lnTo>
              </a:path>
            </a:pathLst>
          </a:custGeom>
          <a:ln w="16139">
            <a:solidFill>
              <a:srgbClr val="000000"/>
            </a:solidFill>
          </a:ln>
        </p:spPr>
        <p:txBody>
          <a:bodyPr wrap="square" lIns="0" tIns="0" rIns="0" bIns="0" rtlCol="0"/>
          <a:lstStyle/>
          <a:p>
            <a:endParaRPr/>
          </a:p>
        </p:txBody>
      </p:sp>
      <p:sp>
        <p:nvSpPr>
          <p:cNvPr id="35" name="object 35"/>
          <p:cNvSpPr/>
          <p:nvPr/>
        </p:nvSpPr>
        <p:spPr>
          <a:xfrm>
            <a:off x="8761146" y="2820308"/>
            <a:ext cx="113664" cy="113664"/>
          </a:xfrm>
          <a:custGeom>
            <a:avLst/>
            <a:gdLst/>
            <a:ahLst/>
            <a:cxnLst/>
            <a:rect l="l" t="t" r="r" b="b"/>
            <a:pathLst>
              <a:path w="113665"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36" name="object 36"/>
          <p:cNvSpPr/>
          <p:nvPr/>
        </p:nvSpPr>
        <p:spPr>
          <a:xfrm>
            <a:off x="8433032" y="2606643"/>
            <a:ext cx="532601" cy="374922"/>
          </a:xfrm>
          <a:prstGeom prst="rect">
            <a:avLst/>
          </a:prstGeom>
          <a:blipFill>
            <a:blip r:embed="rId16" cstate="print"/>
            <a:stretch>
              <a:fillRect/>
            </a:stretch>
          </a:blipFill>
        </p:spPr>
        <p:txBody>
          <a:bodyPr wrap="square" lIns="0" tIns="0" rIns="0" bIns="0" rtlCol="0"/>
          <a:lstStyle/>
          <a:p>
            <a:endParaRPr/>
          </a:p>
        </p:txBody>
      </p:sp>
      <p:sp>
        <p:nvSpPr>
          <p:cNvPr id="37" name="object 37"/>
          <p:cNvSpPr txBox="1"/>
          <p:nvPr/>
        </p:nvSpPr>
        <p:spPr>
          <a:xfrm>
            <a:off x="8492152" y="2416931"/>
            <a:ext cx="668020" cy="408940"/>
          </a:xfrm>
          <a:prstGeom prst="rect">
            <a:avLst/>
          </a:prstGeom>
        </p:spPr>
        <p:txBody>
          <a:bodyPr vert="horz" wrap="square" lIns="0" tIns="0" rIns="0" bIns="0" rtlCol="0">
            <a:spAutoFit/>
          </a:bodyPr>
          <a:lstStyle/>
          <a:p>
            <a:pPr marL="12700"/>
            <a:r>
              <a:rPr sz="1250" spc="-10" dirty="0">
                <a:latin typeface="黑体"/>
                <a:cs typeface="黑体"/>
              </a:rPr>
              <a:t>使</a:t>
            </a:r>
            <a:r>
              <a:rPr sz="1250" spc="75" dirty="0">
                <a:latin typeface="黑体"/>
                <a:cs typeface="黑体"/>
              </a:rPr>
              <a:t>用</a:t>
            </a:r>
            <a:r>
              <a:rPr sz="1250" spc="-10" dirty="0">
                <a:latin typeface="黑体"/>
                <a:cs typeface="黑体"/>
              </a:rPr>
              <a:t>主体</a:t>
            </a:r>
            <a:endParaRPr sz="1250">
              <a:latin typeface="黑体"/>
              <a:cs typeface="黑体"/>
            </a:endParaRPr>
          </a:p>
          <a:p>
            <a:pPr marL="77470">
              <a:spcBef>
                <a:spcPts val="420"/>
              </a:spcBef>
            </a:pPr>
            <a:r>
              <a:rPr sz="1050" spc="-5" dirty="0">
                <a:latin typeface="黑体"/>
                <a:cs typeface="黑体"/>
              </a:rPr>
              <a:t>决定</a:t>
            </a:r>
            <a:endParaRPr sz="1050">
              <a:latin typeface="黑体"/>
              <a:cs typeface="黑体"/>
            </a:endParaRPr>
          </a:p>
        </p:txBody>
      </p:sp>
      <p:sp>
        <p:nvSpPr>
          <p:cNvPr id="38" name="object 38"/>
          <p:cNvSpPr/>
          <p:nvPr/>
        </p:nvSpPr>
        <p:spPr>
          <a:xfrm>
            <a:off x="7488876" y="5073924"/>
            <a:ext cx="423659" cy="1221521"/>
          </a:xfrm>
          <a:prstGeom prst="rect">
            <a:avLst/>
          </a:prstGeom>
          <a:blipFill>
            <a:blip r:embed="rId17" cstate="print"/>
            <a:stretch>
              <a:fillRect/>
            </a:stretch>
          </a:blipFill>
        </p:spPr>
        <p:txBody>
          <a:bodyPr wrap="square" lIns="0" tIns="0" rIns="0" bIns="0" rtlCol="0"/>
          <a:lstStyle/>
          <a:p>
            <a:endParaRPr/>
          </a:p>
        </p:txBody>
      </p:sp>
      <p:sp>
        <p:nvSpPr>
          <p:cNvPr id="39" name="object 39"/>
          <p:cNvSpPr/>
          <p:nvPr/>
        </p:nvSpPr>
        <p:spPr>
          <a:xfrm>
            <a:off x="7561987" y="5120559"/>
            <a:ext cx="265430" cy="1062355"/>
          </a:xfrm>
          <a:custGeom>
            <a:avLst/>
            <a:gdLst/>
            <a:ahLst/>
            <a:cxnLst/>
            <a:rect l="l" t="t" r="r" b="b"/>
            <a:pathLst>
              <a:path w="265429" h="1062354">
                <a:moveTo>
                  <a:pt x="0" y="1061973"/>
                </a:moveTo>
                <a:lnTo>
                  <a:pt x="265219" y="1061973"/>
                </a:lnTo>
                <a:lnTo>
                  <a:pt x="265219" y="0"/>
                </a:lnTo>
                <a:lnTo>
                  <a:pt x="0" y="0"/>
                </a:lnTo>
                <a:lnTo>
                  <a:pt x="0" y="1061973"/>
                </a:lnTo>
                <a:close/>
              </a:path>
            </a:pathLst>
          </a:custGeom>
          <a:ln w="12116">
            <a:solidFill>
              <a:srgbClr val="000000"/>
            </a:solidFill>
          </a:ln>
        </p:spPr>
        <p:txBody>
          <a:bodyPr wrap="square" lIns="0" tIns="0" rIns="0" bIns="0" rtlCol="0"/>
          <a:lstStyle/>
          <a:p>
            <a:endParaRPr/>
          </a:p>
        </p:txBody>
      </p:sp>
      <p:sp>
        <p:nvSpPr>
          <p:cNvPr id="40" name="object 40"/>
          <p:cNvSpPr/>
          <p:nvPr/>
        </p:nvSpPr>
        <p:spPr>
          <a:xfrm>
            <a:off x="7476770" y="5061829"/>
            <a:ext cx="472078" cy="1245710"/>
          </a:xfrm>
          <a:prstGeom prst="rect">
            <a:avLst/>
          </a:prstGeom>
          <a:blipFill>
            <a:blip r:embed="rId18" cstate="print"/>
            <a:stretch>
              <a:fillRect/>
            </a:stretch>
          </a:blipFill>
        </p:spPr>
        <p:txBody>
          <a:bodyPr wrap="square" lIns="0" tIns="0" rIns="0" bIns="0" rtlCol="0"/>
          <a:lstStyle/>
          <a:p>
            <a:endParaRPr/>
          </a:p>
        </p:txBody>
      </p:sp>
      <p:sp>
        <p:nvSpPr>
          <p:cNvPr id="41" name="object 41"/>
          <p:cNvSpPr/>
          <p:nvPr/>
        </p:nvSpPr>
        <p:spPr>
          <a:xfrm>
            <a:off x="6895751" y="5073924"/>
            <a:ext cx="435764" cy="1221521"/>
          </a:xfrm>
          <a:prstGeom prst="rect">
            <a:avLst/>
          </a:prstGeom>
          <a:blipFill>
            <a:blip r:embed="rId19" cstate="print"/>
            <a:stretch>
              <a:fillRect/>
            </a:stretch>
          </a:blipFill>
        </p:spPr>
        <p:txBody>
          <a:bodyPr wrap="square" lIns="0" tIns="0" rIns="0" bIns="0" rtlCol="0"/>
          <a:lstStyle/>
          <a:p>
            <a:endParaRPr/>
          </a:p>
        </p:txBody>
      </p:sp>
      <p:sp>
        <p:nvSpPr>
          <p:cNvPr id="42" name="object 42"/>
          <p:cNvSpPr/>
          <p:nvPr/>
        </p:nvSpPr>
        <p:spPr>
          <a:xfrm>
            <a:off x="6964022" y="5120559"/>
            <a:ext cx="281305" cy="1062355"/>
          </a:xfrm>
          <a:custGeom>
            <a:avLst/>
            <a:gdLst/>
            <a:ahLst/>
            <a:cxnLst/>
            <a:rect l="l" t="t" r="r" b="b"/>
            <a:pathLst>
              <a:path w="281304" h="1062354">
                <a:moveTo>
                  <a:pt x="0" y="1061973"/>
                </a:moveTo>
                <a:lnTo>
                  <a:pt x="280939" y="1061973"/>
                </a:lnTo>
                <a:lnTo>
                  <a:pt x="280939" y="0"/>
                </a:lnTo>
                <a:lnTo>
                  <a:pt x="0" y="0"/>
                </a:lnTo>
                <a:lnTo>
                  <a:pt x="0" y="1061973"/>
                </a:lnTo>
                <a:close/>
              </a:path>
            </a:pathLst>
          </a:custGeom>
          <a:ln w="12116">
            <a:solidFill>
              <a:srgbClr val="000000"/>
            </a:solidFill>
          </a:ln>
        </p:spPr>
        <p:txBody>
          <a:bodyPr wrap="square" lIns="0" tIns="0" rIns="0" bIns="0" rtlCol="0"/>
          <a:lstStyle/>
          <a:p>
            <a:endParaRPr/>
          </a:p>
        </p:txBody>
      </p:sp>
      <p:sp>
        <p:nvSpPr>
          <p:cNvPr id="43" name="object 43"/>
          <p:cNvSpPr/>
          <p:nvPr/>
        </p:nvSpPr>
        <p:spPr>
          <a:xfrm>
            <a:off x="6883647" y="5061829"/>
            <a:ext cx="459973" cy="1245710"/>
          </a:xfrm>
          <a:prstGeom prst="rect">
            <a:avLst/>
          </a:prstGeom>
          <a:blipFill>
            <a:blip r:embed="rId20" cstate="print"/>
            <a:stretch>
              <a:fillRect/>
            </a:stretch>
          </a:blipFill>
        </p:spPr>
        <p:txBody>
          <a:bodyPr wrap="square" lIns="0" tIns="0" rIns="0" bIns="0" rtlCol="0"/>
          <a:lstStyle/>
          <a:p>
            <a:endParaRPr/>
          </a:p>
        </p:txBody>
      </p:sp>
      <p:sp>
        <p:nvSpPr>
          <p:cNvPr id="44" name="object 44"/>
          <p:cNvSpPr/>
          <p:nvPr/>
        </p:nvSpPr>
        <p:spPr>
          <a:xfrm>
            <a:off x="7028901" y="4408690"/>
            <a:ext cx="726274" cy="423299"/>
          </a:xfrm>
          <a:prstGeom prst="rect">
            <a:avLst/>
          </a:prstGeom>
          <a:blipFill>
            <a:blip r:embed="rId21" cstate="print"/>
            <a:stretch>
              <a:fillRect/>
            </a:stretch>
          </a:blipFill>
        </p:spPr>
        <p:txBody>
          <a:bodyPr wrap="square" lIns="0" tIns="0" rIns="0" bIns="0" rtlCol="0"/>
          <a:lstStyle/>
          <a:p>
            <a:endParaRPr/>
          </a:p>
        </p:txBody>
      </p:sp>
      <p:sp>
        <p:nvSpPr>
          <p:cNvPr id="45" name="object 45"/>
          <p:cNvSpPr/>
          <p:nvPr/>
        </p:nvSpPr>
        <p:spPr>
          <a:xfrm>
            <a:off x="7104435" y="4452552"/>
            <a:ext cx="572135" cy="271145"/>
          </a:xfrm>
          <a:custGeom>
            <a:avLst/>
            <a:gdLst/>
            <a:ahLst/>
            <a:cxnLst/>
            <a:rect l="l" t="t" r="r" b="b"/>
            <a:pathLst>
              <a:path w="572135" h="271145">
                <a:moveTo>
                  <a:pt x="285990" y="0"/>
                </a:moveTo>
                <a:lnTo>
                  <a:pt x="220448" y="3576"/>
                </a:lnTo>
                <a:lnTo>
                  <a:pt x="160264" y="13765"/>
                </a:lnTo>
                <a:lnTo>
                  <a:pt x="107162" y="29754"/>
                </a:lnTo>
                <a:lnTo>
                  <a:pt x="62861" y="50729"/>
                </a:lnTo>
                <a:lnTo>
                  <a:pt x="29086" y="75880"/>
                </a:lnTo>
                <a:lnTo>
                  <a:pt x="0" y="135455"/>
                </a:lnTo>
                <a:lnTo>
                  <a:pt x="7558" y="166459"/>
                </a:lnTo>
                <a:lnTo>
                  <a:pt x="62861" y="220050"/>
                </a:lnTo>
                <a:lnTo>
                  <a:pt x="107162" y="241009"/>
                </a:lnTo>
                <a:lnTo>
                  <a:pt x="160264" y="256988"/>
                </a:lnTo>
                <a:lnTo>
                  <a:pt x="220448" y="267174"/>
                </a:lnTo>
                <a:lnTo>
                  <a:pt x="285990" y="270750"/>
                </a:lnTo>
                <a:lnTo>
                  <a:pt x="351532" y="267174"/>
                </a:lnTo>
                <a:lnTo>
                  <a:pt x="411716" y="256988"/>
                </a:lnTo>
                <a:lnTo>
                  <a:pt x="464819" y="241009"/>
                </a:lnTo>
                <a:lnTo>
                  <a:pt x="509119" y="220050"/>
                </a:lnTo>
                <a:lnTo>
                  <a:pt x="542894" y="194929"/>
                </a:lnTo>
                <a:lnTo>
                  <a:pt x="571981" y="135455"/>
                </a:lnTo>
                <a:lnTo>
                  <a:pt x="564422" y="104392"/>
                </a:lnTo>
                <a:lnTo>
                  <a:pt x="509119" y="50729"/>
                </a:lnTo>
                <a:lnTo>
                  <a:pt x="464819" y="29754"/>
                </a:lnTo>
                <a:lnTo>
                  <a:pt x="411716" y="13765"/>
                </a:lnTo>
                <a:lnTo>
                  <a:pt x="351532" y="3576"/>
                </a:lnTo>
                <a:lnTo>
                  <a:pt x="285990" y="0"/>
                </a:lnTo>
                <a:close/>
              </a:path>
            </a:pathLst>
          </a:custGeom>
          <a:solidFill>
            <a:srgbClr val="FFFFFF"/>
          </a:solidFill>
        </p:spPr>
        <p:txBody>
          <a:bodyPr wrap="square" lIns="0" tIns="0" rIns="0" bIns="0" rtlCol="0"/>
          <a:lstStyle/>
          <a:p>
            <a:endParaRPr/>
          </a:p>
        </p:txBody>
      </p:sp>
      <p:sp>
        <p:nvSpPr>
          <p:cNvPr id="46" name="object 46"/>
          <p:cNvSpPr/>
          <p:nvPr/>
        </p:nvSpPr>
        <p:spPr>
          <a:xfrm>
            <a:off x="7104435" y="4452552"/>
            <a:ext cx="572135" cy="271145"/>
          </a:xfrm>
          <a:custGeom>
            <a:avLst/>
            <a:gdLst/>
            <a:ahLst/>
            <a:cxnLst/>
            <a:rect l="l" t="t" r="r" b="b"/>
            <a:pathLst>
              <a:path w="572135" h="271145">
                <a:moveTo>
                  <a:pt x="0" y="135455"/>
                </a:moveTo>
                <a:lnTo>
                  <a:pt x="29086" y="75880"/>
                </a:lnTo>
                <a:lnTo>
                  <a:pt x="62861" y="50729"/>
                </a:lnTo>
                <a:lnTo>
                  <a:pt x="107162" y="29754"/>
                </a:lnTo>
                <a:lnTo>
                  <a:pt x="160264" y="13765"/>
                </a:lnTo>
                <a:lnTo>
                  <a:pt x="220448" y="3576"/>
                </a:lnTo>
                <a:lnTo>
                  <a:pt x="285990" y="0"/>
                </a:lnTo>
                <a:lnTo>
                  <a:pt x="351532" y="3576"/>
                </a:lnTo>
                <a:lnTo>
                  <a:pt x="411716" y="13765"/>
                </a:lnTo>
                <a:lnTo>
                  <a:pt x="464819" y="29754"/>
                </a:lnTo>
                <a:lnTo>
                  <a:pt x="509119" y="50729"/>
                </a:lnTo>
                <a:lnTo>
                  <a:pt x="542894" y="75880"/>
                </a:lnTo>
                <a:lnTo>
                  <a:pt x="571981" y="135455"/>
                </a:lnTo>
                <a:lnTo>
                  <a:pt x="564422" y="166459"/>
                </a:lnTo>
                <a:lnTo>
                  <a:pt x="509119" y="220050"/>
                </a:lnTo>
                <a:lnTo>
                  <a:pt x="464819" y="241009"/>
                </a:lnTo>
                <a:lnTo>
                  <a:pt x="411716" y="256988"/>
                </a:lnTo>
                <a:lnTo>
                  <a:pt x="351532" y="267174"/>
                </a:lnTo>
                <a:lnTo>
                  <a:pt x="285990" y="270750"/>
                </a:lnTo>
                <a:lnTo>
                  <a:pt x="220448" y="267174"/>
                </a:lnTo>
                <a:lnTo>
                  <a:pt x="160264" y="256988"/>
                </a:lnTo>
                <a:lnTo>
                  <a:pt x="107162" y="241009"/>
                </a:lnTo>
                <a:lnTo>
                  <a:pt x="62861" y="220050"/>
                </a:lnTo>
                <a:lnTo>
                  <a:pt x="29086" y="194929"/>
                </a:lnTo>
                <a:lnTo>
                  <a:pt x="0" y="135455"/>
                </a:lnTo>
                <a:close/>
              </a:path>
            </a:pathLst>
          </a:custGeom>
          <a:ln w="12108">
            <a:solidFill>
              <a:srgbClr val="000000"/>
            </a:solidFill>
          </a:ln>
        </p:spPr>
        <p:txBody>
          <a:bodyPr wrap="square" lIns="0" tIns="0" rIns="0" bIns="0" rtlCol="0"/>
          <a:lstStyle/>
          <a:p>
            <a:endParaRPr/>
          </a:p>
        </p:txBody>
      </p:sp>
      <p:sp>
        <p:nvSpPr>
          <p:cNvPr id="47" name="object 47"/>
          <p:cNvSpPr/>
          <p:nvPr/>
        </p:nvSpPr>
        <p:spPr>
          <a:xfrm>
            <a:off x="7065215" y="4396595"/>
            <a:ext cx="653646" cy="447488"/>
          </a:xfrm>
          <a:prstGeom prst="rect">
            <a:avLst/>
          </a:prstGeom>
          <a:blipFill>
            <a:blip r:embed="rId22" cstate="print"/>
            <a:stretch>
              <a:fillRect/>
            </a:stretch>
          </a:blipFill>
        </p:spPr>
        <p:txBody>
          <a:bodyPr wrap="square" lIns="0" tIns="0" rIns="0" bIns="0" rtlCol="0"/>
          <a:lstStyle/>
          <a:p>
            <a:endParaRPr/>
          </a:p>
        </p:txBody>
      </p:sp>
      <p:sp>
        <p:nvSpPr>
          <p:cNvPr id="48" name="object 48"/>
          <p:cNvSpPr txBox="1"/>
          <p:nvPr/>
        </p:nvSpPr>
        <p:spPr>
          <a:xfrm>
            <a:off x="7205518" y="4468442"/>
            <a:ext cx="376555" cy="192360"/>
          </a:xfrm>
          <a:prstGeom prst="rect">
            <a:avLst/>
          </a:prstGeom>
        </p:spPr>
        <p:txBody>
          <a:bodyPr vert="horz" wrap="square" lIns="0" tIns="0" rIns="0" bIns="0" rtlCol="0">
            <a:spAutoFit/>
          </a:bodyPr>
          <a:lstStyle/>
          <a:p>
            <a:pPr marL="12700"/>
            <a:r>
              <a:rPr spc="-1552" baseline="-6944" dirty="0">
                <a:solidFill>
                  <a:srgbClr val="FDFFFF"/>
                </a:solidFill>
                <a:latin typeface="Calibri"/>
                <a:cs typeface="Calibri"/>
              </a:rPr>
              <a:t>W</a:t>
            </a:r>
            <a:r>
              <a:rPr sz="1250" spc="-80" dirty="0">
                <a:latin typeface="Times New Roman"/>
                <a:cs typeface="Times New Roman"/>
              </a:rPr>
              <a:t>W</a:t>
            </a:r>
            <a:r>
              <a:rPr spc="-750" baseline="-6944" dirty="0">
                <a:solidFill>
                  <a:srgbClr val="FDFFFF"/>
                </a:solidFill>
                <a:latin typeface="Calibri"/>
                <a:cs typeface="Calibri"/>
              </a:rPr>
              <a:t>h</a:t>
            </a:r>
            <a:r>
              <a:rPr sz="1250" spc="-95" dirty="0">
                <a:latin typeface="Times New Roman"/>
                <a:cs typeface="Times New Roman"/>
              </a:rPr>
              <a:t>h</a:t>
            </a:r>
            <a:r>
              <a:rPr spc="-817" baseline="-6944" dirty="0">
                <a:solidFill>
                  <a:srgbClr val="FDFFFF"/>
                </a:solidFill>
                <a:latin typeface="Calibri"/>
                <a:cs typeface="Calibri"/>
              </a:rPr>
              <a:t>a</a:t>
            </a:r>
            <a:r>
              <a:rPr sz="1250" spc="-25" dirty="0">
                <a:latin typeface="Times New Roman"/>
                <a:cs typeface="Times New Roman"/>
              </a:rPr>
              <a:t>a</a:t>
            </a:r>
            <a:r>
              <a:rPr spc="-555" baseline="-6944" dirty="0">
                <a:solidFill>
                  <a:srgbClr val="FDFFFF"/>
                </a:solidFill>
                <a:latin typeface="Calibri"/>
                <a:cs typeface="Calibri"/>
              </a:rPr>
              <a:t>t</a:t>
            </a:r>
            <a:r>
              <a:rPr sz="1250" spc="-5" dirty="0">
                <a:latin typeface="Times New Roman"/>
                <a:cs typeface="Times New Roman"/>
              </a:rPr>
              <a:t>t</a:t>
            </a:r>
            <a:endParaRPr sz="1250">
              <a:latin typeface="Times New Roman"/>
              <a:cs typeface="Times New Roman"/>
            </a:endParaRPr>
          </a:p>
        </p:txBody>
      </p:sp>
      <p:sp>
        <p:nvSpPr>
          <p:cNvPr id="49" name="object 49"/>
          <p:cNvSpPr/>
          <p:nvPr/>
        </p:nvSpPr>
        <p:spPr>
          <a:xfrm>
            <a:off x="7125739" y="5412563"/>
            <a:ext cx="532601" cy="362828"/>
          </a:xfrm>
          <a:prstGeom prst="rect">
            <a:avLst/>
          </a:prstGeom>
          <a:blipFill>
            <a:blip r:embed="rId23" cstate="print"/>
            <a:stretch>
              <a:fillRect/>
            </a:stretch>
          </a:blipFill>
        </p:spPr>
        <p:txBody>
          <a:bodyPr wrap="square" lIns="0" tIns="0" rIns="0" bIns="0" rtlCol="0"/>
          <a:lstStyle/>
          <a:p>
            <a:endParaRPr/>
          </a:p>
        </p:txBody>
      </p:sp>
      <p:sp>
        <p:nvSpPr>
          <p:cNvPr id="50" name="object 50"/>
          <p:cNvSpPr/>
          <p:nvPr/>
        </p:nvSpPr>
        <p:spPr>
          <a:xfrm>
            <a:off x="8808274" y="3477431"/>
            <a:ext cx="1186247" cy="435393"/>
          </a:xfrm>
          <a:prstGeom prst="rect">
            <a:avLst/>
          </a:prstGeom>
          <a:blipFill>
            <a:blip r:embed="rId24" cstate="print"/>
            <a:stretch>
              <a:fillRect/>
            </a:stretch>
          </a:blipFill>
        </p:spPr>
        <p:txBody>
          <a:bodyPr wrap="square" lIns="0" tIns="0" rIns="0" bIns="0" rtlCol="0"/>
          <a:lstStyle/>
          <a:p>
            <a:endParaRPr/>
          </a:p>
        </p:txBody>
      </p:sp>
      <p:sp>
        <p:nvSpPr>
          <p:cNvPr id="51" name="object 51"/>
          <p:cNvSpPr/>
          <p:nvPr/>
        </p:nvSpPr>
        <p:spPr>
          <a:xfrm>
            <a:off x="8879449" y="3526228"/>
            <a:ext cx="1025525" cy="271145"/>
          </a:xfrm>
          <a:custGeom>
            <a:avLst/>
            <a:gdLst/>
            <a:ahLst/>
            <a:cxnLst/>
            <a:rect l="l" t="t" r="r" b="b"/>
            <a:pathLst>
              <a:path w="1025525" h="271145">
                <a:moveTo>
                  <a:pt x="0" y="270653"/>
                </a:moveTo>
                <a:lnTo>
                  <a:pt x="1025128" y="270653"/>
                </a:lnTo>
                <a:lnTo>
                  <a:pt x="1025128" y="0"/>
                </a:lnTo>
                <a:lnTo>
                  <a:pt x="0" y="0"/>
                </a:lnTo>
                <a:lnTo>
                  <a:pt x="0" y="270653"/>
                </a:lnTo>
                <a:close/>
              </a:path>
            </a:pathLst>
          </a:custGeom>
          <a:ln w="12107">
            <a:solidFill>
              <a:srgbClr val="000000"/>
            </a:solidFill>
          </a:ln>
        </p:spPr>
        <p:txBody>
          <a:bodyPr wrap="square" lIns="0" tIns="0" rIns="0" bIns="0" rtlCol="0"/>
          <a:lstStyle/>
          <a:p>
            <a:endParaRPr/>
          </a:p>
        </p:txBody>
      </p:sp>
      <p:sp>
        <p:nvSpPr>
          <p:cNvPr id="52" name="object 52"/>
          <p:cNvSpPr/>
          <p:nvPr/>
        </p:nvSpPr>
        <p:spPr>
          <a:xfrm>
            <a:off x="8844587" y="3489525"/>
            <a:ext cx="1113620" cy="435393"/>
          </a:xfrm>
          <a:prstGeom prst="rect">
            <a:avLst/>
          </a:prstGeom>
          <a:blipFill>
            <a:blip r:embed="rId25" cstate="print"/>
            <a:stretch>
              <a:fillRect/>
            </a:stretch>
          </a:blipFill>
        </p:spPr>
        <p:txBody>
          <a:bodyPr wrap="square" lIns="0" tIns="0" rIns="0" bIns="0" rtlCol="0"/>
          <a:lstStyle/>
          <a:p>
            <a:endParaRPr/>
          </a:p>
        </p:txBody>
      </p:sp>
      <p:sp>
        <p:nvSpPr>
          <p:cNvPr id="53" name="object 53"/>
          <p:cNvSpPr/>
          <p:nvPr/>
        </p:nvSpPr>
        <p:spPr>
          <a:xfrm>
            <a:off x="8808274" y="3755600"/>
            <a:ext cx="1186247" cy="423299"/>
          </a:xfrm>
          <a:prstGeom prst="rect">
            <a:avLst/>
          </a:prstGeom>
          <a:blipFill>
            <a:blip r:embed="rId26" cstate="print"/>
            <a:stretch>
              <a:fillRect/>
            </a:stretch>
          </a:blipFill>
        </p:spPr>
        <p:txBody>
          <a:bodyPr wrap="square" lIns="0" tIns="0" rIns="0" bIns="0" rtlCol="0"/>
          <a:lstStyle/>
          <a:p>
            <a:endParaRPr/>
          </a:p>
        </p:txBody>
      </p:sp>
      <p:sp>
        <p:nvSpPr>
          <p:cNvPr id="54" name="object 54"/>
          <p:cNvSpPr/>
          <p:nvPr/>
        </p:nvSpPr>
        <p:spPr>
          <a:xfrm>
            <a:off x="8879449" y="3801332"/>
            <a:ext cx="1025525" cy="271145"/>
          </a:xfrm>
          <a:custGeom>
            <a:avLst/>
            <a:gdLst/>
            <a:ahLst/>
            <a:cxnLst/>
            <a:rect l="l" t="t" r="r" b="b"/>
            <a:pathLst>
              <a:path w="1025525" h="271145">
                <a:moveTo>
                  <a:pt x="0" y="270653"/>
                </a:moveTo>
                <a:lnTo>
                  <a:pt x="1025128" y="270653"/>
                </a:lnTo>
                <a:lnTo>
                  <a:pt x="1025128" y="0"/>
                </a:lnTo>
                <a:lnTo>
                  <a:pt x="0" y="0"/>
                </a:lnTo>
                <a:lnTo>
                  <a:pt x="0" y="270653"/>
                </a:lnTo>
                <a:close/>
              </a:path>
            </a:pathLst>
          </a:custGeom>
          <a:ln w="12107">
            <a:solidFill>
              <a:srgbClr val="000000"/>
            </a:solidFill>
          </a:ln>
        </p:spPr>
        <p:txBody>
          <a:bodyPr wrap="square" lIns="0" tIns="0" rIns="0" bIns="0" rtlCol="0"/>
          <a:lstStyle/>
          <a:p>
            <a:endParaRPr/>
          </a:p>
        </p:txBody>
      </p:sp>
      <p:sp>
        <p:nvSpPr>
          <p:cNvPr id="55" name="object 55"/>
          <p:cNvSpPr/>
          <p:nvPr/>
        </p:nvSpPr>
        <p:spPr>
          <a:xfrm>
            <a:off x="8844587" y="3767694"/>
            <a:ext cx="1113620" cy="435393"/>
          </a:xfrm>
          <a:prstGeom prst="rect">
            <a:avLst/>
          </a:prstGeom>
          <a:blipFill>
            <a:blip r:embed="rId27" cstate="print"/>
            <a:stretch>
              <a:fillRect/>
            </a:stretch>
          </a:blipFill>
        </p:spPr>
        <p:txBody>
          <a:bodyPr wrap="square" lIns="0" tIns="0" rIns="0" bIns="0" rtlCol="0"/>
          <a:lstStyle/>
          <a:p>
            <a:endParaRPr/>
          </a:p>
        </p:txBody>
      </p:sp>
      <p:sp>
        <p:nvSpPr>
          <p:cNvPr id="56" name="object 56"/>
          <p:cNvSpPr/>
          <p:nvPr/>
        </p:nvSpPr>
        <p:spPr>
          <a:xfrm>
            <a:off x="8174963" y="3617079"/>
            <a:ext cx="605155" cy="320040"/>
          </a:xfrm>
          <a:custGeom>
            <a:avLst/>
            <a:gdLst/>
            <a:ahLst/>
            <a:cxnLst/>
            <a:rect l="l" t="t" r="r" b="b"/>
            <a:pathLst>
              <a:path w="605154" h="320039">
                <a:moveTo>
                  <a:pt x="0" y="319611"/>
                </a:moveTo>
                <a:lnTo>
                  <a:pt x="503227" y="319611"/>
                </a:lnTo>
                <a:lnTo>
                  <a:pt x="503227" y="0"/>
                </a:lnTo>
                <a:lnTo>
                  <a:pt x="605067" y="0"/>
                </a:lnTo>
              </a:path>
            </a:pathLst>
          </a:custGeom>
          <a:ln w="16128">
            <a:solidFill>
              <a:srgbClr val="000000"/>
            </a:solidFill>
          </a:ln>
        </p:spPr>
        <p:txBody>
          <a:bodyPr wrap="square" lIns="0" tIns="0" rIns="0" bIns="0" rtlCol="0"/>
          <a:lstStyle/>
          <a:p>
            <a:endParaRPr/>
          </a:p>
        </p:txBody>
      </p:sp>
      <p:sp>
        <p:nvSpPr>
          <p:cNvPr id="57" name="object 57"/>
          <p:cNvSpPr/>
          <p:nvPr/>
        </p:nvSpPr>
        <p:spPr>
          <a:xfrm>
            <a:off x="8765826" y="3560316"/>
            <a:ext cx="113664" cy="113664"/>
          </a:xfrm>
          <a:custGeom>
            <a:avLst/>
            <a:gdLst/>
            <a:ahLst/>
            <a:cxnLst/>
            <a:rect l="l" t="t" r="r" b="b"/>
            <a:pathLst>
              <a:path w="113665" h="113664">
                <a:moveTo>
                  <a:pt x="0" y="0"/>
                </a:moveTo>
                <a:lnTo>
                  <a:pt x="0" y="113524"/>
                </a:lnTo>
                <a:lnTo>
                  <a:pt x="113621" y="56762"/>
                </a:lnTo>
                <a:lnTo>
                  <a:pt x="0" y="0"/>
                </a:lnTo>
                <a:close/>
              </a:path>
            </a:pathLst>
          </a:custGeom>
          <a:solidFill>
            <a:srgbClr val="000000"/>
          </a:solidFill>
        </p:spPr>
        <p:txBody>
          <a:bodyPr wrap="square" lIns="0" tIns="0" rIns="0" bIns="0" rtlCol="0"/>
          <a:lstStyle/>
          <a:p>
            <a:endParaRPr/>
          </a:p>
        </p:txBody>
      </p:sp>
      <p:sp>
        <p:nvSpPr>
          <p:cNvPr id="58" name="object 58"/>
          <p:cNvSpPr/>
          <p:nvPr/>
        </p:nvSpPr>
        <p:spPr>
          <a:xfrm>
            <a:off x="7525189" y="3707222"/>
            <a:ext cx="738378" cy="520053"/>
          </a:xfrm>
          <a:prstGeom prst="rect">
            <a:avLst/>
          </a:prstGeom>
          <a:blipFill>
            <a:blip r:embed="rId28" cstate="print"/>
            <a:stretch>
              <a:fillRect/>
            </a:stretch>
          </a:blipFill>
        </p:spPr>
        <p:txBody>
          <a:bodyPr wrap="square" lIns="0" tIns="0" rIns="0" bIns="0" rtlCol="0"/>
          <a:lstStyle/>
          <a:p>
            <a:endParaRPr/>
          </a:p>
        </p:txBody>
      </p:sp>
      <p:sp>
        <p:nvSpPr>
          <p:cNvPr id="59" name="object 59"/>
          <p:cNvSpPr/>
          <p:nvPr/>
        </p:nvSpPr>
        <p:spPr>
          <a:xfrm>
            <a:off x="7603143" y="3754793"/>
            <a:ext cx="572135" cy="363855"/>
          </a:xfrm>
          <a:custGeom>
            <a:avLst/>
            <a:gdLst/>
            <a:ahLst/>
            <a:cxnLst/>
            <a:rect l="l" t="t" r="r" b="b"/>
            <a:pathLst>
              <a:path w="572134" h="363854">
                <a:moveTo>
                  <a:pt x="285829" y="0"/>
                </a:moveTo>
                <a:lnTo>
                  <a:pt x="228229" y="3695"/>
                </a:lnTo>
                <a:lnTo>
                  <a:pt x="174578" y="14293"/>
                </a:lnTo>
                <a:lnTo>
                  <a:pt x="126026" y="31064"/>
                </a:lnTo>
                <a:lnTo>
                  <a:pt x="83723" y="53275"/>
                </a:lnTo>
                <a:lnTo>
                  <a:pt x="48819" y="80195"/>
                </a:lnTo>
                <a:lnTo>
                  <a:pt x="22464" y="111093"/>
                </a:lnTo>
                <a:lnTo>
                  <a:pt x="0" y="181897"/>
                </a:lnTo>
                <a:lnTo>
                  <a:pt x="5807" y="218557"/>
                </a:lnTo>
                <a:lnTo>
                  <a:pt x="48819" y="283600"/>
                </a:lnTo>
                <a:lnTo>
                  <a:pt x="83723" y="310520"/>
                </a:lnTo>
                <a:lnTo>
                  <a:pt x="126026" y="332731"/>
                </a:lnTo>
                <a:lnTo>
                  <a:pt x="174578" y="349501"/>
                </a:lnTo>
                <a:lnTo>
                  <a:pt x="228229" y="360100"/>
                </a:lnTo>
                <a:lnTo>
                  <a:pt x="285829" y="363795"/>
                </a:lnTo>
                <a:lnTo>
                  <a:pt x="343482" y="360100"/>
                </a:lnTo>
                <a:lnTo>
                  <a:pt x="397173" y="349501"/>
                </a:lnTo>
                <a:lnTo>
                  <a:pt x="445754" y="332731"/>
                </a:lnTo>
                <a:lnTo>
                  <a:pt x="488076" y="310520"/>
                </a:lnTo>
                <a:lnTo>
                  <a:pt x="522992" y="283600"/>
                </a:lnTo>
                <a:lnTo>
                  <a:pt x="549353" y="252702"/>
                </a:lnTo>
                <a:lnTo>
                  <a:pt x="571819" y="181897"/>
                </a:lnTo>
                <a:lnTo>
                  <a:pt x="566011" y="145238"/>
                </a:lnTo>
                <a:lnTo>
                  <a:pt x="522992" y="80195"/>
                </a:lnTo>
                <a:lnTo>
                  <a:pt x="488076" y="53275"/>
                </a:lnTo>
                <a:lnTo>
                  <a:pt x="445754" y="31064"/>
                </a:lnTo>
                <a:lnTo>
                  <a:pt x="397173" y="14293"/>
                </a:lnTo>
                <a:lnTo>
                  <a:pt x="343482" y="3695"/>
                </a:lnTo>
                <a:lnTo>
                  <a:pt x="285829" y="0"/>
                </a:lnTo>
                <a:close/>
              </a:path>
            </a:pathLst>
          </a:custGeom>
          <a:solidFill>
            <a:srgbClr val="FFFFFF"/>
          </a:solidFill>
        </p:spPr>
        <p:txBody>
          <a:bodyPr wrap="square" lIns="0" tIns="0" rIns="0" bIns="0" rtlCol="0"/>
          <a:lstStyle/>
          <a:p>
            <a:endParaRPr/>
          </a:p>
        </p:txBody>
      </p:sp>
      <p:sp>
        <p:nvSpPr>
          <p:cNvPr id="60" name="object 60"/>
          <p:cNvSpPr/>
          <p:nvPr/>
        </p:nvSpPr>
        <p:spPr>
          <a:xfrm>
            <a:off x="7603143" y="3754793"/>
            <a:ext cx="572135" cy="363855"/>
          </a:xfrm>
          <a:custGeom>
            <a:avLst/>
            <a:gdLst/>
            <a:ahLst/>
            <a:cxnLst/>
            <a:rect l="l" t="t" r="r" b="b"/>
            <a:pathLst>
              <a:path w="572134" h="363854">
                <a:moveTo>
                  <a:pt x="0" y="181897"/>
                </a:moveTo>
                <a:lnTo>
                  <a:pt x="22464" y="111093"/>
                </a:lnTo>
                <a:lnTo>
                  <a:pt x="48819" y="80195"/>
                </a:lnTo>
                <a:lnTo>
                  <a:pt x="83723" y="53275"/>
                </a:lnTo>
                <a:lnTo>
                  <a:pt x="126026" y="31064"/>
                </a:lnTo>
                <a:lnTo>
                  <a:pt x="174578" y="14293"/>
                </a:lnTo>
                <a:lnTo>
                  <a:pt x="228229" y="3695"/>
                </a:lnTo>
                <a:lnTo>
                  <a:pt x="285829" y="0"/>
                </a:lnTo>
                <a:lnTo>
                  <a:pt x="343482" y="3695"/>
                </a:lnTo>
                <a:lnTo>
                  <a:pt x="397173" y="14293"/>
                </a:lnTo>
                <a:lnTo>
                  <a:pt x="445754" y="31064"/>
                </a:lnTo>
                <a:lnTo>
                  <a:pt x="488076" y="53275"/>
                </a:lnTo>
                <a:lnTo>
                  <a:pt x="522992" y="80195"/>
                </a:lnTo>
                <a:lnTo>
                  <a:pt x="549353" y="111093"/>
                </a:lnTo>
                <a:lnTo>
                  <a:pt x="571819" y="181897"/>
                </a:lnTo>
                <a:lnTo>
                  <a:pt x="566011" y="218557"/>
                </a:lnTo>
                <a:lnTo>
                  <a:pt x="522992" y="283600"/>
                </a:lnTo>
                <a:lnTo>
                  <a:pt x="488076" y="310520"/>
                </a:lnTo>
                <a:lnTo>
                  <a:pt x="445754" y="332731"/>
                </a:lnTo>
                <a:lnTo>
                  <a:pt x="397173" y="349501"/>
                </a:lnTo>
                <a:lnTo>
                  <a:pt x="343482" y="360100"/>
                </a:lnTo>
                <a:lnTo>
                  <a:pt x="285829" y="363795"/>
                </a:lnTo>
                <a:lnTo>
                  <a:pt x="228229" y="360100"/>
                </a:lnTo>
                <a:lnTo>
                  <a:pt x="174578" y="349501"/>
                </a:lnTo>
                <a:lnTo>
                  <a:pt x="126026" y="332731"/>
                </a:lnTo>
                <a:lnTo>
                  <a:pt x="83723" y="310520"/>
                </a:lnTo>
                <a:lnTo>
                  <a:pt x="48819" y="283600"/>
                </a:lnTo>
                <a:lnTo>
                  <a:pt x="22464" y="252702"/>
                </a:lnTo>
                <a:lnTo>
                  <a:pt x="0" y="181897"/>
                </a:lnTo>
                <a:close/>
              </a:path>
            </a:pathLst>
          </a:custGeom>
          <a:ln w="12109">
            <a:solidFill>
              <a:srgbClr val="000000"/>
            </a:solidFill>
          </a:ln>
        </p:spPr>
        <p:txBody>
          <a:bodyPr wrap="square" lIns="0" tIns="0" rIns="0" bIns="0" rtlCol="0"/>
          <a:lstStyle/>
          <a:p>
            <a:endParaRPr/>
          </a:p>
        </p:txBody>
      </p:sp>
      <p:sp>
        <p:nvSpPr>
          <p:cNvPr id="61" name="object 61"/>
          <p:cNvSpPr/>
          <p:nvPr/>
        </p:nvSpPr>
        <p:spPr>
          <a:xfrm>
            <a:off x="7500980" y="3755599"/>
            <a:ext cx="738378" cy="447488"/>
          </a:xfrm>
          <a:prstGeom prst="rect">
            <a:avLst/>
          </a:prstGeom>
          <a:blipFill>
            <a:blip r:embed="rId29" cstate="print"/>
            <a:stretch>
              <a:fillRect/>
            </a:stretch>
          </a:blipFill>
        </p:spPr>
        <p:txBody>
          <a:bodyPr wrap="square" lIns="0" tIns="0" rIns="0" bIns="0" rtlCol="0"/>
          <a:lstStyle/>
          <a:p>
            <a:endParaRPr/>
          </a:p>
        </p:txBody>
      </p:sp>
      <p:sp>
        <p:nvSpPr>
          <p:cNvPr id="62" name="object 62"/>
          <p:cNvSpPr txBox="1"/>
          <p:nvPr/>
        </p:nvSpPr>
        <p:spPr>
          <a:xfrm>
            <a:off x="7646446" y="3833090"/>
            <a:ext cx="1146810" cy="192360"/>
          </a:xfrm>
          <a:prstGeom prst="rect">
            <a:avLst/>
          </a:prstGeom>
        </p:spPr>
        <p:txBody>
          <a:bodyPr vert="horz" wrap="square" lIns="0" tIns="0" rIns="0" bIns="0" rtlCol="0">
            <a:spAutoFit/>
          </a:bodyPr>
          <a:lstStyle/>
          <a:p>
            <a:pPr marL="12700">
              <a:tabLst>
                <a:tab pos="1133475" algn="l"/>
              </a:tabLst>
            </a:pPr>
            <a:r>
              <a:rPr sz="1250" spc="-305" dirty="0">
                <a:latin typeface="Times New Roman"/>
                <a:cs typeface="Times New Roman"/>
              </a:rPr>
              <a:t>W</a:t>
            </a:r>
            <a:r>
              <a:rPr sz="1250" spc="-305" dirty="0">
                <a:solidFill>
                  <a:srgbClr val="FDFFFF"/>
                </a:solidFill>
                <a:latin typeface="Calibri"/>
                <a:cs typeface="Calibri"/>
              </a:rPr>
              <a:t>W</a:t>
            </a:r>
            <a:r>
              <a:rPr sz="1250" spc="-305" dirty="0">
                <a:latin typeface="Times New Roman"/>
                <a:cs typeface="Times New Roman"/>
              </a:rPr>
              <a:t>h</a:t>
            </a:r>
            <a:r>
              <a:rPr sz="1250" spc="-305" dirty="0">
                <a:solidFill>
                  <a:srgbClr val="FDFFFF"/>
                </a:solidFill>
                <a:latin typeface="Calibri"/>
                <a:cs typeface="Calibri"/>
              </a:rPr>
              <a:t>h</a:t>
            </a:r>
            <a:r>
              <a:rPr sz="1250" spc="-305" dirty="0">
                <a:latin typeface="Times New Roman"/>
                <a:cs typeface="Times New Roman"/>
              </a:rPr>
              <a:t>e</a:t>
            </a:r>
            <a:r>
              <a:rPr sz="1250" spc="-305" dirty="0">
                <a:solidFill>
                  <a:srgbClr val="FDFFFF"/>
                </a:solidFill>
                <a:latin typeface="Calibri"/>
                <a:cs typeface="Calibri"/>
              </a:rPr>
              <a:t>a</a:t>
            </a:r>
            <a:r>
              <a:rPr sz="1250" spc="-305" dirty="0">
                <a:latin typeface="Times New Roman"/>
                <a:cs typeface="Times New Roman"/>
              </a:rPr>
              <a:t>r</a:t>
            </a:r>
            <a:r>
              <a:rPr sz="1250" spc="-305" dirty="0">
                <a:solidFill>
                  <a:srgbClr val="FDFFFF"/>
                </a:solidFill>
                <a:latin typeface="Calibri"/>
                <a:cs typeface="Calibri"/>
              </a:rPr>
              <a:t>t</a:t>
            </a:r>
            <a:r>
              <a:rPr sz="1250" spc="-305" dirty="0">
                <a:latin typeface="Times New Roman"/>
                <a:cs typeface="Times New Roman"/>
              </a:rPr>
              <a:t>e                                                                                                              </a:t>
            </a:r>
            <a:r>
              <a:rPr sz="1250" spc="-300" dirty="0">
                <a:latin typeface="Times New Roman"/>
                <a:cs typeface="Times New Roman"/>
              </a:rPr>
              <a:t> </a:t>
            </a:r>
            <a:r>
              <a:rPr sz="1575" u="heavy" spc="-52" baseline="39682" dirty="0">
                <a:latin typeface="黑体"/>
                <a:cs typeface="黑体"/>
              </a:rPr>
              <a:t>无边界	</a:t>
            </a:r>
            <a:endParaRPr sz="1575" baseline="39682">
              <a:latin typeface="黑体"/>
              <a:cs typeface="黑体"/>
            </a:endParaRPr>
          </a:p>
        </p:txBody>
      </p:sp>
      <p:sp>
        <p:nvSpPr>
          <p:cNvPr id="63" name="object 63"/>
          <p:cNvSpPr/>
          <p:nvPr/>
        </p:nvSpPr>
        <p:spPr>
          <a:xfrm>
            <a:off x="8808274" y="4033768"/>
            <a:ext cx="1186247" cy="423299"/>
          </a:xfrm>
          <a:prstGeom prst="rect">
            <a:avLst/>
          </a:prstGeom>
          <a:blipFill>
            <a:blip r:embed="rId30" cstate="print"/>
            <a:stretch>
              <a:fillRect/>
            </a:stretch>
          </a:blipFill>
        </p:spPr>
        <p:txBody>
          <a:bodyPr wrap="square" lIns="0" tIns="0" rIns="0" bIns="0" rtlCol="0"/>
          <a:lstStyle/>
          <a:p>
            <a:endParaRPr/>
          </a:p>
        </p:txBody>
      </p:sp>
      <p:sp>
        <p:nvSpPr>
          <p:cNvPr id="64" name="object 64"/>
          <p:cNvSpPr/>
          <p:nvPr/>
        </p:nvSpPr>
        <p:spPr>
          <a:xfrm>
            <a:off x="8879449" y="4076598"/>
            <a:ext cx="1025525" cy="271145"/>
          </a:xfrm>
          <a:custGeom>
            <a:avLst/>
            <a:gdLst/>
            <a:ahLst/>
            <a:cxnLst/>
            <a:rect l="l" t="t" r="r" b="b"/>
            <a:pathLst>
              <a:path w="1025525" h="271145">
                <a:moveTo>
                  <a:pt x="0" y="270653"/>
                </a:moveTo>
                <a:lnTo>
                  <a:pt x="1025128" y="270653"/>
                </a:lnTo>
                <a:lnTo>
                  <a:pt x="1025128" y="0"/>
                </a:lnTo>
                <a:lnTo>
                  <a:pt x="0" y="0"/>
                </a:lnTo>
                <a:lnTo>
                  <a:pt x="0" y="270653"/>
                </a:lnTo>
                <a:close/>
              </a:path>
            </a:pathLst>
          </a:custGeom>
          <a:ln w="12107">
            <a:solidFill>
              <a:srgbClr val="000000"/>
            </a:solidFill>
          </a:ln>
        </p:spPr>
        <p:txBody>
          <a:bodyPr wrap="square" lIns="0" tIns="0" rIns="0" bIns="0" rtlCol="0"/>
          <a:lstStyle/>
          <a:p>
            <a:endParaRPr/>
          </a:p>
        </p:txBody>
      </p:sp>
      <p:sp>
        <p:nvSpPr>
          <p:cNvPr id="65" name="object 65"/>
          <p:cNvSpPr/>
          <p:nvPr/>
        </p:nvSpPr>
        <p:spPr>
          <a:xfrm>
            <a:off x="8844587" y="4045862"/>
            <a:ext cx="1113620" cy="423299"/>
          </a:xfrm>
          <a:prstGeom prst="rect">
            <a:avLst/>
          </a:prstGeom>
          <a:blipFill>
            <a:blip r:embed="rId31" cstate="print"/>
            <a:stretch>
              <a:fillRect/>
            </a:stretch>
          </a:blipFill>
        </p:spPr>
        <p:txBody>
          <a:bodyPr wrap="square" lIns="0" tIns="0" rIns="0" bIns="0" rtlCol="0"/>
          <a:lstStyle/>
          <a:p>
            <a:endParaRPr/>
          </a:p>
        </p:txBody>
      </p:sp>
      <p:sp>
        <p:nvSpPr>
          <p:cNvPr id="66" name="object 66"/>
          <p:cNvSpPr txBox="1"/>
          <p:nvPr/>
        </p:nvSpPr>
        <p:spPr>
          <a:xfrm>
            <a:off x="8986019" y="3484586"/>
            <a:ext cx="824865" cy="831318"/>
          </a:xfrm>
          <a:prstGeom prst="rect">
            <a:avLst/>
          </a:prstGeom>
        </p:spPr>
        <p:txBody>
          <a:bodyPr vert="horz" wrap="square" lIns="0" tIns="0" rIns="0" bIns="0" rtlCol="0">
            <a:spAutoFit/>
          </a:bodyPr>
          <a:lstStyle/>
          <a:p>
            <a:pPr marL="12700" marR="5080" algn="just">
              <a:lnSpc>
                <a:spcPct val="145900"/>
              </a:lnSpc>
            </a:pPr>
            <a:r>
              <a:rPr sz="1200" spc="35" dirty="0">
                <a:latin typeface="黑体"/>
                <a:cs typeface="黑体"/>
              </a:rPr>
              <a:t>多</a:t>
            </a:r>
            <a:r>
              <a:rPr sz="1200" spc="125" dirty="0">
                <a:latin typeface="黑体"/>
                <a:cs typeface="黑体"/>
              </a:rPr>
              <a:t>时</a:t>
            </a:r>
            <a:r>
              <a:rPr sz="1200" spc="30" dirty="0">
                <a:latin typeface="黑体"/>
                <a:cs typeface="黑体"/>
              </a:rPr>
              <a:t>空尺度 </a:t>
            </a:r>
            <a:r>
              <a:rPr sz="1200" spc="15" dirty="0">
                <a:latin typeface="黑体"/>
                <a:cs typeface="黑体"/>
              </a:rPr>
              <a:t> </a:t>
            </a:r>
            <a:r>
              <a:rPr sz="1250" spc="-10" dirty="0">
                <a:latin typeface="黑体"/>
                <a:cs typeface="黑体"/>
              </a:rPr>
              <a:t>多</a:t>
            </a:r>
            <a:r>
              <a:rPr sz="1250" spc="75" dirty="0">
                <a:latin typeface="黑体"/>
                <a:cs typeface="黑体"/>
              </a:rPr>
              <a:t>专</a:t>
            </a:r>
            <a:r>
              <a:rPr sz="1250" spc="-10" dirty="0">
                <a:latin typeface="黑体"/>
                <a:cs typeface="黑体"/>
              </a:rPr>
              <a:t>题</a:t>
            </a:r>
            <a:r>
              <a:rPr sz="1250" spc="-20" dirty="0">
                <a:latin typeface="黑体"/>
                <a:cs typeface="黑体"/>
              </a:rPr>
              <a:t>尺</a:t>
            </a:r>
            <a:r>
              <a:rPr sz="1250" spc="-10" dirty="0">
                <a:latin typeface="黑体"/>
                <a:cs typeface="黑体"/>
              </a:rPr>
              <a:t>度  多</a:t>
            </a:r>
            <a:r>
              <a:rPr sz="1250" spc="75" dirty="0">
                <a:latin typeface="黑体"/>
                <a:cs typeface="黑体"/>
              </a:rPr>
              <a:t>来</a:t>
            </a:r>
            <a:r>
              <a:rPr sz="1250" spc="-10" dirty="0">
                <a:latin typeface="黑体"/>
                <a:cs typeface="黑体"/>
              </a:rPr>
              <a:t>源</a:t>
            </a:r>
            <a:r>
              <a:rPr sz="1250" spc="-20" dirty="0">
                <a:latin typeface="黑体"/>
                <a:cs typeface="黑体"/>
              </a:rPr>
              <a:t>对</a:t>
            </a:r>
            <a:r>
              <a:rPr sz="1250" spc="-10" dirty="0">
                <a:latin typeface="黑体"/>
                <a:cs typeface="黑体"/>
              </a:rPr>
              <a:t>象</a:t>
            </a:r>
            <a:endParaRPr sz="1250">
              <a:latin typeface="黑体"/>
              <a:cs typeface="黑体"/>
            </a:endParaRPr>
          </a:p>
        </p:txBody>
      </p:sp>
      <p:sp>
        <p:nvSpPr>
          <p:cNvPr id="67" name="object 67"/>
          <p:cNvSpPr/>
          <p:nvPr/>
        </p:nvSpPr>
        <p:spPr>
          <a:xfrm>
            <a:off x="6952340" y="4099339"/>
            <a:ext cx="438150" cy="353695"/>
          </a:xfrm>
          <a:custGeom>
            <a:avLst/>
            <a:gdLst/>
            <a:ahLst/>
            <a:cxnLst/>
            <a:rect l="l" t="t" r="r" b="b"/>
            <a:pathLst>
              <a:path w="438150" h="353695">
                <a:moveTo>
                  <a:pt x="28022" y="0"/>
                </a:moveTo>
                <a:lnTo>
                  <a:pt x="16366" y="3701"/>
                </a:lnTo>
                <a:lnTo>
                  <a:pt x="6677" y="11832"/>
                </a:lnTo>
                <a:lnTo>
                  <a:pt x="925" y="23170"/>
                </a:lnTo>
                <a:lnTo>
                  <a:pt x="0" y="35416"/>
                </a:lnTo>
                <a:lnTo>
                  <a:pt x="3704" y="47117"/>
                </a:lnTo>
                <a:lnTo>
                  <a:pt x="11842" y="56822"/>
                </a:lnTo>
                <a:lnTo>
                  <a:pt x="23165" y="62499"/>
                </a:lnTo>
                <a:lnTo>
                  <a:pt x="35365" y="63414"/>
                </a:lnTo>
                <a:lnTo>
                  <a:pt x="47021" y="59702"/>
                </a:lnTo>
                <a:lnTo>
                  <a:pt x="56709" y="51501"/>
                </a:lnTo>
                <a:lnTo>
                  <a:pt x="62484" y="40256"/>
                </a:lnTo>
                <a:lnTo>
                  <a:pt x="63448" y="28058"/>
                </a:lnTo>
                <a:lnTo>
                  <a:pt x="59751" y="16375"/>
                </a:lnTo>
                <a:lnTo>
                  <a:pt x="51545" y="6672"/>
                </a:lnTo>
                <a:lnTo>
                  <a:pt x="40222" y="924"/>
                </a:lnTo>
                <a:lnTo>
                  <a:pt x="28022" y="0"/>
                </a:lnTo>
                <a:close/>
              </a:path>
              <a:path w="438150" h="353695">
                <a:moveTo>
                  <a:pt x="407903" y="288549"/>
                </a:moveTo>
                <a:lnTo>
                  <a:pt x="368200" y="338700"/>
                </a:lnTo>
                <a:lnTo>
                  <a:pt x="438084" y="353213"/>
                </a:lnTo>
                <a:lnTo>
                  <a:pt x="407903" y="288549"/>
                </a:lnTo>
                <a:close/>
              </a:path>
            </a:pathLst>
          </a:custGeom>
          <a:solidFill>
            <a:srgbClr val="000000"/>
          </a:solidFill>
        </p:spPr>
        <p:txBody>
          <a:bodyPr wrap="square" lIns="0" tIns="0" rIns="0" bIns="0" rtlCol="0"/>
          <a:lstStyle/>
          <a:p>
            <a:endParaRPr/>
          </a:p>
        </p:txBody>
      </p:sp>
      <p:sp>
        <p:nvSpPr>
          <p:cNvPr id="68" name="object 68"/>
          <p:cNvSpPr/>
          <p:nvPr/>
        </p:nvSpPr>
        <p:spPr>
          <a:xfrm>
            <a:off x="6952340" y="4099338"/>
            <a:ext cx="63500" cy="63500"/>
          </a:xfrm>
          <a:custGeom>
            <a:avLst/>
            <a:gdLst/>
            <a:ahLst/>
            <a:cxnLst/>
            <a:rect l="l" t="t" r="r" b="b"/>
            <a:pathLst>
              <a:path w="63500" h="63500">
                <a:moveTo>
                  <a:pt x="6677" y="11832"/>
                </a:moveTo>
                <a:lnTo>
                  <a:pt x="925" y="23170"/>
                </a:lnTo>
                <a:lnTo>
                  <a:pt x="0" y="35416"/>
                </a:lnTo>
                <a:lnTo>
                  <a:pt x="3704" y="47117"/>
                </a:lnTo>
                <a:lnTo>
                  <a:pt x="11842" y="56822"/>
                </a:lnTo>
                <a:lnTo>
                  <a:pt x="23165" y="62499"/>
                </a:lnTo>
                <a:lnTo>
                  <a:pt x="35365" y="63414"/>
                </a:lnTo>
                <a:lnTo>
                  <a:pt x="47021" y="59702"/>
                </a:lnTo>
                <a:lnTo>
                  <a:pt x="56709" y="51501"/>
                </a:lnTo>
                <a:lnTo>
                  <a:pt x="62484" y="40256"/>
                </a:lnTo>
                <a:lnTo>
                  <a:pt x="63448" y="28058"/>
                </a:lnTo>
                <a:lnTo>
                  <a:pt x="59751" y="16375"/>
                </a:lnTo>
                <a:lnTo>
                  <a:pt x="51545" y="6672"/>
                </a:lnTo>
                <a:lnTo>
                  <a:pt x="40222" y="924"/>
                </a:lnTo>
                <a:lnTo>
                  <a:pt x="28022" y="0"/>
                </a:lnTo>
                <a:lnTo>
                  <a:pt x="16366" y="3701"/>
                </a:lnTo>
                <a:lnTo>
                  <a:pt x="6677" y="11832"/>
                </a:lnTo>
                <a:close/>
              </a:path>
            </a:pathLst>
          </a:custGeom>
          <a:ln w="16132">
            <a:solidFill>
              <a:srgbClr val="000000"/>
            </a:solidFill>
          </a:ln>
        </p:spPr>
        <p:txBody>
          <a:bodyPr wrap="square" lIns="0" tIns="0" rIns="0" bIns="0" rtlCol="0"/>
          <a:lstStyle/>
          <a:p>
            <a:endParaRPr/>
          </a:p>
        </p:txBody>
      </p:sp>
      <p:sp>
        <p:nvSpPr>
          <p:cNvPr id="69" name="object 69"/>
          <p:cNvSpPr/>
          <p:nvPr/>
        </p:nvSpPr>
        <p:spPr>
          <a:xfrm>
            <a:off x="7320542" y="4387888"/>
            <a:ext cx="70485" cy="64769"/>
          </a:xfrm>
          <a:custGeom>
            <a:avLst/>
            <a:gdLst/>
            <a:ahLst/>
            <a:cxnLst/>
            <a:rect l="l" t="t" r="r" b="b"/>
            <a:pathLst>
              <a:path w="70485" h="64770">
                <a:moveTo>
                  <a:pt x="0" y="50150"/>
                </a:moveTo>
                <a:lnTo>
                  <a:pt x="39702" y="0"/>
                </a:lnTo>
                <a:lnTo>
                  <a:pt x="69883" y="64664"/>
                </a:lnTo>
                <a:lnTo>
                  <a:pt x="0" y="50150"/>
                </a:lnTo>
                <a:close/>
              </a:path>
            </a:pathLst>
          </a:custGeom>
          <a:ln w="16132">
            <a:solidFill>
              <a:srgbClr val="000000"/>
            </a:solidFill>
          </a:ln>
        </p:spPr>
        <p:txBody>
          <a:bodyPr wrap="square" lIns="0" tIns="0" rIns="0" bIns="0" rtlCol="0"/>
          <a:lstStyle/>
          <a:p>
            <a:endParaRPr/>
          </a:p>
        </p:txBody>
      </p:sp>
      <p:sp>
        <p:nvSpPr>
          <p:cNvPr id="70" name="object 70"/>
          <p:cNvSpPr/>
          <p:nvPr/>
        </p:nvSpPr>
        <p:spPr>
          <a:xfrm>
            <a:off x="7009050" y="4150841"/>
            <a:ext cx="331470" cy="262255"/>
          </a:xfrm>
          <a:custGeom>
            <a:avLst/>
            <a:gdLst/>
            <a:ahLst/>
            <a:cxnLst/>
            <a:rect l="l" t="t" r="r" b="b"/>
            <a:pathLst>
              <a:path w="331470" h="262254">
                <a:moveTo>
                  <a:pt x="0" y="0"/>
                </a:moveTo>
                <a:lnTo>
                  <a:pt x="331342" y="262203"/>
                </a:lnTo>
              </a:path>
            </a:pathLst>
          </a:custGeom>
          <a:ln w="16130">
            <a:solidFill>
              <a:srgbClr val="000000"/>
            </a:solidFill>
          </a:ln>
        </p:spPr>
        <p:txBody>
          <a:bodyPr wrap="square" lIns="0" tIns="0" rIns="0" bIns="0" rtlCol="0"/>
          <a:lstStyle/>
          <a:p>
            <a:endParaRPr/>
          </a:p>
        </p:txBody>
      </p:sp>
      <p:sp>
        <p:nvSpPr>
          <p:cNvPr id="71" name="object 71"/>
          <p:cNvSpPr/>
          <p:nvPr/>
        </p:nvSpPr>
        <p:spPr>
          <a:xfrm>
            <a:off x="7180935" y="2975921"/>
            <a:ext cx="438784" cy="335280"/>
          </a:xfrm>
          <a:custGeom>
            <a:avLst/>
            <a:gdLst/>
            <a:ahLst/>
            <a:cxnLst/>
            <a:rect l="l" t="t" r="r" b="b"/>
            <a:pathLst>
              <a:path w="438785" h="335279">
                <a:moveTo>
                  <a:pt x="36172" y="271899"/>
                </a:moveTo>
                <a:lnTo>
                  <a:pt x="23929" y="272461"/>
                </a:lnTo>
                <a:lnTo>
                  <a:pt x="12427" y="277845"/>
                </a:lnTo>
                <a:lnTo>
                  <a:pt x="4019" y="287344"/>
                </a:lnTo>
                <a:lnTo>
                  <a:pt x="0" y="298930"/>
                </a:lnTo>
                <a:lnTo>
                  <a:pt x="580" y="311180"/>
                </a:lnTo>
                <a:lnTo>
                  <a:pt x="5971" y="322675"/>
                </a:lnTo>
                <a:lnTo>
                  <a:pt x="15408" y="331075"/>
                </a:lnTo>
                <a:lnTo>
                  <a:pt x="26993" y="335092"/>
                </a:lnTo>
                <a:lnTo>
                  <a:pt x="39244" y="334512"/>
                </a:lnTo>
                <a:lnTo>
                  <a:pt x="50677" y="329125"/>
                </a:lnTo>
                <a:lnTo>
                  <a:pt x="59176" y="319628"/>
                </a:lnTo>
                <a:lnTo>
                  <a:pt x="63226" y="308061"/>
                </a:lnTo>
                <a:lnTo>
                  <a:pt x="62615" y="295858"/>
                </a:lnTo>
                <a:lnTo>
                  <a:pt x="57133" y="284457"/>
                </a:lnTo>
                <a:lnTo>
                  <a:pt x="47719" y="275963"/>
                </a:lnTo>
                <a:lnTo>
                  <a:pt x="36172" y="271899"/>
                </a:lnTo>
                <a:close/>
              </a:path>
              <a:path w="438785" h="335279">
                <a:moveTo>
                  <a:pt x="438185" y="0"/>
                </a:moveTo>
                <a:lnTo>
                  <a:pt x="367978" y="12578"/>
                </a:lnTo>
                <a:lnTo>
                  <a:pt x="406229" y="63696"/>
                </a:lnTo>
                <a:lnTo>
                  <a:pt x="438185" y="0"/>
                </a:lnTo>
                <a:close/>
              </a:path>
            </a:pathLst>
          </a:custGeom>
          <a:solidFill>
            <a:srgbClr val="000000"/>
          </a:solidFill>
        </p:spPr>
        <p:txBody>
          <a:bodyPr wrap="square" lIns="0" tIns="0" rIns="0" bIns="0" rtlCol="0"/>
          <a:lstStyle/>
          <a:p>
            <a:endParaRPr/>
          </a:p>
        </p:txBody>
      </p:sp>
      <p:sp>
        <p:nvSpPr>
          <p:cNvPr id="72" name="object 72"/>
          <p:cNvSpPr/>
          <p:nvPr/>
        </p:nvSpPr>
        <p:spPr>
          <a:xfrm>
            <a:off x="7180935" y="3247820"/>
            <a:ext cx="63500" cy="63500"/>
          </a:xfrm>
          <a:custGeom>
            <a:avLst/>
            <a:gdLst/>
            <a:ahLst/>
            <a:cxnLst/>
            <a:rect l="l" t="t" r="r" b="b"/>
            <a:pathLst>
              <a:path w="63500" h="63500">
                <a:moveTo>
                  <a:pt x="5971" y="50775"/>
                </a:moveTo>
                <a:lnTo>
                  <a:pt x="15408" y="59176"/>
                </a:lnTo>
                <a:lnTo>
                  <a:pt x="26993" y="63192"/>
                </a:lnTo>
                <a:lnTo>
                  <a:pt x="39244" y="62613"/>
                </a:lnTo>
                <a:lnTo>
                  <a:pt x="50677" y="57226"/>
                </a:lnTo>
                <a:lnTo>
                  <a:pt x="59176" y="47729"/>
                </a:lnTo>
                <a:lnTo>
                  <a:pt x="63226" y="36161"/>
                </a:lnTo>
                <a:lnTo>
                  <a:pt x="62615" y="23959"/>
                </a:lnTo>
                <a:lnTo>
                  <a:pt x="57133" y="12557"/>
                </a:lnTo>
                <a:lnTo>
                  <a:pt x="47719" y="4064"/>
                </a:lnTo>
                <a:lnTo>
                  <a:pt x="36172" y="0"/>
                </a:lnTo>
                <a:lnTo>
                  <a:pt x="23929" y="561"/>
                </a:lnTo>
                <a:lnTo>
                  <a:pt x="12427" y="5946"/>
                </a:lnTo>
                <a:lnTo>
                  <a:pt x="4019" y="15445"/>
                </a:lnTo>
                <a:lnTo>
                  <a:pt x="0" y="27030"/>
                </a:lnTo>
                <a:lnTo>
                  <a:pt x="580" y="39281"/>
                </a:lnTo>
                <a:lnTo>
                  <a:pt x="5971" y="50775"/>
                </a:lnTo>
                <a:close/>
              </a:path>
            </a:pathLst>
          </a:custGeom>
          <a:ln w="16132">
            <a:solidFill>
              <a:srgbClr val="000000"/>
            </a:solidFill>
          </a:ln>
        </p:spPr>
        <p:txBody>
          <a:bodyPr wrap="square" lIns="0" tIns="0" rIns="0" bIns="0" rtlCol="0"/>
          <a:lstStyle/>
          <a:p>
            <a:endParaRPr/>
          </a:p>
        </p:txBody>
      </p:sp>
      <p:sp>
        <p:nvSpPr>
          <p:cNvPr id="73" name="object 73"/>
          <p:cNvSpPr/>
          <p:nvPr/>
        </p:nvSpPr>
        <p:spPr>
          <a:xfrm>
            <a:off x="7548915" y="2975922"/>
            <a:ext cx="70485" cy="64135"/>
          </a:xfrm>
          <a:custGeom>
            <a:avLst/>
            <a:gdLst/>
            <a:ahLst/>
            <a:cxnLst/>
            <a:rect l="l" t="t" r="r" b="b"/>
            <a:pathLst>
              <a:path w="70485" h="64135">
                <a:moveTo>
                  <a:pt x="38250" y="63696"/>
                </a:moveTo>
                <a:lnTo>
                  <a:pt x="0" y="12578"/>
                </a:lnTo>
                <a:lnTo>
                  <a:pt x="70206" y="0"/>
                </a:lnTo>
                <a:lnTo>
                  <a:pt x="38250" y="63696"/>
                </a:lnTo>
                <a:close/>
              </a:path>
            </a:pathLst>
          </a:custGeom>
          <a:ln w="16131">
            <a:solidFill>
              <a:srgbClr val="000000"/>
            </a:solidFill>
          </a:ln>
        </p:spPr>
        <p:txBody>
          <a:bodyPr wrap="square" lIns="0" tIns="0" rIns="0" bIns="0" rtlCol="0"/>
          <a:lstStyle/>
          <a:p>
            <a:endParaRPr/>
          </a:p>
        </p:txBody>
      </p:sp>
      <p:sp>
        <p:nvSpPr>
          <p:cNvPr id="74" name="object 74"/>
          <p:cNvSpPr/>
          <p:nvPr/>
        </p:nvSpPr>
        <p:spPr>
          <a:xfrm>
            <a:off x="7238068" y="3014140"/>
            <a:ext cx="330200" cy="246379"/>
          </a:xfrm>
          <a:custGeom>
            <a:avLst/>
            <a:gdLst/>
            <a:ahLst/>
            <a:cxnLst/>
            <a:rect l="l" t="t" r="r" b="b"/>
            <a:pathLst>
              <a:path w="330200" h="246379">
                <a:moveTo>
                  <a:pt x="0" y="246239"/>
                </a:moveTo>
                <a:lnTo>
                  <a:pt x="329889" y="0"/>
                </a:lnTo>
              </a:path>
            </a:pathLst>
          </a:custGeom>
          <a:ln w="16130">
            <a:solidFill>
              <a:srgbClr val="000000"/>
            </a:solidFill>
          </a:ln>
        </p:spPr>
        <p:txBody>
          <a:bodyPr wrap="square" lIns="0" tIns="0" rIns="0" bIns="0" rtlCol="0"/>
          <a:lstStyle/>
          <a:p>
            <a:endParaRPr/>
          </a:p>
        </p:txBody>
      </p:sp>
      <p:sp>
        <p:nvSpPr>
          <p:cNvPr id="75" name="object 75"/>
          <p:cNvSpPr/>
          <p:nvPr/>
        </p:nvSpPr>
        <p:spPr>
          <a:xfrm>
            <a:off x="6667218" y="2726296"/>
            <a:ext cx="67945" cy="375285"/>
          </a:xfrm>
          <a:custGeom>
            <a:avLst/>
            <a:gdLst/>
            <a:ahLst/>
            <a:cxnLst/>
            <a:rect l="l" t="t" r="r" b="b"/>
            <a:pathLst>
              <a:path w="67945" h="375285">
                <a:moveTo>
                  <a:pt x="32440" y="310903"/>
                </a:moveTo>
                <a:lnTo>
                  <a:pt x="19995" y="313186"/>
                </a:lnTo>
                <a:lnTo>
                  <a:pt x="9744" y="319853"/>
                </a:lnTo>
                <a:lnTo>
                  <a:pt x="2731" y="329906"/>
                </a:lnTo>
                <a:lnTo>
                  <a:pt x="0" y="342348"/>
                </a:lnTo>
                <a:lnTo>
                  <a:pt x="2375" y="354782"/>
                </a:lnTo>
                <a:lnTo>
                  <a:pt x="9078" y="365025"/>
                </a:lnTo>
                <a:lnTo>
                  <a:pt x="19110" y="372032"/>
                </a:lnTo>
                <a:lnTo>
                  <a:pt x="31471" y="374761"/>
                </a:lnTo>
                <a:lnTo>
                  <a:pt x="43984" y="372387"/>
                </a:lnTo>
                <a:lnTo>
                  <a:pt x="54228" y="365690"/>
                </a:lnTo>
                <a:lnTo>
                  <a:pt x="61203" y="355667"/>
                </a:lnTo>
                <a:lnTo>
                  <a:pt x="63912" y="343316"/>
                </a:lnTo>
                <a:lnTo>
                  <a:pt x="61604" y="330790"/>
                </a:lnTo>
                <a:lnTo>
                  <a:pt x="54894" y="320518"/>
                </a:lnTo>
                <a:lnTo>
                  <a:pt x="44824" y="313541"/>
                </a:lnTo>
                <a:lnTo>
                  <a:pt x="32440" y="310903"/>
                </a:lnTo>
                <a:close/>
              </a:path>
              <a:path w="67945" h="375285">
                <a:moveTo>
                  <a:pt x="36959" y="0"/>
                </a:moveTo>
                <a:lnTo>
                  <a:pt x="4034" y="63373"/>
                </a:lnTo>
                <a:lnTo>
                  <a:pt x="67946" y="64341"/>
                </a:lnTo>
                <a:lnTo>
                  <a:pt x="36959" y="0"/>
                </a:lnTo>
                <a:close/>
              </a:path>
            </a:pathLst>
          </a:custGeom>
          <a:solidFill>
            <a:srgbClr val="000000"/>
          </a:solidFill>
        </p:spPr>
        <p:txBody>
          <a:bodyPr wrap="square" lIns="0" tIns="0" rIns="0" bIns="0" rtlCol="0"/>
          <a:lstStyle/>
          <a:p>
            <a:endParaRPr/>
          </a:p>
        </p:txBody>
      </p:sp>
      <p:sp>
        <p:nvSpPr>
          <p:cNvPr id="76" name="object 76"/>
          <p:cNvSpPr/>
          <p:nvPr/>
        </p:nvSpPr>
        <p:spPr>
          <a:xfrm>
            <a:off x="6667218" y="3037200"/>
            <a:ext cx="64135" cy="64135"/>
          </a:xfrm>
          <a:custGeom>
            <a:avLst/>
            <a:gdLst/>
            <a:ahLst/>
            <a:cxnLst/>
            <a:rect l="l" t="t" r="r" b="b"/>
            <a:pathLst>
              <a:path w="64135" h="64135">
                <a:moveTo>
                  <a:pt x="31471" y="63857"/>
                </a:moveTo>
                <a:lnTo>
                  <a:pt x="43984" y="61484"/>
                </a:lnTo>
                <a:lnTo>
                  <a:pt x="54228" y="54787"/>
                </a:lnTo>
                <a:lnTo>
                  <a:pt x="61203" y="44763"/>
                </a:lnTo>
                <a:lnTo>
                  <a:pt x="63912" y="32412"/>
                </a:lnTo>
                <a:lnTo>
                  <a:pt x="61604" y="19887"/>
                </a:lnTo>
                <a:lnTo>
                  <a:pt x="54894" y="9614"/>
                </a:lnTo>
                <a:lnTo>
                  <a:pt x="44824" y="2638"/>
                </a:lnTo>
                <a:lnTo>
                  <a:pt x="32440" y="0"/>
                </a:lnTo>
                <a:lnTo>
                  <a:pt x="19995" y="2282"/>
                </a:lnTo>
                <a:lnTo>
                  <a:pt x="9744" y="8949"/>
                </a:lnTo>
                <a:lnTo>
                  <a:pt x="2731" y="19003"/>
                </a:lnTo>
                <a:lnTo>
                  <a:pt x="0" y="31445"/>
                </a:lnTo>
                <a:lnTo>
                  <a:pt x="2375" y="43879"/>
                </a:lnTo>
                <a:lnTo>
                  <a:pt x="9078" y="54121"/>
                </a:lnTo>
                <a:lnTo>
                  <a:pt x="19110" y="61128"/>
                </a:lnTo>
                <a:lnTo>
                  <a:pt x="31471" y="63857"/>
                </a:lnTo>
                <a:close/>
              </a:path>
            </a:pathLst>
          </a:custGeom>
          <a:ln w="16132">
            <a:solidFill>
              <a:srgbClr val="000000"/>
            </a:solidFill>
          </a:ln>
        </p:spPr>
        <p:txBody>
          <a:bodyPr wrap="square" lIns="0" tIns="0" rIns="0" bIns="0" rtlCol="0"/>
          <a:lstStyle/>
          <a:p>
            <a:endParaRPr/>
          </a:p>
        </p:txBody>
      </p:sp>
      <p:sp>
        <p:nvSpPr>
          <p:cNvPr id="77" name="object 77"/>
          <p:cNvSpPr/>
          <p:nvPr/>
        </p:nvSpPr>
        <p:spPr>
          <a:xfrm>
            <a:off x="6671253" y="2726296"/>
            <a:ext cx="64135" cy="64769"/>
          </a:xfrm>
          <a:custGeom>
            <a:avLst/>
            <a:gdLst/>
            <a:ahLst/>
            <a:cxnLst/>
            <a:rect l="l" t="t" r="r" b="b"/>
            <a:pathLst>
              <a:path w="64135" h="64769">
                <a:moveTo>
                  <a:pt x="63912" y="64341"/>
                </a:moveTo>
                <a:lnTo>
                  <a:pt x="0" y="63373"/>
                </a:lnTo>
                <a:lnTo>
                  <a:pt x="32924" y="0"/>
                </a:lnTo>
                <a:lnTo>
                  <a:pt x="63912" y="64341"/>
                </a:lnTo>
                <a:close/>
              </a:path>
            </a:pathLst>
          </a:custGeom>
          <a:ln w="16132">
            <a:solidFill>
              <a:srgbClr val="000000"/>
            </a:solidFill>
          </a:ln>
        </p:spPr>
        <p:txBody>
          <a:bodyPr wrap="square" lIns="0" tIns="0" rIns="0" bIns="0" rtlCol="0"/>
          <a:lstStyle/>
          <a:p>
            <a:endParaRPr/>
          </a:p>
        </p:txBody>
      </p:sp>
      <p:sp>
        <p:nvSpPr>
          <p:cNvPr id="78" name="object 78"/>
          <p:cNvSpPr/>
          <p:nvPr/>
        </p:nvSpPr>
        <p:spPr>
          <a:xfrm>
            <a:off x="6699657" y="2790153"/>
            <a:ext cx="3810" cy="247650"/>
          </a:xfrm>
          <a:custGeom>
            <a:avLst/>
            <a:gdLst/>
            <a:ahLst/>
            <a:cxnLst/>
            <a:rect l="l" t="t" r="r" b="b"/>
            <a:pathLst>
              <a:path w="3810" h="247650">
                <a:moveTo>
                  <a:pt x="0" y="247045"/>
                </a:moveTo>
                <a:lnTo>
                  <a:pt x="3550" y="0"/>
                </a:lnTo>
              </a:path>
            </a:pathLst>
          </a:custGeom>
          <a:ln w="16139">
            <a:solidFill>
              <a:srgbClr val="000000"/>
            </a:solidFill>
          </a:ln>
        </p:spPr>
        <p:txBody>
          <a:bodyPr wrap="square" lIns="0" tIns="0" rIns="0" bIns="0" rtlCol="0"/>
          <a:lstStyle/>
          <a:p>
            <a:endParaRPr/>
          </a:p>
        </p:txBody>
      </p:sp>
      <p:sp>
        <p:nvSpPr>
          <p:cNvPr id="79" name="object 79"/>
          <p:cNvSpPr/>
          <p:nvPr/>
        </p:nvSpPr>
        <p:spPr>
          <a:xfrm>
            <a:off x="7307650" y="3720385"/>
            <a:ext cx="273050" cy="216535"/>
          </a:xfrm>
          <a:custGeom>
            <a:avLst/>
            <a:gdLst/>
            <a:ahLst/>
            <a:cxnLst/>
            <a:rect l="l" t="t" r="r" b="b"/>
            <a:pathLst>
              <a:path w="273050" h="216535">
                <a:moveTo>
                  <a:pt x="27497" y="0"/>
                </a:moveTo>
                <a:lnTo>
                  <a:pt x="15872" y="3877"/>
                </a:lnTo>
                <a:lnTo>
                  <a:pt x="6274" y="12154"/>
                </a:lnTo>
                <a:lnTo>
                  <a:pt x="738" y="23558"/>
                </a:lnTo>
                <a:lnTo>
                  <a:pt x="0" y="35778"/>
                </a:lnTo>
                <a:lnTo>
                  <a:pt x="3891" y="47394"/>
                </a:lnTo>
                <a:lnTo>
                  <a:pt x="12245" y="56984"/>
                </a:lnTo>
                <a:lnTo>
                  <a:pt x="23588" y="62582"/>
                </a:lnTo>
                <a:lnTo>
                  <a:pt x="35809" y="63313"/>
                </a:lnTo>
                <a:lnTo>
                  <a:pt x="47424" y="59387"/>
                </a:lnTo>
                <a:lnTo>
                  <a:pt x="56952" y="51017"/>
                </a:lnTo>
                <a:lnTo>
                  <a:pt x="62557" y="39684"/>
                </a:lnTo>
                <a:lnTo>
                  <a:pt x="63306" y="27474"/>
                </a:lnTo>
                <a:lnTo>
                  <a:pt x="59425" y="15868"/>
                </a:lnTo>
                <a:lnTo>
                  <a:pt x="51141" y="6349"/>
                </a:lnTo>
                <a:lnTo>
                  <a:pt x="39728" y="748"/>
                </a:lnTo>
                <a:lnTo>
                  <a:pt x="27497" y="0"/>
                </a:lnTo>
                <a:close/>
              </a:path>
              <a:path w="273050" h="216535">
                <a:moveTo>
                  <a:pt x="241264" y="152125"/>
                </a:moveTo>
                <a:lnTo>
                  <a:pt x="202368" y="202760"/>
                </a:lnTo>
                <a:lnTo>
                  <a:pt x="272574" y="216306"/>
                </a:lnTo>
                <a:lnTo>
                  <a:pt x="241264" y="152125"/>
                </a:lnTo>
                <a:close/>
              </a:path>
            </a:pathLst>
          </a:custGeom>
          <a:solidFill>
            <a:srgbClr val="000000"/>
          </a:solidFill>
        </p:spPr>
        <p:txBody>
          <a:bodyPr wrap="square" lIns="0" tIns="0" rIns="0" bIns="0" rtlCol="0"/>
          <a:lstStyle/>
          <a:p>
            <a:endParaRPr/>
          </a:p>
        </p:txBody>
      </p:sp>
      <p:sp>
        <p:nvSpPr>
          <p:cNvPr id="80" name="object 80"/>
          <p:cNvSpPr/>
          <p:nvPr/>
        </p:nvSpPr>
        <p:spPr>
          <a:xfrm>
            <a:off x="7307650" y="3720384"/>
            <a:ext cx="63500" cy="63500"/>
          </a:xfrm>
          <a:custGeom>
            <a:avLst/>
            <a:gdLst/>
            <a:ahLst/>
            <a:cxnLst/>
            <a:rect l="l" t="t" r="r" b="b"/>
            <a:pathLst>
              <a:path w="63500" h="63500">
                <a:moveTo>
                  <a:pt x="6274" y="12154"/>
                </a:moveTo>
                <a:lnTo>
                  <a:pt x="738" y="23558"/>
                </a:lnTo>
                <a:lnTo>
                  <a:pt x="0" y="35778"/>
                </a:lnTo>
                <a:lnTo>
                  <a:pt x="3891" y="47394"/>
                </a:lnTo>
                <a:lnTo>
                  <a:pt x="12245" y="56984"/>
                </a:lnTo>
                <a:lnTo>
                  <a:pt x="23588" y="62582"/>
                </a:lnTo>
                <a:lnTo>
                  <a:pt x="35809" y="63313"/>
                </a:lnTo>
                <a:lnTo>
                  <a:pt x="47424" y="59387"/>
                </a:lnTo>
                <a:lnTo>
                  <a:pt x="56952" y="51017"/>
                </a:lnTo>
                <a:lnTo>
                  <a:pt x="62557" y="39684"/>
                </a:lnTo>
                <a:lnTo>
                  <a:pt x="63306" y="27474"/>
                </a:lnTo>
                <a:lnTo>
                  <a:pt x="59425" y="15868"/>
                </a:lnTo>
                <a:lnTo>
                  <a:pt x="51141" y="6349"/>
                </a:lnTo>
                <a:lnTo>
                  <a:pt x="39728" y="748"/>
                </a:lnTo>
                <a:lnTo>
                  <a:pt x="27497" y="0"/>
                </a:lnTo>
                <a:lnTo>
                  <a:pt x="15872" y="3877"/>
                </a:lnTo>
                <a:lnTo>
                  <a:pt x="6274" y="12154"/>
                </a:lnTo>
                <a:close/>
              </a:path>
            </a:pathLst>
          </a:custGeom>
          <a:ln w="16132">
            <a:solidFill>
              <a:srgbClr val="000000"/>
            </a:solidFill>
          </a:ln>
        </p:spPr>
        <p:txBody>
          <a:bodyPr wrap="square" lIns="0" tIns="0" rIns="0" bIns="0" rtlCol="0"/>
          <a:lstStyle/>
          <a:p>
            <a:endParaRPr/>
          </a:p>
        </p:txBody>
      </p:sp>
      <p:sp>
        <p:nvSpPr>
          <p:cNvPr id="81" name="object 81"/>
          <p:cNvSpPr/>
          <p:nvPr/>
        </p:nvSpPr>
        <p:spPr>
          <a:xfrm>
            <a:off x="7510018" y="3872511"/>
            <a:ext cx="70485" cy="64769"/>
          </a:xfrm>
          <a:custGeom>
            <a:avLst/>
            <a:gdLst/>
            <a:ahLst/>
            <a:cxnLst/>
            <a:rect l="l" t="t" r="r" b="b"/>
            <a:pathLst>
              <a:path w="70485" h="64770">
                <a:moveTo>
                  <a:pt x="0" y="50634"/>
                </a:moveTo>
                <a:lnTo>
                  <a:pt x="38896" y="0"/>
                </a:lnTo>
                <a:lnTo>
                  <a:pt x="70206" y="64180"/>
                </a:lnTo>
                <a:lnTo>
                  <a:pt x="0" y="50634"/>
                </a:lnTo>
                <a:close/>
              </a:path>
            </a:pathLst>
          </a:custGeom>
          <a:ln w="16131">
            <a:solidFill>
              <a:srgbClr val="000000"/>
            </a:solidFill>
          </a:ln>
        </p:spPr>
        <p:txBody>
          <a:bodyPr wrap="square" lIns="0" tIns="0" rIns="0" bIns="0" rtlCol="0"/>
          <a:lstStyle/>
          <a:p>
            <a:endParaRPr/>
          </a:p>
        </p:txBody>
      </p:sp>
      <p:sp>
        <p:nvSpPr>
          <p:cNvPr id="82" name="object 82"/>
          <p:cNvSpPr/>
          <p:nvPr/>
        </p:nvSpPr>
        <p:spPr>
          <a:xfrm>
            <a:off x="7364602" y="3771402"/>
            <a:ext cx="165100" cy="127000"/>
          </a:xfrm>
          <a:custGeom>
            <a:avLst/>
            <a:gdLst/>
            <a:ahLst/>
            <a:cxnLst/>
            <a:rect l="l" t="t" r="r" b="b"/>
            <a:pathLst>
              <a:path w="165100" h="127000">
                <a:moveTo>
                  <a:pt x="0" y="0"/>
                </a:moveTo>
                <a:lnTo>
                  <a:pt x="164944" y="126425"/>
                </a:lnTo>
              </a:path>
            </a:pathLst>
          </a:custGeom>
          <a:ln w="16130">
            <a:solidFill>
              <a:srgbClr val="000000"/>
            </a:solidFill>
          </a:ln>
        </p:spPr>
        <p:txBody>
          <a:bodyPr wrap="square" lIns="0" tIns="0" rIns="0" bIns="0" rtlCol="0"/>
          <a:lstStyle/>
          <a:p>
            <a:endParaRPr/>
          </a:p>
        </p:txBody>
      </p:sp>
      <p:sp>
        <p:nvSpPr>
          <p:cNvPr id="83" name="object 83"/>
          <p:cNvSpPr/>
          <p:nvPr/>
        </p:nvSpPr>
        <p:spPr>
          <a:xfrm>
            <a:off x="7948850" y="4227276"/>
            <a:ext cx="871529" cy="495865"/>
          </a:xfrm>
          <a:prstGeom prst="rect">
            <a:avLst/>
          </a:prstGeom>
          <a:blipFill>
            <a:blip r:embed="rId32" cstate="print"/>
            <a:stretch>
              <a:fillRect/>
            </a:stretch>
          </a:blipFill>
        </p:spPr>
        <p:txBody>
          <a:bodyPr wrap="square" lIns="0" tIns="0" rIns="0" bIns="0" rtlCol="0"/>
          <a:lstStyle/>
          <a:p>
            <a:endParaRPr/>
          </a:p>
        </p:txBody>
      </p:sp>
      <p:sp>
        <p:nvSpPr>
          <p:cNvPr id="84" name="object 84"/>
          <p:cNvSpPr/>
          <p:nvPr/>
        </p:nvSpPr>
        <p:spPr>
          <a:xfrm>
            <a:off x="8019540" y="4269041"/>
            <a:ext cx="714375" cy="342900"/>
          </a:xfrm>
          <a:custGeom>
            <a:avLst/>
            <a:gdLst/>
            <a:ahLst/>
            <a:cxnLst/>
            <a:rect l="l" t="t" r="r" b="b"/>
            <a:pathLst>
              <a:path w="714375" h="342900">
                <a:moveTo>
                  <a:pt x="0" y="342832"/>
                </a:moveTo>
                <a:lnTo>
                  <a:pt x="714056" y="342832"/>
                </a:lnTo>
                <a:lnTo>
                  <a:pt x="714056" y="0"/>
                </a:lnTo>
                <a:lnTo>
                  <a:pt x="0" y="0"/>
                </a:lnTo>
                <a:lnTo>
                  <a:pt x="0" y="342832"/>
                </a:lnTo>
                <a:close/>
              </a:path>
            </a:pathLst>
          </a:custGeom>
          <a:ln w="12108">
            <a:solidFill>
              <a:srgbClr val="000000"/>
            </a:solidFill>
          </a:ln>
        </p:spPr>
        <p:txBody>
          <a:bodyPr wrap="square" lIns="0" tIns="0" rIns="0" bIns="0" rtlCol="0"/>
          <a:lstStyle/>
          <a:p>
            <a:endParaRPr/>
          </a:p>
        </p:txBody>
      </p:sp>
      <p:sp>
        <p:nvSpPr>
          <p:cNvPr id="85" name="object 85"/>
          <p:cNvSpPr/>
          <p:nvPr/>
        </p:nvSpPr>
        <p:spPr>
          <a:xfrm>
            <a:off x="7985163" y="4215181"/>
            <a:ext cx="786797" cy="532148"/>
          </a:xfrm>
          <a:prstGeom prst="rect">
            <a:avLst/>
          </a:prstGeom>
          <a:blipFill>
            <a:blip r:embed="rId33" cstate="print"/>
            <a:stretch>
              <a:fillRect/>
            </a:stretch>
          </a:blipFill>
        </p:spPr>
        <p:txBody>
          <a:bodyPr wrap="square" lIns="0" tIns="0" rIns="0" bIns="0" rtlCol="0"/>
          <a:lstStyle/>
          <a:p>
            <a:endParaRPr/>
          </a:p>
        </p:txBody>
      </p:sp>
      <p:sp>
        <p:nvSpPr>
          <p:cNvPr id="86" name="object 86"/>
          <p:cNvSpPr txBox="1"/>
          <p:nvPr/>
        </p:nvSpPr>
        <p:spPr>
          <a:xfrm>
            <a:off x="8114490" y="4268567"/>
            <a:ext cx="546735" cy="335989"/>
          </a:xfrm>
          <a:prstGeom prst="rect">
            <a:avLst/>
          </a:prstGeom>
        </p:spPr>
        <p:txBody>
          <a:bodyPr vert="horz" wrap="square" lIns="0" tIns="0" rIns="0" bIns="0" rtlCol="0">
            <a:spAutoFit/>
          </a:bodyPr>
          <a:lstStyle/>
          <a:p>
            <a:pPr algn="ctr">
              <a:lnSpc>
                <a:spcPct val="100000"/>
              </a:lnSpc>
            </a:pPr>
            <a:r>
              <a:rPr sz="1050" spc="-35" dirty="0">
                <a:latin typeface="黑体"/>
                <a:cs typeface="黑体"/>
              </a:rPr>
              <a:t>数据框</a:t>
            </a:r>
            <a:endParaRPr sz="1050">
              <a:latin typeface="黑体"/>
              <a:cs typeface="黑体"/>
            </a:endParaRPr>
          </a:p>
          <a:p>
            <a:pPr algn="ctr">
              <a:spcBef>
                <a:spcPts val="50"/>
              </a:spcBef>
            </a:pPr>
            <a:r>
              <a:rPr sz="1050" spc="-35" dirty="0">
                <a:latin typeface="黑体"/>
                <a:cs typeface="黑体"/>
              </a:rPr>
              <a:t>（</a:t>
            </a:r>
            <a:r>
              <a:rPr sz="1050" spc="-5" dirty="0">
                <a:latin typeface="黑体"/>
                <a:cs typeface="黑体"/>
              </a:rPr>
              <a:t>场</a:t>
            </a:r>
            <a:r>
              <a:rPr sz="1050" spc="-70" dirty="0">
                <a:latin typeface="黑体"/>
                <a:cs typeface="黑体"/>
              </a:rPr>
              <a:t>景</a:t>
            </a:r>
            <a:r>
              <a:rPr sz="1050" spc="-5" dirty="0">
                <a:latin typeface="黑体"/>
                <a:cs typeface="黑体"/>
              </a:rPr>
              <a:t>）</a:t>
            </a:r>
            <a:endParaRPr sz="1050">
              <a:latin typeface="黑体"/>
              <a:cs typeface="黑体"/>
            </a:endParaRPr>
          </a:p>
        </p:txBody>
      </p:sp>
      <p:sp>
        <p:nvSpPr>
          <p:cNvPr id="87" name="object 87"/>
          <p:cNvSpPr/>
          <p:nvPr/>
        </p:nvSpPr>
        <p:spPr>
          <a:xfrm>
            <a:off x="3566995" y="3429054"/>
            <a:ext cx="1053097" cy="435393"/>
          </a:xfrm>
          <a:prstGeom prst="rect">
            <a:avLst/>
          </a:prstGeom>
          <a:blipFill>
            <a:blip r:embed="rId34" cstate="print"/>
            <a:stretch>
              <a:fillRect/>
            </a:stretch>
          </a:blipFill>
        </p:spPr>
        <p:txBody>
          <a:bodyPr wrap="square" lIns="0" tIns="0" rIns="0" bIns="0" rtlCol="0"/>
          <a:lstStyle/>
          <a:p>
            <a:endParaRPr/>
          </a:p>
        </p:txBody>
      </p:sp>
      <p:sp>
        <p:nvSpPr>
          <p:cNvPr id="88" name="object 88"/>
          <p:cNvSpPr/>
          <p:nvPr/>
        </p:nvSpPr>
        <p:spPr>
          <a:xfrm>
            <a:off x="3644141" y="3479625"/>
            <a:ext cx="892175" cy="271145"/>
          </a:xfrm>
          <a:custGeom>
            <a:avLst/>
            <a:gdLst/>
            <a:ahLst/>
            <a:cxnLst/>
            <a:rect l="l" t="t" r="r" b="b"/>
            <a:pathLst>
              <a:path w="892175" h="271145">
                <a:moveTo>
                  <a:pt x="0" y="270653"/>
                </a:moveTo>
                <a:lnTo>
                  <a:pt x="892123" y="270653"/>
                </a:lnTo>
                <a:lnTo>
                  <a:pt x="892123" y="0"/>
                </a:lnTo>
                <a:lnTo>
                  <a:pt x="0" y="0"/>
                </a:lnTo>
                <a:lnTo>
                  <a:pt x="0" y="270653"/>
                </a:lnTo>
                <a:close/>
              </a:path>
            </a:pathLst>
          </a:custGeom>
          <a:ln w="12107">
            <a:solidFill>
              <a:srgbClr val="000000"/>
            </a:solidFill>
          </a:ln>
        </p:spPr>
        <p:txBody>
          <a:bodyPr wrap="square" lIns="0" tIns="0" rIns="0" bIns="0" rtlCol="0"/>
          <a:lstStyle/>
          <a:p>
            <a:endParaRPr/>
          </a:p>
        </p:txBody>
      </p:sp>
      <p:sp>
        <p:nvSpPr>
          <p:cNvPr id="89" name="object 89"/>
          <p:cNvSpPr/>
          <p:nvPr/>
        </p:nvSpPr>
        <p:spPr>
          <a:xfrm>
            <a:off x="3615413" y="3453243"/>
            <a:ext cx="956261" cy="423299"/>
          </a:xfrm>
          <a:prstGeom prst="rect">
            <a:avLst/>
          </a:prstGeom>
          <a:blipFill>
            <a:blip r:embed="rId35" cstate="print"/>
            <a:stretch>
              <a:fillRect/>
            </a:stretch>
          </a:blipFill>
        </p:spPr>
        <p:txBody>
          <a:bodyPr wrap="square" lIns="0" tIns="0" rIns="0" bIns="0" rtlCol="0"/>
          <a:lstStyle/>
          <a:p>
            <a:endParaRPr/>
          </a:p>
        </p:txBody>
      </p:sp>
      <p:sp>
        <p:nvSpPr>
          <p:cNvPr id="90" name="object 90"/>
          <p:cNvSpPr/>
          <p:nvPr/>
        </p:nvSpPr>
        <p:spPr>
          <a:xfrm>
            <a:off x="3566995" y="3731411"/>
            <a:ext cx="1053097" cy="435393"/>
          </a:xfrm>
          <a:prstGeom prst="rect">
            <a:avLst/>
          </a:prstGeom>
          <a:blipFill>
            <a:blip r:embed="rId36" cstate="print"/>
            <a:stretch>
              <a:fillRect/>
            </a:stretch>
          </a:blipFill>
        </p:spPr>
        <p:txBody>
          <a:bodyPr wrap="square" lIns="0" tIns="0" rIns="0" bIns="0" rtlCol="0"/>
          <a:lstStyle/>
          <a:p>
            <a:endParaRPr/>
          </a:p>
        </p:txBody>
      </p:sp>
      <p:sp>
        <p:nvSpPr>
          <p:cNvPr id="91" name="object 91"/>
          <p:cNvSpPr/>
          <p:nvPr/>
        </p:nvSpPr>
        <p:spPr>
          <a:xfrm>
            <a:off x="3644141" y="3780369"/>
            <a:ext cx="892175" cy="271145"/>
          </a:xfrm>
          <a:custGeom>
            <a:avLst/>
            <a:gdLst/>
            <a:ahLst/>
            <a:cxnLst/>
            <a:rect l="l" t="t" r="r" b="b"/>
            <a:pathLst>
              <a:path w="892175" h="271145">
                <a:moveTo>
                  <a:pt x="0" y="270653"/>
                </a:moveTo>
                <a:lnTo>
                  <a:pt x="892123" y="270653"/>
                </a:lnTo>
                <a:lnTo>
                  <a:pt x="892123" y="0"/>
                </a:lnTo>
                <a:lnTo>
                  <a:pt x="0" y="0"/>
                </a:lnTo>
                <a:lnTo>
                  <a:pt x="0" y="270653"/>
                </a:lnTo>
                <a:close/>
              </a:path>
            </a:pathLst>
          </a:custGeom>
          <a:ln w="12107">
            <a:solidFill>
              <a:srgbClr val="000000"/>
            </a:solidFill>
          </a:ln>
        </p:spPr>
        <p:txBody>
          <a:bodyPr wrap="square" lIns="0" tIns="0" rIns="0" bIns="0" rtlCol="0"/>
          <a:lstStyle/>
          <a:p>
            <a:endParaRPr/>
          </a:p>
        </p:txBody>
      </p:sp>
      <p:sp>
        <p:nvSpPr>
          <p:cNvPr id="92" name="object 92"/>
          <p:cNvSpPr/>
          <p:nvPr/>
        </p:nvSpPr>
        <p:spPr>
          <a:xfrm>
            <a:off x="3615413" y="3743505"/>
            <a:ext cx="956261" cy="435393"/>
          </a:xfrm>
          <a:prstGeom prst="rect">
            <a:avLst/>
          </a:prstGeom>
          <a:blipFill>
            <a:blip r:embed="rId37" cstate="print"/>
            <a:stretch>
              <a:fillRect/>
            </a:stretch>
          </a:blipFill>
        </p:spPr>
        <p:txBody>
          <a:bodyPr wrap="square" lIns="0" tIns="0" rIns="0" bIns="0" rtlCol="0"/>
          <a:lstStyle/>
          <a:p>
            <a:endParaRPr/>
          </a:p>
        </p:txBody>
      </p:sp>
      <p:sp>
        <p:nvSpPr>
          <p:cNvPr id="93" name="object 93"/>
          <p:cNvSpPr/>
          <p:nvPr/>
        </p:nvSpPr>
        <p:spPr>
          <a:xfrm>
            <a:off x="5140588" y="3707222"/>
            <a:ext cx="738378" cy="520053"/>
          </a:xfrm>
          <a:prstGeom prst="rect">
            <a:avLst/>
          </a:prstGeom>
          <a:blipFill>
            <a:blip r:embed="rId38" cstate="print"/>
            <a:stretch>
              <a:fillRect/>
            </a:stretch>
          </a:blipFill>
        </p:spPr>
        <p:txBody>
          <a:bodyPr wrap="square" lIns="0" tIns="0" rIns="0" bIns="0" rtlCol="0"/>
          <a:lstStyle/>
          <a:p>
            <a:endParaRPr/>
          </a:p>
        </p:txBody>
      </p:sp>
      <p:sp>
        <p:nvSpPr>
          <p:cNvPr id="94" name="object 94"/>
          <p:cNvSpPr/>
          <p:nvPr/>
        </p:nvSpPr>
        <p:spPr>
          <a:xfrm>
            <a:off x="5217251" y="3754793"/>
            <a:ext cx="572135" cy="363855"/>
          </a:xfrm>
          <a:custGeom>
            <a:avLst/>
            <a:gdLst/>
            <a:ahLst/>
            <a:cxnLst/>
            <a:rect l="l" t="t" r="r" b="b"/>
            <a:pathLst>
              <a:path w="572135" h="363854">
                <a:moveTo>
                  <a:pt x="285990" y="0"/>
                </a:moveTo>
                <a:lnTo>
                  <a:pt x="228383" y="3695"/>
                </a:lnTo>
                <a:lnTo>
                  <a:pt x="174714" y="14293"/>
                </a:lnTo>
                <a:lnTo>
                  <a:pt x="126136" y="31064"/>
                </a:lnTo>
                <a:lnTo>
                  <a:pt x="83803" y="53275"/>
                </a:lnTo>
                <a:lnTo>
                  <a:pt x="48870" y="80195"/>
                </a:lnTo>
                <a:lnTo>
                  <a:pt x="22489" y="111093"/>
                </a:lnTo>
                <a:lnTo>
                  <a:pt x="0" y="181897"/>
                </a:lnTo>
                <a:lnTo>
                  <a:pt x="5814" y="218557"/>
                </a:lnTo>
                <a:lnTo>
                  <a:pt x="48870" y="283600"/>
                </a:lnTo>
                <a:lnTo>
                  <a:pt x="83803" y="310520"/>
                </a:lnTo>
                <a:lnTo>
                  <a:pt x="126136" y="332731"/>
                </a:lnTo>
                <a:lnTo>
                  <a:pt x="174714" y="349501"/>
                </a:lnTo>
                <a:lnTo>
                  <a:pt x="228383" y="360100"/>
                </a:lnTo>
                <a:lnTo>
                  <a:pt x="285990" y="363795"/>
                </a:lnTo>
                <a:lnTo>
                  <a:pt x="343644" y="360100"/>
                </a:lnTo>
                <a:lnTo>
                  <a:pt x="397335" y="349501"/>
                </a:lnTo>
                <a:lnTo>
                  <a:pt x="445915" y="332731"/>
                </a:lnTo>
                <a:lnTo>
                  <a:pt x="488237" y="310520"/>
                </a:lnTo>
                <a:lnTo>
                  <a:pt x="523153" y="283600"/>
                </a:lnTo>
                <a:lnTo>
                  <a:pt x="549514" y="252702"/>
                </a:lnTo>
                <a:lnTo>
                  <a:pt x="571981" y="181897"/>
                </a:lnTo>
                <a:lnTo>
                  <a:pt x="566173" y="145238"/>
                </a:lnTo>
                <a:lnTo>
                  <a:pt x="523153" y="80195"/>
                </a:lnTo>
                <a:lnTo>
                  <a:pt x="488237" y="53275"/>
                </a:lnTo>
                <a:lnTo>
                  <a:pt x="445915" y="31064"/>
                </a:lnTo>
                <a:lnTo>
                  <a:pt x="397335" y="14293"/>
                </a:lnTo>
                <a:lnTo>
                  <a:pt x="343644" y="3695"/>
                </a:lnTo>
                <a:lnTo>
                  <a:pt x="285990" y="0"/>
                </a:lnTo>
                <a:close/>
              </a:path>
            </a:pathLst>
          </a:custGeom>
          <a:solidFill>
            <a:srgbClr val="FFFFFF"/>
          </a:solidFill>
        </p:spPr>
        <p:txBody>
          <a:bodyPr wrap="square" lIns="0" tIns="0" rIns="0" bIns="0" rtlCol="0"/>
          <a:lstStyle/>
          <a:p>
            <a:endParaRPr/>
          </a:p>
        </p:txBody>
      </p:sp>
      <p:sp>
        <p:nvSpPr>
          <p:cNvPr id="95" name="object 95"/>
          <p:cNvSpPr/>
          <p:nvPr/>
        </p:nvSpPr>
        <p:spPr>
          <a:xfrm>
            <a:off x="5217251" y="3754793"/>
            <a:ext cx="572135" cy="363855"/>
          </a:xfrm>
          <a:custGeom>
            <a:avLst/>
            <a:gdLst/>
            <a:ahLst/>
            <a:cxnLst/>
            <a:rect l="l" t="t" r="r" b="b"/>
            <a:pathLst>
              <a:path w="572135" h="363854">
                <a:moveTo>
                  <a:pt x="0" y="181897"/>
                </a:moveTo>
                <a:lnTo>
                  <a:pt x="22489" y="111093"/>
                </a:lnTo>
                <a:lnTo>
                  <a:pt x="48870" y="80195"/>
                </a:lnTo>
                <a:lnTo>
                  <a:pt x="83803" y="53275"/>
                </a:lnTo>
                <a:lnTo>
                  <a:pt x="126136" y="31064"/>
                </a:lnTo>
                <a:lnTo>
                  <a:pt x="174714" y="14293"/>
                </a:lnTo>
                <a:lnTo>
                  <a:pt x="228383" y="3695"/>
                </a:lnTo>
                <a:lnTo>
                  <a:pt x="285990" y="0"/>
                </a:lnTo>
                <a:lnTo>
                  <a:pt x="343644" y="3695"/>
                </a:lnTo>
                <a:lnTo>
                  <a:pt x="397335" y="14293"/>
                </a:lnTo>
                <a:lnTo>
                  <a:pt x="445915" y="31064"/>
                </a:lnTo>
                <a:lnTo>
                  <a:pt x="488237" y="53275"/>
                </a:lnTo>
                <a:lnTo>
                  <a:pt x="523153" y="80195"/>
                </a:lnTo>
                <a:lnTo>
                  <a:pt x="549514" y="111093"/>
                </a:lnTo>
                <a:lnTo>
                  <a:pt x="571981" y="181897"/>
                </a:lnTo>
                <a:lnTo>
                  <a:pt x="566173" y="218557"/>
                </a:lnTo>
                <a:lnTo>
                  <a:pt x="523153" y="283600"/>
                </a:lnTo>
                <a:lnTo>
                  <a:pt x="488237" y="310520"/>
                </a:lnTo>
                <a:lnTo>
                  <a:pt x="445915" y="332731"/>
                </a:lnTo>
                <a:lnTo>
                  <a:pt x="397335" y="349501"/>
                </a:lnTo>
                <a:lnTo>
                  <a:pt x="343644" y="360100"/>
                </a:lnTo>
                <a:lnTo>
                  <a:pt x="285990" y="363795"/>
                </a:lnTo>
                <a:lnTo>
                  <a:pt x="228383" y="360100"/>
                </a:lnTo>
                <a:lnTo>
                  <a:pt x="174714" y="349501"/>
                </a:lnTo>
                <a:lnTo>
                  <a:pt x="126136" y="332731"/>
                </a:lnTo>
                <a:lnTo>
                  <a:pt x="83803" y="310520"/>
                </a:lnTo>
                <a:lnTo>
                  <a:pt x="48870" y="283600"/>
                </a:lnTo>
                <a:lnTo>
                  <a:pt x="22489" y="252702"/>
                </a:lnTo>
                <a:lnTo>
                  <a:pt x="0" y="181897"/>
                </a:lnTo>
                <a:close/>
              </a:path>
            </a:pathLst>
          </a:custGeom>
          <a:ln w="12109">
            <a:solidFill>
              <a:srgbClr val="000000"/>
            </a:solidFill>
          </a:ln>
        </p:spPr>
        <p:txBody>
          <a:bodyPr wrap="square" lIns="0" tIns="0" rIns="0" bIns="0" rtlCol="0"/>
          <a:lstStyle/>
          <a:p>
            <a:endParaRPr/>
          </a:p>
        </p:txBody>
      </p:sp>
      <p:sp>
        <p:nvSpPr>
          <p:cNvPr id="96" name="object 96"/>
          <p:cNvSpPr/>
          <p:nvPr/>
        </p:nvSpPr>
        <p:spPr>
          <a:xfrm>
            <a:off x="5164797" y="3767693"/>
            <a:ext cx="689960" cy="447488"/>
          </a:xfrm>
          <a:prstGeom prst="rect">
            <a:avLst/>
          </a:prstGeom>
          <a:blipFill>
            <a:blip r:embed="rId39" cstate="print"/>
            <a:stretch>
              <a:fillRect/>
            </a:stretch>
          </a:blipFill>
        </p:spPr>
        <p:txBody>
          <a:bodyPr wrap="square" lIns="0" tIns="0" rIns="0" bIns="0" rtlCol="0"/>
          <a:lstStyle/>
          <a:p>
            <a:endParaRPr/>
          </a:p>
        </p:txBody>
      </p:sp>
      <p:sp>
        <p:nvSpPr>
          <p:cNvPr id="97" name="object 97"/>
          <p:cNvSpPr txBox="1"/>
          <p:nvPr/>
        </p:nvSpPr>
        <p:spPr>
          <a:xfrm>
            <a:off x="5302679" y="3843572"/>
            <a:ext cx="394335" cy="192360"/>
          </a:xfrm>
          <a:prstGeom prst="rect">
            <a:avLst/>
          </a:prstGeom>
        </p:spPr>
        <p:txBody>
          <a:bodyPr vert="horz" wrap="square" lIns="0" tIns="0" rIns="0" bIns="0" rtlCol="0">
            <a:spAutoFit/>
          </a:bodyPr>
          <a:lstStyle/>
          <a:p>
            <a:pPr marL="12700"/>
            <a:r>
              <a:rPr sz="1250" spc="-370" dirty="0">
                <a:latin typeface="Times New Roman"/>
                <a:cs typeface="Times New Roman"/>
              </a:rPr>
              <a:t>W</a:t>
            </a:r>
            <a:r>
              <a:rPr sz="1875" spc="-555" baseline="4444" dirty="0">
                <a:solidFill>
                  <a:srgbClr val="FDFFFF"/>
                </a:solidFill>
                <a:latin typeface="Calibri"/>
                <a:cs typeface="Calibri"/>
              </a:rPr>
              <a:t>W</a:t>
            </a:r>
            <a:r>
              <a:rPr sz="1250" spc="-370" dirty="0">
                <a:latin typeface="Times New Roman"/>
                <a:cs typeface="Times New Roman"/>
              </a:rPr>
              <a:t>h</a:t>
            </a:r>
            <a:r>
              <a:rPr sz="1875" spc="-555" baseline="4444" dirty="0">
                <a:solidFill>
                  <a:srgbClr val="FDFFFF"/>
                </a:solidFill>
                <a:latin typeface="Calibri"/>
                <a:cs typeface="Calibri"/>
              </a:rPr>
              <a:t>h</a:t>
            </a:r>
            <a:r>
              <a:rPr sz="1250" spc="-370" dirty="0">
                <a:latin typeface="Times New Roman"/>
                <a:cs typeface="Times New Roman"/>
              </a:rPr>
              <a:t>e</a:t>
            </a:r>
            <a:r>
              <a:rPr sz="1875" spc="-555" baseline="4444" dirty="0">
                <a:solidFill>
                  <a:srgbClr val="FDFFFF"/>
                </a:solidFill>
                <a:latin typeface="Calibri"/>
                <a:cs typeface="Calibri"/>
              </a:rPr>
              <a:t>a</a:t>
            </a:r>
            <a:r>
              <a:rPr sz="1250" spc="-370" dirty="0">
                <a:latin typeface="Times New Roman"/>
                <a:cs typeface="Times New Roman"/>
              </a:rPr>
              <a:t>n</a:t>
            </a:r>
            <a:r>
              <a:rPr sz="1875" spc="-555" baseline="4444" dirty="0">
                <a:solidFill>
                  <a:srgbClr val="FDFFFF"/>
                </a:solidFill>
                <a:latin typeface="Calibri"/>
                <a:cs typeface="Calibri"/>
              </a:rPr>
              <a:t>t</a:t>
            </a:r>
            <a:endParaRPr sz="1875" baseline="4444">
              <a:latin typeface="Calibri"/>
              <a:cs typeface="Calibri"/>
            </a:endParaRPr>
          </a:p>
        </p:txBody>
      </p:sp>
      <p:sp>
        <p:nvSpPr>
          <p:cNvPr id="98" name="object 98"/>
          <p:cNvSpPr/>
          <p:nvPr/>
        </p:nvSpPr>
        <p:spPr>
          <a:xfrm>
            <a:off x="3554890" y="4033768"/>
            <a:ext cx="1053097" cy="338639"/>
          </a:xfrm>
          <a:prstGeom prst="rect">
            <a:avLst/>
          </a:prstGeom>
          <a:blipFill>
            <a:blip r:embed="rId40" cstate="print"/>
            <a:stretch>
              <a:fillRect/>
            </a:stretch>
          </a:blipFill>
        </p:spPr>
        <p:txBody>
          <a:bodyPr wrap="square" lIns="0" tIns="0" rIns="0" bIns="0" rtlCol="0"/>
          <a:lstStyle/>
          <a:p>
            <a:endParaRPr/>
          </a:p>
        </p:txBody>
      </p:sp>
      <p:sp>
        <p:nvSpPr>
          <p:cNvPr id="99" name="object 99"/>
          <p:cNvSpPr/>
          <p:nvPr/>
        </p:nvSpPr>
        <p:spPr>
          <a:xfrm>
            <a:off x="3633376" y="4076452"/>
            <a:ext cx="892175" cy="182245"/>
          </a:xfrm>
          <a:custGeom>
            <a:avLst/>
            <a:gdLst/>
            <a:ahLst/>
            <a:cxnLst/>
            <a:rect l="l" t="t" r="r" b="b"/>
            <a:pathLst>
              <a:path w="892175" h="182245">
                <a:moveTo>
                  <a:pt x="0" y="181946"/>
                </a:moveTo>
                <a:lnTo>
                  <a:pt x="892123" y="181946"/>
                </a:lnTo>
                <a:lnTo>
                  <a:pt x="892123" y="0"/>
                </a:lnTo>
                <a:lnTo>
                  <a:pt x="0" y="0"/>
                </a:lnTo>
                <a:lnTo>
                  <a:pt x="0" y="181946"/>
                </a:lnTo>
                <a:close/>
              </a:path>
            </a:pathLst>
          </a:custGeom>
          <a:ln w="12106">
            <a:solidFill>
              <a:srgbClr val="000000"/>
            </a:solidFill>
          </a:ln>
        </p:spPr>
        <p:txBody>
          <a:bodyPr wrap="square" lIns="0" tIns="0" rIns="0" bIns="0" rtlCol="0"/>
          <a:lstStyle/>
          <a:p>
            <a:endParaRPr/>
          </a:p>
        </p:txBody>
      </p:sp>
      <p:sp>
        <p:nvSpPr>
          <p:cNvPr id="100" name="object 100"/>
          <p:cNvSpPr/>
          <p:nvPr/>
        </p:nvSpPr>
        <p:spPr>
          <a:xfrm>
            <a:off x="3603309" y="3997485"/>
            <a:ext cx="956261" cy="435393"/>
          </a:xfrm>
          <a:prstGeom prst="rect">
            <a:avLst/>
          </a:prstGeom>
          <a:blipFill>
            <a:blip r:embed="rId41" cstate="print"/>
            <a:stretch>
              <a:fillRect/>
            </a:stretch>
          </a:blipFill>
        </p:spPr>
        <p:txBody>
          <a:bodyPr wrap="square" lIns="0" tIns="0" rIns="0" bIns="0" rtlCol="0"/>
          <a:lstStyle/>
          <a:p>
            <a:endParaRPr/>
          </a:p>
        </p:txBody>
      </p:sp>
      <p:sp>
        <p:nvSpPr>
          <p:cNvPr id="101" name="object 101"/>
          <p:cNvSpPr/>
          <p:nvPr/>
        </p:nvSpPr>
        <p:spPr>
          <a:xfrm>
            <a:off x="5789233" y="3720486"/>
            <a:ext cx="301625" cy="226695"/>
          </a:xfrm>
          <a:custGeom>
            <a:avLst/>
            <a:gdLst/>
            <a:ahLst/>
            <a:cxnLst/>
            <a:rect l="l" t="t" r="r" b="b"/>
            <a:pathLst>
              <a:path w="301625" h="226695">
                <a:moveTo>
                  <a:pt x="274854" y="0"/>
                </a:moveTo>
                <a:lnTo>
                  <a:pt x="262628" y="433"/>
                </a:lnTo>
                <a:lnTo>
                  <a:pt x="251129" y="5764"/>
                </a:lnTo>
                <a:lnTo>
                  <a:pt x="242484" y="15054"/>
                </a:lnTo>
                <a:lnTo>
                  <a:pt x="238258" y="26506"/>
                </a:lnTo>
                <a:lnTo>
                  <a:pt x="238692" y="38714"/>
                </a:lnTo>
                <a:lnTo>
                  <a:pt x="244028" y="50271"/>
                </a:lnTo>
                <a:lnTo>
                  <a:pt x="253325" y="58886"/>
                </a:lnTo>
                <a:lnTo>
                  <a:pt x="264787" y="63071"/>
                </a:lnTo>
                <a:lnTo>
                  <a:pt x="277005" y="62630"/>
                </a:lnTo>
                <a:lnTo>
                  <a:pt x="288572" y="57367"/>
                </a:lnTo>
                <a:lnTo>
                  <a:pt x="297194" y="48054"/>
                </a:lnTo>
                <a:lnTo>
                  <a:pt x="301383" y="36565"/>
                </a:lnTo>
                <a:lnTo>
                  <a:pt x="300942" y="24349"/>
                </a:lnTo>
                <a:lnTo>
                  <a:pt x="295674" y="12860"/>
                </a:lnTo>
                <a:lnTo>
                  <a:pt x="286353" y="4222"/>
                </a:lnTo>
                <a:lnTo>
                  <a:pt x="274854" y="0"/>
                </a:lnTo>
                <a:close/>
              </a:path>
              <a:path w="301625" h="226695">
                <a:moveTo>
                  <a:pt x="32924" y="163474"/>
                </a:moveTo>
                <a:lnTo>
                  <a:pt x="0" y="226686"/>
                </a:lnTo>
                <a:lnTo>
                  <a:pt x="70529" y="215076"/>
                </a:lnTo>
                <a:lnTo>
                  <a:pt x="32924" y="163474"/>
                </a:lnTo>
                <a:close/>
              </a:path>
            </a:pathLst>
          </a:custGeom>
          <a:solidFill>
            <a:srgbClr val="000000"/>
          </a:solidFill>
        </p:spPr>
        <p:txBody>
          <a:bodyPr wrap="square" lIns="0" tIns="0" rIns="0" bIns="0" rtlCol="0"/>
          <a:lstStyle/>
          <a:p>
            <a:endParaRPr/>
          </a:p>
        </p:txBody>
      </p:sp>
      <p:sp>
        <p:nvSpPr>
          <p:cNvPr id="102" name="object 102"/>
          <p:cNvSpPr/>
          <p:nvPr/>
        </p:nvSpPr>
        <p:spPr>
          <a:xfrm>
            <a:off x="6027490" y="3720485"/>
            <a:ext cx="63500" cy="63500"/>
          </a:xfrm>
          <a:custGeom>
            <a:avLst/>
            <a:gdLst/>
            <a:ahLst/>
            <a:cxnLst/>
            <a:rect l="l" t="t" r="r" b="b"/>
            <a:pathLst>
              <a:path w="63500" h="63500">
                <a:moveTo>
                  <a:pt x="57416" y="12860"/>
                </a:moveTo>
                <a:lnTo>
                  <a:pt x="48095" y="4222"/>
                </a:lnTo>
                <a:lnTo>
                  <a:pt x="36596" y="0"/>
                </a:lnTo>
                <a:lnTo>
                  <a:pt x="24370" y="433"/>
                </a:lnTo>
                <a:lnTo>
                  <a:pt x="12871" y="5764"/>
                </a:lnTo>
                <a:lnTo>
                  <a:pt x="4226" y="15054"/>
                </a:lnTo>
                <a:lnTo>
                  <a:pt x="0" y="26506"/>
                </a:lnTo>
                <a:lnTo>
                  <a:pt x="433" y="38714"/>
                </a:lnTo>
                <a:lnTo>
                  <a:pt x="5769" y="50271"/>
                </a:lnTo>
                <a:lnTo>
                  <a:pt x="15067" y="58886"/>
                </a:lnTo>
                <a:lnTo>
                  <a:pt x="26529" y="63071"/>
                </a:lnTo>
                <a:lnTo>
                  <a:pt x="38747" y="62630"/>
                </a:lnTo>
                <a:lnTo>
                  <a:pt x="50314" y="57367"/>
                </a:lnTo>
                <a:lnTo>
                  <a:pt x="58936" y="48054"/>
                </a:lnTo>
                <a:lnTo>
                  <a:pt x="63125" y="36565"/>
                </a:lnTo>
                <a:lnTo>
                  <a:pt x="62684" y="24349"/>
                </a:lnTo>
                <a:lnTo>
                  <a:pt x="57416" y="12860"/>
                </a:lnTo>
                <a:close/>
              </a:path>
            </a:pathLst>
          </a:custGeom>
          <a:ln w="16132">
            <a:solidFill>
              <a:srgbClr val="000000"/>
            </a:solidFill>
          </a:ln>
        </p:spPr>
        <p:txBody>
          <a:bodyPr wrap="square" lIns="0" tIns="0" rIns="0" bIns="0" rtlCol="0"/>
          <a:lstStyle/>
          <a:p>
            <a:endParaRPr/>
          </a:p>
        </p:txBody>
      </p:sp>
      <p:sp>
        <p:nvSpPr>
          <p:cNvPr id="103" name="object 103"/>
          <p:cNvSpPr/>
          <p:nvPr/>
        </p:nvSpPr>
        <p:spPr>
          <a:xfrm>
            <a:off x="5789232" y="3883959"/>
            <a:ext cx="71120" cy="63500"/>
          </a:xfrm>
          <a:custGeom>
            <a:avLst/>
            <a:gdLst/>
            <a:ahLst/>
            <a:cxnLst/>
            <a:rect l="l" t="t" r="r" b="b"/>
            <a:pathLst>
              <a:path w="71120" h="63500">
                <a:moveTo>
                  <a:pt x="32924" y="0"/>
                </a:moveTo>
                <a:lnTo>
                  <a:pt x="70529" y="51602"/>
                </a:lnTo>
                <a:lnTo>
                  <a:pt x="0" y="63212"/>
                </a:lnTo>
                <a:lnTo>
                  <a:pt x="32924" y="0"/>
                </a:lnTo>
                <a:close/>
              </a:path>
            </a:pathLst>
          </a:custGeom>
          <a:ln w="16131">
            <a:solidFill>
              <a:srgbClr val="000000"/>
            </a:solidFill>
          </a:ln>
        </p:spPr>
        <p:txBody>
          <a:bodyPr wrap="square" lIns="0" tIns="0" rIns="0" bIns="0" rtlCol="0"/>
          <a:lstStyle/>
          <a:p>
            <a:endParaRPr/>
          </a:p>
        </p:txBody>
      </p:sp>
      <p:sp>
        <p:nvSpPr>
          <p:cNvPr id="104" name="object 104"/>
          <p:cNvSpPr/>
          <p:nvPr/>
        </p:nvSpPr>
        <p:spPr>
          <a:xfrm>
            <a:off x="5841040" y="3770758"/>
            <a:ext cx="192405" cy="139065"/>
          </a:xfrm>
          <a:custGeom>
            <a:avLst/>
            <a:gdLst/>
            <a:ahLst/>
            <a:cxnLst/>
            <a:rect l="l" t="t" r="r" b="b"/>
            <a:pathLst>
              <a:path w="192404" h="139064">
                <a:moveTo>
                  <a:pt x="192220" y="0"/>
                </a:moveTo>
                <a:lnTo>
                  <a:pt x="0" y="139003"/>
                </a:lnTo>
              </a:path>
            </a:pathLst>
          </a:custGeom>
          <a:ln w="16130">
            <a:solidFill>
              <a:srgbClr val="000000"/>
            </a:solidFill>
          </a:ln>
        </p:spPr>
        <p:txBody>
          <a:bodyPr wrap="square" lIns="0" tIns="0" rIns="0" bIns="0" rtlCol="0"/>
          <a:lstStyle/>
          <a:p>
            <a:endParaRPr/>
          </a:p>
        </p:txBody>
      </p:sp>
      <p:sp>
        <p:nvSpPr>
          <p:cNvPr id="105" name="object 105"/>
          <p:cNvSpPr/>
          <p:nvPr/>
        </p:nvSpPr>
        <p:spPr>
          <a:xfrm>
            <a:off x="4692719" y="3320206"/>
            <a:ext cx="726274" cy="495865"/>
          </a:xfrm>
          <a:prstGeom prst="rect">
            <a:avLst/>
          </a:prstGeom>
          <a:blipFill>
            <a:blip r:embed="rId42" cstate="print"/>
            <a:stretch>
              <a:fillRect/>
            </a:stretch>
          </a:blipFill>
        </p:spPr>
        <p:txBody>
          <a:bodyPr wrap="square" lIns="0" tIns="0" rIns="0" bIns="0" rtlCol="0"/>
          <a:lstStyle/>
          <a:p>
            <a:endParaRPr/>
          </a:p>
        </p:txBody>
      </p:sp>
      <p:sp>
        <p:nvSpPr>
          <p:cNvPr id="106" name="object 106"/>
          <p:cNvSpPr/>
          <p:nvPr/>
        </p:nvSpPr>
        <p:spPr>
          <a:xfrm>
            <a:off x="4759860" y="3364228"/>
            <a:ext cx="572135" cy="342900"/>
          </a:xfrm>
          <a:custGeom>
            <a:avLst/>
            <a:gdLst/>
            <a:ahLst/>
            <a:cxnLst/>
            <a:rect l="l" t="t" r="r" b="b"/>
            <a:pathLst>
              <a:path w="572135" h="342900">
                <a:moveTo>
                  <a:pt x="0" y="342832"/>
                </a:moveTo>
                <a:lnTo>
                  <a:pt x="571868" y="342832"/>
                </a:lnTo>
                <a:lnTo>
                  <a:pt x="571868" y="0"/>
                </a:lnTo>
                <a:lnTo>
                  <a:pt x="0" y="0"/>
                </a:lnTo>
                <a:lnTo>
                  <a:pt x="0" y="342832"/>
                </a:lnTo>
                <a:close/>
              </a:path>
            </a:pathLst>
          </a:custGeom>
          <a:ln w="12109">
            <a:solidFill>
              <a:srgbClr val="000000"/>
            </a:solidFill>
          </a:ln>
        </p:spPr>
        <p:txBody>
          <a:bodyPr wrap="square" lIns="0" tIns="0" rIns="0" bIns="0" rtlCol="0"/>
          <a:lstStyle/>
          <a:p>
            <a:endParaRPr/>
          </a:p>
        </p:txBody>
      </p:sp>
      <p:sp>
        <p:nvSpPr>
          <p:cNvPr id="107" name="object 107"/>
          <p:cNvSpPr/>
          <p:nvPr/>
        </p:nvSpPr>
        <p:spPr>
          <a:xfrm>
            <a:off x="4692720" y="3308110"/>
            <a:ext cx="665751" cy="544242"/>
          </a:xfrm>
          <a:prstGeom prst="rect">
            <a:avLst/>
          </a:prstGeom>
          <a:blipFill>
            <a:blip r:embed="rId43" cstate="print"/>
            <a:stretch>
              <a:fillRect/>
            </a:stretch>
          </a:blipFill>
        </p:spPr>
        <p:txBody>
          <a:bodyPr wrap="square" lIns="0" tIns="0" rIns="0" bIns="0" rtlCol="0"/>
          <a:lstStyle/>
          <a:p>
            <a:endParaRPr/>
          </a:p>
        </p:txBody>
      </p:sp>
      <p:sp>
        <p:nvSpPr>
          <p:cNvPr id="108" name="object 108"/>
          <p:cNvSpPr txBox="1"/>
          <p:nvPr/>
        </p:nvSpPr>
        <p:spPr>
          <a:xfrm>
            <a:off x="4815590" y="3355446"/>
            <a:ext cx="414020" cy="345440"/>
          </a:xfrm>
          <a:prstGeom prst="rect">
            <a:avLst/>
          </a:prstGeom>
        </p:spPr>
        <p:txBody>
          <a:bodyPr vert="horz" wrap="square" lIns="0" tIns="0" rIns="0" bIns="0" rtlCol="0">
            <a:spAutoFit/>
          </a:bodyPr>
          <a:lstStyle/>
          <a:p>
            <a:pPr marL="12700" marR="5080">
              <a:lnSpc>
                <a:spcPct val="106300"/>
              </a:lnSpc>
            </a:pPr>
            <a:r>
              <a:rPr sz="1050" dirty="0">
                <a:latin typeface="黑体"/>
                <a:cs typeface="黑体"/>
              </a:rPr>
              <a:t>以</a:t>
            </a:r>
            <a:r>
              <a:rPr sz="1050" spc="-100" dirty="0">
                <a:latin typeface="黑体"/>
                <a:cs typeface="黑体"/>
              </a:rPr>
              <a:t>问</a:t>
            </a:r>
            <a:r>
              <a:rPr sz="1050" dirty="0">
                <a:latin typeface="黑体"/>
                <a:cs typeface="黑体"/>
              </a:rPr>
              <a:t>题  为</a:t>
            </a:r>
            <a:r>
              <a:rPr sz="1050" spc="-100" dirty="0">
                <a:latin typeface="黑体"/>
                <a:cs typeface="黑体"/>
              </a:rPr>
              <a:t>导</a:t>
            </a:r>
            <a:r>
              <a:rPr sz="1050" dirty="0">
                <a:latin typeface="黑体"/>
                <a:cs typeface="黑体"/>
              </a:rPr>
              <a:t>向</a:t>
            </a:r>
            <a:endParaRPr sz="1050">
              <a:latin typeface="黑体"/>
              <a:cs typeface="黑体"/>
            </a:endParaRPr>
          </a:p>
        </p:txBody>
      </p:sp>
      <p:sp>
        <p:nvSpPr>
          <p:cNvPr id="109" name="object 109"/>
          <p:cNvSpPr/>
          <p:nvPr/>
        </p:nvSpPr>
        <p:spPr>
          <a:xfrm>
            <a:off x="4635586" y="3614822"/>
            <a:ext cx="581660" cy="321945"/>
          </a:xfrm>
          <a:custGeom>
            <a:avLst/>
            <a:gdLst/>
            <a:ahLst/>
            <a:cxnLst/>
            <a:rect l="l" t="t" r="r" b="b"/>
            <a:pathLst>
              <a:path w="581660" h="321945">
                <a:moveTo>
                  <a:pt x="581664" y="321868"/>
                </a:moveTo>
                <a:lnTo>
                  <a:pt x="97159" y="321868"/>
                </a:lnTo>
                <a:lnTo>
                  <a:pt x="97159" y="0"/>
                </a:lnTo>
                <a:lnTo>
                  <a:pt x="0" y="0"/>
                </a:lnTo>
              </a:path>
            </a:pathLst>
          </a:custGeom>
          <a:ln w="16128">
            <a:solidFill>
              <a:srgbClr val="000000"/>
            </a:solidFill>
          </a:ln>
        </p:spPr>
        <p:txBody>
          <a:bodyPr wrap="square" lIns="0" tIns="0" rIns="0" bIns="0" rtlCol="0"/>
          <a:lstStyle/>
          <a:p>
            <a:endParaRPr/>
          </a:p>
        </p:txBody>
      </p:sp>
      <p:sp>
        <p:nvSpPr>
          <p:cNvPr id="110" name="object 110"/>
          <p:cNvSpPr/>
          <p:nvPr/>
        </p:nvSpPr>
        <p:spPr>
          <a:xfrm>
            <a:off x="4536167" y="3558059"/>
            <a:ext cx="113664" cy="113664"/>
          </a:xfrm>
          <a:custGeom>
            <a:avLst/>
            <a:gdLst/>
            <a:ahLst/>
            <a:cxnLst/>
            <a:rect l="l" t="t" r="r" b="b"/>
            <a:pathLst>
              <a:path w="113664" h="113664">
                <a:moveTo>
                  <a:pt x="113621" y="0"/>
                </a:moveTo>
                <a:lnTo>
                  <a:pt x="0" y="56762"/>
                </a:lnTo>
                <a:lnTo>
                  <a:pt x="113621" y="113524"/>
                </a:lnTo>
                <a:lnTo>
                  <a:pt x="113621" y="0"/>
                </a:lnTo>
                <a:close/>
              </a:path>
            </a:pathLst>
          </a:custGeom>
          <a:solidFill>
            <a:srgbClr val="000000"/>
          </a:solidFill>
        </p:spPr>
        <p:txBody>
          <a:bodyPr wrap="square" lIns="0" tIns="0" rIns="0" bIns="0" rtlCol="0"/>
          <a:lstStyle/>
          <a:p>
            <a:endParaRPr/>
          </a:p>
        </p:txBody>
      </p:sp>
      <p:sp>
        <p:nvSpPr>
          <p:cNvPr id="111" name="object 111"/>
          <p:cNvSpPr/>
          <p:nvPr/>
        </p:nvSpPr>
        <p:spPr>
          <a:xfrm>
            <a:off x="4624934" y="3936690"/>
            <a:ext cx="592455" cy="231140"/>
          </a:xfrm>
          <a:custGeom>
            <a:avLst/>
            <a:gdLst/>
            <a:ahLst/>
            <a:cxnLst/>
            <a:rect l="l" t="t" r="r" b="b"/>
            <a:pathLst>
              <a:path w="592454" h="231139">
                <a:moveTo>
                  <a:pt x="592317" y="0"/>
                </a:moveTo>
                <a:lnTo>
                  <a:pt x="107811" y="0"/>
                </a:lnTo>
                <a:lnTo>
                  <a:pt x="107811" y="230758"/>
                </a:lnTo>
                <a:lnTo>
                  <a:pt x="0" y="230758"/>
                </a:lnTo>
              </a:path>
            </a:pathLst>
          </a:custGeom>
          <a:ln w="16127">
            <a:solidFill>
              <a:srgbClr val="000000"/>
            </a:solidFill>
          </a:ln>
        </p:spPr>
        <p:txBody>
          <a:bodyPr wrap="square" lIns="0" tIns="0" rIns="0" bIns="0" rtlCol="0"/>
          <a:lstStyle/>
          <a:p>
            <a:endParaRPr/>
          </a:p>
        </p:txBody>
      </p:sp>
      <p:sp>
        <p:nvSpPr>
          <p:cNvPr id="112" name="object 112"/>
          <p:cNvSpPr/>
          <p:nvPr/>
        </p:nvSpPr>
        <p:spPr>
          <a:xfrm>
            <a:off x="4525515" y="4110687"/>
            <a:ext cx="113664" cy="113664"/>
          </a:xfrm>
          <a:custGeom>
            <a:avLst/>
            <a:gdLst/>
            <a:ahLst/>
            <a:cxnLst/>
            <a:rect l="l" t="t" r="r" b="b"/>
            <a:pathLst>
              <a:path w="113664" h="113664">
                <a:moveTo>
                  <a:pt x="113621" y="0"/>
                </a:moveTo>
                <a:lnTo>
                  <a:pt x="0" y="56762"/>
                </a:lnTo>
                <a:lnTo>
                  <a:pt x="113621" y="113524"/>
                </a:lnTo>
                <a:lnTo>
                  <a:pt x="113621" y="0"/>
                </a:lnTo>
                <a:close/>
              </a:path>
            </a:pathLst>
          </a:custGeom>
          <a:solidFill>
            <a:srgbClr val="000000"/>
          </a:solidFill>
        </p:spPr>
        <p:txBody>
          <a:bodyPr wrap="square" lIns="0" tIns="0" rIns="0" bIns="0" rtlCol="0"/>
          <a:lstStyle/>
          <a:p>
            <a:endParaRPr/>
          </a:p>
        </p:txBody>
      </p:sp>
      <p:sp>
        <p:nvSpPr>
          <p:cNvPr id="113" name="object 113"/>
          <p:cNvSpPr/>
          <p:nvPr/>
        </p:nvSpPr>
        <p:spPr>
          <a:xfrm>
            <a:off x="4635586" y="3918630"/>
            <a:ext cx="581660" cy="18415"/>
          </a:xfrm>
          <a:custGeom>
            <a:avLst/>
            <a:gdLst/>
            <a:ahLst/>
            <a:cxnLst/>
            <a:rect l="l" t="t" r="r" b="b"/>
            <a:pathLst>
              <a:path w="581660" h="18414">
                <a:moveTo>
                  <a:pt x="581664" y="18060"/>
                </a:moveTo>
                <a:lnTo>
                  <a:pt x="0" y="0"/>
                </a:lnTo>
              </a:path>
            </a:pathLst>
          </a:custGeom>
          <a:ln w="16125">
            <a:solidFill>
              <a:srgbClr val="000000"/>
            </a:solidFill>
          </a:ln>
        </p:spPr>
        <p:txBody>
          <a:bodyPr wrap="square" lIns="0" tIns="0" rIns="0" bIns="0" rtlCol="0"/>
          <a:lstStyle/>
          <a:p>
            <a:endParaRPr/>
          </a:p>
        </p:txBody>
      </p:sp>
      <p:sp>
        <p:nvSpPr>
          <p:cNvPr id="114" name="object 114"/>
          <p:cNvSpPr/>
          <p:nvPr/>
        </p:nvSpPr>
        <p:spPr>
          <a:xfrm>
            <a:off x="4536167" y="3862351"/>
            <a:ext cx="115570" cy="113664"/>
          </a:xfrm>
          <a:custGeom>
            <a:avLst/>
            <a:gdLst/>
            <a:ahLst/>
            <a:cxnLst/>
            <a:rect l="l" t="t" r="r" b="b"/>
            <a:pathLst>
              <a:path w="115569" h="113664">
                <a:moveTo>
                  <a:pt x="115396" y="0"/>
                </a:moveTo>
                <a:lnTo>
                  <a:pt x="0" y="53214"/>
                </a:lnTo>
                <a:lnTo>
                  <a:pt x="111846" y="113524"/>
                </a:lnTo>
                <a:lnTo>
                  <a:pt x="115396" y="0"/>
                </a:lnTo>
                <a:close/>
              </a:path>
            </a:pathLst>
          </a:custGeom>
          <a:solidFill>
            <a:srgbClr val="000000"/>
          </a:solidFill>
        </p:spPr>
        <p:txBody>
          <a:bodyPr wrap="square" lIns="0" tIns="0" rIns="0" bIns="0" rtlCol="0"/>
          <a:lstStyle/>
          <a:p>
            <a:endParaRPr/>
          </a:p>
        </p:txBody>
      </p:sp>
      <p:sp>
        <p:nvSpPr>
          <p:cNvPr id="115" name="object 115"/>
          <p:cNvSpPr/>
          <p:nvPr/>
        </p:nvSpPr>
        <p:spPr>
          <a:xfrm>
            <a:off x="6185294" y="4099198"/>
            <a:ext cx="260985" cy="250825"/>
          </a:xfrm>
          <a:custGeom>
            <a:avLst/>
            <a:gdLst/>
            <a:ahLst/>
            <a:cxnLst/>
            <a:rect l="l" t="t" r="r" b="b"/>
            <a:pathLst>
              <a:path w="260985" h="250825">
                <a:moveTo>
                  <a:pt x="229744" y="0"/>
                </a:moveTo>
                <a:lnTo>
                  <a:pt x="217645" y="2030"/>
                </a:lnTo>
                <a:lnTo>
                  <a:pt x="206907" y="8748"/>
                </a:lnTo>
                <a:lnTo>
                  <a:pt x="199652" y="19182"/>
                </a:lnTo>
                <a:lnTo>
                  <a:pt x="197042" y="31142"/>
                </a:lnTo>
                <a:lnTo>
                  <a:pt x="199122" y="43194"/>
                </a:lnTo>
                <a:lnTo>
                  <a:pt x="205939" y="53900"/>
                </a:lnTo>
                <a:lnTo>
                  <a:pt x="216313" y="61151"/>
                </a:lnTo>
                <a:lnTo>
                  <a:pt x="228292" y="63777"/>
                </a:lnTo>
                <a:lnTo>
                  <a:pt x="240391" y="61746"/>
                </a:lnTo>
                <a:lnTo>
                  <a:pt x="251129" y="55028"/>
                </a:lnTo>
                <a:lnTo>
                  <a:pt x="258384" y="44595"/>
                </a:lnTo>
                <a:lnTo>
                  <a:pt x="260994" y="32634"/>
                </a:lnTo>
                <a:lnTo>
                  <a:pt x="258914" y="20582"/>
                </a:lnTo>
                <a:lnTo>
                  <a:pt x="252097" y="9876"/>
                </a:lnTo>
                <a:lnTo>
                  <a:pt x="241723" y="2625"/>
                </a:lnTo>
                <a:lnTo>
                  <a:pt x="229744" y="0"/>
                </a:lnTo>
                <a:close/>
              </a:path>
              <a:path w="260985" h="250825">
                <a:moveTo>
                  <a:pt x="24209" y="183066"/>
                </a:moveTo>
                <a:lnTo>
                  <a:pt x="0" y="250311"/>
                </a:lnTo>
                <a:lnTo>
                  <a:pt x="68269" y="229186"/>
                </a:lnTo>
                <a:lnTo>
                  <a:pt x="24209" y="183066"/>
                </a:lnTo>
                <a:close/>
              </a:path>
            </a:pathLst>
          </a:custGeom>
          <a:solidFill>
            <a:srgbClr val="000000"/>
          </a:solidFill>
        </p:spPr>
        <p:txBody>
          <a:bodyPr wrap="square" lIns="0" tIns="0" rIns="0" bIns="0" rtlCol="0"/>
          <a:lstStyle/>
          <a:p>
            <a:endParaRPr/>
          </a:p>
        </p:txBody>
      </p:sp>
      <p:sp>
        <p:nvSpPr>
          <p:cNvPr id="116" name="object 116"/>
          <p:cNvSpPr/>
          <p:nvPr/>
        </p:nvSpPr>
        <p:spPr>
          <a:xfrm>
            <a:off x="6382337" y="4099198"/>
            <a:ext cx="64135" cy="64135"/>
          </a:xfrm>
          <a:custGeom>
            <a:avLst/>
            <a:gdLst/>
            <a:ahLst/>
            <a:cxnLst/>
            <a:rect l="l" t="t" r="r" b="b"/>
            <a:pathLst>
              <a:path w="64135" h="64135">
                <a:moveTo>
                  <a:pt x="55055" y="9876"/>
                </a:moveTo>
                <a:lnTo>
                  <a:pt x="44680" y="2625"/>
                </a:lnTo>
                <a:lnTo>
                  <a:pt x="32702" y="0"/>
                </a:lnTo>
                <a:lnTo>
                  <a:pt x="20602" y="2030"/>
                </a:lnTo>
                <a:lnTo>
                  <a:pt x="9865" y="8748"/>
                </a:lnTo>
                <a:lnTo>
                  <a:pt x="2610" y="19182"/>
                </a:lnTo>
                <a:lnTo>
                  <a:pt x="0" y="31142"/>
                </a:lnTo>
                <a:lnTo>
                  <a:pt x="2080" y="43194"/>
                </a:lnTo>
                <a:lnTo>
                  <a:pt x="8896" y="53900"/>
                </a:lnTo>
                <a:lnTo>
                  <a:pt x="19271" y="61151"/>
                </a:lnTo>
                <a:lnTo>
                  <a:pt x="31249" y="63777"/>
                </a:lnTo>
                <a:lnTo>
                  <a:pt x="43349" y="61746"/>
                </a:lnTo>
                <a:lnTo>
                  <a:pt x="54087" y="55028"/>
                </a:lnTo>
                <a:lnTo>
                  <a:pt x="61342" y="44595"/>
                </a:lnTo>
                <a:lnTo>
                  <a:pt x="63952" y="32634"/>
                </a:lnTo>
                <a:lnTo>
                  <a:pt x="61872" y="20582"/>
                </a:lnTo>
                <a:lnTo>
                  <a:pt x="55055" y="9876"/>
                </a:lnTo>
                <a:close/>
              </a:path>
            </a:pathLst>
          </a:custGeom>
          <a:ln w="16132">
            <a:solidFill>
              <a:srgbClr val="000000"/>
            </a:solidFill>
          </a:ln>
        </p:spPr>
        <p:txBody>
          <a:bodyPr wrap="square" lIns="0" tIns="0" rIns="0" bIns="0" rtlCol="0"/>
          <a:lstStyle/>
          <a:p>
            <a:endParaRPr/>
          </a:p>
        </p:txBody>
      </p:sp>
      <p:sp>
        <p:nvSpPr>
          <p:cNvPr id="117" name="object 117"/>
          <p:cNvSpPr/>
          <p:nvPr/>
        </p:nvSpPr>
        <p:spPr>
          <a:xfrm>
            <a:off x="6185293" y="4282264"/>
            <a:ext cx="68580" cy="67310"/>
          </a:xfrm>
          <a:custGeom>
            <a:avLst/>
            <a:gdLst/>
            <a:ahLst/>
            <a:cxnLst/>
            <a:rect l="l" t="t" r="r" b="b"/>
            <a:pathLst>
              <a:path w="68579" h="67310">
                <a:moveTo>
                  <a:pt x="24209" y="0"/>
                </a:moveTo>
                <a:lnTo>
                  <a:pt x="68269" y="46119"/>
                </a:lnTo>
                <a:lnTo>
                  <a:pt x="0" y="67244"/>
                </a:lnTo>
                <a:lnTo>
                  <a:pt x="24209" y="0"/>
                </a:lnTo>
                <a:close/>
              </a:path>
            </a:pathLst>
          </a:custGeom>
          <a:ln w="16132">
            <a:solidFill>
              <a:srgbClr val="000000"/>
            </a:solidFill>
          </a:ln>
        </p:spPr>
        <p:txBody>
          <a:bodyPr wrap="square" lIns="0" tIns="0" rIns="0" bIns="0" rtlCol="0"/>
          <a:lstStyle/>
          <a:p>
            <a:endParaRPr/>
          </a:p>
        </p:txBody>
      </p:sp>
      <p:sp>
        <p:nvSpPr>
          <p:cNvPr id="118" name="object 118"/>
          <p:cNvSpPr/>
          <p:nvPr/>
        </p:nvSpPr>
        <p:spPr>
          <a:xfrm>
            <a:off x="6231452" y="4153097"/>
            <a:ext cx="160020" cy="152400"/>
          </a:xfrm>
          <a:custGeom>
            <a:avLst/>
            <a:gdLst/>
            <a:ahLst/>
            <a:cxnLst/>
            <a:rect l="l" t="t" r="r" b="b"/>
            <a:pathLst>
              <a:path w="160020" h="152400">
                <a:moveTo>
                  <a:pt x="159780" y="0"/>
                </a:moveTo>
                <a:lnTo>
                  <a:pt x="0" y="152226"/>
                </a:lnTo>
              </a:path>
            </a:pathLst>
          </a:custGeom>
          <a:ln w="16132">
            <a:solidFill>
              <a:srgbClr val="000000"/>
            </a:solidFill>
          </a:ln>
        </p:spPr>
        <p:txBody>
          <a:bodyPr wrap="square" lIns="0" tIns="0" rIns="0" bIns="0" rtlCol="0"/>
          <a:lstStyle/>
          <a:p>
            <a:endParaRPr/>
          </a:p>
        </p:txBody>
      </p:sp>
      <p:sp>
        <p:nvSpPr>
          <p:cNvPr id="119" name="object 119"/>
          <p:cNvSpPr/>
          <p:nvPr/>
        </p:nvSpPr>
        <p:spPr>
          <a:xfrm>
            <a:off x="5830549" y="4299841"/>
            <a:ext cx="726274" cy="483770"/>
          </a:xfrm>
          <a:prstGeom prst="rect">
            <a:avLst/>
          </a:prstGeom>
          <a:blipFill>
            <a:blip r:embed="rId44" cstate="print"/>
            <a:stretch>
              <a:fillRect/>
            </a:stretch>
          </a:blipFill>
        </p:spPr>
        <p:txBody>
          <a:bodyPr wrap="square" lIns="0" tIns="0" rIns="0" bIns="0" rtlCol="0"/>
          <a:lstStyle/>
          <a:p>
            <a:endParaRPr/>
          </a:p>
        </p:txBody>
      </p:sp>
      <p:sp>
        <p:nvSpPr>
          <p:cNvPr id="120" name="object 120"/>
          <p:cNvSpPr/>
          <p:nvPr/>
        </p:nvSpPr>
        <p:spPr>
          <a:xfrm>
            <a:off x="5878968" y="4311935"/>
            <a:ext cx="629437" cy="447488"/>
          </a:xfrm>
          <a:prstGeom prst="rect">
            <a:avLst/>
          </a:prstGeom>
          <a:blipFill>
            <a:blip r:embed="rId45" cstate="print"/>
            <a:stretch>
              <a:fillRect/>
            </a:stretch>
          </a:blipFill>
        </p:spPr>
        <p:txBody>
          <a:bodyPr wrap="square" lIns="0" tIns="0" rIns="0" bIns="0" rtlCol="0"/>
          <a:lstStyle/>
          <a:p>
            <a:endParaRPr/>
          </a:p>
        </p:txBody>
      </p:sp>
      <p:sp>
        <p:nvSpPr>
          <p:cNvPr id="121" name="object 121"/>
          <p:cNvSpPr txBox="1"/>
          <p:nvPr/>
        </p:nvSpPr>
        <p:spPr>
          <a:xfrm>
            <a:off x="5998610" y="4406842"/>
            <a:ext cx="381000" cy="192360"/>
          </a:xfrm>
          <a:prstGeom prst="rect">
            <a:avLst/>
          </a:prstGeom>
        </p:spPr>
        <p:txBody>
          <a:bodyPr vert="horz" wrap="square" lIns="0" tIns="0" rIns="0" bIns="0" rtlCol="0">
            <a:spAutoFit/>
          </a:bodyPr>
          <a:lstStyle/>
          <a:p>
            <a:pPr marL="12700"/>
            <a:r>
              <a:rPr sz="1250" spc="-355" dirty="0">
                <a:solidFill>
                  <a:srgbClr val="FDFFFF"/>
                </a:solidFill>
                <a:latin typeface="Calibri"/>
                <a:cs typeface="Calibri"/>
              </a:rPr>
              <a:t>W</a:t>
            </a:r>
            <a:r>
              <a:rPr sz="1875" spc="-532" baseline="8888" dirty="0">
                <a:latin typeface="Times New Roman"/>
                <a:cs typeface="Times New Roman"/>
              </a:rPr>
              <a:t>H</a:t>
            </a:r>
            <a:r>
              <a:rPr sz="1250" spc="-355" dirty="0">
                <a:solidFill>
                  <a:srgbClr val="FDFFFF"/>
                </a:solidFill>
                <a:latin typeface="Calibri"/>
                <a:cs typeface="Calibri"/>
              </a:rPr>
              <a:t>h</a:t>
            </a:r>
            <a:r>
              <a:rPr sz="1875" spc="-532" baseline="8888" dirty="0">
                <a:latin typeface="Times New Roman"/>
                <a:cs typeface="Times New Roman"/>
              </a:rPr>
              <a:t>ow</a:t>
            </a:r>
            <a:r>
              <a:rPr sz="1250" spc="-355" dirty="0">
                <a:solidFill>
                  <a:srgbClr val="FDFFFF"/>
                </a:solidFill>
                <a:latin typeface="Calibri"/>
                <a:cs typeface="Calibri"/>
              </a:rPr>
              <a:t>at</a:t>
            </a:r>
            <a:endParaRPr sz="1250">
              <a:latin typeface="Calibri"/>
              <a:cs typeface="Calibri"/>
            </a:endParaRPr>
          </a:p>
        </p:txBody>
      </p:sp>
      <p:sp>
        <p:nvSpPr>
          <p:cNvPr id="122" name="object 122"/>
          <p:cNvSpPr/>
          <p:nvPr/>
        </p:nvSpPr>
        <p:spPr>
          <a:xfrm>
            <a:off x="5782131" y="5303715"/>
            <a:ext cx="423659" cy="1052201"/>
          </a:xfrm>
          <a:prstGeom prst="rect">
            <a:avLst/>
          </a:prstGeom>
          <a:blipFill>
            <a:blip r:embed="rId46" cstate="print"/>
            <a:stretch>
              <a:fillRect/>
            </a:stretch>
          </a:blipFill>
        </p:spPr>
        <p:txBody>
          <a:bodyPr wrap="square" lIns="0" tIns="0" rIns="0" bIns="0" rtlCol="0"/>
          <a:lstStyle/>
          <a:p>
            <a:endParaRPr/>
          </a:p>
        </p:txBody>
      </p:sp>
      <p:sp>
        <p:nvSpPr>
          <p:cNvPr id="123" name="object 123"/>
          <p:cNvSpPr/>
          <p:nvPr/>
        </p:nvSpPr>
        <p:spPr>
          <a:xfrm>
            <a:off x="5852498" y="5354608"/>
            <a:ext cx="265430" cy="888365"/>
          </a:xfrm>
          <a:custGeom>
            <a:avLst/>
            <a:gdLst/>
            <a:ahLst/>
            <a:cxnLst/>
            <a:rect l="l" t="t" r="r" b="b"/>
            <a:pathLst>
              <a:path w="265429" h="888364">
                <a:moveTo>
                  <a:pt x="0" y="888203"/>
                </a:moveTo>
                <a:lnTo>
                  <a:pt x="265219" y="888203"/>
                </a:lnTo>
                <a:lnTo>
                  <a:pt x="265219" y="0"/>
                </a:lnTo>
                <a:lnTo>
                  <a:pt x="0" y="0"/>
                </a:lnTo>
                <a:lnTo>
                  <a:pt x="0" y="888203"/>
                </a:lnTo>
                <a:close/>
              </a:path>
            </a:pathLst>
          </a:custGeom>
          <a:ln w="12115">
            <a:solidFill>
              <a:srgbClr val="000000"/>
            </a:solidFill>
          </a:ln>
        </p:spPr>
        <p:txBody>
          <a:bodyPr wrap="square" lIns="0" tIns="0" rIns="0" bIns="0" rtlCol="0"/>
          <a:lstStyle/>
          <a:p>
            <a:endParaRPr/>
          </a:p>
        </p:txBody>
      </p:sp>
      <p:sp>
        <p:nvSpPr>
          <p:cNvPr id="124" name="object 124"/>
          <p:cNvSpPr/>
          <p:nvPr/>
        </p:nvSpPr>
        <p:spPr>
          <a:xfrm>
            <a:off x="5770026" y="5339998"/>
            <a:ext cx="472078" cy="1028013"/>
          </a:xfrm>
          <a:prstGeom prst="rect">
            <a:avLst/>
          </a:prstGeom>
          <a:blipFill>
            <a:blip r:embed="rId47" cstate="print"/>
            <a:stretch>
              <a:fillRect/>
            </a:stretch>
          </a:blipFill>
        </p:spPr>
        <p:txBody>
          <a:bodyPr wrap="square" lIns="0" tIns="0" rIns="0" bIns="0" rtlCol="0"/>
          <a:lstStyle/>
          <a:p>
            <a:endParaRPr/>
          </a:p>
        </p:txBody>
      </p:sp>
      <p:sp>
        <p:nvSpPr>
          <p:cNvPr id="125" name="object 125"/>
          <p:cNvSpPr/>
          <p:nvPr/>
        </p:nvSpPr>
        <p:spPr>
          <a:xfrm>
            <a:off x="5987908" y="5303715"/>
            <a:ext cx="399450" cy="1052201"/>
          </a:xfrm>
          <a:prstGeom prst="rect">
            <a:avLst/>
          </a:prstGeom>
          <a:blipFill>
            <a:blip r:embed="rId48" cstate="print"/>
            <a:stretch>
              <a:fillRect/>
            </a:stretch>
          </a:blipFill>
        </p:spPr>
        <p:txBody>
          <a:bodyPr wrap="square" lIns="0" tIns="0" rIns="0" bIns="0" rtlCol="0"/>
          <a:lstStyle/>
          <a:p>
            <a:endParaRPr/>
          </a:p>
        </p:txBody>
      </p:sp>
      <p:sp>
        <p:nvSpPr>
          <p:cNvPr id="126" name="object 126"/>
          <p:cNvSpPr/>
          <p:nvPr/>
        </p:nvSpPr>
        <p:spPr>
          <a:xfrm>
            <a:off x="6063118" y="5354608"/>
            <a:ext cx="245110" cy="888365"/>
          </a:xfrm>
          <a:custGeom>
            <a:avLst/>
            <a:gdLst/>
            <a:ahLst/>
            <a:cxnLst/>
            <a:rect l="l" t="t" r="r" b="b"/>
            <a:pathLst>
              <a:path w="245110" h="888364">
                <a:moveTo>
                  <a:pt x="0" y="888203"/>
                </a:moveTo>
                <a:lnTo>
                  <a:pt x="244496" y="888203"/>
                </a:lnTo>
                <a:lnTo>
                  <a:pt x="244496" y="0"/>
                </a:lnTo>
                <a:lnTo>
                  <a:pt x="0" y="0"/>
                </a:lnTo>
                <a:lnTo>
                  <a:pt x="0" y="888203"/>
                </a:lnTo>
                <a:close/>
              </a:path>
            </a:pathLst>
          </a:custGeom>
          <a:ln w="12115">
            <a:solidFill>
              <a:srgbClr val="000000"/>
            </a:solidFill>
          </a:ln>
        </p:spPr>
        <p:txBody>
          <a:bodyPr wrap="square" lIns="0" tIns="0" rIns="0" bIns="0" rtlCol="0"/>
          <a:lstStyle/>
          <a:p>
            <a:endParaRPr/>
          </a:p>
        </p:txBody>
      </p:sp>
      <p:sp>
        <p:nvSpPr>
          <p:cNvPr id="127" name="object 127"/>
          <p:cNvSpPr/>
          <p:nvPr/>
        </p:nvSpPr>
        <p:spPr>
          <a:xfrm>
            <a:off x="5515830" y="5303715"/>
            <a:ext cx="399450" cy="1052201"/>
          </a:xfrm>
          <a:prstGeom prst="rect">
            <a:avLst/>
          </a:prstGeom>
          <a:blipFill>
            <a:blip r:embed="rId49" cstate="print"/>
            <a:stretch>
              <a:fillRect/>
            </a:stretch>
          </a:blipFill>
        </p:spPr>
        <p:txBody>
          <a:bodyPr wrap="square" lIns="0" tIns="0" rIns="0" bIns="0" rtlCol="0"/>
          <a:lstStyle/>
          <a:p>
            <a:endParaRPr/>
          </a:p>
        </p:txBody>
      </p:sp>
      <p:sp>
        <p:nvSpPr>
          <p:cNvPr id="128" name="object 128"/>
          <p:cNvSpPr/>
          <p:nvPr/>
        </p:nvSpPr>
        <p:spPr>
          <a:xfrm>
            <a:off x="5587327" y="5354608"/>
            <a:ext cx="245110" cy="888365"/>
          </a:xfrm>
          <a:custGeom>
            <a:avLst/>
            <a:gdLst/>
            <a:ahLst/>
            <a:cxnLst/>
            <a:rect l="l" t="t" r="r" b="b"/>
            <a:pathLst>
              <a:path w="245110" h="888364">
                <a:moveTo>
                  <a:pt x="0" y="888203"/>
                </a:moveTo>
                <a:lnTo>
                  <a:pt x="244496" y="888203"/>
                </a:lnTo>
                <a:lnTo>
                  <a:pt x="244496" y="0"/>
                </a:lnTo>
                <a:lnTo>
                  <a:pt x="0" y="0"/>
                </a:lnTo>
                <a:lnTo>
                  <a:pt x="0" y="888203"/>
                </a:lnTo>
                <a:close/>
              </a:path>
            </a:pathLst>
          </a:custGeom>
          <a:ln w="12115">
            <a:solidFill>
              <a:srgbClr val="000000"/>
            </a:solidFill>
          </a:ln>
        </p:spPr>
        <p:txBody>
          <a:bodyPr wrap="square" lIns="0" tIns="0" rIns="0" bIns="0" rtlCol="0"/>
          <a:lstStyle/>
          <a:p>
            <a:endParaRPr/>
          </a:p>
        </p:txBody>
      </p:sp>
      <p:sp>
        <p:nvSpPr>
          <p:cNvPr id="129" name="object 129"/>
          <p:cNvSpPr/>
          <p:nvPr/>
        </p:nvSpPr>
        <p:spPr>
          <a:xfrm>
            <a:off x="5503725" y="5339998"/>
            <a:ext cx="944156" cy="1028013"/>
          </a:xfrm>
          <a:prstGeom prst="rect">
            <a:avLst/>
          </a:prstGeom>
          <a:blipFill>
            <a:blip r:embed="rId50" cstate="print"/>
            <a:stretch>
              <a:fillRect/>
            </a:stretch>
          </a:blipFill>
        </p:spPr>
        <p:txBody>
          <a:bodyPr wrap="square" lIns="0" tIns="0" rIns="0" bIns="0" rtlCol="0"/>
          <a:lstStyle/>
          <a:p>
            <a:endParaRPr/>
          </a:p>
        </p:txBody>
      </p:sp>
      <p:sp>
        <p:nvSpPr>
          <p:cNvPr id="130" name="object 130"/>
          <p:cNvSpPr/>
          <p:nvPr/>
        </p:nvSpPr>
        <p:spPr>
          <a:xfrm>
            <a:off x="6459988" y="5303715"/>
            <a:ext cx="411555" cy="1052201"/>
          </a:xfrm>
          <a:prstGeom prst="rect">
            <a:avLst/>
          </a:prstGeom>
          <a:blipFill>
            <a:blip r:embed="rId51" cstate="print"/>
            <a:stretch>
              <a:fillRect/>
            </a:stretch>
          </a:blipFill>
        </p:spPr>
        <p:txBody>
          <a:bodyPr wrap="square" lIns="0" tIns="0" rIns="0" bIns="0" rtlCol="0"/>
          <a:lstStyle/>
          <a:p>
            <a:endParaRPr/>
          </a:p>
        </p:txBody>
      </p:sp>
      <p:sp>
        <p:nvSpPr>
          <p:cNvPr id="131" name="object 131"/>
          <p:cNvSpPr/>
          <p:nvPr/>
        </p:nvSpPr>
        <p:spPr>
          <a:xfrm>
            <a:off x="6538747" y="5354608"/>
            <a:ext cx="245110" cy="888365"/>
          </a:xfrm>
          <a:custGeom>
            <a:avLst/>
            <a:gdLst/>
            <a:ahLst/>
            <a:cxnLst/>
            <a:rect l="l" t="t" r="r" b="b"/>
            <a:pathLst>
              <a:path w="245110" h="888364">
                <a:moveTo>
                  <a:pt x="0" y="888203"/>
                </a:moveTo>
                <a:lnTo>
                  <a:pt x="244496" y="888203"/>
                </a:lnTo>
                <a:lnTo>
                  <a:pt x="244496" y="0"/>
                </a:lnTo>
                <a:lnTo>
                  <a:pt x="0" y="0"/>
                </a:lnTo>
                <a:lnTo>
                  <a:pt x="0" y="888203"/>
                </a:lnTo>
                <a:close/>
              </a:path>
            </a:pathLst>
          </a:custGeom>
          <a:ln w="12115">
            <a:solidFill>
              <a:srgbClr val="000000"/>
            </a:solidFill>
          </a:ln>
        </p:spPr>
        <p:txBody>
          <a:bodyPr wrap="square" lIns="0" tIns="0" rIns="0" bIns="0" rtlCol="0"/>
          <a:lstStyle/>
          <a:p>
            <a:endParaRPr/>
          </a:p>
        </p:txBody>
      </p:sp>
      <p:sp>
        <p:nvSpPr>
          <p:cNvPr id="132" name="object 132"/>
          <p:cNvSpPr/>
          <p:nvPr/>
        </p:nvSpPr>
        <p:spPr>
          <a:xfrm>
            <a:off x="6459988" y="5339998"/>
            <a:ext cx="459973" cy="1028013"/>
          </a:xfrm>
          <a:prstGeom prst="rect">
            <a:avLst/>
          </a:prstGeom>
          <a:blipFill>
            <a:blip r:embed="rId52" cstate="print"/>
            <a:stretch>
              <a:fillRect/>
            </a:stretch>
          </a:blipFill>
        </p:spPr>
        <p:txBody>
          <a:bodyPr wrap="square" lIns="0" tIns="0" rIns="0" bIns="0" rtlCol="0"/>
          <a:lstStyle/>
          <a:p>
            <a:endParaRPr/>
          </a:p>
        </p:txBody>
      </p:sp>
      <p:sp>
        <p:nvSpPr>
          <p:cNvPr id="133" name="object 133"/>
          <p:cNvSpPr/>
          <p:nvPr/>
        </p:nvSpPr>
        <p:spPr>
          <a:xfrm>
            <a:off x="6242104" y="5303715"/>
            <a:ext cx="399450" cy="1052201"/>
          </a:xfrm>
          <a:prstGeom prst="rect">
            <a:avLst/>
          </a:prstGeom>
          <a:blipFill>
            <a:blip r:embed="rId53" cstate="print"/>
            <a:stretch>
              <a:fillRect/>
            </a:stretch>
          </a:blipFill>
        </p:spPr>
        <p:txBody>
          <a:bodyPr wrap="square" lIns="0" tIns="0" rIns="0" bIns="0" rtlCol="0"/>
          <a:lstStyle/>
          <a:p>
            <a:endParaRPr/>
          </a:p>
        </p:txBody>
      </p:sp>
      <p:sp>
        <p:nvSpPr>
          <p:cNvPr id="134" name="object 134"/>
          <p:cNvSpPr/>
          <p:nvPr/>
        </p:nvSpPr>
        <p:spPr>
          <a:xfrm>
            <a:off x="6310051" y="5354608"/>
            <a:ext cx="245110" cy="888365"/>
          </a:xfrm>
          <a:custGeom>
            <a:avLst/>
            <a:gdLst/>
            <a:ahLst/>
            <a:cxnLst/>
            <a:rect l="l" t="t" r="r" b="b"/>
            <a:pathLst>
              <a:path w="245110" h="888364">
                <a:moveTo>
                  <a:pt x="0" y="888203"/>
                </a:moveTo>
                <a:lnTo>
                  <a:pt x="244496" y="888203"/>
                </a:lnTo>
                <a:lnTo>
                  <a:pt x="244496" y="0"/>
                </a:lnTo>
                <a:lnTo>
                  <a:pt x="0" y="0"/>
                </a:lnTo>
                <a:lnTo>
                  <a:pt x="0" y="888203"/>
                </a:lnTo>
                <a:close/>
              </a:path>
            </a:pathLst>
          </a:custGeom>
          <a:ln w="12115">
            <a:solidFill>
              <a:srgbClr val="000000"/>
            </a:solidFill>
          </a:ln>
        </p:spPr>
        <p:txBody>
          <a:bodyPr wrap="square" lIns="0" tIns="0" rIns="0" bIns="0" rtlCol="0"/>
          <a:lstStyle/>
          <a:p>
            <a:endParaRPr/>
          </a:p>
        </p:txBody>
      </p:sp>
      <p:sp>
        <p:nvSpPr>
          <p:cNvPr id="135" name="object 135"/>
          <p:cNvSpPr/>
          <p:nvPr/>
        </p:nvSpPr>
        <p:spPr>
          <a:xfrm>
            <a:off x="6230000" y="5339998"/>
            <a:ext cx="459973" cy="1028013"/>
          </a:xfrm>
          <a:prstGeom prst="rect">
            <a:avLst/>
          </a:prstGeom>
          <a:blipFill>
            <a:blip r:embed="rId54" cstate="print"/>
            <a:stretch>
              <a:fillRect/>
            </a:stretch>
          </a:blipFill>
        </p:spPr>
        <p:txBody>
          <a:bodyPr wrap="square" lIns="0" tIns="0" rIns="0" bIns="0" rtlCol="0"/>
          <a:lstStyle/>
          <a:p>
            <a:endParaRPr/>
          </a:p>
        </p:txBody>
      </p:sp>
      <p:sp>
        <p:nvSpPr>
          <p:cNvPr id="136" name="object 136"/>
          <p:cNvSpPr txBox="1"/>
          <p:nvPr/>
        </p:nvSpPr>
        <p:spPr>
          <a:xfrm>
            <a:off x="5644350" y="5131661"/>
            <a:ext cx="2161540" cy="1073785"/>
          </a:xfrm>
          <a:prstGeom prst="rect">
            <a:avLst/>
          </a:prstGeom>
        </p:spPr>
        <p:txBody>
          <a:bodyPr vert="horz" wrap="square" lIns="0" tIns="0" rIns="0" bIns="0" rtlCol="0">
            <a:spAutoFit/>
          </a:bodyPr>
          <a:lstStyle/>
          <a:p>
            <a:pPr marL="1391285">
              <a:lnSpc>
                <a:spcPts val="1410"/>
              </a:lnSpc>
              <a:tabLst>
                <a:tab pos="1990089" algn="l"/>
              </a:tabLst>
            </a:pPr>
            <a:r>
              <a:rPr sz="1250" spc="-10" dirty="0">
                <a:latin typeface="黑体"/>
                <a:cs typeface="黑体"/>
              </a:rPr>
              <a:t>动	静</a:t>
            </a:r>
            <a:endParaRPr sz="1250">
              <a:latin typeface="黑体"/>
              <a:cs typeface="黑体"/>
            </a:endParaRPr>
          </a:p>
          <a:p>
            <a:pPr marL="1391285">
              <a:lnSpc>
                <a:spcPts val="1085"/>
              </a:lnSpc>
              <a:tabLst>
                <a:tab pos="1990089" algn="l"/>
              </a:tabLst>
            </a:pPr>
            <a:r>
              <a:rPr sz="1200" spc="35" dirty="0">
                <a:latin typeface="黑体"/>
                <a:cs typeface="黑体"/>
              </a:rPr>
              <a:t>态	态</a:t>
            </a:r>
            <a:endParaRPr sz="1200">
              <a:latin typeface="黑体"/>
              <a:cs typeface="黑体"/>
            </a:endParaRPr>
          </a:p>
          <a:p>
            <a:pPr marL="12700">
              <a:lnSpc>
                <a:spcPts val="1235"/>
              </a:lnSpc>
              <a:tabLst>
                <a:tab pos="1390650" algn="l"/>
              </a:tabLst>
            </a:pPr>
            <a:r>
              <a:rPr sz="1250" spc="-10" dirty="0">
                <a:latin typeface="黑体"/>
                <a:cs typeface="黑体"/>
              </a:rPr>
              <a:t>采 采 采</a:t>
            </a:r>
            <a:r>
              <a:rPr sz="1250" spc="120" dirty="0">
                <a:latin typeface="黑体"/>
                <a:cs typeface="黑体"/>
              </a:rPr>
              <a:t> </a:t>
            </a:r>
            <a:r>
              <a:rPr sz="1250" spc="-10" dirty="0">
                <a:latin typeface="黑体"/>
                <a:cs typeface="黑体"/>
              </a:rPr>
              <a:t>采</a:t>
            </a:r>
            <a:r>
              <a:rPr sz="1250" spc="-65" dirty="0">
                <a:latin typeface="黑体"/>
                <a:cs typeface="黑体"/>
              </a:rPr>
              <a:t> </a:t>
            </a:r>
            <a:r>
              <a:rPr sz="1250" spc="-10" dirty="0">
                <a:latin typeface="黑体"/>
                <a:cs typeface="黑体"/>
              </a:rPr>
              <a:t>采	</a:t>
            </a:r>
            <a:r>
              <a:rPr spc="52" baseline="-13888" dirty="0">
                <a:latin typeface="黑体"/>
                <a:cs typeface="黑体"/>
              </a:rPr>
              <a:t>场 </a:t>
            </a:r>
            <a:r>
              <a:rPr sz="1575" spc="-7" baseline="-10582" dirty="0">
                <a:latin typeface="黑体"/>
                <a:cs typeface="黑体"/>
              </a:rPr>
              <a:t>关联</a:t>
            </a:r>
            <a:r>
              <a:rPr sz="1575" spc="187" baseline="-10582" dirty="0">
                <a:latin typeface="黑体"/>
                <a:cs typeface="黑体"/>
              </a:rPr>
              <a:t> </a:t>
            </a:r>
            <a:r>
              <a:rPr spc="52" baseline="-13888" dirty="0">
                <a:latin typeface="黑体"/>
                <a:cs typeface="黑体"/>
              </a:rPr>
              <a:t>描</a:t>
            </a:r>
            <a:endParaRPr baseline="-13888">
              <a:latin typeface="黑体"/>
              <a:cs typeface="黑体"/>
            </a:endParaRPr>
          </a:p>
          <a:p>
            <a:pPr marL="12700">
              <a:lnSpc>
                <a:spcPts val="1485"/>
              </a:lnSpc>
              <a:spcBef>
                <a:spcPts val="80"/>
              </a:spcBef>
              <a:tabLst>
                <a:tab pos="1390650" algn="l"/>
                <a:tab pos="1990089" algn="l"/>
              </a:tabLst>
            </a:pPr>
            <a:r>
              <a:rPr sz="1875" spc="-15" baseline="2222" dirty="0">
                <a:latin typeface="黑体"/>
                <a:cs typeface="黑体"/>
              </a:rPr>
              <a:t>集</a:t>
            </a:r>
            <a:r>
              <a:rPr sz="1875" spc="337" baseline="2222" dirty="0">
                <a:latin typeface="黑体"/>
                <a:cs typeface="黑体"/>
              </a:rPr>
              <a:t> </a:t>
            </a:r>
            <a:r>
              <a:rPr sz="1875" spc="-15" baseline="2222" dirty="0">
                <a:latin typeface="黑体"/>
                <a:cs typeface="黑体"/>
              </a:rPr>
              <a:t>集</a:t>
            </a:r>
            <a:r>
              <a:rPr sz="1875" spc="-315" baseline="2222" dirty="0">
                <a:latin typeface="黑体"/>
                <a:cs typeface="黑体"/>
              </a:rPr>
              <a:t> </a:t>
            </a:r>
            <a:r>
              <a:rPr sz="1875" spc="-15" baseline="2222" dirty="0">
                <a:latin typeface="黑体"/>
                <a:cs typeface="黑体"/>
              </a:rPr>
              <a:t>集</a:t>
            </a:r>
            <a:r>
              <a:rPr sz="1875" spc="120" baseline="2222" dirty="0">
                <a:latin typeface="黑体"/>
                <a:cs typeface="黑体"/>
              </a:rPr>
              <a:t> </a:t>
            </a:r>
            <a:r>
              <a:rPr sz="1875" spc="-15" baseline="2222" dirty="0">
                <a:latin typeface="黑体"/>
                <a:cs typeface="黑体"/>
              </a:rPr>
              <a:t>集</a:t>
            </a:r>
            <a:r>
              <a:rPr sz="1875" spc="-97" baseline="2222" dirty="0">
                <a:latin typeface="黑体"/>
                <a:cs typeface="黑体"/>
              </a:rPr>
              <a:t> </a:t>
            </a:r>
            <a:r>
              <a:rPr sz="1875" spc="-15" baseline="2222" dirty="0">
                <a:latin typeface="黑体"/>
                <a:cs typeface="黑体"/>
              </a:rPr>
              <a:t>集</a:t>
            </a:r>
            <a:r>
              <a:rPr sz="1875" baseline="2222" dirty="0">
                <a:latin typeface="黑体"/>
                <a:cs typeface="黑体"/>
              </a:rPr>
              <a:t>	</a:t>
            </a:r>
            <a:r>
              <a:rPr sz="1250" spc="-10" dirty="0">
                <a:latin typeface="黑体"/>
                <a:cs typeface="黑体"/>
              </a:rPr>
              <a:t>景</a:t>
            </a:r>
            <a:r>
              <a:rPr sz="1250" dirty="0">
                <a:latin typeface="黑体"/>
                <a:cs typeface="黑体"/>
              </a:rPr>
              <a:t>	</a:t>
            </a:r>
            <a:r>
              <a:rPr sz="1250" spc="-10" dirty="0">
                <a:latin typeface="黑体"/>
                <a:cs typeface="黑体"/>
              </a:rPr>
              <a:t>述</a:t>
            </a:r>
            <a:endParaRPr sz="1250">
              <a:latin typeface="黑体"/>
              <a:cs typeface="黑体"/>
            </a:endParaRPr>
          </a:p>
          <a:p>
            <a:pPr marL="12700">
              <a:lnSpc>
                <a:spcPts val="1485"/>
              </a:lnSpc>
              <a:tabLst>
                <a:tab pos="1390650" algn="l"/>
                <a:tab pos="1990089" algn="l"/>
              </a:tabLst>
            </a:pPr>
            <a:r>
              <a:rPr sz="1250" spc="-10" dirty="0">
                <a:latin typeface="黑体"/>
                <a:cs typeface="黑体"/>
              </a:rPr>
              <a:t>思</a:t>
            </a:r>
            <a:r>
              <a:rPr sz="1250" spc="225" dirty="0">
                <a:latin typeface="黑体"/>
                <a:cs typeface="黑体"/>
              </a:rPr>
              <a:t> </a:t>
            </a:r>
            <a:r>
              <a:rPr sz="1250" spc="-10" dirty="0">
                <a:latin typeface="黑体"/>
                <a:cs typeface="黑体"/>
              </a:rPr>
              <a:t>方</a:t>
            </a:r>
            <a:r>
              <a:rPr sz="1250" spc="-210" dirty="0">
                <a:latin typeface="黑体"/>
                <a:cs typeface="黑体"/>
              </a:rPr>
              <a:t> </a:t>
            </a:r>
            <a:r>
              <a:rPr sz="1250" spc="-10" dirty="0">
                <a:latin typeface="黑体"/>
                <a:cs typeface="黑体"/>
              </a:rPr>
              <a:t>技</a:t>
            </a:r>
            <a:r>
              <a:rPr sz="1250" spc="80" dirty="0">
                <a:latin typeface="黑体"/>
                <a:cs typeface="黑体"/>
              </a:rPr>
              <a:t> </a:t>
            </a:r>
            <a:r>
              <a:rPr sz="1250" spc="-10" dirty="0">
                <a:latin typeface="黑体"/>
                <a:cs typeface="黑体"/>
              </a:rPr>
              <a:t>工</a:t>
            </a:r>
            <a:r>
              <a:rPr sz="1250" spc="-65" dirty="0">
                <a:latin typeface="黑体"/>
                <a:cs typeface="黑体"/>
              </a:rPr>
              <a:t> </a:t>
            </a:r>
            <a:r>
              <a:rPr sz="1250" spc="-10" dirty="0">
                <a:latin typeface="黑体"/>
                <a:cs typeface="黑体"/>
              </a:rPr>
              <a:t>方</a:t>
            </a:r>
            <a:r>
              <a:rPr sz="1250" dirty="0">
                <a:latin typeface="黑体"/>
                <a:cs typeface="黑体"/>
              </a:rPr>
              <a:t>	</a:t>
            </a:r>
            <a:r>
              <a:rPr sz="1875" spc="-15" baseline="8888" dirty="0">
                <a:latin typeface="黑体"/>
                <a:cs typeface="黑体"/>
              </a:rPr>
              <a:t>数</a:t>
            </a:r>
            <a:r>
              <a:rPr sz="1875" baseline="8888" dirty="0">
                <a:latin typeface="黑体"/>
                <a:cs typeface="黑体"/>
              </a:rPr>
              <a:t>	</a:t>
            </a:r>
            <a:r>
              <a:rPr sz="1875" spc="-15" baseline="8888" dirty="0">
                <a:latin typeface="黑体"/>
                <a:cs typeface="黑体"/>
              </a:rPr>
              <a:t>数</a:t>
            </a:r>
            <a:endParaRPr sz="1875" baseline="8888">
              <a:latin typeface="黑体"/>
              <a:cs typeface="黑体"/>
            </a:endParaRPr>
          </a:p>
          <a:p>
            <a:pPr marL="12700">
              <a:spcBef>
                <a:spcPts val="135"/>
              </a:spcBef>
              <a:tabLst>
                <a:tab pos="1390650" algn="l"/>
                <a:tab pos="1990089" algn="l"/>
              </a:tabLst>
            </a:pPr>
            <a:r>
              <a:rPr sz="1250" spc="-10" dirty="0">
                <a:latin typeface="黑体"/>
                <a:cs typeface="黑体"/>
              </a:rPr>
              <a:t>路</a:t>
            </a:r>
            <a:r>
              <a:rPr sz="1250" spc="225" dirty="0">
                <a:latin typeface="黑体"/>
                <a:cs typeface="黑体"/>
              </a:rPr>
              <a:t> </a:t>
            </a:r>
            <a:r>
              <a:rPr sz="1250" spc="-10" dirty="0">
                <a:latin typeface="黑体"/>
                <a:cs typeface="黑体"/>
              </a:rPr>
              <a:t>法</a:t>
            </a:r>
            <a:r>
              <a:rPr sz="1250" spc="-210" dirty="0">
                <a:latin typeface="黑体"/>
                <a:cs typeface="黑体"/>
              </a:rPr>
              <a:t> </a:t>
            </a:r>
            <a:r>
              <a:rPr sz="1250" spc="-10" dirty="0">
                <a:latin typeface="黑体"/>
                <a:cs typeface="黑体"/>
              </a:rPr>
              <a:t>术</a:t>
            </a:r>
            <a:r>
              <a:rPr sz="1250" spc="80" dirty="0">
                <a:latin typeface="黑体"/>
                <a:cs typeface="黑体"/>
              </a:rPr>
              <a:t> </a:t>
            </a:r>
            <a:r>
              <a:rPr sz="1250" spc="-10" dirty="0">
                <a:latin typeface="黑体"/>
                <a:cs typeface="黑体"/>
              </a:rPr>
              <a:t>具</a:t>
            </a:r>
            <a:r>
              <a:rPr sz="1250" spc="-65" dirty="0">
                <a:latin typeface="黑体"/>
                <a:cs typeface="黑体"/>
              </a:rPr>
              <a:t> </a:t>
            </a:r>
            <a:r>
              <a:rPr sz="1250" spc="-10" dirty="0">
                <a:latin typeface="黑体"/>
                <a:cs typeface="黑体"/>
              </a:rPr>
              <a:t>式</a:t>
            </a:r>
            <a:r>
              <a:rPr sz="1250" dirty="0">
                <a:latin typeface="黑体"/>
                <a:cs typeface="黑体"/>
              </a:rPr>
              <a:t>	</a:t>
            </a:r>
            <a:r>
              <a:rPr sz="1875" spc="-15" baseline="20000" dirty="0">
                <a:latin typeface="黑体"/>
                <a:cs typeface="黑体"/>
              </a:rPr>
              <a:t>据</a:t>
            </a:r>
            <a:r>
              <a:rPr sz="1875" baseline="20000" dirty="0">
                <a:latin typeface="黑体"/>
                <a:cs typeface="黑体"/>
              </a:rPr>
              <a:t>	</a:t>
            </a:r>
            <a:r>
              <a:rPr sz="1875" spc="-15" baseline="20000" dirty="0">
                <a:latin typeface="黑体"/>
                <a:cs typeface="黑体"/>
              </a:rPr>
              <a:t>据</a:t>
            </a:r>
            <a:endParaRPr sz="1875" baseline="20000">
              <a:latin typeface="黑体"/>
              <a:cs typeface="黑体"/>
            </a:endParaRPr>
          </a:p>
        </p:txBody>
      </p:sp>
      <p:sp>
        <p:nvSpPr>
          <p:cNvPr id="137" name="object 137"/>
          <p:cNvSpPr/>
          <p:nvPr/>
        </p:nvSpPr>
        <p:spPr>
          <a:xfrm>
            <a:off x="5846367" y="3000271"/>
            <a:ext cx="371475" cy="311150"/>
          </a:xfrm>
          <a:custGeom>
            <a:avLst/>
            <a:gdLst/>
            <a:ahLst/>
            <a:cxnLst/>
            <a:rect l="l" t="t" r="r" b="b"/>
            <a:pathLst>
              <a:path w="371475" h="311150">
                <a:moveTo>
                  <a:pt x="336406" y="247388"/>
                </a:moveTo>
                <a:lnTo>
                  <a:pt x="324682" y="250857"/>
                </a:lnTo>
                <a:lnTo>
                  <a:pt x="314880" y="258817"/>
                </a:lnTo>
                <a:lnTo>
                  <a:pt x="308865" y="270042"/>
                </a:lnTo>
                <a:lnTo>
                  <a:pt x="307678" y="282219"/>
                </a:lnTo>
                <a:lnTo>
                  <a:pt x="311180" y="293943"/>
                </a:lnTo>
                <a:lnTo>
                  <a:pt x="319237" y="303808"/>
                </a:lnTo>
                <a:lnTo>
                  <a:pt x="330401" y="309726"/>
                </a:lnTo>
                <a:lnTo>
                  <a:pt x="342579" y="310883"/>
                </a:lnTo>
                <a:lnTo>
                  <a:pt x="354303" y="307413"/>
                </a:lnTo>
                <a:lnTo>
                  <a:pt x="364105" y="299454"/>
                </a:lnTo>
                <a:lnTo>
                  <a:pt x="370119" y="288229"/>
                </a:lnTo>
                <a:lnTo>
                  <a:pt x="371307" y="276051"/>
                </a:lnTo>
                <a:lnTo>
                  <a:pt x="367804" y="264327"/>
                </a:lnTo>
                <a:lnTo>
                  <a:pt x="359747" y="254463"/>
                </a:lnTo>
                <a:lnTo>
                  <a:pt x="348583" y="248544"/>
                </a:lnTo>
                <a:lnTo>
                  <a:pt x="336406" y="247388"/>
                </a:lnTo>
                <a:close/>
              </a:path>
              <a:path w="371475" h="311150">
                <a:moveTo>
                  <a:pt x="0" y="0"/>
                </a:moveTo>
                <a:lnTo>
                  <a:pt x="29050" y="65309"/>
                </a:lnTo>
                <a:lnTo>
                  <a:pt x="69722" y="15964"/>
                </a:lnTo>
                <a:lnTo>
                  <a:pt x="0" y="0"/>
                </a:lnTo>
                <a:close/>
              </a:path>
            </a:pathLst>
          </a:custGeom>
          <a:solidFill>
            <a:srgbClr val="000000"/>
          </a:solidFill>
        </p:spPr>
        <p:txBody>
          <a:bodyPr wrap="square" lIns="0" tIns="0" rIns="0" bIns="0" rtlCol="0"/>
          <a:lstStyle/>
          <a:p>
            <a:endParaRPr/>
          </a:p>
        </p:txBody>
      </p:sp>
      <p:sp>
        <p:nvSpPr>
          <p:cNvPr id="138" name="object 138"/>
          <p:cNvSpPr/>
          <p:nvPr/>
        </p:nvSpPr>
        <p:spPr>
          <a:xfrm>
            <a:off x="6154044" y="3247659"/>
            <a:ext cx="64135" cy="63500"/>
          </a:xfrm>
          <a:custGeom>
            <a:avLst/>
            <a:gdLst/>
            <a:ahLst/>
            <a:cxnLst/>
            <a:rect l="l" t="t" r="r" b="b"/>
            <a:pathLst>
              <a:path w="64135" h="63500">
                <a:moveTo>
                  <a:pt x="56427" y="52065"/>
                </a:moveTo>
                <a:lnTo>
                  <a:pt x="62441" y="40840"/>
                </a:lnTo>
                <a:lnTo>
                  <a:pt x="63629" y="28663"/>
                </a:lnTo>
                <a:lnTo>
                  <a:pt x="60126" y="16939"/>
                </a:lnTo>
                <a:lnTo>
                  <a:pt x="52069" y="7075"/>
                </a:lnTo>
                <a:lnTo>
                  <a:pt x="40905" y="1156"/>
                </a:lnTo>
                <a:lnTo>
                  <a:pt x="28728" y="0"/>
                </a:lnTo>
                <a:lnTo>
                  <a:pt x="17004" y="3469"/>
                </a:lnTo>
                <a:lnTo>
                  <a:pt x="7202" y="11429"/>
                </a:lnTo>
                <a:lnTo>
                  <a:pt x="1187" y="22654"/>
                </a:lnTo>
                <a:lnTo>
                  <a:pt x="0" y="34831"/>
                </a:lnTo>
                <a:lnTo>
                  <a:pt x="3502" y="46555"/>
                </a:lnTo>
                <a:lnTo>
                  <a:pt x="11559" y="56419"/>
                </a:lnTo>
                <a:lnTo>
                  <a:pt x="22723" y="62338"/>
                </a:lnTo>
                <a:lnTo>
                  <a:pt x="34901" y="63494"/>
                </a:lnTo>
                <a:lnTo>
                  <a:pt x="46625" y="60025"/>
                </a:lnTo>
                <a:lnTo>
                  <a:pt x="56427" y="52065"/>
                </a:lnTo>
                <a:close/>
              </a:path>
            </a:pathLst>
          </a:custGeom>
          <a:ln w="16132">
            <a:solidFill>
              <a:srgbClr val="000000"/>
            </a:solidFill>
          </a:ln>
        </p:spPr>
        <p:txBody>
          <a:bodyPr wrap="square" lIns="0" tIns="0" rIns="0" bIns="0" rtlCol="0"/>
          <a:lstStyle/>
          <a:p>
            <a:endParaRPr/>
          </a:p>
        </p:txBody>
      </p:sp>
      <p:sp>
        <p:nvSpPr>
          <p:cNvPr id="139" name="object 139"/>
          <p:cNvSpPr/>
          <p:nvPr/>
        </p:nvSpPr>
        <p:spPr>
          <a:xfrm>
            <a:off x="5846366" y="3000272"/>
            <a:ext cx="69850" cy="65405"/>
          </a:xfrm>
          <a:custGeom>
            <a:avLst/>
            <a:gdLst/>
            <a:ahLst/>
            <a:cxnLst/>
            <a:rect l="l" t="t" r="r" b="b"/>
            <a:pathLst>
              <a:path w="69850" h="65405">
                <a:moveTo>
                  <a:pt x="69722" y="15964"/>
                </a:moveTo>
                <a:lnTo>
                  <a:pt x="29050" y="65309"/>
                </a:lnTo>
                <a:lnTo>
                  <a:pt x="0" y="0"/>
                </a:lnTo>
                <a:lnTo>
                  <a:pt x="69722" y="15964"/>
                </a:lnTo>
                <a:close/>
              </a:path>
            </a:pathLst>
          </a:custGeom>
          <a:ln w="16132">
            <a:solidFill>
              <a:srgbClr val="000000"/>
            </a:solidFill>
          </a:ln>
        </p:spPr>
        <p:txBody>
          <a:bodyPr wrap="square" lIns="0" tIns="0" rIns="0" bIns="0" rtlCol="0"/>
          <a:lstStyle/>
          <a:p>
            <a:endParaRPr/>
          </a:p>
        </p:txBody>
      </p:sp>
      <p:sp>
        <p:nvSpPr>
          <p:cNvPr id="140" name="object 140"/>
          <p:cNvSpPr/>
          <p:nvPr/>
        </p:nvSpPr>
        <p:spPr>
          <a:xfrm>
            <a:off x="5895753" y="3040908"/>
            <a:ext cx="266065" cy="218440"/>
          </a:xfrm>
          <a:custGeom>
            <a:avLst/>
            <a:gdLst/>
            <a:ahLst/>
            <a:cxnLst/>
            <a:rect l="l" t="t" r="r" b="b"/>
            <a:pathLst>
              <a:path w="266064" h="218439">
                <a:moveTo>
                  <a:pt x="265493" y="218180"/>
                </a:moveTo>
                <a:lnTo>
                  <a:pt x="0" y="0"/>
                </a:lnTo>
              </a:path>
            </a:pathLst>
          </a:custGeom>
          <a:ln w="16131">
            <a:solidFill>
              <a:srgbClr val="000000"/>
            </a:solidFill>
          </a:ln>
        </p:spPr>
        <p:txBody>
          <a:bodyPr wrap="square" lIns="0" tIns="0" rIns="0" bIns="0" rtlCol="0"/>
          <a:lstStyle/>
          <a:p>
            <a:endParaRPr/>
          </a:p>
        </p:txBody>
      </p:sp>
      <p:sp>
        <p:nvSpPr>
          <p:cNvPr id="141" name="object 141"/>
          <p:cNvSpPr/>
          <p:nvPr/>
        </p:nvSpPr>
        <p:spPr>
          <a:xfrm>
            <a:off x="5310053" y="2606643"/>
            <a:ext cx="1053097" cy="532148"/>
          </a:xfrm>
          <a:prstGeom prst="rect">
            <a:avLst/>
          </a:prstGeom>
          <a:blipFill>
            <a:blip r:embed="rId55" cstate="print"/>
            <a:stretch>
              <a:fillRect/>
            </a:stretch>
          </a:blipFill>
        </p:spPr>
        <p:txBody>
          <a:bodyPr wrap="square" lIns="0" tIns="0" rIns="0" bIns="0" rtlCol="0"/>
          <a:lstStyle/>
          <a:p>
            <a:endParaRPr/>
          </a:p>
        </p:txBody>
      </p:sp>
      <p:sp>
        <p:nvSpPr>
          <p:cNvPr id="142" name="object 142"/>
          <p:cNvSpPr/>
          <p:nvPr/>
        </p:nvSpPr>
        <p:spPr>
          <a:xfrm>
            <a:off x="5388814" y="2658567"/>
            <a:ext cx="892175" cy="364490"/>
          </a:xfrm>
          <a:custGeom>
            <a:avLst/>
            <a:gdLst/>
            <a:ahLst/>
            <a:cxnLst/>
            <a:rect l="l" t="t" r="r" b="b"/>
            <a:pathLst>
              <a:path w="892175" h="364489">
                <a:moveTo>
                  <a:pt x="446093" y="0"/>
                </a:moveTo>
                <a:lnTo>
                  <a:pt x="380192" y="1972"/>
                </a:lnTo>
                <a:lnTo>
                  <a:pt x="317286" y="7701"/>
                </a:lnTo>
                <a:lnTo>
                  <a:pt x="258067" y="16905"/>
                </a:lnTo>
                <a:lnTo>
                  <a:pt x="203227" y="29303"/>
                </a:lnTo>
                <a:lnTo>
                  <a:pt x="153457" y="44615"/>
                </a:lnTo>
                <a:lnTo>
                  <a:pt x="109447" y="62558"/>
                </a:lnTo>
                <a:lnTo>
                  <a:pt x="71889" y="82850"/>
                </a:lnTo>
                <a:lnTo>
                  <a:pt x="18893" y="129362"/>
                </a:lnTo>
                <a:lnTo>
                  <a:pt x="0" y="181897"/>
                </a:lnTo>
                <a:lnTo>
                  <a:pt x="4838" y="208818"/>
                </a:lnTo>
                <a:lnTo>
                  <a:pt x="41474" y="258682"/>
                </a:lnTo>
                <a:lnTo>
                  <a:pt x="109447" y="301372"/>
                </a:lnTo>
                <a:lnTo>
                  <a:pt x="153457" y="319326"/>
                </a:lnTo>
                <a:lnTo>
                  <a:pt x="203227" y="334645"/>
                </a:lnTo>
                <a:lnTo>
                  <a:pt x="258067" y="347048"/>
                </a:lnTo>
                <a:lnTo>
                  <a:pt x="317286" y="356254"/>
                </a:lnTo>
                <a:lnTo>
                  <a:pt x="380192" y="361984"/>
                </a:lnTo>
                <a:lnTo>
                  <a:pt x="446093" y="363956"/>
                </a:lnTo>
                <a:lnTo>
                  <a:pt x="512031" y="361984"/>
                </a:lnTo>
                <a:lnTo>
                  <a:pt x="574960" y="356254"/>
                </a:lnTo>
                <a:lnTo>
                  <a:pt x="634189" y="347048"/>
                </a:lnTo>
                <a:lnTo>
                  <a:pt x="689031" y="334645"/>
                </a:lnTo>
                <a:lnTo>
                  <a:pt x="738795" y="319326"/>
                </a:lnTo>
                <a:lnTo>
                  <a:pt x="782794" y="301372"/>
                </a:lnTo>
                <a:lnTo>
                  <a:pt x="820338" y="281064"/>
                </a:lnTo>
                <a:lnTo>
                  <a:pt x="873306" y="234506"/>
                </a:lnTo>
                <a:lnTo>
                  <a:pt x="892187" y="181897"/>
                </a:lnTo>
                <a:lnTo>
                  <a:pt x="887352" y="155017"/>
                </a:lnTo>
                <a:lnTo>
                  <a:pt x="850739" y="105212"/>
                </a:lnTo>
                <a:lnTo>
                  <a:pt x="782794" y="62558"/>
                </a:lnTo>
                <a:lnTo>
                  <a:pt x="738795" y="44615"/>
                </a:lnTo>
                <a:lnTo>
                  <a:pt x="689031" y="29303"/>
                </a:lnTo>
                <a:lnTo>
                  <a:pt x="634189" y="16905"/>
                </a:lnTo>
                <a:lnTo>
                  <a:pt x="574960" y="7701"/>
                </a:lnTo>
                <a:lnTo>
                  <a:pt x="512031" y="1972"/>
                </a:lnTo>
                <a:lnTo>
                  <a:pt x="446093" y="0"/>
                </a:lnTo>
                <a:close/>
              </a:path>
            </a:pathLst>
          </a:custGeom>
          <a:solidFill>
            <a:srgbClr val="FFFFFF"/>
          </a:solidFill>
        </p:spPr>
        <p:txBody>
          <a:bodyPr wrap="square" lIns="0" tIns="0" rIns="0" bIns="0" rtlCol="0"/>
          <a:lstStyle/>
          <a:p>
            <a:endParaRPr/>
          </a:p>
        </p:txBody>
      </p:sp>
      <p:sp>
        <p:nvSpPr>
          <p:cNvPr id="143" name="object 143"/>
          <p:cNvSpPr/>
          <p:nvPr/>
        </p:nvSpPr>
        <p:spPr>
          <a:xfrm>
            <a:off x="5388814" y="2658567"/>
            <a:ext cx="892175" cy="364490"/>
          </a:xfrm>
          <a:custGeom>
            <a:avLst/>
            <a:gdLst/>
            <a:ahLst/>
            <a:cxnLst/>
            <a:rect l="l" t="t" r="r" b="b"/>
            <a:pathLst>
              <a:path w="892175" h="364489">
                <a:moveTo>
                  <a:pt x="0" y="181897"/>
                </a:moveTo>
                <a:lnTo>
                  <a:pt x="18893" y="129362"/>
                </a:lnTo>
                <a:lnTo>
                  <a:pt x="71889" y="82850"/>
                </a:lnTo>
                <a:lnTo>
                  <a:pt x="109447" y="62558"/>
                </a:lnTo>
                <a:lnTo>
                  <a:pt x="153457" y="44615"/>
                </a:lnTo>
                <a:lnTo>
                  <a:pt x="203227" y="29303"/>
                </a:lnTo>
                <a:lnTo>
                  <a:pt x="258067" y="16905"/>
                </a:lnTo>
                <a:lnTo>
                  <a:pt x="317286" y="7701"/>
                </a:lnTo>
                <a:lnTo>
                  <a:pt x="380192" y="1972"/>
                </a:lnTo>
                <a:lnTo>
                  <a:pt x="446093" y="0"/>
                </a:lnTo>
                <a:lnTo>
                  <a:pt x="512031" y="1972"/>
                </a:lnTo>
                <a:lnTo>
                  <a:pt x="574960" y="7701"/>
                </a:lnTo>
                <a:lnTo>
                  <a:pt x="634189" y="16905"/>
                </a:lnTo>
                <a:lnTo>
                  <a:pt x="689031" y="29303"/>
                </a:lnTo>
                <a:lnTo>
                  <a:pt x="738795" y="44615"/>
                </a:lnTo>
                <a:lnTo>
                  <a:pt x="782794" y="62558"/>
                </a:lnTo>
                <a:lnTo>
                  <a:pt x="820338" y="82850"/>
                </a:lnTo>
                <a:lnTo>
                  <a:pt x="873306" y="129362"/>
                </a:lnTo>
                <a:lnTo>
                  <a:pt x="892187" y="181897"/>
                </a:lnTo>
                <a:lnTo>
                  <a:pt x="887352" y="208818"/>
                </a:lnTo>
                <a:lnTo>
                  <a:pt x="850739" y="258682"/>
                </a:lnTo>
                <a:lnTo>
                  <a:pt x="782794" y="301372"/>
                </a:lnTo>
                <a:lnTo>
                  <a:pt x="738795" y="319326"/>
                </a:lnTo>
                <a:lnTo>
                  <a:pt x="689031" y="334645"/>
                </a:lnTo>
                <a:lnTo>
                  <a:pt x="634189" y="347048"/>
                </a:lnTo>
                <a:lnTo>
                  <a:pt x="574960" y="356254"/>
                </a:lnTo>
                <a:lnTo>
                  <a:pt x="512031" y="361984"/>
                </a:lnTo>
                <a:lnTo>
                  <a:pt x="446093" y="363956"/>
                </a:lnTo>
                <a:lnTo>
                  <a:pt x="380192" y="361984"/>
                </a:lnTo>
                <a:lnTo>
                  <a:pt x="317286" y="356254"/>
                </a:lnTo>
                <a:lnTo>
                  <a:pt x="258067" y="347048"/>
                </a:lnTo>
                <a:lnTo>
                  <a:pt x="203227" y="334645"/>
                </a:lnTo>
                <a:lnTo>
                  <a:pt x="153457" y="319326"/>
                </a:lnTo>
                <a:lnTo>
                  <a:pt x="109447" y="301372"/>
                </a:lnTo>
                <a:lnTo>
                  <a:pt x="71889" y="281064"/>
                </a:lnTo>
                <a:lnTo>
                  <a:pt x="18893" y="234506"/>
                </a:lnTo>
                <a:lnTo>
                  <a:pt x="0" y="181897"/>
                </a:lnTo>
                <a:close/>
              </a:path>
            </a:pathLst>
          </a:custGeom>
          <a:ln w="12107">
            <a:solidFill>
              <a:srgbClr val="000000"/>
            </a:solidFill>
          </a:ln>
        </p:spPr>
        <p:txBody>
          <a:bodyPr wrap="square" lIns="0" tIns="0" rIns="0" bIns="0" rtlCol="0"/>
          <a:lstStyle/>
          <a:p>
            <a:endParaRPr/>
          </a:p>
        </p:txBody>
      </p:sp>
      <p:sp>
        <p:nvSpPr>
          <p:cNvPr id="144" name="object 144"/>
          <p:cNvSpPr/>
          <p:nvPr/>
        </p:nvSpPr>
        <p:spPr>
          <a:xfrm>
            <a:off x="5346367" y="2667114"/>
            <a:ext cx="1016783" cy="447488"/>
          </a:xfrm>
          <a:prstGeom prst="rect">
            <a:avLst/>
          </a:prstGeom>
          <a:blipFill>
            <a:blip r:embed="rId56" cstate="print"/>
            <a:stretch>
              <a:fillRect/>
            </a:stretch>
          </a:blipFill>
        </p:spPr>
        <p:txBody>
          <a:bodyPr wrap="square" lIns="0" tIns="0" rIns="0" bIns="0" rtlCol="0"/>
          <a:lstStyle/>
          <a:p>
            <a:endParaRPr/>
          </a:p>
        </p:txBody>
      </p:sp>
      <p:sp>
        <p:nvSpPr>
          <p:cNvPr id="145" name="object 145"/>
          <p:cNvSpPr txBox="1"/>
          <p:nvPr/>
        </p:nvSpPr>
        <p:spPr>
          <a:xfrm>
            <a:off x="5482634" y="2734607"/>
            <a:ext cx="733425" cy="192360"/>
          </a:xfrm>
          <a:prstGeom prst="rect">
            <a:avLst/>
          </a:prstGeom>
        </p:spPr>
        <p:txBody>
          <a:bodyPr vert="horz" wrap="square" lIns="0" tIns="0" rIns="0" bIns="0" rtlCol="0">
            <a:spAutoFit/>
          </a:bodyPr>
          <a:lstStyle/>
          <a:p>
            <a:pPr marL="12700"/>
            <a:r>
              <a:rPr sz="1250" spc="-229" dirty="0">
                <a:latin typeface="Times New Roman"/>
                <a:cs typeface="Times New Roman"/>
              </a:rPr>
              <a:t>Ho</a:t>
            </a:r>
            <a:r>
              <a:rPr sz="1250" spc="-229" dirty="0">
                <a:solidFill>
                  <a:srgbClr val="FDFFFF"/>
                </a:solidFill>
                <a:latin typeface="Calibri"/>
                <a:cs typeface="Calibri"/>
              </a:rPr>
              <a:t>W</a:t>
            </a:r>
            <a:r>
              <a:rPr sz="1250" spc="-229" dirty="0">
                <a:latin typeface="Times New Roman"/>
                <a:cs typeface="Times New Roman"/>
              </a:rPr>
              <a:t>w</a:t>
            </a:r>
            <a:r>
              <a:rPr sz="1250" spc="-229" dirty="0">
                <a:solidFill>
                  <a:srgbClr val="FDFFFF"/>
                </a:solidFill>
                <a:latin typeface="Calibri"/>
                <a:cs typeface="Calibri"/>
              </a:rPr>
              <a:t>h</a:t>
            </a:r>
            <a:r>
              <a:rPr sz="1250" spc="-229" dirty="0">
                <a:latin typeface="Times New Roman"/>
                <a:cs typeface="Times New Roman"/>
              </a:rPr>
              <a:t>m</a:t>
            </a:r>
            <a:r>
              <a:rPr sz="1250" spc="-229" dirty="0">
                <a:solidFill>
                  <a:srgbClr val="FDFFFF"/>
                </a:solidFill>
                <a:latin typeface="Calibri"/>
                <a:cs typeface="Calibri"/>
              </a:rPr>
              <a:t>at</a:t>
            </a:r>
            <a:r>
              <a:rPr sz="1250" spc="-229" dirty="0">
                <a:latin typeface="Times New Roman"/>
                <a:cs typeface="Times New Roman"/>
              </a:rPr>
              <a:t>uch</a:t>
            </a:r>
            <a:endParaRPr sz="1250">
              <a:latin typeface="Times New Roman"/>
              <a:cs typeface="Times New Roman"/>
            </a:endParaRPr>
          </a:p>
        </p:txBody>
      </p:sp>
      <p:sp>
        <p:nvSpPr>
          <p:cNvPr id="146" name="object 146"/>
          <p:cNvSpPr/>
          <p:nvPr/>
        </p:nvSpPr>
        <p:spPr>
          <a:xfrm>
            <a:off x="4632196" y="2110778"/>
            <a:ext cx="1198352" cy="423299"/>
          </a:xfrm>
          <a:prstGeom prst="rect">
            <a:avLst/>
          </a:prstGeom>
          <a:blipFill>
            <a:blip r:embed="rId57" cstate="print"/>
            <a:stretch>
              <a:fillRect/>
            </a:stretch>
          </a:blipFill>
        </p:spPr>
        <p:txBody>
          <a:bodyPr wrap="square" lIns="0" tIns="0" rIns="0" bIns="0" rtlCol="0"/>
          <a:lstStyle/>
          <a:p>
            <a:endParaRPr/>
          </a:p>
        </p:txBody>
      </p:sp>
      <p:sp>
        <p:nvSpPr>
          <p:cNvPr id="147" name="object 147"/>
          <p:cNvSpPr/>
          <p:nvPr/>
        </p:nvSpPr>
        <p:spPr>
          <a:xfrm>
            <a:off x="4696511" y="2147060"/>
            <a:ext cx="1061410" cy="374922"/>
          </a:xfrm>
          <a:prstGeom prst="rect">
            <a:avLst/>
          </a:prstGeom>
          <a:blipFill>
            <a:blip r:embed="rId58" cstate="print"/>
            <a:stretch>
              <a:fillRect/>
            </a:stretch>
          </a:blipFill>
        </p:spPr>
        <p:txBody>
          <a:bodyPr wrap="square" lIns="0" tIns="0" rIns="0" bIns="0" rtlCol="0"/>
          <a:lstStyle/>
          <a:p>
            <a:endParaRPr/>
          </a:p>
        </p:txBody>
      </p:sp>
      <p:sp>
        <p:nvSpPr>
          <p:cNvPr id="148" name="object 148"/>
          <p:cNvSpPr txBox="1"/>
          <p:nvPr/>
        </p:nvSpPr>
        <p:spPr>
          <a:xfrm>
            <a:off x="4828179" y="2202865"/>
            <a:ext cx="800100" cy="165100"/>
          </a:xfrm>
          <a:prstGeom prst="rect">
            <a:avLst/>
          </a:prstGeom>
        </p:spPr>
        <p:txBody>
          <a:bodyPr vert="horz" wrap="square" lIns="0" tIns="0" rIns="0" bIns="0" rtlCol="0">
            <a:spAutoFit/>
          </a:bodyPr>
          <a:lstStyle/>
          <a:p>
            <a:pPr marL="12700"/>
            <a:r>
              <a:rPr sz="1050" spc="-40" dirty="0">
                <a:latin typeface="黑体"/>
                <a:cs typeface="黑体"/>
              </a:rPr>
              <a:t>数据量不在多</a:t>
            </a:r>
            <a:endParaRPr sz="1050">
              <a:latin typeface="黑体"/>
              <a:cs typeface="黑体"/>
            </a:endParaRPr>
          </a:p>
        </p:txBody>
      </p:sp>
      <p:sp>
        <p:nvSpPr>
          <p:cNvPr id="149" name="object 149"/>
          <p:cNvSpPr/>
          <p:nvPr/>
        </p:nvSpPr>
        <p:spPr>
          <a:xfrm>
            <a:off x="6617346" y="1651196"/>
            <a:ext cx="1416234" cy="411205"/>
          </a:xfrm>
          <a:prstGeom prst="rect">
            <a:avLst/>
          </a:prstGeom>
          <a:blipFill>
            <a:blip r:embed="rId59" cstate="print"/>
            <a:stretch>
              <a:fillRect/>
            </a:stretch>
          </a:blipFill>
        </p:spPr>
        <p:txBody>
          <a:bodyPr wrap="square" lIns="0" tIns="0" rIns="0" bIns="0" rtlCol="0"/>
          <a:lstStyle/>
          <a:p>
            <a:endParaRPr/>
          </a:p>
        </p:txBody>
      </p:sp>
      <p:sp>
        <p:nvSpPr>
          <p:cNvPr id="150" name="object 150"/>
          <p:cNvSpPr/>
          <p:nvPr/>
        </p:nvSpPr>
        <p:spPr>
          <a:xfrm>
            <a:off x="6665765" y="1663290"/>
            <a:ext cx="1307293" cy="399111"/>
          </a:xfrm>
          <a:prstGeom prst="rect">
            <a:avLst/>
          </a:prstGeom>
          <a:blipFill>
            <a:blip r:embed="rId60" cstate="print"/>
            <a:stretch>
              <a:fillRect/>
            </a:stretch>
          </a:blipFill>
        </p:spPr>
        <p:txBody>
          <a:bodyPr wrap="square" lIns="0" tIns="0" rIns="0" bIns="0" rtlCol="0"/>
          <a:lstStyle/>
          <a:p>
            <a:endParaRPr/>
          </a:p>
        </p:txBody>
      </p:sp>
      <p:sp>
        <p:nvSpPr>
          <p:cNvPr id="151" name="object 151"/>
          <p:cNvSpPr txBox="1"/>
          <p:nvPr/>
        </p:nvSpPr>
        <p:spPr>
          <a:xfrm>
            <a:off x="6805582" y="1723649"/>
            <a:ext cx="1043940" cy="179705"/>
          </a:xfrm>
          <a:prstGeom prst="rect">
            <a:avLst/>
          </a:prstGeom>
        </p:spPr>
        <p:txBody>
          <a:bodyPr vert="horz" wrap="square" lIns="0" tIns="0" rIns="0" bIns="0" rtlCol="0">
            <a:spAutoFit/>
          </a:bodyPr>
          <a:lstStyle/>
          <a:p>
            <a:pPr marL="12700"/>
            <a:r>
              <a:rPr sz="1150" spc="-10" dirty="0">
                <a:latin typeface="黑体"/>
                <a:cs typeface="黑体"/>
              </a:rPr>
              <a:t>堵</a:t>
            </a:r>
            <a:r>
              <a:rPr sz="1150" spc="-5" dirty="0">
                <a:latin typeface="黑体"/>
                <a:cs typeface="黑体"/>
              </a:rPr>
              <a:t>、</a:t>
            </a:r>
            <a:r>
              <a:rPr sz="1150" spc="-10" dirty="0">
                <a:latin typeface="黑体"/>
                <a:cs typeface="黑体"/>
              </a:rPr>
              <a:t>独、漏、</a:t>
            </a:r>
            <a:r>
              <a:rPr sz="1150" spc="-5" dirty="0">
                <a:latin typeface="黑体"/>
                <a:cs typeface="黑体"/>
              </a:rPr>
              <a:t>慢</a:t>
            </a:r>
            <a:endParaRPr sz="1150">
              <a:latin typeface="黑体"/>
              <a:cs typeface="黑体"/>
            </a:endParaRPr>
          </a:p>
        </p:txBody>
      </p:sp>
      <p:sp>
        <p:nvSpPr>
          <p:cNvPr id="152" name="object 152"/>
          <p:cNvSpPr/>
          <p:nvPr/>
        </p:nvSpPr>
        <p:spPr>
          <a:xfrm>
            <a:off x="5709503" y="4668958"/>
            <a:ext cx="476250" cy="586740"/>
          </a:xfrm>
          <a:custGeom>
            <a:avLst/>
            <a:gdLst/>
            <a:ahLst/>
            <a:cxnLst/>
            <a:rect l="l" t="t" r="r" b="b"/>
            <a:pathLst>
              <a:path w="476250" h="586739">
                <a:moveTo>
                  <a:pt x="475790" y="0"/>
                </a:moveTo>
                <a:lnTo>
                  <a:pt x="475790" y="466806"/>
                </a:lnTo>
                <a:lnTo>
                  <a:pt x="0" y="466806"/>
                </a:lnTo>
                <a:lnTo>
                  <a:pt x="0" y="586314"/>
                </a:lnTo>
              </a:path>
            </a:pathLst>
          </a:custGeom>
          <a:ln w="16133">
            <a:solidFill>
              <a:srgbClr val="000000"/>
            </a:solidFill>
          </a:ln>
        </p:spPr>
        <p:txBody>
          <a:bodyPr wrap="square" lIns="0" tIns="0" rIns="0" bIns="0" rtlCol="0"/>
          <a:lstStyle/>
          <a:p>
            <a:endParaRPr/>
          </a:p>
        </p:txBody>
      </p:sp>
      <p:sp>
        <p:nvSpPr>
          <p:cNvPr id="153" name="object 153"/>
          <p:cNvSpPr/>
          <p:nvPr/>
        </p:nvSpPr>
        <p:spPr>
          <a:xfrm>
            <a:off x="5652692" y="5241082"/>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54" name="object 154"/>
          <p:cNvSpPr/>
          <p:nvPr/>
        </p:nvSpPr>
        <p:spPr>
          <a:xfrm>
            <a:off x="5985164" y="4668958"/>
            <a:ext cx="200660" cy="586740"/>
          </a:xfrm>
          <a:custGeom>
            <a:avLst/>
            <a:gdLst/>
            <a:ahLst/>
            <a:cxnLst/>
            <a:rect l="l" t="t" r="r" b="b"/>
            <a:pathLst>
              <a:path w="200660" h="586739">
                <a:moveTo>
                  <a:pt x="200128" y="0"/>
                </a:moveTo>
                <a:lnTo>
                  <a:pt x="200128" y="466806"/>
                </a:lnTo>
                <a:lnTo>
                  <a:pt x="0" y="466806"/>
                </a:lnTo>
                <a:lnTo>
                  <a:pt x="0" y="586314"/>
                </a:lnTo>
              </a:path>
            </a:pathLst>
          </a:custGeom>
          <a:ln w="16137">
            <a:solidFill>
              <a:srgbClr val="000000"/>
            </a:solidFill>
          </a:ln>
        </p:spPr>
        <p:txBody>
          <a:bodyPr wrap="square" lIns="0" tIns="0" rIns="0" bIns="0" rtlCol="0"/>
          <a:lstStyle/>
          <a:p>
            <a:endParaRPr/>
          </a:p>
        </p:txBody>
      </p:sp>
      <p:sp>
        <p:nvSpPr>
          <p:cNvPr id="155" name="object 155"/>
          <p:cNvSpPr/>
          <p:nvPr/>
        </p:nvSpPr>
        <p:spPr>
          <a:xfrm>
            <a:off x="5928354" y="5241082"/>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56" name="object 156"/>
          <p:cNvSpPr/>
          <p:nvPr/>
        </p:nvSpPr>
        <p:spPr>
          <a:xfrm>
            <a:off x="6185293" y="4668958"/>
            <a:ext cx="0" cy="586740"/>
          </a:xfrm>
          <a:custGeom>
            <a:avLst/>
            <a:gdLst/>
            <a:ahLst/>
            <a:cxnLst/>
            <a:rect l="l" t="t" r="r" b="b"/>
            <a:pathLst>
              <a:path h="586739">
                <a:moveTo>
                  <a:pt x="0" y="0"/>
                </a:moveTo>
                <a:lnTo>
                  <a:pt x="0" y="586314"/>
                </a:lnTo>
              </a:path>
            </a:pathLst>
          </a:custGeom>
          <a:ln w="16139">
            <a:solidFill>
              <a:srgbClr val="000000"/>
            </a:solidFill>
          </a:ln>
        </p:spPr>
        <p:txBody>
          <a:bodyPr wrap="square" lIns="0" tIns="0" rIns="0" bIns="0" rtlCol="0"/>
          <a:lstStyle/>
          <a:p>
            <a:endParaRPr/>
          </a:p>
        </p:txBody>
      </p:sp>
      <p:sp>
        <p:nvSpPr>
          <p:cNvPr id="157" name="object 157"/>
          <p:cNvSpPr/>
          <p:nvPr/>
        </p:nvSpPr>
        <p:spPr>
          <a:xfrm>
            <a:off x="6128483" y="5241082"/>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58" name="object 158"/>
          <p:cNvSpPr/>
          <p:nvPr/>
        </p:nvSpPr>
        <p:spPr>
          <a:xfrm>
            <a:off x="6185294" y="4668958"/>
            <a:ext cx="247015" cy="586740"/>
          </a:xfrm>
          <a:custGeom>
            <a:avLst/>
            <a:gdLst/>
            <a:ahLst/>
            <a:cxnLst/>
            <a:rect l="l" t="t" r="r" b="b"/>
            <a:pathLst>
              <a:path w="247014" h="586739">
                <a:moveTo>
                  <a:pt x="0" y="0"/>
                </a:moveTo>
                <a:lnTo>
                  <a:pt x="0" y="457099"/>
                </a:lnTo>
                <a:lnTo>
                  <a:pt x="246933" y="457099"/>
                </a:lnTo>
                <a:lnTo>
                  <a:pt x="246933" y="586314"/>
                </a:lnTo>
              </a:path>
            </a:pathLst>
          </a:custGeom>
          <a:ln w="16137">
            <a:solidFill>
              <a:srgbClr val="000000"/>
            </a:solidFill>
          </a:ln>
        </p:spPr>
        <p:txBody>
          <a:bodyPr wrap="square" lIns="0" tIns="0" rIns="0" bIns="0" rtlCol="0"/>
          <a:lstStyle/>
          <a:p>
            <a:endParaRPr/>
          </a:p>
        </p:txBody>
      </p:sp>
      <p:sp>
        <p:nvSpPr>
          <p:cNvPr id="159" name="object 159"/>
          <p:cNvSpPr/>
          <p:nvPr/>
        </p:nvSpPr>
        <p:spPr>
          <a:xfrm>
            <a:off x="6375416" y="5241082"/>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60" name="object 160"/>
          <p:cNvSpPr/>
          <p:nvPr/>
        </p:nvSpPr>
        <p:spPr>
          <a:xfrm>
            <a:off x="6185293" y="4668958"/>
            <a:ext cx="476250" cy="586740"/>
          </a:xfrm>
          <a:custGeom>
            <a:avLst/>
            <a:gdLst/>
            <a:ahLst/>
            <a:cxnLst/>
            <a:rect l="l" t="t" r="r" b="b"/>
            <a:pathLst>
              <a:path w="476250" h="586739">
                <a:moveTo>
                  <a:pt x="0" y="0"/>
                </a:moveTo>
                <a:lnTo>
                  <a:pt x="0" y="457099"/>
                </a:lnTo>
                <a:lnTo>
                  <a:pt x="475790" y="457099"/>
                </a:lnTo>
                <a:lnTo>
                  <a:pt x="475790" y="586314"/>
                </a:lnTo>
              </a:path>
            </a:pathLst>
          </a:custGeom>
          <a:ln w="16133">
            <a:solidFill>
              <a:srgbClr val="000000"/>
            </a:solidFill>
          </a:ln>
        </p:spPr>
        <p:txBody>
          <a:bodyPr wrap="square" lIns="0" tIns="0" rIns="0" bIns="0" rtlCol="0"/>
          <a:lstStyle/>
          <a:p>
            <a:endParaRPr/>
          </a:p>
        </p:txBody>
      </p:sp>
      <p:sp>
        <p:nvSpPr>
          <p:cNvPr id="161" name="object 161"/>
          <p:cNvSpPr/>
          <p:nvPr/>
        </p:nvSpPr>
        <p:spPr>
          <a:xfrm>
            <a:off x="6604273" y="5241082"/>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62" name="object 162"/>
          <p:cNvSpPr/>
          <p:nvPr/>
        </p:nvSpPr>
        <p:spPr>
          <a:xfrm>
            <a:off x="5045688" y="3707060"/>
            <a:ext cx="0" cy="130810"/>
          </a:xfrm>
          <a:custGeom>
            <a:avLst/>
            <a:gdLst/>
            <a:ahLst/>
            <a:cxnLst/>
            <a:rect l="l" t="t" r="r" b="b"/>
            <a:pathLst>
              <a:path h="130810">
                <a:moveTo>
                  <a:pt x="0" y="0"/>
                </a:moveTo>
                <a:lnTo>
                  <a:pt x="0" y="130295"/>
                </a:lnTo>
              </a:path>
            </a:pathLst>
          </a:custGeom>
          <a:ln w="16139">
            <a:solidFill>
              <a:srgbClr val="000000"/>
            </a:solidFill>
          </a:ln>
        </p:spPr>
        <p:txBody>
          <a:bodyPr wrap="square" lIns="0" tIns="0" rIns="0" bIns="0" rtlCol="0"/>
          <a:lstStyle/>
          <a:p>
            <a:endParaRPr/>
          </a:p>
        </p:txBody>
      </p:sp>
      <p:sp>
        <p:nvSpPr>
          <p:cNvPr id="163" name="object 163"/>
          <p:cNvSpPr/>
          <p:nvPr/>
        </p:nvSpPr>
        <p:spPr>
          <a:xfrm>
            <a:off x="4988878" y="3823165"/>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164" name="object 164"/>
          <p:cNvSpPr/>
          <p:nvPr/>
        </p:nvSpPr>
        <p:spPr>
          <a:xfrm>
            <a:off x="5853628" y="2046759"/>
            <a:ext cx="850900" cy="337185"/>
          </a:xfrm>
          <a:custGeom>
            <a:avLst/>
            <a:gdLst/>
            <a:ahLst/>
            <a:cxnLst/>
            <a:rect l="l" t="t" r="r" b="b"/>
            <a:pathLst>
              <a:path w="850900" h="337185">
                <a:moveTo>
                  <a:pt x="850547" y="336704"/>
                </a:moveTo>
                <a:lnTo>
                  <a:pt x="850547" y="144163"/>
                </a:lnTo>
                <a:lnTo>
                  <a:pt x="0" y="144163"/>
                </a:lnTo>
                <a:lnTo>
                  <a:pt x="0" y="0"/>
                </a:lnTo>
              </a:path>
            </a:pathLst>
          </a:custGeom>
          <a:ln w="16127">
            <a:solidFill>
              <a:srgbClr val="000000"/>
            </a:solidFill>
          </a:ln>
        </p:spPr>
        <p:txBody>
          <a:bodyPr wrap="square" lIns="0" tIns="0" rIns="0" bIns="0" rtlCol="0"/>
          <a:lstStyle/>
          <a:p>
            <a:endParaRPr/>
          </a:p>
        </p:txBody>
      </p:sp>
      <p:sp>
        <p:nvSpPr>
          <p:cNvPr id="165" name="object 165"/>
          <p:cNvSpPr/>
          <p:nvPr/>
        </p:nvSpPr>
        <p:spPr>
          <a:xfrm>
            <a:off x="5796817" y="1947424"/>
            <a:ext cx="113664" cy="113664"/>
          </a:xfrm>
          <a:custGeom>
            <a:avLst/>
            <a:gdLst/>
            <a:ahLst/>
            <a:cxnLst/>
            <a:rect l="l" t="t" r="r" b="b"/>
            <a:pathLst>
              <a:path w="113664" h="113664">
                <a:moveTo>
                  <a:pt x="56810" y="0"/>
                </a:moveTo>
                <a:lnTo>
                  <a:pt x="0" y="113524"/>
                </a:lnTo>
                <a:lnTo>
                  <a:pt x="113621" y="113524"/>
                </a:lnTo>
                <a:lnTo>
                  <a:pt x="56810" y="0"/>
                </a:lnTo>
                <a:close/>
              </a:path>
            </a:pathLst>
          </a:custGeom>
          <a:solidFill>
            <a:srgbClr val="000000"/>
          </a:solidFill>
        </p:spPr>
        <p:txBody>
          <a:bodyPr wrap="square" lIns="0" tIns="0" rIns="0" bIns="0" rtlCol="0"/>
          <a:lstStyle/>
          <a:p>
            <a:endParaRPr/>
          </a:p>
        </p:txBody>
      </p:sp>
      <p:sp>
        <p:nvSpPr>
          <p:cNvPr id="166" name="object 166"/>
          <p:cNvSpPr txBox="1"/>
          <p:nvPr/>
        </p:nvSpPr>
        <p:spPr>
          <a:xfrm>
            <a:off x="5988121" y="2103692"/>
            <a:ext cx="548005" cy="165100"/>
          </a:xfrm>
          <a:prstGeom prst="rect">
            <a:avLst/>
          </a:prstGeom>
        </p:spPr>
        <p:txBody>
          <a:bodyPr vert="horz" wrap="square" lIns="0" tIns="0" rIns="0" bIns="0" rtlCol="0">
            <a:spAutoFit/>
          </a:bodyPr>
          <a:lstStyle/>
          <a:p>
            <a:pPr marL="12700"/>
            <a:r>
              <a:rPr sz="1050" dirty="0">
                <a:latin typeface="黑体"/>
                <a:cs typeface="黑体"/>
              </a:rPr>
              <a:t>根</a:t>
            </a:r>
            <a:r>
              <a:rPr sz="1050" spc="-100" dirty="0">
                <a:latin typeface="黑体"/>
                <a:cs typeface="黑体"/>
              </a:rPr>
              <a:t>本</a:t>
            </a:r>
            <a:r>
              <a:rPr sz="1050" dirty="0">
                <a:latin typeface="黑体"/>
                <a:cs typeface="黑体"/>
              </a:rPr>
              <a:t>原因</a:t>
            </a:r>
            <a:endParaRPr sz="1050">
              <a:latin typeface="黑体"/>
              <a:cs typeface="黑体"/>
            </a:endParaRPr>
          </a:p>
        </p:txBody>
      </p:sp>
      <p:sp>
        <p:nvSpPr>
          <p:cNvPr id="167" name="object 167"/>
          <p:cNvSpPr/>
          <p:nvPr/>
        </p:nvSpPr>
        <p:spPr>
          <a:xfrm>
            <a:off x="6704176" y="2046759"/>
            <a:ext cx="615950" cy="337185"/>
          </a:xfrm>
          <a:custGeom>
            <a:avLst/>
            <a:gdLst/>
            <a:ahLst/>
            <a:cxnLst/>
            <a:rect l="l" t="t" r="r" b="b"/>
            <a:pathLst>
              <a:path w="615950" h="337185">
                <a:moveTo>
                  <a:pt x="0" y="336704"/>
                </a:moveTo>
                <a:lnTo>
                  <a:pt x="0" y="156258"/>
                </a:lnTo>
                <a:lnTo>
                  <a:pt x="615396" y="156258"/>
                </a:lnTo>
                <a:lnTo>
                  <a:pt x="615396" y="0"/>
                </a:lnTo>
              </a:path>
            </a:pathLst>
          </a:custGeom>
          <a:ln w="16128">
            <a:solidFill>
              <a:srgbClr val="000000"/>
            </a:solidFill>
          </a:ln>
        </p:spPr>
        <p:txBody>
          <a:bodyPr wrap="square" lIns="0" tIns="0" rIns="0" bIns="0" rtlCol="0"/>
          <a:lstStyle/>
          <a:p>
            <a:endParaRPr/>
          </a:p>
        </p:txBody>
      </p:sp>
      <p:sp>
        <p:nvSpPr>
          <p:cNvPr id="168" name="object 168"/>
          <p:cNvSpPr/>
          <p:nvPr/>
        </p:nvSpPr>
        <p:spPr>
          <a:xfrm>
            <a:off x="7262762" y="1947424"/>
            <a:ext cx="113664" cy="113664"/>
          </a:xfrm>
          <a:custGeom>
            <a:avLst/>
            <a:gdLst/>
            <a:ahLst/>
            <a:cxnLst/>
            <a:rect l="l" t="t" r="r" b="b"/>
            <a:pathLst>
              <a:path w="113664" h="113664">
                <a:moveTo>
                  <a:pt x="56810" y="0"/>
                </a:moveTo>
                <a:lnTo>
                  <a:pt x="0" y="113524"/>
                </a:lnTo>
                <a:lnTo>
                  <a:pt x="113621" y="113524"/>
                </a:lnTo>
                <a:lnTo>
                  <a:pt x="56810" y="0"/>
                </a:lnTo>
                <a:close/>
              </a:path>
            </a:pathLst>
          </a:custGeom>
          <a:solidFill>
            <a:srgbClr val="000000"/>
          </a:solidFill>
        </p:spPr>
        <p:txBody>
          <a:bodyPr wrap="square" lIns="0" tIns="0" rIns="0" bIns="0" rtlCol="0"/>
          <a:lstStyle/>
          <a:p>
            <a:endParaRPr/>
          </a:p>
        </p:txBody>
      </p:sp>
      <p:sp>
        <p:nvSpPr>
          <p:cNvPr id="169" name="object 169"/>
          <p:cNvSpPr/>
          <p:nvPr/>
        </p:nvSpPr>
        <p:spPr>
          <a:xfrm>
            <a:off x="6791168" y="2117067"/>
            <a:ext cx="516890" cy="172085"/>
          </a:xfrm>
          <a:custGeom>
            <a:avLst/>
            <a:gdLst/>
            <a:ahLst/>
            <a:cxnLst/>
            <a:rect l="l" t="t" r="r" b="b"/>
            <a:pathLst>
              <a:path w="516889" h="172085">
                <a:moveTo>
                  <a:pt x="0" y="171738"/>
                </a:moveTo>
                <a:lnTo>
                  <a:pt x="516461" y="171738"/>
                </a:lnTo>
                <a:lnTo>
                  <a:pt x="516461" y="0"/>
                </a:lnTo>
                <a:lnTo>
                  <a:pt x="0" y="0"/>
                </a:lnTo>
                <a:lnTo>
                  <a:pt x="0" y="171738"/>
                </a:lnTo>
                <a:close/>
              </a:path>
            </a:pathLst>
          </a:custGeom>
          <a:solidFill>
            <a:srgbClr val="FFFFFF"/>
          </a:solidFill>
        </p:spPr>
        <p:txBody>
          <a:bodyPr wrap="square" lIns="0" tIns="0" rIns="0" bIns="0" rtlCol="0"/>
          <a:lstStyle/>
          <a:p>
            <a:endParaRPr/>
          </a:p>
        </p:txBody>
      </p:sp>
      <p:sp>
        <p:nvSpPr>
          <p:cNvPr id="170" name="object 170"/>
          <p:cNvSpPr txBox="1"/>
          <p:nvPr/>
        </p:nvSpPr>
        <p:spPr>
          <a:xfrm>
            <a:off x="6785408" y="2115786"/>
            <a:ext cx="548005" cy="165100"/>
          </a:xfrm>
          <a:prstGeom prst="rect">
            <a:avLst/>
          </a:prstGeom>
        </p:spPr>
        <p:txBody>
          <a:bodyPr vert="horz" wrap="square" lIns="0" tIns="0" rIns="0" bIns="0" rtlCol="0">
            <a:spAutoFit/>
          </a:bodyPr>
          <a:lstStyle/>
          <a:p>
            <a:pPr marL="12700"/>
            <a:r>
              <a:rPr sz="1050" dirty="0">
                <a:latin typeface="黑体"/>
                <a:cs typeface="黑体"/>
              </a:rPr>
              <a:t>具</a:t>
            </a:r>
            <a:r>
              <a:rPr sz="1050" spc="-100" dirty="0">
                <a:latin typeface="黑体"/>
                <a:cs typeface="黑体"/>
              </a:rPr>
              <a:t>体</a:t>
            </a:r>
            <a:r>
              <a:rPr sz="1050" dirty="0">
                <a:latin typeface="黑体"/>
                <a:cs typeface="黑体"/>
              </a:rPr>
              <a:t>表现</a:t>
            </a:r>
            <a:endParaRPr sz="1050">
              <a:latin typeface="黑体"/>
              <a:cs typeface="黑体"/>
            </a:endParaRPr>
          </a:p>
        </p:txBody>
      </p:sp>
      <p:sp>
        <p:nvSpPr>
          <p:cNvPr id="171" name="object 171"/>
          <p:cNvSpPr/>
          <p:nvPr/>
        </p:nvSpPr>
        <p:spPr>
          <a:xfrm>
            <a:off x="8376543" y="4035864"/>
            <a:ext cx="11430" cy="233679"/>
          </a:xfrm>
          <a:custGeom>
            <a:avLst/>
            <a:gdLst/>
            <a:ahLst/>
            <a:cxnLst/>
            <a:rect l="l" t="t" r="r" b="b"/>
            <a:pathLst>
              <a:path w="11429" h="233679">
                <a:moveTo>
                  <a:pt x="0" y="233177"/>
                </a:moveTo>
                <a:lnTo>
                  <a:pt x="10974" y="0"/>
                </a:lnTo>
              </a:path>
            </a:pathLst>
          </a:custGeom>
          <a:ln w="16139">
            <a:solidFill>
              <a:srgbClr val="000000"/>
            </a:solidFill>
          </a:ln>
        </p:spPr>
        <p:txBody>
          <a:bodyPr wrap="square" lIns="0" tIns="0" rIns="0" bIns="0" rtlCol="0"/>
          <a:lstStyle/>
          <a:p>
            <a:endParaRPr/>
          </a:p>
        </p:txBody>
      </p:sp>
      <p:sp>
        <p:nvSpPr>
          <p:cNvPr id="172" name="object 172"/>
          <p:cNvSpPr/>
          <p:nvPr/>
        </p:nvSpPr>
        <p:spPr>
          <a:xfrm>
            <a:off x="8330062" y="3936691"/>
            <a:ext cx="113664" cy="116205"/>
          </a:xfrm>
          <a:custGeom>
            <a:avLst/>
            <a:gdLst/>
            <a:ahLst/>
            <a:cxnLst/>
            <a:rect l="l" t="t" r="r" b="b"/>
            <a:pathLst>
              <a:path w="113665" h="116204">
                <a:moveTo>
                  <a:pt x="62136" y="0"/>
                </a:moveTo>
                <a:lnTo>
                  <a:pt x="0" y="110783"/>
                </a:lnTo>
                <a:lnTo>
                  <a:pt x="113621" y="116105"/>
                </a:lnTo>
                <a:lnTo>
                  <a:pt x="62136" y="0"/>
                </a:lnTo>
                <a:close/>
              </a:path>
            </a:pathLst>
          </a:custGeom>
          <a:solidFill>
            <a:srgbClr val="000000"/>
          </a:solidFill>
        </p:spPr>
        <p:txBody>
          <a:bodyPr wrap="square" lIns="0" tIns="0" rIns="0" bIns="0" rtlCol="0"/>
          <a:lstStyle/>
          <a:p>
            <a:endParaRPr/>
          </a:p>
        </p:txBody>
      </p:sp>
      <p:sp>
        <p:nvSpPr>
          <p:cNvPr id="173" name="object 173"/>
          <p:cNvSpPr/>
          <p:nvPr/>
        </p:nvSpPr>
        <p:spPr>
          <a:xfrm>
            <a:off x="3896561" y="2476606"/>
            <a:ext cx="855980" cy="271145"/>
          </a:xfrm>
          <a:custGeom>
            <a:avLst/>
            <a:gdLst/>
            <a:ahLst/>
            <a:cxnLst/>
            <a:rect l="l" t="t" r="r" b="b"/>
            <a:pathLst>
              <a:path w="855980" h="271144">
                <a:moveTo>
                  <a:pt x="0" y="270653"/>
                </a:moveTo>
                <a:lnTo>
                  <a:pt x="855680" y="270653"/>
                </a:lnTo>
                <a:lnTo>
                  <a:pt x="855680" y="0"/>
                </a:lnTo>
                <a:lnTo>
                  <a:pt x="0" y="0"/>
                </a:lnTo>
                <a:lnTo>
                  <a:pt x="0" y="270653"/>
                </a:lnTo>
                <a:close/>
              </a:path>
            </a:pathLst>
          </a:custGeom>
          <a:ln w="12107">
            <a:solidFill>
              <a:srgbClr val="000000"/>
            </a:solidFill>
          </a:ln>
        </p:spPr>
        <p:txBody>
          <a:bodyPr wrap="square" lIns="0" tIns="0" rIns="0" bIns="0" rtlCol="0"/>
          <a:lstStyle/>
          <a:p>
            <a:endParaRPr/>
          </a:p>
        </p:txBody>
      </p:sp>
      <p:sp>
        <p:nvSpPr>
          <p:cNvPr id="174" name="object 174"/>
          <p:cNvSpPr/>
          <p:nvPr/>
        </p:nvSpPr>
        <p:spPr>
          <a:xfrm>
            <a:off x="3896562" y="2726232"/>
            <a:ext cx="852805" cy="271145"/>
          </a:xfrm>
          <a:custGeom>
            <a:avLst/>
            <a:gdLst/>
            <a:ahLst/>
            <a:cxnLst/>
            <a:rect l="l" t="t" r="r" b="b"/>
            <a:pathLst>
              <a:path w="852805" h="271144">
                <a:moveTo>
                  <a:pt x="0" y="270653"/>
                </a:moveTo>
                <a:lnTo>
                  <a:pt x="852226" y="270653"/>
                </a:lnTo>
                <a:lnTo>
                  <a:pt x="852226" y="0"/>
                </a:lnTo>
                <a:lnTo>
                  <a:pt x="0" y="0"/>
                </a:lnTo>
                <a:lnTo>
                  <a:pt x="0" y="270653"/>
                </a:lnTo>
                <a:close/>
              </a:path>
            </a:pathLst>
          </a:custGeom>
          <a:ln w="12107">
            <a:solidFill>
              <a:srgbClr val="000000"/>
            </a:solidFill>
          </a:ln>
        </p:spPr>
        <p:txBody>
          <a:bodyPr wrap="square" lIns="0" tIns="0" rIns="0" bIns="0" rtlCol="0"/>
          <a:lstStyle/>
          <a:p>
            <a:endParaRPr/>
          </a:p>
        </p:txBody>
      </p:sp>
      <p:sp>
        <p:nvSpPr>
          <p:cNvPr id="175" name="object 175"/>
          <p:cNvSpPr/>
          <p:nvPr/>
        </p:nvSpPr>
        <p:spPr>
          <a:xfrm>
            <a:off x="3893011" y="3026976"/>
            <a:ext cx="855980" cy="271145"/>
          </a:xfrm>
          <a:custGeom>
            <a:avLst/>
            <a:gdLst/>
            <a:ahLst/>
            <a:cxnLst/>
            <a:rect l="l" t="t" r="r" b="b"/>
            <a:pathLst>
              <a:path w="855980" h="271145">
                <a:moveTo>
                  <a:pt x="0" y="270653"/>
                </a:moveTo>
                <a:lnTo>
                  <a:pt x="855680" y="270653"/>
                </a:lnTo>
                <a:lnTo>
                  <a:pt x="855680" y="0"/>
                </a:lnTo>
                <a:lnTo>
                  <a:pt x="0" y="0"/>
                </a:lnTo>
                <a:lnTo>
                  <a:pt x="0" y="270653"/>
                </a:lnTo>
                <a:close/>
              </a:path>
            </a:pathLst>
          </a:custGeom>
          <a:ln w="12107">
            <a:solidFill>
              <a:srgbClr val="000000"/>
            </a:solidFill>
          </a:ln>
        </p:spPr>
        <p:txBody>
          <a:bodyPr wrap="square" lIns="0" tIns="0" rIns="0" bIns="0" rtlCol="0"/>
          <a:lstStyle/>
          <a:p>
            <a:endParaRPr/>
          </a:p>
        </p:txBody>
      </p:sp>
      <p:sp>
        <p:nvSpPr>
          <p:cNvPr id="176" name="object 176"/>
          <p:cNvSpPr txBox="1"/>
          <p:nvPr/>
        </p:nvSpPr>
        <p:spPr>
          <a:xfrm>
            <a:off x="3988446" y="2516810"/>
            <a:ext cx="671195" cy="739140"/>
          </a:xfrm>
          <a:prstGeom prst="rect">
            <a:avLst/>
          </a:prstGeom>
        </p:spPr>
        <p:txBody>
          <a:bodyPr vert="horz" wrap="square" lIns="0" tIns="0" rIns="0" bIns="0" rtlCol="0">
            <a:spAutoFit/>
          </a:bodyPr>
          <a:lstStyle/>
          <a:p>
            <a:pPr marL="13970" indent="1270"/>
            <a:r>
              <a:rPr sz="1200" spc="35" dirty="0">
                <a:latin typeface="黑体"/>
                <a:cs typeface="黑体"/>
              </a:rPr>
              <a:t>关</a:t>
            </a:r>
            <a:r>
              <a:rPr sz="1200" spc="135" dirty="0">
                <a:latin typeface="黑体"/>
                <a:cs typeface="黑体"/>
              </a:rPr>
              <a:t>联</a:t>
            </a:r>
            <a:r>
              <a:rPr sz="1200" spc="35" dirty="0">
                <a:latin typeface="黑体"/>
                <a:cs typeface="黑体"/>
              </a:rPr>
              <a:t>程度</a:t>
            </a:r>
            <a:endParaRPr sz="1200">
              <a:latin typeface="黑体"/>
              <a:cs typeface="黑体"/>
            </a:endParaRPr>
          </a:p>
          <a:p>
            <a:pPr marL="12700" indent="1270">
              <a:spcBef>
                <a:spcPts val="475"/>
              </a:spcBef>
            </a:pPr>
            <a:r>
              <a:rPr sz="1250" spc="-10" dirty="0">
                <a:latin typeface="黑体"/>
                <a:cs typeface="黑体"/>
              </a:rPr>
              <a:t>串</a:t>
            </a:r>
            <a:r>
              <a:rPr sz="1250" spc="75" dirty="0">
                <a:latin typeface="黑体"/>
                <a:cs typeface="黑体"/>
              </a:rPr>
              <a:t>联</a:t>
            </a:r>
            <a:r>
              <a:rPr sz="1250" spc="-10" dirty="0">
                <a:latin typeface="黑体"/>
                <a:cs typeface="黑体"/>
              </a:rPr>
              <a:t>价值</a:t>
            </a:r>
            <a:endParaRPr sz="1250">
              <a:latin typeface="黑体"/>
              <a:cs typeface="黑体"/>
            </a:endParaRPr>
          </a:p>
          <a:p>
            <a:pPr marL="12700">
              <a:spcBef>
                <a:spcPts val="925"/>
              </a:spcBef>
            </a:pPr>
            <a:r>
              <a:rPr sz="1200" spc="35" dirty="0">
                <a:latin typeface="黑体"/>
                <a:cs typeface="黑体"/>
              </a:rPr>
              <a:t>场</a:t>
            </a:r>
            <a:r>
              <a:rPr sz="1200" spc="125" dirty="0">
                <a:latin typeface="黑体"/>
                <a:cs typeface="黑体"/>
              </a:rPr>
              <a:t>景</a:t>
            </a:r>
            <a:r>
              <a:rPr sz="1200" spc="35" dirty="0">
                <a:latin typeface="黑体"/>
                <a:cs typeface="黑体"/>
              </a:rPr>
              <a:t>作用</a:t>
            </a:r>
            <a:endParaRPr sz="1200">
              <a:latin typeface="黑体"/>
              <a:cs typeface="黑体"/>
            </a:endParaRPr>
          </a:p>
        </p:txBody>
      </p:sp>
      <p:sp>
        <p:nvSpPr>
          <p:cNvPr id="177" name="object 177"/>
          <p:cNvSpPr/>
          <p:nvPr/>
        </p:nvSpPr>
        <p:spPr>
          <a:xfrm>
            <a:off x="4848142" y="2840466"/>
            <a:ext cx="541020" cy="321945"/>
          </a:xfrm>
          <a:custGeom>
            <a:avLst/>
            <a:gdLst/>
            <a:ahLst/>
            <a:cxnLst/>
            <a:rect l="l" t="t" r="r" b="b"/>
            <a:pathLst>
              <a:path w="541020" h="321944">
                <a:moveTo>
                  <a:pt x="540670" y="0"/>
                </a:moveTo>
                <a:lnTo>
                  <a:pt x="173498" y="0"/>
                </a:lnTo>
                <a:lnTo>
                  <a:pt x="173498" y="321868"/>
                </a:lnTo>
                <a:lnTo>
                  <a:pt x="0" y="321868"/>
                </a:lnTo>
              </a:path>
            </a:pathLst>
          </a:custGeom>
          <a:ln w="16129">
            <a:solidFill>
              <a:srgbClr val="000000"/>
            </a:solidFill>
          </a:ln>
        </p:spPr>
        <p:txBody>
          <a:bodyPr wrap="square" lIns="0" tIns="0" rIns="0" bIns="0" rtlCol="0"/>
          <a:lstStyle/>
          <a:p>
            <a:endParaRPr/>
          </a:p>
        </p:txBody>
      </p:sp>
      <p:sp>
        <p:nvSpPr>
          <p:cNvPr id="178" name="object 178"/>
          <p:cNvSpPr/>
          <p:nvPr/>
        </p:nvSpPr>
        <p:spPr>
          <a:xfrm>
            <a:off x="4748723" y="3105572"/>
            <a:ext cx="113664" cy="113664"/>
          </a:xfrm>
          <a:custGeom>
            <a:avLst/>
            <a:gdLst/>
            <a:ahLst/>
            <a:cxnLst/>
            <a:rect l="l" t="t" r="r" b="b"/>
            <a:pathLst>
              <a:path w="113664" h="113664">
                <a:moveTo>
                  <a:pt x="113621" y="0"/>
                </a:moveTo>
                <a:lnTo>
                  <a:pt x="0" y="56762"/>
                </a:lnTo>
                <a:lnTo>
                  <a:pt x="113621" y="113524"/>
                </a:lnTo>
                <a:lnTo>
                  <a:pt x="113621" y="0"/>
                </a:lnTo>
                <a:close/>
              </a:path>
            </a:pathLst>
          </a:custGeom>
          <a:solidFill>
            <a:srgbClr val="000000"/>
          </a:solidFill>
        </p:spPr>
        <p:txBody>
          <a:bodyPr wrap="square" lIns="0" tIns="0" rIns="0" bIns="0" rtlCol="0"/>
          <a:lstStyle/>
          <a:p>
            <a:endParaRPr/>
          </a:p>
        </p:txBody>
      </p:sp>
      <p:sp>
        <p:nvSpPr>
          <p:cNvPr id="179" name="object 179"/>
          <p:cNvSpPr/>
          <p:nvPr/>
        </p:nvSpPr>
        <p:spPr>
          <a:xfrm>
            <a:off x="5280841" y="2497633"/>
            <a:ext cx="3175" cy="243840"/>
          </a:xfrm>
          <a:custGeom>
            <a:avLst/>
            <a:gdLst/>
            <a:ahLst/>
            <a:cxnLst/>
            <a:rect l="l" t="t" r="r" b="b"/>
            <a:pathLst>
              <a:path w="3175" h="243839">
                <a:moveTo>
                  <a:pt x="2582" y="0"/>
                </a:moveTo>
                <a:lnTo>
                  <a:pt x="0" y="243498"/>
                </a:lnTo>
              </a:path>
            </a:pathLst>
          </a:custGeom>
          <a:ln w="16139">
            <a:solidFill>
              <a:srgbClr val="000000"/>
            </a:solidFill>
          </a:ln>
        </p:spPr>
        <p:txBody>
          <a:bodyPr wrap="square" lIns="0" tIns="0" rIns="0" bIns="0" rtlCol="0"/>
          <a:lstStyle/>
          <a:p>
            <a:endParaRPr/>
          </a:p>
        </p:txBody>
      </p:sp>
      <p:sp>
        <p:nvSpPr>
          <p:cNvPr id="180" name="object 180"/>
          <p:cNvSpPr/>
          <p:nvPr/>
        </p:nvSpPr>
        <p:spPr>
          <a:xfrm>
            <a:off x="5224190" y="2726457"/>
            <a:ext cx="113664" cy="114300"/>
          </a:xfrm>
          <a:custGeom>
            <a:avLst/>
            <a:gdLst/>
            <a:ahLst/>
            <a:cxnLst/>
            <a:rect l="l" t="t" r="r" b="b"/>
            <a:pathLst>
              <a:path w="113664" h="114300">
                <a:moveTo>
                  <a:pt x="0" y="0"/>
                </a:moveTo>
                <a:lnTo>
                  <a:pt x="55519" y="114008"/>
                </a:lnTo>
                <a:lnTo>
                  <a:pt x="113621" y="1128"/>
                </a:lnTo>
                <a:lnTo>
                  <a:pt x="0" y="0"/>
                </a:lnTo>
                <a:close/>
              </a:path>
            </a:pathLst>
          </a:custGeom>
          <a:solidFill>
            <a:srgbClr val="000000"/>
          </a:solidFill>
        </p:spPr>
        <p:txBody>
          <a:bodyPr wrap="square" lIns="0" tIns="0" rIns="0" bIns="0" rtlCol="0"/>
          <a:lstStyle/>
          <a:p>
            <a:endParaRPr/>
          </a:p>
        </p:txBody>
      </p:sp>
      <p:sp>
        <p:nvSpPr>
          <p:cNvPr id="181" name="object 181"/>
          <p:cNvSpPr/>
          <p:nvPr/>
        </p:nvSpPr>
        <p:spPr>
          <a:xfrm>
            <a:off x="4847980" y="2840466"/>
            <a:ext cx="293370" cy="15875"/>
          </a:xfrm>
          <a:custGeom>
            <a:avLst/>
            <a:gdLst/>
            <a:ahLst/>
            <a:cxnLst/>
            <a:rect l="l" t="t" r="r" b="b"/>
            <a:pathLst>
              <a:path w="293370" h="15875">
                <a:moveTo>
                  <a:pt x="293253" y="0"/>
                </a:moveTo>
                <a:lnTo>
                  <a:pt x="0" y="15803"/>
                </a:lnTo>
              </a:path>
            </a:pathLst>
          </a:custGeom>
          <a:ln w="16125">
            <a:solidFill>
              <a:srgbClr val="000000"/>
            </a:solidFill>
          </a:ln>
        </p:spPr>
        <p:txBody>
          <a:bodyPr wrap="square" lIns="0" tIns="0" rIns="0" bIns="0" rtlCol="0"/>
          <a:lstStyle/>
          <a:p>
            <a:endParaRPr/>
          </a:p>
        </p:txBody>
      </p:sp>
      <p:sp>
        <p:nvSpPr>
          <p:cNvPr id="182" name="object 182"/>
          <p:cNvSpPr/>
          <p:nvPr/>
        </p:nvSpPr>
        <p:spPr>
          <a:xfrm>
            <a:off x="4748724" y="2798861"/>
            <a:ext cx="116839" cy="113664"/>
          </a:xfrm>
          <a:custGeom>
            <a:avLst/>
            <a:gdLst/>
            <a:ahLst/>
            <a:cxnLst/>
            <a:rect l="l" t="t" r="r" b="b"/>
            <a:pathLst>
              <a:path w="116839" h="113664">
                <a:moveTo>
                  <a:pt x="110393" y="0"/>
                </a:moveTo>
                <a:lnTo>
                  <a:pt x="0" y="62728"/>
                </a:lnTo>
                <a:lnTo>
                  <a:pt x="116526" y="113363"/>
                </a:lnTo>
                <a:lnTo>
                  <a:pt x="110393" y="0"/>
                </a:lnTo>
                <a:close/>
              </a:path>
            </a:pathLst>
          </a:custGeom>
          <a:solidFill>
            <a:srgbClr val="000000"/>
          </a:solidFill>
        </p:spPr>
        <p:txBody>
          <a:bodyPr wrap="square" lIns="0" tIns="0" rIns="0" bIns="0" rtlCol="0"/>
          <a:lstStyle/>
          <a:p>
            <a:endParaRPr/>
          </a:p>
        </p:txBody>
      </p:sp>
      <p:sp>
        <p:nvSpPr>
          <p:cNvPr id="183" name="object 183"/>
          <p:cNvSpPr/>
          <p:nvPr/>
        </p:nvSpPr>
        <p:spPr>
          <a:xfrm>
            <a:off x="4851693" y="2603740"/>
            <a:ext cx="482600" cy="236854"/>
          </a:xfrm>
          <a:custGeom>
            <a:avLst/>
            <a:gdLst/>
            <a:ahLst/>
            <a:cxnLst/>
            <a:rect l="l" t="t" r="r" b="b"/>
            <a:pathLst>
              <a:path w="482600" h="236855">
                <a:moveTo>
                  <a:pt x="482084" y="236725"/>
                </a:moveTo>
                <a:lnTo>
                  <a:pt x="193995" y="236725"/>
                </a:lnTo>
                <a:lnTo>
                  <a:pt x="193995" y="0"/>
                </a:lnTo>
                <a:lnTo>
                  <a:pt x="0" y="0"/>
                </a:lnTo>
              </a:path>
            </a:pathLst>
          </a:custGeom>
          <a:ln w="16128">
            <a:solidFill>
              <a:srgbClr val="000000"/>
            </a:solidFill>
          </a:ln>
        </p:spPr>
        <p:txBody>
          <a:bodyPr wrap="square" lIns="0" tIns="0" rIns="0" bIns="0" rtlCol="0"/>
          <a:lstStyle/>
          <a:p>
            <a:endParaRPr/>
          </a:p>
        </p:txBody>
      </p:sp>
      <p:sp>
        <p:nvSpPr>
          <p:cNvPr id="184" name="object 184"/>
          <p:cNvSpPr/>
          <p:nvPr/>
        </p:nvSpPr>
        <p:spPr>
          <a:xfrm>
            <a:off x="4752274" y="2546978"/>
            <a:ext cx="113664" cy="113664"/>
          </a:xfrm>
          <a:custGeom>
            <a:avLst/>
            <a:gdLst/>
            <a:ahLst/>
            <a:cxnLst/>
            <a:rect l="l" t="t" r="r" b="b"/>
            <a:pathLst>
              <a:path w="113664" h="113664">
                <a:moveTo>
                  <a:pt x="113621" y="0"/>
                </a:moveTo>
                <a:lnTo>
                  <a:pt x="0" y="56762"/>
                </a:lnTo>
                <a:lnTo>
                  <a:pt x="113621" y="113524"/>
                </a:lnTo>
                <a:lnTo>
                  <a:pt x="113621" y="0"/>
                </a:lnTo>
                <a:close/>
              </a:path>
            </a:pathLst>
          </a:custGeom>
          <a:solidFill>
            <a:srgbClr val="000000"/>
          </a:solidFill>
        </p:spPr>
        <p:txBody>
          <a:bodyPr wrap="square" lIns="0" tIns="0" rIns="0" bIns="0" rtlCol="0"/>
          <a:lstStyle/>
          <a:p>
            <a:endParaRPr/>
          </a:p>
        </p:txBody>
      </p:sp>
      <p:sp>
        <p:nvSpPr>
          <p:cNvPr id="185" name="object 185"/>
          <p:cNvSpPr/>
          <p:nvPr/>
        </p:nvSpPr>
        <p:spPr>
          <a:xfrm>
            <a:off x="5160118" y="1428244"/>
            <a:ext cx="4905375" cy="4942205"/>
          </a:xfrm>
          <a:custGeom>
            <a:avLst/>
            <a:gdLst/>
            <a:ahLst/>
            <a:cxnLst/>
            <a:rect l="l" t="t" r="r" b="b"/>
            <a:pathLst>
              <a:path w="4905375" h="4942205">
                <a:moveTo>
                  <a:pt x="0" y="86528"/>
                </a:moveTo>
                <a:lnTo>
                  <a:pt x="53679" y="78947"/>
                </a:lnTo>
                <a:lnTo>
                  <a:pt x="107084" y="71728"/>
                </a:lnTo>
                <a:lnTo>
                  <a:pt x="160215" y="64868"/>
                </a:lnTo>
                <a:lnTo>
                  <a:pt x="213071" y="58366"/>
                </a:lnTo>
                <a:lnTo>
                  <a:pt x="265652" y="52219"/>
                </a:lnTo>
                <a:lnTo>
                  <a:pt x="317958" y="46425"/>
                </a:lnTo>
                <a:lnTo>
                  <a:pt x="369987" y="40983"/>
                </a:lnTo>
                <a:lnTo>
                  <a:pt x="421741" y="35889"/>
                </a:lnTo>
                <a:lnTo>
                  <a:pt x="473217" y="31143"/>
                </a:lnTo>
                <a:lnTo>
                  <a:pt x="524417" y="26742"/>
                </a:lnTo>
                <a:lnTo>
                  <a:pt x="575340" y="22685"/>
                </a:lnTo>
                <a:lnTo>
                  <a:pt x="625984" y="18968"/>
                </a:lnTo>
                <a:lnTo>
                  <a:pt x="676351" y="15590"/>
                </a:lnTo>
                <a:lnTo>
                  <a:pt x="726439" y="12549"/>
                </a:lnTo>
                <a:lnTo>
                  <a:pt x="776249" y="9842"/>
                </a:lnTo>
                <a:lnTo>
                  <a:pt x="825779" y="7469"/>
                </a:lnTo>
                <a:lnTo>
                  <a:pt x="875030" y="5426"/>
                </a:lnTo>
                <a:lnTo>
                  <a:pt x="924001" y="3712"/>
                </a:lnTo>
                <a:lnTo>
                  <a:pt x="972692" y="2325"/>
                </a:lnTo>
                <a:lnTo>
                  <a:pt x="1021102" y="1262"/>
                </a:lnTo>
                <a:lnTo>
                  <a:pt x="1069232" y="521"/>
                </a:lnTo>
                <a:lnTo>
                  <a:pt x="1117080" y="101"/>
                </a:lnTo>
                <a:lnTo>
                  <a:pt x="1164646" y="0"/>
                </a:lnTo>
                <a:lnTo>
                  <a:pt x="1211931" y="214"/>
                </a:lnTo>
                <a:lnTo>
                  <a:pt x="1258933" y="743"/>
                </a:lnTo>
                <a:lnTo>
                  <a:pt x="1305652" y="1584"/>
                </a:lnTo>
                <a:lnTo>
                  <a:pt x="1352089" y="2736"/>
                </a:lnTo>
                <a:lnTo>
                  <a:pt x="1398241" y="4195"/>
                </a:lnTo>
                <a:lnTo>
                  <a:pt x="1444111" y="5961"/>
                </a:lnTo>
                <a:lnTo>
                  <a:pt x="1489695" y="8030"/>
                </a:lnTo>
                <a:lnTo>
                  <a:pt x="1534996" y="10402"/>
                </a:lnTo>
                <a:lnTo>
                  <a:pt x="1580011" y="13073"/>
                </a:lnTo>
                <a:lnTo>
                  <a:pt x="1624741" y="16043"/>
                </a:lnTo>
                <a:lnTo>
                  <a:pt x="1669186" y="19308"/>
                </a:lnTo>
                <a:lnTo>
                  <a:pt x="1713345" y="22866"/>
                </a:lnTo>
                <a:lnTo>
                  <a:pt x="1757217" y="26717"/>
                </a:lnTo>
                <a:lnTo>
                  <a:pt x="1800803" y="30857"/>
                </a:lnTo>
                <a:lnTo>
                  <a:pt x="1844101" y="35284"/>
                </a:lnTo>
                <a:lnTo>
                  <a:pt x="1887112" y="39998"/>
                </a:lnTo>
                <a:lnTo>
                  <a:pt x="1929836" y="44994"/>
                </a:lnTo>
                <a:lnTo>
                  <a:pt x="1972271" y="50272"/>
                </a:lnTo>
                <a:lnTo>
                  <a:pt x="2014418" y="55829"/>
                </a:lnTo>
                <a:lnTo>
                  <a:pt x="2056276" y="61664"/>
                </a:lnTo>
                <a:lnTo>
                  <a:pt x="2097845" y="67774"/>
                </a:lnTo>
                <a:lnTo>
                  <a:pt x="2139124" y="74157"/>
                </a:lnTo>
                <a:lnTo>
                  <a:pt x="2180113" y="80811"/>
                </a:lnTo>
                <a:lnTo>
                  <a:pt x="2220812" y="87734"/>
                </a:lnTo>
                <a:lnTo>
                  <a:pt x="2261220" y="94925"/>
                </a:lnTo>
                <a:lnTo>
                  <a:pt x="2301338" y="102380"/>
                </a:lnTo>
                <a:lnTo>
                  <a:pt x="2341164" y="110098"/>
                </a:lnTo>
                <a:lnTo>
                  <a:pt x="2380698" y="118077"/>
                </a:lnTo>
                <a:lnTo>
                  <a:pt x="2419940" y="126315"/>
                </a:lnTo>
                <a:lnTo>
                  <a:pt x="2458890" y="134809"/>
                </a:lnTo>
                <a:lnTo>
                  <a:pt x="2497546" y="143558"/>
                </a:lnTo>
                <a:lnTo>
                  <a:pt x="2535910" y="152560"/>
                </a:lnTo>
                <a:lnTo>
                  <a:pt x="2573980" y="161813"/>
                </a:lnTo>
                <a:lnTo>
                  <a:pt x="2611757" y="171314"/>
                </a:lnTo>
                <a:lnTo>
                  <a:pt x="2649239" y="181061"/>
                </a:lnTo>
                <a:lnTo>
                  <a:pt x="2686426" y="191053"/>
                </a:lnTo>
                <a:lnTo>
                  <a:pt x="2723318" y="201287"/>
                </a:lnTo>
                <a:lnTo>
                  <a:pt x="2796217" y="222474"/>
                </a:lnTo>
                <a:lnTo>
                  <a:pt x="2867931" y="244607"/>
                </a:lnTo>
                <a:lnTo>
                  <a:pt x="2938459" y="267667"/>
                </a:lnTo>
                <a:lnTo>
                  <a:pt x="3007796" y="291639"/>
                </a:lnTo>
                <a:lnTo>
                  <a:pt x="3075941" y="316507"/>
                </a:lnTo>
                <a:lnTo>
                  <a:pt x="3142889" y="342254"/>
                </a:lnTo>
                <a:lnTo>
                  <a:pt x="3208639" y="368863"/>
                </a:lnTo>
                <a:lnTo>
                  <a:pt x="3273188" y="396319"/>
                </a:lnTo>
                <a:lnTo>
                  <a:pt x="3336532" y="424604"/>
                </a:lnTo>
                <a:lnTo>
                  <a:pt x="3398670" y="453703"/>
                </a:lnTo>
                <a:lnTo>
                  <a:pt x="3459597" y="483598"/>
                </a:lnTo>
                <a:lnTo>
                  <a:pt x="3519310" y="514274"/>
                </a:lnTo>
                <a:lnTo>
                  <a:pt x="3577809" y="545714"/>
                </a:lnTo>
                <a:lnTo>
                  <a:pt x="3635088" y="577901"/>
                </a:lnTo>
                <a:lnTo>
                  <a:pt x="3691145" y="610819"/>
                </a:lnTo>
                <a:lnTo>
                  <a:pt x="3745979" y="644452"/>
                </a:lnTo>
                <a:lnTo>
                  <a:pt x="3799584" y="678784"/>
                </a:lnTo>
                <a:lnTo>
                  <a:pt x="3851960" y="713797"/>
                </a:lnTo>
                <a:lnTo>
                  <a:pt x="3903102" y="749475"/>
                </a:lnTo>
                <a:lnTo>
                  <a:pt x="3953008" y="785802"/>
                </a:lnTo>
                <a:lnTo>
                  <a:pt x="4001675" y="822762"/>
                </a:lnTo>
                <a:lnTo>
                  <a:pt x="4049101" y="860338"/>
                </a:lnTo>
                <a:lnTo>
                  <a:pt x="4095281" y="898513"/>
                </a:lnTo>
                <a:lnTo>
                  <a:pt x="4140215" y="937272"/>
                </a:lnTo>
                <a:lnTo>
                  <a:pt x="4183897" y="976597"/>
                </a:lnTo>
                <a:lnTo>
                  <a:pt x="4226327" y="1016472"/>
                </a:lnTo>
                <a:lnTo>
                  <a:pt x="4267500" y="1056881"/>
                </a:lnTo>
                <a:lnTo>
                  <a:pt x="4307414" y="1097808"/>
                </a:lnTo>
                <a:lnTo>
                  <a:pt x="4346066" y="1139236"/>
                </a:lnTo>
                <a:lnTo>
                  <a:pt x="4383453" y="1181148"/>
                </a:lnTo>
                <a:lnTo>
                  <a:pt x="4419572" y="1223528"/>
                </a:lnTo>
                <a:lnTo>
                  <a:pt x="4454421" y="1266360"/>
                </a:lnTo>
                <a:lnTo>
                  <a:pt x="4487997" y="1309627"/>
                </a:lnTo>
                <a:lnTo>
                  <a:pt x="4520295" y="1353313"/>
                </a:lnTo>
                <a:lnTo>
                  <a:pt x="4551315" y="1397401"/>
                </a:lnTo>
                <a:lnTo>
                  <a:pt x="4581053" y="1441875"/>
                </a:lnTo>
                <a:lnTo>
                  <a:pt x="4609505" y="1486718"/>
                </a:lnTo>
                <a:lnTo>
                  <a:pt x="4636670" y="1531915"/>
                </a:lnTo>
                <a:lnTo>
                  <a:pt x="4662543" y="1577448"/>
                </a:lnTo>
                <a:lnTo>
                  <a:pt x="4687123" y="1623301"/>
                </a:lnTo>
                <a:lnTo>
                  <a:pt x="4710407" y="1669458"/>
                </a:lnTo>
                <a:lnTo>
                  <a:pt x="4732391" y="1715902"/>
                </a:lnTo>
                <a:lnTo>
                  <a:pt x="4753073" y="1762617"/>
                </a:lnTo>
                <a:lnTo>
                  <a:pt x="4772449" y="1809586"/>
                </a:lnTo>
                <a:lnTo>
                  <a:pt x="4790518" y="1856794"/>
                </a:lnTo>
                <a:lnTo>
                  <a:pt x="4807275" y="1904222"/>
                </a:lnTo>
                <a:lnTo>
                  <a:pt x="4822719" y="1951856"/>
                </a:lnTo>
                <a:lnTo>
                  <a:pt x="4836846" y="1999679"/>
                </a:lnTo>
                <a:lnTo>
                  <a:pt x="4849653" y="2047673"/>
                </a:lnTo>
                <a:lnTo>
                  <a:pt x="4861138" y="2095824"/>
                </a:lnTo>
                <a:lnTo>
                  <a:pt x="4871298" y="2144114"/>
                </a:lnTo>
                <a:lnTo>
                  <a:pt x="4880129" y="2192526"/>
                </a:lnTo>
                <a:lnTo>
                  <a:pt x="4887629" y="2241045"/>
                </a:lnTo>
                <a:lnTo>
                  <a:pt x="4893795" y="2289654"/>
                </a:lnTo>
                <a:lnTo>
                  <a:pt x="4898625" y="2338337"/>
                </a:lnTo>
                <a:lnTo>
                  <a:pt x="4902114" y="2387077"/>
                </a:lnTo>
                <a:lnTo>
                  <a:pt x="4904261" y="2435857"/>
                </a:lnTo>
                <a:lnTo>
                  <a:pt x="4905062" y="2484662"/>
                </a:lnTo>
                <a:lnTo>
                  <a:pt x="4904957" y="2509068"/>
                </a:lnTo>
                <a:lnTo>
                  <a:pt x="4903735" y="2557878"/>
                </a:lnTo>
                <a:lnTo>
                  <a:pt x="4901160" y="2606672"/>
                </a:lnTo>
                <a:lnTo>
                  <a:pt x="4897229" y="2655432"/>
                </a:lnTo>
                <a:lnTo>
                  <a:pt x="4891940" y="2704142"/>
                </a:lnTo>
                <a:lnTo>
                  <a:pt x="4885289" y="2752786"/>
                </a:lnTo>
                <a:lnTo>
                  <a:pt x="4877274" y="2801348"/>
                </a:lnTo>
                <a:lnTo>
                  <a:pt x="4867892" y="2849810"/>
                </a:lnTo>
                <a:lnTo>
                  <a:pt x="4857140" y="2898157"/>
                </a:lnTo>
                <a:lnTo>
                  <a:pt x="4845015" y="2946372"/>
                </a:lnTo>
                <a:lnTo>
                  <a:pt x="4831515" y="2994439"/>
                </a:lnTo>
                <a:lnTo>
                  <a:pt x="4816635" y="3042341"/>
                </a:lnTo>
                <a:lnTo>
                  <a:pt x="4800374" y="3090062"/>
                </a:lnTo>
                <a:lnTo>
                  <a:pt x="4782729" y="3137585"/>
                </a:lnTo>
                <a:lnTo>
                  <a:pt x="4763696" y="3184894"/>
                </a:lnTo>
                <a:lnTo>
                  <a:pt x="4743273" y="3231972"/>
                </a:lnTo>
                <a:lnTo>
                  <a:pt x="4721457" y="3278804"/>
                </a:lnTo>
                <a:lnTo>
                  <a:pt x="4698246" y="3325372"/>
                </a:lnTo>
                <a:lnTo>
                  <a:pt x="4673635" y="3371660"/>
                </a:lnTo>
                <a:lnTo>
                  <a:pt x="4647623" y="3417652"/>
                </a:lnTo>
                <a:lnTo>
                  <a:pt x="4620206" y="3463331"/>
                </a:lnTo>
                <a:lnTo>
                  <a:pt x="4591381" y="3508681"/>
                </a:lnTo>
                <a:lnTo>
                  <a:pt x="4561146" y="3553685"/>
                </a:lnTo>
                <a:lnTo>
                  <a:pt x="4529498" y="3598327"/>
                </a:lnTo>
                <a:lnTo>
                  <a:pt x="4496434" y="3642591"/>
                </a:lnTo>
                <a:lnTo>
                  <a:pt x="4461951" y="3686460"/>
                </a:lnTo>
                <a:lnTo>
                  <a:pt x="4426046" y="3729918"/>
                </a:lnTo>
                <a:lnTo>
                  <a:pt x="4388716" y="3772947"/>
                </a:lnTo>
                <a:lnTo>
                  <a:pt x="4349958" y="3815533"/>
                </a:lnTo>
                <a:lnTo>
                  <a:pt x="4309771" y="3857657"/>
                </a:lnTo>
                <a:lnTo>
                  <a:pt x="4268149" y="3899305"/>
                </a:lnTo>
                <a:lnTo>
                  <a:pt x="4225091" y="3940459"/>
                </a:lnTo>
                <a:lnTo>
                  <a:pt x="4180595" y="3981103"/>
                </a:lnTo>
                <a:lnTo>
                  <a:pt x="4134656" y="4021221"/>
                </a:lnTo>
                <a:lnTo>
                  <a:pt x="4087272" y="4060796"/>
                </a:lnTo>
                <a:lnTo>
                  <a:pt x="4038440" y="4099811"/>
                </a:lnTo>
                <a:lnTo>
                  <a:pt x="3988158" y="4138251"/>
                </a:lnTo>
                <a:lnTo>
                  <a:pt x="3936422" y="4176098"/>
                </a:lnTo>
                <a:lnTo>
                  <a:pt x="3883230" y="4213337"/>
                </a:lnTo>
                <a:lnTo>
                  <a:pt x="3828578" y="4249951"/>
                </a:lnTo>
                <a:lnTo>
                  <a:pt x="3772465" y="4285923"/>
                </a:lnTo>
                <a:lnTo>
                  <a:pt x="3714886" y="4321238"/>
                </a:lnTo>
                <a:lnTo>
                  <a:pt x="3655839" y="4355878"/>
                </a:lnTo>
                <a:lnTo>
                  <a:pt x="3595321" y="4389827"/>
                </a:lnTo>
                <a:lnTo>
                  <a:pt x="3533329" y="4423069"/>
                </a:lnTo>
                <a:lnTo>
                  <a:pt x="3469861" y="4455587"/>
                </a:lnTo>
                <a:lnTo>
                  <a:pt x="3404914" y="4487365"/>
                </a:lnTo>
                <a:lnTo>
                  <a:pt x="3338484" y="4518387"/>
                </a:lnTo>
                <a:lnTo>
                  <a:pt x="3270568" y="4548635"/>
                </a:lnTo>
                <a:lnTo>
                  <a:pt x="3201165" y="4578094"/>
                </a:lnTo>
                <a:lnTo>
                  <a:pt x="3130271" y="4606748"/>
                </a:lnTo>
                <a:lnTo>
                  <a:pt x="3094263" y="4620767"/>
                </a:lnTo>
                <a:lnTo>
                  <a:pt x="3057882" y="4634579"/>
                </a:lnTo>
                <a:lnTo>
                  <a:pt x="3021127" y="4648180"/>
                </a:lnTo>
                <a:lnTo>
                  <a:pt x="2983997" y="4661571"/>
                </a:lnTo>
                <a:lnTo>
                  <a:pt x="2946493" y="4674747"/>
                </a:lnTo>
                <a:lnTo>
                  <a:pt x="2908613" y="4687708"/>
                </a:lnTo>
                <a:lnTo>
                  <a:pt x="2870357" y="4700450"/>
                </a:lnTo>
                <a:lnTo>
                  <a:pt x="2831725" y="4712973"/>
                </a:lnTo>
                <a:lnTo>
                  <a:pt x="2792717" y="4725273"/>
                </a:lnTo>
                <a:lnTo>
                  <a:pt x="2753332" y="4737350"/>
                </a:lnTo>
                <a:lnTo>
                  <a:pt x="2713571" y="4749200"/>
                </a:lnTo>
                <a:lnTo>
                  <a:pt x="2673431" y="4760823"/>
                </a:lnTo>
                <a:lnTo>
                  <a:pt x="2632914" y="4772215"/>
                </a:lnTo>
                <a:lnTo>
                  <a:pt x="2592019" y="4783375"/>
                </a:lnTo>
                <a:lnTo>
                  <a:pt x="2550746" y="4794300"/>
                </a:lnTo>
                <a:lnTo>
                  <a:pt x="2509093" y="4804989"/>
                </a:lnTo>
                <a:lnTo>
                  <a:pt x="2467061" y="4815439"/>
                </a:lnTo>
                <a:lnTo>
                  <a:pt x="2424650" y="4825649"/>
                </a:lnTo>
                <a:lnTo>
                  <a:pt x="2381858" y="4835617"/>
                </a:lnTo>
                <a:lnTo>
                  <a:pt x="2338687" y="4845340"/>
                </a:lnTo>
                <a:lnTo>
                  <a:pt x="2295134" y="4854816"/>
                </a:lnTo>
                <a:lnTo>
                  <a:pt x="2251201" y="4864043"/>
                </a:lnTo>
                <a:lnTo>
                  <a:pt x="2206886" y="4873020"/>
                </a:lnTo>
                <a:lnTo>
                  <a:pt x="2162189" y="4881744"/>
                </a:lnTo>
                <a:lnTo>
                  <a:pt x="2117111" y="4890213"/>
                </a:lnTo>
                <a:lnTo>
                  <a:pt x="2071650" y="4898424"/>
                </a:lnTo>
                <a:lnTo>
                  <a:pt x="2025806" y="4906377"/>
                </a:lnTo>
                <a:lnTo>
                  <a:pt x="1979578" y="4914069"/>
                </a:lnTo>
                <a:lnTo>
                  <a:pt x="1932968" y="4921498"/>
                </a:lnTo>
                <a:lnTo>
                  <a:pt x="1885973" y="4928662"/>
                </a:lnTo>
                <a:lnTo>
                  <a:pt x="1838594" y="4935558"/>
                </a:lnTo>
                <a:lnTo>
                  <a:pt x="1790830" y="4942185"/>
                </a:lnTo>
              </a:path>
            </a:pathLst>
          </a:custGeom>
          <a:ln w="16132">
            <a:solidFill>
              <a:srgbClr val="000000"/>
            </a:solidFill>
          </a:ln>
        </p:spPr>
        <p:txBody>
          <a:bodyPr wrap="square" lIns="0" tIns="0" rIns="0" bIns="0" rtlCol="0"/>
          <a:lstStyle/>
          <a:p>
            <a:endParaRPr/>
          </a:p>
        </p:txBody>
      </p:sp>
      <p:sp>
        <p:nvSpPr>
          <p:cNvPr id="186" name="object 186"/>
          <p:cNvSpPr/>
          <p:nvPr/>
        </p:nvSpPr>
        <p:spPr>
          <a:xfrm>
            <a:off x="6852336" y="6312312"/>
            <a:ext cx="120650" cy="113030"/>
          </a:xfrm>
          <a:custGeom>
            <a:avLst/>
            <a:gdLst/>
            <a:ahLst/>
            <a:cxnLst/>
            <a:rect l="l" t="t" r="r" b="b"/>
            <a:pathLst>
              <a:path w="120650" h="113029">
                <a:moveTo>
                  <a:pt x="105551" y="0"/>
                </a:moveTo>
                <a:lnTo>
                  <a:pt x="0" y="70788"/>
                </a:lnTo>
                <a:lnTo>
                  <a:pt x="120077" y="112604"/>
                </a:lnTo>
                <a:lnTo>
                  <a:pt x="105551" y="0"/>
                </a:lnTo>
                <a:close/>
              </a:path>
            </a:pathLst>
          </a:custGeom>
          <a:solidFill>
            <a:srgbClr val="000000"/>
          </a:solidFill>
        </p:spPr>
        <p:txBody>
          <a:bodyPr wrap="square" lIns="0" tIns="0" rIns="0" bIns="0" rtlCol="0"/>
          <a:lstStyle/>
          <a:p>
            <a:endParaRPr/>
          </a:p>
        </p:txBody>
      </p:sp>
      <p:sp>
        <p:nvSpPr>
          <p:cNvPr id="187" name="object 187"/>
          <p:cNvSpPr/>
          <p:nvPr/>
        </p:nvSpPr>
        <p:spPr>
          <a:xfrm>
            <a:off x="5043753" y="1421405"/>
            <a:ext cx="242091" cy="253979"/>
          </a:xfrm>
          <a:prstGeom prst="rect">
            <a:avLst/>
          </a:prstGeom>
          <a:blipFill>
            <a:blip r:embed="rId61" cstate="print"/>
            <a:stretch>
              <a:fillRect/>
            </a:stretch>
          </a:blipFill>
        </p:spPr>
        <p:txBody>
          <a:bodyPr wrap="square" lIns="0" tIns="0" rIns="0" bIns="0" rtlCol="0"/>
          <a:lstStyle/>
          <a:p>
            <a:endParaRPr/>
          </a:p>
        </p:txBody>
      </p:sp>
      <p:sp>
        <p:nvSpPr>
          <p:cNvPr id="188" name="object 188"/>
          <p:cNvSpPr/>
          <p:nvPr/>
        </p:nvSpPr>
        <p:spPr>
          <a:xfrm>
            <a:off x="5114604" y="1469136"/>
            <a:ext cx="91440" cy="91440"/>
          </a:xfrm>
          <a:custGeom>
            <a:avLst/>
            <a:gdLst/>
            <a:ahLst/>
            <a:cxnLst/>
            <a:rect l="l" t="t" r="r" b="b"/>
            <a:pathLst>
              <a:path w="91439" h="91440">
                <a:moveTo>
                  <a:pt x="45513" y="0"/>
                </a:moveTo>
                <a:lnTo>
                  <a:pt x="27779" y="3593"/>
                </a:lnTo>
                <a:lnTo>
                  <a:pt x="13315" y="13384"/>
                </a:lnTo>
                <a:lnTo>
                  <a:pt x="3570" y="27892"/>
                </a:lnTo>
                <a:lnTo>
                  <a:pt x="0" y="45635"/>
                </a:lnTo>
                <a:lnTo>
                  <a:pt x="3570" y="63285"/>
                </a:lnTo>
                <a:lnTo>
                  <a:pt x="13315" y="77746"/>
                </a:lnTo>
                <a:lnTo>
                  <a:pt x="27779" y="87519"/>
                </a:lnTo>
                <a:lnTo>
                  <a:pt x="45513" y="91110"/>
                </a:lnTo>
                <a:lnTo>
                  <a:pt x="63246" y="87519"/>
                </a:lnTo>
                <a:lnTo>
                  <a:pt x="77711" y="77746"/>
                </a:lnTo>
                <a:lnTo>
                  <a:pt x="87455" y="63285"/>
                </a:lnTo>
                <a:lnTo>
                  <a:pt x="91026" y="45635"/>
                </a:lnTo>
                <a:lnTo>
                  <a:pt x="87455" y="27892"/>
                </a:lnTo>
                <a:lnTo>
                  <a:pt x="77711" y="13384"/>
                </a:lnTo>
                <a:lnTo>
                  <a:pt x="63246" y="3593"/>
                </a:lnTo>
                <a:lnTo>
                  <a:pt x="45513" y="0"/>
                </a:lnTo>
                <a:close/>
              </a:path>
            </a:pathLst>
          </a:custGeom>
          <a:solidFill>
            <a:srgbClr val="FFFFFF"/>
          </a:solidFill>
        </p:spPr>
        <p:txBody>
          <a:bodyPr wrap="square" lIns="0" tIns="0" rIns="0" bIns="0" rtlCol="0"/>
          <a:lstStyle/>
          <a:p>
            <a:endParaRPr/>
          </a:p>
        </p:txBody>
      </p:sp>
      <p:sp>
        <p:nvSpPr>
          <p:cNvPr id="189" name="object 189"/>
          <p:cNvSpPr/>
          <p:nvPr/>
        </p:nvSpPr>
        <p:spPr>
          <a:xfrm>
            <a:off x="5114604" y="1469136"/>
            <a:ext cx="91440" cy="91440"/>
          </a:xfrm>
          <a:custGeom>
            <a:avLst/>
            <a:gdLst/>
            <a:ahLst/>
            <a:cxnLst/>
            <a:rect l="l" t="t" r="r" b="b"/>
            <a:pathLst>
              <a:path w="91439" h="91440">
                <a:moveTo>
                  <a:pt x="0" y="45635"/>
                </a:moveTo>
                <a:lnTo>
                  <a:pt x="3570" y="27892"/>
                </a:lnTo>
                <a:lnTo>
                  <a:pt x="13315" y="13384"/>
                </a:lnTo>
                <a:lnTo>
                  <a:pt x="27779" y="3593"/>
                </a:lnTo>
                <a:lnTo>
                  <a:pt x="45513" y="0"/>
                </a:lnTo>
                <a:lnTo>
                  <a:pt x="63246" y="3593"/>
                </a:lnTo>
                <a:lnTo>
                  <a:pt x="77711" y="13384"/>
                </a:lnTo>
                <a:lnTo>
                  <a:pt x="87455" y="27892"/>
                </a:lnTo>
                <a:lnTo>
                  <a:pt x="91026" y="45635"/>
                </a:lnTo>
                <a:lnTo>
                  <a:pt x="87455" y="63285"/>
                </a:lnTo>
                <a:lnTo>
                  <a:pt x="77711" y="77746"/>
                </a:lnTo>
                <a:lnTo>
                  <a:pt x="63246" y="87519"/>
                </a:lnTo>
                <a:lnTo>
                  <a:pt x="45513" y="91110"/>
                </a:lnTo>
                <a:lnTo>
                  <a:pt x="27779" y="87519"/>
                </a:lnTo>
                <a:lnTo>
                  <a:pt x="13315" y="77746"/>
                </a:lnTo>
                <a:lnTo>
                  <a:pt x="3570" y="63285"/>
                </a:lnTo>
                <a:lnTo>
                  <a:pt x="0" y="45635"/>
                </a:lnTo>
                <a:close/>
              </a:path>
            </a:pathLst>
          </a:custGeom>
          <a:ln w="12111">
            <a:solidFill>
              <a:srgbClr val="000000"/>
            </a:solidFill>
          </a:ln>
        </p:spPr>
        <p:txBody>
          <a:bodyPr wrap="square" lIns="0" tIns="0" rIns="0" bIns="0" rtlCol="0"/>
          <a:lstStyle/>
          <a:p>
            <a:endParaRPr/>
          </a:p>
        </p:txBody>
      </p:sp>
      <p:sp>
        <p:nvSpPr>
          <p:cNvPr id="190" name="object 190"/>
          <p:cNvSpPr/>
          <p:nvPr/>
        </p:nvSpPr>
        <p:spPr>
          <a:xfrm>
            <a:off x="5160117" y="1294979"/>
            <a:ext cx="816610" cy="220345"/>
          </a:xfrm>
          <a:custGeom>
            <a:avLst/>
            <a:gdLst/>
            <a:ahLst/>
            <a:cxnLst/>
            <a:rect l="l" t="t" r="r" b="b"/>
            <a:pathLst>
              <a:path w="816610" h="220344">
                <a:moveTo>
                  <a:pt x="0" y="219793"/>
                </a:moveTo>
                <a:lnTo>
                  <a:pt x="816493" y="0"/>
                </a:lnTo>
              </a:path>
            </a:pathLst>
          </a:custGeom>
          <a:ln w="16126">
            <a:solidFill>
              <a:srgbClr val="000000"/>
            </a:solidFill>
          </a:ln>
        </p:spPr>
        <p:txBody>
          <a:bodyPr wrap="square" lIns="0" tIns="0" rIns="0" bIns="0" rtlCol="0"/>
          <a:lstStyle/>
          <a:p>
            <a:endParaRPr/>
          </a:p>
        </p:txBody>
      </p:sp>
      <p:sp>
        <p:nvSpPr>
          <p:cNvPr id="191" name="object 191"/>
          <p:cNvSpPr/>
          <p:nvPr/>
        </p:nvSpPr>
        <p:spPr>
          <a:xfrm>
            <a:off x="5948045" y="1243861"/>
            <a:ext cx="125095" cy="109855"/>
          </a:xfrm>
          <a:custGeom>
            <a:avLst/>
            <a:gdLst/>
            <a:ahLst/>
            <a:cxnLst/>
            <a:rect l="l" t="t" r="r" b="b"/>
            <a:pathLst>
              <a:path w="125095" h="109855">
                <a:moveTo>
                  <a:pt x="0" y="0"/>
                </a:moveTo>
                <a:lnTo>
                  <a:pt x="29535" y="109654"/>
                </a:lnTo>
                <a:lnTo>
                  <a:pt x="124596" y="25317"/>
                </a:lnTo>
                <a:lnTo>
                  <a:pt x="0" y="0"/>
                </a:lnTo>
                <a:close/>
              </a:path>
            </a:pathLst>
          </a:custGeom>
          <a:solidFill>
            <a:srgbClr val="000000"/>
          </a:solidFill>
        </p:spPr>
        <p:txBody>
          <a:bodyPr wrap="square" lIns="0" tIns="0" rIns="0" bIns="0" rtlCol="0"/>
          <a:lstStyle/>
          <a:p>
            <a:endParaRPr/>
          </a:p>
        </p:txBody>
      </p:sp>
      <p:sp>
        <p:nvSpPr>
          <p:cNvPr id="192" name="object 192"/>
          <p:cNvSpPr/>
          <p:nvPr/>
        </p:nvSpPr>
        <p:spPr>
          <a:xfrm>
            <a:off x="5975804" y="780408"/>
            <a:ext cx="1585698" cy="665185"/>
          </a:xfrm>
          <a:prstGeom prst="rect">
            <a:avLst/>
          </a:prstGeom>
          <a:blipFill>
            <a:blip r:embed="rId62" cstate="print"/>
            <a:stretch>
              <a:fillRect/>
            </a:stretch>
          </a:blipFill>
        </p:spPr>
        <p:txBody>
          <a:bodyPr wrap="square" lIns="0" tIns="0" rIns="0" bIns="0" rtlCol="0"/>
          <a:lstStyle/>
          <a:p>
            <a:endParaRPr/>
          </a:p>
        </p:txBody>
      </p:sp>
      <p:sp>
        <p:nvSpPr>
          <p:cNvPr id="193" name="object 193"/>
          <p:cNvSpPr/>
          <p:nvPr/>
        </p:nvSpPr>
        <p:spPr>
          <a:xfrm>
            <a:off x="6054404" y="831527"/>
            <a:ext cx="1417955" cy="505459"/>
          </a:xfrm>
          <a:custGeom>
            <a:avLst/>
            <a:gdLst/>
            <a:ahLst/>
            <a:cxnLst/>
            <a:rect l="l" t="t" r="r" b="b"/>
            <a:pathLst>
              <a:path w="1417954" h="505459">
                <a:moveTo>
                  <a:pt x="36313" y="505379"/>
                </a:moveTo>
                <a:lnTo>
                  <a:pt x="1417848" y="135455"/>
                </a:lnTo>
                <a:lnTo>
                  <a:pt x="1381535" y="0"/>
                </a:lnTo>
                <a:lnTo>
                  <a:pt x="0" y="369923"/>
                </a:lnTo>
                <a:lnTo>
                  <a:pt x="36313" y="505379"/>
                </a:lnTo>
                <a:close/>
              </a:path>
            </a:pathLst>
          </a:custGeom>
          <a:ln w="12107">
            <a:solidFill>
              <a:srgbClr val="000000"/>
            </a:solidFill>
          </a:ln>
        </p:spPr>
        <p:txBody>
          <a:bodyPr wrap="square" lIns="0" tIns="0" rIns="0" bIns="0" rtlCol="0"/>
          <a:lstStyle/>
          <a:p>
            <a:endParaRPr/>
          </a:p>
        </p:txBody>
      </p:sp>
      <p:sp>
        <p:nvSpPr>
          <p:cNvPr id="194" name="object 194"/>
          <p:cNvSpPr/>
          <p:nvPr/>
        </p:nvSpPr>
        <p:spPr>
          <a:xfrm>
            <a:off x="5987908" y="768313"/>
            <a:ext cx="1573594" cy="725656"/>
          </a:xfrm>
          <a:prstGeom prst="rect">
            <a:avLst/>
          </a:prstGeom>
          <a:blipFill>
            <a:blip r:embed="rId63" cstate="print"/>
            <a:stretch>
              <a:fillRect/>
            </a:stretch>
          </a:blipFill>
        </p:spPr>
        <p:txBody>
          <a:bodyPr wrap="square" lIns="0" tIns="0" rIns="0" bIns="0" rtlCol="0"/>
          <a:lstStyle/>
          <a:p>
            <a:endParaRPr/>
          </a:p>
        </p:txBody>
      </p:sp>
      <p:sp>
        <p:nvSpPr>
          <p:cNvPr id="195" name="object 195"/>
          <p:cNvSpPr/>
          <p:nvPr/>
        </p:nvSpPr>
        <p:spPr>
          <a:xfrm>
            <a:off x="6144139" y="864423"/>
            <a:ext cx="1248223" cy="429911"/>
          </a:xfrm>
          <a:prstGeom prst="rect">
            <a:avLst/>
          </a:prstGeom>
          <a:blipFill>
            <a:blip r:embed="rId64" cstate="print"/>
            <a:stretch>
              <a:fillRect/>
            </a:stretch>
          </a:blipFill>
        </p:spPr>
        <p:txBody>
          <a:bodyPr wrap="square" lIns="0" tIns="0" rIns="0" bIns="0" rtlCol="0"/>
          <a:lstStyle/>
          <a:p>
            <a:endParaRPr/>
          </a:p>
        </p:txBody>
      </p:sp>
      <p:sp>
        <p:nvSpPr>
          <p:cNvPr id="196" name="object 196"/>
          <p:cNvSpPr/>
          <p:nvPr/>
        </p:nvSpPr>
        <p:spPr>
          <a:xfrm>
            <a:off x="4922707" y="1288368"/>
            <a:ext cx="254195" cy="241885"/>
          </a:xfrm>
          <a:prstGeom prst="rect">
            <a:avLst/>
          </a:prstGeom>
          <a:blipFill>
            <a:blip r:embed="rId65" cstate="print"/>
            <a:stretch>
              <a:fillRect/>
            </a:stretch>
          </a:blipFill>
        </p:spPr>
        <p:txBody>
          <a:bodyPr wrap="square" lIns="0" tIns="0" rIns="0" bIns="0" rtlCol="0"/>
          <a:lstStyle/>
          <a:p>
            <a:endParaRPr/>
          </a:p>
        </p:txBody>
      </p:sp>
      <p:sp>
        <p:nvSpPr>
          <p:cNvPr id="197" name="object 197"/>
          <p:cNvSpPr/>
          <p:nvPr/>
        </p:nvSpPr>
        <p:spPr>
          <a:xfrm>
            <a:off x="5000175" y="1331584"/>
            <a:ext cx="91440" cy="91440"/>
          </a:xfrm>
          <a:custGeom>
            <a:avLst/>
            <a:gdLst/>
            <a:ahLst/>
            <a:cxnLst/>
            <a:rect l="l" t="t" r="r" b="b"/>
            <a:pathLst>
              <a:path w="91439" h="91440">
                <a:moveTo>
                  <a:pt x="45513" y="0"/>
                </a:moveTo>
                <a:lnTo>
                  <a:pt x="27848" y="3590"/>
                </a:lnTo>
                <a:lnTo>
                  <a:pt x="13375" y="13364"/>
                </a:lnTo>
                <a:lnTo>
                  <a:pt x="3593" y="27824"/>
                </a:lnTo>
                <a:lnTo>
                  <a:pt x="0" y="45474"/>
                </a:lnTo>
                <a:lnTo>
                  <a:pt x="3593" y="63192"/>
                </a:lnTo>
                <a:lnTo>
                  <a:pt x="13375" y="77645"/>
                </a:lnTo>
                <a:lnTo>
                  <a:pt x="27848" y="87381"/>
                </a:lnTo>
                <a:lnTo>
                  <a:pt x="45513" y="90948"/>
                </a:lnTo>
                <a:lnTo>
                  <a:pt x="63271" y="87381"/>
                </a:lnTo>
                <a:lnTo>
                  <a:pt x="77792" y="77645"/>
                </a:lnTo>
                <a:lnTo>
                  <a:pt x="87591" y="63192"/>
                </a:lnTo>
                <a:lnTo>
                  <a:pt x="91187" y="45474"/>
                </a:lnTo>
                <a:lnTo>
                  <a:pt x="87591" y="27824"/>
                </a:lnTo>
                <a:lnTo>
                  <a:pt x="77792" y="13364"/>
                </a:lnTo>
                <a:lnTo>
                  <a:pt x="63271" y="3590"/>
                </a:lnTo>
                <a:lnTo>
                  <a:pt x="45513" y="0"/>
                </a:lnTo>
                <a:close/>
              </a:path>
            </a:pathLst>
          </a:custGeom>
          <a:solidFill>
            <a:srgbClr val="FFFFFF"/>
          </a:solidFill>
        </p:spPr>
        <p:txBody>
          <a:bodyPr wrap="square" lIns="0" tIns="0" rIns="0" bIns="0" rtlCol="0"/>
          <a:lstStyle/>
          <a:p>
            <a:endParaRPr/>
          </a:p>
        </p:txBody>
      </p:sp>
      <p:sp>
        <p:nvSpPr>
          <p:cNvPr id="198" name="object 198"/>
          <p:cNvSpPr/>
          <p:nvPr/>
        </p:nvSpPr>
        <p:spPr>
          <a:xfrm>
            <a:off x="5000175" y="1331584"/>
            <a:ext cx="91440" cy="91440"/>
          </a:xfrm>
          <a:custGeom>
            <a:avLst/>
            <a:gdLst/>
            <a:ahLst/>
            <a:cxnLst/>
            <a:rect l="l" t="t" r="r" b="b"/>
            <a:pathLst>
              <a:path w="91439" h="91440">
                <a:moveTo>
                  <a:pt x="0" y="45474"/>
                </a:moveTo>
                <a:lnTo>
                  <a:pt x="3593" y="27824"/>
                </a:lnTo>
                <a:lnTo>
                  <a:pt x="13375" y="13364"/>
                </a:lnTo>
                <a:lnTo>
                  <a:pt x="27848" y="3590"/>
                </a:lnTo>
                <a:lnTo>
                  <a:pt x="45513" y="0"/>
                </a:lnTo>
                <a:lnTo>
                  <a:pt x="63271" y="3590"/>
                </a:lnTo>
                <a:lnTo>
                  <a:pt x="77792" y="13364"/>
                </a:lnTo>
                <a:lnTo>
                  <a:pt x="87591" y="27824"/>
                </a:lnTo>
                <a:lnTo>
                  <a:pt x="91187" y="45474"/>
                </a:lnTo>
                <a:lnTo>
                  <a:pt x="87591" y="63192"/>
                </a:lnTo>
                <a:lnTo>
                  <a:pt x="77792" y="77645"/>
                </a:lnTo>
                <a:lnTo>
                  <a:pt x="63271" y="87381"/>
                </a:lnTo>
                <a:lnTo>
                  <a:pt x="45513" y="90948"/>
                </a:lnTo>
                <a:lnTo>
                  <a:pt x="27848" y="87381"/>
                </a:lnTo>
                <a:lnTo>
                  <a:pt x="13375" y="77645"/>
                </a:lnTo>
                <a:lnTo>
                  <a:pt x="3593" y="63192"/>
                </a:lnTo>
                <a:lnTo>
                  <a:pt x="0" y="45474"/>
                </a:lnTo>
                <a:close/>
              </a:path>
            </a:pathLst>
          </a:custGeom>
          <a:ln w="12111">
            <a:solidFill>
              <a:srgbClr val="000000"/>
            </a:solidFill>
          </a:ln>
        </p:spPr>
        <p:txBody>
          <a:bodyPr wrap="square" lIns="0" tIns="0" rIns="0" bIns="0" rtlCol="0"/>
          <a:lstStyle/>
          <a:p>
            <a:endParaRPr/>
          </a:p>
        </p:txBody>
      </p:sp>
      <p:sp>
        <p:nvSpPr>
          <p:cNvPr id="199" name="object 199"/>
          <p:cNvSpPr/>
          <p:nvPr/>
        </p:nvSpPr>
        <p:spPr>
          <a:xfrm>
            <a:off x="3276484" y="1324649"/>
            <a:ext cx="1573594" cy="1100578"/>
          </a:xfrm>
          <a:prstGeom prst="rect">
            <a:avLst/>
          </a:prstGeom>
          <a:blipFill>
            <a:blip r:embed="rId66" cstate="print"/>
            <a:stretch>
              <a:fillRect/>
            </a:stretch>
          </a:blipFill>
        </p:spPr>
        <p:txBody>
          <a:bodyPr wrap="square" lIns="0" tIns="0" rIns="0" bIns="0" rtlCol="0"/>
          <a:lstStyle/>
          <a:p>
            <a:endParaRPr/>
          </a:p>
        </p:txBody>
      </p:sp>
      <p:sp>
        <p:nvSpPr>
          <p:cNvPr id="200" name="object 200"/>
          <p:cNvSpPr/>
          <p:nvPr/>
        </p:nvSpPr>
        <p:spPr>
          <a:xfrm>
            <a:off x="3342267" y="1364876"/>
            <a:ext cx="1428005" cy="959010"/>
          </a:xfrm>
          <a:prstGeom prst="rect">
            <a:avLst/>
          </a:prstGeom>
          <a:blipFill>
            <a:blip r:embed="rId67" cstate="print"/>
            <a:stretch>
              <a:fillRect/>
            </a:stretch>
          </a:blipFill>
        </p:spPr>
        <p:txBody>
          <a:bodyPr wrap="square" lIns="0" tIns="0" rIns="0" bIns="0" rtlCol="0"/>
          <a:lstStyle/>
          <a:p>
            <a:endParaRPr/>
          </a:p>
        </p:txBody>
      </p:sp>
      <p:sp>
        <p:nvSpPr>
          <p:cNvPr id="201" name="object 201"/>
          <p:cNvSpPr/>
          <p:nvPr/>
        </p:nvSpPr>
        <p:spPr>
          <a:xfrm>
            <a:off x="5045689" y="1150816"/>
            <a:ext cx="688975" cy="226695"/>
          </a:xfrm>
          <a:custGeom>
            <a:avLst/>
            <a:gdLst/>
            <a:ahLst/>
            <a:cxnLst/>
            <a:rect l="l" t="t" r="r" b="b"/>
            <a:pathLst>
              <a:path w="688975" h="226694">
                <a:moveTo>
                  <a:pt x="0" y="226243"/>
                </a:moveTo>
                <a:lnTo>
                  <a:pt x="688507" y="0"/>
                </a:lnTo>
              </a:path>
            </a:pathLst>
          </a:custGeom>
          <a:ln w="16127">
            <a:solidFill>
              <a:srgbClr val="000000"/>
            </a:solidFill>
          </a:ln>
        </p:spPr>
        <p:txBody>
          <a:bodyPr wrap="square" lIns="0" tIns="0" rIns="0" bIns="0" rtlCol="0"/>
          <a:lstStyle/>
          <a:p>
            <a:endParaRPr/>
          </a:p>
        </p:txBody>
      </p:sp>
      <p:sp>
        <p:nvSpPr>
          <p:cNvPr id="202" name="object 202"/>
          <p:cNvSpPr/>
          <p:nvPr/>
        </p:nvSpPr>
        <p:spPr>
          <a:xfrm>
            <a:off x="5703047" y="1101309"/>
            <a:ext cx="125730" cy="107950"/>
          </a:xfrm>
          <a:custGeom>
            <a:avLst/>
            <a:gdLst/>
            <a:ahLst/>
            <a:cxnLst/>
            <a:rect l="l" t="t" r="r" b="b"/>
            <a:pathLst>
              <a:path w="125729" h="107950">
                <a:moveTo>
                  <a:pt x="0" y="0"/>
                </a:moveTo>
                <a:lnTo>
                  <a:pt x="35506" y="107880"/>
                </a:lnTo>
                <a:lnTo>
                  <a:pt x="125726" y="18544"/>
                </a:lnTo>
                <a:lnTo>
                  <a:pt x="0" y="0"/>
                </a:lnTo>
                <a:close/>
              </a:path>
            </a:pathLst>
          </a:custGeom>
          <a:solidFill>
            <a:srgbClr val="000000"/>
          </a:solidFill>
        </p:spPr>
        <p:txBody>
          <a:bodyPr wrap="square" lIns="0" tIns="0" rIns="0" bIns="0" rtlCol="0"/>
          <a:lstStyle/>
          <a:p>
            <a:endParaRPr/>
          </a:p>
        </p:txBody>
      </p:sp>
      <p:sp>
        <p:nvSpPr>
          <p:cNvPr id="203" name="object 203"/>
          <p:cNvSpPr/>
          <p:nvPr/>
        </p:nvSpPr>
        <p:spPr>
          <a:xfrm>
            <a:off x="5733712" y="732030"/>
            <a:ext cx="1198352" cy="568430"/>
          </a:xfrm>
          <a:prstGeom prst="rect">
            <a:avLst/>
          </a:prstGeom>
          <a:blipFill>
            <a:blip r:embed="rId68" cstate="print"/>
            <a:stretch>
              <a:fillRect/>
            </a:stretch>
          </a:blipFill>
        </p:spPr>
        <p:txBody>
          <a:bodyPr wrap="square" lIns="0" tIns="0" rIns="0" bIns="0" rtlCol="0"/>
          <a:lstStyle/>
          <a:p>
            <a:endParaRPr/>
          </a:p>
        </p:txBody>
      </p:sp>
      <p:sp>
        <p:nvSpPr>
          <p:cNvPr id="204" name="object 204"/>
          <p:cNvSpPr/>
          <p:nvPr/>
        </p:nvSpPr>
        <p:spPr>
          <a:xfrm>
            <a:off x="5810536" y="783472"/>
            <a:ext cx="1040130" cy="404495"/>
          </a:xfrm>
          <a:custGeom>
            <a:avLst/>
            <a:gdLst/>
            <a:ahLst/>
            <a:cxnLst/>
            <a:rect l="l" t="t" r="r" b="b"/>
            <a:pathLst>
              <a:path w="1040129" h="404494">
                <a:moveTo>
                  <a:pt x="36313" y="403948"/>
                </a:moveTo>
                <a:lnTo>
                  <a:pt x="1040024" y="135294"/>
                </a:lnTo>
                <a:lnTo>
                  <a:pt x="1003711" y="0"/>
                </a:lnTo>
                <a:lnTo>
                  <a:pt x="0" y="268815"/>
                </a:lnTo>
                <a:lnTo>
                  <a:pt x="36313" y="403948"/>
                </a:lnTo>
                <a:close/>
              </a:path>
            </a:pathLst>
          </a:custGeom>
          <a:ln w="12107">
            <a:solidFill>
              <a:srgbClr val="000000"/>
            </a:solidFill>
          </a:ln>
        </p:spPr>
        <p:txBody>
          <a:bodyPr wrap="square" lIns="0" tIns="0" rIns="0" bIns="0" rtlCol="0"/>
          <a:lstStyle/>
          <a:p>
            <a:endParaRPr/>
          </a:p>
        </p:txBody>
      </p:sp>
      <p:sp>
        <p:nvSpPr>
          <p:cNvPr id="205" name="object 205"/>
          <p:cNvSpPr/>
          <p:nvPr/>
        </p:nvSpPr>
        <p:spPr>
          <a:xfrm>
            <a:off x="5733713" y="719936"/>
            <a:ext cx="1210457" cy="628902"/>
          </a:xfrm>
          <a:prstGeom prst="rect">
            <a:avLst/>
          </a:prstGeom>
          <a:blipFill>
            <a:blip r:embed="rId69" cstate="print"/>
            <a:stretch>
              <a:fillRect/>
            </a:stretch>
          </a:blipFill>
        </p:spPr>
        <p:txBody>
          <a:bodyPr wrap="square" lIns="0" tIns="0" rIns="0" bIns="0" rtlCol="0"/>
          <a:lstStyle/>
          <a:p>
            <a:endParaRPr/>
          </a:p>
        </p:txBody>
      </p:sp>
      <p:sp>
        <p:nvSpPr>
          <p:cNvPr id="206" name="object 206"/>
          <p:cNvSpPr/>
          <p:nvPr/>
        </p:nvSpPr>
        <p:spPr>
          <a:xfrm>
            <a:off x="5892041" y="811531"/>
            <a:ext cx="873465" cy="340735"/>
          </a:xfrm>
          <a:prstGeom prst="rect">
            <a:avLst/>
          </a:prstGeom>
          <a:blipFill>
            <a:blip r:embed="rId70" cstate="print"/>
            <a:stretch>
              <a:fillRect/>
            </a:stretch>
          </a:blipFill>
        </p:spPr>
        <p:txBody>
          <a:bodyPr wrap="square" lIns="0" tIns="0" rIns="0" bIns="0" rtlCol="0"/>
          <a:lstStyle/>
          <a:p>
            <a:endParaRPr/>
          </a:p>
        </p:txBody>
      </p:sp>
      <p:sp>
        <p:nvSpPr>
          <p:cNvPr id="207" name="object 207"/>
          <p:cNvSpPr/>
          <p:nvPr/>
        </p:nvSpPr>
        <p:spPr>
          <a:xfrm>
            <a:off x="6205790" y="1336745"/>
            <a:ext cx="980470" cy="338639"/>
          </a:xfrm>
          <a:prstGeom prst="rect">
            <a:avLst/>
          </a:prstGeom>
          <a:blipFill>
            <a:blip r:embed="rId71" cstate="print"/>
            <a:stretch>
              <a:fillRect/>
            </a:stretch>
          </a:blipFill>
        </p:spPr>
        <p:txBody>
          <a:bodyPr wrap="square" lIns="0" tIns="0" rIns="0" bIns="0" rtlCol="0"/>
          <a:lstStyle/>
          <a:p>
            <a:endParaRPr/>
          </a:p>
        </p:txBody>
      </p:sp>
      <p:sp>
        <p:nvSpPr>
          <p:cNvPr id="208" name="object 208"/>
          <p:cNvSpPr/>
          <p:nvPr/>
        </p:nvSpPr>
        <p:spPr>
          <a:xfrm>
            <a:off x="6281000" y="1378301"/>
            <a:ext cx="823594" cy="182245"/>
          </a:xfrm>
          <a:custGeom>
            <a:avLst/>
            <a:gdLst/>
            <a:ahLst/>
            <a:cxnLst/>
            <a:rect l="l" t="t" r="r" b="b"/>
            <a:pathLst>
              <a:path w="823595" h="182244">
                <a:moveTo>
                  <a:pt x="0" y="181946"/>
                </a:moveTo>
                <a:lnTo>
                  <a:pt x="823498" y="181946"/>
                </a:lnTo>
                <a:lnTo>
                  <a:pt x="823498" y="0"/>
                </a:lnTo>
                <a:lnTo>
                  <a:pt x="0" y="0"/>
                </a:lnTo>
                <a:lnTo>
                  <a:pt x="0" y="181946"/>
                </a:lnTo>
                <a:close/>
              </a:path>
            </a:pathLst>
          </a:custGeom>
          <a:solidFill>
            <a:srgbClr val="FFFFFF"/>
          </a:solidFill>
        </p:spPr>
        <p:txBody>
          <a:bodyPr wrap="square" lIns="0" tIns="0" rIns="0" bIns="0" rtlCol="0"/>
          <a:lstStyle/>
          <a:p>
            <a:endParaRPr/>
          </a:p>
        </p:txBody>
      </p:sp>
      <p:sp>
        <p:nvSpPr>
          <p:cNvPr id="209" name="object 209"/>
          <p:cNvSpPr/>
          <p:nvPr/>
        </p:nvSpPr>
        <p:spPr>
          <a:xfrm>
            <a:off x="6281000" y="1378301"/>
            <a:ext cx="823594" cy="182245"/>
          </a:xfrm>
          <a:custGeom>
            <a:avLst/>
            <a:gdLst/>
            <a:ahLst/>
            <a:cxnLst/>
            <a:rect l="l" t="t" r="r" b="b"/>
            <a:pathLst>
              <a:path w="823595" h="182244">
                <a:moveTo>
                  <a:pt x="0" y="181946"/>
                </a:moveTo>
                <a:lnTo>
                  <a:pt x="823498" y="181946"/>
                </a:lnTo>
                <a:lnTo>
                  <a:pt x="823498" y="0"/>
                </a:lnTo>
                <a:lnTo>
                  <a:pt x="0" y="0"/>
                </a:lnTo>
                <a:lnTo>
                  <a:pt x="0" y="181946"/>
                </a:lnTo>
                <a:close/>
              </a:path>
            </a:pathLst>
          </a:custGeom>
          <a:ln w="12106">
            <a:solidFill>
              <a:srgbClr val="000000"/>
            </a:solidFill>
          </a:ln>
        </p:spPr>
        <p:txBody>
          <a:bodyPr wrap="square" lIns="0" tIns="0" rIns="0" bIns="0" rtlCol="0"/>
          <a:lstStyle/>
          <a:p>
            <a:endParaRPr/>
          </a:p>
        </p:txBody>
      </p:sp>
      <p:sp>
        <p:nvSpPr>
          <p:cNvPr id="210" name="object 210"/>
          <p:cNvSpPr txBox="1"/>
          <p:nvPr/>
        </p:nvSpPr>
        <p:spPr>
          <a:xfrm>
            <a:off x="6396126" y="1372593"/>
            <a:ext cx="606425" cy="179705"/>
          </a:xfrm>
          <a:prstGeom prst="rect">
            <a:avLst/>
          </a:prstGeom>
        </p:spPr>
        <p:txBody>
          <a:bodyPr vert="horz" wrap="square" lIns="0" tIns="0" rIns="0" bIns="0" rtlCol="0">
            <a:spAutoFit/>
          </a:bodyPr>
          <a:lstStyle/>
          <a:p>
            <a:pPr marL="12700"/>
            <a:r>
              <a:rPr sz="1150" spc="-10" dirty="0">
                <a:latin typeface="黑体"/>
                <a:cs typeface="黑体"/>
              </a:rPr>
              <a:t>被动采集</a:t>
            </a:r>
            <a:endParaRPr sz="1150">
              <a:latin typeface="黑体"/>
              <a:cs typeface="黑体"/>
            </a:endParaRPr>
          </a:p>
        </p:txBody>
      </p:sp>
      <p:sp>
        <p:nvSpPr>
          <p:cNvPr id="211" name="object 211"/>
          <p:cNvSpPr/>
          <p:nvPr/>
        </p:nvSpPr>
        <p:spPr>
          <a:xfrm>
            <a:off x="3373321" y="4396596"/>
            <a:ext cx="2215136" cy="423299"/>
          </a:xfrm>
          <a:prstGeom prst="rect">
            <a:avLst/>
          </a:prstGeom>
          <a:blipFill>
            <a:blip r:embed="rId72" cstate="print"/>
            <a:stretch>
              <a:fillRect/>
            </a:stretch>
          </a:blipFill>
        </p:spPr>
        <p:txBody>
          <a:bodyPr wrap="square" lIns="0" tIns="0" rIns="0" bIns="0" rtlCol="0"/>
          <a:lstStyle/>
          <a:p>
            <a:endParaRPr/>
          </a:p>
        </p:txBody>
      </p:sp>
      <p:sp>
        <p:nvSpPr>
          <p:cNvPr id="212" name="object 212"/>
          <p:cNvSpPr/>
          <p:nvPr/>
        </p:nvSpPr>
        <p:spPr>
          <a:xfrm>
            <a:off x="3438476" y="4420785"/>
            <a:ext cx="2070851" cy="399111"/>
          </a:xfrm>
          <a:prstGeom prst="rect">
            <a:avLst/>
          </a:prstGeom>
          <a:blipFill>
            <a:blip r:embed="rId73" cstate="print"/>
            <a:stretch>
              <a:fillRect/>
            </a:stretch>
          </a:blipFill>
        </p:spPr>
        <p:txBody>
          <a:bodyPr wrap="square" lIns="0" tIns="0" rIns="0" bIns="0" rtlCol="0"/>
          <a:lstStyle/>
          <a:p>
            <a:endParaRPr/>
          </a:p>
        </p:txBody>
      </p:sp>
      <p:sp>
        <p:nvSpPr>
          <p:cNvPr id="213" name="object 213"/>
          <p:cNvSpPr txBox="1"/>
          <p:nvPr/>
        </p:nvSpPr>
        <p:spPr>
          <a:xfrm>
            <a:off x="3746353" y="3521764"/>
            <a:ext cx="955040" cy="1147750"/>
          </a:xfrm>
          <a:prstGeom prst="rect">
            <a:avLst/>
          </a:prstGeom>
        </p:spPr>
        <p:txBody>
          <a:bodyPr vert="horz" wrap="square" lIns="0" tIns="0" rIns="0" bIns="0" rtlCol="0">
            <a:spAutoFit/>
          </a:bodyPr>
          <a:lstStyle/>
          <a:p>
            <a:pPr marL="23495"/>
            <a:r>
              <a:rPr sz="1200" spc="60" dirty="0">
                <a:latin typeface="黑体"/>
                <a:cs typeface="黑体"/>
              </a:rPr>
              <a:t>历史数据</a:t>
            </a:r>
            <a:endParaRPr sz="1200">
              <a:latin typeface="黑体"/>
              <a:cs typeface="黑体"/>
            </a:endParaRPr>
          </a:p>
          <a:p>
            <a:pPr marL="12700" marR="5080" indent="10795">
              <a:lnSpc>
                <a:spcPct val="132500"/>
              </a:lnSpc>
              <a:spcBef>
                <a:spcPts val="395"/>
              </a:spcBef>
            </a:pPr>
            <a:r>
              <a:rPr sz="1250" spc="10" dirty="0">
                <a:latin typeface="黑体"/>
                <a:cs typeface="黑体"/>
              </a:rPr>
              <a:t>实时数据  预测数据</a:t>
            </a:r>
            <a:endParaRPr sz="1250">
              <a:latin typeface="黑体"/>
              <a:cs typeface="黑体"/>
            </a:endParaRPr>
          </a:p>
          <a:p>
            <a:pPr>
              <a:spcBef>
                <a:spcPts val="3"/>
              </a:spcBef>
            </a:pPr>
            <a:endParaRPr sz="1550">
              <a:latin typeface="Times New Roman"/>
              <a:cs typeface="Times New Roman"/>
            </a:endParaRPr>
          </a:p>
          <a:p>
            <a:pPr marL="65405">
              <a:tabLst>
                <a:tab pos="674370" algn="l"/>
              </a:tabLst>
            </a:pPr>
            <a:r>
              <a:rPr sz="1050" spc="-5" dirty="0">
                <a:latin typeface="黑体"/>
                <a:cs typeface="黑体"/>
              </a:rPr>
              <a:t>感</a:t>
            </a:r>
            <a:r>
              <a:rPr sz="1050" dirty="0">
                <a:latin typeface="黑体"/>
                <a:cs typeface="黑体"/>
              </a:rPr>
              <a:t>知	互联</a:t>
            </a:r>
            <a:endParaRPr sz="1050">
              <a:latin typeface="黑体"/>
              <a:cs typeface="黑体"/>
            </a:endParaRPr>
          </a:p>
        </p:txBody>
      </p:sp>
      <p:sp>
        <p:nvSpPr>
          <p:cNvPr id="214" name="object 214"/>
          <p:cNvSpPr txBox="1"/>
          <p:nvPr/>
        </p:nvSpPr>
        <p:spPr>
          <a:xfrm>
            <a:off x="5076243" y="4486264"/>
            <a:ext cx="292735" cy="165100"/>
          </a:xfrm>
          <a:prstGeom prst="rect">
            <a:avLst/>
          </a:prstGeom>
        </p:spPr>
        <p:txBody>
          <a:bodyPr vert="horz" wrap="square" lIns="0" tIns="0" rIns="0" bIns="0" rtlCol="0">
            <a:spAutoFit/>
          </a:bodyPr>
          <a:lstStyle/>
          <a:p>
            <a:pPr marL="12700"/>
            <a:r>
              <a:rPr sz="1050" dirty="0">
                <a:latin typeface="黑体"/>
                <a:cs typeface="黑体"/>
              </a:rPr>
              <a:t>存储</a:t>
            </a:r>
            <a:endParaRPr sz="1050">
              <a:latin typeface="黑体"/>
              <a:cs typeface="黑体"/>
            </a:endParaRPr>
          </a:p>
        </p:txBody>
      </p:sp>
      <p:sp>
        <p:nvSpPr>
          <p:cNvPr id="215" name="object 215"/>
          <p:cNvSpPr/>
          <p:nvPr/>
        </p:nvSpPr>
        <p:spPr>
          <a:xfrm>
            <a:off x="5161570" y="4711062"/>
            <a:ext cx="112975" cy="225340"/>
          </a:xfrm>
          <a:prstGeom prst="rect">
            <a:avLst/>
          </a:prstGeom>
          <a:blipFill>
            <a:blip r:embed="rId74" cstate="print"/>
            <a:stretch>
              <a:fillRect/>
            </a:stretch>
          </a:blipFill>
        </p:spPr>
        <p:txBody>
          <a:bodyPr wrap="square" lIns="0" tIns="0" rIns="0" bIns="0" rtlCol="0"/>
          <a:lstStyle/>
          <a:p>
            <a:endParaRPr/>
          </a:p>
        </p:txBody>
      </p:sp>
      <p:sp>
        <p:nvSpPr>
          <p:cNvPr id="216" name="object 216"/>
          <p:cNvSpPr/>
          <p:nvPr/>
        </p:nvSpPr>
        <p:spPr>
          <a:xfrm>
            <a:off x="3845562" y="4710998"/>
            <a:ext cx="112975" cy="181946"/>
          </a:xfrm>
          <a:prstGeom prst="rect">
            <a:avLst/>
          </a:prstGeom>
          <a:blipFill>
            <a:blip r:embed="rId75" cstate="print"/>
            <a:stretch>
              <a:fillRect/>
            </a:stretch>
          </a:blipFill>
        </p:spPr>
        <p:txBody>
          <a:bodyPr wrap="square" lIns="0" tIns="0" rIns="0" bIns="0" rtlCol="0"/>
          <a:lstStyle/>
          <a:p>
            <a:endParaRPr/>
          </a:p>
        </p:txBody>
      </p:sp>
      <p:sp>
        <p:nvSpPr>
          <p:cNvPr id="217" name="object 217"/>
          <p:cNvSpPr/>
          <p:nvPr/>
        </p:nvSpPr>
        <p:spPr>
          <a:xfrm>
            <a:off x="4475322" y="4711047"/>
            <a:ext cx="112975" cy="207505"/>
          </a:xfrm>
          <a:prstGeom prst="rect">
            <a:avLst/>
          </a:prstGeom>
          <a:blipFill>
            <a:blip r:embed="rId76" cstate="print"/>
            <a:stretch>
              <a:fillRect/>
            </a:stretch>
          </a:blipFill>
        </p:spPr>
        <p:txBody>
          <a:bodyPr wrap="square" lIns="0" tIns="0" rIns="0" bIns="0" rtlCol="0"/>
          <a:lstStyle/>
          <a:p>
            <a:endParaRPr/>
          </a:p>
        </p:txBody>
      </p:sp>
      <p:sp>
        <p:nvSpPr>
          <p:cNvPr id="218" name="object 218"/>
          <p:cNvSpPr/>
          <p:nvPr/>
        </p:nvSpPr>
        <p:spPr>
          <a:xfrm>
            <a:off x="3537830" y="4519287"/>
            <a:ext cx="270884" cy="112905"/>
          </a:xfrm>
          <a:prstGeom prst="rect">
            <a:avLst/>
          </a:prstGeom>
          <a:blipFill>
            <a:blip r:embed="rId77" cstate="print"/>
            <a:stretch>
              <a:fillRect/>
            </a:stretch>
          </a:blipFill>
        </p:spPr>
        <p:txBody>
          <a:bodyPr wrap="square" lIns="0" tIns="0" rIns="0" bIns="0" rtlCol="0"/>
          <a:lstStyle/>
          <a:p>
            <a:endParaRPr/>
          </a:p>
        </p:txBody>
      </p:sp>
      <p:sp>
        <p:nvSpPr>
          <p:cNvPr id="219" name="object 219"/>
          <p:cNvSpPr/>
          <p:nvPr/>
        </p:nvSpPr>
        <p:spPr>
          <a:xfrm>
            <a:off x="4130745" y="4939603"/>
            <a:ext cx="182101" cy="112905"/>
          </a:xfrm>
          <a:prstGeom prst="rect">
            <a:avLst/>
          </a:prstGeom>
          <a:blipFill>
            <a:blip r:embed="rId78" cstate="print"/>
            <a:stretch>
              <a:fillRect/>
            </a:stretch>
          </a:blipFill>
        </p:spPr>
        <p:txBody>
          <a:bodyPr wrap="square" lIns="0" tIns="0" rIns="0" bIns="0" rtlCol="0"/>
          <a:lstStyle/>
          <a:p>
            <a:endParaRPr/>
          </a:p>
        </p:txBody>
      </p:sp>
      <p:sp>
        <p:nvSpPr>
          <p:cNvPr id="220" name="object 220"/>
          <p:cNvSpPr/>
          <p:nvPr/>
        </p:nvSpPr>
        <p:spPr>
          <a:xfrm>
            <a:off x="4816994" y="4947569"/>
            <a:ext cx="182101" cy="112905"/>
          </a:xfrm>
          <a:prstGeom prst="rect">
            <a:avLst/>
          </a:prstGeom>
          <a:blipFill>
            <a:blip r:embed="rId78" cstate="print"/>
            <a:stretch>
              <a:fillRect/>
            </a:stretch>
          </a:blipFill>
        </p:spPr>
        <p:txBody>
          <a:bodyPr wrap="square" lIns="0" tIns="0" rIns="0" bIns="0" rtlCol="0"/>
          <a:lstStyle/>
          <a:p>
            <a:endParaRPr/>
          </a:p>
        </p:txBody>
      </p:sp>
      <p:sp>
        <p:nvSpPr>
          <p:cNvPr id="221" name="object 221"/>
          <p:cNvSpPr/>
          <p:nvPr/>
        </p:nvSpPr>
        <p:spPr>
          <a:xfrm>
            <a:off x="4801337" y="4519287"/>
            <a:ext cx="244496" cy="112905"/>
          </a:xfrm>
          <a:prstGeom prst="rect">
            <a:avLst/>
          </a:prstGeom>
          <a:blipFill>
            <a:blip r:embed="rId79" cstate="print"/>
            <a:stretch>
              <a:fillRect/>
            </a:stretch>
          </a:blipFill>
        </p:spPr>
        <p:txBody>
          <a:bodyPr wrap="square" lIns="0" tIns="0" rIns="0" bIns="0" rtlCol="0"/>
          <a:lstStyle/>
          <a:p>
            <a:endParaRPr/>
          </a:p>
        </p:txBody>
      </p:sp>
      <p:sp>
        <p:nvSpPr>
          <p:cNvPr id="222" name="object 222"/>
          <p:cNvSpPr/>
          <p:nvPr/>
        </p:nvSpPr>
        <p:spPr>
          <a:xfrm>
            <a:off x="4130745" y="4519287"/>
            <a:ext cx="265219" cy="112905"/>
          </a:xfrm>
          <a:prstGeom prst="rect">
            <a:avLst/>
          </a:prstGeom>
          <a:blipFill>
            <a:blip r:embed="rId77" cstate="print"/>
            <a:stretch>
              <a:fillRect/>
            </a:stretch>
          </a:blipFill>
        </p:spPr>
        <p:txBody>
          <a:bodyPr wrap="square" lIns="0" tIns="0" rIns="0" bIns="0" rtlCol="0"/>
          <a:lstStyle/>
          <a:p>
            <a:endParaRPr/>
          </a:p>
        </p:txBody>
      </p:sp>
      <p:sp>
        <p:nvSpPr>
          <p:cNvPr id="223" name="object 223"/>
          <p:cNvSpPr/>
          <p:nvPr/>
        </p:nvSpPr>
        <p:spPr>
          <a:xfrm>
            <a:off x="7104435" y="4723302"/>
            <a:ext cx="286385" cy="298450"/>
          </a:xfrm>
          <a:custGeom>
            <a:avLst/>
            <a:gdLst/>
            <a:ahLst/>
            <a:cxnLst/>
            <a:rect l="l" t="t" r="r" b="b"/>
            <a:pathLst>
              <a:path w="286385" h="298450">
                <a:moveTo>
                  <a:pt x="285990" y="0"/>
                </a:moveTo>
                <a:lnTo>
                  <a:pt x="285990" y="210295"/>
                </a:lnTo>
                <a:lnTo>
                  <a:pt x="0" y="210295"/>
                </a:lnTo>
                <a:lnTo>
                  <a:pt x="0" y="297922"/>
                </a:lnTo>
              </a:path>
            </a:pathLst>
          </a:custGeom>
          <a:ln w="16132">
            <a:solidFill>
              <a:srgbClr val="000000"/>
            </a:solidFill>
          </a:ln>
        </p:spPr>
        <p:txBody>
          <a:bodyPr wrap="square" lIns="0" tIns="0" rIns="0" bIns="0" rtlCol="0"/>
          <a:lstStyle/>
          <a:p>
            <a:endParaRPr/>
          </a:p>
        </p:txBody>
      </p:sp>
      <p:sp>
        <p:nvSpPr>
          <p:cNvPr id="224" name="object 224"/>
          <p:cNvSpPr/>
          <p:nvPr/>
        </p:nvSpPr>
        <p:spPr>
          <a:xfrm>
            <a:off x="7047623" y="5007033"/>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225" name="object 225"/>
          <p:cNvSpPr/>
          <p:nvPr/>
        </p:nvSpPr>
        <p:spPr>
          <a:xfrm>
            <a:off x="3579098" y="4868320"/>
            <a:ext cx="653646" cy="374922"/>
          </a:xfrm>
          <a:prstGeom prst="rect">
            <a:avLst/>
          </a:prstGeom>
          <a:blipFill>
            <a:blip r:embed="rId80" cstate="print"/>
            <a:stretch>
              <a:fillRect/>
            </a:stretch>
          </a:blipFill>
        </p:spPr>
        <p:txBody>
          <a:bodyPr wrap="square" lIns="0" tIns="0" rIns="0" bIns="0" rtlCol="0"/>
          <a:lstStyle/>
          <a:p>
            <a:endParaRPr/>
          </a:p>
        </p:txBody>
      </p:sp>
      <p:sp>
        <p:nvSpPr>
          <p:cNvPr id="226" name="object 226"/>
          <p:cNvSpPr txBox="1"/>
          <p:nvPr/>
        </p:nvSpPr>
        <p:spPr>
          <a:xfrm>
            <a:off x="3697935" y="4930494"/>
            <a:ext cx="414020" cy="165100"/>
          </a:xfrm>
          <a:prstGeom prst="rect">
            <a:avLst/>
          </a:prstGeom>
        </p:spPr>
        <p:txBody>
          <a:bodyPr vert="horz" wrap="square" lIns="0" tIns="0" rIns="0" bIns="0" rtlCol="0">
            <a:spAutoFit/>
          </a:bodyPr>
          <a:lstStyle/>
          <a:p>
            <a:pPr marL="12700"/>
            <a:r>
              <a:rPr sz="1050" dirty="0">
                <a:latin typeface="黑体"/>
                <a:cs typeface="黑体"/>
              </a:rPr>
              <a:t>物</a:t>
            </a:r>
            <a:r>
              <a:rPr sz="1050" spc="-100" dirty="0">
                <a:latin typeface="黑体"/>
                <a:cs typeface="黑体"/>
              </a:rPr>
              <a:t>联</a:t>
            </a:r>
            <a:r>
              <a:rPr sz="1050" dirty="0">
                <a:latin typeface="黑体"/>
                <a:cs typeface="黑体"/>
              </a:rPr>
              <a:t>化</a:t>
            </a:r>
            <a:endParaRPr sz="1050">
              <a:latin typeface="黑体"/>
              <a:cs typeface="黑体"/>
            </a:endParaRPr>
          </a:p>
        </p:txBody>
      </p:sp>
      <p:sp>
        <p:nvSpPr>
          <p:cNvPr id="227" name="object 227"/>
          <p:cNvSpPr txBox="1"/>
          <p:nvPr/>
        </p:nvSpPr>
        <p:spPr>
          <a:xfrm>
            <a:off x="4385474" y="4920012"/>
            <a:ext cx="412750" cy="165100"/>
          </a:xfrm>
          <a:prstGeom prst="rect">
            <a:avLst/>
          </a:prstGeom>
        </p:spPr>
        <p:txBody>
          <a:bodyPr vert="horz" wrap="square" lIns="0" tIns="0" rIns="0" bIns="0" rtlCol="0">
            <a:spAutoFit/>
          </a:bodyPr>
          <a:lstStyle/>
          <a:p>
            <a:pPr marL="12700"/>
            <a:r>
              <a:rPr sz="1050" spc="-5" dirty="0">
                <a:latin typeface="黑体"/>
                <a:cs typeface="黑体"/>
              </a:rPr>
              <a:t>互</a:t>
            </a:r>
            <a:r>
              <a:rPr sz="1050" spc="-105" dirty="0">
                <a:latin typeface="黑体"/>
                <a:cs typeface="黑体"/>
              </a:rPr>
              <a:t>联</a:t>
            </a:r>
            <a:r>
              <a:rPr sz="1050" spc="-5" dirty="0">
                <a:latin typeface="黑体"/>
                <a:cs typeface="黑体"/>
              </a:rPr>
              <a:t>化</a:t>
            </a:r>
            <a:endParaRPr sz="1050">
              <a:latin typeface="黑体"/>
              <a:cs typeface="黑体"/>
            </a:endParaRPr>
          </a:p>
        </p:txBody>
      </p:sp>
      <p:sp>
        <p:nvSpPr>
          <p:cNvPr id="228" name="object 228"/>
          <p:cNvSpPr/>
          <p:nvPr/>
        </p:nvSpPr>
        <p:spPr>
          <a:xfrm>
            <a:off x="4256956" y="4856226"/>
            <a:ext cx="1295189" cy="374922"/>
          </a:xfrm>
          <a:prstGeom prst="rect">
            <a:avLst/>
          </a:prstGeom>
          <a:blipFill>
            <a:blip r:embed="rId81" cstate="print"/>
            <a:stretch>
              <a:fillRect/>
            </a:stretch>
          </a:blipFill>
        </p:spPr>
        <p:txBody>
          <a:bodyPr wrap="square" lIns="0" tIns="0" rIns="0" bIns="0" rtlCol="0"/>
          <a:lstStyle/>
          <a:p>
            <a:endParaRPr/>
          </a:p>
        </p:txBody>
      </p:sp>
      <p:sp>
        <p:nvSpPr>
          <p:cNvPr id="229" name="object 229"/>
          <p:cNvSpPr txBox="1"/>
          <p:nvPr/>
        </p:nvSpPr>
        <p:spPr>
          <a:xfrm>
            <a:off x="5016526" y="4920012"/>
            <a:ext cx="414020" cy="165100"/>
          </a:xfrm>
          <a:prstGeom prst="rect">
            <a:avLst/>
          </a:prstGeom>
        </p:spPr>
        <p:txBody>
          <a:bodyPr vert="horz" wrap="square" lIns="0" tIns="0" rIns="0" bIns="0" rtlCol="0">
            <a:spAutoFit/>
          </a:bodyPr>
          <a:lstStyle/>
          <a:p>
            <a:pPr marL="12700"/>
            <a:r>
              <a:rPr sz="1050" spc="-5" dirty="0">
                <a:latin typeface="黑体"/>
                <a:cs typeface="黑体"/>
              </a:rPr>
              <a:t>智</a:t>
            </a:r>
            <a:r>
              <a:rPr sz="1050" spc="-100" dirty="0">
                <a:latin typeface="黑体"/>
                <a:cs typeface="黑体"/>
              </a:rPr>
              <a:t>能</a:t>
            </a:r>
            <a:r>
              <a:rPr sz="1050" spc="-5" dirty="0">
                <a:latin typeface="黑体"/>
                <a:cs typeface="黑体"/>
              </a:rPr>
              <a:t>化</a:t>
            </a:r>
            <a:endParaRPr sz="1050">
              <a:latin typeface="黑体"/>
              <a:cs typeface="黑体"/>
            </a:endParaRPr>
          </a:p>
        </p:txBody>
      </p:sp>
      <p:sp>
        <p:nvSpPr>
          <p:cNvPr id="230" name="object 230"/>
          <p:cNvSpPr/>
          <p:nvPr/>
        </p:nvSpPr>
        <p:spPr>
          <a:xfrm>
            <a:off x="7245008" y="5605829"/>
            <a:ext cx="317500" cy="91440"/>
          </a:xfrm>
          <a:custGeom>
            <a:avLst/>
            <a:gdLst/>
            <a:ahLst/>
            <a:cxnLst/>
            <a:rect l="l" t="t" r="r" b="b"/>
            <a:pathLst>
              <a:path w="317500" h="91439">
                <a:moveTo>
                  <a:pt x="91510" y="0"/>
                </a:moveTo>
                <a:lnTo>
                  <a:pt x="0" y="45716"/>
                </a:lnTo>
                <a:lnTo>
                  <a:pt x="91510" y="91416"/>
                </a:lnTo>
                <a:lnTo>
                  <a:pt x="91510" y="0"/>
                </a:lnTo>
                <a:close/>
              </a:path>
              <a:path w="317500" h="91439">
                <a:moveTo>
                  <a:pt x="225467" y="0"/>
                </a:moveTo>
                <a:lnTo>
                  <a:pt x="225467" y="91416"/>
                </a:lnTo>
                <a:lnTo>
                  <a:pt x="316978" y="45716"/>
                </a:lnTo>
                <a:lnTo>
                  <a:pt x="225467" y="0"/>
                </a:lnTo>
                <a:close/>
              </a:path>
            </a:pathLst>
          </a:custGeom>
          <a:solidFill>
            <a:srgbClr val="000000"/>
          </a:solidFill>
        </p:spPr>
        <p:txBody>
          <a:bodyPr wrap="square" lIns="0" tIns="0" rIns="0" bIns="0" rtlCol="0"/>
          <a:lstStyle/>
          <a:p>
            <a:endParaRPr/>
          </a:p>
        </p:txBody>
      </p:sp>
      <p:sp>
        <p:nvSpPr>
          <p:cNvPr id="231" name="object 231"/>
          <p:cNvSpPr/>
          <p:nvPr/>
        </p:nvSpPr>
        <p:spPr>
          <a:xfrm>
            <a:off x="7245009" y="5605829"/>
            <a:ext cx="92075" cy="91440"/>
          </a:xfrm>
          <a:custGeom>
            <a:avLst/>
            <a:gdLst/>
            <a:ahLst/>
            <a:cxnLst/>
            <a:rect l="l" t="t" r="r" b="b"/>
            <a:pathLst>
              <a:path w="92075" h="91439">
                <a:moveTo>
                  <a:pt x="91510" y="0"/>
                </a:moveTo>
                <a:lnTo>
                  <a:pt x="91510" y="91416"/>
                </a:lnTo>
                <a:lnTo>
                  <a:pt x="0" y="45716"/>
                </a:lnTo>
                <a:lnTo>
                  <a:pt x="91510" y="0"/>
                </a:lnTo>
                <a:close/>
              </a:path>
            </a:pathLst>
          </a:custGeom>
          <a:ln w="16132">
            <a:solidFill>
              <a:srgbClr val="000000"/>
            </a:solidFill>
          </a:ln>
        </p:spPr>
        <p:txBody>
          <a:bodyPr wrap="square" lIns="0" tIns="0" rIns="0" bIns="0" rtlCol="0"/>
          <a:lstStyle/>
          <a:p>
            <a:endParaRPr/>
          </a:p>
        </p:txBody>
      </p:sp>
      <p:sp>
        <p:nvSpPr>
          <p:cNvPr id="232" name="object 232"/>
          <p:cNvSpPr/>
          <p:nvPr/>
        </p:nvSpPr>
        <p:spPr>
          <a:xfrm>
            <a:off x="7470477" y="5605829"/>
            <a:ext cx="92075" cy="91440"/>
          </a:xfrm>
          <a:custGeom>
            <a:avLst/>
            <a:gdLst/>
            <a:ahLst/>
            <a:cxnLst/>
            <a:rect l="l" t="t" r="r" b="b"/>
            <a:pathLst>
              <a:path w="92075" h="91439">
                <a:moveTo>
                  <a:pt x="0" y="0"/>
                </a:moveTo>
                <a:lnTo>
                  <a:pt x="0" y="91416"/>
                </a:lnTo>
                <a:lnTo>
                  <a:pt x="91510" y="45716"/>
                </a:lnTo>
                <a:lnTo>
                  <a:pt x="0" y="0"/>
                </a:lnTo>
                <a:close/>
              </a:path>
            </a:pathLst>
          </a:custGeom>
          <a:ln w="16132">
            <a:solidFill>
              <a:srgbClr val="000000"/>
            </a:solidFill>
          </a:ln>
        </p:spPr>
        <p:txBody>
          <a:bodyPr wrap="square" lIns="0" tIns="0" rIns="0" bIns="0" rtlCol="0"/>
          <a:lstStyle/>
          <a:p>
            <a:endParaRPr/>
          </a:p>
        </p:txBody>
      </p:sp>
      <p:sp>
        <p:nvSpPr>
          <p:cNvPr id="233" name="object 233"/>
          <p:cNvSpPr/>
          <p:nvPr/>
        </p:nvSpPr>
        <p:spPr>
          <a:xfrm>
            <a:off x="7336520" y="5651545"/>
            <a:ext cx="133985" cy="0"/>
          </a:xfrm>
          <a:custGeom>
            <a:avLst/>
            <a:gdLst/>
            <a:ahLst/>
            <a:cxnLst/>
            <a:rect l="l" t="t" r="r" b="b"/>
            <a:pathLst>
              <a:path w="133985">
                <a:moveTo>
                  <a:pt x="0" y="0"/>
                </a:moveTo>
                <a:lnTo>
                  <a:pt x="133957" y="0"/>
                </a:lnTo>
              </a:path>
            </a:pathLst>
          </a:custGeom>
          <a:ln w="16125">
            <a:solidFill>
              <a:srgbClr val="000000"/>
            </a:solidFill>
          </a:ln>
        </p:spPr>
        <p:txBody>
          <a:bodyPr wrap="square" lIns="0" tIns="0" rIns="0" bIns="0" rtlCol="0"/>
          <a:lstStyle/>
          <a:p>
            <a:endParaRPr/>
          </a:p>
        </p:txBody>
      </p:sp>
      <p:sp>
        <p:nvSpPr>
          <p:cNvPr id="234" name="object 234"/>
          <p:cNvSpPr/>
          <p:nvPr/>
        </p:nvSpPr>
        <p:spPr>
          <a:xfrm>
            <a:off x="7390424" y="4723302"/>
            <a:ext cx="304800" cy="298450"/>
          </a:xfrm>
          <a:custGeom>
            <a:avLst/>
            <a:gdLst/>
            <a:ahLst/>
            <a:cxnLst/>
            <a:rect l="l" t="t" r="r" b="b"/>
            <a:pathLst>
              <a:path w="304800" h="298450">
                <a:moveTo>
                  <a:pt x="0" y="0"/>
                </a:moveTo>
                <a:lnTo>
                  <a:pt x="0" y="210295"/>
                </a:lnTo>
                <a:lnTo>
                  <a:pt x="304228" y="210295"/>
                </a:lnTo>
                <a:lnTo>
                  <a:pt x="304228" y="297922"/>
                </a:lnTo>
              </a:path>
            </a:pathLst>
          </a:custGeom>
          <a:ln w="16132">
            <a:solidFill>
              <a:srgbClr val="000000"/>
            </a:solidFill>
          </a:ln>
        </p:spPr>
        <p:txBody>
          <a:bodyPr wrap="square" lIns="0" tIns="0" rIns="0" bIns="0" rtlCol="0"/>
          <a:lstStyle/>
          <a:p>
            <a:endParaRPr/>
          </a:p>
        </p:txBody>
      </p:sp>
      <p:sp>
        <p:nvSpPr>
          <p:cNvPr id="235" name="object 235"/>
          <p:cNvSpPr/>
          <p:nvPr/>
        </p:nvSpPr>
        <p:spPr>
          <a:xfrm>
            <a:off x="7637842" y="5007033"/>
            <a:ext cx="113664" cy="113664"/>
          </a:xfrm>
          <a:custGeom>
            <a:avLst/>
            <a:gdLst/>
            <a:ahLst/>
            <a:cxnLst/>
            <a:rect l="l" t="t" r="r" b="b"/>
            <a:pathLst>
              <a:path w="113664" h="113664">
                <a:moveTo>
                  <a:pt x="113621" y="0"/>
                </a:moveTo>
                <a:lnTo>
                  <a:pt x="0" y="0"/>
                </a:lnTo>
                <a:lnTo>
                  <a:pt x="56810" y="113524"/>
                </a:lnTo>
                <a:lnTo>
                  <a:pt x="113621" y="0"/>
                </a:lnTo>
                <a:close/>
              </a:path>
            </a:pathLst>
          </a:custGeom>
          <a:solidFill>
            <a:srgbClr val="000000"/>
          </a:solidFill>
        </p:spPr>
        <p:txBody>
          <a:bodyPr wrap="square" lIns="0" tIns="0" rIns="0" bIns="0" rtlCol="0"/>
          <a:lstStyle/>
          <a:p>
            <a:endParaRPr/>
          </a:p>
        </p:txBody>
      </p:sp>
      <p:sp>
        <p:nvSpPr>
          <p:cNvPr id="236" name="object 236"/>
          <p:cNvSpPr/>
          <p:nvPr/>
        </p:nvSpPr>
        <p:spPr>
          <a:xfrm>
            <a:off x="8174963" y="3936690"/>
            <a:ext cx="605155" cy="275590"/>
          </a:xfrm>
          <a:custGeom>
            <a:avLst/>
            <a:gdLst/>
            <a:ahLst/>
            <a:cxnLst/>
            <a:rect l="l" t="t" r="r" b="b"/>
            <a:pathLst>
              <a:path w="605154" h="275589">
                <a:moveTo>
                  <a:pt x="0" y="0"/>
                </a:moveTo>
                <a:lnTo>
                  <a:pt x="530825" y="0"/>
                </a:lnTo>
                <a:lnTo>
                  <a:pt x="530825" y="275104"/>
                </a:lnTo>
                <a:lnTo>
                  <a:pt x="605067" y="275104"/>
                </a:lnTo>
              </a:path>
            </a:pathLst>
          </a:custGeom>
          <a:ln w="16128">
            <a:solidFill>
              <a:srgbClr val="000000"/>
            </a:solidFill>
          </a:ln>
        </p:spPr>
        <p:txBody>
          <a:bodyPr wrap="square" lIns="0" tIns="0" rIns="0" bIns="0" rtlCol="0"/>
          <a:lstStyle/>
          <a:p>
            <a:endParaRPr/>
          </a:p>
        </p:txBody>
      </p:sp>
      <p:sp>
        <p:nvSpPr>
          <p:cNvPr id="237" name="object 237"/>
          <p:cNvSpPr/>
          <p:nvPr/>
        </p:nvSpPr>
        <p:spPr>
          <a:xfrm>
            <a:off x="8765826" y="4155032"/>
            <a:ext cx="113664" cy="113664"/>
          </a:xfrm>
          <a:custGeom>
            <a:avLst/>
            <a:gdLst/>
            <a:ahLst/>
            <a:cxnLst/>
            <a:rect l="l" t="t" r="r" b="b"/>
            <a:pathLst>
              <a:path w="113665" h="113664">
                <a:moveTo>
                  <a:pt x="0" y="0"/>
                </a:moveTo>
                <a:lnTo>
                  <a:pt x="0" y="113524"/>
                </a:lnTo>
                <a:lnTo>
                  <a:pt x="113621" y="56762"/>
                </a:lnTo>
                <a:lnTo>
                  <a:pt x="0" y="0"/>
                </a:lnTo>
                <a:close/>
              </a:path>
            </a:pathLst>
          </a:custGeom>
          <a:solidFill>
            <a:srgbClr val="000000"/>
          </a:solidFill>
        </p:spPr>
        <p:txBody>
          <a:bodyPr wrap="square" lIns="0" tIns="0" rIns="0" bIns="0" rtlCol="0"/>
          <a:lstStyle/>
          <a:p>
            <a:endParaRPr/>
          </a:p>
        </p:txBody>
      </p:sp>
      <p:sp>
        <p:nvSpPr>
          <p:cNvPr id="238" name="object 238"/>
          <p:cNvSpPr/>
          <p:nvPr/>
        </p:nvSpPr>
        <p:spPr>
          <a:xfrm>
            <a:off x="8765826" y="3879928"/>
            <a:ext cx="113664" cy="113664"/>
          </a:xfrm>
          <a:custGeom>
            <a:avLst/>
            <a:gdLst/>
            <a:ahLst/>
            <a:cxnLst/>
            <a:rect l="l" t="t" r="r" b="b"/>
            <a:pathLst>
              <a:path w="113665" h="113664">
                <a:moveTo>
                  <a:pt x="0" y="0"/>
                </a:moveTo>
                <a:lnTo>
                  <a:pt x="0" y="113524"/>
                </a:lnTo>
                <a:lnTo>
                  <a:pt x="113621" y="56762"/>
                </a:lnTo>
                <a:lnTo>
                  <a:pt x="0" y="0"/>
                </a:lnTo>
                <a:close/>
              </a:path>
            </a:pathLst>
          </a:custGeom>
          <a:solidFill>
            <a:srgbClr val="000000"/>
          </a:solidFill>
        </p:spPr>
        <p:txBody>
          <a:bodyPr wrap="square" lIns="0" tIns="0" rIns="0" bIns="0" rtlCol="0"/>
          <a:lstStyle/>
          <a:p>
            <a:endParaRPr/>
          </a:p>
        </p:txBody>
      </p:sp>
      <p:sp>
        <p:nvSpPr>
          <p:cNvPr id="239" name="object 239"/>
          <p:cNvSpPr/>
          <p:nvPr/>
        </p:nvSpPr>
        <p:spPr>
          <a:xfrm>
            <a:off x="7447672" y="4784580"/>
            <a:ext cx="571755" cy="112879"/>
          </a:xfrm>
          <a:prstGeom prst="rect">
            <a:avLst/>
          </a:prstGeom>
          <a:blipFill>
            <a:blip r:embed="rId82" cstate="print"/>
            <a:stretch>
              <a:fillRect/>
            </a:stretch>
          </a:blipFill>
        </p:spPr>
        <p:txBody>
          <a:bodyPr wrap="square" lIns="0" tIns="0" rIns="0" bIns="0" rtlCol="0"/>
          <a:lstStyle/>
          <a:p>
            <a:endParaRPr/>
          </a:p>
        </p:txBody>
      </p:sp>
      <p:sp>
        <p:nvSpPr>
          <p:cNvPr id="240" name="object 240"/>
          <p:cNvSpPr/>
          <p:nvPr/>
        </p:nvSpPr>
        <p:spPr>
          <a:xfrm>
            <a:off x="7948850" y="4638530"/>
            <a:ext cx="1210457" cy="507959"/>
          </a:xfrm>
          <a:prstGeom prst="rect">
            <a:avLst/>
          </a:prstGeom>
          <a:blipFill>
            <a:blip r:embed="rId83" cstate="print"/>
            <a:stretch>
              <a:fillRect/>
            </a:stretch>
          </a:blipFill>
        </p:spPr>
        <p:txBody>
          <a:bodyPr wrap="square" lIns="0" tIns="0" rIns="0" bIns="0" rtlCol="0"/>
          <a:lstStyle/>
          <a:p>
            <a:endParaRPr/>
          </a:p>
        </p:txBody>
      </p:sp>
      <p:sp>
        <p:nvSpPr>
          <p:cNvPr id="241" name="object 241"/>
          <p:cNvSpPr/>
          <p:nvPr/>
        </p:nvSpPr>
        <p:spPr>
          <a:xfrm>
            <a:off x="8019539" y="4690002"/>
            <a:ext cx="1055370" cy="342900"/>
          </a:xfrm>
          <a:custGeom>
            <a:avLst/>
            <a:gdLst/>
            <a:ahLst/>
            <a:cxnLst/>
            <a:rect l="l" t="t" r="r" b="b"/>
            <a:pathLst>
              <a:path w="1055370" h="342900">
                <a:moveTo>
                  <a:pt x="0" y="342832"/>
                </a:moveTo>
                <a:lnTo>
                  <a:pt x="1054969" y="342832"/>
                </a:lnTo>
                <a:lnTo>
                  <a:pt x="1054969" y="0"/>
                </a:lnTo>
                <a:lnTo>
                  <a:pt x="0" y="0"/>
                </a:lnTo>
                <a:lnTo>
                  <a:pt x="0" y="342832"/>
                </a:lnTo>
                <a:close/>
              </a:path>
            </a:pathLst>
          </a:custGeom>
          <a:ln w="12107">
            <a:solidFill>
              <a:srgbClr val="000000"/>
            </a:solidFill>
          </a:ln>
        </p:spPr>
        <p:txBody>
          <a:bodyPr wrap="square" lIns="0" tIns="0" rIns="0" bIns="0" rtlCol="0"/>
          <a:lstStyle/>
          <a:p>
            <a:endParaRPr/>
          </a:p>
        </p:txBody>
      </p:sp>
      <p:sp>
        <p:nvSpPr>
          <p:cNvPr id="242" name="object 242"/>
          <p:cNvSpPr/>
          <p:nvPr/>
        </p:nvSpPr>
        <p:spPr>
          <a:xfrm>
            <a:off x="7960954" y="4626435"/>
            <a:ext cx="1186247" cy="544242"/>
          </a:xfrm>
          <a:prstGeom prst="rect">
            <a:avLst/>
          </a:prstGeom>
          <a:blipFill>
            <a:blip r:embed="rId84" cstate="print"/>
            <a:stretch>
              <a:fillRect/>
            </a:stretch>
          </a:blipFill>
        </p:spPr>
        <p:txBody>
          <a:bodyPr wrap="square" lIns="0" tIns="0" rIns="0" bIns="0" rtlCol="0"/>
          <a:lstStyle/>
          <a:p>
            <a:endParaRPr/>
          </a:p>
        </p:txBody>
      </p:sp>
      <p:sp>
        <p:nvSpPr>
          <p:cNvPr id="243" name="object 243"/>
          <p:cNvSpPr txBox="1"/>
          <p:nvPr/>
        </p:nvSpPr>
        <p:spPr>
          <a:xfrm>
            <a:off x="8091087" y="4683853"/>
            <a:ext cx="935990" cy="337820"/>
          </a:xfrm>
          <a:prstGeom prst="rect">
            <a:avLst/>
          </a:prstGeom>
        </p:spPr>
        <p:txBody>
          <a:bodyPr vert="horz" wrap="square" lIns="0" tIns="0" rIns="0" bIns="0" rtlCol="0">
            <a:spAutoFit/>
          </a:bodyPr>
          <a:lstStyle/>
          <a:p>
            <a:pPr marL="77470" marR="5080" indent="-65405">
              <a:lnSpc>
                <a:spcPct val="104000"/>
              </a:lnSpc>
            </a:pPr>
            <a:r>
              <a:rPr sz="1050" dirty="0">
                <a:latin typeface="黑体"/>
                <a:cs typeface="黑体"/>
              </a:rPr>
              <a:t>采</a:t>
            </a:r>
            <a:r>
              <a:rPr sz="1050" spc="-100" dirty="0">
                <a:latin typeface="黑体"/>
                <a:cs typeface="黑体"/>
              </a:rPr>
              <a:t>集</a:t>
            </a:r>
            <a:r>
              <a:rPr sz="1050" dirty="0">
                <a:latin typeface="黑体"/>
                <a:cs typeface="黑体"/>
              </a:rPr>
              <a:t>者的</a:t>
            </a:r>
            <a:r>
              <a:rPr sz="1050" spc="-100" dirty="0">
                <a:latin typeface="黑体"/>
                <a:cs typeface="黑体"/>
              </a:rPr>
              <a:t>自</a:t>
            </a:r>
            <a:r>
              <a:rPr sz="1050" dirty="0">
                <a:latin typeface="黑体"/>
                <a:cs typeface="黑体"/>
              </a:rPr>
              <a:t>主思  </a:t>
            </a:r>
            <a:r>
              <a:rPr sz="1050" spc="-35" dirty="0">
                <a:latin typeface="黑体"/>
                <a:cs typeface="黑体"/>
              </a:rPr>
              <a:t>考和辨识能力</a:t>
            </a:r>
            <a:endParaRPr sz="1050">
              <a:latin typeface="黑体"/>
              <a:cs typeface="黑体"/>
            </a:endParaRPr>
          </a:p>
        </p:txBody>
      </p:sp>
      <p:sp>
        <p:nvSpPr>
          <p:cNvPr id="244" name="object 244"/>
          <p:cNvSpPr/>
          <p:nvPr/>
        </p:nvSpPr>
        <p:spPr>
          <a:xfrm>
            <a:off x="2029714" y="3937013"/>
            <a:ext cx="1016783" cy="387016"/>
          </a:xfrm>
          <a:prstGeom prst="rect">
            <a:avLst/>
          </a:prstGeom>
          <a:blipFill>
            <a:blip r:embed="rId85" cstate="print"/>
            <a:stretch>
              <a:fillRect/>
            </a:stretch>
          </a:blipFill>
        </p:spPr>
        <p:txBody>
          <a:bodyPr wrap="square" lIns="0" tIns="0" rIns="0" bIns="0" rtlCol="0"/>
          <a:lstStyle/>
          <a:p>
            <a:endParaRPr/>
          </a:p>
        </p:txBody>
      </p:sp>
      <p:sp>
        <p:nvSpPr>
          <p:cNvPr id="245" name="object 245"/>
          <p:cNvSpPr/>
          <p:nvPr/>
        </p:nvSpPr>
        <p:spPr>
          <a:xfrm>
            <a:off x="2090710" y="3949108"/>
            <a:ext cx="883160" cy="399111"/>
          </a:xfrm>
          <a:prstGeom prst="rect">
            <a:avLst/>
          </a:prstGeom>
          <a:blipFill>
            <a:blip r:embed="rId86" cstate="print"/>
            <a:stretch>
              <a:fillRect/>
            </a:stretch>
          </a:blipFill>
        </p:spPr>
        <p:txBody>
          <a:bodyPr wrap="square" lIns="0" tIns="0" rIns="0" bIns="0" rtlCol="0"/>
          <a:lstStyle/>
          <a:p>
            <a:endParaRPr/>
          </a:p>
        </p:txBody>
      </p:sp>
      <p:sp>
        <p:nvSpPr>
          <p:cNvPr id="246" name="object 246"/>
          <p:cNvSpPr txBox="1"/>
          <p:nvPr/>
        </p:nvSpPr>
        <p:spPr>
          <a:xfrm>
            <a:off x="2226827" y="4007854"/>
            <a:ext cx="606425" cy="179705"/>
          </a:xfrm>
          <a:prstGeom prst="rect">
            <a:avLst/>
          </a:prstGeom>
        </p:spPr>
        <p:txBody>
          <a:bodyPr vert="horz" wrap="square" lIns="0" tIns="0" rIns="0" bIns="0" rtlCol="0">
            <a:spAutoFit/>
          </a:bodyPr>
          <a:lstStyle/>
          <a:p>
            <a:pPr marL="12700"/>
            <a:r>
              <a:rPr sz="1150" spc="-10" dirty="0">
                <a:latin typeface="黑体"/>
                <a:cs typeface="黑体"/>
              </a:rPr>
              <a:t>思维路径</a:t>
            </a:r>
            <a:endParaRPr sz="1150">
              <a:latin typeface="黑体"/>
              <a:cs typeface="黑体"/>
            </a:endParaRPr>
          </a:p>
        </p:txBody>
      </p:sp>
      <p:sp>
        <p:nvSpPr>
          <p:cNvPr id="247" name="object 247"/>
          <p:cNvSpPr/>
          <p:nvPr/>
        </p:nvSpPr>
        <p:spPr>
          <a:xfrm>
            <a:off x="2962299" y="4060374"/>
            <a:ext cx="235585" cy="68580"/>
          </a:xfrm>
          <a:custGeom>
            <a:avLst/>
            <a:gdLst/>
            <a:ahLst/>
            <a:cxnLst/>
            <a:rect l="l" t="t" r="r" b="b"/>
            <a:pathLst>
              <a:path w="235585" h="68579">
                <a:moveTo>
                  <a:pt x="202323" y="0"/>
                </a:moveTo>
                <a:lnTo>
                  <a:pt x="189978" y="2872"/>
                </a:lnTo>
                <a:lnTo>
                  <a:pt x="180063" y="10038"/>
                </a:lnTo>
                <a:lnTo>
                  <a:pt x="173567" y="20409"/>
                </a:lnTo>
                <a:lnTo>
                  <a:pt x="171481" y="32896"/>
                </a:lnTo>
                <a:lnTo>
                  <a:pt x="174421" y="45214"/>
                </a:lnTo>
                <a:lnTo>
                  <a:pt x="181614" y="55129"/>
                </a:lnTo>
                <a:lnTo>
                  <a:pt x="192000" y="61627"/>
                </a:lnTo>
                <a:lnTo>
                  <a:pt x="204518" y="63696"/>
                </a:lnTo>
                <a:lnTo>
                  <a:pt x="216857" y="60824"/>
                </a:lnTo>
                <a:lnTo>
                  <a:pt x="226773" y="53658"/>
                </a:lnTo>
                <a:lnTo>
                  <a:pt x="233272" y="43287"/>
                </a:lnTo>
                <a:lnTo>
                  <a:pt x="235361" y="30800"/>
                </a:lnTo>
                <a:lnTo>
                  <a:pt x="232421" y="18413"/>
                </a:lnTo>
                <a:lnTo>
                  <a:pt x="225227" y="8506"/>
                </a:lnTo>
                <a:lnTo>
                  <a:pt x="214841" y="2045"/>
                </a:lnTo>
                <a:lnTo>
                  <a:pt x="202323" y="0"/>
                </a:lnTo>
                <a:close/>
              </a:path>
              <a:path w="235585" h="68579">
                <a:moveTo>
                  <a:pt x="62782" y="4676"/>
                </a:moveTo>
                <a:lnTo>
                  <a:pt x="0" y="38862"/>
                </a:lnTo>
                <a:lnTo>
                  <a:pt x="64977" y="68534"/>
                </a:lnTo>
                <a:lnTo>
                  <a:pt x="62782" y="4676"/>
                </a:lnTo>
                <a:close/>
              </a:path>
            </a:pathLst>
          </a:custGeom>
          <a:solidFill>
            <a:srgbClr val="000000"/>
          </a:solidFill>
        </p:spPr>
        <p:txBody>
          <a:bodyPr wrap="square" lIns="0" tIns="0" rIns="0" bIns="0" rtlCol="0"/>
          <a:lstStyle/>
          <a:p>
            <a:endParaRPr/>
          </a:p>
        </p:txBody>
      </p:sp>
      <p:sp>
        <p:nvSpPr>
          <p:cNvPr id="248" name="object 248"/>
          <p:cNvSpPr/>
          <p:nvPr/>
        </p:nvSpPr>
        <p:spPr>
          <a:xfrm>
            <a:off x="3133780" y="4060375"/>
            <a:ext cx="64135" cy="64135"/>
          </a:xfrm>
          <a:custGeom>
            <a:avLst/>
            <a:gdLst/>
            <a:ahLst/>
            <a:cxnLst/>
            <a:rect l="l" t="t" r="r" b="b"/>
            <a:pathLst>
              <a:path w="64135" h="64135">
                <a:moveTo>
                  <a:pt x="63879" y="30800"/>
                </a:moveTo>
                <a:lnTo>
                  <a:pt x="60939" y="18413"/>
                </a:lnTo>
                <a:lnTo>
                  <a:pt x="53746" y="8506"/>
                </a:lnTo>
                <a:lnTo>
                  <a:pt x="43360" y="2045"/>
                </a:lnTo>
                <a:lnTo>
                  <a:pt x="30842" y="0"/>
                </a:lnTo>
                <a:lnTo>
                  <a:pt x="18497" y="2872"/>
                </a:lnTo>
                <a:lnTo>
                  <a:pt x="8582" y="10038"/>
                </a:lnTo>
                <a:lnTo>
                  <a:pt x="2086" y="20409"/>
                </a:lnTo>
                <a:lnTo>
                  <a:pt x="0" y="32896"/>
                </a:lnTo>
                <a:lnTo>
                  <a:pt x="2940" y="45214"/>
                </a:lnTo>
                <a:lnTo>
                  <a:pt x="10133" y="55129"/>
                </a:lnTo>
                <a:lnTo>
                  <a:pt x="20519" y="61627"/>
                </a:lnTo>
                <a:lnTo>
                  <a:pt x="33037" y="63696"/>
                </a:lnTo>
                <a:lnTo>
                  <a:pt x="45375" y="60824"/>
                </a:lnTo>
                <a:lnTo>
                  <a:pt x="55291" y="53658"/>
                </a:lnTo>
                <a:lnTo>
                  <a:pt x="61791" y="43287"/>
                </a:lnTo>
                <a:lnTo>
                  <a:pt x="63879" y="30800"/>
                </a:lnTo>
                <a:close/>
              </a:path>
            </a:pathLst>
          </a:custGeom>
          <a:ln w="16132">
            <a:solidFill>
              <a:srgbClr val="000000"/>
            </a:solidFill>
          </a:ln>
        </p:spPr>
        <p:txBody>
          <a:bodyPr wrap="square" lIns="0" tIns="0" rIns="0" bIns="0" rtlCol="0"/>
          <a:lstStyle/>
          <a:p>
            <a:endParaRPr/>
          </a:p>
        </p:txBody>
      </p:sp>
      <p:sp>
        <p:nvSpPr>
          <p:cNvPr id="249" name="object 249"/>
          <p:cNvSpPr/>
          <p:nvPr/>
        </p:nvSpPr>
        <p:spPr>
          <a:xfrm>
            <a:off x="2962299" y="4065052"/>
            <a:ext cx="65405" cy="64135"/>
          </a:xfrm>
          <a:custGeom>
            <a:avLst/>
            <a:gdLst/>
            <a:ahLst/>
            <a:cxnLst/>
            <a:rect l="l" t="t" r="r" b="b"/>
            <a:pathLst>
              <a:path w="65405" h="64135">
                <a:moveTo>
                  <a:pt x="62782" y="0"/>
                </a:moveTo>
                <a:lnTo>
                  <a:pt x="64977" y="63857"/>
                </a:lnTo>
                <a:lnTo>
                  <a:pt x="0" y="34186"/>
                </a:lnTo>
                <a:lnTo>
                  <a:pt x="62782" y="0"/>
                </a:lnTo>
                <a:close/>
              </a:path>
            </a:pathLst>
          </a:custGeom>
          <a:ln w="16132">
            <a:solidFill>
              <a:srgbClr val="000000"/>
            </a:solidFill>
          </a:ln>
        </p:spPr>
        <p:txBody>
          <a:bodyPr wrap="square" lIns="0" tIns="0" rIns="0" bIns="0" rtlCol="0"/>
          <a:lstStyle/>
          <a:p>
            <a:endParaRPr/>
          </a:p>
        </p:txBody>
      </p:sp>
      <p:sp>
        <p:nvSpPr>
          <p:cNvPr id="250" name="object 250"/>
          <p:cNvSpPr/>
          <p:nvPr/>
        </p:nvSpPr>
        <p:spPr>
          <a:xfrm>
            <a:off x="3026178" y="4093271"/>
            <a:ext cx="107950" cy="3810"/>
          </a:xfrm>
          <a:custGeom>
            <a:avLst/>
            <a:gdLst/>
            <a:ahLst/>
            <a:cxnLst/>
            <a:rect l="l" t="t" r="r" b="b"/>
            <a:pathLst>
              <a:path w="107950" h="3810">
                <a:moveTo>
                  <a:pt x="107601" y="0"/>
                </a:moveTo>
                <a:lnTo>
                  <a:pt x="0" y="3708"/>
                </a:lnTo>
              </a:path>
            </a:pathLst>
          </a:custGeom>
          <a:ln w="16125">
            <a:solidFill>
              <a:srgbClr val="000000"/>
            </a:solidFill>
          </a:ln>
        </p:spPr>
        <p:txBody>
          <a:bodyPr wrap="square" lIns="0" tIns="0" rIns="0" bIns="0" rtlCol="0"/>
          <a:lstStyle/>
          <a:p>
            <a:endParaRPr/>
          </a:p>
        </p:txBody>
      </p:sp>
      <p:sp>
        <p:nvSpPr>
          <p:cNvPr id="251" name="object 251"/>
          <p:cNvSpPr/>
          <p:nvPr/>
        </p:nvSpPr>
        <p:spPr>
          <a:xfrm>
            <a:off x="2029714" y="4396595"/>
            <a:ext cx="1016783" cy="387016"/>
          </a:xfrm>
          <a:prstGeom prst="rect">
            <a:avLst/>
          </a:prstGeom>
          <a:blipFill>
            <a:blip r:embed="rId87" cstate="print"/>
            <a:stretch>
              <a:fillRect/>
            </a:stretch>
          </a:blipFill>
        </p:spPr>
        <p:txBody>
          <a:bodyPr wrap="square" lIns="0" tIns="0" rIns="0" bIns="0" rtlCol="0"/>
          <a:lstStyle/>
          <a:p>
            <a:endParaRPr/>
          </a:p>
        </p:txBody>
      </p:sp>
      <p:sp>
        <p:nvSpPr>
          <p:cNvPr id="252" name="object 252"/>
          <p:cNvSpPr/>
          <p:nvPr/>
        </p:nvSpPr>
        <p:spPr>
          <a:xfrm>
            <a:off x="2090710" y="4396596"/>
            <a:ext cx="883160" cy="399111"/>
          </a:xfrm>
          <a:prstGeom prst="rect">
            <a:avLst/>
          </a:prstGeom>
          <a:blipFill>
            <a:blip r:embed="rId88" cstate="print"/>
            <a:stretch>
              <a:fillRect/>
            </a:stretch>
          </a:blipFill>
        </p:spPr>
        <p:txBody>
          <a:bodyPr wrap="square" lIns="0" tIns="0" rIns="0" bIns="0" rtlCol="0"/>
          <a:lstStyle/>
          <a:p>
            <a:endParaRPr/>
          </a:p>
        </p:txBody>
      </p:sp>
      <p:sp>
        <p:nvSpPr>
          <p:cNvPr id="253" name="object 253"/>
          <p:cNvSpPr txBox="1"/>
          <p:nvPr/>
        </p:nvSpPr>
        <p:spPr>
          <a:xfrm>
            <a:off x="2226827" y="4465824"/>
            <a:ext cx="606425" cy="179705"/>
          </a:xfrm>
          <a:prstGeom prst="rect">
            <a:avLst/>
          </a:prstGeom>
        </p:spPr>
        <p:txBody>
          <a:bodyPr vert="horz" wrap="square" lIns="0" tIns="0" rIns="0" bIns="0" rtlCol="0">
            <a:spAutoFit/>
          </a:bodyPr>
          <a:lstStyle/>
          <a:p>
            <a:pPr marL="12700"/>
            <a:r>
              <a:rPr sz="1150" spc="-10" dirty="0">
                <a:latin typeface="黑体"/>
                <a:cs typeface="黑体"/>
              </a:rPr>
              <a:t>过程路径</a:t>
            </a:r>
            <a:endParaRPr sz="1150">
              <a:latin typeface="黑体"/>
              <a:cs typeface="黑体"/>
            </a:endParaRPr>
          </a:p>
        </p:txBody>
      </p:sp>
      <p:sp>
        <p:nvSpPr>
          <p:cNvPr id="254" name="object 254"/>
          <p:cNvSpPr/>
          <p:nvPr/>
        </p:nvSpPr>
        <p:spPr>
          <a:xfrm>
            <a:off x="2962298" y="4526891"/>
            <a:ext cx="514350" cy="81280"/>
          </a:xfrm>
          <a:custGeom>
            <a:avLst/>
            <a:gdLst/>
            <a:ahLst/>
            <a:cxnLst/>
            <a:rect l="l" t="t" r="r" b="b"/>
            <a:pathLst>
              <a:path w="514350" h="81279">
                <a:moveTo>
                  <a:pt x="483521" y="16931"/>
                </a:moveTo>
                <a:lnTo>
                  <a:pt x="470989" y="18975"/>
                </a:lnTo>
                <a:lnTo>
                  <a:pt x="460564" y="25418"/>
                </a:lnTo>
                <a:lnTo>
                  <a:pt x="453314" y="35277"/>
                </a:lnTo>
                <a:lnTo>
                  <a:pt x="450306" y="47570"/>
                </a:lnTo>
                <a:lnTo>
                  <a:pt x="452312" y="60063"/>
                </a:lnTo>
                <a:lnTo>
                  <a:pt x="458741" y="70469"/>
                </a:lnTo>
                <a:lnTo>
                  <a:pt x="468610" y="77730"/>
                </a:lnTo>
                <a:lnTo>
                  <a:pt x="480938" y="80789"/>
                </a:lnTo>
                <a:lnTo>
                  <a:pt x="493470" y="78746"/>
                </a:lnTo>
                <a:lnTo>
                  <a:pt x="503895" y="72303"/>
                </a:lnTo>
                <a:lnTo>
                  <a:pt x="511145" y="62444"/>
                </a:lnTo>
                <a:lnTo>
                  <a:pt x="514153" y="50150"/>
                </a:lnTo>
                <a:lnTo>
                  <a:pt x="512145" y="37635"/>
                </a:lnTo>
                <a:lnTo>
                  <a:pt x="505712" y="27191"/>
                </a:lnTo>
                <a:lnTo>
                  <a:pt x="495842" y="19922"/>
                </a:lnTo>
                <a:lnTo>
                  <a:pt x="483521" y="16931"/>
                </a:lnTo>
                <a:close/>
              </a:path>
              <a:path w="514350" h="81279">
                <a:moveTo>
                  <a:pt x="65154" y="0"/>
                </a:moveTo>
                <a:lnTo>
                  <a:pt x="0" y="29348"/>
                </a:lnTo>
                <a:lnTo>
                  <a:pt x="62572" y="63857"/>
                </a:lnTo>
                <a:lnTo>
                  <a:pt x="65154" y="0"/>
                </a:lnTo>
                <a:close/>
              </a:path>
            </a:pathLst>
          </a:custGeom>
          <a:solidFill>
            <a:srgbClr val="000000"/>
          </a:solidFill>
        </p:spPr>
        <p:txBody>
          <a:bodyPr wrap="square" lIns="0" tIns="0" rIns="0" bIns="0" rtlCol="0"/>
          <a:lstStyle/>
          <a:p>
            <a:endParaRPr/>
          </a:p>
        </p:txBody>
      </p:sp>
      <p:sp>
        <p:nvSpPr>
          <p:cNvPr id="255" name="object 255"/>
          <p:cNvSpPr/>
          <p:nvPr/>
        </p:nvSpPr>
        <p:spPr>
          <a:xfrm>
            <a:off x="3412605" y="4543824"/>
            <a:ext cx="64135" cy="64135"/>
          </a:xfrm>
          <a:custGeom>
            <a:avLst/>
            <a:gdLst/>
            <a:ahLst/>
            <a:cxnLst/>
            <a:rect l="l" t="t" r="r" b="b"/>
            <a:pathLst>
              <a:path w="64135" h="64135">
                <a:moveTo>
                  <a:pt x="63847" y="33218"/>
                </a:moveTo>
                <a:lnTo>
                  <a:pt x="61839" y="20703"/>
                </a:lnTo>
                <a:lnTo>
                  <a:pt x="55406" y="10259"/>
                </a:lnTo>
                <a:lnTo>
                  <a:pt x="45536" y="2990"/>
                </a:lnTo>
                <a:lnTo>
                  <a:pt x="33214" y="0"/>
                </a:lnTo>
                <a:lnTo>
                  <a:pt x="20682" y="2043"/>
                </a:lnTo>
                <a:lnTo>
                  <a:pt x="10258" y="8486"/>
                </a:lnTo>
                <a:lnTo>
                  <a:pt x="3008" y="18345"/>
                </a:lnTo>
                <a:lnTo>
                  <a:pt x="0" y="30638"/>
                </a:lnTo>
                <a:lnTo>
                  <a:pt x="2006" y="43131"/>
                </a:lnTo>
                <a:lnTo>
                  <a:pt x="8434" y="53537"/>
                </a:lnTo>
                <a:lnTo>
                  <a:pt x="18304" y="60798"/>
                </a:lnTo>
                <a:lnTo>
                  <a:pt x="30632" y="63857"/>
                </a:lnTo>
                <a:lnTo>
                  <a:pt x="43164" y="61814"/>
                </a:lnTo>
                <a:lnTo>
                  <a:pt x="53588" y="55371"/>
                </a:lnTo>
                <a:lnTo>
                  <a:pt x="60838" y="45512"/>
                </a:lnTo>
                <a:lnTo>
                  <a:pt x="63847" y="33218"/>
                </a:lnTo>
                <a:close/>
              </a:path>
            </a:pathLst>
          </a:custGeom>
          <a:ln w="16132">
            <a:solidFill>
              <a:srgbClr val="000000"/>
            </a:solidFill>
          </a:ln>
        </p:spPr>
        <p:txBody>
          <a:bodyPr wrap="square" lIns="0" tIns="0" rIns="0" bIns="0" rtlCol="0"/>
          <a:lstStyle/>
          <a:p>
            <a:endParaRPr/>
          </a:p>
        </p:txBody>
      </p:sp>
      <p:sp>
        <p:nvSpPr>
          <p:cNvPr id="256" name="object 256"/>
          <p:cNvSpPr/>
          <p:nvPr/>
        </p:nvSpPr>
        <p:spPr>
          <a:xfrm>
            <a:off x="2962299" y="4526892"/>
            <a:ext cx="65405" cy="64135"/>
          </a:xfrm>
          <a:custGeom>
            <a:avLst/>
            <a:gdLst/>
            <a:ahLst/>
            <a:cxnLst/>
            <a:rect l="l" t="t" r="r" b="b"/>
            <a:pathLst>
              <a:path w="65405" h="64135">
                <a:moveTo>
                  <a:pt x="65154" y="0"/>
                </a:moveTo>
                <a:lnTo>
                  <a:pt x="62572" y="63857"/>
                </a:lnTo>
                <a:lnTo>
                  <a:pt x="0" y="29348"/>
                </a:lnTo>
                <a:lnTo>
                  <a:pt x="65154" y="0"/>
                </a:lnTo>
                <a:close/>
              </a:path>
            </a:pathLst>
          </a:custGeom>
          <a:ln w="16132">
            <a:solidFill>
              <a:srgbClr val="000000"/>
            </a:solidFill>
          </a:ln>
        </p:spPr>
        <p:txBody>
          <a:bodyPr wrap="square" lIns="0" tIns="0" rIns="0" bIns="0" rtlCol="0"/>
          <a:lstStyle/>
          <a:p>
            <a:endParaRPr/>
          </a:p>
        </p:txBody>
      </p:sp>
      <p:sp>
        <p:nvSpPr>
          <p:cNvPr id="257" name="object 257"/>
          <p:cNvSpPr/>
          <p:nvPr/>
        </p:nvSpPr>
        <p:spPr>
          <a:xfrm>
            <a:off x="3026163" y="4558821"/>
            <a:ext cx="386715" cy="15875"/>
          </a:xfrm>
          <a:custGeom>
            <a:avLst/>
            <a:gdLst/>
            <a:ahLst/>
            <a:cxnLst/>
            <a:rect l="l" t="t" r="r" b="b"/>
            <a:pathLst>
              <a:path w="386714" h="15875">
                <a:moveTo>
                  <a:pt x="386442" y="15641"/>
                </a:moveTo>
                <a:lnTo>
                  <a:pt x="0" y="0"/>
                </a:lnTo>
              </a:path>
            </a:pathLst>
          </a:custGeom>
          <a:ln w="16125">
            <a:solidFill>
              <a:srgbClr val="000000"/>
            </a:solidFill>
          </a:ln>
        </p:spPr>
        <p:txBody>
          <a:bodyPr wrap="square" lIns="0" tIns="0" rIns="0" bIns="0" rtlCol="0"/>
          <a:lstStyle/>
          <a:p>
            <a:endParaRPr/>
          </a:p>
        </p:txBody>
      </p:sp>
      <p:sp>
        <p:nvSpPr>
          <p:cNvPr id="258" name="object 258"/>
          <p:cNvSpPr/>
          <p:nvPr/>
        </p:nvSpPr>
        <p:spPr>
          <a:xfrm>
            <a:off x="2029714" y="4856226"/>
            <a:ext cx="1016783" cy="374922"/>
          </a:xfrm>
          <a:prstGeom prst="rect">
            <a:avLst/>
          </a:prstGeom>
          <a:blipFill>
            <a:blip r:embed="rId89" cstate="print"/>
            <a:stretch>
              <a:fillRect/>
            </a:stretch>
          </a:blipFill>
        </p:spPr>
        <p:txBody>
          <a:bodyPr wrap="square" lIns="0" tIns="0" rIns="0" bIns="0" rtlCol="0"/>
          <a:lstStyle/>
          <a:p>
            <a:endParaRPr/>
          </a:p>
        </p:txBody>
      </p:sp>
      <p:sp>
        <p:nvSpPr>
          <p:cNvPr id="259" name="object 259"/>
          <p:cNvSpPr/>
          <p:nvPr/>
        </p:nvSpPr>
        <p:spPr>
          <a:xfrm>
            <a:off x="2090710" y="4856227"/>
            <a:ext cx="883160" cy="399111"/>
          </a:xfrm>
          <a:prstGeom prst="rect">
            <a:avLst/>
          </a:prstGeom>
          <a:blipFill>
            <a:blip r:embed="rId90" cstate="print"/>
            <a:stretch>
              <a:fillRect/>
            </a:stretch>
          </a:blipFill>
        </p:spPr>
        <p:txBody>
          <a:bodyPr wrap="square" lIns="0" tIns="0" rIns="0" bIns="0" rtlCol="0"/>
          <a:lstStyle/>
          <a:p>
            <a:endParaRPr/>
          </a:p>
        </p:txBody>
      </p:sp>
      <p:sp>
        <p:nvSpPr>
          <p:cNvPr id="260" name="object 260"/>
          <p:cNvSpPr txBox="1"/>
          <p:nvPr/>
        </p:nvSpPr>
        <p:spPr>
          <a:xfrm>
            <a:off x="2226827" y="4924246"/>
            <a:ext cx="606425" cy="179705"/>
          </a:xfrm>
          <a:prstGeom prst="rect">
            <a:avLst/>
          </a:prstGeom>
        </p:spPr>
        <p:txBody>
          <a:bodyPr vert="horz" wrap="square" lIns="0" tIns="0" rIns="0" bIns="0" rtlCol="0">
            <a:spAutoFit/>
          </a:bodyPr>
          <a:lstStyle/>
          <a:p>
            <a:pPr marL="12700"/>
            <a:r>
              <a:rPr sz="1150" spc="-10" dirty="0">
                <a:latin typeface="黑体"/>
                <a:cs typeface="黑体"/>
              </a:rPr>
              <a:t>技术路径</a:t>
            </a:r>
            <a:endParaRPr sz="1150">
              <a:latin typeface="黑体"/>
              <a:cs typeface="黑体"/>
            </a:endParaRPr>
          </a:p>
        </p:txBody>
      </p:sp>
      <p:sp>
        <p:nvSpPr>
          <p:cNvPr id="261" name="object 261"/>
          <p:cNvSpPr/>
          <p:nvPr/>
        </p:nvSpPr>
        <p:spPr>
          <a:xfrm>
            <a:off x="2962298" y="4982604"/>
            <a:ext cx="742950" cy="75565"/>
          </a:xfrm>
          <a:custGeom>
            <a:avLst/>
            <a:gdLst/>
            <a:ahLst/>
            <a:cxnLst/>
            <a:rect l="l" t="t" r="r" b="b"/>
            <a:pathLst>
              <a:path w="742950" h="75564">
                <a:moveTo>
                  <a:pt x="711538" y="11513"/>
                </a:moveTo>
                <a:lnTo>
                  <a:pt x="699081" y="13797"/>
                </a:lnTo>
                <a:lnTo>
                  <a:pt x="688804" y="20457"/>
                </a:lnTo>
                <a:lnTo>
                  <a:pt x="681768" y="30482"/>
                </a:lnTo>
                <a:lnTo>
                  <a:pt x="679034" y="42862"/>
                </a:lnTo>
                <a:lnTo>
                  <a:pt x="681326" y="55329"/>
                </a:lnTo>
                <a:lnTo>
                  <a:pt x="688003" y="65597"/>
                </a:lnTo>
                <a:lnTo>
                  <a:pt x="698039" y="72620"/>
                </a:lnTo>
                <a:lnTo>
                  <a:pt x="710409" y="75355"/>
                </a:lnTo>
                <a:lnTo>
                  <a:pt x="722876" y="73064"/>
                </a:lnTo>
                <a:lnTo>
                  <a:pt x="733165" y="66403"/>
                </a:lnTo>
                <a:lnTo>
                  <a:pt x="740186" y="56377"/>
                </a:lnTo>
                <a:lnTo>
                  <a:pt x="742849" y="43990"/>
                </a:lnTo>
                <a:lnTo>
                  <a:pt x="740567" y="31523"/>
                </a:lnTo>
                <a:lnTo>
                  <a:pt x="733912" y="21257"/>
                </a:lnTo>
                <a:lnTo>
                  <a:pt x="723898" y="14238"/>
                </a:lnTo>
                <a:lnTo>
                  <a:pt x="711538" y="11513"/>
                </a:lnTo>
                <a:close/>
              </a:path>
              <a:path w="742950" h="75564">
                <a:moveTo>
                  <a:pt x="64477" y="0"/>
                </a:moveTo>
                <a:lnTo>
                  <a:pt x="0" y="30783"/>
                </a:lnTo>
                <a:lnTo>
                  <a:pt x="63331" y="63841"/>
                </a:lnTo>
                <a:lnTo>
                  <a:pt x="64477" y="0"/>
                </a:lnTo>
                <a:close/>
              </a:path>
            </a:pathLst>
          </a:custGeom>
          <a:solidFill>
            <a:srgbClr val="000000"/>
          </a:solidFill>
        </p:spPr>
        <p:txBody>
          <a:bodyPr wrap="square" lIns="0" tIns="0" rIns="0" bIns="0" rtlCol="0"/>
          <a:lstStyle/>
          <a:p>
            <a:endParaRPr/>
          </a:p>
        </p:txBody>
      </p:sp>
      <p:sp>
        <p:nvSpPr>
          <p:cNvPr id="262" name="object 262"/>
          <p:cNvSpPr/>
          <p:nvPr/>
        </p:nvSpPr>
        <p:spPr>
          <a:xfrm>
            <a:off x="3641333" y="4994118"/>
            <a:ext cx="64135" cy="64135"/>
          </a:xfrm>
          <a:custGeom>
            <a:avLst/>
            <a:gdLst/>
            <a:ahLst/>
            <a:cxnLst/>
            <a:rect l="l" t="t" r="r" b="b"/>
            <a:pathLst>
              <a:path w="64135" h="64135">
                <a:moveTo>
                  <a:pt x="63815" y="32477"/>
                </a:moveTo>
                <a:lnTo>
                  <a:pt x="61533" y="20009"/>
                </a:lnTo>
                <a:lnTo>
                  <a:pt x="54878" y="9743"/>
                </a:lnTo>
                <a:lnTo>
                  <a:pt x="44864" y="2725"/>
                </a:lnTo>
                <a:lnTo>
                  <a:pt x="32504" y="0"/>
                </a:lnTo>
                <a:lnTo>
                  <a:pt x="20047" y="2283"/>
                </a:lnTo>
                <a:lnTo>
                  <a:pt x="9770" y="8943"/>
                </a:lnTo>
                <a:lnTo>
                  <a:pt x="2734" y="18969"/>
                </a:lnTo>
                <a:lnTo>
                  <a:pt x="0" y="31348"/>
                </a:lnTo>
                <a:lnTo>
                  <a:pt x="2292" y="43815"/>
                </a:lnTo>
                <a:lnTo>
                  <a:pt x="8969" y="54083"/>
                </a:lnTo>
                <a:lnTo>
                  <a:pt x="19005" y="61107"/>
                </a:lnTo>
                <a:lnTo>
                  <a:pt x="31375" y="63841"/>
                </a:lnTo>
                <a:lnTo>
                  <a:pt x="43842" y="61551"/>
                </a:lnTo>
                <a:lnTo>
                  <a:pt x="54131" y="54889"/>
                </a:lnTo>
                <a:lnTo>
                  <a:pt x="61152" y="44863"/>
                </a:lnTo>
                <a:lnTo>
                  <a:pt x="63815" y="32477"/>
                </a:lnTo>
                <a:close/>
              </a:path>
            </a:pathLst>
          </a:custGeom>
          <a:ln w="16132">
            <a:solidFill>
              <a:srgbClr val="000000"/>
            </a:solidFill>
          </a:ln>
        </p:spPr>
        <p:txBody>
          <a:bodyPr wrap="square" lIns="0" tIns="0" rIns="0" bIns="0" rtlCol="0"/>
          <a:lstStyle/>
          <a:p>
            <a:endParaRPr/>
          </a:p>
        </p:txBody>
      </p:sp>
      <p:sp>
        <p:nvSpPr>
          <p:cNvPr id="263" name="object 263"/>
          <p:cNvSpPr/>
          <p:nvPr/>
        </p:nvSpPr>
        <p:spPr>
          <a:xfrm>
            <a:off x="2962299" y="4982604"/>
            <a:ext cx="64769" cy="64135"/>
          </a:xfrm>
          <a:custGeom>
            <a:avLst/>
            <a:gdLst/>
            <a:ahLst/>
            <a:cxnLst/>
            <a:rect l="l" t="t" r="r" b="b"/>
            <a:pathLst>
              <a:path w="64769" h="64135">
                <a:moveTo>
                  <a:pt x="64477" y="0"/>
                </a:moveTo>
                <a:lnTo>
                  <a:pt x="63331" y="63841"/>
                </a:lnTo>
                <a:lnTo>
                  <a:pt x="0" y="30783"/>
                </a:lnTo>
                <a:lnTo>
                  <a:pt x="64477" y="0"/>
                </a:lnTo>
                <a:close/>
              </a:path>
            </a:pathLst>
          </a:custGeom>
          <a:ln w="16132">
            <a:solidFill>
              <a:srgbClr val="000000"/>
            </a:solidFill>
          </a:ln>
        </p:spPr>
        <p:txBody>
          <a:bodyPr wrap="square" lIns="0" tIns="0" rIns="0" bIns="0" rtlCol="0"/>
          <a:lstStyle/>
          <a:p>
            <a:endParaRPr/>
          </a:p>
        </p:txBody>
      </p:sp>
      <p:sp>
        <p:nvSpPr>
          <p:cNvPr id="264" name="object 264"/>
          <p:cNvSpPr/>
          <p:nvPr/>
        </p:nvSpPr>
        <p:spPr>
          <a:xfrm>
            <a:off x="3026211" y="5014532"/>
            <a:ext cx="615315" cy="11430"/>
          </a:xfrm>
          <a:custGeom>
            <a:avLst/>
            <a:gdLst/>
            <a:ahLst/>
            <a:cxnLst/>
            <a:rect l="l" t="t" r="r" b="b"/>
            <a:pathLst>
              <a:path w="615314" h="11429">
                <a:moveTo>
                  <a:pt x="615122" y="10933"/>
                </a:moveTo>
                <a:lnTo>
                  <a:pt x="0" y="0"/>
                </a:lnTo>
              </a:path>
            </a:pathLst>
          </a:custGeom>
          <a:ln w="16125">
            <a:solidFill>
              <a:srgbClr val="000000"/>
            </a:solidFill>
          </a:ln>
        </p:spPr>
        <p:txBody>
          <a:bodyPr wrap="square" lIns="0" tIns="0" rIns="0" bIns="0" rtlCol="0"/>
          <a:lstStyle/>
          <a:p>
            <a:endParaRPr/>
          </a:p>
        </p:txBody>
      </p:sp>
      <p:sp>
        <p:nvSpPr>
          <p:cNvPr id="265" name="object 265"/>
          <p:cNvSpPr/>
          <p:nvPr/>
        </p:nvSpPr>
        <p:spPr>
          <a:xfrm>
            <a:off x="6181098" y="4668958"/>
            <a:ext cx="4445" cy="457200"/>
          </a:xfrm>
          <a:custGeom>
            <a:avLst/>
            <a:gdLst/>
            <a:ahLst/>
            <a:cxnLst/>
            <a:rect l="l" t="t" r="r" b="b"/>
            <a:pathLst>
              <a:path w="4445" h="457200">
                <a:moveTo>
                  <a:pt x="0" y="0"/>
                </a:moveTo>
                <a:lnTo>
                  <a:pt x="4196" y="457099"/>
                </a:lnTo>
              </a:path>
            </a:pathLst>
          </a:custGeom>
          <a:ln w="16139">
            <a:solidFill>
              <a:srgbClr val="000000"/>
            </a:solidFill>
          </a:ln>
        </p:spPr>
        <p:txBody>
          <a:bodyPr wrap="square" lIns="0" tIns="0" rIns="0" bIns="0" rtlCol="0"/>
          <a:lstStyle/>
          <a:p>
            <a:endParaRPr/>
          </a:p>
        </p:txBody>
      </p:sp>
      <p:sp>
        <p:nvSpPr>
          <p:cNvPr id="266" name="object 266"/>
          <p:cNvSpPr/>
          <p:nvPr/>
        </p:nvSpPr>
        <p:spPr>
          <a:xfrm>
            <a:off x="5503241" y="4575752"/>
            <a:ext cx="590550" cy="279400"/>
          </a:xfrm>
          <a:custGeom>
            <a:avLst/>
            <a:gdLst/>
            <a:ahLst/>
            <a:cxnLst/>
            <a:rect l="l" t="t" r="r" b="b"/>
            <a:pathLst>
              <a:path w="590550" h="279400">
                <a:moveTo>
                  <a:pt x="0" y="0"/>
                </a:moveTo>
                <a:lnTo>
                  <a:pt x="590057" y="278974"/>
                </a:lnTo>
              </a:path>
            </a:pathLst>
          </a:custGeom>
          <a:ln w="16128">
            <a:solidFill>
              <a:srgbClr val="000000"/>
            </a:solidFill>
          </a:ln>
        </p:spPr>
        <p:txBody>
          <a:bodyPr wrap="square" lIns="0" tIns="0" rIns="0" bIns="0" rtlCol="0"/>
          <a:lstStyle/>
          <a:p>
            <a:endParaRPr/>
          </a:p>
        </p:txBody>
      </p:sp>
      <p:sp>
        <p:nvSpPr>
          <p:cNvPr id="267" name="object 267"/>
          <p:cNvSpPr/>
          <p:nvPr/>
        </p:nvSpPr>
        <p:spPr>
          <a:xfrm>
            <a:off x="6056179" y="4797319"/>
            <a:ext cx="127635" cy="102870"/>
          </a:xfrm>
          <a:custGeom>
            <a:avLst/>
            <a:gdLst/>
            <a:ahLst/>
            <a:cxnLst/>
            <a:rect l="l" t="t" r="r" b="b"/>
            <a:pathLst>
              <a:path w="127635" h="102870">
                <a:moveTo>
                  <a:pt x="48579" y="0"/>
                </a:moveTo>
                <a:lnTo>
                  <a:pt x="0" y="102720"/>
                </a:lnTo>
                <a:lnTo>
                  <a:pt x="127017" y="99979"/>
                </a:lnTo>
                <a:lnTo>
                  <a:pt x="48579" y="0"/>
                </a:lnTo>
                <a:close/>
              </a:path>
            </a:pathLst>
          </a:custGeom>
          <a:solidFill>
            <a:srgbClr val="000000"/>
          </a:solidFill>
        </p:spPr>
        <p:txBody>
          <a:bodyPr wrap="square" lIns="0" tIns="0" rIns="0" bIns="0" rtlCol="0"/>
          <a:lstStyle/>
          <a:p>
            <a:endParaRPr/>
          </a:p>
        </p:txBody>
      </p:sp>
      <p:sp>
        <p:nvSpPr>
          <p:cNvPr id="268" name="object 268"/>
          <p:cNvSpPr/>
          <p:nvPr/>
        </p:nvSpPr>
        <p:spPr>
          <a:xfrm>
            <a:off x="5543106" y="4917020"/>
            <a:ext cx="544830" cy="109220"/>
          </a:xfrm>
          <a:custGeom>
            <a:avLst/>
            <a:gdLst/>
            <a:ahLst/>
            <a:cxnLst/>
            <a:rect l="l" t="t" r="r" b="b"/>
            <a:pathLst>
              <a:path w="544829" h="109220">
                <a:moveTo>
                  <a:pt x="0" y="109009"/>
                </a:moveTo>
                <a:lnTo>
                  <a:pt x="544705" y="0"/>
                </a:lnTo>
              </a:path>
            </a:pathLst>
          </a:custGeom>
          <a:ln w="16126">
            <a:solidFill>
              <a:srgbClr val="000000"/>
            </a:solidFill>
          </a:ln>
        </p:spPr>
        <p:txBody>
          <a:bodyPr wrap="square" lIns="0" tIns="0" rIns="0" bIns="0" rtlCol="0"/>
          <a:lstStyle/>
          <a:p>
            <a:endParaRPr/>
          </a:p>
        </p:txBody>
      </p:sp>
      <p:sp>
        <p:nvSpPr>
          <p:cNvPr id="269" name="object 269"/>
          <p:cNvSpPr/>
          <p:nvPr/>
        </p:nvSpPr>
        <p:spPr>
          <a:xfrm>
            <a:off x="6062796" y="4864079"/>
            <a:ext cx="122555" cy="111760"/>
          </a:xfrm>
          <a:custGeom>
            <a:avLst/>
            <a:gdLst/>
            <a:ahLst/>
            <a:cxnLst/>
            <a:rect l="l" t="t" r="r" b="b"/>
            <a:pathLst>
              <a:path w="122554" h="111760">
                <a:moveTo>
                  <a:pt x="0" y="0"/>
                </a:moveTo>
                <a:lnTo>
                  <a:pt x="22272" y="111380"/>
                </a:lnTo>
                <a:lnTo>
                  <a:pt x="122498" y="33380"/>
                </a:lnTo>
                <a:lnTo>
                  <a:pt x="0" y="0"/>
                </a:lnTo>
                <a:close/>
              </a:path>
            </a:pathLst>
          </a:custGeom>
          <a:solidFill>
            <a:srgbClr val="000000"/>
          </a:solidFill>
        </p:spPr>
        <p:txBody>
          <a:bodyPr wrap="square" lIns="0" tIns="0" rIns="0" bIns="0" rtlCol="0"/>
          <a:lstStyle/>
          <a:p>
            <a:endParaRPr/>
          </a:p>
        </p:txBody>
      </p:sp>
      <p:sp>
        <p:nvSpPr>
          <p:cNvPr id="270" name="object 270"/>
          <p:cNvSpPr txBox="1">
            <a:spLocks noGrp="1"/>
          </p:cNvSpPr>
          <p:nvPr>
            <p:ph type="title" idx="4294967295"/>
          </p:nvPr>
        </p:nvSpPr>
        <p:spPr>
          <a:xfrm>
            <a:off x="4150815" y="356463"/>
            <a:ext cx="4314825" cy="360363"/>
          </a:xfrm>
          <a:prstGeom prst="rect">
            <a:avLst/>
          </a:prstGeom>
        </p:spPr>
        <p:txBody>
          <a:bodyPr vert="horz" wrap="square" lIns="0" tIns="0" rIns="0" bIns="0" rtlCol="0" anchor="ctr">
            <a:spAutoFit/>
          </a:bodyPr>
          <a:lstStyle/>
          <a:p>
            <a:pPr marL="12700">
              <a:lnSpc>
                <a:spcPts val="2840"/>
              </a:lnSpc>
            </a:pPr>
            <a:r>
              <a:rPr sz="2400" dirty="0"/>
              <a:t>安全生产大数据采集的通用模型</a:t>
            </a:r>
          </a:p>
        </p:txBody>
      </p:sp>
      <p:sp>
        <p:nvSpPr>
          <p:cNvPr id="271" name="object 271"/>
          <p:cNvSpPr/>
          <p:nvPr/>
        </p:nvSpPr>
        <p:spPr>
          <a:xfrm>
            <a:off x="1537272" y="22351"/>
            <a:ext cx="9117965" cy="6813550"/>
          </a:xfrm>
          <a:custGeom>
            <a:avLst/>
            <a:gdLst/>
            <a:ahLst/>
            <a:cxnLst/>
            <a:rect l="l" t="t" r="r" b="b"/>
            <a:pathLst>
              <a:path w="9117965" h="6813550">
                <a:moveTo>
                  <a:pt x="9095168" y="0"/>
                </a:moveTo>
                <a:lnTo>
                  <a:pt x="22225" y="0"/>
                </a:lnTo>
                <a:lnTo>
                  <a:pt x="13574" y="1758"/>
                </a:lnTo>
                <a:lnTo>
                  <a:pt x="6509" y="6540"/>
                </a:lnTo>
                <a:lnTo>
                  <a:pt x="1746" y="13608"/>
                </a:lnTo>
                <a:lnTo>
                  <a:pt x="0" y="22225"/>
                </a:lnTo>
                <a:lnTo>
                  <a:pt x="0" y="6791021"/>
                </a:lnTo>
                <a:lnTo>
                  <a:pt x="1746" y="6799672"/>
                </a:lnTo>
                <a:lnTo>
                  <a:pt x="6509" y="6806736"/>
                </a:lnTo>
                <a:lnTo>
                  <a:pt x="13574" y="6811499"/>
                </a:lnTo>
                <a:lnTo>
                  <a:pt x="22225" y="6813246"/>
                </a:lnTo>
                <a:lnTo>
                  <a:pt x="9095168" y="6813246"/>
                </a:lnTo>
                <a:lnTo>
                  <a:pt x="9103838" y="6811499"/>
                </a:lnTo>
                <a:lnTo>
                  <a:pt x="9110900" y="6806736"/>
                </a:lnTo>
                <a:lnTo>
                  <a:pt x="9115653" y="6799672"/>
                </a:lnTo>
                <a:lnTo>
                  <a:pt x="9117393" y="6791021"/>
                </a:lnTo>
                <a:lnTo>
                  <a:pt x="9117393" y="6786576"/>
                </a:lnTo>
                <a:lnTo>
                  <a:pt x="26670" y="6786576"/>
                </a:lnTo>
                <a:lnTo>
                  <a:pt x="26670" y="26670"/>
                </a:lnTo>
                <a:lnTo>
                  <a:pt x="9117393" y="26670"/>
                </a:lnTo>
                <a:lnTo>
                  <a:pt x="9117393" y="22225"/>
                </a:lnTo>
                <a:lnTo>
                  <a:pt x="9115653" y="13608"/>
                </a:lnTo>
                <a:lnTo>
                  <a:pt x="9110900" y="6540"/>
                </a:lnTo>
                <a:lnTo>
                  <a:pt x="9103838" y="1758"/>
                </a:lnTo>
                <a:lnTo>
                  <a:pt x="9095168" y="0"/>
                </a:lnTo>
                <a:close/>
              </a:path>
              <a:path w="9117965" h="6813550">
                <a:moveTo>
                  <a:pt x="9117393" y="26670"/>
                </a:moveTo>
                <a:lnTo>
                  <a:pt x="9090723" y="26670"/>
                </a:lnTo>
                <a:lnTo>
                  <a:pt x="9090723" y="6786576"/>
                </a:lnTo>
                <a:lnTo>
                  <a:pt x="9117393" y="6786576"/>
                </a:lnTo>
                <a:lnTo>
                  <a:pt x="9117393" y="26670"/>
                </a:lnTo>
                <a:close/>
              </a:path>
              <a:path w="9117965" h="6813550">
                <a:moveTo>
                  <a:pt x="9081833" y="35559"/>
                </a:moveTo>
                <a:lnTo>
                  <a:pt x="35560" y="35559"/>
                </a:lnTo>
                <a:lnTo>
                  <a:pt x="35560" y="6777686"/>
                </a:lnTo>
                <a:lnTo>
                  <a:pt x="9081833" y="6777686"/>
                </a:lnTo>
                <a:lnTo>
                  <a:pt x="9081833" y="6768796"/>
                </a:lnTo>
                <a:lnTo>
                  <a:pt x="44450" y="6768796"/>
                </a:lnTo>
                <a:lnTo>
                  <a:pt x="44450" y="44450"/>
                </a:lnTo>
                <a:lnTo>
                  <a:pt x="9081833" y="44450"/>
                </a:lnTo>
                <a:lnTo>
                  <a:pt x="9081833" y="35559"/>
                </a:lnTo>
                <a:close/>
              </a:path>
              <a:path w="9117965" h="6813550">
                <a:moveTo>
                  <a:pt x="9081833" y="44450"/>
                </a:moveTo>
                <a:lnTo>
                  <a:pt x="9072943" y="44450"/>
                </a:lnTo>
                <a:lnTo>
                  <a:pt x="9072943" y="6768796"/>
                </a:lnTo>
                <a:lnTo>
                  <a:pt x="9081833" y="6768796"/>
                </a:lnTo>
                <a:lnTo>
                  <a:pt x="9081833" y="44450"/>
                </a:lnTo>
                <a:close/>
              </a:path>
            </a:pathLst>
          </a:custGeom>
          <a:solidFill>
            <a:srgbClr val="00AF50"/>
          </a:solidFill>
        </p:spPr>
        <p:txBody>
          <a:bodyPr wrap="square" lIns="0" tIns="0" rIns="0" bIns="0" rtlCol="0"/>
          <a:lstStyle/>
          <a:p>
            <a:endParaRPr/>
          </a:p>
        </p:txBody>
      </p:sp>
      <p:sp>
        <p:nvSpPr>
          <p:cNvPr id="272" name="object 272"/>
          <p:cNvSpPr txBox="1"/>
          <p:nvPr/>
        </p:nvSpPr>
        <p:spPr>
          <a:xfrm>
            <a:off x="1782267" y="6503699"/>
            <a:ext cx="8602980" cy="205184"/>
          </a:xfrm>
          <a:prstGeom prst="rect">
            <a:avLst/>
          </a:prstGeom>
        </p:spPr>
        <p:txBody>
          <a:bodyPr vert="horz" wrap="square" lIns="0" tIns="0" rIns="0" bIns="0" rtlCol="0">
            <a:spAutoFit/>
          </a:bodyPr>
          <a:lstStyle/>
          <a:p>
            <a:pPr marL="12700">
              <a:lnSpc>
                <a:spcPts val="1585"/>
              </a:lnSpc>
            </a:pPr>
            <a:r>
              <a:rPr sz="1400" spc="-5" dirty="0">
                <a:solidFill>
                  <a:srgbClr val="006FC0"/>
                </a:solidFill>
                <a:latin typeface="宋体"/>
                <a:cs typeface="宋体"/>
              </a:rPr>
              <a:t>来源：欧阳秋梅</a:t>
            </a:r>
            <a:r>
              <a:rPr sz="1400" spc="-5" dirty="0">
                <a:solidFill>
                  <a:srgbClr val="006FC0"/>
                </a:solidFill>
                <a:latin typeface="Calibri"/>
                <a:cs typeface="Calibri"/>
              </a:rPr>
              <a:t>,</a:t>
            </a:r>
            <a:r>
              <a:rPr sz="1400" spc="-5" dirty="0">
                <a:solidFill>
                  <a:srgbClr val="006FC0"/>
                </a:solidFill>
                <a:latin typeface="宋体"/>
                <a:cs typeface="宋体"/>
              </a:rPr>
              <a:t>吴超</a:t>
            </a:r>
            <a:r>
              <a:rPr sz="1400" spc="-5" dirty="0">
                <a:solidFill>
                  <a:srgbClr val="006FC0"/>
                </a:solidFill>
                <a:latin typeface="Calibri"/>
                <a:cs typeface="Calibri"/>
              </a:rPr>
              <a:t>.</a:t>
            </a:r>
            <a:r>
              <a:rPr sz="1400" spc="-5" dirty="0">
                <a:solidFill>
                  <a:srgbClr val="006FC0"/>
                </a:solidFill>
                <a:latin typeface="宋体"/>
                <a:cs typeface="宋体"/>
              </a:rPr>
              <a:t>安全生产大数据的</a:t>
            </a:r>
            <a:r>
              <a:rPr sz="1400" spc="-5" dirty="0">
                <a:solidFill>
                  <a:srgbClr val="006FC0"/>
                </a:solidFill>
                <a:latin typeface="Calibri"/>
                <a:cs typeface="Calibri"/>
              </a:rPr>
              <a:t>5W2H</a:t>
            </a:r>
            <a:r>
              <a:rPr sz="1400" spc="-5" dirty="0">
                <a:solidFill>
                  <a:srgbClr val="006FC0"/>
                </a:solidFill>
                <a:latin typeface="宋体"/>
                <a:cs typeface="宋体"/>
              </a:rPr>
              <a:t>采集法及其模式研究</a:t>
            </a:r>
            <a:r>
              <a:rPr sz="1400" spc="-5" dirty="0">
                <a:solidFill>
                  <a:srgbClr val="006FC0"/>
                </a:solidFill>
                <a:latin typeface="Calibri"/>
                <a:cs typeface="Calibri"/>
              </a:rPr>
              <a:t>[J].</a:t>
            </a:r>
            <a:r>
              <a:rPr sz="1400" spc="-5" dirty="0">
                <a:solidFill>
                  <a:srgbClr val="006FC0"/>
                </a:solidFill>
                <a:latin typeface="宋体"/>
                <a:cs typeface="宋体"/>
              </a:rPr>
              <a:t>中国安全生产科学技术</a:t>
            </a:r>
            <a:r>
              <a:rPr sz="1400" spc="-5" dirty="0">
                <a:solidFill>
                  <a:srgbClr val="006FC0"/>
                </a:solidFill>
                <a:latin typeface="Calibri"/>
                <a:cs typeface="Calibri"/>
              </a:rPr>
              <a:t>,2016,12(12):22-27.</a:t>
            </a:r>
            <a:endParaRPr sz="1400">
              <a:latin typeface="Calibri"/>
              <a:cs typeface="Calibri"/>
            </a:endParaRPr>
          </a:p>
        </p:txBody>
      </p:sp>
    </p:spTree>
    <p:extLst>
      <p:ext uri="{BB962C8B-B14F-4D97-AF65-F5344CB8AC3E}">
        <p14:creationId xmlns:p14="http://schemas.microsoft.com/office/powerpoint/2010/main" val="38223561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50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01"/>
  <p:tag name="KSO_WM_TAG_VERSION" val="1.0"/>
  <p:tag name="KSO_WM_SLIDE_ID" val="custom160501_1"/>
  <p:tag name="KSO_WM_SLIDE_INDEX" val="1"/>
  <p:tag name="KSO_WM_SLIDE_ITEM_CNT" val="2"/>
  <p:tag name="KSO_WM_SLIDE_LAYOUT" val="a_b"/>
  <p:tag name="KSO_WM_SLIDE_LAYOUT_CNT" val="1_1"/>
  <p:tag name="KSO_WM_SLIDE_TYPE" val="title"/>
  <p:tag name="KSO_WM_TEMPLATE_THUMBS_INDEX" val="1、10、12、18、24、25、26、27"/>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01"/>
  <p:tag name="KSO_WM_UNIT_TYPE" val="a"/>
  <p:tag name="KSO_WM_UNIT_INDEX" val="1"/>
  <p:tag name="KSO_WM_UNIT_ID" val="custom160501_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2"/>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01"/>
  <p:tag name="KSO_WM_TAG_VERSION" val="1.0"/>
  <p:tag name="KSO_WM_SLIDE_ID" val="custom160501_2"/>
  <p:tag name="KSO_WM_SLIDE_INDEX" val="2"/>
  <p:tag name="KSO_WM_SLIDE_ITEM_CNT" val="1"/>
  <p:tag name="KSO_WM_SLIDE_LAYOUT" val="a_f"/>
  <p:tag name="KSO_WM_SLIDE_LAYOUT_CNT" val="1_1"/>
  <p:tag name="KSO_WM_SLIDE_TYPE" val="text"/>
  <p:tag name="KSO_WM_BEAUTIFY_FLAG" val="#wm#"/>
  <p:tag name="KSO_WM_SLIDE_POSITION" val="77*137"/>
  <p:tag name="KSO_WM_SLIDE_SIZE" val="805*317"/>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01"/>
  <p:tag name="KSO_WM_TAG_VERSION" val="1.0"/>
  <p:tag name="KSO_WM_SLIDE_ID" val="custom160501_2"/>
  <p:tag name="KSO_WM_SLIDE_INDEX" val="2"/>
  <p:tag name="KSO_WM_SLIDE_ITEM_CNT" val="1"/>
  <p:tag name="KSO_WM_SLIDE_LAYOUT" val="a_f"/>
  <p:tag name="KSO_WM_SLIDE_LAYOUT_CNT" val="1_1"/>
  <p:tag name="KSO_WM_SLIDE_TYPE" val="text"/>
  <p:tag name="KSO_WM_BEAUTIFY_FLAG" val="#wm#"/>
  <p:tag name="KSO_WM_SLIDE_POSITION" val="77*137"/>
  <p:tag name="KSO_WM_SLIDE_SIZE" val="805*317"/>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01"/>
  <p:tag name="KSO_WM_TAG_VERSION" val="1.0"/>
  <p:tag name="KSO_WM_SLIDE_ID" val="custom160501_2"/>
  <p:tag name="KSO_WM_SLIDE_INDEX" val="2"/>
  <p:tag name="KSO_WM_SLIDE_ITEM_CNT" val="1"/>
  <p:tag name="KSO_WM_SLIDE_LAYOUT" val="a_f"/>
  <p:tag name="KSO_WM_SLIDE_LAYOUT_CNT" val="1_1"/>
  <p:tag name="KSO_WM_SLIDE_TYPE" val="text"/>
  <p:tag name="KSO_WM_BEAUTIFY_FLAG" val="#wm#"/>
  <p:tag name="KSO_WM_SLIDE_POSITION" val="77*137"/>
  <p:tag name="KSO_WM_SLIDE_SIZE" val="805*31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01"/>
  <p:tag name="KSO_WM_TAG_VERSION" val="1.0"/>
  <p:tag name="KSO_WM_SLIDE_ID" val="custom160501_27"/>
  <p:tag name="KSO_WM_SLIDE_INDEX" val="27"/>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1_Office 主题">
  <a:themeElements>
    <a:clrScheme name="自定义 225">
      <a:dk1>
        <a:sysClr val="windowText" lastClr="000000"/>
      </a:dk1>
      <a:lt1>
        <a:sysClr val="window" lastClr="FFFFFF"/>
      </a:lt1>
      <a:dk2>
        <a:srgbClr val="44546A"/>
      </a:dk2>
      <a:lt2>
        <a:srgbClr val="E7E6E6"/>
      </a:lt2>
      <a:accent1>
        <a:srgbClr val="FCAC1F"/>
      </a:accent1>
      <a:accent2>
        <a:srgbClr val="2C91CE"/>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2D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a73e7ec95a1c180cafaf4d84d842f152e86964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1118</TotalTime>
  <Words>9376</Words>
  <Application>Microsoft Office PowerPoint</Application>
  <PresentationFormat>宽屏</PresentationFormat>
  <Paragraphs>3077</Paragraphs>
  <Slides>120</Slides>
  <Notes>17</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1</vt:i4>
      </vt:variant>
      <vt:variant>
        <vt:lpstr>幻灯片标题</vt:lpstr>
      </vt:variant>
      <vt:variant>
        <vt:i4>120</vt:i4>
      </vt:variant>
    </vt:vector>
  </HeadingPairs>
  <TitlesOfParts>
    <vt:vector size="142" baseType="lpstr">
      <vt:lpstr>Arial Unicode MS</vt:lpstr>
      <vt:lpstr>Clear Sans</vt:lpstr>
      <vt:lpstr>Futura Medium</vt:lpstr>
      <vt:lpstr>Open Sans</vt:lpstr>
      <vt:lpstr>仿宋</vt:lpstr>
      <vt:lpstr>黑体</vt:lpstr>
      <vt:lpstr>华文楷体</vt:lpstr>
      <vt:lpstr>华文细黑</vt:lpstr>
      <vt:lpstr>華康粗圓體</vt:lpstr>
      <vt:lpstr>楷体_GB2312</vt:lpstr>
      <vt:lpstr>宋体</vt:lpstr>
      <vt:lpstr>微软雅黑</vt:lpstr>
      <vt:lpstr>Arial</vt:lpstr>
      <vt:lpstr>Calibri</vt:lpstr>
      <vt:lpstr>Calibri Light</vt:lpstr>
      <vt:lpstr>Garamond</vt:lpstr>
      <vt:lpstr>Times New Roman</vt:lpstr>
      <vt:lpstr>Wingdings</vt:lpstr>
      <vt:lpstr>1_Office 主题</vt:lpstr>
      <vt:lpstr>自定义设计方案</vt:lpstr>
      <vt:lpstr>4a73e7ec95a1c180cafaf4d84d842f152e869641</vt:lpstr>
      <vt:lpstr>Clip</vt:lpstr>
      <vt:lpstr>90个最新安全管理理论模型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基于角色扮演的TTAE（Trainer-Trainee-Assessor-Environment） 安全教育  信息认知模型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一级安全信息学原理下的二级安全信息学原理体系模型</vt:lpstr>
      <vt:lpstr>安全信息学原理的“蜂巢”结构模型</vt:lpstr>
      <vt:lpstr>伤害事故的安全信息认知模型</vt:lpstr>
      <vt:lpstr>人的安全信息处理模型</vt:lpstr>
      <vt:lpstr>组织安全信息处理模型</vt:lpstr>
      <vt:lpstr>PowerPoint 演示文稿</vt:lpstr>
      <vt:lpstr>系统安全韧性内涵模型</vt:lpstr>
      <vt:lpstr>系统安全韧性塑造体系概念模型</vt:lpstr>
      <vt:lpstr>系统安全韧性塑造体系作用模型</vt:lpstr>
      <vt:lpstr>复杂安全系统的不对称信息模型</vt:lpstr>
      <vt:lpstr>安全信息处理的“3-3-1”通用模型</vt:lpstr>
      <vt:lpstr>基于安全信息处理与事件链原理的系统安全行为模型</vt:lpstr>
      <vt:lpstr>系统安全行为失误分析及防控步骤模型</vt:lpstr>
      <vt:lpstr>安全信息行为的元模型</vt:lpstr>
      <vt:lpstr>安全信息行为的集成化研究框架模型</vt:lpstr>
      <vt:lpstr>安全信息-安全行为（SI-SB）系统安全模型</vt:lpstr>
      <vt:lpstr>个体安全信息力与不安全行为的关系模型</vt:lpstr>
      <vt:lpstr>个人安全信息力作用机制模型</vt:lpstr>
      <vt:lpstr>安全空间数据场效应表达模型</vt:lpstr>
      <vt:lpstr>基于数据场的安全系统降维理论模型</vt:lpstr>
      <vt:lpstr>安全大数据共享模型</vt:lpstr>
      <vt:lpstr>公共安全大数据资源共享模型</vt:lpstr>
      <vt:lpstr>安全生产大数据采集的通用模型</vt:lpstr>
      <vt:lpstr>FDA（安全预测→安全决策→安全执行）事故致因模型</vt:lpstr>
      <vt:lpstr>安全信息流动的一般模型</vt:lpstr>
      <vt:lpstr>“真信源—安全信源”信息不对称模型</vt:lpstr>
      <vt:lpstr>“安全信源—安全信宿”信息不对称模型</vt:lpstr>
      <vt:lpstr>“安全信宿—安全信宿”信息不对称模型</vt:lpstr>
      <vt:lpstr>重大事故链式演化模型</vt:lpstr>
      <vt:lpstr>事故预防与控制策略框架模型</vt:lpstr>
      <vt:lpstr>风险感知偏差心理距离模型</vt:lpstr>
      <vt:lpstr>风险感知偏差机理概念模型</vt:lpstr>
      <vt:lpstr>人的安全信息认知模型</vt:lpstr>
      <vt:lpstr>基于信息认知的个人行为安全机理模型</vt:lpstr>
      <vt:lpstr>个人行为安全影响因素及其机制模型</vt:lpstr>
      <vt:lpstr>工伤心理创伤关联模型</vt:lpstr>
      <vt:lpstr>工伤保险赔偿与心理创伤“定滑轮”关联模型</vt:lpstr>
      <vt:lpstr>PowerPoint 演示文稿</vt:lpstr>
      <vt:lpstr>混合视听信号认知的通用模型</vt:lpstr>
      <vt:lpstr>串联形式下的多级视听混合交替安全信号的认知模型</vt:lpstr>
      <vt:lpstr>并联形式下的多级视听混合交替安全信号的认知模型</vt:lpstr>
      <vt:lpstr>聚合形式下的多级视听混合交替安全信号的认知模型</vt:lpstr>
      <vt:lpstr>混联形式下的多级视听混合交替安全信号的认知模型</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Circular Infographic Objects</dc:title>
  <dc:creator>玺猫PPT</dc:creator>
  <cp:lastModifiedBy>Yu</cp:lastModifiedBy>
  <cp:revision>135</cp:revision>
  <dcterms:created xsi:type="dcterms:W3CDTF">2017-04-18T16:03:19Z</dcterms:created>
  <dcterms:modified xsi:type="dcterms:W3CDTF">2019-09-26T08:14:39Z</dcterms:modified>
</cp:coreProperties>
</file>